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45"/>
  </p:notesMasterIdLst>
  <p:sldIdLst>
    <p:sldId id="310" r:id="rId2"/>
    <p:sldId id="259" r:id="rId3"/>
    <p:sldId id="277" r:id="rId4"/>
    <p:sldId id="260" r:id="rId5"/>
    <p:sldId id="279" r:id="rId6"/>
    <p:sldId id="261" r:id="rId7"/>
    <p:sldId id="280" r:id="rId8"/>
    <p:sldId id="262" r:id="rId9"/>
    <p:sldId id="281" r:id="rId10"/>
    <p:sldId id="263" r:id="rId11"/>
    <p:sldId id="282" r:id="rId12"/>
    <p:sldId id="264" r:id="rId13"/>
    <p:sldId id="283" r:id="rId14"/>
    <p:sldId id="265" r:id="rId15"/>
    <p:sldId id="284" r:id="rId16"/>
    <p:sldId id="266" r:id="rId17"/>
    <p:sldId id="285" r:id="rId18"/>
    <p:sldId id="267" r:id="rId19"/>
    <p:sldId id="286" r:id="rId20"/>
    <p:sldId id="268" r:id="rId21"/>
    <p:sldId id="269" r:id="rId22"/>
    <p:sldId id="309"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EE9512"/>
    <a:srgbClr val="C1FF9F"/>
    <a:srgbClr val="99CC00"/>
    <a:srgbClr val="B1F7A7"/>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88" autoAdjust="0"/>
  </p:normalViewPr>
  <p:slideViewPr>
    <p:cSldViewPr>
      <p:cViewPr varScale="1">
        <p:scale>
          <a:sx n="105" d="100"/>
          <a:sy n="105" d="100"/>
        </p:scale>
        <p:origin x="98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4229B1C-5E53-B08E-2CA2-C4712CD4872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BFA834A8-73CE-7FCC-25B8-B55DEF29CCE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8132" name="Rectangle 4">
            <a:extLst>
              <a:ext uri="{FF2B5EF4-FFF2-40B4-BE49-F238E27FC236}">
                <a16:creationId xmlns:a16="http://schemas.microsoft.com/office/drawing/2014/main" id="{03FFE99C-3AEB-DE4E-D48D-53EF239B4BF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AE30491F-12C0-6F99-7F47-D7E4E0B6590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87671CF6-EBA6-A057-8F98-AE50DC4D6E9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A37FAA9F-AD6F-10FE-E62D-45B5ED24B32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F88E422-348B-4F19-8A5A-624367160D4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DA86CF9-9213-061D-B3FE-855112818A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A148F3-2F3E-4886-930E-973BC8547BE2}" type="slidenum">
              <a:rPr lang="en-US" altLang="en-US"/>
              <a:pPr eaLnBrk="1" hangingPunct="1"/>
              <a:t>2</a:t>
            </a:fld>
            <a:endParaRPr lang="en-US" altLang="en-US"/>
          </a:p>
        </p:txBody>
      </p:sp>
      <p:sp>
        <p:nvSpPr>
          <p:cNvPr id="49155" name="Rectangle 2">
            <a:extLst>
              <a:ext uri="{FF2B5EF4-FFF2-40B4-BE49-F238E27FC236}">
                <a16:creationId xmlns:a16="http://schemas.microsoft.com/office/drawing/2014/main" id="{A5ED9FBD-40B5-BF25-7E19-0CD799049651}"/>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1169E292-6635-9832-9810-455A6B6188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0330F6A5-0C65-7682-2587-72AADE8F23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966ACB-FF1E-424D-A164-B5392F1EBD22}" type="slidenum">
              <a:rPr lang="en-US" altLang="en-US"/>
              <a:pPr eaLnBrk="1" hangingPunct="1"/>
              <a:t>11</a:t>
            </a:fld>
            <a:endParaRPr lang="en-US" altLang="en-US"/>
          </a:p>
        </p:txBody>
      </p:sp>
      <p:sp>
        <p:nvSpPr>
          <p:cNvPr id="58371" name="Rectangle 2">
            <a:extLst>
              <a:ext uri="{FF2B5EF4-FFF2-40B4-BE49-F238E27FC236}">
                <a16:creationId xmlns:a16="http://schemas.microsoft.com/office/drawing/2014/main" id="{403C6D4C-00C0-D3CF-C2D0-AFBAE1AF9DC6}"/>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F7AFF711-9194-DA15-3236-F933F42B0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D764D76C-2452-078C-1E69-62EAA4E41C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CD8947-F49C-4AC6-B07B-2A3ABC9F5EE9}" type="slidenum">
              <a:rPr lang="en-US" altLang="en-US"/>
              <a:pPr eaLnBrk="1" hangingPunct="1"/>
              <a:t>12</a:t>
            </a:fld>
            <a:endParaRPr lang="en-US" altLang="en-US"/>
          </a:p>
        </p:txBody>
      </p:sp>
      <p:sp>
        <p:nvSpPr>
          <p:cNvPr id="59395" name="Rectangle 2">
            <a:extLst>
              <a:ext uri="{FF2B5EF4-FFF2-40B4-BE49-F238E27FC236}">
                <a16:creationId xmlns:a16="http://schemas.microsoft.com/office/drawing/2014/main" id="{726DECA4-AB95-0207-6D85-478C48D8406E}"/>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CD5F9923-FB3E-1B81-CA27-BD0A808998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CA24AA2F-EEF5-BC5F-5A2A-E34C9A3362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BACBD8-90CA-4514-9AA5-97899C48D714}" type="slidenum">
              <a:rPr lang="en-US" altLang="en-US"/>
              <a:pPr eaLnBrk="1" hangingPunct="1"/>
              <a:t>13</a:t>
            </a:fld>
            <a:endParaRPr lang="en-US" altLang="en-US"/>
          </a:p>
        </p:txBody>
      </p:sp>
      <p:sp>
        <p:nvSpPr>
          <p:cNvPr id="60419" name="Rectangle 2">
            <a:extLst>
              <a:ext uri="{FF2B5EF4-FFF2-40B4-BE49-F238E27FC236}">
                <a16:creationId xmlns:a16="http://schemas.microsoft.com/office/drawing/2014/main" id="{E5916255-1127-11C0-1197-0E2AC054BB2C}"/>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EF62E2C5-1FFF-9F9C-DBC1-F1CFE8DF96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45A47A24-F4C8-7DC9-57C5-0F97572E76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F66688-2038-4D4D-8907-78AF16BA38F5}" type="slidenum">
              <a:rPr lang="en-US" altLang="en-US"/>
              <a:pPr eaLnBrk="1" hangingPunct="1"/>
              <a:t>14</a:t>
            </a:fld>
            <a:endParaRPr lang="en-US" altLang="en-US"/>
          </a:p>
        </p:txBody>
      </p:sp>
      <p:sp>
        <p:nvSpPr>
          <p:cNvPr id="61443" name="Rectangle 2">
            <a:extLst>
              <a:ext uri="{FF2B5EF4-FFF2-40B4-BE49-F238E27FC236}">
                <a16:creationId xmlns:a16="http://schemas.microsoft.com/office/drawing/2014/main" id="{5A9C488D-E900-2E6D-57B8-5447B2CE5438}"/>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59D3870B-3211-B0BE-1B85-959B9FC5C5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C5627D7A-F625-C004-B73B-D935A935DB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B81A74-071B-4335-A036-21320E94A01E}" type="slidenum">
              <a:rPr lang="en-US" altLang="en-US"/>
              <a:pPr eaLnBrk="1" hangingPunct="1"/>
              <a:t>15</a:t>
            </a:fld>
            <a:endParaRPr lang="en-US" altLang="en-US"/>
          </a:p>
        </p:txBody>
      </p:sp>
      <p:sp>
        <p:nvSpPr>
          <p:cNvPr id="62467" name="Rectangle 2">
            <a:extLst>
              <a:ext uri="{FF2B5EF4-FFF2-40B4-BE49-F238E27FC236}">
                <a16:creationId xmlns:a16="http://schemas.microsoft.com/office/drawing/2014/main" id="{8E29A03E-DD11-844C-3B3A-E68381BA0E31}"/>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456182A4-C8FB-DD4B-891A-97A131C6AA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FCD493F-8F89-C47E-5A84-447B35BC8C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07E782-9B5A-432A-8284-1FCDBBE16A1B}" type="slidenum">
              <a:rPr lang="en-US" altLang="en-US"/>
              <a:pPr eaLnBrk="1" hangingPunct="1"/>
              <a:t>16</a:t>
            </a:fld>
            <a:endParaRPr lang="en-US" altLang="en-US"/>
          </a:p>
        </p:txBody>
      </p:sp>
      <p:sp>
        <p:nvSpPr>
          <p:cNvPr id="63491" name="Rectangle 2">
            <a:extLst>
              <a:ext uri="{FF2B5EF4-FFF2-40B4-BE49-F238E27FC236}">
                <a16:creationId xmlns:a16="http://schemas.microsoft.com/office/drawing/2014/main" id="{581D8280-05ED-8165-FB69-5C156BC6C6E3}"/>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AA7EFEB4-878A-5D10-0943-FF9DDCB6A5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C9DEC827-6BCE-9273-CE86-250DB3EF4F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21D26-F11E-4495-811E-FF09167D1488}" type="slidenum">
              <a:rPr lang="en-US" altLang="en-US"/>
              <a:pPr eaLnBrk="1" hangingPunct="1"/>
              <a:t>17</a:t>
            </a:fld>
            <a:endParaRPr lang="en-US" altLang="en-US"/>
          </a:p>
        </p:txBody>
      </p:sp>
      <p:sp>
        <p:nvSpPr>
          <p:cNvPr id="64515" name="Rectangle 2">
            <a:extLst>
              <a:ext uri="{FF2B5EF4-FFF2-40B4-BE49-F238E27FC236}">
                <a16:creationId xmlns:a16="http://schemas.microsoft.com/office/drawing/2014/main" id="{3C1EDD24-EAA8-0956-D51C-439B2554FD7D}"/>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EA6D4EA8-9ABC-F5E9-F606-14DBD5B61B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011FF7BE-AEF0-90A0-A51B-8537B03307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BE9A7F-9ACE-4752-9AEE-55318CCAA770}" type="slidenum">
              <a:rPr lang="en-US" altLang="en-US"/>
              <a:pPr eaLnBrk="1" hangingPunct="1"/>
              <a:t>18</a:t>
            </a:fld>
            <a:endParaRPr lang="en-US" altLang="en-US"/>
          </a:p>
        </p:txBody>
      </p:sp>
      <p:sp>
        <p:nvSpPr>
          <p:cNvPr id="65539" name="Rectangle 2">
            <a:extLst>
              <a:ext uri="{FF2B5EF4-FFF2-40B4-BE49-F238E27FC236}">
                <a16:creationId xmlns:a16="http://schemas.microsoft.com/office/drawing/2014/main" id="{DD6205F8-2964-553F-47B7-3B37A917E710}"/>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2E3DC2BA-E103-F477-FDE4-4E37D80B8D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3DB6B76B-A52A-C164-792D-4A333BAF5A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1FAC01-AF25-4B3C-A0B4-B2B687895006}" type="slidenum">
              <a:rPr lang="en-US" altLang="en-US"/>
              <a:pPr eaLnBrk="1" hangingPunct="1"/>
              <a:t>19</a:t>
            </a:fld>
            <a:endParaRPr lang="en-US" altLang="en-US"/>
          </a:p>
        </p:txBody>
      </p:sp>
      <p:sp>
        <p:nvSpPr>
          <p:cNvPr id="66563" name="Rectangle 2">
            <a:extLst>
              <a:ext uri="{FF2B5EF4-FFF2-40B4-BE49-F238E27FC236}">
                <a16:creationId xmlns:a16="http://schemas.microsoft.com/office/drawing/2014/main" id="{E272E3FF-33D5-BBE4-F410-64122DE1E402}"/>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86F5491A-5F9F-5A4C-82ED-8DD352A2F8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87A7A8D-F4FD-C0CC-9B31-87C2B7C8E2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2BCE57-AAA9-4074-8080-5CA9331177D3}" type="slidenum">
              <a:rPr lang="en-US" altLang="en-US"/>
              <a:pPr eaLnBrk="1" hangingPunct="1"/>
              <a:t>20</a:t>
            </a:fld>
            <a:endParaRPr lang="en-US" altLang="en-US"/>
          </a:p>
        </p:txBody>
      </p:sp>
      <p:sp>
        <p:nvSpPr>
          <p:cNvPr id="67587" name="Rectangle 2">
            <a:extLst>
              <a:ext uri="{FF2B5EF4-FFF2-40B4-BE49-F238E27FC236}">
                <a16:creationId xmlns:a16="http://schemas.microsoft.com/office/drawing/2014/main" id="{C17D089B-2224-A245-E510-387FCEF5C79D}"/>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F71CA029-5C84-30A5-4881-6A5F7FAD25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B2ADD10-4600-B7E8-C77C-74E572D113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B99064-8625-4738-9D81-747B389EF208}" type="slidenum">
              <a:rPr lang="en-US" altLang="en-US"/>
              <a:pPr eaLnBrk="1" hangingPunct="1"/>
              <a:t>3</a:t>
            </a:fld>
            <a:endParaRPr lang="en-US" altLang="en-US"/>
          </a:p>
        </p:txBody>
      </p:sp>
      <p:sp>
        <p:nvSpPr>
          <p:cNvPr id="50179" name="Rectangle 2">
            <a:extLst>
              <a:ext uri="{FF2B5EF4-FFF2-40B4-BE49-F238E27FC236}">
                <a16:creationId xmlns:a16="http://schemas.microsoft.com/office/drawing/2014/main" id="{723599A5-4A08-1656-D7DA-83F11A586E3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FCC6F6BD-2CF2-B1D3-45C9-AA512EA3F0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0F7CBC4-653A-3970-0468-248BCF8D32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E6CFEF-C71F-419C-B78E-9A193243D47E}" type="slidenum">
              <a:rPr lang="en-US" altLang="en-US"/>
              <a:pPr eaLnBrk="1" hangingPunct="1"/>
              <a:t>21</a:t>
            </a:fld>
            <a:endParaRPr lang="en-US" altLang="en-US"/>
          </a:p>
        </p:txBody>
      </p:sp>
      <p:sp>
        <p:nvSpPr>
          <p:cNvPr id="68611" name="Rectangle 2">
            <a:extLst>
              <a:ext uri="{FF2B5EF4-FFF2-40B4-BE49-F238E27FC236}">
                <a16:creationId xmlns:a16="http://schemas.microsoft.com/office/drawing/2014/main" id="{AE8146BC-5889-37F9-43FB-64322F2404FC}"/>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988B922B-FE3F-CBF2-71D7-121741DA37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8758E864-8D3E-DF54-DF29-9D9E8134FD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9E2079-6EBD-45ED-8EB2-E4C7DE13CFCE}" type="slidenum">
              <a:rPr lang="en-US" altLang="en-US"/>
              <a:pPr eaLnBrk="1" hangingPunct="1"/>
              <a:t>22</a:t>
            </a:fld>
            <a:endParaRPr lang="en-US" altLang="en-US"/>
          </a:p>
        </p:txBody>
      </p:sp>
      <p:sp>
        <p:nvSpPr>
          <p:cNvPr id="69635" name="Rectangle 2">
            <a:extLst>
              <a:ext uri="{FF2B5EF4-FFF2-40B4-BE49-F238E27FC236}">
                <a16:creationId xmlns:a16="http://schemas.microsoft.com/office/drawing/2014/main" id="{0690A5A9-8B70-8F13-23A8-B1E33CFDBB68}"/>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721E5E6E-A6D9-2262-9DE1-B2F305722B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E75BED07-7522-3765-12C0-59385766B6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73ACE4-CBD8-45CE-AB78-2AF52CC0549C}" type="slidenum">
              <a:rPr lang="en-US" altLang="en-US"/>
              <a:pPr eaLnBrk="1" hangingPunct="1"/>
              <a:t>23</a:t>
            </a:fld>
            <a:endParaRPr lang="en-US" altLang="en-US"/>
          </a:p>
        </p:txBody>
      </p:sp>
      <p:sp>
        <p:nvSpPr>
          <p:cNvPr id="70659" name="Rectangle 2">
            <a:extLst>
              <a:ext uri="{FF2B5EF4-FFF2-40B4-BE49-F238E27FC236}">
                <a16:creationId xmlns:a16="http://schemas.microsoft.com/office/drawing/2014/main" id="{E8621B1A-4B2A-5E07-ACBC-4F5ACEB8CE43}"/>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D8F1FF9E-2496-62A9-B6A9-D8C6346C76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724B879-CC67-33C8-EBEA-40DD6F9FAF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DCFB7B-495D-4FA7-AB27-0EF8C98169AF}" type="slidenum">
              <a:rPr lang="en-US" altLang="en-US"/>
              <a:pPr eaLnBrk="1" hangingPunct="1"/>
              <a:t>24</a:t>
            </a:fld>
            <a:endParaRPr lang="en-US" altLang="en-US"/>
          </a:p>
        </p:txBody>
      </p:sp>
      <p:sp>
        <p:nvSpPr>
          <p:cNvPr id="71683" name="Rectangle 2">
            <a:extLst>
              <a:ext uri="{FF2B5EF4-FFF2-40B4-BE49-F238E27FC236}">
                <a16:creationId xmlns:a16="http://schemas.microsoft.com/office/drawing/2014/main" id="{4001EABD-D95E-B25B-8ECA-E6D604230C75}"/>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EA684152-45B1-CBE6-8243-FE46566C04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70F43B9-0A35-E48E-699E-07EDCF3958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EF01EF-E43A-4814-9AFE-F19B0C85151E}" type="slidenum">
              <a:rPr lang="en-US" altLang="en-US"/>
              <a:pPr eaLnBrk="1" hangingPunct="1"/>
              <a:t>25</a:t>
            </a:fld>
            <a:endParaRPr lang="en-US" altLang="en-US"/>
          </a:p>
        </p:txBody>
      </p:sp>
      <p:sp>
        <p:nvSpPr>
          <p:cNvPr id="72707" name="Rectangle 2">
            <a:extLst>
              <a:ext uri="{FF2B5EF4-FFF2-40B4-BE49-F238E27FC236}">
                <a16:creationId xmlns:a16="http://schemas.microsoft.com/office/drawing/2014/main" id="{11FB8A17-87C0-3A49-B082-D3806FAE2F3B}"/>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7E62B8D3-4E59-3F91-A7FE-5DBDEBBFD2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DED7AB8-3CE2-D8EC-E069-D1A75B6189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83A18D-20F6-46D2-A863-D37291507BEF}" type="slidenum">
              <a:rPr lang="en-US" altLang="en-US"/>
              <a:pPr eaLnBrk="1" hangingPunct="1"/>
              <a:t>26</a:t>
            </a:fld>
            <a:endParaRPr lang="en-US" altLang="en-US"/>
          </a:p>
        </p:txBody>
      </p:sp>
      <p:sp>
        <p:nvSpPr>
          <p:cNvPr id="73731" name="Rectangle 2">
            <a:extLst>
              <a:ext uri="{FF2B5EF4-FFF2-40B4-BE49-F238E27FC236}">
                <a16:creationId xmlns:a16="http://schemas.microsoft.com/office/drawing/2014/main" id="{E997AFC8-6800-EEF3-EB3A-60B7A773A14C}"/>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C1D929ED-C3A9-2E74-2C41-274BA3D8B2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C319863C-AA99-D0E1-5C64-C0BF112F76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0689F5-1A91-4B46-9E03-A0E94681AA77}" type="slidenum">
              <a:rPr lang="en-US" altLang="en-US"/>
              <a:pPr eaLnBrk="1" hangingPunct="1"/>
              <a:t>27</a:t>
            </a:fld>
            <a:endParaRPr lang="en-US" altLang="en-US"/>
          </a:p>
        </p:txBody>
      </p:sp>
      <p:sp>
        <p:nvSpPr>
          <p:cNvPr id="74755" name="Rectangle 2">
            <a:extLst>
              <a:ext uri="{FF2B5EF4-FFF2-40B4-BE49-F238E27FC236}">
                <a16:creationId xmlns:a16="http://schemas.microsoft.com/office/drawing/2014/main" id="{AE0D8C75-42D4-2CF5-20C7-7273B53890B9}"/>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B3A8B8A4-DDE9-7E49-9E43-CBF1E155BC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81AE36E9-B38B-6F22-8190-1DA2367AE4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0E1848-7D03-4450-8AF1-C812F31D3581}" type="slidenum">
              <a:rPr lang="en-US" altLang="en-US"/>
              <a:pPr eaLnBrk="1" hangingPunct="1"/>
              <a:t>28</a:t>
            </a:fld>
            <a:endParaRPr lang="en-US" altLang="en-US"/>
          </a:p>
        </p:txBody>
      </p:sp>
      <p:sp>
        <p:nvSpPr>
          <p:cNvPr id="75779" name="Rectangle 2">
            <a:extLst>
              <a:ext uri="{FF2B5EF4-FFF2-40B4-BE49-F238E27FC236}">
                <a16:creationId xmlns:a16="http://schemas.microsoft.com/office/drawing/2014/main" id="{02E44D13-E610-FA77-4707-DAEB53E7526E}"/>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08A44FB9-5AB5-C7AE-667C-71E3C19477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6B8BB4B-058E-97D1-D3BF-0D65ED1A36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96F05A-A432-43F2-9382-010A3726DE80}" type="slidenum">
              <a:rPr lang="en-US" altLang="en-US"/>
              <a:pPr eaLnBrk="1" hangingPunct="1"/>
              <a:t>29</a:t>
            </a:fld>
            <a:endParaRPr lang="en-US" altLang="en-US"/>
          </a:p>
        </p:txBody>
      </p:sp>
      <p:sp>
        <p:nvSpPr>
          <p:cNvPr id="76803" name="Rectangle 2">
            <a:extLst>
              <a:ext uri="{FF2B5EF4-FFF2-40B4-BE49-F238E27FC236}">
                <a16:creationId xmlns:a16="http://schemas.microsoft.com/office/drawing/2014/main" id="{03D8C262-757B-564A-BFD1-E089A64D02F7}"/>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D634AA9A-6A5F-5552-6E0C-FBDB637D2C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4331D0E6-7577-06FA-DBE5-AF48A5AB99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35180C-DCC2-4B62-B597-997A2CFAC720}" type="slidenum">
              <a:rPr lang="en-US" altLang="en-US"/>
              <a:pPr eaLnBrk="1" hangingPunct="1"/>
              <a:t>30</a:t>
            </a:fld>
            <a:endParaRPr lang="en-US" altLang="en-US"/>
          </a:p>
        </p:txBody>
      </p:sp>
      <p:sp>
        <p:nvSpPr>
          <p:cNvPr id="77827" name="Rectangle 2">
            <a:extLst>
              <a:ext uri="{FF2B5EF4-FFF2-40B4-BE49-F238E27FC236}">
                <a16:creationId xmlns:a16="http://schemas.microsoft.com/office/drawing/2014/main" id="{A23AD60C-27E9-775F-8A8E-C9757140B312}"/>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4DD35699-3EFE-912E-665D-EC624180CB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449370B-123E-E770-3440-FDF83DCC46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D0162F-F5EE-4239-8EDE-65B80F8E9589}" type="slidenum">
              <a:rPr lang="en-US" altLang="en-US"/>
              <a:pPr eaLnBrk="1" hangingPunct="1"/>
              <a:t>4</a:t>
            </a:fld>
            <a:endParaRPr lang="en-US" altLang="en-US"/>
          </a:p>
        </p:txBody>
      </p:sp>
      <p:sp>
        <p:nvSpPr>
          <p:cNvPr id="51203" name="Rectangle 2">
            <a:extLst>
              <a:ext uri="{FF2B5EF4-FFF2-40B4-BE49-F238E27FC236}">
                <a16:creationId xmlns:a16="http://schemas.microsoft.com/office/drawing/2014/main" id="{789FC8CE-3950-2679-ED09-395D50295309}"/>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EB9B96CE-4C29-1B85-C26F-1640318CE2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071D974C-C35A-E2C5-734D-E7B63853C1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4154A7-5386-4BE5-960E-22D2BB5CBA8E}" type="slidenum">
              <a:rPr lang="en-US" altLang="en-US"/>
              <a:pPr eaLnBrk="1" hangingPunct="1"/>
              <a:t>31</a:t>
            </a:fld>
            <a:endParaRPr lang="en-US" altLang="en-US"/>
          </a:p>
        </p:txBody>
      </p:sp>
      <p:sp>
        <p:nvSpPr>
          <p:cNvPr id="78851" name="Rectangle 2">
            <a:extLst>
              <a:ext uri="{FF2B5EF4-FFF2-40B4-BE49-F238E27FC236}">
                <a16:creationId xmlns:a16="http://schemas.microsoft.com/office/drawing/2014/main" id="{CA37DAF2-576C-6B80-0C19-B3B8FE610D94}"/>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A3734D47-3DF6-FA11-6697-54AAAE5324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0CBD7261-4B18-D1ED-24F8-8A4F27F08E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B5CCFD-596D-4DA5-B959-6DA17941396C}" type="slidenum">
              <a:rPr lang="en-US" altLang="en-US"/>
              <a:pPr eaLnBrk="1" hangingPunct="1"/>
              <a:t>32</a:t>
            </a:fld>
            <a:endParaRPr lang="en-US" altLang="en-US"/>
          </a:p>
        </p:txBody>
      </p:sp>
      <p:sp>
        <p:nvSpPr>
          <p:cNvPr id="79875" name="Rectangle 2">
            <a:extLst>
              <a:ext uri="{FF2B5EF4-FFF2-40B4-BE49-F238E27FC236}">
                <a16:creationId xmlns:a16="http://schemas.microsoft.com/office/drawing/2014/main" id="{70816B12-A65F-DEDF-CBF4-3880A8906FF6}"/>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87EAE996-7143-1E24-C7AE-A109CEA92C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2AFC6B15-FDA1-93BB-E7E9-5A98EFD28B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16BC8B-C48B-406E-815E-07D951D3815E}" type="slidenum">
              <a:rPr lang="en-US" altLang="en-US"/>
              <a:pPr eaLnBrk="1" hangingPunct="1"/>
              <a:t>33</a:t>
            </a:fld>
            <a:endParaRPr lang="en-US" altLang="en-US"/>
          </a:p>
        </p:txBody>
      </p:sp>
      <p:sp>
        <p:nvSpPr>
          <p:cNvPr id="80899" name="Rectangle 2">
            <a:extLst>
              <a:ext uri="{FF2B5EF4-FFF2-40B4-BE49-F238E27FC236}">
                <a16:creationId xmlns:a16="http://schemas.microsoft.com/office/drawing/2014/main" id="{8D44FA46-03B4-439D-7C85-4BAB18475916}"/>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1812111F-5905-4624-DD7F-21CEC43536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C2F89325-3DCC-4DE0-9ABA-BA5FC2708B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5DA349-21BC-49B8-8A2F-F6DB8D8F7DFA}" type="slidenum">
              <a:rPr lang="en-US" altLang="en-US"/>
              <a:pPr eaLnBrk="1" hangingPunct="1"/>
              <a:t>34</a:t>
            </a:fld>
            <a:endParaRPr lang="en-US" altLang="en-US"/>
          </a:p>
        </p:txBody>
      </p:sp>
      <p:sp>
        <p:nvSpPr>
          <p:cNvPr id="81923" name="Rectangle 2">
            <a:extLst>
              <a:ext uri="{FF2B5EF4-FFF2-40B4-BE49-F238E27FC236}">
                <a16:creationId xmlns:a16="http://schemas.microsoft.com/office/drawing/2014/main" id="{7E985303-8855-715F-139F-6CA22924E879}"/>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8C0829F3-BF88-265F-920F-7F4AEB604D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8129B45A-2CAF-C858-6BFE-603A3272F4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91CB23-C589-405D-AD3B-90F2711B1D07}" type="slidenum">
              <a:rPr lang="en-US" altLang="en-US"/>
              <a:pPr eaLnBrk="1" hangingPunct="1"/>
              <a:t>35</a:t>
            </a:fld>
            <a:endParaRPr lang="en-US" altLang="en-US"/>
          </a:p>
        </p:txBody>
      </p:sp>
      <p:sp>
        <p:nvSpPr>
          <p:cNvPr id="82947" name="Rectangle 2">
            <a:extLst>
              <a:ext uri="{FF2B5EF4-FFF2-40B4-BE49-F238E27FC236}">
                <a16:creationId xmlns:a16="http://schemas.microsoft.com/office/drawing/2014/main" id="{ED440B70-11A7-861A-D958-4AE0C128CC7B}"/>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964B532B-FB13-85E8-85F6-E1D4A7641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284384FE-065F-98AE-00DD-45EBCF42B2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3DB815-3805-447A-915D-258B7C43B557}" type="slidenum">
              <a:rPr lang="en-US" altLang="en-US"/>
              <a:pPr eaLnBrk="1" hangingPunct="1"/>
              <a:t>36</a:t>
            </a:fld>
            <a:endParaRPr lang="en-US" altLang="en-US"/>
          </a:p>
        </p:txBody>
      </p:sp>
      <p:sp>
        <p:nvSpPr>
          <p:cNvPr id="83971" name="Rectangle 2">
            <a:extLst>
              <a:ext uri="{FF2B5EF4-FFF2-40B4-BE49-F238E27FC236}">
                <a16:creationId xmlns:a16="http://schemas.microsoft.com/office/drawing/2014/main" id="{E5E6814C-9CAC-0479-6959-747D360FA12A}"/>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19A67948-4287-30FB-BFCF-E43B59563A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23C02375-A8D1-7849-5FF2-4AE8E07874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F605BC-3354-49D2-BF39-B3662D695199}" type="slidenum">
              <a:rPr lang="en-US" altLang="en-US"/>
              <a:pPr eaLnBrk="1" hangingPunct="1"/>
              <a:t>37</a:t>
            </a:fld>
            <a:endParaRPr lang="en-US" altLang="en-US"/>
          </a:p>
        </p:txBody>
      </p:sp>
      <p:sp>
        <p:nvSpPr>
          <p:cNvPr id="84995" name="Rectangle 2">
            <a:extLst>
              <a:ext uri="{FF2B5EF4-FFF2-40B4-BE49-F238E27FC236}">
                <a16:creationId xmlns:a16="http://schemas.microsoft.com/office/drawing/2014/main" id="{441FC2D5-72C5-C2DB-F25C-87BA3D950146}"/>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FF6B0AB1-369D-9E39-31FA-E4177F49A5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38C41EFD-58E8-17C1-38DA-D9AA1343F0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977A44-6FE3-442E-93DA-9B4C14326EE3}" type="slidenum">
              <a:rPr lang="en-US" altLang="en-US"/>
              <a:pPr eaLnBrk="1" hangingPunct="1"/>
              <a:t>38</a:t>
            </a:fld>
            <a:endParaRPr lang="en-US" altLang="en-US"/>
          </a:p>
        </p:txBody>
      </p:sp>
      <p:sp>
        <p:nvSpPr>
          <p:cNvPr id="86019" name="Rectangle 2">
            <a:extLst>
              <a:ext uri="{FF2B5EF4-FFF2-40B4-BE49-F238E27FC236}">
                <a16:creationId xmlns:a16="http://schemas.microsoft.com/office/drawing/2014/main" id="{0702698C-277B-E13C-E27E-EEE7ECE74D6C}"/>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32704DF6-E156-F26B-0AA1-BC38ED22AA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1A470CB4-9BA1-8856-AC76-A246F85073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2C458D-2E7B-420F-B8F7-2AA0BFD0067D}" type="slidenum">
              <a:rPr lang="en-US" altLang="en-US"/>
              <a:pPr eaLnBrk="1" hangingPunct="1"/>
              <a:t>39</a:t>
            </a:fld>
            <a:endParaRPr lang="en-US" altLang="en-US"/>
          </a:p>
        </p:txBody>
      </p:sp>
      <p:sp>
        <p:nvSpPr>
          <p:cNvPr id="87043" name="Rectangle 2">
            <a:extLst>
              <a:ext uri="{FF2B5EF4-FFF2-40B4-BE49-F238E27FC236}">
                <a16:creationId xmlns:a16="http://schemas.microsoft.com/office/drawing/2014/main" id="{480B5E3C-8B40-5FEA-03F0-DB3D5481C2DC}"/>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5BA69140-8B4F-4385-C27B-BD96DE8EF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7DD31B69-6F3A-BFB9-9425-2202DF0941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7B3302-E3F9-4A74-9C19-1E64DCDFC0EB}" type="slidenum">
              <a:rPr lang="en-US" altLang="en-US"/>
              <a:pPr eaLnBrk="1" hangingPunct="1"/>
              <a:t>40</a:t>
            </a:fld>
            <a:endParaRPr lang="en-US" altLang="en-US"/>
          </a:p>
        </p:txBody>
      </p:sp>
      <p:sp>
        <p:nvSpPr>
          <p:cNvPr id="88067" name="Rectangle 2">
            <a:extLst>
              <a:ext uri="{FF2B5EF4-FFF2-40B4-BE49-F238E27FC236}">
                <a16:creationId xmlns:a16="http://schemas.microsoft.com/office/drawing/2014/main" id="{95A1748E-7D1F-E58E-F619-44089CC0D141}"/>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F0E57E3F-1C91-166A-F182-CAEB4A28CB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409E9E7A-8FE9-6EC8-2407-9F0AC8CF82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EDDFE8-932F-4C75-99A7-C415C08F0901}" type="slidenum">
              <a:rPr lang="en-US" altLang="en-US"/>
              <a:pPr eaLnBrk="1" hangingPunct="1"/>
              <a:t>5</a:t>
            </a:fld>
            <a:endParaRPr lang="en-US" altLang="en-US"/>
          </a:p>
        </p:txBody>
      </p:sp>
      <p:sp>
        <p:nvSpPr>
          <p:cNvPr id="52227" name="Rectangle 2">
            <a:extLst>
              <a:ext uri="{FF2B5EF4-FFF2-40B4-BE49-F238E27FC236}">
                <a16:creationId xmlns:a16="http://schemas.microsoft.com/office/drawing/2014/main" id="{93FCDA1A-BB39-C50E-8340-5CEAB8A7306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D293DC6A-84EF-CF32-9744-7BF8F28515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042DB704-0B95-DA42-7AE7-5815B5A41A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6A9A71-B7EF-454F-B036-2799152AE403}" type="slidenum">
              <a:rPr lang="en-US" altLang="en-US"/>
              <a:pPr eaLnBrk="1" hangingPunct="1"/>
              <a:t>41</a:t>
            </a:fld>
            <a:endParaRPr lang="en-US" altLang="en-US"/>
          </a:p>
        </p:txBody>
      </p:sp>
      <p:sp>
        <p:nvSpPr>
          <p:cNvPr id="89091" name="Rectangle 2">
            <a:extLst>
              <a:ext uri="{FF2B5EF4-FFF2-40B4-BE49-F238E27FC236}">
                <a16:creationId xmlns:a16="http://schemas.microsoft.com/office/drawing/2014/main" id="{874CE467-FFF6-6C81-0522-F5067BFA0E7D}"/>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9210D842-B5F2-7D6D-3E49-BA6C8421E6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F294950-4B4D-9402-21A5-F35EA22961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841876-EA11-4011-B38D-73324BC29DC0}" type="slidenum">
              <a:rPr lang="en-US" altLang="en-US"/>
              <a:pPr eaLnBrk="1" hangingPunct="1"/>
              <a:t>42</a:t>
            </a:fld>
            <a:endParaRPr lang="en-US" altLang="en-US"/>
          </a:p>
        </p:txBody>
      </p:sp>
      <p:sp>
        <p:nvSpPr>
          <p:cNvPr id="90115" name="Rectangle 2">
            <a:extLst>
              <a:ext uri="{FF2B5EF4-FFF2-40B4-BE49-F238E27FC236}">
                <a16:creationId xmlns:a16="http://schemas.microsoft.com/office/drawing/2014/main" id="{4F969EC3-93B8-77B1-03C9-736169210F03}"/>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C7A972C9-C4EF-5837-B2F7-3132701FFD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73D886B5-F498-66A5-13AE-F51D66ECC4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5E658-D6FC-4EEF-A123-59DCC9E7A637}" type="slidenum">
              <a:rPr lang="en-US" altLang="en-US"/>
              <a:pPr eaLnBrk="1" hangingPunct="1"/>
              <a:t>43</a:t>
            </a:fld>
            <a:endParaRPr lang="en-US" altLang="en-US"/>
          </a:p>
        </p:txBody>
      </p:sp>
      <p:sp>
        <p:nvSpPr>
          <p:cNvPr id="91139" name="Rectangle 2">
            <a:extLst>
              <a:ext uri="{FF2B5EF4-FFF2-40B4-BE49-F238E27FC236}">
                <a16:creationId xmlns:a16="http://schemas.microsoft.com/office/drawing/2014/main" id="{CDFE1A76-FE17-0946-ACC2-D168B87DABD9}"/>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D4EA775A-DB4D-6DC7-BF4B-E0B895E07F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1E25623-669D-4736-EBC8-975C275955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05AE52-B399-4EBB-ADC8-CFCDD80390FA}" type="slidenum">
              <a:rPr lang="en-US" altLang="en-US"/>
              <a:pPr eaLnBrk="1" hangingPunct="1"/>
              <a:t>6</a:t>
            </a:fld>
            <a:endParaRPr lang="en-US" altLang="en-US"/>
          </a:p>
        </p:txBody>
      </p:sp>
      <p:sp>
        <p:nvSpPr>
          <p:cNvPr id="53251" name="Rectangle 2">
            <a:extLst>
              <a:ext uri="{FF2B5EF4-FFF2-40B4-BE49-F238E27FC236}">
                <a16:creationId xmlns:a16="http://schemas.microsoft.com/office/drawing/2014/main" id="{BBD9ABAA-66CC-35EE-C6BB-FF1070D5B00D}"/>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D325F2DC-7C97-D51B-A268-684E8CDD9E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C4E40E3-ABBB-E475-67E1-DA28BE7AFC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858A51-50E2-4D53-98FF-4E2A13655D0A}" type="slidenum">
              <a:rPr lang="en-US" altLang="en-US"/>
              <a:pPr eaLnBrk="1" hangingPunct="1"/>
              <a:t>7</a:t>
            </a:fld>
            <a:endParaRPr lang="en-US" altLang="en-US"/>
          </a:p>
        </p:txBody>
      </p:sp>
      <p:sp>
        <p:nvSpPr>
          <p:cNvPr id="54275" name="Rectangle 2">
            <a:extLst>
              <a:ext uri="{FF2B5EF4-FFF2-40B4-BE49-F238E27FC236}">
                <a16:creationId xmlns:a16="http://schemas.microsoft.com/office/drawing/2014/main" id="{B8660094-B805-FB92-4AA1-C3406BD96D1F}"/>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04AC7D98-F4B4-C8B6-AA9B-3D7C11DB6D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206D2915-2BCD-19C0-8D4E-F09331A94F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480AE2-E499-4ED5-9A69-8C06C74280E4}" type="slidenum">
              <a:rPr lang="en-US" altLang="en-US"/>
              <a:pPr eaLnBrk="1" hangingPunct="1"/>
              <a:t>8</a:t>
            </a:fld>
            <a:endParaRPr lang="en-US" altLang="en-US"/>
          </a:p>
        </p:txBody>
      </p:sp>
      <p:sp>
        <p:nvSpPr>
          <p:cNvPr id="55299" name="Rectangle 2">
            <a:extLst>
              <a:ext uri="{FF2B5EF4-FFF2-40B4-BE49-F238E27FC236}">
                <a16:creationId xmlns:a16="http://schemas.microsoft.com/office/drawing/2014/main" id="{D879FF31-7BF2-1537-FBA0-01417E91C160}"/>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00AE3E42-72A1-99F9-C304-D61F7882FA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6F364F68-3722-24F5-163F-7EDA3CEA33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D1E6FA-EF1B-427E-A721-A0B998133B83}" type="slidenum">
              <a:rPr lang="en-US" altLang="en-US"/>
              <a:pPr eaLnBrk="1" hangingPunct="1"/>
              <a:t>9</a:t>
            </a:fld>
            <a:endParaRPr lang="en-US" altLang="en-US"/>
          </a:p>
        </p:txBody>
      </p:sp>
      <p:sp>
        <p:nvSpPr>
          <p:cNvPr id="56323" name="Rectangle 2">
            <a:extLst>
              <a:ext uri="{FF2B5EF4-FFF2-40B4-BE49-F238E27FC236}">
                <a16:creationId xmlns:a16="http://schemas.microsoft.com/office/drawing/2014/main" id="{39D419AD-F7F1-E1C3-8AD3-28575BA852AC}"/>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B956CC36-AE2E-3FAC-5944-D12973D928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0DF69BB-B032-04EE-90C6-E4B565BF3A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17D2CE-EEF1-41D1-8D7D-C6BAF2AC6C2D}" type="slidenum">
              <a:rPr lang="en-US" altLang="en-US"/>
              <a:pPr eaLnBrk="1" hangingPunct="1"/>
              <a:t>10</a:t>
            </a:fld>
            <a:endParaRPr lang="en-US" altLang="en-US"/>
          </a:p>
        </p:txBody>
      </p:sp>
      <p:sp>
        <p:nvSpPr>
          <p:cNvPr id="57347" name="Rectangle 2">
            <a:extLst>
              <a:ext uri="{FF2B5EF4-FFF2-40B4-BE49-F238E27FC236}">
                <a16:creationId xmlns:a16="http://schemas.microsoft.com/office/drawing/2014/main" id="{014CB0BC-38A0-F9CF-676B-D28626727117}"/>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B638CD2F-1580-809E-FB1B-320FF7484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t>Slide </a:t>
            </a:r>
          </a:p>
        </p:txBody>
      </p:sp>
      <p:sp>
        <p:nvSpPr>
          <p:cNvPr id="5" name="Footer Placeholder 4"/>
          <p:cNvSpPr>
            <a:spLocks noGrp="1"/>
          </p:cNvSpPr>
          <p:nvPr>
            <p:ph type="ftr" sz="quarter" idx="11"/>
          </p:nvPr>
        </p:nvSpPr>
        <p:spPr/>
        <p:txBody>
          <a:bodyPr/>
          <a:lstStyle/>
          <a:p>
            <a:pPr>
              <a:defRPr/>
            </a:pPr>
            <a:r>
              <a:rPr lang="en-US"/>
              <a:t>English Language Studies Department www.seminolestate.edu/adult-ed/els/</a:t>
            </a:r>
          </a:p>
        </p:txBody>
      </p:sp>
      <p:sp>
        <p:nvSpPr>
          <p:cNvPr id="6" name="Slide Number Placeholder 5"/>
          <p:cNvSpPr>
            <a:spLocks noGrp="1"/>
          </p:cNvSpPr>
          <p:nvPr>
            <p:ph type="sldNum" sz="quarter" idx="12"/>
          </p:nvPr>
        </p:nvSpPr>
        <p:spPr/>
        <p:txBody>
          <a:bodyPr/>
          <a:lstStyle/>
          <a:p>
            <a:fld id="{9BC426E6-3585-42DB-BEBD-E2A221CBDABC}" type="slidenum">
              <a:rPr lang="en-US" altLang="en-US" smtClean="0"/>
              <a:pPr/>
              <a:t>‹#›</a:t>
            </a:fld>
            <a:endParaRPr lang="en-US" altLang="en-US"/>
          </a:p>
        </p:txBody>
      </p:sp>
    </p:spTree>
    <p:extLst>
      <p:ext uri="{BB962C8B-B14F-4D97-AF65-F5344CB8AC3E}">
        <p14:creationId xmlns:p14="http://schemas.microsoft.com/office/powerpoint/2010/main" val="215289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Slide </a:t>
            </a:r>
          </a:p>
        </p:txBody>
      </p:sp>
      <p:sp>
        <p:nvSpPr>
          <p:cNvPr id="5" name="Footer Placeholder 4"/>
          <p:cNvSpPr>
            <a:spLocks noGrp="1"/>
          </p:cNvSpPr>
          <p:nvPr>
            <p:ph type="ftr" sz="quarter" idx="11"/>
          </p:nvPr>
        </p:nvSpPr>
        <p:spPr/>
        <p:txBody>
          <a:bodyPr/>
          <a:lstStyle/>
          <a:p>
            <a:pPr>
              <a:defRPr/>
            </a:pPr>
            <a:r>
              <a:rPr lang="en-US"/>
              <a:t>English Language Studies Department www.seminolestate.edu/adult-ed/els/</a:t>
            </a:r>
          </a:p>
        </p:txBody>
      </p:sp>
      <p:sp>
        <p:nvSpPr>
          <p:cNvPr id="6" name="Slide Number Placeholder 5"/>
          <p:cNvSpPr>
            <a:spLocks noGrp="1"/>
          </p:cNvSpPr>
          <p:nvPr>
            <p:ph type="sldNum" sz="quarter" idx="12"/>
          </p:nvPr>
        </p:nvSpPr>
        <p:spPr/>
        <p:txBody>
          <a:bodyPr/>
          <a:lstStyle/>
          <a:p>
            <a:fld id="{9BC426E6-3585-42DB-BEBD-E2A221CBDABC}" type="slidenum">
              <a:rPr lang="en-US" altLang="en-US" smtClean="0"/>
              <a:pPr/>
              <a:t>‹#›</a:t>
            </a:fld>
            <a:endParaRPr lang="en-US" altLang="en-US"/>
          </a:p>
        </p:txBody>
      </p:sp>
    </p:spTree>
    <p:extLst>
      <p:ext uri="{BB962C8B-B14F-4D97-AF65-F5344CB8AC3E}">
        <p14:creationId xmlns:p14="http://schemas.microsoft.com/office/powerpoint/2010/main" val="255644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Slide </a:t>
            </a:r>
          </a:p>
        </p:txBody>
      </p:sp>
      <p:sp>
        <p:nvSpPr>
          <p:cNvPr id="5" name="Footer Placeholder 4"/>
          <p:cNvSpPr>
            <a:spLocks noGrp="1"/>
          </p:cNvSpPr>
          <p:nvPr>
            <p:ph type="ftr" sz="quarter" idx="11"/>
          </p:nvPr>
        </p:nvSpPr>
        <p:spPr/>
        <p:txBody>
          <a:bodyPr/>
          <a:lstStyle/>
          <a:p>
            <a:pPr>
              <a:defRPr/>
            </a:pPr>
            <a:r>
              <a:rPr lang="en-US"/>
              <a:t>English Language Studies Department www.seminolestate.edu/adult-ed/els/</a:t>
            </a:r>
          </a:p>
        </p:txBody>
      </p:sp>
      <p:sp>
        <p:nvSpPr>
          <p:cNvPr id="6" name="Slide Number Placeholder 5"/>
          <p:cNvSpPr>
            <a:spLocks noGrp="1"/>
          </p:cNvSpPr>
          <p:nvPr>
            <p:ph type="sldNum" sz="quarter" idx="12"/>
          </p:nvPr>
        </p:nvSpPr>
        <p:spPr/>
        <p:txBody>
          <a:bodyPr/>
          <a:lstStyle/>
          <a:p>
            <a:fld id="{9BC426E6-3585-42DB-BEBD-E2A221CBDABC}" type="slidenum">
              <a:rPr lang="en-US" altLang="en-US" smtClean="0"/>
              <a:pPr/>
              <a:t>‹#›</a:t>
            </a:fld>
            <a:endParaRPr lang="en-US" altLang="en-US"/>
          </a:p>
        </p:txBody>
      </p:sp>
    </p:spTree>
    <p:extLst>
      <p:ext uri="{BB962C8B-B14F-4D97-AF65-F5344CB8AC3E}">
        <p14:creationId xmlns:p14="http://schemas.microsoft.com/office/powerpoint/2010/main" val="329460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Slide </a:t>
            </a:r>
          </a:p>
        </p:txBody>
      </p:sp>
      <p:sp>
        <p:nvSpPr>
          <p:cNvPr id="5" name="Footer Placeholder 4"/>
          <p:cNvSpPr>
            <a:spLocks noGrp="1"/>
          </p:cNvSpPr>
          <p:nvPr>
            <p:ph type="ftr" sz="quarter" idx="11"/>
          </p:nvPr>
        </p:nvSpPr>
        <p:spPr/>
        <p:txBody>
          <a:bodyPr/>
          <a:lstStyle/>
          <a:p>
            <a:pPr>
              <a:defRPr/>
            </a:pPr>
            <a:r>
              <a:rPr lang="en-US"/>
              <a:t>English Language Studies Department www.seminolestate.edu/adult-ed/els/</a:t>
            </a:r>
          </a:p>
        </p:txBody>
      </p:sp>
      <p:sp>
        <p:nvSpPr>
          <p:cNvPr id="6" name="Slide Number Placeholder 5"/>
          <p:cNvSpPr>
            <a:spLocks noGrp="1"/>
          </p:cNvSpPr>
          <p:nvPr>
            <p:ph type="sldNum" sz="quarter" idx="12"/>
          </p:nvPr>
        </p:nvSpPr>
        <p:spPr/>
        <p:txBody>
          <a:bodyPr/>
          <a:lstStyle/>
          <a:p>
            <a:fld id="{507643AD-244A-4ABE-8213-1A0999BEF91A}" type="slidenum">
              <a:rPr lang="en-US" altLang="en-US" smtClean="0"/>
              <a:pPr/>
              <a:t>‹#›</a:t>
            </a:fld>
            <a:endParaRPr lang="en-US" altLang="en-US"/>
          </a:p>
        </p:txBody>
      </p:sp>
    </p:spTree>
    <p:extLst>
      <p:ext uri="{BB962C8B-B14F-4D97-AF65-F5344CB8AC3E}">
        <p14:creationId xmlns:p14="http://schemas.microsoft.com/office/powerpoint/2010/main" val="5407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Slide </a:t>
            </a:r>
          </a:p>
        </p:txBody>
      </p:sp>
      <p:sp>
        <p:nvSpPr>
          <p:cNvPr id="5" name="Footer Placeholder 4"/>
          <p:cNvSpPr>
            <a:spLocks noGrp="1"/>
          </p:cNvSpPr>
          <p:nvPr>
            <p:ph type="ftr" sz="quarter" idx="11"/>
          </p:nvPr>
        </p:nvSpPr>
        <p:spPr/>
        <p:txBody>
          <a:bodyPr/>
          <a:lstStyle/>
          <a:p>
            <a:pPr>
              <a:defRPr/>
            </a:pPr>
            <a:r>
              <a:rPr lang="en-US"/>
              <a:t>English Language Studies Department www.seminolestate.edu/adult-ed/els/</a:t>
            </a:r>
          </a:p>
        </p:txBody>
      </p:sp>
      <p:sp>
        <p:nvSpPr>
          <p:cNvPr id="6" name="Slide Number Placeholder 5"/>
          <p:cNvSpPr>
            <a:spLocks noGrp="1"/>
          </p:cNvSpPr>
          <p:nvPr>
            <p:ph type="sldNum" sz="quarter" idx="12"/>
          </p:nvPr>
        </p:nvSpPr>
        <p:spPr/>
        <p:txBody>
          <a:bodyPr/>
          <a:lstStyle/>
          <a:p>
            <a:fld id="{9BC426E6-3585-42DB-BEBD-E2A221CBDABC}" type="slidenum">
              <a:rPr lang="en-US" altLang="en-US" smtClean="0"/>
              <a:pPr/>
              <a:t>‹#›</a:t>
            </a:fld>
            <a:endParaRPr lang="en-US" altLang="en-US"/>
          </a:p>
        </p:txBody>
      </p:sp>
    </p:spTree>
    <p:extLst>
      <p:ext uri="{BB962C8B-B14F-4D97-AF65-F5344CB8AC3E}">
        <p14:creationId xmlns:p14="http://schemas.microsoft.com/office/powerpoint/2010/main" val="402846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Slide </a:t>
            </a:r>
          </a:p>
        </p:txBody>
      </p:sp>
      <p:sp>
        <p:nvSpPr>
          <p:cNvPr id="6" name="Footer Placeholder 5"/>
          <p:cNvSpPr>
            <a:spLocks noGrp="1"/>
          </p:cNvSpPr>
          <p:nvPr>
            <p:ph type="ftr" sz="quarter" idx="11"/>
          </p:nvPr>
        </p:nvSpPr>
        <p:spPr/>
        <p:txBody>
          <a:bodyPr/>
          <a:lstStyle/>
          <a:p>
            <a:pPr>
              <a:defRPr/>
            </a:pPr>
            <a:r>
              <a:rPr lang="en-US"/>
              <a:t>English Language Studies Department www.seminolestate.edu/adult-ed/els/</a:t>
            </a:r>
          </a:p>
        </p:txBody>
      </p:sp>
      <p:sp>
        <p:nvSpPr>
          <p:cNvPr id="7" name="Slide Number Placeholder 6"/>
          <p:cNvSpPr>
            <a:spLocks noGrp="1"/>
          </p:cNvSpPr>
          <p:nvPr>
            <p:ph type="sldNum" sz="quarter" idx="12"/>
          </p:nvPr>
        </p:nvSpPr>
        <p:spPr/>
        <p:txBody>
          <a:bodyPr/>
          <a:lstStyle/>
          <a:p>
            <a:fld id="{9BC426E6-3585-42DB-BEBD-E2A221CBDABC}" type="slidenum">
              <a:rPr lang="en-US" altLang="en-US" smtClean="0"/>
              <a:pPr/>
              <a:t>‹#›</a:t>
            </a:fld>
            <a:endParaRPr lang="en-US" altLang="en-US"/>
          </a:p>
        </p:txBody>
      </p:sp>
    </p:spTree>
    <p:extLst>
      <p:ext uri="{BB962C8B-B14F-4D97-AF65-F5344CB8AC3E}">
        <p14:creationId xmlns:p14="http://schemas.microsoft.com/office/powerpoint/2010/main" val="1259527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Slide </a:t>
            </a:r>
          </a:p>
        </p:txBody>
      </p:sp>
      <p:sp>
        <p:nvSpPr>
          <p:cNvPr id="8" name="Footer Placeholder 7"/>
          <p:cNvSpPr>
            <a:spLocks noGrp="1"/>
          </p:cNvSpPr>
          <p:nvPr>
            <p:ph type="ftr" sz="quarter" idx="11"/>
          </p:nvPr>
        </p:nvSpPr>
        <p:spPr/>
        <p:txBody>
          <a:bodyPr/>
          <a:lstStyle/>
          <a:p>
            <a:pPr>
              <a:defRPr/>
            </a:pPr>
            <a:r>
              <a:rPr lang="en-US"/>
              <a:t>English Language Studies Department www.seminolestate.edu/adult-ed/els/</a:t>
            </a:r>
          </a:p>
        </p:txBody>
      </p:sp>
      <p:sp>
        <p:nvSpPr>
          <p:cNvPr id="9" name="Slide Number Placeholder 8"/>
          <p:cNvSpPr>
            <a:spLocks noGrp="1"/>
          </p:cNvSpPr>
          <p:nvPr>
            <p:ph type="sldNum" sz="quarter" idx="12"/>
          </p:nvPr>
        </p:nvSpPr>
        <p:spPr/>
        <p:txBody>
          <a:bodyPr/>
          <a:lstStyle/>
          <a:p>
            <a:fld id="{9BC426E6-3585-42DB-BEBD-E2A221CBDABC}" type="slidenum">
              <a:rPr lang="en-US" altLang="en-US" smtClean="0"/>
              <a:pPr/>
              <a:t>‹#›</a:t>
            </a:fld>
            <a:endParaRPr lang="en-US" altLang="en-US"/>
          </a:p>
        </p:txBody>
      </p:sp>
    </p:spTree>
    <p:extLst>
      <p:ext uri="{BB962C8B-B14F-4D97-AF65-F5344CB8AC3E}">
        <p14:creationId xmlns:p14="http://schemas.microsoft.com/office/powerpoint/2010/main" val="257668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Slide </a:t>
            </a:r>
          </a:p>
        </p:txBody>
      </p:sp>
      <p:sp>
        <p:nvSpPr>
          <p:cNvPr id="4" name="Footer Placeholder 3"/>
          <p:cNvSpPr>
            <a:spLocks noGrp="1"/>
          </p:cNvSpPr>
          <p:nvPr>
            <p:ph type="ftr" sz="quarter" idx="11"/>
          </p:nvPr>
        </p:nvSpPr>
        <p:spPr/>
        <p:txBody>
          <a:bodyPr/>
          <a:lstStyle/>
          <a:p>
            <a:pPr>
              <a:defRPr/>
            </a:pPr>
            <a:r>
              <a:rPr lang="en-US"/>
              <a:t>English Language Studies Department www.seminolestate.edu/adult-ed/els/</a:t>
            </a:r>
          </a:p>
        </p:txBody>
      </p:sp>
      <p:sp>
        <p:nvSpPr>
          <p:cNvPr id="5" name="Slide Number Placeholder 4"/>
          <p:cNvSpPr>
            <a:spLocks noGrp="1"/>
          </p:cNvSpPr>
          <p:nvPr>
            <p:ph type="sldNum" sz="quarter" idx="12"/>
          </p:nvPr>
        </p:nvSpPr>
        <p:spPr/>
        <p:txBody>
          <a:bodyPr/>
          <a:lstStyle/>
          <a:p>
            <a:fld id="{9BC426E6-3585-42DB-BEBD-E2A221CBDABC}" type="slidenum">
              <a:rPr lang="en-US" altLang="en-US" smtClean="0"/>
              <a:pPr/>
              <a:t>‹#›</a:t>
            </a:fld>
            <a:endParaRPr lang="en-US" altLang="en-US"/>
          </a:p>
        </p:txBody>
      </p:sp>
    </p:spTree>
    <p:extLst>
      <p:ext uri="{BB962C8B-B14F-4D97-AF65-F5344CB8AC3E}">
        <p14:creationId xmlns:p14="http://schemas.microsoft.com/office/powerpoint/2010/main" val="400442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Slide </a:t>
            </a:r>
          </a:p>
        </p:txBody>
      </p:sp>
      <p:sp>
        <p:nvSpPr>
          <p:cNvPr id="3" name="Footer Placeholder 2"/>
          <p:cNvSpPr>
            <a:spLocks noGrp="1"/>
          </p:cNvSpPr>
          <p:nvPr>
            <p:ph type="ftr" sz="quarter" idx="11"/>
          </p:nvPr>
        </p:nvSpPr>
        <p:spPr/>
        <p:txBody>
          <a:bodyPr/>
          <a:lstStyle/>
          <a:p>
            <a:pPr>
              <a:defRPr/>
            </a:pPr>
            <a:r>
              <a:rPr lang="en-US"/>
              <a:t>English Language Studies Department www.seminolestate.edu/adult-ed/els/</a:t>
            </a:r>
          </a:p>
        </p:txBody>
      </p:sp>
      <p:sp>
        <p:nvSpPr>
          <p:cNvPr id="4" name="Slide Number Placeholder 3"/>
          <p:cNvSpPr>
            <a:spLocks noGrp="1"/>
          </p:cNvSpPr>
          <p:nvPr>
            <p:ph type="sldNum" sz="quarter" idx="12"/>
          </p:nvPr>
        </p:nvSpPr>
        <p:spPr/>
        <p:txBody>
          <a:bodyPr/>
          <a:lstStyle/>
          <a:p>
            <a:fld id="{9BC426E6-3585-42DB-BEBD-E2A221CBDABC}" type="slidenum">
              <a:rPr lang="en-US" altLang="en-US" smtClean="0"/>
              <a:pPr/>
              <a:t>‹#›</a:t>
            </a:fld>
            <a:endParaRPr lang="en-US" altLang="en-US"/>
          </a:p>
        </p:txBody>
      </p:sp>
    </p:spTree>
    <p:extLst>
      <p:ext uri="{BB962C8B-B14F-4D97-AF65-F5344CB8AC3E}">
        <p14:creationId xmlns:p14="http://schemas.microsoft.com/office/powerpoint/2010/main" val="2366356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Slide </a:t>
            </a:r>
          </a:p>
        </p:txBody>
      </p:sp>
      <p:sp>
        <p:nvSpPr>
          <p:cNvPr id="6" name="Footer Placeholder 5"/>
          <p:cNvSpPr>
            <a:spLocks noGrp="1"/>
          </p:cNvSpPr>
          <p:nvPr>
            <p:ph type="ftr" sz="quarter" idx="11"/>
          </p:nvPr>
        </p:nvSpPr>
        <p:spPr/>
        <p:txBody>
          <a:bodyPr/>
          <a:lstStyle/>
          <a:p>
            <a:pPr>
              <a:defRPr/>
            </a:pPr>
            <a:r>
              <a:rPr lang="en-US"/>
              <a:t>English Language Studies Department www.seminolestate.edu/adult-ed/els/</a:t>
            </a:r>
          </a:p>
        </p:txBody>
      </p:sp>
      <p:sp>
        <p:nvSpPr>
          <p:cNvPr id="7" name="Slide Number Placeholder 6"/>
          <p:cNvSpPr>
            <a:spLocks noGrp="1"/>
          </p:cNvSpPr>
          <p:nvPr>
            <p:ph type="sldNum" sz="quarter" idx="12"/>
          </p:nvPr>
        </p:nvSpPr>
        <p:spPr/>
        <p:txBody>
          <a:bodyPr/>
          <a:lstStyle/>
          <a:p>
            <a:fld id="{9BC426E6-3585-42DB-BEBD-E2A221CBDABC}" type="slidenum">
              <a:rPr lang="en-US" altLang="en-US" smtClean="0"/>
              <a:pPr/>
              <a:t>‹#›</a:t>
            </a:fld>
            <a:endParaRPr lang="en-US" altLang="en-US"/>
          </a:p>
        </p:txBody>
      </p:sp>
    </p:spTree>
    <p:extLst>
      <p:ext uri="{BB962C8B-B14F-4D97-AF65-F5344CB8AC3E}">
        <p14:creationId xmlns:p14="http://schemas.microsoft.com/office/powerpoint/2010/main" val="49533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Slide </a:t>
            </a:r>
          </a:p>
        </p:txBody>
      </p:sp>
      <p:sp>
        <p:nvSpPr>
          <p:cNvPr id="6" name="Footer Placeholder 5"/>
          <p:cNvSpPr>
            <a:spLocks noGrp="1"/>
          </p:cNvSpPr>
          <p:nvPr>
            <p:ph type="ftr" sz="quarter" idx="11"/>
          </p:nvPr>
        </p:nvSpPr>
        <p:spPr/>
        <p:txBody>
          <a:bodyPr/>
          <a:lstStyle/>
          <a:p>
            <a:pPr>
              <a:defRPr/>
            </a:pPr>
            <a:r>
              <a:rPr lang="en-US"/>
              <a:t>English Language Studies Department www.seminolestate.edu/adult-ed/els/</a:t>
            </a:r>
          </a:p>
        </p:txBody>
      </p:sp>
      <p:sp>
        <p:nvSpPr>
          <p:cNvPr id="7" name="Slide Number Placeholder 6"/>
          <p:cNvSpPr>
            <a:spLocks noGrp="1"/>
          </p:cNvSpPr>
          <p:nvPr>
            <p:ph type="sldNum" sz="quarter" idx="12"/>
          </p:nvPr>
        </p:nvSpPr>
        <p:spPr/>
        <p:txBody>
          <a:bodyPr/>
          <a:lstStyle/>
          <a:p>
            <a:fld id="{9BC426E6-3585-42DB-BEBD-E2A221CBDABC}" type="slidenum">
              <a:rPr lang="en-US" altLang="en-US" smtClean="0"/>
              <a:pPr/>
              <a:t>‹#›</a:t>
            </a:fld>
            <a:endParaRPr lang="en-US" altLang="en-US"/>
          </a:p>
        </p:txBody>
      </p:sp>
    </p:spTree>
    <p:extLst>
      <p:ext uri="{BB962C8B-B14F-4D97-AF65-F5344CB8AC3E}">
        <p14:creationId xmlns:p14="http://schemas.microsoft.com/office/powerpoint/2010/main" val="231261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Slide </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English Language Studies Department www.seminolestate.edu/adult-ed/els/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4EFAD-AE4D-481D-A160-5E6A386D30A0}" type="slidenum">
              <a:rPr lang="en-US" altLang="en-US" smtClean="0"/>
              <a:pPr/>
              <a:t>‹#›</a:t>
            </a:fld>
            <a:endParaRPr lang="en-US" altLang="en-US"/>
          </a:p>
        </p:txBody>
      </p:sp>
    </p:spTree>
    <p:extLst>
      <p:ext uri="{BB962C8B-B14F-4D97-AF65-F5344CB8AC3E}">
        <p14:creationId xmlns:p14="http://schemas.microsoft.com/office/powerpoint/2010/main" val="299386895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slide" Target="slide11.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2.wav"/><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slide" Target="slide15.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slide" Target="slide17.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slide" Target="slide19.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slide" Target="slide3.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2.wav"/><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slide" Target="slide25.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slide" Target="slide27.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slide" Target="slide39.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slide" Target="slide41.xml"/><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audio" Target="../media/audio3.wav"/><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2.wav"/><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2F892B-EBD1-E3F6-BEF3-34AB7E3F54C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388088"/>
            <a:ext cx="4636588" cy="1933834"/>
          </a:xfrm>
          <a:prstGeom prst="rect">
            <a:avLst/>
          </a:prstGeom>
          <a:ln>
            <a:noFill/>
          </a:ln>
          <a:effectLst>
            <a:softEdge rad="112500"/>
          </a:effectLst>
        </p:spPr>
      </p:pic>
      <p:sp>
        <p:nvSpPr>
          <p:cNvPr id="8" name="Rectangle 56">
            <a:extLst>
              <a:ext uri="{FF2B5EF4-FFF2-40B4-BE49-F238E27FC236}">
                <a16:creationId xmlns:a16="http://schemas.microsoft.com/office/drawing/2014/main" id="{F9CAFE67-7212-8F40-F469-9D917111258B}"/>
              </a:ext>
              <a:ext uri="{C183D7F6-B498-43B3-948B-1728B52AA6E4}">
                <adec:decorative xmlns:adec="http://schemas.microsoft.com/office/drawing/2017/decorative" val="1"/>
              </a:ext>
            </a:extLst>
          </p:cNvPr>
          <p:cNvSpPr>
            <a:spLocks noChangeArrowheads="1"/>
          </p:cNvSpPr>
          <p:nvPr/>
        </p:nvSpPr>
        <p:spPr bwMode="auto">
          <a:xfrm>
            <a:off x="2051050" y="2590800"/>
            <a:ext cx="6254750" cy="1600200"/>
          </a:xfrm>
          <a:prstGeom prst="rect">
            <a:avLst/>
          </a:prstGeom>
          <a:noFill/>
          <a:ln w="9525">
            <a:noFill/>
            <a:miter lim="800000"/>
            <a:headEnd/>
            <a:tailEnd/>
          </a:ln>
          <a:effectLst/>
        </p:spPr>
        <p:txBody>
          <a:bodyPr wrap="none" anchor="ctr"/>
          <a:lstStyle/>
          <a:p>
            <a:pPr algn="ctr" eaLnBrk="0" hangingPunct="0">
              <a:defRPr/>
            </a:pPr>
            <a:r>
              <a:rPr lang="en-US" sz="3600" b="1" i="1" dirty="0">
                <a:effectLst>
                  <a:outerShdw blurRad="38100" dist="38100" dir="2700000" algn="tl">
                    <a:srgbClr val="C0C0C0"/>
                  </a:outerShdw>
                </a:effectLst>
                <a:latin typeface="Arial" charset="0"/>
              </a:rPr>
              <a:t>Reading Practice for ESOL </a:t>
            </a:r>
          </a:p>
          <a:p>
            <a:pPr algn="ctr" eaLnBrk="0" hangingPunct="0">
              <a:defRPr/>
            </a:pPr>
            <a:r>
              <a:rPr lang="en-US" sz="3600" b="1" i="1" dirty="0">
                <a:effectLst>
                  <a:outerShdw blurRad="38100" dist="38100" dir="2700000" algn="tl">
                    <a:srgbClr val="C0C0C0"/>
                  </a:outerShdw>
                </a:effectLst>
                <a:latin typeface="Arial" charset="0"/>
              </a:rPr>
              <a:t>Foundations, Low and </a:t>
            </a:r>
          </a:p>
          <a:p>
            <a:pPr algn="ctr" eaLnBrk="0" hangingPunct="0">
              <a:defRPr/>
            </a:pPr>
            <a:r>
              <a:rPr lang="en-US" sz="3600" b="1" i="1" dirty="0">
                <a:effectLst>
                  <a:outerShdw blurRad="38100" dist="38100" dir="2700000" algn="tl">
                    <a:srgbClr val="C0C0C0"/>
                  </a:outerShdw>
                </a:effectLst>
                <a:latin typeface="Arial" charset="0"/>
              </a:rPr>
              <a:t>High </a:t>
            </a:r>
            <a:r>
              <a:rPr lang="en-US" sz="3600" b="1" i="1">
                <a:effectLst>
                  <a:outerShdw blurRad="38100" dist="38100" dir="2700000" algn="tl">
                    <a:srgbClr val="C0C0C0"/>
                  </a:outerShdw>
                </a:effectLst>
                <a:latin typeface="Arial" charset="0"/>
              </a:rPr>
              <a:t>Beginning Students</a:t>
            </a:r>
            <a:endParaRPr lang="en-US" sz="3600" b="1" i="1" dirty="0">
              <a:effectLst>
                <a:outerShdw blurRad="38100" dist="38100" dir="2700000" algn="tl">
                  <a:srgbClr val="C0C0C0"/>
                </a:outerShdw>
              </a:effectLst>
              <a:latin typeface="Arial" charset="0"/>
            </a:endParaRPr>
          </a:p>
        </p:txBody>
      </p:sp>
      <p:sp>
        <p:nvSpPr>
          <p:cNvPr id="9" name="Action Button: Forward or Next 8">
            <a:hlinkClick r:id="" action="ppaction://hlinkshowjump?jump=nextslide" highlightClick="1"/>
            <a:extLst>
              <a:ext uri="{FF2B5EF4-FFF2-40B4-BE49-F238E27FC236}">
                <a16:creationId xmlns:a16="http://schemas.microsoft.com/office/drawing/2014/main" id="{5C2555BE-C473-99C9-53D8-DD9C65B01165}"/>
              </a:ext>
              <a:ext uri="{C183D7F6-B498-43B3-948B-1728B52AA6E4}">
                <adec:decorative xmlns:adec="http://schemas.microsoft.com/office/drawing/2017/decorative" val="1"/>
              </a:ext>
            </a:extLst>
          </p:cNvPr>
          <p:cNvSpPr/>
          <p:nvPr/>
        </p:nvSpPr>
        <p:spPr>
          <a:xfrm>
            <a:off x="4343400" y="4495800"/>
            <a:ext cx="960438" cy="685800"/>
          </a:xfrm>
          <a:prstGeom prst="actionButtonForwardNext">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dirty="0"/>
          </a:p>
        </p:txBody>
      </p:sp>
      <p:sp>
        <p:nvSpPr>
          <p:cNvPr id="4103" name="TextBox 62">
            <a:extLst>
              <a:ext uri="{FF2B5EF4-FFF2-40B4-BE49-F238E27FC236}">
                <a16:creationId xmlns:a16="http://schemas.microsoft.com/office/drawing/2014/main" id="{D2D3D6FD-235D-718B-7E65-73777B810F21}"/>
              </a:ext>
              <a:ext uri="{C183D7F6-B498-43B3-948B-1728B52AA6E4}">
                <adec:decorative xmlns:adec="http://schemas.microsoft.com/office/drawing/2017/decorative" val="1"/>
              </a:ext>
            </a:extLst>
          </p:cNvPr>
          <p:cNvSpPr txBox="1">
            <a:spLocks noChangeArrowheads="1"/>
          </p:cNvSpPr>
          <p:nvPr/>
        </p:nvSpPr>
        <p:spPr bwMode="auto">
          <a:xfrm>
            <a:off x="3203575" y="5410200"/>
            <a:ext cx="3871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i="1"/>
              <a:t>Click here to start the practice.</a:t>
            </a:r>
          </a:p>
        </p:txBody>
      </p:sp>
      <p:sp>
        <p:nvSpPr>
          <p:cNvPr id="3" name="Title 2">
            <a:extLst>
              <a:ext uri="{FF2B5EF4-FFF2-40B4-BE49-F238E27FC236}">
                <a16:creationId xmlns:a16="http://schemas.microsoft.com/office/drawing/2014/main" id="{98739611-56FD-9CD0-99A1-EE0789836B2E}"/>
              </a:ext>
              <a:ext uri="{C183D7F6-B498-43B3-948B-1728B52AA6E4}">
                <adec:decorative xmlns:adec="http://schemas.microsoft.com/office/drawing/2017/decorative" val="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Introduction Slide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09A1FB-23AB-E512-1814-CF57885EF10F}"/>
              </a:ext>
            </a:extLst>
          </p:cNvPr>
          <p:cNvSpPr txBox="1">
            <a:spLocks noGrp="1"/>
          </p:cNvSpPr>
          <p:nvPr>
            <p:ph type="title" idx="4294967295"/>
          </p:nvPr>
        </p:nvSpPr>
        <p:spPr>
          <a:xfrm>
            <a:off x="609600" y="30480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5</a:t>
            </a:r>
          </a:p>
        </p:txBody>
      </p:sp>
      <p:pic>
        <p:nvPicPr>
          <p:cNvPr id="13329" name="Picture 2" descr="blue VISA credit card">
            <a:extLst>
              <a:ext uri="{FF2B5EF4-FFF2-40B4-BE49-F238E27FC236}">
                <a16:creationId xmlns:a16="http://schemas.microsoft.com/office/drawing/2014/main" id="{901C1193-566F-7369-6B6E-972437C53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
            <a:ext cx="35052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TextBox 286">
            <a:extLst>
              <a:ext uri="{FF2B5EF4-FFF2-40B4-BE49-F238E27FC236}">
                <a16:creationId xmlns:a16="http://schemas.microsoft.com/office/drawing/2014/main" id="{F37C964B-623A-58A7-7799-FCA5047FEDA1}"/>
              </a:ext>
            </a:extLst>
          </p:cNvPr>
          <p:cNvSpPr txBox="1">
            <a:spLocks noChangeArrowheads="1"/>
          </p:cNvSpPr>
          <p:nvPr/>
        </p:nvSpPr>
        <p:spPr bwMode="auto">
          <a:xfrm>
            <a:off x="2493963" y="2930525"/>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5.</a:t>
            </a:r>
          </a:p>
        </p:txBody>
      </p:sp>
      <p:sp>
        <p:nvSpPr>
          <p:cNvPr id="13328" name="TextBox 212">
            <a:extLst>
              <a:ext uri="{FF2B5EF4-FFF2-40B4-BE49-F238E27FC236}">
                <a16:creationId xmlns:a16="http://schemas.microsoft.com/office/drawing/2014/main" id="{3A55F55E-7271-41BC-FC6E-90895A43E9A3}"/>
              </a:ext>
            </a:extLst>
          </p:cNvPr>
          <p:cNvSpPr txBox="1">
            <a:spLocks noChangeArrowheads="1"/>
          </p:cNvSpPr>
          <p:nvPr/>
        </p:nvSpPr>
        <p:spPr bwMode="auto">
          <a:xfrm>
            <a:off x="3352800" y="2944813"/>
            <a:ext cx="209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What is this?</a:t>
            </a:r>
          </a:p>
        </p:txBody>
      </p:sp>
      <p:sp>
        <p:nvSpPr>
          <p:cNvPr id="283" name="AutoShape 65">
            <a:hlinkClick r:id="" action="ppaction://noaction" highlightClick="1">
              <a:snd r:embed="rId4" name="Incorrect Answer.wav"/>
            </a:hlinkClick>
            <a:extLst>
              <a:ext uri="{FF2B5EF4-FFF2-40B4-BE49-F238E27FC236}">
                <a16:creationId xmlns:a16="http://schemas.microsoft.com/office/drawing/2014/main" id="{32F379A6-C8BE-3FE6-678D-4E709D95DA64}"/>
              </a:ext>
            </a:extLst>
          </p:cNvPr>
          <p:cNvSpPr>
            <a:spLocks noChangeArrowheads="1"/>
          </p:cNvSpPr>
          <p:nvPr/>
        </p:nvSpPr>
        <p:spPr bwMode="auto">
          <a:xfrm>
            <a:off x="3048000" y="35814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a quarter</a:t>
            </a:r>
          </a:p>
        </p:txBody>
      </p:sp>
      <p:sp>
        <p:nvSpPr>
          <p:cNvPr id="284" name="AutoShape 65">
            <a:hlinkClick r:id="" action="ppaction://noaction" highlightClick="1">
              <a:snd r:embed="rId4" name="Incorrect Answer.wav"/>
            </a:hlinkClick>
            <a:extLst>
              <a:ext uri="{FF2B5EF4-FFF2-40B4-BE49-F238E27FC236}">
                <a16:creationId xmlns:a16="http://schemas.microsoft.com/office/drawing/2014/main" id="{EB22BD30-7D76-C195-9EC7-D494591A3757}"/>
              </a:ext>
            </a:extLst>
          </p:cNvPr>
          <p:cNvSpPr>
            <a:spLocks noChangeArrowheads="1"/>
          </p:cNvSpPr>
          <p:nvPr/>
        </p:nvSpPr>
        <p:spPr bwMode="auto">
          <a:xfrm>
            <a:off x="3048000" y="41910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a dollar</a:t>
            </a:r>
          </a:p>
        </p:txBody>
      </p:sp>
      <p:sp>
        <p:nvSpPr>
          <p:cNvPr id="285" name="AutoShape 65">
            <a:hlinkClick r:id="" action="ppaction://noaction" highlightClick="1">
              <a:snd r:embed="rId4" name="Incorrect Answer.wav"/>
            </a:hlinkClick>
            <a:extLst>
              <a:ext uri="{FF2B5EF4-FFF2-40B4-BE49-F238E27FC236}">
                <a16:creationId xmlns:a16="http://schemas.microsoft.com/office/drawing/2014/main" id="{BB385B7E-2922-56B9-C438-B0CF952CA059}"/>
              </a:ext>
            </a:extLst>
          </p:cNvPr>
          <p:cNvSpPr>
            <a:spLocks noChangeArrowheads="1"/>
          </p:cNvSpPr>
          <p:nvPr/>
        </p:nvSpPr>
        <p:spPr bwMode="auto">
          <a:xfrm>
            <a:off x="3048000" y="48006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a check</a:t>
            </a:r>
          </a:p>
        </p:txBody>
      </p:sp>
      <p:sp>
        <p:nvSpPr>
          <p:cNvPr id="286" name="AutoShape 65">
            <a:hlinkClick r:id="rId5" action="ppaction://hlinksldjump" highlightClick="1">
              <a:snd r:embed="rId6" name="Correct Answer.wav"/>
            </a:hlinkClick>
            <a:extLst>
              <a:ext uri="{FF2B5EF4-FFF2-40B4-BE49-F238E27FC236}">
                <a16:creationId xmlns:a16="http://schemas.microsoft.com/office/drawing/2014/main" id="{F44C455D-C161-2C39-E544-64BDF5C1E8D7}"/>
              </a:ext>
            </a:extLst>
          </p:cNvPr>
          <p:cNvSpPr>
            <a:spLocks noChangeArrowheads="1"/>
          </p:cNvSpPr>
          <p:nvPr/>
        </p:nvSpPr>
        <p:spPr bwMode="auto">
          <a:xfrm>
            <a:off x="3048000" y="54102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a credit card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65">
            <a:extLst>
              <a:ext uri="{FF2B5EF4-FFF2-40B4-BE49-F238E27FC236}">
                <a16:creationId xmlns:a16="http://schemas.microsoft.com/office/drawing/2014/main" id="{C000836F-11A8-56B8-B49D-02072E0EBE1E}"/>
              </a:ext>
            </a:extLst>
          </p:cNvPr>
          <p:cNvSpPr txBox="1">
            <a:spLocks noGrp="1" noChangeArrowheads="1"/>
          </p:cNvSpPr>
          <p:nvPr>
            <p:ph type="title" idx="4294967295"/>
          </p:nvPr>
        </p:nvSpPr>
        <p:spPr bwMode="auto">
          <a:xfrm>
            <a:off x="3505200" y="5105400"/>
            <a:ext cx="26670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6</a:t>
            </a:r>
          </a:p>
        </p:txBody>
      </p:sp>
      <p:grpSp>
        <p:nvGrpSpPr>
          <p:cNvPr id="14340" name="Group 207" descr="Correct">
            <a:extLst>
              <a:ext uri="{FF2B5EF4-FFF2-40B4-BE49-F238E27FC236}">
                <a16:creationId xmlns:a16="http://schemas.microsoft.com/office/drawing/2014/main" id="{D7701D15-354F-E82C-2B7C-D3BBD2F045E5}"/>
              </a:ext>
            </a:extLst>
          </p:cNvPr>
          <p:cNvGrpSpPr>
            <a:grpSpLocks/>
          </p:cNvGrpSpPr>
          <p:nvPr/>
        </p:nvGrpSpPr>
        <p:grpSpPr bwMode="auto">
          <a:xfrm>
            <a:off x="2209800" y="2438400"/>
            <a:ext cx="4724400" cy="1143000"/>
            <a:chOff x="3657599" y="2362200"/>
            <a:chExt cx="4724401" cy="1143000"/>
          </a:xfrm>
        </p:grpSpPr>
        <p:sp>
          <p:nvSpPr>
            <p:cNvPr id="75" name="Rectangle 74">
              <a:extLst>
                <a:ext uri="{FF2B5EF4-FFF2-40B4-BE49-F238E27FC236}">
                  <a16:creationId xmlns:a16="http://schemas.microsoft.com/office/drawing/2014/main" id="{D38099F4-8AD6-83B5-68DE-3E0057902DF7}"/>
                </a:ext>
              </a:extLst>
            </p:cNvPr>
            <p:cNvSpPr/>
            <p:nvPr/>
          </p:nvSpPr>
          <p:spPr>
            <a:xfrm>
              <a:off x="36575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4344" name="Picture 2">
              <a:extLst>
                <a:ext uri="{FF2B5EF4-FFF2-40B4-BE49-F238E27FC236}">
                  <a16:creationId xmlns:a16="http://schemas.microsoft.com/office/drawing/2014/main" id="{D24E7A8E-CD4F-3792-E7BA-B262B078EBD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495"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Action Button: Forward or Next 76">
            <a:hlinkClick r:id="" action="ppaction://hlinkshowjump?jump=nextslide" highlightClick="1"/>
            <a:extLst>
              <a:ext uri="{FF2B5EF4-FFF2-40B4-BE49-F238E27FC236}">
                <a16:creationId xmlns:a16="http://schemas.microsoft.com/office/drawing/2014/main" id="{E452CCA2-1A8C-694E-32DA-7234D5D6E960}"/>
              </a:ext>
              <a:ext uri="{C183D7F6-B498-43B3-948B-1728B52AA6E4}">
                <adec:decorative xmlns:adec="http://schemas.microsoft.com/office/drawing/2017/decorative" val="1"/>
              </a:ext>
            </a:extLst>
          </p:cNvPr>
          <p:cNvSpPr/>
          <p:nvPr/>
        </p:nvSpPr>
        <p:spPr>
          <a:xfrm>
            <a:off x="4191000" y="4114800"/>
            <a:ext cx="960438"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F4E43A-68CD-7831-7F5F-98DFE4D6A552}"/>
              </a:ext>
            </a:extLst>
          </p:cNvPr>
          <p:cNvSpPr txBox="1">
            <a:spLocks noGrp="1"/>
          </p:cNvSpPr>
          <p:nvPr>
            <p:ph type="title" idx="4294967295"/>
          </p:nvPr>
        </p:nvSpPr>
        <p:spPr>
          <a:xfrm>
            <a:off x="609600" y="30480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6</a:t>
            </a:r>
          </a:p>
        </p:txBody>
      </p:sp>
      <p:grpSp>
        <p:nvGrpSpPr>
          <p:cNvPr id="15377" name="Group 218" descr="Restaurant building">
            <a:extLst>
              <a:ext uri="{FF2B5EF4-FFF2-40B4-BE49-F238E27FC236}">
                <a16:creationId xmlns:a16="http://schemas.microsoft.com/office/drawing/2014/main" id="{5610ECE4-4900-9536-525B-B1D81EB60756}"/>
              </a:ext>
            </a:extLst>
          </p:cNvPr>
          <p:cNvGrpSpPr>
            <a:grpSpLocks/>
          </p:cNvGrpSpPr>
          <p:nvPr/>
        </p:nvGrpSpPr>
        <p:grpSpPr bwMode="auto">
          <a:xfrm>
            <a:off x="3090863" y="365125"/>
            <a:ext cx="2895600" cy="2774950"/>
            <a:chOff x="2743200" y="685800"/>
            <a:chExt cx="2895600" cy="2774319"/>
          </a:xfrm>
        </p:grpSpPr>
        <p:pic>
          <p:nvPicPr>
            <p:cNvPr id="15379" name="Picture 3">
              <a:extLst>
                <a:ext uri="{FF2B5EF4-FFF2-40B4-BE49-F238E27FC236}">
                  <a16:creationId xmlns:a16="http://schemas.microsoft.com/office/drawing/2014/main" id="{0052CA7D-0E8E-06F7-F9A6-977E89DE6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85800"/>
              <a:ext cx="2895600" cy="27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0" name="TextBox 216">
              <a:extLst>
                <a:ext uri="{FF2B5EF4-FFF2-40B4-BE49-F238E27FC236}">
                  <a16:creationId xmlns:a16="http://schemas.microsoft.com/office/drawing/2014/main" id="{E9CD2A05-E237-8120-F0FE-E4495E01B6BF}"/>
                </a:ext>
              </a:extLst>
            </p:cNvPr>
            <p:cNvSpPr txBox="1">
              <a:spLocks noChangeArrowheads="1"/>
            </p:cNvSpPr>
            <p:nvPr/>
          </p:nvSpPr>
          <p:spPr bwMode="auto">
            <a:xfrm>
              <a:off x="3352800" y="1752600"/>
              <a:ext cx="1676400" cy="338554"/>
            </a:xfrm>
            <a:prstGeom prst="rect">
              <a:avLst/>
            </a:prstGeom>
            <a:solidFill>
              <a:srgbClr val="EE951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 RESTAURANT</a:t>
              </a:r>
            </a:p>
          </p:txBody>
        </p:sp>
      </p:grpSp>
      <p:sp>
        <p:nvSpPr>
          <p:cNvPr id="15375" name="TextBox 214">
            <a:extLst>
              <a:ext uri="{FF2B5EF4-FFF2-40B4-BE49-F238E27FC236}">
                <a16:creationId xmlns:a16="http://schemas.microsoft.com/office/drawing/2014/main" id="{33875F37-9AF7-D89D-077A-40D1CDF8DD50}"/>
              </a:ext>
            </a:extLst>
          </p:cNvPr>
          <p:cNvSpPr txBox="1">
            <a:spLocks noChangeArrowheads="1"/>
          </p:cNvSpPr>
          <p:nvPr/>
        </p:nvSpPr>
        <p:spPr bwMode="auto">
          <a:xfrm>
            <a:off x="2278063" y="3200400"/>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6.</a:t>
            </a:r>
          </a:p>
        </p:txBody>
      </p:sp>
      <p:sp>
        <p:nvSpPr>
          <p:cNvPr id="15376" name="TextBox 215">
            <a:extLst>
              <a:ext uri="{FF2B5EF4-FFF2-40B4-BE49-F238E27FC236}">
                <a16:creationId xmlns:a16="http://schemas.microsoft.com/office/drawing/2014/main" id="{2E5F897D-02C8-5340-996B-77D8054FA960}"/>
              </a:ext>
            </a:extLst>
          </p:cNvPr>
          <p:cNvSpPr txBox="1">
            <a:spLocks noChangeArrowheads="1"/>
          </p:cNvSpPr>
          <p:nvPr/>
        </p:nvSpPr>
        <p:spPr bwMode="auto">
          <a:xfrm>
            <a:off x="2754313" y="3349625"/>
            <a:ext cx="3567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What can you do here?</a:t>
            </a:r>
          </a:p>
        </p:txBody>
      </p:sp>
      <p:sp>
        <p:nvSpPr>
          <p:cNvPr id="211" name="AutoShape 65">
            <a:hlinkClick r:id="rId4" action="ppaction://hlinksldjump" highlightClick="1">
              <a:snd r:embed="rId5" name="Correct Answer.wav"/>
            </a:hlinkClick>
            <a:extLst>
              <a:ext uri="{FF2B5EF4-FFF2-40B4-BE49-F238E27FC236}">
                <a16:creationId xmlns:a16="http://schemas.microsoft.com/office/drawing/2014/main" id="{D91BDC27-1A62-A972-EA50-6F0AA1059D49}"/>
              </a:ext>
            </a:extLst>
          </p:cNvPr>
          <p:cNvSpPr>
            <a:spLocks noChangeArrowheads="1"/>
          </p:cNvSpPr>
          <p:nvPr/>
        </p:nvSpPr>
        <p:spPr bwMode="auto">
          <a:xfrm>
            <a:off x="2956502" y="3834321"/>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buy food</a:t>
            </a:r>
          </a:p>
        </p:txBody>
      </p:sp>
      <p:sp>
        <p:nvSpPr>
          <p:cNvPr id="212" name="AutoShape 65">
            <a:hlinkClick r:id="" action="ppaction://noaction" highlightClick="1">
              <a:snd r:embed="rId6" name="Incorrect Answer.wav"/>
            </a:hlinkClick>
            <a:extLst>
              <a:ext uri="{FF2B5EF4-FFF2-40B4-BE49-F238E27FC236}">
                <a16:creationId xmlns:a16="http://schemas.microsoft.com/office/drawing/2014/main" id="{C306FF36-4EA4-7DAF-41B8-0F19B30EBC03}"/>
              </a:ext>
            </a:extLst>
          </p:cNvPr>
          <p:cNvSpPr>
            <a:spLocks noChangeArrowheads="1"/>
          </p:cNvSpPr>
          <p:nvPr/>
        </p:nvSpPr>
        <p:spPr bwMode="auto">
          <a:xfrm>
            <a:off x="2956502" y="4443921"/>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get clothes</a:t>
            </a:r>
          </a:p>
        </p:txBody>
      </p:sp>
      <p:sp>
        <p:nvSpPr>
          <p:cNvPr id="213" name="AutoShape 65">
            <a:hlinkClick r:id="" action="ppaction://noaction" highlightClick="1">
              <a:snd r:embed="rId6" name="Incorrect Answer.wav"/>
            </a:hlinkClick>
            <a:extLst>
              <a:ext uri="{FF2B5EF4-FFF2-40B4-BE49-F238E27FC236}">
                <a16:creationId xmlns:a16="http://schemas.microsoft.com/office/drawing/2014/main" id="{09738501-8D71-4726-B1C1-C5264E1B45A8}"/>
              </a:ext>
            </a:extLst>
          </p:cNvPr>
          <p:cNvSpPr>
            <a:spLocks noChangeArrowheads="1"/>
          </p:cNvSpPr>
          <p:nvPr/>
        </p:nvSpPr>
        <p:spPr bwMode="auto">
          <a:xfrm>
            <a:off x="2956502" y="5053521"/>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wash your car </a:t>
            </a:r>
          </a:p>
        </p:txBody>
      </p:sp>
      <p:sp>
        <p:nvSpPr>
          <p:cNvPr id="214" name="AutoShape 65">
            <a:hlinkClick r:id="" action="ppaction://noaction" highlightClick="1">
              <a:snd r:embed="rId6" name="Incorrect Answer.wav"/>
            </a:hlinkClick>
            <a:extLst>
              <a:ext uri="{FF2B5EF4-FFF2-40B4-BE49-F238E27FC236}">
                <a16:creationId xmlns:a16="http://schemas.microsoft.com/office/drawing/2014/main" id="{C7247C18-5EA1-26D9-C2B5-0446B6F717BE}"/>
              </a:ext>
            </a:extLst>
          </p:cNvPr>
          <p:cNvSpPr>
            <a:spLocks noChangeArrowheads="1"/>
          </p:cNvSpPr>
          <p:nvPr/>
        </p:nvSpPr>
        <p:spPr bwMode="auto">
          <a:xfrm>
            <a:off x="2956502" y="5663121"/>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get books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65">
            <a:extLst>
              <a:ext uri="{FF2B5EF4-FFF2-40B4-BE49-F238E27FC236}">
                <a16:creationId xmlns:a16="http://schemas.microsoft.com/office/drawing/2014/main" id="{F8F4621D-D9FE-3250-81C6-D92D9DA35C1C}"/>
              </a:ext>
            </a:extLst>
          </p:cNvPr>
          <p:cNvSpPr txBox="1">
            <a:spLocks noGrp="1" noChangeArrowheads="1"/>
          </p:cNvSpPr>
          <p:nvPr>
            <p:ph type="title" idx="4294967295"/>
          </p:nvPr>
        </p:nvSpPr>
        <p:spPr bwMode="auto">
          <a:xfrm>
            <a:off x="3386138" y="5105400"/>
            <a:ext cx="24384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7</a:t>
            </a:r>
          </a:p>
        </p:txBody>
      </p:sp>
      <p:grpSp>
        <p:nvGrpSpPr>
          <p:cNvPr id="16388" name="Group 207" descr="Correct">
            <a:extLst>
              <a:ext uri="{FF2B5EF4-FFF2-40B4-BE49-F238E27FC236}">
                <a16:creationId xmlns:a16="http://schemas.microsoft.com/office/drawing/2014/main" id="{928D2E4F-FECC-209D-553B-B00D1194942C}"/>
              </a:ext>
            </a:extLst>
          </p:cNvPr>
          <p:cNvGrpSpPr>
            <a:grpSpLocks/>
          </p:cNvGrpSpPr>
          <p:nvPr/>
        </p:nvGrpSpPr>
        <p:grpSpPr bwMode="auto">
          <a:xfrm>
            <a:off x="2209800" y="2438400"/>
            <a:ext cx="4724400" cy="1143000"/>
            <a:chOff x="3657599" y="2362200"/>
            <a:chExt cx="4724401" cy="1143000"/>
          </a:xfrm>
        </p:grpSpPr>
        <p:sp>
          <p:nvSpPr>
            <p:cNvPr id="75" name="Rectangle 74">
              <a:extLst>
                <a:ext uri="{FF2B5EF4-FFF2-40B4-BE49-F238E27FC236}">
                  <a16:creationId xmlns:a16="http://schemas.microsoft.com/office/drawing/2014/main" id="{32B0A585-4A73-3332-8D77-AE5BB658ADC0}"/>
                </a:ext>
              </a:extLst>
            </p:cNvPr>
            <p:cNvSpPr/>
            <p:nvPr/>
          </p:nvSpPr>
          <p:spPr>
            <a:xfrm>
              <a:off x="36575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6392" name="Picture 2">
              <a:extLst>
                <a:ext uri="{FF2B5EF4-FFF2-40B4-BE49-F238E27FC236}">
                  <a16:creationId xmlns:a16="http://schemas.microsoft.com/office/drawing/2014/main" id="{387DECD2-CF93-98A2-8871-8EB12B25D95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495"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Action Button: Forward or Next 76">
            <a:hlinkClick r:id="" action="ppaction://hlinkshowjump?jump=nextslide" highlightClick="1"/>
            <a:extLst>
              <a:ext uri="{FF2B5EF4-FFF2-40B4-BE49-F238E27FC236}">
                <a16:creationId xmlns:a16="http://schemas.microsoft.com/office/drawing/2014/main" id="{35B5B3D7-A506-2ED3-EB6F-5CB29893C011}"/>
              </a:ext>
              <a:ext uri="{C183D7F6-B498-43B3-948B-1728B52AA6E4}">
                <adec:decorative xmlns:adec="http://schemas.microsoft.com/office/drawing/2017/decorative" val="1"/>
              </a:ext>
            </a:extLst>
          </p:cNvPr>
          <p:cNvSpPr/>
          <p:nvPr/>
        </p:nvSpPr>
        <p:spPr>
          <a:xfrm>
            <a:off x="4124325" y="4191000"/>
            <a:ext cx="960438"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C99106-272B-3DB6-24FB-956F96D41ABA}"/>
              </a:ext>
            </a:extLst>
          </p:cNvPr>
          <p:cNvSpPr txBox="1">
            <a:spLocks noGrp="1"/>
          </p:cNvSpPr>
          <p:nvPr>
            <p:ph type="title" idx="4294967295"/>
          </p:nvPr>
        </p:nvSpPr>
        <p:spPr>
          <a:xfrm>
            <a:off x="609600" y="30480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7</a:t>
            </a:r>
          </a:p>
        </p:txBody>
      </p:sp>
      <p:pic>
        <p:nvPicPr>
          <p:cNvPr id="15378" name="Picture 3" descr="Man bending over hold his back in pain">
            <a:extLst>
              <a:ext uri="{FF2B5EF4-FFF2-40B4-BE49-F238E27FC236}">
                <a16:creationId xmlns:a16="http://schemas.microsoft.com/office/drawing/2014/main" id="{51602F20-89E1-C545-BD4E-74C806B84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76200"/>
            <a:ext cx="1905000"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TextBox 214">
            <a:extLst>
              <a:ext uri="{FF2B5EF4-FFF2-40B4-BE49-F238E27FC236}">
                <a16:creationId xmlns:a16="http://schemas.microsoft.com/office/drawing/2014/main" id="{5F158FC9-49A9-C8CB-1DBA-7F6EB0A8B9B9}"/>
              </a:ext>
            </a:extLst>
          </p:cNvPr>
          <p:cNvSpPr txBox="1">
            <a:spLocks noChangeArrowheads="1"/>
          </p:cNvSpPr>
          <p:nvPr/>
        </p:nvSpPr>
        <p:spPr bwMode="auto">
          <a:xfrm>
            <a:off x="2706688" y="3175000"/>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7.</a:t>
            </a:r>
          </a:p>
        </p:txBody>
      </p:sp>
      <p:sp>
        <p:nvSpPr>
          <p:cNvPr id="17424" name="TextBox 215">
            <a:extLst>
              <a:ext uri="{FF2B5EF4-FFF2-40B4-BE49-F238E27FC236}">
                <a16:creationId xmlns:a16="http://schemas.microsoft.com/office/drawing/2014/main" id="{5EB0720D-3D48-8A48-04D0-A3DC5ACEEACF}"/>
              </a:ext>
            </a:extLst>
          </p:cNvPr>
          <p:cNvSpPr txBox="1">
            <a:spLocks noChangeArrowheads="1"/>
          </p:cNvSpPr>
          <p:nvPr/>
        </p:nvSpPr>
        <p:spPr bwMode="auto">
          <a:xfrm>
            <a:off x="3306763" y="3197225"/>
            <a:ext cx="3216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What’s the problem?</a:t>
            </a:r>
          </a:p>
        </p:txBody>
      </p:sp>
      <p:sp>
        <p:nvSpPr>
          <p:cNvPr id="211" name="AutoShape 65">
            <a:hlinkClick r:id="" action="ppaction://noaction" highlightClick="1">
              <a:snd r:embed="rId4" name="Incorrect Answer.wav"/>
            </a:hlinkClick>
            <a:extLst>
              <a:ext uri="{FF2B5EF4-FFF2-40B4-BE49-F238E27FC236}">
                <a16:creationId xmlns:a16="http://schemas.microsoft.com/office/drawing/2014/main" id="{F80B49C4-FCEB-A92C-C9CE-1A9C42484351}"/>
              </a:ext>
            </a:extLst>
          </p:cNvPr>
          <p:cNvSpPr>
            <a:spLocks noChangeArrowheads="1"/>
          </p:cNvSpPr>
          <p:nvPr/>
        </p:nvSpPr>
        <p:spPr bwMode="auto">
          <a:xfrm>
            <a:off x="3332956" y="382349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a:t>
            </a:r>
            <a:r>
              <a:rPr lang="en-US" sz="2000" b="1" dirty="0">
                <a:solidFill>
                  <a:srgbClr val="000000"/>
                </a:solidFill>
              </a:rPr>
              <a:t>. </a:t>
            </a:r>
            <a:r>
              <a:rPr lang="en-US" sz="2400" b="1" dirty="0">
                <a:solidFill>
                  <a:srgbClr val="000000"/>
                </a:solidFill>
              </a:rPr>
              <a:t>He has a fever.</a:t>
            </a:r>
          </a:p>
        </p:txBody>
      </p:sp>
      <p:sp>
        <p:nvSpPr>
          <p:cNvPr id="212" name="AutoShape 65">
            <a:hlinkClick r:id="" action="ppaction://noaction" highlightClick="1">
              <a:snd r:embed="rId4" name="Incorrect Answer.wav"/>
            </a:hlinkClick>
            <a:extLst>
              <a:ext uri="{FF2B5EF4-FFF2-40B4-BE49-F238E27FC236}">
                <a16:creationId xmlns:a16="http://schemas.microsoft.com/office/drawing/2014/main" id="{A34A8ADA-4B84-D911-4344-1A9BA7D7F1B8}"/>
              </a:ext>
            </a:extLst>
          </p:cNvPr>
          <p:cNvSpPr>
            <a:spLocks noChangeArrowheads="1"/>
          </p:cNvSpPr>
          <p:nvPr/>
        </p:nvSpPr>
        <p:spPr bwMode="auto">
          <a:xfrm>
            <a:off x="3332956" y="443309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His arm hurts.</a:t>
            </a:r>
          </a:p>
        </p:txBody>
      </p:sp>
      <p:sp>
        <p:nvSpPr>
          <p:cNvPr id="213" name="AutoShape 65">
            <a:hlinkClick r:id="" action="ppaction://noaction" highlightClick="1">
              <a:snd r:embed="rId4" name="Incorrect Answer.wav"/>
            </a:hlinkClick>
            <a:extLst>
              <a:ext uri="{FF2B5EF4-FFF2-40B4-BE49-F238E27FC236}">
                <a16:creationId xmlns:a16="http://schemas.microsoft.com/office/drawing/2014/main" id="{52DA304F-4E49-9EAF-AEC0-F60FB09F2C77}"/>
              </a:ext>
            </a:extLst>
          </p:cNvPr>
          <p:cNvSpPr>
            <a:spLocks noChangeArrowheads="1"/>
          </p:cNvSpPr>
          <p:nvPr/>
        </p:nvSpPr>
        <p:spPr bwMode="auto">
          <a:xfrm>
            <a:off x="3332956" y="504269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He has a cold.</a:t>
            </a:r>
          </a:p>
        </p:txBody>
      </p:sp>
      <p:sp>
        <p:nvSpPr>
          <p:cNvPr id="214" name="AutoShape 65">
            <a:hlinkClick r:id="rId5" action="ppaction://hlinksldjump" highlightClick="1">
              <a:snd r:embed="rId6" name="Correct Answer.wav"/>
            </a:hlinkClick>
            <a:extLst>
              <a:ext uri="{FF2B5EF4-FFF2-40B4-BE49-F238E27FC236}">
                <a16:creationId xmlns:a16="http://schemas.microsoft.com/office/drawing/2014/main" id="{17668802-84EA-A7FE-79EC-BBD0B8B43E37}"/>
              </a:ext>
            </a:extLst>
          </p:cNvPr>
          <p:cNvSpPr>
            <a:spLocks noChangeArrowheads="1"/>
          </p:cNvSpPr>
          <p:nvPr/>
        </p:nvSpPr>
        <p:spPr bwMode="auto">
          <a:xfrm>
            <a:off x="3332956" y="565229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He hurt his back.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65">
            <a:extLst>
              <a:ext uri="{FF2B5EF4-FFF2-40B4-BE49-F238E27FC236}">
                <a16:creationId xmlns:a16="http://schemas.microsoft.com/office/drawing/2014/main" id="{393A9BBE-F24F-DED6-032F-04F90A864F3D}"/>
              </a:ext>
            </a:extLst>
          </p:cNvPr>
          <p:cNvSpPr txBox="1">
            <a:spLocks noGrp="1" noChangeArrowheads="1"/>
          </p:cNvSpPr>
          <p:nvPr>
            <p:ph type="title" idx="4294967295"/>
          </p:nvPr>
        </p:nvSpPr>
        <p:spPr bwMode="auto">
          <a:xfrm>
            <a:off x="3429000" y="5029200"/>
            <a:ext cx="2786063"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8</a:t>
            </a:r>
          </a:p>
        </p:txBody>
      </p:sp>
      <p:grpSp>
        <p:nvGrpSpPr>
          <p:cNvPr id="18436" name="Group 207" descr="Correct">
            <a:extLst>
              <a:ext uri="{FF2B5EF4-FFF2-40B4-BE49-F238E27FC236}">
                <a16:creationId xmlns:a16="http://schemas.microsoft.com/office/drawing/2014/main" id="{AACDDB48-754A-D345-76F0-AF99CB679C92}"/>
              </a:ext>
            </a:extLst>
          </p:cNvPr>
          <p:cNvGrpSpPr>
            <a:grpSpLocks/>
          </p:cNvGrpSpPr>
          <p:nvPr/>
        </p:nvGrpSpPr>
        <p:grpSpPr bwMode="auto">
          <a:xfrm>
            <a:off x="2209800" y="2438400"/>
            <a:ext cx="4724400" cy="1143000"/>
            <a:chOff x="3657599" y="2362200"/>
            <a:chExt cx="4724401" cy="1143000"/>
          </a:xfrm>
        </p:grpSpPr>
        <p:sp>
          <p:nvSpPr>
            <p:cNvPr id="75" name="Rectangle 74">
              <a:extLst>
                <a:ext uri="{FF2B5EF4-FFF2-40B4-BE49-F238E27FC236}">
                  <a16:creationId xmlns:a16="http://schemas.microsoft.com/office/drawing/2014/main" id="{3F98BEF3-D64F-FCF4-2257-BBE40D75D2D8}"/>
                </a:ext>
              </a:extLst>
            </p:cNvPr>
            <p:cNvSpPr/>
            <p:nvPr/>
          </p:nvSpPr>
          <p:spPr>
            <a:xfrm>
              <a:off x="36575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8440" name="Picture 2">
              <a:extLst>
                <a:ext uri="{FF2B5EF4-FFF2-40B4-BE49-F238E27FC236}">
                  <a16:creationId xmlns:a16="http://schemas.microsoft.com/office/drawing/2014/main" id="{589C3D5B-C773-43E2-A3BA-B8336A4A2AB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495"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Action Button: Forward or Next 76">
            <a:hlinkClick r:id="" action="ppaction://hlinkshowjump?jump=nextslide" highlightClick="1"/>
            <a:extLst>
              <a:ext uri="{FF2B5EF4-FFF2-40B4-BE49-F238E27FC236}">
                <a16:creationId xmlns:a16="http://schemas.microsoft.com/office/drawing/2014/main" id="{F0F101B3-B759-5616-5192-87935BAB1DE0}"/>
              </a:ext>
              <a:ext uri="{C183D7F6-B498-43B3-948B-1728B52AA6E4}">
                <adec:decorative xmlns:adec="http://schemas.microsoft.com/office/drawing/2017/decorative" val="1"/>
              </a:ext>
            </a:extLst>
          </p:cNvPr>
          <p:cNvSpPr/>
          <p:nvPr/>
        </p:nvSpPr>
        <p:spPr>
          <a:xfrm>
            <a:off x="4267200" y="4114800"/>
            <a:ext cx="960438"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EA349-1A99-C932-C12B-201401731B29}"/>
              </a:ext>
            </a:extLst>
          </p:cNvPr>
          <p:cNvSpPr txBox="1">
            <a:spLocks noGrp="1"/>
          </p:cNvSpPr>
          <p:nvPr>
            <p:ph type="title" idx="4294967295"/>
          </p:nvPr>
        </p:nvSpPr>
        <p:spPr>
          <a:xfrm>
            <a:off x="609600" y="30480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8</a:t>
            </a:r>
          </a:p>
        </p:txBody>
      </p:sp>
      <p:pic>
        <p:nvPicPr>
          <p:cNvPr id="19473" name="Picture 3" descr="Mother and daughter stirring a bowl of food in the kitchen">
            <a:extLst>
              <a:ext uri="{FF2B5EF4-FFF2-40B4-BE49-F238E27FC236}">
                <a16:creationId xmlns:a16="http://schemas.microsoft.com/office/drawing/2014/main" id="{5AA298EC-34DD-167A-F59E-9AEB167DB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04800"/>
            <a:ext cx="27463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TextBox 214">
            <a:extLst>
              <a:ext uri="{FF2B5EF4-FFF2-40B4-BE49-F238E27FC236}">
                <a16:creationId xmlns:a16="http://schemas.microsoft.com/office/drawing/2014/main" id="{0E33401A-2D8E-D506-3690-5636AD5E1DDC}"/>
              </a:ext>
            </a:extLst>
          </p:cNvPr>
          <p:cNvSpPr txBox="1">
            <a:spLocks noChangeArrowheads="1"/>
          </p:cNvSpPr>
          <p:nvPr/>
        </p:nvSpPr>
        <p:spPr bwMode="auto">
          <a:xfrm>
            <a:off x="2667000" y="2971800"/>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8.</a:t>
            </a:r>
          </a:p>
        </p:txBody>
      </p:sp>
      <p:sp>
        <p:nvSpPr>
          <p:cNvPr id="19472" name="TextBox 215">
            <a:extLst>
              <a:ext uri="{FF2B5EF4-FFF2-40B4-BE49-F238E27FC236}">
                <a16:creationId xmlns:a16="http://schemas.microsoft.com/office/drawing/2014/main" id="{4E663F71-35D7-3925-F408-B23E355AAAB7}"/>
              </a:ext>
            </a:extLst>
          </p:cNvPr>
          <p:cNvSpPr txBox="1">
            <a:spLocks noChangeArrowheads="1"/>
          </p:cNvSpPr>
          <p:nvPr/>
        </p:nvSpPr>
        <p:spPr bwMode="auto">
          <a:xfrm>
            <a:off x="3200400" y="3106738"/>
            <a:ext cx="3309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What are they doing?</a:t>
            </a:r>
          </a:p>
        </p:txBody>
      </p:sp>
      <p:sp>
        <p:nvSpPr>
          <p:cNvPr id="211" name="AutoShape 65">
            <a:hlinkClick r:id="" action="ppaction://noaction" highlightClick="1">
              <a:snd r:embed="rId4" name="Incorrect Answer.wav"/>
            </a:hlinkClick>
            <a:extLst>
              <a:ext uri="{FF2B5EF4-FFF2-40B4-BE49-F238E27FC236}">
                <a16:creationId xmlns:a16="http://schemas.microsoft.com/office/drawing/2014/main" id="{E0A2F45F-BF5B-33B4-6381-5247162CB4A8}"/>
              </a:ext>
            </a:extLst>
          </p:cNvPr>
          <p:cNvSpPr>
            <a:spLocks noChangeArrowheads="1"/>
          </p:cNvSpPr>
          <p:nvPr/>
        </p:nvSpPr>
        <p:spPr bwMode="auto">
          <a:xfrm>
            <a:off x="3346450" y="3819525"/>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cleaning</a:t>
            </a:r>
          </a:p>
        </p:txBody>
      </p:sp>
      <p:sp>
        <p:nvSpPr>
          <p:cNvPr id="212" name="AutoShape 65">
            <a:hlinkClick r:id="rId5" action="ppaction://hlinksldjump" highlightClick="1">
              <a:snd r:embed="rId6" name="Correct Answer.wav"/>
            </a:hlinkClick>
            <a:extLst>
              <a:ext uri="{FF2B5EF4-FFF2-40B4-BE49-F238E27FC236}">
                <a16:creationId xmlns:a16="http://schemas.microsoft.com/office/drawing/2014/main" id="{FD19E09E-B920-D145-8A7A-20726CC08A67}"/>
              </a:ext>
            </a:extLst>
          </p:cNvPr>
          <p:cNvSpPr>
            <a:spLocks noChangeArrowheads="1"/>
          </p:cNvSpPr>
          <p:nvPr/>
        </p:nvSpPr>
        <p:spPr bwMode="auto">
          <a:xfrm>
            <a:off x="3346450" y="442016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cooking</a:t>
            </a:r>
          </a:p>
        </p:txBody>
      </p:sp>
      <p:sp>
        <p:nvSpPr>
          <p:cNvPr id="213" name="AutoShape 65">
            <a:hlinkClick r:id="" action="ppaction://noaction" highlightClick="1">
              <a:snd r:embed="rId4" name="Incorrect Answer.wav"/>
            </a:hlinkClick>
            <a:extLst>
              <a:ext uri="{FF2B5EF4-FFF2-40B4-BE49-F238E27FC236}">
                <a16:creationId xmlns:a16="http://schemas.microsoft.com/office/drawing/2014/main" id="{A1E7942A-D02C-8ACD-6E09-FF98242669C2}"/>
              </a:ext>
            </a:extLst>
          </p:cNvPr>
          <p:cNvSpPr>
            <a:spLocks noChangeArrowheads="1"/>
          </p:cNvSpPr>
          <p:nvPr/>
        </p:nvSpPr>
        <p:spPr bwMode="auto">
          <a:xfrm>
            <a:off x="3346450" y="509195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counting</a:t>
            </a:r>
          </a:p>
        </p:txBody>
      </p:sp>
      <p:sp>
        <p:nvSpPr>
          <p:cNvPr id="214" name="AutoShape 65">
            <a:hlinkClick r:id="" action="ppaction://noaction" highlightClick="1">
              <a:snd r:embed="rId4" name="Incorrect Answer.wav"/>
            </a:hlinkClick>
            <a:extLst>
              <a:ext uri="{FF2B5EF4-FFF2-40B4-BE49-F238E27FC236}">
                <a16:creationId xmlns:a16="http://schemas.microsoft.com/office/drawing/2014/main" id="{2AF458F0-C410-38BE-6309-B2FC9D221542}"/>
              </a:ext>
            </a:extLst>
          </p:cNvPr>
          <p:cNvSpPr>
            <a:spLocks noChangeArrowheads="1"/>
          </p:cNvSpPr>
          <p:nvPr/>
        </p:nvSpPr>
        <p:spPr bwMode="auto">
          <a:xfrm>
            <a:off x="3346450" y="57150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coughing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65">
            <a:extLst>
              <a:ext uri="{FF2B5EF4-FFF2-40B4-BE49-F238E27FC236}">
                <a16:creationId xmlns:a16="http://schemas.microsoft.com/office/drawing/2014/main" id="{B1787B90-8387-0A70-4C4B-07E94E07A4D2}"/>
              </a:ext>
            </a:extLst>
          </p:cNvPr>
          <p:cNvSpPr txBox="1">
            <a:spLocks noGrp="1" noChangeArrowheads="1"/>
          </p:cNvSpPr>
          <p:nvPr>
            <p:ph type="title" idx="4294967295"/>
          </p:nvPr>
        </p:nvSpPr>
        <p:spPr bwMode="auto">
          <a:xfrm>
            <a:off x="3505200" y="5105400"/>
            <a:ext cx="25146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9</a:t>
            </a:r>
          </a:p>
        </p:txBody>
      </p:sp>
      <p:grpSp>
        <p:nvGrpSpPr>
          <p:cNvPr id="20484" name="Group 207" descr="Correct">
            <a:extLst>
              <a:ext uri="{FF2B5EF4-FFF2-40B4-BE49-F238E27FC236}">
                <a16:creationId xmlns:a16="http://schemas.microsoft.com/office/drawing/2014/main" id="{74B5C943-0BC0-D7CC-E1AD-17236515C997}"/>
              </a:ext>
            </a:extLst>
          </p:cNvPr>
          <p:cNvGrpSpPr>
            <a:grpSpLocks/>
          </p:cNvGrpSpPr>
          <p:nvPr/>
        </p:nvGrpSpPr>
        <p:grpSpPr bwMode="auto">
          <a:xfrm>
            <a:off x="2209800" y="2438400"/>
            <a:ext cx="4724400" cy="1143000"/>
            <a:chOff x="3657599" y="2362200"/>
            <a:chExt cx="4724401" cy="1143000"/>
          </a:xfrm>
        </p:grpSpPr>
        <p:sp>
          <p:nvSpPr>
            <p:cNvPr id="75" name="Rectangle 74">
              <a:extLst>
                <a:ext uri="{FF2B5EF4-FFF2-40B4-BE49-F238E27FC236}">
                  <a16:creationId xmlns:a16="http://schemas.microsoft.com/office/drawing/2014/main" id="{09FD4A07-E0E8-FDE5-582A-4564BE9563B9}"/>
                </a:ext>
              </a:extLst>
            </p:cNvPr>
            <p:cNvSpPr/>
            <p:nvPr/>
          </p:nvSpPr>
          <p:spPr>
            <a:xfrm>
              <a:off x="36575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0488" name="Picture 2">
              <a:extLst>
                <a:ext uri="{FF2B5EF4-FFF2-40B4-BE49-F238E27FC236}">
                  <a16:creationId xmlns:a16="http://schemas.microsoft.com/office/drawing/2014/main" id="{2C89E4D3-5B67-1874-8B8E-F439ABF02BF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495"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Action Button: Forward or Next 76">
            <a:hlinkClick r:id="" action="ppaction://hlinkshowjump?jump=nextslide" highlightClick="1"/>
            <a:extLst>
              <a:ext uri="{FF2B5EF4-FFF2-40B4-BE49-F238E27FC236}">
                <a16:creationId xmlns:a16="http://schemas.microsoft.com/office/drawing/2014/main" id="{7FBB9AEE-F18F-C1E5-3B4D-9BC8D85A885E}"/>
              </a:ext>
              <a:ext uri="{C183D7F6-B498-43B3-948B-1728B52AA6E4}">
                <adec:decorative xmlns:adec="http://schemas.microsoft.com/office/drawing/2017/decorative" val="1"/>
              </a:ext>
            </a:extLst>
          </p:cNvPr>
          <p:cNvSpPr/>
          <p:nvPr/>
        </p:nvSpPr>
        <p:spPr>
          <a:xfrm>
            <a:off x="4084638" y="4343400"/>
            <a:ext cx="960437"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E99E82-F524-7244-A3CD-0BE3991A2F68}"/>
              </a:ext>
            </a:extLst>
          </p:cNvPr>
          <p:cNvSpPr txBox="1">
            <a:spLocks noGrp="1"/>
          </p:cNvSpPr>
          <p:nvPr>
            <p:ph type="title" idx="4294967295"/>
          </p:nvPr>
        </p:nvSpPr>
        <p:spPr>
          <a:xfrm>
            <a:off x="609600" y="30480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9</a:t>
            </a:r>
          </a:p>
        </p:txBody>
      </p:sp>
      <p:pic>
        <p:nvPicPr>
          <p:cNvPr id="21521" name="Picture 3" descr="Student reading a notebook in a classroom">
            <a:extLst>
              <a:ext uri="{FF2B5EF4-FFF2-40B4-BE49-F238E27FC236}">
                <a16:creationId xmlns:a16="http://schemas.microsoft.com/office/drawing/2014/main" id="{83F0C5DE-04A3-3B51-9924-26A83937B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8600"/>
            <a:ext cx="2667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TextBox 214">
            <a:extLst>
              <a:ext uri="{FF2B5EF4-FFF2-40B4-BE49-F238E27FC236}">
                <a16:creationId xmlns:a16="http://schemas.microsoft.com/office/drawing/2014/main" id="{130A72DB-CA98-559A-C72F-8C71901C72FE}"/>
              </a:ext>
            </a:extLst>
          </p:cNvPr>
          <p:cNvSpPr txBox="1">
            <a:spLocks noChangeArrowheads="1"/>
          </p:cNvSpPr>
          <p:nvPr/>
        </p:nvSpPr>
        <p:spPr bwMode="auto">
          <a:xfrm>
            <a:off x="2971800" y="3197225"/>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9.</a:t>
            </a:r>
          </a:p>
        </p:txBody>
      </p:sp>
      <p:sp>
        <p:nvSpPr>
          <p:cNvPr id="21520" name="TextBox 215">
            <a:extLst>
              <a:ext uri="{FF2B5EF4-FFF2-40B4-BE49-F238E27FC236}">
                <a16:creationId xmlns:a16="http://schemas.microsoft.com/office/drawing/2014/main" id="{F73CE1A4-18E9-0F25-A6BB-4C996395FE11}"/>
              </a:ext>
            </a:extLst>
          </p:cNvPr>
          <p:cNvSpPr txBox="1">
            <a:spLocks noChangeArrowheads="1"/>
          </p:cNvSpPr>
          <p:nvPr/>
        </p:nvSpPr>
        <p:spPr bwMode="auto">
          <a:xfrm>
            <a:off x="3490913" y="3200400"/>
            <a:ext cx="300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What is she doing?</a:t>
            </a:r>
          </a:p>
        </p:txBody>
      </p:sp>
      <p:sp>
        <p:nvSpPr>
          <p:cNvPr id="211" name="AutoShape 65">
            <a:hlinkClick r:id="" action="ppaction://noaction" highlightClick="1">
              <a:snd r:embed="rId4" name="Incorrect Answer.wav"/>
            </a:hlinkClick>
            <a:extLst>
              <a:ext uri="{FF2B5EF4-FFF2-40B4-BE49-F238E27FC236}">
                <a16:creationId xmlns:a16="http://schemas.microsoft.com/office/drawing/2014/main" id="{15660996-2812-3572-0172-D78E9767FE7F}"/>
              </a:ext>
            </a:extLst>
          </p:cNvPr>
          <p:cNvSpPr>
            <a:spLocks noChangeArrowheads="1"/>
          </p:cNvSpPr>
          <p:nvPr/>
        </p:nvSpPr>
        <p:spPr bwMode="auto">
          <a:xfrm>
            <a:off x="3358775" y="366294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She’s singing.</a:t>
            </a:r>
          </a:p>
        </p:txBody>
      </p:sp>
      <p:sp>
        <p:nvSpPr>
          <p:cNvPr id="212" name="AutoShape 65">
            <a:hlinkClick r:id="" action="ppaction://noaction" highlightClick="1">
              <a:snd r:embed="rId4" name="Incorrect Answer.wav"/>
            </a:hlinkClick>
            <a:extLst>
              <a:ext uri="{FF2B5EF4-FFF2-40B4-BE49-F238E27FC236}">
                <a16:creationId xmlns:a16="http://schemas.microsoft.com/office/drawing/2014/main" id="{0D8116F7-F29B-F547-BC51-9E66009F5DEC}"/>
              </a:ext>
            </a:extLst>
          </p:cNvPr>
          <p:cNvSpPr>
            <a:spLocks noChangeArrowheads="1"/>
          </p:cNvSpPr>
          <p:nvPr/>
        </p:nvSpPr>
        <p:spPr bwMode="auto">
          <a:xfrm>
            <a:off x="3358775" y="427254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She’s sleeping.</a:t>
            </a:r>
          </a:p>
        </p:txBody>
      </p:sp>
      <p:sp>
        <p:nvSpPr>
          <p:cNvPr id="213" name="AutoShape 65">
            <a:hlinkClick r:id="" action="ppaction://noaction" highlightClick="1">
              <a:snd r:embed="rId4" name="Incorrect Answer.wav"/>
            </a:hlinkClick>
            <a:extLst>
              <a:ext uri="{FF2B5EF4-FFF2-40B4-BE49-F238E27FC236}">
                <a16:creationId xmlns:a16="http://schemas.microsoft.com/office/drawing/2014/main" id="{F1CA489E-B428-E24E-9FEE-80DF1364922F}"/>
              </a:ext>
            </a:extLst>
          </p:cNvPr>
          <p:cNvSpPr>
            <a:spLocks noChangeArrowheads="1"/>
          </p:cNvSpPr>
          <p:nvPr/>
        </p:nvSpPr>
        <p:spPr bwMode="auto">
          <a:xfrm>
            <a:off x="3358775" y="488214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She’s sneezing.</a:t>
            </a:r>
          </a:p>
        </p:txBody>
      </p:sp>
      <p:sp>
        <p:nvSpPr>
          <p:cNvPr id="214" name="AutoShape 65">
            <a:hlinkClick r:id="rId5" action="ppaction://hlinksldjump" highlightClick="1">
              <a:snd r:embed="rId6" name="Correct Answer.wav"/>
            </a:hlinkClick>
            <a:extLst>
              <a:ext uri="{FF2B5EF4-FFF2-40B4-BE49-F238E27FC236}">
                <a16:creationId xmlns:a16="http://schemas.microsoft.com/office/drawing/2014/main" id="{4B7E9CD7-5CFF-69CD-838B-15B33F90DFDC}"/>
              </a:ext>
            </a:extLst>
          </p:cNvPr>
          <p:cNvSpPr>
            <a:spLocks noChangeArrowheads="1"/>
          </p:cNvSpPr>
          <p:nvPr/>
        </p:nvSpPr>
        <p:spPr bwMode="auto">
          <a:xfrm>
            <a:off x="3358775" y="549174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She’s studying.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65">
            <a:extLst>
              <a:ext uri="{FF2B5EF4-FFF2-40B4-BE49-F238E27FC236}">
                <a16:creationId xmlns:a16="http://schemas.microsoft.com/office/drawing/2014/main" id="{E28996C7-3F11-7281-8B20-1D1F59AD36C3}"/>
              </a:ext>
            </a:extLst>
          </p:cNvPr>
          <p:cNvSpPr txBox="1">
            <a:spLocks noGrp="1" noChangeArrowheads="1"/>
          </p:cNvSpPr>
          <p:nvPr>
            <p:ph type="title" idx="4294967295"/>
          </p:nvPr>
        </p:nvSpPr>
        <p:spPr bwMode="auto">
          <a:xfrm>
            <a:off x="3429000" y="5105400"/>
            <a:ext cx="2752725"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10</a:t>
            </a:r>
          </a:p>
        </p:txBody>
      </p:sp>
      <p:grpSp>
        <p:nvGrpSpPr>
          <p:cNvPr id="22532" name="Group 207" descr="Correct">
            <a:extLst>
              <a:ext uri="{FF2B5EF4-FFF2-40B4-BE49-F238E27FC236}">
                <a16:creationId xmlns:a16="http://schemas.microsoft.com/office/drawing/2014/main" id="{44094AAE-BD09-652B-D124-CCFA28DF5885}"/>
              </a:ext>
            </a:extLst>
          </p:cNvPr>
          <p:cNvGrpSpPr>
            <a:grpSpLocks/>
          </p:cNvGrpSpPr>
          <p:nvPr/>
        </p:nvGrpSpPr>
        <p:grpSpPr bwMode="auto">
          <a:xfrm>
            <a:off x="2209800" y="2438400"/>
            <a:ext cx="4724400" cy="1143000"/>
            <a:chOff x="3657599" y="2362200"/>
            <a:chExt cx="4724401" cy="1143000"/>
          </a:xfrm>
        </p:grpSpPr>
        <p:sp>
          <p:nvSpPr>
            <p:cNvPr id="79" name="Rectangle 78">
              <a:extLst>
                <a:ext uri="{FF2B5EF4-FFF2-40B4-BE49-F238E27FC236}">
                  <a16:creationId xmlns:a16="http://schemas.microsoft.com/office/drawing/2014/main" id="{7460EBF3-69B9-3B93-278C-C55A561E21AA}"/>
                </a:ext>
              </a:extLst>
            </p:cNvPr>
            <p:cNvSpPr/>
            <p:nvPr/>
          </p:nvSpPr>
          <p:spPr>
            <a:xfrm>
              <a:off x="36575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2536" name="Picture 2">
              <a:extLst>
                <a:ext uri="{FF2B5EF4-FFF2-40B4-BE49-F238E27FC236}">
                  <a16:creationId xmlns:a16="http://schemas.microsoft.com/office/drawing/2014/main" id="{9C66A01A-58E2-B612-F7E6-A890BC5E9E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495"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 name="Action Button: Forward or Next 80">
            <a:hlinkClick r:id="" action="ppaction://hlinkshowjump?jump=nextslide" highlightClick="1"/>
            <a:extLst>
              <a:ext uri="{FF2B5EF4-FFF2-40B4-BE49-F238E27FC236}">
                <a16:creationId xmlns:a16="http://schemas.microsoft.com/office/drawing/2014/main" id="{606F908D-9D19-AC15-345C-EA4EE6EFBEC4}"/>
              </a:ext>
              <a:ext uri="{C183D7F6-B498-43B3-948B-1728B52AA6E4}">
                <adec:decorative xmlns:adec="http://schemas.microsoft.com/office/drawing/2017/decorative" val="1"/>
              </a:ext>
            </a:extLst>
          </p:cNvPr>
          <p:cNvSpPr/>
          <p:nvPr/>
        </p:nvSpPr>
        <p:spPr>
          <a:xfrm>
            <a:off x="4084638" y="4343400"/>
            <a:ext cx="960437"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E3D9E6-5154-4CB3-D8FA-9CE29D69E4E7}"/>
              </a:ext>
              <a:ext uri="{C183D7F6-B498-43B3-948B-1728B52AA6E4}">
                <adec:decorative xmlns:adec="http://schemas.microsoft.com/office/drawing/2017/decorative" val="1"/>
              </a:ext>
            </a:extLst>
          </p:cNvPr>
          <p:cNvSpPr txBox="1">
            <a:spLocks noGrp="1"/>
          </p:cNvSpPr>
          <p:nvPr>
            <p:ph type="title" idx="4294967295"/>
          </p:nvPr>
        </p:nvSpPr>
        <p:spPr>
          <a:xfrm>
            <a:off x="609600" y="30480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1</a:t>
            </a:r>
          </a:p>
        </p:txBody>
      </p:sp>
      <p:pic>
        <p:nvPicPr>
          <p:cNvPr id="5136" name="Picture 71" descr="bathtub">
            <a:extLst>
              <a:ext uri="{FF2B5EF4-FFF2-40B4-BE49-F238E27FC236}">
                <a16:creationId xmlns:a16="http://schemas.microsoft.com/office/drawing/2014/main" id="{F6262DC1-1B1F-4F49-CE89-973C68C7A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609600"/>
            <a:ext cx="29718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TextBox 146">
            <a:extLst>
              <a:ext uri="{FF2B5EF4-FFF2-40B4-BE49-F238E27FC236}">
                <a16:creationId xmlns:a16="http://schemas.microsoft.com/office/drawing/2014/main" id="{531E98A1-7EFF-8010-0078-AF687125F138}"/>
              </a:ext>
              <a:ext uri="{C183D7F6-B498-43B3-948B-1728B52AA6E4}">
                <adec:decorative xmlns:adec="http://schemas.microsoft.com/office/drawing/2017/decorative" val="1"/>
              </a:ext>
            </a:extLst>
          </p:cNvPr>
          <p:cNvSpPr txBox="1">
            <a:spLocks noChangeArrowheads="1"/>
          </p:cNvSpPr>
          <p:nvPr/>
        </p:nvSpPr>
        <p:spPr bwMode="auto">
          <a:xfrm>
            <a:off x="2743200" y="3349625"/>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1.</a:t>
            </a:r>
          </a:p>
        </p:txBody>
      </p:sp>
      <p:sp>
        <p:nvSpPr>
          <p:cNvPr id="143" name="AutoShape 65">
            <a:hlinkClick r:id="" action="ppaction://noaction" highlightClick="1">
              <a:snd r:embed="rId4" name="Incorrect Answer.wav"/>
            </a:hlinkClick>
            <a:extLst>
              <a:ext uri="{FF2B5EF4-FFF2-40B4-BE49-F238E27FC236}">
                <a16:creationId xmlns:a16="http://schemas.microsoft.com/office/drawing/2014/main" id="{620C1560-5698-D1DA-1420-B42F9BDEEB73}"/>
              </a:ext>
            </a:extLst>
          </p:cNvPr>
          <p:cNvSpPr>
            <a:spLocks noChangeArrowheads="1"/>
          </p:cNvSpPr>
          <p:nvPr/>
        </p:nvSpPr>
        <p:spPr bwMode="auto">
          <a:xfrm>
            <a:off x="3451860" y="3429000"/>
            <a:ext cx="317150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desk</a:t>
            </a:r>
          </a:p>
        </p:txBody>
      </p:sp>
      <p:sp>
        <p:nvSpPr>
          <p:cNvPr id="144" name="AutoShape 65">
            <a:hlinkClick r:id="rId5" action="ppaction://hlinksldjump" highlightClick="1">
              <a:snd r:embed="rId6" name="Correct Answer.wav"/>
            </a:hlinkClick>
            <a:extLst>
              <a:ext uri="{FF2B5EF4-FFF2-40B4-BE49-F238E27FC236}">
                <a16:creationId xmlns:a16="http://schemas.microsoft.com/office/drawing/2014/main" id="{11FEA1BA-E674-F14A-A293-E30933878B8A}"/>
              </a:ext>
            </a:extLst>
          </p:cNvPr>
          <p:cNvSpPr>
            <a:spLocks noChangeArrowheads="1"/>
          </p:cNvSpPr>
          <p:nvPr/>
        </p:nvSpPr>
        <p:spPr bwMode="auto">
          <a:xfrm>
            <a:off x="3451860" y="4067172"/>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bathtub</a:t>
            </a:r>
          </a:p>
        </p:txBody>
      </p:sp>
      <p:sp>
        <p:nvSpPr>
          <p:cNvPr id="145" name="AutoShape 65">
            <a:hlinkClick r:id="" action="ppaction://noaction" highlightClick="1">
              <a:snd r:embed="rId4" name="Incorrect Answer.wav"/>
            </a:hlinkClick>
            <a:extLst>
              <a:ext uri="{FF2B5EF4-FFF2-40B4-BE49-F238E27FC236}">
                <a16:creationId xmlns:a16="http://schemas.microsoft.com/office/drawing/2014/main" id="{9B7E5DDC-6C80-E6C3-7CDE-B2F19BCB576C}"/>
              </a:ext>
            </a:extLst>
          </p:cNvPr>
          <p:cNvSpPr>
            <a:spLocks noChangeArrowheads="1"/>
          </p:cNvSpPr>
          <p:nvPr/>
        </p:nvSpPr>
        <p:spPr bwMode="auto">
          <a:xfrm>
            <a:off x="3421380" y="4762498"/>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sofa</a:t>
            </a:r>
          </a:p>
        </p:txBody>
      </p:sp>
      <p:sp>
        <p:nvSpPr>
          <p:cNvPr id="146" name="AutoShape 65">
            <a:hlinkClick r:id="" action="ppaction://noaction" highlightClick="1">
              <a:snd r:embed="rId4" name="Incorrect Answer.wav"/>
            </a:hlinkClick>
            <a:extLst>
              <a:ext uri="{FF2B5EF4-FFF2-40B4-BE49-F238E27FC236}">
                <a16:creationId xmlns:a16="http://schemas.microsoft.com/office/drawing/2014/main" id="{D2B404AE-9363-D230-9C4D-0CA01BEA4FD5}"/>
              </a:ext>
            </a:extLst>
          </p:cNvPr>
          <p:cNvSpPr>
            <a:spLocks noChangeArrowheads="1"/>
          </p:cNvSpPr>
          <p:nvPr/>
        </p:nvSpPr>
        <p:spPr bwMode="auto">
          <a:xfrm>
            <a:off x="3409156" y="5406388"/>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floor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8746FA-30E2-FDA9-F034-7715615D80D8}"/>
              </a:ext>
            </a:extLst>
          </p:cNvPr>
          <p:cNvSpPr txBox="1">
            <a:spLocks noGrp="1"/>
          </p:cNvSpPr>
          <p:nvPr>
            <p:ph type="title" idx="4294967295"/>
          </p:nvPr>
        </p:nvSpPr>
        <p:spPr>
          <a:xfrm>
            <a:off x="609600" y="30480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10</a:t>
            </a:r>
          </a:p>
        </p:txBody>
      </p:sp>
      <p:sp>
        <p:nvSpPr>
          <p:cNvPr id="23568" name="TextBox 142">
            <a:extLst>
              <a:ext uri="{FF2B5EF4-FFF2-40B4-BE49-F238E27FC236}">
                <a16:creationId xmlns:a16="http://schemas.microsoft.com/office/drawing/2014/main" id="{0DB7F312-A7FB-09F3-5B52-239352FF1FE6}"/>
              </a:ext>
            </a:extLst>
          </p:cNvPr>
          <p:cNvSpPr txBox="1">
            <a:spLocks noChangeArrowheads="1"/>
          </p:cNvSpPr>
          <p:nvPr/>
        </p:nvSpPr>
        <p:spPr bwMode="auto">
          <a:xfrm>
            <a:off x="3200400" y="304800"/>
            <a:ext cx="3352800" cy="2308225"/>
          </a:xfrm>
          <a:prstGeom prst="rect">
            <a:avLst/>
          </a:prstGeom>
          <a:noFill/>
          <a:ln w="571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    </a:t>
            </a:r>
            <a:r>
              <a:rPr lang="en-US" altLang="en-US" sz="2400" i="1" u="sng"/>
              <a:t>DAILY SPECIALS:</a:t>
            </a:r>
          </a:p>
          <a:p>
            <a:pPr eaLnBrk="1" hangingPunct="1"/>
            <a:endParaRPr lang="en-US" altLang="en-US" sz="2400"/>
          </a:p>
          <a:p>
            <a:pPr eaLnBrk="1" hangingPunct="1"/>
            <a:r>
              <a:rPr lang="en-US" altLang="en-US" sz="2400"/>
              <a:t>Chicken salad: $4.99</a:t>
            </a:r>
          </a:p>
          <a:p>
            <a:pPr eaLnBrk="1" hangingPunct="1"/>
            <a:r>
              <a:rPr lang="en-US" altLang="en-US" sz="2400"/>
              <a:t>Tuna sandwich: 5.49</a:t>
            </a:r>
          </a:p>
          <a:p>
            <a:pPr eaLnBrk="1" hangingPunct="1"/>
            <a:r>
              <a:rPr lang="en-US" altLang="en-US" sz="2400"/>
              <a:t>Chocolate cake: $2.99</a:t>
            </a:r>
          </a:p>
          <a:p>
            <a:pPr eaLnBrk="1" hangingPunct="1"/>
            <a:r>
              <a:rPr lang="en-US" altLang="en-US" sz="2400"/>
              <a:t>Fresh lemonade: $1.69</a:t>
            </a:r>
          </a:p>
        </p:txBody>
      </p:sp>
      <p:sp>
        <p:nvSpPr>
          <p:cNvPr id="23567" name="TextBox 141">
            <a:extLst>
              <a:ext uri="{FF2B5EF4-FFF2-40B4-BE49-F238E27FC236}">
                <a16:creationId xmlns:a16="http://schemas.microsoft.com/office/drawing/2014/main" id="{27BDCE9C-F009-B898-1EF8-86E72D8647D2}"/>
              </a:ext>
            </a:extLst>
          </p:cNvPr>
          <p:cNvSpPr txBox="1">
            <a:spLocks noChangeArrowheads="1"/>
          </p:cNvSpPr>
          <p:nvPr/>
        </p:nvSpPr>
        <p:spPr bwMode="auto">
          <a:xfrm>
            <a:off x="2089150" y="2967038"/>
            <a:ext cx="61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10.</a:t>
            </a:r>
          </a:p>
        </p:txBody>
      </p:sp>
      <p:sp>
        <p:nvSpPr>
          <p:cNvPr id="23569" name="TextBox 143">
            <a:extLst>
              <a:ext uri="{FF2B5EF4-FFF2-40B4-BE49-F238E27FC236}">
                <a16:creationId xmlns:a16="http://schemas.microsoft.com/office/drawing/2014/main" id="{A225D527-F1EA-74D4-2B8D-FAB0067A7CE0}"/>
              </a:ext>
            </a:extLst>
          </p:cNvPr>
          <p:cNvSpPr txBox="1">
            <a:spLocks noChangeArrowheads="1"/>
          </p:cNvSpPr>
          <p:nvPr/>
        </p:nvSpPr>
        <p:spPr bwMode="auto">
          <a:xfrm>
            <a:off x="2782888" y="2967038"/>
            <a:ext cx="454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What dessert is on the menu?</a:t>
            </a:r>
          </a:p>
        </p:txBody>
      </p:sp>
      <p:sp>
        <p:nvSpPr>
          <p:cNvPr id="138" name="AutoShape 65">
            <a:hlinkClick r:id="" action="ppaction://noaction" highlightClick="1">
              <a:snd r:embed="rId3" name="Incorrect Answer.wav"/>
            </a:hlinkClick>
            <a:extLst>
              <a:ext uri="{FF2B5EF4-FFF2-40B4-BE49-F238E27FC236}">
                <a16:creationId xmlns:a16="http://schemas.microsoft.com/office/drawing/2014/main" id="{37C0F946-E4AA-C7A1-9D76-859F6F0511D2}"/>
              </a:ext>
            </a:extLst>
          </p:cNvPr>
          <p:cNvSpPr>
            <a:spLocks noChangeArrowheads="1"/>
          </p:cNvSpPr>
          <p:nvPr/>
        </p:nvSpPr>
        <p:spPr bwMode="auto">
          <a:xfrm>
            <a:off x="3294856" y="3595687"/>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Tuna sandwich</a:t>
            </a:r>
          </a:p>
        </p:txBody>
      </p:sp>
      <p:sp>
        <p:nvSpPr>
          <p:cNvPr id="139" name="AutoShape 65">
            <a:hlinkClick r:id="rId4" action="ppaction://hlinksldjump" highlightClick="1">
              <a:snd r:embed="rId5" name="Correct Answer.wav"/>
            </a:hlinkClick>
            <a:extLst>
              <a:ext uri="{FF2B5EF4-FFF2-40B4-BE49-F238E27FC236}">
                <a16:creationId xmlns:a16="http://schemas.microsoft.com/office/drawing/2014/main" id="{AE216D0D-152B-F1A2-15D0-592D44B21A38}"/>
              </a:ext>
            </a:extLst>
          </p:cNvPr>
          <p:cNvSpPr>
            <a:spLocks noChangeArrowheads="1"/>
          </p:cNvSpPr>
          <p:nvPr/>
        </p:nvSpPr>
        <p:spPr bwMode="auto">
          <a:xfrm>
            <a:off x="3294856" y="4205287"/>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Chocolate cake</a:t>
            </a:r>
          </a:p>
        </p:txBody>
      </p:sp>
      <p:sp>
        <p:nvSpPr>
          <p:cNvPr id="140" name="AutoShape 65">
            <a:hlinkClick r:id="" action="ppaction://noaction" highlightClick="1">
              <a:snd r:embed="rId3" name="Incorrect Answer.wav"/>
            </a:hlinkClick>
            <a:extLst>
              <a:ext uri="{FF2B5EF4-FFF2-40B4-BE49-F238E27FC236}">
                <a16:creationId xmlns:a16="http://schemas.microsoft.com/office/drawing/2014/main" id="{A60ACCE7-F05F-04CA-DFA4-5EB07EB00767}"/>
              </a:ext>
            </a:extLst>
          </p:cNvPr>
          <p:cNvSpPr>
            <a:spLocks noChangeArrowheads="1"/>
          </p:cNvSpPr>
          <p:nvPr/>
        </p:nvSpPr>
        <p:spPr bwMode="auto">
          <a:xfrm>
            <a:off x="3294856" y="4814887"/>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Fresh lemonade</a:t>
            </a:r>
          </a:p>
        </p:txBody>
      </p:sp>
      <p:sp>
        <p:nvSpPr>
          <p:cNvPr id="141" name="AutoShape 65">
            <a:hlinkClick r:id="" action="ppaction://noaction" highlightClick="1">
              <a:snd r:embed="rId3" name="Incorrect Answer.wav"/>
            </a:hlinkClick>
            <a:extLst>
              <a:ext uri="{FF2B5EF4-FFF2-40B4-BE49-F238E27FC236}">
                <a16:creationId xmlns:a16="http://schemas.microsoft.com/office/drawing/2014/main" id="{0A246123-1B49-9CE6-046C-2D5F4B0BA8DC}"/>
              </a:ext>
            </a:extLst>
          </p:cNvPr>
          <p:cNvSpPr>
            <a:spLocks noChangeArrowheads="1"/>
          </p:cNvSpPr>
          <p:nvPr/>
        </p:nvSpPr>
        <p:spPr bwMode="auto">
          <a:xfrm>
            <a:off x="3294856" y="5424487"/>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Chicken salad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Group 207">
            <a:extLst>
              <a:ext uri="{FF2B5EF4-FFF2-40B4-BE49-F238E27FC236}">
                <a16:creationId xmlns:a16="http://schemas.microsoft.com/office/drawing/2014/main" id="{1CF979AE-7B36-71C0-48B0-3A9DC27C9A72}"/>
              </a:ext>
              <a:ext uri="{C183D7F6-B498-43B3-948B-1728B52AA6E4}">
                <adec:decorative xmlns:adec="http://schemas.microsoft.com/office/drawing/2017/decorative" val="1"/>
              </a:ext>
            </a:extLst>
          </p:cNvPr>
          <p:cNvGrpSpPr>
            <a:grpSpLocks/>
          </p:cNvGrpSpPr>
          <p:nvPr/>
        </p:nvGrpSpPr>
        <p:grpSpPr bwMode="auto">
          <a:xfrm>
            <a:off x="2209800" y="2438400"/>
            <a:ext cx="4724400" cy="1143000"/>
            <a:chOff x="3657599" y="2362200"/>
            <a:chExt cx="4724401" cy="1143000"/>
          </a:xfrm>
        </p:grpSpPr>
        <p:sp>
          <p:nvSpPr>
            <p:cNvPr id="74" name="Rectangle 73">
              <a:extLst>
                <a:ext uri="{FF2B5EF4-FFF2-40B4-BE49-F238E27FC236}">
                  <a16:creationId xmlns:a16="http://schemas.microsoft.com/office/drawing/2014/main" id="{4CB96EC8-DE70-73E7-5EF6-0D004F2E2349}"/>
                </a:ext>
              </a:extLst>
            </p:cNvPr>
            <p:cNvSpPr/>
            <p:nvPr/>
          </p:nvSpPr>
          <p:spPr>
            <a:xfrm>
              <a:off x="36575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4584" name="Picture 2">
              <a:extLst>
                <a:ext uri="{FF2B5EF4-FFF2-40B4-BE49-F238E27FC236}">
                  <a16:creationId xmlns:a16="http://schemas.microsoft.com/office/drawing/2014/main" id="{78646E2F-D350-1599-DA93-DDB356B2700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495"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 name="Action Button: Forward or Next 75">
            <a:hlinkClick r:id="" action="ppaction://hlinkshowjump?jump=nextslide" highlightClick="1"/>
            <a:extLst>
              <a:ext uri="{FF2B5EF4-FFF2-40B4-BE49-F238E27FC236}">
                <a16:creationId xmlns:a16="http://schemas.microsoft.com/office/drawing/2014/main" id="{B637540C-A53B-1157-25D7-86FB99B0A1DB}"/>
              </a:ext>
              <a:ext uri="{C183D7F6-B498-43B3-948B-1728B52AA6E4}">
                <adec:decorative xmlns:adec="http://schemas.microsoft.com/office/drawing/2017/decorative" val="1"/>
              </a:ext>
            </a:extLst>
          </p:cNvPr>
          <p:cNvSpPr/>
          <p:nvPr/>
        </p:nvSpPr>
        <p:spPr>
          <a:xfrm>
            <a:off x="4419600" y="4191000"/>
            <a:ext cx="960438"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24581" name="TextBox 65">
            <a:extLst>
              <a:ext uri="{FF2B5EF4-FFF2-40B4-BE49-F238E27FC236}">
                <a16:creationId xmlns:a16="http://schemas.microsoft.com/office/drawing/2014/main" id="{2A1B7A99-3420-E984-CE48-90E20EB21C01}"/>
              </a:ext>
            </a:extLst>
          </p:cNvPr>
          <p:cNvSpPr txBox="1">
            <a:spLocks noGrp="1" noChangeArrowheads="1"/>
          </p:cNvSpPr>
          <p:nvPr>
            <p:ph type="title" idx="4294967295"/>
          </p:nvPr>
        </p:nvSpPr>
        <p:spPr bwMode="auto">
          <a:xfrm>
            <a:off x="3429000" y="5105400"/>
            <a:ext cx="26670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11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1CB03-AB76-BF99-85F6-BBC89BA91E9E}"/>
              </a:ext>
            </a:extLst>
          </p:cNvPr>
          <p:cNvSpPr txBox="1">
            <a:spLocks noGrp="1"/>
          </p:cNvSpPr>
          <p:nvPr>
            <p:ph type="title" idx="4294967295"/>
          </p:nvPr>
        </p:nvSpPr>
        <p:spPr>
          <a:xfrm>
            <a:off x="609600" y="30480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11</a:t>
            </a:r>
          </a:p>
        </p:txBody>
      </p:sp>
      <p:pic>
        <p:nvPicPr>
          <p:cNvPr id="23569" name="Picture 5" descr="woman on the phone kneeling next to her black car with a flat front left side tire">
            <a:extLst>
              <a:ext uri="{FF2B5EF4-FFF2-40B4-BE49-F238E27FC236}">
                <a16:creationId xmlns:a16="http://schemas.microsoft.com/office/drawing/2014/main" id="{D52AC542-DBAD-D1B0-A6C8-2CF399449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623" y="304800"/>
            <a:ext cx="2743200"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Box 141">
            <a:extLst>
              <a:ext uri="{FF2B5EF4-FFF2-40B4-BE49-F238E27FC236}">
                <a16:creationId xmlns:a16="http://schemas.microsoft.com/office/drawing/2014/main" id="{741645B0-684A-9A24-AE89-50E645F6B067}"/>
              </a:ext>
            </a:extLst>
          </p:cNvPr>
          <p:cNvSpPr txBox="1">
            <a:spLocks noChangeArrowheads="1"/>
          </p:cNvSpPr>
          <p:nvPr/>
        </p:nvSpPr>
        <p:spPr bwMode="auto">
          <a:xfrm>
            <a:off x="3111500" y="3119438"/>
            <a:ext cx="595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11.</a:t>
            </a:r>
          </a:p>
        </p:txBody>
      </p:sp>
      <p:sp>
        <p:nvSpPr>
          <p:cNvPr id="25616" name="TextBox 143">
            <a:extLst>
              <a:ext uri="{FF2B5EF4-FFF2-40B4-BE49-F238E27FC236}">
                <a16:creationId xmlns:a16="http://schemas.microsoft.com/office/drawing/2014/main" id="{53B0488D-81B7-CCC6-733B-4833154174F8}"/>
              </a:ext>
            </a:extLst>
          </p:cNvPr>
          <p:cNvSpPr txBox="1">
            <a:spLocks noChangeArrowheads="1"/>
          </p:cNvSpPr>
          <p:nvPr/>
        </p:nvSpPr>
        <p:spPr bwMode="auto">
          <a:xfrm>
            <a:off x="3962400" y="3119438"/>
            <a:ext cx="2376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What’s wrong?</a:t>
            </a:r>
          </a:p>
        </p:txBody>
      </p:sp>
      <p:sp>
        <p:nvSpPr>
          <p:cNvPr id="138" name="AutoShape 65">
            <a:hlinkClick r:id="rId4" action="ppaction://hlinksldjump" highlightClick="1">
              <a:snd r:embed="rId5" name="Correct Answer.wav"/>
            </a:hlinkClick>
            <a:extLst>
              <a:ext uri="{FF2B5EF4-FFF2-40B4-BE49-F238E27FC236}">
                <a16:creationId xmlns:a16="http://schemas.microsoft.com/office/drawing/2014/main" id="{498944F6-F441-90C0-29ED-5520E304A19E}"/>
              </a:ext>
            </a:extLst>
          </p:cNvPr>
          <p:cNvSpPr>
            <a:spLocks noChangeArrowheads="1"/>
          </p:cNvSpPr>
          <p:nvPr/>
        </p:nvSpPr>
        <p:spPr bwMode="auto">
          <a:xfrm>
            <a:off x="3465279" y="3684494"/>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The tire is flat.</a:t>
            </a:r>
          </a:p>
        </p:txBody>
      </p:sp>
      <p:sp>
        <p:nvSpPr>
          <p:cNvPr id="139" name="AutoShape 65">
            <a:hlinkClick r:id="" action="ppaction://noaction" highlightClick="1">
              <a:snd r:embed="rId6" name="Incorrect Answer.wav"/>
            </a:hlinkClick>
            <a:extLst>
              <a:ext uri="{FF2B5EF4-FFF2-40B4-BE49-F238E27FC236}">
                <a16:creationId xmlns:a16="http://schemas.microsoft.com/office/drawing/2014/main" id="{5D1341B9-7313-2A2E-1716-DA30C98E51A3}"/>
              </a:ext>
            </a:extLst>
          </p:cNvPr>
          <p:cNvSpPr>
            <a:spLocks noChangeArrowheads="1"/>
          </p:cNvSpPr>
          <p:nvPr/>
        </p:nvSpPr>
        <p:spPr bwMode="auto">
          <a:xfrm>
            <a:off x="3465279" y="4294094"/>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The engine is flat.</a:t>
            </a:r>
          </a:p>
        </p:txBody>
      </p:sp>
      <p:sp>
        <p:nvSpPr>
          <p:cNvPr id="140" name="AutoShape 65">
            <a:hlinkClick r:id="" action="ppaction://noaction" highlightClick="1">
              <a:snd r:embed="rId6" name="Incorrect Answer.wav"/>
            </a:hlinkClick>
            <a:extLst>
              <a:ext uri="{FF2B5EF4-FFF2-40B4-BE49-F238E27FC236}">
                <a16:creationId xmlns:a16="http://schemas.microsoft.com/office/drawing/2014/main" id="{083B70A8-771A-3725-501F-1A2124A76948}"/>
              </a:ext>
            </a:extLst>
          </p:cNvPr>
          <p:cNvSpPr>
            <a:spLocks noChangeArrowheads="1"/>
          </p:cNvSpPr>
          <p:nvPr/>
        </p:nvSpPr>
        <p:spPr bwMode="auto">
          <a:xfrm>
            <a:off x="3465279" y="4903694"/>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The door is flat.</a:t>
            </a:r>
          </a:p>
        </p:txBody>
      </p:sp>
      <p:sp>
        <p:nvSpPr>
          <p:cNvPr id="141" name="AutoShape 65">
            <a:hlinkClick r:id="" action="ppaction://noaction" highlightClick="1">
              <a:snd r:embed="rId6" name="Incorrect Answer.wav"/>
            </a:hlinkClick>
            <a:extLst>
              <a:ext uri="{FF2B5EF4-FFF2-40B4-BE49-F238E27FC236}">
                <a16:creationId xmlns:a16="http://schemas.microsoft.com/office/drawing/2014/main" id="{5CE7A35A-E2F1-701B-5284-765B9E62AB2D}"/>
              </a:ext>
            </a:extLst>
          </p:cNvPr>
          <p:cNvSpPr>
            <a:spLocks noChangeArrowheads="1"/>
          </p:cNvSpPr>
          <p:nvPr/>
        </p:nvSpPr>
        <p:spPr bwMode="auto">
          <a:xfrm>
            <a:off x="3465279" y="5513294"/>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The seat is flat.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7" name="Group 207">
            <a:extLst>
              <a:ext uri="{FF2B5EF4-FFF2-40B4-BE49-F238E27FC236}">
                <a16:creationId xmlns:a16="http://schemas.microsoft.com/office/drawing/2014/main" id="{84059C73-BE4E-2CFF-BE2E-2D1D8930B4EB}"/>
              </a:ext>
              <a:ext uri="{C183D7F6-B498-43B3-948B-1728B52AA6E4}">
                <adec:decorative xmlns:adec="http://schemas.microsoft.com/office/drawing/2017/decorative" val="1"/>
              </a:ext>
            </a:extLst>
          </p:cNvPr>
          <p:cNvGrpSpPr>
            <a:grpSpLocks/>
          </p:cNvGrpSpPr>
          <p:nvPr/>
        </p:nvGrpSpPr>
        <p:grpSpPr bwMode="auto">
          <a:xfrm>
            <a:off x="2209800" y="2438400"/>
            <a:ext cx="4724400" cy="1143000"/>
            <a:chOff x="3657599" y="2362200"/>
            <a:chExt cx="4724401" cy="1143000"/>
          </a:xfrm>
        </p:grpSpPr>
        <p:sp>
          <p:nvSpPr>
            <p:cNvPr id="74" name="Rectangle 73">
              <a:extLst>
                <a:ext uri="{FF2B5EF4-FFF2-40B4-BE49-F238E27FC236}">
                  <a16:creationId xmlns:a16="http://schemas.microsoft.com/office/drawing/2014/main" id="{7E4E175C-98DD-AFB3-BF0E-5FFD5A523393}"/>
                </a:ext>
              </a:extLst>
            </p:cNvPr>
            <p:cNvSpPr/>
            <p:nvPr/>
          </p:nvSpPr>
          <p:spPr>
            <a:xfrm>
              <a:off x="36575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6632" name="Picture 2">
              <a:extLst>
                <a:ext uri="{FF2B5EF4-FFF2-40B4-BE49-F238E27FC236}">
                  <a16:creationId xmlns:a16="http://schemas.microsoft.com/office/drawing/2014/main" id="{EE873FCA-4BE1-07F1-D184-36568D02577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495"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 name="Action Button: Forward or Next 75">
            <a:hlinkClick r:id="" action="ppaction://hlinkshowjump?jump=nextslide" highlightClick="1"/>
            <a:extLst>
              <a:ext uri="{FF2B5EF4-FFF2-40B4-BE49-F238E27FC236}">
                <a16:creationId xmlns:a16="http://schemas.microsoft.com/office/drawing/2014/main" id="{2FF4AE1D-CEB9-08BD-2D73-BF0C3951A4BC}"/>
              </a:ext>
              <a:ext uri="{C183D7F6-B498-43B3-948B-1728B52AA6E4}">
                <adec:decorative xmlns:adec="http://schemas.microsoft.com/office/drawing/2017/decorative" val="1"/>
              </a:ext>
            </a:extLst>
          </p:cNvPr>
          <p:cNvSpPr/>
          <p:nvPr/>
        </p:nvSpPr>
        <p:spPr>
          <a:xfrm>
            <a:off x="4084638" y="4343400"/>
            <a:ext cx="960437"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26629" name="TextBox 65">
            <a:extLst>
              <a:ext uri="{FF2B5EF4-FFF2-40B4-BE49-F238E27FC236}">
                <a16:creationId xmlns:a16="http://schemas.microsoft.com/office/drawing/2014/main" id="{A0E8B720-4A99-D44F-2C76-21BA58BE4255}"/>
              </a:ext>
            </a:extLst>
          </p:cNvPr>
          <p:cNvSpPr txBox="1">
            <a:spLocks noGrp="1" noChangeArrowheads="1"/>
          </p:cNvSpPr>
          <p:nvPr>
            <p:ph type="title" idx="4294967295"/>
          </p:nvPr>
        </p:nvSpPr>
        <p:spPr bwMode="auto">
          <a:xfrm>
            <a:off x="3429000" y="5105400"/>
            <a:ext cx="29718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12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5F8508-39DF-A78F-1FC0-F003AD67AC6B}"/>
              </a:ext>
            </a:extLst>
          </p:cNvPr>
          <p:cNvSpPr txBox="1">
            <a:spLocks noGrp="1"/>
          </p:cNvSpPr>
          <p:nvPr>
            <p:ph type="title" idx="4294967295"/>
          </p:nvPr>
        </p:nvSpPr>
        <p:spPr>
          <a:xfrm>
            <a:off x="609600" y="30480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12</a:t>
            </a:r>
          </a:p>
        </p:txBody>
      </p:sp>
      <p:pic>
        <p:nvPicPr>
          <p:cNvPr id="27665" name="Picture 5" descr="Pacific Highway road sign">
            <a:extLst>
              <a:ext uri="{FF2B5EF4-FFF2-40B4-BE49-F238E27FC236}">
                <a16:creationId xmlns:a16="http://schemas.microsoft.com/office/drawing/2014/main" id="{8389B347-7277-E7D6-D096-9FCDFE1AF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050" y="381000"/>
            <a:ext cx="3556000" cy="2667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63" name="TextBox 141">
            <a:extLst>
              <a:ext uri="{FF2B5EF4-FFF2-40B4-BE49-F238E27FC236}">
                <a16:creationId xmlns:a16="http://schemas.microsoft.com/office/drawing/2014/main" id="{DD14D375-7091-F2E3-69D0-2DA32CD0BBEE}"/>
              </a:ext>
            </a:extLst>
          </p:cNvPr>
          <p:cNvSpPr txBox="1">
            <a:spLocks noChangeArrowheads="1"/>
          </p:cNvSpPr>
          <p:nvPr/>
        </p:nvSpPr>
        <p:spPr bwMode="auto">
          <a:xfrm>
            <a:off x="2506663" y="3349625"/>
            <a:ext cx="61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12.</a:t>
            </a:r>
          </a:p>
        </p:txBody>
      </p:sp>
      <p:sp>
        <p:nvSpPr>
          <p:cNvPr id="27664" name="TextBox 143">
            <a:extLst>
              <a:ext uri="{FF2B5EF4-FFF2-40B4-BE49-F238E27FC236}">
                <a16:creationId xmlns:a16="http://schemas.microsoft.com/office/drawing/2014/main" id="{76E631B7-E403-AF8C-B5EA-A363D6099AAA}"/>
              </a:ext>
            </a:extLst>
          </p:cNvPr>
          <p:cNvSpPr txBox="1">
            <a:spLocks noChangeArrowheads="1"/>
          </p:cNvSpPr>
          <p:nvPr/>
        </p:nvSpPr>
        <p:spPr bwMode="auto">
          <a:xfrm>
            <a:off x="3124200" y="3349625"/>
            <a:ext cx="3224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Which way is south?</a:t>
            </a:r>
          </a:p>
        </p:txBody>
      </p:sp>
      <p:sp>
        <p:nvSpPr>
          <p:cNvPr id="138" name="AutoShape 65">
            <a:hlinkClick r:id="" action="ppaction://noaction" highlightClick="1">
              <a:snd r:embed="rId4" name="Incorrect Answer.wav"/>
            </a:hlinkClick>
            <a:extLst>
              <a:ext uri="{FF2B5EF4-FFF2-40B4-BE49-F238E27FC236}">
                <a16:creationId xmlns:a16="http://schemas.microsoft.com/office/drawing/2014/main" id="{A78AB7F0-21A1-2EE6-2EF8-278DB8CD760F}"/>
              </a:ext>
            </a:extLst>
          </p:cNvPr>
          <p:cNvSpPr>
            <a:spLocks noChangeArrowheads="1"/>
          </p:cNvSpPr>
          <p:nvPr/>
        </p:nvSpPr>
        <p:spPr bwMode="auto">
          <a:xfrm>
            <a:off x="2990056" y="3819525"/>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Up</a:t>
            </a:r>
          </a:p>
        </p:txBody>
      </p:sp>
      <p:sp>
        <p:nvSpPr>
          <p:cNvPr id="139" name="AutoShape 65">
            <a:hlinkClick r:id="" action="ppaction://noaction" highlightClick="1">
              <a:snd r:embed="rId4" name="Incorrect Answer.wav"/>
            </a:hlinkClick>
            <a:extLst>
              <a:ext uri="{FF2B5EF4-FFF2-40B4-BE49-F238E27FC236}">
                <a16:creationId xmlns:a16="http://schemas.microsoft.com/office/drawing/2014/main" id="{C067B194-2E40-BDFF-C9F0-51EA888B4662}"/>
              </a:ext>
            </a:extLst>
          </p:cNvPr>
          <p:cNvSpPr>
            <a:spLocks noChangeArrowheads="1"/>
          </p:cNvSpPr>
          <p:nvPr/>
        </p:nvSpPr>
        <p:spPr bwMode="auto">
          <a:xfrm>
            <a:off x="2990056" y="4429125"/>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Down</a:t>
            </a:r>
          </a:p>
        </p:txBody>
      </p:sp>
      <p:sp>
        <p:nvSpPr>
          <p:cNvPr id="140" name="AutoShape 65">
            <a:hlinkClick r:id="rId5" action="ppaction://hlinksldjump" highlightClick="1">
              <a:snd r:embed="rId6" name="Correct Answer.wav"/>
            </a:hlinkClick>
            <a:extLst>
              <a:ext uri="{FF2B5EF4-FFF2-40B4-BE49-F238E27FC236}">
                <a16:creationId xmlns:a16="http://schemas.microsoft.com/office/drawing/2014/main" id="{94A1D066-8A67-5CEE-4A26-C0AADBE69E55}"/>
              </a:ext>
            </a:extLst>
          </p:cNvPr>
          <p:cNvSpPr>
            <a:spLocks noChangeArrowheads="1"/>
          </p:cNvSpPr>
          <p:nvPr/>
        </p:nvSpPr>
        <p:spPr bwMode="auto">
          <a:xfrm>
            <a:off x="2990056" y="5038725"/>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To the right</a:t>
            </a:r>
          </a:p>
        </p:txBody>
      </p:sp>
      <p:sp>
        <p:nvSpPr>
          <p:cNvPr id="141" name="AutoShape 65">
            <a:hlinkClick r:id="" action="ppaction://noaction" highlightClick="1">
              <a:snd r:embed="rId4" name="Incorrect Answer.wav"/>
            </a:hlinkClick>
            <a:extLst>
              <a:ext uri="{FF2B5EF4-FFF2-40B4-BE49-F238E27FC236}">
                <a16:creationId xmlns:a16="http://schemas.microsoft.com/office/drawing/2014/main" id="{C1CA3884-8A97-0638-3668-D9567AF41398}"/>
              </a:ext>
            </a:extLst>
          </p:cNvPr>
          <p:cNvSpPr>
            <a:spLocks noChangeArrowheads="1"/>
          </p:cNvSpPr>
          <p:nvPr/>
        </p:nvSpPr>
        <p:spPr bwMode="auto">
          <a:xfrm>
            <a:off x="2990056" y="5648325"/>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To the left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5" name="Group 207">
            <a:extLst>
              <a:ext uri="{FF2B5EF4-FFF2-40B4-BE49-F238E27FC236}">
                <a16:creationId xmlns:a16="http://schemas.microsoft.com/office/drawing/2014/main" id="{87B7E984-2FA1-F824-F4E9-35A42D298C6D}"/>
              </a:ext>
              <a:ext uri="{C183D7F6-B498-43B3-948B-1728B52AA6E4}">
                <adec:decorative xmlns:adec="http://schemas.microsoft.com/office/drawing/2017/decorative" val="1"/>
              </a:ext>
            </a:extLst>
          </p:cNvPr>
          <p:cNvGrpSpPr>
            <a:grpSpLocks/>
          </p:cNvGrpSpPr>
          <p:nvPr/>
        </p:nvGrpSpPr>
        <p:grpSpPr bwMode="auto">
          <a:xfrm>
            <a:off x="2209800" y="2438400"/>
            <a:ext cx="4724400" cy="1143000"/>
            <a:chOff x="3657599" y="2362200"/>
            <a:chExt cx="4724401" cy="1143000"/>
          </a:xfrm>
        </p:grpSpPr>
        <p:sp>
          <p:nvSpPr>
            <p:cNvPr id="74" name="Rectangle 73">
              <a:extLst>
                <a:ext uri="{FF2B5EF4-FFF2-40B4-BE49-F238E27FC236}">
                  <a16:creationId xmlns:a16="http://schemas.microsoft.com/office/drawing/2014/main" id="{111E9CDA-0F2B-E5FB-98D9-88041449FD65}"/>
                </a:ext>
              </a:extLst>
            </p:cNvPr>
            <p:cNvSpPr/>
            <p:nvPr/>
          </p:nvSpPr>
          <p:spPr>
            <a:xfrm>
              <a:off x="36575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8680" name="Picture 2">
              <a:extLst>
                <a:ext uri="{FF2B5EF4-FFF2-40B4-BE49-F238E27FC236}">
                  <a16:creationId xmlns:a16="http://schemas.microsoft.com/office/drawing/2014/main" id="{3FD13717-C597-7633-BDB2-D412507F6D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495"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 name="Action Button: Forward or Next 75">
            <a:hlinkClick r:id="" action="ppaction://hlinkshowjump?jump=nextslide" highlightClick="1"/>
            <a:extLst>
              <a:ext uri="{FF2B5EF4-FFF2-40B4-BE49-F238E27FC236}">
                <a16:creationId xmlns:a16="http://schemas.microsoft.com/office/drawing/2014/main" id="{0E3BA631-50BD-EB1D-DB25-E0CD56323FCF}"/>
              </a:ext>
              <a:ext uri="{C183D7F6-B498-43B3-948B-1728B52AA6E4}">
                <adec:decorative xmlns:adec="http://schemas.microsoft.com/office/drawing/2017/decorative" val="1"/>
              </a:ext>
            </a:extLst>
          </p:cNvPr>
          <p:cNvSpPr/>
          <p:nvPr/>
        </p:nvSpPr>
        <p:spPr>
          <a:xfrm>
            <a:off x="4359275" y="4191000"/>
            <a:ext cx="958850"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28677" name="TextBox 65">
            <a:extLst>
              <a:ext uri="{FF2B5EF4-FFF2-40B4-BE49-F238E27FC236}">
                <a16:creationId xmlns:a16="http://schemas.microsoft.com/office/drawing/2014/main" id="{2FD54447-21D4-8B9B-E4D2-A9020330C032}"/>
              </a:ext>
            </a:extLst>
          </p:cNvPr>
          <p:cNvSpPr txBox="1">
            <a:spLocks noGrp="1" noChangeArrowheads="1"/>
          </p:cNvSpPr>
          <p:nvPr>
            <p:ph type="title" idx="4294967295"/>
          </p:nvPr>
        </p:nvSpPr>
        <p:spPr bwMode="auto">
          <a:xfrm>
            <a:off x="3429000" y="5105400"/>
            <a:ext cx="28194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13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BA2896-060D-4E83-C47A-CFB278DD6880}"/>
              </a:ext>
            </a:extLst>
          </p:cNvPr>
          <p:cNvSpPr txBox="1">
            <a:spLocks noGrp="1"/>
          </p:cNvSpPr>
          <p:nvPr>
            <p:ph type="title" idx="4294967295"/>
          </p:nvPr>
        </p:nvSpPr>
        <p:spPr>
          <a:xfrm>
            <a:off x="609600" y="30480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13</a:t>
            </a:r>
          </a:p>
        </p:txBody>
      </p:sp>
      <p:pic>
        <p:nvPicPr>
          <p:cNvPr id="27666" name="Picture 3" descr="Business Hours sign with hours of operation">
            <a:extLst>
              <a:ext uri="{FF2B5EF4-FFF2-40B4-BE49-F238E27FC236}">
                <a16:creationId xmlns:a16="http://schemas.microsoft.com/office/drawing/2014/main" id="{5CC2C456-A0C9-27DC-9E9A-F8BB747AB966}"/>
              </a:ext>
            </a:extLst>
          </p:cNvPr>
          <p:cNvPicPr>
            <a:picLocks noChangeAspect="1" noChangeArrowheads="1"/>
          </p:cNvPicPr>
          <p:nvPr/>
        </p:nvPicPr>
        <p:blipFill>
          <a:blip r:embed="rId3"/>
          <a:srcRect/>
          <a:stretch>
            <a:fillRect/>
          </a:stretch>
        </p:blipFill>
        <p:spPr bwMode="auto">
          <a:xfrm>
            <a:off x="3397250" y="152400"/>
            <a:ext cx="2743200" cy="3355975"/>
          </a:xfrm>
          <a:prstGeom prst="rect">
            <a:avLst/>
          </a:prstGeom>
          <a:noFill/>
          <a:ln w="5715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
        <p:nvSpPr>
          <p:cNvPr id="29711" name="TextBox 141">
            <a:extLst>
              <a:ext uri="{FF2B5EF4-FFF2-40B4-BE49-F238E27FC236}">
                <a16:creationId xmlns:a16="http://schemas.microsoft.com/office/drawing/2014/main" id="{D061FED8-2265-0336-B561-47F1322A7C1C}"/>
              </a:ext>
            </a:extLst>
          </p:cNvPr>
          <p:cNvSpPr txBox="1">
            <a:spLocks noChangeArrowheads="1"/>
          </p:cNvSpPr>
          <p:nvPr/>
        </p:nvSpPr>
        <p:spPr bwMode="auto">
          <a:xfrm>
            <a:off x="2057400" y="3581400"/>
            <a:ext cx="61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13.</a:t>
            </a:r>
          </a:p>
        </p:txBody>
      </p:sp>
      <p:sp>
        <p:nvSpPr>
          <p:cNvPr id="29712" name="TextBox 142">
            <a:extLst>
              <a:ext uri="{FF2B5EF4-FFF2-40B4-BE49-F238E27FC236}">
                <a16:creationId xmlns:a16="http://schemas.microsoft.com/office/drawing/2014/main" id="{DDF3A6B9-BA5F-FD92-0960-D55AB20AA646}"/>
              </a:ext>
            </a:extLst>
          </p:cNvPr>
          <p:cNvSpPr txBox="1">
            <a:spLocks noChangeArrowheads="1"/>
          </p:cNvSpPr>
          <p:nvPr/>
        </p:nvSpPr>
        <p:spPr bwMode="auto">
          <a:xfrm>
            <a:off x="2670175" y="3576638"/>
            <a:ext cx="4525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What day is the store closed?</a:t>
            </a:r>
          </a:p>
        </p:txBody>
      </p:sp>
      <p:sp>
        <p:nvSpPr>
          <p:cNvPr id="138" name="AutoShape 65">
            <a:hlinkClick r:id="" action="ppaction://noaction" highlightClick="1">
              <a:snd r:embed="rId4" name="Incorrect Answer.wav"/>
            </a:hlinkClick>
            <a:extLst>
              <a:ext uri="{FF2B5EF4-FFF2-40B4-BE49-F238E27FC236}">
                <a16:creationId xmlns:a16="http://schemas.microsoft.com/office/drawing/2014/main" id="{71C07800-57D1-704C-0FE4-8FF46B09A7B9}"/>
              </a:ext>
            </a:extLst>
          </p:cNvPr>
          <p:cNvSpPr>
            <a:spLocks noChangeArrowheads="1"/>
          </p:cNvSpPr>
          <p:nvPr/>
        </p:nvSpPr>
        <p:spPr bwMode="auto">
          <a:xfrm>
            <a:off x="3186672" y="404336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Monday</a:t>
            </a:r>
          </a:p>
        </p:txBody>
      </p:sp>
      <p:sp>
        <p:nvSpPr>
          <p:cNvPr id="139" name="AutoShape 65">
            <a:hlinkClick r:id="rId5" action="ppaction://hlinksldjump" highlightClick="1">
              <a:snd r:embed="rId6" name="Correct Answer.wav"/>
            </a:hlinkClick>
            <a:extLst>
              <a:ext uri="{FF2B5EF4-FFF2-40B4-BE49-F238E27FC236}">
                <a16:creationId xmlns:a16="http://schemas.microsoft.com/office/drawing/2014/main" id="{3D5484E5-5673-91D7-7B9B-C2D191ED2982}"/>
              </a:ext>
            </a:extLst>
          </p:cNvPr>
          <p:cNvSpPr>
            <a:spLocks noChangeArrowheads="1"/>
          </p:cNvSpPr>
          <p:nvPr/>
        </p:nvSpPr>
        <p:spPr bwMode="auto">
          <a:xfrm>
            <a:off x="3186672" y="465296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Saturday</a:t>
            </a:r>
          </a:p>
        </p:txBody>
      </p:sp>
      <p:sp>
        <p:nvSpPr>
          <p:cNvPr id="140" name="AutoShape 65">
            <a:hlinkClick r:id="" action="ppaction://noaction" highlightClick="1">
              <a:snd r:embed="rId4" name="Incorrect Answer.wav"/>
            </a:hlinkClick>
            <a:extLst>
              <a:ext uri="{FF2B5EF4-FFF2-40B4-BE49-F238E27FC236}">
                <a16:creationId xmlns:a16="http://schemas.microsoft.com/office/drawing/2014/main" id="{14BF2CCE-D03A-94D3-65BB-DCC783171D84}"/>
              </a:ext>
            </a:extLst>
          </p:cNvPr>
          <p:cNvSpPr>
            <a:spLocks noChangeArrowheads="1"/>
          </p:cNvSpPr>
          <p:nvPr/>
        </p:nvSpPr>
        <p:spPr bwMode="auto">
          <a:xfrm>
            <a:off x="3186672" y="526256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Friday</a:t>
            </a:r>
          </a:p>
        </p:txBody>
      </p:sp>
      <p:sp>
        <p:nvSpPr>
          <p:cNvPr id="141" name="AutoShape 65">
            <a:hlinkClick r:id="" action="ppaction://noaction" highlightClick="1">
              <a:snd r:embed="rId4" name="Incorrect Answer.wav"/>
            </a:hlinkClick>
            <a:extLst>
              <a:ext uri="{FF2B5EF4-FFF2-40B4-BE49-F238E27FC236}">
                <a16:creationId xmlns:a16="http://schemas.microsoft.com/office/drawing/2014/main" id="{B3928084-0EC3-DA3A-4F0C-29BF28DD4B1C}"/>
              </a:ext>
            </a:extLst>
          </p:cNvPr>
          <p:cNvSpPr>
            <a:spLocks noChangeArrowheads="1"/>
          </p:cNvSpPr>
          <p:nvPr/>
        </p:nvSpPr>
        <p:spPr bwMode="auto">
          <a:xfrm>
            <a:off x="3186672" y="587216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Tuesday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Box 65">
            <a:extLst>
              <a:ext uri="{FF2B5EF4-FFF2-40B4-BE49-F238E27FC236}">
                <a16:creationId xmlns:a16="http://schemas.microsoft.com/office/drawing/2014/main" id="{02ABCCE2-9E5B-A4D0-FDDC-20D26C762344}"/>
              </a:ext>
            </a:extLst>
          </p:cNvPr>
          <p:cNvSpPr txBox="1">
            <a:spLocks noGrp="1" noChangeArrowheads="1"/>
          </p:cNvSpPr>
          <p:nvPr>
            <p:ph type="title" idx="4294967295"/>
          </p:nvPr>
        </p:nvSpPr>
        <p:spPr bwMode="auto">
          <a:xfrm>
            <a:off x="3505200" y="5867400"/>
            <a:ext cx="2362200" cy="3698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14</a:t>
            </a:r>
          </a:p>
        </p:txBody>
      </p:sp>
      <p:pic>
        <p:nvPicPr>
          <p:cNvPr id="11" name="Picture 10" descr="Table displaying business hours with days of the week listed in the first column and corresponding open and close times in adjacent columns. Saturday is highlighted in yellow and marked as closed, while Friday has extended hours until 8pm; emergency contact number is provided at the bottom.">
            <a:extLst>
              <a:ext uri="{FF2B5EF4-FFF2-40B4-BE49-F238E27FC236}">
                <a16:creationId xmlns:a16="http://schemas.microsoft.com/office/drawing/2014/main" id="{73CFAAEC-F477-B71B-5F30-97F3395D0F6D}"/>
              </a:ext>
            </a:extLst>
          </p:cNvPr>
          <p:cNvPicPr>
            <a:picLocks noChangeAspect="1"/>
          </p:cNvPicPr>
          <p:nvPr/>
        </p:nvPicPr>
        <p:blipFill>
          <a:blip r:embed="rId3"/>
          <a:stretch>
            <a:fillRect/>
          </a:stretch>
        </p:blipFill>
        <p:spPr>
          <a:xfrm>
            <a:off x="3171629" y="183686"/>
            <a:ext cx="2800741" cy="3324689"/>
          </a:xfrm>
          <a:prstGeom prst="rect">
            <a:avLst/>
          </a:prstGeom>
        </p:spPr>
      </p:pic>
      <p:grpSp>
        <p:nvGrpSpPr>
          <p:cNvPr id="30723" name="Group 207" descr="Correct">
            <a:extLst>
              <a:ext uri="{FF2B5EF4-FFF2-40B4-BE49-F238E27FC236}">
                <a16:creationId xmlns:a16="http://schemas.microsoft.com/office/drawing/2014/main" id="{AE76E0F5-8539-CE04-35E7-E54136B34320}"/>
              </a:ext>
              <a:ext uri="{C183D7F6-B498-43B3-948B-1728B52AA6E4}">
                <adec:decorative xmlns:adec="http://schemas.microsoft.com/office/drawing/2017/decorative" val="0"/>
              </a:ext>
            </a:extLst>
          </p:cNvPr>
          <p:cNvGrpSpPr>
            <a:grpSpLocks/>
          </p:cNvGrpSpPr>
          <p:nvPr/>
        </p:nvGrpSpPr>
        <p:grpSpPr bwMode="auto">
          <a:xfrm>
            <a:off x="2305050" y="3683625"/>
            <a:ext cx="4762500" cy="1191661"/>
            <a:chOff x="3653542" y="3392139"/>
            <a:chExt cx="4724401" cy="1143000"/>
          </a:xfrm>
        </p:grpSpPr>
        <p:sp>
          <p:nvSpPr>
            <p:cNvPr id="74" name="Rectangle 73">
              <a:extLst>
                <a:ext uri="{FF2B5EF4-FFF2-40B4-BE49-F238E27FC236}">
                  <a16:creationId xmlns:a16="http://schemas.microsoft.com/office/drawing/2014/main" id="{41161743-21C0-53E8-EEE5-E818A5EB71E9}"/>
                </a:ext>
              </a:extLst>
            </p:cNvPr>
            <p:cNvSpPr/>
            <p:nvPr/>
          </p:nvSpPr>
          <p:spPr>
            <a:xfrm>
              <a:off x="3653542" y="3392139"/>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30730" name="Picture 2">
              <a:extLst>
                <a:ext uri="{FF2B5EF4-FFF2-40B4-BE49-F238E27FC236}">
                  <a16:creationId xmlns:a16="http://schemas.microsoft.com/office/drawing/2014/main" id="{02726E84-9C4D-70B5-2C5C-50D9E762779A}"/>
                </a:ext>
                <a:ext uri="{C183D7F6-B498-43B3-948B-1728B52AA6E4}">
                  <adec:decorative xmlns:adec="http://schemas.microsoft.com/office/drawing/2017/decorative" val="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78336" y="3660775"/>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 name="Action Button: Forward or Next 75">
            <a:hlinkClick r:id="" action="ppaction://hlinkshowjump?jump=nextslide" highlightClick="1"/>
            <a:extLst>
              <a:ext uri="{FF2B5EF4-FFF2-40B4-BE49-F238E27FC236}">
                <a16:creationId xmlns:a16="http://schemas.microsoft.com/office/drawing/2014/main" id="{1DDA87C3-8008-9E85-EE7A-57D782D96E8D}"/>
              </a:ext>
              <a:ext uri="{C183D7F6-B498-43B3-948B-1728B52AA6E4}">
                <adec:decorative xmlns:adec="http://schemas.microsoft.com/office/drawing/2017/decorative" val="1"/>
              </a:ext>
            </a:extLst>
          </p:cNvPr>
          <p:cNvSpPr/>
          <p:nvPr/>
        </p:nvSpPr>
        <p:spPr>
          <a:xfrm>
            <a:off x="4206875" y="5105400"/>
            <a:ext cx="958850"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FC4BF2-2C87-95FE-13E0-42397C82BCBA}"/>
              </a:ext>
            </a:extLst>
          </p:cNvPr>
          <p:cNvSpPr txBox="1">
            <a:spLocks noGrp="1"/>
          </p:cNvSpPr>
          <p:nvPr>
            <p:ph type="title" idx="4294967295"/>
          </p:nvPr>
        </p:nvSpPr>
        <p:spPr>
          <a:xfrm>
            <a:off x="609600" y="30480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14</a:t>
            </a:r>
          </a:p>
        </p:txBody>
      </p:sp>
      <p:sp>
        <p:nvSpPr>
          <p:cNvPr id="144" name="TextBox 143">
            <a:extLst>
              <a:ext uri="{FF2B5EF4-FFF2-40B4-BE49-F238E27FC236}">
                <a16:creationId xmlns:a16="http://schemas.microsoft.com/office/drawing/2014/main" id="{24D257B8-036A-80CC-4ADB-5110C62529DE}"/>
              </a:ext>
            </a:extLst>
          </p:cNvPr>
          <p:cNvSpPr txBox="1"/>
          <p:nvPr/>
        </p:nvSpPr>
        <p:spPr>
          <a:xfrm>
            <a:off x="1905000" y="685800"/>
            <a:ext cx="5761038" cy="1016000"/>
          </a:xfrm>
          <a:prstGeom prst="rect">
            <a:avLst/>
          </a:prstGeom>
          <a:solidFill>
            <a:schemeClr val="bg1"/>
          </a:solidFill>
          <a:ln w="57150">
            <a:solidFill>
              <a:schemeClr val="accent2"/>
            </a:solidFill>
          </a:ln>
          <a:effectLst>
            <a:outerShdw blurRad="50800" dist="38100" dir="8100000" algn="tr" rotWithShape="0">
              <a:prstClr val="black">
                <a:alpha val="40000"/>
              </a:prstClr>
            </a:outerShdw>
          </a:effectLst>
        </p:spPr>
        <p:txBody>
          <a:bodyPr wrap="none">
            <a:spAutoFit/>
          </a:bodyPr>
          <a:lstStyle/>
          <a:p>
            <a:pPr>
              <a:defRPr/>
            </a:pPr>
            <a:r>
              <a:rPr lang="en-US" sz="2000" dirty="0">
                <a:latin typeface="Arial" charset="0"/>
              </a:rPr>
              <a:t>            SCHOOL SECRETARY NEEDED </a:t>
            </a:r>
          </a:p>
          <a:p>
            <a:pPr>
              <a:defRPr/>
            </a:pPr>
            <a:r>
              <a:rPr lang="en-US" sz="2000" dirty="0">
                <a:latin typeface="Arial" charset="0"/>
              </a:rPr>
              <a:t>        Answering phones, some computer work. </a:t>
            </a:r>
          </a:p>
          <a:p>
            <a:pPr>
              <a:defRPr/>
            </a:pPr>
            <a:r>
              <a:rPr lang="en-US" sz="2000" dirty="0">
                <a:latin typeface="Arial" charset="0"/>
              </a:rPr>
              <a:t>     Mon-Fri, 9-5. Apply at the English Department.</a:t>
            </a:r>
          </a:p>
        </p:txBody>
      </p:sp>
      <p:sp>
        <p:nvSpPr>
          <p:cNvPr id="31759" name="TextBox 141">
            <a:extLst>
              <a:ext uri="{FF2B5EF4-FFF2-40B4-BE49-F238E27FC236}">
                <a16:creationId xmlns:a16="http://schemas.microsoft.com/office/drawing/2014/main" id="{EB8B9336-6CE6-E62D-F59E-960CD780B5FE}"/>
              </a:ext>
            </a:extLst>
          </p:cNvPr>
          <p:cNvSpPr txBox="1">
            <a:spLocks noChangeArrowheads="1"/>
          </p:cNvSpPr>
          <p:nvPr/>
        </p:nvSpPr>
        <p:spPr bwMode="auto">
          <a:xfrm>
            <a:off x="2057400" y="2590800"/>
            <a:ext cx="61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14.</a:t>
            </a:r>
          </a:p>
        </p:txBody>
      </p:sp>
      <p:sp>
        <p:nvSpPr>
          <p:cNvPr id="31760" name="TextBox 142">
            <a:extLst>
              <a:ext uri="{FF2B5EF4-FFF2-40B4-BE49-F238E27FC236}">
                <a16:creationId xmlns:a16="http://schemas.microsoft.com/office/drawing/2014/main" id="{6EB3E2D3-B89C-1F89-631F-DF8B1EFDAFF2}"/>
              </a:ext>
            </a:extLst>
          </p:cNvPr>
          <p:cNvSpPr txBox="1">
            <a:spLocks noChangeArrowheads="1"/>
          </p:cNvSpPr>
          <p:nvPr/>
        </p:nvSpPr>
        <p:spPr bwMode="auto">
          <a:xfrm>
            <a:off x="2705100" y="2590800"/>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What kind of job is this?</a:t>
            </a:r>
          </a:p>
        </p:txBody>
      </p:sp>
      <p:sp>
        <p:nvSpPr>
          <p:cNvPr id="138" name="AutoShape 65">
            <a:hlinkClick r:id="rId3" action="ppaction://hlinksldjump" highlightClick="1">
              <a:snd r:embed="rId4" name="Correct Answer.wav"/>
            </a:hlinkClick>
            <a:extLst>
              <a:ext uri="{FF2B5EF4-FFF2-40B4-BE49-F238E27FC236}">
                <a16:creationId xmlns:a16="http://schemas.microsoft.com/office/drawing/2014/main" id="{AF836071-7F55-503B-032E-866E5663F5FD}"/>
              </a:ext>
            </a:extLst>
          </p:cNvPr>
          <p:cNvSpPr>
            <a:spLocks noChangeArrowheads="1"/>
          </p:cNvSpPr>
          <p:nvPr/>
        </p:nvSpPr>
        <p:spPr bwMode="auto">
          <a:xfrm>
            <a:off x="2819400" y="32766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Secretary</a:t>
            </a:r>
          </a:p>
        </p:txBody>
      </p:sp>
      <p:sp>
        <p:nvSpPr>
          <p:cNvPr id="139" name="AutoShape 65">
            <a:hlinkClick r:id="" action="ppaction://noaction" highlightClick="1">
              <a:snd r:embed="rId5" name="Incorrect Answer.wav"/>
            </a:hlinkClick>
            <a:extLst>
              <a:ext uri="{FF2B5EF4-FFF2-40B4-BE49-F238E27FC236}">
                <a16:creationId xmlns:a16="http://schemas.microsoft.com/office/drawing/2014/main" id="{77992F06-93A2-5791-CECA-5BCF6714F4B8}"/>
              </a:ext>
            </a:extLst>
          </p:cNvPr>
          <p:cNvSpPr>
            <a:spLocks noChangeArrowheads="1"/>
          </p:cNvSpPr>
          <p:nvPr/>
        </p:nvSpPr>
        <p:spPr bwMode="auto">
          <a:xfrm>
            <a:off x="2819400" y="38862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School director</a:t>
            </a:r>
          </a:p>
        </p:txBody>
      </p:sp>
      <p:sp>
        <p:nvSpPr>
          <p:cNvPr id="140" name="AutoShape 65">
            <a:hlinkClick r:id="" action="ppaction://noaction" highlightClick="1">
              <a:snd r:embed="rId5" name="Incorrect Answer.wav"/>
            </a:hlinkClick>
            <a:extLst>
              <a:ext uri="{FF2B5EF4-FFF2-40B4-BE49-F238E27FC236}">
                <a16:creationId xmlns:a16="http://schemas.microsoft.com/office/drawing/2014/main" id="{128B4795-3B49-0FB7-C204-18F9D77C1F15}"/>
              </a:ext>
            </a:extLst>
          </p:cNvPr>
          <p:cNvSpPr>
            <a:spLocks noChangeArrowheads="1"/>
          </p:cNvSpPr>
          <p:nvPr/>
        </p:nvSpPr>
        <p:spPr bwMode="auto">
          <a:xfrm>
            <a:off x="2819400" y="44958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Teacher</a:t>
            </a:r>
          </a:p>
        </p:txBody>
      </p:sp>
      <p:sp>
        <p:nvSpPr>
          <p:cNvPr id="141" name="AutoShape 65">
            <a:hlinkClick r:id="" action="ppaction://noaction" highlightClick="1">
              <a:snd r:embed="rId5" name="Incorrect Answer.wav"/>
            </a:hlinkClick>
            <a:extLst>
              <a:ext uri="{FF2B5EF4-FFF2-40B4-BE49-F238E27FC236}">
                <a16:creationId xmlns:a16="http://schemas.microsoft.com/office/drawing/2014/main" id="{988EF4FF-D8CF-BC6B-8553-145791970830}"/>
              </a:ext>
            </a:extLst>
          </p:cNvPr>
          <p:cNvSpPr>
            <a:spLocks noChangeArrowheads="1"/>
          </p:cNvSpPr>
          <p:nvPr/>
        </p:nvSpPr>
        <p:spPr bwMode="auto">
          <a:xfrm>
            <a:off x="2819400" y="51054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English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0718F89-86A9-54EB-BFAE-012AE9FCC1B1}"/>
              </a:ext>
            </a:extLst>
          </p:cNvPr>
          <p:cNvSpPr txBox="1">
            <a:spLocks noGrp="1"/>
          </p:cNvSpPr>
          <p:nvPr>
            <p:ph type="title" idx="4294967295"/>
          </p:nvPr>
        </p:nvSpPr>
        <p:spPr>
          <a:xfrm>
            <a:off x="1905000" y="685800"/>
            <a:ext cx="5761038" cy="1016000"/>
          </a:xfrm>
          <a:prstGeom prst="rect">
            <a:avLst/>
          </a:prstGeom>
          <a:solidFill>
            <a:schemeClr val="bg1"/>
          </a:solidFill>
          <a:ln w="57150">
            <a:solidFill>
              <a:schemeClr val="accent2"/>
            </a:solidFill>
            <a:prstDash/>
          </a:ln>
          <a:effectLst>
            <a:outerShdw blurRad="50800" dist="38100" dir="8100000" algn="tr" rotWithShape="0">
              <a:prstClr val="black">
                <a:alpha val="40000"/>
              </a:prstClr>
            </a:outerShdw>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charset="0"/>
                <a:ea typeface="+mn-ea"/>
                <a:cs typeface="+mn-cs"/>
              </a:rPr>
              <a:t>            SCHOOL </a:t>
            </a:r>
            <a:r>
              <a:rPr kumimoji="0" lang="en-US" sz="2000" b="1" i="0" u="none" strike="noStrike" kern="1200" cap="none" spc="0" normalizeH="0" baseline="0" noProof="0" dirty="0">
                <a:ln>
                  <a:noFill/>
                </a:ln>
                <a:solidFill>
                  <a:srgbClr val="FF0000"/>
                </a:solidFill>
                <a:effectLst/>
                <a:uLnTx/>
                <a:uFillTx/>
                <a:latin typeface="Arial" charset="0"/>
                <a:ea typeface="+mn-ea"/>
                <a:cs typeface="+mn-cs"/>
              </a:rPr>
              <a:t>SECRETARY</a:t>
            </a:r>
            <a:r>
              <a:rPr kumimoji="0" lang="en-US" sz="2000" b="0" i="0" u="none" strike="noStrike" kern="1200" cap="none" spc="0" normalizeH="0" baseline="0" noProof="0" dirty="0">
                <a:ln>
                  <a:noFill/>
                </a:ln>
                <a:solidFill>
                  <a:schemeClr val="tx1"/>
                </a:solidFill>
                <a:effectLst/>
                <a:uLnTx/>
                <a:uFillTx/>
                <a:latin typeface="Arial" charset="0"/>
                <a:ea typeface="+mn-ea"/>
                <a:cs typeface="+mn-cs"/>
              </a:rPr>
              <a:t> NEEDED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charset="0"/>
                <a:ea typeface="+mn-ea"/>
                <a:cs typeface="+mn-cs"/>
              </a:rPr>
              <a:t>        Answering phones, some computer work.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charset="0"/>
                <a:ea typeface="+mn-ea"/>
                <a:cs typeface="+mn-cs"/>
              </a:rPr>
              <a:t>     Mon-Fri, 9-5. Apply at the English Department.</a:t>
            </a:r>
          </a:p>
        </p:txBody>
      </p:sp>
      <p:grpSp>
        <p:nvGrpSpPr>
          <p:cNvPr id="32771" name="Group 207" descr="Correct">
            <a:extLst>
              <a:ext uri="{FF2B5EF4-FFF2-40B4-BE49-F238E27FC236}">
                <a16:creationId xmlns:a16="http://schemas.microsoft.com/office/drawing/2014/main" id="{FCAB7237-12D1-B1C9-1EEA-185EE677D18B}"/>
              </a:ext>
            </a:extLst>
          </p:cNvPr>
          <p:cNvGrpSpPr>
            <a:grpSpLocks/>
          </p:cNvGrpSpPr>
          <p:nvPr/>
        </p:nvGrpSpPr>
        <p:grpSpPr bwMode="auto">
          <a:xfrm>
            <a:off x="2209800" y="2438400"/>
            <a:ext cx="4724400" cy="1143000"/>
            <a:chOff x="3657599" y="2362200"/>
            <a:chExt cx="4724401" cy="1143000"/>
          </a:xfrm>
        </p:grpSpPr>
        <p:sp>
          <p:nvSpPr>
            <p:cNvPr id="74" name="Rectangle 73">
              <a:extLst>
                <a:ext uri="{FF2B5EF4-FFF2-40B4-BE49-F238E27FC236}">
                  <a16:creationId xmlns:a16="http://schemas.microsoft.com/office/drawing/2014/main" id="{4EBE5864-E9CE-19F1-D869-442C98F2FF84}"/>
                </a:ext>
              </a:extLst>
            </p:cNvPr>
            <p:cNvSpPr/>
            <p:nvPr/>
          </p:nvSpPr>
          <p:spPr>
            <a:xfrm>
              <a:off x="36575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32777" name="Picture 2">
              <a:extLst>
                <a:ext uri="{FF2B5EF4-FFF2-40B4-BE49-F238E27FC236}">
                  <a16:creationId xmlns:a16="http://schemas.microsoft.com/office/drawing/2014/main" id="{0A119F9E-2154-DE76-FA0E-CDC15C00AC7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495"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3" name="TextBox 65">
            <a:extLst>
              <a:ext uri="{FF2B5EF4-FFF2-40B4-BE49-F238E27FC236}">
                <a16:creationId xmlns:a16="http://schemas.microsoft.com/office/drawing/2014/main" id="{074AEB87-5B8E-9843-8FE1-372F73D0183B}"/>
              </a:ext>
            </a:extLst>
          </p:cNvPr>
          <p:cNvSpPr txBox="1">
            <a:spLocks noChangeArrowheads="1"/>
          </p:cNvSpPr>
          <p:nvPr/>
        </p:nvSpPr>
        <p:spPr bwMode="auto">
          <a:xfrm>
            <a:off x="3429000" y="51054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Go to Question # 15</a:t>
            </a:r>
          </a:p>
        </p:txBody>
      </p:sp>
      <p:sp>
        <p:nvSpPr>
          <p:cNvPr id="76" name="Action Button: Forward or Next 75">
            <a:hlinkClick r:id="" action="ppaction://hlinkshowjump?jump=nextslide" highlightClick="1"/>
            <a:extLst>
              <a:ext uri="{FF2B5EF4-FFF2-40B4-BE49-F238E27FC236}">
                <a16:creationId xmlns:a16="http://schemas.microsoft.com/office/drawing/2014/main" id="{3F13820D-D4EA-9FE4-B91F-CD41BD0134EE}"/>
              </a:ext>
              <a:ext uri="{C183D7F6-B498-43B3-948B-1728B52AA6E4}">
                <adec:decorative xmlns:adec="http://schemas.microsoft.com/office/drawing/2017/decorative" val="1"/>
              </a:ext>
            </a:extLst>
          </p:cNvPr>
          <p:cNvSpPr/>
          <p:nvPr/>
        </p:nvSpPr>
        <p:spPr>
          <a:xfrm>
            <a:off x="4343400" y="4114800"/>
            <a:ext cx="960438"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207">
            <a:extLst>
              <a:ext uri="{FF2B5EF4-FFF2-40B4-BE49-F238E27FC236}">
                <a16:creationId xmlns:a16="http://schemas.microsoft.com/office/drawing/2014/main" id="{BCAF91C6-AB54-B6D0-DBD8-F76674D7E24B}"/>
              </a:ext>
              <a:ext uri="{C183D7F6-B498-43B3-948B-1728B52AA6E4}">
                <adec:decorative xmlns:adec="http://schemas.microsoft.com/office/drawing/2017/decorative" val="1"/>
              </a:ext>
            </a:extLst>
          </p:cNvPr>
          <p:cNvGrpSpPr>
            <a:grpSpLocks/>
          </p:cNvGrpSpPr>
          <p:nvPr/>
        </p:nvGrpSpPr>
        <p:grpSpPr bwMode="auto">
          <a:xfrm>
            <a:off x="2209800" y="1981200"/>
            <a:ext cx="4724400" cy="1143000"/>
            <a:chOff x="3657599" y="1905000"/>
            <a:chExt cx="4724401" cy="1143000"/>
          </a:xfrm>
        </p:grpSpPr>
        <p:sp>
          <p:nvSpPr>
            <p:cNvPr id="71" name="Rectangle 70">
              <a:extLst>
                <a:ext uri="{FF2B5EF4-FFF2-40B4-BE49-F238E27FC236}">
                  <a16:creationId xmlns:a16="http://schemas.microsoft.com/office/drawing/2014/main" id="{D6AFE4F1-C1A3-73E6-132B-7A5C1D96134F}"/>
                </a:ext>
              </a:extLst>
            </p:cNvPr>
            <p:cNvSpPr/>
            <p:nvPr/>
          </p:nvSpPr>
          <p:spPr>
            <a:xfrm>
              <a:off x="3657599" y="19050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6152" name="Picture 2">
              <a:extLst>
                <a:ext uri="{FF2B5EF4-FFF2-40B4-BE49-F238E27FC236}">
                  <a16:creationId xmlns:a16="http://schemas.microsoft.com/office/drawing/2014/main" id="{65BB49B7-307C-308E-9AEB-95FD4F06754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495" y="21336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Action Button: Forward or Next 77">
            <a:hlinkClick r:id="" action="ppaction://hlinkshowjump?jump=nextslide" highlightClick="1"/>
            <a:extLst>
              <a:ext uri="{FF2B5EF4-FFF2-40B4-BE49-F238E27FC236}">
                <a16:creationId xmlns:a16="http://schemas.microsoft.com/office/drawing/2014/main" id="{BF921685-D0C6-3301-CB14-2D494848BE31}"/>
              </a:ext>
              <a:ext uri="{C183D7F6-B498-43B3-948B-1728B52AA6E4}">
                <adec:decorative xmlns:adec="http://schemas.microsoft.com/office/drawing/2017/decorative" val="1"/>
              </a:ext>
            </a:extLst>
          </p:cNvPr>
          <p:cNvSpPr/>
          <p:nvPr/>
        </p:nvSpPr>
        <p:spPr>
          <a:xfrm>
            <a:off x="4191000" y="3810000"/>
            <a:ext cx="960438"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6148" name="TextBox 65">
            <a:extLst>
              <a:ext uri="{FF2B5EF4-FFF2-40B4-BE49-F238E27FC236}">
                <a16:creationId xmlns:a16="http://schemas.microsoft.com/office/drawing/2014/main" id="{A7932F03-B6DA-383E-E690-D9ABEB1FF699}"/>
              </a:ext>
            </a:extLst>
          </p:cNvPr>
          <p:cNvSpPr txBox="1">
            <a:spLocks noGrp="1" noChangeArrowheads="1"/>
          </p:cNvSpPr>
          <p:nvPr>
            <p:ph type="title" idx="4294967295"/>
          </p:nvPr>
        </p:nvSpPr>
        <p:spPr bwMode="auto">
          <a:xfrm>
            <a:off x="3386138" y="4524375"/>
            <a:ext cx="28194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D82BC3-E6DA-5101-AB1F-7446E32AE8F7}"/>
              </a:ext>
            </a:extLst>
          </p:cNvPr>
          <p:cNvSpPr txBox="1">
            <a:spLocks noGrp="1"/>
          </p:cNvSpPr>
          <p:nvPr>
            <p:ph type="title" idx="4294967295"/>
          </p:nvPr>
        </p:nvSpPr>
        <p:spPr>
          <a:xfrm>
            <a:off x="228600" y="15240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15</a:t>
            </a:r>
          </a:p>
        </p:txBody>
      </p:sp>
      <p:sp>
        <p:nvSpPr>
          <p:cNvPr id="6" name="TextBox 144">
            <a:extLst>
              <a:ext uri="{FF2B5EF4-FFF2-40B4-BE49-F238E27FC236}">
                <a16:creationId xmlns:a16="http://schemas.microsoft.com/office/drawing/2014/main" id="{2B5D69EC-068C-6FB0-85A7-A70A1D3252B7}"/>
              </a:ext>
              <a:ext uri="{C183D7F6-B498-43B3-948B-1728B52AA6E4}">
                <adec:decorative xmlns:adec="http://schemas.microsoft.com/office/drawing/2017/decorative" val="1"/>
              </a:ext>
            </a:extLst>
          </p:cNvPr>
          <p:cNvSpPr txBox="1">
            <a:spLocks noChangeArrowheads="1"/>
          </p:cNvSpPr>
          <p:nvPr/>
        </p:nvSpPr>
        <p:spPr bwMode="auto">
          <a:xfrm>
            <a:off x="1695450" y="1284288"/>
            <a:ext cx="5904117" cy="92333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BAYSIDE ESTATES: 3BR/2BA,clean, near good school,</a:t>
            </a:r>
          </a:p>
          <a:p>
            <a:pPr eaLnBrk="1" hangingPunct="1"/>
            <a:r>
              <a:rPr lang="en-US" altLang="en-US" dirty="0"/>
              <a:t> swim pool. $750/month with $300 sec. deposit.</a:t>
            </a:r>
          </a:p>
          <a:p>
            <a:pPr eaLnBrk="1" hangingPunct="1"/>
            <a:r>
              <a:rPr lang="en-US" altLang="en-US" dirty="0"/>
              <a:t> Call (555) 234-1982. Avail 10/15.</a:t>
            </a:r>
          </a:p>
        </p:txBody>
      </p:sp>
      <p:sp>
        <p:nvSpPr>
          <p:cNvPr id="33807" name="TextBox 141" descr="15">
            <a:extLst>
              <a:ext uri="{FF2B5EF4-FFF2-40B4-BE49-F238E27FC236}">
                <a16:creationId xmlns:a16="http://schemas.microsoft.com/office/drawing/2014/main" id="{CF6F0D02-7F78-AAD4-3445-1F0F832D38D0}"/>
              </a:ext>
              <a:ext uri="{C183D7F6-B498-43B3-948B-1728B52AA6E4}">
                <adec:decorative xmlns:adec="http://schemas.microsoft.com/office/drawing/2017/decorative" val="0"/>
              </a:ext>
            </a:extLst>
          </p:cNvPr>
          <p:cNvSpPr txBox="1">
            <a:spLocks noChangeArrowheads="1"/>
          </p:cNvSpPr>
          <p:nvPr/>
        </p:nvSpPr>
        <p:spPr bwMode="auto">
          <a:xfrm>
            <a:off x="1906588" y="2574003"/>
            <a:ext cx="61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t>15.</a:t>
            </a:r>
          </a:p>
        </p:txBody>
      </p:sp>
      <p:sp>
        <p:nvSpPr>
          <p:cNvPr id="33810" name="TextBox 146">
            <a:extLst>
              <a:ext uri="{FF2B5EF4-FFF2-40B4-BE49-F238E27FC236}">
                <a16:creationId xmlns:a16="http://schemas.microsoft.com/office/drawing/2014/main" id="{41843640-AA37-3301-BC65-3E34EF259629}"/>
              </a:ext>
            </a:extLst>
          </p:cNvPr>
          <p:cNvSpPr txBox="1">
            <a:spLocks noChangeArrowheads="1"/>
          </p:cNvSpPr>
          <p:nvPr/>
        </p:nvSpPr>
        <p:spPr bwMode="auto">
          <a:xfrm>
            <a:off x="2519363" y="2577051"/>
            <a:ext cx="5056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t>When is the apartment available?</a:t>
            </a:r>
          </a:p>
        </p:txBody>
      </p:sp>
      <p:sp>
        <p:nvSpPr>
          <p:cNvPr id="138" name="AutoShape 65">
            <a:hlinkClick r:id="" action="ppaction://noaction" highlightClick="1">
              <a:snd r:embed="rId3" name="Incorrect Answer.wav"/>
            </a:hlinkClick>
            <a:extLst>
              <a:ext uri="{FF2B5EF4-FFF2-40B4-BE49-F238E27FC236}">
                <a16:creationId xmlns:a16="http://schemas.microsoft.com/office/drawing/2014/main" id="{6628FDFF-CAA8-B410-86A8-A308E750E1B1}"/>
              </a:ext>
            </a:extLst>
          </p:cNvPr>
          <p:cNvSpPr>
            <a:spLocks noChangeArrowheads="1"/>
          </p:cNvSpPr>
          <p:nvPr/>
        </p:nvSpPr>
        <p:spPr bwMode="auto">
          <a:xfrm>
            <a:off x="3106271" y="3290888"/>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3BR/2BA</a:t>
            </a:r>
          </a:p>
        </p:txBody>
      </p:sp>
      <p:sp>
        <p:nvSpPr>
          <p:cNvPr id="139" name="AutoShape 65">
            <a:hlinkClick r:id="" action="ppaction://noaction" highlightClick="1">
              <a:snd r:embed="rId3" name="Incorrect Answer.wav"/>
            </a:hlinkClick>
            <a:extLst>
              <a:ext uri="{FF2B5EF4-FFF2-40B4-BE49-F238E27FC236}">
                <a16:creationId xmlns:a16="http://schemas.microsoft.com/office/drawing/2014/main" id="{C8F21757-96FA-A3EC-5AE6-4FC33B57F883}"/>
              </a:ext>
            </a:extLst>
          </p:cNvPr>
          <p:cNvSpPr>
            <a:spLocks noChangeArrowheads="1"/>
          </p:cNvSpPr>
          <p:nvPr/>
        </p:nvSpPr>
        <p:spPr bwMode="auto">
          <a:xfrm>
            <a:off x="3106271" y="3900488"/>
            <a:ext cx="3163888" cy="447675"/>
          </a:xfrm>
          <a:prstGeom prst="actionButtonBlank">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prstDash/>
            <a:headEnd/>
            <a:tailEnd/>
          </a:ln>
          <a:effectLst>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mn-lt"/>
                <a:ea typeface="+mn-ea"/>
                <a:cs typeface="+mn-cs"/>
              </a:rPr>
              <a:t>B. $750</a:t>
            </a:r>
            <a:endParaRPr kumimoji="0" lang="en-US" sz="2400" b="1" i="0" u="none" strike="noStrike" kern="1200" cap="none" spc="0" normalizeH="0" baseline="0" noProof="0" dirty="0">
              <a:ln>
                <a:noFill/>
              </a:ln>
              <a:solidFill>
                <a:srgbClr val="000000"/>
              </a:solidFill>
              <a:effectLst/>
              <a:uLnTx/>
              <a:uFillTx/>
              <a:latin typeface="+mn-lt"/>
              <a:ea typeface="+mn-ea"/>
              <a:cs typeface="+mn-cs"/>
            </a:endParaRPr>
          </a:p>
        </p:txBody>
      </p:sp>
      <p:sp>
        <p:nvSpPr>
          <p:cNvPr id="140" name="AutoShape 65">
            <a:hlinkClick r:id="rId4" action="ppaction://hlinksldjump" highlightClick="1">
              <a:snd r:embed="rId5" name="Correct Answer.wav"/>
            </a:hlinkClick>
            <a:extLst>
              <a:ext uri="{FF2B5EF4-FFF2-40B4-BE49-F238E27FC236}">
                <a16:creationId xmlns:a16="http://schemas.microsoft.com/office/drawing/2014/main" id="{F062CE17-1273-6CF5-57CA-11DF863BCCC4}"/>
              </a:ext>
            </a:extLst>
          </p:cNvPr>
          <p:cNvSpPr>
            <a:spLocks noChangeArrowheads="1"/>
          </p:cNvSpPr>
          <p:nvPr/>
        </p:nvSpPr>
        <p:spPr bwMode="auto">
          <a:xfrm>
            <a:off x="3106271" y="4510088"/>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October 15</a:t>
            </a:r>
          </a:p>
        </p:txBody>
      </p:sp>
      <p:sp>
        <p:nvSpPr>
          <p:cNvPr id="141" name="AutoShape 65">
            <a:hlinkClick r:id="" action="ppaction://noaction" highlightClick="1">
              <a:snd r:embed="rId3" name="Incorrect Answer.wav"/>
            </a:hlinkClick>
            <a:extLst>
              <a:ext uri="{FF2B5EF4-FFF2-40B4-BE49-F238E27FC236}">
                <a16:creationId xmlns:a16="http://schemas.microsoft.com/office/drawing/2014/main" id="{44945465-60D7-05D4-F95E-FE7A0A242192}"/>
              </a:ext>
            </a:extLst>
          </p:cNvPr>
          <p:cNvSpPr>
            <a:spLocks noChangeArrowheads="1"/>
          </p:cNvSpPr>
          <p:nvPr/>
        </p:nvSpPr>
        <p:spPr bwMode="auto">
          <a:xfrm>
            <a:off x="3106271" y="5119688"/>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$300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Box 65">
            <a:extLst>
              <a:ext uri="{FF2B5EF4-FFF2-40B4-BE49-F238E27FC236}">
                <a16:creationId xmlns:a16="http://schemas.microsoft.com/office/drawing/2014/main" id="{B5264C93-3166-6D4D-EC5E-9EA8340A9448}"/>
              </a:ext>
            </a:extLst>
          </p:cNvPr>
          <p:cNvSpPr txBox="1">
            <a:spLocks noGrp="1" noChangeArrowheads="1"/>
          </p:cNvSpPr>
          <p:nvPr>
            <p:ph type="title" idx="4294967295"/>
          </p:nvPr>
        </p:nvSpPr>
        <p:spPr bwMode="auto">
          <a:xfrm>
            <a:off x="3429000" y="5105400"/>
            <a:ext cx="27432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16</a:t>
            </a:r>
          </a:p>
        </p:txBody>
      </p:sp>
      <p:sp>
        <p:nvSpPr>
          <p:cNvPr id="34824" name="TextBox 144">
            <a:extLst>
              <a:ext uri="{FF2B5EF4-FFF2-40B4-BE49-F238E27FC236}">
                <a16:creationId xmlns:a16="http://schemas.microsoft.com/office/drawing/2014/main" id="{6BC7508C-FB3D-5B00-B062-09B6881BD40F}"/>
              </a:ext>
            </a:extLst>
          </p:cNvPr>
          <p:cNvSpPr txBox="1">
            <a:spLocks noChangeArrowheads="1"/>
          </p:cNvSpPr>
          <p:nvPr/>
        </p:nvSpPr>
        <p:spPr bwMode="auto">
          <a:xfrm>
            <a:off x="1695450" y="1284288"/>
            <a:ext cx="5904117" cy="92333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BAYSIDE ESTATES: 3BR/2BA,clean, near good school,</a:t>
            </a:r>
          </a:p>
          <a:p>
            <a:pPr eaLnBrk="1" hangingPunct="1"/>
            <a:r>
              <a:rPr lang="en-US" altLang="en-US" dirty="0"/>
              <a:t> swim pool. $750/month with $300 sec. deposit.</a:t>
            </a:r>
          </a:p>
          <a:p>
            <a:pPr eaLnBrk="1" hangingPunct="1"/>
            <a:r>
              <a:rPr lang="en-US" altLang="en-US" dirty="0"/>
              <a:t> Call (555) 234-1982. </a:t>
            </a:r>
            <a:r>
              <a:rPr lang="en-US" altLang="en-US" b="1" dirty="0">
                <a:solidFill>
                  <a:srgbClr val="FF0000"/>
                </a:solidFill>
              </a:rPr>
              <a:t>Avail 10/15.</a:t>
            </a:r>
          </a:p>
        </p:txBody>
      </p:sp>
      <p:grpSp>
        <p:nvGrpSpPr>
          <p:cNvPr id="34819" name="Group 207" descr="Correct">
            <a:extLst>
              <a:ext uri="{FF2B5EF4-FFF2-40B4-BE49-F238E27FC236}">
                <a16:creationId xmlns:a16="http://schemas.microsoft.com/office/drawing/2014/main" id="{D50F386E-4669-BF09-3F57-8BC49713C43D}"/>
              </a:ext>
              <a:ext uri="{C183D7F6-B498-43B3-948B-1728B52AA6E4}">
                <adec:decorative xmlns:adec="http://schemas.microsoft.com/office/drawing/2017/decorative" val="0"/>
              </a:ext>
            </a:extLst>
          </p:cNvPr>
          <p:cNvGrpSpPr>
            <a:grpSpLocks/>
          </p:cNvGrpSpPr>
          <p:nvPr/>
        </p:nvGrpSpPr>
        <p:grpSpPr bwMode="auto">
          <a:xfrm>
            <a:off x="2209800" y="2438400"/>
            <a:ext cx="4724400" cy="1143000"/>
            <a:chOff x="3657599" y="2362200"/>
            <a:chExt cx="4724401" cy="1143000"/>
          </a:xfrm>
        </p:grpSpPr>
        <p:sp>
          <p:nvSpPr>
            <p:cNvPr id="74" name="Rectangle 73">
              <a:extLst>
                <a:ext uri="{FF2B5EF4-FFF2-40B4-BE49-F238E27FC236}">
                  <a16:creationId xmlns:a16="http://schemas.microsoft.com/office/drawing/2014/main" id="{1D315BE1-B280-9C84-7151-C3D4AFD04D45}"/>
                </a:ext>
              </a:extLst>
            </p:cNvPr>
            <p:cNvSpPr/>
            <p:nvPr/>
          </p:nvSpPr>
          <p:spPr>
            <a:xfrm>
              <a:off x="36575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34826" name="Picture 2">
              <a:extLst>
                <a:ext uri="{FF2B5EF4-FFF2-40B4-BE49-F238E27FC236}">
                  <a16:creationId xmlns:a16="http://schemas.microsoft.com/office/drawing/2014/main" id="{9D7E93B9-6BBB-C576-5E93-9E2600C324A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495"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 name="Action Button: Forward or Next 75">
            <a:hlinkClick r:id="" action="ppaction://hlinkshowjump?jump=nextslide" highlightClick="1"/>
            <a:extLst>
              <a:ext uri="{FF2B5EF4-FFF2-40B4-BE49-F238E27FC236}">
                <a16:creationId xmlns:a16="http://schemas.microsoft.com/office/drawing/2014/main" id="{B04FB293-8FDA-6CA3-B8C1-2A270314CFE5}"/>
              </a:ext>
              <a:ext uri="{C183D7F6-B498-43B3-948B-1728B52AA6E4}">
                <adec:decorative xmlns:adec="http://schemas.microsoft.com/office/drawing/2017/decorative" val="1"/>
              </a:ext>
            </a:extLst>
          </p:cNvPr>
          <p:cNvSpPr/>
          <p:nvPr/>
        </p:nvSpPr>
        <p:spPr>
          <a:xfrm>
            <a:off x="4321175" y="4114800"/>
            <a:ext cx="958850"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D7E0F7-F539-EA72-7531-DEEDDFACD713}"/>
              </a:ext>
            </a:extLst>
          </p:cNvPr>
          <p:cNvSpPr txBox="1">
            <a:spLocks noGrp="1"/>
          </p:cNvSpPr>
          <p:nvPr>
            <p:ph type="title" idx="4294967295"/>
          </p:nvPr>
        </p:nvSpPr>
        <p:spPr>
          <a:xfrm>
            <a:off x="228600" y="199763"/>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16</a:t>
            </a:r>
          </a:p>
        </p:txBody>
      </p:sp>
      <p:sp>
        <p:nvSpPr>
          <p:cNvPr id="5" name="TextBox 4">
            <a:extLst>
              <a:ext uri="{FF2B5EF4-FFF2-40B4-BE49-F238E27FC236}">
                <a16:creationId xmlns:a16="http://schemas.microsoft.com/office/drawing/2014/main" id="{0887923A-D2BE-D2A7-F510-149E7EC59287}"/>
              </a:ext>
              <a:ext uri="{C183D7F6-B498-43B3-948B-1728B52AA6E4}">
                <adec:decorative xmlns:adec="http://schemas.microsoft.com/office/drawing/2017/decorative" val="1"/>
              </a:ext>
            </a:extLst>
          </p:cNvPr>
          <p:cNvSpPr txBox="1"/>
          <p:nvPr/>
        </p:nvSpPr>
        <p:spPr>
          <a:xfrm>
            <a:off x="2174684" y="423999"/>
            <a:ext cx="5445316" cy="2031325"/>
          </a:xfrm>
          <a:prstGeom prst="rect">
            <a:avLst/>
          </a:prstGeom>
          <a:noFill/>
        </p:spPr>
        <p:txBody>
          <a:bodyPr wrap="square">
            <a:spAutoFit/>
          </a:bodyPr>
          <a:lstStyle/>
          <a:p>
            <a:pPr algn="ctr"/>
            <a:r>
              <a:rPr lang="en-US" b="1" dirty="0">
                <a:highlight>
                  <a:srgbClr val="FFFF00"/>
                </a:highlight>
              </a:rPr>
              <a:t> APPOINTMENT SCHEDULE</a:t>
            </a:r>
            <a:r>
              <a:rPr lang="en-US" dirty="0"/>
              <a:t>		</a:t>
            </a:r>
          </a:p>
          <a:p>
            <a:r>
              <a:rPr lang="en-US" dirty="0"/>
              <a:t>        </a:t>
            </a:r>
            <a:r>
              <a:rPr lang="en-US" b="1" dirty="0"/>
              <a:t>NAME	   APPT. TIME	  PHONE #</a:t>
            </a:r>
          </a:p>
          <a:p>
            <a:r>
              <a:rPr lang="en-US" dirty="0"/>
              <a:t>Felipe Montoya	         9:30	  		(555) 234-5678</a:t>
            </a:r>
          </a:p>
          <a:p>
            <a:r>
              <a:rPr lang="en-US" dirty="0"/>
              <a:t>Keiko Yamamoto	        10:15	  	(555) 221-1659</a:t>
            </a:r>
          </a:p>
          <a:p>
            <a:r>
              <a:rPr lang="en-US" dirty="0"/>
              <a:t>Krystal Johnson	        11:00	  	(555) 334-2229</a:t>
            </a:r>
          </a:p>
          <a:p>
            <a:r>
              <a:rPr lang="en-US" dirty="0"/>
              <a:t>Hyun-Ki Park	        		12:00	  	(555) 222-1298</a:t>
            </a:r>
          </a:p>
          <a:p>
            <a:r>
              <a:rPr lang="en-US" dirty="0"/>
              <a:t>Eva St. Claire	         	  1:30		(555) 201-5553</a:t>
            </a:r>
          </a:p>
        </p:txBody>
      </p:sp>
      <p:sp>
        <p:nvSpPr>
          <p:cNvPr id="35855" name="TextBox 141">
            <a:extLst>
              <a:ext uri="{FF2B5EF4-FFF2-40B4-BE49-F238E27FC236}">
                <a16:creationId xmlns:a16="http://schemas.microsoft.com/office/drawing/2014/main" id="{379E98A8-71B1-786A-072A-99E51C183D40}"/>
              </a:ext>
            </a:extLst>
          </p:cNvPr>
          <p:cNvSpPr txBox="1">
            <a:spLocks noChangeArrowheads="1"/>
          </p:cNvSpPr>
          <p:nvPr/>
        </p:nvSpPr>
        <p:spPr bwMode="auto">
          <a:xfrm>
            <a:off x="1868296" y="3220151"/>
            <a:ext cx="61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t>16.</a:t>
            </a:r>
          </a:p>
        </p:txBody>
      </p:sp>
      <p:sp>
        <p:nvSpPr>
          <p:cNvPr id="35856" name="TextBox 142">
            <a:extLst>
              <a:ext uri="{FF2B5EF4-FFF2-40B4-BE49-F238E27FC236}">
                <a16:creationId xmlns:a16="http://schemas.microsoft.com/office/drawing/2014/main" id="{D5C4B98E-3996-364B-1839-BDFF3FD70AD8}"/>
              </a:ext>
            </a:extLst>
          </p:cNvPr>
          <p:cNvSpPr txBox="1">
            <a:spLocks noChangeArrowheads="1"/>
          </p:cNvSpPr>
          <p:nvPr/>
        </p:nvSpPr>
        <p:spPr bwMode="auto">
          <a:xfrm>
            <a:off x="2590800" y="3220150"/>
            <a:ext cx="5145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t>Who has the last appointment?</a:t>
            </a:r>
          </a:p>
        </p:txBody>
      </p:sp>
      <p:sp>
        <p:nvSpPr>
          <p:cNvPr id="138" name="AutoShape 65">
            <a:hlinkClick r:id="" action="ppaction://noaction" highlightClick="1">
              <a:snd r:embed="rId3" name="Incorrect Answer.wav"/>
            </a:hlinkClick>
            <a:extLst>
              <a:ext uri="{FF2B5EF4-FFF2-40B4-BE49-F238E27FC236}">
                <a16:creationId xmlns:a16="http://schemas.microsoft.com/office/drawing/2014/main" id="{85DC9B4C-6ED5-8BC9-81A8-4193D136C53F}"/>
              </a:ext>
            </a:extLst>
          </p:cNvPr>
          <p:cNvSpPr>
            <a:spLocks noChangeArrowheads="1"/>
          </p:cNvSpPr>
          <p:nvPr/>
        </p:nvSpPr>
        <p:spPr bwMode="auto">
          <a:xfrm>
            <a:off x="3429000" y="3994057"/>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Felipe</a:t>
            </a:r>
          </a:p>
        </p:txBody>
      </p:sp>
      <p:sp>
        <p:nvSpPr>
          <p:cNvPr id="139" name="AutoShape 65">
            <a:hlinkClick r:id="rId4" action="ppaction://hlinksldjump" highlightClick="1">
              <a:snd r:embed="rId5" name="Correct Answer.wav"/>
            </a:hlinkClick>
            <a:extLst>
              <a:ext uri="{FF2B5EF4-FFF2-40B4-BE49-F238E27FC236}">
                <a16:creationId xmlns:a16="http://schemas.microsoft.com/office/drawing/2014/main" id="{414A1046-5A29-5C89-85EA-375389CB2FA5}"/>
              </a:ext>
            </a:extLst>
          </p:cNvPr>
          <p:cNvSpPr>
            <a:spLocks noChangeArrowheads="1"/>
          </p:cNvSpPr>
          <p:nvPr/>
        </p:nvSpPr>
        <p:spPr bwMode="auto">
          <a:xfrm>
            <a:off x="3429000" y="4603657"/>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Eva</a:t>
            </a:r>
          </a:p>
        </p:txBody>
      </p:sp>
      <p:sp>
        <p:nvSpPr>
          <p:cNvPr id="140" name="AutoShape 65">
            <a:hlinkClick r:id="" action="ppaction://noaction" highlightClick="1">
              <a:snd r:embed="rId3" name="Incorrect Answer.wav"/>
            </a:hlinkClick>
            <a:extLst>
              <a:ext uri="{FF2B5EF4-FFF2-40B4-BE49-F238E27FC236}">
                <a16:creationId xmlns:a16="http://schemas.microsoft.com/office/drawing/2014/main" id="{AE123B7D-A9B3-AAD4-DEF8-D296CE40A3F0}"/>
              </a:ext>
            </a:extLst>
          </p:cNvPr>
          <p:cNvSpPr>
            <a:spLocks noChangeArrowheads="1"/>
          </p:cNvSpPr>
          <p:nvPr/>
        </p:nvSpPr>
        <p:spPr bwMode="auto">
          <a:xfrm>
            <a:off x="3429000" y="5213257"/>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Hyun-Ki</a:t>
            </a:r>
          </a:p>
        </p:txBody>
      </p:sp>
      <p:sp>
        <p:nvSpPr>
          <p:cNvPr id="141" name="AutoShape 65">
            <a:hlinkClick r:id="" action="ppaction://noaction" highlightClick="1">
              <a:snd r:embed="rId3" name="Incorrect Answer.wav"/>
            </a:hlinkClick>
            <a:extLst>
              <a:ext uri="{FF2B5EF4-FFF2-40B4-BE49-F238E27FC236}">
                <a16:creationId xmlns:a16="http://schemas.microsoft.com/office/drawing/2014/main" id="{6408B26A-E591-3CB9-CF42-3E068101BCDF}"/>
              </a:ext>
            </a:extLst>
          </p:cNvPr>
          <p:cNvSpPr>
            <a:spLocks noChangeArrowheads="1"/>
          </p:cNvSpPr>
          <p:nvPr/>
        </p:nvSpPr>
        <p:spPr bwMode="auto">
          <a:xfrm>
            <a:off x="3429000" y="5822857"/>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Keiko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Box 65">
            <a:extLst>
              <a:ext uri="{FF2B5EF4-FFF2-40B4-BE49-F238E27FC236}">
                <a16:creationId xmlns:a16="http://schemas.microsoft.com/office/drawing/2014/main" id="{10ADEF2D-977B-42AC-C9BD-CE0600A719D8}"/>
              </a:ext>
            </a:extLst>
          </p:cNvPr>
          <p:cNvSpPr txBox="1">
            <a:spLocks noGrp="1" noChangeArrowheads="1"/>
          </p:cNvSpPr>
          <p:nvPr>
            <p:ph type="title" idx="4294967295"/>
          </p:nvPr>
        </p:nvSpPr>
        <p:spPr bwMode="auto">
          <a:xfrm>
            <a:off x="3429000" y="5105400"/>
            <a:ext cx="27432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17</a:t>
            </a:r>
          </a:p>
        </p:txBody>
      </p:sp>
      <p:grpSp>
        <p:nvGrpSpPr>
          <p:cNvPr id="36867" name="Group 207" descr="Correct">
            <a:extLst>
              <a:ext uri="{FF2B5EF4-FFF2-40B4-BE49-F238E27FC236}">
                <a16:creationId xmlns:a16="http://schemas.microsoft.com/office/drawing/2014/main" id="{FE8A4AEA-BB03-CC8B-0D3C-E96E75FC7C27}"/>
              </a:ext>
            </a:extLst>
          </p:cNvPr>
          <p:cNvGrpSpPr>
            <a:grpSpLocks/>
          </p:cNvGrpSpPr>
          <p:nvPr/>
        </p:nvGrpSpPr>
        <p:grpSpPr bwMode="auto">
          <a:xfrm>
            <a:off x="2438400" y="2857500"/>
            <a:ext cx="4724400" cy="1143000"/>
            <a:chOff x="3886199" y="2781300"/>
            <a:chExt cx="4724401" cy="1143000"/>
          </a:xfrm>
        </p:grpSpPr>
        <p:sp>
          <p:nvSpPr>
            <p:cNvPr id="74" name="Rectangle 73">
              <a:extLst>
                <a:ext uri="{FF2B5EF4-FFF2-40B4-BE49-F238E27FC236}">
                  <a16:creationId xmlns:a16="http://schemas.microsoft.com/office/drawing/2014/main" id="{BE3549E3-947F-984B-847E-CCC528DA8C1E}"/>
                </a:ext>
              </a:extLst>
            </p:cNvPr>
            <p:cNvSpPr/>
            <p:nvPr/>
          </p:nvSpPr>
          <p:spPr>
            <a:xfrm>
              <a:off x="3886199" y="27813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36902" name="Picture 2">
              <a:extLst>
                <a:ext uri="{FF2B5EF4-FFF2-40B4-BE49-F238E27FC236}">
                  <a16:creationId xmlns:a16="http://schemas.microsoft.com/office/drawing/2014/main" id="{657FE145-558E-176F-8A7C-1EFB690CC93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2095" y="30099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a:extLst>
              <a:ext uri="{FF2B5EF4-FFF2-40B4-BE49-F238E27FC236}">
                <a16:creationId xmlns:a16="http://schemas.microsoft.com/office/drawing/2014/main" id="{2085193E-BD62-905E-F0F1-A90FD00DAA51}"/>
              </a:ext>
            </a:extLst>
          </p:cNvPr>
          <p:cNvSpPr txBox="1"/>
          <p:nvPr/>
        </p:nvSpPr>
        <p:spPr>
          <a:xfrm>
            <a:off x="1981200" y="272177"/>
            <a:ext cx="6019800" cy="2031325"/>
          </a:xfrm>
          <a:prstGeom prst="rect">
            <a:avLst/>
          </a:prstGeom>
          <a:noFill/>
        </p:spPr>
        <p:txBody>
          <a:bodyPr wrap="square">
            <a:spAutoFit/>
          </a:bodyPr>
          <a:lstStyle/>
          <a:p>
            <a:pPr algn="ctr"/>
            <a:r>
              <a:rPr lang="en-US" dirty="0"/>
              <a:t> </a:t>
            </a:r>
            <a:r>
              <a:rPr lang="en-US" b="1" dirty="0"/>
              <a:t>APPOINTMENT SCHEDULE</a:t>
            </a:r>
            <a:r>
              <a:rPr lang="en-US" dirty="0"/>
              <a:t>		</a:t>
            </a:r>
          </a:p>
          <a:p>
            <a:r>
              <a:rPr lang="en-US" dirty="0"/>
              <a:t>        </a:t>
            </a:r>
            <a:r>
              <a:rPr lang="en-US" b="1" u="sng" dirty="0"/>
              <a:t>NAME	   APPT. TIME	  		PHONE #</a:t>
            </a:r>
          </a:p>
          <a:p>
            <a:r>
              <a:rPr lang="en-US" dirty="0"/>
              <a:t>Felipe Montoya	         9:30	  		(555) 234-5678</a:t>
            </a:r>
          </a:p>
          <a:p>
            <a:r>
              <a:rPr lang="en-US" dirty="0"/>
              <a:t>Keiko Yamamoto	        10:15	  	(555) 221-1659</a:t>
            </a:r>
          </a:p>
          <a:p>
            <a:r>
              <a:rPr lang="en-US" dirty="0"/>
              <a:t>Krystal Johnson	        11:00	  	(555) 334-2229</a:t>
            </a:r>
          </a:p>
          <a:p>
            <a:r>
              <a:rPr lang="en-US" dirty="0"/>
              <a:t>Hyun-Ki Park	        		12:00	  	(555) 222-1298</a:t>
            </a:r>
          </a:p>
          <a:p>
            <a:r>
              <a:rPr lang="en-US" b="1" dirty="0">
                <a:solidFill>
                  <a:srgbClr val="FF0000"/>
                </a:solidFill>
              </a:rPr>
              <a:t>Eva St. Claire	         	  1:30</a:t>
            </a:r>
            <a:r>
              <a:rPr lang="en-US" dirty="0"/>
              <a:t>	  	(555) 201-5553</a:t>
            </a:r>
          </a:p>
        </p:txBody>
      </p:sp>
      <p:sp>
        <p:nvSpPr>
          <p:cNvPr id="76" name="Action Button: Forward or Next 75">
            <a:hlinkClick r:id="" action="ppaction://hlinkshowjump?jump=nextslide" highlightClick="1"/>
            <a:extLst>
              <a:ext uri="{FF2B5EF4-FFF2-40B4-BE49-F238E27FC236}">
                <a16:creationId xmlns:a16="http://schemas.microsoft.com/office/drawing/2014/main" id="{3B717459-D3AA-5569-7232-5E548A0D3F18}"/>
              </a:ext>
              <a:ext uri="{C183D7F6-B498-43B3-948B-1728B52AA6E4}">
                <adec:decorative xmlns:adec="http://schemas.microsoft.com/office/drawing/2017/decorative" val="1"/>
              </a:ext>
            </a:extLst>
          </p:cNvPr>
          <p:cNvSpPr/>
          <p:nvPr/>
        </p:nvSpPr>
        <p:spPr>
          <a:xfrm>
            <a:off x="4319588" y="4357688"/>
            <a:ext cx="962025"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A2B626-FE54-CCC1-4184-366A800AC2A1}"/>
              </a:ext>
            </a:extLst>
          </p:cNvPr>
          <p:cNvSpPr txBox="1">
            <a:spLocks noGrp="1"/>
          </p:cNvSpPr>
          <p:nvPr>
            <p:ph type="title" idx="4294967295"/>
          </p:nvPr>
        </p:nvSpPr>
        <p:spPr>
          <a:xfrm>
            <a:off x="190500" y="222908"/>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17</a:t>
            </a:r>
          </a:p>
        </p:txBody>
      </p:sp>
      <p:graphicFrame>
        <p:nvGraphicFramePr>
          <p:cNvPr id="144" name="Table 143">
            <a:extLst>
              <a:ext uri="{FF2B5EF4-FFF2-40B4-BE49-F238E27FC236}">
                <a16:creationId xmlns:a16="http://schemas.microsoft.com/office/drawing/2014/main" id="{621FD8CD-D5DE-71A4-8965-E58407AE4E1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2476370"/>
              </p:ext>
            </p:extLst>
          </p:nvPr>
        </p:nvGraphicFramePr>
        <p:xfrm>
          <a:off x="1562100" y="457200"/>
          <a:ext cx="6019800" cy="2752748"/>
        </p:xfrm>
        <a:graphic>
          <a:graphicData uri="http://schemas.openxmlformats.org/drawingml/2006/table">
            <a:tbl>
              <a:tblPr firstRow="1" bandRow="1">
                <a:tableStyleId>{1E171933-4619-4E11-9A3F-F7608DF75F80}</a:tableStyleId>
              </a:tblPr>
              <a:tblGrid>
                <a:gridCol w="2006600">
                  <a:extLst>
                    <a:ext uri="{9D8B030D-6E8A-4147-A177-3AD203B41FA5}">
                      <a16:colId xmlns:a16="http://schemas.microsoft.com/office/drawing/2014/main" val="20000"/>
                    </a:ext>
                  </a:extLst>
                </a:gridCol>
                <a:gridCol w="2006600">
                  <a:extLst>
                    <a:ext uri="{9D8B030D-6E8A-4147-A177-3AD203B41FA5}">
                      <a16:colId xmlns:a16="http://schemas.microsoft.com/office/drawing/2014/main" val="20001"/>
                    </a:ext>
                  </a:extLst>
                </a:gridCol>
                <a:gridCol w="2006600">
                  <a:extLst>
                    <a:ext uri="{9D8B030D-6E8A-4147-A177-3AD203B41FA5}">
                      <a16:colId xmlns:a16="http://schemas.microsoft.com/office/drawing/2014/main" val="20002"/>
                    </a:ext>
                  </a:extLst>
                </a:gridCol>
              </a:tblGrid>
              <a:tr h="497468">
                <a:tc gridSpan="3">
                  <a:txBody>
                    <a:bodyPr/>
                    <a:lstStyle/>
                    <a:p>
                      <a:r>
                        <a:rPr lang="en-US" sz="1800" dirty="0"/>
                        <a:t>                      APPOINTMENT</a:t>
                      </a:r>
                      <a:r>
                        <a:rPr lang="en-US" sz="1800" baseline="0" dirty="0"/>
                        <a:t> SCHEDULE</a:t>
                      </a:r>
                      <a:endParaRPr lang="en-US" sz="1800" dirty="0"/>
                    </a:p>
                  </a:txBody>
                  <a:tcPr marT="45700" marB="45700"/>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65716">
                <a:tc>
                  <a:txBody>
                    <a:bodyPr/>
                    <a:lstStyle/>
                    <a:p>
                      <a:r>
                        <a:rPr lang="en-US" sz="1800" dirty="0"/>
                        <a:t>        NAME</a:t>
                      </a:r>
                    </a:p>
                  </a:txBody>
                  <a:tcPr marT="45700" marB="45700"/>
                </a:tc>
                <a:tc>
                  <a:txBody>
                    <a:bodyPr/>
                    <a:lstStyle/>
                    <a:p>
                      <a:r>
                        <a:rPr lang="en-US" sz="1800" dirty="0"/>
                        <a:t>   APPT. TIME</a:t>
                      </a:r>
                    </a:p>
                  </a:txBody>
                  <a:tcPr marT="45700" marB="45700"/>
                </a:tc>
                <a:tc>
                  <a:txBody>
                    <a:bodyPr/>
                    <a:lstStyle/>
                    <a:p>
                      <a:r>
                        <a:rPr lang="en-US" sz="1800" dirty="0"/>
                        <a:t>  PHONE</a:t>
                      </a:r>
                      <a:r>
                        <a:rPr lang="en-US" sz="1800" baseline="0" dirty="0"/>
                        <a:t> #</a:t>
                      </a:r>
                      <a:endParaRPr lang="en-US" sz="1800" dirty="0"/>
                    </a:p>
                  </a:txBody>
                  <a:tcPr marT="45700" marB="45700"/>
                </a:tc>
                <a:extLst>
                  <a:ext uri="{0D108BD9-81ED-4DB2-BD59-A6C34878D82A}">
                    <a16:rowId xmlns:a16="http://schemas.microsoft.com/office/drawing/2014/main" val="10001"/>
                  </a:ext>
                </a:extLst>
              </a:tr>
              <a:tr h="365716">
                <a:tc>
                  <a:txBody>
                    <a:bodyPr/>
                    <a:lstStyle/>
                    <a:p>
                      <a:r>
                        <a:rPr lang="en-US" sz="1600" dirty="0"/>
                        <a:t>Felipe Montoya</a:t>
                      </a:r>
                      <a:endParaRPr lang="en-US" sz="1600" i="0" dirty="0">
                        <a:latin typeface="Lucida Handwriting" pitchFamily="66" charset="0"/>
                      </a:endParaRPr>
                    </a:p>
                  </a:txBody>
                  <a:tcPr marT="45700" marB="45700"/>
                </a:tc>
                <a:tc>
                  <a:txBody>
                    <a:bodyPr/>
                    <a:lstStyle/>
                    <a:p>
                      <a:r>
                        <a:rPr lang="en-US" sz="1800" dirty="0"/>
                        <a:t>         9:30</a:t>
                      </a:r>
                      <a:endParaRPr lang="en-US" sz="1800" dirty="0">
                        <a:latin typeface="Lucida Handwriting" pitchFamily="66" charset="0"/>
                      </a:endParaRPr>
                    </a:p>
                  </a:txBody>
                  <a:tcPr marT="45700" marB="45700"/>
                </a:tc>
                <a:tc>
                  <a:txBody>
                    <a:bodyPr/>
                    <a:lstStyle/>
                    <a:p>
                      <a:r>
                        <a:rPr lang="en-US" sz="1800" dirty="0"/>
                        <a:t>  (555)</a:t>
                      </a:r>
                      <a:r>
                        <a:rPr lang="en-US" sz="1800" baseline="0" dirty="0"/>
                        <a:t> 234-5678</a:t>
                      </a:r>
                      <a:endParaRPr lang="en-US" sz="1800" dirty="0">
                        <a:latin typeface="Lucida Handwriting" pitchFamily="66" charset="0"/>
                      </a:endParaRPr>
                    </a:p>
                  </a:txBody>
                  <a:tcPr marT="45700" marB="45700"/>
                </a:tc>
                <a:extLst>
                  <a:ext uri="{0D108BD9-81ED-4DB2-BD59-A6C34878D82A}">
                    <a16:rowId xmlns:a16="http://schemas.microsoft.com/office/drawing/2014/main" val="10002"/>
                  </a:ext>
                </a:extLst>
              </a:tr>
              <a:tr h="396196">
                <a:tc>
                  <a:txBody>
                    <a:bodyPr/>
                    <a:lstStyle/>
                    <a:p>
                      <a:r>
                        <a:rPr lang="en-US" sz="1800" dirty="0"/>
                        <a:t>Keiko Yamamoto</a:t>
                      </a:r>
                      <a:endParaRPr lang="en-US" sz="1800" b="1" i="0" dirty="0">
                        <a:latin typeface="Bradley Hand ITC" pitchFamily="66" charset="0"/>
                      </a:endParaRPr>
                    </a:p>
                  </a:txBody>
                  <a:tcPr marT="45700" marB="45700"/>
                </a:tc>
                <a:tc>
                  <a:txBody>
                    <a:bodyPr/>
                    <a:lstStyle/>
                    <a:p>
                      <a:r>
                        <a:rPr lang="en-US" sz="1800" dirty="0"/>
                        <a:t>       </a:t>
                      </a:r>
                      <a:r>
                        <a:rPr lang="en-US" sz="2000" dirty="0"/>
                        <a:t> 10:15</a:t>
                      </a:r>
                      <a:endParaRPr lang="en-US" sz="2000" b="1" dirty="0">
                        <a:latin typeface="Bradley Hand ITC" pitchFamily="66" charset="0"/>
                      </a:endParaRPr>
                    </a:p>
                  </a:txBody>
                  <a:tcPr marT="45700" marB="45700"/>
                </a:tc>
                <a:tc>
                  <a:txBody>
                    <a:bodyPr/>
                    <a:lstStyle/>
                    <a:p>
                      <a:r>
                        <a:rPr lang="en-US" sz="1800" dirty="0"/>
                        <a:t>  (555)</a:t>
                      </a:r>
                      <a:r>
                        <a:rPr lang="en-US" sz="1800" baseline="0" dirty="0"/>
                        <a:t> 221-1659</a:t>
                      </a:r>
                      <a:endParaRPr lang="en-US" sz="1800" b="1" dirty="0">
                        <a:latin typeface="Bradley Hand ITC" pitchFamily="66" charset="0"/>
                      </a:endParaRPr>
                    </a:p>
                  </a:txBody>
                  <a:tcPr marT="45700" marB="45700"/>
                </a:tc>
                <a:extLst>
                  <a:ext uri="{0D108BD9-81ED-4DB2-BD59-A6C34878D82A}">
                    <a16:rowId xmlns:a16="http://schemas.microsoft.com/office/drawing/2014/main" val="10003"/>
                  </a:ext>
                </a:extLst>
              </a:tr>
              <a:tr h="396196">
                <a:tc>
                  <a:txBody>
                    <a:bodyPr/>
                    <a:lstStyle/>
                    <a:p>
                      <a:r>
                        <a:rPr lang="en-US" sz="2000" dirty="0"/>
                        <a:t>Krystal</a:t>
                      </a:r>
                      <a:r>
                        <a:rPr lang="en-US" sz="2000" baseline="0" dirty="0"/>
                        <a:t> Johnson</a:t>
                      </a:r>
                      <a:endParaRPr lang="en-US" sz="2000" i="0" dirty="0">
                        <a:latin typeface="Rage Italic" pitchFamily="66" charset="0"/>
                      </a:endParaRPr>
                    </a:p>
                  </a:txBody>
                  <a:tcPr marT="45700" marB="45700"/>
                </a:tc>
                <a:tc>
                  <a:txBody>
                    <a:bodyPr/>
                    <a:lstStyle/>
                    <a:p>
                      <a:r>
                        <a:rPr lang="en-US" sz="1800" dirty="0"/>
                        <a:t>        </a:t>
                      </a:r>
                      <a:r>
                        <a:rPr lang="en-US" sz="2000" dirty="0"/>
                        <a:t>11:00</a:t>
                      </a:r>
                      <a:endParaRPr lang="en-US" sz="2000" b="1" dirty="0">
                        <a:latin typeface="Rage Italic" pitchFamily="66" charset="0"/>
                      </a:endParaRPr>
                    </a:p>
                  </a:txBody>
                  <a:tcPr marT="45700" marB="45700"/>
                </a:tc>
                <a:tc>
                  <a:txBody>
                    <a:bodyPr/>
                    <a:lstStyle/>
                    <a:p>
                      <a:r>
                        <a:rPr lang="en-US" sz="1800" dirty="0"/>
                        <a:t>  (555)</a:t>
                      </a:r>
                      <a:r>
                        <a:rPr lang="en-US" sz="1800" baseline="0" dirty="0"/>
                        <a:t> 334-2229</a:t>
                      </a:r>
                      <a:endParaRPr lang="en-US" sz="1800" dirty="0">
                        <a:latin typeface="Rage Italic" pitchFamily="66" charset="0"/>
                      </a:endParaRPr>
                    </a:p>
                  </a:txBody>
                  <a:tcPr marT="45700" marB="45700"/>
                </a:tc>
                <a:extLst>
                  <a:ext uri="{0D108BD9-81ED-4DB2-BD59-A6C34878D82A}">
                    <a16:rowId xmlns:a16="http://schemas.microsoft.com/office/drawing/2014/main" val="10004"/>
                  </a:ext>
                </a:extLst>
              </a:tr>
              <a:tr h="365716">
                <a:tc>
                  <a:txBody>
                    <a:bodyPr/>
                    <a:lstStyle/>
                    <a:p>
                      <a:r>
                        <a:rPr lang="en-US" sz="1800" baseline="0" dirty="0"/>
                        <a:t>Hyun-Ki Park</a:t>
                      </a:r>
                      <a:endParaRPr lang="en-US" sz="1800" i="0" dirty="0">
                        <a:latin typeface="Comic Sans MS" pitchFamily="66" charset="0"/>
                      </a:endParaRPr>
                    </a:p>
                  </a:txBody>
                  <a:tcPr marT="45700" marB="45700"/>
                </a:tc>
                <a:tc>
                  <a:txBody>
                    <a:bodyPr/>
                    <a:lstStyle/>
                    <a:p>
                      <a:r>
                        <a:rPr lang="en-US" sz="1800" dirty="0"/>
                        <a:t>        </a:t>
                      </a:r>
                      <a:r>
                        <a:rPr lang="en-US" sz="1800" baseline="0" dirty="0"/>
                        <a:t>12:00</a:t>
                      </a:r>
                      <a:endParaRPr lang="en-US" sz="1800" dirty="0">
                        <a:latin typeface="Comic Sans MS" pitchFamily="66" charset="0"/>
                      </a:endParaRPr>
                    </a:p>
                  </a:txBody>
                  <a:tcPr marT="45700" marB="45700"/>
                </a:tc>
                <a:tc>
                  <a:txBody>
                    <a:bodyPr/>
                    <a:lstStyle/>
                    <a:p>
                      <a:r>
                        <a:rPr lang="en-US" sz="1800" dirty="0"/>
                        <a:t>  (555)</a:t>
                      </a:r>
                      <a:r>
                        <a:rPr lang="en-US" sz="1800" baseline="0" dirty="0"/>
                        <a:t> 222-1298</a:t>
                      </a:r>
                      <a:endParaRPr lang="en-US" sz="1800" dirty="0">
                        <a:latin typeface="Comic Sans MS" pitchFamily="66" charset="0"/>
                      </a:endParaRPr>
                    </a:p>
                  </a:txBody>
                  <a:tcPr marT="45700" marB="45700"/>
                </a:tc>
                <a:extLst>
                  <a:ext uri="{0D108BD9-81ED-4DB2-BD59-A6C34878D82A}">
                    <a16:rowId xmlns:a16="http://schemas.microsoft.com/office/drawing/2014/main" val="10005"/>
                  </a:ext>
                </a:extLst>
              </a:tr>
              <a:tr h="365716">
                <a:tc>
                  <a:txBody>
                    <a:bodyPr/>
                    <a:lstStyle/>
                    <a:p>
                      <a:r>
                        <a:rPr lang="en-US" sz="1800" baseline="0" dirty="0"/>
                        <a:t>Eva St. Claire</a:t>
                      </a:r>
                      <a:endParaRPr lang="en-US" sz="1800" b="1" dirty="0">
                        <a:latin typeface="Tempus Sans ITC" pitchFamily="82" charset="0"/>
                      </a:endParaRPr>
                    </a:p>
                  </a:txBody>
                  <a:tcPr marT="45700" marB="45700"/>
                </a:tc>
                <a:tc>
                  <a:txBody>
                    <a:bodyPr/>
                    <a:lstStyle/>
                    <a:p>
                      <a:r>
                        <a:rPr lang="en-US" sz="1800" dirty="0"/>
                        <a:t>        </a:t>
                      </a:r>
                      <a:r>
                        <a:rPr lang="en-US" sz="1800" baseline="0" dirty="0"/>
                        <a:t> </a:t>
                      </a:r>
                      <a:r>
                        <a:rPr lang="en-US" sz="1800" dirty="0"/>
                        <a:t>1:30</a:t>
                      </a:r>
                      <a:endParaRPr lang="en-US" sz="1800" b="1" dirty="0">
                        <a:latin typeface="Tempus Sans ITC" pitchFamily="82" charset="0"/>
                      </a:endParaRPr>
                    </a:p>
                  </a:txBody>
                  <a:tcPr marT="45700" marB="45700"/>
                </a:tc>
                <a:tc>
                  <a:txBody>
                    <a:bodyPr/>
                    <a:lstStyle/>
                    <a:p>
                      <a:r>
                        <a:rPr lang="en-US" sz="1800" dirty="0"/>
                        <a:t>  (555)</a:t>
                      </a:r>
                      <a:r>
                        <a:rPr lang="en-US" sz="1800" baseline="0" dirty="0"/>
                        <a:t> 201-5553</a:t>
                      </a:r>
                      <a:endParaRPr lang="en-US" sz="1800" b="1" dirty="0">
                        <a:latin typeface="Tempus Sans ITC" pitchFamily="82" charset="0"/>
                      </a:endParaRPr>
                    </a:p>
                  </a:txBody>
                  <a:tcPr marT="45700" marB="45700"/>
                </a:tc>
                <a:extLst>
                  <a:ext uri="{0D108BD9-81ED-4DB2-BD59-A6C34878D82A}">
                    <a16:rowId xmlns:a16="http://schemas.microsoft.com/office/drawing/2014/main" val="10006"/>
                  </a:ext>
                </a:extLst>
              </a:tr>
            </a:tbl>
          </a:graphicData>
        </a:graphic>
      </p:graphicFrame>
      <p:sp>
        <p:nvSpPr>
          <p:cNvPr id="37903" name="TextBox 141">
            <a:extLst>
              <a:ext uri="{FF2B5EF4-FFF2-40B4-BE49-F238E27FC236}">
                <a16:creationId xmlns:a16="http://schemas.microsoft.com/office/drawing/2014/main" id="{77202711-1171-AE78-C92C-53B3CEA7480F}"/>
              </a:ext>
            </a:extLst>
          </p:cNvPr>
          <p:cNvSpPr txBox="1">
            <a:spLocks noChangeArrowheads="1"/>
          </p:cNvSpPr>
          <p:nvPr/>
        </p:nvSpPr>
        <p:spPr bwMode="auto">
          <a:xfrm>
            <a:off x="1889125" y="3429000"/>
            <a:ext cx="61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17.</a:t>
            </a:r>
          </a:p>
        </p:txBody>
      </p:sp>
      <p:sp>
        <p:nvSpPr>
          <p:cNvPr id="37904" name="TextBox 142">
            <a:extLst>
              <a:ext uri="{FF2B5EF4-FFF2-40B4-BE49-F238E27FC236}">
                <a16:creationId xmlns:a16="http://schemas.microsoft.com/office/drawing/2014/main" id="{75ADED00-9068-79BA-000F-2BF5468DBE35}"/>
              </a:ext>
            </a:extLst>
          </p:cNvPr>
          <p:cNvSpPr txBox="1">
            <a:spLocks noChangeArrowheads="1"/>
          </p:cNvSpPr>
          <p:nvPr/>
        </p:nvSpPr>
        <p:spPr bwMode="auto">
          <a:xfrm>
            <a:off x="2501900" y="3429000"/>
            <a:ext cx="4903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What is Felipe’s phone number?</a:t>
            </a:r>
          </a:p>
        </p:txBody>
      </p:sp>
      <p:sp>
        <p:nvSpPr>
          <p:cNvPr id="138" name="AutoShape 65">
            <a:hlinkClick r:id="" action="ppaction://noaction" highlightClick="1">
              <a:snd r:embed="rId3" name="Incorrect Answer.wav"/>
            </a:hlinkClick>
            <a:extLst>
              <a:ext uri="{FF2B5EF4-FFF2-40B4-BE49-F238E27FC236}">
                <a16:creationId xmlns:a16="http://schemas.microsoft.com/office/drawing/2014/main" id="{BD19BAB0-7243-4AA7-6879-F02CB8C90BDB}"/>
              </a:ext>
            </a:extLst>
          </p:cNvPr>
          <p:cNvSpPr>
            <a:spLocks noChangeArrowheads="1"/>
          </p:cNvSpPr>
          <p:nvPr/>
        </p:nvSpPr>
        <p:spPr bwMode="auto">
          <a:xfrm>
            <a:off x="2990056" y="390917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chemeClr val="tx1"/>
                </a:solidFill>
              </a:rPr>
              <a:t>A. 9:30</a:t>
            </a:r>
          </a:p>
        </p:txBody>
      </p:sp>
      <p:sp>
        <p:nvSpPr>
          <p:cNvPr id="139" name="AutoShape 65">
            <a:hlinkClick r:id="" action="ppaction://noaction" highlightClick="1">
              <a:snd r:embed="rId3" name="Incorrect Answer.wav"/>
            </a:hlinkClick>
            <a:extLst>
              <a:ext uri="{FF2B5EF4-FFF2-40B4-BE49-F238E27FC236}">
                <a16:creationId xmlns:a16="http://schemas.microsoft.com/office/drawing/2014/main" id="{94E6C818-8917-418A-C688-F4A51BA1C973}"/>
              </a:ext>
            </a:extLst>
          </p:cNvPr>
          <p:cNvSpPr>
            <a:spLocks noChangeArrowheads="1"/>
          </p:cNvSpPr>
          <p:nvPr/>
        </p:nvSpPr>
        <p:spPr bwMode="auto">
          <a:xfrm>
            <a:off x="2990056" y="451877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chemeClr val="tx1"/>
                </a:solidFill>
              </a:rPr>
              <a:t>B. 11:00 </a:t>
            </a:r>
          </a:p>
        </p:txBody>
      </p:sp>
      <p:sp>
        <p:nvSpPr>
          <p:cNvPr id="140" name="AutoShape 65">
            <a:hlinkClick r:id="" action="ppaction://noaction" highlightClick="1">
              <a:snd r:embed="rId3" name="Incorrect Answer.wav"/>
            </a:hlinkClick>
            <a:extLst>
              <a:ext uri="{FF2B5EF4-FFF2-40B4-BE49-F238E27FC236}">
                <a16:creationId xmlns:a16="http://schemas.microsoft.com/office/drawing/2014/main" id="{1EE49E07-6EFA-5B49-9B64-A6E0099206C5}"/>
              </a:ext>
            </a:extLst>
          </p:cNvPr>
          <p:cNvSpPr>
            <a:spLocks noChangeArrowheads="1"/>
          </p:cNvSpPr>
          <p:nvPr/>
        </p:nvSpPr>
        <p:spPr bwMode="auto">
          <a:xfrm>
            <a:off x="2990056" y="512837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chemeClr val="tx1"/>
                </a:solidFill>
              </a:rPr>
              <a:t>C. (555) 201-5553 </a:t>
            </a:r>
          </a:p>
        </p:txBody>
      </p:sp>
      <p:sp>
        <p:nvSpPr>
          <p:cNvPr id="141" name="AutoShape 65">
            <a:hlinkClick r:id="rId4" action="ppaction://hlinksldjump" highlightClick="1">
              <a:snd r:embed="rId5" name="Correct Answer.wav"/>
            </a:hlinkClick>
            <a:extLst>
              <a:ext uri="{FF2B5EF4-FFF2-40B4-BE49-F238E27FC236}">
                <a16:creationId xmlns:a16="http://schemas.microsoft.com/office/drawing/2014/main" id="{4704BBC4-7AFE-5A8F-DAD0-79CB575B0896}"/>
              </a:ext>
            </a:extLst>
          </p:cNvPr>
          <p:cNvSpPr>
            <a:spLocks noChangeArrowheads="1"/>
          </p:cNvSpPr>
          <p:nvPr/>
        </p:nvSpPr>
        <p:spPr bwMode="auto">
          <a:xfrm>
            <a:off x="2990056" y="573797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chemeClr val="tx1"/>
                </a:solidFill>
              </a:rPr>
              <a:t>D. (555) 234-5678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Box 65">
            <a:extLst>
              <a:ext uri="{FF2B5EF4-FFF2-40B4-BE49-F238E27FC236}">
                <a16:creationId xmlns:a16="http://schemas.microsoft.com/office/drawing/2014/main" id="{BD990852-ACDE-9A19-684A-A0E6A007D720}"/>
              </a:ext>
            </a:extLst>
          </p:cNvPr>
          <p:cNvSpPr txBox="1">
            <a:spLocks noGrp="1" noChangeArrowheads="1"/>
          </p:cNvSpPr>
          <p:nvPr>
            <p:ph type="title" idx="4294967295"/>
          </p:nvPr>
        </p:nvSpPr>
        <p:spPr bwMode="auto">
          <a:xfrm>
            <a:off x="3429000" y="5105400"/>
            <a:ext cx="26670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18</a:t>
            </a:r>
          </a:p>
        </p:txBody>
      </p:sp>
      <p:grpSp>
        <p:nvGrpSpPr>
          <p:cNvPr id="38915" name="Group 207" descr="Correct">
            <a:extLst>
              <a:ext uri="{FF2B5EF4-FFF2-40B4-BE49-F238E27FC236}">
                <a16:creationId xmlns:a16="http://schemas.microsoft.com/office/drawing/2014/main" id="{690E9DF3-FCF9-D12E-2978-6E32DB8519A2}"/>
              </a:ext>
            </a:extLst>
          </p:cNvPr>
          <p:cNvGrpSpPr>
            <a:grpSpLocks/>
          </p:cNvGrpSpPr>
          <p:nvPr/>
        </p:nvGrpSpPr>
        <p:grpSpPr bwMode="auto">
          <a:xfrm>
            <a:off x="2362200" y="2708275"/>
            <a:ext cx="4724400" cy="1143000"/>
            <a:chOff x="3809999" y="2632841"/>
            <a:chExt cx="4724401" cy="1143000"/>
          </a:xfrm>
        </p:grpSpPr>
        <p:sp>
          <p:nvSpPr>
            <p:cNvPr id="74" name="Rectangle 73">
              <a:extLst>
                <a:ext uri="{FF2B5EF4-FFF2-40B4-BE49-F238E27FC236}">
                  <a16:creationId xmlns:a16="http://schemas.microsoft.com/office/drawing/2014/main" id="{A3F941AA-D410-2494-BA59-2EC0EEE9BBED}"/>
                </a:ext>
              </a:extLst>
            </p:cNvPr>
            <p:cNvSpPr/>
            <p:nvPr/>
          </p:nvSpPr>
          <p:spPr>
            <a:xfrm>
              <a:off x="3809999" y="2632841"/>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38950" name="Picture 2">
              <a:extLst>
                <a:ext uri="{FF2B5EF4-FFF2-40B4-BE49-F238E27FC236}">
                  <a16:creationId xmlns:a16="http://schemas.microsoft.com/office/drawing/2014/main" id="{3230C69D-F3ED-1BD9-29E7-99540F0CB2A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5895" y="2861441"/>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9" name="Table 8">
            <a:extLst>
              <a:ext uri="{FF2B5EF4-FFF2-40B4-BE49-F238E27FC236}">
                <a16:creationId xmlns:a16="http://schemas.microsoft.com/office/drawing/2014/main" id="{D6E577A5-8884-F760-319A-9708ABBDC5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3059469"/>
              </p:ext>
            </p:extLst>
          </p:nvPr>
        </p:nvGraphicFramePr>
        <p:xfrm>
          <a:off x="1828800" y="457200"/>
          <a:ext cx="5753100" cy="2220915"/>
        </p:xfrm>
        <a:graphic>
          <a:graphicData uri="http://schemas.openxmlformats.org/drawingml/2006/table">
            <a:tbl>
              <a:tblPr firstRow="1" bandRow="1">
                <a:tableStyleId>{1E171933-4619-4E11-9A3F-F7608DF75F80}</a:tableStyleId>
              </a:tblPr>
              <a:tblGrid>
                <a:gridCol w="1917700">
                  <a:extLst>
                    <a:ext uri="{9D8B030D-6E8A-4147-A177-3AD203B41FA5}">
                      <a16:colId xmlns:a16="http://schemas.microsoft.com/office/drawing/2014/main" val="20000"/>
                    </a:ext>
                  </a:extLst>
                </a:gridCol>
                <a:gridCol w="1917700">
                  <a:extLst>
                    <a:ext uri="{9D8B030D-6E8A-4147-A177-3AD203B41FA5}">
                      <a16:colId xmlns:a16="http://schemas.microsoft.com/office/drawing/2014/main" val="20001"/>
                    </a:ext>
                  </a:extLst>
                </a:gridCol>
                <a:gridCol w="1917700">
                  <a:extLst>
                    <a:ext uri="{9D8B030D-6E8A-4147-A177-3AD203B41FA5}">
                      <a16:colId xmlns:a16="http://schemas.microsoft.com/office/drawing/2014/main" val="20002"/>
                    </a:ext>
                  </a:extLst>
                </a:gridCol>
              </a:tblGrid>
              <a:tr h="399400">
                <a:tc gridSpan="3">
                  <a:txBody>
                    <a:bodyPr/>
                    <a:lstStyle/>
                    <a:p>
                      <a:r>
                        <a:rPr lang="en-US" sz="1800" dirty="0"/>
                        <a:t>                      APPOINTMENT</a:t>
                      </a:r>
                      <a:r>
                        <a:rPr lang="en-US" sz="1800" baseline="0" dirty="0"/>
                        <a:t> SCHEDULE</a:t>
                      </a:r>
                      <a:endParaRPr lang="en-US" sz="1800" dirty="0"/>
                    </a:p>
                  </a:txBody>
                  <a:tcPr marT="45705" marB="45705"/>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04770">
                <a:tc>
                  <a:txBody>
                    <a:bodyPr/>
                    <a:lstStyle/>
                    <a:p>
                      <a:r>
                        <a:rPr lang="en-US" sz="1400" dirty="0"/>
                        <a:t>        NAME</a:t>
                      </a:r>
                    </a:p>
                  </a:txBody>
                  <a:tcPr marT="45705" marB="45705"/>
                </a:tc>
                <a:tc>
                  <a:txBody>
                    <a:bodyPr/>
                    <a:lstStyle/>
                    <a:p>
                      <a:r>
                        <a:rPr lang="en-US" sz="1400" dirty="0"/>
                        <a:t>   APPT. TIME</a:t>
                      </a:r>
                    </a:p>
                  </a:txBody>
                  <a:tcPr marT="45705" marB="45705"/>
                </a:tc>
                <a:tc>
                  <a:txBody>
                    <a:bodyPr/>
                    <a:lstStyle/>
                    <a:p>
                      <a:r>
                        <a:rPr lang="en-US" sz="1400" dirty="0"/>
                        <a:t>  PHONE</a:t>
                      </a:r>
                      <a:r>
                        <a:rPr lang="en-US" sz="1400" baseline="0" dirty="0"/>
                        <a:t> #</a:t>
                      </a:r>
                      <a:endParaRPr lang="en-US" sz="1400" dirty="0"/>
                    </a:p>
                  </a:txBody>
                  <a:tcPr marT="45705" marB="45705"/>
                </a:tc>
                <a:extLst>
                  <a:ext uri="{0D108BD9-81ED-4DB2-BD59-A6C34878D82A}">
                    <a16:rowId xmlns:a16="http://schemas.microsoft.com/office/drawing/2014/main" val="10001"/>
                  </a:ext>
                </a:extLst>
              </a:tr>
              <a:tr h="293563">
                <a:tc>
                  <a:txBody>
                    <a:bodyPr/>
                    <a:lstStyle/>
                    <a:p>
                      <a:r>
                        <a:rPr lang="en-US" sz="1200" b="1" dirty="0">
                          <a:solidFill>
                            <a:srgbClr val="FF0000"/>
                          </a:solidFill>
                        </a:rPr>
                        <a:t>Felipe</a:t>
                      </a:r>
                      <a:r>
                        <a:rPr lang="en-US" sz="1200" dirty="0"/>
                        <a:t> Montoya</a:t>
                      </a:r>
                      <a:endParaRPr lang="en-US" sz="1200" i="0" dirty="0">
                        <a:latin typeface="Lucida Handwriting" pitchFamily="66" charset="0"/>
                      </a:endParaRPr>
                    </a:p>
                  </a:txBody>
                  <a:tcPr marT="45705" marB="45705"/>
                </a:tc>
                <a:tc>
                  <a:txBody>
                    <a:bodyPr/>
                    <a:lstStyle/>
                    <a:p>
                      <a:r>
                        <a:rPr lang="en-US" sz="1200" dirty="0"/>
                        <a:t>         9:30</a:t>
                      </a:r>
                      <a:endParaRPr lang="en-US" sz="1200" dirty="0">
                        <a:latin typeface="Lucida Handwriting" pitchFamily="66" charset="0"/>
                      </a:endParaRPr>
                    </a:p>
                  </a:txBody>
                  <a:tcPr marT="45705" marB="45705"/>
                </a:tc>
                <a:tc>
                  <a:txBody>
                    <a:bodyPr/>
                    <a:lstStyle/>
                    <a:p>
                      <a:r>
                        <a:rPr lang="en-US" sz="1200" b="1" dirty="0">
                          <a:solidFill>
                            <a:srgbClr val="FF0000"/>
                          </a:solidFill>
                        </a:rPr>
                        <a:t>  (555)</a:t>
                      </a:r>
                      <a:r>
                        <a:rPr lang="en-US" sz="1200" b="1" baseline="0" dirty="0">
                          <a:solidFill>
                            <a:srgbClr val="FF0000"/>
                          </a:solidFill>
                        </a:rPr>
                        <a:t> 234-5678</a:t>
                      </a:r>
                      <a:endParaRPr lang="en-US" sz="1200" b="1" dirty="0">
                        <a:solidFill>
                          <a:srgbClr val="FF0000"/>
                        </a:solidFill>
                        <a:latin typeface="Lucida Handwriting" pitchFamily="66" charset="0"/>
                      </a:endParaRPr>
                    </a:p>
                  </a:txBody>
                  <a:tcPr marT="45705" marB="45705"/>
                </a:tc>
                <a:extLst>
                  <a:ext uri="{0D108BD9-81ED-4DB2-BD59-A6C34878D82A}">
                    <a16:rowId xmlns:a16="http://schemas.microsoft.com/office/drawing/2014/main" val="10002"/>
                  </a:ext>
                </a:extLst>
              </a:tr>
              <a:tr h="318028">
                <a:tc>
                  <a:txBody>
                    <a:bodyPr/>
                    <a:lstStyle/>
                    <a:p>
                      <a:r>
                        <a:rPr lang="en-US" sz="1200" dirty="0"/>
                        <a:t>Keiko Yamamoto</a:t>
                      </a:r>
                      <a:endParaRPr lang="en-US" sz="1200" b="1" i="0" dirty="0">
                        <a:latin typeface="Bradley Hand ITC" pitchFamily="66" charset="0"/>
                      </a:endParaRPr>
                    </a:p>
                  </a:txBody>
                  <a:tcPr marT="45705" marB="45705"/>
                </a:tc>
                <a:tc>
                  <a:txBody>
                    <a:bodyPr/>
                    <a:lstStyle/>
                    <a:p>
                      <a:r>
                        <a:rPr lang="en-US" sz="1200" dirty="0"/>
                        <a:t>        10:15</a:t>
                      </a:r>
                      <a:endParaRPr lang="en-US" sz="1200" b="1" dirty="0">
                        <a:latin typeface="Bradley Hand ITC" pitchFamily="66" charset="0"/>
                      </a:endParaRPr>
                    </a:p>
                  </a:txBody>
                  <a:tcPr marT="45705" marB="45705"/>
                </a:tc>
                <a:tc>
                  <a:txBody>
                    <a:bodyPr/>
                    <a:lstStyle/>
                    <a:p>
                      <a:r>
                        <a:rPr lang="en-US" sz="1200" dirty="0"/>
                        <a:t>  (555)</a:t>
                      </a:r>
                      <a:r>
                        <a:rPr lang="en-US" sz="1200" baseline="0" dirty="0"/>
                        <a:t> 221-1659</a:t>
                      </a:r>
                      <a:endParaRPr lang="en-US" sz="1200" b="1" dirty="0">
                        <a:latin typeface="Bradley Hand ITC" pitchFamily="66" charset="0"/>
                      </a:endParaRPr>
                    </a:p>
                  </a:txBody>
                  <a:tcPr marT="45705" marB="45705"/>
                </a:tc>
                <a:extLst>
                  <a:ext uri="{0D108BD9-81ED-4DB2-BD59-A6C34878D82A}">
                    <a16:rowId xmlns:a16="http://schemas.microsoft.com/office/drawing/2014/main" val="10003"/>
                  </a:ext>
                </a:extLst>
              </a:tr>
              <a:tr h="318028">
                <a:tc>
                  <a:txBody>
                    <a:bodyPr/>
                    <a:lstStyle/>
                    <a:p>
                      <a:r>
                        <a:rPr lang="en-US" sz="1200" dirty="0"/>
                        <a:t>Krystal</a:t>
                      </a:r>
                      <a:r>
                        <a:rPr lang="en-US" sz="1200" baseline="0" dirty="0"/>
                        <a:t> Johnson</a:t>
                      </a:r>
                      <a:endParaRPr lang="en-US" sz="1200" i="0" dirty="0">
                        <a:latin typeface="Rage Italic" pitchFamily="66" charset="0"/>
                      </a:endParaRPr>
                    </a:p>
                  </a:txBody>
                  <a:tcPr marT="45705" marB="45705"/>
                </a:tc>
                <a:tc>
                  <a:txBody>
                    <a:bodyPr/>
                    <a:lstStyle/>
                    <a:p>
                      <a:r>
                        <a:rPr lang="en-US" sz="1200" dirty="0"/>
                        <a:t>        11:00</a:t>
                      </a:r>
                      <a:endParaRPr lang="en-US" sz="1200" b="1" dirty="0">
                        <a:latin typeface="Rage Italic" pitchFamily="66" charset="0"/>
                      </a:endParaRPr>
                    </a:p>
                  </a:txBody>
                  <a:tcPr marT="45705" marB="45705"/>
                </a:tc>
                <a:tc>
                  <a:txBody>
                    <a:bodyPr/>
                    <a:lstStyle/>
                    <a:p>
                      <a:r>
                        <a:rPr lang="en-US" sz="1200" dirty="0"/>
                        <a:t>  (555)</a:t>
                      </a:r>
                      <a:r>
                        <a:rPr lang="en-US" sz="1200" baseline="0" dirty="0"/>
                        <a:t> 334-2229</a:t>
                      </a:r>
                      <a:endParaRPr lang="en-US" sz="1200" dirty="0">
                        <a:latin typeface="Rage Italic" pitchFamily="66" charset="0"/>
                      </a:endParaRPr>
                    </a:p>
                  </a:txBody>
                  <a:tcPr marT="45705" marB="45705"/>
                </a:tc>
                <a:extLst>
                  <a:ext uri="{0D108BD9-81ED-4DB2-BD59-A6C34878D82A}">
                    <a16:rowId xmlns:a16="http://schemas.microsoft.com/office/drawing/2014/main" val="10004"/>
                  </a:ext>
                </a:extLst>
              </a:tr>
              <a:tr h="293563">
                <a:tc>
                  <a:txBody>
                    <a:bodyPr/>
                    <a:lstStyle/>
                    <a:p>
                      <a:r>
                        <a:rPr lang="en-US" sz="1200" baseline="0" dirty="0"/>
                        <a:t>Hyun-Ki Park</a:t>
                      </a:r>
                      <a:endParaRPr lang="en-US" sz="1200" i="0" dirty="0">
                        <a:latin typeface="Comic Sans MS" pitchFamily="66" charset="0"/>
                      </a:endParaRPr>
                    </a:p>
                  </a:txBody>
                  <a:tcPr marT="45705" marB="45705"/>
                </a:tc>
                <a:tc>
                  <a:txBody>
                    <a:bodyPr/>
                    <a:lstStyle/>
                    <a:p>
                      <a:r>
                        <a:rPr lang="en-US" sz="1200" dirty="0"/>
                        <a:t>        </a:t>
                      </a:r>
                      <a:r>
                        <a:rPr lang="en-US" sz="1200" baseline="0" dirty="0"/>
                        <a:t>12:00</a:t>
                      </a:r>
                      <a:endParaRPr lang="en-US" sz="1200" dirty="0">
                        <a:latin typeface="Comic Sans MS" pitchFamily="66" charset="0"/>
                      </a:endParaRPr>
                    </a:p>
                  </a:txBody>
                  <a:tcPr marT="45705" marB="45705"/>
                </a:tc>
                <a:tc>
                  <a:txBody>
                    <a:bodyPr/>
                    <a:lstStyle/>
                    <a:p>
                      <a:r>
                        <a:rPr lang="en-US" sz="1200" dirty="0"/>
                        <a:t>  (555)</a:t>
                      </a:r>
                      <a:r>
                        <a:rPr lang="en-US" sz="1200" baseline="0" dirty="0"/>
                        <a:t> 222-1298</a:t>
                      </a:r>
                      <a:endParaRPr lang="en-US" sz="1200" dirty="0">
                        <a:latin typeface="Comic Sans MS" pitchFamily="66" charset="0"/>
                      </a:endParaRPr>
                    </a:p>
                  </a:txBody>
                  <a:tcPr marT="45705" marB="45705"/>
                </a:tc>
                <a:extLst>
                  <a:ext uri="{0D108BD9-81ED-4DB2-BD59-A6C34878D82A}">
                    <a16:rowId xmlns:a16="http://schemas.microsoft.com/office/drawing/2014/main" val="10005"/>
                  </a:ext>
                </a:extLst>
              </a:tr>
              <a:tr h="293563">
                <a:tc>
                  <a:txBody>
                    <a:bodyPr/>
                    <a:lstStyle/>
                    <a:p>
                      <a:r>
                        <a:rPr lang="en-US" sz="1200" baseline="0" dirty="0"/>
                        <a:t>Eva St. Claire</a:t>
                      </a:r>
                      <a:endParaRPr lang="en-US" sz="1200" b="1" dirty="0">
                        <a:latin typeface="Tempus Sans ITC" pitchFamily="82" charset="0"/>
                      </a:endParaRPr>
                    </a:p>
                  </a:txBody>
                  <a:tcPr marT="45705" marB="45705"/>
                </a:tc>
                <a:tc>
                  <a:txBody>
                    <a:bodyPr/>
                    <a:lstStyle/>
                    <a:p>
                      <a:r>
                        <a:rPr lang="en-US" sz="1200" dirty="0"/>
                        <a:t>        </a:t>
                      </a:r>
                      <a:r>
                        <a:rPr lang="en-US" sz="1200" baseline="0" dirty="0"/>
                        <a:t> </a:t>
                      </a:r>
                      <a:r>
                        <a:rPr lang="en-US" sz="1200" dirty="0"/>
                        <a:t>1:30</a:t>
                      </a:r>
                      <a:endParaRPr lang="en-US" sz="1200" b="1" dirty="0">
                        <a:latin typeface="Tempus Sans ITC" pitchFamily="82" charset="0"/>
                      </a:endParaRPr>
                    </a:p>
                  </a:txBody>
                  <a:tcPr marT="45705" marB="45705"/>
                </a:tc>
                <a:tc>
                  <a:txBody>
                    <a:bodyPr/>
                    <a:lstStyle/>
                    <a:p>
                      <a:r>
                        <a:rPr lang="en-US" sz="1200" dirty="0"/>
                        <a:t>  (555)</a:t>
                      </a:r>
                      <a:r>
                        <a:rPr lang="en-US" sz="1200" baseline="0" dirty="0"/>
                        <a:t> 201-5553</a:t>
                      </a:r>
                      <a:endParaRPr lang="en-US" sz="1200" b="1" dirty="0">
                        <a:latin typeface="Tempus Sans ITC" pitchFamily="82" charset="0"/>
                      </a:endParaRPr>
                    </a:p>
                  </a:txBody>
                  <a:tcPr marT="45705" marB="45705"/>
                </a:tc>
                <a:extLst>
                  <a:ext uri="{0D108BD9-81ED-4DB2-BD59-A6C34878D82A}">
                    <a16:rowId xmlns:a16="http://schemas.microsoft.com/office/drawing/2014/main" val="10006"/>
                  </a:ext>
                </a:extLst>
              </a:tr>
            </a:tbl>
          </a:graphicData>
        </a:graphic>
      </p:graphicFrame>
      <p:sp>
        <p:nvSpPr>
          <p:cNvPr id="76" name="Action Button: Forward or Next 75">
            <a:hlinkClick r:id="" action="ppaction://hlinkshowjump?jump=nextslide" highlightClick="1"/>
            <a:extLst>
              <a:ext uri="{FF2B5EF4-FFF2-40B4-BE49-F238E27FC236}">
                <a16:creationId xmlns:a16="http://schemas.microsoft.com/office/drawing/2014/main" id="{4A4E3052-0625-E5A6-6BAA-E6EF2722B8A1}"/>
              </a:ext>
              <a:ext uri="{C183D7F6-B498-43B3-948B-1728B52AA6E4}">
                <adec:decorative xmlns:adec="http://schemas.microsoft.com/office/drawing/2017/decorative" val="1"/>
              </a:ext>
            </a:extLst>
          </p:cNvPr>
          <p:cNvSpPr/>
          <p:nvPr/>
        </p:nvSpPr>
        <p:spPr>
          <a:xfrm>
            <a:off x="4244975" y="4370388"/>
            <a:ext cx="958850"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DB278-30E1-2FEB-4A22-E1F047F32968}"/>
              </a:ext>
            </a:extLst>
          </p:cNvPr>
          <p:cNvSpPr txBox="1">
            <a:spLocks noGrp="1"/>
          </p:cNvSpPr>
          <p:nvPr>
            <p:ph type="title" idx="4294967295"/>
          </p:nvPr>
        </p:nvSpPr>
        <p:spPr>
          <a:xfrm>
            <a:off x="381000" y="25246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18</a:t>
            </a:r>
          </a:p>
        </p:txBody>
      </p:sp>
      <p:sp>
        <p:nvSpPr>
          <p:cNvPr id="39954" name="TextBox 144">
            <a:extLst>
              <a:ext uri="{FF2B5EF4-FFF2-40B4-BE49-F238E27FC236}">
                <a16:creationId xmlns:a16="http://schemas.microsoft.com/office/drawing/2014/main" id="{2B3A3995-A137-412E-E757-8365B74ECCBD}"/>
              </a:ext>
            </a:extLst>
          </p:cNvPr>
          <p:cNvSpPr txBox="1">
            <a:spLocks noChangeArrowheads="1"/>
          </p:cNvSpPr>
          <p:nvPr/>
        </p:nvSpPr>
        <p:spPr bwMode="auto">
          <a:xfrm>
            <a:off x="2106613" y="825500"/>
            <a:ext cx="5029200" cy="2154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 </a:t>
            </a:r>
            <a:r>
              <a:rPr lang="en-US" altLang="en-US" b="1" dirty="0"/>
              <a:t>Jacob’s Café: </a:t>
            </a:r>
            <a:r>
              <a:rPr lang="en-US" altLang="en-US" sz="1600" b="1" i="1" dirty="0"/>
              <a:t>WORK SCHEDULE – JULY 7-14</a:t>
            </a:r>
          </a:p>
          <a:p>
            <a:pPr eaLnBrk="1" hangingPunct="1"/>
            <a:endParaRPr lang="en-US" altLang="en-US" sz="1600" dirty="0"/>
          </a:p>
          <a:p>
            <a:pPr eaLnBrk="1" hangingPunct="1"/>
            <a:r>
              <a:rPr lang="en-US" altLang="en-US" sz="1600" dirty="0"/>
              <a:t>Leona Jackson	             Mon-Wed-Fri     9:30-5:30</a:t>
            </a:r>
          </a:p>
          <a:p>
            <a:pPr eaLnBrk="1" hangingPunct="1"/>
            <a:r>
              <a:rPr lang="en-US" altLang="en-US" sz="1600" dirty="0"/>
              <a:t>Francisco Gonzalez	     Sat-Sun            12:00-8:30</a:t>
            </a:r>
          </a:p>
          <a:p>
            <a:pPr eaLnBrk="1" hangingPunct="1"/>
            <a:r>
              <a:rPr lang="en-US" altLang="en-US" sz="1600" dirty="0"/>
              <a:t>Abdul al-Rashid	     Tues-Sun          10:30-6:30</a:t>
            </a:r>
          </a:p>
          <a:p>
            <a:pPr eaLnBrk="1" hangingPunct="1"/>
            <a:r>
              <a:rPr lang="en-US" altLang="en-US" sz="1600" dirty="0"/>
              <a:t>Jennifer Lee	             Thurs-Fri-Sat     4:00-9:00</a:t>
            </a:r>
          </a:p>
          <a:p>
            <a:pPr eaLnBrk="1" hangingPunct="1"/>
            <a:endParaRPr lang="en-US" altLang="en-US" dirty="0"/>
          </a:p>
          <a:p>
            <a:pPr eaLnBrk="1" hangingPunct="1"/>
            <a:endParaRPr lang="en-US" altLang="en-US" dirty="0"/>
          </a:p>
        </p:txBody>
      </p:sp>
      <p:sp>
        <p:nvSpPr>
          <p:cNvPr id="39951" name="TextBox 141">
            <a:extLst>
              <a:ext uri="{FF2B5EF4-FFF2-40B4-BE49-F238E27FC236}">
                <a16:creationId xmlns:a16="http://schemas.microsoft.com/office/drawing/2014/main" id="{6499FB9C-7923-AD51-AD8D-C69AC3C165EB}"/>
              </a:ext>
            </a:extLst>
          </p:cNvPr>
          <p:cNvSpPr txBox="1">
            <a:spLocks noChangeArrowheads="1"/>
          </p:cNvSpPr>
          <p:nvPr/>
        </p:nvSpPr>
        <p:spPr bwMode="auto">
          <a:xfrm>
            <a:off x="2111375" y="3373438"/>
            <a:ext cx="61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18.</a:t>
            </a:r>
          </a:p>
        </p:txBody>
      </p:sp>
      <p:sp>
        <p:nvSpPr>
          <p:cNvPr id="39952" name="TextBox 142">
            <a:extLst>
              <a:ext uri="{FF2B5EF4-FFF2-40B4-BE49-F238E27FC236}">
                <a16:creationId xmlns:a16="http://schemas.microsoft.com/office/drawing/2014/main" id="{A3B5096C-2A09-319B-2350-9C04F0FA4DB0}"/>
              </a:ext>
            </a:extLst>
          </p:cNvPr>
          <p:cNvSpPr txBox="1">
            <a:spLocks noChangeArrowheads="1"/>
          </p:cNvSpPr>
          <p:nvPr/>
        </p:nvSpPr>
        <p:spPr bwMode="auto">
          <a:xfrm>
            <a:off x="2855913" y="3363913"/>
            <a:ext cx="3840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Who works on Sundays?</a:t>
            </a:r>
          </a:p>
        </p:txBody>
      </p:sp>
      <p:sp>
        <p:nvSpPr>
          <p:cNvPr id="138" name="AutoShape 65">
            <a:hlinkClick r:id="rId3" action="ppaction://hlinksldjump" highlightClick="1">
              <a:snd r:embed="rId4" name="Correct Answer.wav"/>
            </a:hlinkClick>
            <a:extLst>
              <a:ext uri="{FF2B5EF4-FFF2-40B4-BE49-F238E27FC236}">
                <a16:creationId xmlns:a16="http://schemas.microsoft.com/office/drawing/2014/main" id="{DC53E868-0B7F-27E8-23D7-7F6D81C610CC}"/>
              </a:ext>
            </a:extLst>
          </p:cNvPr>
          <p:cNvSpPr>
            <a:spLocks noChangeArrowheads="1"/>
          </p:cNvSpPr>
          <p:nvPr/>
        </p:nvSpPr>
        <p:spPr bwMode="auto">
          <a:xfrm>
            <a:off x="3193396" y="383479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a:t>
            </a:r>
            <a:r>
              <a:rPr lang="en-US" sz="2000" b="1" dirty="0">
                <a:solidFill>
                  <a:srgbClr val="000000"/>
                </a:solidFill>
              </a:rPr>
              <a:t>Abdul and Francisco</a:t>
            </a:r>
          </a:p>
        </p:txBody>
      </p:sp>
      <p:sp>
        <p:nvSpPr>
          <p:cNvPr id="139" name="AutoShape 65">
            <a:hlinkClick r:id="" action="ppaction://noaction" highlightClick="1">
              <a:snd r:embed="rId5" name="Incorrect Answer.wav"/>
            </a:hlinkClick>
            <a:extLst>
              <a:ext uri="{FF2B5EF4-FFF2-40B4-BE49-F238E27FC236}">
                <a16:creationId xmlns:a16="http://schemas.microsoft.com/office/drawing/2014/main" id="{EF112BD9-C407-E61F-DB75-A0F1C9ECCBD1}"/>
              </a:ext>
            </a:extLst>
          </p:cNvPr>
          <p:cNvSpPr>
            <a:spLocks noChangeArrowheads="1"/>
          </p:cNvSpPr>
          <p:nvPr/>
        </p:nvSpPr>
        <p:spPr bwMode="auto">
          <a:xfrm>
            <a:off x="3193396" y="444439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a:t>
            </a:r>
            <a:r>
              <a:rPr lang="en-US" sz="2000" b="1" dirty="0">
                <a:solidFill>
                  <a:srgbClr val="000000"/>
                </a:solidFill>
              </a:rPr>
              <a:t>Francisco and Leona</a:t>
            </a:r>
          </a:p>
        </p:txBody>
      </p:sp>
      <p:sp>
        <p:nvSpPr>
          <p:cNvPr id="140" name="AutoShape 65">
            <a:hlinkClick r:id="" action="ppaction://noaction" highlightClick="1">
              <a:snd r:embed="rId5" name="Incorrect Answer.wav"/>
            </a:hlinkClick>
            <a:extLst>
              <a:ext uri="{FF2B5EF4-FFF2-40B4-BE49-F238E27FC236}">
                <a16:creationId xmlns:a16="http://schemas.microsoft.com/office/drawing/2014/main" id="{2027E80F-94D0-1A2E-3B93-B47A7788FE43}"/>
              </a:ext>
            </a:extLst>
          </p:cNvPr>
          <p:cNvSpPr>
            <a:spLocks noChangeArrowheads="1"/>
          </p:cNvSpPr>
          <p:nvPr/>
        </p:nvSpPr>
        <p:spPr bwMode="auto">
          <a:xfrm>
            <a:off x="3193396" y="505399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a:t>
            </a:r>
            <a:r>
              <a:rPr lang="en-US" sz="2000" b="1" dirty="0">
                <a:solidFill>
                  <a:srgbClr val="000000"/>
                </a:solidFill>
              </a:rPr>
              <a:t>Jacob and Abdul</a:t>
            </a:r>
          </a:p>
        </p:txBody>
      </p:sp>
      <p:sp>
        <p:nvSpPr>
          <p:cNvPr id="141" name="AutoShape 65">
            <a:hlinkClick r:id="" action="ppaction://noaction" highlightClick="1">
              <a:snd r:embed="rId5" name="Incorrect Answer.wav"/>
            </a:hlinkClick>
            <a:extLst>
              <a:ext uri="{FF2B5EF4-FFF2-40B4-BE49-F238E27FC236}">
                <a16:creationId xmlns:a16="http://schemas.microsoft.com/office/drawing/2014/main" id="{B10345A4-DF21-8027-F17D-95476D2EECF9}"/>
              </a:ext>
            </a:extLst>
          </p:cNvPr>
          <p:cNvSpPr>
            <a:spLocks noChangeArrowheads="1"/>
          </p:cNvSpPr>
          <p:nvPr/>
        </p:nvSpPr>
        <p:spPr bwMode="auto">
          <a:xfrm>
            <a:off x="3193396" y="566359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a:t>
            </a:r>
            <a:r>
              <a:rPr lang="en-US" sz="2000" b="1" dirty="0">
                <a:solidFill>
                  <a:srgbClr val="000000"/>
                </a:solidFill>
              </a:rPr>
              <a:t>Jennifer and Abdul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Box 65">
            <a:extLst>
              <a:ext uri="{FF2B5EF4-FFF2-40B4-BE49-F238E27FC236}">
                <a16:creationId xmlns:a16="http://schemas.microsoft.com/office/drawing/2014/main" id="{1AC1B686-5BD0-87F9-45F5-92B4E68CCCB8}"/>
              </a:ext>
            </a:extLst>
          </p:cNvPr>
          <p:cNvSpPr txBox="1">
            <a:spLocks noGrp="1" noChangeArrowheads="1"/>
          </p:cNvSpPr>
          <p:nvPr>
            <p:ph type="title" idx="4294967295"/>
          </p:nvPr>
        </p:nvSpPr>
        <p:spPr bwMode="auto">
          <a:xfrm>
            <a:off x="3794125" y="5410200"/>
            <a:ext cx="26670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19</a:t>
            </a:r>
          </a:p>
        </p:txBody>
      </p:sp>
      <p:sp>
        <p:nvSpPr>
          <p:cNvPr id="40968" name="TextBox 144">
            <a:extLst>
              <a:ext uri="{FF2B5EF4-FFF2-40B4-BE49-F238E27FC236}">
                <a16:creationId xmlns:a16="http://schemas.microsoft.com/office/drawing/2014/main" id="{A75FDBB1-C582-4E29-1A77-787820679E02}"/>
              </a:ext>
            </a:extLst>
          </p:cNvPr>
          <p:cNvSpPr txBox="1">
            <a:spLocks noChangeArrowheads="1"/>
          </p:cNvSpPr>
          <p:nvPr/>
        </p:nvSpPr>
        <p:spPr bwMode="auto">
          <a:xfrm>
            <a:off x="2390775" y="508000"/>
            <a:ext cx="5457825" cy="2154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 </a:t>
            </a:r>
            <a:r>
              <a:rPr lang="en-US" altLang="en-US" b="1" dirty="0"/>
              <a:t>Jacob’s Café: </a:t>
            </a:r>
            <a:r>
              <a:rPr lang="en-US" altLang="en-US" sz="1600" b="1" i="1" dirty="0"/>
              <a:t>WORK SCHEDULE – JULY 7-14</a:t>
            </a:r>
          </a:p>
          <a:p>
            <a:pPr eaLnBrk="1" hangingPunct="1"/>
            <a:endParaRPr lang="en-US" altLang="en-US" sz="1600" dirty="0"/>
          </a:p>
          <a:p>
            <a:pPr eaLnBrk="1" hangingPunct="1"/>
            <a:r>
              <a:rPr lang="en-US" altLang="en-US" sz="1600" dirty="0"/>
              <a:t>Leona Jackson	             Mon-Wed-Fri     9:30-5:30</a:t>
            </a:r>
          </a:p>
          <a:p>
            <a:pPr eaLnBrk="1" hangingPunct="1"/>
            <a:r>
              <a:rPr lang="en-US" altLang="en-US" sz="1600" b="1" dirty="0">
                <a:solidFill>
                  <a:srgbClr val="FF0000"/>
                </a:solidFill>
              </a:rPr>
              <a:t>Francisco</a:t>
            </a:r>
            <a:r>
              <a:rPr lang="en-US" altLang="en-US" sz="1600" dirty="0"/>
              <a:t> Gonzalez    Sat-</a:t>
            </a:r>
            <a:r>
              <a:rPr lang="en-US" altLang="en-US" sz="1600" b="1" dirty="0">
                <a:solidFill>
                  <a:srgbClr val="FF0000"/>
                </a:solidFill>
              </a:rPr>
              <a:t>Sun</a:t>
            </a:r>
            <a:r>
              <a:rPr lang="en-US" altLang="en-US" sz="1600" dirty="0"/>
              <a:t>            12:00-8:30</a:t>
            </a:r>
          </a:p>
          <a:p>
            <a:pPr eaLnBrk="1" hangingPunct="1"/>
            <a:r>
              <a:rPr lang="en-US" altLang="en-US" sz="1600" b="1" dirty="0">
                <a:solidFill>
                  <a:srgbClr val="FF0000"/>
                </a:solidFill>
              </a:rPr>
              <a:t>Abdul</a:t>
            </a:r>
            <a:r>
              <a:rPr lang="en-US" altLang="en-US" sz="1600" dirty="0"/>
              <a:t> al-Rashid	     Tues-</a:t>
            </a:r>
            <a:r>
              <a:rPr lang="en-US" altLang="en-US" sz="1600" b="1" dirty="0">
                <a:solidFill>
                  <a:srgbClr val="FF0000"/>
                </a:solidFill>
              </a:rPr>
              <a:t>Sun </a:t>
            </a:r>
            <a:r>
              <a:rPr lang="en-US" altLang="en-US" sz="1600" dirty="0"/>
              <a:t>         10:30-6:30</a:t>
            </a:r>
          </a:p>
          <a:p>
            <a:pPr eaLnBrk="1" hangingPunct="1"/>
            <a:r>
              <a:rPr lang="en-US" altLang="en-US" sz="1600" dirty="0"/>
              <a:t>Jennifer Lee	             Thurs-Fri-Sat     4:00-9:00</a:t>
            </a:r>
          </a:p>
          <a:p>
            <a:pPr eaLnBrk="1" hangingPunct="1"/>
            <a:endParaRPr lang="en-US" altLang="en-US" dirty="0"/>
          </a:p>
          <a:p>
            <a:pPr eaLnBrk="1" hangingPunct="1"/>
            <a:endParaRPr lang="en-US" altLang="en-US" dirty="0"/>
          </a:p>
        </p:txBody>
      </p:sp>
      <p:grpSp>
        <p:nvGrpSpPr>
          <p:cNvPr id="40963" name="Group 207" descr="Correct">
            <a:extLst>
              <a:ext uri="{FF2B5EF4-FFF2-40B4-BE49-F238E27FC236}">
                <a16:creationId xmlns:a16="http://schemas.microsoft.com/office/drawing/2014/main" id="{7DF72783-2DB6-B7C7-C864-A7B756EFE904}"/>
              </a:ext>
            </a:extLst>
          </p:cNvPr>
          <p:cNvGrpSpPr>
            <a:grpSpLocks/>
          </p:cNvGrpSpPr>
          <p:nvPr/>
        </p:nvGrpSpPr>
        <p:grpSpPr bwMode="auto">
          <a:xfrm>
            <a:off x="2765425" y="3076575"/>
            <a:ext cx="4724400" cy="1143000"/>
            <a:chOff x="3662854" y="2781300"/>
            <a:chExt cx="4724401" cy="1143000"/>
          </a:xfrm>
        </p:grpSpPr>
        <p:sp>
          <p:nvSpPr>
            <p:cNvPr id="74" name="Rectangle 73">
              <a:extLst>
                <a:ext uri="{FF2B5EF4-FFF2-40B4-BE49-F238E27FC236}">
                  <a16:creationId xmlns:a16="http://schemas.microsoft.com/office/drawing/2014/main" id="{97DE60A1-EBEE-7306-A319-6EC54C66563B}"/>
                </a:ext>
              </a:extLst>
            </p:cNvPr>
            <p:cNvSpPr/>
            <p:nvPr/>
          </p:nvSpPr>
          <p:spPr>
            <a:xfrm>
              <a:off x="3662854" y="27813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40970" name="Picture 2">
              <a:extLst>
                <a:ext uri="{FF2B5EF4-FFF2-40B4-BE49-F238E27FC236}">
                  <a16:creationId xmlns:a16="http://schemas.microsoft.com/office/drawing/2014/main" id="{94196E63-18C5-4CE2-CBB2-1FF5C3D3480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8240" y="3000375"/>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 name="Action Button: Forward or Next 75">
            <a:hlinkClick r:id="" action="ppaction://hlinkshowjump?jump=nextslide" highlightClick="1"/>
            <a:extLst>
              <a:ext uri="{FF2B5EF4-FFF2-40B4-BE49-F238E27FC236}">
                <a16:creationId xmlns:a16="http://schemas.microsoft.com/office/drawing/2014/main" id="{F4A12421-1F09-A6DC-8CC6-C1FE19733253}"/>
              </a:ext>
              <a:ext uri="{C183D7F6-B498-43B3-948B-1728B52AA6E4}">
                <adec:decorative xmlns:adec="http://schemas.microsoft.com/office/drawing/2017/decorative" val="1"/>
              </a:ext>
            </a:extLst>
          </p:cNvPr>
          <p:cNvSpPr/>
          <p:nvPr/>
        </p:nvSpPr>
        <p:spPr>
          <a:xfrm>
            <a:off x="4762500" y="4495800"/>
            <a:ext cx="958850"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F1EED4-0EE1-B576-CF92-4F483159BEEC}"/>
              </a:ext>
            </a:extLst>
          </p:cNvPr>
          <p:cNvSpPr txBox="1">
            <a:spLocks noGrp="1"/>
          </p:cNvSpPr>
          <p:nvPr>
            <p:ph type="title" idx="4294967295"/>
          </p:nvPr>
        </p:nvSpPr>
        <p:spPr>
          <a:xfrm>
            <a:off x="304800" y="30480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19</a:t>
            </a:r>
          </a:p>
        </p:txBody>
      </p:sp>
      <p:sp>
        <p:nvSpPr>
          <p:cNvPr id="42002" name="TextBox 144">
            <a:extLst>
              <a:ext uri="{FF2B5EF4-FFF2-40B4-BE49-F238E27FC236}">
                <a16:creationId xmlns:a16="http://schemas.microsoft.com/office/drawing/2014/main" id="{E7D59CFC-10AF-CA96-1C84-D92419376273}"/>
              </a:ext>
            </a:extLst>
          </p:cNvPr>
          <p:cNvSpPr txBox="1">
            <a:spLocks noChangeArrowheads="1"/>
          </p:cNvSpPr>
          <p:nvPr/>
        </p:nvSpPr>
        <p:spPr bwMode="auto">
          <a:xfrm>
            <a:off x="2178050" y="749300"/>
            <a:ext cx="5029200" cy="2154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 </a:t>
            </a:r>
            <a:r>
              <a:rPr lang="en-US" altLang="en-US" b="1" dirty="0"/>
              <a:t>Jacob’s Café: </a:t>
            </a:r>
            <a:r>
              <a:rPr lang="en-US" altLang="en-US" sz="1600" b="1" i="1" dirty="0"/>
              <a:t>WORK SCHEDULE – JULY 7-14</a:t>
            </a:r>
          </a:p>
          <a:p>
            <a:pPr eaLnBrk="1" hangingPunct="1"/>
            <a:endParaRPr lang="en-US" altLang="en-US" sz="1600" dirty="0"/>
          </a:p>
          <a:p>
            <a:pPr eaLnBrk="1" hangingPunct="1"/>
            <a:r>
              <a:rPr lang="en-US" altLang="en-US" sz="1600" dirty="0"/>
              <a:t>Leona Jackson	             Mon-Wed-Fri     9:30-5:30</a:t>
            </a:r>
          </a:p>
          <a:p>
            <a:pPr eaLnBrk="1" hangingPunct="1"/>
            <a:r>
              <a:rPr lang="en-US" altLang="en-US" sz="1600" dirty="0"/>
              <a:t>Francisco Gonzalez	     Sat-Sun            12:00-8:30</a:t>
            </a:r>
          </a:p>
          <a:p>
            <a:pPr eaLnBrk="1" hangingPunct="1"/>
            <a:r>
              <a:rPr lang="en-US" altLang="en-US" sz="1600" dirty="0"/>
              <a:t>Abdul al-Rashid	     Tues-Sun          10:30-6:30</a:t>
            </a:r>
          </a:p>
          <a:p>
            <a:pPr eaLnBrk="1" hangingPunct="1"/>
            <a:r>
              <a:rPr lang="en-US" altLang="en-US" sz="1600" dirty="0"/>
              <a:t>Jennifer Lee	             Thurs-Fri-Sat     4:00-9:00</a:t>
            </a:r>
          </a:p>
          <a:p>
            <a:pPr eaLnBrk="1" hangingPunct="1"/>
            <a:endParaRPr lang="en-US" altLang="en-US" dirty="0"/>
          </a:p>
          <a:p>
            <a:pPr eaLnBrk="1" hangingPunct="1"/>
            <a:endParaRPr lang="en-US" altLang="en-US" dirty="0"/>
          </a:p>
        </p:txBody>
      </p:sp>
      <p:sp>
        <p:nvSpPr>
          <p:cNvPr id="41999" name="TextBox 141">
            <a:extLst>
              <a:ext uri="{FF2B5EF4-FFF2-40B4-BE49-F238E27FC236}">
                <a16:creationId xmlns:a16="http://schemas.microsoft.com/office/drawing/2014/main" id="{FDFB9321-7480-BE10-02CF-E44D80C7D22F}"/>
              </a:ext>
            </a:extLst>
          </p:cNvPr>
          <p:cNvSpPr txBox="1">
            <a:spLocks noChangeArrowheads="1"/>
          </p:cNvSpPr>
          <p:nvPr/>
        </p:nvSpPr>
        <p:spPr bwMode="auto">
          <a:xfrm>
            <a:off x="1998663" y="3349625"/>
            <a:ext cx="61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19.</a:t>
            </a:r>
          </a:p>
        </p:txBody>
      </p:sp>
      <p:sp>
        <p:nvSpPr>
          <p:cNvPr id="42000" name="TextBox 142">
            <a:extLst>
              <a:ext uri="{FF2B5EF4-FFF2-40B4-BE49-F238E27FC236}">
                <a16:creationId xmlns:a16="http://schemas.microsoft.com/office/drawing/2014/main" id="{C074D734-C0C0-E9BC-E944-DED4C84CF74B}"/>
              </a:ext>
            </a:extLst>
          </p:cNvPr>
          <p:cNvSpPr txBox="1">
            <a:spLocks noChangeArrowheads="1"/>
          </p:cNvSpPr>
          <p:nvPr/>
        </p:nvSpPr>
        <p:spPr bwMode="auto">
          <a:xfrm>
            <a:off x="2611438" y="3349625"/>
            <a:ext cx="4600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What’s the name of the café?</a:t>
            </a:r>
          </a:p>
        </p:txBody>
      </p:sp>
      <p:sp>
        <p:nvSpPr>
          <p:cNvPr id="138" name="AutoShape 65">
            <a:hlinkClick r:id="" action="ppaction://noaction" highlightClick="1">
              <a:snd r:embed="rId3" name="Incorrect Answer.wav"/>
            </a:hlinkClick>
            <a:extLst>
              <a:ext uri="{FF2B5EF4-FFF2-40B4-BE49-F238E27FC236}">
                <a16:creationId xmlns:a16="http://schemas.microsoft.com/office/drawing/2014/main" id="{03E271D9-C819-5839-068A-720E399FD9DA}"/>
              </a:ext>
            </a:extLst>
          </p:cNvPr>
          <p:cNvSpPr>
            <a:spLocks noChangeArrowheads="1"/>
          </p:cNvSpPr>
          <p:nvPr/>
        </p:nvSpPr>
        <p:spPr bwMode="auto">
          <a:xfrm>
            <a:off x="3093150" y="38862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Jennifer’s</a:t>
            </a:r>
          </a:p>
        </p:txBody>
      </p:sp>
      <p:sp>
        <p:nvSpPr>
          <p:cNvPr id="139" name="AutoShape 65">
            <a:hlinkClick r:id="" action="ppaction://noaction" highlightClick="1">
              <a:snd r:embed="rId3" name="Incorrect Answer.wav"/>
            </a:hlinkClick>
            <a:extLst>
              <a:ext uri="{FF2B5EF4-FFF2-40B4-BE49-F238E27FC236}">
                <a16:creationId xmlns:a16="http://schemas.microsoft.com/office/drawing/2014/main" id="{53AFC92B-66B0-3C0F-243E-C1FBFFDA5991}"/>
              </a:ext>
            </a:extLst>
          </p:cNvPr>
          <p:cNvSpPr>
            <a:spLocks noChangeArrowheads="1"/>
          </p:cNvSpPr>
          <p:nvPr/>
        </p:nvSpPr>
        <p:spPr bwMode="auto">
          <a:xfrm>
            <a:off x="3093150" y="44958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Abdul’s</a:t>
            </a:r>
          </a:p>
        </p:txBody>
      </p:sp>
      <p:sp>
        <p:nvSpPr>
          <p:cNvPr id="140" name="AutoShape 65">
            <a:hlinkClick r:id="rId4" action="ppaction://hlinksldjump" highlightClick="1">
              <a:snd r:embed="rId5" name="Correct Answer.wav"/>
            </a:hlinkClick>
            <a:extLst>
              <a:ext uri="{FF2B5EF4-FFF2-40B4-BE49-F238E27FC236}">
                <a16:creationId xmlns:a16="http://schemas.microsoft.com/office/drawing/2014/main" id="{D9F6BA78-9275-74A5-1700-466A95423094}"/>
              </a:ext>
            </a:extLst>
          </p:cNvPr>
          <p:cNvSpPr>
            <a:spLocks noChangeArrowheads="1"/>
          </p:cNvSpPr>
          <p:nvPr/>
        </p:nvSpPr>
        <p:spPr bwMode="auto">
          <a:xfrm>
            <a:off x="3093150" y="51054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Jacob’s</a:t>
            </a:r>
          </a:p>
        </p:txBody>
      </p:sp>
      <p:sp>
        <p:nvSpPr>
          <p:cNvPr id="141" name="AutoShape 65">
            <a:hlinkClick r:id="" action="ppaction://noaction" highlightClick="1">
              <a:snd r:embed="rId3" name="Incorrect Answer.wav"/>
            </a:hlinkClick>
            <a:extLst>
              <a:ext uri="{FF2B5EF4-FFF2-40B4-BE49-F238E27FC236}">
                <a16:creationId xmlns:a16="http://schemas.microsoft.com/office/drawing/2014/main" id="{2EB9B837-B5AB-70F1-7C7E-51DAE7CD84FC}"/>
              </a:ext>
            </a:extLst>
          </p:cNvPr>
          <p:cNvSpPr>
            <a:spLocks noChangeArrowheads="1"/>
          </p:cNvSpPr>
          <p:nvPr/>
        </p:nvSpPr>
        <p:spPr bwMode="auto">
          <a:xfrm>
            <a:off x="3093150" y="57150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Jackson’s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Box 65">
            <a:extLst>
              <a:ext uri="{FF2B5EF4-FFF2-40B4-BE49-F238E27FC236}">
                <a16:creationId xmlns:a16="http://schemas.microsoft.com/office/drawing/2014/main" id="{C31378C2-672E-3AF2-2150-AB6CBFAD8A14}"/>
              </a:ext>
            </a:extLst>
          </p:cNvPr>
          <p:cNvSpPr txBox="1">
            <a:spLocks noGrp="1" noChangeArrowheads="1"/>
          </p:cNvSpPr>
          <p:nvPr>
            <p:ph type="title" idx="4294967295"/>
          </p:nvPr>
        </p:nvSpPr>
        <p:spPr bwMode="auto">
          <a:xfrm>
            <a:off x="3517900" y="5130800"/>
            <a:ext cx="28956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20</a:t>
            </a:r>
          </a:p>
        </p:txBody>
      </p:sp>
      <p:grpSp>
        <p:nvGrpSpPr>
          <p:cNvPr id="43011" name="Group 207" descr="Correct">
            <a:extLst>
              <a:ext uri="{FF2B5EF4-FFF2-40B4-BE49-F238E27FC236}">
                <a16:creationId xmlns:a16="http://schemas.microsoft.com/office/drawing/2014/main" id="{B4A81C6D-5061-471A-85DC-ACEAA38BA66B}"/>
              </a:ext>
            </a:extLst>
          </p:cNvPr>
          <p:cNvGrpSpPr>
            <a:grpSpLocks/>
          </p:cNvGrpSpPr>
          <p:nvPr/>
        </p:nvGrpSpPr>
        <p:grpSpPr bwMode="auto">
          <a:xfrm>
            <a:off x="2330450" y="3048000"/>
            <a:ext cx="4724400" cy="1143000"/>
            <a:chOff x="3778249" y="2972128"/>
            <a:chExt cx="4724401" cy="1143000"/>
          </a:xfrm>
        </p:grpSpPr>
        <p:sp>
          <p:nvSpPr>
            <p:cNvPr id="74" name="Rectangle 73">
              <a:extLst>
                <a:ext uri="{FF2B5EF4-FFF2-40B4-BE49-F238E27FC236}">
                  <a16:creationId xmlns:a16="http://schemas.microsoft.com/office/drawing/2014/main" id="{78BD47DD-2719-ECF5-9BD5-BE7A83B8107B}"/>
                </a:ext>
              </a:extLst>
            </p:cNvPr>
            <p:cNvSpPr/>
            <p:nvPr/>
          </p:nvSpPr>
          <p:spPr>
            <a:xfrm>
              <a:off x="3778249" y="2972128"/>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43018" name="Picture 2">
              <a:extLst>
                <a:ext uri="{FF2B5EF4-FFF2-40B4-BE49-F238E27FC236}">
                  <a16:creationId xmlns:a16="http://schemas.microsoft.com/office/drawing/2014/main" id="{B7445686-A666-87BE-836C-6792C9A51D3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5799" y="3191203"/>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6" name="TextBox 144">
            <a:extLst>
              <a:ext uri="{FF2B5EF4-FFF2-40B4-BE49-F238E27FC236}">
                <a16:creationId xmlns:a16="http://schemas.microsoft.com/office/drawing/2014/main" id="{2F177030-5215-78CF-57D4-8F9785A6E21F}"/>
              </a:ext>
            </a:extLst>
          </p:cNvPr>
          <p:cNvSpPr txBox="1">
            <a:spLocks noChangeArrowheads="1"/>
          </p:cNvSpPr>
          <p:nvPr/>
        </p:nvSpPr>
        <p:spPr bwMode="auto">
          <a:xfrm>
            <a:off x="2281238" y="381000"/>
            <a:ext cx="5029200" cy="2154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 </a:t>
            </a:r>
            <a:r>
              <a:rPr lang="en-US" altLang="en-US" b="1" dirty="0">
                <a:solidFill>
                  <a:srgbClr val="FF0000"/>
                </a:solidFill>
              </a:rPr>
              <a:t>Jacob’s Café</a:t>
            </a:r>
            <a:r>
              <a:rPr lang="en-US" altLang="en-US" b="1" dirty="0"/>
              <a:t>: </a:t>
            </a:r>
            <a:r>
              <a:rPr lang="en-US" altLang="en-US" sz="1600" b="1" i="1" dirty="0"/>
              <a:t>WORK SCHEDULE – JULY 7-14</a:t>
            </a:r>
          </a:p>
          <a:p>
            <a:pPr eaLnBrk="1" hangingPunct="1"/>
            <a:endParaRPr lang="en-US" altLang="en-US" sz="1600" dirty="0"/>
          </a:p>
          <a:p>
            <a:pPr eaLnBrk="1" hangingPunct="1"/>
            <a:r>
              <a:rPr lang="en-US" altLang="en-US" sz="1600" dirty="0"/>
              <a:t>Leona Jackson	             Mon-Wed-Fri     9:30-5:30</a:t>
            </a:r>
          </a:p>
          <a:p>
            <a:pPr eaLnBrk="1" hangingPunct="1"/>
            <a:r>
              <a:rPr lang="en-US" altLang="en-US" sz="1600" dirty="0"/>
              <a:t>Francisco Gonzalez	     Sat-Sun            12:00-8:30</a:t>
            </a:r>
          </a:p>
          <a:p>
            <a:pPr eaLnBrk="1" hangingPunct="1"/>
            <a:r>
              <a:rPr lang="en-US" altLang="en-US" sz="1600" dirty="0"/>
              <a:t>Abdul al-Rashid	     Tues-Sun          10:30-6:30</a:t>
            </a:r>
          </a:p>
          <a:p>
            <a:pPr eaLnBrk="1" hangingPunct="1"/>
            <a:r>
              <a:rPr lang="en-US" altLang="en-US" sz="1600" dirty="0"/>
              <a:t>Jennifer Lee	             Thurs-Fri-Sat     4:00-9:00</a:t>
            </a:r>
          </a:p>
          <a:p>
            <a:pPr eaLnBrk="1" hangingPunct="1"/>
            <a:endParaRPr lang="en-US" altLang="en-US" dirty="0"/>
          </a:p>
          <a:p>
            <a:pPr eaLnBrk="1" hangingPunct="1"/>
            <a:endParaRPr lang="en-US" altLang="en-US" dirty="0"/>
          </a:p>
        </p:txBody>
      </p:sp>
      <p:sp>
        <p:nvSpPr>
          <p:cNvPr id="76" name="Action Button: Forward or Next 75">
            <a:hlinkClick r:id="" action="ppaction://hlinkshowjump?jump=nextslide" highlightClick="1"/>
            <a:extLst>
              <a:ext uri="{FF2B5EF4-FFF2-40B4-BE49-F238E27FC236}">
                <a16:creationId xmlns:a16="http://schemas.microsoft.com/office/drawing/2014/main" id="{5855DD1A-2F79-47F8-17A2-6B1F8BAE833C}"/>
              </a:ext>
              <a:ext uri="{C183D7F6-B498-43B3-948B-1728B52AA6E4}">
                <adec:decorative xmlns:adec="http://schemas.microsoft.com/office/drawing/2017/decorative" val="1"/>
              </a:ext>
            </a:extLst>
          </p:cNvPr>
          <p:cNvSpPr/>
          <p:nvPr/>
        </p:nvSpPr>
        <p:spPr>
          <a:xfrm>
            <a:off x="4316413" y="4419600"/>
            <a:ext cx="960437"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4D558E-9FBA-988E-2D75-AD3D2C6B4E0C}"/>
              </a:ext>
            </a:extLst>
          </p:cNvPr>
          <p:cNvSpPr txBox="1">
            <a:spLocks noGrp="1"/>
          </p:cNvSpPr>
          <p:nvPr>
            <p:ph type="title" idx="4294967295"/>
          </p:nvPr>
        </p:nvSpPr>
        <p:spPr>
          <a:xfrm>
            <a:off x="609600" y="30480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2</a:t>
            </a:r>
          </a:p>
        </p:txBody>
      </p:sp>
      <p:sp>
        <p:nvSpPr>
          <p:cNvPr id="7184" name="TextBox 142">
            <a:extLst>
              <a:ext uri="{FF2B5EF4-FFF2-40B4-BE49-F238E27FC236}">
                <a16:creationId xmlns:a16="http://schemas.microsoft.com/office/drawing/2014/main" id="{D31446EE-88A4-D538-F0D0-E7ADBC234DE0}"/>
              </a:ext>
            </a:extLst>
          </p:cNvPr>
          <p:cNvSpPr txBox="1">
            <a:spLocks noChangeArrowheads="1"/>
          </p:cNvSpPr>
          <p:nvPr/>
        </p:nvSpPr>
        <p:spPr bwMode="auto">
          <a:xfrm>
            <a:off x="3962400" y="1447800"/>
            <a:ext cx="1419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a:t>4:00</a:t>
            </a:r>
          </a:p>
        </p:txBody>
      </p:sp>
      <p:sp>
        <p:nvSpPr>
          <p:cNvPr id="7183" name="TextBox 218">
            <a:extLst>
              <a:ext uri="{FF2B5EF4-FFF2-40B4-BE49-F238E27FC236}">
                <a16:creationId xmlns:a16="http://schemas.microsoft.com/office/drawing/2014/main" id="{CCA8B6A0-6EE2-D229-CC0D-BA441030A0DF}"/>
              </a:ext>
            </a:extLst>
          </p:cNvPr>
          <p:cNvSpPr txBox="1">
            <a:spLocks noChangeArrowheads="1"/>
          </p:cNvSpPr>
          <p:nvPr/>
        </p:nvSpPr>
        <p:spPr bwMode="auto">
          <a:xfrm>
            <a:off x="2200275" y="2667000"/>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2.</a:t>
            </a:r>
          </a:p>
        </p:txBody>
      </p:sp>
      <p:sp>
        <p:nvSpPr>
          <p:cNvPr id="215" name="AutoShape 65">
            <a:hlinkClick r:id="" action="ppaction://noaction" highlightClick="1">
              <a:snd r:embed="rId3" name="Incorrect Answer.wav"/>
            </a:hlinkClick>
            <a:extLst>
              <a:ext uri="{FF2B5EF4-FFF2-40B4-BE49-F238E27FC236}">
                <a16:creationId xmlns:a16="http://schemas.microsoft.com/office/drawing/2014/main" id="{1CD433CF-1D20-8647-AF26-CDAE1B2E37B4}"/>
              </a:ext>
            </a:extLst>
          </p:cNvPr>
          <p:cNvSpPr>
            <a:spLocks noChangeArrowheads="1"/>
          </p:cNvSpPr>
          <p:nvPr/>
        </p:nvSpPr>
        <p:spPr bwMode="auto">
          <a:xfrm>
            <a:off x="3043535" y="2401739"/>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four cents</a:t>
            </a:r>
          </a:p>
        </p:txBody>
      </p:sp>
      <p:sp>
        <p:nvSpPr>
          <p:cNvPr id="216" name="AutoShape 65">
            <a:hlinkClick r:id="" action="ppaction://noaction" highlightClick="1">
              <a:snd r:embed="rId3" name="Incorrect Answer.wav"/>
            </a:hlinkClick>
            <a:extLst>
              <a:ext uri="{FF2B5EF4-FFF2-40B4-BE49-F238E27FC236}">
                <a16:creationId xmlns:a16="http://schemas.microsoft.com/office/drawing/2014/main" id="{79B72B72-9145-7D73-9A43-43F4B3C03D5C}"/>
              </a:ext>
            </a:extLst>
          </p:cNvPr>
          <p:cNvSpPr>
            <a:spLocks noChangeArrowheads="1"/>
          </p:cNvSpPr>
          <p:nvPr/>
        </p:nvSpPr>
        <p:spPr bwMode="auto">
          <a:xfrm>
            <a:off x="3048017" y="3042155"/>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forty</a:t>
            </a:r>
          </a:p>
        </p:txBody>
      </p:sp>
      <p:sp>
        <p:nvSpPr>
          <p:cNvPr id="217" name="AutoShape 65">
            <a:hlinkClick r:id="" action="ppaction://noaction" highlightClick="1">
              <a:snd r:embed="rId3" name="Incorrect Answer.wav"/>
            </a:hlinkClick>
            <a:extLst>
              <a:ext uri="{FF2B5EF4-FFF2-40B4-BE49-F238E27FC236}">
                <a16:creationId xmlns:a16="http://schemas.microsoft.com/office/drawing/2014/main" id="{AD588356-006D-EA0C-C267-48963AD7F21E}"/>
              </a:ext>
            </a:extLst>
          </p:cNvPr>
          <p:cNvSpPr>
            <a:spLocks noChangeArrowheads="1"/>
          </p:cNvSpPr>
          <p:nvPr/>
        </p:nvSpPr>
        <p:spPr bwMode="auto">
          <a:xfrm>
            <a:off x="3021123" y="3701901"/>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four hundred</a:t>
            </a:r>
          </a:p>
        </p:txBody>
      </p:sp>
      <p:sp>
        <p:nvSpPr>
          <p:cNvPr id="218" name="AutoShape 65">
            <a:hlinkClick r:id="rId4" action="ppaction://hlinksldjump" highlightClick="1">
              <a:snd r:embed="rId5" name="Correct Answer.wav"/>
            </a:hlinkClick>
            <a:extLst>
              <a:ext uri="{FF2B5EF4-FFF2-40B4-BE49-F238E27FC236}">
                <a16:creationId xmlns:a16="http://schemas.microsoft.com/office/drawing/2014/main" id="{0BAF879F-304B-8FCB-415D-3883C28A126F}"/>
              </a:ext>
            </a:extLst>
          </p:cNvPr>
          <p:cNvSpPr>
            <a:spLocks noChangeArrowheads="1"/>
          </p:cNvSpPr>
          <p:nvPr/>
        </p:nvSpPr>
        <p:spPr bwMode="auto">
          <a:xfrm>
            <a:off x="3007676" y="4360807"/>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four o’clock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D34A8D-1BCD-9B9B-E7F9-EA5879CA4BD1}"/>
              </a:ext>
            </a:extLst>
          </p:cNvPr>
          <p:cNvSpPr txBox="1">
            <a:spLocks noGrp="1"/>
          </p:cNvSpPr>
          <p:nvPr>
            <p:ph type="title" idx="4294967295"/>
          </p:nvPr>
        </p:nvSpPr>
        <p:spPr>
          <a:xfrm>
            <a:off x="609600" y="30480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20</a:t>
            </a:r>
          </a:p>
        </p:txBody>
      </p:sp>
      <p:pic>
        <p:nvPicPr>
          <p:cNvPr id="44049" name="Picture 2" descr="No parking logo">
            <a:extLst>
              <a:ext uri="{FF2B5EF4-FFF2-40B4-BE49-F238E27FC236}">
                <a16:creationId xmlns:a16="http://schemas.microsoft.com/office/drawing/2014/main" id="{A08AD8AD-4273-0B96-FD35-5BEF84395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713" y="76200"/>
            <a:ext cx="25685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TextBox 141">
            <a:extLst>
              <a:ext uri="{FF2B5EF4-FFF2-40B4-BE49-F238E27FC236}">
                <a16:creationId xmlns:a16="http://schemas.microsoft.com/office/drawing/2014/main" id="{9F5BA678-9D48-8EA6-EB5C-458961A3570E}"/>
              </a:ext>
            </a:extLst>
          </p:cNvPr>
          <p:cNvSpPr txBox="1">
            <a:spLocks noChangeArrowheads="1"/>
          </p:cNvSpPr>
          <p:nvPr/>
        </p:nvSpPr>
        <p:spPr bwMode="auto">
          <a:xfrm>
            <a:off x="2057400" y="2895600"/>
            <a:ext cx="61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20.</a:t>
            </a:r>
          </a:p>
        </p:txBody>
      </p:sp>
      <p:sp>
        <p:nvSpPr>
          <p:cNvPr id="44048" name="TextBox 142">
            <a:extLst>
              <a:ext uri="{FF2B5EF4-FFF2-40B4-BE49-F238E27FC236}">
                <a16:creationId xmlns:a16="http://schemas.microsoft.com/office/drawing/2014/main" id="{61645611-47DE-8E38-A9E3-1128C18E4418}"/>
              </a:ext>
            </a:extLst>
          </p:cNvPr>
          <p:cNvSpPr txBox="1">
            <a:spLocks noChangeArrowheads="1"/>
          </p:cNvSpPr>
          <p:nvPr/>
        </p:nvSpPr>
        <p:spPr bwMode="auto">
          <a:xfrm>
            <a:off x="2809875" y="2863850"/>
            <a:ext cx="3448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What does this mean?</a:t>
            </a:r>
          </a:p>
        </p:txBody>
      </p:sp>
      <p:sp>
        <p:nvSpPr>
          <p:cNvPr id="138" name="AutoShape 65">
            <a:hlinkClick r:id="" action="ppaction://noaction" highlightClick="1">
              <a:snd r:embed="rId4" name="Incorrect Answer.wav"/>
            </a:hlinkClick>
            <a:extLst>
              <a:ext uri="{FF2B5EF4-FFF2-40B4-BE49-F238E27FC236}">
                <a16:creationId xmlns:a16="http://schemas.microsoft.com/office/drawing/2014/main" id="{4242822E-EB44-F930-FF39-B3A91796B1D5}"/>
              </a:ext>
            </a:extLst>
          </p:cNvPr>
          <p:cNvSpPr>
            <a:spLocks noChangeArrowheads="1"/>
          </p:cNvSpPr>
          <p:nvPr/>
        </p:nvSpPr>
        <p:spPr bwMode="auto">
          <a:xfrm>
            <a:off x="2990056" y="34290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No smoking</a:t>
            </a:r>
          </a:p>
        </p:txBody>
      </p:sp>
      <p:sp>
        <p:nvSpPr>
          <p:cNvPr id="139" name="AutoShape 65">
            <a:hlinkClick r:id="rId5" action="ppaction://hlinksldjump" highlightClick="1">
              <a:snd r:embed="rId6" name="Correct Answer.wav"/>
            </a:hlinkClick>
            <a:extLst>
              <a:ext uri="{FF2B5EF4-FFF2-40B4-BE49-F238E27FC236}">
                <a16:creationId xmlns:a16="http://schemas.microsoft.com/office/drawing/2014/main" id="{90AC4B20-3EBB-D2D1-0658-9F1FF0B8561C}"/>
              </a:ext>
            </a:extLst>
          </p:cNvPr>
          <p:cNvSpPr>
            <a:spLocks noChangeArrowheads="1"/>
          </p:cNvSpPr>
          <p:nvPr/>
        </p:nvSpPr>
        <p:spPr bwMode="auto">
          <a:xfrm>
            <a:off x="2990056" y="40386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No parking</a:t>
            </a:r>
          </a:p>
        </p:txBody>
      </p:sp>
      <p:sp>
        <p:nvSpPr>
          <p:cNvPr id="140" name="AutoShape 65">
            <a:hlinkClick r:id="" action="ppaction://noaction" highlightClick="1">
              <a:snd r:embed="rId4" name="Incorrect Answer.wav"/>
            </a:hlinkClick>
            <a:extLst>
              <a:ext uri="{FF2B5EF4-FFF2-40B4-BE49-F238E27FC236}">
                <a16:creationId xmlns:a16="http://schemas.microsoft.com/office/drawing/2014/main" id="{95520524-CDD5-F060-7B07-FA4E6FB4AAB5}"/>
              </a:ext>
            </a:extLst>
          </p:cNvPr>
          <p:cNvSpPr>
            <a:spLocks noChangeArrowheads="1"/>
          </p:cNvSpPr>
          <p:nvPr/>
        </p:nvSpPr>
        <p:spPr bwMode="auto">
          <a:xfrm>
            <a:off x="2990056" y="46482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No school</a:t>
            </a:r>
          </a:p>
        </p:txBody>
      </p:sp>
      <p:sp>
        <p:nvSpPr>
          <p:cNvPr id="141" name="AutoShape 65">
            <a:hlinkClick r:id="" action="ppaction://noaction" highlightClick="1">
              <a:snd r:embed="rId4" name="Incorrect Answer.wav"/>
            </a:hlinkClick>
            <a:extLst>
              <a:ext uri="{FF2B5EF4-FFF2-40B4-BE49-F238E27FC236}">
                <a16:creationId xmlns:a16="http://schemas.microsoft.com/office/drawing/2014/main" id="{C4F4ED9A-004E-A975-FB7C-58140C1A567A}"/>
              </a:ext>
            </a:extLst>
          </p:cNvPr>
          <p:cNvSpPr>
            <a:spLocks noChangeArrowheads="1"/>
          </p:cNvSpPr>
          <p:nvPr/>
        </p:nvSpPr>
        <p:spPr bwMode="auto">
          <a:xfrm>
            <a:off x="2990056" y="52578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No driving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TextBox 65">
            <a:extLst>
              <a:ext uri="{FF2B5EF4-FFF2-40B4-BE49-F238E27FC236}">
                <a16:creationId xmlns:a16="http://schemas.microsoft.com/office/drawing/2014/main" id="{219F0CE5-3AD0-144C-B154-04657DAA324F}"/>
              </a:ext>
            </a:extLst>
          </p:cNvPr>
          <p:cNvSpPr txBox="1">
            <a:spLocks noGrp="1" noChangeArrowheads="1"/>
          </p:cNvSpPr>
          <p:nvPr>
            <p:ph type="title" idx="4294967295"/>
          </p:nvPr>
        </p:nvSpPr>
        <p:spPr bwMode="auto">
          <a:xfrm>
            <a:off x="3429000" y="5105400"/>
            <a:ext cx="22860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next slide</a:t>
            </a:r>
          </a:p>
        </p:txBody>
      </p:sp>
      <p:grpSp>
        <p:nvGrpSpPr>
          <p:cNvPr id="45059" name="Group 207" descr="Correct">
            <a:extLst>
              <a:ext uri="{FF2B5EF4-FFF2-40B4-BE49-F238E27FC236}">
                <a16:creationId xmlns:a16="http://schemas.microsoft.com/office/drawing/2014/main" id="{DC6DDAA5-6B68-DB33-1006-1A7CA17B2FBE}"/>
              </a:ext>
            </a:extLst>
          </p:cNvPr>
          <p:cNvGrpSpPr>
            <a:grpSpLocks/>
          </p:cNvGrpSpPr>
          <p:nvPr/>
        </p:nvGrpSpPr>
        <p:grpSpPr bwMode="auto">
          <a:xfrm>
            <a:off x="2209800" y="2438400"/>
            <a:ext cx="4724400" cy="1143000"/>
            <a:chOff x="3657599" y="2362200"/>
            <a:chExt cx="4724401" cy="1143000"/>
          </a:xfrm>
        </p:grpSpPr>
        <p:sp>
          <p:nvSpPr>
            <p:cNvPr id="74" name="Rectangle 73">
              <a:extLst>
                <a:ext uri="{FF2B5EF4-FFF2-40B4-BE49-F238E27FC236}">
                  <a16:creationId xmlns:a16="http://schemas.microsoft.com/office/drawing/2014/main" id="{26CD3458-9EAB-01AA-5ED5-B79A29245572}"/>
                </a:ext>
              </a:extLst>
            </p:cNvPr>
            <p:cNvSpPr/>
            <p:nvPr/>
          </p:nvSpPr>
          <p:spPr>
            <a:xfrm>
              <a:off x="36575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45064" name="Picture 2">
              <a:extLst>
                <a:ext uri="{FF2B5EF4-FFF2-40B4-BE49-F238E27FC236}">
                  <a16:creationId xmlns:a16="http://schemas.microsoft.com/office/drawing/2014/main" id="{E09226EE-21BF-1EEA-A63B-26872143332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495"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 name="Action Button: Forward or Next 75">
            <a:hlinkClick r:id="" action="ppaction://hlinkshowjump?jump=nextslide" highlightClick="1"/>
            <a:extLst>
              <a:ext uri="{FF2B5EF4-FFF2-40B4-BE49-F238E27FC236}">
                <a16:creationId xmlns:a16="http://schemas.microsoft.com/office/drawing/2014/main" id="{B902130E-94BD-3293-EBAA-803B53540E13}"/>
              </a:ext>
              <a:ext uri="{C183D7F6-B498-43B3-948B-1728B52AA6E4}">
                <adec:decorative xmlns:adec="http://schemas.microsoft.com/office/drawing/2017/decorative" val="1"/>
              </a:ext>
            </a:extLst>
          </p:cNvPr>
          <p:cNvSpPr/>
          <p:nvPr/>
        </p:nvSpPr>
        <p:spPr>
          <a:xfrm>
            <a:off x="4084638" y="4343400"/>
            <a:ext cx="960437"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 name="appl3173.wav">
            <a:hlinkClick r:id="" action="ppaction://media"/>
            <a:extLst>
              <a:ext uri="{FF2B5EF4-FFF2-40B4-BE49-F238E27FC236}">
                <a16:creationId xmlns:a16="http://schemas.microsoft.com/office/drawing/2014/main" id="{2EE79A16-F6B8-B157-1751-8A850AC3A338}"/>
              </a:ext>
              <a:ext uri="{C183D7F6-B498-43B3-948B-1728B52AA6E4}">
                <adec:decorative xmlns:adec="http://schemas.microsoft.com/office/drawing/2017/decorative" val="1"/>
              </a:ext>
            </a:extLst>
          </p:cNvPr>
          <p:cNvPicPr>
            <a:picLocks noRot="1" noChangeAspect="1"/>
          </p:cNvPicPr>
          <p:nvPr>
            <a:wavAudioFile r:embed="rId1" name="applause.wav"/>
          </p:nvPr>
        </p:nvPicPr>
        <p:blipFill>
          <a:blip r:embed="rId4">
            <a:extLst>
              <a:ext uri="{28A0092B-C50C-407E-A947-70E740481C1C}">
                <a14:useLocalDpi xmlns:a14="http://schemas.microsoft.com/office/drawing/2010/main" val="0"/>
              </a:ext>
            </a:extLst>
          </a:blip>
          <a:srcRect/>
          <a:stretch>
            <a:fillRect/>
          </a:stretch>
        </p:blipFill>
        <p:spPr bwMode="auto">
          <a:xfrm>
            <a:off x="990600" y="5323396"/>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 name="Rectangle 61">
            <a:extLst>
              <a:ext uri="{FF2B5EF4-FFF2-40B4-BE49-F238E27FC236}">
                <a16:creationId xmlns:a16="http://schemas.microsoft.com/office/drawing/2014/main" id="{93DAE970-DCAD-AD65-AF45-AE271705197F}"/>
              </a:ext>
            </a:extLst>
          </p:cNvPr>
          <p:cNvSpPr>
            <a:spLocks noGrp="1" noChangeArrowheads="1"/>
          </p:cNvSpPr>
          <p:nvPr>
            <p:ph type="title" idx="4294967295"/>
          </p:nvPr>
        </p:nvSpPr>
        <p:spPr bwMode="auto">
          <a:xfrm>
            <a:off x="4203700" y="5640388"/>
            <a:ext cx="1295400" cy="241300"/>
          </a:xfrm>
          <a:prstGeom prst="rect">
            <a:avLst/>
          </a:prstGeom>
          <a:noFill/>
          <a:ln w="9525">
            <a:noFill/>
            <a:prstDash/>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tx2"/>
                </a:solidFill>
                <a:effectLst>
                  <a:outerShdw blurRad="38100" dist="38100" dir="2700000" algn="tl">
                    <a:srgbClr val="C0C0C0"/>
                  </a:outerShdw>
                </a:effectLst>
                <a:uLnTx/>
                <a:uFillTx/>
                <a:latin typeface="Arial" charset="0"/>
                <a:ea typeface="+mn-ea"/>
                <a:cs typeface="+mn-cs"/>
              </a:rPr>
              <a:t>Go to Credits</a:t>
            </a:r>
          </a:p>
        </p:txBody>
      </p:sp>
      <p:sp>
        <p:nvSpPr>
          <p:cNvPr id="441" name="Action Button: Forward or Next 440">
            <a:hlinkClick r:id="" action="ppaction://hlinkshowjump?jump=nextslide" highlightClick="1"/>
            <a:extLst>
              <a:ext uri="{FF2B5EF4-FFF2-40B4-BE49-F238E27FC236}">
                <a16:creationId xmlns:a16="http://schemas.microsoft.com/office/drawing/2014/main" id="{6764DC5F-4F4F-3783-6576-5B4BF21DC3BD}"/>
              </a:ext>
              <a:ext uri="{C183D7F6-B498-43B3-948B-1728B52AA6E4}">
                <adec:decorative xmlns:adec="http://schemas.microsoft.com/office/drawing/2017/decorative" val="1"/>
              </a:ext>
            </a:extLst>
          </p:cNvPr>
          <p:cNvSpPr/>
          <p:nvPr/>
        </p:nvSpPr>
        <p:spPr>
          <a:xfrm>
            <a:off x="4314825" y="4876800"/>
            <a:ext cx="958850"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grpSp>
        <p:nvGrpSpPr>
          <p:cNvPr id="46084" name="Group 249" descr="Image of cartoon people graduating">
            <a:extLst>
              <a:ext uri="{FF2B5EF4-FFF2-40B4-BE49-F238E27FC236}">
                <a16:creationId xmlns:a16="http://schemas.microsoft.com/office/drawing/2014/main" id="{AC30763A-7FDA-19A0-051F-A01D55846AE6}"/>
              </a:ext>
            </a:extLst>
          </p:cNvPr>
          <p:cNvGrpSpPr>
            <a:grpSpLocks/>
          </p:cNvGrpSpPr>
          <p:nvPr/>
        </p:nvGrpSpPr>
        <p:grpSpPr bwMode="auto">
          <a:xfrm>
            <a:off x="3355975" y="2005013"/>
            <a:ext cx="2711450" cy="2690812"/>
            <a:chOff x="1554" y="642"/>
            <a:chExt cx="2185" cy="2220"/>
          </a:xfrm>
        </p:grpSpPr>
        <p:sp>
          <p:nvSpPr>
            <p:cNvPr id="46089" name="Freeform 67">
              <a:extLst>
                <a:ext uri="{FF2B5EF4-FFF2-40B4-BE49-F238E27FC236}">
                  <a16:creationId xmlns:a16="http://schemas.microsoft.com/office/drawing/2014/main" id="{990A79B7-AD69-A480-42B2-F60188F71358}"/>
                </a:ext>
              </a:extLst>
            </p:cNvPr>
            <p:cNvSpPr>
              <a:spLocks/>
            </p:cNvSpPr>
            <p:nvPr/>
          </p:nvSpPr>
          <p:spPr bwMode="auto">
            <a:xfrm>
              <a:off x="1616" y="908"/>
              <a:ext cx="2123" cy="1575"/>
            </a:xfrm>
            <a:custGeom>
              <a:avLst/>
              <a:gdLst>
                <a:gd name="T0" fmla="*/ 0 w 2123"/>
                <a:gd name="T1" fmla="*/ 0 h 1575"/>
                <a:gd name="T2" fmla="*/ 35 w 2123"/>
                <a:gd name="T3" fmla="*/ 1079 h 1575"/>
                <a:gd name="T4" fmla="*/ 38 w 2123"/>
                <a:gd name="T5" fmla="*/ 1081 h 1575"/>
                <a:gd name="T6" fmla="*/ 51 w 2123"/>
                <a:gd name="T7" fmla="*/ 1089 h 1575"/>
                <a:gd name="T8" fmla="*/ 68 w 2123"/>
                <a:gd name="T9" fmla="*/ 1101 h 1575"/>
                <a:gd name="T10" fmla="*/ 93 w 2123"/>
                <a:gd name="T11" fmla="*/ 1117 h 1575"/>
                <a:gd name="T12" fmla="*/ 124 w 2123"/>
                <a:gd name="T13" fmla="*/ 1137 h 1575"/>
                <a:gd name="T14" fmla="*/ 162 w 2123"/>
                <a:gd name="T15" fmla="*/ 1160 h 1575"/>
                <a:gd name="T16" fmla="*/ 205 w 2123"/>
                <a:gd name="T17" fmla="*/ 1185 h 1575"/>
                <a:gd name="T18" fmla="*/ 254 w 2123"/>
                <a:gd name="T19" fmla="*/ 1213 h 1575"/>
                <a:gd name="T20" fmla="*/ 306 w 2123"/>
                <a:gd name="T21" fmla="*/ 1242 h 1575"/>
                <a:gd name="T22" fmla="*/ 364 w 2123"/>
                <a:gd name="T23" fmla="*/ 1273 h 1575"/>
                <a:gd name="T24" fmla="*/ 426 w 2123"/>
                <a:gd name="T25" fmla="*/ 1304 h 1575"/>
                <a:gd name="T26" fmla="*/ 491 w 2123"/>
                <a:gd name="T27" fmla="*/ 1336 h 1575"/>
                <a:gd name="T28" fmla="*/ 561 w 2123"/>
                <a:gd name="T29" fmla="*/ 1368 h 1575"/>
                <a:gd name="T30" fmla="*/ 633 w 2123"/>
                <a:gd name="T31" fmla="*/ 1398 h 1575"/>
                <a:gd name="T32" fmla="*/ 708 w 2123"/>
                <a:gd name="T33" fmla="*/ 1428 h 1575"/>
                <a:gd name="T34" fmla="*/ 786 w 2123"/>
                <a:gd name="T35" fmla="*/ 1457 h 1575"/>
                <a:gd name="T36" fmla="*/ 865 w 2123"/>
                <a:gd name="T37" fmla="*/ 1483 h 1575"/>
                <a:gd name="T38" fmla="*/ 947 w 2123"/>
                <a:gd name="T39" fmla="*/ 1508 h 1575"/>
                <a:gd name="T40" fmla="*/ 1030 w 2123"/>
                <a:gd name="T41" fmla="*/ 1529 h 1575"/>
                <a:gd name="T42" fmla="*/ 1113 w 2123"/>
                <a:gd name="T43" fmla="*/ 1547 h 1575"/>
                <a:gd name="T44" fmla="*/ 1197 w 2123"/>
                <a:gd name="T45" fmla="*/ 1560 h 1575"/>
                <a:gd name="T46" fmla="*/ 1282 w 2123"/>
                <a:gd name="T47" fmla="*/ 1570 h 1575"/>
                <a:gd name="T48" fmla="*/ 1367 w 2123"/>
                <a:gd name="T49" fmla="*/ 1575 h 1575"/>
                <a:gd name="T50" fmla="*/ 1450 w 2123"/>
                <a:gd name="T51" fmla="*/ 1575 h 1575"/>
                <a:gd name="T52" fmla="*/ 1533 w 2123"/>
                <a:gd name="T53" fmla="*/ 1568 h 1575"/>
                <a:gd name="T54" fmla="*/ 1616 w 2123"/>
                <a:gd name="T55" fmla="*/ 1556 h 1575"/>
                <a:gd name="T56" fmla="*/ 1696 w 2123"/>
                <a:gd name="T57" fmla="*/ 1538 h 1575"/>
                <a:gd name="T58" fmla="*/ 1774 w 2123"/>
                <a:gd name="T59" fmla="*/ 1511 h 1575"/>
                <a:gd name="T60" fmla="*/ 1850 w 2123"/>
                <a:gd name="T61" fmla="*/ 1477 h 1575"/>
                <a:gd name="T62" fmla="*/ 1924 w 2123"/>
                <a:gd name="T63" fmla="*/ 1436 h 1575"/>
                <a:gd name="T64" fmla="*/ 1995 w 2123"/>
                <a:gd name="T65" fmla="*/ 1387 h 1575"/>
                <a:gd name="T66" fmla="*/ 2062 w 2123"/>
                <a:gd name="T67" fmla="*/ 1328 h 1575"/>
                <a:gd name="T68" fmla="*/ 2123 w 2123"/>
                <a:gd name="T69" fmla="*/ 31 h 1575"/>
                <a:gd name="T70" fmla="*/ 0 w 2123"/>
                <a:gd name="T71" fmla="*/ 0 h 15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23"/>
                <a:gd name="T109" fmla="*/ 0 h 1575"/>
                <a:gd name="T110" fmla="*/ 2123 w 2123"/>
                <a:gd name="T111" fmla="*/ 1575 h 15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23" h="1575">
                  <a:moveTo>
                    <a:pt x="0" y="0"/>
                  </a:moveTo>
                  <a:lnTo>
                    <a:pt x="35" y="1079"/>
                  </a:lnTo>
                  <a:lnTo>
                    <a:pt x="38" y="1081"/>
                  </a:lnTo>
                  <a:lnTo>
                    <a:pt x="51" y="1089"/>
                  </a:lnTo>
                  <a:lnTo>
                    <a:pt x="68" y="1101"/>
                  </a:lnTo>
                  <a:lnTo>
                    <a:pt x="93" y="1117"/>
                  </a:lnTo>
                  <a:lnTo>
                    <a:pt x="124" y="1137"/>
                  </a:lnTo>
                  <a:lnTo>
                    <a:pt x="162" y="1160"/>
                  </a:lnTo>
                  <a:lnTo>
                    <a:pt x="205" y="1185"/>
                  </a:lnTo>
                  <a:lnTo>
                    <a:pt x="254" y="1213"/>
                  </a:lnTo>
                  <a:lnTo>
                    <a:pt x="306" y="1242"/>
                  </a:lnTo>
                  <a:lnTo>
                    <a:pt x="364" y="1273"/>
                  </a:lnTo>
                  <a:lnTo>
                    <a:pt x="426" y="1304"/>
                  </a:lnTo>
                  <a:lnTo>
                    <a:pt x="491" y="1336"/>
                  </a:lnTo>
                  <a:lnTo>
                    <a:pt x="561" y="1368"/>
                  </a:lnTo>
                  <a:lnTo>
                    <a:pt x="633" y="1398"/>
                  </a:lnTo>
                  <a:lnTo>
                    <a:pt x="708" y="1428"/>
                  </a:lnTo>
                  <a:lnTo>
                    <a:pt x="786" y="1457"/>
                  </a:lnTo>
                  <a:lnTo>
                    <a:pt x="865" y="1483"/>
                  </a:lnTo>
                  <a:lnTo>
                    <a:pt x="947" y="1508"/>
                  </a:lnTo>
                  <a:lnTo>
                    <a:pt x="1030" y="1529"/>
                  </a:lnTo>
                  <a:lnTo>
                    <a:pt x="1113" y="1547"/>
                  </a:lnTo>
                  <a:lnTo>
                    <a:pt x="1197" y="1560"/>
                  </a:lnTo>
                  <a:lnTo>
                    <a:pt x="1282" y="1570"/>
                  </a:lnTo>
                  <a:lnTo>
                    <a:pt x="1367" y="1575"/>
                  </a:lnTo>
                  <a:lnTo>
                    <a:pt x="1450" y="1575"/>
                  </a:lnTo>
                  <a:lnTo>
                    <a:pt x="1533" y="1568"/>
                  </a:lnTo>
                  <a:lnTo>
                    <a:pt x="1616" y="1556"/>
                  </a:lnTo>
                  <a:lnTo>
                    <a:pt x="1696" y="1538"/>
                  </a:lnTo>
                  <a:lnTo>
                    <a:pt x="1774" y="1511"/>
                  </a:lnTo>
                  <a:lnTo>
                    <a:pt x="1850" y="1477"/>
                  </a:lnTo>
                  <a:lnTo>
                    <a:pt x="1924" y="1436"/>
                  </a:lnTo>
                  <a:lnTo>
                    <a:pt x="1995" y="1387"/>
                  </a:lnTo>
                  <a:lnTo>
                    <a:pt x="2062" y="1328"/>
                  </a:lnTo>
                  <a:lnTo>
                    <a:pt x="2123" y="31"/>
                  </a:lnTo>
                  <a:lnTo>
                    <a:pt x="0" y="0"/>
                  </a:lnTo>
                  <a:close/>
                </a:path>
              </a:pathLst>
            </a:custGeom>
            <a:solidFill>
              <a:srgbClr val="CC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0" name="Freeform 68">
              <a:extLst>
                <a:ext uri="{FF2B5EF4-FFF2-40B4-BE49-F238E27FC236}">
                  <a16:creationId xmlns:a16="http://schemas.microsoft.com/office/drawing/2014/main" id="{581064B3-BB80-7187-5296-D9BC6586F7F8}"/>
                </a:ext>
              </a:extLst>
            </p:cNvPr>
            <p:cNvSpPr>
              <a:spLocks/>
            </p:cNvSpPr>
            <p:nvPr/>
          </p:nvSpPr>
          <p:spPr bwMode="auto">
            <a:xfrm>
              <a:off x="3076" y="913"/>
              <a:ext cx="209" cy="202"/>
            </a:xfrm>
            <a:custGeom>
              <a:avLst/>
              <a:gdLst>
                <a:gd name="T0" fmla="*/ 55 w 209"/>
                <a:gd name="T1" fmla="*/ 0 h 202"/>
                <a:gd name="T2" fmla="*/ 52 w 209"/>
                <a:gd name="T3" fmla="*/ 2 h 202"/>
                <a:gd name="T4" fmla="*/ 52 w 209"/>
                <a:gd name="T5" fmla="*/ 6 h 202"/>
                <a:gd name="T6" fmla="*/ 27 w 209"/>
                <a:gd name="T7" fmla="*/ 26 h 202"/>
                <a:gd name="T8" fmla="*/ 26 w 209"/>
                <a:gd name="T9" fmla="*/ 21 h 202"/>
                <a:gd name="T10" fmla="*/ 20 w 209"/>
                <a:gd name="T11" fmla="*/ 19 h 202"/>
                <a:gd name="T12" fmla="*/ 20 w 209"/>
                <a:gd name="T13" fmla="*/ 19 h 202"/>
                <a:gd name="T14" fmla="*/ 19 w 209"/>
                <a:gd name="T15" fmla="*/ 19 h 202"/>
                <a:gd name="T16" fmla="*/ 6 w 209"/>
                <a:gd name="T17" fmla="*/ 16 h 202"/>
                <a:gd name="T18" fmla="*/ 5 w 209"/>
                <a:gd name="T19" fmla="*/ 16 h 202"/>
                <a:gd name="T20" fmla="*/ 5 w 209"/>
                <a:gd name="T21" fmla="*/ 17 h 202"/>
                <a:gd name="T22" fmla="*/ 5 w 209"/>
                <a:gd name="T23" fmla="*/ 18 h 202"/>
                <a:gd name="T24" fmla="*/ 6 w 209"/>
                <a:gd name="T25" fmla="*/ 18 h 202"/>
                <a:gd name="T26" fmla="*/ 14 w 209"/>
                <a:gd name="T27" fmla="*/ 20 h 202"/>
                <a:gd name="T28" fmla="*/ 14 w 209"/>
                <a:gd name="T29" fmla="*/ 21 h 202"/>
                <a:gd name="T30" fmla="*/ 1 w 209"/>
                <a:gd name="T31" fmla="*/ 19 h 202"/>
                <a:gd name="T32" fmla="*/ 1 w 209"/>
                <a:gd name="T33" fmla="*/ 19 h 202"/>
                <a:gd name="T34" fmla="*/ 0 w 209"/>
                <a:gd name="T35" fmla="*/ 19 h 202"/>
                <a:gd name="T36" fmla="*/ 1 w 209"/>
                <a:gd name="T37" fmla="*/ 20 h 202"/>
                <a:gd name="T38" fmla="*/ 1 w 209"/>
                <a:gd name="T39" fmla="*/ 21 h 202"/>
                <a:gd name="T40" fmla="*/ 13 w 209"/>
                <a:gd name="T41" fmla="*/ 24 h 202"/>
                <a:gd name="T42" fmla="*/ 13 w 209"/>
                <a:gd name="T43" fmla="*/ 24 h 202"/>
                <a:gd name="T44" fmla="*/ 13 w 209"/>
                <a:gd name="T45" fmla="*/ 24 h 202"/>
                <a:gd name="T46" fmla="*/ 13 w 209"/>
                <a:gd name="T47" fmla="*/ 24 h 202"/>
                <a:gd name="T48" fmla="*/ 3 w 209"/>
                <a:gd name="T49" fmla="*/ 22 h 202"/>
                <a:gd name="T50" fmla="*/ 3 w 209"/>
                <a:gd name="T51" fmla="*/ 22 h 202"/>
                <a:gd name="T52" fmla="*/ 1 w 209"/>
                <a:gd name="T53" fmla="*/ 22 h 202"/>
                <a:gd name="T54" fmla="*/ 3 w 209"/>
                <a:gd name="T55" fmla="*/ 24 h 202"/>
                <a:gd name="T56" fmla="*/ 3 w 209"/>
                <a:gd name="T57" fmla="*/ 25 h 202"/>
                <a:gd name="T58" fmla="*/ 13 w 209"/>
                <a:gd name="T59" fmla="*/ 27 h 202"/>
                <a:gd name="T60" fmla="*/ 13 w 209"/>
                <a:gd name="T61" fmla="*/ 27 h 202"/>
                <a:gd name="T62" fmla="*/ 5 w 209"/>
                <a:gd name="T63" fmla="*/ 25 h 202"/>
                <a:gd name="T64" fmla="*/ 4 w 209"/>
                <a:gd name="T65" fmla="*/ 25 h 202"/>
                <a:gd name="T66" fmla="*/ 3 w 209"/>
                <a:gd name="T67" fmla="*/ 26 h 202"/>
                <a:gd name="T68" fmla="*/ 3 w 209"/>
                <a:gd name="T69" fmla="*/ 27 h 202"/>
                <a:gd name="T70" fmla="*/ 4 w 209"/>
                <a:gd name="T71" fmla="*/ 27 h 202"/>
                <a:gd name="T72" fmla="*/ 17 w 209"/>
                <a:gd name="T73" fmla="*/ 30 h 202"/>
                <a:gd name="T74" fmla="*/ 18 w 209"/>
                <a:gd name="T75" fmla="*/ 30 h 202"/>
                <a:gd name="T76" fmla="*/ 19 w 209"/>
                <a:gd name="T77" fmla="*/ 31 h 202"/>
                <a:gd name="T78" fmla="*/ 24 w 209"/>
                <a:gd name="T79" fmla="*/ 30 h 202"/>
                <a:gd name="T80" fmla="*/ 27 w 209"/>
                <a:gd name="T81" fmla="*/ 28 h 202"/>
                <a:gd name="T82" fmla="*/ 84 w 209"/>
                <a:gd name="T83" fmla="*/ 53 h 202"/>
                <a:gd name="T84" fmla="*/ 67 w 209"/>
                <a:gd name="T85" fmla="*/ 121 h 202"/>
                <a:gd name="T86" fmla="*/ 104 w 209"/>
                <a:gd name="T87" fmla="*/ 158 h 202"/>
                <a:gd name="T88" fmla="*/ 126 w 209"/>
                <a:gd name="T89" fmla="*/ 176 h 202"/>
                <a:gd name="T90" fmla="*/ 137 w 209"/>
                <a:gd name="T91" fmla="*/ 183 h 202"/>
                <a:gd name="T92" fmla="*/ 164 w 209"/>
                <a:gd name="T93" fmla="*/ 155 h 202"/>
                <a:gd name="T94" fmla="*/ 179 w 209"/>
                <a:gd name="T95" fmla="*/ 172 h 202"/>
                <a:gd name="T96" fmla="*/ 192 w 209"/>
                <a:gd name="T97" fmla="*/ 187 h 202"/>
                <a:gd name="T98" fmla="*/ 201 w 209"/>
                <a:gd name="T99" fmla="*/ 198 h 202"/>
                <a:gd name="T100" fmla="*/ 206 w 209"/>
                <a:gd name="T101" fmla="*/ 202 h 202"/>
                <a:gd name="T102" fmla="*/ 209 w 209"/>
                <a:gd name="T103" fmla="*/ 201 h 202"/>
                <a:gd name="T104" fmla="*/ 209 w 209"/>
                <a:gd name="T105" fmla="*/ 198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9"/>
                <a:gd name="T160" fmla="*/ 0 h 202"/>
                <a:gd name="T161" fmla="*/ 209 w 209"/>
                <a:gd name="T162" fmla="*/ 202 h 2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9" h="202">
                  <a:moveTo>
                    <a:pt x="143" y="72"/>
                  </a:moveTo>
                  <a:lnTo>
                    <a:pt x="55" y="0"/>
                  </a:lnTo>
                  <a:lnTo>
                    <a:pt x="53" y="0"/>
                  </a:lnTo>
                  <a:lnTo>
                    <a:pt x="52" y="2"/>
                  </a:lnTo>
                  <a:lnTo>
                    <a:pt x="52" y="5"/>
                  </a:lnTo>
                  <a:lnTo>
                    <a:pt x="52" y="6"/>
                  </a:lnTo>
                  <a:lnTo>
                    <a:pt x="72" y="36"/>
                  </a:lnTo>
                  <a:lnTo>
                    <a:pt x="27" y="26"/>
                  </a:lnTo>
                  <a:lnTo>
                    <a:pt x="27" y="24"/>
                  </a:lnTo>
                  <a:lnTo>
                    <a:pt x="26" y="21"/>
                  </a:lnTo>
                  <a:lnTo>
                    <a:pt x="24" y="20"/>
                  </a:lnTo>
                  <a:lnTo>
                    <a:pt x="20" y="19"/>
                  </a:lnTo>
                  <a:lnTo>
                    <a:pt x="19" y="19"/>
                  </a:lnTo>
                  <a:lnTo>
                    <a:pt x="18" y="19"/>
                  </a:lnTo>
                  <a:lnTo>
                    <a:pt x="6" y="16"/>
                  </a:lnTo>
                  <a:lnTo>
                    <a:pt x="5" y="16"/>
                  </a:lnTo>
                  <a:lnTo>
                    <a:pt x="5" y="17"/>
                  </a:lnTo>
                  <a:lnTo>
                    <a:pt x="5" y="18"/>
                  </a:lnTo>
                  <a:lnTo>
                    <a:pt x="6" y="18"/>
                  </a:lnTo>
                  <a:lnTo>
                    <a:pt x="15" y="20"/>
                  </a:lnTo>
                  <a:lnTo>
                    <a:pt x="14" y="20"/>
                  </a:lnTo>
                  <a:lnTo>
                    <a:pt x="14" y="21"/>
                  </a:lnTo>
                  <a:lnTo>
                    <a:pt x="1" y="19"/>
                  </a:lnTo>
                  <a:lnTo>
                    <a:pt x="0" y="19"/>
                  </a:lnTo>
                  <a:lnTo>
                    <a:pt x="0" y="20"/>
                  </a:lnTo>
                  <a:lnTo>
                    <a:pt x="1" y="20"/>
                  </a:lnTo>
                  <a:lnTo>
                    <a:pt x="1" y="21"/>
                  </a:lnTo>
                  <a:lnTo>
                    <a:pt x="13" y="24"/>
                  </a:lnTo>
                  <a:lnTo>
                    <a:pt x="3" y="22"/>
                  </a:lnTo>
                  <a:lnTo>
                    <a:pt x="1" y="22"/>
                  </a:lnTo>
                  <a:lnTo>
                    <a:pt x="1" y="24"/>
                  </a:lnTo>
                  <a:lnTo>
                    <a:pt x="3" y="24"/>
                  </a:lnTo>
                  <a:lnTo>
                    <a:pt x="3" y="25"/>
                  </a:lnTo>
                  <a:lnTo>
                    <a:pt x="13" y="26"/>
                  </a:lnTo>
                  <a:lnTo>
                    <a:pt x="13" y="27"/>
                  </a:lnTo>
                  <a:lnTo>
                    <a:pt x="14" y="27"/>
                  </a:lnTo>
                  <a:lnTo>
                    <a:pt x="5" y="25"/>
                  </a:lnTo>
                  <a:lnTo>
                    <a:pt x="4" y="25"/>
                  </a:lnTo>
                  <a:lnTo>
                    <a:pt x="4" y="26"/>
                  </a:lnTo>
                  <a:lnTo>
                    <a:pt x="3" y="26"/>
                  </a:lnTo>
                  <a:lnTo>
                    <a:pt x="3" y="27"/>
                  </a:lnTo>
                  <a:lnTo>
                    <a:pt x="4" y="27"/>
                  </a:lnTo>
                  <a:lnTo>
                    <a:pt x="16" y="30"/>
                  </a:lnTo>
                  <a:lnTo>
                    <a:pt x="17" y="30"/>
                  </a:lnTo>
                  <a:lnTo>
                    <a:pt x="18" y="30"/>
                  </a:lnTo>
                  <a:lnTo>
                    <a:pt x="19" y="31"/>
                  </a:lnTo>
                  <a:lnTo>
                    <a:pt x="22" y="31"/>
                  </a:lnTo>
                  <a:lnTo>
                    <a:pt x="24" y="30"/>
                  </a:lnTo>
                  <a:lnTo>
                    <a:pt x="26" y="29"/>
                  </a:lnTo>
                  <a:lnTo>
                    <a:pt x="27" y="28"/>
                  </a:lnTo>
                  <a:lnTo>
                    <a:pt x="74" y="38"/>
                  </a:lnTo>
                  <a:lnTo>
                    <a:pt x="84" y="53"/>
                  </a:lnTo>
                  <a:lnTo>
                    <a:pt x="43" y="95"/>
                  </a:lnTo>
                  <a:lnTo>
                    <a:pt x="67" y="121"/>
                  </a:lnTo>
                  <a:lnTo>
                    <a:pt x="87" y="142"/>
                  </a:lnTo>
                  <a:lnTo>
                    <a:pt x="104" y="158"/>
                  </a:lnTo>
                  <a:lnTo>
                    <a:pt x="118" y="169"/>
                  </a:lnTo>
                  <a:lnTo>
                    <a:pt x="126" y="176"/>
                  </a:lnTo>
                  <a:lnTo>
                    <a:pt x="133" y="181"/>
                  </a:lnTo>
                  <a:lnTo>
                    <a:pt x="137" y="183"/>
                  </a:lnTo>
                  <a:lnTo>
                    <a:pt x="138" y="184"/>
                  </a:lnTo>
                  <a:lnTo>
                    <a:pt x="164" y="155"/>
                  </a:lnTo>
                  <a:lnTo>
                    <a:pt x="172" y="164"/>
                  </a:lnTo>
                  <a:lnTo>
                    <a:pt x="179" y="172"/>
                  </a:lnTo>
                  <a:lnTo>
                    <a:pt x="186" y="180"/>
                  </a:lnTo>
                  <a:lnTo>
                    <a:pt x="192" y="187"/>
                  </a:lnTo>
                  <a:lnTo>
                    <a:pt x="198" y="193"/>
                  </a:lnTo>
                  <a:lnTo>
                    <a:pt x="201" y="198"/>
                  </a:lnTo>
                  <a:lnTo>
                    <a:pt x="205" y="201"/>
                  </a:lnTo>
                  <a:lnTo>
                    <a:pt x="206" y="202"/>
                  </a:lnTo>
                  <a:lnTo>
                    <a:pt x="208" y="202"/>
                  </a:lnTo>
                  <a:lnTo>
                    <a:pt x="209" y="201"/>
                  </a:lnTo>
                  <a:lnTo>
                    <a:pt x="209" y="199"/>
                  </a:lnTo>
                  <a:lnTo>
                    <a:pt x="209" y="198"/>
                  </a:lnTo>
                  <a:lnTo>
                    <a:pt x="143" y="72"/>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1" name="Freeform 69">
              <a:extLst>
                <a:ext uri="{FF2B5EF4-FFF2-40B4-BE49-F238E27FC236}">
                  <a16:creationId xmlns:a16="http://schemas.microsoft.com/office/drawing/2014/main" id="{41DE6910-1F44-82F2-67C6-5C0CC8755255}"/>
                </a:ext>
              </a:extLst>
            </p:cNvPr>
            <p:cNvSpPr>
              <a:spLocks/>
            </p:cNvSpPr>
            <p:nvPr/>
          </p:nvSpPr>
          <p:spPr bwMode="auto">
            <a:xfrm>
              <a:off x="3364" y="1012"/>
              <a:ext cx="323" cy="153"/>
            </a:xfrm>
            <a:custGeom>
              <a:avLst/>
              <a:gdLst>
                <a:gd name="T0" fmla="*/ 323 w 323"/>
                <a:gd name="T1" fmla="*/ 17 h 153"/>
                <a:gd name="T2" fmla="*/ 322 w 323"/>
                <a:gd name="T3" fmla="*/ 16 h 153"/>
                <a:gd name="T4" fmla="*/ 307 w 323"/>
                <a:gd name="T5" fmla="*/ 22 h 153"/>
                <a:gd name="T6" fmla="*/ 307 w 323"/>
                <a:gd name="T7" fmla="*/ 22 h 153"/>
                <a:gd name="T8" fmla="*/ 306 w 323"/>
                <a:gd name="T9" fmla="*/ 21 h 153"/>
                <a:gd name="T10" fmla="*/ 317 w 323"/>
                <a:gd name="T11" fmla="*/ 17 h 153"/>
                <a:gd name="T12" fmla="*/ 317 w 323"/>
                <a:gd name="T13" fmla="*/ 16 h 153"/>
                <a:gd name="T14" fmla="*/ 317 w 323"/>
                <a:gd name="T15" fmla="*/ 15 h 153"/>
                <a:gd name="T16" fmla="*/ 317 w 323"/>
                <a:gd name="T17" fmla="*/ 14 h 153"/>
                <a:gd name="T18" fmla="*/ 302 w 323"/>
                <a:gd name="T19" fmla="*/ 19 h 153"/>
                <a:gd name="T20" fmla="*/ 299 w 323"/>
                <a:gd name="T21" fmla="*/ 21 h 153"/>
                <a:gd name="T22" fmla="*/ 298 w 323"/>
                <a:gd name="T23" fmla="*/ 21 h 153"/>
                <a:gd name="T24" fmla="*/ 295 w 323"/>
                <a:gd name="T25" fmla="*/ 23 h 153"/>
                <a:gd name="T26" fmla="*/ 292 w 323"/>
                <a:gd name="T27" fmla="*/ 27 h 153"/>
                <a:gd name="T28" fmla="*/ 228 w 323"/>
                <a:gd name="T29" fmla="*/ 52 h 153"/>
                <a:gd name="T30" fmla="*/ 4 w 323"/>
                <a:gd name="T31" fmla="*/ 0 h 153"/>
                <a:gd name="T32" fmla="*/ 1 w 323"/>
                <a:gd name="T33" fmla="*/ 3 h 153"/>
                <a:gd name="T34" fmla="*/ 1 w 323"/>
                <a:gd name="T35" fmla="*/ 7 h 153"/>
                <a:gd name="T36" fmla="*/ 8 w 323"/>
                <a:gd name="T37" fmla="*/ 11 h 153"/>
                <a:gd name="T38" fmla="*/ 25 w 323"/>
                <a:gd name="T39" fmla="*/ 16 h 153"/>
                <a:gd name="T40" fmla="*/ 46 w 323"/>
                <a:gd name="T41" fmla="*/ 25 h 153"/>
                <a:gd name="T42" fmla="*/ 72 w 323"/>
                <a:gd name="T43" fmla="*/ 35 h 153"/>
                <a:gd name="T44" fmla="*/ 57 w 323"/>
                <a:gd name="T45" fmla="*/ 84 h 153"/>
                <a:gd name="T46" fmla="*/ 70 w 323"/>
                <a:gd name="T47" fmla="*/ 92 h 153"/>
                <a:gd name="T48" fmla="*/ 102 w 323"/>
                <a:gd name="T49" fmla="*/ 110 h 153"/>
                <a:gd name="T50" fmla="*/ 158 w 323"/>
                <a:gd name="T51" fmla="*/ 137 h 153"/>
                <a:gd name="T52" fmla="*/ 220 w 323"/>
                <a:gd name="T53" fmla="*/ 81 h 153"/>
                <a:gd name="T54" fmla="*/ 288 w 323"/>
                <a:gd name="T55" fmla="*/ 95 h 153"/>
                <a:gd name="T56" fmla="*/ 293 w 323"/>
                <a:gd name="T57" fmla="*/ 92 h 153"/>
                <a:gd name="T58" fmla="*/ 233 w 323"/>
                <a:gd name="T59" fmla="*/ 54 h 153"/>
                <a:gd name="T60" fmla="*/ 294 w 323"/>
                <a:gd name="T61" fmla="*/ 34 h 153"/>
                <a:gd name="T62" fmla="*/ 298 w 323"/>
                <a:gd name="T63" fmla="*/ 35 h 153"/>
                <a:gd name="T64" fmla="*/ 303 w 323"/>
                <a:gd name="T65" fmla="*/ 34 h 153"/>
                <a:gd name="T66" fmla="*/ 304 w 323"/>
                <a:gd name="T67" fmla="*/ 34 h 153"/>
                <a:gd name="T68" fmla="*/ 305 w 323"/>
                <a:gd name="T69" fmla="*/ 33 h 153"/>
                <a:gd name="T70" fmla="*/ 321 w 323"/>
                <a:gd name="T71" fmla="*/ 27 h 153"/>
                <a:gd name="T72" fmla="*/ 321 w 323"/>
                <a:gd name="T73" fmla="*/ 26 h 153"/>
                <a:gd name="T74" fmla="*/ 321 w 323"/>
                <a:gd name="T75" fmla="*/ 25 h 153"/>
                <a:gd name="T76" fmla="*/ 320 w 323"/>
                <a:gd name="T77" fmla="*/ 25 h 153"/>
                <a:gd name="T78" fmla="*/ 308 w 323"/>
                <a:gd name="T79" fmla="*/ 29 h 153"/>
                <a:gd name="T80" fmla="*/ 308 w 323"/>
                <a:gd name="T81" fmla="*/ 28 h 153"/>
                <a:gd name="T82" fmla="*/ 308 w 323"/>
                <a:gd name="T83" fmla="*/ 28 h 153"/>
                <a:gd name="T84" fmla="*/ 322 w 323"/>
                <a:gd name="T85" fmla="*/ 24 h 153"/>
                <a:gd name="T86" fmla="*/ 322 w 323"/>
                <a:gd name="T87" fmla="*/ 23 h 153"/>
                <a:gd name="T88" fmla="*/ 322 w 323"/>
                <a:gd name="T89" fmla="*/ 22 h 153"/>
                <a:gd name="T90" fmla="*/ 321 w 323"/>
                <a:gd name="T91" fmla="*/ 21 h 153"/>
                <a:gd name="T92" fmla="*/ 310 w 323"/>
                <a:gd name="T93" fmla="*/ 25 h 153"/>
                <a:gd name="T94" fmla="*/ 310 w 323"/>
                <a:gd name="T95" fmla="*/ 25 h 153"/>
                <a:gd name="T96" fmla="*/ 310 w 323"/>
                <a:gd name="T97" fmla="*/ 24 h 153"/>
                <a:gd name="T98" fmla="*/ 310 w 323"/>
                <a:gd name="T99" fmla="*/ 24 h 153"/>
                <a:gd name="T100" fmla="*/ 308 w 323"/>
                <a:gd name="T101" fmla="*/ 24 h 153"/>
                <a:gd name="T102" fmla="*/ 323 w 323"/>
                <a:gd name="T103" fmla="*/ 19 h 153"/>
                <a:gd name="T104" fmla="*/ 323 w 323"/>
                <a:gd name="T105" fmla="*/ 18 h 1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3"/>
                <a:gd name="T160" fmla="*/ 0 h 153"/>
                <a:gd name="T161" fmla="*/ 323 w 323"/>
                <a:gd name="T162" fmla="*/ 153 h 1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3" h="153">
                  <a:moveTo>
                    <a:pt x="323" y="17"/>
                  </a:moveTo>
                  <a:lnTo>
                    <a:pt x="323" y="17"/>
                  </a:lnTo>
                  <a:lnTo>
                    <a:pt x="323" y="16"/>
                  </a:lnTo>
                  <a:lnTo>
                    <a:pt x="322" y="16"/>
                  </a:lnTo>
                  <a:lnTo>
                    <a:pt x="307" y="22"/>
                  </a:lnTo>
                  <a:lnTo>
                    <a:pt x="306" y="22"/>
                  </a:lnTo>
                  <a:lnTo>
                    <a:pt x="306" y="21"/>
                  </a:lnTo>
                  <a:lnTo>
                    <a:pt x="316" y="17"/>
                  </a:lnTo>
                  <a:lnTo>
                    <a:pt x="317" y="17"/>
                  </a:lnTo>
                  <a:lnTo>
                    <a:pt x="317" y="16"/>
                  </a:lnTo>
                  <a:lnTo>
                    <a:pt x="317" y="15"/>
                  </a:lnTo>
                  <a:lnTo>
                    <a:pt x="317" y="14"/>
                  </a:lnTo>
                  <a:lnTo>
                    <a:pt x="316" y="14"/>
                  </a:lnTo>
                  <a:lnTo>
                    <a:pt x="302" y="19"/>
                  </a:lnTo>
                  <a:lnTo>
                    <a:pt x="301" y="21"/>
                  </a:lnTo>
                  <a:lnTo>
                    <a:pt x="299" y="21"/>
                  </a:lnTo>
                  <a:lnTo>
                    <a:pt x="298" y="21"/>
                  </a:lnTo>
                  <a:lnTo>
                    <a:pt x="297" y="21"/>
                  </a:lnTo>
                  <a:lnTo>
                    <a:pt x="295" y="23"/>
                  </a:lnTo>
                  <a:lnTo>
                    <a:pt x="293" y="25"/>
                  </a:lnTo>
                  <a:lnTo>
                    <a:pt x="292" y="27"/>
                  </a:lnTo>
                  <a:lnTo>
                    <a:pt x="291" y="29"/>
                  </a:lnTo>
                  <a:lnTo>
                    <a:pt x="228" y="52"/>
                  </a:lnTo>
                  <a:lnTo>
                    <a:pt x="170" y="17"/>
                  </a:lnTo>
                  <a:lnTo>
                    <a:pt x="4" y="0"/>
                  </a:lnTo>
                  <a:lnTo>
                    <a:pt x="3" y="2"/>
                  </a:lnTo>
                  <a:lnTo>
                    <a:pt x="1" y="3"/>
                  </a:lnTo>
                  <a:lnTo>
                    <a:pt x="0" y="5"/>
                  </a:lnTo>
                  <a:lnTo>
                    <a:pt x="1" y="7"/>
                  </a:lnTo>
                  <a:lnTo>
                    <a:pt x="4" y="8"/>
                  </a:lnTo>
                  <a:lnTo>
                    <a:pt x="8" y="11"/>
                  </a:lnTo>
                  <a:lnTo>
                    <a:pt x="16" y="13"/>
                  </a:lnTo>
                  <a:lnTo>
                    <a:pt x="25" y="16"/>
                  </a:lnTo>
                  <a:lnTo>
                    <a:pt x="35" y="21"/>
                  </a:lnTo>
                  <a:lnTo>
                    <a:pt x="46" y="25"/>
                  </a:lnTo>
                  <a:lnTo>
                    <a:pt x="58" y="31"/>
                  </a:lnTo>
                  <a:lnTo>
                    <a:pt x="72" y="35"/>
                  </a:lnTo>
                  <a:lnTo>
                    <a:pt x="56" y="83"/>
                  </a:lnTo>
                  <a:lnTo>
                    <a:pt x="57" y="84"/>
                  </a:lnTo>
                  <a:lnTo>
                    <a:pt x="62" y="88"/>
                  </a:lnTo>
                  <a:lnTo>
                    <a:pt x="70" y="92"/>
                  </a:lnTo>
                  <a:lnTo>
                    <a:pt x="83" y="100"/>
                  </a:lnTo>
                  <a:lnTo>
                    <a:pt x="102" y="110"/>
                  </a:lnTo>
                  <a:lnTo>
                    <a:pt x="126" y="122"/>
                  </a:lnTo>
                  <a:lnTo>
                    <a:pt x="158" y="137"/>
                  </a:lnTo>
                  <a:lnTo>
                    <a:pt x="198" y="153"/>
                  </a:lnTo>
                  <a:lnTo>
                    <a:pt x="220" y="81"/>
                  </a:lnTo>
                  <a:lnTo>
                    <a:pt x="287" y="96"/>
                  </a:lnTo>
                  <a:lnTo>
                    <a:pt x="288" y="95"/>
                  </a:lnTo>
                  <a:lnTo>
                    <a:pt x="291" y="94"/>
                  </a:lnTo>
                  <a:lnTo>
                    <a:pt x="293" y="92"/>
                  </a:lnTo>
                  <a:lnTo>
                    <a:pt x="292" y="89"/>
                  </a:lnTo>
                  <a:lnTo>
                    <a:pt x="233" y="54"/>
                  </a:lnTo>
                  <a:lnTo>
                    <a:pt x="292" y="33"/>
                  </a:lnTo>
                  <a:lnTo>
                    <a:pt x="294" y="34"/>
                  </a:lnTo>
                  <a:lnTo>
                    <a:pt x="296" y="35"/>
                  </a:lnTo>
                  <a:lnTo>
                    <a:pt x="298" y="35"/>
                  </a:lnTo>
                  <a:lnTo>
                    <a:pt x="302" y="35"/>
                  </a:lnTo>
                  <a:lnTo>
                    <a:pt x="303" y="34"/>
                  </a:lnTo>
                  <a:lnTo>
                    <a:pt x="304" y="34"/>
                  </a:lnTo>
                  <a:lnTo>
                    <a:pt x="304" y="33"/>
                  </a:lnTo>
                  <a:lnTo>
                    <a:pt x="305" y="33"/>
                  </a:lnTo>
                  <a:lnTo>
                    <a:pt x="321" y="27"/>
                  </a:lnTo>
                  <a:lnTo>
                    <a:pt x="321" y="26"/>
                  </a:lnTo>
                  <a:lnTo>
                    <a:pt x="321" y="25"/>
                  </a:lnTo>
                  <a:lnTo>
                    <a:pt x="320" y="25"/>
                  </a:lnTo>
                  <a:lnTo>
                    <a:pt x="308" y="29"/>
                  </a:lnTo>
                  <a:lnTo>
                    <a:pt x="308" y="28"/>
                  </a:lnTo>
                  <a:lnTo>
                    <a:pt x="321" y="24"/>
                  </a:lnTo>
                  <a:lnTo>
                    <a:pt x="322" y="24"/>
                  </a:lnTo>
                  <a:lnTo>
                    <a:pt x="322" y="23"/>
                  </a:lnTo>
                  <a:lnTo>
                    <a:pt x="322" y="22"/>
                  </a:lnTo>
                  <a:lnTo>
                    <a:pt x="322" y="21"/>
                  </a:lnTo>
                  <a:lnTo>
                    <a:pt x="321" y="21"/>
                  </a:lnTo>
                  <a:lnTo>
                    <a:pt x="310" y="25"/>
                  </a:lnTo>
                  <a:lnTo>
                    <a:pt x="310" y="24"/>
                  </a:lnTo>
                  <a:lnTo>
                    <a:pt x="308" y="24"/>
                  </a:lnTo>
                  <a:lnTo>
                    <a:pt x="322" y="19"/>
                  </a:lnTo>
                  <a:lnTo>
                    <a:pt x="323" y="19"/>
                  </a:lnTo>
                  <a:lnTo>
                    <a:pt x="323" y="18"/>
                  </a:lnTo>
                  <a:lnTo>
                    <a:pt x="323" y="17"/>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2" name="Freeform 70">
              <a:extLst>
                <a:ext uri="{FF2B5EF4-FFF2-40B4-BE49-F238E27FC236}">
                  <a16:creationId xmlns:a16="http://schemas.microsoft.com/office/drawing/2014/main" id="{B0D94586-B0F9-6E2D-7F58-878FB4AE4CA2}"/>
                </a:ext>
              </a:extLst>
            </p:cNvPr>
            <p:cNvSpPr>
              <a:spLocks noEditPoints="1"/>
            </p:cNvSpPr>
            <p:nvPr/>
          </p:nvSpPr>
          <p:spPr bwMode="auto">
            <a:xfrm>
              <a:off x="1654" y="1150"/>
              <a:ext cx="2059" cy="1597"/>
            </a:xfrm>
            <a:custGeom>
              <a:avLst/>
              <a:gdLst>
                <a:gd name="T0" fmla="*/ 2020 w 2059"/>
                <a:gd name="T1" fmla="*/ 179 h 1597"/>
                <a:gd name="T2" fmla="*/ 1863 w 2059"/>
                <a:gd name="T3" fmla="*/ 146 h 1597"/>
                <a:gd name="T4" fmla="*/ 1860 w 2059"/>
                <a:gd name="T5" fmla="*/ 65 h 1597"/>
                <a:gd name="T6" fmla="*/ 1835 w 2059"/>
                <a:gd name="T7" fmla="*/ 15 h 1597"/>
                <a:gd name="T8" fmla="*/ 1797 w 2059"/>
                <a:gd name="T9" fmla="*/ 12 h 1597"/>
                <a:gd name="T10" fmla="*/ 1766 w 2059"/>
                <a:gd name="T11" fmla="*/ 19 h 1597"/>
                <a:gd name="T12" fmla="*/ 1736 w 2059"/>
                <a:gd name="T13" fmla="*/ 44 h 1597"/>
                <a:gd name="T14" fmla="*/ 1732 w 2059"/>
                <a:gd name="T15" fmla="*/ 79 h 1597"/>
                <a:gd name="T16" fmla="*/ 1735 w 2059"/>
                <a:gd name="T17" fmla="*/ 203 h 1597"/>
                <a:gd name="T18" fmla="*/ 1547 w 2059"/>
                <a:gd name="T19" fmla="*/ 396 h 1597"/>
                <a:gd name="T20" fmla="*/ 1612 w 2059"/>
                <a:gd name="T21" fmla="*/ 215 h 1597"/>
                <a:gd name="T22" fmla="*/ 1495 w 2059"/>
                <a:gd name="T23" fmla="*/ 191 h 1597"/>
                <a:gd name="T24" fmla="*/ 1492 w 2059"/>
                <a:gd name="T25" fmla="*/ 129 h 1597"/>
                <a:gd name="T26" fmla="*/ 1516 w 2059"/>
                <a:gd name="T27" fmla="*/ 62 h 1597"/>
                <a:gd name="T28" fmla="*/ 1356 w 2059"/>
                <a:gd name="T29" fmla="*/ 172 h 1597"/>
                <a:gd name="T30" fmla="*/ 1360 w 2059"/>
                <a:gd name="T31" fmla="*/ 174 h 1597"/>
                <a:gd name="T32" fmla="*/ 1360 w 2059"/>
                <a:gd name="T33" fmla="*/ 153 h 1597"/>
                <a:gd name="T34" fmla="*/ 1377 w 2059"/>
                <a:gd name="T35" fmla="*/ 263 h 1597"/>
                <a:gd name="T36" fmla="*/ 1294 w 2059"/>
                <a:gd name="T37" fmla="*/ 142 h 1597"/>
                <a:gd name="T38" fmla="*/ 1288 w 2059"/>
                <a:gd name="T39" fmla="*/ 105 h 1597"/>
                <a:gd name="T40" fmla="*/ 1254 w 2059"/>
                <a:gd name="T41" fmla="*/ 75 h 1597"/>
                <a:gd name="T42" fmla="*/ 1221 w 2059"/>
                <a:gd name="T43" fmla="*/ 73 h 1597"/>
                <a:gd name="T44" fmla="*/ 1187 w 2059"/>
                <a:gd name="T45" fmla="*/ 87 h 1597"/>
                <a:gd name="T46" fmla="*/ 1168 w 2059"/>
                <a:gd name="T47" fmla="*/ 117 h 1597"/>
                <a:gd name="T48" fmla="*/ 1169 w 2059"/>
                <a:gd name="T49" fmla="*/ 161 h 1597"/>
                <a:gd name="T50" fmla="*/ 1052 w 2059"/>
                <a:gd name="T51" fmla="*/ 194 h 1597"/>
                <a:gd name="T52" fmla="*/ 974 w 2059"/>
                <a:gd name="T53" fmla="*/ 116 h 1597"/>
                <a:gd name="T54" fmla="*/ 738 w 2059"/>
                <a:gd name="T55" fmla="*/ 172 h 1597"/>
                <a:gd name="T56" fmla="*/ 749 w 2059"/>
                <a:gd name="T57" fmla="*/ 66 h 1597"/>
                <a:gd name="T58" fmla="*/ 734 w 2059"/>
                <a:gd name="T59" fmla="*/ 21 h 1597"/>
                <a:gd name="T60" fmla="*/ 705 w 2059"/>
                <a:gd name="T61" fmla="*/ 4 h 1597"/>
                <a:gd name="T62" fmla="*/ 677 w 2059"/>
                <a:gd name="T63" fmla="*/ 5 h 1597"/>
                <a:gd name="T64" fmla="*/ 644 w 2059"/>
                <a:gd name="T65" fmla="*/ 24 h 1597"/>
                <a:gd name="T66" fmla="*/ 632 w 2059"/>
                <a:gd name="T67" fmla="*/ 56 h 1597"/>
                <a:gd name="T68" fmla="*/ 642 w 2059"/>
                <a:gd name="T69" fmla="*/ 102 h 1597"/>
                <a:gd name="T70" fmla="*/ 560 w 2059"/>
                <a:gd name="T71" fmla="*/ 139 h 1597"/>
                <a:gd name="T72" fmla="*/ 555 w 2059"/>
                <a:gd name="T73" fmla="*/ 101 h 1597"/>
                <a:gd name="T74" fmla="*/ 486 w 2059"/>
                <a:gd name="T75" fmla="*/ 52 h 1597"/>
                <a:gd name="T76" fmla="*/ 433 w 2059"/>
                <a:gd name="T77" fmla="*/ 138 h 1597"/>
                <a:gd name="T78" fmla="*/ 437 w 2059"/>
                <a:gd name="T79" fmla="*/ 146 h 1597"/>
                <a:gd name="T80" fmla="*/ 467 w 2059"/>
                <a:gd name="T81" fmla="*/ 119 h 1597"/>
                <a:gd name="T82" fmla="*/ 387 w 2059"/>
                <a:gd name="T83" fmla="*/ 200 h 1597"/>
                <a:gd name="T84" fmla="*/ 390 w 2059"/>
                <a:gd name="T85" fmla="*/ 126 h 1597"/>
                <a:gd name="T86" fmla="*/ 401 w 2059"/>
                <a:gd name="T87" fmla="*/ 63 h 1597"/>
                <a:gd name="T88" fmla="*/ 334 w 2059"/>
                <a:gd name="T89" fmla="*/ 56 h 1597"/>
                <a:gd name="T90" fmla="*/ 307 w 2059"/>
                <a:gd name="T91" fmla="*/ 57 h 1597"/>
                <a:gd name="T92" fmla="*/ 275 w 2059"/>
                <a:gd name="T93" fmla="*/ 75 h 1597"/>
                <a:gd name="T94" fmla="*/ 256 w 2059"/>
                <a:gd name="T95" fmla="*/ 102 h 1597"/>
                <a:gd name="T96" fmla="*/ 264 w 2059"/>
                <a:gd name="T97" fmla="*/ 134 h 1597"/>
                <a:gd name="T98" fmla="*/ 270 w 2059"/>
                <a:gd name="T99" fmla="*/ 157 h 1597"/>
                <a:gd name="T100" fmla="*/ 253 w 2059"/>
                <a:gd name="T101" fmla="*/ 250 h 1597"/>
                <a:gd name="T102" fmla="*/ 214 w 2059"/>
                <a:gd name="T103" fmla="*/ 128 h 1597"/>
                <a:gd name="T104" fmla="*/ 203 w 2059"/>
                <a:gd name="T105" fmla="*/ 90 h 1597"/>
                <a:gd name="T106" fmla="*/ 174 w 2059"/>
                <a:gd name="T107" fmla="*/ 67 h 1597"/>
                <a:gd name="T108" fmla="*/ 147 w 2059"/>
                <a:gd name="T109" fmla="*/ 68 h 1597"/>
                <a:gd name="T110" fmla="*/ 115 w 2059"/>
                <a:gd name="T111" fmla="*/ 79 h 1597"/>
                <a:gd name="T112" fmla="*/ 99 w 2059"/>
                <a:gd name="T113" fmla="*/ 107 h 1597"/>
                <a:gd name="T114" fmla="*/ 99 w 2059"/>
                <a:gd name="T115" fmla="*/ 146 h 1597"/>
                <a:gd name="T116" fmla="*/ 0 w 2059"/>
                <a:gd name="T117" fmla="*/ 787 h 1597"/>
                <a:gd name="T118" fmla="*/ 1613 w 2059"/>
                <a:gd name="T119" fmla="*/ 224 h 1597"/>
                <a:gd name="T120" fmla="*/ 877 w 2059"/>
                <a:gd name="T121" fmla="*/ 230 h 1597"/>
                <a:gd name="T122" fmla="*/ 994 w 2059"/>
                <a:gd name="T123" fmla="*/ 906 h 15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9"/>
                <a:gd name="T187" fmla="*/ 0 h 1597"/>
                <a:gd name="T188" fmla="*/ 2059 w 2059"/>
                <a:gd name="T189" fmla="*/ 1597 h 15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9" h="1597">
                  <a:moveTo>
                    <a:pt x="1922" y="328"/>
                  </a:moveTo>
                  <a:lnTo>
                    <a:pt x="1957" y="305"/>
                  </a:lnTo>
                  <a:lnTo>
                    <a:pt x="1955" y="299"/>
                  </a:lnTo>
                  <a:lnTo>
                    <a:pt x="1980" y="282"/>
                  </a:lnTo>
                  <a:lnTo>
                    <a:pt x="1967" y="264"/>
                  </a:lnTo>
                  <a:lnTo>
                    <a:pt x="1978" y="255"/>
                  </a:lnTo>
                  <a:lnTo>
                    <a:pt x="1984" y="258"/>
                  </a:lnTo>
                  <a:lnTo>
                    <a:pt x="1989" y="260"/>
                  </a:lnTo>
                  <a:lnTo>
                    <a:pt x="1995" y="261"/>
                  </a:lnTo>
                  <a:lnTo>
                    <a:pt x="2001" y="262"/>
                  </a:lnTo>
                  <a:lnTo>
                    <a:pt x="2017" y="376"/>
                  </a:lnTo>
                  <a:lnTo>
                    <a:pt x="2059" y="368"/>
                  </a:lnTo>
                  <a:lnTo>
                    <a:pt x="2033" y="248"/>
                  </a:lnTo>
                  <a:lnTo>
                    <a:pt x="2038" y="240"/>
                  </a:lnTo>
                  <a:lnTo>
                    <a:pt x="2042" y="234"/>
                  </a:lnTo>
                  <a:lnTo>
                    <a:pt x="2043" y="227"/>
                  </a:lnTo>
                  <a:lnTo>
                    <a:pt x="2043" y="222"/>
                  </a:lnTo>
                  <a:lnTo>
                    <a:pt x="2043" y="220"/>
                  </a:lnTo>
                  <a:lnTo>
                    <a:pt x="2042" y="206"/>
                  </a:lnTo>
                  <a:lnTo>
                    <a:pt x="2040" y="181"/>
                  </a:lnTo>
                  <a:lnTo>
                    <a:pt x="2032" y="175"/>
                  </a:lnTo>
                  <a:lnTo>
                    <a:pt x="2030" y="175"/>
                  </a:lnTo>
                  <a:lnTo>
                    <a:pt x="2026" y="174"/>
                  </a:lnTo>
                  <a:lnTo>
                    <a:pt x="2022" y="175"/>
                  </a:lnTo>
                  <a:lnTo>
                    <a:pt x="2020" y="177"/>
                  </a:lnTo>
                  <a:lnTo>
                    <a:pt x="2020" y="178"/>
                  </a:lnTo>
                  <a:lnTo>
                    <a:pt x="2020" y="179"/>
                  </a:lnTo>
                  <a:lnTo>
                    <a:pt x="2020" y="181"/>
                  </a:lnTo>
                  <a:lnTo>
                    <a:pt x="2021" y="182"/>
                  </a:lnTo>
                  <a:lnTo>
                    <a:pt x="2005" y="60"/>
                  </a:lnTo>
                  <a:lnTo>
                    <a:pt x="1964" y="70"/>
                  </a:lnTo>
                  <a:lnTo>
                    <a:pt x="1987" y="179"/>
                  </a:lnTo>
                  <a:lnTo>
                    <a:pt x="1976" y="185"/>
                  </a:lnTo>
                  <a:lnTo>
                    <a:pt x="1965" y="202"/>
                  </a:lnTo>
                  <a:lnTo>
                    <a:pt x="1963" y="204"/>
                  </a:lnTo>
                  <a:lnTo>
                    <a:pt x="1959" y="211"/>
                  </a:lnTo>
                  <a:lnTo>
                    <a:pt x="1955" y="219"/>
                  </a:lnTo>
                  <a:lnTo>
                    <a:pt x="1954" y="229"/>
                  </a:lnTo>
                  <a:lnTo>
                    <a:pt x="1945" y="234"/>
                  </a:lnTo>
                  <a:lnTo>
                    <a:pt x="1928" y="245"/>
                  </a:lnTo>
                  <a:lnTo>
                    <a:pt x="1926" y="242"/>
                  </a:lnTo>
                  <a:lnTo>
                    <a:pt x="1889" y="260"/>
                  </a:lnTo>
                  <a:lnTo>
                    <a:pt x="1852" y="221"/>
                  </a:lnTo>
                  <a:lnTo>
                    <a:pt x="1848" y="198"/>
                  </a:lnTo>
                  <a:lnTo>
                    <a:pt x="1847" y="198"/>
                  </a:lnTo>
                  <a:lnTo>
                    <a:pt x="1847" y="200"/>
                  </a:lnTo>
                  <a:lnTo>
                    <a:pt x="1844" y="191"/>
                  </a:lnTo>
                  <a:lnTo>
                    <a:pt x="1850" y="188"/>
                  </a:lnTo>
                  <a:lnTo>
                    <a:pt x="1855" y="186"/>
                  </a:lnTo>
                  <a:lnTo>
                    <a:pt x="1860" y="184"/>
                  </a:lnTo>
                  <a:lnTo>
                    <a:pt x="1864" y="181"/>
                  </a:lnTo>
                  <a:lnTo>
                    <a:pt x="1867" y="174"/>
                  </a:lnTo>
                  <a:lnTo>
                    <a:pt x="1865" y="163"/>
                  </a:lnTo>
                  <a:lnTo>
                    <a:pt x="1863" y="146"/>
                  </a:lnTo>
                  <a:lnTo>
                    <a:pt x="1864" y="123"/>
                  </a:lnTo>
                  <a:lnTo>
                    <a:pt x="1865" y="119"/>
                  </a:lnTo>
                  <a:lnTo>
                    <a:pt x="1868" y="113"/>
                  </a:lnTo>
                  <a:lnTo>
                    <a:pt x="1869" y="104"/>
                  </a:lnTo>
                  <a:lnTo>
                    <a:pt x="1863" y="90"/>
                  </a:lnTo>
                  <a:lnTo>
                    <a:pt x="1862" y="88"/>
                  </a:lnTo>
                  <a:lnTo>
                    <a:pt x="1861" y="86"/>
                  </a:lnTo>
                  <a:lnTo>
                    <a:pt x="1860" y="85"/>
                  </a:lnTo>
                  <a:lnTo>
                    <a:pt x="1859" y="82"/>
                  </a:lnTo>
                  <a:lnTo>
                    <a:pt x="1859" y="81"/>
                  </a:lnTo>
                  <a:lnTo>
                    <a:pt x="1859" y="80"/>
                  </a:lnTo>
                  <a:lnTo>
                    <a:pt x="1859" y="79"/>
                  </a:lnTo>
                  <a:lnTo>
                    <a:pt x="1859" y="78"/>
                  </a:lnTo>
                  <a:lnTo>
                    <a:pt x="1859" y="77"/>
                  </a:lnTo>
                  <a:lnTo>
                    <a:pt x="1859" y="76"/>
                  </a:lnTo>
                  <a:lnTo>
                    <a:pt x="1859" y="72"/>
                  </a:lnTo>
                  <a:lnTo>
                    <a:pt x="1860" y="68"/>
                  </a:lnTo>
                  <a:lnTo>
                    <a:pt x="1860" y="65"/>
                  </a:lnTo>
                  <a:lnTo>
                    <a:pt x="1860" y="61"/>
                  </a:lnTo>
                  <a:lnTo>
                    <a:pt x="1861" y="58"/>
                  </a:lnTo>
                  <a:lnTo>
                    <a:pt x="1862" y="56"/>
                  </a:lnTo>
                  <a:lnTo>
                    <a:pt x="1861" y="53"/>
                  </a:lnTo>
                  <a:lnTo>
                    <a:pt x="1861" y="52"/>
                  </a:lnTo>
                  <a:lnTo>
                    <a:pt x="1860" y="52"/>
                  </a:lnTo>
                  <a:lnTo>
                    <a:pt x="1859" y="52"/>
                  </a:lnTo>
                  <a:lnTo>
                    <a:pt x="1857" y="49"/>
                  </a:lnTo>
                  <a:lnTo>
                    <a:pt x="1853" y="44"/>
                  </a:lnTo>
                  <a:lnTo>
                    <a:pt x="1849" y="39"/>
                  </a:lnTo>
                  <a:lnTo>
                    <a:pt x="1843" y="34"/>
                  </a:lnTo>
                  <a:lnTo>
                    <a:pt x="1842" y="34"/>
                  </a:lnTo>
                  <a:lnTo>
                    <a:pt x="1842" y="33"/>
                  </a:lnTo>
                  <a:lnTo>
                    <a:pt x="1841" y="33"/>
                  </a:lnTo>
                  <a:lnTo>
                    <a:pt x="1842" y="31"/>
                  </a:lnTo>
                  <a:lnTo>
                    <a:pt x="1843" y="29"/>
                  </a:lnTo>
                  <a:lnTo>
                    <a:pt x="1843" y="27"/>
                  </a:lnTo>
                  <a:lnTo>
                    <a:pt x="1842" y="24"/>
                  </a:lnTo>
                  <a:lnTo>
                    <a:pt x="1841" y="22"/>
                  </a:lnTo>
                  <a:lnTo>
                    <a:pt x="1841" y="21"/>
                  </a:lnTo>
                  <a:lnTo>
                    <a:pt x="1841" y="19"/>
                  </a:lnTo>
                  <a:lnTo>
                    <a:pt x="1840" y="18"/>
                  </a:lnTo>
                  <a:lnTo>
                    <a:pt x="1839" y="17"/>
                  </a:lnTo>
                  <a:lnTo>
                    <a:pt x="1838" y="17"/>
                  </a:lnTo>
                  <a:lnTo>
                    <a:pt x="1835" y="15"/>
                  </a:lnTo>
                  <a:lnTo>
                    <a:pt x="1834" y="15"/>
                  </a:lnTo>
                  <a:lnTo>
                    <a:pt x="1832" y="14"/>
                  </a:lnTo>
                  <a:lnTo>
                    <a:pt x="1831" y="13"/>
                  </a:lnTo>
                  <a:lnTo>
                    <a:pt x="1830" y="13"/>
                  </a:lnTo>
                  <a:lnTo>
                    <a:pt x="1829" y="12"/>
                  </a:lnTo>
                  <a:lnTo>
                    <a:pt x="1826" y="12"/>
                  </a:lnTo>
                  <a:lnTo>
                    <a:pt x="1825" y="13"/>
                  </a:lnTo>
                  <a:lnTo>
                    <a:pt x="1823" y="13"/>
                  </a:lnTo>
                  <a:lnTo>
                    <a:pt x="1822" y="13"/>
                  </a:lnTo>
                  <a:lnTo>
                    <a:pt x="1820" y="13"/>
                  </a:lnTo>
                  <a:lnTo>
                    <a:pt x="1819" y="13"/>
                  </a:lnTo>
                  <a:lnTo>
                    <a:pt x="1816" y="13"/>
                  </a:lnTo>
                  <a:lnTo>
                    <a:pt x="1815" y="13"/>
                  </a:lnTo>
                  <a:lnTo>
                    <a:pt x="1813" y="13"/>
                  </a:lnTo>
                  <a:lnTo>
                    <a:pt x="1813" y="12"/>
                  </a:lnTo>
                  <a:lnTo>
                    <a:pt x="1812" y="12"/>
                  </a:lnTo>
                  <a:lnTo>
                    <a:pt x="1811" y="11"/>
                  </a:lnTo>
                  <a:lnTo>
                    <a:pt x="1810" y="11"/>
                  </a:lnTo>
                  <a:lnTo>
                    <a:pt x="1809" y="12"/>
                  </a:lnTo>
                  <a:lnTo>
                    <a:pt x="1806" y="13"/>
                  </a:lnTo>
                  <a:lnTo>
                    <a:pt x="1805" y="13"/>
                  </a:lnTo>
                  <a:lnTo>
                    <a:pt x="1804" y="13"/>
                  </a:lnTo>
                  <a:lnTo>
                    <a:pt x="1803" y="12"/>
                  </a:lnTo>
                  <a:lnTo>
                    <a:pt x="1802" y="12"/>
                  </a:lnTo>
                  <a:lnTo>
                    <a:pt x="1801" y="12"/>
                  </a:lnTo>
                  <a:lnTo>
                    <a:pt x="1800" y="12"/>
                  </a:lnTo>
                  <a:lnTo>
                    <a:pt x="1799" y="12"/>
                  </a:lnTo>
                  <a:lnTo>
                    <a:pt x="1797" y="12"/>
                  </a:lnTo>
                  <a:lnTo>
                    <a:pt x="1796" y="12"/>
                  </a:lnTo>
                  <a:lnTo>
                    <a:pt x="1795" y="12"/>
                  </a:lnTo>
                  <a:lnTo>
                    <a:pt x="1794" y="12"/>
                  </a:lnTo>
                  <a:lnTo>
                    <a:pt x="1793" y="12"/>
                  </a:lnTo>
                  <a:lnTo>
                    <a:pt x="1792" y="12"/>
                  </a:lnTo>
                  <a:lnTo>
                    <a:pt x="1791" y="12"/>
                  </a:lnTo>
                  <a:lnTo>
                    <a:pt x="1790" y="13"/>
                  </a:lnTo>
                  <a:lnTo>
                    <a:pt x="1788" y="13"/>
                  </a:lnTo>
                  <a:lnTo>
                    <a:pt x="1787" y="13"/>
                  </a:lnTo>
                  <a:lnTo>
                    <a:pt x="1786" y="13"/>
                  </a:lnTo>
                  <a:lnTo>
                    <a:pt x="1785" y="14"/>
                  </a:lnTo>
                  <a:lnTo>
                    <a:pt x="1784" y="14"/>
                  </a:lnTo>
                  <a:lnTo>
                    <a:pt x="1783" y="14"/>
                  </a:lnTo>
                  <a:lnTo>
                    <a:pt x="1783" y="13"/>
                  </a:lnTo>
                  <a:lnTo>
                    <a:pt x="1782" y="13"/>
                  </a:lnTo>
                  <a:lnTo>
                    <a:pt x="1781" y="13"/>
                  </a:lnTo>
                  <a:lnTo>
                    <a:pt x="1780" y="13"/>
                  </a:lnTo>
                  <a:lnTo>
                    <a:pt x="1777" y="13"/>
                  </a:lnTo>
                  <a:lnTo>
                    <a:pt x="1776" y="13"/>
                  </a:lnTo>
                  <a:lnTo>
                    <a:pt x="1774" y="13"/>
                  </a:lnTo>
                  <a:lnTo>
                    <a:pt x="1773" y="14"/>
                  </a:lnTo>
                  <a:lnTo>
                    <a:pt x="1772" y="14"/>
                  </a:lnTo>
                  <a:lnTo>
                    <a:pt x="1772" y="15"/>
                  </a:lnTo>
                  <a:lnTo>
                    <a:pt x="1769" y="17"/>
                  </a:lnTo>
                  <a:lnTo>
                    <a:pt x="1768" y="17"/>
                  </a:lnTo>
                  <a:lnTo>
                    <a:pt x="1767" y="18"/>
                  </a:lnTo>
                  <a:lnTo>
                    <a:pt x="1766" y="19"/>
                  </a:lnTo>
                  <a:lnTo>
                    <a:pt x="1764" y="20"/>
                  </a:lnTo>
                  <a:lnTo>
                    <a:pt x="1762" y="20"/>
                  </a:lnTo>
                  <a:lnTo>
                    <a:pt x="1761" y="21"/>
                  </a:lnTo>
                  <a:lnTo>
                    <a:pt x="1759" y="21"/>
                  </a:lnTo>
                  <a:lnTo>
                    <a:pt x="1758" y="22"/>
                  </a:lnTo>
                  <a:lnTo>
                    <a:pt x="1757" y="23"/>
                  </a:lnTo>
                  <a:lnTo>
                    <a:pt x="1756" y="23"/>
                  </a:lnTo>
                  <a:lnTo>
                    <a:pt x="1756" y="24"/>
                  </a:lnTo>
                  <a:lnTo>
                    <a:pt x="1755" y="25"/>
                  </a:lnTo>
                  <a:lnTo>
                    <a:pt x="1754" y="27"/>
                  </a:lnTo>
                  <a:lnTo>
                    <a:pt x="1752" y="27"/>
                  </a:lnTo>
                  <a:lnTo>
                    <a:pt x="1751" y="27"/>
                  </a:lnTo>
                  <a:lnTo>
                    <a:pt x="1748" y="28"/>
                  </a:lnTo>
                  <a:lnTo>
                    <a:pt x="1747" y="29"/>
                  </a:lnTo>
                  <a:lnTo>
                    <a:pt x="1747" y="31"/>
                  </a:lnTo>
                  <a:lnTo>
                    <a:pt x="1746" y="32"/>
                  </a:lnTo>
                  <a:lnTo>
                    <a:pt x="1745" y="33"/>
                  </a:lnTo>
                  <a:lnTo>
                    <a:pt x="1744" y="34"/>
                  </a:lnTo>
                  <a:lnTo>
                    <a:pt x="1742" y="34"/>
                  </a:lnTo>
                  <a:lnTo>
                    <a:pt x="1740" y="35"/>
                  </a:lnTo>
                  <a:lnTo>
                    <a:pt x="1739" y="37"/>
                  </a:lnTo>
                  <a:lnTo>
                    <a:pt x="1738" y="38"/>
                  </a:lnTo>
                  <a:lnTo>
                    <a:pt x="1738" y="39"/>
                  </a:lnTo>
                  <a:lnTo>
                    <a:pt x="1738" y="40"/>
                  </a:lnTo>
                  <a:lnTo>
                    <a:pt x="1737" y="41"/>
                  </a:lnTo>
                  <a:lnTo>
                    <a:pt x="1737" y="42"/>
                  </a:lnTo>
                  <a:lnTo>
                    <a:pt x="1737" y="43"/>
                  </a:lnTo>
                  <a:lnTo>
                    <a:pt x="1736" y="44"/>
                  </a:lnTo>
                  <a:lnTo>
                    <a:pt x="1736" y="46"/>
                  </a:lnTo>
                  <a:lnTo>
                    <a:pt x="1735" y="47"/>
                  </a:lnTo>
                  <a:lnTo>
                    <a:pt x="1735" y="48"/>
                  </a:lnTo>
                  <a:lnTo>
                    <a:pt x="1734" y="49"/>
                  </a:lnTo>
                  <a:lnTo>
                    <a:pt x="1734" y="50"/>
                  </a:lnTo>
                  <a:lnTo>
                    <a:pt x="1733" y="51"/>
                  </a:lnTo>
                  <a:lnTo>
                    <a:pt x="1733" y="52"/>
                  </a:lnTo>
                  <a:lnTo>
                    <a:pt x="1732" y="52"/>
                  </a:lnTo>
                  <a:lnTo>
                    <a:pt x="1732" y="53"/>
                  </a:lnTo>
                  <a:lnTo>
                    <a:pt x="1732" y="54"/>
                  </a:lnTo>
                  <a:lnTo>
                    <a:pt x="1733" y="56"/>
                  </a:lnTo>
                  <a:lnTo>
                    <a:pt x="1733" y="58"/>
                  </a:lnTo>
                  <a:lnTo>
                    <a:pt x="1733" y="59"/>
                  </a:lnTo>
                  <a:lnTo>
                    <a:pt x="1732" y="61"/>
                  </a:lnTo>
                  <a:lnTo>
                    <a:pt x="1730" y="62"/>
                  </a:lnTo>
                  <a:lnTo>
                    <a:pt x="1729" y="63"/>
                  </a:lnTo>
                  <a:lnTo>
                    <a:pt x="1729" y="66"/>
                  </a:lnTo>
                  <a:lnTo>
                    <a:pt x="1729" y="68"/>
                  </a:lnTo>
                  <a:lnTo>
                    <a:pt x="1729" y="70"/>
                  </a:lnTo>
                  <a:lnTo>
                    <a:pt x="1729" y="71"/>
                  </a:lnTo>
                  <a:lnTo>
                    <a:pt x="1729" y="73"/>
                  </a:lnTo>
                  <a:lnTo>
                    <a:pt x="1729" y="75"/>
                  </a:lnTo>
                  <a:lnTo>
                    <a:pt x="1730" y="76"/>
                  </a:lnTo>
                  <a:lnTo>
                    <a:pt x="1730" y="77"/>
                  </a:lnTo>
                  <a:lnTo>
                    <a:pt x="1730" y="78"/>
                  </a:lnTo>
                  <a:lnTo>
                    <a:pt x="1732" y="78"/>
                  </a:lnTo>
                  <a:lnTo>
                    <a:pt x="1732" y="79"/>
                  </a:lnTo>
                  <a:lnTo>
                    <a:pt x="1732" y="80"/>
                  </a:lnTo>
                  <a:lnTo>
                    <a:pt x="1732" y="81"/>
                  </a:lnTo>
                  <a:lnTo>
                    <a:pt x="1733" y="83"/>
                  </a:lnTo>
                  <a:lnTo>
                    <a:pt x="1733" y="87"/>
                  </a:lnTo>
                  <a:lnTo>
                    <a:pt x="1733" y="88"/>
                  </a:lnTo>
                  <a:lnTo>
                    <a:pt x="1733" y="89"/>
                  </a:lnTo>
                  <a:lnTo>
                    <a:pt x="1734" y="91"/>
                  </a:lnTo>
                  <a:lnTo>
                    <a:pt x="1734" y="95"/>
                  </a:lnTo>
                  <a:lnTo>
                    <a:pt x="1735" y="97"/>
                  </a:lnTo>
                  <a:lnTo>
                    <a:pt x="1734" y="98"/>
                  </a:lnTo>
                  <a:lnTo>
                    <a:pt x="1733" y="99"/>
                  </a:lnTo>
                  <a:lnTo>
                    <a:pt x="1732" y="101"/>
                  </a:lnTo>
                  <a:lnTo>
                    <a:pt x="1730" y="104"/>
                  </a:lnTo>
                  <a:lnTo>
                    <a:pt x="1732" y="106"/>
                  </a:lnTo>
                  <a:lnTo>
                    <a:pt x="1733" y="110"/>
                  </a:lnTo>
                  <a:lnTo>
                    <a:pt x="1736" y="115"/>
                  </a:lnTo>
                  <a:lnTo>
                    <a:pt x="1739" y="120"/>
                  </a:lnTo>
                  <a:lnTo>
                    <a:pt x="1743" y="124"/>
                  </a:lnTo>
                  <a:lnTo>
                    <a:pt x="1745" y="126"/>
                  </a:lnTo>
                  <a:lnTo>
                    <a:pt x="1748" y="128"/>
                  </a:lnTo>
                  <a:lnTo>
                    <a:pt x="1751" y="129"/>
                  </a:lnTo>
                  <a:lnTo>
                    <a:pt x="1752" y="130"/>
                  </a:lnTo>
                  <a:lnTo>
                    <a:pt x="1752" y="131"/>
                  </a:lnTo>
                  <a:lnTo>
                    <a:pt x="1753" y="133"/>
                  </a:lnTo>
                  <a:lnTo>
                    <a:pt x="1742" y="194"/>
                  </a:lnTo>
                  <a:lnTo>
                    <a:pt x="1739" y="192"/>
                  </a:lnTo>
                  <a:lnTo>
                    <a:pt x="1735" y="203"/>
                  </a:lnTo>
                  <a:lnTo>
                    <a:pt x="1721" y="229"/>
                  </a:lnTo>
                  <a:lnTo>
                    <a:pt x="1720" y="230"/>
                  </a:lnTo>
                  <a:lnTo>
                    <a:pt x="1716" y="232"/>
                  </a:lnTo>
                  <a:lnTo>
                    <a:pt x="1710" y="236"/>
                  </a:lnTo>
                  <a:lnTo>
                    <a:pt x="1703" y="245"/>
                  </a:lnTo>
                  <a:lnTo>
                    <a:pt x="1691" y="258"/>
                  </a:lnTo>
                  <a:lnTo>
                    <a:pt x="1680" y="274"/>
                  </a:lnTo>
                  <a:lnTo>
                    <a:pt x="1667" y="297"/>
                  </a:lnTo>
                  <a:lnTo>
                    <a:pt x="1652" y="326"/>
                  </a:lnTo>
                  <a:lnTo>
                    <a:pt x="1641" y="363"/>
                  </a:lnTo>
                  <a:lnTo>
                    <a:pt x="1630" y="419"/>
                  </a:lnTo>
                  <a:lnTo>
                    <a:pt x="1621" y="493"/>
                  </a:lnTo>
                  <a:lnTo>
                    <a:pt x="1613" y="580"/>
                  </a:lnTo>
                  <a:lnTo>
                    <a:pt x="1607" y="676"/>
                  </a:lnTo>
                  <a:lnTo>
                    <a:pt x="1600" y="778"/>
                  </a:lnTo>
                  <a:lnTo>
                    <a:pt x="1595" y="882"/>
                  </a:lnTo>
                  <a:lnTo>
                    <a:pt x="1591" y="984"/>
                  </a:lnTo>
                  <a:lnTo>
                    <a:pt x="1586" y="984"/>
                  </a:lnTo>
                  <a:lnTo>
                    <a:pt x="1582" y="983"/>
                  </a:lnTo>
                  <a:lnTo>
                    <a:pt x="1578" y="983"/>
                  </a:lnTo>
                  <a:lnTo>
                    <a:pt x="1573" y="982"/>
                  </a:lnTo>
                  <a:lnTo>
                    <a:pt x="1567" y="981"/>
                  </a:lnTo>
                  <a:lnTo>
                    <a:pt x="1563" y="980"/>
                  </a:lnTo>
                  <a:lnTo>
                    <a:pt x="1559" y="980"/>
                  </a:lnTo>
                  <a:lnTo>
                    <a:pt x="1554" y="979"/>
                  </a:lnTo>
                  <a:lnTo>
                    <a:pt x="1557" y="706"/>
                  </a:lnTo>
                  <a:lnTo>
                    <a:pt x="1554" y="517"/>
                  </a:lnTo>
                  <a:lnTo>
                    <a:pt x="1547" y="396"/>
                  </a:lnTo>
                  <a:lnTo>
                    <a:pt x="1538" y="328"/>
                  </a:lnTo>
                  <a:lnTo>
                    <a:pt x="1564" y="310"/>
                  </a:lnTo>
                  <a:lnTo>
                    <a:pt x="1563" y="306"/>
                  </a:lnTo>
                  <a:lnTo>
                    <a:pt x="1582" y="292"/>
                  </a:lnTo>
                  <a:lnTo>
                    <a:pt x="1572" y="279"/>
                  </a:lnTo>
                  <a:lnTo>
                    <a:pt x="1581" y="273"/>
                  </a:lnTo>
                  <a:lnTo>
                    <a:pt x="1585" y="274"/>
                  </a:lnTo>
                  <a:lnTo>
                    <a:pt x="1590" y="277"/>
                  </a:lnTo>
                  <a:lnTo>
                    <a:pt x="1593" y="278"/>
                  </a:lnTo>
                  <a:lnTo>
                    <a:pt x="1598" y="278"/>
                  </a:lnTo>
                  <a:lnTo>
                    <a:pt x="1610" y="364"/>
                  </a:lnTo>
                  <a:lnTo>
                    <a:pt x="1641" y="357"/>
                  </a:lnTo>
                  <a:lnTo>
                    <a:pt x="1621" y="267"/>
                  </a:lnTo>
                  <a:lnTo>
                    <a:pt x="1622" y="267"/>
                  </a:lnTo>
                  <a:lnTo>
                    <a:pt x="1626" y="261"/>
                  </a:lnTo>
                  <a:lnTo>
                    <a:pt x="1628" y="257"/>
                  </a:lnTo>
                  <a:lnTo>
                    <a:pt x="1629" y="252"/>
                  </a:lnTo>
                  <a:lnTo>
                    <a:pt x="1629" y="248"/>
                  </a:lnTo>
                  <a:lnTo>
                    <a:pt x="1629" y="246"/>
                  </a:lnTo>
                  <a:lnTo>
                    <a:pt x="1629" y="235"/>
                  </a:lnTo>
                  <a:lnTo>
                    <a:pt x="1627" y="217"/>
                  </a:lnTo>
                  <a:lnTo>
                    <a:pt x="1621" y="212"/>
                  </a:lnTo>
                  <a:lnTo>
                    <a:pt x="1620" y="212"/>
                  </a:lnTo>
                  <a:lnTo>
                    <a:pt x="1617" y="211"/>
                  </a:lnTo>
                  <a:lnTo>
                    <a:pt x="1613" y="212"/>
                  </a:lnTo>
                  <a:lnTo>
                    <a:pt x="1612" y="214"/>
                  </a:lnTo>
                  <a:lnTo>
                    <a:pt x="1612" y="215"/>
                  </a:lnTo>
                  <a:lnTo>
                    <a:pt x="1612" y="216"/>
                  </a:lnTo>
                  <a:lnTo>
                    <a:pt x="1612" y="217"/>
                  </a:lnTo>
                  <a:lnTo>
                    <a:pt x="1601" y="127"/>
                  </a:lnTo>
                  <a:lnTo>
                    <a:pt x="1570" y="134"/>
                  </a:lnTo>
                  <a:lnTo>
                    <a:pt x="1588" y="216"/>
                  </a:lnTo>
                  <a:lnTo>
                    <a:pt x="1579" y="220"/>
                  </a:lnTo>
                  <a:lnTo>
                    <a:pt x="1571" y="232"/>
                  </a:lnTo>
                  <a:lnTo>
                    <a:pt x="1569" y="234"/>
                  </a:lnTo>
                  <a:lnTo>
                    <a:pt x="1566" y="239"/>
                  </a:lnTo>
                  <a:lnTo>
                    <a:pt x="1564" y="245"/>
                  </a:lnTo>
                  <a:lnTo>
                    <a:pt x="1562" y="252"/>
                  </a:lnTo>
                  <a:lnTo>
                    <a:pt x="1556" y="257"/>
                  </a:lnTo>
                  <a:lnTo>
                    <a:pt x="1555" y="257"/>
                  </a:lnTo>
                  <a:lnTo>
                    <a:pt x="1543" y="265"/>
                  </a:lnTo>
                  <a:lnTo>
                    <a:pt x="1542" y="263"/>
                  </a:lnTo>
                  <a:lnTo>
                    <a:pt x="1514" y="275"/>
                  </a:lnTo>
                  <a:lnTo>
                    <a:pt x="1486" y="246"/>
                  </a:lnTo>
                  <a:lnTo>
                    <a:pt x="1483" y="230"/>
                  </a:lnTo>
                  <a:lnTo>
                    <a:pt x="1482" y="231"/>
                  </a:lnTo>
                  <a:lnTo>
                    <a:pt x="1480" y="224"/>
                  </a:lnTo>
                  <a:lnTo>
                    <a:pt x="1485" y="223"/>
                  </a:lnTo>
                  <a:lnTo>
                    <a:pt x="1488" y="222"/>
                  </a:lnTo>
                  <a:lnTo>
                    <a:pt x="1492" y="220"/>
                  </a:lnTo>
                  <a:lnTo>
                    <a:pt x="1495" y="216"/>
                  </a:lnTo>
                  <a:lnTo>
                    <a:pt x="1497" y="211"/>
                  </a:lnTo>
                  <a:lnTo>
                    <a:pt x="1496" y="203"/>
                  </a:lnTo>
                  <a:lnTo>
                    <a:pt x="1495" y="191"/>
                  </a:lnTo>
                  <a:lnTo>
                    <a:pt x="1495" y="173"/>
                  </a:lnTo>
                  <a:lnTo>
                    <a:pt x="1496" y="171"/>
                  </a:lnTo>
                  <a:lnTo>
                    <a:pt x="1498" y="166"/>
                  </a:lnTo>
                  <a:lnTo>
                    <a:pt x="1498" y="159"/>
                  </a:lnTo>
                  <a:lnTo>
                    <a:pt x="1494" y="149"/>
                  </a:lnTo>
                  <a:lnTo>
                    <a:pt x="1493" y="147"/>
                  </a:lnTo>
                  <a:lnTo>
                    <a:pt x="1493" y="146"/>
                  </a:lnTo>
                  <a:lnTo>
                    <a:pt x="1492" y="144"/>
                  </a:lnTo>
                  <a:lnTo>
                    <a:pt x="1492" y="143"/>
                  </a:lnTo>
                  <a:lnTo>
                    <a:pt x="1492" y="142"/>
                  </a:lnTo>
                  <a:lnTo>
                    <a:pt x="1492" y="140"/>
                  </a:lnTo>
                  <a:lnTo>
                    <a:pt x="1492" y="139"/>
                  </a:lnTo>
                  <a:lnTo>
                    <a:pt x="1490" y="138"/>
                  </a:lnTo>
                  <a:lnTo>
                    <a:pt x="1492" y="135"/>
                  </a:lnTo>
                  <a:lnTo>
                    <a:pt x="1492" y="133"/>
                  </a:lnTo>
                  <a:lnTo>
                    <a:pt x="1492" y="129"/>
                  </a:lnTo>
                  <a:lnTo>
                    <a:pt x="1492" y="127"/>
                  </a:lnTo>
                  <a:lnTo>
                    <a:pt x="1493" y="125"/>
                  </a:lnTo>
                  <a:lnTo>
                    <a:pt x="1494" y="123"/>
                  </a:lnTo>
                  <a:lnTo>
                    <a:pt x="1493" y="121"/>
                  </a:lnTo>
                  <a:lnTo>
                    <a:pt x="1493" y="120"/>
                  </a:lnTo>
                  <a:lnTo>
                    <a:pt x="1492" y="120"/>
                  </a:lnTo>
                  <a:lnTo>
                    <a:pt x="1490" y="120"/>
                  </a:lnTo>
                  <a:lnTo>
                    <a:pt x="1489" y="118"/>
                  </a:lnTo>
                  <a:lnTo>
                    <a:pt x="1488" y="115"/>
                  </a:lnTo>
                  <a:lnTo>
                    <a:pt x="1485" y="113"/>
                  </a:lnTo>
                  <a:lnTo>
                    <a:pt x="1482" y="109"/>
                  </a:lnTo>
                  <a:lnTo>
                    <a:pt x="1483" y="109"/>
                  </a:lnTo>
                  <a:lnTo>
                    <a:pt x="1474" y="80"/>
                  </a:lnTo>
                  <a:lnTo>
                    <a:pt x="1482" y="78"/>
                  </a:lnTo>
                  <a:lnTo>
                    <a:pt x="1489" y="75"/>
                  </a:lnTo>
                  <a:lnTo>
                    <a:pt x="1496" y="72"/>
                  </a:lnTo>
                  <a:lnTo>
                    <a:pt x="1503" y="70"/>
                  </a:lnTo>
                  <a:lnTo>
                    <a:pt x="1508" y="68"/>
                  </a:lnTo>
                  <a:lnTo>
                    <a:pt x="1512" y="67"/>
                  </a:lnTo>
                  <a:lnTo>
                    <a:pt x="1515" y="66"/>
                  </a:lnTo>
                  <a:lnTo>
                    <a:pt x="1516" y="65"/>
                  </a:lnTo>
                  <a:lnTo>
                    <a:pt x="1517" y="63"/>
                  </a:lnTo>
                  <a:lnTo>
                    <a:pt x="1516" y="62"/>
                  </a:lnTo>
                  <a:lnTo>
                    <a:pt x="1515" y="61"/>
                  </a:lnTo>
                  <a:lnTo>
                    <a:pt x="1416" y="69"/>
                  </a:lnTo>
                  <a:lnTo>
                    <a:pt x="1342" y="110"/>
                  </a:lnTo>
                  <a:lnTo>
                    <a:pt x="1341" y="111"/>
                  </a:lnTo>
                  <a:lnTo>
                    <a:pt x="1342" y="113"/>
                  </a:lnTo>
                  <a:lnTo>
                    <a:pt x="1343" y="114"/>
                  </a:lnTo>
                  <a:lnTo>
                    <a:pt x="1344" y="114"/>
                  </a:lnTo>
                  <a:lnTo>
                    <a:pt x="1358" y="111"/>
                  </a:lnTo>
                  <a:lnTo>
                    <a:pt x="1358" y="153"/>
                  </a:lnTo>
                  <a:lnTo>
                    <a:pt x="1356" y="154"/>
                  </a:lnTo>
                  <a:lnTo>
                    <a:pt x="1356" y="155"/>
                  </a:lnTo>
                  <a:lnTo>
                    <a:pt x="1355" y="157"/>
                  </a:lnTo>
                  <a:lnTo>
                    <a:pt x="1355" y="158"/>
                  </a:lnTo>
                  <a:lnTo>
                    <a:pt x="1355" y="159"/>
                  </a:lnTo>
                  <a:lnTo>
                    <a:pt x="1355" y="161"/>
                  </a:lnTo>
                  <a:lnTo>
                    <a:pt x="1355" y="162"/>
                  </a:lnTo>
                  <a:lnTo>
                    <a:pt x="1355" y="172"/>
                  </a:lnTo>
                  <a:lnTo>
                    <a:pt x="1356" y="172"/>
                  </a:lnTo>
                  <a:lnTo>
                    <a:pt x="1356" y="164"/>
                  </a:lnTo>
                  <a:lnTo>
                    <a:pt x="1358" y="164"/>
                  </a:lnTo>
                  <a:lnTo>
                    <a:pt x="1358" y="174"/>
                  </a:lnTo>
                  <a:lnTo>
                    <a:pt x="1358" y="175"/>
                  </a:lnTo>
                  <a:lnTo>
                    <a:pt x="1359" y="175"/>
                  </a:lnTo>
                  <a:lnTo>
                    <a:pt x="1359" y="174"/>
                  </a:lnTo>
                  <a:lnTo>
                    <a:pt x="1359" y="165"/>
                  </a:lnTo>
                  <a:lnTo>
                    <a:pt x="1360" y="165"/>
                  </a:lnTo>
                  <a:lnTo>
                    <a:pt x="1360" y="173"/>
                  </a:lnTo>
                  <a:lnTo>
                    <a:pt x="1360" y="174"/>
                  </a:lnTo>
                  <a:lnTo>
                    <a:pt x="1361" y="174"/>
                  </a:lnTo>
                  <a:lnTo>
                    <a:pt x="1361" y="173"/>
                  </a:lnTo>
                  <a:lnTo>
                    <a:pt x="1361" y="164"/>
                  </a:lnTo>
                  <a:lnTo>
                    <a:pt x="1361" y="171"/>
                  </a:lnTo>
                  <a:lnTo>
                    <a:pt x="1361" y="172"/>
                  </a:lnTo>
                  <a:lnTo>
                    <a:pt x="1362" y="172"/>
                  </a:lnTo>
                  <a:lnTo>
                    <a:pt x="1363" y="172"/>
                  </a:lnTo>
                  <a:lnTo>
                    <a:pt x="1363" y="162"/>
                  </a:lnTo>
                  <a:lnTo>
                    <a:pt x="1363" y="161"/>
                  </a:lnTo>
                  <a:lnTo>
                    <a:pt x="1363" y="159"/>
                  </a:lnTo>
                  <a:lnTo>
                    <a:pt x="1363" y="158"/>
                  </a:lnTo>
                  <a:lnTo>
                    <a:pt x="1363" y="157"/>
                  </a:lnTo>
                  <a:lnTo>
                    <a:pt x="1362" y="155"/>
                  </a:lnTo>
                  <a:lnTo>
                    <a:pt x="1361" y="154"/>
                  </a:lnTo>
                  <a:lnTo>
                    <a:pt x="1360" y="153"/>
                  </a:lnTo>
                  <a:lnTo>
                    <a:pt x="1360" y="111"/>
                  </a:lnTo>
                  <a:lnTo>
                    <a:pt x="1384" y="106"/>
                  </a:lnTo>
                  <a:lnTo>
                    <a:pt x="1397" y="148"/>
                  </a:lnTo>
                  <a:lnTo>
                    <a:pt x="1397" y="149"/>
                  </a:lnTo>
                  <a:lnTo>
                    <a:pt x="1397" y="152"/>
                  </a:lnTo>
                  <a:lnTo>
                    <a:pt x="1397" y="153"/>
                  </a:lnTo>
                  <a:lnTo>
                    <a:pt x="1398" y="154"/>
                  </a:lnTo>
                  <a:lnTo>
                    <a:pt x="1397" y="155"/>
                  </a:lnTo>
                  <a:lnTo>
                    <a:pt x="1397" y="156"/>
                  </a:lnTo>
                  <a:lnTo>
                    <a:pt x="1396" y="157"/>
                  </a:lnTo>
                  <a:lnTo>
                    <a:pt x="1396" y="158"/>
                  </a:lnTo>
                  <a:lnTo>
                    <a:pt x="1396" y="161"/>
                  </a:lnTo>
                  <a:lnTo>
                    <a:pt x="1397" y="164"/>
                  </a:lnTo>
                  <a:lnTo>
                    <a:pt x="1399" y="167"/>
                  </a:lnTo>
                  <a:lnTo>
                    <a:pt x="1401" y="172"/>
                  </a:lnTo>
                  <a:lnTo>
                    <a:pt x="1403" y="173"/>
                  </a:lnTo>
                  <a:lnTo>
                    <a:pt x="1406" y="175"/>
                  </a:lnTo>
                  <a:lnTo>
                    <a:pt x="1407" y="176"/>
                  </a:lnTo>
                  <a:lnTo>
                    <a:pt x="1409" y="177"/>
                  </a:lnTo>
                  <a:lnTo>
                    <a:pt x="1410" y="186"/>
                  </a:lnTo>
                  <a:lnTo>
                    <a:pt x="1403" y="226"/>
                  </a:lnTo>
                  <a:lnTo>
                    <a:pt x="1402" y="225"/>
                  </a:lnTo>
                  <a:lnTo>
                    <a:pt x="1398" y="233"/>
                  </a:lnTo>
                  <a:lnTo>
                    <a:pt x="1389" y="252"/>
                  </a:lnTo>
                  <a:lnTo>
                    <a:pt x="1388" y="252"/>
                  </a:lnTo>
                  <a:lnTo>
                    <a:pt x="1386" y="254"/>
                  </a:lnTo>
                  <a:lnTo>
                    <a:pt x="1381" y="258"/>
                  </a:lnTo>
                  <a:lnTo>
                    <a:pt x="1377" y="263"/>
                  </a:lnTo>
                  <a:lnTo>
                    <a:pt x="1370" y="271"/>
                  </a:lnTo>
                  <a:lnTo>
                    <a:pt x="1362" y="281"/>
                  </a:lnTo>
                  <a:lnTo>
                    <a:pt x="1353" y="294"/>
                  </a:lnTo>
                  <a:lnTo>
                    <a:pt x="1343" y="312"/>
                  </a:lnTo>
                  <a:lnTo>
                    <a:pt x="1325" y="320"/>
                  </a:lnTo>
                  <a:lnTo>
                    <a:pt x="1287" y="281"/>
                  </a:lnTo>
                  <a:lnTo>
                    <a:pt x="1283" y="259"/>
                  </a:lnTo>
                  <a:lnTo>
                    <a:pt x="1282" y="259"/>
                  </a:lnTo>
                  <a:lnTo>
                    <a:pt x="1282" y="260"/>
                  </a:lnTo>
                  <a:lnTo>
                    <a:pt x="1281" y="251"/>
                  </a:lnTo>
                  <a:lnTo>
                    <a:pt x="1285" y="250"/>
                  </a:lnTo>
                  <a:lnTo>
                    <a:pt x="1291" y="248"/>
                  </a:lnTo>
                  <a:lnTo>
                    <a:pt x="1295" y="244"/>
                  </a:lnTo>
                  <a:lnTo>
                    <a:pt x="1300" y="241"/>
                  </a:lnTo>
                  <a:lnTo>
                    <a:pt x="1302" y="234"/>
                  </a:lnTo>
                  <a:lnTo>
                    <a:pt x="1301" y="223"/>
                  </a:lnTo>
                  <a:lnTo>
                    <a:pt x="1298" y="206"/>
                  </a:lnTo>
                  <a:lnTo>
                    <a:pt x="1300" y="183"/>
                  </a:lnTo>
                  <a:lnTo>
                    <a:pt x="1301" y="179"/>
                  </a:lnTo>
                  <a:lnTo>
                    <a:pt x="1303" y="174"/>
                  </a:lnTo>
                  <a:lnTo>
                    <a:pt x="1304" y="165"/>
                  </a:lnTo>
                  <a:lnTo>
                    <a:pt x="1298" y="152"/>
                  </a:lnTo>
                  <a:lnTo>
                    <a:pt x="1297" y="149"/>
                  </a:lnTo>
                  <a:lnTo>
                    <a:pt x="1296" y="147"/>
                  </a:lnTo>
                  <a:lnTo>
                    <a:pt x="1295" y="145"/>
                  </a:lnTo>
                  <a:lnTo>
                    <a:pt x="1294" y="143"/>
                  </a:lnTo>
                  <a:lnTo>
                    <a:pt x="1294" y="142"/>
                  </a:lnTo>
                  <a:lnTo>
                    <a:pt x="1294" y="140"/>
                  </a:lnTo>
                  <a:lnTo>
                    <a:pt x="1295" y="140"/>
                  </a:lnTo>
                  <a:lnTo>
                    <a:pt x="1294" y="139"/>
                  </a:lnTo>
                  <a:lnTo>
                    <a:pt x="1294" y="138"/>
                  </a:lnTo>
                  <a:lnTo>
                    <a:pt x="1294" y="137"/>
                  </a:lnTo>
                  <a:lnTo>
                    <a:pt x="1294" y="133"/>
                  </a:lnTo>
                  <a:lnTo>
                    <a:pt x="1295" y="128"/>
                  </a:lnTo>
                  <a:lnTo>
                    <a:pt x="1295" y="125"/>
                  </a:lnTo>
                  <a:lnTo>
                    <a:pt x="1295" y="121"/>
                  </a:lnTo>
                  <a:lnTo>
                    <a:pt x="1296" y="119"/>
                  </a:lnTo>
                  <a:lnTo>
                    <a:pt x="1297" y="116"/>
                  </a:lnTo>
                  <a:lnTo>
                    <a:pt x="1296" y="115"/>
                  </a:lnTo>
                  <a:lnTo>
                    <a:pt x="1296" y="114"/>
                  </a:lnTo>
                  <a:lnTo>
                    <a:pt x="1295" y="113"/>
                  </a:lnTo>
                  <a:lnTo>
                    <a:pt x="1294" y="113"/>
                  </a:lnTo>
                  <a:lnTo>
                    <a:pt x="1292" y="109"/>
                  </a:lnTo>
                  <a:lnTo>
                    <a:pt x="1288" y="105"/>
                  </a:lnTo>
                  <a:lnTo>
                    <a:pt x="1284" y="100"/>
                  </a:lnTo>
                  <a:lnTo>
                    <a:pt x="1278" y="95"/>
                  </a:lnTo>
                  <a:lnTo>
                    <a:pt x="1277" y="95"/>
                  </a:lnTo>
                  <a:lnTo>
                    <a:pt x="1276" y="95"/>
                  </a:lnTo>
                  <a:lnTo>
                    <a:pt x="1277" y="92"/>
                  </a:lnTo>
                  <a:lnTo>
                    <a:pt x="1278" y="89"/>
                  </a:lnTo>
                  <a:lnTo>
                    <a:pt x="1278" y="87"/>
                  </a:lnTo>
                  <a:lnTo>
                    <a:pt x="1278" y="86"/>
                  </a:lnTo>
                  <a:lnTo>
                    <a:pt x="1277" y="83"/>
                  </a:lnTo>
                  <a:lnTo>
                    <a:pt x="1276" y="81"/>
                  </a:lnTo>
                  <a:lnTo>
                    <a:pt x="1276" y="80"/>
                  </a:lnTo>
                  <a:lnTo>
                    <a:pt x="1275" y="78"/>
                  </a:lnTo>
                  <a:lnTo>
                    <a:pt x="1274" y="77"/>
                  </a:lnTo>
                  <a:lnTo>
                    <a:pt x="1273" y="77"/>
                  </a:lnTo>
                  <a:lnTo>
                    <a:pt x="1271" y="77"/>
                  </a:lnTo>
                  <a:lnTo>
                    <a:pt x="1269" y="76"/>
                  </a:lnTo>
                  <a:lnTo>
                    <a:pt x="1267" y="75"/>
                  </a:lnTo>
                  <a:lnTo>
                    <a:pt x="1266" y="75"/>
                  </a:lnTo>
                  <a:lnTo>
                    <a:pt x="1265" y="73"/>
                  </a:lnTo>
                  <a:lnTo>
                    <a:pt x="1264" y="73"/>
                  </a:lnTo>
                  <a:lnTo>
                    <a:pt x="1262" y="73"/>
                  </a:lnTo>
                  <a:lnTo>
                    <a:pt x="1261" y="73"/>
                  </a:lnTo>
                  <a:lnTo>
                    <a:pt x="1258" y="75"/>
                  </a:lnTo>
                  <a:lnTo>
                    <a:pt x="1257" y="75"/>
                  </a:lnTo>
                  <a:lnTo>
                    <a:pt x="1255" y="75"/>
                  </a:lnTo>
                  <a:lnTo>
                    <a:pt x="1254" y="75"/>
                  </a:lnTo>
                  <a:lnTo>
                    <a:pt x="1252" y="75"/>
                  </a:lnTo>
                  <a:lnTo>
                    <a:pt x="1250" y="75"/>
                  </a:lnTo>
                  <a:lnTo>
                    <a:pt x="1249" y="73"/>
                  </a:lnTo>
                  <a:lnTo>
                    <a:pt x="1248" y="73"/>
                  </a:lnTo>
                  <a:lnTo>
                    <a:pt x="1247" y="72"/>
                  </a:lnTo>
                  <a:lnTo>
                    <a:pt x="1246" y="72"/>
                  </a:lnTo>
                  <a:lnTo>
                    <a:pt x="1245" y="72"/>
                  </a:lnTo>
                  <a:lnTo>
                    <a:pt x="1244" y="72"/>
                  </a:lnTo>
                  <a:lnTo>
                    <a:pt x="1243" y="73"/>
                  </a:lnTo>
                  <a:lnTo>
                    <a:pt x="1240" y="73"/>
                  </a:lnTo>
                  <a:lnTo>
                    <a:pt x="1239" y="73"/>
                  </a:lnTo>
                  <a:lnTo>
                    <a:pt x="1238" y="72"/>
                  </a:lnTo>
                  <a:lnTo>
                    <a:pt x="1237" y="72"/>
                  </a:lnTo>
                  <a:lnTo>
                    <a:pt x="1236" y="72"/>
                  </a:lnTo>
                  <a:lnTo>
                    <a:pt x="1235" y="72"/>
                  </a:lnTo>
                  <a:lnTo>
                    <a:pt x="1234" y="72"/>
                  </a:lnTo>
                  <a:lnTo>
                    <a:pt x="1233" y="72"/>
                  </a:lnTo>
                  <a:lnTo>
                    <a:pt x="1231" y="72"/>
                  </a:lnTo>
                  <a:lnTo>
                    <a:pt x="1230" y="72"/>
                  </a:lnTo>
                  <a:lnTo>
                    <a:pt x="1229" y="72"/>
                  </a:lnTo>
                  <a:lnTo>
                    <a:pt x="1228" y="72"/>
                  </a:lnTo>
                  <a:lnTo>
                    <a:pt x="1227" y="72"/>
                  </a:lnTo>
                  <a:lnTo>
                    <a:pt x="1226" y="72"/>
                  </a:lnTo>
                  <a:lnTo>
                    <a:pt x="1225" y="73"/>
                  </a:lnTo>
                  <a:lnTo>
                    <a:pt x="1224" y="73"/>
                  </a:lnTo>
                  <a:lnTo>
                    <a:pt x="1223" y="73"/>
                  </a:lnTo>
                  <a:lnTo>
                    <a:pt x="1221" y="73"/>
                  </a:lnTo>
                  <a:lnTo>
                    <a:pt x="1220" y="75"/>
                  </a:lnTo>
                  <a:lnTo>
                    <a:pt x="1219" y="75"/>
                  </a:lnTo>
                  <a:lnTo>
                    <a:pt x="1218" y="75"/>
                  </a:lnTo>
                  <a:lnTo>
                    <a:pt x="1217" y="75"/>
                  </a:lnTo>
                  <a:lnTo>
                    <a:pt x="1216" y="75"/>
                  </a:lnTo>
                  <a:lnTo>
                    <a:pt x="1215" y="75"/>
                  </a:lnTo>
                  <a:lnTo>
                    <a:pt x="1214" y="75"/>
                  </a:lnTo>
                  <a:lnTo>
                    <a:pt x="1211" y="75"/>
                  </a:lnTo>
                  <a:lnTo>
                    <a:pt x="1210" y="75"/>
                  </a:lnTo>
                  <a:lnTo>
                    <a:pt x="1208" y="75"/>
                  </a:lnTo>
                  <a:lnTo>
                    <a:pt x="1208" y="76"/>
                  </a:lnTo>
                  <a:lnTo>
                    <a:pt x="1207" y="76"/>
                  </a:lnTo>
                  <a:lnTo>
                    <a:pt x="1206" y="77"/>
                  </a:lnTo>
                  <a:lnTo>
                    <a:pt x="1204" y="78"/>
                  </a:lnTo>
                  <a:lnTo>
                    <a:pt x="1202" y="79"/>
                  </a:lnTo>
                  <a:lnTo>
                    <a:pt x="1201" y="80"/>
                  </a:lnTo>
                  <a:lnTo>
                    <a:pt x="1199" y="81"/>
                  </a:lnTo>
                  <a:lnTo>
                    <a:pt x="1197" y="81"/>
                  </a:lnTo>
                  <a:lnTo>
                    <a:pt x="1196" y="81"/>
                  </a:lnTo>
                  <a:lnTo>
                    <a:pt x="1195" y="81"/>
                  </a:lnTo>
                  <a:lnTo>
                    <a:pt x="1194" y="82"/>
                  </a:lnTo>
                  <a:lnTo>
                    <a:pt x="1192" y="83"/>
                  </a:lnTo>
                  <a:lnTo>
                    <a:pt x="1191" y="83"/>
                  </a:lnTo>
                  <a:lnTo>
                    <a:pt x="1191" y="85"/>
                  </a:lnTo>
                  <a:lnTo>
                    <a:pt x="1190" y="86"/>
                  </a:lnTo>
                  <a:lnTo>
                    <a:pt x="1189" y="87"/>
                  </a:lnTo>
                  <a:lnTo>
                    <a:pt x="1187" y="87"/>
                  </a:lnTo>
                  <a:lnTo>
                    <a:pt x="1186" y="88"/>
                  </a:lnTo>
                  <a:lnTo>
                    <a:pt x="1185" y="89"/>
                  </a:lnTo>
                  <a:lnTo>
                    <a:pt x="1183" y="90"/>
                  </a:lnTo>
                  <a:lnTo>
                    <a:pt x="1182" y="91"/>
                  </a:lnTo>
                  <a:lnTo>
                    <a:pt x="1181" y="94"/>
                  </a:lnTo>
                  <a:lnTo>
                    <a:pt x="1180" y="95"/>
                  </a:lnTo>
                  <a:lnTo>
                    <a:pt x="1179" y="96"/>
                  </a:lnTo>
                  <a:lnTo>
                    <a:pt x="1177" y="96"/>
                  </a:lnTo>
                  <a:lnTo>
                    <a:pt x="1176" y="97"/>
                  </a:lnTo>
                  <a:lnTo>
                    <a:pt x="1175" y="98"/>
                  </a:lnTo>
                  <a:lnTo>
                    <a:pt x="1175" y="99"/>
                  </a:lnTo>
                  <a:lnTo>
                    <a:pt x="1173" y="99"/>
                  </a:lnTo>
                  <a:lnTo>
                    <a:pt x="1173" y="100"/>
                  </a:lnTo>
                  <a:lnTo>
                    <a:pt x="1172" y="101"/>
                  </a:lnTo>
                  <a:lnTo>
                    <a:pt x="1172" y="102"/>
                  </a:lnTo>
                  <a:lnTo>
                    <a:pt x="1172" y="104"/>
                  </a:lnTo>
                  <a:lnTo>
                    <a:pt x="1171" y="106"/>
                  </a:lnTo>
                  <a:lnTo>
                    <a:pt x="1171" y="107"/>
                  </a:lnTo>
                  <a:lnTo>
                    <a:pt x="1170" y="108"/>
                  </a:lnTo>
                  <a:lnTo>
                    <a:pt x="1170" y="109"/>
                  </a:lnTo>
                  <a:lnTo>
                    <a:pt x="1170" y="110"/>
                  </a:lnTo>
                  <a:lnTo>
                    <a:pt x="1169" y="111"/>
                  </a:lnTo>
                  <a:lnTo>
                    <a:pt x="1168" y="113"/>
                  </a:lnTo>
                  <a:lnTo>
                    <a:pt x="1168" y="114"/>
                  </a:lnTo>
                  <a:lnTo>
                    <a:pt x="1167" y="115"/>
                  </a:lnTo>
                  <a:lnTo>
                    <a:pt x="1167" y="116"/>
                  </a:lnTo>
                  <a:lnTo>
                    <a:pt x="1168" y="117"/>
                  </a:lnTo>
                  <a:lnTo>
                    <a:pt x="1168" y="118"/>
                  </a:lnTo>
                  <a:lnTo>
                    <a:pt x="1168" y="119"/>
                  </a:lnTo>
                  <a:lnTo>
                    <a:pt x="1167" y="121"/>
                  </a:lnTo>
                  <a:lnTo>
                    <a:pt x="1166" y="123"/>
                  </a:lnTo>
                  <a:lnTo>
                    <a:pt x="1165" y="125"/>
                  </a:lnTo>
                  <a:lnTo>
                    <a:pt x="1165" y="127"/>
                  </a:lnTo>
                  <a:lnTo>
                    <a:pt x="1165" y="129"/>
                  </a:lnTo>
                  <a:lnTo>
                    <a:pt x="1165" y="130"/>
                  </a:lnTo>
                  <a:lnTo>
                    <a:pt x="1165" y="133"/>
                  </a:lnTo>
                  <a:lnTo>
                    <a:pt x="1165" y="135"/>
                  </a:lnTo>
                  <a:lnTo>
                    <a:pt x="1165" y="136"/>
                  </a:lnTo>
                  <a:lnTo>
                    <a:pt x="1166" y="136"/>
                  </a:lnTo>
                  <a:lnTo>
                    <a:pt x="1166" y="137"/>
                  </a:lnTo>
                  <a:lnTo>
                    <a:pt x="1166" y="138"/>
                  </a:lnTo>
                  <a:lnTo>
                    <a:pt x="1167" y="139"/>
                  </a:lnTo>
                  <a:lnTo>
                    <a:pt x="1167" y="140"/>
                  </a:lnTo>
                  <a:lnTo>
                    <a:pt x="1167" y="143"/>
                  </a:lnTo>
                  <a:lnTo>
                    <a:pt x="1168" y="145"/>
                  </a:lnTo>
                  <a:lnTo>
                    <a:pt x="1168" y="148"/>
                  </a:lnTo>
                  <a:lnTo>
                    <a:pt x="1169" y="149"/>
                  </a:lnTo>
                  <a:lnTo>
                    <a:pt x="1169" y="150"/>
                  </a:lnTo>
                  <a:lnTo>
                    <a:pt x="1169" y="152"/>
                  </a:lnTo>
                  <a:lnTo>
                    <a:pt x="1169" y="155"/>
                  </a:lnTo>
                  <a:lnTo>
                    <a:pt x="1170" y="158"/>
                  </a:lnTo>
                  <a:lnTo>
                    <a:pt x="1169" y="159"/>
                  </a:lnTo>
                  <a:lnTo>
                    <a:pt x="1169" y="161"/>
                  </a:lnTo>
                  <a:lnTo>
                    <a:pt x="1168" y="162"/>
                  </a:lnTo>
                  <a:lnTo>
                    <a:pt x="1167" y="164"/>
                  </a:lnTo>
                  <a:lnTo>
                    <a:pt x="1167" y="166"/>
                  </a:lnTo>
                  <a:lnTo>
                    <a:pt x="1168" y="171"/>
                  </a:lnTo>
                  <a:lnTo>
                    <a:pt x="1171" y="175"/>
                  </a:lnTo>
                  <a:lnTo>
                    <a:pt x="1175" y="181"/>
                  </a:lnTo>
                  <a:lnTo>
                    <a:pt x="1178" y="184"/>
                  </a:lnTo>
                  <a:lnTo>
                    <a:pt x="1180" y="186"/>
                  </a:lnTo>
                  <a:lnTo>
                    <a:pt x="1183" y="188"/>
                  </a:lnTo>
                  <a:lnTo>
                    <a:pt x="1186" y="191"/>
                  </a:lnTo>
                  <a:lnTo>
                    <a:pt x="1187" y="192"/>
                  </a:lnTo>
                  <a:lnTo>
                    <a:pt x="1187" y="193"/>
                  </a:lnTo>
                  <a:lnTo>
                    <a:pt x="1188" y="194"/>
                  </a:lnTo>
                  <a:lnTo>
                    <a:pt x="1177" y="254"/>
                  </a:lnTo>
                  <a:lnTo>
                    <a:pt x="1175" y="252"/>
                  </a:lnTo>
                  <a:lnTo>
                    <a:pt x="1170" y="263"/>
                  </a:lnTo>
                  <a:lnTo>
                    <a:pt x="1157" y="289"/>
                  </a:lnTo>
                  <a:lnTo>
                    <a:pt x="1156" y="289"/>
                  </a:lnTo>
                  <a:lnTo>
                    <a:pt x="1153" y="291"/>
                  </a:lnTo>
                  <a:lnTo>
                    <a:pt x="1150" y="293"/>
                  </a:lnTo>
                  <a:lnTo>
                    <a:pt x="1146" y="298"/>
                  </a:lnTo>
                  <a:lnTo>
                    <a:pt x="1139" y="305"/>
                  </a:lnTo>
                  <a:lnTo>
                    <a:pt x="1131" y="313"/>
                  </a:lnTo>
                  <a:lnTo>
                    <a:pt x="1123" y="325"/>
                  </a:lnTo>
                  <a:lnTo>
                    <a:pt x="1113" y="339"/>
                  </a:lnTo>
                  <a:lnTo>
                    <a:pt x="1055" y="193"/>
                  </a:lnTo>
                  <a:lnTo>
                    <a:pt x="1052" y="194"/>
                  </a:lnTo>
                  <a:lnTo>
                    <a:pt x="1047" y="173"/>
                  </a:lnTo>
                  <a:lnTo>
                    <a:pt x="1046" y="173"/>
                  </a:lnTo>
                  <a:lnTo>
                    <a:pt x="1044" y="162"/>
                  </a:lnTo>
                  <a:lnTo>
                    <a:pt x="1048" y="154"/>
                  </a:lnTo>
                  <a:lnTo>
                    <a:pt x="1052" y="145"/>
                  </a:lnTo>
                  <a:lnTo>
                    <a:pt x="1053" y="137"/>
                  </a:lnTo>
                  <a:lnTo>
                    <a:pt x="1053" y="134"/>
                  </a:lnTo>
                  <a:lnTo>
                    <a:pt x="1055" y="113"/>
                  </a:lnTo>
                  <a:lnTo>
                    <a:pt x="1051" y="100"/>
                  </a:lnTo>
                  <a:lnTo>
                    <a:pt x="1138" y="39"/>
                  </a:lnTo>
                  <a:lnTo>
                    <a:pt x="1113" y="0"/>
                  </a:lnTo>
                  <a:lnTo>
                    <a:pt x="1025" y="77"/>
                  </a:lnTo>
                  <a:lnTo>
                    <a:pt x="1026" y="76"/>
                  </a:lnTo>
                  <a:lnTo>
                    <a:pt x="1027" y="75"/>
                  </a:lnTo>
                  <a:lnTo>
                    <a:pt x="1028" y="70"/>
                  </a:lnTo>
                  <a:lnTo>
                    <a:pt x="1026" y="67"/>
                  </a:lnTo>
                  <a:lnTo>
                    <a:pt x="1023" y="63"/>
                  </a:lnTo>
                  <a:lnTo>
                    <a:pt x="1021" y="62"/>
                  </a:lnTo>
                  <a:lnTo>
                    <a:pt x="1010" y="61"/>
                  </a:lnTo>
                  <a:lnTo>
                    <a:pt x="993" y="78"/>
                  </a:lnTo>
                  <a:lnTo>
                    <a:pt x="984" y="88"/>
                  </a:lnTo>
                  <a:lnTo>
                    <a:pt x="983" y="89"/>
                  </a:lnTo>
                  <a:lnTo>
                    <a:pt x="979" y="94"/>
                  </a:lnTo>
                  <a:lnTo>
                    <a:pt x="976" y="99"/>
                  </a:lnTo>
                  <a:lnTo>
                    <a:pt x="975" y="106"/>
                  </a:lnTo>
                  <a:lnTo>
                    <a:pt x="974" y="116"/>
                  </a:lnTo>
                  <a:lnTo>
                    <a:pt x="912" y="159"/>
                  </a:lnTo>
                  <a:lnTo>
                    <a:pt x="912" y="157"/>
                  </a:lnTo>
                  <a:lnTo>
                    <a:pt x="904" y="150"/>
                  </a:lnTo>
                  <a:lnTo>
                    <a:pt x="903" y="150"/>
                  </a:lnTo>
                  <a:lnTo>
                    <a:pt x="899" y="150"/>
                  </a:lnTo>
                  <a:lnTo>
                    <a:pt x="896" y="150"/>
                  </a:lnTo>
                  <a:lnTo>
                    <a:pt x="893" y="154"/>
                  </a:lnTo>
                  <a:lnTo>
                    <a:pt x="893" y="155"/>
                  </a:lnTo>
                  <a:lnTo>
                    <a:pt x="893" y="156"/>
                  </a:lnTo>
                  <a:lnTo>
                    <a:pt x="894" y="157"/>
                  </a:lnTo>
                  <a:lnTo>
                    <a:pt x="881" y="48"/>
                  </a:lnTo>
                  <a:lnTo>
                    <a:pt x="843" y="57"/>
                  </a:lnTo>
                  <a:lnTo>
                    <a:pt x="864" y="155"/>
                  </a:lnTo>
                  <a:lnTo>
                    <a:pt x="854" y="159"/>
                  </a:lnTo>
                  <a:lnTo>
                    <a:pt x="844" y="175"/>
                  </a:lnTo>
                  <a:lnTo>
                    <a:pt x="842" y="177"/>
                  </a:lnTo>
                  <a:lnTo>
                    <a:pt x="839" y="183"/>
                  </a:lnTo>
                  <a:lnTo>
                    <a:pt x="835" y="191"/>
                  </a:lnTo>
                  <a:lnTo>
                    <a:pt x="834" y="198"/>
                  </a:lnTo>
                  <a:lnTo>
                    <a:pt x="826" y="204"/>
                  </a:lnTo>
                  <a:lnTo>
                    <a:pt x="811" y="214"/>
                  </a:lnTo>
                  <a:lnTo>
                    <a:pt x="810" y="212"/>
                  </a:lnTo>
                  <a:lnTo>
                    <a:pt x="776" y="227"/>
                  </a:lnTo>
                  <a:lnTo>
                    <a:pt x="743" y="192"/>
                  </a:lnTo>
                  <a:lnTo>
                    <a:pt x="738" y="172"/>
                  </a:lnTo>
                  <a:lnTo>
                    <a:pt x="738" y="173"/>
                  </a:lnTo>
                  <a:lnTo>
                    <a:pt x="736" y="165"/>
                  </a:lnTo>
                  <a:lnTo>
                    <a:pt x="740" y="164"/>
                  </a:lnTo>
                  <a:lnTo>
                    <a:pt x="746" y="162"/>
                  </a:lnTo>
                  <a:lnTo>
                    <a:pt x="750" y="159"/>
                  </a:lnTo>
                  <a:lnTo>
                    <a:pt x="754" y="156"/>
                  </a:lnTo>
                  <a:lnTo>
                    <a:pt x="756" y="149"/>
                  </a:lnTo>
                  <a:lnTo>
                    <a:pt x="755" y="139"/>
                  </a:lnTo>
                  <a:lnTo>
                    <a:pt x="753" y="125"/>
                  </a:lnTo>
                  <a:lnTo>
                    <a:pt x="754" y="104"/>
                  </a:lnTo>
                  <a:lnTo>
                    <a:pt x="755" y="100"/>
                  </a:lnTo>
                  <a:lnTo>
                    <a:pt x="757" y="96"/>
                  </a:lnTo>
                  <a:lnTo>
                    <a:pt x="757" y="87"/>
                  </a:lnTo>
                  <a:lnTo>
                    <a:pt x="753" y="76"/>
                  </a:lnTo>
                  <a:lnTo>
                    <a:pt x="752" y="73"/>
                  </a:lnTo>
                  <a:lnTo>
                    <a:pt x="750" y="71"/>
                  </a:lnTo>
                  <a:lnTo>
                    <a:pt x="749" y="70"/>
                  </a:lnTo>
                  <a:lnTo>
                    <a:pt x="749" y="68"/>
                  </a:lnTo>
                  <a:lnTo>
                    <a:pt x="749" y="67"/>
                  </a:lnTo>
                  <a:lnTo>
                    <a:pt x="749" y="66"/>
                  </a:lnTo>
                  <a:lnTo>
                    <a:pt x="749" y="65"/>
                  </a:lnTo>
                  <a:lnTo>
                    <a:pt x="749" y="63"/>
                  </a:lnTo>
                  <a:lnTo>
                    <a:pt x="749" y="62"/>
                  </a:lnTo>
                  <a:lnTo>
                    <a:pt x="748" y="62"/>
                  </a:lnTo>
                  <a:lnTo>
                    <a:pt x="749" y="59"/>
                  </a:lnTo>
                  <a:lnTo>
                    <a:pt x="749" y="54"/>
                  </a:lnTo>
                  <a:lnTo>
                    <a:pt x="749" y="51"/>
                  </a:lnTo>
                  <a:lnTo>
                    <a:pt x="749" y="49"/>
                  </a:lnTo>
                  <a:lnTo>
                    <a:pt x="750" y="47"/>
                  </a:lnTo>
                  <a:lnTo>
                    <a:pt x="752" y="43"/>
                  </a:lnTo>
                  <a:lnTo>
                    <a:pt x="750" y="42"/>
                  </a:lnTo>
                  <a:lnTo>
                    <a:pt x="750" y="41"/>
                  </a:lnTo>
                  <a:lnTo>
                    <a:pt x="749" y="41"/>
                  </a:lnTo>
                  <a:lnTo>
                    <a:pt x="748" y="40"/>
                  </a:lnTo>
                  <a:lnTo>
                    <a:pt x="747" y="37"/>
                  </a:lnTo>
                  <a:lnTo>
                    <a:pt x="744" y="33"/>
                  </a:lnTo>
                  <a:lnTo>
                    <a:pt x="739" y="29"/>
                  </a:lnTo>
                  <a:lnTo>
                    <a:pt x="734" y="24"/>
                  </a:lnTo>
                  <a:lnTo>
                    <a:pt x="733" y="23"/>
                  </a:lnTo>
                  <a:lnTo>
                    <a:pt x="734" y="21"/>
                  </a:lnTo>
                  <a:lnTo>
                    <a:pt x="735" y="19"/>
                  </a:lnTo>
                  <a:lnTo>
                    <a:pt x="735" y="18"/>
                  </a:lnTo>
                  <a:lnTo>
                    <a:pt x="734" y="15"/>
                  </a:lnTo>
                  <a:lnTo>
                    <a:pt x="733" y="14"/>
                  </a:lnTo>
                  <a:lnTo>
                    <a:pt x="733" y="12"/>
                  </a:lnTo>
                  <a:lnTo>
                    <a:pt x="733" y="11"/>
                  </a:lnTo>
                  <a:lnTo>
                    <a:pt x="731" y="10"/>
                  </a:lnTo>
                  <a:lnTo>
                    <a:pt x="730" y="9"/>
                  </a:lnTo>
                  <a:lnTo>
                    <a:pt x="729" y="9"/>
                  </a:lnTo>
                  <a:lnTo>
                    <a:pt x="728" y="8"/>
                  </a:lnTo>
                  <a:lnTo>
                    <a:pt x="726" y="8"/>
                  </a:lnTo>
                  <a:lnTo>
                    <a:pt x="725" y="6"/>
                  </a:lnTo>
                  <a:lnTo>
                    <a:pt x="724" y="6"/>
                  </a:lnTo>
                  <a:lnTo>
                    <a:pt x="722" y="5"/>
                  </a:lnTo>
                  <a:lnTo>
                    <a:pt x="721" y="5"/>
                  </a:lnTo>
                  <a:lnTo>
                    <a:pt x="719" y="5"/>
                  </a:lnTo>
                  <a:lnTo>
                    <a:pt x="718" y="5"/>
                  </a:lnTo>
                  <a:lnTo>
                    <a:pt x="717" y="6"/>
                  </a:lnTo>
                  <a:lnTo>
                    <a:pt x="715" y="6"/>
                  </a:lnTo>
                  <a:lnTo>
                    <a:pt x="714" y="6"/>
                  </a:lnTo>
                  <a:lnTo>
                    <a:pt x="712" y="5"/>
                  </a:lnTo>
                  <a:lnTo>
                    <a:pt x="710" y="5"/>
                  </a:lnTo>
                  <a:lnTo>
                    <a:pt x="709" y="5"/>
                  </a:lnTo>
                  <a:lnTo>
                    <a:pt x="708" y="5"/>
                  </a:lnTo>
                  <a:lnTo>
                    <a:pt x="708" y="4"/>
                  </a:lnTo>
                  <a:lnTo>
                    <a:pt x="707" y="4"/>
                  </a:lnTo>
                  <a:lnTo>
                    <a:pt x="706" y="4"/>
                  </a:lnTo>
                  <a:lnTo>
                    <a:pt x="705" y="4"/>
                  </a:lnTo>
                  <a:lnTo>
                    <a:pt x="704" y="4"/>
                  </a:lnTo>
                  <a:lnTo>
                    <a:pt x="701" y="5"/>
                  </a:lnTo>
                  <a:lnTo>
                    <a:pt x="700" y="5"/>
                  </a:lnTo>
                  <a:lnTo>
                    <a:pt x="699" y="5"/>
                  </a:lnTo>
                  <a:lnTo>
                    <a:pt x="699" y="4"/>
                  </a:lnTo>
                  <a:lnTo>
                    <a:pt x="698" y="4"/>
                  </a:lnTo>
                  <a:lnTo>
                    <a:pt x="697" y="4"/>
                  </a:lnTo>
                  <a:lnTo>
                    <a:pt x="696" y="4"/>
                  </a:lnTo>
                  <a:lnTo>
                    <a:pt x="695" y="4"/>
                  </a:lnTo>
                  <a:lnTo>
                    <a:pt x="693" y="4"/>
                  </a:lnTo>
                  <a:lnTo>
                    <a:pt x="692" y="4"/>
                  </a:lnTo>
                  <a:lnTo>
                    <a:pt x="691" y="4"/>
                  </a:lnTo>
                  <a:lnTo>
                    <a:pt x="690" y="4"/>
                  </a:lnTo>
                  <a:lnTo>
                    <a:pt x="689" y="4"/>
                  </a:lnTo>
                  <a:lnTo>
                    <a:pt x="688" y="4"/>
                  </a:lnTo>
                  <a:lnTo>
                    <a:pt x="687" y="4"/>
                  </a:lnTo>
                  <a:lnTo>
                    <a:pt x="686" y="5"/>
                  </a:lnTo>
                  <a:lnTo>
                    <a:pt x="685" y="5"/>
                  </a:lnTo>
                  <a:lnTo>
                    <a:pt x="683" y="5"/>
                  </a:lnTo>
                  <a:lnTo>
                    <a:pt x="682" y="6"/>
                  </a:lnTo>
                  <a:lnTo>
                    <a:pt x="681" y="6"/>
                  </a:lnTo>
                  <a:lnTo>
                    <a:pt x="680" y="6"/>
                  </a:lnTo>
                  <a:lnTo>
                    <a:pt x="680" y="5"/>
                  </a:lnTo>
                  <a:lnTo>
                    <a:pt x="679" y="5"/>
                  </a:lnTo>
                  <a:lnTo>
                    <a:pt x="677" y="5"/>
                  </a:lnTo>
                  <a:lnTo>
                    <a:pt x="676" y="5"/>
                  </a:lnTo>
                  <a:lnTo>
                    <a:pt x="674" y="5"/>
                  </a:lnTo>
                  <a:lnTo>
                    <a:pt x="672" y="5"/>
                  </a:lnTo>
                  <a:lnTo>
                    <a:pt x="671" y="6"/>
                  </a:lnTo>
                  <a:lnTo>
                    <a:pt x="670" y="8"/>
                  </a:lnTo>
                  <a:lnTo>
                    <a:pt x="669" y="8"/>
                  </a:lnTo>
                  <a:lnTo>
                    <a:pt x="667" y="9"/>
                  </a:lnTo>
                  <a:lnTo>
                    <a:pt x="667" y="10"/>
                  </a:lnTo>
                  <a:lnTo>
                    <a:pt x="666" y="11"/>
                  </a:lnTo>
                  <a:lnTo>
                    <a:pt x="663" y="12"/>
                  </a:lnTo>
                  <a:lnTo>
                    <a:pt x="662" y="12"/>
                  </a:lnTo>
                  <a:lnTo>
                    <a:pt x="661" y="12"/>
                  </a:lnTo>
                  <a:lnTo>
                    <a:pt x="659" y="13"/>
                  </a:lnTo>
                  <a:lnTo>
                    <a:pt x="658" y="13"/>
                  </a:lnTo>
                  <a:lnTo>
                    <a:pt x="657" y="14"/>
                  </a:lnTo>
                  <a:lnTo>
                    <a:pt x="656" y="15"/>
                  </a:lnTo>
                  <a:lnTo>
                    <a:pt x="654" y="17"/>
                  </a:lnTo>
                  <a:lnTo>
                    <a:pt x="653" y="18"/>
                  </a:lnTo>
                  <a:lnTo>
                    <a:pt x="652" y="18"/>
                  </a:lnTo>
                  <a:lnTo>
                    <a:pt x="651" y="18"/>
                  </a:lnTo>
                  <a:lnTo>
                    <a:pt x="650" y="19"/>
                  </a:lnTo>
                  <a:lnTo>
                    <a:pt x="649" y="20"/>
                  </a:lnTo>
                  <a:lnTo>
                    <a:pt x="648" y="21"/>
                  </a:lnTo>
                  <a:lnTo>
                    <a:pt x="647" y="23"/>
                  </a:lnTo>
                  <a:lnTo>
                    <a:pt x="645" y="24"/>
                  </a:lnTo>
                  <a:lnTo>
                    <a:pt x="644" y="24"/>
                  </a:lnTo>
                  <a:lnTo>
                    <a:pt x="643" y="25"/>
                  </a:lnTo>
                  <a:lnTo>
                    <a:pt x="642" y="25"/>
                  </a:lnTo>
                  <a:lnTo>
                    <a:pt x="641" y="27"/>
                  </a:lnTo>
                  <a:lnTo>
                    <a:pt x="641" y="28"/>
                  </a:lnTo>
                  <a:lnTo>
                    <a:pt x="641" y="29"/>
                  </a:lnTo>
                  <a:lnTo>
                    <a:pt x="640" y="30"/>
                  </a:lnTo>
                  <a:lnTo>
                    <a:pt x="640" y="31"/>
                  </a:lnTo>
                  <a:lnTo>
                    <a:pt x="639" y="32"/>
                  </a:lnTo>
                  <a:lnTo>
                    <a:pt x="639" y="33"/>
                  </a:lnTo>
                  <a:lnTo>
                    <a:pt x="639" y="34"/>
                  </a:lnTo>
                  <a:lnTo>
                    <a:pt x="638" y="35"/>
                  </a:lnTo>
                  <a:lnTo>
                    <a:pt x="637" y="37"/>
                  </a:lnTo>
                  <a:lnTo>
                    <a:pt x="637" y="38"/>
                  </a:lnTo>
                  <a:lnTo>
                    <a:pt x="637" y="39"/>
                  </a:lnTo>
                  <a:lnTo>
                    <a:pt x="635" y="40"/>
                  </a:lnTo>
                  <a:lnTo>
                    <a:pt x="634" y="41"/>
                  </a:lnTo>
                  <a:lnTo>
                    <a:pt x="634" y="42"/>
                  </a:lnTo>
                  <a:lnTo>
                    <a:pt x="634" y="43"/>
                  </a:lnTo>
                  <a:lnTo>
                    <a:pt x="634" y="44"/>
                  </a:lnTo>
                  <a:lnTo>
                    <a:pt x="634" y="46"/>
                  </a:lnTo>
                  <a:lnTo>
                    <a:pt x="634" y="47"/>
                  </a:lnTo>
                  <a:lnTo>
                    <a:pt x="634" y="49"/>
                  </a:lnTo>
                  <a:lnTo>
                    <a:pt x="633" y="50"/>
                  </a:lnTo>
                  <a:lnTo>
                    <a:pt x="632" y="51"/>
                  </a:lnTo>
                  <a:lnTo>
                    <a:pt x="632" y="53"/>
                  </a:lnTo>
                  <a:lnTo>
                    <a:pt x="632" y="56"/>
                  </a:lnTo>
                  <a:lnTo>
                    <a:pt x="632" y="57"/>
                  </a:lnTo>
                  <a:lnTo>
                    <a:pt x="632" y="58"/>
                  </a:lnTo>
                  <a:lnTo>
                    <a:pt x="632" y="60"/>
                  </a:lnTo>
                  <a:lnTo>
                    <a:pt x="632" y="61"/>
                  </a:lnTo>
                  <a:lnTo>
                    <a:pt x="633" y="61"/>
                  </a:lnTo>
                  <a:lnTo>
                    <a:pt x="633" y="62"/>
                  </a:lnTo>
                  <a:lnTo>
                    <a:pt x="633" y="63"/>
                  </a:lnTo>
                  <a:lnTo>
                    <a:pt x="633" y="65"/>
                  </a:lnTo>
                  <a:lnTo>
                    <a:pt x="634" y="66"/>
                  </a:lnTo>
                  <a:lnTo>
                    <a:pt x="634" y="67"/>
                  </a:lnTo>
                  <a:lnTo>
                    <a:pt x="634" y="69"/>
                  </a:lnTo>
                  <a:lnTo>
                    <a:pt x="634" y="72"/>
                  </a:lnTo>
                  <a:lnTo>
                    <a:pt x="635" y="73"/>
                  </a:lnTo>
                  <a:lnTo>
                    <a:pt x="635" y="75"/>
                  </a:lnTo>
                  <a:lnTo>
                    <a:pt x="635" y="76"/>
                  </a:lnTo>
                  <a:lnTo>
                    <a:pt x="635" y="79"/>
                  </a:lnTo>
                  <a:lnTo>
                    <a:pt x="637" y="81"/>
                  </a:lnTo>
                  <a:lnTo>
                    <a:pt x="635" y="82"/>
                  </a:lnTo>
                  <a:lnTo>
                    <a:pt x="635" y="83"/>
                  </a:lnTo>
                  <a:lnTo>
                    <a:pt x="634" y="85"/>
                  </a:lnTo>
                  <a:lnTo>
                    <a:pt x="633" y="87"/>
                  </a:lnTo>
                  <a:lnTo>
                    <a:pt x="634" y="89"/>
                  </a:lnTo>
                  <a:lnTo>
                    <a:pt x="635" y="92"/>
                  </a:lnTo>
                  <a:lnTo>
                    <a:pt x="638" y="97"/>
                  </a:lnTo>
                  <a:lnTo>
                    <a:pt x="641" y="101"/>
                  </a:lnTo>
                  <a:lnTo>
                    <a:pt x="642" y="102"/>
                  </a:lnTo>
                  <a:lnTo>
                    <a:pt x="643" y="104"/>
                  </a:lnTo>
                  <a:lnTo>
                    <a:pt x="644" y="105"/>
                  </a:lnTo>
                  <a:lnTo>
                    <a:pt x="645" y="106"/>
                  </a:lnTo>
                  <a:lnTo>
                    <a:pt x="624" y="111"/>
                  </a:lnTo>
                  <a:lnTo>
                    <a:pt x="638" y="174"/>
                  </a:lnTo>
                  <a:lnTo>
                    <a:pt x="637" y="176"/>
                  </a:lnTo>
                  <a:lnTo>
                    <a:pt x="627" y="197"/>
                  </a:lnTo>
                  <a:lnTo>
                    <a:pt x="625" y="200"/>
                  </a:lnTo>
                  <a:lnTo>
                    <a:pt x="622" y="202"/>
                  </a:lnTo>
                  <a:lnTo>
                    <a:pt x="616" y="206"/>
                  </a:lnTo>
                  <a:lnTo>
                    <a:pt x="608" y="215"/>
                  </a:lnTo>
                  <a:lnTo>
                    <a:pt x="596" y="229"/>
                  </a:lnTo>
                  <a:lnTo>
                    <a:pt x="574" y="239"/>
                  </a:lnTo>
                  <a:lnTo>
                    <a:pt x="549" y="213"/>
                  </a:lnTo>
                  <a:lnTo>
                    <a:pt x="546" y="197"/>
                  </a:lnTo>
                  <a:lnTo>
                    <a:pt x="545" y="197"/>
                  </a:lnTo>
                  <a:lnTo>
                    <a:pt x="545" y="198"/>
                  </a:lnTo>
                  <a:lnTo>
                    <a:pt x="544" y="192"/>
                  </a:lnTo>
                  <a:lnTo>
                    <a:pt x="548" y="191"/>
                  </a:lnTo>
                  <a:lnTo>
                    <a:pt x="552" y="190"/>
                  </a:lnTo>
                  <a:lnTo>
                    <a:pt x="555" y="187"/>
                  </a:lnTo>
                  <a:lnTo>
                    <a:pt x="557" y="185"/>
                  </a:lnTo>
                  <a:lnTo>
                    <a:pt x="560" y="181"/>
                  </a:lnTo>
                  <a:lnTo>
                    <a:pt x="558" y="173"/>
                  </a:lnTo>
                  <a:lnTo>
                    <a:pt x="556" y="162"/>
                  </a:lnTo>
                  <a:lnTo>
                    <a:pt x="557" y="146"/>
                  </a:lnTo>
                  <a:lnTo>
                    <a:pt x="558" y="144"/>
                  </a:lnTo>
                  <a:lnTo>
                    <a:pt x="560" y="139"/>
                  </a:lnTo>
                  <a:lnTo>
                    <a:pt x="560" y="134"/>
                  </a:lnTo>
                  <a:lnTo>
                    <a:pt x="556" y="125"/>
                  </a:lnTo>
                  <a:lnTo>
                    <a:pt x="555" y="124"/>
                  </a:lnTo>
                  <a:lnTo>
                    <a:pt x="555" y="121"/>
                  </a:lnTo>
                  <a:lnTo>
                    <a:pt x="554" y="120"/>
                  </a:lnTo>
                  <a:lnTo>
                    <a:pt x="554" y="119"/>
                  </a:lnTo>
                  <a:lnTo>
                    <a:pt x="554" y="118"/>
                  </a:lnTo>
                  <a:lnTo>
                    <a:pt x="554" y="117"/>
                  </a:lnTo>
                  <a:lnTo>
                    <a:pt x="554" y="116"/>
                  </a:lnTo>
                  <a:lnTo>
                    <a:pt x="554" y="115"/>
                  </a:lnTo>
                  <a:lnTo>
                    <a:pt x="553" y="115"/>
                  </a:lnTo>
                  <a:lnTo>
                    <a:pt x="554" y="113"/>
                  </a:lnTo>
                  <a:lnTo>
                    <a:pt x="554" y="109"/>
                  </a:lnTo>
                  <a:lnTo>
                    <a:pt x="554" y="107"/>
                  </a:lnTo>
                  <a:lnTo>
                    <a:pt x="554" y="105"/>
                  </a:lnTo>
                  <a:lnTo>
                    <a:pt x="555" y="102"/>
                  </a:lnTo>
                  <a:lnTo>
                    <a:pt x="555" y="101"/>
                  </a:lnTo>
                  <a:lnTo>
                    <a:pt x="555" y="99"/>
                  </a:lnTo>
                  <a:lnTo>
                    <a:pt x="554" y="99"/>
                  </a:lnTo>
                  <a:lnTo>
                    <a:pt x="553" y="98"/>
                  </a:lnTo>
                  <a:lnTo>
                    <a:pt x="552" y="96"/>
                  </a:lnTo>
                  <a:lnTo>
                    <a:pt x="551" y="94"/>
                  </a:lnTo>
                  <a:lnTo>
                    <a:pt x="548" y="91"/>
                  </a:lnTo>
                  <a:lnTo>
                    <a:pt x="545" y="88"/>
                  </a:lnTo>
                  <a:lnTo>
                    <a:pt x="545" y="89"/>
                  </a:lnTo>
                  <a:lnTo>
                    <a:pt x="546" y="89"/>
                  </a:lnTo>
                  <a:lnTo>
                    <a:pt x="538" y="62"/>
                  </a:lnTo>
                  <a:lnTo>
                    <a:pt x="545" y="60"/>
                  </a:lnTo>
                  <a:lnTo>
                    <a:pt x="552" y="58"/>
                  </a:lnTo>
                  <a:lnTo>
                    <a:pt x="558" y="56"/>
                  </a:lnTo>
                  <a:lnTo>
                    <a:pt x="564" y="53"/>
                  </a:lnTo>
                  <a:lnTo>
                    <a:pt x="568" y="51"/>
                  </a:lnTo>
                  <a:lnTo>
                    <a:pt x="573" y="50"/>
                  </a:lnTo>
                  <a:lnTo>
                    <a:pt x="575" y="49"/>
                  </a:lnTo>
                  <a:lnTo>
                    <a:pt x="576" y="49"/>
                  </a:lnTo>
                  <a:lnTo>
                    <a:pt x="577" y="48"/>
                  </a:lnTo>
                  <a:lnTo>
                    <a:pt x="576" y="47"/>
                  </a:lnTo>
                  <a:lnTo>
                    <a:pt x="575" y="46"/>
                  </a:lnTo>
                  <a:lnTo>
                    <a:pt x="486" y="52"/>
                  </a:lnTo>
                  <a:lnTo>
                    <a:pt x="419" y="89"/>
                  </a:lnTo>
                  <a:lnTo>
                    <a:pt x="419" y="90"/>
                  </a:lnTo>
                  <a:lnTo>
                    <a:pt x="420" y="92"/>
                  </a:lnTo>
                  <a:lnTo>
                    <a:pt x="421" y="94"/>
                  </a:lnTo>
                  <a:lnTo>
                    <a:pt x="433" y="90"/>
                  </a:lnTo>
                  <a:lnTo>
                    <a:pt x="433" y="128"/>
                  </a:lnTo>
                  <a:lnTo>
                    <a:pt x="432" y="128"/>
                  </a:lnTo>
                  <a:lnTo>
                    <a:pt x="432" y="129"/>
                  </a:lnTo>
                  <a:lnTo>
                    <a:pt x="431" y="131"/>
                  </a:lnTo>
                  <a:lnTo>
                    <a:pt x="431" y="133"/>
                  </a:lnTo>
                  <a:lnTo>
                    <a:pt x="431" y="134"/>
                  </a:lnTo>
                  <a:lnTo>
                    <a:pt x="431" y="135"/>
                  </a:lnTo>
                  <a:lnTo>
                    <a:pt x="431" y="145"/>
                  </a:lnTo>
                  <a:lnTo>
                    <a:pt x="432" y="145"/>
                  </a:lnTo>
                  <a:lnTo>
                    <a:pt x="432" y="137"/>
                  </a:lnTo>
                  <a:lnTo>
                    <a:pt x="432" y="138"/>
                  </a:lnTo>
                  <a:lnTo>
                    <a:pt x="433" y="138"/>
                  </a:lnTo>
                  <a:lnTo>
                    <a:pt x="433" y="147"/>
                  </a:lnTo>
                  <a:lnTo>
                    <a:pt x="433" y="148"/>
                  </a:lnTo>
                  <a:lnTo>
                    <a:pt x="435" y="148"/>
                  </a:lnTo>
                  <a:lnTo>
                    <a:pt x="435" y="147"/>
                  </a:lnTo>
                  <a:lnTo>
                    <a:pt x="435" y="139"/>
                  </a:lnTo>
                  <a:lnTo>
                    <a:pt x="435" y="138"/>
                  </a:lnTo>
                  <a:lnTo>
                    <a:pt x="435" y="146"/>
                  </a:lnTo>
                  <a:lnTo>
                    <a:pt x="436" y="146"/>
                  </a:lnTo>
                  <a:lnTo>
                    <a:pt x="437" y="146"/>
                  </a:lnTo>
                  <a:lnTo>
                    <a:pt x="437" y="138"/>
                  </a:lnTo>
                  <a:lnTo>
                    <a:pt x="437" y="137"/>
                  </a:lnTo>
                  <a:lnTo>
                    <a:pt x="437" y="144"/>
                  </a:lnTo>
                  <a:lnTo>
                    <a:pt x="437" y="145"/>
                  </a:lnTo>
                  <a:lnTo>
                    <a:pt x="438" y="145"/>
                  </a:lnTo>
                  <a:lnTo>
                    <a:pt x="438" y="135"/>
                  </a:lnTo>
                  <a:lnTo>
                    <a:pt x="438" y="134"/>
                  </a:lnTo>
                  <a:lnTo>
                    <a:pt x="438" y="133"/>
                  </a:lnTo>
                  <a:lnTo>
                    <a:pt x="438" y="131"/>
                  </a:lnTo>
                  <a:lnTo>
                    <a:pt x="437" y="129"/>
                  </a:lnTo>
                  <a:lnTo>
                    <a:pt x="437" y="128"/>
                  </a:lnTo>
                  <a:lnTo>
                    <a:pt x="436" y="128"/>
                  </a:lnTo>
                  <a:lnTo>
                    <a:pt x="436" y="90"/>
                  </a:lnTo>
                  <a:lnTo>
                    <a:pt x="457" y="86"/>
                  </a:lnTo>
                  <a:lnTo>
                    <a:pt x="467" y="119"/>
                  </a:lnTo>
                  <a:lnTo>
                    <a:pt x="460" y="121"/>
                  </a:lnTo>
                  <a:lnTo>
                    <a:pt x="476" y="190"/>
                  </a:lnTo>
                  <a:lnTo>
                    <a:pt x="475" y="194"/>
                  </a:lnTo>
                  <a:lnTo>
                    <a:pt x="474" y="193"/>
                  </a:lnTo>
                  <a:lnTo>
                    <a:pt x="471" y="197"/>
                  </a:lnTo>
                  <a:lnTo>
                    <a:pt x="469" y="198"/>
                  </a:lnTo>
                  <a:lnTo>
                    <a:pt x="461" y="210"/>
                  </a:lnTo>
                  <a:lnTo>
                    <a:pt x="460" y="211"/>
                  </a:lnTo>
                  <a:lnTo>
                    <a:pt x="459" y="214"/>
                  </a:lnTo>
                  <a:lnTo>
                    <a:pt x="457" y="217"/>
                  </a:lnTo>
                  <a:lnTo>
                    <a:pt x="455" y="222"/>
                  </a:lnTo>
                  <a:lnTo>
                    <a:pt x="452" y="224"/>
                  </a:lnTo>
                  <a:lnTo>
                    <a:pt x="450" y="226"/>
                  </a:lnTo>
                  <a:lnTo>
                    <a:pt x="447" y="230"/>
                  </a:lnTo>
                  <a:lnTo>
                    <a:pt x="443" y="234"/>
                  </a:lnTo>
                  <a:lnTo>
                    <a:pt x="437" y="239"/>
                  </a:lnTo>
                  <a:lnTo>
                    <a:pt x="436" y="238"/>
                  </a:lnTo>
                  <a:lnTo>
                    <a:pt x="411" y="249"/>
                  </a:lnTo>
                  <a:lnTo>
                    <a:pt x="385" y="223"/>
                  </a:lnTo>
                  <a:lnTo>
                    <a:pt x="382" y="207"/>
                  </a:lnTo>
                  <a:lnTo>
                    <a:pt x="382" y="209"/>
                  </a:lnTo>
                  <a:lnTo>
                    <a:pt x="381" y="206"/>
                  </a:lnTo>
                  <a:lnTo>
                    <a:pt x="382" y="205"/>
                  </a:lnTo>
                  <a:lnTo>
                    <a:pt x="383" y="204"/>
                  </a:lnTo>
                  <a:lnTo>
                    <a:pt x="383" y="202"/>
                  </a:lnTo>
                  <a:lnTo>
                    <a:pt x="383" y="201"/>
                  </a:lnTo>
                  <a:lnTo>
                    <a:pt x="387" y="200"/>
                  </a:lnTo>
                  <a:lnTo>
                    <a:pt x="389" y="198"/>
                  </a:lnTo>
                  <a:lnTo>
                    <a:pt x="391" y="197"/>
                  </a:lnTo>
                  <a:lnTo>
                    <a:pt x="393" y="195"/>
                  </a:lnTo>
                  <a:lnTo>
                    <a:pt x="395" y="191"/>
                  </a:lnTo>
                  <a:lnTo>
                    <a:pt x="394" y="183"/>
                  </a:lnTo>
                  <a:lnTo>
                    <a:pt x="392" y="172"/>
                  </a:lnTo>
                  <a:lnTo>
                    <a:pt x="393" y="156"/>
                  </a:lnTo>
                  <a:lnTo>
                    <a:pt x="394" y="154"/>
                  </a:lnTo>
                  <a:lnTo>
                    <a:pt x="397" y="149"/>
                  </a:lnTo>
                  <a:lnTo>
                    <a:pt x="397" y="144"/>
                  </a:lnTo>
                  <a:lnTo>
                    <a:pt x="393" y="135"/>
                  </a:lnTo>
                  <a:lnTo>
                    <a:pt x="392" y="134"/>
                  </a:lnTo>
                  <a:lnTo>
                    <a:pt x="392" y="131"/>
                  </a:lnTo>
                  <a:lnTo>
                    <a:pt x="391" y="130"/>
                  </a:lnTo>
                  <a:lnTo>
                    <a:pt x="390" y="129"/>
                  </a:lnTo>
                  <a:lnTo>
                    <a:pt x="390" y="128"/>
                  </a:lnTo>
                  <a:lnTo>
                    <a:pt x="390" y="127"/>
                  </a:lnTo>
                  <a:lnTo>
                    <a:pt x="390" y="126"/>
                  </a:lnTo>
                  <a:lnTo>
                    <a:pt x="390" y="125"/>
                  </a:lnTo>
                  <a:lnTo>
                    <a:pt x="390" y="123"/>
                  </a:lnTo>
                  <a:lnTo>
                    <a:pt x="390" y="119"/>
                  </a:lnTo>
                  <a:lnTo>
                    <a:pt x="390" y="117"/>
                  </a:lnTo>
                  <a:lnTo>
                    <a:pt x="391" y="115"/>
                  </a:lnTo>
                  <a:lnTo>
                    <a:pt x="392" y="113"/>
                  </a:lnTo>
                  <a:lnTo>
                    <a:pt x="392" y="111"/>
                  </a:lnTo>
                  <a:lnTo>
                    <a:pt x="391" y="109"/>
                  </a:lnTo>
                  <a:lnTo>
                    <a:pt x="390" y="109"/>
                  </a:lnTo>
                  <a:lnTo>
                    <a:pt x="390" y="108"/>
                  </a:lnTo>
                  <a:lnTo>
                    <a:pt x="389" y="106"/>
                  </a:lnTo>
                  <a:lnTo>
                    <a:pt x="388" y="104"/>
                  </a:lnTo>
                  <a:lnTo>
                    <a:pt x="384" y="101"/>
                  </a:lnTo>
                  <a:lnTo>
                    <a:pt x="381" y="99"/>
                  </a:lnTo>
                  <a:lnTo>
                    <a:pt x="382" y="99"/>
                  </a:lnTo>
                  <a:lnTo>
                    <a:pt x="374" y="73"/>
                  </a:lnTo>
                  <a:lnTo>
                    <a:pt x="381" y="70"/>
                  </a:lnTo>
                  <a:lnTo>
                    <a:pt x="389" y="68"/>
                  </a:lnTo>
                  <a:lnTo>
                    <a:pt x="394" y="66"/>
                  </a:lnTo>
                  <a:lnTo>
                    <a:pt x="401" y="63"/>
                  </a:lnTo>
                  <a:lnTo>
                    <a:pt x="405" y="61"/>
                  </a:lnTo>
                  <a:lnTo>
                    <a:pt x="410" y="60"/>
                  </a:lnTo>
                  <a:lnTo>
                    <a:pt x="412" y="59"/>
                  </a:lnTo>
                  <a:lnTo>
                    <a:pt x="413" y="59"/>
                  </a:lnTo>
                  <a:lnTo>
                    <a:pt x="413" y="58"/>
                  </a:lnTo>
                  <a:lnTo>
                    <a:pt x="412" y="57"/>
                  </a:lnTo>
                  <a:lnTo>
                    <a:pt x="411" y="56"/>
                  </a:lnTo>
                  <a:lnTo>
                    <a:pt x="356" y="60"/>
                  </a:lnTo>
                  <a:lnTo>
                    <a:pt x="355" y="59"/>
                  </a:lnTo>
                  <a:lnTo>
                    <a:pt x="354" y="59"/>
                  </a:lnTo>
                  <a:lnTo>
                    <a:pt x="352" y="58"/>
                  </a:lnTo>
                  <a:lnTo>
                    <a:pt x="351" y="58"/>
                  </a:lnTo>
                  <a:lnTo>
                    <a:pt x="350" y="57"/>
                  </a:lnTo>
                  <a:lnTo>
                    <a:pt x="349" y="57"/>
                  </a:lnTo>
                  <a:lnTo>
                    <a:pt x="347" y="57"/>
                  </a:lnTo>
                  <a:lnTo>
                    <a:pt x="346" y="57"/>
                  </a:lnTo>
                  <a:lnTo>
                    <a:pt x="344" y="58"/>
                  </a:lnTo>
                  <a:lnTo>
                    <a:pt x="343" y="58"/>
                  </a:lnTo>
                  <a:lnTo>
                    <a:pt x="341" y="58"/>
                  </a:lnTo>
                  <a:lnTo>
                    <a:pt x="340" y="57"/>
                  </a:lnTo>
                  <a:lnTo>
                    <a:pt x="339" y="57"/>
                  </a:lnTo>
                  <a:lnTo>
                    <a:pt x="336" y="57"/>
                  </a:lnTo>
                  <a:lnTo>
                    <a:pt x="335" y="57"/>
                  </a:lnTo>
                  <a:lnTo>
                    <a:pt x="335" y="56"/>
                  </a:lnTo>
                  <a:lnTo>
                    <a:pt x="334" y="56"/>
                  </a:lnTo>
                  <a:lnTo>
                    <a:pt x="333" y="56"/>
                  </a:lnTo>
                  <a:lnTo>
                    <a:pt x="332" y="56"/>
                  </a:lnTo>
                  <a:lnTo>
                    <a:pt x="331" y="56"/>
                  </a:lnTo>
                  <a:lnTo>
                    <a:pt x="330" y="57"/>
                  </a:lnTo>
                  <a:lnTo>
                    <a:pt x="328" y="57"/>
                  </a:lnTo>
                  <a:lnTo>
                    <a:pt x="327" y="57"/>
                  </a:lnTo>
                  <a:lnTo>
                    <a:pt x="326" y="56"/>
                  </a:lnTo>
                  <a:lnTo>
                    <a:pt x="325" y="56"/>
                  </a:lnTo>
                  <a:lnTo>
                    <a:pt x="324" y="56"/>
                  </a:lnTo>
                  <a:lnTo>
                    <a:pt x="323" y="56"/>
                  </a:lnTo>
                  <a:lnTo>
                    <a:pt x="322" y="56"/>
                  </a:lnTo>
                  <a:lnTo>
                    <a:pt x="321" y="56"/>
                  </a:lnTo>
                  <a:lnTo>
                    <a:pt x="320" y="56"/>
                  </a:lnTo>
                  <a:lnTo>
                    <a:pt x="318" y="56"/>
                  </a:lnTo>
                  <a:lnTo>
                    <a:pt x="317" y="56"/>
                  </a:lnTo>
                  <a:lnTo>
                    <a:pt x="316" y="56"/>
                  </a:lnTo>
                  <a:lnTo>
                    <a:pt x="315" y="56"/>
                  </a:lnTo>
                  <a:lnTo>
                    <a:pt x="314" y="57"/>
                  </a:lnTo>
                  <a:lnTo>
                    <a:pt x="313" y="57"/>
                  </a:lnTo>
                  <a:lnTo>
                    <a:pt x="312" y="57"/>
                  </a:lnTo>
                  <a:lnTo>
                    <a:pt x="311" y="57"/>
                  </a:lnTo>
                  <a:lnTo>
                    <a:pt x="309" y="58"/>
                  </a:lnTo>
                  <a:lnTo>
                    <a:pt x="308" y="58"/>
                  </a:lnTo>
                  <a:lnTo>
                    <a:pt x="307" y="58"/>
                  </a:lnTo>
                  <a:lnTo>
                    <a:pt x="307" y="57"/>
                  </a:lnTo>
                  <a:lnTo>
                    <a:pt x="306" y="57"/>
                  </a:lnTo>
                  <a:lnTo>
                    <a:pt x="305" y="57"/>
                  </a:lnTo>
                  <a:lnTo>
                    <a:pt x="304" y="57"/>
                  </a:lnTo>
                  <a:lnTo>
                    <a:pt x="302" y="57"/>
                  </a:lnTo>
                  <a:lnTo>
                    <a:pt x="301" y="57"/>
                  </a:lnTo>
                  <a:lnTo>
                    <a:pt x="299" y="58"/>
                  </a:lnTo>
                  <a:lnTo>
                    <a:pt x="298" y="58"/>
                  </a:lnTo>
                  <a:lnTo>
                    <a:pt x="297" y="59"/>
                  </a:lnTo>
                  <a:lnTo>
                    <a:pt x="296" y="59"/>
                  </a:lnTo>
                  <a:lnTo>
                    <a:pt x="295" y="60"/>
                  </a:lnTo>
                  <a:lnTo>
                    <a:pt x="294" y="61"/>
                  </a:lnTo>
                  <a:lnTo>
                    <a:pt x="293" y="62"/>
                  </a:lnTo>
                  <a:lnTo>
                    <a:pt x="291" y="63"/>
                  </a:lnTo>
                  <a:lnTo>
                    <a:pt x="289" y="63"/>
                  </a:lnTo>
                  <a:lnTo>
                    <a:pt x="288" y="63"/>
                  </a:lnTo>
                  <a:lnTo>
                    <a:pt x="287" y="65"/>
                  </a:lnTo>
                  <a:lnTo>
                    <a:pt x="285" y="65"/>
                  </a:lnTo>
                  <a:lnTo>
                    <a:pt x="284" y="66"/>
                  </a:lnTo>
                  <a:lnTo>
                    <a:pt x="284" y="67"/>
                  </a:lnTo>
                  <a:lnTo>
                    <a:pt x="283" y="68"/>
                  </a:lnTo>
                  <a:lnTo>
                    <a:pt x="282" y="69"/>
                  </a:lnTo>
                  <a:lnTo>
                    <a:pt x="280" y="69"/>
                  </a:lnTo>
                  <a:lnTo>
                    <a:pt x="278" y="69"/>
                  </a:lnTo>
                  <a:lnTo>
                    <a:pt x="277" y="70"/>
                  </a:lnTo>
                  <a:lnTo>
                    <a:pt x="276" y="71"/>
                  </a:lnTo>
                  <a:lnTo>
                    <a:pt x="275" y="72"/>
                  </a:lnTo>
                  <a:lnTo>
                    <a:pt x="275" y="75"/>
                  </a:lnTo>
                  <a:lnTo>
                    <a:pt x="274" y="76"/>
                  </a:lnTo>
                  <a:lnTo>
                    <a:pt x="273" y="76"/>
                  </a:lnTo>
                  <a:lnTo>
                    <a:pt x="272" y="77"/>
                  </a:lnTo>
                  <a:lnTo>
                    <a:pt x="270" y="77"/>
                  </a:lnTo>
                  <a:lnTo>
                    <a:pt x="269" y="78"/>
                  </a:lnTo>
                  <a:lnTo>
                    <a:pt x="268" y="79"/>
                  </a:lnTo>
                  <a:lnTo>
                    <a:pt x="268" y="80"/>
                  </a:lnTo>
                  <a:lnTo>
                    <a:pt x="268" y="81"/>
                  </a:lnTo>
                  <a:lnTo>
                    <a:pt x="267" y="82"/>
                  </a:lnTo>
                  <a:lnTo>
                    <a:pt x="266" y="83"/>
                  </a:lnTo>
                  <a:lnTo>
                    <a:pt x="266" y="85"/>
                  </a:lnTo>
                  <a:lnTo>
                    <a:pt x="265" y="86"/>
                  </a:lnTo>
                  <a:lnTo>
                    <a:pt x="265" y="87"/>
                  </a:lnTo>
                  <a:lnTo>
                    <a:pt x="265" y="88"/>
                  </a:lnTo>
                  <a:lnTo>
                    <a:pt x="264" y="89"/>
                  </a:lnTo>
                  <a:lnTo>
                    <a:pt x="264" y="90"/>
                  </a:lnTo>
                  <a:lnTo>
                    <a:pt x="263" y="91"/>
                  </a:lnTo>
                  <a:lnTo>
                    <a:pt x="263" y="92"/>
                  </a:lnTo>
                  <a:lnTo>
                    <a:pt x="262" y="94"/>
                  </a:lnTo>
                  <a:lnTo>
                    <a:pt x="262" y="95"/>
                  </a:lnTo>
                  <a:lnTo>
                    <a:pt x="262" y="96"/>
                  </a:lnTo>
                  <a:lnTo>
                    <a:pt x="256" y="99"/>
                  </a:lnTo>
                  <a:lnTo>
                    <a:pt x="255" y="100"/>
                  </a:lnTo>
                  <a:lnTo>
                    <a:pt x="256" y="102"/>
                  </a:lnTo>
                  <a:lnTo>
                    <a:pt x="257" y="104"/>
                  </a:lnTo>
                  <a:lnTo>
                    <a:pt x="258" y="104"/>
                  </a:lnTo>
                  <a:lnTo>
                    <a:pt x="259" y="102"/>
                  </a:lnTo>
                  <a:lnTo>
                    <a:pt x="259" y="104"/>
                  </a:lnTo>
                  <a:lnTo>
                    <a:pt x="259" y="105"/>
                  </a:lnTo>
                  <a:lnTo>
                    <a:pt x="259" y="107"/>
                  </a:lnTo>
                  <a:lnTo>
                    <a:pt x="259" y="108"/>
                  </a:lnTo>
                  <a:lnTo>
                    <a:pt x="259" y="109"/>
                  </a:lnTo>
                  <a:lnTo>
                    <a:pt x="259" y="111"/>
                  </a:lnTo>
                  <a:lnTo>
                    <a:pt x="259" y="113"/>
                  </a:lnTo>
                  <a:lnTo>
                    <a:pt x="260" y="113"/>
                  </a:lnTo>
                  <a:lnTo>
                    <a:pt x="260" y="114"/>
                  </a:lnTo>
                  <a:lnTo>
                    <a:pt x="260" y="115"/>
                  </a:lnTo>
                  <a:lnTo>
                    <a:pt x="262" y="116"/>
                  </a:lnTo>
                  <a:lnTo>
                    <a:pt x="262" y="117"/>
                  </a:lnTo>
                  <a:lnTo>
                    <a:pt x="262" y="118"/>
                  </a:lnTo>
                  <a:lnTo>
                    <a:pt x="263" y="120"/>
                  </a:lnTo>
                  <a:lnTo>
                    <a:pt x="263" y="124"/>
                  </a:lnTo>
                  <a:lnTo>
                    <a:pt x="263" y="125"/>
                  </a:lnTo>
                  <a:lnTo>
                    <a:pt x="263" y="126"/>
                  </a:lnTo>
                  <a:lnTo>
                    <a:pt x="264" y="127"/>
                  </a:lnTo>
                  <a:lnTo>
                    <a:pt x="264" y="130"/>
                  </a:lnTo>
                  <a:lnTo>
                    <a:pt x="265" y="133"/>
                  </a:lnTo>
                  <a:lnTo>
                    <a:pt x="264" y="134"/>
                  </a:lnTo>
                  <a:lnTo>
                    <a:pt x="264" y="135"/>
                  </a:lnTo>
                  <a:lnTo>
                    <a:pt x="263" y="136"/>
                  </a:lnTo>
                  <a:lnTo>
                    <a:pt x="262" y="138"/>
                  </a:lnTo>
                  <a:lnTo>
                    <a:pt x="262" y="140"/>
                  </a:lnTo>
                  <a:lnTo>
                    <a:pt x="263" y="144"/>
                  </a:lnTo>
                  <a:lnTo>
                    <a:pt x="265" y="147"/>
                  </a:lnTo>
                  <a:lnTo>
                    <a:pt x="267" y="152"/>
                  </a:lnTo>
                  <a:lnTo>
                    <a:pt x="267" y="155"/>
                  </a:lnTo>
                  <a:lnTo>
                    <a:pt x="268" y="155"/>
                  </a:lnTo>
                  <a:lnTo>
                    <a:pt x="269" y="155"/>
                  </a:lnTo>
                  <a:lnTo>
                    <a:pt x="269" y="153"/>
                  </a:lnTo>
                  <a:lnTo>
                    <a:pt x="269" y="154"/>
                  </a:lnTo>
                  <a:lnTo>
                    <a:pt x="269" y="157"/>
                  </a:lnTo>
                  <a:lnTo>
                    <a:pt x="269" y="158"/>
                  </a:lnTo>
                  <a:lnTo>
                    <a:pt x="270" y="158"/>
                  </a:lnTo>
                  <a:lnTo>
                    <a:pt x="270" y="157"/>
                  </a:lnTo>
                  <a:lnTo>
                    <a:pt x="270" y="155"/>
                  </a:lnTo>
                  <a:lnTo>
                    <a:pt x="272" y="155"/>
                  </a:lnTo>
                  <a:lnTo>
                    <a:pt x="272" y="156"/>
                  </a:lnTo>
                  <a:lnTo>
                    <a:pt x="273" y="156"/>
                  </a:lnTo>
                  <a:lnTo>
                    <a:pt x="275" y="157"/>
                  </a:lnTo>
                  <a:lnTo>
                    <a:pt x="276" y="159"/>
                  </a:lnTo>
                  <a:lnTo>
                    <a:pt x="278" y="161"/>
                  </a:lnTo>
                  <a:lnTo>
                    <a:pt x="279" y="162"/>
                  </a:lnTo>
                  <a:lnTo>
                    <a:pt x="279" y="163"/>
                  </a:lnTo>
                  <a:lnTo>
                    <a:pt x="280" y="163"/>
                  </a:lnTo>
                  <a:lnTo>
                    <a:pt x="280" y="164"/>
                  </a:lnTo>
                  <a:lnTo>
                    <a:pt x="280" y="165"/>
                  </a:lnTo>
                  <a:lnTo>
                    <a:pt x="272" y="220"/>
                  </a:lnTo>
                  <a:lnTo>
                    <a:pt x="269" y="217"/>
                  </a:lnTo>
                  <a:lnTo>
                    <a:pt x="265" y="227"/>
                  </a:lnTo>
                  <a:lnTo>
                    <a:pt x="253" y="250"/>
                  </a:lnTo>
                  <a:lnTo>
                    <a:pt x="251" y="251"/>
                  </a:lnTo>
                  <a:lnTo>
                    <a:pt x="246" y="254"/>
                  </a:lnTo>
                  <a:lnTo>
                    <a:pt x="238" y="262"/>
                  </a:lnTo>
                  <a:lnTo>
                    <a:pt x="227" y="275"/>
                  </a:lnTo>
                  <a:lnTo>
                    <a:pt x="207" y="254"/>
                  </a:lnTo>
                  <a:lnTo>
                    <a:pt x="202" y="233"/>
                  </a:lnTo>
                  <a:lnTo>
                    <a:pt x="201" y="234"/>
                  </a:lnTo>
                  <a:lnTo>
                    <a:pt x="200" y="226"/>
                  </a:lnTo>
                  <a:lnTo>
                    <a:pt x="205" y="225"/>
                  </a:lnTo>
                  <a:lnTo>
                    <a:pt x="209" y="223"/>
                  </a:lnTo>
                  <a:lnTo>
                    <a:pt x="214" y="221"/>
                  </a:lnTo>
                  <a:lnTo>
                    <a:pt x="218" y="217"/>
                  </a:lnTo>
                  <a:lnTo>
                    <a:pt x="220" y="211"/>
                  </a:lnTo>
                  <a:lnTo>
                    <a:pt x="219" y="201"/>
                  </a:lnTo>
                  <a:lnTo>
                    <a:pt x="217" y="186"/>
                  </a:lnTo>
                  <a:lnTo>
                    <a:pt x="217" y="165"/>
                  </a:lnTo>
                  <a:lnTo>
                    <a:pt x="218" y="162"/>
                  </a:lnTo>
                  <a:lnTo>
                    <a:pt x="221" y="157"/>
                  </a:lnTo>
                  <a:lnTo>
                    <a:pt x="221" y="148"/>
                  </a:lnTo>
                  <a:lnTo>
                    <a:pt x="217" y="137"/>
                  </a:lnTo>
                  <a:lnTo>
                    <a:pt x="216" y="135"/>
                  </a:lnTo>
                  <a:lnTo>
                    <a:pt x="215" y="133"/>
                  </a:lnTo>
                  <a:lnTo>
                    <a:pt x="214" y="131"/>
                  </a:lnTo>
                  <a:lnTo>
                    <a:pt x="212" y="129"/>
                  </a:lnTo>
                  <a:lnTo>
                    <a:pt x="214" y="128"/>
                  </a:lnTo>
                  <a:lnTo>
                    <a:pt x="212" y="127"/>
                  </a:lnTo>
                  <a:lnTo>
                    <a:pt x="214" y="127"/>
                  </a:lnTo>
                  <a:lnTo>
                    <a:pt x="214" y="126"/>
                  </a:lnTo>
                  <a:lnTo>
                    <a:pt x="214" y="125"/>
                  </a:lnTo>
                  <a:lnTo>
                    <a:pt x="214" y="124"/>
                  </a:lnTo>
                  <a:lnTo>
                    <a:pt x="212" y="124"/>
                  </a:lnTo>
                  <a:lnTo>
                    <a:pt x="212" y="120"/>
                  </a:lnTo>
                  <a:lnTo>
                    <a:pt x="214" y="116"/>
                  </a:lnTo>
                  <a:lnTo>
                    <a:pt x="214" y="113"/>
                  </a:lnTo>
                  <a:lnTo>
                    <a:pt x="214" y="110"/>
                  </a:lnTo>
                  <a:lnTo>
                    <a:pt x="215" y="108"/>
                  </a:lnTo>
                  <a:lnTo>
                    <a:pt x="216" y="105"/>
                  </a:lnTo>
                  <a:lnTo>
                    <a:pt x="215" y="104"/>
                  </a:lnTo>
                  <a:lnTo>
                    <a:pt x="215" y="102"/>
                  </a:lnTo>
                  <a:lnTo>
                    <a:pt x="214" y="102"/>
                  </a:lnTo>
                  <a:lnTo>
                    <a:pt x="212" y="101"/>
                  </a:lnTo>
                  <a:lnTo>
                    <a:pt x="210" y="98"/>
                  </a:lnTo>
                  <a:lnTo>
                    <a:pt x="208" y="95"/>
                  </a:lnTo>
                  <a:lnTo>
                    <a:pt x="203" y="90"/>
                  </a:lnTo>
                  <a:lnTo>
                    <a:pt x="198" y="86"/>
                  </a:lnTo>
                  <a:lnTo>
                    <a:pt x="197" y="85"/>
                  </a:lnTo>
                  <a:lnTo>
                    <a:pt x="198" y="82"/>
                  </a:lnTo>
                  <a:lnTo>
                    <a:pt x="199" y="80"/>
                  </a:lnTo>
                  <a:lnTo>
                    <a:pt x="199" y="79"/>
                  </a:lnTo>
                  <a:lnTo>
                    <a:pt x="198" y="77"/>
                  </a:lnTo>
                  <a:lnTo>
                    <a:pt x="197" y="76"/>
                  </a:lnTo>
                  <a:lnTo>
                    <a:pt x="197" y="73"/>
                  </a:lnTo>
                  <a:lnTo>
                    <a:pt x="197" y="72"/>
                  </a:lnTo>
                  <a:lnTo>
                    <a:pt x="196" y="71"/>
                  </a:lnTo>
                  <a:lnTo>
                    <a:pt x="195" y="70"/>
                  </a:lnTo>
                  <a:lnTo>
                    <a:pt x="193" y="70"/>
                  </a:lnTo>
                  <a:lnTo>
                    <a:pt x="191" y="69"/>
                  </a:lnTo>
                  <a:lnTo>
                    <a:pt x="190" y="69"/>
                  </a:lnTo>
                  <a:lnTo>
                    <a:pt x="189" y="68"/>
                  </a:lnTo>
                  <a:lnTo>
                    <a:pt x="188" y="68"/>
                  </a:lnTo>
                  <a:lnTo>
                    <a:pt x="187" y="67"/>
                  </a:lnTo>
                  <a:lnTo>
                    <a:pt x="186" y="67"/>
                  </a:lnTo>
                  <a:lnTo>
                    <a:pt x="183" y="67"/>
                  </a:lnTo>
                  <a:lnTo>
                    <a:pt x="182" y="67"/>
                  </a:lnTo>
                  <a:lnTo>
                    <a:pt x="181" y="68"/>
                  </a:lnTo>
                  <a:lnTo>
                    <a:pt x="179" y="68"/>
                  </a:lnTo>
                  <a:lnTo>
                    <a:pt x="178" y="68"/>
                  </a:lnTo>
                  <a:lnTo>
                    <a:pt x="177" y="67"/>
                  </a:lnTo>
                  <a:lnTo>
                    <a:pt x="174" y="67"/>
                  </a:lnTo>
                  <a:lnTo>
                    <a:pt x="173" y="67"/>
                  </a:lnTo>
                  <a:lnTo>
                    <a:pt x="172" y="67"/>
                  </a:lnTo>
                  <a:lnTo>
                    <a:pt x="172" y="66"/>
                  </a:lnTo>
                  <a:lnTo>
                    <a:pt x="171" y="66"/>
                  </a:lnTo>
                  <a:lnTo>
                    <a:pt x="170" y="66"/>
                  </a:lnTo>
                  <a:lnTo>
                    <a:pt x="169" y="66"/>
                  </a:lnTo>
                  <a:lnTo>
                    <a:pt x="168" y="66"/>
                  </a:lnTo>
                  <a:lnTo>
                    <a:pt x="166" y="67"/>
                  </a:lnTo>
                  <a:lnTo>
                    <a:pt x="164" y="67"/>
                  </a:lnTo>
                  <a:lnTo>
                    <a:pt x="163" y="67"/>
                  </a:lnTo>
                  <a:lnTo>
                    <a:pt x="162" y="66"/>
                  </a:lnTo>
                  <a:lnTo>
                    <a:pt x="161" y="66"/>
                  </a:lnTo>
                  <a:lnTo>
                    <a:pt x="160" y="66"/>
                  </a:lnTo>
                  <a:lnTo>
                    <a:pt x="159" y="66"/>
                  </a:lnTo>
                  <a:lnTo>
                    <a:pt x="158" y="66"/>
                  </a:lnTo>
                  <a:lnTo>
                    <a:pt x="157" y="66"/>
                  </a:lnTo>
                  <a:lnTo>
                    <a:pt x="155" y="66"/>
                  </a:lnTo>
                  <a:lnTo>
                    <a:pt x="154" y="66"/>
                  </a:lnTo>
                  <a:lnTo>
                    <a:pt x="153" y="66"/>
                  </a:lnTo>
                  <a:lnTo>
                    <a:pt x="152" y="66"/>
                  </a:lnTo>
                  <a:lnTo>
                    <a:pt x="151" y="66"/>
                  </a:lnTo>
                  <a:lnTo>
                    <a:pt x="150" y="67"/>
                  </a:lnTo>
                  <a:lnTo>
                    <a:pt x="149" y="67"/>
                  </a:lnTo>
                  <a:lnTo>
                    <a:pt x="148" y="67"/>
                  </a:lnTo>
                  <a:lnTo>
                    <a:pt x="147" y="68"/>
                  </a:lnTo>
                  <a:lnTo>
                    <a:pt x="145" y="68"/>
                  </a:lnTo>
                  <a:lnTo>
                    <a:pt x="144" y="68"/>
                  </a:lnTo>
                  <a:lnTo>
                    <a:pt x="144" y="67"/>
                  </a:lnTo>
                  <a:lnTo>
                    <a:pt x="143" y="67"/>
                  </a:lnTo>
                  <a:lnTo>
                    <a:pt x="142" y="67"/>
                  </a:lnTo>
                  <a:lnTo>
                    <a:pt x="141" y="67"/>
                  </a:lnTo>
                  <a:lnTo>
                    <a:pt x="140" y="67"/>
                  </a:lnTo>
                  <a:lnTo>
                    <a:pt x="138" y="67"/>
                  </a:lnTo>
                  <a:lnTo>
                    <a:pt x="136" y="67"/>
                  </a:lnTo>
                  <a:lnTo>
                    <a:pt x="135" y="68"/>
                  </a:lnTo>
                  <a:lnTo>
                    <a:pt x="134" y="69"/>
                  </a:lnTo>
                  <a:lnTo>
                    <a:pt x="133" y="69"/>
                  </a:lnTo>
                  <a:lnTo>
                    <a:pt x="131" y="70"/>
                  </a:lnTo>
                  <a:lnTo>
                    <a:pt x="130" y="71"/>
                  </a:lnTo>
                  <a:lnTo>
                    <a:pt x="129" y="72"/>
                  </a:lnTo>
                  <a:lnTo>
                    <a:pt x="128" y="73"/>
                  </a:lnTo>
                  <a:lnTo>
                    <a:pt x="125" y="73"/>
                  </a:lnTo>
                  <a:lnTo>
                    <a:pt x="124" y="73"/>
                  </a:lnTo>
                  <a:lnTo>
                    <a:pt x="123" y="75"/>
                  </a:lnTo>
                  <a:lnTo>
                    <a:pt x="122" y="75"/>
                  </a:lnTo>
                  <a:lnTo>
                    <a:pt x="121" y="76"/>
                  </a:lnTo>
                  <a:lnTo>
                    <a:pt x="120" y="76"/>
                  </a:lnTo>
                  <a:lnTo>
                    <a:pt x="120" y="77"/>
                  </a:lnTo>
                  <a:lnTo>
                    <a:pt x="119" y="78"/>
                  </a:lnTo>
                  <a:lnTo>
                    <a:pt x="118" y="79"/>
                  </a:lnTo>
                  <a:lnTo>
                    <a:pt x="116" y="79"/>
                  </a:lnTo>
                  <a:lnTo>
                    <a:pt x="115" y="79"/>
                  </a:lnTo>
                  <a:lnTo>
                    <a:pt x="114" y="80"/>
                  </a:lnTo>
                  <a:lnTo>
                    <a:pt x="113" y="81"/>
                  </a:lnTo>
                  <a:lnTo>
                    <a:pt x="112" y="82"/>
                  </a:lnTo>
                  <a:lnTo>
                    <a:pt x="111" y="85"/>
                  </a:lnTo>
                  <a:lnTo>
                    <a:pt x="110" y="86"/>
                  </a:lnTo>
                  <a:lnTo>
                    <a:pt x="109" y="86"/>
                  </a:lnTo>
                  <a:lnTo>
                    <a:pt x="107" y="87"/>
                  </a:lnTo>
                  <a:lnTo>
                    <a:pt x="106" y="87"/>
                  </a:lnTo>
                  <a:lnTo>
                    <a:pt x="105" y="88"/>
                  </a:lnTo>
                  <a:lnTo>
                    <a:pt x="104" y="89"/>
                  </a:lnTo>
                  <a:lnTo>
                    <a:pt x="104" y="90"/>
                  </a:lnTo>
                  <a:lnTo>
                    <a:pt x="104" y="91"/>
                  </a:lnTo>
                  <a:lnTo>
                    <a:pt x="103" y="92"/>
                  </a:lnTo>
                  <a:lnTo>
                    <a:pt x="103" y="94"/>
                  </a:lnTo>
                  <a:lnTo>
                    <a:pt x="103" y="95"/>
                  </a:lnTo>
                  <a:lnTo>
                    <a:pt x="102" y="96"/>
                  </a:lnTo>
                  <a:lnTo>
                    <a:pt x="102" y="97"/>
                  </a:lnTo>
                  <a:lnTo>
                    <a:pt x="101" y="98"/>
                  </a:lnTo>
                  <a:lnTo>
                    <a:pt x="101" y="99"/>
                  </a:lnTo>
                  <a:lnTo>
                    <a:pt x="100" y="100"/>
                  </a:lnTo>
                  <a:lnTo>
                    <a:pt x="100" y="101"/>
                  </a:lnTo>
                  <a:lnTo>
                    <a:pt x="99" y="102"/>
                  </a:lnTo>
                  <a:lnTo>
                    <a:pt x="99" y="104"/>
                  </a:lnTo>
                  <a:lnTo>
                    <a:pt x="99" y="105"/>
                  </a:lnTo>
                  <a:lnTo>
                    <a:pt x="99" y="106"/>
                  </a:lnTo>
                  <a:lnTo>
                    <a:pt x="99" y="107"/>
                  </a:lnTo>
                  <a:lnTo>
                    <a:pt x="99" y="108"/>
                  </a:lnTo>
                  <a:lnTo>
                    <a:pt x="99" y="110"/>
                  </a:lnTo>
                  <a:lnTo>
                    <a:pt x="97" y="111"/>
                  </a:lnTo>
                  <a:lnTo>
                    <a:pt x="95" y="113"/>
                  </a:lnTo>
                  <a:lnTo>
                    <a:pt x="95" y="115"/>
                  </a:lnTo>
                  <a:lnTo>
                    <a:pt x="96" y="117"/>
                  </a:lnTo>
                  <a:lnTo>
                    <a:pt x="96" y="118"/>
                  </a:lnTo>
                  <a:lnTo>
                    <a:pt x="96" y="119"/>
                  </a:lnTo>
                  <a:lnTo>
                    <a:pt x="96" y="121"/>
                  </a:lnTo>
                  <a:lnTo>
                    <a:pt x="96" y="123"/>
                  </a:lnTo>
                  <a:lnTo>
                    <a:pt x="96" y="124"/>
                  </a:lnTo>
                  <a:lnTo>
                    <a:pt x="96" y="125"/>
                  </a:lnTo>
                  <a:lnTo>
                    <a:pt x="96" y="126"/>
                  </a:lnTo>
                  <a:lnTo>
                    <a:pt x="97" y="126"/>
                  </a:lnTo>
                  <a:lnTo>
                    <a:pt x="99" y="127"/>
                  </a:lnTo>
                  <a:lnTo>
                    <a:pt x="99" y="128"/>
                  </a:lnTo>
                  <a:lnTo>
                    <a:pt x="99" y="130"/>
                  </a:lnTo>
                  <a:lnTo>
                    <a:pt x="99" y="134"/>
                  </a:lnTo>
                  <a:lnTo>
                    <a:pt x="100" y="135"/>
                  </a:lnTo>
                  <a:lnTo>
                    <a:pt x="100" y="136"/>
                  </a:lnTo>
                  <a:lnTo>
                    <a:pt x="100" y="137"/>
                  </a:lnTo>
                  <a:lnTo>
                    <a:pt x="100" y="140"/>
                  </a:lnTo>
                  <a:lnTo>
                    <a:pt x="101" y="143"/>
                  </a:lnTo>
                  <a:lnTo>
                    <a:pt x="100" y="144"/>
                  </a:lnTo>
                  <a:lnTo>
                    <a:pt x="100" y="145"/>
                  </a:lnTo>
                  <a:lnTo>
                    <a:pt x="99" y="146"/>
                  </a:lnTo>
                  <a:lnTo>
                    <a:pt x="97" y="148"/>
                  </a:lnTo>
                  <a:lnTo>
                    <a:pt x="97" y="150"/>
                  </a:lnTo>
                  <a:lnTo>
                    <a:pt x="100" y="154"/>
                  </a:lnTo>
                  <a:lnTo>
                    <a:pt x="102" y="158"/>
                  </a:lnTo>
                  <a:lnTo>
                    <a:pt x="105" y="163"/>
                  </a:lnTo>
                  <a:lnTo>
                    <a:pt x="107" y="166"/>
                  </a:lnTo>
                  <a:lnTo>
                    <a:pt x="111" y="168"/>
                  </a:lnTo>
                  <a:lnTo>
                    <a:pt x="113" y="171"/>
                  </a:lnTo>
                  <a:lnTo>
                    <a:pt x="115" y="172"/>
                  </a:lnTo>
                  <a:lnTo>
                    <a:pt x="116" y="173"/>
                  </a:lnTo>
                  <a:lnTo>
                    <a:pt x="116" y="174"/>
                  </a:lnTo>
                  <a:lnTo>
                    <a:pt x="118" y="175"/>
                  </a:lnTo>
                  <a:lnTo>
                    <a:pt x="107" y="230"/>
                  </a:lnTo>
                  <a:lnTo>
                    <a:pt x="105" y="227"/>
                  </a:lnTo>
                  <a:lnTo>
                    <a:pt x="101" y="238"/>
                  </a:lnTo>
                  <a:lnTo>
                    <a:pt x="90" y="261"/>
                  </a:lnTo>
                  <a:lnTo>
                    <a:pt x="88" y="262"/>
                  </a:lnTo>
                  <a:lnTo>
                    <a:pt x="85" y="264"/>
                  </a:lnTo>
                  <a:lnTo>
                    <a:pt x="80" y="269"/>
                  </a:lnTo>
                  <a:lnTo>
                    <a:pt x="72" y="277"/>
                  </a:lnTo>
                  <a:lnTo>
                    <a:pt x="63" y="288"/>
                  </a:lnTo>
                  <a:lnTo>
                    <a:pt x="52" y="303"/>
                  </a:lnTo>
                  <a:lnTo>
                    <a:pt x="39" y="323"/>
                  </a:lnTo>
                  <a:lnTo>
                    <a:pt x="26" y="349"/>
                  </a:lnTo>
                  <a:lnTo>
                    <a:pt x="10" y="433"/>
                  </a:lnTo>
                  <a:lnTo>
                    <a:pt x="3" y="587"/>
                  </a:lnTo>
                  <a:lnTo>
                    <a:pt x="0" y="787"/>
                  </a:lnTo>
                  <a:lnTo>
                    <a:pt x="1" y="1007"/>
                  </a:lnTo>
                  <a:lnTo>
                    <a:pt x="5" y="1221"/>
                  </a:lnTo>
                  <a:lnTo>
                    <a:pt x="9" y="1406"/>
                  </a:lnTo>
                  <a:lnTo>
                    <a:pt x="14" y="1535"/>
                  </a:lnTo>
                  <a:lnTo>
                    <a:pt x="15" y="1584"/>
                  </a:lnTo>
                  <a:lnTo>
                    <a:pt x="2005" y="1597"/>
                  </a:lnTo>
                  <a:lnTo>
                    <a:pt x="2027" y="1058"/>
                  </a:lnTo>
                  <a:lnTo>
                    <a:pt x="2018" y="1056"/>
                  </a:lnTo>
                  <a:lnTo>
                    <a:pt x="2009" y="1054"/>
                  </a:lnTo>
                  <a:lnTo>
                    <a:pt x="2001" y="1052"/>
                  </a:lnTo>
                  <a:lnTo>
                    <a:pt x="1991" y="1050"/>
                  </a:lnTo>
                  <a:lnTo>
                    <a:pt x="1980" y="1048"/>
                  </a:lnTo>
                  <a:lnTo>
                    <a:pt x="1969" y="1046"/>
                  </a:lnTo>
                  <a:lnTo>
                    <a:pt x="1958" y="1043"/>
                  </a:lnTo>
                  <a:lnTo>
                    <a:pt x="1946" y="1041"/>
                  </a:lnTo>
                  <a:lnTo>
                    <a:pt x="1946" y="749"/>
                  </a:lnTo>
                  <a:lnTo>
                    <a:pt x="1941" y="542"/>
                  </a:lnTo>
                  <a:lnTo>
                    <a:pt x="1932" y="407"/>
                  </a:lnTo>
                  <a:lnTo>
                    <a:pt x="1922" y="328"/>
                  </a:lnTo>
                  <a:close/>
                  <a:moveTo>
                    <a:pt x="2022" y="191"/>
                  </a:moveTo>
                  <a:lnTo>
                    <a:pt x="2022" y="191"/>
                  </a:lnTo>
                  <a:lnTo>
                    <a:pt x="2021" y="183"/>
                  </a:lnTo>
                  <a:lnTo>
                    <a:pt x="2021" y="185"/>
                  </a:lnTo>
                  <a:lnTo>
                    <a:pt x="2021" y="186"/>
                  </a:lnTo>
                  <a:lnTo>
                    <a:pt x="2021" y="188"/>
                  </a:lnTo>
                  <a:lnTo>
                    <a:pt x="2022" y="191"/>
                  </a:lnTo>
                  <a:close/>
                  <a:moveTo>
                    <a:pt x="1613" y="224"/>
                  </a:moveTo>
                  <a:lnTo>
                    <a:pt x="1613" y="224"/>
                  </a:lnTo>
                  <a:lnTo>
                    <a:pt x="1612" y="219"/>
                  </a:lnTo>
                  <a:lnTo>
                    <a:pt x="1612" y="220"/>
                  </a:lnTo>
                  <a:lnTo>
                    <a:pt x="1613" y="221"/>
                  </a:lnTo>
                  <a:lnTo>
                    <a:pt x="1613" y="223"/>
                  </a:lnTo>
                  <a:lnTo>
                    <a:pt x="1613" y="224"/>
                  </a:lnTo>
                  <a:close/>
                  <a:moveTo>
                    <a:pt x="1024" y="78"/>
                  </a:moveTo>
                  <a:lnTo>
                    <a:pt x="1018" y="82"/>
                  </a:lnTo>
                  <a:lnTo>
                    <a:pt x="1019" y="81"/>
                  </a:lnTo>
                  <a:lnTo>
                    <a:pt x="1021" y="80"/>
                  </a:lnTo>
                  <a:lnTo>
                    <a:pt x="1023" y="79"/>
                  </a:lnTo>
                  <a:lnTo>
                    <a:pt x="1024" y="78"/>
                  </a:lnTo>
                  <a:close/>
                  <a:moveTo>
                    <a:pt x="896" y="165"/>
                  </a:moveTo>
                  <a:lnTo>
                    <a:pt x="894" y="165"/>
                  </a:lnTo>
                  <a:lnTo>
                    <a:pt x="894" y="158"/>
                  </a:lnTo>
                  <a:lnTo>
                    <a:pt x="894" y="159"/>
                  </a:lnTo>
                  <a:lnTo>
                    <a:pt x="894" y="162"/>
                  </a:lnTo>
                  <a:lnTo>
                    <a:pt x="894" y="163"/>
                  </a:lnTo>
                  <a:lnTo>
                    <a:pt x="896" y="165"/>
                  </a:lnTo>
                  <a:close/>
                  <a:moveTo>
                    <a:pt x="836" y="268"/>
                  </a:moveTo>
                  <a:lnTo>
                    <a:pt x="835" y="263"/>
                  </a:lnTo>
                  <a:lnTo>
                    <a:pt x="859" y="248"/>
                  </a:lnTo>
                  <a:lnTo>
                    <a:pt x="846" y="231"/>
                  </a:lnTo>
                  <a:lnTo>
                    <a:pt x="856" y="224"/>
                  </a:lnTo>
                  <a:lnTo>
                    <a:pt x="862" y="226"/>
                  </a:lnTo>
                  <a:lnTo>
                    <a:pt x="866" y="227"/>
                  </a:lnTo>
                  <a:lnTo>
                    <a:pt x="872" y="229"/>
                  </a:lnTo>
                  <a:lnTo>
                    <a:pt x="877" y="230"/>
                  </a:lnTo>
                  <a:lnTo>
                    <a:pt x="891" y="332"/>
                  </a:lnTo>
                  <a:lnTo>
                    <a:pt x="929" y="325"/>
                  </a:lnTo>
                  <a:lnTo>
                    <a:pt x="906" y="220"/>
                  </a:lnTo>
                  <a:lnTo>
                    <a:pt x="988" y="150"/>
                  </a:lnTo>
                  <a:lnTo>
                    <a:pt x="993" y="155"/>
                  </a:lnTo>
                  <a:lnTo>
                    <a:pt x="997" y="158"/>
                  </a:lnTo>
                  <a:lnTo>
                    <a:pt x="1003" y="161"/>
                  </a:lnTo>
                  <a:lnTo>
                    <a:pt x="1008" y="163"/>
                  </a:lnTo>
                  <a:lnTo>
                    <a:pt x="1010" y="177"/>
                  </a:lnTo>
                  <a:lnTo>
                    <a:pt x="990" y="181"/>
                  </a:lnTo>
                  <a:lnTo>
                    <a:pt x="998" y="214"/>
                  </a:lnTo>
                  <a:lnTo>
                    <a:pt x="993" y="215"/>
                  </a:lnTo>
                  <a:lnTo>
                    <a:pt x="1055" y="479"/>
                  </a:lnTo>
                  <a:lnTo>
                    <a:pt x="1058" y="474"/>
                  </a:lnTo>
                  <a:lnTo>
                    <a:pt x="1062" y="470"/>
                  </a:lnTo>
                  <a:lnTo>
                    <a:pt x="1065" y="466"/>
                  </a:lnTo>
                  <a:lnTo>
                    <a:pt x="1069" y="462"/>
                  </a:lnTo>
                  <a:lnTo>
                    <a:pt x="1063" y="503"/>
                  </a:lnTo>
                  <a:lnTo>
                    <a:pt x="1057" y="550"/>
                  </a:lnTo>
                  <a:lnTo>
                    <a:pt x="1052" y="603"/>
                  </a:lnTo>
                  <a:lnTo>
                    <a:pt x="1047" y="659"/>
                  </a:lnTo>
                  <a:lnTo>
                    <a:pt x="1043" y="719"/>
                  </a:lnTo>
                  <a:lnTo>
                    <a:pt x="1038" y="781"/>
                  </a:lnTo>
                  <a:lnTo>
                    <a:pt x="1035" y="846"/>
                  </a:lnTo>
                  <a:lnTo>
                    <a:pt x="1032" y="911"/>
                  </a:lnTo>
                  <a:lnTo>
                    <a:pt x="1019" y="910"/>
                  </a:lnTo>
                  <a:lnTo>
                    <a:pt x="1006" y="907"/>
                  </a:lnTo>
                  <a:lnTo>
                    <a:pt x="994" y="906"/>
                  </a:lnTo>
                  <a:lnTo>
                    <a:pt x="980" y="905"/>
                  </a:lnTo>
                  <a:lnTo>
                    <a:pt x="968" y="903"/>
                  </a:lnTo>
                  <a:lnTo>
                    <a:pt x="955" y="902"/>
                  </a:lnTo>
                  <a:lnTo>
                    <a:pt x="942" y="901"/>
                  </a:lnTo>
                  <a:lnTo>
                    <a:pt x="930" y="898"/>
                  </a:lnTo>
                  <a:lnTo>
                    <a:pt x="917" y="897"/>
                  </a:lnTo>
                  <a:lnTo>
                    <a:pt x="904" y="896"/>
                  </a:lnTo>
                  <a:lnTo>
                    <a:pt x="891" y="895"/>
                  </a:lnTo>
                  <a:lnTo>
                    <a:pt x="879" y="893"/>
                  </a:lnTo>
                  <a:lnTo>
                    <a:pt x="865" y="892"/>
                  </a:lnTo>
                  <a:lnTo>
                    <a:pt x="853" y="891"/>
                  </a:lnTo>
                  <a:lnTo>
                    <a:pt x="840" y="888"/>
                  </a:lnTo>
                  <a:lnTo>
                    <a:pt x="827" y="887"/>
                  </a:lnTo>
                  <a:lnTo>
                    <a:pt x="827" y="644"/>
                  </a:lnTo>
                  <a:lnTo>
                    <a:pt x="822" y="471"/>
                  </a:lnTo>
                  <a:lnTo>
                    <a:pt x="814" y="357"/>
                  </a:lnTo>
                  <a:lnTo>
                    <a:pt x="805" y="289"/>
                  </a:lnTo>
                  <a:lnTo>
                    <a:pt x="836" y="268"/>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3" name="Freeform 71">
              <a:extLst>
                <a:ext uri="{FF2B5EF4-FFF2-40B4-BE49-F238E27FC236}">
                  <a16:creationId xmlns:a16="http://schemas.microsoft.com/office/drawing/2014/main" id="{9E72F0B3-A357-A580-1DC0-E11AC8128CF9}"/>
                </a:ext>
              </a:extLst>
            </p:cNvPr>
            <p:cNvSpPr>
              <a:spLocks/>
            </p:cNvSpPr>
            <p:nvPr/>
          </p:nvSpPr>
          <p:spPr bwMode="auto">
            <a:xfrm>
              <a:off x="1554" y="914"/>
              <a:ext cx="290" cy="138"/>
            </a:xfrm>
            <a:custGeom>
              <a:avLst/>
              <a:gdLst>
                <a:gd name="T0" fmla="*/ 289 w 290"/>
                <a:gd name="T1" fmla="*/ 15 h 138"/>
                <a:gd name="T2" fmla="*/ 289 w 290"/>
                <a:gd name="T3" fmla="*/ 15 h 138"/>
                <a:gd name="T4" fmla="*/ 276 w 290"/>
                <a:gd name="T5" fmla="*/ 19 h 138"/>
                <a:gd name="T6" fmla="*/ 276 w 290"/>
                <a:gd name="T7" fmla="*/ 19 h 138"/>
                <a:gd name="T8" fmla="*/ 274 w 290"/>
                <a:gd name="T9" fmla="*/ 19 h 138"/>
                <a:gd name="T10" fmla="*/ 284 w 290"/>
                <a:gd name="T11" fmla="*/ 15 h 138"/>
                <a:gd name="T12" fmla="*/ 286 w 290"/>
                <a:gd name="T13" fmla="*/ 15 h 138"/>
                <a:gd name="T14" fmla="*/ 284 w 290"/>
                <a:gd name="T15" fmla="*/ 14 h 138"/>
                <a:gd name="T16" fmla="*/ 284 w 290"/>
                <a:gd name="T17" fmla="*/ 13 h 138"/>
                <a:gd name="T18" fmla="*/ 270 w 290"/>
                <a:gd name="T19" fmla="*/ 18 h 138"/>
                <a:gd name="T20" fmla="*/ 269 w 290"/>
                <a:gd name="T21" fmla="*/ 18 h 138"/>
                <a:gd name="T22" fmla="*/ 268 w 290"/>
                <a:gd name="T23" fmla="*/ 18 h 138"/>
                <a:gd name="T24" fmla="*/ 264 w 290"/>
                <a:gd name="T25" fmla="*/ 20 h 138"/>
                <a:gd name="T26" fmla="*/ 261 w 290"/>
                <a:gd name="T27" fmla="*/ 25 h 138"/>
                <a:gd name="T28" fmla="*/ 204 w 290"/>
                <a:gd name="T29" fmla="*/ 47 h 138"/>
                <a:gd name="T30" fmla="*/ 3 w 290"/>
                <a:gd name="T31" fmla="*/ 0 h 138"/>
                <a:gd name="T32" fmla="*/ 1 w 290"/>
                <a:gd name="T33" fmla="*/ 2 h 138"/>
                <a:gd name="T34" fmla="*/ 1 w 290"/>
                <a:gd name="T35" fmla="*/ 7 h 138"/>
                <a:gd name="T36" fmla="*/ 7 w 290"/>
                <a:gd name="T37" fmla="*/ 9 h 138"/>
                <a:gd name="T38" fmla="*/ 21 w 290"/>
                <a:gd name="T39" fmla="*/ 15 h 138"/>
                <a:gd name="T40" fmla="*/ 41 w 290"/>
                <a:gd name="T41" fmla="*/ 23 h 138"/>
                <a:gd name="T42" fmla="*/ 63 w 290"/>
                <a:gd name="T43" fmla="*/ 31 h 138"/>
                <a:gd name="T44" fmla="*/ 51 w 290"/>
                <a:gd name="T45" fmla="*/ 76 h 138"/>
                <a:gd name="T46" fmla="*/ 62 w 290"/>
                <a:gd name="T47" fmla="*/ 83 h 138"/>
                <a:gd name="T48" fmla="*/ 90 w 290"/>
                <a:gd name="T49" fmla="*/ 98 h 138"/>
                <a:gd name="T50" fmla="*/ 142 w 290"/>
                <a:gd name="T51" fmla="*/ 122 h 138"/>
                <a:gd name="T52" fmla="*/ 197 w 290"/>
                <a:gd name="T53" fmla="*/ 73 h 138"/>
                <a:gd name="T54" fmla="*/ 259 w 290"/>
                <a:gd name="T55" fmla="*/ 86 h 138"/>
                <a:gd name="T56" fmla="*/ 262 w 290"/>
                <a:gd name="T57" fmla="*/ 83 h 138"/>
                <a:gd name="T58" fmla="*/ 207 w 290"/>
                <a:gd name="T59" fmla="*/ 48 h 138"/>
                <a:gd name="T60" fmla="*/ 263 w 290"/>
                <a:gd name="T61" fmla="*/ 30 h 138"/>
                <a:gd name="T62" fmla="*/ 268 w 290"/>
                <a:gd name="T63" fmla="*/ 31 h 138"/>
                <a:gd name="T64" fmla="*/ 271 w 290"/>
                <a:gd name="T65" fmla="*/ 31 h 138"/>
                <a:gd name="T66" fmla="*/ 272 w 290"/>
                <a:gd name="T67" fmla="*/ 30 h 138"/>
                <a:gd name="T68" fmla="*/ 274 w 290"/>
                <a:gd name="T69" fmla="*/ 30 h 138"/>
                <a:gd name="T70" fmla="*/ 288 w 290"/>
                <a:gd name="T71" fmla="*/ 25 h 138"/>
                <a:gd name="T72" fmla="*/ 288 w 290"/>
                <a:gd name="T73" fmla="*/ 24 h 138"/>
                <a:gd name="T74" fmla="*/ 288 w 290"/>
                <a:gd name="T75" fmla="*/ 23 h 138"/>
                <a:gd name="T76" fmla="*/ 287 w 290"/>
                <a:gd name="T77" fmla="*/ 23 h 138"/>
                <a:gd name="T78" fmla="*/ 277 w 290"/>
                <a:gd name="T79" fmla="*/ 26 h 138"/>
                <a:gd name="T80" fmla="*/ 277 w 290"/>
                <a:gd name="T81" fmla="*/ 26 h 138"/>
                <a:gd name="T82" fmla="*/ 277 w 290"/>
                <a:gd name="T83" fmla="*/ 26 h 138"/>
                <a:gd name="T84" fmla="*/ 288 w 290"/>
                <a:gd name="T85" fmla="*/ 21 h 138"/>
                <a:gd name="T86" fmla="*/ 289 w 290"/>
                <a:gd name="T87" fmla="*/ 20 h 138"/>
                <a:gd name="T88" fmla="*/ 289 w 290"/>
                <a:gd name="T89" fmla="*/ 19 h 138"/>
                <a:gd name="T90" fmla="*/ 288 w 290"/>
                <a:gd name="T91" fmla="*/ 19 h 138"/>
                <a:gd name="T92" fmla="*/ 277 w 290"/>
                <a:gd name="T93" fmla="*/ 23 h 138"/>
                <a:gd name="T94" fmla="*/ 277 w 290"/>
                <a:gd name="T95" fmla="*/ 23 h 138"/>
                <a:gd name="T96" fmla="*/ 277 w 290"/>
                <a:gd name="T97" fmla="*/ 23 h 138"/>
                <a:gd name="T98" fmla="*/ 277 w 290"/>
                <a:gd name="T99" fmla="*/ 21 h 138"/>
                <a:gd name="T100" fmla="*/ 277 w 290"/>
                <a:gd name="T101" fmla="*/ 21 h 138"/>
                <a:gd name="T102" fmla="*/ 289 w 290"/>
                <a:gd name="T103" fmla="*/ 17 h 138"/>
                <a:gd name="T104" fmla="*/ 290 w 290"/>
                <a:gd name="T105" fmla="*/ 17 h 1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38"/>
                <a:gd name="T161" fmla="*/ 290 w 290"/>
                <a:gd name="T162" fmla="*/ 138 h 1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38">
                  <a:moveTo>
                    <a:pt x="290" y="16"/>
                  </a:moveTo>
                  <a:lnTo>
                    <a:pt x="289" y="15"/>
                  </a:lnTo>
                  <a:lnTo>
                    <a:pt x="288" y="15"/>
                  </a:lnTo>
                  <a:lnTo>
                    <a:pt x="276" y="19"/>
                  </a:lnTo>
                  <a:lnTo>
                    <a:pt x="274" y="19"/>
                  </a:lnTo>
                  <a:lnTo>
                    <a:pt x="284" y="16"/>
                  </a:lnTo>
                  <a:lnTo>
                    <a:pt x="284" y="15"/>
                  </a:lnTo>
                  <a:lnTo>
                    <a:pt x="286" y="15"/>
                  </a:lnTo>
                  <a:lnTo>
                    <a:pt x="286" y="14"/>
                  </a:lnTo>
                  <a:lnTo>
                    <a:pt x="284" y="14"/>
                  </a:lnTo>
                  <a:lnTo>
                    <a:pt x="284" y="13"/>
                  </a:lnTo>
                  <a:lnTo>
                    <a:pt x="283" y="13"/>
                  </a:lnTo>
                  <a:lnTo>
                    <a:pt x="270" y="18"/>
                  </a:lnTo>
                  <a:lnTo>
                    <a:pt x="269" y="18"/>
                  </a:lnTo>
                  <a:lnTo>
                    <a:pt x="268" y="18"/>
                  </a:lnTo>
                  <a:lnTo>
                    <a:pt x="267" y="19"/>
                  </a:lnTo>
                  <a:lnTo>
                    <a:pt x="264" y="20"/>
                  </a:lnTo>
                  <a:lnTo>
                    <a:pt x="262" y="23"/>
                  </a:lnTo>
                  <a:lnTo>
                    <a:pt x="261" y="25"/>
                  </a:lnTo>
                  <a:lnTo>
                    <a:pt x="261" y="27"/>
                  </a:lnTo>
                  <a:lnTo>
                    <a:pt x="204" y="47"/>
                  </a:lnTo>
                  <a:lnTo>
                    <a:pt x="152" y="16"/>
                  </a:lnTo>
                  <a:lnTo>
                    <a:pt x="3" y="0"/>
                  </a:lnTo>
                  <a:lnTo>
                    <a:pt x="2" y="1"/>
                  </a:lnTo>
                  <a:lnTo>
                    <a:pt x="1" y="2"/>
                  </a:lnTo>
                  <a:lnTo>
                    <a:pt x="0" y="5"/>
                  </a:lnTo>
                  <a:lnTo>
                    <a:pt x="1" y="7"/>
                  </a:lnTo>
                  <a:lnTo>
                    <a:pt x="3" y="8"/>
                  </a:lnTo>
                  <a:lnTo>
                    <a:pt x="7" y="9"/>
                  </a:lnTo>
                  <a:lnTo>
                    <a:pt x="13" y="11"/>
                  </a:lnTo>
                  <a:lnTo>
                    <a:pt x="21" y="15"/>
                  </a:lnTo>
                  <a:lnTo>
                    <a:pt x="30" y="18"/>
                  </a:lnTo>
                  <a:lnTo>
                    <a:pt x="41" y="23"/>
                  </a:lnTo>
                  <a:lnTo>
                    <a:pt x="52" y="27"/>
                  </a:lnTo>
                  <a:lnTo>
                    <a:pt x="63" y="31"/>
                  </a:lnTo>
                  <a:lnTo>
                    <a:pt x="50" y="75"/>
                  </a:lnTo>
                  <a:lnTo>
                    <a:pt x="51" y="76"/>
                  </a:lnTo>
                  <a:lnTo>
                    <a:pt x="55" y="78"/>
                  </a:lnTo>
                  <a:lnTo>
                    <a:pt x="62" y="83"/>
                  </a:lnTo>
                  <a:lnTo>
                    <a:pt x="74" y="90"/>
                  </a:lnTo>
                  <a:lnTo>
                    <a:pt x="90" y="98"/>
                  </a:lnTo>
                  <a:lnTo>
                    <a:pt x="113" y="110"/>
                  </a:lnTo>
                  <a:lnTo>
                    <a:pt x="142" y="122"/>
                  </a:lnTo>
                  <a:lnTo>
                    <a:pt x="177" y="138"/>
                  </a:lnTo>
                  <a:lnTo>
                    <a:pt x="197" y="73"/>
                  </a:lnTo>
                  <a:lnTo>
                    <a:pt x="258" y="86"/>
                  </a:lnTo>
                  <a:lnTo>
                    <a:pt x="259" y="86"/>
                  </a:lnTo>
                  <a:lnTo>
                    <a:pt x="261" y="85"/>
                  </a:lnTo>
                  <a:lnTo>
                    <a:pt x="262" y="83"/>
                  </a:lnTo>
                  <a:lnTo>
                    <a:pt x="261" y="81"/>
                  </a:lnTo>
                  <a:lnTo>
                    <a:pt x="207" y="48"/>
                  </a:lnTo>
                  <a:lnTo>
                    <a:pt x="261" y="29"/>
                  </a:lnTo>
                  <a:lnTo>
                    <a:pt x="263" y="30"/>
                  </a:lnTo>
                  <a:lnTo>
                    <a:pt x="266" y="31"/>
                  </a:lnTo>
                  <a:lnTo>
                    <a:pt x="268" y="31"/>
                  </a:lnTo>
                  <a:lnTo>
                    <a:pt x="271" y="31"/>
                  </a:lnTo>
                  <a:lnTo>
                    <a:pt x="272" y="30"/>
                  </a:lnTo>
                  <a:lnTo>
                    <a:pt x="273" y="30"/>
                  </a:lnTo>
                  <a:lnTo>
                    <a:pt x="274" y="30"/>
                  </a:lnTo>
                  <a:lnTo>
                    <a:pt x="287" y="25"/>
                  </a:lnTo>
                  <a:lnTo>
                    <a:pt x="288" y="25"/>
                  </a:lnTo>
                  <a:lnTo>
                    <a:pt x="288" y="24"/>
                  </a:lnTo>
                  <a:lnTo>
                    <a:pt x="288" y="23"/>
                  </a:lnTo>
                  <a:lnTo>
                    <a:pt x="287" y="23"/>
                  </a:lnTo>
                  <a:lnTo>
                    <a:pt x="286" y="23"/>
                  </a:lnTo>
                  <a:lnTo>
                    <a:pt x="277" y="26"/>
                  </a:lnTo>
                  <a:lnTo>
                    <a:pt x="288" y="21"/>
                  </a:lnTo>
                  <a:lnTo>
                    <a:pt x="289" y="20"/>
                  </a:lnTo>
                  <a:lnTo>
                    <a:pt x="289" y="19"/>
                  </a:lnTo>
                  <a:lnTo>
                    <a:pt x="288" y="19"/>
                  </a:lnTo>
                  <a:lnTo>
                    <a:pt x="277" y="23"/>
                  </a:lnTo>
                  <a:lnTo>
                    <a:pt x="277" y="21"/>
                  </a:lnTo>
                  <a:lnTo>
                    <a:pt x="289" y="17"/>
                  </a:lnTo>
                  <a:lnTo>
                    <a:pt x="290" y="17"/>
                  </a:lnTo>
                  <a:lnTo>
                    <a:pt x="290" y="16"/>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4" name="Freeform 72">
              <a:extLst>
                <a:ext uri="{FF2B5EF4-FFF2-40B4-BE49-F238E27FC236}">
                  <a16:creationId xmlns:a16="http://schemas.microsoft.com/office/drawing/2014/main" id="{79F1A419-383C-377A-145D-C758B98FC488}"/>
                </a:ext>
              </a:extLst>
            </p:cNvPr>
            <p:cNvSpPr>
              <a:spLocks/>
            </p:cNvSpPr>
            <p:nvPr/>
          </p:nvSpPr>
          <p:spPr bwMode="auto">
            <a:xfrm>
              <a:off x="2404" y="899"/>
              <a:ext cx="206" cy="124"/>
            </a:xfrm>
            <a:custGeom>
              <a:avLst/>
              <a:gdLst>
                <a:gd name="T0" fmla="*/ 95 w 206"/>
                <a:gd name="T1" fmla="*/ 31 h 124"/>
                <a:gd name="T2" fmla="*/ 18 w 206"/>
                <a:gd name="T3" fmla="*/ 42 h 124"/>
                <a:gd name="T4" fmla="*/ 19 w 206"/>
                <a:gd name="T5" fmla="*/ 39 h 124"/>
                <a:gd name="T6" fmla="*/ 16 w 206"/>
                <a:gd name="T7" fmla="*/ 35 h 124"/>
                <a:gd name="T8" fmla="*/ 16 w 206"/>
                <a:gd name="T9" fmla="*/ 34 h 124"/>
                <a:gd name="T10" fmla="*/ 15 w 206"/>
                <a:gd name="T11" fmla="*/ 34 h 124"/>
                <a:gd name="T12" fmla="*/ 7 w 206"/>
                <a:gd name="T13" fmla="*/ 25 h 124"/>
                <a:gd name="T14" fmla="*/ 6 w 206"/>
                <a:gd name="T15" fmla="*/ 25 h 124"/>
                <a:gd name="T16" fmla="*/ 6 w 206"/>
                <a:gd name="T17" fmla="*/ 26 h 124"/>
                <a:gd name="T18" fmla="*/ 6 w 206"/>
                <a:gd name="T19" fmla="*/ 26 h 124"/>
                <a:gd name="T20" fmla="*/ 6 w 206"/>
                <a:gd name="T21" fmla="*/ 28 h 124"/>
                <a:gd name="T22" fmla="*/ 12 w 206"/>
                <a:gd name="T23" fmla="*/ 33 h 124"/>
                <a:gd name="T24" fmla="*/ 10 w 206"/>
                <a:gd name="T25" fmla="*/ 33 h 124"/>
                <a:gd name="T26" fmla="*/ 3 w 206"/>
                <a:gd name="T27" fmla="*/ 25 h 124"/>
                <a:gd name="T28" fmla="*/ 3 w 206"/>
                <a:gd name="T29" fmla="*/ 25 h 124"/>
                <a:gd name="T30" fmla="*/ 2 w 206"/>
                <a:gd name="T31" fmla="*/ 25 h 124"/>
                <a:gd name="T32" fmla="*/ 2 w 206"/>
                <a:gd name="T33" fmla="*/ 26 h 124"/>
                <a:gd name="T34" fmla="*/ 3 w 206"/>
                <a:gd name="T35" fmla="*/ 28 h 124"/>
                <a:gd name="T36" fmla="*/ 9 w 206"/>
                <a:gd name="T37" fmla="*/ 34 h 124"/>
                <a:gd name="T38" fmla="*/ 9 w 206"/>
                <a:gd name="T39" fmla="*/ 34 h 124"/>
                <a:gd name="T40" fmla="*/ 8 w 206"/>
                <a:gd name="T41" fmla="*/ 34 h 124"/>
                <a:gd name="T42" fmla="*/ 8 w 206"/>
                <a:gd name="T43" fmla="*/ 34 h 124"/>
                <a:gd name="T44" fmla="*/ 3 w 206"/>
                <a:gd name="T45" fmla="*/ 29 h 124"/>
                <a:gd name="T46" fmla="*/ 3 w 206"/>
                <a:gd name="T47" fmla="*/ 29 h 124"/>
                <a:gd name="T48" fmla="*/ 2 w 206"/>
                <a:gd name="T49" fmla="*/ 29 h 124"/>
                <a:gd name="T50" fmla="*/ 2 w 206"/>
                <a:gd name="T51" fmla="*/ 29 h 124"/>
                <a:gd name="T52" fmla="*/ 2 w 206"/>
                <a:gd name="T53" fmla="*/ 30 h 124"/>
                <a:gd name="T54" fmla="*/ 8 w 206"/>
                <a:gd name="T55" fmla="*/ 36 h 124"/>
                <a:gd name="T56" fmla="*/ 8 w 206"/>
                <a:gd name="T57" fmla="*/ 36 h 124"/>
                <a:gd name="T58" fmla="*/ 3 w 206"/>
                <a:gd name="T59" fmla="*/ 32 h 124"/>
                <a:gd name="T60" fmla="*/ 3 w 206"/>
                <a:gd name="T61" fmla="*/ 31 h 124"/>
                <a:gd name="T62" fmla="*/ 2 w 206"/>
                <a:gd name="T63" fmla="*/ 32 h 124"/>
                <a:gd name="T64" fmla="*/ 0 w 206"/>
                <a:gd name="T65" fmla="*/ 32 h 124"/>
                <a:gd name="T66" fmla="*/ 2 w 206"/>
                <a:gd name="T67" fmla="*/ 33 h 124"/>
                <a:gd name="T68" fmla="*/ 9 w 206"/>
                <a:gd name="T69" fmla="*/ 41 h 124"/>
                <a:gd name="T70" fmla="*/ 10 w 206"/>
                <a:gd name="T71" fmla="*/ 41 h 124"/>
                <a:gd name="T72" fmla="*/ 10 w 206"/>
                <a:gd name="T73" fmla="*/ 42 h 124"/>
                <a:gd name="T74" fmla="*/ 14 w 206"/>
                <a:gd name="T75" fmla="*/ 44 h 124"/>
                <a:gd name="T76" fmla="*/ 17 w 206"/>
                <a:gd name="T77" fmla="*/ 44 h 124"/>
                <a:gd name="T78" fmla="*/ 23 w 206"/>
                <a:gd name="T79" fmla="*/ 92 h 124"/>
                <a:gd name="T80" fmla="*/ 24 w 206"/>
                <a:gd name="T81" fmla="*/ 96 h 124"/>
                <a:gd name="T82" fmla="*/ 26 w 206"/>
                <a:gd name="T83" fmla="*/ 97 h 124"/>
                <a:gd name="T84" fmla="*/ 91 w 206"/>
                <a:gd name="T85" fmla="*/ 124 h 124"/>
                <a:gd name="T86" fmla="*/ 134 w 206"/>
                <a:gd name="T87" fmla="*/ 94 h 124"/>
                <a:gd name="T88" fmla="*/ 160 w 206"/>
                <a:gd name="T89" fmla="*/ 74 h 124"/>
                <a:gd name="T90" fmla="*/ 172 w 206"/>
                <a:gd name="T91" fmla="*/ 63 h 124"/>
                <a:gd name="T92" fmla="*/ 176 w 206"/>
                <a:gd name="T93" fmla="*/ 60 h 124"/>
                <a:gd name="T94" fmla="*/ 169 w 206"/>
                <a:gd name="T95" fmla="*/ 26 h 124"/>
                <a:gd name="T96" fmla="*/ 183 w 206"/>
                <a:gd name="T97" fmla="*/ 16 h 124"/>
                <a:gd name="T98" fmla="*/ 196 w 206"/>
                <a:gd name="T99" fmla="*/ 10 h 124"/>
                <a:gd name="T100" fmla="*/ 204 w 206"/>
                <a:gd name="T101" fmla="*/ 5 h 124"/>
                <a:gd name="T102" fmla="*/ 206 w 206"/>
                <a:gd name="T103" fmla="*/ 3 h 124"/>
                <a:gd name="T104" fmla="*/ 204 w 206"/>
                <a:gd name="T105" fmla="*/ 0 h 1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6"/>
                <a:gd name="T160" fmla="*/ 0 h 124"/>
                <a:gd name="T161" fmla="*/ 206 w 206"/>
                <a:gd name="T162" fmla="*/ 124 h 1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6" h="124">
                  <a:moveTo>
                    <a:pt x="202" y="0"/>
                  </a:moveTo>
                  <a:lnTo>
                    <a:pt x="95" y="31"/>
                  </a:lnTo>
                  <a:lnTo>
                    <a:pt x="47" y="71"/>
                  </a:lnTo>
                  <a:lnTo>
                    <a:pt x="18" y="42"/>
                  </a:lnTo>
                  <a:lnTo>
                    <a:pt x="19" y="41"/>
                  </a:lnTo>
                  <a:lnTo>
                    <a:pt x="19" y="39"/>
                  </a:lnTo>
                  <a:lnTo>
                    <a:pt x="18" y="38"/>
                  </a:lnTo>
                  <a:lnTo>
                    <a:pt x="16" y="35"/>
                  </a:lnTo>
                  <a:lnTo>
                    <a:pt x="16" y="34"/>
                  </a:lnTo>
                  <a:lnTo>
                    <a:pt x="15" y="34"/>
                  </a:lnTo>
                  <a:lnTo>
                    <a:pt x="15" y="33"/>
                  </a:lnTo>
                  <a:lnTo>
                    <a:pt x="7" y="25"/>
                  </a:lnTo>
                  <a:lnTo>
                    <a:pt x="6" y="25"/>
                  </a:lnTo>
                  <a:lnTo>
                    <a:pt x="6" y="26"/>
                  </a:lnTo>
                  <a:lnTo>
                    <a:pt x="6" y="28"/>
                  </a:lnTo>
                  <a:lnTo>
                    <a:pt x="12" y="33"/>
                  </a:lnTo>
                  <a:lnTo>
                    <a:pt x="10" y="33"/>
                  </a:lnTo>
                  <a:lnTo>
                    <a:pt x="3" y="25"/>
                  </a:lnTo>
                  <a:lnTo>
                    <a:pt x="2" y="25"/>
                  </a:lnTo>
                  <a:lnTo>
                    <a:pt x="2" y="26"/>
                  </a:lnTo>
                  <a:lnTo>
                    <a:pt x="3" y="28"/>
                  </a:lnTo>
                  <a:lnTo>
                    <a:pt x="9" y="34"/>
                  </a:lnTo>
                  <a:lnTo>
                    <a:pt x="8" y="34"/>
                  </a:lnTo>
                  <a:lnTo>
                    <a:pt x="3" y="29"/>
                  </a:lnTo>
                  <a:lnTo>
                    <a:pt x="2" y="29"/>
                  </a:lnTo>
                  <a:lnTo>
                    <a:pt x="2" y="30"/>
                  </a:lnTo>
                  <a:lnTo>
                    <a:pt x="8" y="36"/>
                  </a:lnTo>
                  <a:lnTo>
                    <a:pt x="8" y="38"/>
                  </a:lnTo>
                  <a:lnTo>
                    <a:pt x="3" y="32"/>
                  </a:lnTo>
                  <a:lnTo>
                    <a:pt x="3" y="31"/>
                  </a:lnTo>
                  <a:lnTo>
                    <a:pt x="2" y="31"/>
                  </a:lnTo>
                  <a:lnTo>
                    <a:pt x="2" y="32"/>
                  </a:lnTo>
                  <a:lnTo>
                    <a:pt x="0" y="32"/>
                  </a:lnTo>
                  <a:lnTo>
                    <a:pt x="2" y="33"/>
                  </a:lnTo>
                  <a:lnTo>
                    <a:pt x="9" y="41"/>
                  </a:lnTo>
                  <a:lnTo>
                    <a:pt x="10" y="41"/>
                  </a:lnTo>
                  <a:lnTo>
                    <a:pt x="10" y="42"/>
                  </a:lnTo>
                  <a:lnTo>
                    <a:pt x="13" y="43"/>
                  </a:lnTo>
                  <a:lnTo>
                    <a:pt x="14" y="44"/>
                  </a:lnTo>
                  <a:lnTo>
                    <a:pt x="16" y="44"/>
                  </a:lnTo>
                  <a:lnTo>
                    <a:pt x="17" y="44"/>
                  </a:lnTo>
                  <a:lnTo>
                    <a:pt x="46" y="72"/>
                  </a:lnTo>
                  <a:lnTo>
                    <a:pt x="23" y="92"/>
                  </a:lnTo>
                  <a:lnTo>
                    <a:pt x="23" y="94"/>
                  </a:lnTo>
                  <a:lnTo>
                    <a:pt x="24" y="96"/>
                  </a:lnTo>
                  <a:lnTo>
                    <a:pt x="25" y="97"/>
                  </a:lnTo>
                  <a:lnTo>
                    <a:pt x="26" y="97"/>
                  </a:lnTo>
                  <a:lnTo>
                    <a:pt x="68" y="79"/>
                  </a:lnTo>
                  <a:lnTo>
                    <a:pt x="91" y="124"/>
                  </a:lnTo>
                  <a:lnTo>
                    <a:pt x="115" y="108"/>
                  </a:lnTo>
                  <a:lnTo>
                    <a:pt x="134" y="94"/>
                  </a:lnTo>
                  <a:lnTo>
                    <a:pt x="149" y="83"/>
                  </a:lnTo>
                  <a:lnTo>
                    <a:pt x="160" y="74"/>
                  </a:lnTo>
                  <a:lnTo>
                    <a:pt x="168" y="68"/>
                  </a:lnTo>
                  <a:lnTo>
                    <a:pt x="172" y="63"/>
                  </a:lnTo>
                  <a:lnTo>
                    <a:pt x="175" y="61"/>
                  </a:lnTo>
                  <a:lnTo>
                    <a:pt x="176" y="60"/>
                  </a:lnTo>
                  <a:lnTo>
                    <a:pt x="161" y="31"/>
                  </a:lnTo>
                  <a:lnTo>
                    <a:pt x="169" y="26"/>
                  </a:lnTo>
                  <a:lnTo>
                    <a:pt x="177" y="21"/>
                  </a:lnTo>
                  <a:lnTo>
                    <a:pt x="183" y="16"/>
                  </a:lnTo>
                  <a:lnTo>
                    <a:pt x="190" y="13"/>
                  </a:lnTo>
                  <a:lnTo>
                    <a:pt x="196" y="10"/>
                  </a:lnTo>
                  <a:lnTo>
                    <a:pt x="200" y="6"/>
                  </a:lnTo>
                  <a:lnTo>
                    <a:pt x="204" y="5"/>
                  </a:lnTo>
                  <a:lnTo>
                    <a:pt x="205" y="4"/>
                  </a:lnTo>
                  <a:lnTo>
                    <a:pt x="206" y="3"/>
                  </a:lnTo>
                  <a:lnTo>
                    <a:pt x="205" y="1"/>
                  </a:lnTo>
                  <a:lnTo>
                    <a:pt x="204" y="0"/>
                  </a:lnTo>
                  <a:lnTo>
                    <a:pt x="202" y="0"/>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5" name="Freeform 73">
              <a:extLst>
                <a:ext uri="{FF2B5EF4-FFF2-40B4-BE49-F238E27FC236}">
                  <a16:creationId xmlns:a16="http://schemas.microsoft.com/office/drawing/2014/main" id="{30586A3A-147C-515E-7423-FD2EFD877715}"/>
                </a:ext>
              </a:extLst>
            </p:cNvPr>
            <p:cNvSpPr>
              <a:spLocks/>
            </p:cNvSpPr>
            <p:nvPr/>
          </p:nvSpPr>
          <p:spPr bwMode="auto">
            <a:xfrm>
              <a:off x="3238" y="2192"/>
              <a:ext cx="119" cy="624"/>
            </a:xfrm>
            <a:custGeom>
              <a:avLst/>
              <a:gdLst>
                <a:gd name="T0" fmla="*/ 0 w 119"/>
                <a:gd name="T1" fmla="*/ 28 h 624"/>
                <a:gd name="T2" fmla="*/ 10 w 119"/>
                <a:gd name="T3" fmla="*/ 26 h 624"/>
                <a:gd name="T4" fmla="*/ 20 w 119"/>
                <a:gd name="T5" fmla="*/ 22 h 624"/>
                <a:gd name="T6" fmla="*/ 28 w 119"/>
                <a:gd name="T7" fmla="*/ 15 h 624"/>
                <a:gd name="T8" fmla="*/ 37 w 119"/>
                <a:gd name="T9" fmla="*/ 8 h 624"/>
                <a:gd name="T10" fmla="*/ 45 w 119"/>
                <a:gd name="T11" fmla="*/ 3 h 624"/>
                <a:gd name="T12" fmla="*/ 54 w 119"/>
                <a:gd name="T13" fmla="*/ 0 h 624"/>
                <a:gd name="T14" fmla="*/ 64 w 119"/>
                <a:gd name="T15" fmla="*/ 0 h 624"/>
                <a:gd name="T16" fmla="*/ 76 w 119"/>
                <a:gd name="T17" fmla="*/ 5 h 624"/>
                <a:gd name="T18" fmla="*/ 93 w 119"/>
                <a:gd name="T19" fmla="*/ 53 h 624"/>
                <a:gd name="T20" fmla="*/ 105 w 119"/>
                <a:gd name="T21" fmla="*/ 100 h 624"/>
                <a:gd name="T22" fmla="*/ 114 w 119"/>
                <a:gd name="T23" fmla="*/ 149 h 624"/>
                <a:gd name="T24" fmla="*/ 119 w 119"/>
                <a:gd name="T25" fmla="*/ 201 h 624"/>
                <a:gd name="T26" fmla="*/ 119 w 119"/>
                <a:gd name="T27" fmla="*/ 263 h 624"/>
                <a:gd name="T28" fmla="*/ 114 w 119"/>
                <a:gd name="T29" fmla="*/ 335 h 624"/>
                <a:gd name="T30" fmla="*/ 103 w 119"/>
                <a:gd name="T31" fmla="*/ 421 h 624"/>
                <a:gd name="T32" fmla="*/ 87 w 119"/>
                <a:gd name="T33" fmla="*/ 523 h 624"/>
                <a:gd name="T34" fmla="*/ 84 w 119"/>
                <a:gd name="T35" fmla="*/ 527 h 624"/>
                <a:gd name="T36" fmla="*/ 75 w 119"/>
                <a:gd name="T37" fmla="*/ 538 h 624"/>
                <a:gd name="T38" fmla="*/ 63 w 119"/>
                <a:gd name="T39" fmla="*/ 554 h 624"/>
                <a:gd name="T40" fmla="*/ 49 w 119"/>
                <a:gd name="T41" fmla="*/ 572 h 624"/>
                <a:gd name="T42" fmla="*/ 34 w 119"/>
                <a:gd name="T43" fmla="*/ 590 h 624"/>
                <a:gd name="T44" fmla="*/ 20 w 119"/>
                <a:gd name="T45" fmla="*/ 607 h 624"/>
                <a:gd name="T46" fmla="*/ 10 w 119"/>
                <a:gd name="T47" fmla="*/ 619 h 624"/>
                <a:gd name="T48" fmla="*/ 4 w 119"/>
                <a:gd name="T49" fmla="*/ 624 h 624"/>
                <a:gd name="T50" fmla="*/ 4 w 119"/>
                <a:gd name="T51" fmla="*/ 622 h 624"/>
                <a:gd name="T52" fmla="*/ 8 w 119"/>
                <a:gd name="T53" fmla="*/ 614 h 624"/>
                <a:gd name="T54" fmla="*/ 14 w 119"/>
                <a:gd name="T55" fmla="*/ 603 h 624"/>
                <a:gd name="T56" fmla="*/ 21 w 119"/>
                <a:gd name="T57" fmla="*/ 590 h 624"/>
                <a:gd name="T58" fmla="*/ 30 w 119"/>
                <a:gd name="T59" fmla="*/ 575 h 624"/>
                <a:gd name="T60" fmla="*/ 39 w 119"/>
                <a:gd name="T61" fmla="*/ 562 h 624"/>
                <a:gd name="T62" fmla="*/ 46 w 119"/>
                <a:gd name="T63" fmla="*/ 548 h 624"/>
                <a:gd name="T64" fmla="*/ 52 w 119"/>
                <a:gd name="T65" fmla="*/ 538 h 624"/>
                <a:gd name="T66" fmla="*/ 65 w 119"/>
                <a:gd name="T67" fmla="*/ 496 h 624"/>
                <a:gd name="T68" fmla="*/ 69 w 119"/>
                <a:gd name="T69" fmla="*/ 442 h 624"/>
                <a:gd name="T70" fmla="*/ 66 w 119"/>
                <a:gd name="T71" fmla="*/ 381 h 624"/>
                <a:gd name="T72" fmla="*/ 58 w 119"/>
                <a:gd name="T73" fmla="*/ 314 h 624"/>
                <a:gd name="T74" fmla="*/ 46 w 119"/>
                <a:gd name="T75" fmla="*/ 247 h 624"/>
                <a:gd name="T76" fmla="*/ 33 w 119"/>
                <a:gd name="T77" fmla="*/ 181 h 624"/>
                <a:gd name="T78" fmla="*/ 20 w 119"/>
                <a:gd name="T79" fmla="*/ 121 h 624"/>
                <a:gd name="T80" fmla="*/ 9 w 119"/>
                <a:gd name="T81" fmla="*/ 70 h 624"/>
                <a:gd name="T82" fmla="*/ 7 w 119"/>
                <a:gd name="T83" fmla="*/ 60 h 624"/>
                <a:gd name="T84" fmla="*/ 5 w 119"/>
                <a:gd name="T85" fmla="*/ 48 h 624"/>
                <a:gd name="T86" fmla="*/ 2 w 119"/>
                <a:gd name="T87" fmla="*/ 38 h 624"/>
                <a:gd name="T88" fmla="*/ 0 w 119"/>
                <a:gd name="T89" fmla="*/ 28 h 6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9"/>
                <a:gd name="T136" fmla="*/ 0 h 624"/>
                <a:gd name="T137" fmla="*/ 119 w 119"/>
                <a:gd name="T138" fmla="*/ 624 h 6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9" h="624">
                  <a:moveTo>
                    <a:pt x="0" y="28"/>
                  </a:moveTo>
                  <a:lnTo>
                    <a:pt x="10" y="26"/>
                  </a:lnTo>
                  <a:lnTo>
                    <a:pt x="20" y="22"/>
                  </a:lnTo>
                  <a:lnTo>
                    <a:pt x="28" y="15"/>
                  </a:lnTo>
                  <a:lnTo>
                    <a:pt x="37" y="8"/>
                  </a:lnTo>
                  <a:lnTo>
                    <a:pt x="45" y="3"/>
                  </a:lnTo>
                  <a:lnTo>
                    <a:pt x="54" y="0"/>
                  </a:lnTo>
                  <a:lnTo>
                    <a:pt x="64" y="0"/>
                  </a:lnTo>
                  <a:lnTo>
                    <a:pt x="76" y="5"/>
                  </a:lnTo>
                  <a:lnTo>
                    <a:pt x="93" y="53"/>
                  </a:lnTo>
                  <a:lnTo>
                    <a:pt x="105" y="100"/>
                  </a:lnTo>
                  <a:lnTo>
                    <a:pt x="114" y="149"/>
                  </a:lnTo>
                  <a:lnTo>
                    <a:pt x="119" y="201"/>
                  </a:lnTo>
                  <a:lnTo>
                    <a:pt x="119" y="263"/>
                  </a:lnTo>
                  <a:lnTo>
                    <a:pt x="114" y="335"/>
                  </a:lnTo>
                  <a:lnTo>
                    <a:pt x="103" y="421"/>
                  </a:lnTo>
                  <a:lnTo>
                    <a:pt x="87" y="523"/>
                  </a:lnTo>
                  <a:lnTo>
                    <a:pt x="84" y="527"/>
                  </a:lnTo>
                  <a:lnTo>
                    <a:pt x="75" y="538"/>
                  </a:lnTo>
                  <a:lnTo>
                    <a:pt x="63" y="554"/>
                  </a:lnTo>
                  <a:lnTo>
                    <a:pt x="49" y="572"/>
                  </a:lnTo>
                  <a:lnTo>
                    <a:pt x="34" y="590"/>
                  </a:lnTo>
                  <a:lnTo>
                    <a:pt x="20" y="607"/>
                  </a:lnTo>
                  <a:lnTo>
                    <a:pt x="10" y="619"/>
                  </a:lnTo>
                  <a:lnTo>
                    <a:pt x="4" y="624"/>
                  </a:lnTo>
                  <a:lnTo>
                    <a:pt x="4" y="622"/>
                  </a:lnTo>
                  <a:lnTo>
                    <a:pt x="8" y="614"/>
                  </a:lnTo>
                  <a:lnTo>
                    <a:pt x="14" y="603"/>
                  </a:lnTo>
                  <a:lnTo>
                    <a:pt x="21" y="590"/>
                  </a:lnTo>
                  <a:lnTo>
                    <a:pt x="30" y="575"/>
                  </a:lnTo>
                  <a:lnTo>
                    <a:pt x="39" y="562"/>
                  </a:lnTo>
                  <a:lnTo>
                    <a:pt x="46" y="548"/>
                  </a:lnTo>
                  <a:lnTo>
                    <a:pt x="52" y="538"/>
                  </a:lnTo>
                  <a:lnTo>
                    <a:pt x="65" y="496"/>
                  </a:lnTo>
                  <a:lnTo>
                    <a:pt x="69" y="442"/>
                  </a:lnTo>
                  <a:lnTo>
                    <a:pt x="66" y="381"/>
                  </a:lnTo>
                  <a:lnTo>
                    <a:pt x="58" y="314"/>
                  </a:lnTo>
                  <a:lnTo>
                    <a:pt x="46" y="247"/>
                  </a:lnTo>
                  <a:lnTo>
                    <a:pt x="33" y="181"/>
                  </a:lnTo>
                  <a:lnTo>
                    <a:pt x="20" y="121"/>
                  </a:lnTo>
                  <a:lnTo>
                    <a:pt x="9" y="70"/>
                  </a:lnTo>
                  <a:lnTo>
                    <a:pt x="7" y="60"/>
                  </a:lnTo>
                  <a:lnTo>
                    <a:pt x="5" y="48"/>
                  </a:lnTo>
                  <a:lnTo>
                    <a:pt x="2" y="38"/>
                  </a:lnTo>
                  <a:lnTo>
                    <a:pt x="0" y="28"/>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6" name="Freeform 74">
              <a:extLst>
                <a:ext uri="{FF2B5EF4-FFF2-40B4-BE49-F238E27FC236}">
                  <a16:creationId xmlns:a16="http://schemas.microsoft.com/office/drawing/2014/main" id="{4C336902-356E-5457-670F-805C31E7E4FC}"/>
                </a:ext>
              </a:extLst>
            </p:cNvPr>
            <p:cNvSpPr>
              <a:spLocks/>
            </p:cNvSpPr>
            <p:nvPr/>
          </p:nvSpPr>
          <p:spPr bwMode="auto">
            <a:xfrm>
              <a:off x="3562" y="2669"/>
              <a:ext cx="50" cy="193"/>
            </a:xfrm>
            <a:custGeom>
              <a:avLst/>
              <a:gdLst>
                <a:gd name="T0" fmla="*/ 13 w 50"/>
                <a:gd name="T1" fmla="*/ 12 h 193"/>
                <a:gd name="T2" fmla="*/ 1 w 50"/>
                <a:gd name="T3" fmla="*/ 132 h 193"/>
                <a:gd name="T4" fmla="*/ 1 w 50"/>
                <a:gd name="T5" fmla="*/ 133 h 193"/>
                <a:gd name="T6" fmla="*/ 0 w 50"/>
                <a:gd name="T7" fmla="*/ 137 h 193"/>
                <a:gd name="T8" fmla="*/ 2 w 50"/>
                <a:gd name="T9" fmla="*/ 150 h 193"/>
                <a:gd name="T10" fmla="*/ 9 w 50"/>
                <a:gd name="T11" fmla="*/ 171 h 193"/>
                <a:gd name="T12" fmla="*/ 12 w 50"/>
                <a:gd name="T13" fmla="*/ 181 h 193"/>
                <a:gd name="T14" fmla="*/ 16 w 50"/>
                <a:gd name="T15" fmla="*/ 189 h 193"/>
                <a:gd name="T16" fmla="*/ 18 w 50"/>
                <a:gd name="T17" fmla="*/ 193 h 193"/>
                <a:gd name="T18" fmla="*/ 21 w 50"/>
                <a:gd name="T19" fmla="*/ 193 h 193"/>
                <a:gd name="T20" fmla="*/ 24 w 50"/>
                <a:gd name="T21" fmla="*/ 191 h 193"/>
                <a:gd name="T22" fmla="*/ 28 w 50"/>
                <a:gd name="T23" fmla="*/ 185 h 193"/>
                <a:gd name="T24" fmla="*/ 32 w 50"/>
                <a:gd name="T25" fmla="*/ 178 h 193"/>
                <a:gd name="T26" fmla="*/ 39 w 50"/>
                <a:gd name="T27" fmla="*/ 166 h 193"/>
                <a:gd name="T28" fmla="*/ 47 w 50"/>
                <a:gd name="T29" fmla="*/ 150 h 193"/>
                <a:gd name="T30" fmla="*/ 50 w 50"/>
                <a:gd name="T31" fmla="*/ 136 h 193"/>
                <a:gd name="T32" fmla="*/ 50 w 50"/>
                <a:gd name="T33" fmla="*/ 128 h 193"/>
                <a:gd name="T34" fmla="*/ 50 w 50"/>
                <a:gd name="T35" fmla="*/ 126 h 193"/>
                <a:gd name="T36" fmla="*/ 45 w 50"/>
                <a:gd name="T37" fmla="*/ 66 h 193"/>
                <a:gd name="T38" fmla="*/ 41 w 50"/>
                <a:gd name="T39" fmla="*/ 50 h 193"/>
                <a:gd name="T40" fmla="*/ 32 w 50"/>
                <a:gd name="T41" fmla="*/ 20 h 193"/>
                <a:gd name="T42" fmla="*/ 22 w 50"/>
                <a:gd name="T43" fmla="*/ 0 h 193"/>
                <a:gd name="T44" fmla="*/ 13 w 50"/>
                <a:gd name="T45" fmla="*/ 12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193"/>
                <a:gd name="T71" fmla="*/ 50 w 50"/>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193">
                  <a:moveTo>
                    <a:pt x="13" y="12"/>
                  </a:moveTo>
                  <a:lnTo>
                    <a:pt x="1" y="132"/>
                  </a:lnTo>
                  <a:lnTo>
                    <a:pt x="1" y="133"/>
                  </a:lnTo>
                  <a:lnTo>
                    <a:pt x="0" y="137"/>
                  </a:lnTo>
                  <a:lnTo>
                    <a:pt x="2" y="150"/>
                  </a:lnTo>
                  <a:lnTo>
                    <a:pt x="9" y="171"/>
                  </a:lnTo>
                  <a:lnTo>
                    <a:pt x="12" y="181"/>
                  </a:lnTo>
                  <a:lnTo>
                    <a:pt x="16" y="189"/>
                  </a:lnTo>
                  <a:lnTo>
                    <a:pt x="18" y="193"/>
                  </a:lnTo>
                  <a:lnTo>
                    <a:pt x="21" y="193"/>
                  </a:lnTo>
                  <a:lnTo>
                    <a:pt x="24" y="191"/>
                  </a:lnTo>
                  <a:lnTo>
                    <a:pt x="28" y="185"/>
                  </a:lnTo>
                  <a:lnTo>
                    <a:pt x="32" y="178"/>
                  </a:lnTo>
                  <a:lnTo>
                    <a:pt x="39" y="166"/>
                  </a:lnTo>
                  <a:lnTo>
                    <a:pt x="47" y="150"/>
                  </a:lnTo>
                  <a:lnTo>
                    <a:pt x="50" y="136"/>
                  </a:lnTo>
                  <a:lnTo>
                    <a:pt x="50" y="128"/>
                  </a:lnTo>
                  <a:lnTo>
                    <a:pt x="50" y="126"/>
                  </a:lnTo>
                  <a:lnTo>
                    <a:pt x="45" y="66"/>
                  </a:lnTo>
                  <a:lnTo>
                    <a:pt x="41" y="50"/>
                  </a:lnTo>
                  <a:lnTo>
                    <a:pt x="32" y="20"/>
                  </a:lnTo>
                  <a:lnTo>
                    <a:pt x="22" y="0"/>
                  </a:lnTo>
                  <a:lnTo>
                    <a:pt x="1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7" name="Freeform 75">
              <a:extLst>
                <a:ext uri="{FF2B5EF4-FFF2-40B4-BE49-F238E27FC236}">
                  <a16:creationId xmlns:a16="http://schemas.microsoft.com/office/drawing/2014/main" id="{C40B10D7-B98F-9589-CB47-B64F62F67614}"/>
                </a:ext>
              </a:extLst>
            </p:cNvPr>
            <p:cNvSpPr>
              <a:spLocks/>
            </p:cNvSpPr>
            <p:nvPr/>
          </p:nvSpPr>
          <p:spPr bwMode="auto">
            <a:xfrm>
              <a:off x="3563" y="2660"/>
              <a:ext cx="49" cy="142"/>
            </a:xfrm>
            <a:custGeom>
              <a:avLst/>
              <a:gdLst>
                <a:gd name="T0" fmla="*/ 26 w 49"/>
                <a:gd name="T1" fmla="*/ 0 h 142"/>
                <a:gd name="T2" fmla="*/ 29 w 49"/>
                <a:gd name="T3" fmla="*/ 11 h 142"/>
                <a:gd name="T4" fmla="*/ 36 w 49"/>
                <a:gd name="T5" fmla="*/ 39 h 142"/>
                <a:gd name="T6" fmla="*/ 44 w 49"/>
                <a:gd name="T7" fmla="*/ 73 h 142"/>
                <a:gd name="T8" fmla="*/ 48 w 49"/>
                <a:gd name="T9" fmla="*/ 102 h 142"/>
                <a:gd name="T10" fmla="*/ 49 w 49"/>
                <a:gd name="T11" fmla="*/ 115 h 142"/>
                <a:gd name="T12" fmla="*/ 49 w 49"/>
                <a:gd name="T13" fmla="*/ 126 h 142"/>
                <a:gd name="T14" fmla="*/ 49 w 49"/>
                <a:gd name="T15" fmla="*/ 133 h 142"/>
                <a:gd name="T16" fmla="*/ 49 w 49"/>
                <a:gd name="T17" fmla="*/ 135 h 142"/>
                <a:gd name="T18" fmla="*/ 0 w 49"/>
                <a:gd name="T19" fmla="*/ 142 h 142"/>
                <a:gd name="T20" fmla="*/ 13 w 49"/>
                <a:gd name="T21" fmla="*/ 1 h 142"/>
                <a:gd name="T22" fmla="*/ 26 w 49"/>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142"/>
                <a:gd name="T38" fmla="*/ 49 w 49"/>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142">
                  <a:moveTo>
                    <a:pt x="26" y="0"/>
                  </a:moveTo>
                  <a:lnTo>
                    <a:pt x="29" y="11"/>
                  </a:lnTo>
                  <a:lnTo>
                    <a:pt x="36" y="39"/>
                  </a:lnTo>
                  <a:lnTo>
                    <a:pt x="44" y="73"/>
                  </a:lnTo>
                  <a:lnTo>
                    <a:pt x="48" y="102"/>
                  </a:lnTo>
                  <a:lnTo>
                    <a:pt x="49" y="115"/>
                  </a:lnTo>
                  <a:lnTo>
                    <a:pt x="49" y="126"/>
                  </a:lnTo>
                  <a:lnTo>
                    <a:pt x="49" y="133"/>
                  </a:lnTo>
                  <a:lnTo>
                    <a:pt x="49" y="135"/>
                  </a:lnTo>
                  <a:lnTo>
                    <a:pt x="0" y="142"/>
                  </a:lnTo>
                  <a:lnTo>
                    <a:pt x="13" y="1"/>
                  </a:lnTo>
                  <a:lnTo>
                    <a:pt x="26"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8" name="Freeform 76">
              <a:extLst>
                <a:ext uri="{FF2B5EF4-FFF2-40B4-BE49-F238E27FC236}">
                  <a16:creationId xmlns:a16="http://schemas.microsoft.com/office/drawing/2014/main" id="{5501CAEB-1ED1-9A86-6CFC-5DF8BACC542B}"/>
                </a:ext>
              </a:extLst>
            </p:cNvPr>
            <p:cNvSpPr>
              <a:spLocks/>
            </p:cNvSpPr>
            <p:nvPr/>
          </p:nvSpPr>
          <p:spPr bwMode="auto">
            <a:xfrm>
              <a:off x="3351" y="2228"/>
              <a:ext cx="238" cy="457"/>
            </a:xfrm>
            <a:custGeom>
              <a:avLst/>
              <a:gdLst>
                <a:gd name="T0" fmla="*/ 143 w 238"/>
                <a:gd name="T1" fmla="*/ 79 h 457"/>
                <a:gd name="T2" fmla="*/ 157 w 238"/>
                <a:gd name="T3" fmla="*/ 108 h 457"/>
                <a:gd name="T4" fmla="*/ 172 w 238"/>
                <a:gd name="T5" fmla="*/ 141 h 457"/>
                <a:gd name="T6" fmla="*/ 185 w 238"/>
                <a:gd name="T7" fmla="*/ 178 h 457"/>
                <a:gd name="T8" fmla="*/ 199 w 238"/>
                <a:gd name="T9" fmla="*/ 218 h 457"/>
                <a:gd name="T10" fmla="*/ 211 w 238"/>
                <a:gd name="T11" fmla="*/ 264 h 457"/>
                <a:gd name="T12" fmla="*/ 221 w 238"/>
                <a:gd name="T13" fmla="*/ 314 h 457"/>
                <a:gd name="T14" fmla="*/ 230 w 238"/>
                <a:gd name="T15" fmla="*/ 370 h 457"/>
                <a:gd name="T16" fmla="*/ 238 w 238"/>
                <a:gd name="T17" fmla="*/ 430 h 457"/>
                <a:gd name="T18" fmla="*/ 238 w 238"/>
                <a:gd name="T19" fmla="*/ 439 h 457"/>
                <a:gd name="T20" fmla="*/ 238 w 238"/>
                <a:gd name="T21" fmla="*/ 454 h 457"/>
                <a:gd name="T22" fmla="*/ 232 w 238"/>
                <a:gd name="T23" fmla="*/ 457 h 457"/>
                <a:gd name="T24" fmla="*/ 221 w 238"/>
                <a:gd name="T25" fmla="*/ 429 h 457"/>
                <a:gd name="T26" fmla="*/ 214 w 238"/>
                <a:gd name="T27" fmla="*/ 409 h 457"/>
                <a:gd name="T28" fmla="*/ 204 w 238"/>
                <a:gd name="T29" fmla="*/ 385 h 457"/>
                <a:gd name="T30" fmla="*/ 192 w 238"/>
                <a:gd name="T31" fmla="*/ 358 h 457"/>
                <a:gd name="T32" fmla="*/ 177 w 238"/>
                <a:gd name="T33" fmla="*/ 331 h 457"/>
                <a:gd name="T34" fmla="*/ 162 w 238"/>
                <a:gd name="T35" fmla="*/ 299 h 457"/>
                <a:gd name="T36" fmla="*/ 145 w 238"/>
                <a:gd name="T37" fmla="*/ 268 h 457"/>
                <a:gd name="T38" fmla="*/ 127 w 238"/>
                <a:gd name="T39" fmla="*/ 236 h 457"/>
                <a:gd name="T40" fmla="*/ 109 w 238"/>
                <a:gd name="T41" fmla="*/ 203 h 457"/>
                <a:gd name="T42" fmla="*/ 91 w 238"/>
                <a:gd name="T43" fmla="*/ 172 h 457"/>
                <a:gd name="T44" fmla="*/ 75 w 238"/>
                <a:gd name="T45" fmla="*/ 142 h 457"/>
                <a:gd name="T46" fmla="*/ 58 w 238"/>
                <a:gd name="T47" fmla="*/ 114 h 457"/>
                <a:gd name="T48" fmla="*/ 42 w 238"/>
                <a:gd name="T49" fmla="*/ 87 h 457"/>
                <a:gd name="T50" fmla="*/ 28 w 238"/>
                <a:gd name="T51" fmla="*/ 65 h 457"/>
                <a:gd name="T52" fmla="*/ 17 w 238"/>
                <a:gd name="T53" fmla="*/ 45 h 457"/>
                <a:gd name="T54" fmla="*/ 7 w 238"/>
                <a:gd name="T55" fmla="*/ 29 h 457"/>
                <a:gd name="T56" fmla="*/ 0 w 238"/>
                <a:gd name="T57" fmla="*/ 19 h 457"/>
                <a:gd name="T58" fmla="*/ 14 w 238"/>
                <a:gd name="T59" fmla="*/ 17 h 457"/>
                <a:gd name="T60" fmla="*/ 30 w 238"/>
                <a:gd name="T61" fmla="*/ 13 h 457"/>
                <a:gd name="T62" fmla="*/ 46 w 238"/>
                <a:gd name="T63" fmla="*/ 10 h 457"/>
                <a:gd name="T64" fmla="*/ 60 w 238"/>
                <a:gd name="T65" fmla="*/ 8 h 457"/>
                <a:gd name="T66" fmla="*/ 72 w 238"/>
                <a:gd name="T67" fmla="*/ 5 h 457"/>
                <a:gd name="T68" fmla="*/ 83 w 238"/>
                <a:gd name="T69" fmla="*/ 2 h 457"/>
                <a:gd name="T70" fmla="*/ 89 w 238"/>
                <a:gd name="T71" fmla="*/ 1 h 457"/>
                <a:gd name="T72" fmla="*/ 91 w 238"/>
                <a:gd name="T73" fmla="*/ 0 h 457"/>
                <a:gd name="T74" fmla="*/ 93 w 238"/>
                <a:gd name="T75" fmla="*/ 1 h 457"/>
                <a:gd name="T76" fmla="*/ 95 w 238"/>
                <a:gd name="T77" fmla="*/ 5 h 457"/>
                <a:gd name="T78" fmla="*/ 99 w 238"/>
                <a:gd name="T79" fmla="*/ 10 h 457"/>
                <a:gd name="T80" fmla="*/ 106 w 238"/>
                <a:gd name="T81" fmla="*/ 19 h 457"/>
                <a:gd name="T82" fmla="*/ 113 w 238"/>
                <a:gd name="T83" fmla="*/ 30 h 457"/>
                <a:gd name="T84" fmla="*/ 122 w 238"/>
                <a:gd name="T85" fmla="*/ 44 h 457"/>
                <a:gd name="T86" fmla="*/ 132 w 238"/>
                <a:gd name="T87" fmla="*/ 60 h 457"/>
                <a:gd name="T88" fmla="*/ 143 w 238"/>
                <a:gd name="T89" fmla="*/ 79 h 4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8"/>
                <a:gd name="T136" fmla="*/ 0 h 457"/>
                <a:gd name="T137" fmla="*/ 238 w 238"/>
                <a:gd name="T138" fmla="*/ 457 h 4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8" h="457">
                  <a:moveTo>
                    <a:pt x="143" y="79"/>
                  </a:moveTo>
                  <a:lnTo>
                    <a:pt x="157" y="108"/>
                  </a:lnTo>
                  <a:lnTo>
                    <a:pt x="172" y="141"/>
                  </a:lnTo>
                  <a:lnTo>
                    <a:pt x="185" y="178"/>
                  </a:lnTo>
                  <a:lnTo>
                    <a:pt x="199" y="218"/>
                  </a:lnTo>
                  <a:lnTo>
                    <a:pt x="211" y="264"/>
                  </a:lnTo>
                  <a:lnTo>
                    <a:pt x="221" y="314"/>
                  </a:lnTo>
                  <a:lnTo>
                    <a:pt x="230" y="370"/>
                  </a:lnTo>
                  <a:lnTo>
                    <a:pt x="238" y="430"/>
                  </a:lnTo>
                  <a:lnTo>
                    <a:pt x="238" y="439"/>
                  </a:lnTo>
                  <a:lnTo>
                    <a:pt x="238" y="454"/>
                  </a:lnTo>
                  <a:lnTo>
                    <a:pt x="232" y="457"/>
                  </a:lnTo>
                  <a:lnTo>
                    <a:pt x="221" y="429"/>
                  </a:lnTo>
                  <a:lnTo>
                    <a:pt x="214" y="409"/>
                  </a:lnTo>
                  <a:lnTo>
                    <a:pt x="204" y="385"/>
                  </a:lnTo>
                  <a:lnTo>
                    <a:pt x="192" y="358"/>
                  </a:lnTo>
                  <a:lnTo>
                    <a:pt x="177" y="331"/>
                  </a:lnTo>
                  <a:lnTo>
                    <a:pt x="162" y="299"/>
                  </a:lnTo>
                  <a:lnTo>
                    <a:pt x="145" y="268"/>
                  </a:lnTo>
                  <a:lnTo>
                    <a:pt x="127" y="236"/>
                  </a:lnTo>
                  <a:lnTo>
                    <a:pt x="109" y="203"/>
                  </a:lnTo>
                  <a:lnTo>
                    <a:pt x="91" y="172"/>
                  </a:lnTo>
                  <a:lnTo>
                    <a:pt x="75" y="142"/>
                  </a:lnTo>
                  <a:lnTo>
                    <a:pt x="58" y="114"/>
                  </a:lnTo>
                  <a:lnTo>
                    <a:pt x="42" y="87"/>
                  </a:lnTo>
                  <a:lnTo>
                    <a:pt x="28" y="65"/>
                  </a:lnTo>
                  <a:lnTo>
                    <a:pt x="17" y="45"/>
                  </a:lnTo>
                  <a:lnTo>
                    <a:pt x="7" y="29"/>
                  </a:lnTo>
                  <a:lnTo>
                    <a:pt x="0" y="19"/>
                  </a:lnTo>
                  <a:lnTo>
                    <a:pt x="14" y="17"/>
                  </a:lnTo>
                  <a:lnTo>
                    <a:pt x="30" y="13"/>
                  </a:lnTo>
                  <a:lnTo>
                    <a:pt x="46" y="10"/>
                  </a:lnTo>
                  <a:lnTo>
                    <a:pt x="60" y="8"/>
                  </a:lnTo>
                  <a:lnTo>
                    <a:pt x="72" y="5"/>
                  </a:lnTo>
                  <a:lnTo>
                    <a:pt x="83" y="2"/>
                  </a:lnTo>
                  <a:lnTo>
                    <a:pt x="89" y="1"/>
                  </a:lnTo>
                  <a:lnTo>
                    <a:pt x="91" y="0"/>
                  </a:lnTo>
                  <a:lnTo>
                    <a:pt x="93" y="1"/>
                  </a:lnTo>
                  <a:lnTo>
                    <a:pt x="95" y="5"/>
                  </a:lnTo>
                  <a:lnTo>
                    <a:pt x="99" y="10"/>
                  </a:lnTo>
                  <a:lnTo>
                    <a:pt x="106" y="19"/>
                  </a:lnTo>
                  <a:lnTo>
                    <a:pt x="113" y="30"/>
                  </a:lnTo>
                  <a:lnTo>
                    <a:pt x="122" y="44"/>
                  </a:lnTo>
                  <a:lnTo>
                    <a:pt x="132" y="60"/>
                  </a:lnTo>
                  <a:lnTo>
                    <a:pt x="143" y="79"/>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9" name="Freeform 77">
              <a:extLst>
                <a:ext uri="{FF2B5EF4-FFF2-40B4-BE49-F238E27FC236}">
                  <a16:creationId xmlns:a16="http://schemas.microsoft.com/office/drawing/2014/main" id="{11A46FBA-A2A3-8396-2CFB-6053BA88CD51}"/>
                </a:ext>
              </a:extLst>
            </p:cNvPr>
            <p:cNvSpPr>
              <a:spLocks/>
            </p:cNvSpPr>
            <p:nvPr/>
          </p:nvSpPr>
          <p:spPr bwMode="auto">
            <a:xfrm>
              <a:off x="3192" y="2714"/>
              <a:ext cx="154" cy="129"/>
            </a:xfrm>
            <a:custGeom>
              <a:avLst/>
              <a:gdLst>
                <a:gd name="T0" fmla="*/ 3 w 154"/>
                <a:gd name="T1" fmla="*/ 119 h 129"/>
                <a:gd name="T2" fmla="*/ 15 w 154"/>
                <a:gd name="T3" fmla="*/ 115 h 129"/>
                <a:gd name="T4" fmla="*/ 25 w 154"/>
                <a:gd name="T5" fmla="*/ 111 h 129"/>
                <a:gd name="T6" fmla="*/ 33 w 154"/>
                <a:gd name="T7" fmla="*/ 107 h 129"/>
                <a:gd name="T8" fmla="*/ 40 w 154"/>
                <a:gd name="T9" fmla="*/ 103 h 129"/>
                <a:gd name="T10" fmla="*/ 45 w 154"/>
                <a:gd name="T11" fmla="*/ 101 h 129"/>
                <a:gd name="T12" fmla="*/ 48 w 154"/>
                <a:gd name="T13" fmla="*/ 99 h 129"/>
                <a:gd name="T14" fmla="*/ 51 w 154"/>
                <a:gd name="T15" fmla="*/ 97 h 129"/>
                <a:gd name="T16" fmla="*/ 52 w 154"/>
                <a:gd name="T17" fmla="*/ 97 h 129"/>
                <a:gd name="T18" fmla="*/ 124 w 154"/>
                <a:gd name="T19" fmla="*/ 10 h 129"/>
                <a:gd name="T20" fmla="*/ 134 w 154"/>
                <a:gd name="T21" fmla="*/ 0 h 129"/>
                <a:gd name="T22" fmla="*/ 136 w 154"/>
                <a:gd name="T23" fmla="*/ 1 h 129"/>
                <a:gd name="T24" fmla="*/ 140 w 154"/>
                <a:gd name="T25" fmla="*/ 4 h 129"/>
                <a:gd name="T26" fmla="*/ 144 w 154"/>
                <a:gd name="T27" fmla="*/ 9 h 129"/>
                <a:gd name="T28" fmla="*/ 149 w 154"/>
                <a:gd name="T29" fmla="*/ 16 h 129"/>
                <a:gd name="T30" fmla="*/ 152 w 154"/>
                <a:gd name="T31" fmla="*/ 25 h 129"/>
                <a:gd name="T32" fmla="*/ 154 w 154"/>
                <a:gd name="T33" fmla="*/ 35 h 129"/>
                <a:gd name="T34" fmla="*/ 152 w 154"/>
                <a:gd name="T35" fmla="*/ 48 h 129"/>
                <a:gd name="T36" fmla="*/ 147 w 154"/>
                <a:gd name="T37" fmla="*/ 61 h 129"/>
                <a:gd name="T38" fmla="*/ 139 w 154"/>
                <a:gd name="T39" fmla="*/ 68 h 129"/>
                <a:gd name="T40" fmla="*/ 138 w 154"/>
                <a:gd name="T41" fmla="*/ 68 h 129"/>
                <a:gd name="T42" fmla="*/ 133 w 154"/>
                <a:gd name="T43" fmla="*/ 68 h 129"/>
                <a:gd name="T44" fmla="*/ 129 w 154"/>
                <a:gd name="T45" fmla="*/ 69 h 129"/>
                <a:gd name="T46" fmla="*/ 122 w 154"/>
                <a:gd name="T47" fmla="*/ 71 h 129"/>
                <a:gd name="T48" fmla="*/ 115 w 154"/>
                <a:gd name="T49" fmla="*/ 74 h 129"/>
                <a:gd name="T50" fmla="*/ 108 w 154"/>
                <a:gd name="T51" fmla="*/ 80 h 129"/>
                <a:gd name="T52" fmla="*/ 100 w 154"/>
                <a:gd name="T53" fmla="*/ 87 h 129"/>
                <a:gd name="T54" fmla="*/ 93 w 154"/>
                <a:gd name="T55" fmla="*/ 97 h 129"/>
                <a:gd name="T56" fmla="*/ 77 w 154"/>
                <a:gd name="T57" fmla="*/ 118 h 129"/>
                <a:gd name="T58" fmla="*/ 74 w 154"/>
                <a:gd name="T59" fmla="*/ 129 h 129"/>
                <a:gd name="T60" fmla="*/ 4 w 154"/>
                <a:gd name="T61" fmla="*/ 129 h 129"/>
                <a:gd name="T62" fmla="*/ 3 w 154"/>
                <a:gd name="T63" fmla="*/ 128 h 129"/>
                <a:gd name="T64" fmla="*/ 2 w 154"/>
                <a:gd name="T65" fmla="*/ 125 h 129"/>
                <a:gd name="T66" fmla="*/ 0 w 154"/>
                <a:gd name="T67" fmla="*/ 121 h 129"/>
                <a:gd name="T68" fmla="*/ 3 w 154"/>
                <a:gd name="T69" fmla="*/ 119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
                <a:gd name="T106" fmla="*/ 0 h 129"/>
                <a:gd name="T107" fmla="*/ 154 w 154"/>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 h="129">
                  <a:moveTo>
                    <a:pt x="3" y="119"/>
                  </a:moveTo>
                  <a:lnTo>
                    <a:pt x="15" y="115"/>
                  </a:lnTo>
                  <a:lnTo>
                    <a:pt x="25" y="111"/>
                  </a:lnTo>
                  <a:lnTo>
                    <a:pt x="33" y="107"/>
                  </a:lnTo>
                  <a:lnTo>
                    <a:pt x="40" y="103"/>
                  </a:lnTo>
                  <a:lnTo>
                    <a:pt x="45" y="101"/>
                  </a:lnTo>
                  <a:lnTo>
                    <a:pt x="48" y="99"/>
                  </a:lnTo>
                  <a:lnTo>
                    <a:pt x="51" y="97"/>
                  </a:lnTo>
                  <a:lnTo>
                    <a:pt x="52" y="97"/>
                  </a:lnTo>
                  <a:lnTo>
                    <a:pt x="124" y="10"/>
                  </a:lnTo>
                  <a:lnTo>
                    <a:pt x="134" y="0"/>
                  </a:lnTo>
                  <a:lnTo>
                    <a:pt x="136" y="1"/>
                  </a:lnTo>
                  <a:lnTo>
                    <a:pt x="140" y="4"/>
                  </a:lnTo>
                  <a:lnTo>
                    <a:pt x="144" y="9"/>
                  </a:lnTo>
                  <a:lnTo>
                    <a:pt x="149" y="16"/>
                  </a:lnTo>
                  <a:lnTo>
                    <a:pt x="152" y="25"/>
                  </a:lnTo>
                  <a:lnTo>
                    <a:pt x="154" y="35"/>
                  </a:lnTo>
                  <a:lnTo>
                    <a:pt x="152" y="48"/>
                  </a:lnTo>
                  <a:lnTo>
                    <a:pt x="147" y="61"/>
                  </a:lnTo>
                  <a:lnTo>
                    <a:pt x="139" y="68"/>
                  </a:lnTo>
                  <a:lnTo>
                    <a:pt x="138" y="68"/>
                  </a:lnTo>
                  <a:lnTo>
                    <a:pt x="133" y="68"/>
                  </a:lnTo>
                  <a:lnTo>
                    <a:pt x="129" y="69"/>
                  </a:lnTo>
                  <a:lnTo>
                    <a:pt x="122" y="71"/>
                  </a:lnTo>
                  <a:lnTo>
                    <a:pt x="115" y="74"/>
                  </a:lnTo>
                  <a:lnTo>
                    <a:pt x="108" y="80"/>
                  </a:lnTo>
                  <a:lnTo>
                    <a:pt x="100" y="87"/>
                  </a:lnTo>
                  <a:lnTo>
                    <a:pt x="93" y="97"/>
                  </a:lnTo>
                  <a:lnTo>
                    <a:pt x="77" y="118"/>
                  </a:lnTo>
                  <a:lnTo>
                    <a:pt x="74" y="129"/>
                  </a:lnTo>
                  <a:lnTo>
                    <a:pt x="4" y="129"/>
                  </a:lnTo>
                  <a:lnTo>
                    <a:pt x="3" y="128"/>
                  </a:lnTo>
                  <a:lnTo>
                    <a:pt x="2" y="125"/>
                  </a:lnTo>
                  <a:lnTo>
                    <a:pt x="0" y="121"/>
                  </a:lnTo>
                  <a:lnTo>
                    <a:pt x="3" y="119"/>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0" name="Freeform 78">
              <a:extLst>
                <a:ext uri="{FF2B5EF4-FFF2-40B4-BE49-F238E27FC236}">
                  <a16:creationId xmlns:a16="http://schemas.microsoft.com/office/drawing/2014/main" id="{E0333815-42F1-31E4-4CAE-7E2034078256}"/>
                </a:ext>
              </a:extLst>
            </p:cNvPr>
            <p:cNvSpPr>
              <a:spLocks/>
            </p:cNvSpPr>
            <p:nvPr/>
          </p:nvSpPr>
          <p:spPr bwMode="auto">
            <a:xfrm>
              <a:off x="3177" y="2725"/>
              <a:ext cx="175" cy="119"/>
            </a:xfrm>
            <a:custGeom>
              <a:avLst/>
              <a:gdLst>
                <a:gd name="T0" fmla="*/ 5 w 175"/>
                <a:gd name="T1" fmla="*/ 110 h 119"/>
                <a:gd name="T2" fmla="*/ 10 w 175"/>
                <a:gd name="T3" fmla="*/ 109 h 119"/>
                <a:gd name="T4" fmla="*/ 18 w 175"/>
                <a:gd name="T5" fmla="*/ 106 h 119"/>
                <a:gd name="T6" fmla="*/ 28 w 175"/>
                <a:gd name="T7" fmla="*/ 101 h 119"/>
                <a:gd name="T8" fmla="*/ 39 w 175"/>
                <a:gd name="T9" fmla="*/ 97 h 119"/>
                <a:gd name="T10" fmla="*/ 49 w 175"/>
                <a:gd name="T11" fmla="*/ 91 h 119"/>
                <a:gd name="T12" fmla="*/ 58 w 175"/>
                <a:gd name="T13" fmla="*/ 88 h 119"/>
                <a:gd name="T14" fmla="*/ 65 w 175"/>
                <a:gd name="T15" fmla="*/ 85 h 119"/>
                <a:gd name="T16" fmla="*/ 67 w 175"/>
                <a:gd name="T17" fmla="*/ 84 h 119"/>
                <a:gd name="T18" fmla="*/ 85 w 175"/>
                <a:gd name="T19" fmla="*/ 110 h 119"/>
                <a:gd name="T20" fmla="*/ 91 w 175"/>
                <a:gd name="T21" fmla="*/ 99 h 119"/>
                <a:gd name="T22" fmla="*/ 99 w 175"/>
                <a:gd name="T23" fmla="*/ 89 h 119"/>
                <a:gd name="T24" fmla="*/ 107 w 175"/>
                <a:gd name="T25" fmla="*/ 80 h 119"/>
                <a:gd name="T26" fmla="*/ 115 w 175"/>
                <a:gd name="T27" fmla="*/ 71 h 119"/>
                <a:gd name="T28" fmla="*/ 121 w 175"/>
                <a:gd name="T29" fmla="*/ 65 h 119"/>
                <a:gd name="T30" fmla="*/ 129 w 175"/>
                <a:gd name="T31" fmla="*/ 58 h 119"/>
                <a:gd name="T32" fmla="*/ 137 w 175"/>
                <a:gd name="T33" fmla="*/ 52 h 119"/>
                <a:gd name="T34" fmla="*/ 144 w 175"/>
                <a:gd name="T35" fmla="*/ 48 h 119"/>
                <a:gd name="T36" fmla="*/ 161 w 175"/>
                <a:gd name="T37" fmla="*/ 0 h 119"/>
                <a:gd name="T38" fmla="*/ 162 w 175"/>
                <a:gd name="T39" fmla="*/ 1 h 119"/>
                <a:gd name="T40" fmla="*/ 165 w 175"/>
                <a:gd name="T41" fmla="*/ 5 h 119"/>
                <a:gd name="T42" fmla="*/ 169 w 175"/>
                <a:gd name="T43" fmla="*/ 11 h 119"/>
                <a:gd name="T44" fmla="*/ 172 w 175"/>
                <a:gd name="T45" fmla="*/ 18 h 119"/>
                <a:gd name="T46" fmla="*/ 175 w 175"/>
                <a:gd name="T47" fmla="*/ 34 h 119"/>
                <a:gd name="T48" fmla="*/ 173 w 175"/>
                <a:gd name="T49" fmla="*/ 48 h 119"/>
                <a:gd name="T50" fmla="*/ 168 w 175"/>
                <a:gd name="T51" fmla="*/ 56 h 119"/>
                <a:gd name="T52" fmla="*/ 166 w 175"/>
                <a:gd name="T53" fmla="*/ 59 h 119"/>
                <a:gd name="T54" fmla="*/ 159 w 175"/>
                <a:gd name="T55" fmla="*/ 118 h 119"/>
                <a:gd name="T56" fmla="*/ 155 w 175"/>
                <a:gd name="T57" fmla="*/ 119 h 119"/>
                <a:gd name="T58" fmla="*/ 151 w 175"/>
                <a:gd name="T59" fmla="*/ 68 h 119"/>
                <a:gd name="T60" fmla="*/ 137 w 175"/>
                <a:gd name="T61" fmla="*/ 71 h 119"/>
                <a:gd name="T62" fmla="*/ 125 w 175"/>
                <a:gd name="T63" fmla="*/ 77 h 119"/>
                <a:gd name="T64" fmla="*/ 115 w 175"/>
                <a:gd name="T65" fmla="*/ 86 h 119"/>
                <a:gd name="T66" fmla="*/ 106 w 175"/>
                <a:gd name="T67" fmla="*/ 95 h 119"/>
                <a:gd name="T68" fmla="*/ 100 w 175"/>
                <a:gd name="T69" fmla="*/ 104 h 119"/>
                <a:gd name="T70" fmla="*/ 95 w 175"/>
                <a:gd name="T71" fmla="*/ 111 h 119"/>
                <a:gd name="T72" fmla="*/ 92 w 175"/>
                <a:gd name="T73" fmla="*/ 117 h 119"/>
                <a:gd name="T74" fmla="*/ 91 w 175"/>
                <a:gd name="T75" fmla="*/ 119 h 119"/>
                <a:gd name="T76" fmla="*/ 1 w 175"/>
                <a:gd name="T77" fmla="*/ 119 h 119"/>
                <a:gd name="T78" fmla="*/ 1 w 175"/>
                <a:gd name="T79" fmla="*/ 118 h 119"/>
                <a:gd name="T80" fmla="*/ 0 w 175"/>
                <a:gd name="T81" fmla="*/ 116 h 119"/>
                <a:gd name="T82" fmla="*/ 1 w 175"/>
                <a:gd name="T83" fmla="*/ 113 h 119"/>
                <a:gd name="T84" fmla="*/ 5 w 175"/>
                <a:gd name="T85" fmla="*/ 110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19"/>
                <a:gd name="T131" fmla="*/ 175 w 175"/>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19">
                  <a:moveTo>
                    <a:pt x="5" y="110"/>
                  </a:moveTo>
                  <a:lnTo>
                    <a:pt x="10" y="109"/>
                  </a:lnTo>
                  <a:lnTo>
                    <a:pt x="18" y="106"/>
                  </a:lnTo>
                  <a:lnTo>
                    <a:pt x="28" y="101"/>
                  </a:lnTo>
                  <a:lnTo>
                    <a:pt x="39" y="97"/>
                  </a:lnTo>
                  <a:lnTo>
                    <a:pt x="49" y="91"/>
                  </a:lnTo>
                  <a:lnTo>
                    <a:pt x="58" y="88"/>
                  </a:lnTo>
                  <a:lnTo>
                    <a:pt x="65" y="85"/>
                  </a:lnTo>
                  <a:lnTo>
                    <a:pt x="67" y="84"/>
                  </a:lnTo>
                  <a:lnTo>
                    <a:pt x="85" y="110"/>
                  </a:lnTo>
                  <a:lnTo>
                    <a:pt x="91" y="99"/>
                  </a:lnTo>
                  <a:lnTo>
                    <a:pt x="99" y="89"/>
                  </a:lnTo>
                  <a:lnTo>
                    <a:pt x="107" y="80"/>
                  </a:lnTo>
                  <a:lnTo>
                    <a:pt x="115" y="71"/>
                  </a:lnTo>
                  <a:lnTo>
                    <a:pt x="121" y="65"/>
                  </a:lnTo>
                  <a:lnTo>
                    <a:pt x="129" y="58"/>
                  </a:lnTo>
                  <a:lnTo>
                    <a:pt x="137" y="52"/>
                  </a:lnTo>
                  <a:lnTo>
                    <a:pt x="144" y="48"/>
                  </a:lnTo>
                  <a:lnTo>
                    <a:pt x="161" y="0"/>
                  </a:lnTo>
                  <a:lnTo>
                    <a:pt x="162" y="1"/>
                  </a:lnTo>
                  <a:lnTo>
                    <a:pt x="165" y="5"/>
                  </a:lnTo>
                  <a:lnTo>
                    <a:pt x="169" y="11"/>
                  </a:lnTo>
                  <a:lnTo>
                    <a:pt x="172" y="18"/>
                  </a:lnTo>
                  <a:lnTo>
                    <a:pt x="175" y="34"/>
                  </a:lnTo>
                  <a:lnTo>
                    <a:pt x="173" y="48"/>
                  </a:lnTo>
                  <a:lnTo>
                    <a:pt x="168" y="56"/>
                  </a:lnTo>
                  <a:lnTo>
                    <a:pt x="166" y="59"/>
                  </a:lnTo>
                  <a:lnTo>
                    <a:pt x="159" y="118"/>
                  </a:lnTo>
                  <a:lnTo>
                    <a:pt x="155" y="119"/>
                  </a:lnTo>
                  <a:lnTo>
                    <a:pt x="151" y="68"/>
                  </a:lnTo>
                  <a:lnTo>
                    <a:pt x="137" y="71"/>
                  </a:lnTo>
                  <a:lnTo>
                    <a:pt x="125" y="77"/>
                  </a:lnTo>
                  <a:lnTo>
                    <a:pt x="115" y="86"/>
                  </a:lnTo>
                  <a:lnTo>
                    <a:pt x="106" y="95"/>
                  </a:lnTo>
                  <a:lnTo>
                    <a:pt x="100" y="104"/>
                  </a:lnTo>
                  <a:lnTo>
                    <a:pt x="95" y="111"/>
                  </a:lnTo>
                  <a:lnTo>
                    <a:pt x="92" y="117"/>
                  </a:lnTo>
                  <a:lnTo>
                    <a:pt x="91" y="119"/>
                  </a:lnTo>
                  <a:lnTo>
                    <a:pt x="1" y="119"/>
                  </a:lnTo>
                  <a:lnTo>
                    <a:pt x="1" y="118"/>
                  </a:lnTo>
                  <a:lnTo>
                    <a:pt x="0" y="116"/>
                  </a:lnTo>
                  <a:lnTo>
                    <a:pt x="1" y="113"/>
                  </a:lnTo>
                  <a:lnTo>
                    <a:pt x="5"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1" name="Freeform 79">
              <a:extLst>
                <a:ext uri="{FF2B5EF4-FFF2-40B4-BE49-F238E27FC236}">
                  <a16:creationId xmlns:a16="http://schemas.microsoft.com/office/drawing/2014/main" id="{DBCAB96B-5DD0-7DAB-729B-A6223B4D12A9}"/>
                </a:ext>
              </a:extLst>
            </p:cNvPr>
            <p:cNvSpPr>
              <a:spLocks/>
            </p:cNvSpPr>
            <p:nvPr/>
          </p:nvSpPr>
          <p:spPr bwMode="auto">
            <a:xfrm>
              <a:off x="3316" y="2691"/>
              <a:ext cx="19" cy="35"/>
            </a:xfrm>
            <a:custGeom>
              <a:avLst/>
              <a:gdLst>
                <a:gd name="T0" fmla="*/ 13 w 19"/>
                <a:gd name="T1" fmla="*/ 0 h 35"/>
                <a:gd name="T2" fmla="*/ 12 w 19"/>
                <a:gd name="T3" fmla="*/ 4 h 35"/>
                <a:gd name="T4" fmla="*/ 12 w 19"/>
                <a:gd name="T5" fmla="*/ 12 h 35"/>
                <a:gd name="T6" fmla="*/ 13 w 19"/>
                <a:gd name="T7" fmla="*/ 22 h 35"/>
                <a:gd name="T8" fmla="*/ 19 w 19"/>
                <a:gd name="T9" fmla="*/ 32 h 35"/>
                <a:gd name="T10" fmla="*/ 17 w 19"/>
                <a:gd name="T11" fmla="*/ 33 h 35"/>
                <a:gd name="T12" fmla="*/ 13 w 19"/>
                <a:gd name="T13" fmla="*/ 35 h 35"/>
                <a:gd name="T14" fmla="*/ 7 w 19"/>
                <a:gd name="T15" fmla="*/ 33 h 35"/>
                <a:gd name="T16" fmla="*/ 1 w 19"/>
                <a:gd name="T17" fmla="*/ 23 h 35"/>
                <a:gd name="T18" fmla="*/ 0 w 19"/>
                <a:gd name="T19" fmla="*/ 10 h 35"/>
                <a:gd name="T20" fmla="*/ 5 w 19"/>
                <a:gd name="T21" fmla="*/ 4 h 35"/>
                <a:gd name="T22" fmla="*/ 10 w 19"/>
                <a:gd name="T23" fmla="*/ 0 h 35"/>
                <a:gd name="T24" fmla="*/ 13 w 19"/>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5"/>
                <a:gd name="T41" fmla="*/ 19 w 19"/>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5">
                  <a:moveTo>
                    <a:pt x="13" y="0"/>
                  </a:moveTo>
                  <a:lnTo>
                    <a:pt x="12" y="4"/>
                  </a:lnTo>
                  <a:lnTo>
                    <a:pt x="12" y="12"/>
                  </a:lnTo>
                  <a:lnTo>
                    <a:pt x="13" y="22"/>
                  </a:lnTo>
                  <a:lnTo>
                    <a:pt x="19" y="32"/>
                  </a:lnTo>
                  <a:lnTo>
                    <a:pt x="17" y="33"/>
                  </a:lnTo>
                  <a:lnTo>
                    <a:pt x="13" y="35"/>
                  </a:lnTo>
                  <a:lnTo>
                    <a:pt x="7" y="33"/>
                  </a:lnTo>
                  <a:lnTo>
                    <a:pt x="1" y="23"/>
                  </a:lnTo>
                  <a:lnTo>
                    <a:pt x="0" y="10"/>
                  </a:lnTo>
                  <a:lnTo>
                    <a:pt x="5" y="4"/>
                  </a:lnTo>
                  <a:lnTo>
                    <a:pt x="10" y="0"/>
                  </a:lnTo>
                  <a:lnTo>
                    <a:pt x="13" y="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2" name="Freeform 80">
              <a:extLst>
                <a:ext uri="{FF2B5EF4-FFF2-40B4-BE49-F238E27FC236}">
                  <a16:creationId xmlns:a16="http://schemas.microsoft.com/office/drawing/2014/main" id="{8DCCF599-30E6-F51E-1E08-F1340AE880B6}"/>
                </a:ext>
              </a:extLst>
            </p:cNvPr>
            <p:cNvSpPr>
              <a:spLocks/>
            </p:cNvSpPr>
            <p:nvPr/>
          </p:nvSpPr>
          <p:spPr bwMode="auto">
            <a:xfrm>
              <a:off x="3177" y="1379"/>
              <a:ext cx="456" cy="1273"/>
            </a:xfrm>
            <a:custGeom>
              <a:avLst/>
              <a:gdLst>
                <a:gd name="T0" fmla="*/ 283 w 456"/>
                <a:gd name="T1" fmla="*/ 7 h 1273"/>
                <a:gd name="T2" fmla="*/ 277 w 456"/>
                <a:gd name="T3" fmla="*/ 2 h 1273"/>
                <a:gd name="T4" fmla="*/ 264 w 456"/>
                <a:gd name="T5" fmla="*/ 0 h 1273"/>
                <a:gd name="T6" fmla="*/ 248 w 456"/>
                <a:gd name="T7" fmla="*/ 0 h 1273"/>
                <a:gd name="T8" fmla="*/ 230 w 456"/>
                <a:gd name="T9" fmla="*/ 1 h 1273"/>
                <a:gd name="T10" fmla="*/ 212 w 456"/>
                <a:gd name="T11" fmla="*/ 3 h 1273"/>
                <a:gd name="T12" fmla="*/ 197 w 456"/>
                <a:gd name="T13" fmla="*/ 5 h 1273"/>
                <a:gd name="T14" fmla="*/ 187 w 456"/>
                <a:gd name="T15" fmla="*/ 6 h 1273"/>
                <a:gd name="T16" fmla="*/ 183 w 456"/>
                <a:gd name="T17" fmla="*/ 7 h 1273"/>
                <a:gd name="T18" fmla="*/ 118 w 456"/>
                <a:gd name="T19" fmla="*/ 41 h 1273"/>
                <a:gd name="T20" fmla="*/ 5 w 456"/>
                <a:gd name="T21" fmla="*/ 34 h 1273"/>
                <a:gd name="T22" fmla="*/ 4 w 456"/>
                <a:gd name="T23" fmla="*/ 41 h 1273"/>
                <a:gd name="T24" fmla="*/ 3 w 456"/>
                <a:gd name="T25" fmla="*/ 69 h 1273"/>
                <a:gd name="T26" fmla="*/ 1 w 456"/>
                <a:gd name="T27" fmla="*/ 128 h 1273"/>
                <a:gd name="T28" fmla="*/ 0 w 456"/>
                <a:gd name="T29" fmla="*/ 228 h 1273"/>
                <a:gd name="T30" fmla="*/ 1 w 456"/>
                <a:gd name="T31" fmla="*/ 380 h 1273"/>
                <a:gd name="T32" fmla="*/ 4 w 456"/>
                <a:gd name="T33" fmla="*/ 595 h 1273"/>
                <a:gd name="T34" fmla="*/ 10 w 456"/>
                <a:gd name="T35" fmla="*/ 881 h 1273"/>
                <a:gd name="T36" fmla="*/ 21 w 456"/>
                <a:gd name="T37" fmla="*/ 1250 h 1273"/>
                <a:gd name="T38" fmla="*/ 456 w 456"/>
                <a:gd name="T39" fmla="*/ 1273 h 1273"/>
                <a:gd name="T40" fmla="*/ 455 w 456"/>
                <a:gd name="T41" fmla="*/ 1220 h 1273"/>
                <a:gd name="T42" fmla="*/ 453 w 456"/>
                <a:gd name="T43" fmla="*/ 1078 h 1273"/>
                <a:gd name="T44" fmla="*/ 449 w 456"/>
                <a:gd name="T45" fmla="*/ 877 h 1273"/>
                <a:gd name="T46" fmla="*/ 443 w 456"/>
                <a:gd name="T47" fmla="*/ 648 h 1273"/>
                <a:gd name="T48" fmla="*/ 436 w 456"/>
                <a:gd name="T49" fmla="*/ 419 h 1273"/>
                <a:gd name="T50" fmla="*/ 428 w 456"/>
                <a:gd name="T51" fmla="*/ 221 h 1273"/>
                <a:gd name="T52" fmla="*/ 418 w 456"/>
                <a:gd name="T53" fmla="*/ 81 h 1273"/>
                <a:gd name="T54" fmla="*/ 408 w 456"/>
                <a:gd name="T55" fmla="*/ 31 h 1273"/>
                <a:gd name="T56" fmla="*/ 378 w 456"/>
                <a:gd name="T57" fmla="*/ 39 h 1273"/>
                <a:gd name="T58" fmla="*/ 351 w 456"/>
                <a:gd name="T59" fmla="*/ 41 h 1273"/>
                <a:gd name="T60" fmla="*/ 330 w 456"/>
                <a:gd name="T61" fmla="*/ 38 h 1273"/>
                <a:gd name="T62" fmla="*/ 312 w 456"/>
                <a:gd name="T63" fmla="*/ 31 h 1273"/>
                <a:gd name="T64" fmla="*/ 300 w 456"/>
                <a:gd name="T65" fmla="*/ 23 h 1273"/>
                <a:gd name="T66" fmla="*/ 290 w 456"/>
                <a:gd name="T67" fmla="*/ 15 h 1273"/>
                <a:gd name="T68" fmla="*/ 286 w 456"/>
                <a:gd name="T69" fmla="*/ 10 h 1273"/>
                <a:gd name="T70" fmla="*/ 283 w 456"/>
                <a:gd name="T71" fmla="*/ 7 h 12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6"/>
                <a:gd name="T109" fmla="*/ 0 h 1273"/>
                <a:gd name="T110" fmla="*/ 456 w 456"/>
                <a:gd name="T111" fmla="*/ 1273 h 12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6" h="1273">
                  <a:moveTo>
                    <a:pt x="283" y="7"/>
                  </a:moveTo>
                  <a:lnTo>
                    <a:pt x="277" y="2"/>
                  </a:lnTo>
                  <a:lnTo>
                    <a:pt x="264" y="0"/>
                  </a:lnTo>
                  <a:lnTo>
                    <a:pt x="248" y="0"/>
                  </a:lnTo>
                  <a:lnTo>
                    <a:pt x="230" y="1"/>
                  </a:lnTo>
                  <a:lnTo>
                    <a:pt x="212" y="3"/>
                  </a:lnTo>
                  <a:lnTo>
                    <a:pt x="197" y="5"/>
                  </a:lnTo>
                  <a:lnTo>
                    <a:pt x="187" y="6"/>
                  </a:lnTo>
                  <a:lnTo>
                    <a:pt x="183" y="7"/>
                  </a:lnTo>
                  <a:lnTo>
                    <a:pt x="118" y="41"/>
                  </a:lnTo>
                  <a:lnTo>
                    <a:pt x="5" y="34"/>
                  </a:lnTo>
                  <a:lnTo>
                    <a:pt x="4" y="41"/>
                  </a:lnTo>
                  <a:lnTo>
                    <a:pt x="3" y="69"/>
                  </a:lnTo>
                  <a:lnTo>
                    <a:pt x="1" y="128"/>
                  </a:lnTo>
                  <a:lnTo>
                    <a:pt x="0" y="228"/>
                  </a:lnTo>
                  <a:lnTo>
                    <a:pt x="1" y="380"/>
                  </a:lnTo>
                  <a:lnTo>
                    <a:pt x="4" y="595"/>
                  </a:lnTo>
                  <a:lnTo>
                    <a:pt x="10" y="881"/>
                  </a:lnTo>
                  <a:lnTo>
                    <a:pt x="21" y="1250"/>
                  </a:lnTo>
                  <a:lnTo>
                    <a:pt x="456" y="1273"/>
                  </a:lnTo>
                  <a:lnTo>
                    <a:pt x="455" y="1220"/>
                  </a:lnTo>
                  <a:lnTo>
                    <a:pt x="453" y="1078"/>
                  </a:lnTo>
                  <a:lnTo>
                    <a:pt x="449" y="877"/>
                  </a:lnTo>
                  <a:lnTo>
                    <a:pt x="443" y="648"/>
                  </a:lnTo>
                  <a:lnTo>
                    <a:pt x="436" y="419"/>
                  </a:lnTo>
                  <a:lnTo>
                    <a:pt x="428" y="221"/>
                  </a:lnTo>
                  <a:lnTo>
                    <a:pt x="418" y="81"/>
                  </a:lnTo>
                  <a:lnTo>
                    <a:pt x="408" y="31"/>
                  </a:lnTo>
                  <a:lnTo>
                    <a:pt x="378" y="39"/>
                  </a:lnTo>
                  <a:lnTo>
                    <a:pt x="351" y="41"/>
                  </a:lnTo>
                  <a:lnTo>
                    <a:pt x="330" y="38"/>
                  </a:lnTo>
                  <a:lnTo>
                    <a:pt x="312" y="31"/>
                  </a:lnTo>
                  <a:lnTo>
                    <a:pt x="300" y="23"/>
                  </a:lnTo>
                  <a:lnTo>
                    <a:pt x="290" y="15"/>
                  </a:lnTo>
                  <a:lnTo>
                    <a:pt x="286" y="10"/>
                  </a:lnTo>
                  <a:lnTo>
                    <a:pt x="28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3" name="Freeform 81">
              <a:extLst>
                <a:ext uri="{FF2B5EF4-FFF2-40B4-BE49-F238E27FC236}">
                  <a16:creationId xmlns:a16="http://schemas.microsoft.com/office/drawing/2014/main" id="{079DE5D2-C6DC-08DE-8ACD-E03975D147BA}"/>
                </a:ext>
              </a:extLst>
            </p:cNvPr>
            <p:cNvSpPr>
              <a:spLocks/>
            </p:cNvSpPr>
            <p:nvPr/>
          </p:nvSpPr>
          <p:spPr bwMode="auto">
            <a:xfrm>
              <a:off x="3305" y="1137"/>
              <a:ext cx="165" cy="182"/>
            </a:xfrm>
            <a:custGeom>
              <a:avLst/>
              <a:gdLst>
                <a:gd name="T0" fmla="*/ 11 w 165"/>
                <a:gd name="T1" fmla="*/ 110 h 182"/>
                <a:gd name="T2" fmla="*/ 9 w 165"/>
                <a:gd name="T3" fmla="*/ 110 h 182"/>
                <a:gd name="T4" fmla="*/ 8 w 165"/>
                <a:gd name="T5" fmla="*/ 110 h 182"/>
                <a:gd name="T6" fmla="*/ 6 w 165"/>
                <a:gd name="T7" fmla="*/ 110 h 182"/>
                <a:gd name="T8" fmla="*/ 4 w 165"/>
                <a:gd name="T9" fmla="*/ 110 h 182"/>
                <a:gd name="T10" fmla="*/ 8 w 165"/>
                <a:gd name="T11" fmla="*/ 84 h 182"/>
                <a:gd name="T12" fmla="*/ 14 w 165"/>
                <a:gd name="T13" fmla="*/ 60 h 182"/>
                <a:gd name="T14" fmla="*/ 23 w 165"/>
                <a:gd name="T15" fmla="*/ 37 h 182"/>
                <a:gd name="T16" fmla="*/ 33 w 165"/>
                <a:gd name="T17" fmla="*/ 19 h 182"/>
                <a:gd name="T18" fmla="*/ 46 w 165"/>
                <a:gd name="T19" fmla="*/ 7 h 182"/>
                <a:gd name="T20" fmla="*/ 63 w 165"/>
                <a:gd name="T21" fmla="*/ 0 h 182"/>
                <a:gd name="T22" fmla="*/ 84 w 165"/>
                <a:gd name="T23" fmla="*/ 3 h 182"/>
                <a:gd name="T24" fmla="*/ 107 w 165"/>
                <a:gd name="T25" fmla="*/ 14 h 182"/>
                <a:gd name="T26" fmla="*/ 116 w 165"/>
                <a:gd name="T27" fmla="*/ 19 h 182"/>
                <a:gd name="T28" fmla="*/ 123 w 165"/>
                <a:gd name="T29" fmla="*/ 27 h 182"/>
                <a:gd name="T30" fmla="*/ 130 w 165"/>
                <a:gd name="T31" fmla="*/ 36 h 182"/>
                <a:gd name="T32" fmla="*/ 136 w 165"/>
                <a:gd name="T33" fmla="*/ 45 h 182"/>
                <a:gd name="T34" fmla="*/ 141 w 165"/>
                <a:gd name="T35" fmla="*/ 56 h 182"/>
                <a:gd name="T36" fmla="*/ 146 w 165"/>
                <a:gd name="T37" fmla="*/ 66 h 182"/>
                <a:gd name="T38" fmla="*/ 151 w 165"/>
                <a:gd name="T39" fmla="*/ 76 h 182"/>
                <a:gd name="T40" fmla="*/ 155 w 165"/>
                <a:gd name="T41" fmla="*/ 86 h 182"/>
                <a:gd name="T42" fmla="*/ 159 w 165"/>
                <a:gd name="T43" fmla="*/ 99 h 182"/>
                <a:gd name="T44" fmla="*/ 162 w 165"/>
                <a:gd name="T45" fmla="*/ 112 h 182"/>
                <a:gd name="T46" fmla="*/ 164 w 165"/>
                <a:gd name="T47" fmla="*/ 127 h 182"/>
                <a:gd name="T48" fmla="*/ 165 w 165"/>
                <a:gd name="T49" fmla="*/ 141 h 182"/>
                <a:gd name="T50" fmla="*/ 162 w 165"/>
                <a:gd name="T51" fmla="*/ 147 h 182"/>
                <a:gd name="T52" fmla="*/ 160 w 165"/>
                <a:gd name="T53" fmla="*/ 153 h 182"/>
                <a:gd name="T54" fmla="*/ 156 w 165"/>
                <a:gd name="T55" fmla="*/ 160 h 182"/>
                <a:gd name="T56" fmla="*/ 153 w 165"/>
                <a:gd name="T57" fmla="*/ 167 h 182"/>
                <a:gd name="T58" fmla="*/ 148 w 165"/>
                <a:gd name="T59" fmla="*/ 174 h 182"/>
                <a:gd name="T60" fmla="*/ 141 w 165"/>
                <a:gd name="T61" fmla="*/ 178 h 182"/>
                <a:gd name="T62" fmla="*/ 132 w 165"/>
                <a:gd name="T63" fmla="*/ 181 h 182"/>
                <a:gd name="T64" fmla="*/ 120 w 165"/>
                <a:gd name="T65" fmla="*/ 182 h 182"/>
                <a:gd name="T66" fmla="*/ 104 w 165"/>
                <a:gd name="T67" fmla="*/ 182 h 182"/>
                <a:gd name="T68" fmla="*/ 88 w 165"/>
                <a:gd name="T69" fmla="*/ 180 h 182"/>
                <a:gd name="T70" fmla="*/ 73 w 165"/>
                <a:gd name="T71" fmla="*/ 178 h 182"/>
                <a:gd name="T72" fmla="*/ 57 w 165"/>
                <a:gd name="T73" fmla="*/ 175 h 182"/>
                <a:gd name="T74" fmla="*/ 41 w 165"/>
                <a:gd name="T75" fmla="*/ 171 h 182"/>
                <a:gd name="T76" fmla="*/ 27 w 165"/>
                <a:gd name="T77" fmla="*/ 166 h 182"/>
                <a:gd name="T78" fmla="*/ 14 w 165"/>
                <a:gd name="T79" fmla="*/ 160 h 182"/>
                <a:gd name="T80" fmla="*/ 0 w 165"/>
                <a:gd name="T81" fmla="*/ 153 h 182"/>
                <a:gd name="T82" fmla="*/ 0 w 165"/>
                <a:gd name="T83" fmla="*/ 148 h 182"/>
                <a:gd name="T84" fmla="*/ 1 w 165"/>
                <a:gd name="T85" fmla="*/ 142 h 182"/>
                <a:gd name="T86" fmla="*/ 1 w 165"/>
                <a:gd name="T87" fmla="*/ 137 h 182"/>
                <a:gd name="T88" fmla="*/ 1 w 165"/>
                <a:gd name="T89" fmla="*/ 131 h 182"/>
                <a:gd name="T90" fmla="*/ 6 w 165"/>
                <a:gd name="T91" fmla="*/ 126 h 182"/>
                <a:gd name="T92" fmla="*/ 8 w 165"/>
                <a:gd name="T93" fmla="*/ 121 h 182"/>
                <a:gd name="T94" fmla="*/ 10 w 165"/>
                <a:gd name="T95" fmla="*/ 115 h 182"/>
                <a:gd name="T96" fmla="*/ 11 w 165"/>
                <a:gd name="T97" fmla="*/ 110 h 1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5"/>
                <a:gd name="T148" fmla="*/ 0 h 182"/>
                <a:gd name="T149" fmla="*/ 165 w 165"/>
                <a:gd name="T150" fmla="*/ 182 h 1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5" h="182">
                  <a:moveTo>
                    <a:pt x="11" y="110"/>
                  </a:moveTo>
                  <a:lnTo>
                    <a:pt x="9" y="110"/>
                  </a:lnTo>
                  <a:lnTo>
                    <a:pt x="8" y="110"/>
                  </a:lnTo>
                  <a:lnTo>
                    <a:pt x="6" y="110"/>
                  </a:lnTo>
                  <a:lnTo>
                    <a:pt x="4" y="110"/>
                  </a:lnTo>
                  <a:lnTo>
                    <a:pt x="8" y="84"/>
                  </a:lnTo>
                  <a:lnTo>
                    <a:pt x="14" y="60"/>
                  </a:lnTo>
                  <a:lnTo>
                    <a:pt x="23" y="37"/>
                  </a:lnTo>
                  <a:lnTo>
                    <a:pt x="33" y="19"/>
                  </a:lnTo>
                  <a:lnTo>
                    <a:pt x="46" y="7"/>
                  </a:lnTo>
                  <a:lnTo>
                    <a:pt x="63" y="0"/>
                  </a:lnTo>
                  <a:lnTo>
                    <a:pt x="84" y="3"/>
                  </a:lnTo>
                  <a:lnTo>
                    <a:pt x="107" y="14"/>
                  </a:lnTo>
                  <a:lnTo>
                    <a:pt x="116" y="19"/>
                  </a:lnTo>
                  <a:lnTo>
                    <a:pt x="123" y="27"/>
                  </a:lnTo>
                  <a:lnTo>
                    <a:pt x="130" y="36"/>
                  </a:lnTo>
                  <a:lnTo>
                    <a:pt x="136" y="45"/>
                  </a:lnTo>
                  <a:lnTo>
                    <a:pt x="141" y="56"/>
                  </a:lnTo>
                  <a:lnTo>
                    <a:pt x="146" y="66"/>
                  </a:lnTo>
                  <a:lnTo>
                    <a:pt x="151" y="76"/>
                  </a:lnTo>
                  <a:lnTo>
                    <a:pt x="155" y="86"/>
                  </a:lnTo>
                  <a:lnTo>
                    <a:pt x="159" y="99"/>
                  </a:lnTo>
                  <a:lnTo>
                    <a:pt x="162" y="112"/>
                  </a:lnTo>
                  <a:lnTo>
                    <a:pt x="164" y="127"/>
                  </a:lnTo>
                  <a:lnTo>
                    <a:pt x="165" y="141"/>
                  </a:lnTo>
                  <a:lnTo>
                    <a:pt x="162" y="147"/>
                  </a:lnTo>
                  <a:lnTo>
                    <a:pt x="160" y="153"/>
                  </a:lnTo>
                  <a:lnTo>
                    <a:pt x="156" y="160"/>
                  </a:lnTo>
                  <a:lnTo>
                    <a:pt x="153" y="167"/>
                  </a:lnTo>
                  <a:lnTo>
                    <a:pt x="148" y="174"/>
                  </a:lnTo>
                  <a:lnTo>
                    <a:pt x="141" y="178"/>
                  </a:lnTo>
                  <a:lnTo>
                    <a:pt x="132" y="181"/>
                  </a:lnTo>
                  <a:lnTo>
                    <a:pt x="120" y="182"/>
                  </a:lnTo>
                  <a:lnTo>
                    <a:pt x="104" y="182"/>
                  </a:lnTo>
                  <a:lnTo>
                    <a:pt x="88" y="180"/>
                  </a:lnTo>
                  <a:lnTo>
                    <a:pt x="73" y="178"/>
                  </a:lnTo>
                  <a:lnTo>
                    <a:pt x="57" y="175"/>
                  </a:lnTo>
                  <a:lnTo>
                    <a:pt x="41" y="171"/>
                  </a:lnTo>
                  <a:lnTo>
                    <a:pt x="27" y="166"/>
                  </a:lnTo>
                  <a:lnTo>
                    <a:pt x="14" y="160"/>
                  </a:lnTo>
                  <a:lnTo>
                    <a:pt x="0" y="153"/>
                  </a:lnTo>
                  <a:lnTo>
                    <a:pt x="0" y="148"/>
                  </a:lnTo>
                  <a:lnTo>
                    <a:pt x="1" y="142"/>
                  </a:lnTo>
                  <a:lnTo>
                    <a:pt x="1" y="137"/>
                  </a:lnTo>
                  <a:lnTo>
                    <a:pt x="1" y="131"/>
                  </a:lnTo>
                  <a:lnTo>
                    <a:pt x="6" y="126"/>
                  </a:lnTo>
                  <a:lnTo>
                    <a:pt x="8" y="121"/>
                  </a:lnTo>
                  <a:lnTo>
                    <a:pt x="10" y="115"/>
                  </a:lnTo>
                  <a:lnTo>
                    <a:pt x="11" y="110"/>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4" name="Freeform 82">
              <a:extLst>
                <a:ext uri="{FF2B5EF4-FFF2-40B4-BE49-F238E27FC236}">
                  <a16:creationId xmlns:a16="http://schemas.microsoft.com/office/drawing/2014/main" id="{B4893CD7-38D2-D639-174C-8AEF5FCD6504}"/>
                </a:ext>
              </a:extLst>
            </p:cNvPr>
            <p:cNvSpPr>
              <a:spLocks/>
            </p:cNvSpPr>
            <p:nvPr/>
          </p:nvSpPr>
          <p:spPr bwMode="auto">
            <a:xfrm>
              <a:off x="3291" y="1093"/>
              <a:ext cx="205" cy="185"/>
            </a:xfrm>
            <a:custGeom>
              <a:avLst/>
              <a:gdLst>
                <a:gd name="T0" fmla="*/ 108 w 205"/>
                <a:gd name="T1" fmla="*/ 62 h 185"/>
                <a:gd name="T2" fmla="*/ 84 w 205"/>
                <a:gd name="T3" fmla="*/ 51 h 185"/>
                <a:gd name="T4" fmla="*/ 66 w 205"/>
                <a:gd name="T5" fmla="*/ 49 h 185"/>
                <a:gd name="T6" fmla="*/ 51 w 205"/>
                <a:gd name="T7" fmla="*/ 53 h 185"/>
                <a:gd name="T8" fmla="*/ 40 w 205"/>
                <a:gd name="T9" fmla="*/ 66 h 185"/>
                <a:gd name="T10" fmla="*/ 32 w 205"/>
                <a:gd name="T11" fmla="*/ 84 h 185"/>
                <a:gd name="T12" fmla="*/ 25 w 205"/>
                <a:gd name="T13" fmla="*/ 105 h 185"/>
                <a:gd name="T14" fmla="*/ 21 w 205"/>
                <a:gd name="T15" fmla="*/ 128 h 185"/>
                <a:gd name="T16" fmla="*/ 18 w 205"/>
                <a:gd name="T17" fmla="*/ 154 h 185"/>
                <a:gd name="T18" fmla="*/ 13 w 205"/>
                <a:gd name="T19" fmla="*/ 154 h 185"/>
                <a:gd name="T20" fmla="*/ 9 w 205"/>
                <a:gd name="T21" fmla="*/ 154 h 185"/>
                <a:gd name="T22" fmla="*/ 4 w 205"/>
                <a:gd name="T23" fmla="*/ 154 h 185"/>
                <a:gd name="T24" fmla="*/ 0 w 205"/>
                <a:gd name="T25" fmla="*/ 153 h 185"/>
                <a:gd name="T26" fmla="*/ 2 w 205"/>
                <a:gd name="T27" fmla="*/ 134 h 185"/>
                <a:gd name="T28" fmla="*/ 4 w 205"/>
                <a:gd name="T29" fmla="*/ 116 h 185"/>
                <a:gd name="T30" fmla="*/ 7 w 205"/>
                <a:gd name="T31" fmla="*/ 98 h 185"/>
                <a:gd name="T32" fmla="*/ 12 w 205"/>
                <a:gd name="T33" fmla="*/ 81 h 185"/>
                <a:gd name="T34" fmla="*/ 18 w 205"/>
                <a:gd name="T35" fmla="*/ 66 h 185"/>
                <a:gd name="T36" fmla="*/ 24 w 205"/>
                <a:gd name="T37" fmla="*/ 49 h 185"/>
                <a:gd name="T38" fmla="*/ 32 w 205"/>
                <a:gd name="T39" fmla="*/ 33 h 185"/>
                <a:gd name="T40" fmla="*/ 42 w 205"/>
                <a:gd name="T41" fmla="*/ 17 h 185"/>
                <a:gd name="T42" fmla="*/ 50 w 205"/>
                <a:gd name="T43" fmla="*/ 12 h 185"/>
                <a:gd name="T44" fmla="*/ 58 w 205"/>
                <a:gd name="T45" fmla="*/ 8 h 185"/>
                <a:gd name="T46" fmla="*/ 66 w 205"/>
                <a:gd name="T47" fmla="*/ 5 h 185"/>
                <a:gd name="T48" fmla="*/ 73 w 205"/>
                <a:gd name="T49" fmla="*/ 3 h 185"/>
                <a:gd name="T50" fmla="*/ 99 w 205"/>
                <a:gd name="T51" fmla="*/ 0 h 185"/>
                <a:gd name="T52" fmla="*/ 120 w 205"/>
                <a:gd name="T53" fmla="*/ 2 h 185"/>
                <a:gd name="T54" fmla="*/ 139 w 205"/>
                <a:gd name="T55" fmla="*/ 11 h 185"/>
                <a:gd name="T56" fmla="*/ 155 w 205"/>
                <a:gd name="T57" fmla="*/ 23 h 185"/>
                <a:gd name="T58" fmla="*/ 167 w 205"/>
                <a:gd name="T59" fmla="*/ 39 h 185"/>
                <a:gd name="T60" fmla="*/ 178 w 205"/>
                <a:gd name="T61" fmla="*/ 57 h 185"/>
                <a:gd name="T62" fmla="*/ 186 w 205"/>
                <a:gd name="T63" fmla="*/ 77 h 185"/>
                <a:gd name="T64" fmla="*/ 192 w 205"/>
                <a:gd name="T65" fmla="*/ 96 h 185"/>
                <a:gd name="T66" fmla="*/ 197 w 205"/>
                <a:gd name="T67" fmla="*/ 117 h 185"/>
                <a:gd name="T68" fmla="*/ 201 w 205"/>
                <a:gd name="T69" fmla="*/ 134 h 185"/>
                <a:gd name="T70" fmla="*/ 203 w 205"/>
                <a:gd name="T71" fmla="*/ 152 h 185"/>
                <a:gd name="T72" fmla="*/ 205 w 205"/>
                <a:gd name="T73" fmla="*/ 175 h 185"/>
                <a:gd name="T74" fmla="*/ 195 w 205"/>
                <a:gd name="T75" fmla="*/ 174 h 185"/>
                <a:gd name="T76" fmla="*/ 188 w 205"/>
                <a:gd name="T77" fmla="*/ 175 h 185"/>
                <a:gd name="T78" fmla="*/ 183 w 205"/>
                <a:gd name="T79" fmla="*/ 180 h 185"/>
                <a:gd name="T80" fmla="*/ 179 w 205"/>
                <a:gd name="T81" fmla="*/ 185 h 185"/>
                <a:gd name="T82" fmla="*/ 178 w 205"/>
                <a:gd name="T83" fmla="*/ 171 h 185"/>
                <a:gd name="T84" fmla="*/ 176 w 205"/>
                <a:gd name="T85" fmla="*/ 156 h 185"/>
                <a:gd name="T86" fmla="*/ 173 w 205"/>
                <a:gd name="T87" fmla="*/ 143 h 185"/>
                <a:gd name="T88" fmla="*/ 169 w 205"/>
                <a:gd name="T89" fmla="*/ 130 h 185"/>
                <a:gd name="T90" fmla="*/ 164 w 205"/>
                <a:gd name="T91" fmla="*/ 122 h 185"/>
                <a:gd name="T92" fmla="*/ 158 w 205"/>
                <a:gd name="T93" fmla="*/ 111 h 185"/>
                <a:gd name="T94" fmla="*/ 151 w 205"/>
                <a:gd name="T95" fmla="*/ 101 h 185"/>
                <a:gd name="T96" fmla="*/ 144 w 205"/>
                <a:gd name="T97" fmla="*/ 91 h 185"/>
                <a:gd name="T98" fmla="*/ 135 w 205"/>
                <a:gd name="T99" fmla="*/ 82 h 185"/>
                <a:gd name="T100" fmla="*/ 126 w 205"/>
                <a:gd name="T101" fmla="*/ 75 h 185"/>
                <a:gd name="T102" fmla="*/ 117 w 205"/>
                <a:gd name="T103" fmla="*/ 68 h 185"/>
                <a:gd name="T104" fmla="*/ 108 w 205"/>
                <a:gd name="T105" fmla="*/ 62 h 1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5"/>
                <a:gd name="T160" fmla="*/ 0 h 185"/>
                <a:gd name="T161" fmla="*/ 205 w 205"/>
                <a:gd name="T162" fmla="*/ 185 h 1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5" h="185">
                  <a:moveTo>
                    <a:pt x="108" y="62"/>
                  </a:moveTo>
                  <a:lnTo>
                    <a:pt x="84" y="51"/>
                  </a:lnTo>
                  <a:lnTo>
                    <a:pt x="66" y="49"/>
                  </a:lnTo>
                  <a:lnTo>
                    <a:pt x="51" y="53"/>
                  </a:lnTo>
                  <a:lnTo>
                    <a:pt x="40" y="66"/>
                  </a:lnTo>
                  <a:lnTo>
                    <a:pt x="32" y="84"/>
                  </a:lnTo>
                  <a:lnTo>
                    <a:pt x="25" y="105"/>
                  </a:lnTo>
                  <a:lnTo>
                    <a:pt x="21" y="128"/>
                  </a:lnTo>
                  <a:lnTo>
                    <a:pt x="18" y="154"/>
                  </a:lnTo>
                  <a:lnTo>
                    <a:pt x="13" y="154"/>
                  </a:lnTo>
                  <a:lnTo>
                    <a:pt x="9" y="154"/>
                  </a:lnTo>
                  <a:lnTo>
                    <a:pt x="4" y="154"/>
                  </a:lnTo>
                  <a:lnTo>
                    <a:pt x="0" y="153"/>
                  </a:lnTo>
                  <a:lnTo>
                    <a:pt x="2" y="134"/>
                  </a:lnTo>
                  <a:lnTo>
                    <a:pt x="4" y="116"/>
                  </a:lnTo>
                  <a:lnTo>
                    <a:pt x="7" y="98"/>
                  </a:lnTo>
                  <a:lnTo>
                    <a:pt x="12" y="81"/>
                  </a:lnTo>
                  <a:lnTo>
                    <a:pt x="18" y="66"/>
                  </a:lnTo>
                  <a:lnTo>
                    <a:pt x="24" y="49"/>
                  </a:lnTo>
                  <a:lnTo>
                    <a:pt x="32" y="33"/>
                  </a:lnTo>
                  <a:lnTo>
                    <a:pt x="42" y="17"/>
                  </a:lnTo>
                  <a:lnTo>
                    <a:pt x="50" y="12"/>
                  </a:lnTo>
                  <a:lnTo>
                    <a:pt x="58" y="8"/>
                  </a:lnTo>
                  <a:lnTo>
                    <a:pt x="66" y="5"/>
                  </a:lnTo>
                  <a:lnTo>
                    <a:pt x="73" y="3"/>
                  </a:lnTo>
                  <a:lnTo>
                    <a:pt x="99" y="0"/>
                  </a:lnTo>
                  <a:lnTo>
                    <a:pt x="120" y="2"/>
                  </a:lnTo>
                  <a:lnTo>
                    <a:pt x="139" y="11"/>
                  </a:lnTo>
                  <a:lnTo>
                    <a:pt x="155" y="23"/>
                  </a:lnTo>
                  <a:lnTo>
                    <a:pt x="167" y="39"/>
                  </a:lnTo>
                  <a:lnTo>
                    <a:pt x="178" y="57"/>
                  </a:lnTo>
                  <a:lnTo>
                    <a:pt x="186" y="77"/>
                  </a:lnTo>
                  <a:lnTo>
                    <a:pt x="192" y="96"/>
                  </a:lnTo>
                  <a:lnTo>
                    <a:pt x="197" y="117"/>
                  </a:lnTo>
                  <a:lnTo>
                    <a:pt x="201" y="134"/>
                  </a:lnTo>
                  <a:lnTo>
                    <a:pt x="203" y="152"/>
                  </a:lnTo>
                  <a:lnTo>
                    <a:pt x="205" y="175"/>
                  </a:lnTo>
                  <a:lnTo>
                    <a:pt x="195" y="174"/>
                  </a:lnTo>
                  <a:lnTo>
                    <a:pt x="188" y="175"/>
                  </a:lnTo>
                  <a:lnTo>
                    <a:pt x="183" y="180"/>
                  </a:lnTo>
                  <a:lnTo>
                    <a:pt x="179" y="185"/>
                  </a:lnTo>
                  <a:lnTo>
                    <a:pt x="178" y="171"/>
                  </a:lnTo>
                  <a:lnTo>
                    <a:pt x="176" y="156"/>
                  </a:lnTo>
                  <a:lnTo>
                    <a:pt x="173" y="143"/>
                  </a:lnTo>
                  <a:lnTo>
                    <a:pt x="169" y="130"/>
                  </a:lnTo>
                  <a:lnTo>
                    <a:pt x="164" y="122"/>
                  </a:lnTo>
                  <a:lnTo>
                    <a:pt x="158" y="111"/>
                  </a:lnTo>
                  <a:lnTo>
                    <a:pt x="151" y="101"/>
                  </a:lnTo>
                  <a:lnTo>
                    <a:pt x="144" y="91"/>
                  </a:lnTo>
                  <a:lnTo>
                    <a:pt x="135" y="82"/>
                  </a:lnTo>
                  <a:lnTo>
                    <a:pt x="126" y="75"/>
                  </a:lnTo>
                  <a:lnTo>
                    <a:pt x="117" y="68"/>
                  </a:lnTo>
                  <a:lnTo>
                    <a:pt x="108" y="62"/>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5" name="Freeform 83">
              <a:extLst>
                <a:ext uri="{FF2B5EF4-FFF2-40B4-BE49-F238E27FC236}">
                  <a16:creationId xmlns:a16="http://schemas.microsoft.com/office/drawing/2014/main" id="{77D2D7C4-87D4-9E74-B5AD-417FA79F3F22}"/>
                </a:ext>
              </a:extLst>
            </p:cNvPr>
            <p:cNvSpPr>
              <a:spLocks/>
            </p:cNvSpPr>
            <p:nvPr/>
          </p:nvSpPr>
          <p:spPr bwMode="auto">
            <a:xfrm>
              <a:off x="3293" y="1268"/>
              <a:ext cx="13" cy="22"/>
            </a:xfrm>
            <a:custGeom>
              <a:avLst/>
              <a:gdLst>
                <a:gd name="T0" fmla="*/ 13 w 13"/>
                <a:gd name="T1" fmla="*/ 0 h 22"/>
                <a:gd name="T2" fmla="*/ 13 w 13"/>
                <a:gd name="T3" fmla="*/ 6 h 22"/>
                <a:gd name="T4" fmla="*/ 13 w 13"/>
                <a:gd name="T5" fmla="*/ 11 h 22"/>
                <a:gd name="T6" fmla="*/ 12 w 13"/>
                <a:gd name="T7" fmla="*/ 17 h 22"/>
                <a:gd name="T8" fmla="*/ 12 w 13"/>
                <a:gd name="T9" fmla="*/ 22 h 22"/>
                <a:gd name="T10" fmla="*/ 9 w 13"/>
                <a:gd name="T11" fmla="*/ 20 h 22"/>
                <a:gd name="T12" fmla="*/ 5 w 13"/>
                <a:gd name="T13" fmla="*/ 19 h 22"/>
                <a:gd name="T14" fmla="*/ 2 w 13"/>
                <a:gd name="T15" fmla="*/ 17 h 22"/>
                <a:gd name="T16" fmla="*/ 0 w 13"/>
                <a:gd name="T17" fmla="*/ 16 h 22"/>
                <a:gd name="T18" fmla="*/ 3 w 13"/>
                <a:gd name="T19" fmla="*/ 11 h 22"/>
                <a:gd name="T20" fmla="*/ 7 w 13"/>
                <a:gd name="T21" fmla="*/ 8 h 22"/>
                <a:gd name="T22" fmla="*/ 10 w 13"/>
                <a:gd name="T23" fmla="*/ 5 h 22"/>
                <a:gd name="T24" fmla="*/ 13 w 13"/>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2"/>
                <a:gd name="T41" fmla="*/ 13 w 13"/>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2">
                  <a:moveTo>
                    <a:pt x="13" y="0"/>
                  </a:moveTo>
                  <a:lnTo>
                    <a:pt x="13" y="6"/>
                  </a:lnTo>
                  <a:lnTo>
                    <a:pt x="13" y="11"/>
                  </a:lnTo>
                  <a:lnTo>
                    <a:pt x="12" y="17"/>
                  </a:lnTo>
                  <a:lnTo>
                    <a:pt x="12" y="22"/>
                  </a:lnTo>
                  <a:lnTo>
                    <a:pt x="9" y="20"/>
                  </a:lnTo>
                  <a:lnTo>
                    <a:pt x="5" y="19"/>
                  </a:lnTo>
                  <a:lnTo>
                    <a:pt x="2" y="17"/>
                  </a:lnTo>
                  <a:lnTo>
                    <a:pt x="0" y="16"/>
                  </a:lnTo>
                  <a:lnTo>
                    <a:pt x="3" y="11"/>
                  </a:lnTo>
                  <a:lnTo>
                    <a:pt x="7" y="8"/>
                  </a:lnTo>
                  <a:lnTo>
                    <a:pt x="10" y="5"/>
                  </a:lnTo>
                  <a:lnTo>
                    <a:pt x="13" y="0"/>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6" name="Freeform 84">
              <a:extLst>
                <a:ext uri="{FF2B5EF4-FFF2-40B4-BE49-F238E27FC236}">
                  <a16:creationId xmlns:a16="http://schemas.microsoft.com/office/drawing/2014/main" id="{9865D712-C589-821D-702D-AFBD7F76B9CB}"/>
                </a:ext>
              </a:extLst>
            </p:cNvPr>
            <p:cNvSpPr>
              <a:spLocks/>
            </p:cNvSpPr>
            <p:nvPr/>
          </p:nvSpPr>
          <p:spPr bwMode="auto">
            <a:xfrm>
              <a:off x="3388" y="1309"/>
              <a:ext cx="32" cy="99"/>
            </a:xfrm>
            <a:custGeom>
              <a:avLst/>
              <a:gdLst>
                <a:gd name="T0" fmla="*/ 2 w 32"/>
                <a:gd name="T1" fmla="*/ 14 h 99"/>
                <a:gd name="T2" fmla="*/ 24 w 32"/>
                <a:gd name="T3" fmla="*/ 0 h 99"/>
                <a:gd name="T4" fmla="*/ 28 w 32"/>
                <a:gd name="T5" fmla="*/ 13 h 99"/>
                <a:gd name="T6" fmla="*/ 29 w 32"/>
                <a:gd name="T7" fmla="*/ 26 h 99"/>
                <a:gd name="T8" fmla="*/ 30 w 32"/>
                <a:gd name="T9" fmla="*/ 45 h 99"/>
                <a:gd name="T10" fmla="*/ 32 w 32"/>
                <a:gd name="T11" fmla="*/ 75 h 99"/>
                <a:gd name="T12" fmla="*/ 25 w 32"/>
                <a:gd name="T13" fmla="*/ 83 h 99"/>
                <a:gd name="T14" fmla="*/ 18 w 32"/>
                <a:gd name="T15" fmla="*/ 89 h 99"/>
                <a:gd name="T16" fmla="*/ 9 w 32"/>
                <a:gd name="T17" fmla="*/ 93 h 99"/>
                <a:gd name="T18" fmla="*/ 0 w 32"/>
                <a:gd name="T19" fmla="*/ 99 h 99"/>
                <a:gd name="T20" fmla="*/ 2 w 32"/>
                <a:gd name="T21" fmla="*/ 82 h 99"/>
                <a:gd name="T22" fmla="*/ 4 w 32"/>
                <a:gd name="T23" fmla="*/ 60 h 99"/>
                <a:gd name="T24" fmla="*/ 5 w 32"/>
                <a:gd name="T25" fmla="*/ 36 h 99"/>
                <a:gd name="T26" fmla="*/ 2 w 32"/>
                <a:gd name="T27" fmla="*/ 14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99"/>
                <a:gd name="T44" fmla="*/ 32 w 32"/>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99">
                  <a:moveTo>
                    <a:pt x="2" y="14"/>
                  </a:moveTo>
                  <a:lnTo>
                    <a:pt x="24" y="0"/>
                  </a:lnTo>
                  <a:lnTo>
                    <a:pt x="28" y="13"/>
                  </a:lnTo>
                  <a:lnTo>
                    <a:pt x="29" y="26"/>
                  </a:lnTo>
                  <a:lnTo>
                    <a:pt x="30" y="45"/>
                  </a:lnTo>
                  <a:lnTo>
                    <a:pt x="32" y="75"/>
                  </a:lnTo>
                  <a:lnTo>
                    <a:pt x="25" y="83"/>
                  </a:lnTo>
                  <a:lnTo>
                    <a:pt x="18" y="89"/>
                  </a:lnTo>
                  <a:lnTo>
                    <a:pt x="9" y="93"/>
                  </a:lnTo>
                  <a:lnTo>
                    <a:pt x="0" y="99"/>
                  </a:lnTo>
                  <a:lnTo>
                    <a:pt x="2" y="82"/>
                  </a:lnTo>
                  <a:lnTo>
                    <a:pt x="4" y="60"/>
                  </a:lnTo>
                  <a:lnTo>
                    <a:pt x="5" y="36"/>
                  </a:lnTo>
                  <a:lnTo>
                    <a:pt x="2" y="14"/>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7" name="Freeform 85">
              <a:extLst>
                <a:ext uri="{FF2B5EF4-FFF2-40B4-BE49-F238E27FC236}">
                  <a16:creationId xmlns:a16="http://schemas.microsoft.com/office/drawing/2014/main" id="{B9553B02-D578-B279-326F-AC7CFA3A2D7E}"/>
                </a:ext>
              </a:extLst>
            </p:cNvPr>
            <p:cNvSpPr>
              <a:spLocks/>
            </p:cNvSpPr>
            <p:nvPr/>
          </p:nvSpPr>
          <p:spPr bwMode="auto">
            <a:xfrm>
              <a:off x="3311" y="1142"/>
              <a:ext cx="147" cy="209"/>
            </a:xfrm>
            <a:custGeom>
              <a:avLst/>
              <a:gdLst>
                <a:gd name="T0" fmla="*/ 4 w 147"/>
                <a:gd name="T1" fmla="*/ 58 h 209"/>
                <a:gd name="T2" fmla="*/ 8 w 147"/>
                <a:gd name="T3" fmla="*/ 47 h 209"/>
                <a:gd name="T4" fmla="*/ 11 w 147"/>
                <a:gd name="T5" fmla="*/ 36 h 209"/>
                <a:gd name="T6" fmla="*/ 17 w 147"/>
                <a:gd name="T7" fmla="*/ 25 h 209"/>
                <a:gd name="T8" fmla="*/ 23 w 147"/>
                <a:gd name="T9" fmla="*/ 14 h 209"/>
                <a:gd name="T10" fmla="*/ 32 w 147"/>
                <a:gd name="T11" fmla="*/ 8 h 209"/>
                <a:gd name="T12" fmla="*/ 43 w 147"/>
                <a:gd name="T13" fmla="*/ 2 h 209"/>
                <a:gd name="T14" fmla="*/ 58 w 147"/>
                <a:gd name="T15" fmla="*/ 0 h 209"/>
                <a:gd name="T16" fmla="*/ 75 w 147"/>
                <a:gd name="T17" fmla="*/ 1 h 209"/>
                <a:gd name="T18" fmla="*/ 80 w 147"/>
                <a:gd name="T19" fmla="*/ 2 h 209"/>
                <a:gd name="T20" fmla="*/ 85 w 147"/>
                <a:gd name="T21" fmla="*/ 2 h 209"/>
                <a:gd name="T22" fmla="*/ 90 w 147"/>
                <a:gd name="T23" fmla="*/ 3 h 209"/>
                <a:gd name="T24" fmla="*/ 95 w 147"/>
                <a:gd name="T25" fmla="*/ 4 h 209"/>
                <a:gd name="T26" fmla="*/ 102 w 147"/>
                <a:gd name="T27" fmla="*/ 9 h 209"/>
                <a:gd name="T28" fmla="*/ 111 w 147"/>
                <a:gd name="T29" fmla="*/ 20 h 209"/>
                <a:gd name="T30" fmla="*/ 120 w 147"/>
                <a:gd name="T31" fmla="*/ 35 h 209"/>
                <a:gd name="T32" fmla="*/ 129 w 147"/>
                <a:gd name="T33" fmla="*/ 50 h 209"/>
                <a:gd name="T34" fmla="*/ 137 w 147"/>
                <a:gd name="T35" fmla="*/ 68 h 209"/>
                <a:gd name="T36" fmla="*/ 143 w 147"/>
                <a:gd name="T37" fmla="*/ 84 h 209"/>
                <a:gd name="T38" fmla="*/ 146 w 147"/>
                <a:gd name="T39" fmla="*/ 96 h 209"/>
                <a:gd name="T40" fmla="*/ 147 w 147"/>
                <a:gd name="T41" fmla="*/ 104 h 209"/>
                <a:gd name="T42" fmla="*/ 146 w 147"/>
                <a:gd name="T43" fmla="*/ 108 h 209"/>
                <a:gd name="T44" fmla="*/ 145 w 147"/>
                <a:gd name="T45" fmla="*/ 112 h 209"/>
                <a:gd name="T46" fmla="*/ 144 w 147"/>
                <a:gd name="T47" fmla="*/ 116 h 209"/>
                <a:gd name="T48" fmla="*/ 143 w 147"/>
                <a:gd name="T49" fmla="*/ 119 h 209"/>
                <a:gd name="T50" fmla="*/ 130 w 147"/>
                <a:gd name="T51" fmla="*/ 146 h 209"/>
                <a:gd name="T52" fmla="*/ 117 w 147"/>
                <a:gd name="T53" fmla="*/ 167 h 209"/>
                <a:gd name="T54" fmla="*/ 102 w 147"/>
                <a:gd name="T55" fmla="*/ 183 h 209"/>
                <a:gd name="T56" fmla="*/ 88 w 147"/>
                <a:gd name="T57" fmla="*/ 194 h 209"/>
                <a:gd name="T58" fmla="*/ 75 w 147"/>
                <a:gd name="T59" fmla="*/ 202 h 209"/>
                <a:gd name="T60" fmla="*/ 64 w 147"/>
                <a:gd name="T61" fmla="*/ 206 h 209"/>
                <a:gd name="T62" fmla="*/ 57 w 147"/>
                <a:gd name="T63" fmla="*/ 209 h 209"/>
                <a:gd name="T64" fmla="*/ 54 w 147"/>
                <a:gd name="T65" fmla="*/ 209 h 209"/>
                <a:gd name="T66" fmla="*/ 49 w 147"/>
                <a:gd name="T67" fmla="*/ 204 h 209"/>
                <a:gd name="T68" fmla="*/ 40 w 147"/>
                <a:gd name="T69" fmla="*/ 194 h 209"/>
                <a:gd name="T70" fmla="*/ 30 w 147"/>
                <a:gd name="T71" fmla="*/ 182 h 209"/>
                <a:gd name="T72" fmla="*/ 19 w 147"/>
                <a:gd name="T73" fmla="*/ 165 h 209"/>
                <a:gd name="T74" fmla="*/ 9 w 147"/>
                <a:gd name="T75" fmla="*/ 144 h 209"/>
                <a:gd name="T76" fmla="*/ 2 w 147"/>
                <a:gd name="T77" fmla="*/ 119 h 209"/>
                <a:gd name="T78" fmla="*/ 0 w 147"/>
                <a:gd name="T79" fmla="*/ 90 h 209"/>
                <a:gd name="T80" fmla="*/ 4 w 147"/>
                <a:gd name="T81" fmla="*/ 58 h 2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209"/>
                <a:gd name="T125" fmla="*/ 147 w 147"/>
                <a:gd name="T126" fmla="*/ 209 h 2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209">
                  <a:moveTo>
                    <a:pt x="4" y="58"/>
                  </a:moveTo>
                  <a:lnTo>
                    <a:pt x="8" y="47"/>
                  </a:lnTo>
                  <a:lnTo>
                    <a:pt x="11" y="36"/>
                  </a:lnTo>
                  <a:lnTo>
                    <a:pt x="17" y="25"/>
                  </a:lnTo>
                  <a:lnTo>
                    <a:pt x="23" y="14"/>
                  </a:lnTo>
                  <a:lnTo>
                    <a:pt x="32" y="8"/>
                  </a:lnTo>
                  <a:lnTo>
                    <a:pt x="43" y="2"/>
                  </a:lnTo>
                  <a:lnTo>
                    <a:pt x="58" y="0"/>
                  </a:lnTo>
                  <a:lnTo>
                    <a:pt x="75" y="1"/>
                  </a:lnTo>
                  <a:lnTo>
                    <a:pt x="80" y="2"/>
                  </a:lnTo>
                  <a:lnTo>
                    <a:pt x="85" y="2"/>
                  </a:lnTo>
                  <a:lnTo>
                    <a:pt x="90" y="3"/>
                  </a:lnTo>
                  <a:lnTo>
                    <a:pt x="95" y="4"/>
                  </a:lnTo>
                  <a:lnTo>
                    <a:pt x="102" y="9"/>
                  </a:lnTo>
                  <a:lnTo>
                    <a:pt x="111" y="20"/>
                  </a:lnTo>
                  <a:lnTo>
                    <a:pt x="120" y="35"/>
                  </a:lnTo>
                  <a:lnTo>
                    <a:pt x="129" y="50"/>
                  </a:lnTo>
                  <a:lnTo>
                    <a:pt x="137" y="68"/>
                  </a:lnTo>
                  <a:lnTo>
                    <a:pt x="143" y="84"/>
                  </a:lnTo>
                  <a:lnTo>
                    <a:pt x="146" y="96"/>
                  </a:lnTo>
                  <a:lnTo>
                    <a:pt x="147" y="104"/>
                  </a:lnTo>
                  <a:lnTo>
                    <a:pt x="146" y="108"/>
                  </a:lnTo>
                  <a:lnTo>
                    <a:pt x="145" y="112"/>
                  </a:lnTo>
                  <a:lnTo>
                    <a:pt x="144" y="116"/>
                  </a:lnTo>
                  <a:lnTo>
                    <a:pt x="143" y="119"/>
                  </a:lnTo>
                  <a:lnTo>
                    <a:pt x="130" y="146"/>
                  </a:lnTo>
                  <a:lnTo>
                    <a:pt x="117" y="167"/>
                  </a:lnTo>
                  <a:lnTo>
                    <a:pt x="102" y="183"/>
                  </a:lnTo>
                  <a:lnTo>
                    <a:pt x="88" y="194"/>
                  </a:lnTo>
                  <a:lnTo>
                    <a:pt x="75" y="202"/>
                  </a:lnTo>
                  <a:lnTo>
                    <a:pt x="64" y="206"/>
                  </a:lnTo>
                  <a:lnTo>
                    <a:pt x="57" y="209"/>
                  </a:lnTo>
                  <a:lnTo>
                    <a:pt x="54" y="209"/>
                  </a:lnTo>
                  <a:lnTo>
                    <a:pt x="49" y="204"/>
                  </a:lnTo>
                  <a:lnTo>
                    <a:pt x="40" y="194"/>
                  </a:lnTo>
                  <a:lnTo>
                    <a:pt x="30" y="182"/>
                  </a:lnTo>
                  <a:lnTo>
                    <a:pt x="19" y="165"/>
                  </a:lnTo>
                  <a:lnTo>
                    <a:pt x="9" y="144"/>
                  </a:lnTo>
                  <a:lnTo>
                    <a:pt x="2" y="119"/>
                  </a:lnTo>
                  <a:lnTo>
                    <a:pt x="0" y="90"/>
                  </a:lnTo>
                  <a:lnTo>
                    <a:pt x="4" y="58"/>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8" name="Freeform 86">
              <a:extLst>
                <a:ext uri="{FF2B5EF4-FFF2-40B4-BE49-F238E27FC236}">
                  <a16:creationId xmlns:a16="http://schemas.microsoft.com/office/drawing/2014/main" id="{AA8D66DB-D04B-0C76-D548-EF97B9790A34}"/>
                </a:ext>
              </a:extLst>
            </p:cNvPr>
            <p:cNvSpPr>
              <a:spLocks/>
            </p:cNvSpPr>
            <p:nvPr/>
          </p:nvSpPr>
          <p:spPr bwMode="auto">
            <a:xfrm>
              <a:off x="3338" y="1281"/>
              <a:ext cx="74" cy="55"/>
            </a:xfrm>
            <a:custGeom>
              <a:avLst/>
              <a:gdLst>
                <a:gd name="T0" fmla="*/ 74 w 74"/>
                <a:gd name="T1" fmla="*/ 15 h 55"/>
                <a:gd name="T2" fmla="*/ 72 w 74"/>
                <a:gd name="T3" fmla="*/ 19 h 55"/>
                <a:gd name="T4" fmla="*/ 67 w 74"/>
                <a:gd name="T5" fmla="*/ 28 h 55"/>
                <a:gd name="T6" fmla="*/ 58 w 74"/>
                <a:gd name="T7" fmla="*/ 40 h 55"/>
                <a:gd name="T8" fmla="*/ 46 w 74"/>
                <a:gd name="T9" fmla="*/ 50 h 55"/>
                <a:gd name="T10" fmla="*/ 34 w 74"/>
                <a:gd name="T11" fmla="*/ 55 h 55"/>
                <a:gd name="T12" fmla="*/ 22 w 74"/>
                <a:gd name="T13" fmla="*/ 51 h 55"/>
                <a:gd name="T14" fmla="*/ 10 w 74"/>
                <a:gd name="T15" fmla="*/ 35 h 55"/>
                <a:gd name="T16" fmla="*/ 0 w 74"/>
                <a:gd name="T17" fmla="*/ 4 h 55"/>
                <a:gd name="T18" fmla="*/ 0 w 74"/>
                <a:gd name="T19" fmla="*/ 4 h 55"/>
                <a:gd name="T20" fmla="*/ 1 w 74"/>
                <a:gd name="T21" fmla="*/ 2 h 55"/>
                <a:gd name="T22" fmla="*/ 4 w 74"/>
                <a:gd name="T23" fmla="*/ 0 h 55"/>
                <a:gd name="T24" fmla="*/ 11 w 74"/>
                <a:gd name="T25" fmla="*/ 0 h 55"/>
                <a:gd name="T26" fmla="*/ 20 w 74"/>
                <a:gd name="T27" fmla="*/ 0 h 55"/>
                <a:gd name="T28" fmla="*/ 33 w 74"/>
                <a:gd name="T29" fmla="*/ 3 h 55"/>
                <a:gd name="T30" fmla="*/ 51 w 74"/>
                <a:gd name="T31" fmla="*/ 7 h 55"/>
                <a:gd name="T32" fmla="*/ 74 w 74"/>
                <a:gd name="T33" fmla="*/ 15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5"/>
                <a:gd name="T53" fmla="*/ 74 w 7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5">
                  <a:moveTo>
                    <a:pt x="74" y="15"/>
                  </a:moveTo>
                  <a:lnTo>
                    <a:pt x="72" y="19"/>
                  </a:lnTo>
                  <a:lnTo>
                    <a:pt x="67" y="28"/>
                  </a:lnTo>
                  <a:lnTo>
                    <a:pt x="58" y="40"/>
                  </a:lnTo>
                  <a:lnTo>
                    <a:pt x="46" y="50"/>
                  </a:lnTo>
                  <a:lnTo>
                    <a:pt x="34" y="55"/>
                  </a:lnTo>
                  <a:lnTo>
                    <a:pt x="22" y="51"/>
                  </a:lnTo>
                  <a:lnTo>
                    <a:pt x="10" y="35"/>
                  </a:lnTo>
                  <a:lnTo>
                    <a:pt x="0" y="4"/>
                  </a:lnTo>
                  <a:lnTo>
                    <a:pt x="1" y="2"/>
                  </a:lnTo>
                  <a:lnTo>
                    <a:pt x="4" y="0"/>
                  </a:lnTo>
                  <a:lnTo>
                    <a:pt x="11" y="0"/>
                  </a:lnTo>
                  <a:lnTo>
                    <a:pt x="20" y="0"/>
                  </a:lnTo>
                  <a:lnTo>
                    <a:pt x="33" y="3"/>
                  </a:lnTo>
                  <a:lnTo>
                    <a:pt x="51" y="7"/>
                  </a:lnTo>
                  <a:lnTo>
                    <a:pt x="74" y="15"/>
                  </a:lnTo>
                  <a:close/>
                </a:path>
              </a:pathLst>
            </a:custGeom>
            <a:solidFill>
              <a:srgbClr val="E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9" name="Freeform 87">
              <a:extLst>
                <a:ext uri="{FF2B5EF4-FFF2-40B4-BE49-F238E27FC236}">
                  <a16:creationId xmlns:a16="http://schemas.microsoft.com/office/drawing/2014/main" id="{6EDF248E-11B6-422C-2A00-A7F0BAB469E6}"/>
                </a:ext>
              </a:extLst>
            </p:cNvPr>
            <p:cNvSpPr>
              <a:spLocks/>
            </p:cNvSpPr>
            <p:nvPr/>
          </p:nvSpPr>
          <p:spPr bwMode="auto">
            <a:xfrm>
              <a:off x="3340" y="1287"/>
              <a:ext cx="70" cy="39"/>
            </a:xfrm>
            <a:custGeom>
              <a:avLst/>
              <a:gdLst>
                <a:gd name="T0" fmla="*/ 70 w 70"/>
                <a:gd name="T1" fmla="*/ 11 h 39"/>
                <a:gd name="T2" fmla="*/ 68 w 70"/>
                <a:gd name="T3" fmla="*/ 15 h 39"/>
                <a:gd name="T4" fmla="*/ 62 w 70"/>
                <a:gd name="T5" fmla="*/ 21 h 39"/>
                <a:gd name="T6" fmla="*/ 54 w 70"/>
                <a:gd name="T7" fmla="*/ 29 h 39"/>
                <a:gd name="T8" fmla="*/ 44 w 70"/>
                <a:gd name="T9" fmla="*/ 36 h 39"/>
                <a:gd name="T10" fmla="*/ 33 w 70"/>
                <a:gd name="T11" fmla="*/ 39 h 39"/>
                <a:gd name="T12" fmla="*/ 21 w 70"/>
                <a:gd name="T13" fmla="*/ 36 h 39"/>
                <a:gd name="T14" fmla="*/ 10 w 70"/>
                <a:gd name="T15" fmla="*/ 24 h 39"/>
                <a:gd name="T16" fmla="*/ 0 w 70"/>
                <a:gd name="T17" fmla="*/ 0 h 39"/>
                <a:gd name="T18" fmla="*/ 2 w 70"/>
                <a:gd name="T19" fmla="*/ 0 h 39"/>
                <a:gd name="T20" fmla="*/ 6 w 70"/>
                <a:gd name="T21" fmla="*/ 1 h 39"/>
                <a:gd name="T22" fmla="*/ 14 w 70"/>
                <a:gd name="T23" fmla="*/ 3 h 39"/>
                <a:gd name="T24" fmla="*/ 23 w 70"/>
                <a:gd name="T25" fmla="*/ 5 h 39"/>
                <a:gd name="T26" fmla="*/ 34 w 70"/>
                <a:gd name="T27" fmla="*/ 7 h 39"/>
                <a:gd name="T28" fmla="*/ 46 w 70"/>
                <a:gd name="T29" fmla="*/ 9 h 39"/>
                <a:gd name="T30" fmla="*/ 58 w 70"/>
                <a:gd name="T31" fmla="*/ 10 h 39"/>
                <a:gd name="T32" fmla="*/ 70 w 70"/>
                <a:gd name="T33" fmla="*/ 1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39"/>
                <a:gd name="T53" fmla="*/ 70 w 7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39">
                  <a:moveTo>
                    <a:pt x="70" y="11"/>
                  </a:moveTo>
                  <a:lnTo>
                    <a:pt x="68" y="15"/>
                  </a:lnTo>
                  <a:lnTo>
                    <a:pt x="62" y="21"/>
                  </a:lnTo>
                  <a:lnTo>
                    <a:pt x="54" y="29"/>
                  </a:lnTo>
                  <a:lnTo>
                    <a:pt x="44" y="36"/>
                  </a:lnTo>
                  <a:lnTo>
                    <a:pt x="33" y="39"/>
                  </a:lnTo>
                  <a:lnTo>
                    <a:pt x="21" y="36"/>
                  </a:lnTo>
                  <a:lnTo>
                    <a:pt x="10" y="24"/>
                  </a:lnTo>
                  <a:lnTo>
                    <a:pt x="0" y="0"/>
                  </a:lnTo>
                  <a:lnTo>
                    <a:pt x="2" y="0"/>
                  </a:lnTo>
                  <a:lnTo>
                    <a:pt x="6" y="1"/>
                  </a:lnTo>
                  <a:lnTo>
                    <a:pt x="14" y="3"/>
                  </a:lnTo>
                  <a:lnTo>
                    <a:pt x="23" y="5"/>
                  </a:lnTo>
                  <a:lnTo>
                    <a:pt x="34" y="7"/>
                  </a:lnTo>
                  <a:lnTo>
                    <a:pt x="46" y="9"/>
                  </a:lnTo>
                  <a:lnTo>
                    <a:pt x="58" y="10"/>
                  </a:lnTo>
                  <a:lnTo>
                    <a:pt x="7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0" name="Freeform 88">
              <a:extLst>
                <a:ext uri="{FF2B5EF4-FFF2-40B4-BE49-F238E27FC236}">
                  <a16:creationId xmlns:a16="http://schemas.microsoft.com/office/drawing/2014/main" id="{A7DAF3D0-0F78-4EAF-2FAA-424D00EE6301}"/>
                </a:ext>
              </a:extLst>
            </p:cNvPr>
            <p:cNvSpPr>
              <a:spLocks/>
            </p:cNvSpPr>
            <p:nvPr/>
          </p:nvSpPr>
          <p:spPr bwMode="auto">
            <a:xfrm>
              <a:off x="3361" y="1329"/>
              <a:ext cx="8" cy="4"/>
            </a:xfrm>
            <a:custGeom>
              <a:avLst/>
              <a:gdLst>
                <a:gd name="T0" fmla="*/ 0 w 8"/>
                <a:gd name="T1" fmla="*/ 2 h 4"/>
                <a:gd name="T2" fmla="*/ 0 w 8"/>
                <a:gd name="T3" fmla="*/ 3 h 4"/>
                <a:gd name="T4" fmla="*/ 1 w 8"/>
                <a:gd name="T5" fmla="*/ 3 h 4"/>
                <a:gd name="T6" fmla="*/ 2 w 8"/>
                <a:gd name="T7" fmla="*/ 4 h 4"/>
                <a:gd name="T8" fmla="*/ 3 w 8"/>
                <a:gd name="T9" fmla="*/ 4 h 4"/>
                <a:gd name="T10" fmla="*/ 4 w 8"/>
                <a:gd name="T11" fmla="*/ 4 h 4"/>
                <a:gd name="T12" fmla="*/ 7 w 8"/>
                <a:gd name="T13" fmla="*/ 4 h 4"/>
                <a:gd name="T14" fmla="*/ 8 w 8"/>
                <a:gd name="T15" fmla="*/ 4 h 4"/>
                <a:gd name="T16" fmla="*/ 8 w 8"/>
                <a:gd name="T17" fmla="*/ 3 h 4"/>
                <a:gd name="T18" fmla="*/ 8 w 8"/>
                <a:gd name="T19" fmla="*/ 3 h 4"/>
                <a:gd name="T20" fmla="*/ 8 w 8"/>
                <a:gd name="T21" fmla="*/ 2 h 4"/>
                <a:gd name="T22" fmla="*/ 6 w 8"/>
                <a:gd name="T23" fmla="*/ 2 h 4"/>
                <a:gd name="T24" fmla="*/ 4 w 8"/>
                <a:gd name="T25" fmla="*/ 0 h 4"/>
                <a:gd name="T26" fmla="*/ 3 w 8"/>
                <a:gd name="T27" fmla="*/ 0 h 4"/>
                <a:gd name="T28" fmla="*/ 1 w 8"/>
                <a:gd name="T29" fmla="*/ 0 h 4"/>
                <a:gd name="T30" fmla="*/ 0 w 8"/>
                <a:gd name="T31" fmla="*/ 0 h 4"/>
                <a:gd name="T32" fmla="*/ 0 w 8"/>
                <a:gd name="T33" fmla="*/ 2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4"/>
                <a:gd name="T53" fmla="*/ 8 w 8"/>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4">
                  <a:moveTo>
                    <a:pt x="0" y="2"/>
                  </a:moveTo>
                  <a:lnTo>
                    <a:pt x="0" y="3"/>
                  </a:lnTo>
                  <a:lnTo>
                    <a:pt x="1" y="3"/>
                  </a:lnTo>
                  <a:lnTo>
                    <a:pt x="2" y="4"/>
                  </a:lnTo>
                  <a:lnTo>
                    <a:pt x="3" y="4"/>
                  </a:lnTo>
                  <a:lnTo>
                    <a:pt x="4" y="4"/>
                  </a:lnTo>
                  <a:lnTo>
                    <a:pt x="7" y="4"/>
                  </a:lnTo>
                  <a:lnTo>
                    <a:pt x="8" y="4"/>
                  </a:lnTo>
                  <a:lnTo>
                    <a:pt x="8" y="3"/>
                  </a:lnTo>
                  <a:lnTo>
                    <a:pt x="8" y="2"/>
                  </a:lnTo>
                  <a:lnTo>
                    <a:pt x="6" y="2"/>
                  </a:lnTo>
                  <a:lnTo>
                    <a:pt x="4" y="0"/>
                  </a:lnTo>
                  <a:lnTo>
                    <a:pt x="3" y="0"/>
                  </a:lnTo>
                  <a:lnTo>
                    <a:pt x="1" y="0"/>
                  </a:lnTo>
                  <a:lnTo>
                    <a:pt x="0" y="0"/>
                  </a:lnTo>
                  <a:lnTo>
                    <a:pt x="0" y="2"/>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1" name="Freeform 89">
              <a:extLst>
                <a:ext uri="{FF2B5EF4-FFF2-40B4-BE49-F238E27FC236}">
                  <a16:creationId xmlns:a16="http://schemas.microsoft.com/office/drawing/2014/main" id="{B4F05A5A-2D45-EC6C-9DBB-4E549D4F8FFD}"/>
                </a:ext>
              </a:extLst>
            </p:cNvPr>
            <p:cNvSpPr>
              <a:spLocks/>
            </p:cNvSpPr>
            <p:nvPr/>
          </p:nvSpPr>
          <p:spPr bwMode="auto">
            <a:xfrm>
              <a:off x="3317" y="1184"/>
              <a:ext cx="62" cy="92"/>
            </a:xfrm>
            <a:custGeom>
              <a:avLst/>
              <a:gdLst>
                <a:gd name="T0" fmla="*/ 53 w 62"/>
                <a:gd name="T1" fmla="*/ 14 h 92"/>
                <a:gd name="T2" fmla="*/ 51 w 62"/>
                <a:gd name="T3" fmla="*/ 12 h 92"/>
                <a:gd name="T4" fmla="*/ 47 w 62"/>
                <a:gd name="T5" fmla="*/ 8 h 92"/>
                <a:gd name="T6" fmla="*/ 42 w 62"/>
                <a:gd name="T7" fmla="*/ 5 h 92"/>
                <a:gd name="T8" fmla="*/ 35 w 62"/>
                <a:gd name="T9" fmla="*/ 3 h 92"/>
                <a:gd name="T10" fmla="*/ 27 w 62"/>
                <a:gd name="T11" fmla="*/ 0 h 92"/>
                <a:gd name="T12" fmla="*/ 18 w 62"/>
                <a:gd name="T13" fmla="*/ 0 h 92"/>
                <a:gd name="T14" fmla="*/ 9 w 62"/>
                <a:gd name="T15" fmla="*/ 1 h 92"/>
                <a:gd name="T16" fmla="*/ 0 w 62"/>
                <a:gd name="T17" fmla="*/ 6 h 92"/>
                <a:gd name="T18" fmla="*/ 2 w 62"/>
                <a:gd name="T19" fmla="*/ 6 h 92"/>
                <a:gd name="T20" fmla="*/ 5 w 62"/>
                <a:gd name="T21" fmla="*/ 5 h 92"/>
                <a:gd name="T22" fmla="*/ 11 w 62"/>
                <a:gd name="T23" fmla="*/ 4 h 92"/>
                <a:gd name="T24" fmla="*/ 17 w 62"/>
                <a:gd name="T25" fmla="*/ 3 h 92"/>
                <a:gd name="T26" fmla="*/ 24 w 62"/>
                <a:gd name="T27" fmla="*/ 3 h 92"/>
                <a:gd name="T28" fmla="*/ 32 w 62"/>
                <a:gd name="T29" fmla="*/ 4 h 92"/>
                <a:gd name="T30" fmla="*/ 40 w 62"/>
                <a:gd name="T31" fmla="*/ 6 h 92"/>
                <a:gd name="T32" fmla="*/ 46 w 62"/>
                <a:gd name="T33" fmla="*/ 12 h 92"/>
                <a:gd name="T34" fmla="*/ 52 w 62"/>
                <a:gd name="T35" fmla="*/ 18 h 92"/>
                <a:gd name="T36" fmla="*/ 55 w 62"/>
                <a:gd name="T37" fmla="*/ 25 h 92"/>
                <a:gd name="T38" fmla="*/ 58 w 62"/>
                <a:gd name="T39" fmla="*/ 33 h 92"/>
                <a:gd name="T40" fmla="*/ 58 w 62"/>
                <a:gd name="T41" fmla="*/ 42 h 92"/>
                <a:gd name="T42" fmla="*/ 57 w 62"/>
                <a:gd name="T43" fmla="*/ 51 h 92"/>
                <a:gd name="T44" fmla="*/ 53 w 62"/>
                <a:gd name="T45" fmla="*/ 61 h 92"/>
                <a:gd name="T46" fmla="*/ 45 w 62"/>
                <a:gd name="T47" fmla="*/ 71 h 92"/>
                <a:gd name="T48" fmla="*/ 33 w 62"/>
                <a:gd name="T49" fmla="*/ 82 h 92"/>
                <a:gd name="T50" fmla="*/ 33 w 62"/>
                <a:gd name="T51" fmla="*/ 82 h 92"/>
                <a:gd name="T52" fmla="*/ 33 w 62"/>
                <a:gd name="T53" fmla="*/ 83 h 92"/>
                <a:gd name="T54" fmla="*/ 33 w 62"/>
                <a:gd name="T55" fmla="*/ 84 h 92"/>
                <a:gd name="T56" fmla="*/ 33 w 62"/>
                <a:gd name="T57" fmla="*/ 85 h 92"/>
                <a:gd name="T58" fmla="*/ 37 w 62"/>
                <a:gd name="T59" fmla="*/ 87 h 92"/>
                <a:gd name="T60" fmla="*/ 44 w 62"/>
                <a:gd name="T61" fmla="*/ 90 h 92"/>
                <a:gd name="T62" fmla="*/ 52 w 62"/>
                <a:gd name="T63" fmla="*/ 91 h 92"/>
                <a:gd name="T64" fmla="*/ 55 w 62"/>
                <a:gd name="T65" fmla="*/ 92 h 92"/>
                <a:gd name="T66" fmla="*/ 53 w 62"/>
                <a:gd name="T67" fmla="*/ 91 h 92"/>
                <a:gd name="T68" fmla="*/ 46 w 62"/>
                <a:gd name="T69" fmla="*/ 87 h 92"/>
                <a:gd name="T70" fmla="*/ 41 w 62"/>
                <a:gd name="T71" fmla="*/ 85 h 92"/>
                <a:gd name="T72" fmla="*/ 37 w 62"/>
                <a:gd name="T73" fmla="*/ 83 h 92"/>
                <a:gd name="T74" fmla="*/ 37 w 62"/>
                <a:gd name="T75" fmla="*/ 82 h 92"/>
                <a:gd name="T76" fmla="*/ 38 w 62"/>
                <a:gd name="T77" fmla="*/ 81 h 92"/>
                <a:gd name="T78" fmla="*/ 40 w 62"/>
                <a:gd name="T79" fmla="*/ 80 h 92"/>
                <a:gd name="T80" fmla="*/ 41 w 62"/>
                <a:gd name="T81" fmla="*/ 80 h 92"/>
                <a:gd name="T82" fmla="*/ 42 w 62"/>
                <a:gd name="T83" fmla="*/ 79 h 92"/>
                <a:gd name="T84" fmla="*/ 46 w 62"/>
                <a:gd name="T85" fmla="*/ 75 h 92"/>
                <a:gd name="T86" fmla="*/ 52 w 62"/>
                <a:gd name="T87" fmla="*/ 70 h 92"/>
                <a:gd name="T88" fmla="*/ 56 w 62"/>
                <a:gd name="T89" fmla="*/ 62 h 92"/>
                <a:gd name="T90" fmla="*/ 61 w 62"/>
                <a:gd name="T91" fmla="*/ 53 h 92"/>
                <a:gd name="T92" fmla="*/ 62 w 62"/>
                <a:gd name="T93" fmla="*/ 42 h 92"/>
                <a:gd name="T94" fmla="*/ 60 w 62"/>
                <a:gd name="T95" fmla="*/ 28 h 92"/>
                <a:gd name="T96" fmla="*/ 53 w 62"/>
                <a:gd name="T97" fmla="*/ 14 h 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
                <a:gd name="T148" fmla="*/ 0 h 92"/>
                <a:gd name="T149" fmla="*/ 62 w 62"/>
                <a:gd name="T150" fmla="*/ 92 h 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 h="92">
                  <a:moveTo>
                    <a:pt x="53" y="14"/>
                  </a:moveTo>
                  <a:lnTo>
                    <a:pt x="51" y="12"/>
                  </a:lnTo>
                  <a:lnTo>
                    <a:pt x="47" y="8"/>
                  </a:lnTo>
                  <a:lnTo>
                    <a:pt x="42" y="5"/>
                  </a:lnTo>
                  <a:lnTo>
                    <a:pt x="35" y="3"/>
                  </a:lnTo>
                  <a:lnTo>
                    <a:pt x="27" y="0"/>
                  </a:lnTo>
                  <a:lnTo>
                    <a:pt x="18" y="0"/>
                  </a:lnTo>
                  <a:lnTo>
                    <a:pt x="9" y="1"/>
                  </a:lnTo>
                  <a:lnTo>
                    <a:pt x="0" y="6"/>
                  </a:lnTo>
                  <a:lnTo>
                    <a:pt x="2" y="6"/>
                  </a:lnTo>
                  <a:lnTo>
                    <a:pt x="5" y="5"/>
                  </a:lnTo>
                  <a:lnTo>
                    <a:pt x="11" y="4"/>
                  </a:lnTo>
                  <a:lnTo>
                    <a:pt x="17" y="3"/>
                  </a:lnTo>
                  <a:lnTo>
                    <a:pt x="24" y="3"/>
                  </a:lnTo>
                  <a:lnTo>
                    <a:pt x="32" y="4"/>
                  </a:lnTo>
                  <a:lnTo>
                    <a:pt x="40" y="6"/>
                  </a:lnTo>
                  <a:lnTo>
                    <a:pt x="46" y="12"/>
                  </a:lnTo>
                  <a:lnTo>
                    <a:pt x="52" y="18"/>
                  </a:lnTo>
                  <a:lnTo>
                    <a:pt x="55" y="25"/>
                  </a:lnTo>
                  <a:lnTo>
                    <a:pt x="58" y="33"/>
                  </a:lnTo>
                  <a:lnTo>
                    <a:pt x="58" y="42"/>
                  </a:lnTo>
                  <a:lnTo>
                    <a:pt x="57" y="51"/>
                  </a:lnTo>
                  <a:lnTo>
                    <a:pt x="53" y="61"/>
                  </a:lnTo>
                  <a:lnTo>
                    <a:pt x="45" y="71"/>
                  </a:lnTo>
                  <a:lnTo>
                    <a:pt x="33" y="82"/>
                  </a:lnTo>
                  <a:lnTo>
                    <a:pt x="33" y="83"/>
                  </a:lnTo>
                  <a:lnTo>
                    <a:pt x="33" y="84"/>
                  </a:lnTo>
                  <a:lnTo>
                    <a:pt x="33" y="85"/>
                  </a:lnTo>
                  <a:lnTo>
                    <a:pt x="37" y="87"/>
                  </a:lnTo>
                  <a:lnTo>
                    <a:pt x="44" y="90"/>
                  </a:lnTo>
                  <a:lnTo>
                    <a:pt x="52" y="91"/>
                  </a:lnTo>
                  <a:lnTo>
                    <a:pt x="55" y="92"/>
                  </a:lnTo>
                  <a:lnTo>
                    <a:pt x="53" y="91"/>
                  </a:lnTo>
                  <a:lnTo>
                    <a:pt x="46" y="87"/>
                  </a:lnTo>
                  <a:lnTo>
                    <a:pt x="41" y="85"/>
                  </a:lnTo>
                  <a:lnTo>
                    <a:pt x="37" y="83"/>
                  </a:lnTo>
                  <a:lnTo>
                    <a:pt x="37" y="82"/>
                  </a:lnTo>
                  <a:lnTo>
                    <a:pt x="38" y="81"/>
                  </a:lnTo>
                  <a:lnTo>
                    <a:pt x="40" y="80"/>
                  </a:lnTo>
                  <a:lnTo>
                    <a:pt x="41" y="80"/>
                  </a:lnTo>
                  <a:lnTo>
                    <a:pt x="42" y="79"/>
                  </a:lnTo>
                  <a:lnTo>
                    <a:pt x="46" y="75"/>
                  </a:lnTo>
                  <a:lnTo>
                    <a:pt x="52" y="70"/>
                  </a:lnTo>
                  <a:lnTo>
                    <a:pt x="56" y="62"/>
                  </a:lnTo>
                  <a:lnTo>
                    <a:pt x="61" y="53"/>
                  </a:lnTo>
                  <a:lnTo>
                    <a:pt x="62" y="42"/>
                  </a:lnTo>
                  <a:lnTo>
                    <a:pt x="60" y="28"/>
                  </a:lnTo>
                  <a:lnTo>
                    <a:pt x="53" y="14"/>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2" name="Freeform 90">
              <a:extLst>
                <a:ext uri="{FF2B5EF4-FFF2-40B4-BE49-F238E27FC236}">
                  <a16:creationId xmlns:a16="http://schemas.microsoft.com/office/drawing/2014/main" id="{0EE0503C-C03F-E3B9-7096-C123D00C516B}"/>
                </a:ext>
              </a:extLst>
            </p:cNvPr>
            <p:cNvSpPr>
              <a:spLocks/>
            </p:cNvSpPr>
            <p:nvPr/>
          </p:nvSpPr>
          <p:spPr bwMode="auto">
            <a:xfrm>
              <a:off x="3316" y="1182"/>
              <a:ext cx="59" cy="27"/>
            </a:xfrm>
            <a:custGeom>
              <a:avLst/>
              <a:gdLst>
                <a:gd name="T0" fmla="*/ 49 w 59"/>
                <a:gd name="T1" fmla="*/ 10 h 27"/>
                <a:gd name="T2" fmla="*/ 47 w 59"/>
                <a:gd name="T3" fmla="*/ 8 h 27"/>
                <a:gd name="T4" fmla="*/ 44 w 59"/>
                <a:gd name="T5" fmla="*/ 6 h 27"/>
                <a:gd name="T6" fmla="*/ 38 w 59"/>
                <a:gd name="T7" fmla="*/ 3 h 27"/>
                <a:gd name="T8" fmla="*/ 33 w 59"/>
                <a:gd name="T9" fmla="*/ 1 h 27"/>
                <a:gd name="T10" fmla="*/ 25 w 59"/>
                <a:gd name="T11" fmla="*/ 0 h 27"/>
                <a:gd name="T12" fmla="*/ 17 w 59"/>
                <a:gd name="T13" fmla="*/ 1 h 27"/>
                <a:gd name="T14" fmla="*/ 9 w 59"/>
                <a:gd name="T15" fmla="*/ 3 h 27"/>
                <a:gd name="T16" fmla="*/ 0 w 59"/>
                <a:gd name="T17" fmla="*/ 8 h 27"/>
                <a:gd name="T18" fmla="*/ 1 w 59"/>
                <a:gd name="T19" fmla="*/ 8 h 27"/>
                <a:gd name="T20" fmla="*/ 5 w 59"/>
                <a:gd name="T21" fmla="*/ 7 h 27"/>
                <a:gd name="T22" fmla="*/ 10 w 59"/>
                <a:gd name="T23" fmla="*/ 6 h 27"/>
                <a:gd name="T24" fmla="*/ 17 w 59"/>
                <a:gd name="T25" fmla="*/ 5 h 27"/>
                <a:gd name="T26" fmla="*/ 25 w 59"/>
                <a:gd name="T27" fmla="*/ 5 h 27"/>
                <a:gd name="T28" fmla="*/ 33 w 59"/>
                <a:gd name="T29" fmla="*/ 6 h 27"/>
                <a:gd name="T30" fmla="*/ 41 w 59"/>
                <a:gd name="T31" fmla="*/ 8 h 27"/>
                <a:gd name="T32" fmla="*/ 47 w 59"/>
                <a:gd name="T33" fmla="*/ 14 h 27"/>
                <a:gd name="T34" fmla="*/ 49 w 59"/>
                <a:gd name="T35" fmla="*/ 16 h 27"/>
                <a:gd name="T36" fmla="*/ 52 w 59"/>
                <a:gd name="T37" fmla="*/ 19 h 27"/>
                <a:gd name="T38" fmla="*/ 53 w 59"/>
                <a:gd name="T39" fmla="*/ 22 h 27"/>
                <a:gd name="T40" fmla="*/ 54 w 59"/>
                <a:gd name="T41" fmla="*/ 26 h 27"/>
                <a:gd name="T42" fmla="*/ 55 w 59"/>
                <a:gd name="T43" fmla="*/ 27 h 27"/>
                <a:gd name="T44" fmla="*/ 57 w 59"/>
                <a:gd name="T45" fmla="*/ 27 h 27"/>
                <a:gd name="T46" fmla="*/ 58 w 59"/>
                <a:gd name="T47" fmla="*/ 27 h 27"/>
                <a:gd name="T48" fmla="*/ 59 w 59"/>
                <a:gd name="T49" fmla="*/ 25 h 27"/>
                <a:gd name="T50" fmla="*/ 57 w 59"/>
                <a:gd name="T51" fmla="*/ 20 h 27"/>
                <a:gd name="T52" fmla="*/ 55 w 59"/>
                <a:gd name="T53" fmla="*/ 17 h 27"/>
                <a:gd name="T54" fmla="*/ 53 w 59"/>
                <a:gd name="T55" fmla="*/ 14 h 27"/>
                <a:gd name="T56" fmla="*/ 49 w 59"/>
                <a:gd name="T57" fmla="*/ 10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27"/>
                <a:gd name="T89" fmla="*/ 59 w 59"/>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27">
                  <a:moveTo>
                    <a:pt x="49" y="10"/>
                  </a:moveTo>
                  <a:lnTo>
                    <a:pt x="47" y="8"/>
                  </a:lnTo>
                  <a:lnTo>
                    <a:pt x="44" y="6"/>
                  </a:lnTo>
                  <a:lnTo>
                    <a:pt x="38" y="3"/>
                  </a:lnTo>
                  <a:lnTo>
                    <a:pt x="33" y="1"/>
                  </a:lnTo>
                  <a:lnTo>
                    <a:pt x="25" y="0"/>
                  </a:lnTo>
                  <a:lnTo>
                    <a:pt x="17" y="1"/>
                  </a:lnTo>
                  <a:lnTo>
                    <a:pt x="9" y="3"/>
                  </a:lnTo>
                  <a:lnTo>
                    <a:pt x="0" y="8"/>
                  </a:lnTo>
                  <a:lnTo>
                    <a:pt x="1" y="8"/>
                  </a:lnTo>
                  <a:lnTo>
                    <a:pt x="5" y="7"/>
                  </a:lnTo>
                  <a:lnTo>
                    <a:pt x="10" y="6"/>
                  </a:lnTo>
                  <a:lnTo>
                    <a:pt x="17" y="5"/>
                  </a:lnTo>
                  <a:lnTo>
                    <a:pt x="25" y="5"/>
                  </a:lnTo>
                  <a:lnTo>
                    <a:pt x="33" y="6"/>
                  </a:lnTo>
                  <a:lnTo>
                    <a:pt x="41" y="8"/>
                  </a:lnTo>
                  <a:lnTo>
                    <a:pt x="47" y="14"/>
                  </a:lnTo>
                  <a:lnTo>
                    <a:pt x="49" y="16"/>
                  </a:lnTo>
                  <a:lnTo>
                    <a:pt x="52" y="19"/>
                  </a:lnTo>
                  <a:lnTo>
                    <a:pt x="53" y="22"/>
                  </a:lnTo>
                  <a:lnTo>
                    <a:pt x="54" y="26"/>
                  </a:lnTo>
                  <a:lnTo>
                    <a:pt x="55" y="27"/>
                  </a:lnTo>
                  <a:lnTo>
                    <a:pt x="57" y="27"/>
                  </a:lnTo>
                  <a:lnTo>
                    <a:pt x="58" y="27"/>
                  </a:lnTo>
                  <a:lnTo>
                    <a:pt x="59" y="25"/>
                  </a:lnTo>
                  <a:lnTo>
                    <a:pt x="57" y="20"/>
                  </a:lnTo>
                  <a:lnTo>
                    <a:pt x="55" y="17"/>
                  </a:lnTo>
                  <a:lnTo>
                    <a:pt x="53" y="14"/>
                  </a:lnTo>
                  <a:lnTo>
                    <a:pt x="49" y="1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3" name="Freeform 91">
              <a:extLst>
                <a:ext uri="{FF2B5EF4-FFF2-40B4-BE49-F238E27FC236}">
                  <a16:creationId xmlns:a16="http://schemas.microsoft.com/office/drawing/2014/main" id="{FED5B169-0766-257A-4C7A-43201E0235F3}"/>
                </a:ext>
              </a:extLst>
            </p:cNvPr>
            <p:cNvSpPr>
              <a:spLocks/>
            </p:cNvSpPr>
            <p:nvPr/>
          </p:nvSpPr>
          <p:spPr bwMode="auto">
            <a:xfrm>
              <a:off x="3400" y="1201"/>
              <a:ext cx="60" cy="21"/>
            </a:xfrm>
            <a:custGeom>
              <a:avLst/>
              <a:gdLst>
                <a:gd name="T0" fmla="*/ 16 w 60"/>
                <a:gd name="T1" fmla="*/ 1 h 21"/>
                <a:gd name="T2" fmla="*/ 19 w 60"/>
                <a:gd name="T3" fmla="*/ 0 h 21"/>
                <a:gd name="T4" fmla="*/ 23 w 60"/>
                <a:gd name="T5" fmla="*/ 0 h 21"/>
                <a:gd name="T6" fmla="*/ 28 w 60"/>
                <a:gd name="T7" fmla="*/ 0 h 21"/>
                <a:gd name="T8" fmla="*/ 35 w 60"/>
                <a:gd name="T9" fmla="*/ 1 h 21"/>
                <a:gd name="T10" fmla="*/ 41 w 60"/>
                <a:gd name="T11" fmla="*/ 3 h 21"/>
                <a:gd name="T12" fmla="*/ 48 w 60"/>
                <a:gd name="T13" fmla="*/ 8 h 21"/>
                <a:gd name="T14" fmla="*/ 55 w 60"/>
                <a:gd name="T15" fmla="*/ 14 h 21"/>
                <a:gd name="T16" fmla="*/ 60 w 60"/>
                <a:gd name="T17" fmla="*/ 21 h 21"/>
                <a:gd name="T18" fmla="*/ 59 w 60"/>
                <a:gd name="T19" fmla="*/ 20 h 21"/>
                <a:gd name="T20" fmla="*/ 57 w 60"/>
                <a:gd name="T21" fmla="*/ 18 h 21"/>
                <a:gd name="T22" fmla="*/ 53 w 60"/>
                <a:gd name="T23" fmla="*/ 15 h 21"/>
                <a:gd name="T24" fmla="*/ 47 w 60"/>
                <a:gd name="T25" fmla="*/ 10 h 21"/>
                <a:gd name="T26" fmla="*/ 40 w 60"/>
                <a:gd name="T27" fmla="*/ 7 h 21"/>
                <a:gd name="T28" fmla="*/ 34 w 60"/>
                <a:gd name="T29" fmla="*/ 5 h 21"/>
                <a:gd name="T30" fmla="*/ 25 w 60"/>
                <a:gd name="T31" fmla="*/ 5 h 21"/>
                <a:gd name="T32" fmla="*/ 17 w 60"/>
                <a:gd name="T33" fmla="*/ 6 h 21"/>
                <a:gd name="T34" fmla="*/ 13 w 60"/>
                <a:gd name="T35" fmla="*/ 7 h 21"/>
                <a:gd name="T36" fmla="*/ 10 w 60"/>
                <a:gd name="T37" fmla="*/ 9 h 21"/>
                <a:gd name="T38" fmla="*/ 7 w 60"/>
                <a:gd name="T39" fmla="*/ 10 h 21"/>
                <a:gd name="T40" fmla="*/ 5 w 60"/>
                <a:gd name="T41" fmla="*/ 12 h 21"/>
                <a:gd name="T42" fmla="*/ 2 w 60"/>
                <a:gd name="T43" fmla="*/ 14 h 21"/>
                <a:gd name="T44" fmla="*/ 1 w 60"/>
                <a:gd name="T45" fmla="*/ 12 h 21"/>
                <a:gd name="T46" fmla="*/ 0 w 60"/>
                <a:gd name="T47" fmla="*/ 11 h 21"/>
                <a:gd name="T48" fmla="*/ 0 w 60"/>
                <a:gd name="T49" fmla="*/ 9 h 21"/>
                <a:gd name="T50" fmla="*/ 3 w 60"/>
                <a:gd name="T51" fmla="*/ 7 h 21"/>
                <a:gd name="T52" fmla="*/ 7 w 60"/>
                <a:gd name="T53" fmla="*/ 5 h 21"/>
                <a:gd name="T54" fmla="*/ 11 w 60"/>
                <a:gd name="T55" fmla="*/ 3 h 21"/>
                <a:gd name="T56" fmla="*/ 16 w 60"/>
                <a:gd name="T57" fmla="*/ 1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
                <a:gd name="T89" fmla="*/ 60 w 60"/>
                <a:gd name="T90" fmla="*/ 21 h 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
                  <a:moveTo>
                    <a:pt x="16" y="1"/>
                  </a:moveTo>
                  <a:lnTo>
                    <a:pt x="19" y="0"/>
                  </a:lnTo>
                  <a:lnTo>
                    <a:pt x="23" y="0"/>
                  </a:lnTo>
                  <a:lnTo>
                    <a:pt x="28" y="0"/>
                  </a:lnTo>
                  <a:lnTo>
                    <a:pt x="35" y="1"/>
                  </a:lnTo>
                  <a:lnTo>
                    <a:pt x="41" y="3"/>
                  </a:lnTo>
                  <a:lnTo>
                    <a:pt x="48" y="8"/>
                  </a:lnTo>
                  <a:lnTo>
                    <a:pt x="55" y="14"/>
                  </a:lnTo>
                  <a:lnTo>
                    <a:pt x="60" y="21"/>
                  </a:lnTo>
                  <a:lnTo>
                    <a:pt x="59" y="20"/>
                  </a:lnTo>
                  <a:lnTo>
                    <a:pt x="57" y="18"/>
                  </a:lnTo>
                  <a:lnTo>
                    <a:pt x="53" y="15"/>
                  </a:lnTo>
                  <a:lnTo>
                    <a:pt x="47" y="10"/>
                  </a:lnTo>
                  <a:lnTo>
                    <a:pt x="40" y="7"/>
                  </a:lnTo>
                  <a:lnTo>
                    <a:pt x="34" y="5"/>
                  </a:lnTo>
                  <a:lnTo>
                    <a:pt x="25" y="5"/>
                  </a:lnTo>
                  <a:lnTo>
                    <a:pt x="17" y="6"/>
                  </a:lnTo>
                  <a:lnTo>
                    <a:pt x="13" y="7"/>
                  </a:lnTo>
                  <a:lnTo>
                    <a:pt x="10" y="9"/>
                  </a:lnTo>
                  <a:lnTo>
                    <a:pt x="7" y="10"/>
                  </a:lnTo>
                  <a:lnTo>
                    <a:pt x="5" y="12"/>
                  </a:lnTo>
                  <a:lnTo>
                    <a:pt x="2" y="14"/>
                  </a:lnTo>
                  <a:lnTo>
                    <a:pt x="1" y="12"/>
                  </a:lnTo>
                  <a:lnTo>
                    <a:pt x="0" y="11"/>
                  </a:lnTo>
                  <a:lnTo>
                    <a:pt x="0" y="9"/>
                  </a:lnTo>
                  <a:lnTo>
                    <a:pt x="3" y="7"/>
                  </a:lnTo>
                  <a:lnTo>
                    <a:pt x="7" y="5"/>
                  </a:lnTo>
                  <a:lnTo>
                    <a:pt x="11" y="3"/>
                  </a:lnTo>
                  <a:lnTo>
                    <a:pt x="16" y="1"/>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4" name="Freeform 92">
              <a:extLst>
                <a:ext uri="{FF2B5EF4-FFF2-40B4-BE49-F238E27FC236}">
                  <a16:creationId xmlns:a16="http://schemas.microsoft.com/office/drawing/2014/main" id="{39DF4C92-1C0D-0A0F-E74E-141FB46BC4B7}"/>
                </a:ext>
              </a:extLst>
            </p:cNvPr>
            <p:cNvSpPr>
              <a:spLocks/>
            </p:cNvSpPr>
            <p:nvPr/>
          </p:nvSpPr>
          <p:spPr bwMode="auto">
            <a:xfrm>
              <a:off x="3288" y="1108"/>
              <a:ext cx="47" cy="138"/>
            </a:xfrm>
            <a:custGeom>
              <a:avLst/>
              <a:gdLst>
                <a:gd name="T0" fmla="*/ 45 w 47"/>
                <a:gd name="T1" fmla="*/ 0 h 138"/>
                <a:gd name="T2" fmla="*/ 46 w 47"/>
                <a:gd name="T3" fmla="*/ 0 h 138"/>
                <a:gd name="T4" fmla="*/ 46 w 47"/>
                <a:gd name="T5" fmla="*/ 0 h 138"/>
                <a:gd name="T6" fmla="*/ 47 w 47"/>
                <a:gd name="T7" fmla="*/ 0 h 138"/>
                <a:gd name="T8" fmla="*/ 47 w 47"/>
                <a:gd name="T9" fmla="*/ 2 h 138"/>
                <a:gd name="T10" fmla="*/ 47 w 47"/>
                <a:gd name="T11" fmla="*/ 3 h 138"/>
                <a:gd name="T12" fmla="*/ 47 w 47"/>
                <a:gd name="T13" fmla="*/ 3 h 138"/>
                <a:gd name="T14" fmla="*/ 47 w 47"/>
                <a:gd name="T15" fmla="*/ 4 h 138"/>
                <a:gd name="T16" fmla="*/ 47 w 47"/>
                <a:gd name="T17" fmla="*/ 5 h 138"/>
                <a:gd name="T18" fmla="*/ 38 w 47"/>
                <a:gd name="T19" fmla="*/ 18 h 138"/>
                <a:gd name="T20" fmla="*/ 31 w 47"/>
                <a:gd name="T21" fmla="*/ 32 h 138"/>
                <a:gd name="T22" fmla="*/ 24 w 47"/>
                <a:gd name="T23" fmla="*/ 47 h 138"/>
                <a:gd name="T24" fmla="*/ 18 w 47"/>
                <a:gd name="T25" fmla="*/ 64 h 138"/>
                <a:gd name="T26" fmla="*/ 14 w 47"/>
                <a:gd name="T27" fmla="*/ 82 h 138"/>
                <a:gd name="T28" fmla="*/ 9 w 47"/>
                <a:gd name="T29" fmla="*/ 100 h 138"/>
                <a:gd name="T30" fmla="*/ 6 w 47"/>
                <a:gd name="T31" fmla="*/ 119 h 138"/>
                <a:gd name="T32" fmla="*/ 4 w 47"/>
                <a:gd name="T33" fmla="*/ 138 h 138"/>
                <a:gd name="T34" fmla="*/ 3 w 47"/>
                <a:gd name="T35" fmla="*/ 138 h 138"/>
                <a:gd name="T36" fmla="*/ 3 w 47"/>
                <a:gd name="T37" fmla="*/ 137 h 138"/>
                <a:gd name="T38" fmla="*/ 2 w 47"/>
                <a:gd name="T39" fmla="*/ 137 h 138"/>
                <a:gd name="T40" fmla="*/ 0 w 47"/>
                <a:gd name="T41" fmla="*/ 137 h 138"/>
                <a:gd name="T42" fmla="*/ 4 w 47"/>
                <a:gd name="T43" fmla="*/ 117 h 138"/>
                <a:gd name="T44" fmla="*/ 7 w 47"/>
                <a:gd name="T45" fmla="*/ 98 h 138"/>
                <a:gd name="T46" fmla="*/ 10 w 47"/>
                <a:gd name="T47" fmla="*/ 80 h 138"/>
                <a:gd name="T48" fmla="*/ 16 w 47"/>
                <a:gd name="T49" fmla="*/ 62 h 138"/>
                <a:gd name="T50" fmla="*/ 22 w 47"/>
                <a:gd name="T51" fmla="*/ 44 h 138"/>
                <a:gd name="T52" fmla="*/ 28 w 47"/>
                <a:gd name="T53" fmla="*/ 28 h 138"/>
                <a:gd name="T54" fmla="*/ 36 w 47"/>
                <a:gd name="T55" fmla="*/ 14 h 138"/>
                <a:gd name="T56" fmla="*/ 45 w 47"/>
                <a:gd name="T57" fmla="*/ 0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138"/>
                <a:gd name="T89" fmla="*/ 47 w 47"/>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138">
                  <a:moveTo>
                    <a:pt x="45" y="0"/>
                  </a:moveTo>
                  <a:lnTo>
                    <a:pt x="46" y="0"/>
                  </a:lnTo>
                  <a:lnTo>
                    <a:pt x="47" y="0"/>
                  </a:lnTo>
                  <a:lnTo>
                    <a:pt x="47" y="2"/>
                  </a:lnTo>
                  <a:lnTo>
                    <a:pt x="47" y="3"/>
                  </a:lnTo>
                  <a:lnTo>
                    <a:pt x="47" y="4"/>
                  </a:lnTo>
                  <a:lnTo>
                    <a:pt x="47" y="5"/>
                  </a:lnTo>
                  <a:lnTo>
                    <a:pt x="38" y="18"/>
                  </a:lnTo>
                  <a:lnTo>
                    <a:pt x="31" y="32"/>
                  </a:lnTo>
                  <a:lnTo>
                    <a:pt x="24" y="47"/>
                  </a:lnTo>
                  <a:lnTo>
                    <a:pt x="18" y="64"/>
                  </a:lnTo>
                  <a:lnTo>
                    <a:pt x="14" y="82"/>
                  </a:lnTo>
                  <a:lnTo>
                    <a:pt x="9" y="100"/>
                  </a:lnTo>
                  <a:lnTo>
                    <a:pt x="6" y="119"/>
                  </a:lnTo>
                  <a:lnTo>
                    <a:pt x="4" y="138"/>
                  </a:lnTo>
                  <a:lnTo>
                    <a:pt x="3" y="138"/>
                  </a:lnTo>
                  <a:lnTo>
                    <a:pt x="3" y="137"/>
                  </a:lnTo>
                  <a:lnTo>
                    <a:pt x="2" y="137"/>
                  </a:lnTo>
                  <a:lnTo>
                    <a:pt x="0" y="137"/>
                  </a:lnTo>
                  <a:lnTo>
                    <a:pt x="4" y="117"/>
                  </a:lnTo>
                  <a:lnTo>
                    <a:pt x="7" y="98"/>
                  </a:lnTo>
                  <a:lnTo>
                    <a:pt x="10" y="80"/>
                  </a:lnTo>
                  <a:lnTo>
                    <a:pt x="16" y="62"/>
                  </a:lnTo>
                  <a:lnTo>
                    <a:pt x="22" y="44"/>
                  </a:lnTo>
                  <a:lnTo>
                    <a:pt x="28" y="28"/>
                  </a:lnTo>
                  <a:lnTo>
                    <a:pt x="36" y="14"/>
                  </a:lnTo>
                  <a:lnTo>
                    <a:pt x="45" y="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5" name="Freeform 93">
              <a:extLst>
                <a:ext uri="{FF2B5EF4-FFF2-40B4-BE49-F238E27FC236}">
                  <a16:creationId xmlns:a16="http://schemas.microsoft.com/office/drawing/2014/main" id="{6E68C76B-2375-892F-5FD4-DCBA8DCD46BB}"/>
                </a:ext>
              </a:extLst>
            </p:cNvPr>
            <p:cNvSpPr>
              <a:spLocks/>
            </p:cNvSpPr>
            <p:nvPr/>
          </p:nvSpPr>
          <p:spPr bwMode="auto">
            <a:xfrm>
              <a:off x="3303" y="1119"/>
              <a:ext cx="37" cy="128"/>
            </a:xfrm>
            <a:custGeom>
              <a:avLst/>
              <a:gdLst>
                <a:gd name="T0" fmla="*/ 33 w 37"/>
                <a:gd name="T1" fmla="*/ 1 h 128"/>
                <a:gd name="T2" fmla="*/ 35 w 37"/>
                <a:gd name="T3" fmla="*/ 0 h 128"/>
                <a:gd name="T4" fmla="*/ 35 w 37"/>
                <a:gd name="T5" fmla="*/ 0 h 128"/>
                <a:gd name="T6" fmla="*/ 36 w 37"/>
                <a:gd name="T7" fmla="*/ 0 h 128"/>
                <a:gd name="T8" fmla="*/ 36 w 37"/>
                <a:gd name="T9" fmla="*/ 1 h 128"/>
                <a:gd name="T10" fmla="*/ 37 w 37"/>
                <a:gd name="T11" fmla="*/ 2 h 128"/>
                <a:gd name="T12" fmla="*/ 37 w 37"/>
                <a:gd name="T13" fmla="*/ 2 h 128"/>
                <a:gd name="T14" fmla="*/ 37 w 37"/>
                <a:gd name="T15" fmla="*/ 3 h 128"/>
                <a:gd name="T16" fmla="*/ 36 w 37"/>
                <a:gd name="T17" fmla="*/ 4 h 128"/>
                <a:gd name="T18" fmla="*/ 29 w 37"/>
                <a:gd name="T19" fmla="*/ 17 h 128"/>
                <a:gd name="T20" fmla="*/ 22 w 37"/>
                <a:gd name="T21" fmla="*/ 31 h 128"/>
                <a:gd name="T22" fmla="*/ 18 w 37"/>
                <a:gd name="T23" fmla="*/ 45 h 128"/>
                <a:gd name="T24" fmla="*/ 13 w 37"/>
                <a:gd name="T25" fmla="*/ 61 h 128"/>
                <a:gd name="T26" fmla="*/ 10 w 37"/>
                <a:gd name="T27" fmla="*/ 78 h 128"/>
                <a:gd name="T28" fmla="*/ 7 w 37"/>
                <a:gd name="T29" fmla="*/ 94 h 128"/>
                <a:gd name="T30" fmla="*/ 4 w 37"/>
                <a:gd name="T31" fmla="*/ 111 h 128"/>
                <a:gd name="T32" fmla="*/ 2 w 37"/>
                <a:gd name="T33" fmla="*/ 128 h 128"/>
                <a:gd name="T34" fmla="*/ 1 w 37"/>
                <a:gd name="T35" fmla="*/ 128 h 128"/>
                <a:gd name="T36" fmla="*/ 1 w 37"/>
                <a:gd name="T37" fmla="*/ 128 h 128"/>
                <a:gd name="T38" fmla="*/ 1 w 37"/>
                <a:gd name="T39" fmla="*/ 128 h 128"/>
                <a:gd name="T40" fmla="*/ 0 w 37"/>
                <a:gd name="T41" fmla="*/ 128 h 128"/>
                <a:gd name="T42" fmla="*/ 1 w 37"/>
                <a:gd name="T43" fmla="*/ 110 h 128"/>
                <a:gd name="T44" fmla="*/ 3 w 37"/>
                <a:gd name="T45" fmla="*/ 93 h 128"/>
                <a:gd name="T46" fmla="*/ 7 w 37"/>
                <a:gd name="T47" fmla="*/ 77 h 128"/>
                <a:gd name="T48" fmla="*/ 10 w 37"/>
                <a:gd name="T49" fmla="*/ 60 h 128"/>
                <a:gd name="T50" fmla="*/ 14 w 37"/>
                <a:gd name="T51" fmla="*/ 44 h 128"/>
                <a:gd name="T52" fmla="*/ 20 w 37"/>
                <a:gd name="T53" fmla="*/ 29 h 128"/>
                <a:gd name="T54" fmla="*/ 27 w 37"/>
                <a:gd name="T55" fmla="*/ 14 h 128"/>
                <a:gd name="T56" fmla="*/ 33 w 37"/>
                <a:gd name="T57" fmla="*/ 1 h 1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28"/>
                <a:gd name="T89" fmla="*/ 37 w 37"/>
                <a:gd name="T90" fmla="*/ 128 h 1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28">
                  <a:moveTo>
                    <a:pt x="33" y="1"/>
                  </a:moveTo>
                  <a:lnTo>
                    <a:pt x="35" y="0"/>
                  </a:lnTo>
                  <a:lnTo>
                    <a:pt x="36" y="0"/>
                  </a:lnTo>
                  <a:lnTo>
                    <a:pt x="36" y="1"/>
                  </a:lnTo>
                  <a:lnTo>
                    <a:pt x="37" y="2"/>
                  </a:lnTo>
                  <a:lnTo>
                    <a:pt x="37" y="3"/>
                  </a:lnTo>
                  <a:lnTo>
                    <a:pt x="36" y="4"/>
                  </a:lnTo>
                  <a:lnTo>
                    <a:pt x="29" y="17"/>
                  </a:lnTo>
                  <a:lnTo>
                    <a:pt x="22" y="31"/>
                  </a:lnTo>
                  <a:lnTo>
                    <a:pt x="18" y="45"/>
                  </a:lnTo>
                  <a:lnTo>
                    <a:pt x="13" y="61"/>
                  </a:lnTo>
                  <a:lnTo>
                    <a:pt x="10" y="78"/>
                  </a:lnTo>
                  <a:lnTo>
                    <a:pt x="7" y="94"/>
                  </a:lnTo>
                  <a:lnTo>
                    <a:pt x="4" y="111"/>
                  </a:lnTo>
                  <a:lnTo>
                    <a:pt x="2" y="128"/>
                  </a:lnTo>
                  <a:lnTo>
                    <a:pt x="1" y="128"/>
                  </a:lnTo>
                  <a:lnTo>
                    <a:pt x="0" y="128"/>
                  </a:lnTo>
                  <a:lnTo>
                    <a:pt x="1" y="110"/>
                  </a:lnTo>
                  <a:lnTo>
                    <a:pt x="3" y="93"/>
                  </a:lnTo>
                  <a:lnTo>
                    <a:pt x="7" y="77"/>
                  </a:lnTo>
                  <a:lnTo>
                    <a:pt x="10" y="60"/>
                  </a:lnTo>
                  <a:lnTo>
                    <a:pt x="14" y="44"/>
                  </a:lnTo>
                  <a:lnTo>
                    <a:pt x="20" y="29"/>
                  </a:lnTo>
                  <a:lnTo>
                    <a:pt x="27" y="14"/>
                  </a:lnTo>
                  <a:lnTo>
                    <a:pt x="33" y="1"/>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6" name="Freeform 94">
              <a:extLst>
                <a:ext uri="{FF2B5EF4-FFF2-40B4-BE49-F238E27FC236}">
                  <a16:creationId xmlns:a16="http://schemas.microsoft.com/office/drawing/2014/main" id="{20A40EDF-022D-B0F1-0089-74B6D0AC3F85}"/>
                </a:ext>
              </a:extLst>
            </p:cNvPr>
            <p:cNvSpPr>
              <a:spLocks/>
            </p:cNvSpPr>
            <p:nvPr/>
          </p:nvSpPr>
          <p:spPr bwMode="auto">
            <a:xfrm>
              <a:off x="3301" y="1271"/>
              <a:ext cx="3" cy="18"/>
            </a:xfrm>
            <a:custGeom>
              <a:avLst/>
              <a:gdLst>
                <a:gd name="T0" fmla="*/ 3 w 3"/>
                <a:gd name="T1" fmla="*/ 0 h 18"/>
                <a:gd name="T2" fmla="*/ 3 w 3"/>
                <a:gd name="T3" fmla="*/ 5 h 18"/>
                <a:gd name="T4" fmla="*/ 3 w 3"/>
                <a:gd name="T5" fmla="*/ 9 h 18"/>
                <a:gd name="T6" fmla="*/ 2 w 3"/>
                <a:gd name="T7" fmla="*/ 14 h 18"/>
                <a:gd name="T8" fmla="*/ 2 w 3"/>
                <a:gd name="T9" fmla="*/ 18 h 18"/>
                <a:gd name="T10" fmla="*/ 2 w 3"/>
                <a:gd name="T11" fmla="*/ 18 h 18"/>
                <a:gd name="T12" fmla="*/ 1 w 3"/>
                <a:gd name="T13" fmla="*/ 17 h 18"/>
                <a:gd name="T14" fmla="*/ 1 w 3"/>
                <a:gd name="T15" fmla="*/ 17 h 18"/>
                <a:gd name="T16" fmla="*/ 0 w 3"/>
                <a:gd name="T17" fmla="*/ 17 h 18"/>
                <a:gd name="T18" fmla="*/ 0 w 3"/>
                <a:gd name="T19" fmla="*/ 14 h 18"/>
                <a:gd name="T20" fmla="*/ 0 w 3"/>
                <a:gd name="T21" fmla="*/ 10 h 18"/>
                <a:gd name="T22" fmla="*/ 0 w 3"/>
                <a:gd name="T23" fmla="*/ 7 h 18"/>
                <a:gd name="T24" fmla="*/ 0 w 3"/>
                <a:gd name="T25" fmla="*/ 4 h 18"/>
                <a:gd name="T26" fmla="*/ 1 w 3"/>
                <a:gd name="T27" fmla="*/ 3 h 18"/>
                <a:gd name="T28" fmla="*/ 2 w 3"/>
                <a:gd name="T29" fmla="*/ 2 h 18"/>
                <a:gd name="T30" fmla="*/ 2 w 3"/>
                <a:gd name="T31" fmla="*/ 2 h 18"/>
                <a:gd name="T32" fmla="*/ 3 w 3"/>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8"/>
                <a:gd name="T53" fmla="*/ 3 w 3"/>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8">
                  <a:moveTo>
                    <a:pt x="3" y="0"/>
                  </a:moveTo>
                  <a:lnTo>
                    <a:pt x="3" y="5"/>
                  </a:lnTo>
                  <a:lnTo>
                    <a:pt x="3" y="9"/>
                  </a:lnTo>
                  <a:lnTo>
                    <a:pt x="2" y="14"/>
                  </a:lnTo>
                  <a:lnTo>
                    <a:pt x="2" y="18"/>
                  </a:lnTo>
                  <a:lnTo>
                    <a:pt x="1" y="17"/>
                  </a:lnTo>
                  <a:lnTo>
                    <a:pt x="0" y="17"/>
                  </a:lnTo>
                  <a:lnTo>
                    <a:pt x="0" y="14"/>
                  </a:lnTo>
                  <a:lnTo>
                    <a:pt x="0" y="10"/>
                  </a:lnTo>
                  <a:lnTo>
                    <a:pt x="0" y="7"/>
                  </a:lnTo>
                  <a:lnTo>
                    <a:pt x="0" y="4"/>
                  </a:lnTo>
                  <a:lnTo>
                    <a:pt x="1" y="3"/>
                  </a:lnTo>
                  <a:lnTo>
                    <a:pt x="2" y="2"/>
                  </a:lnTo>
                  <a:lnTo>
                    <a:pt x="3" y="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7" name="Freeform 95">
              <a:extLst>
                <a:ext uri="{FF2B5EF4-FFF2-40B4-BE49-F238E27FC236}">
                  <a16:creationId xmlns:a16="http://schemas.microsoft.com/office/drawing/2014/main" id="{28FD0876-FAA3-AEC9-93E7-6D57CA2C2833}"/>
                </a:ext>
              </a:extLst>
            </p:cNvPr>
            <p:cNvSpPr>
              <a:spLocks/>
            </p:cNvSpPr>
            <p:nvPr/>
          </p:nvSpPr>
          <p:spPr bwMode="auto">
            <a:xfrm>
              <a:off x="3310" y="1139"/>
              <a:ext cx="40" cy="108"/>
            </a:xfrm>
            <a:custGeom>
              <a:avLst/>
              <a:gdLst>
                <a:gd name="T0" fmla="*/ 36 w 40"/>
                <a:gd name="T1" fmla="*/ 0 h 108"/>
                <a:gd name="T2" fmla="*/ 38 w 40"/>
                <a:gd name="T3" fmla="*/ 0 h 108"/>
                <a:gd name="T4" fmla="*/ 38 w 40"/>
                <a:gd name="T5" fmla="*/ 0 h 108"/>
                <a:gd name="T6" fmla="*/ 39 w 40"/>
                <a:gd name="T7" fmla="*/ 1 h 108"/>
                <a:gd name="T8" fmla="*/ 39 w 40"/>
                <a:gd name="T9" fmla="*/ 2 h 108"/>
                <a:gd name="T10" fmla="*/ 40 w 40"/>
                <a:gd name="T11" fmla="*/ 3 h 108"/>
                <a:gd name="T12" fmla="*/ 40 w 40"/>
                <a:gd name="T13" fmla="*/ 3 h 108"/>
                <a:gd name="T14" fmla="*/ 40 w 40"/>
                <a:gd name="T15" fmla="*/ 4 h 108"/>
                <a:gd name="T16" fmla="*/ 39 w 40"/>
                <a:gd name="T17" fmla="*/ 5 h 108"/>
                <a:gd name="T18" fmla="*/ 31 w 40"/>
                <a:gd name="T19" fmla="*/ 13 h 108"/>
                <a:gd name="T20" fmla="*/ 24 w 40"/>
                <a:gd name="T21" fmla="*/ 22 h 108"/>
                <a:gd name="T22" fmla="*/ 19 w 40"/>
                <a:gd name="T23" fmla="*/ 33 h 108"/>
                <a:gd name="T24" fmla="*/ 14 w 40"/>
                <a:gd name="T25" fmla="*/ 45 h 108"/>
                <a:gd name="T26" fmla="*/ 10 w 40"/>
                <a:gd name="T27" fmla="*/ 60 h 108"/>
                <a:gd name="T28" fmla="*/ 6 w 40"/>
                <a:gd name="T29" fmla="*/ 74 h 108"/>
                <a:gd name="T30" fmla="*/ 4 w 40"/>
                <a:gd name="T31" fmla="*/ 91 h 108"/>
                <a:gd name="T32" fmla="*/ 3 w 40"/>
                <a:gd name="T33" fmla="*/ 108 h 108"/>
                <a:gd name="T34" fmla="*/ 2 w 40"/>
                <a:gd name="T35" fmla="*/ 108 h 108"/>
                <a:gd name="T36" fmla="*/ 2 w 40"/>
                <a:gd name="T37" fmla="*/ 108 h 108"/>
                <a:gd name="T38" fmla="*/ 1 w 40"/>
                <a:gd name="T39" fmla="*/ 108 h 108"/>
                <a:gd name="T40" fmla="*/ 0 w 40"/>
                <a:gd name="T41" fmla="*/ 108 h 108"/>
                <a:gd name="T42" fmla="*/ 1 w 40"/>
                <a:gd name="T43" fmla="*/ 90 h 108"/>
                <a:gd name="T44" fmla="*/ 3 w 40"/>
                <a:gd name="T45" fmla="*/ 73 h 108"/>
                <a:gd name="T46" fmla="*/ 6 w 40"/>
                <a:gd name="T47" fmla="*/ 57 h 108"/>
                <a:gd name="T48" fmla="*/ 10 w 40"/>
                <a:gd name="T49" fmla="*/ 42 h 108"/>
                <a:gd name="T50" fmla="*/ 14 w 40"/>
                <a:gd name="T51" fmla="*/ 29 h 108"/>
                <a:gd name="T52" fmla="*/ 21 w 40"/>
                <a:gd name="T53" fmla="*/ 17 h 108"/>
                <a:gd name="T54" fmla="*/ 28 w 40"/>
                <a:gd name="T55" fmla="*/ 7 h 108"/>
                <a:gd name="T56" fmla="*/ 36 w 40"/>
                <a:gd name="T57" fmla="*/ 0 h 1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08"/>
                <a:gd name="T89" fmla="*/ 40 w 40"/>
                <a:gd name="T90" fmla="*/ 108 h 1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08">
                  <a:moveTo>
                    <a:pt x="36" y="0"/>
                  </a:moveTo>
                  <a:lnTo>
                    <a:pt x="38" y="0"/>
                  </a:lnTo>
                  <a:lnTo>
                    <a:pt x="39" y="1"/>
                  </a:lnTo>
                  <a:lnTo>
                    <a:pt x="39" y="2"/>
                  </a:lnTo>
                  <a:lnTo>
                    <a:pt x="40" y="3"/>
                  </a:lnTo>
                  <a:lnTo>
                    <a:pt x="40" y="4"/>
                  </a:lnTo>
                  <a:lnTo>
                    <a:pt x="39" y="5"/>
                  </a:lnTo>
                  <a:lnTo>
                    <a:pt x="31" y="13"/>
                  </a:lnTo>
                  <a:lnTo>
                    <a:pt x="24" y="22"/>
                  </a:lnTo>
                  <a:lnTo>
                    <a:pt x="19" y="33"/>
                  </a:lnTo>
                  <a:lnTo>
                    <a:pt x="14" y="45"/>
                  </a:lnTo>
                  <a:lnTo>
                    <a:pt x="10" y="60"/>
                  </a:lnTo>
                  <a:lnTo>
                    <a:pt x="6" y="74"/>
                  </a:lnTo>
                  <a:lnTo>
                    <a:pt x="4" y="91"/>
                  </a:lnTo>
                  <a:lnTo>
                    <a:pt x="3" y="108"/>
                  </a:lnTo>
                  <a:lnTo>
                    <a:pt x="2" y="108"/>
                  </a:lnTo>
                  <a:lnTo>
                    <a:pt x="1" y="108"/>
                  </a:lnTo>
                  <a:lnTo>
                    <a:pt x="0" y="108"/>
                  </a:lnTo>
                  <a:lnTo>
                    <a:pt x="1" y="90"/>
                  </a:lnTo>
                  <a:lnTo>
                    <a:pt x="3" y="73"/>
                  </a:lnTo>
                  <a:lnTo>
                    <a:pt x="6" y="57"/>
                  </a:lnTo>
                  <a:lnTo>
                    <a:pt x="10" y="42"/>
                  </a:lnTo>
                  <a:lnTo>
                    <a:pt x="14" y="29"/>
                  </a:lnTo>
                  <a:lnTo>
                    <a:pt x="21" y="17"/>
                  </a:lnTo>
                  <a:lnTo>
                    <a:pt x="28" y="7"/>
                  </a:lnTo>
                  <a:lnTo>
                    <a:pt x="36" y="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8" name="Freeform 96">
              <a:extLst>
                <a:ext uri="{FF2B5EF4-FFF2-40B4-BE49-F238E27FC236}">
                  <a16:creationId xmlns:a16="http://schemas.microsoft.com/office/drawing/2014/main" id="{9F3898E0-A249-B430-6292-D05FD71D2453}"/>
                </a:ext>
              </a:extLst>
            </p:cNvPr>
            <p:cNvSpPr>
              <a:spLocks/>
            </p:cNvSpPr>
            <p:nvPr/>
          </p:nvSpPr>
          <p:spPr bwMode="auto">
            <a:xfrm>
              <a:off x="3309" y="1259"/>
              <a:ext cx="4" cy="36"/>
            </a:xfrm>
            <a:custGeom>
              <a:avLst/>
              <a:gdLst>
                <a:gd name="T0" fmla="*/ 0 w 4"/>
                <a:gd name="T1" fmla="*/ 7 h 36"/>
                <a:gd name="T2" fmla="*/ 1 w 4"/>
                <a:gd name="T3" fmla="*/ 5 h 36"/>
                <a:gd name="T4" fmla="*/ 2 w 4"/>
                <a:gd name="T5" fmla="*/ 4 h 36"/>
                <a:gd name="T6" fmla="*/ 3 w 4"/>
                <a:gd name="T7" fmla="*/ 1 h 36"/>
                <a:gd name="T8" fmla="*/ 4 w 4"/>
                <a:gd name="T9" fmla="*/ 0 h 36"/>
                <a:gd name="T10" fmla="*/ 4 w 4"/>
                <a:gd name="T11" fmla="*/ 9 h 36"/>
                <a:gd name="T12" fmla="*/ 4 w 4"/>
                <a:gd name="T13" fmla="*/ 18 h 36"/>
                <a:gd name="T14" fmla="*/ 4 w 4"/>
                <a:gd name="T15" fmla="*/ 27 h 36"/>
                <a:gd name="T16" fmla="*/ 4 w 4"/>
                <a:gd name="T17" fmla="*/ 36 h 36"/>
                <a:gd name="T18" fmla="*/ 3 w 4"/>
                <a:gd name="T19" fmla="*/ 35 h 36"/>
                <a:gd name="T20" fmla="*/ 2 w 4"/>
                <a:gd name="T21" fmla="*/ 35 h 36"/>
                <a:gd name="T22" fmla="*/ 1 w 4"/>
                <a:gd name="T23" fmla="*/ 35 h 36"/>
                <a:gd name="T24" fmla="*/ 0 w 4"/>
                <a:gd name="T25" fmla="*/ 34 h 36"/>
                <a:gd name="T26" fmla="*/ 0 w 4"/>
                <a:gd name="T27" fmla="*/ 27 h 36"/>
                <a:gd name="T28" fmla="*/ 0 w 4"/>
                <a:gd name="T29" fmla="*/ 20 h 36"/>
                <a:gd name="T30" fmla="*/ 0 w 4"/>
                <a:gd name="T31" fmla="*/ 14 h 36"/>
                <a:gd name="T32" fmla="*/ 0 w 4"/>
                <a:gd name="T33" fmla="*/ 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6"/>
                <a:gd name="T53" fmla="*/ 4 w 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6">
                  <a:moveTo>
                    <a:pt x="0" y="7"/>
                  </a:moveTo>
                  <a:lnTo>
                    <a:pt x="1" y="5"/>
                  </a:lnTo>
                  <a:lnTo>
                    <a:pt x="2" y="4"/>
                  </a:lnTo>
                  <a:lnTo>
                    <a:pt x="3" y="1"/>
                  </a:lnTo>
                  <a:lnTo>
                    <a:pt x="4" y="0"/>
                  </a:lnTo>
                  <a:lnTo>
                    <a:pt x="4" y="9"/>
                  </a:lnTo>
                  <a:lnTo>
                    <a:pt x="4" y="18"/>
                  </a:lnTo>
                  <a:lnTo>
                    <a:pt x="4" y="27"/>
                  </a:lnTo>
                  <a:lnTo>
                    <a:pt x="4" y="36"/>
                  </a:lnTo>
                  <a:lnTo>
                    <a:pt x="3" y="35"/>
                  </a:lnTo>
                  <a:lnTo>
                    <a:pt x="2" y="35"/>
                  </a:lnTo>
                  <a:lnTo>
                    <a:pt x="1" y="35"/>
                  </a:lnTo>
                  <a:lnTo>
                    <a:pt x="0" y="34"/>
                  </a:lnTo>
                  <a:lnTo>
                    <a:pt x="0" y="27"/>
                  </a:lnTo>
                  <a:lnTo>
                    <a:pt x="0" y="20"/>
                  </a:lnTo>
                  <a:lnTo>
                    <a:pt x="0" y="14"/>
                  </a:lnTo>
                  <a:lnTo>
                    <a:pt x="0" y="7"/>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9" name="Freeform 97">
              <a:extLst>
                <a:ext uri="{FF2B5EF4-FFF2-40B4-BE49-F238E27FC236}">
                  <a16:creationId xmlns:a16="http://schemas.microsoft.com/office/drawing/2014/main" id="{3B862B2D-841D-4C39-7C23-D7BBB8C48057}"/>
                </a:ext>
              </a:extLst>
            </p:cNvPr>
            <p:cNvSpPr>
              <a:spLocks/>
            </p:cNvSpPr>
            <p:nvPr/>
          </p:nvSpPr>
          <p:spPr bwMode="auto">
            <a:xfrm>
              <a:off x="3332" y="1110"/>
              <a:ext cx="26" cy="38"/>
            </a:xfrm>
            <a:custGeom>
              <a:avLst/>
              <a:gdLst>
                <a:gd name="T0" fmla="*/ 0 w 26"/>
                <a:gd name="T1" fmla="*/ 1 h 38"/>
                <a:gd name="T2" fmla="*/ 0 w 26"/>
                <a:gd name="T3" fmla="*/ 2 h 38"/>
                <a:gd name="T4" fmla="*/ 0 w 26"/>
                <a:gd name="T5" fmla="*/ 2 h 38"/>
                <a:gd name="T6" fmla="*/ 0 w 26"/>
                <a:gd name="T7" fmla="*/ 2 h 38"/>
                <a:gd name="T8" fmla="*/ 0 w 26"/>
                <a:gd name="T9" fmla="*/ 3 h 38"/>
                <a:gd name="T10" fmla="*/ 12 w 26"/>
                <a:gd name="T11" fmla="*/ 38 h 38"/>
                <a:gd name="T12" fmla="*/ 14 w 26"/>
                <a:gd name="T13" fmla="*/ 38 h 38"/>
                <a:gd name="T14" fmla="*/ 18 w 26"/>
                <a:gd name="T15" fmla="*/ 35 h 38"/>
                <a:gd name="T16" fmla="*/ 21 w 26"/>
                <a:gd name="T17" fmla="*/ 34 h 38"/>
                <a:gd name="T18" fmla="*/ 26 w 26"/>
                <a:gd name="T19" fmla="*/ 34 h 38"/>
                <a:gd name="T20" fmla="*/ 2 w 26"/>
                <a:gd name="T21" fmla="*/ 0 h 38"/>
                <a:gd name="T22" fmla="*/ 2 w 26"/>
                <a:gd name="T23" fmla="*/ 0 h 38"/>
                <a:gd name="T24" fmla="*/ 1 w 26"/>
                <a:gd name="T25" fmla="*/ 0 h 38"/>
                <a:gd name="T26" fmla="*/ 1 w 26"/>
                <a:gd name="T27" fmla="*/ 0 h 38"/>
                <a:gd name="T28" fmla="*/ 0 w 26"/>
                <a:gd name="T29" fmla="*/ 1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8"/>
                <a:gd name="T47" fmla="*/ 26 w 26"/>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8">
                  <a:moveTo>
                    <a:pt x="0" y="1"/>
                  </a:moveTo>
                  <a:lnTo>
                    <a:pt x="0" y="2"/>
                  </a:lnTo>
                  <a:lnTo>
                    <a:pt x="0" y="3"/>
                  </a:lnTo>
                  <a:lnTo>
                    <a:pt x="12" y="38"/>
                  </a:lnTo>
                  <a:lnTo>
                    <a:pt x="14" y="38"/>
                  </a:lnTo>
                  <a:lnTo>
                    <a:pt x="18" y="35"/>
                  </a:lnTo>
                  <a:lnTo>
                    <a:pt x="21" y="34"/>
                  </a:lnTo>
                  <a:lnTo>
                    <a:pt x="26" y="34"/>
                  </a:lnTo>
                  <a:lnTo>
                    <a:pt x="2" y="0"/>
                  </a:lnTo>
                  <a:lnTo>
                    <a:pt x="1" y="0"/>
                  </a:lnTo>
                  <a:lnTo>
                    <a:pt x="0" y="1"/>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0" name="Freeform 98">
              <a:extLst>
                <a:ext uri="{FF2B5EF4-FFF2-40B4-BE49-F238E27FC236}">
                  <a16:creationId xmlns:a16="http://schemas.microsoft.com/office/drawing/2014/main" id="{803E6255-495B-66DC-AFD3-13AF99B8AA4C}"/>
                </a:ext>
              </a:extLst>
            </p:cNvPr>
            <p:cNvSpPr>
              <a:spLocks/>
            </p:cNvSpPr>
            <p:nvPr/>
          </p:nvSpPr>
          <p:spPr bwMode="auto">
            <a:xfrm>
              <a:off x="3352" y="1285"/>
              <a:ext cx="9" cy="4"/>
            </a:xfrm>
            <a:custGeom>
              <a:avLst/>
              <a:gdLst>
                <a:gd name="T0" fmla="*/ 0 w 9"/>
                <a:gd name="T1" fmla="*/ 2 h 4"/>
                <a:gd name="T2" fmla="*/ 0 w 9"/>
                <a:gd name="T3" fmla="*/ 2 h 4"/>
                <a:gd name="T4" fmla="*/ 1 w 9"/>
                <a:gd name="T5" fmla="*/ 3 h 4"/>
                <a:gd name="T6" fmla="*/ 2 w 9"/>
                <a:gd name="T7" fmla="*/ 4 h 4"/>
                <a:gd name="T8" fmla="*/ 5 w 9"/>
                <a:gd name="T9" fmla="*/ 4 h 4"/>
                <a:gd name="T10" fmla="*/ 6 w 9"/>
                <a:gd name="T11" fmla="*/ 4 h 4"/>
                <a:gd name="T12" fmla="*/ 8 w 9"/>
                <a:gd name="T13" fmla="*/ 4 h 4"/>
                <a:gd name="T14" fmla="*/ 9 w 9"/>
                <a:gd name="T15" fmla="*/ 4 h 4"/>
                <a:gd name="T16" fmla="*/ 9 w 9"/>
                <a:gd name="T17" fmla="*/ 3 h 4"/>
                <a:gd name="T18" fmla="*/ 9 w 9"/>
                <a:gd name="T19" fmla="*/ 2 h 4"/>
                <a:gd name="T20" fmla="*/ 9 w 9"/>
                <a:gd name="T21" fmla="*/ 1 h 4"/>
                <a:gd name="T22" fmla="*/ 7 w 9"/>
                <a:gd name="T23" fmla="*/ 1 h 4"/>
                <a:gd name="T24" fmla="*/ 5 w 9"/>
                <a:gd name="T25" fmla="*/ 0 h 4"/>
                <a:gd name="T26" fmla="*/ 3 w 9"/>
                <a:gd name="T27" fmla="*/ 0 h 4"/>
                <a:gd name="T28" fmla="*/ 1 w 9"/>
                <a:gd name="T29" fmla="*/ 1 h 4"/>
                <a:gd name="T30" fmla="*/ 0 w 9"/>
                <a:gd name="T31" fmla="*/ 1 h 4"/>
                <a:gd name="T32" fmla="*/ 0 w 9"/>
                <a:gd name="T33" fmla="*/ 2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
                <a:gd name="T53" fmla="*/ 9 w 9"/>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
                  <a:moveTo>
                    <a:pt x="0" y="2"/>
                  </a:moveTo>
                  <a:lnTo>
                    <a:pt x="0" y="2"/>
                  </a:lnTo>
                  <a:lnTo>
                    <a:pt x="1" y="3"/>
                  </a:lnTo>
                  <a:lnTo>
                    <a:pt x="2" y="4"/>
                  </a:lnTo>
                  <a:lnTo>
                    <a:pt x="5" y="4"/>
                  </a:lnTo>
                  <a:lnTo>
                    <a:pt x="6" y="4"/>
                  </a:lnTo>
                  <a:lnTo>
                    <a:pt x="8" y="4"/>
                  </a:lnTo>
                  <a:lnTo>
                    <a:pt x="9" y="4"/>
                  </a:lnTo>
                  <a:lnTo>
                    <a:pt x="9" y="3"/>
                  </a:lnTo>
                  <a:lnTo>
                    <a:pt x="9" y="2"/>
                  </a:lnTo>
                  <a:lnTo>
                    <a:pt x="9" y="1"/>
                  </a:lnTo>
                  <a:lnTo>
                    <a:pt x="7" y="1"/>
                  </a:lnTo>
                  <a:lnTo>
                    <a:pt x="5" y="0"/>
                  </a:lnTo>
                  <a:lnTo>
                    <a:pt x="3" y="0"/>
                  </a:lnTo>
                  <a:lnTo>
                    <a:pt x="1" y="1"/>
                  </a:lnTo>
                  <a:lnTo>
                    <a:pt x="0" y="1"/>
                  </a:lnTo>
                  <a:lnTo>
                    <a:pt x="0" y="2"/>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1" name="Freeform 99">
              <a:extLst>
                <a:ext uri="{FF2B5EF4-FFF2-40B4-BE49-F238E27FC236}">
                  <a16:creationId xmlns:a16="http://schemas.microsoft.com/office/drawing/2014/main" id="{79FECC46-F19A-A920-082A-61DC1B2D37E8}"/>
                </a:ext>
              </a:extLst>
            </p:cNvPr>
            <p:cNvSpPr>
              <a:spLocks/>
            </p:cNvSpPr>
            <p:nvPr/>
          </p:nvSpPr>
          <p:spPr bwMode="auto">
            <a:xfrm>
              <a:off x="3396" y="1220"/>
              <a:ext cx="58" cy="18"/>
            </a:xfrm>
            <a:custGeom>
              <a:avLst/>
              <a:gdLst>
                <a:gd name="T0" fmla="*/ 26 w 58"/>
                <a:gd name="T1" fmla="*/ 13 h 18"/>
                <a:gd name="T2" fmla="*/ 13 w 58"/>
                <a:gd name="T3" fmla="*/ 12 h 18"/>
                <a:gd name="T4" fmla="*/ 5 w 58"/>
                <a:gd name="T5" fmla="*/ 13 h 18"/>
                <a:gd name="T6" fmla="*/ 1 w 58"/>
                <a:gd name="T7" fmla="*/ 15 h 18"/>
                <a:gd name="T8" fmla="*/ 0 w 58"/>
                <a:gd name="T9" fmla="*/ 16 h 18"/>
                <a:gd name="T10" fmla="*/ 1 w 58"/>
                <a:gd name="T11" fmla="*/ 15 h 18"/>
                <a:gd name="T12" fmla="*/ 5 w 58"/>
                <a:gd name="T13" fmla="*/ 11 h 18"/>
                <a:gd name="T14" fmla="*/ 11 w 58"/>
                <a:gd name="T15" fmla="*/ 7 h 18"/>
                <a:gd name="T16" fmla="*/ 19 w 58"/>
                <a:gd name="T17" fmla="*/ 2 h 18"/>
                <a:gd name="T18" fmla="*/ 27 w 58"/>
                <a:gd name="T19" fmla="*/ 0 h 18"/>
                <a:gd name="T20" fmla="*/ 36 w 58"/>
                <a:gd name="T21" fmla="*/ 1 h 18"/>
                <a:gd name="T22" fmla="*/ 48 w 58"/>
                <a:gd name="T23" fmla="*/ 7 h 18"/>
                <a:gd name="T24" fmla="*/ 58 w 58"/>
                <a:gd name="T25" fmla="*/ 18 h 18"/>
                <a:gd name="T26" fmla="*/ 55 w 58"/>
                <a:gd name="T27" fmla="*/ 18 h 18"/>
                <a:gd name="T28" fmla="*/ 50 w 58"/>
                <a:gd name="T29" fmla="*/ 17 h 18"/>
                <a:gd name="T30" fmla="*/ 40 w 58"/>
                <a:gd name="T31" fmla="*/ 15 h 18"/>
                <a:gd name="T32" fmla="*/ 26 w 58"/>
                <a:gd name="T33" fmla="*/ 1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8"/>
                <a:gd name="T53" fmla="*/ 58 w 5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8">
                  <a:moveTo>
                    <a:pt x="26" y="13"/>
                  </a:moveTo>
                  <a:lnTo>
                    <a:pt x="13" y="12"/>
                  </a:lnTo>
                  <a:lnTo>
                    <a:pt x="5" y="13"/>
                  </a:lnTo>
                  <a:lnTo>
                    <a:pt x="1" y="15"/>
                  </a:lnTo>
                  <a:lnTo>
                    <a:pt x="0" y="16"/>
                  </a:lnTo>
                  <a:lnTo>
                    <a:pt x="1" y="15"/>
                  </a:lnTo>
                  <a:lnTo>
                    <a:pt x="5" y="11"/>
                  </a:lnTo>
                  <a:lnTo>
                    <a:pt x="11" y="7"/>
                  </a:lnTo>
                  <a:lnTo>
                    <a:pt x="19" y="2"/>
                  </a:lnTo>
                  <a:lnTo>
                    <a:pt x="27" y="0"/>
                  </a:lnTo>
                  <a:lnTo>
                    <a:pt x="36" y="1"/>
                  </a:lnTo>
                  <a:lnTo>
                    <a:pt x="48" y="7"/>
                  </a:lnTo>
                  <a:lnTo>
                    <a:pt x="58" y="18"/>
                  </a:lnTo>
                  <a:lnTo>
                    <a:pt x="55" y="18"/>
                  </a:lnTo>
                  <a:lnTo>
                    <a:pt x="50" y="17"/>
                  </a:lnTo>
                  <a:lnTo>
                    <a:pt x="40" y="15"/>
                  </a:lnTo>
                  <a:lnTo>
                    <a:pt x="26" y="13"/>
                  </a:lnTo>
                  <a:close/>
                </a:path>
              </a:pathLst>
            </a:custGeom>
            <a:solidFill>
              <a:srgbClr val="CC75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2" name="Freeform 100">
              <a:extLst>
                <a:ext uri="{FF2B5EF4-FFF2-40B4-BE49-F238E27FC236}">
                  <a16:creationId xmlns:a16="http://schemas.microsoft.com/office/drawing/2014/main" id="{1A2B4D57-D8DF-22A7-5D5F-567E4BF4B5D7}"/>
                </a:ext>
              </a:extLst>
            </p:cNvPr>
            <p:cNvSpPr>
              <a:spLocks/>
            </p:cNvSpPr>
            <p:nvPr/>
          </p:nvSpPr>
          <p:spPr bwMode="auto">
            <a:xfrm>
              <a:off x="3398" y="1218"/>
              <a:ext cx="59" cy="20"/>
            </a:xfrm>
            <a:custGeom>
              <a:avLst/>
              <a:gdLst>
                <a:gd name="T0" fmla="*/ 59 w 59"/>
                <a:gd name="T1" fmla="*/ 20 h 20"/>
                <a:gd name="T2" fmla="*/ 58 w 59"/>
                <a:gd name="T3" fmla="*/ 18 h 20"/>
                <a:gd name="T4" fmla="*/ 56 w 59"/>
                <a:gd name="T5" fmla="*/ 13 h 20"/>
                <a:gd name="T6" fmla="*/ 51 w 59"/>
                <a:gd name="T7" fmla="*/ 8 h 20"/>
                <a:gd name="T8" fmla="*/ 44 w 59"/>
                <a:gd name="T9" fmla="*/ 3 h 20"/>
                <a:gd name="T10" fmla="*/ 37 w 59"/>
                <a:gd name="T11" fmla="*/ 0 h 20"/>
                <a:gd name="T12" fmla="*/ 25 w 59"/>
                <a:gd name="T13" fmla="*/ 0 h 20"/>
                <a:gd name="T14" fmla="*/ 14 w 59"/>
                <a:gd name="T15" fmla="*/ 5 h 20"/>
                <a:gd name="T16" fmla="*/ 0 w 59"/>
                <a:gd name="T17" fmla="*/ 17 h 20"/>
                <a:gd name="T18" fmla="*/ 1 w 59"/>
                <a:gd name="T19" fmla="*/ 15 h 20"/>
                <a:gd name="T20" fmla="*/ 5 w 59"/>
                <a:gd name="T21" fmla="*/ 13 h 20"/>
                <a:gd name="T22" fmla="*/ 11 w 59"/>
                <a:gd name="T23" fmla="*/ 10 h 20"/>
                <a:gd name="T24" fmla="*/ 19 w 59"/>
                <a:gd name="T25" fmla="*/ 7 h 20"/>
                <a:gd name="T26" fmla="*/ 27 w 59"/>
                <a:gd name="T27" fmla="*/ 5 h 20"/>
                <a:gd name="T28" fmla="*/ 36 w 59"/>
                <a:gd name="T29" fmla="*/ 7 h 20"/>
                <a:gd name="T30" fmla="*/ 46 w 59"/>
                <a:gd name="T31" fmla="*/ 11 h 20"/>
                <a:gd name="T32" fmla="*/ 55 w 59"/>
                <a:gd name="T33" fmla="*/ 20 h 20"/>
                <a:gd name="T34" fmla="*/ 59 w 59"/>
                <a:gd name="T35" fmla="*/ 2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20"/>
                <a:gd name="T56" fmla="*/ 59 w 59"/>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20">
                  <a:moveTo>
                    <a:pt x="59" y="20"/>
                  </a:moveTo>
                  <a:lnTo>
                    <a:pt x="58" y="18"/>
                  </a:lnTo>
                  <a:lnTo>
                    <a:pt x="56" y="13"/>
                  </a:lnTo>
                  <a:lnTo>
                    <a:pt x="51" y="8"/>
                  </a:lnTo>
                  <a:lnTo>
                    <a:pt x="44" y="3"/>
                  </a:lnTo>
                  <a:lnTo>
                    <a:pt x="37" y="0"/>
                  </a:lnTo>
                  <a:lnTo>
                    <a:pt x="25" y="0"/>
                  </a:lnTo>
                  <a:lnTo>
                    <a:pt x="14" y="5"/>
                  </a:lnTo>
                  <a:lnTo>
                    <a:pt x="0" y="17"/>
                  </a:lnTo>
                  <a:lnTo>
                    <a:pt x="1" y="15"/>
                  </a:lnTo>
                  <a:lnTo>
                    <a:pt x="5" y="13"/>
                  </a:lnTo>
                  <a:lnTo>
                    <a:pt x="11" y="10"/>
                  </a:lnTo>
                  <a:lnTo>
                    <a:pt x="19" y="7"/>
                  </a:lnTo>
                  <a:lnTo>
                    <a:pt x="27" y="5"/>
                  </a:lnTo>
                  <a:lnTo>
                    <a:pt x="36" y="7"/>
                  </a:lnTo>
                  <a:lnTo>
                    <a:pt x="46" y="11"/>
                  </a:lnTo>
                  <a:lnTo>
                    <a:pt x="55" y="20"/>
                  </a:lnTo>
                  <a:lnTo>
                    <a:pt x="59" y="2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3" name="Freeform 101">
              <a:extLst>
                <a:ext uri="{FF2B5EF4-FFF2-40B4-BE49-F238E27FC236}">
                  <a16:creationId xmlns:a16="http://schemas.microsoft.com/office/drawing/2014/main" id="{E3549024-112D-25E7-06F3-3348C34FFF7F}"/>
                </a:ext>
              </a:extLst>
            </p:cNvPr>
            <p:cNvSpPr>
              <a:spLocks/>
            </p:cNvSpPr>
            <p:nvPr/>
          </p:nvSpPr>
          <p:spPr bwMode="auto">
            <a:xfrm>
              <a:off x="3313" y="1201"/>
              <a:ext cx="54" cy="29"/>
            </a:xfrm>
            <a:custGeom>
              <a:avLst/>
              <a:gdLst>
                <a:gd name="T0" fmla="*/ 30 w 54"/>
                <a:gd name="T1" fmla="*/ 16 h 29"/>
                <a:gd name="T2" fmla="*/ 42 w 54"/>
                <a:gd name="T3" fmla="*/ 20 h 29"/>
                <a:gd name="T4" fmla="*/ 50 w 54"/>
                <a:gd name="T5" fmla="*/ 25 h 29"/>
                <a:gd name="T6" fmla="*/ 52 w 54"/>
                <a:gd name="T7" fmla="*/ 28 h 29"/>
                <a:gd name="T8" fmla="*/ 54 w 54"/>
                <a:gd name="T9" fmla="*/ 29 h 29"/>
                <a:gd name="T10" fmla="*/ 52 w 54"/>
                <a:gd name="T11" fmla="*/ 27 h 29"/>
                <a:gd name="T12" fmla="*/ 51 w 54"/>
                <a:gd name="T13" fmla="*/ 22 h 29"/>
                <a:gd name="T14" fmla="*/ 48 w 54"/>
                <a:gd name="T15" fmla="*/ 16 h 29"/>
                <a:gd name="T16" fmla="*/ 42 w 54"/>
                <a:gd name="T17" fmla="*/ 9 h 29"/>
                <a:gd name="T18" fmla="*/ 35 w 54"/>
                <a:gd name="T19" fmla="*/ 3 h 29"/>
                <a:gd name="T20" fmla="*/ 26 w 54"/>
                <a:gd name="T21" fmla="*/ 0 h 29"/>
                <a:gd name="T22" fmla="*/ 15 w 54"/>
                <a:gd name="T23" fmla="*/ 0 h 29"/>
                <a:gd name="T24" fmla="*/ 0 w 54"/>
                <a:gd name="T25" fmla="*/ 6 h 29"/>
                <a:gd name="T26" fmla="*/ 2 w 54"/>
                <a:gd name="T27" fmla="*/ 6 h 29"/>
                <a:gd name="T28" fmla="*/ 7 w 54"/>
                <a:gd name="T29" fmla="*/ 8 h 29"/>
                <a:gd name="T30" fmla="*/ 17 w 54"/>
                <a:gd name="T31" fmla="*/ 11 h 29"/>
                <a:gd name="T32" fmla="*/ 30 w 54"/>
                <a:gd name="T33" fmla="*/ 16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9"/>
                <a:gd name="T53" fmla="*/ 54 w 54"/>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9">
                  <a:moveTo>
                    <a:pt x="30" y="16"/>
                  </a:moveTo>
                  <a:lnTo>
                    <a:pt x="42" y="20"/>
                  </a:lnTo>
                  <a:lnTo>
                    <a:pt x="50" y="25"/>
                  </a:lnTo>
                  <a:lnTo>
                    <a:pt x="52" y="28"/>
                  </a:lnTo>
                  <a:lnTo>
                    <a:pt x="54" y="29"/>
                  </a:lnTo>
                  <a:lnTo>
                    <a:pt x="52" y="27"/>
                  </a:lnTo>
                  <a:lnTo>
                    <a:pt x="51" y="22"/>
                  </a:lnTo>
                  <a:lnTo>
                    <a:pt x="48" y="16"/>
                  </a:lnTo>
                  <a:lnTo>
                    <a:pt x="42" y="9"/>
                  </a:lnTo>
                  <a:lnTo>
                    <a:pt x="35" y="3"/>
                  </a:lnTo>
                  <a:lnTo>
                    <a:pt x="26" y="0"/>
                  </a:lnTo>
                  <a:lnTo>
                    <a:pt x="15" y="0"/>
                  </a:lnTo>
                  <a:lnTo>
                    <a:pt x="0" y="6"/>
                  </a:lnTo>
                  <a:lnTo>
                    <a:pt x="2" y="6"/>
                  </a:lnTo>
                  <a:lnTo>
                    <a:pt x="7" y="8"/>
                  </a:lnTo>
                  <a:lnTo>
                    <a:pt x="17" y="11"/>
                  </a:lnTo>
                  <a:lnTo>
                    <a:pt x="30" y="16"/>
                  </a:lnTo>
                  <a:close/>
                </a:path>
              </a:pathLst>
            </a:custGeom>
            <a:solidFill>
              <a:srgbClr val="CC75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4" name="Freeform 102">
              <a:extLst>
                <a:ext uri="{FF2B5EF4-FFF2-40B4-BE49-F238E27FC236}">
                  <a16:creationId xmlns:a16="http://schemas.microsoft.com/office/drawing/2014/main" id="{FE241D13-0042-3668-2175-C53F43973F06}"/>
                </a:ext>
              </a:extLst>
            </p:cNvPr>
            <p:cNvSpPr>
              <a:spLocks/>
            </p:cNvSpPr>
            <p:nvPr/>
          </p:nvSpPr>
          <p:spPr bwMode="auto">
            <a:xfrm>
              <a:off x="3311" y="1196"/>
              <a:ext cx="54" cy="32"/>
            </a:xfrm>
            <a:custGeom>
              <a:avLst/>
              <a:gdLst>
                <a:gd name="T0" fmla="*/ 0 w 54"/>
                <a:gd name="T1" fmla="*/ 8 h 32"/>
                <a:gd name="T2" fmla="*/ 2 w 54"/>
                <a:gd name="T3" fmla="*/ 7 h 32"/>
                <a:gd name="T4" fmla="*/ 6 w 54"/>
                <a:gd name="T5" fmla="*/ 4 h 32"/>
                <a:gd name="T6" fmla="*/ 12 w 54"/>
                <a:gd name="T7" fmla="*/ 2 h 32"/>
                <a:gd name="T8" fmla="*/ 21 w 54"/>
                <a:gd name="T9" fmla="*/ 0 h 32"/>
                <a:gd name="T10" fmla="*/ 29 w 54"/>
                <a:gd name="T11" fmla="*/ 1 h 32"/>
                <a:gd name="T12" fmla="*/ 38 w 54"/>
                <a:gd name="T13" fmla="*/ 6 h 32"/>
                <a:gd name="T14" fmla="*/ 47 w 54"/>
                <a:gd name="T15" fmla="*/ 16 h 32"/>
                <a:gd name="T16" fmla="*/ 54 w 54"/>
                <a:gd name="T17" fmla="*/ 32 h 32"/>
                <a:gd name="T18" fmla="*/ 53 w 54"/>
                <a:gd name="T19" fmla="*/ 31 h 32"/>
                <a:gd name="T20" fmla="*/ 51 w 54"/>
                <a:gd name="T21" fmla="*/ 26 h 32"/>
                <a:gd name="T22" fmla="*/ 48 w 54"/>
                <a:gd name="T23" fmla="*/ 21 h 32"/>
                <a:gd name="T24" fmla="*/ 42 w 54"/>
                <a:gd name="T25" fmla="*/ 15 h 32"/>
                <a:gd name="T26" fmla="*/ 34 w 54"/>
                <a:gd name="T27" fmla="*/ 10 h 32"/>
                <a:gd name="T28" fmla="*/ 25 w 54"/>
                <a:gd name="T29" fmla="*/ 7 h 32"/>
                <a:gd name="T30" fmla="*/ 15 w 54"/>
                <a:gd name="T31" fmla="*/ 7 h 32"/>
                <a:gd name="T32" fmla="*/ 3 w 54"/>
                <a:gd name="T33" fmla="*/ 11 h 32"/>
                <a:gd name="T34" fmla="*/ 0 w 54"/>
                <a:gd name="T35" fmla="*/ 8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32"/>
                <a:gd name="T56" fmla="*/ 54 w 54"/>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32">
                  <a:moveTo>
                    <a:pt x="0" y="8"/>
                  </a:moveTo>
                  <a:lnTo>
                    <a:pt x="2" y="7"/>
                  </a:lnTo>
                  <a:lnTo>
                    <a:pt x="6" y="4"/>
                  </a:lnTo>
                  <a:lnTo>
                    <a:pt x="12" y="2"/>
                  </a:lnTo>
                  <a:lnTo>
                    <a:pt x="21" y="0"/>
                  </a:lnTo>
                  <a:lnTo>
                    <a:pt x="29" y="1"/>
                  </a:lnTo>
                  <a:lnTo>
                    <a:pt x="38" y="6"/>
                  </a:lnTo>
                  <a:lnTo>
                    <a:pt x="47" y="16"/>
                  </a:lnTo>
                  <a:lnTo>
                    <a:pt x="54" y="32"/>
                  </a:lnTo>
                  <a:lnTo>
                    <a:pt x="53" y="31"/>
                  </a:lnTo>
                  <a:lnTo>
                    <a:pt x="51" y="26"/>
                  </a:lnTo>
                  <a:lnTo>
                    <a:pt x="48" y="21"/>
                  </a:lnTo>
                  <a:lnTo>
                    <a:pt x="42" y="15"/>
                  </a:lnTo>
                  <a:lnTo>
                    <a:pt x="34" y="10"/>
                  </a:lnTo>
                  <a:lnTo>
                    <a:pt x="25" y="7"/>
                  </a:lnTo>
                  <a:lnTo>
                    <a:pt x="15" y="7"/>
                  </a:lnTo>
                  <a:lnTo>
                    <a:pt x="3" y="11"/>
                  </a:lnTo>
                  <a:lnTo>
                    <a:pt x="0" y="8"/>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5" name="Freeform 103">
              <a:extLst>
                <a:ext uri="{FF2B5EF4-FFF2-40B4-BE49-F238E27FC236}">
                  <a16:creationId xmlns:a16="http://schemas.microsoft.com/office/drawing/2014/main" id="{C1541635-F1D8-7937-F9A4-7BAF3A211AC3}"/>
                </a:ext>
              </a:extLst>
            </p:cNvPr>
            <p:cNvSpPr>
              <a:spLocks/>
            </p:cNvSpPr>
            <p:nvPr/>
          </p:nvSpPr>
          <p:spPr bwMode="auto">
            <a:xfrm>
              <a:off x="3307" y="1197"/>
              <a:ext cx="60" cy="33"/>
            </a:xfrm>
            <a:custGeom>
              <a:avLst/>
              <a:gdLst>
                <a:gd name="T0" fmla="*/ 60 w 60"/>
                <a:gd name="T1" fmla="*/ 33 h 33"/>
                <a:gd name="T2" fmla="*/ 60 w 60"/>
                <a:gd name="T3" fmla="*/ 32 h 33"/>
                <a:gd name="T4" fmla="*/ 57 w 60"/>
                <a:gd name="T5" fmla="*/ 30 h 33"/>
                <a:gd name="T6" fmla="*/ 55 w 60"/>
                <a:gd name="T7" fmla="*/ 26 h 33"/>
                <a:gd name="T8" fmla="*/ 51 w 60"/>
                <a:gd name="T9" fmla="*/ 23 h 33"/>
                <a:gd name="T10" fmla="*/ 45 w 60"/>
                <a:gd name="T11" fmla="*/ 19 h 33"/>
                <a:gd name="T12" fmla="*/ 37 w 60"/>
                <a:gd name="T13" fmla="*/ 15 h 33"/>
                <a:gd name="T14" fmla="*/ 27 w 60"/>
                <a:gd name="T15" fmla="*/ 11 h 33"/>
                <a:gd name="T16" fmla="*/ 15 w 60"/>
                <a:gd name="T17" fmla="*/ 9 h 33"/>
                <a:gd name="T18" fmla="*/ 7 w 60"/>
                <a:gd name="T19" fmla="*/ 6 h 33"/>
                <a:gd name="T20" fmla="*/ 3 w 60"/>
                <a:gd name="T21" fmla="*/ 3 h 33"/>
                <a:gd name="T22" fmla="*/ 0 w 60"/>
                <a:gd name="T23" fmla="*/ 1 h 33"/>
                <a:gd name="T24" fmla="*/ 0 w 60"/>
                <a:gd name="T25" fmla="*/ 0 h 33"/>
                <a:gd name="T26" fmla="*/ 0 w 60"/>
                <a:gd name="T27" fmla="*/ 3 h 33"/>
                <a:gd name="T28" fmla="*/ 0 w 60"/>
                <a:gd name="T29" fmla="*/ 10 h 33"/>
                <a:gd name="T30" fmla="*/ 5 w 60"/>
                <a:gd name="T31" fmla="*/ 16 h 33"/>
                <a:gd name="T32" fmla="*/ 16 w 60"/>
                <a:gd name="T33" fmla="*/ 18 h 33"/>
                <a:gd name="T34" fmla="*/ 24 w 60"/>
                <a:gd name="T35" fmla="*/ 16 h 33"/>
                <a:gd name="T36" fmla="*/ 33 w 60"/>
                <a:gd name="T37" fmla="*/ 18 h 33"/>
                <a:gd name="T38" fmla="*/ 39 w 60"/>
                <a:gd name="T39" fmla="*/ 21 h 33"/>
                <a:gd name="T40" fmla="*/ 46 w 60"/>
                <a:gd name="T41" fmla="*/ 23 h 33"/>
                <a:gd name="T42" fmla="*/ 52 w 60"/>
                <a:gd name="T43" fmla="*/ 28 h 33"/>
                <a:gd name="T44" fmla="*/ 56 w 60"/>
                <a:gd name="T45" fmla="*/ 30 h 33"/>
                <a:gd name="T46" fmla="*/ 58 w 60"/>
                <a:gd name="T47" fmla="*/ 32 h 33"/>
                <a:gd name="T48" fmla="*/ 60 w 60"/>
                <a:gd name="T49" fmla="*/ 33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33"/>
                <a:gd name="T77" fmla="*/ 60 w 60"/>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33">
                  <a:moveTo>
                    <a:pt x="60" y="33"/>
                  </a:moveTo>
                  <a:lnTo>
                    <a:pt x="60" y="32"/>
                  </a:lnTo>
                  <a:lnTo>
                    <a:pt x="57" y="30"/>
                  </a:lnTo>
                  <a:lnTo>
                    <a:pt x="55" y="26"/>
                  </a:lnTo>
                  <a:lnTo>
                    <a:pt x="51" y="23"/>
                  </a:lnTo>
                  <a:lnTo>
                    <a:pt x="45" y="19"/>
                  </a:lnTo>
                  <a:lnTo>
                    <a:pt x="37" y="15"/>
                  </a:lnTo>
                  <a:lnTo>
                    <a:pt x="27" y="11"/>
                  </a:lnTo>
                  <a:lnTo>
                    <a:pt x="15" y="9"/>
                  </a:lnTo>
                  <a:lnTo>
                    <a:pt x="7" y="6"/>
                  </a:lnTo>
                  <a:lnTo>
                    <a:pt x="3" y="3"/>
                  </a:lnTo>
                  <a:lnTo>
                    <a:pt x="0" y="1"/>
                  </a:lnTo>
                  <a:lnTo>
                    <a:pt x="0" y="0"/>
                  </a:lnTo>
                  <a:lnTo>
                    <a:pt x="0" y="3"/>
                  </a:lnTo>
                  <a:lnTo>
                    <a:pt x="0" y="10"/>
                  </a:lnTo>
                  <a:lnTo>
                    <a:pt x="5" y="16"/>
                  </a:lnTo>
                  <a:lnTo>
                    <a:pt x="16" y="18"/>
                  </a:lnTo>
                  <a:lnTo>
                    <a:pt x="24" y="16"/>
                  </a:lnTo>
                  <a:lnTo>
                    <a:pt x="33" y="18"/>
                  </a:lnTo>
                  <a:lnTo>
                    <a:pt x="39" y="21"/>
                  </a:lnTo>
                  <a:lnTo>
                    <a:pt x="46" y="23"/>
                  </a:lnTo>
                  <a:lnTo>
                    <a:pt x="52" y="28"/>
                  </a:lnTo>
                  <a:lnTo>
                    <a:pt x="56" y="30"/>
                  </a:lnTo>
                  <a:lnTo>
                    <a:pt x="58" y="32"/>
                  </a:lnTo>
                  <a:lnTo>
                    <a:pt x="6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6" name="Freeform 104">
              <a:extLst>
                <a:ext uri="{FF2B5EF4-FFF2-40B4-BE49-F238E27FC236}">
                  <a16:creationId xmlns:a16="http://schemas.microsoft.com/office/drawing/2014/main" id="{258B4E02-0F08-4DDA-DDEE-270863379DCD}"/>
                </a:ext>
              </a:extLst>
            </p:cNvPr>
            <p:cNvSpPr>
              <a:spLocks/>
            </p:cNvSpPr>
            <p:nvPr/>
          </p:nvSpPr>
          <p:spPr bwMode="auto">
            <a:xfrm>
              <a:off x="3377" y="1132"/>
              <a:ext cx="96" cy="173"/>
            </a:xfrm>
            <a:custGeom>
              <a:avLst/>
              <a:gdLst>
                <a:gd name="T0" fmla="*/ 0 w 96"/>
                <a:gd name="T1" fmla="*/ 9 h 173"/>
                <a:gd name="T2" fmla="*/ 3 w 96"/>
                <a:gd name="T3" fmla="*/ 10 h 173"/>
                <a:gd name="T4" fmla="*/ 12 w 96"/>
                <a:gd name="T5" fmla="*/ 14 h 173"/>
                <a:gd name="T6" fmla="*/ 24 w 96"/>
                <a:gd name="T7" fmla="*/ 22 h 173"/>
                <a:gd name="T8" fmla="*/ 39 w 96"/>
                <a:gd name="T9" fmla="*/ 37 h 173"/>
                <a:gd name="T10" fmla="*/ 52 w 96"/>
                <a:gd name="T11" fmla="*/ 57 h 173"/>
                <a:gd name="T12" fmla="*/ 65 w 96"/>
                <a:gd name="T13" fmla="*/ 86 h 173"/>
                <a:gd name="T14" fmla="*/ 76 w 96"/>
                <a:gd name="T15" fmla="*/ 124 h 173"/>
                <a:gd name="T16" fmla="*/ 80 w 96"/>
                <a:gd name="T17" fmla="*/ 173 h 173"/>
                <a:gd name="T18" fmla="*/ 81 w 96"/>
                <a:gd name="T19" fmla="*/ 172 h 173"/>
                <a:gd name="T20" fmla="*/ 84 w 96"/>
                <a:gd name="T21" fmla="*/ 168 h 173"/>
                <a:gd name="T22" fmla="*/ 89 w 96"/>
                <a:gd name="T23" fmla="*/ 161 h 173"/>
                <a:gd name="T24" fmla="*/ 93 w 96"/>
                <a:gd name="T25" fmla="*/ 151 h 173"/>
                <a:gd name="T26" fmla="*/ 96 w 96"/>
                <a:gd name="T27" fmla="*/ 136 h 173"/>
                <a:gd name="T28" fmla="*/ 94 w 96"/>
                <a:gd name="T29" fmla="*/ 118 h 173"/>
                <a:gd name="T30" fmla="*/ 89 w 96"/>
                <a:gd name="T31" fmla="*/ 95 h 173"/>
                <a:gd name="T32" fmla="*/ 78 w 96"/>
                <a:gd name="T33" fmla="*/ 66 h 173"/>
                <a:gd name="T34" fmla="*/ 68 w 96"/>
                <a:gd name="T35" fmla="*/ 47 h 173"/>
                <a:gd name="T36" fmla="*/ 59 w 96"/>
                <a:gd name="T37" fmla="*/ 30 h 173"/>
                <a:gd name="T38" fmla="*/ 48 w 96"/>
                <a:gd name="T39" fmla="*/ 18 h 173"/>
                <a:gd name="T40" fmla="*/ 38 w 96"/>
                <a:gd name="T41" fmla="*/ 8 h 173"/>
                <a:gd name="T42" fmla="*/ 28 w 96"/>
                <a:gd name="T43" fmla="*/ 2 h 173"/>
                <a:gd name="T44" fmla="*/ 17 w 96"/>
                <a:gd name="T45" fmla="*/ 0 h 173"/>
                <a:gd name="T46" fmla="*/ 9 w 96"/>
                <a:gd name="T47" fmla="*/ 2 h 173"/>
                <a:gd name="T48" fmla="*/ 0 w 96"/>
                <a:gd name="T49" fmla="*/ 9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73"/>
                <a:gd name="T77" fmla="*/ 96 w 96"/>
                <a:gd name="T78" fmla="*/ 173 h 1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73">
                  <a:moveTo>
                    <a:pt x="0" y="9"/>
                  </a:moveTo>
                  <a:lnTo>
                    <a:pt x="3" y="10"/>
                  </a:lnTo>
                  <a:lnTo>
                    <a:pt x="12" y="14"/>
                  </a:lnTo>
                  <a:lnTo>
                    <a:pt x="24" y="22"/>
                  </a:lnTo>
                  <a:lnTo>
                    <a:pt x="39" y="37"/>
                  </a:lnTo>
                  <a:lnTo>
                    <a:pt x="52" y="57"/>
                  </a:lnTo>
                  <a:lnTo>
                    <a:pt x="65" y="86"/>
                  </a:lnTo>
                  <a:lnTo>
                    <a:pt x="76" y="124"/>
                  </a:lnTo>
                  <a:lnTo>
                    <a:pt x="80" y="173"/>
                  </a:lnTo>
                  <a:lnTo>
                    <a:pt x="81" y="172"/>
                  </a:lnTo>
                  <a:lnTo>
                    <a:pt x="84" y="168"/>
                  </a:lnTo>
                  <a:lnTo>
                    <a:pt x="89" y="161"/>
                  </a:lnTo>
                  <a:lnTo>
                    <a:pt x="93" y="151"/>
                  </a:lnTo>
                  <a:lnTo>
                    <a:pt x="96" y="136"/>
                  </a:lnTo>
                  <a:lnTo>
                    <a:pt x="94" y="118"/>
                  </a:lnTo>
                  <a:lnTo>
                    <a:pt x="89" y="95"/>
                  </a:lnTo>
                  <a:lnTo>
                    <a:pt x="78" y="66"/>
                  </a:lnTo>
                  <a:lnTo>
                    <a:pt x="68" y="47"/>
                  </a:lnTo>
                  <a:lnTo>
                    <a:pt x="59" y="30"/>
                  </a:lnTo>
                  <a:lnTo>
                    <a:pt x="48" y="18"/>
                  </a:lnTo>
                  <a:lnTo>
                    <a:pt x="38" y="8"/>
                  </a:lnTo>
                  <a:lnTo>
                    <a:pt x="28" y="2"/>
                  </a:lnTo>
                  <a:lnTo>
                    <a:pt x="17" y="0"/>
                  </a:lnTo>
                  <a:lnTo>
                    <a:pt x="9" y="2"/>
                  </a:lnTo>
                  <a:lnTo>
                    <a:pt x="0" y="9"/>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7" name="Freeform 105">
              <a:extLst>
                <a:ext uri="{FF2B5EF4-FFF2-40B4-BE49-F238E27FC236}">
                  <a16:creationId xmlns:a16="http://schemas.microsoft.com/office/drawing/2014/main" id="{A6AE93FD-9576-2D80-5047-A018AD1481F1}"/>
                </a:ext>
              </a:extLst>
            </p:cNvPr>
            <p:cNvSpPr>
              <a:spLocks/>
            </p:cNvSpPr>
            <p:nvPr/>
          </p:nvSpPr>
          <p:spPr bwMode="auto">
            <a:xfrm>
              <a:off x="3339" y="1115"/>
              <a:ext cx="136" cy="160"/>
            </a:xfrm>
            <a:custGeom>
              <a:avLst/>
              <a:gdLst>
                <a:gd name="T0" fmla="*/ 1 w 136"/>
                <a:gd name="T1" fmla="*/ 8 h 160"/>
                <a:gd name="T2" fmla="*/ 0 w 136"/>
                <a:gd name="T3" fmla="*/ 8 h 160"/>
                <a:gd name="T4" fmla="*/ 0 w 136"/>
                <a:gd name="T5" fmla="*/ 7 h 160"/>
                <a:gd name="T6" fmla="*/ 0 w 136"/>
                <a:gd name="T7" fmla="*/ 7 h 160"/>
                <a:gd name="T8" fmla="*/ 0 w 136"/>
                <a:gd name="T9" fmla="*/ 6 h 160"/>
                <a:gd name="T10" fmla="*/ 0 w 136"/>
                <a:gd name="T11" fmla="*/ 5 h 160"/>
                <a:gd name="T12" fmla="*/ 0 w 136"/>
                <a:gd name="T13" fmla="*/ 4 h 160"/>
                <a:gd name="T14" fmla="*/ 0 w 136"/>
                <a:gd name="T15" fmla="*/ 4 h 160"/>
                <a:gd name="T16" fmla="*/ 1 w 136"/>
                <a:gd name="T17" fmla="*/ 2 h 160"/>
                <a:gd name="T18" fmla="*/ 20 w 136"/>
                <a:gd name="T19" fmla="*/ 0 h 160"/>
                <a:gd name="T20" fmla="*/ 38 w 136"/>
                <a:gd name="T21" fmla="*/ 0 h 160"/>
                <a:gd name="T22" fmla="*/ 53 w 136"/>
                <a:gd name="T23" fmla="*/ 4 h 160"/>
                <a:gd name="T24" fmla="*/ 69 w 136"/>
                <a:gd name="T25" fmla="*/ 9 h 160"/>
                <a:gd name="T26" fmla="*/ 82 w 136"/>
                <a:gd name="T27" fmla="*/ 18 h 160"/>
                <a:gd name="T28" fmla="*/ 95 w 136"/>
                <a:gd name="T29" fmla="*/ 30 h 160"/>
                <a:gd name="T30" fmla="*/ 106 w 136"/>
                <a:gd name="T31" fmla="*/ 45 h 160"/>
                <a:gd name="T32" fmla="*/ 115 w 136"/>
                <a:gd name="T33" fmla="*/ 63 h 160"/>
                <a:gd name="T34" fmla="*/ 122 w 136"/>
                <a:gd name="T35" fmla="*/ 84 h 160"/>
                <a:gd name="T36" fmla="*/ 128 w 136"/>
                <a:gd name="T37" fmla="*/ 106 h 160"/>
                <a:gd name="T38" fmla="*/ 132 w 136"/>
                <a:gd name="T39" fmla="*/ 131 h 160"/>
                <a:gd name="T40" fmla="*/ 136 w 136"/>
                <a:gd name="T41" fmla="*/ 156 h 160"/>
                <a:gd name="T42" fmla="*/ 135 w 136"/>
                <a:gd name="T43" fmla="*/ 158 h 160"/>
                <a:gd name="T44" fmla="*/ 135 w 136"/>
                <a:gd name="T45" fmla="*/ 158 h 160"/>
                <a:gd name="T46" fmla="*/ 134 w 136"/>
                <a:gd name="T47" fmla="*/ 159 h 160"/>
                <a:gd name="T48" fmla="*/ 134 w 136"/>
                <a:gd name="T49" fmla="*/ 160 h 160"/>
                <a:gd name="T50" fmla="*/ 130 w 136"/>
                <a:gd name="T51" fmla="*/ 134 h 160"/>
                <a:gd name="T52" fmla="*/ 126 w 136"/>
                <a:gd name="T53" fmla="*/ 110 h 160"/>
                <a:gd name="T54" fmla="*/ 120 w 136"/>
                <a:gd name="T55" fmla="*/ 87 h 160"/>
                <a:gd name="T56" fmla="*/ 112 w 136"/>
                <a:gd name="T57" fmla="*/ 66 h 160"/>
                <a:gd name="T58" fmla="*/ 103 w 136"/>
                <a:gd name="T59" fmla="*/ 48 h 160"/>
                <a:gd name="T60" fmla="*/ 92 w 136"/>
                <a:gd name="T61" fmla="*/ 34 h 160"/>
                <a:gd name="T62" fmla="*/ 81 w 136"/>
                <a:gd name="T63" fmla="*/ 22 h 160"/>
                <a:gd name="T64" fmla="*/ 68 w 136"/>
                <a:gd name="T65" fmla="*/ 14 h 160"/>
                <a:gd name="T66" fmla="*/ 53 w 136"/>
                <a:gd name="T67" fmla="*/ 8 h 160"/>
                <a:gd name="T68" fmla="*/ 36 w 136"/>
                <a:gd name="T69" fmla="*/ 6 h 160"/>
                <a:gd name="T70" fmla="*/ 20 w 136"/>
                <a:gd name="T71" fmla="*/ 6 h 160"/>
                <a:gd name="T72" fmla="*/ 1 w 136"/>
                <a:gd name="T73" fmla="*/ 8 h 1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6"/>
                <a:gd name="T112" fmla="*/ 0 h 160"/>
                <a:gd name="T113" fmla="*/ 136 w 136"/>
                <a:gd name="T114" fmla="*/ 160 h 1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6" h="160">
                  <a:moveTo>
                    <a:pt x="1" y="8"/>
                  </a:moveTo>
                  <a:lnTo>
                    <a:pt x="0" y="8"/>
                  </a:lnTo>
                  <a:lnTo>
                    <a:pt x="0" y="7"/>
                  </a:lnTo>
                  <a:lnTo>
                    <a:pt x="0" y="6"/>
                  </a:lnTo>
                  <a:lnTo>
                    <a:pt x="0" y="5"/>
                  </a:lnTo>
                  <a:lnTo>
                    <a:pt x="0" y="4"/>
                  </a:lnTo>
                  <a:lnTo>
                    <a:pt x="1" y="2"/>
                  </a:lnTo>
                  <a:lnTo>
                    <a:pt x="20" y="0"/>
                  </a:lnTo>
                  <a:lnTo>
                    <a:pt x="38" y="0"/>
                  </a:lnTo>
                  <a:lnTo>
                    <a:pt x="53" y="4"/>
                  </a:lnTo>
                  <a:lnTo>
                    <a:pt x="69" y="9"/>
                  </a:lnTo>
                  <a:lnTo>
                    <a:pt x="82" y="18"/>
                  </a:lnTo>
                  <a:lnTo>
                    <a:pt x="95" y="30"/>
                  </a:lnTo>
                  <a:lnTo>
                    <a:pt x="106" y="45"/>
                  </a:lnTo>
                  <a:lnTo>
                    <a:pt x="115" y="63"/>
                  </a:lnTo>
                  <a:lnTo>
                    <a:pt x="122" y="84"/>
                  </a:lnTo>
                  <a:lnTo>
                    <a:pt x="128" y="106"/>
                  </a:lnTo>
                  <a:lnTo>
                    <a:pt x="132" y="131"/>
                  </a:lnTo>
                  <a:lnTo>
                    <a:pt x="136" y="156"/>
                  </a:lnTo>
                  <a:lnTo>
                    <a:pt x="135" y="158"/>
                  </a:lnTo>
                  <a:lnTo>
                    <a:pt x="134" y="159"/>
                  </a:lnTo>
                  <a:lnTo>
                    <a:pt x="134" y="160"/>
                  </a:lnTo>
                  <a:lnTo>
                    <a:pt x="130" y="134"/>
                  </a:lnTo>
                  <a:lnTo>
                    <a:pt x="126" y="110"/>
                  </a:lnTo>
                  <a:lnTo>
                    <a:pt x="120" y="87"/>
                  </a:lnTo>
                  <a:lnTo>
                    <a:pt x="112" y="66"/>
                  </a:lnTo>
                  <a:lnTo>
                    <a:pt x="103" y="48"/>
                  </a:lnTo>
                  <a:lnTo>
                    <a:pt x="92" y="34"/>
                  </a:lnTo>
                  <a:lnTo>
                    <a:pt x="81" y="22"/>
                  </a:lnTo>
                  <a:lnTo>
                    <a:pt x="68" y="14"/>
                  </a:lnTo>
                  <a:lnTo>
                    <a:pt x="53" y="8"/>
                  </a:lnTo>
                  <a:lnTo>
                    <a:pt x="36" y="6"/>
                  </a:lnTo>
                  <a:lnTo>
                    <a:pt x="20" y="6"/>
                  </a:lnTo>
                  <a:lnTo>
                    <a:pt x="1" y="8"/>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8" name="Freeform 106">
              <a:extLst>
                <a:ext uri="{FF2B5EF4-FFF2-40B4-BE49-F238E27FC236}">
                  <a16:creationId xmlns:a16="http://schemas.microsoft.com/office/drawing/2014/main" id="{A015D776-0A7E-89FD-480D-9EF84D045097}"/>
                </a:ext>
              </a:extLst>
            </p:cNvPr>
            <p:cNvSpPr>
              <a:spLocks/>
            </p:cNvSpPr>
            <p:nvPr/>
          </p:nvSpPr>
          <p:spPr bwMode="auto">
            <a:xfrm>
              <a:off x="3336" y="1107"/>
              <a:ext cx="146" cy="161"/>
            </a:xfrm>
            <a:custGeom>
              <a:avLst/>
              <a:gdLst>
                <a:gd name="T0" fmla="*/ 2 w 146"/>
                <a:gd name="T1" fmla="*/ 10 h 161"/>
                <a:gd name="T2" fmla="*/ 0 w 146"/>
                <a:gd name="T3" fmla="*/ 10 h 161"/>
                <a:gd name="T4" fmla="*/ 0 w 146"/>
                <a:gd name="T5" fmla="*/ 9 h 161"/>
                <a:gd name="T6" fmla="*/ 0 w 146"/>
                <a:gd name="T7" fmla="*/ 9 h 161"/>
                <a:gd name="T8" fmla="*/ 0 w 146"/>
                <a:gd name="T9" fmla="*/ 8 h 161"/>
                <a:gd name="T10" fmla="*/ 0 w 146"/>
                <a:gd name="T11" fmla="*/ 7 h 161"/>
                <a:gd name="T12" fmla="*/ 0 w 146"/>
                <a:gd name="T13" fmla="*/ 6 h 161"/>
                <a:gd name="T14" fmla="*/ 0 w 146"/>
                <a:gd name="T15" fmla="*/ 6 h 161"/>
                <a:gd name="T16" fmla="*/ 2 w 146"/>
                <a:gd name="T17" fmla="*/ 5 h 161"/>
                <a:gd name="T18" fmla="*/ 19 w 146"/>
                <a:gd name="T19" fmla="*/ 0 h 161"/>
                <a:gd name="T20" fmla="*/ 36 w 146"/>
                <a:gd name="T21" fmla="*/ 0 h 161"/>
                <a:gd name="T22" fmla="*/ 53 w 146"/>
                <a:gd name="T23" fmla="*/ 3 h 161"/>
                <a:gd name="T24" fmla="*/ 67 w 146"/>
                <a:gd name="T25" fmla="*/ 7 h 161"/>
                <a:gd name="T26" fmla="*/ 81 w 146"/>
                <a:gd name="T27" fmla="*/ 15 h 161"/>
                <a:gd name="T28" fmla="*/ 94 w 146"/>
                <a:gd name="T29" fmla="*/ 26 h 161"/>
                <a:gd name="T30" fmla="*/ 105 w 146"/>
                <a:gd name="T31" fmla="*/ 41 h 161"/>
                <a:gd name="T32" fmla="*/ 115 w 146"/>
                <a:gd name="T33" fmla="*/ 57 h 161"/>
                <a:gd name="T34" fmla="*/ 125 w 146"/>
                <a:gd name="T35" fmla="*/ 81 h 161"/>
                <a:gd name="T36" fmla="*/ 134 w 146"/>
                <a:gd name="T37" fmla="*/ 105 h 161"/>
                <a:gd name="T38" fmla="*/ 141 w 146"/>
                <a:gd name="T39" fmla="*/ 132 h 161"/>
                <a:gd name="T40" fmla="*/ 146 w 146"/>
                <a:gd name="T41" fmla="*/ 160 h 161"/>
                <a:gd name="T42" fmla="*/ 144 w 146"/>
                <a:gd name="T43" fmla="*/ 161 h 161"/>
                <a:gd name="T44" fmla="*/ 144 w 146"/>
                <a:gd name="T45" fmla="*/ 161 h 161"/>
                <a:gd name="T46" fmla="*/ 144 w 146"/>
                <a:gd name="T47" fmla="*/ 161 h 161"/>
                <a:gd name="T48" fmla="*/ 143 w 146"/>
                <a:gd name="T49" fmla="*/ 161 h 161"/>
                <a:gd name="T50" fmla="*/ 139 w 146"/>
                <a:gd name="T51" fmla="*/ 134 h 161"/>
                <a:gd name="T52" fmla="*/ 132 w 146"/>
                <a:gd name="T53" fmla="*/ 108 h 161"/>
                <a:gd name="T54" fmla="*/ 123 w 146"/>
                <a:gd name="T55" fmla="*/ 83 h 161"/>
                <a:gd name="T56" fmla="*/ 113 w 146"/>
                <a:gd name="T57" fmla="*/ 62 h 161"/>
                <a:gd name="T58" fmla="*/ 103 w 146"/>
                <a:gd name="T59" fmla="*/ 45 h 161"/>
                <a:gd name="T60" fmla="*/ 92 w 146"/>
                <a:gd name="T61" fmla="*/ 32 h 161"/>
                <a:gd name="T62" fmla="*/ 80 w 146"/>
                <a:gd name="T63" fmla="*/ 20 h 161"/>
                <a:gd name="T64" fmla="*/ 66 w 146"/>
                <a:gd name="T65" fmla="*/ 13 h 161"/>
                <a:gd name="T66" fmla="*/ 52 w 146"/>
                <a:gd name="T67" fmla="*/ 8 h 161"/>
                <a:gd name="T68" fmla="*/ 36 w 146"/>
                <a:gd name="T69" fmla="*/ 6 h 161"/>
                <a:gd name="T70" fmla="*/ 19 w 146"/>
                <a:gd name="T71" fmla="*/ 6 h 161"/>
                <a:gd name="T72" fmla="*/ 2 w 146"/>
                <a:gd name="T73" fmla="*/ 1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161"/>
                <a:gd name="T113" fmla="*/ 146 w 14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161">
                  <a:moveTo>
                    <a:pt x="2" y="10"/>
                  </a:moveTo>
                  <a:lnTo>
                    <a:pt x="0" y="10"/>
                  </a:lnTo>
                  <a:lnTo>
                    <a:pt x="0" y="9"/>
                  </a:lnTo>
                  <a:lnTo>
                    <a:pt x="0" y="8"/>
                  </a:lnTo>
                  <a:lnTo>
                    <a:pt x="0" y="7"/>
                  </a:lnTo>
                  <a:lnTo>
                    <a:pt x="0" y="6"/>
                  </a:lnTo>
                  <a:lnTo>
                    <a:pt x="2" y="5"/>
                  </a:lnTo>
                  <a:lnTo>
                    <a:pt x="19" y="0"/>
                  </a:lnTo>
                  <a:lnTo>
                    <a:pt x="36" y="0"/>
                  </a:lnTo>
                  <a:lnTo>
                    <a:pt x="53" y="3"/>
                  </a:lnTo>
                  <a:lnTo>
                    <a:pt x="67" y="7"/>
                  </a:lnTo>
                  <a:lnTo>
                    <a:pt x="81" y="15"/>
                  </a:lnTo>
                  <a:lnTo>
                    <a:pt x="94" y="26"/>
                  </a:lnTo>
                  <a:lnTo>
                    <a:pt x="105" y="41"/>
                  </a:lnTo>
                  <a:lnTo>
                    <a:pt x="115" y="57"/>
                  </a:lnTo>
                  <a:lnTo>
                    <a:pt x="125" y="81"/>
                  </a:lnTo>
                  <a:lnTo>
                    <a:pt x="134" y="105"/>
                  </a:lnTo>
                  <a:lnTo>
                    <a:pt x="141" y="132"/>
                  </a:lnTo>
                  <a:lnTo>
                    <a:pt x="146" y="160"/>
                  </a:lnTo>
                  <a:lnTo>
                    <a:pt x="144" y="161"/>
                  </a:lnTo>
                  <a:lnTo>
                    <a:pt x="143" y="161"/>
                  </a:lnTo>
                  <a:lnTo>
                    <a:pt x="139" y="134"/>
                  </a:lnTo>
                  <a:lnTo>
                    <a:pt x="132" y="108"/>
                  </a:lnTo>
                  <a:lnTo>
                    <a:pt x="123" y="83"/>
                  </a:lnTo>
                  <a:lnTo>
                    <a:pt x="113" y="62"/>
                  </a:lnTo>
                  <a:lnTo>
                    <a:pt x="103" y="45"/>
                  </a:lnTo>
                  <a:lnTo>
                    <a:pt x="92" y="32"/>
                  </a:lnTo>
                  <a:lnTo>
                    <a:pt x="80" y="20"/>
                  </a:lnTo>
                  <a:lnTo>
                    <a:pt x="66" y="13"/>
                  </a:lnTo>
                  <a:lnTo>
                    <a:pt x="52" y="8"/>
                  </a:lnTo>
                  <a:lnTo>
                    <a:pt x="36" y="6"/>
                  </a:lnTo>
                  <a:lnTo>
                    <a:pt x="19" y="6"/>
                  </a:lnTo>
                  <a:lnTo>
                    <a:pt x="2" y="1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9" name="Freeform 107">
              <a:extLst>
                <a:ext uri="{FF2B5EF4-FFF2-40B4-BE49-F238E27FC236}">
                  <a16:creationId xmlns:a16="http://schemas.microsoft.com/office/drawing/2014/main" id="{6F676E8C-D98A-1E7A-2DA0-ECD37ECDAFF5}"/>
                </a:ext>
              </a:extLst>
            </p:cNvPr>
            <p:cNvSpPr>
              <a:spLocks/>
            </p:cNvSpPr>
            <p:nvPr/>
          </p:nvSpPr>
          <p:spPr bwMode="auto">
            <a:xfrm>
              <a:off x="3333" y="1089"/>
              <a:ext cx="162" cy="178"/>
            </a:xfrm>
            <a:custGeom>
              <a:avLst/>
              <a:gdLst>
                <a:gd name="T0" fmla="*/ 109 w 162"/>
                <a:gd name="T1" fmla="*/ 27 h 178"/>
                <a:gd name="T2" fmla="*/ 92 w 162"/>
                <a:gd name="T3" fmla="*/ 14 h 178"/>
                <a:gd name="T4" fmla="*/ 73 w 162"/>
                <a:gd name="T5" fmla="*/ 7 h 178"/>
                <a:gd name="T6" fmla="*/ 55 w 162"/>
                <a:gd name="T7" fmla="*/ 6 h 178"/>
                <a:gd name="T8" fmla="*/ 38 w 162"/>
                <a:gd name="T9" fmla="*/ 8 h 178"/>
                <a:gd name="T10" fmla="*/ 24 w 162"/>
                <a:gd name="T11" fmla="*/ 13 h 178"/>
                <a:gd name="T12" fmla="*/ 12 w 162"/>
                <a:gd name="T13" fmla="*/ 18 h 178"/>
                <a:gd name="T14" fmla="*/ 5 w 162"/>
                <a:gd name="T15" fmla="*/ 22 h 178"/>
                <a:gd name="T16" fmla="*/ 2 w 162"/>
                <a:gd name="T17" fmla="*/ 24 h 178"/>
                <a:gd name="T18" fmla="*/ 1 w 162"/>
                <a:gd name="T19" fmla="*/ 24 h 178"/>
                <a:gd name="T20" fmla="*/ 1 w 162"/>
                <a:gd name="T21" fmla="*/ 24 h 178"/>
                <a:gd name="T22" fmla="*/ 0 w 162"/>
                <a:gd name="T23" fmla="*/ 24 h 178"/>
                <a:gd name="T24" fmla="*/ 0 w 162"/>
                <a:gd name="T25" fmla="*/ 23 h 178"/>
                <a:gd name="T26" fmla="*/ 0 w 162"/>
                <a:gd name="T27" fmla="*/ 22 h 178"/>
                <a:gd name="T28" fmla="*/ 0 w 162"/>
                <a:gd name="T29" fmla="*/ 21 h 178"/>
                <a:gd name="T30" fmla="*/ 0 w 162"/>
                <a:gd name="T31" fmla="*/ 19 h 178"/>
                <a:gd name="T32" fmla="*/ 1 w 162"/>
                <a:gd name="T33" fmla="*/ 19 h 178"/>
                <a:gd name="T34" fmla="*/ 3 w 162"/>
                <a:gd name="T35" fmla="*/ 17 h 178"/>
                <a:gd name="T36" fmla="*/ 11 w 162"/>
                <a:gd name="T37" fmla="*/ 13 h 178"/>
                <a:gd name="T38" fmla="*/ 24 w 162"/>
                <a:gd name="T39" fmla="*/ 7 h 178"/>
                <a:gd name="T40" fmla="*/ 38 w 162"/>
                <a:gd name="T41" fmla="*/ 3 h 178"/>
                <a:gd name="T42" fmla="*/ 55 w 162"/>
                <a:gd name="T43" fmla="*/ 0 h 178"/>
                <a:gd name="T44" fmla="*/ 74 w 162"/>
                <a:gd name="T45" fmla="*/ 2 h 178"/>
                <a:gd name="T46" fmla="*/ 92 w 162"/>
                <a:gd name="T47" fmla="*/ 8 h 178"/>
                <a:gd name="T48" fmla="*/ 111 w 162"/>
                <a:gd name="T49" fmla="*/ 22 h 178"/>
                <a:gd name="T50" fmla="*/ 120 w 162"/>
                <a:gd name="T51" fmla="*/ 33 h 178"/>
                <a:gd name="T52" fmla="*/ 128 w 162"/>
                <a:gd name="T53" fmla="*/ 45 h 178"/>
                <a:gd name="T54" fmla="*/ 136 w 162"/>
                <a:gd name="T55" fmla="*/ 60 h 178"/>
                <a:gd name="T56" fmla="*/ 143 w 162"/>
                <a:gd name="T57" fmla="*/ 76 h 178"/>
                <a:gd name="T58" fmla="*/ 149 w 162"/>
                <a:gd name="T59" fmla="*/ 95 h 178"/>
                <a:gd name="T60" fmla="*/ 153 w 162"/>
                <a:gd name="T61" fmla="*/ 117 h 178"/>
                <a:gd name="T62" fmla="*/ 157 w 162"/>
                <a:gd name="T63" fmla="*/ 139 h 178"/>
                <a:gd name="T64" fmla="*/ 161 w 162"/>
                <a:gd name="T65" fmla="*/ 163 h 178"/>
                <a:gd name="T66" fmla="*/ 162 w 162"/>
                <a:gd name="T67" fmla="*/ 178 h 178"/>
                <a:gd name="T68" fmla="*/ 161 w 162"/>
                <a:gd name="T69" fmla="*/ 178 h 178"/>
                <a:gd name="T70" fmla="*/ 161 w 162"/>
                <a:gd name="T71" fmla="*/ 178 h 178"/>
                <a:gd name="T72" fmla="*/ 160 w 162"/>
                <a:gd name="T73" fmla="*/ 178 h 178"/>
                <a:gd name="T74" fmla="*/ 159 w 162"/>
                <a:gd name="T75" fmla="*/ 178 h 178"/>
                <a:gd name="T76" fmla="*/ 157 w 162"/>
                <a:gd name="T77" fmla="*/ 165 h 178"/>
                <a:gd name="T78" fmla="*/ 154 w 162"/>
                <a:gd name="T79" fmla="*/ 140 h 178"/>
                <a:gd name="T80" fmla="*/ 151 w 162"/>
                <a:gd name="T81" fmla="*/ 119 h 178"/>
                <a:gd name="T82" fmla="*/ 146 w 162"/>
                <a:gd name="T83" fmla="*/ 99 h 178"/>
                <a:gd name="T84" fmla="*/ 141 w 162"/>
                <a:gd name="T85" fmla="*/ 80 h 178"/>
                <a:gd name="T86" fmla="*/ 134 w 162"/>
                <a:gd name="T87" fmla="*/ 64 h 178"/>
                <a:gd name="T88" fmla="*/ 126 w 162"/>
                <a:gd name="T89" fmla="*/ 50 h 178"/>
                <a:gd name="T90" fmla="*/ 118 w 162"/>
                <a:gd name="T91" fmla="*/ 37 h 178"/>
                <a:gd name="T92" fmla="*/ 109 w 162"/>
                <a:gd name="T93" fmla="*/ 27 h 1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2"/>
                <a:gd name="T142" fmla="*/ 0 h 178"/>
                <a:gd name="T143" fmla="*/ 162 w 162"/>
                <a:gd name="T144" fmla="*/ 178 h 1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2" h="178">
                  <a:moveTo>
                    <a:pt x="109" y="27"/>
                  </a:moveTo>
                  <a:lnTo>
                    <a:pt x="92" y="14"/>
                  </a:lnTo>
                  <a:lnTo>
                    <a:pt x="73" y="7"/>
                  </a:lnTo>
                  <a:lnTo>
                    <a:pt x="55" y="6"/>
                  </a:lnTo>
                  <a:lnTo>
                    <a:pt x="38" y="8"/>
                  </a:lnTo>
                  <a:lnTo>
                    <a:pt x="24" y="13"/>
                  </a:lnTo>
                  <a:lnTo>
                    <a:pt x="12" y="18"/>
                  </a:lnTo>
                  <a:lnTo>
                    <a:pt x="5" y="22"/>
                  </a:lnTo>
                  <a:lnTo>
                    <a:pt x="2" y="24"/>
                  </a:lnTo>
                  <a:lnTo>
                    <a:pt x="1" y="24"/>
                  </a:lnTo>
                  <a:lnTo>
                    <a:pt x="0" y="24"/>
                  </a:lnTo>
                  <a:lnTo>
                    <a:pt x="0" y="23"/>
                  </a:lnTo>
                  <a:lnTo>
                    <a:pt x="0" y="22"/>
                  </a:lnTo>
                  <a:lnTo>
                    <a:pt x="0" y="21"/>
                  </a:lnTo>
                  <a:lnTo>
                    <a:pt x="0" y="19"/>
                  </a:lnTo>
                  <a:lnTo>
                    <a:pt x="1" y="19"/>
                  </a:lnTo>
                  <a:lnTo>
                    <a:pt x="3" y="17"/>
                  </a:lnTo>
                  <a:lnTo>
                    <a:pt x="11" y="13"/>
                  </a:lnTo>
                  <a:lnTo>
                    <a:pt x="24" y="7"/>
                  </a:lnTo>
                  <a:lnTo>
                    <a:pt x="38" y="3"/>
                  </a:lnTo>
                  <a:lnTo>
                    <a:pt x="55" y="0"/>
                  </a:lnTo>
                  <a:lnTo>
                    <a:pt x="74" y="2"/>
                  </a:lnTo>
                  <a:lnTo>
                    <a:pt x="92" y="8"/>
                  </a:lnTo>
                  <a:lnTo>
                    <a:pt x="111" y="22"/>
                  </a:lnTo>
                  <a:lnTo>
                    <a:pt x="120" y="33"/>
                  </a:lnTo>
                  <a:lnTo>
                    <a:pt x="128" y="45"/>
                  </a:lnTo>
                  <a:lnTo>
                    <a:pt x="136" y="60"/>
                  </a:lnTo>
                  <a:lnTo>
                    <a:pt x="143" y="76"/>
                  </a:lnTo>
                  <a:lnTo>
                    <a:pt x="149" y="95"/>
                  </a:lnTo>
                  <a:lnTo>
                    <a:pt x="153" y="117"/>
                  </a:lnTo>
                  <a:lnTo>
                    <a:pt x="157" y="139"/>
                  </a:lnTo>
                  <a:lnTo>
                    <a:pt x="161" y="163"/>
                  </a:lnTo>
                  <a:lnTo>
                    <a:pt x="162" y="178"/>
                  </a:lnTo>
                  <a:lnTo>
                    <a:pt x="161" y="178"/>
                  </a:lnTo>
                  <a:lnTo>
                    <a:pt x="160" y="178"/>
                  </a:lnTo>
                  <a:lnTo>
                    <a:pt x="159" y="178"/>
                  </a:lnTo>
                  <a:lnTo>
                    <a:pt x="157" y="165"/>
                  </a:lnTo>
                  <a:lnTo>
                    <a:pt x="154" y="140"/>
                  </a:lnTo>
                  <a:lnTo>
                    <a:pt x="151" y="119"/>
                  </a:lnTo>
                  <a:lnTo>
                    <a:pt x="146" y="99"/>
                  </a:lnTo>
                  <a:lnTo>
                    <a:pt x="141" y="80"/>
                  </a:lnTo>
                  <a:lnTo>
                    <a:pt x="134" y="64"/>
                  </a:lnTo>
                  <a:lnTo>
                    <a:pt x="126" y="50"/>
                  </a:lnTo>
                  <a:lnTo>
                    <a:pt x="118" y="37"/>
                  </a:lnTo>
                  <a:lnTo>
                    <a:pt x="109" y="27"/>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0" name="Freeform 108">
              <a:extLst>
                <a:ext uri="{FF2B5EF4-FFF2-40B4-BE49-F238E27FC236}">
                  <a16:creationId xmlns:a16="http://schemas.microsoft.com/office/drawing/2014/main" id="{6D0C9E33-7230-A44C-53E4-813B83E06C75}"/>
                </a:ext>
              </a:extLst>
            </p:cNvPr>
            <p:cNvSpPr>
              <a:spLocks/>
            </p:cNvSpPr>
            <p:nvPr/>
          </p:nvSpPr>
          <p:spPr bwMode="auto">
            <a:xfrm>
              <a:off x="3353" y="1139"/>
              <a:ext cx="104" cy="169"/>
            </a:xfrm>
            <a:custGeom>
              <a:avLst/>
              <a:gdLst>
                <a:gd name="T0" fmla="*/ 1 w 104"/>
                <a:gd name="T1" fmla="*/ 5 h 169"/>
                <a:gd name="T2" fmla="*/ 0 w 104"/>
                <a:gd name="T3" fmla="*/ 5 h 169"/>
                <a:gd name="T4" fmla="*/ 0 w 104"/>
                <a:gd name="T5" fmla="*/ 4 h 169"/>
                <a:gd name="T6" fmla="*/ 0 w 104"/>
                <a:gd name="T7" fmla="*/ 4 h 169"/>
                <a:gd name="T8" fmla="*/ 0 w 104"/>
                <a:gd name="T9" fmla="*/ 3 h 169"/>
                <a:gd name="T10" fmla="*/ 0 w 104"/>
                <a:gd name="T11" fmla="*/ 2 h 169"/>
                <a:gd name="T12" fmla="*/ 0 w 104"/>
                <a:gd name="T13" fmla="*/ 1 h 169"/>
                <a:gd name="T14" fmla="*/ 0 w 104"/>
                <a:gd name="T15" fmla="*/ 0 h 169"/>
                <a:gd name="T16" fmla="*/ 1 w 104"/>
                <a:gd name="T17" fmla="*/ 0 h 169"/>
                <a:gd name="T18" fmla="*/ 16 w 104"/>
                <a:gd name="T19" fmla="*/ 1 h 169"/>
                <a:gd name="T20" fmla="*/ 29 w 104"/>
                <a:gd name="T21" fmla="*/ 4 h 169"/>
                <a:gd name="T22" fmla="*/ 41 w 104"/>
                <a:gd name="T23" fmla="*/ 9 h 169"/>
                <a:gd name="T24" fmla="*/ 53 w 104"/>
                <a:gd name="T25" fmla="*/ 16 h 169"/>
                <a:gd name="T26" fmla="*/ 63 w 104"/>
                <a:gd name="T27" fmla="*/ 25 h 169"/>
                <a:gd name="T28" fmla="*/ 72 w 104"/>
                <a:gd name="T29" fmla="*/ 36 h 169"/>
                <a:gd name="T30" fmla="*/ 79 w 104"/>
                <a:gd name="T31" fmla="*/ 51 h 169"/>
                <a:gd name="T32" fmla="*/ 86 w 104"/>
                <a:gd name="T33" fmla="*/ 68 h 169"/>
                <a:gd name="T34" fmla="*/ 94 w 104"/>
                <a:gd name="T35" fmla="*/ 90 h 169"/>
                <a:gd name="T36" fmla="*/ 98 w 104"/>
                <a:gd name="T37" fmla="*/ 113 h 169"/>
                <a:gd name="T38" fmla="*/ 102 w 104"/>
                <a:gd name="T39" fmla="*/ 139 h 169"/>
                <a:gd name="T40" fmla="*/ 104 w 104"/>
                <a:gd name="T41" fmla="*/ 166 h 169"/>
                <a:gd name="T42" fmla="*/ 104 w 104"/>
                <a:gd name="T43" fmla="*/ 167 h 169"/>
                <a:gd name="T44" fmla="*/ 103 w 104"/>
                <a:gd name="T45" fmla="*/ 167 h 169"/>
                <a:gd name="T46" fmla="*/ 103 w 104"/>
                <a:gd name="T47" fmla="*/ 168 h 169"/>
                <a:gd name="T48" fmla="*/ 102 w 104"/>
                <a:gd name="T49" fmla="*/ 169 h 169"/>
                <a:gd name="T50" fmla="*/ 100 w 104"/>
                <a:gd name="T51" fmla="*/ 142 h 169"/>
                <a:gd name="T52" fmla="*/ 96 w 104"/>
                <a:gd name="T53" fmla="*/ 117 h 169"/>
                <a:gd name="T54" fmla="*/ 91 w 104"/>
                <a:gd name="T55" fmla="*/ 92 h 169"/>
                <a:gd name="T56" fmla="*/ 84 w 104"/>
                <a:gd name="T57" fmla="*/ 70 h 169"/>
                <a:gd name="T58" fmla="*/ 77 w 104"/>
                <a:gd name="T59" fmla="*/ 54 h 169"/>
                <a:gd name="T60" fmla="*/ 69 w 104"/>
                <a:gd name="T61" fmla="*/ 41 h 169"/>
                <a:gd name="T62" fmla="*/ 60 w 104"/>
                <a:gd name="T63" fmla="*/ 30 h 169"/>
                <a:gd name="T64" fmla="*/ 52 w 104"/>
                <a:gd name="T65" fmla="*/ 21 h 169"/>
                <a:gd name="T66" fmla="*/ 40 w 104"/>
                <a:gd name="T67" fmla="*/ 14 h 169"/>
                <a:gd name="T68" fmla="*/ 29 w 104"/>
                <a:gd name="T69" fmla="*/ 9 h 169"/>
                <a:gd name="T70" fmla="*/ 16 w 104"/>
                <a:gd name="T71" fmla="*/ 6 h 169"/>
                <a:gd name="T72" fmla="*/ 1 w 104"/>
                <a:gd name="T73" fmla="*/ 5 h 1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69"/>
                <a:gd name="T113" fmla="*/ 104 w 104"/>
                <a:gd name="T114" fmla="*/ 169 h 1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69">
                  <a:moveTo>
                    <a:pt x="1" y="5"/>
                  </a:moveTo>
                  <a:lnTo>
                    <a:pt x="0" y="5"/>
                  </a:lnTo>
                  <a:lnTo>
                    <a:pt x="0" y="4"/>
                  </a:lnTo>
                  <a:lnTo>
                    <a:pt x="0" y="3"/>
                  </a:lnTo>
                  <a:lnTo>
                    <a:pt x="0" y="2"/>
                  </a:lnTo>
                  <a:lnTo>
                    <a:pt x="0" y="1"/>
                  </a:lnTo>
                  <a:lnTo>
                    <a:pt x="0" y="0"/>
                  </a:lnTo>
                  <a:lnTo>
                    <a:pt x="1" y="0"/>
                  </a:lnTo>
                  <a:lnTo>
                    <a:pt x="16" y="1"/>
                  </a:lnTo>
                  <a:lnTo>
                    <a:pt x="29" y="4"/>
                  </a:lnTo>
                  <a:lnTo>
                    <a:pt x="41" y="9"/>
                  </a:lnTo>
                  <a:lnTo>
                    <a:pt x="53" y="16"/>
                  </a:lnTo>
                  <a:lnTo>
                    <a:pt x="63" y="25"/>
                  </a:lnTo>
                  <a:lnTo>
                    <a:pt x="72" y="36"/>
                  </a:lnTo>
                  <a:lnTo>
                    <a:pt x="79" y="51"/>
                  </a:lnTo>
                  <a:lnTo>
                    <a:pt x="86" y="68"/>
                  </a:lnTo>
                  <a:lnTo>
                    <a:pt x="94" y="90"/>
                  </a:lnTo>
                  <a:lnTo>
                    <a:pt x="98" y="113"/>
                  </a:lnTo>
                  <a:lnTo>
                    <a:pt x="102" y="139"/>
                  </a:lnTo>
                  <a:lnTo>
                    <a:pt x="104" y="166"/>
                  </a:lnTo>
                  <a:lnTo>
                    <a:pt x="104" y="167"/>
                  </a:lnTo>
                  <a:lnTo>
                    <a:pt x="103" y="167"/>
                  </a:lnTo>
                  <a:lnTo>
                    <a:pt x="103" y="168"/>
                  </a:lnTo>
                  <a:lnTo>
                    <a:pt x="102" y="169"/>
                  </a:lnTo>
                  <a:lnTo>
                    <a:pt x="100" y="142"/>
                  </a:lnTo>
                  <a:lnTo>
                    <a:pt x="96" y="117"/>
                  </a:lnTo>
                  <a:lnTo>
                    <a:pt x="91" y="92"/>
                  </a:lnTo>
                  <a:lnTo>
                    <a:pt x="84" y="70"/>
                  </a:lnTo>
                  <a:lnTo>
                    <a:pt x="77" y="54"/>
                  </a:lnTo>
                  <a:lnTo>
                    <a:pt x="69" y="41"/>
                  </a:lnTo>
                  <a:lnTo>
                    <a:pt x="60" y="30"/>
                  </a:lnTo>
                  <a:lnTo>
                    <a:pt x="52" y="21"/>
                  </a:lnTo>
                  <a:lnTo>
                    <a:pt x="40" y="14"/>
                  </a:lnTo>
                  <a:lnTo>
                    <a:pt x="29" y="9"/>
                  </a:lnTo>
                  <a:lnTo>
                    <a:pt x="16" y="6"/>
                  </a:lnTo>
                  <a:lnTo>
                    <a:pt x="1" y="5"/>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1" name="Freeform 109">
              <a:extLst>
                <a:ext uri="{FF2B5EF4-FFF2-40B4-BE49-F238E27FC236}">
                  <a16:creationId xmlns:a16="http://schemas.microsoft.com/office/drawing/2014/main" id="{8B154C03-0F42-9909-7948-44EBA823A77C}"/>
                </a:ext>
              </a:extLst>
            </p:cNvPr>
            <p:cNvSpPr>
              <a:spLocks/>
            </p:cNvSpPr>
            <p:nvPr/>
          </p:nvSpPr>
          <p:spPr bwMode="auto">
            <a:xfrm>
              <a:off x="3435" y="1298"/>
              <a:ext cx="6" cy="7"/>
            </a:xfrm>
            <a:custGeom>
              <a:avLst/>
              <a:gdLst>
                <a:gd name="T0" fmla="*/ 6 w 6"/>
                <a:gd name="T1" fmla="*/ 2 h 7"/>
                <a:gd name="T2" fmla="*/ 6 w 6"/>
                <a:gd name="T3" fmla="*/ 1 h 7"/>
                <a:gd name="T4" fmla="*/ 5 w 6"/>
                <a:gd name="T5" fmla="*/ 1 h 7"/>
                <a:gd name="T6" fmla="*/ 3 w 6"/>
                <a:gd name="T7" fmla="*/ 0 h 7"/>
                <a:gd name="T8" fmla="*/ 2 w 6"/>
                <a:gd name="T9" fmla="*/ 0 h 7"/>
                <a:gd name="T10" fmla="*/ 1 w 6"/>
                <a:gd name="T11" fmla="*/ 1 h 7"/>
                <a:gd name="T12" fmla="*/ 1 w 6"/>
                <a:gd name="T13" fmla="*/ 2 h 7"/>
                <a:gd name="T14" fmla="*/ 0 w 6"/>
                <a:gd name="T15" fmla="*/ 4 h 7"/>
                <a:gd name="T16" fmla="*/ 0 w 6"/>
                <a:gd name="T17" fmla="*/ 5 h 7"/>
                <a:gd name="T18" fmla="*/ 1 w 6"/>
                <a:gd name="T19" fmla="*/ 6 h 7"/>
                <a:gd name="T20" fmla="*/ 2 w 6"/>
                <a:gd name="T21" fmla="*/ 7 h 7"/>
                <a:gd name="T22" fmla="*/ 3 w 6"/>
                <a:gd name="T23" fmla="*/ 7 h 7"/>
                <a:gd name="T24" fmla="*/ 4 w 6"/>
                <a:gd name="T25" fmla="*/ 7 h 7"/>
                <a:gd name="T26" fmla="*/ 5 w 6"/>
                <a:gd name="T27" fmla="*/ 7 h 7"/>
                <a:gd name="T28" fmla="*/ 6 w 6"/>
                <a:gd name="T29" fmla="*/ 6 h 7"/>
                <a:gd name="T30" fmla="*/ 6 w 6"/>
                <a:gd name="T31" fmla="*/ 4 h 7"/>
                <a:gd name="T32" fmla="*/ 6 w 6"/>
                <a:gd name="T33" fmla="*/ 2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7"/>
                <a:gd name="T53" fmla="*/ 6 w 6"/>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7">
                  <a:moveTo>
                    <a:pt x="6" y="2"/>
                  </a:moveTo>
                  <a:lnTo>
                    <a:pt x="6" y="1"/>
                  </a:lnTo>
                  <a:lnTo>
                    <a:pt x="5" y="1"/>
                  </a:lnTo>
                  <a:lnTo>
                    <a:pt x="3" y="0"/>
                  </a:lnTo>
                  <a:lnTo>
                    <a:pt x="2" y="0"/>
                  </a:lnTo>
                  <a:lnTo>
                    <a:pt x="1" y="1"/>
                  </a:lnTo>
                  <a:lnTo>
                    <a:pt x="1" y="2"/>
                  </a:lnTo>
                  <a:lnTo>
                    <a:pt x="0" y="4"/>
                  </a:lnTo>
                  <a:lnTo>
                    <a:pt x="0" y="5"/>
                  </a:lnTo>
                  <a:lnTo>
                    <a:pt x="1" y="6"/>
                  </a:lnTo>
                  <a:lnTo>
                    <a:pt x="2" y="7"/>
                  </a:lnTo>
                  <a:lnTo>
                    <a:pt x="3" y="7"/>
                  </a:lnTo>
                  <a:lnTo>
                    <a:pt x="4" y="7"/>
                  </a:lnTo>
                  <a:lnTo>
                    <a:pt x="5" y="7"/>
                  </a:lnTo>
                  <a:lnTo>
                    <a:pt x="6" y="6"/>
                  </a:lnTo>
                  <a:lnTo>
                    <a:pt x="6" y="4"/>
                  </a:ln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2" name="Freeform 110">
              <a:extLst>
                <a:ext uri="{FF2B5EF4-FFF2-40B4-BE49-F238E27FC236}">
                  <a16:creationId xmlns:a16="http://schemas.microsoft.com/office/drawing/2014/main" id="{C348FED3-AC83-36D8-25D0-895CF90EE122}"/>
                </a:ext>
              </a:extLst>
            </p:cNvPr>
            <p:cNvSpPr>
              <a:spLocks/>
            </p:cNvSpPr>
            <p:nvPr/>
          </p:nvSpPr>
          <p:spPr bwMode="auto">
            <a:xfrm>
              <a:off x="3346" y="1129"/>
              <a:ext cx="120" cy="167"/>
            </a:xfrm>
            <a:custGeom>
              <a:avLst/>
              <a:gdLst>
                <a:gd name="T0" fmla="*/ 100 w 120"/>
                <a:gd name="T1" fmla="*/ 64 h 167"/>
                <a:gd name="T2" fmla="*/ 110 w 120"/>
                <a:gd name="T3" fmla="*/ 99 h 167"/>
                <a:gd name="T4" fmla="*/ 115 w 120"/>
                <a:gd name="T5" fmla="*/ 130 h 167"/>
                <a:gd name="T6" fmla="*/ 119 w 120"/>
                <a:gd name="T7" fmla="*/ 154 h 167"/>
                <a:gd name="T8" fmla="*/ 120 w 120"/>
                <a:gd name="T9" fmla="*/ 164 h 167"/>
                <a:gd name="T10" fmla="*/ 118 w 120"/>
                <a:gd name="T11" fmla="*/ 167 h 167"/>
                <a:gd name="T12" fmla="*/ 117 w 120"/>
                <a:gd name="T13" fmla="*/ 157 h 167"/>
                <a:gd name="T14" fmla="*/ 113 w 120"/>
                <a:gd name="T15" fmla="*/ 132 h 167"/>
                <a:gd name="T16" fmla="*/ 107 w 120"/>
                <a:gd name="T17" fmla="*/ 100 h 167"/>
                <a:gd name="T18" fmla="*/ 96 w 120"/>
                <a:gd name="T19" fmla="*/ 65 h 167"/>
                <a:gd name="T20" fmla="*/ 85 w 120"/>
                <a:gd name="T21" fmla="*/ 42 h 167"/>
                <a:gd name="T22" fmla="*/ 71 w 120"/>
                <a:gd name="T23" fmla="*/ 24 h 167"/>
                <a:gd name="T24" fmla="*/ 55 w 120"/>
                <a:gd name="T25" fmla="*/ 13 h 167"/>
                <a:gd name="T26" fmla="*/ 40 w 120"/>
                <a:gd name="T27" fmla="*/ 6 h 167"/>
                <a:gd name="T28" fmla="*/ 25 w 120"/>
                <a:gd name="T29" fmla="*/ 4 h 167"/>
                <a:gd name="T30" fmla="*/ 13 w 120"/>
                <a:gd name="T31" fmla="*/ 3 h 167"/>
                <a:gd name="T32" fmla="*/ 4 w 120"/>
                <a:gd name="T33" fmla="*/ 3 h 167"/>
                <a:gd name="T34" fmla="*/ 0 w 120"/>
                <a:gd name="T35" fmla="*/ 4 h 167"/>
                <a:gd name="T36" fmla="*/ 0 w 120"/>
                <a:gd name="T37" fmla="*/ 1 h 167"/>
                <a:gd name="T38" fmla="*/ 4 w 120"/>
                <a:gd name="T39" fmla="*/ 1 h 167"/>
                <a:gd name="T40" fmla="*/ 13 w 120"/>
                <a:gd name="T41" fmla="*/ 0 h 167"/>
                <a:gd name="T42" fmla="*/ 25 w 120"/>
                <a:gd name="T43" fmla="*/ 1 h 167"/>
                <a:gd name="T44" fmla="*/ 41 w 120"/>
                <a:gd name="T45" fmla="*/ 4 h 167"/>
                <a:gd name="T46" fmla="*/ 56 w 120"/>
                <a:gd name="T47" fmla="*/ 11 h 167"/>
                <a:gd name="T48" fmla="*/ 73 w 120"/>
                <a:gd name="T49" fmla="*/ 22 h 167"/>
                <a:gd name="T50" fmla="*/ 88 w 120"/>
                <a:gd name="T51" fmla="*/ 40 h 167"/>
                <a:gd name="T52" fmla="*/ 100 w 120"/>
                <a:gd name="T53" fmla="*/ 64 h 1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67"/>
                <a:gd name="T83" fmla="*/ 120 w 120"/>
                <a:gd name="T84" fmla="*/ 167 h 1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67">
                  <a:moveTo>
                    <a:pt x="100" y="64"/>
                  </a:moveTo>
                  <a:lnTo>
                    <a:pt x="110" y="99"/>
                  </a:lnTo>
                  <a:lnTo>
                    <a:pt x="115" y="130"/>
                  </a:lnTo>
                  <a:lnTo>
                    <a:pt x="119" y="154"/>
                  </a:lnTo>
                  <a:lnTo>
                    <a:pt x="120" y="164"/>
                  </a:lnTo>
                  <a:lnTo>
                    <a:pt x="118" y="167"/>
                  </a:lnTo>
                  <a:lnTo>
                    <a:pt x="117" y="157"/>
                  </a:lnTo>
                  <a:lnTo>
                    <a:pt x="113" y="132"/>
                  </a:lnTo>
                  <a:lnTo>
                    <a:pt x="107" y="100"/>
                  </a:lnTo>
                  <a:lnTo>
                    <a:pt x="96" y="65"/>
                  </a:lnTo>
                  <a:lnTo>
                    <a:pt x="85" y="42"/>
                  </a:lnTo>
                  <a:lnTo>
                    <a:pt x="71" y="24"/>
                  </a:lnTo>
                  <a:lnTo>
                    <a:pt x="55" y="13"/>
                  </a:lnTo>
                  <a:lnTo>
                    <a:pt x="40" y="6"/>
                  </a:lnTo>
                  <a:lnTo>
                    <a:pt x="25" y="4"/>
                  </a:lnTo>
                  <a:lnTo>
                    <a:pt x="13" y="3"/>
                  </a:lnTo>
                  <a:lnTo>
                    <a:pt x="4" y="3"/>
                  </a:lnTo>
                  <a:lnTo>
                    <a:pt x="0" y="4"/>
                  </a:lnTo>
                  <a:lnTo>
                    <a:pt x="0" y="1"/>
                  </a:lnTo>
                  <a:lnTo>
                    <a:pt x="4" y="1"/>
                  </a:lnTo>
                  <a:lnTo>
                    <a:pt x="13" y="0"/>
                  </a:lnTo>
                  <a:lnTo>
                    <a:pt x="25" y="1"/>
                  </a:lnTo>
                  <a:lnTo>
                    <a:pt x="41" y="4"/>
                  </a:lnTo>
                  <a:lnTo>
                    <a:pt x="56" y="11"/>
                  </a:lnTo>
                  <a:lnTo>
                    <a:pt x="73" y="22"/>
                  </a:lnTo>
                  <a:lnTo>
                    <a:pt x="88" y="40"/>
                  </a:lnTo>
                  <a:lnTo>
                    <a:pt x="100" y="64"/>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3" name="Freeform 111">
              <a:extLst>
                <a:ext uri="{FF2B5EF4-FFF2-40B4-BE49-F238E27FC236}">
                  <a16:creationId xmlns:a16="http://schemas.microsoft.com/office/drawing/2014/main" id="{09782AB2-1D19-B9AF-92D3-5E1E35F9807A}"/>
                </a:ext>
              </a:extLst>
            </p:cNvPr>
            <p:cNvSpPr>
              <a:spLocks/>
            </p:cNvSpPr>
            <p:nvPr/>
          </p:nvSpPr>
          <p:spPr bwMode="auto">
            <a:xfrm>
              <a:off x="3396" y="1229"/>
              <a:ext cx="67" cy="15"/>
            </a:xfrm>
            <a:custGeom>
              <a:avLst/>
              <a:gdLst>
                <a:gd name="T0" fmla="*/ 0 w 67"/>
                <a:gd name="T1" fmla="*/ 7 h 15"/>
                <a:gd name="T2" fmla="*/ 1 w 67"/>
                <a:gd name="T3" fmla="*/ 7 h 15"/>
                <a:gd name="T4" fmla="*/ 3 w 67"/>
                <a:gd name="T5" fmla="*/ 4 h 15"/>
                <a:gd name="T6" fmla="*/ 6 w 67"/>
                <a:gd name="T7" fmla="*/ 3 h 15"/>
                <a:gd name="T8" fmla="*/ 12 w 67"/>
                <a:gd name="T9" fmla="*/ 1 h 15"/>
                <a:gd name="T10" fmla="*/ 20 w 67"/>
                <a:gd name="T11" fmla="*/ 0 h 15"/>
                <a:gd name="T12" fmla="*/ 27 w 67"/>
                <a:gd name="T13" fmla="*/ 0 h 15"/>
                <a:gd name="T14" fmla="*/ 38 w 67"/>
                <a:gd name="T15" fmla="*/ 1 h 15"/>
                <a:gd name="T16" fmla="*/ 50 w 67"/>
                <a:gd name="T17" fmla="*/ 3 h 15"/>
                <a:gd name="T18" fmla="*/ 58 w 67"/>
                <a:gd name="T19" fmla="*/ 6 h 15"/>
                <a:gd name="T20" fmla="*/ 63 w 67"/>
                <a:gd name="T21" fmla="*/ 4 h 15"/>
                <a:gd name="T22" fmla="*/ 65 w 67"/>
                <a:gd name="T23" fmla="*/ 3 h 15"/>
                <a:gd name="T24" fmla="*/ 67 w 67"/>
                <a:gd name="T25" fmla="*/ 2 h 15"/>
                <a:gd name="T26" fmla="*/ 65 w 67"/>
                <a:gd name="T27" fmla="*/ 6 h 15"/>
                <a:gd name="T28" fmla="*/ 61 w 67"/>
                <a:gd name="T29" fmla="*/ 11 h 15"/>
                <a:gd name="T30" fmla="*/ 54 w 67"/>
                <a:gd name="T31" fmla="*/ 15 h 15"/>
                <a:gd name="T32" fmla="*/ 45 w 67"/>
                <a:gd name="T33" fmla="*/ 12 h 15"/>
                <a:gd name="T34" fmla="*/ 39 w 67"/>
                <a:gd name="T35" fmla="*/ 9 h 15"/>
                <a:gd name="T36" fmla="*/ 32 w 67"/>
                <a:gd name="T37" fmla="*/ 7 h 15"/>
                <a:gd name="T38" fmla="*/ 24 w 67"/>
                <a:gd name="T39" fmla="*/ 6 h 15"/>
                <a:gd name="T40" fmla="*/ 16 w 67"/>
                <a:gd name="T41" fmla="*/ 4 h 15"/>
                <a:gd name="T42" fmla="*/ 10 w 67"/>
                <a:gd name="T43" fmla="*/ 6 h 15"/>
                <a:gd name="T44" fmla="*/ 4 w 67"/>
                <a:gd name="T45" fmla="*/ 6 h 15"/>
                <a:gd name="T46" fmla="*/ 1 w 67"/>
                <a:gd name="T47" fmla="*/ 7 h 15"/>
                <a:gd name="T48" fmla="*/ 0 w 67"/>
                <a:gd name="T49" fmla="*/ 7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
                <a:gd name="T77" fmla="*/ 67 w 67"/>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
                  <a:moveTo>
                    <a:pt x="0" y="7"/>
                  </a:moveTo>
                  <a:lnTo>
                    <a:pt x="1" y="7"/>
                  </a:lnTo>
                  <a:lnTo>
                    <a:pt x="3" y="4"/>
                  </a:lnTo>
                  <a:lnTo>
                    <a:pt x="6" y="3"/>
                  </a:lnTo>
                  <a:lnTo>
                    <a:pt x="12" y="1"/>
                  </a:lnTo>
                  <a:lnTo>
                    <a:pt x="20" y="0"/>
                  </a:lnTo>
                  <a:lnTo>
                    <a:pt x="27" y="0"/>
                  </a:lnTo>
                  <a:lnTo>
                    <a:pt x="38" y="1"/>
                  </a:lnTo>
                  <a:lnTo>
                    <a:pt x="50" y="3"/>
                  </a:lnTo>
                  <a:lnTo>
                    <a:pt x="58" y="6"/>
                  </a:lnTo>
                  <a:lnTo>
                    <a:pt x="63" y="4"/>
                  </a:lnTo>
                  <a:lnTo>
                    <a:pt x="65" y="3"/>
                  </a:lnTo>
                  <a:lnTo>
                    <a:pt x="67" y="2"/>
                  </a:lnTo>
                  <a:lnTo>
                    <a:pt x="65" y="6"/>
                  </a:lnTo>
                  <a:lnTo>
                    <a:pt x="61" y="11"/>
                  </a:lnTo>
                  <a:lnTo>
                    <a:pt x="54" y="15"/>
                  </a:lnTo>
                  <a:lnTo>
                    <a:pt x="45" y="12"/>
                  </a:lnTo>
                  <a:lnTo>
                    <a:pt x="39" y="9"/>
                  </a:lnTo>
                  <a:lnTo>
                    <a:pt x="32" y="7"/>
                  </a:lnTo>
                  <a:lnTo>
                    <a:pt x="24" y="6"/>
                  </a:lnTo>
                  <a:lnTo>
                    <a:pt x="16" y="4"/>
                  </a:lnTo>
                  <a:lnTo>
                    <a:pt x="10" y="6"/>
                  </a:lnTo>
                  <a:lnTo>
                    <a:pt x="4" y="6"/>
                  </a:lnTo>
                  <a:lnTo>
                    <a:pt x="1"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4" name="Freeform 112">
              <a:extLst>
                <a:ext uri="{FF2B5EF4-FFF2-40B4-BE49-F238E27FC236}">
                  <a16:creationId xmlns:a16="http://schemas.microsoft.com/office/drawing/2014/main" id="{940AFD8E-6BBD-8A79-7F95-FE3E4324F5F7}"/>
                </a:ext>
              </a:extLst>
            </p:cNvPr>
            <p:cNvSpPr>
              <a:spLocks/>
            </p:cNvSpPr>
            <p:nvPr/>
          </p:nvSpPr>
          <p:spPr bwMode="auto">
            <a:xfrm>
              <a:off x="3341" y="1386"/>
              <a:ext cx="148" cy="128"/>
            </a:xfrm>
            <a:custGeom>
              <a:avLst/>
              <a:gdLst>
                <a:gd name="T0" fmla="*/ 0 w 148"/>
                <a:gd name="T1" fmla="*/ 10 h 128"/>
                <a:gd name="T2" fmla="*/ 13 w 148"/>
                <a:gd name="T3" fmla="*/ 4 h 128"/>
                <a:gd name="T4" fmla="*/ 19 w 148"/>
                <a:gd name="T5" fmla="*/ 0 h 128"/>
                <a:gd name="T6" fmla="*/ 19 w 148"/>
                <a:gd name="T7" fmla="*/ 0 h 128"/>
                <a:gd name="T8" fmla="*/ 19 w 148"/>
                <a:gd name="T9" fmla="*/ 0 h 128"/>
                <a:gd name="T10" fmla="*/ 19 w 148"/>
                <a:gd name="T11" fmla="*/ 0 h 128"/>
                <a:gd name="T12" fmla="*/ 19 w 148"/>
                <a:gd name="T13" fmla="*/ 0 h 128"/>
                <a:gd name="T14" fmla="*/ 26 w 148"/>
                <a:gd name="T15" fmla="*/ 77 h 128"/>
                <a:gd name="T16" fmla="*/ 124 w 148"/>
                <a:gd name="T17" fmla="*/ 2 h 128"/>
                <a:gd name="T18" fmla="*/ 128 w 148"/>
                <a:gd name="T19" fmla="*/ 5 h 128"/>
                <a:gd name="T20" fmla="*/ 134 w 148"/>
                <a:gd name="T21" fmla="*/ 8 h 128"/>
                <a:gd name="T22" fmla="*/ 141 w 148"/>
                <a:gd name="T23" fmla="*/ 15 h 128"/>
                <a:gd name="T24" fmla="*/ 148 w 148"/>
                <a:gd name="T25" fmla="*/ 23 h 128"/>
                <a:gd name="T26" fmla="*/ 13 w 148"/>
                <a:gd name="T27" fmla="*/ 128 h 128"/>
                <a:gd name="T28" fmla="*/ 0 w 148"/>
                <a:gd name="T29" fmla="*/ 10 h 1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8"/>
                <a:gd name="T46" fmla="*/ 0 h 128"/>
                <a:gd name="T47" fmla="*/ 148 w 148"/>
                <a:gd name="T48" fmla="*/ 128 h 1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8" h="128">
                  <a:moveTo>
                    <a:pt x="0" y="10"/>
                  </a:moveTo>
                  <a:lnTo>
                    <a:pt x="13" y="4"/>
                  </a:lnTo>
                  <a:lnTo>
                    <a:pt x="19" y="0"/>
                  </a:lnTo>
                  <a:lnTo>
                    <a:pt x="26" y="77"/>
                  </a:lnTo>
                  <a:lnTo>
                    <a:pt x="124" y="2"/>
                  </a:lnTo>
                  <a:lnTo>
                    <a:pt x="128" y="5"/>
                  </a:lnTo>
                  <a:lnTo>
                    <a:pt x="134" y="8"/>
                  </a:lnTo>
                  <a:lnTo>
                    <a:pt x="141" y="15"/>
                  </a:lnTo>
                  <a:lnTo>
                    <a:pt x="148" y="23"/>
                  </a:lnTo>
                  <a:lnTo>
                    <a:pt x="13" y="128"/>
                  </a:lnTo>
                  <a:lnTo>
                    <a:pt x="0" y="10"/>
                  </a:lnTo>
                  <a:close/>
                </a:path>
              </a:pathLst>
            </a:custGeom>
            <a:solidFill>
              <a:srgbClr val="14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5" name="Freeform 113">
              <a:extLst>
                <a:ext uri="{FF2B5EF4-FFF2-40B4-BE49-F238E27FC236}">
                  <a16:creationId xmlns:a16="http://schemas.microsoft.com/office/drawing/2014/main" id="{E6C3182C-6277-591B-1B55-DDC7838A1885}"/>
                </a:ext>
              </a:extLst>
            </p:cNvPr>
            <p:cNvSpPr>
              <a:spLocks/>
            </p:cNvSpPr>
            <p:nvPr/>
          </p:nvSpPr>
          <p:spPr bwMode="auto">
            <a:xfrm>
              <a:off x="3360" y="1380"/>
              <a:ext cx="105" cy="83"/>
            </a:xfrm>
            <a:custGeom>
              <a:avLst/>
              <a:gdLst>
                <a:gd name="T0" fmla="*/ 100 w 105"/>
                <a:gd name="T1" fmla="*/ 6 h 83"/>
                <a:gd name="T2" fmla="*/ 100 w 105"/>
                <a:gd name="T3" fmla="*/ 6 h 83"/>
                <a:gd name="T4" fmla="*/ 101 w 105"/>
                <a:gd name="T5" fmla="*/ 6 h 83"/>
                <a:gd name="T6" fmla="*/ 103 w 105"/>
                <a:gd name="T7" fmla="*/ 6 h 83"/>
                <a:gd name="T8" fmla="*/ 105 w 105"/>
                <a:gd name="T9" fmla="*/ 8 h 83"/>
                <a:gd name="T10" fmla="*/ 7 w 105"/>
                <a:gd name="T11" fmla="*/ 83 h 83"/>
                <a:gd name="T12" fmla="*/ 0 w 105"/>
                <a:gd name="T13" fmla="*/ 6 h 83"/>
                <a:gd name="T14" fmla="*/ 1 w 105"/>
                <a:gd name="T15" fmla="*/ 6 h 83"/>
                <a:gd name="T16" fmla="*/ 3 w 105"/>
                <a:gd name="T17" fmla="*/ 6 h 83"/>
                <a:gd name="T18" fmla="*/ 5 w 105"/>
                <a:gd name="T19" fmla="*/ 6 h 83"/>
                <a:gd name="T20" fmla="*/ 9 w 105"/>
                <a:gd name="T21" fmla="*/ 5 h 83"/>
                <a:gd name="T22" fmla="*/ 20 w 105"/>
                <a:gd name="T23" fmla="*/ 50 h 83"/>
                <a:gd name="T24" fmla="*/ 90 w 105"/>
                <a:gd name="T25" fmla="*/ 0 h 83"/>
                <a:gd name="T26" fmla="*/ 94 w 105"/>
                <a:gd name="T27" fmla="*/ 1 h 83"/>
                <a:gd name="T28" fmla="*/ 97 w 105"/>
                <a:gd name="T29" fmla="*/ 2 h 83"/>
                <a:gd name="T30" fmla="*/ 99 w 105"/>
                <a:gd name="T31" fmla="*/ 4 h 83"/>
                <a:gd name="T32" fmla="*/ 100 w 105"/>
                <a:gd name="T33" fmla="*/ 6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83"/>
                <a:gd name="T53" fmla="*/ 105 w 105"/>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83">
                  <a:moveTo>
                    <a:pt x="100" y="6"/>
                  </a:moveTo>
                  <a:lnTo>
                    <a:pt x="100" y="6"/>
                  </a:lnTo>
                  <a:lnTo>
                    <a:pt x="101" y="6"/>
                  </a:lnTo>
                  <a:lnTo>
                    <a:pt x="103" y="6"/>
                  </a:lnTo>
                  <a:lnTo>
                    <a:pt x="105" y="8"/>
                  </a:lnTo>
                  <a:lnTo>
                    <a:pt x="7" y="83"/>
                  </a:lnTo>
                  <a:lnTo>
                    <a:pt x="0" y="6"/>
                  </a:lnTo>
                  <a:lnTo>
                    <a:pt x="1" y="6"/>
                  </a:lnTo>
                  <a:lnTo>
                    <a:pt x="3" y="6"/>
                  </a:lnTo>
                  <a:lnTo>
                    <a:pt x="5" y="6"/>
                  </a:lnTo>
                  <a:lnTo>
                    <a:pt x="9" y="5"/>
                  </a:lnTo>
                  <a:lnTo>
                    <a:pt x="20" y="50"/>
                  </a:lnTo>
                  <a:lnTo>
                    <a:pt x="90" y="0"/>
                  </a:lnTo>
                  <a:lnTo>
                    <a:pt x="94" y="1"/>
                  </a:lnTo>
                  <a:lnTo>
                    <a:pt x="97" y="2"/>
                  </a:lnTo>
                  <a:lnTo>
                    <a:pt x="99" y="4"/>
                  </a:lnTo>
                  <a:lnTo>
                    <a:pt x="10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6" name="Freeform 114">
              <a:extLst>
                <a:ext uri="{FF2B5EF4-FFF2-40B4-BE49-F238E27FC236}">
                  <a16:creationId xmlns:a16="http://schemas.microsoft.com/office/drawing/2014/main" id="{55AE5F96-1CAE-2E8A-DC75-C6D1F1C6FAB4}"/>
                </a:ext>
              </a:extLst>
            </p:cNvPr>
            <p:cNvSpPr>
              <a:spLocks/>
            </p:cNvSpPr>
            <p:nvPr/>
          </p:nvSpPr>
          <p:spPr bwMode="auto">
            <a:xfrm>
              <a:off x="3055" y="1028"/>
              <a:ext cx="101" cy="370"/>
            </a:xfrm>
            <a:custGeom>
              <a:avLst/>
              <a:gdLst>
                <a:gd name="T0" fmla="*/ 55 w 101"/>
                <a:gd name="T1" fmla="*/ 130 h 370"/>
                <a:gd name="T2" fmla="*/ 55 w 101"/>
                <a:gd name="T3" fmla="*/ 102 h 370"/>
                <a:gd name="T4" fmla="*/ 50 w 101"/>
                <a:gd name="T5" fmla="*/ 92 h 370"/>
                <a:gd name="T6" fmla="*/ 38 w 101"/>
                <a:gd name="T7" fmla="*/ 59 h 370"/>
                <a:gd name="T8" fmla="*/ 36 w 101"/>
                <a:gd name="T9" fmla="*/ 44 h 370"/>
                <a:gd name="T10" fmla="*/ 43 w 101"/>
                <a:gd name="T11" fmla="*/ 9 h 370"/>
                <a:gd name="T12" fmla="*/ 54 w 101"/>
                <a:gd name="T13" fmla="*/ 6 h 370"/>
                <a:gd name="T14" fmla="*/ 51 w 101"/>
                <a:gd name="T15" fmla="*/ 10 h 370"/>
                <a:gd name="T16" fmla="*/ 51 w 101"/>
                <a:gd name="T17" fmla="*/ 11 h 370"/>
                <a:gd name="T18" fmla="*/ 54 w 101"/>
                <a:gd name="T19" fmla="*/ 11 h 370"/>
                <a:gd name="T20" fmla="*/ 56 w 101"/>
                <a:gd name="T21" fmla="*/ 7 h 370"/>
                <a:gd name="T22" fmla="*/ 64 w 101"/>
                <a:gd name="T23" fmla="*/ 6 h 370"/>
                <a:gd name="T24" fmla="*/ 69 w 101"/>
                <a:gd name="T25" fmla="*/ 3 h 370"/>
                <a:gd name="T26" fmla="*/ 78 w 101"/>
                <a:gd name="T27" fmla="*/ 3 h 370"/>
                <a:gd name="T28" fmla="*/ 86 w 101"/>
                <a:gd name="T29" fmla="*/ 6 h 370"/>
                <a:gd name="T30" fmla="*/ 92 w 101"/>
                <a:gd name="T31" fmla="*/ 8 h 370"/>
                <a:gd name="T32" fmla="*/ 91 w 101"/>
                <a:gd name="T33" fmla="*/ 10 h 370"/>
                <a:gd name="T34" fmla="*/ 78 w 101"/>
                <a:gd name="T35" fmla="*/ 20 h 370"/>
                <a:gd name="T36" fmla="*/ 74 w 101"/>
                <a:gd name="T37" fmla="*/ 36 h 370"/>
                <a:gd name="T38" fmla="*/ 72 w 101"/>
                <a:gd name="T39" fmla="*/ 46 h 370"/>
                <a:gd name="T40" fmla="*/ 73 w 101"/>
                <a:gd name="T41" fmla="*/ 50 h 370"/>
                <a:gd name="T42" fmla="*/ 79 w 101"/>
                <a:gd name="T43" fmla="*/ 57 h 370"/>
                <a:gd name="T44" fmla="*/ 91 w 101"/>
                <a:gd name="T45" fmla="*/ 54 h 370"/>
                <a:gd name="T46" fmla="*/ 98 w 101"/>
                <a:gd name="T47" fmla="*/ 55 h 370"/>
                <a:gd name="T48" fmla="*/ 99 w 101"/>
                <a:gd name="T49" fmla="*/ 57 h 370"/>
                <a:gd name="T50" fmla="*/ 98 w 101"/>
                <a:gd name="T51" fmla="*/ 58 h 370"/>
                <a:gd name="T52" fmla="*/ 95 w 101"/>
                <a:gd name="T53" fmla="*/ 64 h 370"/>
                <a:gd name="T54" fmla="*/ 87 w 101"/>
                <a:gd name="T55" fmla="*/ 76 h 370"/>
                <a:gd name="T56" fmla="*/ 83 w 101"/>
                <a:gd name="T57" fmla="*/ 93 h 370"/>
                <a:gd name="T58" fmla="*/ 77 w 101"/>
                <a:gd name="T59" fmla="*/ 109 h 370"/>
                <a:gd name="T60" fmla="*/ 75 w 101"/>
                <a:gd name="T61" fmla="*/ 117 h 370"/>
                <a:gd name="T62" fmla="*/ 67 w 101"/>
                <a:gd name="T63" fmla="*/ 343 h 370"/>
                <a:gd name="T64" fmla="*/ 55 w 101"/>
                <a:gd name="T65" fmla="*/ 356 h 370"/>
                <a:gd name="T66" fmla="*/ 43 w 101"/>
                <a:gd name="T67" fmla="*/ 370 h 370"/>
                <a:gd name="T68" fmla="*/ 53 w 101"/>
                <a:gd name="T69" fmla="*/ 145 h 3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370"/>
                <a:gd name="T107" fmla="*/ 101 w 101"/>
                <a:gd name="T108" fmla="*/ 370 h 3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370">
                  <a:moveTo>
                    <a:pt x="53" y="145"/>
                  </a:moveTo>
                  <a:lnTo>
                    <a:pt x="55" y="130"/>
                  </a:lnTo>
                  <a:lnTo>
                    <a:pt x="56" y="115"/>
                  </a:lnTo>
                  <a:lnTo>
                    <a:pt x="55" y="102"/>
                  </a:lnTo>
                  <a:lnTo>
                    <a:pt x="50" y="92"/>
                  </a:lnTo>
                  <a:lnTo>
                    <a:pt x="43" y="75"/>
                  </a:lnTo>
                  <a:lnTo>
                    <a:pt x="38" y="59"/>
                  </a:lnTo>
                  <a:lnTo>
                    <a:pt x="36" y="48"/>
                  </a:lnTo>
                  <a:lnTo>
                    <a:pt x="36" y="44"/>
                  </a:lnTo>
                  <a:lnTo>
                    <a:pt x="36" y="26"/>
                  </a:lnTo>
                  <a:lnTo>
                    <a:pt x="43" y="9"/>
                  </a:lnTo>
                  <a:lnTo>
                    <a:pt x="54" y="0"/>
                  </a:lnTo>
                  <a:lnTo>
                    <a:pt x="54" y="6"/>
                  </a:lnTo>
                  <a:lnTo>
                    <a:pt x="53" y="9"/>
                  </a:lnTo>
                  <a:lnTo>
                    <a:pt x="51" y="10"/>
                  </a:lnTo>
                  <a:lnTo>
                    <a:pt x="50" y="11"/>
                  </a:lnTo>
                  <a:lnTo>
                    <a:pt x="51" y="11"/>
                  </a:lnTo>
                  <a:lnTo>
                    <a:pt x="53" y="11"/>
                  </a:lnTo>
                  <a:lnTo>
                    <a:pt x="54" y="11"/>
                  </a:lnTo>
                  <a:lnTo>
                    <a:pt x="56" y="7"/>
                  </a:lnTo>
                  <a:lnTo>
                    <a:pt x="60" y="6"/>
                  </a:lnTo>
                  <a:lnTo>
                    <a:pt x="64" y="6"/>
                  </a:lnTo>
                  <a:lnTo>
                    <a:pt x="67" y="7"/>
                  </a:lnTo>
                  <a:lnTo>
                    <a:pt x="69" y="3"/>
                  </a:lnTo>
                  <a:lnTo>
                    <a:pt x="74" y="2"/>
                  </a:lnTo>
                  <a:lnTo>
                    <a:pt x="78" y="3"/>
                  </a:lnTo>
                  <a:lnTo>
                    <a:pt x="82" y="6"/>
                  </a:lnTo>
                  <a:lnTo>
                    <a:pt x="86" y="6"/>
                  </a:lnTo>
                  <a:lnTo>
                    <a:pt x="89" y="7"/>
                  </a:lnTo>
                  <a:lnTo>
                    <a:pt x="92" y="8"/>
                  </a:lnTo>
                  <a:lnTo>
                    <a:pt x="93" y="9"/>
                  </a:lnTo>
                  <a:lnTo>
                    <a:pt x="91" y="10"/>
                  </a:lnTo>
                  <a:lnTo>
                    <a:pt x="84" y="13"/>
                  </a:lnTo>
                  <a:lnTo>
                    <a:pt x="78" y="20"/>
                  </a:lnTo>
                  <a:lnTo>
                    <a:pt x="75" y="30"/>
                  </a:lnTo>
                  <a:lnTo>
                    <a:pt x="74" y="36"/>
                  </a:lnTo>
                  <a:lnTo>
                    <a:pt x="73" y="43"/>
                  </a:lnTo>
                  <a:lnTo>
                    <a:pt x="72" y="46"/>
                  </a:lnTo>
                  <a:lnTo>
                    <a:pt x="72" y="48"/>
                  </a:lnTo>
                  <a:lnTo>
                    <a:pt x="73" y="50"/>
                  </a:lnTo>
                  <a:lnTo>
                    <a:pt x="75" y="55"/>
                  </a:lnTo>
                  <a:lnTo>
                    <a:pt x="79" y="57"/>
                  </a:lnTo>
                  <a:lnTo>
                    <a:pt x="87" y="53"/>
                  </a:lnTo>
                  <a:lnTo>
                    <a:pt x="91" y="54"/>
                  </a:lnTo>
                  <a:lnTo>
                    <a:pt x="95" y="54"/>
                  </a:lnTo>
                  <a:lnTo>
                    <a:pt x="98" y="55"/>
                  </a:lnTo>
                  <a:lnTo>
                    <a:pt x="101" y="56"/>
                  </a:lnTo>
                  <a:lnTo>
                    <a:pt x="99" y="57"/>
                  </a:lnTo>
                  <a:lnTo>
                    <a:pt x="98" y="58"/>
                  </a:lnTo>
                  <a:lnTo>
                    <a:pt x="97" y="59"/>
                  </a:lnTo>
                  <a:lnTo>
                    <a:pt x="95" y="64"/>
                  </a:lnTo>
                  <a:lnTo>
                    <a:pt x="92" y="69"/>
                  </a:lnTo>
                  <a:lnTo>
                    <a:pt x="87" y="76"/>
                  </a:lnTo>
                  <a:lnTo>
                    <a:pt x="85" y="84"/>
                  </a:lnTo>
                  <a:lnTo>
                    <a:pt x="83" y="93"/>
                  </a:lnTo>
                  <a:lnTo>
                    <a:pt x="79" y="102"/>
                  </a:lnTo>
                  <a:lnTo>
                    <a:pt x="77" y="109"/>
                  </a:lnTo>
                  <a:lnTo>
                    <a:pt x="75" y="116"/>
                  </a:lnTo>
                  <a:lnTo>
                    <a:pt x="75" y="117"/>
                  </a:lnTo>
                  <a:lnTo>
                    <a:pt x="36" y="320"/>
                  </a:lnTo>
                  <a:lnTo>
                    <a:pt x="67" y="343"/>
                  </a:lnTo>
                  <a:lnTo>
                    <a:pt x="60" y="349"/>
                  </a:lnTo>
                  <a:lnTo>
                    <a:pt x="55" y="356"/>
                  </a:lnTo>
                  <a:lnTo>
                    <a:pt x="48" y="363"/>
                  </a:lnTo>
                  <a:lnTo>
                    <a:pt x="43" y="370"/>
                  </a:lnTo>
                  <a:lnTo>
                    <a:pt x="0" y="333"/>
                  </a:lnTo>
                  <a:lnTo>
                    <a:pt x="53" y="145"/>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7" name="Freeform 115">
              <a:extLst>
                <a:ext uri="{FF2B5EF4-FFF2-40B4-BE49-F238E27FC236}">
                  <a16:creationId xmlns:a16="http://schemas.microsoft.com/office/drawing/2014/main" id="{857A6E33-8B18-1834-BB8D-AB8E23CE8CD8}"/>
                </a:ext>
              </a:extLst>
            </p:cNvPr>
            <p:cNvSpPr>
              <a:spLocks/>
            </p:cNvSpPr>
            <p:nvPr/>
          </p:nvSpPr>
          <p:spPr bwMode="auto">
            <a:xfrm>
              <a:off x="2933" y="1019"/>
              <a:ext cx="351" cy="96"/>
            </a:xfrm>
            <a:custGeom>
              <a:avLst/>
              <a:gdLst>
                <a:gd name="T0" fmla="*/ 345 w 351"/>
                <a:gd name="T1" fmla="*/ 0 h 96"/>
                <a:gd name="T2" fmla="*/ 351 w 351"/>
                <a:gd name="T3" fmla="*/ 52 h 96"/>
                <a:gd name="T4" fmla="*/ 196 w 351"/>
                <a:gd name="T5" fmla="*/ 65 h 96"/>
                <a:gd name="T6" fmla="*/ 8 w 351"/>
                <a:gd name="T7" fmla="*/ 96 h 96"/>
                <a:gd name="T8" fmla="*/ 0 w 351"/>
                <a:gd name="T9" fmla="*/ 45 h 96"/>
                <a:gd name="T10" fmla="*/ 191 w 351"/>
                <a:gd name="T11" fmla="*/ 29 h 96"/>
                <a:gd name="T12" fmla="*/ 345 w 351"/>
                <a:gd name="T13" fmla="*/ 0 h 96"/>
                <a:gd name="T14" fmla="*/ 0 60000 65536"/>
                <a:gd name="T15" fmla="*/ 0 60000 65536"/>
                <a:gd name="T16" fmla="*/ 0 60000 65536"/>
                <a:gd name="T17" fmla="*/ 0 60000 65536"/>
                <a:gd name="T18" fmla="*/ 0 60000 65536"/>
                <a:gd name="T19" fmla="*/ 0 60000 65536"/>
                <a:gd name="T20" fmla="*/ 0 60000 65536"/>
                <a:gd name="T21" fmla="*/ 0 w 351"/>
                <a:gd name="T22" fmla="*/ 0 h 96"/>
                <a:gd name="T23" fmla="*/ 351 w 351"/>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 h="96">
                  <a:moveTo>
                    <a:pt x="345" y="0"/>
                  </a:moveTo>
                  <a:lnTo>
                    <a:pt x="351" y="52"/>
                  </a:lnTo>
                  <a:lnTo>
                    <a:pt x="196" y="65"/>
                  </a:lnTo>
                  <a:lnTo>
                    <a:pt x="8" y="96"/>
                  </a:lnTo>
                  <a:lnTo>
                    <a:pt x="0" y="45"/>
                  </a:lnTo>
                  <a:lnTo>
                    <a:pt x="191" y="29"/>
                  </a:lnTo>
                  <a:lnTo>
                    <a:pt x="3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8" name="Freeform 116">
              <a:extLst>
                <a:ext uri="{FF2B5EF4-FFF2-40B4-BE49-F238E27FC236}">
                  <a16:creationId xmlns:a16="http://schemas.microsoft.com/office/drawing/2014/main" id="{3B133E67-C247-E612-54FC-2A6B74A0F771}"/>
                </a:ext>
              </a:extLst>
            </p:cNvPr>
            <p:cNvSpPr>
              <a:spLocks/>
            </p:cNvSpPr>
            <p:nvPr/>
          </p:nvSpPr>
          <p:spPr bwMode="auto">
            <a:xfrm>
              <a:off x="3120" y="1045"/>
              <a:ext cx="19" cy="41"/>
            </a:xfrm>
            <a:custGeom>
              <a:avLst/>
              <a:gdLst>
                <a:gd name="T0" fmla="*/ 8 w 19"/>
                <a:gd name="T1" fmla="*/ 2 h 41"/>
                <a:gd name="T2" fmla="*/ 0 w 19"/>
                <a:gd name="T3" fmla="*/ 2 h 41"/>
                <a:gd name="T4" fmla="*/ 4 w 19"/>
                <a:gd name="T5" fmla="*/ 41 h 41"/>
                <a:gd name="T6" fmla="*/ 19 w 19"/>
                <a:gd name="T7" fmla="*/ 39 h 41"/>
                <a:gd name="T8" fmla="*/ 14 w 19"/>
                <a:gd name="T9" fmla="*/ 0 h 41"/>
                <a:gd name="T10" fmla="*/ 8 w 19"/>
                <a:gd name="T11" fmla="*/ 2 h 41"/>
                <a:gd name="T12" fmla="*/ 0 60000 65536"/>
                <a:gd name="T13" fmla="*/ 0 60000 65536"/>
                <a:gd name="T14" fmla="*/ 0 60000 65536"/>
                <a:gd name="T15" fmla="*/ 0 60000 65536"/>
                <a:gd name="T16" fmla="*/ 0 60000 65536"/>
                <a:gd name="T17" fmla="*/ 0 60000 65536"/>
                <a:gd name="T18" fmla="*/ 0 w 19"/>
                <a:gd name="T19" fmla="*/ 0 h 41"/>
                <a:gd name="T20" fmla="*/ 19 w 19"/>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9" h="41">
                  <a:moveTo>
                    <a:pt x="8" y="2"/>
                  </a:moveTo>
                  <a:lnTo>
                    <a:pt x="0" y="2"/>
                  </a:lnTo>
                  <a:lnTo>
                    <a:pt x="4" y="41"/>
                  </a:lnTo>
                  <a:lnTo>
                    <a:pt x="19" y="39"/>
                  </a:lnTo>
                  <a:lnTo>
                    <a:pt x="14" y="0"/>
                  </a:lnTo>
                  <a:lnTo>
                    <a:pt x="8" y="2"/>
                  </a:lnTo>
                  <a:close/>
                </a:path>
              </a:pathLst>
            </a:custGeom>
            <a:solidFill>
              <a:srgbClr val="F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9" name="Freeform 117">
              <a:extLst>
                <a:ext uri="{FF2B5EF4-FFF2-40B4-BE49-F238E27FC236}">
                  <a16:creationId xmlns:a16="http://schemas.microsoft.com/office/drawing/2014/main" id="{0ABDF607-3B95-651D-B608-247E2404A4BC}"/>
                </a:ext>
              </a:extLst>
            </p:cNvPr>
            <p:cNvSpPr>
              <a:spLocks/>
            </p:cNvSpPr>
            <p:nvPr/>
          </p:nvSpPr>
          <p:spPr bwMode="auto">
            <a:xfrm>
              <a:off x="3138" y="1034"/>
              <a:ext cx="11" cy="25"/>
            </a:xfrm>
            <a:custGeom>
              <a:avLst/>
              <a:gdLst>
                <a:gd name="T0" fmla="*/ 10 w 11"/>
                <a:gd name="T1" fmla="*/ 3 h 25"/>
                <a:gd name="T2" fmla="*/ 11 w 11"/>
                <a:gd name="T3" fmla="*/ 25 h 25"/>
                <a:gd name="T4" fmla="*/ 10 w 11"/>
                <a:gd name="T5" fmla="*/ 25 h 25"/>
                <a:gd name="T6" fmla="*/ 5 w 11"/>
                <a:gd name="T7" fmla="*/ 23 h 25"/>
                <a:gd name="T8" fmla="*/ 2 w 11"/>
                <a:gd name="T9" fmla="*/ 18 h 25"/>
                <a:gd name="T10" fmla="*/ 0 w 11"/>
                <a:gd name="T11" fmla="*/ 5 h 25"/>
                <a:gd name="T12" fmla="*/ 0 w 11"/>
                <a:gd name="T13" fmla="*/ 3 h 25"/>
                <a:gd name="T14" fmla="*/ 1 w 11"/>
                <a:gd name="T15" fmla="*/ 1 h 25"/>
                <a:gd name="T16" fmla="*/ 4 w 11"/>
                <a:gd name="T17" fmla="*/ 0 h 25"/>
                <a:gd name="T18" fmla="*/ 10 w 11"/>
                <a:gd name="T19" fmla="*/ 3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5"/>
                <a:gd name="T32" fmla="*/ 11 w 1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5">
                  <a:moveTo>
                    <a:pt x="10" y="3"/>
                  </a:moveTo>
                  <a:lnTo>
                    <a:pt x="11" y="25"/>
                  </a:lnTo>
                  <a:lnTo>
                    <a:pt x="10" y="25"/>
                  </a:lnTo>
                  <a:lnTo>
                    <a:pt x="5" y="23"/>
                  </a:lnTo>
                  <a:lnTo>
                    <a:pt x="2" y="18"/>
                  </a:lnTo>
                  <a:lnTo>
                    <a:pt x="0" y="5"/>
                  </a:lnTo>
                  <a:lnTo>
                    <a:pt x="0" y="3"/>
                  </a:lnTo>
                  <a:lnTo>
                    <a:pt x="1" y="1"/>
                  </a:lnTo>
                  <a:lnTo>
                    <a:pt x="4" y="0"/>
                  </a:lnTo>
                  <a:lnTo>
                    <a:pt x="10" y="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0" name="Freeform 118">
              <a:extLst>
                <a:ext uri="{FF2B5EF4-FFF2-40B4-BE49-F238E27FC236}">
                  <a16:creationId xmlns:a16="http://schemas.microsoft.com/office/drawing/2014/main" id="{D28051CF-9EA8-0378-1917-0248640ABE6D}"/>
                </a:ext>
              </a:extLst>
            </p:cNvPr>
            <p:cNvSpPr>
              <a:spLocks/>
            </p:cNvSpPr>
            <p:nvPr/>
          </p:nvSpPr>
          <p:spPr bwMode="auto">
            <a:xfrm>
              <a:off x="3124" y="1033"/>
              <a:ext cx="14" cy="30"/>
            </a:xfrm>
            <a:custGeom>
              <a:avLst/>
              <a:gdLst>
                <a:gd name="T0" fmla="*/ 13 w 14"/>
                <a:gd name="T1" fmla="*/ 3 h 30"/>
                <a:gd name="T2" fmla="*/ 14 w 14"/>
                <a:gd name="T3" fmla="*/ 30 h 30"/>
                <a:gd name="T4" fmla="*/ 12 w 14"/>
                <a:gd name="T5" fmla="*/ 30 h 30"/>
                <a:gd name="T6" fmla="*/ 8 w 14"/>
                <a:gd name="T7" fmla="*/ 27 h 30"/>
                <a:gd name="T8" fmla="*/ 4 w 14"/>
                <a:gd name="T9" fmla="*/ 20 h 30"/>
                <a:gd name="T10" fmla="*/ 0 w 14"/>
                <a:gd name="T11" fmla="*/ 5 h 30"/>
                <a:gd name="T12" fmla="*/ 1 w 14"/>
                <a:gd name="T13" fmla="*/ 4 h 30"/>
                <a:gd name="T14" fmla="*/ 4 w 14"/>
                <a:gd name="T15" fmla="*/ 1 h 30"/>
                <a:gd name="T16" fmla="*/ 7 w 14"/>
                <a:gd name="T17" fmla="*/ 0 h 30"/>
                <a:gd name="T18" fmla="*/ 13 w 14"/>
                <a:gd name="T19" fmla="*/ 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0"/>
                <a:gd name="T32" fmla="*/ 14 w 14"/>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0">
                  <a:moveTo>
                    <a:pt x="13" y="3"/>
                  </a:moveTo>
                  <a:lnTo>
                    <a:pt x="14" y="30"/>
                  </a:lnTo>
                  <a:lnTo>
                    <a:pt x="12" y="30"/>
                  </a:lnTo>
                  <a:lnTo>
                    <a:pt x="8" y="27"/>
                  </a:lnTo>
                  <a:lnTo>
                    <a:pt x="4" y="20"/>
                  </a:lnTo>
                  <a:lnTo>
                    <a:pt x="0" y="5"/>
                  </a:lnTo>
                  <a:lnTo>
                    <a:pt x="1" y="4"/>
                  </a:lnTo>
                  <a:lnTo>
                    <a:pt x="4" y="1"/>
                  </a:lnTo>
                  <a:lnTo>
                    <a:pt x="7" y="0"/>
                  </a:lnTo>
                  <a:lnTo>
                    <a:pt x="13" y="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1" name="Freeform 119">
              <a:extLst>
                <a:ext uri="{FF2B5EF4-FFF2-40B4-BE49-F238E27FC236}">
                  <a16:creationId xmlns:a16="http://schemas.microsoft.com/office/drawing/2014/main" id="{6443C270-7D03-B575-AF80-7C7618A47239}"/>
                </a:ext>
              </a:extLst>
            </p:cNvPr>
            <p:cNvSpPr>
              <a:spLocks/>
            </p:cNvSpPr>
            <p:nvPr/>
          </p:nvSpPr>
          <p:spPr bwMode="auto">
            <a:xfrm>
              <a:off x="3110" y="1035"/>
              <a:ext cx="13" cy="29"/>
            </a:xfrm>
            <a:custGeom>
              <a:avLst/>
              <a:gdLst>
                <a:gd name="T0" fmla="*/ 12 w 13"/>
                <a:gd name="T1" fmla="*/ 2 h 29"/>
                <a:gd name="T2" fmla="*/ 13 w 13"/>
                <a:gd name="T3" fmla="*/ 29 h 29"/>
                <a:gd name="T4" fmla="*/ 11 w 13"/>
                <a:gd name="T5" fmla="*/ 29 h 29"/>
                <a:gd name="T6" fmla="*/ 8 w 13"/>
                <a:gd name="T7" fmla="*/ 27 h 29"/>
                <a:gd name="T8" fmla="*/ 3 w 13"/>
                <a:gd name="T9" fmla="*/ 20 h 29"/>
                <a:gd name="T10" fmla="*/ 0 w 13"/>
                <a:gd name="T11" fmla="*/ 5 h 29"/>
                <a:gd name="T12" fmla="*/ 1 w 13"/>
                <a:gd name="T13" fmla="*/ 4 h 29"/>
                <a:gd name="T14" fmla="*/ 3 w 13"/>
                <a:gd name="T15" fmla="*/ 1 h 29"/>
                <a:gd name="T16" fmla="*/ 7 w 13"/>
                <a:gd name="T17" fmla="*/ 0 h 29"/>
                <a:gd name="T18" fmla="*/ 12 w 13"/>
                <a:gd name="T19" fmla="*/ 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9"/>
                <a:gd name="T32" fmla="*/ 13 w 13"/>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9">
                  <a:moveTo>
                    <a:pt x="12" y="2"/>
                  </a:moveTo>
                  <a:lnTo>
                    <a:pt x="13" y="29"/>
                  </a:lnTo>
                  <a:lnTo>
                    <a:pt x="11" y="29"/>
                  </a:lnTo>
                  <a:lnTo>
                    <a:pt x="8" y="27"/>
                  </a:lnTo>
                  <a:lnTo>
                    <a:pt x="3" y="20"/>
                  </a:lnTo>
                  <a:lnTo>
                    <a:pt x="0" y="5"/>
                  </a:lnTo>
                  <a:lnTo>
                    <a:pt x="1" y="4"/>
                  </a:lnTo>
                  <a:lnTo>
                    <a:pt x="3" y="1"/>
                  </a:lnTo>
                  <a:lnTo>
                    <a:pt x="7" y="0"/>
                  </a:lnTo>
                  <a:lnTo>
                    <a:pt x="12" y="2"/>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2" name="Freeform 120">
              <a:extLst>
                <a:ext uri="{FF2B5EF4-FFF2-40B4-BE49-F238E27FC236}">
                  <a16:creationId xmlns:a16="http://schemas.microsoft.com/office/drawing/2014/main" id="{C22F8DE0-0069-04A4-E490-8FB8D33BDBB8}"/>
                </a:ext>
              </a:extLst>
            </p:cNvPr>
            <p:cNvSpPr>
              <a:spLocks/>
            </p:cNvSpPr>
            <p:nvPr/>
          </p:nvSpPr>
          <p:spPr bwMode="auto">
            <a:xfrm>
              <a:off x="3124" y="1047"/>
              <a:ext cx="39" cy="47"/>
            </a:xfrm>
            <a:custGeom>
              <a:avLst/>
              <a:gdLst>
                <a:gd name="T0" fmla="*/ 35 w 39"/>
                <a:gd name="T1" fmla="*/ 10 h 47"/>
                <a:gd name="T2" fmla="*/ 39 w 39"/>
                <a:gd name="T3" fmla="*/ 30 h 47"/>
                <a:gd name="T4" fmla="*/ 24 w 39"/>
                <a:gd name="T5" fmla="*/ 47 h 47"/>
                <a:gd name="T6" fmla="*/ 0 w 39"/>
                <a:gd name="T7" fmla="*/ 41 h 47"/>
                <a:gd name="T8" fmla="*/ 0 w 39"/>
                <a:gd name="T9" fmla="*/ 39 h 47"/>
                <a:gd name="T10" fmla="*/ 3 w 39"/>
                <a:gd name="T11" fmla="*/ 34 h 47"/>
                <a:gd name="T12" fmla="*/ 7 w 39"/>
                <a:gd name="T13" fmla="*/ 29 h 47"/>
                <a:gd name="T14" fmla="*/ 17 w 39"/>
                <a:gd name="T15" fmla="*/ 26 h 47"/>
                <a:gd name="T16" fmla="*/ 26 w 39"/>
                <a:gd name="T17" fmla="*/ 25 h 47"/>
                <a:gd name="T18" fmla="*/ 26 w 39"/>
                <a:gd name="T19" fmla="*/ 16 h 47"/>
                <a:gd name="T20" fmla="*/ 24 w 39"/>
                <a:gd name="T21" fmla="*/ 15 h 47"/>
                <a:gd name="T22" fmla="*/ 19 w 39"/>
                <a:gd name="T23" fmla="*/ 12 h 47"/>
                <a:gd name="T24" fmla="*/ 16 w 39"/>
                <a:gd name="T25" fmla="*/ 7 h 47"/>
                <a:gd name="T26" fmla="*/ 16 w 39"/>
                <a:gd name="T27" fmla="*/ 0 h 47"/>
                <a:gd name="T28" fmla="*/ 35 w 39"/>
                <a:gd name="T29" fmla="*/ 10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47"/>
                <a:gd name="T47" fmla="*/ 39 w 39"/>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47">
                  <a:moveTo>
                    <a:pt x="35" y="10"/>
                  </a:moveTo>
                  <a:lnTo>
                    <a:pt x="39" y="30"/>
                  </a:lnTo>
                  <a:lnTo>
                    <a:pt x="24" y="47"/>
                  </a:lnTo>
                  <a:lnTo>
                    <a:pt x="0" y="41"/>
                  </a:lnTo>
                  <a:lnTo>
                    <a:pt x="0" y="39"/>
                  </a:lnTo>
                  <a:lnTo>
                    <a:pt x="3" y="34"/>
                  </a:lnTo>
                  <a:lnTo>
                    <a:pt x="7" y="29"/>
                  </a:lnTo>
                  <a:lnTo>
                    <a:pt x="17" y="26"/>
                  </a:lnTo>
                  <a:lnTo>
                    <a:pt x="26" y="25"/>
                  </a:lnTo>
                  <a:lnTo>
                    <a:pt x="26" y="16"/>
                  </a:lnTo>
                  <a:lnTo>
                    <a:pt x="24" y="15"/>
                  </a:lnTo>
                  <a:lnTo>
                    <a:pt x="19" y="12"/>
                  </a:lnTo>
                  <a:lnTo>
                    <a:pt x="16" y="7"/>
                  </a:lnTo>
                  <a:lnTo>
                    <a:pt x="16" y="0"/>
                  </a:lnTo>
                  <a:lnTo>
                    <a:pt x="35" y="1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3" name="Freeform 121">
              <a:extLst>
                <a:ext uri="{FF2B5EF4-FFF2-40B4-BE49-F238E27FC236}">
                  <a16:creationId xmlns:a16="http://schemas.microsoft.com/office/drawing/2014/main" id="{40932098-F2D1-06ED-DD6F-298E3EEB9D4C}"/>
                </a:ext>
              </a:extLst>
            </p:cNvPr>
            <p:cNvSpPr>
              <a:spLocks/>
            </p:cNvSpPr>
            <p:nvPr/>
          </p:nvSpPr>
          <p:spPr bwMode="auto">
            <a:xfrm>
              <a:off x="3089" y="1363"/>
              <a:ext cx="143" cy="150"/>
            </a:xfrm>
            <a:custGeom>
              <a:avLst/>
              <a:gdLst>
                <a:gd name="T0" fmla="*/ 30 w 143"/>
                <a:gd name="T1" fmla="*/ 0 h 150"/>
                <a:gd name="T2" fmla="*/ 57 w 143"/>
                <a:gd name="T3" fmla="*/ 12 h 150"/>
                <a:gd name="T4" fmla="*/ 50 w 143"/>
                <a:gd name="T5" fmla="*/ 19 h 150"/>
                <a:gd name="T6" fmla="*/ 132 w 143"/>
                <a:gd name="T7" fmla="*/ 76 h 150"/>
                <a:gd name="T8" fmla="*/ 138 w 143"/>
                <a:gd name="T9" fmla="*/ 94 h 150"/>
                <a:gd name="T10" fmla="*/ 140 w 143"/>
                <a:gd name="T11" fmla="*/ 112 h 150"/>
                <a:gd name="T12" fmla="*/ 141 w 143"/>
                <a:gd name="T13" fmla="*/ 131 h 150"/>
                <a:gd name="T14" fmla="*/ 143 w 143"/>
                <a:gd name="T15" fmla="*/ 150 h 150"/>
                <a:gd name="T16" fmla="*/ 21 w 143"/>
                <a:gd name="T17" fmla="*/ 45 h 150"/>
                <a:gd name="T18" fmla="*/ 19 w 143"/>
                <a:gd name="T19" fmla="*/ 48 h 150"/>
                <a:gd name="T20" fmla="*/ 0 w 143"/>
                <a:gd name="T21" fmla="*/ 31 h 150"/>
                <a:gd name="T22" fmla="*/ 30 w 143"/>
                <a:gd name="T23" fmla="*/ 0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3"/>
                <a:gd name="T37" fmla="*/ 0 h 150"/>
                <a:gd name="T38" fmla="*/ 143 w 143"/>
                <a:gd name="T39" fmla="*/ 150 h 1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3" h="150">
                  <a:moveTo>
                    <a:pt x="30" y="0"/>
                  </a:moveTo>
                  <a:lnTo>
                    <a:pt x="57" y="12"/>
                  </a:lnTo>
                  <a:lnTo>
                    <a:pt x="50" y="19"/>
                  </a:lnTo>
                  <a:lnTo>
                    <a:pt x="132" y="76"/>
                  </a:lnTo>
                  <a:lnTo>
                    <a:pt x="138" y="94"/>
                  </a:lnTo>
                  <a:lnTo>
                    <a:pt x="140" y="112"/>
                  </a:lnTo>
                  <a:lnTo>
                    <a:pt x="141" y="131"/>
                  </a:lnTo>
                  <a:lnTo>
                    <a:pt x="143" y="150"/>
                  </a:lnTo>
                  <a:lnTo>
                    <a:pt x="21" y="45"/>
                  </a:lnTo>
                  <a:lnTo>
                    <a:pt x="19" y="48"/>
                  </a:lnTo>
                  <a:lnTo>
                    <a:pt x="0" y="31"/>
                  </a:lnTo>
                  <a:lnTo>
                    <a:pt x="30" y="0"/>
                  </a:lnTo>
                  <a:close/>
                </a:path>
              </a:pathLst>
            </a:custGeom>
            <a:solidFill>
              <a:srgbClr val="BA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4" name="Freeform 122">
              <a:extLst>
                <a:ext uri="{FF2B5EF4-FFF2-40B4-BE49-F238E27FC236}">
                  <a16:creationId xmlns:a16="http://schemas.microsoft.com/office/drawing/2014/main" id="{8970931C-4771-96B9-CD43-76E9A6F62EFE}"/>
                </a:ext>
              </a:extLst>
            </p:cNvPr>
            <p:cNvSpPr>
              <a:spLocks/>
            </p:cNvSpPr>
            <p:nvPr/>
          </p:nvSpPr>
          <p:spPr bwMode="auto">
            <a:xfrm>
              <a:off x="3188" y="1414"/>
              <a:ext cx="69" cy="158"/>
            </a:xfrm>
            <a:custGeom>
              <a:avLst/>
              <a:gdLst>
                <a:gd name="T0" fmla="*/ 29 w 69"/>
                <a:gd name="T1" fmla="*/ 158 h 158"/>
                <a:gd name="T2" fmla="*/ 29 w 69"/>
                <a:gd name="T3" fmla="*/ 152 h 158"/>
                <a:gd name="T4" fmla="*/ 30 w 69"/>
                <a:gd name="T5" fmla="*/ 139 h 158"/>
                <a:gd name="T6" fmla="*/ 30 w 69"/>
                <a:gd name="T7" fmla="*/ 119 h 158"/>
                <a:gd name="T8" fmla="*/ 29 w 69"/>
                <a:gd name="T9" fmla="*/ 94 h 158"/>
                <a:gd name="T10" fmla="*/ 27 w 69"/>
                <a:gd name="T11" fmla="*/ 67 h 158"/>
                <a:gd name="T12" fmla="*/ 21 w 69"/>
                <a:gd name="T13" fmla="*/ 42 h 158"/>
                <a:gd name="T14" fmla="*/ 12 w 69"/>
                <a:gd name="T15" fmla="*/ 18 h 158"/>
                <a:gd name="T16" fmla="*/ 0 w 69"/>
                <a:gd name="T17" fmla="*/ 0 h 158"/>
                <a:gd name="T18" fmla="*/ 66 w 69"/>
                <a:gd name="T19" fmla="*/ 23 h 158"/>
                <a:gd name="T20" fmla="*/ 67 w 69"/>
                <a:gd name="T21" fmla="*/ 27 h 158"/>
                <a:gd name="T22" fmla="*/ 68 w 69"/>
                <a:gd name="T23" fmla="*/ 39 h 158"/>
                <a:gd name="T24" fmla="*/ 69 w 69"/>
                <a:gd name="T25" fmla="*/ 57 h 158"/>
                <a:gd name="T26" fmla="*/ 69 w 69"/>
                <a:gd name="T27" fmla="*/ 80 h 158"/>
                <a:gd name="T28" fmla="*/ 66 w 69"/>
                <a:gd name="T29" fmla="*/ 102 h 158"/>
                <a:gd name="T30" fmla="*/ 59 w 69"/>
                <a:gd name="T31" fmla="*/ 124 h 158"/>
                <a:gd name="T32" fmla="*/ 47 w 69"/>
                <a:gd name="T33" fmla="*/ 143 h 158"/>
                <a:gd name="T34" fmla="*/ 29 w 69"/>
                <a:gd name="T35" fmla="*/ 158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58"/>
                <a:gd name="T56" fmla="*/ 69 w 69"/>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58">
                  <a:moveTo>
                    <a:pt x="29" y="158"/>
                  </a:moveTo>
                  <a:lnTo>
                    <a:pt x="29" y="152"/>
                  </a:lnTo>
                  <a:lnTo>
                    <a:pt x="30" y="139"/>
                  </a:lnTo>
                  <a:lnTo>
                    <a:pt x="30" y="119"/>
                  </a:lnTo>
                  <a:lnTo>
                    <a:pt x="29" y="94"/>
                  </a:lnTo>
                  <a:lnTo>
                    <a:pt x="27" y="67"/>
                  </a:lnTo>
                  <a:lnTo>
                    <a:pt x="21" y="42"/>
                  </a:lnTo>
                  <a:lnTo>
                    <a:pt x="12" y="18"/>
                  </a:lnTo>
                  <a:lnTo>
                    <a:pt x="0" y="0"/>
                  </a:lnTo>
                  <a:lnTo>
                    <a:pt x="66" y="23"/>
                  </a:lnTo>
                  <a:lnTo>
                    <a:pt x="67" y="27"/>
                  </a:lnTo>
                  <a:lnTo>
                    <a:pt x="68" y="39"/>
                  </a:lnTo>
                  <a:lnTo>
                    <a:pt x="69" y="57"/>
                  </a:lnTo>
                  <a:lnTo>
                    <a:pt x="69" y="80"/>
                  </a:lnTo>
                  <a:lnTo>
                    <a:pt x="66" y="102"/>
                  </a:lnTo>
                  <a:lnTo>
                    <a:pt x="59" y="124"/>
                  </a:lnTo>
                  <a:lnTo>
                    <a:pt x="47" y="143"/>
                  </a:lnTo>
                  <a:lnTo>
                    <a:pt x="29"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5" name="Freeform 123">
              <a:extLst>
                <a:ext uri="{FF2B5EF4-FFF2-40B4-BE49-F238E27FC236}">
                  <a16:creationId xmlns:a16="http://schemas.microsoft.com/office/drawing/2014/main" id="{3748FE16-8BE4-11F9-1E25-46CAD5418904}"/>
                </a:ext>
              </a:extLst>
            </p:cNvPr>
            <p:cNvSpPr>
              <a:spLocks/>
            </p:cNvSpPr>
            <p:nvPr/>
          </p:nvSpPr>
          <p:spPr bwMode="auto">
            <a:xfrm>
              <a:off x="3597" y="1028"/>
              <a:ext cx="10" cy="27"/>
            </a:xfrm>
            <a:custGeom>
              <a:avLst/>
              <a:gdLst>
                <a:gd name="T0" fmla="*/ 0 w 10"/>
                <a:gd name="T1" fmla="*/ 3 h 27"/>
                <a:gd name="T2" fmla="*/ 0 w 10"/>
                <a:gd name="T3" fmla="*/ 27 h 27"/>
                <a:gd name="T4" fmla="*/ 1 w 10"/>
                <a:gd name="T5" fmla="*/ 27 h 27"/>
                <a:gd name="T6" fmla="*/ 4 w 10"/>
                <a:gd name="T7" fmla="*/ 25 h 27"/>
                <a:gd name="T8" fmla="*/ 7 w 10"/>
                <a:gd name="T9" fmla="*/ 18 h 27"/>
                <a:gd name="T10" fmla="*/ 10 w 10"/>
                <a:gd name="T11" fmla="*/ 6 h 27"/>
                <a:gd name="T12" fmla="*/ 10 w 10"/>
                <a:gd name="T13" fmla="*/ 3 h 27"/>
                <a:gd name="T14" fmla="*/ 8 w 10"/>
                <a:gd name="T15" fmla="*/ 1 h 27"/>
                <a:gd name="T16" fmla="*/ 5 w 10"/>
                <a:gd name="T17" fmla="*/ 0 h 27"/>
                <a:gd name="T18" fmla="*/ 0 w 10"/>
                <a:gd name="T19" fmla="*/ 3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7"/>
                <a:gd name="T32" fmla="*/ 10 w 1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7">
                  <a:moveTo>
                    <a:pt x="0" y="3"/>
                  </a:moveTo>
                  <a:lnTo>
                    <a:pt x="0" y="27"/>
                  </a:lnTo>
                  <a:lnTo>
                    <a:pt x="1" y="27"/>
                  </a:lnTo>
                  <a:lnTo>
                    <a:pt x="4" y="25"/>
                  </a:lnTo>
                  <a:lnTo>
                    <a:pt x="7" y="18"/>
                  </a:lnTo>
                  <a:lnTo>
                    <a:pt x="10" y="6"/>
                  </a:lnTo>
                  <a:lnTo>
                    <a:pt x="10" y="3"/>
                  </a:lnTo>
                  <a:lnTo>
                    <a:pt x="8" y="1"/>
                  </a:lnTo>
                  <a:lnTo>
                    <a:pt x="5" y="0"/>
                  </a:lnTo>
                  <a:lnTo>
                    <a:pt x="0" y="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6" name="Freeform 124">
              <a:extLst>
                <a:ext uri="{FF2B5EF4-FFF2-40B4-BE49-F238E27FC236}">
                  <a16:creationId xmlns:a16="http://schemas.microsoft.com/office/drawing/2014/main" id="{08EE595C-47E0-99E6-27BF-101499AB948B}"/>
                </a:ext>
              </a:extLst>
            </p:cNvPr>
            <p:cNvSpPr>
              <a:spLocks/>
            </p:cNvSpPr>
            <p:nvPr/>
          </p:nvSpPr>
          <p:spPr bwMode="auto">
            <a:xfrm>
              <a:off x="3582" y="1024"/>
              <a:ext cx="108" cy="368"/>
            </a:xfrm>
            <a:custGeom>
              <a:avLst/>
              <a:gdLst>
                <a:gd name="T0" fmla="*/ 13 w 108"/>
                <a:gd name="T1" fmla="*/ 63 h 368"/>
                <a:gd name="T2" fmla="*/ 0 w 108"/>
                <a:gd name="T3" fmla="*/ 48 h 368"/>
                <a:gd name="T4" fmla="*/ 4 w 108"/>
                <a:gd name="T5" fmla="*/ 28 h 368"/>
                <a:gd name="T6" fmla="*/ 13 w 108"/>
                <a:gd name="T7" fmla="*/ 23 h 368"/>
                <a:gd name="T8" fmla="*/ 15 w 108"/>
                <a:gd name="T9" fmla="*/ 16 h 368"/>
                <a:gd name="T10" fmla="*/ 15 w 108"/>
                <a:gd name="T11" fmla="*/ 12 h 368"/>
                <a:gd name="T12" fmla="*/ 15 w 108"/>
                <a:gd name="T13" fmla="*/ 9 h 368"/>
                <a:gd name="T14" fmla="*/ 15 w 108"/>
                <a:gd name="T15" fmla="*/ 7 h 368"/>
                <a:gd name="T16" fmla="*/ 16 w 108"/>
                <a:gd name="T17" fmla="*/ 6 h 368"/>
                <a:gd name="T18" fmla="*/ 18 w 108"/>
                <a:gd name="T19" fmla="*/ 5 h 368"/>
                <a:gd name="T20" fmla="*/ 21 w 108"/>
                <a:gd name="T21" fmla="*/ 4 h 368"/>
                <a:gd name="T22" fmla="*/ 27 w 108"/>
                <a:gd name="T23" fmla="*/ 4 h 368"/>
                <a:gd name="T24" fmla="*/ 30 w 108"/>
                <a:gd name="T25" fmla="*/ 2 h 368"/>
                <a:gd name="T26" fmla="*/ 35 w 108"/>
                <a:gd name="T27" fmla="*/ 2 h 368"/>
                <a:gd name="T28" fmla="*/ 39 w 108"/>
                <a:gd name="T29" fmla="*/ 3 h 368"/>
                <a:gd name="T30" fmla="*/ 41 w 108"/>
                <a:gd name="T31" fmla="*/ 6 h 368"/>
                <a:gd name="T32" fmla="*/ 45 w 108"/>
                <a:gd name="T33" fmla="*/ 5 h 368"/>
                <a:gd name="T34" fmla="*/ 48 w 108"/>
                <a:gd name="T35" fmla="*/ 4 h 368"/>
                <a:gd name="T36" fmla="*/ 52 w 108"/>
                <a:gd name="T37" fmla="*/ 6 h 368"/>
                <a:gd name="T38" fmla="*/ 55 w 108"/>
                <a:gd name="T39" fmla="*/ 10 h 368"/>
                <a:gd name="T40" fmla="*/ 55 w 108"/>
                <a:gd name="T41" fmla="*/ 10 h 368"/>
                <a:gd name="T42" fmla="*/ 56 w 108"/>
                <a:gd name="T43" fmla="*/ 10 h 368"/>
                <a:gd name="T44" fmla="*/ 57 w 108"/>
                <a:gd name="T45" fmla="*/ 10 h 368"/>
                <a:gd name="T46" fmla="*/ 57 w 108"/>
                <a:gd name="T47" fmla="*/ 10 h 368"/>
                <a:gd name="T48" fmla="*/ 57 w 108"/>
                <a:gd name="T49" fmla="*/ 10 h 368"/>
                <a:gd name="T50" fmla="*/ 56 w 108"/>
                <a:gd name="T51" fmla="*/ 7 h 368"/>
                <a:gd name="T52" fmla="*/ 54 w 108"/>
                <a:gd name="T53" fmla="*/ 4 h 368"/>
                <a:gd name="T54" fmla="*/ 54 w 108"/>
                <a:gd name="T55" fmla="*/ 0 h 368"/>
                <a:gd name="T56" fmla="*/ 65 w 108"/>
                <a:gd name="T57" fmla="*/ 7 h 368"/>
                <a:gd name="T58" fmla="*/ 71 w 108"/>
                <a:gd name="T59" fmla="*/ 24 h 368"/>
                <a:gd name="T60" fmla="*/ 73 w 108"/>
                <a:gd name="T61" fmla="*/ 43 h 368"/>
                <a:gd name="T62" fmla="*/ 73 w 108"/>
                <a:gd name="T63" fmla="*/ 48 h 368"/>
                <a:gd name="T64" fmla="*/ 70 w 108"/>
                <a:gd name="T65" fmla="*/ 59 h 368"/>
                <a:gd name="T66" fmla="*/ 66 w 108"/>
                <a:gd name="T67" fmla="*/ 73 h 368"/>
                <a:gd name="T68" fmla="*/ 58 w 108"/>
                <a:gd name="T69" fmla="*/ 90 h 368"/>
                <a:gd name="T70" fmla="*/ 58 w 108"/>
                <a:gd name="T71" fmla="*/ 90 h 368"/>
                <a:gd name="T72" fmla="*/ 54 w 108"/>
                <a:gd name="T73" fmla="*/ 100 h 368"/>
                <a:gd name="T74" fmla="*/ 52 w 108"/>
                <a:gd name="T75" fmla="*/ 113 h 368"/>
                <a:gd name="T76" fmla="*/ 52 w 108"/>
                <a:gd name="T77" fmla="*/ 129 h 368"/>
                <a:gd name="T78" fmla="*/ 55 w 108"/>
                <a:gd name="T79" fmla="*/ 144 h 368"/>
                <a:gd name="T80" fmla="*/ 108 w 108"/>
                <a:gd name="T81" fmla="*/ 331 h 368"/>
                <a:gd name="T82" fmla="*/ 65 w 108"/>
                <a:gd name="T83" fmla="*/ 368 h 368"/>
                <a:gd name="T84" fmla="*/ 59 w 108"/>
                <a:gd name="T85" fmla="*/ 361 h 368"/>
                <a:gd name="T86" fmla="*/ 54 w 108"/>
                <a:gd name="T87" fmla="*/ 355 h 368"/>
                <a:gd name="T88" fmla="*/ 47 w 108"/>
                <a:gd name="T89" fmla="*/ 348 h 368"/>
                <a:gd name="T90" fmla="*/ 40 w 108"/>
                <a:gd name="T91" fmla="*/ 341 h 368"/>
                <a:gd name="T92" fmla="*/ 73 w 108"/>
                <a:gd name="T93" fmla="*/ 319 h 368"/>
                <a:gd name="T94" fmla="*/ 32 w 108"/>
                <a:gd name="T95" fmla="*/ 117 h 368"/>
                <a:gd name="T96" fmla="*/ 32 w 108"/>
                <a:gd name="T97" fmla="*/ 116 h 368"/>
                <a:gd name="T98" fmla="*/ 30 w 108"/>
                <a:gd name="T99" fmla="*/ 109 h 368"/>
                <a:gd name="T100" fmla="*/ 28 w 108"/>
                <a:gd name="T101" fmla="*/ 101 h 368"/>
                <a:gd name="T102" fmla="*/ 26 w 108"/>
                <a:gd name="T103" fmla="*/ 92 h 368"/>
                <a:gd name="T104" fmla="*/ 23 w 108"/>
                <a:gd name="T105" fmla="*/ 82 h 368"/>
                <a:gd name="T106" fmla="*/ 21 w 108"/>
                <a:gd name="T107" fmla="*/ 78 h 368"/>
                <a:gd name="T108" fmla="*/ 19 w 108"/>
                <a:gd name="T109" fmla="*/ 72 h 368"/>
                <a:gd name="T110" fmla="*/ 16 w 108"/>
                <a:gd name="T111" fmla="*/ 68 h 368"/>
                <a:gd name="T112" fmla="*/ 13 w 108"/>
                <a:gd name="T113" fmla="*/ 63 h 3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
                <a:gd name="T172" fmla="*/ 0 h 368"/>
                <a:gd name="T173" fmla="*/ 108 w 108"/>
                <a:gd name="T174" fmla="*/ 368 h 3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 h="368">
                  <a:moveTo>
                    <a:pt x="13" y="63"/>
                  </a:moveTo>
                  <a:lnTo>
                    <a:pt x="0" y="48"/>
                  </a:lnTo>
                  <a:lnTo>
                    <a:pt x="4" y="28"/>
                  </a:lnTo>
                  <a:lnTo>
                    <a:pt x="13" y="23"/>
                  </a:lnTo>
                  <a:lnTo>
                    <a:pt x="15" y="16"/>
                  </a:lnTo>
                  <a:lnTo>
                    <a:pt x="15" y="12"/>
                  </a:lnTo>
                  <a:lnTo>
                    <a:pt x="15" y="9"/>
                  </a:lnTo>
                  <a:lnTo>
                    <a:pt x="15" y="7"/>
                  </a:lnTo>
                  <a:lnTo>
                    <a:pt x="16" y="6"/>
                  </a:lnTo>
                  <a:lnTo>
                    <a:pt x="18" y="5"/>
                  </a:lnTo>
                  <a:lnTo>
                    <a:pt x="21" y="4"/>
                  </a:lnTo>
                  <a:lnTo>
                    <a:pt x="27" y="4"/>
                  </a:lnTo>
                  <a:lnTo>
                    <a:pt x="30" y="2"/>
                  </a:lnTo>
                  <a:lnTo>
                    <a:pt x="35" y="2"/>
                  </a:lnTo>
                  <a:lnTo>
                    <a:pt x="39" y="3"/>
                  </a:lnTo>
                  <a:lnTo>
                    <a:pt x="41" y="6"/>
                  </a:lnTo>
                  <a:lnTo>
                    <a:pt x="45" y="5"/>
                  </a:lnTo>
                  <a:lnTo>
                    <a:pt x="48" y="4"/>
                  </a:lnTo>
                  <a:lnTo>
                    <a:pt x="52" y="6"/>
                  </a:lnTo>
                  <a:lnTo>
                    <a:pt x="55" y="10"/>
                  </a:lnTo>
                  <a:lnTo>
                    <a:pt x="56" y="10"/>
                  </a:lnTo>
                  <a:lnTo>
                    <a:pt x="57" y="10"/>
                  </a:lnTo>
                  <a:lnTo>
                    <a:pt x="56" y="7"/>
                  </a:lnTo>
                  <a:lnTo>
                    <a:pt x="54" y="4"/>
                  </a:lnTo>
                  <a:lnTo>
                    <a:pt x="54" y="0"/>
                  </a:lnTo>
                  <a:lnTo>
                    <a:pt x="65" y="7"/>
                  </a:lnTo>
                  <a:lnTo>
                    <a:pt x="71" y="24"/>
                  </a:lnTo>
                  <a:lnTo>
                    <a:pt x="73" y="43"/>
                  </a:lnTo>
                  <a:lnTo>
                    <a:pt x="73" y="48"/>
                  </a:lnTo>
                  <a:lnTo>
                    <a:pt x="70" y="59"/>
                  </a:lnTo>
                  <a:lnTo>
                    <a:pt x="66" y="73"/>
                  </a:lnTo>
                  <a:lnTo>
                    <a:pt x="58" y="90"/>
                  </a:lnTo>
                  <a:lnTo>
                    <a:pt x="54" y="100"/>
                  </a:lnTo>
                  <a:lnTo>
                    <a:pt x="52" y="113"/>
                  </a:lnTo>
                  <a:lnTo>
                    <a:pt x="52" y="129"/>
                  </a:lnTo>
                  <a:lnTo>
                    <a:pt x="55" y="144"/>
                  </a:lnTo>
                  <a:lnTo>
                    <a:pt x="108" y="331"/>
                  </a:lnTo>
                  <a:lnTo>
                    <a:pt x="65" y="368"/>
                  </a:lnTo>
                  <a:lnTo>
                    <a:pt x="59" y="361"/>
                  </a:lnTo>
                  <a:lnTo>
                    <a:pt x="54" y="355"/>
                  </a:lnTo>
                  <a:lnTo>
                    <a:pt x="47" y="348"/>
                  </a:lnTo>
                  <a:lnTo>
                    <a:pt x="40" y="341"/>
                  </a:lnTo>
                  <a:lnTo>
                    <a:pt x="73" y="319"/>
                  </a:lnTo>
                  <a:lnTo>
                    <a:pt x="32" y="117"/>
                  </a:lnTo>
                  <a:lnTo>
                    <a:pt x="32" y="116"/>
                  </a:lnTo>
                  <a:lnTo>
                    <a:pt x="30" y="109"/>
                  </a:lnTo>
                  <a:lnTo>
                    <a:pt x="28" y="101"/>
                  </a:lnTo>
                  <a:lnTo>
                    <a:pt x="26" y="92"/>
                  </a:lnTo>
                  <a:lnTo>
                    <a:pt x="23" y="82"/>
                  </a:lnTo>
                  <a:lnTo>
                    <a:pt x="21" y="78"/>
                  </a:lnTo>
                  <a:lnTo>
                    <a:pt x="19" y="72"/>
                  </a:lnTo>
                  <a:lnTo>
                    <a:pt x="16" y="68"/>
                  </a:lnTo>
                  <a:lnTo>
                    <a:pt x="13" y="6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7" name="Freeform 125">
              <a:extLst>
                <a:ext uri="{FF2B5EF4-FFF2-40B4-BE49-F238E27FC236}">
                  <a16:creationId xmlns:a16="http://schemas.microsoft.com/office/drawing/2014/main" id="{A70CC97F-C02B-6F97-653F-179B34BDE43F}"/>
                </a:ext>
              </a:extLst>
            </p:cNvPr>
            <p:cNvSpPr>
              <a:spLocks/>
            </p:cNvSpPr>
            <p:nvPr/>
          </p:nvSpPr>
          <p:spPr bwMode="auto">
            <a:xfrm>
              <a:off x="3522" y="1351"/>
              <a:ext cx="143" cy="149"/>
            </a:xfrm>
            <a:custGeom>
              <a:avLst/>
              <a:gdLst>
                <a:gd name="T0" fmla="*/ 114 w 143"/>
                <a:gd name="T1" fmla="*/ 0 h 149"/>
                <a:gd name="T2" fmla="*/ 86 w 143"/>
                <a:gd name="T3" fmla="*/ 12 h 149"/>
                <a:gd name="T4" fmla="*/ 93 w 143"/>
                <a:gd name="T5" fmla="*/ 19 h 149"/>
                <a:gd name="T6" fmla="*/ 10 w 143"/>
                <a:gd name="T7" fmla="*/ 76 h 149"/>
                <a:gd name="T8" fmla="*/ 5 w 143"/>
                <a:gd name="T9" fmla="*/ 93 h 149"/>
                <a:gd name="T10" fmla="*/ 2 w 143"/>
                <a:gd name="T11" fmla="*/ 111 h 149"/>
                <a:gd name="T12" fmla="*/ 1 w 143"/>
                <a:gd name="T13" fmla="*/ 130 h 149"/>
                <a:gd name="T14" fmla="*/ 0 w 143"/>
                <a:gd name="T15" fmla="*/ 149 h 149"/>
                <a:gd name="T16" fmla="*/ 121 w 143"/>
                <a:gd name="T17" fmla="*/ 44 h 149"/>
                <a:gd name="T18" fmla="*/ 125 w 143"/>
                <a:gd name="T19" fmla="*/ 47 h 149"/>
                <a:gd name="T20" fmla="*/ 143 w 143"/>
                <a:gd name="T21" fmla="*/ 31 h 149"/>
                <a:gd name="T22" fmla="*/ 114 w 143"/>
                <a:gd name="T23" fmla="*/ 0 h 1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3"/>
                <a:gd name="T37" fmla="*/ 0 h 149"/>
                <a:gd name="T38" fmla="*/ 143 w 143"/>
                <a:gd name="T39" fmla="*/ 149 h 1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3" h="149">
                  <a:moveTo>
                    <a:pt x="114" y="0"/>
                  </a:moveTo>
                  <a:lnTo>
                    <a:pt x="86" y="12"/>
                  </a:lnTo>
                  <a:lnTo>
                    <a:pt x="93" y="19"/>
                  </a:lnTo>
                  <a:lnTo>
                    <a:pt x="10" y="76"/>
                  </a:lnTo>
                  <a:lnTo>
                    <a:pt x="5" y="93"/>
                  </a:lnTo>
                  <a:lnTo>
                    <a:pt x="2" y="111"/>
                  </a:lnTo>
                  <a:lnTo>
                    <a:pt x="1" y="130"/>
                  </a:lnTo>
                  <a:lnTo>
                    <a:pt x="0" y="149"/>
                  </a:lnTo>
                  <a:lnTo>
                    <a:pt x="121" y="44"/>
                  </a:lnTo>
                  <a:lnTo>
                    <a:pt x="125" y="47"/>
                  </a:lnTo>
                  <a:lnTo>
                    <a:pt x="143" y="31"/>
                  </a:lnTo>
                  <a:lnTo>
                    <a:pt x="114" y="0"/>
                  </a:lnTo>
                  <a:close/>
                </a:path>
              </a:pathLst>
            </a:custGeom>
            <a:solidFill>
              <a:srgbClr val="BA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8" name="Freeform 126">
              <a:extLst>
                <a:ext uri="{FF2B5EF4-FFF2-40B4-BE49-F238E27FC236}">
                  <a16:creationId xmlns:a16="http://schemas.microsoft.com/office/drawing/2014/main" id="{C4423774-9F15-2B00-69BF-A8A47B5FC7CD}"/>
                </a:ext>
              </a:extLst>
            </p:cNvPr>
            <p:cNvSpPr>
              <a:spLocks/>
            </p:cNvSpPr>
            <p:nvPr/>
          </p:nvSpPr>
          <p:spPr bwMode="auto">
            <a:xfrm>
              <a:off x="3497" y="1402"/>
              <a:ext cx="69" cy="157"/>
            </a:xfrm>
            <a:custGeom>
              <a:avLst/>
              <a:gdLst>
                <a:gd name="T0" fmla="*/ 40 w 69"/>
                <a:gd name="T1" fmla="*/ 157 h 157"/>
                <a:gd name="T2" fmla="*/ 40 w 69"/>
                <a:gd name="T3" fmla="*/ 152 h 157"/>
                <a:gd name="T4" fmla="*/ 39 w 69"/>
                <a:gd name="T5" fmla="*/ 138 h 157"/>
                <a:gd name="T6" fmla="*/ 39 w 69"/>
                <a:gd name="T7" fmla="*/ 118 h 157"/>
                <a:gd name="T8" fmla="*/ 40 w 69"/>
                <a:gd name="T9" fmla="*/ 94 h 157"/>
                <a:gd name="T10" fmla="*/ 43 w 69"/>
                <a:gd name="T11" fmla="*/ 67 h 157"/>
                <a:gd name="T12" fmla="*/ 48 w 69"/>
                <a:gd name="T13" fmla="*/ 41 h 157"/>
                <a:gd name="T14" fmla="*/ 57 w 69"/>
                <a:gd name="T15" fmla="*/ 18 h 157"/>
                <a:gd name="T16" fmla="*/ 69 w 69"/>
                <a:gd name="T17" fmla="*/ 0 h 157"/>
                <a:gd name="T18" fmla="*/ 4 w 69"/>
                <a:gd name="T19" fmla="*/ 21 h 157"/>
                <a:gd name="T20" fmla="*/ 2 w 69"/>
                <a:gd name="T21" fmla="*/ 26 h 157"/>
                <a:gd name="T22" fmla="*/ 1 w 69"/>
                <a:gd name="T23" fmla="*/ 38 h 157"/>
                <a:gd name="T24" fmla="*/ 0 w 69"/>
                <a:gd name="T25" fmla="*/ 57 h 157"/>
                <a:gd name="T26" fmla="*/ 0 w 69"/>
                <a:gd name="T27" fmla="*/ 78 h 157"/>
                <a:gd name="T28" fmla="*/ 4 w 69"/>
                <a:gd name="T29" fmla="*/ 102 h 157"/>
                <a:gd name="T30" fmla="*/ 10 w 69"/>
                <a:gd name="T31" fmla="*/ 124 h 157"/>
                <a:gd name="T32" fmla="*/ 22 w 69"/>
                <a:gd name="T33" fmla="*/ 143 h 157"/>
                <a:gd name="T34" fmla="*/ 40 w 69"/>
                <a:gd name="T35" fmla="*/ 15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57"/>
                <a:gd name="T56" fmla="*/ 69 w 69"/>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57">
                  <a:moveTo>
                    <a:pt x="40" y="157"/>
                  </a:moveTo>
                  <a:lnTo>
                    <a:pt x="40" y="152"/>
                  </a:lnTo>
                  <a:lnTo>
                    <a:pt x="39" y="138"/>
                  </a:lnTo>
                  <a:lnTo>
                    <a:pt x="39" y="118"/>
                  </a:lnTo>
                  <a:lnTo>
                    <a:pt x="40" y="94"/>
                  </a:lnTo>
                  <a:lnTo>
                    <a:pt x="43" y="67"/>
                  </a:lnTo>
                  <a:lnTo>
                    <a:pt x="48" y="41"/>
                  </a:lnTo>
                  <a:lnTo>
                    <a:pt x="57" y="18"/>
                  </a:lnTo>
                  <a:lnTo>
                    <a:pt x="69" y="0"/>
                  </a:lnTo>
                  <a:lnTo>
                    <a:pt x="4" y="21"/>
                  </a:lnTo>
                  <a:lnTo>
                    <a:pt x="2" y="26"/>
                  </a:lnTo>
                  <a:lnTo>
                    <a:pt x="1" y="38"/>
                  </a:lnTo>
                  <a:lnTo>
                    <a:pt x="0" y="57"/>
                  </a:lnTo>
                  <a:lnTo>
                    <a:pt x="0" y="78"/>
                  </a:lnTo>
                  <a:lnTo>
                    <a:pt x="4" y="102"/>
                  </a:lnTo>
                  <a:lnTo>
                    <a:pt x="10" y="124"/>
                  </a:lnTo>
                  <a:lnTo>
                    <a:pt x="22" y="143"/>
                  </a:lnTo>
                  <a:lnTo>
                    <a:pt x="4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9" name="Freeform 127">
              <a:extLst>
                <a:ext uri="{FF2B5EF4-FFF2-40B4-BE49-F238E27FC236}">
                  <a16:creationId xmlns:a16="http://schemas.microsoft.com/office/drawing/2014/main" id="{69D8AE41-D034-0A26-AC3C-BBEB3F6DCB1F}"/>
                </a:ext>
              </a:extLst>
            </p:cNvPr>
            <p:cNvSpPr>
              <a:spLocks/>
            </p:cNvSpPr>
            <p:nvPr/>
          </p:nvSpPr>
          <p:spPr bwMode="auto">
            <a:xfrm>
              <a:off x="3280" y="1036"/>
              <a:ext cx="284" cy="78"/>
            </a:xfrm>
            <a:custGeom>
              <a:avLst/>
              <a:gdLst>
                <a:gd name="T0" fmla="*/ 283 w 284"/>
                <a:gd name="T1" fmla="*/ 72 h 78"/>
                <a:gd name="T2" fmla="*/ 164 w 284"/>
                <a:gd name="T3" fmla="*/ 11 h 78"/>
                <a:gd name="T4" fmla="*/ 3 w 284"/>
                <a:gd name="T5" fmla="*/ 0 h 78"/>
                <a:gd name="T6" fmla="*/ 2 w 284"/>
                <a:gd name="T7" fmla="*/ 0 h 78"/>
                <a:gd name="T8" fmla="*/ 1 w 284"/>
                <a:gd name="T9" fmla="*/ 2 h 78"/>
                <a:gd name="T10" fmla="*/ 0 w 284"/>
                <a:gd name="T11" fmla="*/ 3 h 78"/>
                <a:gd name="T12" fmla="*/ 1 w 284"/>
                <a:gd name="T13" fmla="*/ 5 h 78"/>
                <a:gd name="T14" fmla="*/ 7 w 284"/>
                <a:gd name="T15" fmla="*/ 8 h 78"/>
                <a:gd name="T16" fmla="*/ 24 w 284"/>
                <a:gd name="T17" fmla="*/ 13 h 78"/>
                <a:gd name="T18" fmla="*/ 48 w 284"/>
                <a:gd name="T19" fmla="*/ 21 h 78"/>
                <a:gd name="T20" fmla="*/ 73 w 284"/>
                <a:gd name="T21" fmla="*/ 30 h 78"/>
                <a:gd name="T22" fmla="*/ 99 w 284"/>
                <a:gd name="T23" fmla="*/ 38 h 78"/>
                <a:gd name="T24" fmla="*/ 121 w 284"/>
                <a:gd name="T25" fmla="*/ 46 h 78"/>
                <a:gd name="T26" fmla="*/ 138 w 284"/>
                <a:gd name="T27" fmla="*/ 50 h 78"/>
                <a:gd name="T28" fmla="*/ 143 w 284"/>
                <a:gd name="T29" fmla="*/ 52 h 78"/>
                <a:gd name="T30" fmla="*/ 280 w 284"/>
                <a:gd name="T31" fmla="*/ 78 h 78"/>
                <a:gd name="T32" fmla="*/ 281 w 284"/>
                <a:gd name="T33" fmla="*/ 78 h 78"/>
                <a:gd name="T34" fmla="*/ 283 w 284"/>
                <a:gd name="T35" fmla="*/ 77 h 78"/>
                <a:gd name="T36" fmla="*/ 284 w 284"/>
                <a:gd name="T37" fmla="*/ 75 h 78"/>
                <a:gd name="T38" fmla="*/ 283 w 284"/>
                <a:gd name="T39" fmla="*/ 72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4"/>
                <a:gd name="T61" fmla="*/ 0 h 78"/>
                <a:gd name="T62" fmla="*/ 284 w 284"/>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4" h="78">
                  <a:moveTo>
                    <a:pt x="283" y="72"/>
                  </a:moveTo>
                  <a:lnTo>
                    <a:pt x="164" y="11"/>
                  </a:lnTo>
                  <a:lnTo>
                    <a:pt x="3" y="0"/>
                  </a:lnTo>
                  <a:lnTo>
                    <a:pt x="2" y="0"/>
                  </a:lnTo>
                  <a:lnTo>
                    <a:pt x="1" y="2"/>
                  </a:lnTo>
                  <a:lnTo>
                    <a:pt x="0" y="3"/>
                  </a:lnTo>
                  <a:lnTo>
                    <a:pt x="1" y="5"/>
                  </a:lnTo>
                  <a:lnTo>
                    <a:pt x="7" y="8"/>
                  </a:lnTo>
                  <a:lnTo>
                    <a:pt x="24" y="13"/>
                  </a:lnTo>
                  <a:lnTo>
                    <a:pt x="48" y="21"/>
                  </a:lnTo>
                  <a:lnTo>
                    <a:pt x="73" y="30"/>
                  </a:lnTo>
                  <a:lnTo>
                    <a:pt x="99" y="38"/>
                  </a:lnTo>
                  <a:lnTo>
                    <a:pt x="121" y="46"/>
                  </a:lnTo>
                  <a:lnTo>
                    <a:pt x="138" y="50"/>
                  </a:lnTo>
                  <a:lnTo>
                    <a:pt x="143" y="52"/>
                  </a:lnTo>
                  <a:lnTo>
                    <a:pt x="280" y="78"/>
                  </a:lnTo>
                  <a:lnTo>
                    <a:pt x="281" y="78"/>
                  </a:lnTo>
                  <a:lnTo>
                    <a:pt x="283" y="77"/>
                  </a:lnTo>
                  <a:lnTo>
                    <a:pt x="284" y="75"/>
                  </a:lnTo>
                  <a:lnTo>
                    <a:pt x="283"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0" name="Freeform 128">
              <a:extLst>
                <a:ext uri="{FF2B5EF4-FFF2-40B4-BE49-F238E27FC236}">
                  <a16:creationId xmlns:a16="http://schemas.microsoft.com/office/drawing/2014/main" id="{8727465F-9BB5-E99D-E341-4C333DB0579C}"/>
                </a:ext>
              </a:extLst>
            </p:cNvPr>
            <p:cNvSpPr>
              <a:spLocks/>
            </p:cNvSpPr>
            <p:nvPr/>
          </p:nvSpPr>
          <p:spPr bwMode="auto">
            <a:xfrm>
              <a:off x="3335" y="1060"/>
              <a:ext cx="161" cy="108"/>
            </a:xfrm>
            <a:custGeom>
              <a:avLst/>
              <a:gdLst>
                <a:gd name="T0" fmla="*/ 142 w 161"/>
                <a:gd name="T1" fmla="*/ 108 h 108"/>
                <a:gd name="T2" fmla="*/ 161 w 161"/>
                <a:gd name="T3" fmla="*/ 38 h 108"/>
                <a:gd name="T4" fmla="*/ 16 w 161"/>
                <a:gd name="T5" fmla="*/ 0 h 108"/>
                <a:gd name="T6" fmla="*/ 0 w 161"/>
                <a:gd name="T7" fmla="*/ 47 h 108"/>
                <a:gd name="T8" fmla="*/ 6 w 161"/>
                <a:gd name="T9" fmla="*/ 47 h 108"/>
                <a:gd name="T10" fmla="*/ 19 w 161"/>
                <a:gd name="T11" fmla="*/ 48 h 108"/>
                <a:gd name="T12" fmla="*/ 40 w 161"/>
                <a:gd name="T13" fmla="*/ 52 h 108"/>
                <a:gd name="T14" fmla="*/ 64 w 161"/>
                <a:gd name="T15" fmla="*/ 56 h 108"/>
                <a:gd name="T16" fmla="*/ 88 w 161"/>
                <a:gd name="T17" fmla="*/ 64 h 108"/>
                <a:gd name="T18" fmla="*/ 112 w 161"/>
                <a:gd name="T19" fmla="*/ 74 h 108"/>
                <a:gd name="T20" fmla="*/ 131 w 161"/>
                <a:gd name="T21" fmla="*/ 89 h 108"/>
                <a:gd name="T22" fmla="*/ 142 w 16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108"/>
                <a:gd name="T38" fmla="*/ 161 w 16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108">
                  <a:moveTo>
                    <a:pt x="142" y="108"/>
                  </a:moveTo>
                  <a:lnTo>
                    <a:pt x="161" y="38"/>
                  </a:lnTo>
                  <a:lnTo>
                    <a:pt x="16" y="0"/>
                  </a:lnTo>
                  <a:lnTo>
                    <a:pt x="0" y="47"/>
                  </a:lnTo>
                  <a:lnTo>
                    <a:pt x="6" y="47"/>
                  </a:lnTo>
                  <a:lnTo>
                    <a:pt x="19" y="48"/>
                  </a:lnTo>
                  <a:lnTo>
                    <a:pt x="40" y="52"/>
                  </a:lnTo>
                  <a:lnTo>
                    <a:pt x="64" y="56"/>
                  </a:lnTo>
                  <a:lnTo>
                    <a:pt x="88" y="64"/>
                  </a:lnTo>
                  <a:lnTo>
                    <a:pt x="112" y="74"/>
                  </a:lnTo>
                  <a:lnTo>
                    <a:pt x="131" y="89"/>
                  </a:lnTo>
                  <a:lnTo>
                    <a:pt x="142"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1" name="Freeform 129">
              <a:extLst>
                <a:ext uri="{FF2B5EF4-FFF2-40B4-BE49-F238E27FC236}">
                  <a16:creationId xmlns:a16="http://schemas.microsoft.com/office/drawing/2014/main" id="{1EB99E4A-E5BF-52D7-02C2-50C507A9069F}"/>
                </a:ext>
              </a:extLst>
            </p:cNvPr>
            <p:cNvSpPr>
              <a:spLocks/>
            </p:cNvSpPr>
            <p:nvPr/>
          </p:nvSpPr>
          <p:spPr bwMode="auto">
            <a:xfrm>
              <a:off x="3530" y="1105"/>
              <a:ext cx="12" cy="99"/>
            </a:xfrm>
            <a:custGeom>
              <a:avLst/>
              <a:gdLst>
                <a:gd name="T0" fmla="*/ 0 w 12"/>
                <a:gd name="T1" fmla="*/ 73 h 99"/>
                <a:gd name="T2" fmla="*/ 3 w 12"/>
                <a:gd name="T3" fmla="*/ 67 h 99"/>
                <a:gd name="T4" fmla="*/ 4 w 12"/>
                <a:gd name="T5" fmla="*/ 0 h 99"/>
                <a:gd name="T6" fmla="*/ 7 w 12"/>
                <a:gd name="T7" fmla="*/ 66 h 99"/>
                <a:gd name="T8" fmla="*/ 11 w 12"/>
                <a:gd name="T9" fmla="*/ 69 h 99"/>
                <a:gd name="T10" fmla="*/ 12 w 12"/>
                <a:gd name="T11" fmla="*/ 76 h 99"/>
                <a:gd name="T12" fmla="*/ 12 w 12"/>
                <a:gd name="T13" fmla="*/ 77 h 99"/>
                <a:gd name="T14" fmla="*/ 12 w 12"/>
                <a:gd name="T15" fmla="*/ 78 h 99"/>
                <a:gd name="T16" fmla="*/ 12 w 12"/>
                <a:gd name="T17" fmla="*/ 95 h 99"/>
                <a:gd name="T18" fmla="*/ 12 w 12"/>
                <a:gd name="T19" fmla="*/ 95 h 99"/>
                <a:gd name="T20" fmla="*/ 11 w 12"/>
                <a:gd name="T21" fmla="*/ 95 h 99"/>
                <a:gd name="T22" fmla="*/ 11 w 12"/>
                <a:gd name="T23" fmla="*/ 95 h 99"/>
                <a:gd name="T24" fmla="*/ 10 w 12"/>
                <a:gd name="T25" fmla="*/ 94 h 99"/>
                <a:gd name="T26" fmla="*/ 10 w 12"/>
                <a:gd name="T27" fmla="*/ 83 h 99"/>
                <a:gd name="T28" fmla="*/ 8 w 12"/>
                <a:gd name="T29" fmla="*/ 84 h 99"/>
                <a:gd name="T30" fmla="*/ 8 w 12"/>
                <a:gd name="T31" fmla="*/ 98 h 99"/>
                <a:gd name="T32" fmla="*/ 8 w 12"/>
                <a:gd name="T33" fmla="*/ 99 h 99"/>
                <a:gd name="T34" fmla="*/ 7 w 12"/>
                <a:gd name="T35" fmla="*/ 99 h 99"/>
                <a:gd name="T36" fmla="*/ 6 w 12"/>
                <a:gd name="T37" fmla="*/ 98 h 99"/>
                <a:gd name="T38" fmla="*/ 6 w 12"/>
                <a:gd name="T39" fmla="*/ 98 h 99"/>
                <a:gd name="T40" fmla="*/ 6 w 12"/>
                <a:gd name="T41" fmla="*/ 85 h 99"/>
                <a:gd name="T42" fmla="*/ 6 w 12"/>
                <a:gd name="T43" fmla="*/ 85 h 99"/>
                <a:gd name="T44" fmla="*/ 5 w 12"/>
                <a:gd name="T45" fmla="*/ 85 h 99"/>
                <a:gd name="T46" fmla="*/ 5 w 12"/>
                <a:gd name="T47" fmla="*/ 85 h 99"/>
                <a:gd name="T48" fmla="*/ 5 w 12"/>
                <a:gd name="T49" fmla="*/ 96 h 99"/>
                <a:gd name="T50" fmla="*/ 5 w 12"/>
                <a:gd name="T51" fmla="*/ 97 h 99"/>
                <a:gd name="T52" fmla="*/ 4 w 12"/>
                <a:gd name="T53" fmla="*/ 97 h 99"/>
                <a:gd name="T54" fmla="*/ 3 w 12"/>
                <a:gd name="T55" fmla="*/ 96 h 99"/>
                <a:gd name="T56" fmla="*/ 3 w 12"/>
                <a:gd name="T57" fmla="*/ 96 h 99"/>
                <a:gd name="T58" fmla="*/ 3 w 12"/>
                <a:gd name="T59" fmla="*/ 84 h 99"/>
                <a:gd name="T60" fmla="*/ 2 w 12"/>
                <a:gd name="T61" fmla="*/ 83 h 99"/>
                <a:gd name="T62" fmla="*/ 2 w 12"/>
                <a:gd name="T63" fmla="*/ 94 h 99"/>
                <a:gd name="T64" fmla="*/ 2 w 12"/>
                <a:gd name="T65" fmla="*/ 95 h 99"/>
                <a:gd name="T66" fmla="*/ 1 w 12"/>
                <a:gd name="T67" fmla="*/ 95 h 99"/>
                <a:gd name="T68" fmla="*/ 1 w 12"/>
                <a:gd name="T69" fmla="*/ 95 h 99"/>
                <a:gd name="T70" fmla="*/ 0 w 12"/>
                <a:gd name="T71" fmla="*/ 94 h 99"/>
                <a:gd name="T72" fmla="*/ 0 w 12"/>
                <a:gd name="T73" fmla="*/ 78 h 99"/>
                <a:gd name="T74" fmla="*/ 0 w 12"/>
                <a:gd name="T75" fmla="*/ 77 h 99"/>
                <a:gd name="T76" fmla="*/ 0 w 12"/>
                <a:gd name="T77" fmla="*/ 76 h 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
                <a:gd name="T118" fmla="*/ 0 h 99"/>
                <a:gd name="T119" fmla="*/ 12 w 12"/>
                <a:gd name="T120" fmla="*/ 99 h 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 h="99">
                  <a:moveTo>
                    <a:pt x="0" y="76"/>
                  </a:moveTo>
                  <a:lnTo>
                    <a:pt x="0" y="73"/>
                  </a:lnTo>
                  <a:lnTo>
                    <a:pt x="1" y="69"/>
                  </a:lnTo>
                  <a:lnTo>
                    <a:pt x="3" y="67"/>
                  </a:lnTo>
                  <a:lnTo>
                    <a:pt x="4" y="66"/>
                  </a:lnTo>
                  <a:lnTo>
                    <a:pt x="4" y="0"/>
                  </a:lnTo>
                  <a:lnTo>
                    <a:pt x="7" y="0"/>
                  </a:lnTo>
                  <a:lnTo>
                    <a:pt x="7" y="66"/>
                  </a:lnTo>
                  <a:lnTo>
                    <a:pt x="8" y="67"/>
                  </a:lnTo>
                  <a:lnTo>
                    <a:pt x="11" y="69"/>
                  </a:lnTo>
                  <a:lnTo>
                    <a:pt x="12" y="73"/>
                  </a:lnTo>
                  <a:lnTo>
                    <a:pt x="12" y="76"/>
                  </a:lnTo>
                  <a:lnTo>
                    <a:pt x="12" y="77"/>
                  </a:lnTo>
                  <a:lnTo>
                    <a:pt x="12" y="78"/>
                  </a:lnTo>
                  <a:lnTo>
                    <a:pt x="12" y="79"/>
                  </a:lnTo>
                  <a:lnTo>
                    <a:pt x="12" y="95"/>
                  </a:lnTo>
                  <a:lnTo>
                    <a:pt x="11" y="95"/>
                  </a:lnTo>
                  <a:lnTo>
                    <a:pt x="10" y="95"/>
                  </a:lnTo>
                  <a:lnTo>
                    <a:pt x="10" y="94"/>
                  </a:lnTo>
                  <a:lnTo>
                    <a:pt x="10" y="83"/>
                  </a:lnTo>
                  <a:lnTo>
                    <a:pt x="8" y="84"/>
                  </a:lnTo>
                  <a:lnTo>
                    <a:pt x="8" y="98"/>
                  </a:lnTo>
                  <a:lnTo>
                    <a:pt x="8" y="99"/>
                  </a:lnTo>
                  <a:lnTo>
                    <a:pt x="7" y="99"/>
                  </a:lnTo>
                  <a:lnTo>
                    <a:pt x="6" y="99"/>
                  </a:lnTo>
                  <a:lnTo>
                    <a:pt x="6" y="98"/>
                  </a:lnTo>
                  <a:lnTo>
                    <a:pt x="6" y="85"/>
                  </a:lnTo>
                  <a:lnTo>
                    <a:pt x="5" y="85"/>
                  </a:lnTo>
                  <a:lnTo>
                    <a:pt x="5" y="96"/>
                  </a:lnTo>
                  <a:lnTo>
                    <a:pt x="5" y="97"/>
                  </a:lnTo>
                  <a:lnTo>
                    <a:pt x="4" y="97"/>
                  </a:lnTo>
                  <a:lnTo>
                    <a:pt x="3" y="97"/>
                  </a:lnTo>
                  <a:lnTo>
                    <a:pt x="3" y="96"/>
                  </a:lnTo>
                  <a:lnTo>
                    <a:pt x="3" y="84"/>
                  </a:lnTo>
                  <a:lnTo>
                    <a:pt x="3" y="83"/>
                  </a:lnTo>
                  <a:lnTo>
                    <a:pt x="2" y="83"/>
                  </a:lnTo>
                  <a:lnTo>
                    <a:pt x="2" y="94"/>
                  </a:lnTo>
                  <a:lnTo>
                    <a:pt x="2" y="95"/>
                  </a:lnTo>
                  <a:lnTo>
                    <a:pt x="1" y="95"/>
                  </a:lnTo>
                  <a:lnTo>
                    <a:pt x="0" y="95"/>
                  </a:lnTo>
                  <a:lnTo>
                    <a:pt x="0" y="94"/>
                  </a:lnTo>
                  <a:lnTo>
                    <a:pt x="0" y="79"/>
                  </a:lnTo>
                  <a:lnTo>
                    <a:pt x="0" y="78"/>
                  </a:lnTo>
                  <a:lnTo>
                    <a:pt x="0" y="77"/>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2" name="Freeform 130">
              <a:extLst>
                <a:ext uri="{FF2B5EF4-FFF2-40B4-BE49-F238E27FC236}">
                  <a16:creationId xmlns:a16="http://schemas.microsoft.com/office/drawing/2014/main" id="{41BB9B7E-FF04-9D4F-743A-100AC4363E9C}"/>
                </a:ext>
              </a:extLst>
            </p:cNvPr>
            <p:cNvSpPr>
              <a:spLocks/>
            </p:cNvSpPr>
            <p:nvPr/>
          </p:nvSpPr>
          <p:spPr bwMode="auto">
            <a:xfrm>
              <a:off x="2529" y="642"/>
              <a:ext cx="168" cy="293"/>
            </a:xfrm>
            <a:custGeom>
              <a:avLst/>
              <a:gdLst>
                <a:gd name="T0" fmla="*/ 100 w 168"/>
                <a:gd name="T1" fmla="*/ 69 h 293"/>
                <a:gd name="T2" fmla="*/ 90 w 168"/>
                <a:gd name="T3" fmla="*/ 2 h 293"/>
                <a:gd name="T4" fmla="*/ 85 w 168"/>
                <a:gd name="T5" fmla="*/ 0 h 293"/>
                <a:gd name="T6" fmla="*/ 63 w 168"/>
                <a:gd name="T7" fmla="*/ 135 h 293"/>
                <a:gd name="T8" fmla="*/ 29 w 168"/>
                <a:gd name="T9" fmla="*/ 266 h 293"/>
                <a:gd name="T10" fmla="*/ 25 w 168"/>
                <a:gd name="T11" fmla="*/ 263 h 293"/>
                <a:gd name="T12" fmla="*/ 19 w 168"/>
                <a:gd name="T13" fmla="*/ 264 h 293"/>
                <a:gd name="T14" fmla="*/ 18 w 168"/>
                <a:gd name="T15" fmla="*/ 264 h 293"/>
                <a:gd name="T16" fmla="*/ 17 w 168"/>
                <a:gd name="T17" fmla="*/ 266 h 293"/>
                <a:gd name="T18" fmla="*/ 3 w 168"/>
                <a:gd name="T19" fmla="*/ 272 h 293"/>
                <a:gd name="T20" fmla="*/ 2 w 168"/>
                <a:gd name="T21" fmla="*/ 272 h 293"/>
                <a:gd name="T22" fmla="*/ 2 w 168"/>
                <a:gd name="T23" fmla="*/ 273 h 293"/>
                <a:gd name="T24" fmla="*/ 3 w 168"/>
                <a:gd name="T25" fmla="*/ 274 h 293"/>
                <a:gd name="T26" fmla="*/ 4 w 168"/>
                <a:gd name="T27" fmla="*/ 274 h 293"/>
                <a:gd name="T28" fmla="*/ 14 w 168"/>
                <a:gd name="T29" fmla="*/ 270 h 293"/>
                <a:gd name="T30" fmla="*/ 14 w 168"/>
                <a:gd name="T31" fmla="*/ 270 h 293"/>
                <a:gd name="T32" fmla="*/ 3 w 168"/>
                <a:gd name="T33" fmla="*/ 276 h 293"/>
                <a:gd name="T34" fmla="*/ 2 w 168"/>
                <a:gd name="T35" fmla="*/ 277 h 293"/>
                <a:gd name="T36" fmla="*/ 2 w 168"/>
                <a:gd name="T37" fmla="*/ 278 h 293"/>
                <a:gd name="T38" fmla="*/ 2 w 168"/>
                <a:gd name="T39" fmla="*/ 278 h 293"/>
                <a:gd name="T40" fmla="*/ 3 w 168"/>
                <a:gd name="T41" fmla="*/ 278 h 293"/>
                <a:gd name="T42" fmla="*/ 14 w 168"/>
                <a:gd name="T43" fmla="*/ 273 h 293"/>
                <a:gd name="T44" fmla="*/ 14 w 168"/>
                <a:gd name="T45" fmla="*/ 274 h 293"/>
                <a:gd name="T46" fmla="*/ 14 w 168"/>
                <a:gd name="T47" fmla="*/ 274 h 293"/>
                <a:gd name="T48" fmla="*/ 14 w 168"/>
                <a:gd name="T49" fmla="*/ 274 h 293"/>
                <a:gd name="T50" fmla="*/ 2 w 168"/>
                <a:gd name="T51" fmla="*/ 280 h 293"/>
                <a:gd name="T52" fmla="*/ 2 w 168"/>
                <a:gd name="T53" fmla="*/ 280 h 293"/>
                <a:gd name="T54" fmla="*/ 0 w 168"/>
                <a:gd name="T55" fmla="*/ 281 h 293"/>
                <a:gd name="T56" fmla="*/ 2 w 168"/>
                <a:gd name="T57" fmla="*/ 282 h 293"/>
                <a:gd name="T58" fmla="*/ 3 w 168"/>
                <a:gd name="T59" fmla="*/ 282 h 293"/>
                <a:gd name="T60" fmla="*/ 16 w 168"/>
                <a:gd name="T61" fmla="*/ 277 h 293"/>
                <a:gd name="T62" fmla="*/ 16 w 168"/>
                <a:gd name="T63" fmla="*/ 277 h 293"/>
                <a:gd name="T64" fmla="*/ 7 w 168"/>
                <a:gd name="T65" fmla="*/ 281 h 293"/>
                <a:gd name="T66" fmla="*/ 6 w 168"/>
                <a:gd name="T67" fmla="*/ 282 h 293"/>
                <a:gd name="T68" fmla="*/ 6 w 168"/>
                <a:gd name="T69" fmla="*/ 283 h 293"/>
                <a:gd name="T70" fmla="*/ 6 w 168"/>
                <a:gd name="T71" fmla="*/ 283 h 293"/>
                <a:gd name="T72" fmla="*/ 7 w 168"/>
                <a:gd name="T73" fmla="*/ 283 h 293"/>
                <a:gd name="T74" fmla="*/ 23 w 168"/>
                <a:gd name="T75" fmla="*/ 277 h 293"/>
                <a:gd name="T76" fmla="*/ 24 w 168"/>
                <a:gd name="T77" fmla="*/ 277 h 293"/>
                <a:gd name="T78" fmla="*/ 25 w 168"/>
                <a:gd name="T79" fmla="*/ 277 h 293"/>
                <a:gd name="T80" fmla="*/ 29 w 168"/>
                <a:gd name="T81" fmla="*/ 272 h 293"/>
                <a:gd name="T82" fmla="*/ 31 w 168"/>
                <a:gd name="T83" fmla="*/ 268 h 293"/>
                <a:gd name="T84" fmla="*/ 104 w 168"/>
                <a:gd name="T85" fmla="*/ 291 h 293"/>
                <a:gd name="T86" fmla="*/ 106 w 168"/>
                <a:gd name="T87" fmla="*/ 292 h 293"/>
                <a:gd name="T88" fmla="*/ 110 w 168"/>
                <a:gd name="T89" fmla="*/ 291 h 293"/>
                <a:gd name="T90" fmla="*/ 111 w 168"/>
                <a:gd name="T91" fmla="*/ 268 h 293"/>
                <a:gd name="T92" fmla="*/ 110 w 168"/>
                <a:gd name="T93" fmla="*/ 219 h 293"/>
                <a:gd name="T94" fmla="*/ 157 w 168"/>
                <a:gd name="T95" fmla="*/ 211 h 293"/>
                <a:gd name="T96" fmla="*/ 164 w 168"/>
                <a:gd name="T97" fmla="*/ 143 h 2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293"/>
                <a:gd name="T149" fmla="*/ 168 w 168"/>
                <a:gd name="T150" fmla="*/ 293 h 2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293">
                  <a:moveTo>
                    <a:pt x="168" y="68"/>
                  </a:moveTo>
                  <a:lnTo>
                    <a:pt x="100" y="69"/>
                  </a:lnTo>
                  <a:lnTo>
                    <a:pt x="91" y="3"/>
                  </a:lnTo>
                  <a:lnTo>
                    <a:pt x="90" y="2"/>
                  </a:lnTo>
                  <a:lnTo>
                    <a:pt x="87" y="1"/>
                  </a:lnTo>
                  <a:lnTo>
                    <a:pt x="85" y="0"/>
                  </a:lnTo>
                  <a:lnTo>
                    <a:pt x="83" y="2"/>
                  </a:lnTo>
                  <a:lnTo>
                    <a:pt x="63" y="135"/>
                  </a:lnTo>
                  <a:lnTo>
                    <a:pt x="91" y="239"/>
                  </a:lnTo>
                  <a:lnTo>
                    <a:pt x="29" y="266"/>
                  </a:lnTo>
                  <a:lnTo>
                    <a:pt x="27" y="264"/>
                  </a:lnTo>
                  <a:lnTo>
                    <a:pt x="25" y="263"/>
                  </a:lnTo>
                  <a:lnTo>
                    <a:pt x="23" y="263"/>
                  </a:lnTo>
                  <a:lnTo>
                    <a:pt x="19" y="264"/>
                  </a:lnTo>
                  <a:lnTo>
                    <a:pt x="18" y="264"/>
                  </a:lnTo>
                  <a:lnTo>
                    <a:pt x="18" y="266"/>
                  </a:lnTo>
                  <a:lnTo>
                    <a:pt x="17" y="266"/>
                  </a:lnTo>
                  <a:lnTo>
                    <a:pt x="16" y="267"/>
                  </a:lnTo>
                  <a:lnTo>
                    <a:pt x="3" y="272"/>
                  </a:lnTo>
                  <a:lnTo>
                    <a:pt x="2" y="272"/>
                  </a:lnTo>
                  <a:lnTo>
                    <a:pt x="2" y="273"/>
                  </a:lnTo>
                  <a:lnTo>
                    <a:pt x="3" y="274"/>
                  </a:lnTo>
                  <a:lnTo>
                    <a:pt x="4" y="274"/>
                  </a:lnTo>
                  <a:lnTo>
                    <a:pt x="14" y="270"/>
                  </a:lnTo>
                  <a:lnTo>
                    <a:pt x="14" y="271"/>
                  </a:lnTo>
                  <a:lnTo>
                    <a:pt x="3" y="276"/>
                  </a:lnTo>
                  <a:lnTo>
                    <a:pt x="2" y="276"/>
                  </a:lnTo>
                  <a:lnTo>
                    <a:pt x="2" y="277"/>
                  </a:lnTo>
                  <a:lnTo>
                    <a:pt x="2" y="278"/>
                  </a:lnTo>
                  <a:lnTo>
                    <a:pt x="3" y="278"/>
                  </a:lnTo>
                  <a:lnTo>
                    <a:pt x="14" y="273"/>
                  </a:lnTo>
                  <a:lnTo>
                    <a:pt x="14" y="274"/>
                  </a:lnTo>
                  <a:lnTo>
                    <a:pt x="2" y="280"/>
                  </a:lnTo>
                  <a:lnTo>
                    <a:pt x="0" y="281"/>
                  </a:lnTo>
                  <a:lnTo>
                    <a:pt x="2" y="282"/>
                  </a:lnTo>
                  <a:lnTo>
                    <a:pt x="3" y="282"/>
                  </a:lnTo>
                  <a:lnTo>
                    <a:pt x="16" y="277"/>
                  </a:lnTo>
                  <a:lnTo>
                    <a:pt x="17" y="277"/>
                  </a:lnTo>
                  <a:lnTo>
                    <a:pt x="7" y="281"/>
                  </a:lnTo>
                  <a:lnTo>
                    <a:pt x="6" y="281"/>
                  </a:lnTo>
                  <a:lnTo>
                    <a:pt x="6" y="282"/>
                  </a:lnTo>
                  <a:lnTo>
                    <a:pt x="6" y="283"/>
                  </a:lnTo>
                  <a:lnTo>
                    <a:pt x="7" y="283"/>
                  </a:lnTo>
                  <a:lnTo>
                    <a:pt x="22" y="278"/>
                  </a:lnTo>
                  <a:lnTo>
                    <a:pt x="23" y="277"/>
                  </a:lnTo>
                  <a:lnTo>
                    <a:pt x="24" y="277"/>
                  </a:lnTo>
                  <a:lnTo>
                    <a:pt x="25" y="277"/>
                  </a:lnTo>
                  <a:lnTo>
                    <a:pt x="27" y="274"/>
                  </a:lnTo>
                  <a:lnTo>
                    <a:pt x="29" y="272"/>
                  </a:lnTo>
                  <a:lnTo>
                    <a:pt x="31" y="270"/>
                  </a:lnTo>
                  <a:lnTo>
                    <a:pt x="31" y="268"/>
                  </a:lnTo>
                  <a:lnTo>
                    <a:pt x="91" y="242"/>
                  </a:lnTo>
                  <a:lnTo>
                    <a:pt x="104" y="291"/>
                  </a:lnTo>
                  <a:lnTo>
                    <a:pt x="105" y="292"/>
                  </a:lnTo>
                  <a:lnTo>
                    <a:pt x="106" y="292"/>
                  </a:lnTo>
                  <a:lnTo>
                    <a:pt x="109" y="293"/>
                  </a:lnTo>
                  <a:lnTo>
                    <a:pt x="110" y="291"/>
                  </a:lnTo>
                  <a:lnTo>
                    <a:pt x="111" y="283"/>
                  </a:lnTo>
                  <a:lnTo>
                    <a:pt x="111" y="268"/>
                  </a:lnTo>
                  <a:lnTo>
                    <a:pt x="111" y="244"/>
                  </a:lnTo>
                  <a:lnTo>
                    <a:pt x="110" y="219"/>
                  </a:lnTo>
                  <a:lnTo>
                    <a:pt x="156" y="218"/>
                  </a:lnTo>
                  <a:lnTo>
                    <a:pt x="157" y="211"/>
                  </a:lnTo>
                  <a:lnTo>
                    <a:pt x="161" y="189"/>
                  </a:lnTo>
                  <a:lnTo>
                    <a:pt x="164" y="143"/>
                  </a:lnTo>
                  <a:lnTo>
                    <a:pt x="16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3" name="Freeform 131">
              <a:extLst>
                <a:ext uri="{FF2B5EF4-FFF2-40B4-BE49-F238E27FC236}">
                  <a16:creationId xmlns:a16="http://schemas.microsoft.com/office/drawing/2014/main" id="{D2BB722D-234B-B0EA-0090-4C2653529E01}"/>
                </a:ext>
              </a:extLst>
            </p:cNvPr>
            <p:cNvSpPr>
              <a:spLocks/>
            </p:cNvSpPr>
            <p:nvPr/>
          </p:nvSpPr>
          <p:spPr bwMode="auto">
            <a:xfrm>
              <a:off x="2627" y="2192"/>
              <a:ext cx="119" cy="624"/>
            </a:xfrm>
            <a:custGeom>
              <a:avLst/>
              <a:gdLst>
                <a:gd name="T0" fmla="*/ 0 w 119"/>
                <a:gd name="T1" fmla="*/ 28 h 624"/>
                <a:gd name="T2" fmla="*/ 11 w 119"/>
                <a:gd name="T3" fmla="*/ 26 h 624"/>
                <a:gd name="T4" fmla="*/ 20 w 119"/>
                <a:gd name="T5" fmla="*/ 22 h 624"/>
                <a:gd name="T6" fmla="*/ 29 w 119"/>
                <a:gd name="T7" fmla="*/ 15 h 624"/>
                <a:gd name="T8" fmla="*/ 36 w 119"/>
                <a:gd name="T9" fmla="*/ 8 h 624"/>
                <a:gd name="T10" fmla="*/ 45 w 119"/>
                <a:gd name="T11" fmla="*/ 3 h 624"/>
                <a:gd name="T12" fmla="*/ 54 w 119"/>
                <a:gd name="T13" fmla="*/ 0 h 624"/>
                <a:gd name="T14" fmla="*/ 64 w 119"/>
                <a:gd name="T15" fmla="*/ 0 h 624"/>
                <a:gd name="T16" fmla="*/ 77 w 119"/>
                <a:gd name="T17" fmla="*/ 5 h 624"/>
                <a:gd name="T18" fmla="*/ 93 w 119"/>
                <a:gd name="T19" fmla="*/ 53 h 624"/>
                <a:gd name="T20" fmla="*/ 106 w 119"/>
                <a:gd name="T21" fmla="*/ 100 h 624"/>
                <a:gd name="T22" fmla="*/ 114 w 119"/>
                <a:gd name="T23" fmla="*/ 149 h 624"/>
                <a:gd name="T24" fmla="*/ 119 w 119"/>
                <a:gd name="T25" fmla="*/ 201 h 624"/>
                <a:gd name="T26" fmla="*/ 119 w 119"/>
                <a:gd name="T27" fmla="*/ 263 h 624"/>
                <a:gd name="T28" fmla="*/ 113 w 119"/>
                <a:gd name="T29" fmla="*/ 335 h 624"/>
                <a:gd name="T30" fmla="*/ 103 w 119"/>
                <a:gd name="T31" fmla="*/ 421 h 624"/>
                <a:gd name="T32" fmla="*/ 88 w 119"/>
                <a:gd name="T33" fmla="*/ 523 h 624"/>
                <a:gd name="T34" fmla="*/ 84 w 119"/>
                <a:gd name="T35" fmla="*/ 527 h 624"/>
                <a:gd name="T36" fmla="*/ 75 w 119"/>
                <a:gd name="T37" fmla="*/ 538 h 624"/>
                <a:gd name="T38" fmla="*/ 63 w 119"/>
                <a:gd name="T39" fmla="*/ 554 h 624"/>
                <a:gd name="T40" fmla="*/ 50 w 119"/>
                <a:gd name="T41" fmla="*/ 572 h 624"/>
                <a:gd name="T42" fmla="*/ 34 w 119"/>
                <a:gd name="T43" fmla="*/ 590 h 624"/>
                <a:gd name="T44" fmla="*/ 21 w 119"/>
                <a:gd name="T45" fmla="*/ 607 h 624"/>
                <a:gd name="T46" fmla="*/ 11 w 119"/>
                <a:gd name="T47" fmla="*/ 619 h 624"/>
                <a:gd name="T48" fmla="*/ 4 w 119"/>
                <a:gd name="T49" fmla="*/ 624 h 624"/>
                <a:gd name="T50" fmla="*/ 4 w 119"/>
                <a:gd name="T51" fmla="*/ 622 h 624"/>
                <a:gd name="T52" fmla="*/ 7 w 119"/>
                <a:gd name="T53" fmla="*/ 614 h 624"/>
                <a:gd name="T54" fmla="*/ 14 w 119"/>
                <a:gd name="T55" fmla="*/ 603 h 624"/>
                <a:gd name="T56" fmla="*/ 22 w 119"/>
                <a:gd name="T57" fmla="*/ 590 h 624"/>
                <a:gd name="T58" fmla="*/ 31 w 119"/>
                <a:gd name="T59" fmla="*/ 575 h 624"/>
                <a:gd name="T60" fmla="*/ 39 w 119"/>
                <a:gd name="T61" fmla="*/ 562 h 624"/>
                <a:gd name="T62" fmla="*/ 46 w 119"/>
                <a:gd name="T63" fmla="*/ 548 h 624"/>
                <a:gd name="T64" fmla="*/ 52 w 119"/>
                <a:gd name="T65" fmla="*/ 538 h 624"/>
                <a:gd name="T66" fmla="*/ 65 w 119"/>
                <a:gd name="T67" fmla="*/ 496 h 624"/>
                <a:gd name="T68" fmla="*/ 70 w 119"/>
                <a:gd name="T69" fmla="*/ 442 h 624"/>
                <a:gd name="T70" fmla="*/ 66 w 119"/>
                <a:gd name="T71" fmla="*/ 381 h 624"/>
                <a:gd name="T72" fmla="*/ 59 w 119"/>
                <a:gd name="T73" fmla="*/ 314 h 624"/>
                <a:gd name="T74" fmla="*/ 46 w 119"/>
                <a:gd name="T75" fmla="*/ 247 h 624"/>
                <a:gd name="T76" fmla="*/ 33 w 119"/>
                <a:gd name="T77" fmla="*/ 181 h 624"/>
                <a:gd name="T78" fmla="*/ 21 w 119"/>
                <a:gd name="T79" fmla="*/ 121 h 624"/>
                <a:gd name="T80" fmla="*/ 10 w 119"/>
                <a:gd name="T81" fmla="*/ 70 h 624"/>
                <a:gd name="T82" fmla="*/ 7 w 119"/>
                <a:gd name="T83" fmla="*/ 60 h 624"/>
                <a:gd name="T84" fmla="*/ 5 w 119"/>
                <a:gd name="T85" fmla="*/ 48 h 624"/>
                <a:gd name="T86" fmla="*/ 2 w 119"/>
                <a:gd name="T87" fmla="*/ 38 h 624"/>
                <a:gd name="T88" fmla="*/ 0 w 119"/>
                <a:gd name="T89" fmla="*/ 28 h 6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9"/>
                <a:gd name="T136" fmla="*/ 0 h 624"/>
                <a:gd name="T137" fmla="*/ 119 w 119"/>
                <a:gd name="T138" fmla="*/ 624 h 6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9" h="624">
                  <a:moveTo>
                    <a:pt x="0" y="28"/>
                  </a:moveTo>
                  <a:lnTo>
                    <a:pt x="11" y="26"/>
                  </a:lnTo>
                  <a:lnTo>
                    <a:pt x="20" y="22"/>
                  </a:lnTo>
                  <a:lnTo>
                    <a:pt x="29" y="15"/>
                  </a:lnTo>
                  <a:lnTo>
                    <a:pt x="36" y="8"/>
                  </a:lnTo>
                  <a:lnTo>
                    <a:pt x="45" y="3"/>
                  </a:lnTo>
                  <a:lnTo>
                    <a:pt x="54" y="0"/>
                  </a:lnTo>
                  <a:lnTo>
                    <a:pt x="64" y="0"/>
                  </a:lnTo>
                  <a:lnTo>
                    <a:pt x="77" y="5"/>
                  </a:lnTo>
                  <a:lnTo>
                    <a:pt x="93" y="53"/>
                  </a:lnTo>
                  <a:lnTo>
                    <a:pt x="106" y="100"/>
                  </a:lnTo>
                  <a:lnTo>
                    <a:pt x="114" y="149"/>
                  </a:lnTo>
                  <a:lnTo>
                    <a:pt x="119" y="201"/>
                  </a:lnTo>
                  <a:lnTo>
                    <a:pt x="119" y="263"/>
                  </a:lnTo>
                  <a:lnTo>
                    <a:pt x="113" y="335"/>
                  </a:lnTo>
                  <a:lnTo>
                    <a:pt x="103" y="421"/>
                  </a:lnTo>
                  <a:lnTo>
                    <a:pt x="88" y="523"/>
                  </a:lnTo>
                  <a:lnTo>
                    <a:pt x="84" y="527"/>
                  </a:lnTo>
                  <a:lnTo>
                    <a:pt x="75" y="538"/>
                  </a:lnTo>
                  <a:lnTo>
                    <a:pt x="63" y="554"/>
                  </a:lnTo>
                  <a:lnTo>
                    <a:pt x="50" y="572"/>
                  </a:lnTo>
                  <a:lnTo>
                    <a:pt x="34" y="590"/>
                  </a:lnTo>
                  <a:lnTo>
                    <a:pt x="21" y="607"/>
                  </a:lnTo>
                  <a:lnTo>
                    <a:pt x="11" y="619"/>
                  </a:lnTo>
                  <a:lnTo>
                    <a:pt x="4" y="624"/>
                  </a:lnTo>
                  <a:lnTo>
                    <a:pt x="4" y="622"/>
                  </a:lnTo>
                  <a:lnTo>
                    <a:pt x="7" y="614"/>
                  </a:lnTo>
                  <a:lnTo>
                    <a:pt x="14" y="603"/>
                  </a:lnTo>
                  <a:lnTo>
                    <a:pt x="22" y="590"/>
                  </a:lnTo>
                  <a:lnTo>
                    <a:pt x="31" y="575"/>
                  </a:lnTo>
                  <a:lnTo>
                    <a:pt x="39" y="562"/>
                  </a:lnTo>
                  <a:lnTo>
                    <a:pt x="46" y="548"/>
                  </a:lnTo>
                  <a:lnTo>
                    <a:pt x="52" y="538"/>
                  </a:lnTo>
                  <a:lnTo>
                    <a:pt x="65" y="496"/>
                  </a:lnTo>
                  <a:lnTo>
                    <a:pt x="70" y="442"/>
                  </a:lnTo>
                  <a:lnTo>
                    <a:pt x="66" y="381"/>
                  </a:lnTo>
                  <a:lnTo>
                    <a:pt x="59" y="314"/>
                  </a:lnTo>
                  <a:lnTo>
                    <a:pt x="46" y="247"/>
                  </a:lnTo>
                  <a:lnTo>
                    <a:pt x="33" y="181"/>
                  </a:lnTo>
                  <a:lnTo>
                    <a:pt x="21" y="121"/>
                  </a:lnTo>
                  <a:lnTo>
                    <a:pt x="10" y="70"/>
                  </a:lnTo>
                  <a:lnTo>
                    <a:pt x="7" y="60"/>
                  </a:lnTo>
                  <a:lnTo>
                    <a:pt x="5" y="48"/>
                  </a:lnTo>
                  <a:lnTo>
                    <a:pt x="2" y="38"/>
                  </a:lnTo>
                  <a:lnTo>
                    <a:pt x="0" y="28"/>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4" name="Freeform 132">
              <a:extLst>
                <a:ext uri="{FF2B5EF4-FFF2-40B4-BE49-F238E27FC236}">
                  <a16:creationId xmlns:a16="http://schemas.microsoft.com/office/drawing/2014/main" id="{6871535B-81B6-CCDC-413B-5E30BFC42CFA}"/>
                </a:ext>
              </a:extLst>
            </p:cNvPr>
            <p:cNvSpPr>
              <a:spLocks/>
            </p:cNvSpPr>
            <p:nvPr/>
          </p:nvSpPr>
          <p:spPr bwMode="auto">
            <a:xfrm>
              <a:off x="2951" y="2669"/>
              <a:ext cx="51" cy="193"/>
            </a:xfrm>
            <a:custGeom>
              <a:avLst/>
              <a:gdLst>
                <a:gd name="T0" fmla="*/ 14 w 51"/>
                <a:gd name="T1" fmla="*/ 12 h 193"/>
                <a:gd name="T2" fmla="*/ 0 w 51"/>
                <a:gd name="T3" fmla="*/ 132 h 193"/>
                <a:gd name="T4" fmla="*/ 0 w 51"/>
                <a:gd name="T5" fmla="*/ 133 h 193"/>
                <a:gd name="T6" fmla="*/ 0 w 51"/>
                <a:gd name="T7" fmla="*/ 137 h 193"/>
                <a:gd name="T8" fmla="*/ 3 w 51"/>
                <a:gd name="T9" fmla="*/ 150 h 193"/>
                <a:gd name="T10" fmla="*/ 9 w 51"/>
                <a:gd name="T11" fmla="*/ 171 h 193"/>
                <a:gd name="T12" fmla="*/ 13 w 51"/>
                <a:gd name="T13" fmla="*/ 181 h 193"/>
                <a:gd name="T14" fmla="*/ 15 w 51"/>
                <a:gd name="T15" fmla="*/ 189 h 193"/>
                <a:gd name="T16" fmla="*/ 17 w 51"/>
                <a:gd name="T17" fmla="*/ 193 h 193"/>
                <a:gd name="T18" fmla="*/ 20 w 51"/>
                <a:gd name="T19" fmla="*/ 193 h 193"/>
                <a:gd name="T20" fmla="*/ 24 w 51"/>
                <a:gd name="T21" fmla="*/ 191 h 193"/>
                <a:gd name="T22" fmla="*/ 27 w 51"/>
                <a:gd name="T23" fmla="*/ 185 h 193"/>
                <a:gd name="T24" fmla="*/ 33 w 51"/>
                <a:gd name="T25" fmla="*/ 178 h 193"/>
                <a:gd name="T26" fmla="*/ 39 w 51"/>
                <a:gd name="T27" fmla="*/ 166 h 193"/>
                <a:gd name="T28" fmla="*/ 47 w 51"/>
                <a:gd name="T29" fmla="*/ 150 h 193"/>
                <a:gd name="T30" fmla="*/ 51 w 51"/>
                <a:gd name="T31" fmla="*/ 136 h 193"/>
                <a:gd name="T32" fmla="*/ 51 w 51"/>
                <a:gd name="T33" fmla="*/ 128 h 193"/>
                <a:gd name="T34" fmla="*/ 51 w 51"/>
                <a:gd name="T35" fmla="*/ 126 h 193"/>
                <a:gd name="T36" fmla="*/ 45 w 51"/>
                <a:gd name="T37" fmla="*/ 66 h 193"/>
                <a:gd name="T38" fmla="*/ 42 w 51"/>
                <a:gd name="T39" fmla="*/ 50 h 193"/>
                <a:gd name="T40" fmla="*/ 33 w 51"/>
                <a:gd name="T41" fmla="*/ 20 h 193"/>
                <a:gd name="T42" fmla="*/ 23 w 51"/>
                <a:gd name="T43" fmla="*/ 0 h 193"/>
                <a:gd name="T44" fmla="*/ 14 w 51"/>
                <a:gd name="T45" fmla="*/ 12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193"/>
                <a:gd name="T71" fmla="*/ 51 w 51"/>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193">
                  <a:moveTo>
                    <a:pt x="14" y="12"/>
                  </a:moveTo>
                  <a:lnTo>
                    <a:pt x="0" y="132"/>
                  </a:lnTo>
                  <a:lnTo>
                    <a:pt x="0" y="133"/>
                  </a:lnTo>
                  <a:lnTo>
                    <a:pt x="0" y="137"/>
                  </a:lnTo>
                  <a:lnTo>
                    <a:pt x="3" y="150"/>
                  </a:lnTo>
                  <a:lnTo>
                    <a:pt x="9" y="171"/>
                  </a:lnTo>
                  <a:lnTo>
                    <a:pt x="13" y="181"/>
                  </a:lnTo>
                  <a:lnTo>
                    <a:pt x="15" y="189"/>
                  </a:lnTo>
                  <a:lnTo>
                    <a:pt x="17" y="193"/>
                  </a:lnTo>
                  <a:lnTo>
                    <a:pt x="20" y="193"/>
                  </a:lnTo>
                  <a:lnTo>
                    <a:pt x="24" y="191"/>
                  </a:lnTo>
                  <a:lnTo>
                    <a:pt x="27" y="185"/>
                  </a:lnTo>
                  <a:lnTo>
                    <a:pt x="33" y="178"/>
                  </a:lnTo>
                  <a:lnTo>
                    <a:pt x="39" y="166"/>
                  </a:lnTo>
                  <a:lnTo>
                    <a:pt x="47" y="150"/>
                  </a:lnTo>
                  <a:lnTo>
                    <a:pt x="51" y="136"/>
                  </a:lnTo>
                  <a:lnTo>
                    <a:pt x="51" y="128"/>
                  </a:lnTo>
                  <a:lnTo>
                    <a:pt x="51" y="126"/>
                  </a:lnTo>
                  <a:lnTo>
                    <a:pt x="45" y="66"/>
                  </a:lnTo>
                  <a:lnTo>
                    <a:pt x="42" y="50"/>
                  </a:lnTo>
                  <a:lnTo>
                    <a:pt x="33" y="20"/>
                  </a:lnTo>
                  <a:lnTo>
                    <a:pt x="23" y="0"/>
                  </a:lnTo>
                  <a:lnTo>
                    <a:pt x="1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5" name="Freeform 133">
              <a:extLst>
                <a:ext uri="{FF2B5EF4-FFF2-40B4-BE49-F238E27FC236}">
                  <a16:creationId xmlns:a16="http://schemas.microsoft.com/office/drawing/2014/main" id="{6FE316C7-78D3-9BD9-E3A9-81523E24231C}"/>
                </a:ext>
              </a:extLst>
            </p:cNvPr>
            <p:cNvSpPr>
              <a:spLocks/>
            </p:cNvSpPr>
            <p:nvPr/>
          </p:nvSpPr>
          <p:spPr bwMode="auto">
            <a:xfrm>
              <a:off x="2951" y="2660"/>
              <a:ext cx="51" cy="142"/>
            </a:xfrm>
            <a:custGeom>
              <a:avLst/>
              <a:gdLst>
                <a:gd name="T0" fmla="*/ 27 w 51"/>
                <a:gd name="T1" fmla="*/ 0 h 142"/>
                <a:gd name="T2" fmla="*/ 30 w 51"/>
                <a:gd name="T3" fmla="*/ 11 h 142"/>
                <a:gd name="T4" fmla="*/ 37 w 51"/>
                <a:gd name="T5" fmla="*/ 39 h 142"/>
                <a:gd name="T6" fmla="*/ 45 w 51"/>
                <a:gd name="T7" fmla="*/ 73 h 142"/>
                <a:gd name="T8" fmla="*/ 48 w 51"/>
                <a:gd name="T9" fmla="*/ 102 h 142"/>
                <a:gd name="T10" fmla="*/ 49 w 51"/>
                <a:gd name="T11" fmla="*/ 115 h 142"/>
                <a:gd name="T12" fmla="*/ 51 w 51"/>
                <a:gd name="T13" fmla="*/ 126 h 142"/>
                <a:gd name="T14" fmla="*/ 51 w 51"/>
                <a:gd name="T15" fmla="*/ 133 h 142"/>
                <a:gd name="T16" fmla="*/ 51 w 51"/>
                <a:gd name="T17" fmla="*/ 135 h 142"/>
                <a:gd name="T18" fmla="*/ 0 w 51"/>
                <a:gd name="T19" fmla="*/ 142 h 142"/>
                <a:gd name="T20" fmla="*/ 15 w 51"/>
                <a:gd name="T21" fmla="*/ 1 h 142"/>
                <a:gd name="T22" fmla="*/ 27 w 51"/>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142"/>
                <a:gd name="T38" fmla="*/ 51 w 51"/>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142">
                  <a:moveTo>
                    <a:pt x="27" y="0"/>
                  </a:moveTo>
                  <a:lnTo>
                    <a:pt x="30" y="11"/>
                  </a:lnTo>
                  <a:lnTo>
                    <a:pt x="37" y="39"/>
                  </a:lnTo>
                  <a:lnTo>
                    <a:pt x="45" y="73"/>
                  </a:lnTo>
                  <a:lnTo>
                    <a:pt x="48" y="102"/>
                  </a:lnTo>
                  <a:lnTo>
                    <a:pt x="49" y="115"/>
                  </a:lnTo>
                  <a:lnTo>
                    <a:pt x="51" y="126"/>
                  </a:lnTo>
                  <a:lnTo>
                    <a:pt x="51" y="133"/>
                  </a:lnTo>
                  <a:lnTo>
                    <a:pt x="51" y="135"/>
                  </a:lnTo>
                  <a:lnTo>
                    <a:pt x="0" y="142"/>
                  </a:lnTo>
                  <a:lnTo>
                    <a:pt x="15" y="1"/>
                  </a:lnTo>
                  <a:lnTo>
                    <a:pt x="27"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6" name="Freeform 134">
              <a:extLst>
                <a:ext uri="{FF2B5EF4-FFF2-40B4-BE49-F238E27FC236}">
                  <a16:creationId xmlns:a16="http://schemas.microsoft.com/office/drawing/2014/main" id="{1E58FC4C-F445-F787-6017-1991241F6BBB}"/>
                </a:ext>
              </a:extLst>
            </p:cNvPr>
            <p:cNvSpPr>
              <a:spLocks/>
            </p:cNvSpPr>
            <p:nvPr/>
          </p:nvSpPr>
          <p:spPr bwMode="auto">
            <a:xfrm>
              <a:off x="2740" y="2228"/>
              <a:ext cx="238" cy="457"/>
            </a:xfrm>
            <a:custGeom>
              <a:avLst/>
              <a:gdLst>
                <a:gd name="T0" fmla="*/ 142 w 238"/>
                <a:gd name="T1" fmla="*/ 79 h 457"/>
                <a:gd name="T2" fmla="*/ 158 w 238"/>
                <a:gd name="T3" fmla="*/ 108 h 457"/>
                <a:gd name="T4" fmla="*/ 172 w 238"/>
                <a:gd name="T5" fmla="*/ 141 h 457"/>
                <a:gd name="T6" fmla="*/ 186 w 238"/>
                <a:gd name="T7" fmla="*/ 178 h 457"/>
                <a:gd name="T8" fmla="*/ 199 w 238"/>
                <a:gd name="T9" fmla="*/ 218 h 457"/>
                <a:gd name="T10" fmla="*/ 211 w 238"/>
                <a:gd name="T11" fmla="*/ 264 h 457"/>
                <a:gd name="T12" fmla="*/ 221 w 238"/>
                <a:gd name="T13" fmla="*/ 314 h 457"/>
                <a:gd name="T14" fmla="*/ 230 w 238"/>
                <a:gd name="T15" fmla="*/ 370 h 457"/>
                <a:gd name="T16" fmla="*/ 238 w 238"/>
                <a:gd name="T17" fmla="*/ 430 h 457"/>
                <a:gd name="T18" fmla="*/ 238 w 238"/>
                <a:gd name="T19" fmla="*/ 439 h 457"/>
                <a:gd name="T20" fmla="*/ 237 w 238"/>
                <a:gd name="T21" fmla="*/ 454 h 457"/>
                <a:gd name="T22" fmla="*/ 233 w 238"/>
                <a:gd name="T23" fmla="*/ 457 h 457"/>
                <a:gd name="T24" fmla="*/ 221 w 238"/>
                <a:gd name="T25" fmla="*/ 429 h 457"/>
                <a:gd name="T26" fmla="*/ 215 w 238"/>
                <a:gd name="T27" fmla="*/ 409 h 457"/>
                <a:gd name="T28" fmla="*/ 205 w 238"/>
                <a:gd name="T29" fmla="*/ 385 h 457"/>
                <a:gd name="T30" fmla="*/ 192 w 238"/>
                <a:gd name="T31" fmla="*/ 358 h 457"/>
                <a:gd name="T32" fmla="*/ 178 w 238"/>
                <a:gd name="T33" fmla="*/ 331 h 457"/>
                <a:gd name="T34" fmla="*/ 162 w 238"/>
                <a:gd name="T35" fmla="*/ 299 h 457"/>
                <a:gd name="T36" fmla="*/ 145 w 238"/>
                <a:gd name="T37" fmla="*/ 268 h 457"/>
                <a:gd name="T38" fmla="*/ 128 w 238"/>
                <a:gd name="T39" fmla="*/ 236 h 457"/>
                <a:gd name="T40" fmla="*/ 110 w 238"/>
                <a:gd name="T41" fmla="*/ 203 h 457"/>
                <a:gd name="T42" fmla="*/ 92 w 238"/>
                <a:gd name="T43" fmla="*/ 172 h 457"/>
                <a:gd name="T44" fmla="*/ 75 w 238"/>
                <a:gd name="T45" fmla="*/ 142 h 457"/>
                <a:gd name="T46" fmla="*/ 58 w 238"/>
                <a:gd name="T47" fmla="*/ 114 h 457"/>
                <a:gd name="T48" fmla="*/ 43 w 238"/>
                <a:gd name="T49" fmla="*/ 87 h 457"/>
                <a:gd name="T50" fmla="*/ 28 w 238"/>
                <a:gd name="T51" fmla="*/ 65 h 457"/>
                <a:gd name="T52" fmla="*/ 17 w 238"/>
                <a:gd name="T53" fmla="*/ 45 h 457"/>
                <a:gd name="T54" fmla="*/ 7 w 238"/>
                <a:gd name="T55" fmla="*/ 29 h 457"/>
                <a:gd name="T56" fmla="*/ 0 w 238"/>
                <a:gd name="T57" fmla="*/ 19 h 457"/>
                <a:gd name="T58" fmla="*/ 15 w 238"/>
                <a:gd name="T59" fmla="*/ 17 h 457"/>
                <a:gd name="T60" fmla="*/ 31 w 238"/>
                <a:gd name="T61" fmla="*/ 13 h 457"/>
                <a:gd name="T62" fmla="*/ 46 w 238"/>
                <a:gd name="T63" fmla="*/ 10 h 457"/>
                <a:gd name="T64" fmla="*/ 60 w 238"/>
                <a:gd name="T65" fmla="*/ 8 h 457"/>
                <a:gd name="T66" fmla="*/ 72 w 238"/>
                <a:gd name="T67" fmla="*/ 5 h 457"/>
                <a:gd name="T68" fmla="*/ 82 w 238"/>
                <a:gd name="T69" fmla="*/ 2 h 457"/>
                <a:gd name="T70" fmla="*/ 89 w 238"/>
                <a:gd name="T71" fmla="*/ 1 h 457"/>
                <a:gd name="T72" fmla="*/ 91 w 238"/>
                <a:gd name="T73" fmla="*/ 0 h 457"/>
                <a:gd name="T74" fmla="*/ 92 w 238"/>
                <a:gd name="T75" fmla="*/ 1 h 457"/>
                <a:gd name="T76" fmla="*/ 94 w 238"/>
                <a:gd name="T77" fmla="*/ 5 h 457"/>
                <a:gd name="T78" fmla="*/ 99 w 238"/>
                <a:gd name="T79" fmla="*/ 10 h 457"/>
                <a:gd name="T80" fmla="*/ 105 w 238"/>
                <a:gd name="T81" fmla="*/ 19 h 457"/>
                <a:gd name="T82" fmla="*/ 113 w 238"/>
                <a:gd name="T83" fmla="*/ 30 h 457"/>
                <a:gd name="T84" fmla="*/ 121 w 238"/>
                <a:gd name="T85" fmla="*/ 44 h 457"/>
                <a:gd name="T86" fmla="*/ 131 w 238"/>
                <a:gd name="T87" fmla="*/ 60 h 457"/>
                <a:gd name="T88" fmla="*/ 142 w 238"/>
                <a:gd name="T89" fmla="*/ 79 h 4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8"/>
                <a:gd name="T136" fmla="*/ 0 h 457"/>
                <a:gd name="T137" fmla="*/ 238 w 238"/>
                <a:gd name="T138" fmla="*/ 457 h 4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8" h="457">
                  <a:moveTo>
                    <a:pt x="142" y="79"/>
                  </a:moveTo>
                  <a:lnTo>
                    <a:pt x="158" y="108"/>
                  </a:lnTo>
                  <a:lnTo>
                    <a:pt x="172" y="141"/>
                  </a:lnTo>
                  <a:lnTo>
                    <a:pt x="186" y="178"/>
                  </a:lnTo>
                  <a:lnTo>
                    <a:pt x="199" y="218"/>
                  </a:lnTo>
                  <a:lnTo>
                    <a:pt x="211" y="264"/>
                  </a:lnTo>
                  <a:lnTo>
                    <a:pt x="221" y="314"/>
                  </a:lnTo>
                  <a:lnTo>
                    <a:pt x="230" y="370"/>
                  </a:lnTo>
                  <a:lnTo>
                    <a:pt x="238" y="430"/>
                  </a:lnTo>
                  <a:lnTo>
                    <a:pt x="238" y="439"/>
                  </a:lnTo>
                  <a:lnTo>
                    <a:pt x="237" y="454"/>
                  </a:lnTo>
                  <a:lnTo>
                    <a:pt x="233" y="457"/>
                  </a:lnTo>
                  <a:lnTo>
                    <a:pt x="221" y="429"/>
                  </a:lnTo>
                  <a:lnTo>
                    <a:pt x="215" y="409"/>
                  </a:lnTo>
                  <a:lnTo>
                    <a:pt x="205" y="385"/>
                  </a:lnTo>
                  <a:lnTo>
                    <a:pt x="192" y="358"/>
                  </a:lnTo>
                  <a:lnTo>
                    <a:pt x="178" y="331"/>
                  </a:lnTo>
                  <a:lnTo>
                    <a:pt x="162" y="299"/>
                  </a:lnTo>
                  <a:lnTo>
                    <a:pt x="145" y="268"/>
                  </a:lnTo>
                  <a:lnTo>
                    <a:pt x="128" y="236"/>
                  </a:lnTo>
                  <a:lnTo>
                    <a:pt x="110" y="203"/>
                  </a:lnTo>
                  <a:lnTo>
                    <a:pt x="92" y="172"/>
                  </a:lnTo>
                  <a:lnTo>
                    <a:pt x="75" y="142"/>
                  </a:lnTo>
                  <a:lnTo>
                    <a:pt x="58" y="114"/>
                  </a:lnTo>
                  <a:lnTo>
                    <a:pt x="43" y="87"/>
                  </a:lnTo>
                  <a:lnTo>
                    <a:pt x="28" y="65"/>
                  </a:lnTo>
                  <a:lnTo>
                    <a:pt x="17" y="45"/>
                  </a:lnTo>
                  <a:lnTo>
                    <a:pt x="7" y="29"/>
                  </a:lnTo>
                  <a:lnTo>
                    <a:pt x="0" y="19"/>
                  </a:lnTo>
                  <a:lnTo>
                    <a:pt x="15" y="17"/>
                  </a:lnTo>
                  <a:lnTo>
                    <a:pt x="31" y="13"/>
                  </a:lnTo>
                  <a:lnTo>
                    <a:pt x="46" y="10"/>
                  </a:lnTo>
                  <a:lnTo>
                    <a:pt x="60" y="8"/>
                  </a:lnTo>
                  <a:lnTo>
                    <a:pt x="72" y="5"/>
                  </a:lnTo>
                  <a:lnTo>
                    <a:pt x="82" y="2"/>
                  </a:lnTo>
                  <a:lnTo>
                    <a:pt x="89" y="1"/>
                  </a:lnTo>
                  <a:lnTo>
                    <a:pt x="91" y="0"/>
                  </a:lnTo>
                  <a:lnTo>
                    <a:pt x="92" y="1"/>
                  </a:lnTo>
                  <a:lnTo>
                    <a:pt x="94" y="5"/>
                  </a:lnTo>
                  <a:lnTo>
                    <a:pt x="99" y="10"/>
                  </a:lnTo>
                  <a:lnTo>
                    <a:pt x="105" y="19"/>
                  </a:lnTo>
                  <a:lnTo>
                    <a:pt x="113" y="30"/>
                  </a:lnTo>
                  <a:lnTo>
                    <a:pt x="121" y="44"/>
                  </a:lnTo>
                  <a:lnTo>
                    <a:pt x="131" y="60"/>
                  </a:lnTo>
                  <a:lnTo>
                    <a:pt x="142" y="79"/>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7" name="Freeform 135">
              <a:extLst>
                <a:ext uri="{FF2B5EF4-FFF2-40B4-BE49-F238E27FC236}">
                  <a16:creationId xmlns:a16="http://schemas.microsoft.com/office/drawing/2014/main" id="{C3743E0F-CAC2-1BEE-E79D-33DF8AE269A0}"/>
                </a:ext>
              </a:extLst>
            </p:cNvPr>
            <p:cNvSpPr>
              <a:spLocks/>
            </p:cNvSpPr>
            <p:nvPr/>
          </p:nvSpPr>
          <p:spPr bwMode="auto">
            <a:xfrm>
              <a:off x="2582" y="2714"/>
              <a:ext cx="154" cy="129"/>
            </a:xfrm>
            <a:custGeom>
              <a:avLst/>
              <a:gdLst>
                <a:gd name="T0" fmla="*/ 2 w 154"/>
                <a:gd name="T1" fmla="*/ 119 h 129"/>
                <a:gd name="T2" fmla="*/ 14 w 154"/>
                <a:gd name="T3" fmla="*/ 115 h 129"/>
                <a:gd name="T4" fmla="*/ 24 w 154"/>
                <a:gd name="T5" fmla="*/ 111 h 129"/>
                <a:gd name="T6" fmla="*/ 32 w 154"/>
                <a:gd name="T7" fmla="*/ 107 h 129"/>
                <a:gd name="T8" fmla="*/ 39 w 154"/>
                <a:gd name="T9" fmla="*/ 103 h 129"/>
                <a:gd name="T10" fmla="*/ 45 w 154"/>
                <a:gd name="T11" fmla="*/ 101 h 129"/>
                <a:gd name="T12" fmla="*/ 48 w 154"/>
                <a:gd name="T13" fmla="*/ 99 h 129"/>
                <a:gd name="T14" fmla="*/ 50 w 154"/>
                <a:gd name="T15" fmla="*/ 97 h 129"/>
                <a:gd name="T16" fmla="*/ 51 w 154"/>
                <a:gd name="T17" fmla="*/ 97 h 129"/>
                <a:gd name="T18" fmla="*/ 124 w 154"/>
                <a:gd name="T19" fmla="*/ 10 h 129"/>
                <a:gd name="T20" fmla="*/ 134 w 154"/>
                <a:gd name="T21" fmla="*/ 0 h 129"/>
                <a:gd name="T22" fmla="*/ 135 w 154"/>
                <a:gd name="T23" fmla="*/ 1 h 129"/>
                <a:gd name="T24" fmla="*/ 139 w 154"/>
                <a:gd name="T25" fmla="*/ 4 h 129"/>
                <a:gd name="T26" fmla="*/ 144 w 154"/>
                <a:gd name="T27" fmla="*/ 9 h 129"/>
                <a:gd name="T28" fmla="*/ 148 w 154"/>
                <a:gd name="T29" fmla="*/ 16 h 129"/>
                <a:gd name="T30" fmla="*/ 152 w 154"/>
                <a:gd name="T31" fmla="*/ 25 h 129"/>
                <a:gd name="T32" fmla="*/ 154 w 154"/>
                <a:gd name="T33" fmla="*/ 35 h 129"/>
                <a:gd name="T34" fmla="*/ 152 w 154"/>
                <a:gd name="T35" fmla="*/ 48 h 129"/>
                <a:gd name="T36" fmla="*/ 146 w 154"/>
                <a:gd name="T37" fmla="*/ 61 h 129"/>
                <a:gd name="T38" fmla="*/ 138 w 154"/>
                <a:gd name="T39" fmla="*/ 68 h 129"/>
                <a:gd name="T40" fmla="*/ 137 w 154"/>
                <a:gd name="T41" fmla="*/ 68 h 129"/>
                <a:gd name="T42" fmla="*/ 133 w 154"/>
                <a:gd name="T43" fmla="*/ 68 h 129"/>
                <a:gd name="T44" fmla="*/ 128 w 154"/>
                <a:gd name="T45" fmla="*/ 69 h 129"/>
                <a:gd name="T46" fmla="*/ 122 w 154"/>
                <a:gd name="T47" fmla="*/ 71 h 129"/>
                <a:gd name="T48" fmla="*/ 115 w 154"/>
                <a:gd name="T49" fmla="*/ 74 h 129"/>
                <a:gd name="T50" fmla="*/ 107 w 154"/>
                <a:gd name="T51" fmla="*/ 80 h 129"/>
                <a:gd name="T52" fmla="*/ 99 w 154"/>
                <a:gd name="T53" fmla="*/ 87 h 129"/>
                <a:gd name="T54" fmla="*/ 93 w 154"/>
                <a:gd name="T55" fmla="*/ 97 h 129"/>
                <a:gd name="T56" fmla="*/ 77 w 154"/>
                <a:gd name="T57" fmla="*/ 118 h 129"/>
                <a:gd name="T58" fmla="*/ 74 w 154"/>
                <a:gd name="T59" fmla="*/ 129 h 129"/>
                <a:gd name="T60" fmla="*/ 3 w 154"/>
                <a:gd name="T61" fmla="*/ 129 h 129"/>
                <a:gd name="T62" fmla="*/ 2 w 154"/>
                <a:gd name="T63" fmla="*/ 128 h 129"/>
                <a:gd name="T64" fmla="*/ 1 w 154"/>
                <a:gd name="T65" fmla="*/ 125 h 129"/>
                <a:gd name="T66" fmla="*/ 0 w 154"/>
                <a:gd name="T67" fmla="*/ 121 h 129"/>
                <a:gd name="T68" fmla="*/ 2 w 154"/>
                <a:gd name="T69" fmla="*/ 119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
                <a:gd name="T106" fmla="*/ 0 h 129"/>
                <a:gd name="T107" fmla="*/ 154 w 154"/>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 h="129">
                  <a:moveTo>
                    <a:pt x="2" y="119"/>
                  </a:moveTo>
                  <a:lnTo>
                    <a:pt x="14" y="115"/>
                  </a:lnTo>
                  <a:lnTo>
                    <a:pt x="24" y="111"/>
                  </a:lnTo>
                  <a:lnTo>
                    <a:pt x="32" y="107"/>
                  </a:lnTo>
                  <a:lnTo>
                    <a:pt x="39" y="103"/>
                  </a:lnTo>
                  <a:lnTo>
                    <a:pt x="45" y="101"/>
                  </a:lnTo>
                  <a:lnTo>
                    <a:pt x="48" y="99"/>
                  </a:lnTo>
                  <a:lnTo>
                    <a:pt x="50" y="97"/>
                  </a:lnTo>
                  <a:lnTo>
                    <a:pt x="51" y="97"/>
                  </a:lnTo>
                  <a:lnTo>
                    <a:pt x="124" y="10"/>
                  </a:lnTo>
                  <a:lnTo>
                    <a:pt x="134" y="0"/>
                  </a:lnTo>
                  <a:lnTo>
                    <a:pt x="135" y="1"/>
                  </a:lnTo>
                  <a:lnTo>
                    <a:pt x="139" y="4"/>
                  </a:lnTo>
                  <a:lnTo>
                    <a:pt x="144" y="9"/>
                  </a:lnTo>
                  <a:lnTo>
                    <a:pt x="148" y="16"/>
                  </a:lnTo>
                  <a:lnTo>
                    <a:pt x="152" y="25"/>
                  </a:lnTo>
                  <a:lnTo>
                    <a:pt x="154" y="35"/>
                  </a:lnTo>
                  <a:lnTo>
                    <a:pt x="152" y="48"/>
                  </a:lnTo>
                  <a:lnTo>
                    <a:pt x="146" y="61"/>
                  </a:lnTo>
                  <a:lnTo>
                    <a:pt x="138" y="68"/>
                  </a:lnTo>
                  <a:lnTo>
                    <a:pt x="137" y="68"/>
                  </a:lnTo>
                  <a:lnTo>
                    <a:pt x="133" y="68"/>
                  </a:lnTo>
                  <a:lnTo>
                    <a:pt x="128" y="69"/>
                  </a:lnTo>
                  <a:lnTo>
                    <a:pt x="122" y="71"/>
                  </a:lnTo>
                  <a:lnTo>
                    <a:pt x="115" y="74"/>
                  </a:lnTo>
                  <a:lnTo>
                    <a:pt x="107" y="80"/>
                  </a:lnTo>
                  <a:lnTo>
                    <a:pt x="99" y="87"/>
                  </a:lnTo>
                  <a:lnTo>
                    <a:pt x="93" y="97"/>
                  </a:lnTo>
                  <a:lnTo>
                    <a:pt x="77" y="118"/>
                  </a:lnTo>
                  <a:lnTo>
                    <a:pt x="74" y="129"/>
                  </a:lnTo>
                  <a:lnTo>
                    <a:pt x="3" y="129"/>
                  </a:lnTo>
                  <a:lnTo>
                    <a:pt x="2" y="128"/>
                  </a:lnTo>
                  <a:lnTo>
                    <a:pt x="1" y="125"/>
                  </a:lnTo>
                  <a:lnTo>
                    <a:pt x="0" y="121"/>
                  </a:lnTo>
                  <a:lnTo>
                    <a:pt x="2" y="119"/>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8" name="Freeform 136">
              <a:extLst>
                <a:ext uri="{FF2B5EF4-FFF2-40B4-BE49-F238E27FC236}">
                  <a16:creationId xmlns:a16="http://schemas.microsoft.com/office/drawing/2014/main" id="{990C31CE-7337-D80F-26B8-A1E333779439}"/>
                </a:ext>
              </a:extLst>
            </p:cNvPr>
            <p:cNvSpPr>
              <a:spLocks/>
            </p:cNvSpPr>
            <p:nvPr/>
          </p:nvSpPr>
          <p:spPr bwMode="auto">
            <a:xfrm>
              <a:off x="2566" y="2725"/>
              <a:ext cx="175" cy="119"/>
            </a:xfrm>
            <a:custGeom>
              <a:avLst/>
              <a:gdLst>
                <a:gd name="T0" fmla="*/ 6 w 175"/>
                <a:gd name="T1" fmla="*/ 110 h 119"/>
                <a:gd name="T2" fmla="*/ 10 w 175"/>
                <a:gd name="T3" fmla="*/ 109 h 119"/>
                <a:gd name="T4" fmla="*/ 18 w 175"/>
                <a:gd name="T5" fmla="*/ 106 h 119"/>
                <a:gd name="T6" fmla="*/ 28 w 175"/>
                <a:gd name="T7" fmla="*/ 101 h 119"/>
                <a:gd name="T8" fmla="*/ 39 w 175"/>
                <a:gd name="T9" fmla="*/ 97 h 119"/>
                <a:gd name="T10" fmla="*/ 49 w 175"/>
                <a:gd name="T11" fmla="*/ 91 h 119"/>
                <a:gd name="T12" fmla="*/ 58 w 175"/>
                <a:gd name="T13" fmla="*/ 88 h 119"/>
                <a:gd name="T14" fmla="*/ 65 w 175"/>
                <a:gd name="T15" fmla="*/ 85 h 119"/>
                <a:gd name="T16" fmla="*/ 67 w 175"/>
                <a:gd name="T17" fmla="*/ 84 h 119"/>
                <a:gd name="T18" fmla="*/ 85 w 175"/>
                <a:gd name="T19" fmla="*/ 110 h 119"/>
                <a:gd name="T20" fmla="*/ 92 w 175"/>
                <a:gd name="T21" fmla="*/ 99 h 119"/>
                <a:gd name="T22" fmla="*/ 100 w 175"/>
                <a:gd name="T23" fmla="*/ 89 h 119"/>
                <a:gd name="T24" fmla="*/ 107 w 175"/>
                <a:gd name="T25" fmla="*/ 80 h 119"/>
                <a:gd name="T26" fmla="*/ 115 w 175"/>
                <a:gd name="T27" fmla="*/ 71 h 119"/>
                <a:gd name="T28" fmla="*/ 122 w 175"/>
                <a:gd name="T29" fmla="*/ 65 h 119"/>
                <a:gd name="T30" fmla="*/ 130 w 175"/>
                <a:gd name="T31" fmla="*/ 58 h 119"/>
                <a:gd name="T32" fmla="*/ 138 w 175"/>
                <a:gd name="T33" fmla="*/ 52 h 119"/>
                <a:gd name="T34" fmla="*/ 144 w 175"/>
                <a:gd name="T35" fmla="*/ 48 h 119"/>
                <a:gd name="T36" fmla="*/ 161 w 175"/>
                <a:gd name="T37" fmla="*/ 0 h 119"/>
                <a:gd name="T38" fmla="*/ 162 w 175"/>
                <a:gd name="T39" fmla="*/ 1 h 119"/>
                <a:gd name="T40" fmla="*/ 165 w 175"/>
                <a:gd name="T41" fmla="*/ 5 h 119"/>
                <a:gd name="T42" fmla="*/ 169 w 175"/>
                <a:gd name="T43" fmla="*/ 11 h 119"/>
                <a:gd name="T44" fmla="*/ 172 w 175"/>
                <a:gd name="T45" fmla="*/ 18 h 119"/>
                <a:gd name="T46" fmla="*/ 175 w 175"/>
                <a:gd name="T47" fmla="*/ 34 h 119"/>
                <a:gd name="T48" fmla="*/ 173 w 175"/>
                <a:gd name="T49" fmla="*/ 48 h 119"/>
                <a:gd name="T50" fmla="*/ 169 w 175"/>
                <a:gd name="T51" fmla="*/ 56 h 119"/>
                <a:gd name="T52" fmla="*/ 167 w 175"/>
                <a:gd name="T53" fmla="*/ 59 h 119"/>
                <a:gd name="T54" fmla="*/ 160 w 175"/>
                <a:gd name="T55" fmla="*/ 118 h 119"/>
                <a:gd name="T56" fmla="*/ 154 w 175"/>
                <a:gd name="T57" fmla="*/ 119 h 119"/>
                <a:gd name="T58" fmla="*/ 151 w 175"/>
                <a:gd name="T59" fmla="*/ 68 h 119"/>
                <a:gd name="T60" fmla="*/ 138 w 175"/>
                <a:gd name="T61" fmla="*/ 71 h 119"/>
                <a:gd name="T62" fmla="*/ 125 w 175"/>
                <a:gd name="T63" fmla="*/ 77 h 119"/>
                <a:gd name="T64" fmla="*/ 115 w 175"/>
                <a:gd name="T65" fmla="*/ 86 h 119"/>
                <a:gd name="T66" fmla="*/ 106 w 175"/>
                <a:gd name="T67" fmla="*/ 95 h 119"/>
                <a:gd name="T68" fmla="*/ 101 w 175"/>
                <a:gd name="T69" fmla="*/ 104 h 119"/>
                <a:gd name="T70" fmla="*/ 95 w 175"/>
                <a:gd name="T71" fmla="*/ 111 h 119"/>
                <a:gd name="T72" fmla="*/ 93 w 175"/>
                <a:gd name="T73" fmla="*/ 117 h 119"/>
                <a:gd name="T74" fmla="*/ 92 w 175"/>
                <a:gd name="T75" fmla="*/ 119 h 119"/>
                <a:gd name="T76" fmla="*/ 1 w 175"/>
                <a:gd name="T77" fmla="*/ 119 h 119"/>
                <a:gd name="T78" fmla="*/ 1 w 175"/>
                <a:gd name="T79" fmla="*/ 118 h 119"/>
                <a:gd name="T80" fmla="*/ 0 w 175"/>
                <a:gd name="T81" fmla="*/ 116 h 119"/>
                <a:gd name="T82" fmla="*/ 1 w 175"/>
                <a:gd name="T83" fmla="*/ 113 h 119"/>
                <a:gd name="T84" fmla="*/ 6 w 175"/>
                <a:gd name="T85" fmla="*/ 110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19"/>
                <a:gd name="T131" fmla="*/ 175 w 175"/>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19">
                  <a:moveTo>
                    <a:pt x="6" y="110"/>
                  </a:moveTo>
                  <a:lnTo>
                    <a:pt x="10" y="109"/>
                  </a:lnTo>
                  <a:lnTo>
                    <a:pt x="18" y="106"/>
                  </a:lnTo>
                  <a:lnTo>
                    <a:pt x="28" y="101"/>
                  </a:lnTo>
                  <a:lnTo>
                    <a:pt x="39" y="97"/>
                  </a:lnTo>
                  <a:lnTo>
                    <a:pt x="49" y="91"/>
                  </a:lnTo>
                  <a:lnTo>
                    <a:pt x="58" y="88"/>
                  </a:lnTo>
                  <a:lnTo>
                    <a:pt x="65" y="85"/>
                  </a:lnTo>
                  <a:lnTo>
                    <a:pt x="67" y="84"/>
                  </a:lnTo>
                  <a:lnTo>
                    <a:pt x="85" y="110"/>
                  </a:lnTo>
                  <a:lnTo>
                    <a:pt x="92" y="99"/>
                  </a:lnTo>
                  <a:lnTo>
                    <a:pt x="100" y="89"/>
                  </a:lnTo>
                  <a:lnTo>
                    <a:pt x="107" y="80"/>
                  </a:lnTo>
                  <a:lnTo>
                    <a:pt x="115" y="71"/>
                  </a:lnTo>
                  <a:lnTo>
                    <a:pt x="122" y="65"/>
                  </a:lnTo>
                  <a:lnTo>
                    <a:pt x="130" y="58"/>
                  </a:lnTo>
                  <a:lnTo>
                    <a:pt x="138" y="52"/>
                  </a:lnTo>
                  <a:lnTo>
                    <a:pt x="144" y="48"/>
                  </a:lnTo>
                  <a:lnTo>
                    <a:pt x="161" y="0"/>
                  </a:lnTo>
                  <a:lnTo>
                    <a:pt x="162" y="1"/>
                  </a:lnTo>
                  <a:lnTo>
                    <a:pt x="165" y="5"/>
                  </a:lnTo>
                  <a:lnTo>
                    <a:pt x="169" y="11"/>
                  </a:lnTo>
                  <a:lnTo>
                    <a:pt x="172" y="18"/>
                  </a:lnTo>
                  <a:lnTo>
                    <a:pt x="175" y="34"/>
                  </a:lnTo>
                  <a:lnTo>
                    <a:pt x="173" y="48"/>
                  </a:lnTo>
                  <a:lnTo>
                    <a:pt x="169" y="56"/>
                  </a:lnTo>
                  <a:lnTo>
                    <a:pt x="167" y="59"/>
                  </a:lnTo>
                  <a:lnTo>
                    <a:pt x="160" y="118"/>
                  </a:lnTo>
                  <a:lnTo>
                    <a:pt x="154" y="119"/>
                  </a:lnTo>
                  <a:lnTo>
                    <a:pt x="151" y="68"/>
                  </a:lnTo>
                  <a:lnTo>
                    <a:pt x="138" y="71"/>
                  </a:lnTo>
                  <a:lnTo>
                    <a:pt x="125" y="77"/>
                  </a:lnTo>
                  <a:lnTo>
                    <a:pt x="115" y="86"/>
                  </a:lnTo>
                  <a:lnTo>
                    <a:pt x="106" y="95"/>
                  </a:lnTo>
                  <a:lnTo>
                    <a:pt x="101" y="104"/>
                  </a:lnTo>
                  <a:lnTo>
                    <a:pt x="95" y="111"/>
                  </a:lnTo>
                  <a:lnTo>
                    <a:pt x="93" y="117"/>
                  </a:lnTo>
                  <a:lnTo>
                    <a:pt x="92" y="119"/>
                  </a:lnTo>
                  <a:lnTo>
                    <a:pt x="1" y="119"/>
                  </a:lnTo>
                  <a:lnTo>
                    <a:pt x="1" y="118"/>
                  </a:lnTo>
                  <a:lnTo>
                    <a:pt x="0" y="116"/>
                  </a:lnTo>
                  <a:lnTo>
                    <a:pt x="1" y="113"/>
                  </a:lnTo>
                  <a:lnTo>
                    <a:pt x="6"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9" name="Freeform 137">
              <a:extLst>
                <a:ext uri="{FF2B5EF4-FFF2-40B4-BE49-F238E27FC236}">
                  <a16:creationId xmlns:a16="http://schemas.microsoft.com/office/drawing/2014/main" id="{4A017E78-3E73-753C-7535-693E886645E8}"/>
                </a:ext>
              </a:extLst>
            </p:cNvPr>
            <p:cNvSpPr>
              <a:spLocks/>
            </p:cNvSpPr>
            <p:nvPr/>
          </p:nvSpPr>
          <p:spPr bwMode="auto">
            <a:xfrm>
              <a:off x="2706" y="2691"/>
              <a:ext cx="18" cy="35"/>
            </a:xfrm>
            <a:custGeom>
              <a:avLst/>
              <a:gdLst>
                <a:gd name="T0" fmla="*/ 12 w 18"/>
                <a:gd name="T1" fmla="*/ 0 h 35"/>
                <a:gd name="T2" fmla="*/ 11 w 18"/>
                <a:gd name="T3" fmla="*/ 4 h 35"/>
                <a:gd name="T4" fmla="*/ 11 w 18"/>
                <a:gd name="T5" fmla="*/ 12 h 35"/>
                <a:gd name="T6" fmla="*/ 12 w 18"/>
                <a:gd name="T7" fmla="*/ 22 h 35"/>
                <a:gd name="T8" fmla="*/ 18 w 18"/>
                <a:gd name="T9" fmla="*/ 32 h 35"/>
                <a:gd name="T10" fmla="*/ 17 w 18"/>
                <a:gd name="T11" fmla="*/ 33 h 35"/>
                <a:gd name="T12" fmla="*/ 12 w 18"/>
                <a:gd name="T13" fmla="*/ 35 h 35"/>
                <a:gd name="T14" fmla="*/ 6 w 18"/>
                <a:gd name="T15" fmla="*/ 33 h 35"/>
                <a:gd name="T16" fmla="*/ 1 w 18"/>
                <a:gd name="T17" fmla="*/ 23 h 35"/>
                <a:gd name="T18" fmla="*/ 0 w 18"/>
                <a:gd name="T19" fmla="*/ 10 h 35"/>
                <a:gd name="T20" fmla="*/ 4 w 18"/>
                <a:gd name="T21" fmla="*/ 4 h 35"/>
                <a:gd name="T22" fmla="*/ 10 w 18"/>
                <a:gd name="T23" fmla="*/ 0 h 35"/>
                <a:gd name="T24" fmla="*/ 12 w 18"/>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5"/>
                <a:gd name="T41" fmla="*/ 18 w 18"/>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5">
                  <a:moveTo>
                    <a:pt x="12" y="0"/>
                  </a:moveTo>
                  <a:lnTo>
                    <a:pt x="11" y="4"/>
                  </a:lnTo>
                  <a:lnTo>
                    <a:pt x="11" y="12"/>
                  </a:lnTo>
                  <a:lnTo>
                    <a:pt x="12" y="22"/>
                  </a:lnTo>
                  <a:lnTo>
                    <a:pt x="18" y="32"/>
                  </a:lnTo>
                  <a:lnTo>
                    <a:pt x="17" y="33"/>
                  </a:lnTo>
                  <a:lnTo>
                    <a:pt x="12" y="35"/>
                  </a:lnTo>
                  <a:lnTo>
                    <a:pt x="6" y="33"/>
                  </a:lnTo>
                  <a:lnTo>
                    <a:pt x="1" y="23"/>
                  </a:lnTo>
                  <a:lnTo>
                    <a:pt x="0" y="10"/>
                  </a:lnTo>
                  <a:lnTo>
                    <a:pt x="4" y="4"/>
                  </a:lnTo>
                  <a:lnTo>
                    <a:pt x="10" y="0"/>
                  </a:lnTo>
                  <a:lnTo>
                    <a:pt x="12" y="0"/>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0" name="Freeform 138">
              <a:extLst>
                <a:ext uri="{FF2B5EF4-FFF2-40B4-BE49-F238E27FC236}">
                  <a16:creationId xmlns:a16="http://schemas.microsoft.com/office/drawing/2014/main" id="{7A99A8F1-2EBA-5740-8022-A562310540AD}"/>
                </a:ext>
              </a:extLst>
            </p:cNvPr>
            <p:cNvSpPr>
              <a:spLocks/>
            </p:cNvSpPr>
            <p:nvPr/>
          </p:nvSpPr>
          <p:spPr bwMode="auto">
            <a:xfrm>
              <a:off x="2587" y="1321"/>
              <a:ext cx="453" cy="1331"/>
            </a:xfrm>
            <a:custGeom>
              <a:avLst/>
              <a:gdLst>
                <a:gd name="T0" fmla="*/ 263 w 453"/>
                <a:gd name="T1" fmla="*/ 65 h 1331"/>
                <a:gd name="T2" fmla="*/ 254 w 453"/>
                <a:gd name="T3" fmla="*/ 60 h 1331"/>
                <a:gd name="T4" fmla="*/ 240 w 453"/>
                <a:gd name="T5" fmla="*/ 58 h 1331"/>
                <a:gd name="T6" fmla="*/ 225 w 453"/>
                <a:gd name="T7" fmla="*/ 58 h 1331"/>
                <a:gd name="T8" fmla="*/ 207 w 453"/>
                <a:gd name="T9" fmla="*/ 59 h 1331"/>
                <a:gd name="T10" fmla="*/ 190 w 453"/>
                <a:gd name="T11" fmla="*/ 61 h 1331"/>
                <a:gd name="T12" fmla="*/ 176 w 453"/>
                <a:gd name="T13" fmla="*/ 63 h 1331"/>
                <a:gd name="T14" fmla="*/ 166 w 453"/>
                <a:gd name="T15" fmla="*/ 64 h 1331"/>
                <a:gd name="T16" fmla="*/ 162 w 453"/>
                <a:gd name="T17" fmla="*/ 65 h 1331"/>
                <a:gd name="T18" fmla="*/ 84 w 453"/>
                <a:gd name="T19" fmla="*/ 0 h 1331"/>
                <a:gd name="T20" fmla="*/ 81 w 453"/>
                <a:gd name="T21" fmla="*/ 13 h 1331"/>
                <a:gd name="T22" fmla="*/ 73 w 453"/>
                <a:gd name="T23" fmla="*/ 59 h 1331"/>
                <a:gd name="T24" fmla="*/ 61 w 453"/>
                <a:gd name="T25" fmla="*/ 140 h 1331"/>
                <a:gd name="T26" fmla="*/ 46 w 453"/>
                <a:gd name="T27" fmla="*/ 265 h 1331"/>
                <a:gd name="T28" fmla="*/ 32 w 453"/>
                <a:gd name="T29" fmla="*/ 439 h 1331"/>
                <a:gd name="T30" fmla="*/ 18 w 453"/>
                <a:gd name="T31" fmla="*/ 667 h 1331"/>
                <a:gd name="T32" fmla="*/ 7 w 453"/>
                <a:gd name="T33" fmla="*/ 954 h 1331"/>
                <a:gd name="T34" fmla="*/ 0 w 453"/>
                <a:gd name="T35" fmla="*/ 1308 h 1331"/>
                <a:gd name="T36" fmla="*/ 436 w 453"/>
                <a:gd name="T37" fmla="*/ 1331 h 1331"/>
                <a:gd name="T38" fmla="*/ 440 w 453"/>
                <a:gd name="T39" fmla="*/ 1158 h 1331"/>
                <a:gd name="T40" fmla="*/ 449 w 453"/>
                <a:gd name="T41" fmla="*/ 775 h 1331"/>
                <a:gd name="T42" fmla="*/ 453 w 453"/>
                <a:gd name="T43" fmla="*/ 389 h 1331"/>
                <a:gd name="T44" fmla="*/ 445 w 453"/>
                <a:gd name="T45" fmla="*/ 205 h 1331"/>
                <a:gd name="T46" fmla="*/ 432 w 453"/>
                <a:gd name="T47" fmla="*/ 195 h 1331"/>
                <a:gd name="T48" fmla="*/ 419 w 453"/>
                <a:gd name="T49" fmla="*/ 184 h 1331"/>
                <a:gd name="T50" fmla="*/ 406 w 453"/>
                <a:gd name="T51" fmla="*/ 173 h 1331"/>
                <a:gd name="T52" fmla="*/ 390 w 453"/>
                <a:gd name="T53" fmla="*/ 160 h 1331"/>
                <a:gd name="T54" fmla="*/ 376 w 453"/>
                <a:gd name="T55" fmla="*/ 149 h 1331"/>
                <a:gd name="T56" fmla="*/ 360 w 453"/>
                <a:gd name="T57" fmla="*/ 137 h 1331"/>
                <a:gd name="T58" fmla="*/ 345 w 453"/>
                <a:gd name="T59" fmla="*/ 126 h 1331"/>
                <a:gd name="T60" fmla="*/ 331 w 453"/>
                <a:gd name="T61" fmla="*/ 115 h 1331"/>
                <a:gd name="T62" fmla="*/ 317 w 453"/>
                <a:gd name="T63" fmla="*/ 104 h 1331"/>
                <a:gd name="T64" fmla="*/ 304 w 453"/>
                <a:gd name="T65" fmla="*/ 96 h 1331"/>
                <a:gd name="T66" fmla="*/ 293 w 453"/>
                <a:gd name="T67" fmla="*/ 87 h 1331"/>
                <a:gd name="T68" fmla="*/ 283 w 453"/>
                <a:gd name="T69" fmla="*/ 80 h 1331"/>
                <a:gd name="T70" fmla="*/ 274 w 453"/>
                <a:gd name="T71" fmla="*/ 73 h 1331"/>
                <a:gd name="T72" fmla="*/ 268 w 453"/>
                <a:gd name="T73" fmla="*/ 69 h 1331"/>
                <a:gd name="T74" fmla="*/ 264 w 453"/>
                <a:gd name="T75" fmla="*/ 67 h 1331"/>
                <a:gd name="T76" fmla="*/ 263 w 453"/>
                <a:gd name="T77" fmla="*/ 65 h 13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3"/>
                <a:gd name="T118" fmla="*/ 0 h 1331"/>
                <a:gd name="T119" fmla="*/ 453 w 453"/>
                <a:gd name="T120" fmla="*/ 1331 h 13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3" h="1331">
                  <a:moveTo>
                    <a:pt x="263" y="65"/>
                  </a:moveTo>
                  <a:lnTo>
                    <a:pt x="254" y="60"/>
                  </a:lnTo>
                  <a:lnTo>
                    <a:pt x="240" y="58"/>
                  </a:lnTo>
                  <a:lnTo>
                    <a:pt x="225" y="58"/>
                  </a:lnTo>
                  <a:lnTo>
                    <a:pt x="207" y="59"/>
                  </a:lnTo>
                  <a:lnTo>
                    <a:pt x="190" y="61"/>
                  </a:lnTo>
                  <a:lnTo>
                    <a:pt x="176" y="63"/>
                  </a:lnTo>
                  <a:lnTo>
                    <a:pt x="166" y="64"/>
                  </a:lnTo>
                  <a:lnTo>
                    <a:pt x="162" y="65"/>
                  </a:lnTo>
                  <a:lnTo>
                    <a:pt x="84" y="0"/>
                  </a:lnTo>
                  <a:lnTo>
                    <a:pt x="81" y="13"/>
                  </a:lnTo>
                  <a:lnTo>
                    <a:pt x="73" y="59"/>
                  </a:lnTo>
                  <a:lnTo>
                    <a:pt x="61" y="140"/>
                  </a:lnTo>
                  <a:lnTo>
                    <a:pt x="46" y="265"/>
                  </a:lnTo>
                  <a:lnTo>
                    <a:pt x="32" y="439"/>
                  </a:lnTo>
                  <a:lnTo>
                    <a:pt x="18" y="667"/>
                  </a:lnTo>
                  <a:lnTo>
                    <a:pt x="7" y="954"/>
                  </a:lnTo>
                  <a:lnTo>
                    <a:pt x="0" y="1308"/>
                  </a:lnTo>
                  <a:lnTo>
                    <a:pt x="436" y="1331"/>
                  </a:lnTo>
                  <a:lnTo>
                    <a:pt x="440" y="1158"/>
                  </a:lnTo>
                  <a:lnTo>
                    <a:pt x="449" y="775"/>
                  </a:lnTo>
                  <a:lnTo>
                    <a:pt x="453" y="389"/>
                  </a:lnTo>
                  <a:lnTo>
                    <a:pt x="445" y="205"/>
                  </a:lnTo>
                  <a:lnTo>
                    <a:pt x="432" y="195"/>
                  </a:lnTo>
                  <a:lnTo>
                    <a:pt x="419" y="184"/>
                  </a:lnTo>
                  <a:lnTo>
                    <a:pt x="406" y="173"/>
                  </a:lnTo>
                  <a:lnTo>
                    <a:pt x="390" y="160"/>
                  </a:lnTo>
                  <a:lnTo>
                    <a:pt x="376" y="149"/>
                  </a:lnTo>
                  <a:lnTo>
                    <a:pt x="360" y="137"/>
                  </a:lnTo>
                  <a:lnTo>
                    <a:pt x="345" y="126"/>
                  </a:lnTo>
                  <a:lnTo>
                    <a:pt x="331" y="115"/>
                  </a:lnTo>
                  <a:lnTo>
                    <a:pt x="317" y="104"/>
                  </a:lnTo>
                  <a:lnTo>
                    <a:pt x="304" y="96"/>
                  </a:lnTo>
                  <a:lnTo>
                    <a:pt x="293" y="87"/>
                  </a:lnTo>
                  <a:lnTo>
                    <a:pt x="283" y="80"/>
                  </a:lnTo>
                  <a:lnTo>
                    <a:pt x="274" y="73"/>
                  </a:lnTo>
                  <a:lnTo>
                    <a:pt x="268" y="69"/>
                  </a:lnTo>
                  <a:lnTo>
                    <a:pt x="264" y="67"/>
                  </a:lnTo>
                  <a:lnTo>
                    <a:pt x="26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1" name="Freeform 139">
              <a:extLst>
                <a:ext uri="{FF2B5EF4-FFF2-40B4-BE49-F238E27FC236}">
                  <a16:creationId xmlns:a16="http://schemas.microsoft.com/office/drawing/2014/main" id="{6E95AA0C-3809-8F81-F295-0681B78EB56A}"/>
                </a:ext>
              </a:extLst>
            </p:cNvPr>
            <p:cNvSpPr>
              <a:spLocks/>
            </p:cNvSpPr>
            <p:nvPr/>
          </p:nvSpPr>
          <p:spPr bwMode="auto">
            <a:xfrm>
              <a:off x="2727" y="1366"/>
              <a:ext cx="153" cy="148"/>
            </a:xfrm>
            <a:custGeom>
              <a:avLst/>
              <a:gdLst>
                <a:gd name="T0" fmla="*/ 0 w 153"/>
                <a:gd name="T1" fmla="*/ 0 h 148"/>
                <a:gd name="T2" fmla="*/ 22 w 153"/>
                <a:gd name="T3" fmla="*/ 20 h 148"/>
                <a:gd name="T4" fmla="*/ 22 w 153"/>
                <a:gd name="T5" fmla="*/ 20 h 148"/>
                <a:gd name="T6" fmla="*/ 22 w 153"/>
                <a:gd name="T7" fmla="*/ 20 h 148"/>
                <a:gd name="T8" fmla="*/ 22 w 153"/>
                <a:gd name="T9" fmla="*/ 20 h 148"/>
                <a:gd name="T10" fmla="*/ 22 w 153"/>
                <a:gd name="T11" fmla="*/ 20 h 148"/>
                <a:gd name="T12" fmla="*/ 29 w 153"/>
                <a:gd name="T13" fmla="*/ 97 h 148"/>
                <a:gd name="T14" fmla="*/ 127 w 153"/>
                <a:gd name="T15" fmla="*/ 22 h 148"/>
                <a:gd name="T16" fmla="*/ 132 w 153"/>
                <a:gd name="T17" fmla="*/ 25 h 148"/>
                <a:gd name="T18" fmla="*/ 137 w 153"/>
                <a:gd name="T19" fmla="*/ 28 h 148"/>
                <a:gd name="T20" fmla="*/ 144 w 153"/>
                <a:gd name="T21" fmla="*/ 34 h 148"/>
                <a:gd name="T22" fmla="*/ 153 w 153"/>
                <a:gd name="T23" fmla="*/ 42 h 148"/>
                <a:gd name="T24" fmla="*/ 17 w 153"/>
                <a:gd name="T25" fmla="*/ 148 h 148"/>
                <a:gd name="T26" fmla="*/ 0 w 153"/>
                <a:gd name="T27" fmla="*/ 0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3"/>
                <a:gd name="T43" fmla="*/ 0 h 148"/>
                <a:gd name="T44" fmla="*/ 153 w 153"/>
                <a:gd name="T45" fmla="*/ 148 h 1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3" h="148">
                  <a:moveTo>
                    <a:pt x="0" y="0"/>
                  </a:moveTo>
                  <a:lnTo>
                    <a:pt x="22" y="20"/>
                  </a:lnTo>
                  <a:lnTo>
                    <a:pt x="29" y="97"/>
                  </a:lnTo>
                  <a:lnTo>
                    <a:pt x="127" y="22"/>
                  </a:lnTo>
                  <a:lnTo>
                    <a:pt x="132" y="25"/>
                  </a:lnTo>
                  <a:lnTo>
                    <a:pt x="137" y="28"/>
                  </a:lnTo>
                  <a:lnTo>
                    <a:pt x="144" y="34"/>
                  </a:lnTo>
                  <a:lnTo>
                    <a:pt x="153" y="42"/>
                  </a:lnTo>
                  <a:lnTo>
                    <a:pt x="17" y="148"/>
                  </a:lnTo>
                  <a:lnTo>
                    <a:pt x="0" y="0"/>
                  </a:lnTo>
                  <a:close/>
                </a:path>
              </a:pathLst>
            </a:custGeom>
            <a:solidFill>
              <a:srgbClr val="14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2" name="Freeform 140">
              <a:extLst>
                <a:ext uri="{FF2B5EF4-FFF2-40B4-BE49-F238E27FC236}">
                  <a16:creationId xmlns:a16="http://schemas.microsoft.com/office/drawing/2014/main" id="{72D01948-6BDA-66BA-8CCE-3370913B7225}"/>
                </a:ext>
              </a:extLst>
            </p:cNvPr>
            <p:cNvSpPr>
              <a:spLocks/>
            </p:cNvSpPr>
            <p:nvPr/>
          </p:nvSpPr>
          <p:spPr bwMode="auto">
            <a:xfrm>
              <a:off x="2749" y="1380"/>
              <a:ext cx="105" cy="83"/>
            </a:xfrm>
            <a:custGeom>
              <a:avLst/>
              <a:gdLst>
                <a:gd name="T0" fmla="*/ 105 w 105"/>
                <a:gd name="T1" fmla="*/ 8 h 83"/>
                <a:gd name="T2" fmla="*/ 7 w 105"/>
                <a:gd name="T3" fmla="*/ 83 h 83"/>
                <a:gd name="T4" fmla="*/ 0 w 105"/>
                <a:gd name="T5" fmla="*/ 6 h 83"/>
                <a:gd name="T6" fmla="*/ 1 w 105"/>
                <a:gd name="T7" fmla="*/ 6 h 83"/>
                <a:gd name="T8" fmla="*/ 4 w 105"/>
                <a:gd name="T9" fmla="*/ 6 h 83"/>
                <a:gd name="T10" fmla="*/ 6 w 105"/>
                <a:gd name="T11" fmla="*/ 6 h 83"/>
                <a:gd name="T12" fmla="*/ 9 w 105"/>
                <a:gd name="T13" fmla="*/ 5 h 83"/>
                <a:gd name="T14" fmla="*/ 19 w 105"/>
                <a:gd name="T15" fmla="*/ 50 h 83"/>
                <a:gd name="T16" fmla="*/ 90 w 105"/>
                <a:gd name="T17" fmla="*/ 0 h 83"/>
                <a:gd name="T18" fmla="*/ 94 w 105"/>
                <a:gd name="T19" fmla="*/ 1 h 83"/>
                <a:gd name="T20" fmla="*/ 99 w 105"/>
                <a:gd name="T21" fmla="*/ 3 h 83"/>
                <a:gd name="T22" fmla="*/ 102 w 105"/>
                <a:gd name="T23" fmla="*/ 6 h 83"/>
                <a:gd name="T24" fmla="*/ 105 w 105"/>
                <a:gd name="T25" fmla="*/ 8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83"/>
                <a:gd name="T41" fmla="*/ 105 w 105"/>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83">
                  <a:moveTo>
                    <a:pt x="105" y="8"/>
                  </a:moveTo>
                  <a:lnTo>
                    <a:pt x="7" y="83"/>
                  </a:lnTo>
                  <a:lnTo>
                    <a:pt x="0" y="6"/>
                  </a:lnTo>
                  <a:lnTo>
                    <a:pt x="1" y="6"/>
                  </a:lnTo>
                  <a:lnTo>
                    <a:pt x="4" y="6"/>
                  </a:lnTo>
                  <a:lnTo>
                    <a:pt x="6" y="6"/>
                  </a:lnTo>
                  <a:lnTo>
                    <a:pt x="9" y="5"/>
                  </a:lnTo>
                  <a:lnTo>
                    <a:pt x="19" y="50"/>
                  </a:lnTo>
                  <a:lnTo>
                    <a:pt x="90" y="0"/>
                  </a:lnTo>
                  <a:lnTo>
                    <a:pt x="94" y="1"/>
                  </a:lnTo>
                  <a:lnTo>
                    <a:pt x="99" y="3"/>
                  </a:lnTo>
                  <a:lnTo>
                    <a:pt x="102" y="6"/>
                  </a:lnTo>
                  <a:lnTo>
                    <a:pt x="10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3" name="Freeform 141">
              <a:extLst>
                <a:ext uri="{FF2B5EF4-FFF2-40B4-BE49-F238E27FC236}">
                  <a16:creationId xmlns:a16="http://schemas.microsoft.com/office/drawing/2014/main" id="{8A076D54-D805-6078-7FBC-059ECD1FB93C}"/>
                </a:ext>
              </a:extLst>
            </p:cNvPr>
            <p:cNvSpPr>
              <a:spLocks/>
            </p:cNvSpPr>
            <p:nvPr/>
          </p:nvSpPr>
          <p:spPr bwMode="auto">
            <a:xfrm>
              <a:off x="2562" y="924"/>
              <a:ext cx="114" cy="436"/>
            </a:xfrm>
            <a:custGeom>
              <a:avLst/>
              <a:gdLst>
                <a:gd name="T0" fmla="*/ 95 w 114"/>
                <a:gd name="T1" fmla="*/ 65 h 436"/>
                <a:gd name="T2" fmla="*/ 109 w 114"/>
                <a:gd name="T3" fmla="*/ 49 h 436"/>
                <a:gd name="T4" fmla="*/ 105 w 114"/>
                <a:gd name="T5" fmla="*/ 29 h 436"/>
                <a:gd name="T6" fmla="*/ 96 w 114"/>
                <a:gd name="T7" fmla="*/ 25 h 436"/>
                <a:gd name="T8" fmla="*/ 95 w 114"/>
                <a:gd name="T9" fmla="*/ 18 h 436"/>
                <a:gd name="T10" fmla="*/ 95 w 114"/>
                <a:gd name="T11" fmla="*/ 14 h 436"/>
                <a:gd name="T12" fmla="*/ 94 w 114"/>
                <a:gd name="T13" fmla="*/ 10 h 436"/>
                <a:gd name="T14" fmla="*/ 94 w 114"/>
                <a:gd name="T15" fmla="*/ 9 h 436"/>
                <a:gd name="T16" fmla="*/ 92 w 114"/>
                <a:gd name="T17" fmla="*/ 8 h 436"/>
                <a:gd name="T18" fmla="*/ 91 w 114"/>
                <a:gd name="T19" fmla="*/ 7 h 436"/>
                <a:gd name="T20" fmla="*/ 88 w 114"/>
                <a:gd name="T21" fmla="*/ 6 h 436"/>
                <a:gd name="T22" fmla="*/ 82 w 114"/>
                <a:gd name="T23" fmla="*/ 6 h 436"/>
                <a:gd name="T24" fmla="*/ 79 w 114"/>
                <a:gd name="T25" fmla="*/ 4 h 436"/>
                <a:gd name="T26" fmla="*/ 75 w 114"/>
                <a:gd name="T27" fmla="*/ 3 h 436"/>
                <a:gd name="T28" fmla="*/ 70 w 114"/>
                <a:gd name="T29" fmla="*/ 5 h 436"/>
                <a:gd name="T30" fmla="*/ 68 w 114"/>
                <a:gd name="T31" fmla="*/ 7 h 436"/>
                <a:gd name="T32" fmla="*/ 65 w 114"/>
                <a:gd name="T33" fmla="*/ 6 h 436"/>
                <a:gd name="T34" fmla="*/ 61 w 114"/>
                <a:gd name="T35" fmla="*/ 6 h 436"/>
                <a:gd name="T36" fmla="*/ 57 w 114"/>
                <a:gd name="T37" fmla="*/ 7 h 436"/>
                <a:gd name="T38" fmla="*/ 54 w 114"/>
                <a:gd name="T39" fmla="*/ 11 h 436"/>
                <a:gd name="T40" fmla="*/ 54 w 114"/>
                <a:gd name="T41" fmla="*/ 11 h 436"/>
                <a:gd name="T42" fmla="*/ 53 w 114"/>
                <a:gd name="T43" fmla="*/ 11 h 436"/>
                <a:gd name="T44" fmla="*/ 52 w 114"/>
                <a:gd name="T45" fmla="*/ 11 h 436"/>
                <a:gd name="T46" fmla="*/ 52 w 114"/>
                <a:gd name="T47" fmla="*/ 11 h 436"/>
                <a:gd name="T48" fmla="*/ 52 w 114"/>
                <a:gd name="T49" fmla="*/ 10 h 436"/>
                <a:gd name="T50" fmla="*/ 54 w 114"/>
                <a:gd name="T51" fmla="*/ 9 h 436"/>
                <a:gd name="T52" fmla="*/ 56 w 114"/>
                <a:gd name="T53" fmla="*/ 6 h 436"/>
                <a:gd name="T54" fmla="*/ 56 w 114"/>
                <a:gd name="T55" fmla="*/ 0 h 436"/>
                <a:gd name="T56" fmla="*/ 43 w 114"/>
                <a:gd name="T57" fmla="*/ 9 h 436"/>
                <a:gd name="T58" fmla="*/ 37 w 114"/>
                <a:gd name="T59" fmla="*/ 26 h 436"/>
                <a:gd name="T60" fmla="*/ 37 w 114"/>
                <a:gd name="T61" fmla="*/ 44 h 436"/>
                <a:gd name="T62" fmla="*/ 37 w 114"/>
                <a:gd name="T63" fmla="*/ 48 h 436"/>
                <a:gd name="T64" fmla="*/ 39 w 114"/>
                <a:gd name="T65" fmla="*/ 59 h 436"/>
                <a:gd name="T66" fmla="*/ 43 w 114"/>
                <a:gd name="T67" fmla="*/ 75 h 436"/>
                <a:gd name="T68" fmla="*/ 51 w 114"/>
                <a:gd name="T69" fmla="*/ 92 h 436"/>
                <a:gd name="T70" fmla="*/ 50 w 114"/>
                <a:gd name="T71" fmla="*/ 92 h 436"/>
                <a:gd name="T72" fmla="*/ 54 w 114"/>
                <a:gd name="T73" fmla="*/ 102 h 436"/>
                <a:gd name="T74" fmla="*/ 57 w 114"/>
                <a:gd name="T75" fmla="*/ 115 h 436"/>
                <a:gd name="T76" fmla="*/ 56 w 114"/>
                <a:gd name="T77" fmla="*/ 131 h 436"/>
                <a:gd name="T78" fmla="*/ 53 w 114"/>
                <a:gd name="T79" fmla="*/ 145 h 436"/>
                <a:gd name="T80" fmla="*/ 0 w 114"/>
                <a:gd name="T81" fmla="*/ 333 h 436"/>
                <a:gd name="T82" fmla="*/ 105 w 114"/>
                <a:gd name="T83" fmla="*/ 436 h 436"/>
                <a:gd name="T84" fmla="*/ 108 w 114"/>
                <a:gd name="T85" fmla="*/ 428 h 436"/>
                <a:gd name="T86" fmla="*/ 109 w 114"/>
                <a:gd name="T87" fmla="*/ 420 h 436"/>
                <a:gd name="T88" fmla="*/ 109 w 114"/>
                <a:gd name="T89" fmla="*/ 411 h 436"/>
                <a:gd name="T90" fmla="*/ 114 w 114"/>
                <a:gd name="T91" fmla="*/ 404 h 436"/>
                <a:gd name="T92" fmla="*/ 36 w 114"/>
                <a:gd name="T93" fmla="*/ 321 h 436"/>
                <a:gd name="T94" fmla="*/ 76 w 114"/>
                <a:gd name="T95" fmla="*/ 117 h 436"/>
                <a:gd name="T96" fmla="*/ 76 w 114"/>
                <a:gd name="T97" fmla="*/ 117 h 436"/>
                <a:gd name="T98" fmla="*/ 78 w 114"/>
                <a:gd name="T99" fmla="*/ 111 h 436"/>
                <a:gd name="T100" fmla="*/ 80 w 114"/>
                <a:gd name="T101" fmla="*/ 103 h 436"/>
                <a:gd name="T102" fmla="*/ 84 w 114"/>
                <a:gd name="T103" fmla="*/ 94 h 436"/>
                <a:gd name="T104" fmla="*/ 86 w 114"/>
                <a:gd name="T105" fmla="*/ 84 h 436"/>
                <a:gd name="T106" fmla="*/ 87 w 114"/>
                <a:gd name="T107" fmla="*/ 80 h 436"/>
                <a:gd name="T108" fmla="*/ 89 w 114"/>
                <a:gd name="T109" fmla="*/ 74 h 436"/>
                <a:gd name="T110" fmla="*/ 92 w 114"/>
                <a:gd name="T111" fmla="*/ 69 h 436"/>
                <a:gd name="T112" fmla="*/ 95 w 114"/>
                <a:gd name="T113" fmla="*/ 65 h 4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4"/>
                <a:gd name="T172" fmla="*/ 0 h 436"/>
                <a:gd name="T173" fmla="*/ 114 w 114"/>
                <a:gd name="T174" fmla="*/ 436 h 4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4" h="436">
                  <a:moveTo>
                    <a:pt x="95" y="65"/>
                  </a:moveTo>
                  <a:lnTo>
                    <a:pt x="109" y="49"/>
                  </a:lnTo>
                  <a:lnTo>
                    <a:pt x="105" y="29"/>
                  </a:lnTo>
                  <a:lnTo>
                    <a:pt x="96" y="25"/>
                  </a:lnTo>
                  <a:lnTo>
                    <a:pt x="95" y="18"/>
                  </a:lnTo>
                  <a:lnTo>
                    <a:pt x="95" y="14"/>
                  </a:lnTo>
                  <a:lnTo>
                    <a:pt x="94" y="10"/>
                  </a:lnTo>
                  <a:lnTo>
                    <a:pt x="94" y="9"/>
                  </a:lnTo>
                  <a:lnTo>
                    <a:pt x="92" y="8"/>
                  </a:lnTo>
                  <a:lnTo>
                    <a:pt x="91" y="7"/>
                  </a:lnTo>
                  <a:lnTo>
                    <a:pt x="88" y="6"/>
                  </a:lnTo>
                  <a:lnTo>
                    <a:pt x="82" y="6"/>
                  </a:lnTo>
                  <a:lnTo>
                    <a:pt x="79" y="4"/>
                  </a:lnTo>
                  <a:lnTo>
                    <a:pt x="75" y="3"/>
                  </a:lnTo>
                  <a:lnTo>
                    <a:pt x="70" y="5"/>
                  </a:lnTo>
                  <a:lnTo>
                    <a:pt x="68" y="7"/>
                  </a:lnTo>
                  <a:lnTo>
                    <a:pt x="65" y="6"/>
                  </a:lnTo>
                  <a:lnTo>
                    <a:pt x="61" y="6"/>
                  </a:lnTo>
                  <a:lnTo>
                    <a:pt x="57" y="7"/>
                  </a:lnTo>
                  <a:lnTo>
                    <a:pt x="54" y="11"/>
                  </a:lnTo>
                  <a:lnTo>
                    <a:pt x="53" y="11"/>
                  </a:lnTo>
                  <a:lnTo>
                    <a:pt x="52" y="11"/>
                  </a:lnTo>
                  <a:lnTo>
                    <a:pt x="52" y="10"/>
                  </a:lnTo>
                  <a:lnTo>
                    <a:pt x="54" y="9"/>
                  </a:lnTo>
                  <a:lnTo>
                    <a:pt x="56" y="6"/>
                  </a:lnTo>
                  <a:lnTo>
                    <a:pt x="56" y="0"/>
                  </a:lnTo>
                  <a:lnTo>
                    <a:pt x="43" y="9"/>
                  </a:lnTo>
                  <a:lnTo>
                    <a:pt x="37" y="26"/>
                  </a:lnTo>
                  <a:lnTo>
                    <a:pt x="37" y="44"/>
                  </a:lnTo>
                  <a:lnTo>
                    <a:pt x="37" y="48"/>
                  </a:lnTo>
                  <a:lnTo>
                    <a:pt x="39" y="59"/>
                  </a:lnTo>
                  <a:lnTo>
                    <a:pt x="43" y="75"/>
                  </a:lnTo>
                  <a:lnTo>
                    <a:pt x="51" y="92"/>
                  </a:lnTo>
                  <a:lnTo>
                    <a:pt x="50" y="92"/>
                  </a:lnTo>
                  <a:lnTo>
                    <a:pt x="54" y="102"/>
                  </a:lnTo>
                  <a:lnTo>
                    <a:pt x="57" y="115"/>
                  </a:lnTo>
                  <a:lnTo>
                    <a:pt x="56" y="131"/>
                  </a:lnTo>
                  <a:lnTo>
                    <a:pt x="53" y="145"/>
                  </a:lnTo>
                  <a:lnTo>
                    <a:pt x="0" y="333"/>
                  </a:lnTo>
                  <a:lnTo>
                    <a:pt x="105" y="436"/>
                  </a:lnTo>
                  <a:lnTo>
                    <a:pt x="108" y="428"/>
                  </a:lnTo>
                  <a:lnTo>
                    <a:pt x="109" y="420"/>
                  </a:lnTo>
                  <a:lnTo>
                    <a:pt x="109" y="411"/>
                  </a:lnTo>
                  <a:lnTo>
                    <a:pt x="114" y="404"/>
                  </a:lnTo>
                  <a:lnTo>
                    <a:pt x="36" y="321"/>
                  </a:lnTo>
                  <a:lnTo>
                    <a:pt x="76" y="117"/>
                  </a:lnTo>
                  <a:lnTo>
                    <a:pt x="78" y="111"/>
                  </a:lnTo>
                  <a:lnTo>
                    <a:pt x="80" y="103"/>
                  </a:lnTo>
                  <a:lnTo>
                    <a:pt x="84" y="94"/>
                  </a:lnTo>
                  <a:lnTo>
                    <a:pt x="86" y="84"/>
                  </a:lnTo>
                  <a:lnTo>
                    <a:pt x="87" y="80"/>
                  </a:lnTo>
                  <a:lnTo>
                    <a:pt x="89" y="74"/>
                  </a:lnTo>
                  <a:lnTo>
                    <a:pt x="92" y="69"/>
                  </a:lnTo>
                  <a:lnTo>
                    <a:pt x="95" y="65"/>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4" name="Freeform 142">
              <a:extLst>
                <a:ext uri="{FF2B5EF4-FFF2-40B4-BE49-F238E27FC236}">
                  <a16:creationId xmlns:a16="http://schemas.microsoft.com/office/drawing/2014/main" id="{5733B96B-D287-94BA-5247-F14FA33ECA08}"/>
                </a:ext>
              </a:extLst>
            </p:cNvPr>
            <p:cNvSpPr>
              <a:spLocks/>
            </p:cNvSpPr>
            <p:nvPr/>
          </p:nvSpPr>
          <p:spPr bwMode="auto">
            <a:xfrm>
              <a:off x="2584" y="1255"/>
              <a:ext cx="95" cy="116"/>
            </a:xfrm>
            <a:custGeom>
              <a:avLst/>
              <a:gdLst>
                <a:gd name="T0" fmla="*/ 46 w 95"/>
                <a:gd name="T1" fmla="*/ 20 h 116"/>
                <a:gd name="T2" fmla="*/ 51 w 95"/>
                <a:gd name="T3" fmla="*/ 16 h 116"/>
                <a:gd name="T4" fmla="*/ 30 w 95"/>
                <a:gd name="T5" fmla="*/ 0 h 116"/>
                <a:gd name="T6" fmla="*/ 0 w 95"/>
                <a:gd name="T7" fmla="*/ 31 h 116"/>
                <a:gd name="T8" fmla="*/ 17 w 95"/>
                <a:gd name="T9" fmla="*/ 48 h 116"/>
                <a:gd name="T10" fmla="*/ 21 w 95"/>
                <a:gd name="T11" fmla="*/ 47 h 116"/>
                <a:gd name="T12" fmla="*/ 85 w 95"/>
                <a:gd name="T13" fmla="*/ 116 h 116"/>
                <a:gd name="T14" fmla="*/ 95 w 95"/>
                <a:gd name="T15" fmla="*/ 76 h 116"/>
                <a:gd name="T16" fmla="*/ 46 w 95"/>
                <a:gd name="T17" fmla="*/ 2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116"/>
                <a:gd name="T29" fmla="*/ 95 w 95"/>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116">
                  <a:moveTo>
                    <a:pt x="46" y="20"/>
                  </a:moveTo>
                  <a:lnTo>
                    <a:pt x="51" y="16"/>
                  </a:lnTo>
                  <a:lnTo>
                    <a:pt x="30" y="0"/>
                  </a:lnTo>
                  <a:lnTo>
                    <a:pt x="0" y="31"/>
                  </a:lnTo>
                  <a:lnTo>
                    <a:pt x="17" y="48"/>
                  </a:lnTo>
                  <a:lnTo>
                    <a:pt x="21" y="47"/>
                  </a:lnTo>
                  <a:lnTo>
                    <a:pt x="85" y="116"/>
                  </a:lnTo>
                  <a:lnTo>
                    <a:pt x="95" y="76"/>
                  </a:lnTo>
                  <a:lnTo>
                    <a:pt x="4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5" name="Freeform 143">
              <a:extLst>
                <a:ext uri="{FF2B5EF4-FFF2-40B4-BE49-F238E27FC236}">
                  <a16:creationId xmlns:a16="http://schemas.microsoft.com/office/drawing/2014/main" id="{FFB7F014-0438-F95E-0931-8361D96F750B}"/>
                </a:ext>
              </a:extLst>
            </p:cNvPr>
            <p:cNvSpPr>
              <a:spLocks/>
            </p:cNvSpPr>
            <p:nvPr/>
          </p:nvSpPr>
          <p:spPr bwMode="auto">
            <a:xfrm>
              <a:off x="3047" y="1394"/>
              <a:ext cx="332" cy="219"/>
            </a:xfrm>
            <a:custGeom>
              <a:avLst/>
              <a:gdLst>
                <a:gd name="T0" fmla="*/ 207 w 332"/>
                <a:gd name="T1" fmla="*/ 88 h 219"/>
                <a:gd name="T2" fmla="*/ 220 w 332"/>
                <a:gd name="T3" fmla="*/ 81 h 219"/>
                <a:gd name="T4" fmla="*/ 233 w 332"/>
                <a:gd name="T5" fmla="*/ 75 h 219"/>
                <a:gd name="T6" fmla="*/ 245 w 332"/>
                <a:gd name="T7" fmla="*/ 73 h 219"/>
                <a:gd name="T8" fmla="*/ 250 w 332"/>
                <a:gd name="T9" fmla="*/ 73 h 219"/>
                <a:gd name="T10" fmla="*/ 269 w 332"/>
                <a:gd name="T11" fmla="*/ 73 h 219"/>
                <a:gd name="T12" fmla="*/ 285 w 332"/>
                <a:gd name="T13" fmla="*/ 72 h 219"/>
                <a:gd name="T14" fmla="*/ 295 w 332"/>
                <a:gd name="T15" fmla="*/ 68 h 219"/>
                <a:gd name="T16" fmla="*/ 299 w 332"/>
                <a:gd name="T17" fmla="*/ 67 h 219"/>
                <a:gd name="T18" fmla="*/ 328 w 332"/>
                <a:gd name="T19" fmla="*/ 46 h 219"/>
                <a:gd name="T20" fmla="*/ 327 w 332"/>
                <a:gd name="T21" fmla="*/ 34 h 219"/>
                <a:gd name="T22" fmla="*/ 323 w 332"/>
                <a:gd name="T23" fmla="*/ 38 h 219"/>
                <a:gd name="T24" fmla="*/ 323 w 332"/>
                <a:gd name="T25" fmla="*/ 38 h 219"/>
                <a:gd name="T26" fmla="*/ 322 w 332"/>
                <a:gd name="T27" fmla="*/ 37 h 219"/>
                <a:gd name="T28" fmla="*/ 325 w 332"/>
                <a:gd name="T29" fmla="*/ 33 h 219"/>
                <a:gd name="T30" fmla="*/ 322 w 332"/>
                <a:gd name="T31" fmla="*/ 25 h 219"/>
                <a:gd name="T32" fmla="*/ 322 w 332"/>
                <a:gd name="T33" fmla="*/ 19 h 219"/>
                <a:gd name="T34" fmla="*/ 318 w 332"/>
                <a:gd name="T35" fmla="*/ 11 h 219"/>
                <a:gd name="T36" fmla="*/ 313 w 332"/>
                <a:gd name="T37" fmla="*/ 5 h 219"/>
                <a:gd name="T38" fmla="*/ 308 w 332"/>
                <a:gd name="T39" fmla="*/ 0 h 219"/>
                <a:gd name="T40" fmla="*/ 307 w 332"/>
                <a:gd name="T41" fmla="*/ 2 h 219"/>
                <a:gd name="T42" fmla="*/ 304 w 332"/>
                <a:gd name="T43" fmla="*/ 18 h 219"/>
                <a:gd name="T44" fmla="*/ 291 w 332"/>
                <a:gd name="T45" fmla="*/ 29 h 219"/>
                <a:gd name="T46" fmla="*/ 282 w 332"/>
                <a:gd name="T47" fmla="*/ 34 h 219"/>
                <a:gd name="T48" fmla="*/ 278 w 332"/>
                <a:gd name="T49" fmla="*/ 36 h 219"/>
                <a:gd name="T50" fmla="*/ 269 w 332"/>
                <a:gd name="T51" fmla="*/ 33 h 219"/>
                <a:gd name="T52" fmla="*/ 268 w 332"/>
                <a:gd name="T53" fmla="*/ 20 h 219"/>
                <a:gd name="T54" fmla="*/ 264 w 332"/>
                <a:gd name="T55" fmla="*/ 15 h 219"/>
                <a:gd name="T56" fmla="*/ 262 w 332"/>
                <a:gd name="T57" fmla="*/ 14 h 219"/>
                <a:gd name="T58" fmla="*/ 262 w 332"/>
                <a:gd name="T59" fmla="*/ 16 h 219"/>
                <a:gd name="T60" fmla="*/ 257 w 332"/>
                <a:gd name="T61" fmla="*/ 21 h 219"/>
                <a:gd name="T62" fmla="*/ 248 w 332"/>
                <a:gd name="T63" fmla="*/ 33 h 219"/>
                <a:gd name="T64" fmla="*/ 236 w 332"/>
                <a:gd name="T65" fmla="*/ 45 h 219"/>
                <a:gd name="T66" fmla="*/ 221 w 332"/>
                <a:gd name="T67" fmla="*/ 56 h 219"/>
                <a:gd name="T68" fmla="*/ 216 w 332"/>
                <a:gd name="T69" fmla="*/ 61 h 219"/>
                <a:gd name="T70" fmla="*/ 15 w 332"/>
                <a:gd name="T71" fmla="*/ 162 h 219"/>
                <a:gd name="T72" fmla="*/ 8 w 332"/>
                <a:gd name="T73" fmla="*/ 180 h 219"/>
                <a:gd name="T74" fmla="*/ 0 w 332"/>
                <a:gd name="T75" fmla="*/ 196 h 219"/>
                <a:gd name="T76" fmla="*/ 200 w 332"/>
                <a:gd name="T77" fmla="*/ 93 h 2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2"/>
                <a:gd name="T118" fmla="*/ 0 h 219"/>
                <a:gd name="T119" fmla="*/ 332 w 332"/>
                <a:gd name="T120" fmla="*/ 219 h 2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2" h="219">
                  <a:moveTo>
                    <a:pt x="200" y="93"/>
                  </a:moveTo>
                  <a:lnTo>
                    <a:pt x="207" y="88"/>
                  </a:lnTo>
                  <a:lnTo>
                    <a:pt x="214" y="85"/>
                  </a:lnTo>
                  <a:lnTo>
                    <a:pt x="220" y="81"/>
                  </a:lnTo>
                  <a:lnTo>
                    <a:pt x="227" y="78"/>
                  </a:lnTo>
                  <a:lnTo>
                    <a:pt x="233" y="75"/>
                  </a:lnTo>
                  <a:lnTo>
                    <a:pt x="239" y="74"/>
                  </a:lnTo>
                  <a:lnTo>
                    <a:pt x="245" y="73"/>
                  </a:lnTo>
                  <a:lnTo>
                    <a:pt x="250" y="74"/>
                  </a:lnTo>
                  <a:lnTo>
                    <a:pt x="250" y="73"/>
                  </a:lnTo>
                  <a:lnTo>
                    <a:pt x="259" y="74"/>
                  </a:lnTo>
                  <a:lnTo>
                    <a:pt x="269" y="73"/>
                  </a:lnTo>
                  <a:lnTo>
                    <a:pt x="277" y="73"/>
                  </a:lnTo>
                  <a:lnTo>
                    <a:pt x="285" y="72"/>
                  </a:lnTo>
                  <a:lnTo>
                    <a:pt x="291" y="69"/>
                  </a:lnTo>
                  <a:lnTo>
                    <a:pt x="295" y="68"/>
                  </a:lnTo>
                  <a:lnTo>
                    <a:pt x="298" y="67"/>
                  </a:lnTo>
                  <a:lnTo>
                    <a:pt x="299" y="67"/>
                  </a:lnTo>
                  <a:lnTo>
                    <a:pt x="316" y="58"/>
                  </a:lnTo>
                  <a:lnTo>
                    <a:pt x="328" y="46"/>
                  </a:lnTo>
                  <a:lnTo>
                    <a:pt x="332" y="31"/>
                  </a:lnTo>
                  <a:lnTo>
                    <a:pt x="327" y="34"/>
                  </a:lnTo>
                  <a:lnTo>
                    <a:pt x="324" y="36"/>
                  </a:lnTo>
                  <a:lnTo>
                    <a:pt x="323" y="38"/>
                  </a:lnTo>
                  <a:lnTo>
                    <a:pt x="323" y="39"/>
                  </a:lnTo>
                  <a:lnTo>
                    <a:pt x="323" y="38"/>
                  </a:lnTo>
                  <a:lnTo>
                    <a:pt x="322" y="37"/>
                  </a:lnTo>
                  <a:lnTo>
                    <a:pt x="325" y="33"/>
                  </a:lnTo>
                  <a:lnTo>
                    <a:pt x="324" y="28"/>
                  </a:lnTo>
                  <a:lnTo>
                    <a:pt x="322" y="25"/>
                  </a:lnTo>
                  <a:lnTo>
                    <a:pt x="320" y="23"/>
                  </a:lnTo>
                  <a:lnTo>
                    <a:pt x="322" y="19"/>
                  </a:lnTo>
                  <a:lnTo>
                    <a:pt x="321" y="15"/>
                  </a:lnTo>
                  <a:lnTo>
                    <a:pt x="318" y="11"/>
                  </a:lnTo>
                  <a:lnTo>
                    <a:pt x="315" y="9"/>
                  </a:lnTo>
                  <a:lnTo>
                    <a:pt x="313" y="5"/>
                  </a:lnTo>
                  <a:lnTo>
                    <a:pt x="311" y="1"/>
                  </a:lnTo>
                  <a:lnTo>
                    <a:pt x="308" y="0"/>
                  </a:lnTo>
                  <a:lnTo>
                    <a:pt x="307" y="0"/>
                  </a:lnTo>
                  <a:lnTo>
                    <a:pt x="307" y="2"/>
                  </a:lnTo>
                  <a:lnTo>
                    <a:pt x="307" y="9"/>
                  </a:lnTo>
                  <a:lnTo>
                    <a:pt x="304" y="18"/>
                  </a:lnTo>
                  <a:lnTo>
                    <a:pt x="296" y="26"/>
                  </a:lnTo>
                  <a:lnTo>
                    <a:pt x="291" y="29"/>
                  </a:lnTo>
                  <a:lnTo>
                    <a:pt x="286" y="31"/>
                  </a:lnTo>
                  <a:lnTo>
                    <a:pt x="282" y="34"/>
                  </a:lnTo>
                  <a:lnTo>
                    <a:pt x="281" y="35"/>
                  </a:lnTo>
                  <a:lnTo>
                    <a:pt x="278" y="36"/>
                  </a:lnTo>
                  <a:lnTo>
                    <a:pt x="273" y="36"/>
                  </a:lnTo>
                  <a:lnTo>
                    <a:pt x="269" y="33"/>
                  </a:lnTo>
                  <a:lnTo>
                    <a:pt x="270" y="24"/>
                  </a:lnTo>
                  <a:lnTo>
                    <a:pt x="268" y="20"/>
                  </a:lnTo>
                  <a:lnTo>
                    <a:pt x="266" y="17"/>
                  </a:lnTo>
                  <a:lnTo>
                    <a:pt x="264" y="15"/>
                  </a:lnTo>
                  <a:lnTo>
                    <a:pt x="263" y="13"/>
                  </a:lnTo>
                  <a:lnTo>
                    <a:pt x="262" y="14"/>
                  </a:lnTo>
                  <a:lnTo>
                    <a:pt x="262" y="15"/>
                  </a:lnTo>
                  <a:lnTo>
                    <a:pt x="262" y="16"/>
                  </a:lnTo>
                  <a:lnTo>
                    <a:pt x="260" y="17"/>
                  </a:lnTo>
                  <a:lnTo>
                    <a:pt x="257" y="21"/>
                  </a:lnTo>
                  <a:lnTo>
                    <a:pt x="253" y="27"/>
                  </a:lnTo>
                  <a:lnTo>
                    <a:pt x="248" y="33"/>
                  </a:lnTo>
                  <a:lnTo>
                    <a:pt x="244" y="38"/>
                  </a:lnTo>
                  <a:lnTo>
                    <a:pt x="236" y="45"/>
                  </a:lnTo>
                  <a:lnTo>
                    <a:pt x="228" y="50"/>
                  </a:lnTo>
                  <a:lnTo>
                    <a:pt x="221" y="56"/>
                  </a:lnTo>
                  <a:lnTo>
                    <a:pt x="217" y="61"/>
                  </a:lnTo>
                  <a:lnTo>
                    <a:pt x="216" y="61"/>
                  </a:lnTo>
                  <a:lnTo>
                    <a:pt x="48" y="182"/>
                  </a:lnTo>
                  <a:lnTo>
                    <a:pt x="15" y="162"/>
                  </a:lnTo>
                  <a:lnTo>
                    <a:pt x="11" y="171"/>
                  </a:lnTo>
                  <a:lnTo>
                    <a:pt x="8" y="180"/>
                  </a:lnTo>
                  <a:lnTo>
                    <a:pt x="5" y="188"/>
                  </a:lnTo>
                  <a:lnTo>
                    <a:pt x="0" y="196"/>
                  </a:lnTo>
                  <a:lnTo>
                    <a:pt x="52" y="219"/>
                  </a:lnTo>
                  <a:lnTo>
                    <a:pt x="200" y="93"/>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6" name="Freeform 144">
              <a:extLst>
                <a:ext uri="{FF2B5EF4-FFF2-40B4-BE49-F238E27FC236}">
                  <a16:creationId xmlns:a16="http://schemas.microsoft.com/office/drawing/2014/main" id="{2B43DF7B-F48B-51A6-D7DE-02126469E6C9}"/>
                </a:ext>
              </a:extLst>
            </p:cNvPr>
            <p:cNvSpPr>
              <a:spLocks/>
            </p:cNvSpPr>
            <p:nvPr/>
          </p:nvSpPr>
          <p:spPr bwMode="auto">
            <a:xfrm>
              <a:off x="3267" y="1268"/>
              <a:ext cx="152" cy="347"/>
            </a:xfrm>
            <a:custGeom>
              <a:avLst/>
              <a:gdLst>
                <a:gd name="T0" fmla="*/ 49 w 152"/>
                <a:gd name="T1" fmla="*/ 0 h 347"/>
                <a:gd name="T2" fmla="*/ 0 w 152"/>
                <a:gd name="T3" fmla="*/ 17 h 347"/>
                <a:gd name="T4" fmla="*/ 53 w 152"/>
                <a:gd name="T5" fmla="*/ 163 h 347"/>
                <a:gd name="T6" fmla="*/ 102 w 152"/>
                <a:gd name="T7" fmla="*/ 347 h 347"/>
                <a:gd name="T8" fmla="*/ 152 w 152"/>
                <a:gd name="T9" fmla="*/ 333 h 347"/>
                <a:gd name="T10" fmla="*/ 87 w 152"/>
                <a:gd name="T11" fmla="*/ 152 h 347"/>
                <a:gd name="T12" fmla="*/ 49 w 152"/>
                <a:gd name="T13" fmla="*/ 0 h 347"/>
                <a:gd name="T14" fmla="*/ 0 60000 65536"/>
                <a:gd name="T15" fmla="*/ 0 60000 65536"/>
                <a:gd name="T16" fmla="*/ 0 60000 65536"/>
                <a:gd name="T17" fmla="*/ 0 60000 65536"/>
                <a:gd name="T18" fmla="*/ 0 60000 65536"/>
                <a:gd name="T19" fmla="*/ 0 60000 65536"/>
                <a:gd name="T20" fmla="*/ 0 60000 65536"/>
                <a:gd name="T21" fmla="*/ 0 w 152"/>
                <a:gd name="T22" fmla="*/ 0 h 347"/>
                <a:gd name="T23" fmla="*/ 152 w 152"/>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347">
                  <a:moveTo>
                    <a:pt x="49" y="0"/>
                  </a:moveTo>
                  <a:lnTo>
                    <a:pt x="0" y="17"/>
                  </a:lnTo>
                  <a:lnTo>
                    <a:pt x="53" y="163"/>
                  </a:lnTo>
                  <a:lnTo>
                    <a:pt x="102" y="347"/>
                  </a:lnTo>
                  <a:lnTo>
                    <a:pt x="152" y="333"/>
                  </a:lnTo>
                  <a:lnTo>
                    <a:pt x="87" y="152"/>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7" name="Freeform 145">
              <a:extLst>
                <a:ext uri="{FF2B5EF4-FFF2-40B4-BE49-F238E27FC236}">
                  <a16:creationId xmlns:a16="http://schemas.microsoft.com/office/drawing/2014/main" id="{5DEED6D8-D32B-E474-448B-9DA1E338FF2A}"/>
                </a:ext>
              </a:extLst>
            </p:cNvPr>
            <p:cNvSpPr>
              <a:spLocks/>
            </p:cNvSpPr>
            <p:nvPr/>
          </p:nvSpPr>
          <p:spPr bwMode="auto">
            <a:xfrm>
              <a:off x="3315" y="1410"/>
              <a:ext cx="43" cy="26"/>
            </a:xfrm>
            <a:custGeom>
              <a:avLst/>
              <a:gdLst>
                <a:gd name="T0" fmla="*/ 39 w 43"/>
                <a:gd name="T1" fmla="*/ 7 h 26"/>
                <a:gd name="T2" fmla="*/ 43 w 43"/>
                <a:gd name="T3" fmla="*/ 14 h 26"/>
                <a:gd name="T4" fmla="*/ 5 w 43"/>
                <a:gd name="T5" fmla="*/ 26 h 26"/>
                <a:gd name="T6" fmla="*/ 0 w 43"/>
                <a:gd name="T7" fmla="*/ 11 h 26"/>
                <a:gd name="T8" fmla="*/ 38 w 43"/>
                <a:gd name="T9" fmla="*/ 0 h 26"/>
                <a:gd name="T10" fmla="*/ 39 w 43"/>
                <a:gd name="T11" fmla="*/ 7 h 26"/>
                <a:gd name="T12" fmla="*/ 0 60000 65536"/>
                <a:gd name="T13" fmla="*/ 0 60000 65536"/>
                <a:gd name="T14" fmla="*/ 0 60000 65536"/>
                <a:gd name="T15" fmla="*/ 0 60000 65536"/>
                <a:gd name="T16" fmla="*/ 0 60000 65536"/>
                <a:gd name="T17" fmla="*/ 0 60000 65536"/>
                <a:gd name="T18" fmla="*/ 0 w 43"/>
                <a:gd name="T19" fmla="*/ 0 h 26"/>
                <a:gd name="T20" fmla="*/ 43 w 4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3" h="26">
                  <a:moveTo>
                    <a:pt x="39" y="7"/>
                  </a:moveTo>
                  <a:lnTo>
                    <a:pt x="43" y="14"/>
                  </a:lnTo>
                  <a:lnTo>
                    <a:pt x="5" y="26"/>
                  </a:lnTo>
                  <a:lnTo>
                    <a:pt x="0" y="11"/>
                  </a:lnTo>
                  <a:lnTo>
                    <a:pt x="38" y="0"/>
                  </a:lnTo>
                  <a:lnTo>
                    <a:pt x="39" y="7"/>
                  </a:lnTo>
                  <a:close/>
                </a:path>
              </a:pathLst>
            </a:custGeom>
            <a:solidFill>
              <a:srgbClr val="F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8" name="Freeform 146">
              <a:extLst>
                <a:ext uri="{FF2B5EF4-FFF2-40B4-BE49-F238E27FC236}">
                  <a16:creationId xmlns:a16="http://schemas.microsoft.com/office/drawing/2014/main" id="{549163D6-738A-D985-BFC6-9C77F4D6E1EA}"/>
                </a:ext>
              </a:extLst>
            </p:cNvPr>
            <p:cNvSpPr>
              <a:spLocks/>
            </p:cNvSpPr>
            <p:nvPr/>
          </p:nvSpPr>
          <p:spPr bwMode="auto">
            <a:xfrm>
              <a:off x="3333" y="1394"/>
              <a:ext cx="28" cy="14"/>
            </a:xfrm>
            <a:custGeom>
              <a:avLst/>
              <a:gdLst>
                <a:gd name="T0" fmla="*/ 21 w 28"/>
                <a:gd name="T1" fmla="*/ 0 h 14"/>
                <a:gd name="T2" fmla="*/ 0 w 28"/>
                <a:gd name="T3" fmla="*/ 8 h 14"/>
                <a:gd name="T4" fmla="*/ 1 w 28"/>
                <a:gd name="T5" fmla="*/ 9 h 14"/>
                <a:gd name="T6" fmla="*/ 5 w 28"/>
                <a:gd name="T7" fmla="*/ 13 h 14"/>
                <a:gd name="T8" fmla="*/ 11 w 28"/>
                <a:gd name="T9" fmla="*/ 14 h 14"/>
                <a:gd name="T10" fmla="*/ 24 w 28"/>
                <a:gd name="T11" fmla="*/ 10 h 14"/>
                <a:gd name="T12" fmla="*/ 25 w 28"/>
                <a:gd name="T13" fmla="*/ 9 h 14"/>
                <a:gd name="T14" fmla="*/ 28 w 28"/>
                <a:gd name="T15" fmla="*/ 7 h 14"/>
                <a:gd name="T16" fmla="*/ 27 w 28"/>
                <a:gd name="T17" fmla="*/ 4 h 14"/>
                <a:gd name="T18" fmla="*/ 21 w 28"/>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4"/>
                <a:gd name="T32" fmla="*/ 28 w 2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4">
                  <a:moveTo>
                    <a:pt x="21" y="0"/>
                  </a:moveTo>
                  <a:lnTo>
                    <a:pt x="0" y="8"/>
                  </a:lnTo>
                  <a:lnTo>
                    <a:pt x="1" y="9"/>
                  </a:lnTo>
                  <a:lnTo>
                    <a:pt x="5" y="13"/>
                  </a:lnTo>
                  <a:lnTo>
                    <a:pt x="11" y="14"/>
                  </a:lnTo>
                  <a:lnTo>
                    <a:pt x="24" y="10"/>
                  </a:lnTo>
                  <a:lnTo>
                    <a:pt x="25" y="9"/>
                  </a:lnTo>
                  <a:lnTo>
                    <a:pt x="28" y="7"/>
                  </a:lnTo>
                  <a:lnTo>
                    <a:pt x="27" y="4"/>
                  </a:lnTo>
                  <a:lnTo>
                    <a:pt x="21"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9" name="Freeform 147">
              <a:extLst>
                <a:ext uri="{FF2B5EF4-FFF2-40B4-BE49-F238E27FC236}">
                  <a16:creationId xmlns:a16="http://schemas.microsoft.com/office/drawing/2014/main" id="{ABC32FDB-093E-F63D-01D6-743D5717C6F3}"/>
                </a:ext>
              </a:extLst>
            </p:cNvPr>
            <p:cNvSpPr>
              <a:spLocks/>
            </p:cNvSpPr>
            <p:nvPr/>
          </p:nvSpPr>
          <p:spPr bwMode="auto">
            <a:xfrm>
              <a:off x="3335" y="1404"/>
              <a:ext cx="30" cy="16"/>
            </a:xfrm>
            <a:custGeom>
              <a:avLst/>
              <a:gdLst>
                <a:gd name="T0" fmla="*/ 26 w 30"/>
                <a:gd name="T1" fmla="*/ 0 h 16"/>
                <a:gd name="T2" fmla="*/ 0 w 30"/>
                <a:gd name="T3" fmla="*/ 10 h 16"/>
                <a:gd name="T4" fmla="*/ 1 w 30"/>
                <a:gd name="T5" fmla="*/ 11 h 16"/>
                <a:gd name="T6" fmla="*/ 6 w 30"/>
                <a:gd name="T7" fmla="*/ 15 h 16"/>
                <a:gd name="T8" fmla="*/ 14 w 30"/>
                <a:gd name="T9" fmla="*/ 16 h 16"/>
                <a:gd name="T10" fmla="*/ 28 w 30"/>
                <a:gd name="T11" fmla="*/ 11 h 16"/>
                <a:gd name="T12" fmla="*/ 29 w 30"/>
                <a:gd name="T13" fmla="*/ 10 h 16"/>
                <a:gd name="T14" fmla="*/ 30 w 30"/>
                <a:gd name="T15" fmla="*/ 7 h 16"/>
                <a:gd name="T16" fmla="*/ 30 w 30"/>
                <a:gd name="T17" fmla="*/ 4 h 16"/>
                <a:gd name="T18" fmla="*/ 26 w 3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
                <a:gd name="T32" fmla="*/ 30 w 3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
                  <a:moveTo>
                    <a:pt x="26" y="0"/>
                  </a:moveTo>
                  <a:lnTo>
                    <a:pt x="0" y="10"/>
                  </a:lnTo>
                  <a:lnTo>
                    <a:pt x="1" y="11"/>
                  </a:lnTo>
                  <a:lnTo>
                    <a:pt x="6" y="15"/>
                  </a:lnTo>
                  <a:lnTo>
                    <a:pt x="14" y="16"/>
                  </a:lnTo>
                  <a:lnTo>
                    <a:pt x="28" y="11"/>
                  </a:lnTo>
                  <a:lnTo>
                    <a:pt x="29" y="10"/>
                  </a:lnTo>
                  <a:lnTo>
                    <a:pt x="30" y="7"/>
                  </a:lnTo>
                  <a:lnTo>
                    <a:pt x="30" y="4"/>
                  </a:lnTo>
                  <a:lnTo>
                    <a:pt x="26"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0" name="Freeform 148">
              <a:extLst>
                <a:ext uri="{FF2B5EF4-FFF2-40B4-BE49-F238E27FC236}">
                  <a16:creationId xmlns:a16="http://schemas.microsoft.com/office/drawing/2014/main" id="{CA58DCE7-4378-2E8B-F0B3-9CF7429CDA9A}"/>
                </a:ext>
              </a:extLst>
            </p:cNvPr>
            <p:cNvSpPr>
              <a:spLocks/>
            </p:cNvSpPr>
            <p:nvPr/>
          </p:nvSpPr>
          <p:spPr bwMode="auto">
            <a:xfrm>
              <a:off x="3340" y="1418"/>
              <a:ext cx="30" cy="15"/>
            </a:xfrm>
            <a:custGeom>
              <a:avLst/>
              <a:gdLst>
                <a:gd name="T0" fmla="*/ 25 w 30"/>
                <a:gd name="T1" fmla="*/ 0 h 15"/>
                <a:gd name="T2" fmla="*/ 0 w 30"/>
                <a:gd name="T3" fmla="*/ 10 h 15"/>
                <a:gd name="T4" fmla="*/ 1 w 30"/>
                <a:gd name="T5" fmla="*/ 11 h 15"/>
                <a:gd name="T6" fmla="*/ 5 w 30"/>
                <a:gd name="T7" fmla="*/ 14 h 15"/>
                <a:gd name="T8" fmla="*/ 13 w 30"/>
                <a:gd name="T9" fmla="*/ 15 h 15"/>
                <a:gd name="T10" fmla="*/ 28 w 30"/>
                <a:gd name="T11" fmla="*/ 12 h 15"/>
                <a:gd name="T12" fmla="*/ 29 w 30"/>
                <a:gd name="T13" fmla="*/ 11 h 15"/>
                <a:gd name="T14" fmla="*/ 30 w 30"/>
                <a:gd name="T15" fmla="*/ 7 h 15"/>
                <a:gd name="T16" fmla="*/ 30 w 30"/>
                <a:gd name="T17" fmla="*/ 3 h 15"/>
                <a:gd name="T18" fmla="*/ 25 w 30"/>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
                <a:gd name="T32" fmla="*/ 30 w 3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
                  <a:moveTo>
                    <a:pt x="25" y="0"/>
                  </a:moveTo>
                  <a:lnTo>
                    <a:pt x="0" y="10"/>
                  </a:lnTo>
                  <a:lnTo>
                    <a:pt x="1" y="11"/>
                  </a:lnTo>
                  <a:lnTo>
                    <a:pt x="5" y="14"/>
                  </a:lnTo>
                  <a:lnTo>
                    <a:pt x="13" y="15"/>
                  </a:lnTo>
                  <a:lnTo>
                    <a:pt x="28" y="12"/>
                  </a:lnTo>
                  <a:lnTo>
                    <a:pt x="29" y="11"/>
                  </a:lnTo>
                  <a:lnTo>
                    <a:pt x="30" y="7"/>
                  </a:lnTo>
                  <a:lnTo>
                    <a:pt x="30" y="3"/>
                  </a:lnTo>
                  <a:lnTo>
                    <a:pt x="25"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1" name="Freeform 149">
              <a:extLst>
                <a:ext uri="{FF2B5EF4-FFF2-40B4-BE49-F238E27FC236}">
                  <a16:creationId xmlns:a16="http://schemas.microsoft.com/office/drawing/2014/main" id="{B8C473C0-0B36-9164-DFAE-B2731437524D}"/>
                </a:ext>
              </a:extLst>
            </p:cNvPr>
            <p:cNvSpPr>
              <a:spLocks/>
            </p:cNvSpPr>
            <p:nvPr/>
          </p:nvSpPr>
          <p:spPr bwMode="auto">
            <a:xfrm>
              <a:off x="3302" y="1393"/>
              <a:ext cx="47" cy="44"/>
            </a:xfrm>
            <a:custGeom>
              <a:avLst/>
              <a:gdLst>
                <a:gd name="T0" fmla="*/ 30 w 47"/>
                <a:gd name="T1" fmla="*/ 0 h 44"/>
                <a:gd name="T2" fmla="*/ 10 w 47"/>
                <a:gd name="T3" fmla="*/ 3 h 44"/>
                <a:gd name="T4" fmla="*/ 0 w 47"/>
                <a:gd name="T5" fmla="*/ 25 h 44"/>
                <a:gd name="T6" fmla="*/ 15 w 47"/>
                <a:gd name="T7" fmla="*/ 44 h 44"/>
                <a:gd name="T8" fmla="*/ 18 w 47"/>
                <a:gd name="T9" fmla="*/ 43 h 44"/>
                <a:gd name="T10" fmla="*/ 21 w 47"/>
                <a:gd name="T11" fmla="*/ 39 h 44"/>
                <a:gd name="T12" fmla="*/ 24 w 47"/>
                <a:gd name="T13" fmla="*/ 31 h 44"/>
                <a:gd name="T14" fmla="*/ 22 w 47"/>
                <a:gd name="T15" fmla="*/ 21 h 44"/>
                <a:gd name="T16" fmla="*/ 20 w 47"/>
                <a:gd name="T17" fmla="*/ 14 h 44"/>
                <a:gd name="T18" fmla="*/ 29 w 47"/>
                <a:gd name="T19" fmla="*/ 10 h 44"/>
                <a:gd name="T20" fmla="*/ 30 w 47"/>
                <a:gd name="T21" fmla="*/ 11 h 44"/>
                <a:gd name="T22" fmla="*/ 34 w 47"/>
                <a:gd name="T23" fmla="*/ 15 h 44"/>
                <a:gd name="T24" fmla="*/ 40 w 47"/>
                <a:gd name="T25" fmla="*/ 16 h 44"/>
                <a:gd name="T26" fmla="*/ 47 w 47"/>
                <a:gd name="T27" fmla="*/ 12 h 44"/>
                <a:gd name="T28" fmla="*/ 30 w 47"/>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44"/>
                <a:gd name="T47" fmla="*/ 47 w 47"/>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44">
                  <a:moveTo>
                    <a:pt x="30" y="0"/>
                  </a:moveTo>
                  <a:lnTo>
                    <a:pt x="10" y="3"/>
                  </a:lnTo>
                  <a:lnTo>
                    <a:pt x="0" y="25"/>
                  </a:lnTo>
                  <a:lnTo>
                    <a:pt x="15" y="44"/>
                  </a:lnTo>
                  <a:lnTo>
                    <a:pt x="18" y="43"/>
                  </a:lnTo>
                  <a:lnTo>
                    <a:pt x="21" y="39"/>
                  </a:lnTo>
                  <a:lnTo>
                    <a:pt x="24" y="31"/>
                  </a:lnTo>
                  <a:lnTo>
                    <a:pt x="22" y="21"/>
                  </a:lnTo>
                  <a:lnTo>
                    <a:pt x="20" y="14"/>
                  </a:lnTo>
                  <a:lnTo>
                    <a:pt x="29" y="10"/>
                  </a:lnTo>
                  <a:lnTo>
                    <a:pt x="30" y="11"/>
                  </a:lnTo>
                  <a:lnTo>
                    <a:pt x="34" y="15"/>
                  </a:lnTo>
                  <a:lnTo>
                    <a:pt x="40" y="16"/>
                  </a:lnTo>
                  <a:lnTo>
                    <a:pt x="47" y="12"/>
                  </a:lnTo>
                  <a:lnTo>
                    <a:pt x="30"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2" name="Freeform 150">
              <a:extLst>
                <a:ext uri="{FF2B5EF4-FFF2-40B4-BE49-F238E27FC236}">
                  <a16:creationId xmlns:a16="http://schemas.microsoft.com/office/drawing/2014/main" id="{57D0216C-7D0B-A7C9-8DEA-61E79D474AC8}"/>
                </a:ext>
              </a:extLst>
            </p:cNvPr>
            <p:cNvSpPr>
              <a:spLocks/>
            </p:cNvSpPr>
            <p:nvPr/>
          </p:nvSpPr>
          <p:spPr bwMode="auto">
            <a:xfrm>
              <a:off x="3002" y="1536"/>
              <a:ext cx="69" cy="60"/>
            </a:xfrm>
            <a:custGeom>
              <a:avLst/>
              <a:gdLst>
                <a:gd name="T0" fmla="*/ 45 w 69"/>
                <a:gd name="T1" fmla="*/ 1 h 60"/>
                <a:gd name="T2" fmla="*/ 43 w 69"/>
                <a:gd name="T3" fmla="*/ 10 h 60"/>
                <a:gd name="T4" fmla="*/ 25 w 69"/>
                <a:gd name="T5" fmla="*/ 0 h 60"/>
                <a:gd name="T6" fmla="*/ 20 w 69"/>
                <a:gd name="T7" fmla="*/ 8 h 60"/>
                <a:gd name="T8" fmla="*/ 13 w 69"/>
                <a:gd name="T9" fmla="*/ 16 h 60"/>
                <a:gd name="T10" fmla="*/ 6 w 69"/>
                <a:gd name="T11" fmla="*/ 23 h 60"/>
                <a:gd name="T12" fmla="*/ 0 w 69"/>
                <a:gd name="T13" fmla="*/ 32 h 60"/>
                <a:gd name="T14" fmla="*/ 31 w 69"/>
                <a:gd name="T15" fmla="*/ 47 h 60"/>
                <a:gd name="T16" fmla="*/ 30 w 69"/>
                <a:gd name="T17" fmla="*/ 50 h 60"/>
                <a:gd name="T18" fmla="*/ 52 w 69"/>
                <a:gd name="T19" fmla="*/ 60 h 60"/>
                <a:gd name="T20" fmla="*/ 69 w 69"/>
                <a:gd name="T21" fmla="*/ 20 h 60"/>
                <a:gd name="T22" fmla="*/ 45 w 69"/>
                <a:gd name="T23" fmla="*/ 1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60"/>
                <a:gd name="T38" fmla="*/ 69 w 69"/>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60">
                  <a:moveTo>
                    <a:pt x="45" y="1"/>
                  </a:moveTo>
                  <a:lnTo>
                    <a:pt x="43" y="10"/>
                  </a:lnTo>
                  <a:lnTo>
                    <a:pt x="25" y="0"/>
                  </a:lnTo>
                  <a:lnTo>
                    <a:pt x="20" y="8"/>
                  </a:lnTo>
                  <a:lnTo>
                    <a:pt x="13" y="16"/>
                  </a:lnTo>
                  <a:lnTo>
                    <a:pt x="6" y="23"/>
                  </a:lnTo>
                  <a:lnTo>
                    <a:pt x="0" y="32"/>
                  </a:lnTo>
                  <a:lnTo>
                    <a:pt x="31" y="47"/>
                  </a:lnTo>
                  <a:lnTo>
                    <a:pt x="30" y="50"/>
                  </a:lnTo>
                  <a:lnTo>
                    <a:pt x="52" y="60"/>
                  </a:lnTo>
                  <a:lnTo>
                    <a:pt x="69" y="20"/>
                  </a:lnTo>
                  <a:lnTo>
                    <a:pt x="4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3" name="Freeform 151">
              <a:extLst>
                <a:ext uri="{FF2B5EF4-FFF2-40B4-BE49-F238E27FC236}">
                  <a16:creationId xmlns:a16="http://schemas.microsoft.com/office/drawing/2014/main" id="{8D76458C-58F8-F9A9-287E-E499086C4657}"/>
                </a:ext>
              </a:extLst>
            </p:cNvPr>
            <p:cNvSpPr>
              <a:spLocks/>
            </p:cNvSpPr>
            <p:nvPr/>
          </p:nvSpPr>
          <p:spPr bwMode="auto">
            <a:xfrm>
              <a:off x="2700" y="1091"/>
              <a:ext cx="177" cy="206"/>
            </a:xfrm>
            <a:custGeom>
              <a:avLst/>
              <a:gdLst>
                <a:gd name="T0" fmla="*/ 133 w 177"/>
                <a:gd name="T1" fmla="*/ 16 h 206"/>
                <a:gd name="T2" fmla="*/ 114 w 177"/>
                <a:gd name="T3" fmla="*/ 4 h 206"/>
                <a:gd name="T4" fmla="*/ 108 w 177"/>
                <a:gd name="T5" fmla="*/ 10 h 206"/>
                <a:gd name="T6" fmla="*/ 79 w 177"/>
                <a:gd name="T7" fmla="*/ 0 h 206"/>
                <a:gd name="T8" fmla="*/ 76 w 177"/>
                <a:gd name="T9" fmla="*/ 9 h 206"/>
                <a:gd name="T10" fmla="*/ 57 w 177"/>
                <a:gd name="T11" fmla="*/ 5 h 206"/>
                <a:gd name="T12" fmla="*/ 52 w 177"/>
                <a:gd name="T13" fmla="*/ 15 h 206"/>
                <a:gd name="T14" fmla="*/ 28 w 177"/>
                <a:gd name="T15" fmla="*/ 19 h 206"/>
                <a:gd name="T16" fmla="*/ 28 w 177"/>
                <a:gd name="T17" fmla="*/ 29 h 206"/>
                <a:gd name="T18" fmla="*/ 8 w 177"/>
                <a:gd name="T19" fmla="*/ 59 h 206"/>
                <a:gd name="T20" fmla="*/ 0 w 177"/>
                <a:gd name="T21" fmla="*/ 110 h 206"/>
                <a:gd name="T22" fmla="*/ 30 w 177"/>
                <a:gd name="T23" fmla="*/ 74 h 206"/>
                <a:gd name="T24" fmla="*/ 54 w 177"/>
                <a:gd name="T25" fmla="*/ 61 h 206"/>
                <a:gd name="T26" fmla="*/ 55 w 177"/>
                <a:gd name="T27" fmla="*/ 74 h 206"/>
                <a:gd name="T28" fmla="*/ 71 w 177"/>
                <a:gd name="T29" fmla="*/ 78 h 206"/>
                <a:gd name="T30" fmla="*/ 69 w 177"/>
                <a:gd name="T31" fmla="*/ 98 h 206"/>
                <a:gd name="T32" fmla="*/ 79 w 177"/>
                <a:gd name="T33" fmla="*/ 106 h 206"/>
                <a:gd name="T34" fmla="*/ 93 w 177"/>
                <a:gd name="T35" fmla="*/ 110 h 206"/>
                <a:gd name="T36" fmla="*/ 93 w 177"/>
                <a:gd name="T37" fmla="*/ 108 h 206"/>
                <a:gd name="T38" fmla="*/ 92 w 177"/>
                <a:gd name="T39" fmla="*/ 103 h 206"/>
                <a:gd name="T40" fmla="*/ 94 w 177"/>
                <a:gd name="T41" fmla="*/ 99 h 206"/>
                <a:gd name="T42" fmla="*/ 100 w 177"/>
                <a:gd name="T43" fmla="*/ 97 h 206"/>
                <a:gd name="T44" fmla="*/ 115 w 177"/>
                <a:gd name="T45" fmla="*/ 101 h 206"/>
                <a:gd name="T46" fmla="*/ 121 w 177"/>
                <a:gd name="T47" fmla="*/ 115 h 206"/>
                <a:gd name="T48" fmla="*/ 120 w 177"/>
                <a:gd name="T49" fmla="*/ 128 h 206"/>
                <a:gd name="T50" fmla="*/ 119 w 177"/>
                <a:gd name="T51" fmla="*/ 135 h 206"/>
                <a:gd name="T52" fmla="*/ 117 w 177"/>
                <a:gd name="T53" fmla="*/ 206 h 206"/>
                <a:gd name="T54" fmla="*/ 140 w 177"/>
                <a:gd name="T55" fmla="*/ 187 h 206"/>
                <a:gd name="T56" fmla="*/ 177 w 177"/>
                <a:gd name="T57" fmla="*/ 99 h 206"/>
                <a:gd name="T58" fmla="*/ 175 w 177"/>
                <a:gd name="T59" fmla="*/ 67 h 206"/>
                <a:gd name="T60" fmla="*/ 158 w 177"/>
                <a:gd name="T61" fmla="*/ 35 h 206"/>
                <a:gd name="T62" fmla="*/ 150 w 177"/>
                <a:gd name="T63" fmla="*/ 28 h 206"/>
                <a:gd name="T64" fmla="*/ 139 w 177"/>
                <a:gd name="T65" fmla="*/ 15 h 206"/>
                <a:gd name="T66" fmla="*/ 133 w 177"/>
                <a:gd name="T67" fmla="*/ 16 h 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
                <a:gd name="T103" fmla="*/ 0 h 206"/>
                <a:gd name="T104" fmla="*/ 177 w 177"/>
                <a:gd name="T105" fmla="*/ 206 h 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 h="206">
                  <a:moveTo>
                    <a:pt x="133" y="16"/>
                  </a:moveTo>
                  <a:lnTo>
                    <a:pt x="114" y="4"/>
                  </a:lnTo>
                  <a:lnTo>
                    <a:pt x="108" y="10"/>
                  </a:lnTo>
                  <a:lnTo>
                    <a:pt x="79" y="0"/>
                  </a:lnTo>
                  <a:lnTo>
                    <a:pt x="76" y="9"/>
                  </a:lnTo>
                  <a:lnTo>
                    <a:pt x="57" y="5"/>
                  </a:lnTo>
                  <a:lnTo>
                    <a:pt x="52" y="15"/>
                  </a:lnTo>
                  <a:lnTo>
                    <a:pt x="28" y="19"/>
                  </a:lnTo>
                  <a:lnTo>
                    <a:pt x="28" y="29"/>
                  </a:lnTo>
                  <a:lnTo>
                    <a:pt x="8" y="59"/>
                  </a:lnTo>
                  <a:lnTo>
                    <a:pt x="0" y="110"/>
                  </a:lnTo>
                  <a:lnTo>
                    <a:pt x="30" y="74"/>
                  </a:lnTo>
                  <a:lnTo>
                    <a:pt x="54" y="61"/>
                  </a:lnTo>
                  <a:lnTo>
                    <a:pt x="55" y="74"/>
                  </a:lnTo>
                  <a:lnTo>
                    <a:pt x="71" y="78"/>
                  </a:lnTo>
                  <a:lnTo>
                    <a:pt x="69" y="98"/>
                  </a:lnTo>
                  <a:lnTo>
                    <a:pt x="79" y="106"/>
                  </a:lnTo>
                  <a:lnTo>
                    <a:pt x="93" y="110"/>
                  </a:lnTo>
                  <a:lnTo>
                    <a:pt x="93" y="108"/>
                  </a:lnTo>
                  <a:lnTo>
                    <a:pt x="92" y="103"/>
                  </a:lnTo>
                  <a:lnTo>
                    <a:pt x="94" y="99"/>
                  </a:lnTo>
                  <a:lnTo>
                    <a:pt x="100" y="97"/>
                  </a:lnTo>
                  <a:lnTo>
                    <a:pt x="115" y="101"/>
                  </a:lnTo>
                  <a:lnTo>
                    <a:pt x="121" y="115"/>
                  </a:lnTo>
                  <a:lnTo>
                    <a:pt x="120" y="128"/>
                  </a:lnTo>
                  <a:lnTo>
                    <a:pt x="119" y="135"/>
                  </a:lnTo>
                  <a:lnTo>
                    <a:pt x="117" y="206"/>
                  </a:lnTo>
                  <a:lnTo>
                    <a:pt x="140" y="187"/>
                  </a:lnTo>
                  <a:lnTo>
                    <a:pt x="177" y="99"/>
                  </a:lnTo>
                  <a:lnTo>
                    <a:pt x="175" y="67"/>
                  </a:lnTo>
                  <a:lnTo>
                    <a:pt x="158" y="35"/>
                  </a:lnTo>
                  <a:lnTo>
                    <a:pt x="150" y="28"/>
                  </a:lnTo>
                  <a:lnTo>
                    <a:pt x="139" y="15"/>
                  </a:lnTo>
                  <a:lnTo>
                    <a:pt x="1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4" name="Freeform 152">
              <a:extLst>
                <a:ext uri="{FF2B5EF4-FFF2-40B4-BE49-F238E27FC236}">
                  <a16:creationId xmlns:a16="http://schemas.microsoft.com/office/drawing/2014/main" id="{BEB89369-3F7C-194F-280D-79626CE6EAE9}"/>
                </a:ext>
              </a:extLst>
            </p:cNvPr>
            <p:cNvSpPr>
              <a:spLocks/>
            </p:cNvSpPr>
            <p:nvPr/>
          </p:nvSpPr>
          <p:spPr bwMode="auto">
            <a:xfrm>
              <a:off x="2775" y="1263"/>
              <a:ext cx="45" cy="148"/>
            </a:xfrm>
            <a:custGeom>
              <a:avLst/>
              <a:gdLst>
                <a:gd name="T0" fmla="*/ 45 w 45"/>
                <a:gd name="T1" fmla="*/ 16 h 148"/>
                <a:gd name="T2" fmla="*/ 19 w 45"/>
                <a:gd name="T3" fmla="*/ 0 h 148"/>
                <a:gd name="T4" fmla="*/ 0 w 45"/>
                <a:gd name="T5" fmla="*/ 120 h 148"/>
                <a:gd name="T6" fmla="*/ 2 w 45"/>
                <a:gd name="T7" fmla="*/ 148 h 148"/>
                <a:gd name="T8" fmla="*/ 41 w 45"/>
                <a:gd name="T9" fmla="*/ 116 h 148"/>
                <a:gd name="T10" fmla="*/ 39 w 45"/>
                <a:gd name="T11" fmla="*/ 107 h 148"/>
                <a:gd name="T12" fmla="*/ 36 w 45"/>
                <a:gd name="T13" fmla="*/ 84 h 148"/>
                <a:gd name="T14" fmla="*/ 36 w 45"/>
                <a:gd name="T15" fmla="*/ 52 h 148"/>
                <a:gd name="T16" fmla="*/ 45 w 45"/>
                <a:gd name="T17" fmla="*/ 16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148"/>
                <a:gd name="T29" fmla="*/ 45 w 45"/>
                <a:gd name="T30" fmla="*/ 148 h 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148">
                  <a:moveTo>
                    <a:pt x="45" y="16"/>
                  </a:moveTo>
                  <a:lnTo>
                    <a:pt x="19" y="0"/>
                  </a:lnTo>
                  <a:lnTo>
                    <a:pt x="0" y="120"/>
                  </a:lnTo>
                  <a:lnTo>
                    <a:pt x="2" y="148"/>
                  </a:lnTo>
                  <a:lnTo>
                    <a:pt x="41" y="116"/>
                  </a:lnTo>
                  <a:lnTo>
                    <a:pt x="39" y="107"/>
                  </a:lnTo>
                  <a:lnTo>
                    <a:pt x="36" y="84"/>
                  </a:lnTo>
                  <a:lnTo>
                    <a:pt x="36" y="52"/>
                  </a:lnTo>
                  <a:lnTo>
                    <a:pt x="45" y="16"/>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5" name="Freeform 153">
              <a:extLst>
                <a:ext uri="{FF2B5EF4-FFF2-40B4-BE49-F238E27FC236}">
                  <a16:creationId xmlns:a16="http://schemas.microsoft.com/office/drawing/2014/main" id="{32EF49D4-6494-9D04-51D0-7C6668D86D7B}"/>
                </a:ext>
              </a:extLst>
            </p:cNvPr>
            <p:cNvSpPr>
              <a:spLocks/>
            </p:cNvSpPr>
            <p:nvPr/>
          </p:nvSpPr>
          <p:spPr bwMode="auto">
            <a:xfrm>
              <a:off x="2697" y="1114"/>
              <a:ext cx="168" cy="227"/>
            </a:xfrm>
            <a:custGeom>
              <a:avLst/>
              <a:gdLst>
                <a:gd name="T0" fmla="*/ 1 w 168"/>
                <a:gd name="T1" fmla="*/ 86 h 227"/>
                <a:gd name="T2" fmla="*/ 2 w 168"/>
                <a:gd name="T3" fmla="*/ 79 h 227"/>
                <a:gd name="T4" fmla="*/ 4 w 168"/>
                <a:gd name="T5" fmla="*/ 74 h 227"/>
                <a:gd name="T6" fmla="*/ 7 w 168"/>
                <a:gd name="T7" fmla="*/ 68 h 227"/>
                <a:gd name="T8" fmla="*/ 9 w 168"/>
                <a:gd name="T9" fmla="*/ 60 h 227"/>
                <a:gd name="T10" fmla="*/ 10 w 168"/>
                <a:gd name="T11" fmla="*/ 57 h 227"/>
                <a:gd name="T12" fmla="*/ 11 w 168"/>
                <a:gd name="T13" fmla="*/ 53 h 227"/>
                <a:gd name="T14" fmla="*/ 12 w 168"/>
                <a:gd name="T15" fmla="*/ 48 h 227"/>
                <a:gd name="T16" fmla="*/ 14 w 168"/>
                <a:gd name="T17" fmla="*/ 44 h 227"/>
                <a:gd name="T18" fmla="*/ 20 w 168"/>
                <a:gd name="T19" fmla="*/ 35 h 227"/>
                <a:gd name="T20" fmla="*/ 28 w 168"/>
                <a:gd name="T21" fmla="*/ 26 h 227"/>
                <a:gd name="T22" fmla="*/ 38 w 168"/>
                <a:gd name="T23" fmla="*/ 17 h 227"/>
                <a:gd name="T24" fmla="*/ 49 w 168"/>
                <a:gd name="T25" fmla="*/ 9 h 227"/>
                <a:gd name="T26" fmla="*/ 62 w 168"/>
                <a:gd name="T27" fmla="*/ 3 h 227"/>
                <a:gd name="T28" fmla="*/ 77 w 168"/>
                <a:gd name="T29" fmla="*/ 0 h 227"/>
                <a:gd name="T30" fmla="*/ 92 w 168"/>
                <a:gd name="T31" fmla="*/ 0 h 227"/>
                <a:gd name="T32" fmla="*/ 110 w 168"/>
                <a:gd name="T33" fmla="*/ 5 h 227"/>
                <a:gd name="T34" fmla="*/ 128 w 168"/>
                <a:gd name="T35" fmla="*/ 12 h 227"/>
                <a:gd name="T36" fmla="*/ 142 w 168"/>
                <a:gd name="T37" fmla="*/ 21 h 227"/>
                <a:gd name="T38" fmla="*/ 153 w 168"/>
                <a:gd name="T39" fmla="*/ 32 h 227"/>
                <a:gd name="T40" fmla="*/ 161 w 168"/>
                <a:gd name="T41" fmla="*/ 45 h 227"/>
                <a:gd name="T42" fmla="*/ 166 w 168"/>
                <a:gd name="T43" fmla="*/ 58 h 227"/>
                <a:gd name="T44" fmla="*/ 168 w 168"/>
                <a:gd name="T45" fmla="*/ 73 h 227"/>
                <a:gd name="T46" fmla="*/ 167 w 168"/>
                <a:gd name="T47" fmla="*/ 88 h 227"/>
                <a:gd name="T48" fmla="*/ 164 w 168"/>
                <a:gd name="T49" fmla="*/ 105 h 227"/>
                <a:gd name="T50" fmla="*/ 152 w 168"/>
                <a:gd name="T51" fmla="*/ 140 h 227"/>
                <a:gd name="T52" fmla="*/ 136 w 168"/>
                <a:gd name="T53" fmla="*/ 166 h 227"/>
                <a:gd name="T54" fmla="*/ 118 w 168"/>
                <a:gd name="T55" fmla="*/ 188 h 227"/>
                <a:gd name="T56" fmla="*/ 99 w 168"/>
                <a:gd name="T57" fmla="*/ 203 h 227"/>
                <a:gd name="T58" fmla="*/ 81 w 168"/>
                <a:gd name="T59" fmla="*/ 213 h 227"/>
                <a:gd name="T60" fmla="*/ 65 w 168"/>
                <a:gd name="T61" fmla="*/ 221 h 227"/>
                <a:gd name="T62" fmla="*/ 52 w 168"/>
                <a:gd name="T63" fmla="*/ 224 h 227"/>
                <a:gd name="T64" fmla="*/ 46 w 168"/>
                <a:gd name="T65" fmla="*/ 227 h 227"/>
                <a:gd name="T66" fmla="*/ 44 w 168"/>
                <a:gd name="T67" fmla="*/ 227 h 227"/>
                <a:gd name="T68" fmla="*/ 40 w 168"/>
                <a:gd name="T69" fmla="*/ 222 h 227"/>
                <a:gd name="T70" fmla="*/ 33 w 168"/>
                <a:gd name="T71" fmla="*/ 213 h 227"/>
                <a:gd name="T72" fmla="*/ 24 w 168"/>
                <a:gd name="T73" fmla="*/ 200 h 227"/>
                <a:gd name="T74" fmla="*/ 17 w 168"/>
                <a:gd name="T75" fmla="*/ 184 h 227"/>
                <a:gd name="T76" fmla="*/ 8 w 168"/>
                <a:gd name="T77" fmla="*/ 164 h 227"/>
                <a:gd name="T78" fmla="*/ 2 w 168"/>
                <a:gd name="T79" fmla="*/ 141 h 227"/>
                <a:gd name="T80" fmla="*/ 0 w 168"/>
                <a:gd name="T81" fmla="*/ 115 h 227"/>
                <a:gd name="T82" fmla="*/ 1 w 168"/>
                <a:gd name="T83" fmla="*/ 86 h 2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227"/>
                <a:gd name="T128" fmla="*/ 168 w 168"/>
                <a:gd name="T129" fmla="*/ 227 h 2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227">
                  <a:moveTo>
                    <a:pt x="1" y="86"/>
                  </a:moveTo>
                  <a:lnTo>
                    <a:pt x="2" y="79"/>
                  </a:lnTo>
                  <a:lnTo>
                    <a:pt x="4" y="74"/>
                  </a:lnTo>
                  <a:lnTo>
                    <a:pt x="7" y="68"/>
                  </a:lnTo>
                  <a:lnTo>
                    <a:pt x="9" y="60"/>
                  </a:lnTo>
                  <a:lnTo>
                    <a:pt x="10" y="57"/>
                  </a:lnTo>
                  <a:lnTo>
                    <a:pt x="11" y="53"/>
                  </a:lnTo>
                  <a:lnTo>
                    <a:pt x="12" y="48"/>
                  </a:lnTo>
                  <a:lnTo>
                    <a:pt x="14" y="44"/>
                  </a:lnTo>
                  <a:lnTo>
                    <a:pt x="20" y="35"/>
                  </a:lnTo>
                  <a:lnTo>
                    <a:pt x="28" y="26"/>
                  </a:lnTo>
                  <a:lnTo>
                    <a:pt x="38" y="17"/>
                  </a:lnTo>
                  <a:lnTo>
                    <a:pt x="49" y="9"/>
                  </a:lnTo>
                  <a:lnTo>
                    <a:pt x="62" y="3"/>
                  </a:lnTo>
                  <a:lnTo>
                    <a:pt x="77" y="0"/>
                  </a:lnTo>
                  <a:lnTo>
                    <a:pt x="92" y="0"/>
                  </a:lnTo>
                  <a:lnTo>
                    <a:pt x="110" y="5"/>
                  </a:lnTo>
                  <a:lnTo>
                    <a:pt x="128" y="12"/>
                  </a:lnTo>
                  <a:lnTo>
                    <a:pt x="142" y="21"/>
                  </a:lnTo>
                  <a:lnTo>
                    <a:pt x="153" y="32"/>
                  </a:lnTo>
                  <a:lnTo>
                    <a:pt x="161" y="45"/>
                  </a:lnTo>
                  <a:lnTo>
                    <a:pt x="166" y="58"/>
                  </a:lnTo>
                  <a:lnTo>
                    <a:pt x="168" y="73"/>
                  </a:lnTo>
                  <a:lnTo>
                    <a:pt x="167" y="88"/>
                  </a:lnTo>
                  <a:lnTo>
                    <a:pt x="164" y="105"/>
                  </a:lnTo>
                  <a:lnTo>
                    <a:pt x="152" y="140"/>
                  </a:lnTo>
                  <a:lnTo>
                    <a:pt x="136" y="166"/>
                  </a:lnTo>
                  <a:lnTo>
                    <a:pt x="118" y="188"/>
                  </a:lnTo>
                  <a:lnTo>
                    <a:pt x="99" y="203"/>
                  </a:lnTo>
                  <a:lnTo>
                    <a:pt x="81" y="213"/>
                  </a:lnTo>
                  <a:lnTo>
                    <a:pt x="65" y="221"/>
                  </a:lnTo>
                  <a:lnTo>
                    <a:pt x="52" y="224"/>
                  </a:lnTo>
                  <a:lnTo>
                    <a:pt x="46" y="227"/>
                  </a:lnTo>
                  <a:lnTo>
                    <a:pt x="44" y="227"/>
                  </a:lnTo>
                  <a:lnTo>
                    <a:pt x="40" y="222"/>
                  </a:lnTo>
                  <a:lnTo>
                    <a:pt x="33" y="213"/>
                  </a:lnTo>
                  <a:lnTo>
                    <a:pt x="24" y="200"/>
                  </a:lnTo>
                  <a:lnTo>
                    <a:pt x="17" y="184"/>
                  </a:lnTo>
                  <a:lnTo>
                    <a:pt x="8" y="164"/>
                  </a:lnTo>
                  <a:lnTo>
                    <a:pt x="2" y="141"/>
                  </a:lnTo>
                  <a:lnTo>
                    <a:pt x="0" y="115"/>
                  </a:lnTo>
                  <a:lnTo>
                    <a:pt x="1" y="86"/>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6" name="Freeform 154">
              <a:extLst>
                <a:ext uri="{FF2B5EF4-FFF2-40B4-BE49-F238E27FC236}">
                  <a16:creationId xmlns:a16="http://schemas.microsoft.com/office/drawing/2014/main" id="{7B2F46B8-34FF-BA97-2F04-10E159741BD5}"/>
                </a:ext>
              </a:extLst>
            </p:cNvPr>
            <p:cNvSpPr>
              <a:spLocks/>
            </p:cNvSpPr>
            <p:nvPr/>
          </p:nvSpPr>
          <p:spPr bwMode="auto">
            <a:xfrm>
              <a:off x="2719" y="1260"/>
              <a:ext cx="82" cy="66"/>
            </a:xfrm>
            <a:custGeom>
              <a:avLst/>
              <a:gdLst>
                <a:gd name="T0" fmla="*/ 82 w 82"/>
                <a:gd name="T1" fmla="*/ 26 h 66"/>
                <a:gd name="T2" fmla="*/ 78 w 82"/>
                <a:gd name="T3" fmla="*/ 30 h 66"/>
                <a:gd name="T4" fmla="*/ 72 w 82"/>
                <a:gd name="T5" fmla="*/ 40 h 66"/>
                <a:gd name="T6" fmla="*/ 60 w 82"/>
                <a:gd name="T7" fmla="*/ 52 h 66"/>
                <a:gd name="T8" fmla="*/ 47 w 82"/>
                <a:gd name="T9" fmla="*/ 62 h 66"/>
                <a:gd name="T10" fmla="*/ 33 w 82"/>
                <a:gd name="T11" fmla="*/ 66 h 66"/>
                <a:gd name="T12" fmla="*/ 19 w 82"/>
                <a:gd name="T13" fmla="*/ 61 h 66"/>
                <a:gd name="T14" fmla="*/ 8 w 82"/>
                <a:gd name="T15" fmla="*/ 42 h 66"/>
                <a:gd name="T16" fmla="*/ 0 w 82"/>
                <a:gd name="T17" fmla="*/ 6 h 66"/>
                <a:gd name="T18" fmla="*/ 1 w 82"/>
                <a:gd name="T19" fmla="*/ 5 h 66"/>
                <a:gd name="T20" fmla="*/ 4 w 82"/>
                <a:gd name="T21" fmla="*/ 4 h 66"/>
                <a:gd name="T22" fmla="*/ 8 w 82"/>
                <a:gd name="T23" fmla="*/ 1 h 66"/>
                <a:gd name="T24" fmla="*/ 15 w 82"/>
                <a:gd name="T25" fmla="*/ 0 h 66"/>
                <a:gd name="T26" fmla="*/ 26 w 82"/>
                <a:gd name="T27" fmla="*/ 1 h 66"/>
                <a:gd name="T28" fmla="*/ 39 w 82"/>
                <a:gd name="T29" fmla="*/ 6 h 66"/>
                <a:gd name="T30" fmla="*/ 58 w 82"/>
                <a:gd name="T31" fmla="*/ 14 h 66"/>
                <a:gd name="T32" fmla="*/ 82 w 82"/>
                <a:gd name="T33" fmla="*/ 26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66"/>
                <a:gd name="T53" fmla="*/ 82 w 82"/>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66">
                  <a:moveTo>
                    <a:pt x="82" y="26"/>
                  </a:moveTo>
                  <a:lnTo>
                    <a:pt x="78" y="30"/>
                  </a:lnTo>
                  <a:lnTo>
                    <a:pt x="72" y="40"/>
                  </a:lnTo>
                  <a:lnTo>
                    <a:pt x="60" y="52"/>
                  </a:lnTo>
                  <a:lnTo>
                    <a:pt x="47" y="62"/>
                  </a:lnTo>
                  <a:lnTo>
                    <a:pt x="33" y="66"/>
                  </a:lnTo>
                  <a:lnTo>
                    <a:pt x="19" y="61"/>
                  </a:lnTo>
                  <a:lnTo>
                    <a:pt x="8" y="42"/>
                  </a:lnTo>
                  <a:lnTo>
                    <a:pt x="0" y="6"/>
                  </a:lnTo>
                  <a:lnTo>
                    <a:pt x="1" y="5"/>
                  </a:lnTo>
                  <a:lnTo>
                    <a:pt x="4" y="4"/>
                  </a:lnTo>
                  <a:lnTo>
                    <a:pt x="8" y="1"/>
                  </a:lnTo>
                  <a:lnTo>
                    <a:pt x="15" y="0"/>
                  </a:lnTo>
                  <a:lnTo>
                    <a:pt x="26" y="1"/>
                  </a:lnTo>
                  <a:lnTo>
                    <a:pt x="39" y="6"/>
                  </a:lnTo>
                  <a:lnTo>
                    <a:pt x="58" y="14"/>
                  </a:lnTo>
                  <a:lnTo>
                    <a:pt x="82" y="26"/>
                  </a:lnTo>
                  <a:close/>
                </a:path>
              </a:pathLst>
            </a:custGeom>
            <a:solidFill>
              <a:srgbClr val="A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7" name="Freeform 155">
              <a:extLst>
                <a:ext uri="{FF2B5EF4-FFF2-40B4-BE49-F238E27FC236}">
                  <a16:creationId xmlns:a16="http://schemas.microsoft.com/office/drawing/2014/main" id="{2341D74D-CAF7-1BE4-972F-F764B639F452}"/>
                </a:ext>
              </a:extLst>
            </p:cNvPr>
            <p:cNvSpPr>
              <a:spLocks/>
            </p:cNvSpPr>
            <p:nvPr/>
          </p:nvSpPr>
          <p:spPr bwMode="auto">
            <a:xfrm>
              <a:off x="2721" y="1268"/>
              <a:ext cx="76" cy="44"/>
            </a:xfrm>
            <a:custGeom>
              <a:avLst/>
              <a:gdLst>
                <a:gd name="T0" fmla="*/ 76 w 76"/>
                <a:gd name="T1" fmla="*/ 20 h 44"/>
                <a:gd name="T2" fmla="*/ 74 w 76"/>
                <a:gd name="T3" fmla="*/ 22 h 44"/>
                <a:gd name="T4" fmla="*/ 67 w 76"/>
                <a:gd name="T5" fmla="*/ 29 h 44"/>
                <a:gd name="T6" fmla="*/ 57 w 76"/>
                <a:gd name="T7" fmla="*/ 36 h 44"/>
                <a:gd name="T8" fmla="*/ 46 w 76"/>
                <a:gd name="T9" fmla="*/ 41 h 44"/>
                <a:gd name="T10" fmla="*/ 33 w 76"/>
                <a:gd name="T11" fmla="*/ 44 h 44"/>
                <a:gd name="T12" fmla="*/ 20 w 76"/>
                <a:gd name="T13" fmla="*/ 38 h 44"/>
                <a:gd name="T14" fmla="*/ 9 w 76"/>
                <a:gd name="T15" fmla="*/ 25 h 44"/>
                <a:gd name="T16" fmla="*/ 0 w 76"/>
                <a:gd name="T17" fmla="*/ 0 h 44"/>
                <a:gd name="T18" fmla="*/ 3 w 76"/>
                <a:gd name="T19" fmla="*/ 1 h 44"/>
                <a:gd name="T20" fmla="*/ 7 w 76"/>
                <a:gd name="T21" fmla="*/ 2 h 44"/>
                <a:gd name="T22" fmla="*/ 15 w 76"/>
                <a:gd name="T23" fmla="*/ 5 h 44"/>
                <a:gd name="T24" fmla="*/ 25 w 76"/>
                <a:gd name="T25" fmla="*/ 8 h 44"/>
                <a:gd name="T26" fmla="*/ 37 w 76"/>
                <a:gd name="T27" fmla="*/ 11 h 44"/>
                <a:gd name="T28" fmla="*/ 50 w 76"/>
                <a:gd name="T29" fmla="*/ 15 h 44"/>
                <a:gd name="T30" fmla="*/ 63 w 76"/>
                <a:gd name="T31" fmla="*/ 18 h 44"/>
                <a:gd name="T32" fmla="*/ 76 w 76"/>
                <a:gd name="T33" fmla="*/ 2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44"/>
                <a:gd name="T53" fmla="*/ 76 w 76"/>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44">
                  <a:moveTo>
                    <a:pt x="76" y="20"/>
                  </a:moveTo>
                  <a:lnTo>
                    <a:pt x="74" y="22"/>
                  </a:lnTo>
                  <a:lnTo>
                    <a:pt x="67" y="29"/>
                  </a:lnTo>
                  <a:lnTo>
                    <a:pt x="57" y="36"/>
                  </a:lnTo>
                  <a:lnTo>
                    <a:pt x="46" y="41"/>
                  </a:lnTo>
                  <a:lnTo>
                    <a:pt x="33" y="44"/>
                  </a:lnTo>
                  <a:lnTo>
                    <a:pt x="20" y="38"/>
                  </a:lnTo>
                  <a:lnTo>
                    <a:pt x="9" y="25"/>
                  </a:lnTo>
                  <a:lnTo>
                    <a:pt x="0" y="0"/>
                  </a:lnTo>
                  <a:lnTo>
                    <a:pt x="3" y="1"/>
                  </a:lnTo>
                  <a:lnTo>
                    <a:pt x="7" y="2"/>
                  </a:lnTo>
                  <a:lnTo>
                    <a:pt x="15" y="5"/>
                  </a:lnTo>
                  <a:lnTo>
                    <a:pt x="25" y="8"/>
                  </a:lnTo>
                  <a:lnTo>
                    <a:pt x="37" y="11"/>
                  </a:lnTo>
                  <a:lnTo>
                    <a:pt x="50" y="15"/>
                  </a:lnTo>
                  <a:lnTo>
                    <a:pt x="63" y="18"/>
                  </a:lnTo>
                  <a:lnTo>
                    <a:pt x="7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8" name="Freeform 156">
              <a:extLst>
                <a:ext uri="{FF2B5EF4-FFF2-40B4-BE49-F238E27FC236}">
                  <a16:creationId xmlns:a16="http://schemas.microsoft.com/office/drawing/2014/main" id="{BF204FA6-B66A-1BDB-C525-977B128CC233}"/>
                </a:ext>
              </a:extLst>
            </p:cNvPr>
            <p:cNvSpPr>
              <a:spLocks/>
            </p:cNvSpPr>
            <p:nvPr/>
          </p:nvSpPr>
          <p:spPr bwMode="auto">
            <a:xfrm>
              <a:off x="2740" y="1317"/>
              <a:ext cx="9" cy="5"/>
            </a:xfrm>
            <a:custGeom>
              <a:avLst/>
              <a:gdLst>
                <a:gd name="T0" fmla="*/ 0 w 9"/>
                <a:gd name="T1" fmla="*/ 1 h 5"/>
                <a:gd name="T2" fmla="*/ 0 w 9"/>
                <a:gd name="T3" fmla="*/ 2 h 5"/>
                <a:gd name="T4" fmla="*/ 0 w 9"/>
                <a:gd name="T5" fmla="*/ 2 h 5"/>
                <a:gd name="T6" fmla="*/ 3 w 9"/>
                <a:gd name="T7" fmla="*/ 4 h 5"/>
                <a:gd name="T8" fmla="*/ 4 w 9"/>
                <a:gd name="T9" fmla="*/ 5 h 5"/>
                <a:gd name="T10" fmla="*/ 5 w 9"/>
                <a:gd name="T11" fmla="*/ 5 h 5"/>
                <a:gd name="T12" fmla="*/ 7 w 9"/>
                <a:gd name="T13" fmla="*/ 5 h 5"/>
                <a:gd name="T14" fmla="*/ 8 w 9"/>
                <a:gd name="T15" fmla="*/ 5 h 5"/>
                <a:gd name="T16" fmla="*/ 9 w 9"/>
                <a:gd name="T17" fmla="*/ 5 h 5"/>
                <a:gd name="T18" fmla="*/ 9 w 9"/>
                <a:gd name="T19" fmla="*/ 4 h 5"/>
                <a:gd name="T20" fmla="*/ 8 w 9"/>
                <a:gd name="T21" fmla="*/ 2 h 5"/>
                <a:gd name="T22" fmla="*/ 6 w 9"/>
                <a:gd name="T23" fmla="*/ 1 h 5"/>
                <a:gd name="T24" fmla="*/ 5 w 9"/>
                <a:gd name="T25" fmla="*/ 1 h 5"/>
                <a:gd name="T26" fmla="*/ 4 w 9"/>
                <a:gd name="T27" fmla="*/ 0 h 5"/>
                <a:gd name="T28" fmla="*/ 1 w 9"/>
                <a:gd name="T29" fmla="*/ 0 h 5"/>
                <a:gd name="T30" fmla="*/ 0 w 9"/>
                <a:gd name="T31" fmla="*/ 0 h 5"/>
                <a:gd name="T32" fmla="*/ 0 w 9"/>
                <a:gd name="T33" fmla="*/ 1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5"/>
                <a:gd name="T53" fmla="*/ 9 w 9"/>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5">
                  <a:moveTo>
                    <a:pt x="0" y="1"/>
                  </a:moveTo>
                  <a:lnTo>
                    <a:pt x="0" y="2"/>
                  </a:lnTo>
                  <a:lnTo>
                    <a:pt x="3" y="4"/>
                  </a:lnTo>
                  <a:lnTo>
                    <a:pt x="4" y="5"/>
                  </a:lnTo>
                  <a:lnTo>
                    <a:pt x="5" y="5"/>
                  </a:lnTo>
                  <a:lnTo>
                    <a:pt x="7" y="5"/>
                  </a:lnTo>
                  <a:lnTo>
                    <a:pt x="8" y="5"/>
                  </a:lnTo>
                  <a:lnTo>
                    <a:pt x="9" y="5"/>
                  </a:lnTo>
                  <a:lnTo>
                    <a:pt x="9" y="4"/>
                  </a:lnTo>
                  <a:lnTo>
                    <a:pt x="8" y="2"/>
                  </a:lnTo>
                  <a:lnTo>
                    <a:pt x="6" y="1"/>
                  </a:lnTo>
                  <a:lnTo>
                    <a:pt x="5" y="1"/>
                  </a:lnTo>
                  <a:lnTo>
                    <a:pt x="4" y="0"/>
                  </a:lnTo>
                  <a:lnTo>
                    <a:pt x="1" y="0"/>
                  </a:lnTo>
                  <a:lnTo>
                    <a:pt x="0" y="0"/>
                  </a:lnTo>
                  <a:lnTo>
                    <a:pt x="0"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9" name="Freeform 157">
              <a:extLst>
                <a:ext uri="{FF2B5EF4-FFF2-40B4-BE49-F238E27FC236}">
                  <a16:creationId xmlns:a16="http://schemas.microsoft.com/office/drawing/2014/main" id="{D1D4697B-0097-381B-E334-548BEE4118A1}"/>
                </a:ext>
              </a:extLst>
            </p:cNvPr>
            <p:cNvSpPr>
              <a:spLocks/>
            </p:cNvSpPr>
            <p:nvPr/>
          </p:nvSpPr>
          <p:spPr bwMode="auto">
            <a:xfrm>
              <a:off x="2737" y="1263"/>
              <a:ext cx="9" cy="5"/>
            </a:xfrm>
            <a:custGeom>
              <a:avLst/>
              <a:gdLst>
                <a:gd name="T0" fmla="*/ 0 w 9"/>
                <a:gd name="T1" fmla="*/ 1 h 5"/>
                <a:gd name="T2" fmla="*/ 0 w 9"/>
                <a:gd name="T3" fmla="*/ 2 h 5"/>
                <a:gd name="T4" fmla="*/ 0 w 9"/>
                <a:gd name="T5" fmla="*/ 3 h 5"/>
                <a:gd name="T6" fmla="*/ 2 w 9"/>
                <a:gd name="T7" fmla="*/ 4 h 5"/>
                <a:gd name="T8" fmla="*/ 3 w 9"/>
                <a:gd name="T9" fmla="*/ 4 h 5"/>
                <a:gd name="T10" fmla="*/ 4 w 9"/>
                <a:gd name="T11" fmla="*/ 5 h 5"/>
                <a:gd name="T12" fmla="*/ 7 w 9"/>
                <a:gd name="T13" fmla="*/ 5 h 5"/>
                <a:gd name="T14" fmla="*/ 8 w 9"/>
                <a:gd name="T15" fmla="*/ 5 h 5"/>
                <a:gd name="T16" fmla="*/ 9 w 9"/>
                <a:gd name="T17" fmla="*/ 4 h 5"/>
                <a:gd name="T18" fmla="*/ 9 w 9"/>
                <a:gd name="T19" fmla="*/ 3 h 5"/>
                <a:gd name="T20" fmla="*/ 8 w 9"/>
                <a:gd name="T21" fmla="*/ 2 h 5"/>
                <a:gd name="T22" fmla="*/ 6 w 9"/>
                <a:gd name="T23" fmla="*/ 2 h 5"/>
                <a:gd name="T24" fmla="*/ 4 w 9"/>
                <a:gd name="T25" fmla="*/ 1 h 5"/>
                <a:gd name="T26" fmla="*/ 3 w 9"/>
                <a:gd name="T27" fmla="*/ 0 h 5"/>
                <a:gd name="T28" fmla="*/ 1 w 9"/>
                <a:gd name="T29" fmla="*/ 0 h 5"/>
                <a:gd name="T30" fmla="*/ 0 w 9"/>
                <a:gd name="T31" fmla="*/ 0 h 5"/>
                <a:gd name="T32" fmla="*/ 0 w 9"/>
                <a:gd name="T33" fmla="*/ 1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5"/>
                <a:gd name="T53" fmla="*/ 9 w 9"/>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5">
                  <a:moveTo>
                    <a:pt x="0" y="1"/>
                  </a:moveTo>
                  <a:lnTo>
                    <a:pt x="0" y="2"/>
                  </a:lnTo>
                  <a:lnTo>
                    <a:pt x="0" y="3"/>
                  </a:lnTo>
                  <a:lnTo>
                    <a:pt x="2" y="4"/>
                  </a:lnTo>
                  <a:lnTo>
                    <a:pt x="3" y="4"/>
                  </a:lnTo>
                  <a:lnTo>
                    <a:pt x="4" y="5"/>
                  </a:lnTo>
                  <a:lnTo>
                    <a:pt x="7" y="5"/>
                  </a:lnTo>
                  <a:lnTo>
                    <a:pt x="8" y="5"/>
                  </a:lnTo>
                  <a:lnTo>
                    <a:pt x="9" y="4"/>
                  </a:lnTo>
                  <a:lnTo>
                    <a:pt x="9" y="3"/>
                  </a:lnTo>
                  <a:lnTo>
                    <a:pt x="8" y="2"/>
                  </a:lnTo>
                  <a:lnTo>
                    <a:pt x="6" y="2"/>
                  </a:lnTo>
                  <a:lnTo>
                    <a:pt x="4" y="1"/>
                  </a:lnTo>
                  <a:lnTo>
                    <a:pt x="3" y="0"/>
                  </a:lnTo>
                  <a:lnTo>
                    <a:pt x="1" y="0"/>
                  </a:lnTo>
                  <a:lnTo>
                    <a:pt x="0" y="0"/>
                  </a:lnTo>
                  <a:lnTo>
                    <a:pt x="0"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0" name="Freeform 158">
              <a:extLst>
                <a:ext uri="{FF2B5EF4-FFF2-40B4-BE49-F238E27FC236}">
                  <a16:creationId xmlns:a16="http://schemas.microsoft.com/office/drawing/2014/main" id="{84F17858-8AF1-4A3A-5BE4-A7A64EC322F1}"/>
                </a:ext>
              </a:extLst>
            </p:cNvPr>
            <p:cNvSpPr>
              <a:spLocks/>
            </p:cNvSpPr>
            <p:nvPr/>
          </p:nvSpPr>
          <p:spPr bwMode="auto">
            <a:xfrm>
              <a:off x="2721" y="1174"/>
              <a:ext cx="48" cy="75"/>
            </a:xfrm>
            <a:custGeom>
              <a:avLst/>
              <a:gdLst>
                <a:gd name="T0" fmla="*/ 44 w 48"/>
                <a:gd name="T1" fmla="*/ 3 h 75"/>
                <a:gd name="T2" fmla="*/ 43 w 48"/>
                <a:gd name="T3" fmla="*/ 1 h 75"/>
                <a:gd name="T4" fmla="*/ 41 w 48"/>
                <a:gd name="T5" fmla="*/ 1 h 75"/>
                <a:gd name="T6" fmla="*/ 39 w 48"/>
                <a:gd name="T7" fmla="*/ 1 h 75"/>
                <a:gd name="T8" fmla="*/ 38 w 48"/>
                <a:gd name="T9" fmla="*/ 0 h 75"/>
                <a:gd name="T10" fmla="*/ 42 w 48"/>
                <a:gd name="T11" fmla="*/ 8 h 75"/>
                <a:gd name="T12" fmla="*/ 43 w 48"/>
                <a:gd name="T13" fmla="*/ 16 h 75"/>
                <a:gd name="T14" fmla="*/ 43 w 48"/>
                <a:gd name="T15" fmla="*/ 25 h 75"/>
                <a:gd name="T16" fmla="*/ 41 w 48"/>
                <a:gd name="T17" fmla="*/ 33 h 75"/>
                <a:gd name="T18" fmla="*/ 36 w 48"/>
                <a:gd name="T19" fmla="*/ 42 h 75"/>
                <a:gd name="T20" fmla="*/ 29 w 48"/>
                <a:gd name="T21" fmla="*/ 49 h 75"/>
                <a:gd name="T22" fmla="*/ 20 w 48"/>
                <a:gd name="T23" fmla="*/ 56 h 75"/>
                <a:gd name="T24" fmla="*/ 7 w 48"/>
                <a:gd name="T25" fmla="*/ 62 h 75"/>
                <a:gd name="T26" fmla="*/ 0 w 48"/>
                <a:gd name="T27" fmla="*/ 66 h 75"/>
                <a:gd name="T28" fmla="*/ 4 w 48"/>
                <a:gd name="T29" fmla="*/ 71 h 75"/>
                <a:gd name="T30" fmla="*/ 9 w 48"/>
                <a:gd name="T31" fmla="*/ 74 h 75"/>
                <a:gd name="T32" fmla="*/ 13 w 48"/>
                <a:gd name="T33" fmla="*/ 75 h 75"/>
                <a:gd name="T34" fmla="*/ 13 w 48"/>
                <a:gd name="T35" fmla="*/ 74 h 75"/>
                <a:gd name="T36" fmla="*/ 14 w 48"/>
                <a:gd name="T37" fmla="*/ 71 h 75"/>
                <a:gd name="T38" fmla="*/ 16 w 48"/>
                <a:gd name="T39" fmla="*/ 67 h 75"/>
                <a:gd name="T40" fmla="*/ 19 w 48"/>
                <a:gd name="T41" fmla="*/ 64 h 75"/>
                <a:gd name="T42" fmla="*/ 23 w 48"/>
                <a:gd name="T43" fmla="*/ 62 h 75"/>
                <a:gd name="T44" fmla="*/ 28 w 48"/>
                <a:gd name="T45" fmla="*/ 58 h 75"/>
                <a:gd name="T46" fmla="*/ 34 w 48"/>
                <a:gd name="T47" fmla="*/ 54 h 75"/>
                <a:gd name="T48" fmla="*/ 41 w 48"/>
                <a:gd name="T49" fmla="*/ 46 h 75"/>
                <a:gd name="T50" fmla="*/ 45 w 48"/>
                <a:gd name="T51" fmla="*/ 38 h 75"/>
                <a:gd name="T52" fmla="*/ 48 w 48"/>
                <a:gd name="T53" fmla="*/ 28 h 75"/>
                <a:gd name="T54" fmla="*/ 48 w 48"/>
                <a:gd name="T55" fmla="*/ 16 h 75"/>
                <a:gd name="T56" fmla="*/ 44 w 48"/>
                <a:gd name="T57" fmla="*/ 3 h 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75"/>
                <a:gd name="T89" fmla="*/ 48 w 48"/>
                <a:gd name="T90" fmla="*/ 75 h 7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75">
                  <a:moveTo>
                    <a:pt x="44" y="3"/>
                  </a:moveTo>
                  <a:lnTo>
                    <a:pt x="43" y="1"/>
                  </a:lnTo>
                  <a:lnTo>
                    <a:pt x="41" y="1"/>
                  </a:lnTo>
                  <a:lnTo>
                    <a:pt x="39" y="1"/>
                  </a:lnTo>
                  <a:lnTo>
                    <a:pt x="38" y="0"/>
                  </a:lnTo>
                  <a:lnTo>
                    <a:pt x="42" y="8"/>
                  </a:lnTo>
                  <a:lnTo>
                    <a:pt x="43" y="16"/>
                  </a:lnTo>
                  <a:lnTo>
                    <a:pt x="43" y="25"/>
                  </a:lnTo>
                  <a:lnTo>
                    <a:pt x="41" y="33"/>
                  </a:lnTo>
                  <a:lnTo>
                    <a:pt x="36" y="42"/>
                  </a:lnTo>
                  <a:lnTo>
                    <a:pt x="29" y="49"/>
                  </a:lnTo>
                  <a:lnTo>
                    <a:pt x="20" y="56"/>
                  </a:lnTo>
                  <a:lnTo>
                    <a:pt x="7" y="62"/>
                  </a:lnTo>
                  <a:lnTo>
                    <a:pt x="0" y="66"/>
                  </a:lnTo>
                  <a:lnTo>
                    <a:pt x="4" y="71"/>
                  </a:lnTo>
                  <a:lnTo>
                    <a:pt x="9" y="74"/>
                  </a:lnTo>
                  <a:lnTo>
                    <a:pt x="13" y="75"/>
                  </a:lnTo>
                  <a:lnTo>
                    <a:pt x="13" y="74"/>
                  </a:lnTo>
                  <a:lnTo>
                    <a:pt x="14" y="71"/>
                  </a:lnTo>
                  <a:lnTo>
                    <a:pt x="16" y="67"/>
                  </a:lnTo>
                  <a:lnTo>
                    <a:pt x="19" y="64"/>
                  </a:lnTo>
                  <a:lnTo>
                    <a:pt x="23" y="62"/>
                  </a:lnTo>
                  <a:lnTo>
                    <a:pt x="28" y="58"/>
                  </a:lnTo>
                  <a:lnTo>
                    <a:pt x="34" y="54"/>
                  </a:lnTo>
                  <a:lnTo>
                    <a:pt x="41" y="46"/>
                  </a:lnTo>
                  <a:lnTo>
                    <a:pt x="45" y="38"/>
                  </a:lnTo>
                  <a:lnTo>
                    <a:pt x="48" y="28"/>
                  </a:lnTo>
                  <a:lnTo>
                    <a:pt x="48" y="16"/>
                  </a:lnTo>
                  <a:lnTo>
                    <a:pt x="44" y="3"/>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1" name="Freeform 159">
              <a:extLst>
                <a:ext uri="{FF2B5EF4-FFF2-40B4-BE49-F238E27FC236}">
                  <a16:creationId xmlns:a16="http://schemas.microsoft.com/office/drawing/2014/main" id="{2C6190C3-65EC-4FF1-8E29-AF5412ADAD61}"/>
                </a:ext>
              </a:extLst>
            </p:cNvPr>
            <p:cNvSpPr>
              <a:spLocks/>
            </p:cNvSpPr>
            <p:nvPr/>
          </p:nvSpPr>
          <p:spPr bwMode="auto">
            <a:xfrm>
              <a:off x="2707" y="1155"/>
              <a:ext cx="61" cy="32"/>
            </a:xfrm>
            <a:custGeom>
              <a:avLst/>
              <a:gdLst>
                <a:gd name="T0" fmla="*/ 51 w 61"/>
                <a:gd name="T1" fmla="*/ 13 h 32"/>
                <a:gd name="T2" fmla="*/ 49 w 61"/>
                <a:gd name="T3" fmla="*/ 10 h 32"/>
                <a:gd name="T4" fmla="*/ 46 w 61"/>
                <a:gd name="T5" fmla="*/ 8 h 32"/>
                <a:gd name="T6" fmla="*/ 41 w 61"/>
                <a:gd name="T7" fmla="*/ 5 h 32"/>
                <a:gd name="T8" fmla="*/ 34 w 61"/>
                <a:gd name="T9" fmla="*/ 3 h 32"/>
                <a:gd name="T10" fmla="*/ 28 w 61"/>
                <a:gd name="T11" fmla="*/ 0 h 32"/>
                <a:gd name="T12" fmla="*/ 19 w 61"/>
                <a:gd name="T13" fmla="*/ 0 h 32"/>
                <a:gd name="T14" fmla="*/ 10 w 61"/>
                <a:gd name="T15" fmla="*/ 1 h 32"/>
                <a:gd name="T16" fmla="*/ 0 w 61"/>
                <a:gd name="T17" fmla="*/ 6 h 32"/>
                <a:gd name="T18" fmla="*/ 1 w 61"/>
                <a:gd name="T19" fmla="*/ 6 h 32"/>
                <a:gd name="T20" fmla="*/ 5 w 61"/>
                <a:gd name="T21" fmla="*/ 5 h 32"/>
                <a:gd name="T22" fmla="*/ 11 w 61"/>
                <a:gd name="T23" fmla="*/ 4 h 32"/>
                <a:gd name="T24" fmla="*/ 18 w 61"/>
                <a:gd name="T25" fmla="*/ 4 h 32"/>
                <a:gd name="T26" fmla="*/ 26 w 61"/>
                <a:gd name="T27" fmla="*/ 4 h 32"/>
                <a:gd name="T28" fmla="*/ 33 w 61"/>
                <a:gd name="T29" fmla="*/ 6 h 32"/>
                <a:gd name="T30" fmla="*/ 41 w 61"/>
                <a:gd name="T31" fmla="*/ 10 h 32"/>
                <a:gd name="T32" fmla="*/ 48 w 61"/>
                <a:gd name="T33" fmla="*/ 17 h 32"/>
                <a:gd name="T34" fmla="*/ 50 w 61"/>
                <a:gd name="T35" fmla="*/ 19 h 32"/>
                <a:gd name="T36" fmla="*/ 52 w 61"/>
                <a:gd name="T37" fmla="*/ 23 h 32"/>
                <a:gd name="T38" fmla="*/ 53 w 61"/>
                <a:gd name="T39" fmla="*/ 26 h 32"/>
                <a:gd name="T40" fmla="*/ 56 w 61"/>
                <a:gd name="T41" fmla="*/ 30 h 32"/>
                <a:gd name="T42" fmla="*/ 57 w 61"/>
                <a:gd name="T43" fmla="*/ 32 h 32"/>
                <a:gd name="T44" fmla="*/ 58 w 61"/>
                <a:gd name="T45" fmla="*/ 32 h 32"/>
                <a:gd name="T46" fmla="*/ 60 w 61"/>
                <a:gd name="T47" fmla="*/ 32 h 32"/>
                <a:gd name="T48" fmla="*/ 61 w 61"/>
                <a:gd name="T49" fmla="*/ 29 h 32"/>
                <a:gd name="T50" fmla="*/ 59 w 61"/>
                <a:gd name="T51" fmla="*/ 25 h 32"/>
                <a:gd name="T52" fmla="*/ 57 w 61"/>
                <a:gd name="T53" fmla="*/ 20 h 32"/>
                <a:gd name="T54" fmla="*/ 55 w 61"/>
                <a:gd name="T55" fmla="*/ 17 h 32"/>
                <a:gd name="T56" fmla="*/ 51 w 61"/>
                <a:gd name="T57" fmla="*/ 13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32"/>
                <a:gd name="T89" fmla="*/ 61 w 61"/>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32">
                  <a:moveTo>
                    <a:pt x="51" y="13"/>
                  </a:moveTo>
                  <a:lnTo>
                    <a:pt x="49" y="10"/>
                  </a:lnTo>
                  <a:lnTo>
                    <a:pt x="46" y="8"/>
                  </a:lnTo>
                  <a:lnTo>
                    <a:pt x="41" y="5"/>
                  </a:lnTo>
                  <a:lnTo>
                    <a:pt x="34" y="3"/>
                  </a:lnTo>
                  <a:lnTo>
                    <a:pt x="28" y="0"/>
                  </a:lnTo>
                  <a:lnTo>
                    <a:pt x="19" y="0"/>
                  </a:lnTo>
                  <a:lnTo>
                    <a:pt x="10" y="1"/>
                  </a:lnTo>
                  <a:lnTo>
                    <a:pt x="0" y="6"/>
                  </a:lnTo>
                  <a:lnTo>
                    <a:pt x="1" y="6"/>
                  </a:lnTo>
                  <a:lnTo>
                    <a:pt x="5" y="5"/>
                  </a:lnTo>
                  <a:lnTo>
                    <a:pt x="11" y="4"/>
                  </a:lnTo>
                  <a:lnTo>
                    <a:pt x="18" y="4"/>
                  </a:lnTo>
                  <a:lnTo>
                    <a:pt x="26" y="4"/>
                  </a:lnTo>
                  <a:lnTo>
                    <a:pt x="33" y="6"/>
                  </a:lnTo>
                  <a:lnTo>
                    <a:pt x="41" y="10"/>
                  </a:lnTo>
                  <a:lnTo>
                    <a:pt x="48" y="17"/>
                  </a:lnTo>
                  <a:lnTo>
                    <a:pt x="50" y="19"/>
                  </a:lnTo>
                  <a:lnTo>
                    <a:pt x="52" y="23"/>
                  </a:lnTo>
                  <a:lnTo>
                    <a:pt x="53" y="26"/>
                  </a:lnTo>
                  <a:lnTo>
                    <a:pt x="56" y="30"/>
                  </a:lnTo>
                  <a:lnTo>
                    <a:pt x="57" y="32"/>
                  </a:lnTo>
                  <a:lnTo>
                    <a:pt x="58" y="32"/>
                  </a:lnTo>
                  <a:lnTo>
                    <a:pt x="60" y="32"/>
                  </a:lnTo>
                  <a:lnTo>
                    <a:pt x="61" y="29"/>
                  </a:lnTo>
                  <a:lnTo>
                    <a:pt x="59" y="25"/>
                  </a:lnTo>
                  <a:lnTo>
                    <a:pt x="57" y="20"/>
                  </a:lnTo>
                  <a:lnTo>
                    <a:pt x="55" y="17"/>
                  </a:lnTo>
                  <a:lnTo>
                    <a:pt x="5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2" name="Freeform 160">
              <a:extLst>
                <a:ext uri="{FF2B5EF4-FFF2-40B4-BE49-F238E27FC236}">
                  <a16:creationId xmlns:a16="http://schemas.microsoft.com/office/drawing/2014/main" id="{397EEF4F-3F4D-B842-B985-38F15FC6E7E9}"/>
                </a:ext>
              </a:extLst>
            </p:cNvPr>
            <p:cNvSpPr>
              <a:spLocks/>
            </p:cNvSpPr>
            <p:nvPr/>
          </p:nvSpPr>
          <p:spPr bwMode="auto">
            <a:xfrm>
              <a:off x="2795" y="1183"/>
              <a:ext cx="66" cy="27"/>
            </a:xfrm>
            <a:custGeom>
              <a:avLst/>
              <a:gdLst>
                <a:gd name="T0" fmla="*/ 18 w 66"/>
                <a:gd name="T1" fmla="*/ 0 h 27"/>
                <a:gd name="T2" fmla="*/ 21 w 66"/>
                <a:gd name="T3" fmla="*/ 0 h 27"/>
                <a:gd name="T4" fmla="*/ 26 w 66"/>
                <a:gd name="T5" fmla="*/ 0 h 27"/>
                <a:gd name="T6" fmla="*/ 32 w 66"/>
                <a:gd name="T7" fmla="*/ 1 h 27"/>
                <a:gd name="T8" fmla="*/ 39 w 66"/>
                <a:gd name="T9" fmla="*/ 2 h 27"/>
                <a:gd name="T10" fmla="*/ 46 w 66"/>
                <a:gd name="T11" fmla="*/ 6 h 27"/>
                <a:gd name="T12" fmla="*/ 54 w 66"/>
                <a:gd name="T13" fmla="*/ 11 h 27"/>
                <a:gd name="T14" fmla="*/ 60 w 66"/>
                <a:gd name="T15" fmla="*/ 18 h 27"/>
                <a:gd name="T16" fmla="*/ 66 w 66"/>
                <a:gd name="T17" fmla="*/ 27 h 27"/>
                <a:gd name="T18" fmla="*/ 65 w 66"/>
                <a:gd name="T19" fmla="*/ 26 h 27"/>
                <a:gd name="T20" fmla="*/ 63 w 66"/>
                <a:gd name="T21" fmla="*/ 23 h 27"/>
                <a:gd name="T22" fmla="*/ 58 w 66"/>
                <a:gd name="T23" fmla="*/ 18 h 27"/>
                <a:gd name="T24" fmla="*/ 51 w 66"/>
                <a:gd name="T25" fmla="*/ 14 h 27"/>
                <a:gd name="T26" fmla="*/ 45 w 66"/>
                <a:gd name="T27" fmla="*/ 9 h 27"/>
                <a:gd name="T28" fmla="*/ 37 w 66"/>
                <a:gd name="T29" fmla="*/ 6 h 27"/>
                <a:gd name="T30" fmla="*/ 28 w 66"/>
                <a:gd name="T31" fmla="*/ 4 h 27"/>
                <a:gd name="T32" fmla="*/ 19 w 66"/>
                <a:gd name="T33" fmla="*/ 5 h 27"/>
                <a:gd name="T34" fmla="*/ 15 w 66"/>
                <a:gd name="T35" fmla="*/ 6 h 27"/>
                <a:gd name="T36" fmla="*/ 11 w 66"/>
                <a:gd name="T37" fmla="*/ 7 h 27"/>
                <a:gd name="T38" fmla="*/ 8 w 66"/>
                <a:gd name="T39" fmla="*/ 9 h 27"/>
                <a:gd name="T40" fmla="*/ 5 w 66"/>
                <a:gd name="T41" fmla="*/ 11 h 27"/>
                <a:gd name="T42" fmla="*/ 2 w 66"/>
                <a:gd name="T43" fmla="*/ 13 h 27"/>
                <a:gd name="T44" fmla="*/ 1 w 66"/>
                <a:gd name="T45" fmla="*/ 11 h 27"/>
                <a:gd name="T46" fmla="*/ 0 w 66"/>
                <a:gd name="T47" fmla="*/ 10 h 27"/>
                <a:gd name="T48" fmla="*/ 0 w 66"/>
                <a:gd name="T49" fmla="*/ 8 h 27"/>
                <a:gd name="T50" fmla="*/ 5 w 66"/>
                <a:gd name="T51" fmla="*/ 5 h 27"/>
                <a:gd name="T52" fmla="*/ 9 w 66"/>
                <a:gd name="T53" fmla="*/ 2 h 27"/>
                <a:gd name="T54" fmla="*/ 13 w 66"/>
                <a:gd name="T55" fmla="*/ 1 h 27"/>
                <a:gd name="T56" fmla="*/ 18 w 66"/>
                <a:gd name="T57" fmla="*/ 0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6"/>
                <a:gd name="T88" fmla="*/ 0 h 27"/>
                <a:gd name="T89" fmla="*/ 66 w 66"/>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6" h="27">
                  <a:moveTo>
                    <a:pt x="18" y="0"/>
                  </a:moveTo>
                  <a:lnTo>
                    <a:pt x="21" y="0"/>
                  </a:lnTo>
                  <a:lnTo>
                    <a:pt x="26" y="0"/>
                  </a:lnTo>
                  <a:lnTo>
                    <a:pt x="32" y="1"/>
                  </a:lnTo>
                  <a:lnTo>
                    <a:pt x="39" y="2"/>
                  </a:lnTo>
                  <a:lnTo>
                    <a:pt x="46" y="6"/>
                  </a:lnTo>
                  <a:lnTo>
                    <a:pt x="54" y="11"/>
                  </a:lnTo>
                  <a:lnTo>
                    <a:pt x="60" y="18"/>
                  </a:lnTo>
                  <a:lnTo>
                    <a:pt x="66" y="27"/>
                  </a:lnTo>
                  <a:lnTo>
                    <a:pt x="65" y="26"/>
                  </a:lnTo>
                  <a:lnTo>
                    <a:pt x="63" y="23"/>
                  </a:lnTo>
                  <a:lnTo>
                    <a:pt x="58" y="18"/>
                  </a:lnTo>
                  <a:lnTo>
                    <a:pt x="51" y="14"/>
                  </a:lnTo>
                  <a:lnTo>
                    <a:pt x="45" y="9"/>
                  </a:lnTo>
                  <a:lnTo>
                    <a:pt x="37" y="6"/>
                  </a:lnTo>
                  <a:lnTo>
                    <a:pt x="28" y="4"/>
                  </a:lnTo>
                  <a:lnTo>
                    <a:pt x="19" y="5"/>
                  </a:lnTo>
                  <a:lnTo>
                    <a:pt x="15" y="6"/>
                  </a:lnTo>
                  <a:lnTo>
                    <a:pt x="11" y="7"/>
                  </a:lnTo>
                  <a:lnTo>
                    <a:pt x="8" y="9"/>
                  </a:lnTo>
                  <a:lnTo>
                    <a:pt x="5" y="11"/>
                  </a:lnTo>
                  <a:lnTo>
                    <a:pt x="2" y="13"/>
                  </a:lnTo>
                  <a:lnTo>
                    <a:pt x="1" y="11"/>
                  </a:lnTo>
                  <a:lnTo>
                    <a:pt x="0" y="10"/>
                  </a:lnTo>
                  <a:lnTo>
                    <a:pt x="0" y="8"/>
                  </a:lnTo>
                  <a:lnTo>
                    <a:pt x="5" y="5"/>
                  </a:lnTo>
                  <a:lnTo>
                    <a:pt x="9" y="2"/>
                  </a:lnTo>
                  <a:lnTo>
                    <a:pt x="13" y="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3" name="Freeform 161">
              <a:extLst>
                <a:ext uri="{FF2B5EF4-FFF2-40B4-BE49-F238E27FC236}">
                  <a16:creationId xmlns:a16="http://schemas.microsoft.com/office/drawing/2014/main" id="{8F7E3798-BA8A-AB6D-0F06-1983FCD88C33}"/>
                </a:ext>
              </a:extLst>
            </p:cNvPr>
            <p:cNvSpPr>
              <a:spLocks/>
            </p:cNvSpPr>
            <p:nvPr/>
          </p:nvSpPr>
          <p:spPr bwMode="auto">
            <a:xfrm>
              <a:off x="2702" y="1177"/>
              <a:ext cx="55" cy="31"/>
            </a:xfrm>
            <a:custGeom>
              <a:avLst/>
              <a:gdLst>
                <a:gd name="T0" fmla="*/ 32 w 55"/>
                <a:gd name="T1" fmla="*/ 15 h 31"/>
                <a:gd name="T2" fmla="*/ 44 w 55"/>
                <a:gd name="T3" fmla="*/ 22 h 31"/>
                <a:gd name="T4" fmla="*/ 52 w 55"/>
                <a:gd name="T5" fmla="*/ 26 h 31"/>
                <a:gd name="T6" fmla="*/ 54 w 55"/>
                <a:gd name="T7" fmla="*/ 30 h 31"/>
                <a:gd name="T8" fmla="*/ 55 w 55"/>
                <a:gd name="T9" fmla="*/ 31 h 31"/>
                <a:gd name="T10" fmla="*/ 55 w 55"/>
                <a:gd name="T11" fmla="*/ 29 h 31"/>
                <a:gd name="T12" fmla="*/ 53 w 55"/>
                <a:gd name="T13" fmla="*/ 24 h 31"/>
                <a:gd name="T14" fmla="*/ 50 w 55"/>
                <a:gd name="T15" fmla="*/ 16 h 31"/>
                <a:gd name="T16" fmla="*/ 45 w 55"/>
                <a:gd name="T17" fmla="*/ 10 h 31"/>
                <a:gd name="T18" fmla="*/ 37 w 55"/>
                <a:gd name="T19" fmla="*/ 3 h 31"/>
                <a:gd name="T20" fmla="*/ 28 w 55"/>
                <a:gd name="T21" fmla="*/ 0 h 31"/>
                <a:gd name="T22" fmla="*/ 16 w 55"/>
                <a:gd name="T23" fmla="*/ 0 h 31"/>
                <a:gd name="T24" fmla="*/ 0 w 55"/>
                <a:gd name="T25" fmla="*/ 4 h 31"/>
                <a:gd name="T26" fmla="*/ 3 w 55"/>
                <a:gd name="T27" fmla="*/ 4 h 31"/>
                <a:gd name="T28" fmla="*/ 8 w 55"/>
                <a:gd name="T29" fmla="*/ 6 h 31"/>
                <a:gd name="T30" fmla="*/ 17 w 55"/>
                <a:gd name="T31" fmla="*/ 10 h 31"/>
                <a:gd name="T32" fmla="*/ 32 w 55"/>
                <a:gd name="T33" fmla="*/ 15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31"/>
                <a:gd name="T53" fmla="*/ 55 w 5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31">
                  <a:moveTo>
                    <a:pt x="32" y="15"/>
                  </a:moveTo>
                  <a:lnTo>
                    <a:pt x="44" y="22"/>
                  </a:lnTo>
                  <a:lnTo>
                    <a:pt x="52" y="26"/>
                  </a:lnTo>
                  <a:lnTo>
                    <a:pt x="54" y="30"/>
                  </a:lnTo>
                  <a:lnTo>
                    <a:pt x="55" y="31"/>
                  </a:lnTo>
                  <a:lnTo>
                    <a:pt x="55" y="29"/>
                  </a:lnTo>
                  <a:lnTo>
                    <a:pt x="53" y="24"/>
                  </a:lnTo>
                  <a:lnTo>
                    <a:pt x="50" y="16"/>
                  </a:lnTo>
                  <a:lnTo>
                    <a:pt x="45" y="10"/>
                  </a:lnTo>
                  <a:lnTo>
                    <a:pt x="37" y="3"/>
                  </a:lnTo>
                  <a:lnTo>
                    <a:pt x="28" y="0"/>
                  </a:lnTo>
                  <a:lnTo>
                    <a:pt x="16" y="0"/>
                  </a:lnTo>
                  <a:lnTo>
                    <a:pt x="0" y="4"/>
                  </a:lnTo>
                  <a:lnTo>
                    <a:pt x="3" y="4"/>
                  </a:lnTo>
                  <a:lnTo>
                    <a:pt x="8" y="6"/>
                  </a:lnTo>
                  <a:lnTo>
                    <a:pt x="17" y="10"/>
                  </a:lnTo>
                  <a:lnTo>
                    <a:pt x="32" y="15"/>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4" name="Freeform 162">
              <a:extLst>
                <a:ext uri="{FF2B5EF4-FFF2-40B4-BE49-F238E27FC236}">
                  <a16:creationId xmlns:a16="http://schemas.microsoft.com/office/drawing/2014/main" id="{509598B3-91B3-C5A6-DED2-947F68E4E7B7}"/>
                </a:ext>
              </a:extLst>
            </p:cNvPr>
            <p:cNvSpPr>
              <a:spLocks/>
            </p:cNvSpPr>
            <p:nvPr/>
          </p:nvSpPr>
          <p:spPr bwMode="auto">
            <a:xfrm>
              <a:off x="2700" y="1174"/>
              <a:ext cx="57" cy="34"/>
            </a:xfrm>
            <a:custGeom>
              <a:avLst/>
              <a:gdLst>
                <a:gd name="T0" fmla="*/ 57 w 57"/>
                <a:gd name="T1" fmla="*/ 34 h 34"/>
                <a:gd name="T2" fmla="*/ 57 w 57"/>
                <a:gd name="T3" fmla="*/ 33 h 34"/>
                <a:gd name="T4" fmla="*/ 56 w 57"/>
                <a:gd name="T5" fmla="*/ 30 h 34"/>
                <a:gd name="T6" fmla="*/ 54 w 57"/>
                <a:gd name="T7" fmla="*/ 26 h 34"/>
                <a:gd name="T8" fmla="*/ 49 w 57"/>
                <a:gd name="T9" fmla="*/ 22 h 34"/>
                <a:gd name="T10" fmla="*/ 44 w 57"/>
                <a:gd name="T11" fmla="*/ 17 h 34"/>
                <a:gd name="T12" fmla="*/ 36 w 57"/>
                <a:gd name="T13" fmla="*/ 14 h 34"/>
                <a:gd name="T14" fmla="*/ 26 w 57"/>
                <a:gd name="T15" fmla="*/ 10 h 34"/>
                <a:gd name="T16" fmla="*/ 14 w 57"/>
                <a:gd name="T17" fmla="*/ 9 h 34"/>
                <a:gd name="T18" fmla="*/ 6 w 57"/>
                <a:gd name="T19" fmla="*/ 8 h 34"/>
                <a:gd name="T20" fmla="*/ 2 w 57"/>
                <a:gd name="T21" fmla="*/ 5 h 34"/>
                <a:gd name="T22" fmla="*/ 0 w 57"/>
                <a:gd name="T23" fmla="*/ 1 h 34"/>
                <a:gd name="T24" fmla="*/ 0 w 57"/>
                <a:gd name="T25" fmla="*/ 0 h 34"/>
                <a:gd name="T26" fmla="*/ 0 w 57"/>
                <a:gd name="T27" fmla="*/ 3 h 34"/>
                <a:gd name="T28" fmla="*/ 0 w 57"/>
                <a:gd name="T29" fmla="*/ 9 h 34"/>
                <a:gd name="T30" fmla="*/ 4 w 57"/>
                <a:gd name="T31" fmla="*/ 15 h 34"/>
                <a:gd name="T32" fmla="*/ 11 w 57"/>
                <a:gd name="T33" fmla="*/ 16 h 34"/>
                <a:gd name="T34" fmla="*/ 19 w 57"/>
                <a:gd name="T35" fmla="*/ 16 h 34"/>
                <a:gd name="T36" fmla="*/ 27 w 57"/>
                <a:gd name="T37" fmla="*/ 17 h 34"/>
                <a:gd name="T38" fmla="*/ 35 w 57"/>
                <a:gd name="T39" fmla="*/ 19 h 34"/>
                <a:gd name="T40" fmla="*/ 43 w 57"/>
                <a:gd name="T41" fmla="*/ 23 h 34"/>
                <a:gd name="T42" fmla="*/ 48 w 57"/>
                <a:gd name="T43" fmla="*/ 27 h 34"/>
                <a:gd name="T44" fmla="*/ 53 w 57"/>
                <a:gd name="T45" fmla="*/ 30 h 34"/>
                <a:gd name="T46" fmla="*/ 56 w 57"/>
                <a:gd name="T47" fmla="*/ 33 h 34"/>
                <a:gd name="T48" fmla="*/ 57 w 57"/>
                <a:gd name="T49" fmla="*/ 34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34"/>
                <a:gd name="T77" fmla="*/ 57 w 57"/>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34">
                  <a:moveTo>
                    <a:pt x="57" y="34"/>
                  </a:moveTo>
                  <a:lnTo>
                    <a:pt x="57" y="33"/>
                  </a:lnTo>
                  <a:lnTo>
                    <a:pt x="56" y="30"/>
                  </a:lnTo>
                  <a:lnTo>
                    <a:pt x="54" y="26"/>
                  </a:lnTo>
                  <a:lnTo>
                    <a:pt x="49" y="22"/>
                  </a:lnTo>
                  <a:lnTo>
                    <a:pt x="44" y="17"/>
                  </a:lnTo>
                  <a:lnTo>
                    <a:pt x="36" y="14"/>
                  </a:lnTo>
                  <a:lnTo>
                    <a:pt x="26" y="10"/>
                  </a:lnTo>
                  <a:lnTo>
                    <a:pt x="14" y="9"/>
                  </a:lnTo>
                  <a:lnTo>
                    <a:pt x="6" y="8"/>
                  </a:lnTo>
                  <a:lnTo>
                    <a:pt x="2" y="5"/>
                  </a:lnTo>
                  <a:lnTo>
                    <a:pt x="0" y="1"/>
                  </a:lnTo>
                  <a:lnTo>
                    <a:pt x="0" y="0"/>
                  </a:lnTo>
                  <a:lnTo>
                    <a:pt x="0" y="3"/>
                  </a:lnTo>
                  <a:lnTo>
                    <a:pt x="0" y="9"/>
                  </a:lnTo>
                  <a:lnTo>
                    <a:pt x="4" y="15"/>
                  </a:lnTo>
                  <a:lnTo>
                    <a:pt x="11" y="16"/>
                  </a:lnTo>
                  <a:lnTo>
                    <a:pt x="19" y="16"/>
                  </a:lnTo>
                  <a:lnTo>
                    <a:pt x="27" y="17"/>
                  </a:lnTo>
                  <a:lnTo>
                    <a:pt x="35" y="19"/>
                  </a:lnTo>
                  <a:lnTo>
                    <a:pt x="43" y="23"/>
                  </a:lnTo>
                  <a:lnTo>
                    <a:pt x="48" y="27"/>
                  </a:lnTo>
                  <a:lnTo>
                    <a:pt x="53" y="30"/>
                  </a:lnTo>
                  <a:lnTo>
                    <a:pt x="56" y="33"/>
                  </a:lnTo>
                  <a:lnTo>
                    <a:pt x="57"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5" name="Freeform 163">
              <a:extLst>
                <a:ext uri="{FF2B5EF4-FFF2-40B4-BE49-F238E27FC236}">
                  <a16:creationId xmlns:a16="http://schemas.microsoft.com/office/drawing/2014/main" id="{C476459D-F613-A075-8E9C-169DDCD1BF74}"/>
                </a:ext>
              </a:extLst>
            </p:cNvPr>
            <p:cNvSpPr>
              <a:spLocks/>
            </p:cNvSpPr>
            <p:nvPr/>
          </p:nvSpPr>
          <p:spPr bwMode="auto">
            <a:xfrm>
              <a:off x="2787" y="1202"/>
              <a:ext cx="63" cy="20"/>
            </a:xfrm>
            <a:custGeom>
              <a:avLst/>
              <a:gdLst>
                <a:gd name="T0" fmla="*/ 29 w 63"/>
                <a:gd name="T1" fmla="*/ 15 h 20"/>
                <a:gd name="T2" fmla="*/ 15 w 63"/>
                <a:gd name="T3" fmla="*/ 14 h 20"/>
                <a:gd name="T4" fmla="*/ 6 w 63"/>
                <a:gd name="T5" fmla="*/ 14 h 20"/>
                <a:gd name="T6" fmla="*/ 1 w 63"/>
                <a:gd name="T7" fmla="*/ 15 h 20"/>
                <a:gd name="T8" fmla="*/ 0 w 63"/>
                <a:gd name="T9" fmla="*/ 16 h 20"/>
                <a:gd name="T10" fmla="*/ 1 w 63"/>
                <a:gd name="T11" fmla="*/ 15 h 20"/>
                <a:gd name="T12" fmla="*/ 6 w 63"/>
                <a:gd name="T13" fmla="*/ 10 h 20"/>
                <a:gd name="T14" fmla="*/ 13 w 63"/>
                <a:gd name="T15" fmla="*/ 7 h 20"/>
                <a:gd name="T16" fmla="*/ 21 w 63"/>
                <a:gd name="T17" fmla="*/ 2 h 20"/>
                <a:gd name="T18" fmla="*/ 30 w 63"/>
                <a:gd name="T19" fmla="*/ 0 h 20"/>
                <a:gd name="T20" fmla="*/ 42 w 63"/>
                <a:gd name="T21" fmla="*/ 2 h 20"/>
                <a:gd name="T22" fmla="*/ 52 w 63"/>
                <a:gd name="T23" fmla="*/ 8 h 20"/>
                <a:gd name="T24" fmla="*/ 63 w 63"/>
                <a:gd name="T25" fmla="*/ 20 h 20"/>
                <a:gd name="T26" fmla="*/ 63 w 63"/>
                <a:gd name="T27" fmla="*/ 20 h 20"/>
                <a:gd name="T28" fmla="*/ 61 w 63"/>
                <a:gd name="T29" fmla="*/ 20 h 20"/>
                <a:gd name="T30" fmla="*/ 58 w 63"/>
                <a:gd name="T31" fmla="*/ 19 h 20"/>
                <a:gd name="T32" fmla="*/ 55 w 63"/>
                <a:gd name="T33" fmla="*/ 19 h 20"/>
                <a:gd name="T34" fmla="*/ 50 w 63"/>
                <a:gd name="T35" fmla="*/ 18 h 20"/>
                <a:gd name="T36" fmla="*/ 45 w 63"/>
                <a:gd name="T37" fmla="*/ 17 h 20"/>
                <a:gd name="T38" fmla="*/ 37 w 63"/>
                <a:gd name="T39" fmla="*/ 16 h 20"/>
                <a:gd name="T40" fmla="*/ 29 w 63"/>
                <a:gd name="T41" fmla="*/ 15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0"/>
                <a:gd name="T65" fmla="*/ 63 w 63"/>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0">
                  <a:moveTo>
                    <a:pt x="29" y="15"/>
                  </a:moveTo>
                  <a:lnTo>
                    <a:pt x="15" y="14"/>
                  </a:lnTo>
                  <a:lnTo>
                    <a:pt x="6" y="14"/>
                  </a:lnTo>
                  <a:lnTo>
                    <a:pt x="1" y="15"/>
                  </a:lnTo>
                  <a:lnTo>
                    <a:pt x="0" y="16"/>
                  </a:lnTo>
                  <a:lnTo>
                    <a:pt x="1" y="15"/>
                  </a:lnTo>
                  <a:lnTo>
                    <a:pt x="6" y="10"/>
                  </a:lnTo>
                  <a:lnTo>
                    <a:pt x="13" y="7"/>
                  </a:lnTo>
                  <a:lnTo>
                    <a:pt x="21" y="2"/>
                  </a:lnTo>
                  <a:lnTo>
                    <a:pt x="30" y="0"/>
                  </a:lnTo>
                  <a:lnTo>
                    <a:pt x="42" y="2"/>
                  </a:lnTo>
                  <a:lnTo>
                    <a:pt x="52" y="8"/>
                  </a:lnTo>
                  <a:lnTo>
                    <a:pt x="63" y="20"/>
                  </a:lnTo>
                  <a:lnTo>
                    <a:pt x="61" y="20"/>
                  </a:lnTo>
                  <a:lnTo>
                    <a:pt x="58" y="19"/>
                  </a:lnTo>
                  <a:lnTo>
                    <a:pt x="55" y="19"/>
                  </a:lnTo>
                  <a:lnTo>
                    <a:pt x="50" y="18"/>
                  </a:lnTo>
                  <a:lnTo>
                    <a:pt x="45" y="17"/>
                  </a:lnTo>
                  <a:lnTo>
                    <a:pt x="37" y="16"/>
                  </a:lnTo>
                  <a:lnTo>
                    <a:pt x="29" y="15"/>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6" name="Freeform 164">
              <a:extLst>
                <a:ext uri="{FF2B5EF4-FFF2-40B4-BE49-F238E27FC236}">
                  <a16:creationId xmlns:a16="http://schemas.microsoft.com/office/drawing/2014/main" id="{7FAAFC22-3D6D-F873-272E-2E02392A0CEE}"/>
                </a:ext>
              </a:extLst>
            </p:cNvPr>
            <p:cNvSpPr>
              <a:spLocks/>
            </p:cNvSpPr>
            <p:nvPr/>
          </p:nvSpPr>
          <p:spPr bwMode="auto">
            <a:xfrm>
              <a:off x="2787" y="1211"/>
              <a:ext cx="67" cy="18"/>
            </a:xfrm>
            <a:custGeom>
              <a:avLst/>
              <a:gdLst>
                <a:gd name="T0" fmla="*/ 0 w 67"/>
                <a:gd name="T1" fmla="*/ 7 h 18"/>
                <a:gd name="T2" fmla="*/ 1 w 67"/>
                <a:gd name="T3" fmla="*/ 6 h 18"/>
                <a:gd name="T4" fmla="*/ 4 w 67"/>
                <a:gd name="T5" fmla="*/ 5 h 18"/>
                <a:gd name="T6" fmla="*/ 8 w 67"/>
                <a:gd name="T7" fmla="*/ 4 h 18"/>
                <a:gd name="T8" fmla="*/ 14 w 67"/>
                <a:gd name="T9" fmla="*/ 1 h 18"/>
                <a:gd name="T10" fmla="*/ 20 w 67"/>
                <a:gd name="T11" fmla="*/ 0 h 18"/>
                <a:gd name="T12" fmla="*/ 29 w 67"/>
                <a:gd name="T13" fmla="*/ 1 h 18"/>
                <a:gd name="T14" fmla="*/ 39 w 67"/>
                <a:gd name="T15" fmla="*/ 2 h 18"/>
                <a:gd name="T16" fmla="*/ 50 w 67"/>
                <a:gd name="T17" fmla="*/ 7 h 18"/>
                <a:gd name="T18" fmla="*/ 58 w 67"/>
                <a:gd name="T19" fmla="*/ 9 h 18"/>
                <a:gd name="T20" fmla="*/ 63 w 67"/>
                <a:gd name="T21" fmla="*/ 9 h 18"/>
                <a:gd name="T22" fmla="*/ 66 w 67"/>
                <a:gd name="T23" fmla="*/ 9 h 18"/>
                <a:gd name="T24" fmla="*/ 67 w 67"/>
                <a:gd name="T25" fmla="*/ 9 h 18"/>
                <a:gd name="T26" fmla="*/ 66 w 67"/>
                <a:gd name="T27" fmla="*/ 11 h 18"/>
                <a:gd name="T28" fmla="*/ 64 w 67"/>
                <a:gd name="T29" fmla="*/ 16 h 18"/>
                <a:gd name="T30" fmla="*/ 58 w 67"/>
                <a:gd name="T31" fmla="*/ 18 h 18"/>
                <a:gd name="T32" fmla="*/ 49 w 67"/>
                <a:gd name="T33" fmla="*/ 15 h 18"/>
                <a:gd name="T34" fmla="*/ 42 w 67"/>
                <a:gd name="T35" fmla="*/ 9 h 18"/>
                <a:gd name="T36" fmla="*/ 34 w 67"/>
                <a:gd name="T37" fmla="*/ 7 h 18"/>
                <a:gd name="T38" fmla="*/ 26 w 67"/>
                <a:gd name="T39" fmla="*/ 5 h 18"/>
                <a:gd name="T40" fmla="*/ 18 w 67"/>
                <a:gd name="T41" fmla="*/ 5 h 18"/>
                <a:gd name="T42" fmla="*/ 10 w 67"/>
                <a:gd name="T43" fmla="*/ 5 h 18"/>
                <a:gd name="T44" fmla="*/ 5 w 67"/>
                <a:gd name="T45" fmla="*/ 6 h 18"/>
                <a:gd name="T46" fmla="*/ 1 w 67"/>
                <a:gd name="T47" fmla="*/ 7 h 18"/>
                <a:gd name="T48" fmla="*/ 0 w 67"/>
                <a:gd name="T49" fmla="*/ 7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8"/>
                <a:gd name="T77" fmla="*/ 67 w 67"/>
                <a:gd name="T78" fmla="*/ 18 h 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8">
                  <a:moveTo>
                    <a:pt x="0" y="7"/>
                  </a:moveTo>
                  <a:lnTo>
                    <a:pt x="1" y="6"/>
                  </a:lnTo>
                  <a:lnTo>
                    <a:pt x="4" y="5"/>
                  </a:lnTo>
                  <a:lnTo>
                    <a:pt x="8" y="4"/>
                  </a:lnTo>
                  <a:lnTo>
                    <a:pt x="14" y="1"/>
                  </a:lnTo>
                  <a:lnTo>
                    <a:pt x="20" y="0"/>
                  </a:lnTo>
                  <a:lnTo>
                    <a:pt x="29" y="1"/>
                  </a:lnTo>
                  <a:lnTo>
                    <a:pt x="39" y="2"/>
                  </a:lnTo>
                  <a:lnTo>
                    <a:pt x="50" y="7"/>
                  </a:lnTo>
                  <a:lnTo>
                    <a:pt x="58" y="9"/>
                  </a:lnTo>
                  <a:lnTo>
                    <a:pt x="63" y="9"/>
                  </a:lnTo>
                  <a:lnTo>
                    <a:pt x="66" y="9"/>
                  </a:lnTo>
                  <a:lnTo>
                    <a:pt x="67" y="9"/>
                  </a:lnTo>
                  <a:lnTo>
                    <a:pt x="66" y="11"/>
                  </a:lnTo>
                  <a:lnTo>
                    <a:pt x="64" y="16"/>
                  </a:lnTo>
                  <a:lnTo>
                    <a:pt x="58" y="18"/>
                  </a:lnTo>
                  <a:lnTo>
                    <a:pt x="49" y="15"/>
                  </a:lnTo>
                  <a:lnTo>
                    <a:pt x="42" y="9"/>
                  </a:lnTo>
                  <a:lnTo>
                    <a:pt x="34" y="7"/>
                  </a:lnTo>
                  <a:lnTo>
                    <a:pt x="26" y="5"/>
                  </a:lnTo>
                  <a:lnTo>
                    <a:pt x="18" y="5"/>
                  </a:lnTo>
                  <a:lnTo>
                    <a:pt x="10" y="5"/>
                  </a:lnTo>
                  <a:lnTo>
                    <a:pt x="5" y="6"/>
                  </a:lnTo>
                  <a:lnTo>
                    <a:pt x="1"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7" name="Freeform 165">
              <a:extLst>
                <a:ext uri="{FF2B5EF4-FFF2-40B4-BE49-F238E27FC236}">
                  <a16:creationId xmlns:a16="http://schemas.microsoft.com/office/drawing/2014/main" id="{7C545568-7606-8EF1-3121-5FBEDCFE8BF1}"/>
                </a:ext>
              </a:extLst>
            </p:cNvPr>
            <p:cNvSpPr>
              <a:spLocks/>
            </p:cNvSpPr>
            <p:nvPr/>
          </p:nvSpPr>
          <p:spPr bwMode="auto">
            <a:xfrm>
              <a:off x="2846" y="1219"/>
              <a:ext cx="27" cy="41"/>
            </a:xfrm>
            <a:custGeom>
              <a:avLst/>
              <a:gdLst>
                <a:gd name="T0" fmla="*/ 10 w 27"/>
                <a:gd name="T1" fmla="*/ 6 h 41"/>
                <a:gd name="T2" fmla="*/ 14 w 27"/>
                <a:gd name="T3" fmla="*/ 3 h 41"/>
                <a:gd name="T4" fmla="*/ 21 w 27"/>
                <a:gd name="T5" fmla="*/ 0 h 41"/>
                <a:gd name="T6" fmla="*/ 26 w 27"/>
                <a:gd name="T7" fmla="*/ 0 h 41"/>
                <a:gd name="T8" fmla="*/ 27 w 27"/>
                <a:gd name="T9" fmla="*/ 9 h 41"/>
                <a:gd name="T10" fmla="*/ 23 w 27"/>
                <a:gd name="T11" fmla="*/ 23 h 41"/>
                <a:gd name="T12" fmla="*/ 15 w 27"/>
                <a:gd name="T13" fmla="*/ 36 h 41"/>
                <a:gd name="T14" fmla="*/ 7 w 27"/>
                <a:gd name="T15" fmla="*/ 41 h 41"/>
                <a:gd name="T16" fmla="*/ 2 w 27"/>
                <a:gd name="T17" fmla="*/ 36 h 41"/>
                <a:gd name="T18" fmla="*/ 0 w 27"/>
                <a:gd name="T19" fmla="*/ 25 h 41"/>
                <a:gd name="T20" fmla="*/ 4 w 27"/>
                <a:gd name="T21" fmla="*/ 14 h 41"/>
                <a:gd name="T22" fmla="*/ 8 w 27"/>
                <a:gd name="T23" fmla="*/ 8 h 41"/>
                <a:gd name="T24" fmla="*/ 10 w 27"/>
                <a:gd name="T25" fmla="*/ 6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41"/>
                <a:gd name="T41" fmla="*/ 27 w 27"/>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41">
                  <a:moveTo>
                    <a:pt x="10" y="6"/>
                  </a:moveTo>
                  <a:lnTo>
                    <a:pt x="14" y="3"/>
                  </a:lnTo>
                  <a:lnTo>
                    <a:pt x="21" y="0"/>
                  </a:lnTo>
                  <a:lnTo>
                    <a:pt x="26" y="0"/>
                  </a:lnTo>
                  <a:lnTo>
                    <a:pt x="27" y="9"/>
                  </a:lnTo>
                  <a:lnTo>
                    <a:pt x="23" y="23"/>
                  </a:lnTo>
                  <a:lnTo>
                    <a:pt x="15" y="36"/>
                  </a:lnTo>
                  <a:lnTo>
                    <a:pt x="7" y="41"/>
                  </a:lnTo>
                  <a:lnTo>
                    <a:pt x="2" y="36"/>
                  </a:lnTo>
                  <a:lnTo>
                    <a:pt x="0" y="25"/>
                  </a:lnTo>
                  <a:lnTo>
                    <a:pt x="4" y="14"/>
                  </a:lnTo>
                  <a:lnTo>
                    <a:pt x="8" y="8"/>
                  </a:lnTo>
                  <a:lnTo>
                    <a:pt x="10" y="6"/>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8" name="Freeform 166">
              <a:extLst>
                <a:ext uri="{FF2B5EF4-FFF2-40B4-BE49-F238E27FC236}">
                  <a16:creationId xmlns:a16="http://schemas.microsoft.com/office/drawing/2014/main" id="{8A1BED23-DC7B-23EF-FD40-5C22CF68D3FB}"/>
                </a:ext>
              </a:extLst>
            </p:cNvPr>
            <p:cNvSpPr>
              <a:spLocks/>
            </p:cNvSpPr>
            <p:nvPr/>
          </p:nvSpPr>
          <p:spPr bwMode="auto">
            <a:xfrm>
              <a:off x="2942" y="1360"/>
              <a:ext cx="24" cy="107"/>
            </a:xfrm>
            <a:custGeom>
              <a:avLst/>
              <a:gdLst>
                <a:gd name="T0" fmla="*/ 24 w 24"/>
                <a:gd name="T1" fmla="*/ 14 h 107"/>
                <a:gd name="T2" fmla="*/ 6 w 24"/>
                <a:gd name="T3" fmla="*/ 0 h 107"/>
                <a:gd name="T4" fmla="*/ 0 w 24"/>
                <a:gd name="T5" fmla="*/ 107 h 107"/>
                <a:gd name="T6" fmla="*/ 24 w 24"/>
                <a:gd name="T7" fmla="*/ 14 h 107"/>
                <a:gd name="T8" fmla="*/ 0 60000 65536"/>
                <a:gd name="T9" fmla="*/ 0 60000 65536"/>
                <a:gd name="T10" fmla="*/ 0 60000 65536"/>
                <a:gd name="T11" fmla="*/ 0 60000 65536"/>
                <a:gd name="T12" fmla="*/ 0 w 24"/>
                <a:gd name="T13" fmla="*/ 0 h 107"/>
                <a:gd name="T14" fmla="*/ 24 w 24"/>
                <a:gd name="T15" fmla="*/ 107 h 107"/>
              </a:gdLst>
              <a:ahLst/>
              <a:cxnLst>
                <a:cxn ang="T8">
                  <a:pos x="T0" y="T1"/>
                </a:cxn>
                <a:cxn ang="T9">
                  <a:pos x="T2" y="T3"/>
                </a:cxn>
                <a:cxn ang="T10">
                  <a:pos x="T4" y="T5"/>
                </a:cxn>
                <a:cxn ang="T11">
                  <a:pos x="T6" y="T7"/>
                </a:cxn>
              </a:cxnLst>
              <a:rect l="T12" t="T13" r="T14" b="T15"/>
              <a:pathLst>
                <a:path w="24" h="107">
                  <a:moveTo>
                    <a:pt x="24" y="14"/>
                  </a:moveTo>
                  <a:lnTo>
                    <a:pt x="6" y="0"/>
                  </a:lnTo>
                  <a:lnTo>
                    <a:pt x="0" y="107"/>
                  </a:lnTo>
                  <a:lnTo>
                    <a:pt x="2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9" name="Freeform 167">
              <a:extLst>
                <a:ext uri="{FF2B5EF4-FFF2-40B4-BE49-F238E27FC236}">
                  <a16:creationId xmlns:a16="http://schemas.microsoft.com/office/drawing/2014/main" id="{CE1FA02A-46DE-482B-1660-FA414CFFE7B3}"/>
                </a:ext>
              </a:extLst>
            </p:cNvPr>
            <p:cNvSpPr>
              <a:spLocks/>
            </p:cNvSpPr>
            <p:nvPr/>
          </p:nvSpPr>
          <p:spPr bwMode="auto">
            <a:xfrm>
              <a:off x="2087" y="1225"/>
              <a:ext cx="62" cy="43"/>
            </a:xfrm>
            <a:custGeom>
              <a:avLst/>
              <a:gdLst>
                <a:gd name="T0" fmla="*/ 62 w 62"/>
                <a:gd name="T1" fmla="*/ 17 h 43"/>
                <a:gd name="T2" fmla="*/ 61 w 62"/>
                <a:gd name="T3" fmla="*/ 26 h 43"/>
                <a:gd name="T4" fmla="*/ 55 w 62"/>
                <a:gd name="T5" fmla="*/ 33 h 43"/>
                <a:gd name="T6" fmla="*/ 46 w 62"/>
                <a:gd name="T7" fmla="*/ 40 h 43"/>
                <a:gd name="T8" fmla="*/ 35 w 62"/>
                <a:gd name="T9" fmla="*/ 43 h 43"/>
                <a:gd name="T10" fmla="*/ 28 w 62"/>
                <a:gd name="T11" fmla="*/ 43 h 43"/>
                <a:gd name="T12" fmla="*/ 23 w 62"/>
                <a:gd name="T13" fmla="*/ 43 h 43"/>
                <a:gd name="T14" fmla="*/ 16 w 62"/>
                <a:gd name="T15" fmla="*/ 42 h 43"/>
                <a:gd name="T16" fmla="*/ 12 w 62"/>
                <a:gd name="T17" fmla="*/ 40 h 43"/>
                <a:gd name="T18" fmla="*/ 7 w 62"/>
                <a:gd name="T19" fmla="*/ 38 h 43"/>
                <a:gd name="T20" fmla="*/ 4 w 62"/>
                <a:gd name="T21" fmla="*/ 34 h 43"/>
                <a:gd name="T22" fmla="*/ 2 w 62"/>
                <a:gd name="T23" fmla="*/ 31 h 43"/>
                <a:gd name="T24" fmla="*/ 0 w 62"/>
                <a:gd name="T25" fmla="*/ 26 h 43"/>
                <a:gd name="T26" fmla="*/ 2 w 62"/>
                <a:gd name="T27" fmla="*/ 17 h 43"/>
                <a:gd name="T28" fmla="*/ 7 w 62"/>
                <a:gd name="T29" fmla="*/ 10 h 43"/>
                <a:gd name="T30" fmla="*/ 16 w 62"/>
                <a:gd name="T31" fmla="*/ 3 h 43"/>
                <a:gd name="T32" fmla="*/ 28 w 62"/>
                <a:gd name="T33" fmla="*/ 0 h 43"/>
                <a:gd name="T34" fmla="*/ 35 w 62"/>
                <a:gd name="T35" fmla="*/ 0 h 43"/>
                <a:gd name="T36" fmla="*/ 41 w 62"/>
                <a:gd name="T37" fmla="*/ 0 h 43"/>
                <a:gd name="T38" fmla="*/ 46 w 62"/>
                <a:gd name="T39" fmla="*/ 1 h 43"/>
                <a:gd name="T40" fmla="*/ 51 w 62"/>
                <a:gd name="T41" fmla="*/ 3 h 43"/>
                <a:gd name="T42" fmla="*/ 55 w 62"/>
                <a:gd name="T43" fmla="*/ 6 h 43"/>
                <a:gd name="T44" fmla="*/ 58 w 62"/>
                <a:gd name="T45" fmla="*/ 10 h 43"/>
                <a:gd name="T46" fmla="*/ 61 w 62"/>
                <a:gd name="T47" fmla="*/ 13 h 43"/>
                <a:gd name="T48" fmla="*/ 62 w 62"/>
                <a:gd name="T49" fmla="*/ 17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43"/>
                <a:gd name="T77" fmla="*/ 62 w 62"/>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43">
                  <a:moveTo>
                    <a:pt x="62" y="17"/>
                  </a:moveTo>
                  <a:lnTo>
                    <a:pt x="61" y="26"/>
                  </a:lnTo>
                  <a:lnTo>
                    <a:pt x="55" y="33"/>
                  </a:lnTo>
                  <a:lnTo>
                    <a:pt x="46" y="40"/>
                  </a:lnTo>
                  <a:lnTo>
                    <a:pt x="35" y="43"/>
                  </a:lnTo>
                  <a:lnTo>
                    <a:pt x="28" y="43"/>
                  </a:lnTo>
                  <a:lnTo>
                    <a:pt x="23" y="43"/>
                  </a:lnTo>
                  <a:lnTo>
                    <a:pt x="16" y="42"/>
                  </a:lnTo>
                  <a:lnTo>
                    <a:pt x="12" y="40"/>
                  </a:lnTo>
                  <a:lnTo>
                    <a:pt x="7" y="38"/>
                  </a:lnTo>
                  <a:lnTo>
                    <a:pt x="4" y="34"/>
                  </a:lnTo>
                  <a:lnTo>
                    <a:pt x="2" y="31"/>
                  </a:lnTo>
                  <a:lnTo>
                    <a:pt x="0" y="26"/>
                  </a:lnTo>
                  <a:lnTo>
                    <a:pt x="2" y="17"/>
                  </a:lnTo>
                  <a:lnTo>
                    <a:pt x="7" y="10"/>
                  </a:lnTo>
                  <a:lnTo>
                    <a:pt x="16" y="3"/>
                  </a:lnTo>
                  <a:lnTo>
                    <a:pt x="28" y="0"/>
                  </a:lnTo>
                  <a:lnTo>
                    <a:pt x="35" y="0"/>
                  </a:lnTo>
                  <a:lnTo>
                    <a:pt x="41" y="0"/>
                  </a:lnTo>
                  <a:lnTo>
                    <a:pt x="46" y="1"/>
                  </a:lnTo>
                  <a:lnTo>
                    <a:pt x="51" y="3"/>
                  </a:lnTo>
                  <a:lnTo>
                    <a:pt x="55" y="6"/>
                  </a:lnTo>
                  <a:lnTo>
                    <a:pt x="58" y="10"/>
                  </a:lnTo>
                  <a:lnTo>
                    <a:pt x="61" y="13"/>
                  </a:lnTo>
                  <a:lnTo>
                    <a:pt x="62" y="17"/>
                  </a:lnTo>
                  <a:close/>
                </a:path>
              </a:pathLst>
            </a:custGeom>
            <a:solidFill>
              <a:srgbClr val="702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0" name="Freeform 168">
              <a:extLst>
                <a:ext uri="{FF2B5EF4-FFF2-40B4-BE49-F238E27FC236}">
                  <a16:creationId xmlns:a16="http://schemas.microsoft.com/office/drawing/2014/main" id="{389A69B7-32E2-2C71-ACFC-E3D314D6B2B1}"/>
                </a:ext>
              </a:extLst>
            </p:cNvPr>
            <p:cNvSpPr>
              <a:spLocks/>
            </p:cNvSpPr>
            <p:nvPr/>
          </p:nvSpPr>
          <p:spPr bwMode="auto">
            <a:xfrm>
              <a:off x="1660" y="1267"/>
              <a:ext cx="583" cy="1487"/>
            </a:xfrm>
            <a:custGeom>
              <a:avLst/>
              <a:gdLst>
                <a:gd name="T0" fmla="*/ 86 w 583"/>
                <a:gd name="T1" fmla="*/ 67 h 1487"/>
                <a:gd name="T2" fmla="*/ 116 w 583"/>
                <a:gd name="T3" fmla="*/ 42 h 1487"/>
                <a:gd name="T4" fmla="*/ 144 w 583"/>
                <a:gd name="T5" fmla="*/ 23 h 1487"/>
                <a:gd name="T6" fmla="*/ 168 w 583"/>
                <a:gd name="T7" fmla="*/ 10 h 1487"/>
                <a:gd name="T8" fmla="*/ 191 w 583"/>
                <a:gd name="T9" fmla="*/ 2 h 1487"/>
                <a:gd name="T10" fmla="*/ 210 w 583"/>
                <a:gd name="T11" fmla="*/ 0 h 1487"/>
                <a:gd name="T12" fmla="*/ 228 w 583"/>
                <a:gd name="T13" fmla="*/ 3 h 1487"/>
                <a:gd name="T14" fmla="*/ 243 w 583"/>
                <a:gd name="T15" fmla="*/ 13 h 1487"/>
                <a:gd name="T16" fmla="*/ 258 w 583"/>
                <a:gd name="T17" fmla="*/ 30 h 1487"/>
                <a:gd name="T18" fmla="*/ 346 w 583"/>
                <a:gd name="T19" fmla="*/ 93 h 1487"/>
                <a:gd name="T20" fmla="*/ 347 w 583"/>
                <a:gd name="T21" fmla="*/ 94 h 1487"/>
                <a:gd name="T22" fmla="*/ 350 w 583"/>
                <a:gd name="T23" fmla="*/ 98 h 1487"/>
                <a:gd name="T24" fmla="*/ 355 w 583"/>
                <a:gd name="T25" fmla="*/ 108 h 1487"/>
                <a:gd name="T26" fmla="*/ 363 w 583"/>
                <a:gd name="T27" fmla="*/ 124 h 1487"/>
                <a:gd name="T28" fmla="*/ 372 w 583"/>
                <a:gd name="T29" fmla="*/ 148 h 1487"/>
                <a:gd name="T30" fmla="*/ 383 w 583"/>
                <a:gd name="T31" fmla="*/ 182 h 1487"/>
                <a:gd name="T32" fmla="*/ 395 w 583"/>
                <a:gd name="T33" fmla="*/ 227 h 1487"/>
                <a:gd name="T34" fmla="*/ 410 w 583"/>
                <a:gd name="T35" fmla="*/ 285 h 1487"/>
                <a:gd name="T36" fmla="*/ 426 w 583"/>
                <a:gd name="T37" fmla="*/ 356 h 1487"/>
                <a:gd name="T38" fmla="*/ 444 w 583"/>
                <a:gd name="T39" fmla="*/ 444 h 1487"/>
                <a:gd name="T40" fmla="*/ 463 w 583"/>
                <a:gd name="T41" fmla="*/ 549 h 1487"/>
                <a:gd name="T42" fmla="*/ 484 w 583"/>
                <a:gd name="T43" fmla="*/ 673 h 1487"/>
                <a:gd name="T44" fmla="*/ 507 w 583"/>
                <a:gd name="T45" fmla="*/ 817 h 1487"/>
                <a:gd name="T46" fmla="*/ 531 w 583"/>
                <a:gd name="T47" fmla="*/ 983 h 1487"/>
                <a:gd name="T48" fmla="*/ 556 w 583"/>
                <a:gd name="T49" fmla="*/ 1173 h 1487"/>
                <a:gd name="T50" fmla="*/ 583 w 583"/>
                <a:gd name="T51" fmla="*/ 1389 h 1487"/>
                <a:gd name="T52" fmla="*/ 108 w 583"/>
                <a:gd name="T53" fmla="*/ 1487 h 1487"/>
                <a:gd name="T54" fmla="*/ 101 w 583"/>
                <a:gd name="T55" fmla="*/ 1438 h 1487"/>
                <a:gd name="T56" fmla="*/ 86 w 583"/>
                <a:gd name="T57" fmla="*/ 1308 h 1487"/>
                <a:gd name="T58" fmla="*/ 64 w 583"/>
                <a:gd name="T59" fmla="*/ 1122 h 1487"/>
                <a:gd name="T60" fmla="*/ 39 w 583"/>
                <a:gd name="T61" fmla="*/ 903 h 1487"/>
                <a:gd name="T62" fmla="*/ 18 w 583"/>
                <a:gd name="T63" fmla="*/ 676 h 1487"/>
                <a:gd name="T64" fmla="*/ 3 w 583"/>
                <a:gd name="T65" fmla="*/ 468 h 1487"/>
                <a:gd name="T66" fmla="*/ 0 w 583"/>
                <a:gd name="T67" fmla="*/ 301 h 1487"/>
                <a:gd name="T68" fmla="*/ 11 w 583"/>
                <a:gd name="T69" fmla="*/ 201 h 1487"/>
                <a:gd name="T70" fmla="*/ 26 w 583"/>
                <a:gd name="T71" fmla="*/ 163 h 1487"/>
                <a:gd name="T72" fmla="*/ 39 w 583"/>
                <a:gd name="T73" fmla="*/ 133 h 1487"/>
                <a:gd name="T74" fmla="*/ 51 w 583"/>
                <a:gd name="T75" fmla="*/ 109 h 1487"/>
                <a:gd name="T76" fmla="*/ 62 w 583"/>
                <a:gd name="T77" fmla="*/ 92 h 1487"/>
                <a:gd name="T78" fmla="*/ 72 w 583"/>
                <a:gd name="T79" fmla="*/ 79 h 1487"/>
                <a:gd name="T80" fmla="*/ 79 w 583"/>
                <a:gd name="T81" fmla="*/ 73 h 1487"/>
                <a:gd name="T82" fmla="*/ 85 w 583"/>
                <a:gd name="T83" fmla="*/ 68 h 1487"/>
                <a:gd name="T84" fmla="*/ 86 w 583"/>
                <a:gd name="T85" fmla="*/ 67 h 14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3"/>
                <a:gd name="T130" fmla="*/ 0 h 1487"/>
                <a:gd name="T131" fmla="*/ 583 w 583"/>
                <a:gd name="T132" fmla="*/ 1487 h 14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3" h="1487">
                  <a:moveTo>
                    <a:pt x="86" y="67"/>
                  </a:moveTo>
                  <a:lnTo>
                    <a:pt x="116" y="42"/>
                  </a:lnTo>
                  <a:lnTo>
                    <a:pt x="144" y="23"/>
                  </a:lnTo>
                  <a:lnTo>
                    <a:pt x="168" y="10"/>
                  </a:lnTo>
                  <a:lnTo>
                    <a:pt x="191" y="2"/>
                  </a:lnTo>
                  <a:lnTo>
                    <a:pt x="210" y="0"/>
                  </a:lnTo>
                  <a:lnTo>
                    <a:pt x="228" y="3"/>
                  </a:lnTo>
                  <a:lnTo>
                    <a:pt x="243" y="13"/>
                  </a:lnTo>
                  <a:lnTo>
                    <a:pt x="258" y="30"/>
                  </a:lnTo>
                  <a:lnTo>
                    <a:pt x="346" y="93"/>
                  </a:lnTo>
                  <a:lnTo>
                    <a:pt x="347" y="94"/>
                  </a:lnTo>
                  <a:lnTo>
                    <a:pt x="350" y="98"/>
                  </a:lnTo>
                  <a:lnTo>
                    <a:pt x="355" y="108"/>
                  </a:lnTo>
                  <a:lnTo>
                    <a:pt x="363" y="124"/>
                  </a:lnTo>
                  <a:lnTo>
                    <a:pt x="372" y="148"/>
                  </a:lnTo>
                  <a:lnTo>
                    <a:pt x="383" y="182"/>
                  </a:lnTo>
                  <a:lnTo>
                    <a:pt x="395" y="227"/>
                  </a:lnTo>
                  <a:lnTo>
                    <a:pt x="410" y="285"/>
                  </a:lnTo>
                  <a:lnTo>
                    <a:pt x="426" y="356"/>
                  </a:lnTo>
                  <a:lnTo>
                    <a:pt x="444" y="444"/>
                  </a:lnTo>
                  <a:lnTo>
                    <a:pt x="463" y="549"/>
                  </a:lnTo>
                  <a:lnTo>
                    <a:pt x="484" y="673"/>
                  </a:lnTo>
                  <a:lnTo>
                    <a:pt x="507" y="817"/>
                  </a:lnTo>
                  <a:lnTo>
                    <a:pt x="531" y="983"/>
                  </a:lnTo>
                  <a:lnTo>
                    <a:pt x="556" y="1173"/>
                  </a:lnTo>
                  <a:lnTo>
                    <a:pt x="583" y="1389"/>
                  </a:lnTo>
                  <a:lnTo>
                    <a:pt x="108" y="1487"/>
                  </a:lnTo>
                  <a:lnTo>
                    <a:pt x="101" y="1438"/>
                  </a:lnTo>
                  <a:lnTo>
                    <a:pt x="86" y="1308"/>
                  </a:lnTo>
                  <a:lnTo>
                    <a:pt x="64" y="1122"/>
                  </a:lnTo>
                  <a:lnTo>
                    <a:pt x="39" y="903"/>
                  </a:lnTo>
                  <a:lnTo>
                    <a:pt x="18" y="676"/>
                  </a:lnTo>
                  <a:lnTo>
                    <a:pt x="3" y="468"/>
                  </a:lnTo>
                  <a:lnTo>
                    <a:pt x="0" y="301"/>
                  </a:lnTo>
                  <a:lnTo>
                    <a:pt x="11" y="201"/>
                  </a:lnTo>
                  <a:lnTo>
                    <a:pt x="26" y="163"/>
                  </a:lnTo>
                  <a:lnTo>
                    <a:pt x="39" y="133"/>
                  </a:lnTo>
                  <a:lnTo>
                    <a:pt x="51" y="109"/>
                  </a:lnTo>
                  <a:lnTo>
                    <a:pt x="62" y="92"/>
                  </a:lnTo>
                  <a:lnTo>
                    <a:pt x="72" y="79"/>
                  </a:lnTo>
                  <a:lnTo>
                    <a:pt x="79" y="73"/>
                  </a:lnTo>
                  <a:lnTo>
                    <a:pt x="85" y="68"/>
                  </a:lnTo>
                  <a:lnTo>
                    <a:pt x="8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1" name="Freeform 169">
              <a:extLst>
                <a:ext uri="{FF2B5EF4-FFF2-40B4-BE49-F238E27FC236}">
                  <a16:creationId xmlns:a16="http://schemas.microsoft.com/office/drawing/2014/main" id="{2E1701C0-9120-EAF7-62B1-8D3D2EB127BF}"/>
                </a:ext>
              </a:extLst>
            </p:cNvPr>
            <p:cNvSpPr>
              <a:spLocks/>
            </p:cNvSpPr>
            <p:nvPr/>
          </p:nvSpPr>
          <p:spPr bwMode="auto">
            <a:xfrm>
              <a:off x="1766" y="1136"/>
              <a:ext cx="147" cy="223"/>
            </a:xfrm>
            <a:custGeom>
              <a:avLst/>
              <a:gdLst>
                <a:gd name="T0" fmla="*/ 31 w 147"/>
                <a:gd name="T1" fmla="*/ 31 h 223"/>
                <a:gd name="T2" fmla="*/ 0 w 147"/>
                <a:gd name="T3" fmla="*/ 161 h 223"/>
                <a:gd name="T4" fmla="*/ 147 w 147"/>
                <a:gd name="T5" fmla="*/ 223 h 223"/>
                <a:gd name="T6" fmla="*/ 145 w 147"/>
                <a:gd name="T7" fmla="*/ 148 h 223"/>
                <a:gd name="T8" fmla="*/ 89 w 147"/>
                <a:gd name="T9" fmla="*/ 0 h 223"/>
                <a:gd name="T10" fmla="*/ 31 w 147"/>
                <a:gd name="T11" fmla="*/ 31 h 223"/>
                <a:gd name="T12" fmla="*/ 0 60000 65536"/>
                <a:gd name="T13" fmla="*/ 0 60000 65536"/>
                <a:gd name="T14" fmla="*/ 0 60000 65536"/>
                <a:gd name="T15" fmla="*/ 0 60000 65536"/>
                <a:gd name="T16" fmla="*/ 0 60000 65536"/>
                <a:gd name="T17" fmla="*/ 0 60000 65536"/>
                <a:gd name="T18" fmla="*/ 0 w 147"/>
                <a:gd name="T19" fmla="*/ 0 h 223"/>
                <a:gd name="T20" fmla="*/ 147 w 147"/>
                <a:gd name="T21" fmla="*/ 223 h 223"/>
              </a:gdLst>
              <a:ahLst/>
              <a:cxnLst>
                <a:cxn ang="T12">
                  <a:pos x="T0" y="T1"/>
                </a:cxn>
                <a:cxn ang="T13">
                  <a:pos x="T2" y="T3"/>
                </a:cxn>
                <a:cxn ang="T14">
                  <a:pos x="T4" y="T5"/>
                </a:cxn>
                <a:cxn ang="T15">
                  <a:pos x="T6" y="T7"/>
                </a:cxn>
                <a:cxn ang="T16">
                  <a:pos x="T8" y="T9"/>
                </a:cxn>
                <a:cxn ang="T17">
                  <a:pos x="T10" y="T11"/>
                </a:cxn>
              </a:cxnLst>
              <a:rect l="T18" t="T19" r="T20" b="T21"/>
              <a:pathLst>
                <a:path w="147" h="223">
                  <a:moveTo>
                    <a:pt x="31" y="31"/>
                  </a:moveTo>
                  <a:lnTo>
                    <a:pt x="0" y="161"/>
                  </a:lnTo>
                  <a:lnTo>
                    <a:pt x="147" y="223"/>
                  </a:lnTo>
                  <a:lnTo>
                    <a:pt x="145" y="148"/>
                  </a:lnTo>
                  <a:lnTo>
                    <a:pt x="89" y="0"/>
                  </a:lnTo>
                  <a:lnTo>
                    <a:pt x="31" y="31"/>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2" name="Freeform 170">
              <a:extLst>
                <a:ext uri="{FF2B5EF4-FFF2-40B4-BE49-F238E27FC236}">
                  <a16:creationId xmlns:a16="http://schemas.microsoft.com/office/drawing/2014/main" id="{2E86BBE2-2E4F-A751-D22C-2D4CD83A314D}"/>
                </a:ext>
              </a:extLst>
            </p:cNvPr>
            <p:cNvSpPr>
              <a:spLocks/>
            </p:cNvSpPr>
            <p:nvPr/>
          </p:nvSpPr>
          <p:spPr bwMode="auto">
            <a:xfrm>
              <a:off x="1831" y="2727"/>
              <a:ext cx="201" cy="59"/>
            </a:xfrm>
            <a:custGeom>
              <a:avLst/>
              <a:gdLst>
                <a:gd name="T0" fmla="*/ 73 w 201"/>
                <a:gd name="T1" fmla="*/ 0 h 59"/>
                <a:gd name="T2" fmla="*/ 79 w 201"/>
                <a:gd name="T3" fmla="*/ 1 h 59"/>
                <a:gd name="T4" fmla="*/ 92 w 201"/>
                <a:gd name="T5" fmla="*/ 3 h 59"/>
                <a:gd name="T6" fmla="*/ 111 w 201"/>
                <a:gd name="T7" fmla="*/ 7 h 59"/>
                <a:gd name="T8" fmla="*/ 132 w 201"/>
                <a:gd name="T9" fmla="*/ 10 h 59"/>
                <a:gd name="T10" fmla="*/ 155 w 201"/>
                <a:gd name="T11" fmla="*/ 13 h 59"/>
                <a:gd name="T12" fmla="*/ 175 w 201"/>
                <a:gd name="T13" fmla="*/ 18 h 59"/>
                <a:gd name="T14" fmla="*/ 191 w 201"/>
                <a:gd name="T15" fmla="*/ 20 h 59"/>
                <a:gd name="T16" fmla="*/ 197 w 201"/>
                <a:gd name="T17" fmla="*/ 22 h 59"/>
                <a:gd name="T18" fmla="*/ 201 w 201"/>
                <a:gd name="T19" fmla="*/ 29 h 59"/>
                <a:gd name="T20" fmla="*/ 201 w 201"/>
                <a:gd name="T21" fmla="*/ 40 h 59"/>
                <a:gd name="T22" fmla="*/ 199 w 201"/>
                <a:gd name="T23" fmla="*/ 50 h 59"/>
                <a:gd name="T24" fmla="*/ 198 w 201"/>
                <a:gd name="T25" fmla="*/ 55 h 59"/>
                <a:gd name="T26" fmla="*/ 47 w 201"/>
                <a:gd name="T27" fmla="*/ 59 h 59"/>
                <a:gd name="T28" fmla="*/ 0 w 201"/>
                <a:gd name="T29" fmla="*/ 54 h 59"/>
                <a:gd name="T30" fmla="*/ 2 w 201"/>
                <a:gd name="T31" fmla="*/ 15 h 59"/>
                <a:gd name="T32" fmla="*/ 73 w 201"/>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59"/>
                <a:gd name="T53" fmla="*/ 201 w 20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59">
                  <a:moveTo>
                    <a:pt x="73" y="0"/>
                  </a:moveTo>
                  <a:lnTo>
                    <a:pt x="79" y="1"/>
                  </a:lnTo>
                  <a:lnTo>
                    <a:pt x="92" y="3"/>
                  </a:lnTo>
                  <a:lnTo>
                    <a:pt x="111" y="7"/>
                  </a:lnTo>
                  <a:lnTo>
                    <a:pt x="132" y="10"/>
                  </a:lnTo>
                  <a:lnTo>
                    <a:pt x="155" y="13"/>
                  </a:lnTo>
                  <a:lnTo>
                    <a:pt x="175" y="18"/>
                  </a:lnTo>
                  <a:lnTo>
                    <a:pt x="191" y="20"/>
                  </a:lnTo>
                  <a:lnTo>
                    <a:pt x="197" y="22"/>
                  </a:lnTo>
                  <a:lnTo>
                    <a:pt x="201" y="29"/>
                  </a:lnTo>
                  <a:lnTo>
                    <a:pt x="201" y="40"/>
                  </a:lnTo>
                  <a:lnTo>
                    <a:pt x="199" y="50"/>
                  </a:lnTo>
                  <a:lnTo>
                    <a:pt x="198" y="55"/>
                  </a:lnTo>
                  <a:lnTo>
                    <a:pt x="47" y="59"/>
                  </a:lnTo>
                  <a:lnTo>
                    <a:pt x="0" y="54"/>
                  </a:lnTo>
                  <a:lnTo>
                    <a:pt x="2" y="15"/>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3" name="Freeform 171">
              <a:extLst>
                <a:ext uri="{FF2B5EF4-FFF2-40B4-BE49-F238E27FC236}">
                  <a16:creationId xmlns:a16="http://schemas.microsoft.com/office/drawing/2014/main" id="{F7675785-30F5-DB8D-3DB1-14D0AAEB424F}"/>
                </a:ext>
              </a:extLst>
            </p:cNvPr>
            <p:cNvSpPr>
              <a:spLocks/>
            </p:cNvSpPr>
            <p:nvPr/>
          </p:nvSpPr>
          <p:spPr bwMode="auto">
            <a:xfrm>
              <a:off x="1788" y="2788"/>
              <a:ext cx="245" cy="74"/>
            </a:xfrm>
            <a:custGeom>
              <a:avLst/>
              <a:gdLst>
                <a:gd name="T0" fmla="*/ 119 w 245"/>
                <a:gd name="T1" fmla="*/ 0 h 74"/>
                <a:gd name="T2" fmla="*/ 6 w 245"/>
                <a:gd name="T3" fmla="*/ 9 h 74"/>
                <a:gd name="T4" fmla="*/ 0 w 245"/>
                <a:gd name="T5" fmla="*/ 35 h 74"/>
                <a:gd name="T6" fmla="*/ 2 w 245"/>
                <a:gd name="T7" fmla="*/ 62 h 74"/>
                <a:gd name="T8" fmla="*/ 64 w 245"/>
                <a:gd name="T9" fmla="*/ 66 h 74"/>
                <a:gd name="T10" fmla="*/ 64 w 245"/>
                <a:gd name="T11" fmla="*/ 54 h 74"/>
                <a:gd name="T12" fmla="*/ 80 w 245"/>
                <a:gd name="T13" fmla="*/ 66 h 74"/>
                <a:gd name="T14" fmla="*/ 238 w 245"/>
                <a:gd name="T15" fmla="*/ 74 h 74"/>
                <a:gd name="T16" fmla="*/ 240 w 245"/>
                <a:gd name="T17" fmla="*/ 70 h 74"/>
                <a:gd name="T18" fmla="*/ 244 w 245"/>
                <a:gd name="T19" fmla="*/ 60 h 74"/>
                <a:gd name="T20" fmla="*/ 245 w 245"/>
                <a:gd name="T21" fmla="*/ 48 h 74"/>
                <a:gd name="T22" fmla="*/ 241 w 245"/>
                <a:gd name="T23" fmla="*/ 41 h 74"/>
                <a:gd name="T24" fmla="*/ 234 w 245"/>
                <a:gd name="T25" fmla="*/ 37 h 74"/>
                <a:gd name="T26" fmla="*/ 218 w 245"/>
                <a:gd name="T27" fmla="*/ 32 h 74"/>
                <a:gd name="T28" fmla="*/ 198 w 245"/>
                <a:gd name="T29" fmla="*/ 25 h 74"/>
                <a:gd name="T30" fmla="*/ 177 w 245"/>
                <a:gd name="T31" fmla="*/ 18 h 74"/>
                <a:gd name="T32" fmla="*/ 154 w 245"/>
                <a:gd name="T33" fmla="*/ 12 h 74"/>
                <a:gd name="T34" fmla="*/ 136 w 245"/>
                <a:gd name="T35" fmla="*/ 6 h 74"/>
                <a:gd name="T36" fmla="*/ 123 w 245"/>
                <a:gd name="T37" fmla="*/ 2 h 74"/>
                <a:gd name="T38" fmla="*/ 119 w 245"/>
                <a:gd name="T39" fmla="*/ 0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5"/>
                <a:gd name="T61" fmla="*/ 0 h 74"/>
                <a:gd name="T62" fmla="*/ 245 w 245"/>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5" h="74">
                  <a:moveTo>
                    <a:pt x="119" y="0"/>
                  </a:moveTo>
                  <a:lnTo>
                    <a:pt x="6" y="9"/>
                  </a:lnTo>
                  <a:lnTo>
                    <a:pt x="0" y="35"/>
                  </a:lnTo>
                  <a:lnTo>
                    <a:pt x="2" y="62"/>
                  </a:lnTo>
                  <a:lnTo>
                    <a:pt x="64" y="66"/>
                  </a:lnTo>
                  <a:lnTo>
                    <a:pt x="64" y="54"/>
                  </a:lnTo>
                  <a:lnTo>
                    <a:pt x="80" y="66"/>
                  </a:lnTo>
                  <a:lnTo>
                    <a:pt x="238" y="74"/>
                  </a:lnTo>
                  <a:lnTo>
                    <a:pt x="240" y="70"/>
                  </a:lnTo>
                  <a:lnTo>
                    <a:pt x="244" y="60"/>
                  </a:lnTo>
                  <a:lnTo>
                    <a:pt x="245" y="48"/>
                  </a:lnTo>
                  <a:lnTo>
                    <a:pt x="241" y="41"/>
                  </a:lnTo>
                  <a:lnTo>
                    <a:pt x="234" y="37"/>
                  </a:lnTo>
                  <a:lnTo>
                    <a:pt x="218" y="32"/>
                  </a:lnTo>
                  <a:lnTo>
                    <a:pt x="198" y="25"/>
                  </a:lnTo>
                  <a:lnTo>
                    <a:pt x="177" y="18"/>
                  </a:lnTo>
                  <a:lnTo>
                    <a:pt x="154" y="12"/>
                  </a:lnTo>
                  <a:lnTo>
                    <a:pt x="136" y="6"/>
                  </a:lnTo>
                  <a:lnTo>
                    <a:pt x="123" y="2"/>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4" name="Freeform 172">
              <a:extLst>
                <a:ext uri="{FF2B5EF4-FFF2-40B4-BE49-F238E27FC236}">
                  <a16:creationId xmlns:a16="http://schemas.microsoft.com/office/drawing/2014/main" id="{DC14AF9F-98AA-7F38-D259-919E4014CC33}"/>
                </a:ext>
              </a:extLst>
            </p:cNvPr>
            <p:cNvSpPr>
              <a:spLocks/>
            </p:cNvSpPr>
            <p:nvPr/>
          </p:nvSpPr>
          <p:spPr bwMode="auto">
            <a:xfrm>
              <a:off x="1790" y="1808"/>
              <a:ext cx="265" cy="1013"/>
            </a:xfrm>
            <a:custGeom>
              <a:avLst/>
              <a:gdLst>
                <a:gd name="T0" fmla="*/ 64 w 265"/>
                <a:gd name="T1" fmla="*/ 13 h 1013"/>
                <a:gd name="T2" fmla="*/ 72 w 265"/>
                <a:gd name="T3" fmla="*/ 437 h 1013"/>
                <a:gd name="T4" fmla="*/ 0 w 265"/>
                <a:gd name="T5" fmla="*/ 1013 h 1013"/>
                <a:gd name="T6" fmla="*/ 191 w 265"/>
                <a:gd name="T7" fmla="*/ 1013 h 1013"/>
                <a:gd name="T8" fmla="*/ 264 w 265"/>
                <a:gd name="T9" fmla="*/ 444 h 1013"/>
                <a:gd name="T10" fmla="*/ 265 w 265"/>
                <a:gd name="T11" fmla="*/ 0 h 1013"/>
                <a:gd name="T12" fmla="*/ 64 w 265"/>
                <a:gd name="T13" fmla="*/ 13 h 1013"/>
                <a:gd name="T14" fmla="*/ 0 60000 65536"/>
                <a:gd name="T15" fmla="*/ 0 60000 65536"/>
                <a:gd name="T16" fmla="*/ 0 60000 65536"/>
                <a:gd name="T17" fmla="*/ 0 60000 65536"/>
                <a:gd name="T18" fmla="*/ 0 60000 65536"/>
                <a:gd name="T19" fmla="*/ 0 60000 65536"/>
                <a:gd name="T20" fmla="*/ 0 60000 65536"/>
                <a:gd name="T21" fmla="*/ 0 w 265"/>
                <a:gd name="T22" fmla="*/ 0 h 1013"/>
                <a:gd name="T23" fmla="*/ 265 w 265"/>
                <a:gd name="T24" fmla="*/ 1013 h 10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5" h="1013">
                  <a:moveTo>
                    <a:pt x="64" y="13"/>
                  </a:moveTo>
                  <a:lnTo>
                    <a:pt x="72" y="437"/>
                  </a:lnTo>
                  <a:lnTo>
                    <a:pt x="0" y="1013"/>
                  </a:lnTo>
                  <a:lnTo>
                    <a:pt x="191" y="1013"/>
                  </a:lnTo>
                  <a:lnTo>
                    <a:pt x="264" y="444"/>
                  </a:lnTo>
                  <a:lnTo>
                    <a:pt x="265" y="0"/>
                  </a:lnTo>
                  <a:lnTo>
                    <a:pt x="6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5" name="Freeform 173">
              <a:extLst>
                <a:ext uri="{FF2B5EF4-FFF2-40B4-BE49-F238E27FC236}">
                  <a16:creationId xmlns:a16="http://schemas.microsoft.com/office/drawing/2014/main" id="{6B4A1AB0-93E1-2E71-3FDF-62D2E6A4B3FB}"/>
                </a:ext>
              </a:extLst>
            </p:cNvPr>
            <p:cNvSpPr>
              <a:spLocks/>
            </p:cNvSpPr>
            <p:nvPr/>
          </p:nvSpPr>
          <p:spPr bwMode="auto">
            <a:xfrm>
              <a:off x="1746" y="1271"/>
              <a:ext cx="196" cy="171"/>
            </a:xfrm>
            <a:custGeom>
              <a:avLst/>
              <a:gdLst>
                <a:gd name="T0" fmla="*/ 162 w 196"/>
                <a:gd name="T1" fmla="*/ 0 h 171"/>
                <a:gd name="T2" fmla="*/ 162 w 196"/>
                <a:gd name="T3" fmla="*/ 0 h 171"/>
                <a:gd name="T4" fmla="*/ 167 w 196"/>
                <a:gd name="T5" fmla="*/ 16 h 171"/>
                <a:gd name="T6" fmla="*/ 174 w 196"/>
                <a:gd name="T7" fmla="*/ 119 h 171"/>
                <a:gd name="T8" fmla="*/ 12 w 196"/>
                <a:gd name="T9" fmla="*/ 28 h 171"/>
                <a:gd name="T10" fmla="*/ 0 w 196"/>
                <a:gd name="T11" fmla="*/ 63 h 171"/>
                <a:gd name="T12" fmla="*/ 196 w 196"/>
                <a:gd name="T13" fmla="*/ 171 h 171"/>
                <a:gd name="T14" fmla="*/ 190 w 196"/>
                <a:gd name="T15" fmla="*/ 70 h 171"/>
                <a:gd name="T16" fmla="*/ 162 w 196"/>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71"/>
                <a:gd name="T29" fmla="*/ 196 w 196"/>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71">
                  <a:moveTo>
                    <a:pt x="162" y="0"/>
                  </a:moveTo>
                  <a:lnTo>
                    <a:pt x="162" y="0"/>
                  </a:lnTo>
                  <a:lnTo>
                    <a:pt x="167" y="16"/>
                  </a:lnTo>
                  <a:lnTo>
                    <a:pt x="174" y="119"/>
                  </a:lnTo>
                  <a:lnTo>
                    <a:pt x="12" y="28"/>
                  </a:lnTo>
                  <a:lnTo>
                    <a:pt x="0" y="63"/>
                  </a:lnTo>
                  <a:lnTo>
                    <a:pt x="196" y="171"/>
                  </a:lnTo>
                  <a:lnTo>
                    <a:pt x="190" y="70"/>
                  </a:lnTo>
                  <a:lnTo>
                    <a:pt x="162" y="0"/>
                  </a:lnTo>
                  <a:close/>
                </a:path>
              </a:pathLst>
            </a:custGeom>
            <a:solidFill>
              <a:srgbClr val="14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6" name="Freeform 174">
              <a:extLst>
                <a:ext uri="{FF2B5EF4-FFF2-40B4-BE49-F238E27FC236}">
                  <a16:creationId xmlns:a16="http://schemas.microsoft.com/office/drawing/2014/main" id="{2A5B76F2-DF99-EB61-AEC9-9CEB6436CC2A}"/>
                </a:ext>
              </a:extLst>
            </p:cNvPr>
            <p:cNvSpPr>
              <a:spLocks/>
            </p:cNvSpPr>
            <p:nvPr/>
          </p:nvSpPr>
          <p:spPr bwMode="auto">
            <a:xfrm>
              <a:off x="1758" y="1271"/>
              <a:ext cx="162" cy="119"/>
            </a:xfrm>
            <a:custGeom>
              <a:avLst/>
              <a:gdLst>
                <a:gd name="T0" fmla="*/ 155 w 162"/>
                <a:gd name="T1" fmla="*/ 16 h 119"/>
                <a:gd name="T2" fmla="*/ 150 w 162"/>
                <a:gd name="T3" fmla="*/ 0 h 119"/>
                <a:gd name="T4" fmla="*/ 143 w 162"/>
                <a:gd name="T5" fmla="*/ 83 h 119"/>
                <a:gd name="T6" fmla="*/ 6 w 162"/>
                <a:gd name="T7" fmla="*/ 15 h 119"/>
                <a:gd name="T8" fmla="*/ 0 w 162"/>
                <a:gd name="T9" fmla="*/ 28 h 119"/>
                <a:gd name="T10" fmla="*/ 162 w 162"/>
                <a:gd name="T11" fmla="*/ 119 h 119"/>
                <a:gd name="T12" fmla="*/ 155 w 162"/>
                <a:gd name="T13" fmla="*/ 16 h 119"/>
                <a:gd name="T14" fmla="*/ 0 60000 65536"/>
                <a:gd name="T15" fmla="*/ 0 60000 65536"/>
                <a:gd name="T16" fmla="*/ 0 60000 65536"/>
                <a:gd name="T17" fmla="*/ 0 60000 65536"/>
                <a:gd name="T18" fmla="*/ 0 60000 65536"/>
                <a:gd name="T19" fmla="*/ 0 60000 65536"/>
                <a:gd name="T20" fmla="*/ 0 60000 65536"/>
                <a:gd name="T21" fmla="*/ 0 w 162"/>
                <a:gd name="T22" fmla="*/ 0 h 119"/>
                <a:gd name="T23" fmla="*/ 162 w 16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119">
                  <a:moveTo>
                    <a:pt x="155" y="16"/>
                  </a:moveTo>
                  <a:lnTo>
                    <a:pt x="150" y="0"/>
                  </a:lnTo>
                  <a:lnTo>
                    <a:pt x="143" y="83"/>
                  </a:lnTo>
                  <a:lnTo>
                    <a:pt x="6" y="15"/>
                  </a:lnTo>
                  <a:lnTo>
                    <a:pt x="0" y="28"/>
                  </a:lnTo>
                  <a:lnTo>
                    <a:pt x="162" y="119"/>
                  </a:lnTo>
                  <a:lnTo>
                    <a:pt x="15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7" name="Freeform 175">
              <a:extLst>
                <a:ext uri="{FF2B5EF4-FFF2-40B4-BE49-F238E27FC236}">
                  <a16:creationId xmlns:a16="http://schemas.microsoft.com/office/drawing/2014/main" id="{20D0AFF7-8BA7-CAFE-91B4-714477CAACC4}"/>
                </a:ext>
              </a:extLst>
            </p:cNvPr>
            <p:cNvSpPr>
              <a:spLocks/>
            </p:cNvSpPr>
            <p:nvPr/>
          </p:nvSpPr>
          <p:spPr bwMode="auto">
            <a:xfrm>
              <a:off x="2053" y="1191"/>
              <a:ext cx="53" cy="93"/>
            </a:xfrm>
            <a:custGeom>
              <a:avLst/>
              <a:gdLst>
                <a:gd name="T0" fmla="*/ 43 w 53"/>
                <a:gd name="T1" fmla="*/ 56 h 93"/>
                <a:gd name="T2" fmla="*/ 37 w 53"/>
                <a:gd name="T3" fmla="*/ 54 h 93"/>
                <a:gd name="T4" fmla="*/ 31 w 53"/>
                <a:gd name="T5" fmla="*/ 47 h 93"/>
                <a:gd name="T6" fmla="*/ 27 w 53"/>
                <a:gd name="T7" fmla="*/ 40 h 93"/>
                <a:gd name="T8" fmla="*/ 27 w 53"/>
                <a:gd name="T9" fmla="*/ 35 h 93"/>
                <a:gd name="T10" fmla="*/ 30 w 53"/>
                <a:gd name="T11" fmla="*/ 29 h 93"/>
                <a:gd name="T12" fmla="*/ 32 w 53"/>
                <a:gd name="T13" fmla="*/ 22 h 93"/>
                <a:gd name="T14" fmla="*/ 33 w 53"/>
                <a:gd name="T15" fmla="*/ 15 h 93"/>
                <a:gd name="T16" fmla="*/ 31 w 53"/>
                <a:gd name="T17" fmla="*/ 7 h 93"/>
                <a:gd name="T18" fmla="*/ 29 w 53"/>
                <a:gd name="T19" fmla="*/ 3 h 93"/>
                <a:gd name="T20" fmla="*/ 27 w 53"/>
                <a:gd name="T21" fmla="*/ 1 h 93"/>
                <a:gd name="T22" fmla="*/ 24 w 53"/>
                <a:gd name="T23" fmla="*/ 0 h 93"/>
                <a:gd name="T24" fmla="*/ 23 w 53"/>
                <a:gd name="T25" fmla="*/ 0 h 93"/>
                <a:gd name="T26" fmla="*/ 17 w 53"/>
                <a:gd name="T27" fmla="*/ 18 h 93"/>
                <a:gd name="T28" fmla="*/ 3 w 53"/>
                <a:gd name="T29" fmla="*/ 36 h 93"/>
                <a:gd name="T30" fmla="*/ 0 w 53"/>
                <a:gd name="T31" fmla="*/ 63 h 93"/>
                <a:gd name="T32" fmla="*/ 5 w 53"/>
                <a:gd name="T33" fmla="*/ 78 h 93"/>
                <a:gd name="T34" fmla="*/ 14 w 53"/>
                <a:gd name="T35" fmla="*/ 88 h 93"/>
                <a:gd name="T36" fmla="*/ 27 w 53"/>
                <a:gd name="T37" fmla="*/ 93 h 93"/>
                <a:gd name="T38" fmla="*/ 38 w 53"/>
                <a:gd name="T39" fmla="*/ 93 h 93"/>
                <a:gd name="T40" fmla="*/ 48 w 53"/>
                <a:gd name="T41" fmla="*/ 88 h 93"/>
                <a:gd name="T42" fmla="*/ 53 w 53"/>
                <a:gd name="T43" fmla="*/ 80 h 93"/>
                <a:gd name="T44" fmla="*/ 52 w 53"/>
                <a:gd name="T45" fmla="*/ 69 h 93"/>
                <a:gd name="T46" fmla="*/ 43 w 53"/>
                <a:gd name="T47" fmla="*/ 56 h 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
                <a:gd name="T73" fmla="*/ 0 h 93"/>
                <a:gd name="T74" fmla="*/ 53 w 53"/>
                <a:gd name="T75" fmla="*/ 93 h 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 h="93">
                  <a:moveTo>
                    <a:pt x="43" y="56"/>
                  </a:moveTo>
                  <a:lnTo>
                    <a:pt x="37" y="54"/>
                  </a:lnTo>
                  <a:lnTo>
                    <a:pt x="31" y="47"/>
                  </a:lnTo>
                  <a:lnTo>
                    <a:pt x="27" y="40"/>
                  </a:lnTo>
                  <a:lnTo>
                    <a:pt x="27" y="35"/>
                  </a:lnTo>
                  <a:lnTo>
                    <a:pt x="30" y="29"/>
                  </a:lnTo>
                  <a:lnTo>
                    <a:pt x="32" y="22"/>
                  </a:lnTo>
                  <a:lnTo>
                    <a:pt x="33" y="15"/>
                  </a:lnTo>
                  <a:lnTo>
                    <a:pt x="31" y="7"/>
                  </a:lnTo>
                  <a:lnTo>
                    <a:pt x="29" y="3"/>
                  </a:lnTo>
                  <a:lnTo>
                    <a:pt x="27" y="1"/>
                  </a:lnTo>
                  <a:lnTo>
                    <a:pt x="24" y="0"/>
                  </a:lnTo>
                  <a:lnTo>
                    <a:pt x="23" y="0"/>
                  </a:lnTo>
                  <a:lnTo>
                    <a:pt x="17" y="18"/>
                  </a:lnTo>
                  <a:lnTo>
                    <a:pt x="3" y="36"/>
                  </a:lnTo>
                  <a:lnTo>
                    <a:pt x="0" y="63"/>
                  </a:lnTo>
                  <a:lnTo>
                    <a:pt x="5" y="78"/>
                  </a:lnTo>
                  <a:lnTo>
                    <a:pt x="14" y="88"/>
                  </a:lnTo>
                  <a:lnTo>
                    <a:pt x="27" y="93"/>
                  </a:lnTo>
                  <a:lnTo>
                    <a:pt x="38" y="93"/>
                  </a:lnTo>
                  <a:lnTo>
                    <a:pt x="48" y="88"/>
                  </a:lnTo>
                  <a:lnTo>
                    <a:pt x="53" y="80"/>
                  </a:lnTo>
                  <a:lnTo>
                    <a:pt x="52" y="69"/>
                  </a:lnTo>
                  <a:lnTo>
                    <a:pt x="43" y="56"/>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8" name="Freeform 176">
              <a:extLst>
                <a:ext uri="{FF2B5EF4-FFF2-40B4-BE49-F238E27FC236}">
                  <a16:creationId xmlns:a16="http://schemas.microsoft.com/office/drawing/2014/main" id="{93022B79-75E8-DCAD-4860-88C1A4B56944}"/>
                </a:ext>
              </a:extLst>
            </p:cNvPr>
            <p:cNvSpPr>
              <a:spLocks/>
            </p:cNvSpPr>
            <p:nvPr/>
          </p:nvSpPr>
          <p:spPr bwMode="auto">
            <a:xfrm>
              <a:off x="1974" y="1074"/>
              <a:ext cx="290" cy="334"/>
            </a:xfrm>
            <a:custGeom>
              <a:avLst/>
              <a:gdLst>
                <a:gd name="T0" fmla="*/ 43 w 290"/>
                <a:gd name="T1" fmla="*/ 0 h 334"/>
                <a:gd name="T2" fmla="*/ 0 w 290"/>
                <a:gd name="T3" fmla="*/ 37 h 334"/>
                <a:gd name="T4" fmla="*/ 116 w 290"/>
                <a:gd name="T5" fmla="*/ 165 h 334"/>
                <a:gd name="T6" fmla="*/ 244 w 290"/>
                <a:gd name="T7" fmla="*/ 334 h 334"/>
                <a:gd name="T8" fmla="*/ 290 w 290"/>
                <a:gd name="T9" fmla="*/ 297 h 334"/>
                <a:gd name="T10" fmla="*/ 147 w 290"/>
                <a:gd name="T11" fmla="*/ 139 h 334"/>
                <a:gd name="T12" fmla="*/ 43 w 290"/>
                <a:gd name="T13" fmla="*/ 0 h 334"/>
                <a:gd name="T14" fmla="*/ 0 60000 65536"/>
                <a:gd name="T15" fmla="*/ 0 60000 65536"/>
                <a:gd name="T16" fmla="*/ 0 60000 65536"/>
                <a:gd name="T17" fmla="*/ 0 60000 65536"/>
                <a:gd name="T18" fmla="*/ 0 60000 65536"/>
                <a:gd name="T19" fmla="*/ 0 60000 65536"/>
                <a:gd name="T20" fmla="*/ 0 60000 65536"/>
                <a:gd name="T21" fmla="*/ 0 w 290"/>
                <a:gd name="T22" fmla="*/ 0 h 334"/>
                <a:gd name="T23" fmla="*/ 290 w 290"/>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 h="334">
                  <a:moveTo>
                    <a:pt x="43" y="0"/>
                  </a:moveTo>
                  <a:lnTo>
                    <a:pt x="0" y="37"/>
                  </a:lnTo>
                  <a:lnTo>
                    <a:pt x="116" y="165"/>
                  </a:lnTo>
                  <a:lnTo>
                    <a:pt x="244" y="334"/>
                  </a:lnTo>
                  <a:lnTo>
                    <a:pt x="290" y="297"/>
                  </a:lnTo>
                  <a:lnTo>
                    <a:pt x="147" y="139"/>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9" name="Freeform 177">
              <a:extLst>
                <a:ext uri="{FF2B5EF4-FFF2-40B4-BE49-F238E27FC236}">
                  <a16:creationId xmlns:a16="http://schemas.microsoft.com/office/drawing/2014/main" id="{90D8207F-B6E6-2BF2-87FD-EAC686FE5978}"/>
                </a:ext>
              </a:extLst>
            </p:cNvPr>
            <p:cNvSpPr>
              <a:spLocks/>
            </p:cNvSpPr>
            <p:nvPr/>
          </p:nvSpPr>
          <p:spPr bwMode="auto">
            <a:xfrm>
              <a:off x="2081" y="1203"/>
              <a:ext cx="44" cy="41"/>
            </a:xfrm>
            <a:custGeom>
              <a:avLst/>
              <a:gdLst>
                <a:gd name="T0" fmla="*/ 38 w 44"/>
                <a:gd name="T1" fmla="*/ 7 h 41"/>
                <a:gd name="T2" fmla="*/ 44 w 44"/>
                <a:gd name="T3" fmla="*/ 13 h 41"/>
                <a:gd name="T4" fmla="*/ 11 w 44"/>
                <a:gd name="T5" fmla="*/ 41 h 41"/>
                <a:gd name="T6" fmla="*/ 0 w 44"/>
                <a:gd name="T7" fmla="*/ 28 h 41"/>
                <a:gd name="T8" fmla="*/ 33 w 44"/>
                <a:gd name="T9" fmla="*/ 0 h 41"/>
                <a:gd name="T10" fmla="*/ 38 w 44"/>
                <a:gd name="T11" fmla="*/ 7 h 41"/>
                <a:gd name="T12" fmla="*/ 0 60000 65536"/>
                <a:gd name="T13" fmla="*/ 0 60000 65536"/>
                <a:gd name="T14" fmla="*/ 0 60000 65536"/>
                <a:gd name="T15" fmla="*/ 0 60000 65536"/>
                <a:gd name="T16" fmla="*/ 0 60000 65536"/>
                <a:gd name="T17" fmla="*/ 0 60000 65536"/>
                <a:gd name="T18" fmla="*/ 0 w 44"/>
                <a:gd name="T19" fmla="*/ 0 h 41"/>
                <a:gd name="T20" fmla="*/ 44 w 4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4" h="41">
                  <a:moveTo>
                    <a:pt x="38" y="7"/>
                  </a:moveTo>
                  <a:lnTo>
                    <a:pt x="44" y="13"/>
                  </a:lnTo>
                  <a:lnTo>
                    <a:pt x="11" y="41"/>
                  </a:lnTo>
                  <a:lnTo>
                    <a:pt x="0" y="28"/>
                  </a:lnTo>
                  <a:lnTo>
                    <a:pt x="33" y="0"/>
                  </a:lnTo>
                  <a:lnTo>
                    <a:pt x="38" y="7"/>
                  </a:lnTo>
                  <a:close/>
                </a:path>
              </a:pathLst>
            </a:custGeom>
            <a:solidFill>
              <a:srgbClr val="F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0" name="Freeform 178">
              <a:extLst>
                <a:ext uri="{FF2B5EF4-FFF2-40B4-BE49-F238E27FC236}">
                  <a16:creationId xmlns:a16="http://schemas.microsoft.com/office/drawing/2014/main" id="{7C31A106-D394-CBD5-DF2C-D7219D4EB159}"/>
                </a:ext>
              </a:extLst>
            </p:cNvPr>
            <p:cNvSpPr>
              <a:spLocks/>
            </p:cNvSpPr>
            <p:nvPr/>
          </p:nvSpPr>
          <p:spPr bwMode="auto">
            <a:xfrm>
              <a:off x="2043" y="1180"/>
              <a:ext cx="119" cy="155"/>
            </a:xfrm>
            <a:custGeom>
              <a:avLst/>
              <a:gdLst>
                <a:gd name="T0" fmla="*/ 61 w 119"/>
                <a:gd name="T1" fmla="*/ 11 h 155"/>
                <a:gd name="T2" fmla="*/ 64 w 119"/>
                <a:gd name="T3" fmla="*/ 16 h 155"/>
                <a:gd name="T4" fmla="*/ 70 w 119"/>
                <a:gd name="T5" fmla="*/ 22 h 155"/>
                <a:gd name="T6" fmla="*/ 75 w 119"/>
                <a:gd name="T7" fmla="*/ 29 h 155"/>
                <a:gd name="T8" fmla="*/ 77 w 119"/>
                <a:gd name="T9" fmla="*/ 35 h 155"/>
                <a:gd name="T10" fmla="*/ 73 w 119"/>
                <a:gd name="T11" fmla="*/ 45 h 155"/>
                <a:gd name="T12" fmla="*/ 66 w 119"/>
                <a:gd name="T13" fmla="*/ 55 h 155"/>
                <a:gd name="T14" fmla="*/ 57 w 119"/>
                <a:gd name="T15" fmla="*/ 65 h 155"/>
                <a:gd name="T16" fmla="*/ 48 w 119"/>
                <a:gd name="T17" fmla="*/ 69 h 155"/>
                <a:gd name="T18" fmla="*/ 43 w 119"/>
                <a:gd name="T19" fmla="*/ 70 h 155"/>
                <a:gd name="T20" fmla="*/ 39 w 119"/>
                <a:gd name="T21" fmla="*/ 71 h 155"/>
                <a:gd name="T22" fmla="*/ 34 w 119"/>
                <a:gd name="T23" fmla="*/ 71 h 155"/>
                <a:gd name="T24" fmla="*/ 30 w 119"/>
                <a:gd name="T25" fmla="*/ 71 h 155"/>
                <a:gd name="T26" fmla="*/ 24 w 119"/>
                <a:gd name="T27" fmla="*/ 71 h 155"/>
                <a:gd name="T28" fmla="*/ 20 w 119"/>
                <a:gd name="T29" fmla="*/ 71 h 155"/>
                <a:gd name="T30" fmla="*/ 14 w 119"/>
                <a:gd name="T31" fmla="*/ 71 h 155"/>
                <a:gd name="T32" fmla="*/ 10 w 119"/>
                <a:gd name="T33" fmla="*/ 70 h 155"/>
                <a:gd name="T34" fmla="*/ 10 w 119"/>
                <a:gd name="T35" fmla="*/ 71 h 155"/>
                <a:gd name="T36" fmla="*/ 9 w 119"/>
                <a:gd name="T37" fmla="*/ 75 h 155"/>
                <a:gd name="T38" fmla="*/ 9 w 119"/>
                <a:gd name="T39" fmla="*/ 85 h 155"/>
                <a:gd name="T40" fmla="*/ 9 w 119"/>
                <a:gd name="T41" fmla="*/ 96 h 155"/>
                <a:gd name="T42" fmla="*/ 12 w 119"/>
                <a:gd name="T43" fmla="*/ 108 h 155"/>
                <a:gd name="T44" fmla="*/ 0 w 119"/>
                <a:gd name="T45" fmla="*/ 134 h 155"/>
                <a:gd name="T46" fmla="*/ 42 w 119"/>
                <a:gd name="T47" fmla="*/ 155 h 155"/>
                <a:gd name="T48" fmla="*/ 59 w 119"/>
                <a:gd name="T49" fmla="*/ 122 h 155"/>
                <a:gd name="T50" fmla="*/ 64 w 119"/>
                <a:gd name="T51" fmla="*/ 122 h 155"/>
                <a:gd name="T52" fmla="*/ 70 w 119"/>
                <a:gd name="T53" fmla="*/ 120 h 155"/>
                <a:gd name="T54" fmla="*/ 76 w 119"/>
                <a:gd name="T55" fmla="*/ 119 h 155"/>
                <a:gd name="T56" fmla="*/ 80 w 119"/>
                <a:gd name="T57" fmla="*/ 118 h 155"/>
                <a:gd name="T58" fmla="*/ 86 w 119"/>
                <a:gd name="T59" fmla="*/ 116 h 155"/>
                <a:gd name="T60" fmla="*/ 90 w 119"/>
                <a:gd name="T61" fmla="*/ 114 h 155"/>
                <a:gd name="T62" fmla="*/ 94 w 119"/>
                <a:gd name="T63" fmla="*/ 112 h 155"/>
                <a:gd name="T64" fmla="*/ 97 w 119"/>
                <a:gd name="T65" fmla="*/ 108 h 155"/>
                <a:gd name="T66" fmla="*/ 100 w 119"/>
                <a:gd name="T67" fmla="*/ 105 h 155"/>
                <a:gd name="T68" fmla="*/ 102 w 119"/>
                <a:gd name="T69" fmla="*/ 101 h 155"/>
                <a:gd name="T70" fmla="*/ 106 w 119"/>
                <a:gd name="T71" fmla="*/ 98 h 155"/>
                <a:gd name="T72" fmla="*/ 108 w 119"/>
                <a:gd name="T73" fmla="*/ 94 h 155"/>
                <a:gd name="T74" fmla="*/ 108 w 119"/>
                <a:gd name="T75" fmla="*/ 95 h 155"/>
                <a:gd name="T76" fmla="*/ 118 w 119"/>
                <a:gd name="T77" fmla="*/ 77 h 155"/>
                <a:gd name="T78" fmla="*/ 119 w 119"/>
                <a:gd name="T79" fmla="*/ 66 h 155"/>
                <a:gd name="T80" fmla="*/ 119 w 119"/>
                <a:gd name="T81" fmla="*/ 58 h 155"/>
                <a:gd name="T82" fmla="*/ 118 w 119"/>
                <a:gd name="T83" fmla="*/ 50 h 155"/>
                <a:gd name="T84" fmla="*/ 115 w 119"/>
                <a:gd name="T85" fmla="*/ 43 h 155"/>
                <a:gd name="T86" fmla="*/ 114 w 119"/>
                <a:gd name="T87" fmla="*/ 41 h 155"/>
                <a:gd name="T88" fmla="*/ 105 w 119"/>
                <a:gd name="T89" fmla="*/ 27 h 155"/>
                <a:gd name="T90" fmla="*/ 87 w 119"/>
                <a:gd name="T91" fmla="*/ 1 h 155"/>
                <a:gd name="T92" fmla="*/ 75 w 119"/>
                <a:gd name="T93" fmla="*/ 0 h 155"/>
                <a:gd name="T94" fmla="*/ 72 w 119"/>
                <a:gd name="T95" fmla="*/ 1 h 155"/>
                <a:gd name="T96" fmla="*/ 67 w 119"/>
                <a:gd name="T97" fmla="*/ 2 h 155"/>
                <a:gd name="T98" fmla="*/ 62 w 119"/>
                <a:gd name="T99" fmla="*/ 5 h 155"/>
                <a:gd name="T100" fmla="*/ 61 w 119"/>
                <a:gd name="T101" fmla="*/ 11 h 1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155"/>
                <a:gd name="T155" fmla="*/ 119 w 119"/>
                <a:gd name="T156" fmla="*/ 155 h 1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155">
                  <a:moveTo>
                    <a:pt x="61" y="11"/>
                  </a:moveTo>
                  <a:lnTo>
                    <a:pt x="64" y="16"/>
                  </a:lnTo>
                  <a:lnTo>
                    <a:pt x="70" y="22"/>
                  </a:lnTo>
                  <a:lnTo>
                    <a:pt x="75" y="29"/>
                  </a:lnTo>
                  <a:lnTo>
                    <a:pt x="77" y="35"/>
                  </a:lnTo>
                  <a:lnTo>
                    <a:pt x="73" y="45"/>
                  </a:lnTo>
                  <a:lnTo>
                    <a:pt x="66" y="55"/>
                  </a:lnTo>
                  <a:lnTo>
                    <a:pt x="57" y="65"/>
                  </a:lnTo>
                  <a:lnTo>
                    <a:pt x="48" y="69"/>
                  </a:lnTo>
                  <a:lnTo>
                    <a:pt x="43" y="70"/>
                  </a:lnTo>
                  <a:lnTo>
                    <a:pt x="39" y="71"/>
                  </a:lnTo>
                  <a:lnTo>
                    <a:pt x="34" y="71"/>
                  </a:lnTo>
                  <a:lnTo>
                    <a:pt x="30" y="71"/>
                  </a:lnTo>
                  <a:lnTo>
                    <a:pt x="24" y="71"/>
                  </a:lnTo>
                  <a:lnTo>
                    <a:pt x="20" y="71"/>
                  </a:lnTo>
                  <a:lnTo>
                    <a:pt x="14" y="71"/>
                  </a:lnTo>
                  <a:lnTo>
                    <a:pt x="10" y="70"/>
                  </a:lnTo>
                  <a:lnTo>
                    <a:pt x="10" y="71"/>
                  </a:lnTo>
                  <a:lnTo>
                    <a:pt x="9" y="75"/>
                  </a:lnTo>
                  <a:lnTo>
                    <a:pt x="9" y="85"/>
                  </a:lnTo>
                  <a:lnTo>
                    <a:pt x="9" y="96"/>
                  </a:lnTo>
                  <a:lnTo>
                    <a:pt x="12" y="108"/>
                  </a:lnTo>
                  <a:lnTo>
                    <a:pt x="0" y="134"/>
                  </a:lnTo>
                  <a:lnTo>
                    <a:pt x="42" y="155"/>
                  </a:lnTo>
                  <a:lnTo>
                    <a:pt x="59" y="122"/>
                  </a:lnTo>
                  <a:lnTo>
                    <a:pt x="64" y="122"/>
                  </a:lnTo>
                  <a:lnTo>
                    <a:pt x="70" y="120"/>
                  </a:lnTo>
                  <a:lnTo>
                    <a:pt x="76" y="119"/>
                  </a:lnTo>
                  <a:lnTo>
                    <a:pt x="80" y="118"/>
                  </a:lnTo>
                  <a:lnTo>
                    <a:pt x="86" y="116"/>
                  </a:lnTo>
                  <a:lnTo>
                    <a:pt x="90" y="114"/>
                  </a:lnTo>
                  <a:lnTo>
                    <a:pt x="94" y="112"/>
                  </a:lnTo>
                  <a:lnTo>
                    <a:pt x="97" y="108"/>
                  </a:lnTo>
                  <a:lnTo>
                    <a:pt x="100" y="105"/>
                  </a:lnTo>
                  <a:lnTo>
                    <a:pt x="102" y="101"/>
                  </a:lnTo>
                  <a:lnTo>
                    <a:pt x="106" y="98"/>
                  </a:lnTo>
                  <a:lnTo>
                    <a:pt x="108" y="94"/>
                  </a:lnTo>
                  <a:lnTo>
                    <a:pt x="108" y="95"/>
                  </a:lnTo>
                  <a:lnTo>
                    <a:pt x="118" y="77"/>
                  </a:lnTo>
                  <a:lnTo>
                    <a:pt x="119" y="66"/>
                  </a:lnTo>
                  <a:lnTo>
                    <a:pt x="119" y="58"/>
                  </a:lnTo>
                  <a:lnTo>
                    <a:pt x="118" y="50"/>
                  </a:lnTo>
                  <a:lnTo>
                    <a:pt x="115" y="43"/>
                  </a:lnTo>
                  <a:lnTo>
                    <a:pt x="114" y="41"/>
                  </a:lnTo>
                  <a:lnTo>
                    <a:pt x="105" y="27"/>
                  </a:lnTo>
                  <a:lnTo>
                    <a:pt x="87" y="1"/>
                  </a:lnTo>
                  <a:lnTo>
                    <a:pt x="75" y="0"/>
                  </a:lnTo>
                  <a:lnTo>
                    <a:pt x="72" y="1"/>
                  </a:lnTo>
                  <a:lnTo>
                    <a:pt x="67" y="2"/>
                  </a:lnTo>
                  <a:lnTo>
                    <a:pt x="62" y="5"/>
                  </a:lnTo>
                  <a:lnTo>
                    <a:pt x="61" y="11"/>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1" name="Freeform 179">
              <a:extLst>
                <a:ext uri="{FF2B5EF4-FFF2-40B4-BE49-F238E27FC236}">
                  <a16:creationId xmlns:a16="http://schemas.microsoft.com/office/drawing/2014/main" id="{36D5F65E-CC32-756A-18EB-AFACB6FDFBE1}"/>
                </a:ext>
              </a:extLst>
            </p:cNvPr>
            <p:cNvSpPr>
              <a:spLocks/>
            </p:cNvSpPr>
            <p:nvPr/>
          </p:nvSpPr>
          <p:spPr bwMode="auto">
            <a:xfrm>
              <a:off x="2006" y="1298"/>
              <a:ext cx="95" cy="94"/>
            </a:xfrm>
            <a:custGeom>
              <a:avLst/>
              <a:gdLst>
                <a:gd name="T0" fmla="*/ 29 w 95"/>
                <a:gd name="T1" fmla="*/ 0 h 94"/>
                <a:gd name="T2" fmla="*/ 0 w 95"/>
                <a:gd name="T3" fmla="*/ 37 h 94"/>
                <a:gd name="T4" fmla="*/ 52 w 95"/>
                <a:gd name="T5" fmla="*/ 94 h 94"/>
                <a:gd name="T6" fmla="*/ 95 w 95"/>
                <a:gd name="T7" fmla="*/ 39 h 94"/>
                <a:gd name="T8" fmla="*/ 29 w 95"/>
                <a:gd name="T9" fmla="*/ 0 h 94"/>
                <a:gd name="T10" fmla="*/ 0 60000 65536"/>
                <a:gd name="T11" fmla="*/ 0 60000 65536"/>
                <a:gd name="T12" fmla="*/ 0 60000 65536"/>
                <a:gd name="T13" fmla="*/ 0 60000 65536"/>
                <a:gd name="T14" fmla="*/ 0 60000 65536"/>
                <a:gd name="T15" fmla="*/ 0 w 95"/>
                <a:gd name="T16" fmla="*/ 0 h 94"/>
                <a:gd name="T17" fmla="*/ 95 w 95"/>
                <a:gd name="T18" fmla="*/ 94 h 94"/>
              </a:gdLst>
              <a:ahLst/>
              <a:cxnLst>
                <a:cxn ang="T10">
                  <a:pos x="T0" y="T1"/>
                </a:cxn>
                <a:cxn ang="T11">
                  <a:pos x="T2" y="T3"/>
                </a:cxn>
                <a:cxn ang="T12">
                  <a:pos x="T4" y="T5"/>
                </a:cxn>
                <a:cxn ang="T13">
                  <a:pos x="T6" y="T7"/>
                </a:cxn>
                <a:cxn ang="T14">
                  <a:pos x="T8" y="T9"/>
                </a:cxn>
              </a:cxnLst>
              <a:rect l="T15" t="T16" r="T17" b="T18"/>
              <a:pathLst>
                <a:path w="95" h="94">
                  <a:moveTo>
                    <a:pt x="29" y="0"/>
                  </a:moveTo>
                  <a:lnTo>
                    <a:pt x="0" y="37"/>
                  </a:lnTo>
                  <a:lnTo>
                    <a:pt x="52" y="94"/>
                  </a:lnTo>
                  <a:lnTo>
                    <a:pt x="95" y="39"/>
                  </a:lnTo>
                  <a:lnTo>
                    <a:pt x="2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2" name="Freeform 180">
              <a:extLst>
                <a:ext uri="{FF2B5EF4-FFF2-40B4-BE49-F238E27FC236}">
                  <a16:creationId xmlns:a16="http://schemas.microsoft.com/office/drawing/2014/main" id="{3490FFAA-E247-A36F-F0F8-E70FADB121D7}"/>
                </a:ext>
              </a:extLst>
            </p:cNvPr>
            <p:cNvSpPr>
              <a:spLocks/>
            </p:cNvSpPr>
            <p:nvPr/>
          </p:nvSpPr>
          <p:spPr bwMode="auto">
            <a:xfrm>
              <a:off x="2065" y="1343"/>
              <a:ext cx="12" cy="12"/>
            </a:xfrm>
            <a:custGeom>
              <a:avLst/>
              <a:gdLst>
                <a:gd name="T0" fmla="*/ 2 w 12"/>
                <a:gd name="T1" fmla="*/ 11 h 12"/>
                <a:gd name="T2" fmla="*/ 5 w 12"/>
                <a:gd name="T3" fmla="*/ 12 h 12"/>
                <a:gd name="T4" fmla="*/ 7 w 12"/>
                <a:gd name="T5" fmla="*/ 12 h 12"/>
                <a:gd name="T6" fmla="*/ 9 w 12"/>
                <a:gd name="T7" fmla="*/ 12 h 12"/>
                <a:gd name="T8" fmla="*/ 11 w 12"/>
                <a:gd name="T9" fmla="*/ 10 h 12"/>
                <a:gd name="T10" fmla="*/ 12 w 12"/>
                <a:gd name="T11" fmla="*/ 8 h 12"/>
                <a:gd name="T12" fmla="*/ 12 w 12"/>
                <a:gd name="T13" fmla="*/ 5 h 12"/>
                <a:gd name="T14" fmla="*/ 12 w 12"/>
                <a:gd name="T15" fmla="*/ 3 h 12"/>
                <a:gd name="T16" fmla="*/ 10 w 12"/>
                <a:gd name="T17" fmla="*/ 1 h 12"/>
                <a:gd name="T18" fmla="*/ 8 w 12"/>
                <a:gd name="T19" fmla="*/ 0 h 12"/>
                <a:gd name="T20" fmla="*/ 6 w 12"/>
                <a:gd name="T21" fmla="*/ 0 h 12"/>
                <a:gd name="T22" fmla="*/ 3 w 12"/>
                <a:gd name="T23" fmla="*/ 0 h 12"/>
                <a:gd name="T24" fmla="*/ 1 w 12"/>
                <a:gd name="T25" fmla="*/ 2 h 12"/>
                <a:gd name="T26" fmla="*/ 0 w 12"/>
                <a:gd name="T27" fmla="*/ 4 h 12"/>
                <a:gd name="T28" fmla="*/ 0 w 12"/>
                <a:gd name="T29" fmla="*/ 7 h 12"/>
                <a:gd name="T30" fmla="*/ 0 w 12"/>
                <a:gd name="T31" fmla="*/ 9 h 12"/>
                <a:gd name="T32" fmla="*/ 2 w 12"/>
                <a:gd name="T33" fmla="*/ 1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2" y="11"/>
                  </a:moveTo>
                  <a:lnTo>
                    <a:pt x="5" y="12"/>
                  </a:lnTo>
                  <a:lnTo>
                    <a:pt x="7" y="12"/>
                  </a:lnTo>
                  <a:lnTo>
                    <a:pt x="9" y="12"/>
                  </a:lnTo>
                  <a:lnTo>
                    <a:pt x="11" y="10"/>
                  </a:lnTo>
                  <a:lnTo>
                    <a:pt x="12" y="8"/>
                  </a:lnTo>
                  <a:lnTo>
                    <a:pt x="12" y="5"/>
                  </a:lnTo>
                  <a:lnTo>
                    <a:pt x="12" y="3"/>
                  </a:lnTo>
                  <a:lnTo>
                    <a:pt x="10" y="1"/>
                  </a:lnTo>
                  <a:lnTo>
                    <a:pt x="8" y="0"/>
                  </a:lnTo>
                  <a:lnTo>
                    <a:pt x="6" y="0"/>
                  </a:lnTo>
                  <a:lnTo>
                    <a:pt x="3" y="0"/>
                  </a:lnTo>
                  <a:lnTo>
                    <a:pt x="1" y="2"/>
                  </a:lnTo>
                  <a:lnTo>
                    <a:pt x="0" y="4"/>
                  </a:lnTo>
                  <a:lnTo>
                    <a:pt x="0" y="7"/>
                  </a:lnTo>
                  <a:lnTo>
                    <a:pt x="0" y="9"/>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3" name="Freeform 181">
              <a:extLst>
                <a:ext uri="{FF2B5EF4-FFF2-40B4-BE49-F238E27FC236}">
                  <a16:creationId xmlns:a16="http://schemas.microsoft.com/office/drawing/2014/main" id="{C43695AE-E7B4-AEEC-1B52-2074C980C668}"/>
                </a:ext>
              </a:extLst>
            </p:cNvPr>
            <p:cNvSpPr>
              <a:spLocks/>
            </p:cNvSpPr>
            <p:nvPr/>
          </p:nvSpPr>
          <p:spPr bwMode="auto">
            <a:xfrm>
              <a:off x="1878" y="1325"/>
              <a:ext cx="204" cy="333"/>
            </a:xfrm>
            <a:custGeom>
              <a:avLst/>
              <a:gdLst>
                <a:gd name="T0" fmla="*/ 133 w 204"/>
                <a:gd name="T1" fmla="*/ 0 h 333"/>
                <a:gd name="T2" fmla="*/ 2 w 204"/>
                <a:gd name="T3" fmla="*/ 152 h 333"/>
                <a:gd name="T4" fmla="*/ 0 w 204"/>
                <a:gd name="T5" fmla="*/ 174 h 333"/>
                <a:gd name="T6" fmla="*/ 0 w 204"/>
                <a:gd name="T7" fmla="*/ 196 h 333"/>
                <a:gd name="T8" fmla="*/ 0 w 204"/>
                <a:gd name="T9" fmla="*/ 220 h 333"/>
                <a:gd name="T10" fmla="*/ 3 w 204"/>
                <a:gd name="T11" fmla="*/ 242 h 333"/>
                <a:gd name="T12" fmla="*/ 6 w 204"/>
                <a:gd name="T13" fmla="*/ 266 h 333"/>
                <a:gd name="T14" fmla="*/ 12 w 204"/>
                <a:gd name="T15" fmla="*/ 288 h 333"/>
                <a:gd name="T16" fmla="*/ 20 w 204"/>
                <a:gd name="T17" fmla="*/ 311 h 333"/>
                <a:gd name="T18" fmla="*/ 30 w 204"/>
                <a:gd name="T19" fmla="*/ 333 h 333"/>
                <a:gd name="T20" fmla="*/ 204 w 204"/>
                <a:gd name="T21" fmla="*/ 50 h 333"/>
                <a:gd name="T22" fmla="*/ 133 w 204"/>
                <a:gd name="T23" fmla="*/ 0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
                <a:gd name="T37" fmla="*/ 0 h 333"/>
                <a:gd name="T38" fmla="*/ 204 w 204"/>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 h="333">
                  <a:moveTo>
                    <a:pt x="133" y="0"/>
                  </a:moveTo>
                  <a:lnTo>
                    <a:pt x="2" y="152"/>
                  </a:lnTo>
                  <a:lnTo>
                    <a:pt x="0" y="174"/>
                  </a:lnTo>
                  <a:lnTo>
                    <a:pt x="0" y="196"/>
                  </a:lnTo>
                  <a:lnTo>
                    <a:pt x="0" y="220"/>
                  </a:lnTo>
                  <a:lnTo>
                    <a:pt x="3" y="242"/>
                  </a:lnTo>
                  <a:lnTo>
                    <a:pt x="6" y="266"/>
                  </a:lnTo>
                  <a:lnTo>
                    <a:pt x="12" y="288"/>
                  </a:lnTo>
                  <a:lnTo>
                    <a:pt x="20" y="311"/>
                  </a:lnTo>
                  <a:lnTo>
                    <a:pt x="30" y="333"/>
                  </a:lnTo>
                  <a:lnTo>
                    <a:pt x="204" y="50"/>
                  </a:lnTo>
                  <a:lnTo>
                    <a:pt x="133"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4" name="Freeform 182">
              <a:extLst>
                <a:ext uri="{FF2B5EF4-FFF2-40B4-BE49-F238E27FC236}">
                  <a16:creationId xmlns:a16="http://schemas.microsoft.com/office/drawing/2014/main" id="{7FE8FA55-A7B7-66F1-A45E-AE6304A09E98}"/>
                </a:ext>
              </a:extLst>
            </p:cNvPr>
            <p:cNvSpPr>
              <a:spLocks/>
            </p:cNvSpPr>
            <p:nvPr/>
          </p:nvSpPr>
          <p:spPr bwMode="auto">
            <a:xfrm>
              <a:off x="1787" y="1052"/>
              <a:ext cx="175" cy="232"/>
            </a:xfrm>
            <a:custGeom>
              <a:avLst/>
              <a:gdLst>
                <a:gd name="T0" fmla="*/ 152 w 175"/>
                <a:gd name="T1" fmla="*/ 163 h 232"/>
                <a:gd name="T2" fmla="*/ 155 w 175"/>
                <a:gd name="T3" fmla="*/ 159 h 232"/>
                <a:gd name="T4" fmla="*/ 161 w 175"/>
                <a:gd name="T5" fmla="*/ 154 h 232"/>
                <a:gd name="T6" fmla="*/ 165 w 175"/>
                <a:gd name="T7" fmla="*/ 142 h 232"/>
                <a:gd name="T8" fmla="*/ 164 w 175"/>
                <a:gd name="T9" fmla="*/ 125 h 232"/>
                <a:gd name="T10" fmla="*/ 163 w 175"/>
                <a:gd name="T11" fmla="*/ 106 h 232"/>
                <a:gd name="T12" fmla="*/ 168 w 175"/>
                <a:gd name="T13" fmla="*/ 93 h 232"/>
                <a:gd name="T14" fmla="*/ 173 w 175"/>
                <a:gd name="T15" fmla="*/ 87 h 232"/>
                <a:gd name="T16" fmla="*/ 175 w 175"/>
                <a:gd name="T17" fmla="*/ 84 h 232"/>
                <a:gd name="T18" fmla="*/ 175 w 175"/>
                <a:gd name="T19" fmla="*/ 82 h 232"/>
                <a:gd name="T20" fmla="*/ 175 w 175"/>
                <a:gd name="T21" fmla="*/ 75 h 232"/>
                <a:gd name="T22" fmla="*/ 172 w 175"/>
                <a:gd name="T23" fmla="*/ 65 h 232"/>
                <a:gd name="T24" fmla="*/ 164 w 175"/>
                <a:gd name="T25" fmla="*/ 51 h 232"/>
                <a:gd name="T26" fmla="*/ 159 w 175"/>
                <a:gd name="T27" fmla="*/ 43 h 232"/>
                <a:gd name="T28" fmla="*/ 152 w 175"/>
                <a:gd name="T29" fmla="*/ 35 h 232"/>
                <a:gd name="T30" fmla="*/ 143 w 175"/>
                <a:gd name="T31" fmla="*/ 26 h 232"/>
                <a:gd name="T32" fmla="*/ 134 w 175"/>
                <a:gd name="T33" fmla="*/ 19 h 232"/>
                <a:gd name="T34" fmla="*/ 123 w 175"/>
                <a:gd name="T35" fmla="*/ 11 h 232"/>
                <a:gd name="T36" fmla="*/ 110 w 175"/>
                <a:gd name="T37" fmla="*/ 5 h 232"/>
                <a:gd name="T38" fmla="*/ 96 w 175"/>
                <a:gd name="T39" fmla="*/ 1 h 232"/>
                <a:gd name="T40" fmla="*/ 81 w 175"/>
                <a:gd name="T41" fmla="*/ 0 h 232"/>
                <a:gd name="T42" fmla="*/ 69 w 175"/>
                <a:gd name="T43" fmla="*/ 0 h 232"/>
                <a:gd name="T44" fmla="*/ 57 w 175"/>
                <a:gd name="T45" fmla="*/ 2 h 232"/>
                <a:gd name="T46" fmla="*/ 46 w 175"/>
                <a:gd name="T47" fmla="*/ 6 h 232"/>
                <a:gd name="T48" fmla="*/ 34 w 175"/>
                <a:gd name="T49" fmla="*/ 12 h 232"/>
                <a:gd name="T50" fmla="*/ 24 w 175"/>
                <a:gd name="T51" fmla="*/ 21 h 232"/>
                <a:gd name="T52" fmla="*/ 15 w 175"/>
                <a:gd name="T53" fmla="*/ 33 h 232"/>
                <a:gd name="T54" fmla="*/ 6 w 175"/>
                <a:gd name="T55" fmla="*/ 50 h 232"/>
                <a:gd name="T56" fmla="*/ 0 w 175"/>
                <a:gd name="T57" fmla="*/ 70 h 232"/>
                <a:gd name="T58" fmla="*/ 6 w 175"/>
                <a:gd name="T59" fmla="*/ 113 h 232"/>
                <a:gd name="T60" fmla="*/ 11 w 175"/>
                <a:gd name="T61" fmla="*/ 141 h 232"/>
                <a:gd name="T62" fmla="*/ 18 w 175"/>
                <a:gd name="T63" fmla="*/ 163 h 232"/>
                <a:gd name="T64" fmla="*/ 25 w 175"/>
                <a:gd name="T65" fmla="*/ 189 h 232"/>
                <a:gd name="T66" fmla="*/ 28 w 175"/>
                <a:gd name="T67" fmla="*/ 196 h 232"/>
                <a:gd name="T68" fmla="*/ 37 w 175"/>
                <a:gd name="T69" fmla="*/ 204 h 232"/>
                <a:gd name="T70" fmla="*/ 48 w 175"/>
                <a:gd name="T71" fmla="*/ 212 h 232"/>
                <a:gd name="T72" fmla="*/ 63 w 175"/>
                <a:gd name="T73" fmla="*/ 219 h 232"/>
                <a:gd name="T74" fmla="*/ 78 w 175"/>
                <a:gd name="T75" fmla="*/ 226 h 232"/>
                <a:gd name="T76" fmla="*/ 95 w 175"/>
                <a:gd name="T77" fmla="*/ 231 h 232"/>
                <a:gd name="T78" fmla="*/ 111 w 175"/>
                <a:gd name="T79" fmla="*/ 232 h 232"/>
                <a:gd name="T80" fmla="*/ 126 w 175"/>
                <a:gd name="T81" fmla="*/ 229 h 232"/>
                <a:gd name="T82" fmla="*/ 133 w 175"/>
                <a:gd name="T83" fmla="*/ 223 h 232"/>
                <a:gd name="T84" fmla="*/ 136 w 175"/>
                <a:gd name="T85" fmla="*/ 209 h 232"/>
                <a:gd name="T86" fmla="*/ 141 w 175"/>
                <a:gd name="T87" fmla="*/ 189 h 232"/>
                <a:gd name="T88" fmla="*/ 152 w 175"/>
                <a:gd name="T89" fmla="*/ 163 h 2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5"/>
                <a:gd name="T136" fmla="*/ 0 h 232"/>
                <a:gd name="T137" fmla="*/ 175 w 175"/>
                <a:gd name="T138" fmla="*/ 232 h 2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5" h="232">
                  <a:moveTo>
                    <a:pt x="152" y="163"/>
                  </a:moveTo>
                  <a:lnTo>
                    <a:pt x="155" y="159"/>
                  </a:lnTo>
                  <a:lnTo>
                    <a:pt x="161" y="154"/>
                  </a:lnTo>
                  <a:lnTo>
                    <a:pt x="165" y="142"/>
                  </a:lnTo>
                  <a:lnTo>
                    <a:pt x="164" y="125"/>
                  </a:lnTo>
                  <a:lnTo>
                    <a:pt x="163" y="106"/>
                  </a:lnTo>
                  <a:lnTo>
                    <a:pt x="168" y="93"/>
                  </a:lnTo>
                  <a:lnTo>
                    <a:pt x="173" y="87"/>
                  </a:lnTo>
                  <a:lnTo>
                    <a:pt x="175" y="84"/>
                  </a:lnTo>
                  <a:lnTo>
                    <a:pt x="175" y="82"/>
                  </a:lnTo>
                  <a:lnTo>
                    <a:pt x="175" y="75"/>
                  </a:lnTo>
                  <a:lnTo>
                    <a:pt x="172" y="65"/>
                  </a:lnTo>
                  <a:lnTo>
                    <a:pt x="164" y="51"/>
                  </a:lnTo>
                  <a:lnTo>
                    <a:pt x="159" y="43"/>
                  </a:lnTo>
                  <a:lnTo>
                    <a:pt x="152" y="35"/>
                  </a:lnTo>
                  <a:lnTo>
                    <a:pt x="143" y="26"/>
                  </a:lnTo>
                  <a:lnTo>
                    <a:pt x="134" y="19"/>
                  </a:lnTo>
                  <a:lnTo>
                    <a:pt x="123" y="11"/>
                  </a:lnTo>
                  <a:lnTo>
                    <a:pt x="110" y="5"/>
                  </a:lnTo>
                  <a:lnTo>
                    <a:pt x="96" y="1"/>
                  </a:lnTo>
                  <a:lnTo>
                    <a:pt x="81" y="0"/>
                  </a:lnTo>
                  <a:lnTo>
                    <a:pt x="69" y="0"/>
                  </a:lnTo>
                  <a:lnTo>
                    <a:pt x="57" y="2"/>
                  </a:lnTo>
                  <a:lnTo>
                    <a:pt x="46" y="6"/>
                  </a:lnTo>
                  <a:lnTo>
                    <a:pt x="34" y="12"/>
                  </a:lnTo>
                  <a:lnTo>
                    <a:pt x="24" y="21"/>
                  </a:lnTo>
                  <a:lnTo>
                    <a:pt x="15" y="33"/>
                  </a:lnTo>
                  <a:lnTo>
                    <a:pt x="6" y="50"/>
                  </a:lnTo>
                  <a:lnTo>
                    <a:pt x="0" y="70"/>
                  </a:lnTo>
                  <a:lnTo>
                    <a:pt x="6" y="113"/>
                  </a:lnTo>
                  <a:lnTo>
                    <a:pt x="11" y="141"/>
                  </a:lnTo>
                  <a:lnTo>
                    <a:pt x="18" y="163"/>
                  </a:lnTo>
                  <a:lnTo>
                    <a:pt x="25" y="189"/>
                  </a:lnTo>
                  <a:lnTo>
                    <a:pt x="28" y="196"/>
                  </a:lnTo>
                  <a:lnTo>
                    <a:pt x="37" y="204"/>
                  </a:lnTo>
                  <a:lnTo>
                    <a:pt x="48" y="212"/>
                  </a:lnTo>
                  <a:lnTo>
                    <a:pt x="63" y="219"/>
                  </a:lnTo>
                  <a:lnTo>
                    <a:pt x="78" y="226"/>
                  </a:lnTo>
                  <a:lnTo>
                    <a:pt x="95" y="231"/>
                  </a:lnTo>
                  <a:lnTo>
                    <a:pt x="111" y="232"/>
                  </a:lnTo>
                  <a:lnTo>
                    <a:pt x="126" y="229"/>
                  </a:lnTo>
                  <a:lnTo>
                    <a:pt x="133" y="223"/>
                  </a:lnTo>
                  <a:lnTo>
                    <a:pt x="136" y="209"/>
                  </a:lnTo>
                  <a:lnTo>
                    <a:pt x="141" y="189"/>
                  </a:lnTo>
                  <a:lnTo>
                    <a:pt x="152" y="16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5" name="Freeform 183">
              <a:extLst>
                <a:ext uri="{FF2B5EF4-FFF2-40B4-BE49-F238E27FC236}">
                  <a16:creationId xmlns:a16="http://schemas.microsoft.com/office/drawing/2014/main" id="{2E265DA4-2B54-BCE9-B7F0-A0CBA6BAEE2B}"/>
                </a:ext>
              </a:extLst>
            </p:cNvPr>
            <p:cNvSpPr>
              <a:spLocks/>
            </p:cNvSpPr>
            <p:nvPr/>
          </p:nvSpPr>
          <p:spPr bwMode="auto">
            <a:xfrm>
              <a:off x="1850" y="1124"/>
              <a:ext cx="61" cy="41"/>
            </a:xfrm>
            <a:custGeom>
              <a:avLst/>
              <a:gdLst>
                <a:gd name="T0" fmla="*/ 34 w 61"/>
                <a:gd name="T1" fmla="*/ 41 h 41"/>
                <a:gd name="T2" fmla="*/ 44 w 61"/>
                <a:gd name="T3" fmla="*/ 41 h 41"/>
                <a:gd name="T4" fmla="*/ 51 w 61"/>
                <a:gd name="T5" fmla="*/ 40 h 41"/>
                <a:gd name="T6" fmla="*/ 54 w 61"/>
                <a:gd name="T7" fmla="*/ 39 h 41"/>
                <a:gd name="T8" fmla="*/ 55 w 61"/>
                <a:gd name="T9" fmla="*/ 38 h 41"/>
                <a:gd name="T10" fmla="*/ 57 w 61"/>
                <a:gd name="T11" fmla="*/ 34 h 41"/>
                <a:gd name="T12" fmla="*/ 59 w 61"/>
                <a:gd name="T13" fmla="*/ 24 h 41"/>
                <a:gd name="T14" fmla="*/ 61 w 61"/>
                <a:gd name="T15" fmla="*/ 13 h 41"/>
                <a:gd name="T16" fmla="*/ 60 w 61"/>
                <a:gd name="T17" fmla="*/ 8 h 41"/>
                <a:gd name="T18" fmla="*/ 51 w 61"/>
                <a:gd name="T19" fmla="*/ 3 h 41"/>
                <a:gd name="T20" fmla="*/ 42 w 61"/>
                <a:gd name="T21" fmla="*/ 1 h 41"/>
                <a:gd name="T22" fmla="*/ 32 w 61"/>
                <a:gd name="T23" fmla="*/ 0 h 41"/>
                <a:gd name="T24" fmla="*/ 24 w 61"/>
                <a:gd name="T25" fmla="*/ 1 h 41"/>
                <a:gd name="T26" fmla="*/ 15 w 61"/>
                <a:gd name="T27" fmla="*/ 2 h 41"/>
                <a:gd name="T28" fmla="*/ 9 w 61"/>
                <a:gd name="T29" fmla="*/ 6 h 41"/>
                <a:gd name="T30" fmla="*/ 4 w 61"/>
                <a:gd name="T31" fmla="*/ 8 h 41"/>
                <a:gd name="T32" fmla="*/ 1 w 61"/>
                <a:gd name="T33" fmla="*/ 10 h 41"/>
                <a:gd name="T34" fmla="*/ 0 w 61"/>
                <a:gd name="T35" fmla="*/ 16 h 41"/>
                <a:gd name="T36" fmla="*/ 3 w 61"/>
                <a:gd name="T37" fmla="*/ 22 h 41"/>
                <a:gd name="T38" fmla="*/ 6 w 61"/>
                <a:gd name="T39" fmla="*/ 29 h 41"/>
                <a:gd name="T40" fmla="*/ 7 w 61"/>
                <a:gd name="T41" fmla="*/ 31 h 41"/>
                <a:gd name="T42" fmla="*/ 9 w 61"/>
                <a:gd name="T43" fmla="*/ 32 h 41"/>
                <a:gd name="T44" fmla="*/ 14 w 61"/>
                <a:gd name="T45" fmla="*/ 36 h 41"/>
                <a:gd name="T46" fmla="*/ 22 w 61"/>
                <a:gd name="T47" fmla="*/ 39 h 41"/>
                <a:gd name="T48" fmla="*/ 34 w 61"/>
                <a:gd name="T49" fmla="*/ 41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41"/>
                <a:gd name="T77" fmla="*/ 61 w 61"/>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41">
                  <a:moveTo>
                    <a:pt x="34" y="41"/>
                  </a:moveTo>
                  <a:lnTo>
                    <a:pt x="44" y="41"/>
                  </a:lnTo>
                  <a:lnTo>
                    <a:pt x="51" y="40"/>
                  </a:lnTo>
                  <a:lnTo>
                    <a:pt x="54" y="39"/>
                  </a:lnTo>
                  <a:lnTo>
                    <a:pt x="55" y="38"/>
                  </a:lnTo>
                  <a:lnTo>
                    <a:pt x="57" y="34"/>
                  </a:lnTo>
                  <a:lnTo>
                    <a:pt x="59" y="24"/>
                  </a:lnTo>
                  <a:lnTo>
                    <a:pt x="61" y="13"/>
                  </a:lnTo>
                  <a:lnTo>
                    <a:pt x="60" y="8"/>
                  </a:lnTo>
                  <a:lnTo>
                    <a:pt x="51" y="3"/>
                  </a:lnTo>
                  <a:lnTo>
                    <a:pt x="42" y="1"/>
                  </a:lnTo>
                  <a:lnTo>
                    <a:pt x="32" y="0"/>
                  </a:lnTo>
                  <a:lnTo>
                    <a:pt x="24" y="1"/>
                  </a:lnTo>
                  <a:lnTo>
                    <a:pt x="15" y="2"/>
                  </a:lnTo>
                  <a:lnTo>
                    <a:pt x="9" y="6"/>
                  </a:lnTo>
                  <a:lnTo>
                    <a:pt x="4" y="8"/>
                  </a:lnTo>
                  <a:lnTo>
                    <a:pt x="1" y="10"/>
                  </a:lnTo>
                  <a:lnTo>
                    <a:pt x="0" y="16"/>
                  </a:lnTo>
                  <a:lnTo>
                    <a:pt x="3" y="22"/>
                  </a:lnTo>
                  <a:lnTo>
                    <a:pt x="6" y="29"/>
                  </a:lnTo>
                  <a:lnTo>
                    <a:pt x="7" y="31"/>
                  </a:lnTo>
                  <a:lnTo>
                    <a:pt x="9" y="32"/>
                  </a:lnTo>
                  <a:lnTo>
                    <a:pt x="14" y="36"/>
                  </a:lnTo>
                  <a:lnTo>
                    <a:pt x="22" y="39"/>
                  </a:lnTo>
                  <a:lnTo>
                    <a:pt x="34" y="41"/>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6" name="Freeform 184">
              <a:extLst>
                <a:ext uri="{FF2B5EF4-FFF2-40B4-BE49-F238E27FC236}">
                  <a16:creationId xmlns:a16="http://schemas.microsoft.com/office/drawing/2014/main" id="{D290662C-F0BD-8B3D-8D4C-F5A5DA890B55}"/>
                </a:ext>
              </a:extLst>
            </p:cNvPr>
            <p:cNvSpPr>
              <a:spLocks/>
            </p:cNvSpPr>
            <p:nvPr/>
          </p:nvSpPr>
          <p:spPr bwMode="auto">
            <a:xfrm>
              <a:off x="1850" y="1120"/>
              <a:ext cx="63" cy="16"/>
            </a:xfrm>
            <a:custGeom>
              <a:avLst/>
              <a:gdLst>
                <a:gd name="T0" fmla="*/ 58 w 63"/>
                <a:gd name="T1" fmla="*/ 0 h 16"/>
                <a:gd name="T2" fmla="*/ 57 w 63"/>
                <a:gd name="T3" fmla="*/ 0 h 16"/>
                <a:gd name="T4" fmla="*/ 54 w 63"/>
                <a:gd name="T5" fmla="*/ 0 h 16"/>
                <a:gd name="T6" fmla="*/ 49 w 63"/>
                <a:gd name="T7" fmla="*/ 0 h 16"/>
                <a:gd name="T8" fmla="*/ 43 w 63"/>
                <a:gd name="T9" fmla="*/ 0 h 16"/>
                <a:gd name="T10" fmla="*/ 34 w 63"/>
                <a:gd name="T11" fmla="*/ 1 h 16"/>
                <a:gd name="T12" fmla="*/ 25 w 63"/>
                <a:gd name="T13" fmla="*/ 3 h 16"/>
                <a:gd name="T14" fmla="*/ 14 w 63"/>
                <a:gd name="T15" fmla="*/ 5 h 16"/>
                <a:gd name="T16" fmla="*/ 2 w 63"/>
                <a:gd name="T17" fmla="*/ 10 h 16"/>
                <a:gd name="T18" fmla="*/ 2 w 63"/>
                <a:gd name="T19" fmla="*/ 11 h 16"/>
                <a:gd name="T20" fmla="*/ 1 w 63"/>
                <a:gd name="T21" fmla="*/ 12 h 16"/>
                <a:gd name="T22" fmla="*/ 0 w 63"/>
                <a:gd name="T23" fmla="*/ 14 h 16"/>
                <a:gd name="T24" fmla="*/ 1 w 63"/>
                <a:gd name="T25" fmla="*/ 16 h 16"/>
                <a:gd name="T26" fmla="*/ 2 w 63"/>
                <a:gd name="T27" fmla="*/ 16 h 16"/>
                <a:gd name="T28" fmla="*/ 7 w 63"/>
                <a:gd name="T29" fmla="*/ 15 h 16"/>
                <a:gd name="T30" fmla="*/ 14 w 63"/>
                <a:gd name="T31" fmla="*/ 13 h 16"/>
                <a:gd name="T32" fmla="*/ 22 w 63"/>
                <a:gd name="T33" fmla="*/ 12 h 16"/>
                <a:gd name="T34" fmla="*/ 32 w 63"/>
                <a:gd name="T35" fmla="*/ 11 h 16"/>
                <a:gd name="T36" fmla="*/ 42 w 63"/>
                <a:gd name="T37" fmla="*/ 11 h 16"/>
                <a:gd name="T38" fmla="*/ 52 w 63"/>
                <a:gd name="T39" fmla="*/ 12 h 16"/>
                <a:gd name="T40" fmla="*/ 62 w 63"/>
                <a:gd name="T41" fmla="*/ 15 h 16"/>
                <a:gd name="T42" fmla="*/ 63 w 63"/>
                <a:gd name="T43" fmla="*/ 14 h 16"/>
                <a:gd name="T44" fmla="*/ 63 w 63"/>
                <a:gd name="T45" fmla="*/ 10 h 16"/>
                <a:gd name="T46" fmla="*/ 62 w 63"/>
                <a:gd name="T47" fmla="*/ 5 h 16"/>
                <a:gd name="T48" fmla="*/ 58 w 63"/>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6"/>
                <a:gd name="T77" fmla="*/ 63 w 63"/>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6">
                  <a:moveTo>
                    <a:pt x="58" y="0"/>
                  </a:moveTo>
                  <a:lnTo>
                    <a:pt x="57" y="0"/>
                  </a:lnTo>
                  <a:lnTo>
                    <a:pt x="54" y="0"/>
                  </a:lnTo>
                  <a:lnTo>
                    <a:pt x="49" y="0"/>
                  </a:lnTo>
                  <a:lnTo>
                    <a:pt x="43" y="0"/>
                  </a:lnTo>
                  <a:lnTo>
                    <a:pt x="34" y="1"/>
                  </a:lnTo>
                  <a:lnTo>
                    <a:pt x="25" y="3"/>
                  </a:lnTo>
                  <a:lnTo>
                    <a:pt x="14" y="5"/>
                  </a:lnTo>
                  <a:lnTo>
                    <a:pt x="2" y="10"/>
                  </a:lnTo>
                  <a:lnTo>
                    <a:pt x="2" y="11"/>
                  </a:lnTo>
                  <a:lnTo>
                    <a:pt x="1" y="12"/>
                  </a:lnTo>
                  <a:lnTo>
                    <a:pt x="0" y="14"/>
                  </a:lnTo>
                  <a:lnTo>
                    <a:pt x="1" y="16"/>
                  </a:lnTo>
                  <a:lnTo>
                    <a:pt x="2" y="16"/>
                  </a:lnTo>
                  <a:lnTo>
                    <a:pt x="7" y="15"/>
                  </a:lnTo>
                  <a:lnTo>
                    <a:pt x="14" y="13"/>
                  </a:lnTo>
                  <a:lnTo>
                    <a:pt x="22" y="12"/>
                  </a:lnTo>
                  <a:lnTo>
                    <a:pt x="32" y="11"/>
                  </a:lnTo>
                  <a:lnTo>
                    <a:pt x="42" y="11"/>
                  </a:lnTo>
                  <a:lnTo>
                    <a:pt x="52" y="12"/>
                  </a:lnTo>
                  <a:lnTo>
                    <a:pt x="62" y="15"/>
                  </a:lnTo>
                  <a:lnTo>
                    <a:pt x="63" y="14"/>
                  </a:lnTo>
                  <a:lnTo>
                    <a:pt x="63" y="10"/>
                  </a:lnTo>
                  <a:lnTo>
                    <a:pt x="62" y="5"/>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7" name="Freeform 185">
              <a:extLst>
                <a:ext uri="{FF2B5EF4-FFF2-40B4-BE49-F238E27FC236}">
                  <a16:creationId xmlns:a16="http://schemas.microsoft.com/office/drawing/2014/main" id="{E26E91D8-C46D-138D-347C-83C607879F52}"/>
                </a:ext>
              </a:extLst>
            </p:cNvPr>
            <p:cNvSpPr>
              <a:spLocks/>
            </p:cNvSpPr>
            <p:nvPr/>
          </p:nvSpPr>
          <p:spPr bwMode="auto">
            <a:xfrm>
              <a:off x="1924" y="1132"/>
              <a:ext cx="37" cy="29"/>
            </a:xfrm>
            <a:custGeom>
              <a:avLst/>
              <a:gdLst>
                <a:gd name="T0" fmla="*/ 13 w 37"/>
                <a:gd name="T1" fmla="*/ 29 h 29"/>
                <a:gd name="T2" fmla="*/ 17 w 37"/>
                <a:gd name="T3" fmla="*/ 29 h 29"/>
                <a:gd name="T4" fmla="*/ 22 w 37"/>
                <a:gd name="T5" fmla="*/ 29 h 29"/>
                <a:gd name="T6" fmla="*/ 26 w 37"/>
                <a:gd name="T7" fmla="*/ 28 h 29"/>
                <a:gd name="T8" fmla="*/ 27 w 37"/>
                <a:gd name="T9" fmla="*/ 28 h 29"/>
                <a:gd name="T10" fmla="*/ 31 w 37"/>
                <a:gd name="T11" fmla="*/ 21 h 29"/>
                <a:gd name="T12" fmla="*/ 34 w 37"/>
                <a:gd name="T13" fmla="*/ 14 h 29"/>
                <a:gd name="T14" fmla="*/ 36 w 37"/>
                <a:gd name="T15" fmla="*/ 9 h 29"/>
                <a:gd name="T16" fmla="*/ 37 w 37"/>
                <a:gd name="T17" fmla="*/ 5 h 29"/>
                <a:gd name="T18" fmla="*/ 35 w 37"/>
                <a:gd name="T19" fmla="*/ 2 h 29"/>
                <a:gd name="T20" fmla="*/ 32 w 37"/>
                <a:gd name="T21" fmla="*/ 0 h 29"/>
                <a:gd name="T22" fmla="*/ 27 w 37"/>
                <a:gd name="T23" fmla="*/ 0 h 29"/>
                <a:gd name="T24" fmla="*/ 22 w 37"/>
                <a:gd name="T25" fmla="*/ 1 h 29"/>
                <a:gd name="T26" fmla="*/ 16 w 37"/>
                <a:gd name="T27" fmla="*/ 2 h 29"/>
                <a:gd name="T28" fmla="*/ 10 w 37"/>
                <a:gd name="T29" fmla="*/ 5 h 29"/>
                <a:gd name="T30" fmla="*/ 6 w 37"/>
                <a:gd name="T31" fmla="*/ 8 h 29"/>
                <a:gd name="T32" fmla="*/ 4 w 37"/>
                <a:gd name="T33" fmla="*/ 10 h 29"/>
                <a:gd name="T34" fmla="*/ 2 w 37"/>
                <a:gd name="T35" fmla="*/ 14 h 29"/>
                <a:gd name="T36" fmla="*/ 0 w 37"/>
                <a:gd name="T37" fmla="*/ 19 h 29"/>
                <a:gd name="T38" fmla="*/ 0 w 37"/>
                <a:gd name="T39" fmla="*/ 23 h 29"/>
                <a:gd name="T40" fmla="*/ 0 w 37"/>
                <a:gd name="T41" fmla="*/ 24 h 29"/>
                <a:gd name="T42" fmla="*/ 2 w 37"/>
                <a:gd name="T43" fmla="*/ 24 h 29"/>
                <a:gd name="T44" fmla="*/ 4 w 37"/>
                <a:gd name="T45" fmla="*/ 26 h 29"/>
                <a:gd name="T46" fmla="*/ 7 w 37"/>
                <a:gd name="T47" fmla="*/ 27 h 29"/>
                <a:gd name="T48" fmla="*/ 13 w 37"/>
                <a:gd name="T49" fmla="*/ 29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9"/>
                <a:gd name="T77" fmla="*/ 37 w 37"/>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9">
                  <a:moveTo>
                    <a:pt x="13" y="29"/>
                  </a:moveTo>
                  <a:lnTo>
                    <a:pt x="17" y="29"/>
                  </a:lnTo>
                  <a:lnTo>
                    <a:pt x="22" y="29"/>
                  </a:lnTo>
                  <a:lnTo>
                    <a:pt x="26" y="28"/>
                  </a:lnTo>
                  <a:lnTo>
                    <a:pt x="27" y="28"/>
                  </a:lnTo>
                  <a:lnTo>
                    <a:pt x="31" y="21"/>
                  </a:lnTo>
                  <a:lnTo>
                    <a:pt x="34" y="14"/>
                  </a:lnTo>
                  <a:lnTo>
                    <a:pt x="36" y="9"/>
                  </a:lnTo>
                  <a:lnTo>
                    <a:pt x="37" y="5"/>
                  </a:lnTo>
                  <a:lnTo>
                    <a:pt x="35" y="2"/>
                  </a:lnTo>
                  <a:lnTo>
                    <a:pt x="32" y="0"/>
                  </a:lnTo>
                  <a:lnTo>
                    <a:pt x="27" y="0"/>
                  </a:lnTo>
                  <a:lnTo>
                    <a:pt x="22" y="1"/>
                  </a:lnTo>
                  <a:lnTo>
                    <a:pt x="16" y="2"/>
                  </a:lnTo>
                  <a:lnTo>
                    <a:pt x="10" y="5"/>
                  </a:lnTo>
                  <a:lnTo>
                    <a:pt x="6" y="8"/>
                  </a:lnTo>
                  <a:lnTo>
                    <a:pt x="4" y="10"/>
                  </a:lnTo>
                  <a:lnTo>
                    <a:pt x="2" y="14"/>
                  </a:lnTo>
                  <a:lnTo>
                    <a:pt x="0" y="19"/>
                  </a:lnTo>
                  <a:lnTo>
                    <a:pt x="0" y="23"/>
                  </a:lnTo>
                  <a:lnTo>
                    <a:pt x="0" y="24"/>
                  </a:lnTo>
                  <a:lnTo>
                    <a:pt x="2" y="24"/>
                  </a:lnTo>
                  <a:lnTo>
                    <a:pt x="4" y="26"/>
                  </a:lnTo>
                  <a:lnTo>
                    <a:pt x="7" y="27"/>
                  </a:lnTo>
                  <a:lnTo>
                    <a:pt x="13" y="29"/>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8" name="Freeform 186">
              <a:extLst>
                <a:ext uri="{FF2B5EF4-FFF2-40B4-BE49-F238E27FC236}">
                  <a16:creationId xmlns:a16="http://schemas.microsoft.com/office/drawing/2014/main" id="{EB9A23BC-2A32-C1D8-3567-F62E414EFB03}"/>
                </a:ext>
              </a:extLst>
            </p:cNvPr>
            <p:cNvSpPr>
              <a:spLocks/>
            </p:cNvSpPr>
            <p:nvPr/>
          </p:nvSpPr>
          <p:spPr bwMode="auto">
            <a:xfrm>
              <a:off x="1885" y="1264"/>
              <a:ext cx="10" cy="4"/>
            </a:xfrm>
            <a:custGeom>
              <a:avLst/>
              <a:gdLst>
                <a:gd name="T0" fmla="*/ 10 w 10"/>
                <a:gd name="T1" fmla="*/ 1 h 4"/>
                <a:gd name="T2" fmla="*/ 10 w 10"/>
                <a:gd name="T3" fmla="*/ 2 h 4"/>
                <a:gd name="T4" fmla="*/ 10 w 10"/>
                <a:gd name="T5" fmla="*/ 2 h 4"/>
                <a:gd name="T6" fmla="*/ 8 w 10"/>
                <a:gd name="T7" fmla="*/ 3 h 4"/>
                <a:gd name="T8" fmla="*/ 6 w 10"/>
                <a:gd name="T9" fmla="*/ 4 h 4"/>
                <a:gd name="T10" fmla="*/ 4 w 10"/>
                <a:gd name="T11" fmla="*/ 4 h 4"/>
                <a:gd name="T12" fmla="*/ 1 w 10"/>
                <a:gd name="T13" fmla="*/ 4 h 4"/>
                <a:gd name="T14" fmla="*/ 0 w 10"/>
                <a:gd name="T15" fmla="*/ 4 h 4"/>
                <a:gd name="T16" fmla="*/ 0 w 10"/>
                <a:gd name="T17" fmla="*/ 3 h 4"/>
                <a:gd name="T18" fmla="*/ 0 w 10"/>
                <a:gd name="T19" fmla="*/ 2 h 4"/>
                <a:gd name="T20" fmla="*/ 1 w 10"/>
                <a:gd name="T21" fmla="*/ 1 h 4"/>
                <a:gd name="T22" fmla="*/ 3 w 10"/>
                <a:gd name="T23" fmla="*/ 1 h 4"/>
                <a:gd name="T24" fmla="*/ 5 w 10"/>
                <a:gd name="T25" fmla="*/ 0 h 4"/>
                <a:gd name="T26" fmla="*/ 7 w 10"/>
                <a:gd name="T27" fmla="*/ 0 h 4"/>
                <a:gd name="T28" fmla="*/ 9 w 10"/>
                <a:gd name="T29" fmla="*/ 0 h 4"/>
                <a:gd name="T30" fmla="*/ 10 w 10"/>
                <a:gd name="T31" fmla="*/ 0 h 4"/>
                <a:gd name="T32" fmla="*/ 10 w 10"/>
                <a:gd name="T33" fmla="*/ 1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
                <a:gd name="T53" fmla="*/ 10 w 10"/>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
                  <a:moveTo>
                    <a:pt x="10" y="1"/>
                  </a:moveTo>
                  <a:lnTo>
                    <a:pt x="10" y="2"/>
                  </a:lnTo>
                  <a:lnTo>
                    <a:pt x="8" y="3"/>
                  </a:lnTo>
                  <a:lnTo>
                    <a:pt x="6" y="4"/>
                  </a:lnTo>
                  <a:lnTo>
                    <a:pt x="4" y="4"/>
                  </a:lnTo>
                  <a:lnTo>
                    <a:pt x="1" y="4"/>
                  </a:lnTo>
                  <a:lnTo>
                    <a:pt x="0" y="4"/>
                  </a:lnTo>
                  <a:lnTo>
                    <a:pt x="0" y="3"/>
                  </a:lnTo>
                  <a:lnTo>
                    <a:pt x="0" y="2"/>
                  </a:lnTo>
                  <a:lnTo>
                    <a:pt x="1" y="1"/>
                  </a:lnTo>
                  <a:lnTo>
                    <a:pt x="3" y="1"/>
                  </a:lnTo>
                  <a:lnTo>
                    <a:pt x="5" y="0"/>
                  </a:lnTo>
                  <a:lnTo>
                    <a:pt x="7" y="0"/>
                  </a:lnTo>
                  <a:lnTo>
                    <a:pt x="9" y="0"/>
                  </a:lnTo>
                  <a:lnTo>
                    <a:pt x="10" y="0"/>
                  </a:lnTo>
                  <a:lnTo>
                    <a:pt x="10" y="1"/>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9" name="Freeform 187">
              <a:extLst>
                <a:ext uri="{FF2B5EF4-FFF2-40B4-BE49-F238E27FC236}">
                  <a16:creationId xmlns:a16="http://schemas.microsoft.com/office/drawing/2014/main" id="{34E85247-4EEF-2B12-2CAB-B9111F66B1E1}"/>
                </a:ext>
              </a:extLst>
            </p:cNvPr>
            <p:cNvSpPr>
              <a:spLocks/>
            </p:cNvSpPr>
            <p:nvPr/>
          </p:nvSpPr>
          <p:spPr bwMode="auto">
            <a:xfrm>
              <a:off x="1926" y="1156"/>
              <a:ext cx="24" cy="14"/>
            </a:xfrm>
            <a:custGeom>
              <a:avLst/>
              <a:gdLst>
                <a:gd name="T0" fmla="*/ 0 w 24"/>
                <a:gd name="T1" fmla="*/ 7 h 14"/>
                <a:gd name="T2" fmla="*/ 3 w 24"/>
                <a:gd name="T3" fmla="*/ 11 h 14"/>
                <a:gd name="T4" fmla="*/ 6 w 24"/>
                <a:gd name="T5" fmla="*/ 12 h 14"/>
                <a:gd name="T6" fmla="*/ 11 w 24"/>
                <a:gd name="T7" fmla="*/ 14 h 14"/>
                <a:gd name="T8" fmla="*/ 14 w 24"/>
                <a:gd name="T9" fmla="*/ 14 h 14"/>
                <a:gd name="T10" fmla="*/ 20 w 24"/>
                <a:gd name="T11" fmla="*/ 13 h 14"/>
                <a:gd name="T12" fmla="*/ 23 w 24"/>
                <a:gd name="T13" fmla="*/ 11 h 14"/>
                <a:gd name="T14" fmla="*/ 24 w 24"/>
                <a:gd name="T15" fmla="*/ 8 h 14"/>
                <a:gd name="T16" fmla="*/ 24 w 24"/>
                <a:gd name="T17" fmla="*/ 7 h 14"/>
                <a:gd name="T18" fmla="*/ 24 w 24"/>
                <a:gd name="T19" fmla="*/ 7 h 14"/>
                <a:gd name="T20" fmla="*/ 24 w 24"/>
                <a:gd name="T21" fmla="*/ 5 h 14"/>
                <a:gd name="T22" fmla="*/ 23 w 24"/>
                <a:gd name="T23" fmla="*/ 4 h 14"/>
                <a:gd name="T24" fmla="*/ 23 w 24"/>
                <a:gd name="T25" fmla="*/ 3 h 14"/>
                <a:gd name="T26" fmla="*/ 16 w 24"/>
                <a:gd name="T27" fmla="*/ 0 h 14"/>
                <a:gd name="T28" fmla="*/ 8 w 24"/>
                <a:gd name="T29" fmla="*/ 2 h 14"/>
                <a:gd name="T30" fmla="*/ 2 w 24"/>
                <a:gd name="T31" fmla="*/ 5 h 14"/>
                <a:gd name="T32" fmla="*/ 0 w 24"/>
                <a:gd name="T33" fmla="*/ 7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4"/>
                <a:gd name="T53" fmla="*/ 24 w 2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4">
                  <a:moveTo>
                    <a:pt x="0" y="7"/>
                  </a:moveTo>
                  <a:lnTo>
                    <a:pt x="3" y="11"/>
                  </a:lnTo>
                  <a:lnTo>
                    <a:pt x="6" y="12"/>
                  </a:lnTo>
                  <a:lnTo>
                    <a:pt x="11" y="14"/>
                  </a:lnTo>
                  <a:lnTo>
                    <a:pt x="14" y="14"/>
                  </a:lnTo>
                  <a:lnTo>
                    <a:pt x="20" y="13"/>
                  </a:lnTo>
                  <a:lnTo>
                    <a:pt x="23" y="11"/>
                  </a:lnTo>
                  <a:lnTo>
                    <a:pt x="24" y="8"/>
                  </a:lnTo>
                  <a:lnTo>
                    <a:pt x="24" y="7"/>
                  </a:lnTo>
                  <a:lnTo>
                    <a:pt x="24" y="5"/>
                  </a:lnTo>
                  <a:lnTo>
                    <a:pt x="23" y="4"/>
                  </a:lnTo>
                  <a:lnTo>
                    <a:pt x="23" y="3"/>
                  </a:lnTo>
                  <a:lnTo>
                    <a:pt x="16" y="0"/>
                  </a:lnTo>
                  <a:lnTo>
                    <a:pt x="8" y="2"/>
                  </a:lnTo>
                  <a:lnTo>
                    <a:pt x="2" y="5"/>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0" name="Freeform 188">
              <a:extLst>
                <a:ext uri="{FF2B5EF4-FFF2-40B4-BE49-F238E27FC236}">
                  <a16:creationId xmlns:a16="http://schemas.microsoft.com/office/drawing/2014/main" id="{BF2E9681-6BF6-B209-E7BA-684B66E7BDF4}"/>
                </a:ext>
              </a:extLst>
            </p:cNvPr>
            <p:cNvSpPr>
              <a:spLocks/>
            </p:cNvSpPr>
            <p:nvPr/>
          </p:nvSpPr>
          <p:spPr bwMode="auto">
            <a:xfrm>
              <a:off x="1942" y="1158"/>
              <a:ext cx="9" cy="11"/>
            </a:xfrm>
            <a:custGeom>
              <a:avLst/>
              <a:gdLst>
                <a:gd name="T0" fmla="*/ 9 w 9"/>
                <a:gd name="T1" fmla="*/ 5 h 11"/>
                <a:gd name="T2" fmla="*/ 8 w 9"/>
                <a:gd name="T3" fmla="*/ 7 h 11"/>
                <a:gd name="T4" fmla="*/ 7 w 9"/>
                <a:gd name="T5" fmla="*/ 10 h 11"/>
                <a:gd name="T6" fmla="*/ 6 w 9"/>
                <a:gd name="T7" fmla="*/ 11 h 11"/>
                <a:gd name="T8" fmla="*/ 5 w 9"/>
                <a:gd name="T9" fmla="*/ 11 h 11"/>
                <a:gd name="T10" fmla="*/ 3 w 9"/>
                <a:gd name="T11" fmla="*/ 10 h 11"/>
                <a:gd name="T12" fmla="*/ 1 w 9"/>
                <a:gd name="T13" fmla="*/ 9 h 11"/>
                <a:gd name="T14" fmla="*/ 0 w 9"/>
                <a:gd name="T15" fmla="*/ 6 h 11"/>
                <a:gd name="T16" fmla="*/ 0 w 9"/>
                <a:gd name="T17" fmla="*/ 4 h 11"/>
                <a:gd name="T18" fmla="*/ 1 w 9"/>
                <a:gd name="T19" fmla="*/ 2 h 11"/>
                <a:gd name="T20" fmla="*/ 4 w 9"/>
                <a:gd name="T21" fmla="*/ 0 h 11"/>
                <a:gd name="T22" fmla="*/ 5 w 9"/>
                <a:gd name="T23" fmla="*/ 0 h 11"/>
                <a:gd name="T24" fmla="*/ 7 w 9"/>
                <a:gd name="T25" fmla="*/ 0 h 11"/>
                <a:gd name="T26" fmla="*/ 8 w 9"/>
                <a:gd name="T27" fmla="*/ 0 h 11"/>
                <a:gd name="T28" fmla="*/ 9 w 9"/>
                <a:gd name="T29" fmla="*/ 1 h 11"/>
                <a:gd name="T30" fmla="*/ 9 w 9"/>
                <a:gd name="T31" fmla="*/ 3 h 11"/>
                <a:gd name="T32" fmla="*/ 9 w 9"/>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1"/>
                <a:gd name="T53" fmla="*/ 9 w 9"/>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1">
                  <a:moveTo>
                    <a:pt x="9" y="5"/>
                  </a:moveTo>
                  <a:lnTo>
                    <a:pt x="8" y="7"/>
                  </a:lnTo>
                  <a:lnTo>
                    <a:pt x="7" y="10"/>
                  </a:lnTo>
                  <a:lnTo>
                    <a:pt x="6" y="11"/>
                  </a:lnTo>
                  <a:lnTo>
                    <a:pt x="5" y="11"/>
                  </a:lnTo>
                  <a:lnTo>
                    <a:pt x="3" y="10"/>
                  </a:lnTo>
                  <a:lnTo>
                    <a:pt x="1" y="9"/>
                  </a:lnTo>
                  <a:lnTo>
                    <a:pt x="0" y="6"/>
                  </a:lnTo>
                  <a:lnTo>
                    <a:pt x="0" y="4"/>
                  </a:lnTo>
                  <a:lnTo>
                    <a:pt x="1" y="2"/>
                  </a:lnTo>
                  <a:lnTo>
                    <a:pt x="4" y="0"/>
                  </a:lnTo>
                  <a:lnTo>
                    <a:pt x="5" y="0"/>
                  </a:lnTo>
                  <a:lnTo>
                    <a:pt x="7" y="0"/>
                  </a:lnTo>
                  <a:lnTo>
                    <a:pt x="8" y="0"/>
                  </a:lnTo>
                  <a:lnTo>
                    <a:pt x="9" y="1"/>
                  </a:lnTo>
                  <a:lnTo>
                    <a:pt x="9" y="3"/>
                  </a:lnTo>
                  <a:lnTo>
                    <a:pt x="9" y="5"/>
                  </a:lnTo>
                  <a:close/>
                </a:path>
              </a:pathLst>
            </a:custGeom>
            <a:solidFill>
              <a:srgbClr val="3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1" name="Freeform 189">
              <a:extLst>
                <a:ext uri="{FF2B5EF4-FFF2-40B4-BE49-F238E27FC236}">
                  <a16:creationId xmlns:a16="http://schemas.microsoft.com/office/drawing/2014/main" id="{F549C1C1-9A7B-6706-B332-9A849E6ED069}"/>
                </a:ext>
              </a:extLst>
            </p:cNvPr>
            <p:cNvSpPr>
              <a:spLocks/>
            </p:cNvSpPr>
            <p:nvPr/>
          </p:nvSpPr>
          <p:spPr bwMode="auto">
            <a:xfrm>
              <a:off x="1927" y="1156"/>
              <a:ext cx="25" cy="6"/>
            </a:xfrm>
            <a:custGeom>
              <a:avLst/>
              <a:gdLst>
                <a:gd name="T0" fmla="*/ 0 w 25"/>
                <a:gd name="T1" fmla="*/ 6 h 6"/>
                <a:gd name="T2" fmla="*/ 2 w 25"/>
                <a:gd name="T3" fmla="*/ 5 h 6"/>
                <a:gd name="T4" fmla="*/ 6 w 25"/>
                <a:gd name="T5" fmla="*/ 2 h 6"/>
                <a:gd name="T6" fmla="*/ 14 w 25"/>
                <a:gd name="T7" fmla="*/ 0 h 6"/>
                <a:gd name="T8" fmla="*/ 24 w 25"/>
                <a:gd name="T9" fmla="*/ 2 h 6"/>
                <a:gd name="T10" fmla="*/ 25 w 25"/>
                <a:gd name="T11" fmla="*/ 2 h 6"/>
                <a:gd name="T12" fmla="*/ 25 w 25"/>
                <a:gd name="T13" fmla="*/ 4 h 6"/>
                <a:gd name="T14" fmla="*/ 25 w 25"/>
                <a:gd name="T15" fmla="*/ 5 h 6"/>
                <a:gd name="T16" fmla="*/ 25 w 25"/>
                <a:gd name="T17" fmla="*/ 6 h 6"/>
                <a:gd name="T18" fmla="*/ 23 w 25"/>
                <a:gd name="T19" fmla="*/ 5 h 6"/>
                <a:gd name="T20" fmla="*/ 19 w 25"/>
                <a:gd name="T21" fmla="*/ 4 h 6"/>
                <a:gd name="T22" fmla="*/ 11 w 25"/>
                <a:gd name="T23" fmla="*/ 4 h 6"/>
                <a:gd name="T24" fmla="*/ 0 w 25"/>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6"/>
                <a:gd name="T41" fmla="*/ 25 w 25"/>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6">
                  <a:moveTo>
                    <a:pt x="0" y="6"/>
                  </a:moveTo>
                  <a:lnTo>
                    <a:pt x="2" y="5"/>
                  </a:lnTo>
                  <a:lnTo>
                    <a:pt x="6" y="2"/>
                  </a:lnTo>
                  <a:lnTo>
                    <a:pt x="14" y="0"/>
                  </a:lnTo>
                  <a:lnTo>
                    <a:pt x="24" y="2"/>
                  </a:lnTo>
                  <a:lnTo>
                    <a:pt x="25" y="2"/>
                  </a:lnTo>
                  <a:lnTo>
                    <a:pt x="25" y="4"/>
                  </a:lnTo>
                  <a:lnTo>
                    <a:pt x="25" y="5"/>
                  </a:lnTo>
                  <a:lnTo>
                    <a:pt x="25" y="6"/>
                  </a:lnTo>
                  <a:lnTo>
                    <a:pt x="23" y="5"/>
                  </a:lnTo>
                  <a:lnTo>
                    <a:pt x="19" y="4"/>
                  </a:lnTo>
                  <a:lnTo>
                    <a:pt x="11" y="4"/>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2" name="Freeform 190">
              <a:extLst>
                <a:ext uri="{FF2B5EF4-FFF2-40B4-BE49-F238E27FC236}">
                  <a16:creationId xmlns:a16="http://schemas.microsoft.com/office/drawing/2014/main" id="{9242427C-8C2E-70BB-0049-7E1F461FBB83}"/>
                </a:ext>
              </a:extLst>
            </p:cNvPr>
            <p:cNvSpPr>
              <a:spLocks/>
            </p:cNvSpPr>
            <p:nvPr/>
          </p:nvSpPr>
          <p:spPr bwMode="auto">
            <a:xfrm>
              <a:off x="1860" y="1148"/>
              <a:ext cx="45" cy="17"/>
            </a:xfrm>
            <a:custGeom>
              <a:avLst/>
              <a:gdLst>
                <a:gd name="T0" fmla="*/ 0 w 45"/>
                <a:gd name="T1" fmla="*/ 6 h 17"/>
                <a:gd name="T2" fmla="*/ 4 w 45"/>
                <a:gd name="T3" fmla="*/ 11 h 17"/>
                <a:gd name="T4" fmla="*/ 11 w 45"/>
                <a:gd name="T5" fmla="*/ 14 h 17"/>
                <a:gd name="T6" fmla="*/ 19 w 45"/>
                <a:gd name="T7" fmla="*/ 15 h 17"/>
                <a:gd name="T8" fmla="*/ 25 w 45"/>
                <a:gd name="T9" fmla="*/ 16 h 17"/>
                <a:gd name="T10" fmla="*/ 37 w 45"/>
                <a:gd name="T11" fmla="*/ 17 h 17"/>
                <a:gd name="T12" fmla="*/ 43 w 45"/>
                <a:gd name="T13" fmla="*/ 16 h 17"/>
                <a:gd name="T14" fmla="*/ 45 w 45"/>
                <a:gd name="T15" fmla="*/ 14 h 17"/>
                <a:gd name="T16" fmla="*/ 45 w 45"/>
                <a:gd name="T17" fmla="*/ 13 h 17"/>
                <a:gd name="T18" fmla="*/ 45 w 45"/>
                <a:gd name="T19" fmla="*/ 12 h 17"/>
                <a:gd name="T20" fmla="*/ 45 w 45"/>
                <a:gd name="T21" fmla="*/ 7 h 17"/>
                <a:gd name="T22" fmla="*/ 45 w 45"/>
                <a:gd name="T23" fmla="*/ 4 h 17"/>
                <a:gd name="T24" fmla="*/ 45 w 45"/>
                <a:gd name="T25" fmla="*/ 2 h 17"/>
                <a:gd name="T26" fmla="*/ 41 w 45"/>
                <a:gd name="T27" fmla="*/ 0 h 17"/>
                <a:gd name="T28" fmla="*/ 34 w 45"/>
                <a:gd name="T29" fmla="*/ 0 h 17"/>
                <a:gd name="T30" fmla="*/ 28 w 45"/>
                <a:gd name="T31" fmla="*/ 0 h 17"/>
                <a:gd name="T32" fmla="*/ 20 w 45"/>
                <a:gd name="T33" fmla="*/ 1 h 17"/>
                <a:gd name="T34" fmla="*/ 12 w 45"/>
                <a:gd name="T35" fmla="*/ 2 h 17"/>
                <a:gd name="T36" fmla="*/ 5 w 45"/>
                <a:gd name="T37" fmla="*/ 4 h 17"/>
                <a:gd name="T38" fmla="*/ 1 w 45"/>
                <a:gd name="T39" fmla="*/ 5 h 17"/>
                <a:gd name="T40" fmla="*/ 0 w 45"/>
                <a:gd name="T41" fmla="*/ 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17"/>
                <a:gd name="T65" fmla="*/ 45 w 4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17">
                  <a:moveTo>
                    <a:pt x="0" y="6"/>
                  </a:moveTo>
                  <a:lnTo>
                    <a:pt x="4" y="11"/>
                  </a:lnTo>
                  <a:lnTo>
                    <a:pt x="11" y="14"/>
                  </a:lnTo>
                  <a:lnTo>
                    <a:pt x="19" y="15"/>
                  </a:lnTo>
                  <a:lnTo>
                    <a:pt x="25" y="16"/>
                  </a:lnTo>
                  <a:lnTo>
                    <a:pt x="37" y="17"/>
                  </a:lnTo>
                  <a:lnTo>
                    <a:pt x="43" y="16"/>
                  </a:lnTo>
                  <a:lnTo>
                    <a:pt x="45" y="14"/>
                  </a:lnTo>
                  <a:lnTo>
                    <a:pt x="45" y="13"/>
                  </a:lnTo>
                  <a:lnTo>
                    <a:pt x="45" y="12"/>
                  </a:lnTo>
                  <a:lnTo>
                    <a:pt x="45" y="7"/>
                  </a:lnTo>
                  <a:lnTo>
                    <a:pt x="45" y="4"/>
                  </a:lnTo>
                  <a:lnTo>
                    <a:pt x="45" y="2"/>
                  </a:lnTo>
                  <a:lnTo>
                    <a:pt x="41" y="0"/>
                  </a:lnTo>
                  <a:lnTo>
                    <a:pt x="34" y="0"/>
                  </a:lnTo>
                  <a:lnTo>
                    <a:pt x="28" y="0"/>
                  </a:lnTo>
                  <a:lnTo>
                    <a:pt x="20" y="1"/>
                  </a:lnTo>
                  <a:lnTo>
                    <a:pt x="12" y="2"/>
                  </a:lnTo>
                  <a:lnTo>
                    <a:pt x="5" y="4"/>
                  </a:lnTo>
                  <a:lnTo>
                    <a:pt x="1" y="5"/>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3" name="Freeform 191">
              <a:extLst>
                <a:ext uri="{FF2B5EF4-FFF2-40B4-BE49-F238E27FC236}">
                  <a16:creationId xmlns:a16="http://schemas.microsoft.com/office/drawing/2014/main" id="{922F6AD7-B82C-BB6A-8946-6DA985CA37F9}"/>
                </a:ext>
              </a:extLst>
            </p:cNvPr>
            <p:cNvSpPr>
              <a:spLocks/>
            </p:cNvSpPr>
            <p:nvPr/>
          </p:nvSpPr>
          <p:spPr bwMode="auto">
            <a:xfrm>
              <a:off x="1863" y="1218"/>
              <a:ext cx="68" cy="43"/>
            </a:xfrm>
            <a:custGeom>
              <a:avLst/>
              <a:gdLst>
                <a:gd name="T0" fmla="*/ 0 w 68"/>
                <a:gd name="T1" fmla="*/ 0 h 43"/>
                <a:gd name="T2" fmla="*/ 2 w 68"/>
                <a:gd name="T3" fmla="*/ 0 h 43"/>
                <a:gd name="T4" fmla="*/ 9 w 68"/>
                <a:gd name="T5" fmla="*/ 1 h 43"/>
                <a:gd name="T6" fmla="*/ 18 w 68"/>
                <a:gd name="T7" fmla="*/ 1 h 43"/>
                <a:gd name="T8" fmla="*/ 28 w 68"/>
                <a:gd name="T9" fmla="*/ 2 h 43"/>
                <a:gd name="T10" fmla="*/ 40 w 68"/>
                <a:gd name="T11" fmla="*/ 4 h 43"/>
                <a:gd name="T12" fmla="*/ 51 w 68"/>
                <a:gd name="T13" fmla="*/ 5 h 43"/>
                <a:gd name="T14" fmla="*/ 60 w 68"/>
                <a:gd name="T15" fmla="*/ 9 h 43"/>
                <a:gd name="T16" fmla="*/ 68 w 68"/>
                <a:gd name="T17" fmla="*/ 11 h 43"/>
                <a:gd name="T18" fmla="*/ 67 w 68"/>
                <a:gd name="T19" fmla="*/ 14 h 43"/>
                <a:gd name="T20" fmla="*/ 64 w 68"/>
                <a:gd name="T21" fmla="*/ 22 h 43"/>
                <a:gd name="T22" fmla="*/ 59 w 68"/>
                <a:gd name="T23" fmla="*/ 31 h 43"/>
                <a:gd name="T24" fmla="*/ 51 w 68"/>
                <a:gd name="T25" fmla="*/ 40 h 43"/>
                <a:gd name="T26" fmla="*/ 42 w 68"/>
                <a:gd name="T27" fmla="*/ 43 h 43"/>
                <a:gd name="T28" fmla="*/ 30 w 68"/>
                <a:gd name="T29" fmla="*/ 40 h 43"/>
                <a:gd name="T30" fmla="*/ 17 w 68"/>
                <a:gd name="T31" fmla="*/ 27 h 43"/>
                <a:gd name="T32" fmla="*/ 0 w 68"/>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3"/>
                <a:gd name="T53" fmla="*/ 68 w 68"/>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3">
                  <a:moveTo>
                    <a:pt x="0" y="0"/>
                  </a:moveTo>
                  <a:lnTo>
                    <a:pt x="2" y="0"/>
                  </a:lnTo>
                  <a:lnTo>
                    <a:pt x="9" y="1"/>
                  </a:lnTo>
                  <a:lnTo>
                    <a:pt x="18" y="1"/>
                  </a:lnTo>
                  <a:lnTo>
                    <a:pt x="28" y="2"/>
                  </a:lnTo>
                  <a:lnTo>
                    <a:pt x="40" y="4"/>
                  </a:lnTo>
                  <a:lnTo>
                    <a:pt x="51" y="5"/>
                  </a:lnTo>
                  <a:lnTo>
                    <a:pt x="60" y="9"/>
                  </a:lnTo>
                  <a:lnTo>
                    <a:pt x="68" y="11"/>
                  </a:lnTo>
                  <a:lnTo>
                    <a:pt x="67" y="14"/>
                  </a:lnTo>
                  <a:lnTo>
                    <a:pt x="64" y="22"/>
                  </a:lnTo>
                  <a:lnTo>
                    <a:pt x="59" y="31"/>
                  </a:lnTo>
                  <a:lnTo>
                    <a:pt x="51" y="40"/>
                  </a:lnTo>
                  <a:lnTo>
                    <a:pt x="42" y="43"/>
                  </a:lnTo>
                  <a:lnTo>
                    <a:pt x="30" y="40"/>
                  </a:lnTo>
                  <a:lnTo>
                    <a:pt x="17" y="27"/>
                  </a:lnTo>
                  <a:lnTo>
                    <a:pt x="0" y="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4" name="Freeform 192">
              <a:extLst>
                <a:ext uri="{FF2B5EF4-FFF2-40B4-BE49-F238E27FC236}">
                  <a16:creationId xmlns:a16="http://schemas.microsoft.com/office/drawing/2014/main" id="{EB55FCFA-1688-647D-4A5B-E5B372F12B37}"/>
                </a:ext>
              </a:extLst>
            </p:cNvPr>
            <p:cNvSpPr>
              <a:spLocks/>
            </p:cNvSpPr>
            <p:nvPr/>
          </p:nvSpPr>
          <p:spPr bwMode="auto">
            <a:xfrm>
              <a:off x="1870" y="1222"/>
              <a:ext cx="58" cy="30"/>
            </a:xfrm>
            <a:custGeom>
              <a:avLst/>
              <a:gdLst>
                <a:gd name="T0" fmla="*/ 0 w 58"/>
                <a:gd name="T1" fmla="*/ 0 h 30"/>
                <a:gd name="T2" fmla="*/ 1 w 58"/>
                <a:gd name="T3" fmla="*/ 1 h 30"/>
                <a:gd name="T4" fmla="*/ 5 w 58"/>
                <a:gd name="T5" fmla="*/ 3 h 30"/>
                <a:gd name="T6" fmla="*/ 11 w 58"/>
                <a:gd name="T7" fmla="*/ 5 h 30"/>
                <a:gd name="T8" fmla="*/ 19 w 58"/>
                <a:gd name="T9" fmla="*/ 7 h 30"/>
                <a:gd name="T10" fmla="*/ 28 w 58"/>
                <a:gd name="T11" fmla="*/ 9 h 30"/>
                <a:gd name="T12" fmla="*/ 37 w 58"/>
                <a:gd name="T13" fmla="*/ 11 h 30"/>
                <a:gd name="T14" fmla="*/ 48 w 58"/>
                <a:gd name="T15" fmla="*/ 11 h 30"/>
                <a:gd name="T16" fmla="*/ 58 w 58"/>
                <a:gd name="T17" fmla="*/ 10 h 30"/>
                <a:gd name="T18" fmla="*/ 57 w 58"/>
                <a:gd name="T19" fmla="*/ 13 h 30"/>
                <a:gd name="T20" fmla="*/ 54 w 58"/>
                <a:gd name="T21" fmla="*/ 17 h 30"/>
                <a:gd name="T22" fmla="*/ 50 w 58"/>
                <a:gd name="T23" fmla="*/ 24 h 30"/>
                <a:gd name="T24" fmla="*/ 43 w 58"/>
                <a:gd name="T25" fmla="*/ 28 h 30"/>
                <a:gd name="T26" fmla="*/ 35 w 58"/>
                <a:gd name="T27" fmla="*/ 30 h 30"/>
                <a:gd name="T28" fmla="*/ 25 w 58"/>
                <a:gd name="T29" fmla="*/ 28 h 30"/>
                <a:gd name="T30" fmla="*/ 13 w 58"/>
                <a:gd name="T31" fmla="*/ 18 h 30"/>
                <a:gd name="T32" fmla="*/ 0 w 5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30"/>
                <a:gd name="T53" fmla="*/ 58 w 5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30">
                  <a:moveTo>
                    <a:pt x="0" y="0"/>
                  </a:moveTo>
                  <a:lnTo>
                    <a:pt x="1" y="1"/>
                  </a:lnTo>
                  <a:lnTo>
                    <a:pt x="5" y="3"/>
                  </a:lnTo>
                  <a:lnTo>
                    <a:pt x="11" y="5"/>
                  </a:lnTo>
                  <a:lnTo>
                    <a:pt x="19" y="7"/>
                  </a:lnTo>
                  <a:lnTo>
                    <a:pt x="28" y="9"/>
                  </a:lnTo>
                  <a:lnTo>
                    <a:pt x="37" y="11"/>
                  </a:lnTo>
                  <a:lnTo>
                    <a:pt x="48" y="11"/>
                  </a:lnTo>
                  <a:lnTo>
                    <a:pt x="58" y="10"/>
                  </a:lnTo>
                  <a:lnTo>
                    <a:pt x="57" y="13"/>
                  </a:lnTo>
                  <a:lnTo>
                    <a:pt x="54" y="17"/>
                  </a:lnTo>
                  <a:lnTo>
                    <a:pt x="50" y="24"/>
                  </a:lnTo>
                  <a:lnTo>
                    <a:pt x="43" y="28"/>
                  </a:lnTo>
                  <a:lnTo>
                    <a:pt x="35" y="30"/>
                  </a:lnTo>
                  <a:lnTo>
                    <a:pt x="25" y="28"/>
                  </a:lnTo>
                  <a:lnTo>
                    <a:pt x="13"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5" name="Freeform 193">
              <a:extLst>
                <a:ext uri="{FF2B5EF4-FFF2-40B4-BE49-F238E27FC236}">
                  <a16:creationId xmlns:a16="http://schemas.microsoft.com/office/drawing/2014/main" id="{E0A10431-4C98-3546-103D-EA218548AC00}"/>
                </a:ext>
              </a:extLst>
            </p:cNvPr>
            <p:cNvSpPr>
              <a:spLocks/>
            </p:cNvSpPr>
            <p:nvPr/>
          </p:nvSpPr>
          <p:spPr bwMode="auto">
            <a:xfrm>
              <a:off x="1894" y="1129"/>
              <a:ext cx="49" cy="90"/>
            </a:xfrm>
            <a:custGeom>
              <a:avLst/>
              <a:gdLst>
                <a:gd name="T0" fmla="*/ 27 w 49"/>
                <a:gd name="T1" fmla="*/ 90 h 90"/>
                <a:gd name="T2" fmla="*/ 35 w 49"/>
                <a:gd name="T3" fmla="*/ 90 h 90"/>
                <a:gd name="T4" fmla="*/ 40 w 49"/>
                <a:gd name="T5" fmla="*/ 88 h 90"/>
                <a:gd name="T6" fmla="*/ 45 w 49"/>
                <a:gd name="T7" fmla="*/ 84 h 90"/>
                <a:gd name="T8" fmla="*/ 47 w 49"/>
                <a:gd name="T9" fmla="*/ 79 h 90"/>
                <a:gd name="T10" fmla="*/ 45 w 49"/>
                <a:gd name="T11" fmla="*/ 69 h 90"/>
                <a:gd name="T12" fmla="*/ 39 w 49"/>
                <a:gd name="T13" fmla="*/ 51 h 90"/>
                <a:gd name="T14" fmla="*/ 36 w 49"/>
                <a:gd name="T15" fmla="*/ 30 h 90"/>
                <a:gd name="T16" fmla="*/ 44 w 49"/>
                <a:gd name="T17" fmla="*/ 8 h 90"/>
                <a:gd name="T18" fmla="*/ 46 w 49"/>
                <a:gd name="T19" fmla="*/ 5 h 90"/>
                <a:gd name="T20" fmla="*/ 48 w 49"/>
                <a:gd name="T21" fmla="*/ 3 h 90"/>
                <a:gd name="T22" fmla="*/ 49 w 49"/>
                <a:gd name="T23" fmla="*/ 1 h 90"/>
                <a:gd name="T24" fmla="*/ 49 w 49"/>
                <a:gd name="T25" fmla="*/ 1 h 90"/>
                <a:gd name="T26" fmla="*/ 48 w 49"/>
                <a:gd name="T27" fmla="*/ 1 h 90"/>
                <a:gd name="T28" fmla="*/ 46 w 49"/>
                <a:gd name="T29" fmla="*/ 0 h 90"/>
                <a:gd name="T30" fmla="*/ 43 w 49"/>
                <a:gd name="T31" fmla="*/ 0 h 90"/>
                <a:gd name="T32" fmla="*/ 37 w 49"/>
                <a:gd name="T33" fmla="*/ 2 h 90"/>
                <a:gd name="T34" fmla="*/ 27 w 49"/>
                <a:gd name="T35" fmla="*/ 21 h 90"/>
                <a:gd name="T36" fmla="*/ 28 w 49"/>
                <a:gd name="T37" fmla="*/ 45 h 90"/>
                <a:gd name="T38" fmla="*/ 35 w 49"/>
                <a:gd name="T39" fmla="*/ 68 h 90"/>
                <a:gd name="T40" fmla="*/ 39 w 49"/>
                <a:gd name="T41" fmla="*/ 77 h 90"/>
                <a:gd name="T42" fmla="*/ 39 w 49"/>
                <a:gd name="T43" fmla="*/ 78 h 90"/>
                <a:gd name="T44" fmla="*/ 38 w 49"/>
                <a:gd name="T45" fmla="*/ 81 h 90"/>
                <a:gd name="T46" fmla="*/ 35 w 49"/>
                <a:gd name="T47" fmla="*/ 83 h 90"/>
                <a:gd name="T48" fmla="*/ 27 w 49"/>
                <a:gd name="T49" fmla="*/ 83 h 90"/>
                <a:gd name="T50" fmla="*/ 15 w 49"/>
                <a:gd name="T51" fmla="*/ 80 h 90"/>
                <a:gd name="T52" fmla="*/ 8 w 49"/>
                <a:gd name="T53" fmla="*/ 74 h 90"/>
                <a:gd name="T54" fmla="*/ 4 w 49"/>
                <a:gd name="T55" fmla="*/ 71 h 90"/>
                <a:gd name="T56" fmla="*/ 0 w 49"/>
                <a:gd name="T57" fmla="*/ 75 h 90"/>
                <a:gd name="T58" fmla="*/ 1 w 49"/>
                <a:gd name="T59" fmla="*/ 80 h 90"/>
                <a:gd name="T60" fmla="*/ 8 w 49"/>
                <a:gd name="T61" fmla="*/ 84 h 90"/>
                <a:gd name="T62" fmla="*/ 18 w 49"/>
                <a:gd name="T63" fmla="*/ 89 h 90"/>
                <a:gd name="T64" fmla="*/ 27 w 49"/>
                <a:gd name="T65" fmla="*/ 90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0"/>
                <a:gd name="T101" fmla="*/ 49 w 49"/>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0">
                  <a:moveTo>
                    <a:pt x="27" y="90"/>
                  </a:moveTo>
                  <a:lnTo>
                    <a:pt x="35" y="90"/>
                  </a:lnTo>
                  <a:lnTo>
                    <a:pt x="40" y="88"/>
                  </a:lnTo>
                  <a:lnTo>
                    <a:pt x="45" y="84"/>
                  </a:lnTo>
                  <a:lnTo>
                    <a:pt x="47" y="79"/>
                  </a:lnTo>
                  <a:lnTo>
                    <a:pt x="45" y="69"/>
                  </a:lnTo>
                  <a:lnTo>
                    <a:pt x="39" y="51"/>
                  </a:lnTo>
                  <a:lnTo>
                    <a:pt x="36" y="30"/>
                  </a:lnTo>
                  <a:lnTo>
                    <a:pt x="44" y="8"/>
                  </a:lnTo>
                  <a:lnTo>
                    <a:pt x="46" y="5"/>
                  </a:lnTo>
                  <a:lnTo>
                    <a:pt x="48" y="3"/>
                  </a:lnTo>
                  <a:lnTo>
                    <a:pt x="49" y="1"/>
                  </a:lnTo>
                  <a:lnTo>
                    <a:pt x="48" y="1"/>
                  </a:lnTo>
                  <a:lnTo>
                    <a:pt x="46" y="0"/>
                  </a:lnTo>
                  <a:lnTo>
                    <a:pt x="43" y="0"/>
                  </a:lnTo>
                  <a:lnTo>
                    <a:pt x="37" y="2"/>
                  </a:lnTo>
                  <a:lnTo>
                    <a:pt x="27" y="21"/>
                  </a:lnTo>
                  <a:lnTo>
                    <a:pt x="28" y="45"/>
                  </a:lnTo>
                  <a:lnTo>
                    <a:pt x="35" y="68"/>
                  </a:lnTo>
                  <a:lnTo>
                    <a:pt x="39" y="77"/>
                  </a:lnTo>
                  <a:lnTo>
                    <a:pt x="39" y="78"/>
                  </a:lnTo>
                  <a:lnTo>
                    <a:pt x="38" y="81"/>
                  </a:lnTo>
                  <a:lnTo>
                    <a:pt x="35" y="83"/>
                  </a:lnTo>
                  <a:lnTo>
                    <a:pt x="27" y="83"/>
                  </a:lnTo>
                  <a:lnTo>
                    <a:pt x="15" y="80"/>
                  </a:lnTo>
                  <a:lnTo>
                    <a:pt x="8" y="74"/>
                  </a:lnTo>
                  <a:lnTo>
                    <a:pt x="4" y="71"/>
                  </a:lnTo>
                  <a:lnTo>
                    <a:pt x="0" y="75"/>
                  </a:lnTo>
                  <a:lnTo>
                    <a:pt x="1" y="80"/>
                  </a:lnTo>
                  <a:lnTo>
                    <a:pt x="8" y="84"/>
                  </a:lnTo>
                  <a:lnTo>
                    <a:pt x="18" y="89"/>
                  </a:lnTo>
                  <a:lnTo>
                    <a:pt x="27" y="9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6" name="Freeform 194">
              <a:extLst>
                <a:ext uri="{FF2B5EF4-FFF2-40B4-BE49-F238E27FC236}">
                  <a16:creationId xmlns:a16="http://schemas.microsoft.com/office/drawing/2014/main" id="{5B73FCBB-65EA-A4E4-B410-CEC4108880CA}"/>
                </a:ext>
              </a:extLst>
            </p:cNvPr>
            <p:cNvSpPr>
              <a:spLocks/>
            </p:cNvSpPr>
            <p:nvPr/>
          </p:nvSpPr>
          <p:spPr bwMode="auto">
            <a:xfrm>
              <a:off x="1927" y="1125"/>
              <a:ext cx="39" cy="16"/>
            </a:xfrm>
            <a:custGeom>
              <a:avLst/>
              <a:gdLst>
                <a:gd name="T0" fmla="*/ 7 w 39"/>
                <a:gd name="T1" fmla="*/ 1 h 16"/>
                <a:gd name="T2" fmla="*/ 11 w 39"/>
                <a:gd name="T3" fmla="*/ 1 h 16"/>
                <a:gd name="T4" fmla="*/ 19 w 39"/>
                <a:gd name="T5" fmla="*/ 0 h 16"/>
                <a:gd name="T6" fmla="*/ 29 w 39"/>
                <a:gd name="T7" fmla="*/ 1 h 16"/>
                <a:gd name="T8" fmla="*/ 39 w 39"/>
                <a:gd name="T9" fmla="*/ 7 h 16"/>
                <a:gd name="T10" fmla="*/ 39 w 39"/>
                <a:gd name="T11" fmla="*/ 8 h 16"/>
                <a:gd name="T12" fmla="*/ 39 w 39"/>
                <a:gd name="T13" fmla="*/ 11 h 16"/>
                <a:gd name="T14" fmla="*/ 36 w 39"/>
                <a:gd name="T15" fmla="*/ 14 h 16"/>
                <a:gd name="T16" fmla="*/ 33 w 39"/>
                <a:gd name="T17" fmla="*/ 16 h 16"/>
                <a:gd name="T18" fmla="*/ 32 w 39"/>
                <a:gd name="T19" fmla="*/ 16 h 16"/>
                <a:gd name="T20" fmla="*/ 30 w 39"/>
                <a:gd name="T21" fmla="*/ 15 h 16"/>
                <a:gd name="T22" fmla="*/ 26 w 39"/>
                <a:gd name="T23" fmla="*/ 14 h 16"/>
                <a:gd name="T24" fmla="*/ 22 w 39"/>
                <a:gd name="T25" fmla="*/ 12 h 16"/>
                <a:gd name="T26" fmla="*/ 16 w 39"/>
                <a:gd name="T27" fmla="*/ 11 h 16"/>
                <a:gd name="T28" fmla="*/ 11 w 39"/>
                <a:gd name="T29" fmla="*/ 10 h 16"/>
                <a:gd name="T30" fmla="*/ 5 w 39"/>
                <a:gd name="T31" fmla="*/ 11 h 16"/>
                <a:gd name="T32" fmla="*/ 0 w 39"/>
                <a:gd name="T33" fmla="*/ 12 h 16"/>
                <a:gd name="T34" fmla="*/ 0 w 39"/>
                <a:gd name="T35" fmla="*/ 11 h 16"/>
                <a:gd name="T36" fmla="*/ 0 w 39"/>
                <a:gd name="T37" fmla="*/ 8 h 16"/>
                <a:gd name="T38" fmla="*/ 2 w 39"/>
                <a:gd name="T39" fmla="*/ 5 h 16"/>
                <a:gd name="T40" fmla="*/ 7 w 39"/>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16"/>
                <a:gd name="T65" fmla="*/ 39 w 39"/>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16">
                  <a:moveTo>
                    <a:pt x="7" y="1"/>
                  </a:moveTo>
                  <a:lnTo>
                    <a:pt x="11" y="1"/>
                  </a:lnTo>
                  <a:lnTo>
                    <a:pt x="19" y="0"/>
                  </a:lnTo>
                  <a:lnTo>
                    <a:pt x="29" y="1"/>
                  </a:lnTo>
                  <a:lnTo>
                    <a:pt x="39" y="7"/>
                  </a:lnTo>
                  <a:lnTo>
                    <a:pt x="39" y="8"/>
                  </a:lnTo>
                  <a:lnTo>
                    <a:pt x="39" y="11"/>
                  </a:lnTo>
                  <a:lnTo>
                    <a:pt x="36" y="14"/>
                  </a:lnTo>
                  <a:lnTo>
                    <a:pt x="33" y="16"/>
                  </a:lnTo>
                  <a:lnTo>
                    <a:pt x="32" y="16"/>
                  </a:lnTo>
                  <a:lnTo>
                    <a:pt x="30" y="15"/>
                  </a:lnTo>
                  <a:lnTo>
                    <a:pt x="26" y="14"/>
                  </a:lnTo>
                  <a:lnTo>
                    <a:pt x="22" y="12"/>
                  </a:lnTo>
                  <a:lnTo>
                    <a:pt x="16" y="11"/>
                  </a:lnTo>
                  <a:lnTo>
                    <a:pt x="11" y="10"/>
                  </a:lnTo>
                  <a:lnTo>
                    <a:pt x="5" y="11"/>
                  </a:lnTo>
                  <a:lnTo>
                    <a:pt x="0" y="12"/>
                  </a:lnTo>
                  <a:lnTo>
                    <a:pt x="0" y="11"/>
                  </a:lnTo>
                  <a:lnTo>
                    <a:pt x="0" y="8"/>
                  </a:lnTo>
                  <a:lnTo>
                    <a:pt x="2" y="5"/>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7" name="Freeform 195">
              <a:extLst>
                <a:ext uri="{FF2B5EF4-FFF2-40B4-BE49-F238E27FC236}">
                  <a16:creationId xmlns:a16="http://schemas.microsoft.com/office/drawing/2014/main" id="{A7EBBEF4-CA1B-4AB3-758F-1A4326229926}"/>
                </a:ext>
              </a:extLst>
            </p:cNvPr>
            <p:cNvSpPr>
              <a:spLocks/>
            </p:cNvSpPr>
            <p:nvPr/>
          </p:nvSpPr>
          <p:spPr bwMode="auto">
            <a:xfrm>
              <a:off x="1897" y="1150"/>
              <a:ext cx="11" cy="13"/>
            </a:xfrm>
            <a:custGeom>
              <a:avLst/>
              <a:gdLst>
                <a:gd name="T0" fmla="*/ 11 w 11"/>
                <a:gd name="T1" fmla="*/ 6 h 13"/>
                <a:gd name="T2" fmla="*/ 8 w 11"/>
                <a:gd name="T3" fmla="*/ 10 h 13"/>
                <a:gd name="T4" fmla="*/ 7 w 11"/>
                <a:gd name="T5" fmla="*/ 12 h 13"/>
                <a:gd name="T6" fmla="*/ 5 w 11"/>
                <a:gd name="T7" fmla="*/ 13 h 13"/>
                <a:gd name="T8" fmla="*/ 3 w 11"/>
                <a:gd name="T9" fmla="*/ 13 h 13"/>
                <a:gd name="T10" fmla="*/ 2 w 11"/>
                <a:gd name="T11" fmla="*/ 12 h 13"/>
                <a:gd name="T12" fmla="*/ 0 w 11"/>
                <a:gd name="T13" fmla="*/ 10 h 13"/>
                <a:gd name="T14" fmla="*/ 0 w 11"/>
                <a:gd name="T15" fmla="*/ 8 h 13"/>
                <a:gd name="T16" fmla="*/ 0 w 11"/>
                <a:gd name="T17" fmla="*/ 4 h 13"/>
                <a:gd name="T18" fmla="*/ 1 w 11"/>
                <a:gd name="T19" fmla="*/ 2 h 13"/>
                <a:gd name="T20" fmla="*/ 4 w 11"/>
                <a:gd name="T21" fmla="*/ 0 h 13"/>
                <a:gd name="T22" fmla="*/ 6 w 11"/>
                <a:gd name="T23" fmla="*/ 0 h 13"/>
                <a:gd name="T24" fmla="*/ 8 w 11"/>
                <a:gd name="T25" fmla="*/ 0 h 13"/>
                <a:gd name="T26" fmla="*/ 10 w 11"/>
                <a:gd name="T27" fmla="*/ 1 h 13"/>
                <a:gd name="T28" fmla="*/ 11 w 11"/>
                <a:gd name="T29" fmla="*/ 2 h 13"/>
                <a:gd name="T30" fmla="*/ 11 w 11"/>
                <a:gd name="T31" fmla="*/ 4 h 13"/>
                <a:gd name="T32" fmla="*/ 11 w 11"/>
                <a:gd name="T33" fmla="*/ 6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3"/>
                <a:gd name="T53" fmla="*/ 11 w 1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3">
                  <a:moveTo>
                    <a:pt x="11" y="6"/>
                  </a:moveTo>
                  <a:lnTo>
                    <a:pt x="8" y="10"/>
                  </a:lnTo>
                  <a:lnTo>
                    <a:pt x="7" y="12"/>
                  </a:lnTo>
                  <a:lnTo>
                    <a:pt x="5" y="13"/>
                  </a:lnTo>
                  <a:lnTo>
                    <a:pt x="3" y="13"/>
                  </a:lnTo>
                  <a:lnTo>
                    <a:pt x="2" y="12"/>
                  </a:lnTo>
                  <a:lnTo>
                    <a:pt x="0" y="10"/>
                  </a:lnTo>
                  <a:lnTo>
                    <a:pt x="0" y="8"/>
                  </a:lnTo>
                  <a:lnTo>
                    <a:pt x="0" y="4"/>
                  </a:lnTo>
                  <a:lnTo>
                    <a:pt x="1" y="2"/>
                  </a:lnTo>
                  <a:lnTo>
                    <a:pt x="4" y="0"/>
                  </a:lnTo>
                  <a:lnTo>
                    <a:pt x="6" y="0"/>
                  </a:lnTo>
                  <a:lnTo>
                    <a:pt x="8" y="0"/>
                  </a:lnTo>
                  <a:lnTo>
                    <a:pt x="10" y="1"/>
                  </a:lnTo>
                  <a:lnTo>
                    <a:pt x="11" y="2"/>
                  </a:lnTo>
                  <a:lnTo>
                    <a:pt x="11" y="4"/>
                  </a:lnTo>
                  <a:lnTo>
                    <a:pt x="11" y="6"/>
                  </a:lnTo>
                  <a:close/>
                </a:path>
              </a:pathLst>
            </a:custGeom>
            <a:solidFill>
              <a:srgbClr val="3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8" name="Freeform 196">
              <a:extLst>
                <a:ext uri="{FF2B5EF4-FFF2-40B4-BE49-F238E27FC236}">
                  <a16:creationId xmlns:a16="http://schemas.microsoft.com/office/drawing/2014/main" id="{CB8375B9-7F1C-ECA8-9457-30691658E2D3}"/>
                </a:ext>
              </a:extLst>
            </p:cNvPr>
            <p:cNvSpPr>
              <a:spLocks/>
            </p:cNvSpPr>
            <p:nvPr/>
          </p:nvSpPr>
          <p:spPr bwMode="auto">
            <a:xfrm>
              <a:off x="1860" y="1146"/>
              <a:ext cx="49" cy="8"/>
            </a:xfrm>
            <a:custGeom>
              <a:avLst/>
              <a:gdLst>
                <a:gd name="T0" fmla="*/ 0 w 49"/>
                <a:gd name="T1" fmla="*/ 8 h 8"/>
                <a:gd name="T2" fmla="*/ 1 w 49"/>
                <a:gd name="T3" fmla="*/ 8 h 8"/>
                <a:gd name="T4" fmla="*/ 3 w 49"/>
                <a:gd name="T5" fmla="*/ 6 h 8"/>
                <a:gd name="T6" fmla="*/ 6 w 49"/>
                <a:gd name="T7" fmla="*/ 5 h 8"/>
                <a:gd name="T8" fmla="*/ 11 w 49"/>
                <a:gd name="T9" fmla="*/ 3 h 8"/>
                <a:gd name="T10" fmla="*/ 18 w 49"/>
                <a:gd name="T11" fmla="*/ 2 h 8"/>
                <a:gd name="T12" fmla="*/ 26 w 49"/>
                <a:gd name="T13" fmla="*/ 0 h 8"/>
                <a:gd name="T14" fmla="*/ 37 w 49"/>
                <a:gd name="T15" fmla="*/ 0 h 8"/>
                <a:gd name="T16" fmla="*/ 48 w 49"/>
                <a:gd name="T17" fmla="*/ 2 h 8"/>
                <a:gd name="T18" fmla="*/ 49 w 49"/>
                <a:gd name="T19" fmla="*/ 3 h 8"/>
                <a:gd name="T20" fmla="*/ 49 w 49"/>
                <a:gd name="T21" fmla="*/ 4 h 8"/>
                <a:gd name="T22" fmla="*/ 48 w 49"/>
                <a:gd name="T23" fmla="*/ 5 h 8"/>
                <a:gd name="T24" fmla="*/ 47 w 49"/>
                <a:gd name="T25" fmla="*/ 6 h 8"/>
                <a:gd name="T26" fmla="*/ 45 w 49"/>
                <a:gd name="T27" fmla="*/ 6 h 8"/>
                <a:gd name="T28" fmla="*/ 43 w 49"/>
                <a:gd name="T29" fmla="*/ 5 h 8"/>
                <a:gd name="T30" fmla="*/ 40 w 49"/>
                <a:gd name="T31" fmla="*/ 5 h 8"/>
                <a:gd name="T32" fmla="*/ 34 w 49"/>
                <a:gd name="T33" fmla="*/ 4 h 8"/>
                <a:gd name="T34" fmla="*/ 28 w 49"/>
                <a:gd name="T35" fmla="*/ 4 h 8"/>
                <a:gd name="T36" fmla="*/ 20 w 49"/>
                <a:gd name="T37" fmla="*/ 5 h 8"/>
                <a:gd name="T38" fmla="*/ 11 w 49"/>
                <a:gd name="T39" fmla="*/ 6 h 8"/>
                <a:gd name="T40" fmla="*/ 0 w 49"/>
                <a:gd name="T41" fmla="*/ 8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8"/>
                <a:gd name="T65" fmla="*/ 49 w 49"/>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8">
                  <a:moveTo>
                    <a:pt x="0" y="8"/>
                  </a:moveTo>
                  <a:lnTo>
                    <a:pt x="1" y="8"/>
                  </a:lnTo>
                  <a:lnTo>
                    <a:pt x="3" y="6"/>
                  </a:lnTo>
                  <a:lnTo>
                    <a:pt x="6" y="5"/>
                  </a:lnTo>
                  <a:lnTo>
                    <a:pt x="11" y="3"/>
                  </a:lnTo>
                  <a:lnTo>
                    <a:pt x="18" y="2"/>
                  </a:lnTo>
                  <a:lnTo>
                    <a:pt x="26" y="0"/>
                  </a:lnTo>
                  <a:lnTo>
                    <a:pt x="37" y="0"/>
                  </a:lnTo>
                  <a:lnTo>
                    <a:pt x="48" y="2"/>
                  </a:lnTo>
                  <a:lnTo>
                    <a:pt x="49" y="3"/>
                  </a:lnTo>
                  <a:lnTo>
                    <a:pt x="49" y="4"/>
                  </a:lnTo>
                  <a:lnTo>
                    <a:pt x="48" y="5"/>
                  </a:lnTo>
                  <a:lnTo>
                    <a:pt x="47" y="6"/>
                  </a:lnTo>
                  <a:lnTo>
                    <a:pt x="45" y="6"/>
                  </a:lnTo>
                  <a:lnTo>
                    <a:pt x="43" y="5"/>
                  </a:lnTo>
                  <a:lnTo>
                    <a:pt x="40" y="5"/>
                  </a:lnTo>
                  <a:lnTo>
                    <a:pt x="34" y="4"/>
                  </a:lnTo>
                  <a:lnTo>
                    <a:pt x="28" y="4"/>
                  </a:lnTo>
                  <a:lnTo>
                    <a:pt x="20" y="5"/>
                  </a:lnTo>
                  <a:lnTo>
                    <a:pt x="11" y="6"/>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9" name="Freeform 197">
              <a:extLst>
                <a:ext uri="{FF2B5EF4-FFF2-40B4-BE49-F238E27FC236}">
                  <a16:creationId xmlns:a16="http://schemas.microsoft.com/office/drawing/2014/main" id="{0A2C7A76-704E-BB3A-5AF2-563BF3F0321F}"/>
                </a:ext>
              </a:extLst>
            </p:cNvPr>
            <p:cNvSpPr>
              <a:spLocks/>
            </p:cNvSpPr>
            <p:nvPr/>
          </p:nvSpPr>
          <p:spPr bwMode="auto">
            <a:xfrm>
              <a:off x="1787" y="1045"/>
              <a:ext cx="169" cy="97"/>
            </a:xfrm>
            <a:custGeom>
              <a:avLst/>
              <a:gdLst>
                <a:gd name="T0" fmla="*/ 3 w 169"/>
                <a:gd name="T1" fmla="*/ 59 h 97"/>
                <a:gd name="T2" fmla="*/ 3 w 169"/>
                <a:gd name="T3" fmla="*/ 53 h 97"/>
                <a:gd name="T4" fmla="*/ 3 w 169"/>
                <a:gd name="T5" fmla="*/ 49 h 97"/>
                <a:gd name="T6" fmla="*/ 6 w 169"/>
                <a:gd name="T7" fmla="*/ 41 h 97"/>
                <a:gd name="T8" fmla="*/ 11 w 169"/>
                <a:gd name="T9" fmla="*/ 34 h 97"/>
                <a:gd name="T10" fmla="*/ 15 w 169"/>
                <a:gd name="T11" fmla="*/ 28 h 97"/>
                <a:gd name="T12" fmla="*/ 18 w 169"/>
                <a:gd name="T13" fmla="*/ 24 h 97"/>
                <a:gd name="T14" fmla="*/ 22 w 169"/>
                <a:gd name="T15" fmla="*/ 20 h 97"/>
                <a:gd name="T16" fmla="*/ 27 w 169"/>
                <a:gd name="T17" fmla="*/ 15 h 97"/>
                <a:gd name="T18" fmla="*/ 31 w 169"/>
                <a:gd name="T19" fmla="*/ 11 h 97"/>
                <a:gd name="T20" fmla="*/ 38 w 169"/>
                <a:gd name="T21" fmla="*/ 10 h 97"/>
                <a:gd name="T22" fmla="*/ 46 w 169"/>
                <a:gd name="T23" fmla="*/ 5 h 97"/>
                <a:gd name="T24" fmla="*/ 55 w 169"/>
                <a:gd name="T25" fmla="*/ 4 h 97"/>
                <a:gd name="T26" fmla="*/ 60 w 169"/>
                <a:gd name="T27" fmla="*/ 2 h 97"/>
                <a:gd name="T28" fmla="*/ 68 w 169"/>
                <a:gd name="T29" fmla="*/ 3 h 97"/>
                <a:gd name="T30" fmla="*/ 78 w 169"/>
                <a:gd name="T31" fmla="*/ 1 h 97"/>
                <a:gd name="T32" fmla="*/ 85 w 169"/>
                <a:gd name="T33" fmla="*/ 0 h 97"/>
                <a:gd name="T34" fmla="*/ 93 w 169"/>
                <a:gd name="T35" fmla="*/ 2 h 97"/>
                <a:gd name="T36" fmla="*/ 97 w 169"/>
                <a:gd name="T37" fmla="*/ 5 h 97"/>
                <a:gd name="T38" fmla="*/ 103 w 169"/>
                <a:gd name="T39" fmla="*/ 7 h 97"/>
                <a:gd name="T40" fmla="*/ 110 w 169"/>
                <a:gd name="T41" fmla="*/ 7 h 97"/>
                <a:gd name="T42" fmla="*/ 114 w 169"/>
                <a:gd name="T43" fmla="*/ 9 h 97"/>
                <a:gd name="T44" fmla="*/ 120 w 169"/>
                <a:gd name="T45" fmla="*/ 11 h 97"/>
                <a:gd name="T46" fmla="*/ 125 w 169"/>
                <a:gd name="T47" fmla="*/ 13 h 97"/>
                <a:gd name="T48" fmla="*/ 132 w 169"/>
                <a:gd name="T49" fmla="*/ 14 h 97"/>
                <a:gd name="T50" fmla="*/ 137 w 169"/>
                <a:gd name="T51" fmla="*/ 19 h 97"/>
                <a:gd name="T52" fmla="*/ 144 w 169"/>
                <a:gd name="T53" fmla="*/ 22 h 97"/>
                <a:gd name="T54" fmla="*/ 153 w 169"/>
                <a:gd name="T55" fmla="*/ 24 h 97"/>
                <a:gd name="T56" fmla="*/ 160 w 169"/>
                <a:gd name="T57" fmla="*/ 30 h 97"/>
                <a:gd name="T58" fmla="*/ 166 w 169"/>
                <a:gd name="T59" fmla="*/ 34 h 97"/>
                <a:gd name="T60" fmla="*/ 168 w 169"/>
                <a:gd name="T61" fmla="*/ 43 h 97"/>
                <a:gd name="T62" fmla="*/ 162 w 169"/>
                <a:gd name="T63" fmla="*/ 56 h 97"/>
                <a:gd name="T64" fmla="*/ 155 w 169"/>
                <a:gd name="T65" fmla="*/ 53 h 97"/>
                <a:gd name="T66" fmla="*/ 150 w 169"/>
                <a:gd name="T67" fmla="*/ 52 h 97"/>
                <a:gd name="T68" fmla="*/ 144 w 169"/>
                <a:gd name="T69" fmla="*/ 50 h 97"/>
                <a:gd name="T70" fmla="*/ 140 w 169"/>
                <a:gd name="T71" fmla="*/ 49 h 97"/>
                <a:gd name="T72" fmla="*/ 132 w 169"/>
                <a:gd name="T73" fmla="*/ 50 h 97"/>
                <a:gd name="T74" fmla="*/ 125 w 169"/>
                <a:gd name="T75" fmla="*/ 48 h 97"/>
                <a:gd name="T76" fmla="*/ 118 w 169"/>
                <a:gd name="T77" fmla="*/ 46 h 97"/>
                <a:gd name="T78" fmla="*/ 114 w 169"/>
                <a:gd name="T79" fmla="*/ 46 h 97"/>
                <a:gd name="T80" fmla="*/ 107 w 169"/>
                <a:gd name="T81" fmla="*/ 43 h 97"/>
                <a:gd name="T82" fmla="*/ 99 w 169"/>
                <a:gd name="T83" fmla="*/ 42 h 97"/>
                <a:gd name="T84" fmla="*/ 92 w 169"/>
                <a:gd name="T85" fmla="*/ 44 h 97"/>
                <a:gd name="T86" fmla="*/ 83 w 169"/>
                <a:gd name="T87" fmla="*/ 43 h 97"/>
                <a:gd name="T88" fmla="*/ 78 w 169"/>
                <a:gd name="T89" fmla="*/ 48 h 97"/>
                <a:gd name="T90" fmla="*/ 72 w 169"/>
                <a:gd name="T91" fmla="*/ 47 h 97"/>
                <a:gd name="T92" fmla="*/ 64 w 169"/>
                <a:gd name="T93" fmla="*/ 47 h 97"/>
                <a:gd name="T94" fmla="*/ 54 w 169"/>
                <a:gd name="T95" fmla="*/ 42 h 97"/>
                <a:gd name="T96" fmla="*/ 51 w 169"/>
                <a:gd name="T97" fmla="*/ 48 h 97"/>
                <a:gd name="T98" fmla="*/ 43 w 169"/>
                <a:gd name="T99" fmla="*/ 59 h 97"/>
                <a:gd name="T100" fmla="*/ 35 w 169"/>
                <a:gd name="T101" fmla="*/ 74 h 97"/>
                <a:gd name="T102" fmla="*/ 29 w 169"/>
                <a:gd name="T103" fmla="*/ 90 h 97"/>
                <a:gd name="T104" fmla="*/ 21 w 169"/>
                <a:gd name="T105" fmla="*/ 97 h 97"/>
                <a:gd name="T106" fmla="*/ 1 w 169"/>
                <a:gd name="T107" fmla="*/ 70 h 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9"/>
                <a:gd name="T163" fmla="*/ 0 h 97"/>
                <a:gd name="T164" fmla="*/ 169 w 169"/>
                <a:gd name="T165" fmla="*/ 97 h 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9" h="97">
                  <a:moveTo>
                    <a:pt x="2" y="67"/>
                  </a:moveTo>
                  <a:lnTo>
                    <a:pt x="2" y="65"/>
                  </a:lnTo>
                  <a:lnTo>
                    <a:pt x="2" y="61"/>
                  </a:lnTo>
                  <a:lnTo>
                    <a:pt x="3" y="59"/>
                  </a:lnTo>
                  <a:lnTo>
                    <a:pt x="3" y="57"/>
                  </a:lnTo>
                  <a:lnTo>
                    <a:pt x="3" y="56"/>
                  </a:lnTo>
                  <a:lnTo>
                    <a:pt x="3" y="55"/>
                  </a:lnTo>
                  <a:lnTo>
                    <a:pt x="3" y="53"/>
                  </a:lnTo>
                  <a:lnTo>
                    <a:pt x="3" y="52"/>
                  </a:lnTo>
                  <a:lnTo>
                    <a:pt x="3" y="51"/>
                  </a:lnTo>
                  <a:lnTo>
                    <a:pt x="3" y="50"/>
                  </a:lnTo>
                  <a:lnTo>
                    <a:pt x="3" y="49"/>
                  </a:lnTo>
                  <a:lnTo>
                    <a:pt x="3" y="48"/>
                  </a:lnTo>
                  <a:lnTo>
                    <a:pt x="5" y="46"/>
                  </a:lnTo>
                  <a:lnTo>
                    <a:pt x="5" y="43"/>
                  </a:lnTo>
                  <a:lnTo>
                    <a:pt x="6" y="41"/>
                  </a:lnTo>
                  <a:lnTo>
                    <a:pt x="7" y="39"/>
                  </a:lnTo>
                  <a:lnTo>
                    <a:pt x="8" y="37"/>
                  </a:lnTo>
                  <a:lnTo>
                    <a:pt x="10" y="36"/>
                  </a:lnTo>
                  <a:lnTo>
                    <a:pt x="11" y="34"/>
                  </a:lnTo>
                  <a:lnTo>
                    <a:pt x="14" y="32"/>
                  </a:lnTo>
                  <a:lnTo>
                    <a:pt x="14" y="31"/>
                  </a:lnTo>
                  <a:lnTo>
                    <a:pt x="15" y="29"/>
                  </a:lnTo>
                  <a:lnTo>
                    <a:pt x="15" y="28"/>
                  </a:lnTo>
                  <a:lnTo>
                    <a:pt x="16" y="27"/>
                  </a:lnTo>
                  <a:lnTo>
                    <a:pt x="17" y="26"/>
                  </a:lnTo>
                  <a:lnTo>
                    <a:pt x="18" y="24"/>
                  </a:lnTo>
                  <a:lnTo>
                    <a:pt x="19" y="23"/>
                  </a:lnTo>
                  <a:lnTo>
                    <a:pt x="20" y="22"/>
                  </a:lnTo>
                  <a:lnTo>
                    <a:pt x="21" y="21"/>
                  </a:lnTo>
                  <a:lnTo>
                    <a:pt x="22" y="20"/>
                  </a:lnTo>
                  <a:lnTo>
                    <a:pt x="24" y="19"/>
                  </a:lnTo>
                  <a:lnTo>
                    <a:pt x="25" y="18"/>
                  </a:lnTo>
                  <a:lnTo>
                    <a:pt x="26" y="17"/>
                  </a:lnTo>
                  <a:lnTo>
                    <a:pt x="27" y="15"/>
                  </a:lnTo>
                  <a:lnTo>
                    <a:pt x="28" y="14"/>
                  </a:lnTo>
                  <a:lnTo>
                    <a:pt x="30" y="13"/>
                  </a:lnTo>
                  <a:lnTo>
                    <a:pt x="30" y="12"/>
                  </a:lnTo>
                  <a:lnTo>
                    <a:pt x="31" y="11"/>
                  </a:lnTo>
                  <a:lnTo>
                    <a:pt x="33" y="10"/>
                  </a:lnTo>
                  <a:lnTo>
                    <a:pt x="35" y="10"/>
                  </a:lnTo>
                  <a:lnTo>
                    <a:pt x="37" y="10"/>
                  </a:lnTo>
                  <a:lnTo>
                    <a:pt x="38" y="10"/>
                  </a:lnTo>
                  <a:lnTo>
                    <a:pt x="40" y="9"/>
                  </a:lnTo>
                  <a:lnTo>
                    <a:pt x="43" y="8"/>
                  </a:lnTo>
                  <a:lnTo>
                    <a:pt x="44" y="7"/>
                  </a:lnTo>
                  <a:lnTo>
                    <a:pt x="46" y="5"/>
                  </a:lnTo>
                  <a:lnTo>
                    <a:pt x="48" y="4"/>
                  </a:lnTo>
                  <a:lnTo>
                    <a:pt x="50" y="4"/>
                  </a:lnTo>
                  <a:lnTo>
                    <a:pt x="53" y="4"/>
                  </a:lnTo>
                  <a:lnTo>
                    <a:pt x="55" y="4"/>
                  </a:lnTo>
                  <a:lnTo>
                    <a:pt x="57" y="4"/>
                  </a:lnTo>
                  <a:lnTo>
                    <a:pt x="58" y="3"/>
                  </a:lnTo>
                  <a:lnTo>
                    <a:pt x="59" y="3"/>
                  </a:lnTo>
                  <a:lnTo>
                    <a:pt x="60" y="2"/>
                  </a:lnTo>
                  <a:lnTo>
                    <a:pt x="63" y="2"/>
                  </a:lnTo>
                  <a:lnTo>
                    <a:pt x="65" y="2"/>
                  </a:lnTo>
                  <a:lnTo>
                    <a:pt x="67" y="2"/>
                  </a:lnTo>
                  <a:lnTo>
                    <a:pt x="68" y="3"/>
                  </a:lnTo>
                  <a:lnTo>
                    <a:pt x="72" y="3"/>
                  </a:lnTo>
                  <a:lnTo>
                    <a:pt x="74" y="3"/>
                  </a:lnTo>
                  <a:lnTo>
                    <a:pt x="76" y="2"/>
                  </a:lnTo>
                  <a:lnTo>
                    <a:pt x="78" y="1"/>
                  </a:lnTo>
                  <a:lnTo>
                    <a:pt x="81" y="1"/>
                  </a:lnTo>
                  <a:lnTo>
                    <a:pt x="83" y="1"/>
                  </a:lnTo>
                  <a:lnTo>
                    <a:pt x="84" y="0"/>
                  </a:lnTo>
                  <a:lnTo>
                    <a:pt x="85" y="0"/>
                  </a:lnTo>
                  <a:lnTo>
                    <a:pt x="87" y="0"/>
                  </a:lnTo>
                  <a:lnTo>
                    <a:pt x="89" y="1"/>
                  </a:lnTo>
                  <a:lnTo>
                    <a:pt x="92" y="1"/>
                  </a:lnTo>
                  <a:lnTo>
                    <a:pt x="93" y="2"/>
                  </a:lnTo>
                  <a:lnTo>
                    <a:pt x="95" y="3"/>
                  </a:lnTo>
                  <a:lnTo>
                    <a:pt x="96" y="4"/>
                  </a:lnTo>
                  <a:lnTo>
                    <a:pt x="97" y="4"/>
                  </a:lnTo>
                  <a:lnTo>
                    <a:pt x="97" y="5"/>
                  </a:lnTo>
                  <a:lnTo>
                    <a:pt x="98" y="5"/>
                  </a:lnTo>
                  <a:lnTo>
                    <a:pt x="99" y="5"/>
                  </a:lnTo>
                  <a:lnTo>
                    <a:pt x="102" y="5"/>
                  </a:lnTo>
                  <a:lnTo>
                    <a:pt x="103" y="7"/>
                  </a:lnTo>
                  <a:lnTo>
                    <a:pt x="105" y="7"/>
                  </a:lnTo>
                  <a:lnTo>
                    <a:pt x="106" y="7"/>
                  </a:lnTo>
                  <a:lnTo>
                    <a:pt x="108" y="7"/>
                  </a:lnTo>
                  <a:lnTo>
                    <a:pt x="110" y="7"/>
                  </a:lnTo>
                  <a:lnTo>
                    <a:pt x="111" y="7"/>
                  </a:lnTo>
                  <a:lnTo>
                    <a:pt x="112" y="8"/>
                  </a:lnTo>
                  <a:lnTo>
                    <a:pt x="113" y="8"/>
                  </a:lnTo>
                  <a:lnTo>
                    <a:pt x="114" y="9"/>
                  </a:lnTo>
                  <a:lnTo>
                    <a:pt x="115" y="10"/>
                  </a:lnTo>
                  <a:lnTo>
                    <a:pt x="117" y="10"/>
                  </a:lnTo>
                  <a:lnTo>
                    <a:pt x="118" y="10"/>
                  </a:lnTo>
                  <a:lnTo>
                    <a:pt x="120" y="11"/>
                  </a:lnTo>
                  <a:lnTo>
                    <a:pt x="121" y="11"/>
                  </a:lnTo>
                  <a:lnTo>
                    <a:pt x="123" y="12"/>
                  </a:lnTo>
                  <a:lnTo>
                    <a:pt x="124" y="12"/>
                  </a:lnTo>
                  <a:lnTo>
                    <a:pt x="125" y="13"/>
                  </a:lnTo>
                  <a:lnTo>
                    <a:pt x="126" y="14"/>
                  </a:lnTo>
                  <a:lnTo>
                    <a:pt x="129" y="15"/>
                  </a:lnTo>
                  <a:lnTo>
                    <a:pt x="131" y="14"/>
                  </a:lnTo>
                  <a:lnTo>
                    <a:pt x="132" y="14"/>
                  </a:lnTo>
                  <a:lnTo>
                    <a:pt x="134" y="15"/>
                  </a:lnTo>
                  <a:lnTo>
                    <a:pt x="135" y="17"/>
                  </a:lnTo>
                  <a:lnTo>
                    <a:pt x="136" y="18"/>
                  </a:lnTo>
                  <a:lnTo>
                    <a:pt x="137" y="19"/>
                  </a:lnTo>
                  <a:lnTo>
                    <a:pt x="139" y="20"/>
                  </a:lnTo>
                  <a:lnTo>
                    <a:pt x="141" y="21"/>
                  </a:lnTo>
                  <a:lnTo>
                    <a:pt x="143" y="22"/>
                  </a:lnTo>
                  <a:lnTo>
                    <a:pt x="144" y="22"/>
                  </a:lnTo>
                  <a:lnTo>
                    <a:pt x="146" y="23"/>
                  </a:lnTo>
                  <a:lnTo>
                    <a:pt x="149" y="24"/>
                  </a:lnTo>
                  <a:lnTo>
                    <a:pt x="151" y="24"/>
                  </a:lnTo>
                  <a:lnTo>
                    <a:pt x="153" y="24"/>
                  </a:lnTo>
                  <a:lnTo>
                    <a:pt x="155" y="26"/>
                  </a:lnTo>
                  <a:lnTo>
                    <a:pt x="158" y="27"/>
                  </a:lnTo>
                  <a:lnTo>
                    <a:pt x="159" y="28"/>
                  </a:lnTo>
                  <a:lnTo>
                    <a:pt x="160" y="30"/>
                  </a:lnTo>
                  <a:lnTo>
                    <a:pt x="161" y="31"/>
                  </a:lnTo>
                  <a:lnTo>
                    <a:pt x="163" y="32"/>
                  </a:lnTo>
                  <a:lnTo>
                    <a:pt x="164" y="33"/>
                  </a:lnTo>
                  <a:lnTo>
                    <a:pt x="166" y="34"/>
                  </a:lnTo>
                  <a:lnTo>
                    <a:pt x="168" y="37"/>
                  </a:lnTo>
                  <a:lnTo>
                    <a:pt x="169" y="39"/>
                  </a:lnTo>
                  <a:lnTo>
                    <a:pt x="168" y="41"/>
                  </a:lnTo>
                  <a:lnTo>
                    <a:pt x="168" y="43"/>
                  </a:lnTo>
                  <a:lnTo>
                    <a:pt x="168" y="47"/>
                  </a:lnTo>
                  <a:lnTo>
                    <a:pt x="168" y="50"/>
                  </a:lnTo>
                  <a:lnTo>
                    <a:pt x="165" y="53"/>
                  </a:lnTo>
                  <a:lnTo>
                    <a:pt x="162" y="56"/>
                  </a:lnTo>
                  <a:lnTo>
                    <a:pt x="159" y="57"/>
                  </a:lnTo>
                  <a:lnTo>
                    <a:pt x="158" y="56"/>
                  </a:lnTo>
                  <a:lnTo>
                    <a:pt x="156" y="55"/>
                  </a:lnTo>
                  <a:lnTo>
                    <a:pt x="155" y="53"/>
                  </a:lnTo>
                  <a:lnTo>
                    <a:pt x="154" y="53"/>
                  </a:lnTo>
                  <a:lnTo>
                    <a:pt x="152" y="53"/>
                  </a:lnTo>
                  <a:lnTo>
                    <a:pt x="151" y="53"/>
                  </a:lnTo>
                  <a:lnTo>
                    <a:pt x="150" y="52"/>
                  </a:lnTo>
                  <a:lnTo>
                    <a:pt x="147" y="51"/>
                  </a:lnTo>
                  <a:lnTo>
                    <a:pt x="145" y="51"/>
                  </a:lnTo>
                  <a:lnTo>
                    <a:pt x="145" y="50"/>
                  </a:lnTo>
                  <a:lnTo>
                    <a:pt x="144" y="50"/>
                  </a:lnTo>
                  <a:lnTo>
                    <a:pt x="142" y="50"/>
                  </a:lnTo>
                  <a:lnTo>
                    <a:pt x="141" y="49"/>
                  </a:lnTo>
                  <a:lnTo>
                    <a:pt x="140" y="49"/>
                  </a:lnTo>
                  <a:lnTo>
                    <a:pt x="137" y="48"/>
                  </a:lnTo>
                  <a:lnTo>
                    <a:pt x="135" y="48"/>
                  </a:lnTo>
                  <a:lnTo>
                    <a:pt x="134" y="49"/>
                  </a:lnTo>
                  <a:lnTo>
                    <a:pt x="132" y="50"/>
                  </a:lnTo>
                  <a:lnTo>
                    <a:pt x="130" y="50"/>
                  </a:lnTo>
                  <a:lnTo>
                    <a:pt x="129" y="49"/>
                  </a:lnTo>
                  <a:lnTo>
                    <a:pt x="126" y="49"/>
                  </a:lnTo>
                  <a:lnTo>
                    <a:pt x="125" y="48"/>
                  </a:lnTo>
                  <a:lnTo>
                    <a:pt x="123" y="48"/>
                  </a:lnTo>
                  <a:lnTo>
                    <a:pt x="122" y="47"/>
                  </a:lnTo>
                  <a:lnTo>
                    <a:pt x="121" y="46"/>
                  </a:lnTo>
                  <a:lnTo>
                    <a:pt x="118" y="46"/>
                  </a:lnTo>
                  <a:lnTo>
                    <a:pt x="117" y="44"/>
                  </a:lnTo>
                  <a:lnTo>
                    <a:pt x="115" y="44"/>
                  </a:lnTo>
                  <a:lnTo>
                    <a:pt x="114" y="46"/>
                  </a:lnTo>
                  <a:lnTo>
                    <a:pt x="112" y="46"/>
                  </a:lnTo>
                  <a:lnTo>
                    <a:pt x="110" y="44"/>
                  </a:lnTo>
                  <a:lnTo>
                    <a:pt x="108" y="44"/>
                  </a:lnTo>
                  <a:lnTo>
                    <a:pt x="107" y="43"/>
                  </a:lnTo>
                  <a:lnTo>
                    <a:pt x="105" y="43"/>
                  </a:lnTo>
                  <a:lnTo>
                    <a:pt x="103" y="42"/>
                  </a:lnTo>
                  <a:lnTo>
                    <a:pt x="102" y="42"/>
                  </a:lnTo>
                  <a:lnTo>
                    <a:pt x="99" y="42"/>
                  </a:lnTo>
                  <a:lnTo>
                    <a:pt x="97" y="42"/>
                  </a:lnTo>
                  <a:lnTo>
                    <a:pt x="95" y="42"/>
                  </a:lnTo>
                  <a:lnTo>
                    <a:pt x="94" y="43"/>
                  </a:lnTo>
                  <a:lnTo>
                    <a:pt x="92" y="44"/>
                  </a:lnTo>
                  <a:lnTo>
                    <a:pt x="87" y="43"/>
                  </a:lnTo>
                  <a:lnTo>
                    <a:pt x="86" y="43"/>
                  </a:lnTo>
                  <a:lnTo>
                    <a:pt x="85" y="43"/>
                  </a:lnTo>
                  <a:lnTo>
                    <a:pt x="83" y="43"/>
                  </a:lnTo>
                  <a:lnTo>
                    <a:pt x="82" y="44"/>
                  </a:lnTo>
                  <a:lnTo>
                    <a:pt x="81" y="46"/>
                  </a:lnTo>
                  <a:lnTo>
                    <a:pt x="79" y="47"/>
                  </a:lnTo>
                  <a:lnTo>
                    <a:pt x="78" y="48"/>
                  </a:lnTo>
                  <a:lnTo>
                    <a:pt x="77" y="49"/>
                  </a:lnTo>
                  <a:lnTo>
                    <a:pt x="75" y="49"/>
                  </a:lnTo>
                  <a:lnTo>
                    <a:pt x="74" y="48"/>
                  </a:lnTo>
                  <a:lnTo>
                    <a:pt x="72" y="47"/>
                  </a:lnTo>
                  <a:lnTo>
                    <a:pt x="69" y="47"/>
                  </a:lnTo>
                  <a:lnTo>
                    <a:pt x="67" y="47"/>
                  </a:lnTo>
                  <a:lnTo>
                    <a:pt x="66" y="47"/>
                  </a:lnTo>
                  <a:lnTo>
                    <a:pt x="64" y="47"/>
                  </a:lnTo>
                  <a:lnTo>
                    <a:pt x="63" y="48"/>
                  </a:lnTo>
                  <a:lnTo>
                    <a:pt x="59" y="48"/>
                  </a:lnTo>
                  <a:lnTo>
                    <a:pt x="57" y="44"/>
                  </a:lnTo>
                  <a:lnTo>
                    <a:pt x="54" y="42"/>
                  </a:lnTo>
                  <a:lnTo>
                    <a:pt x="51" y="42"/>
                  </a:lnTo>
                  <a:lnTo>
                    <a:pt x="50" y="44"/>
                  </a:lnTo>
                  <a:lnTo>
                    <a:pt x="51" y="46"/>
                  </a:lnTo>
                  <a:lnTo>
                    <a:pt x="51" y="48"/>
                  </a:lnTo>
                  <a:lnTo>
                    <a:pt x="50" y="50"/>
                  </a:lnTo>
                  <a:lnTo>
                    <a:pt x="47" y="53"/>
                  </a:lnTo>
                  <a:lnTo>
                    <a:pt x="45" y="57"/>
                  </a:lnTo>
                  <a:lnTo>
                    <a:pt x="43" y="59"/>
                  </a:lnTo>
                  <a:lnTo>
                    <a:pt x="40" y="63"/>
                  </a:lnTo>
                  <a:lnTo>
                    <a:pt x="38" y="68"/>
                  </a:lnTo>
                  <a:lnTo>
                    <a:pt x="36" y="70"/>
                  </a:lnTo>
                  <a:lnTo>
                    <a:pt x="35" y="74"/>
                  </a:lnTo>
                  <a:lnTo>
                    <a:pt x="34" y="78"/>
                  </a:lnTo>
                  <a:lnTo>
                    <a:pt x="33" y="82"/>
                  </a:lnTo>
                  <a:lnTo>
                    <a:pt x="30" y="86"/>
                  </a:lnTo>
                  <a:lnTo>
                    <a:pt x="29" y="90"/>
                  </a:lnTo>
                  <a:lnTo>
                    <a:pt x="29" y="94"/>
                  </a:lnTo>
                  <a:lnTo>
                    <a:pt x="28" y="97"/>
                  </a:lnTo>
                  <a:lnTo>
                    <a:pt x="26" y="97"/>
                  </a:lnTo>
                  <a:lnTo>
                    <a:pt x="21" y="97"/>
                  </a:lnTo>
                  <a:lnTo>
                    <a:pt x="18" y="95"/>
                  </a:lnTo>
                  <a:lnTo>
                    <a:pt x="3" y="86"/>
                  </a:lnTo>
                  <a:lnTo>
                    <a:pt x="0" y="77"/>
                  </a:lnTo>
                  <a:lnTo>
                    <a:pt x="1" y="70"/>
                  </a:lnTo>
                  <a:lnTo>
                    <a:pt x="2"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0" name="Freeform 198">
              <a:extLst>
                <a:ext uri="{FF2B5EF4-FFF2-40B4-BE49-F238E27FC236}">
                  <a16:creationId xmlns:a16="http://schemas.microsoft.com/office/drawing/2014/main" id="{2778BF9A-B7A3-77F6-A1A5-40B8ECDE7B64}"/>
                </a:ext>
              </a:extLst>
            </p:cNvPr>
            <p:cNvSpPr>
              <a:spLocks/>
            </p:cNvSpPr>
            <p:nvPr/>
          </p:nvSpPr>
          <p:spPr bwMode="auto">
            <a:xfrm>
              <a:off x="1778" y="1123"/>
              <a:ext cx="29" cy="47"/>
            </a:xfrm>
            <a:custGeom>
              <a:avLst/>
              <a:gdLst>
                <a:gd name="T0" fmla="*/ 29 w 29"/>
                <a:gd name="T1" fmla="*/ 29 h 47"/>
                <a:gd name="T2" fmla="*/ 27 w 29"/>
                <a:gd name="T3" fmla="*/ 22 h 47"/>
                <a:gd name="T4" fmla="*/ 23 w 29"/>
                <a:gd name="T5" fmla="*/ 9 h 47"/>
                <a:gd name="T6" fmla="*/ 14 w 29"/>
                <a:gd name="T7" fmla="*/ 0 h 47"/>
                <a:gd name="T8" fmla="*/ 1 w 29"/>
                <a:gd name="T9" fmla="*/ 4 h 47"/>
                <a:gd name="T10" fmla="*/ 0 w 29"/>
                <a:gd name="T11" fmla="*/ 8 h 47"/>
                <a:gd name="T12" fmla="*/ 1 w 29"/>
                <a:gd name="T13" fmla="*/ 13 h 47"/>
                <a:gd name="T14" fmla="*/ 2 w 29"/>
                <a:gd name="T15" fmla="*/ 20 h 47"/>
                <a:gd name="T16" fmla="*/ 5 w 29"/>
                <a:gd name="T17" fmla="*/ 28 h 47"/>
                <a:gd name="T18" fmla="*/ 10 w 29"/>
                <a:gd name="T19" fmla="*/ 39 h 47"/>
                <a:gd name="T20" fmla="*/ 16 w 29"/>
                <a:gd name="T21" fmla="*/ 46 h 47"/>
                <a:gd name="T22" fmla="*/ 21 w 29"/>
                <a:gd name="T23" fmla="*/ 47 h 47"/>
                <a:gd name="T24" fmla="*/ 27 w 29"/>
                <a:gd name="T25" fmla="*/ 41 h 47"/>
                <a:gd name="T26" fmla="*/ 29 w 29"/>
                <a:gd name="T27" fmla="*/ 29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47"/>
                <a:gd name="T44" fmla="*/ 29 w 29"/>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47">
                  <a:moveTo>
                    <a:pt x="29" y="29"/>
                  </a:moveTo>
                  <a:lnTo>
                    <a:pt x="27" y="22"/>
                  </a:lnTo>
                  <a:lnTo>
                    <a:pt x="23" y="9"/>
                  </a:lnTo>
                  <a:lnTo>
                    <a:pt x="14" y="0"/>
                  </a:lnTo>
                  <a:lnTo>
                    <a:pt x="1" y="4"/>
                  </a:lnTo>
                  <a:lnTo>
                    <a:pt x="0" y="8"/>
                  </a:lnTo>
                  <a:lnTo>
                    <a:pt x="1" y="13"/>
                  </a:lnTo>
                  <a:lnTo>
                    <a:pt x="2" y="20"/>
                  </a:lnTo>
                  <a:lnTo>
                    <a:pt x="5" y="28"/>
                  </a:lnTo>
                  <a:lnTo>
                    <a:pt x="10" y="39"/>
                  </a:lnTo>
                  <a:lnTo>
                    <a:pt x="16" y="46"/>
                  </a:lnTo>
                  <a:lnTo>
                    <a:pt x="21" y="47"/>
                  </a:lnTo>
                  <a:lnTo>
                    <a:pt x="27" y="41"/>
                  </a:lnTo>
                  <a:lnTo>
                    <a:pt x="29" y="29"/>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1" name="Freeform 199">
              <a:extLst>
                <a:ext uri="{FF2B5EF4-FFF2-40B4-BE49-F238E27FC236}">
                  <a16:creationId xmlns:a16="http://schemas.microsoft.com/office/drawing/2014/main" id="{CFA03C65-80DA-C4BC-8F20-442FB35D1171}"/>
                </a:ext>
              </a:extLst>
            </p:cNvPr>
            <p:cNvSpPr>
              <a:spLocks/>
            </p:cNvSpPr>
            <p:nvPr/>
          </p:nvSpPr>
          <p:spPr bwMode="auto">
            <a:xfrm>
              <a:off x="1783" y="1129"/>
              <a:ext cx="24" cy="41"/>
            </a:xfrm>
            <a:custGeom>
              <a:avLst/>
              <a:gdLst>
                <a:gd name="T0" fmla="*/ 24 w 24"/>
                <a:gd name="T1" fmla="*/ 24 h 41"/>
                <a:gd name="T2" fmla="*/ 23 w 24"/>
                <a:gd name="T3" fmla="*/ 19 h 41"/>
                <a:gd name="T4" fmla="*/ 20 w 24"/>
                <a:gd name="T5" fmla="*/ 7 h 41"/>
                <a:gd name="T6" fmla="*/ 12 w 24"/>
                <a:gd name="T7" fmla="*/ 0 h 41"/>
                <a:gd name="T8" fmla="*/ 1 w 24"/>
                <a:gd name="T9" fmla="*/ 4 h 41"/>
                <a:gd name="T10" fmla="*/ 0 w 24"/>
                <a:gd name="T11" fmla="*/ 7 h 41"/>
                <a:gd name="T12" fmla="*/ 1 w 24"/>
                <a:gd name="T13" fmla="*/ 12 h 41"/>
                <a:gd name="T14" fmla="*/ 2 w 24"/>
                <a:gd name="T15" fmla="*/ 19 h 41"/>
                <a:gd name="T16" fmla="*/ 4 w 24"/>
                <a:gd name="T17" fmla="*/ 24 h 41"/>
                <a:gd name="T18" fmla="*/ 7 w 24"/>
                <a:gd name="T19" fmla="*/ 31 h 41"/>
                <a:gd name="T20" fmla="*/ 13 w 24"/>
                <a:gd name="T21" fmla="*/ 38 h 41"/>
                <a:gd name="T22" fmla="*/ 19 w 24"/>
                <a:gd name="T23" fmla="*/ 41 h 41"/>
                <a:gd name="T24" fmla="*/ 24 w 24"/>
                <a:gd name="T25" fmla="*/ 39 h 41"/>
                <a:gd name="T26" fmla="*/ 24 w 24"/>
                <a:gd name="T27" fmla="*/ 24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41"/>
                <a:gd name="T44" fmla="*/ 24 w 24"/>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41">
                  <a:moveTo>
                    <a:pt x="24" y="24"/>
                  </a:moveTo>
                  <a:lnTo>
                    <a:pt x="23" y="19"/>
                  </a:lnTo>
                  <a:lnTo>
                    <a:pt x="20" y="7"/>
                  </a:lnTo>
                  <a:lnTo>
                    <a:pt x="12" y="0"/>
                  </a:lnTo>
                  <a:lnTo>
                    <a:pt x="1" y="4"/>
                  </a:lnTo>
                  <a:lnTo>
                    <a:pt x="0" y="7"/>
                  </a:lnTo>
                  <a:lnTo>
                    <a:pt x="1" y="12"/>
                  </a:lnTo>
                  <a:lnTo>
                    <a:pt x="2" y="19"/>
                  </a:lnTo>
                  <a:lnTo>
                    <a:pt x="4" y="24"/>
                  </a:lnTo>
                  <a:lnTo>
                    <a:pt x="7" y="31"/>
                  </a:lnTo>
                  <a:lnTo>
                    <a:pt x="13" y="38"/>
                  </a:lnTo>
                  <a:lnTo>
                    <a:pt x="19" y="41"/>
                  </a:lnTo>
                  <a:lnTo>
                    <a:pt x="24" y="39"/>
                  </a:lnTo>
                  <a:lnTo>
                    <a:pt x="24" y="24"/>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2" name="Freeform 200">
              <a:extLst>
                <a:ext uri="{FF2B5EF4-FFF2-40B4-BE49-F238E27FC236}">
                  <a16:creationId xmlns:a16="http://schemas.microsoft.com/office/drawing/2014/main" id="{03083DBE-D7F0-B230-760D-559C52CC3FC7}"/>
                </a:ext>
              </a:extLst>
            </p:cNvPr>
            <p:cNvSpPr>
              <a:spLocks/>
            </p:cNvSpPr>
            <p:nvPr/>
          </p:nvSpPr>
          <p:spPr bwMode="auto">
            <a:xfrm>
              <a:off x="1787" y="1133"/>
              <a:ext cx="16" cy="30"/>
            </a:xfrm>
            <a:custGeom>
              <a:avLst/>
              <a:gdLst>
                <a:gd name="T0" fmla="*/ 0 w 16"/>
                <a:gd name="T1" fmla="*/ 2 h 30"/>
                <a:gd name="T2" fmla="*/ 3 w 16"/>
                <a:gd name="T3" fmla="*/ 0 h 30"/>
                <a:gd name="T4" fmla="*/ 7 w 16"/>
                <a:gd name="T5" fmla="*/ 0 h 30"/>
                <a:gd name="T6" fmla="*/ 9 w 16"/>
                <a:gd name="T7" fmla="*/ 1 h 30"/>
                <a:gd name="T8" fmla="*/ 11 w 16"/>
                <a:gd name="T9" fmla="*/ 3 h 30"/>
                <a:gd name="T10" fmla="*/ 14 w 16"/>
                <a:gd name="T11" fmla="*/ 8 h 30"/>
                <a:gd name="T12" fmla="*/ 16 w 16"/>
                <a:gd name="T13" fmla="*/ 13 h 30"/>
                <a:gd name="T14" fmla="*/ 16 w 16"/>
                <a:gd name="T15" fmla="*/ 20 h 30"/>
                <a:gd name="T16" fmla="*/ 16 w 16"/>
                <a:gd name="T17" fmla="*/ 28 h 30"/>
                <a:gd name="T18" fmla="*/ 16 w 16"/>
                <a:gd name="T19" fmla="*/ 29 h 30"/>
                <a:gd name="T20" fmla="*/ 16 w 16"/>
                <a:gd name="T21" fmla="*/ 29 h 30"/>
                <a:gd name="T22" fmla="*/ 16 w 16"/>
                <a:gd name="T23" fmla="*/ 29 h 30"/>
                <a:gd name="T24" fmla="*/ 15 w 16"/>
                <a:gd name="T25" fmla="*/ 30 h 30"/>
                <a:gd name="T26" fmla="*/ 15 w 16"/>
                <a:gd name="T27" fmla="*/ 30 h 30"/>
                <a:gd name="T28" fmla="*/ 15 w 16"/>
                <a:gd name="T29" fmla="*/ 29 h 30"/>
                <a:gd name="T30" fmla="*/ 14 w 16"/>
                <a:gd name="T31" fmla="*/ 29 h 30"/>
                <a:gd name="T32" fmla="*/ 14 w 16"/>
                <a:gd name="T33" fmla="*/ 29 h 30"/>
                <a:gd name="T34" fmla="*/ 14 w 16"/>
                <a:gd name="T35" fmla="*/ 22 h 30"/>
                <a:gd name="T36" fmla="*/ 14 w 16"/>
                <a:gd name="T37" fmla="*/ 17 h 30"/>
                <a:gd name="T38" fmla="*/ 12 w 16"/>
                <a:gd name="T39" fmla="*/ 11 h 30"/>
                <a:gd name="T40" fmla="*/ 10 w 16"/>
                <a:gd name="T41" fmla="*/ 8 h 30"/>
                <a:gd name="T42" fmla="*/ 9 w 16"/>
                <a:gd name="T43" fmla="*/ 6 h 30"/>
                <a:gd name="T44" fmla="*/ 7 w 16"/>
                <a:gd name="T45" fmla="*/ 3 h 30"/>
                <a:gd name="T46" fmla="*/ 3 w 16"/>
                <a:gd name="T47" fmla="*/ 3 h 30"/>
                <a:gd name="T48" fmla="*/ 1 w 16"/>
                <a:gd name="T49" fmla="*/ 6 h 30"/>
                <a:gd name="T50" fmla="*/ 0 w 16"/>
                <a:gd name="T51" fmla="*/ 6 h 30"/>
                <a:gd name="T52" fmla="*/ 0 w 16"/>
                <a:gd name="T53" fmla="*/ 6 h 30"/>
                <a:gd name="T54" fmla="*/ 0 w 16"/>
                <a:gd name="T55" fmla="*/ 6 h 30"/>
                <a:gd name="T56" fmla="*/ 0 w 16"/>
                <a:gd name="T57" fmla="*/ 4 h 30"/>
                <a:gd name="T58" fmla="*/ 0 w 16"/>
                <a:gd name="T59" fmla="*/ 4 h 30"/>
                <a:gd name="T60" fmla="*/ 0 w 16"/>
                <a:gd name="T61" fmla="*/ 3 h 30"/>
                <a:gd name="T62" fmla="*/ 0 w 16"/>
                <a:gd name="T63" fmla="*/ 3 h 30"/>
                <a:gd name="T64" fmla="*/ 0 w 16"/>
                <a:gd name="T65" fmla="*/ 2 h 30"/>
                <a:gd name="T66" fmla="*/ 0 w 16"/>
                <a:gd name="T67" fmla="*/ 2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30"/>
                <a:gd name="T104" fmla="*/ 16 w 16"/>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30">
                  <a:moveTo>
                    <a:pt x="0" y="2"/>
                  </a:moveTo>
                  <a:lnTo>
                    <a:pt x="3" y="0"/>
                  </a:lnTo>
                  <a:lnTo>
                    <a:pt x="7" y="0"/>
                  </a:lnTo>
                  <a:lnTo>
                    <a:pt x="9" y="1"/>
                  </a:lnTo>
                  <a:lnTo>
                    <a:pt x="11" y="3"/>
                  </a:lnTo>
                  <a:lnTo>
                    <a:pt x="14" y="8"/>
                  </a:lnTo>
                  <a:lnTo>
                    <a:pt x="16" y="13"/>
                  </a:lnTo>
                  <a:lnTo>
                    <a:pt x="16" y="20"/>
                  </a:lnTo>
                  <a:lnTo>
                    <a:pt x="16" y="28"/>
                  </a:lnTo>
                  <a:lnTo>
                    <a:pt x="16" y="29"/>
                  </a:lnTo>
                  <a:lnTo>
                    <a:pt x="15" y="30"/>
                  </a:lnTo>
                  <a:lnTo>
                    <a:pt x="15" y="29"/>
                  </a:lnTo>
                  <a:lnTo>
                    <a:pt x="14" y="29"/>
                  </a:lnTo>
                  <a:lnTo>
                    <a:pt x="14" y="22"/>
                  </a:lnTo>
                  <a:lnTo>
                    <a:pt x="14" y="17"/>
                  </a:lnTo>
                  <a:lnTo>
                    <a:pt x="12" y="11"/>
                  </a:lnTo>
                  <a:lnTo>
                    <a:pt x="10" y="8"/>
                  </a:lnTo>
                  <a:lnTo>
                    <a:pt x="9" y="6"/>
                  </a:lnTo>
                  <a:lnTo>
                    <a:pt x="7" y="3"/>
                  </a:lnTo>
                  <a:lnTo>
                    <a:pt x="3" y="3"/>
                  </a:lnTo>
                  <a:lnTo>
                    <a:pt x="1" y="6"/>
                  </a:lnTo>
                  <a:lnTo>
                    <a:pt x="0" y="6"/>
                  </a:lnTo>
                  <a:lnTo>
                    <a:pt x="0" y="4"/>
                  </a:lnTo>
                  <a:lnTo>
                    <a:pt x="0" y="3"/>
                  </a:lnTo>
                  <a:lnTo>
                    <a:pt x="0" y="2"/>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3" name="Freeform 201">
              <a:extLst>
                <a:ext uri="{FF2B5EF4-FFF2-40B4-BE49-F238E27FC236}">
                  <a16:creationId xmlns:a16="http://schemas.microsoft.com/office/drawing/2014/main" id="{731262C8-36EF-F52F-C56C-9F2BF6AA62F4}"/>
                </a:ext>
              </a:extLst>
            </p:cNvPr>
            <p:cNvSpPr>
              <a:spLocks/>
            </p:cNvSpPr>
            <p:nvPr/>
          </p:nvSpPr>
          <p:spPr bwMode="auto">
            <a:xfrm>
              <a:off x="1795" y="1151"/>
              <a:ext cx="8" cy="5"/>
            </a:xfrm>
            <a:custGeom>
              <a:avLst/>
              <a:gdLst>
                <a:gd name="T0" fmla="*/ 6 w 8"/>
                <a:gd name="T1" fmla="*/ 4 h 5"/>
                <a:gd name="T2" fmla="*/ 4 w 8"/>
                <a:gd name="T3" fmla="*/ 3 h 5"/>
                <a:gd name="T4" fmla="*/ 3 w 8"/>
                <a:gd name="T5" fmla="*/ 3 h 5"/>
                <a:gd name="T6" fmla="*/ 2 w 8"/>
                <a:gd name="T7" fmla="*/ 3 h 5"/>
                <a:gd name="T8" fmla="*/ 1 w 8"/>
                <a:gd name="T9" fmla="*/ 5 h 5"/>
                <a:gd name="T10" fmla="*/ 0 w 8"/>
                <a:gd name="T11" fmla="*/ 5 h 5"/>
                <a:gd name="T12" fmla="*/ 0 w 8"/>
                <a:gd name="T13" fmla="*/ 5 h 5"/>
                <a:gd name="T14" fmla="*/ 0 w 8"/>
                <a:gd name="T15" fmla="*/ 5 h 5"/>
                <a:gd name="T16" fmla="*/ 0 w 8"/>
                <a:gd name="T17" fmla="*/ 5 h 5"/>
                <a:gd name="T18" fmla="*/ 0 w 8"/>
                <a:gd name="T19" fmla="*/ 4 h 5"/>
                <a:gd name="T20" fmla="*/ 0 w 8"/>
                <a:gd name="T21" fmla="*/ 4 h 5"/>
                <a:gd name="T22" fmla="*/ 0 w 8"/>
                <a:gd name="T23" fmla="*/ 3 h 5"/>
                <a:gd name="T24" fmla="*/ 0 w 8"/>
                <a:gd name="T25" fmla="*/ 3 h 5"/>
                <a:gd name="T26" fmla="*/ 2 w 8"/>
                <a:gd name="T27" fmla="*/ 1 h 5"/>
                <a:gd name="T28" fmla="*/ 4 w 8"/>
                <a:gd name="T29" fmla="*/ 0 h 5"/>
                <a:gd name="T30" fmla="*/ 6 w 8"/>
                <a:gd name="T31" fmla="*/ 0 h 5"/>
                <a:gd name="T32" fmla="*/ 8 w 8"/>
                <a:gd name="T33" fmla="*/ 1 h 5"/>
                <a:gd name="T34" fmla="*/ 8 w 8"/>
                <a:gd name="T35" fmla="*/ 1 h 5"/>
                <a:gd name="T36" fmla="*/ 8 w 8"/>
                <a:gd name="T37" fmla="*/ 2 h 5"/>
                <a:gd name="T38" fmla="*/ 8 w 8"/>
                <a:gd name="T39" fmla="*/ 2 h 5"/>
                <a:gd name="T40" fmla="*/ 8 w 8"/>
                <a:gd name="T41" fmla="*/ 3 h 5"/>
                <a:gd name="T42" fmla="*/ 7 w 8"/>
                <a:gd name="T43" fmla="*/ 3 h 5"/>
                <a:gd name="T44" fmla="*/ 7 w 8"/>
                <a:gd name="T45" fmla="*/ 3 h 5"/>
                <a:gd name="T46" fmla="*/ 7 w 8"/>
                <a:gd name="T47" fmla="*/ 4 h 5"/>
                <a:gd name="T48" fmla="*/ 6 w 8"/>
                <a:gd name="T49" fmla="*/ 4 h 5"/>
                <a:gd name="T50" fmla="*/ 6 w 8"/>
                <a:gd name="T51" fmla="*/ 4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
                <a:gd name="T79" fmla="*/ 0 h 5"/>
                <a:gd name="T80" fmla="*/ 8 w 8"/>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 h="5">
                  <a:moveTo>
                    <a:pt x="6" y="4"/>
                  </a:moveTo>
                  <a:lnTo>
                    <a:pt x="4" y="3"/>
                  </a:lnTo>
                  <a:lnTo>
                    <a:pt x="3" y="3"/>
                  </a:lnTo>
                  <a:lnTo>
                    <a:pt x="2" y="3"/>
                  </a:lnTo>
                  <a:lnTo>
                    <a:pt x="1" y="5"/>
                  </a:lnTo>
                  <a:lnTo>
                    <a:pt x="0" y="5"/>
                  </a:lnTo>
                  <a:lnTo>
                    <a:pt x="0" y="4"/>
                  </a:lnTo>
                  <a:lnTo>
                    <a:pt x="0" y="3"/>
                  </a:lnTo>
                  <a:lnTo>
                    <a:pt x="2" y="1"/>
                  </a:lnTo>
                  <a:lnTo>
                    <a:pt x="4" y="0"/>
                  </a:lnTo>
                  <a:lnTo>
                    <a:pt x="6" y="0"/>
                  </a:lnTo>
                  <a:lnTo>
                    <a:pt x="8" y="1"/>
                  </a:lnTo>
                  <a:lnTo>
                    <a:pt x="8" y="2"/>
                  </a:lnTo>
                  <a:lnTo>
                    <a:pt x="8" y="3"/>
                  </a:lnTo>
                  <a:lnTo>
                    <a:pt x="7" y="3"/>
                  </a:lnTo>
                  <a:lnTo>
                    <a:pt x="7" y="4"/>
                  </a:lnTo>
                  <a:lnTo>
                    <a:pt x="6" y="4"/>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4" name="Freeform 202">
              <a:extLst>
                <a:ext uri="{FF2B5EF4-FFF2-40B4-BE49-F238E27FC236}">
                  <a16:creationId xmlns:a16="http://schemas.microsoft.com/office/drawing/2014/main" id="{6C19C54B-A0D4-CEB4-EA7D-A7FC9677FC35}"/>
                </a:ext>
              </a:extLst>
            </p:cNvPr>
            <p:cNvSpPr>
              <a:spLocks/>
            </p:cNvSpPr>
            <p:nvPr/>
          </p:nvSpPr>
          <p:spPr bwMode="auto">
            <a:xfrm>
              <a:off x="1717" y="1002"/>
              <a:ext cx="324" cy="60"/>
            </a:xfrm>
            <a:custGeom>
              <a:avLst/>
              <a:gdLst>
                <a:gd name="T0" fmla="*/ 2 w 324"/>
                <a:gd name="T1" fmla="*/ 16 h 60"/>
                <a:gd name="T2" fmla="*/ 151 w 324"/>
                <a:gd name="T3" fmla="*/ 0 h 60"/>
                <a:gd name="T4" fmla="*/ 321 w 324"/>
                <a:gd name="T5" fmla="*/ 53 h 60"/>
                <a:gd name="T6" fmla="*/ 322 w 324"/>
                <a:gd name="T7" fmla="*/ 54 h 60"/>
                <a:gd name="T8" fmla="*/ 324 w 324"/>
                <a:gd name="T9" fmla="*/ 56 h 60"/>
                <a:gd name="T10" fmla="*/ 324 w 324"/>
                <a:gd name="T11" fmla="*/ 58 h 60"/>
                <a:gd name="T12" fmla="*/ 321 w 324"/>
                <a:gd name="T13" fmla="*/ 60 h 60"/>
                <a:gd name="T14" fmla="*/ 312 w 324"/>
                <a:gd name="T15" fmla="*/ 60 h 60"/>
                <a:gd name="T16" fmla="*/ 293 w 324"/>
                <a:gd name="T17" fmla="*/ 58 h 60"/>
                <a:gd name="T18" fmla="*/ 267 w 324"/>
                <a:gd name="T19" fmla="*/ 57 h 60"/>
                <a:gd name="T20" fmla="*/ 236 w 324"/>
                <a:gd name="T21" fmla="*/ 56 h 60"/>
                <a:gd name="T22" fmla="*/ 206 w 324"/>
                <a:gd name="T23" fmla="*/ 54 h 60"/>
                <a:gd name="T24" fmla="*/ 181 w 324"/>
                <a:gd name="T25" fmla="*/ 53 h 60"/>
                <a:gd name="T26" fmla="*/ 162 w 324"/>
                <a:gd name="T27" fmla="*/ 52 h 60"/>
                <a:gd name="T28" fmla="*/ 155 w 324"/>
                <a:gd name="T29" fmla="*/ 52 h 60"/>
                <a:gd name="T30" fmla="*/ 3 w 324"/>
                <a:gd name="T31" fmla="*/ 25 h 60"/>
                <a:gd name="T32" fmla="*/ 2 w 324"/>
                <a:gd name="T33" fmla="*/ 24 h 60"/>
                <a:gd name="T34" fmla="*/ 1 w 324"/>
                <a:gd name="T35" fmla="*/ 22 h 60"/>
                <a:gd name="T36" fmla="*/ 0 w 324"/>
                <a:gd name="T37" fmla="*/ 18 h 60"/>
                <a:gd name="T38" fmla="*/ 2 w 324"/>
                <a:gd name="T39" fmla="*/ 16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4"/>
                <a:gd name="T61" fmla="*/ 0 h 60"/>
                <a:gd name="T62" fmla="*/ 324 w 324"/>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4" h="60">
                  <a:moveTo>
                    <a:pt x="2" y="16"/>
                  </a:moveTo>
                  <a:lnTo>
                    <a:pt x="151" y="0"/>
                  </a:lnTo>
                  <a:lnTo>
                    <a:pt x="321" y="53"/>
                  </a:lnTo>
                  <a:lnTo>
                    <a:pt x="322" y="54"/>
                  </a:lnTo>
                  <a:lnTo>
                    <a:pt x="324" y="56"/>
                  </a:lnTo>
                  <a:lnTo>
                    <a:pt x="324" y="58"/>
                  </a:lnTo>
                  <a:lnTo>
                    <a:pt x="321" y="60"/>
                  </a:lnTo>
                  <a:lnTo>
                    <a:pt x="312" y="60"/>
                  </a:lnTo>
                  <a:lnTo>
                    <a:pt x="293" y="58"/>
                  </a:lnTo>
                  <a:lnTo>
                    <a:pt x="267" y="57"/>
                  </a:lnTo>
                  <a:lnTo>
                    <a:pt x="236" y="56"/>
                  </a:lnTo>
                  <a:lnTo>
                    <a:pt x="206" y="54"/>
                  </a:lnTo>
                  <a:lnTo>
                    <a:pt x="181" y="53"/>
                  </a:lnTo>
                  <a:lnTo>
                    <a:pt x="162" y="52"/>
                  </a:lnTo>
                  <a:lnTo>
                    <a:pt x="155" y="52"/>
                  </a:lnTo>
                  <a:lnTo>
                    <a:pt x="3" y="25"/>
                  </a:lnTo>
                  <a:lnTo>
                    <a:pt x="2" y="24"/>
                  </a:lnTo>
                  <a:lnTo>
                    <a:pt x="1" y="22"/>
                  </a:lnTo>
                  <a:lnTo>
                    <a:pt x="0" y="18"/>
                  </a:lnTo>
                  <a:lnTo>
                    <a:pt x="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5" name="Freeform 203">
              <a:extLst>
                <a:ext uri="{FF2B5EF4-FFF2-40B4-BE49-F238E27FC236}">
                  <a16:creationId xmlns:a16="http://schemas.microsoft.com/office/drawing/2014/main" id="{B7CF5360-D560-886A-8B2E-B92584870468}"/>
                </a:ext>
              </a:extLst>
            </p:cNvPr>
            <p:cNvSpPr>
              <a:spLocks/>
            </p:cNvSpPr>
            <p:nvPr/>
          </p:nvSpPr>
          <p:spPr bwMode="auto">
            <a:xfrm>
              <a:off x="1788" y="1035"/>
              <a:ext cx="170" cy="80"/>
            </a:xfrm>
            <a:custGeom>
              <a:avLst/>
              <a:gdLst>
                <a:gd name="T0" fmla="*/ 0 w 170"/>
                <a:gd name="T1" fmla="*/ 80 h 80"/>
                <a:gd name="T2" fmla="*/ 5 w 170"/>
                <a:gd name="T3" fmla="*/ 0 h 80"/>
                <a:gd name="T4" fmla="*/ 170 w 170"/>
                <a:gd name="T5" fmla="*/ 19 h 80"/>
                <a:gd name="T6" fmla="*/ 168 w 170"/>
                <a:gd name="T7" fmla="*/ 73 h 80"/>
                <a:gd name="T8" fmla="*/ 163 w 170"/>
                <a:gd name="T9" fmla="*/ 70 h 80"/>
                <a:gd name="T10" fmla="*/ 151 w 170"/>
                <a:gd name="T11" fmla="*/ 61 h 80"/>
                <a:gd name="T12" fmla="*/ 133 w 170"/>
                <a:gd name="T13" fmla="*/ 50 h 80"/>
                <a:gd name="T14" fmla="*/ 110 w 170"/>
                <a:gd name="T15" fmla="*/ 40 h 80"/>
                <a:gd name="T16" fmla="*/ 84 w 170"/>
                <a:gd name="T17" fmla="*/ 36 h 80"/>
                <a:gd name="T18" fmla="*/ 56 w 170"/>
                <a:gd name="T19" fmla="*/ 38 h 80"/>
                <a:gd name="T20" fmla="*/ 27 w 170"/>
                <a:gd name="T21" fmla="*/ 52 h 80"/>
                <a:gd name="T22" fmla="*/ 0 w 170"/>
                <a:gd name="T23" fmla="*/ 80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80"/>
                <a:gd name="T38" fmla="*/ 170 w 170"/>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80">
                  <a:moveTo>
                    <a:pt x="0" y="80"/>
                  </a:moveTo>
                  <a:lnTo>
                    <a:pt x="5" y="0"/>
                  </a:lnTo>
                  <a:lnTo>
                    <a:pt x="170" y="19"/>
                  </a:lnTo>
                  <a:lnTo>
                    <a:pt x="168" y="73"/>
                  </a:lnTo>
                  <a:lnTo>
                    <a:pt x="163" y="70"/>
                  </a:lnTo>
                  <a:lnTo>
                    <a:pt x="151" y="61"/>
                  </a:lnTo>
                  <a:lnTo>
                    <a:pt x="133" y="50"/>
                  </a:lnTo>
                  <a:lnTo>
                    <a:pt x="110" y="40"/>
                  </a:lnTo>
                  <a:lnTo>
                    <a:pt x="84" y="36"/>
                  </a:lnTo>
                  <a:lnTo>
                    <a:pt x="56" y="38"/>
                  </a:lnTo>
                  <a:lnTo>
                    <a:pt x="27" y="52"/>
                  </a:lnTo>
                  <a:lnTo>
                    <a:pt x="0"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6" name="Freeform 204">
              <a:extLst>
                <a:ext uri="{FF2B5EF4-FFF2-40B4-BE49-F238E27FC236}">
                  <a16:creationId xmlns:a16="http://schemas.microsoft.com/office/drawing/2014/main" id="{016F5D26-391D-ADC0-D274-5869900373B8}"/>
                </a:ext>
              </a:extLst>
            </p:cNvPr>
            <p:cNvSpPr>
              <a:spLocks/>
            </p:cNvSpPr>
            <p:nvPr/>
          </p:nvSpPr>
          <p:spPr bwMode="auto">
            <a:xfrm>
              <a:off x="1705" y="1026"/>
              <a:ext cx="45" cy="103"/>
            </a:xfrm>
            <a:custGeom>
              <a:avLst/>
              <a:gdLst>
                <a:gd name="T0" fmla="*/ 22 w 45"/>
                <a:gd name="T1" fmla="*/ 78 h 103"/>
                <a:gd name="T2" fmla="*/ 21 w 45"/>
                <a:gd name="T3" fmla="*/ 72 h 103"/>
                <a:gd name="T4" fmla="*/ 45 w 45"/>
                <a:gd name="T5" fmla="*/ 1 h 103"/>
                <a:gd name="T6" fmla="*/ 16 w 45"/>
                <a:gd name="T7" fmla="*/ 69 h 103"/>
                <a:gd name="T8" fmla="*/ 11 w 45"/>
                <a:gd name="T9" fmla="*/ 70 h 103"/>
                <a:gd name="T10" fmla="*/ 7 w 45"/>
                <a:gd name="T11" fmla="*/ 76 h 103"/>
                <a:gd name="T12" fmla="*/ 6 w 45"/>
                <a:gd name="T13" fmla="*/ 77 h 103"/>
                <a:gd name="T14" fmla="*/ 6 w 45"/>
                <a:gd name="T15" fmla="*/ 79 h 103"/>
                <a:gd name="T16" fmla="*/ 0 w 45"/>
                <a:gd name="T17" fmla="*/ 96 h 103"/>
                <a:gd name="T18" fmla="*/ 0 w 45"/>
                <a:gd name="T19" fmla="*/ 97 h 103"/>
                <a:gd name="T20" fmla="*/ 1 w 45"/>
                <a:gd name="T21" fmla="*/ 97 h 103"/>
                <a:gd name="T22" fmla="*/ 2 w 45"/>
                <a:gd name="T23" fmla="*/ 97 h 103"/>
                <a:gd name="T24" fmla="*/ 3 w 45"/>
                <a:gd name="T25" fmla="*/ 96 h 103"/>
                <a:gd name="T26" fmla="*/ 7 w 45"/>
                <a:gd name="T27" fmla="*/ 85 h 103"/>
                <a:gd name="T28" fmla="*/ 7 w 45"/>
                <a:gd name="T29" fmla="*/ 86 h 103"/>
                <a:gd name="T30" fmla="*/ 2 w 45"/>
                <a:gd name="T31" fmla="*/ 101 h 103"/>
                <a:gd name="T32" fmla="*/ 2 w 45"/>
                <a:gd name="T33" fmla="*/ 101 h 103"/>
                <a:gd name="T34" fmla="*/ 3 w 45"/>
                <a:gd name="T35" fmla="*/ 103 h 103"/>
                <a:gd name="T36" fmla="*/ 4 w 45"/>
                <a:gd name="T37" fmla="*/ 103 h 103"/>
                <a:gd name="T38" fmla="*/ 4 w 45"/>
                <a:gd name="T39" fmla="*/ 101 h 103"/>
                <a:gd name="T40" fmla="*/ 10 w 45"/>
                <a:gd name="T41" fmla="*/ 88 h 103"/>
                <a:gd name="T42" fmla="*/ 10 w 45"/>
                <a:gd name="T43" fmla="*/ 88 h 103"/>
                <a:gd name="T44" fmla="*/ 11 w 45"/>
                <a:gd name="T45" fmla="*/ 88 h 103"/>
                <a:gd name="T46" fmla="*/ 11 w 45"/>
                <a:gd name="T47" fmla="*/ 88 h 103"/>
                <a:gd name="T48" fmla="*/ 6 w 45"/>
                <a:gd name="T49" fmla="*/ 100 h 103"/>
                <a:gd name="T50" fmla="*/ 6 w 45"/>
                <a:gd name="T51" fmla="*/ 101 h 103"/>
                <a:gd name="T52" fmla="*/ 7 w 45"/>
                <a:gd name="T53" fmla="*/ 103 h 103"/>
                <a:gd name="T54" fmla="*/ 8 w 45"/>
                <a:gd name="T55" fmla="*/ 101 h 103"/>
                <a:gd name="T56" fmla="*/ 8 w 45"/>
                <a:gd name="T57" fmla="*/ 100 h 103"/>
                <a:gd name="T58" fmla="*/ 14 w 45"/>
                <a:gd name="T59" fmla="*/ 88 h 103"/>
                <a:gd name="T60" fmla="*/ 14 w 45"/>
                <a:gd name="T61" fmla="*/ 88 h 103"/>
                <a:gd name="T62" fmla="*/ 11 w 45"/>
                <a:gd name="T63" fmla="*/ 99 h 103"/>
                <a:gd name="T64" fmla="*/ 11 w 45"/>
                <a:gd name="T65" fmla="*/ 100 h 103"/>
                <a:gd name="T66" fmla="*/ 11 w 45"/>
                <a:gd name="T67" fmla="*/ 101 h 103"/>
                <a:gd name="T68" fmla="*/ 12 w 45"/>
                <a:gd name="T69" fmla="*/ 101 h 103"/>
                <a:gd name="T70" fmla="*/ 13 w 45"/>
                <a:gd name="T71" fmla="*/ 100 h 103"/>
                <a:gd name="T72" fmla="*/ 20 w 45"/>
                <a:gd name="T73" fmla="*/ 84 h 103"/>
                <a:gd name="T74" fmla="*/ 21 w 45"/>
                <a:gd name="T75" fmla="*/ 82 h 103"/>
                <a:gd name="T76" fmla="*/ 21 w 45"/>
                <a:gd name="T77" fmla="*/ 81 h 1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
                <a:gd name="T118" fmla="*/ 0 h 103"/>
                <a:gd name="T119" fmla="*/ 45 w 45"/>
                <a:gd name="T120" fmla="*/ 103 h 1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 h="103">
                  <a:moveTo>
                    <a:pt x="21" y="81"/>
                  </a:moveTo>
                  <a:lnTo>
                    <a:pt x="22" y="78"/>
                  </a:lnTo>
                  <a:lnTo>
                    <a:pt x="22" y="75"/>
                  </a:lnTo>
                  <a:lnTo>
                    <a:pt x="21" y="72"/>
                  </a:lnTo>
                  <a:lnTo>
                    <a:pt x="19" y="70"/>
                  </a:lnTo>
                  <a:lnTo>
                    <a:pt x="45" y="1"/>
                  </a:lnTo>
                  <a:lnTo>
                    <a:pt x="42" y="0"/>
                  </a:lnTo>
                  <a:lnTo>
                    <a:pt x="16" y="69"/>
                  </a:lnTo>
                  <a:lnTo>
                    <a:pt x="14" y="69"/>
                  </a:lnTo>
                  <a:lnTo>
                    <a:pt x="11" y="70"/>
                  </a:lnTo>
                  <a:lnTo>
                    <a:pt x="8" y="72"/>
                  </a:lnTo>
                  <a:lnTo>
                    <a:pt x="7" y="76"/>
                  </a:lnTo>
                  <a:lnTo>
                    <a:pt x="6" y="77"/>
                  </a:lnTo>
                  <a:lnTo>
                    <a:pt x="6" y="78"/>
                  </a:lnTo>
                  <a:lnTo>
                    <a:pt x="6" y="79"/>
                  </a:lnTo>
                  <a:lnTo>
                    <a:pt x="6" y="80"/>
                  </a:lnTo>
                  <a:lnTo>
                    <a:pt x="0" y="96"/>
                  </a:lnTo>
                  <a:lnTo>
                    <a:pt x="0" y="97"/>
                  </a:lnTo>
                  <a:lnTo>
                    <a:pt x="1" y="97"/>
                  </a:lnTo>
                  <a:lnTo>
                    <a:pt x="2" y="97"/>
                  </a:lnTo>
                  <a:lnTo>
                    <a:pt x="3" y="96"/>
                  </a:lnTo>
                  <a:lnTo>
                    <a:pt x="7" y="85"/>
                  </a:lnTo>
                  <a:lnTo>
                    <a:pt x="7" y="86"/>
                  </a:lnTo>
                  <a:lnTo>
                    <a:pt x="2" y="101"/>
                  </a:lnTo>
                  <a:lnTo>
                    <a:pt x="2" y="103"/>
                  </a:lnTo>
                  <a:lnTo>
                    <a:pt x="3" y="103"/>
                  </a:lnTo>
                  <a:lnTo>
                    <a:pt x="4" y="103"/>
                  </a:lnTo>
                  <a:lnTo>
                    <a:pt x="4" y="101"/>
                  </a:lnTo>
                  <a:lnTo>
                    <a:pt x="10" y="88"/>
                  </a:lnTo>
                  <a:lnTo>
                    <a:pt x="11" y="88"/>
                  </a:lnTo>
                  <a:lnTo>
                    <a:pt x="6" y="100"/>
                  </a:lnTo>
                  <a:lnTo>
                    <a:pt x="6" y="101"/>
                  </a:lnTo>
                  <a:lnTo>
                    <a:pt x="7" y="103"/>
                  </a:lnTo>
                  <a:lnTo>
                    <a:pt x="8" y="101"/>
                  </a:lnTo>
                  <a:lnTo>
                    <a:pt x="8" y="100"/>
                  </a:lnTo>
                  <a:lnTo>
                    <a:pt x="14" y="88"/>
                  </a:lnTo>
                  <a:lnTo>
                    <a:pt x="15" y="88"/>
                  </a:lnTo>
                  <a:lnTo>
                    <a:pt x="11" y="99"/>
                  </a:lnTo>
                  <a:lnTo>
                    <a:pt x="11" y="100"/>
                  </a:lnTo>
                  <a:lnTo>
                    <a:pt x="11" y="101"/>
                  </a:lnTo>
                  <a:lnTo>
                    <a:pt x="12" y="101"/>
                  </a:lnTo>
                  <a:lnTo>
                    <a:pt x="13" y="101"/>
                  </a:lnTo>
                  <a:lnTo>
                    <a:pt x="13" y="100"/>
                  </a:lnTo>
                  <a:lnTo>
                    <a:pt x="19" y="85"/>
                  </a:lnTo>
                  <a:lnTo>
                    <a:pt x="20" y="84"/>
                  </a:lnTo>
                  <a:lnTo>
                    <a:pt x="20" y="82"/>
                  </a:lnTo>
                  <a:lnTo>
                    <a:pt x="21" y="82"/>
                  </a:lnTo>
                  <a:lnTo>
                    <a:pt x="21"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7" name="Freeform 205">
              <a:extLst>
                <a:ext uri="{FF2B5EF4-FFF2-40B4-BE49-F238E27FC236}">
                  <a16:creationId xmlns:a16="http://schemas.microsoft.com/office/drawing/2014/main" id="{F02CF85E-3504-D2F8-13B2-DD15ADBF481E}"/>
                </a:ext>
              </a:extLst>
            </p:cNvPr>
            <p:cNvSpPr>
              <a:spLocks/>
            </p:cNvSpPr>
            <p:nvPr/>
          </p:nvSpPr>
          <p:spPr bwMode="auto">
            <a:xfrm>
              <a:off x="1847" y="786"/>
              <a:ext cx="253" cy="153"/>
            </a:xfrm>
            <a:custGeom>
              <a:avLst/>
              <a:gdLst>
                <a:gd name="T0" fmla="*/ 250 w 253"/>
                <a:gd name="T1" fmla="*/ 153 h 153"/>
                <a:gd name="T2" fmla="*/ 122 w 253"/>
                <a:gd name="T3" fmla="*/ 111 h 153"/>
                <a:gd name="T4" fmla="*/ 0 w 253"/>
                <a:gd name="T5" fmla="*/ 7 h 153"/>
                <a:gd name="T6" fmla="*/ 0 w 253"/>
                <a:gd name="T7" fmla="*/ 5 h 153"/>
                <a:gd name="T8" fmla="*/ 0 w 253"/>
                <a:gd name="T9" fmla="*/ 3 h 153"/>
                <a:gd name="T10" fmla="*/ 0 w 253"/>
                <a:gd name="T11" fmla="*/ 1 h 153"/>
                <a:gd name="T12" fmla="*/ 3 w 253"/>
                <a:gd name="T13" fmla="*/ 0 h 153"/>
                <a:gd name="T14" fmla="*/ 9 w 253"/>
                <a:gd name="T15" fmla="*/ 3 h 153"/>
                <a:gd name="T16" fmla="*/ 25 w 253"/>
                <a:gd name="T17" fmla="*/ 11 h 153"/>
                <a:gd name="T18" fmla="*/ 47 w 253"/>
                <a:gd name="T19" fmla="*/ 22 h 153"/>
                <a:gd name="T20" fmla="*/ 72 w 253"/>
                <a:gd name="T21" fmla="*/ 34 h 153"/>
                <a:gd name="T22" fmla="*/ 95 w 253"/>
                <a:gd name="T23" fmla="*/ 47 h 153"/>
                <a:gd name="T24" fmla="*/ 116 w 253"/>
                <a:gd name="T25" fmla="*/ 58 h 153"/>
                <a:gd name="T26" fmla="*/ 131 w 253"/>
                <a:gd name="T27" fmla="*/ 65 h 153"/>
                <a:gd name="T28" fmla="*/ 137 w 253"/>
                <a:gd name="T29" fmla="*/ 68 h 153"/>
                <a:gd name="T30" fmla="*/ 252 w 253"/>
                <a:gd name="T31" fmla="*/ 146 h 153"/>
                <a:gd name="T32" fmla="*/ 252 w 253"/>
                <a:gd name="T33" fmla="*/ 147 h 153"/>
                <a:gd name="T34" fmla="*/ 253 w 253"/>
                <a:gd name="T35" fmla="*/ 149 h 153"/>
                <a:gd name="T36" fmla="*/ 253 w 253"/>
                <a:gd name="T37" fmla="*/ 152 h 153"/>
                <a:gd name="T38" fmla="*/ 250 w 253"/>
                <a:gd name="T39" fmla="*/ 153 h 1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3"/>
                <a:gd name="T61" fmla="*/ 0 h 153"/>
                <a:gd name="T62" fmla="*/ 253 w 253"/>
                <a:gd name="T63" fmla="*/ 153 h 1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3" h="153">
                  <a:moveTo>
                    <a:pt x="250" y="153"/>
                  </a:moveTo>
                  <a:lnTo>
                    <a:pt x="122" y="111"/>
                  </a:lnTo>
                  <a:lnTo>
                    <a:pt x="0" y="7"/>
                  </a:lnTo>
                  <a:lnTo>
                    <a:pt x="0" y="5"/>
                  </a:lnTo>
                  <a:lnTo>
                    <a:pt x="0" y="3"/>
                  </a:lnTo>
                  <a:lnTo>
                    <a:pt x="0" y="1"/>
                  </a:lnTo>
                  <a:lnTo>
                    <a:pt x="3" y="0"/>
                  </a:lnTo>
                  <a:lnTo>
                    <a:pt x="9" y="3"/>
                  </a:lnTo>
                  <a:lnTo>
                    <a:pt x="25" y="11"/>
                  </a:lnTo>
                  <a:lnTo>
                    <a:pt x="47" y="22"/>
                  </a:lnTo>
                  <a:lnTo>
                    <a:pt x="72" y="34"/>
                  </a:lnTo>
                  <a:lnTo>
                    <a:pt x="95" y="47"/>
                  </a:lnTo>
                  <a:lnTo>
                    <a:pt x="116" y="58"/>
                  </a:lnTo>
                  <a:lnTo>
                    <a:pt x="131" y="65"/>
                  </a:lnTo>
                  <a:lnTo>
                    <a:pt x="137" y="68"/>
                  </a:lnTo>
                  <a:lnTo>
                    <a:pt x="252" y="146"/>
                  </a:lnTo>
                  <a:lnTo>
                    <a:pt x="252" y="147"/>
                  </a:lnTo>
                  <a:lnTo>
                    <a:pt x="253" y="149"/>
                  </a:lnTo>
                  <a:lnTo>
                    <a:pt x="253" y="152"/>
                  </a:lnTo>
                  <a:lnTo>
                    <a:pt x="250"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8" name="Freeform 206">
              <a:extLst>
                <a:ext uri="{FF2B5EF4-FFF2-40B4-BE49-F238E27FC236}">
                  <a16:creationId xmlns:a16="http://schemas.microsoft.com/office/drawing/2014/main" id="{655AE504-4014-9E9E-EDC9-F7D2B6B178A6}"/>
                </a:ext>
              </a:extLst>
            </p:cNvPr>
            <p:cNvSpPr>
              <a:spLocks/>
            </p:cNvSpPr>
            <p:nvPr/>
          </p:nvSpPr>
          <p:spPr bwMode="auto">
            <a:xfrm>
              <a:off x="1913" y="778"/>
              <a:ext cx="162" cy="121"/>
            </a:xfrm>
            <a:custGeom>
              <a:avLst/>
              <a:gdLst>
                <a:gd name="T0" fmla="*/ 162 w 162"/>
                <a:gd name="T1" fmla="*/ 56 h 121"/>
                <a:gd name="T2" fmla="*/ 130 w 162"/>
                <a:gd name="T3" fmla="*/ 121 h 121"/>
                <a:gd name="T4" fmla="*/ 0 w 162"/>
                <a:gd name="T5" fmla="*/ 45 h 121"/>
                <a:gd name="T6" fmla="*/ 23 w 162"/>
                <a:gd name="T7" fmla="*/ 0 h 121"/>
                <a:gd name="T8" fmla="*/ 24 w 162"/>
                <a:gd name="T9" fmla="*/ 0 h 121"/>
                <a:gd name="T10" fmla="*/ 29 w 162"/>
                <a:gd name="T11" fmla="*/ 1 h 121"/>
                <a:gd name="T12" fmla="*/ 38 w 162"/>
                <a:gd name="T13" fmla="*/ 3 h 121"/>
                <a:gd name="T14" fmla="*/ 52 w 162"/>
                <a:gd name="T15" fmla="*/ 8 h 121"/>
                <a:gd name="T16" fmla="*/ 69 w 162"/>
                <a:gd name="T17" fmla="*/ 16 h 121"/>
                <a:gd name="T18" fmla="*/ 94 w 162"/>
                <a:gd name="T19" fmla="*/ 25 h 121"/>
                <a:gd name="T20" fmla="*/ 124 w 162"/>
                <a:gd name="T21" fmla="*/ 38 h 121"/>
                <a:gd name="T22" fmla="*/ 162 w 162"/>
                <a:gd name="T23" fmla="*/ 5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2"/>
                <a:gd name="T37" fmla="*/ 0 h 121"/>
                <a:gd name="T38" fmla="*/ 162 w 162"/>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2" h="121">
                  <a:moveTo>
                    <a:pt x="162" y="56"/>
                  </a:moveTo>
                  <a:lnTo>
                    <a:pt x="130" y="121"/>
                  </a:lnTo>
                  <a:lnTo>
                    <a:pt x="0" y="45"/>
                  </a:lnTo>
                  <a:lnTo>
                    <a:pt x="23" y="0"/>
                  </a:lnTo>
                  <a:lnTo>
                    <a:pt x="24" y="0"/>
                  </a:lnTo>
                  <a:lnTo>
                    <a:pt x="29" y="1"/>
                  </a:lnTo>
                  <a:lnTo>
                    <a:pt x="38" y="3"/>
                  </a:lnTo>
                  <a:lnTo>
                    <a:pt x="52" y="8"/>
                  </a:lnTo>
                  <a:lnTo>
                    <a:pt x="69" y="16"/>
                  </a:lnTo>
                  <a:lnTo>
                    <a:pt x="94" y="25"/>
                  </a:lnTo>
                  <a:lnTo>
                    <a:pt x="124" y="38"/>
                  </a:lnTo>
                  <a:lnTo>
                    <a:pt x="16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9" name="Freeform 207">
              <a:extLst>
                <a:ext uri="{FF2B5EF4-FFF2-40B4-BE49-F238E27FC236}">
                  <a16:creationId xmlns:a16="http://schemas.microsoft.com/office/drawing/2014/main" id="{33E04CC6-140B-E47D-1AAA-5FE8820E82EA}"/>
                </a:ext>
              </a:extLst>
            </p:cNvPr>
            <p:cNvSpPr>
              <a:spLocks/>
            </p:cNvSpPr>
            <p:nvPr/>
          </p:nvSpPr>
          <p:spPr bwMode="auto">
            <a:xfrm>
              <a:off x="2053" y="890"/>
              <a:ext cx="99" cy="20"/>
            </a:xfrm>
            <a:custGeom>
              <a:avLst/>
              <a:gdLst>
                <a:gd name="T0" fmla="*/ 68 w 99"/>
                <a:gd name="T1" fmla="*/ 12 h 20"/>
                <a:gd name="T2" fmla="*/ 72 w 99"/>
                <a:gd name="T3" fmla="*/ 14 h 20"/>
                <a:gd name="T4" fmla="*/ 77 w 99"/>
                <a:gd name="T5" fmla="*/ 14 h 20"/>
                <a:gd name="T6" fmla="*/ 78 w 99"/>
                <a:gd name="T7" fmla="*/ 14 h 20"/>
                <a:gd name="T8" fmla="*/ 79 w 99"/>
                <a:gd name="T9" fmla="*/ 14 h 20"/>
                <a:gd name="T10" fmla="*/ 96 w 99"/>
                <a:gd name="T11" fmla="*/ 12 h 20"/>
                <a:gd name="T12" fmla="*/ 96 w 99"/>
                <a:gd name="T13" fmla="*/ 11 h 20"/>
                <a:gd name="T14" fmla="*/ 96 w 99"/>
                <a:gd name="T15" fmla="*/ 10 h 20"/>
                <a:gd name="T16" fmla="*/ 95 w 99"/>
                <a:gd name="T17" fmla="*/ 10 h 20"/>
                <a:gd name="T18" fmla="*/ 82 w 99"/>
                <a:gd name="T19" fmla="*/ 11 h 20"/>
                <a:gd name="T20" fmla="*/ 84 w 99"/>
                <a:gd name="T21" fmla="*/ 11 h 20"/>
                <a:gd name="T22" fmla="*/ 84 w 99"/>
                <a:gd name="T23" fmla="*/ 10 h 20"/>
                <a:gd name="T24" fmla="*/ 99 w 99"/>
                <a:gd name="T25" fmla="*/ 7 h 20"/>
                <a:gd name="T26" fmla="*/ 99 w 99"/>
                <a:gd name="T27" fmla="*/ 7 h 20"/>
                <a:gd name="T28" fmla="*/ 99 w 99"/>
                <a:gd name="T29" fmla="*/ 6 h 20"/>
                <a:gd name="T30" fmla="*/ 98 w 99"/>
                <a:gd name="T31" fmla="*/ 5 h 20"/>
                <a:gd name="T32" fmla="*/ 85 w 99"/>
                <a:gd name="T33" fmla="*/ 7 h 20"/>
                <a:gd name="T34" fmla="*/ 85 w 99"/>
                <a:gd name="T35" fmla="*/ 7 h 20"/>
                <a:gd name="T36" fmla="*/ 85 w 99"/>
                <a:gd name="T37" fmla="*/ 7 h 20"/>
                <a:gd name="T38" fmla="*/ 85 w 99"/>
                <a:gd name="T39" fmla="*/ 6 h 20"/>
                <a:gd name="T40" fmla="*/ 84 w 99"/>
                <a:gd name="T41" fmla="*/ 6 h 20"/>
                <a:gd name="T42" fmla="*/ 96 w 99"/>
                <a:gd name="T43" fmla="*/ 4 h 20"/>
                <a:gd name="T44" fmla="*/ 97 w 99"/>
                <a:gd name="T45" fmla="*/ 4 h 20"/>
                <a:gd name="T46" fmla="*/ 96 w 99"/>
                <a:gd name="T47" fmla="*/ 3 h 20"/>
                <a:gd name="T48" fmla="*/ 96 w 99"/>
                <a:gd name="T49" fmla="*/ 3 h 20"/>
                <a:gd name="T50" fmla="*/ 82 w 99"/>
                <a:gd name="T51" fmla="*/ 4 h 20"/>
                <a:gd name="T52" fmla="*/ 82 w 99"/>
                <a:gd name="T53" fmla="*/ 4 h 20"/>
                <a:gd name="T54" fmla="*/ 81 w 99"/>
                <a:gd name="T55" fmla="*/ 3 h 20"/>
                <a:gd name="T56" fmla="*/ 94 w 99"/>
                <a:gd name="T57" fmla="*/ 2 h 20"/>
                <a:gd name="T58" fmla="*/ 94 w 99"/>
                <a:gd name="T59" fmla="*/ 1 h 20"/>
                <a:gd name="T60" fmla="*/ 94 w 99"/>
                <a:gd name="T61" fmla="*/ 0 h 20"/>
                <a:gd name="T62" fmla="*/ 94 w 99"/>
                <a:gd name="T63" fmla="*/ 0 h 20"/>
                <a:gd name="T64" fmla="*/ 78 w 99"/>
                <a:gd name="T65" fmla="*/ 2 h 20"/>
                <a:gd name="T66" fmla="*/ 76 w 99"/>
                <a:gd name="T67" fmla="*/ 2 h 20"/>
                <a:gd name="T68" fmla="*/ 75 w 99"/>
                <a:gd name="T69" fmla="*/ 2 h 20"/>
                <a:gd name="T70" fmla="*/ 71 w 99"/>
                <a:gd name="T71" fmla="*/ 2 h 20"/>
                <a:gd name="T72" fmla="*/ 67 w 99"/>
                <a:gd name="T73" fmla="*/ 5 h 20"/>
                <a:gd name="T74" fmla="*/ 0 w 99"/>
                <a:gd name="T75" fmla="*/ 16 h 20"/>
                <a:gd name="T76" fmla="*/ 66 w 99"/>
                <a:gd name="T77" fmla="*/ 11 h 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20"/>
                <a:gd name="T119" fmla="*/ 99 w 99"/>
                <a:gd name="T120" fmla="*/ 20 h 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20">
                  <a:moveTo>
                    <a:pt x="66" y="11"/>
                  </a:moveTo>
                  <a:lnTo>
                    <a:pt x="68" y="12"/>
                  </a:lnTo>
                  <a:lnTo>
                    <a:pt x="70" y="14"/>
                  </a:lnTo>
                  <a:lnTo>
                    <a:pt x="72" y="14"/>
                  </a:lnTo>
                  <a:lnTo>
                    <a:pt x="76" y="14"/>
                  </a:lnTo>
                  <a:lnTo>
                    <a:pt x="77" y="14"/>
                  </a:lnTo>
                  <a:lnTo>
                    <a:pt x="78" y="14"/>
                  </a:lnTo>
                  <a:lnTo>
                    <a:pt x="79" y="14"/>
                  </a:lnTo>
                  <a:lnTo>
                    <a:pt x="95" y="12"/>
                  </a:lnTo>
                  <a:lnTo>
                    <a:pt x="96" y="12"/>
                  </a:lnTo>
                  <a:lnTo>
                    <a:pt x="96" y="11"/>
                  </a:lnTo>
                  <a:lnTo>
                    <a:pt x="96" y="10"/>
                  </a:lnTo>
                  <a:lnTo>
                    <a:pt x="95" y="10"/>
                  </a:lnTo>
                  <a:lnTo>
                    <a:pt x="94" y="10"/>
                  </a:lnTo>
                  <a:lnTo>
                    <a:pt x="82" y="11"/>
                  </a:lnTo>
                  <a:lnTo>
                    <a:pt x="84" y="11"/>
                  </a:lnTo>
                  <a:lnTo>
                    <a:pt x="84" y="10"/>
                  </a:lnTo>
                  <a:lnTo>
                    <a:pt x="98" y="7"/>
                  </a:lnTo>
                  <a:lnTo>
                    <a:pt x="99" y="7"/>
                  </a:lnTo>
                  <a:lnTo>
                    <a:pt x="99" y="6"/>
                  </a:lnTo>
                  <a:lnTo>
                    <a:pt x="98" y="5"/>
                  </a:lnTo>
                  <a:lnTo>
                    <a:pt x="97" y="5"/>
                  </a:lnTo>
                  <a:lnTo>
                    <a:pt x="85" y="7"/>
                  </a:lnTo>
                  <a:lnTo>
                    <a:pt x="85" y="6"/>
                  </a:lnTo>
                  <a:lnTo>
                    <a:pt x="84" y="6"/>
                  </a:lnTo>
                  <a:lnTo>
                    <a:pt x="96" y="5"/>
                  </a:lnTo>
                  <a:lnTo>
                    <a:pt x="96" y="4"/>
                  </a:lnTo>
                  <a:lnTo>
                    <a:pt x="97" y="4"/>
                  </a:lnTo>
                  <a:lnTo>
                    <a:pt x="97" y="3"/>
                  </a:lnTo>
                  <a:lnTo>
                    <a:pt x="96" y="3"/>
                  </a:lnTo>
                  <a:lnTo>
                    <a:pt x="95" y="3"/>
                  </a:lnTo>
                  <a:lnTo>
                    <a:pt x="82" y="4"/>
                  </a:lnTo>
                  <a:lnTo>
                    <a:pt x="81" y="3"/>
                  </a:lnTo>
                  <a:lnTo>
                    <a:pt x="92" y="2"/>
                  </a:lnTo>
                  <a:lnTo>
                    <a:pt x="94" y="2"/>
                  </a:lnTo>
                  <a:lnTo>
                    <a:pt x="94" y="1"/>
                  </a:lnTo>
                  <a:lnTo>
                    <a:pt x="94" y="0"/>
                  </a:lnTo>
                  <a:lnTo>
                    <a:pt x="92" y="0"/>
                  </a:lnTo>
                  <a:lnTo>
                    <a:pt x="78" y="2"/>
                  </a:lnTo>
                  <a:lnTo>
                    <a:pt x="77" y="2"/>
                  </a:lnTo>
                  <a:lnTo>
                    <a:pt x="76" y="2"/>
                  </a:lnTo>
                  <a:lnTo>
                    <a:pt x="75" y="2"/>
                  </a:lnTo>
                  <a:lnTo>
                    <a:pt x="71" y="2"/>
                  </a:lnTo>
                  <a:lnTo>
                    <a:pt x="69" y="4"/>
                  </a:lnTo>
                  <a:lnTo>
                    <a:pt x="67" y="5"/>
                  </a:lnTo>
                  <a:lnTo>
                    <a:pt x="66" y="7"/>
                  </a:lnTo>
                  <a:lnTo>
                    <a:pt x="0" y="16"/>
                  </a:lnTo>
                  <a:lnTo>
                    <a:pt x="1" y="20"/>
                  </a:lnTo>
                  <a:lnTo>
                    <a:pt x="6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0" name="Freeform 208">
              <a:extLst>
                <a:ext uri="{FF2B5EF4-FFF2-40B4-BE49-F238E27FC236}">
                  <a16:creationId xmlns:a16="http://schemas.microsoft.com/office/drawing/2014/main" id="{EE5F5F66-5724-3E55-5CD2-1AB291C24F7C}"/>
                </a:ext>
              </a:extLst>
            </p:cNvPr>
            <p:cNvSpPr>
              <a:spLocks/>
            </p:cNvSpPr>
            <p:nvPr/>
          </p:nvSpPr>
          <p:spPr bwMode="auto">
            <a:xfrm>
              <a:off x="2083" y="1689"/>
              <a:ext cx="282" cy="83"/>
            </a:xfrm>
            <a:custGeom>
              <a:avLst/>
              <a:gdLst>
                <a:gd name="T0" fmla="*/ 1 w 282"/>
                <a:gd name="T1" fmla="*/ 0 h 83"/>
                <a:gd name="T2" fmla="*/ 282 w 282"/>
                <a:gd name="T3" fmla="*/ 45 h 83"/>
                <a:gd name="T4" fmla="*/ 277 w 282"/>
                <a:gd name="T5" fmla="*/ 83 h 83"/>
                <a:gd name="T6" fmla="*/ 0 w 282"/>
                <a:gd name="T7" fmla="*/ 30 h 83"/>
                <a:gd name="T8" fmla="*/ 1 w 282"/>
                <a:gd name="T9" fmla="*/ 0 h 83"/>
                <a:gd name="T10" fmla="*/ 0 60000 65536"/>
                <a:gd name="T11" fmla="*/ 0 60000 65536"/>
                <a:gd name="T12" fmla="*/ 0 60000 65536"/>
                <a:gd name="T13" fmla="*/ 0 60000 65536"/>
                <a:gd name="T14" fmla="*/ 0 60000 65536"/>
                <a:gd name="T15" fmla="*/ 0 w 282"/>
                <a:gd name="T16" fmla="*/ 0 h 83"/>
                <a:gd name="T17" fmla="*/ 282 w 282"/>
                <a:gd name="T18" fmla="*/ 83 h 83"/>
              </a:gdLst>
              <a:ahLst/>
              <a:cxnLst>
                <a:cxn ang="T10">
                  <a:pos x="T0" y="T1"/>
                </a:cxn>
                <a:cxn ang="T11">
                  <a:pos x="T2" y="T3"/>
                </a:cxn>
                <a:cxn ang="T12">
                  <a:pos x="T4" y="T5"/>
                </a:cxn>
                <a:cxn ang="T13">
                  <a:pos x="T6" y="T7"/>
                </a:cxn>
                <a:cxn ang="T14">
                  <a:pos x="T8" y="T9"/>
                </a:cxn>
              </a:cxnLst>
              <a:rect l="T15" t="T16" r="T17" b="T18"/>
              <a:pathLst>
                <a:path w="282" h="83">
                  <a:moveTo>
                    <a:pt x="1" y="0"/>
                  </a:moveTo>
                  <a:lnTo>
                    <a:pt x="282" y="45"/>
                  </a:lnTo>
                  <a:lnTo>
                    <a:pt x="277" y="83"/>
                  </a:lnTo>
                  <a:lnTo>
                    <a:pt x="0" y="3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1" name="Freeform 209">
              <a:extLst>
                <a:ext uri="{FF2B5EF4-FFF2-40B4-BE49-F238E27FC236}">
                  <a16:creationId xmlns:a16="http://schemas.microsoft.com/office/drawing/2014/main" id="{A3917334-5EFE-9948-08FE-58B25A935730}"/>
                </a:ext>
              </a:extLst>
            </p:cNvPr>
            <p:cNvSpPr>
              <a:spLocks/>
            </p:cNvSpPr>
            <p:nvPr/>
          </p:nvSpPr>
          <p:spPr bwMode="auto">
            <a:xfrm>
              <a:off x="2376" y="2210"/>
              <a:ext cx="181" cy="652"/>
            </a:xfrm>
            <a:custGeom>
              <a:avLst/>
              <a:gdLst>
                <a:gd name="T0" fmla="*/ 170 w 181"/>
                <a:gd name="T1" fmla="*/ 642 h 652"/>
                <a:gd name="T2" fmla="*/ 152 w 181"/>
                <a:gd name="T3" fmla="*/ 634 h 652"/>
                <a:gd name="T4" fmla="*/ 131 w 181"/>
                <a:gd name="T5" fmla="*/ 624 h 652"/>
                <a:gd name="T6" fmla="*/ 115 w 181"/>
                <a:gd name="T7" fmla="*/ 618 h 652"/>
                <a:gd name="T8" fmla="*/ 113 w 181"/>
                <a:gd name="T9" fmla="*/ 616 h 652"/>
                <a:gd name="T10" fmla="*/ 103 w 181"/>
                <a:gd name="T11" fmla="*/ 600 h 652"/>
                <a:gd name="T12" fmla="*/ 91 w 181"/>
                <a:gd name="T13" fmla="*/ 577 h 652"/>
                <a:gd name="T14" fmla="*/ 78 w 181"/>
                <a:gd name="T15" fmla="*/ 556 h 652"/>
                <a:gd name="T16" fmla="*/ 67 w 181"/>
                <a:gd name="T17" fmla="*/ 538 h 652"/>
                <a:gd name="T18" fmla="*/ 50 w 181"/>
                <a:gd name="T19" fmla="*/ 442 h 652"/>
                <a:gd name="T20" fmla="*/ 61 w 181"/>
                <a:gd name="T21" fmla="*/ 314 h 652"/>
                <a:gd name="T22" fmla="*/ 86 w 181"/>
                <a:gd name="T23" fmla="*/ 181 h 652"/>
                <a:gd name="T24" fmla="*/ 110 w 181"/>
                <a:gd name="T25" fmla="*/ 69 h 652"/>
                <a:gd name="T26" fmla="*/ 115 w 181"/>
                <a:gd name="T27" fmla="*/ 49 h 652"/>
                <a:gd name="T28" fmla="*/ 120 w 181"/>
                <a:gd name="T29" fmla="*/ 29 h 652"/>
                <a:gd name="T30" fmla="*/ 100 w 181"/>
                <a:gd name="T31" fmla="*/ 21 h 652"/>
                <a:gd name="T32" fmla="*/ 83 w 181"/>
                <a:gd name="T33" fmla="*/ 8 h 652"/>
                <a:gd name="T34" fmla="*/ 66 w 181"/>
                <a:gd name="T35" fmla="*/ 0 h 652"/>
                <a:gd name="T36" fmla="*/ 44 w 181"/>
                <a:gd name="T37" fmla="*/ 5 h 652"/>
                <a:gd name="T38" fmla="*/ 14 w 181"/>
                <a:gd name="T39" fmla="*/ 98 h 652"/>
                <a:gd name="T40" fmla="*/ 0 w 181"/>
                <a:gd name="T41" fmla="*/ 198 h 652"/>
                <a:gd name="T42" fmla="*/ 5 w 181"/>
                <a:gd name="T43" fmla="*/ 328 h 652"/>
                <a:gd name="T44" fmla="*/ 30 w 181"/>
                <a:gd name="T45" fmla="*/ 509 h 652"/>
                <a:gd name="T46" fmla="*/ 28 w 181"/>
                <a:gd name="T47" fmla="*/ 518 h 652"/>
                <a:gd name="T48" fmla="*/ 24 w 181"/>
                <a:gd name="T49" fmla="*/ 528 h 652"/>
                <a:gd name="T50" fmla="*/ 22 w 181"/>
                <a:gd name="T51" fmla="*/ 532 h 652"/>
                <a:gd name="T52" fmla="*/ 18 w 181"/>
                <a:gd name="T53" fmla="*/ 535 h 652"/>
                <a:gd name="T54" fmla="*/ 14 w 181"/>
                <a:gd name="T55" fmla="*/ 541 h 652"/>
                <a:gd name="T56" fmla="*/ 8 w 181"/>
                <a:gd name="T57" fmla="*/ 551 h 652"/>
                <a:gd name="T58" fmla="*/ 7 w 181"/>
                <a:gd name="T59" fmla="*/ 581 h 652"/>
                <a:gd name="T60" fmla="*/ 14 w 181"/>
                <a:gd name="T61" fmla="*/ 592 h 652"/>
                <a:gd name="T62" fmla="*/ 26 w 181"/>
                <a:gd name="T63" fmla="*/ 652 h 652"/>
                <a:gd name="T64" fmla="*/ 44 w 181"/>
                <a:gd name="T65" fmla="*/ 604 h 652"/>
                <a:gd name="T66" fmla="*/ 66 w 181"/>
                <a:gd name="T67" fmla="*/ 619 h 652"/>
                <a:gd name="T68" fmla="*/ 81 w 181"/>
                <a:gd name="T69" fmla="*/ 637 h 652"/>
                <a:gd name="T70" fmla="*/ 89 w 181"/>
                <a:gd name="T71" fmla="*/ 650 h 652"/>
                <a:gd name="T72" fmla="*/ 180 w 181"/>
                <a:gd name="T73" fmla="*/ 652 h 652"/>
                <a:gd name="T74" fmla="*/ 181 w 181"/>
                <a:gd name="T75" fmla="*/ 649 h 652"/>
                <a:gd name="T76" fmla="*/ 175 w 181"/>
                <a:gd name="T77" fmla="*/ 643 h 6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1"/>
                <a:gd name="T118" fmla="*/ 0 h 652"/>
                <a:gd name="T119" fmla="*/ 181 w 181"/>
                <a:gd name="T120" fmla="*/ 652 h 6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1" h="652">
                  <a:moveTo>
                    <a:pt x="175" y="643"/>
                  </a:moveTo>
                  <a:lnTo>
                    <a:pt x="170" y="642"/>
                  </a:lnTo>
                  <a:lnTo>
                    <a:pt x="162" y="639"/>
                  </a:lnTo>
                  <a:lnTo>
                    <a:pt x="152" y="634"/>
                  </a:lnTo>
                  <a:lnTo>
                    <a:pt x="142" y="630"/>
                  </a:lnTo>
                  <a:lnTo>
                    <a:pt x="131" y="624"/>
                  </a:lnTo>
                  <a:lnTo>
                    <a:pt x="122" y="621"/>
                  </a:lnTo>
                  <a:lnTo>
                    <a:pt x="115" y="618"/>
                  </a:lnTo>
                  <a:lnTo>
                    <a:pt x="113" y="616"/>
                  </a:lnTo>
                  <a:lnTo>
                    <a:pt x="109" y="609"/>
                  </a:lnTo>
                  <a:lnTo>
                    <a:pt x="103" y="600"/>
                  </a:lnTo>
                  <a:lnTo>
                    <a:pt x="98" y="589"/>
                  </a:lnTo>
                  <a:lnTo>
                    <a:pt x="91" y="577"/>
                  </a:lnTo>
                  <a:lnTo>
                    <a:pt x="83" y="566"/>
                  </a:lnTo>
                  <a:lnTo>
                    <a:pt x="78" y="556"/>
                  </a:lnTo>
                  <a:lnTo>
                    <a:pt x="72" y="546"/>
                  </a:lnTo>
                  <a:lnTo>
                    <a:pt x="67" y="538"/>
                  </a:lnTo>
                  <a:lnTo>
                    <a:pt x="54" y="496"/>
                  </a:lnTo>
                  <a:lnTo>
                    <a:pt x="50" y="442"/>
                  </a:lnTo>
                  <a:lnTo>
                    <a:pt x="53" y="381"/>
                  </a:lnTo>
                  <a:lnTo>
                    <a:pt x="61" y="314"/>
                  </a:lnTo>
                  <a:lnTo>
                    <a:pt x="73" y="247"/>
                  </a:lnTo>
                  <a:lnTo>
                    <a:pt x="86" y="181"/>
                  </a:lnTo>
                  <a:lnTo>
                    <a:pt x="99" y="121"/>
                  </a:lnTo>
                  <a:lnTo>
                    <a:pt x="110" y="69"/>
                  </a:lnTo>
                  <a:lnTo>
                    <a:pt x="112" y="59"/>
                  </a:lnTo>
                  <a:lnTo>
                    <a:pt x="115" y="49"/>
                  </a:lnTo>
                  <a:lnTo>
                    <a:pt x="118" y="39"/>
                  </a:lnTo>
                  <a:lnTo>
                    <a:pt x="120" y="29"/>
                  </a:lnTo>
                  <a:lnTo>
                    <a:pt x="109" y="27"/>
                  </a:lnTo>
                  <a:lnTo>
                    <a:pt x="100" y="21"/>
                  </a:lnTo>
                  <a:lnTo>
                    <a:pt x="91" y="15"/>
                  </a:lnTo>
                  <a:lnTo>
                    <a:pt x="83" y="8"/>
                  </a:lnTo>
                  <a:lnTo>
                    <a:pt x="75" y="4"/>
                  </a:lnTo>
                  <a:lnTo>
                    <a:pt x="66" y="0"/>
                  </a:lnTo>
                  <a:lnTo>
                    <a:pt x="56" y="0"/>
                  </a:lnTo>
                  <a:lnTo>
                    <a:pt x="44" y="5"/>
                  </a:lnTo>
                  <a:lnTo>
                    <a:pt x="27" y="52"/>
                  </a:lnTo>
                  <a:lnTo>
                    <a:pt x="14" y="98"/>
                  </a:lnTo>
                  <a:lnTo>
                    <a:pt x="5" y="145"/>
                  </a:lnTo>
                  <a:lnTo>
                    <a:pt x="0" y="198"/>
                  </a:lnTo>
                  <a:lnTo>
                    <a:pt x="0" y="258"/>
                  </a:lnTo>
                  <a:lnTo>
                    <a:pt x="5" y="328"/>
                  </a:lnTo>
                  <a:lnTo>
                    <a:pt x="14" y="411"/>
                  </a:lnTo>
                  <a:lnTo>
                    <a:pt x="30" y="509"/>
                  </a:lnTo>
                  <a:lnTo>
                    <a:pt x="30" y="514"/>
                  </a:lnTo>
                  <a:lnTo>
                    <a:pt x="28" y="518"/>
                  </a:lnTo>
                  <a:lnTo>
                    <a:pt x="26" y="524"/>
                  </a:lnTo>
                  <a:lnTo>
                    <a:pt x="24" y="528"/>
                  </a:lnTo>
                  <a:lnTo>
                    <a:pt x="23" y="529"/>
                  </a:lnTo>
                  <a:lnTo>
                    <a:pt x="22" y="532"/>
                  </a:lnTo>
                  <a:lnTo>
                    <a:pt x="19" y="533"/>
                  </a:lnTo>
                  <a:lnTo>
                    <a:pt x="18" y="535"/>
                  </a:lnTo>
                  <a:lnTo>
                    <a:pt x="16" y="537"/>
                  </a:lnTo>
                  <a:lnTo>
                    <a:pt x="14" y="541"/>
                  </a:lnTo>
                  <a:lnTo>
                    <a:pt x="11" y="546"/>
                  </a:lnTo>
                  <a:lnTo>
                    <a:pt x="8" y="551"/>
                  </a:lnTo>
                  <a:lnTo>
                    <a:pt x="5" y="567"/>
                  </a:lnTo>
                  <a:lnTo>
                    <a:pt x="7" y="581"/>
                  </a:lnTo>
                  <a:lnTo>
                    <a:pt x="12" y="589"/>
                  </a:lnTo>
                  <a:lnTo>
                    <a:pt x="14" y="592"/>
                  </a:lnTo>
                  <a:lnTo>
                    <a:pt x="21" y="652"/>
                  </a:lnTo>
                  <a:lnTo>
                    <a:pt x="26" y="652"/>
                  </a:lnTo>
                  <a:lnTo>
                    <a:pt x="31" y="601"/>
                  </a:lnTo>
                  <a:lnTo>
                    <a:pt x="44" y="604"/>
                  </a:lnTo>
                  <a:lnTo>
                    <a:pt x="56" y="611"/>
                  </a:lnTo>
                  <a:lnTo>
                    <a:pt x="66" y="619"/>
                  </a:lnTo>
                  <a:lnTo>
                    <a:pt x="74" y="628"/>
                  </a:lnTo>
                  <a:lnTo>
                    <a:pt x="81" y="637"/>
                  </a:lnTo>
                  <a:lnTo>
                    <a:pt x="86" y="644"/>
                  </a:lnTo>
                  <a:lnTo>
                    <a:pt x="89" y="650"/>
                  </a:lnTo>
                  <a:lnTo>
                    <a:pt x="90" y="652"/>
                  </a:lnTo>
                  <a:lnTo>
                    <a:pt x="180" y="652"/>
                  </a:lnTo>
                  <a:lnTo>
                    <a:pt x="180" y="651"/>
                  </a:lnTo>
                  <a:lnTo>
                    <a:pt x="181" y="649"/>
                  </a:lnTo>
                  <a:lnTo>
                    <a:pt x="180" y="645"/>
                  </a:lnTo>
                  <a:lnTo>
                    <a:pt x="175" y="643"/>
                  </a:lnTo>
                  <a:close/>
                </a:path>
              </a:pathLst>
            </a:custGeom>
            <a:solidFill>
              <a:srgbClr val="A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2" name="Freeform 210">
              <a:extLst>
                <a:ext uri="{FF2B5EF4-FFF2-40B4-BE49-F238E27FC236}">
                  <a16:creationId xmlns:a16="http://schemas.microsoft.com/office/drawing/2014/main" id="{814C3071-B02A-4BF6-C7AA-55FEB6C520E7}"/>
                </a:ext>
              </a:extLst>
            </p:cNvPr>
            <p:cNvSpPr>
              <a:spLocks/>
            </p:cNvSpPr>
            <p:nvPr/>
          </p:nvSpPr>
          <p:spPr bwMode="auto">
            <a:xfrm>
              <a:off x="1799" y="2114"/>
              <a:ext cx="550" cy="509"/>
            </a:xfrm>
            <a:custGeom>
              <a:avLst/>
              <a:gdLst>
                <a:gd name="T0" fmla="*/ 100 w 550"/>
                <a:gd name="T1" fmla="*/ 488 h 509"/>
                <a:gd name="T2" fmla="*/ 89 w 550"/>
                <a:gd name="T3" fmla="*/ 445 h 509"/>
                <a:gd name="T4" fmla="*/ 86 w 550"/>
                <a:gd name="T5" fmla="*/ 436 h 509"/>
                <a:gd name="T6" fmla="*/ 103 w 550"/>
                <a:gd name="T7" fmla="*/ 393 h 509"/>
                <a:gd name="T8" fmla="*/ 119 w 550"/>
                <a:gd name="T9" fmla="*/ 351 h 509"/>
                <a:gd name="T10" fmla="*/ 143 w 550"/>
                <a:gd name="T11" fmla="*/ 314 h 509"/>
                <a:gd name="T12" fmla="*/ 183 w 550"/>
                <a:gd name="T13" fmla="*/ 277 h 509"/>
                <a:gd name="T14" fmla="*/ 233 w 550"/>
                <a:gd name="T15" fmla="*/ 241 h 509"/>
                <a:gd name="T16" fmla="*/ 291 w 550"/>
                <a:gd name="T17" fmla="*/ 207 h 509"/>
                <a:gd name="T18" fmla="*/ 351 w 550"/>
                <a:gd name="T19" fmla="*/ 174 h 509"/>
                <a:gd name="T20" fmla="*/ 410 w 550"/>
                <a:gd name="T21" fmla="*/ 143 h 509"/>
                <a:gd name="T22" fmla="*/ 466 w 550"/>
                <a:gd name="T23" fmla="*/ 116 h 509"/>
                <a:gd name="T24" fmla="*/ 513 w 550"/>
                <a:gd name="T25" fmla="*/ 93 h 509"/>
                <a:gd name="T26" fmla="*/ 522 w 550"/>
                <a:gd name="T27" fmla="*/ 88 h 509"/>
                <a:gd name="T28" fmla="*/ 532 w 550"/>
                <a:gd name="T29" fmla="*/ 83 h 509"/>
                <a:gd name="T30" fmla="*/ 541 w 550"/>
                <a:gd name="T31" fmla="*/ 78 h 509"/>
                <a:gd name="T32" fmla="*/ 550 w 550"/>
                <a:gd name="T33" fmla="*/ 74 h 509"/>
                <a:gd name="T34" fmla="*/ 543 w 550"/>
                <a:gd name="T35" fmla="*/ 54 h 509"/>
                <a:gd name="T36" fmla="*/ 543 w 550"/>
                <a:gd name="T37" fmla="*/ 34 h 509"/>
                <a:gd name="T38" fmla="*/ 540 w 550"/>
                <a:gd name="T39" fmla="*/ 15 h 509"/>
                <a:gd name="T40" fmla="*/ 522 w 550"/>
                <a:gd name="T41" fmla="*/ 0 h 509"/>
                <a:gd name="T42" fmla="*/ 475 w 550"/>
                <a:gd name="T43" fmla="*/ 17 h 509"/>
                <a:gd name="T44" fmla="*/ 430 w 550"/>
                <a:gd name="T45" fmla="*/ 35 h 509"/>
                <a:gd name="T46" fmla="*/ 387 w 550"/>
                <a:gd name="T47" fmla="*/ 58 h 509"/>
                <a:gd name="T48" fmla="*/ 343 w 550"/>
                <a:gd name="T49" fmla="*/ 87 h 509"/>
                <a:gd name="T50" fmla="*/ 296 w 550"/>
                <a:gd name="T51" fmla="*/ 124 h 509"/>
                <a:gd name="T52" fmla="*/ 244 w 550"/>
                <a:gd name="T53" fmla="*/ 171 h 509"/>
                <a:gd name="T54" fmla="*/ 186 w 550"/>
                <a:gd name="T55" fmla="*/ 230 h 509"/>
                <a:gd name="T56" fmla="*/ 118 w 550"/>
                <a:gd name="T57" fmla="*/ 304 h 509"/>
                <a:gd name="T58" fmla="*/ 110 w 550"/>
                <a:gd name="T59" fmla="*/ 308 h 509"/>
                <a:gd name="T60" fmla="*/ 100 w 550"/>
                <a:gd name="T61" fmla="*/ 311 h 509"/>
                <a:gd name="T62" fmla="*/ 95 w 550"/>
                <a:gd name="T63" fmla="*/ 311 h 509"/>
                <a:gd name="T64" fmla="*/ 91 w 550"/>
                <a:gd name="T65" fmla="*/ 311 h 509"/>
                <a:gd name="T66" fmla="*/ 83 w 550"/>
                <a:gd name="T67" fmla="*/ 311 h 509"/>
                <a:gd name="T68" fmla="*/ 73 w 550"/>
                <a:gd name="T69" fmla="*/ 312 h 509"/>
                <a:gd name="T70" fmla="*/ 48 w 550"/>
                <a:gd name="T71" fmla="*/ 331 h 509"/>
                <a:gd name="T72" fmla="*/ 44 w 550"/>
                <a:gd name="T73" fmla="*/ 343 h 509"/>
                <a:gd name="T74" fmla="*/ 4 w 550"/>
                <a:gd name="T75" fmla="*/ 389 h 509"/>
                <a:gd name="T76" fmla="*/ 55 w 550"/>
                <a:gd name="T77" fmla="*/ 386 h 509"/>
                <a:gd name="T78" fmla="*/ 47 w 550"/>
                <a:gd name="T79" fmla="*/ 431 h 509"/>
                <a:gd name="T80" fmla="*/ 100 w 550"/>
                <a:gd name="T81" fmla="*/ 509 h 509"/>
                <a:gd name="T82" fmla="*/ 103 w 550"/>
                <a:gd name="T83" fmla="*/ 508 h 509"/>
                <a:gd name="T84" fmla="*/ 103 w 550"/>
                <a:gd name="T85" fmla="*/ 500 h 5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0"/>
                <a:gd name="T130" fmla="*/ 0 h 509"/>
                <a:gd name="T131" fmla="*/ 550 w 550"/>
                <a:gd name="T132" fmla="*/ 509 h 5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0" h="509">
                  <a:moveTo>
                    <a:pt x="103" y="500"/>
                  </a:moveTo>
                  <a:lnTo>
                    <a:pt x="100" y="488"/>
                  </a:lnTo>
                  <a:lnTo>
                    <a:pt x="94" y="466"/>
                  </a:lnTo>
                  <a:lnTo>
                    <a:pt x="89" y="445"/>
                  </a:lnTo>
                  <a:lnTo>
                    <a:pt x="86" y="436"/>
                  </a:lnTo>
                  <a:lnTo>
                    <a:pt x="94" y="418"/>
                  </a:lnTo>
                  <a:lnTo>
                    <a:pt x="103" y="393"/>
                  </a:lnTo>
                  <a:lnTo>
                    <a:pt x="112" y="370"/>
                  </a:lnTo>
                  <a:lnTo>
                    <a:pt x="119" y="351"/>
                  </a:lnTo>
                  <a:lnTo>
                    <a:pt x="129" y="333"/>
                  </a:lnTo>
                  <a:lnTo>
                    <a:pt x="143" y="314"/>
                  </a:lnTo>
                  <a:lnTo>
                    <a:pt x="161" y="296"/>
                  </a:lnTo>
                  <a:lnTo>
                    <a:pt x="183" y="277"/>
                  </a:lnTo>
                  <a:lnTo>
                    <a:pt x="207" y="259"/>
                  </a:lnTo>
                  <a:lnTo>
                    <a:pt x="233" y="241"/>
                  </a:lnTo>
                  <a:lnTo>
                    <a:pt x="260" y="223"/>
                  </a:lnTo>
                  <a:lnTo>
                    <a:pt x="291" y="207"/>
                  </a:lnTo>
                  <a:lnTo>
                    <a:pt x="320" y="190"/>
                  </a:lnTo>
                  <a:lnTo>
                    <a:pt x="351" y="174"/>
                  </a:lnTo>
                  <a:lnTo>
                    <a:pt x="381" y="159"/>
                  </a:lnTo>
                  <a:lnTo>
                    <a:pt x="410" y="143"/>
                  </a:lnTo>
                  <a:lnTo>
                    <a:pt x="439" y="130"/>
                  </a:lnTo>
                  <a:lnTo>
                    <a:pt x="466" y="116"/>
                  </a:lnTo>
                  <a:lnTo>
                    <a:pt x="490" y="104"/>
                  </a:lnTo>
                  <a:lnTo>
                    <a:pt x="513" y="93"/>
                  </a:lnTo>
                  <a:lnTo>
                    <a:pt x="517" y="91"/>
                  </a:lnTo>
                  <a:lnTo>
                    <a:pt x="522" y="88"/>
                  </a:lnTo>
                  <a:lnTo>
                    <a:pt x="526" y="86"/>
                  </a:lnTo>
                  <a:lnTo>
                    <a:pt x="532" y="83"/>
                  </a:lnTo>
                  <a:lnTo>
                    <a:pt x="536" y="81"/>
                  </a:lnTo>
                  <a:lnTo>
                    <a:pt x="541" y="78"/>
                  </a:lnTo>
                  <a:lnTo>
                    <a:pt x="545" y="76"/>
                  </a:lnTo>
                  <a:lnTo>
                    <a:pt x="550" y="74"/>
                  </a:lnTo>
                  <a:lnTo>
                    <a:pt x="545" y="64"/>
                  </a:lnTo>
                  <a:lnTo>
                    <a:pt x="543" y="54"/>
                  </a:lnTo>
                  <a:lnTo>
                    <a:pt x="543" y="44"/>
                  </a:lnTo>
                  <a:lnTo>
                    <a:pt x="543" y="34"/>
                  </a:lnTo>
                  <a:lnTo>
                    <a:pt x="542" y="24"/>
                  </a:lnTo>
                  <a:lnTo>
                    <a:pt x="540" y="15"/>
                  </a:lnTo>
                  <a:lnTo>
                    <a:pt x="533" y="7"/>
                  </a:lnTo>
                  <a:lnTo>
                    <a:pt x="522" y="0"/>
                  </a:lnTo>
                  <a:lnTo>
                    <a:pt x="497" y="8"/>
                  </a:lnTo>
                  <a:lnTo>
                    <a:pt x="475" y="17"/>
                  </a:lnTo>
                  <a:lnTo>
                    <a:pt x="452" y="26"/>
                  </a:lnTo>
                  <a:lnTo>
                    <a:pt x="430" y="35"/>
                  </a:lnTo>
                  <a:lnTo>
                    <a:pt x="409" y="46"/>
                  </a:lnTo>
                  <a:lnTo>
                    <a:pt x="387" y="58"/>
                  </a:lnTo>
                  <a:lnTo>
                    <a:pt x="365" y="72"/>
                  </a:lnTo>
                  <a:lnTo>
                    <a:pt x="343" y="87"/>
                  </a:lnTo>
                  <a:lnTo>
                    <a:pt x="320" y="104"/>
                  </a:lnTo>
                  <a:lnTo>
                    <a:pt x="296" y="124"/>
                  </a:lnTo>
                  <a:lnTo>
                    <a:pt x="271" y="146"/>
                  </a:lnTo>
                  <a:lnTo>
                    <a:pt x="244" y="171"/>
                  </a:lnTo>
                  <a:lnTo>
                    <a:pt x="216" y="199"/>
                  </a:lnTo>
                  <a:lnTo>
                    <a:pt x="186" y="230"/>
                  </a:lnTo>
                  <a:lnTo>
                    <a:pt x="152" y="266"/>
                  </a:lnTo>
                  <a:lnTo>
                    <a:pt x="118" y="304"/>
                  </a:lnTo>
                  <a:lnTo>
                    <a:pt x="114" y="306"/>
                  </a:lnTo>
                  <a:lnTo>
                    <a:pt x="110" y="308"/>
                  </a:lnTo>
                  <a:lnTo>
                    <a:pt x="105" y="309"/>
                  </a:lnTo>
                  <a:lnTo>
                    <a:pt x="100" y="311"/>
                  </a:lnTo>
                  <a:lnTo>
                    <a:pt x="98" y="311"/>
                  </a:lnTo>
                  <a:lnTo>
                    <a:pt x="95" y="311"/>
                  </a:lnTo>
                  <a:lnTo>
                    <a:pt x="93" y="311"/>
                  </a:lnTo>
                  <a:lnTo>
                    <a:pt x="91" y="311"/>
                  </a:lnTo>
                  <a:lnTo>
                    <a:pt x="87" y="311"/>
                  </a:lnTo>
                  <a:lnTo>
                    <a:pt x="83" y="311"/>
                  </a:lnTo>
                  <a:lnTo>
                    <a:pt x="77" y="311"/>
                  </a:lnTo>
                  <a:lnTo>
                    <a:pt x="73" y="312"/>
                  </a:lnTo>
                  <a:lnTo>
                    <a:pt x="57" y="321"/>
                  </a:lnTo>
                  <a:lnTo>
                    <a:pt x="48" y="331"/>
                  </a:lnTo>
                  <a:lnTo>
                    <a:pt x="45" y="340"/>
                  </a:lnTo>
                  <a:lnTo>
                    <a:pt x="44" y="343"/>
                  </a:lnTo>
                  <a:lnTo>
                    <a:pt x="0" y="384"/>
                  </a:lnTo>
                  <a:lnTo>
                    <a:pt x="4" y="389"/>
                  </a:lnTo>
                  <a:lnTo>
                    <a:pt x="46" y="361"/>
                  </a:lnTo>
                  <a:lnTo>
                    <a:pt x="55" y="386"/>
                  </a:lnTo>
                  <a:lnTo>
                    <a:pt x="53" y="412"/>
                  </a:lnTo>
                  <a:lnTo>
                    <a:pt x="47" y="431"/>
                  </a:lnTo>
                  <a:lnTo>
                    <a:pt x="44" y="439"/>
                  </a:lnTo>
                  <a:lnTo>
                    <a:pt x="100" y="509"/>
                  </a:lnTo>
                  <a:lnTo>
                    <a:pt x="101" y="509"/>
                  </a:lnTo>
                  <a:lnTo>
                    <a:pt x="103" y="508"/>
                  </a:lnTo>
                  <a:lnTo>
                    <a:pt x="104" y="506"/>
                  </a:lnTo>
                  <a:lnTo>
                    <a:pt x="103" y="500"/>
                  </a:lnTo>
                  <a:close/>
                </a:path>
              </a:pathLst>
            </a:custGeom>
            <a:solidFill>
              <a:srgbClr val="A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3" name="Freeform 211">
              <a:extLst>
                <a:ext uri="{FF2B5EF4-FFF2-40B4-BE49-F238E27FC236}">
                  <a16:creationId xmlns:a16="http://schemas.microsoft.com/office/drawing/2014/main" id="{CC3DE4DB-D364-EACD-C0C7-5D43D12023F1}"/>
                </a:ext>
              </a:extLst>
            </p:cNvPr>
            <p:cNvSpPr>
              <a:spLocks/>
            </p:cNvSpPr>
            <p:nvPr/>
          </p:nvSpPr>
          <p:spPr bwMode="auto">
            <a:xfrm>
              <a:off x="2227" y="1124"/>
              <a:ext cx="278" cy="221"/>
            </a:xfrm>
            <a:custGeom>
              <a:avLst/>
              <a:gdLst>
                <a:gd name="T0" fmla="*/ 245 w 278"/>
                <a:gd name="T1" fmla="*/ 146 h 221"/>
                <a:gd name="T2" fmla="*/ 234 w 278"/>
                <a:gd name="T3" fmla="*/ 111 h 221"/>
                <a:gd name="T4" fmla="*/ 229 w 278"/>
                <a:gd name="T5" fmla="*/ 88 h 221"/>
                <a:gd name="T6" fmla="*/ 223 w 278"/>
                <a:gd name="T7" fmla="*/ 73 h 221"/>
                <a:gd name="T8" fmla="*/ 215 w 278"/>
                <a:gd name="T9" fmla="*/ 55 h 221"/>
                <a:gd name="T10" fmla="*/ 209 w 278"/>
                <a:gd name="T11" fmla="*/ 44 h 221"/>
                <a:gd name="T12" fmla="*/ 200 w 278"/>
                <a:gd name="T13" fmla="*/ 34 h 221"/>
                <a:gd name="T14" fmla="*/ 189 w 278"/>
                <a:gd name="T15" fmla="*/ 24 h 221"/>
                <a:gd name="T16" fmla="*/ 174 w 278"/>
                <a:gd name="T17" fmla="*/ 15 h 221"/>
                <a:gd name="T18" fmla="*/ 158 w 278"/>
                <a:gd name="T19" fmla="*/ 7 h 221"/>
                <a:gd name="T20" fmla="*/ 138 w 278"/>
                <a:gd name="T21" fmla="*/ 2 h 221"/>
                <a:gd name="T22" fmla="*/ 116 w 278"/>
                <a:gd name="T23" fmla="*/ 0 h 221"/>
                <a:gd name="T24" fmla="*/ 89 w 278"/>
                <a:gd name="T25" fmla="*/ 2 h 221"/>
                <a:gd name="T26" fmla="*/ 85 w 278"/>
                <a:gd name="T27" fmla="*/ 3 h 221"/>
                <a:gd name="T28" fmla="*/ 80 w 278"/>
                <a:gd name="T29" fmla="*/ 5 h 221"/>
                <a:gd name="T30" fmla="*/ 76 w 278"/>
                <a:gd name="T31" fmla="*/ 5 h 221"/>
                <a:gd name="T32" fmla="*/ 71 w 278"/>
                <a:gd name="T33" fmla="*/ 6 h 221"/>
                <a:gd name="T34" fmla="*/ 68 w 278"/>
                <a:gd name="T35" fmla="*/ 7 h 221"/>
                <a:gd name="T36" fmla="*/ 64 w 278"/>
                <a:gd name="T37" fmla="*/ 8 h 221"/>
                <a:gd name="T38" fmla="*/ 59 w 278"/>
                <a:gd name="T39" fmla="*/ 9 h 221"/>
                <a:gd name="T40" fmla="*/ 56 w 278"/>
                <a:gd name="T41" fmla="*/ 10 h 221"/>
                <a:gd name="T42" fmla="*/ 38 w 278"/>
                <a:gd name="T43" fmla="*/ 29 h 221"/>
                <a:gd name="T44" fmla="*/ 22 w 278"/>
                <a:gd name="T45" fmla="*/ 51 h 221"/>
                <a:gd name="T46" fmla="*/ 11 w 278"/>
                <a:gd name="T47" fmla="*/ 76 h 221"/>
                <a:gd name="T48" fmla="*/ 3 w 278"/>
                <a:gd name="T49" fmla="*/ 103 h 221"/>
                <a:gd name="T50" fmla="*/ 0 w 278"/>
                <a:gd name="T51" fmla="*/ 130 h 221"/>
                <a:gd name="T52" fmla="*/ 0 w 278"/>
                <a:gd name="T53" fmla="*/ 157 h 221"/>
                <a:gd name="T54" fmla="*/ 3 w 278"/>
                <a:gd name="T55" fmla="*/ 184 h 221"/>
                <a:gd name="T56" fmla="*/ 11 w 278"/>
                <a:gd name="T57" fmla="*/ 211 h 221"/>
                <a:gd name="T58" fmla="*/ 28 w 278"/>
                <a:gd name="T59" fmla="*/ 213 h 221"/>
                <a:gd name="T60" fmla="*/ 45 w 278"/>
                <a:gd name="T61" fmla="*/ 216 h 221"/>
                <a:gd name="T62" fmla="*/ 61 w 278"/>
                <a:gd name="T63" fmla="*/ 217 h 221"/>
                <a:gd name="T64" fmla="*/ 79 w 278"/>
                <a:gd name="T65" fmla="*/ 219 h 221"/>
                <a:gd name="T66" fmla="*/ 96 w 278"/>
                <a:gd name="T67" fmla="*/ 220 h 221"/>
                <a:gd name="T68" fmla="*/ 113 w 278"/>
                <a:gd name="T69" fmla="*/ 221 h 221"/>
                <a:gd name="T70" fmla="*/ 129 w 278"/>
                <a:gd name="T71" fmla="*/ 221 h 221"/>
                <a:gd name="T72" fmla="*/ 146 w 278"/>
                <a:gd name="T73" fmla="*/ 221 h 221"/>
                <a:gd name="T74" fmla="*/ 163 w 278"/>
                <a:gd name="T75" fmla="*/ 221 h 221"/>
                <a:gd name="T76" fmla="*/ 181 w 278"/>
                <a:gd name="T77" fmla="*/ 220 h 221"/>
                <a:gd name="T78" fmla="*/ 196 w 278"/>
                <a:gd name="T79" fmla="*/ 218 h 221"/>
                <a:gd name="T80" fmla="*/ 213 w 278"/>
                <a:gd name="T81" fmla="*/ 214 h 221"/>
                <a:gd name="T82" fmla="*/ 230 w 278"/>
                <a:gd name="T83" fmla="*/ 211 h 221"/>
                <a:gd name="T84" fmla="*/ 245 w 278"/>
                <a:gd name="T85" fmla="*/ 205 h 221"/>
                <a:gd name="T86" fmla="*/ 262 w 278"/>
                <a:gd name="T87" fmla="*/ 200 h 221"/>
                <a:gd name="T88" fmla="*/ 278 w 278"/>
                <a:gd name="T89" fmla="*/ 193 h 221"/>
                <a:gd name="T90" fmla="*/ 272 w 278"/>
                <a:gd name="T91" fmla="*/ 189 h 221"/>
                <a:gd name="T92" fmla="*/ 263 w 278"/>
                <a:gd name="T93" fmla="*/ 180 h 221"/>
                <a:gd name="T94" fmla="*/ 254 w 278"/>
                <a:gd name="T95" fmla="*/ 165 h 221"/>
                <a:gd name="T96" fmla="*/ 245 w 278"/>
                <a:gd name="T97" fmla="*/ 146 h 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8"/>
                <a:gd name="T148" fmla="*/ 0 h 221"/>
                <a:gd name="T149" fmla="*/ 278 w 278"/>
                <a:gd name="T150" fmla="*/ 221 h 2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8" h="221">
                  <a:moveTo>
                    <a:pt x="245" y="146"/>
                  </a:moveTo>
                  <a:lnTo>
                    <a:pt x="234" y="111"/>
                  </a:lnTo>
                  <a:lnTo>
                    <a:pt x="229" y="88"/>
                  </a:lnTo>
                  <a:lnTo>
                    <a:pt x="223" y="73"/>
                  </a:lnTo>
                  <a:lnTo>
                    <a:pt x="215" y="55"/>
                  </a:lnTo>
                  <a:lnTo>
                    <a:pt x="209" y="44"/>
                  </a:lnTo>
                  <a:lnTo>
                    <a:pt x="200" y="34"/>
                  </a:lnTo>
                  <a:lnTo>
                    <a:pt x="189" y="24"/>
                  </a:lnTo>
                  <a:lnTo>
                    <a:pt x="174" y="15"/>
                  </a:lnTo>
                  <a:lnTo>
                    <a:pt x="158" y="7"/>
                  </a:lnTo>
                  <a:lnTo>
                    <a:pt x="138" y="2"/>
                  </a:lnTo>
                  <a:lnTo>
                    <a:pt x="116" y="0"/>
                  </a:lnTo>
                  <a:lnTo>
                    <a:pt x="89" y="2"/>
                  </a:lnTo>
                  <a:lnTo>
                    <a:pt x="85" y="3"/>
                  </a:lnTo>
                  <a:lnTo>
                    <a:pt x="80" y="5"/>
                  </a:lnTo>
                  <a:lnTo>
                    <a:pt x="76" y="5"/>
                  </a:lnTo>
                  <a:lnTo>
                    <a:pt x="71" y="6"/>
                  </a:lnTo>
                  <a:lnTo>
                    <a:pt x="68" y="7"/>
                  </a:lnTo>
                  <a:lnTo>
                    <a:pt x="64" y="8"/>
                  </a:lnTo>
                  <a:lnTo>
                    <a:pt x="59" y="9"/>
                  </a:lnTo>
                  <a:lnTo>
                    <a:pt x="56" y="10"/>
                  </a:lnTo>
                  <a:lnTo>
                    <a:pt x="38" y="29"/>
                  </a:lnTo>
                  <a:lnTo>
                    <a:pt x="22" y="51"/>
                  </a:lnTo>
                  <a:lnTo>
                    <a:pt x="11" y="76"/>
                  </a:lnTo>
                  <a:lnTo>
                    <a:pt x="3" y="103"/>
                  </a:lnTo>
                  <a:lnTo>
                    <a:pt x="0" y="130"/>
                  </a:lnTo>
                  <a:lnTo>
                    <a:pt x="0" y="157"/>
                  </a:lnTo>
                  <a:lnTo>
                    <a:pt x="3" y="184"/>
                  </a:lnTo>
                  <a:lnTo>
                    <a:pt x="11" y="211"/>
                  </a:lnTo>
                  <a:lnTo>
                    <a:pt x="28" y="213"/>
                  </a:lnTo>
                  <a:lnTo>
                    <a:pt x="45" y="216"/>
                  </a:lnTo>
                  <a:lnTo>
                    <a:pt x="61" y="217"/>
                  </a:lnTo>
                  <a:lnTo>
                    <a:pt x="79" y="219"/>
                  </a:lnTo>
                  <a:lnTo>
                    <a:pt x="96" y="220"/>
                  </a:lnTo>
                  <a:lnTo>
                    <a:pt x="113" y="221"/>
                  </a:lnTo>
                  <a:lnTo>
                    <a:pt x="129" y="221"/>
                  </a:lnTo>
                  <a:lnTo>
                    <a:pt x="146" y="221"/>
                  </a:lnTo>
                  <a:lnTo>
                    <a:pt x="163" y="221"/>
                  </a:lnTo>
                  <a:lnTo>
                    <a:pt x="181" y="220"/>
                  </a:lnTo>
                  <a:lnTo>
                    <a:pt x="196" y="218"/>
                  </a:lnTo>
                  <a:lnTo>
                    <a:pt x="213" y="214"/>
                  </a:lnTo>
                  <a:lnTo>
                    <a:pt x="230" y="211"/>
                  </a:lnTo>
                  <a:lnTo>
                    <a:pt x="245" y="205"/>
                  </a:lnTo>
                  <a:lnTo>
                    <a:pt x="262" y="200"/>
                  </a:lnTo>
                  <a:lnTo>
                    <a:pt x="278" y="193"/>
                  </a:lnTo>
                  <a:lnTo>
                    <a:pt x="272" y="189"/>
                  </a:lnTo>
                  <a:lnTo>
                    <a:pt x="263" y="180"/>
                  </a:lnTo>
                  <a:lnTo>
                    <a:pt x="254" y="165"/>
                  </a:lnTo>
                  <a:lnTo>
                    <a:pt x="245" y="146"/>
                  </a:lnTo>
                  <a:close/>
                </a:path>
              </a:pathLst>
            </a:custGeom>
            <a:solidFill>
              <a:srgbClr val="3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4" name="Freeform 212">
              <a:extLst>
                <a:ext uri="{FF2B5EF4-FFF2-40B4-BE49-F238E27FC236}">
                  <a16:creationId xmlns:a16="http://schemas.microsoft.com/office/drawing/2014/main" id="{9D3CF7EC-0E54-6F00-465E-73075C99768C}"/>
                </a:ext>
              </a:extLst>
            </p:cNvPr>
            <p:cNvSpPr>
              <a:spLocks/>
            </p:cNvSpPr>
            <p:nvPr/>
          </p:nvSpPr>
          <p:spPr bwMode="auto">
            <a:xfrm>
              <a:off x="2179" y="1434"/>
              <a:ext cx="208" cy="335"/>
            </a:xfrm>
            <a:custGeom>
              <a:avLst/>
              <a:gdLst>
                <a:gd name="T0" fmla="*/ 194 w 208"/>
                <a:gd name="T1" fmla="*/ 286 h 335"/>
                <a:gd name="T2" fmla="*/ 131 w 208"/>
                <a:gd name="T3" fmla="*/ 279 h 335"/>
                <a:gd name="T4" fmla="*/ 129 w 208"/>
                <a:gd name="T5" fmla="*/ 279 h 335"/>
                <a:gd name="T6" fmla="*/ 126 w 208"/>
                <a:gd name="T7" fmla="*/ 282 h 335"/>
                <a:gd name="T8" fmla="*/ 122 w 208"/>
                <a:gd name="T9" fmla="*/ 284 h 335"/>
                <a:gd name="T10" fmla="*/ 116 w 208"/>
                <a:gd name="T11" fmla="*/ 286 h 335"/>
                <a:gd name="T12" fmla="*/ 109 w 208"/>
                <a:gd name="T13" fmla="*/ 291 h 335"/>
                <a:gd name="T14" fmla="*/ 102 w 208"/>
                <a:gd name="T15" fmla="*/ 295 h 335"/>
                <a:gd name="T16" fmla="*/ 95 w 208"/>
                <a:gd name="T17" fmla="*/ 301 h 335"/>
                <a:gd name="T18" fmla="*/ 88 w 208"/>
                <a:gd name="T19" fmla="*/ 306 h 335"/>
                <a:gd name="T20" fmla="*/ 87 w 208"/>
                <a:gd name="T21" fmla="*/ 305 h 335"/>
                <a:gd name="T22" fmla="*/ 84 w 208"/>
                <a:gd name="T23" fmla="*/ 302 h 335"/>
                <a:gd name="T24" fmla="*/ 80 w 208"/>
                <a:gd name="T25" fmla="*/ 298 h 335"/>
                <a:gd name="T26" fmla="*/ 79 w 208"/>
                <a:gd name="T27" fmla="*/ 297 h 335"/>
                <a:gd name="T28" fmla="*/ 35 w 208"/>
                <a:gd name="T29" fmla="*/ 150 h 335"/>
                <a:gd name="T30" fmla="*/ 171 w 208"/>
                <a:gd name="T31" fmla="*/ 24 h 335"/>
                <a:gd name="T32" fmla="*/ 167 w 208"/>
                <a:gd name="T33" fmla="*/ 22 h 335"/>
                <a:gd name="T34" fmla="*/ 162 w 208"/>
                <a:gd name="T35" fmla="*/ 17 h 335"/>
                <a:gd name="T36" fmla="*/ 155 w 208"/>
                <a:gd name="T37" fmla="*/ 12 h 335"/>
                <a:gd name="T38" fmla="*/ 152 w 208"/>
                <a:gd name="T39" fmla="*/ 9 h 335"/>
                <a:gd name="T40" fmla="*/ 146 w 208"/>
                <a:gd name="T41" fmla="*/ 7 h 335"/>
                <a:gd name="T42" fmla="*/ 141 w 208"/>
                <a:gd name="T43" fmla="*/ 5 h 335"/>
                <a:gd name="T44" fmla="*/ 136 w 208"/>
                <a:gd name="T45" fmla="*/ 3 h 335"/>
                <a:gd name="T46" fmla="*/ 132 w 208"/>
                <a:gd name="T47" fmla="*/ 0 h 335"/>
                <a:gd name="T48" fmla="*/ 0 w 208"/>
                <a:gd name="T49" fmla="*/ 139 h 335"/>
                <a:gd name="T50" fmla="*/ 77 w 208"/>
                <a:gd name="T51" fmla="*/ 322 h 335"/>
                <a:gd name="T52" fmla="*/ 83 w 208"/>
                <a:gd name="T53" fmla="*/ 325 h 335"/>
                <a:gd name="T54" fmla="*/ 87 w 208"/>
                <a:gd name="T55" fmla="*/ 326 h 335"/>
                <a:gd name="T56" fmla="*/ 93 w 208"/>
                <a:gd name="T57" fmla="*/ 327 h 335"/>
                <a:gd name="T58" fmla="*/ 99 w 208"/>
                <a:gd name="T59" fmla="*/ 327 h 335"/>
                <a:gd name="T60" fmla="*/ 107 w 208"/>
                <a:gd name="T61" fmla="*/ 326 h 335"/>
                <a:gd name="T62" fmla="*/ 114 w 208"/>
                <a:gd name="T63" fmla="*/ 327 h 335"/>
                <a:gd name="T64" fmla="*/ 120 w 208"/>
                <a:gd name="T65" fmla="*/ 329 h 335"/>
                <a:gd name="T66" fmla="*/ 125 w 208"/>
                <a:gd name="T67" fmla="*/ 331 h 335"/>
                <a:gd name="T68" fmla="*/ 129 w 208"/>
                <a:gd name="T69" fmla="*/ 333 h 335"/>
                <a:gd name="T70" fmla="*/ 143 w 208"/>
                <a:gd name="T71" fmla="*/ 335 h 335"/>
                <a:gd name="T72" fmla="*/ 152 w 208"/>
                <a:gd name="T73" fmla="*/ 335 h 335"/>
                <a:gd name="T74" fmla="*/ 156 w 208"/>
                <a:gd name="T75" fmla="*/ 334 h 335"/>
                <a:gd name="T76" fmla="*/ 157 w 208"/>
                <a:gd name="T77" fmla="*/ 334 h 335"/>
                <a:gd name="T78" fmla="*/ 156 w 208"/>
                <a:gd name="T79" fmla="*/ 333 h 335"/>
                <a:gd name="T80" fmla="*/ 153 w 208"/>
                <a:gd name="T81" fmla="*/ 329 h 335"/>
                <a:gd name="T82" fmla="*/ 144 w 208"/>
                <a:gd name="T83" fmla="*/ 324 h 335"/>
                <a:gd name="T84" fmla="*/ 128 w 208"/>
                <a:gd name="T85" fmla="*/ 317 h 335"/>
                <a:gd name="T86" fmla="*/ 126 w 208"/>
                <a:gd name="T87" fmla="*/ 314 h 335"/>
                <a:gd name="T88" fmla="*/ 129 w 208"/>
                <a:gd name="T89" fmla="*/ 307 h 335"/>
                <a:gd name="T90" fmla="*/ 135 w 208"/>
                <a:gd name="T91" fmla="*/ 302 h 335"/>
                <a:gd name="T92" fmla="*/ 137 w 208"/>
                <a:gd name="T93" fmla="*/ 300 h 335"/>
                <a:gd name="T94" fmla="*/ 168 w 208"/>
                <a:gd name="T95" fmla="*/ 294 h 335"/>
                <a:gd name="T96" fmla="*/ 172 w 208"/>
                <a:gd name="T97" fmla="*/ 294 h 335"/>
                <a:gd name="T98" fmla="*/ 181 w 208"/>
                <a:gd name="T99" fmla="*/ 294 h 335"/>
                <a:gd name="T100" fmla="*/ 191 w 208"/>
                <a:gd name="T101" fmla="*/ 294 h 335"/>
                <a:gd name="T102" fmla="*/ 199 w 208"/>
                <a:gd name="T103" fmla="*/ 295 h 335"/>
                <a:gd name="T104" fmla="*/ 203 w 208"/>
                <a:gd name="T105" fmla="*/ 295 h 335"/>
                <a:gd name="T106" fmla="*/ 205 w 208"/>
                <a:gd name="T107" fmla="*/ 293 h 335"/>
                <a:gd name="T108" fmla="*/ 208 w 208"/>
                <a:gd name="T109" fmla="*/ 292 h 335"/>
                <a:gd name="T110" fmla="*/ 208 w 208"/>
                <a:gd name="T111" fmla="*/ 291 h 335"/>
                <a:gd name="T112" fmla="*/ 194 w 208"/>
                <a:gd name="T113" fmla="*/ 286 h 3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335"/>
                <a:gd name="T173" fmla="*/ 208 w 208"/>
                <a:gd name="T174" fmla="*/ 335 h 3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335">
                  <a:moveTo>
                    <a:pt x="194" y="286"/>
                  </a:moveTo>
                  <a:lnTo>
                    <a:pt x="131" y="279"/>
                  </a:lnTo>
                  <a:lnTo>
                    <a:pt x="129" y="279"/>
                  </a:lnTo>
                  <a:lnTo>
                    <a:pt x="126" y="282"/>
                  </a:lnTo>
                  <a:lnTo>
                    <a:pt x="122" y="284"/>
                  </a:lnTo>
                  <a:lnTo>
                    <a:pt x="116" y="286"/>
                  </a:lnTo>
                  <a:lnTo>
                    <a:pt x="109" y="291"/>
                  </a:lnTo>
                  <a:lnTo>
                    <a:pt x="102" y="295"/>
                  </a:lnTo>
                  <a:lnTo>
                    <a:pt x="95" y="301"/>
                  </a:lnTo>
                  <a:lnTo>
                    <a:pt x="88" y="306"/>
                  </a:lnTo>
                  <a:lnTo>
                    <a:pt x="87" y="305"/>
                  </a:lnTo>
                  <a:lnTo>
                    <a:pt x="84" y="302"/>
                  </a:lnTo>
                  <a:lnTo>
                    <a:pt x="80" y="298"/>
                  </a:lnTo>
                  <a:lnTo>
                    <a:pt x="79" y="297"/>
                  </a:lnTo>
                  <a:lnTo>
                    <a:pt x="35" y="150"/>
                  </a:lnTo>
                  <a:lnTo>
                    <a:pt x="171" y="24"/>
                  </a:lnTo>
                  <a:lnTo>
                    <a:pt x="167" y="22"/>
                  </a:lnTo>
                  <a:lnTo>
                    <a:pt x="162" y="17"/>
                  </a:lnTo>
                  <a:lnTo>
                    <a:pt x="155" y="12"/>
                  </a:lnTo>
                  <a:lnTo>
                    <a:pt x="152" y="9"/>
                  </a:lnTo>
                  <a:lnTo>
                    <a:pt x="146" y="7"/>
                  </a:lnTo>
                  <a:lnTo>
                    <a:pt x="141" y="5"/>
                  </a:lnTo>
                  <a:lnTo>
                    <a:pt x="136" y="3"/>
                  </a:lnTo>
                  <a:lnTo>
                    <a:pt x="132" y="0"/>
                  </a:lnTo>
                  <a:lnTo>
                    <a:pt x="0" y="139"/>
                  </a:lnTo>
                  <a:lnTo>
                    <a:pt x="77" y="322"/>
                  </a:lnTo>
                  <a:lnTo>
                    <a:pt x="83" y="325"/>
                  </a:lnTo>
                  <a:lnTo>
                    <a:pt x="87" y="326"/>
                  </a:lnTo>
                  <a:lnTo>
                    <a:pt x="93" y="327"/>
                  </a:lnTo>
                  <a:lnTo>
                    <a:pt x="99" y="327"/>
                  </a:lnTo>
                  <a:lnTo>
                    <a:pt x="107" y="326"/>
                  </a:lnTo>
                  <a:lnTo>
                    <a:pt x="114" y="327"/>
                  </a:lnTo>
                  <a:lnTo>
                    <a:pt x="120" y="329"/>
                  </a:lnTo>
                  <a:lnTo>
                    <a:pt x="125" y="331"/>
                  </a:lnTo>
                  <a:lnTo>
                    <a:pt x="129" y="333"/>
                  </a:lnTo>
                  <a:lnTo>
                    <a:pt x="143" y="335"/>
                  </a:lnTo>
                  <a:lnTo>
                    <a:pt x="152" y="335"/>
                  </a:lnTo>
                  <a:lnTo>
                    <a:pt x="156" y="334"/>
                  </a:lnTo>
                  <a:lnTo>
                    <a:pt x="157" y="334"/>
                  </a:lnTo>
                  <a:lnTo>
                    <a:pt x="156" y="333"/>
                  </a:lnTo>
                  <a:lnTo>
                    <a:pt x="153" y="329"/>
                  </a:lnTo>
                  <a:lnTo>
                    <a:pt x="144" y="324"/>
                  </a:lnTo>
                  <a:lnTo>
                    <a:pt x="128" y="317"/>
                  </a:lnTo>
                  <a:lnTo>
                    <a:pt x="126" y="314"/>
                  </a:lnTo>
                  <a:lnTo>
                    <a:pt x="129" y="307"/>
                  </a:lnTo>
                  <a:lnTo>
                    <a:pt x="135" y="302"/>
                  </a:lnTo>
                  <a:lnTo>
                    <a:pt x="137" y="300"/>
                  </a:lnTo>
                  <a:lnTo>
                    <a:pt x="168" y="294"/>
                  </a:lnTo>
                  <a:lnTo>
                    <a:pt x="172" y="294"/>
                  </a:lnTo>
                  <a:lnTo>
                    <a:pt x="181" y="294"/>
                  </a:lnTo>
                  <a:lnTo>
                    <a:pt x="191" y="294"/>
                  </a:lnTo>
                  <a:lnTo>
                    <a:pt x="199" y="295"/>
                  </a:lnTo>
                  <a:lnTo>
                    <a:pt x="203" y="295"/>
                  </a:lnTo>
                  <a:lnTo>
                    <a:pt x="205" y="293"/>
                  </a:lnTo>
                  <a:lnTo>
                    <a:pt x="208" y="292"/>
                  </a:lnTo>
                  <a:lnTo>
                    <a:pt x="208" y="291"/>
                  </a:lnTo>
                  <a:lnTo>
                    <a:pt x="194" y="286"/>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5" name="Freeform 213">
              <a:extLst>
                <a:ext uri="{FF2B5EF4-FFF2-40B4-BE49-F238E27FC236}">
                  <a16:creationId xmlns:a16="http://schemas.microsoft.com/office/drawing/2014/main" id="{5936CAC4-2CEA-8DDD-12B6-C6451CC2532A}"/>
                </a:ext>
              </a:extLst>
            </p:cNvPr>
            <p:cNvSpPr>
              <a:spLocks/>
            </p:cNvSpPr>
            <p:nvPr/>
          </p:nvSpPr>
          <p:spPr bwMode="auto">
            <a:xfrm>
              <a:off x="2313" y="1302"/>
              <a:ext cx="43" cy="125"/>
            </a:xfrm>
            <a:custGeom>
              <a:avLst/>
              <a:gdLst>
                <a:gd name="T0" fmla="*/ 2 w 43"/>
                <a:gd name="T1" fmla="*/ 0 h 125"/>
                <a:gd name="T2" fmla="*/ 1 w 43"/>
                <a:gd name="T3" fmla="*/ 6 h 125"/>
                <a:gd name="T4" fmla="*/ 0 w 43"/>
                <a:gd name="T5" fmla="*/ 29 h 125"/>
                <a:gd name="T6" fmla="*/ 0 w 43"/>
                <a:gd name="T7" fmla="*/ 63 h 125"/>
                <a:gd name="T8" fmla="*/ 1 w 43"/>
                <a:gd name="T9" fmla="*/ 112 h 125"/>
                <a:gd name="T10" fmla="*/ 2 w 43"/>
                <a:gd name="T11" fmla="*/ 113 h 125"/>
                <a:gd name="T12" fmla="*/ 4 w 43"/>
                <a:gd name="T13" fmla="*/ 116 h 125"/>
                <a:gd name="T14" fmla="*/ 8 w 43"/>
                <a:gd name="T15" fmla="*/ 119 h 125"/>
                <a:gd name="T16" fmla="*/ 13 w 43"/>
                <a:gd name="T17" fmla="*/ 122 h 125"/>
                <a:gd name="T18" fmla="*/ 19 w 43"/>
                <a:gd name="T19" fmla="*/ 125 h 125"/>
                <a:gd name="T20" fmla="*/ 27 w 43"/>
                <a:gd name="T21" fmla="*/ 125 h 125"/>
                <a:gd name="T22" fmla="*/ 34 w 43"/>
                <a:gd name="T23" fmla="*/ 121 h 125"/>
                <a:gd name="T24" fmla="*/ 43 w 43"/>
                <a:gd name="T25" fmla="*/ 115 h 125"/>
                <a:gd name="T26" fmla="*/ 40 w 43"/>
                <a:gd name="T27" fmla="*/ 106 h 125"/>
                <a:gd name="T28" fmla="*/ 33 w 43"/>
                <a:gd name="T29" fmla="*/ 82 h 125"/>
                <a:gd name="T30" fmla="*/ 28 w 43"/>
                <a:gd name="T31" fmla="*/ 49 h 125"/>
                <a:gd name="T32" fmla="*/ 28 w 43"/>
                <a:gd name="T33" fmla="*/ 10 h 125"/>
                <a:gd name="T34" fmla="*/ 2 w 43"/>
                <a:gd name="T35" fmla="*/ 0 h 1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125"/>
                <a:gd name="T56" fmla="*/ 43 w 43"/>
                <a:gd name="T57" fmla="*/ 125 h 1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125">
                  <a:moveTo>
                    <a:pt x="2" y="0"/>
                  </a:moveTo>
                  <a:lnTo>
                    <a:pt x="1" y="6"/>
                  </a:lnTo>
                  <a:lnTo>
                    <a:pt x="0" y="29"/>
                  </a:lnTo>
                  <a:lnTo>
                    <a:pt x="0" y="63"/>
                  </a:lnTo>
                  <a:lnTo>
                    <a:pt x="1" y="112"/>
                  </a:lnTo>
                  <a:lnTo>
                    <a:pt x="2" y="113"/>
                  </a:lnTo>
                  <a:lnTo>
                    <a:pt x="4" y="116"/>
                  </a:lnTo>
                  <a:lnTo>
                    <a:pt x="8" y="119"/>
                  </a:lnTo>
                  <a:lnTo>
                    <a:pt x="13" y="122"/>
                  </a:lnTo>
                  <a:lnTo>
                    <a:pt x="19" y="125"/>
                  </a:lnTo>
                  <a:lnTo>
                    <a:pt x="27" y="125"/>
                  </a:lnTo>
                  <a:lnTo>
                    <a:pt x="34" y="121"/>
                  </a:lnTo>
                  <a:lnTo>
                    <a:pt x="43" y="115"/>
                  </a:lnTo>
                  <a:lnTo>
                    <a:pt x="40" y="106"/>
                  </a:lnTo>
                  <a:lnTo>
                    <a:pt x="33" y="82"/>
                  </a:lnTo>
                  <a:lnTo>
                    <a:pt x="28" y="49"/>
                  </a:lnTo>
                  <a:lnTo>
                    <a:pt x="28" y="10"/>
                  </a:lnTo>
                  <a:lnTo>
                    <a:pt x="2" y="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6" name="Freeform 214">
              <a:extLst>
                <a:ext uri="{FF2B5EF4-FFF2-40B4-BE49-F238E27FC236}">
                  <a16:creationId xmlns:a16="http://schemas.microsoft.com/office/drawing/2014/main" id="{187DD363-BAB0-B218-6CD1-7ED60D8CBFF3}"/>
                </a:ext>
              </a:extLst>
            </p:cNvPr>
            <p:cNvSpPr>
              <a:spLocks/>
            </p:cNvSpPr>
            <p:nvPr/>
          </p:nvSpPr>
          <p:spPr bwMode="auto">
            <a:xfrm>
              <a:off x="2293" y="1409"/>
              <a:ext cx="137" cy="59"/>
            </a:xfrm>
            <a:custGeom>
              <a:avLst/>
              <a:gdLst>
                <a:gd name="T0" fmla="*/ 100 w 137"/>
                <a:gd name="T1" fmla="*/ 0 h 59"/>
                <a:gd name="T2" fmla="*/ 102 w 137"/>
                <a:gd name="T3" fmla="*/ 0 h 59"/>
                <a:gd name="T4" fmla="*/ 109 w 137"/>
                <a:gd name="T5" fmla="*/ 1 h 59"/>
                <a:gd name="T6" fmla="*/ 117 w 137"/>
                <a:gd name="T7" fmla="*/ 2 h 59"/>
                <a:gd name="T8" fmla="*/ 126 w 137"/>
                <a:gd name="T9" fmla="*/ 6 h 59"/>
                <a:gd name="T10" fmla="*/ 133 w 137"/>
                <a:gd name="T11" fmla="*/ 12 h 59"/>
                <a:gd name="T12" fmla="*/ 137 w 137"/>
                <a:gd name="T13" fmla="*/ 20 h 59"/>
                <a:gd name="T14" fmla="*/ 136 w 137"/>
                <a:gd name="T15" fmla="*/ 31 h 59"/>
                <a:gd name="T16" fmla="*/ 129 w 137"/>
                <a:gd name="T17" fmla="*/ 47 h 59"/>
                <a:gd name="T18" fmla="*/ 121 w 137"/>
                <a:gd name="T19" fmla="*/ 53 h 59"/>
                <a:gd name="T20" fmla="*/ 110 w 137"/>
                <a:gd name="T21" fmla="*/ 58 h 59"/>
                <a:gd name="T22" fmla="*/ 96 w 137"/>
                <a:gd name="T23" fmla="*/ 59 h 59"/>
                <a:gd name="T24" fmla="*/ 80 w 137"/>
                <a:gd name="T25" fmla="*/ 58 h 59"/>
                <a:gd name="T26" fmla="*/ 63 w 137"/>
                <a:gd name="T27" fmla="*/ 54 h 59"/>
                <a:gd name="T28" fmla="*/ 48 w 137"/>
                <a:gd name="T29" fmla="*/ 50 h 59"/>
                <a:gd name="T30" fmla="*/ 32 w 137"/>
                <a:gd name="T31" fmla="*/ 44 h 59"/>
                <a:gd name="T32" fmla="*/ 19 w 137"/>
                <a:gd name="T33" fmla="*/ 38 h 59"/>
                <a:gd name="T34" fmla="*/ 8 w 137"/>
                <a:gd name="T35" fmla="*/ 30 h 59"/>
                <a:gd name="T36" fmla="*/ 2 w 137"/>
                <a:gd name="T37" fmla="*/ 23 h 59"/>
                <a:gd name="T38" fmla="*/ 0 w 137"/>
                <a:gd name="T39" fmla="*/ 16 h 59"/>
                <a:gd name="T40" fmla="*/ 4 w 137"/>
                <a:gd name="T41" fmla="*/ 10 h 59"/>
                <a:gd name="T42" fmla="*/ 15 w 137"/>
                <a:gd name="T43" fmla="*/ 5 h 59"/>
                <a:gd name="T44" fmla="*/ 34 w 137"/>
                <a:gd name="T45" fmla="*/ 1 h 59"/>
                <a:gd name="T46" fmla="*/ 62 w 137"/>
                <a:gd name="T47" fmla="*/ 0 h 59"/>
                <a:gd name="T48" fmla="*/ 100 w 137"/>
                <a:gd name="T49" fmla="*/ 0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
                <a:gd name="T76" fmla="*/ 0 h 59"/>
                <a:gd name="T77" fmla="*/ 137 w 137"/>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 h="59">
                  <a:moveTo>
                    <a:pt x="100" y="0"/>
                  </a:moveTo>
                  <a:lnTo>
                    <a:pt x="102" y="0"/>
                  </a:lnTo>
                  <a:lnTo>
                    <a:pt x="109" y="1"/>
                  </a:lnTo>
                  <a:lnTo>
                    <a:pt x="117" y="2"/>
                  </a:lnTo>
                  <a:lnTo>
                    <a:pt x="126" y="6"/>
                  </a:lnTo>
                  <a:lnTo>
                    <a:pt x="133" y="12"/>
                  </a:lnTo>
                  <a:lnTo>
                    <a:pt x="137" y="20"/>
                  </a:lnTo>
                  <a:lnTo>
                    <a:pt x="136" y="31"/>
                  </a:lnTo>
                  <a:lnTo>
                    <a:pt x="129" y="47"/>
                  </a:lnTo>
                  <a:lnTo>
                    <a:pt x="121" y="53"/>
                  </a:lnTo>
                  <a:lnTo>
                    <a:pt x="110" y="58"/>
                  </a:lnTo>
                  <a:lnTo>
                    <a:pt x="96" y="59"/>
                  </a:lnTo>
                  <a:lnTo>
                    <a:pt x="80" y="58"/>
                  </a:lnTo>
                  <a:lnTo>
                    <a:pt x="63" y="54"/>
                  </a:lnTo>
                  <a:lnTo>
                    <a:pt x="48" y="50"/>
                  </a:lnTo>
                  <a:lnTo>
                    <a:pt x="32" y="44"/>
                  </a:lnTo>
                  <a:lnTo>
                    <a:pt x="19" y="38"/>
                  </a:lnTo>
                  <a:lnTo>
                    <a:pt x="8" y="30"/>
                  </a:lnTo>
                  <a:lnTo>
                    <a:pt x="2" y="23"/>
                  </a:lnTo>
                  <a:lnTo>
                    <a:pt x="0" y="16"/>
                  </a:lnTo>
                  <a:lnTo>
                    <a:pt x="4" y="10"/>
                  </a:lnTo>
                  <a:lnTo>
                    <a:pt x="15" y="5"/>
                  </a:lnTo>
                  <a:lnTo>
                    <a:pt x="34" y="1"/>
                  </a:lnTo>
                  <a:lnTo>
                    <a:pt x="62"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7" name="Freeform 215">
              <a:extLst>
                <a:ext uri="{FF2B5EF4-FFF2-40B4-BE49-F238E27FC236}">
                  <a16:creationId xmlns:a16="http://schemas.microsoft.com/office/drawing/2014/main" id="{316A3FA3-668F-0562-04C5-0FEC6BDE3022}"/>
                </a:ext>
              </a:extLst>
            </p:cNvPr>
            <p:cNvSpPr>
              <a:spLocks/>
            </p:cNvSpPr>
            <p:nvPr/>
          </p:nvSpPr>
          <p:spPr bwMode="auto">
            <a:xfrm>
              <a:off x="2257" y="1159"/>
              <a:ext cx="157" cy="217"/>
            </a:xfrm>
            <a:custGeom>
              <a:avLst/>
              <a:gdLst>
                <a:gd name="T0" fmla="*/ 155 w 157"/>
                <a:gd name="T1" fmla="*/ 61 h 217"/>
                <a:gd name="T2" fmla="*/ 153 w 157"/>
                <a:gd name="T3" fmla="*/ 53 h 217"/>
                <a:gd name="T4" fmla="*/ 147 w 157"/>
                <a:gd name="T5" fmla="*/ 42 h 217"/>
                <a:gd name="T6" fmla="*/ 140 w 157"/>
                <a:gd name="T7" fmla="*/ 31 h 217"/>
                <a:gd name="T8" fmla="*/ 128 w 157"/>
                <a:gd name="T9" fmla="*/ 20 h 217"/>
                <a:gd name="T10" fmla="*/ 115 w 157"/>
                <a:gd name="T11" fmla="*/ 10 h 217"/>
                <a:gd name="T12" fmla="*/ 101 w 157"/>
                <a:gd name="T13" fmla="*/ 3 h 217"/>
                <a:gd name="T14" fmla="*/ 83 w 157"/>
                <a:gd name="T15" fmla="*/ 0 h 217"/>
                <a:gd name="T16" fmla="*/ 63 w 157"/>
                <a:gd name="T17" fmla="*/ 1 h 217"/>
                <a:gd name="T18" fmla="*/ 46 w 157"/>
                <a:gd name="T19" fmla="*/ 6 h 217"/>
                <a:gd name="T20" fmla="*/ 31 w 157"/>
                <a:gd name="T21" fmla="*/ 13 h 217"/>
                <a:gd name="T22" fmla="*/ 20 w 157"/>
                <a:gd name="T23" fmla="*/ 22 h 217"/>
                <a:gd name="T24" fmla="*/ 11 w 157"/>
                <a:gd name="T25" fmla="*/ 32 h 217"/>
                <a:gd name="T26" fmla="*/ 5 w 157"/>
                <a:gd name="T27" fmla="*/ 43 h 217"/>
                <a:gd name="T28" fmla="*/ 1 w 157"/>
                <a:gd name="T29" fmla="*/ 57 h 217"/>
                <a:gd name="T30" fmla="*/ 0 w 157"/>
                <a:gd name="T31" fmla="*/ 72 h 217"/>
                <a:gd name="T32" fmla="*/ 1 w 157"/>
                <a:gd name="T33" fmla="*/ 88 h 217"/>
                <a:gd name="T34" fmla="*/ 9 w 157"/>
                <a:gd name="T35" fmla="*/ 125 h 217"/>
                <a:gd name="T36" fmla="*/ 21 w 157"/>
                <a:gd name="T37" fmla="*/ 155 h 217"/>
                <a:gd name="T38" fmla="*/ 36 w 157"/>
                <a:gd name="T39" fmla="*/ 177 h 217"/>
                <a:gd name="T40" fmla="*/ 53 w 157"/>
                <a:gd name="T41" fmla="*/ 194 h 217"/>
                <a:gd name="T42" fmla="*/ 68 w 157"/>
                <a:gd name="T43" fmla="*/ 205 h 217"/>
                <a:gd name="T44" fmla="*/ 82 w 157"/>
                <a:gd name="T45" fmla="*/ 213 h 217"/>
                <a:gd name="T46" fmla="*/ 92 w 157"/>
                <a:gd name="T47" fmla="*/ 216 h 217"/>
                <a:gd name="T48" fmla="*/ 95 w 157"/>
                <a:gd name="T49" fmla="*/ 217 h 217"/>
                <a:gd name="T50" fmla="*/ 101 w 157"/>
                <a:gd name="T51" fmla="*/ 213 h 217"/>
                <a:gd name="T52" fmla="*/ 111 w 157"/>
                <a:gd name="T53" fmla="*/ 204 h 217"/>
                <a:gd name="T54" fmla="*/ 123 w 157"/>
                <a:gd name="T55" fmla="*/ 191 h 217"/>
                <a:gd name="T56" fmla="*/ 135 w 157"/>
                <a:gd name="T57" fmla="*/ 174 h 217"/>
                <a:gd name="T58" fmla="*/ 146 w 157"/>
                <a:gd name="T59" fmla="*/ 152 h 217"/>
                <a:gd name="T60" fmla="*/ 154 w 157"/>
                <a:gd name="T61" fmla="*/ 126 h 217"/>
                <a:gd name="T62" fmla="*/ 157 w 157"/>
                <a:gd name="T63" fmla="*/ 96 h 217"/>
                <a:gd name="T64" fmla="*/ 155 w 157"/>
                <a:gd name="T65" fmla="*/ 61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217"/>
                <a:gd name="T101" fmla="*/ 157 w 157"/>
                <a:gd name="T102" fmla="*/ 217 h 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217">
                  <a:moveTo>
                    <a:pt x="155" y="61"/>
                  </a:moveTo>
                  <a:lnTo>
                    <a:pt x="153" y="53"/>
                  </a:lnTo>
                  <a:lnTo>
                    <a:pt x="147" y="42"/>
                  </a:lnTo>
                  <a:lnTo>
                    <a:pt x="140" y="31"/>
                  </a:lnTo>
                  <a:lnTo>
                    <a:pt x="128" y="20"/>
                  </a:lnTo>
                  <a:lnTo>
                    <a:pt x="115" y="10"/>
                  </a:lnTo>
                  <a:lnTo>
                    <a:pt x="101" y="3"/>
                  </a:lnTo>
                  <a:lnTo>
                    <a:pt x="83" y="0"/>
                  </a:lnTo>
                  <a:lnTo>
                    <a:pt x="63" y="1"/>
                  </a:lnTo>
                  <a:lnTo>
                    <a:pt x="46" y="6"/>
                  </a:lnTo>
                  <a:lnTo>
                    <a:pt x="31" y="13"/>
                  </a:lnTo>
                  <a:lnTo>
                    <a:pt x="20" y="22"/>
                  </a:lnTo>
                  <a:lnTo>
                    <a:pt x="11" y="32"/>
                  </a:lnTo>
                  <a:lnTo>
                    <a:pt x="5" y="43"/>
                  </a:lnTo>
                  <a:lnTo>
                    <a:pt x="1" y="57"/>
                  </a:lnTo>
                  <a:lnTo>
                    <a:pt x="0" y="72"/>
                  </a:lnTo>
                  <a:lnTo>
                    <a:pt x="1" y="88"/>
                  </a:lnTo>
                  <a:lnTo>
                    <a:pt x="9" y="125"/>
                  </a:lnTo>
                  <a:lnTo>
                    <a:pt x="21" y="155"/>
                  </a:lnTo>
                  <a:lnTo>
                    <a:pt x="36" y="177"/>
                  </a:lnTo>
                  <a:lnTo>
                    <a:pt x="53" y="194"/>
                  </a:lnTo>
                  <a:lnTo>
                    <a:pt x="68" y="205"/>
                  </a:lnTo>
                  <a:lnTo>
                    <a:pt x="82" y="213"/>
                  </a:lnTo>
                  <a:lnTo>
                    <a:pt x="92" y="216"/>
                  </a:lnTo>
                  <a:lnTo>
                    <a:pt x="95" y="217"/>
                  </a:lnTo>
                  <a:lnTo>
                    <a:pt x="101" y="213"/>
                  </a:lnTo>
                  <a:lnTo>
                    <a:pt x="111" y="204"/>
                  </a:lnTo>
                  <a:lnTo>
                    <a:pt x="123" y="191"/>
                  </a:lnTo>
                  <a:lnTo>
                    <a:pt x="135" y="174"/>
                  </a:lnTo>
                  <a:lnTo>
                    <a:pt x="146" y="152"/>
                  </a:lnTo>
                  <a:lnTo>
                    <a:pt x="154" y="126"/>
                  </a:lnTo>
                  <a:lnTo>
                    <a:pt x="157" y="96"/>
                  </a:lnTo>
                  <a:lnTo>
                    <a:pt x="155" y="61"/>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8" name="Freeform 216">
              <a:extLst>
                <a:ext uri="{FF2B5EF4-FFF2-40B4-BE49-F238E27FC236}">
                  <a16:creationId xmlns:a16="http://schemas.microsoft.com/office/drawing/2014/main" id="{04F0A22F-1059-C70C-E7BF-8F2B86CC46D3}"/>
                </a:ext>
              </a:extLst>
            </p:cNvPr>
            <p:cNvSpPr>
              <a:spLocks/>
            </p:cNvSpPr>
            <p:nvPr/>
          </p:nvSpPr>
          <p:spPr bwMode="auto">
            <a:xfrm>
              <a:off x="2304" y="1308"/>
              <a:ext cx="79" cy="54"/>
            </a:xfrm>
            <a:custGeom>
              <a:avLst/>
              <a:gdLst>
                <a:gd name="T0" fmla="*/ 0 w 79"/>
                <a:gd name="T1" fmla="*/ 9 h 54"/>
                <a:gd name="T2" fmla="*/ 2 w 79"/>
                <a:gd name="T3" fmla="*/ 14 h 54"/>
                <a:gd name="T4" fmla="*/ 8 w 79"/>
                <a:gd name="T5" fmla="*/ 24 h 54"/>
                <a:gd name="T6" fmla="*/ 17 w 79"/>
                <a:gd name="T7" fmla="*/ 37 h 54"/>
                <a:gd name="T8" fmla="*/ 28 w 79"/>
                <a:gd name="T9" fmla="*/ 48 h 54"/>
                <a:gd name="T10" fmla="*/ 40 w 79"/>
                <a:gd name="T11" fmla="*/ 54 h 54"/>
                <a:gd name="T12" fmla="*/ 54 w 79"/>
                <a:gd name="T13" fmla="*/ 52 h 54"/>
                <a:gd name="T14" fmla="*/ 67 w 79"/>
                <a:gd name="T15" fmla="*/ 35 h 54"/>
                <a:gd name="T16" fmla="*/ 79 w 79"/>
                <a:gd name="T17" fmla="*/ 1 h 54"/>
                <a:gd name="T18" fmla="*/ 78 w 79"/>
                <a:gd name="T19" fmla="*/ 1 h 54"/>
                <a:gd name="T20" fmla="*/ 76 w 79"/>
                <a:gd name="T21" fmla="*/ 0 h 54"/>
                <a:gd name="T22" fmla="*/ 70 w 79"/>
                <a:gd name="T23" fmla="*/ 0 h 54"/>
                <a:gd name="T24" fmla="*/ 62 w 79"/>
                <a:gd name="T25" fmla="*/ 0 h 54"/>
                <a:gd name="T26" fmla="*/ 51 w 79"/>
                <a:gd name="T27" fmla="*/ 0 h 54"/>
                <a:gd name="T28" fmla="*/ 38 w 79"/>
                <a:gd name="T29" fmla="*/ 1 h 54"/>
                <a:gd name="T30" fmla="*/ 21 w 79"/>
                <a:gd name="T31" fmla="*/ 5 h 54"/>
                <a:gd name="T32" fmla="*/ 0 w 79"/>
                <a:gd name="T33" fmla="*/ 9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4"/>
                <a:gd name="T53" fmla="*/ 79 w 79"/>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4">
                  <a:moveTo>
                    <a:pt x="0" y="9"/>
                  </a:moveTo>
                  <a:lnTo>
                    <a:pt x="2" y="14"/>
                  </a:lnTo>
                  <a:lnTo>
                    <a:pt x="8" y="24"/>
                  </a:lnTo>
                  <a:lnTo>
                    <a:pt x="17" y="37"/>
                  </a:lnTo>
                  <a:lnTo>
                    <a:pt x="28" y="48"/>
                  </a:lnTo>
                  <a:lnTo>
                    <a:pt x="40" y="54"/>
                  </a:lnTo>
                  <a:lnTo>
                    <a:pt x="54" y="52"/>
                  </a:lnTo>
                  <a:lnTo>
                    <a:pt x="67" y="35"/>
                  </a:lnTo>
                  <a:lnTo>
                    <a:pt x="79" y="1"/>
                  </a:lnTo>
                  <a:lnTo>
                    <a:pt x="78" y="1"/>
                  </a:lnTo>
                  <a:lnTo>
                    <a:pt x="76" y="0"/>
                  </a:lnTo>
                  <a:lnTo>
                    <a:pt x="70" y="0"/>
                  </a:lnTo>
                  <a:lnTo>
                    <a:pt x="62" y="0"/>
                  </a:lnTo>
                  <a:lnTo>
                    <a:pt x="51" y="0"/>
                  </a:lnTo>
                  <a:lnTo>
                    <a:pt x="38" y="1"/>
                  </a:lnTo>
                  <a:lnTo>
                    <a:pt x="21" y="5"/>
                  </a:lnTo>
                  <a:lnTo>
                    <a:pt x="0" y="9"/>
                  </a:lnTo>
                  <a:close/>
                </a:path>
              </a:pathLst>
            </a:custGeom>
            <a:solidFill>
              <a:srgbClr val="DB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9" name="Freeform 217">
              <a:extLst>
                <a:ext uri="{FF2B5EF4-FFF2-40B4-BE49-F238E27FC236}">
                  <a16:creationId xmlns:a16="http://schemas.microsoft.com/office/drawing/2014/main" id="{31697D2B-495E-EE0D-13EE-FD60B20A2503}"/>
                </a:ext>
              </a:extLst>
            </p:cNvPr>
            <p:cNvSpPr>
              <a:spLocks/>
            </p:cNvSpPr>
            <p:nvPr/>
          </p:nvSpPr>
          <p:spPr bwMode="auto">
            <a:xfrm>
              <a:off x="2306" y="1312"/>
              <a:ext cx="75" cy="41"/>
            </a:xfrm>
            <a:custGeom>
              <a:avLst/>
              <a:gdLst>
                <a:gd name="T0" fmla="*/ 0 w 75"/>
                <a:gd name="T1" fmla="*/ 7 h 41"/>
                <a:gd name="T2" fmla="*/ 2 w 75"/>
                <a:gd name="T3" fmla="*/ 11 h 41"/>
                <a:gd name="T4" fmla="*/ 8 w 75"/>
                <a:gd name="T5" fmla="*/ 19 h 41"/>
                <a:gd name="T6" fmla="*/ 16 w 75"/>
                <a:gd name="T7" fmla="*/ 29 h 41"/>
                <a:gd name="T8" fmla="*/ 26 w 75"/>
                <a:gd name="T9" fmla="*/ 36 h 41"/>
                <a:gd name="T10" fmla="*/ 37 w 75"/>
                <a:gd name="T11" fmla="*/ 41 h 41"/>
                <a:gd name="T12" fmla="*/ 50 w 75"/>
                <a:gd name="T13" fmla="*/ 38 h 41"/>
                <a:gd name="T14" fmla="*/ 63 w 75"/>
                <a:gd name="T15" fmla="*/ 25 h 41"/>
                <a:gd name="T16" fmla="*/ 75 w 75"/>
                <a:gd name="T17" fmla="*/ 0 h 41"/>
                <a:gd name="T18" fmla="*/ 73 w 75"/>
                <a:gd name="T19" fmla="*/ 0 h 41"/>
                <a:gd name="T20" fmla="*/ 68 w 75"/>
                <a:gd name="T21" fmla="*/ 1 h 41"/>
                <a:gd name="T22" fmla="*/ 60 w 75"/>
                <a:gd name="T23" fmla="*/ 2 h 41"/>
                <a:gd name="T24" fmla="*/ 50 w 75"/>
                <a:gd name="T25" fmla="*/ 3 h 41"/>
                <a:gd name="T26" fmla="*/ 38 w 75"/>
                <a:gd name="T27" fmla="*/ 5 h 41"/>
                <a:gd name="T28" fmla="*/ 26 w 75"/>
                <a:gd name="T29" fmla="*/ 6 h 41"/>
                <a:gd name="T30" fmla="*/ 12 w 75"/>
                <a:gd name="T31" fmla="*/ 7 h 41"/>
                <a:gd name="T32" fmla="*/ 0 w 75"/>
                <a:gd name="T33" fmla="*/ 7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41"/>
                <a:gd name="T53" fmla="*/ 75 w 7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41">
                  <a:moveTo>
                    <a:pt x="0" y="7"/>
                  </a:moveTo>
                  <a:lnTo>
                    <a:pt x="2" y="11"/>
                  </a:lnTo>
                  <a:lnTo>
                    <a:pt x="8" y="19"/>
                  </a:lnTo>
                  <a:lnTo>
                    <a:pt x="16" y="29"/>
                  </a:lnTo>
                  <a:lnTo>
                    <a:pt x="26" y="36"/>
                  </a:lnTo>
                  <a:lnTo>
                    <a:pt x="37" y="41"/>
                  </a:lnTo>
                  <a:lnTo>
                    <a:pt x="50" y="38"/>
                  </a:lnTo>
                  <a:lnTo>
                    <a:pt x="63" y="25"/>
                  </a:lnTo>
                  <a:lnTo>
                    <a:pt x="75" y="0"/>
                  </a:lnTo>
                  <a:lnTo>
                    <a:pt x="73" y="0"/>
                  </a:lnTo>
                  <a:lnTo>
                    <a:pt x="68" y="1"/>
                  </a:lnTo>
                  <a:lnTo>
                    <a:pt x="60" y="2"/>
                  </a:lnTo>
                  <a:lnTo>
                    <a:pt x="50" y="3"/>
                  </a:lnTo>
                  <a:lnTo>
                    <a:pt x="38" y="5"/>
                  </a:lnTo>
                  <a:lnTo>
                    <a:pt x="26" y="6"/>
                  </a:lnTo>
                  <a:lnTo>
                    <a:pt x="12"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0" name="Freeform 218">
              <a:extLst>
                <a:ext uri="{FF2B5EF4-FFF2-40B4-BE49-F238E27FC236}">
                  <a16:creationId xmlns:a16="http://schemas.microsoft.com/office/drawing/2014/main" id="{E5FBC88E-9811-1BBD-5E52-69C644623113}"/>
                </a:ext>
              </a:extLst>
            </p:cNvPr>
            <p:cNvSpPr>
              <a:spLocks/>
            </p:cNvSpPr>
            <p:nvPr/>
          </p:nvSpPr>
          <p:spPr bwMode="auto">
            <a:xfrm>
              <a:off x="2344" y="1218"/>
              <a:ext cx="30" cy="87"/>
            </a:xfrm>
            <a:custGeom>
              <a:avLst/>
              <a:gdLst>
                <a:gd name="T0" fmla="*/ 25 w 30"/>
                <a:gd name="T1" fmla="*/ 76 h 87"/>
                <a:gd name="T2" fmla="*/ 6 w 30"/>
                <a:gd name="T3" fmla="*/ 87 h 87"/>
                <a:gd name="T4" fmla="*/ 30 w 30"/>
                <a:gd name="T5" fmla="*/ 77 h 87"/>
                <a:gd name="T6" fmla="*/ 19 w 30"/>
                <a:gd name="T7" fmla="*/ 66 h 87"/>
                <a:gd name="T8" fmla="*/ 10 w 30"/>
                <a:gd name="T9" fmla="*/ 55 h 87"/>
                <a:gd name="T10" fmla="*/ 6 w 30"/>
                <a:gd name="T11" fmla="*/ 43 h 87"/>
                <a:gd name="T12" fmla="*/ 3 w 30"/>
                <a:gd name="T13" fmla="*/ 33 h 87"/>
                <a:gd name="T14" fmla="*/ 3 w 30"/>
                <a:gd name="T15" fmla="*/ 23 h 87"/>
                <a:gd name="T16" fmla="*/ 6 w 30"/>
                <a:gd name="T17" fmla="*/ 14 h 87"/>
                <a:gd name="T18" fmla="*/ 9 w 30"/>
                <a:gd name="T19" fmla="*/ 7 h 87"/>
                <a:gd name="T20" fmla="*/ 14 w 30"/>
                <a:gd name="T21" fmla="*/ 0 h 87"/>
                <a:gd name="T22" fmla="*/ 12 w 30"/>
                <a:gd name="T23" fmla="*/ 0 h 87"/>
                <a:gd name="T24" fmla="*/ 11 w 30"/>
                <a:gd name="T25" fmla="*/ 0 h 87"/>
                <a:gd name="T26" fmla="*/ 10 w 30"/>
                <a:gd name="T27" fmla="*/ 0 h 87"/>
                <a:gd name="T28" fmla="*/ 9 w 30"/>
                <a:gd name="T29" fmla="*/ 0 h 87"/>
                <a:gd name="T30" fmla="*/ 2 w 30"/>
                <a:gd name="T31" fmla="*/ 15 h 87"/>
                <a:gd name="T32" fmla="*/ 0 w 30"/>
                <a:gd name="T33" fmla="*/ 30 h 87"/>
                <a:gd name="T34" fmla="*/ 2 w 30"/>
                <a:gd name="T35" fmla="*/ 43 h 87"/>
                <a:gd name="T36" fmla="*/ 7 w 30"/>
                <a:gd name="T37" fmla="*/ 55 h 87"/>
                <a:gd name="T38" fmla="*/ 12 w 30"/>
                <a:gd name="T39" fmla="*/ 63 h 87"/>
                <a:gd name="T40" fmla="*/ 18 w 30"/>
                <a:gd name="T41" fmla="*/ 70 h 87"/>
                <a:gd name="T42" fmla="*/ 22 w 30"/>
                <a:gd name="T43" fmla="*/ 75 h 87"/>
                <a:gd name="T44" fmla="*/ 25 w 30"/>
                <a:gd name="T45" fmla="*/ 76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87"/>
                <a:gd name="T71" fmla="*/ 30 w 30"/>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87">
                  <a:moveTo>
                    <a:pt x="25" y="76"/>
                  </a:moveTo>
                  <a:lnTo>
                    <a:pt x="6" y="87"/>
                  </a:lnTo>
                  <a:lnTo>
                    <a:pt x="30" y="77"/>
                  </a:lnTo>
                  <a:lnTo>
                    <a:pt x="19" y="66"/>
                  </a:lnTo>
                  <a:lnTo>
                    <a:pt x="10" y="55"/>
                  </a:lnTo>
                  <a:lnTo>
                    <a:pt x="6" y="43"/>
                  </a:lnTo>
                  <a:lnTo>
                    <a:pt x="3" y="33"/>
                  </a:lnTo>
                  <a:lnTo>
                    <a:pt x="3" y="23"/>
                  </a:lnTo>
                  <a:lnTo>
                    <a:pt x="6" y="14"/>
                  </a:lnTo>
                  <a:lnTo>
                    <a:pt x="9" y="7"/>
                  </a:lnTo>
                  <a:lnTo>
                    <a:pt x="14" y="0"/>
                  </a:lnTo>
                  <a:lnTo>
                    <a:pt x="12" y="0"/>
                  </a:lnTo>
                  <a:lnTo>
                    <a:pt x="11" y="0"/>
                  </a:lnTo>
                  <a:lnTo>
                    <a:pt x="10" y="0"/>
                  </a:lnTo>
                  <a:lnTo>
                    <a:pt x="9" y="0"/>
                  </a:lnTo>
                  <a:lnTo>
                    <a:pt x="2" y="15"/>
                  </a:lnTo>
                  <a:lnTo>
                    <a:pt x="0" y="30"/>
                  </a:lnTo>
                  <a:lnTo>
                    <a:pt x="2" y="43"/>
                  </a:lnTo>
                  <a:lnTo>
                    <a:pt x="7" y="55"/>
                  </a:lnTo>
                  <a:lnTo>
                    <a:pt x="12" y="63"/>
                  </a:lnTo>
                  <a:lnTo>
                    <a:pt x="18" y="70"/>
                  </a:lnTo>
                  <a:lnTo>
                    <a:pt x="22" y="75"/>
                  </a:lnTo>
                  <a:lnTo>
                    <a:pt x="25" y="76"/>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1" name="Freeform 219">
              <a:extLst>
                <a:ext uri="{FF2B5EF4-FFF2-40B4-BE49-F238E27FC236}">
                  <a16:creationId xmlns:a16="http://schemas.microsoft.com/office/drawing/2014/main" id="{58880A2B-297C-FDD6-2DFA-F987BAA64DC9}"/>
                </a:ext>
              </a:extLst>
            </p:cNvPr>
            <p:cNvSpPr>
              <a:spLocks/>
            </p:cNvSpPr>
            <p:nvPr/>
          </p:nvSpPr>
          <p:spPr bwMode="auto">
            <a:xfrm>
              <a:off x="2347" y="1201"/>
              <a:ext cx="61" cy="26"/>
            </a:xfrm>
            <a:custGeom>
              <a:avLst/>
              <a:gdLst>
                <a:gd name="T0" fmla="*/ 12 w 61"/>
                <a:gd name="T1" fmla="*/ 9 h 26"/>
                <a:gd name="T2" fmla="*/ 14 w 61"/>
                <a:gd name="T3" fmla="*/ 7 h 26"/>
                <a:gd name="T4" fmla="*/ 17 w 61"/>
                <a:gd name="T5" fmla="*/ 5 h 26"/>
                <a:gd name="T6" fmla="*/ 23 w 61"/>
                <a:gd name="T7" fmla="*/ 2 h 26"/>
                <a:gd name="T8" fmla="*/ 28 w 61"/>
                <a:gd name="T9" fmla="*/ 1 h 26"/>
                <a:gd name="T10" fmla="*/ 36 w 61"/>
                <a:gd name="T11" fmla="*/ 0 h 26"/>
                <a:gd name="T12" fmla="*/ 44 w 61"/>
                <a:gd name="T13" fmla="*/ 1 h 26"/>
                <a:gd name="T14" fmla="*/ 52 w 61"/>
                <a:gd name="T15" fmla="*/ 5 h 26"/>
                <a:gd name="T16" fmla="*/ 61 w 61"/>
                <a:gd name="T17" fmla="*/ 9 h 26"/>
                <a:gd name="T18" fmla="*/ 60 w 61"/>
                <a:gd name="T19" fmla="*/ 9 h 26"/>
                <a:gd name="T20" fmla="*/ 56 w 61"/>
                <a:gd name="T21" fmla="*/ 7 h 26"/>
                <a:gd name="T22" fmla="*/ 51 w 61"/>
                <a:gd name="T23" fmla="*/ 6 h 26"/>
                <a:gd name="T24" fmla="*/ 44 w 61"/>
                <a:gd name="T25" fmla="*/ 5 h 26"/>
                <a:gd name="T26" fmla="*/ 36 w 61"/>
                <a:gd name="T27" fmla="*/ 3 h 26"/>
                <a:gd name="T28" fmla="*/ 28 w 61"/>
                <a:gd name="T29" fmla="*/ 5 h 26"/>
                <a:gd name="T30" fmla="*/ 21 w 61"/>
                <a:gd name="T31" fmla="*/ 8 h 26"/>
                <a:gd name="T32" fmla="*/ 14 w 61"/>
                <a:gd name="T33" fmla="*/ 12 h 26"/>
                <a:gd name="T34" fmla="*/ 12 w 61"/>
                <a:gd name="T35" fmla="*/ 15 h 26"/>
                <a:gd name="T36" fmla="*/ 9 w 61"/>
                <a:gd name="T37" fmla="*/ 18 h 26"/>
                <a:gd name="T38" fmla="*/ 8 w 61"/>
                <a:gd name="T39" fmla="*/ 21 h 26"/>
                <a:gd name="T40" fmla="*/ 6 w 61"/>
                <a:gd name="T41" fmla="*/ 25 h 26"/>
                <a:gd name="T42" fmla="*/ 4 w 61"/>
                <a:gd name="T43" fmla="*/ 26 h 26"/>
                <a:gd name="T44" fmla="*/ 3 w 61"/>
                <a:gd name="T45" fmla="*/ 26 h 26"/>
                <a:gd name="T46" fmla="*/ 2 w 61"/>
                <a:gd name="T47" fmla="*/ 26 h 26"/>
                <a:gd name="T48" fmla="*/ 0 w 61"/>
                <a:gd name="T49" fmla="*/ 24 h 26"/>
                <a:gd name="T50" fmla="*/ 3 w 61"/>
                <a:gd name="T51" fmla="*/ 19 h 26"/>
                <a:gd name="T52" fmla="*/ 5 w 61"/>
                <a:gd name="T53" fmla="*/ 16 h 26"/>
                <a:gd name="T54" fmla="*/ 8 w 61"/>
                <a:gd name="T55" fmla="*/ 12 h 26"/>
                <a:gd name="T56" fmla="*/ 12 w 61"/>
                <a:gd name="T57" fmla="*/ 9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26"/>
                <a:gd name="T89" fmla="*/ 61 w 61"/>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26">
                  <a:moveTo>
                    <a:pt x="12" y="9"/>
                  </a:moveTo>
                  <a:lnTo>
                    <a:pt x="14" y="7"/>
                  </a:lnTo>
                  <a:lnTo>
                    <a:pt x="17" y="5"/>
                  </a:lnTo>
                  <a:lnTo>
                    <a:pt x="23" y="2"/>
                  </a:lnTo>
                  <a:lnTo>
                    <a:pt x="28" y="1"/>
                  </a:lnTo>
                  <a:lnTo>
                    <a:pt x="36" y="0"/>
                  </a:lnTo>
                  <a:lnTo>
                    <a:pt x="44" y="1"/>
                  </a:lnTo>
                  <a:lnTo>
                    <a:pt x="52" y="5"/>
                  </a:lnTo>
                  <a:lnTo>
                    <a:pt x="61" y="9"/>
                  </a:lnTo>
                  <a:lnTo>
                    <a:pt x="60" y="9"/>
                  </a:lnTo>
                  <a:lnTo>
                    <a:pt x="56" y="7"/>
                  </a:lnTo>
                  <a:lnTo>
                    <a:pt x="51" y="6"/>
                  </a:lnTo>
                  <a:lnTo>
                    <a:pt x="44" y="5"/>
                  </a:lnTo>
                  <a:lnTo>
                    <a:pt x="36" y="3"/>
                  </a:lnTo>
                  <a:lnTo>
                    <a:pt x="28" y="5"/>
                  </a:lnTo>
                  <a:lnTo>
                    <a:pt x="21" y="8"/>
                  </a:lnTo>
                  <a:lnTo>
                    <a:pt x="14" y="12"/>
                  </a:lnTo>
                  <a:lnTo>
                    <a:pt x="12" y="15"/>
                  </a:lnTo>
                  <a:lnTo>
                    <a:pt x="9" y="18"/>
                  </a:lnTo>
                  <a:lnTo>
                    <a:pt x="8" y="21"/>
                  </a:lnTo>
                  <a:lnTo>
                    <a:pt x="6" y="25"/>
                  </a:lnTo>
                  <a:lnTo>
                    <a:pt x="4" y="26"/>
                  </a:lnTo>
                  <a:lnTo>
                    <a:pt x="3" y="26"/>
                  </a:lnTo>
                  <a:lnTo>
                    <a:pt x="2" y="26"/>
                  </a:lnTo>
                  <a:lnTo>
                    <a:pt x="0" y="24"/>
                  </a:lnTo>
                  <a:lnTo>
                    <a:pt x="3" y="19"/>
                  </a:lnTo>
                  <a:lnTo>
                    <a:pt x="5" y="16"/>
                  </a:lnTo>
                  <a:lnTo>
                    <a:pt x="8" y="12"/>
                  </a:lnTo>
                  <a:lnTo>
                    <a:pt x="12" y="9"/>
                  </a:lnTo>
                  <a:close/>
                </a:path>
              </a:pathLst>
            </a:custGeom>
            <a:solidFill>
              <a:srgbClr val="AF56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2" name="Freeform 220">
              <a:extLst>
                <a:ext uri="{FF2B5EF4-FFF2-40B4-BE49-F238E27FC236}">
                  <a16:creationId xmlns:a16="http://schemas.microsoft.com/office/drawing/2014/main" id="{EEFE3E6C-D41C-6205-2441-8FE6651AD39F}"/>
                </a:ext>
              </a:extLst>
            </p:cNvPr>
            <p:cNvSpPr>
              <a:spLocks/>
            </p:cNvSpPr>
            <p:nvPr/>
          </p:nvSpPr>
          <p:spPr bwMode="auto">
            <a:xfrm>
              <a:off x="2257" y="1217"/>
              <a:ext cx="64" cy="20"/>
            </a:xfrm>
            <a:custGeom>
              <a:avLst/>
              <a:gdLst>
                <a:gd name="T0" fmla="*/ 48 w 64"/>
                <a:gd name="T1" fmla="*/ 1 h 20"/>
                <a:gd name="T2" fmla="*/ 45 w 64"/>
                <a:gd name="T3" fmla="*/ 1 h 20"/>
                <a:gd name="T4" fmla="*/ 40 w 64"/>
                <a:gd name="T5" fmla="*/ 0 h 20"/>
                <a:gd name="T6" fmla="*/ 35 w 64"/>
                <a:gd name="T7" fmla="*/ 0 h 20"/>
                <a:gd name="T8" fmla="*/ 28 w 64"/>
                <a:gd name="T9" fmla="*/ 1 h 20"/>
                <a:gd name="T10" fmla="*/ 20 w 64"/>
                <a:gd name="T11" fmla="*/ 3 h 20"/>
                <a:gd name="T12" fmla="*/ 13 w 64"/>
                <a:gd name="T13" fmla="*/ 6 h 20"/>
                <a:gd name="T14" fmla="*/ 7 w 64"/>
                <a:gd name="T15" fmla="*/ 12 h 20"/>
                <a:gd name="T16" fmla="*/ 0 w 64"/>
                <a:gd name="T17" fmla="*/ 20 h 20"/>
                <a:gd name="T18" fmla="*/ 1 w 64"/>
                <a:gd name="T19" fmla="*/ 19 h 20"/>
                <a:gd name="T20" fmla="*/ 5 w 64"/>
                <a:gd name="T21" fmla="*/ 16 h 20"/>
                <a:gd name="T22" fmla="*/ 9 w 64"/>
                <a:gd name="T23" fmla="*/ 13 h 20"/>
                <a:gd name="T24" fmla="*/ 16 w 64"/>
                <a:gd name="T25" fmla="*/ 10 h 20"/>
                <a:gd name="T26" fmla="*/ 22 w 64"/>
                <a:gd name="T27" fmla="*/ 6 h 20"/>
                <a:gd name="T28" fmla="*/ 30 w 64"/>
                <a:gd name="T29" fmla="*/ 4 h 20"/>
                <a:gd name="T30" fmla="*/ 38 w 64"/>
                <a:gd name="T31" fmla="*/ 4 h 20"/>
                <a:gd name="T32" fmla="*/ 47 w 64"/>
                <a:gd name="T33" fmla="*/ 6 h 20"/>
                <a:gd name="T34" fmla="*/ 50 w 64"/>
                <a:gd name="T35" fmla="*/ 8 h 20"/>
                <a:gd name="T36" fmla="*/ 54 w 64"/>
                <a:gd name="T37" fmla="*/ 10 h 20"/>
                <a:gd name="T38" fmla="*/ 57 w 64"/>
                <a:gd name="T39" fmla="*/ 12 h 20"/>
                <a:gd name="T40" fmla="*/ 59 w 64"/>
                <a:gd name="T41" fmla="*/ 14 h 20"/>
                <a:gd name="T42" fmla="*/ 61 w 64"/>
                <a:gd name="T43" fmla="*/ 14 h 20"/>
                <a:gd name="T44" fmla="*/ 63 w 64"/>
                <a:gd name="T45" fmla="*/ 14 h 20"/>
                <a:gd name="T46" fmla="*/ 64 w 64"/>
                <a:gd name="T47" fmla="*/ 13 h 20"/>
                <a:gd name="T48" fmla="*/ 64 w 64"/>
                <a:gd name="T49" fmla="*/ 11 h 20"/>
                <a:gd name="T50" fmla="*/ 60 w 64"/>
                <a:gd name="T51" fmla="*/ 8 h 20"/>
                <a:gd name="T52" fmla="*/ 57 w 64"/>
                <a:gd name="T53" fmla="*/ 5 h 20"/>
                <a:gd name="T54" fmla="*/ 53 w 64"/>
                <a:gd name="T55" fmla="*/ 3 h 20"/>
                <a:gd name="T56" fmla="*/ 48 w 64"/>
                <a:gd name="T57" fmla="*/ 1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
                <a:gd name="T88" fmla="*/ 0 h 20"/>
                <a:gd name="T89" fmla="*/ 64 w 64"/>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 h="20">
                  <a:moveTo>
                    <a:pt x="48" y="1"/>
                  </a:moveTo>
                  <a:lnTo>
                    <a:pt x="45" y="1"/>
                  </a:lnTo>
                  <a:lnTo>
                    <a:pt x="40" y="0"/>
                  </a:lnTo>
                  <a:lnTo>
                    <a:pt x="35" y="0"/>
                  </a:lnTo>
                  <a:lnTo>
                    <a:pt x="28" y="1"/>
                  </a:lnTo>
                  <a:lnTo>
                    <a:pt x="20" y="3"/>
                  </a:lnTo>
                  <a:lnTo>
                    <a:pt x="13" y="6"/>
                  </a:lnTo>
                  <a:lnTo>
                    <a:pt x="7" y="12"/>
                  </a:lnTo>
                  <a:lnTo>
                    <a:pt x="0" y="20"/>
                  </a:lnTo>
                  <a:lnTo>
                    <a:pt x="1" y="19"/>
                  </a:lnTo>
                  <a:lnTo>
                    <a:pt x="5" y="16"/>
                  </a:lnTo>
                  <a:lnTo>
                    <a:pt x="9" y="13"/>
                  </a:lnTo>
                  <a:lnTo>
                    <a:pt x="16" y="10"/>
                  </a:lnTo>
                  <a:lnTo>
                    <a:pt x="22" y="6"/>
                  </a:lnTo>
                  <a:lnTo>
                    <a:pt x="30" y="4"/>
                  </a:lnTo>
                  <a:lnTo>
                    <a:pt x="38" y="4"/>
                  </a:lnTo>
                  <a:lnTo>
                    <a:pt x="47" y="6"/>
                  </a:lnTo>
                  <a:lnTo>
                    <a:pt x="50" y="8"/>
                  </a:lnTo>
                  <a:lnTo>
                    <a:pt x="54" y="10"/>
                  </a:lnTo>
                  <a:lnTo>
                    <a:pt x="57" y="12"/>
                  </a:lnTo>
                  <a:lnTo>
                    <a:pt x="59" y="14"/>
                  </a:lnTo>
                  <a:lnTo>
                    <a:pt x="61" y="14"/>
                  </a:lnTo>
                  <a:lnTo>
                    <a:pt x="63" y="14"/>
                  </a:lnTo>
                  <a:lnTo>
                    <a:pt x="64" y="13"/>
                  </a:lnTo>
                  <a:lnTo>
                    <a:pt x="64" y="11"/>
                  </a:lnTo>
                  <a:lnTo>
                    <a:pt x="60" y="8"/>
                  </a:lnTo>
                  <a:lnTo>
                    <a:pt x="57" y="5"/>
                  </a:lnTo>
                  <a:lnTo>
                    <a:pt x="53" y="3"/>
                  </a:lnTo>
                  <a:lnTo>
                    <a:pt x="48" y="1"/>
                  </a:lnTo>
                  <a:close/>
                </a:path>
              </a:pathLst>
            </a:custGeom>
            <a:solidFill>
              <a:srgbClr val="AF56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3" name="Freeform 221">
              <a:extLst>
                <a:ext uri="{FF2B5EF4-FFF2-40B4-BE49-F238E27FC236}">
                  <a16:creationId xmlns:a16="http://schemas.microsoft.com/office/drawing/2014/main" id="{648C5869-0418-660E-DDF9-922D8FD7F615}"/>
                </a:ext>
              </a:extLst>
            </p:cNvPr>
            <p:cNvSpPr>
              <a:spLocks/>
            </p:cNvSpPr>
            <p:nvPr/>
          </p:nvSpPr>
          <p:spPr bwMode="auto">
            <a:xfrm>
              <a:off x="2299" y="1149"/>
              <a:ext cx="121" cy="194"/>
            </a:xfrm>
            <a:custGeom>
              <a:avLst/>
              <a:gdLst>
                <a:gd name="T0" fmla="*/ 95 w 121"/>
                <a:gd name="T1" fmla="*/ 42 h 194"/>
                <a:gd name="T2" fmla="*/ 88 w 121"/>
                <a:gd name="T3" fmla="*/ 33 h 194"/>
                <a:gd name="T4" fmla="*/ 79 w 121"/>
                <a:gd name="T5" fmla="*/ 24 h 194"/>
                <a:gd name="T6" fmla="*/ 69 w 121"/>
                <a:gd name="T7" fmla="*/ 18 h 194"/>
                <a:gd name="T8" fmla="*/ 57 w 121"/>
                <a:gd name="T9" fmla="*/ 12 h 194"/>
                <a:gd name="T10" fmla="*/ 45 w 121"/>
                <a:gd name="T11" fmla="*/ 9 h 194"/>
                <a:gd name="T12" fmla="*/ 32 w 121"/>
                <a:gd name="T13" fmla="*/ 5 h 194"/>
                <a:gd name="T14" fmla="*/ 17 w 121"/>
                <a:gd name="T15" fmla="*/ 3 h 194"/>
                <a:gd name="T16" fmla="*/ 2 w 121"/>
                <a:gd name="T17" fmla="*/ 2 h 194"/>
                <a:gd name="T18" fmla="*/ 0 w 121"/>
                <a:gd name="T19" fmla="*/ 2 h 194"/>
                <a:gd name="T20" fmla="*/ 0 w 121"/>
                <a:gd name="T21" fmla="*/ 2 h 194"/>
                <a:gd name="T22" fmla="*/ 0 w 121"/>
                <a:gd name="T23" fmla="*/ 2 h 194"/>
                <a:gd name="T24" fmla="*/ 0 w 121"/>
                <a:gd name="T25" fmla="*/ 1 h 194"/>
                <a:gd name="T26" fmla="*/ 0 w 121"/>
                <a:gd name="T27" fmla="*/ 0 h 194"/>
                <a:gd name="T28" fmla="*/ 0 w 121"/>
                <a:gd name="T29" fmla="*/ 0 h 194"/>
                <a:gd name="T30" fmla="*/ 0 w 121"/>
                <a:gd name="T31" fmla="*/ 0 h 194"/>
                <a:gd name="T32" fmla="*/ 2 w 121"/>
                <a:gd name="T33" fmla="*/ 0 h 194"/>
                <a:gd name="T34" fmla="*/ 17 w 121"/>
                <a:gd name="T35" fmla="*/ 1 h 194"/>
                <a:gd name="T36" fmla="*/ 32 w 121"/>
                <a:gd name="T37" fmla="*/ 2 h 194"/>
                <a:gd name="T38" fmla="*/ 46 w 121"/>
                <a:gd name="T39" fmla="*/ 5 h 194"/>
                <a:gd name="T40" fmla="*/ 59 w 121"/>
                <a:gd name="T41" fmla="*/ 10 h 194"/>
                <a:gd name="T42" fmla="*/ 70 w 121"/>
                <a:gd name="T43" fmla="*/ 15 h 194"/>
                <a:gd name="T44" fmla="*/ 80 w 121"/>
                <a:gd name="T45" fmla="*/ 22 h 194"/>
                <a:gd name="T46" fmla="*/ 90 w 121"/>
                <a:gd name="T47" fmla="*/ 31 h 194"/>
                <a:gd name="T48" fmla="*/ 98 w 121"/>
                <a:gd name="T49" fmla="*/ 40 h 194"/>
                <a:gd name="T50" fmla="*/ 109 w 121"/>
                <a:gd name="T51" fmla="*/ 60 h 194"/>
                <a:gd name="T52" fmla="*/ 117 w 121"/>
                <a:gd name="T53" fmla="*/ 81 h 194"/>
                <a:gd name="T54" fmla="*/ 120 w 121"/>
                <a:gd name="T55" fmla="*/ 105 h 194"/>
                <a:gd name="T56" fmla="*/ 121 w 121"/>
                <a:gd name="T57" fmla="*/ 127 h 194"/>
                <a:gd name="T58" fmla="*/ 120 w 121"/>
                <a:gd name="T59" fmla="*/ 148 h 194"/>
                <a:gd name="T60" fmla="*/ 118 w 121"/>
                <a:gd name="T61" fmla="*/ 167 h 194"/>
                <a:gd name="T62" fmla="*/ 114 w 121"/>
                <a:gd name="T63" fmla="*/ 183 h 194"/>
                <a:gd name="T64" fmla="*/ 112 w 121"/>
                <a:gd name="T65" fmla="*/ 194 h 194"/>
                <a:gd name="T66" fmla="*/ 111 w 121"/>
                <a:gd name="T67" fmla="*/ 194 h 194"/>
                <a:gd name="T68" fmla="*/ 111 w 121"/>
                <a:gd name="T69" fmla="*/ 194 h 194"/>
                <a:gd name="T70" fmla="*/ 110 w 121"/>
                <a:gd name="T71" fmla="*/ 194 h 194"/>
                <a:gd name="T72" fmla="*/ 109 w 121"/>
                <a:gd name="T73" fmla="*/ 194 h 194"/>
                <a:gd name="T74" fmla="*/ 111 w 121"/>
                <a:gd name="T75" fmla="*/ 184 h 194"/>
                <a:gd name="T76" fmla="*/ 114 w 121"/>
                <a:gd name="T77" fmla="*/ 168 h 194"/>
                <a:gd name="T78" fmla="*/ 117 w 121"/>
                <a:gd name="T79" fmla="*/ 149 h 194"/>
                <a:gd name="T80" fmla="*/ 118 w 121"/>
                <a:gd name="T81" fmla="*/ 128 h 194"/>
                <a:gd name="T82" fmla="*/ 118 w 121"/>
                <a:gd name="T83" fmla="*/ 106 h 194"/>
                <a:gd name="T84" fmla="*/ 114 w 121"/>
                <a:gd name="T85" fmla="*/ 83 h 194"/>
                <a:gd name="T86" fmla="*/ 107 w 121"/>
                <a:gd name="T87" fmla="*/ 62 h 194"/>
                <a:gd name="T88" fmla="*/ 95 w 121"/>
                <a:gd name="T89" fmla="*/ 42 h 1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1"/>
                <a:gd name="T136" fmla="*/ 0 h 194"/>
                <a:gd name="T137" fmla="*/ 121 w 121"/>
                <a:gd name="T138" fmla="*/ 194 h 1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1" h="194">
                  <a:moveTo>
                    <a:pt x="95" y="42"/>
                  </a:moveTo>
                  <a:lnTo>
                    <a:pt x="88" y="33"/>
                  </a:lnTo>
                  <a:lnTo>
                    <a:pt x="79" y="24"/>
                  </a:lnTo>
                  <a:lnTo>
                    <a:pt x="69" y="18"/>
                  </a:lnTo>
                  <a:lnTo>
                    <a:pt x="57" y="12"/>
                  </a:lnTo>
                  <a:lnTo>
                    <a:pt x="45" y="9"/>
                  </a:lnTo>
                  <a:lnTo>
                    <a:pt x="32" y="5"/>
                  </a:lnTo>
                  <a:lnTo>
                    <a:pt x="17" y="3"/>
                  </a:lnTo>
                  <a:lnTo>
                    <a:pt x="2" y="2"/>
                  </a:lnTo>
                  <a:lnTo>
                    <a:pt x="0" y="2"/>
                  </a:lnTo>
                  <a:lnTo>
                    <a:pt x="0" y="1"/>
                  </a:lnTo>
                  <a:lnTo>
                    <a:pt x="0" y="0"/>
                  </a:lnTo>
                  <a:lnTo>
                    <a:pt x="2" y="0"/>
                  </a:lnTo>
                  <a:lnTo>
                    <a:pt x="17" y="1"/>
                  </a:lnTo>
                  <a:lnTo>
                    <a:pt x="32" y="2"/>
                  </a:lnTo>
                  <a:lnTo>
                    <a:pt x="46" y="5"/>
                  </a:lnTo>
                  <a:lnTo>
                    <a:pt x="59" y="10"/>
                  </a:lnTo>
                  <a:lnTo>
                    <a:pt x="70" y="15"/>
                  </a:lnTo>
                  <a:lnTo>
                    <a:pt x="80" y="22"/>
                  </a:lnTo>
                  <a:lnTo>
                    <a:pt x="90" y="31"/>
                  </a:lnTo>
                  <a:lnTo>
                    <a:pt x="98" y="40"/>
                  </a:lnTo>
                  <a:lnTo>
                    <a:pt x="109" y="60"/>
                  </a:lnTo>
                  <a:lnTo>
                    <a:pt x="117" y="81"/>
                  </a:lnTo>
                  <a:lnTo>
                    <a:pt x="120" y="105"/>
                  </a:lnTo>
                  <a:lnTo>
                    <a:pt x="121" y="127"/>
                  </a:lnTo>
                  <a:lnTo>
                    <a:pt x="120" y="148"/>
                  </a:lnTo>
                  <a:lnTo>
                    <a:pt x="118" y="167"/>
                  </a:lnTo>
                  <a:lnTo>
                    <a:pt x="114" y="183"/>
                  </a:lnTo>
                  <a:lnTo>
                    <a:pt x="112" y="194"/>
                  </a:lnTo>
                  <a:lnTo>
                    <a:pt x="111" y="194"/>
                  </a:lnTo>
                  <a:lnTo>
                    <a:pt x="110" y="194"/>
                  </a:lnTo>
                  <a:lnTo>
                    <a:pt x="109" y="194"/>
                  </a:lnTo>
                  <a:lnTo>
                    <a:pt x="111" y="184"/>
                  </a:lnTo>
                  <a:lnTo>
                    <a:pt x="114" y="168"/>
                  </a:lnTo>
                  <a:lnTo>
                    <a:pt x="117" y="149"/>
                  </a:lnTo>
                  <a:lnTo>
                    <a:pt x="118" y="128"/>
                  </a:lnTo>
                  <a:lnTo>
                    <a:pt x="118" y="106"/>
                  </a:lnTo>
                  <a:lnTo>
                    <a:pt x="114" y="83"/>
                  </a:lnTo>
                  <a:lnTo>
                    <a:pt x="107" y="62"/>
                  </a:lnTo>
                  <a:lnTo>
                    <a:pt x="95" y="42"/>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4" name="Freeform 222">
              <a:extLst>
                <a:ext uri="{FF2B5EF4-FFF2-40B4-BE49-F238E27FC236}">
                  <a16:creationId xmlns:a16="http://schemas.microsoft.com/office/drawing/2014/main" id="{932AB338-C220-D1F6-1A5D-8C312D3E7D49}"/>
                </a:ext>
              </a:extLst>
            </p:cNvPr>
            <p:cNvSpPr>
              <a:spLocks/>
            </p:cNvSpPr>
            <p:nvPr/>
          </p:nvSpPr>
          <p:spPr bwMode="auto">
            <a:xfrm>
              <a:off x="2288" y="1137"/>
              <a:ext cx="152" cy="204"/>
            </a:xfrm>
            <a:custGeom>
              <a:avLst/>
              <a:gdLst>
                <a:gd name="T0" fmla="*/ 121 w 152"/>
                <a:gd name="T1" fmla="*/ 38 h 204"/>
                <a:gd name="T2" fmla="*/ 111 w 152"/>
                <a:gd name="T3" fmla="*/ 28 h 204"/>
                <a:gd name="T4" fmla="*/ 100 w 152"/>
                <a:gd name="T5" fmla="*/ 19 h 204"/>
                <a:gd name="T6" fmla="*/ 86 w 152"/>
                <a:gd name="T7" fmla="*/ 13 h 204"/>
                <a:gd name="T8" fmla="*/ 73 w 152"/>
                <a:gd name="T9" fmla="*/ 8 h 204"/>
                <a:gd name="T10" fmla="*/ 57 w 152"/>
                <a:gd name="T11" fmla="*/ 5 h 204"/>
                <a:gd name="T12" fmla="*/ 40 w 152"/>
                <a:gd name="T13" fmla="*/ 3 h 204"/>
                <a:gd name="T14" fmla="*/ 22 w 152"/>
                <a:gd name="T15" fmla="*/ 3 h 204"/>
                <a:gd name="T16" fmla="*/ 3 w 152"/>
                <a:gd name="T17" fmla="*/ 5 h 204"/>
                <a:gd name="T18" fmla="*/ 1 w 152"/>
                <a:gd name="T19" fmla="*/ 5 h 204"/>
                <a:gd name="T20" fmla="*/ 1 w 152"/>
                <a:gd name="T21" fmla="*/ 5 h 204"/>
                <a:gd name="T22" fmla="*/ 0 w 152"/>
                <a:gd name="T23" fmla="*/ 5 h 204"/>
                <a:gd name="T24" fmla="*/ 0 w 152"/>
                <a:gd name="T25" fmla="*/ 4 h 204"/>
                <a:gd name="T26" fmla="*/ 0 w 152"/>
                <a:gd name="T27" fmla="*/ 3 h 204"/>
                <a:gd name="T28" fmla="*/ 1 w 152"/>
                <a:gd name="T29" fmla="*/ 3 h 204"/>
                <a:gd name="T30" fmla="*/ 1 w 152"/>
                <a:gd name="T31" fmla="*/ 3 h 204"/>
                <a:gd name="T32" fmla="*/ 1 w 152"/>
                <a:gd name="T33" fmla="*/ 3 h 204"/>
                <a:gd name="T34" fmla="*/ 22 w 152"/>
                <a:gd name="T35" fmla="*/ 0 h 204"/>
                <a:gd name="T36" fmla="*/ 40 w 152"/>
                <a:gd name="T37" fmla="*/ 0 h 204"/>
                <a:gd name="T38" fmla="*/ 57 w 152"/>
                <a:gd name="T39" fmla="*/ 3 h 204"/>
                <a:gd name="T40" fmla="*/ 74 w 152"/>
                <a:gd name="T41" fmla="*/ 6 h 204"/>
                <a:gd name="T42" fmla="*/ 88 w 152"/>
                <a:gd name="T43" fmla="*/ 11 h 204"/>
                <a:gd name="T44" fmla="*/ 101 w 152"/>
                <a:gd name="T45" fmla="*/ 17 h 204"/>
                <a:gd name="T46" fmla="*/ 113 w 152"/>
                <a:gd name="T47" fmla="*/ 26 h 204"/>
                <a:gd name="T48" fmla="*/ 123 w 152"/>
                <a:gd name="T49" fmla="*/ 36 h 204"/>
                <a:gd name="T50" fmla="*/ 136 w 152"/>
                <a:gd name="T51" fmla="*/ 57 h 204"/>
                <a:gd name="T52" fmla="*/ 145 w 152"/>
                <a:gd name="T53" fmla="*/ 81 h 204"/>
                <a:gd name="T54" fmla="*/ 151 w 152"/>
                <a:gd name="T55" fmla="*/ 107 h 204"/>
                <a:gd name="T56" fmla="*/ 152 w 152"/>
                <a:gd name="T57" fmla="*/ 131 h 204"/>
                <a:gd name="T58" fmla="*/ 151 w 152"/>
                <a:gd name="T59" fmla="*/ 155 h 204"/>
                <a:gd name="T60" fmla="*/ 149 w 152"/>
                <a:gd name="T61" fmla="*/ 176 h 204"/>
                <a:gd name="T62" fmla="*/ 147 w 152"/>
                <a:gd name="T63" fmla="*/ 192 h 204"/>
                <a:gd name="T64" fmla="*/ 144 w 152"/>
                <a:gd name="T65" fmla="*/ 204 h 204"/>
                <a:gd name="T66" fmla="*/ 143 w 152"/>
                <a:gd name="T67" fmla="*/ 204 h 204"/>
                <a:gd name="T68" fmla="*/ 143 w 152"/>
                <a:gd name="T69" fmla="*/ 204 h 204"/>
                <a:gd name="T70" fmla="*/ 142 w 152"/>
                <a:gd name="T71" fmla="*/ 204 h 204"/>
                <a:gd name="T72" fmla="*/ 141 w 152"/>
                <a:gd name="T73" fmla="*/ 204 h 204"/>
                <a:gd name="T74" fmla="*/ 143 w 152"/>
                <a:gd name="T75" fmla="*/ 194 h 204"/>
                <a:gd name="T76" fmla="*/ 147 w 152"/>
                <a:gd name="T77" fmla="*/ 178 h 204"/>
                <a:gd name="T78" fmla="*/ 149 w 152"/>
                <a:gd name="T79" fmla="*/ 157 h 204"/>
                <a:gd name="T80" fmla="*/ 150 w 152"/>
                <a:gd name="T81" fmla="*/ 133 h 204"/>
                <a:gd name="T82" fmla="*/ 148 w 152"/>
                <a:gd name="T83" fmla="*/ 109 h 204"/>
                <a:gd name="T84" fmla="*/ 143 w 152"/>
                <a:gd name="T85" fmla="*/ 83 h 204"/>
                <a:gd name="T86" fmla="*/ 134 w 152"/>
                <a:gd name="T87" fmla="*/ 60 h 204"/>
                <a:gd name="T88" fmla="*/ 121 w 152"/>
                <a:gd name="T89" fmla="*/ 38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04"/>
                <a:gd name="T137" fmla="*/ 152 w 152"/>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04">
                  <a:moveTo>
                    <a:pt x="121" y="38"/>
                  </a:moveTo>
                  <a:lnTo>
                    <a:pt x="111" y="28"/>
                  </a:lnTo>
                  <a:lnTo>
                    <a:pt x="100" y="19"/>
                  </a:lnTo>
                  <a:lnTo>
                    <a:pt x="86" y="13"/>
                  </a:lnTo>
                  <a:lnTo>
                    <a:pt x="73" y="8"/>
                  </a:lnTo>
                  <a:lnTo>
                    <a:pt x="57" y="5"/>
                  </a:lnTo>
                  <a:lnTo>
                    <a:pt x="40" y="3"/>
                  </a:lnTo>
                  <a:lnTo>
                    <a:pt x="22" y="3"/>
                  </a:lnTo>
                  <a:lnTo>
                    <a:pt x="3" y="5"/>
                  </a:lnTo>
                  <a:lnTo>
                    <a:pt x="1" y="5"/>
                  </a:lnTo>
                  <a:lnTo>
                    <a:pt x="0" y="5"/>
                  </a:lnTo>
                  <a:lnTo>
                    <a:pt x="0" y="4"/>
                  </a:lnTo>
                  <a:lnTo>
                    <a:pt x="0" y="3"/>
                  </a:lnTo>
                  <a:lnTo>
                    <a:pt x="1" y="3"/>
                  </a:lnTo>
                  <a:lnTo>
                    <a:pt x="22" y="0"/>
                  </a:lnTo>
                  <a:lnTo>
                    <a:pt x="40" y="0"/>
                  </a:lnTo>
                  <a:lnTo>
                    <a:pt x="57" y="3"/>
                  </a:lnTo>
                  <a:lnTo>
                    <a:pt x="74" y="6"/>
                  </a:lnTo>
                  <a:lnTo>
                    <a:pt x="88" y="11"/>
                  </a:lnTo>
                  <a:lnTo>
                    <a:pt x="101" y="17"/>
                  </a:lnTo>
                  <a:lnTo>
                    <a:pt x="113" y="26"/>
                  </a:lnTo>
                  <a:lnTo>
                    <a:pt x="123" y="36"/>
                  </a:lnTo>
                  <a:lnTo>
                    <a:pt x="136" y="57"/>
                  </a:lnTo>
                  <a:lnTo>
                    <a:pt x="145" y="81"/>
                  </a:lnTo>
                  <a:lnTo>
                    <a:pt x="151" y="107"/>
                  </a:lnTo>
                  <a:lnTo>
                    <a:pt x="152" y="131"/>
                  </a:lnTo>
                  <a:lnTo>
                    <a:pt x="151" y="155"/>
                  </a:lnTo>
                  <a:lnTo>
                    <a:pt x="149" y="176"/>
                  </a:lnTo>
                  <a:lnTo>
                    <a:pt x="147" y="192"/>
                  </a:lnTo>
                  <a:lnTo>
                    <a:pt x="144" y="204"/>
                  </a:lnTo>
                  <a:lnTo>
                    <a:pt x="143" y="204"/>
                  </a:lnTo>
                  <a:lnTo>
                    <a:pt x="142" y="204"/>
                  </a:lnTo>
                  <a:lnTo>
                    <a:pt x="141" y="204"/>
                  </a:lnTo>
                  <a:lnTo>
                    <a:pt x="143" y="194"/>
                  </a:lnTo>
                  <a:lnTo>
                    <a:pt x="147" y="178"/>
                  </a:lnTo>
                  <a:lnTo>
                    <a:pt x="149" y="157"/>
                  </a:lnTo>
                  <a:lnTo>
                    <a:pt x="150" y="133"/>
                  </a:lnTo>
                  <a:lnTo>
                    <a:pt x="148" y="109"/>
                  </a:lnTo>
                  <a:lnTo>
                    <a:pt x="143" y="83"/>
                  </a:lnTo>
                  <a:lnTo>
                    <a:pt x="134" y="60"/>
                  </a:lnTo>
                  <a:lnTo>
                    <a:pt x="121" y="38"/>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5" name="Freeform 223">
              <a:extLst>
                <a:ext uri="{FF2B5EF4-FFF2-40B4-BE49-F238E27FC236}">
                  <a16:creationId xmlns:a16="http://schemas.microsoft.com/office/drawing/2014/main" id="{38B71B3C-7EEC-F0C6-8194-BF8A5F45CCB4}"/>
                </a:ext>
              </a:extLst>
            </p:cNvPr>
            <p:cNvSpPr>
              <a:spLocks/>
            </p:cNvSpPr>
            <p:nvPr/>
          </p:nvSpPr>
          <p:spPr bwMode="auto">
            <a:xfrm>
              <a:off x="2286" y="1133"/>
              <a:ext cx="169" cy="203"/>
            </a:xfrm>
            <a:custGeom>
              <a:avLst/>
              <a:gdLst>
                <a:gd name="T0" fmla="*/ 121 w 169"/>
                <a:gd name="T1" fmla="*/ 35 h 203"/>
                <a:gd name="T2" fmla="*/ 109 w 169"/>
                <a:gd name="T3" fmla="*/ 26 h 203"/>
                <a:gd name="T4" fmla="*/ 97 w 169"/>
                <a:gd name="T5" fmla="*/ 18 h 203"/>
                <a:gd name="T6" fmla="*/ 84 w 169"/>
                <a:gd name="T7" fmla="*/ 11 h 203"/>
                <a:gd name="T8" fmla="*/ 70 w 169"/>
                <a:gd name="T9" fmla="*/ 7 h 203"/>
                <a:gd name="T10" fmla="*/ 55 w 169"/>
                <a:gd name="T11" fmla="*/ 4 h 203"/>
                <a:gd name="T12" fmla="*/ 38 w 169"/>
                <a:gd name="T13" fmla="*/ 3 h 203"/>
                <a:gd name="T14" fmla="*/ 20 w 169"/>
                <a:gd name="T15" fmla="*/ 3 h 203"/>
                <a:gd name="T16" fmla="*/ 2 w 169"/>
                <a:gd name="T17" fmla="*/ 6 h 203"/>
                <a:gd name="T18" fmla="*/ 1 w 169"/>
                <a:gd name="T19" fmla="*/ 6 h 203"/>
                <a:gd name="T20" fmla="*/ 1 w 169"/>
                <a:gd name="T21" fmla="*/ 6 h 203"/>
                <a:gd name="T22" fmla="*/ 0 w 169"/>
                <a:gd name="T23" fmla="*/ 6 h 203"/>
                <a:gd name="T24" fmla="*/ 0 w 169"/>
                <a:gd name="T25" fmla="*/ 4 h 203"/>
                <a:gd name="T26" fmla="*/ 0 w 169"/>
                <a:gd name="T27" fmla="*/ 4 h 203"/>
                <a:gd name="T28" fmla="*/ 0 w 169"/>
                <a:gd name="T29" fmla="*/ 3 h 203"/>
                <a:gd name="T30" fmla="*/ 0 w 169"/>
                <a:gd name="T31" fmla="*/ 3 h 203"/>
                <a:gd name="T32" fmla="*/ 1 w 169"/>
                <a:gd name="T33" fmla="*/ 3 h 203"/>
                <a:gd name="T34" fmla="*/ 20 w 169"/>
                <a:gd name="T35" fmla="*/ 1 h 203"/>
                <a:gd name="T36" fmla="*/ 38 w 169"/>
                <a:gd name="T37" fmla="*/ 0 h 203"/>
                <a:gd name="T38" fmla="*/ 55 w 169"/>
                <a:gd name="T39" fmla="*/ 1 h 203"/>
                <a:gd name="T40" fmla="*/ 70 w 169"/>
                <a:gd name="T41" fmla="*/ 4 h 203"/>
                <a:gd name="T42" fmla="*/ 85 w 169"/>
                <a:gd name="T43" fmla="*/ 9 h 203"/>
                <a:gd name="T44" fmla="*/ 99 w 169"/>
                <a:gd name="T45" fmla="*/ 15 h 203"/>
                <a:gd name="T46" fmla="*/ 112 w 169"/>
                <a:gd name="T47" fmla="*/ 22 h 203"/>
                <a:gd name="T48" fmla="*/ 123 w 169"/>
                <a:gd name="T49" fmla="*/ 32 h 203"/>
                <a:gd name="T50" fmla="*/ 141 w 169"/>
                <a:gd name="T51" fmla="*/ 55 h 203"/>
                <a:gd name="T52" fmla="*/ 153 w 169"/>
                <a:gd name="T53" fmla="*/ 79 h 203"/>
                <a:gd name="T54" fmla="*/ 161 w 169"/>
                <a:gd name="T55" fmla="*/ 106 h 203"/>
                <a:gd name="T56" fmla="*/ 166 w 169"/>
                <a:gd name="T57" fmla="*/ 132 h 203"/>
                <a:gd name="T58" fmla="*/ 169 w 169"/>
                <a:gd name="T59" fmla="*/ 156 h 203"/>
                <a:gd name="T60" fmla="*/ 169 w 169"/>
                <a:gd name="T61" fmla="*/ 178 h 203"/>
                <a:gd name="T62" fmla="*/ 169 w 169"/>
                <a:gd name="T63" fmla="*/ 193 h 203"/>
                <a:gd name="T64" fmla="*/ 168 w 169"/>
                <a:gd name="T65" fmla="*/ 203 h 203"/>
                <a:gd name="T66" fmla="*/ 166 w 169"/>
                <a:gd name="T67" fmla="*/ 203 h 203"/>
                <a:gd name="T68" fmla="*/ 166 w 169"/>
                <a:gd name="T69" fmla="*/ 203 h 203"/>
                <a:gd name="T70" fmla="*/ 165 w 169"/>
                <a:gd name="T71" fmla="*/ 203 h 203"/>
                <a:gd name="T72" fmla="*/ 164 w 169"/>
                <a:gd name="T73" fmla="*/ 203 h 203"/>
                <a:gd name="T74" fmla="*/ 165 w 169"/>
                <a:gd name="T75" fmla="*/ 195 h 203"/>
                <a:gd name="T76" fmla="*/ 165 w 169"/>
                <a:gd name="T77" fmla="*/ 180 h 203"/>
                <a:gd name="T78" fmla="*/ 165 w 169"/>
                <a:gd name="T79" fmla="*/ 160 h 203"/>
                <a:gd name="T80" fmla="*/ 163 w 169"/>
                <a:gd name="T81" fmla="*/ 135 h 203"/>
                <a:gd name="T82" fmla="*/ 159 w 169"/>
                <a:gd name="T83" fmla="*/ 108 h 203"/>
                <a:gd name="T84" fmla="*/ 151 w 169"/>
                <a:gd name="T85" fmla="*/ 83 h 203"/>
                <a:gd name="T86" fmla="*/ 138 w 169"/>
                <a:gd name="T87" fmla="*/ 57 h 203"/>
                <a:gd name="T88" fmla="*/ 121 w 169"/>
                <a:gd name="T89" fmla="*/ 35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
                <a:gd name="T136" fmla="*/ 0 h 203"/>
                <a:gd name="T137" fmla="*/ 169 w 169"/>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 h="203">
                  <a:moveTo>
                    <a:pt x="121" y="35"/>
                  </a:moveTo>
                  <a:lnTo>
                    <a:pt x="109" y="26"/>
                  </a:lnTo>
                  <a:lnTo>
                    <a:pt x="97" y="18"/>
                  </a:lnTo>
                  <a:lnTo>
                    <a:pt x="84" y="11"/>
                  </a:lnTo>
                  <a:lnTo>
                    <a:pt x="70" y="7"/>
                  </a:lnTo>
                  <a:lnTo>
                    <a:pt x="55" y="4"/>
                  </a:lnTo>
                  <a:lnTo>
                    <a:pt x="38" y="3"/>
                  </a:lnTo>
                  <a:lnTo>
                    <a:pt x="20" y="3"/>
                  </a:lnTo>
                  <a:lnTo>
                    <a:pt x="2" y="6"/>
                  </a:lnTo>
                  <a:lnTo>
                    <a:pt x="1" y="6"/>
                  </a:lnTo>
                  <a:lnTo>
                    <a:pt x="0" y="6"/>
                  </a:lnTo>
                  <a:lnTo>
                    <a:pt x="0" y="4"/>
                  </a:lnTo>
                  <a:lnTo>
                    <a:pt x="0" y="3"/>
                  </a:lnTo>
                  <a:lnTo>
                    <a:pt x="1" y="3"/>
                  </a:lnTo>
                  <a:lnTo>
                    <a:pt x="20" y="1"/>
                  </a:lnTo>
                  <a:lnTo>
                    <a:pt x="38" y="0"/>
                  </a:lnTo>
                  <a:lnTo>
                    <a:pt x="55" y="1"/>
                  </a:lnTo>
                  <a:lnTo>
                    <a:pt x="70" y="4"/>
                  </a:lnTo>
                  <a:lnTo>
                    <a:pt x="85" y="9"/>
                  </a:lnTo>
                  <a:lnTo>
                    <a:pt x="99" y="15"/>
                  </a:lnTo>
                  <a:lnTo>
                    <a:pt x="112" y="22"/>
                  </a:lnTo>
                  <a:lnTo>
                    <a:pt x="123" y="32"/>
                  </a:lnTo>
                  <a:lnTo>
                    <a:pt x="141" y="55"/>
                  </a:lnTo>
                  <a:lnTo>
                    <a:pt x="153" y="79"/>
                  </a:lnTo>
                  <a:lnTo>
                    <a:pt x="161" y="106"/>
                  </a:lnTo>
                  <a:lnTo>
                    <a:pt x="166" y="132"/>
                  </a:lnTo>
                  <a:lnTo>
                    <a:pt x="169" y="156"/>
                  </a:lnTo>
                  <a:lnTo>
                    <a:pt x="169" y="178"/>
                  </a:lnTo>
                  <a:lnTo>
                    <a:pt x="169" y="193"/>
                  </a:lnTo>
                  <a:lnTo>
                    <a:pt x="168" y="203"/>
                  </a:lnTo>
                  <a:lnTo>
                    <a:pt x="166" y="203"/>
                  </a:lnTo>
                  <a:lnTo>
                    <a:pt x="165" y="203"/>
                  </a:lnTo>
                  <a:lnTo>
                    <a:pt x="164" y="203"/>
                  </a:lnTo>
                  <a:lnTo>
                    <a:pt x="165" y="195"/>
                  </a:lnTo>
                  <a:lnTo>
                    <a:pt x="165" y="180"/>
                  </a:lnTo>
                  <a:lnTo>
                    <a:pt x="165" y="160"/>
                  </a:lnTo>
                  <a:lnTo>
                    <a:pt x="163" y="135"/>
                  </a:lnTo>
                  <a:lnTo>
                    <a:pt x="159" y="108"/>
                  </a:lnTo>
                  <a:lnTo>
                    <a:pt x="151" y="83"/>
                  </a:lnTo>
                  <a:lnTo>
                    <a:pt x="138" y="57"/>
                  </a:lnTo>
                  <a:lnTo>
                    <a:pt x="121" y="35"/>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6" name="Freeform 224">
              <a:extLst>
                <a:ext uri="{FF2B5EF4-FFF2-40B4-BE49-F238E27FC236}">
                  <a16:creationId xmlns:a16="http://schemas.microsoft.com/office/drawing/2014/main" id="{E0838A85-5BF4-3EB0-AE7B-A3A5FDD64B4F}"/>
                </a:ext>
              </a:extLst>
            </p:cNvPr>
            <p:cNvSpPr>
              <a:spLocks/>
            </p:cNvSpPr>
            <p:nvPr/>
          </p:nvSpPr>
          <p:spPr bwMode="auto">
            <a:xfrm>
              <a:off x="2283" y="1124"/>
              <a:ext cx="208" cy="200"/>
            </a:xfrm>
            <a:custGeom>
              <a:avLst/>
              <a:gdLst>
                <a:gd name="T0" fmla="*/ 175 w 208"/>
                <a:gd name="T1" fmla="*/ 117 h 200"/>
                <a:gd name="T2" fmla="*/ 169 w 208"/>
                <a:gd name="T3" fmla="*/ 92 h 200"/>
                <a:gd name="T4" fmla="*/ 165 w 208"/>
                <a:gd name="T5" fmla="*/ 78 h 200"/>
                <a:gd name="T6" fmla="*/ 160 w 208"/>
                <a:gd name="T7" fmla="*/ 66 h 200"/>
                <a:gd name="T8" fmla="*/ 155 w 208"/>
                <a:gd name="T9" fmla="*/ 55 h 200"/>
                <a:gd name="T10" fmla="*/ 148 w 208"/>
                <a:gd name="T11" fmla="*/ 45 h 200"/>
                <a:gd name="T12" fmla="*/ 141 w 208"/>
                <a:gd name="T13" fmla="*/ 35 h 200"/>
                <a:gd name="T14" fmla="*/ 134 w 208"/>
                <a:gd name="T15" fmla="*/ 27 h 200"/>
                <a:gd name="T16" fmla="*/ 125 w 208"/>
                <a:gd name="T17" fmla="*/ 20 h 200"/>
                <a:gd name="T18" fmla="*/ 115 w 208"/>
                <a:gd name="T19" fmla="*/ 15 h 200"/>
                <a:gd name="T20" fmla="*/ 96 w 208"/>
                <a:gd name="T21" fmla="*/ 7 h 200"/>
                <a:gd name="T22" fmla="*/ 76 w 208"/>
                <a:gd name="T23" fmla="*/ 3 h 200"/>
                <a:gd name="T24" fmla="*/ 57 w 208"/>
                <a:gd name="T25" fmla="*/ 2 h 200"/>
                <a:gd name="T26" fmla="*/ 40 w 208"/>
                <a:gd name="T27" fmla="*/ 3 h 200"/>
                <a:gd name="T28" fmla="*/ 24 w 208"/>
                <a:gd name="T29" fmla="*/ 7 h 200"/>
                <a:gd name="T30" fmla="*/ 12 w 208"/>
                <a:gd name="T31" fmla="*/ 9 h 200"/>
                <a:gd name="T32" fmla="*/ 4 w 208"/>
                <a:gd name="T33" fmla="*/ 11 h 200"/>
                <a:gd name="T34" fmla="*/ 2 w 208"/>
                <a:gd name="T35" fmla="*/ 12 h 200"/>
                <a:gd name="T36" fmla="*/ 1 w 208"/>
                <a:gd name="T37" fmla="*/ 12 h 200"/>
                <a:gd name="T38" fmla="*/ 1 w 208"/>
                <a:gd name="T39" fmla="*/ 12 h 200"/>
                <a:gd name="T40" fmla="*/ 0 w 208"/>
                <a:gd name="T41" fmla="*/ 12 h 200"/>
                <a:gd name="T42" fmla="*/ 0 w 208"/>
                <a:gd name="T43" fmla="*/ 11 h 200"/>
                <a:gd name="T44" fmla="*/ 0 w 208"/>
                <a:gd name="T45" fmla="*/ 11 h 200"/>
                <a:gd name="T46" fmla="*/ 0 w 208"/>
                <a:gd name="T47" fmla="*/ 10 h 200"/>
                <a:gd name="T48" fmla="*/ 0 w 208"/>
                <a:gd name="T49" fmla="*/ 10 h 200"/>
                <a:gd name="T50" fmla="*/ 1 w 208"/>
                <a:gd name="T51" fmla="*/ 10 h 200"/>
                <a:gd name="T52" fmla="*/ 4 w 208"/>
                <a:gd name="T53" fmla="*/ 9 h 200"/>
                <a:gd name="T54" fmla="*/ 12 w 208"/>
                <a:gd name="T55" fmla="*/ 7 h 200"/>
                <a:gd name="T56" fmla="*/ 24 w 208"/>
                <a:gd name="T57" fmla="*/ 3 h 200"/>
                <a:gd name="T58" fmla="*/ 40 w 208"/>
                <a:gd name="T59" fmla="*/ 1 h 200"/>
                <a:gd name="T60" fmla="*/ 58 w 208"/>
                <a:gd name="T61" fmla="*/ 0 h 200"/>
                <a:gd name="T62" fmla="*/ 77 w 208"/>
                <a:gd name="T63" fmla="*/ 0 h 200"/>
                <a:gd name="T64" fmla="*/ 97 w 208"/>
                <a:gd name="T65" fmla="*/ 3 h 200"/>
                <a:gd name="T66" fmla="*/ 116 w 208"/>
                <a:gd name="T67" fmla="*/ 11 h 200"/>
                <a:gd name="T68" fmla="*/ 126 w 208"/>
                <a:gd name="T69" fmla="*/ 17 h 200"/>
                <a:gd name="T70" fmla="*/ 135 w 208"/>
                <a:gd name="T71" fmla="*/ 25 h 200"/>
                <a:gd name="T72" fmla="*/ 144 w 208"/>
                <a:gd name="T73" fmla="*/ 32 h 200"/>
                <a:gd name="T74" fmla="*/ 150 w 208"/>
                <a:gd name="T75" fmla="*/ 43 h 200"/>
                <a:gd name="T76" fmla="*/ 157 w 208"/>
                <a:gd name="T77" fmla="*/ 53 h 200"/>
                <a:gd name="T78" fmla="*/ 163 w 208"/>
                <a:gd name="T79" fmla="*/ 64 h 200"/>
                <a:gd name="T80" fmla="*/ 168 w 208"/>
                <a:gd name="T81" fmla="*/ 77 h 200"/>
                <a:gd name="T82" fmla="*/ 172 w 208"/>
                <a:gd name="T83" fmla="*/ 91 h 200"/>
                <a:gd name="T84" fmla="*/ 177 w 208"/>
                <a:gd name="T85" fmla="*/ 117 h 200"/>
                <a:gd name="T86" fmla="*/ 183 w 208"/>
                <a:gd name="T87" fmla="*/ 141 h 200"/>
                <a:gd name="T88" fmla="*/ 188 w 208"/>
                <a:gd name="T89" fmla="*/ 162 h 200"/>
                <a:gd name="T90" fmla="*/ 197 w 208"/>
                <a:gd name="T91" fmla="*/ 182 h 200"/>
                <a:gd name="T92" fmla="*/ 208 w 208"/>
                <a:gd name="T93" fmla="*/ 199 h 200"/>
                <a:gd name="T94" fmla="*/ 207 w 208"/>
                <a:gd name="T95" fmla="*/ 200 h 200"/>
                <a:gd name="T96" fmla="*/ 207 w 208"/>
                <a:gd name="T97" fmla="*/ 200 h 200"/>
                <a:gd name="T98" fmla="*/ 206 w 208"/>
                <a:gd name="T99" fmla="*/ 200 h 200"/>
                <a:gd name="T100" fmla="*/ 205 w 208"/>
                <a:gd name="T101" fmla="*/ 200 h 200"/>
                <a:gd name="T102" fmla="*/ 194 w 208"/>
                <a:gd name="T103" fmla="*/ 182 h 200"/>
                <a:gd name="T104" fmla="*/ 186 w 208"/>
                <a:gd name="T105" fmla="*/ 162 h 200"/>
                <a:gd name="T106" fmla="*/ 181 w 208"/>
                <a:gd name="T107" fmla="*/ 141 h 200"/>
                <a:gd name="T108" fmla="*/ 175 w 208"/>
                <a:gd name="T109" fmla="*/ 117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8"/>
                <a:gd name="T166" fmla="*/ 0 h 200"/>
                <a:gd name="T167" fmla="*/ 208 w 208"/>
                <a:gd name="T168" fmla="*/ 200 h 2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8" h="200">
                  <a:moveTo>
                    <a:pt x="175" y="117"/>
                  </a:moveTo>
                  <a:lnTo>
                    <a:pt x="169" y="92"/>
                  </a:lnTo>
                  <a:lnTo>
                    <a:pt x="165" y="78"/>
                  </a:lnTo>
                  <a:lnTo>
                    <a:pt x="160" y="66"/>
                  </a:lnTo>
                  <a:lnTo>
                    <a:pt x="155" y="55"/>
                  </a:lnTo>
                  <a:lnTo>
                    <a:pt x="148" y="45"/>
                  </a:lnTo>
                  <a:lnTo>
                    <a:pt x="141" y="35"/>
                  </a:lnTo>
                  <a:lnTo>
                    <a:pt x="134" y="27"/>
                  </a:lnTo>
                  <a:lnTo>
                    <a:pt x="125" y="20"/>
                  </a:lnTo>
                  <a:lnTo>
                    <a:pt x="115" y="15"/>
                  </a:lnTo>
                  <a:lnTo>
                    <a:pt x="96" y="7"/>
                  </a:lnTo>
                  <a:lnTo>
                    <a:pt x="76" y="3"/>
                  </a:lnTo>
                  <a:lnTo>
                    <a:pt x="57" y="2"/>
                  </a:lnTo>
                  <a:lnTo>
                    <a:pt x="40" y="3"/>
                  </a:lnTo>
                  <a:lnTo>
                    <a:pt x="24" y="7"/>
                  </a:lnTo>
                  <a:lnTo>
                    <a:pt x="12" y="9"/>
                  </a:lnTo>
                  <a:lnTo>
                    <a:pt x="4" y="11"/>
                  </a:lnTo>
                  <a:lnTo>
                    <a:pt x="2" y="12"/>
                  </a:lnTo>
                  <a:lnTo>
                    <a:pt x="1" y="12"/>
                  </a:lnTo>
                  <a:lnTo>
                    <a:pt x="0" y="12"/>
                  </a:lnTo>
                  <a:lnTo>
                    <a:pt x="0" y="11"/>
                  </a:lnTo>
                  <a:lnTo>
                    <a:pt x="0" y="10"/>
                  </a:lnTo>
                  <a:lnTo>
                    <a:pt x="1" y="10"/>
                  </a:lnTo>
                  <a:lnTo>
                    <a:pt x="4" y="9"/>
                  </a:lnTo>
                  <a:lnTo>
                    <a:pt x="12" y="7"/>
                  </a:lnTo>
                  <a:lnTo>
                    <a:pt x="24" y="3"/>
                  </a:lnTo>
                  <a:lnTo>
                    <a:pt x="40" y="1"/>
                  </a:lnTo>
                  <a:lnTo>
                    <a:pt x="58" y="0"/>
                  </a:lnTo>
                  <a:lnTo>
                    <a:pt x="77" y="0"/>
                  </a:lnTo>
                  <a:lnTo>
                    <a:pt x="97" y="3"/>
                  </a:lnTo>
                  <a:lnTo>
                    <a:pt x="116" y="11"/>
                  </a:lnTo>
                  <a:lnTo>
                    <a:pt x="126" y="17"/>
                  </a:lnTo>
                  <a:lnTo>
                    <a:pt x="135" y="25"/>
                  </a:lnTo>
                  <a:lnTo>
                    <a:pt x="144" y="32"/>
                  </a:lnTo>
                  <a:lnTo>
                    <a:pt x="150" y="43"/>
                  </a:lnTo>
                  <a:lnTo>
                    <a:pt x="157" y="53"/>
                  </a:lnTo>
                  <a:lnTo>
                    <a:pt x="163" y="64"/>
                  </a:lnTo>
                  <a:lnTo>
                    <a:pt x="168" y="77"/>
                  </a:lnTo>
                  <a:lnTo>
                    <a:pt x="172" y="91"/>
                  </a:lnTo>
                  <a:lnTo>
                    <a:pt x="177" y="117"/>
                  </a:lnTo>
                  <a:lnTo>
                    <a:pt x="183" y="141"/>
                  </a:lnTo>
                  <a:lnTo>
                    <a:pt x="188" y="162"/>
                  </a:lnTo>
                  <a:lnTo>
                    <a:pt x="197" y="182"/>
                  </a:lnTo>
                  <a:lnTo>
                    <a:pt x="208" y="199"/>
                  </a:lnTo>
                  <a:lnTo>
                    <a:pt x="207" y="200"/>
                  </a:lnTo>
                  <a:lnTo>
                    <a:pt x="206" y="200"/>
                  </a:lnTo>
                  <a:lnTo>
                    <a:pt x="205" y="200"/>
                  </a:lnTo>
                  <a:lnTo>
                    <a:pt x="194" y="182"/>
                  </a:lnTo>
                  <a:lnTo>
                    <a:pt x="186" y="162"/>
                  </a:lnTo>
                  <a:lnTo>
                    <a:pt x="181" y="141"/>
                  </a:lnTo>
                  <a:lnTo>
                    <a:pt x="175" y="117"/>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7" name="Freeform 225">
              <a:extLst>
                <a:ext uri="{FF2B5EF4-FFF2-40B4-BE49-F238E27FC236}">
                  <a16:creationId xmlns:a16="http://schemas.microsoft.com/office/drawing/2014/main" id="{1B92B18D-621D-2E19-FE78-06EBC99F8767}"/>
                </a:ext>
              </a:extLst>
            </p:cNvPr>
            <p:cNvSpPr>
              <a:spLocks/>
            </p:cNvSpPr>
            <p:nvPr/>
          </p:nvSpPr>
          <p:spPr bwMode="auto">
            <a:xfrm>
              <a:off x="2354" y="1228"/>
              <a:ext cx="56" cy="23"/>
            </a:xfrm>
            <a:custGeom>
              <a:avLst/>
              <a:gdLst>
                <a:gd name="T0" fmla="*/ 44 w 56"/>
                <a:gd name="T1" fmla="*/ 18 h 23"/>
                <a:gd name="T2" fmla="*/ 37 w 56"/>
                <a:gd name="T3" fmla="*/ 20 h 23"/>
                <a:gd name="T4" fmla="*/ 33 w 56"/>
                <a:gd name="T5" fmla="*/ 22 h 23"/>
                <a:gd name="T6" fmla="*/ 27 w 56"/>
                <a:gd name="T7" fmla="*/ 23 h 23"/>
                <a:gd name="T8" fmla="*/ 22 w 56"/>
                <a:gd name="T9" fmla="*/ 23 h 23"/>
                <a:gd name="T10" fmla="*/ 18 w 56"/>
                <a:gd name="T11" fmla="*/ 23 h 23"/>
                <a:gd name="T12" fmla="*/ 12 w 56"/>
                <a:gd name="T13" fmla="*/ 22 h 23"/>
                <a:gd name="T14" fmla="*/ 7 w 56"/>
                <a:gd name="T15" fmla="*/ 22 h 23"/>
                <a:gd name="T16" fmla="*/ 0 w 56"/>
                <a:gd name="T17" fmla="*/ 21 h 23"/>
                <a:gd name="T18" fmla="*/ 2 w 56"/>
                <a:gd name="T19" fmla="*/ 20 h 23"/>
                <a:gd name="T20" fmla="*/ 7 w 56"/>
                <a:gd name="T21" fmla="*/ 16 h 23"/>
                <a:gd name="T22" fmla="*/ 14 w 56"/>
                <a:gd name="T23" fmla="*/ 11 h 23"/>
                <a:gd name="T24" fmla="*/ 22 w 56"/>
                <a:gd name="T25" fmla="*/ 7 h 23"/>
                <a:gd name="T26" fmla="*/ 31 w 56"/>
                <a:gd name="T27" fmla="*/ 2 h 23"/>
                <a:gd name="T28" fmla="*/ 40 w 56"/>
                <a:gd name="T29" fmla="*/ 0 h 23"/>
                <a:gd name="T30" fmla="*/ 48 w 56"/>
                <a:gd name="T31" fmla="*/ 1 h 23"/>
                <a:gd name="T32" fmla="*/ 55 w 56"/>
                <a:gd name="T33" fmla="*/ 5 h 23"/>
                <a:gd name="T34" fmla="*/ 56 w 56"/>
                <a:gd name="T35" fmla="*/ 7 h 23"/>
                <a:gd name="T36" fmla="*/ 56 w 56"/>
                <a:gd name="T37" fmla="*/ 9 h 23"/>
                <a:gd name="T38" fmla="*/ 53 w 56"/>
                <a:gd name="T39" fmla="*/ 12 h 23"/>
                <a:gd name="T40" fmla="*/ 44 w 56"/>
                <a:gd name="T41" fmla="*/ 18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23"/>
                <a:gd name="T65" fmla="*/ 56 w 5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23">
                  <a:moveTo>
                    <a:pt x="44" y="18"/>
                  </a:moveTo>
                  <a:lnTo>
                    <a:pt x="37" y="20"/>
                  </a:lnTo>
                  <a:lnTo>
                    <a:pt x="33" y="22"/>
                  </a:lnTo>
                  <a:lnTo>
                    <a:pt x="27" y="23"/>
                  </a:lnTo>
                  <a:lnTo>
                    <a:pt x="22" y="23"/>
                  </a:lnTo>
                  <a:lnTo>
                    <a:pt x="18" y="23"/>
                  </a:lnTo>
                  <a:lnTo>
                    <a:pt x="12" y="22"/>
                  </a:lnTo>
                  <a:lnTo>
                    <a:pt x="7" y="22"/>
                  </a:lnTo>
                  <a:lnTo>
                    <a:pt x="0" y="21"/>
                  </a:lnTo>
                  <a:lnTo>
                    <a:pt x="2" y="20"/>
                  </a:lnTo>
                  <a:lnTo>
                    <a:pt x="7" y="16"/>
                  </a:lnTo>
                  <a:lnTo>
                    <a:pt x="14" y="11"/>
                  </a:lnTo>
                  <a:lnTo>
                    <a:pt x="22" y="7"/>
                  </a:lnTo>
                  <a:lnTo>
                    <a:pt x="31" y="2"/>
                  </a:lnTo>
                  <a:lnTo>
                    <a:pt x="40" y="0"/>
                  </a:lnTo>
                  <a:lnTo>
                    <a:pt x="48" y="1"/>
                  </a:lnTo>
                  <a:lnTo>
                    <a:pt x="55" y="5"/>
                  </a:lnTo>
                  <a:lnTo>
                    <a:pt x="56" y="7"/>
                  </a:lnTo>
                  <a:lnTo>
                    <a:pt x="56" y="9"/>
                  </a:lnTo>
                  <a:lnTo>
                    <a:pt x="53" y="12"/>
                  </a:lnTo>
                  <a:lnTo>
                    <a:pt x="44"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8" name="Freeform 226">
              <a:extLst>
                <a:ext uri="{FF2B5EF4-FFF2-40B4-BE49-F238E27FC236}">
                  <a16:creationId xmlns:a16="http://schemas.microsoft.com/office/drawing/2014/main" id="{421CC435-4C82-FDDD-7977-EE7BA9DE4C3A}"/>
                </a:ext>
              </a:extLst>
            </p:cNvPr>
            <p:cNvSpPr>
              <a:spLocks/>
            </p:cNvSpPr>
            <p:nvPr/>
          </p:nvSpPr>
          <p:spPr bwMode="auto">
            <a:xfrm>
              <a:off x="2354" y="1222"/>
              <a:ext cx="56" cy="27"/>
            </a:xfrm>
            <a:custGeom>
              <a:avLst/>
              <a:gdLst>
                <a:gd name="T0" fmla="*/ 26 w 56"/>
                <a:gd name="T1" fmla="*/ 16 h 27"/>
                <a:gd name="T2" fmla="*/ 12 w 56"/>
                <a:gd name="T3" fmla="*/ 20 h 27"/>
                <a:gd name="T4" fmla="*/ 5 w 56"/>
                <a:gd name="T5" fmla="*/ 24 h 27"/>
                <a:gd name="T6" fmla="*/ 1 w 56"/>
                <a:gd name="T7" fmla="*/ 26 h 27"/>
                <a:gd name="T8" fmla="*/ 0 w 56"/>
                <a:gd name="T9" fmla="*/ 27 h 27"/>
                <a:gd name="T10" fmla="*/ 1 w 56"/>
                <a:gd name="T11" fmla="*/ 25 h 27"/>
                <a:gd name="T12" fmla="*/ 4 w 56"/>
                <a:gd name="T13" fmla="*/ 20 h 27"/>
                <a:gd name="T14" fmla="*/ 8 w 56"/>
                <a:gd name="T15" fmla="*/ 15 h 27"/>
                <a:gd name="T16" fmla="*/ 14 w 56"/>
                <a:gd name="T17" fmla="*/ 8 h 27"/>
                <a:gd name="T18" fmla="*/ 21 w 56"/>
                <a:gd name="T19" fmla="*/ 4 h 27"/>
                <a:gd name="T20" fmla="*/ 30 w 56"/>
                <a:gd name="T21" fmla="*/ 0 h 27"/>
                <a:gd name="T22" fmla="*/ 43 w 56"/>
                <a:gd name="T23" fmla="*/ 3 h 27"/>
                <a:gd name="T24" fmla="*/ 56 w 56"/>
                <a:gd name="T25" fmla="*/ 9 h 27"/>
                <a:gd name="T26" fmla="*/ 54 w 56"/>
                <a:gd name="T27" fmla="*/ 9 h 27"/>
                <a:gd name="T28" fmla="*/ 49 w 56"/>
                <a:gd name="T29" fmla="*/ 10 h 27"/>
                <a:gd name="T30" fmla="*/ 39 w 56"/>
                <a:gd name="T31" fmla="*/ 13 h 27"/>
                <a:gd name="T32" fmla="*/ 26 w 56"/>
                <a:gd name="T33" fmla="*/ 1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7"/>
                <a:gd name="T53" fmla="*/ 56 w 56"/>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7">
                  <a:moveTo>
                    <a:pt x="26" y="16"/>
                  </a:moveTo>
                  <a:lnTo>
                    <a:pt x="12" y="20"/>
                  </a:lnTo>
                  <a:lnTo>
                    <a:pt x="5" y="24"/>
                  </a:lnTo>
                  <a:lnTo>
                    <a:pt x="1" y="26"/>
                  </a:lnTo>
                  <a:lnTo>
                    <a:pt x="0" y="27"/>
                  </a:lnTo>
                  <a:lnTo>
                    <a:pt x="1" y="25"/>
                  </a:lnTo>
                  <a:lnTo>
                    <a:pt x="4" y="20"/>
                  </a:lnTo>
                  <a:lnTo>
                    <a:pt x="8" y="15"/>
                  </a:lnTo>
                  <a:lnTo>
                    <a:pt x="14" y="8"/>
                  </a:lnTo>
                  <a:lnTo>
                    <a:pt x="21" y="4"/>
                  </a:lnTo>
                  <a:lnTo>
                    <a:pt x="30" y="0"/>
                  </a:lnTo>
                  <a:lnTo>
                    <a:pt x="43" y="3"/>
                  </a:lnTo>
                  <a:lnTo>
                    <a:pt x="56" y="9"/>
                  </a:lnTo>
                  <a:lnTo>
                    <a:pt x="54" y="9"/>
                  </a:lnTo>
                  <a:lnTo>
                    <a:pt x="49" y="10"/>
                  </a:lnTo>
                  <a:lnTo>
                    <a:pt x="39" y="13"/>
                  </a:lnTo>
                  <a:lnTo>
                    <a:pt x="26" y="16"/>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9" name="Freeform 227">
              <a:extLst>
                <a:ext uri="{FF2B5EF4-FFF2-40B4-BE49-F238E27FC236}">
                  <a16:creationId xmlns:a16="http://schemas.microsoft.com/office/drawing/2014/main" id="{8AC41BC7-3054-F446-179C-76477F877920}"/>
                </a:ext>
              </a:extLst>
            </p:cNvPr>
            <p:cNvSpPr>
              <a:spLocks/>
            </p:cNvSpPr>
            <p:nvPr/>
          </p:nvSpPr>
          <p:spPr bwMode="auto">
            <a:xfrm>
              <a:off x="2389" y="1232"/>
              <a:ext cx="15" cy="14"/>
            </a:xfrm>
            <a:custGeom>
              <a:avLst/>
              <a:gdLst>
                <a:gd name="T0" fmla="*/ 15 w 15"/>
                <a:gd name="T1" fmla="*/ 5 h 14"/>
                <a:gd name="T2" fmla="*/ 15 w 15"/>
                <a:gd name="T3" fmla="*/ 8 h 14"/>
                <a:gd name="T4" fmla="*/ 14 w 15"/>
                <a:gd name="T5" fmla="*/ 10 h 14"/>
                <a:gd name="T6" fmla="*/ 12 w 15"/>
                <a:gd name="T7" fmla="*/ 13 h 14"/>
                <a:gd name="T8" fmla="*/ 9 w 15"/>
                <a:gd name="T9" fmla="*/ 14 h 14"/>
                <a:gd name="T10" fmla="*/ 5 w 15"/>
                <a:gd name="T11" fmla="*/ 13 h 14"/>
                <a:gd name="T12" fmla="*/ 3 w 15"/>
                <a:gd name="T13" fmla="*/ 12 h 14"/>
                <a:gd name="T14" fmla="*/ 1 w 15"/>
                <a:gd name="T15" fmla="*/ 9 h 14"/>
                <a:gd name="T16" fmla="*/ 0 w 15"/>
                <a:gd name="T17" fmla="*/ 6 h 14"/>
                <a:gd name="T18" fmla="*/ 0 w 15"/>
                <a:gd name="T19" fmla="*/ 6 h 14"/>
                <a:gd name="T20" fmla="*/ 1 w 15"/>
                <a:gd name="T21" fmla="*/ 4 h 14"/>
                <a:gd name="T22" fmla="*/ 3 w 15"/>
                <a:gd name="T23" fmla="*/ 3 h 14"/>
                <a:gd name="T24" fmla="*/ 8 w 15"/>
                <a:gd name="T25" fmla="*/ 1 h 14"/>
                <a:gd name="T26" fmla="*/ 11 w 15"/>
                <a:gd name="T27" fmla="*/ 0 h 14"/>
                <a:gd name="T28" fmla="*/ 13 w 15"/>
                <a:gd name="T29" fmla="*/ 1 h 14"/>
                <a:gd name="T30" fmla="*/ 14 w 15"/>
                <a:gd name="T31" fmla="*/ 3 h 14"/>
                <a:gd name="T32" fmla="*/ 15 w 15"/>
                <a:gd name="T33" fmla="*/ 5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4"/>
                <a:gd name="T53" fmla="*/ 15 w 1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4">
                  <a:moveTo>
                    <a:pt x="15" y="5"/>
                  </a:moveTo>
                  <a:lnTo>
                    <a:pt x="15" y="8"/>
                  </a:lnTo>
                  <a:lnTo>
                    <a:pt x="14" y="10"/>
                  </a:lnTo>
                  <a:lnTo>
                    <a:pt x="12" y="13"/>
                  </a:lnTo>
                  <a:lnTo>
                    <a:pt x="9" y="14"/>
                  </a:lnTo>
                  <a:lnTo>
                    <a:pt x="5" y="13"/>
                  </a:lnTo>
                  <a:lnTo>
                    <a:pt x="3" y="12"/>
                  </a:lnTo>
                  <a:lnTo>
                    <a:pt x="1" y="9"/>
                  </a:lnTo>
                  <a:lnTo>
                    <a:pt x="0" y="6"/>
                  </a:lnTo>
                  <a:lnTo>
                    <a:pt x="1" y="4"/>
                  </a:lnTo>
                  <a:lnTo>
                    <a:pt x="3" y="3"/>
                  </a:lnTo>
                  <a:lnTo>
                    <a:pt x="8" y="1"/>
                  </a:lnTo>
                  <a:lnTo>
                    <a:pt x="11" y="0"/>
                  </a:lnTo>
                  <a:lnTo>
                    <a:pt x="13" y="1"/>
                  </a:lnTo>
                  <a:lnTo>
                    <a:pt x="14" y="3"/>
                  </a:lnTo>
                  <a:lnTo>
                    <a:pt x="15" y="5"/>
                  </a:lnTo>
                  <a:close/>
                </a:path>
              </a:pathLst>
            </a:custGeom>
            <a:solidFill>
              <a:srgbClr val="3891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0" name="Freeform 228">
              <a:extLst>
                <a:ext uri="{FF2B5EF4-FFF2-40B4-BE49-F238E27FC236}">
                  <a16:creationId xmlns:a16="http://schemas.microsoft.com/office/drawing/2014/main" id="{DD935810-A15D-9E3A-7ECC-FA7AC86BEA75}"/>
                </a:ext>
              </a:extLst>
            </p:cNvPr>
            <p:cNvSpPr>
              <a:spLocks/>
            </p:cNvSpPr>
            <p:nvPr/>
          </p:nvSpPr>
          <p:spPr bwMode="auto">
            <a:xfrm>
              <a:off x="2399" y="1235"/>
              <a:ext cx="3" cy="3"/>
            </a:xfrm>
            <a:custGeom>
              <a:avLst/>
              <a:gdLst>
                <a:gd name="T0" fmla="*/ 0 w 3"/>
                <a:gd name="T1" fmla="*/ 2 h 3"/>
                <a:gd name="T2" fmla="*/ 0 w 3"/>
                <a:gd name="T3" fmla="*/ 2 h 3"/>
                <a:gd name="T4" fmla="*/ 1 w 3"/>
                <a:gd name="T5" fmla="*/ 2 h 3"/>
                <a:gd name="T6" fmla="*/ 1 w 3"/>
                <a:gd name="T7" fmla="*/ 3 h 3"/>
                <a:gd name="T8" fmla="*/ 2 w 3"/>
                <a:gd name="T9" fmla="*/ 3 h 3"/>
                <a:gd name="T10" fmla="*/ 3 w 3"/>
                <a:gd name="T11" fmla="*/ 3 h 3"/>
                <a:gd name="T12" fmla="*/ 3 w 3"/>
                <a:gd name="T13" fmla="*/ 2 h 3"/>
                <a:gd name="T14" fmla="*/ 3 w 3"/>
                <a:gd name="T15" fmla="*/ 2 h 3"/>
                <a:gd name="T16" fmla="*/ 3 w 3"/>
                <a:gd name="T17" fmla="*/ 1 h 3"/>
                <a:gd name="T18" fmla="*/ 3 w 3"/>
                <a:gd name="T19" fmla="*/ 0 h 3"/>
                <a:gd name="T20" fmla="*/ 2 w 3"/>
                <a:gd name="T21" fmla="*/ 0 h 3"/>
                <a:gd name="T22" fmla="*/ 2 w 3"/>
                <a:gd name="T23" fmla="*/ 0 h 3"/>
                <a:gd name="T24" fmla="*/ 1 w 3"/>
                <a:gd name="T25" fmla="*/ 0 h 3"/>
                <a:gd name="T26" fmla="*/ 0 w 3"/>
                <a:gd name="T27" fmla="*/ 0 h 3"/>
                <a:gd name="T28" fmla="*/ 0 w 3"/>
                <a:gd name="T29" fmla="*/ 1 h 3"/>
                <a:gd name="T30" fmla="*/ 0 w 3"/>
                <a:gd name="T31" fmla="*/ 1 h 3"/>
                <a:gd name="T32" fmla="*/ 0 w 3"/>
                <a:gd name="T33" fmla="*/ 2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3"/>
                <a:gd name="T53" fmla="*/ 3 w 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3">
                  <a:moveTo>
                    <a:pt x="0" y="2"/>
                  </a:moveTo>
                  <a:lnTo>
                    <a:pt x="0" y="2"/>
                  </a:lnTo>
                  <a:lnTo>
                    <a:pt x="1" y="2"/>
                  </a:lnTo>
                  <a:lnTo>
                    <a:pt x="1" y="3"/>
                  </a:lnTo>
                  <a:lnTo>
                    <a:pt x="2" y="3"/>
                  </a:lnTo>
                  <a:lnTo>
                    <a:pt x="3" y="3"/>
                  </a:lnTo>
                  <a:lnTo>
                    <a:pt x="3" y="2"/>
                  </a:lnTo>
                  <a:lnTo>
                    <a:pt x="3" y="1"/>
                  </a:lnTo>
                  <a:lnTo>
                    <a:pt x="3" y="0"/>
                  </a:lnTo>
                  <a:lnTo>
                    <a:pt x="2" y="0"/>
                  </a:lnTo>
                  <a:lnTo>
                    <a:pt x="1" y="0"/>
                  </a:lnTo>
                  <a:lnTo>
                    <a:pt x="0" y="0"/>
                  </a:lnTo>
                  <a:lnTo>
                    <a:pt x="0" y="1"/>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1" name="Freeform 229">
              <a:extLst>
                <a:ext uri="{FF2B5EF4-FFF2-40B4-BE49-F238E27FC236}">
                  <a16:creationId xmlns:a16="http://schemas.microsoft.com/office/drawing/2014/main" id="{F18B9ED1-A946-FE83-8260-4243732C3E1E}"/>
                </a:ext>
              </a:extLst>
            </p:cNvPr>
            <p:cNvSpPr>
              <a:spLocks/>
            </p:cNvSpPr>
            <p:nvPr/>
          </p:nvSpPr>
          <p:spPr bwMode="auto">
            <a:xfrm>
              <a:off x="2356" y="1221"/>
              <a:ext cx="57" cy="26"/>
            </a:xfrm>
            <a:custGeom>
              <a:avLst/>
              <a:gdLst>
                <a:gd name="T0" fmla="*/ 57 w 57"/>
                <a:gd name="T1" fmla="*/ 8 h 26"/>
                <a:gd name="T2" fmla="*/ 56 w 57"/>
                <a:gd name="T3" fmla="*/ 7 h 26"/>
                <a:gd name="T4" fmla="*/ 51 w 57"/>
                <a:gd name="T5" fmla="*/ 5 h 26"/>
                <a:gd name="T6" fmla="*/ 44 w 57"/>
                <a:gd name="T7" fmla="*/ 2 h 26"/>
                <a:gd name="T8" fmla="*/ 36 w 57"/>
                <a:gd name="T9" fmla="*/ 0 h 26"/>
                <a:gd name="T10" fmla="*/ 27 w 57"/>
                <a:gd name="T11" fmla="*/ 0 h 26"/>
                <a:gd name="T12" fmla="*/ 17 w 57"/>
                <a:gd name="T13" fmla="*/ 5 h 26"/>
                <a:gd name="T14" fmla="*/ 8 w 57"/>
                <a:gd name="T15" fmla="*/ 12 h 26"/>
                <a:gd name="T16" fmla="*/ 0 w 57"/>
                <a:gd name="T17" fmla="*/ 26 h 26"/>
                <a:gd name="T18" fmla="*/ 2 w 57"/>
                <a:gd name="T19" fmla="*/ 25 h 26"/>
                <a:gd name="T20" fmla="*/ 4 w 57"/>
                <a:gd name="T21" fmla="*/ 20 h 26"/>
                <a:gd name="T22" fmla="*/ 8 w 57"/>
                <a:gd name="T23" fmla="*/ 16 h 26"/>
                <a:gd name="T24" fmla="*/ 15 w 57"/>
                <a:gd name="T25" fmla="*/ 10 h 26"/>
                <a:gd name="T26" fmla="*/ 22 w 57"/>
                <a:gd name="T27" fmla="*/ 6 h 26"/>
                <a:gd name="T28" fmla="*/ 31 w 57"/>
                <a:gd name="T29" fmla="*/ 4 h 26"/>
                <a:gd name="T30" fmla="*/ 42 w 57"/>
                <a:gd name="T31" fmla="*/ 5 h 26"/>
                <a:gd name="T32" fmla="*/ 53 w 57"/>
                <a:gd name="T33" fmla="*/ 10 h 26"/>
                <a:gd name="T34" fmla="*/ 57 w 57"/>
                <a:gd name="T35" fmla="*/ 8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26"/>
                <a:gd name="T56" fmla="*/ 57 w 5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26">
                  <a:moveTo>
                    <a:pt x="57" y="8"/>
                  </a:moveTo>
                  <a:lnTo>
                    <a:pt x="56" y="7"/>
                  </a:lnTo>
                  <a:lnTo>
                    <a:pt x="51" y="5"/>
                  </a:lnTo>
                  <a:lnTo>
                    <a:pt x="44" y="2"/>
                  </a:lnTo>
                  <a:lnTo>
                    <a:pt x="36" y="0"/>
                  </a:lnTo>
                  <a:lnTo>
                    <a:pt x="27" y="0"/>
                  </a:lnTo>
                  <a:lnTo>
                    <a:pt x="17" y="5"/>
                  </a:lnTo>
                  <a:lnTo>
                    <a:pt x="8" y="12"/>
                  </a:lnTo>
                  <a:lnTo>
                    <a:pt x="0" y="26"/>
                  </a:lnTo>
                  <a:lnTo>
                    <a:pt x="2" y="25"/>
                  </a:lnTo>
                  <a:lnTo>
                    <a:pt x="4" y="20"/>
                  </a:lnTo>
                  <a:lnTo>
                    <a:pt x="8" y="16"/>
                  </a:lnTo>
                  <a:lnTo>
                    <a:pt x="15" y="10"/>
                  </a:lnTo>
                  <a:lnTo>
                    <a:pt x="22" y="6"/>
                  </a:lnTo>
                  <a:lnTo>
                    <a:pt x="31" y="4"/>
                  </a:lnTo>
                  <a:lnTo>
                    <a:pt x="42" y="5"/>
                  </a:lnTo>
                  <a:lnTo>
                    <a:pt x="53" y="10"/>
                  </a:lnTo>
                  <a:lnTo>
                    <a:pt x="57" y="8"/>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2" name="Freeform 230">
              <a:extLst>
                <a:ext uri="{FF2B5EF4-FFF2-40B4-BE49-F238E27FC236}">
                  <a16:creationId xmlns:a16="http://schemas.microsoft.com/office/drawing/2014/main" id="{08369847-2E82-BF89-B861-4ECCDAD9032B}"/>
                </a:ext>
              </a:extLst>
            </p:cNvPr>
            <p:cNvSpPr>
              <a:spLocks/>
            </p:cNvSpPr>
            <p:nvPr/>
          </p:nvSpPr>
          <p:spPr bwMode="auto">
            <a:xfrm>
              <a:off x="2385" y="1229"/>
              <a:ext cx="29" cy="21"/>
            </a:xfrm>
            <a:custGeom>
              <a:avLst/>
              <a:gdLst>
                <a:gd name="T0" fmla="*/ 24 w 29"/>
                <a:gd name="T1" fmla="*/ 2 h 21"/>
                <a:gd name="T2" fmla="*/ 24 w 29"/>
                <a:gd name="T3" fmla="*/ 4 h 21"/>
                <a:gd name="T4" fmla="*/ 23 w 29"/>
                <a:gd name="T5" fmla="*/ 8 h 21"/>
                <a:gd name="T6" fmla="*/ 15 w 29"/>
                <a:gd name="T7" fmla="*/ 15 h 21"/>
                <a:gd name="T8" fmla="*/ 0 w 29"/>
                <a:gd name="T9" fmla="*/ 21 h 21"/>
                <a:gd name="T10" fmla="*/ 5 w 29"/>
                <a:gd name="T11" fmla="*/ 20 h 21"/>
                <a:gd name="T12" fmla="*/ 15 w 29"/>
                <a:gd name="T13" fmla="*/ 17 h 21"/>
                <a:gd name="T14" fmla="*/ 25 w 29"/>
                <a:gd name="T15" fmla="*/ 11 h 21"/>
                <a:gd name="T16" fmla="*/ 29 w 29"/>
                <a:gd name="T17" fmla="*/ 0 h 21"/>
                <a:gd name="T18" fmla="*/ 24 w 29"/>
                <a:gd name="T19" fmla="*/ 2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1"/>
                <a:gd name="T32" fmla="*/ 29 w 29"/>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1">
                  <a:moveTo>
                    <a:pt x="24" y="2"/>
                  </a:moveTo>
                  <a:lnTo>
                    <a:pt x="24" y="4"/>
                  </a:lnTo>
                  <a:lnTo>
                    <a:pt x="23" y="8"/>
                  </a:lnTo>
                  <a:lnTo>
                    <a:pt x="15" y="15"/>
                  </a:lnTo>
                  <a:lnTo>
                    <a:pt x="0" y="21"/>
                  </a:lnTo>
                  <a:lnTo>
                    <a:pt x="5" y="20"/>
                  </a:lnTo>
                  <a:lnTo>
                    <a:pt x="15" y="17"/>
                  </a:lnTo>
                  <a:lnTo>
                    <a:pt x="25" y="11"/>
                  </a:lnTo>
                  <a:lnTo>
                    <a:pt x="29" y="0"/>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3" name="Freeform 231">
              <a:extLst>
                <a:ext uri="{FF2B5EF4-FFF2-40B4-BE49-F238E27FC236}">
                  <a16:creationId xmlns:a16="http://schemas.microsoft.com/office/drawing/2014/main" id="{DCD2ABC0-4D7B-093B-AF81-12939BA23905}"/>
                </a:ext>
              </a:extLst>
            </p:cNvPr>
            <p:cNvSpPr>
              <a:spLocks/>
            </p:cNvSpPr>
            <p:nvPr/>
          </p:nvSpPr>
          <p:spPr bwMode="auto">
            <a:xfrm>
              <a:off x="2354" y="1221"/>
              <a:ext cx="64" cy="28"/>
            </a:xfrm>
            <a:custGeom>
              <a:avLst/>
              <a:gdLst>
                <a:gd name="T0" fmla="*/ 0 w 64"/>
                <a:gd name="T1" fmla="*/ 28 h 28"/>
                <a:gd name="T2" fmla="*/ 0 w 64"/>
                <a:gd name="T3" fmla="*/ 27 h 28"/>
                <a:gd name="T4" fmla="*/ 2 w 64"/>
                <a:gd name="T5" fmla="*/ 25 h 28"/>
                <a:gd name="T6" fmla="*/ 6 w 64"/>
                <a:gd name="T7" fmla="*/ 23 h 28"/>
                <a:gd name="T8" fmla="*/ 10 w 64"/>
                <a:gd name="T9" fmla="*/ 19 h 28"/>
                <a:gd name="T10" fmla="*/ 17 w 64"/>
                <a:gd name="T11" fmla="*/ 16 h 28"/>
                <a:gd name="T12" fmla="*/ 25 w 64"/>
                <a:gd name="T13" fmla="*/ 12 h 28"/>
                <a:gd name="T14" fmla="*/ 36 w 64"/>
                <a:gd name="T15" fmla="*/ 9 h 28"/>
                <a:gd name="T16" fmla="*/ 48 w 64"/>
                <a:gd name="T17" fmla="*/ 8 h 28"/>
                <a:gd name="T18" fmla="*/ 56 w 64"/>
                <a:gd name="T19" fmla="*/ 6 h 28"/>
                <a:gd name="T20" fmla="*/ 60 w 64"/>
                <a:gd name="T21" fmla="*/ 4 h 28"/>
                <a:gd name="T22" fmla="*/ 63 w 64"/>
                <a:gd name="T23" fmla="*/ 1 h 28"/>
                <a:gd name="T24" fmla="*/ 64 w 64"/>
                <a:gd name="T25" fmla="*/ 0 h 28"/>
                <a:gd name="T26" fmla="*/ 64 w 64"/>
                <a:gd name="T27" fmla="*/ 1 h 28"/>
                <a:gd name="T28" fmla="*/ 63 w 64"/>
                <a:gd name="T29" fmla="*/ 6 h 28"/>
                <a:gd name="T30" fmla="*/ 58 w 64"/>
                <a:gd name="T31" fmla="*/ 9 h 28"/>
                <a:gd name="T32" fmla="*/ 47 w 64"/>
                <a:gd name="T33" fmla="*/ 12 h 28"/>
                <a:gd name="T34" fmla="*/ 37 w 64"/>
                <a:gd name="T35" fmla="*/ 15 h 28"/>
                <a:gd name="T36" fmla="*/ 27 w 64"/>
                <a:gd name="T37" fmla="*/ 17 h 28"/>
                <a:gd name="T38" fmla="*/ 19 w 64"/>
                <a:gd name="T39" fmla="*/ 19 h 28"/>
                <a:gd name="T40" fmla="*/ 12 w 64"/>
                <a:gd name="T41" fmla="*/ 21 h 28"/>
                <a:gd name="T42" fmla="*/ 7 w 64"/>
                <a:gd name="T43" fmla="*/ 25 h 28"/>
                <a:gd name="T44" fmla="*/ 4 w 64"/>
                <a:gd name="T45" fmla="*/ 26 h 28"/>
                <a:gd name="T46" fmla="*/ 1 w 64"/>
                <a:gd name="T47" fmla="*/ 28 h 28"/>
                <a:gd name="T48" fmla="*/ 0 w 64"/>
                <a:gd name="T49" fmla="*/ 28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28"/>
                <a:gd name="T77" fmla="*/ 64 w 64"/>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28">
                  <a:moveTo>
                    <a:pt x="0" y="28"/>
                  </a:moveTo>
                  <a:lnTo>
                    <a:pt x="0" y="27"/>
                  </a:lnTo>
                  <a:lnTo>
                    <a:pt x="2" y="25"/>
                  </a:lnTo>
                  <a:lnTo>
                    <a:pt x="6" y="23"/>
                  </a:lnTo>
                  <a:lnTo>
                    <a:pt x="10" y="19"/>
                  </a:lnTo>
                  <a:lnTo>
                    <a:pt x="17" y="16"/>
                  </a:lnTo>
                  <a:lnTo>
                    <a:pt x="25" y="12"/>
                  </a:lnTo>
                  <a:lnTo>
                    <a:pt x="36" y="9"/>
                  </a:lnTo>
                  <a:lnTo>
                    <a:pt x="48" y="8"/>
                  </a:lnTo>
                  <a:lnTo>
                    <a:pt x="56" y="6"/>
                  </a:lnTo>
                  <a:lnTo>
                    <a:pt x="60" y="4"/>
                  </a:lnTo>
                  <a:lnTo>
                    <a:pt x="63" y="1"/>
                  </a:lnTo>
                  <a:lnTo>
                    <a:pt x="64" y="0"/>
                  </a:lnTo>
                  <a:lnTo>
                    <a:pt x="64" y="1"/>
                  </a:lnTo>
                  <a:lnTo>
                    <a:pt x="63" y="6"/>
                  </a:lnTo>
                  <a:lnTo>
                    <a:pt x="58" y="9"/>
                  </a:lnTo>
                  <a:lnTo>
                    <a:pt x="47" y="12"/>
                  </a:lnTo>
                  <a:lnTo>
                    <a:pt x="37" y="15"/>
                  </a:lnTo>
                  <a:lnTo>
                    <a:pt x="27" y="17"/>
                  </a:lnTo>
                  <a:lnTo>
                    <a:pt x="19" y="19"/>
                  </a:lnTo>
                  <a:lnTo>
                    <a:pt x="12" y="21"/>
                  </a:lnTo>
                  <a:lnTo>
                    <a:pt x="7" y="25"/>
                  </a:lnTo>
                  <a:lnTo>
                    <a:pt x="4" y="26"/>
                  </a:lnTo>
                  <a:lnTo>
                    <a:pt x="1" y="28"/>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4" name="Freeform 232">
              <a:extLst>
                <a:ext uri="{FF2B5EF4-FFF2-40B4-BE49-F238E27FC236}">
                  <a16:creationId xmlns:a16="http://schemas.microsoft.com/office/drawing/2014/main" id="{F5841799-4976-7BEA-39BC-C815A452C8D7}"/>
                </a:ext>
              </a:extLst>
            </p:cNvPr>
            <p:cNvSpPr>
              <a:spLocks/>
            </p:cNvSpPr>
            <p:nvPr/>
          </p:nvSpPr>
          <p:spPr bwMode="auto">
            <a:xfrm>
              <a:off x="2266" y="1237"/>
              <a:ext cx="59" cy="18"/>
            </a:xfrm>
            <a:custGeom>
              <a:avLst/>
              <a:gdLst>
                <a:gd name="T0" fmla="*/ 31 w 59"/>
                <a:gd name="T1" fmla="*/ 12 h 18"/>
                <a:gd name="T2" fmla="*/ 46 w 59"/>
                <a:gd name="T3" fmla="*/ 13 h 18"/>
                <a:gd name="T4" fmla="*/ 54 w 59"/>
                <a:gd name="T5" fmla="*/ 14 h 18"/>
                <a:gd name="T6" fmla="*/ 58 w 59"/>
                <a:gd name="T7" fmla="*/ 17 h 18"/>
                <a:gd name="T8" fmla="*/ 59 w 59"/>
                <a:gd name="T9" fmla="*/ 18 h 18"/>
                <a:gd name="T10" fmla="*/ 58 w 59"/>
                <a:gd name="T11" fmla="*/ 17 h 18"/>
                <a:gd name="T12" fmla="*/ 55 w 59"/>
                <a:gd name="T13" fmla="*/ 12 h 18"/>
                <a:gd name="T14" fmla="*/ 49 w 59"/>
                <a:gd name="T15" fmla="*/ 8 h 18"/>
                <a:gd name="T16" fmla="*/ 41 w 59"/>
                <a:gd name="T17" fmla="*/ 2 h 18"/>
                <a:gd name="T18" fmla="*/ 32 w 59"/>
                <a:gd name="T19" fmla="*/ 0 h 18"/>
                <a:gd name="T20" fmla="*/ 22 w 59"/>
                <a:gd name="T21" fmla="*/ 0 h 18"/>
                <a:gd name="T22" fmla="*/ 11 w 59"/>
                <a:gd name="T23" fmla="*/ 4 h 18"/>
                <a:gd name="T24" fmla="*/ 0 w 59"/>
                <a:gd name="T25" fmla="*/ 14 h 18"/>
                <a:gd name="T26" fmla="*/ 2 w 59"/>
                <a:gd name="T27" fmla="*/ 14 h 18"/>
                <a:gd name="T28" fmla="*/ 8 w 59"/>
                <a:gd name="T29" fmla="*/ 13 h 18"/>
                <a:gd name="T30" fmla="*/ 17 w 59"/>
                <a:gd name="T31" fmla="*/ 13 h 18"/>
                <a:gd name="T32" fmla="*/ 31 w 59"/>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8"/>
                <a:gd name="T53" fmla="*/ 59 w 5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8">
                  <a:moveTo>
                    <a:pt x="31" y="12"/>
                  </a:moveTo>
                  <a:lnTo>
                    <a:pt x="46" y="13"/>
                  </a:lnTo>
                  <a:lnTo>
                    <a:pt x="54" y="14"/>
                  </a:lnTo>
                  <a:lnTo>
                    <a:pt x="58" y="17"/>
                  </a:lnTo>
                  <a:lnTo>
                    <a:pt x="59" y="18"/>
                  </a:lnTo>
                  <a:lnTo>
                    <a:pt x="58" y="17"/>
                  </a:lnTo>
                  <a:lnTo>
                    <a:pt x="55" y="12"/>
                  </a:lnTo>
                  <a:lnTo>
                    <a:pt x="49" y="8"/>
                  </a:lnTo>
                  <a:lnTo>
                    <a:pt x="41" y="2"/>
                  </a:lnTo>
                  <a:lnTo>
                    <a:pt x="32" y="0"/>
                  </a:lnTo>
                  <a:lnTo>
                    <a:pt x="22" y="0"/>
                  </a:lnTo>
                  <a:lnTo>
                    <a:pt x="11" y="4"/>
                  </a:lnTo>
                  <a:lnTo>
                    <a:pt x="0" y="14"/>
                  </a:lnTo>
                  <a:lnTo>
                    <a:pt x="2" y="14"/>
                  </a:lnTo>
                  <a:lnTo>
                    <a:pt x="8" y="13"/>
                  </a:lnTo>
                  <a:lnTo>
                    <a:pt x="17" y="13"/>
                  </a:lnTo>
                  <a:lnTo>
                    <a:pt x="31" y="12"/>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5" name="Freeform 233">
              <a:extLst>
                <a:ext uri="{FF2B5EF4-FFF2-40B4-BE49-F238E27FC236}">
                  <a16:creationId xmlns:a16="http://schemas.microsoft.com/office/drawing/2014/main" id="{67286A25-BEA6-914E-FA96-3529BECC9F59}"/>
                </a:ext>
              </a:extLst>
            </p:cNvPr>
            <p:cNvSpPr>
              <a:spLocks/>
            </p:cNvSpPr>
            <p:nvPr/>
          </p:nvSpPr>
          <p:spPr bwMode="auto">
            <a:xfrm>
              <a:off x="2263" y="1235"/>
              <a:ext cx="60" cy="17"/>
            </a:xfrm>
            <a:custGeom>
              <a:avLst/>
              <a:gdLst>
                <a:gd name="T0" fmla="*/ 0 w 60"/>
                <a:gd name="T1" fmla="*/ 15 h 17"/>
                <a:gd name="T2" fmla="*/ 1 w 60"/>
                <a:gd name="T3" fmla="*/ 14 h 17"/>
                <a:gd name="T4" fmla="*/ 5 w 60"/>
                <a:gd name="T5" fmla="*/ 11 h 17"/>
                <a:gd name="T6" fmla="*/ 11 w 60"/>
                <a:gd name="T7" fmla="*/ 6 h 17"/>
                <a:gd name="T8" fmla="*/ 19 w 60"/>
                <a:gd name="T9" fmla="*/ 2 h 17"/>
                <a:gd name="T10" fmla="*/ 28 w 60"/>
                <a:gd name="T11" fmla="*/ 0 h 17"/>
                <a:gd name="T12" fmla="*/ 38 w 60"/>
                <a:gd name="T13" fmla="*/ 1 h 17"/>
                <a:gd name="T14" fmla="*/ 49 w 60"/>
                <a:gd name="T15" fmla="*/ 6 h 17"/>
                <a:gd name="T16" fmla="*/ 60 w 60"/>
                <a:gd name="T17" fmla="*/ 17 h 17"/>
                <a:gd name="T18" fmla="*/ 59 w 60"/>
                <a:gd name="T19" fmla="*/ 16 h 17"/>
                <a:gd name="T20" fmla="*/ 55 w 60"/>
                <a:gd name="T21" fmla="*/ 13 h 17"/>
                <a:gd name="T22" fmla="*/ 50 w 60"/>
                <a:gd name="T23" fmla="*/ 10 h 17"/>
                <a:gd name="T24" fmla="*/ 42 w 60"/>
                <a:gd name="T25" fmla="*/ 6 h 17"/>
                <a:gd name="T26" fmla="*/ 33 w 60"/>
                <a:gd name="T27" fmla="*/ 4 h 17"/>
                <a:gd name="T28" fmla="*/ 24 w 60"/>
                <a:gd name="T29" fmla="*/ 4 h 17"/>
                <a:gd name="T30" fmla="*/ 14 w 60"/>
                <a:gd name="T31" fmla="*/ 9 h 17"/>
                <a:gd name="T32" fmla="*/ 4 w 60"/>
                <a:gd name="T33" fmla="*/ 16 h 17"/>
                <a:gd name="T34" fmla="*/ 0 w 60"/>
                <a:gd name="T35" fmla="*/ 15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17"/>
                <a:gd name="T56" fmla="*/ 60 w 60"/>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17">
                  <a:moveTo>
                    <a:pt x="0" y="15"/>
                  </a:moveTo>
                  <a:lnTo>
                    <a:pt x="1" y="14"/>
                  </a:lnTo>
                  <a:lnTo>
                    <a:pt x="5" y="11"/>
                  </a:lnTo>
                  <a:lnTo>
                    <a:pt x="11" y="6"/>
                  </a:lnTo>
                  <a:lnTo>
                    <a:pt x="19" y="2"/>
                  </a:lnTo>
                  <a:lnTo>
                    <a:pt x="28" y="0"/>
                  </a:lnTo>
                  <a:lnTo>
                    <a:pt x="38" y="1"/>
                  </a:lnTo>
                  <a:lnTo>
                    <a:pt x="49" y="6"/>
                  </a:lnTo>
                  <a:lnTo>
                    <a:pt x="60" y="17"/>
                  </a:lnTo>
                  <a:lnTo>
                    <a:pt x="59" y="16"/>
                  </a:lnTo>
                  <a:lnTo>
                    <a:pt x="55" y="13"/>
                  </a:lnTo>
                  <a:lnTo>
                    <a:pt x="50" y="10"/>
                  </a:lnTo>
                  <a:lnTo>
                    <a:pt x="42" y="6"/>
                  </a:lnTo>
                  <a:lnTo>
                    <a:pt x="33" y="4"/>
                  </a:lnTo>
                  <a:lnTo>
                    <a:pt x="24" y="4"/>
                  </a:lnTo>
                  <a:lnTo>
                    <a:pt x="14" y="9"/>
                  </a:lnTo>
                  <a:lnTo>
                    <a:pt x="4" y="16"/>
                  </a:lnTo>
                  <a:lnTo>
                    <a:pt x="0" y="15"/>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6" name="Freeform 234">
              <a:extLst>
                <a:ext uri="{FF2B5EF4-FFF2-40B4-BE49-F238E27FC236}">
                  <a16:creationId xmlns:a16="http://schemas.microsoft.com/office/drawing/2014/main" id="{8A1838C1-7817-470B-8363-BB875B704C6C}"/>
                </a:ext>
              </a:extLst>
            </p:cNvPr>
            <p:cNvSpPr>
              <a:spLocks/>
            </p:cNvSpPr>
            <p:nvPr/>
          </p:nvSpPr>
          <p:spPr bwMode="auto">
            <a:xfrm>
              <a:off x="2267" y="1247"/>
              <a:ext cx="58" cy="17"/>
            </a:xfrm>
            <a:custGeom>
              <a:avLst/>
              <a:gdLst>
                <a:gd name="T0" fmla="*/ 16 w 58"/>
                <a:gd name="T1" fmla="*/ 16 h 17"/>
                <a:gd name="T2" fmla="*/ 22 w 58"/>
                <a:gd name="T3" fmla="*/ 17 h 17"/>
                <a:gd name="T4" fmla="*/ 28 w 58"/>
                <a:gd name="T5" fmla="*/ 17 h 17"/>
                <a:gd name="T6" fmla="*/ 34 w 58"/>
                <a:gd name="T7" fmla="*/ 16 h 17"/>
                <a:gd name="T8" fmla="*/ 38 w 58"/>
                <a:gd name="T9" fmla="*/ 14 h 17"/>
                <a:gd name="T10" fmla="*/ 43 w 58"/>
                <a:gd name="T11" fmla="*/ 13 h 17"/>
                <a:gd name="T12" fmla="*/ 47 w 58"/>
                <a:gd name="T13" fmla="*/ 12 h 17"/>
                <a:gd name="T14" fmla="*/ 53 w 58"/>
                <a:gd name="T15" fmla="*/ 10 h 17"/>
                <a:gd name="T16" fmla="*/ 58 w 58"/>
                <a:gd name="T17" fmla="*/ 8 h 17"/>
                <a:gd name="T18" fmla="*/ 56 w 58"/>
                <a:gd name="T19" fmla="*/ 7 h 17"/>
                <a:gd name="T20" fmla="*/ 51 w 58"/>
                <a:gd name="T21" fmla="*/ 5 h 17"/>
                <a:gd name="T22" fmla="*/ 44 w 58"/>
                <a:gd name="T23" fmla="*/ 3 h 17"/>
                <a:gd name="T24" fmla="*/ 35 w 58"/>
                <a:gd name="T25" fmla="*/ 1 h 17"/>
                <a:gd name="T26" fmla="*/ 26 w 58"/>
                <a:gd name="T27" fmla="*/ 0 h 17"/>
                <a:gd name="T28" fmla="*/ 16 w 58"/>
                <a:gd name="T29" fmla="*/ 0 h 17"/>
                <a:gd name="T30" fmla="*/ 7 w 58"/>
                <a:gd name="T31" fmla="*/ 1 h 17"/>
                <a:gd name="T32" fmla="*/ 0 w 58"/>
                <a:gd name="T33" fmla="*/ 5 h 17"/>
                <a:gd name="T34" fmla="*/ 0 w 58"/>
                <a:gd name="T35" fmla="*/ 7 h 17"/>
                <a:gd name="T36" fmla="*/ 1 w 58"/>
                <a:gd name="T37" fmla="*/ 9 h 17"/>
                <a:gd name="T38" fmla="*/ 6 w 58"/>
                <a:gd name="T39" fmla="*/ 12 h 17"/>
                <a:gd name="T40" fmla="*/ 16 w 58"/>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17"/>
                <a:gd name="T65" fmla="*/ 58 w 58"/>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17">
                  <a:moveTo>
                    <a:pt x="16" y="16"/>
                  </a:moveTo>
                  <a:lnTo>
                    <a:pt x="22" y="17"/>
                  </a:lnTo>
                  <a:lnTo>
                    <a:pt x="28" y="17"/>
                  </a:lnTo>
                  <a:lnTo>
                    <a:pt x="34" y="16"/>
                  </a:lnTo>
                  <a:lnTo>
                    <a:pt x="38" y="14"/>
                  </a:lnTo>
                  <a:lnTo>
                    <a:pt x="43" y="13"/>
                  </a:lnTo>
                  <a:lnTo>
                    <a:pt x="47" y="12"/>
                  </a:lnTo>
                  <a:lnTo>
                    <a:pt x="53" y="10"/>
                  </a:lnTo>
                  <a:lnTo>
                    <a:pt x="58" y="8"/>
                  </a:lnTo>
                  <a:lnTo>
                    <a:pt x="56" y="7"/>
                  </a:lnTo>
                  <a:lnTo>
                    <a:pt x="51" y="5"/>
                  </a:lnTo>
                  <a:lnTo>
                    <a:pt x="44" y="3"/>
                  </a:lnTo>
                  <a:lnTo>
                    <a:pt x="35" y="1"/>
                  </a:lnTo>
                  <a:lnTo>
                    <a:pt x="26" y="0"/>
                  </a:lnTo>
                  <a:lnTo>
                    <a:pt x="16" y="0"/>
                  </a:lnTo>
                  <a:lnTo>
                    <a:pt x="7" y="1"/>
                  </a:lnTo>
                  <a:lnTo>
                    <a:pt x="0" y="5"/>
                  </a:lnTo>
                  <a:lnTo>
                    <a:pt x="0" y="7"/>
                  </a:lnTo>
                  <a:lnTo>
                    <a:pt x="1" y="9"/>
                  </a:lnTo>
                  <a:lnTo>
                    <a:pt x="6" y="12"/>
                  </a:ln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7" name="Freeform 235">
              <a:extLst>
                <a:ext uri="{FF2B5EF4-FFF2-40B4-BE49-F238E27FC236}">
                  <a16:creationId xmlns:a16="http://schemas.microsoft.com/office/drawing/2014/main" id="{49F921C6-1D7B-693B-5385-E8208EE999C7}"/>
                </a:ext>
              </a:extLst>
            </p:cNvPr>
            <p:cNvSpPr>
              <a:spLocks/>
            </p:cNvSpPr>
            <p:nvPr/>
          </p:nvSpPr>
          <p:spPr bwMode="auto">
            <a:xfrm>
              <a:off x="2297" y="1249"/>
              <a:ext cx="15" cy="12"/>
            </a:xfrm>
            <a:custGeom>
              <a:avLst/>
              <a:gdLst>
                <a:gd name="T0" fmla="*/ 0 w 15"/>
                <a:gd name="T1" fmla="*/ 6 h 12"/>
                <a:gd name="T2" fmla="*/ 1 w 15"/>
                <a:gd name="T3" fmla="*/ 9 h 12"/>
                <a:gd name="T4" fmla="*/ 2 w 15"/>
                <a:gd name="T5" fmla="*/ 10 h 12"/>
                <a:gd name="T6" fmla="*/ 6 w 15"/>
                <a:gd name="T7" fmla="*/ 12 h 12"/>
                <a:gd name="T8" fmla="*/ 8 w 15"/>
                <a:gd name="T9" fmla="*/ 12 h 12"/>
                <a:gd name="T10" fmla="*/ 11 w 15"/>
                <a:gd name="T11" fmla="*/ 11 h 12"/>
                <a:gd name="T12" fmla="*/ 14 w 15"/>
                <a:gd name="T13" fmla="*/ 9 h 12"/>
                <a:gd name="T14" fmla="*/ 15 w 15"/>
                <a:gd name="T15" fmla="*/ 7 h 12"/>
                <a:gd name="T16" fmla="*/ 15 w 15"/>
                <a:gd name="T17" fmla="*/ 3 h 12"/>
                <a:gd name="T18" fmla="*/ 14 w 15"/>
                <a:gd name="T19" fmla="*/ 2 h 12"/>
                <a:gd name="T20" fmla="*/ 13 w 15"/>
                <a:gd name="T21" fmla="*/ 1 h 12"/>
                <a:gd name="T22" fmla="*/ 9 w 15"/>
                <a:gd name="T23" fmla="*/ 0 h 12"/>
                <a:gd name="T24" fmla="*/ 6 w 15"/>
                <a:gd name="T25" fmla="*/ 0 h 12"/>
                <a:gd name="T26" fmla="*/ 4 w 15"/>
                <a:gd name="T27" fmla="*/ 1 h 12"/>
                <a:gd name="T28" fmla="*/ 1 w 15"/>
                <a:gd name="T29" fmla="*/ 1 h 12"/>
                <a:gd name="T30" fmla="*/ 0 w 15"/>
                <a:gd name="T31" fmla="*/ 3 h 12"/>
                <a:gd name="T32" fmla="*/ 0 w 15"/>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2"/>
                <a:gd name="T53" fmla="*/ 15 w 15"/>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2">
                  <a:moveTo>
                    <a:pt x="0" y="6"/>
                  </a:moveTo>
                  <a:lnTo>
                    <a:pt x="1" y="9"/>
                  </a:lnTo>
                  <a:lnTo>
                    <a:pt x="2" y="10"/>
                  </a:lnTo>
                  <a:lnTo>
                    <a:pt x="6" y="12"/>
                  </a:lnTo>
                  <a:lnTo>
                    <a:pt x="8" y="12"/>
                  </a:lnTo>
                  <a:lnTo>
                    <a:pt x="11" y="11"/>
                  </a:lnTo>
                  <a:lnTo>
                    <a:pt x="14" y="9"/>
                  </a:lnTo>
                  <a:lnTo>
                    <a:pt x="15" y="7"/>
                  </a:lnTo>
                  <a:lnTo>
                    <a:pt x="15" y="3"/>
                  </a:lnTo>
                  <a:lnTo>
                    <a:pt x="14" y="2"/>
                  </a:lnTo>
                  <a:lnTo>
                    <a:pt x="13" y="1"/>
                  </a:lnTo>
                  <a:lnTo>
                    <a:pt x="9" y="0"/>
                  </a:lnTo>
                  <a:lnTo>
                    <a:pt x="6" y="0"/>
                  </a:lnTo>
                  <a:lnTo>
                    <a:pt x="4" y="1"/>
                  </a:lnTo>
                  <a:lnTo>
                    <a:pt x="1" y="1"/>
                  </a:lnTo>
                  <a:lnTo>
                    <a:pt x="0" y="3"/>
                  </a:lnTo>
                  <a:lnTo>
                    <a:pt x="0" y="6"/>
                  </a:lnTo>
                  <a:close/>
                </a:path>
              </a:pathLst>
            </a:custGeom>
            <a:solidFill>
              <a:srgbClr val="3891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8" name="Freeform 236">
              <a:extLst>
                <a:ext uri="{FF2B5EF4-FFF2-40B4-BE49-F238E27FC236}">
                  <a16:creationId xmlns:a16="http://schemas.microsoft.com/office/drawing/2014/main" id="{A5DB314D-5333-9332-59C5-FF6554F72F0E}"/>
                </a:ext>
              </a:extLst>
            </p:cNvPr>
            <p:cNvSpPr>
              <a:spLocks/>
            </p:cNvSpPr>
            <p:nvPr/>
          </p:nvSpPr>
          <p:spPr bwMode="auto">
            <a:xfrm>
              <a:off x="2306" y="1251"/>
              <a:ext cx="4" cy="4"/>
            </a:xfrm>
            <a:custGeom>
              <a:avLst/>
              <a:gdLst>
                <a:gd name="T0" fmla="*/ 4 w 4"/>
                <a:gd name="T1" fmla="*/ 3 h 4"/>
                <a:gd name="T2" fmla="*/ 4 w 4"/>
                <a:gd name="T3" fmla="*/ 3 h 4"/>
                <a:gd name="T4" fmla="*/ 4 w 4"/>
                <a:gd name="T5" fmla="*/ 3 h 4"/>
                <a:gd name="T6" fmla="*/ 4 w 4"/>
                <a:gd name="T7" fmla="*/ 4 h 4"/>
                <a:gd name="T8" fmla="*/ 2 w 4"/>
                <a:gd name="T9" fmla="*/ 4 h 4"/>
                <a:gd name="T10" fmla="*/ 1 w 4"/>
                <a:gd name="T11" fmla="*/ 4 h 4"/>
                <a:gd name="T12" fmla="*/ 1 w 4"/>
                <a:gd name="T13" fmla="*/ 4 h 4"/>
                <a:gd name="T14" fmla="*/ 0 w 4"/>
                <a:gd name="T15" fmla="*/ 4 h 4"/>
                <a:gd name="T16" fmla="*/ 0 w 4"/>
                <a:gd name="T17" fmla="*/ 3 h 4"/>
                <a:gd name="T18" fmla="*/ 0 w 4"/>
                <a:gd name="T19" fmla="*/ 1 h 4"/>
                <a:gd name="T20" fmla="*/ 0 w 4"/>
                <a:gd name="T21" fmla="*/ 1 h 4"/>
                <a:gd name="T22" fmla="*/ 0 w 4"/>
                <a:gd name="T23" fmla="*/ 1 h 4"/>
                <a:gd name="T24" fmla="*/ 1 w 4"/>
                <a:gd name="T25" fmla="*/ 0 h 4"/>
                <a:gd name="T26" fmla="*/ 2 w 4"/>
                <a:gd name="T27" fmla="*/ 0 h 4"/>
                <a:gd name="T28" fmla="*/ 2 w 4"/>
                <a:gd name="T29" fmla="*/ 1 h 4"/>
                <a:gd name="T30" fmla="*/ 4 w 4"/>
                <a:gd name="T31" fmla="*/ 1 h 4"/>
                <a:gd name="T32" fmla="*/ 4 w 4"/>
                <a:gd name="T33" fmla="*/ 3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4"/>
                <a:gd name="T53" fmla="*/ 4 w 4"/>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4">
                  <a:moveTo>
                    <a:pt x="4" y="3"/>
                  </a:moveTo>
                  <a:lnTo>
                    <a:pt x="4" y="3"/>
                  </a:lnTo>
                  <a:lnTo>
                    <a:pt x="4" y="4"/>
                  </a:lnTo>
                  <a:lnTo>
                    <a:pt x="2" y="4"/>
                  </a:lnTo>
                  <a:lnTo>
                    <a:pt x="1" y="4"/>
                  </a:lnTo>
                  <a:lnTo>
                    <a:pt x="0" y="4"/>
                  </a:lnTo>
                  <a:lnTo>
                    <a:pt x="0" y="3"/>
                  </a:lnTo>
                  <a:lnTo>
                    <a:pt x="0" y="1"/>
                  </a:lnTo>
                  <a:lnTo>
                    <a:pt x="1" y="0"/>
                  </a:lnTo>
                  <a:lnTo>
                    <a:pt x="2" y="0"/>
                  </a:lnTo>
                  <a:lnTo>
                    <a:pt x="2" y="1"/>
                  </a:lnTo>
                  <a:lnTo>
                    <a:pt x="4" y="1"/>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9" name="Freeform 237">
              <a:extLst>
                <a:ext uri="{FF2B5EF4-FFF2-40B4-BE49-F238E27FC236}">
                  <a16:creationId xmlns:a16="http://schemas.microsoft.com/office/drawing/2014/main" id="{CD035708-0ACA-E96E-4B3B-82F8962C8AA2}"/>
                </a:ext>
              </a:extLst>
            </p:cNvPr>
            <p:cNvSpPr>
              <a:spLocks/>
            </p:cNvSpPr>
            <p:nvPr/>
          </p:nvSpPr>
          <p:spPr bwMode="auto">
            <a:xfrm>
              <a:off x="2256" y="1160"/>
              <a:ext cx="57" cy="183"/>
            </a:xfrm>
            <a:custGeom>
              <a:avLst/>
              <a:gdLst>
                <a:gd name="T0" fmla="*/ 7 w 57"/>
                <a:gd name="T1" fmla="*/ 29 h 183"/>
                <a:gd name="T2" fmla="*/ 9 w 57"/>
                <a:gd name="T3" fmla="*/ 22 h 183"/>
                <a:gd name="T4" fmla="*/ 11 w 57"/>
                <a:gd name="T5" fmla="*/ 17 h 183"/>
                <a:gd name="T6" fmla="*/ 16 w 57"/>
                <a:gd name="T7" fmla="*/ 11 h 183"/>
                <a:gd name="T8" fmla="*/ 20 w 57"/>
                <a:gd name="T9" fmla="*/ 7 h 183"/>
                <a:gd name="T10" fmla="*/ 27 w 57"/>
                <a:gd name="T11" fmla="*/ 3 h 183"/>
                <a:gd name="T12" fmla="*/ 35 w 57"/>
                <a:gd name="T13" fmla="*/ 1 h 183"/>
                <a:gd name="T14" fmla="*/ 45 w 57"/>
                <a:gd name="T15" fmla="*/ 0 h 183"/>
                <a:gd name="T16" fmla="*/ 57 w 57"/>
                <a:gd name="T17" fmla="*/ 0 h 183"/>
                <a:gd name="T18" fmla="*/ 52 w 57"/>
                <a:gd name="T19" fmla="*/ 12 h 183"/>
                <a:gd name="T20" fmla="*/ 43 w 57"/>
                <a:gd name="T21" fmla="*/ 43 h 183"/>
                <a:gd name="T22" fmla="*/ 35 w 57"/>
                <a:gd name="T23" fmla="*/ 84 h 183"/>
                <a:gd name="T24" fmla="*/ 29 w 57"/>
                <a:gd name="T25" fmla="*/ 121 h 183"/>
                <a:gd name="T26" fmla="*/ 31 w 57"/>
                <a:gd name="T27" fmla="*/ 149 h 183"/>
                <a:gd name="T28" fmla="*/ 38 w 57"/>
                <a:gd name="T29" fmla="*/ 168 h 183"/>
                <a:gd name="T30" fmla="*/ 43 w 57"/>
                <a:gd name="T31" fmla="*/ 180 h 183"/>
                <a:gd name="T32" fmla="*/ 47 w 57"/>
                <a:gd name="T33" fmla="*/ 183 h 183"/>
                <a:gd name="T34" fmla="*/ 27 w 57"/>
                <a:gd name="T35" fmla="*/ 181 h 183"/>
                <a:gd name="T36" fmla="*/ 25 w 57"/>
                <a:gd name="T37" fmla="*/ 178 h 183"/>
                <a:gd name="T38" fmla="*/ 20 w 57"/>
                <a:gd name="T39" fmla="*/ 171 h 183"/>
                <a:gd name="T40" fmla="*/ 14 w 57"/>
                <a:gd name="T41" fmla="*/ 158 h 183"/>
                <a:gd name="T42" fmla="*/ 9 w 57"/>
                <a:gd name="T43" fmla="*/ 142 h 183"/>
                <a:gd name="T44" fmla="*/ 3 w 57"/>
                <a:gd name="T45" fmla="*/ 120 h 183"/>
                <a:gd name="T46" fmla="*/ 0 w 57"/>
                <a:gd name="T47" fmla="*/ 94 h 183"/>
                <a:gd name="T48" fmla="*/ 1 w 57"/>
                <a:gd name="T49" fmla="*/ 63 h 183"/>
                <a:gd name="T50" fmla="*/ 7 w 57"/>
                <a:gd name="T51" fmla="*/ 29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
                <a:gd name="T79" fmla="*/ 0 h 183"/>
                <a:gd name="T80" fmla="*/ 57 w 57"/>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 h="183">
                  <a:moveTo>
                    <a:pt x="7" y="29"/>
                  </a:moveTo>
                  <a:lnTo>
                    <a:pt x="9" y="22"/>
                  </a:lnTo>
                  <a:lnTo>
                    <a:pt x="11" y="17"/>
                  </a:lnTo>
                  <a:lnTo>
                    <a:pt x="16" y="11"/>
                  </a:lnTo>
                  <a:lnTo>
                    <a:pt x="20" y="7"/>
                  </a:lnTo>
                  <a:lnTo>
                    <a:pt x="27" y="3"/>
                  </a:lnTo>
                  <a:lnTo>
                    <a:pt x="35" y="1"/>
                  </a:lnTo>
                  <a:lnTo>
                    <a:pt x="45" y="0"/>
                  </a:lnTo>
                  <a:lnTo>
                    <a:pt x="57" y="0"/>
                  </a:lnTo>
                  <a:lnTo>
                    <a:pt x="52" y="12"/>
                  </a:lnTo>
                  <a:lnTo>
                    <a:pt x="43" y="43"/>
                  </a:lnTo>
                  <a:lnTo>
                    <a:pt x="35" y="84"/>
                  </a:lnTo>
                  <a:lnTo>
                    <a:pt x="29" y="121"/>
                  </a:lnTo>
                  <a:lnTo>
                    <a:pt x="31" y="149"/>
                  </a:lnTo>
                  <a:lnTo>
                    <a:pt x="38" y="168"/>
                  </a:lnTo>
                  <a:lnTo>
                    <a:pt x="43" y="180"/>
                  </a:lnTo>
                  <a:lnTo>
                    <a:pt x="47" y="183"/>
                  </a:lnTo>
                  <a:lnTo>
                    <a:pt x="27" y="181"/>
                  </a:lnTo>
                  <a:lnTo>
                    <a:pt x="25" y="178"/>
                  </a:lnTo>
                  <a:lnTo>
                    <a:pt x="20" y="171"/>
                  </a:lnTo>
                  <a:lnTo>
                    <a:pt x="14" y="158"/>
                  </a:lnTo>
                  <a:lnTo>
                    <a:pt x="9" y="142"/>
                  </a:lnTo>
                  <a:lnTo>
                    <a:pt x="3" y="120"/>
                  </a:lnTo>
                  <a:lnTo>
                    <a:pt x="0" y="94"/>
                  </a:lnTo>
                  <a:lnTo>
                    <a:pt x="1" y="63"/>
                  </a:lnTo>
                  <a:lnTo>
                    <a:pt x="7" y="29"/>
                  </a:lnTo>
                  <a:close/>
                </a:path>
              </a:pathLst>
            </a:custGeom>
            <a:solidFill>
              <a:srgbClr val="3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60" name="Freeform 238">
              <a:extLst>
                <a:ext uri="{FF2B5EF4-FFF2-40B4-BE49-F238E27FC236}">
                  <a16:creationId xmlns:a16="http://schemas.microsoft.com/office/drawing/2014/main" id="{A28C2157-220A-FF38-3BBB-42B27E95C566}"/>
                </a:ext>
              </a:extLst>
            </p:cNvPr>
            <p:cNvSpPr>
              <a:spLocks/>
            </p:cNvSpPr>
            <p:nvPr/>
          </p:nvSpPr>
          <p:spPr bwMode="auto">
            <a:xfrm>
              <a:off x="2239" y="1139"/>
              <a:ext cx="49" cy="197"/>
            </a:xfrm>
            <a:custGeom>
              <a:avLst/>
              <a:gdLst>
                <a:gd name="T0" fmla="*/ 47 w 49"/>
                <a:gd name="T1" fmla="*/ 0 h 197"/>
                <a:gd name="T2" fmla="*/ 47 w 49"/>
                <a:gd name="T3" fmla="*/ 0 h 197"/>
                <a:gd name="T4" fmla="*/ 48 w 49"/>
                <a:gd name="T5" fmla="*/ 0 h 197"/>
                <a:gd name="T6" fmla="*/ 48 w 49"/>
                <a:gd name="T7" fmla="*/ 0 h 197"/>
                <a:gd name="T8" fmla="*/ 49 w 49"/>
                <a:gd name="T9" fmla="*/ 0 h 197"/>
                <a:gd name="T10" fmla="*/ 49 w 49"/>
                <a:gd name="T11" fmla="*/ 1 h 197"/>
                <a:gd name="T12" fmla="*/ 49 w 49"/>
                <a:gd name="T13" fmla="*/ 1 h 197"/>
                <a:gd name="T14" fmla="*/ 49 w 49"/>
                <a:gd name="T15" fmla="*/ 2 h 197"/>
                <a:gd name="T16" fmla="*/ 48 w 49"/>
                <a:gd name="T17" fmla="*/ 2 h 197"/>
                <a:gd name="T18" fmla="*/ 27 w 49"/>
                <a:gd name="T19" fmla="*/ 24 h 197"/>
                <a:gd name="T20" fmla="*/ 12 w 49"/>
                <a:gd name="T21" fmla="*/ 51 h 197"/>
                <a:gd name="T22" fmla="*/ 6 w 49"/>
                <a:gd name="T23" fmla="*/ 81 h 197"/>
                <a:gd name="T24" fmla="*/ 2 w 49"/>
                <a:gd name="T25" fmla="*/ 111 h 197"/>
                <a:gd name="T26" fmla="*/ 4 w 49"/>
                <a:gd name="T27" fmla="*/ 140 h 197"/>
                <a:gd name="T28" fmla="*/ 7 w 49"/>
                <a:gd name="T29" fmla="*/ 166 h 197"/>
                <a:gd name="T30" fmla="*/ 10 w 49"/>
                <a:gd name="T31" fmla="*/ 185 h 197"/>
                <a:gd name="T32" fmla="*/ 14 w 49"/>
                <a:gd name="T33" fmla="*/ 197 h 197"/>
                <a:gd name="T34" fmla="*/ 12 w 49"/>
                <a:gd name="T35" fmla="*/ 197 h 197"/>
                <a:gd name="T36" fmla="*/ 12 w 49"/>
                <a:gd name="T37" fmla="*/ 197 h 197"/>
                <a:gd name="T38" fmla="*/ 11 w 49"/>
                <a:gd name="T39" fmla="*/ 197 h 197"/>
                <a:gd name="T40" fmla="*/ 10 w 49"/>
                <a:gd name="T41" fmla="*/ 197 h 197"/>
                <a:gd name="T42" fmla="*/ 7 w 49"/>
                <a:gd name="T43" fmla="*/ 184 h 197"/>
                <a:gd name="T44" fmla="*/ 4 w 49"/>
                <a:gd name="T45" fmla="*/ 164 h 197"/>
                <a:gd name="T46" fmla="*/ 1 w 49"/>
                <a:gd name="T47" fmla="*/ 138 h 197"/>
                <a:gd name="T48" fmla="*/ 0 w 49"/>
                <a:gd name="T49" fmla="*/ 109 h 197"/>
                <a:gd name="T50" fmla="*/ 4 w 49"/>
                <a:gd name="T51" fmla="*/ 79 h 197"/>
                <a:gd name="T52" fmla="*/ 11 w 49"/>
                <a:gd name="T53" fmla="*/ 49 h 197"/>
                <a:gd name="T54" fmla="*/ 25 w 49"/>
                <a:gd name="T55" fmla="*/ 22 h 197"/>
                <a:gd name="T56" fmla="*/ 47 w 49"/>
                <a:gd name="T57" fmla="*/ 0 h 1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
                <a:gd name="T88" fmla="*/ 0 h 197"/>
                <a:gd name="T89" fmla="*/ 49 w 49"/>
                <a:gd name="T90" fmla="*/ 197 h 1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 h="197">
                  <a:moveTo>
                    <a:pt x="47" y="0"/>
                  </a:moveTo>
                  <a:lnTo>
                    <a:pt x="47" y="0"/>
                  </a:lnTo>
                  <a:lnTo>
                    <a:pt x="48" y="0"/>
                  </a:lnTo>
                  <a:lnTo>
                    <a:pt x="49" y="0"/>
                  </a:lnTo>
                  <a:lnTo>
                    <a:pt x="49" y="1"/>
                  </a:lnTo>
                  <a:lnTo>
                    <a:pt x="49" y="2"/>
                  </a:lnTo>
                  <a:lnTo>
                    <a:pt x="48" y="2"/>
                  </a:lnTo>
                  <a:lnTo>
                    <a:pt x="27" y="24"/>
                  </a:lnTo>
                  <a:lnTo>
                    <a:pt x="12" y="51"/>
                  </a:lnTo>
                  <a:lnTo>
                    <a:pt x="6" y="81"/>
                  </a:lnTo>
                  <a:lnTo>
                    <a:pt x="2" y="111"/>
                  </a:lnTo>
                  <a:lnTo>
                    <a:pt x="4" y="140"/>
                  </a:lnTo>
                  <a:lnTo>
                    <a:pt x="7" y="166"/>
                  </a:lnTo>
                  <a:lnTo>
                    <a:pt x="10" y="185"/>
                  </a:lnTo>
                  <a:lnTo>
                    <a:pt x="14" y="197"/>
                  </a:lnTo>
                  <a:lnTo>
                    <a:pt x="12" y="197"/>
                  </a:lnTo>
                  <a:lnTo>
                    <a:pt x="11" y="197"/>
                  </a:lnTo>
                  <a:lnTo>
                    <a:pt x="10" y="197"/>
                  </a:lnTo>
                  <a:lnTo>
                    <a:pt x="7" y="184"/>
                  </a:lnTo>
                  <a:lnTo>
                    <a:pt x="4" y="164"/>
                  </a:lnTo>
                  <a:lnTo>
                    <a:pt x="1" y="138"/>
                  </a:lnTo>
                  <a:lnTo>
                    <a:pt x="0" y="109"/>
                  </a:lnTo>
                  <a:lnTo>
                    <a:pt x="4" y="79"/>
                  </a:lnTo>
                  <a:lnTo>
                    <a:pt x="11" y="49"/>
                  </a:lnTo>
                  <a:lnTo>
                    <a:pt x="25" y="22"/>
                  </a:lnTo>
                  <a:lnTo>
                    <a:pt x="47" y="0"/>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61" name="Freeform 239">
              <a:extLst>
                <a:ext uri="{FF2B5EF4-FFF2-40B4-BE49-F238E27FC236}">
                  <a16:creationId xmlns:a16="http://schemas.microsoft.com/office/drawing/2014/main" id="{BBC58DF1-C4C4-4796-D6B5-47E1B13332C1}"/>
                </a:ext>
              </a:extLst>
            </p:cNvPr>
            <p:cNvSpPr>
              <a:spLocks/>
            </p:cNvSpPr>
            <p:nvPr/>
          </p:nvSpPr>
          <p:spPr bwMode="auto">
            <a:xfrm>
              <a:off x="2255" y="1142"/>
              <a:ext cx="37" cy="198"/>
            </a:xfrm>
            <a:custGeom>
              <a:avLst/>
              <a:gdLst>
                <a:gd name="T0" fmla="*/ 33 w 37"/>
                <a:gd name="T1" fmla="*/ 0 h 198"/>
                <a:gd name="T2" fmla="*/ 34 w 37"/>
                <a:gd name="T3" fmla="*/ 0 h 198"/>
                <a:gd name="T4" fmla="*/ 34 w 37"/>
                <a:gd name="T5" fmla="*/ 0 h 198"/>
                <a:gd name="T6" fmla="*/ 36 w 37"/>
                <a:gd name="T7" fmla="*/ 0 h 198"/>
                <a:gd name="T8" fmla="*/ 36 w 37"/>
                <a:gd name="T9" fmla="*/ 1 h 198"/>
                <a:gd name="T10" fmla="*/ 37 w 37"/>
                <a:gd name="T11" fmla="*/ 1 h 198"/>
                <a:gd name="T12" fmla="*/ 37 w 37"/>
                <a:gd name="T13" fmla="*/ 1 h 198"/>
                <a:gd name="T14" fmla="*/ 37 w 37"/>
                <a:gd name="T15" fmla="*/ 2 h 198"/>
                <a:gd name="T16" fmla="*/ 36 w 37"/>
                <a:gd name="T17" fmla="*/ 2 h 198"/>
                <a:gd name="T18" fmla="*/ 18 w 37"/>
                <a:gd name="T19" fmla="*/ 26 h 198"/>
                <a:gd name="T20" fmla="*/ 7 w 37"/>
                <a:gd name="T21" fmla="*/ 54 h 198"/>
                <a:gd name="T22" fmla="*/ 3 w 37"/>
                <a:gd name="T23" fmla="*/ 83 h 198"/>
                <a:gd name="T24" fmla="*/ 3 w 37"/>
                <a:gd name="T25" fmla="*/ 112 h 198"/>
                <a:gd name="T26" fmla="*/ 8 w 37"/>
                <a:gd name="T27" fmla="*/ 139 h 198"/>
                <a:gd name="T28" fmla="*/ 13 w 37"/>
                <a:gd name="T29" fmla="*/ 164 h 198"/>
                <a:gd name="T30" fmla="*/ 19 w 37"/>
                <a:gd name="T31" fmla="*/ 184 h 198"/>
                <a:gd name="T32" fmla="*/ 23 w 37"/>
                <a:gd name="T33" fmla="*/ 198 h 198"/>
                <a:gd name="T34" fmla="*/ 23 w 37"/>
                <a:gd name="T35" fmla="*/ 198 h 198"/>
                <a:gd name="T36" fmla="*/ 22 w 37"/>
                <a:gd name="T37" fmla="*/ 198 h 198"/>
                <a:gd name="T38" fmla="*/ 22 w 37"/>
                <a:gd name="T39" fmla="*/ 198 h 198"/>
                <a:gd name="T40" fmla="*/ 21 w 37"/>
                <a:gd name="T41" fmla="*/ 198 h 198"/>
                <a:gd name="T42" fmla="*/ 15 w 37"/>
                <a:gd name="T43" fmla="*/ 183 h 198"/>
                <a:gd name="T44" fmla="*/ 10 w 37"/>
                <a:gd name="T45" fmla="*/ 163 h 198"/>
                <a:gd name="T46" fmla="*/ 4 w 37"/>
                <a:gd name="T47" fmla="*/ 138 h 198"/>
                <a:gd name="T48" fmla="*/ 1 w 37"/>
                <a:gd name="T49" fmla="*/ 110 h 198"/>
                <a:gd name="T50" fmla="*/ 0 w 37"/>
                <a:gd name="T51" fmla="*/ 80 h 198"/>
                <a:gd name="T52" fmla="*/ 4 w 37"/>
                <a:gd name="T53" fmla="*/ 51 h 198"/>
                <a:gd name="T54" fmla="*/ 15 w 37"/>
                <a:gd name="T55" fmla="*/ 25 h 198"/>
                <a:gd name="T56" fmla="*/ 33 w 37"/>
                <a:gd name="T57" fmla="*/ 0 h 1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98"/>
                <a:gd name="T89" fmla="*/ 37 w 37"/>
                <a:gd name="T90" fmla="*/ 198 h 1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98">
                  <a:moveTo>
                    <a:pt x="33" y="0"/>
                  </a:moveTo>
                  <a:lnTo>
                    <a:pt x="34" y="0"/>
                  </a:lnTo>
                  <a:lnTo>
                    <a:pt x="36" y="0"/>
                  </a:lnTo>
                  <a:lnTo>
                    <a:pt x="36" y="1"/>
                  </a:lnTo>
                  <a:lnTo>
                    <a:pt x="37" y="1"/>
                  </a:lnTo>
                  <a:lnTo>
                    <a:pt x="37" y="2"/>
                  </a:lnTo>
                  <a:lnTo>
                    <a:pt x="36" y="2"/>
                  </a:lnTo>
                  <a:lnTo>
                    <a:pt x="18" y="26"/>
                  </a:lnTo>
                  <a:lnTo>
                    <a:pt x="7" y="54"/>
                  </a:lnTo>
                  <a:lnTo>
                    <a:pt x="3" y="83"/>
                  </a:lnTo>
                  <a:lnTo>
                    <a:pt x="3" y="112"/>
                  </a:lnTo>
                  <a:lnTo>
                    <a:pt x="8" y="139"/>
                  </a:lnTo>
                  <a:lnTo>
                    <a:pt x="13" y="164"/>
                  </a:lnTo>
                  <a:lnTo>
                    <a:pt x="19" y="184"/>
                  </a:lnTo>
                  <a:lnTo>
                    <a:pt x="23" y="198"/>
                  </a:lnTo>
                  <a:lnTo>
                    <a:pt x="22" y="198"/>
                  </a:lnTo>
                  <a:lnTo>
                    <a:pt x="21" y="198"/>
                  </a:lnTo>
                  <a:lnTo>
                    <a:pt x="15" y="183"/>
                  </a:lnTo>
                  <a:lnTo>
                    <a:pt x="10" y="163"/>
                  </a:lnTo>
                  <a:lnTo>
                    <a:pt x="4" y="138"/>
                  </a:lnTo>
                  <a:lnTo>
                    <a:pt x="1" y="110"/>
                  </a:lnTo>
                  <a:lnTo>
                    <a:pt x="0" y="80"/>
                  </a:lnTo>
                  <a:lnTo>
                    <a:pt x="4" y="51"/>
                  </a:lnTo>
                  <a:lnTo>
                    <a:pt x="15" y="25"/>
                  </a:lnTo>
                  <a:lnTo>
                    <a:pt x="33" y="0"/>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62" name="Freeform 240">
              <a:extLst>
                <a:ext uri="{FF2B5EF4-FFF2-40B4-BE49-F238E27FC236}">
                  <a16:creationId xmlns:a16="http://schemas.microsoft.com/office/drawing/2014/main" id="{F0C04705-8543-175D-A7B0-92DCBCCF763F}"/>
                </a:ext>
              </a:extLst>
            </p:cNvPr>
            <p:cNvSpPr>
              <a:spLocks/>
            </p:cNvSpPr>
            <p:nvPr/>
          </p:nvSpPr>
          <p:spPr bwMode="auto">
            <a:xfrm>
              <a:off x="2264" y="1150"/>
              <a:ext cx="35" cy="191"/>
            </a:xfrm>
            <a:custGeom>
              <a:avLst/>
              <a:gdLst>
                <a:gd name="T0" fmla="*/ 33 w 35"/>
                <a:gd name="T1" fmla="*/ 1 h 191"/>
                <a:gd name="T2" fmla="*/ 34 w 35"/>
                <a:gd name="T3" fmla="*/ 0 h 191"/>
                <a:gd name="T4" fmla="*/ 34 w 35"/>
                <a:gd name="T5" fmla="*/ 0 h 191"/>
                <a:gd name="T6" fmla="*/ 34 w 35"/>
                <a:gd name="T7" fmla="*/ 0 h 191"/>
                <a:gd name="T8" fmla="*/ 35 w 35"/>
                <a:gd name="T9" fmla="*/ 1 h 191"/>
                <a:gd name="T10" fmla="*/ 35 w 35"/>
                <a:gd name="T11" fmla="*/ 1 h 191"/>
                <a:gd name="T12" fmla="*/ 35 w 35"/>
                <a:gd name="T13" fmla="*/ 2 h 191"/>
                <a:gd name="T14" fmla="*/ 35 w 35"/>
                <a:gd name="T15" fmla="*/ 2 h 191"/>
                <a:gd name="T16" fmla="*/ 35 w 35"/>
                <a:gd name="T17" fmla="*/ 3 h 191"/>
                <a:gd name="T18" fmla="*/ 19 w 35"/>
                <a:gd name="T19" fmla="*/ 24 h 191"/>
                <a:gd name="T20" fmla="*/ 8 w 35"/>
                <a:gd name="T21" fmla="*/ 49 h 191"/>
                <a:gd name="T22" fmla="*/ 3 w 35"/>
                <a:gd name="T23" fmla="*/ 76 h 191"/>
                <a:gd name="T24" fmla="*/ 3 w 35"/>
                <a:gd name="T25" fmla="*/ 102 h 191"/>
                <a:gd name="T26" fmla="*/ 5 w 35"/>
                <a:gd name="T27" fmla="*/ 129 h 191"/>
                <a:gd name="T28" fmla="*/ 10 w 35"/>
                <a:gd name="T29" fmla="*/ 154 h 191"/>
                <a:gd name="T30" fmla="*/ 15 w 35"/>
                <a:gd name="T31" fmla="*/ 174 h 191"/>
                <a:gd name="T32" fmla="*/ 21 w 35"/>
                <a:gd name="T33" fmla="*/ 191 h 191"/>
                <a:gd name="T34" fmla="*/ 20 w 35"/>
                <a:gd name="T35" fmla="*/ 191 h 191"/>
                <a:gd name="T36" fmla="*/ 20 w 35"/>
                <a:gd name="T37" fmla="*/ 190 h 191"/>
                <a:gd name="T38" fmla="*/ 19 w 35"/>
                <a:gd name="T39" fmla="*/ 190 h 191"/>
                <a:gd name="T40" fmla="*/ 18 w 35"/>
                <a:gd name="T41" fmla="*/ 190 h 191"/>
                <a:gd name="T42" fmla="*/ 12 w 35"/>
                <a:gd name="T43" fmla="*/ 173 h 191"/>
                <a:gd name="T44" fmla="*/ 6 w 35"/>
                <a:gd name="T45" fmla="*/ 152 h 191"/>
                <a:gd name="T46" fmla="*/ 2 w 35"/>
                <a:gd name="T47" fmla="*/ 127 h 191"/>
                <a:gd name="T48" fmla="*/ 0 w 35"/>
                <a:gd name="T49" fmla="*/ 101 h 191"/>
                <a:gd name="T50" fmla="*/ 0 w 35"/>
                <a:gd name="T51" fmla="*/ 73 h 191"/>
                <a:gd name="T52" fmla="*/ 5 w 35"/>
                <a:gd name="T53" fmla="*/ 48 h 191"/>
                <a:gd name="T54" fmla="*/ 17 w 35"/>
                <a:gd name="T55" fmla="*/ 22 h 191"/>
                <a:gd name="T56" fmla="*/ 33 w 35"/>
                <a:gd name="T57" fmla="*/ 1 h 1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
                <a:gd name="T88" fmla="*/ 0 h 191"/>
                <a:gd name="T89" fmla="*/ 35 w 35"/>
                <a:gd name="T90" fmla="*/ 191 h 1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 h="191">
                  <a:moveTo>
                    <a:pt x="33" y="1"/>
                  </a:moveTo>
                  <a:lnTo>
                    <a:pt x="34" y="0"/>
                  </a:lnTo>
                  <a:lnTo>
                    <a:pt x="35" y="1"/>
                  </a:lnTo>
                  <a:lnTo>
                    <a:pt x="35" y="2"/>
                  </a:lnTo>
                  <a:lnTo>
                    <a:pt x="35" y="3"/>
                  </a:lnTo>
                  <a:lnTo>
                    <a:pt x="19" y="24"/>
                  </a:lnTo>
                  <a:lnTo>
                    <a:pt x="8" y="49"/>
                  </a:lnTo>
                  <a:lnTo>
                    <a:pt x="3" y="76"/>
                  </a:lnTo>
                  <a:lnTo>
                    <a:pt x="3" y="102"/>
                  </a:lnTo>
                  <a:lnTo>
                    <a:pt x="5" y="129"/>
                  </a:lnTo>
                  <a:lnTo>
                    <a:pt x="10" y="154"/>
                  </a:lnTo>
                  <a:lnTo>
                    <a:pt x="15" y="174"/>
                  </a:lnTo>
                  <a:lnTo>
                    <a:pt x="21" y="191"/>
                  </a:lnTo>
                  <a:lnTo>
                    <a:pt x="20" y="191"/>
                  </a:lnTo>
                  <a:lnTo>
                    <a:pt x="20" y="190"/>
                  </a:lnTo>
                  <a:lnTo>
                    <a:pt x="19" y="190"/>
                  </a:lnTo>
                  <a:lnTo>
                    <a:pt x="18" y="190"/>
                  </a:lnTo>
                  <a:lnTo>
                    <a:pt x="12" y="173"/>
                  </a:lnTo>
                  <a:lnTo>
                    <a:pt x="6" y="152"/>
                  </a:lnTo>
                  <a:lnTo>
                    <a:pt x="2" y="127"/>
                  </a:lnTo>
                  <a:lnTo>
                    <a:pt x="0" y="101"/>
                  </a:lnTo>
                  <a:lnTo>
                    <a:pt x="0" y="73"/>
                  </a:lnTo>
                  <a:lnTo>
                    <a:pt x="5" y="48"/>
                  </a:lnTo>
                  <a:lnTo>
                    <a:pt x="17" y="22"/>
                  </a:lnTo>
                  <a:lnTo>
                    <a:pt x="33" y="1"/>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63" name="Freeform 241">
              <a:extLst>
                <a:ext uri="{FF2B5EF4-FFF2-40B4-BE49-F238E27FC236}">
                  <a16:creationId xmlns:a16="http://schemas.microsoft.com/office/drawing/2014/main" id="{00F1EAAC-8B93-2151-80A9-6A020981FDAD}"/>
                </a:ext>
              </a:extLst>
            </p:cNvPr>
            <p:cNvSpPr>
              <a:spLocks/>
            </p:cNvSpPr>
            <p:nvPr/>
          </p:nvSpPr>
          <p:spPr bwMode="auto">
            <a:xfrm>
              <a:off x="2284" y="1161"/>
              <a:ext cx="28" cy="182"/>
            </a:xfrm>
            <a:custGeom>
              <a:avLst/>
              <a:gdLst>
                <a:gd name="T0" fmla="*/ 26 w 28"/>
                <a:gd name="T1" fmla="*/ 0 h 182"/>
                <a:gd name="T2" fmla="*/ 26 w 28"/>
                <a:gd name="T3" fmla="*/ 0 h 182"/>
                <a:gd name="T4" fmla="*/ 27 w 28"/>
                <a:gd name="T5" fmla="*/ 0 h 182"/>
                <a:gd name="T6" fmla="*/ 27 w 28"/>
                <a:gd name="T7" fmla="*/ 0 h 182"/>
                <a:gd name="T8" fmla="*/ 27 w 28"/>
                <a:gd name="T9" fmla="*/ 0 h 182"/>
                <a:gd name="T10" fmla="*/ 28 w 28"/>
                <a:gd name="T11" fmla="*/ 0 h 182"/>
                <a:gd name="T12" fmla="*/ 28 w 28"/>
                <a:gd name="T13" fmla="*/ 0 h 182"/>
                <a:gd name="T14" fmla="*/ 28 w 28"/>
                <a:gd name="T15" fmla="*/ 1 h 182"/>
                <a:gd name="T16" fmla="*/ 28 w 28"/>
                <a:gd name="T17" fmla="*/ 1 h 182"/>
                <a:gd name="T18" fmla="*/ 15 w 28"/>
                <a:gd name="T19" fmla="*/ 41 h 182"/>
                <a:gd name="T20" fmla="*/ 8 w 28"/>
                <a:gd name="T21" fmla="*/ 76 h 182"/>
                <a:gd name="T22" fmla="*/ 3 w 28"/>
                <a:gd name="T23" fmla="*/ 106 h 182"/>
                <a:gd name="T24" fmla="*/ 3 w 28"/>
                <a:gd name="T25" fmla="*/ 129 h 182"/>
                <a:gd name="T26" fmla="*/ 5 w 28"/>
                <a:gd name="T27" fmla="*/ 148 h 182"/>
                <a:gd name="T28" fmla="*/ 9 w 28"/>
                <a:gd name="T29" fmla="*/ 164 h 182"/>
                <a:gd name="T30" fmla="*/ 13 w 28"/>
                <a:gd name="T31" fmla="*/ 175 h 182"/>
                <a:gd name="T32" fmla="*/ 18 w 28"/>
                <a:gd name="T33" fmla="*/ 182 h 182"/>
                <a:gd name="T34" fmla="*/ 17 w 28"/>
                <a:gd name="T35" fmla="*/ 182 h 182"/>
                <a:gd name="T36" fmla="*/ 17 w 28"/>
                <a:gd name="T37" fmla="*/ 182 h 182"/>
                <a:gd name="T38" fmla="*/ 15 w 28"/>
                <a:gd name="T39" fmla="*/ 182 h 182"/>
                <a:gd name="T40" fmla="*/ 14 w 28"/>
                <a:gd name="T41" fmla="*/ 181 h 182"/>
                <a:gd name="T42" fmla="*/ 10 w 28"/>
                <a:gd name="T43" fmla="*/ 173 h 182"/>
                <a:gd name="T44" fmla="*/ 5 w 28"/>
                <a:gd name="T45" fmla="*/ 162 h 182"/>
                <a:gd name="T46" fmla="*/ 2 w 28"/>
                <a:gd name="T47" fmla="*/ 146 h 182"/>
                <a:gd name="T48" fmla="*/ 0 w 28"/>
                <a:gd name="T49" fmla="*/ 127 h 182"/>
                <a:gd name="T50" fmla="*/ 1 w 28"/>
                <a:gd name="T51" fmla="*/ 103 h 182"/>
                <a:gd name="T52" fmla="*/ 4 w 28"/>
                <a:gd name="T53" fmla="*/ 74 h 182"/>
                <a:gd name="T54" fmla="*/ 13 w 28"/>
                <a:gd name="T55" fmla="*/ 40 h 182"/>
                <a:gd name="T56" fmla="*/ 26 w 28"/>
                <a:gd name="T57" fmla="*/ 0 h 1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182"/>
                <a:gd name="T89" fmla="*/ 28 w 28"/>
                <a:gd name="T90" fmla="*/ 182 h 1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182">
                  <a:moveTo>
                    <a:pt x="26" y="0"/>
                  </a:moveTo>
                  <a:lnTo>
                    <a:pt x="26" y="0"/>
                  </a:lnTo>
                  <a:lnTo>
                    <a:pt x="27" y="0"/>
                  </a:lnTo>
                  <a:lnTo>
                    <a:pt x="28" y="0"/>
                  </a:lnTo>
                  <a:lnTo>
                    <a:pt x="28" y="1"/>
                  </a:lnTo>
                  <a:lnTo>
                    <a:pt x="15" y="41"/>
                  </a:lnTo>
                  <a:lnTo>
                    <a:pt x="8" y="76"/>
                  </a:lnTo>
                  <a:lnTo>
                    <a:pt x="3" y="106"/>
                  </a:lnTo>
                  <a:lnTo>
                    <a:pt x="3" y="129"/>
                  </a:lnTo>
                  <a:lnTo>
                    <a:pt x="5" y="148"/>
                  </a:lnTo>
                  <a:lnTo>
                    <a:pt x="9" y="164"/>
                  </a:lnTo>
                  <a:lnTo>
                    <a:pt x="13" y="175"/>
                  </a:lnTo>
                  <a:lnTo>
                    <a:pt x="18" y="182"/>
                  </a:lnTo>
                  <a:lnTo>
                    <a:pt x="17" y="182"/>
                  </a:lnTo>
                  <a:lnTo>
                    <a:pt x="15" y="182"/>
                  </a:lnTo>
                  <a:lnTo>
                    <a:pt x="14" y="181"/>
                  </a:lnTo>
                  <a:lnTo>
                    <a:pt x="10" y="173"/>
                  </a:lnTo>
                  <a:lnTo>
                    <a:pt x="5" y="162"/>
                  </a:lnTo>
                  <a:lnTo>
                    <a:pt x="2" y="146"/>
                  </a:lnTo>
                  <a:lnTo>
                    <a:pt x="0" y="127"/>
                  </a:lnTo>
                  <a:lnTo>
                    <a:pt x="1" y="103"/>
                  </a:lnTo>
                  <a:lnTo>
                    <a:pt x="4" y="74"/>
                  </a:lnTo>
                  <a:lnTo>
                    <a:pt x="13" y="40"/>
                  </a:lnTo>
                  <a:lnTo>
                    <a:pt x="26" y="0"/>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64" name="Freeform 242">
              <a:extLst>
                <a:ext uri="{FF2B5EF4-FFF2-40B4-BE49-F238E27FC236}">
                  <a16:creationId xmlns:a16="http://schemas.microsoft.com/office/drawing/2014/main" id="{84223833-502C-657E-4AC4-03F00E31CE9E}"/>
                </a:ext>
              </a:extLst>
            </p:cNvPr>
            <p:cNvSpPr>
              <a:spLocks/>
            </p:cNvSpPr>
            <p:nvPr/>
          </p:nvSpPr>
          <p:spPr bwMode="auto">
            <a:xfrm>
              <a:off x="2283" y="1134"/>
              <a:ext cx="30" cy="29"/>
            </a:xfrm>
            <a:custGeom>
              <a:avLst/>
              <a:gdLst>
                <a:gd name="T0" fmla="*/ 0 w 30"/>
                <a:gd name="T1" fmla="*/ 1 h 29"/>
                <a:gd name="T2" fmla="*/ 0 w 30"/>
                <a:gd name="T3" fmla="*/ 1 h 29"/>
                <a:gd name="T4" fmla="*/ 0 w 30"/>
                <a:gd name="T5" fmla="*/ 2 h 29"/>
                <a:gd name="T6" fmla="*/ 0 w 30"/>
                <a:gd name="T7" fmla="*/ 2 h 29"/>
                <a:gd name="T8" fmla="*/ 0 w 30"/>
                <a:gd name="T9" fmla="*/ 3 h 29"/>
                <a:gd name="T10" fmla="*/ 27 w 30"/>
                <a:gd name="T11" fmla="*/ 28 h 29"/>
                <a:gd name="T12" fmla="*/ 28 w 30"/>
                <a:gd name="T13" fmla="*/ 29 h 29"/>
                <a:gd name="T14" fmla="*/ 28 w 30"/>
                <a:gd name="T15" fmla="*/ 29 h 29"/>
                <a:gd name="T16" fmla="*/ 29 w 30"/>
                <a:gd name="T17" fmla="*/ 29 h 29"/>
                <a:gd name="T18" fmla="*/ 29 w 30"/>
                <a:gd name="T19" fmla="*/ 28 h 29"/>
                <a:gd name="T20" fmla="*/ 30 w 30"/>
                <a:gd name="T21" fmla="*/ 27 h 29"/>
                <a:gd name="T22" fmla="*/ 30 w 30"/>
                <a:gd name="T23" fmla="*/ 27 h 29"/>
                <a:gd name="T24" fmla="*/ 30 w 30"/>
                <a:gd name="T25" fmla="*/ 27 h 29"/>
                <a:gd name="T26" fmla="*/ 29 w 30"/>
                <a:gd name="T27" fmla="*/ 26 h 29"/>
                <a:gd name="T28" fmla="*/ 2 w 30"/>
                <a:gd name="T29" fmla="*/ 1 h 29"/>
                <a:gd name="T30" fmla="*/ 1 w 30"/>
                <a:gd name="T31" fmla="*/ 0 h 29"/>
                <a:gd name="T32" fmla="*/ 1 w 30"/>
                <a:gd name="T33" fmla="*/ 0 h 29"/>
                <a:gd name="T34" fmla="*/ 1 w 30"/>
                <a:gd name="T35" fmla="*/ 0 h 29"/>
                <a:gd name="T36" fmla="*/ 0 w 30"/>
                <a:gd name="T37" fmla="*/ 1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9"/>
                <a:gd name="T59" fmla="*/ 30 w 30"/>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9">
                  <a:moveTo>
                    <a:pt x="0" y="1"/>
                  </a:moveTo>
                  <a:lnTo>
                    <a:pt x="0" y="1"/>
                  </a:lnTo>
                  <a:lnTo>
                    <a:pt x="0" y="2"/>
                  </a:lnTo>
                  <a:lnTo>
                    <a:pt x="0" y="3"/>
                  </a:lnTo>
                  <a:lnTo>
                    <a:pt x="27" y="28"/>
                  </a:lnTo>
                  <a:lnTo>
                    <a:pt x="28" y="29"/>
                  </a:lnTo>
                  <a:lnTo>
                    <a:pt x="29" y="29"/>
                  </a:lnTo>
                  <a:lnTo>
                    <a:pt x="29" y="28"/>
                  </a:lnTo>
                  <a:lnTo>
                    <a:pt x="30" y="27"/>
                  </a:lnTo>
                  <a:lnTo>
                    <a:pt x="29" y="26"/>
                  </a:lnTo>
                  <a:lnTo>
                    <a:pt x="2" y="1"/>
                  </a:lnTo>
                  <a:lnTo>
                    <a:pt x="1" y="0"/>
                  </a:lnTo>
                  <a:lnTo>
                    <a:pt x="0" y="1"/>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65" name="Freeform 243">
              <a:extLst>
                <a:ext uri="{FF2B5EF4-FFF2-40B4-BE49-F238E27FC236}">
                  <a16:creationId xmlns:a16="http://schemas.microsoft.com/office/drawing/2014/main" id="{E5494918-E31B-D44A-0154-87526148A839}"/>
                </a:ext>
              </a:extLst>
            </p:cNvPr>
            <p:cNvSpPr>
              <a:spLocks/>
            </p:cNvSpPr>
            <p:nvPr/>
          </p:nvSpPr>
          <p:spPr bwMode="auto">
            <a:xfrm>
              <a:off x="2257" y="1244"/>
              <a:ext cx="68" cy="11"/>
            </a:xfrm>
            <a:custGeom>
              <a:avLst/>
              <a:gdLst>
                <a:gd name="T0" fmla="*/ 68 w 68"/>
                <a:gd name="T1" fmla="*/ 11 h 11"/>
                <a:gd name="T2" fmla="*/ 67 w 68"/>
                <a:gd name="T3" fmla="*/ 10 h 11"/>
                <a:gd name="T4" fmla="*/ 65 w 68"/>
                <a:gd name="T5" fmla="*/ 8 h 11"/>
                <a:gd name="T6" fmla="*/ 61 w 68"/>
                <a:gd name="T7" fmla="*/ 6 h 11"/>
                <a:gd name="T8" fmla="*/ 56 w 68"/>
                <a:gd name="T9" fmla="*/ 4 h 11"/>
                <a:gd name="T10" fmla="*/ 49 w 68"/>
                <a:gd name="T11" fmla="*/ 3 h 11"/>
                <a:gd name="T12" fmla="*/ 40 w 68"/>
                <a:gd name="T13" fmla="*/ 2 h 11"/>
                <a:gd name="T14" fmla="*/ 29 w 68"/>
                <a:gd name="T15" fmla="*/ 2 h 11"/>
                <a:gd name="T16" fmla="*/ 17 w 68"/>
                <a:gd name="T17" fmla="*/ 3 h 11"/>
                <a:gd name="T18" fmla="*/ 9 w 68"/>
                <a:gd name="T19" fmla="*/ 3 h 11"/>
                <a:gd name="T20" fmla="*/ 3 w 68"/>
                <a:gd name="T21" fmla="*/ 2 h 11"/>
                <a:gd name="T22" fmla="*/ 1 w 68"/>
                <a:gd name="T23" fmla="*/ 1 h 11"/>
                <a:gd name="T24" fmla="*/ 0 w 68"/>
                <a:gd name="T25" fmla="*/ 0 h 11"/>
                <a:gd name="T26" fmla="*/ 0 w 68"/>
                <a:gd name="T27" fmla="*/ 1 h 11"/>
                <a:gd name="T28" fmla="*/ 2 w 68"/>
                <a:gd name="T29" fmla="*/ 4 h 11"/>
                <a:gd name="T30" fmla="*/ 7 w 68"/>
                <a:gd name="T31" fmla="*/ 7 h 11"/>
                <a:gd name="T32" fmla="*/ 18 w 68"/>
                <a:gd name="T33" fmla="*/ 7 h 11"/>
                <a:gd name="T34" fmla="*/ 28 w 68"/>
                <a:gd name="T35" fmla="*/ 6 h 11"/>
                <a:gd name="T36" fmla="*/ 38 w 68"/>
                <a:gd name="T37" fmla="*/ 6 h 11"/>
                <a:gd name="T38" fmla="*/ 47 w 68"/>
                <a:gd name="T39" fmla="*/ 7 h 11"/>
                <a:gd name="T40" fmla="*/ 54 w 68"/>
                <a:gd name="T41" fmla="*/ 7 h 11"/>
                <a:gd name="T42" fmla="*/ 60 w 68"/>
                <a:gd name="T43" fmla="*/ 8 h 11"/>
                <a:gd name="T44" fmla="*/ 65 w 68"/>
                <a:gd name="T45" fmla="*/ 10 h 11"/>
                <a:gd name="T46" fmla="*/ 67 w 68"/>
                <a:gd name="T47" fmla="*/ 11 h 11"/>
                <a:gd name="T48" fmla="*/ 68 w 68"/>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11"/>
                <a:gd name="T77" fmla="*/ 68 w 68"/>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11">
                  <a:moveTo>
                    <a:pt x="68" y="11"/>
                  </a:moveTo>
                  <a:lnTo>
                    <a:pt x="67" y="10"/>
                  </a:lnTo>
                  <a:lnTo>
                    <a:pt x="65" y="8"/>
                  </a:lnTo>
                  <a:lnTo>
                    <a:pt x="61" y="6"/>
                  </a:lnTo>
                  <a:lnTo>
                    <a:pt x="56" y="4"/>
                  </a:lnTo>
                  <a:lnTo>
                    <a:pt x="49" y="3"/>
                  </a:lnTo>
                  <a:lnTo>
                    <a:pt x="40" y="2"/>
                  </a:lnTo>
                  <a:lnTo>
                    <a:pt x="29" y="2"/>
                  </a:lnTo>
                  <a:lnTo>
                    <a:pt x="17" y="3"/>
                  </a:lnTo>
                  <a:lnTo>
                    <a:pt x="9" y="3"/>
                  </a:lnTo>
                  <a:lnTo>
                    <a:pt x="3" y="2"/>
                  </a:lnTo>
                  <a:lnTo>
                    <a:pt x="1" y="1"/>
                  </a:lnTo>
                  <a:lnTo>
                    <a:pt x="0" y="0"/>
                  </a:lnTo>
                  <a:lnTo>
                    <a:pt x="0" y="1"/>
                  </a:lnTo>
                  <a:lnTo>
                    <a:pt x="2" y="4"/>
                  </a:lnTo>
                  <a:lnTo>
                    <a:pt x="7" y="7"/>
                  </a:lnTo>
                  <a:lnTo>
                    <a:pt x="18" y="7"/>
                  </a:lnTo>
                  <a:lnTo>
                    <a:pt x="28" y="6"/>
                  </a:lnTo>
                  <a:lnTo>
                    <a:pt x="38" y="6"/>
                  </a:lnTo>
                  <a:lnTo>
                    <a:pt x="47" y="7"/>
                  </a:lnTo>
                  <a:lnTo>
                    <a:pt x="54" y="7"/>
                  </a:lnTo>
                  <a:lnTo>
                    <a:pt x="60" y="8"/>
                  </a:lnTo>
                  <a:lnTo>
                    <a:pt x="65" y="10"/>
                  </a:lnTo>
                  <a:lnTo>
                    <a:pt x="67" y="11"/>
                  </a:lnTo>
                  <a:lnTo>
                    <a:pt x="6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66" name="Freeform 244">
              <a:extLst>
                <a:ext uri="{FF2B5EF4-FFF2-40B4-BE49-F238E27FC236}">
                  <a16:creationId xmlns:a16="http://schemas.microsoft.com/office/drawing/2014/main" id="{C434DD67-D79A-8BE4-93E7-78CDFF27A5F4}"/>
                </a:ext>
              </a:extLst>
            </p:cNvPr>
            <p:cNvSpPr>
              <a:spLocks/>
            </p:cNvSpPr>
            <p:nvPr/>
          </p:nvSpPr>
          <p:spPr bwMode="auto">
            <a:xfrm>
              <a:off x="2262" y="1250"/>
              <a:ext cx="33" cy="13"/>
            </a:xfrm>
            <a:custGeom>
              <a:avLst/>
              <a:gdLst>
                <a:gd name="T0" fmla="*/ 6 w 33"/>
                <a:gd name="T1" fmla="*/ 1 h 13"/>
                <a:gd name="T2" fmla="*/ 6 w 33"/>
                <a:gd name="T3" fmla="*/ 2 h 13"/>
                <a:gd name="T4" fmla="*/ 10 w 33"/>
                <a:gd name="T5" fmla="*/ 7 h 13"/>
                <a:gd name="T6" fmla="*/ 17 w 33"/>
                <a:gd name="T7" fmla="*/ 10 h 13"/>
                <a:gd name="T8" fmla="*/ 33 w 33"/>
                <a:gd name="T9" fmla="*/ 13 h 13"/>
                <a:gd name="T10" fmla="*/ 32 w 33"/>
                <a:gd name="T11" fmla="*/ 13 h 13"/>
                <a:gd name="T12" fmla="*/ 29 w 33"/>
                <a:gd name="T13" fmla="*/ 13 h 13"/>
                <a:gd name="T14" fmla="*/ 24 w 33"/>
                <a:gd name="T15" fmla="*/ 13 h 13"/>
                <a:gd name="T16" fmla="*/ 19 w 33"/>
                <a:gd name="T17" fmla="*/ 13 h 13"/>
                <a:gd name="T18" fmla="*/ 13 w 33"/>
                <a:gd name="T19" fmla="*/ 11 h 13"/>
                <a:gd name="T20" fmla="*/ 7 w 33"/>
                <a:gd name="T21" fmla="*/ 9 h 13"/>
                <a:gd name="T22" fmla="*/ 3 w 33"/>
                <a:gd name="T23" fmla="*/ 6 h 13"/>
                <a:gd name="T24" fmla="*/ 0 w 33"/>
                <a:gd name="T25" fmla="*/ 0 h 13"/>
                <a:gd name="T26" fmla="*/ 6 w 33"/>
                <a:gd name="T27" fmla="*/ 1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3"/>
                <a:gd name="T44" fmla="*/ 33 w 3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3">
                  <a:moveTo>
                    <a:pt x="6" y="1"/>
                  </a:moveTo>
                  <a:lnTo>
                    <a:pt x="6" y="2"/>
                  </a:lnTo>
                  <a:lnTo>
                    <a:pt x="10" y="7"/>
                  </a:lnTo>
                  <a:lnTo>
                    <a:pt x="17" y="10"/>
                  </a:lnTo>
                  <a:lnTo>
                    <a:pt x="33" y="13"/>
                  </a:lnTo>
                  <a:lnTo>
                    <a:pt x="32" y="13"/>
                  </a:lnTo>
                  <a:lnTo>
                    <a:pt x="29" y="13"/>
                  </a:lnTo>
                  <a:lnTo>
                    <a:pt x="24" y="13"/>
                  </a:lnTo>
                  <a:lnTo>
                    <a:pt x="19" y="13"/>
                  </a:lnTo>
                  <a:lnTo>
                    <a:pt x="13" y="11"/>
                  </a:lnTo>
                  <a:lnTo>
                    <a:pt x="7" y="9"/>
                  </a:lnTo>
                  <a:lnTo>
                    <a:pt x="3" y="6"/>
                  </a:lnTo>
                  <a:lnTo>
                    <a:pt x="0"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67" name="Freeform 245">
              <a:extLst>
                <a:ext uri="{FF2B5EF4-FFF2-40B4-BE49-F238E27FC236}">
                  <a16:creationId xmlns:a16="http://schemas.microsoft.com/office/drawing/2014/main" id="{0A2E6526-D71C-381A-8F8D-266F0E18E1FD}"/>
                </a:ext>
              </a:extLst>
            </p:cNvPr>
            <p:cNvSpPr>
              <a:spLocks/>
            </p:cNvSpPr>
            <p:nvPr/>
          </p:nvSpPr>
          <p:spPr bwMode="auto">
            <a:xfrm>
              <a:off x="2238" y="1113"/>
              <a:ext cx="106" cy="339"/>
            </a:xfrm>
            <a:custGeom>
              <a:avLst/>
              <a:gdLst>
                <a:gd name="T0" fmla="*/ 3 w 106"/>
                <a:gd name="T1" fmla="*/ 7 h 339"/>
                <a:gd name="T2" fmla="*/ 0 w 106"/>
                <a:gd name="T3" fmla="*/ 24 h 339"/>
                <a:gd name="T4" fmla="*/ 63 w 106"/>
                <a:gd name="T5" fmla="*/ 294 h 339"/>
                <a:gd name="T6" fmla="*/ 64 w 106"/>
                <a:gd name="T7" fmla="*/ 304 h 339"/>
                <a:gd name="T8" fmla="*/ 67 w 106"/>
                <a:gd name="T9" fmla="*/ 316 h 339"/>
                <a:gd name="T10" fmla="*/ 72 w 106"/>
                <a:gd name="T11" fmla="*/ 326 h 339"/>
                <a:gd name="T12" fmla="*/ 78 w 106"/>
                <a:gd name="T13" fmla="*/ 331 h 339"/>
                <a:gd name="T14" fmla="*/ 80 w 106"/>
                <a:gd name="T15" fmla="*/ 333 h 339"/>
                <a:gd name="T16" fmla="*/ 84 w 106"/>
                <a:gd name="T17" fmla="*/ 335 h 339"/>
                <a:gd name="T18" fmla="*/ 88 w 106"/>
                <a:gd name="T19" fmla="*/ 338 h 339"/>
                <a:gd name="T20" fmla="*/ 90 w 106"/>
                <a:gd name="T21" fmla="*/ 339 h 339"/>
                <a:gd name="T22" fmla="*/ 95 w 106"/>
                <a:gd name="T23" fmla="*/ 338 h 339"/>
                <a:gd name="T24" fmla="*/ 99 w 106"/>
                <a:gd name="T25" fmla="*/ 336 h 339"/>
                <a:gd name="T26" fmla="*/ 102 w 106"/>
                <a:gd name="T27" fmla="*/ 334 h 339"/>
                <a:gd name="T28" fmla="*/ 104 w 106"/>
                <a:gd name="T29" fmla="*/ 329 h 339"/>
                <a:gd name="T30" fmla="*/ 105 w 106"/>
                <a:gd name="T31" fmla="*/ 326 h 339"/>
                <a:gd name="T32" fmla="*/ 106 w 106"/>
                <a:gd name="T33" fmla="*/ 321 h 339"/>
                <a:gd name="T34" fmla="*/ 106 w 106"/>
                <a:gd name="T35" fmla="*/ 318 h 339"/>
                <a:gd name="T36" fmla="*/ 106 w 106"/>
                <a:gd name="T37" fmla="*/ 314 h 339"/>
                <a:gd name="T38" fmla="*/ 27 w 106"/>
                <a:gd name="T39" fmla="*/ 23 h 339"/>
                <a:gd name="T40" fmla="*/ 20 w 106"/>
                <a:gd name="T41" fmla="*/ 7 h 339"/>
                <a:gd name="T42" fmla="*/ 12 w 106"/>
                <a:gd name="T43" fmla="*/ 0 h 339"/>
                <a:gd name="T44" fmla="*/ 6 w 106"/>
                <a:gd name="T45" fmla="*/ 0 h 339"/>
                <a:gd name="T46" fmla="*/ 3 w 106"/>
                <a:gd name="T47" fmla="*/ 7 h 3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
                <a:gd name="T73" fmla="*/ 0 h 339"/>
                <a:gd name="T74" fmla="*/ 106 w 106"/>
                <a:gd name="T75" fmla="*/ 339 h 3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 h="339">
                  <a:moveTo>
                    <a:pt x="3" y="7"/>
                  </a:moveTo>
                  <a:lnTo>
                    <a:pt x="0" y="24"/>
                  </a:lnTo>
                  <a:lnTo>
                    <a:pt x="63" y="294"/>
                  </a:lnTo>
                  <a:lnTo>
                    <a:pt x="64" y="304"/>
                  </a:lnTo>
                  <a:lnTo>
                    <a:pt x="67" y="316"/>
                  </a:lnTo>
                  <a:lnTo>
                    <a:pt x="72" y="326"/>
                  </a:lnTo>
                  <a:lnTo>
                    <a:pt x="78" y="331"/>
                  </a:lnTo>
                  <a:lnTo>
                    <a:pt x="80" y="333"/>
                  </a:lnTo>
                  <a:lnTo>
                    <a:pt x="84" y="335"/>
                  </a:lnTo>
                  <a:lnTo>
                    <a:pt x="88" y="338"/>
                  </a:lnTo>
                  <a:lnTo>
                    <a:pt x="90" y="339"/>
                  </a:lnTo>
                  <a:lnTo>
                    <a:pt x="95" y="338"/>
                  </a:lnTo>
                  <a:lnTo>
                    <a:pt x="99" y="336"/>
                  </a:lnTo>
                  <a:lnTo>
                    <a:pt x="102" y="334"/>
                  </a:lnTo>
                  <a:lnTo>
                    <a:pt x="104" y="329"/>
                  </a:lnTo>
                  <a:lnTo>
                    <a:pt x="105" y="326"/>
                  </a:lnTo>
                  <a:lnTo>
                    <a:pt x="106" y="321"/>
                  </a:lnTo>
                  <a:lnTo>
                    <a:pt x="106" y="318"/>
                  </a:lnTo>
                  <a:lnTo>
                    <a:pt x="106" y="314"/>
                  </a:lnTo>
                  <a:lnTo>
                    <a:pt x="27" y="23"/>
                  </a:lnTo>
                  <a:lnTo>
                    <a:pt x="20" y="7"/>
                  </a:lnTo>
                  <a:lnTo>
                    <a:pt x="12" y="0"/>
                  </a:lnTo>
                  <a:lnTo>
                    <a:pt x="6" y="0"/>
                  </a:lnTo>
                  <a:lnTo>
                    <a:pt x="3" y="7"/>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68" name="Freeform 246">
              <a:extLst>
                <a:ext uri="{FF2B5EF4-FFF2-40B4-BE49-F238E27FC236}">
                  <a16:creationId xmlns:a16="http://schemas.microsoft.com/office/drawing/2014/main" id="{B34314E4-7455-4AA4-7426-511BEE504486}"/>
                </a:ext>
              </a:extLst>
            </p:cNvPr>
            <p:cNvSpPr>
              <a:spLocks/>
            </p:cNvSpPr>
            <p:nvPr/>
          </p:nvSpPr>
          <p:spPr bwMode="auto">
            <a:xfrm>
              <a:off x="2191" y="957"/>
              <a:ext cx="72" cy="204"/>
            </a:xfrm>
            <a:custGeom>
              <a:avLst/>
              <a:gdLst>
                <a:gd name="T0" fmla="*/ 72 w 72"/>
                <a:gd name="T1" fmla="*/ 172 h 204"/>
                <a:gd name="T2" fmla="*/ 9 w 72"/>
                <a:gd name="T3" fmla="*/ 0 h 204"/>
                <a:gd name="T4" fmla="*/ 0 w 72"/>
                <a:gd name="T5" fmla="*/ 3 h 204"/>
                <a:gd name="T6" fmla="*/ 53 w 72"/>
                <a:gd name="T7" fmla="*/ 204 h 204"/>
                <a:gd name="T8" fmla="*/ 72 w 72"/>
                <a:gd name="T9" fmla="*/ 172 h 204"/>
                <a:gd name="T10" fmla="*/ 0 60000 65536"/>
                <a:gd name="T11" fmla="*/ 0 60000 65536"/>
                <a:gd name="T12" fmla="*/ 0 60000 65536"/>
                <a:gd name="T13" fmla="*/ 0 60000 65536"/>
                <a:gd name="T14" fmla="*/ 0 60000 65536"/>
                <a:gd name="T15" fmla="*/ 0 w 72"/>
                <a:gd name="T16" fmla="*/ 0 h 204"/>
                <a:gd name="T17" fmla="*/ 72 w 72"/>
                <a:gd name="T18" fmla="*/ 204 h 204"/>
              </a:gdLst>
              <a:ahLst/>
              <a:cxnLst>
                <a:cxn ang="T10">
                  <a:pos x="T0" y="T1"/>
                </a:cxn>
                <a:cxn ang="T11">
                  <a:pos x="T2" y="T3"/>
                </a:cxn>
                <a:cxn ang="T12">
                  <a:pos x="T4" y="T5"/>
                </a:cxn>
                <a:cxn ang="T13">
                  <a:pos x="T6" y="T7"/>
                </a:cxn>
                <a:cxn ang="T14">
                  <a:pos x="T8" y="T9"/>
                </a:cxn>
              </a:cxnLst>
              <a:rect l="T15" t="T16" r="T17" b="T18"/>
              <a:pathLst>
                <a:path w="72" h="204">
                  <a:moveTo>
                    <a:pt x="72" y="172"/>
                  </a:moveTo>
                  <a:lnTo>
                    <a:pt x="9" y="0"/>
                  </a:lnTo>
                  <a:lnTo>
                    <a:pt x="0" y="3"/>
                  </a:lnTo>
                  <a:lnTo>
                    <a:pt x="53" y="204"/>
                  </a:lnTo>
                  <a:lnTo>
                    <a:pt x="72" y="172"/>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69" name="Freeform 247">
              <a:extLst>
                <a:ext uri="{FF2B5EF4-FFF2-40B4-BE49-F238E27FC236}">
                  <a16:creationId xmlns:a16="http://schemas.microsoft.com/office/drawing/2014/main" id="{94D17B7C-1B65-2C35-95B4-1071A1F627F6}"/>
                </a:ext>
              </a:extLst>
            </p:cNvPr>
            <p:cNvSpPr>
              <a:spLocks/>
            </p:cNvSpPr>
            <p:nvPr/>
          </p:nvSpPr>
          <p:spPr bwMode="auto">
            <a:xfrm>
              <a:off x="2101" y="933"/>
              <a:ext cx="100" cy="60"/>
            </a:xfrm>
            <a:custGeom>
              <a:avLst/>
              <a:gdLst>
                <a:gd name="T0" fmla="*/ 43 w 100"/>
                <a:gd name="T1" fmla="*/ 60 h 60"/>
                <a:gd name="T2" fmla="*/ 46 w 100"/>
                <a:gd name="T3" fmla="*/ 60 h 60"/>
                <a:gd name="T4" fmla="*/ 50 w 100"/>
                <a:gd name="T5" fmla="*/ 59 h 60"/>
                <a:gd name="T6" fmla="*/ 57 w 100"/>
                <a:gd name="T7" fmla="*/ 57 h 60"/>
                <a:gd name="T8" fmla="*/ 66 w 100"/>
                <a:gd name="T9" fmla="*/ 55 h 60"/>
                <a:gd name="T10" fmla="*/ 75 w 100"/>
                <a:gd name="T11" fmla="*/ 50 h 60"/>
                <a:gd name="T12" fmla="*/ 85 w 100"/>
                <a:gd name="T13" fmla="*/ 45 h 60"/>
                <a:gd name="T14" fmla="*/ 94 w 100"/>
                <a:gd name="T15" fmla="*/ 38 h 60"/>
                <a:gd name="T16" fmla="*/ 100 w 100"/>
                <a:gd name="T17" fmla="*/ 29 h 60"/>
                <a:gd name="T18" fmla="*/ 100 w 100"/>
                <a:gd name="T19" fmla="*/ 26 h 60"/>
                <a:gd name="T20" fmla="*/ 97 w 100"/>
                <a:gd name="T21" fmla="*/ 20 h 60"/>
                <a:gd name="T22" fmla="*/ 90 w 100"/>
                <a:gd name="T23" fmla="*/ 17 h 60"/>
                <a:gd name="T24" fmla="*/ 77 w 100"/>
                <a:gd name="T25" fmla="*/ 19 h 60"/>
                <a:gd name="T26" fmla="*/ 71 w 100"/>
                <a:gd name="T27" fmla="*/ 19 h 60"/>
                <a:gd name="T28" fmla="*/ 66 w 100"/>
                <a:gd name="T29" fmla="*/ 16 h 60"/>
                <a:gd name="T30" fmla="*/ 61 w 100"/>
                <a:gd name="T31" fmla="*/ 11 h 60"/>
                <a:gd name="T32" fmla="*/ 57 w 100"/>
                <a:gd name="T33" fmla="*/ 8 h 60"/>
                <a:gd name="T34" fmla="*/ 44 w 100"/>
                <a:gd name="T35" fmla="*/ 2 h 60"/>
                <a:gd name="T36" fmla="*/ 36 w 100"/>
                <a:gd name="T37" fmla="*/ 0 h 60"/>
                <a:gd name="T38" fmla="*/ 31 w 100"/>
                <a:gd name="T39" fmla="*/ 0 h 60"/>
                <a:gd name="T40" fmla="*/ 30 w 100"/>
                <a:gd name="T41" fmla="*/ 0 h 60"/>
                <a:gd name="T42" fmla="*/ 31 w 100"/>
                <a:gd name="T43" fmla="*/ 1 h 60"/>
                <a:gd name="T44" fmla="*/ 34 w 100"/>
                <a:gd name="T45" fmla="*/ 6 h 60"/>
                <a:gd name="T46" fmla="*/ 41 w 100"/>
                <a:gd name="T47" fmla="*/ 12 h 60"/>
                <a:gd name="T48" fmla="*/ 54 w 100"/>
                <a:gd name="T49" fmla="*/ 23 h 60"/>
                <a:gd name="T50" fmla="*/ 56 w 100"/>
                <a:gd name="T51" fmla="*/ 27 h 60"/>
                <a:gd name="T52" fmla="*/ 51 w 100"/>
                <a:gd name="T53" fmla="*/ 31 h 60"/>
                <a:gd name="T54" fmla="*/ 46 w 100"/>
                <a:gd name="T55" fmla="*/ 36 h 60"/>
                <a:gd name="T56" fmla="*/ 42 w 100"/>
                <a:gd name="T57" fmla="*/ 38 h 60"/>
                <a:gd name="T58" fmla="*/ 20 w 100"/>
                <a:gd name="T59" fmla="*/ 37 h 60"/>
                <a:gd name="T60" fmla="*/ 12 w 100"/>
                <a:gd name="T61" fmla="*/ 37 h 60"/>
                <a:gd name="T62" fmla="*/ 6 w 100"/>
                <a:gd name="T63" fmla="*/ 36 h 60"/>
                <a:gd name="T64" fmla="*/ 3 w 100"/>
                <a:gd name="T65" fmla="*/ 35 h 60"/>
                <a:gd name="T66" fmla="*/ 0 w 100"/>
                <a:gd name="T67" fmla="*/ 36 h 60"/>
                <a:gd name="T68" fmla="*/ 43 w 100"/>
                <a:gd name="T69" fmla="*/ 6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60"/>
                <a:gd name="T107" fmla="*/ 100 w 100"/>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60">
                  <a:moveTo>
                    <a:pt x="43" y="60"/>
                  </a:moveTo>
                  <a:lnTo>
                    <a:pt x="46" y="60"/>
                  </a:lnTo>
                  <a:lnTo>
                    <a:pt x="50" y="59"/>
                  </a:lnTo>
                  <a:lnTo>
                    <a:pt x="57" y="57"/>
                  </a:lnTo>
                  <a:lnTo>
                    <a:pt x="66" y="55"/>
                  </a:lnTo>
                  <a:lnTo>
                    <a:pt x="75" y="50"/>
                  </a:lnTo>
                  <a:lnTo>
                    <a:pt x="85" y="45"/>
                  </a:lnTo>
                  <a:lnTo>
                    <a:pt x="94" y="38"/>
                  </a:lnTo>
                  <a:lnTo>
                    <a:pt x="100" y="29"/>
                  </a:lnTo>
                  <a:lnTo>
                    <a:pt x="100" y="26"/>
                  </a:lnTo>
                  <a:lnTo>
                    <a:pt x="97" y="20"/>
                  </a:lnTo>
                  <a:lnTo>
                    <a:pt x="90" y="17"/>
                  </a:lnTo>
                  <a:lnTo>
                    <a:pt x="77" y="19"/>
                  </a:lnTo>
                  <a:lnTo>
                    <a:pt x="71" y="19"/>
                  </a:lnTo>
                  <a:lnTo>
                    <a:pt x="66" y="16"/>
                  </a:lnTo>
                  <a:lnTo>
                    <a:pt x="61" y="11"/>
                  </a:lnTo>
                  <a:lnTo>
                    <a:pt x="57" y="8"/>
                  </a:lnTo>
                  <a:lnTo>
                    <a:pt x="44" y="2"/>
                  </a:lnTo>
                  <a:lnTo>
                    <a:pt x="36" y="0"/>
                  </a:lnTo>
                  <a:lnTo>
                    <a:pt x="31" y="0"/>
                  </a:lnTo>
                  <a:lnTo>
                    <a:pt x="30" y="0"/>
                  </a:lnTo>
                  <a:lnTo>
                    <a:pt x="31" y="1"/>
                  </a:lnTo>
                  <a:lnTo>
                    <a:pt x="34" y="6"/>
                  </a:lnTo>
                  <a:lnTo>
                    <a:pt x="41" y="12"/>
                  </a:lnTo>
                  <a:lnTo>
                    <a:pt x="54" y="23"/>
                  </a:lnTo>
                  <a:lnTo>
                    <a:pt x="56" y="27"/>
                  </a:lnTo>
                  <a:lnTo>
                    <a:pt x="51" y="31"/>
                  </a:lnTo>
                  <a:lnTo>
                    <a:pt x="46" y="36"/>
                  </a:lnTo>
                  <a:lnTo>
                    <a:pt x="42" y="38"/>
                  </a:lnTo>
                  <a:lnTo>
                    <a:pt x="20" y="37"/>
                  </a:lnTo>
                  <a:lnTo>
                    <a:pt x="12" y="37"/>
                  </a:lnTo>
                  <a:lnTo>
                    <a:pt x="6" y="36"/>
                  </a:lnTo>
                  <a:lnTo>
                    <a:pt x="3" y="35"/>
                  </a:lnTo>
                  <a:lnTo>
                    <a:pt x="0" y="36"/>
                  </a:lnTo>
                  <a:lnTo>
                    <a:pt x="43" y="6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0" name="Freeform 248">
              <a:extLst>
                <a:ext uri="{FF2B5EF4-FFF2-40B4-BE49-F238E27FC236}">
                  <a16:creationId xmlns:a16="http://schemas.microsoft.com/office/drawing/2014/main" id="{537AFA4F-7CBD-3F10-A176-B4801959DDC6}"/>
                </a:ext>
              </a:extLst>
            </p:cNvPr>
            <p:cNvSpPr>
              <a:spLocks/>
            </p:cNvSpPr>
            <p:nvPr/>
          </p:nvSpPr>
          <p:spPr bwMode="auto">
            <a:xfrm>
              <a:off x="2038" y="1089"/>
              <a:ext cx="514" cy="1590"/>
            </a:xfrm>
            <a:custGeom>
              <a:avLst/>
              <a:gdLst>
                <a:gd name="T0" fmla="*/ 220 w 514"/>
                <a:gd name="T1" fmla="*/ 0 h 1590"/>
                <a:gd name="T2" fmla="*/ 116 w 514"/>
                <a:gd name="T3" fmla="*/ 34 h 1590"/>
                <a:gd name="T4" fmla="*/ 257 w 514"/>
                <a:gd name="T5" fmla="*/ 348 h 1590"/>
                <a:gd name="T6" fmla="*/ 123 w 514"/>
                <a:gd name="T7" fmla="*/ 477 h 1590"/>
                <a:gd name="T8" fmla="*/ 153 w 514"/>
                <a:gd name="T9" fmla="*/ 670 h 1590"/>
                <a:gd name="T10" fmla="*/ 224 w 514"/>
                <a:gd name="T11" fmla="*/ 637 h 1590"/>
                <a:gd name="T12" fmla="*/ 207 w 514"/>
                <a:gd name="T13" fmla="*/ 494 h 1590"/>
                <a:gd name="T14" fmla="*/ 287 w 514"/>
                <a:gd name="T15" fmla="*/ 464 h 1590"/>
                <a:gd name="T16" fmla="*/ 289 w 514"/>
                <a:gd name="T17" fmla="*/ 504 h 1590"/>
                <a:gd name="T18" fmla="*/ 294 w 514"/>
                <a:gd name="T19" fmla="*/ 611 h 1590"/>
                <a:gd name="T20" fmla="*/ 296 w 514"/>
                <a:gd name="T21" fmla="*/ 766 h 1590"/>
                <a:gd name="T22" fmla="*/ 290 w 514"/>
                <a:gd name="T23" fmla="*/ 947 h 1590"/>
                <a:gd name="T24" fmla="*/ 0 w 514"/>
                <a:gd name="T25" fmla="*/ 1188 h 1590"/>
                <a:gd name="T26" fmla="*/ 3 w 514"/>
                <a:gd name="T27" fmla="*/ 1194 h 1590"/>
                <a:gd name="T28" fmla="*/ 9 w 514"/>
                <a:gd name="T29" fmla="*/ 1207 h 1590"/>
                <a:gd name="T30" fmla="*/ 19 w 514"/>
                <a:gd name="T31" fmla="*/ 1230 h 1590"/>
                <a:gd name="T32" fmla="*/ 34 w 514"/>
                <a:gd name="T33" fmla="*/ 1259 h 1590"/>
                <a:gd name="T34" fmla="*/ 53 w 514"/>
                <a:gd name="T35" fmla="*/ 1292 h 1590"/>
                <a:gd name="T36" fmla="*/ 74 w 514"/>
                <a:gd name="T37" fmla="*/ 1329 h 1590"/>
                <a:gd name="T38" fmla="*/ 99 w 514"/>
                <a:gd name="T39" fmla="*/ 1368 h 1590"/>
                <a:gd name="T40" fmla="*/ 126 w 514"/>
                <a:gd name="T41" fmla="*/ 1408 h 1590"/>
                <a:gd name="T42" fmla="*/ 157 w 514"/>
                <a:gd name="T43" fmla="*/ 1447 h 1590"/>
                <a:gd name="T44" fmla="*/ 189 w 514"/>
                <a:gd name="T45" fmla="*/ 1485 h 1590"/>
                <a:gd name="T46" fmla="*/ 225 w 514"/>
                <a:gd name="T47" fmla="*/ 1519 h 1590"/>
                <a:gd name="T48" fmla="*/ 261 w 514"/>
                <a:gd name="T49" fmla="*/ 1548 h 1590"/>
                <a:gd name="T50" fmla="*/ 301 w 514"/>
                <a:gd name="T51" fmla="*/ 1570 h 1590"/>
                <a:gd name="T52" fmla="*/ 341 w 514"/>
                <a:gd name="T53" fmla="*/ 1584 h 1590"/>
                <a:gd name="T54" fmla="*/ 383 w 514"/>
                <a:gd name="T55" fmla="*/ 1590 h 1590"/>
                <a:gd name="T56" fmla="*/ 426 w 514"/>
                <a:gd name="T57" fmla="*/ 1586 h 1590"/>
                <a:gd name="T58" fmla="*/ 510 w 514"/>
                <a:gd name="T59" fmla="*/ 1013 h 1590"/>
                <a:gd name="T60" fmla="*/ 510 w 514"/>
                <a:gd name="T61" fmla="*/ 1007 h 1590"/>
                <a:gd name="T62" fmla="*/ 512 w 514"/>
                <a:gd name="T63" fmla="*/ 993 h 1590"/>
                <a:gd name="T64" fmla="*/ 513 w 514"/>
                <a:gd name="T65" fmla="*/ 969 h 1590"/>
                <a:gd name="T66" fmla="*/ 514 w 514"/>
                <a:gd name="T67" fmla="*/ 937 h 1590"/>
                <a:gd name="T68" fmla="*/ 513 w 514"/>
                <a:gd name="T69" fmla="*/ 899 h 1590"/>
                <a:gd name="T70" fmla="*/ 513 w 514"/>
                <a:gd name="T71" fmla="*/ 856 h 1590"/>
                <a:gd name="T72" fmla="*/ 509 w 514"/>
                <a:gd name="T73" fmla="*/ 808 h 1590"/>
                <a:gd name="T74" fmla="*/ 505 w 514"/>
                <a:gd name="T75" fmla="*/ 755 h 1590"/>
                <a:gd name="T76" fmla="*/ 498 w 514"/>
                <a:gd name="T77" fmla="*/ 702 h 1590"/>
                <a:gd name="T78" fmla="*/ 489 w 514"/>
                <a:gd name="T79" fmla="*/ 646 h 1590"/>
                <a:gd name="T80" fmla="*/ 477 w 514"/>
                <a:gd name="T81" fmla="*/ 589 h 1590"/>
                <a:gd name="T82" fmla="*/ 462 w 514"/>
                <a:gd name="T83" fmla="*/ 533 h 1590"/>
                <a:gd name="T84" fmla="*/ 442 w 514"/>
                <a:gd name="T85" fmla="*/ 479 h 1590"/>
                <a:gd name="T86" fmla="*/ 419 w 514"/>
                <a:gd name="T87" fmla="*/ 427 h 1590"/>
                <a:gd name="T88" fmla="*/ 391 w 514"/>
                <a:gd name="T89" fmla="*/ 380 h 1590"/>
                <a:gd name="T90" fmla="*/ 359 w 514"/>
                <a:gd name="T91" fmla="*/ 336 h 1590"/>
                <a:gd name="T92" fmla="*/ 342 w 514"/>
                <a:gd name="T93" fmla="*/ 311 h 1590"/>
                <a:gd name="T94" fmla="*/ 324 w 514"/>
                <a:gd name="T95" fmla="*/ 273 h 1590"/>
                <a:gd name="T96" fmla="*/ 305 w 514"/>
                <a:gd name="T97" fmla="*/ 226 h 1590"/>
                <a:gd name="T98" fmla="*/ 286 w 514"/>
                <a:gd name="T99" fmla="*/ 175 h 1590"/>
                <a:gd name="T100" fmla="*/ 268 w 514"/>
                <a:gd name="T101" fmla="*/ 122 h 1590"/>
                <a:gd name="T102" fmla="*/ 250 w 514"/>
                <a:gd name="T103" fmla="*/ 73 h 1590"/>
                <a:gd name="T104" fmla="*/ 234 w 514"/>
                <a:gd name="T105" fmla="*/ 32 h 1590"/>
                <a:gd name="T106" fmla="*/ 220 w 514"/>
                <a:gd name="T107" fmla="*/ 0 h 15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4"/>
                <a:gd name="T163" fmla="*/ 0 h 1590"/>
                <a:gd name="T164" fmla="*/ 514 w 514"/>
                <a:gd name="T165" fmla="*/ 1590 h 15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4" h="1590">
                  <a:moveTo>
                    <a:pt x="220" y="0"/>
                  </a:moveTo>
                  <a:lnTo>
                    <a:pt x="116" y="34"/>
                  </a:lnTo>
                  <a:lnTo>
                    <a:pt x="257" y="348"/>
                  </a:lnTo>
                  <a:lnTo>
                    <a:pt x="123" y="477"/>
                  </a:lnTo>
                  <a:lnTo>
                    <a:pt x="153" y="670"/>
                  </a:lnTo>
                  <a:lnTo>
                    <a:pt x="224" y="637"/>
                  </a:lnTo>
                  <a:lnTo>
                    <a:pt x="207" y="494"/>
                  </a:lnTo>
                  <a:lnTo>
                    <a:pt x="287" y="464"/>
                  </a:lnTo>
                  <a:lnTo>
                    <a:pt x="289" y="504"/>
                  </a:lnTo>
                  <a:lnTo>
                    <a:pt x="294" y="611"/>
                  </a:lnTo>
                  <a:lnTo>
                    <a:pt x="296" y="766"/>
                  </a:lnTo>
                  <a:lnTo>
                    <a:pt x="290" y="947"/>
                  </a:lnTo>
                  <a:lnTo>
                    <a:pt x="0" y="1188"/>
                  </a:lnTo>
                  <a:lnTo>
                    <a:pt x="3" y="1194"/>
                  </a:lnTo>
                  <a:lnTo>
                    <a:pt x="9" y="1207"/>
                  </a:lnTo>
                  <a:lnTo>
                    <a:pt x="19" y="1230"/>
                  </a:lnTo>
                  <a:lnTo>
                    <a:pt x="34" y="1259"/>
                  </a:lnTo>
                  <a:lnTo>
                    <a:pt x="53" y="1292"/>
                  </a:lnTo>
                  <a:lnTo>
                    <a:pt x="74" y="1329"/>
                  </a:lnTo>
                  <a:lnTo>
                    <a:pt x="99" y="1368"/>
                  </a:lnTo>
                  <a:lnTo>
                    <a:pt x="126" y="1408"/>
                  </a:lnTo>
                  <a:lnTo>
                    <a:pt x="157" y="1447"/>
                  </a:lnTo>
                  <a:lnTo>
                    <a:pt x="189" y="1485"/>
                  </a:lnTo>
                  <a:lnTo>
                    <a:pt x="225" y="1519"/>
                  </a:lnTo>
                  <a:lnTo>
                    <a:pt x="261" y="1548"/>
                  </a:lnTo>
                  <a:lnTo>
                    <a:pt x="301" y="1570"/>
                  </a:lnTo>
                  <a:lnTo>
                    <a:pt x="341" y="1584"/>
                  </a:lnTo>
                  <a:lnTo>
                    <a:pt x="383" y="1590"/>
                  </a:lnTo>
                  <a:lnTo>
                    <a:pt x="426" y="1586"/>
                  </a:lnTo>
                  <a:lnTo>
                    <a:pt x="510" y="1013"/>
                  </a:lnTo>
                  <a:lnTo>
                    <a:pt x="510" y="1007"/>
                  </a:lnTo>
                  <a:lnTo>
                    <a:pt x="512" y="993"/>
                  </a:lnTo>
                  <a:lnTo>
                    <a:pt x="513" y="969"/>
                  </a:lnTo>
                  <a:lnTo>
                    <a:pt x="514" y="937"/>
                  </a:lnTo>
                  <a:lnTo>
                    <a:pt x="513" y="899"/>
                  </a:lnTo>
                  <a:lnTo>
                    <a:pt x="513" y="856"/>
                  </a:lnTo>
                  <a:lnTo>
                    <a:pt x="509" y="808"/>
                  </a:lnTo>
                  <a:lnTo>
                    <a:pt x="505" y="755"/>
                  </a:lnTo>
                  <a:lnTo>
                    <a:pt x="498" y="702"/>
                  </a:lnTo>
                  <a:lnTo>
                    <a:pt x="489" y="646"/>
                  </a:lnTo>
                  <a:lnTo>
                    <a:pt x="477" y="589"/>
                  </a:lnTo>
                  <a:lnTo>
                    <a:pt x="462" y="533"/>
                  </a:lnTo>
                  <a:lnTo>
                    <a:pt x="442" y="479"/>
                  </a:lnTo>
                  <a:lnTo>
                    <a:pt x="419" y="427"/>
                  </a:lnTo>
                  <a:lnTo>
                    <a:pt x="391" y="380"/>
                  </a:lnTo>
                  <a:lnTo>
                    <a:pt x="359" y="336"/>
                  </a:lnTo>
                  <a:lnTo>
                    <a:pt x="342" y="311"/>
                  </a:lnTo>
                  <a:lnTo>
                    <a:pt x="324" y="273"/>
                  </a:lnTo>
                  <a:lnTo>
                    <a:pt x="305" y="226"/>
                  </a:lnTo>
                  <a:lnTo>
                    <a:pt x="286" y="175"/>
                  </a:lnTo>
                  <a:lnTo>
                    <a:pt x="268" y="122"/>
                  </a:lnTo>
                  <a:lnTo>
                    <a:pt x="250" y="73"/>
                  </a:lnTo>
                  <a:lnTo>
                    <a:pt x="234" y="32"/>
                  </a:lnTo>
                  <a:lnTo>
                    <a:pt x="2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6" name="Rectangle 255">
            <a:extLst>
              <a:ext uri="{FF2B5EF4-FFF2-40B4-BE49-F238E27FC236}">
                <a16:creationId xmlns:a16="http://schemas.microsoft.com/office/drawing/2014/main" id="{6656F4B8-696F-1CF4-A202-90FE3E413DEE}"/>
              </a:ext>
            </a:extLst>
          </p:cNvPr>
          <p:cNvSpPr/>
          <p:nvPr/>
        </p:nvSpPr>
        <p:spPr>
          <a:xfrm>
            <a:off x="457200" y="152400"/>
            <a:ext cx="8458200" cy="1816100"/>
          </a:xfrm>
          <a:prstGeom prst="rect">
            <a:avLst/>
          </a:prstGeom>
        </p:spPr>
        <p:txBody>
          <a:bodyPr>
            <a:spAutoFit/>
          </a:bodyPr>
          <a:lstStyle/>
          <a:p>
            <a:pPr algn="ctr">
              <a:defRPr/>
            </a:pPr>
            <a:r>
              <a:rPr lang="en-US" sz="2800" b="1" i="1" dirty="0">
                <a:solidFill>
                  <a:srgbClr val="000000"/>
                </a:solidFill>
                <a:effectLst>
                  <a:outerShdw blurRad="38100" dist="38100" dir="2700000" algn="tl">
                    <a:srgbClr val="C0C0C0"/>
                  </a:outerShdw>
                </a:effectLst>
                <a:latin typeface="Arial" charset="0"/>
              </a:rPr>
              <a:t>Congratulations!</a:t>
            </a:r>
          </a:p>
          <a:p>
            <a:pPr algn="ctr">
              <a:defRPr/>
            </a:pPr>
            <a:r>
              <a:rPr lang="en-US" sz="2800" b="1" i="1" dirty="0">
                <a:solidFill>
                  <a:srgbClr val="000000"/>
                </a:solidFill>
                <a:effectLst>
                  <a:outerShdw blurRad="38100" dist="38100" dir="2700000" algn="tl">
                    <a:srgbClr val="C0C0C0"/>
                  </a:outerShdw>
                </a:effectLst>
                <a:latin typeface="Arial" charset="0"/>
              </a:rPr>
              <a:t>You have successfully completed the </a:t>
            </a:r>
          </a:p>
          <a:p>
            <a:pPr algn="ctr">
              <a:defRPr/>
            </a:pPr>
            <a:r>
              <a:rPr lang="en-US" sz="2800" b="1" i="1" dirty="0">
                <a:solidFill>
                  <a:srgbClr val="000000"/>
                </a:solidFill>
                <a:effectLst>
                  <a:outerShdw blurRad="38100" dist="38100" dir="2700000" algn="tl">
                    <a:srgbClr val="C0C0C0"/>
                  </a:outerShdw>
                </a:effectLst>
                <a:latin typeface="Arial" charset="0"/>
              </a:rPr>
              <a:t>Seminole State College - ELS Department’s</a:t>
            </a:r>
          </a:p>
          <a:p>
            <a:pPr algn="ctr">
              <a:defRPr/>
            </a:pPr>
            <a:r>
              <a:rPr lang="en-US" sz="2800" b="1" i="1" dirty="0">
                <a:solidFill>
                  <a:srgbClr val="000000"/>
                </a:solidFill>
                <a:effectLst>
                  <a:outerShdw blurRad="38100" dist="38100" dir="2700000" algn="tl">
                    <a:srgbClr val="C0C0C0"/>
                  </a:outerShdw>
                </a:effectLst>
                <a:latin typeface="Arial" charset="0"/>
              </a:rPr>
              <a:t>English Reading Practice Test!</a:t>
            </a:r>
            <a:endParaRPr lang="en-US" sz="2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889" fill="hold"/>
                                        <p:tgtEl>
                                          <p:spTgt spid="4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4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7">
            <a:extLst>
              <a:ext uri="{FF2B5EF4-FFF2-40B4-BE49-F238E27FC236}">
                <a16:creationId xmlns:a16="http://schemas.microsoft.com/office/drawing/2014/main" id="{805CF8E4-CA7D-A480-56DC-B1BCC0F40998}"/>
              </a:ext>
            </a:extLst>
          </p:cNvPr>
          <p:cNvSpPr txBox="1">
            <a:spLocks noGrp="1" noChangeArrowheads="1"/>
          </p:cNvSpPr>
          <p:nvPr>
            <p:ph type="title" idx="4294967295"/>
          </p:nvPr>
        </p:nvSpPr>
        <p:spPr bwMode="auto">
          <a:xfrm>
            <a:off x="3581400" y="609600"/>
            <a:ext cx="1968500" cy="579438"/>
          </a:xfrm>
          <a:prstGeom prst="rect">
            <a:avLst/>
          </a:prstGeom>
          <a:noFill/>
          <a:ln w="9525">
            <a:noFill/>
            <a:prstDash/>
            <a:miter lim="800000"/>
            <a:headEnd/>
            <a:tailEn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tx2"/>
                </a:solidFill>
                <a:effectLst>
                  <a:outerShdw blurRad="38100" dist="38100" dir="2700000" algn="tl">
                    <a:srgbClr val="C0C0C0"/>
                  </a:outerShdw>
                </a:effectLst>
                <a:uLnTx/>
                <a:uFillTx/>
                <a:latin typeface="Arial" charset="0"/>
                <a:ea typeface="+mn-ea"/>
                <a:cs typeface="+mn-cs"/>
              </a:rPr>
              <a:t>CREDITS</a:t>
            </a:r>
          </a:p>
        </p:txBody>
      </p:sp>
      <p:sp>
        <p:nvSpPr>
          <p:cNvPr id="73" name="Rectangle 11">
            <a:extLst>
              <a:ext uri="{FF2B5EF4-FFF2-40B4-BE49-F238E27FC236}">
                <a16:creationId xmlns:a16="http://schemas.microsoft.com/office/drawing/2014/main" id="{4A786475-A64C-0D62-DA26-571B444FBEB2}"/>
              </a:ext>
            </a:extLst>
          </p:cNvPr>
          <p:cNvSpPr>
            <a:spLocks noChangeArrowheads="1"/>
          </p:cNvSpPr>
          <p:nvPr/>
        </p:nvSpPr>
        <p:spPr bwMode="auto">
          <a:xfrm>
            <a:off x="2286000" y="1295400"/>
            <a:ext cx="4876800" cy="1143000"/>
          </a:xfrm>
          <a:prstGeom prst="rect">
            <a:avLst/>
          </a:prstGeom>
          <a:noFill/>
          <a:ln w="9525">
            <a:noFill/>
            <a:miter lim="800000"/>
            <a:headEnd/>
            <a:tailEnd/>
          </a:ln>
          <a:effectLst/>
        </p:spPr>
        <p:txBody>
          <a:bodyPr wrap="none" anchor="ctr"/>
          <a:lstStyle/>
          <a:p>
            <a:pPr algn="ctr" eaLnBrk="0" hangingPunct="0">
              <a:defRPr/>
            </a:pPr>
            <a:r>
              <a:rPr lang="en-US" sz="2000" b="1" i="1" dirty="0">
                <a:solidFill>
                  <a:schemeClr val="tx2"/>
                </a:solidFill>
                <a:effectLst>
                  <a:outerShdw blurRad="38100" dist="38100" dir="2700000" algn="tl">
                    <a:srgbClr val="C0C0C0"/>
                  </a:outerShdw>
                </a:effectLst>
                <a:latin typeface="Arial" charset="0"/>
              </a:rPr>
              <a:t>Seminole State College</a:t>
            </a:r>
          </a:p>
          <a:p>
            <a:pPr algn="ctr" eaLnBrk="0" hangingPunct="0">
              <a:defRPr/>
            </a:pPr>
            <a:r>
              <a:rPr lang="en-US" sz="2400" b="1" i="1" dirty="0">
                <a:solidFill>
                  <a:schemeClr val="tx2"/>
                </a:solidFill>
                <a:effectLst>
                  <a:outerShdw blurRad="38100" dist="38100" dir="2700000" algn="tl">
                    <a:srgbClr val="C0C0C0"/>
                  </a:outerShdw>
                </a:effectLst>
                <a:latin typeface="Arial" charset="0"/>
              </a:rPr>
              <a:t>English Language Studies Department</a:t>
            </a:r>
          </a:p>
        </p:txBody>
      </p:sp>
      <p:sp>
        <p:nvSpPr>
          <p:cNvPr id="70" name="Rectangle 9">
            <a:extLst>
              <a:ext uri="{FF2B5EF4-FFF2-40B4-BE49-F238E27FC236}">
                <a16:creationId xmlns:a16="http://schemas.microsoft.com/office/drawing/2014/main" id="{7D5819A9-F0F6-8A71-A67D-14E7DE9C1FF6}"/>
              </a:ext>
            </a:extLst>
          </p:cNvPr>
          <p:cNvSpPr>
            <a:spLocks noChangeArrowheads="1"/>
          </p:cNvSpPr>
          <p:nvPr/>
        </p:nvSpPr>
        <p:spPr bwMode="auto">
          <a:xfrm>
            <a:off x="3505200" y="2057400"/>
            <a:ext cx="2209800" cy="1981200"/>
          </a:xfrm>
          <a:prstGeom prst="rect">
            <a:avLst/>
          </a:prstGeom>
          <a:noFill/>
          <a:ln w="9525">
            <a:noFill/>
            <a:miter lim="800000"/>
            <a:headEnd/>
            <a:tailEnd/>
          </a:ln>
          <a:effectLst/>
        </p:spPr>
        <p:txBody>
          <a:bodyPr wrap="none" anchor="ctr"/>
          <a:lstStyle/>
          <a:p>
            <a:pPr eaLnBrk="0" hangingPunct="0">
              <a:defRPr/>
            </a:pPr>
            <a:r>
              <a:rPr lang="en-US" sz="2000" b="1" i="1" dirty="0">
                <a:solidFill>
                  <a:schemeClr val="tx2"/>
                </a:solidFill>
                <a:effectLst>
                  <a:outerShdw blurRad="38100" dist="38100" dir="2700000" algn="tl">
                    <a:srgbClr val="C0C0C0"/>
                  </a:outerShdw>
                </a:effectLst>
                <a:latin typeface="Arial" charset="0"/>
              </a:rPr>
              <a:t>Project Producer</a:t>
            </a:r>
            <a:endParaRPr lang="en-US" sz="2400" b="1" i="1" dirty="0">
              <a:solidFill>
                <a:schemeClr val="tx2"/>
              </a:solidFill>
              <a:effectLst>
                <a:outerShdw blurRad="38100" dist="38100" dir="2700000" algn="tl">
                  <a:srgbClr val="C0C0C0"/>
                </a:outerShdw>
              </a:effectLst>
              <a:latin typeface="Arial" charset="0"/>
            </a:endParaRPr>
          </a:p>
          <a:p>
            <a:pPr eaLnBrk="0" hangingPunct="0">
              <a:buFontTx/>
              <a:buChar char="•"/>
              <a:defRPr/>
            </a:pPr>
            <a:r>
              <a:rPr lang="en-US" sz="1600" dirty="0">
                <a:solidFill>
                  <a:schemeClr val="tx2"/>
                </a:solidFill>
                <a:latin typeface="Arial" charset="0"/>
              </a:rPr>
              <a:t>Nissa Hopkins</a:t>
            </a:r>
          </a:p>
        </p:txBody>
      </p:sp>
      <p:sp>
        <p:nvSpPr>
          <p:cNvPr id="71" name="Rectangle 10">
            <a:extLst>
              <a:ext uri="{FF2B5EF4-FFF2-40B4-BE49-F238E27FC236}">
                <a16:creationId xmlns:a16="http://schemas.microsoft.com/office/drawing/2014/main" id="{E08D7F6A-B1BA-7DE1-3334-81A7458020C3}"/>
              </a:ext>
            </a:extLst>
          </p:cNvPr>
          <p:cNvSpPr>
            <a:spLocks noChangeArrowheads="1"/>
          </p:cNvSpPr>
          <p:nvPr/>
        </p:nvSpPr>
        <p:spPr bwMode="auto">
          <a:xfrm>
            <a:off x="3581400" y="3352800"/>
            <a:ext cx="2057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chemeClr val="tx2"/>
                </a:solidFill>
              </a:rPr>
              <a:t> Web Support</a:t>
            </a:r>
          </a:p>
          <a:p>
            <a:pPr>
              <a:buFont typeface="Arial" panose="020B0604020202020204" pitchFamily="34" charset="0"/>
              <a:buChar char="•"/>
            </a:pPr>
            <a:r>
              <a:rPr lang="en-US" altLang="en-US" sz="1600">
                <a:solidFill>
                  <a:schemeClr val="tx2"/>
                </a:solidFill>
              </a:rPr>
              <a:t>Edith Morales</a:t>
            </a:r>
          </a:p>
          <a:p>
            <a:pPr>
              <a:buFont typeface="Arial" panose="020B0604020202020204" pitchFamily="34" charset="0"/>
              <a:buChar char="•"/>
            </a:pPr>
            <a:r>
              <a:rPr lang="en-US" altLang="en-US" sz="1600">
                <a:solidFill>
                  <a:schemeClr val="tx2"/>
                </a:solidFill>
              </a:rPr>
              <a:t>Anna Flores</a:t>
            </a:r>
          </a:p>
          <a:p>
            <a:pPr>
              <a:buFont typeface="Arial" panose="020B0604020202020204" pitchFamily="34" charset="0"/>
              <a:buChar char="•"/>
            </a:pPr>
            <a:r>
              <a:rPr lang="en-US" altLang="en-US" sz="1600">
                <a:solidFill>
                  <a:schemeClr val="tx2"/>
                </a:solidFill>
              </a:rPr>
              <a:t>Les Lusk</a:t>
            </a:r>
            <a:br>
              <a:rPr lang="en-US" altLang="en-US" sz="2000">
                <a:solidFill>
                  <a:schemeClr val="tx2"/>
                </a:solidFill>
              </a:rPr>
            </a:br>
            <a:endParaRPr lang="en-US" altLang="en-US" sz="20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900" decel="100000" fill="hold"/>
                                        <p:tgtEl>
                                          <p:spTgt spid="7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1000"/>
                                        <p:tgtEl>
                                          <p:spTgt spid="71"/>
                                        </p:tgtEl>
                                      </p:cBhvr>
                                    </p:animEffect>
                                    <p:anim calcmode="lin" valueType="num">
                                      <p:cBhvr>
                                        <p:cTn id="14" dur="1000" fill="hold"/>
                                        <p:tgtEl>
                                          <p:spTgt spid="71"/>
                                        </p:tgtEl>
                                        <p:attrNameLst>
                                          <p:attrName>ppt_x</p:attrName>
                                        </p:attrNameLst>
                                      </p:cBhvr>
                                      <p:tavLst>
                                        <p:tav tm="0">
                                          <p:val>
                                            <p:strVal val="#ppt_x"/>
                                          </p:val>
                                        </p:tav>
                                        <p:tav tm="100000">
                                          <p:val>
                                            <p:strVal val="#ppt_x"/>
                                          </p:val>
                                        </p:tav>
                                      </p:tavLst>
                                    </p:anim>
                                    <p:anim calcmode="lin" valueType="num">
                                      <p:cBhvr>
                                        <p:cTn id="15" dur="900" decel="100000" fill="hold"/>
                                        <p:tgtEl>
                                          <p:spTgt spid="7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0"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65">
            <a:extLst>
              <a:ext uri="{FF2B5EF4-FFF2-40B4-BE49-F238E27FC236}">
                <a16:creationId xmlns:a16="http://schemas.microsoft.com/office/drawing/2014/main" id="{1281BF2B-9B34-B230-751D-664032CC3C3E}"/>
              </a:ext>
            </a:extLst>
          </p:cNvPr>
          <p:cNvSpPr txBox="1">
            <a:spLocks noGrp="1" noChangeArrowheads="1"/>
          </p:cNvSpPr>
          <p:nvPr>
            <p:ph type="title" idx="4294967295"/>
          </p:nvPr>
        </p:nvSpPr>
        <p:spPr bwMode="auto">
          <a:xfrm>
            <a:off x="3505200" y="4919663"/>
            <a:ext cx="2286000" cy="3714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3</a:t>
            </a:r>
          </a:p>
        </p:txBody>
      </p:sp>
      <p:grpSp>
        <p:nvGrpSpPr>
          <p:cNvPr id="8196" name="Group 207" descr="Correct">
            <a:extLst>
              <a:ext uri="{FF2B5EF4-FFF2-40B4-BE49-F238E27FC236}">
                <a16:creationId xmlns:a16="http://schemas.microsoft.com/office/drawing/2014/main" id="{0E1473EE-9F2E-527D-B98A-296E34BAF645}"/>
              </a:ext>
            </a:extLst>
          </p:cNvPr>
          <p:cNvGrpSpPr>
            <a:grpSpLocks/>
          </p:cNvGrpSpPr>
          <p:nvPr/>
        </p:nvGrpSpPr>
        <p:grpSpPr bwMode="auto">
          <a:xfrm>
            <a:off x="2209800" y="2438400"/>
            <a:ext cx="4724400" cy="1143000"/>
            <a:chOff x="3657599" y="2362200"/>
            <a:chExt cx="4724401" cy="1143000"/>
          </a:xfrm>
        </p:grpSpPr>
        <p:sp>
          <p:nvSpPr>
            <p:cNvPr id="83" name="Rectangle 82">
              <a:extLst>
                <a:ext uri="{FF2B5EF4-FFF2-40B4-BE49-F238E27FC236}">
                  <a16:creationId xmlns:a16="http://schemas.microsoft.com/office/drawing/2014/main" id="{810BC903-F739-6170-9D98-1038F8B891F0}"/>
                </a:ext>
              </a:extLst>
            </p:cNvPr>
            <p:cNvSpPr/>
            <p:nvPr/>
          </p:nvSpPr>
          <p:spPr>
            <a:xfrm>
              <a:off x="36575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8200" name="Picture 2">
              <a:extLst>
                <a:ext uri="{FF2B5EF4-FFF2-40B4-BE49-F238E27FC236}">
                  <a16:creationId xmlns:a16="http://schemas.microsoft.com/office/drawing/2014/main" id="{76590816-3135-DEAB-FBED-A1D607F232B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495"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 name="Action Button: Forward or Next 84">
            <a:hlinkClick r:id="" action="ppaction://hlinkshowjump?jump=nextslide" highlightClick="1"/>
            <a:extLst>
              <a:ext uri="{FF2B5EF4-FFF2-40B4-BE49-F238E27FC236}">
                <a16:creationId xmlns:a16="http://schemas.microsoft.com/office/drawing/2014/main" id="{19D82727-6645-79EE-F4C9-BA00827325F3}"/>
              </a:ext>
              <a:ext uri="{C183D7F6-B498-43B3-948B-1728B52AA6E4}">
                <adec:decorative xmlns:adec="http://schemas.microsoft.com/office/drawing/2017/decorative" val="1"/>
              </a:ext>
            </a:extLst>
          </p:cNvPr>
          <p:cNvSpPr/>
          <p:nvPr/>
        </p:nvSpPr>
        <p:spPr>
          <a:xfrm>
            <a:off x="4092575" y="4114800"/>
            <a:ext cx="958850"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DEA723-F595-BE01-4342-1B936AC58813}"/>
              </a:ext>
            </a:extLst>
          </p:cNvPr>
          <p:cNvSpPr txBox="1">
            <a:spLocks noGrp="1"/>
          </p:cNvSpPr>
          <p:nvPr>
            <p:ph type="title" idx="4294967295"/>
          </p:nvPr>
        </p:nvSpPr>
        <p:spPr>
          <a:xfrm>
            <a:off x="609600" y="30480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3</a:t>
            </a:r>
          </a:p>
        </p:txBody>
      </p:sp>
      <p:sp>
        <p:nvSpPr>
          <p:cNvPr id="9231" name="TextBox 291">
            <a:extLst>
              <a:ext uri="{FF2B5EF4-FFF2-40B4-BE49-F238E27FC236}">
                <a16:creationId xmlns:a16="http://schemas.microsoft.com/office/drawing/2014/main" id="{5EFE7219-0798-2CE1-20C4-4566E7A90347}"/>
              </a:ext>
            </a:extLst>
          </p:cNvPr>
          <p:cNvSpPr txBox="1">
            <a:spLocks noChangeArrowheads="1"/>
          </p:cNvSpPr>
          <p:nvPr/>
        </p:nvSpPr>
        <p:spPr bwMode="auto">
          <a:xfrm>
            <a:off x="2971800" y="3594100"/>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3.</a:t>
            </a:r>
          </a:p>
        </p:txBody>
      </p:sp>
      <p:pic>
        <p:nvPicPr>
          <p:cNvPr id="9232" name="Picture 3" descr="hot cup of coffee">
            <a:extLst>
              <a:ext uri="{FF2B5EF4-FFF2-40B4-BE49-F238E27FC236}">
                <a16:creationId xmlns:a16="http://schemas.microsoft.com/office/drawing/2014/main" id="{9080EA7F-18C2-5DCE-1F51-2BAFA452E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609600"/>
            <a:ext cx="22923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 name="AutoShape 65">
            <a:hlinkClick r:id="rId4" action="ppaction://hlinksldjump" highlightClick="1">
              <a:snd r:embed="rId5" name="Correct Answer.wav"/>
            </a:hlinkClick>
            <a:extLst>
              <a:ext uri="{FF2B5EF4-FFF2-40B4-BE49-F238E27FC236}">
                <a16:creationId xmlns:a16="http://schemas.microsoft.com/office/drawing/2014/main" id="{9102D342-2A27-7765-EFAF-666A12FFC80B}"/>
              </a:ext>
            </a:extLst>
          </p:cNvPr>
          <p:cNvSpPr>
            <a:spLocks noChangeArrowheads="1"/>
          </p:cNvSpPr>
          <p:nvPr/>
        </p:nvSpPr>
        <p:spPr bwMode="auto">
          <a:xfrm>
            <a:off x="3657600" y="35814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cup</a:t>
            </a:r>
          </a:p>
        </p:txBody>
      </p:sp>
      <p:sp>
        <p:nvSpPr>
          <p:cNvPr id="289" name="AutoShape 65">
            <a:hlinkClick r:id="" action="ppaction://noaction" highlightClick="1">
              <a:snd r:embed="rId6" name="Incorrect Answer.wav"/>
            </a:hlinkClick>
            <a:extLst>
              <a:ext uri="{FF2B5EF4-FFF2-40B4-BE49-F238E27FC236}">
                <a16:creationId xmlns:a16="http://schemas.microsoft.com/office/drawing/2014/main" id="{F4B932CE-E398-BD87-E0B0-E0DED9450B02}"/>
              </a:ext>
            </a:extLst>
          </p:cNvPr>
          <p:cNvSpPr>
            <a:spLocks noChangeArrowheads="1"/>
          </p:cNvSpPr>
          <p:nvPr/>
        </p:nvSpPr>
        <p:spPr bwMode="auto">
          <a:xfrm>
            <a:off x="3657600" y="41910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plate</a:t>
            </a:r>
          </a:p>
        </p:txBody>
      </p:sp>
      <p:sp>
        <p:nvSpPr>
          <p:cNvPr id="290" name="AutoShape 65">
            <a:hlinkClick r:id="" action="ppaction://noaction" highlightClick="1">
              <a:snd r:embed="rId6" name="Incorrect Answer.wav"/>
            </a:hlinkClick>
            <a:extLst>
              <a:ext uri="{FF2B5EF4-FFF2-40B4-BE49-F238E27FC236}">
                <a16:creationId xmlns:a16="http://schemas.microsoft.com/office/drawing/2014/main" id="{8B472822-DA6A-9C83-5B38-3779A012E697}"/>
              </a:ext>
            </a:extLst>
          </p:cNvPr>
          <p:cNvSpPr>
            <a:spLocks noChangeArrowheads="1"/>
          </p:cNvSpPr>
          <p:nvPr/>
        </p:nvSpPr>
        <p:spPr bwMode="auto">
          <a:xfrm>
            <a:off x="3657600" y="48768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bowl</a:t>
            </a:r>
          </a:p>
        </p:txBody>
      </p:sp>
      <p:sp>
        <p:nvSpPr>
          <p:cNvPr id="291" name="AutoShape 65">
            <a:hlinkClick r:id="" action="ppaction://noaction" highlightClick="1">
              <a:snd r:embed="rId6" name="Incorrect Answer.wav"/>
            </a:hlinkClick>
            <a:extLst>
              <a:ext uri="{FF2B5EF4-FFF2-40B4-BE49-F238E27FC236}">
                <a16:creationId xmlns:a16="http://schemas.microsoft.com/office/drawing/2014/main" id="{D6758C99-B1FA-68D9-A1C2-531F7EE845BC}"/>
              </a:ext>
            </a:extLst>
          </p:cNvPr>
          <p:cNvSpPr>
            <a:spLocks noChangeArrowheads="1"/>
          </p:cNvSpPr>
          <p:nvPr/>
        </p:nvSpPr>
        <p:spPr bwMode="auto">
          <a:xfrm>
            <a:off x="3657600" y="5562600"/>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fork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65">
            <a:extLst>
              <a:ext uri="{FF2B5EF4-FFF2-40B4-BE49-F238E27FC236}">
                <a16:creationId xmlns:a16="http://schemas.microsoft.com/office/drawing/2014/main" id="{ABF1DA04-B091-A540-9584-9C071887F804}"/>
              </a:ext>
            </a:extLst>
          </p:cNvPr>
          <p:cNvSpPr txBox="1">
            <a:spLocks noGrp="1" noChangeArrowheads="1"/>
          </p:cNvSpPr>
          <p:nvPr>
            <p:ph type="title" idx="4294967295"/>
          </p:nvPr>
        </p:nvSpPr>
        <p:spPr bwMode="auto">
          <a:xfrm>
            <a:off x="3505200" y="5105400"/>
            <a:ext cx="24384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4</a:t>
            </a:r>
          </a:p>
        </p:txBody>
      </p:sp>
      <p:grpSp>
        <p:nvGrpSpPr>
          <p:cNvPr id="10244" name="Group 207" descr="Correct">
            <a:extLst>
              <a:ext uri="{FF2B5EF4-FFF2-40B4-BE49-F238E27FC236}">
                <a16:creationId xmlns:a16="http://schemas.microsoft.com/office/drawing/2014/main" id="{4A51B2B5-83E9-BA16-0BF6-283B06692830}"/>
              </a:ext>
            </a:extLst>
          </p:cNvPr>
          <p:cNvGrpSpPr>
            <a:grpSpLocks/>
          </p:cNvGrpSpPr>
          <p:nvPr/>
        </p:nvGrpSpPr>
        <p:grpSpPr bwMode="auto">
          <a:xfrm>
            <a:off x="2209800" y="2438400"/>
            <a:ext cx="4724400" cy="1143000"/>
            <a:chOff x="3657599" y="2362200"/>
            <a:chExt cx="4724401" cy="1143000"/>
          </a:xfrm>
        </p:grpSpPr>
        <p:sp>
          <p:nvSpPr>
            <p:cNvPr id="79" name="Rectangle 78">
              <a:extLst>
                <a:ext uri="{FF2B5EF4-FFF2-40B4-BE49-F238E27FC236}">
                  <a16:creationId xmlns:a16="http://schemas.microsoft.com/office/drawing/2014/main" id="{4F5484A5-4A22-1F93-98CE-D2DF8B87E964}"/>
                </a:ext>
              </a:extLst>
            </p:cNvPr>
            <p:cNvSpPr/>
            <p:nvPr/>
          </p:nvSpPr>
          <p:spPr>
            <a:xfrm>
              <a:off x="36575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0248" name="Picture 2">
              <a:extLst>
                <a:ext uri="{FF2B5EF4-FFF2-40B4-BE49-F238E27FC236}">
                  <a16:creationId xmlns:a16="http://schemas.microsoft.com/office/drawing/2014/main" id="{8C779E7F-A07A-DEE5-AFAE-0AA9C9C4F90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495"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 name="Action Button: Forward or Next 80">
            <a:hlinkClick r:id="" action="ppaction://hlinkshowjump?jump=nextslide" highlightClick="1"/>
            <a:extLst>
              <a:ext uri="{FF2B5EF4-FFF2-40B4-BE49-F238E27FC236}">
                <a16:creationId xmlns:a16="http://schemas.microsoft.com/office/drawing/2014/main" id="{749D098A-E3D8-BB7D-F5A4-3CD1F9BEC92B}"/>
              </a:ext>
              <a:ext uri="{C183D7F6-B498-43B3-948B-1728B52AA6E4}">
                <adec:decorative xmlns:adec="http://schemas.microsoft.com/office/drawing/2017/decorative" val="1"/>
              </a:ext>
            </a:extLst>
          </p:cNvPr>
          <p:cNvSpPr/>
          <p:nvPr/>
        </p:nvSpPr>
        <p:spPr>
          <a:xfrm>
            <a:off x="4244975" y="4191000"/>
            <a:ext cx="958850"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A31BA2-EBD5-B7FE-6D5A-0B873DB6205F}"/>
              </a:ext>
            </a:extLst>
          </p:cNvPr>
          <p:cNvSpPr txBox="1">
            <a:spLocks noGrp="1"/>
          </p:cNvSpPr>
          <p:nvPr>
            <p:ph type="title" idx="4294967295"/>
          </p:nvPr>
        </p:nvSpPr>
        <p:spPr>
          <a:xfrm>
            <a:off x="609600" y="304800"/>
            <a:ext cx="1371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4</a:t>
            </a:r>
          </a:p>
        </p:txBody>
      </p:sp>
      <p:sp>
        <p:nvSpPr>
          <p:cNvPr id="11280" name="TextBox 210">
            <a:extLst>
              <a:ext uri="{FF2B5EF4-FFF2-40B4-BE49-F238E27FC236}">
                <a16:creationId xmlns:a16="http://schemas.microsoft.com/office/drawing/2014/main" id="{46B3968A-BA56-CF10-CB93-F87F775AA119}"/>
              </a:ext>
            </a:extLst>
          </p:cNvPr>
          <p:cNvSpPr txBox="1">
            <a:spLocks noChangeArrowheads="1"/>
          </p:cNvSpPr>
          <p:nvPr/>
        </p:nvSpPr>
        <p:spPr bwMode="auto">
          <a:xfrm>
            <a:off x="2819400" y="914400"/>
            <a:ext cx="395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a:t>May 19, 1985</a:t>
            </a:r>
          </a:p>
        </p:txBody>
      </p:sp>
      <p:sp>
        <p:nvSpPr>
          <p:cNvPr id="11279" name="TextBox 286">
            <a:extLst>
              <a:ext uri="{FF2B5EF4-FFF2-40B4-BE49-F238E27FC236}">
                <a16:creationId xmlns:a16="http://schemas.microsoft.com/office/drawing/2014/main" id="{A8BBECE5-D842-FFA2-646A-4F6BF7F0EC36}"/>
              </a:ext>
            </a:extLst>
          </p:cNvPr>
          <p:cNvSpPr txBox="1">
            <a:spLocks noChangeArrowheads="1"/>
          </p:cNvSpPr>
          <p:nvPr/>
        </p:nvSpPr>
        <p:spPr bwMode="auto">
          <a:xfrm>
            <a:off x="2517775" y="2457450"/>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4.</a:t>
            </a:r>
          </a:p>
        </p:txBody>
      </p:sp>
      <p:sp>
        <p:nvSpPr>
          <p:cNvPr id="283" name="AutoShape 65">
            <a:hlinkClick r:id="" action="ppaction://noaction" highlightClick="1">
              <a:snd r:embed="rId3" name="Incorrect Answer.wav"/>
            </a:hlinkClick>
            <a:extLst>
              <a:ext uri="{FF2B5EF4-FFF2-40B4-BE49-F238E27FC236}">
                <a16:creationId xmlns:a16="http://schemas.microsoft.com/office/drawing/2014/main" id="{D54EF2B3-43BF-A916-723D-58BFD472DEBA}"/>
              </a:ext>
            </a:extLst>
          </p:cNvPr>
          <p:cNvSpPr>
            <a:spLocks noChangeArrowheads="1"/>
          </p:cNvSpPr>
          <p:nvPr/>
        </p:nvSpPr>
        <p:spPr bwMode="auto">
          <a:xfrm>
            <a:off x="3294993" y="2485638"/>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A. address</a:t>
            </a:r>
          </a:p>
        </p:txBody>
      </p:sp>
      <p:sp>
        <p:nvSpPr>
          <p:cNvPr id="284" name="AutoShape 65">
            <a:hlinkClick r:id="" action="ppaction://noaction" highlightClick="1">
              <a:snd r:embed="rId3" name="Incorrect Answer.wav"/>
            </a:hlinkClick>
            <a:extLst>
              <a:ext uri="{FF2B5EF4-FFF2-40B4-BE49-F238E27FC236}">
                <a16:creationId xmlns:a16="http://schemas.microsoft.com/office/drawing/2014/main" id="{66573DEA-1001-4CE1-D56A-6680E131C1C1}"/>
              </a:ext>
            </a:extLst>
          </p:cNvPr>
          <p:cNvSpPr>
            <a:spLocks noChangeArrowheads="1"/>
          </p:cNvSpPr>
          <p:nvPr/>
        </p:nvSpPr>
        <p:spPr bwMode="auto">
          <a:xfrm>
            <a:off x="3268099" y="310420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B. first name</a:t>
            </a:r>
          </a:p>
        </p:txBody>
      </p:sp>
      <p:sp>
        <p:nvSpPr>
          <p:cNvPr id="285" name="AutoShape 65">
            <a:hlinkClick r:id="rId4" action="ppaction://hlinksldjump" highlightClick="1">
              <a:snd r:embed="rId5" name="Correct Answer.wav"/>
            </a:hlinkClick>
            <a:extLst>
              <a:ext uri="{FF2B5EF4-FFF2-40B4-BE49-F238E27FC236}">
                <a16:creationId xmlns:a16="http://schemas.microsoft.com/office/drawing/2014/main" id="{1C0F3FEE-99A6-E90C-6F26-40D2AE8E4913}"/>
              </a:ext>
            </a:extLst>
          </p:cNvPr>
          <p:cNvSpPr>
            <a:spLocks noChangeArrowheads="1"/>
          </p:cNvSpPr>
          <p:nvPr/>
        </p:nvSpPr>
        <p:spPr bwMode="auto">
          <a:xfrm>
            <a:off x="3268099" y="3772074"/>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C. date of birth</a:t>
            </a:r>
          </a:p>
        </p:txBody>
      </p:sp>
      <p:sp>
        <p:nvSpPr>
          <p:cNvPr id="286" name="AutoShape 65">
            <a:hlinkClick r:id="" action="ppaction://noaction" highlightClick="1">
              <a:snd r:embed="rId3" name="Incorrect Answer.wav"/>
            </a:hlinkClick>
            <a:extLst>
              <a:ext uri="{FF2B5EF4-FFF2-40B4-BE49-F238E27FC236}">
                <a16:creationId xmlns:a16="http://schemas.microsoft.com/office/drawing/2014/main" id="{79D5172E-4783-74B5-57AB-D22AE31EB508}"/>
              </a:ext>
            </a:extLst>
          </p:cNvPr>
          <p:cNvSpPr>
            <a:spLocks noChangeArrowheads="1"/>
          </p:cNvSpPr>
          <p:nvPr/>
        </p:nvSpPr>
        <p:spPr bwMode="auto">
          <a:xfrm>
            <a:off x="3233874" y="4399603"/>
            <a:ext cx="3163888" cy="447675"/>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r>
              <a:rPr lang="en-US" sz="2400" b="1" dirty="0">
                <a:solidFill>
                  <a:srgbClr val="000000"/>
                </a:solidFill>
              </a:rPr>
              <a:t>D. telephone number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65">
            <a:extLst>
              <a:ext uri="{FF2B5EF4-FFF2-40B4-BE49-F238E27FC236}">
                <a16:creationId xmlns:a16="http://schemas.microsoft.com/office/drawing/2014/main" id="{23B5AC90-96CF-15CB-7AC8-9A5E7C5EF207}"/>
              </a:ext>
            </a:extLst>
          </p:cNvPr>
          <p:cNvSpPr txBox="1">
            <a:spLocks noGrp="1" noChangeArrowheads="1"/>
          </p:cNvSpPr>
          <p:nvPr>
            <p:ph type="title" idx="4294967295"/>
          </p:nvPr>
        </p:nvSpPr>
        <p:spPr bwMode="auto">
          <a:xfrm>
            <a:off x="3440113" y="4933950"/>
            <a:ext cx="24384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 5</a:t>
            </a:r>
          </a:p>
        </p:txBody>
      </p:sp>
      <p:grpSp>
        <p:nvGrpSpPr>
          <p:cNvPr id="12292" name="Group 207" descr="Correct">
            <a:extLst>
              <a:ext uri="{FF2B5EF4-FFF2-40B4-BE49-F238E27FC236}">
                <a16:creationId xmlns:a16="http://schemas.microsoft.com/office/drawing/2014/main" id="{2CE4F918-2933-CBB3-BAB0-72AF7BCEE490}"/>
              </a:ext>
            </a:extLst>
          </p:cNvPr>
          <p:cNvGrpSpPr>
            <a:grpSpLocks/>
          </p:cNvGrpSpPr>
          <p:nvPr/>
        </p:nvGrpSpPr>
        <p:grpSpPr bwMode="auto">
          <a:xfrm>
            <a:off x="2209800" y="2438400"/>
            <a:ext cx="4724400" cy="1143000"/>
            <a:chOff x="3657599" y="2362200"/>
            <a:chExt cx="4724401" cy="1143000"/>
          </a:xfrm>
        </p:grpSpPr>
        <p:sp>
          <p:nvSpPr>
            <p:cNvPr id="79" name="Rectangle 78">
              <a:extLst>
                <a:ext uri="{FF2B5EF4-FFF2-40B4-BE49-F238E27FC236}">
                  <a16:creationId xmlns:a16="http://schemas.microsoft.com/office/drawing/2014/main" id="{0B40DF4F-62F0-CF95-6EC8-CC68E1D5BAAA}"/>
                </a:ext>
              </a:extLst>
            </p:cNvPr>
            <p:cNvSpPr/>
            <p:nvPr/>
          </p:nvSpPr>
          <p:spPr>
            <a:xfrm>
              <a:off x="36575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2296" name="Picture 2">
              <a:extLst>
                <a:ext uri="{FF2B5EF4-FFF2-40B4-BE49-F238E27FC236}">
                  <a16:creationId xmlns:a16="http://schemas.microsoft.com/office/drawing/2014/main" id="{200462F5-D1D5-5EBA-38C0-B5F3EA7E44D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495"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 name="Action Button: Forward or Next 80">
            <a:hlinkClick r:id="" action="ppaction://hlinkshowjump?jump=nextslide" highlightClick="1"/>
            <a:extLst>
              <a:ext uri="{FF2B5EF4-FFF2-40B4-BE49-F238E27FC236}">
                <a16:creationId xmlns:a16="http://schemas.microsoft.com/office/drawing/2014/main" id="{613DC3C2-4647-B720-BDC0-D85C9E58D31F}"/>
              </a:ext>
              <a:ext uri="{C183D7F6-B498-43B3-948B-1728B52AA6E4}">
                <adec:decorative xmlns:adec="http://schemas.microsoft.com/office/drawing/2017/decorative" val="1"/>
              </a:ext>
            </a:extLst>
          </p:cNvPr>
          <p:cNvSpPr/>
          <p:nvPr/>
        </p:nvSpPr>
        <p:spPr>
          <a:xfrm>
            <a:off x="4267200" y="4032250"/>
            <a:ext cx="960438"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964</TotalTime>
  <Words>1308</Words>
  <Application>Microsoft Office PowerPoint</Application>
  <PresentationFormat>On-screen Show (4:3)</PresentationFormat>
  <Paragraphs>334</Paragraphs>
  <Slides>43</Slides>
  <Notes>42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Bradley Hand ITC</vt:lpstr>
      <vt:lpstr>Calibri</vt:lpstr>
      <vt:lpstr>Calibri Light</vt:lpstr>
      <vt:lpstr>Comic Sans MS</vt:lpstr>
      <vt:lpstr>Eras Bold ITC</vt:lpstr>
      <vt:lpstr>Lucida Handwriting</vt:lpstr>
      <vt:lpstr>Rage Italic</vt:lpstr>
      <vt:lpstr>Tempus Sans ITC</vt:lpstr>
      <vt:lpstr>Office 2013 - 2022 Theme</vt:lpstr>
      <vt:lpstr>Introduction Slide</vt:lpstr>
      <vt:lpstr>Question 1</vt:lpstr>
      <vt:lpstr>Go to Question # 2</vt:lpstr>
      <vt:lpstr>Question 2</vt:lpstr>
      <vt:lpstr>Go to Question # 3</vt:lpstr>
      <vt:lpstr>Question 3</vt:lpstr>
      <vt:lpstr>Go to Question # 4</vt:lpstr>
      <vt:lpstr>Question 4</vt:lpstr>
      <vt:lpstr>Go to Question # 5</vt:lpstr>
      <vt:lpstr>Question 5</vt:lpstr>
      <vt:lpstr>Go to Question # 6</vt:lpstr>
      <vt:lpstr>Question 6</vt:lpstr>
      <vt:lpstr>Go to Question # 7</vt:lpstr>
      <vt:lpstr>Question 7</vt:lpstr>
      <vt:lpstr>Go to Question # 8</vt:lpstr>
      <vt:lpstr>Question 8</vt:lpstr>
      <vt:lpstr>Go to Question # 9</vt:lpstr>
      <vt:lpstr>Question 9</vt:lpstr>
      <vt:lpstr>Go to Question # 10</vt:lpstr>
      <vt:lpstr>Question 10</vt:lpstr>
      <vt:lpstr>Go to Question # 11</vt:lpstr>
      <vt:lpstr>Question 11</vt:lpstr>
      <vt:lpstr>Go to Question # 12</vt:lpstr>
      <vt:lpstr>Question 12</vt:lpstr>
      <vt:lpstr>Go to Question # 13</vt:lpstr>
      <vt:lpstr>Question 13</vt:lpstr>
      <vt:lpstr>Go to Question # 14</vt:lpstr>
      <vt:lpstr>Question 14</vt:lpstr>
      <vt:lpstr>            SCHOOL SECRETARY NEEDED          Answering phones, some computer work.       Mon-Fri, 9-5. Apply at the English Department.</vt:lpstr>
      <vt:lpstr>Question 15</vt:lpstr>
      <vt:lpstr>Go to Question # 16</vt:lpstr>
      <vt:lpstr>Question 16</vt:lpstr>
      <vt:lpstr>Go to Question # 17</vt:lpstr>
      <vt:lpstr>Question 17</vt:lpstr>
      <vt:lpstr>Go to Question # 18</vt:lpstr>
      <vt:lpstr>Question 18</vt:lpstr>
      <vt:lpstr>Go to Question # 19</vt:lpstr>
      <vt:lpstr>Question 19</vt:lpstr>
      <vt:lpstr>Go to Question # 20</vt:lpstr>
      <vt:lpstr>Question 20</vt:lpstr>
      <vt:lpstr>    Go to next slide</vt:lpstr>
      <vt:lpstr>Go to Credits</vt:lpstr>
      <vt:lpstr>CREDITS</vt:lpstr>
    </vt:vector>
  </TitlesOfParts>
  <Company>Seminole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SCC</dc:creator>
  <cp:lastModifiedBy>Michele Wallace</cp:lastModifiedBy>
  <cp:revision>81</cp:revision>
  <dcterms:created xsi:type="dcterms:W3CDTF">2007-10-19T14:01:09Z</dcterms:created>
  <dcterms:modified xsi:type="dcterms:W3CDTF">2026-02-12T14:44:31Z</dcterms:modified>
</cp:coreProperties>
</file>