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93" r:id="rId2"/>
    <p:sldId id="260" r:id="rId3"/>
    <p:sldId id="278" r:id="rId4"/>
    <p:sldId id="274" r:id="rId5"/>
    <p:sldId id="270" r:id="rId6"/>
    <p:sldId id="271" r:id="rId7"/>
    <p:sldId id="279" r:id="rId8"/>
    <p:sldId id="283" r:id="rId9"/>
    <p:sldId id="280" r:id="rId10"/>
    <p:sldId id="281" r:id="rId11"/>
    <p:sldId id="284" r:id="rId12"/>
    <p:sldId id="285" r:id="rId13"/>
    <p:sldId id="286" r:id="rId14"/>
    <p:sldId id="287" r:id="rId15"/>
    <p:sldId id="288" r:id="rId16"/>
    <p:sldId id="289" r:id="rId17"/>
    <p:sldId id="290" r:id="rId18"/>
    <p:sldId id="291" r:id="rId19"/>
    <p:sldId id="292" r:id="rId20"/>
  </p:sldIdLst>
  <p:sldSz cx="9144000" cy="6858000" type="screen4x3"/>
  <p:notesSz cx="6858000" cy="9144000"/>
  <p:defaultTextStyle>
    <a:defPPr>
      <a:defRPr lang="en-US"/>
    </a:defPPr>
    <a:lvl1pPr algn="l" rtl="0" fontAlgn="base">
      <a:spcBef>
        <a:spcPct val="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Arial" panose="020B0604020202020204" pitchFamily="34" charset="0"/>
        <a:ea typeface="+mn-ea"/>
        <a:cs typeface="+mn-cs"/>
      </a:defRPr>
    </a:lvl6pPr>
    <a:lvl7pPr marL="2743200" algn="l" defTabSz="914400" rtl="0" eaLnBrk="1" latinLnBrk="0" hangingPunct="1">
      <a:defRPr sz="1200" kern="1200">
        <a:solidFill>
          <a:schemeClr val="tx1"/>
        </a:solidFill>
        <a:latin typeface="Arial" panose="020B0604020202020204" pitchFamily="34" charset="0"/>
        <a:ea typeface="+mn-ea"/>
        <a:cs typeface="+mn-cs"/>
      </a:defRPr>
    </a:lvl7pPr>
    <a:lvl8pPr marL="3200400" algn="l" defTabSz="914400" rtl="0" eaLnBrk="1" latinLnBrk="0" hangingPunct="1">
      <a:defRPr sz="1200" kern="1200">
        <a:solidFill>
          <a:schemeClr val="tx1"/>
        </a:solidFill>
        <a:latin typeface="Arial" panose="020B0604020202020204" pitchFamily="34" charset="0"/>
        <a:ea typeface="+mn-ea"/>
        <a:cs typeface="+mn-cs"/>
      </a:defRPr>
    </a:lvl8pPr>
    <a:lvl9pPr marL="3657600" algn="l" defTabSz="914400" rtl="0" eaLnBrk="1" latinLnBrk="0" hangingPunct="1">
      <a:defRPr sz="1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F6FDA1"/>
    <a:srgbClr val="FFFF99"/>
    <a:srgbClr val="F3FC7C"/>
    <a:srgbClr val="F0FB5B"/>
    <a:srgbClr val="F4FC88"/>
    <a:srgbClr val="F4FC8C"/>
    <a:srgbClr val="F6F6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94" y="8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1456F42-A68F-F02D-31BC-992AE5ABEEE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endParaRPr lang="en-US"/>
          </a:p>
        </p:txBody>
      </p:sp>
      <p:sp>
        <p:nvSpPr>
          <p:cNvPr id="3075" name="Rectangle 3">
            <a:extLst>
              <a:ext uri="{FF2B5EF4-FFF2-40B4-BE49-F238E27FC236}">
                <a16:creationId xmlns:a16="http://schemas.microsoft.com/office/drawing/2014/main" id="{39E3227E-B2B3-6AA0-80B8-485DE541BFE2}"/>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Arial" charset="0"/>
              </a:defRPr>
            </a:lvl1pPr>
          </a:lstStyle>
          <a:p>
            <a:pPr>
              <a:defRPr/>
            </a:pPr>
            <a:endParaRPr lang="en-US"/>
          </a:p>
        </p:txBody>
      </p:sp>
      <p:sp>
        <p:nvSpPr>
          <p:cNvPr id="21508" name="Rectangle 4">
            <a:extLst>
              <a:ext uri="{FF2B5EF4-FFF2-40B4-BE49-F238E27FC236}">
                <a16:creationId xmlns:a16="http://schemas.microsoft.com/office/drawing/2014/main" id="{2D03B5FB-1E72-BEEE-CAF6-256463B0A9A6}"/>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A39B708D-0816-A83A-5F98-6E5D67AC514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90EF6B57-982D-B60E-8288-944C76C3166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latin typeface="Arial" charset="0"/>
              </a:defRPr>
            </a:lvl1pPr>
          </a:lstStyle>
          <a:p>
            <a:pPr>
              <a:defRPr/>
            </a:pPr>
            <a:endParaRPr lang="en-US"/>
          </a:p>
        </p:txBody>
      </p:sp>
      <p:sp>
        <p:nvSpPr>
          <p:cNvPr id="3079" name="Rectangle 7">
            <a:extLst>
              <a:ext uri="{FF2B5EF4-FFF2-40B4-BE49-F238E27FC236}">
                <a16:creationId xmlns:a16="http://schemas.microsoft.com/office/drawing/2014/main" id="{75CEF304-5ED8-A09B-41BE-23A92C76EA9B}"/>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vl1pPr>
          </a:lstStyle>
          <a:p>
            <a:fld id="{696DCD9F-D272-4361-AAC8-2ECDD890867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06403F38-52E3-D586-A577-3A86D28A6C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A127C9D0-5533-44A7-9796-50C9798E15C3}" type="slidenum">
              <a:rPr lang="en-US" altLang="en-US"/>
              <a:pPr eaLnBrk="1" hangingPunct="1"/>
              <a:t>2</a:t>
            </a:fld>
            <a:endParaRPr lang="en-US" altLang="en-US"/>
          </a:p>
        </p:txBody>
      </p:sp>
      <p:sp>
        <p:nvSpPr>
          <p:cNvPr id="22531" name="Rectangle 2">
            <a:extLst>
              <a:ext uri="{FF2B5EF4-FFF2-40B4-BE49-F238E27FC236}">
                <a16:creationId xmlns:a16="http://schemas.microsoft.com/office/drawing/2014/main" id="{548DE2AD-4B59-AA73-CF58-FC2A91C94BCE}"/>
              </a:ext>
            </a:extLst>
          </p:cNvPr>
          <p:cNvSpPr>
            <a:spLocks noRot="1" noChangeArrowheads="1" noTextEdit="1"/>
          </p:cNvSpPr>
          <p:nvPr>
            <p:ph type="sldImg"/>
          </p:nvPr>
        </p:nvSpPr>
        <p:spPr>
          <a:ln/>
        </p:spPr>
      </p:sp>
      <p:sp>
        <p:nvSpPr>
          <p:cNvPr id="22532" name="Rectangle 3">
            <a:extLst>
              <a:ext uri="{FF2B5EF4-FFF2-40B4-BE49-F238E27FC236}">
                <a16:creationId xmlns:a16="http://schemas.microsoft.com/office/drawing/2014/main" id="{5EFCB2BA-330D-B4EB-0DA4-022B0D1934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D03EB9FF-20C5-EE95-8528-E0773852EF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CD7CDF9B-F5E1-477F-A45D-90DC545863D9}" type="slidenum">
              <a:rPr lang="en-US" altLang="en-US"/>
              <a:pPr eaLnBrk="1" hangingPunct="1"/>
              <a:t>11</a:t>
            </a:fld>
            <a:endParaRPr lang="en-US" altLang="en-US"/>
          </a:p>
        </p:txBody>
      </p:sp>
      <p:sp>
        <p:nvSpPr>
          <p:cNvPr id="31747" name="Rectangle 2">
            <a:extLst>
              <a:ext uri="{FF2B5EF4-FFF2-40B4-BE49-F238E27FC236}">
                <a16:creationId xmlns:a16="http://schemas.microsoft.com/office/drawing/2014/main" id="{2753C594-AA9C-8708-9EC2-278676630836}"/>
              </a:ext>
            </a:extLst>
          </p:cNvPr>
          <p:cNvSpPr>
            <a:spLocks noRot="1" noChangeArrowheads="1" noTextEdit="1"/>
          </p:cNvSpPr>
          <p:nvPr>
            <p:ph type="sldImg"/>
          </p:nvPr>
        </p:nvSpPr>
        <p:spPr>
          <a:ln/>
        </p:spPr>
      </p:sp>
      <p:sp>
        <p:nvSpPr>
          <p:cNvPr id="31748" name="Rectangle 3">
            <a:extLst>
              <a:ext uri="{FF2B5EF4-FFF2-40B4-BE49-F238E27FC236}">
                <a16:creationId xmlns:a16="http://schemas.microsoft.com/office/drawing/2014/main" id="{69F87BD3-A13D-C91A-99A6-80E147ED3B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83A3DBCD-11C8-DE16-310D-160E85375E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EB9E8DC7-1E3A-4949-AA42-65BDC250C216}" type="slidenum">
              <a:rPr lang="en-US" altLang="en-US"/>
              <a:pPr eaLnBrk="1" hangingPunct="1"/>
              <a:t>12</a:t>
            </a:fld>
            <a:endParaRPr lang="en-US" altLang="en-US"/>
          </a:p>
        </p:txBody>
      </p:sp>
      <p:sp>
        <p:nvSpPr>
          <p:cNvPr id="32771" name="Rectangle 2">
            <a:extLst>
              <a:ext uri="{FF2B5EF4-FFF2-40B4-BE49-F238E27FC236}">
                <a16:creationId xmlns:a16="http://schemas.microsoft.com/office/drawing/2014/main" id="{429350D7-E5BE-7E45-780A-5FF9F28EBAFA}"/>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9FB66464-2A63-6DF6-DEAE-5D7AA6A2F2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59411A51-E336-AA25-594A-0806DDE6FE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1EF1DE41-51E6-448B-8356-A55CCB6BA773}" type="slidenum">
              <a:rPr lang="en-US" altLang="en-US"/>
              <a:pPr eaLnBrk="1" hangingPunct="1"/>
              <a:t>13</a:t>
            </a:fld>
            <a:endParaRPr lang="en-US" altLang="en-US"/>
          </a:p>
        </p:txBody>
      </p:sp>
      <p:sp>
        <p:nvSpPr>
          <p:cNvPr id="33795" name="Rectangle 2">
            <a:extLst>
              <a:ext uri="{FF2B5EF4-FFF2-40B4-BE49-F238E27FC236}">
                <a16:creationId xmlns:a16="http://schemas.microsoft.com/office/drawing/2014/main" id="{EC328013-0EEF-5D09-D4C0-3BB9A4FC2BDB}"/>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C4F03A7A-37CA-A214-2130-9CB6AD220A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311B8238-A7E8-B251-D2E3-70423EB84C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14CB8665-E81B-4EBE-9AEC-21DCFC6F6139}" type="slidenum">
              <a:rPr lang="en-US" altLang="en-US"/>
              <a:pPr eaLnBrk="1" hangingPunct="1"/>
              <a:t>14</a:t>
            </a:fld>
            <a:endParaRPr lang="en-US" altLang="en-US"/>
          </a:p>
        </p:txBody>
      </p:sp>
      <p:sp>
        <p:nvSpPr>
          <p:cNvPr id="34819" name="Rectangle 2">
            <a:extLst>
              <a:ext uri="{FF2B5EF4-FFF2-40B4-BE49-F238E27FC236}">
                <a16:creationId xmlns:a16="http://schemas.microsoft.com/office/drawing/2014/main" id="{24F0D7CF-6695-0378-2066-FD8252E8D616}"/>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E95FC3D0-20B5-393D-23AB-47FE12F6A8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395E9F3C-E7B0-E65D-0670-D9FF962B03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8C5B88AA-1C93-4F17-A809-C09B136C2878}" type="slidenum">
              <a:rPr lang="en-US" altLang="en-US"/>
              <a:pPr eaLnBrk="1" hangingPunct="1"/>
              <a:t>15</a:t>
            </a:fld>
            <a:endParaRPr lang="en-US" altLang="en-US"/>
          </a:p>
        </p:txBody>
      </p:sp>
      <p:sp>
        <p:nvSpPr>
          <p:cNvPr id="35843" name="Rectangle 2">
            <a:extLst>
              <a:ext uri="{FF2B5EF4-FFF2-40B4-BE49-F238E27FC236}">
                <a16:creationId xmlns:a16="http://schemas.microsoft.com/office/drawing/2014/main" id="{A3010014-E1B5-CE66-FAA9-C1197D8832FD}"/>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A4AAFAB1-6C26-F6FC-7384-A9787693EB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BADC7127-ECC4-AFE8-6C29-D8705BCC74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481B2AD6-EF5E-4A29-9CE8-378BE9B2CCC9}" type="slidenum">
              <a:rPr lang="en-US" altLang="en-US"/>
              <a:pPr eaLnBrk="1" hangingPunct="1"/>
              <a:t>16</a:t>
            </a:fld>
            <a:endParaRPr lang="en-US" altLang="en-US"/>
          </a:p>
        </p:txBody>
      </p:sp>
      <p:sp>
        <p:nvSpPr>
          <p:cNvPr id="36867" name="Rectangle 2">
            <a:extLst>
              <a:ext uri="{FF2B5EF4-FFF2-40B4-BE49-F238E27FC236}">
                <a16:creationId xmlns:a16="http://schemas.microsoft.com/office/drawing/2014/main" id="{41A0BD77-0880-C5C8-F409-3FA27D926D9E}"/>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20E989AF-7BDF-D27E-2F58-2C31EEF244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4E4DA059-9FCC-0793-A2E1-971FE294BD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251B55F3-C36B-4E8B-8816-E5D6A0954FCA}" type="slidenum">
              <a:rPr lang="en-US" altLang="en-US"/>
              <a:pPr eaLnBrk="1" hangingPunct="1"/>
              <a:t>17</a:t>
            </a:fld>
            <a:endParaRPr lang="en-US" altLang="en-US"/>
          </a:p>
        </p:txBody>
      </p:sp>
      <p:sp>
        <p:nvSpPr>
          <p:cNvPr id="37891" name="Rectangle 2">
            <a:extLst>
              <a:ext uri="{FF2B5EF4-FFF2-40B4-BE49-F238E27FC236}">
                <a16:creationId xmlns:a16="http://schemas.microsoft.com/office/drawing/2014/main" id="{846167F8-81A2-80ED-7F93-08B792678589}"/>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88CC206E-1A9A-89C4-5908-0A61098670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C466117C-2056-2264-98F4-FD855E5EA5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62554352-0A38-40D7-B0A1-E5A664D32BF8}" type="slidenum">
              <a:rPr lang="en-US" altLang="en-US"/>
              <a:pPr eaLnBrk="1" hangingPunct="1"/>
              <a:t>18</a:t>
            </a:fld>
            <a:endParaRPr lang="en-US" altLang="en-US"/>
          </a:p>
        </p:txBody>
      </p:sp>
      <p:sp>
        <p:nvSpPr>
          <p:cNvPr id="38915" name="Rectangle 2">
            <a:extLst>
              <a:ext uri="{FF2B5EF4-FFF2-40B4-BE49-F238E27FC236}">
                <a16:creationId xmlns:a16="http://schemas.microsoft.com/office/drawing/2014/main" id="{BAB0E8BD-CB9C-98FC-D46E-719B45D74207}"/>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394BF5C0-677D-5E6C-F6E6-13110B745C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1. B at para 1Preheat at 400 – at para 2 350</a:t>
            </a:r>
          </a:p>
          <a:p>
            <a:pPr eaLnBrk="1" hangingPunct="1"/>
            <a:r>
              <a:rPr lang="en-US" altLang="en-US">
                <a:latin typeface="Arial" panose="020B0604020202020204" pitchFamily="34" charset="0"/>
              </a:rPr>
              <a:t>2. C. para 2</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FCF955CB-4A26-583A-8D77-11C34B635C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52ED8377-5235-4D5D-ADDD-B126EB51B381}" type="slidenum">
              <a:rPr lang="en-US" altLang="en-US"/>
              <a:pPr eaLnBrk="1" hangingPunct="1"/>
              <a:t>19</a:t>
            </a:fld>
            <a:endParaRPr lang="en-US" altLang="en-US"/>
          </a:p>
        </p:txBody>
      </p:sp>
      <p:sp>
        <p:nvSpPr>
          <p:cNvPr id="39939" name="Rectangle 2">
            <a:extLst>
              <a:ext uri="{FF2B5EF4-FFF2-40B4-BE49-F238E27FC236}">
                <a16:creationId xmlns:a16="http://schemas.microsoft.com/office/drawing/2014/main" id="{DA05F801-82F8-5E6F-D1CF-E74495201E95}"/>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05311FC2-0550-5610-6319-B4FE41020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1. B at para 1Preheat at 400 – at para 2 350</a:t>
            </a:r>
          </a:p>
          <a:p>
            <a:pPr eaLnBrk="1" hangingPunct="1"/>
            <a:r>
              <a:rPr lang="en-US" altLang="en-US">
                <a:latin typeface="Arial" panose="020B0604020202020204" pitchFamily="34" charset="0"/>
              </a:rPr>
              <a:t>2. C. para 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B214064-9809-69AB-11F6-A1E5AE18C8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5C431778-480F-4887-956D-803FDD247FF5}" type="slidenum">
              <a:rPr lang="en-US" altLang="en-US"/>
              <a:pPr eaLnBrk="1" hangingPunct="1"/>
              <a:t>3</a:t>
            </a:fld>
            <a:endParaRPr lang="en-US" altLang="en-US"/>
          </a:p>
        </p:txBody>
      </p:sp>
      <p:sp>
        <p:nvSpPr>
          <p:cNvPr id="23555" name="Rectangle 2">
            <a:extLst>
              <a:ext uri="{FF2B5EF4-FFF2-40B4-BE49-F238E27FC236}">
                <a16:creationId xmlns:a16="http://schemas.microsoft.com/office/drawing/2014/main" id="{CDF2033B-E2B0-ED9B-5A52-874EDD453033}"/>
              </a:ext>
            </a:extLst>
          </p:cNvPr>
          <p:cNvSpPr>
            <a:spLocks noRot="1" noChangeArrowheads="1" noTextEdit="1"/>
          </p:cNvSpPr>
          <p:nvPr>
            <p:ph type="sldImg"/>
          </p:nvPr>
        </p:nvSpPr>
        <p:spPr>
          <a:ln/>
        </p:spPr>
      </p:sp>
      <p:sp>
        <p:nvSpPr>
          <p:cNvPr id="23556" name="Rectangle 3">
            <a:extLst>
              <a:ext uri="{FF2B5EF4-FFF2-40B4-BE49-F238E27FC236}">
                <a16:creationId xmlns:a16="http://schemas.microsoft.com/office/drawing/2014/main" id="{AED131CB-4EF5-BDB8-612B-E4F307C1D0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1E4D087C-093B-AEAB-E6CC-8C95E914DB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24318BDB-2EF9-4969-A50A-EDF31B92A577}" type="slidenum">
              <a:rPr lang="en-US" altLang="en-US"/>
              <a:pPr eaLnBrk="1" hangingPunct="1"/>
              <a:t>4</a:t>
            </a:fld>
            <a:endParaRPr lang="en-US" altLang="en-US"/>
          </a:p>
        </p:txBody>
      </p:sp>
      <p:sp>
        <p:nvSpPr>
          <p:cNvPr id="24579" name="Rectangle 2">
            <a:extLst>
              <a:ext uri="{FF2B5EF4-FFF2-40B4-BE49-F238E27FC236}">
                <a16:creationId xmlns:a16="http://schemas.microsoft.com/office/drawing/2014/main" id="{5F16AAED-BB39-5ECC-3476-3E4E09EB3072}"/>
              </a:ext>
            </a:extLst>
          </p:cNvPr>
          <p:cNvSpPr>
            <a:spLocks noRot="1" noChangeArrowheads="1" noTextEdit="1"/>
          </p:cNvSpPr>
          <p:nvPr>
            <p:ph type="sldImg"/>
          </p:nvPr>
        </p:nvSpPr>
        <p:spPr>
          <a:ln/>
        </p:spPr>
      </p:sp>
      <p:sp>
        <p:nvSpPr>
          <p:cNvPr id="24580" name="Rectangle 3">
            <a:extLst>
              <a:ext uri="{FF2B5EF4-FFF2-40B4-BE49-F238E27FC236}">
                <a16:creationId xmlns:a16="http://schemas.microsoft.com/office/drawing/2014/main" id="{5A3A0163-6A73-8DDE-872F-EC2DE971BE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5AB0EC44-6A2A-045B-C9A7-7C00E4B036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EDF005CE-040F-4947-85CD-36484D5402FB}" type="slidenum">
              <a:rPr lang="en-US" altLang="en-US"/>
              <a:pPr eaLnBrk="1" hangingPunct="1"/>
              <a:t>5</a:t>
            </a:fld>
            <a:endParaRPr lang="en-US" altLang="en-US"/>
          </a:p>
        </p:txBody>
      </p:sp>
      <p:sp>
        <p:nvSpPr>
          <p:cNvPr id="25603" name="Rectangle 2">
            <a:extLst>
              <a:ext uri="{FF2B5EF4-FFF2-40B4-BE49-F238E27FC236}">
                <a16:creationId xmlns:a16="http://schemas.microsoft.com/office/drawing/2014/main" id="{7A4D937B-7CA4-2632-1C39-58D65AD9F6FD}"/>
              </a:ext>
            </a:extLst>
          </p:cNvPr>
          <p:cNvSpPr>
            <a:spLocks noRot="1" noChangeArrowheads="1" noTextEdit="1"/>
          </p:cNvSpPr>
          <p:nvPr>
            <p:ph type="sldImg"/>
          </p:nvPr>
        </p:nvSpPr>
        <p:spPr>
          <a:ln/>
        </p:spPr>
      </p:sp>
      <p:sp>
        <p:nvSpPr>
          <p:cNvPr id="25604" name="Rectangle 3">
            <a:extLst>
              <a:ext uri="{FF2B5EF4-FFF2-40B4-BE49-F238E27FC236}">
                <a16:creationId xmlns:a16="http://schemas.microsoft.com/office/drawing/2014/main" id="{F60699D7-4133-3605-7C19-3D907288CD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84F6701C-93D2-E8EE-6C6D-7B42459181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0A6A4423-7253-4E00-9C52-215BA8503471}" type="slidenum">
              <a:rPr lang="en-US" altLang="en-US"/>
              <a:pPr eaLnBrk="1" hangingPunct="1"/>
              <a:t>6</a:t>
            </a:fld>
            <a:endParaRPr lang="en-US" altLang="en-US"/>
          </a:p>
        </p:txBody>
      </p:sp>
      <p:sp>
        <p:nvSpPr>
          <p:cNvPr id="26627" name="Rectangle 2">
            <a:extLst>
              <a:ext uri="{FF2B5EF4-FFF2-40B4-BE49-F238E27FC236}">
                <a16:creationId xmlns:a16="http://schemas.microsoft.com/office/drawing/2014/main" id="{FC37ECE5-DD17-5A0D-1ED1-54090E91033C}"/>
              </a:ext>
            </a:extLst>
          </p:cNvPr>
          <p:cNvSpPr>
            <a:spLocks noRot="1" noChangeArrowheads="1" noTextEdit="1"/>
          </p:cNvSpPr>
          <p:nvPr>
            <p:ph type="sldImg"/>
          </p:nvPr>
        </p:nvSpPr>
        <p:spPr>
          <a:ln/>
        </p:spPr>
      </p:sp>
      <p:sp>
        <p:nvSpPr>
          <p:cNvPr id="26628" name="Rectangle 3">
            <a:extLst>
              <a:ext uri="{FF2B5EF4-FFF2-40B4-BE49-F238E27FC236}">
                <a16:creationId xmlns:a16="http://schemas.microsoft.com/office/drawing/2014/main" id="{D7395AB7-8BD2-6107-BC27-5267B1ED9B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A0778B31-3BBE-6EB4-8901-002AD7C837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F5825EE1-CEAB-4741-834E-284507DD6119}" type="slidenum">
              <a:rPr lang="en-US" altLang="en-US"/>
              <a:pPr eaLnBrk="1" hangingPunct="1"/>
              <a:t>7</a:t>
            </a:fld>
            <a:endParaRPr lang="en-US" altLang="en-US"/>
          </a:p>
        </p:txBody>
      </p:sp>
      <p:sp>
        <p:nvSpPr>
          <p:cNvPr id="27651" name="Rectangle 2">
            <a:extLst>
              <a:ext uri="{FF2B5EF4-FFF2-40B4-BE49-F238E27FC236}">
                <a16:creationId xmlns:a16="http://schemas.microsoft.com/office/drawing/2014/main" id="{153113E3-46D5-290E-21BF-9856040A0B00}"/>
              </a:ext>
            </a:extLst>
          </p:cNvPr>
          <p:cNvSpPr>
            <a:spLocks noRot="1" noChangeArrowheads="1" noTextEdit="1"/>
          </p:cNvSpPr>
          <p:nvPr>
            <p:ph type="sldImg"/>
          </p:nvPr>
        </p:nvSpPr>
        <p:spPr>
          <a:ln/>
        </p:spPr>
      </p:sp>
      <p:sp>
        <p:nvSpPr>
          <p:cNvPr id="27652" name="Rectangle 3">
            <a:extLst>
              <a:ext uri="{FF2B5EF4-FFF2-40B4-BE49-F238E27FC236}">
                <a16:creationId xmlns:a16="http://schemas.microsoft.com/office/drawing/2014/main" id="{47543B4B-E8FA-F48C-DE9A-9D7AD78387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6DED542D-21EC-B6B8-E27C-6AECFA9F43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7325C036-7F3E-434A-B42F-DAE7C7A2E260}" type="slidenum">
              <a:rPr lang="en-US" altLang="en-US"/>
              <a:pPr eaLnBrk="1" hangingPunct="1"/>
              <a:t>8</a:t>
            </a:fld>
            <a:endParaRPr lang="en-US" altLang="en-US"/>
          </a:p>
        </p:txBody>
      </p:sp>
      <p:sp>
        <p:nvSpPr>
          <p:cNvPr id="28675" name="Rectangle 2">
            <a:extLst>
              <a:ext uri="{FF2B5EF4-FFF2-40B4-BE49-F238E27FC236}">
                <a16:creationId xmlns:a16="http://schemas.microsoft.com/office/drawing/2014/main" id="{33B60F27-D402-1D45-F173-7FEB784F0727}"/>
              </a:ext>
            </a:extLst>
          </p:cNvPr>
          <p:cNvSpPr>
            <a:spLocks noRot="1" noChangeArrowheads="1" noTextEdit="1"/>
          </p:cNvSpPr>
          <p:nvPr>
            <p:ph type="sldImg"/>
          </p:nvPr>
        </p:nvSpPr>
        <p:spPr>
          <a:ln/>
        </p:spPr>
      </p:sp>
      <p:sp>
        <p:nvSpPr>
          <p:cNvPr id="28676" name="Rectangle 3">
            <a:extLst>
              <a:ext uri="{FF2B5EF4-FFF2-40B4-BE49-F238E27FC236}">
                <a16:creationId xmlns:a16="http://schemas.microsoft.com/office/drawing/2014/main" id="{5BEDC035-1249-9EB8-38F9-0E4ECA4977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556DB091-54D5-3952-1C84-C802118FBD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316D9D48-A4EA-4E0D-AAB2-9D72D589336B}" type="slidenum">
              <a:rPr lang="en-US" altLang="en-US"/>
              <a:pPr eaLnBrk="1" hangingPunct="1"/>
              <a:t>9</a:t>
            </a:fld>
            <a:endParaRPr lang="en-US" altLang="en-US"/>
          </a:p>
        </p:txBody>
      </p:sp>
      <p:sp>
        <p:nvSpPr>
          <p:cNvPr id="29699" name="Rectangle 2">
            <a:extLst>
              <a:ext uri="{FF2B5EF4-FFF2-40B4-BE49-F238E27FC236}">
                <a16:creationId xmlns:a16="http://schemas.microsoft.com/office/drawing/2014/main" id="{CE5F4069-892F-76B4-4BDE-761E421BC5F8}"/>
              </a:ext>
            </a:extLst>
          </p:cNvPr>
          <p:cNvSpPr>
            <a:spLocks noRot="1" noChangeArrowheads="1" noTextEdit="1"/>
          </p:cNvSpPr>
          <p:nvPr>
            <p:ph type="sldImg"/>
          </p:nvPr>
        </p:nvSpPr>
        <p:spPr>
          <a:ln/>
        </p:spPr>
      </p:sp>
      <p:sp>
        <p:nvSpPr>
          <p:cNvPr id="29700" name="Rectangle 3">
            <a:extLst>
              <a:ext uri="{FF2B5EF4-FFF2-40B4-BE49-F238E27FC236}">
                <a16:creationId xmlns:a16="http://schemas.microsoft.com/office/drawing/2014/main" id="{6CAD1E31-3946-29A1-5A6A-B3C5AE536A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79C79A2F-8A98-CEFE-ED38-198F2A2352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D258CFAA-759C-4F51-A8F1-508A0BC190EE}" type="slidenum">
              <a:rPr lang="en-US" altLang="en-US"/>
              <a:pPr eaLnBrk="1" hangingPunct="1"/>
              <a:t>10</a:t>
            </a:fld>
            <a:endParaRPr lang="en-US" altLang="en-US"/>
          </a:p>
        </p:txBody>
      </p:sp>
      <p:sp>
        <p:nvSpPr>
          <p:cNvPr id="30723" name="Rectangle 2">
            <a:extLst>
              <a:ext uri="{FF2B5EF4-FFF2-40B4-BE49-F238E27FC236}">
                <a16:creationId xmlns:a16="http://schemas.microsoft.com/office/drawing/2014/main" id="{F0C4FFA9-BB11-2564-FCDC-D05980AACA5C}"/>
              </a:ext>
            </a:extLst>
          </p:cNvPr>
          <p:cNvSpPr>
            <a:spLocks noRot="1" noChangeArrowheads="1" noTextEdit="1"/>
          </p:cNvSpPr>
          <p:nvPr>
            <p:ph type="sldImg"/>
          </p:nvPr>
        </p:nvSpPr>
        <p:spPr>
          <a:ln/>
        </p:spPr>
      </p:sp>
      <p:sp>
        <p:nvSpPr>
          <p:cNvPr id="30724" name="Rectangle 3">
            <a:extLst>
              <a:ext uri="{FF2B5EF4-FFF2-40B4-BE49-F238E27FC236}">
                <a16:creationId xmlns:a16="http://schemas.microsoft.com/office/drawing/2014/main" id="{340C2AF8-0A5E-D78E-F4CB-927CE9B470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554B3FF-FC60-BC28-289D-CD280230784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9BF5110-9705-755F-421E-BDEA92BDA7C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2D014F-94BF-5AB4-FCF1-6B26A89099DC}"/>
              </a:ext>
            </a:extLst>
          </p:cNvPr>
          <p:cNvSpPr>
            <a:spLocks noGrp="1"/>
          </p:cNvSpPr>
          <p:nvPr>
            <p:ph type="sldNum" sz="quarter" idx="12"/>
          </p:nvPr>
        </p:nvSpPr>
        <p:spPr/>
        <p:txBody>
          <a:bodyPr/>
          <a:lstStyle>
            <a:lvl1pPr>
              <a:defRPr/>
            </a:lvl1pPr>
          </a:lstStyle>
          <a:p>
            <a:fld id="{FDDED2C7-BF13-4A74-9161-74F9C2666105}" type="slidenum">
              <a:rPr lang="en-US" altLang="en-US"/>
              <a:pPr/>
              <a:t>‹#›</a:t>
            </a:fld>
            <a:endParaRPr lang="en-US" altLang="en-US"/>
          </a:p>
        </p:txBody>
      </p:sp>
    </p:spTree>
    <p:extLst>
      <p:ext uri="{BB962C8B-B14F-4D97-AF65-F5344CB8AC3E}">
        <p14:creationId xmlns:p14="http://schemas.microsoft.com/office/powerpoint/2010/main" val="3644745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E7925-F8D4-3DD9-FCC2-B6ADC1D9C97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CC69A10-AF9D-F45B-D9F1-099E349127C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4D50A4-41D5-6C2A-63CF-BEBCC58CF7F2}"/>
              </a:ext>
            </a:extLst>
          </p:cNvPr>
          <p:cNvSpPr>
            <a:spLocks noGrp="1"/>
          </p:cNvSpPr>
          <p:nvPr>
            <p:ph type="sldNum" sz="quarter" idx="12"/>
          </p:nvPr>
        </p:nvSpPr>
        <p:spPr/>
        <p:txBody>
          <a:bodyPr/>
          <a:lstStyle>
            <a:lvl1pPr>
              <a:defRPr/>
            </a:lvl1pPr>
          </a:lstStyle>
          <a:p>
            <a:fld id="{3E553566-7DFF-4D1F-BCF5-85BC7CFFE685}" type="slidenum">
              <a:rPr lang="en-US" altLang="en-US"/>
              <a:pPr/>
              <a:t>‹#›</a:t>
            </a:fld>
            <a:endParaRPr lang="en-US" altLang="en-US"/>
          </a:p>
        </p:txBody>
      </p:sp>
    </p:spTree>
    <p:extLst>
      <p:ext uri="{BB962C8B-B14F-4D97-AF65-F5344CB8AC3E}">
        <p14:creationId xmlns:p14="http://schemas.microsoft.com/office/powerpoint/2010/main" val="223886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D67FC-4437-F8CD-97BA-6E111FFC097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ADE5DA8-E117-531B-B0FE-DA94827174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ED0A52-7D9C-B461-A0AF-F2EE68C9784A}"/>
              </a:ext>
            </a:extLst>
          </p:cNvPr>
          <p:cNvSpPr>
            <a:spLocks noGrp="1"/>
          </p:cNvSpPr>
          <p:nvPr>
            <p:ph type="sldNum" sz="quarter" idx="12"/>
          </p:nvPr>
        </p:nvSpPr>
        <p:spPr/>
        <p:txBody>
          <a:bodyPr/>
          <a:lstStyle>
            <a:lvl1pPr>
              <a:defRPr/>
            </a:lvl1pPr>
          </a:lstStyle>
          <a:p>
            <a:fld id="{A9CF5515-F56A-4419-8CDA-4DF27C7E3248}" type="slidenum">
              <a:rPr lang="en-US" altLang="en-US"/>
              <a:pPr/>
              <a:t>‹#›</a:t>
            </a:fld>
            <a:endParaRPr lang="en-US" altLang="en-US"/>
          </a:p>
        </p:txBody>
      </p:sp>
    </p:spTree>
    <p:extLst>
      <p:ext uri="{BB962C8B-B14F-4D97-AF65-F5344CB8AC3E}">
        <p14:creationId xmlns:p14="http://schemas.microsoft.com/office/powerpoint/2010/main" val="3621906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94312-90BA-F461-1FA6-DFFD6E22AE5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D25533A-7C7C-EC5B-7989-BF3EA7D0FF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CF2BA3-5743-4336-51D7-C75775B6A2F8}"/>
              </a:ext>
            </a:extLst>
          </p:cNvPr>
          <p:cNvSpPr>
            <a:spLocks noGrp="1"/>
          </p:cNvSpPr>
          <p:nvPr>
            <p:ph type="sldNum" sz="quarter" idx="12"/>
          </p:nvPr>
        </p:nvSpPr>
        <p:spPr/>
        <p:txBody>
          <a:bodyPr/>
          <a:lstStyle>
            <a:lvl1pPr>
              <a:defRPr/>
            </a:lvl1pPr>
          </a:lstStyle>
          <a:p>
            <a:fld id="{C7B9DC96-B442-45C0-977A-7D07DC9F29DB}" type="slidenum">
              <a:rPr lang="en-US" altLang="en-US"/>
              <a:pPr/>
              <a:t>‹#›</a:t>
            </a:fld>
            <a:endParaRPr lang="en-US" altLang="en-US"/>
          </a:p>
        </p:txBody>
      </p:sp>
    </p:spTree>
    <p:extLst>
      <p:ext uri="{BB962C8B-B14F-4D97-AF65-F5344CB8AC3E}">
        <p14:creationId xmlns:p14="http://schemas.microsoft.com/office/powerpoint/2010/main" val="443296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3DD97-05E8-648E-A556-277372A1571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E7F3359-A06A-AC0B-AC57-81BCC7878D6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42C8A0-9047-4CF3-F485-F45B639629EF}"/>
              </a:ext>
            </a:extLst>
          </p:cNvPr>
          <p:cNvSpPr>
            <a:spLocks noGrp="1"/>
          </p:cNvSpPr>
          <p:nvPr>
            <p:ph type="sldNum" sz="quarter" idx="12"/>
          </p:nvPr>
        </p:nvSpPr>
        <p:spPr/>
        <p:txBody>
          <a:bodyPr/>
          <a:lstStyle>
            <a:lvl1pPr>
              <a:defRPr/>
            </a:lvl1pPr>
          </a:lstStyle>
          <a:p>
            <a:fld id="{5943787A-DD92-4B47-BD04-606A6BD38F90}" type="slidenum">
              <a:rPr lang="en-US" altLang="en-US"/>
              <a:pPr/>
              <a:t>‹#›</a:t>
            </a:fld>
            <a:endParaRPr lang="en-US" altLang="en-US"/>
          </a:p>
        </p:txBody>
      </p:sp>
    </p:spTree>
    <p:extLst>
      <p:ext uri="{BB962C8B-B14F-4D97-AF65-F5344CB8AC3E}">
        <p14:creationId xmlns:p14="http://schemas.microsoft.com/office/powerpoint/2010/main" val="848025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6625799-51F0-1BD0-463D-90DA698E31C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2A52207-E256-7822-5BC8-3560030FD1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DEDC19C-C6F7-8346-B22B-FB8D36F3FAB9}"/>
              </a:ext>
            </a:extLst>
          </p:cNvPr>
          <p:cNvSpPr>
            <a:spLocks noGrp="1"/>
          </p:cNvSpPr>
          <p:nvPr>
            <p:ph type="sldNum" sz="quarter" idx="12"/>
          </p:nvPr>
        </p:nvSpPr>
        <p:spPr/>
        <p:txBody>
          <a:bodyPr/>
          <a:lstStyle>
            <a:lvl1pPr>
              <a:defRPr/>
            </a:lvl1pPr>
          </a:lstStyle>
          <a:p>
            <a:fld id="{377EE1D5-B676-49D8-917F-E6F8ECD5BAC3}" type="slidenum">
              <a:rPr lang="en-US" altLang="en-US"/>
              <a:pPr/>
              <a:t>‹#›</a:t>
            </a:fld>
            <a:endParaRPr lang="en-US" altLang="en-US"/>
          </a:p>
        </p:txBody>
      </p:sp>
    </p:spTree>
    <p:extLst>
      <p:ext uri="{BB962C8B-B14F-4D97-AF65-F5344CB8AC3E}">
        <p14:creationId xmlns:p14="http://schemas.microsoft.com/office/powerpoint/2010/main" val="3513726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B955910-C3B9-C90C-0AE0-85A95E59E9EC}"/>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645A2E3C-E6C0-E269-AEAB-148DB1115BB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513960A-FFF8-9B17-AB22-2BA070A95EB5}"/>
              </a:ext>
            </a:extLst>
          </p:cNvPr>
          <p:cNvSpPr>
            <a:spLocks noGrp="1"/>
          </p:cNvSpPr>
          <p:nvPr>
            <p:ph type="sldNum" sz="quarter" idx="12"/>
          </p:nvPr>
        </p:nvSpPr>
        <p:spPr/>
        <p:txBody>
          <a:bodyPr/>
          <a:lstStyle>
            <a:lvl1pPr>
              <a:defRPr/>
            </a:lvl1pPr>
          </a:lstStyle>
          <a:p>
            <a:fld id="{3609D3BB-D9D0-4A71-9CDC-2840C95583FE}" type="slidenum">
              <a:rPr lang="en-US" altLang="en-US"/>
              <a:pPr/>
              <a:t>‹#›</a:t>
            </a:fld>
            <a:endParaRPr lang="en-US" altLang="en-US"/>
          </a:p>
        </p:txBody>
      </p:sp>
    </p:spTree>
    <p:extLst>
      <p:ext uri="{BB962C8B-B14F-4D97-AF65-F5344CB8AC3E}">
        <p14:creationId xmlns:p14="http://schemas.microsoft.com/office/powerpoint/2010/main" val="1842215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988CE35-D72D-24F0-2A79-91B5DA717291}"/>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ECF3C135-BCCB-29E4-5195-E3FE8C1BE10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A3C43BA-A235-2043-CE9C-39B597DB4B85}"/>
              </a:ext>
            </a:extLst>
          </p:cNvPr>
          <p:cNvSpPr>
            <a:spLocks noGrp="1"/>
          </p:cNvSpPr>
          <p:nvPr>
            <p:ph type="sldNum" sz="quarter" idx="12"/>
          </p:nvPr>
        </p:nvSpPr>
        <p:spPr/>
        <p:txBody>
          <a:bodyPr/>
          <a:lstStyle>
            <a:lvl1pPr>
              <a:defRPr/>
            </a:lvl1pPr>
          </a:lstStyle>
          <a:p>
            <a:fld id="{9E96EAFA-AE76-48A0-ABCC-D84BA4670FD1}" type="slidenum">
              <a:rPr lang="en-US" altLang="en-US"/>
              <a:pPr/>
              <a:t>‹#›</a:t>
            </a:fld>
            <a:endParaRPr lang="en-US" altLang="en-US"/>
          </a:p>
        </p:txBody>
      </p:sp>
    </p:spTree>
    <p:extLst>
      <p:ext uri="{BB962C8B-B14F-4D97-AF65-F5344CB8AC3E}">
        <p14:creationId xmlns:p14="http://schemas.microsoft.com/office/powerpoint/2010/main" val="26853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EA2FECC-FD49-F139-3484-684397B27F9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03FD8542-AAF9-E6FE-01F1-6DC1D80F553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F82B381-D39F-E455-B916-78C30BEFA398}"/>
              </a:ext>
            </a:extLst>
          </p:cNvPr>
          <p:cNvSpPr>
            <a:spLocks noGrp="1"/>
          </p:cNvSpPr>
          <p:nvPr>
            <p:ph type="sldNum" sz="quarter" idx="12"/>
          </p:nvPr>
        </p:nvSpPr>
        <p:spPr/>
        <p:txBody>
          <a:bodyPr/>
          <a:lstStyle>
            <a:lvl1pPr>
              <a:defRPr/>
            </a:lvl1pPr>
          </a:lstStyle>
          <a:p>
            <a:fld id="{9771BAB6-9330-446B-A143-7ED0E1AF405E}" type="slidenum">
              <a:rPr lang="en-US" altLang="en-US"/>
              <a:pPr/>
              <a:t>‹#›</a:t>
            </a:fld>
            <a:endParaRPr lang="en-US" altLang="en-US"/>
          </a:p>
        </p:txBody>
      </p:sp>
    </p:spTree>
    <p:extLst>
      <p:ext uri="{BB962C8B-B14F-4D97-AF65-F5344CB8AC3E}">
        <p14:creationId xmlns:p14="http://schemas.microsoft.com/office/powerpoint/2010/main" val="553892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E22092D-C07A-568F-B770-AC69057AED6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3C3C9FD-8891-BCFC-EA1F-B872D73E6C3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0472D8-A428-C296-DD26-A33C9F38571D}"/>
              </a:ext>
            </a:extLst>
          </p:cNvPr>
          <p:cNvSpPr>
            <a:spLocks noGrp="1"/>
          </p:cNvSpPr>
          <p:nvPr>
            <p:ph type="sldNum" sz="quarter" idx="12"/>
          </p:nvPr>
        </p:nvSpPr>
        <p:spPr/>
        <p:txBody>
          <a:bodyPr/>
          <a:lstStyle>
            <a:lvl1pPr>
              <a:defRPr/>
            </a:lvl1pPr>
          </a:lstStyle>
          <a:p>
            <a:fld id="{2A67AC8F-7204-4410-848D-B0DC0ECFF1F2}" type="slidenum">
              <a:rPr lang="en-US" altLang="en-US"/>
              <a:pPr/>
              <a:t>‹#›</a:t>
            </a:fld>
            <a:endParaRPr lang="en-US" altLang="en-US"/>
          </a:p>
        </p:txBody>
      </p:sp>
    </p:spTree>
    <p:extLst>
      <p:ext uri="{BB962C8B-B14F-4D97-AF65-F5344CB8AC3E}">
        <p14:creationId xmlns:p14="http://schemas.microsoft.com/office/powerpoint/2010/main" val="2280546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397A856-CF3F-47FF-8DAB-04462765BAB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9126B46-888B-3D49-C506-7EB0567C3E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452CB8-6E26-B3CC-54F0-798AF6B4479E}"/>
              </a:ext>
            </a:extLst>
          </p:cNvPr>
          <p:cNvSpPr>
            <a:spLocks noGrp="1"/>
          </p:cNvSpPr>
          <p:nvPr>
            <p:ph type="sldNum" sz="quarter" idx="12"/>
          </p:nvPr>
        </p:nvSpPr>
        <p:spPr/>
        <p:txBody>
          <a:bodyPr/>
          <a:lstStyle>
            <a:lvl1pPr>
              <a:defRPr/>
            </a:lvl1pPr>
          </a:lstStyle>
          <a:p>
            <a:fld id="{A5A0965E-AEFF-4FDE-9E70-20CFA6188AE4}" type="slidenum">
              <a:rPr lang="en-US" altLang="en-US"/>
              <a:pPr/>
              <a:t>‹#›</a:t>
            </a:fld>
            <a:endParaRPr lang="en-US" altLang="en-US"/>
          </a:p>
        </p:txBody>
      </p:sp>
    </p:spTree>
    <p:extLst>
      <p:ext uri="{BB962C8B-B14F-4D97-AF65-F5344CB8AC3E}">
        <p14:creationId xmlns:p14="http://schemas.microsoft.com/office/powerpoint/2010/main" val="1878138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237A0B1-95DD-8773-8F90-5420F2C8CD9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3EF7BEB-488E-F81D-C4BC-3AD3100F511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8055723-3CF1-1A23-E897-3E2260DE9CB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40B34D43-9DFB-E0BA-0D26-09323F58DEC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A883DD31-268A-3FF3-276E-7797B4AE39C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fld id="{1228AAAE-6CC8-418F-BCE0-1424598D73A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audio" Target="../media/audio9.wav"/><Relationship Id="rId6" Type="http://schemas.openxmlformats.org/officeDocument/2006/relationships/image" Target="../media/image22.wmf"/><Relationship Id="rId5" Type="http://schemas.openxmlformats.org/officeDocument/2006/relationships/image" Target="../media/image7.wmf"/><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audio" Target="../media/audio10.wav"/><Relationship Id="rId6" Type="http://schemas.openxmlformats.org/officeDocument/2006/relationships/image" Target="../media/image11.png"/><Relationship Id="rId5" Type="http://schemas.openxmlformats.org/officeDocument/2006/relationships/image" Target="../media/image7.wmf"/><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notesSlide" Target="../notesSlides/notesSlide11.xml"/><Relationship Id="rId7" Type="http://schemas.openxmlformats.org/officeDocument/2006/relationships/image" Target="../media/image23.jpeg"/><Relationship Id="rId12" Type="http://schemas.openxmlformats.org/officeDocument/2006/relationships/slide" Target="slide14.xml"/><Relationship Id="rId2" Type="http://schemas.openxmlformats.org/officeDocument/2006/relationships/slideLayout" Target="../slideLayouts/slideLayout1.xml"/><Relationship Id="rId1" Type="http://schemas.openxmlformats.org/officeDocument/2006/relationships/audio" Target="file:///\\SLM1\APPS\DATALIB\ESOL\TEMP%20CATCH-ALL\MARCO%20SCC%20WORK\Marco-Elias's%20Stuff\stuff%20for%20Elias\Reading%20Inferences\Reading%20Practice%20Inst%20for%20All.WAV" TargetMode="External"/><Relationship Id="rId6" Type="http://schemas.openxmlformats.org/officeDocument/2006/relationships/image" Target="../media/image7.wmf"/><Relationship Id="rId11" Type="http://schemas.openxmlformats.org/officeDocument/2006/relationships/image" Target="../media/image24.emf"/><Relationship Id="rId5" Type="http://schemas.openxmlformats.org/officeDocument/2006/relationships/image" Target="../media/image11.png"/><Relationship Id="rId10" Type="http://schemas.openxmlformats.org/officeDocument/2006/relationships/audio" Target="../media/audio12.wav"/><Relationship Id="rId4" Type="http://schemas.openxmlformats.org/officeDocument/2006/relationships/image" Target="../media/image1.jpeg"/><Relationship Id="rId9"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notesSlide" Target="../notesSlides/notesSlide14.xml"/><Relationship Id="rId7" Type="http://schemas.openxmlformats.org/officeDocument/2006/relationships/image" Target="../media/image29.emf"/><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audio" Target="file:///\\SLM1\APPS\DATALIB\ESOL\TEMP%20CATCH-ALL\MARCO%20SCC%20WORK\Marco-Elias's%20Stuff\stuff%20for%20Elias\Reading%20Inferences\Reading%20Practice%20Inst%20for%20All.WAV" TargetMode="External"/><Relationship Id="rId6" Type="http://schemas.openxmlformats.org/officeDocument/2006/relationships/image" Target="../media/image28.emf"/><Relationship Id="rId11" Type="http://schemas.openxmlformats.org/officeDocument/2006/relationships/slide" Target="slide17.xml"/><Relationship Id="rId5" Type="http://schemas.openxmlformats.org/officeDocument/2006/relationships/image" Target="../media/image7.wmf"/><Relationship Id="rId10" Type="http://schemas.openxmlformats.org/officeDocument/2006/relationships/audio" Target="../media/audio12.wav"/><Relationship Id="rId4" Type="http://schemas.openxmlformats.org/officeDocument/2006/relationships/image" Target="../media/image1.jpeg"/><Relationship Id="rId9"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audio" Target="../media/audio13.wav"/><Relationship Id="rId6" Type="http://schemas.openxmlformats.org/officeDocument/2006/relationships/image" Target="../media/image32.png"/><Relationship Id="rId5" Type="http://schemas.openxmlformats.org/officeDocument/2006/relationships/oleObject" Target="../embeddings/oleObject1.bin"/><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1.xml"/><Relationship Id="rId7" Type="http://schemas.openxmlformats.org/officeDocument/2006/relationships/image" Target="../media/image6.wmf"/><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5.wmf"/><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jpeg"/><Relationship Id="rId9" Type="http://schemas.openxmlformats.org/officeDocument/2006/relationships/image" Target="../media/image8.w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audio" Target="../media/audio2.wav"/><Relationship Id="rId6" Type="http://schemas.openxmlformats.org/officeDocument/2006/relationships/image" Target="../media/image10.gif"/><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audio" Target="../media/audio3.wav"/><Relationship Id="rId6" Type="http://schemas.openxmlformats.org/officeDocument/2006/relationships/image" Target="../media/image11.png"/><Relationship Id="rId5" Type="http://schemas.openxmlformats.org/officeDocument/2006/relationships/image" Target="../media/image7.wmf"/><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13.emf"/><Relationship Id="rId2" Type="http://schemas.openxmlformats.org/officeDocument/2006/relationships/slideLayout" Target="../slideLayouts/slideLayout1.xml"/><Relationship Id="rId1" Type="http://schemas.openxmlformats.org/officeDocument/2006/relationships/audio" Target="../media/audio4.wav"/><Relationship Id="rId6" Type="http://schemas.openxmlformats.org/officeDocument/2006/relationships/image" Target="../media/image12.emf"/><Relationship Id="rId5" Type="http://schemas.openxmlformats.org/officeDocument/2006/relationships/image" Target="../media/image7.wmf"/><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11.png"/><Relationship Id="rId5" Type="http://schemas.openxmlformats.org/officeDocument/2006/relationships/image" Target="../media/image7.wmf"/><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6.xml"/><Relationship Id="rId7"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audio" Target="../media/audio6.wav"/><Relationship Id="rId6" Type="http://schemas.openxmlformats.org/officeDocument/2006/relationships/image" Target="../media/image14.jpeg"/><Relationship Id="rId5" Type="http://schemas.openxmlformats.org/officeDocument/2006/relationships/image" Target="../media/image7.wmf"/><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7.xml"/><Relationship Id="rId7" Type="http://schemas.openxmlformats.org/officeDocument/2006/relationships/image" Target="../media/image18.emf"/><Relationship Id="rId2" Type="http://schemas.openxmlformats.org/officeDocument/2006/relationships/slideLayout" Target="../slideLayouts/slideLayout1.xml"/><Relationship Id="rId1" Type="http://schemas.openxmlformats.org/officeDocument/2006/relationships/audio" Target="../media/audio7.wav"/><Relationship Id="rId6" Type="http://schemas.openxmlformats.org/officeDocument/2006/relationships/image" Target="../media/image17.emf"/><Relationship Id="rId5" Type="http://schemas.openxmlformats.org/officeDocument/2006/relationships/image" Target="../media/image7.wmf"/><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notesSlide" Target="../notesSlides/notesSlide8.xml"/><Relationship Id="rId7" Type="http://schemas.openxmlformats.org/officeDocument/2006/relationships/image" Target="../media/image20.emf"/><Relationship Id="rId2" Type="http://schemas.openxmlformats.org/officeDocument/2006/relationships/slideLayout" Target="../slideLayouts/slideLayout1.xml"/><Relationship Id="rId1" Type="http://schemas.openxmlformats.org/officeDocument/2006/relationships/audio" Target="../media/audio8.wav"/><Relationship Id="rId6" Type="http://schemas.openxmlformats.org/officeDocument/2006/relationships/image" Target="../media/image19.emf"/><Relationship Id="rId5" Type="http://schemas.openxmlformats.org/officeDocument/2006/relationships/image" Target="../media/image7.wmf"/><Relationship Id="rId4" Type="http://schemas.openxmlformats.org/officeDocument/2006/relationships/image" Target="../media/image1.jpe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a:extLst>
              <a:ext uri="{FF2B5EF4-FFF2-40B4-BE49-F238E27FC236}">
                <a16:creationId xmlns:a16="http://schemas.microsoft.com/office/drawing/2014/main" id="{0D1D153B-F552-DF25-18B7-6C7D4ED4FE9E}"/>
              </a:ext>
              <a:ext uri="{C183D7F6-B498-43B3-948B-1728B52AA6E4}">
                <adec:decorative xmlns:adec="http://schemas.microsoft.com/office/drawing/2017/decorative" val="1"/>
              </a:ext>
            </a:extLst>
          </p:cNvPr>
          <p:cNvPicPr>
            <a:picLocks noGrp="1" noChangeAspect="1"/>
          </p:cNvPicPr>
          <p:nvPr/>
        </p:nvPicPr>
        <p:blipFill>
          <a:blip r:embed="rId2">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F3FC430-6C01-F6D9-715F-FAC3860BB470}"/>
              </a:ext>
            </a:extLst>
          </p:cNvPr>
          <p:cNvSpPr>
            <a:spLocks noGrp="1"/>
          </p:cNvSpPr>
          <p:nvPr>
            <p:ph type="title"/>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a:t>
            </a:r>
          </a:p>
        </p:txBody>
      </p:sp>
      <p:pic>
        <p:nvPicPr>
          <p:cNvPr id="2053" name="Picture 7">
            <a:extLst>
              <a:ext uri="{FF2B5EF4-FFF2-40B4-BE49-F238E27FC236}">
                <a16:creationId xmlns:a16="http://schemas.microsoft.com/office/drawing/2014/main" id="{021CA38C-B697-B571-B392-8FCCA0DCC813}"/>
              </a:ext>
              <a:ext uri="{C183D7F6-B498-43B3-948B-1728B52AA6E4}">
                <adec:decorative xmlns:adec="http://schemas.microsoft.com/office/drawing/2017/decorative" val="1"/>
              </a:ext>
            </a:extLst>
          </p:cNvPr>
          <p:cNvPicPr>
            <a:picLocks noChangeAspect="1" noChangeArrowheads="1"/>
          </p:cNvPicPr>
          <p:nvPr/>
        </p:nvPicPr>
        <p:blipFill>
          <a:blip r:embed="rId3">
            <a:clrChange>
              <a:clrFrom>
                <a:srgbClr val="000000"/>
              </a:clrFrom>
              <a:clrTo>
                <a:srgbClr val="000000">
                  <a:alpha val="0"/>
                </a:srgbClr>
              </a:clrTo>
            </a:clrChange>
            <a:lum contrast="-20000"/>
            <a:extLst>
              <a:ext uri="{28A0092B-C50C-407E-A947-70E740481C1C}">
                <a14:useLocalDpi xmlns:a14="http://schemas.microsoft.com/office/drawing/2010/main" val="0"/>
              </a:ext>
            </a:extLst>
          </a:blip>
          <a:srcRect/>
          <a:stretch>
            <a:fillRect/>
          </a:stretch>
        </p:blipFill>
        <p:spPr bwMode="auto">
          <a:xfrm>
            <a:off x="381000" y="0"/>
            <a:ext cx="2058988"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5" name="Group 26">
            <a:extLst>
              <a:ext uri="{FF2B5EF4-FFF2-40B4-BE49-F238E27FC236}">
                <a16:creationId xmlns:a16="http://schemas.microsoft.com/office/drawing/2014/main" id="{BFC014AE-8037-77B7-C87A-CBEBCF7BC583}"/>
              </a:ext>
              <a:ext uri="{C183D7F6-B498-43B3-948B-1728B52AA6E4}">
                <adec:decorative xmlns:adec="http://schemas.microsoft.com/office/drawing/2017/decorative" val="1"/>
              </a:ext>
            </a:extLst>
          </p:cNvPr>
          <p:cNvGrpSpPr>
            <a:grpSpLocks/>
          </p:cNvGrpSpPr>
          <p:nvPr/>
        </p:nvGrpSpPr>
        <p:grpSpPr bwMode="auto">
          <a:xfrm>
            <a:off x="381000" y="2133600"/>
            <a:ext cx="8305800" cy="2690813"/>
            <a:chOff x="381000" y="2133600"/>
            <a:chExt cx="8305800" cy="2691008"/>
          </a:xfrm>
        </p:grpSpPr>
        <p:grpSp>
          <p:nvGrpSpPr>
            <p:cNvPr id="2057" name="Group 24">
              <a:extLst>
                <a:ext uri="{FF2B5EF4-FFF2-40B4-BE49-F238E27FC236}">
                  <a16:creationId xmlns:a16="http://schemas.microsoft.com/office/drawing/2014/main" id="{6354A0F2-C44D-DAD5-72BA-46A30A27C178}"/>
                </a:ext>
              </a:extLst>
            </p:cNvPr>
            <p:cNvGrpSpPr>
              <a:grpSpLocks/>
            </p:cNvGrpSpPr>
            <p:nvPr/>
          </p:nvGrpSpPr>
          <p:grpSpPr bwMode="auto">
            <a:xfrm>
              <a:off x="609600" y="2133600"/>
              <a:ext cx="8077200" cy="2209800"/>
              <a:chOff x="609600" y="2133600"/>
              <a:chExt cx="8077200" cy="2209800"/>
            </a:xfrm>
          </p:grpSpPr>
          <p:sp>
            <p:nvSpPr>
              <p:cNvPr id="6" name="TextBox 5">
                <a:extLst>
                  <a:ext uri="{FF2B5EF4-FFF2-40B4-BE49-F238E27FC236}">
                    <a16:creationId xmlns:a16="http://schemas.microsoft.com/office/drawing/2014/main" id="{F29CD6D6-7CA1-15AF-FBE2-8E19F3920919}"/>
                  </a:ext>
                </a:extLst>
              </p:cNvPr>
              <p:cNvSpPr txBox="1"/>
              <p:nvPr/>
            </p:nvSpPr>
            <p:spPr>
              <a:xfrm>
                <a:off x="609600" y="2133600"/>
                <a:ext cx="8077200" cy="1108155"/>
              </a:xfrm>
              <a:prstGeom prst="rect">
                <a:avLst/>
              </a:prstGeom>
              <a:solidFill>
                <a:srgbClr val="FFFF99"/>
              </a:solidFill>
              <a:ln w="28575">
                <a:solidFill>
                  <a:schemeClr val="tx1"/>
                </a:solidFill>
              </a:ln>
            </p:spPr>
            <p:txBody>
              <a:bodyPr>
                <a:spAutoFit/>
              </a:bodyPr>
              <a:lstStyle/>
              <a:p>
                <a:pPr>
                  <a:defRPr/>
                </a:pPr>
                <a:r>
                  <a:rPr lang="en-US" sz="6600" dirty="0">
                    <a:latin typeface="Eras Bold ITC" pitchFamily="34" charset="0"/>
                  </a:rPr>
                  <a:t>P E T</a:t>
                </a:r>
                <a:r>
                  <a:rPr lang="en-US" sz="2800" dirty="0">
                    <a:latin typeface="+mj-lt"/>
                  </a:rPr>
                  <a:t>&amp;</a:t>
                </a:r>
                <a:r>
                  <a:rPr lang="en-US" sz="6600" dirty="0">
                    <a:latin typeface="Eras Bold ITC" pitchFamily="34" charset="0"/>
                  </a:rPr>
                  <a:t>T   PROJECTS</a:t>
                </a:r>
              </a:p>
            </p:txBody>
          </p:sp>
          <p:grpSp>
            <p:nvGrpSpPr>
              <p:cNvPr id="2060" name="Group 21">
                <a:extLst>
                  <a:ext uri="{FF2B5EF4-FFF2-40B4-BE49-F238E27FC236}">
                    <a16:creationId xmlns:a16="http://schemas.microsoft.com/office/drawing/2014/main" id="{6F94D474-932D-6DDC-4433-9724684CC341}"/>
                  </a:ext>
                </a:extLst>
              </p:cNvPr>
              <p:cNvGrpSpPr>
                <a:grpSpLocks/>
              </p:cNvGrpSpPr>
              <p:nvPr/>
            </p:nvGrpSpPr>
            <p:grpSpPr bwMode="auto">
              <a:xfrm>
                <a:off x="609600" y="3159204"/>
                <a:ext cx="3505200" cy="1184196"/>
                <a:chOff x="609600" y="3540204"/>
                <a:chExt cx="3505200" cy="1184196"/>
              </a:xfrm>
            </p:grpSpPr>
            <p:sp>
              <p:nvSpPr>
                <p:cNvPr id="2061" name="TextBox 18">
                  <a:extLst>
                    <a:ext uri="{FF2B5EF4-FFF2-40B4-BE49-F238E27FC236}">
                      <a16:creationId xmlns:a16="http://schemas.microsoft.com/office/drawing/2014/main" id="{1E27A29E-D4B8-4567-04AA-DF0A4865303E}"/>
                    </a:ext>
                  </a:extLst>
                </p:cNvPr>
                <p:cNvSpPr txBox="1">
                  <a:spLocks noChangeArrowheads="1"/>
                </p:cNvSpPr>
                <p:nvPr/>
              </p:nvSpPr>
              <p:spPr bwMode="auto">
                <a:xfrm>
                  <a:off x="609600" y="3616404"/>
                  <a:ext cx="3505200" cy="1107996"/>
                </a:xfrm>
                <a:prstGeom prst="rect">
                  <a:avLst/>
                </a:prstGeom>
                <a:solidFill>
                  <a:srgbClr val="FFFF99"/>
                </a:solidFill>
                <a:ln w="2857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endParaRPr lang="en-US" altLang="en-US" sz="6600">
                    <a:latin typeface="Eras Bold ITC" panose="020B0907030504020204" pitchFamily="34" charset="0"/>
                  </a:endParaRPr>
                </a:p>
              </p:txBody>
            </p:sp>
            <p:sp>
              <p:nvSpPr>
                <p:cNvPr id="2062" name="TextBox 19">
                  <a:extLst>
                    <a:ext uri="{FF2B5EF4-FFF2-40B4-BE49-F238E27FC236}">
                      <a16:creationId xmlns:a16="http://schemas.microsoft.com/office/drawing/2014/main" id="{E5BCEB4B-EA3C-A0AB-2F44-CA0008CB36E5}"/>
                    </a:ext>
                  </a:extLst>
                </p:cNvPr>
                <p:cNvSpPr txBox="1">
                  <a:spLocks noChangeArrowheads="1"/>
                </p:cNvSpPr>
                <p:nvPr/>
              </p:nvSpPr>
              <p:spPr bwMode="auto">
                <a:xfrm>
                  <a:off x="624114" y="3540204"/>
                  <a:ext cx="3487056" cy="1107996"/>
                </a:xfrm>
                <a:prstGeom prst="rect">
                  <a:avLst/>
                </a:prstGeom>
                <a:solidFill>
                  <a:srgbClr val="FFFF99"/>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endParaRPr lang="en-US" altLang="en-US" sz="6600">
                    <a:latin typeface="Eras Bold ITC" panose="020B0907030504020204" pitchFamily="34" charset="0"/>
                  </a:endParaRPr>
                </a:p>
              </p:txBody>
            </p:sp>
          </p:grpSp>
        </p:grpSp>
        <p:pic>
          <p:nvPicPr>
            <p:cNvPr id="2058" name="Picture 3">
              <a:extLst>
                <a:ext uri="{FF2B5EF4-FFF2-40B4-BE49-F238E27FC236}">
                  <a16:creationId xmlns:a16="http://schemas.microsoft.com/office/drawing/2014/main" id="{DCF56507-4614-0E04-44F9-0AB158DBE8FF}"/>
                </a:ext>
              </a:extLst>
            </p:cNvPr>
            <p:cNvPicPr>
              <a:picLocks noChangeArrowheads="1"/>
            </p:cNvPicPr>
            <p:nvPr/>
          </p:nvPicPr>
          <p:blipFill>
            <a:blip r:embed="rId4">
              <a:extLst>
                <a:ext uri="{28A0092B-C50C-407E-A947-70E740481C1C}">
                  <a14:useLocalDpi xmlns:a14="http://schemas.microsoft.com/office/drawing/2010/main" val="0"/>
                </a:ext>
              </a:extLst>
            </a:blip>
            <a:srcRect l="-17542" t="-35294" r="-30988" b="-80392"/>
            <a:stretch>
              <a:fillRect/>
            </a:stretch>
          </p:blipFill>
          <p:spPr bwMode="auto">
            <a:xfrm>
              <a:off x="381000" y="2710542"/>
              <a:ext cx="4016725" cy="211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4" name="Picture 12">
            <a:extLst>
              <a:ext uri="{FF2B5EF4-FFF2-40B4-BE49-F238E27FC236}">
                <a16:creationId xmlns:a16="http://schemas.microsoft.com/office/drawing/2014/main" id="{69F0A698-27AB-3951-C917-0A646DDEA30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953000"/>
            <a:ext cx="20542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Footer Placeholder 3">
            <a:extLst>
              <a:ext uri="{FF2B5EF4-FFF2-40B4-BE49-F238E27FC236}">
                <a16:creationId xmlns:a16="http://schemas.microsoft.com/office/drawing/2014/main" id="{1B8730AB-9CAE-8D3D-B57F-DF6A63DF8AD5}"/>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5">
            <a:extLst>
              <a:ext uri="{FF2B5EF4-FFF2-40B4-BE49-F238E27FC236}">
                <a16:creationId xmlns:a16="http://schemas.microsoft.com/office/drawing/2014/main" id="{4EBA5AD1-D34A-9CF5-4D20-D41139543783}"/>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360E28-A59E-5590-FE35-24321427E1E5}"/>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10</a:t>
            </a:r>
          </a:p>
        </p:txBody>
      </p:sp>
      <p:sp>
        <p:nvSpPr>
          <p:cNvPr id="11267" name="Text Box 2">
            <a:extLst>
              <a:ext uri="{FF2B5EF4-FFF2-40B4-BE49-F238E27FC236}">
                <a16:creationId xmlns:a16="http://schemas.microsoft.com/office/drawing/2014/main" id="{B8EA3271-E5D3-D4C3-CFE9-9E45DC35D80F}"/>
              </a:ext>
            </a:extLst>
          </p:cNvPr>
          <p:cNvSpPr txBox="1">
            <a:spLocks noChangeArrowheads="1"/>
          </p:cNvSpPr>
          <p:nvPr/>
        </p:nvSpPr>
        <p:spPr bwMode="auto">
          <a:xfrm>
            <a:off x="914400" y="3048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Context Clues</a:t>
            </a:r>
            <a:endParaRPr lang="en-US" altLang="en-US" sz="2400"/>
          </a:p>
        </p:txBody>
      </p:sp>
      <p:pic>
        <p:nvPicPr>
          <p:cNvPr id="11268" name="Picture 10">
            <a:extLst>
              <a:ext uri="{FF2B5EF4-FFF2-40B4-BE49-F238E27FC236}">
                <a16:creationId xmlns:a16="http://schemas.microsoft.com/office/drawing/2014/main" id="{2033A4B9-8276-7DA3-BCF3-5B1CC656C65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066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a:extLst>
              <a:ext uri="{FF2B5EF4-FFF2-40B4-BE49-F238E27FC236}">
                <a16:creationId xmlns:a16="http://schemas.microsoft.com/office/drawing/2014/main" id="{BD0D0C8F-EB5E-3050-9AE1-3138FC61341F}"/>
              </a:ext>
            </a:extLst>
          </p:cNvPr>
          <p:cNvSpPr txBox="1">
            <a:spLocks noChangeArrowheads="1"/>
          </p:cNvSpPr>
          <p:nvPr/>
        </p:nvSpPr>
        <p:spPr bwMode="auto">
          <a:xfrm>
            <a:off x="2209800" y="1219200"/>
            <a:ext cx="6096000" cy="13239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Here is an example of an</a:t>
            </a:r>
            <a:r>
              <a:rPr lang="en-US" altLang="en-US" sz="2000" b="1"/>
              <a:t> example clue</a:t>
            </a:r>
            <a:r>
              <a:rPr lang="en-US" altLang="en-US" sz="2000"/>
              <a:t>: (look for key words such as </a:t>
            </a:r>
            <a:r>
              <a:rPr lang="en-US" altLang="en-US" sz="2000" i="1"/>
              <a:t>like, for example</a:t>
            </a:r>
            <a:r>
              <a:rPr lang="en-US" altLang="en-US" sz="2000"/>
              <a:t>, and </a:t>
            </a:r>
            <a:r>
              <a:rPr lang="en-US" altLang="en-US" sz="2000" i="1"/>
              <a:t>such as, </a:t>
            </a:r>
            <a:r>
              <a:rPr lang="en-US" altLang="en-US" sz="2000"/>
              <a:t>all of which indicate, that a definition is likely to follow) </a:t>
            </a:r>
          </a:p>
          <a:p>
            <a:pPr eaLnBrk="1" hangingPunct="1"/>
            <a:endParaRPr lang="en-US" altLang="en-US" sz="2000"/>
          </a:p>
        </p:txBody>
      </p:sp>
      <p:sp>
        <p:nvSpPr>
          <p:cNvPr id="11" name="Text Box 6">
            <a:extLst>
              <a:ext uri="{FF2B5EF4-FFF2-40B4-BE49-F238E27FC236}">
                <a16:creationId xmlns:a16="http://schemas.microsoft.com/office/drawing/2014/main" id="{A3FCD404-9E84-03D6-1FEE-DDA78A3A7BD6}"/>
              </a:ext>
            </a:extLst>
          </p:cNvPr>
          <p:cNvSpPr txBox="1">
            <a:spLocks noChangeArrowheads="1"/>
          </p:cNvSpPr>
          <p:nvPr/>
        </p:nvSpPr>
        <p:spPr bwMode="auto">
          <a:xfrm>
            <a:off x="2209800" y="2743200"/>
            <a:ext cx="6096000" cy="10255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Example: Jennifer put many </a:t>
            </a:r>
            <a:r>
              <a:rPr lang="en-US" altLang="en-US" sz="2000" b="1" i="1"/>
              <a:t>condiments</a:t>
            </a:r>
            <a:r>
              <a:rPr lang="en-US" altLang="en-US" sz="2000"/>
              <a:t>, such as mustard, ketchup, mayonnaise, and barbecue sauce, on the dinner table. </a:t>
            </a:r>
          </a:p>
        </p:txBody>
      </p:sp>
      <p:pic>
        <p:nvPicPr>
          <p:cNvPr id="10249" name="Picture 9">
            <a:extLst>
              <a:ext uri="{FF2B5EF4-FFF2-40B4-BE49-F238E27FC236}">
                <a16:creationId xmlns:a16="http://schemas.microsoft.com/office/drawing/2014/main" id="{F5E4EEB3-C257-5DC4-8C24-CC6631B02BD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2667000"/>
            <a:ext cx="16764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a:extLst>
              <a:ext uri="{FF2B5EF4-FFF2-40B4-BE49-F238E27FC236}">
                <a16:creationId xmlns:a16="http://schemas.microsoft.com/office/drawing/2014/main" id="{6DE0B610-E94A-EBA2-3F07-05B45D25C0A0}"/>
              </a:ext>
            </a:extLst>
          </p:cNvPr>
          <p:cNvSpPr txBox="1">
            <a:spLocks noChangeArrowheads="1"/>
          </p:cNvSpPr>
          <p:nvPr/>
        </p:nvSpPr>
        <p:spPr bwMode="auto">
          <a:xfrm>
            <a:off x="2209800" y="4267200"/>
            <a:ext cx="6096000" cy="16351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In this sentence, </a:t>
            </a:r>
            <a:r>
              <a:rPr lang="en-US" altLang="en-US" sz="2000" b="1" i="1"/>
              <a:t>condiments</a:t>
            </a:r>
            <a:r>
              <a:rPr lang="en-US" altLang="en-US" sz="2000"/>
              <a:t> means “substances or sauces used to flavor or complement food”</a:t>
            </a:r>
            <a:r>
              <a:rPr lang="en-US" altLang="en-US"/>
              <a:t>. </a:t>
            </a:r>
            <a:r>
              <a:rPr lang="en-US" altLang="en-US" sz="2000"/>
              <a:t>The phrase “</a:t>
            </a:r>
            <a:r>
              <a:rPr lang="en-US" altLang="en-US" sz="2000" u="sng"/>
              <a:t>such as mustard, ketchup, mayonnaise, and barbecue sauce</a:t>
            </a:r>
            <a:r>
              <a:rPr lang="en-US" altLang="en-US" sz="2000"/>
              <a:t>”</a:t>
            </a:r>
            <a:r>
              <a:rPr lang="en-US" altLang="en-US"/>
              <a:t> </a:t>
            </a:r>
            <a:r>
              <a:rPr lang="en-US" altLang="en-US" sz="2000"/>
              <a:t>gives clear examples of condiments.</a:t>
            </a:r>
          </a:p>
        </p:txBody>
      </p:sp>
      <p:pic>
        <p:nvPicPr>
          <p:cNvPr id="9" name="Read1391.WAV">
            <a:hlinkClick r:id="" action="ppaction://media"/>
            <a:extLst>
              <a:ext uri="{FF2B5EF4-FFF2-40B4-BE49-F238E27FC236}">
                <a16:creationId xmlns:a16="http://schemas.microsoft.com/office/drawing/2014/main" id="{7A8D177A-3BB4-BCFA-48F0-DBD982C8C792}"/>
              </a:ext>
              <a:ext uri="{C183D7F6-B498-43B3-948B-1728B52AA6E4}">
                <adec:decorative xmlns:adec="http://schemas.microsoft.com/office/drawing/2017/decorative" val="1"/>
              </a:ext>
            </a:extLst>
          </p:cNvPr>
          <p:cNvPicPr>
            <a:picLocks noRot="1" noChangeAspect="1"/>
          </p:cNvPicPr>
          <p:nvPr>
            <a:wavAudioFile r:embed="rId1" name="Reading Context-08.WAV"/>
          </p:nvPr>
        </p:nvPicPr>
        <p:blipFill>
          <a:blip r:embed="rId7">
            <a:extLst>
              <a:ext uri="{28A0092B-C50C-407E-A947-70E740481C1C}">
                <a14:useLocalDpi xmlns:a14="http://schemas.microsoft.com/office/drawing/2010/main" val="0"/>
              </a:ext>
            </a:extLst>
          </a:blip>
          <a:srcRect/>
          <a:stretch>
            <a:fillRect/>
          </a:stretch>
        </p:blipFill>
        <p:spPr bwMode="auto">
          <a:xfrm>
            <a:off x="8610600" y="6096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Footer Placeholder 3">
            <a:extLst>
              <a:ext uri="{FF2B5EF4-FFF2-40B4-BE49-F238E27FC236}">
                <a16:creationId xmlns:a16="http://schemas.microsoft.com/office/drawing/2014/main" id="{4E8ECED8-8F52-1E80-E183-6B0646FED817}"/>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9753" fill="hold"/>
                                        <p:tgtEl>
                                          <p:spTgt spid="9"/>
                                        </p:tgtEl>
                                      </p:cBhvr>
                                    </p:cmd>
                                  </p:childTnLst>
                                </p:cTn>
                              </p:par>
                              <p:par>
                                <p:cTn id="7" presetID="37"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0"/>
                                        <p:tgtEl>
                                          <p:spTgt spid="10"/>
                                        </p:tgtEl>
                                      </p:cBhvr>
                                    </p:animEffect>
                                    <p:anim calcmode="lin" valueType="num">
                                      <p:cBhvr>
                                        <p:cTn id="10" dur="5000" fill="hold"/>
                                        <p:tgtEl>
                                          <p:spTgt spid="10"/>
                                        </p:tgtEl>
                                        <p:attrNameLst>
                                          <p:attrName>ppt_x</p:attrName>
                                        </p:attrNameLst>
                                      </p:cBhvr>
                                      <p:tavLst>
                                        <p:tav tm="0">
                                          <p:val>
                                            <p:strVal val="#ppt_x"/>
                                          </p:val>
                                        </p:tav>
                                        <p:tav tm="100000">
                                          <p:val>
                                            <p:strVal val="#ppt_x"/>
                                          </p:val>
                                        </p:tav>
                                      </p:tavLst>
                                    </p:anim>
                                    <p:anim calcmode="lin" valueType="num">
                                      <p:cBhvr>
                                        <p:cTn id="11" dur="4500" decel="100000" fill="hold"/>
                                        <p:tgtEl>
                                          <p:spTgt spid="10"/>
                                        </p:tgtEl>
                                        <p:attrNameLst>
                                          <p:attrName>ppt_y</p:attrName>
                                        </p:attrNameLst>
                                      </p:cBhvr>
                                      <p:tavLst>
                                        <p:tav tm="0">
                                          <p:val>
                                            <p:strVal val="#ppt_y+1"/>
                                          </p:val>
                                        </p:tav>
                                        <p:tav tm="100000">
                                          <p:val>
                                            <p:strVal val="#ppt_y-.03"/>
                                          </p:val>
                                        </p:tav>
                                      </p:tavLst>
                                    </p:anim>
                                    <p:anim calcmode="lin" valueType="num">
                                      <p:cBhvr>
                                        <p:cTn id="12" dur="500" accel="100000" fill="hold">
                                          <p:stCondLst>
                                            <p:cond delay="4500"/>
                                          </p:stCondLst>
                                        </p:cTn>
                                        <p:tgtEl>
                                          <p:spTgt spid="10"/>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121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0"/>
                                        <p:tgtEl>
                                          <p:spTgt spid="11"/>
                                        </p:tgtEl>
                                      </p:cBhvr>
                                    </p:animEffect>
                                    <p:anim calcmode="lin" valueType="num">
                                      <p:cBhvr>
                                        <p:cTn id="16" dur="5000" fill="hold"/>
                                        <p:tgtEl>
                                          <p:spTgt spid="11"/>
                                        </p:tgtEl>
                                        <p:attrNameLst>
                                          <p:attrName>ppt_x</p:attrName>
                                        </p:attrNameLst>
                                      </p:cBhvr>
                                      <p:tavLst>
                                        <p:tav tm="0">
                                          <p:val>
                                            <p:strVal val="#ppt_x"/>
                                          </p:val>
                                        </p:tav>
                                        <p:tav tm="100000">
                                          <p:val>
                                            <p:strVal val="#ppt_x"/>
                                          </p:val>
                                        </p:tav>
                                      </p:tavLst>
                                    </p:anim>
                                    <p:anim calcmode="lin" valueType="num">
                                      <p:cBhvr>
                                        <p:cTn id="17" dur="4500" decel="100000" fill="hold"/>
                                        <p:tgtEl>
                                          <p:spTgt spid="11"/>
                                        </p:tgtEl>
                                        <p:attrNameLst>
                                          <p:attrName>ppt_y</p:attrName>
                                        </p:attrNameLst>
                                      </p:cBhvr>
                                      <p:tavLst>
                                        <p:tav tm="0">
                                          <p:val>
                                            <p:strVal val="#ppt_y+1"/>
                                          </p:val>
                                        </p:tav>
                                        <p:tav tm="100000">
                                          <p:val>
                                            <p:strVal val="#ppt_y-.03"/>
                                          </p:val>
                                        </p:tav>
                                      </p:tavLst>
                                    </p:anim>
                                    <p:anim calcmode="lin" valueType="num">
                                      <p:cBhvr>
                                        <p:cTn id="18" dur="500" accel="100000" fill="hold">
                                          <p:stCondLst>
                                            <p:cond delay="4500"/>
                                          </p:stCondLst>
                                        </p:cTn>
                                        <p:tgtEl>
                                          <p:spTgt spid="11"/>
                                        </p:tgtEl>
                                        <p:attrNameLst>
                                          <p:attrName>ppt_y</p:attrName>
                                        </p:attrNameLst>
                                      </p:cBhvr>
                                      <p:tavLst>
                                        <p:tav tm="0">
                                          <p:val>
                                            <p:strVal val="#ppt_y-.03"/>
                                          </p:val>
                                        </p:tav>
                                        <p:tav tm="100000">
                                          <p:val>
                                            <p:strVal val="#ppt_y"/>
                                          </p:val>
                                        </p:tav>
                                      </p:tavLst>
                                    </p:anim>
                                  </p:childTnLst>
                                </p:cTn>
                              </p:par>
                              <p:par>
                                <p:cTn id="19" presetID="31" presetClass="entr" presetSubtype="0" fill="hold" nodeType="withEffect">
                                  <p:stCondLst>
                                    <p:cond delay="21200"/>
                                  </p:stCondLst>
                                  <p:iterate type="lt">
                                    <p:tmPct val="5000"/>
                                  </p:iterate>
                                  <p:childTnLst>
                                    <p:set>
                                      <p:cBhvr>
                                        <p:cTn id="20" dur="1" fill="hold">
                                          <p:stCondLst>
                                            <p:cond delay="0"/>
                                          </p:stCondLst>
                                        </p:cTn>
                                        <p:tgtEl>
                                          <p:spTgt spid="10249"/>
                                        </p:tgtEl>
                                        <p:attrNameLst>
                                          <p:attrName>style.visibility</p:attrName>
                                        </p:attrNameLst>
                                      </p:cBhvr>
                                      <p:to>
                                        <p:strVal val="visible"/>
                                      </p:to>
                                    </p:set>
                                    <p:anim calcmode="lin" valueType="num">
                                      <p:cBhvr>
                                        <p:cTn id="21" dur="1000" fill="hold"/>
                                        <p:tgtEl>
                                          <p:spTgt spid="10249"/>
                                        </p:tgtEl>
                                        <p:attrNameLst>
                                          <p:attrName>ppt_w</p:attrName>
                                        </p:attrNameLst>
                                      </p:cBhvr>
                                      <p:tavLst>
                                        <p:tav tm="0">
                                          <p:val>
                                            <p:fltVal val="0"/>
                                          </p:val>
                                        </p:tav>
                                        <p:tav tm="100000">
                                          <p:val>
                                            <p:strVal val="#ppt_w"/>
                                          </p:val>
                                        </p:tav>
                                      </p:tavLst>
                                    </p:anim>
                                    <p:anim calcmode="lin" valueType="num">
                                      <p:cBhvr>
                                        <p:cTn id="22" dur="1000" fill="hold"/>
                                        <p:tgtEl>
                                          <p:spTgt spid="10249"/>
                                        </p:tgtEl>
                                        <p:attrNameLst>
                                          <p:attrName>ppt_h</p:attrName>
                                        </p:attrNameLst>
                                      </p:cBhvr>
                                      <p:tavLst>
                                        <p:tav tm="0">
                                          <p:val>
                                            <p:fltVal val="0"/>
                                          </p:val>
                                        </p:tav>
                                        <p:tav tm="100000">
                                          <p:val>
                                            <p:strVal val="#ppt_h"/>
                                          </p:val>
                                        </p:tav>
                                      </p:tavLst>
                                    </p:anim>
                                    <p:anim calcmode="lin" valueType="num">
                                      <p:cBhvr>
                                        <p:cTn id="23" dur="1000" fill="hold"/>
                                        <p:tgtEl>
                                          <p:spTgt spid="10249"/>
                                        </p:tgtEl>
                                        <p:attrNameLst>
                                          <p:attrName>style.rotation</p:attrName>
                                        </p:attrNameLst>
                                      </p:cBhvr>
                                      <p:tavLst>
                                        <p:tav tm="0">
                                          <p:val>
                                            <p:fltVal val="90"/>
                                          </p:val>
                                        </p:tav>
                                        <p:tav tm="100000">
                                          <p:val>
                                            <p:fltVal val="0"/>
                                          </p:val>
                                        </p:tav>
                                      </p:tavLst>
                                    </p:anim>
                                    <p:animEffect transition="in" filter="fade">
                                      <p:cBhvr>
                                        <p:cTn id="24" dur="1000"/>
                                        <p:tgtEl>
                                          <p:spTgt spid="10249"/>
                                        </p:tgtEl>
                                      </p:cBhvr>
                                    </p:animEffect>
                                  </p:childTnLst>
                                </p:cTn>
                              </p:par>
                              <p:par>
                                <p:cTn id="25" presetID="37" presetClass="entr" presetSubtype="0" fill="hold" nodeType="withEffect">
                                  <p:stCondLst>
                                    <p:cond delay="23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3000"/>
                                        <p:tgtEl>
                                          <p:spTgt spid="12"/>
                                        </p:tgtEl>
                                      </p:cBhvr>
                                    </p:animEffect>
                                    <p:anim calcmode="lin" valueType="num">
                                      <p:cBhvr>
                                        <p:cTn id="28" dur="3000" fill="hold"/>
                                        <p:tgtEl>
                                          <p:spTgt spid="12"/>
                                        </p:tgtEl>
                                        <p:attrNameLst>
                                          <p:attrName>ppt_x</p:attrName>
                                        </p:attrNameLst>
                                      </p:cBhvr>
                                      <p:tavLst>
                                        <p:tav tm="0">
                                          <p:val>
                                            <p:strVal val="#ppt_x"/>
                                          </p:val>
                                        </p:tav>
                                        <p:tav tm="100000">
                                          <p:val>
                                            <p:strVal val="#ppt_x"/>
                                          </p:val>
                                        </p:tav>
                                      </p:tavLst>
                                    </p:anim>
                                    <p:anim calcmode="lin" valueType="num">
                                      <p:cBhvr>
                                        <p:cTn id="29" dur="2700" decel="100000" fill="hold"/>
                                        <p:tgtEl>
                                          <p:spTgt spid="12"/>
                                        </p:tgtEl>
                                        <p:attrNameLst>
                                          <p:attrName>ppt_y</p:attrName>
                                        </p:attrNameLst>
                                      </p:cBhvr>
                                      <p:tavLst>
                                        <p:tav tm="0">
                                          <p:val>
                                            <p:strVal val="#ppt_y+1"/>
                                          </p:val>
                                        </p:tav>
                                        <p:tav tm="100000">
                                          <p:val>
                                            <p:strVal val="#ppt_y-.03"/>
                                          </p:val>
                                        </p:tav>
                                      </p:tavLst>
                                    </p:anim>
                                    <p:anim calcmode="lin" valueType="num">
                                      <p:cBhvr>
                                        <p:cTn id="30" dur="300" accel="100000" fill="hold">
                                          <p:stCondLst>
                                            <p:cond delay="27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CE7DA18C-055C-0593-0775-7727075EC231}"/>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A619B9C-3A1C-0C5A-FCA9-43C42BBF5F7C}"/>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11</a:t>
            </a:r>
          </a:p>
        </p:txBody>
      </p:sp>
      <p:sp>
        <p:nvSpPr>
          <p:cNvPr id="8" name="Text Box 12">
            <a:extLst>
              <a:ext uri="{FF2B5EF4-FFF2-40B4-BE49-F238E27FC236}">
                <a16:creationId xmlns:a16="http://schemas.microsoft.com/office/drawing/2014/main" id="{DD48FD9A-D996-1188-CDEF-F6B806BA56FA}"/>
              </a:ext>
            </a:extLst>
          </p:cNvPr>
          <p:cNvSpPr txBox="1">
            <a:spLocks noChangeArrowheads="1"/>
          </p:cNvSpPr>
          <p:nvPr/>
        </p:nvSpPr>
        <p:spPr bwMode="auto">
          <a:xfrm>
            <a:off x="-76200" y="990600"/>
            <a:ext cx="9144000" cy="16764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algn="ctr">
              <a:defRPr/>
            </a:pPr>
            <a:r>
              <a:rPr lang="en-US" sz="4000" b="1" i="1" dirty="0">
                <a:effectLst>
                  <a:outerShdw blurRad="38100" dist="38100" dir="2700000" algn="tl">
                    <a:srgbClr val="FFFFFF"/>
                  </a:outerShdw>
                </a:effectLst>
              </a:rPr>
              <a:t>Please practice your new skills by answering the following questions.</a:t>
            </a:r>
            <a:endParaRPr lang="en-US" sz="2800" dirty="0"/>
          </a:p>
        </p:txBody>
      </p:sp>
      <p:pic>
        <p:nvPicPr>
          <p:cNvPr id="13314" name="Picture 10">
            <a:extLst>
              <a:ext uri="{FF2B5EF4-FFF2-40B4-BE49-F238E27FC236}">
                <a16:creationId xmlns:a16="http://schemas.microsoft.com/office/drawing/2014/main" id="{D3EB22FE-1CF7-0833-D11B-26F64354D4AC}"/>
              </a:ext>
              <a:ext uri="{C183D7F6-B498-43B3-948B-1728B52AA6E4}">
                <adec:decorative xmlns:adec="http://schemas.microsoft.com/office/drawing/2017/decorative" val="1"/>
              </a:ext>
            </a:extLst>
          </p:cNvPr>
          <p:cNvPicPr>
            <a:picLocks noChangeAspect="1" noChangeArrowheads="1"/>
          </p:cNvPicPr>
          <p:nvPr/>
        </p:nvPicPr>
        <p:blipFill>
          <a:blip r:embed="rId5"/>
          <a:srcRect/>
          <a:stretch>
            <a:fillRect/>
          </a:stretch>
        </p:blipFill>
        <p:spPr bwMode="auto">
          <a:xfrm>
            <a:off x="3429000" y="2971800"/>
            <a:ext cx="2514600" cy="2514600"/>
          </a:xfrm>
          <a:prstGeom prst="rect">
            <a:avLst/>
          </a:prstGeom>
          <a:ln/>
        </p:spPr>
        <p:style>
          <a:lnRef idx="3">
            <a:schemeClr val="lt1"/>
          </a:lnRef>
          <a:fillRef idx="1">
            <a:schemeClr val="accent1"/>
          </a:fillRef>
          <a:effectRef idx="1">
            <a:schemeClr val="accent1"/>
          </a:effectRef>
          <a:fontRef idx="minor">
            <a:schemeClr val="lt1"/>
          </a:fontRef>
        </p:style>
      </p:pic>
      <p:sp>
        <p:nvSpPr>
          <p:cNvPr id="12294" name="Footer Placeholder 3">
            <a:extLst>
              <a:ext uri="{FF2B5EF4-FFF2-40B4-BE49-F238E27FC236}">
                <a16:creationId xmlns:a16="http://schemas.microsoft.com/office/drawing/2014/main" id="{0AAAC046-BA4C-D491-4704-9FF81D05721C}"/>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pic>
        <p:nvPicPr>
          <p:cNvPr id="7" name="Read1407.WAV">
            <a:hlinkClick r:id="" action="ppaction://media"/>
            <a:extLst>
              <a:ext uri="{FF2B5EF4-FFF2-40B4-BE49-F238E27FC236}">
                <a16:creationId xmlns:a16="http://schemas.microsoft.com/office/drawing/2014/main" id="{CD1E6BE5-7A8E-C4A8-53EB-E95764401BB8}"/>
              </a:ext>
              <a:ext uri="{C183D7F6-B498-43B3-948B-1728B52AA6E4}">
                <adec:decorative xmlns:adec="http://schemas.microsoft.com/office/drawing/2017/decorative" val="1"/>
              </a:ext>
            </a:extLst>
          </p:cNvPr>
          <p:cNvPicPr>
            <a:picLocks noRot="1" noChangeAspect="1"/>
          </p:cNvPicPr>
          <p:nvPr>
            <a:wavAudioFile r:embed="rId1" name="Reading Practice Inst for LAST All.WAV"/>
          </p:nvPr>
        </p:nvPicPr>
        <p:blipFill>
          <a:blip r:embed="rId6">
            <a:extLst>
              <a:ext uri="{28A0092B-C50C-407E-A947-70E740481C1C}">
                <a14:useLocalDpi xmlns:a14="http://schemas.microsoft.com/office/drawing/2010/main" val="0"/>
              </a:ext>
            </a:extLst>
          </a:blip>
          <a:srcRect/>
          <a:stretch>
            <a:fillRect/>
          </a:stretch>
        </p:blipFill>
        <p:spPr bwMode="auto">
          <a:xfrm>
            <a:off x="85344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B3C4C6C5-6198-D865-1A85-ED2E4B51F1E9}"/>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ading Practice Inst for All.WAV">
            <a:hlinkClick r:id="" action="ppaction://media"/>
            <a:extLst>
              <a:ext uri="{FF2B5EF4-FFF2-40B4-BE49-F238E27FC236}">
                <a16:creationId xmlns:a16="http://schemas.microsoft.com/office/drawing/2014/main" id="{DB281FD1-16F3-9B86-EFDD-4D68684C0104}"/>
              </a:ext>
              <a:ext uri="{C183D7F6-B498-43B3-948B-1728B52AA6E4}">
                <adec:decorative xmlns:adec="http://schemas.microsoft.com/office/drawing/2017/decorative" val="1"/>
              </a:ext>
            </a:extLst>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77724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C583A29-A9B3-0191-62E7-7367E77CBD0E}"/>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12</a:t>
            </a:r>
          </a:p>
        </p:txBody>
      </p:sp>
      <p:pic>
        <p:nvPicPr>
          <p:cNvPr id="13331" name="Picture 10">
            <a:extLst>
              <a:ext uri="{FF2B5EF4-FFF2-40B4-BE49-F238E27FC236}">
                <a16:creationId xmlns:a16="http://schemas.microsoft.com/office/drawing/2014/main" id="{A7F57013-B683-D70B-ACC0-3F12BFC8D51E}"/>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76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9" name="Text Box 2">
            <a:extLst>
              <a:ext uri="{FF2B5EF4-FFF2-40B4-BE49-F238E27FC236}">
                <a16:creationId xmlns:a16="http://schemas.microsoft.com/office/drawing/2014/main" id="{8121CED9-F84B-4CFE-FDD8-95719730BFAA}"/>
              </a:ext>
            </a:extLst>
          </p:cNvPr>
          <p:cNvSpPr txBox="1">
            <a:spLocks noChangeArrowheads="1"/>
          </p:cNvSpPr>
          <p:nvPr/>
        </p:nvSpPr>
        <p:spPr bwMode="auto">
          <a:xfrm>
            <a:off x="1447800" y="230188"/>
            <a:ext cx="7315200" cy="530225"/>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Context Clues</a:t>
            </a:r>
            <a:endParaRPr lang="en-US" altLang="en-US" sz="2400"/>
          </a:p>
        </p:txBody>
      </p:sp>
      <p:sp>
        <p:nvSpPr>
          <p:cNvPr id="13317" name="Text Box 7">
            <a:extLst>
              <a:ext uri="{FF2B5EF4-FFF2-40B4-BE49-F238E27FC236}">
                <a16:creationId xmlns:a16="http://schemas.microsoft.com/office/drawing/2014/main" id="{5C8CED8E-496C-919F-C9D5-298DE01D299A}"/>
              </a:ext>
            </a:extLst>
          </p:cNvPr>
          <p:cNvSpPr txBox="1">
            <a:spLocks noChangeArrowheads="1"/>
          </p:cNvSpPr>
          <p:nvPr/>
        </p:nvSpPr>
        <p:spPr bwMode="auto">
          <a:xfrm>
            <a:off x="304800" y="1203325"/>
            <a:ext cx="4089400" cy="10779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a:t>1. Sandra bought a birthday gift for her son</a:t>
            </a:r>
          </a:p>
          <a:p>
            <a:pPr eaLnBrk="1" hangingPunct="1"/>
            <a:r>
              <a:rPr lang="en-US" altLang="en-US" sz="1600"/>
              <a:t> at a small cart in the middle of the mall. </a:t>
            </a:r>
          </a:p>
          <a:p>
            <a:pPr eaLnBrk="1" hangingPunct="1"/>
            <a:r>
              <a:rPr lang="en-US" altLang="en-US" sz="1600"/>
              <a:t>The </a:t>
            </a:r>
            <a:r>
              <a:rPr lang="en-US" altLang="en-US" sz="1600" b="1"/>
              <a:t>kiosk</a:t>
            </a:r>
            <a:r>
              <a:rPr lang="en-US" altLang="en-US" sz="1600"/>
              <a:t> there sells action figure t-shirts </a:t>
            </a:r>
          </a:p>
          <a:p>
            <a:pPr eaLnBrk="1" hangingPunct="1"/>
            <a:r>
              <a:rPr lang="en-US" altLang="en-US" sz="1600"/>
              <a:t>that she thought he would like.</a:t>
            </a:r>
          </a:p>
        </p:txBody>
      </p:sp>
      <p:sp>
        <p:nvSpPr>
          <p:cNvPr id="13326" name="Text Box 7">
            <a:extLst>
              <a:ext uri="{FF2B5EF4-FFF2-40B4-BE49-F238E27FC236}">
                <a16:creationId xmlns:a16="http://schemas.microsoft.com/office/drawing/2014/main" id="{10117AAA-8A53-B054-EE81-FECD8B6AF1C5}"/>
              </a:ext>
            </a:extLst>
          </p:cNvPr>
          <p:cNvSpPr txBox="1">
            <a:spLocks noChangeArrowheads="1"/>
          </p:cNvSpPr>
          <p:nvPr/>
        </p:nvSpPr>
        <p:spPr bwMode="auto">
          <a:xfrm>
            <a:off x="392113" y="2435225"/>
            <a:ext cx="31257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1.</a:t>
            </a:r>
            <a:r>
              <a:rPr lang="en-US" altLang="en-US" sz="1600"/>
              <a:t> The best meaning of </a:t>
            </a:r>
            <a:r>
              <a:rPr lang="en-US" altLang="en-US" sz="1600" b="1"/>
              <a:t>kiosk </a:t>
            </a:r>
            <a:r>
              <a:rPr lang="en-US" altLang="en-US" sz="1600"/>
              <a:t>is:</a:t>
            </a:r>
          </a:p>
        </p:txBody>
      </p:sp>
      <p:pic>
        <p:nvPicPr>
          <p:cNvPr id="2" name="Picture 2">
            <a:extLst>
              <a:ext uri="{FF2B5EF4-FFF2-40B4-BE49-F238E27FC236}">
                <a16:creationId xmlns:a16="http://schemas.microsoft.com/office/drawing/2014/main" id="{52769CF5-6588-6769-1331-E639ECF0C47F}"/>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3300" y="1981200"/>
            <a:ext cx="850900" cy="990600"/>
          </a:xfrm>
          <a:prstGeom prst="rect">
            <a:avLst/>
          </a:prstGeom>
          <a:solidFill>
            <a:srgbClr val="F6FDA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AutoShape 8">
            <a:hlinkClick r:id="" action="ppaction://noaction" highlightClick="1">
              <a:snd r:embed="rId8" name="Incorrect Answer.wav"/>
            </a:hlinkClick>
            <a:extLst>
              <a:ext uri="{FF2B5EF4-FFF2-40B4-BE49-F238E27FC236}">
                <a16:creationId xmlns:a16="http://schemas.microsoft.com/office/drawing/2014/main" id="{5B176A59-223C-E4CB-DB9F-1F67823D1B28}"/>
              </a:ext>
            </a:extLst>
          </p:cNvPr>
          <p:cNvSpPr>
            <a:spLocks noChangeArrowheads="1"/>
          </p:cNvSpPr>
          <p:nvPr/>
        </p:nvSpPr>
        <p:spPr bwMode="auto">
          <a:xfrm>
            <a:off x="419100" y="29718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The middle of the mall</a:t>
            </a:r>
            <a:endParaRPr lang="en-US" sz="1400" dirty="0">
              <a:latin typeface="Arial" pitchFamily="34" charset="0"/>
              <a:cs typeface="Arial" pitchFamily="34" charset="0"/>
            </a:endParaRPr>
          </a:p>
        </p:txBody>
      </p:sp>
      <p:sp>
        <p:nvSpPr>
          <p:cNvPr id="12" name="AutoShape 9">
            <a:hlinkClick r:id="rId9" action="ppaction://hlinksldjump" highlightClick="1">
              <a:snd r:embed="rId10" name="Correct Answer.wav"/>
            </a:hlinkClick>
            <a:extLst>
              <a:ext uri="{FF2B5EF4-FFF2-40B4-BE49-F238E27FC236}">
                <a16:creationId xmlns:a16="http://schemas.microsoft.com/office/drawing/2014/main" id="{0E7B9E1C-D5C8-42BF-977E-18F7F7BF882D}"/>
              </a:ext>
            </a:extLst>
          </p:cNvPr>
          <p:cNvSpPr>
            <a:spLocks noChangeArrowheads="1"/>
          </p:cNvSpPr>
          <p:nvPr/>
        </p:nvSpPr>
        <p:spPr bwMode="auto">
          <a:xfrm>
            <a:off x="419100" y="35814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A cart where you can buy various items</a:t>
            </a:r>
            <a:endParaRPr lang="en-US" sz="1400" dirty="0">
              <a:latin typeface="Arial" pitchFamily="34" charset="0"/>
              <a:cs typeface="Arial" pitchFamily="34" charset="0"/>
            </a:endParaRPr>
          </a:p>
        </p:txBody>
      </p:sp>
      <p:sp>
        <p:nvSpPr>
          <p:cNvPr id="13" name="AutoShape 10">
            <a:hlinkClick r:id="" action="ppaction://noaction" highlightClick="1">
              <a:snd r:embed="rId8" name="Incorrect Answer.wav"/>
            </a:hlinkClick>
            <a:extLst>
              <a:ext uri="{FF2B5EF4-FFF2-40B4-BE49-F238E27FC236}">
                <a16:creationId xmlns:a16="http://schemas.microsoft.com/office/drawing/2014/main" id="{8F523C73-35E5-7FAE-820C-31E321B54AB5}"/>
              </a:ext>
            </a:extLst>
          </p:cNvPr>
          <p:cNvSpPr>
            <a:spLocks noChangeArrowheads="1"/>
          </p:cNvSpPr>
          <p:nvPr/>
        </p:nvSpPr>
        <p:spPr bwMode="auto">
          <a:xfrm>
            <a:off x="419100" y="41910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C. A large store that sells action figures</a:t>
            </a:r>
            <a:endParaRPr lang="en-US" sz="1400" dirty="0">
              <a:latin typeface="Arial" pitchFamily="34" charset="0"/>
              <a:cs typeface="Arial" pitchFamily="34" charset="0"/>
            </a:endParaRPr>
          </a:p>
        </p:txBody>
      </p:sp>
      <p:sp>
        <p:nvSpPr>
          <p:cNvPr id="14" name="AutoShape 11">
            <a:hlinkClick r:id="" action="ppaction://noaction" highlightClick="1">
              <a:snd r:embed="rId8" name="Incorrect Answer.wav"/>
            </a:hlinkClick>
            <a:extLst>
              <a:ext uri="{FF2B5EF4-FFF2-40B4-BE49-F238E27FC236}">
                <a16:creationId xmlns:a16="http://schemas.microsoft.com/office/drawing/2014/main" id="{AF200FAD-9DB2-D311-87DC-480DDF79E781}"/>
              </a:ext>
            </a:extLst>
          </p:cNvPr>
          <p:cNvSpPr>
            <a:spLocks noChangeArrowheads="1"/>
          </p:cNvSpPr>
          <p:nvPr/>
        </p:nvSpPr>
        <p:spPr bwMode="auto">
          <a:xfrm>
            <a:off x="419100" y="48006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A specialty birthday gift</a:t>
            </a:r>
            <a:endParaRPr lang="en-US" sz="1400" dirty="0">
              <a:latin typeface="Arial" pitchFamily="34" charset="0"/>
              <a:cs typeface="Arial" pitchFamily="34" charset="0"/>
            </a:endParaRPr>
          </a:p>
        </p:txBody>
      </p:sp>
      <p:sp>
        <p:nvSpPr>
          <p:cNvPr id="13327" name="Text Box 7">
            <a:extLst>
              <a:ext uri="{FF2B5EF4-FFF2-40B4-BE49-F238E27FC236}">
                <a16:creationId xmlns:a16="http://schemas.microsoft.com/office/drawing/2014/main" id="{04AC2EAA-E2DF-8ECC-4CC7-150CAFA2DEED}"/>
              </a:ext>
            </a:extLst>
          </p:cNvPr>
          <p:cNvSpPr txBox="1">
            <a:spLocks noChangeArrowheads="1"/>
          </p:cNvSpPr>
          <p:nvPr/>
        </p:nvSpPr>
        <p:spPr bwMode="auto">
          <a:xfrm>
            <a:off x="4953000" y="1203325"/>
            <a:ext cx="3536950" cy="10779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a:t>2. </a:t>
            </a:r>
            <a:r>
              <a:rPr lang="en-US" altLang="en-US" sz="1600" b="1"/>
              <a:t>Wholesome</a:t>
            </a:r>
            <a:r>
              <a:rPr lang="en-US" altLang="en-US" sz="1600"/>
              <a:t> foods, such as nuts,</a:t>
            </a:r>
          </a:p>
          <a:p>
            <a:pPr eaLnBrk="1" hangingPunct="1"/>
            <a:r>
              <a:rPr lang="en-US" altLang="en-US" sz="1600"/>
              <a:t> avocados, olive oil, and fruits high in</a:t>
            </a:r>
          </a:p>
          <a:p>
            <a:pPr eaLnBrk="1" hangingPunct="1"/>
            <a:r>
              <a:rPr lang="en-US" altLang="en-US" sz="1600"/>
              <a:t> antioxidants, help us to maintain </a:t>
            </a:r>
          </a:p>
          <a:p>
            <a:pPr eaLnBrk="1" hangingPunct="1"/>
            <a:r>
              <a:rPr lang="en-US" altLang="en-US" sz="1600"/>
              <a:t>good overall health.</a:t>
            </a:r>
          </a:p>
        </p:txBody>
      </p:sp>
      <p:pic>
        <p:nvPicPr>
          <p:cNvPr id="3" name="Picture 3">
            <a:extLst>
              <a:ext uri="{FF2B5EF4-FFF2-40B4-BE49-F238E27FC236}">
                <a16:creationId xmlns:a16="http://schemas.microsoft.com/office/drawing/2014/main" id="{8FC1DD38-57CC-F8BB-16E9-D606FD7CBD04}"/>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15313" y="1776413"/>
            <a:ext cx="6858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Text Box 7">
            <a:extLst>
              <a:ext uri="{FF2B5EF4-FFF2-40B4-BE49-F238E27FC236}">
                <a16:creationId xmlns:a16="http://schemas.microsoft.com/office/drawing/2014/main" id="{C9FCC926-8F70-6611-19D9-88FEE507F50D}"/>
              </a:ext>
            </a:extLst>
          </p:cNvPr>
          <p:cNvSpPr txBox="1">
            <a:spLocks noChangeArrowheads="1"/>
          </p:cNvSpPr>
          <p:nvPr/>
        </p:nvSpPr>
        <p:spPr bwMode="auto">
          <a:xfrm>
            <a:off x="4838700" y="2435225"/>
            <a:ext cx="3719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2.</a:t>
            </a:r>
            <a:r>
              <a:rPr lang="en-US" altLang="en-US" sz="1600"/>
              <a:t> The best meaning of </a:t>
            </a:r>
            <a:r>
              <a:rPr lang="en-US" altLang="en-US" sz="1600" b="1"/>
              <a:t>wholesome</a:t>
            </a:r>
            <a:r>
              <a:rPr lang="en-US" altLang="en-US" sz="1600"/>
              <a:t> is:</a:t>
            </a:r>
          </a:p>
        </p:txBody>
      </p:sp>
      <p:sp>
        <p:nvSpPr>
          <p:cNvPr id="16" name="AutoShape 13">
            <a:hlinkClick r:id="rId12" action="ppaction://hlinksldjump" highlightClick="1">
              <a:snd r:embed="rId10" name="Correct Answer.wav"/>
            </a:hlinkClick>
            <a:extLst>
              <a:ext uri="{FF2B5EF4-FFF2-40B4-BE49-F238E27FC236}">
                <a16:creationId xmlns:a16="http://schemas.microsoft.com/office/drawing/2014/main" id="{F16A0D08-1660-369F-71C0-3647B86801FF}"/>
              </a:ext>
            </a:extLst>
          </p:cNvPr>
          <p:cNvSpPr>
            <a:spLocks noChangeArrowheads="1"/>
          </p:cNvSpPr>
          <p:nvPr/>
        </p:nvSpPr>
        <p:spPr bwMode="auto">
          <a:xfrm>
            <a:off x="4991100" y="29718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Nutritious or otherwise good for you.</a:t>
            </a:r>
            <a:endParaRPr lang="en-US" sz="1400" dirty="0">
              <a:latin typeface="Arial" pitchFamily="34" charset="0"/>
              <a:cs typeface="Arial" pitchFamily="34" charset="0"/>
            </a:endParaRPr>
          </a:p>
        </p:txBody>
      </p:sp>
      <p:sp>
        <p:nvSpPr>
          <p:cNvPr id="17" name="AutoShape 14">
            <a:hlinkClick r:id="" action="ppaction://noaction" highlightClick="1">
              <a:snd r:embed="rId8" name="Incorrect Answer.wav"/>
            </a:hlinkClick>
            <a:extLst>
              <a:ext uri="{FF2B5EF4-FFF2-40B4-BE49-F238E27FC236}">
                <a16:creationId xmlns:a16="http://schemas.microsoft.com/office/drawing/2014/main" id="{FC638893-21B1-CF65-466B-BA3F5ED92BCC}"/>
              </a:ext>
            </a:extLst>
          </p:cNvPr>
          <p:cNvSpPr>
            <a:spLocks noChangeArrowheads="1"/>
          </p:cNvSpPr>
          <p:nvPr/>
        </p:nvSpPr>
        <p:spPr bwMode="auto">
          <a:xfrm>
            <a:off x="4991100" y="35814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Expensive</a:t>
            </a:r>
          </a:p>
        </p:txBody>
      </p:sp>
      <p:sp>
        <p:nvSpPr>
          <p:cNvPr id="18" name="AutoShape 15">
            <a:hlinkClick r:id="" action="ppaction://noaction" highlightClick="1">
              <a:snd r:embed="rId8" name="Incorrect Answer.wav"/>
            </a:hlinkClick>
            <a:extLst>
              <a:ext uri="{FF2B5EF4-FFF2-40B4-BE49-F238E27FC236}">
                <a16:creationId xmlns:a16="http://schemas.microsoft.com/office/drawing/2014/main" id="{CE25DC50-1895-ABB9-E01B-28F2630BA8C3}"/>
              </a:ext>
            </a:extLst>
          </p:cNvPr>
          <p:cNvSpPr>
            <a:spLocks noChangeArrowheads="1"/>
          </p:cNvSpPr>
          <p:nvPr/>
        </p:nvSpPr>
        <p:spPr bwMode="auto">
          <a:xfrm>
            <a:off x="4991100" y="41910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Easily available</a:t>
            </a:r>
            <a:endParaRPr lang="en-US" sz="1400" dirty="0">
              <a:latin typeface="Arial" pitchFamily="34" charset="0"/>
              <a:cs typeface="Arial" pitchFamily="34" charset="0"/>
            </a:endParaRPr>
          </a:p>
        </p:txBody>
      </p:sp>
      <p:sp>
        <p:nvSpPr>
          <p:cNvPr id="19" name="AutoShape 16">
            <a:hlinkClick r:id="" action="ppaction://noaction" highlightClick="1">
              <a:snd r:embed="rId8" name="Incorrect Answer.wav"/>
            </a:hlinkClick>
            <a:extLst>
              <a:ext uri="{FF2B5EF4-FFF2-40B4-BE49-F238E27FC236}">
                <a16:creationId xmlns:a16="http://schemas.microsoft.com/office/drawing/2014/main" id="{5A0A4BBF-23FD-E3BE-31FD-05FAF6D8CC36}"/>
              </a:ext>
            </a:extLst>
          </p:cNvPr>
          <p:cNvSpPr>
            <a:spLocks noChangeArrowheads="1"/>
          </p:cNvSpPr>
          <p:nvPr/>
        </p:nvSpPr>
        <p:spPr bwMode="auto">
          <a:xfrm>
            <a:off x="4991100" y="48006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Fattening</a:t>
            </a:r>
            <a:endParaRPr lang="en-US" sz="1400" dirty="0">
              <a:latin typeface="Arial" pitchFamily="34" charset="0"/>
              <a:cs typeface="Arial" pitchFamily="34" charset="0"/>
            </a:endParaRPr>
          </a:p>
        </p:txBody>
      </p:sp>
      <p:sp>
        <p:nvSpPr>
          <p:cNvPr id="13333" name="Footer Placeholder 3">
            <a:extLst>
              <a:ext uri="{FF2B5EF4-FFF2-40B4-BE49-F238E27FC236}">
                <a16:creationId xmlns:a16="http://schemas.microsoft.com/office/drawing/2014/main" id="{3427CEDF-B85D-46BE-CCDA-5EF127B42681}"/>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82E94C57-6CB8-7CE9-6E09-E2D77F179A12}"/>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FFC75E6-FCC2-664A-3360-4A05493810A2}"/>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13</a:t>
            </a:r>
          </a:p>
        </p:txBody>
      </p:sp>
      <p:pic>
        <p:nvPicPr>
          <p:cNvPr id="11265" name="Picture 1">
            <a:extLst>
              <a:ext uri="{FF2B5EF4-FFF2-40B4-BE49-F238E27FC236}">
                <a16:creationId xmlns:a16="http://schemas.microsoft.com/office/drawing/2014/main" id="{18064F05-CBA7-C255-CDE3-3CAC507C8E7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57200"/>
            <a:ext cx="32766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1" name="Group 207">
            <a:extLst>
              <a:ext uri="{FF2B5EF4-FFF2-40B4-BE49-F238E27FC236}">
                <a16:creationId xmlns:a16="http://schemas.microsoft.com/office/drawing/2014/main" id="{796E5A49-4710-07B1-715F-5D8481A36C14}"/>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1" name="Rectangle 20">
              <a:extLst>
                <a:ext uri="{FF2B5EF4-FFF2-40B4-BE49-F238E27FC236}">
                  <a16:creationId xmlns:a16="http://schemas.microsoft.com/office/drawing/2014/main" id="{D981DA66-47C0-CC02-1505-C47E9A2639BA}"/>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14346" name="Picture 2">
              <a:extLst>
                <a:ext uri="{FF2B5EF4-FFF2-40B4-BE49-F238E27FC236}">
                  <a16:creationId xmlns:a16="http://schemas.microsoft.com/office/drawing/2014/main" id="{683CA3ED-75AA-7753-3AF8-51F04354DDB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Action Button: Back or Previous 22">
            <a:hlinkClick r:id="" action="ppaction://hlinkshowjump?jump=previousslide" highlightClick="1"/>
            <a:extLst>
              <a:ext uri="{FF2B5EF4-FFF2-40B4-BE49-F238E27FC236}">
                <a16:creationId xmlns:a16="http://schemas.microsoft.com/office/drawing/2014/main" id="{C5A14E93-C16C-E813-3892-E845EF6A80DC}"/>
              </a:ext>
              <a:ext uri="{C183D7F6-B498-43B3-948B-1728B52AA6E4}">
                <adec:decorative xmlns:adec="http://schemas.microsoft.com/office/drawing/2017/decorative" val="1"/>
              </a:ext>
            </a:extLst>
          </p:cNvPr>
          <p:cNvSpPr/>
          <p:nvPr/>
        </p:nvSpPr>
        <p:spPr>
          <a:xfrm>
            <a:off x="4191000" y="4887913"/>
            <a:ext cx="990600" cy="685800"/>
          </a:xfrm>
          <a:prstGeom prst="actionButtonBackPrevious">
            <a:avLst/>
          </a:prstGeom>
          <a:ln/>
        </p:spPr>
        <p:style>
          <a:lnRef idx="3">
            <a:schemeClr val="lt1"/>
          </a:lnRef>
          <a:fillRef idx="1">
            <a:schemeClr val="accent1"/>
          </a:fillRef>
          <a:effectRef idx="1">
            <a:schemeClr val="accent1"/>
          </a:effectRef>
          <a:fontRef idx="minor">
            <a:schemeClr val="lt1"/>
          </a:fontRef>
        </p:style>
        <p:txBody>
          <a:bodyPr anchor="ctr">
            <a:sp3d extrusionH="57150">
              <a:bevelT w="82550" h="38100" prst="coolSlant"/>
            </a:sp3d>
          </a:bodyPr>
          <a:lstStyle/>
          <a:p>
            <a:pPr algn="ctr">
              <a:defRPr/>
            </a:pPr>
            <a:endParaRPr lang="en-US" dirty="0">
              <a:solidFill>
                <a:schemeClr val="accent6">
                  <a:lumMod val="60000"/>
                  <a:lumOff val="40000"/>
                </a:schemeClr>
              </a:solidFill>
            </a:endParaRPr>
          </a:p>
        </p:txBody>
      </p:sp>
      <p:sp>
        <p:nvSpPr>
          <p:cNvPr id="14340" name="TextBox 18">
            <a:extLst>
              <a:ext uri="{FF2B5EF4-FFF2-40B4-BE49-F238E27FC236}">
                <a16:creationId xmlns:a16="http://schemas.microsoft.com/office/drawing/2014/main" id="{CD94EB09-3EF9-FE8F-898E-9EA0A83588C8}"/>
              </a:ext>
            </a:extLst>
          </p:cNvPr>
          <p:cNvSpPr txBox="1">
            <a:spLocks noChangeArrowheads="1"/>
          </p:cNvSpPr>
          <p:nvPr/>
        </p:nvSpPr>
        <p:spPr bwMode="auto">
          <a:xfrm>
            <a:off x="3505200" y="5726113"/>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Return to Question #2</a:t>
            </a:r>
          </a:p>
        </p:txBody>
      </p:sp>
      <p:sp>
        <p:nvSpPr>
          <p:cNvPr id="14344" name="Footer Placeholder 3">
            <a:extLst>
              <a:ext uri="{FF2B5EF4-FFF2-40B4-BE49-F238E27FC236}">
                <a16:creationId xmlns:a16="http://schemas.microsoft.com/office/drawing/2014/main" id="{14406D78-A7BD-D8B3-0343-738226474F7A}"/>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1265"/>
                                        </p:tgtEl>
                                        <p:attrNameLst>
                                          <p:attrName>style.visibility</p:attrName>
                                        </p:attrNameLst>
                                      </p:cBhvr>
                                      <p:to>
                                        <p:strVal val="visible"/>
                                      </p:to>
                                    </p:set>
                                    <p:anim calcmode="lin" valueType="num">
                                      <p:cBhvr>
                                        <p:cTn id="7" dur="1000" fill="hold"/>
                                        <p:tgtEl>
                                          <p:spTgt spid="11265"/>
                                        </p:tgtEl>
                                        <p:attrNameLst>
                                          <p:attrName>ppt_w</p:attrName>
                                        </p:attrNameLst>
                                      </p:cBhvr>
                                      <p:tavLst>
                                        <p:tav tm="0">
                                          <p:val>
                                            <p:fltVal val="0"/>
                                          </p:val>
                                        </p:tav>
                                        <p:tav tm="100000">
                                          <p:val>
                                            <p:strVal val="#ppt_w"/>
                                          </p:val>
                                        </p:tav>
                                      </p:tavLst>
                                    </p:anim>
                                    <p:anim calcmode="lin" valueType="num">
                                      <p:cBhvr>
                                        <p:cTn id="8" dur="1000" fill="hold"/>
                                        <p:tgtEl>
                                          <p:spTgt spid="11265"/>
                                        </p:tgtEl>
                                        <p:attrNameLst>
                                          <p:attrName>ppt_h</p:attrName>
                                        </p:attrNameLst>
                                      </p:cBhvr>
                                      <p:tavLst>
                                        <p:tav tm="0">
                                          <p:val>
                                            <p:fltVal val="0"/>
                                          </p:val>
                                        </p:tav>
                                        <p:tav tm="100000">
                                          <p:val>
                                            <p:strVal val="#ppt_h"/>
                                          </p:val>
                                        </p:tav>
                                      </p:tavLst>
                                    </p:anim>
                                    <p:anim calcmode="lin" valueType="num">
                                      <p:cBhvr>
                                        <p:cTn id="9" dur="1000" fill="hold"/>
                                        <p:tgtEl>
                                          <p:spTgt spid="11265"/>
                                        </p:tgtEl>
                                        <p:attrNameLst>
                                          <p:attrName>style.rotation</p:attrName>
                                        </p:attrNameLst>
                                      </p:cBhvr>
                                      <p:tavLst>
                                        <p:tav tm="0">
                                          <p:val>
                                            <p:fltVal val="90"/>
                                          </p:val>
                                        </p:tav>
                                        <p:tav tm="100000">
                                          <p:val>
                                            <p:fltVal val="0"/>
                                          </p:val>
                                        </p:tav>
                                      </p:tavLst>
                                    </p:anim>
                                    <p:animEffect transition="in" filter="fade">
                                      <p:cBhvr>
                                        <p:cTn id="10" dur="10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4812105E-422E-A2AD-E610-99E9F9784F37}"/>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4C56DD0-59A8-6EA5-1898-6DAD52931CD8}"/>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14</a:t>
            </a:r>
          </a:p>
        </p:txBody>
      </p:sp>
      <p:pic>
        <p:nvPicPr>
          <p:cNvPr id="9217" name="Picture 1">
            <a:extLst>
              <a:ext uri="{FF2B5EF4-FFF2-40B4-BE49-F238E27FC236}">
                <a16:creationId xmlns:a16="http://schemas.microsoft.com/office/drawing/2014/main" id="{17E3D746-DC9A-735A-7B17-DFC0CDCA638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685800"/>
            <a:ext cx="3162300"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6" name="Group 207">
            <a:extLst>
              <a:ext uri="{FF2B5EF4-FFF2-40B4-BE49-F238E27FC236}">
                <a16:creationId xmlns:a16="http://schemas.microsoft.com/office/drawing/2014/main" id="{5A32CBF9-CE1F-C3F5-D930-EBF8F56570ED}"/>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2" name="Rectangle 21">
              <a:extLst>
                <a:ext uri="{FF2B5EF4-FFF2-40B4-BE49-F238E27FC236}">
                  <a16:creationId xmlns:a16="http://schemas.microsoft.com/office/drawing/2014/main" id="{C8FE4096-8EB3-52A3-9B23-9FA2AFEFEAF5}"/>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15370" name="Picture 2">
              <a:extLst>
                <a:ext uri="{FF2B5EF4-FFF2-40B4-BE49-F238E27FC236}">
                  <a16:creationId xmlns:a16="http://schemas.microsoft.com/office/drawing/2014/main" id="{EA3615B3-EE24-2EFD-8207-83F8037CF50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Action Button: Forward or Next 19">
            <a:hlinkClick r:id="" action="ppaction://hlinkshowjump?jump=nextslide" highlightClick="1"/>
            <a:extLst>
              <a:ext uri="{FF2B5EF4-FFF2-40B4-BE49-F238E27FC236}">
                <a16:creationId xmlns:a16="http://schemas.microsoft.com/office/drawing/2014/main" id="{C0C9C7F7-2DA5-E4E7-1E5D-232484251CF9}"/>
              </a:ext>
              <a:ext uri="{C183D7F6-B498-43B3-948B-1728B52AA6E4}">
                <adec:decorative xmlns:adec="http://schemas.microsoft.com/office/drawing/2017/decorative" val="1"/>
              </a:ext>
            </a:extLst>
          </p:cNvPr>
          <p:cNvSpPr/>
          <p:nvPr/>
        </p:nvSpPr>
        <p:spPr>
          <a:xfrm>
            <a:off x="4191000" y="4876800"/>
            <a:ext cx="987425" cy="685800"/>
          </a:xfrm>
          <a:prstGeom prst="actionButtonForwardNext">
            <a:avLst/>
          </a:prstGeom>
          <a:ln/>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364" name="TextBox 18">
            <a:extLst>
              <a:ext uri="{FF2B5EF4-FFF2-40B4-BE49-F238E27FC236}">
                <a16:creationId xmlns:a16="http://schemas.microsoft.com/office/drawing/2014/main" id="{C5345C31-0220-A11D-F9AB-75F674B572D1}"/>
              </a:ext>
            </a:extLst>
          </p:cNvPr>
          <p:cNvSpPr txBox="1">
            <a:spLocks noChangeArrowheads="1"/>
          </p:cNvSpPr>
          <p:nvPr/>
        </p:nvSpPr>
        <p:spPr bwMode="auto">
          <a:xfrm>
            <a:off x="3200400" y="571500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Go to Questions #3 &amp; #4</a:t>
            </a:r>
          </a:p>
        </p:txBody>
      </p:sp>
      <p:sp>
        <p:nvSpPr>
          <p:cNvPr id="15368" name="Footer Placeholder 3">
            <a:extLst>
              <a:ext uri="{FF2B5EF4-FFF2-40B4-BE49-F238E27FC236}">
                <a16:creationId xmlns:a16="http://schemas.microsoft.com/office/drawing/2014/main" id="{DC9769AA-0DE7-754B-6EFE-3E4777DBDA9A}"/>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9217"/>
                                        </p:tgtEl>
                                        <p:attrNameLst>
                                          <p:attrName>style.visibility</p:attrName>
                                        </p:attrNameLst>
                                      </p:cBhvr>
                                      <p:to>
                                        <p:strVal val="visible"/>
                                      </p:to>
                                    </p:set>
                                    <p:anim calcmode="lin" valueType="num">
                                      <p:cBhvr>
                                        <p:cTn id="7" dur="1000" fill="hold"/>
                                        <p:tgtEl>
                                          <p:spTgt spid="9217"/>
                                        </p:tgtEl>
                                        <p:attrNameLst>
                                          <p:attrName>ppt_w</p:attrName>
                                        </p:attrNameLst>
                                      </p:cBhvr>
                                      <p:tavLst>
                                        <p:tav tm="0">
                                          <p:val>
                                            <p:fltVal val="0"/>
                                          </p:val>
                                        </p:tav>
                                        <p:tav tm="100000">
                                          <p:val>
                                            <p:strVal val="#ppt_w"/>
                                          </p:val>
                                        </p:tav>
                                      </p:tavLst>
                                    </p:anim>
                                    <p:anim calcmode="lin" valueType="num">
                                      <p:cBhvr>
                                        <p:cTn id="8" dur="1000" fill="hold"/>
                                        <p:tgtEl>
                                          <p:spTgt spid="9217"/>
                                        </p:tgtEl>
                                        <p:attrNameLst>
                                          <p:attrName>ppt_h</p:attrName>
                                        </p:attrNameLst>
                                      </p:cBhvr>
                                      <p:tavLst>
                                        <p:tav tm="0">
                                          <p:val>
                                            <p:fltVal val="0"/>
                                          </p:val>
                                        </p:tav>
                                        <p:tav tm="100000">
                                          <p:val>
                                            <p:strVal val="#ppt_h"/>
                                          </p:val>
                                        </p:tav>
                                      </p:tavLst>
                                    </p:anim>
                                    <p:anim calcmode="lin" valueType="num">
                                      <p:cBhvr>
                                        <p:cTn id="9" dur="1000" fill="hold"/>
                                        <p:tgtEl>
                                          <p:spTgt spid="92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2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FE04EF91-6AE4-7968-33DB-C7489E1BB8AD}"/>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508AB7C-1D03-F3AB-2118-EC29498C07B9}"/>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15</a:t>
            </a:r>
          </a:p>
        </p:txBody>
      </p:sp>
      <p:pic>
        <p:nvPicPr>
          <p:cNvPr id="16387" name="Picture 10">
            <a:extLst>
              <a:ext uri="{FF2B5EF4-FFF2-40B4-BE49-F238E27FC236}">
                <a16:creationId xmlns:a16="http://schemas.microsoft.com/office/drawing/2014/main" id="{C20C91A6-BDD9-04E7-863D-C9BCAFF4BF2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3333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
            <a:extLst>
              <a:ext uri="{FF2B5EF4-FFF2-40B4-BE49-F238E27FC236}">
                <a16:creationId xmlns:a16="http://schemas.microsoft.com/office/drawing/2014/main" id="{7C786A26-B01D-F57E-3F39-8FBA0FE45EC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3250" y="2306638"/>
            <a:ext cx="692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Text Box 7">
            <a:extLst>
              <a:ext uri="{FF2B5EF4-FFF2-40B4-BE49-F238E27FC236}">
                <a16:creationId xmlns:a16="http://schemas.microsoft.com/office/drawing/2014/main" id="{AE728F63-C1D7-7516-C9BE-732E76002423}"/>
              </a:ext>
            </a:extLst>
          </p:cNvPr>
          <p:cNvSpPr txBox="1">
            <a:spLocks noChangeArrowheads="1"/>
          </p:cNvSpPr>
          <p:nvPr/>
        </p:nvSpPr>
        <p:spPr bwMode="auto">
          <a:xfrm>
            <a:off x="876300" y="265113"/>
            <a:ext cx="8039100" cy="255428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		      How to Increase Your Metabolism			</a:t>
            </a:r>
            <a:endParaRPr lang="en-US" altLang="en-US" sz="1600"/>
          </a:p>
          <a:p>
            <a:pPr eaLnBrk="1" hangingPunct="1"/>
            <a:r>
              <a:rPr lang="en-US" altLang="en-US" sz="1600"/>
              <a:t>	   If you’re lucky enough to have fast metabolism, you'll burn calories quickly and easily. If your metabolism runs slowly, no matter how little you eat, a greater portion of the calories you consume will be stored in your body as unwanted fat. But don't give up! Even if your metabolism is indeed slow. recent studies prove that it is possible to rev up a </a:t>
            </a:r>
            <a:r>
              <a:rPr lang="en-US" altLang="en-US" sz="1600" b="1" u="sng"/>
              <a:t>sluggish </a:t>
            </a:r>
            <a:r>
              <a:rPr lang="en-US" altLang="en-US" sz="1600"/>
              <a:t>metabolism so as to lose weight faster. One particular way to do this is to increase your exercise time; yet other ways include eating small, regular meals and drinking </a:t>
            </a:r>
            <a:r>
              <a:rPr lang="en-US" altLang="en-US" sz="1600" b="1" u="sng"/>
              <a:t>copious</a:t>
            </a:r>
            <a:r>
              <a:rPr lang="en-US" altLang="en-US" sz="1600"/>
              <a:t> amounts of water.  Plentiful amounts of water are helpful in flushing out your system. If you do these things, you should be able to increase your metabolism and meet your weight loss goals. </a:t>
            </a:r>
          </a:p>
        </p:txBody>
      </p:sp>
      <p:pic>
        <p:nvPicPr>
          <p:cNvPr id="16402" name="Picture 2">
            <a:extLst>
              <a:ext uri="{FF2B5EF4-FFF2-40B4-BE49-F238E27FC236}">
                <a16:creationId xmlns:a16="http://schemas.microsoft.com/office/drawing/2014/main" id="{1379B2B2-BB1D-065E-C4CE-377E34882B6C}"/>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5525" y="-61913"/>
            <a:ext cx="728663" cy="81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Text Box 7">
            <a:extLst>
              <a:ext uri="{FF2B5EF4-FFF2-40B4-BE49-F238E27FC236}">
                <a16:creationId xmlns:a16="http://schemas.microsoft.com/office/drawing/2014/main" id="{551990B0-FB02-06AE-7FBF-5EE428A12E04}"/>
              </a:ext>
            </a:extLst>
          </p:cNvPr>
          <p:cNvSpPr txBox="1">
            <a:spLocks noChangeArrowheads="1"/>
          </p:cNvSpPr>
          <p:nvPr/>
        </p:nvSpPr>
        <p:spPr bwMode="auto">
          <a:xfrm>
            <a:off x="660400" y="2908300"/>
            <a:ext cx="3444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3.</a:t>
            </a:r>
            <a:r>
              <a:rPr lang="en-US" altLang="en-US" sz="1600"/>
              <a:t> The best meaning of </a:t>
            </a:r>
            <a:r>
              <a:rPr lang="en-US" altLang="en-US" sz="1600" b="1"/>
              <a:t>sluggish</a:t>
            </a:r>
            <a:r>
              <a:rPr lang="en-US" altLang="en-US" sz="1600"/>
              <a:t> is:</a:t>
            </a:r>
          </a:p>
        </p:txBody>
      </p:sp>
      <p:sp>
        <p:nvSpPr>
          <p:cNvPr id="11" name="AutoShape 8">
            <a:hlinkClick r:id="" action="ppaction://noaction" highlightClick="1">
              <a:snd r:embed="rId8" name="Incorrect Answer.wav"/>
            </a:hlinkClick>
            <a:extLst>
              <a:ext uri="{FF2B5EF4-FFF2-40B4-BE49-F238E27FC236}">
                <a16:creationId xmlns:a16="http://schemas.microsoft.com/office/drawing/2014/main" id="{806BA5A7-0C20-EB47-7122-E6010101EC94}"/>
              </a:ext>
            </a:extLst>
          </p:cNvPr>
          <p:cNvSpPr>
            <a:spLocks noChangeArrowheads="1"/>
          </p:cNvSpPr>
          <p:nvPr/>
        </p:nvSpPr>
        <p:spPr bwMode="auto">
          <a:xfrm>
            <a:off x="1025525" y="3370263"/>
            <a:ext cx="27432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Quick</a:t>
            </a:r>
            <a:endParaRPr lang="en-US" sz="1400" dirty="0">
              <a:latin typeface="Arial" pitchFamily="34" charset="0"/>
              <a:cs typeface="Arial" pitchFamily="34" charset="0"/>
            </a:endParaRPr>
          </a:p>
        </p:txBody>
      </p:sp>
      <p:sp>
        <p:nvSpPr>
          <p:cNvPr id="12" name="AutoShape 9">
            <a:hlinkClick r:id="" action="ppaction://noaction" highlightClick="1">
              <a:snd r:embed="rId8" name="Incorrect Answer.wav"/>
            </a:hlinkClick>
            <a:extLst>
              <a:ext uri="{FF2B5EF4-FFF2-40B4-BE49-F238E27FC236}">
                <a16:creationId xmlns:a16="http://schemas.microsoft.com/office/drawing/2014/main" id="{985A60A1-ABAD-6744-45AD-CA6F7927DBF8}"/>
              </a:ext>
            </a:extLst>
          </p:cNvPr>
          <p:cNvSpPr>
            <a:spLocks noChangeArrowheads="1"/>
          </p:cNvSpPr>
          <p:nvPr/>
        </p:nvSpPr>
        <p:spPr bwMode="auto">
          <a:xfrm>
            <a:off x="1025525" y="3979863"/>
            <a:ext cx="27432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Unusual</a:t>
            </a:r>
            <a:endParaRPr lang="en-US" sz="1400" dirty="0">
              <a:latin typeface="Arial" pitchFamily="34" charset="0"/>
              <a:cs typeface="Arial" pitchFamily="34" charset="0"/>
            </a:endParaRPr>
          </a:p>
        </p:txBody>
      </p:sp>
      <p:sp>
        <p:nvSpPr>
          <p:cNvPr id="13" name="AutoShape 10">
            <a:hlinkClick r:id="rId9" action="ppaction://hlinksldjump" highlightClick="1">
              <a:snd r:embed="rId10" name="Correct Answer.wav"/>
            </a:hlinkClick>
            <a:extLst>
              <a:ext uri="{FF2B5EF4-FFF2-40B4-BE49-F238E27FC236}">
                <a16:creationId xmlns:a16="http://schemas.microsoft.com/office/drawing/2014/main" id="{4AC1A9E1-9299-79A6-A9F6-2283AE440A0B}"/>
              </a:ext>
            </a:extLst>
          </p:cNvPr>
          <p:cNvSpPr>
            <a:spLocks noChangeArrowheads="1"/>
          </p:cNvSpPr>
          <p:nvPr/>
        </p:nvSpPr>
        <p:spPr bwMode="auto">
          <a:xfrm>
            <a:off x="1025525" y="4589463"/>
            <a:ext cx="27432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C. Slow</a:t>
            </a:r>
          </a:p>
        </p:txBody>
      </p:sp>
      <p:sp>
        <p:nvSpPr>
          <p:cNvPr id="14" name="AutoShape 11">
            <a:hlinkClick r:id="" action="ppaction://noaction" highlightClick="1">
              <a:snd r:embed="rId8" name="Incorrect Answer.wav"/>
            </a:hlinkClick>
            <a:extLst>
              <a:ext uri="{FF2B5EF4-FFF2-40B4-BE49-F238E27FC236}">
                <a16:creationId xmlns:a16="http://schemas.microsoft.com/office/drawing/2014/main" id="{E86280BD-BB27-30A2-79F1-B9F83E6F8CDD}"/>
              </a:ext>
            </a:extLst>
          </p:cNvPr>
          <p:cNvSpPr>
            <a:spLocks noChangeArrowheads="1"/>
          </p:cNvSpPr>
          <p:nvPr/>
        </p:nvSpPr>
        <p:spPr bwMode="auto">
          <a:xfrm>
            <a:off x="1025525" y="5199063"/>
            <a:ext cx="27432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Fantastic</a:t>
            </a:r>
            <a:endParaRPr lang="en-US" sz="1400" dirty="0">
              <a:latin typeface="Arial" pitchFamily="34" charset="0"/>
              <a:cs typeface="Arial" pitchFamily="34" charset="0"/>
            </a:endParaRPr>
          </a:p>
        </p:txBody>
      </p:sp>
      <p:sp>
        <p:nvSpPr>
          <p:cNvPr id="16400" name="Text Box 12">
            <a:extLst>
              <a:ext uri="{FF2B5EF4-FFF2-40B4-BE49-F238E27FC236}">
                <a16:creationId xmlns:a16="http://schemas.microsoft.com/office/drawing/2014/main" id="{2F35BFAB-CB3C-5334-F2C8-9591FBEF9139}"/>
              </a:ext>
            </a:extLst>
          </p:cNvPr>
          <p:cNvSpPr txBox="1">
            <a:spLocks noChangeArrowheads="1"/>
          </p:cNvSpPr>
          <p:nvPr/>
        </p:nvSpPr>
        <p:spPr bwMode="auto">
          <a:xfrm>
            <a:off x="4800600" y="2911475"/>
            <a:ext cx="34115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4.</a:t>
            </a:r>
            <a:r>
              <a:rPr lang="en-US" altLang="en-US" sz="1600"/>
              <a:t> The best meaning of </a:t>
            </a:r>
            <a:r>
              <a:rPr lang="en-US" altLang="en-US" sz="1600" b="1"/>
              <a:t>copious is</a:t>
            </a:r>
            <a:r>
              <a:rPr lang="en-US" altLang="en-US" sz="1600"/>
              <a:t>:</a:t>
            </a:r>
          </a:p>
        </p:txBody>
      </p:sp>
      <p:sp>
        <p:nvSpPr>
          <p:cNvPr id="16" name="AutoShape 13">
            <a:hlinkClick r:id="rId11" action="ppaction://hlinksldjump" highlightClick="1">
              <a:snd r:embed="rId10" name="Correct Answer.wav"/>
            </a:hlinkClick>
            <a:extLst>
              <a:ext uri="{FF2B5EF4-FFF2-40B4-BE49-F238E27FC236}">
                <a16:creationId xmlns:a16="http://schemas.microsoft.com/office/drawing/2014/main" id="{06690C0E-BCAB-B59B-BEFF-F46795348976}"/>
              </a:ext>
            </a:extLst>
          </p:cNvPr>
          <p:cNvSpPr>
            <a:spLocks noChangeArrowheads="1"/>
          </p:cNvSpPr>
          <p:nvPr/>
        </p:nvSpPr>
        <p:spPr bwMode="auto">
          <a:xfrm>
            <a:off x="5213350" y="3316288"/>
            <a:ext cx="2708275"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Large</a:t>
            </a:r>
          </a:p>
        </p:txBody>
      </p:sp>
      <p:sp>
        <p:nvSpPr>
          <p:cNvPr id="17" name="AutoShape 14">
            <a:hlinkClick r:id="" action="ppaction://noaction" highlightClick="1">
              <a:snd r:embed="rId8" name="Incorrect Answer.wav"/>
            </a:hlinkClick>
            <a:extLst>
              <a:ext uri="{FF2B5EF4-FFF2-40B4-BE49-F238E27FC236}">
                <a16:creationId xmlns:a16="http://schemas.microsoft.com/office/drawing/2014/main" id="{AF7C4431-B9A4-8E36-5E6A-2EC04F33FA04}"/>
              </a:ext>
            </a:extLst>
          </p:cNvPr>
          <p:cNvSpPr>
            <a:spLocks noChangeArrowheads="1"/>
          </p:cNvSpPr>
          <p:nvPr/>
        </p:nvSpPr>
        <p:spPr bwMode="auto">
          <a:xfrm>
            <a:off x="5213350" y="3925888"/>
            <a:ext cx="2708275"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Confusing</a:t>
            </a:r>
          </a:p>
        </p:txBody>
      </p:sp>
      <p:sp>
        <p:nvSpPr>
          <p:cNvPr id="18" name="AutoShape 15">
            <a:hlinkClick r:id="" action="ppaction://noaction" highlightClick="1">
              <a:snd r:embed="rId8" name="Incorrect Answer.wav"/>
            </a:hlinkClick>
            <a:extLst>
              <a:ext uri="{FF2B5EF4-FFF2-40B4-BE49-F238E27FC236}">
                <a16:creationId xmlns:a16="http://schemas.microsoft.com/office/drawing/2014/main" id="{0E7DCEDC-BBBA-6207-AD71-9295588B486A}"/>
              </a:ext>
            </a:extLst>
          </p:cNvPr>
          <p:cNvSpPr>
            <a:spLocks noChangeArrowheads="1"/>
          </p:cNvSpPr>
          <p:nvPr/>
        </p:nvSpPr>
        <p:spPr bwMode="auto">
          <a:xfrm>
            <a:off x="5213350" y="4535488"/>
            <a:ext cx="2708275"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Delicious</a:t>
            </a:r>
          </a:p>
        </p:txBody>
      </p:sp>
      <p:sp>
        <p:nvSpPr>
          <p:cNvPr id="19" name="AutoShape 16">
            <a:hlinkClick r:id="" action="ppaction://noaction" highlightClick="1">
              <a:snd r:embed="rId8" name="Incorrect Answer.wav"/>
            </a:hlinkClick>
            <a:extLst>
              <a:ext uri="{FF2B5EF4-FFF2-40B4-BE49-F238E27FC236}">
                <a16:creationId xmlns:a16="http://schemas.microsoft.com/office/drawing/2014/main" id="{C38D4ABD-5380-D433-E367-129FE11099A9}"/>
              </a:ext>
            </a:extLst>
          </p:cNvPr>
          <p:cNvSpPr>
            <a:spLocks noChangeArrowheads="1"/>
          </p:cNvSpPr>
          <p:nvPr/>
        </p:nvSpPr>
        <p:spPr bwMode="auto">
          <a:xfrm>
            <a:off x="5213350" y="5145088"/>
            <a:ext cx="2708275"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Tiny</a:t>
            </a:r>
          </a:p>
        </p:txBody>
      </p:sp>
      <p:sp>
        <p:nvSpPr>
          <p:cNvPr id="16403" name="Footer Placeholder 3">
            <a:extLst>
              <a:ext uri="{FF2B5EF4-FFF2-40B4-BE49-F238E27FC236}">
                <a16:creationId xmlns:a16="http://schemas.microsoft.com/office/drawing/2014/main" id="{497EE288-191B-6D3E-5050-47A8A4016E24}"/>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pic>
        <p:nvPicPr>
          <p:cNvPr id="7" name="Reading Practice Inst for All.WAV">
            <a:hlinkClick r:id="" action="ppaction://media"/>
            <a:extLst>
              <a:ext uri="{FF2B5EF4-FFF2-40B4-BE49-F238E27FC236}">
                <a16:creationId xmlns:a16="http://schemas.microsoft.com/office/drawing/2014/main" id="{5115E555-49F5-FA99-6EE7-FB795761277C}"/>
              </a:ext>
              <a:ext uri="{C183D7F6-B498-43B3-948B-1728B52AA6E4}">
                <adec:decorative xmlns:adec="http://schemas.microsoft.com/office/drawing/2017/decorative" val="1"/>
              </a:ext>
            </a:extLst>
          </p:cNvPr>
          <p:cNvPicPr>
            <a:picLocks noRot="1" noChangeAspect="1"/>
          </p:cNvPicPr>
          <p:nvPr>
            <a:audioFile r:link="rId1"/>
          </p:nvPr>
        </p:nvPicPr>
        <p:blipFill>
          <a:blip r:embed="rId12">
            <a:extLst>
              <a:ext uri="{28A0092B-C50C-407E-A947-70E740481C1C}">
                <a14:useLocalDpi xmlns:a14="http://schemas.microsoft.com/office/drawing/2010/main" val="0"/>
              </a:ext>
            </a:extLst>
          </a:blip>
          <a:srcRect/>
          <a:stretch>
            <a:fillRect/>
          </a:stretch>
        </p:blipFill>
        <p:spPr bwMode="auto">
          <a:xfrm>
            <a:off x="77724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6F052203-3D76-20E5-0909-E4CF5F688C7E}"/>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2BD1393-34F2-814E-A991-013147D813C2}"/>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16</a:t>
            </a:r>
          </a:p>
        </p:txBody>
      </p:sp>
      <p:pic>
        <p:nvPicPr>
          <p:cNvPr id="3" name="Picture 2">
            <a:extLst>
              <a:ext uri="{FF2B5EF4-FFF2-40B4-BE49-F238E27FC236}">
                <a16:creationId xmlns:a16="http://schemas.microsoft.com/office/drawing/2014/main" id="{43D3B1CF-FD37-9EBE-D633-8743614DE1F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762000"/>
            <a:ext cx="31432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3" name="Group 207">
            <a:extLst>
              <a:ext uri="{FF2B5EF4-FFF2-40B4-BE49-F238E27FC236}">
                <a16:creationId xmlns:a16="http://schemas.microsoft.com/office/drawing/2014/main" id="{2555C953-32C0-C867-BAA7-024A11D42D9D}"/>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1" name="Rectangle 20">
              <a:extLst>
                <a:ext uri="{FF2B5EF4-FFF2-40B4-BE49-F238E27FC236}">
                  <a16:creationId xmlns:a16="http://schemas.microsoft.com/office/drawing/2014/main" id="{156E4E3D-3844-485F-7F84-8370880FCAAB}"/>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17418" name="Picture 2">
              <a:extLst>
                <a:ext uri="{FF2B5EF4-FFF2-40B4-BE49-F238E27FC236}">
                  <a16:creationId xmlns:a16="http://schemas.microsoft.com/office/drawing/2014/main" id="{E030D8EB-C6E8-F5AE-7A7E-5772E5BF57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Action Button: Back or Previous 22">
            <a:hlinkClick r:id="" action="ppaction://hlinkshowjump?jump=previousslide" highlightClick="1"/>
            <a:extLst>
              <a:ext uri="{FF2B5EF4-FFF2-40B4-BE49-F238E27FC236}">
                <a16:creationId xmlns:a16="http://schemas.microsoft.com/office/drawing/2014/main" id="{B9F1B1C4-284D-3CA4-10D1-673DE372ABA0}"/>
              </a:ext>
              <a:ext uri="{C183D7F6-B498-43B3-948B-1728B52AA6E4}">
                <adec:decorative xmlns:adec="http://schemas.microsoft.com/office/drawing/2017/decorative" val="1"/>
              </a:ext>
            </a:extLst>
          </p:cNvPr>
          <p:cNvSpPr/>
          <p:nvPr/>
        </p:nvSpPr>
        <p:spPr>
          <a:xfrm>
            <a:off x="4191000" y="4887913"/>
            <a:ext cx="990600" cy="685800"/>
          </a:xfrm>
          <a:prstGeom prst="actionButtonBackPrevious">
            <a:avLst/>
          </a:prstGeom>
          <a:ln/>
        </p:spPr>
        <p:style>
          <a:lnRef idx="3">
            <a:schemeClr val="lt1"/>
          </a:lnRef>
          <a:fillRef idx="1">
            <a:schemeClr val="accent1"/>
          </a:fillRef>
          <a:effectRef idx="1">
            <a:schemeClr val="accent1"/>
          </a:effectRef>
          <a:fontRef idx="minor">
            <a:schemeClr val="lt1"/>
          </a:fontRef>
        </p:style>
        <p:txBody>
          <a:bodyPr anchor="ctr">
            <a:sp3d extrusionH="57150">
              <a:bevelT w="82550" h="38100" prst="coolSlant"/>
            </a:sp3d>
          </a:bodyPr>
          <a:lstStyle/>
          <a:p>
            <a:pPr algn="ctr">
              <a:defRPr/>
            </a:pPr>
            <a:endParaRPr lang="en-US" dirty="0">
              <a:solidFill>
                <a:schemeClr val="accent6">
                  <a:lumMod val="60000"/>
                  <a:lumOff val="40000"/>
                </a:schemeClr>
              </a:solidFill>
            </a:endParaRPr>
          </a:p>
        </p:txBody>
      </p:sp>
      <p:sp>
        <p:nvSpPr>
          <p:cNvPr id="17412" name="TextBox 18">
            <a:extLst>
              <a:ext uri="{FF2B5EF4-FFF2-40B4-BE49-F238E27FC236}">
                <a16:creationId xmlns:a16="http://schemas.microsoft.com/office/drawing/2014/main" id="{C8142E47-5F79-7F0A-6C31-96154DBA79B8}"/>
              </a:ext>
            </a:extLst>
          </p:cNvPr>
          <p:cNvSpPr txBox="1">
            <a:spLocks noChangeArrowheads="1"/>
          </p:cNvSpPr>
          <p:nvPr/>
        </p:nvSpPr>
        <p:spPr bwMode="auto">
          <a:xfrm>
            <a:off x="3505200" y="5726113"/>
            <a:ext cx="2819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Return to Question #4</a:t>
            </a:r>
          </a:p>
        </p:txBody>
      </p:sp>
      <p:sp>
        <p:nvSpPr>
          <p:cNvPr id="17416" name="Footer Placeholder 3">
            <a:extLst>
              <a:ext uri="{FF2B5EF4-FFF2-40B4-BE49-F238E27FC236}">
                <a16:creationId xmlns:a16="http://schemas.microsoft.com/office/drawing/2014/main" id="{396CE1EF-8178-5BE2-B2C4-289EFE7013EE}"/>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afterEffect">
                                  <p:stCondLst>
                                    <p:cond delay="0"/>
                                  </p:stCondLst>
                                  <p:childTnLst>
                                    <p:animMotion origin="layout" path="M 0 0  L 0.25 0  E" pathEditMode="relative" ptsTypes="">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805826B0-FA64-52AC-FE04-0C509D50A666}"/>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3D6658E-28CC-3A82-C1EF-242E5C5A8363}"/>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17</a:t>
            </a:r>
          </a:p>
        </p:txBody>
      </p:sp>
      <p:pic>
        <p:nvPicPr>
          <p:cNvPr id="3073" name="Picture 1">
            <a:extLst>
              <a:ext uri="{FF2B5EF4-FFF2-40B4-BE49-F238E27FC236}">
                <a16:creationId xmlns:a16="http://schemas.microsoft.com/office/drawing/2014/main" id="{0E88032F-AC09-50D9-1501-DEF225E8CCC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685800"/>
            <a:ext cx="2362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207">
            <a:extLst>
              <a:ext uri="{FF2B5EF4-FFF2-40B4-BE49-F238E27FC236}">
                <a16:creationId xmlns:a16="http://schemas.microsoft.com/office/drawing/2014/main" id="{6A15ACD4-27EB-2CBD-ED86-27B3157997CD}"/>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2" name="Rectangle 21">
              <a:extLst>
                <a:ext uri="{FF2B5EF4-FFF2-40B4-BE49-F238E27FC236}">
                  <a16:creationId xmlns:a16="http://schemas.microsoft.com/office/drawing/2014/main" id="{524C2CF8-5CDA-B978-F30F-A5F97838C2DC}"/>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18442" name="Picture 2">
              <a:extLst>
                <a:ext uri="{FF2B5EF4-FFF2-40B4-BE49-F238E27FC236}">
                  <a16:creationId xmlns:a16="http://schemas.microsoft.com/office/drawing/2014/main" id="{0AB830C3-4854-E598-8BF9-14BED204C09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Action Button: Forward or Next 19">
            <a:hlinkClick r:id="" action="ppaction://hlinkshowjump?jump=nextslide" highlightClick="1"/>
            <a:extLst>
              <a:ext uri="{FF2B5EF4-FFF2-40B4-BE49-F238E27FC236}">
                <a16:creationId xmlns:a16="http://schemas.microsoft.com/office/drawing/2014/main" id="{7B0D966B-2DFB-8D0B-80F8-2A5E60B899FE}"/>
              </a:ext>
              <a:ext uri="{C183D7F6-B498-43B3-948B-1728B52AA6E4}">
                <adec:decorative xmlns:adec="http://schemas.microsoft.com/office/drawing/2017/decorative" val="1"/>
              </a:ext>
            </a:extLst>
          </p:cNvPr>
          <p:cNvSpPr/>
          <p:nvPr/>
        </p:nvSpPr>
        <p:spPr>
          <a:xfrm>
            <a:off x="4187825" y="4876800"/>
            <a:ext cx="987425" cy="685800"/>
          </a:xfrm>
          <a:prstGeom prst="actionButtonForwardNext">
            <a:avLst/>
          </a:prstGeom>
          <a:ln/>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8436" name="TextBox 18">
            <a:extLst>
              <a:ext uri="{FF2B5EF4-FFF2-40B4-BE49-F238E27FC236}">
                <a16:creationId xmlns:a16="http://schemas.microsoft.com/office/drawing/2014/main" id="{0EDD8251-8CE9-F464-1147-BE2EEE62C506}"/>
              </a:ext>
            </a:extLst>
          </p:cNvPr>
          <p:cNvSpPr txBox="1">
            <a:spLocks noChangeArrowheads="1"/>
          </p:cNvSpPr>
          <p:nvPr/>
        </p:nvSpPr>
        <p:spPr bwMode="auto">
          <a:xfrm>
            <a:off x="3886200" y="571500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Go to Next Slide</a:t>
            </a:r>
          </a:p>
        </p:txBody>
      </p:sp>
      <p:sp>
        <p:nvSpPr>
          <p:cNvPr id="18440" name="Footer Placeholder 3">
            <a:extLst>
              <a:ext uri="{FF2B5EF4-FFF2-40B4-BE49-F238E27FC236}">
                <a16:creationId xmlns:a16="http://schemas.microsoft.com/office/drawing/2014/main" id="{D18086E6-916B-5E34-0E47-5C6E1354D6EA}"/>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fade">
                                      <p:cBhvr>
                                        <p:cTn id="7" dur="1000"/>
                                        <p:tgtEl>
                                          <p:spTgt spid="3073"/>
                                        </p:tgtEl>
                                      </p:cBhvr>
                                    </p:animEffect>
                                    <p:anim calcmode="lin" valueType="num">
                                      <p:cBhvr>
                                        <p:cTn id="8" dur="1000" fill="hold"/>
                                        <p:tgtEl>
                                          <p:spTgt spid="3073"/>
                                        </p:tgtEl>
                                        <p:attrNameLst>
                                          <p:attrName>ppt_x</p:attrName>
                                        </p:attrNameLst>
                                      </p:cBhvr>
                                      <p:tavLst>
                                        <p:tav tm="0">
                                          <p:val>
                                            <p:strVal val="#ppt_x"/>
                                          </p:val>
                                        </p:tav>
                                        <p:tav tm="100000">
                                          <p:val>
                                            <p:strVal val="#ppt_x"/>
                                          </p:val>
                                        </p:tav>
                                      </p:tavLst>
                                    </p:anim>
                                    <p:anim calcmode="lin" valueType="num">
                                      <p:cBhvr>
                                        <p:cTn id="9" dur="1000" fill="hold"/>
                                        <p:tgtEl>
                                          <p:spTgt spid="30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Content Placeholder 5">
            <a:extLst>
              <a:ext uri="{FF2B5EF4-FFF2-40B4-BE49-F238E27FC236}">
                <a16:creationId xmlns:a16="http://schemas.microsoft.com/office/drawing/2014/main" id="{36FAE3C6-A731-498F-E6B9-EB3CA4C44FC7}"/>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045956B-F303-A344-69A1-D0166F071178}"/>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18</a:t>
            </a:r>
          </a:p>
        </p:txBody>
      </p:sp>
      <p:sp>
        <p:nvSpPr>
          <p:cNvPr id="109" name="Rectangle 108">
            <a:extLst>
              <a:ext uri="{FF2B5EF4-FFF2-40B4-BE49-F238E27FC236}">
                <a16:creationId xmlns:a16="http://schemas.microsoft.com/office/drawing/2014/main" id="{046ED8B2-1D95-EE97-0826-750631B03AA8}"/>
              </a:ext>
            </a:extLst>
          </p:cNvPr>
          <p:cNvSpPr/>
          <p:nvPr/>
        </p:nvSpPr>
        <p:spPr>
          <a:xfrm>
            <a:off x="457200" y="152400"/>
            <a:ext cx="8458200" cy="1816100"/>
          </a:xfrm>
          <a:prstGeom prst="rect">
            <a:avLst/>
          </a:prstGeom>
        </p:spPr>
        <p:txBody>
          <a:bodyPr>
            <a:spAutoFit/>
          </a:bodyPr>
          <a:lstStyle/>
          <a:p>
            <a:pPr algn="ctr">
              <a:defRPr/>
            </a:pPr>
            <a:r>
              <a:rPr lang="en-US" sz="2800" b="1" i="1" dirty="0">
                <a:solidFill>
                  <a:srgbClr val="000000"/>
                </a:solidFill>
                <a:effectLst>
                  <a:outerShdw blurRad="38100" dist="38100" dir="2700000" algn="tl">
                    <a:srgbClr val="C0C0C0"/>
                  </a:outerShdw>
                </a:effectLst>
                <a:latin typeface="Arial" charset="0"/>
              </a:rPr>
              <a:t>Congratulations!</a:t>
            </a:r>
          </a:p>
          <a:p>
            <a:pPr algn="ctr">
              <a:defRPr/>
            </a:pPr>
            <a:r>
              <a:rPr lang="en-US" sz="2800" b="1" i="1" dirty="0">
                <a:solidFill>
                  <a:srgbClr val="000000"/>
                </a:solidFill>
                <a:effectLst>
                  <a:outerShdw blurRad="38100" dist="38100" dir="2700000" algn="tl">
                    <a:srgbClr val="C0C0C0"/>
                  </a:outerShdw>
                </a:effectLst>
                <a:latin typeface="Arial" charset="0"/>
              </a:rPr>
              <a:t>You have successfully completed the </a:t>
            </a:r>
          </a:p>
          <a:p>
            <a:pPr algn="ctr">
              <a:defRPr/>
            </a:pPr>
            <a:r>
              <a:rPr lang="en-US" sz="2800" b="1" i="1" dirty="0">
                <a:solidFill>
                  <a:srgbClr val="000000"/>
                </a:solidFill>
                <a:effectLst>
                  <a:outerShdw blurRad="38100" dist="38100" dir="2700000" algn="tl">
                    <a:srgbClr val="C0C0C0"/>
                  </a:outerShdw>
                </a:effectLst>
                <a:latin typeface="Arial" charset="0"/>
              </a:rPr>
              <a:t>Seminole State College of </a:t>
            </a:r>
            <a:r>
              <a:rPr lang="en-US" sz="2800" b="1" i="1" dirty="0" err="1">
                <a:solidFill>
                  <a:srgbClr val="000000"/>
                </a:solidFill>
                <a:effectLst>
                  <a:outerShdw blurRad="38100" dist="38100" dir="2700000" algn="tl">
                    <a:srgbClr val="C0C0C0"/>
                  </a:outerShdw>
                </a:effectLst>
                <a:latin typeface="Arial" charset="0"/>
              </a:rPr>
              <a:t>Fl</a:t>
            </a:r>
            <a:r>
              <a:rPr lang="en-US" sz="2800" b="1" i="1" dirty="0">
                <a:solidFill>
                  <a:srgbClr val="000000"/>
                </a:solidFill>
                <a:effectLst>
                  <a:outerShdw blurRad="38100" dist="38100" dir="2700000" algn="tl">
                    <a:srgbClr val="C0C0C0"/>
                  </a:outerShdw>
                </a:effectLst>
                <a:latin typeface="Arial" charset="0"/>
              </a:rPr>
              <a:t> - ELS Department’s</a:t>
            </a:r>
          </a:p>
          <a:p>
            <a:pPr algn="ctr">
              <a:defRPr/>
            </a:pPr>
            <a:r>
              <a:rPr lang="en-US" sz="2800" b="1" i="1" dirty="0">
                <a:solidFill>
                  <a:srgbClr val="000000"/>
                </a:solidFill>
                <a:effectLst>
                  <a:outerShdw blurRad="38100" dist="38100" dir="2700000" algn="tl">
                    <a:srgbClr val="C0C0C0"/>
                  </a:outerShdw>
                </a:effectLst>
                <a:latin typeface="Arial" charset="0"/>
              </a:rPr>
              <a:t>Context Clues Tutorial!</a:t>
            </a:r>
            <a:endParaRPr lang="en-US" sz="2800" dirty="0">
              <a:latin typeface="Arial" charset="0"/>
            </a:endParaRPr>
          </a:p>
        </p:txBody>
      </p:sp>
      <p:grpSp>
        <p:nvGrpSpPr>
          <p:cNvPr id="19460" name="Group 249">
            <a:extLst>
              <a:ext uri="{FF2B5EF4-FFF2-40B4-BE49-F238E27FC236}">
                <a16:creationId xmlns:a16="http://schemas.microsoft.com/office/drawing/2014/main" id="{9A7A4D75-2E3C-E155-20C5-96B0F2B96A7A}"/>
              </a:ext>
              <a:ext uri="{C183D7F6-B498-43B3-948B-1728B52AA6E4}">
                <adec:decorative xmlns:adec="http://schemas.microsoft.com/office/drawing/2017/decorative" val="1"/>
              </a:ext>
            </a:extLst>
          </p:cNvPr>
          <p:cNvGrpSpPr>
            <a:grpSpLocks/>
          </p:cNvGrpSpPr>
          <p:nvPr/>
        </p:nvGrpSpPr>
        <p:grpSpPr bwMode="auto">
          <a:xfrm>
            <a:off x="3194050" y="1803400"/>
            <a:ext cx="3011488" cy="2971800"/>
            <a:chOff x="1554" y="642"/>
            <a:chExt cx="2185" cy="2220"/>
          </a:xfrm>
        </p:grpSpPr>
        <p:sp>
          <p:nvSpPr>
            <p:cNvPr id="19466" name="Freeform 67">
              <a:extLst>
                <a:ext uri="{FF2B5EF4-FFF2-40B4-BE49-F238E27FC236}">
                  <a16:creationId xmlns:a16="http://schemas.microsoft.com/office/drawing/2014/main" id="{FBEBDC49-D8B4-426A-2307-FA1F5C84DF2E}"/>
                </a:ext>
              </a:extLst>
            </p:cNvPr>
            <p:cNvSpPr>
              <a:spLocks/>
            </p:cNvSpPr>
            <p:nvPr/>
          </p:nvSpPr>
          <p:spPr bwMode="auto">
            <a:xfrm>
              <a:off x="1616" y="908"/>
              <a:ext cx="2123" cy="1575"/>
            </a:xfrm>
            <a:custGeom>
              <a:avLst/>
              <a:gdLst>
                <a:gd name="T0" fmla="*/ 0 w 2123"/>
                <a:gd name="T1" fmla="*/ 0 h 1575"/>
                <a:gd name="T2" fmla="*/ 35 w 2123"/>
                <a:gd name="T3" fmla="*/ 1079 h 1575"/>
                <a:gd name="T4" fmla="*/ 38 w 2123"/>
                <a:gd name="T5" fmla="*/ 1081 h 1575"/>
                <a:gd name="T6" fmla="*/ 51 w 2123"/>
                <a:gd name="T7" fmla="*/ 1089 h 1575"/>
                <a:gd name="T8" fmla="*/ 68 w 2123"/>
                <a:gd name="T9" fmla="*/ 1101 h 1575"/>
                <a:gd name="T10" fmla="*/ 93 w 2123"/>
                <a:gd name="T11" fmla="*/ 1117 h 1575"/>
                <a:gd name="T12" fmla="*/ 124 w 2123"/>
                <a:gd name="T13" fmla="*/ 1137 h 1575"/>
                <a:gd name="T14" fmla="*/ 162 w 2123"/>
                <a:gd name="T15" fmla="*/ 1160 h 1575"/>
                <a:gd name="T16" fmla="*/ 205 w 2123"/>
                <a:gd name="T17" fmla="*/ 1185 h 1575"/>
                <a:gd name="T18" fmla="*/ 254 w 2123"/>
                <a:gd name="T19" fmla="*/ 1213 h 1575"/>
                <a:gd name="T20" fmla="*/ 306 w 2123"/>
                <a:gd name="T21" fmla="*/ 1242 h 1575"/>
                <a:gd name="T22" fmla="*/ 364 w 2123"/>
                <a:gd name="T23" fmla="*/ 1273 h 1575"/>
                <a:gd name="T24" fmla="*/ 426 w 2123"/>
                <a:gd name="T25" fmla="*/ 1304 h 1575"/>
                <a:gd name="T26" fmla="*/ 491 w 2123"/>
                <a:gd name="T27" fmla="*/ 1336 h 1575"/>
                <a:gd name="T28" fmla="*/ 561 w 2123"/>
                <a:gd name="T29" fmla="*/ 1368 h 1575"/>
                <a:gd name="T30" fmla="*/ 633 w 2123"/>
                <a:gd name="T31" fmla="*/ 1398 h 1575"/>
                <a:gd name="T32" fmla="*/ 708 w 2123"/>
                <a:gd name="T33" fmla="*/ 1428 h 1575"/>
                <a:gd name="T34" fmla="*/ 786 w 2123"/>
                <a:gd name="T35" fmla="*/ 1457 h 1575"/>
                <a:gd name="T36" fmla="*/ 865 w 2123"/>
                <a:gd name="T37" fmla="*/ 1483 h 1575"/>
                <a:gd name="T38" fmla="*/ 947 w 2123"/>
                <a:gd name="T39" fmla="*/ 1508 h 1575"/>
                <a:gd name="T40" fmla="*/ 1030 w 2123"/>
                <a:gd name="T41" fmla="*/ 1529 h 1575"/>
                <a:gd name="T42" fmla="*/ 1113 w 2123"/>
                <a:gd name="T43" fmla="*/ 1547 h 1575"/>
                <a:gd name="T44" fmla="*/ 1197 w 2123"/>
                <a:gd name="T45" fmla="*/ 1560 h 1575"/>
                <a:gd name="T46" fmla="*/ 1282 w 2123"/>
                <a:gd name="T47" fmla="*/ 1570 h 1575"/>
                <a:gd name="T48" fmla="*/ 1367 w 2123"/>
                <a:gd name="T49" fmla="*/ 1575 h 1575"/>
                <a:gd name="T50" fmla="*/ 1450 w 2123"/>
                <a:gd name="T51" fmla="*/ 1575 h 1575"/>
                <a:gd name="T52" fmla="*/ 1533 w 2123"/>
                <a:gd name="T53" fmla="*/ 1568 h 1575"/>
                <a:gd name="T54" fmla="*/ 1616 w 2123"/>
                <a:gd name="T55" fmla="*/ 1556 h 1575"/>
                <a:gd name="T56" fmla="*/ 1696 w 2123"/>
                <a:gd name="T57" fmla="*/ 1538 h 1575"/>
                <a:gd name="T58" fmla="*/ 1774 w 2123"/>
                <a:gd name="T59" fmla="*/ 1511 h 1575"/>
                <a:gd name="T60" fmla="*/ 1850 w 2123"/>
                <a:gd name="T61" fmla="*/ 1477 h 1575"/>
                <a:gd name="T62" fmla="*/ 1924 w 2123"/>
                <a:gd name="T63" fmla="*/ 1436 h 1575"/>
                <a:gd name="T64" fmla="*/ 1995 w 2123"/>
                <a:gd name="T65" fmla="*/ 1387 h 1575"/>
                <a:gd name="T66" fmla="*/ 2062 w 2123"/>
                <a:gd name="T67" fmla="*/ 1328 h 1575"/>
                <a:gd name="T68" fmla="*/ 2123 w 2123"/>
                <a:gd name="T69" fmla="*/ 31 h 1575"/>
                <a:gd name="T70" fmla="*/ 0 w 2123"/>
                <a:gd name="T71" fmla="*/ 0 h 15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23"/>
                <a:gd name="T109" fmla="*/ 0 h 1575"/>
                <a:gd name="T110" fmla="*/ 2123 w 2123"/>
                <a:gd name="T111" fmla="*/ 1575 h 157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23" h="1575">
                  <a:moveTo>
                    <a:pt x="0" y="0"/>
                  </a:moveTo>
                  <a:lnTo>
                    <a:pt x="35" y="1079"/>
                  </a:lnTo>
                  <a:lnTo>
                    <a:pt x="38" y="1081"/>
                  </a:lnTo>
                  <a:lnTo>
                    <a:pt x="51" y="1089"/>
                  </a:lnTo>
                  <a:lnTo>
                    <a:pt x="68" y="1101"/>
                  </a:lnTo>
                  <a:lnTo>
                    <a:pt x="93" y="1117"/>
                  </a:lnTo>
                  <a:lnTo>
                    <a:pt x="124" y="1137"/>
                  </a:lnTo>
                  <a:lnTo>
                    <a:pt x="162" y="1160"/>
                  </a:lnTo>
                  <a:lnTo>
                    <a:pt x="205" y="1185"/>
                  </a:lnTo>
                  <a:lnTo>
                    <a:pt x="254" y="1213"/>
                  </a:lnTo>
                  <a:lnTo>
                    <a:pt x="306" y="1242"/>
                  </a:lnTo>
                  <a:lnTo>
                    <a:pt x="364" y="1273"/>
                  </a:lnTo>
                  <a:lnTo>
                    <a:pt x="426" y="1304"/>
                  </a:lnTo>
                  <a:lnTo>
                    <a:pt x="491" y="1336"/>
                  </a:lnTo>
                  <a:lnTo>
                    <a:pt x="561" y="1368"/>
                  </a:lnTo>
                  <a:lnTo>
                    <a:pt x="633" y="1398"/>
                  </a:lnTo>
                  <a:lnTo>
                    <a:pt x="708" y="1428"/>
                  </a:lnTo>
                  <a:lnTo>
                    <a:pt x="786" y="1457"/>
                  </a:lnTo>
                  <a:lnTo>
                    <a:pt x="865" y="1483"/>
                  </a:lnTo>
                  <a:lnTo>
                    <a:pt x="947" y="1508"/>
                  </a:lnTo>
                  <a:lnTo>
                    <a:pt x="1030" y="1529"/>
                  </a:lnTo>
                  <a:lnTo>
                    <a:pt x="1113" y="1547"/>
                  </a:lnTo>
                  <a:lnTo>
                    <a:pt x="1197" y="1560"/>
                  </a:lnTo>
                  <a:lnTo>
                    <a:pt x="1282" y="1570"/>
                  </a:lnTo>
                  <a:lnTo>
                    <a:pt x="1367" y="1575"/>
                  </a:lnTo>
                  <a:lnTo>
                    <a:pt x="1450" y="1575"/>
                  </a:lnTo>
                  <a:lnTo>
                    <a:pt x="1533" y="1568"/>
                  </a:lnTo>
                  <a:lnTo>
                    <a:pt x="1616" y="1556"/>
                  </a:lnTo>
                  <a:lnTo>
                    <a:pt x="1696" y="1538"/>
                  </a:lnTo>
                  <a:lnTo>
                    <a:pt x="1774" y="1511"/>
                  </a:lnTo>
                  <a:lnTo>
                    <a:pt x="1850" y="1477"/>
                  </a:lnTo>
                  <a:lnTo>
                    <a:pt x="1924" y="1436"/>
                  </a:lnTo>
                  <a:lnTo>
                    <a:pt x="1995" y="1387"/>
                  </a:lnTo>
                  <a:lnTo>
                    <a:pt x="2062" y="1328"/>
                  </a:lnTo>
                  <a:lnTo>
                    <a:pt x="2123" y="31"/>
                  </a:lnTo>
                  <a:lnTo>
                    <a:pt x="0" y="0"/>
                  </a:lnTo>
                  <a:close/>
                </a:path>
              </a:pathLst>
            </a:custGeom>
            <a:solidFill>
              <a:srgbClr val="CCFF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67" name="Freeform 68">
              <a:extLst>
                <a:ext uri="{FF2B5EF4-FFF2-40B4-BE49-F238E27FC236}">
                  <a16:creationId xmlns:a16="http://schemas.microsoft.com/office/drawing/2014/main" id="{E9ABDEC2-C614-B700-3012-58DF8A06285C}"/>
                </a:ext>
              </a:extLst>
            </p:cNvPr>
            <p:cNvSpPr>
              <a:spLocks/>
            </p:cNvSpPr>
            <p:nvPr/>
          </p:nvSpPr>
          <p:spPr bwMode="auto">
            <a:xfrm>
              <a:off x="3076" y="913"/>
              <a:ext cx="209" cy="202"/>
            </a:xfrm>
            <a:custGeom>
              <a:avLst/>
              <a:gdLst>
                <a:gd name="T0" fmla="*/ 55 w 209"/>
                <a:gd name="T1" fmla="*/ 0 h 202"/>
                <a:gd name="T2" fmla="*/ 52 w 209"/>
                <a:gd name="T3" fmla="*/ 2 h 202"/>
                <a:gd name="T4" fmla="*/ 52 w 209"/>
                <a:gd name="T5" fmla="*/ 6 h 202"/>
                <a:gd name="T6" fmla="*/ 27 w 209"/>
                <a:gd name="T7" fmla="*/ 26 h 202"/>
                <a:gd name="T8" fmla="*/ 26 w 209"/>
                <a:gd name="T9" fmla="*/ 21 h 202"/>
                <a:gd name="T10" fmla="*/ 20 w 209"/>
                <a:gd name="T11" fmla="*/ 19 h 202"/>
                <a:gd name="T12" fmla="*/ 20 w 209"/>
                <a:gd name="T13" fmla="*/ 19 h 202"/>
                <a:gd name="T14" fmla="*/ 19 w 209"/>
                <a:gd name="T15" fmla="*/ 19 h 202"/>
                <a:gd name="T16" fmla="*/ 6 w 209"/>
                <a:gd name="T17" fmla="*/ 16 h 202"/>
                <a:gd name="T18" fmla="*/ 5 w 209"/>
                <a:gd name="T19" fmla="*/ 16 h 202"/>
                <a:gd name="T20" fmla="*/ 5 w 209"/>
                <a:gd name="T21" fmla="*/ 17 h 202"/>
                <a:gd name="T22" fmla="*/ 5 w 209"/>
                <a:gd name="T23" fmla="*/ 18 h 202"/>
                <a:gd name="T24" fmla="*/ 6 w 209"/>
                <a:gd name="T25" fmla="*/ 18 h 202"/>
                <a:gd name="T26" fmla="*/ 14 w 209"/>
                <a:gd name="T27" fmla="*/ 20 h 202"/>
                <a:gd name="T28" fmla="*/ 14 w 209"/>
                <a:gd name="T29" fmla="*/ 21 h 202"/>
                <a:gd name="T30" fmla="*/ 1 w 209"/>
                <a:gd name="T31" fmla="*/ 19 h 202"/>
                <a:gd name="T32" fmla="*/ 1 w 209"/>
                <a:gd name="T33" fmla="*/ 19 h 202"/>
                <a:gd name="T34" fmla="*/ 0 w 209"/>
                <a:gd name="T35" fmla="*/ 19 h 202"/>
                <a:gd name="T36" fmla="*/ 1 w 209"/>
                <a:gd name="T37" fmla="*/ 20 h 202"/>
                <a:gd name="T38" fmla="*/ 1 w 209"/>
                <a:gd name="T39" fmla="*/ 21 h 202"/>
                <a:gd name="T40" fmla="*/ 13 w 209"/>
                <a:gd name="T41" fmla="*/ 24 h 202"/>
                <a:gd name="T42" fmla="*/ 13 w 209"/>
                <a:gd name="T43" fmla="*/ 24 h 202"/>
                <a:gd name="T44" fmla="*/ 13 w 209"/>
                <a:gd name="T45" fmla="*/ 24 h 202"/>
                <a:gd name="T46" fmla="*/ 13 w 209"/>
                <a:gd name="T47" fmla="*/ 24 h 202"/>
                <a:gd name="T48" fmla="*/ 3 w 209"/>
                <a:gd name="T49" fmla="*/ 22 h 202"/>
                <a:gd name="T50" fmla="*/ 3 w 209"/>
                <a:gd name="T51" fmla="*/ 22 h 202"/>
                <a:gd name="T52" fmla="*/ 1 w 209"/>
                <a:gd name="T53" fmla="*/ 22 h 202"/>
                <a:gd name="T54" fmla="*/ 3 w 209"/>
                <a:gd name="T55" fmla="*/ 24 h 202"/>
                <a:gd name="T56" fmla="*/ 3 w 209"/>
                <a:gd name="T57" fmla="*/ 25 h 202"/>
                <a:gd name="T58" fmla="*/ 13 w 209"/>
                <a:gd name="T59" fmla="*/ 27 h 202"/>
                <a:gd name="T60" fmla="*/ 13 w 209"/>
                <a:gd name="T61" fmla="*/ 27 h 202"/>
                <a:gd name="T62" fmla="*/ 5 w 209"/>
                <a:gd name="T63" fmla="*/ 25 h 202"/>
                <a:gd name="T64" fmla="*/ 4 w 209"/>
                <a:gd name="T65" fmla="*/ 25 h 202"/>
                <a:gd name="T66" fmla="*/ 3 w 209"/>
                <a:gd name="T67" fmla="*/ 26 h 202"/>
                <a:gd name="T68" fmla="*/ 3 w 209"/>
                <a:gd name="T69" fmla="*/ 27 h 202"/>
                <a:gd name="T70" fmla="*/ 4 w 209"/>
                <a:gd name="T71" fmla="*/ 27 h 202"/>
                <a:gd name="T72" fmla="*/ 17 w 209"/>
                <a:gd name="T73" fmla="*/ 30 h 202"/>
                <a:gd name="T74" fmla="*/ 18 w 209"/>
                <a:gd name="T75" fmla="*/ 30 h 202"/>
                <a:gd name="T76" fmla="*/ 19 w 209"/>
                <a:gd name="T77" fmla="*/ 31 h 202"/>
                <a:gd name="T78" fmla="*/ 24 w 209"/>
                <a:gd name="T79" fmla="*/ 30 h 202"/>
                <a:gd name="T80" fmla="*/ 27 w 209"/>
                <a:gd name="T81" fmla="*/ 28 h 202"/>
                <a:gd name="T82" fmla="*/ 84 w 209"/>
                <a:gd name="T83" fmla="*/ 53 h 202"/>
                <a:gd name="T84" fmla="*/ 67 w 209"/>
                <a:gd name="T85" fmla="*/ 121 h 202"/>
                <a:gd name="T86" fmla="*/ 104 w 209"/>
                <a:gd name="T87" fmla="*/ 158 h 202"/>
                <a:gd name="T88" fmla="*/ 126 w 209"/>
                <a:gd name="T89" fmla="*/ 176 h 202"/>
                <a:gd name="T90" fmla="*/ 137 w 209"/>
                <a:gd name="T91" fmla="*/ 183 h 202"/>
                <a:gd name="T92" fmla="*/ 164 w 209"/>
                <a:gd name="T93" fmla="*/ 155 h 202"/>
                <a:gd name="T94" fmla="*/ 179 w 209"/>
                <a:gd name="T95" fmla="*/ 172 h 202"/>
                <a:gd name="T96" fmla="*/ 192 w 209"/>
                <a:gd name="T97" fmla="*/ 187 h 202"/>
                <a:gd name="T98" fmla="*/ 201 w 209"/>
                <a:gd name="T99" fmla="*/ 198 h 202"/>
                <a:gd name="T100" fmla="*/ 206 w 209"/>
                <a:gd name="T101" fmla="*/ 202 h 202"/>
                <a:gd name="T102" fmla="*/ 209 w 209"/>
                <a:gd name="T103" fmla="*/ 201 h 202"/>
                <a:gd name="T104" fmla="*/ 209 w 209"/>
                <a:gd name="T105" fmla="*/ 198 h 2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9"/>
                <a:gd name="T160" fmla="*/ 0 h 202"/>
                <a:gd name="T161" fmla="*/ 209 w 209"/>
                <a:gd name="T162" fmla="*/ 202 h 2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9" h="202">
                  <a:moveTo>
                    <a:pt x="143" y="72"/>
                  </a:moveTo>
                  <a:lnTo>
                    <a:pt x="55" y="0"/>
                  </a:lnTo>
                  <a:lnTo>
                    <a:pt x="53" y="0"/>
                  </a:lnTo>
                  <a:lnTo>
                    <a:pt x="52" y="2"/>
                  </a:lnTo>
                  <a:lnTo>
                    <a:pt x="52" y="5"/>
                  </a:lnTo>
                  <a:lnTo>
                    <a:pt x="52" y="6"/>
                  </a:lnTo>
                  <a:lnTo>
                    <a:pt x="72" y="36"/>
                  </a:lnTo>
                  <a:lnTo>
                    <a:pt x="27" y="26"/>
                  </a:lnTo>
                  <a:lnTo>
                    <a:pt x="27" y="24"/>
                  </a:lnTo>
                  <a:lnTo>
                    <a:pt x="26" y="21"/>
                  </a:lnTo>
                  <a:lnTo>
                    <a:pt x="24" y="20"/>
                  </a:lnTo>
                  <a:lnTo>
                    <a:pt x="20" y="19"/>
                  </a:lnTo>
                  <a:lnTo>
                    <a:pt x="19" y="19"/>
                  </a:lnTo>
                  <a:lnTo>
                    <a:pt x="18" y="19"/>
                  </a:lnTo>
                  <a:lnTo>
                    <a:pt x="6" y="16"/>
                  </a:lnTo>
                  <a:lnTo>
                    <a:pt x="5" y="16"/>
                  </a:lnTo>
                  <a:lnTo>
                    <a:pt x="5" y="17"/>
                  </a:lnTo>
                  <a:lnTo>
                    <a:pt x="5" y="18"/>
                  </a:lnTo>
                  <a:lnTo>
                    <a:pt x="6" y="18"/>
                  </a:lnTo>
                  <a:lnTo>
                    <a:pt x="15" y="20"/>
                  </a:lnTo>
                  <a:lnTo>
                    <a:pt x="14" y="20"/>
                  </a:lnTo>
                  <a:lnTo>
                    <a:pt x="14" y="21"/>
                  </a:lnTo>
                  <a:lnTo>
                    <a:pt x="1" y="19"/>
                  </a:lnTo>
                  <a:lnTo>
                    <a:pt x="0" y="19"/>
                  </a:lnTo>
                  <a:lnTo>
                    <a:pt x="0" y="20"/>
                  </a:lnTo>
                  <a:lnTo>
                    <a:pt x="1" y="20"/>
                  </a:lnTo>
                  <a:lnTo>
                    <a:pt x="1" y="21"/>
                  </a:lnTo>
                  <a:lnTo>
                    <a:pt x="13" y="24"/>
                  </a:lnTo>
                  <a:lnTo>
                    <a:pt x="3" y="22"/>
                  </a:lnTo>
                  <a:lnTo>
                    <a:pt x="1" y="22"/>
                  </a:lnTo>
                  <a:lnTo>
                    <a:pt x="1" y="24"/>
                  </a:lnTo>
                  <a:lnTo>
                    <a:pt x="3" y="24"/>
                  </a:lnTo>
                  <a:lnTo>
                    <a:pt x="3" y="25"/>
                  </a:lnTo>
                  <a:lnTo>
                    <a:pt x="13" y="26"/>
                  </a:lnTo>
                  <a:lnTo>
                    <a:pt x="13" y="27"/>
                  </a:lnTo>
                  <a:lnTo>
                    <a:pt x="14" y="27"/>
                  </a:lnTo>
                  <a:lnTo>
                    <a:pt x="5" y="25"/>
                  </a:lnTo>
                  <a:lnTo>
                    <a:pt x="4" y="25"/>
                  </a:lnTo>
                  <a:lnTo>
                    <a:pt x="4" y="26"/>
                  </a:lnTo>
                  <a:lnTo>
                    <a:pt x="3" y="26"/>
                  </a:lnTo>
                  <a:lnTo>
                    <a:pt x="3" y="27"/>
                  </a:lnTo>
                  <a:lnTo>
                    <a:pt x="4" y="27"/>
                  </a:lnTo>
                  <a:lnTo>
                    <a:pt x="16" y="30"/>
                  </a:lnTo>
                  <a:lnTo>
                    <a:pt x="17" y="30"/>
                  </a:lnTo>
                  <a:lnTo>
                    <a:pt x="18" y="30"/>
                  </a:lnTo>
                  <a:lnTo>
                    <a:pt x="19" y="31"/>
                  </a:lnTo>
                  <a:lnTo>
                    <a:pt x="22" y="31"/>
                  </a:lnTo>
                  <a:lnTo>
                    <a:pt x="24" y="30"/>
                  </a:lnTo>
                  <a:lnTo>
                    <a:pt x="26" y="29"/>
                  </a:lnTo>
                  <a:lnTo>
                    <a:pt x="27" y="28"/>
                  </a:lnTo>
                  <a:lnTo>
                    <a:pt x="74" y="38"/>
                  </a:lnTo>
                  <a:lnTo>
                    <a:pt x="84" y="53"/>
                  </a:lnTo>
                  <a:lnTo>
                    <a:pt x="43" y="95"/>
                  </a:lnTo>
                  <a:lnTo>
                    <a:pt x="67" y="121"/>
                  </a:lnTo>
                  <a:lnTo>
                    <a:pt x="87" y="142"/>
                  </a:lnTo>
                  <a:lnTo>
                    <a:pt x="104" y="158"/>
                  </a:lnTo>
                  <a:lnTo>
                    <a:pt x="118" y="169"/>
                  </a:lnTo>
                  <a:lnTo>
                    <a:pt x="126" y="176"/>
                  </a:lnTo>
                  <a:lnTo>
                    <a:pt x="133" y="181"/>
                  </a:lnTo>
                  <a:lnTo>
                    <a:pt x="137" y="183"/>
                  </a:lnTo>
                  <a:lnTo>
                    <a:pt x="138" y="184"/>
                  </a:lnTo>
                  <a:lnTo>
                    <a:pt x="164" y="155"/>
                  </a:lnTo>
                  <a:lnTo>
                    <a:pt x="172" y="164"/>
                  </a:lnTo>
                  <a:lnTo>
                    <a:pt x="179" y="172"/>
                  </a:lnTo>
                  <a:lnTo>
                    <a:pt x="186" y="180"/>
                  </a:lnTo>
                  <a:lnTo>
                    <a:pt x="192" y="187"/>
                  </a:lnTo>
                  <a:lnTo>
                    <a:pt x="198" y="193"/>
                  </a:lnTo>
                  <a:lnTo>
                    <a:pt x="201" y="198"/>
                  </a:lnTo>
                  <a:lnTo>
                    <a:pt x="205" y="201"/>
                  </a:lnTo>
                  <a:lnTo>
                    <a:pt x="206" y="202"/>
                  </a:lnTo>
                  <a:lnTo>
                    <a:pt x="208" y="202"/>
                  </a:lnTo>
                  <a:lnTo>
                    <a:pt x="209" y="201"/>
                  </a:lnTo>
                  <a:lnTo>
                    <a:pt x="209" y="199"/>
                  </a:lnTo>
                  <a:lnTo>
                    <a:pt x="209" y="198"/>
                  </a:lnTo>
                  <a:lnTo>
                    <a:pt x="143" y="72"/>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68" name="Freeform 69">
              <a:extLst>
                <a:ext uri="{FF2B5EF4-FFF2-40B4-BE49-F238E27FC236}">
                  <a16:creationId xmlns:a16="http://schemas.microsoft.com/office/drawing/2014/main" id="{A0E00DBC-D9DB-9DAA-70A5-9186252D557E}"/>
                </a:ext>
              </a:extLst>
            </p:cNvPr>
            <p:cNvSpPr>
              <a:spLocks/>
            </p:cNvSpPr>
            <p:nvPr/>
          </p:nvSpPr>
          <p:spPr bwMode="auto">
            <a:xfrm>
              <a:off x="3364" y="1012"/>
              <a:ext cx="323" cy="153"/>
            </a:xfrm>
            <a:custGeom>
              <a:avLst/>
              <a:gdLst>
                <a:gd name="T0" fmla="*/ 323 w 323"/>
                <a:gd name="T1" fmla="*/ 17 h 153"/>
                <a:gd name="T2" fmla="*/ 322 w 323"/>
                <a:gd name="T3" fmla="*/ 16 h 153"/>
                <a:gd name="T4" fmla="*/ 307 w 323"/>
                <a:gd name="T5" fmla="*/ 22 h 153"/>
                <a:gd name="T6" fmla="*/ 307 w 323"/>
                <a:gd name="T7" fmla="*/ 22 h 153"/>
                <a:gd name="T8" fmla="*/ 306 w 323"/>
                <a:gd name="T9" fmla="*/ 21 h 153"/>
                <a:gd name="T10" fmla="*/ 317 w 323"/>
                <a:gd name="T11" fmla="*/ 17 h 153"/>
                <a:gd name="T12" fmla="*/ 317 w 323"/>
                <a:gd name="T13" fmla="*/ 16 h 153"/>
                <a:gd name="T14" fmla="*/ 317 w 323"/>
                <a:gd name="T15" fmla="*/ 15 h 153"/>
                <a:gd name="T16" fmla="*/ 317 w 323"/>
                <a:gd name="T17" fmla="*/ 14 h 153"/>
                <a:gd name="T18" fmla="*/ 302 w 323"/>
                <a:gd name="T19" fmla="*/ 19 h 153"/>
                <a:gd name="T20" fmla="*/ 299 w 323"/>
                <a:gd name="T21" fmla="*/ 21 h 153"/>
                <a:gd name="T22" fmla="*/ 298 w 323"/>
                <a:gd name="T23" fmla="*/ 21 h 153"/>
                <a:gd name="T24" fmla="*/ 295 w 323"/>
                <a:gd name="T25" fmla="*/ 23 h 153"/>
                <a:gd name="T26" fmla="*/ 292 w 323"/>
                <a:gd name="T27" fmla="*/ 27 h 153"/>
                <a:gd name="T28" fmla="*/ 228 w 323"/>
                <a:gd name="T29" fmla="*/ 52 h 153"/>
                <a:gd name="T30" fmla="*/ 4 w 323"/>
                <a:gd name="T31" fmla="*/ 0 h 153"/>
                <a:gd name="T32" fmla="*/ 1 w 323"/>
                <a:gd name="T33" fmla="*/ 3 h 153"/>
                <a:gd name="T34" fmla="*/ 1 w 323"/>
                <a:gd name="T35" fmla="*/ 7 h 153"/>
                <a:gd name="T36" fmla="*/ 8 w 323"/>
                <a:gd name="T37" fmla="*/ 11 h 153"/>
                <a:gd name="T38" fmla="*/ 25 w 323"/>
                <a:gd name="T39" fmla="*/ 16 h 153"/>
                <a:gd name="T40" fmla="*/ 46 w 323"/>
                <a:gd name="T41" fmla="*/ 25 h 153"/>
                <a:gd name="T42" fmla="*/ 72 w 323"/>
                <a:gd name="T43" fmla="*/ 35 h 153"/>
                <a:gd name="T44" fmla="*/ 57 w 323"/>
                <a:gd name="T45" fmla="*/ 84 h 153"/>
                <a:gd name="T46" fmla="*/ 70 w 323"/>
                <a:gd name="T47" fmla="*/ 92 h 153"/>
                <a:gd name="T48" fmla="*/ 102 w 323"/>
                <a:gd name="T49" fmla="*/ 110 h 153"/>
                <a:gd name="T50" fmla="*/ 158 w 323"/>
                <a:gd name="T51" fmla="*/ 137 h 153"/>
                <a:gd name="T52" fmla="*/ 220 w 323"/>
                <a:gd name="T53" fmla="*/ 81 h 153"/>
                <a:gd name="T54" fmla="*/ 288 w 323"/>
                <a:gd name="T55" fmla="*/ 95 h 153"/>
                <a:gd name="T56" fmla="*/ 293 w 323"/>
                <a:gd name="T57" fmla="*/ 92 h 153"/>
                <a:gd name="T58" fmla="*/ 233 w 323"/>
                <a:gd name="T59" fmla="*/ 54 h 153"/>
                <a:gd name="T60" fmla="*/ 294 w 323"/>
                <a:gd name="T61" fmla="*/ 34 h 153"/>
                <a:gd name="T62" fmla="*/ 298 w 323"/>
                <a:gd name="T63" fmla="*/ 35 h 153"/>
                <a:gd name="T64" fmla="*/ 303 w 323"/>
                <a:gd name="T65" fmla="*/ 34 h 153"/>
                <a:gd name="T66" fmla="*/ 304 w 323"/>
                <a:gd name="T67" fmla="*/ 34 h 153"/>
                <a:gd name="T68" fmla="*/ 305 w 323"/>
                <a:gd name="T69" fmla="*/ 33 h 153"/>
                <a:gd name="T70" fmla="*/ 321 w 323"/>
                <a:gd name="T71" fmla="*/ 27 h 153"/>
                <a:gd name="T72" fmla="*/ 321 w 323"/>
                <a:gd name="T73" fmla="*/ 26 h 153"/>
                <a:gd name="T74" fmla="*/ 321 w 323"/>
                <a:gd name="T75" fmla="*/ 25 h 153"/>
                <a:gd name="T76" fmla="*/ 320 w 323"/>
                <a:gd name="T77" fmla="*/ 25 h 153"/>
                <a:gd name="T78" fmla="*/ 308 w 323"/>
                <a:gd name="T79" fmla="*/ 29 h 153"/>
                <a:gd name="T80" fmla="*/ 308 w 323"/>
                <a:gd name="T81" fmla="*/ 28 h 153"/>
                <a:gd name="T82" fmla="*/ 308 w 323"/>
                <a:gd name="T83" fmla="*/ 28 h 153"/>
                <a:gd name="T84" fmla="*/ 322 w 323"/>
                <a:gd name="T85" fmla="*/ 24 h 153"/>
                <a:gd name="T86" fmla="*/ 322 w 323"/>
                <a:gd name="T87" fmla="*/ 23 h 153"/>
                <a:gd name="T88" fmla="*/ 322 w 323"/>
                <a:gd name="T89" fmla="*/ 22 h 153"/>
                <a:gd name="T90" fmla="*/ 321 w 323"/>
                <a:gd name="T91" fmla="*/ 21 h 153"/>
                <a:gd name="T92" fmla="*/ 310 w 323"/>
                <a:gd name="T93" fmla="*/ 25 h 153"/>
                <a:gd name="T94" fmla="*/ 310 w 323"/>
                <a:gd name="T95" fmla="*/ 25 h 153"/>
                <a:gd name="T96" fmla="*/ 310 w 323"/>
                <a:gd name="T97" fmla="*/ 24 h 153"/>
                <a:gd name="T98" fmla="*/ 310 w 323"/>
                <a:gd name="T99" fmla="*/ 24 h 153"/>
                <a:gd name="T100" fmla="*/ 308 w 323"/>
                <a:gd name="T101" fmla="*/ 24 h 153"/>
                <a:gd name="T102" fmla="*/ 323 w 323"/>
                <a:gd name="T103" fmla="*/ 19 h 153"/>
                <a:gd name="T104" fmla="*/ 323 w 323"/>
                <a:gd name="T105" fmla="*/ 18 h 1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3"/>
                <a:gd name="T160" fmla="*/ 0 h 153"/>
                <a:gd name="T161" fmla="*/ 323 w 323"/>
                <a:gd name="T162" fmla="*/ 153 h 1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3" h="153">
                  <a:moveTo>
                    <a:pt x="323" y="17"/>
                  </a:moveTo>
                  <a:lnTo>
                    <a:pt x="323" y="17"/>
                  </a:lnTo>
                  <a:lnTo>
                    <a:pt x="323" y="16"/>
                  </a:lnTo>
                  <a:lnTo>
                    <a:pt x="322" y="16"/>
                  </a:lnTo>
                  <a:lnTo>
                    <a:pt x="307" y="22"/>
                  </a:lnTo>
                  <a:lnTo>
                    <a:pt x="306" y="22"/>
                  </a:lnTo>
                  <a:lnTo>
                    <a:pt x="306" y="21"/>
                  </a:lnTo>
                  <a:lnTo>
                    <a:pt x="316" y="17"/>
                  </a:lnTo>
                  <a:lnTo>
                    <a:pt x="317" y="17"/>
                  </a:lnTo>
                  <a:lnTo>
                    <a:pt x="317" y="16"/>
                  </a:lnTo>
                  <a:lnTo>
                    <a:pt x="317" y="15"/>
                  </a:lnTo>
                  <a:lnTo>
                    <a:pt x="317" y="14"/>
                  </a:lnTo>
                  <a:lnTo>
                    <a:pt x="316" y="14"/>
                  </a:lnTo>
                  <a:lnTo>
                    <a:pt x="302" y="19"/>
                  </a:lnTo>
                  <a:lnTo>
                    <a:pt x="301" y="21"/>
                  </a:lnTo>
                  <a:lnTo>
                    <a:pt x="299" y="21"/>
                  </a:lnTo>
                  <a:lnTo>
                    <a:pt x="298" y="21"/>
                  </a:lnTo>
                  <a:lnTo>
                    <a:pt x="297" y="21"/>
                  </a:lnTo>
                  <a:lnTo>
                    <a:pt x="295" y="23"/>
                  </a:lnTo>
                  <a:lnTo>
                    <a:pt x="293" y="25"/>
                  </a:lnTo>
                  <a:lnTo>
                    <a:pt x="292" y="27"/>
                  </a:lnTo>
                  <a:lnTo>
                    <a:pt x="291" y="29"/>
                  </a:lnTo>
                  <a:lnTo>
                    <a:pt x="228" y="52"/>
                  </a:lnTo>
                  <a:lnTo>
                    <a:pt x="170" y="17"/>
                  </a:lnTo>
                  <a:lnTo>
                    <a:pt x="4" y="0"/>
                  </a:lnTo>
                  <a:lnTo>
                    <a:pt x="3" y="2"/>
                  </a:lnTo>
                  <a:lnTo>
                    <a:pt x="1" y="3"/>
                  </a:lnTo>
                  <a:lnTo>
                    <a:pt x="0" y="5"/>
                  </a:lnTo>
                  <a:lnTo>
                    <a:pt x="1" y="7"/>
                  </a:lnTo>
                  <a:lnTo>
                    <a:pt x="4" y="8"/>
                  </a:lnTo>
                  <a:lnTo>
                    <a:pt x="8" y="11"/>
                  </a:lnTo>
                  <a:lnTo>
                    <a:pt x="16" y="13"/>
                  </a:lnTo>
                  <a:lnTo>
                    <a:pt x="25" y="16"/>
                  </a:lnTo>
                  <a:lnTo>
                    <a:pt x="35" y="21"/>
                  </a:lnTo>
                  <a:lnTo>
                    <a:pt x="46" y="25"/>
                  </a:lnTo>
                  <a:lnTo>
                    <a:pt x="58" y="31"/>
                  </a:lnTo>
                  <a:lnTo>
                    <a:pt x="72" y="35"/>
                  </a:lnTo>
                  <a:lnTo>
                    <a:pt x="56" y="83"/>
                  </a:lnTo>
                  <a:lnTo>
                    <a:pt x="57" y="84"/>
                  </a:lnTo>
                  <a:lnTo>
                    <a:pt x="62" y="88"/>
                  </a:lnTo>
                  <a:lnTo>
                    <a:pt x="70" y="92"/>
                  </a:lnTo>
                  <a:lnTo>
                    <a:pt x="83" y="100"/>
                  </a:lnTo>
                  <a:lnTo>
                    <a:pt x="102" y="110"/>
                  </a:lnTo>
                  <a:lnTo>
                    <a:pt x="126" y="122"/>
                  </a:lnTo>
                  <a:lnTo>
                    <a:pt x="158" y="137"/>
                  </a:lnTo>
                  <a:lnTo>
                    <a:pt x="198" y="153"/>
                  </a:lnTo>
                  <a:lnTo>
                    <a:pt x="220" y="81"/>
                  </a:lnTo>
                  <a:lnTo>
                    <a:pt x="287" y="96"/>
                  </a:lnTo>
                  <a:lnTo>
                    <a:pt x="288" y="95"/>
                  </a:lnTo>
                  <a:lnTo>
                    <a:pt x="291" y="94"/>
                  </a:lnTo>
                  <a:lnTo>
                    <a:pt x="293" y="92"/>
                  </a:lnTo>
                  <a:lnTo>
                    <a:pt x="292" y="89"/>
                  </a:lnTo>
                  <a:lnTo>
                    <a:pt x="233" y="54"/>
                  </a:lnTo>
                  <a:lnTo>
                    <a:pt x="292" y="33"/>
                  </a:lnTo>
                  <a:lnTo>
                    <a:pt x="294" y="34"/>
                  </a:lnTo>
                  <a:lnTo>
                    <a:pt x="296" y="35"/>
                  </a:lnTo>
                  <a:lnTo>
                    <a:pt x="298" y="35"/>
                  </a:lnTo>
                  <a:lnTo>
                    <a:pt x="302" y="35"/>
                  </a:lnTo>
                  <a:lnTo>
                    <a:pt x="303" y="34"/>
                  </a:lnTo>
                  <a:lnTo>
                    <a:pt x="304" y="34"/>
                  </a:lnTo>
                  <a:lnTo>
                    <a:pt x="304" y="33"/>
                  </a:lnTo>
                  <a:lnTo>
                    <a:pt x="305" y="33"/>
                  </a:lnTo>
                  <a:lnTo>
                    <a:pt x="321" y="27"/>
                  </a:lnTo>
                  <a:lnTo>
                    <a:pt x="321" y="26"/>
                  </a:lnTo>
                  <a:lnTo>
                    <a:pt x="321" y="25"/>
                  </a:lnTo>
                  <a:lnTo>
                    <a:pt x="320" y="25"/>
                  </a:lnTo>
                  <a:lnTo>
                    <a:pt x="308" y="29"/>
                  </a:lnTo>
                  <a:lnTo>
                    <a:pt x="308" y="28"/>
                  </a:lnTo>
                  <a:lnTo>
                    <a:pt x="321" y="24"/>
                  </a:lnTo>
                  <a:lnTo>
                    <a:pt x="322" y="24"/>
                  </a:lnTo>
                  <a:lnTo>
                    <a:pt x="322" y="23"/>
                  </a:lnTo>
                  <a:lnTo>
                    <a:pt x="322" y="22"/>
                  </a:lnTo>
                  <a:lnTo>
                    <a:pt x="322" y="21"/>
                  </a:lnTo>
                  <a:lnTo>
                    <a:pt x="321" y="21"/>
                  </a:lnTo>
                  <a:lnTo>
                    <a:pt x="310" y="25"/>
                  </a:lnTo>
                  <a:lnTo>
                    <a:pt x="310" y="24"/>
                  </a:lnTo>
                  <a:lnTo>
                    <a:pt x="308" y="24"/>
                  </a:lnTo>
                  <a:lnTo>
                    <a:pt x="322" y="19"/>
                  </a:lnTo>
                  <a:lnTo>
                    <a:pt x="323" y="19"/>
                  </a:lnTo>
                  <a:lnTo>
                    <a:pt x="323" y="18"/>
                  </a:lnTo>
                  <a:lnTo>
                    <a:pt x="323" y="17"/>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69" name="Freeform 70">
              <a:extLst>
                <a:ext uri="{FF2B5EF4-FFF2-40B4-BE49-F238E27FC236}">
                  <a16:creationId xmlns:a16="http://schemas.microsoft.com/office/drawing/2014/main" id="{E4C76D21-71D9-A692-5D9B-5C7ECD5D0254}"/>
                </a:ext>
              </a:extLst>
            </p:cNvPr>
            <p:cNvSpPr>
              <a:spLocks noEditPoints="1"/>
            </p:cNvSpPr>
            <p:nvPr/>
          </p:nvSpPr>
          <p:spPr bwMode="auto">
            <a:xfrm>
              <a:off x="1654" y="1150"/>
              <a:ext cx="2059" cy="1597"/>
            </a:xfrm>
            <a:custGeom>
              <a:avLst/>
              <a:gdLst>
                <a:gd name="T0" fmla="*/ 2020 w 2059"/>
                <a:gd name="T1" fmla="*/ 179 h 1597"/>
                <a:gd name="T2" fmla="*/ 1863 w 2059"/>
                <a:gd name="T3" fmla="*/ 146 h 1597"/>
                <a:gd name="T4" fmla="*/ 1860 w 2059"/>
                <a:gd name="T5" fmla="*/ 65 h 1597"/>
                <a:gd name="T6" fmla="*/ 1835 w 2059"/>
                <a:gd name="T7" fmla="*/ 15 h 1597"/>
                <a:gd name="T8" fmla="*/ 1797 w 2059"/>
                <a:gd name="T9" fmla="*/ 12 h 1597"/>
                <a:gd name="T10" fmla="*/ 1766 w 2059"/>
                <a:gd name="T11" fmla="*/ 19 h 1597"/>
                <a:gd name="T12" fmla="*/ 1736 w 2059"/>
                <a:gd name="T13" fmla="*/ 44 h 1597"/>
                <a:gd name="T14" fmla="*/ 1732 w 2059"/>
                <a:gd name="T15" fmla="*/ 79 h 1597"/>
                <a:gd name="T16" fmla="*/ 1735 w 2059"/>
                <a:gd name="T17" fmla="*/ 203 h 1597"/>
                <a:gd name="T18" fmla="*/ 1547 w 2059"/>
                <a:gd name="T19" fmla="*/ 396 h 1597"/>
                <a:gd name="T20" fmla="*/ 1612 w 2059"/>
                <a:gd name="T21" fmla="*/ 215 h 1597"/>
                <a:gd name="T22" fmla="*/ 1495 w 2059"/>
                <a:gd name="T23" fmla="*/ 191 h 1597"/>
                <a:gd name="T24" fmla="*/ 1492 w 2059"/>
                <a:gd name="T25" fmla="*/ 129 h 1597"/>
                <a:gd name="T26" fmla="*/ 1516 w 2059"/>
                <a:gd name="T27" fmla="*/ 62 h 1597"/>
                <a:gd name="T28" fmla="*/ 1356 w 2059"/>
                <a:gd name="T29" fmla="*/ 172 h 1597"/>
                <a:gd name="T30" fmla="*/ 1360 w 2059"/>
                <a:gd name="T31" fmla="*/ 174 h 1597"/>
                <a:gd name="T32" fmla="*/ 1360 w 2059"/>
                <a:gd name="T33" fmla="*/ 153 h 1597"/>
                <a:gd name="T34" fmla="*/ 1377 w 2059"/>
                <a:gd name="T35" fmla="*/ 263 h 1597"/>
                <a:gd name="T36" fmla="*/ 1294 w 2059"/>
                <a:gd name="T37" fmla="*/ 142 h 1597"/>
                <a:gd name="T38" fmla="*/ 1288 w 2059"/>
                <a:gd name="T39" fmla="*/ 105 h 1597"/>
                <a:gd name="T40" fmla="*/ 1254 w 2059"/>
                <a:gd name="T41" fmla="*/ 75 h 1597"/>
                <a:gd name="T42" fmla="*/ 1221 w 2059"/>
                <a:gd name="T43" fmla="*/ 73 h 1597"/>
                <a:gd name="T44" fmla="*/ 1187 w 2059"/>
                <a:gd name="T45" fmla="*/ 87 h 1597"/>
                <a:gd name="T46" fmla="*/ 1168 w 2059"/>
                <a:gd name="T47" fmla="*/ 117 h 1597"/>
                <a:gd name="T48" fmla="*/ 1169 w 2059"/>
                <a:gd name="T49" fmla="*/ 161 h 1597"/>
                <a:gd name="T50" fmla="*/ 1052 w 2059"/>
                <a:gd name="T51" fmla="*/ 194 h 1597"/>
                <a:gd name="T52" fmla="*/ 974 w 2059"/>
                <a:gd name="T53" fmla="*/ 116 h 1597"/>
                <a:gd name="T54" fmla="*/ 738 w 2059"/>
                <a:gd name="T55" fmla="*/ 172 h 1597"/>
                <a:gd name="T56" fmla="*/ 749 w 2059"/>
                <a:gd name="T57" fmla="*/ 66 h 1597"/>
                <a:gd name="T58" fmla="*/ 734 w 2059"/>
                <a:gd name="T59" fmla="*/ 21 h 1597"/>
                <a:gd name="T60" fmla="*/ 705 w 2059"/>
                <a:gd name="T61" fmla="*/ 4 h 1597"/>
                <a:gd name="T62" fmla="*/ 677 w 2059"/>
                <a:gd name="T63" fmla="*/ 5 h 1597"/>
                <a:gd name="T64" fmla="*/ 644 w 2059"/>
                <a:gd name="T65" fmla="*/ 24 h 1597"/>
                <a:gd name="T66" fmla="*/ 632 w 2059"/>
                <a:gd name="T67" fmla="*/ 56 h 1597"/>
                <a:gd name="T68" fmla="*/ 642 w 2059"/>
                <a:gd name="T69" fmla="*/ 102 h 1597"/>
                <a:gd name="T70" fmla="*/ 560 w 2059"/>
                <a:gd name="T71" fmla="*/ 139 h 1597"/>
                <a:gd name="T72" fmla="*/ 555 w 2059"/>
                <a:gd name="T73" fmla="*/ 101 h 1597"/>
                <a:gd name="T74" fmla="*/ 486 w 2059"/>
                <a:gd name="T75" fmla="*/ 52 h 1597"/>
                <a:gd name="T76" fmla="*/ 433 w 2059"/>
                <a:gd name="T77" fmla="*/ 138 h 1597"/>
                <a:gd name="T78" fmla="*/ 437 w 2059"/>
                <a:gd name="T79" fmla="*/ 146 h 1597"/>
                <a:gd name="T80" fmla="*/ 467 w 2059"/>
                <a:gd name="T81" fmla="*/ 119 h 1597"/>
                <a:gd name="T82" fmla="*/ 387 w 2059"/>
                <a:gd name="T83" fmla="*/ 200 h 1597"/>
                <a:gd name="T84" fmla="*/ 390 w 2059"/>
                <a:gd name="T85" fmla="*/ 126 h 1597"/>
                <a:gd name="T86" fmla="*/ 401 w 2059"/>
                <a:gd name="T87" fmla="*/ 63 h 1597"/>
                <a:gd name="T88" fmla="*/ 334 w 2059"/>
                <a:gd name="T89" fmla="*/ 56 h 1597"/>
                <a:gd name="T90" fmla="*/ 307 w 2059"/>
                <a:gd name="T91" fmla="*/ 57 h 1597"/>
                <a:gd name="T92" fmla="*/ 275 w 2059"/>
                <a:gd name="T93" fmla="*/ 75 h 1597"/>
                <a:gd name="T94" fmla="*/ 256 w 2059"/>
                <a:gd name="T95" fmla="*/ 102 h 1597"/>
                <a:gd name="T96" fmla="*/ 264 w 2059"/>
                <a:gd name="T97" fmla="*/ 134 h 1597"/>
                <a:gd name="T98" fmla="*/ 270 w 2059"/>
                <a:gd name="T99" fmla="*/ 157 h 1597"/>
                <a:gd name="T100" fmla="*/ 253 w 2059"/>
                <a:gd name="T101" fmla="*/ 250 h 1597"/>
                <a:gd name="T102" fmla="*/ 214 w 2059"/>
                <a:gd name="T103" fmla="*/ 128 h 1597"/>
                <a:gd name="T104" fmla="*/ 203 w 2059"/>
                <a:gd name="T105" fmla="*/ 90 h 1597"/>
                <a:gd name="T106" fmla="*/ 174 w 2059"/>
                <a:gd name="T107" fmla="*/ 67 h 1597"/>
                <a:gd name="T108" fmla="*/ 147 w 2059"/>
                <a:gd name="T109" fmla="*/ 68 h 1597"/>
                <a:gd name="T110" fmla="*/ 115 w 2059"/>
                <a:gd name="T111" fmla="*/ 79 h 1597"/>
                <a:gd name="T112" fmla="*/ 99 w 2059"/>
                <a:gd name="T113" fmla="*/ 107 h 1597"/>
                <a:gd name="T114" fmla="*/ 99 w 2059"/>
                <a:gd name="T115" fmla="*/ 146 h 1597"/>
                <a:gd name="T116" fmla="*/ 0 w 2059"/>
                <a:gd name="T117" fmla="*/ 787 h 1597"/>
                <a:gd name="T118" fmla="*/ 1613 w 2059"/>
                <a:gd name="T119" fmla="*/ 224 h 1597"/>
                <a:gd name="T120" fmla="*/ 877 w 2059"/>
                <a:gd name="T121" fmla="*/ 230 h 1597"/>
                <a:gd name="T122" fmla="*/ 994 w 2059"/>
                <a:gd name="T123" fmla="*/ 906 h 15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59"/>
                <a:gd name="T187" fmla="*/ 0 h 1597"/>
                <a:gd name="T188" fmla="*/ 2059 w 2059"/>
                <a:gd name="T189" fmla="*/ 1597 h 159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59" h="1597">
                  <a:moveTo>
                    <a:pt x="1922" y="328"/>
                  </a:moveTo>
                  <a:lnTo>
                    <a:pt x="1957" y="305"/>
                  </a:lnTo>
                  <a:lnTo>
                    <a:pt x="1955" y="299"/>
                  </a:lnTo>
                  <a:lnTo>
                    <a:pt x="1980" y="282"/>
                  </a:lnTo>
                  <a:lnTo>
                    <a:pt x="1967" y="264"/>
                  </a:lnTo>
                  <a:lnTo>
                    <a:pt x="1978" y="255"/>
                  </a:lnTo>
                  <a:lnTo>
                    <a:pt x="1984" y="258"/>
                  </a:lnTo>
                  <a:lnTo>
                    <a:pt x="1989" y="260"/>
                  </a:lnTo>
                  <a:lnTo>
                    <a:pt x="1995" y="261"/>
                  </a:lnTo>
                  <a:lnTo>
                    <a:pt x="2001" y="262"/>
                  </a:lnTo>
                  <a:lnTo>
                    <a:pt x="2017" y="376"/>
                  </a:lnTo>
                  <a:lnTo>
                    <a:pt x="2059" y="368"/>
                  </a:lnTo>
                  <a:lnTo>
                    <a:pt x="2033" y="248"/>
                  </a:lnTo>
                  <a:lnTo>
                    <a:pt x="2038" y="240"/>
                  </a:lnTo>
                  <a:lnTo>
                    <a:pt x="2042" y="234"/>
                  </a:lnTo>
                  <a:lnTo>
                    <a:pt x="2043" y="227"/>
                  </a:lnTo>
                  <a:lnTo>
                    <a:pt x="2043" y="222"/>
                  </a:lnTo>
                  <a:lnTo>
                    <a:pt x="2043" y="220"/>
                  </a:lnTo>
                  <a:lnTo>
                    <a:pt x="2042" y="206"/>
                  </a:lnTo>
                  <a:lnTo>
                    <a:pt x="2040" y="181"/>
                  </a:lnTo>
                  <a:lnTo>
                    <a:pt x="2032" y="175"/>
                  </a:lnTo>
                  <a:lnTo>
                    <a:pt x="2030" y="175"/>
                  </a:lnTo>
                  <a:lnTo>
                    <a:pt x="2026" y="174"/>
                  </a:lnTo>
                  <a:lnTo>
                    <a:pt x="2022" y="175"/>
                  </a:lnTo>
                  <a:lnTo>
                    <a:pt x="2020" y="177"/>
                  </a:lnTo>
                  <a:lnTo>
                    <a:pt x="2020" y="178"/>
                  </a:lnTo>
                  <a:lnTo>
                    <a:pt x="2020" y="179"/>
                  </a:lnTo>
                  <a:lnTo>
                    <a:pt x="2020" y="181"/>
                  </a:lnTo>
                  <a:lnTo>
                    <a:pt x="2021" y="182"/>
                  </a:lnTo>
                  <a:lnTo>
                    <a:pt x="2005" y="60"/>
                  </a:lnTo>
                  <a:lnTo>
                    <a:pt x="1964" y="70"/>
                  </a:lnTo>
                  <a:lnTo>
                    <a:pt x="1987" y="179"/>
                  </a:lnTo>
                  <a:lnTo>
                    <a:pt x="1976" y="185"/>
                  </a:lnTo>
                  <a:lnTo>
                    <a:pt x="1965" y="202"/>
                  </a:lnTo>
                  <a:lnTo>
                    <a:pt x="1963" y="204"/>
                  </a:lnTo>
                  <a:lnTo>
                    <a:pt x="1959" y="211"/>
                  </a:lnTo>
                  <a:lnTo>
                    <a:pt x="1955" y="219"/>
                  </a:lnTo>
                  <a:lnTo>
                    <a:pt x="1954" y="229"/>
                  </a:lnTo>
                  <a:lnTo>
                    <a:pt x="1945" y="234"/>
                  </a:lnTo>
                  <a:lnTo>
                    <a:pt x="1928" y="245"/>
                  </a:lnTo>
                  <a:lnTo>
                    <a:pt x="1926" y="242"/>
                  </a:lnTo>
                  <a:lnTo>
                    <a:pt x="1889" y="260"/>
                  </a:lnTo>
                  <a:lnTo>
                    <a:pt x="1852" y="221"/>
                  </a:lnTo>
                  <a:lnTo>
                    <a:pt x="1848" y="198"/>
                  </a:lnTo>
                  <a:lnTo>
                    <a:pt x="1847" y="198"/>
                  </a:lnTo>
                  <a:lnTo>
                    <a:pt x="1847" y="200"/>
                  </a:lnTo>
                  <a:lnTo>
                    <a:pt x="1844" y="191"/>
                  </a:lnTo>
                  <a:lnTo>
                    <a:pt x="1850" y="188"/>
                  </a:lnTo>
                  <a:lnTo>
                    <a:pt x="1855" y="186"/>
                  </a:lnTo>
                  <a:lnTo>
                    <a:pt x="1860" y="184"/>
                  </a:lnTo>
                  <a:lnTo>
                    <a:pt x="1864" y="181"/>
                  </a:lnTo>
                  <a:lnTo>
                    <a:pt x="1867" y="174"/>
                  </a:lnTo>
                  <a:lnTo>
                    <a:pt x="1865" y="163"/>
                  </a:lnTo>
                  <a:lnTo>
                    <a:pt x="1863" y="146"/>
                  </a:lnTo>
                  <a:lnTo>
                    <a:pt x="1864" y="123"/>
                  </a:lnTo>
                  <a:lnTo>
                    <a:pt x="1865" y="119"/>
                  </a:lnTo>
                  <a:lnTo>
                    <a:pt x="1868" y="113"/>
                  </a:lnTo>
                  <a:lnTo>
                    <a:pt x="1869" y="104"/>
                  </a:lnTo>
                  <a:lnTo>
                    <a:pt x="1863" y="90"/>
                  </a:lnTo>
                  <a:lnTo>
                    <a:pt x="1862" y="88"/>
                  </a:lnTo>
                  <a:lnTo>
                    <a:pt x="1861" y="86"/>
                  </a:lnTo>
                  <a:lnTo>
                    <a:pt x="1860" y="85"/>
                  </a:lnTo>
                  <a:lnTo>
                    <a:pt x="1859" y="82"/>
                  </a:lnTo>
                  <a:lnTo>
                    <a:pt x="1859" y="81"/>
                  </a:lnTo>
                  <a:lnTo>
                    <a:pt x="1859" y="80"/>
                  </a:lnTo>
                  <a:lnTo>
                    <a:pt x="1859" y="79"/>
                  </a:lnTo>
                  <a:lnTo>
                    <a:pt x="1859" y="78"/>
                  </a:lnTo>
                  <a:lnTo>
                    <a:pt x="1859" y="77"/>
                  </a:lnTo>
                  <a:lnTo>
                    <a:pt x="1859" y="76"/>
                  </a:lnTo>
                  <a:lnTo>
                    <a:pt x="1859" y="72"/>
                  </a:lnTo>
                  <a:lnTo>
                    <a:pt x="1860" y="68"/>
                  </a:lnTo>
                  <a:lnTo>
                    <a:pt x="1860" y="65"/>
                  </a:lnTo>
                  <a:lnTo>
                    <a:pt x="1860" y="61"/>
                  </a:lnTo>
                  <a:lnTo>
                    <a:pt x="1861" y="58"/>
                  </a:lnTo>
                  <a:lnTo>
                    <a:pt x="1862" y="56"/>
                  </a:lnTo>
                  <a:lnTo>
                    <a:pt x="1861" y="53"/>
                  </a:lnTo>
                  <a:lnTo>
                    <a:pt x="1861" y="52"/>
                  </a:lnTo>
                  <a:lnTo>
                    <a:pt x="1860" y="52"/>
                  </a:lnTo>
                  <a:lnTo>
                    <a:pt x="1859" y="52"/>
                  </a:lnTo>
                  <a:lnTo>
                    <a:pt x="1857" y="49"/>
                  </a:lnTo>
                  <a:lnTo>
                    <a:pt x="1853" y="44"/>
                  </a:lnTo>
                  <a:lnTo>
                    <a:pt x="1849" y="39"/>
                  </a:lnTo>
                  <a:lnTo>
                    <a:pt x="1843" y="34"/>
                  </a:lnTo>
                  <a:lnTo>
                    <a:pt x="1842" y="34"/>
                  </a:lnTo>
                  <a:lnTo>
                    <a:pt x="1842" y="33"/>
                  </a:lnTo>
                  <a:lnTo>
                    <a:pt x="1841" y="33"/>
                  </a:lnTo>
                  <a:lnTo>
                    <a:pt x="1842" y="31"/>
                  </a:lnTo>
                  <a:lnTo>
                    <a:pt x="1843" y="29"/>
                  </a:lnTo>
                  <a:lnTo>
                    <a:pt x="1843" y="27"/>
                  </a:lnTo>
                  <a:lnTo>
                    <a:pt x="1842" y="24"/>
                  </a:lnTo>
                  <a:lnTo>
                    <a:pt x="1841" y="22"/>
                  </a:lnTo>
                  <a:lnTo>
                    <a:pt x="1841" y="21"/>
                  </a:lnTo>
                  <a:lnTo>
                    <a:pt x="1841" y="19"/>
                  </a:lnTo>
                  <a:lnTo>
                    <a:pt x="1840" y="18"/>
                  </a:lnTo>
                  <a:lnTo>
                    <a:pt x="1839" y="17"/>
                  </a:lnTo>
                  <a:lnTo>
                    <a:pt x="1838" y="17"/>
                  </a:lnTo>
                  <a:lnTo>
                    <a:pt x="1835" y="15"/>
                  </a:lnTo>
                  <a:lnTo>
                    <a:pt x="1834" y="15"/>
                  </a:lnTo>
                  <a:lnTo>
                    <a:pt x="1832" y="14"/>
                  </a:lnTo>
                  <a:lnTo>
                    <a:pt x="1831" y="13"/>
                  </a:lnTo>
                  <a:lnTo>
                    <a:pt x="1830" y="13"/>
                  </a:lnTo>
                  <a:lnTo>
                    <a:pt x="1829" y="12"/>
                  </a:lnTo>
                  <a:lnTo>
                    <a:pt x="1826" y="12"/>
                  </a:lnTo>
                  <a:lnTo>
                    <a:pt x="1825" y="13"/>
                  </a:lnTo>
                  <a:lnTo>
                    <a:pt x="1823" y="13"/>
                  </a:lnTo>
                  <a:lnTo>
                    <a:pt x="1822" y="13"/>
                  </a:lnTo>
                  <a:lnTo>
                    <a:pt x="1820" y="13"/>
                  </a:lnTo>
                  <a:lnTo>
                    <a:pt x="1819" y="13"/>
                  </a:lnTo>
                  <a:lnTo>
                    <a:pt x="1816" y="13"/>
                  </a:lnTo>
                  <a:lnTo>
                    <a:pt x="1815" y="13"/>
                  </a:lnTo>
                  <a:lnTo>
                    <a:pt x="1813" y="13"/>
                  </a:lnTo>
                  <a:lnTo>
                    <a:pt x="1813" y="12"/>
                  </a:lnTo>
                  <a:lnTo>
                    <a:pt x="1812" y="12"/>
                  </a:lnTo>
                  <a:lnTo>
                    <a:pt x="1811" y="11"/>
                  </a:lnTo>
                  <a:lnTo>
                    <a:pt x="1810" y="11"/>
                  </a:lnTo>
                  <a:lnTo>
                    <a:pt x="1809" y="12"/>
                  </a:lnTo>
                  <a:lnTo>
                    <a:pt x="1806" y="13"/>
                  </a:lnTo>
                  <a:lnTo>
                    <a:pt x="1805" y="13"/>
                  </a:lnTo>
                  <a:lnTo>
                    <a:pt x="1804" y="13"/>
                  </a:lnTo>
                  <a:lnTo>
                    <a:pt x="1803" y="12"/>
                  </a:lnTo>
                  <a:lnTo>
                    <a:pt x="1802" y="12"/>
                  </a:lnTo>
                  <a:lnTo>
                    <a:pt x="1801" y="12"/>
                  </a:lnTo>
                  <a:lnTo>
                    <a:pt x="1800" y="12"/>
                  </a:lnTo>
                  <a:lnTo>
                    <a:pt x="1799" y="12"/>
                  </a:lnTo>
                  <a:lnTo>
                    <a:pt x="1797" y="12"/>
                  </a:lnTo>
                  <a:lnTo>
                    <a:pt x="1796" y="12"/>
                  </a:lnTo>
                  <a:lnTo>
                    <a:pt x="1795" y="12"/>
                  </a:lnTo>
                  <a:lnTo>
                    <a:pt x="1794" y="12"/>
                  </a:lnTo>
                  <a:lnTo>
                    <a:pt x="1793" y="12"/>
                  </a:lnTo>
                  <a:lnTo>
                    <a:pt x="1792" y="12"/>
                  </a:lnTo>
                  <a:lnTo>
                    <a:pt x="1791" y="12"/>
                  </a:lnTo>
                  <a:lnTo>
                    <a:pt x="1790" y="13"/>
                  </a:lnTo>
                  <a:lnTo>
                    <a:pt x="1788" y="13"/>
                  </a:lnTo>
                  <a:lnTo>
                    <a:pt x="1787" y="13"/>
                  </a:lnTo>
                  <a:lnTo>
                    <a:pt x="1786" y="13"/>
                  </a:lnTo>
                  <a:lnTo>
                    <a:pt x="1785" y="14"/>
                  </a:lnTo>
                  <a:lnTo>
                    <a:pt x="1784" y="14"/>
                  </a:lnTo>
                  <a:lnTo>
                    <a:pt x="1783" y="14"/>
                  </a:lnTo>
                  <a:lnTo>
                    <a:pt x="1783" y="13"/>
                  </a:lnTo>
                  <a:lnTo>
                    <a:pt x="1782" y="13"/>
                  </a:lnTo>
                  <a:lnTo>
                    <a:pt x="1781" y="13"/>
                  </a:lnTo>
                  <a:lnTo>
                    <a:pt x="1780" y="13"/>
                  </a:lnTo>
                  <a:lnTo>
                    <a:pt x="1777" y="13"/>
                  </a:lnTo>
                  <a:lnTo>
                    <a:pt x="1776" y="13"/>
                  </a:lnTo>
                  <a:lnTo>
                    <a:pt x="1774" y="13"/>
                  </a:lnTo>
                  <a:lnTo>
                    <a:pt x="1773" y="14"/>
                  </a:lnTo>
                  <a:lnTo>
                    <a:pt x="1772" y="14"/>
                  </a:lnTo>
                  <a:lnTo>
                    <a:pt x="1772" y="15"/>
                  </a:lnTo>
                  <a:lnTo>
                    <a:pt x="1769" y="17"/>
                  </a:lnTo>
                  <a:lnTo>
                    <a:pt x="1768" y="17"/>
                  </a:lnTo>
                  <a:lnTo>
                    <a:pt x="1767" y="18"/>
                  </a:lnTo>
                  <a:lnTo>
                    <a:pt x="1766" y="19"/>
                  </a:lnTo>
                  <a:lnTo>
                    <a:pt x="1764" y="20"/>
                  </a:lnTo>
                  <a:lnTo>
                    <a:pt x="1762" y="20"/>
                  </a:lnTo>
                  <a:lnTo>
                    <a:pt x="1761" y="21"/>
                  </a:lnTo>
                  <a:lnTo>
                    <a:pt x="1759" y="21"/>
                  </a:lnTo>
                  <a:lnTo>
                    <a:pt x="1758" y="22"/>
                  </a:lnTo>
                  <a:lnTo>
                    <a:pt x="1757" y="23"/>
                  </a:lnTo>
                  <a:lnTo>
                    <a:pt x="1756" y="23"/>
                  </a:lnTo>
                  <a:lnTo>
                    <a:pt x="1756" y="24"/>
                  </a:lnTo>
                  <a:lnTo>
                    <a:pt x="1755" y="25"/>
                  </a:lnTo>
                  <a:lnTo>
                    <a:pt x="1754" y="27"/>
                  </a:lnTo>
                  <a:lnTo>
                    <a:pt x="1752" y="27"/>
                  </a:lnTo>
                  <a:lnTo>
                    <a:pt x="1751" y="27"/>
                  </a:lnTo>
                  <a:lnTo>
                    <a:pt x="1748" y="28"/>
                  </a:lnTo>
                  <a:lnTo>
                    <a:pt x="1747" y="29"/>
                  </a:lnTo>
                  <a:lnTo>
                    <a:pt x="1747" y="31"/>
                  </a:lnTo>
                  <a:lnTo>
                    <a:pt x="1746" y="32"/>
                  </a:lnTo>
                  <a:lnTo>
                    <a:pt x="1745" y="33"/>
                  </a:lnTo>
                  <a:lnTo>
                    <a:pt x="1744" y="34"/>
                  </a:lnTo>
                  <a:lnTo>
                    <a:pt x="1742" y="34"/>
                  </a:lnTo>
                  <a:lnTo>
                    <a:pt x="1740" y="35"/>
                  </a:lnTo>
                  <a:lnTo>
                    <a:pt x="1739" y="37"/>
                  </a:lnTo>
                  <a:lnTo>
                    <a:pt x="1738" y="38"/>
                  </a:lnTo>
                  <a:lnTo>
                    <a:pt x="1738" y="39"/>
                  </a:lnTo>
                  <a:lnTo>
                    <a:pt x="1738" y="40"/>
                  </a:lnTo>
                  <a:lnTo>
                    <a:pt x="1737" y="41"/>
                  </a:lnTo>
                  <a:lnTo>
                    <a:pt x="1737" y="42"/>
                  </a:lnTo>
                  <a:lnTo>
                    <a:pt x="1737" y="43"/>
                  </a:lnTo>
                  <a:lnTo>
                    <a:pt x="1736" y="44"/>
                  </a:lnTo>
                  <a:lnTo>
                    <a:pt x="1736" y="46"/>
                  </a:lnTo>
                  <a:lnTo>
                    <a:pt x="1735" y="47"/>
                  </a:lnTo>
                  <a:lnTo>
                    <a:pt x="1735" y="48"/>
                  </a:lnTo>
                  <a:lnTo>
                    <a:pt x="1734" y="49"/>
                  </a:lnTo>
                  <a:lnTo>
                    <a:pt x="1734" y="50"/>
                  </a:lnTo>
                  <a:lnTo>
                    <a:pt x="1733" y="51"/>
                  </a:lnTo>
                  <a:lnTo>
                    <a:pt x="1733" y="52"/>
                  </a:lnTo>
                  <a:lnTo>
                    <a:pt x="1732" y="52"/>
                  </a:lnTo>
                  <a:lnTo>
                    <a:pt x="1732" y="53"/>
                  </a:lnTo>
                  <a:lnTo>
                    <a:pt x="1732" y="54"/>
                  </a:lnTo>
                  <a:lnTo>
                    <a:pt x="1733" y="56"/>
                  </a:lnTo>
                  <a:lnTo>
                    <a:pt x="1733" y="58"/>
                  </a:lnTo>
                  <a:lnTo>
                    <a:pt x="1733" y="59"/>
                  </a:lnTo>
                  <a:lnTo>
                    <a:pt x="1732" y="61"/>
                  </a:lnTo>
                  <a:lnTo>
                    <a:pt x="1730" y="62"/>
                  </a:lnTo>
                  <a:lnTo>
                    <a:pt x="1729" y="63"/>
                  </a:lnTo>
                  <a:lnTo>
                    <a:pt x="1729" y="66"/>
                  </a:lnTo>
                  <a:lnTo>
                    <a:pt x="1729" y="68"/>
                  </a:lnTo>
                  <a:lnTo>
                    <a:pt x="1729" y="70"/>
                  </a:lnTo>
                  <a:lnTo>
                    <a:pt x="1729" y="71"/>
                  </a:lnTo>
                  <a:lnTo>
                    <a:pt x="1729" y="73"/>
                  </a:lnTo>
                  <a:lnTo>
                    <a:pt x="1729" y="75"/>
                  </a:lnTo>
                  <a:lnTo>
                    <a:pt x="1730" y="76"/>
                  </a:lnTo>
                  <a:lnTo>
                    <a:pt x="1730" y="77"/>
                  </a:lnTo>
                  <a:lnTo>
                    <a:pt x="1730" y="78"/>
                  </a:lnTo>
                  <a:lnTo>
                    <a:pt x="1732" y="78"/>
                  </a:lnTo>
                  <a:lnTo>
                    <a:pt x="1732" y="79"/>
                  </a:lnTo>
                  <a:lnTo>
                    <a:pt x="1732" y="80"/>
                  </a:lnTo>
                  <a:lnTo>
                    <a:pt x="1732" y="81"/>
                  </a:lnTo>
                  <a:lnTo>
                    <a:pt x="1733" y="83"/>
                  </a:lnTo>
                  <a:lnTo>
                    <a:pt x="1733" y="87"/>
                  </a:lnTo>
                  <a:lnTo>
                    <a:pt x="1733" y="88"/>
                  </a:lnTo>
                  <a:lnTo>
                    <a:pt x="1733" y="89"/>
                  </a:lnTo>
                  <a:lnTo>
                    <a:pt x="1734" y="91"/>
                  </a:lnTo>
                  <a:lnTo>
                    <a:pt x="1734" y="95"/>
                  </a:lnTo>
                  <a:lnTo>
                    <a:pt x="1735" y="97"/>
                  </a:lnTo>
                  <a:lnTo>
                    <a:pt x="1734" y="98"/>
                  </a:lnTo>
                  <a:lnTo>
                    <a:pt x="1733" y="99"/>
                  </a:lnTo>
                  <a:lnTo>
                    <a:pt x="1732" y="101"/>
                  </a:lnTo>
                  <a:lnTo>
                    <a:pt x="1730" y="104"/>
                  </a:lnTo>
                  <a:lnTo>
                    <a:pt x="1732" y="106"/>
                  </a:lnTo>
                  <a:lnTo>
                    <a:pt x="1733" y="110"/>
                  </a:lnTo>
                  <a:lnTo>
                    <a:pt x="1736" y="115"/>
                  </a:lnTo>
                  <a:lnTo>
                    <a:pt x="1739" y="120"/>
                  </a:lnTo>
                  <a:lnTo>
                    <a:pt x="1743" y="124"/>
                  </a:lnTo>
                  <a:lnTo>
                    <a:pt x="1745" y="126"/>
                  </a:lnTo>
                  <a:lnTo>
                    <a:pt x="1748" y="128"/>
                  </a:lnTo>
                  <a:lnTo>
                    <a:pt x="1751" y="129"/>
                  </a:lnTo>
                  <a:lnTo>
                    <a:pt x="1752" y="130"/>
                  </a:lnTo>
                  <a:lnTo>
                    <a:pt x="1752" y="131"/>
                  </a:lnTo>
                  <a:lnTo>
                    <a:pt x="1753" y="133"/>
                  </a:lnTo>
                  <a:lnTo>
                    <a:pt x="1742" y="194"/>
                  </a:lnTo>
                  <a:lnTo>
                    <a:pt x="1739" y="192"/>
                  </a:lnTo>
                  <a:lnTo>
                    <a:pt x="1735" y="203"/>
                  </a:lnTo>
                  <a:lnTo>
                    <a:pt x="1721" y="229"/>
                  </a:lnTo>
                  <a:lnTo>
                    <a:pt x="1720" y="230"/>
                  </a:lnTo>
                  <a:lnTo>
                    <a:pt x="1716" y="232"/>
                  </a:lnTo>
                  <a:lnTo>
                    <a:pt x="1710" y="236"/>
                  </a:lnTo>
                  <a:lnTo>
                    <a:pt x="1703" y="245"/>
                  </a:lnTo>
                  <a:lnTo>
                    <a:pt x="1691" y="258"/>
                  </a:lnTo>
                  <a:lnTo>
                    <a:pt x="1680" y="274"/>
                  </a:lnTo>
                  <a:lnTo>
                    <a:pt x="1667" y="297"/>
                  </a:lnTo>
                  <a:lnTo>
                    <a:pt x="1652" y="326"/>
                  </a:lnTo>
                  <a:lnTo>
                    <a:pt x="1641" y="363"/>
                  </a:lnTo>
                  <a:lnTo>
                    <a:pt x="1630" y="419"/>
                  </a:lnTo>
                  <a:lnTo>
                    <a:pt x="1621" y="493"/>
                  </a:lnTo>
                  <a:lnTo>
                    <a:pt x="1613" y="580"/>
                  </a:lnTo>
                  <a:lnTo>
                    <a:pt x="1607" y="676"/>
                  </a:lnTo>
                  <a:lnTo>
                    <a:pt x="1600" y="778"/>
                  </a:lnTo>
                  <a:lnTo>
                    <a:pt x="1595" y="882"/>
                  </a:lnTo>
                  <a:lnTo>
                    <a:pt x="1591" y="984"/>
                  </a:lnTo>
                  <a:lnTo>
                    <a:pt x="1586" y="984"/>
                  </a:lnTo>
                  <a:lnTo>
                    <a:pt x="1582" y="983"/>
                  </a:lnTo>
                  <a:lnTo>
                    <a:pt x="1578" y="983"/>
                  </a:lnTo>
                  <a:lnTo>
                    <a:pt x="1573" y="982"/>
                  </a:lnTo>
                  <a:lnTo>
                    <a:pt x="1567" y="981"/>
                  </a:lnTo>
                  <a:lnTo>
                    <a:pt x="1563" y="980"/>
                  </a:lnTo>
                  <a:lnTo>
                    <a:pt x="1559" y="980"/>
                  </a:lnTo>
                  <a:lnTo>
                    <a:pt x="1554" y="979"/>
                  </a:lnTo>
                  <a:lnTo>
                    <a:pt x="1557" y="706"/>
                  </a:lnTo>
                  <a:lnTo>
                    <a:pt x="1554" y="517"/>
                  </a:lnTo>
                  <a:lnTo>
                    <a:pt x="1547" y="396"/>
                  </a:lnTo>
                  <a:lnTo>
                    <a:pt x="1538" y="328"/>
                  </a:lnTo>
                  <a:lnTo>
                    <a:pt x="1564" y="310"/>
                  </a:lnTo>
                  <a:lnTo>
                    <a:pt x="1563" y="306"/>
                  </a:lnTo>
                  <a:lnTo>
                    <a:pt x="1582" y="292"/>
                  </a:lnTo>
                  <a:lnTo>
                    <a:pt x="1572" y="279"/>
                  </a:lnTo>
                  <a:lnTo>
                    <a:pt x="1581" y="273"/>
                  </a:lnTo>
                  <a:lnTo>
                    <a:pt x="1585" y="274"/>
                  </a:lnTo>
                  <a:lnTo>
                    <a:pt x="1590" y="277"/>
                  </a:lnTo>
                  <a:lnTo>
                    <a:pt x="1593" y="278"/>
                  </a:lnTo>
                  <a:lnTo>
                    <a:pt x="1598" y="278"/>
                  </a:lnTo>
                  <a:lnTo>
                    <a:pt x="1610" y="364"/>
                  </a:lnTo>
                  <a:lnTo>
                    <a:pt x="1641" y="357"/>
                  </a:lnTo>
                  <a:lnTo>
                    <a:pt x="1621" y="267"/>
                  </a:lnTo>
                  <a:lnTo>
                    <a:pt x="1622" y="267"/>
                  </a:lnTo>
                  <a:lnTo>
                    <a:pt x="1626" y="261"/>
                  </a:lnTo>
                  <a:lnTo>
                    <a:pt x="1628" y="257"/>
                  </a:lnTo>
                  <a:lnTo>
                    <a:pt x="1629" y="252"/>
                  </a:lnTo>
                  <a:lnTo>
                    <a:pt x="1629" y="248"/>
                  </a:lnTo>
                  <a:lnTo>
                    <a:pt x="1629" y="246"/>
                  </a:lnTo>
                  <a:lnTo>
                    <a:pt x="1629" y="235"/>
                  </a:lnTo>
                  <a:lnTo>
                    <a:pt x="1627" y="217"/>
                  </a:lnTo>
                  <a:lnTo>
                    <a:pt x="1621" y="212"/>
                  </a:lnTo>
                  <a:lnTo>
                    <a:pt x="1620" y="212"/>
                  </a:lnTo>
                  <a:lnTo>
                    <a:pt x="1617" y="211"/>
                  </a:lnTo>
                  <a:lnTo>
                    <a:pt x="1613" y="212"/>
                  </a:lnTo>
                  <a:lnTo>
                    <a:pt x="1612" y="214"/>
                  </a:lnTo>
                  <a:lnTo>
                    <a:pt x="1612" y="215"/>
                  </a:lnTo>
                  <a:lnTo>
                    <a:pt x="1612" y="216"/>
                  </a:lnTo>
                  <a:lnTo>
                    <a:pt x="1612" y="217"/>
                  </a:lnTo>
                  <a:lnTo>
                    <a:pt x="1601" y="127"/>
                  </a:lnTo>
                  <a:lnTo>
                    <a:pt x="1570" y="134"/>
                  </a:lnTo>
                  <a:lnTo>
                    <a:pt x="1588" y="216"/>
                  </a:lnTo>
                  <a:lnTo>
                    <a:pt x="1579" y="220"/>
                  </a:lnTo>
                  <a:lnTo>
                    <a:pt x="1571" y="232"/>
                  </a:lnTo>
                  <a:lnTo>
                    <a:pt x="1569" y="234"/>
                  </a:lnTo>
                  <a:lnTo>
                    <a:pt x="1566" y="239"/>
                  </a:lnTo>
                  <a:lnTo>
                    <a:pt x="1564" y="245"/>
                  </a:lnTo>
                  <a:lnTo>
                    <a:pt x="1562" y="252"/>
                  </a:lnTo>
                  <a:lnTo>
                    <a:pt x="1556" y="257"/>
                  </a:lnTo>
                  <a:lnTo>
                    <a:pt x="1555" y="257"/>
                  </a:lnTo>
                  <a:lnTo>
                    <a:pt x="1543" y="265"/>
                  </a:lnTo>
                  <a:lnTo>
                    <a:pt x="1542" y="263"/>
                  </a:lnTo>
                  <a:lnTo>
                    <a:pt x="1514" y="275"/>
                  </a:lnTo>
                  <a:lnTo>
                    <a:pt x="1486" y="246"/>
                  </a:lnTo>
                  <a:lnTo>
                    <a:pt x="1483" y="230"/>
                  </a:lnTo>
                  <a:lnTo>
                    <a:pt x="1482" y="231"/>
                  </a:lnTo>
                  <a:lnTo>
                    <a:pt x="1480" y="224"/>
                  </a:lnTo>
                  <a:lnTo>
                    <a:pt x="1485" y="223"/>
                  </a:lnTo>
                  <a:lnTo>
                    <a:pt x="1488" y="222"/>
                  </a:lnTo>
                  <a:lnTo>
                    <a:pt x="1492" y="220"/>
                  </a:lnTo>
                  <a:lnTo>
                    <a:pt x="1495" y="216"/>
                  </a:lnTo>
                  <a:lnTo>
                    <a:pt x="1497" y="211"/>
                  </a:lnTo>
                  <a:lnTo>
                    <a:pt x="1496" y="203"/>
                  </a:lnTo>
                  <a:lnTo>
                    <a:pt x="1495" y="191"/>
                  </a:lnTo>
                  <a:lnTo>
                    <a:pt x="1495" y="173"/>
                  </a:lnTo>
                  <a:lnTo>
                    <a:pt x="1496" y="171"/>
                  </a:lnTo>
                  <a:lnTo>
                    <a:pt x="1498" y="166"/>
                  </a:lnTo>
                  <a:lnTo>
                    <a:pt x="1498" y="159"/>
                  </a:lnTo>
                  <a:lnTo>
                    <a:pt x="1494" y="149"/>
                  </a:lnTo>
                  <a:lnTo>
                    <a:pt x="1493" y="147"/>
                  </a:lnTo>
                  <a:lnTo>
                    <a:pt x="1493" y="146"/>
                  </a:lnTo>
                  <a:lnTo>
                    <a:pt x="1492" y="144"/>
                  </a:lnTo>
                  <a:lnTo>
                    <a:pt x="1492" y="143"/>
                  </a:lnTo>
                  <a:lnTo>
                    <a:pt x="1492" y="142"/>
                  </a:lnTo>
                  <a:lnTo>
                    <a:pt x="1492" y="140"/>
                  </a:lnTo>
                  <a:lnTo>
                    <a:pt x="1492" y="139"/>
                  </a:lnTo>
                  <a:lnTo>
                    <a:pt x="1490" y="138"/>
                  </a:lnTo>
                  <a:lnTo>
                    <a:pt x="1492" y="135"/>
                  </a:lnTo>
                  <a:lnTo>
                    <a:pt x="1492" y="133"/>
                  </a:lnTo>
                  <a:lnTo>
                    <a:pt x="1492" y="129"/>
                  </a:lnTo>
                  <a:lnTo>
                    <a:pt x="1492" y="127"/>
                  </a:lnTo>
                  <a:lnTo>
                    <a:pt x="1493" y="125"/>
                  </a:lnTo>
                  <a:lnTo>
                    <a:pt x="1494" y="123"/>
                  </a:lnTo>
                  <a:lnTo>
                    <a:pt x="1493" y="121"/>
                  </a:lnTo>
                  <a:lnTo>
                    <a:pt x="1493" y="120"/>
                  </a:lnTo>
                  <a:lnTo>
                    <a:pt x="1492" y="120"/>
                  </a:lnTo>
                  <a:lnTo>
                    <a:pt x="1490" y="120"/>
                  </a:lnTo>
                  <a:lnTo>
                    <a:pt x="1489" y="118"/>
                  </a:lnTo>
                  <a:lnTo>
                    <a:pt x="1488" y="115"/>
                  </a:lnTo>
                  <a:lnTo>
                    <a:pt x="1485" y="113"/>
                  </a:lnTo>
                  <a:lnTo>
                    <a:pt x="1482" y="109"/>
                  </a:lnTo>
                  <a:lnTo>
                    <a:pt x="1483" y="109"/>
                  </a:lnTo>
                  <a:lnTo>
                    <a:pt x="1474" y="80"/>
                  </a:lnTo>
                  <a:lnTo>
                    <a:pt x="1482" y="78"/>
                  </a:lnTo>
                  <a:lnTo>
                    <a:pt x="1489" y="75"/>
                  </a:lnTo>
                  <a:lnTo>
                    <a:pt x="1496" y="72"/>
                  </a:lnTo>
                  <a:lnTo>
                    <a:pt x="1503" y="70"/>
                  </a:lnTo>
                  <a:lnTo>
                    <a:pt x="1508" y="68"/>
                  </a:lnTo>
                  <a:lnTo>
                    <a:pt x="1512" y="67"/>
                  </a:lnTo>
                  <a:lnTo>
                    <a:pt x="1515" y="66"/>
                  </a:lnTo>
                  <a:lnTo>
                    <a:pt x="1516" y="65"/>
                  </a:lnTo>
                  <a:lnTo>
                    <a:pt x="1517" y="63"/>
                  </a:lnTo>
                  <a:lnTo>
                    <a:pt x="1516" y="62"/>
                  </a:lnTo>
                  <a:lnTo>
                    <a:pt x="1515" y="61"/>
                  </a:lnTo>
                  <a:lnTo>
                    <a:pt x="1416" y="69"/>
                  </a:lnTo>
                  <a:lnTo>
                    <a:pt x="1342" y="110"/>
                  </a:lnTo>
                  <a:lnTo>
                    <a:pt x="1341" y="111"/>
                  </a:lnTo>
                  <a:lnTo>
                    <a:pt x="1342" y="113"/>
                  </a:lnTo>
                  <a:lnTo>
                    <a:pt x="1343" y="114"/>
                  </a:lnTo>
                  <a:lnTo>
                    <a:pt x="1344" y="114"/>
                  </a:lnTo>
                  <a:lnTo>
                    <a:pt x="1358" y="111"/>
                  </a:lnTo>
                  <a:lnTo>
                    <a:pt x="1358" y="153"/>
                  </a:lnTo>
                  <a:lnTo>
                    <a:pt x="1356" y="154"/>
                  </a:lnTo>
                  <a:lnTo>
                    <a:pt x="1356" y="155"/>
                  </a:lnTo>
                  <a:lnTo>
                    <a:pt x="1355" y="157"/>
                  </a:lnTo>
                  <a:lnTo>
                    <a:pt x="1355" y="158"/>
                  </a:lnTo>
                  <a:lnTo>
                    <a:pt x="1355" y="159"/>
                  </a:lnTo>
                  <a:lnTo>
                    <a:pt x="1355" y="161"/>
                  </a:lnTo>
                  <a:lnTo>
                    <a:pt x="1355" y="162"/>
                  </a:lnTo>
                  <a:lnTo>
                    <a:pt x="1355" y="172"/>
                  </a:lnTo>
                  <a:lnTo>
                    <a:pt x="1356" y="172"/>
                  </a:lnTo>
                  <a:lnTo>
                    <a:pt x="1356" y="164"/>
                  </a:lnTo>
                  <a:lnTo>
                    <a:pt x="1358" y="164"/>
                  </a:lnTo>
                  <a:lnTo>
                    <a:pt x="1358" y="174"/>
                  </a:lnTo>
                  <a:lnTo>
                    <a:pt x="1358" y="175"/>
                  </a:lnTo>
                  <a:lnTo>
                    <a:pt x="1359" y="175"/>
                  </a:lnTo>
                  <a:lnTo>
                    <a:pt x="1359" y="174"/>
                  </a:lnTo>
                  <a:lnTo>
                    <a:pt x="1359" y="165"/>
                  </a:lnTo>
                  <a:lnTo>
                    <a:pt x="1360" y="165"/>
                  </a:lnTo>
                  <a:lnTo>
                    <a:pt x="1360" y="173"/>
                  </a:lnTo>
                  <a:lnTo>
                    <a:pt x="1360" y="174"/>
                  </a:lnTo>
                  <a:lnTo>
                    <a:pt x="1361" y="174"/>
                  </a:lnTo>
                  <a:lnTo>
                    <a:pt x="1361" y="173"/>
                  </a:lnTo>
                  <a:lnTo>
                    <a:pt x="1361" y="164"/>
                  </a:lnTo>
                  <a:lnTo>
                    <a:pt x="1361" y="171"/>
                  </a:lnTo>
                  <a:lnTo>
                    <a:pt x="1361" y="172"/>
                  </a:lnTo>
                  <a:lnTo>
                    <a:pt x="1362" y="172"/>
                  </a:lnTo>
                  <a:lnTo>
                    <a:pt x="1363" y="172"/>
                  </a:lnTo>
                  <a:lnTo>
                    <a:pt x="1363" y="162"/>
                  </a:lnTo>
                  <a:lnTo>
                    <a:pt x="1363" y="161"/>
                  </a:lnTo>
                  <a:lnTo>
                    <a:pt x="1363" y="159"/>
                  </a:lnTo>
                  <a:lnTo>
                    <a:pt x="1363" y="158"/>
                  </a:lnTo>
                  <a:lnTo>
                    <a:pt x="1363" y="157"/>
                  </a:lnTo>
                  <a:lnTo>
                    <a:pt x="1362" y="155"/>
                  </a:lnTo>
                  <a:lnTo>
                    <a:pt x="1361" y="154"/>
                  </a:lnTo>
                  <a:lnTo>
                    <a:pt x="1360" y="153"/>
                  </a:lnTo>
                  <a:lnTo>
                    <a:pt x="1360" y="111"/>
                  </a:lnTo>
                  <a:lnTo>
                    <a:pt x="1384" y="106"/>
                  </a:lnTo>
                  <a:lnTo>
                    <a:pt x="1397" y="148"/>
                  </a:lnTo>
                  <a:lnTo>
                    <a:pt x="1397" y="149"/>
                  </a:lnTo>
                  <a:lnTo>
                    <a:pt x="1397" y="152"/>
                  </a:lnTo>
                  <a:lnTo>
                    <a:pt x="1397" y="153"/>
                  </a:lnTo>
                  <a:lnTo>
                    <a:pt x="1398" y="154"/>
                  </a:lnTo>
                  <a:lnTo>
                    <a:pt x="1397" y="155"/>
                  </a:lnTo>
                  <a:lnTo>
                    <a:pt x="1397" y="156"/>
                  </a:lnTo>
                  <a:lnTo>
                    <a:pt x="1396" y="157"/>
                  </a:lnTo>
                  <a:lnTo>
                    <a:pt x="1396" y="158"/>
                  </a:lnTo>
                  <a:lnTo>
                    <a:pt x="1396" y="161"/>
                  </a:lnTo>
                  <a:lnTo>
                    <a:pt x="1397" y="164"/>
                  </a:lnTo>
                  <a:lnTo>
                    <a:pt x="1399" y="167"/>
                  </a:lnTo>
                  <a:lnTo>
                    <a:pt x="1401" y="172"/>
                  </a:lnTo>
                  <a:lnTo>
                    <a:pt x="1403" y="173"/>
                  </a:lnTo>
                  <a:lnTo>
                    <a:pt x="1406" y="175"/>
                  </a:lnTo>
                  <a:lnTo>
                    <a:pt x="1407" y="176"/>
                  </a:lnTo>
                  <a:lnTo>
                    <a:pt x="1409" y="177"/>
                  </a:lnTo>
                  <a:lnTo>
                    <a:pt x="1410" y="186"/>
                  </a:lnTo>
                  <a:lnTo>
                    <a:pt x="1403" y="226"/>
                  </a:lnTo>
                  <a:lnTo>
                    <a:pt x="1402" y="225"/>
                  </a:lnTo>
                  <a:lnTo>
                    <a:pt x="1398" y="233"/>
                  </a:lnTo>
                  <a:lnTo>
                    <a:pt x="1389" y="252"/>
                  </a:lnTo>
                  <a:lnTo>
                    <a:pt x="1388" y="252"/>
                  </a:lnTo>
                  <a:lnTo>
                    <a:pt x="1386" y="254"/>
                  </a:lnTo>
                  <a:lnTo>
                    <a:pt x="1381" y="258"/>
                  </a:lnTo>
                  <a:lnTo>
                    <a:pt x="1377" y="263"/>
                  </a:lnTo>
                  <a:lnTo>
                    <a:pt x="1370" y="271"/>
                  </a:lnTo>
                  <a:lnTo>
                    <a:pt x="1362" y="281"/>
                  </a:lnTo>
                  <a:lnTo>
                    <a:pt x="1353" y="294"/>
                  </a:lnTo>
                  <a:lnTo>
                    <a:pt x="1343" y="312"/>
                  </a:lnTo>
                  <a:lnTo>
                    <a:pt x="1325" y="320"/>
                  </a:lnTo>
                  <a:lnTo>
                    <a:pt x="1287" y="281"/>
                  </a:lnTo>
                  <a:lnTo>
                    <a:pt x="1283" y="259"/>
                  </a:lnTo>
                  <a:lnTo>
                    <a:pt x="1282" y="259"/>
                  </a:lnTo>
                  <a:lnTo>
                    <a:pt x="1282" y="260"/>
                  </a:lnTo>
                  <a:lnTo>
                    <a:pt x="1281" y="251"/>
                  </a:lnTo>
                  <a:lnTo>
                    <a:pt x="1285" y="250"/>
                  </a:lnTo>
                  <a:lnTo>
                    <a:pt x="1291" y="248"/>
                  </a:lnTo>
                  <a:lnTo>
                    <a:pt x="1295" y="244"/>
                  </a:lnTo>
                  <a:lnTo>
                    <a:pt x="1300" y="241"/>
                  </a:lnTo>
                  <a:lnTo>
                    <a:pt x="1302" y="234"/>
                  </a:lnTo>
                  <a:lnTo>
                    <a:pt x="1301" y="223"/>
                  </a:lnTo>
                  <a:lnTo>
                    <a:pt x="1298" y="206"/>
                  </a:lnTo>
                  <a:lnTo>
                    <a:pt x="1300" y="183"/>
                  </a:lnTo>
                  <a:lnTo>
                    <a:pt x="1301" y="179"/>
                  </a:lnTo>
                  <a:lnTo>
                    <a:pt x="1303" y="174"/>
                  </a:lnTo>
                  <a:lnTo>
                    <a:pt x="1304" y="165"/>
                  </a:lnTo>
                  <a:lnTo>
                    <a:pt x="1298" y="152"/>
                  </a:lnTo>
                  <a:lnTo>
                    <a:pt x="1297" y="149"/>
                  </a:lnTo>
                  <a:lnTo>
                    <a:pt x="1296" y="147"/>
                  </a:lnTo>
                  <a:lnTo>
                    <a:pt x="1295" y="145"/>
                  </a:lnTo>
                  <a:lnTo>
                    <a:pt x="1294" y="143"/>
                  </a:lnTo>
                  <a:lnTo>
                    <a:pt x="1294" y="142"/>
                  </a:lnTo>
                  <a:lnTo>
                    <a:pt x="1294" y="140"/>
                  </a:lnTo>
                  <a:lnTo>
                    <a:pt x="1295" y="140"/>
                  </a:lnTo>
                  <a:lnTo>
                    <a:pt x="1294" y="139"/>
                  </a:lnTo>
                  <a:lnTo>
                    <a:pt x="1294" y="138"/>
                  </a:lnTo>
                  <a:lnTo>
                    <a:pt x="1294" y="137"/>
                  </a:lnTo>
                  <a:lnTo>
                    <a:pt x="1294" y="133"/>
                  </a:lnTo>
                  <a:lnTo>
                    <a:pt x="1295" y="128"/>
                  </a:lnTo>
                  <a:lnTo>
                    <a:pt x="1295" y="125"/>
                  </a:lnTo>
                  <a:lnTo>
                    <a:pt x="1295" y="121"/>
                  </a:lnTo>
                  <a:lnTo>
                    <a:pt x="1296" y="119"/>
                  </a:lnTo>
                  <a:lnTo>
                    <a:pt x="1297" y="116"/>
                  </a:lnTo>
                  <a:lnTo>
                    <a:pt x="1296" y="115"/>
                  </a:lnTo>
                  <a:lnTo>
                    <a:pt x="1296" y="114"/>
                  </a:lnTo>
                  <a:lnTo>
                    <a:pt x="1295" y="113"/>
                  </a:lnTo>
                  <a:lnTo>
                    <a:pt x="1294" y="113"/>
                  </a:lnTo>
                  <a:lnTo>
                    <a:pt x="1292" y="109"/>
                  </a:lnTo>
                  <a:lnTo>
                    <a:pt x="1288" y="105"/>
                  </a:lnTo>
                  <a:lnTo>
                    <a:pt x="1284" y="100"/>
                  </a:lnTo>
                  <a:lnTo>
                    <a:pt x="1278" y="95"/>
                  </a:lnTo>
                  <a:lnTo>
                    <a:pt x="1277" y="95"/>
                  </a:lnTo>
                  <a:lnTo>
                    <a:pt x="1276" y="95"/>
                  </a:lnTo>
                  <a:lnTo>
                    <a:pt x="1277" y="92"/>
                  </a:lnTo>
                  <a:lnTo>
                    <a:pt x="1278" y="89"/>
                  </a:lnTo>
                  <a:lnTo>
                    <a:pt x="1278" y="87"/>
                  </a:lnTo>
                  <a:lnTo>
                    <a:pt x="1278" y="86"/>
                  </a:lnTo>
                  <a:lnTo>
                    <a:pt x="1277" y="83"/>
                  </a:lnTo>
                  <a:lnTo>
                    <a:pt x="1276" y="81"/>
                  </a:lnTo>
                  <a:lnTo>
                    <a:pt x="1276" y="80"/>
                  </a:lnTo>
                  <a:lnTo>
                    <a:pt x="1275" y="78"/>
                  </a:lnTo>
                  <a:lnTo>
                    <a:pt x="1274" y="77"/>
                  </a:lnTo>
                  <a:lnTo>
                    <a:pt x="1273" y="77"/>
                  </a:lnTo>
                  <a:lnTo>
                    <a:pt x="1271" y="77"/>
                  </a:lnTo>
                  <a:lnTo>
                    <a:pt x="1269" y="76"/>
                  </a:lnTo>
                  <a:lnTo>
                    <a:pt x="1267" y="75"/>
                  </a:lnTo>
                  <a:lnTo>
                    <a:pt x="1266" y="75"/>
                  </a:lnTo>
                  <a:lnTo>
                    <a:pt x="1265" y="73"/>
                  </a:lnTo>
                  <a:lnTo>
                    <a:pt x="1264" y="73"/>
                  </a:lnTo>
                  <a:lnTo>
                    <a:pt x="1262" y="73"/>
                  </a:lnTo>
                  <a:lnTo>
                    <a:pt x="1261" y="73"/>
                  </a:lnTo>
                  <a:lnTo>
                    <a:pt x="1258" y="75"/>
                  </a:lnTo>
                  <a:lnTo>
                    <a:pt x="1257" y="75"/>
                  </a:lnTo>
                  <a:lnTo>
                    <a:pt x="1255" y="75"/>
                  </a:lnTo>
                  <a:lnTo>
                    <a:pt x="1254" y="75"/>
                  </a:lnTo>
                  <a:lnTo>
                    <a:pt x="1252" y="75"/>
                  </a:lnTo>
                  <a:lnTo>
                    <a:pt x="1250" y="75"/>
                  </a:lnTo>
                  <a:lnTo>
                    <a:pt x="1249" y="73"/>
                  </a:lnTo>
                  <a:lnTo>
                    <a:pt x="1248" y="73"/>
                  </a:lnTo>
                  <a:lnTo>
                    <a:pt x="1247" y="72"/>
                  </a:lnTo>
                  <a:lnTo>
                    <a:pt x="1246" y="72"/>
                  </a:lnTo>
                  <a:lnTo>
                    <a:pt x="1245" y="72"/>
                  </a:lnTo>
                  <a:lnTo>
                    <a:pt x="1244" y="72"/>
                  </a:lnTo>
                  <a:lnTo>
                    <a:pt x="1243" y="73"/>
                  </a:lnTo>
                  <a:lnTo>
                    <a:pt x="1240" y="73"/>
                  </a:lnTo>
                  <a:lnTo>
                    <a:pt x="1239" y="73"/>
                  </a:lnTo>
                  <a:lnTo>
                    <a:pt x="1238" y="72"/>
                  </a:lnTo>
                  <a:lnTo>
                    <a:pt x="1237" y="72"/>
                  </a:lnTo>
                  <a:lnTo>
                    <a:pt x="1236" y="72"/>
                  </a:lnTo>
                  <a:lnTo>
                    <a:pt x="1235" y="72"/>
                  </a:lnTo>
                  <a:lnTo>
                    <a:pt x="1234" y="72"/>
                  </a:lnTo>
                  <a:lnTo>
                    <a:pt x="1233" y="72"/>
                  </a:lnTo>
                  <a:lnTo>
                    <a:pt x="1231" y="72"/>
                  </a:lnTo>
                  <a:lnTo>
                    <a:pt x="1230" y="72"/>
                  </a:lnTo>
                  <a:lnTo>
                    <a:pt x="1229" y="72"/>
                  </a:lnTo>
                  <a:lnTo>
                    <a:pt x="1228" y="72"/>
                  </a:lnTo>
                  <a:lnTo>
                    <a:pt x="1227" y="72"/>
                  </a:lnTo>
                  <a:lnTo>
                    <a:pt x="1226" y="72"/>
                  </a:lnTo>
                  <a:lnTo>
                    <a:pt x="1225" y="73"/>
                  </a:lnTo>
                  <a:lnTo>
                    <a:pt x="1224" y="73"/>
                  </a:lnTo>
                  <a:lnTo>
                    <a:pt x="1223" y="73"/>
                  </a:lnTo>
                  <a:lnTo>
                    <a:pt x="1221" y="73"/>
                  </a:lnTo>
                  <a:lnTo>
                    <a:pt x="1220" y="75"/>
                  </a:lnTo>
                  <a:lnTo>
                    <a:pt x="1219" y="75"/>
                  </a:lnTo>
                  <a:lnTo>
                    <a:pt x="1218" y="75"/>
                  </a:lnTo>
                  <a:lnTo>
                    <a:pt x="1217" y="75"/>
                  </a:lnTo>
                  <a:lnTo>
                    <a:pt x="1216" y="75"/>
                  </a:lnTo>
                  <a:lnTo>
                    <a:pt x="1215" y="75"/>
                  </a:lnTo>
                  <a:lnTo>
                    <a:pt x="1214" y="75"/>
                  </a:lnTo>
                  <a:lnTo>
                    <a:pt x="1211" y="75"/>
                  </a:lnTo>
                  <a:lnTo>
                    <a:pt x="1210" y="75"/>
                  </a:lnTo>
                  <a:lnTo>
                    <a:pt x="1208" y="75"/>
                  </a:lnTo>
                  <a:lnTo>
                    <a:pt x="1208" y="76"/>
                  </a:lnTo>
                  <a:lnTo>
                    <a:pt x="1207" y="76"/>
                  </a:lnTo>
                  <a:lnTo>
                    <a:pt x="1206" y="77"/>
                  </a:lnTo>
                  <a:lnTo>
                    <a:pt x="1204" y="78"/>
                  </a:lnTo>
                  <a:lnTo>
                    <a:pt x="1202" y="79"/>
                  </a:lnTo>
                  <a:lnTo>
                    <a:pt x="1201" y="80"/>
                  </a:lnTo>
                  <a:lnTo>
                    <a:pt x="1199" y="81"/>
                  </a:lnTo>
                  <a:lnTo>
                    <a:pt x="1197" y="81"/>
                  </a:lnTo>
                  <a:lnTo>
                    <a:pt x="1196" y="81"/>
                  </a:lnTo>
                  <a:lnTo>
                    <a:pt x="1195" y="81"/>
                  </a:lnTo>
                  <a:lnTo>
                    <a:pt x="1194" y="82"/>
                  </a:lnTo>
                  <a:lnTo>
                    <a:pt x="1192" y="83"/>
                  </a:lnTo>
                  <a:lnTo>
                    <a:pt x="1191" y="83"/>
                  </a:lnTo>
                  <a:lnTo>
                    <a:pt x="1191" y="85"/>
                  </a:lnTo>
                  <a:lnTo>
                    <a:pt x="1190" y="86"/>
                  </a:lnTo>
                  <a:lnTo>
                    <a:pt x="1189" y="87"/>
                  </a:lnTo>
                  <a:lnTo>
                    <a:pt x="1187" y="87"/>
                  </a:lnTo>
                  <a:lnTo>
                    <a:pt x="1186" y="88"/>
                  </a:lnTo>
                  <a:lnTo>
                    <a:pt x="1185" y="89"/>
                  </a:lnTo>
                  <a:lnTo>
                    <a:pt x="1183" y="90"/>
                  </a:lnTo>
                  <a:lnTo>
                    <a:pt x="1182" y="91"/>
                  </a:lnTo>
                  <a:lnTo>
                    <a:pt x="1181" y="94"/>
                  </a:lnTo>
                  <a:lnTo>
                    <a:pt x="1180" y="95"/>
                  </a:lnTo>
                  <a:lnTo>
                    <a:pt x="1179" y="96"/>
                  </a:lnTo>
                  <a:lnTo>
                    <a:pt x="1177" y="96"/>
                  </a:lnTo>
                  <a:lnTo>
                    <a:pt x="1176" y="97"/>
                  </a:lnTo>
                  <a:lnTo>
                    <a:pt x="1175" y="98"/>
                  </a:lnTo>
                  <a:lnTo>
                    <a:pt x="1175" y="99"/>
                  </a:lnTo>
                  <a:lnTo>
                    <a:pt x="1173" y="99"/>
                  </a:lnTo>
                  <a:lnTo>
                    <a:pt x="1173" y="100"/>
                  </a:lnTo>
                  <a:lnTo>
                    <a:pt x="1172" y="101"/>
                  </a:lnTo>
                  <a:lnTo>
                    <a:pt x="1172" y="102"/>
                  </a:lnTo>
                  <a:lnTo>
                    <a:pt x="1172" y="104"/>
                  </a:lnTo>
                  <a:lnTo>
                    <a:pt x="1171" y="106"/>
                  </a:lnTo>
                  <a:lnTo>
                    <a:pt x="1171" y="107"/>
                  </a:lnTo>
                  <a:lnTo>
                    <a:pt x="1170" y="108"/>
                  </a:lnTo>
                  <a:lnTo>
                    <a:pt x="1170" y="109"/>
                  </a:lnTo>
                  <a:lnTo>
                    <a:pt x="1170" y="110"/>
                  </a:lnTo>
                  <a:lnTo>
                    <a:pt x="1169" y="111"/>
                  </a:lnTo>
                  <a:lnTo>
                    <a:pt x="1168" y="113"/>
                  </a:lnTo>
                  <a:lnTo>
                    <a:pt x="1168" y="114"/>
                  </a:lnTo>
                  <a:lnTo>
                    <a:pt x="1167" y="115"/>
                  </a:lnTo>
                  <a:lnTo>
                    <a:pt x="1167" y="116"/>
                  </a:lnTo>
                  <a:lnTo>
                    <a:pt x="1168" y="117"/>
                  </a:lnTo>
                  <a:lnTo>
                    <a:pt x="1168" y="118"/>
                  </a:lnTo>
                  <a:lnTo>
                    <a:pt x="1168" y="119"/>
                  </a:lnTo>
                  <a:lnTo>
                    <a:pt x="1167" y="121"/>
                  </a:lnTo>
                  <a:lnTo>
                    <a:pt x="1166" y="123"/>
                  </a:lnTo>
                  <a:lnTo>
                    <a:pt x="1165" y="125"/>
                  </a:lnTo>
                  <a:lnTo>
                    <a:pt x="1165" y="127"/>
                  </a:lnTo>
                  <a:lnTo>
                    <a:pt x="1165" y="129"/>
                  </a:lnTo>
                  <a:lnTo>
                    <a:pt x="1165" y="130"/>
                  </a:lnTo>
                  <a:lnTo>
                    <a:pt x="1165" y="133"/>
                  </a:lnTo>
                  <a:lnTo>
                    <a:pt x="1165" y="135"/>
                  </a:lnTo>
                  <a:lnTo>
                    <a:pt x="1165" y="136"/>
                  </a:lnTo>
                  <a:lnTo>
                    <a:pt x="1166" y="136"/>
                  </a:lnTo>
                  <a:lnTo>
                    <a:pt x="1166" y="137"/>
                  </a:lnTo>
                  <a:lnTo>
                    <a:pt x="1166" y="138"/>
                  </a:lnTo>
                  <a:lnTo>
                    <a:pt x="1167" y="139"/>
                  </a:lnTo>
                  <a:lnTo>
                    <a:pt x="1167" y="140"/>
                  </a:lnTo>
                  <a:lnTo>
                    <a:pt x="1167" y="143"/>
                  </a:lnTo>
                  <a:lnTo>
                    <a:pt x="1168" y="145"/>
                  </a:lnTo>
                  <a:lnTo>
                    <a:pt x="1168" y="148"/>
                  </a:lnTo>
                  <a:lnTo>
                    <a:pt x="1169" y="149"/>
                  </a:lnTo>
                  <a:lnTo>
                    <a:pt x="1169" y="150"/>
                  </a:lnTo>
                  <a:lnTo>
                    <a:pt x="1169" y="152"/>
                  </a:lnTo>
                  <a:lnTo>
                    <a:pt x="1169" y="155"/>
                  </a:lnTo>
                  <a:lnTo>
                    <a:pt x="1170" y="158"/>
                  </a:lnTo>
                  <a:lnTo>
                    <a:pt x="1169" y="159"/>
                  </a:lnTo>
                  <a:lnTo>
                    <a:pt x="1169" y="161"/>
                  </a:lnTo>
                  <a:lnTo>
                    <a:pt x="1168" y="162"/>
                  </a:lnTo>
                  <a:lnTo>
                    <a:pt x="1167" y="164"/>
                  </a:lnTo>
                  <a:lnTo>
                    <a:pt x="1167" y="166"/>
                  </a:lnTo>
                  <a:lnTo>
                    <a:pt x="1168" y="171"/>
                  </a:lnTo>
                  <a:lnTo>
                    <a:pt x="1171" y="175"/>
                  </a:lnTo>
                  <a:lnTo>
                    <a:pt x="1175" y="181"/>
                  </a:lnTo>
                  <a:lnTo>
                    <a:pt x="1178" y="184"/>
                  </a:lnTo>
                  <a:lnTo>
                    <a:pt x="1180" y="186"/>
                  </a:lnTo>
                  <a:lnTo>
                    <a:pt x="1183" y="188"/>
                  </a:lnTo>
                  <a:lnTo>
                    <a:pt x="1186" y="191"/>
                  </a:lnTo>
                  <a:lnTo>
                    <a:pt x="1187" y="192"/>
                  </a:lnTo>
                  <a:lnTo>
                    <a:pt x="1187" y="193"/>
                  </a:lnTo>
                  <a:lnTo>
                    <a:pt x="1188" y="194"/>
                  </a:lnTo>
                  <a:lnTo>
                    <a:pt x="1177" y="254"/>
                  </a:lnTo>
                  <a:lnTo>
                    <a:pt x="1175" y="252"/>
                  </a:lnTo>
                  <a:lnTo>
                    <a:pt x="1170" y="263"/>
                  </a:lnTo>
                  <a:lnTo>
                    <a:pt x="1157" y="289"/>
                  </a:lnTo>
                  <a:lnTo>
                    <a:pt x="1156" y="289"/>
                  </a:lnTo>
                  <a:lnTo>
                    <a:pt x="1153" y="291"/>
                  </a:lnTo>
                  <a:lnTo>
                    <a:pt x="1150" y="293"/>
                  </a:lnTo>
                  <a:lnTo>
                    <a:pt x="1146" y="298"/>
                  </a:lnTo>
                  <a:lnTo>
                    <a:pt x="1139" y="305"/>
                  </a:lnTo>
                  <a:lnTo>
                    <a:pt x="1131" y="313"/>
                  </a:lnTo>
                  <a:lnTo>
                    <a:pt x="1123" y="325"/>
                  </a:lnTo>
                  <a:lnTo>
                    <a:pt x="1113" y="339"/>
                  </a:lnTo>
                  <a:lnTo>
                    <a:pt x="1055" y="193"/>
                  </a:lnTo>
                  <a:lnTo>
                    <a:pt x="1052" y="194"/>
                  </a:lnTo>
                  <a:lnTo>
                    <a:pt x="1047" y="173"/>
                  </a:lnTo>
                  <a:lnTo>
                    <a:pt x="1046" y="173"/>
                  </a:lnTo>
                  <a:lnTo>
                    <a:pt x="1044" y="162"/>
                  </a:lnTo>
                  <a:lnTo>
                    <a:pt x="1048" y="154"/>
                  </a:lnTo>
                  <a:lnTo>
                    <a:pt x="1052" y="145"/>
                  </a:lnTo>
                  <a:lnTo>
                    <a:pt x="1053" y="137"/>
                  </a:lnTo>
                  <a:lnTo>
                    <a:pt x="1053" y="134"/>
                  </a:lnTo>
                  <a:lnTo>
                    <a:pt x="1055" y="113"/>
                  </a:lnTo>
                  <a:lnTo>
                    <a:pt x="1051" y="100"/>
                  </a:lnTo>
                  <a:lnTo>
                    <a:pt x="1138" y="39"/>
                  </a:lnTo>
                  <a:lnTo>
                    <a:pt x="1113" y="0"/>
                  </a:lnTo>
                  <a:lnTo>
                    <a:pt x="1025" y="77"/>
                  </a:lnTo>
                  <a:lnTo>
                    <a:pt x="1026" y="76"/>
                  </a:lnTo>
                  <a:lnTo>
                    <a:pt x="1027" y="75"/>
                  </a:lnTo>
                  <a:lnTo>
                    <a:pt x="1028" y="70"/>
                  </a:lnTo>
                  <a:lnTo>
                    <a:pt x="1026" y="67"/>
                  </a:lnTo>
                  <a:lnTo>
                    <a:pt x="1023" y="63"/>
                  </a:lnTo>
                  <a:lnTo>
                    <a:pt x="1021" y="62"/>
                  </a:lnTo>
                  <a:lnTo>
                    <a:pt x="1010" y="61"/>
                  </a:lnTo>
                  <a:lnTo>
                    <a:pt x="993" y="78"/>
                  </a:lnTo>
                  <a:lnTo>
                    <a:pt x="984" y="88"/>
                  </a:lnTo>
                  <a:lnTo>
                    <a:pt x="983" y="89"/>
                  </a:lnTo>
                  <a:lnTo>
                    <a:pt x="979" y="94"/>
                  </a:lnTo>
                  <a:lnTo>
                    <a:pt x="976" y="99"/>
                  </a:lnTo>
                  <a:lnTo>
                    <a:pt x="975" y="106"/>
                  </a:lnTo>
                  <a:lnTo>
                    <a:pt x="974" y="116"/>
                  </a:lnTo>
                  <a:lnTo>
                    <a:pt x="912" y="159"/>
                  </a:lnTo>
                  <a:lnTo>
                    <a:pt x="912" y="157"/>
                  </a:lnTo>
                  <a:lnTo>
                    <a:pt x="904" y="150"/>
                  </a:lnTo>
                  <a:lnTo>
                    <a:pt x="903" y="150"/>
                  </a:lnTo>
                  <a:lnTo>
                    <a:pt x="899" y="150"/>
                  </a:lnTo>
                  <a:lnTo>
                    <a:pt x="896" y="150"/>
                  </a:lnTo>
                  <a:lnTo>
                    <a:pt x="893" y="154"/>
                  </a:lnTo>
                  <a:lnTo>
                    <a:pt x="893" y="155"/>
                  </a:lnTo>
                  <a:lnTo>
                    <a:pt x="893" y="156"/>
                  </a:lnTo>
                  <a:lnTo>
                    <a:pt x="894" y="157"/>
                  </a:lnTo>
                  <a:lnTo>
                    <a:pt x="881" y="48"/>
                  </a:lnTo>
                  <a:lnTo>
                    <a:pt x="843" y="57"/>
                  </a:lnTo>
                  <a:lnTo>
                    <a:pt x="864" y="155"/>
                  </a:lnTo>
                  <a:lnTo>
                    <a:pt x="854" y="159"/>
                  </a:lnTo>
                  <a:lnTo>
                    <a:pt x="844" y="175"/>
                  </a:lnTo>
                  <a:lnTo>
                    <a:pt x="842" y="177"/>
                  </a:lnTo>
                  <a:lnTo>
                    <a:pt x="839" y="183"/>
                  </a:lnTo>
                  <a:lnTo>
                    <a:pt x="835" y="191"/>
                  </a:lnTo>
                  <a:lnTo>
                    <a:pt x="834" y="198"/>
                  </a:lnTo>
                  <a:lnTo>
                    <a:pt x="826" y="204"/>
                  </a:lnTo>
                  <a:lnTo>
                    <a:pt x="811" y="214"/>
                  </a:lnTo>
                  <a:lnTo>
                    <a:pt x="810" y="212"/>
                  </a:lnTo>
                  <a:lnTo>
                    <a:pt x="776" y="227"/>
                  </a:lnTo>
                  <a:lnTo>
                    <a:pt x="743" y="192"/>
                  </a:lnTo>
                  <a:lnTo>
                    <a:pt x="738" y="172"/>
                  </a:lnTo>
                  <a:lnTo>
                    <a:pt x="738" y="173"/>
                  </a:lnTo>
                  <a:lnTo>
                    <a:pt x="736" y="165"/>
                  </a:lnTo>
                  <a:lnTo>
                    <a:pt x="740" y="164"/>
                  </a:lnTo>
                  <a:lnTo>
                    <a:pt x="746" y="162"/>
                  </a:lnTo>
                  <a:lnTo>
                    <a:pt x="750" y="159"/>
                  </a:lnTo>
                  <a:lnTo>
                    <a:pt x="754" y="156"/>
                  </a:lnTo>
                  <a:lnTo>
                    <a:pt x="756" y="149"/>
                  </a:lnTo>
                  <a:lnTo>
                    <a:pt x="755" y="139"/>
                  </a:lnTo>
                  <a:lnTo>
                    <a:pt x="753" y="125"/>
                  </a:lnTo>
                  <a:lnTo>
                    <a:pt x="754" y="104"/>
                  </a:lnTo>
                  <a:lnTo>
                    <a:pt x="755" y="100"/>
                  </a:lnTo>
                  <a:lnTo>
                    <a:pt x="757" y="96"/>
                  </a:lnTo>
                  <a:lnTo>
                    <a:pt x="757" y="87"/>
                  </a:lnTo>
                  <a:lnTo>
                    <a:pt x="753" y="76"/>
                  </a:lnTo>
                  <a:lnTo>
                    <a:pt x="752" y="73"/>
                  </a:lnTo>
                  <a:lnTo>
                    <a:pt x="750" y="71"/>
                  </a:lnTo>
                  <a:lnTo>
                    <a:pt x="749" y="70"/>
                  </a:lnTo>
                  <a:lnTo>
                    <a:pt x="749" y="68"/>
                  </a:lnTo>
                  <a:lnTo>
                    <a:pt x="749" y="67"/>
                  </a:lnTo>
                  <a:lnTo>
                    <a:pt x="749" y="66"/>
                  </a:lnTo>
                  <a:lnTo>
                    <a:pt x="749" y="65"/>
                  </a:lnTo>
                  <a:lnTo>
                    <a:pt x="749" y="63"/>
                  </a:lnTo>
                  <a:lnTo>
                    <a:pt x="749" y="62"/>
                  </a:lnTo>
                  <a:lnTo>
                    <a:pt x="748" y="62"/>
                  </a:lnTo>
                  <a:lnTo>
                    <a:pt x="749" y="59"/>
                  </a:lnTo>
                  <a:lnTo>
                    <a:pt x="749" y="54"/>
                  </a:lnTo>
                  <a:lnTo>
                    <a:pt x="749" y="51"/>
                  </a:lnTo>
                  <a:lnTo>
                    <a:pt x="749" y="49"/>
                  </a:lnTo>
                  <a:lnTo>
                    <a:pt x="750" y="47"/>
                  </a:lnTo>
                  <a:lnTo>
                    <a:pt x="752" y="43"/>
                  </a:lnTo>
                  <a:lnTo>
                    <a:pt x="750" y="42"/>
                  </a:lnTo>
                  <a:lnTo>
                    <a:pt x="750" y="41"/>
                  </a:lnTo>
                  <a:lnTo>
                    <a:pt x="749" y="41"/>
                  </a:lnTo>
                  <a:lnTo>
                    <a:pt x="748" y="40"/>
                  </a:lnTo>
                  <a:lnTo>
                    <a:pt x="747" y="37"/>
                  </a:lnTo>
                  <a:lnTo>
                    <a:pt x="744" y="33"/>
                  </a:lnTo>
                  <a:lnTo>
                    <a:pt x="739" y="29"/>
                  </a:lnTo>
                  <a:lnTo>
                    <a:pt x="734" y="24"/>
                  </a:lnTo>
                  <a:lnTo>
                    <a:pt x="733" y="23"/>
                  </a:lnTo>
                  <a:lnTo>
                    <a:pt x="734" y="21"/>
                  </a:lnTo>
                  <a:lnTo>
                    <a:pt x="735" y="19"/>
                  </a:lnTo>
                  <a:lnTo>
                    <a:pt x="735" y="18"/>
                  </a:lnTo>
                  <a:lnTo>
                    <a:pt x="734" y="15"/>
                  </a:lnTo>
                  <a:lnTo>
                    <a:pt x="733" y="14"/>
                  </a:lnTo>
                  <a:lnTo>
                    <a:pt x="733" y="12"/>
                  </a:lnTo>
                  <a:lnTo>
                    <a:pt x="733" y="11"/>
                  </a:lnTo>
                  <a:lnTo>
                    <a:pt x="731" y="10"/>
                  </a:lnTo>
                  <a:lnTo>
                    <a:pt x="730" y="9"/>
                  </a:lnTo>
                  <a:lnTo>
                    <a:pt x="729" y="9"/>
                  </a:lnTo>
                  <a:lnTo>
                    <a:pt x="728" y="8"/>
                  </a:lnTo>
                  <a:lnTo>
                    <a:pt x="726" y="8"/>
                  </a:lnTo>
                  <a:lnTo>
                    <a:pt x="725" y="6"/>
                  </a:lnTo>
                  <a:lnTo>
                    <a:pt x="724" y="6"/>
                  </a:lnTo>
                  <a:lnTo>
                    <a:pt x="722" y="5"/>
                  </a:lnTo>
                  <a:lnTo>
                    <a:pt x="721" y="5"/>
                  </a:lnTo>
                  <a:lnTo>
                    <a:pt x="719" y="5"/>
                  </a:lnTo>
                  <a:lnTo>
                    <a:pt x="718" y="5"/>
                  </a:lnTo>
                  <a:lnTo>
                    <a:pt x="717" y="6"/>
                  </a:lnTo>
                  <a:lnTo>
                    <a:pt x="715" y="6"/>
                  </a:lnTo>
                  <a:lnTo>
                    <a:pt x="714" y="6"/>
                  </a:lnTo>
                  <a:lnTo>
                    <a:pt x="712" y="5"/>
                  </a:lnTo>
                  <a:lnTo>
                    <a:pt x="710" y="5"/>
                  </a:lnTo>
                  <a:lnTo>
                    <a:pt x="709" y="5"/>
                  </a:lnTo>
                  <a:lnTo>
                    <a:pt x="708" y="5"/>
                  </a:lnTo>
                  <a:lnTo>
                    <a:pt x="708" y="4"/>
                  </a:lnTo>
                  <a:lnTo>
                    <a:pt x="707" y="4"/>
                  </a:lnTo>
                  <a:lnTo>
                    <a:pt x="706" y="4"/>
                  </a:lnTo>
                  <a:lnTo>
                    <a:pt x="705" y="4"/>
                  </a:lnTo>
                  <a:lnTo>
                    <a:pt x="704" y="4"/>
                  </a:lnTo>
                  <a:lnTo>
                    <a:pt x="701" y="5"/>
                  </a:lnTo>
                  <a:lnTo>
                    <a:pt x="700" y="5"/>
                  </a:lnTo>
                  <a:lnTo>
                    <a:pt x="699" y="5"/>
                  </a:lnTo>
                  <a:lnTo>
                    <a:pt x="699" y="4"/>
                  </a:lnTo>
                  <a:lnTo>
                    <a:pt x="698" y="4"/>
                  </a:lnTo>
                  <a:lnTo>
                    <a:pt x="697" y="4"/>
                  </a:lnTo>
                  <a:lnTo>
                    <a:pt x="696" y="4"/>
                  </a:lnTo>
                  <a:lnTo>
                    <a:pt x="695" y="4"/>
                  </a:lnTo>
                  <a:lnTo>
                    <a:pt x="693" y="4"/>
                  </a:lnTo>
                  <a:lnTo>
                    <a:pt x="692" y="4"/>
                  </a:lnTo>
                  <a:lnTo>
                    <a:pt x="691" y="4"/>
                  </a:lnTo>
                  <a:lnTo>
                    <a:pt x="690" y="4"/>
                  </a:lnTo>
                  <a:lnTo>
                    <a:pt x="689" y="4"/>
                  </a:lnTo>
                  <a:lnTo>
                    <a:pt x="688" y="4"/>
                  </a:lnTo>
                  <a:lnTo>
                    <a:pt x="687" y="4"/>
                  </a:lnTo>
                  <a:lnTo>
                    <a:pt x="686" y="5"/>
                  </a:lnTo>
                  <a:lnTo>
                    <a:pt x="685" y="5"/>
                  </a:lnTo>
                  <a:lnTo>
                    <a:pt x="683" y="5"/>
                  </a:lnTo>
                  <a:lnTo>
                    <a:pt x="682" y="6"/>
                  </a:lnTo>
                  <a:lnTo>
                    <a:pt x="681" y="6"/>
                  </a:lnTo>
                  <a:lnTo>
                    <a:pt x="680" y="6"/>
                  </a:lnTo>
                  <a:lnTo>
                    <a:pt x="680" y="5"/>
                  </a:lnTo>
                  <a:lnTo>
                    <a:pt x="679" y="5"/>
                  </a:lnTo>
                  <a:lnTo>
                    <a:pt x="677" y="5"/>
                  </a:lnTo>
                  <a:lnTo>
                    <a:pt x="676" y="5"/>
                  </a:lnTo>
                  <a:lnTo>
                    <a:pt x="674" y="5"/>
                  </a:lnTo>
                  <a:lnTo>
                    <a:pt x="672" y="5"/>
                  </a:lnTo>
                  <a:lnTo>
                    <a:pt x="671" y="6"/>
                  </a:lnTo>
                  <a:lnTo>
                    <a:pt x="670" y="8"/>
                  </a:lnTo>
                  <a:lnTo>
                    <a:pt x="669" y="8"/>
                  </a:lnTo>
                  <a:lnTo>
                    <a:pt x="667" y="9"/>
                  </a:lnTo>
                  <a:lnTo>
                    <a:pt x="667" y="10"/>
                  </a:lnTo>
                  <a:lnTo>
                    <a:pt x="666" y="11"/>
                  </a:lnTo>
                  <a:lnTo>
                    <a:pt x="663" y="12"/>
                  </a:lnTo>
                  <a:lnTo>
                    <a:pt x="662" y="12"/>
                  </a:lnTo>
                  <a:lnTo>
                    <a:pt x="661" y="12"/>
                  </a:lnTo>
                  <a:lnTo>
                    <a:pt x="659" y="13"/>
                  </a:lnTo>
                  <a:lnTo>
                    <a:pt x="658" y="13"/>
                  </a:lnTo>
                  <a:lnTo>
                    <a:pt x="657" y="14"/>
                  </a:lnTo>
                  <a:lnTo>
                    <a:pt x="656" y="15"/>
                  </a:lnTo>
                  <a:lnTo>
                    <a:pt x="654" y="17"/>
                  </a:lnTo>
                  <a:lnTo>
                    <a:pt x="653" y="18"/>
                  </a:lnTo>
                  <a:lnTo>
                    <a:pt x="652" y="18"/>
                  </a:lnTo>
                  <a:lnTo>
                    <a:pt x="651" y="18"/>
                  </a:lnTo>
                  <a:lnTo>
                    <a:pt x="650" y="19"/>
                  </a:lnTo>
                  <a:lnTo>
                    <a:pt x="649" y="20"/>
                  </a:lnTo>
                  <a:lnTo>
                    <a:pt x="648" y="21"/>
                  </a:lnTo>
                  <a:lnTo>
                    <a:pt x="647" y="23"/>
                  </a:lnTo>
                  <a:lnTo>
                    <a:pt x="645" y="24"/>
                  </a:lnTo>
                  <a:lnTo>
                    <a:pt x="644" y="24"/>
                  </a:lnTo>
                  <a:lnTo>
                    <a:pt x="643" y="25"/>
                  </a:lnTo>
                  <a:lnTo>
                    <a:pt x="642" y="25"/>
                  </a:lnTo>
                  <a:lnTo>
                    <a:pt x="641" y="27"/>
                  </a:lnTo>
                  <a:lnTo>
                    <a:pt x="641" y="28"/>
                  </a:lnTo>
                  <a:lnTo>
                    <a:pt x="641" y="29"/>
                  </a:lnTo>
                  <a:lnTo>
                    <a:pt x="640" y="30"/>
                  </a:lnTo>
                  <a:lnTo>
                    <a:pt x="640" y="31"/>
                  </a:lnTo>
                  <a:lnTo>
                    <a:pt x="639" y="32"/>
                  </a:lnTo>
                  <a:lnTo>
                    <a:pt x="639" y="33"/>
                  </a:lnTo>
                  <a:lnTo>
                    <a:pt x="639" y="34"/>
                  </a:lnTo>
                  <a:lnTo>
                    <a:pt x="638" y="35"/>
                  </a:lnTo>
                  <a:lnTo>
                    <a:pt x="637" y="37"/>
                  </a:lnTo>
                  <a:lnTo>
                    <a:pt x="637" y="38"/>
                  </a:lnTo>
                  <a:lnTo>
                    <a:pt x="637" y="39"/>
                  </a:lnTo>
                  <a:lnTo>
                    <a:pt x="635" y="40"/>
                  </a:lnTo>
                  <a:lnTo>
                    <a:pt x="634" y="41"/>
                  </a:lnTo>
                  <a:lnTo>
                    <a:pt x="634" y="42"/>
                  </a:lnTo>
                  <a:lnTo>
                    <a:pt x="634" y="43"/>
                  </a:lnTo>
                  <a:lnTo>
                    <a:pt x="634" y="44"/>
                  </a:lnTo>
                  <a:lnTo>
                    <a:pt x="634" y="46"/>
                  </a:lnTo>
                  <a:lnTo>
                    <a:pt x="634" y="47"/>
                  </a:lnTo>
                  <a:lnTo>
                    <a:pt x="634" y="49"/>
                  </a:lnTo>
                  <a:lnTo>
                    <a:pt x="633" y="50"/>
                  </a:lnTo>
                  <a:lnTo>
                    <a:pt x="632" y="51"/>
                  </a:lnTo>
                  <a:lnTo>
                    <a:pt x="632" y="53"/>
                  </a:lnTo>
                  <a:lnTo>
                    <a:pt x="632" y="56"/>
                  </a:lnTo>
                  <a:lnTo>
                    <a:pt x="632" y="57"/>
                  </a:lnTo>
                  <a:lnTo>
                    <a:pt x="632" y="58"/>
                  </a:lnTo>
                  <a:lnTo>
                    <a:pt x="632" y="60"/>
                  </a:lnTo>
                  <a:lnTo>
                    <a:pt x="632" y="61"/>
                  </a:lnTo>
                  <a:lnTo>
                    <a:pt x="633" y="61"/>
                  </a:lnTo>
                  <a:lnTo>
                    <a:pt x="633" y="62"/>
                  </a:lnTo>
                  <a:lnTo>
                    <a:pt x="633" y="63"/>
                  </a:lnTo>
                  <a:lnTo>
                    <a:pt x="633" y="65"/>
                  </a:lnTo>
                  <a:lnTo>
                    <a:pt x="634" y="66"/>
                  </a:lnTo>
                  <a:lnTo>
                    <a:pt x="634" y="67"/>
                  </a:lnTo>
                  <a:lnTo>
                    <a:pt x="634" y="69"/>
                  </a:lnTo>
                  <a:lnTo>
                    <a:pt x="634" y="72"/>
                  </a:lnTo>
                  <a:lnTo>
                    <a:pt x="635" y="73"/>
                  </a:lnTo>
                  <a:lnTo>
                    <a:pt x="635" y="75"/>
                  </a:lnTo>
                  <a:lnTo>
                    <a:pt x="635" y="76"/>
                  </a:lnTo>
                  <a:lnTo>
                    <a:pt x="635" y="79"/>
                  </a:lnTo>
                  <a:lnTo>
                    <a:pt x="637" y="81"/>
                  </a:lnTo>
                  <a:lnTo>
                    <a:pt x="635" y="82"/>
                  </a:lnTo>
                  <a:lnTo>
                    <a:pt x="635" y="83"/>
                  </a:lnTo>
                  <a:lnTo>
                    <a:pt x="634" y="85"/>
                  </a:lnTo>
                  <a:lnTo>
                    <a:pt x="633" y="87"/>
                  </a:lnTo>
                  <a:lnTo>
                    <a:pt x="634" y="89"/>
                  </a:lnTo>
                  <a:lnTo>
                    <a:pt x="635" y="92"/>
                  </a:lnTo>
                  <a:lnTo>
                    <a:pt x="638" y="97"/>
                  </a:lnTo>
                  <a:lnTo>
                    <a:pt x="641" y="101"/>
                  </a:lnTo>
                  <a:lnTo>
                    <a:pt x="642" y="102"/>
                  </a:lnTo>
                  <a:lnTo>
                    <a:pt x="643" y="104"/>
                  </a:lnTo>
                  <a:lnTo>
                    <a:pt x="644" y="105"/>
                  </a:lnTo>
                  <a:lnTo>
                    <a:pt x="645" y="106"/>
                  </a:lnTo>
                  <a:lnTo>
                    <a:pt x="624" y="111"/>
                  </a:lnTo>
                  <a:lnTo>
                    <a:pt x="638" y="174"/>
                  </a:lnTo>
                  <a:lnTo>
                    <a:pt x="637" y="176"/>
                  </a:lnTo>
                  <a:lnTo>
                    <a:pt x="627" y="197"/>
                  </a:lnTo>
                  <a:lnTo>
                    <a:pt x="625" y="200"/>
                  </a:lnTo>
                  <a:lnTo>
                    <a:pt x="622" y="202"/>
                  </a:lnTo>
                  <a:lnTo>
                    <a:pt x="616" y="206"/>
                  </a:lnTo>
                  <a:lnTo>
                    <a:pt x="608" y="215"/>
                  </a:lnTo>
                  <a:lnTo>
                    <a:pt x="596" y="229"/>
                  </a:lnTo>
                  <a:lnTo>
                    <a:pt x="574" y="239"/>
                  </a:lnTo>
                  <a:lnTo>
                    <a:pt x="549" y="213"/>
                  </a:lnTo>
                  <a:lnTo>
                    <a:pt x="546" y="197"/>
                  </a:lnTo>
                  <a:lnTo>
                    <a:pt x="545" y="197"/>
                  </a:lnTo>
                  <a:lnTo>
                    <a:pt x="545" y="198"/>
                  </a:lnTo>
                  <a:lnTo>
                    <a:pt x="544" y="192"/>
                  </a:lnTo>
                  <a:lnTo>
                    <a:pt x="548" y="191"/>
                  </a:lnTo>
                  <a:lnTo>
                    <a:pt x="552" y="190"/>
                  </a:lnTo>
                  <a:lnTo>
                    <a:pt x="555" y="187"/>
                  </a:lnTo>
                  <a:lnTo>
                    <a:pt x="557" y="185"/>
                  </a:lnTo>
                  <a:lnTo>
                    <a:pt x="560" y="181"/>
                  </a:lnTo>
                  <a:lnTo>
                    <a:pt x="558" y="173"/>
                  </a:lnTo>
                  <a:lnTo>
                    <a:pt x="556" y="162"/>
                  </a:lnTo>
                  <a:lnTo>
                    <a:pt x="557" y="146"/>
                  </a:lnTo>
                  <a:lnTo>
                    <a:pt x="558" y="144"/>
                  </a:lnTo>
                  <a:lnTo>
                    <a:pt x="560" y="139"/>
                  </a:lnTo>
                  <a:lnTo>
                    <a:pt x="560" y="134"/>
                  </a:lnTo>
                  <a:lnTo>
                    <a:pt x="556" y="125"/>
                  </a:lnTo>
                  <a:lnTo>
                    <a:pt x="555" y="124"/>
                  </a:lnTo>
                  <a:lnTo>
                    <a:pt x="555" y="121"/>
                  </a:lnTo>
                  <a:lnTo>
                    <a:pt x="554" y="120"/>
                  </a:lnTo>
                  <a:lnTo>
                    <a:pt x="554" y="119"/>
                  </a:lnTo>
                  <a:lnTo>
                    <a:pt x="554" y="118"/>
                  </a:lnTo>
                  <a:lnTo>
                    <a:pt x="554" y="117"/>
                  </a:lnTo>
                  <a:lnTo>
                    <a:pt x="554" y="116"/>
                  </a:lnTo>
                  <a:lnTo>
                    <a:pt x="554" y="115"/>
                  </a:lnTo>
                  <a:lnTo>
                    <a:pt x="553" y="115"/>
                  </a:lnTo>
                  <a:lnTo>
                    <a:pt x="554" y="113"/>
                  </a:lnTo>
                  <a:lnTo>
                    <a:pt x="554" y="109"/>
                  </a:lnTo>
                  <a:lnTo>
                    <a:pt x="554" y="107"/>
                  </a:lnTo>
                  <a:lnTo>
                    <a:pt x="554" y="105"/>
                  </a:lnTo>
                  <a:lnTo>
                    <a:pt x="555" y="102"/>
                  </a:lnTo>
                  <a:lnTo>
                    <a:pt x="555" y="101"/>
                  </a:lnTo>
                  <a:lnTo>
                    <a:pt x="555" y="99"/>
                  </a:lnTo>
                  <a:lnTo>
                    <a:pt x="554" y="99"/>
                  </a:lnTo>
                  <a:lnTo>
                    <a:pt x="553" y="98"/>
                  </a:lnTo>
                  <a:lnTo>
                    <a:pt x="552" y="96"/>
                  </a:lnTo>
                  <a:lnTo>
                    <a:pt x="551" y="94"/>
                  </a:lnTo>
                  <a:lnTo>
                    <a:pt x="548" y="91"/>
                  </a:lnTo>
                  <a:lnTo>
                    <a:pt x="545" y="88"/>
                  </a:lnTo>
                  <a:lnTo>
                    <a:pt x="545" y="89"/>
                  </a:lnTo>
                  <a:lnTo>
                    <a:pt x="546" y="89"/>
                  </a:lnTo>
                  <a:lnTo>
                    <a:pt x="538" y="62"/>
                  </a:lnTo>
                  <a:lnTo>
                    <a:pt x="545" y="60"/>
                  </a:lnTo>
                  <a:lnTo>
                    <a:pt x="552" y="58"/>
                  </a:lnTo>
                  <a:lnTo>
                    <a:pt x="558" y="56"/>
                  </a:lnTo>
                  <a:lnTo>
                    <a:pt x="564" y="53"/>
                  </a:lnTo>
                  <a:lnTo>
                    <a:pt x="568" y="51"/>
                  </a:lnTo>
                  <a:lnTo>
                    <a:pt x="573" y="50"/>
                  </a:lnTo>
                  <a:lnTo>
                    <a:pt x="575" y="49"/>
                  </a:lnTo>
                  <a:lnTo>
                    <a:pt x="576" y="49"/>
                  </a:lnTo>
                  <a:lnTo>
                    <a:pt x="577" y="48"/>
                  </a:lnTo>
                  <a:lnTo>
                    <a:pt x="576" y="47"/>
                  </a:lnTo>
                  <a:lnTo>
                    <a:pt x="575" y="46"/>
                  </a:lnTo>
                  <a:lnTo>
                    <a:pt x="486" y="52"/>
                  </a:lnTo>
                  <a:lnTo>
                    <a:pt x="419" y="89"/>
                  </a:lnTo>
                  <a:lnTo>
                    <a:pt x="419" y="90"/>
                  </a:lnTo>
                  <a:lnTo>
                    <a:pt x="420" y="92"/>
                  </a:lnTo>
                  <a:lnTo>
                    <a:pt x="421" y="94"/>
                  </a:lnTo>
                  <a:lnTo>
                    <a:pt x="433" y="90"/>
                  </a:lnTo>
                  <a:lnTo>
                    <a:pt x="433" y="128"/>
                  </a:lnTo>
                  <a:lnTo>
                    <a:pt x="432" y="128"/>
                  </a:lnTo>
                  <a:lnTo>
                    <a:pt x="432" y="129"/>
                  </a:lnTo>
                  <a:lnTo>
                    <a:pt x="431" y="131"/>
                  </a:lnTo>
                  <a:lnTo>
                    <a:pt x="431" y="133"/>
                  </a:lnTo>
                  <a:lnTo>
                    <a:pt x="431" y="134"/>
                  </a:lnTo>
                  <a:lnTo>
                    <a:pt x="431" y="135"/>
                  </a:lnTo>
                  <a:lnTo>
                    <a:pt x="431" y="145"/>
                  </a:lnTo>
                  <a:lnTo>
                    <a:pt x="432" y="145"/>
                  </a:lnTo>
                  <a:lnTo>
                    <a:pt x="432" y="137"/>
                  </a:lnTo>
                  <a:lnTo>
                    <a:pt x="432" y="138"/>
                  </a:lnTo>
                  <a:lnTo>
                    <a:pt x="433" y="138"/>
                  </a:lnTo>
                  <a:lnTo>
                    <a:pt x="433" y="147"/>
                  </a:lnTo>
                  <a:lnTo>
                    <a:pt x="433" y="148"/>
                  </a:lnTo>
                  <a:lnTo>
                    <a:pt x="435" y="148"/>
                  </a:lnTo>
                  <a:lnTo>
                    <a:pt x="435" y="147"/>
                  </a:lnTo>
                  <a:lnTo>
                    <a:pt x="435" y="139"/>
                  </a:lnTo>
                  <a:lnTo>
                    <a:pt x="435" y="138"/>
                  </a:lnTo>
                  <a:lnTo>
                    <a:pt x="435" y="146"/>
                  </a:lnTo>
                  <a:lnTo>
                    <a:pt x="436" y="146"/>
                  </a:lnTo>
                  <a:lnTo>
                    <a:pt x="437" y="146"/>
                  </a:lnTo>
                  <a:lnTo>
                    <a:pt x="437" y="138"/>
                  </a:lnTo>
                  <a:lnTo>
                    <a:pt x="437" y="137"/>
                  </a:lnTo>
                  <a:lnTo>
                    <a:pt x="437" y="144"/>
                  </a:lnTo>
                  <a:lnTo>
                    <a:pt x="437" y="145"/>
                  </a:lnTo>
                  <a:lnTo>
                    <a:pt x="438" y="145"/>
                  </a:lnTo>
                  <a:lnTo>
                    <a:pt x="438" y="135"/>
                  </a:lnTo>
                  <a:lnTo>
                    <a:pt x="438" y="134"/>
                  </a:lnTo>
                  <a:lnTo>
                    <a:pt x="438" y="133"/>
                  </a:lnTo>
                  <a:lnTo>
                    <a:pt x="438" y="131"/>
                  </a:lnTo>
                  <a:lnTo>
                    <a:pt x="437" y="129"/>
                  </a:lnTo>
                  <a:lnTo>
                    <a:pt x="437" y="128"/>
                  </a:lnTo>
                  <a:lnTo>
                    <a:pt x="436" y="128"/>
                  </a:lnTo>
                  <a:lnTo>
                    <a:pt x="436" y="90"/>
                  </a:lnTo>
                  <a:lnTo>
                    <a:pt x="457" y="86"/>
                  </a:lnTo>
                  <a:lnTo>
                    <a:pt x="467" y="119"/>
                  </a:lnTo>
                  <a:lnTo>
                    <a:pt x="460" y="121"/>
                  </a:lnTo>
                  <a:lnTo>
                    <a:pt x="476" y="190"/>
                  </a:lnTo>
                  <a:lnTo>
                    <a:pt x="475" y="194"/>
                  </a:lnTo>
                  <a:lnTo>
                    <a:pt x="474" y="193"/>
                  </a:lnTo>
                  <a:lnTo>
                    <a:pt x="471" y="197"/>
                  </a:lnTo>
                  <a:lnTo>
                    <a:pt x="469" y="198"/>
                  </a:lnTo>
                  <a:lnTo>
                    <a:pt x="461" y="210"/>
                  </a:lnTo>
                  <a:lnTo>
                    <a:pt x="460" y="211"/>
                  </a:lnTo>
                  <a:lnTo>
                    <a:pt x="459" y="214"/>
                  </a:lnTo>
                  <a:lnTo>
                    <a:pt x="457" y="217"/>
                  </a:lnTo>
                  <a:lnTo>
                    <a:pt x="455" y="222"/>
                  </a:lnTo>
                  <a:lnTo>
                    <a:pt x="452" y="224"/>
                  </a:lnTo>
                  <a:lnTo>
                    <a:pt x="450" y="226"/>
                  </a:lnTo>
                  <a:lnTo>
                    <a:pt x="447" y="230"/>
                  </a:lnTo>
                  <a:lnTo>
                    <a:pt x="443" y="234"/>
                  </a:lnTo>
                  <a:lnTo>
                    <a:pt x="437" y="239"/>
                  </a:lnTo>
                  <a:lnTo>
                    <a:pt x="436" y="238"/>
                  </a:lnTo>
                  <a:lnTo>
                    <a:pt x="411" y="249"/>
                  </a:lnTo>
                  <a:lnTo>
                    <a:pt x="385" y="223"/>
                  </a:lnTo>
                  <a:lnTo>
                    <a:pt x="382" y="207"/>
                  </a:lnTo>
                  <a:lnTo>
                    <a:pt x="382" y="209"/>
                  </a:lnTo>
                  <a:lnTo>
                    <a:pt x="381" y="206"/>
                  </a:lnTo>
                  <a:lnTo>
                    <a:pt x="382" y="205"/>
                  </a:lnTo>
                  <a:lnTo>
                    <a:pt x="383" y="204"/>
                  </a:lnTo>
                  <a:lnTo>
                    <a:pt x="383" y="202"/>
                  </a:lnTo>
                  <a:lnTo>
                    <a:pt x="383" y="201"/>
                  </a:lnTo>
                  <a:lnTo>
                    <a:pt x="387" y="200"/>
                  </a:lnTo>
                  <a:lnTo>
                    <a:pt x="389" y="198"/>
                  </a:lnTo>
                  <a:lnTo>
                    <a:pt x="391" y="197"/>
                  </a:lnTo>
                  <a:lnTo>
                    <a:pt x="393" y="195"/>
                  </a:lnTo>
                  <a:lnTo>
                    <a:pt x="395" y="191"/>
                  </a:lnTo>
                  <a:lnTo>
                    <a:pt x="394" y="183"/>
                  </a:lnTo>
                  <a:lnTo>
                    <a:pt x="392" y="172"/>
                  </a:lnTo>
                  <a:lnTo>
                    <a:pt x="393" y="156"/>
                  </a:lnTo>
                  <a:lnTo>
                    <a:pt x="394" y="154"/>
                  </a:lnTo>
                  <a:lnTo>
                    <a:pt x="397" y="149"/>
                  </a:lnTo>
                  <a:lnTo>
                    <a:pt x="397" y="144"/>
                  </a:lnTo>
                  <a:lnTo>
                    <a:pt x="393" y="135"/>
                  </a:lnTo>
                  <a:lnTo>
                    <a:pt x="392" y="134"/>
                  </a:lnTo>
                  <a:lnTo>
                    <a:pt x="392" y="131"/>
                  </a:lnTo>
                  <a:lnTo>
                    <a:pt x="391" y="130"/>
                  </a:lnTo>
                  <a:lnTo>
                    <a:pt x="390" y="129"/>
                  </a:lnTo>
                  <a:lnTo>
                    <a:pt x="390" y="128"/>
                  </a:lnTo>
                  <a:lnTo>
                    <a:pt x="390" y="127"/>
                  </a:lnTo>
                  <a:lnTo>
                    <a:pt x="390" y="126"/>
                  </a:lnTo>
                  <a:lnTo>
                    <a:pt x="390" y="125"/>
                  </a:lnTo>
                  <a:lnTo>
                    <a:pt x="390" y="123"/>
                  </a:lnTo>
                  <a:lnTo>
                    <a:pt x="390" y="119"/>
                  </a:lnTo>
                  <a:lnTo>
                    <a:pt x="390" y="117"/>
                  </a:lnTo>
                  <a:lnTo>
                    <a:pt x="391" y="115"/>
                  </a:lnTo>
                  <a:lnTo>
                    <a:pt x="392" y="113"/>
                  </a:lnTo>
                  <a:lnTo>
                    <a:pt x="392" y="111"/>
                  </a:lnTo>
                  <a:lnTo>
                    <a:pt x="391" y="109"/>
                  </a:lnTo>
                  <a:lnTo>
                    <a:pt x="390" y="109"/>
                  </a:lnTo>
                  <a:lnTo>
                    <a:pt x="390" y="108"/>
                  </a:lnTo>
                  <a:lnTo>
                    <a:pt x="389" y="106"/>
                  </a:lnTo>
                  <a:lnTo>
                    <a:pt x="388" y="104"/>
                  </a:lnTo>
                  <a:lnTo>
                    <a:pt x="384" y="101"/>
                  </a:lnTo>
                  <a:lnTo>
                    <a:pt x="381" y="99"/>
                  </a:lnTo>
                  <a:lnTo>
                    <a:pt x="382" y="99"/>
                  </a:lnTo>
                  <a:lnTo>
                    <a:pt x="374" y="73"/>
                  </a:lnTo>
                  <a:lnTo>
                    <a:pt x="381" y="70"/>
                  </a:lnTo>
                  <a:lnTo>
                    <a:pt x="389" y="68"/>
                  </a:lnTo>
                  <a:lnTo>
                    <a:pt x="394" y="66"/>
                  </a:lnTo>
                  <a:lnTo>
                    <a:pt x="401" y="63"/>
                  </a:lnTo>
                  <a:lnTo>
                    <a:pt x="405" y="61"/>
                  </a:lnTo>
                  <a:lnTo>
                    <a:pt x="410" y="60"/>
                  </a:lnTo>
                  <a:lnTo>
                    <a:pt x="412" y="59"/>
                  </a:lnTo>
                  <a:lnTo>
                    <a:pt x="413" y="59"/>
                  </a:lnTo>
                  <a:lnTo>
                    <a:pt x="413" y="58"/>
                  </a:lnTo>
                  <a:lnTo>
                    <a:pt x="412" y="57"/>
                  </a:lnTo>
                  <a:lnTo>
                    <a:pt x="411" y="56"/>
                  </a:lnTo>
                  <a:lnTo>
                    <a:pt x="356" y="60"/>
                  </a:lnTo>
                  <a:lnTo>
                    <a:pt x="355" y="59"/>
                  </a:lnTo>
                  <a:lnTo>
                    <a:pt x="354" y="59"/>
                  </a:lnTo>
                  <a:lnTo>
                    <a:pt x="352" y="58"/>
                  </a:lnTo>
                  <a:lnTo>
                    <a:pt x="351" y="58"/>
                  </a:lnTo>
                  <a:lnTo>
                    <a:pt x="350" y="57"/>
                  </a:lnTo>
                  <a:lnTo>
                    <a:pt x="349" y="57"/>
                  </a:lnTo>
                  <a:lnTo>
                    <a:pt x="347" y="57"/>
                  </a:lnTo>
                  <a:lnTo>
                    <a:pt x="346" y="57"/>
                  </a:lnTo>
                  <a:lnTo>
                    <a:pt x="344" y="58"/>
                  </a:lnTo>
                  <a:lnTo>
                    <a:pt x="343" y="58"/>
                  </a:lnTo>
                  <a:lnTo>
                    <a:pt x="341" y="58"/>
                  </a:lnTo>
                  <a:lnTo>
                    <a:pt x="340" y="57"/>
                  </a:lnTo>
                  <a:lnTo>
                    <a:pt x="339" y="57"/>
                  </a:lnTo>
                  <a:lnTo>
                    <a:pt x="336" y="57"/>
                  </a:lnTo>
                  <a:lnTo>
                    <a:pt x="335" y="57"/>
                  </a:lnTo>
                  <a:lnTo>
                    <a:pt x="335" y="56"/>
                  </a:lnTo>
                  <a:lnTo>
                    <a:pt x="334" y="56"/>
                  </a:lnTo>
                  <a:lnTo>
                    <a:pt x="333" y="56"/>
                  </a:lnTo>
                  <a:lnTo>
                    <a:pt x="332" y="56"/>
                  </a:lnTo>
                  <a:lnTo>
                    <a:pt x="331" y="56"/>
                  </a:lnTo>
                  <a:lnTo>
                    <a:pt x="330" y="57"/>
                  </a:lnTo>
                  <a:lnTo>
                    <a:pt x="328" y="57"/>
                  </a:lnTo>
                  <a:lnTo>
                    <a:pt x="327" y="57"/>
                  </a:lnTo>
                  <a:lnTo>
                    <a:pt x="326" y="56"/>
                  </a:lnTo>
                  <a:lnTo>
                    <a:pt x="325" y="56"/>
                  </a:lnTo>
                  <a:lnTo>
                    <a:pt x="324" y="56"/>
                  </a:lnTo>
                  <a:lnTo>
                    <a:pt x="323" y="56"/>
                  </a:lnTo>
                  <a:lnTo>
                    <a:pt x="322" y="56"/>
                  </a:lnTo>
                  <a:lnTo>
                    <a:pt x="321" y="56"/>
                  </a:lnTo>
                  <a:lnTo>
                    <a:pt x="320" y="56"/>
                  </a:lnTo>
                  <a:lnTo>
                    <a:pt x="318" y="56"/>
                  </a:lnTo>
                  <a:lnTo>
                    <a:pt x="317" y="56"/>
                  </a:lnTo>
                  <a:lnTo>
                    <a:pt x="316" y="56"/>
                  </a:lnTo>
                  <a:lnTo>
                    <a:pt x="315" y="56"/>
                  </a:lnTo>
                  <a:lnTo>
                    <a:pt x="314" y="57"/>
                  </a:lnTo>
                  <a:lnTo>
                    <a:pt x="313" y="57"/>
                  </a:lnTo>
                  <a:lnTo>
                    <a:pt x="312" y="57"/>
                  </a:lnTo>
                  <a:lnTo>
                    <a:pt x="311" y="57"/>
                  </a:lnTo>
                  <a:lnTo>
                    <a:pt x="309" y="58"/>
                  </a:lnTo>
                  <a:lnTo>
                    <a:pt x="308" y="58"/>
                  </a:lnTo>
                  <a:lnTo>
                    <a:pt x="307" y="58"/>
                  </a:lnTo>
                  <a:lnTo>
                    <a:pt x="307" y="57"/>
                  </a:lnTo>
                  <a:lnTo>
                    <a:pt x="306" y="57"/>
                  </a:lnTo>
                  <a:lnTo>
                    <a:pt x="305" y="57"/>
                  </a:lnTo>
                  <a:lnTo>
                    <a:pt x="304" y="57"/>
                  </a:lnTo>
                  <a:lnTo>
                    <a:pt x="302" y="57"/>
                  </a:lnTo>
                  <a:lnTo>
                    <a:pt x="301" y="57"/>
                  </a:lnTo>
                  <a:lnTo>
                    <a:pt x="299" y="58"/>
                  </a:lnTo>
                  <a:lnTo>
                    <a:pt x="298" y="58"/>
                  </a:lnTo>
                  <a:lnTo>
                    <a:pt x="297" y="59"/>
                  </a:lnTo>
                  <a:lnTo>
                    <a:pt x="296" y="59"/>
                  </a:lnTo>
                  <a:lnTo>
                    <a:pt x="295" y="60"/>
                  </a:lnTo>
                  <a:lnTo>
                    <a:pt x="294" y="61"/>
                  </a:lnTo>
                  <a:lnTo>
                    <a:pt x="293" y="62"/>
                  </a:lnTo>
                  <a:lnTo>
                    <a:pt x="291" y="63"/>
                  </a:lnTo>
                  <a:lnTo>
                    <a:pt x="289" y="63"/>
                  </a:lnTo>
                  <a:lnTo>
                    <a:pt x="288" y="63"/>
                  </a:lnTo>
                  <a:lnTo>
                    <a:pt x="287" y="65"/>
                  </a:lnTo>
                  <a:lnTo>
                    <a:pt x="285" y="65"/>
                  </a:lnTo>
                  <a:lnTo>
                    <a:pt x="284" y="66"/>
                  </a:lnTo>
                  <a:lnTo>
                    <a:pt x="284" y="67"/>
                  </a:lnTo>
                  <a:lnTo>
                    <a:pt x="283" y="68"/>
                  </a:lnTo>
                  <a:lnTo>
                    <a:pt x="282" y="69"/>
                  </a:lnTo>
                  <a:lnTo>
                    <a:pt x="280" y="69"/>
                  </a:lnTo>
                  <a:lnTo>
                    <a:pt x="278" y="69"/>
                  </a:lnTo>
                  <a:lnTo>
                    <a:pt x="277" y="70"/>
                  </a:lnTo>
                  <a:lnTo>
                    <a:pt x="276" y="71"/>
                  </a:lnTo>
                  <a:lnTo>
                    <a:pt x="275" y="72"/>
                  </a:lnTo>
                  <a:lnTo>
                    <a:pt x="275" y="75"/>
                  </a:lnTo>
                  <a:lnTo>
                    <a:pt x="274" y="76"/>
                  </a:lnTo>
                  <a:lnTo>
                    <a:pt x="273" y="76"/>
                  </a:lnTo>
                  <a:lnTo>
                    <a:pt x="272" y="77"/>
                  </a:lnTo>
                  <a:lnTo>
                    <a:pt x="270" y="77"/>
                  </a:lnTo>
                  <a:lnTo>
                    <a:pt x="269" y="78"/>
                  </a:lnTo>
                  <a:lnTo>
                    <a:pt x="268" y="79"/>
                  </a:lnTo>
                  <a:lnTo>
                    <a:pt x="268" y="80"/>
                  </a:lnTo>
                  <a:lnTo>
                    <a:pt x="268" y="81"/>
                  </a:lnTo>
                  <a:lnTo>
                    <a:pt x="267" y="82"/>
                  </a:lnTo>
                  <a:lnTo>
                    <a:pt x="266" y="83"/>
                  </a:lnTo>
                  <a:lnTo>
                    <a:pt x="266" y="85"/>
                  </a:lnTo>
                  <a:lnTo>
                    <a:pt x="265" y="86"/>
                  </a:lnTo>
                  <a:lnTo>
                    <a:pt x="265" y="87"/>
                  </a:lnTo>
                  <a:lnTo>
                    <a:pt x="265" y="88"/>
                  </a:lnTo>
                  <a:lnTo>
                    <a:pt x="264" y="89"/>
                  </a:lnTo>
                  <a:lnTo>
                    <a:pt x="264" y="90"/>
                  </a:lnTo>
                  <a:lnTo>
                    <a:pt x="263" y="91"/>
                  </a:lnTo>
                  <a:lnTo>
                    <a:pt x="263" y="92"/>
                  </a:lnTo>
                  <a:lnTo>
                    <a:pt x="262" y="94"/>
                  </a:lnTo>
                  <a:lnTo>
                    <a:pt x="262" y="95"/>
                  </a:lnTo>
                  <a:lnTo>
                    <a:pt x="262" y="96"/>
                  </a:lnTo>
                  <a:lnTo>
                    <a:pt x="256" y="99"/>
                  </a:lnTo>
                  <a:lnTo>
                    <a:pt x="255" y="100"/>
                  </a:lnTo>
                  <a:lnTo>
                    <a:pt x="256" y="102"/>
                  </a:lnTo>
                  <a:lnTo>
                    <a:pt x="257" y="104"/>
                  </a:lnTo>
                  <a:lnTo>
                    <a:pt x="258" y="104"/>
                  </a:lnTo>
                  <a:lnTo>
                    <a:pt x="259" y="102"/>
                  </a:lnTo>
                  <a:lnTo>
                    <a:pt x="259" y="104"/>
                  </a:lnTo>
                  <a:lnTo>
                    <a:pt x="259" y="105"/>
                  </a:lnTo>
                  <a:lnTo>
                    <a:pt x="259" y="107"/>
                  </a:lnTo>
                  <a:lnTo>
                    <a:pt x="259" y="108"/>
                  </a:lnTo>
                  <a:lnTo>
                    <a:pt x="259" y="109"/>
                  </a:lnTo>
                  <a:lnTo>
                    <a:pt x="259" y="111"/>
                  </a:lnTo>
                  <a:lnTo>
                    <a:pt x="259" y="113"/>
                  </a:lnTo>
                  <a:lnTo>
                    <a:pt x="260" y="113"/>
                  </a:lnTo>
                  <a:lnTo>
                    <a:pt x="260" y="114"/>
                  </a:lnTo>
                  <a:lnTo>
                    <a:pt x="260" y="115"/>
                  </a:lnTo>
                  <a:lnTo>
                    <a:pt x="262" y="116"/>
                  </a:lnTo>
                  <a:lnTo>
                    <a:pt x="262" y="117"/>
                  </a:lnTo>
                  <a:lnTo>
                    <a:pt x="262" y="118"/>
                  </a:lnTo>
                  <a:lnTo>
                    <a:pt x="263" y="120"/>
                  </a:lnTo>
                  <a:lnTo>
                    <a:pt x="263" y="124"/>
                  </a:lnTo>
                  <a:lnTo>
                    <a:pt x="263" y="125"/>
                  </a:lnTo>
                  <a:lnTo>
                    <a:pt x="263" y="126"/>
                  </a:lnTo>
                  <a:lnTo>
                    <a:pt x="264" y="127"/>
                  </a:lnTo>
                  <a:lnTo>
                    <a:pt x="264" y="130"/>
                  </a:lnTo>
                  <a:lnTo>
                    <a:pt x="265" y="133"/>
                  </a:lnTo>
                  <a:lnTo>
                    <a:pt x="264" y="134"/>
                  </a:lnTo>
                  <a:lnTo>
                    <a:pt x="264" y="135"/>
                  </a:lnTo>
                  <a:lnTo>
                    <a:pt x="263" y="136"/>
                  </a:lnTo>
                  <a:lnTo>
                    <a:pt x="262" y="138"/>
                  </a:lnTo>
                  <a:lnTo>
                    <a:pt x="262" y="140"/>
                  </a:lnTo>
                  <a:lnTo>
                    <a:pt x="263" y="144"/>
                  </a:lnTo>
                  <a:lnTo>
                    <a:pt x="265" y="147"/>
                  </a:lnTo>
                  <a:lnTo>
                    <a:pt x="267" y="152"/>
                  </a:lnTo>
                  <a:lnTo>
                    <a:pt x="267" y="155"/>
                  </a:lnTo>
                  <a:lnTo>
                    <a:pt x="268" y="155"/>
                  </a:lnTo>
                  <a:lnTo>
                    <a:pt x="269" y="155"/>
                  </a:lnTo>
                  <a:lnTo>
                    <a:pt x="269" y="153"/>
                  </a:lnTo>
                  <a:lnTo>
                    <a:pt x="269" y="154"/>
                  </a:lnTo>
                  <a:lnTo>
                    <a:pt x="269" y="157"/>
                  </a:lnTo>
                  <a:lnTo>
                    <a:pt x="269" y="158"/>
                  </a:lnTo>
                  <a:lnTo>
                    <a:pt x="270" y="158"/>
                  </a:lnTo>
                  <a:lnTo>
                    <a:pt x="270" y="157"/>
                  </a:lnTo>
                  <a:lnTo>
                    <a:pt x="270" y="155"/>
                  </a:lnTo>
                  <a:lnTo>
                    <a:pt x="272" y="155"/>
                  </a:lnTo>
                  <a:lnTo>
                    <a:pt x="272" y="156"/>
                  </a:lnTo>
                  <a:lnTo>
                    <a:pt x="273" y="156"/>
                  </a:lnTo>
                  <a:lnTo>
                    <a:pt x="275" y="157"/>
                  </a:lnTo>
                  <a:lnTo>
                    <a:pt x="276" y="159"/>
                  </a:lnTo>
                  <a:lnTo>
                    <a:pt x="278" y="161"/>
                  </a:lnTo>
                  <a:lnTo>
                    <a:pt x="279" y="162"/>
                  </a:lnTo>
                  <a:lnTo>
                    <a:pt x="279" y="163"/>
                  </a:lnTo>
                  <a:lnTo>
                    <a:pt x="280" y="163"/>
                  </a:lnTo>
                  <a:lnTo>
                    <a:pt x="280" y="164"/>
                  </a:lnTo>
                  <a:lnTo>
                    <a:pt x="280" y="165"/>
                  </a:lnTo>
                  <a:lnTo>
                    <a:pt x="272" y="220"/>
                  </a:lnTo>
                  <a:lnTo>
                    <a:pt x="269" y="217"/>
                  </a:lnTo>
                  <a:lnTo>
                    <a:pt x="265" y="227"/>
                  </a:lnTo>
                  <a:lnTo>
                    <a:pt x="253" y="250"/>
                  </a:lnTo>
                  <a:lnTo>
                    <a:pt x="251" y="251"/>
                  </a:lnTo>
                  <a:lnTo>
                    <a:pt x="246" y="254"/>
                  </a:lnTo>
                  <a:lnTo>
                    <a:pt x="238" y="262"/>
                  </a:lnTo>
                  <a:lnTo>
                    <a:pt x="227" y="275"/>
                  </a:lnTo>
                  <a:lnTo>
                    <a:pt x="207" y="254"/>
                  </a:lnTo>
                  <a:lnTo>
                    <a:pt x="202" y="233"/>
                  </a:lnTo>
                  <a:lnTo>
                    <a:pt x="201" y="234"/>
                  </a:lnTo>
                  <a:lnTo>
                    <a:pt x="200" y="226"/>
                  </a:lnTo>
                  <a:lnTo>
                    <a:pt x="205" y="225"/>
                  </a:lnTo>
                  <a:lnTo>
                    <a:pt x="209" y="223"/>
                  </a:lnTo>
                  <a:lnTo>
                    <a:pt x="214" y="221"/>
                  </a:lnTo>
                  <a:lnTo>
                    <a:pt x="218" y="217"/>
                  </a:lnTo>
                  <a:lnTo>
                    <a:pt x="220" y="211"/>
                  </a:lnTo>
                  <a:lnTo>
                    <a:pt x="219" y="201"/>
                  </a:lnTo>
                  <a:lnTo>
                    <a:pt x="217" y="186"/>
                  </a:lnTo>
                  <a:lnTo>
                    <a:pt x="217" y="165"/>
                  </a:lnTo>
                  <a:lnTo>
                    <a:pt x="218" y="162"/>
                  </a:lnTo>
                  <a:lnTo>
                    <a:pt x="221" y="157"/>
                  </a:lnTo>
                  <a:lnTo>
                    <a:pt x="221" y="148"/>
                  </a:lnTo>
                  <a:lnTo>
                    <a:pt x="217" y="137"/>
                  </a:lnTo>
                  <a:lnTo>
                    <a:pt x="216" y="135"/>
                  </a:lnTo>
                  <a:lnTo>
                    <a:pt x="215" y="133"/>
                  </a:lnTo>
                  <a:lnTo>
                    <a:pt x="214" y="131"/>
                  </a:lnTo>
                  <a:lnTo>
                    <a:pt x="212" y="129"/>
                  </a:lnTo>
                  <a:lnTo>
                    <a:pt x="214" y="128"/>
                  </a:lnTo>
                  <a:lnTo>
                    <a:pt x="212" y="127"/>
                  </a:lnTo>
                  <a:lnTo>
                    <a:pt x="214" y="127"/>
                  </a:lnTo>
                  <a:lnTo>
                    <a:pt x="214" y="126"/>
                  </a:lnTo>
                  <a:lnTo>
                    <a:pt x="214" y="125"/>
                  </a:lnTo>
                  <a:lnTo>
                    <a:pt x="214" y="124"/>
                  </a:lnTo>
                  <a:lnTo>
                    <a:pt x="212" y="124"/>
                  </a:lnTo>
                  <a:lnTo>
                    <a:pt x="212" y="120"/>
                  </a:lnTo>
                  <a:lnTo>
                    <a:pt x="214" y="116"/>
                  </a:lnTo>
                  <a:lnTo>
                    <a:pt x="214" y="113"/>
                  </a:lnTo>
                  <a:lnTo>
                    <a:pt x="214" y="110"/>
                  </a:lnTo>
                  <a:lnTo>
                    <a:pt x="215" y="108"/>
                  </a:lnTo>
                  <a:lnTo>
                    <a:pt x="216" y="105"/>
                  </a:lnTo>
                  <a:lnTo>
                    <a:pt x="215" y="104"/>
                  </a:lnTo>
                  <a:lnTo>
                    <a:pt x="215" y="102"/>
                  </a:lnTo>
                  <a:lnTo>
                    <a:pt x="214" y="102"/>
                  </a:lnTo>
                  <a:lnTo>
                    <a:pt x="212" y="101"/>
                  </a:lnTo>
                  <a:lnTo>
                    <a:pt x="210" y="98"/>
                  </a:lnTo>
                  <a:lnTo>
                    <a:pt x="208" y="95"/>
                  </a:lnTo>
                  <a:lnTo>
                    <a:pt x="203" y="90"/>
                  </a:lnTo>
                  <a:lnTo>
                    <a:pt x="198" y="86"/>
                  </a:lnTo>
                  <a:lnTo>
                    <a:pt x="197" y="85"/>
                  </a:lnTo>
                  <a:lnTo>
                    <a:pt x="198" y="82"/>
                  </a:lnTo>
                  <a:lnTo>
                    <a:pt x="199" y="80"/>
                  </a:lnTo>
                  <a:lnTo>
                    <a:pt x="199" y="79"/>
                  </a:lnTo>
                  <a:lnTo>
                    <a:pt x="198" y="77"/>
                  </a:lnTo>
                  <a:lnTo>
                    <a:pt x="197" y="76"/>
                  </a:lnTo>
                  <a:lnTo>
                    <a:pt x="197" y="73"/>
                  </a:lnTo>
                  <a:lnTo>
                    <a:pt x="197" y="72"/>
                  </a:lnTo>
                  <a:lnTo>
                    <a:pt x="196" y="71"/>
                  </a:lnTo>
                  <a:lnTo>
                    <a:pt x="195" y="70"/>
                  </a:lnTo>
                  <a:lnTo>
                    <a:pt x="193" y="70"/>
                  </a:lnTo>
                  <a:lnTo>
                    <a:pt x="191" y="69"/>
                  </a:lnTo>
                  <a:lnTo>
                    <a:pt x="190" y="69"/>
                  </a:lnTo>
                  <a:lnTo>
                    <a:pt x="189" y="68"/>
                  </a:lnTo>
                  <a:lnTo>
                    <a:pt x="188" y="68"/>
                  </a:lnTo>
                  <a:lnTo>
                    <a:pt x="187" y="67"/>
                  </a:lnTo>
                  <a:lnTo>
                    <a:pt x="186" y="67"/>
                  </a:lnTo>
                  <a:lnTo>
                    <a:pt x="183" y="67"/>
                  </a:lnTo>
                  <a:lnTo>
                    <a:pt x="182" y="67"/>
                  </a:lnTo>
                  <a:lnTo>
                    <a:pt x="181" y="68"/>
                  </a:lnTo>
                  <a:lnTo>
                    <a:pt x="179" y="68"/>
                  </a:lnTo>
                  <a:lnTo>
                    <a:pt x="178" y="68"/>
                  </a:lnTo>
                  <a:lnTo>
                    <a:pt x="177" y="67"/>
                  </a:lnTo>
                  <a:lnTo>
                    <a:pt x="174" y="67"/>
                  </a:lnTo>
                  <a:lnTo>
                    <a:pt x="173" y="67"/>
                  </a:lnTo>
                  <a:lnTo>
                    <a:pt x="172" y="67"/>
                  </a:lnTo>
                  <a:lnTo>
                    <a:pt x="172" y="66"/>
                  </a:lnTo>
                  <a:lnTo>
                    <a:pt x="171" y="66"/>
                  </a:lnTo>
                  <a:lnTo>
                    <a:pt x="170" y="66"/>
                  </a:lnTo>
                  <a:lnTo>
                    <a:pt x="169" y="66"/>
                  </a:lnTo>
                  <a:lnTo>
                    <a:pt x="168" y="66"/>
                  </a:lnTo>
                  <a:lnTo>
                    <a:pt x="166" y="67"/>
                  </a:lnTo>
                  <a:lnTo>
                    <a:pt x="164" y="67"/>
                  </a:lnTo>
                  <a:lnTo>
                    <a:pt x="163" y="67"/>
                  </a:lnTo>
                  <a:lnTo>
                    <a:pt x="162" y="66"/>
                  </a:lnTo>
                  <a:lnTo>
                    <a:pt x="161" y="66"/>
                  </a:lnTo>
                  <a:lnTo>
                    <a:pt x="160" y="66"/>
                  </a:lnTo>
                  <a:lnTo>
                    <a:pt x="159" y="66"/>
                  </a:lnTo>
                  <a:lnTo>
                    <a:pt x="158" y="66"/>
                  </a:lnTo>
                  <a:lnTo>
                    <a:pt x="157" y="66"/>
                  </a:lnTo>
                  <a:lnTo>
                    <a:pt x="155" y="66"/>
                  </a:lnTo>
                  <a:lnTo>
                    <a:pt x="154" y="66"/>
                  </a:lnTo>
                  <a:lnTo>
                    <a:pt x="153" y="66"/>
                  </a:lnTo>
                  <a:lnTo>
                    <a:pt x="152" y="66"/>
                  </a:lnTo>
                  <a:lnTo>
                    <a:pt x="151" y="66"/>
                  </a:lnTo>
                  <a:lnTo>
                    <a:pt x="150" y="67"/>
                  </a:lnTo>
                  <a:lnTo>
                    <a:pt x="149" y="67"/>
                  </a:lnTo>
                  <a:lnTo>
                    <a:pt x="148" y="67"/>
                  </a:lnTo>
                  <a:lnTo>
                    <a:pt x="147" y="68"/>
                  </a:lnTo>
                  <a:lnTo>
                    <a:pt x="145" y="68"/>
                  </a:lnTo>
                  <a:lnTo>
                    <a:pt x="144" y="68"/>
                  </a:lnTo>
                  <a:lnTo>
                    <a:pt x="144" y="67"/>
                  </a:lnTo>
                  <a:lnTo>
                    <a:pt x="143" y="67"/>
                  </a:lnTo>
                  <a:lnTo>
                    <a:pt x="142" y="67"/>
                  </a:lnTo>
                  <a:lnTo>
                    <a:pt x="141" y="67"/>
                  </a:lnTo>
                  <a:lnTo>
                    <a:pt x="140" y="67"/>
                  </a:lnTo>
                  <a:lnTo>
                    <a:pt x="138" y="67"/>
                  </a:lnTo>
                  <a:lnTo>
                    <a:pt x="136" y="67"/>
                  </a:lnTo>
                  <a:lnTo>
                    <a:pt x="135" y="68"/>
                  </a:lnTo>
                  <a:lnTo>
                    <a:pt x="134" y="69"/>
                  </a:lnTo>
                  <a:lnTo>
                    <a:pt x="133" y="69"/>
                  </a:lnTo>
                  <a:lnTo>
                    <a:pt x="131" y="70"/>
                  </a:lnTo>
                  <a:lnTo>
                    <a:pt x="130" y="71"/>
                  </a:lnTo>
                  <a:lnTo>
                    <a:pt x="129" y="72"/>
                  </a:lnTo>
                  <a:lnTo>
                    <a:pt x="128" y="73"/>
                  </a:lnTo>
                  <a:lnTo>
                    <a:pt x="125" y="73"/>
                  </a:lnTo>
                  <a:lnTo>
                    <a:pt x="124" y="73"/>
                  </a:lnTo>
                  <a:lnTo>
                    <a:pt x="123" y="75"/>
                  </a:lnTo>
                  <a:lnTo>
                    <a:pt x="122" y="75"/>
                  </a:lnTo>
                  <a:lnTo>
                    <a:pt x="121" y="76"/>
                  </a:lnTo>
                  <a:lnTo>
                    <a:pt x="120" y="76"/>
                  </a:lnTo>
                  <a:lnTo>
                    <a:pt x="120" y="77"/>
                  </a:lnTo>
                  <a:lnTo>
                    <a:pt x="119" y="78"/>
                  </a:lnTo>
                  <a:lnTo>
                    <a:pt x="118" y="79"/>
                  </a:lnTo>
                  <a:lnTo>
                    <a:pt x="116" y="79"/>
                  </a:lnTo>
                  <a:lnTo>
                    <a:pt x="115" y="79"/>
                  </a:lnTo>
                  <a:lnTo>
                    <a:pt x="114" y="80"/>
                  </a:lnTo>
                  <a:lnTo>
                    <a:pt x="113" y="81"/>
                  </a:lnTo>
                  <a:lnTo>
                    <a:pt x="112" y="82"/>
                  </a:lnTo>
                  <a:lnTo>
                    <a:pt x="111" y="85"/>
                  </a:lnTo>
                  <a:lnTo>
                    <a:pt x="110" y="86"/>
                  </a:lnTo>
                  <a:lnTo>
                    <a:pt x="109" y="86"/>
                  </a:lnTo>
                  <a:lnTo>
                    <a:pt x="107" y="87"/>
                  </a:lnTo>
                  <a:lnTo>
                    <a:pt x="106" y="87"/>
                  </a:lnTo>
                  <a:lnTo>
                    <a:pt x="105" y="88"/>
                  </a:lnTo>
                  <a:lnTo>
                    <a:pt x="104" y="89"/>
                  </a:lnTo>
                  <a:lnTo>
                    <a:pt x="104" y="90"/>
                  </a:lnTo>
                  <a:lnTo>
                    <a:pt x="104" y="91"/>
                  </a:lnTo>
                  <a:lnTo>
                    <a:pt x="103" y="92"/>
                  </a:lnTo>
                  <a:lnTo>
                    <a:pt x="103" y="94"/>
                  </a:lnTo>
                  <a:lnTo>
                    <a:pt x="103" y="95"/>
                  </a:lnTo>
                  <a:lnTo>
                    <a:pt x="102" y="96"/>
                  </a:lnTo>
                  <a:lnTo>
                    <a:pt x="102" y="97"/>
                  </a:lnTo>
                  <a:lnTo>
                    <a:pt x="101" y="98"/>
                  </a:lnTo>
                  <a:lnTo>
                    <a:pt x="101" y="99"/>
                  </a:lnTo>
                  <a:lnTo>
                    <a:pt x="100" y="100"/>
                  </a:lnTo>
                  <a:lnTo>
                    <a:pt x="100" y="101"/>
                  </a:lnTo>
                  <a:lnTo>
                    <a:pt x="99" y="102"/>
                  </a:lnTo>
                  <a:lnTo>
                    <a:pt x="99" y="104"/>
                  </a:lnTo>
                  <a:lnTo>
                    <a:pt x="99" y="105"/>
                  </a:lnTo>
                  <a:lnTo>
                    <a:pt x="99" y="106"/>
                  </a:lnTo>
                  <a:lnTo>
                    <a:pt x="99" y="107"/>
                  </a:lnTo>
                  <a:lnTo>
                    <a:pt x="99" y="108"/>
                  </a:lnTo>
                  <a:lnTo>
                    <a:pt x="99" y="110"/>
                  </a:lnTo>
                  <a:lnTo>
                    <a:pt x="97" y="111"/>
                  </a:lnTo>
                  <a:lnTo>
                    <a:pt x="95" y="113"/>
                  </a:lnTo>
                  <a:lnTo>
                    <a:pt x="95" y="115"/>
                  </a:lnTo>
                  <a:lnTo>
                    <a:pt x="96" y="117"/>
                  </a:lnTo>
                  <a:lnTo>
                    <a:pt x="96" y="118"/>
                  </a:lnTo>
                  <a:lnTo>
                    <a:pt x="96" y="119"/>
                  </a:lnTo>
                  <a:lnTo>
                    <a:pt x="96" y="121"/>
                  </a:lnTo>
                  <a:lnTo>
                    <a:pt x="96" y="123"/>
                  </a:lnTo>
                  <a:lnTo>
                    <a:pt x="96" y="124"/>
                  </a:lnTo>
                  <a:lnTo>
                    <a:pt x="96" y="125"/>
                  </a:lnTo>
                  <a:lnTo>
                    <a:pt x="96" y="126"/>
                  </a:lnTo>
                  <a:lnTo>
                    <a:pt x="97" y="126"/>
                  </a:lnTo>
                  <a:lnTo>
                    <a:pt x="99" y="127"/>
                  </a:lnTo>
                  <a:lnTo>
                    <a:pt x="99" y="128"/>
                  </a:lnTo>
                  <a:lnTo>
                    <a:pt x="99" y="130"/>
                  </a:lnTo>
                  <a:lnTo>
                    <a:pt x="99" y="134"/>
                  </a:lnTo>
                  <a:lnTo>
                    <a:pt x="100" y="135"/>
                  </a:lnTo>
                  <a:lnTo>
                    <a:pt x="100" y="136"/>
                  </a:lnTo>
                  <a:lnTo>
                    <a:pt x="100" y="137"/>
                  </a:lnTo>
                  <a:lnTo>
                    <a:pt x="100" y="140"/>
                  </a:lnTo>
                  <a:lnTo>
                    <a:pt x="101" y="143"/>
                  </a:lnTo>
                  <a:lnTo>
                    <a:pt x="100" y="144"/>
                  </a:lnTo>
                  <a:lnTo>
                    <a:pt x="100" y="145"/>
                  </a:lnTo>
                  <a:lnTo>
                    <a:pt x="99" y="146"/>
                  </a:lnTo>
                  <a:lnTo>
                    <a:pt x="97" y="148"/>
                  </a:lnTo>
                  <a:lnTo>
                    <a:pt x="97" y="150"/>
                  </a:lnTo>
                  <a:lnTo>
                    <a:pt x="100" y="154"/>
                  </a:lnTo>
                  <a:lnTo>
                    <a:pt x="102" y="158"/>
                  </a:lnTo>
                  <a:lnTo>
                    <a:pt x="105" y="163"/>
                  </a:lnTo>
                  <a:lnTo>
                    <a:pt x="107" y="166"/>
                  </a:lnTo>
                  <a:lnTo>
                    <a:pt x="111" y="168"/>
                  </a:lnTo>
                  <a:lnTo>
                    <a:pt x="113" y="171"/>
                  </a:lnTo>
                  <a:lnTo>
                    <a:pt x="115" y="172"/>
                  </a:lnTo>
                  <a:lnTo>
                    <a:pt x="116" y="173"/>
                  </a:lnTo>
                  <a:lnTo>
                    <a:pt x="116" y="174"/>
                  </a:lnTo>
                  <a:lnTo>
                    <a:pt x="118" y="175"/>
                  </a:lnTo>
                  <a:lnTo>
                    <a:pt x="107" y="230"/>
                  </a:lnTo>
                  <a:lnTo>
                    <a:pt x="105" y="227"/>
                  </a:lnTo>
                  <a:lnTo>
                    <a:pt x="101" y="238"/>
                  </a:lnTo>
                  <a:lnTo>
                    <a:pt x="90" y="261"/>
                  </a:lnTo>
                  <a:lnTo>
                    <a:pt x="88" y="262"/>
                  </a:lnTo>
                  <a:lnTo>
                    <a:pt x="85" y="264"/>
                  </a:lnTo>
                  <a:lnTo>
                    <a:pt x="80" y="269"/>
                  </a:lnTo>
                  <a:lnTo>
                    <a:pt x="72" y="277"/>
                  </a:lnTo>
                  <a:lnTo>
                    <a:pt x="63" y="288"/>
                  </a:lnTo>
                  <a:lnTo>
                    <a:pt x="52" y="303"/>
                  </a:lnTo>
                  <a:lnTo>
                    <a:pt x="39" y="323"/>
                  </a:lnTo>
                  <a:lnTo>
                    <a:pt x="26" y="349"/>
                  </a:lnTo>
                  <a:lnTo>
                    <a:pt x="10" y="433"/>
                  </a:lnTo>
                  <a:lnTo>
                    <a:pt x="3" y="587"/>
                  </a:lnTo>
                  <a:lnTo>
                    <a:pt x="0" y="787"/>
                  </a:lnTo>
                  <a:lnTo>
                    <a:pt x="1" y="1007"/>
                  </a:lnTo>
                  <a:lnTo>
                    <a:pt x="5" y="1221"/>
                  </a:lnTo>
                  <a:lnTo>
                    <a:pt x="9" y="1406"/>
                  </a:lnTo>
                  <a:lnTo>
                    <a:pt x="14" y="1535"/>
                  </a:lnTo>
                  <a:lnTo>
                    <a:pt x="15" y="1584"/>
                  </a:lnTo>
                  <a:lnTo>
                    <a:pt x="2005" y="1597"/>
                  </a:lnTo>
                  <a:lnTo>
                    <a:pt x="2027" y="1058"/>
                  </a:lnTo>
                  <a:lnTo>
                    <a:pt x="2018" y="1056"/>
                  </a:lnTo>
                  <a:lnTo>
                    <a:pt x="2009" y="1054"/>
                  </a:lnTo>
                  <a:lnTo>
                    <a:pt x="2001" y="1052"/>
                  </a:lnTo>
                  <a:lnTo>
                    <a:pt x="1991" y="1050"/>
                  </a:lnTo>
                  <a:lnTo>
                    <a:pt x="1980" y="1048"/>
                  </a:lnTo>
                  <a:lnTo>
                    <a:pt x="1969" y="1046"/>
                  </a:lnTo>
                  <a:lnTo>
                    <a:pt x="1958" y="1043"/>
                  </a:lnTo>
                  <a:lnTo>
                    <a:pt x="1946" y="1041"/>
                  </a:lnTo>
                  <a:lnTo>
                    <a:pt x="1946" y="749"/>
                  </a:lnTo>
                  <a:lnTo>
                    <a:pt x="1941" y="542"/>
                  </a:lnTo>
                  <a:lnTo>
                    <a:pt x="1932" y="407"/>
                  </a:lnTo>
                  <a:lnTo>
                    <a:pt x="1922" y="328"/>
                  </a:lnTo>
                  <a:close/>
                  <a:moveTo>
                    <a:pt x="2022" y="191"/>
                  </a:moveTo>
                  <a:lnTo>
                    <a:pt x="2022" y="191"/>
                  </a:lnTo>
                  <a:lnTo>
                    <a:pt x="2021" y="183"/>
                  </a:lnTo>
                  <a:lnTo>
                    <a:pt x="2021" y="185"/>
                  </a:lnTo>
                  <a:lnTo>
                    <a:pt x="2021" y="186"/>
                  </a:lnTo>
                  <a:lnTo>
                    <a:pt x="2021" y="188"/>
                  </a:lnTo>
                  <a:lnTo>
                    <a:pt x="2022" y="191"/>
                  </a:lnTo>
                  <a:close/>
                  <a:moveTo>
                    <a:pt x="1613" y="224"/>
                  </a:moveTo>
                  <a:lnTo>
                    <a:pt x="1613" y="224"/>
                  </a:lnTo>
                  <a:lnTo>
                    <a:pt x="1612" y="219"/>
                  </a:lnTo>
                  <a:lnTo>
                    <a:pt x="1612" y="220"/>
                  </a:lnTo>
                  <a:lnTo>
                    <a:pt x="1613" y="221"/>
                  </a:lnTo>
                  <a:lnTo>
                    <a:pt x="1613" y="223"/>
                  </a:lnTo>
                  <a:lnTo>
                    <a:pt x="1613" y="224"/>
                  </a:lnTo>
                  <a:close/>
                  <a:moveTo>
                    <a:pt x="1024" y="78"/>
                  </a:moveTo>
                  <a:lnTo>
                    <a:pt x="1018" y="82"/>
                  </a:lnTo>
                  <a:lnTo>
                    <a:pt x="1019" y="81"/>
                  </a:lnTo>
                  <a:lnTo>
                    <a:pt x="1021" y="80"/>
                  </a:lnTo>
                  <a:lnTo>
                    <a:pt x="1023" y="79"/>
                  </a:lnTo>
                  <a:lnTo>
                    <a:pt x="1024" y="78"/>
                  </a:lnTo>
                  <a:close/>
                  <a:moveTo>
                    <a:pt x="896" y="165"/>
                  </a:moveTo>
                  <a:lnTo>
                    <a:pt x="894" y="165"/>
                  </a:lnTo>
                  <a:lnTo>
                    <a:pt x="894" y="158"/>
                  </a:lnTo>
                  <a:lnTo>
                    <a:pt x="894" y="159"/>
                  </a:lnTo>
                  <a:lnTo>
                    <a:pt x="894" y="162"/>
                  </a:lnTo>
                  <a:lnTo>
                    <a:pt x="894" y="163"/>
                  </a:lnTo>
                  <a:lnTo>
                    <a:pt x="896" y="165"/>
                  </a:lnTo>
                  <a:close/>
                  <a:moveTo>
                    <a:pt x="836" y="268"/>
                  </a:moveTo>
                  <a:lnTo>
                    <a:pt x="835" y="263"/>
                  </a:lnTo>
                  <a:lnTo>
                    <a:pt x="859" y="248"/>
                  </a:lnTo>
                  <a:lnTo>
                    <a:pt x="846" y="231"/>
                  </a:lnTo>
                  <a:lnTo>
                    <a:pt x="856" y="224"/>
                  </a:lnTo>
                  <a:lnTo>
                    <a:pt x="862" y="226"/>
                  </a:lnTo>
                  <a:lnTo>
                    <a:pt x="866" y="227"/>
                  </a:lnTo>
                  <a:lnTo>
                    <a:pt x="872" y="229"/>
                  </a:lnTo>
                  <a:lnTo>
                    <a:pt x="877" y="230"/>
                  </a:lnTo>
                  <a:lnTo>
                    <a:pt x="891" y="332"/>
                  </a:lnTo>
                  <a:lnTo>
                    <a:pt x="929" y="325"/>
                  </a:lnTo>
                  <a:lnTo>
                    <a:pt x="906" y="220"/>
                  </a:lnTo>
                  <a:lnTo>
                    <a:pt x="988" y="150"/>
                  </a:lnTo>
                  <a:lnTo>
                    <a:pt x="993" y="155"/>
                  </a:lnTo>
                  <a:lnTo>
                    <a:pt x="997" y="158"/>
                  </a:lnTo>
                  <a:lnTo>
                    <a:pt x="1003" y="161"/>
                  </a:lnTo>
                  <a:lnTo>
                    <a:pt x="1008" y="163"/>
                  </a:lnTo>
                  <a:lnTo>
                    <a:pt x="1010" y="177"/>
                  </a:lnTo>
                  <a:lnTo>
                    <a:pt x="990" y="181"/>
                  </a:lnTo>
                  <a:lnTo>
                    <a:pt x="998" y="214"/>
                  </a:lnTo>
                  <a:lnTo>
                    <a:pt x="993" y="215"/>
                  </a:lnTo>
                  <a:lnTo>
                    <a:pt x="1055" y="479"/>
                  </a:lnTo>
                  <a:lnTo>
                    <a:pt x="1058" y="474"/>
                  </a:lnTo>
                  <a:lnTo>
                    <a:pt x="1062" y="470"/>
                  </a:lnTo>
                  <a:lnTo>
                    <a:pt x="1065" y="466"/>
                  </a:lnTo>
                  <a:lnTo>
                    <a:pt x="1069" y="462"/>
                  </a:lnTo>
                  <a:lnTo>
                    <a:pt x="1063" y="503"/>
                  </a:lnTo>
                  <a:lnTo>
                    <a:pt x="1057" y="550"/>
                  </a:lnTo>
                  <a:lnTo>
                    <a:pt x="1052" y="603"/>
                  </a:lnTo>
                  <a:lnTo>
                    <a:pt x="1047" y="659"/>
                  </a:lnTo>
                  <a:lnTo>
                    <a:pt x="1043" y="719"/>
                  </a:lnTo>
                  <a:lnTo>
                    <a:pt x="1038" y="781"/>
                  </a:lnTo>
                  <a:lnTo>
                    <a:pt x="1035" y="846"/>
                  </a:lnTo>
                  <a:lnTo>
                    <a:pt x="1032" y="911"/>
                  </a:lnTo>
                  <a:lnTo>
                    <a:pt x="1019" y="910"/>
                  </a:lnTo>
                  <a:lnTo>
                    <a:pt x="1006" y="907"/>
                  </a:lnTo>
                  <a:lnTo>
                    <a:pt x="994" y="906"/>
                  </a:lnTo>
                  <a:lnTo>
                    <a:pt x="980" y="905"/>
                  </a:lnTo>
                  <a:lnTo>
                    <a:pt x="968" y="903"/>
                  </a:lnTo>
                  <a:lnTo>
                    <a:pt x="955" y="902"/>
                  </a:lnTo>
                  <a:lnTo>
                    <a:pt x="942" y="901"/>
                  </a:lnTo>
                  <a:lnTo>
                    <a:pt x="930" y="898"/>
                  </a:lnTo>
                  <a:lnTo>
                    <a:pt x="917" y="897"/>
                  </a:lnTo>
                  <a:lnTo>
                    <a:pt x="904" y="896"/>
                  </a:lnTo>
                  <a:lnTo>
                    <a:pt x="891" y="895"/>
                  </a:lnTo>
                  <a:lnTo>
                    <a:pt x="879" y="893"/>
                  </a:lnTo>
                  <a:lnTo>
                    <a:pt x="865" y="892"/>
                  </a:lnTo>
                  <a:lnTo>
                    <a:pt x="853" y="891"/>
                  </a:lnTo>
                  <a:lnTo>
                    <a:pt x="840" y="888"/>
                  </a:lnTo>
                  <a:lnTo>
                    <a:pt x="827" y="887"/>
                  </a:lnTo>
                  <a:lnTo>
                    <a:pt x="827" y="644"/>
                  </a:lnTo>
                  <a:lnTo>
                    <a:pt x="822" y="471"/>
                  </a:lnTo>
                  <a:lnTo>
                    <a:pt x="814" y="357"/>
                  </a:lnTo>
                  <a:lnTo>
                    <a:pt x="805" y="289"/>
                  </a:lnTo>
                  <a:lnTo>
                    <a:pt x="836" y="268"/>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0" name="Freeform 71">
              <a:extLst>
                <a:ext uri="{FF2B5EF4-FFF2-40B4-BE49-F238E27FC236}">
                  <a16:creationId xmlns:a16="http://schemas.microsoft.com/office/drawing/2014/main" id="{F9ACF4D6-9DC4-DD1C-250B-D46C65334087}"/>
                </a:ext>
              </a:extLst>
            </p:cNvPr>
            <p:cNvSpPr>
              <a:spLocks/>
            </p:cNvSpPr>
            <p:nvPr/>
          </p:nvSpPr>
          <p:spPr bwMode="auto">
            <a:xfrm>
              <a:off x="1554" y="914"/>
              <a:ext cx="290" cy="138"/>
            </a:xfrm>
            <a:custGeom>
              <a:avLst/>
              <a:gdLst>
                <a:gd name="T0" fmla="*/ 289 w 290"/>
                <a:gd name="T1" fmla="*/ 15 h 138"/>
                <a:gd name="T2" fmla="*/ 289 w 290"/>
                <a:gd name="T3" fmla="*/ 15 h 138"/>
                <a:gd name="T4" fmla="*/ 276 w 290"/>
                <a:gd name="T5" fmla="*/ 19 h 138"/>
                <a:gd name="T6" fmla="*/ 276 w 290"/>
                <a:gd name="T7" fmla="*/ 19 h 138"/>
                <a:gd name="T8" fmla="*/ 274 w 290"/>
                <a:gd name="T9" fmla="*/ 19 h 138"/>
                <a:gd name="T10" fmla="*/ 284 w 290"/>
                <a:gd name="T11" fmla="*/ 15 h 138"/>
                <a:gd name="T12" fmla="*/ 286 w 290"/>
                <a:gd name="T13" fmla="*/ 15 h 138"/>
                <a:gd name="T14" fmla="*/ 284 w 290"/>
                <a:gd name="T15" fmla="*/ 14 h 138"/>
                <a:gd name="T16" fmla="*/ 284 w 290"/>
                <a:gd name="T17" fmla="*/ 13 h 138"/>
                <a:gd name="T18" fmla="*/ 270 w 290"/>
                <a:gd name="T19" fmla="*/ 18 h 138"/>
                <a:gd name="T20" fmla="*/ 269 w 290"/>
                <a:gd name="T21" fmla="*/ 18 h 138"/>
                <a:gd name="T22" fmla="*/ 268 w 290"/>
                <a:gd name="T23" fmla="*/ 18 h 138"/>
                <a:gd name="T24" fmla="*/ 264 w 290"/>
                <a:gd name="T25" fmla="*/ 20 h 138"/>
                <a:gd name="T26" fmla="*/ 261 w 290"/>
                <a:gd name="T27" fmla="*/ 25 h 138"/>
                <a:gd name="T28" fmla="*/ 204 w 290"/>
                <a:gd name="T29" fmla="*/ 47 h 138"/>
                <a:gd name="T30" fmla="*/ 3 w 290"/>
                <a:gd name="T31" fmla="*/ 0 h 138"/>
                <a:gd name="T32" fmla="*/ 1 w 290"/>
                <a:gd name="T33" fmla="*/ 2 h 138"/>
                <a:gd name="T34" fmla="*/ 1 w 290"/>
                <a:gd name="T35" fmla="*/ 7 h 138"/>
                <a:gd name="T36" fmla="*/ 7 w 290"/>
                <a:gd name="T37" fmla="*/ 9 h 138"/>
                <a:gd name="T38" fmla="*/ 21 w 290"/>
                <a:gd name="T39" fmla="*/ 15 h 138"/>
                <a:gd name="T40" fmla="*/ 41 w 290"/>
                <a:gd name="T41" fmla="*/ 23 h 138"/>
                <a:gd name="T42" fmla="*/ 63 w 290"/>
                <a:gd name="T43" fmla="*/ 31 h 138"/>
                <a:gd name="T44" fmla="*/ 51 w 290"/>
                <a:gd name="T45" fmla="*/ 76 h 138"/>
                <a:gd name="T46" fmla="*/ 62 w 290"/>
                <a:gd name="T47" fmla="*/ 83 h 138"/>
                <a:gd name="T48" fmla="*/ 90 w 290"/>
                <a:gd name="T49" fmla="*/ 98 h 138"/>
                <a:gd name="T50" fmla="*/ 142 w 290"/>
                <a:gd name="T51" fmla="*/ 122 h 138"/>
                <a:gd name="T52" fmla="*/ 197 w 290"/>
                <a:gd name="T53" fmla="*/ 73 h 138"/>
                <a:gd name="T54" fmla="*/ 259 w 290"/>
                <a:gd name="T55" fmla="*/ 86 h 138"/>
                <a:gd name="T56" fmla="*/ 262 w 290"/>
                <a:gd name="T57" fmla="*/ 83 h 138"/>
                <a:gd name="T58" fmla="*/ 207 w 290"/>
                <a:gd name="T59" fmla="*/ 48 h 138"/>
                <a:gd name="T60" fmla="*/ 263 w 290"/>
                <a:gd name="T61" fmla="*/ 30 h 138"/>
                <a:gd name="T62" fmla="*/ 268 w 290"/>
                <a:gd name="T63" fmla="*/ 31 h 138"/>
                <a:gd name="T64" fmla="*/ 271 w 290"/>
                <a:gd name="T65" fmla="*/ 31 h 138"/>
                <a:gd name="T66" fmla="*/ 272 w 290"/>
                <a:gd name="T67" fmla="*/ 30 h 138"/>
                <a:gd name="T68" fmla="*/ 274 w 290"/>
                <a:gd name="T69" fmla="*/ 30 h 138"/>
                <a:gd name="T70" fmla="*/ 288 w 290"/>
                <a:gd name="T71" fmla="*/ 25 h 138"/>
                <a:gd name="T72" fmla="*/ 288 w 290"/>
                <a:gd name="T73" fmla="*/ 24 h 138"/>
                <a:gd name="T74" fmla="*/ 288 w 290"/>
                <a:gd name="T75" fmla="*/ 23 h 138"/>
                <a:gd name="T76" fmla="*/ 287 w 290"/>
                <a:gd name="T77" fmla="*/ 23 h 138"/>
                <a:gd name="T78" fmla="*/ 277 w 290"/>
                <a:gd name="T79" fmla="*/ 26 h 138"/>
                <a:gd name="T80" fmla="*/ 277 w 290"/>
                <a:gd name="T81" fmla="*/ 26 h 138"/>
                <a:gd name="T82" fmla="*/ 277 w 290"/>
                <a:gd name="T83" fmla="*/ 26 h 138"/>
                <a:gd name="T84" fmla="*/ 288 w 290"/>
                <a:gd name="T85" fmla="*/ 21 h 138"/>
                <a:gd name="T86" fmla="*/ 289 w 290"/>
                <a:gd name="T87" fmla="*/ 20 h 138"/>
                <a:gd name="T88" fmla="*/ 289 w 290"/>
                <a:gd name="T89" fmla="*/ 19 h 138"/>
                <a:gd name="T90" fmla="*/ 288 w 290"/>
                <a:gd name="T91" fmla="*/ 19 h 138"/>
                <a:gd name="T92" fmla="*/ 277 w 290"/>
                <a:gd name="T93" fmla="*/ 23 h 138"/>
                <a:gd name="T94" fmla="*/ 277 w 290"/>
                <a:gd name="T95" fmla="*/ 23 h 138"/>
                <a:gd name="T96" fmla="*/ 277 w 290"/>
                <a:gd name="T97" fmla="*/ 23 h 138"/>
                <a:gd name="T98" fmla="*/ 277 w 290"/>
                <a:gd name="T99" fmla="*/ 21 h 138"/>
                <a:gd name="T100" fmla="*/ 277 w 290"/>
                <a:gd name="T101" fmla="*/ 21 h 138"/>
                <a:gd name="T102" fmla="*/ 289 w 290"/>
                <a:gd name="T103" fmla="*/ 17 h 138"/>
                <a:gd name="T104" fmla="*/ 290 w 290"/>
                <a:gd name="T105" fmla="*/ 17 h 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0"/>
                <a:gd name="T160" fmla="*/ 0 h 138"/>
                <a:gd name="T161" fmla="*/ 290 w 290"/>
                <a:gd name="T162" fmla="*/ 138 h 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0" h="138">
                  <a:moveTo>
                    <a:pt x="290" y="16"/>
                  </a:moveTo>
                  <a:lnTo>
                    <a:pt x="289" y="15"/>
                  </a:lnTo>
                  <a:lnTo>
                    <a:pt x="288" y="15"/>
                  </a:lnTo>
                  <a:lnTo>
                    <a:pt x="276" y="19"/>
                  </a:lnTo>
                  <a:lnTo>
                    <a:pt x="274" y="19"/>
                  </a:lnTo>
                  <a:lnTo>
                    <a:pt x="284" y="16"/>
                  </a:lnTo>
                  <a:lnTo>
                    <a:pt x="284" y="15"/>
                  </a:lnTo>
                  <a:lnTo>
                    <a:pt x="286" y="15"/>
                  </a:lnTo>
                  <a:lnTo>
                    <a:pt x="286" y="14"/>
                  </a:lnTo>
                  <a:lnTo>
                    <a:pt x="284" y="14"/>
                  </a:lnTo>
                  <a:lnTo>
                    <a:pt x="284" y="13"/>
                  </a:lnTo>
                  <a:lnTo>
                    <a:pt x="283" y="13"/>
                  </a:lnTo>
                  <a:lnTo>
                    <a:pt x="270" y="18"/>
                  </a:lnTo>
                  <a:lnTo>
                    <a:pt x="269" y="18"/>
                  </a:lnTo>
                  <a:lnTo>
                    <a:pt x="268" y="18"/>
                  </a:lnTo>
                  <a:lnTo>
                    <a:pt x="267" y="19"/>
                  </a:lnTo>
                  <a:lnTo>
                    <a:pt x="264" y="20"/>
                  </a:lnTo>
                  <a:lnTo>
                    <a:pt x="262" y="23"/>
                  </a:lnTo>
                  <a:lnTo>
                    <a:pt x="261" y="25"/>
                  </a:lnTo>
                  <a:lnTo>
                    <a:pt x="261" y="27"/>
                  </a:lnTo>
                  <a:lnTo>
                    <a:pt x="204" y="47"/>
                  </a:lnTo>
                  <a:lnTo>
                    <a:pt x="152" y="16"/>
                  </a:lnTo>
                  <a:lnTo>
                    <a:pt x="3" y="0"/>
                  </a:lnTo>
                  <a:lnTo>
                    <a:pt x="2" y="1"/>
                  </a:lnTo>
                  <a:lnTo>
                    <a:pt x="1" y="2"/>
                  </a:lnTo>
                  <a:lnTo>
                    <a:pt x="0" y="5"/>
                  </a:lnTo>
                  <a:lnTo>
                    <a:pt x="1" y="7"/>
                  </a:lnTo>
                  <a:lnTo>
                    <a:pt x="3" y="8"/>
                  </a:lnTo>
                  <a:lnTo>
                    <a:pt x="7" y="9"/>
                  </a:lnTo>
                  <a:lnTo>
                    <a:pt x="13" y="11"/>
                  </a:lnTo>
                  <a:lnTo>
                    <a:pt x="21" y="15"/>
                  </a:lnTo>
                  <a:lnTo>
                    <a:pt x="30" y="18"/>
                  </a:lnTo>
                  <a:lnTo>
                    <a:pt x="41" y="23"/>
                  </a:lnTo>
                  <a:lnTo>
                    <a:pt x="52" y="27"/>
                  </a:lnTo>
                  <a:lnTo>
                    <a:pt x="63" y="31"/>
                  </a:lnTo>
                  <a:lnTo>
                    <a:pt x="50" y="75"/>
                  </a:lnTo>
                  <a:lnTo>
                    <a:pt x="51" y="76"/>
                  </a:lnTo>
                  <a:lnTo>
                    <a:pt x="55" y="78"/>
                  </a:lnTo>
                  <a:lnTo>
                    <a:pt x="62" y="83"/>
                  </a:lnTo>
                  <a:lnTo>
                    <a:pt x="74" y="90"/>
                  </a:lnTo>
                  <a:lnTo>
                    <a:pt x="90" y="98"/>
                  </a:lnTo>
                  <a:lnTo>
                    <a:pt x="113" y="110"/>
                  </a:lnTo>
                  <a:lnTo>
                    <a:pt x="142" y="122"/>
                  </a:lnTo>
                  <a:lnTo>
                    <a:pt x="177" y="138"/>
                  </a:lnTo>
                  <a:lnTo>
                    <a:pt x="197" y="73"/>
                  </a:lnTo>
                  <a:lnTo>
                    <a:pt x="258" y="86"/>
                  </a:lnTo>
                  <a:lnTo>
                    <a:pt x="259" y="86"/>
                  </a:lnTo>
                  <a:lnTo>
                    <a:pt x="261" y="85"/>
                  </a:lnTo>
                  <a:lnTo>
                    <a:pt x="262" y="83"/>
                  </a:lnTo>
                  <a:lnTo>
                    <a:pt x="261" y="81"/>
                  </a:lnTo>
                  <a:lnTo>
                    <a:pt x="207" y="48"/>
                  </a:lnTo>
                  <a:lnTo>
                    <a:pt x="261" y="29"/>
                  </a:lnTo>
                  <a:lnTo>
                    <a:pt x="263" y="30"/>
                  </a:lnTo>
                  <a:lnTo>
                    <a:pt x="266" y="31"/>
                  </a:lnTo>
                  <a:lnTo>
                    <a:pt x="268" y="31"/>
                  </a:lnTo>
                  <a:lnTo>
                    <a:pt x="271" y="31"/>
                  </a:lnTo>
                  <a:lnTo>
                    <a:pt x="272" y="30"/>
                  </a:lnTo>
                  <a:lnTo>
                    <a:pt x="273" y="30"/>
                  </a:lnTo>
                  <a:lnTo>
                    <a:pt x="274" y="30"/>
                  </a:lnTo>
                  <a:lnTo>
                    <a:pt x="287" y="25"/>
                  </a:lnTo>
                  <a:lnTo>
                    <a:pt x="288" y="25"/>
                  </a:lnTo>
                  <a:lnTo>
                    <a:pt x="288" y="24"/>
                  </a:lnTo>
                  <a:lnTo>
                    <a:pt x="288" y="23"/>
                  </a:lnTo>
                  <a:lnTo>
                    <a:pt x="287" y="23"/>
                  </a:lnTo>
                  <a:lnTo>
                    <a:pt x="286" y="23"/>
                  </a:lnTo>
                  <a:lnTo>
                    <a:pt x="277" y="26"/>
                  </a:lnTo>
                  <a:lnTo>
                    <a:pt x="288" y="21"/>
                  </a:lnTo>
                  <a:lnTo>
                    <a:pt x="289" y="20"/>
                  </a:lnTo>
                  <a:lnTo>
                    <a:pt x="289" y="19"/>
                  </a:lnTo>
                  <a:lnTo>
                    <a:pt x="288" y="19"/>
                  </a:lnTo>
                  <a:lnTo>
                    <a:pt x="277" y="23"/>
                  </a:lnTo>
                  <a:lnTo>
                    <a:pt x="277" y="21"/>
                  </a:lnTo>
                  <a:lnTo>
                    <a:pt x="289" y="17"/>
                  </a:lnTo>
                  <a:lnTo>
                    <a:pt x="290" y="17"/>
                  </a:lnTo>
                  <a:lnTo>
                    <a:pt x="290" y="16"/>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1" name="Freeform 72">
              <a:extLst>
                <a:ext uri="{FF2B5EF4-FFF2-40B4-BE49-F238E27FC236}">
                  <a16:creationId xmlns:a16="http://schemas.microsoft.com/office/drawing/2014/main" id="{6B9ADA84-1BDD-F014-E171-840E7EC6BDC3}"/>
                </a:ext>
              </a:extLst>
            </p:cNvPr>
            <p:cNvSpPr>
              <a:spLocks/>
            </p:cNvSpPr>
            <p:nvPr/>
          </p:nvSpPr>
          <p:spPr bwMode="auto">
            <a:xfrm>
              <a:off x="2404" y="899"/>
              <a:ext cx="206" cy="124"/>
            </a:xfrm>
            <a:custGeom>
              <a:avLst/>
              <a:gdLst>
                <a:gd name="T0" fmla="*/ 95 w 206"/>
                <a:gd name="T1" fmla="*/ 31 h 124"/>
                <a:gd name="T2" fmla="*/ 18 w 206"/>
                <a:gd name="T3" fmla="*/ 42 h 124"/>
                <a:gd name="T4" fmla="*/ 19 w 206"/>
                <a:gd name="T5" fmla="*/ 39 h 124"/>
                <a:gd name="T6" fmla="*/ 16 w 206"/>
                <a:gd name="T7" fmla="*/ 35 h 124"/>
                <a:gd name="T8" fmla="*/ 16 w 206"/>
                <a:gd name="T9" fmla="*/ 34 h 124"/>
                <a:gd name="T10" fmla="*/ 15 w 206"/>
                <a:gd name="T11" fmla="*/ 34 h 124"/>
                <a:gd name="T12" fmla="*/ 7 w 206"/>
                <a:gd name="T13" fmla="*/ 25 h 124"/>
                <a:gd name="T14" fmla="*/ 6 w 206"/>
                <a:gd name="T15" fmla="*/ 25 h 124"/>
                <a:gd name="T16" fmla="*/ 6 w 206"/>
                <a:gd name="T17" fmla="*/ 26 h 124"/>
                <a:gd name="T18" fmla="*/ 6 w 206"/>
                <a:gd name="T19" fmla="*/ 26 h 124"/>
                <a:gd name="T20" fmla="*/ 6 w 206"/>
                <a:gd name="T21" fmla="*/ 28 h 124"/>
                <a:gd name="T22" fmla="*/ 12 w 206"/>
                <a:gd name="T23" fmla="*/ 33 h 124"/>
                <a:gd name="T24" fmla="*/ 10 w 206"/>
                <a:gd name="T25" fmla="*/ 33 h 124"/>
                <a:gd name="T26" fmla="*/ 3 w 206"/>
                <a:gd name="T27" fmla="*/ 25 h 124"/>
                <a:gd name="T28" fmla="*/ 3 w 206"/>
                <a:gd name="T29" fmla="*/ 25 h 124"/>
                <a:gd name="T30" fmla="*/ 2 w 206"/>
                <a:gd name="T31" fmla="*/ 25 h 124"/>
                <a:gd name="T32" fmla="*/ 2 w 206"/>
                <a:gd name="T33" fmla="*/ 26 h 124"/>
                <a:gd name="T34" fmla="*/ 3 w 206"/>
                <a:gd name="T35" fmla="*/ 28 h 124"/>
                <a:gd name="T36" fmla="*/ 9 w 206"/>
                <a:gd name="T37" fmla="*/ 34 h 124"/>
                <a:gd name="T38" fmla="*/ 9 w 206"/>
                <a:gd name="T39" fmla="*/ 34 h 124"/>
                <a:gd name="T40" fmla="*/ 8 w 206"/>
                <a:gd name="T41" fmla="*/ 34 h 124"/>
                <a:gd name="T42" fmla="*/ 8 w 206"/>
                <a:gd name="T43" fmla="*/ 34 h 124"/>
                <a:gd name="T44" fmla="*/ 3 w 206"/>
                <a:gd name="T45" fmla="*/ 29 h 124"/>
                <a:gd name="T46" fmla="*/ 3 w 206"/>
                <a:gd name="T47" fmla="*/ 29 h 124"/>
                <a:gd name="T48" fmla="*/ 2 w 206"/>
                <a:gd name="T49" fmla="*/ 29 h 124"/>
                <a:gd name="T50" fmla="*/ 2 w 206"/>
                <a:gd name="T51" fmla="*/ 29 h 124"/>
                <a:gd name="T52" fmla="*/ 2 w 206"/>
                <a:gd name="T53" fmla="*/ 30 h 124"/>
                <a:gd name="T54" fmla="*/ 8 w 206"/>
                <a:gd name="T55" fmla="*/ 36 h 124"/>
                <a:gd name="T56" fmla="*/ 8 w 206"/>
                <a:gd name="T57" fmla="*/ 36 h 124"/>
                <a:gd name="T58" fmla="*/ 3 w 206"/>
                <a:gd name="T59" fmla="*/ 32 h 124"/>
                <a:gd name="T60" fmla="*/ 3 w 206"/>
                <a:gd name="T61" fmla="*/ 31 h 124"/>
                <a:gd name="T62" fmla="*/ 2 w 206"/>
                <a:gd name="T63" fmla="*/ 32 h 124"/>
                <a:gd name="T64" fmla="*/ 0 w 206"/>
                <a:gd name="T65" fmla="*/ 32 h 124"/>
                <a:gd name="T66" fmla="*/ 2 w 206"/>
                <a:gd name="T67" fmla="*/ 33 h 124"/>
                <a:gd name="T68" fmla="*/ 9 w 206"/>
                <a:gd name="T69" fmla="*/ 41 h 124"/>
                <a:gd name="T70" fmla="*/ 10 w 206"/>
                <a:gd name="T71" fmla="*/ 41 h 124"/>
                <a:gd name="T72" fmla="*/ 10 w 206"/>
                <a:gd name="T73" fmla="*/ 42 h 124"/>
                <a:gd name="T74" fmla="*/ 14 w 206"/>
                <a:gd name="T75" fmla="*/ 44 h 124"/>
                <a:gd name="T76" fmla="*/ 17 w 206"/>
                <a:gd name="T77" fmla="*/ 44 h 124"/>
                <a:gd name="T78" fmla="*/ 23 w 206"/>
                <a:gd name="T79" fmla="*/ 92 h 124"/>
                <a:gd name="T80" fmla="*/ 24 w 206"/>
                <a:gd name="T81" fmla="*/ 96 h 124"/>
                <a:gd name="T82" fmla="*/ 26 w 206"/>
                <a:gd name="T83" fmla="*/ 97 h 124"/>
                <a:gd name="T84" fmla="*/ 91 w 206"/>
                <a:gd name="T85" fmla="*/ 124 h 124"/>
                <a:gd name="T86" fmla="*/ 134 w 206"/>
                <a:gd name="T87" fmla="*/ 94 h 124"/>
                <a:gd name="T88" fmla="*/ 160 w 206"/>
                <a:gd name="T89" fmla="*/ 74 h 124"/>
                <a:gd name="T90" fmla="*/ 172 w 206"/>
                <a:gd name="T91" fmla="*/ 63 h 124"/>
                <a:gd name="T92" fmla="*/ 176 w 206"/>
                <a:gd name="T93" fmla="*/ 60 h 124"/>
                <a:gd name="T94" fmla="*/ 169 w 206"/>
                <a:gd name="T95" fmla="*/ 26 h 124"/>
                <a:gd name="T96" fmla="*/ 183 w 206"/>
                <a:gd name="T97" fmla="*/ 16 h 124"/>
                <a:gd name="T98" fmla="*/ 196 w 206"/>
                <a:gd name="T99" fmla="*/ 10 h 124"/>
                <a:gd name="T100" fmla="*/ 204 w 206"/>
                <a:gd name="T101" fmla="*/ 5 h 124"/>
                <a:gd name="T102" fmla="*/ 206 w 206"/>
                <a:gd name="T103" fmla="*/ 3 h 124"/>
                <a:gd name="T104" fmla="*/ 204 w 206"/>
                <a:gd name="T105" fmla="*/ 0 h 1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6"/>
                <a:gd name="T160" fmla="*/ 0 h 124"/>
                <a:gd name="T161" fmla="*/ 206 w 206"/>
                <a:gd name="T162" fmla="*/ 124 h 1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6" h="124">
                  <a:moveTo>
                    <a:pt x="202" y="0"/>
                  </a:moveTo>
                  <a:lnTo>
                    <a:pt x="95" y="31"/>
                  </a:lnTo>
                  <a:lnTo>
                    <a:pt x="47" y="71"/>
                  </a:lnTo>
                  <a:lnTo>
                    <a:pt x="18" y="42"/>
                  </a:lnTo>
                  <a:lnTo>
                    <a:pt x="19" y="41"/>
                  </a:lnTo>
                  <a:lnTo>
                    <a:pt x="19" y="39"/>
                  </a:lnTo>
                  <a:lnTo>
                    <a:pt x="18" y="38"/>
                  </a:lnTo>
                  <a:lnTo>
                    <a:pt x="16" y="35"/>
                  </a:lnTo>
                  <a:lnTo>
                    <a:pt x="16" y="34"/>
                  </a:lnTo>
                  <a:lnTo>
                    <a:pt x="15" y="34"/>
                  </a:lnTo>
                  <a:lnTo>
                    <a:pt x="15" y="33"/>
                  </a:lnTo>
                  <a:lnTo>
                    <a:pt x="7" y="25"/>
                  </a:lnTo>
                  <a:lnTo>
                    <a:pt x="6" y="25"/>
                  </a:lnTo>
                  <a:lnTo>
                    <a:pt x="6" y="26"/>
                  </a:lnTo>
                  <a:lnTo>
                    <a:pt x="6" y="28"/>
                  </a:lnTo>
                  <a:lnTo>
                    <a:pt x="12" y="33"/>
                  </a:lnTo>
                  <a:lnTo>
                    <a:pt x="10" y="33"/>
                  </a:lnTo>
                  <a:lnTo>
                    <a:pt x="3" y="25"/>
                  </a:lnTo>
                  <a:lnTo>
                    <a:pt x="2" y="25"/>
                  </a:lnTo>
                  <a:lnTo>
                    <a:pt x="2" y="26"/>
                  </a:lnTo>
                  <a:lnTo>
                    <a:pt x="3" y="28"/>
                  </a:lnTo>
                  <a:lnTo>
                    <a:pt x="9" y="34"/>
                  </a:lnTo>
                  <a:lnTo>
                    <a:pt x="8" y="34"/>
                  </a:lnTo>
                  <a:lnTo>
                    <a:pt x="3" y="29"/>
                  </a:lnTo>
                  <a:lnTo>
                    <a:pt x="2" y="29"/>
                  </a:lnTo>
                  <a:lnTo>
                    <a:pt x="2" y="30"/>
                  </a:lnTo>
                  <a:lnTo>
                    <a:pt x="8" y="36"/>
                  </a:lnTo>
                  <a:lnTo>
                    <a:pt x="8" y="38"/>
                  </a:lnTo>
                  <a:lnTo>
                    <a:pt x="3" y="32"/>
                  </a:lnTo>
                  <a:lnTo>
                    <a:pt x="3" y="31"/>
                  </a:lnTo>
                  <a:lnTo>
                    <a:pt x="2" y="31"/>
                  </a:lnTo>
                  <a:lnTo>
                    <a:pt x="2" y="32"/>
                  </a:lnTo>
                  <a:lnTo>
                    <a:pt x="0" y="32"/>
                  </a:lnTo>
                  <a:lnTo>
                    <a:pt x="2" y="33"/>
                  </a:lnTo>
                  <a:lnTo>
                    <a:pt x="9" y="41"/>
                  </a:lnTo>
                  <a:lnTo>
                    <a:pt x="10" y="41"/>
                  </a:lnTo>
                  <a:lnTo>
                    <a:pt x="10" y="42"/>
                  </a:lnTo>
                  <a:lnTo>
                    <a:pt x="13" y="43"/>
                  </a:lnTo>
                  <a:lnTo>
                    <a:pt x="14" y="44"/>
                  </a:lnTo>
                  <a:lnTo>
                    <a:pt x="16" y="44"/>
                  </a:lnTo>
                  <a:lnTo>
                    <a:pt x="17" y="44"/>
                  </a:lnTo>
                  <a:lnTo>
                    <a:pt x="46" y="72"/>
                  </a:lnTo>
                  <a:lnTo>
                    <a:pt x="23" y="92"/>
                  </a:lnTo>
                  <a:lnTo>
                    <a:pt x="23" y="94"/>
                  </a:lnTo>
                  <a:lnTo>
                    <a:pt x="24" y="96"/>
                  </a:lnTo>
                  <a:lnTo>
                    <a:pt x="25" y="97"/>
                  </a:lnTo>
                  <a:lnTo>
                    <a:pt x="26" y="97"/>
                  </a:lnTo>
                  <a:lnTo>
                    <a:pt x="68" y="79"/>
                  </a:lnTo>
                  <a:lnTo>
                    <a:pt x="91" y="124"/>
                  </a:lnTo>
                  <a:lnTo>
                    <a:pt x="115" y="108"/>
                  </a:lnTo>
                  <a:lnTo>
                    <a:pt x="134" y="94"/>
                  </a:lnTo>
                  <a:lnTo>
                    <a:pt x="149" y="83"/>
                  </a:lnTo>
                  <a:lnTo>
                    <a:pt x="160" y="74"/>
                  </a:lnTo>
                  <a:lnTo>
                    <a:pt x="168" y="68"/>
                  </a:lnTo>
                  <a:lnTo>
                    <a:pt x="172" y="63"/>
                  </a:lnTo>
                  <a:lnTo>
                    <a:pt x="175" y="61"/>
                  </a:lnTo>
                  <a:lnTo>
                    <a:pt x="176" y="60"/>
                  </a:lnTo>
                  <a:lnTo>
                    <a:pt x="161" y="31"/>
                  </a:lnTo>
                  <a:lnTo>
                    <a:pt x="169" y="26"/>
                  </a:lnTo>
                  <a:lnTo>
                    <a:pt x="177" y="21"/>
                  </a:lnTo>
                  <a:lnTo>
                    <a:pt x="183" y="16"/>
                  </a:lnTo>
                  <a:lnTo>
                    <a:pt x="190" y="13"/>
                  </a:lnTo>
                  <a:lnTo>
                    <a:pt x="196" y="10"/>
                  </a:lnTo>
                  <a:lnTo>
                    <a:pt x="200" y="6"/>
                  </a:lnTo>
                  <a:lnTo>
                    <a:pt x="204" y="5"/>
                  </a:lnTo>
                  <a:lnTo>
                    <a:pt x="205" y="4"/>
                  </a:lnTo>
                  <a:lnTo>
                    <a:pt x="206" y="3"/>
                  </a:lnTo>
                  <a:lnTo>
                    <a:pt x="205" y="1"/>
                  </a:lnTo>
                  <a:lnTo>
                    <a:pt x="204" y="0"/>
                  </a:lnTo>
                  <a:lnTo>
                    <a:pt x="202" y="0"/>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2" name="Freeform 73">
              <a:extLst>
                <a:ext uri="{FF2B5EF4-FFF2-40B4-BE49-F238E27FC236}">
                  <a16:creationId xmlns:a16="http://schemas.microsoft.com/office/drawing/2014/main" id="{E20BF3D8-069C-36F6-45CB-388D27D017F1}"/>
                </a:ext>
              </a:extLst>
            </p:cNvPr>
            <p:cNvSpPr>
              <a:spLocks/>
            </p:cNvSpPr>
            <p:nvPr/>
          </p:nvSpPr>
          <p:spPr bwMode="auto">
            <a:xfrm>
              <a:off x="3238" y="2192"/>
              <a:ext cx="119" cy="624"/>
            </a:xfrm>
            <a:custGeom>
              <a:avLst/>
              <a:gdLst>
                <a:gd name="T0" fmla="*/ 0 w 119"/>
                <a:gd name="T1" fmla="*/ 28 h 624"/>
                <a:gd name="T2" fmla="*/ 10 w 119"/>
                <a:gd name="T3" fmla="*/ 26 h 624"/>
                <a:gd name="T4" fmla="*/ 20 w 119"/>
                <a:gd name="T5" fmla="*/ 22 h 624"/>
                <a:gd name="T6" fmla="*/ 28 w 119"/>
                <a:gd name="T7" fmla="*/ 15 h 624"/>
                <a:gd name="T8" fmla="*/ 37 w 119"/>
                <a:gd name="T9" fmla="*/ 8 h 624"/>
                <a:gd name="T10" fmla="*/ 45 w 119"/>
                <a:gd name="T11" fmla="*/ 3 h 624"/>
                <a:gd name="T12" fmla="*/ 54 w 119"/>
                <a:gd name="T13" fmla="*/ 0 h 624"/>
                <a:gd name="T14" fmla="*/ 64 w 119"/>
                <a:gd name="T15" fmla="*/ 0 h 624"/>
                <a:gd name="T16" fmla="*/ 76 w 119"/>
                <a:gd name="T17" fmla="*/ 5 h 624"/>
                <a:gd name="T18" fmla="*/ 93 w 119"/>
                <a:gd name="T19" fmla="*/ 53 h 624"/>
                <a:gd name="T20" fmla="*/ 105 w 119"/>
                <a:gd name="T21" fmla="*/ 100 h 624"/>
                <a:gd name="T22" fmla="*/ 114 w 119"/>
                <a:gd name="T23" fmla="*/ 149 h 624"/>
                <a:gd name="T24" fmla="*/ 119 w 119"/>
                <a:gd name="T25" fmla="*/ 201 h 624"/>
                <a:gd name="T26" fmla="*/ 119 w 119"/>
                <a:gd name="T27" fmla="*/ 263 h 624"/>
                <a:gd name="T28" fmla="*/ 114 w 119"/>
                <a:gd name="T29" fmla="*/ 335 h 624"/>
                <a:gd name="T30" fmla="*/ 103 w 119"/>
                <a:gd name="T31" fmla="*/ 421 h 624"/>
                <a:gd name="T32" fmla="*/ 87 w 119"/>
                <a:gd name="T33" fmla="*/ 523 h 624"/>
                <a:gd name="T34" fmla="*/ 84 w 119"/>
                <a:gd name="T35" fmla="*/ 527 h 624"/>
                <a:gd name="T36" fmla="*/ 75 w 119"/>
                <a:gd name="T37" fmla="*/ 538 h 624"/>
                <a:gd name="T38" fmla="*/ 63 w 119"/>
                <a:gd name="T39" fmla="*/ 554 h 624"/>
                <a:gd name="T40" fmla="*/ 49 w 119"/>
                <a:gd name="T41" fmla="*/ 572 h 624"/>
                <a:gd name="T42" fmla="*/ 34 w 119"/>
                <a:gd name="T43" fmla="*/ 590 h 624"/>
                <a:gd name="T44" fmla="*/ 20 w 119"/>
                <a:gd name="T45" fmla="*/ 607 h 624"/>
                <a:gd name="T46" fmla="*/ 10 w 119"/>
                <a:gd name="T47" fmla="*/ 619 h 624"/>
                <a:gd name="T48" fmla="*/ 4 w 119"/>
                <a:gd name="T49" fmla="*/ 624 h 624"/>
                <a:gd name="T50" fmla="*/ 4 w 119"/>
                <a:gd name="T51" fmla="*/ 622 h 624"/>
                <a:gd name="T52" fmla="*/ 8 w 119"/>
                <a:gd name="T53" fmla="*/ 614 h 624"/>
                <a:gd name="T54" fmla="*/ 14 w 119"/>
                <a:gd name="T55" fmla="*/ 603 h 624"/>
                <a:gd name="T56" fmla="*/ 21 w 119"/>
                <a:gd name="T57" fmla="*/ 590 h 624"/>
                <a:gd name="T58" fmla="*/ 30 w 119"/>
                <a:gd name="T59" fmla="*/ 575 h 624"/>
                <a:gd name="T60" fmla="*/ 39 w 119"/>
                <a:gd name="T61" fmla="*/ 562 h 624"/>
                <a:gd name="T62" fmla="*/ 46 w 119"/>
                <a:gd name="T63" fmla="*/ 548 h 624"/>
                <a:gd name="T64" fmla="*/ 52 w 119"/>
                <a:gd name="T65" fmla="*/ 538 h 624"/>
                <a:gd name="T66" fmla="*/ 65 w 119"/>
                <a:gd name="T67" fmla="*/ 496 h 624"/>
                <a:gd name="T68" fmla="*/ 69 w 119"/>
                <a:gd name="T69" fmla="*/ 442 h 624"/>
                <a:gd name="T70" fmla="*/ 66 w 119"/>
                <a:gd name="T71" fmla="*/ 381 h 624"/>
                <a:gd name="T72" fmla="*/ 58 w 119"/>
                <a:gd name="T73" fmla="*/ 314 h 624"/>
                <a:gd name="T74" fmla="*/ 46 w 119"/>
                <a:gd name="T75" fmla="*/ 247 h 624"/>
                <a:gd name="T76" fmla="*/ 33 w 119"/>
                <a:gd name="T77" fmla="*/ 181 h 624"/>
                <a:gd name="T78" fmla="*/ 20 w 119"/>
                <a:gd name="T79" fmla="*/ 121 h 624"/>
                <a:gd name="T80" fmla="*/ 9 w 119"/>
                <a:gd name="T81" fmla="*/ 70 h 624"/>
                <a:gd name="T82" fmla="*/ 7 w 119"/>
                <a:gd name="T83" fmla="*/ 60 h 624"/>
                <a:gd name="T84" fmla="*/ 5 w 119"/>
                <a:gd name="T85" fmla="*/ 48 h 624"/>
                <a:gd name="T86" fmla="*/ 2 w 119"/>
                <a:gd name="T87" fmla="*/ 38 h 624"/>
                <a:gd name="T88" fmla="*/ 0 w 119"/>
                <a:gd name="T89" fmla="*/ 28 h 6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9"/>
                <a:gd name="T136" fmla="*/ 0 h 624"/>
                <a:gd name="T137" fmla="*/ 119 w 119"/>
                <a:gd name="T138" fmla="*/ 624 h 6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9" h="624">
                  <a:moveTo>
                    <a:pt x="0" y="28"/>
                  </a:moveTo>
                  <a:lnTo>
                    <a:pt x="10" y="26"/>
                  </a:lnTo>
                  <a:lnTo>
                    <a:pt x="20" y="22"/>
                  </a:lnTo>
                  <a:lnTo>
                    <a:pt x="28" y="15"/>
                  </a:lnTo>
                  <a:lnTo>
                    <a:pt x="37" y="8"/>
                  </a:lnTo>
                  <a:lnTo>
                    <a:pt x="45" y="3"/>
                  </a:lnTo>
                  <a:lnTo>
                    <a:pt x="54" y="0"/>
                  </a:lnTo>
                  <a:lnTo>
                    <a:pt x="64" y="0"/>
                  </a:lnTo>
                  <a:lnTo>
                    <a:pt x="76" y="5"/>
                  </a:lnTo>
                  <a:lnTo>
                    <a:pt x="93" y="53"/>
                  </a:lnTo>
                  <a:lnTo>
                    <a:pt x="105" y="100"/>
                  </a:lnTo>
                  <a:lnTo>
                    <a:pt x="114" y="149"/>
                  </a:lnTo>
                  <a:lnTo>
                    <a:pt x="119" y="201"/>
                  </a:lnTo>
                  <a:lnTo>
                    <a:pt x="119" y="263"/>
                  </a:lnTo>
                  <a:lnTo>
                    <a:pt x="114" y="335"/>
                  </a:lnTo>
                  <a:lnTo>
                    <a:pt x="103" y="421"/>
                  </a:lnTo>
                  <a:lnTo>
                    <a:pt x="87" y="523"/>
                  </a:lnTo>
                  <a:lnTo>
                    <a:pt x="84" y="527"/>
                  </a:lnTo>
                  <a:lnTo>
                    <a:pt x="75" y="538"/>
                  </a:lnTo>
                  <a:lnTo>
                    <a:pt x="63" y="554"/>
                  </a:lnTo>
                  <a:lnTo>
                    <a:pt x="49" y="572"/>
                  </a:lnTo>
                  <a:lnTo>
                    <a:pt x="34" y="590"/>
                  </a:lnTo>
                  <a:lnTo>
                    <a:pt x="20" y="607"/>
                  </a:lnTo>
                  <a:lnTo>
                    <a:pt x="10" y="619"/>
                  </a:lnTo>
                  <a:lnTo>
                    <a:pt x="4" y="624"/>
                  </a:lnTo>
                  <a:lnTo>
                    <a:pt x="4" y="622"/>
                  </a:lnTo>
                  <a:lnTo>
                    <a:pt x="8" y="614"/>
                  </a:lnTo>
                  <a:lnTo>
                    <a:pt x="14" y="603"/>
                  </a:lnTo>
                  <a:lnTo>
                    <a:pt x="21" y="590"/>
                  </a:lnTo>
                  <a:lnTo>
                    <a:pt x="30" y="575"/>
                  </a:lnTo>
                  <a:lnTo>
                    <a:pt x="39" y="562"/>
                  </a:lnTo>
                  <a:lnTo>
                    <a:pt x="46" y="548"/>
                  </a:lnTo>
                  <a:lnTo>
                    <a:pt x="52" y="538"/>
                  </a:lnTo>
                  <a:lnTo>
                    <a:pt x="65" y="496"/>
                  </a:lnTo>
                  <a:lnTo>
                    <a:pt x="69" y="442"/>
                  </a:lnTo>
                  <a:lnTo>
                    <a:pt x="66" y="381"/>
                  </a:lnTo>
                  <a:lnTo>
                    <a:pt x="58" y="314"/>
                  </a:lnTo>
                  <a:lnTo>
                    <a:pt x="46" y="247"/>
                  </a:lnTo>
                  <a:lnTo>
                    <a:pt x="33" y="181"/>
                  </a:lnTo>
                  <a:lnTo>
                    <a:pt x="20" y="121"/>
                  </a:lnTo>
                  <a:lnTo>
                    <a:pt x="9" y="70"/>
                  </a:lnTo>
                  <a:lnTo>
                    <a:pt x="7" y="60"/>
                  </a:lnTo>
                  <a:lnTo>
                    <a:pt x="5" y="48"/>
                  </a:lnTo>
                  <a:lnTo>
                    <a:pt x="2" y="38"/>
                  </a:lnTo>
                  <a:lnTo>
                    <a:pt x="0" y="28"/>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3" name="Freeform 74">
              <a:extLst>
                <a:ext uri="{FF2B5EF4-FFF2-40B4-BE49-F238E27FC236}">
                  <a16:creationId xmlns:a16="http://schemas.microsoft.com/office/drawing/2014/main" id="{97DE2208-DF3A-767F-297E-0F9E6F0B30EE}"/>
                </a:ext>
              </a:extLst>
            </p:cNvPr>
            <p:cNvSpPr>
              <a:spLocks/>
            </p:cNvSpPr>
            <p:nvPr/>
          </p:nvSpPr>
          <p:spPr bwMode="auto">
            <a:xfrm>
              <a:off x="3562" y="2669"/>
              <a:ext cx="50" cy="193"/>
            </a:xfrm>
            <a:custGeom>
              <a:avLst/>
              <a:gdLst>
                <a:gd name="T0" fmla="*/ 13 w 50"/>
                <a:gd name="T1" fmla="*/ 12 h 193"/>
                <a:gd name="T2" fmla="*/ 1 w 50"/>
                <a:gd name="T3" fmla="*/ 132 h 193"/>
                <a:gd name="T4" fmla="*/ 1 w 50"/>
                <a:gd name="T5" fmla="*/ 133 h 193"/>
                <a:gd name="T6" fmla="*/ 0 w 50"/>
                <a:gd name="T7" fmla="*/ 137 h 193"/>
                <a:gd name="T8" fmla="*/ 2 w 50"/>
                <a:gd name="T9" fmla="*/ 150 h 193"/>
                <a:gd name="T10" fmla="*/ 9 w 50"/>
                <a:gd name="T11" fmla="*/ 171 h 193"/>
                <a:gd name="T12" fmla="*/ 12 w 50"/>
                <a:gd name="T13" fmla="*/ 181 h 193"/>
                <a:gd name="T14" fmla="*/ 16 w 50"/>
                <a:gd name="T15" fmla="*/ 189 h 193"/>
                <a:gd name="T16" fmla="*/ 18 w 50"/>
                <a:gd name="T17" fmla="*/ 193 h 193"/>
                <a:gd name="T18" fmla="*/ 21 w 50"/>
                <a:gd name="T19" fmla="*/ 193 h 193"/>
                <a:gd name="T20" fmla="*/ 24 w 50"/>
                <a:gd name="T21" fmla="*/ 191 h 193"/>
                <a:gd name="T22" fmla="*/ 28 w 50"/>
                <a:gd name="T23" fmla="*/ 185 h 193"/>
                <a:gd name="T24" fmla="*/ 32 w 50"/>
                <a:gd name="T25" fmla="*/ 178 h 193"/>
                <a:gd name="T26" fmla="*/ 39 w 50"/>
                <a:gd name="T27" fmla="*/ 166 h 193"/>
                <a:gd name="T28" fmla="*/ 47 w 50"/>
                <a:gd name="T29" fmla="*/ 150 h 193"/>
                <a:gd name="T30" fmla="*/ 50 w 50"/>
                <a:gd name="T31" fmla="*/ 136 h 193"/>
                <a:gd name="T32" fmla="*/ 50 w 50"/>
                <a:gd name="T33" fmla="*/ 128 h 193"/>
                <a:gd name="T34" fmla="*/ 50 w 50"/>
                <a:gd name="T35" fmla="*/ 126 h 193"/>
                <a:gd name="T36" fmla="*/ 45 w 50"/>
                <a:gd name="T37" fmla="*/ 66 h 193"/>
                <a:gd name="T38" fmla="*/ 41 w 50"/>
                <a:gd name="T39" fmla="*/ 50 h 193"/>
                <a:gd name="T40" fmla="*/ 32 w 50"/>
                <a:gd name="T41" fmla="*/ 20 h 193"/>
                <a:gd name="T42" fmla="*/ 22 w 50"/>
                <a:gd name="T43" fmla="*/ 0 h 193"/>
                <a:gd name="T44" fmla="*/ 13 w 50"/>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193"/>
                <a:gd name="T71" fmla="*/ 50 w 50"/>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193">
                  <a:moveTo>
                    <a:pt x="13" y="12"/>
                  </a:moveTo>
                  <a:lnTo>
                    <a:pt x="1" y="132"/>
                  </a:lnTo>
                  <a:lnTo>
                    <a:pt x="1" y="133"/>
                  </a:lnTo>
                  <a:lnTo>
                    <a:pt x="0" y="137"/>
                  </a:lnTo>
                  <a:lnTo>
                    <a:pt x="2" y="150"/>
                  </a:lnTo>
                  <a:lnTo>
                    <a:pt x="9" y="171"/>
                  </a:lnTo>
                  <a:lnTo>
                    <a:pt x="12" y="181"/>
                  </a:lnTo>
                  <a:lnTo>
                    <a:pt x="16" y="189"/>
                  </a:lnTo>
                  <a:lnTo>
                    <a:pt x="18" y="193"/>
                  </a:lnTo>
                  <a:lnTo>
                    <a:pt x="21" y="193"/>
                  </a:lnTo>
                  <a:lnTo>
                    <a:pt x="24" y="191"/>
                  </a:lnTo>
                  <a:lnTo>
                    <a:pt x="28" y="185"/>
                  </a:lnTo>
                  <a:lnTo>
                    <a:pt x="32" y="178"/>
                  </a:lnTo>
                  <a:lnTo>
                    <a:pt x="39" y="166"/>
                  </a:lnTo>
                  <a:lnTo>
                    <a:pt x="47" y="150"/>
                  </a:lnTo>
                  <a:lnTo>
                    <a:pt x="50" y="136"/>
                  </a:lnTo>
                  <a:lnTo>
                    <a:pt x="50" y="128"/>
                  </a:lnTo>
                  <a:lnTo>
                    <a:pt x="50" y="126"/>
                  </a:lnTo>
                  <a:lnTo>
                    <a:pt x="45" y="66"/>
                  </a:lnTo>
                  <a:lnTo>
                    <a:pt x="41" y="50"/>
                  </a:lnTo>
                  <a:lnTo>
                    <a:pt x="32" y="20"/>
                  </a:lnTo>
                  <a:lnTo>
                    <a:pt x="22" y="0"/>
                  </a:lnTo>
                  <a:lnTo>
                    <a:pt x="1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4" name="Freeform 75">
              <a:extLst>
                <a:ext uri="{FF2B5EF4-FFF2-40B4-BE49-F238E27FC236}">
                  <a16:creationId xmlns:a16="http://schemas.microsoft.com/office/drawing/2014/main" id="{9ABDAEA2-EFC2-73C7-7FF2-53CA6E33A40E}"/>
                </a:ext>
              </a:extLst>
            </p:cNvPr>
            <p:cNvSpPr>
              <a:spLocks/>
            </p:cNvSpPr>
            <p:nvPr/>
          </p:nvSpPr>
          <p:spPr bwMode="auto">
            <a:xfrm>
              <a:off x="3563" y="2660"/>
              <a:ext cx="49" cy="142"/>
            </a:xfrm>
            <a:custGeom>
              <a:avLst/>
              <a:gdLst>
                <a:gd name="T0" fmla="*/ 26 w 49"/>
                <a:gd name="T1" fmla="*/ 0 h 142"/>
                <a:gd name="T2" fmla="*/ 29 w 49"/>
                <a:gd name="T3" fmla="*/ 11 h 142"/>
                <a:gd name="T4" fmla="*/ 36 w 49"/>
                <a:gd name="T5" fmla="*/ 39 h 142"/>
                <a:gd name="T6" fmla="*/ 44 w 49"/>
                <a:gd name="T7" fmla="*/ 73 h 142"/>
                <a:gd name="T8" fmla="*/ 48 w 49"/>
                <a:gd name="T9" fmla="*/ 102 h 142"/>
                <a:gd name="T10" fmla="*/ 49 w 49"/>
                <a:gd name="T11" fmla="*/ 115 h 142"/>
                <a:gd name="T12" fmla="*/ 49 w 49"/>
                <a:gd name="T13" fmla="*/ 126 h 142"/>
                <a:gd name="T14" fmla="*/ 49 w 49"/>
                <a:gd name="T15" fmla="*/ 133 h 142"/>
                <a:gd name="T16" fmla="*/ 49 w 49"/>
                <a:gd name="T17" fmla="*/ 135 h 142"/>
                <a:gd name="T18" fmla="*/ 0 w 49"/>
                <a:gd name="T19" fmla="*/ 142 h 142"/>
                <a:gd name="T20" fmla="*/ 13 w 49"/>
                <a:gd name="T21" fmla="*/ 1 h 142"/>
                <a:gd name="T22" fmla="*/ 26 w 49"/>
                <a:gd name="T23" fmla="*/ 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142"/>
                <a:gd name="T38" fmla="*/ 49 w 49"/>
                <a:gd name="T39" fmla="*/ 142 h 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142">
                  <a:moveTo>
                    <a:pt x="26" y="0"/>
                  </a:moveTo>
                  <a:lnTo>
                    <a:pt x="29" y="11"/>
                  </a:lnTo>
                  <a:lnTo>
                    <a:pt x="36" y="39"/>
                  </a:lnTo>
                  <a:lnTo>
                    <a:pt x="44" y="73"/>
                  </a:lnTo>
                  <a:lnTo>
                    <a:pt x="48" y="102"/>
                  </a:lnTo>
                  <a:lnTo>
                    <a:pt x="49" y="115"/>
                  </a:lnTo>
                  <a:lnTo>
                    <a:pt x="49" y="126"/>
                  </a:lnTo>
                  <a:lnTo>
                    <a:pt x="49" y="133"/>
                  </a:lnTo>
                  <a:lnTo>
                    <a:pt x="49" y="135"/>
                  </a:lnTo>
                  <a:lnTo>
                    <a:pt x="0" y="142"/>
                  </a:lnTo>
                  <a:lnTo>
                    <a:pt x="13" y="1"/>
                  </a:lnTo>
                  <a:lnTo>
                    <a:pt x="26" y="0"/>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5" name="Freeform 76">
              <a:extLst>
                <a:ext uri="{FF2B5EF4-FFF2-40B4-BE49-F238E27FC236}">
                  <a16:creationId xmlns:a16="http://schemas.microsoft.com/office/drawing/2014/main" id="{D4A880D7-290E-3D1F-4CBF-22AE81A33064}"/>
                </a:ext>
              </a:extLst>
            </p:cNvPr>
            <p:cNvSpPr>
              <a:spLocks/>
            </p:cNvSpPr>
            <p:nvPr/>
          </p:nvSpPr>
          <p:spPr bwMode="auto">
            <a:xfrm>
              <a:off x="3351" y="2228"/>
              <a:ext cx="238" cy="457"/>
            </a:xfrm>
            <a:custGeom>
              <a:avLst/>
              <a:gdLst>
                <a:gd name="T0" fmla="*/ 143 w 238"/>
                <a:gd name="T1" fmla="*/ 79 h 457"/>
                <a:gd name="T2" fmla="*/ 157 w 238"/>
                <a:gd name="T3" fmla="*/ 108 h 457"/>
                <a:gd name="T4" fmla="*/ 172 w 238"/>
                <a:gd name="T5" fmla="*/ 141 h 457"/>
                <a:gd name="T6" fmla="*/ 185 w 238"/>
                <a:gd name="T7" fmla="*/ 178 h 457"/>
                <a:gd name="T8" fmla="*/ 199 w 238"/>
                <a:gd name="T9" fmla="*/ 218 h 457"/>
                <a:gd name="T10" fmla="*/ 211 w 238"/>
                <a:gd name="T11" fmla="*/ 264 h 457"/>
                <a:gd name="T12" fmla="*/ 221 w 238"/>
                <a:gd name="T13" fmla="*/ 314 h 457"/>
                <a:gd name="T14" fmla="*/ 230 w 238"/>
                <a:gd name="T15" fmla="*/ 370 h 457"/>
                <a:gd name="T16" fmla="*/ 238 w 238"/>
                <a:gd name="T17" fmla="*/ 430 h 457"/>
                <a:gd name="T18" fmla="*/ 238 w 238"/>
                <a:gd name="T19" fmla="*/ 439 h 457"/>
                <a:gd name="T20" fmla="*/ 238 w 238"/>
                <a:gd name="T21" fmla="*/ 454 h 457"/>
                <a:gd name="T22" fmla="*/ 232 w 238"/>
                <a:gd name="T23" fmla="*/ 457 h 457"/>
                <a:gd name="T24" fmla="*/ 221 w 238"/>
                <a:gd name="T25" fmla="*/ 429 h 457"/>
                <a:gd name="T26" fmla="*/ 214 w 238"/>
                <a:gd name="T27" fmla="*/ 409 h 457"/>
                <a:gd name="T28" fmla="*/ 204 w 238"/>
                <a:gd name="T29" fmla="*/ 385 h 457"/>
                <a:gd name="T30" fmla="*/ 192 w 238"/>
                <a:gd name="T31" fmla="*/ 358 h 457"/>
                <a:gd name="T32" fmla="*/ 177 w 238"/>
                <a:gd name="T33" fmla="*/ 331 h 457"/>
                <a:gd name="T34" fmla="*/ 162 w 238"/>
                <a:gd name="T35" fmla="*/ 299 h 457"/>
                <a:gd name="T36" fmla="*/ 145 w 238"/>
                <a:gd name="T37" fmla="*/ 268 h 457"/>
                <a:gd name="T38" fmla="*/ 127 w 238"/>
                <a:gd name="T39" fmla="*/ 236 h 457"/>
                <a:gd name="T40" fmla="*/ 109 w 238"/>
                <a:gd name="T41" fmla="*/ 203 h 457"/>
                <a:gd name="T42" fmla="*/ 91 w 238"/>
                <a:gd name="T43" fmla="*/ 172 h 457"/>
                <a:gd name="T44" fmla="*/ 75 w 238"/>
                <a:gd name="T45" fmla="*/ 142 h 457"/>
                <a:gd name="T46" fmla="*/ 58 w 238"/>
                <a:gd name="T47" fmla="*/ 114 h 457"/>
                <a:gd name="T48" fmla="*/ 42 w 238"/>
                <a:gd name="T49" fmla="*/ 87 h 457"/>
                <a:gd name="T50" fmla="*/ 28 w 238"/>
                <a:gd name="T51" fmla="*/ 65 h 457"/>
                <a:gd name="T52" fmla="*/ 17 w 238"/>
                <a:gd name="T53" fmla="*/ 45 h 457"/>
                <a:gd name="T54" fmla="*/ 7 w 238"/>
                <a:gd name="T55" fmla="*/ 29 h 457"/>
                <a:gd name="T56" fmla="*/ 0 w 238"/>
                <a:gd name="T57" fmla="*/ 19 h 457"/>
                <a:gd name="T58" fmla="*/ 14 w 238"/>
                <a:gd name="T59" fmla="*/ 17 h 457"/>
                <a:gd name="T60" fmla="*/ 30 w 238"/>
                <a:gd name="T61" fmla="*/ 13 h 457"/>
                <a:gd name="T62" fmla="*/ 46 w 238"/>
                <a:gd name="T63" fmla="*/ 10 h 457"/>
                <a:gd name="T64" fmla="*/ 60 w 238"/>
                <a:gd name="T65" fmla="*/ 8 h 457"/>
                <a:gd name="T66" fmla="*/ 72 w 238"/>
                <a:gd name="T67" fmla="*/ 5 h 457"/>
                <a:gd name="T68" fmla="*/ 83 w 238"/>
                <a:gd name="T69" fmla="*/ 2 h 457"/>
                <a:gd name="T70" fmla="*/ 89 w 238"/>
                <a:gd name="T71" fmla="*/ 1 h 457"/>
                <a:gd name="T72" fmla="*/ 91 w 238"/>
                <a:gd name="T73" fmla="*/ 0 h 457"/>
                <a:gd name="T74" fmla="*/ 93 w 238"/>
                <a:gd name="T75" fmla="*/ 1 h 457"/>
                <a:gd name="T76" fmla="*/ 95 w 238"/>
                <a:gd name="T77" fmla="*/ 5 h 457"/>
                <a:gd name="T78" fmla="*/ 99 w 238"/>
                <a:gd name="T79" fmla="*/ 10 h 457"/>
                <a:gd name="T80" fmla="*/ 106 w 238"/>
                <a:gd name="T81" fmla="*/ 19 h 457"/>
                <a:gd name="T82" fmla="*/ 113 w 238"/>
                <a:gd name="T83" fmla="*/ 30 h 457"/>
                <a:gd name="T84" fmla="*/ 122 w 238"/>
                <a:gd name="T85" fmla="*/ 44 h 457"/>
                <a:gd name="T86" fmla="*/ 132 w 238"/>
                <a:gd name="T87" fmla="*/ 60 h 457"/>
                <a:gd name="T88" fmla="*/ 143 w 238"/>
                <a:gd name="T89" fmla="*/ 79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8"/>
                <a:gd name="T136" fmla="*/ 0 h 457"/>
                <a:gd name="T137" fmla="*/ 238 w 238"/>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8" h="457">
                  <a:moveTo>
                    <a:pt x="143" y="79"/>
                  </a:moveTo>
                  <a:lnTo>
                    <a:pt x="157" y="108"/>
                  </a:lnTo>
                  <a:lnTo>
                    <a:pt x="172" y="141"/>
                  </a:lnTo>
                  <a:lnTo>
                    <a:pt x="185" y="178"/>
                  </a:lnTo>
                  <a:lnTo>
                    <a:pt x="199" y="218"/>
                  </a:lnTo>
                  <a:lnTo>
                    <a:pt x="211" y="264"/>
                  </a:lnTo>
                  <a:lnTo>
                    <a:pt x="221" y="314"/>
                  </a:lnTo>
                  <a:lnTo>
                    <a:pt x="230" y="370"/>
                  </a:lnTo>
                  <a:lnTo>
                    <a:pt x="238" y="430"/>
                  </a:lnTo>
                  <a:lnTo>
                    <a:pt x="238" y="439"/>
                  </a:lnTo>
                  <a:lnTo>
                    <a:pt x="238" y="454"/>
                  </a:lnTo>
                  <a:lnTo>
                    <a:pt x="232" y="457"/>
                  </a:lnTo>
                  <a:lnTo>
                    <a:pt x="221" y="429"/>
                  </a:lnTo>
                  <a:lnTo>
                    <a:pt x="214" y="409"/>
                  </a:lnTo>
                  <a:lnTo>
                    <a:pt x="204" y="385"/>
                  </a:lnTo>
                  <a:lnTo>
                    <a:pt x="192" y="358"/>
                  </a:lnTo>
                  <a:lnTo>
                    <a:pt x="177" y="331"/>
                  </a:lnTo>
                  <a:lnTo>
                    <a:pt x="162" y="299"/>
                  </a:lnTo>
                  <a:lnTo>
                    <a:pt x="145" y="268"/>
                  </a:lnTo>
                  <a:lnTo>
                    <a:pt x="127" y="236"/>
                  </a:lnTo>
                  <a:lnTo>
                    <a:pt x="109" y="203"/>
                  </a:lnTo>
                  <a:lnTo>
                    <a:pt x="91" y="172"/>
                  </a:lnTo>
                  <a:lnTo>
                    <a:pt x="75" y="142"/>
                  </a:lnTo>
                  <a:lnTo>
                    <a:pt x="58" y="114"/>
                  </a:lnTo>
                  <a:lnTo>
                    <a:pt x="42" y="87"/>
                  </a:lnTo>
                  <a:lnTo>
                    <a:pt x="28" y="65"/>
                  </a:lnTo>
                  <a:lnTo>
                    <a:pt x="17" y="45"/>
                  </a:lnTo>
                  <a:lnTo>
                    <a:pt x="7" y="29"/>
                  </a:lnTo>
                  <a:lnTo>
                    <a:pt x="0" y="19"/>
                  </a:lnTo>
                  <a:lnTo>
                    <a:pt x="14" y="17"/>
                  </a:lnTo>
                  <a:lnTo>
                    <a:pt x="30" y="13"/>
                  </a:lnTo>
                  <a:lnTo>
                    <a:pt x="46" y="10"/>
                  </a:lnTo>
                  <a:lnTo>
                    <a:pt x="60" y="8"/>
                  </a:lnTo>
                  <a:lnTo>
                    <a:pt x="72" y="5"/>
                  </a:lnTo>
                  <a:lnTo>
                    <a:pt x="83" y="2"/>
                  </a:lnTo>
                  <a:lnTo>
                    <a:pt x="89" y="1"/>
                  </a:lnTo>
                  <a:lnTo>
                    <a:pt x="91" y="0"/>
                  </a:lnTo>
                  <a:lnTo>
                    <a:pt x="93" y="1"/>
                  </a:lnTo>
                  <a:lnTo>
                    <a:pt x="95" y="5"/>
                  </a:lnTo>
                  <a:lnTo>
                    <a:pt x="99" y="10"/>
                  </a:lnTo>
                  <a:lnTo>
                    <a:pt x="106" y="19"/>
                  </a:lnTo>
                  <a:lnTo>
                    <a:pt x="113" y="30"/>
                  </a:lnTo>
                  <a:lnTo>
                    <a:pt x="122" y="44"/>
                  </a:lnTo>
                  <a:lnTo>
                    <a:pt x="132" y="60"/>
                  </a:lnTo>
                  <a:lnTo>
                    <a:pt x="143" y="79"/>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6" name="Freeform 77">
              <a:extLst>
                <a:ext uri="{FF2B5EF4-FFF2-40B4-BE49-F238E27FC236}">
                  <a16:creationId xmlns:a16="http://schemas.microsoft.com/office/drawing/2014/main" id="{E3B9E5B8-13EB-871B-606B-40105706B514}"/>
                </a:ext>
              </a:extLst>
            </p:cNvPr>
            <p:cNvSpPr>
              <a:spLocks/>
            </p:cNvSpPr>
            <p:nvPr/>
          </p:nvSpPr>
          <p:spPr bwMode="auto">
            <a:xfrm>
              <a:off x="3192" y="2714"/>
              <a:ext cx="154" cy="129"/>
            </a:xfrm>
            <a:custGeom>
              <a:avLst/>
              <a:gdLst>
                <a:gd name="T0" fmla="*/ 3 w 154"/>
                <a:gd name="T1" fmla="*/ 119 h 129"/>
                <a:gd name="T2" fmla="*/ 15 w 154"/>
                <a:gd name="T3" fmla="*/ 115 h 129"/>
                <a:gd name="T4" fmla="*/ 25 w 154"/>
                <a:gd name="T5" fmla="*/ 111 h 129"/>
                <a:gd name="T6" fmla="*/ 33 w 154"/>
                <a:gd name="T7" fmla="*/ 107 h 129"/>
                <a:gd name="T8" fmla="*/ 40 w 154"/>
                <a:gd name="T9" fmla="*/ 103 h 129"/>
                <a:gd name="T10" fmla="*/ 45 w 154"/>
                <a:gd name="T11" fmla="*/ 101 h 129"/>
                <a:gd name="T12" fmla="*/ 48 w 154"/>
                <a:gd name="T13" fmla="*/ 99 h 129"/>
                <a:gd name="T14" fmla="*/ 51 w 154"/>
                <a:gd name="T15" fmla="*/ 97 h 129"/>
                <a:gd name="T16" fmla="*/ 52 w 154"/>
                <a:gd name="T17" fmla="*/ 97 h 129"/>
                <a:gd name="T18" fmla="*/ 124 w 154"/>
                <a:gd name="T19" fmla="*/ 10 h 129"/>
                <a:gd name="T20" fmla="*/ 134 w 154"/>
                <a:gd name="T21" fmla="*/ 0 h 129"/>
                <a:gd name="T22" fmla="*/ 136 w 154"/>
                <a:gd name="T23" fmla="*/ 1 h 129"/>
                <a:gd name="T24" fmla="*/ 140 w 154"/>
                <a:gd name="T25" fmla="*/ 4 h 129"/>
                <a:gd name="T26" fmla="*/ 144 w 154"/>
                <a:gd name="T27" fmla="*/ 9 h 129"/>
                <a:gd name="T28" fmla="*/ 149 w 154"/>
                <a:gd name="T29" fmla="*/ 16 h 129"/>
                <a:gd name="T30" fmla="*/ 152 w 154"/>
                <a:gd name="T31" fmla="*/ 25 h 129"/>
                <a:gd name="T32" fmla="*/ 154 w 154"/>
                <a:gd name="T33" fmla="*/ 35 h 129"/>
                <a:gd name="T34" fmla="*/ 152 w 154"/>
                <a:gd name="T35" fmla="*/ 48 h 129"/>
                <a:gd name="T36" fmla="*/ 147 w 154"/>
                <a:gd name="T37" fmla="*/ 61 h 129"/>
                <a:gd name="T38" fmla="*/ 139 w 154"/>
                <a:gd name="T39" fmla="*/ 68 h 129"/>
                <a:gd name="T40" fmla="*/ 138 w 154"/>
                <a:gd name="T41" fmla="*/ 68 h 129"/>
                <a:gd name="T42" fmla="*/ 133 w 154"/>
                <a:gd name="T43" fmla="*/ 68 h 129"/>
                <a:gd name="T44" fmla="*/ 129 w 154"/>
                <a:gd name="T45" fmla="*/ 69 h 129"/>
                <a:gd name="T46" fmla="*/ 122 w 154"/>
                <a:gd name="T47" fmla="*/ 71 h 129"/>
                <a:gd name="T48" fmla="*/ 115 w 154"/>
                <a:gd name="T49" fmla="*/ 74 h 129"/>
                <a:gd name="T50" fmla="*/ 108 w 154"/>
                <a:gd name="T51" fmla="*/ 80 h 129"/>
                <a:gd name="T52" fmla="*/ 100 w 154"/>
                <a:gd name="T53" fmla="*/ 87 h 129"/>
                <a:gd name="T54" fmla="*/ 93 w 154"/>
                <a:gd name="T55" fmla="*/ 97 h 129"/>
                <a:gd name="T56" fmla="*/ 77 w 154"/>
                <a:gd name="T57" fmla="*/ 118 h 129"/>
                <a:gd name="T58" fmla="*/ 74 w 154"/>
                <a:gd name="T59" fmla="*/ 129 h 129"/>
                <a:gd name="T60" fmla="*/ 4 w 154"/>
                <a:gd name="T61" fmla="*/ 129 h 129"/>
                <a:gd name="T62" fmla="*/ 3 w 154"/>
                <a:gd name="T63" fmla="*/ 128 h 129"/>
                <a:gd name="T64" fmla="*/ 2 w 154"/>
                <a:gd name="T65" fmla="*/ 125 h 129"/>
                <a:gd name="T66" fmla="*/ 0 w 154"/>
                <a:gd name="T67" fmla="*/ 121 h 129"/>
                <a:gd name="T68" fmla="*/ 3 w 154"/>
                <a:gd name="T69" fmla="*/ 119 h 1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4"/>
                <a:gd name="T106" fmla="*/ 0 h 129"/>
                <a:gd name="T107" fmla="*/ 154 w 154"/>
                <a:gd name="T108" fmla="*/ 129 h 1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4" h="129">
                  <a:moveTo>
                    <a:pt x="3" y="119"/>
                  </a:moveTo>
                  <a:lnTo>
                    <a:pt x="15" y="115"/>
                  </a:lnTo>
                  <a:lnTo>
                    <a:pt x="25" y="111"/>
                  </a:lnTo>
                  <a:lnTo>
                    <a:pt x="33" y="107"/>
                  </a:lnTo>
                  <a:lnTo>
                    <a:pt x="40" y="103"/>
                  </a:lnTo>
                  <a:lnTo>
                    <a:pt x="45" y="101"/>
                  </a:lnTo>
                  <a:lnTo>
                    <a:pt x="48" y="99"/>
                  </a:lnTo>
                  <a:lnTo>
                    <a:pt x="51" y="97"/>
                  </a:lnTo>
                  <a:lnTo>
                    <a:pt x="52" y="97"/>
                  </a:lnTo>
                  <a:lnTo>
                    <a:pt x="124" y="10"/>
                  </a:lnTo>
                  <a:lnTo>
                    <a:pt x="134" y="0"/>
                  </a:lnTo>
                  <a:lnTo>
                    <a:pt x="136" y="1"/>
                  </a:lnTo>
                  <a:lnTo>
                    <a:pt x="140" y="4"/>
                  </a:lnTo>
                  <a:lnTo>
                    <a:pt x="144" y="9"/>
                  </a:lnTo>
                  <a:lnTo>
                    <a:pt x="149" y="16"/>
                  </a:lnTo>
                  <a:lnTo>
                    <a:pt x="152" y="25"/>
                  </a:lnTo>
                  <a:lnTo>
                    <a:pt x="154" y="35"/>
                  </a:lnTo>
                  <a:lnTo>
                    <a:pt x="152" y="48"/>
                  </a:lnTo>
                  <a:lnTo>
                    <a:pt x="147" y="61"/>
                  </a:lnTo>
                  <a:lnTo>
                    <a:pt x="139" y="68"/>
                  </a:lnTo>
                  <a:lnTo>
                    <a:pt x="138" y="68"/>
                  </a:lnTo>
                  <a:lnTo>
                    <a:pt x="133" y="68"/>
                  </a:lnTo>
                  <a:lnTo>
                    <a:pt x="129" y="69"/>
                  </a:lnTo>
                  <a:lnTo>
                    <a:pt x="122" y="71"/>
                  </a:lnTo>
                  <a:lnTo>
                    <a:pt x="115" y="74"/>
                  </a:lnTo>
                  <a:lnTo>
                    <a:pt x="108" y="80"/>
                  </a:lnTo>
                  <a:lnTo>
                    <a:pt x="100" y="87"/>
                  </a:lnTo>
                  <a:lnTo>
                    <a:pt x="93" y="97"/>
                  </a:lnTo>
                  <a:lnTo>
                    <a:pt x="77" y="118"/>
                  </a:lnTo>
                  <a:lnTo>
                    <a:pt x="74" y="129"/>
                  </a:lnTo>
                  <a:lnTo>
                    <a:pt x="4" y="129"/>
                  </a:lnTo>
                  <a:lnTo>
                    <a:pt x="3" y="128"/>
                  </a:lnTo>
                  <a:lnTo>
                    <a:pt x="2" y="125"/>
                  </a:lnTo>
                  <a:lnTo>
                    <a:pt x="0" y="121"/>
                  </a:lnTo>
                  <a:lnTo>
                    <a:pt x="3" y="119"/>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7" name="Freeform 78">
              <a:extLst>
                <a:ext uri="{FF2B5EF4-FFF2-40B4-BE49-F238E27FC236}">
                  <a16:creationId xmlns:a16="http://schemas.microsoft.com/office/drawing/2014/main" id="{FA45D179-8EEB-4B44-4F44-A2A1FDE8F78A}"/>
                </a:ext>
              </a:extLst>
            </p:cNvPr>
            <p:cNvSpPr>
              <a:spLocks/>
            </p:cNvSpPr>
            <p:nvPr/>
          </p:nvSpPr>
          <p:spPr bwMode="auto">
            <a:xfrm>
              <a:off x="3177" y="2725"/>
              <a:ext cx="175" cy="119"/>
            </a:xfrm>
            <a:custGeom>
              <a:avLst/>
              <a:gdLst>
                <a:gd name="T0" fmla="*/ 5 w 175"/>
                <a:gd name="T1" fmla="*/ 110 h 119"/>
                <a:gd name="T2" fmla="*/ 10 w 175"/>
                <a:gd name="T3" fmla="*/ 109 h 119"/>
                <a:gd name="T4" fmla="*/ 18 w 175"/>
                <a:gd name="T5" fmla="*/ 106 h 119"/>
                <a:gd name="T6" fmla="*/ 28 w 175"/>
                <a:gd name="T7" fmla="*/ 101 h 119"/>
                <a:gd name="T8" fmla="*/ 39 w 175"/>
                <a:gd name="T9" fmla="*/ 97 h 119"/>
                <a:gd name="T10" fmla="*/ 49 w 175"/>
                <a:gd name="T11" fmla="*/ 91 h 119"/>
                <a:gd name="T12" fmla="*/ 58 w 175"/>
                <a:gd name="T13" fmla="*/ 88 h 119"/>
                <a:gd name="T14" fmla="*/ 65 w 175"/>
                <a:gd name="T15" fmla="*/ 85 h 119"/>
                <a:gd name="T16" fmla="*/ 67 w 175"/>
                <a:gd name="T17" fmla="*/ 84 h 119"/>
                <a:gd name="T18" fmla="*/ 85 w 175"/>
                <a:gd name="T19" fmla="*/ 110 h 119"/>
                <a:gd name="T20" fmla="*/ 91 w 175"/>
                <a:gd name="T21" fmla="*/ 99 h 119"/>
                <a:gd name="T22" fmla="*/ 99 w 175"/>
                <a:gd name="T23" fmla="*/ 89 h 119"/>
                <a:gd name="T24" fmla="*/ 107 w 175"/>
                <a:gd name="T25" fmla="*/ 80 h 119"/>
                <a:gd name="T26" fmla="*/ 115 w 175"/>
                <a:gd name="T27" fmla="*/ 71 h 119"/>
                <a:gd name="T28" fmla="*/ 121 w 175"/>
                <a:gd name="T29" fmla="*/ 65 h 119"/>
                <a:gd name="T30" fmla="*/ 129 w 175"/>
                <a:gd name="T31" fmla="*/ 58 h 119"/>
                <a:gd name="T32" fmla="*/ 137 w 175"/>
                <a:gd name="T33" fmla="*/ 52 h 119"/>
                <a:gd name="T34" fmla="*/ 144 w 175"/>
                <a:gd name="T35" fmla="*/ 48 h 119"/>
                <a:gd name="T36" fmla="*/ 161 w 175"/>
                <a:gd name="T37" fmla="*/ 0 h 119"/>
                <a:gd name="T38" fmla="*/ 162 w 175"/>
                <a:gd name="T39" fmla="*/ 1 h 119"/>
                <a:gd name="T40" fmla="*/ 165 w 175"/>
                <a:gd name="T41" fmla="*/ 5 h 119"/>
                <a:gd name="T42" fmla="*/ 169 w 175"/>
                <a:gd name="T43" fmla="*/ 11 h 119"/>
                <a:gd name="T44" fmla="*/ 172 w 175"/>
                <a:gd name="T45" fmla="*/ 18 h 119"/>
                <a:gd name="T46" fmla="*/ 175 w 175"/>
                <a:gd name="T47" fmla="*/ 34 h 119"/>
                <a:gd name="T48" fmla="*/ 173 w 175"/>
                <a:gd name="T49" fmla="*/ 48 h 119"/>
                <a:gd name="T50" fmla="*/ 168 w 175"/>
                <a:gd name="T51" fmla="*/ 56 h 119"/>
                <a:gd name="T52" fmla="*/ 166 w 175"/>
                <a:gd name="T53" fmla="*/ 59 h 119"/>
                <a:gd name="T54" fmla="*/ 159 w 175"/>
                <a:gd name="T55" fmla="*/ 118 h 119"/>
                <a:gd name="T56" fmla="*/ 155 w 175"/>
                <a:gd name="T57" fmla="*/ 119 h 119"/>
                <a:gd name="T58" fmla="*/ 151 w 175"/>
                <a:gd name="T59" fmla="*/ 68 h 119"/>
                <a:gd name="T60" fmla="*/ 137 w 175"/>
                <a:gd name="T61" fmla="*/ 71 h 119"/>
                <a:gd name="T62" fmla="*/ 125 w 175"/>
                <a:gd name="T63" fmla="*/ 77 h 119"/>
                <a:gd name="T64" fmla="*/ 115 w 175"/>
                <a:gd name="T65" fmla="*/ 86 h 119"/>
                <a:gd name="T66" fmla="*/ 106 w 175"/>
                <a:gd name="T67" fmla="*/ 95 h 119"/>
                <a:gd name="T68" fmla="*/ 100 w 175"/>
                <a:gd name="T69" fmla="*/ 104 h 119"/>
                <a:gd name="T70" fmla="*/ 95 w 175"/>
                <a:gd name="T71" fmla="*/ 111 h 119"/>
                <a:gd name="T72" fmla="*/ 92 w 175"/>
                <a:gd name="T73" fmla="*/ 117 h 119"/>
                <a:gd name="T74" fmla="*/ 91 w 175"/>
                <a:gd name="T75" fmla="*/ 119 h 119"/>
                <a:gd name="T76" fmla="*/ 1 w 175"/>
                <a:gd name="T77" fmla="*/ 119 h 119"/>
                <a:gd name="T78" fmla="*/ 1 w 175"/>
                <a:gd name="T79" fmla="*/ 118 h 119"/>
                <a:gd name="T80" fmla="*/ 0 w 175"/>
                <a:gd name="T81" fmla="*/ 116 h 119"/>
                <a:gd name="T82" fmla="*/ 1 w 175"/>
                <a:gd name="T83" fmla="*/ 113 h 119"/>
                <a:gd name="T84" fmla="*/ 5 w 175"/>
                <a:gd name="T85" fmla="*/ 110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5"/>
                <a:gd name="T130" fmla="*/ 0 h 119"/>
                <a:gd name="T131" fmla="*/ 175 w 175"/>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5" h="119">
                  <a:moveTo>
                    <a:pt x="5" y="110"/>
                  </a:moveTo>
                  <a:lnTo>
                    <a:pt x="10" y="109"/>
                  </a:lnTo>
                  <a:lnTo>
                    <a:pt x="18" y="106"/>
                  </a:lnTo>
                  <a:lnTo>
                    <a:pt x="28" y="101"/>
                  </a:lnTo>
                  <a:lnTo>
                    <a:pt x="39" y="97"/>
                  </a:lnTo>
                  <a:lnTo>
                    <a:pt x="49" y="91"/>
                  </a:lnTo>
                  <a:lnTo>
                    <a:pt x="58" y="88"/>
                  </a:lnTo>
                  <a:lnTo>
                    <a:pt x="65" y="85"/>
                  </a:lnTo>
                  <a:lnTo>
                    <a:pt x="67" y="84"/>
                  </a:lnTo>
                  <a:lnTo>
                    <a:pt x="85" y="110"/>
                  </a:lnTo>
                  <a:lnTo>
                    <a:pt x="91" y="99"/>
                  </a:lnTo>
                  <a:lnTo>
                    <a:pt x="99" y="89"/>
                  </a:lnTo>
                  <a:lnTo>
                    <a:pt x="107" y="80"/>
                  </a:lnTo>
                  <a:lnTo>
                    <a:pt x="115" y="71"/>
                  </a:lnTo>
                  <a:lnTo>
                    <a:pt x="121" y="65"/>
                  </a:lnTo>
                  <a:lnTo>
                    <a:pt x="129" y="58"/>
                  </a:lnTo>
                  <a:lnTo>
                    <a:pt x="137" y="52"/>
                  </a:lnTo>
                  <a:lnTo>
                    <a:pt x="144" y="48"/>
                  </a:lnTo>
                  <a:lnTo>
                    <a:pt x="161" y="0"/>
                  </a:lnTo>
                  <a:lnTo>
                    <a:pt x="162" y="1"/>
                  </a:lnTo>
                  <a:lnTo>
                    <a:pt x="165" y="5"/>
                  </a:lnTo>
                  <a:lnTo>
                    <a:pt x="169" y="11"/>
                  </a:lnTo>
                  <a:lnTo>
                    <a:pt x="172" y="18"/>
                  </a:lnTo>
                  <a:lnTo>
                    <a:pt x="175" y="34"/>
                  </a:lnTo>
                  <a:lnTo>
                    <a:pt x="173" y="48"/>
                  </a:lnTo>
                  <a:lnTo>
                    <a:pt x="168" y="56"/>
                  </a:lnTo>
                  <a:lnTo>
                    <a:pt x="166" y="59"/>
                  </a:lnTo>
                  <a:lnTo>
                    <a:pt x="159" y="118"/>
                  </a:lnTo>
                  <a:lnTo>
                    <a:pt x="155" y="119"/>
                  </a:lnTo>
                  <a:lnTo>
                    <a:pt x="151" y="68"/>
                  </a:lnTo>
                  <a:lnTo>
                    <a:pt x="137" y="71"/>
                  </a:lnTo>
                  <a:lnTo>
                    <a:pt x="125" y="77"/>
                  </a:lnTo>
                  <a:lnTo>
                    <a:pt x="115" y="86"/>
                  </a:lnTo>
                  <a:lnTo>
                    <a:pt x="106" y="95"/>
                  </a:lnTo>
                  <a:lnTo>
                    <a:pt x="100" y="104"/>
                  </a:lnTo>
                  <a:lnTo>
                    <a:pt x="95" y="111"/>
                  </a:lnTo>
                  <a:lnTo>
                    <a:pt x="92" y="117"/>
                  </a:lnTo>
                  <a:lnTo>
                    <a:pt x="91" y="119"/>
                  </a:lnTo>
                  <a:lnTo>
                    <a:pt x="1" y="119"/>
                  </a:lnTo>
                  <a:lnTo>
                    <a:pt x="1" y="118"/>
                  </a:lnTo>
                  <a:lnTo>
                    <a:pt x="0" y="116"/>
                  </a:lnTo>
                  <a:lnTo>
                    <a:pt x="1" y="113"/>
                  </a:lnTo>
                  <a:lnTo>
                    <a:pt x="5"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8" name="Freeform 79">
              <a:extLst>
                <a:ext uri="{FF2B5EF4-FFF2-40B4-BE49-F238E27FC236}">
                  <a16:creationId xmlns:a16="http://schemas.microsoft.com/office/drawing/2014/main" id="{5329DD49-9AAA-02E3-F405-FDB0BC928B21}"/>
                </a:ext>
              </a:extLst>
            </p:cNvPr>
            <p:cNvSpPr>
              <a:spLocks/>
            </p:cNvSpPr>
            <p:nvPr/>
          </p:nvSpPr>
          <p:spPr bwMode="auto">
            <a:xfrm>
              <a:off x="3316" y="2691"/>
              <a:ext cx="19" cy="35"/>
            </a:xfrm>
            <a:custGeom>
              <a:avLst/>
              <a:gdLst>
                <a:gd name="T0" fmla="*/ 13 w 19"/>
                <a:gd name="T1" fmla="*/ 0 h 35"/>
                <a:gd name="T2" fmla="*/ 12 w 19"/>
                <a:gd name="T3" fmla="*/ 4 h 35"/>
                <a:gd name="T4" fmla="*/ 12 w 19"/>
                <a:gd name="T5" fmla="*/ 12 h 35"/>
                <a:gd name="T6" fmla="*/ 13 w 19"/>
                <a:gd name="T7" fmla="*/ 22 h 35"/>
                <a:gd name="T8" fmla="*/ 19 w 19"/>
                <a:gd name="T9" fmla="*/ 32 h 35"/>
                <a:gd name="T10" fmla="*/ 17 w 19"/>
                <a:gd name="T11" fmla="*/ 33 h 35"/>
                <a:gd name="T12" fmla="*/ 13 w 19"/>
                <a:gd name="T13" fmla="*/ 35 h 35"/>
                <a:gd name="T14" fmla="*/ 7 w 19"/>
                <a:gd name="T15" fmla="*/ 33 h 35"/>
                <a:gd name="T16" fmla="*/ 1 w 19"/>
                <a:gd name="T17" fmla="*/ 23 h 35"/>
                <a:gd name="T18" fmla="*/ 0 w 19"/>
                <a:gd name="T19" fmla="*/ 10 h 35"/>
                <a:gd name="T20" fmla="*/ 5 w 19"/>
                <a:gd name="T21" fmla="*/ 4 h 35"/>
                <a:gd name="T22" fmla="*/ 10 w 19"/>
                <a:gd name="T23" fmla="*/ 0 h 35"/>
                <a:gd name="T24" fmla="*/ 13 w 19"/>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5"/>
                <a:gd name="T41" fmla="*/ 19 w 19"/>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5">
                  <a:moveTo>
                    <a:pt x="13" y="0"/>
                  </a:moveTo>
                  <a:lnTo>
                    <a:pt x="12" y="4"/>
                  </a:lnTo>
                  <a:lnTo>
                    <a:pt x="12" y="12"/>
                  </a:lnTo>
                  <a:lnTo>
                    <a:pt x="13" y="22"/>
                  </a:lnTo>
                  <a:lnTo>
                    <a:pt x="19" y="32"/>
                  </a:lnTo>
                  <a:lnTo>
                    <a:pt x="17" y="33"/>
                  </a:lnTo>
                  <a:lnTo>
                    <a:pt x="13" y="35"/>
                  </a:lnTo>
                  <a:lnTo>
                    <a:pt x="7" y="33"/>
                  </a:lnTo>
                  <a:lnTo>
                    <a:pt x="1" y="23"/>
                  </a:lnTo>
                  <a:lnTo>
                    <a:pt x="0" y="10"/>
                  </a:lnTo>
                  <a:lnTo>
                    <a:pt x="5" y="4"/>
                  </a:lnTo>
                  <a:lnTo>
                    <a:pt x="10" y="0"/>
                  </a:lnTo>
                  <a:lnTo>
                    <a:pt x="13" y="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9" name="Freeform 80">
              <a:extLst>
                <a:ext uri="{FF2B5EF4-FFF2-40B4-BE49-F238E27FC236}">
                  <a16:creationId xmlns:a16="http://schemas.microsoft.com/office/drawing/2014/main" id="{EC3A6EB6-6A21-8141-8DD4-689A5BE74ED4}"/>
                </a:ext>
              </a:extLst>
            </p:cNvPr>
            <p:cNvSpPr>
              <a:spLocks/>
            </p:cNvSpPr>
            <p:nvPr/>
          </p:nvSpPr>
          <p:spPr bwMode="auto">
            <a:xfrm>
              <a:off x="3177" y="1379"/>
              <a:ext cx="456" cy="1273"/>
            </a:xfrm>
            <a:custGeom>
              <a:avLst/>
              <a:gdLst>
                <a:gd name="T0" fmla="*/ 283 w 456"/>
                <a:gd name="T1" fmla="*/ 7 h 1273"/>
                <a:gd name="T2" fmla="*/ 277 w 456"/>
                <a:gd name="T3" fmla="*/ 2 h 1273"/>
                <a:gd name="T4" fmla="*/ 264 w 456"/>
                <a:gd name="T5" fmla="*/ 0 h 1273"/>
                <a:gd name="T6" fmla="*/ 248 w 456"/>
                <a:gd name="T7" fmla="*/ 0 h 1273"/>
                <a:gd name="T8" fmla="*/ 230 w 456"/>
                <a:gd name="T9" fmla="*/ 1 h 1273"/>
                <a:gd name="T10" fmla="*/ 212 w 456"/>
                <a:gd name="T11" fmla="*/ 3 h 1273"/>
                <a:gd name="T12" fmla="*/ 197 w 456"/>
                <a:gd name="T13" fmla="*/ 5 h 1273"/>
                <a:gd name="T14" fmla="*/ 187 w 456"/>
                <a:gd name="T15" fmla="*/ 6 h 1273"/>
                <a:gd name="T16" fmla="*/ 183 w 456"/>
                <a:gd name="T17" fmla="*/ 7 h 1273"/>
                <a:gd name="T18" fmla="*/ 118 w 456"/>
                <a:gd name="T19" fmla="*/ 41 h 1273"/>
                <a:gd name="T20" fmla="*/ 5 w 456"/>
                <a:gd name="T21" fmla="*/ 34 h 1273"/>
                <a:gd name="T22" fmla="*/ 4 w 456"/>
                <a:gd name="T23" fmla="*/ 41 h 1273"/>
                <a:gd name="T24" fmla="*/ 3 w 456"/>
                <a:gd name="T25" fmla="*/ 69 h 1273"/>
                <a:gd name="T26" fmla="*/ 1 w 456"/>
                <a:gd name="T27" fmla="*/ 128 h 1273"/>
                <a:gd name="T28" fmla="*/ 0 w 456"/>
                <a:gd name="T29" fmla="*/ 228 h 1273"/>
                <a:gd name="T30" fmla="*/ 1 w 456"/>
                <a:gd name="T31" fmla="*/ 380 h 1273"/>
                <a:gd name="T32" fmla="*/ 4 w 456"/>
                <a:gd name="T33" fmla="*/ 595 h 1273"/>
                <a:gd name="T34" fmla="*/ 10 w 456"/>
                <a:gd name="T35" fmla="*/ 881 h 1273"/>
                <a:gd name="T36" fmla="*/ 21 w 456"/>
                <a:gd name="T37" fmla="*/ 1250 h 1273"/>
                <a:gd name="T38" fmla="*/ 456 w 456"/>
                <a:gd name="T39" fmla="*/ 1273 h 1273"/>
                <a:gd name="T40" fmla="*/ 455 w 456"/>
                <a:gd name="T41" fmla="*/ 1220 h 1273"/>
                <a:gd name="T42" fmla="*/ 453 w 456"/>
                <a:gd name="T43" fmla="*/ 1078 h 1273"/>
                <a:gd name="T44" fmla="*/ 449 w 456"/>
                <a:gd name="T45" fmla="*/ 877 h 1273"/>
                <a:gd name="T46" fmla="*/ 443 w 456"/>
                <a:gd name="T47" fmla="*/ 648 h 1273"/>
                <a:gd name="T48" fmla="*/ 436 w 456"/>
                <a:gd name="T49" fmla="*/ 419 h 1273"/>
                <a:gd name="T50" fmla="*/ 428 w 456"/>
                <a:gd name="T51" fmla="*/ 221 h 1273"/>
                <a:gd name="T52" fmla="*/ 418 w 456"/>
                <a:gd name="T53" fmla="*/ 81 h 1273"/>
                <a:gd name="T54" fmla="*/ 408 w 456"/>
                <a:gd name="T55" fmla="*/ 31 h 1273"/>
                <a:gd name="T56" fmla="*/ 378 w 456"/>
                <a:gd name="T57" fmla="*/ 39 h 1273"/>
                <a:gd name="T58" fmla="*/ 351 w 456"/>
                <a:gd name="T59" fmla="*/ 41 h 1273"/>
                <a:gd name="T60" fmla="*/ 330 w 456"/>
                <a:gd name="T61" fmla="*/ 38 h 1273"/>
                <a:gd name="T62" fmla="*/ 312 w 456"/>
                <a:gd name="T63" fmla="*/ 31 h 1273"/>
                <a:gd name="T64" fmla="*/ 300 w 456"/>
                <a:gd name="T65" fmla="*/ 23 h 1273"/>
                <a:gd name="T66" fmla="*/ 290 w 456"/>
                <a:gd name="T67" fmla="*/ 15 h 1273"/>
                <a:gd name="T68" fmla="*/ 286 w 456"/>
                <a:gd name="T69" fmla="*/ 10 h 1273"/>
                <a:gd name="T70" fmla="*/ 283 w 456"/>
                <a:gd name="T71" fmla="*/ 7 h 12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56"/>
                <a:gd name="T109" fmla="*/ 0 h 1273"/>
                <a:gd name="T110" fmla="*/ 456 w 456"/>
                <a:gd name="T111" fmla="*/ 1273 h 12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56" h="1273">
                  <a:moveTo>
                    <a:pt x="283" y="7"/>
                  </a:moveTo>
                  <a:lnTo>
                    <a:pt x="277" y="2"/>
                  </a:lnTo>
                  <a:lnTo>
                    <a:pt x="264" y="0"/>
                  </a:lnTo>
                  <a:lnTo>
                    <a:pt x="248" y="0"/>
                  </a:lnTo>
                  <a:lnTo>
                    <a:pt x="230" y="1"/>
                  </a:lnTo>
                  <a:lnTo>
                    <a:pt x="212" y="3"/>
                  </a:lnTo>
                  <a:lnTo>
                    <a:pt x="197" y="5"/>
                  </a:lnTo>
                  <a:lnTo>
                    <a:pt x="187" y="6"/>
                  </a:lnTo>
                  <a:lnTo>
                    <a:pt x="183" y="7"/>
                  </a:lnTo>
                  <a:lnTo>
                    <a:pt x="118" y="41"/>
                  </a:lnTo>
                  <a:lnTo>
                    <a:pt x="5" y="34"/>
                  </a:lnTo>
                  <a:lnTo>
                    <a:pt x="4" y="41"/>
                  </a:lnTo>
                  <a:lnTo>
                    <a:pt x="3" y="69"/>
                  </a:lnTo>
                  <a:lnTo>
                    <a:pt x="1" y="128"/>
                  </a:lnTo>
                  <a:lnTo>
                    <a:pt x="0" y="228"/>
                  </a:lnTo>
                  <a:lnTo>
                    <a:pt x="1" y="380"/>
                  </a:lnTo>
                  <a:lnTo>
                    <a:pt x="4" y="595"/>
                  </a:lnTo>
                  <a:lnTo>
                    <a:pt x="10" y="881"/>
                  </a:lnTo>
                  <a:lnTo>
                    <a:pt x="21" y="1250"/>
                  </a:lnTo>
                  <a:lnTo>
                    <a:pt x="456" y="1273"/>
                  </a:lnTo>
                  <a:lnTo>
                    <a:pt x="455" y="1220"/>
                  </a:lnTo>
                  <a:lnTo>
                    <a:pt x="453" y="1078"/>
                  </a:lnTo>
                  <a:lnTo>
                    <a:pt x="449" y="877"/>
                  </a:lnTo>
                  <a:lnTo>
                    <a:pt x="443" y="648"/>
                  </a:lnTo>
                  <a:lnTo>
                    <a:pt x="436" y="419"/>
                  </a:lnTo>
                  <a:lnTo>
                    <a:pt x="428" y="221"/>
                  </a:lnTo>
                  <a:lnTo>
                    <a:pt x="418" y="81"/>
                  </a:lnTo>
                  <a:lnTo>
                    <a:pt x="408" y="31"/>
                  </a:lnTo>
                  <a:lnTo>
                    <a:pt x="378" y="39"/>
                  </a:lnTo>
                  <a:lnTo>
                    <a:pt x="351" y="41"/>
                  </a:lnTo>
                  <a:lnTo>
                    <a:pt x="330" y="38"/>
                  </a:lnTo>
                  <a:lnTo>
                    <a:pt x="312" y="31"/>
                  </a:lnTo>
                  <a:lnTo>
                    <a:pt x="300" y="23"/>
                  </a:lnTo>
                  <a:lnTo>
                    <a:pt x="290" y="15"/>
                  </a:lnTo>
                  <a:lnTo>
                    <a:pt x="286" y="10"/>
                  </a:lnTo>
                  <a:lnTo>
                    <a:pt x="28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0" name="Freeform 81">
              <a:extLst>
                <a:ext uri="{FF2B5EF4-FFF2-40B4-BE49-F238E27FC236}">
                  <a16:creationId xmlns:a16="http://schemas.microsoft.com/office/drawing/2014/main" id="{BA31A80D-1642-470B-2051-5F8AF50D30B3}"/>
                </a:ext>
              </a:extLst>
            </p:cNvPr>
            <p:cNvSpPr>
              <a:spLocks/>
            </p:cNvSpPr>
            <p:nvPr/>
          </p:nvSpPr>
          <p:spPr bwMode="auto">
            <a:xfrm>
              <a:off x="3305" y="1137"/>
              <a:ext cx="165" cy="182"/>
            </a:xfrm>
            <a:custGeom>
              <a:avLst/>
              <a:gdLst>
                <a:gd name="T0" fmla="*/ 11 w 165"/>
                <a:gd name="T1" fmla="*/ 110 h 182"/>
                <a:gd name="T2" fmla="*/ 9 w 165"/>
                <a:gd name="T3" fmla="*/ 110 h 182"/>
                <a:gd name="T4" fmla="*/ 8 w 165"/>
                <a:gd name="T5" fmla="*/ 110 h 182"/>
                <a:gd name="T6" fmla="*/ 6 w 165"/>
                <a:gd name="T7" fmla="*/ 110 h 182"/>
                <a:gd name="T8" fmla="*/ 4 w 165"/>
                <a:gd name="T9" fmla="*/ 110 h 182"/>
                <a:gd name="T10" fmla="*/ 8 w 165"/>
                <a:gd name="T11" fmla="*/ 84 h 182"/>
                <a:gd name="T12" fmla="*/ 14 w 165"/>
                <a:gd name="T13" fmla="*/ 60 h 182"/>
                <a:gd name="T14" fmla="*/ 23 w 165"/>
                <a:gd name="T15" fmla="*/ 37 h 182"/>
                <a:gd name="T16" fmla="*/ 33 w 165"/>
                <a:gd name="T17" fmla="*/ 19 h 182"/>
                <a:gd name="T18" fmla="*/ 46 w 165"/>
                <a:gd name="T19" fmla="*/ 7 h 182"/>
                <a:gd name="T20" fmla="*/ 63 w 165"/>
                <a:gd name="T21" fmla="*/ 0 h 182"/>
                <a:gd name="T22" fmla="*/ 84 w 165"/>
                <a:gd name="T23" fmla="*/ 3 h 182"/>
                <a:gd name="T24" fmla="*/ 107 w 165"/>
                <a:gd name="T25" fmla="*/ 14 h 182"/>
                <a:gd name="T26" fmla="*/ 116 w 165"/>
                <a:gd name="T27" fmla="*/ 19 h 182"/>
                <a:gd name="T28" fmla="*/ 123 w 165"/>
                <a:gd name="T29" fmla="*/ 27 h 182"/>
                <a:gd name="T30" fmla="*/ 130 w 165"/>
                <a:gd name="T31" fmla="*/ 36 h 182"/>
                <a:gd name="T32" fmla="*/ 136 w 165"/>
                <a:gd name="T33" fmla="*/ 45 h 182"/>
                <a:gd name="T34" fmla="*/ 141 w 165"/>
                <a:gd name="T35" fmla="*/ 56 h 182"/>
                <a:gd name="T36" fmla="*/ 146 w 165"/>
                <a:gd name="T37" fmla="*/ 66 h 182"/>
                <a:gd name="T38" fmla="*/ 151 w 165"/>
                <a:gd name="T39" fmla="*/ 76 h 182"/>
                <a:gd name="T40" fmla="*/ 155 w 165"/>
                <a:gd name="T41" fmla="*/ 86 h 182"/>
                <a:gd name="T42" fmla="*/ 159 w 165"/>
                <a:gd name="T43" fmla="*/ 99 h 182"/>
                <a:gd name="T44" fmla="*/ 162 w 165"/>
                <a:gd name="T45" fmla="*/ 112 h 182"/>
                <a:gd name="T46" fmla="*/ 164 w 165"/>
                <a:gd name="T47" fmla="*/ 127 h 182"/>
                <a:gd name="T48" fmla="*/ 165 w 165"/>
                <a:gd name="T49" fmla="*/ 141 h 182"/>
                <a:gd name="T50" fmla="*/ 162 w 165"/>
                <a:gd name="T51" fmla="*/ 147 h 182"/>
                <a:gd name="T52" fmla="*/ 160 w 165"/>
                <a:gd name="T53" fmla="*/ 153 h 182"/>
                <a:gd name="T54" fmla="*/ 156 w 165"/>
                <a:gd name="T55" fmla="*/ 160 h 182"/>
                <a:gd name="T56" fmla="*/ 153 w 165"/>
                <a:gd name="T57" fmla="*/ 167 h 182"/>
                <a:gd name="T58" fmla="*/ 148 w 165"/>
                <a:gd name="T59" fmla="*/ 174 h 182"/>
                <a:gd name="T60" fmla="*/ 141 w 165"/>
                <a:gd name="T61" fmla="*/ 178 h 182"/>
                <a:gd name="T62" fmla="*/ 132 w 165"/>
                <a:gd name="T63" fmla="*/ 181 h 182"/>
                <a:gd name="T64" fmla="*/ 120 w 165"/>
                <a:gd name="T65" fmla="*/ 182 h 182"/>
                <a:gd name="T66" fmla="*/ 104 w 165"/>
                <a:gd name="T67" fmla="*/ 182 h 182"/>
                <a:gd name="T68" fmla="*/ 88 w 165"/>
                <a:gd name="T69" fmla="*/ 180 h 182"/>
                <a:gd name="T70" fmla="*/ 73 w 165"/>
                <a:gd name="T71" fmla="*/ 178 h 182"/>
                <a:gd name="T72" fmla="*/ 57 w 165"/>
                <a:gd name="T73" fmla="*/ 175 h 182"/>
                <a:gd name="T74" fmla="*/ 41 w 165"/>
                <a:gd name="T75" fmla="*/ 171 h 182"/>
                <a:gd name="T76" fmla="*/ 27 w 165"/>
                <a:gd name="T77" fmla="*/ 166 h 182"/>
                <a:gd name="T78" fmla="*/ 14 w 165"/>
                <a:gd name="T79" fmla="*/ 160 h 182"/>
                <a:gd name="T80" fmla="*/ 0 w 165"/>
                <a:gd name="T81" fmla="*/ 153 h 182"/>
                <a:gd name="T82" fmla="*/ 0 w 165"/>
                <a:gd name="T83" fmla="*/ 148 h 182"/>
                <a:gd name="T84" fmla="*/ 1 w 165"/>
                <a:gd name="T85" fmla="*/ 142 h 182"/>
                <a:gd name="T86" fmla="*/ 1 w 165"/>
                <a:gd name="T87" fmla="*/ 137 h 182"/>
                <a:gd name="T88" fmla="*/ 1 w 165"/>
                <a:gd name="T89" fmla="*/ 131 h 182"/>
                <a:gd name="T90" fmla="*/ 6 w 165"/>
                <a:gd name="T91" fmla="*/ 126 h 182"/>
                <a:gd name="T92" fmla="*/ 8 w 165"/>
                <a:gd name="T93" fmla="*/ 121 h 182"/>
                <a:gd name="T94" fmla="*/ 10 w 165"/>
                <a:gd name="T95" fmla="*/ 115 h 182"/>
                <a:gd name="T96" fmla="*/ 11 w 165"/>
                <a:gd name="T97" fmla="*/ 110 h 1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5"/>
                <a:gd name="T148" fmla="*/ 0 h 182"/>
                <a:gd name="T149" fmla="*/ 165 w 165"/>
                <a:gd name="T150" fmla="*/ 182 h 1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5" h="182">
                  <a:moveTo>
                    <a:pt x="11" y="110"/>
                  </a:moveTo>
                  <a:lnTo>
                    <a:pt x="9" y="110"/>
                  </a:lnTo>
                  <a:lnTo>
                    <a:pt x="8" y="110"/>
                  </a:lnTo>
                  <a:lnTo>
                    <a:pt x="6" y="110"/>
                  </a:lnTo>
                  <a:lnTo>
                    <a:pt x="4" y="110"/>
                  </a:lnTo>
                  <a:lnTo>
                    <a:pt x="8" y="84"/>
                  </a:lnTo>
                  <a:lnTo>
                    <a:pt x="14" y="60"/>
                  </a:lnTo>
                  <a:lnTo>
                    <a:pt x="23" y="37"/>
                  </a:lnTo>
                  <a:lnTo>
                    <a:pt x="33" y="19"/>
                  </a:lnTo>
                  <a:lnTo>
                    <a:pt x="46" y="7"/>
                  </a:lnTo>
                  <a:lnTo>
                    <a:pt x="63" y="0"/>
                  </a:lnTo>
                  <a:lnTo>
                    <a:pt x="84" y="3"/>
                  </a:lnTo>
                  <a:lnTo>
                    <a:pt x="107" y="14"/>
                  </a:lnTo>
                  <a:lnTo>
                    <a:pt x="116" y="19"/>
                  </a:lnTo>
                  <a:lnTo>
                    <a:pt x="123" y="27"/>
                  </a:lnTo>
                  <a:lnTo>
                    <a:pt x="130" y="36"/>
                  </a:lnTo>
                  <a:lnTo>
                    <a:pt x="136" y="45"/>
                  </a:lnTo>
                  <a:lnTo>
                    <a:pt x="141" y="56"/>
                  </a:lnTo>
                  <a:lnTo>
                    <a:pt x="146" y="66"/>
                  </a:lnTo>
                  <a:lnTo>
                    <a:pt x="151" y="76"/>
                  </a:lnTo>
                  <a:lnTo>
                    <a:pt x="155" y="86"/>
                  </a:lnTo>
                  <a:lnTo>
                    <a:pt x="159" y="99"/>
                  </a:lnTo>
                  <a:lnTo>
                    <a:pt x="162" y="112"/>
                  </a:lnTo>
                  <a:lnTo>
                    <a:pt x="164" y="127"/>
                  </a:lnTo>
                  <a:lnTo>
                    <a:pt x="165" y="141"/>
                  </a:lnTo>
                  <a:lnTo>
                    <a:pt x="162" y="147"/>
                  </a:lnTo>
                  <a:lnTo>
                    <a:pt x="160" y="153"/>
                  </a:lnTo>
                  <a:lnTo>
                    <a:pt x="156" y="160"/>
                  </a:lnTo>
                  <a:lnTo>
                    <a:pt x="153" y="167"/>
                  </a:lnTo>
                  <a:lnTo>
                    <a:pt x="148" y="174"/>
                  </a:lnTo>
                  <a:lnTo>
                    <a:pt x="141" y="178"/>
                  </a:lnTo>
                  <a:lnTo>
                    <a:pt x="132" y="181"/>
                  </a:lnTo>
                  <a:lnTo>
                    <a:pt x="120" y="182"/>
                  </a:lnTo>
                  <a:lnTo>
                    <a:pt x="104" y="182"/>
                  </a:lnTo>
                  <a:lnTo>
                    <a:pt x="88" y="180"/>
                  </a:lnTo>
                  <a:lnTo>
                    <a:pt x="73" y="178"/>
                  </a:lnTo>
                  <a:lnTo>
                    <a:pt x="57" y="175"/>
                  </a:lnTo>
                  <a:lnTo>
                    <a:pt x="41" y="171"/>
                  </a:lnTo>
                  <a:lnTo>
                    <a:pt x="27" y="166"/>
                  </a:lnTo>
                  <a:lnTo>
                    <a:pt x="14" y="160"/>
                  </a:lnTo>
                  <a:lnTo>
                    <a:pt x="0" y="153"/>
                  </a:lnTo>
                  <a:lnTo>
                    <a:pt x="0" y="148"/>
                  </a:lnTo>
                  <a:lnTo>
                    <a:pt x="1" y="142"/>
                  </a:lnTo>
                  <a:lnTo>
                    <a:pt x="1" y="137"/>
                  </a:lnTo>
                  <a:lnTo>
                    <a:pt x="1" y="131"/>
                  </a:lnTo>
                  <a:lnTo>
                    <a:pt x="6" y="126"/>
                  </a:lnTo>
                  <a:lnTo>
                    <a:pt x="8" y="121"/>
                  </a:lnTo>
                  <a:lnTo>
                    <a:pt x="10" y="115"/>
                  </a:lnTo>
                  <a:lnTo>
                    <a:pt x="11" y="11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1" name="Freeform 82">
              <a:extLst>
                <a:ext uri="{FF2B5EF4-FFF2-40B4-BE49-F238E27FC236}">
                  <a16:creationId xmlns:a16="http://schemas.microsoft.com/office/drawing/2014/main" id="{C41D34B5-F3CA-28AB-A319-F4C953A1875B}"/>
                </a:ext>
              </a:extLst>
            </p:cNvPr>
            <p:cNvSpPr>
              <a:spLocks/>
            </p:cNvSpPr>
            <p:nvPr/>
          </p:nvSpPr>
          <p:spPr bwMode="auto">
            <a:xfrm>
              <a:off x="3291" y="1093"/>
              <a:ext cx="205" cy="185"/>
            </a:xfrm>
            <a:custGeom>
              <a:avLst/>
              <a:gdLst>
                <a:gd name="T0" fmla="*/ 108 w 205"/>
                <a:gd name="T1" fmla="*/ 62 h 185"/>
                <a:gd name="T2" fmla="*/ 84 w 205"/>
                <a:gd name="T3" fmla="*/ 51 h 185"/>
                <a:gd name="T4" fmla="*/ 66 w 205"/>
                <a:gd name="T5" fmla="*/ 49 h 185"/>
                <a:gd name="T6" fmla="*/ 51 w 205"/>
                <a:gd name="T7" fmla="*/ 53 h 185"/>
                <a:gd name="T8" fmla="*/ 40 w 205"/>
                <a:gd name="T9" fmla="*/ 66 h 185"/>
                <a:gd name="T10" fmla="*/ 32 w 205"/>
                <a:gd name="T11" fmla="*/ 84 h 185"/>
                <a:gd name="T12" fmla="*/ 25 w 205"/>
                <a:gd name="T13" fmla="*/ 105 h 185"/>
                <a:gd name="T14" fmla="*/ 21 w 205"/>
                <a:gd name="T15" fmla="*/ 128 h 185"/>
                <a:gd name="T16" fmla="*/ 18 w 205"/>
                <a:gd name="T17" fmla="*/ 154 h 185"/>
                <a:gd name="T18" fmla="*/ 13 w 205"/>
                <a:gd name="T19" fmla="*/ 154 h 185"/>
                <a:gd name="T20" fmla="*/ 9 w 205"/>
                <a:gd name="T21" fmla="*/ 154 h 185"/>
                <a:gd name="T22" fmla="*/ 4 w 205"/>
                <a:gd name="T23" fmla="*/ 154 h 185"/>
                <a:gd name="T24" fmla="*/ 0 w 205"/>
                <a:gd name="T25" fmla="*/ 153 h 185"/>
                <a:gd name="T26" fmla="*/ 2 w 205"/>
                <a:gd name="T27" fmla="*/ 134 h 185"/>
                <a:gd name="T28" fmla="*/ 4 w 205"/>
                <a:gd name="T29" fmla="*/ 116 h 185"/>
                <a:gd name="T30" fmla="*/ 7 w 205"/>
                <a:gd name="T31" fmla="*/ 98 h 185"/>
                <a:gd name="T32" fmla="*/ 12 w 205"/>
                <a:gd name="T33" fmla="*/ 81 h 185"/>
                <a:gd name="T34" fmla="*/ 18 w 205"/>
                <a:gd name="T35" fmla="*/ 66 h 185"/>
                <a:gd name="T36" fmla="*/ 24 w 205"/>
                <a:gd name="T37" fmla="*/ 49 h 185"/>
                <a:gd name="T38" fmla="*/ 32 w 205"/>
                <a:gd name="T39" fmla="*/ 33 h 185"/>
                <a:gd name="T40" fmla="*/ 42 w 205"/>
                <a:gd name="T41" fmla="*/ 17 h 185"/>
                <a:gd name="T42" fmla="*/ 50 w 205"/>
                <a:gd name="T43" fmla="*/ 12 h 185"/>
                <a:gd name="T44" fmla="*/ 58 w 205"/>
                <a:gd name="T45" fmla="*/ 8 h 185"/>
                <a:gd name="T46" fmla="*/ 66 w 205"/>
                <a:gd name="T47" fmla="*/ 5 h 185"/>
                <a:gd name="T48" fmla="*/ 73 w 205"/>
                <a:gd name="T49" fmla="*/ 3 h 185"/>
                <a:gd name="T50" fmla="*/ 99 w 205"/>
                <a:gd name="T51" fmla="*/ 0 h 185"/>
                <a:gd name="T52" fmla="*/ 120 w 205"/>
                <a:gd name="T53" fmla="*/ 2 h 185"/>
                <a:gd name="T54" fmla="*/ 139 w 205"/>
                <a:gd name="T55" fmla="*/ 11 h 185"/>
                <a:gd name="T56" fmla="*/ 155 w 205"/>
                <a:gd name="T57" fmla="*/ 23 h 185"/>
                <a:gd name="T58" fmla="*/ 167 w 205"/>
                <a:gd name="T59" fmla="*/ 39 h 185"/>
                <a:gd name="T60" fmla="*/ 178 w 205"/>
                <a:gd name="T61" fmla="*/ 57 h 185"/>
                <a:gd name="T62" fmla="*/ 186 w 205"/>
                <a:gd name="T63" fmla="*/ 77 h 185"/>
                <a:gd name="T64" fmla="*/ 192 w 205"/>
                <a:gd name="T65" fmla="*/ 96 h 185"/>
                <a:gd name="T66" fmla="*/ 197 w 205"/>
                <a:gd name="T67" fmla="*/ 117 h 185"/>
                <a:gd name="T68" fmla="*/ 201 w 205"/>
                <a:gd name="T69" fmla="*/ 134 h 185"/>
                <a:gd name="T70" fmla="*/ 203 w 205"/>
                <a:gd name="T71" fmla="*/ 152 h 185"/>
                <a:gd name="T72" fmla="*/ 205 w 205"/>
                <a:gd name="T73" fmla="*/ 175 h 185"/>
                <a:gd name="T74" fmla="*/ 195 w 205"/>
                <a:gd name="T75" fmla="*/ 174 h 185"/>
                <a:gd name="T76" fmla="*/ 188 w 205"/>
                <a:gd name="T77" fmla="*/ 175 h 185"/>
                <a:gd name="T78" fmla="*/ 183 w 205"/>
                <a:gd name="T79" fmla="*/ 180 h 185"/>
                <a:gd name="T80" fmla="*/ 179 w 205"/>
                <a:gd name="T81" fmla="*/ 185 h 185"/>
                <a:gd name="T82" fmla="*/ 178 w 205"/>
                <a:gd name="T83" fmla="*/ 171 h 185"/>
                <a:gd name="T84" fmla="*/ 176 w 205"/>
                <a:gd name="T85" fmla="*/ 156 h 185"/>
                <a:gd name="T86" fmla="*/ 173 w 205"/>
                <a:gd name="T87" fmla="*/ 143 h 185"/>
                <a:gd name="T88" fmla="*/ 169 w 205"/>
                <a:gd name="T89" fmla="*/ 130 h 185"/>
                <a:gd name="T90" fmla="*/ 164 w 205"/>
                <a:gd name="T91" fmla="*/ 122 h 185"/>
                <a:gd name="T92" fmla="*/ 158 w 205"/>
                <a:gd name="T93" fmla="*/ 111 h 185"/>
                <a:gd name="T94" fmla="*/ 151 w 205"/>
                <a:gd name="T95" fmla="*/ 101 h 185"/>
                <a:gd name="T96" fmla="*/ 144 w 205"/>
                <a:gd name="T97" fmla="*/ 91 h 185"/>
                <a:gd name="T98" fmla="*/ 135 w 205"/>
                <a:gd name="T99" fmla="*/ 82 h 185"/>
                <a:gd name="T100" fmla="*/ 126 w 205"/>
                <a:gd name="T101" fmla="*/ 75 h 185"/>
                <a:gd name="T102" fmla="*/ 117 w 205"/>
                <a:gd name="T103" fmla="*/ 68 h 185"/>
                <a:gd name="T104" fmla="*/ 108 w 205"/>
                <a:gd name="T105" fmla="*/ 62 h 1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5"/>
                <a:gd name="T160" fmla="*/ 0 h 185"/>
                <a:gd name="T161" fmla="*/ 205 w 205"/>
                <a:gd name="T162" fmla="*/ 185 h 1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5" h="185">
                  <a:moveTo>
                    <a:pt x="108" y="62"/>
                  </a:moveTo>
                  <a:lnTo>
                    <a:pt x="84" y="51"/>
                  </a:lnTo>
                  <a:lnTo>
                    <a:pt x="66" y="49"/>
                  </a:lnTo>
                  <a:lnTo>
                    <a:pt x="51" y="53"/>
                  </a:lnTo>
                  <a:lnTo>
                    <a:pt x="40" y="66"/>
                  </a:lnTo>
                  <a:lnTo>
                    <a:pt x="32" y="84"/>
                  </a:lnTo>
                  <a:lnTo>
                    <a:pt x="25" y="105"/>
                  </a:lnTo>
                  <a:lnTo>
                    <a:pt x="21" y="128"/>
                  </a:lnTo>
                  <a:lnTo>
                    <a:pt x="18" y="154"/>
                  </a:lnTo>
                  <a:lnTo>
                    <a:pt x="13" y="154"/>
                  </a:lnTo>
                  <a:lnTo>
                    <a:pt x="9" y="154"/>
                  </a:lnTo>
                  <a:lnTo>
                    <a:pt x="4" y="154"/>
                  </a:lnTo>
                  <a:lnTo>
                    <a:pt x="0" y="153"/>
                  </a:lnTo>
                  <a:lnTo>
                    <a:pt x="2" y="134"/>
                  </a:lnTo>
                  <a:lnTo>
                    <a:pt x="4" y="116"/>
                  </a:lnTo>
                  <a:lnTo>
                    <a:pt x="7" y="98"/>
                  </a:lnTo>
                  <a:lnTo>
                    <a:pt x="12" y="81"/>
                  </a:lnTo>
                  <a:lnTo>
                    <a:pt x="18" y="66"/>
                  </a:lnTo>
                  <a:lnTo>
                    <a:pt x="24" y="49"/>
                  </a:lnTo>
                  <a:lnTo>
                    <a:pt x="32" y="33"/>
                  </a:lnTo>
                  <a:lnTo>
                    <a:pt x="42" y="17"/>
                  </a:lnTo>
                  <a:lnTo>
                    <a:pt x="50" y="12"/>
                  </a:lnTo>
                  <a:lnTo>
                    <a:pt x="58" y="8"/>
                  </a:lnTo>
                  <a:lnTo>
                    <a:pt x="66" y="5"/>
                  </a:lnTo>
                  <a:lnTo>
                    <a:pt x="73" y="3"/>
                  </a:lnTo>
                  <a:lnTo>
                    <a:pt x="99" y="0"/>
                  </a:lnTo>
                  <a:lnTo>
                    <a:pt x="120" y="2"/>
                  </a:lnTo>
                  <a:lnTo>
                    <a:pt x="139" y="11"/>
                  </a:lnTo>
                  <a:lnTo>
                    <a:pt x="155" y="23"/>
                  </a:lnTo>
                  <a:lnTo>
                    <a:pt x="167" y="39"/>
                  </a:lnTo>
                  <a:lnTo>
                    <a:pt x="178" y="57"/>
                  </a:lnTo>
                  <a:lnTo>
                    <a:pt x="186" y="77"/>
                  </a:lnTo>
                  <a:lnTo>
                    <a:pt x="192" y="96"/>
                  </a:lnTo>
                  <a:lnTo>
                    <a:pt x="197" y="117"/>
                  </a:lnTo>
                  <a:lnTo>
                    <a:pt x="201" y="134"/>
                  </a:lnTo>
                  <a:lnTo>
                    <a:pt x="203" y="152"/>
                  </a:lnTo>
                  <a:lnTo>
                    <a:pt x="205" y="175"/>
                  </a:lnTo>
                  <a:lnTo>
                    <a:pt x="195" y="174"/>
                  </a:lnTo>
                  <a:lnTo>
                    <a:pt x="188" y="175"/>
                  </a:lnTo>
                  <a:lnTo>
                    <a:pt x="183" y="180"/>
                  </a:lnTo>
                  <a:lnTo>
                    <a:pt x="179" y="185"/>
                  </a:lnTo>
                  <a:lnTo>
                    <a:pt x="178" y="171"/>
                  </a:lnTo>
                  <a:lnTo>
                    <a:pt x="176" y="156"/>
                  </a:lnTo>
                  <a:lnTo>
                    <a:pt x="173" y="143"/>
                  </a:lnTo>
                  <a:lnTo>
                    <a:pt x="169" y="130"/>
                  </a:lnTo>
                  <a:lnTo>
                    <a:pt x="164" y="122"/>
                  </a:lnTo>
                  <a:lnTo>
                    <a:pt x="158" y="111"/>
                  </a:lnTo>
                  <a:lnTo>
                    <a:pt x="151" y="101"/>
                  </a:lnTo>
                  <a:lnTo>
                    <a:pt x="144" y="91"/>
                  </a:lnTo>
                  <a:lnTo>
                    <a:pt x="135" y="82"/>
                  </a:lnTo>
                  <a:lnTo>
                    <a:pt x="126" y="75"/>
                  </a:lnTo>
                  <a:lnTo>
                    <a:pt x="117" y="68"/>
                  </a:lnTo>
                  <a:lnTo>
                    <a:pt x="108" y="62"/>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2" name="Freeform 83">
              <a:extLst>
                <a:ext uri="{FF2B5EF4-FFF2-40B4-BE49-F238E27FC236}">
                  <a16:creationId xmlns:a16="http://schemas.microsoft.com/office/drawing/2014/main" id="{A825425F-8BF5-B78F-9DBA-1C11BBBD92FC}"/>
                </a:ext>
              </a:extLst>
            </p:cNvPr>
            <p:cNvSpPr>
              <a:spLocks/>
            </p:cNvSpPr>
            <p:nvPr/>
          </p:nvSpPr>
          <p:spPr bwMode="auto">
            <a:xfrm>
              <a:off x="3293" y="1268"/>
              <a:ext cx="13" cy="22"/>
            </a:xfrm>
            <a:custGeom>
              <a:avLst/>
              <a:gdLst>
                <a:gd name="T0" fmla="*/ 13 w 13"/>
                <a:gd name="T1" fmla="*/ 0 h 22"/>
                <a:gd name="T2" fmla="*/ 13 w 13"/>
                <a:gd name="T3" fmla="*/ 6 h 22"/>
                <a:gd name="T4" fmla="*/ 13 w 13"/>
                <a:gd name="T5" fmla="*/ 11 h 22"/>
                <a:gd name="T6" fmla="*/ 12 w 13"/>
                <a:gd name="T7" fmla="*/ 17 h 22"/>
                <a:gd name="T8" fmla="*/ 12 w 13"/>
                <a:gd name="T9" fmla="*/ 22 h 22"/>
                <a:gd name="T10" fmla="*/ 9 w 13"/>
                <a:gd name="T11" fmla="*/ 20 h 22"/>
                <a:gd name="T12" fmla="*/ 5 w 13"/>
                <a:gd name="T13" fmla="*/ 19 h 22"/>
                <a:gd name="T14" fmla="*/ 2 w 13"/>
                <a:gd name="T15" fmla="*/ 17 h 22"/>
                <a:gd name="T16" fmla="*/ 0 w 13"/>
                <a:gd name="T17" fmla="*/ 16 h 22"/>
                <a:gd name="T18" fmla="*/ 3 w 13"/>
                <a:gd name="T19" fmla="*/ 11 h 22"/>
                <a:gd name="T20" fmla="*/ 7 w 13"/>
                <a:gd name="T21" fmla="*/ 8 h 22"/>
                <a:gd name="T22" fmla="*/ 10 w 13"/>
                <a:gd name="T23" fmla="*/ 5 h 22"/>
                <a:gd name="T24" fmla="*/ 13 w 1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2"/>
                <a:gd name="T41" fmla="*/ 13 w 1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2">
                  <a:moveTo>
                    <a:pt x="13" y="0"/>
                  </a:moveTo>
                  <a:lnTo>
                    <a:pt x="13" y="6"/>
                  </a:lnTo>
                  <a:lnTo>
                    <a:pt x="13" y="11"/>
                  </a:lnTo>
                  <a:lnTo>
                    <a:pt x="12" y="17"/>
                  </a:lnTo>
                  <a:lnTo>
                    <a:pt x="12" y="22"/>
                  </a:lnTo>
                  <a:lnTo>
                    <a:pt x="9" y="20"/>
                  </a:lnTo>
                  <a:lnTo>
                    <a:pt x="5" y="19"/>
                  </a:lnTo>
                  <a:lnTo>
                    <a:pt x="2" y="17"/>
                  </a:lnTo>
                  <a:lnTo>
                    <a:pt x="0" y="16"/>
                  </a:lnTo>
                  <a:lnTo>
                    <a:pt x="3" y="11"/>
                  </a:lnTo>
                  <a:lnTo>
                    <a:pt x="7" y="8"/>
                  </a:lnTo>
                  <a:lnTo>
                    <a:pt x="10" y="5"/>
                  </a:lnTo>
                  <a:lnTo>
                    <a:pt x="13" y="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3" name="Freeform 84">
              <a:extLst>
                <a:ext uri="{FF2B5EF4-FFF2-40B4-BE49-F238E27FC236}">
                  <a16:creationId xmlns:a16="http://schemas.microsoft.com/office/drawing/2014/main" id="{F14CF076-E991-AAFA-2648-A315FED2E8EC}"/>
                </a:ext>
              </a:extLst>
            </p:cNvPr>
            <p:cNvSpPr>
              <a:spLocks/>
            </p:cNvSpPr>
            <p:nvPr/>
          </p:nvSpPr>
          <p:spPr bwMode="auto">
            <a:xfrm>
              <a:off x="3388" y="1309"/>
              <a:ext cx="32" cy="99"/>
            </a:xfrm>
            <a:custGeom>
              <a:avLst/>
              <a:gdLst>
                <a:gd name="T0" fmla="*/ 2 w 32"/>
                <a:gd name="T1" fmla="*/ 14 h 99"/>
                <a:gd name="T2" fmla="*/ 24 w 32"/>
                <a:gd name="T3" fmla="*/ 0 h 99"/>
                <a:gd name="T4" fmla="*/ 28 w 32"/>
                <a:gd name="T5" fmla="*/ 13 h 99"/>
                <a:gd name="T6" fmla="*/ 29 w 32"/>
                <a:gd name="T7" fmla="*/ 26 h 99"/>
                <a:gd name="T8" fmla="*/ 30 w 32"/>
                <a:gd name="T9" fmla="*/ 45 h 99"/>
                <a:gd name="T10" fmla="*/ 32 w 32"/>
                <a:gd name="T11" fmla="*/ 75 h 99"/>
                <a:gd name="T12" fmla="*/ 25 w 32"/>
                <a:gd name="T13" fmla="*/ 83 h 99"/>
                <a:gd name="T14" fmla="*/ 18 w 32"/>
                <a:gd name="T15" fmla="*/ 89 h 99"/>
                <a:gd name="T16" fmla="*/ 9 w 32"/>
                <a:gd name="T17" fmla="*/ 93 h 99"/>
                <a:gd name="T18" fmla="*/ 0 w 32"/>
                <a:gd name="T19" fmla="*/ 99 h 99"/>
                <a:gd name="T20" fmla="*/ 2 w 32"/>
                <a:gd name="T21" fmla="*/ 82 h 99"/>
                <a:gd name="T22" fmla="*/ 4 w 32"/>
                <a:gd name="T23" fmla="*/ 60 h 99"/>
                <a:gd name="T24" fmla="*/ 5 w 32"/>
                <a:gd name="T25" fmla="*/ 36 h 99"/>
                <a:gd name="T26" fmla="*/ 2 w 32"/>
                <a:gd name="T27" fmla="*/ 14 h 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99"/>
                <a:gd name="T44" fmla="*/ 32 w 32"/>
                <a:gd name="T45" fmla="*/ 99 h 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99">
                  <a:moveTo>
                    <a:pt x="2" y="14"/>
                  </a:moveTo>
                  <a:lnTo>
                    <a:pt x="24" y="0"/>
                  </a:lnTo>
                  <a:lnTo>
                    <a:pt x="28" y="13"/>
                  </a:lnTo>
                  <a:lnTo>
                    <a:pt x="29" y="26"/>
                  </a:lnTo>
                  <a:lnTo>
                    <a:pt x="30" y="45"/>
                  </a:lnTo>
                  <a:lnTo>
                    <a:pt x="32" y="75"/>
                  </a:lnTo>
                  <a:lnTo>
                    <a:pt x="25" y="83"/>
                  </a:lnTo>
                  <a:lnTo>
                    <a:pt x="18" y="89"/>
                  </a:lnTo>
                  <a:lnTo>
                    <a:pt x="9" y="93"/>
                  </a:lnTo>
                  <a:lnTo>
                    <a:pt x="0" y="99"/>
                  </a:lnTo>
                  <a:lnTo>
                    <a:pt x="2" y="82"/>
                  </a:lnTo>
                  <a:lnTo>
                    <a:pt x="4" y="60"/>
                  </a:lnTo>
                  <a:lnTo>
                    <a:pt x="5" y="36"/>
                  </a:lnTo>
                  <a:lnTo>
                    <a:pt x="2" y="14"/>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4" name="Freeform 85">
              <a:extLst>
                <a:ext uri="{FF2B5EF4-FFF2-40B4-BE49-F238E27FC236}">
                  <a16:creationId xmlns:a16="http://schemas.microsoft.com/office/drawing/2014/main" id="{C7B13449-9BF2-AB15-FE34-0839BB3858E3}"/>
                </a:ext>
              </a:extLst>
            </p:cNvPr>
            <p:cNvSpPr>
              <a:spLocks/>
            </p:cNvSpPr>
            <p:nvPr/>
          </p:nvSpPr>
          <p:spPr bwMode="auto">
            <a:xfrm>
              <a:off x="3311" y="1142"/>
              <a:ext cx="147" cy="209"/>
            </a:xfrm>
            <a:custGeom>
              <a:avLst/>
              <a:gdLst>
                <a:gd name="T0" fmla="*/ 4 w 147"/>
                <a:gd name="T1" fmla="*/ 58 h 209"/>
                <a:gd name="T2" fmla="*/ 8 w 147"/>
                <a:gd name="T3" fmla="*/ 47 h 209"/>
                <a:gd name="T4" fmla="*/ 11 w 147"/>
                <a:gd name="T5" fmla="*/ 36 h 209"/>
                <a:gd name="T6" fmla="*/ 17 w 147"/>
                <a:gd name="T7" fmla="*/ 25 h 209"/>
                <a:gd name="T8" fmla="*/ 23 w 147"/>
                <a:gd name="T9" fmla="*/ 14 h 209"/>
                <a:gd name="T10" fmla="*/ 32 w 147"/>
                <a:gd name="T11" fmla="*/ 8 h 209"/>
                <a:gd name="T12" fmla="*/ 43 w 147"/>
                <a:gd name="T13" fmla="*/ 2 h 209"/>
                <a:gd name="T14" fmla="*/ 58 w 147"/>
                <a:gd name="T15" fmla="*/ 0 h 209"/>
                <a:gd name="T16" fmla="*/ 75 w 147"/>
                <a:gd name="T17" fmla="*/ 1 h 209"/>
                <a:gd name="T18" fmla="*/ 80 w 147"/>
                <a:gd name="T19" fmla="*/ 2 h 209"/>
                <a:gd name="T20" fmla="*/ 85 w 147"/>
                <a:gd name="T21" fmla="*/ 2 h 209"/>
                <a:gd name="T22" fmla="*/ 90 w 147"/>
                <a:gd name="T23" fmla="*/ 3 h 209"/>
                <a:gd name="T24" fmla="*/ 95 w 147"/>
                <a:gd name="T25" fmla="*/ 4 h 209"/>
                <a:gd name="T26" fmla="*/ 102 w 147"/>
                <a:gd name="T27" fmla="*/ 9 h 209"/>
                <a:gd name="T28" fmla="*/ 111 w 147"/>
                <a:gd name="T29" fmla="*/ 20 h 209"/>
                <a:gd name="T30" fmla="*/ 120 w 147"/>
                <a:gd name="T31" fmla="*/ 35 h 209"/>
                <a:gd name="T32" fmla="*/ 129 w 147"/>
                <a:gd name="T33" fmla="*/ 50 h 209"/>
                <a:gd name="T34" fmla="*/ 137 w 147"/>
                <a:gd name="T35" fmla="*/ 68 h 209"/>
                <a:gd name="T36" fmla="*/ 143 w 147"/>
                <a:gd name="T37" fmla="*/ 84 h 209"/>
                <a:gd name="T38" fmla="*/ 146 w 147"/>
                <a:gd name="T39" fmla="*/ 96 h 209"/>
                <a:gd name="T40" fmla="*/ 147 w 147"/>
                <a:gd name="T41" fmla="*/ 104 h 209"/>
                <a:gd name="T42" fmla="*/ 146 w 147"/>
                <a:gd name="T43" fmla="*/ 108 h 209"/>
                <a:gd name="T44" fmla="*/ 145 w 147"/>
                <a:gd name="T45" fmla="*/ 112 h 209"/>
                <a:gd name="T46" fmla="*/ 144 w 147"/>
                <a:gd name="T47" fmla="*/ 116 h 209"/>
                <a:gd name="T48" fmla="*/ 143 w 147"/>
                <a:gd name="T49" fmla="*/ 119 h 209"/>
                <a:gd name="T50" fmla="*/ 130 w 147"/>
                <a:gd name="T51" fmla="*/ 146 h 209"/>
                <a:gd name="T52" fmla="*/ 117 w 147"/>
                <a:gd name="T53" fmla="*/ 167 h 209"/>
                <a:gd name="T54" fmla="*/ 102 w 147"/>
                <a:gd name="T55" fmla="*/ 183 h 209"/>
                <a:gd name="T56" fmla="*/ 88 w 147"/>
                <a:gd name="T57" fmla="*/ 194 h 209"/>
                <a:gd name="T58" fmla="*/ 75 w 147"/>
                <a:gd name="T59" fmla="*/ 202 h 209"/>
                <a:gd name="T60" fmla="*/ 64 w 147"/>
                <a:gd name="T61" fmla="*/ 206 h 209"/>
                <a:gd name="T62" fmla="*/ 57 w 147"/>
                <a:gd name="T63" fmla="*/ 209 h 209"/>
                <a:gd name="T64" fmla="*/ 54 w 147"/>
                <a:gd name="T65" fmla="*/ 209 h 209"/>
                <a:gd name="T66" fmla="*/ 49 w 147"/>
                <a:gd name="T67" fmla="*/ 204 h 209"/>
                <a:gd name="T68" fmla="*/ 40 w 147"/>
                <a:gd name="T69" fmla="*/ 194 h 209"/>
                <a:gd name="T70" fmla="*/ 30 w 147"/>
                <a:gd name="T71" fmla="*/ 182 h 209"/>
                <a:gd name="T72" fmla="*/ 19 w 147"/>
                <a:gd name="T73" fmla="*/ 165 h 209"/>
                <a:gd name="T74" fmla="*/ 9 w 147"/>
                <a:gd name="T75" fmla="*/ 144 h 209"/>
                <a:gd name="T76" fmla="*/ 2 w 147"/>
                <a:gd name="T77" fmla="*/ 119 h 209"/>
                <a:gd name="T78" fmla="*/ 0 w 147"/>
                <a:gd name="T79" fmla="*/ 90 h 209"/>
                <a:gd name="T80" fmla="*/ 4 w 147"/>
                <a:gd name="T81" fmla="*/ 58 h 2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7"/>
                <a:gd name="T124" fmla="*/ 0 h 209"/>
                <a:gd name="T125" fmla="*/ 147 w 147"/>
                <a:gd name="T126" fmla="*/ 209 h 20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7" h="209">
                  <a:moveTo>
                    <a:pt x="4" y="58"/>
                  </a:moveTo>
                  <a:lnTo>
                    <a:pt x="8" y="47"/>
                  </a:lnTo>
                  <a:lnTo>
                    <a:pt x="11" y="36"/>
                  </a:lnTo>
                  <a:lnTo>
                    <a:pt x="17" y="25"/>
                  </a:lnTo>
                  <a:lnTo>
                    <a:pt x="23" y="14"/>
                  </a:lnTo>
                  <a:lnTo>
                    <a:pt x="32" y="8"/>
                  </a:lnTo>
                  <a:lnTo>
                    <a:pt x="43" y="2"/>
                  </a:lnTo>
                  <a:lnTo>
                    <a:pt x="58" y="0"/>
                  </a:lnTo>
                  <a:lnTo>
                    <a:pt x="75" y="1"/>
                  </a:lnTo>
                  <a:lnTo>
                    <a:pt x="80" y="2"/>
                  </a:lnTo>
                  <a:lnTo>
                    <a:pt x="85" y="2"/>
                  </a:lnTo>
                  <a:lnTo>
                    <a:pt x="90" y="3"/>
                  </a:lnTo>
                  <a:lnTo>
                    <a:pt x="95" y="4"/>
                  </a:lnTo>
                  <a:lnTo>
                    <a:pt x="102" y="9"/>
                  </a:lnTo>
                  <a:lnTo>
                    <a:pt x="111" y="20"/>
                  </a:lnTo>
                  <a:lnTo>
                    <a:pt x="120" y="35"/>
                  </a:lnTo>
                  <a:lnTo>
                    <a:pt x="129" y="50"/>
                  </a:lnTo>
                  <a:lnTo>
                    <a:pt x="137" y="68"/>
                  </a:lnTo>
                  <a:lnTo>
                    <a:pt x="143" y="84"/>
                  </a:lnTo>
                  <a:lnTo>
                    <a:pt x="146" y="96"/>
                  </a:lnTo>
                  <a:lnTo>
                    <a:pt x="147" y="104"/>
                  </a:lnTo>
                  <a:lnTo>
                    <a:pt x="146" y="108"/>
                  </a:lnTo>
                  <a:lnTo>
                    <a:pt x="145" y="112"/>
                  </a:lnTo>
                  <a:lnTo>
                    <a:pt x="144" y="116"/>
                  </a:lnTo>
                  <a:lnTo>
                    <a:pt x="143" y="119"/>
                  </a:lnTo>
                  <a:lnTo>
                    <a:pt x="130" y="146"/>
                  </a:lnTo>
                  <a:lnTo>
                    <a:pt x="117" y="167"/>
                  </a:lnTo>
                  <a:lnTo>
                    <a:pt x="102" y="183"/>
                  </a:lnTo>
                  <a:lnTo>
                    <a:pt x="88" y="194"/>
                  </a:lnTo>
                  <a:lnTo>
                    <a:pt x="75" y="202"/>
                  </a:lnTo>
                  <a:lnTo>
                    <a:pt x="64" y="206"/>
                  </a:lnTo>
                  <a:lnTo>
                    <a:pt x="57" y="209"/>
                  </a:lnTo>
                  <a:lnTo>
                    <a:pt x="54" y="209"/>
                  </a:lnTo>
                  <a:lnTo>
                    <a:pt x="49" y="204"/>
                  </a:lnTo>
                  <a:lnTo>
                    <a:pt x="40" y="194"/>
                  </a:lnTo>
                  <a:lnTo>
                    <a:pt x="30" y="182"/>
                  </a:lnTo>
                  <a:lnTo>
                    <a:pt x="19" y="165"/>
                  </a:lnTo>
                  <a:lnTo>
                    <a:pt x="9" y="144"/>
                  </a:lnTo>
                  <a:lnTo>
                    <a:pt x="2" y="119"/>
                  </a:lnTo>
                  <a:lnTo>
                    <a:pt x="0" y="90"/>
                  </a:lnTo>
                  <a:lnTo>
                    <a:pt x="4" y="58"/>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5" name="Freeform 86">
              <a:extLst>
                <a:ext uri="{FF2B5EF4-FFF2-40B4-BE49-F238E27FC236}">
                  <a16:creationId xmlns:a16="http://schemas.microsoft.com/office/drawing/2014/main" id="{B4F5686B-B919-F03C-DF12-7BDCF01991D1}"/>
                </a:ext>
              </a:extLst>
            </p:cNvPr>
            <p:cNvSpPr>
              <a:spLocks/>
            </p:cNvSpPr>
            <p:nvPr/>
          </p:nvSpPr>
          <p:spPr bwMode="auto">
            <a:xfrm>
              <a:off x="3338" y="1281"/>
              <a:ext cx="74" cy="55"/>
            </a:xfrm>
            <a:custGeom>
              <a:avLst/>
              <a:gdLst>
                <a:gd name="T0" fmla="*/ 74 w 74"/>
                <a:gd name="T1" fmla="*/ 15 h 55"/>
                <a:gd name="T2" fmla="*/ 72 w 74"/>
                <a:gd name="T3" fmla="*/ 19 h 55"/>
                <a:gd name="T4" fmla="*/ 67 w 74"/>
                <a:gd name="T5" fmla="*/ 28 h 55"/>
                <a:gd name="T6" fmla="*/ 58 w 74"/>
                <a:gd name="T7" fmla="*/ 40 h 55"/>
                <a:gd name="T8" fmla="*/ 46 w 74"/>
                <a:gd name="T9" fmla="*/ 50 h 55"/>
                <a:gd name="T10" fmla="*/ 34 w 74"/>
                <a:gd name="T11" fmla="*/ 55 h 55"/>
                <a:gd name="T12" fmla="*/ 22 w 74"/>
                <a:gd name="T13" fmla="*/ 51 h 55"/>
                <a:gd name="T14" fmla="*/ 10 w 74"/>
                <a:gd name="T15" fmla="*/ 35 h 55"/>
                <a:gd name="T16" fmla="*/ 0 w 74"/>
                <a:gd name="T17" fmla="*/ 4 h 55"/>
                <a:gd name="T18" fmla="*/ 0 w 74"/>
                <a:gd name="T19" fmla="*/ 4 h 55"/>
                <a:gd name="T20" fmla="*/ 1 w 74"/>
                <a:gd name="T21" fmla="*/ 2 h 55"/>
                <a:gd name="T22" fmla="*/ 4 w 74"/>
                <a:gd name="T23" fmla="*/ 0 h 55"/>
                <a:gd name="T24" fmla="*/ 11 w 74"/>
                <a:gd name="T25" fmla="*/ 0 h 55"/>
                <a:gd name="T26" fmla="*/ 20 w 74"/>
                <a:gd name="T27" fmla="*/ 0 h 55"/>
                <a:gd name="T28" fmla="*/ 33 w 74"/>
                <a:gd name="T29" fmla="*/ 3 h 55"/>
                <a:gd name="T30" fmla="*/ 51 w 74"/>
                <a:gd name="T31" fmla="*/ 7 h 55"/>
                <a:gd name="T32" fmla="*/ 74 w 74"/>
                <a:gd name="T33" fmla="*/ 15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55"/>
                <a:gd name="T53" fmla="*/ 74 w 7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55">
                  <a:moveTo>
                    <a:pt x="74" y="15"/>
                  </a:moveTo>
                  <a:lnTo>
                    <a:pt x="72" y="19"/>
                  </a:lnTo>
                  <a:lnTo>
                    <a:pt x="67" y="28"/>
                  </a:lnTo>
                  <a:lnTo>
                    <a:pt x="58" y="40"/>
                  </a:lnTo>
                  <a:lnTo>
                    <a:pt x="46" y="50"/>
                  </a:lnTo>
                  <a:lnTo>
                    <a:pt x="34" y="55"/>
                  </a:lnTo>
                  <a:lnTo>
                    <a:pt x="22" y="51"/>
                  </a:lnTo>
                  <a:lnTo>
                    <a:pt x="10" y="35"/>
                  </a:lnTo>
                  <a:lnTo>
                    <a:pt x="0" y="4"/>
                  </a:lnTo>
                  <a:lnTo>
                    <a:pt x="1" y="2"/>
                  </a:lnTo>
                  <a:lnTo>
                    <a:pt x="4" y="0"/>
                  </a:lnTo>
                  <a:lnTo>
                    <a:pt x="11" y="0"/>
                  </a:lnTo>
                  <a:lnTo>
                    <a:pt x="20" y="0"/>
                  </a:lnTo>
                  <a:lnTo>
                    <a:pt x="33" y="3"/>
                  </a:lnTo>
                  <a:lnTo>
                    <a:pt x="51" y="7"/>
                  </a:lnTo>
                  <a:lnTo>
                    <a:pt x="74" y="15"/>
                  </a:lnTo>
                  <a:close/>
                </a:path>
              </a:pathLst>
            </a:custGeom>
            <a:solidFill>
              <a:srgbClr val="E0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6" name="Freeform 87">
              <a:extLst>
                <a:ext uri="{FF2B5EF4-FFF2-40B4-BE49-F238E27FC236}">
                  <a16:creationId xmlns:a16="http://schemas.microsoft.com/office/drawing/2014/main" id="{D81A4DA7-91F6-5586-7FDB-0C5934C53789}"/>
                </a:ext>
              </a:extLst>
            </p:cNvPr>
            <p:cNvSpPr>
              <a:spLocks/>
            </p:cNvSpPr>
            <p:nvPr/>
          </p:nvSpPr>
          <p:spPr bwMode="auto">
            <a:xfrm>
              <a:off x="3340" y="1287"/>
              <a:ext cx="70" cy="39"/>
            </a:xfrm>
            <a:custGeom>
              <a:avLst/>
              <a:gdLst>
                <a:gd name="T0" fmla="*/ 70 w 70"/>
                <a:gd name="T1" fmla="*/ 11 h 39"/>
                <a:gd name="T2" fmla="*/ 68 w 70"/>
                <a:gd name="T3" fmla="*/ 15 h 39"/>
                <a:gd name="T4" fmla="*/ 62 w 70"/>
                <a:gd name="T5" fmla="*/ 21 h 39"/>
                <a:gd name="T6" fmla="*/ 54 w 70"/>
                <a:gd name="T7" fmla="*/ 29 h 39"/>
                <a:gd name="T8" fmla="*/ 44 w 70"/>
                <a:gd name="T9" fmla="*/ 36 h 39"/>
                <a:gd name="T10" fmla="*/ 33 w 70"/>
                <a:gd name="T11" fmla="*/ 39 h 39"/>
                <a:gd name="T12" fmla="*/ 21 w 70"/>
                <a:gd name="T13" fmla="*/ 36 h 39"/>
                <a:gd name="T14" fmla="*/ 10 w 70"/>
                <a:gd name="T15" fmla="*/ 24 h 39"/>
                <a:gd name="T16" fmla="*/ 0 w 70"/>
                <a:gd name="T17" fmla="*/ 0 h 39"/>
                <a:gd name="T18" fmla="*/ 2 w 70"/>
                <a:gd name="T19" fmla="*/ 0 h 39"/>
                <a:gd name="T20" fmla="*/ 6 w 70"/>
                <a:gd name="T21" fmla="*/ 1 h 39"/>
                <a:gd name="T22" fmla="*/ 14 w 70"/>
                <a:gd name="T23" fmla="*/ 3 h 39"/>
                <a:gd name="T24" fmla="*/ 23 w 70"/>
                <a:gd name="T25" fmla="*/ 5 h 39"/>
                <a:gd name="T26" fmla="*/ 34 w 70"/>
                <a:gd name="T27" fmla="*/ 7 h 39"/>
                <a:gd name="T28" fmla="*/ 46 w 70"/>
                <a:gd name="T29" fmla="*/ 9 h 39"/>
                <a:gd name="T30" fmla="*/ 58 w 70"/>
                <a:gd name="T31" fmla="*/ 10 h 39"/>
                <a:gd name="T32" fmla="*/ 70 w 70"/>
                <a:gd name="T33" fmla="*/ 1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39"/>
                <a:gd name="T53" fmla="*/ 70 w 70"/>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39">
                  <a:moveTo>
                    <a:pt x="70" y="11"/>
                  </a:moveTo>
                  <a:lnTo>
                    <a:pt x="68" y="15"/>
                  </a:lnTo>
                  <a:lnTo>
                    <a:pt x="62" y="21"/>
                  </a:lnTo>
                  <a:lnTo>
                    <a:pt x="54" y="29"/>
                  </a:lnTo>
                  <a:lnTo>
                    <a:pt x="44" y="36"/>
                  </a:lnTo>
                  <a:lnTo>
                    <a:pt x="33" y="39"/>
                  </a:lnTo>
                  <a:lnTo>
                    <a:pt x="21" y="36"/>
                  </a:lnTo>
                  <a:lnTo>
                    <a:pt x="10" y="24"/>
                  </a:lnTo>
                  <a:lnTo>
                    <a:pt x="0" y="0"/>
                  </a:lnTo>
                  <a:lnTo>
                    <a:pt x="2" y="0"/>
                  </a:lnTo>
                  <a:lnTo>
                    <a:pt x="6" y="1"/>
                  </a:lnTo>
                  <a:lnTo>
                    <a:pt x="14" y="3"/>
                  </a:lnTo>
                  <a:lnTo>
                    <a:pt x="23" y="5"/>
                  </a:lnTo>
                  <a:lnTo>
                    <a:pt x="34" y="7"/>
                  </a:lnTo>
                  <a:lnTo>
                    <a:pt x="46" y="9"/>
                  </a:lnTo>
                  <a:lnTo>
                    <a:pt x="58" y="10"/>
                  </a:lnTo>
                  <a:lnTo>
                    <a:pt x="7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7" name="Freeform 88">
              <a:extLst>
                <a:ext uri="{FF2B5EF4-FFF2-40B4-BE49-F238E27FC236}">
                  <a16:creationId xmlns:a16="http://schemas.microsoft.com/office/drawing/2014/main" id="{6B534283-3BBE-0E7F-CFA2-2B5405A61386}"/>
                </a:ext>
              </a:extLst>
            </p:cNvPr>
            <p:cNvSpPr>
              <a:spLocks/>
            </p:cNvSpPr>
            <p:nvPr/>
          </p:nvSpPr>
          <p:spPr bwMode="auto">
            <a:xfrm>
              <a:off x="3361" y="1329"/>
              <a:ext cx="8" cy="4"/>
            </a:xfrm>
            <a:custGeom>
              <a:avLst/>
              <a:gdLst>
                <a:gd name="T0" fmla="*/ 0 w 8"/>
                <a:gd name="T1" fmla="*/ 2 h 4"/>
                <a:gd name="T2" fmla="*/ 0 w 8"/>
                <a:gd name="T3" fmla="*/ 3 h 4"/>
                <a:gd name="T4" fmla="*/ 1 w 8"/>
                <a:gd name="T5" fmla="*/ 3 h 4"/>
                <a:gd name="T6" fmla="*/ 2 w 8"/>
                <a:gd name="T7" fmla="*/ 4 h 4"/>
                <a:gd name="T8" fmla="*/ 3 w 8"/>
                <a:gd name="T9" fmla="*/ 4 h 4"/>
                <a:gd name="T10" fmla="*/ 4 w 8"/>
                <a:gd name="T11" fmla="*/ 4 h 4"/>
                <a:gd name="T12" fmla="*/ 7 w 8"/>
                <a:gd name="T13" fmla="*/ 4 h 4"/>
                <a:gd name="T14" fmla="*/ 8 w 8"/>
                <a:gd name="T15" fmla="*/ 4 h 4"/>
                <a:gd name="T16" fmla="*/ 8 w 8"/>
                <a:gd name="T17" fmla="*/ 3 h 4"/>
                <a:gd name="T18" fmla="*/ 8 w 8"/>
                <a:gd name="T19" fmla="*/ 3 h 4"/>
                <a:gd name="T20" fmla="*/ 8 w 8"/>
                <a:gd name="T21" fmla="*/ 2 h 4"/>
                <a:gd name="T22" fmla="*/ 6 w 8"/>
                <a:gd name="T23" fmla="*/ 2 h 4"/>
                <a:gd name="T24" fmla="*/ 4 w 8"/>
                <a:gd name="T25" fmla="*/ 0 h 4"/>
                <a:gd name="T26" fmla="*/ 3 w 8"/>
                <a:gd name="T27" fmla="*/ 0 h 4"/>
                <a:gd name="T28" fmla="*/ 1 w 8"/>
                <a:gd name="T29" fmla="*/ 0 h 4"/>
                <a:gd name="T30" fmla="*/ 0 w 8"/>
                <a:gd name="T31" fmla="*/ 0 h 4"/>
                <a:gd name="T32" fmla="*/ 0 w 8"/>
                <a:gd name="T33" fmla="*/ 2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4"/>
                <a:gd name="T53" fmla="*/ 8 w 8"/>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4">
                  <a:moveTo>
                    <a:pt x="0" y="2"/>
                  </a:moveTo>
                  <a:lnTo>
                    <a:pt x="0" y="3"/>
                  </a:lnTo>
                  <a:lnTo>
                    <a:pt x="1" y="3"/>
                  </a:lnTo>
                  <a:lnTo>
                    <a:pt x="2" y="4"/>
                  </a:lnTo>
                  <a:lnTo>
                    <a:pt x="3" y="4"/>
                  </a:lnTo>
                  <a:lnTo>
                    <a:pt x="4" y="4"/>
                  </a:lnTo>
                  <a:lnTo>
                    <a:pt x="7" y="4"/>
                  </a:lnTo>
                  <a:lnTo>
                    <a:pt x="8" y="4"/>
                  </a:lnTo>
                  <a:lnTo>
                    <a:pt x="8" y="3"/>
                  </a:lnTo>
                  <a:lnTo>
                    <a:pt x="8" y="2"/>
                  </a:lnTo>
                  <a:lnTo>
                    <a:pt x="6" y="2"/>
                  </a:lnTo>
                  <a:lnTo>
                    <a:pt x="4" y="0"/>
                  </a:lnTo>
                  <a:lnTo>
                    <a:pt x="3" y="0"/>
                  </a:lnTo>
                  <a:lnTo>
                    <a:pt x="1" y="0"/>
                  </a:lnTo>
                  <a:lnTo>
                    <a:pt x="0" y="0"/>
                  </a:lnTo>
                  <a:lnTo>
                    <a:pt x="0" y="2"/>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8" name="Freeform 89">
              <a:extLst>
                <a:ext uri="{FF2B5EF4-FFF2-40B4-BE49-F238E27FC236}">
                  <a16:creationId xmlns:a16="http://schemas.microsoft.com/office/drawing/2014/main" id="{33A814A8-FA0A-BCD0-9450-8413AA886861}"/>
                </a:ext>
              </a:extLst>
            </p:cNvPr>
            <p:cNvSpPr>
              <a:spLocks/>
            </p:cNvSpPr>
            <p:nvPr/>
          </p:nvSpPr>
          <p:spPr bwMode="auto">
            <a:xfrm>
              <a:off x="3317" y="1184"/>
              <a:ext cx="62" cy="92"/>
            </a:xfrm>
            <a:custGeom>
              <a:avLst/>
              <a:gdLst>
                <a:gd name="T0" fmla="*/ 53 w 62"/>
                <a:gd name="T1" fmla="*/ 14 h 92"/>
                <a:gd name="T2" fmla="*/ 51 w 62"/>
                <a:gd name="T3" fmla="*/ 12 h 92"/>
                <a:gd name="T4" fmla="*/ 47 w 62"/>
                <a:gd name="T5" fmla="*/ 8 h 92"/>
                <a:gd name="T6" fmla="*/ 42 w 62"/>
                <a:gd name="T7" fmla="*/ 5 h 92"/>
                <a:gd name="T8" fmla="*/ 35 w 62"/>
                <a:gd name="T9" fmla="*/ 3 h 92"/>
                <a:gd name="T10" fmla="*/ 27 w 62"/>
                <a:gd name="T11" fmla="*/ 0 h 92"/>
                <a:gd name="T12" fmla="*/ 18 w 62"/>
                <a:gd name="T13" fmla="*/ 0 h 92"/>
                <a:gd name="T14" fmla="*/ 9 w 62"/>
                <a:gd name="T15" fmla="*/ 1 h 92"/>
                <a:gd name="T16" fmla="*/ 0 w 62"/>
                <a:gd name="T17" fmla="*/ 6 h 92"/>
                <a:gd name="T18" fmla="*/ 2 w 62"/>
                <a:gd name="T19" fmla="*/ 6 h 92"/>
                <a:gd name="T20" fmla="*/ 5 w 62"/>
                <a:gd name="T21" fmla="*/ 5 h 92"/>
                <a:gd name="T22" fmla="*/ 11 w 62"/>
                <a:gd name="T23" fmla="*/ 4 h 92"/>
                <a:gd name="T24" fmla="*/ 17 w 62"/>
                <a:gd name="T25" fmla="*/ 3 h 92"/>
                <a:gd name="T26" fmla="*/ 24 w 62"/>
                <a:gd name="T27" fmla="*/ 3 h 92"/>
                <a:gd name="T28" fmla="*/ 32 w 62"/>
                <a:gd name="T29" fmla="*/ 4 h 92"/>
                <a:gd name="T30" fmla="*/ 40 w 62"/>
                <a:gd name="T31" fmla="*/ 6 h 92"/>
                <a:gd name="T32" fmla="*/ 46 w 62"/>
                <a:gd name="T33" fmla="*/ 12 h 92"/>
                <a:gd name="T34" fmla="*/ 52 w 62"/>
                <a:gd name="T35" fmla="*/ 18 h 92"/>
                <a:gd name="T36" fmla="*/ 55 w 62"/>
                <a:gd name="T37" fmla="*/ 25 h 92"/>
                <a:gd name="T38" fmla="*/ 58 w 62"/>
                <a:gd name="T39" fmla="*/ 33 h 92"/>
                <a:gd name="T40" fmla="*/ 58 w 62"/>
                <a:gd name="T41" fmla="*/ 42 h 92"/>
                <a:gd name="T42" fmla="*/ 57 w 62"/>
                <a:gd name="T43" fmla="*/ 51 h 92"/>
                <a:gd name="T44" fmla="*/ 53 w 62"/>
                <a:gd name="T45" fmla="*/ 61 h 92"/>
                <a:gd name="T46" fmla="*/ 45 w 62"/>
                <a:gd name="T47" fmla="*/ 71 h 92"/>
                <a:gd name="T48" fmla="*/ 33 w 62"/>
                <a:gd name="T49" fmla="*/ 82 h 92"/>
                <a:gd name="T50" fmla="*/ 33 w 62"/>
                <a:gd name="T51" fmla="*/ 82 h 92"/>
                <a:gd name="T52" fmla="*/ 33 w 62"/>
                <a:gd name="T53" fmla="*/ 83 h 92"/>
                <a:gd name="T54" fmla="*/ 33 w 62"/>
                <a:gd name="T55" fmla="*/ 84 h 92"/>
                <a:gd name="T56" fmla="*/ 33 w 62"/>
                <a:gd name="T57" fmla="*/ 85 h 92"/>
                <a:gd name="T58" fmla="*/ 37 w 62"/>
                <a:gd name="T59" fmla="*/ 87 h 92"/>
                <a:gd name="T60" fmla="*/ 44 w 62"/>
                <a:gd name="T61" fmla="*/ 90 h 92"/>
                <a:gd name="T62" fmla="*/ 52 w 62"/>
                <a:gd name="T63" fmla="*/ 91 h 92"/>
                <a:gd name="T64" fmla="*/ 55 w 62"/>
                <a:gd name="T65" fmla="*/ 92 h 92"/>
                <a:gd name="T66" fmla="*/ 53 w 62"/>
                <a:gd name="T67" fmla="*/ 91 h 92"/>
                <a:gd name="T68" fmla="*/ 46 w 62"/>
                <a:gd name="T69" fmla="*/ 87 h 92"/>
                <a:gd name="T70" fmla="*/ 41 w 62"/>
                <a:gd name="T71" fmla="*/ 85 h 92"/>
                <a:gd name="T72" fmla="*/ 37 w 62"/>
                <a:gd name="T73" fmla="*/ 83 h 92"/>
                <a:gd name="T74" fmla="*/ 37 w 62"/>
                <a:gd name="T75" fmla="*/ 82 h 92"/>
                <a:gd name="T76" fmla="*/ 38 w 62"/>
                <a:gd name="T77" fmla="*/ 81 h 92"/>
                <a:gd name="T78" fmla="*/ 40 w 62"/>
                <a:gd name="T79" fmla="*/ 80 h 92"/>
                <a:gd name="T80" fmla="*/ 41 w 62"/>
                <a:gd name="T81" fmla="*/ 80 h 92"/>
                <a:gd name="T82" fmla="*/ 42 w 62"/>
                <a:gd name="T83" fmla="*/ 79 h 92"/>
                <a:gd name="T84" fmla="*/ 46 w 62"/>
                <a:gd name="T85" fmla="*/ 75 h 92"/>
                <a:gd name="T86" fmla="*/ 52 w 62"/>
                <a:gd name="T87" fmla="*/ 70 h 92"/>
                <a:gd name="T88" fmla="*/ 56 w 62"/>
                <a:gd name="T89" fmla="*/ 62 h 92"/>
                <a:gd name="T90" fmla="*/ 61 w 62"/>
                <a:gd name="T91" fmla="*/ 53 h 92"/>
                <a:gd name="T92" fmla="*/ 62 w 62"/>
                <a:gd name="T93" fmla="*/ 42 h 92"/>
                <a:gd name="T94" fmla="*/ 60 w 62"/>
                <a:gd name="T95" fmla="*/ 28 h 92"/>
                <a:gd name="T96" fmla="*/ 53 w 62"/>
                <a:gd name="T97" fmla="*/ 14 h 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92"/>
                <a:gd name="T149" fmla="*/ 62 w 62"/>
                <a:gd name="T150" fmla="*/ 92 h 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92">
                  <a:moveTo>
                    <a:pt x="53" y="14"/>
                  </a:moveTo>
                  <a:lnTo>
                    <a:pt x="51" y="12"/>
                  </a:lnTo>
                  <a:lnTo>
                    <a:pt x="47" y="8"/>
                  </a:lnTo>
                  <a:lnTo>
                    <a:pt x="42" y="5"/>
                  </a:lnTo>
                  <a:lnTo>
                    <a:pt x="35" y="3"/>
                  </a:lnTo>
                  <a:lnTo>
                    <a:pt x="27" y="0"/>
                  </a:lnTo>
                  <a:lnTo>
                    <a:pt x="18" y="0"/>
                  </a:lnTo>
                  <a:lnTo>
                    <a:pt x="9" y="1"/>
                  </a:lnTo>
                  <a:lnTo>
                    <a:pt x="0" y="6"/>
                  </a:lnTo>
                  <a:lnTo>
                    <a:pt x="2" y="6"/>
                  </a:lnTo>
                  <a:lnTo>
                    <a:pt x="5" y="5"/>
                  </a:lnTo>
                  <a:lnTo>
                    <a:pt x="11" y="4"/>
                  </a:lnTo>
                  <a:lnTo>
                    <a:pt x="17" y="3"/>
                  </a:lnTo>
                  <a:lnTo>
                    <a:pt x="24" y="3"/>
                  </a:lnTo>
                  <a:lnTo>
                    <a:pt x="32" y="4"/>
                  </a:lnTo>
                  <a:lnTo>
                    <a:pt x="40" y="6"/>
                  </a:lnTo>
                  <a:lnTo>
                    <a:pt x="46" y="12"/>
                  </a:lnTo>
                  <a:lnTo>
                    <a:pt x="52" y="18"/>
                  </a:lnTo>
                  <a:lnTo>
                    <a:pt x="55" y="25"/>
                  </a:lnTo>
                  <a:lnTo>
                    <a:pt x="58" y="33"/>
                  </a:lnTo>
                  <a:lnTo>
                    <a:pt x="58" y="42"/>
                  </a:lnTo>
                  <a:lnTo>
                    <a:pt x="57" y="51"/>
                  </a:lnTo>
                  <a:lnTo>
                    <a:pt x="53" y="61"/>
                  </a:lnTo>
                  <a:lnTo>
                    <a:pt x="45" y="71"/>
                  </a:lnTo>
                  <a:lnTo>
                    <a:pt x="33" y="82"/>
                  </a:lnTo>
                  <a:lnTo>
                    <a:pt x="33" y="83"/>
                  </a:lnTo>
                  <a:lnTo>
                    <a:pt x="33" y="84"/>
                  </a:lnTo>
                  <a:lnTo>
                    <a:pt x="33" y="85"/>
                  </a:lnTo>
                  <a:lnTo>
                    <a:pt x="37" y="87"/>
                  </a:lnTo>
                  <a:lnTo>
                    <a:pt x="44" y="90"/>
                  </a:lnTo>
                  <a:lnTo>
                    <a:pt x="52" y="91"/>
                  </a:lnTo>
                  <a:lnTo>
                    <a:pt x="55" y="92"/>
                  </a:lnTo>
                  <a:lnTo>
                    <a:pt x="53" y="91"/>
                  </a:lnTo>
                  <a:lnTo>
                    <a:pt x="46" y="87"/>
                  </a:lnTo>
                  <a:lnTo>
                    <a:pt x="41" y="85"/>
                  </a:lnTo>
                  <a:lnTo>
                    <a:pt x="37" y="83"/>
                  </a:lnTo>
                  <a:lnTo>
                    <a:pt x="37" y="82"/>
                  </a:lnTo>
                  <a:lnTo>
                    <a:pt x="38" y="81"/>
                  </a:lnTo>
                  <a:lnTo>
                    <a:pt x="40" y="80"/>
                  </a:lnTo>
                  <a:lnTo>
                    <a:pt x="41" y="80"/>
                  </a:lnTo>
                  <a:lnTo>
                    <a:pt x="42" y="79"/>
                  </a:lnTo>
                  <a:lnTo>
                    <a:pt x="46" y="75"/>
                  </a:lnTo>
                  <a:lnTo>
                    <a:pt x="52" y="70"/>
                  </a:lnTo>
                  <a:lnTo>
                    <a:pt x="56" y="62"/>
                  </a:lnTo>
                  <a:lnTo>
                    <a:pt x="61" y="53"/>
                  </a:lnTo>
                  <a:lnTo>
                    <a:pt x="62" y="42"/>
                  </a:lnTo>
                  <a:lnTo>
                    <a:pt x="60" y="28"/>
                  </a:lnTo>
                  <a:lnTo>
                    <a:pt x="53" y="14"/>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9" name="Freeform 90">
              <a:extLst>
                <a:ext uri="{FF2B5EF4-FFF2-40B4-BE49-F238E27FC236}">
                  <a16:creationId xmlns:a16="http://schemas.microsoft.com/office/drawing/2014/main" id="{C6CBF93A-9C4C-AC4B-1A9F-8854FA2FCDCF}"/>
                </a:ext>
              </a:extLst>
            </p:cNvPr>
            <p:cNvSpPr>
              <a:spLocks/>
            </p:cNvSpPr>
            <p:nvPr/>
          </p:nvSpPr>
          <p:spPr bwMode="auto">
            <a:xfrm>
              <a:off x="3316" y="1182"/>
              <a:ext cx="59" cy="27"/>
            </a:xfrm>
            <a:custGeom>
              <a:avLst/>
              <a:gdLst>
                <a:gd name="T0" fmla="*/ 49 w 59"/>
                <a:gd name="T1" fmla="*/ 10 h 27"/>
                <a:gd name="T2" fmla="*/ 47 w 59"/>
                <a:gd name="T3" fmla="*/ 8 h 27"/>
                <a:gd name="T4" fmla="*/ 44 w 59"/>
                <a:gd name="T5" fmla="*/ 6 h 27"/>
                <a:gd name="T6" fmla="*/ 38 w 59"/>
                <a:gd name="T7" fmla="*/ 3 h 27"/>
                <a:gd name="T8" fmla="*/ 33 w 59"/>
                <a:gd name="T9" fmla="*/ 1 h 27"/>
                <a:gd name="T10" fmla="*/ 25 w 59"/>
                <a:gd name="T11" fmla="*/ 0 h 27"/>
                <a:gd name="T12" fmla="*/ 17 w 59"/>
                <a:gd name="T13" fmla="*/ 1 h 27"/>
                <a:gd name="T14" fmla="*/ 9 w 59"/>
                <a:gd name="T15" fmla="*/ 3 h 27"/>
                <a:gd name="T16" fmla="*/ 0 w 59"/>
                <a:gd name="T17" fmla="*/ 8 h 27"/>
                <a:gd name="T18" fmla="*/ 1 w 59"/>
                <a:gd name="T19" fmla="*/ 8 h 27"/>
                <a:gd name="T20" fmla="*/ 5 w 59"/>
                <a:gd name="T21" fmla="*/ 7 h 27"/>
                <a:gd name="T22" fmla="*/ 10 w 59"/>
                <a:gd name="T23" fmla="*/ 6 h 27"/>
                <a:gd name="T24" fmla="*/ 17 w 59"/>
                <a:gd name="T25" fmla="*/ 5 h 27"/>
                <a:gd name="T26" fmla="*/ 25 w 59"/>
                <a:gd name="T27" fmla="*/ 5 h 27"/>
                <a:gd name="T28" fmla="*/ 33 w 59"/>
                <a:gd name="T29" fmla="*/ 6 h 27"/>
                <a:gd name="T30" fmla="*/ 41 w 59"/>
                <a:gd name="T31" fmla="*/ 8 h 27"/>
                <a:gd name="T32" fmla="*/ 47 w 59"/>
                <a:gd name="T33" fmla="*/ 14 h 27"/>
                <a:gd name="T34" fmla="*/ 49 w 59"/>
                <a:gd name="T35" fmla="*/ 16 h 27"/>
                <a:gd name="T36" fmla="*/ 52 w 59"/>
                <a:gd name="T37" fmla="*/ 19 h 27"/>
                <a:gd name="T38" fmla="*/ 53 w 59"/>
                <a:gd name="T39" fmla="*/ 22 h 27"/>
                <a:gd name="T40" fmla="*/ 54 w 59"/>
                <a:gd name="T41" fmla="*/ 26 h 27"/>
                <a:gd name="T42" fmla="*/ 55 w 59"/>
                <a:gd name="T43" fmla="*/ 27 h 27"/>
                <a:gd name="T44" fmla="*/ 57 w 59"/>
                <a:gd name="T45" fmla="*/ 27 h 27"/>
                <a:gd name="T46" fmla="*/ 58 w 59"/>
                <a:gd name="T47" fmla="*/ 27 h 27"/>
                <a:gd name="T48" fmla="*/ 59 w 59"/>
                <a:gd name="T49" fmla="*/ 25 h 27"/>
                <a:gd name="T50" fmla="*/ 57 w 59"/>
                <a:gd name="T51" fmla="*/ 20 h 27"/>
                <a:gd name="T52" fmla="*/ 55 w 59"/>
                <a:gd name="T53" fmla="*/ 17 h 27"/>
                <a:gd name="T54" fmla="*/ 53 w 59"/>
                <a:gd name="T55" fmla="*/ 14 h 27"/>
                <a:gd name="T56" fmla="*/ 49 w 59"/>
                <a:gd name="T57" fmla="*/ 1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27"/>
                <a:gd name="T89" fmla="*/ 59 w 59"/>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27">
                  <a:moveTo>
                    <a:pt x="49" y="10"/>
                  </a:moveTo>
                  <a:lnTo>
                    <a:pt x="47" y="8"/>
                  </a:lnTo>
                  <a:lnTo>
                    <a:pt x="44" y="6"/>
                  </a:lnTo>
                  <a:lnTo>
                    <a:pt x="38" y="3"/>
                  </a:lnTo>
                  <a:lnTo>
                    <a:pt x="33" y="1"/>
                  </a:lnTo>
                  <a:lnTo>
                    <a:pt x="25" y="0"/>
                  </a:lnTo>
                  <a:lnTo>
                    <a:pt x="17" y="1"/>
                  </a:lnTo>
                  <a:lnTo>
                    <a:pt x="9" y="3"/>
                  </a:lnTo>
                  <a:lnTo>
                    <a:pt x="0" y="8"/>
                  </a:lnTo>
                  <a:lnTo>
                    <a:pt x="1" y="8"/>
                  </a:lnTo>
                  <a:lnTo>
                    <a:pt x="5" y="7"/>
                  </a:lnTo>
                  <a:lnTo>
                    <a:pt x="10" y="6"/>
                  </a:lnTo>
                  <a:lnTo>
                    <a:pt x="17" y="5"/>
                  </a:lnTo>
                  <a:lnTo>
                    <a:pt x="25" y="5"/>
                  </a:lnTo>
                  <a:lnTo>
                    <a:pt x="33" y="6"/>
                  </a:lnTo>
                  <a:lnTo>
                    <a:pt x="41" y="8"/>
                  </a:lnTo>
                  <a:lnTo>
                    <a:pt x="47" y="14"/>
                  </a:lnTo>
                  <a:lnTo>
                    <a:pt x="49" y="16"/>
                  </a:lnTo>
                  <a:lnTo>
                    <a:pt x="52" y="19"/>
                  </a:lnTo>
                  <a:lnTo>
                    <a:pt x="53" y="22"/>
                  </a:lnTo>
                  <a:lnTo>
                    <a:pt x="54" y="26"/>
                  </a:lnTo>
                  <a:lnTo>
                    <a:pt x="55" y="27"/>
                  </a:lnTo>
                  <a:lnTo>
                    <a:pt x="57" y="27"/>
                  </a:lnTo>
                  <a:lnTo>
                    <a:pt x="58" y="27"/>
                  </a:lnTo>
                  <a:lnTo>
                    <a:pt x="59" y="25"/>
                  </a:lnTo>
                  <a:lnTo>
                    <a:pt x="57" y="20"/>
                  </a:lnTo>
                  <a:lnTo>
                    <a:pt x="55" y="17"/>
                  </a:lnTo>
                  <a:lnTo>
                    <a:pt x="53" y="14"/>
                  </a:lnTo>
                  <a:lnTo>
                    <a:pt x="49" y="1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0" name="Freeform 91">
              <a:extLst>
                <a:ext uri="{FF2B5EF4-FFF2-40B4-BE49-F238E27FC236}">
                  <a16:creationId xmlns:a16="http://schemas.microsoft.com/office/drawing/2014/main" id="{4A303BE8-E41E-721A-754A-255EB0B1ABE5}"/>
                </a:ext>
              </a:extLst>
            </p:cNvPr>
            <p:cNvSpPr>
              <a:spLocks/>
            </p:cNvSpPr>
            <p:nvPr/>
          </p:nvSpPr>
          <p:spPr bwMode="auto">
            <a:xfrm>
              <a:off x="3400" y="1201"/>
              <a:ext cx="60" cy="21"/>
            </a:xfrm>
            <a:custGeom>
              <a:avLst/>
              <a:gdLst>
                <a:gd name="T0" fmla="*/ 16 w 60"/>
                <a:gd name="T1" fmla="*/ 1 h 21"/>
                <a:gd name="T2" fmla="*/ 19 w 60"/>
                <a:gd name="T3" fmla="*/ 0 h 21"/>
                <a:gd name="T4" fmla="*/ 23 w 60"/>
                <a:gd name="T5" fmla="*/ 0 h 21"/>
                <a:gd name="T6" fmla="*/ 28 w 60"/>
                <a:gd name="T7" fmla="*/ 0 h 21"/>
                <a:gd name="T8" fmla="*/ 35 w 60"/>
                <a:gd name="T9" fmla="*/ 1 h 21"/>
                <a:gd name="T10" fmla="*/ 41 w 60"/>
                <a:gd name="T11" fmla="*/ 3 h 21"/>
                <a:gd name="T12" fmla="*/ 48 w 60"/>
                <a:gd name="T13" fmla="*/ 8 h 21"/>
                <a:gd name="T14" fmla="*/ 55 w 60"/>
                <a:gd name="T15" fmla="*/ 14 h 21"/>
                <a:gd name="T16" fmla="*/ 60 w 60"/>
                <a:gd name="T17" fmla="*/ 21 h 21"/>
                <a:gd name="T18" fmla="*/ 59 w 60"/>
                <a:gd name="T19" fmla="*/ 20 h 21"/>
                <a:gd name="T20" fmla="*/ 57 w 60"/>
                <a:gd name="T21" fmla="*/ 18 h 21"/>
                <a:gd name="T22" fmla="*/ 53 w 60"/>
                <a:gd name="T23" fmla="*/ 15 h 21"/>
                <a:gd name="T24" fmla="*/ 47 w 60"/>
                <a:gd name="T25" fmla="*/ 10 h 21"/>
                <a:gd name="T26" fmla="*/ 40 w 60"/>
                <a:gd name="T27" fmla="*/ 7 h 21"/>
                <a:gd name="T28" fmla="*/ 34 w 60"/>
                <a:gd name="T29" fmla="*/ 5 h 21"/>
                <a:gd name="T30" fmla="*/ 25 w 60"/>
                <a:gd name="T31" fmla="*/ 5 h 21"/>
                <a:gd name="T32" fmla="*/ 17 w 60"/>
                <a:gd name="T33" fmla="*/ 6 h 21"/>
                <a:gd name="T34" fmla="*/ 13 w 60"/>
                <a:gd name="T35" fmla="*/ 7 h 21"/>
                <a:gd name="T36" fmla="*/ 10 w 60"/>
                <a:gd name="T37" fmla="*/ 9 h 21"/>
                <a:gd name="T38" fmla="*/ 7 w 60"/>
                <a:gd name="T39" fmla="*/ 10 h 21"/>
                <a:gd name="T40" fmla="*/ 5 w 60"/>
                <a:gd name="T41" fmla="*/ 12 h 21"/>
                <a:gd name="T42" fmla="*/ 2 w 60"/>
                <a:gd name="T43" fmla="*/ 14 h 21"/>
                <a:gd name="T44" fmla="*/ 1 w 60"/>
                <a:gd name="T45" fmla="*/ 12 h 21"/>
                <a:gd name="T46" fmla="*/ 0 w 60"/>
                <a:gd name="T47" fmla="*/ 11 h 21"/>
                <a:gd name="T48" fmla="*/ 0 w 60"/>
                <a:gd name="T49" fmla="*/ 9 h 21"/>
                <a:gd name="T50" fmla="*/ 3 w 60"/>
                <a:gd name="T51" fmla="*/ 7 h 21"/>
                <a:gd name="T52" fmla="*/ 7 w 60"/>
                <a:gd name="T53" fmla="*/ 5 h 21"/>
                <a:gd name="T54" fmla="*/ 11 w 60"/>
                <a:gd name="T55" fmla="*/ 3 h 21"/>
                <a:gd name="T56" fmla="*/ 16 w 60"/>
                <a:gd name="T57" fmla="*/ 1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
                <a:gd name="T89" fmla="*/ 60 w 60"/>
                <a:gd name="T90" fmla="*/ 21 h 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
                  <a:moveTo>
                    <a:pt x="16" y="1"/>
                  </a:moveTo>
                  <a:lnTo>
                    <a:pt x="19" y="0"/>
                  </a:lnTo>
                  <a:lnTo>
                    <a:pt x="23" y="0"/>
                  </a:lnTo>
                  <a:lnTo>
                    <a:pt x="28" y="0"/>
                  </a:lnTo>
                  <a:lnTo>
                    <a:pt x="35" y="1"/>
                  </a:lnTo>
                  <a:lnTo>
                    <a:pt x="41" y="3"/>
                  </a:lnTo>
                  <a:lnTo>
                    <a:pt x="48" y="8"/>
                  </a:lnTo>
                  <a:lnTo>
                    <a:pt x="55" y="14"/>
                  </a:lnTo>
                  <a:lnTo>
                    <a:pt x="60" y="21"/>
                  </a:lnTo>
                  <a:lnTo>
                    <a:pt x="59" y="20"/>
                  </a:lnTo>
                  <a:lnTo>
                    <a:pt x="57" y="18"/>
                  </a:lnTo>
                  <a:lnTo>
                    <a:pt x="53" y="15"/>
                  </a:lnTo>
                  <a:lnTo>
                    <a:pt x="47" y="10"/>
                  </a:lnTo>
                  <a:lnTo>
                    <a:pt x="40" y="7"/>
                  </a:lnTo>
                  <a:lnTo>
                    <a:pt x="34" y="5"/>
                  </a:lnTo>
                  <a:lnTo>
                    <a:pt x="25" y="5"/>
                  </a:lnTo>
                  <a:lnTo>
                    <a:pt x="17" y="6"/>
                  </a:lnTo>
                  <a:lnTo>
                    <a:pt x="13" y="7"/>
                  </a:lnTo>
                  <a:lnTo>
                    <a:pt x="10" y="9"/>
                  </a:lnTo>
                  <a:lnTo>
                    <a:pt x="7" y="10"/>
                  </a:lnTo>
                  <a:lnTo>
                    <a:pt x="5" y="12"/>
                  </a:lnTo>
                  <a:lnTo>
                    <a:pt x="2" y="14"/>
                  </a:lnTo>
                  <a:lnTo>
                    <a:pt x="1" y="12"/>
                  </a:lnTo>
                  <a:lnTo>
                    <a:pt x="0" y="11"/>
                  </a:lnTo>
                  <a:lnTo>
                    <a:pt x="0" y="9"/>
                  </a:lnTo>
                  <a:lnTo>
                    <a:pt x="3" y="7"/>
                  </a:lnTo>
                  <a:lnTo>
                    <a:pt x="7" y="5"/>
                  </a:lnTo>
                  <a:lnTo>
                    <a:pt x="11" y="3"/>
                  </a:lnTo>
                  <a:lnTo>
                    <a:pt x="16" y="1"/>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1" name="Freeform 92">
              <a:extLst>
                <a:ext uri="{FF2B5EF4-FFF2-40B4-BE49-F238E27FC236}">
                  <a16:creationId xmlns:a16="http://schemas.microsoft.com/office/drawing/2014/main" id="{C400D617-E285-08B9-B5D9-127B940DF4E2}"/>
                </a:ext>
              </a:extLst>
            </p:cNvPr>
            <p:cNvSpPr>
              <a:spLocks/>
            </p:cNvSpPr>
            <p:nvPr/>
          </p:nvSpPr>
          <p:spPr bwMode="auto">
            <a:xfrm>
              <a:off x="3288" y="1108"/>
              <a:ext cx="47" cy="138"/>
            </a:xfrm>
            <a:custGeom>
              <a:avLst/>
              <a:gdLst>
                <a:gd name="T0" fmla="*/ 45 w 47"/>
                <a:gd name="T1" fmla="*/ 0 h 138"/>
                <a:gd name="T2" fmla="*/ 46 w 47"/>
                <a:gd name="T3" fmla="*/ 0 h 138"/>
                <a:gd name="T4" fmla="*/ 46 w 47"/>
                <a:gd name="T5" fmla="*/ 0 h 138"/>
                <a:gd name="T6" fmla="*/ 47 w 47"/>
                <a:gd name="T7" fmla="*/ 0 h 138"/>
                <a:gd name="T8" fmla="*/ 47 w 47"/>
                <a:gd name="T9" fmla="*/ 2 h 138"/>
                <a:gd name="T10" fmla="*/ 47 w 47"/>
                <a:gd name="T11" fmla="*/ 3 h 138"/>
                <a:gd name="T12" fmla="*/ 47 w 47"/>
                <a:gd name="T13" fmla="*/ 3 h 138"/>
                <a:gd name="T14" fmla="*/ 47 w 47"/>
                <a:gd name="T15" fmla="*/ 4 h 138"/>
                <a:gd name="T16" fmla="*/ 47 w 47"/>
                <a:gd name="T17" fmla="*/ 5 h 138"/>
                <a:gd name="T18" fmla="*/ 38 w 47"/>
                <a:gd name="T19" fmla="*/ 18 h 138"/>
                <a:gd name="T20" fmla="*/ 31 w 47"/>
                <a:gd name="T21" fmla="*/ 32 h 138"/>
                <a:gd name="T22" fmla="*/ 24 w 47"/>
                <a:gd name="T23" fmla="*/ 47 h 138"/>
                <a:gd name="T24" fmla="*/ 18 w 47"/>
                <a:gd name="T25" fmla="*/ 64 h 138"/>
                <a:gd name="T26" fmla="*/ 14 w 47"/>
                <a:gd name="T27" fmla="*/ 82 h 138"/>
                <a:gd name="T28" fmla="*/ 9 w 47"/>
                <a:gd name="T29" fmla="*/ 100 h 138"/>
                <a:gd name="T30" fmla="*/ 6 w 47"/>
                <a:gd name="T31" fmla="*/ 119 h 138"/>
                <a:gd name="T32" fmla="*/ 4 w 47"/>
                <a:gd name="T33" fmla="*/ 138 h 138"/>
                <a:gd name="T34" fmla="*/ 3 w 47"/>
                <a:gd name="T35" fmla="*/ 138 h 138"/>
                <a:gd name="T36" fmla="*/ 3 w 47"/>
                <a:gd name="T37" fmla="*/ 137 h 138"/>
                <a:gd name="T38" fmla="*/ 2 w 47"/>
                <a:gd name="T39" fmla="*/ 137 h 138"/>
                <a:gd name="T40" fmla="*/ 0 w 47"/>
                <a:gd name="T41" fmla="*/ 137 h 138"/>
                <a:gd name="T42" fmla="*/ 4 w 47"/>
                <a:gd name="T43" fmla="*/ 117 h 138"/>
                <a:gd name="T44" fmla="*/ 7 w 47"/>
                <a:gd name="T45" fmla="*/ 98 h 138"/>
                <a:gd name="T46" fmla="*/ 10 w 47"/>
                <a:gd name="T47" fmla="*/ 80 h 138"/>
                <a:gd name="T48" fmla="*/ 16 w 47"/>
                <a:gd name="T49" fmla="*/ 62 h 138"/>
                <a:gd name="T50" fmla="*/ 22 w 47"/>
                <a:gd name="T51" fmla="*/ 44 h 138"/>
                <a:gd name="T52" fmla="*/ 28 w 47"/>
                <a:gd name="T53" fmla="*/ 28 h 138"/>
                <a:gd name="T54" fmla="*/ 36 w 47"/>
                <a:gd name="T55" fmla="*/ 14 h 138"/>
                <a:gd name="T56" fmla="*/ 45 w 47"/>
                <a:gd name="T57" fmla="*/ 0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7"/>
                <a:gd name="T88" fmla="*/ 0 h 138"/>
                <a:gd name="T89" fmla="*/ 47 w 47"/>
                <a:gd name="T90" fmla="*/ 138 h 1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7" h="138">
                  <a:moveTo>
                    <a:pt x="45" y="0"/>
                  </a:moveTo>
                  <a:lnTo>
                    <a:pt x="46" y="0"/>
                  </a:lnTo>
                  <a:lnTo>
                    <a:pt x="47" y="0"/>
                  </a:lnTo>
                  <a:lnTo>
                    <a:pt x="47" y="2"/>
                  </a:lnTo>
                  <a:lnTo>
                    <a:pt x="47" y="3"/>
                  </a:lnTo>
                  <a:lnTo>
                    <a:pt x="47" y="4"/>
                  </a:lnTo>
                  <a:lnTo>
                    <a:pt x="47" y="5"/>
                  </a:lnTo>
                  <a:lnTo>
                    <a:pt x="38" y="18"/>
                  </a:lnTo>
                  <a:lnTo>
                    <a:pt x="31" y="32"/>
                  </a:lnTo>
                  <a:lnTo>
                    <a:pt x="24" y="47"/>
                  </a:lnTo>
                  <a:lnTo>
                    <a:pt x="18" y="64"/>
                  </a:lnTo>
                  <a:lnTo>
                    <a:pt x="14" y="82"/>
                  </a:lnTo>
                  <a:lnTo>
                    <a:pt x="9" y="100"/>
                  </a:lnTo>
                  <a:lnTo>
                    <a:pt x="6" y="119"/>
                  </a:lnTo>
                  <a:lnTo>
                    <a:pt x="4" y="138"/>
                  </a:lnTo>
                  <a:lnTo>
                    <a:pt x="3" y="138"/>
                  </a:lnTo>
                  <a:lnTo>
                    <a:pt x="3" y="137"/>
                  </a:lnTo>
                  <a:lnTo>
                    <a:pt x="2" y="137"/>
                  </a:lnTo>
                  <a:lnTo>
                    <a:pt x="0" y="137"/>
                  </a:lnTo>
                  <a:lnTo>
                    <a:pt x="4" y="117"/>
                  </a:lnTo>
                  <a:lnTo>
                    <a:pt x="7" y="98"/>
                  </a:lnTo>
                  <a:lnTo>
                    <a:pt x="10" y="80"/>
                  </a:lnTo>
                  <a:lnTo>
                    <a:pt x="16" y="62"/>
                  </a:lnTo>
                  <a:lnTo>
                    <a:pt x="22" y="44"/>
                  </a:lnTo>
                  <a:lnTo>
                    <a:pt x="28" y="28"/>
                  </a:lnTo>
                  <a:lnTo>
                    <a:pt x="36" y="14"/>
                  </a:lnTo>
                  <a:lnTo>
                    <a:pt x="45" y="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2" name="Freeform 93">
              <a:extLst>
                <a:ext uri="{FF2B5EF4-FFF2-40B4-BE49-F238E27FC236}">
                  <a16:creationId xmlns:a16="http://schemas.microsoft.com/office/drawing/2014/main" id="{884FC739-6C00-70DC-B482-E014DCBA296A}"/>
                </a:ext>
              </a:extLst>
            </p:cNvPr>
            <p:cNvSpPr>
              <a:spLocks/>
            </p:cNvSpPr>
            <p:nvPr/>
          </p:nvSpPr>
          <p:spPr bwMode="auto">
            <a:xfrm>
              <a:off x="3303" y="1119"/>
              <a:ext cx="37" cy="128"/>
            </a:xfrm>
            <a:custGeom>
              <a:avLst/>
              <a:gdLst>
                <a:gd name="T0" fmla="*/ 33 w 37"/>
                <a:gd name="T1" fmla="*/ 1 h 128"/>
                <a:gd name="T2" fmla="*/ 35 w 37"/>
                <a:gd name="T3" fmla="*/ 0 h 128"/>
                <a:gd name="T4" fmla="*/ 35 w 37"/>
                <a:gd name="T5" fmla="*/ 0 h 128"/>
                <a:gd name="T6" fmla="*/ 36 w 37"/>
                <a:gd name="T7" fmla="*/ 0 h 128"/>
                <a:gd name="T8" fmla="*/ 36 w 37"/>
                <a:gd name="T9" fmla="*/ 1 h 128"/>
                <a:gd name="T10" fmla="*/ 37 w 37"/>
                <a:gd name="T11" fmla="*/ 2 h 128"/>
                <a:gd name="T12" fmla="*/ 37 w 37"/>
                <a:gd name="T13" fmla="*/ 2 h 128"/>
                <a:gd name="T14" fmla="*/ 37 w 37"/>
                <a:gd name="T15" fmla="*/ 3 h 128"/>
                <a:gd name="T16" fmla="*/ 36 w 37"/>
                <a:gd name="T17" fmla="*/ 4 h 128"/>
                <a:gd name="T18" fmla="*/ 29 w 37"/>
                <a:gd name="T19" fmla="*/ 17 h 128"/>
                <a:gd name="T20" fmla="*/ 22 w 37"/>
                <a:gd name="T21" fmla="*/ 31 h 128"/>
                <a:gd name="T22" fmla="*/ 18 w 37"/>
                <a:gd name="T23" fmla="*/ 45 h 128"/>
                <a:gd name="T24" fmla="*/ 13 w 37"/>
                <a:gd name="T25" fmla="*/ 61 h 128"/>
                <a:gd name="T26" fmla="*/ 10 w 37"/>
                <a:gd name="T27" fmla="*/ 78 h 128"/>
                <a:gd name="T28" fmla="*/ 7 w 37"/>
                <a:gd name="T29" fmla="*/ 94 h 128"/>
                <a:gd name="T30" fmla="*/ 4 w 37"/>
                <a:gd name="T31" fmla="*/ 111 h 128"/>
                <a:gd name="T32" fmla="*/ 2 w 37"/>
                <a:gd name="T33" fmla="*/ 128 h 128"/>
                <a:gd name="T34" fmla="*/ 1 w 37"/>
                <a:gd name="T35" fmla="*/ 128 h 128"/>
                <a:gd name="T36" fmla="*/ 1 w 37"/>
                <a:gd name="T37" fmla="*/ 128 h 128"/>
                <a:gd name="T38" fmla="*/ 1 w 37"/>
                <a:gd name="T39" fmla="*/ 128 h 128"/>
                <a:gd name="T40" fmla="*/ 0 w 37"/>
                <a:gd name="T41" fmla="*/ 128 h 128"/>
                <a:gd name="T42" fmla="*/ 1 w 37"/>
                <a:gd name="T43" fmla="*/ 110 h 128"/>
                <a:gd name="T44" fmla="*/ 3 w 37"/>
                <a:gd name="T45" fmla="*/ 93 h 128"/>
                <a:gd name="T46" fmla="*/ 7 w 37"/>
                <a:gd name="T47" fmla="*/ 77 h 128"/>
                <a:gd name="T48" fmla="*/ 10 w 37"/>
                <a:gd name="T49" fmla="*/ 60 h 128"/>
                <a:gd name="T50" fmla="*/ 14 w 37"/>
                <a:gd name="T51" fmla="*/ 44 h 128"/>
                <a:gd name="T52" fmla="*/ 20 w 37"/>
                <a:gd name="T53" fmla="*/ 29 h 128"/>
                <a:gd name="T54" fmla="*/ 27 w 37"/>
                <a:gd name="T55" fmla="*/ 14 h 128"/>
                <a:gd name="T56" fmla="*/ 33 w 37"/>
                <a:gd name="T57" fmla="*/ 1 h 1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
                <a:gd name="T88" fmla="*/ 0 h 128"/>
                <a:gd name="T89" fmla="*/ 37 w 37"/>
                <a:gd name="T90" fmla="*/ 128 h 1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 h="128">
                  <a:moveTo>
                    <a:pt x="33" y="1"/>
                  </a:moveTo>
                  <a:lnTo>
                    <a:pt x="35" y="0"/>
                  </a:lnTo>
                  <a:lnTo>
                    <a:pt x="36" y="0"/>
                  </a:lnTo>
                  <a:lnTo>
                    <a:pt x="36" y="1"/>
                  </a:lnTo>
                  <a:lnTo>
                    <a:pt x="37" y="2"/>
                  </a:lnTo>
                  <a:lnTo>
                    <a:pt x="37" y="3"/>
                  </a:lnTo>
                  <a:lnTo>
                    <a:pt x="36" y="4"/>
                  </a:lnTo>
                  <a:lnTo>
                    <a:pt x="29" y="17"/>
                  </a:lnTo>
                  <a:lnTo>
                    <a:pt x="22" y="31"/>
                  </a:lnTo>
                  <a:lnTo>
                    <a:pt x="18" y="45"/>
                  </a:lnTo>
                  <a:lnTo>
                    <a:pt x="13" y="61"/>
                  </a:lnTo>
                  <a:lnTo>
                    <a:pt x="10" y="78"/>
                  </a:lnTo>
                  <a:lnTo>
                    <a:pt x="7" y="94"/>
                  </a:lnTo>
                  <a:lnTo>
                    <a:pt x="4" y="111"/>
                  </a:lnTo>
                  <a:lnTo>
                    <a:pt x="2" y="128"/>
                  </a:lnTo>
                  <a:lnTo>
                    <a:pt x="1" y="128"/>
                  </a:lnTo>
                  <a:lnTo>
                    <a:pt x="0" y="128"/>
                  </a:lnTo>
                  <a:lnTo>
                    <a:pt x="1" y="110"/>
                  </a:lnTo>
                  <a:lnTo>
                    <a:pt x="3" y="93"/>
                  </a:lnTo>
                  <a:lnTo>
                    <a:pt x="7" y="77"/>
                  </a:lnTo>
                  <a:lnTo>
                    <a:pt x="10" y="60"/>
                  </a:lnTo>
                  <a:lnTo>
                    <a:pt x="14" y="44"/>
                  </a:lnTo>
                  <a:lnTo>
                    <a:pt x="20" y="29"/>
                  </a:lnTo>
                  <a:lnTo>
                    <a:pt x="27" y="14"/>
                  </a:lnTo>
                  <a:lnTo>
                    <a:pt x="33" y="1"/>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3" name="Freeform 94">
              <a:extLst>
                <a:ext uri="{FF2B5EF4-FFF2-40B4-BE49-F238E27FC236}">
                  <a16:creationId xmlns:a16="http://schemas.microsoft.com/office/drawing/2014/main" id="{9105D3BB-1696-5A89-1C87-666400ABB7F3}"/>
                </a:ext>
              </a:extLst>
            </p:cNvPr>
            <p:cNvSpPr>
              <a:spLocks/>
            </p:cNvSpPr>
            <p:nvPr/>
          </p:nvSpPr>
          <p:spPr bwMode="auto">
            <a:xfrm>
              <a:off x="3301" y="1271"/>
              <a:ext cx="3" cy="18"/>
            </a:xfrm>
            <a:custGeom>
              <a:avLst/>
              <a:gdLst>
                <a:gd name="T0" fmla="*/ 3 w 3"/>
                <a:gd name="T1" fmla="*/ 0 h 18"/>
                <a:gd name="T2" fmla="*/ 3 w 3"/>
                <a:gd name="T3" fmla="*/ 5 h 18"/>
                <a:gd name="T4" fmla="*/ 3 w 3"/>
                <a:gd name="T5" fmla="*/ 9 h 18"/>
                <a:gd name="T6" fmla="*/ 2 w 3"/>
                <a:gd name="T7" fmla="*/ 14 h 18"/>
                <a:gd name="T8" fmla="*/ 2 w 3"/>
                <a:gd name="T9" fmla="*/ 18 h 18"/>
                <a:gd name="T10" fmla="*/ 2 w 3"/>
                <a:gd name="T11" fmla="*/ 18 h 18"/>
                <a:gd name="T12" fmla="*/ 1 w 3"/>
                <a:gd name="T13" fmla="*/ 17 h 18"/>
                <a:gd name="T14" fmla="*/ 1 w 3"/>
                <a:gd name="T15" fmla="*/ 17 h 18"/>
                <a:gd name="T16" fmla="*/ 0 w 3"/>
                <a:gd name="T17" fmla="*/ 17 h 18"/>
                <a:gd name="T18" fmla="*/ 0 w 3"/>
                <a:gd name="T19" fmla="*/ 14 h 18"/>
                <a:gd name="T20" fmla="*/ 0 w 3"/>
                <a:gd name="T21" fmla="*/ 10 h 18"/>
                <a:gd name="T22" fmla="*/ 0 w 3"/>
                <a:gd name="T23" fmla="*/ 7 h 18"/>
                <a:gd name="T24" fmla="*/ 0 w 3"/>
                <a:gd name="T25" fmla="*/ 4 h 18"/>
                <a:gd name="T26" fmla="*/ 1 w 3"/>
                <a:gd name="T27" fmla="*/ 3 h 18"/>
                <a:gd name="T28" fmla="*/ 2 w 3"/>
                <a:gd name="T29" fmla="*/ 2 h 18"/>
                <a:gd name="T30" fmla="*/ 2 w 3"/>
                <a:gd name="T31" fmla="*/ 2 h 18"/>
                <a:gd name="T32" fmla="*/ 3 w 3"/>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18"/>
                <a:gd name="T53" fmla="*/ 3 w 3"/>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18">
                  <a:moveTo>
                    <a:pt x="3" y="0"/>
                  </a:moveTo>
                  <a:lnTo>
                    <a:pt x="3" y="5"/>
                  </a:lnTo>
                  <a:lnTo>
                    <a:pt x="3" y="9"/>
                  </a:lnTo>
                  <a:lnTo>
                    <a:pt x="2" y="14"/>
                  </a:lnTo>
                  <a:lnTo>
                    <a:pt x="2" y="18"/>
                  </a:lnTo>
                  <a:lnTo>
                    <a:pt x="1" y="17"/>
                  </a:lnTo>
                  <a:lnTo>
                    <a:pt x="0" y="17"/>
                  </a:lnTo>
                  <a:lnTo>
                    <a:pt x="0" y="14"/>
                  </a:lnTo>
                  <a:lnTo>
                    <a:pt x="0" y="10"/>
                  </a:lnTo>
                  <a:lnTo>
                    <a:pt x="0" y="7"/>
                  </a:lnTo>
                  <a:lnTo>
                    <a:pt x="0" y="4"/>
                  </a:lnTo>
                  <a:lnTo>
                    <a:pt x="1" y="3"/>
                  </a:lnTo>
                  <a:lnTo>
                    <a:pt x="2" y="2"/>
                  </a:lnTo>
                  <a:lnTo>
                    <a:pt x="3" y="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4" name="Freeform 95">
              <a:extLst>
                <a:ext uri="{FF2B5EF4-FFF2-40B4-BE49-F238E27FC236}">
                  <a16:creationId xmlns:a16="http://schemas.microsoft.com/office/drawing/2014/main" id="{EDA0AAE1-B7AF-17BD-7951-00F291E23D04}"/>
                </a:ext>
              </a:extLst>
            </p:cNvPr>
            <p:cNvSpPr>
              <a:spLocks/>
            </p:cNvSpPr>
            <p:nvPr/>
          </p:nvSpPr>
          <p:spPr bwMode="auto">
            <a:xfrm>
              <a:off x="3310" y="1139"/>
              <a:ext cx="40" cy="108"/>
            </a:xfrm>
            <a:custGeom>
              <a:avLst/>
              <a:gdLst>
                <a:gd name="T0" fmla="*/ 36 w 40"/>
                <a:gd name="T1" fmla="*/ 0 h 108"/>
                <a:gd name="T2" fmla="*/ 38 w 40"/>
                <a:gd name="T3" fmla="*/ 0 h 108"/>
                <a:gd name="T4" fmla="*/ 38 w 40"/>
                <a:gd name="T5" fmla="*/ 0 h 108"/>
                <a:gd name="T6" fmla="*/ 39 w 40"/>
                <a:gd name="T7" fmla="*/ 1 h 108"/>
                <a:gd name="T8" fmla="*/ 39 w 40"/>
                <a:gd name="T9" fmla="*/ 2 h 108"/>
                <a:gd name="T10" fmla="*/ 40 w 40"/>
                <a:gd name="T11" fmla="*/ 3 h 108"/>
                <a:gd name="T12" fmla="*/ 40 w 40"/>
                <a:gd name="T13" fmla="*/ 3 h 108"/>
                <a:gd name="T14" fmla="*/ 40 w 40"/>
                <a:gd name="T15" fmla="*/ 4 h 108"/>
                <a:gd name="T16" fmla="*/ 39 w 40"/>
                <a:gd name="T17" fmla="*/ 5 h 108"/>
                <a:gd name="T18" fmla="*/ 31 w 40"/>
                <a:gd name="T19" fmla="*/ 13 h 108"/>
                <a:gd name="T20" fmla="*/ 24 w 40"/>
                <a:gd name="T21" fmla="*/ 22 h 108"/>
                <a:gd name="T22" fmla="*/ 19 w 40"/>
                <a:gd name="T23" fmla="*/ 33 h 108"/>
                <a:gd name="T24" fmla="*/ 14 w 40"/>
                <a:gd name="T25" fmla="*/ 45 h 108"/>
                <a:gd name="T26" fmla="*/ 10 w 40"/>
                <a:gd name="T27" fmla="*/ 60 h 108"/>
                <a:gd name="T28" fmla="*/ 6 w 40"/>
                <a:gd name="T29" fmla="*/ 74 h 108"/>
                <a:gd name="T30" fmla="*/ 4 w 40"/>
                <a:gd name="T31" fmla="*/ 91 h 108"/>
                <a:gd name="T32" fmla="*/ 3 w 40"/>
                <a:gd name="T33" fmla="*/ 108 h 108"/>
                <a:gd name="T34" fmla="*/ 2 w 40"/>
                <a:gd name="T35" fmla="*/ 108 h 108"/>
                <a:gd name="T36" fmla="*/ 2 w 40"/>
                <a:gd name="T37" fmla="*/ 108 h 108"/>
                <a:gd name="T38" fmla="*/ 1 w 40"/>
                <a:gd name="T39" fmla="*/ 108 h 108"/>
                <a:gd name="T40" fmla="*/ 0 w 40"/>
                <a:gd name="T41" fmla="*/ 108 h 108"/>
                <a:gd name="T42" fmla="*/ 1 w 40"/>
                <a:gd name="T43" fmla="*/ 90 h 108"/>
                <a:gd name="T44" fmla="*/ 3 w 40"/>
                <a:gd name="T45" fmla="*/ 73 h 108"/>
                <a:gd name="T46" fmla="*/ 6 w 40"/>
                <a:gd name="T47" fmla="*/ 57 h 108"/>
                <a:gd name="T48" fmla="*/ 10 w 40"/>
                <a:gd name="T49" fmla="*/ 42 h 108"/>
                <a:gd name="T50" fmla="*/ 14 w 40"/>
                <a:gd name="T51" fmla="*/ 29 h 108"/>
                <a:gd name="T52" fmla="*/ 21 w 40"/>
                <a:gd name="T53" fmla="*/ 17 h 108"/>
                <a:gd name="T54" fmla="*/ 28 w 40"/>
                <a:gd name="T55" fmla="*/ 7 h 108"/>
                <a:gd name="T56" fmla="*/ 36 w 40"/>
                <a:gd name="T57" fmla="*/ 0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
                <a:gd name="T88" fmla="*/ 0 h 108"/>
                <a:gd name="T89" fmla="*/ 40 w 40"/>
                <a:gd name="T90" fmla="*/ 108 h 1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 h="108">
                  <a:moveTo>
                    <a:pt x="36" y="0"/>
                  </a:moveTo>
                  <a:lnTo>
                    <a:pt x="38" y="0"/>
                  </a:lnTo>
                  <a:lnTo>
                    <a:pt x="39" y="1"/>
                  </a:lnTo>
                  <a:lnTo>
                    <a:pt x="39" y="2"/>
                  </a:lnTo>
                  <a:lnTo>
                    <a:pt x="40" y="3"/>
                  </a:lnTo>
                  <a:lnTo>
                    <a:pt x="40" y="4"/>
                  </a:lnTo>
                  <a:lnTo>
                    <a:pt x="39" y="5"/>
                  </a:lnTo>
                  <a:lnTo>
                    <a:pt x="31" y="13"/>
                  </a:lnTo>
                  <a:lnTo>
                    <a:pt x="24" y="22"/>
                  </a:lnTo>
                  <a:lnTo>
                    <a:pt x="19" y="33"/>
                  </a:lnTo>
                  <a:lnTo>
                    <a:pt x="14" y="45"/>
                  </a:lnTo>
                  <a:lnTo>
                    <a:pt x="10" y="60"/>
                  </a:lnTo>
                  <a:lnTo>
                    <a:pt x="6" y="74"/>
                  </a:lnTo>
                  <a:lnTo>
                    <a:pt x="4" y="91"/>
                  </a:lnTo>
                  <a:lnTo>
                    <a:pt x="3" y="108"/>
                  </a:lnTo>
                  <a:lnTo>
                    <a:pt x="2" y="108"/>
                  </a:lnTo>
                  <a:lnTo>
                    <a:pt x="1" y="108"/>
                  </a:lnTo>
                  <a:lnTo>
                    <a:pt x="0" y="108"/>
                  </a:lnTo>
                  <a:lnTo>
                    <a:pt x="1" y="90"/>
                  </a:lnTo>
                  <a:lnTo>
                    <a:pt x="3" y="73"/>
                  </a:lnTo>
                  <a:lnTo>
                    <a:pt x="6" y="57"/>
                  </a:lnTo>
                  <a:lnTo>
                    <a:pt x="10" y="42"/>
                  </a:lnTo>
                  <a:lnTo>
                    <a:pt x="14" y="29"/>
                  </a:lnTo>
                  <a:lnTo>
                    <a:pt x="21" y="17"/>
                  </a:lnTo>
                  <a:lnTo>
                    <a:pt x="28" y="7"/>
                  </a:lnTo>
                  <a:lnTo>
                    <a:pt x="36" y="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5" name="Freeform 96">
              <a:extLst>
                <a:ext uri="{FF2B5EF4-FFF2-40B4-BE49-F238E27FC236}">
                  <a16:creationId xmlns:a16="http://schemas.microsoft.com/office/drawing/2014/main" id="{658B8EAD-9102-9F22-C2D2-0DA82DD0FF90}"/>
                </a:ext>
              </a:extLst>
            </p:cNvPr>
            <p:cNvSpPr>
              <a:spLocks/>
            </p:cNvSpPr>
            <p:nvPr/>
          </p:nvSpPr>
          <p:spPr bwMode="auto">
            <a:xfrm>
              <a:off x="3309" y="1259"/>
              <a:ext cx="4" cy="36"/>
            </a:xfrm>
            <a:custGeom>
              <a:avLst/>
              <a:gdLst>
                <a:gd name="T0" fmla="*/ 0 w 4"/>
                <a:gd name="T1" fmla="*/ 7 h 36"/>
                <a:gd name="T2" fmla="*/ 1 w 4"/>
                <a:gd name="T3" fmla="*/ 5 h 36"/>
                <a:gd name="T4" fmla="*/ 2 w 4"/>
                <a:gd name="T5" fmla="*/ 4 h 36"/>
                <a:gd name="T6" fmla="*/ 3 w 4"/>
                <a:gd name="T7" fmla="*/ 1 h 36"/>
                <a:gd name="T8" fmla="*/ 4 w 4"/>
                <a:gd name="T9" fmla="*/ 0 h 36"/>
                <a:gd name="T10" fmla="*/ 4 w 4"/>
                <a:gd name="T11" fmla="*/ 9 h 36"/>
                <a:gd name="T12" fmla="*/ 4 w 4"/>
                <a:gd name="T13" fmla="*/ 18 h 36"/>
                <a:gd name="T14" fmla="*/ 4 w 4"/>
                <a:gd name="T15" fmla="*/ 27 h 36"/>
                <a:gd name="T16" fmla="*/ 4 w 4"/>
                <a:gd name="T17" fmla="*/ 36 h 36"/>
                <a:gd name="T18" fmla="*/ 3 w 4"/>
                <a:gd name="T19" fmla="*/ 35 h 36"/>
                <a:gd name="T20" fmla="*/ 2 w 4"/>
                <a:gd name="T21" fmla="*/ 35 h 36"/>
                <a:gd name="T22" fmla="*/ 1 w 4"/>
                <a:gd name="T23" fmla="*/ 35 h 36"/>
                <a:gd name="T24" fmla="*/ 0 w 4"/>
                <a:gd name="T25" fmla="*/ 34 h 36"/>
                <a:gd name="T26" fmla="*/ 0 w 4"/>
                <a:gd name="T27" fmla="*/ 27 h 36"/>
                <a:gd name="T28" fmla="*/ 0 w 4"/>
                <a:gd name="T29" fmla="*/ 20 h 36"/>
                <a:gd name="T30" fmla="*/ 0 w 4"/>
                <a:gd name="T31" fmla="*/ 14 h 36"/>
                <a:gd name="T32" fmla="*/ 0 w 4"/>
                <a:gd name="T33" fmla="*/ 7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36"/>
                <a:gd name="T53" fmla="*/ 4 w 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36">
                  <a:moveTo>
                    <a:pt x="0" y="7"/>
                  </a:moveTo>
                  <a:lnTo>
                    <a:pt x="1" y="5"/>
                  </a:lnTo>
                  <a:lnTo>
                    <a:pt x="2" y="4"/>
                  </a:lnTo>
                  <a:lnTo>
                    <a:pt x="3" y="1"/>
                  </a:lnTo>
                  <a:lnTo>
                    <a:pt x="4" y="0"/>
                  </a:lnTo>
                  <a:lnTo>
                    <a:pt x="4" y="9"/>
                  </a:lnTo>
                  <a:lnTo>
                    <a:pt x="4" y="18"/>
                  </a:lnTo>
                  <a:lnTo>
                    <a:pt x="4" y="27"/>
                  </a:lnTo>
                  <a:lnTo>
                    <a:pt x="4" y="36"/>
                  </a:lnTo>
                  <a:lnTo>
                    <a:pt x="3" y="35"/>
                  </a:lnTo>
                  <a:lnTo>
                    <a:pt x="2" y="35"/>
                  </a:lnTo>
                  <a:lnTo>
                    <a:pt x="1" y="35"/>
                  </a:lnTo>
                  <a:lnTo>
                    <a:pt x="0" y="34"/>
                  </a:lnTo>
                  <a:lnTo>
                    <a:pt x="0" y="27"/>
                  </a:lnTo>
                  <a:lnTo>
                    <a:pt x="0" y="20"/>
                  </a:lnTo>
                  <a:lnTo>
                    <a:pt x="0" y="14"/>
                  </a:lnTo>
                  <a:lnTo>
                    <a:pt x="0" y="7"/>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6" name="Freeform 97">
              <a:extLst>
                <a:ext uri="{FF2B5EF4-FFF2-40B4-BE49-F238E27FC236}">
                  <a16:creationId xmlns:a16="http://schemas.microsoft.com/office/drawing/2014/main" id="{4A1C95AC-F76A-9309-745B-7FA956FB8138}"/>
                </a:ext>
              </a:extLst>
            </p:cNvPr>
            <p:cNvSpPr>
              <a:spLocks/>
            </p:cNvSpPr>
            <p:nvPr/>
          </p:nvSpPr>
          <p:spPr bwMode="auto">
            <a:xfrm>
              <a:off x="3332" y="1110"/>
              <a:ext cx="26" cy="38"/>
            </a:xfrm>
            <a:custGeom>
              <a:avLst/>
              <a:gdLst>
                <a:gd name="T0" fmla="*/ 0 w 26"/>
                <a:gd name="T1" fmla="*/ 1 h 38"/>
                <a:gd name="T2" fmla="*/ 0 w 26"/>
                <a:gd name="T3" fmla="*/ 2 h 38"/>
                <a:gd name="T4" fmla="*/ 0 w 26"/>
                <a:gd name="T5" fmla="*/ 2 h 38"/>
                <a:gd name="T6" fmla="*/ 0 w 26"/>
                <a:gd name="T7" fmla="*/ 2 h 38"/>
                <a:gd name="T8" fmla="*/ 0 w 26"/>
                <a:gd name="T9" fmla="*/ 3 h 38"/>
                <a:gd name="T10" fmla="*/ 12 w 26"/>
                <a:gd name="T11" fmla="*/ 38 h 38"/>
                <a:gd name="T12" fmla="*/ 14 w 26"/>
                <a:gd name="T13" fmla="*/ 38 h 38"/>
                <a:gd name="T14" fmla="*/ 18 w 26"/>
                <a:gd name="T15" fmla="*/ 35 h 38"/>
                <a:gd name="T16" fmla="*/ 21 w 26"/>
                <a:gd name="T17" fmla="*/ 34 h 38"/>
                <a:gd name="T18" fmla="*/ 26 w 26"/>
                <a:gd name="T19" fmla="*/ 34 h 38"/>
                <a:gd name="T20" fmla="*/ 2 w 26"/>
                <a:gd name="T21" fmla="*/ 0 h 38"/>
                <a:gd name="T22" fmla="*/ 2 w 26"/>
                <a:gd name="T23" fmla="*/ 0 h 38"/>
                <a:gd name="T24" fmla="*/ 1 w 26"/>
                <a:gd name="T25" fmla="*/ 0 h 38"/>
                <a:gd name="T26" fmla="*/ 1 w 26"/>
                <a:gd name="T27" fmla="*/ 0 h 38"/>
                <a:gd name="T28" fmla="*/ 0 w 26"/>
                <a:gd name="T29" fmla="*/ 1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38"/>
                <a:gd name="T47" fmla="*/ 26 w 26"/>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38">
                  <a:moveTo>
                    <a:pt x="0" y="1"/>
                  </a:moveTo>
                  <a:lnTo>
                    <a:pt x="0" y="2"/>
                  </a:lnTo>
                  <a:lnTo>
                    <a:pt x="0" y="3"/>
                  </a:lnTo>
                  <a:lnTo>
                    <a:pt x="12" y="38"/>
                  </a:lnTo>
                  <a:lnTo>
                    <a:pt x="14" y="38"/>
                  </a:lnTo>
                  <a:lnTo>
                    <a:pt x="18" y="35"/>
                  </a:lnTo>
                  <a:lnTo>
                    <a:pt x="21" y="34"/>
                  </a:lnTo>
                  <a:lnTo>
                    <a:pt x="26" y="34"/>
                  </a:lnTo>
                  <a:lnTo>
                    <a:pt x="2" y="0"/>
                  </a:lnTo>
                  <a:lnTo>
                    <a:pt x="1" y="0"/>
                  </a:lnTo>
                  <a:lnTo>
                    <a:pt x="0" y="1"/>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7" name="Freeform 98">
              <a:extLst>
                <a:ext uri="{FF2B5EF4-FFF2-40B4-BE49-F238E27FC236}">
                  <a16:creationId xmlns:a16="http://schemas.microsoft.com/office/drawing/2014/main" id="{32323BAF-60B0-6E8E-1D35-8CD193008F95}"/>
                </a:ext>
              </a:extLst>
            </p:cNvPr>
            <p:cNvSpPr>
              <a:spLocks/>
            </p:cNvSpPr>
            <p:nvPr/>
          </p:nvSpPr>
          <p:spPr bwMode="auto">
            <a:xfrm>
              <a:off x="3352" y="1285"/>
              <a:ext cx="9" cy="4"/>
            </a:xfrm>
            <a:custGeom>
              <a:avLst/>
              <a:gdLst>
                <a:gd name="T0" fmla="*/ 0 w 9"/>
                <a:gd name="T1" fmla="*/ 2 h 4"/>
                <a:gd name="T2" fmla="*/ 0 w 9"/>
                <a:gd name="T3" fmla="*/ 2 h 4"/>
                <a:gd name="T4" fmla="*/ 1 w 9"/>
                <a:gd name="T5" fmla="*/ 3 h 4"/>
                <a:gd name="T6" fmla="*/ 2 w 9"/>
                <a:gd name="T7" fmla="*/ 4 h 4"/>
                <a:gd name="T8" fmla="*/ 5 w 9"/>
                <a:gd name="T9" fmla="*/ 4 h 4"/>
                <a:gd name="T10" fmla="*/ 6 w 9"/>
                <a:gd name="T11" fmla="*/ 4 h 4"/>
                <a:gd name="T12" fmla="*/ 8 w 9"/>
                <a:gd name="T13" fmla="*/ 4 h 4"/>
                <a:gd name="T14" fmla="*/ 9 w 9"/>
                <a:gd name="T15" fmla="*/ 4 h 4"/>
                <a:gd name="T16" fmla="*/ 9 w 9"/>
                <a:gd name="T17" fmla="*/ 3 h 4"/>
                <a:gd name="T18" fmla="*/ 9 w 9"/>
                <a:gd name="T19" fmla="*/ 2 h 4"/>
                <a:gd name="T20" fmla="*/ 9 w 9"/>
                <a:gd name="T21" fmla="*/ 1 h 4"/>
                <a:gd name="T22" fmla="*/ 7 w 9"/>
                <a:gd name="T23" fmla="*/ 1 h 4"/>
                <a:gd name="T24" fmla="*/ 5 w 9"/>
                <a:gd name="T25" fmla="*/ 0 h 4"/>
                <a:gd name="T26" fmla="*/ 3 w 9"/>
                <a:gd name="T27" fmla="*/ 0 h 4"/>
                <a:gd name="T28" fmla="*/ 1 w 9"/>
                <a:gd name="T29" fmla="*/ 1 h 4"/>
                <a:gd name="T30" fmla="*/ 0 w 9"/>
                <a:gd name="T31" fmla="*/ 1 h 4"/>
                <a:gd name="T32" fmla="*/ 0 w 9"/>
                <a:gd name="T33" fmla="*/ 2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4"/>
                <a:gd name="T53" fmla="*/ 9 w 9"/>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4">
                  <a:moveTo>
                    <a:pt x="0" y="2"/>
                  </a:moveTo>
                  <a:lnTo>
                    <a:pt x="0" y="2"/>
                  </a:lnTo>
                  <a:lnTo>
                    <a:pt x="1" y="3"/>
                  </a:lnTo>
                  <a:lnTo>
                    <a:pt x="2" y="4"/>
                  </a:lnTo>
                  <a:lnTo>
                    <a:pt x="5" y="4"/>
                  </a:lnTo>
                  <a:lnTo>
                    <a:pt x="6" y="4"/>
                  </a:lnTo>
                  <a:lnTo>
                    <a:pt x="8" y="4"/>
                  </a:lnTo>
                  <a:lnTo>
                    <a:pt x="9" y="4"/>
                  </a:lnTo>
                  <a:lnTo>
                    <a:pt x="9" y="3"/>
                  </a:lnTo>
                  <a:lnTo>
                    <a:pt x="9" y="2"/>
                  </a:lnTo>
                  <a:lnTo>
                    <a:pt x="9" y="1"/>
                  </a:lnTo>
                  <a:lnTo>
                    <a:pt x="7" y="1"/>
                  </a:lnTo>
                  <a:lnTo>
                    <a:pt x="5" y="0"/>
                  </a:lnTo>
                  <a:lnTo>
                    <a:pt x="3" y="0"/>
                  </a:lnTo>
                  <a:lnTo>
                    <a:pt x="1" y="1"/>
                  </a:lnTo>
                  <a:lnTo>
                    <a:pt x="0" y="1"/>
                  </a:lnTo>
                  <a:lnTo>
                    <a:pt x="0" y="2"/>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8" name="Freeform 99">
              <a:extLst>
                <a:ext uri="{FF2B5EF4-FFF2-40B4-BE49-F238E27FC236}">
                  <a16:creationId xmlns:a16="http://schemas.microsoft.com/office/drawing/2014/main" id="{DC12E8F7-24B5-5880-E145-131D79A7AB99}"/>
                </a:ext>
              </a:extLst>
            </p:cNvPr>
            <p:cNvSpPr>
              <a:spLocks/>
            </p:cNvSpPr>
            <p:nvPr/>
          </p:nvSpPr>
          <p:spPr bwMode="auto">
            <a:xfrm>
              <a:off x="3396" y="1220"/>
              <a:ext cx="58" cy="18"/>
            </a:xfrm>
            <a:custGeom>
              <a:avLst/>
              <a:gdLst>
                <a:gd name="T0" fmla="*/ 26 w 58"/>
                <a:gd name="T1" fmla="*/ 13 h 18"/>
                <a:gd name="T2" fmla="*/ 13 w 58"/>
                <a:gd name="T3" fmla="*/ 12 h 18"/>
                <a:gd name="T4" fmla="*/ 5 w 58"/>
                <a:gd name="T5" fmla="*/ 13 h 18"/>
                <a:gd name="T6" fmla="*/ 1 w 58"/>
                <a:gd name="T7" fmla="*/ 15 h 18"/>
                <a:gd name="T8" fmla="*/ 0 w 58"/>
                <a:gd name="T9" fmla="*/ 16 h 18"/>
                <a:gd name="T10" fmla="*/ 1 w 58"/>
                <a:gd name="T11" fmla="*/ 15 h 18"/>
                <a:gd name="T12" fmla="*/ 5 w 58"/>
                <a:gd name="T13" fmla="*/ 11 h 18"/>
                <a:gd name="T14" fmla="*/ 11 w 58"/>
                <a:gd name="T15" fmla="*/ 7 h 18"/>
                <a:gd name="T16" fmla="*/ 19 w 58"/>
                <a:gd name="T17" fmla="*/ 2 h 18"/>
                <a:gd name="T18" fmla="*/ 27 w 58"/>
                <a:gd name="T19" fmla="*/ 0 h 18"/>
                <a:gd name="T20" fmla="*/ 36 w 58"/>
                <a:gd name="T21" fmla="*/ 1 h 18"/>
                <a:gd name="T22" fmla="*/ 48 w 58"/>
                <a:gd name="T23" fmla="*/ 7 h 18"/>
                <a:gd name="T24" fmla="*/ 58 w 58"/>
                <a:gd name="T25" fmla="*/ 18 h 18"/>
                <a:gd name="T26" fmla="*/ 55 w 58"/>
                <a:gd name="T27" fmla="*/ 18 h 18"/>
                <a:gd name="T28" fmla="*/ 50 w 58"/>
                <a:gd name="T29" fmla="*/ 17 h 18"/>
                <a:gd name="T30" fmla="*/ 40 w 58"/>
                <a:gd name="T31" fmla="*/ 15 h 18"/>
                <a:gd name="T32" fmla="*/ 26 w 58"/>
                <a:gd name="T33" fmla="*/ 13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18"/>
                <a:gd name="T53" fmla="*/ 58 w 5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18">
                  <a:moveTo>
                    <a:pt x="26" y="13"/>
                  </a:moveTo>
                  <a:lnTo>
                    <a:pt x="13" y="12"/>
                  </a:lnTo>
                  <a:lnTo>
                    <a:pt x="5" y="13"/>
                  </a:lnTo>
                  <a:lnTo>
                    <a:pt x="1" y="15"/>
                  </a:lnTo>
                  <a:lnTo>
                    <a:pt x="0" y="16"/>
                  </a:lnTo>
                  <a:lnTo>
                    <a:pt x="1" y="15"/>
                  </a:lnTo>
                  <a:lnTo>
                    <a:pt x="5" y="11"/>
                  </a:lnTo>
                  <a:lnTo>
                    <a:pt x="11" y="7"/>
                  </a:lnTo>
                  <a:lnTo>
                    <a:pt x="19" y="2"/>
                  </a:lnTo>
                  <a:lnTo>
                    <a:pt x="27" y="0"/>
                  </a:lnTo>
                  <a:lnTo>
                    <a:pt x="36" y="1"/>
                  </a:lnTo>
                  <a:lnTo>
                    <a:pt x="48" y="7"/>
                  </a:lnTo>
                  <a:lnTo>
                    <a:pt x="58" y="18"/>
                  </a:lnTo>
                  <a:lnTo>
                    <a:pt x="55" y="18"/>
                  </a:lnTo>
                  <a:lnTo>
                    <a:pt x="50" y="17"/>
                  </a:lnTo>
                  <a:lnTo>
                    <a:pt x="40" y="15"/>
                  </a:lnTo>
                  <a:lnTo>
                    <a:pt x="26" y="13"/>
                  </a:lnTo>
                  <a:close/>
                </a:path>
              </a:pathLst>
            </a:custGeom>
            <a:solidFill>
              <a:srgbClr val="CC75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9" name="Freeform 100">
              <a:extLst>
                <a:ext uri="{FF2B5EF4-FFF2-40B4-BE49-F238E27FC236}">
                  <a16:creationId xmlns:a16="http://schemas.microsoft.com/office/drawing/2014/main" id="{F6708E18-F245-9F73-564B-7E01C408A919}"/>
                </a:ext>
              </a:extLst>
            </p:cNvPr>
            <p:cNvSpPr>
              <a:spLocks/>
            </p:cNvSpPr>
            <p:nvPr/>
          </p:nvSpPr>
          <p:spPr bwMode="auto">
            <a:xfrm>
              <a:off x="3398" y="1218"/>
              <a:ext cx="59" cy="20"/>
            </a:xfrm>
            <a:custGeom>
              <a:avLst/>
              <a:gdLst>
                <a:gd name="T0" fmla="*/ 59 w 59"/>
                <a:gd name="T1" fmla="*/ 20 h 20"/>
                <a:gd name="T2" fmla="*/ 58 w 59"/>
                <a:gd name="T3" fmla="*/ 18 h 20"/>
                <a:gd name="T4" fmla="*/ 56 w 59"/>
                <a:gd name="T5" fmla="*/ 13 h 20"/>
                <a:gd name="T6" fmla="*/ 51 w 59"/>
                <a:gd name="T7" fmla="*/ 8 h 20"/>
                <a:gd name="T8" fmla="*/ 44 w 59"/>
                <a:gd name="T9" fmla="*/ 3 h 20"/>
                <a:gd name="T10" fmla="*/ 37 w 59"/>
                <a:gd name="T11" fmla="*/ 0 h 20"/>
                <a:gd name="T12" fmla="*/ 25 w 59"/>
                <a:gd name="T13" fmla="*/ 0 h 20"/>
                <a:gd name="T14" fmla="*/ 14 w 59"/>
                <a:gd name="T15" fmla="*/ 5 h 20"/>
                <a:gd name="T16" fmla="*/ 0 w 59"/>
                <a:gd name="T17" fmla="*/ 17 h 20"/>
                <a:gd name="T18" fmla="*/ 1 w 59"/>
                <a:gd name="T19" fmla="*/ 15 h 20"/>
                <a:gd name="T20" fmla="*/ 5 w 59"/>
                <a:gd name="T21" fmla="*/ 13 h 20"/>
                <a:gd name="T22" fmla="*/ 11 w 59"/>
                <a:gd name="T23" fmla="*/ 10 h 20"/>
                <a:gd name="T24" fmla="*/ 19 w 59"/>
                <a:gd name="T25" fmla="*/ 7 h 20"/>
                <a:gd name="T26" fmla="*/ 27 w 59"/>
                <a:gd name="T27" fmla="*/ 5 h 20"/>
                <a:gd name="T28" fmla="*/ 36 w 59"/>
                <a:gd name="T29" fmla="*/ 7 h 20"/>
                <a:gd name="T30" fmla="*/ 46 w 59"/>
                <a:gd name="T31" fmla="*/ 11 h 20"/>
                <a:gd name="T32" fmla="*/ 55 w 59"/>
                <a:gd name="T33" fmla="*/ 20 h 20"/>
                <a:gd name="T34" fmla="*/ 59 w 59"/>
                <a:gd name="T35" fmla="*/ 2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
                <a:gd name="T55" fmla="*/ 0 h 20"/>
                <a:gd name="T56" fmla="*/ 59 w 59"/>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 h="20">
                  <a:moveTo>
                    <a:pt x="59" y="20"/>
                  </a:moveTo>
                  <a:lnTo>
                    <a:pt x="58" y="18"/>
                  </a:lnTo>
                  <a:lnTo>
                    <a:pt x="56" y="13"/>
                  </a:lnTo>
                  <a:lnTo>
                    <a:pt x="51" y="8"/>
                  </a:lnTo>
                  <a:lnTo>
                    <a:pt x="44" y="3"/>
                  </a:lnTo>
                  <a:lnTo>
                    <a:pt x="37" y="0"/>
                  </a:lnTo>
                  <a:lnTo>
                    <a:pt x="25" y="0"/>
                  </a:lnTo>
                  <a:lnTo>
                    <a:pt x="14" y="5"/>
                  </a:lnTo>
                  <a:lnTo>
                    <a:pt x="0" y="17"/>
                  </a:lnTo>
                  <a:lnTo>
                    <a:pt x="1" y="15"/>
                  </a:lnTo>
                  <a:lnTo>
                    <a:pt x="5" y="13"/>
                  </a:lnTo>
                  <a:lnTo>
                    <a:pt x="11" y="10"/>
                  </a:lnTo>
                  <a:lnTo>
                    <a:pt x="19" y="7"/>
                  </a:lnTo>
                  <a:lnTo>
                    <a:pt x="27" y="5"/>
                  </a:lnTo>
                  <a:lnTo>
                    <a:pt x="36" y="7"/>
                  </a:lnTo>
                  <a:lnTo>
                    <a:pt x="46" y="11"/>
                  </a:lnTo>
                  <a:lnTo>
                    <a:pt x="55" y="20"/>
                  </a:lnTo>
                  <a:lnTo>
                    <a:pt x="59" y="2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0" name="Freeform 101">
              <a:extLst>
                <a:ext uri="{FF2B5EF4-FFF2-40B4-BE49-F238E27FC236}">
                  <a16:creationId xmlns:a16="http://schemas.microsoft.com/office/drawing/2014/main" id="{1800444F-7CB4-6AE1-2042-871F50A0864C}"/>
                </a:ext>
              </a:extLst>
            </p:cNvPr>
            <p:cNvSpPr>
              <a:spLocks/>
            </p:cNvSpPr>
            <p:nvPr/>
          </p:nvSpPr>
          <p:spPr bwMode="auto">
            <a:xfrm>
              <a:off x="3313" y="1201"/>
              <a:ext cx="54" cy="29"/>
            </a:xfrm>
            <a:custGeom>
              <a:avLst/>
              <a:gdLst>
                <a:gd name="T0" fmla="*/ 30 w 54"/>
                <a:gd name="T1" fmla="*/ 16 h 29"/>
                <a:gd name="T2" fmla="*/ 42 w 54"/>
                <a:gd name="T3" fmla="*/ 20 h 29"/>
                <a:gd name="T4" fmla="*/ 50 w 54"/>
                <a:gd name="T5" fmla="*/ 25 h 29"/>
                <a:gd name="T6" fmla="*/ 52 w 54"/>
                <a:gd name="T7" fmla="*/ 28 h 29"/>
                <a:gd name="T8" fmla="*/ 54 w 54"/>
                <a:gd name="T9" fmla="*/ 29 h 29"/>
                <a:gd name="T10" fmla="*/ 52 w 54"/>
                <a:gd name="T11" fmla="*/ 27 h 29"/>
                <a:gd name="T12" fmla="*/ 51 w 54"/>
                <a:gd name="T13" fmla="*/ 22 h 29"/>
                <a:gd name="T14" fmla="*/ 48 w 54"/>
                <a:gd name="T15" fmla="*/ 16 h 29"/>
                <a:gd name="T16" fmla="*/ 42 w 54"/>
                <a:gd name="T17" fmla="*/ 9 h 29"/>
                <a:gd name="T18" fmla="*/ 35 w 54"/>
                <a:gd name="T19" fmla="*/ 3 h 29"/>
                <a:gd name="T20" fmla="*/ 26 w 54"/>
                <a:gd name="T21" fmla="*/ 0 h 29"/>
                <a:gd name="T22" fmla="*/ 15 w 54"/>
                <a:gd name="T23" fmla="*/ 0 h 29"/>
                <a:gd name="T24" fmla="*/ 0 w 54"/>
                <a:gd name="T25" fmla="*/ 6 h 29"/>
                <a:gd name="T26" fmla="*/ 2 w 54"/>
                <a:gd name="T27" fmla="*/ 6 h 29"/>
                <a:gd name="T28" fmla="*/ 7 w 54"/>
                <a:gd name="T29" fmla="*/ 8 h 29"/>
                <a:gd name="T30" fmla="*/ 17 w 54"/>
                <a:gd name="T31" fmla="*/ 11 h 29"/>
                <a:gd name="T32" fmla="*/ 30 w 54"/>
                <a:gd name="T33" fmla="*/ 16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29"/>
                <a:gd name="T53" fmla="*/ 54 w 54"/>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29">
                  <a:moveTo>
                    <a:pt x="30" y="16"/>
                  </a:moveTo>
                  <a:lnTo>
                    <a:pt x="42" y="20"/>
                  </a:lnTo>
                  <a:lnTo>
                    <a:pt x="50" y="25"/>
                  </a:lnTo>
                  <a:lnTo>
                    <a:pt x="52" y="28"/>
                  </a:lnTo>
                  <a:lnTo>
                    <a:pt x="54" y="29"/>
                  </a:lnTo>
                  <a:lnTo>
                    <a:pt x="52" y="27"/>
                  </a:lnTo>
                  <a:lnTo>
                    <a:pt x="51" y="22"/>
                  </a:lnTo>
                  <a:lnTo>
                    <a:pt x="48" y="16"/>
                  </a:lnTo>
                  <a:lnTo>
                    <a:pt x="42" y="9"/>
                  </a:lnTo>
                  <a:lnTo>
                    <a:pt x="35" y="3"/>
                  </a:lnTo>
                  <a:lnTo>
                    <a:pt x="26" y="0"/>
                  </a:lnTo>
                  <a:lnTo>
                    <a:pt x="15" y="0"/>
                  </a:lnTo>
                  <a:lnTo>
                    <a:pt x="0" y="6"/>
                  </a:lnTo>
                  <a:lnTo>
                    <a:pt x="2" y="6"/>
                  </a:lnTo>
                  <a:lnTo>
                    <a:pt x="7" y="8"/>
                  </a:lnTo>
                  <a:lnTo>
                    <a:pt x="17" y="11"/>
                  </a:lnTo>
                  <a:lnTo>
                    <a:pt x="30" y="16"/>
                  </a:lnTo>
                  <a:close/>
                </a:path>
              </a:pathLst>
            </a:custGeom>
            <a:solidFill>
              <a:srgbClr val="CC75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1" name="Freeform 102">
              <a:extLst>
                <a:ext uri="{FF2B5EF4-FFF2-40B4-BE49-F238E27FC236}">
                  <a16:creationId xmlns:a16="http://schemas.microsoft.com/office/drawing/2014/main" id="{29EEDE9C-40F3-8382-6796-13EE3CAF2981}"/>
                </a:ext>
              </a:extLst>
            </p:cNvPr>
            <p:cNvSpPr>
              <a:spLocks/>
            </p:cNvSpPr>
            <p:nvPr/>
          </p:nvSpPr>
          <p:spPr bwMode="auto">
            <a:xfrm>
              <a:off x="3311" y="1196"/>
              <a:ext cx="54" cy="32"/>
            </a:xfrm>
            <a:custGeom>
              <a:avLst/>
              <a:gdLst>
                <a:gd name="T0" fmla="*/ 0 w 54"/>
                <a:gd name="T1" fmla="*/ 8 h 32"/>
                <a:gd name="T2" fmla="*/ 2 w 54"/>
                <a:gd name="T3" fmla="*/ 7 h 32"/>
                <a:gd name="T4" fmla="*/ 6 w 54"/>
                <a:gd name="T5" fmla="*/ 4 h 32"/>
                <a:gd name="T6" fmla="*/ 12 w 54"/>
                <a:gd name="T7" fmla="*/ 2 h 32"/>
                <a:gd name="T8" fmla="*/ 21 w 54"/>
                <a:gd name="T9" fmla="*/ 0 h 32"/>
                <a:gd name="T10" fmla="*/ 29 w 54"/>
                <a:gd name="T11" fmla="*/ 1 h 32"/>
                <a:gd name="T12" fmla="*/ 38 w 54"/>
                <a:gd name="T13" fmla="*/ 6 h 32"/>
                <a:gd name="T14" fmla="*/ 47 w 54"/>
                <a:gd name="T15" fmla="*/ 16 h 32"/>
                <a:gd name="T16" fmla="*/ 54 w 54"/>
                <a:gd name="T17" fmla="*/ 32 h 32"/>
                <a:gd name="T18" fmla="*/ 53 w 54"/>
                <a:gd name="T19" fmla="*/ 31 h 32"/>
                <a:gd name="T20" fmla="*/ 51 w 54"/>
                <a:gd name="T21" fmla="*/ 26 h 32"/>
                <a:gd name="T22" fmla="*/ 48 w 54"/>
                <a:gd name="T23" fmla="*/ 21 h 32"/>
                <a:gd name="T24" fmla="*/ 42 w 54"/>
                <a:gd name="T25" fmla="*/ 15 h 32"/>
                <a:gd name="T26" fmla="*/ 34 w 54"/>
                <a:gd name="T27" fmla="*/ 10 h 32"/>
                <a:gd name="T28" fmla="*/ 25 w 54"/>
                <a:gd name="T29" fmla="*/ 7 h 32"/>
                <a:gd name="T30" fmla="*/ 15 w 54"/>
                <a:gd name="T31" fmla="*/ 7 h 32"/>
                <a:gd name="T32" fmla="*/ 3 w 54"/>
                <a:gd name="T33" fmla="*/ 11 h 32"/>
                <a:gd name="T34" fmla="*/ 0 w 54"/>
                <a:gd name="T35" fmla="*/ 8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32"/>
                <a:gd name="T56" fmla="*/ 54 w 54"/>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32">
                  <a:moveTo>
                    <a:pt x="0" y="8"/>
                  </a:moveTo>
                  <a:lnTo>
                    <a:pt x="2" y="7"/>
                  </a:lnTo>
                  <a:lnTo>
                    <a:pt x="6" y="4"/>
                  </a:lnTo>
                  <a:lnTo>
                    <a:pt x="12" y="2"/>
                  </a:lnTo>
                  <a:lnTo>
                    <a:pt x="21" y="0"/>
                  </a:lnTo>
                  <a:lnTo>
                    <a:pt x="29" y="1"/>
                  </a:lnTo>
                  <a:lnTo>
                    <a:pt x="38" y="6"/>
                  </a:lnTo>
                  <a:lnTo>
                    <a:pt x="47" y="16"/>
                  </a:lnTo>
                  <a:lnTo>
                    <a:pt x="54" y="32"/>
                  </a:lnTo>
                  <a:lnTo>
                    <a:pt x="53" y="31"/>
                  </a:lnTo>
                  <a:lnTo>
                    <a:pt x="51" y="26"/>
                  </a:lnTo>
                  <a:lnTo>
                    <a:pt x="48" y="21"/>
                  </a:lnTo>
                  <a:lnTo>
                    <a:pt x="42" y="15"/>
                  </a:lnTo>
                  <a:lnTo>
                    <a:pt x="34" y="10"/>
                  </a:lnTo>
                  <a:lnTo>
                    <a:pt x="25" y="7"/>
                  </a:lnTo>
                  <a:lnTo>
                    <a:pt x="15" y="7"/>
                  </a:lnTo>
                  <a:lnTo>
                    <a:pt x="3" y="11"/>
                  </a:lnTo>
                  <a:lnTo>
                    <a:pt x="0" y="8"/>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2" name="Freeform 103">
              <a:extLst>
                <a:ext uri="{FF2B5EF4-FFF2-40B4-BE49-F238E27FC236}">
                  <a16:creationId xmlns:a16="http://schemas.microsoft.com/office/drawing/2014/main" id="{3F3FBAF2-662C-C594-18AF-43C4C2CD6D62}"/>
                </a:ext>
              </a:extLst>
            </p:cNvPr>
            <p:cNvSpPr>
              <a:spLocks/>
            </p:cNvSpPr>
            <p:nvPr/>
          </p:nvSpPr>
          <p:spPr bwMode="auto">
            <a:xfrm>
              <a:off x="3307" y="1197"/>
              <a:ext cx="60" cy="33"/>
            </a:xfrm>
            <a:custGeom>
              <a:avLst/>
              <a:gdLst>
                <a:gd name="T0" fmla="*/ 60 w 60"/>
                <a:gd name="T1" fmla="*/ 33 h 33"/>
                <a:gd name="T2" fmla="*/ 60 w 60"/>
                <a:gd name="T3" fmla="*/ 32 h 33"/>
                <a:gd name="T4" fmla="*/ 57 w 60"/>
                <a:gd name="T5" fmla="*/ 30 h 33"/>
                <a:gd name="T6" fmla="*/ 55 w 60"/>
                <a:gd name="T7" fmla="*/ 26 h 33"/>
                <a:gd name="T8" fmla="*/ 51 w 60"/>
                <a:gd name="T9" fmla="*/ 23 h 33"/>
                <a:gd name="T10" fmla="*/ 45 w 60"/>
                <a:gd name="T11" fmla="*/ 19 h 33"/>
                <a:gd name="T12" fmla="*/ 37 w 60"/>
                <a:gd name="T13" fmla="*/ 15 h 33"/>
                <a:gd name="T14" fmla="*/ 27 w 60"/>
                <a:gd name="T15" fmla="*/ 11 h 33"/>
                <a:gd name="T16" fmla="*/ 15 w 60"/>
                <a:gd name="T17" fmla="*/ 9 h 33"/>
                <a:gd name="T18" fmla="*/ 7 w 60"/>
                <a:gd name="T19" fmla="*/ 6 h 33"/>
                <a:gd name="T20" fmla="*/ 3 w 60"/>
                <a:gd name="T21" fmla="*/ 3 h 33"/>
                <a:gd name="T22" fmla="*/ 0 w 60"/>
                <a:gd name="T23" fmla="*/ 1 h 33"/>
                <a:gd name="T24" fmla="*/ 0 w 60"/>
                <a:gd name="T25" fmla="*/ 0 h 33"/>
                <a:gd name="T26" fmla="*/ 0 w 60"/>
                <a:gd name="T27" fmla="*/ 3 h 33"/>
                <a:gd name="T28" fmla="*/ 0 w 60"/>
                <a:gd name="T29" fmla="*/ 10 h 33"/>
                <a:gd name="T30" fmla="*/ 5 w 60"/>
                <a:gd name="T31" fmla="*/ 16 h 33"/>
                <a:gd name="T32" fmla="*/ 16 w 60"/>
                <a:gd name="T33" fmla="*/ 18 h 33"/>
                <a:gd name="T34" fmla="*/ 24 w 60"/>
                <a:gd name="T35" fmla="*/ 16 h 33"/>
                <a:gd name="T36" fmla="*/ 33 w 60"/>
                <a:gd name="T37" fmla="*/ 18 h 33"/>
                <a:gd name="T38" fmla="*/ 39 w 60"/>
                <a:gd name="T39" fmla="*/ 21 h 33"/>
                <a:gd name="T40" fmla="*/ 46 w 60"/>
                <a:gd name="T41" fmla="*/ 23 h 33"/>
                <a:gd name="T42" fmla="*/ 52 w 60"/>
                <a:gd name="T43" fmla="*/ 28 h 33"/>
                <a:gd name="T44" fmla="*/ 56 w 60"/>
                <a:gd name="T45" fmla="*/ 30 h 33"/>
                <a:gd name="T46" fmla="*/ 58 w 60"/>
                <a:gd name="T47" fmla="*/ 32 h 33"/>
                <a:gd name="T48" fmla="*/ 60 w 60"/>
                <a:gd name="T49" fmla="*/ 33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33"/>
                <a:gd name="T77" fmla="*/ 60 w 60"/>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33">
                  <a:moveTo>
                    <a:pt x="60" y="33"/>
                  </a:moveTo>
                  <a:lnTo>
                    <a:pt x="60" y="32"/>
                  </a:lnTo>
                  <a:lnTo>
                    <a:pt x="57" y="30"/>
                  </a:lnTo>
                  <a:lnTo>
                    <a:pt x="55" y="26"/>
                  </a:lnTo>
                  <a:lnTo>
                    <a:pt x="51" y="23"/>
                  </a:lnTo>
                  <a:lnTo>
                    <a:pt x="45" y="19"/>
                  </a:lnTo>
                  <a:lnTo>
                    <a:pt x="37" y="15"/>
                  </a:lnTo>
                  <a:lnTo>
                    <a:pt x="27" y="11"/>
                  </a:lnTo>
                  <a:lnTo>
                    <a:pt x="15" y="9"/>
                  </a:lnTo>
                  <a:lnTo>
                    <a:pt x="7" y="6"/>
                  </a:lnTo>
                  <a:lnTo>
                    <a:pt x="3" y="3"/>
                  </a:lnTo>
                  <a:lnTo>
                    <a:pt x="0" y="1"/>
                  </a:lnTo>
                  <a:lnTo>
                    <a:pt x="0" y="0"/>
                  </a:lnTo>
                  <a:lnTo>
                    <a:pt x="0" y="3"/>
                  </a:lnTo>
                  <a:lnTo>
                    <a:pt x="0" y="10"/>
                  </a:lnTo>
                  <a:lnTo>
                    <a:pt x="5" y="16"/>
                  </a:lnTo>
                  <a:lnTo>
                    <a:pt x="16" y="18"/>
                  </a:lnTo>
                  <a:lnTo>
                    <a:pt x="24" y="16"/>
                  </a:lnTo>
                  <a:lnTo>
                    <a:pt x="33" y="18"/>
                  </a:lnTo>
                  <a:lnTo>
                    <a:pt x="39" y="21"/>
                  </a:lnTo>
                  <a:lnTo>
                    <a:pt x="46" y="23"/>
                  </a:lnTo>
                  <a:lnTo>
                    <a:pt x="52" y="28"/>
                  </a:lnTo>
                  <a:lnTo>
                    <a:pt x="56" y="30"/>
                  </a:lnTo>
                  <a:lnTo>
                    <a:pt x="58" y="32"/>
                  </a:lnTo>
                  <a:lnTo>
                    <a:pt x="6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3" name="Freeform 104">
              <a:extLst>
                <a:ext uri="{FF2B5EF4-FFF2-40B4-BE49-F238E27FC236}">
                  <a16:creationId xmlns:a16="http://schemas.microsoft.com/office/drawing/2014/main" id="{DFBBC31C-7BEC-5FA2-444E-8D194A8AE52E}"/>
                </a:ext>
              </a:extLst>
            </p:cNvPr>
            <p:cNvSpPr>
              <a:spLocks/>
            </p:cNvSpPr>
            <p:nvPr/>
          </p:nvSpPr>
          <p:spPr bwMode="auto">
            <a:xfrm>
              <a:off x="3377" y="1132"/>
              <a:ext cx="96" cy="173"/>
            </a:xfrm>
            <a:custGeom>
              <a:avLst/>
              <a:gdLst>
                <a:gd name="T0" fmla="*/ 0 w 96"/>
                <a:gd name="T1" fmla="*/ 9 h 173"/>
                <a:gd name="T2" fmla="*/ 3 w 96"/>
                <a:gd name="T3" fmla="*/ 10 h 173"/>
                <a:gd name="T4" fmla="*/ 12 w 96"/>
                <a:gd name="T5" fmla="*/ 14 h 173"/>
                <a:gd name="T6" fmla="*/ 24 w 96"/>
                <a:gd name="T7" fmla="*/ 22 h 173"/>
                <a:gd name="T8" fmla="*/ 39 w 96"/>
                <a:gd name="T9" fmla="*/ 37 h 173"/>
                <a:gd name="T10" fmla="*/ 52 w 96"/>
                <a:gd name="T11" fmla="*/ 57 h 173"/>
                <a:gd name="T12" fmla="*/ 65 w 96"/>
                <a:gd name="T13" fmla="*/ 86 h 173"/>
                <a:gd name="T14" fmla="*/ 76 w 96"/>
                <a:gd name="T15" fmla="*/ 124 h 173"/>
                <a:gd name="T16" fmla="*/ 80 w 96"/>
                <a:gd name="T17" fmla="*/ 173 h 173"/>
                <a:gd name="T18" fmla="*/ 81 w 96"/>
                <a:gd name="T19" fmla="*/ 172 h 173"/>
                <a:gd name="T20" fmla="*/ 84 w 96"/>
                <a:gd name="T21" fmla="*/ 168 h 173"/>
                <a:gd name="T22" fmla="*/ 89 w 96"/>
                <a:gd name="T23" fmla="*/ 161 h 173"/>
                <a:gd name="T24" fmla="*/ 93 w 96"/>
                <a:gd name="T25" fmla="*/ 151 h 173"/>
                <a:gd name="T26" fmla="*/ 96 w 96"/>
                <a:gd name="T27" fmla="*/ 136 h 173"/>
                <a:gd name="T28" fmla="*/ 94 w 96"/>
                <a:gd name="T29" fmla="*/ 118 h 173"/>
                <a:gd name="T30" fmla="*/ 89 w 96"/>
                <a:gd name="T31" fmla="*/ 95 h 173"/>
                <a:gd name="T32" fmla="*/ 78 w 96"/>
                <a:gd name="T33" fmla="*/ 66 h 173"/>
                <a:gd name="T34" fmla="*/ 68 w 96"/>
                <a:gd name="T35" fmla="*/ 47 h 173"/>
                <a:gd name="T36" fmla="*/ 59 w 96"/>
                <a:gd name="T37" fmla="*/ 30 h 173"/>
                <a:gd name="T38" fmla="*/ 48 w 96"/>
                <a:gd name="T39" fmla="*/ 18 h 173"/>
                <a:gd name="T40" fmla="*/ 38 w 96"/>
                <a:gd name="T41" fmla="*/ 8 h 173"/>
                <a:gd name="T42" fmla="*/ 28 w 96"/>
                <a:gd name="T43" fmla="*/ 2 h 173"/>
                <a:gd name="T44" fmla="*/ 17 w 96"/>
                <a:gd name="T45" fmla="*/ 0 h 173"/>
                <a:gd name="T46" fmla="*/ 9 w 96"/>
                <a:gd name="T47" fmla="*/ 2 h 173"/>
                <a:gd name="T48" fmla="*/ 0 w 96"/>
                <a:gd name="T49" fmla="*/ 9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6"/>
                <a:gd name="T76" fmla="*/ 0 h 173"/>
                <a:gd name="T77" fmla="*/ 96 w 96"/>
                <a:gd name="T78" fmla="*/ 173 h 1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6" h="173">
                  <a:moveTo>
                    <a:pt x="0" y="9"/>
                  </a:moveTo>
                  <a:lnTo>
                    <a:pt x="3" y="10"/>
                  </a:lnTo>
                  <a:lnTo>
                    <a:pt x="12" y="14"/>
                  </a:lnTo>
                  <a:lnTo>
                    <a:pt x="24" y="22"/>
                  </a:lnTo>
                  <a:lnTo>
                    <a:pt x="39" y="37"/>
                  </a:lnTo>
                  <a:lnTo>
                    <a:pt x="52" y="57"/>
                  </a:lnTo>
                  <a:lnTo>
                    <a:pt x="65" y="86"/>
                  </a:lnTo>
                  <a:lnTo>
                    <a:pt x="76" y="124"/>
                  </a:lnTo>
                  <a:lnTo>
                    <a:pt x="80" y="173"/>
                  </a:lnTo>
                  <a:lnTo>
                    <a:pt x="81" y="172"/>
                  </a:lnTo>
                  <a:lnTo>
                    <a:pt x="84" y="168"/>
                  </a:lnTo>
                  <a:lnTo>
                    <a:pt x="89" y="161"/>
                  </a:lnTo>
                  <a:lnTo>
                    <a:pt x="93" y="151"/>
                  </a:lnTo>
                  <a:lnTo>
                    <a:pt x="96" y="136"/>
                  </a:lnTo>
                  <a:lnTo>
                    <a:pt x="94" y="118"/>
                  </a:lnTo>
                  <a:lnTo>
                    <a:pt x="89" y="95"/>
                  </a:lnTo>
                  <a:lnTo>
                    <a:pt x="78" y="66"/>
                  </a:lnTo>
                  <a:lnTo>
                    <a:pt x="68" y="47"/>
                  </a:lnTo>
                  <a:lnTo>
                    <a:pt x="59" y="30"/>
                  </a:lnTo>
                  <a:lnTo>
                    <a:pt x="48" y="18"/>
                  </a:lnTo>
                  <a:lnTo>
                    <a:pt x="38" y="8"/>
                  </a:lnTo>
                  <a:lnTo>
                    <a:pt x="28" y="2"/>
                  </a:lnTo>
                  <a:lnTo>
                    <a:pt x="17" y="0"/>
                  </a:lnTo>
                  <a:lnTo>
                    <a:pt x="9" y="2"/>
                  </a:lnTo>
                  <a:lnTo>
                    <a:pt x="0" y="9"/>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4" name="Freeform 105">
              <a:extLst>
                <a:ext uri="{FF2B5EF4-FFF2-40B4-BE49-F238E27FC236}">
                  <a16:creationId xmlns:a16="http://schemas.microsoft.com/office/drawing/2014/main" id="{A912C8B5-E4DC-BE78-C77C-EA1112D1C47D}"/>
                </a:ext>
              </a:extLst>
            </p:cNvPr>
            <p:cNvSpPr>
              <a:spLocks/>
            </p:cNvSpPr>
            <p:nvPr/>
          </p:nvSpPr>
          <p:spPr bwMode="auto">
            <a:xfrm>
              <a:off x="3339" y="1115"/>
              <a:ext cx="136" cy="160"/>
            </a:xfrm>
            <a:custGeom>
              <a:avLst/>
              <a:gdLst>
                <a:gd name="T0" fmla="*/ 1 w 136"/>
                <a:gd name="T1" fmla="*/ 8 h 160"/>
                <a:gd name="T2" fmla="*/ 0 w 136"/>
                <a:gd name="T3" fmla="*/ 8 h 160"/>
                <a:gd name="T4" fmla="*/ 0 w 136"/>
                <a:gd name="T5" fmla="*/ 7 h 160"/>
                <a:gd name="T6" fmla="*/ 0 w 136"/>
                <a:gd name="T7" fmla="*/ 7 h 160"/>
                <a:gd name="T8" fmla="*/ 0 w 136"/>
                <a:gd name="T9" fmla="*/ 6 h 160"/>
                <a:gd name="T10" fmla="*/ 0 w 136"/>
                <a:gd name="T11" fmla="*/ 5 h 160"/>
                <a:gd name="T12" fmla="*/ 0 w 136"/>
                <a:gd name="T13" fmla="*/ 4 h 160"/>
                <a:gd name="T14" fmla="*/ 0 w 136"/>
                <a:gd name="T15" fmla="*/ 4 h 160"/>
                <a:gd name="T16" fmla="*/ 1 w 136"/>
                <a:gd name="T17" fmla="*/ 2 h 160"/>
                <a:gd name="T18" fmla="*/ 20 w 136"/>
                <a:gd name="T19" fmla="*/ 0 h 160"/>
                <a:gd name="T20" fmla="*/ 38 w 136"/>
                <a:gd name="T21" fmla="*/ 0 h 160"/>
                <a:gd name="T22" fmla="*/ 53 w 136"/>
                <a:gd name="T23" fmla="*/ 4 h 160"/>
                <a:gd name="T24" fmla="*/ 69 w 136"/>
                <a:gd name="T25" fmla="*/ 9 h 160"/>
                <a:gd name="T26" fmla="*/ 82 w 136"/>
                <a:gd name="T27" fmla="*/ 18 h 160"/>
                <a:gd name="T28" fmla="*/ 95 w 136"/>
                <a:gd name="T29" fmla="*/ 30 h 160"/>
                <a:gd name="T30" fmla="*/ 106 w 136"/>
                <a:gd name="T31" fmla="*/ 45 h 160"/>
                <a:gd name="T32" fmla="*/ 115 w 136"/>
                <a:gd name="T33" fmla="*/ 63 h 160"/>
                <a:gd name="T34" fmla="*/ 122 w 136"/>
                <a:gd name="T35" fmla="*/ 84 h 160"/>
                <a:gd name="T36" fmla="*/ 128 w 136"/>
                <a:gd name="T37" fmla="*/ 106 h 160"/>
                <a:gd name="T38" fmla="*/ 132 w 136"/>
                <a:gd name="T39" fmla="*/ 131 h 160"/>
                <a:gd name="T40" fmla="*/ 136 w 136"/>
                <a:gd name="T41" fmla="*/ 156 h 160"/>
                <a:gd name="T42" fmla="*/ 135 w 136"/>
                <a:gd name="T43" fmla="*/ 158 h 160"/>
                <a:gd name="T44" fmla="*/ 135 w 136"/>
                <a:gd name="T45" fmla="*/ 158 h 160"/>
                <a:gd name="T46" fmla="*/ 134 w 136"/>
                <a:gd name="T47" fmla="*/ 159 h 160"/>
                <a:gd name="T48" fmla="*/ 134 w 136"/>
                <a:gd name="T49" fmla="*/ 160 h 160"/>
                <a:gd name="T50" fmla="*/ 130 w 136"/>
                <a:gd name="T51" fmla="*/ 134 h 160"/>
                <a:gd name="T52" fmla="*/ 126 w 136"/>
                <a:gd name="T53" fmla="*/ 110 h 160"/>
                <a:gd name="T54" fmla="*/ 120 w 136"/>
                <a:gd name="T55" fmla="*/ 87 h 160"/>
                <a:gd name="T56" fmla="*/ 112 w 136"/>
                <a:gd name="T57" fmla="*/ 66 h 160"/>
                <a:gd name="T58" fmla="*/ 103 w 136"/>
                <a:gd name="T59" fmla="*/ 48 h 160"/>
                <a:gd name="T60" fmla="*/ 92 w 136"/>
                <a:gd name="T61" fmla="*/ 34 h 160"/>
                <a:gd name="T62" fmla="*/ 81 w 136"/>
                <a:gd name="T63" fmla="*/ 22 h 160"/>
                <a:gd name="T64" fmla="*/ 68 w 136"/>
                <a:gd name="T65" fmla="*/ 14 h 160"/>
                <a:gd name="T66" fmla="*/ 53 w 136"/>
                <a:gd name="T67" fmla="*/ 8 h 160"/>
                <a:gd name="T68" fmla="*/ 36 w 136"/>
                <a:gd name="T69" fmla="*/ 6 h 160"/>
                <a:gd name="T70" fmla="*/ 20 w 136"/>
                <a:gd name="T71" fmla="*/ 6 h 160"/>
                <a:gd name="T72" fmla="*/ 1 w 136"/>
                <a:gd name="T73" fmla="*/ 8 h 1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6"/>
                <a:gd name="T112" fmla="*/ 0 h 160"/>
                <a:gd name="T113" fmla="*/ 136 w 136"/>
                <a:gd name="T114" fmla="*/ 160 h 1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6" h="160">
                  <a:moveTo>
                    <a:pt x="1" y="8"/>
                  </a:moveTo>
                  <a:lnTo>
                    <a:pt x="0" y="8"/>
                  </a:lnTo>
                  <a:lnTo>
                    <a:pt x="0" y="7"/>
                  </a:lnTo>
                  <a:lnTo>
                    <a:pt x="0" y="6"/>
                  </a:lnTo>
                  <a:lnTo>
                    <a:pt x="0" y="5"/>
                  </a:lnTo>
                  <a:lnTo>
                    <a:pt x="0" y="4"/>
                  </a:lnTo>
                  <a:lnTo>
                    <a:pt x="1" y="2"/>
                  </a:lnTo>
                  <a:lnTo>
                    <a:pt x="20" y="0"/>
                  </a:lnTo>
                  <a:lnTo>
                    <a:pt x="38" y="0"/>
                  </a:lnTo>
                  <a:lnTo>
                    <a:pt x="53" y="4"/>
                  </a:lnTo>
                  <a:lnTo>
                    <a:pt x="69" y="9"/>
                  </a:lnTo>
                  <a:lnTo>
                    <a:pt x="82" y="18"/>
                  </a:lnTo>
                  <a:lnTo>
                    <a:pt x="95" y="30"/>
                  </a:lnTo>
                  <a:lnTo>
                    <a:pt x="106" y="45"/>
                  </a:lnTo>
                  <a:lnTo>
                    <a:pt x="115" y="63"/>
                  </a:lnTo>
                  <a:lnTo>
                    <a:pt x="122" y="84"/>
                  </a:lnTo>
                  <a:lnTo>
                    <a:pt x="128" y="106"/>
                  </a:lnTo>
                  <a:lnTo>
                    <a:pt x="132" y="131"/>
                  </a:lnTo>
                  <a:lnTo>
                    <a:pt x="136" y="156"/>
                  </a:lnTo>
                  <a:lnTo>
                    <a:pt x="135" y="158"/>
                  </a:lnTo>
                  <a:lnTo>
                    <a:pt x="134" y="159"/>
                  </a:lnTo>
                  <a:lnTo>
                    <a:pt x="134" y="160"/>
                  </a:lnTo>
                  <a:lnTo>
                    <a:pt x="130" y="134"/>
                  </a:lnTo>
                  <a:lnTo>
                    <a:pt x="126" y="110"/>
                  </a:lnTo>
                  <a:lnTo>
                    <a:pt x="120" y="87"/>
                  </a:lnTo>
                  <a:lnTo>
                    <a:pt x="112" y="66"/>
                  </a:lnTo>
                  <a:lnTo>
                    <a:pt x="103" y="48"/>
                  </a:lnTo>
                  <a:lnTo>
                    <a:pt x="92" y="34"/>
                  </a:lnTo>
                  <a:lnTo>
                    <a:pt x="81" y="22"/>
                  </a:lnTo>
                  <a:lnTo>
                    <a:pt x="68" y="14"/>
                  </a:lnTo>
                  <a:lnTo>
                    <a:pt x="53" y="8"/>
                  </a:lnTo>
                  <a:lnTo>
                    <a:pt x="36" y="6"/>
                  </a:lnTo>
                  <a:lnTo>
                    <a:pt x="20" y="6"/>
                  </a:lnTo>
                  <a:lnTo>
                    <a:pt x="1" y="8"/>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5" name="Freeform 106">
              <a:extLst>
                <a:ext uri="{FF2B5EF4-FFF2-40B4-BE49-F238E27FC236}">
                  <a16:creationId xmlns:a16="http://schemas.microsoft.com/office/drawing/2014/main" id="{93B9AEF7-1AF1-251C-D2A6-567CC9710732}"/>
                </a:ext>
              </a:extLst>
            </p:cNvPr>
            <p:cNvSpPr>
              <a:spLocks/>
            </p:cNvSpPr>
            <p:nvPr/>
          </p:nvSpPr>
          <p:spPr bwMode="auto">
            <a:xfrm>
              <a:off x="3336" y="1107"/>
              <a:ext cx="146" cy="161"/>
            </a:xfrm>
            <a:custGeom>
              <a:avLst/>
              <a:gdLst>
                <a:gd name="T0" fmla="*/ 2 w 146"/>
                <a:gd name="T1" fmla="*/ 10 h 161"/>
                <a:gd name="T2" fmla="*/ 0 w 146"/>
                <a:gd name="T3" fmla="*/ 10 h 161"/>
                <a:gd name="T4" fmla="*/ 0 w 146"/>
                <a:gd name="T5" fmla="*/ 9 h 161"/>
                <a:gd name="T6" fmla="*/ 0 w 146"/>
                <a:gd name="T7" fmla="*/ 9 h 161"/>
                <a:gd name="T8" fmla="*/ 0 w 146"/>
                <a:gd name="T9" fmla="*/ 8 h 161"/>
                <a:gd name="T10" fmla="*/ 0 w 146"/>
                <a:gd name="T11" fmla="*/ 7 h 161"/>
                <a:gd name="T12" fmla="*/ 0 w 146"/>
                <a:gd name="T13" fmla="*/ 6 h 161"/>
                <a:gd name="T14" fmla="*/ 0 w 146"/>
                <a:gd name="T15" fmla="*/ 6 h 161"/>
                <a:gd name="T16" fmla="*/ 2 w 146"/>
                <a:gd name="T17" fmla="*/ 5 h 161"/>
                <a:gd name="T18" fmla="*/ 19 w 146"/>
                <a:gd name="T19" fmla="*/ 0 h 161"/>
                <a:gd name="T20" fmla="*/ 36 w 146"/>
                <a:gd name="T21" fmla="*/ 0 h 161"/>
                <a:gd name="T22" fmla="*/ 53 w 146"/>
                <a:gd name="T23" fmla="*/ 3 h 161"/>
                <a:gd name="T24" fmla="*/ 67 w 146"/>
                <a:gd name="T25" fmla="*/ 7 h 161"/>
                <a:gd name="T26" fmla="*/ 81 w 146"/>
                <a:gd name="T27" fmla="*/ 15 h 161"/>
                <a:gd name="T28" fmla="*/ 94 w 146"/>
                <a:gd name="T29" fmla="*/ 26 h 161"/>
                <a:gd name="T30" fmla="*/ 105 w 146"/>
                <a:gd name="T31" fmla="*/ 41 h 161"/>
                <a:gd name="T32" fmla="*/ 115 w 146"/>
                <a:gd name="T33" fmla="*/ 57 h 161"/>
                <a:gd name="T34" fmla="*/ 125 w 146"/>
                <a:gd name="T35" fmla="*/ 81 h 161"/>
                <a:gd name="T36" fmla="*/ 134 w 146"/>
                <a:gd name="T37" fmla="*/ 105 h 161"/>
                <a:gd name="T38" fmla="*/ 141 w 146"/>
                <a:gd name="T39" fmla="*/ 132 h 161"/>
                <a:gd name="T40" fmla="*/ 146 w 146"/>
                <a:gd name="T41" fmla="*/ 160 h 161"/>
                <a:gd name="T42" fmla="*/ 144 w 146"/>
                <a:gd name="T43" fmla="*/ 161 h 161"/>
                <a:gd name="T44" fmla="*/ 144 w 146"/>
                <a:gd name="T45" fmla="*/ 161 h 161"/>
                <a:gd name="T46" fmla="*/ 144 w 146"/>
                <a:gd name="T47" fmla="*/ 161 h 161"/>
                <a:gd name="T48" fmla="*/ 143 w 146"/>
                <a:gd name="T49" fmla="*/ 161 h 161"/>
                <a:gd name="T50" fmla="*/ 139 w 146"/>
                <a:gd name="T51" fmla="*/ 134 h 161"/>
                <a:gd name="T52" fmla="*/ 132 w 146"/>
                <a:gd name="T53" fmla="*/ 108 h 161"/>
                <a:gd name="T54" fmla="*/ 123 w 146"/>
                <a:gd name="T55" fmla="*/ 83 h 161"/>
                <a:gd name="T56" fmla="*/ 113 w 146"/>
                <a:gd name="T57" fmla="*/ 62 h 161"/>
                <a:gd name="T58" fmla="*/ 103 w 146"/>
                <a:gd name="T59" fmla="*/ 45 h 161"/>
                <a:gd name="T60" fmla="*/ 92 w 146"/>
                <a:gd name="T61" fmla="*/ 32 h 161"/>
                <a:gd name="T62" fmla="*/ 80 w 146"/>
                <a:gd name="T63" fmla="*/ 20 h 161"/>
                <a:gd name="T64" fmla="*/ 66 w 146"/>
                <a:gd name="T65" fmla="*/ 13 h 161"/>
                <a:gd name="T66" fmla="*/ 52 w 146"/>
                <a:gd name="T67" fmla="*/ 8 h 161"/>
                <a:gd name="T68" fmla="*/ 36 w 146"/>
                <a:gd name="T69" fmla="*/ 6 h 161"/>
                <a:gd name="T70" fmla="*/ 19 w 146"/>
                <a:gd name="T71" fmla="*/ 6 h 161"/>
                <a:gd name="T72" fmla="*/ 2 w 146"/>
                <a:gd name="T73" fmla="*/ 1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6"/>
                <a:gd name="T112" fmla="*/ 0 h 161"/>
                <a:gd name="T113" fmla="*/ 146 w 14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6" h="161">
                  <a:moveTo>
                    <a:pt x="2" y="10"/>
                  </a:moveTo>
                  <a:lnTo>
                    <a:pt x="0" y="10"/>
                  </a:lnTo>
                  <a:lnTo>
                    <a:pt x="0" y="9"/>
                  </a:lnTo>
                  <a:lnTo>
                    <a:pt x="0" y="8"/>
                  </a:lnTo>
                  <a:lnTo>
                    <a:pt x="0" y="7"/>
                  </a:lnTo>
                  <a:lnTo>
                    <a:pt x="0" y="6"/>
                  </a:lnTo>
                  <a:lnTo>
                    <a:pt x="2" y="5"/>
                  </a:lnTo>
                  <a:lnTo>
                    <a:pt x="19" y="0"/>
                  </a:lnTo>
                  <a:lnTo>
                    <a:pt x="36" y="0"/>
                  </a:lnTo>
                  <a:lnTo>
                    <a:pt x="53" y="3"/>
                  </a:lnTo>
                  <a:lnTo>
                    <a:pt x="67" y="7"/>
                  </a:lnTo>
                  <a:lnTo>
                    <a:pt x="81" y="15"/>
                  </a:lnTo>
                  <a:lnTo>
                    <a:pt x="94" y="26"/>
                  </a:lnTo>
                  <a:lnTo>
                    <a:pt x="105" y="41"/>
                  </a:lnTo>
                  <a:lnTo>
                    <a:pt x="115" y="57"/>
                  </a:lnTo>
                  <a:lnTo>
                    <a:pt x="125" y="81"/>
                  </a:lnTo>
                  <a:lnTo>
                    <a:pt x="134" y="105"/>
                  </a:lnTo>
                  <a:lnTo>
                    <a:pt x="141" y="132"/>
                  </a:lnTo>
                  <a:lnTo>
                    <a:pt x="146" y="160"/>
                  </a:lnTo>
                  <a:lnTo>
                    <a:pt x="144" y="161"/>
                  </a:lnTo>
                  <a:lnTo>
                    <a:pt x="143" y="161"/>
                  </a:lnTo>
                  <a:lnTo>
                    <a:pt x="139" y="134"/>
                  </a:lnTo>
                  <a:lnTo>
                    <a:pt x="132" y="108"/>
                  </a:lnTo>
                  <a:lnTo>
                    <a:pt x="123" y="83"/>
                  </a:lnTo>
                  <a:lnTo>
                    <a:pt x="113" y="62"/>
                  </a:lnTo>
                  <a:lnTo>
                    <a:pt x="103" y="45"/>
                  </a:lnTo>
                  <a:lnTo>
                    <a:pt x="92" y="32"/>
                  </a:lnTo>
                  <a:lnTo>
                    <a:pt x="80" y="20"/>
                  </a:lnTo>
                  <a:lnTo>
                    <a:pt x="66" y="13"/>
                  </a:lnTo>
                  <a:lnTo>
                    <a:pt x="52" y="8"/>
                  </a:lnTo>
                  <a:lnTo>
                    <a:pt x="36" y="6"/>
                  </a:lnTo>
                  <a:lnTo>
                    <a:pt x="19" y="6"/>
                  </a:lnTo>
                  <a:lnTo>
                    <a:pt x="2" y="1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6" name="Freeform 107">
              <a:extLst>
                <a:ext uri="{FF2B5EF4-FFF2-40B4-BE49-F238E27FC236}">
                  <a16:creationId xmlns:a16="http://schemas.microsoft.com/office/drawing/2014/main" id="{0F6B34AB-514F-FE91-208B-5F22692BAEB0}"/>
                </a:ext>
              </a:extLst>
            </p:cNvPr>
            <p:cNvSpPr>
              <a:spLocks/>
            </p:cNvSpPr>
            <p:nvPr/>
          </p:nvSpPr>
          <p:spPr bwMode="auto">
            <a:xfrm>
              <a:off x="3333" y="1089"/>
              <a:ext cx="162" cy="178"/>
            </a:xfrm>
            <a:custGeom>
              <a:avLst/>
              <a:gdLst>
                <a:gd name="T0" fmla="*/ 109 w 162"/>
                <a:gd name="T1" fmla="*/ 27 h 178"/>
                <a:gd name="T2" fmla="*/ 92 w 162"/>
                <a:gd name="T3" fmla="*/ 14 h 178"/>
                <a:gd name="T4" fmla="*/ 73 w 162"/>
                <a:gd name="T5" fmla="*/ 7 h 178"/>
                <a:gd name="T6" fmla="*/ 55 w 162"/>
                <a:gd name="T7" fmla="*/ 6 h 178"/>
                <a:gd name="T8" fmla="*/ 38 w 162"/>
                <a:gd name="T9" fmla="*/ 8 h 178"/>
                <a:gd name="T10" fmla="*/ 24 w 162"/>
                <a:gd name="T11" fmla="*/ 13 h 178"/>
                <a:gd name="T12" fmla="*/ 12 w 162"/>
                <a:gd name="T13" fmla="*/ 18 h 178"/>
                <a:gd name="T14" fmla="*/ 5 w 162"/>
                <a:gd name="T15" fmla="*/ 22 h 178"/>
                <a:gd name="T16" fmla="*/ 2 w 162"/>
                <a:gd name="T17" fmla="*/ 24 h 178"/>
                <a:gd name="T18" fmla="*/ 1 w 162"/>
                <a:gd name="T19" fmla="*/ 24 h 178"/>
                <a:gd name="T20" fmla="*/ 1 w 162"/>
                <a:gd name="T21" fmla="*/ 24 h 178"/>
                <a:gd name="T22" fmla="*/ 0 w 162"/>
                <a:gd name="T23" fmla="*/ 24 h 178"/>
                <a:gd name="T24" fmla="*/ 0 w 162"/>
                <a:gd name="T25" fmla="*/ 23 h 178"/>
                <a:gd name="T26" fmla="*/ 0 w 162"/>
                <a:gd name="T27" fmla="*/ 22 h 178"/>
                <a:gd name="T28" fmla="*/ 0 w 162"/>
                <a:gd name="T29" fmla="*/ 21 h 178"/>
                <a:gd name="T30" fmla="*/ 0 w 162"/>
                <a:gd name="T31" fmla="*/ 19 h 178"/>
                <a:gd name="T32" fmla="*/ 1 w 162"/>
                <a:gd name="T33" fmla="*/ 19 h 178"/>
                <a:gd name="T34" fmla="*/ 3 w 162"/>
                <a:gd name="T35" fmla="*/ 17 h 178"/>
                <a:gd name="T36" fmla="*/ 11 w 162"/>
                <a:gd name="T37" fmla="*/ 13 h 178"/>
                <a:gd name="T38" fmla="*/ 24 w 162"/>
                <a:gd name="T39" fmla="*/ 7 h 178"/>
                <a:gd name="T40" fmla="*/ 38 w 162"/>
                <a:gd name="T41" fmla="*/ 3 h 178"/>
                <a:gd name="T42" fmla="*/ 55 w 162"/>
                <a:gd name="T43" fmla="*/ 0 h 178"/>
                <a:gd name="T44" fmla="*/ 74 w 162"/>
                <a:gd name="T45" fmla="*/ 2 h 178"/>
                <a:gd name="T46" fmla="*/ 92 w 162"/>
                <a:gd name="T47" fmla="*/ 8 h 178"/>
                <a:gd name="T48" fmla="*/ 111 w 162"/>
                <a:gd name="T49" fmla="*/ 22 h 178"/>
                <a:gd name="T50" fmla="*/ 120 w 162"/>
                <a:gd name="T51" fmla="*/ 33 h 178"/>
                <a:gd name="T52" fmla="*/ 128 w 162"/>
                <a:gd name="T53" fmla="*/ 45 h 178"/>
                <a:gd name="T54" fmla="*/ 136 w 162"/>
                <a:gd name="T55" fmla="*/ 60 h 178"/>
                <a:gd name="T56" fmla="*/ 143 w 162"/>
                <a:gd name="T57" fmla="*/ 76 h 178"/>
                <a:gd name="T58" fmla="*/ 149 w 162"/>
                <a:gd name="T59" fmla="*/ 95 h 178"/>
                <a:gd name="T60" fmla="*/ 153 w 162"/>
                <a:gd name="T61" fmla="*/ 117 h 178"/>
                <a:gd name="T62" fmla="*/ 157 w 162"/>
                <a:gd name="T63" fmla="*/ 139 h 178"/>
                <a:gd name="T64" fmla="*/ 161 w 162"/>
                <a:gd name="T65" fmla="*/ 163 h 178"/>
                <a:gd name="T66" fmla="*/ 162 w 162"/>
                <a:gd name="T67" fmla="*/ 178 h 178"/>
                <a:gd name="T68" fmla="*/ 161 w 162"/>
                <a:gd name="T69" fmla="*/ 178 h 178"/>
                <a:gd name="T70" fmla="*/ 161 w 162"/>
                <a:gd name="T71" fmla="*/ 178 h 178"/>
                <a:gd name="T72" fmla="*/ 160 w 162"/>
                <a:gd name="T73" fmla="*/ 178 h 178"/>
                <a:gd name="T74" fmla="*/ 159 w 162"/>
                <a:gd name="T75" fmla="*/ 178 h 178"/>
                <a:gd name="T76" fmla="*/ 157 w 162"/>
                <a:gd name="T77" fmla="*/ 165 h 178"/>
                <a:gd name="T78" fmla="*/ 154 w 162"/>
                <a:gd name="T79" fmla="*/ 140 h 178"/>
                <a:gd name="T80" fmla="*/ 151 w 162"/>
                <a:gd name="T81" fmla="*/ 119 h 178"/>
                <a:gd name="T82" fmla="*/ 146 w 162"/>
                <a:gd name="T83" fmla="*/ 99 h 178"/>
                <a:gd name="T84" fmla="*/ 141 w 162"/>
                <a:gd name="T85" fmla="*/ 80 h 178"/>
                <a:gd name="T86" fmla="*/ 134 w 162"/>
                <a:gd name="T87" fmla="*/ 64 h 178"/>
                <a:gd name="T88" fmla="*/ 126 w 162"/>
                <a:gd name="T89" fmla="*/ 50 h 178"/>
                <a:gd name="T90" fmla="*/ 118 w 162"/>
                <a:gd name="T91" fmla="*/ 37 h 178"/>
                <a:gd name="T92" fmla="*/ 109 w 162"/>
                <a:gd name="T93" fmla="*/ 27 h 1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2"/>
                <a:gd name="T142" fmla="*/ 0 h 178"/>
                <a:gd name="T143" fmla="*/ 162 w 162"/>
                <a:gd name="T144" fmla="*/ 178 h 1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2" h="178">
                  <a:moveTo>
                    <a:pt x="109" y="27"/>
                  </a:moveTo>
                  <a:lnTo>
                    <a:pt x="92" y="14"/>
                  </a:lnTo>
                  <a:lnTo>
                    <a:pt x="73" y="7"/>
                  </a:lnTo>
                  <a:lnTo>
                    <a:pt x="55" y="6"/>
                  </a:lnTo>
                  <a:lnTo>
                    <a:pt x="38" y="8"/>
                  </a:lnTo>
                  <a:lnTo>
                    <a:pt x="24" y="13"/>
                  </a:lnTo>
                  <a:lnTo>
                    <a:pt x="12" y="18"/>
                  </a:lnTo>
                  <a:lnTo>
                    <a:pt x="5" y="22"/>
                  </a:lnTo>
                  <a:lnTo>
                    <a:pt x="2" y="24"/>
                  </a:lnTo>
                  <a:lnTo>
                    <a:pt x="1" y="24"/>
                  </a:lnTo>
                  <a:lnTo>
                    <a:pt x="0" y="24"/>
                  </a:lnTo>
                  <a:lnTo>
                    <a:pt x="0" y="23"/>
                  </a:lnTo>
                  <a:lnTo>
                    <a:pt x="0" y="22"/>
                  </a:lnTo>
                  <a:lnTo>
                    <a:pt x="0" y="21"/>
                  </a:lnTo>
                  <a:lnTo>
                    <a:pt x="0" y="19"/>
                  </a:lnTo>
                  <a:lnTo>
                    <a:pt x="1" y="19"/>
                  </a:lnTo>
                  <a:lnTo>
                    <a:pt x="3" y="17"/>
                  </a:lnTo>
                  <a:lnTo>
                    <a:pt x="11" y="13"/>
                  </a:lnTo>
                  <a:lnTo>
                    <a:pt x="24" y="7"/>
                  </a:lnTo>
                  <a:lnTo>
                    <a:pt x="38" y="3"/>
                  </a:lnTo>
                  <a:lnTo>
                    <a:pt x="55" y="0"/>
                  </a:lnTo>
                  <a:lnTo>
                    <a:pt x="74" y="2"/>
                  </a:lnTo>
                  <a:lnTo>
                    <a:pt x="92" y="8"/>
                  </a:lnTo>
                  <a:lnTo>
                    <a:pt x="111" y="22"/>
                  </a:lnTo>
                  <a:lnTo>
                    <a:pt x="120" y="33"/>
                  </a:lnTo>
                  <a:lnTo>
                    <a:pt x="128" y="45"/>
                  </a:lnTo>
                  <a:lnTo>
                    <a:pt x="136" y="60"/>
                  </a:lnTo>
                  <a:lnTo>
                    <a:pt x="143" y="76"/>
                  </a:lnTo>
                  <a:lnTo>
                    <a:pt x="149" y="95"/>
                  </a:lnTo>
                  <a:lnTo>
                    <a:pt x="153" y="117"/>
                  </a:lnTo>
                  <a:lnTo>
                    <a:pt x="157" y="139"/>
                  </a:lnTo>
                  <a:lnTo>
                    <a:pt x="161" y="163"/>
                  </a:lnTo>
                  <a:lnTo>
                    <a:pt x="162" y="178"/>
                  </a:lnTo>
                  <a:lnTo>
                    <a:pt x="161" y="178"/>
                  </a:lnTo>
                  <a:lnTo>
                    <a:pt x="160" y="178"/>
                  </a:lnTo>
                  <a:lnTo>
                    <a:pt x="159" y="178"/>
                  </a:lnTo>
                  <a:lnTo>
                    <a:pt x="157" y="165"/>
                  </a:lnTo>
                  <a:lnTo>
                    <a:pt x="154" y="140"/>
                  </a:lnTo>
                  <a:lnTo>
                    <a:pt x="151" y="119"/>
                  </a:lnTo>
                  <a:lnTo>
                    <a:pt x="146" y="99"/>
                  </a:lnTo>
                  <a:lnTo>
                    <a:pt x="141" y="80"/>
                  </a:lnTo>
                  <a:lnTo>
                    <a:pt x="134" y="64"/>
                  </a:lnTo>
                  <a:lnTo>
                    <a:pt x="126" y="50"/>
                  </a:lnTo>
                  <a:lnTo>
                    <a:pt x="118" y="37"/>
                  </a:lnTo>
                  <a:lnTo>
                    <a:pt x="109" y="27"/>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7" name="Freeform 108">
              <a:extLst>
                <a:ext uri="{FF2B5EF4-FFF2-40B4-BE49-F238E27FC236}">
                  <a16:creationId xmlns:a16="http://schemas.microsoft.com/office/drawing/2014/main" id="{75E3EAEF-8DA5-7989-1BC8-37C0FB36D9D8}"/>
                </a:ext>
              </a:extLst>
            </p:cNvPr>
            <p:cNvSpPr>
              <a:spLocks/>
            </p:cNvSpPr>
            <p:nvPr/>
          </p:nvSpPr>
          <p:spPr bwMode="auto">
            <a:xfrm>
              <a:off x="3353" y="1139"/>
              <a:ext cx="104" cy="169"/>
            </a:xfrm>
            <a:custGeom>
              <a:avLst/>
              <a:gdLst>
                <a:gd name="T0" fmla="*/ 1 w 104"/>
                <a:gd name="T1" fmla="*/ 5 h 169"/>
                <a:gd name="T2" fmla="*/ 0 w 104"/>
                <a:gd name="T3" fmla="*/ 5 h 169"/>
                <a:gd name="T4" fmla="*/ 0 w 104"/>
                <a:gd name="T5" fmla="*/ 4 h 169"/>
                <a:gd name="T6" fmla="*/ 0 w 104"/>
                <a:gd name="T7" fmla="*/ 4 h 169"/>
                <a:gd name="T8" fmla="*/ 0 w 104"/>
                <a:gd name="T9" fmla="*/ 3 h 169"/>
                <a:gd name="T10" fmla="*/ 0 w 104"/>
                <a:gd name="T11" fmla="*/ 2 h 169"/>
                <a:gd name="T12" fmla="*/ 0 w 104"/>
                <a:gd name="T13" fmla="*/ 1 h 169"/>
                <a:gd name="T14" fmla="*/ 0 w 104"/>
                <a:gd name="T15" fmla="*/ 0 h 169"/>
                <a:gd name="T16" fmla="*/ 1 w 104"/>
                <a:gd name="T17" fmla="*/ 0 h 169"/>
                <a:gd name="T18" fmla="*/ 16 w 104"/>
                <a:gd name="T19" fmla="*/ 1 h 169"/>
                <a:gd name="T20" fmla="*/ 29 w 104"/>
                <a:gd name="T21" fmla="*/ 4 h 169"/>
                <a:gd name="T22" fmla="*/ 41 w 104"/>
                <a:gd name="T23" fmla="*/ 9 h 169"/>
                <a:gd name="T24" fmla="*/ 53 w 104"/>
                <a:gd name="T25" fmla="*/ 16 h 169"/>
                <a:gd name="T26" fmla="*/ 63 w 104"/>
                <a:gd name="T27" fmla="*/ 25 h 169"/>
                <a:gd name="T28" fmla="*/ 72 w 104"/>
                <a:gd name="T29" fmla="*/ 36 h 169"/>
                <a:gd name="T30" fmla="*/ 79 w 104"/>
                <a:gd name="T31" fmla="*/ 51 h 169"/>
                <a:gd name="T32" fmla="*/ 86 w 104"/>
                <a:gd name="T33" fmla="*/ 68 h 169"/>
                <a:gd name="T34" fmla="*/ 94 w 104"/>
                <a:gd name="T35" fmla="*/ 90 h 169"/>
                <a:gd name="T36" fmla="*/ 98 w 104"/>
                <a:gd name="T37" fmla="*/ 113 h 169"/>
                <a:gd name="T38" fmla="*/ 102 w 104"/>
                <a:gd name="T39" fmla="*/ 139 h 169"/>
                <a:gd name="T40" fmla="*/ 104 w 104"/>
                <a:gd name="T41" fmla="*/ 166 h 169"/>
                <a:gd name="T42" fmla="*/ 104 w 104"/>
                <a:gd name="T43" fmla="*/ 167 h 169"/>
                <a:gd name="T44" fmla="*/ 103 w 104"/>
                <a:gd name="T45" fmla="*/ 167 h 169"/>
                <a:gd name="T46" fmla="*/ 103 w 104"/>
                <a:gd name="T47" fmla="*/ 168 h 169"/>
                <a:gd name="T48" fmla="*/ 102 w 104"/>
                <a:gd name="T49" fmla="*/ 169 h 169"/>
                <a:gd name="T50" fmla="*/ 100 w 104"/>
                <a:gd name="T51" fmla="*/ 142 h 169"/>
                <a:gd name="T52" fmla="*/ 96 w 104"/>
                <a:gd name="T53" fmla="*/ 117 h 169"/>
                <a:gd name="T54" fmla="*/ 91 w 104"/>
                <a:gd name="T55" fmla="*/ 92 h 169"/>
                <a:gd name="T56" fmla="*/ 84 w 104"/>
                <a:gd name="T57" fmla="*/ 70 h 169"/>
                <a:gd name="T58" fmla="*/ 77 w 104"/>
                <a:gd name="T59" fmla="*/ 54 h 169"/>
                <a:gd name="T60" fmla="*/ 69 w 104"/>
                <a:gd name="T61" fmla="*/ 41 h 169"/>
                <a:gd name="T62" fmla="*/ 60 w 104"/>
                <a:gd name="T63" fmla="*/ 30 h 169"/>
                <a:gd name="T64" fmla="*/ 52 w 104"/>
                <a:gd name="T65" fmla="*/ 21 h 169"/>
                <a:gd name="T66" fmla="*/ 40 w 104"/>
                <a:gd name="T67" fmla="*/ 14 h 169"/>
                <a:gd name="T68" fmla="*/ 29 w 104"/>
                <a:gd name="T69" fmla="*/ 9 h 169"/>
                <a:gd name="T70" fmla="*/ 16 w 104"/>
                <a:gd name="T71" fmla="*/ 6 h 169"/>
                <a:gd name="T72" fmla="*/ 1 w 104"/>
                <a:gd name="T73" fmla="*/ 5 h 1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69"/>
                <a:gd name="T113" fmla="*/ 104 w 104"/>
                <a:gd name="T114" fmla="*/ 169 h 1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69">
                  <a:moveTo>
                    <a:pt x="1" y="5"/>
                  </a:moveTo>
                  <a:lnTo>
                    <a:pt x="0" y="5"/>
                  </a:lnTo>
                  <a:lnTo>
                    <a:pt x="0" y="4"/>
                  </a:lnTo>
                  <a:lnTo>
                    <a:pt x="0" y="3"/>
                  </a:lnTo>
                  <a:lnTo>
                    <a:pt x="0" y="2"/>
                  </a:lnTo>
                  <a:lnTo>
                    <a:pt x="0" y="1"/>
                  </a:lnTo>
                  <a:lnTo>
                    <a:pt x="0" y="0"/>
                  </a:lnTo>
                  <a:lnTo>
                    <a:pt x="1" y="0"/>
                  </a:lnTo>
                  <a:lnTo>
                    <a:pt x="16" y="1"/>
                  </a:lnTo>
                  <a:lnTo>
                    <a:pt x="29" y="4"/>
                  </a:lnTo>
                  <a:lnTo>
                    <a:pt x="41" y="9"/>
                  </a:lnTo>
                  <a:lnTo>
                    <a:pt x="53" y="16"/>
                  </a:lnTo>
                  <a:lnTo>
                    <a:pt x="63" y="25"/>
                  </a:lnTo>
                  <a:lnTo>
                    <a:pt x="72" y="36"/>
                  </a:lnTo>
                  <a:lnTo>
                    <a:pt x="79" y="51"/>
                  </a:lnTo>
                  <a:lnTo>
                    <a:pt x="86" y="68"/>
                  </a:lnTo>
                  <a:lnTo>
                    <a:pt x="94" y="90"/>
                  </a:lnTo>
                  <a:lnTo>
                    <a:pt x="98" y="113"/>
                  </a:lnTo>
                  <a:lnTo>
                    <a:pt x="102" y="139"/>
                  </a:lnTo>
                  <a:lnTo>
                    <a:pt x="104" y="166"/>
                  </a:lnTo>
                  <a:lnTo>
                    <a:pt x="104" y="167"/>
                  </a:lnTo>
                  <a:lnTo>
                    <a:pt x="103" y="167"/>
                  </a:lnTo>
                  <a:lnTo>
                    <a:pt x="103" y="168"/>
                  </a:lnTo>
                  <a:lnTo>
                    <a:pt x="102" y="169"/>
                  </a:lnTo>
                  <a:lnTo>
                    <a:pt x="100" y="142"/>
                  </a:lnTo>
                  <a:lnTo>
                    <a:pt x="96" y="117"/>
                  </a:lnTo>
                  <a:lnTo>
                    <a:pt x="91" y="92"/>
                  </a:lnTo>
                  <a:lnTo>
                    <a:pt x="84" y="70"/>
                  </a:lnTo>
                  <a:lnTo>
                    <a:pt x="77" y="54"/>
                  </a:lnTo>
                  <a:lnTo>
                    <a:pt x="69" y="41"/>
                  </a:lnTo>
                  <a:lnTo>
                    <a:pt x="60" y="30"/>
                  </a:lnTo>
                  <a:lnTo>
                    <a:pt x="52" y="21"/>
                  </a:lnTo>
                  <a:lnTo>
                    <a:pt x="40" y="14"/>
                  </a:lnTo>
                  <a:lnTo>
                    <a:pt x="29" y="9"/>
                  </a:lnTo>
                  <a:lnTo>
                    <a:pt x="16" y="6"/>
                  </a:lnTo>
                  <a:lnTo>
                    <a:pt x="1" y="5"/>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8" name="Freeform 109">
              <a:extLst>
                <a:ext uri="{FF2B5EF4-FFF2-40B4-BE49-F238E27FC236}">
                  <a16:creationId xmlns:a16="http://schemas.microsoft.com/office/drawing/2014/main" id="{4AAB59EE-4EB9-9093-3CE3-07E458E4D84D}"/>
                </a:ext>
              </a:extLst>
            </p:cNvPr>
            <p:cNvSpPr>
              <a:spLocks/>
            </p:cNvSpPr>
            <p:nvPr/>
          </p:nvSpPr>
          <p:spPr bwMode="auto">
            <a:xfrm>
              <a:off x="3435" y="1298"/>
              <a:ext cx="6" cy="7"/>
            </a:xfrm>
            <a:custGeom>
              <a:avLst/>
              <a:gdLst>
                <a:gd name="T0" fmla="*/ 6 w 6"/>
                <a:gd name="T1" fmla="*/ 2 h 7"/>
                <a:gd name="T2" fmla="*/ 6 w 6"/>
                <a:gd name="T3" fmla="*/ 1 h 7"/>
                <a:gd name="T4" fmla="*/ 5 w 6"/>
                <a:gd name="T5" fmla="*/ 1 h 7"/>
                <a:gd name="T6" fmla="*/ 3 w 6"/>
                <a:gd name="T7" fmla="*/ 0 h 7"/>
                <a:gd name="T8" fmla="*/ 2 w 6"/>
                <a:gd name="T9" fmla="*/ 0 h 7"/>
                <a:gd name="T10" fmla="*/ 1 w 6"/>
                <a:gd name="T11" fmla="*/ 1 h 7"/>
                <a:gd name="T12" fmla="*/ 1 w 6"/>
                <a:gd name="T13" fmla="*/ 2 h 7"/>
                <a:gd name="T14" fmla="*/ 0 w 6"/>
                <a:gd name="T15" fmla="*/ 4 h 7"/>
                <a:gd name="T16" fmla="*/ 0 w 6"/>
                <a:gd name="T17" fmla="*/ 5 h 7"/>
                <a:gd name="T18" fmla="*/ 1 w 6"/>
                <a:gd name="T19" fmla="*/ 6 h 7"/>
                <a:gd name="T20" fmla="*/ 2 w 6"/>
                <a:gd name="T21" fmla="*/ 7 h 7"/>
                <a:gd name="T22" fmla="*/ 3 w 6"/>
                <a:gd name="T23" fmla="*/ 7 h 7"/>
                <a:gd name="T24" fmla="*/ 4 w 6"/>
                <a:gd name="T25" fmla="*/ 7 h 7"/>
                <a:gd name="T26" fmla="*/ 5 w 6"/>
                <a:gd name="T27" fmla="*/ 7 h 7"/>
                <a:gd name="T28" fmla="*/ 6 w 6"/>
                <a:gd name="T29" fmla="*/ 6 h 7"/>
                <a:gd name="T30" fmla="*/ 6 w 6"/>
                <a:gd name="T31" fmla="*/ 4 h 7"/>
                <a:gd name="T32" fmla="*/ 6 w 6"/>
                <a:gd name="T33" fmla="*/ 2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7"/>
                <a:gd name="T53" fmla="*/ 6 w 6"/>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7">
                  <a:moveTo>
                    <a:pt x="6" y="2"/>
                  </a:moveTo>
                  <a:lnTo>
                    <a:pt x="6" y="1"/>
                  </a:lnTo>
                  <a:lnTo>
                    <a:pt x="5" y="1"/>
                  </a:lnTo>
                  <a:lnTo>
                    <a:pt x="3" y="0"/>
                  </a:lnTo>
                  <a:lnTo>
                    <a:pt x="2" y="0"/>
                  </a:lnTo>
                  <a:lnTo>
                    <a:pt x="1" y="1"/>
                  </a:lnTo>
                  <a:lnTo>
                    <a:pt x="1" y="2"/>
                  </a:lnTo>
                  <a:lnTo>
                    <a:pt x="0" y="4"/>
                  </a:lnTo>
                  <a:lnTo>
                    <a:pt x="0" y="5"/>
                  </a:lnTo>
                  <a:lnTo>
                    <a:pt x="1" y="6"/>
                  </a:lnTo>
                  <a:lnTo>
                    <a:pt x="2" y="7"/>
                  </a:lnTo>
                  <a:lnTo>
                    <a:pt x="3" y="7"/>
                  </a:lnTo>
                  <a:lnTo>
                    <a:pt x="4" y="7"/>
                  </a:lnTo>
                  <a:lnTo>
                    <a:pt x="5" y="7"/>
                  </a:lnTo>
                  <a:lnTo>
                    <a:pt x="6" y="6"/>
                  </a:lnTo>
                  <a:lnTo>
                    <a:pt x="6" y="4"/>
                  </a:ln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9" name="Freeform 110">
              <a:extLst>
                <a:ext uri="{FF2B5EF4-FFF2-40B4-BE49-F238E27FC236}">
                  <a16:creationId xmlns:a16="http://schemas.microsoft.com/office/drawing/2014/main" id="{9D4F028E-8D59-A93E-159D-79E61373D7AF}"/>
                </a:ext>
              </a:extLst>
            </p:cNvPr>
            <p:cNvSpPr>
              <a:spLocks/>
            </p:cNvSpPr>
            <p:nvPr/>
          </p:nvSpPr>
          <p:spPr bwMode="auto">
            <a:xfrm>
              <a:off x="3346" y="1129"/>
              <a:ext cx="120" cy="167"/>
            </a:xfrm>
            <a:custGeom>
              <a:avLst/>
              <a:gdLst>
                <a:gd name="T0" fmla="*/ 100 w 120"/>
                <a:gd name="T1" fmla="*/ 64 h 167"/>
                <a:gd name="T2" fmla="*/ 110 w 120"/>
                <a:gd name="T3" fmla="*/ 99 h 167"/>
                <a:gd name="T4" fmla="*/ 115 w 120"/>
                <a:gd name="T5" fmla="*/ 130 h 167"/>
                <a:gd name="T6" fmla="*/ 119 w 120"/>
                <a:gd name="T7" fmla="*/ 154 h 167"/>
                <a:gd name="T8" fmla="*/ 120 w 120"/>
                <a:gd name="T9" fmla="*/ 164 h 167"/>
                <a:gd name="T10" fmla="*/ 118 w 120"/>
                <a:gd name="T11" fmla="*/ 167 h 167"/>
                <a:gd name="T12" fmla="*/ 117 w 120"/>
                <a:gd name="T13" fmla="*/ 157 h 167"/>
                <a:gd name="T14" fmla="*/ 113 w 120"/>
                <a:gd name="T15" fmla="*/ 132 h 167"/>
                <a:gd name="T16" fmla="*/ 107 w 120"/>
                <a:gd name="T17" fmla="*/ 100 h 167"/>
                <a:gd name="T18" fmla="*/ 96 w 120"/>
                <a:gd name="T19" fmla="*/ 65 h 167"/>
                <a:gd name="T20" fmla="*/ 85 w 120"/>
                <a:gd name="T21" fmla="*/ 42 h 167"/>
                <a:gd name="T22" fmla="*/ 71 w 120"/>
                <a:gd name="T23" fmla="*/ 24 h 167"/>
                <a:gd name="T24" fmla="*/ 55 w 120"/>
                <a:gd name="T25" fmla="*/ 13 h 167"/>
                <a:gd name="T26" fmla="*/ 40 w 120"/>
                <a:gd name="T27" fmla="*/ 6 h 167"/>
                <a:gd name="T28" fmla="*/ 25 w 120"/>
                <a:gd name="T29" fmla="*/ 4 h 167"/>
                <a:gd name="T30" fmla="*/ 13 w 120"/>
                <a:gd name="T31" fmla="*/ 3 h 167"/>
                <a:gd name="T32" fmla="*/ 4 w 120"/>
                <a:gd name="T33" fmla="*/ 3 h 167"/>
                <a:gd name="T34" fmla="*/ 0 w 120"/>
                <a:gd name="T35" fmla="*/ 4 h 167"/>
                <a:gd name="T36" fmla="*/ 0 w 120"/>
                <a:gd name="T37" fmla="*/ 1 h 167"/>
                <a:gd name="T38" fmla="*/ 4 w 120"/>
                <a:gd name="T39" fmla="*/ 1 h 167"/>
                <a:gd name="T40" fmla="*/ 13 w 120"/>
                <a:gd name="T41" fmla="*/ 0 h 167"/>
                <a:gd name="T42" fmla="*/ 25 w 120"/>
                <a:gd name="T43" fmla="*/ 1 h 167"/>
                <a:gd name="T44" fmla="*/ 41 w 120"/>
                <a:gd name="T45" fmla="*/ 4 h 167"/>
                <a:gd name="T46" fmla="*/ 56 w 120"/>
                <a:gd name="T47" fmla="*/ 11 h 167"/>
                <a:gd name="T48" fmla="*/ 73 w 120"/>
                <a:gd name="T49" fmla="*/ 22 h 167"/>
                <a:gd name="T50" fmla="*/ 88 w 120"/>
                <a:gd name="T51" fmla="*/ 40 h 167"/>
                <a:gd name="T52" fmla="*/ 100 w 120"/>
                <a:gd name="T53" fmla="*/ 64 h 16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167"/>
                <a:gd name="T83" fmla="*/ 120 w 120"/>
                <a:gd name="T84" fmla="*/ 167 h 16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167">
                  <a:moveTo>
                    <a:pt x="100" y="64"/>
                  </a:moveTo>
                  <a:lnTo>
                    <a:pt x="110" y="99"/>
                  </a:lnTo>
                  <a:lnTo>
                    <a:pt x="115" y="130"/>
                  </a:lnTo>
                  <a:lnTo>
                    <a:pt x="119" y="154"/>
                  </a:lnTo>
                  <a:lnTo>
                    <a:pt x="120" y="164"/>
                  </a:lnTo>
                  <a:lnTo>
                    <a:pt x="118" y="167"/>
                  </a:lnTo>
                  <a:lnTo>
                    <a:pt x="117" y="157"/>
                  </a:lnTo>
                  <a:lnTo>
                    <a:pt x="113" y="132"/>
                  </a:lnTo>
                  <a:lnTo>
                    <a:pt x="107" y="100"/>
                  </a:lnTo>
                  <a:lnTo>
                    <a:pt x="96" y="65"/>
                  </a:lnTo>
                  <a:lnTo>
                    <a:pt x="85" y="42"/>
                  </a:lnTo>
                  <a:lnTo>
                    <a:pt x="71" y="24"/>
                  </a:lnTo>
                  <a:lnTo>
                    <a:pt x="55" y="13"/>
                  </a:lnTo>
                  <a:lnTo>
                    <a:pt x="40" y="6"/>
                  </a:lnTo>
                  <a:lnTo>
                    <a:pt x="25" y="4"/>
                  </a:lnTo>
                  <a:lnTo>
                    <a:pt x="13" y="3"/>
                  </a:lnTo>
                  <a:lnTo>
                    <a:pt x="4" y="3"/>
                  </a:lnTo>
                  <a:lnTo>
                    <a:pt x="0" y="4"/>
                  </a:lnTo>
                  <a:lnTo>
                    <a:pt x="0" y="1"/>
                  </a:lnTo>
                  <a:lnTo>
                    <a:pt x="4" y="1"/>
                  </a:lnTo>
                  <a:lnTo>
                    <a:pt x="13" y="0"/>
                  </a:lnTo>
                  <a:lnTo>
                    <a:pt x="25" y="1"/>
                  </a:lnTo>
                  <a:lnTo>
                    <a:pt x="41" y="4"/>
                  </a:lnTo>
                  <a:lnTo>
                    <a:pt x="56" y="11"/>
                  </a:lnTo>
                  <a:lnTo>
                    <a:pt x="73" y="22"/>
                  </a:lnTo>
                  <a:lnTo>
                    <a:pt x="88" y="40"/>
                  </a:lnTo>
                  <a:lnTo>
                    <a:pt x="100" y="64"/>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0" name="Freeform 111">
              <a:extLst>
                <a:ext uri="{FF2B5EF4-FFF2-40B4-BE49-F238E27FC236}">
                  <a16:creationId xmlns:a16="http://schemas.microsoft.com/office/drawing/2014/main" id="{59354787-B9BF-D0DE-9837-8C1640566532}"/>
                </a:ext>
              </a:extLst>
            </p:cNvPr>
            <p:cNvSpPr>
              <a:spLocks/>
            </p:cNvSpPr>
            <p:nvPr/>
          </p:nvSpPr>
          <p:spPr bwMode="auto">
            <a:xfrm>
              <a:off x="3396" y="1229"/>
              <a:ext cx="67" cy="15"/>
            </a:xfrm>
            <a:custGeom>
              <a:avLst/>
              <a:gdLst>
                <a:gd name="T0" fmla="*/ 0 w 67"/>
                <a:gd name="T1" fmla="*/ 7 h 15"/>
                <a:gd name="T2" fmla="*/ 1 w 67"/>
                <a:gd name="T3" fmla="*/ 7 h 15"/>
                <a:gd name="T4" fmla="*/ 3 w 67"/>
                <a:gd name="T5" fmla="*/ 4 h 15"/>
                <a:gd name="T6" fmla="*/ 6 w 67"/>
                <a:gd name="T7" fmla="*/ 3 h 15"/>
                <a:gd name="T8" fmla="*/ 12 w 67"/>
                <a:gd name="T9" fmla="*/ 1 h 15"/>
                <a:gd name="T10" fmla="*/ 20 w 67"/>
                <a:gd name="T11" fmla="*/ 0 h 15"/>
                <a:gd name="T12" fmla="*/ 27 w 67"/>
                <a:gd name="T13" fmla="*/ 0 h 15"/>
                <a:gd name="T14" fmla="*/ 38 w 67"/>
                <a:gd name="T15" fmla="*/ 1 h 15"/>
                <a:gd name="T16" fmla="*/ 50 w 67"/>
                <a:gd name="T17" fmla="*/ 3 h 15"/>
                <a:gd name="T18" fmla="*/ 58 w 67"/>
                <a:gd name="T19" fmla="*/ 6 h 15"/>
                <a:gd name="T20" fmla="*/ 63 w 67"/>
                <a:gd name="T21" fmla="*/ 4 h 15"/>
                <a:gd name="T22" fmla="*/ 65 w 67"/>
                <a:gd name="T23" fmla="*/ 3 h 15"/>
                <a:gd name="T24" fmla="*/ 67 w 67"/>
                <a:gd name="T25" fmla="*/ 2 h 15"/>
                <a:gd name="T26" fmla="*/ 65 w 67"/>
                <a:gd name="T27" fmla="*/ 6 h 15"/>
                <a:gd name="T28" fmla="*/ 61 w 67"/>
                <a:gd name="T29" fmla="*/ 11 h 15"/>
                <a:gd name="T30" fmla="*/ 54 w 67"/>
                <a:gd name="T31" fmla="*/ 15 h 15"/>
                <a:gd name="T32" fmla="*/ 45 w 67"/>
                <a:gd name="T33" fmla="*/ 12 h 15"/>
                <a:gd name="T34" fmla="*/ 39 w 67"/>
                <a:gd name="T35" fmla="*/ 9 h 15"/>
                <a:gd name="T36" fmla="*/ 32 w 67"/>
                <a:gd name="T37" fmla="*/ 7 h 15"/>
                <a:gd name="T38" fmla="*/ 24 w 67"/>
                <a:gd name="T39" fmla="*/ 6 h 15"/>
                <a:gd name="T40" fmla="*/ 16 w 67"/>
                <a:gd name="T41" fmla="*/ 4 h 15"/>
                <a:gd name="T42" fmla="*/ 10 w 67"/>
                <a:gd name="T43" fmla="*/ 6 h 15"/>
                <a:gd name="T44" fmla="*/ 4 w 67"/>
                <a:gd name="T45" fmla="*/ 6 h 15"/>
                <a:gd name="T46" fmla="*/ 1 w 67"/>
                <a:gd name="T47" fmla="*/ 7 h 15"/>
                <a:gd name="T48" fmla="*/ 0 w 67"/>
                <a:gd name="T49" fmla="*/ 7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15"/>
                <a:gd name="T77" fmla="*/ 67 w 67"/>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15">
                  <a:moveTo>
                    <a:pt x="0" y="7"/>
                  </a:moveTo>
                  <a:lnTo>
                    <a:pt x="1" y="7"/>
                  </a:lnTo>
                  <a:lnTo>
                    <a:pt x="3" y="4"/>
                  </a:lnTo>
                  <a:lnTo>
                    <a:pt x="6" y="3"/>
                  </a:lnTo>
                  <a:lnTo>
                    <a:pt x="12" y="1"/>
                  </a:lnTo>
                  <a:lnTo>
                    <a:pt x="20" y="0"/>
                  </a:lnTo>
                  <a:lnTo>
                    <a:pt x="27" y="0"/>
                  </a:lnTo>
                  <a:lnTo>
                    <a:pt x="38" y="1"/>
                  </a:lnTo>
                  <a:lnTo>
                    <a:pt x="50" y="3"/>
                  </a:lnTo>
                  <a:lnTo>
                    <a:pt x="58" y="6"/>
                  </a:lnTo>
                  <a:lnTo>
                    <a:pt x="63" y="4"/>
                  </a:lnTo>
                  <a:lnTo>
                    <a:pt x="65" y="3"/>
                  </a:lnTo>
                  <a:lnTo>
                    <a:pt x="67" y="2"/>
                  </a:lnTo>
                  <a:lnTo>
                    <a:pt x="65" y="6"/>
                  </a:lnTo>
                  <a:lnTo>
                    <a:pt x="61" y="11"/>
                  </a:lnTo>
                  <a:lnTo>
                    <a:pt x="54" y="15"/>
                  </a:lnTo>
                  <a:lnTo>
                    <a:pt x="45" y="12"/>
                  </a:lnTo>
                  <a:lnTo>
                    <a:pt x="39" y="9"/>
                  </a:lnTo>
                  <a:lnTo>
                    <a:pt x="32" y="7"/>
                  </a:lnTo>
                  <a:lnTo>
                    <a:pt x="24" y="6"/>
                  </a:lnTo>
                  <a:lnTo>
                    <a:pt x="16" y="4"/>
                  </a:lnTo>
                  <a:lnTo>
                    <a:pt x="10" y="6"/>
                  </a:lnTo>
                  <a:lnTo>
                    <a:pt x="4" y="6"/>
                  </a:lnTo>
                  <a:lnTo>
                    <a:pt x="1" y="7"/>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1" name="Freeform 112">
              <a:extLst>
                <a:ext uri="{FF2B5EF4-FFF2-40B4-BE49-F238E27FC236}">
                  <a16:creationId xmlns:a16="http://schemas.microsoft.com/office/drawing/2014/main" id="{33C0695E-AD13-9164-5FD3-E824485E4F5A}"/>
                </a:ext>
              </a:extLst>
            </p:cNvPr>
            <p:cNvSpPr>
              <a:spLocks/>
            </p:cNvSpPr>
            <p:nvPr/>
          </p:nvSpPr>
          <p:spPr bwMode="auto">
            <a:xfrm>
              <a:off x="3341" y="1386"/>
              <a:ext cx="148" cy="128"/>
            </a:xfrm>
            <a:custGeom>
              <a:avLst/>
              <a:gdLst>
                <a:gd name="T0" fmla="*/ 0 w 148"/>
                <a:gd name="T1" fmla="*/ 10 h 128"/>
                <a:gd name="T2" fmla="*/ 13 w 148"/>
                <a:gd name="T3" fmla="*/ 4 h 128"/>
                <a:gd name="T4" fmla="*/ 19 w 148"/>
                <a:gd name="T5" fmla="*/ 0 h 128"/>
                <a:gd name="T6" fmla="*/ 19 w 148"/>
                <a:gd name="T7" fmla="*/ 0 h 128"/>
                <a:gd name="T8" fmla="*/ 19 w 148"/>
                <a:gd name="T9" fmla="*/ 0 h 128"/>
                <a:gd name="T10" fmla="*/ 19 w 148"/>
                <a:gd name="T11" fmla="*/ 0 h 128"/>
                <a:gd name="T12" fmla="*/ 19 w 148"/>
                <a:gd name="T13" fmla="*/ 0 h 128"/>
                <a:gd name="T14" fmla="*/ 26 w 148"/>
                <a:gd name="T15" fmla="*/ 77 h 128"/>
                <a:gd name="T16" fmla="*/ 124 w 148"/>
                <a:gd name="T17" fmla="*/ 2 h 128"/>
                <a:gd name="T18" fmla="*/ 128 w 148"/>
                <a:gd name="T19" fmla="*/ 5 h 128"/>
                <a:gd name="T20" fmla="*/ 134 w 148"/>
                <a:gd name="T21" fmla="*/ 8 h 128"/>
                <a:gd name="T22" fmla="*/ 141 w 148"/>
                <a:gd name="T23" fmla="*/ 15 h 128"/>
                <a:gd name="T24" fmla="*/ 148 w 148"/>
                <a:gd name="T25" fmla="*/ 23 h 128"/>
                <a:gd name="T26" fmla="*/ 13 w 148"/>
                <a:gd name="T27" fmla="*/ 128 h 128"/>
                <a:gd name="T28" fmla="*/ 0 w 148"/>
                <a:gd name="T29" fmla="*/ 10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8"/>
                <a:gd name="T46" fmla="*/ 0 h 128"/>
                <a:gd name="T47" fmla="*/ 148 w 148"/>
                <a:gd name="T48" fmla="*/ 128 h 1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8" h="128">
                  <a:moveTo>
                    <a:pt x="0" y="10"/>
                  </a:moveTo>
                  <a:lnTo>
                    <a:pt x="13" y="4"/>
                  </a:lnTo>
                  <a:lnTo>
                    <a:pt x="19" y="0"/>
                  </a:lnTo>
                  <a:lnTo>
                    <a:pt x="26" y="77"/>
                  </a:lnTo>
                  <a:lnTo>
                    <a:pt x="124" y="2"/>
                  </a:lnTo>
                  <a:lnTo>
                    <a:pt x="128" y="5"/>
                  </a:lnTo>
                  <a:lnTo>
                    <a:pt x="134" y="8"/>
                  </a:lnTo>
                  <a:lnTo>
                    <a:pt x="141" y="15"/>
                  </a:lnTo>
                  <a:lnTo>
                    <a:pt x="148" y="23"/>
                  </a:lnTo>
                  <a:lnTo>
                    <a:pt x="13" y="128"/>
                  </a:lnTo>
                  <a:lnTo>
                    <a:pt x="0" y="10"/>
                  </a:lnTo>
                  <a:close/>
                </a:path>
              </a:pathLst>
            </a:custGeom>
            <a:solidFill>
              <a:srgbClr val="14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2" name="Freeform 113">
              <a:extLst>
                <a:ext uri="{FF2B5EF4-FFF2-40B4-BE49-F238E27FC236}">
                  <a16:creationId xmlns:a16="http://schemas.microsoft.com/office/drawing/2014/main" id="{305597B1-2EED-6D40-9834-D50A6BB4180A}"/>
                </a:ext>
              </a:extLst>
            </p:cNvPr>
            <p:cNvSpPr>
              <a:spLocks/>
            </p:cNvSpPr>
            <p:nvPr/>
          </p:nvSpPr>
          <p:spPr bwMode="auto">
            <a:xfrm>
              <a:off x="3360" y="1380"/>
              <a:ext cx="105" cy="83"/>
            </a:xfrm>
            <a:custGeom>
              <a:avLst/>
              <a:gdLst>
                <a:gd name="T0" fmla="*/ 100 w 105"/>
                <a:gd name="T1" fmla="*/ 6 h 83"/>
                <a:gd name="T2" fmla="*/ 100 w 105"/>
                <a:gd name="T3" fmla="*/ 6 h 83"/>
                <a:gd name="T4" fmla="*/ 101 w 105"/>
                <a:gd name="T5" fmla="*/ 6 h 83"/>
                <a:gd name="T6" fmla="*/ 103 w 105"/>
                <a:gd name="T7" fmla="*/ 6 h 83"/>
                <a:gd name="T8" fmla="*/ 105 w 105"/>
                <a:gd name="T9" fmla="*/ 8 h 83"/>
                <a:gd name="T10" fmla="*/ 7 w 105"/>
                <a:gd name="T11" fmla="*/ 83 h 83"/>
                <a:gd name="T12" fmla="*/ 0 w 105"/>
                <a:gd name="T13" fmla="*/ 6 h 83"/>
                <a:gd name="T14" fmla="*/ 1 w 105"/>
                <a:gd name="T15" fmla="*/ 6 h 83"/>
                <a:gd name="T16" fmla="*/ 3 w 105"/>
                <a:gd name="T17" fmla="*/ 6 h 83"/>
                <a:gd name="T18" fmla="*/ 5 w 105"/>
                <a:gd name="T19" fmla="*/ 6 h 83"/>
                <a:gd name="T20" fmla="*/ 9 w 105"/>
                <a:gd name="T21" fmla="*/ 5 h 83"/>
                <a:gd name="T22" fmla="*/ 20 w 105"/>
                <a:gd name="T23" fmla="*/ 50 h 83"/>
                <a:gd name="T24" fmla="*/ 90 w 105"/>
                <a:gd name="T25" fmla="*/ 0 h 83"/>
                <a:gd name="T26" fmla="*/ 94 w 105"/>
                <a:gd name="T27" fmla="*/ 1 h 83"/>
                <a:gd name="T28" fmla="*/ 97 w 105"/>
                <a:gd name="T29" fmla="*/ 2 h 83"/>
                <a:gd name="T30" fmla="*/ 99 w 105"/>
                <a:gd name="T31" fmla="*/ 4 h 83"/>
                <a:gd name="T32" fmla="*/ 100 w 105"/>
                <a:gd name="T33" fmla="*/ 6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83"/>
                <a:gd name="T53" fmla="*/ 105 w 105"/>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83">
                  <a:moveTo>
                    <a:pt x="100" y="6"/>
                  </a:moveTo>
                  <a:lnTo>
                    <a:pt x="100" y="6"/>
                  </a:lnTo>
                  <a:lnTo>
                    <a:pt x="101" y="6"/>
                  </a:lnTo>
                  <a:lnTo>
                    <a:pt x="103" y="6"/>
                  </a:lnTo>
                  <a:lnTo>
                    <a:pt x="105" y="8"/>
                  </a:lnTo>
                  <a:lnTo>
                    <a:pt x="7" y="83"/>
                  </a:lnTo>
                  <a:lnTo>
                    <a:pt x="0" y="6"/>
                  </a:lnTo>
                  <a:lnTo>
                    <a:pt x="1" y="6"/>
                  </a:lnTo>
                  <a:lnTo>
                    <a:pt x="3" y="6"/>
                  </a:lnTo>
                  <a:lnTo>
                    <a:pt x="5" y="6"/>
                  </a:lnTo>
                  <a:lnTo>
                    <a:pt x="9" y="5"/>
                  </a:lnTo>
                  <a:lnTo>
                    <a:pt x="20" y="50"/>
                  </a:lnTo>
                  <a:lnTo>
                    <a:pt x="90" y="0"/>
                  </a:lnTo>
                  <a:lnTo>
                    <a:pt x="94" y="1"/>
                  </a:lnTo>
                  <a:lnTo>
                    <a:pt x="97" y="2"/>
                  </a:lnTo>
                  <a:lnTo>
                    <a:pt x="99" y="4"/>
                  </a:lnTo>
                  <a:lnTo>
                    <a:pt x="10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3" name="Freeform 114">
              <a:extLst>
                <a:ext uri="{FF2B5EF4-FFF2-40B4-BE49-F238E27FC236}">
                  <a16:creationId xmlns:a16="http://schemas.microsoft.com/office/drawing/2014/main" id="{B6C860EA-1667-8F7A-29FE-EC89CA6310BF}"/>
                </a:ext>
              </a:extLst>
            </p:cNvPr>
            <p:cNvSpPr>
              <a:spLocks/>
            </p:cNvSpPr>
            <p:nvPr/>
          </p:nvSpPr>
          <p:spPr bwMode="auto">
            <a:xfrm>
              <a:off x="3055" y="1028"/>
              <a:ext cx="101" cy="370"/>
            </a:xfrm>
            <a:custGeom>
              <a:avLst/>
              <a:gdLst>
                <a:gd name="T0" fmla="*/ 55 w 101"/>
                <a:gd name="T1" fmla="*/ 130 h 370"/>
                <a:gd name="T2" fmla="*/ 55 w 101"/>
                <a:gd name="T3" fmla="*/ 102 h 370"/>
                <a:gd name="T4" fmla="*/ 50 w 101"/>
                <a:gd name="T5" fmla="*/ 92 h 370"/>
                <a:gd name="T6" fmla="*/ 38 w 101"/>
                <a:gd name="T7" fmla="*/ 59 h 370"/>
                <a:gd name="T8" fmla="*/ 36 w 101"/>
                <a:gd name="T9" fmla="*/ 44 h 370"/>
                <a:gd name="T10" fmla="*/ 43 w 101"/>
                <a:gd name="T11" fmla="*/ 9 h 370"/>
                <a:gd name="T12" fmla="*/ 54 w 101"/>
                <a:gd name="T13" fmla="*/ 6 h 370"/>
                <a:gd name="T14" fmla="*/ 51 w 101"/>
                <a:gd name="T15" fmla="*/ 10 h 370"/>
                <a:gd name="T16" fmla="*/ 51 w 101"/>
                <a:gd name="T17" fmla="*/ 11 h 370"/>
                <a:gd name="T18" fmla="*/ 54 w 101"/>
                <a:gd name="T19" fmla="*/ 11 h 370"/>
                <a:gd name="T20" fmla="*/ 56 w 101"/>
                <a:gd name="T21" fmla="*/ 7 h 370"/>
                <a:gd name="T22" fmla="*/ 64 w 101"/>
                <a:gd name="T23" fmla="*/ 6 h 370"/>
                <a:gd name="T24" fmla="*/ 69 w 101"/>
                <a:gd name="T25" fmla="*/ 3 h 370"/>
                <a:gd name="T26" fmla="*/ 78 w 101"/>
                <a:gd name="T27" fmla="*/ 3 h 370"/>
                <a:gd name="T28" fmla="*/ 86 w 101"/>
                <a:gd name="T29" fmla="*/ 6 h 370"/>
                <a:gd name="T30" fmla="*/ 92 w 101"/>
                <a:gd name="T31" fmla="*/ 8 h 370"/>
                <a:gd name="T32" fmla="*/ 91 w 101"/>
                <a:gd name="T33" fmla="*/ 10 h 370"/>
                <a:gd name="T34" fmla="*/ 78 w 101"/>
                <a:gd name="T35" fmla="*/ 20 h 370"/>
                <a:gd name="T36" fmla="*/ 74 w 101"/>
                <a:gd name="T37" fmla="*/ 36 h 370"/>
                <a:gd name="T38" fmla="*/ 72 w 101"/>
                <a:gd name="T39" fmla="*/ 46 h 370"/>
                <a:gd name="T40" fmla="*/ 73 w 101"/>
                <a:gd name="T41" fmla="*/ 50 h 370"/>
                <a:gd name="T42" fmla="*/ 79 w 101"/>
                <a:gd name="T43" fmla="*/ 57 h 370"/>
                <a:gd name="T44" fmla="*/ 91 w 101"/>
                <a:gd name="T45" fmla="*/ 54 h 370"/>
                <a:gd name="T46" fmla="*/ 98 w 101"/>
                <a:gd name="T47" fmla="*/ 55 h 370"/>
                <a:gd name="T48" fmla="*/ 99 w 101"/>
                <a:gd name="T49" fmla="*/ 57 h 370"/>
                <a:gd name="T50" fmla="*/ 98 w 101"/>
                <a:gd name="T51" fmla="*/ 58 h 370"/>
                <a:gd name="T52" fmla="*/ 95 w 101"/>
                <a:gd name="T53" fmla="*/ 64 h 370"/>
                <a:gd name="T54" fmla="*/ 87 w 101"/>
                <a:gd name="T55" fmla="*/ 76 h 370"/>
                <a:gd name="T56" fmla="*/ 83 w 101"/>
                <a:gd name="T57" fmla="*/ 93 h 370"/>
                <a:gd name="T58" fmla="*/ 77 w 101"/>
                <a:gd name="T59" fmla="*/ 109 h 370"/>
                <a:gd name="T60" fmla="*/ 75 w 101"/>
                <a:gd name="T61" fmla="*/ 117 h 370"/>
                <a:gd name="T62" fmla="*/ 67 w 101"/>
                <a:gd name="T63" fmla="*/ 343 h 370"/>
                <a:gd name="T64" fmla="*/ 55 w 101"/>
                <a:gd name="T65" fmla="*/ 356 h 370"/>
                <a:gd name="T66" fmla="*/ 43 w 101"/>
                <a:gd name="T67" fmla="*/ 370 h 370"/>
                <a:gd name="T68" fmla="*/ 53 w 101"/>
                <a:gd name="T69" fmla="*/ 145 h 3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370"/>
                <a:gd name="T107" fmla="*/ 101 w 101"/>
                <a:gd name="T108" fmla="*/ 370 h 3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370">
                  <a:moveTo>
                    <a:pt x="53" y="145"/>
                  </a:moveTo>
                  <a:lnTo>
                    <a:pt x="55" y="130"/>
                  </a:lnTo>
                  <a:lnTo>
                    <a:pt x="56" y="115"/>
                  </a:lnTo>
                  <a:lnTo>
                    <a:pt x="55" y="102"/>
                  </a:lnTo>
                  <a:lnTo>
                    <a:pt x="50" y="92"/>
                  </a:lnTo>
                  <a:lnTo>
                    <a:pt x="43" y="75"/>
                  </a:lnTo>
                  <a:lnTo>
                    <a:pt x="38" y="59"/>
                  </a:lnTo>
                  <a:lnTo>
                    <a:pt x="36" y="48"/>
                  </a:lnTo>
                  <a:lnTo>
                    <a:pt x="36" y="44"/>
                  </a:lnTo>
                  <a:lnTo>
                    <a:pt x="36" y="26"/>
                  </a:lnTo>
                  <a:lnTo>
                    <a:pt x="43" y="9"/>
                  </a:lnTo>
                  <a:lnTo>
                    <a:pt x="54" y="0"/>
                  </a:lnTo>
                  <a:lnTo>
                    <a:pt x="54" y="6"/>
                  </a:lnTo>
                  <a:lnTo>
                    <a:pt x="53" y="9"/>
                  </a:lnTo>
                  <a:lnTo>
                    <a:pt x="51" y="10"/>
                  </a:lnTo>
                  <a:lnTo>
                    <a:pt x="50" y="11"/>
                  </a:lnTo>
                  <a:lnTo>
                    <a:pt x="51" y="11"/>
                  </a:lnTo>
                  <a:lnTo>
                    <a:pt x="53" y="11"/>
                  </a:lnTo>
                  <a:lnTo>
                    <a:pt x="54" y="11"/>
                  </a:lnTo>
                  <a:lnTo>
                    <a:pt x="56" y="7"/>
                  </a:lnTo>
                  <a:lnTo>
                    <a:pt x="60" y="6"/>
                  </a:lnTo>
                  <a:lnTo>
                    <a:pt x="64" y="6"/>
                  </a:lnTo>
                  <a:lnTo>
                    <a:pt x="67" y="7"/>
                  </a:lnTo>
                  <a:lnTo>
                    <a:pt x="69" y="3"/>
                  </a:lnTo>
                  <a:lnTo>
                    <a:pt x="74" y="2"/>
                  </a:lnTo>
                  <a:lnTo>
                    <a:pt x="78" y="3"/>
                  </a:lnTo>
                  <a:lnTo>
                    <a:pt x="82" y="6"/>
                  </a:lnTo>
                  <a:lnTo>
                    <a:pt x="86" y="6"/>
                  </a:lnTo>
                  <a:lnTo>
                    <a:pt x="89" y="7"/>
                  </a:lnTo>
                  <a:lnTo>
                    <a:pt x="92" y="8"/>
                  </a:lnTo>
                  <a:lnTo>
                    <a:pt x="93" y="9"/>
                  </a:lnTo>
                  <a:lnTo>
                    <a:pt x="91" y="10"/>
                  </a:lnTo>
                  <a:lnTo>
                    <a:pt x="84" y="13"/>
                  </a:lnTo>
                  <a:lnTo>
                    <a:pt x="78" y="20"/>
                  </a:lnTo>
                  <a:lnTo>
                    <a:pt x="75" y="30"/>
                  </a:lnTo>
                  <a:lnTo>
                    <a:pt x="74" y="36"/>
                  </a:lnTo>
                  <a:lnTo>
                    <a:pt x="73" y="43"/>
                  </a:lnTo>
                  <a:lnTo>
                    <a:pt x="72" y="46"/>
                  </a:lnTo>
                  <a:lnTo>
                    <a:pt x="72" y="48"/>
                  </a:lnTo>
                  <a:lnTo>
                    <a:pt x="73" y="50"/>
                  </a:lnTo>
                  <a:lnTo>
                    <a:pt x="75" y="55"/>
                  </a:lnTo>
                  <a:lnTo>
                    <a:pt x="79" y="57"/>
                  </a:lnTo>
                  <a:lnTo>
                    <a:pt x="87" y="53"/>
                  </a:lnTo>
                  <a:lnTo>
                    <a:pt x="91" y="54"/>
                  </a:lnTo>
                  <a:lnTo>
                    <a:pt x="95" y="54"/>
                  </a:lnTo>
                  <a:lnTo>
                    <a:pt x="98" y="55"/>
                  </a:lnTo>
                  <a:lnTo>
                    <a:pt x="101" y="56"/>
                  </a:lnTo>
                  <a:lnTo>
                    <a:pt x="99" y="57"/>
                  </a:lnTo>
                  <a:lnTo>
                    <a:pt x="98" y="58"/>
                  </a:lnTo>
                  <a:lnTo>
                    <a:pt x="97" y="59"/>
                  </a:lnTo>
                  <a:lnTo>
                    <a:pt x="95" y="64"/>
                  </a:lnTo>
                  <a:lnTo>
                    <a:pt x="92" y="69"/>
                  </a:lnTo>
                  <a:lnTo>
                    <a:pt x="87" y="76"/>
                  </a:lnTo>
                  <a:lnTo>
                    <a:pt x="85" y="84"/>
                  </a:lnTo>
                  <a:lnTo>
                    <a:pt x="83" y="93"/>
                  </a:lnTo>
                  <a:lnTo>
                    <a:pt x="79" y="102"/>
                  </a:lnTo>
                  <a:lnTo>
                    <a:pt x="77" y="109"/>
                  </a:lnTo>
                  <a:lnTo>
                    <a:pt x="75" y="116"/>
                  </a:lnTo>
                  <a:lnTo>
                    <a:pt x="75" y="117"/>
                  </a:lnTo>
                  <a:lnTo>
                    <a:pt x="36" y="320"/>
                  </a:lnTo>
                  <a:lnTo>
                    <a:pt x="67" y="343"/>
                  </a:lnTo>
                  <a:lnTo>
                    <a:pt x="60" y="349"/>
                  </a:lnTo>
                  <a:lnTo>
                    <a:pt x="55" y="356"/>
                  </a:lnTo>
                  <a:lnTo>
                    <a:pt x="48" y="363"/>
                  </a:lnTo>
                  <a:lnTo>
                    <a:pt x="43" y="370"/>
                  </a:lnTo>
                  <a:lnTo>
                    <a:pt x="0" y="333"/>
                  </a:lnTo>
                  <a:lnTo>
                    <a:pt x="53" y="145"/>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4" name="Freeform 115">
              <a:extLst>
                <a:ext uri="{FF2B5EF4-FFF2-40B4-BE49-F238E27FC236}">
                  <a16:creationId xmlns:a16="http://schemas.microsoft.com/office/drawing/2014/main" id="{037BF9FE-373B-49A9-3E2A-3B3BF6E85281}"/>
                </a:ext>
              </a:extLst>
            </p:cNvPr>
            <p:cNvSpPr>
              <a:spLocks/>
            </p:cNvSpPr>
            <p:nvPr/>
          </p:nvSpPr>
          <p:spPr bwMode="auto">
            <a:xfrm>
              <a:off x="2933" y="1019"/>
              <a:ext cx="351" cy="96"/>
            </a:xfrm>
            <a:custGeom>
              <a:avLst/>
              <a:gdLst>
                <a:gd name="T0" fmla="*/ 345 w 351"/>
                <a:gd name="T1" fmla="*/ 0 h 96"/>
                <a:gd name="T2" fmla="*/ 351 w 351"/>
                <a:gd name="T3" fmla="*/ 52 h 96"/>
                <a:gd name="T4" fmla="*/ 196 w 351"/>
                <a:gd name="T5" fmla="*/ 65 h 96"/>
                <a:gd name="T6" fmla="*/ 8 w 351"/>
                <a:gd name="T7" fmla="*/ 96 h 96"/>
                <a:gd name="T8" fmla="*/ 0 w 351"/>
                <a:gd name="T9" fmla="*/ 45 h 96"/>
                <a:gd name="T10" fmla="*/ 191 w 351"/>
                <a:gd name="T11" fmla="*/ 29 h 96"/>
                <a:gd name="T12" fmla="*/ 345 w 351"/>
                <a:gd name="T13" fmla="*/ 0 h 96"/>
                <a:gd name="T14" fmla="*/ 0 60000 65536"/>
                <a:gd name="T15" fmla="*/ 0 60000 65536"/>
                <a:gd name="T16" fmla="*/ 0 60000 65536"/>
                <a:gd name="T17" fmla="*/ 0 60000 65536"/>
                <a:gd name="T18" fmla="*/ 0 60000 65536"/>
                <a:gd name="T19" fmla="*/ 0 60000 65536"/>
                <a:gd name="T20" fmla="*/ 0 60000 65536"/>
                <a:gd name="T21" fmla="*/ 0 w 351"/>
                <a:gd name="T22" fmla="*/ 0 h 96"/>
                <a:gd name="T23" fmla="*/ 351 w 351"/>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1" h="96">
                  <a:moveTo>
                    <a:pt x="345" y="0"/>
                  </a:moveTo>
                  <a:lnTo>
                    <a:pt x="351" y="52"/>
                  </a:lnTo>
                  <a:lnTo>
                    <a:pt x="196" y="65"/>
                  </a:lnTo>
                  <a:lnTo>
                    <a:pt x="8" y="96"/>
                  </a:lnTo>
                  <a:lnTo>
                    <a:pt x="0" y="45"/>
                  </a:lnTo>
                  <a:lnTo>
                    <a:pt x="191" y="29"/>
                  </a:lnTo>
                  <a:lnTo>
                    <a:pt x="3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5" name="Freeform 116">
              <a:extLst>
                <a:ext uri="{FF2B5EF4-FFF2-40B4-BE49-F238E27FC236}">
                  <a16:creationId xmlns:a16="http://schemas.microsoft.com/office/drawing/2014/main" id="{23087E1C-5F71-D13B-E4D6-875EF7D25820}"/>
                </a:ext>
              </a:extLst>
            </p:cNvPr>
            <p:cNvSpPr>
              <a:spLocks/>
            </p:cNvSpPr>
            <p:nvPr/>
          </p:nvSpPr>
          <p:spPr bwMode="auto">
            <a:xfrm>
              <a:off x="3120" y="1045"/>
              <a:ext cx="19" cy="41"/>
            </a:xfrm>
            <a:custGeom>
              <a:avLst/>
              <a:gdLst>
                <a:gd name="T0" fmla="*/ 8 w 19"/>
                <a:gd name="T1" fmla="*/ 2 h 41"/>
                <a:gd name="T2" fmla="*/ 0 w 19"/>
                <a:gd name="T3" fmla="*/ 2 h 41"/>
                <a:gd name="T4" fmla="*/ 4 w 19"/>
                <a:gd name="T5" fmla="*/ 41 h 41"/>
                <a:gd name="T6" fmla="*/ 19 w 19"/>
                <a:gd name="T7" fmla="*/ 39 h 41"/>
                <a:gd name="T8" fmla="*/ 14 w 19"/>
                <a:gd name="T9" fmla="*/ 0 h 41"/>
                <a:gd name="T10" fmla="*/ 8 w 19"/>
                <a:gd name="T11" fmla="*/ 2 h 41"/>
                <a:gd name="T12" fmla="*/ 0 60000 65536"/>
                <a:gd name="T13" fmla="*/ 0 60000 65536"/>
                <a:gd name="T14" fmla="*/ 0 60000 65536"/>
                <a:gd name="T15" fmla="*/ 0 60000 65536"/>
                <a:gd name="T16" fmla="*/ 0 60000 65536"/>
                <a:gd name="T17" fmla="*/ 0 60000 65536"/>
                <a:gd name="T18" fmla="*/ 0 w 19"/>
                <a:gd name="T19" fmla="*/ 0 h 41"/>
                <a:gd name="T20" fmla="*/ 19 w 19"/>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19" h="41">
                  <a:moveTo>
                    <a:pt x="8" y="2"/>
                  </a:moveTo>
                  <a:lnTo>
                    <a:pt x="0" y="2"/>
                  </a:lnTo>
                  <a:lnTo>
                    <a:pt x="4" y="41"/>
                  </a:lnTo>
                  <a:lnTo>
                    <a:pt x="19" y="39"/>
                  </a:lnTo>
                  <a:lnTo>
                    <a:pt x="14" y="0"/>
                  </a:lnTo>
                  <a:lnTo>
                    <a:pt x="8" y="2"/>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6" name="Freeform 117">
              <a:extLst>
                <a:ext uri="{FF2B5EF4-FFF2-40B4-BE49-F238E27FC236}">
                  <a16:creationId xmlns:a16="http://schemas.microsoft.com/office/drawing/2014/main" id="{435F1466-801A-27F4-EA8F-45151DA94C12}"/>
                </a:ext>
              </a:extLst>
            </p:cNvPr>
            <p:cNvSpPr>
              <a:spLocks/>
            </p:cNvSpPr>
            <p:nvPr/>
          </p:nvSpPr>
          <p:spPr bwMode="auto">
            <a:xfrm>
              <a:off x="3138" y="1034"/>
              <a:ext cx="11" cy="25"/>
            </a:xfrm>
            <a:custGeom>
              <a:avLst/>
              <a:gdLst>
                <a:gd name="T0" fmla="*/ 10 w 11"/>
                <a:gd name="T1" fmla="*/ 3 h 25"/>
                <a:gd name="T2" fmla="*/ 11 w 11"/>
                <a:gd name="T3" fmla="*/ 25 h 25"/>
                <a:gd name="T4" fmla="*/ 10 w 11"/>
                <a:gd name="T5" fmla="*/ 25 h 25"/>
                <a:gd name="T6" fmla="*/ 5 w 11"/>
                <a:gd name="T7" fmla="*/ 23 h 25"/>
                <a:gd name="T8" fmla="*/ 2 w 11"/>
                <a:gd name="T9" fmla="*/ 18 h 25"/>
                <a:gd name="T10" fmla="*/ 0 w 11"/>
                <a:gd name="T11" fmla="*/ 5 h 25"/>
                <a:gd name="T12" fmla="*/ 0 w 11"/>
                <a:gd name="T13" fmla="*/ 3 h 25"/>
                <a:gd name="T14" fmla="*/ 1 w 11"/>
                <a:gd name="T15" fmla="*/ 1 h 25"/>
                <a:gd name="T16" fmla="*/ 4 w 11"/>
                <a:gd name="T17" fmla="*/ 0 h 25"/>
                <a:gd name="T18" fmla="*/ 10 w 11"/>
                <a:gd name="T19" fmla="*/ 3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5"/>
                <a:gd name="T32" fmla="*/ 11 w 11"/>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5">
                  <a:moveTo>
                    <a:pt x="10" y="3"/>
                  </a:moveTo>
                  <a:lnTo>
                    <a:pt x="11" y="25"/>
                  </a:lnTo>
                  <a:lnTo>
                    <a:pt x="10" y="25"/>
                  </a:lnTo>
                  <a:lnTo>
                    <a:pt x="5" y="23"/>
                  </a:lnTo>
                  <a:lnTo>
                    <a:pt x="2" y="18"/>
                  </a:lnTo>
                  <a:lnTo>
                    <a:pt x="0" y="5"/>
                  </a:lnTo>
                  <a:lnTo>
                    <a:pt x="0" y="3"/>
                  </a:lnTo>
                  <a:lnTo>
                    <a:pt x="1" y="1"/>
                  </a:lnTo>
                  <a:lnTo>
                    <a:pt x="4" y="0"/>
                  </a:lnTo>
                  <a:lnTo>
                    <a:pt x="10" y="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7" name="Freeform 118">
              <a:extLst>
                <a:ext uri="{FF2B5EF4-FFF2-40B4-BE49-F238E27FC236}">
                  <a16:creationId xmlns:a16="http://schemas.microsoft.com/office/drawing/2014/main" id="{62FD5640-DD28-3C5E-E0F8-F512C10F8DEF}"/>
                </a:ext>
              </a:extLst>
            </p:cNvPr>
            <p:cNvSpPr>
              <a:spLocks/>
            </p:cNvSpPr>
            <p:nvPr/>
          </p:nvSpPr>
          <p:spPr bwMode="auto">
            <a:xfrm>
              <a:off x="3124" y="1033"/>
              <a:ext cx="14" cy="30"/>
            </a:xfrm>
            <a:custGeom>
              <a:avLst/>
              <a:gdLst>
                <a:gd name="T0" fmla="*/ 13 w 14"/>
                <a:gd name="T1" fmla="*/ 3 h 30"/>
                <a:gd name="T2" fmla="*/ 14 w 14"/>
                <a:gd name="T3" fmla="*/ 30 h 30"/>
                <a:gd name="T4" fmla="*/ 12 w 14"/>
                <a:gd name="T5" fmla="*/ 30 h 30"/>
                <a:gd name="T6" fmla="*/ 8 w 14"/>
                <a:gd name="T7" fmla="*/ 27 h 30"/>
                <a:gd name="T8" fmla="*/ 4 w 14"/>
                <a:gd name="T9" fmla="*/ 20 h 30"/>
                <a:gd name="T10" fmla="*/ 0 w 14"/>
                <a:gd name="T11" fmla="*/ 5 h 30"/>
                <a:gd name="T12" fmla="*/ 1 w 14"/>
                <a:gd name="T13" fmla="*/ 4 h 30"/>
                <a:gd name="T14" fmla="*/ 4 w 14"/>
                <a:gd name="T15" fmla="*/ 1 h 30"/>
                <a:gd name="T16" fmla="*/ 7 w 14"/>
                <a:gd name="T17" fmla="*/ 0 h 30"/>
                <a:gd name="T18" fmla="*/ 13 w 14"/>
                <a:gd name="T19" fmla="*/ 3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30"/>
                <a:gd name="T32" fmla="*/ 14 w 14"/>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30">
                  <a:moveTo>
                    <a:pt x="13" y="3"/>
                  </a:moveTo>
                  <a:lnTo>
                    <a:pt x="14" y="30"/>
                  </a:lnTo>
                  <a:lnTo>
                    <a:pt x="12" y="30"/>
                  </a:lnTo>
                  <a:lnTo>
                    <a:pt x="8" y="27"/>
                  </a:lnTo>
                  <a:lnTo>
                    <a:pt x="4" y="20"/>
                  </a:lnTo>
                  <a:lnTo>
                    <a:pt x="0" y="5"/>
                  </a:lnTo>
                  <a:lnTo>
                    <a:pt x="1" y="4"/>
                  </a:lnTo>
                  <a:lnTo>
                    <a:pt x="4" y="1"/>
                  </a:lnTo>
                  <a:lnTo>
                    <a:pt x="7" y="0"/>
                  </a:lnTo>
                  <a:lnTo>
                    <a:pt x="13" y="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8" name="Freeform 119">
              <a:extLst>
                <a:ext uri="{FF2B5EF4-FFF2-40B4-BE49-F238E27FC236}">
                  <a16:creationId xmlns:a16="http://schemas.microsoft.com/office/drawing/2014/main" id="{43D7F2F2-8A4B-573D-6F80-262033C4DA94}"/>
                </a:ext>
              </a:extLst>
            </p:cNvPr>
            <p:cNvSpPr>
              <a:spLocks/>
            </p:cNvSpPr>
            <p:nvPr/>
          </p:nvSpPr>
          <p:spPr bwMode="auto">
            <a:xfrm>
              <a:off x="3110" y="1035"/>
              <a:ext cx="13" cy="29"/>
            </a:xfrm>
            <a:custGeom>
              <a:avLst/>
              <a:gdLst>
                <a:gd name="T0" fmla="*/ 12 w 13"/>
                <a:gd name="T1" fmla="*/ 2 h 29"/>
                <a:gd name="T2" fmla="*/ 13 w 13"/>
                <a:gd name="T3" fmla="*/ 29 h 29"/>
                <a:gd name="T4" fmla="*/ 11 w 13"/>
                <a:gd name="T5" fmla="*/ 29 h 29"/>
                <a:gd name="T6" fmla="*/ 8 w 13"/>
                <a:gd name="T7" fmla="*/ 27 h 29"/>
                <a:gd name="T8" fmla="*/ 3 w 13"/>
                <a:gd name="T9" fmla="*/ 20 h 29"/>
                <a:gd name="T10" fmla="*/ 0 w 13"/>
                <a:gd name="T11" fmla="*/ 5 h 29"/>
                <a:gd name="T12" fmla="*/ 1 w 13"/>
                <a:gd name="T13" fmla="*/ 4 h 29"/>
                <a:gd name="T14" fmla="*/ 3 w 13"/>
                <a:gd name="T15" fmla="*/ 1 h 29"/>
                <a:gd name="T16" fmla="*/ 7 w 13"/>
                <a:gd name="T17" fmla="*/ 0 h 29"/>
                <a:gd name="T18" fmla="*/ 12 w 13"/>
                <a:gd name="T19" fmla="*/ 2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29"/>
                <a:gd name="T32" fmla="*/ 13 w 13"/>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29">
                  <a:moveTo>
                    <a:pt x="12" y="2"/>
                  </a:moveTo>
                  <a:lnTo>
                    <a:pt x="13" y="29"/>
                  </a:lnTo>
                  <a:lnTo>
                    <a:pt x="11" y="29"/>
                  </a:lnTo>
                  <a:lnTo>
                    <a:pt x="8" y="27"/>
                  </a:lnTo>
                  <a:lnTo>
                    <a:pt x="3" y="20"/>
                  </a:lnTo>
                  <a:lnTo>
                    <a:pt x="0" y="5"/>
                  </a:lnTo>
                  <a:lnTo>
                    <a:pt x="1" y="4"/>
                  </a:lnTo>
                  <a:lnTo>
                    <a:pt x="3" y="1"/>
                  </a:lnTo>
                  <a:lnTo>
                    <a:pt x="7" y="0"/>
                  </a:lnTo>
                  <a:lnTo>
                    <a:pt x="12" y="2"/>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9" name="Freeform 120">
              <a:extLst>
                <a:ext uri="{FF2B5EF4-FFF2-40B4-BE49-F238E27FC236}">
                  <a16:creationId xmlns:a16="http://schemas.microsoft.com/office/drawing/2014/main" id="{39459ED0-35DA-4012-9770-9C84187B0D58}"/>
                </a:ext>
              </a:extLst>
            </p:cNvPr>
            <p:cNvSpPr>
              <a:spLocks/>
            </p:cNvSpPr>
            <p:nvPr/>
          </p:nvSpPr>
          <p:spPr bwMode="auto">
            <a:xfrm>
              <a:off x="3124" y="1047"/>
              <a:ext cx="39" cy="47"/>
            </a:xfrm>
            <a:custGeom>
              <a:avLst/>
              <a:gdLst>
                <a:gd name="T0" fmla="*/ 35 w 39"/>
                <a:gd name="T1" fmla="*/ 10 h 47"/>
                <a:gd name="T2" fmla="*/ 39 w 39"/>
                <a:gd name="T3" fmla="*/ 30 h 47"/>
                <a:gd name="T4" fmla="*/ 24 w 39"/>
                <a:gd name="T5" fmla="*/ 47 h 47"/>
                <a:gd name="T6" fmla="*/ 0 w 39"/>
                <a:gd name="T7" fmla="*/ 41 h 47"/>
                <a:gd name="T8" fmla="*/ 0 w 39"/>
                <a:gd name="T9" fmla="*/ 39 h 47"/>
                <a:gd name="T10" fmla="*/ 3 w 39"/>
                <a:gd name="T11" fmla="*/ 34 h 47"/>
                <a:gd name="T12" fmla="*/ 7 w 39"/>
                <a:gd name="T13" fmla="*/ 29 h 47"/>
                <a:gd name="T14" fmla="*/ 17 w 39"/>
                <a:gd name="T15" fmla="*/ 26 h 47"/>
                <a:gd name="T16" fmla="*/ 26 w 39"/>
                <a:gd name="T17" fmla="*/ 25 h 47"/>
                <a:gd name="T18" fmla="*/ 26 w 39"/>
                <a:gd name="T19" fmla="*/ 16 h 47"/>
                <a:gd name="T20" fmla="*/ 24 w 39"/>
                <a:gd name="T21" fmla="*/ 15 h 47"/>
                <a:gd name="T22" fmla="*/ 19 w 39"/>
                <a:gd name="T23" fmla="*/ 12 h 47"/>
                <a:gd name="T24" fmla="*/ 16 w 39"/>
                <a:gd name="T25" fmla="*/ 7 h 47"/>
                <a:gd name="T26" fmla="*/ 16 w 39"/>
                <a:gd name="T27" fmla="*/ 0 h 47"/>
                <a:gd name="T28" fmla="*/ 35 w 39"/>
                <a:gd name="T29" fmla="*/ 10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47"/>
                <a:gd name="T47" fmla="*/ 39 w 39"/>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47">
                  <a:moveTo>
                    <a:pt x="35" y="10"/>
                  </a:moveTo>
                  <a:lnTo>
                    <a:pt x="39" y="30"/>
                  </a:lnTo>
                  <a:lnTo>
                    <a:pt x="24" y="47"/>
                  </a:lnTo>
                  <a:lnTo>
                    <a:pt x="0" y="41"/>
                  </a:lnTo>
                  <a:lnTo>
                    <a:pt x="0" y="39"/>
                  </a:lnTo>
                  <a:lnTo>
                    <a:pt x="3" y="34"/>
                  </a:lnTo>
                  <a:lnTo>
                    <a:pt x="7" y="29"/>
                  </a:lnTo>
                  <a:lnTo>
                    <a:pt x="17" y="26"/>
                  </a:lnTo>
                  <a:lnTo>
                    <a:pt x="26" y="25"/>
                  </a:lnTo>
                  <a:lnTo>
                    <a:pt x="26" y="16"/>
                  </a:lnTo>
                  <a:lnTo>
                    <a:pt x="24" y="15"/>
                  </a:lnTo>
                  <a:lnTo>
                    <a:pt x="19" y="12"/>
                  </a:lnTo>
                  <a:lnTo>
                    <a:pt x="16" y="7"/>
                  </a:lnTo>
                  <a:lnTo>
                    <a:pt x="16" y="0"/>
                  </a:lnTo>
                  <a:lnTo>
                    <a:pt x="35" y="10"/>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0" name="Freeform 121">
              <a:extLst>
                <a:ext uri="{FF2B5EF4-FFF2-40B4-BE49-F238E27FC236}">
                  <a16:creationId xmlns:a16="http://schemas.microsoft.com/office/drawing/2014/main" id="{C259F9B6-1201-73A2-10E8-8892D65C1A18}"/>
                </a:ext>
              </a:extLst>
            </p:cNvPr>
            <p:cNvSpPr>
              <a:spLocks/>
            </p:cNvSpPr>
            <p:nvPr/>
          </p:nvSpPr>
          <p:spPr bwMode="auto">
            <a:xfrm>
              <a:off x="3089" y="1363"/>
              <a:ext cx="143" cy="150"/>
            </a:xfrm>
            <a:custGeom>
              <a:avLst/>
              <a:gdLst>
                <a:gd name="T0" fmla="*/ 30 w 143"/>
                <a:gd name="T1" fmla="*/ 0 h 150"/>
                <a:gd name="T2" fmla="*/ 57 w 143"/>
                <a:gd name="T3" fmla="*/ 12 h 150"/>
                <a:gd name="T4" fmla="*/ 50 w 143"/>
                <a:gd name="T5" fmla="*/ 19 h 150"/>
                <a:gd name="T6" fmla="*/ 132 w 143"/>
                <a:gd name="T7" fmla="*/ 76 h 150"/>
                <a:gd name="T8" fmla="*/ 138 w 143"/>
                <a:gd name="T9" fmla="*/ 94 h 150"/>
                <a:gd name="T10" fmla="*/ 140 w 143"/>
                <a:gd name="T11" fmla="*/ 112 h 150"/>
                <a:gd name="T12" fmla="*/ 141 w 143"/>
                <a:gd name="T13" fmla="*/ 131 h 150"/>
                <a:gd name="T14" fmla="*/ 143 w 143"/>
                <a:gd name="T15" fmla="*/ 150 h 150"/>
                <a:gd name="T16" fmla="*/ 21 w 143"/>
                <a:gd name="T17" fmla="*/ 45 h 150"/>
                <a:gd name="T18" fmla="*/ 19 w 143"/>
                <a:gd name="T19" fmla="*/ 48 h 150"/>
                <a:gd name="T20" fmla="*/ 0 w 143"/>
                <a:gd name="T21" fmla="*/ 31 h 150"/>
                <a:gd name="T22" fmla="*/ 30 w 143"/>
                <a:gd name="T23" fmla="*/ 0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3"/>
                <a:gd name="T37" fmla="*/ 0 h 150"/>
                <a:gd name="T38" fmla="*/ 143 w 143"/>
                <a:gd name="T39" fmla="*/ 150 h 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3" h="150">
                  <a:moveTo>
                    <a:pt x="30" y="0"/>
                  </a:moveTo>
                  <a:lnTo>
                    <a:pt x="57" y="12"/>
                  </a:lnTo>
                  <a:lnTo>
                    <a:pt x="50" y="19"/>
                  </a:lnTo>
                  <a:lnTo>
                    <a:pt x="132" y="76"/>
                  </a:lnTo>
                  <a:lnTo>
                    <a:pt x="138" y="94"/>
                  </a:lnTo>
                  <a:lnTo>
                    <a:pt x="140" y="112"/>
                  </a:lnTo>
                  <a:lnTo>
                    <a:pt x="141" y="131"/>
                  </a:lnTo>
                  <a:lnTo>
                    <a:pt x="143" y="150"/>
                  </a:lnTo>
                  <a:lnTo>
                    <a:pt x="21" y="45"/>
                  </a:lnTo>
                  <a:lnTo>
                    <a:pt x="19" y="48"/>
                  </a:lnTo>
                  <a:lnTo>
                    <a:pt x="0" y="31"/>
                  </a:lnTo>
                  <a:lnTo>
                    <a:pt x="30" y="0"/>
                  </a:lnTo>
                  <a:close/>
                </a:path>
              </a:pathLst>
            </a:custGeom>
            <a:solidFill>
              <a:srgbClr val="BA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1" name="Freeform 122">
              <a:extLst>
                <a:ext uri="{FF2B5EF4-FFF2-40B4-BE49-F238E27FC236}">
                  <a16:creationId xmlns:a16="http://schemas.microsoft.com/office/drawing/2014/main" id="{846D8AFD-3BE0-3885-9B18-1A55736403D7}"/>
                </a:ext>
              </a:extLst>
            </p:cNvPr>
            <p:cNvSpPr>
              <a:spLocks/>
            </p:cNvSpPr>
            <p:nvPr/>
          </p:nvSpPr>
          <p:spPr bwMode="auto">
            <a:xfrm>
              <a:off x="3188" y="1414"/>
              <a:ext cx="69" cy="158"/>
            </a:xfrm>
            <a:custGeom>
              <a:avLst/>
              <a:gdLst>
                <a:gd name="T0" fmla="*/ 29 w 69"/>
                <a:gd name="T1" fmla="*/ 158 h 158"/>
                <a:gd name="T2" fmla="*/ 29 w 69"/>
                <a:gd name="T3" fmla="*/ 152 h 158"/>
                <a:gd name="T4" fmla="*/ 30 w 69"/>
                <a:gd name="T5" fmla="*/ 139 h 158"/>
                <a:gd name="T6" fmla="*/ 30 w 69"/>
                <a:gd name="T7" fmla="*/ 119 h 158"/>
                <a:gd name="T8" fmla="*/ 29 w 69"/>
                <a:gd name="T9" fmla="*/ 94 h 158"/>
                <a:gd name="T10" fmla="*/ 27 w 69"/>
                <a:gd name="T11" fmla="*/ 67 h 158"/>
                <a:gd name="T12" fmla="*/ 21 w 69"/>
                <a:gd name="T13" fmla="*/ 42 h 158"/>
                <a:gd name="T14" fmla="*/ 12 w 69"/>
                <a:gd name="T15" fmla="*/ 18 h 158"/>
                <a:gd name="T16" fmla="*/ 0 w 69"/>
                <a:gd name="T17" fmla="*/ 0 h 158"/>
                <a:gd name="T18" fmla="*/ 66 w 69"/>
                <a:gd name="T19" fmla="*/ 23 h 158"/>
                <a:gd name="T20" fmla="*/ 67 w 69"/>
                <a:gd name="T21" fmla="*/ 27 h 158"/>
                <a:gd name="T22" fmla="*/ 68 w 69"/>
                <a:gd name="T23" fmla="*/ 39 h 158"/>
                <a:gd name="T24" fmla="*/ 69 w 69"/>
                <a:gd name="T25" fmla="*/ 57 h 158"/>
                <a:gd name="T26" fmla="*/ 69 w 69"/>
                <a:gd name="T27" fmla="*/ 80 h 158"/>
                <a:gd name="T28" fmla="*/ 66 w 69"/>
                <a:gd name="T29" fmla="*/ 102 h 158"/>
                <a:gd name="T30" fmla="*/ 59 w 69"/>
                <a:gd name="T31" fmla="*/ 124 h 158"/>
                <a:gd name="T32" fmla="*/ 47 w 69"/>
                <a:gd name="T33" fmla="*/ 143 h 158"/>
                <a:gd name="T34" fmla="*/ 29 w 69"/>
                <a:gd name="T35" fmla="*/ 158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158"/>
                <a:gd name="T56" fmla="*/ 69 w 69"/>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158">
                  <a:moveTo>
                    <a:pt x="29" y="158"/>
                  </a:moveTo>
                  <a:lnTo>
                    <a:pt x="29" y="152"/>
                  </a:lnTo>
                  <a:lnTo>
                    <a:pt x="30" y="139"/>
                  </a:lnTo>
                  <a:lnTo>
                    <a:pt x="30" y="119"/>
                  </a:lnTo>
                  <a:lnTo>
                    <a:pt x="29" y="94"/>
                  </a:lnTo>
                  <a:lnTo>
                    <a:pt x="27" y="67"/>
                  </a:lnTo>
                  <a:lnTo>
                    <a:pt x="21" y="42"/>
                  </a:lnTo>
                  <a:lnTo>
                    <a:pt x="12" y="18"/>
                  </a:lnTo>
                  <a:lnTo>
                    <a:pt x="0" y="0"/>
                  </a:lnTo>
                  <a:lnTo>
                    <a:pt x="66" y="23"/>
                  </a:lnTo>
                  <a:lnTo>
                    <a:pt x="67" y="27"/>
                  </a:lnTo>
                  <a:lnTo>
                    <a:pt x="68" y="39"/>
                  </a:lnTo>
                  <a:lnTo>
                    <a:pt x="69" y="57"/>
                  </a:lnTo>
                  <a:lnTo>
                    <a:pt x="69" y="80"/>
                  </a:lnTo>
                  <a:lnTo>
                    <a:pt x="66" y="102"/>
                  </a:lnTo>
                  <a:lnTo>
                    <a:pt x="59" y="124"/>
                  </a:lnTo>
                  <a:lnTo>
                    <a:pt x="47" y="143"/>
                  </a:lnTo>
                  <a:lnTo>
                    <a:pt x="29"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2" name="Freeform 123">
              <a:extLst>
                <a:ext uri="{FF2B5EF4-FFF2-40B4-BE49-F238E27FC236}">
                  <a16:creationId xmlns:a16="http://schemas.microsoft.com/office/drawing/2014/main" id="{2277DBF2-7D2E-2231-F197-04C99CE09816}"/>
                </a:ext>
              </a:extLst>
            </p:cNvPr>
            <p:cNvSpPr>
              <a:spLocks/>
            </p:cNvSpPr>
            <p:nvPr/>
          </p:nvSpPr>
          <p:spPr bwMode="auto">
            <a:xfrm>
              <a:off x="3597" y="1028"/>
              <a:ext cx="10" cy="27"/>
            </a:xfrm>
            <a:custGeom>
              <a:avLst/>
              <a:gdLst>
                <a:gd name="T0" fmla="*/ 0 w 10"/>
                <a:gd name="T1" fmla="*/ 3 h 27"/>
                <a:gd name="T2" fmla="*/ 0 w 10"/>
                <a:gd name="T3" fmla="*/ 27 h 27"/>
                <a:gd name="T4" fmla="*/ 1 w 10"/>
                <a:gd name="T5" fmla="*/ 27 h 27"/>
                <a:gd name="T6" fmla="*/ 4 w 10"/>
                <a:gd name="T7" fmla="*/ 25 h 27"/>
                <a:gd name="T8" fmla="*/ 7 w 10"/>
                <a:gd name="T9" fmla="*/ 18 h 27"/>
                <a:gd name="T10" fmla="*/ 10 w 10"/>
                <a:gd name="T11" fmla="*/ 6 h 27"/>
                <a:gd name="T12" fmla="*/ 10 w 10"/>
                <a:gd name="T13" fmla="*/ 3 h 27"/>
                <a:gd name="T14" fmla="*/ 8 w 10"/>
                <a:gd name="T15" fmla="*/ 1 h 27"/>
                <a:gd name="T16" fmla="*/ 5 w 10"/>
                <a:gd name="T17" fmla="*/ 0 h 27"/>
                <a:gd name="T18" fmla="*/ 0 w 10"/>
                <a:gd name="T19" fmla="*/ 3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27"/>
                <a:gd name="T32" fmla="*/ 10 w 10"/>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27">
                  <a:moveTo>
                    <a:pt x="0" y="3"/>
                  </a:moveTo>
                  <a:lnTo>
                    <a:pt x="0" y="27"/>
                  </a:lnTo>
                  <a:lnTo>
                    <a:pt x="1" y="27"/>
                  </a:lnTo>
                  <a:lnTo>
                    <a:pt x="4" y="25"/>
                  </a:lnTo>
                  <a:lnTo>
                    <a:pt x="7" y="18"/>
                  </a:lnTo>
                  <a:lnTo>
                    <a:pt x="10" y="6"/>
                  </a:lnTo>
                  <a:lnTo>
                    <a:pt x="10" y="3"/>
                  </a:lnTo>
                  <a:lnTo>
                    <a:pt x="8" y="1"/>
                  </a:lnTo>
                  <a:lnTo>
                    <a:pt x="5" y="0"/>
                  </a:lnTo>
                  <a:lnTo>
                    <a:pt x="0" y="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3" name="Freeform 124">
              <a:extLst>
                <a:ext uri="{FF2B5EF4-FFF2-40B4-BE49-F238E27FC236}">
                  <a16:creationId xmlns:a16="http://schemas.microsoft.com/office/drawing/2014/main" id="{4E532BA4-F193-900B-62BE-C3BCCFD7521C}"/>
                </a:ext>
              </a:extLst>
            </p:cNvPr>
            <p:cNvSpPr>
              <a:spLocks/>
            </p:cNvSpPr>
            <p:nvPr/>
          </p:nvSpPr>
          <p:spPr bwMode="auto">
            <a:xfrm>
              <a:off x="3582" y="1024"/>
              <a:ext cx="108" cy="368"/>
            </a:xfrm>
            <a:custGeom>
              <a:avLst/>
              <a:gdLst>
                <a:gd name="T0" fmla="*/ 13 w 108"/>
                <a:gd name="T1" fmla="*/ 63 h 368"/>
                <a:gd name="T2" fmla="*/ 0 w 108"/>
                <a:gd name="T3" fmla="*/ 48 h 368"/>
                <a:gd name="T4" fmla="*/ 4 w 108"/>
                <a:gd name="T5" fmla="*/ 28 h 368"/>
                <a:gd name="T6" fmla="*/ 13 w 108"/>
                <a:gd name="T7" fmla="*/ 23 h 368"/>
                <a:gd name="T8" fmla="*/ 15 w 108"/>
                <a:gd name="T9" fmla="*/ 16 h 368"/>
                <a:gd name="T10" fmla="*/ 15 w 108"/>
                <a:gd name="T11" fmla="*/ 12 h 368"/>
                <a:gd name="T12" fmla="*/ 15 w 108"/>
                <a:gd name="T13" fmla="*/ 9 h 368"/>
                <a:gd name="T14" fmla="*/ 15 w 108"/>
                <a:gd name="T15" fmla="*/ 7 h 368"/>
                <a:gd name="T16" fmla="*/ 16 w 108"/>
                <a:gd name="T17" fmla="*/ 6 h 368"/>
                <a:gd name="T18" fmla="*/ 18 w 108"/>
                <a:gd name="T19" fmla="*/ 5 h 368"/>
                <a:gd name="T20" fmla="*/ 21 w 108"/>
                <a:gd name="T21" fmla="*/ 4 h 368"/>
                <a:gd name="T22" fmla="*/ 27 w 108"/>
                <a:gd name="T23" fmla="*/ 4 h 368"/>
                <a:gd name="T24" fmla="*/ 30 w 108"/>
                <a:gd name="T25" fmla="*/ 2 h 368"/>
                <a:gd name="T26" fmla="*/ 35 w 108"/>
                <a:gd name="T27" fmla="*/ 2 h 368"/>
                <a:gd name="T28" fmla="*/ 39 w 108"/>
                <a:gd name="T29" fmla="*/ 3 h 368"/>
                <a:gd name="T30" fmla="*/ 41 w 108"/>
                <a:gd name="T31" fmla="*/ 6 h 368"/>
                <a:gd name="T32" fmla="*/ 45 w 108"/>
                <a:gd name="T33" fmla="*/ 5 h 368"/>
                <a:gd name="T34" fmla="*/ 48 w 108"/>
                <a:gd name="T35" fmla="*/ 4 h 368"/>
                <a:gd name="T36" fmla="*/ 52 w 108"/>
                <a:gd name="T37" fmla="*/ 6 h 368"/>
                <a:gd name="T38" fmla="*/ 55 w 108"/>
                <a:gd name="T39" fmla="*/ 10 h 368"/>
                <a:gd name="T40" fmla="*/ 55 w 108"/>
                <a:gd name="T41" fmla="*/ 10 h 368"/>
                <a:gd name="T42" fmla="*/ 56 w 108"/>
                <a:gd name="T43" fmla="*/ 10 h 368"/>
                <a:gd name="T44" fmla="*/ 57 w 108"/>
                <a:gd name="T45" fmla="*/ 10 h 368"/>
                <a:gd name="T46" fmla="*/ 57 w 108"/>
                <a:gd name="T47" fmla="*/ 10 h 368"/>
                <a:gd name="T48" fmla="*/ 57 w 108"/>
                <a:gd name="T49" fmla="*/ 10 h 368"/>
                <a:gd name="T50" fmla="*/ 56 w 108"/>
                <a:gd name="T51" fmla="*/ 7 h 368"/>
                <a:gd name="T52" fmla="*/ 54 w 108"/>
                <a:gd name="T53" fmla="*/ 4 h 368"/>
                <a:gd name="T54" fmla="*/ 54 w 108"/>
                <a:gd name="T55" fmla="*/ 0 h 368"/>
                <a:gd name="T56" fmla="*/ 65 w 108"/>
                <a:gd name="T57" fmla="*/ 7 h 368"/>
                <a:gd name="T58" fmla="*/ 71 w 108"/>
                <a:gd name="T59" fmla="*/ 24 h 368"/>
                <a:gd name="T60" fmla="*/ 73 w 108"/>
                <a:gd name="T61" fmla="*/ 43 h 368"/>
                <a:gd name="T62" fmla="*/ 73 w 108"/>
                <a:gd name="T63" fmla="*/ 48 h 368"/>
                <a:gd name="T64" fmla="*/ 70 w 108"/>
                <a:gd name="T65" fmla="*/ 59 h 368"/>
                <a:gd name="T66" fmla="*/ 66 w 108"/>
                <a:gd name="T67" fmla="*/ 73 h 368"/>
                <a:gd name="T68" fmla="*/ 58 w 108"/>
                <a:gd name="T69" fmla="*/ 90 h 368"/>
                <a:gd name="T70" fmla="*/ 58 w 108"/>
                <a:gd name="T71" fmla="*/ 90 h 368"/>
                <a:gd name="T72" fmla="*/ 54 w 108"/>
                <a:gd name="T73" fmla="*/ 100 h 368"/>
                <a:gd name="T74" fmla="*/ 52 w 108"/>
                <a:gd name="T75" fmla="*/ 113 h 368"/>
                <a:gd name="T76" fmla="*/ 52 w 108"/>
                <a:gd name="T77" fmla="*/ 129 h 368"/>
                <a:gd name="T78" fmla="*/ 55 w 108"/>
                <a:gd name="T79" fmla="*/ 144 h 368"/>
                <a:gd name="T80" fmla="*/ 108 w 108"/>
                <a:gd name="T81" fmla="*/ 331 h 368"/>
                <a:gd name="T82" fmla="*/ 65 w 108"/>
                <a:gd name="T83" fmla="*/ 368 h 368"/>
                <a:gd name="T84" fmla="*/ 59 w 108"/>
                <a:gd name="T85" fmla="*/ 361 h 368"/>
                <a:gd name="T86" fmla="*/ 54 w 108"/>
                <a:gd name="T87" fmla="*/ 355 h 368"/>
                <a:gd name="T88" fmla="*/ 47 w 108"/>
                <a:gd name="T89" fmla="*/ 348 h 368"/>
                <a:gd name="T90" fmla="*/ 40 w 108"/>
                <a:gd name="T91" fmla="*/ 341 h 368"/>
                <a:gd name="T92" fmla="*/ 73 w 108"/>
                <a:gd name="T93" fmla="*/ 319 h 368"/>
                <a:gd name="T94" fmla="*/ 32 w 108"/>
                <a:gd name="T95" fmla="*/ 117 h 368"/>
                <a:gd name="T96" fmla="*/ 32 w 108"/>
                <a:gd name="T97" fmla="*/ 116 h 368"/>
                <a:gd name="T98" fmla="*/ 30 w 108"/>
                <a:gd name="T99" fmla="*/ 109 h 368"/>
                <a:gd name="T100" fmla="*/ 28 w 108"/>
                <a:gd name="T101" fmla="*/ 101 h 368"/>
                <a:gd name="T102" fmla="*/ 26 w 108"/>
                <a:gd name="T103" fmla="*/ 92 h 368"/>
                <a:gd name="T104" fmla="*/ 23 w 108"/>
                <a:gd name="T105" fmla="*/ 82 h 368"/>
                <a:gd name="T106" fmla="*/ 21 w 108"/>
                <a:gd name="T107" fmla="*/ 78 h 368"/>
                <a:gd name="T108" fmla="*/ 19 w 108"/>
                <a:gd name="T109" fmla="*/ 72 h 368"/>
                <a:gd name="T110" fmla="*/ 16 w 108"/>
                <a:gd name="T111" fmla="*/ 68 h 368"/>
                <a:gd name="T112" fmla="*/ 13 w 108"/>
                <a:gd name="T113" fmla="*/ 63 h 3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
                <a:gd name="T172" fmla="*/ 0 h 368"/>
                <a:gd name="T173" fmla="*/ 108 w 108"/>
                <a:gd name="T174" fmla="*/ 368 h 3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 h="368">
                  <a:moveTo>
                    <a:pt x="13" y="63"/>
                  </a:moveTo>
                  <a:lnTo>
                    <a:pt x="0" y="48"/>
                  </a:lnTo>
                  <a:lnTo>
                    <a:pt x="4" y="28"/>
                  </a:lnTo>
                  <a:lnTo>
                    <a:pt x="13" y="23"/>
                  </a:lnTo>
                  <a:lnTo>
                    <a:pt x="15" y="16"/>
                  </a:lnTo>
                  <a:lnTo>
                    <a:pt x="15" y="12"/>
                  </a:lnTo>
                  <a:lnTo>
                    <a:pt x="15" y="9"/>
                  </a:lnTo>
                  <a:lnTo>
                    <a:pt x="15" y="7"/>
                  </a:lnTo>
                  <a:lnTo>
                    <a:pt x="16" y="6"/>
                  </a:lnTo>
                  <a:lnTo>
                    <a:pt x="18" y="5"/>
                  </a:lnTo>
                  <a:lnTo>
                    <a:pt x="21" y="4"/>
                  </a:lnTo>
                  <a:lnTo>
                    <a:pt x="27" y="4"/>
                  </a:lnTo>
                  <a:lnTo>
                    <a:pt x="30" y="2"/>
                  </a:lnTo>
                  <a:lnTo>
                    <a:pt x="35" y="2"/>
                  </a:lnTo>
                  <a:lnTo>
                    <a:pt x="39" y="3"/>
                  </a:lnTo>
                  <a:lnTo>
                    <a:pt x="41" y="6"/>
                  </a:lnTo>
                  <a:lnTo>
                    <a:pt x="45" y="5"/>
                  </a:lnTo>
                  <a:lnTo>
                    <a:pt x="48" y="4"/>
                  </a:lnTo>
                  <a:lnTo>
                    <a:pt x="52" y="6"/>
                  </a:lnTo>
                  <a:lnTo>
                    <a:pt x="55" y="10"/>
                  </a:lnTo>
                  <a:lnTo>
                    <a:pt x="56" y="10"/>
                  </a:lnTo>
                  <a:lnTo>
                    <a:pt x="57" y="10"/>
                  </a:lnTo>
                  <a:lnTo>
                    <a:pt x="56" y="7"/>
                  </a:lnTo>
                  <a:lnTo>
                    <a:pt x="54" y="4"/>
                  </a:lnTo>
                  <a:lnTo>
                    <a:pt x="54" y="0"/>
                  </a:lnTo>
                  <a:lnTo>
                    <a:pt x="65" y="7"/>
                  </a:lnTo>
                  <a:lnTo>
                    <a:pt x="71" y="24"/>
                  </a:lnTo>
                  <a:lnTo>
                    <a:pt x="73" y="43"/>
                  </a:lnTo>
                  <a:lnTo>
                    <a:pt x="73" y="48"/>
                  </a:lnTo>
                  <a:lnTo>
                    <a:pt x="70" y="59"/>
                  </a:lnTo>
                  <a:lnTo>
                    <a:pt x="66" y="73"/>
                  </a:lnTo>
                  <a:lnTo>
                    <a:pt x="58" y="90"/>
                  </a:lnTo>
                  <a:lnTo>
                    <a:pt x="54" y="100"/>
                  </a:lnTo>
                  <a:lnTo>
                    <a:pt x="52" y="113"/>
                  </a:lnTo>
                  <a:lnTo>
                    <a:pt x="52" y="129"/>
                  </a:lnTo>
                  <a:lnTo>
                    <a:pt x="55" y="144"/>
                  </a:lnTo>
                  <a:lnTo>
                    <a:pt x="108" y="331"/>
                  </a:lnTo>
                  <a:lnTo>
                    <a:pt x="65" y="368"/>
                  </a:lnTo>
                  <a:lnTo>
                    <a:pt x="59" y="361"/>
                  </a:lnTo>
                  <a:lnTo>
                    <a:pt x="54" y="355"/>
                  </a:lnTo>
                  <a:lnTo>
                    <a:pt x="47" y="348"/>
                  </a:lnTo>
                  <a:lnTo>
                    <a:pt x="40" y="341"/>
                  </a:lnTo>
                  <a:lnTo>
                    <a:pt x="73" y="319"/>
                  </a:lnTo>
                  <a:lnTo>
                    <a:pt x="32" y="117"/>
                  </a:lnTo>
                  <a:lnTo>
                    <a:pt x="32" y="116"/>
                  </a:lnTo>
                  <a:lnTo>
                    <a:pt x="30" y="109"/>
                  </a:lnTo>
                  <a:lnTo>
                    <a:pt x="28" y="101"/>
                  </a:lnTo>
                  <a:lnTo>
                    <a:pt x="26" y="92"/>
                  </a:lnTo>
                  <a:lnTo>
                    <a:pt x="23" y="82"/>
                  </a:lnTo>
                  <a:lnTo>
                    <a:pt x="21" y="78"/>
                  </a:lnTo>
                  <a:lnTo>
                    <a:pt x="19" y="72"/>
                  </a:lnTo>
                  <a:lnTo>
                    <a:pt x="16" y="68"/>
                  </a:lnTo>
                  <a:lnTo>
                    <a:pt x="13" y="6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4" name="Freeform 125">
              <a:extLst>
                <a:ext uri="{FF2B5EF4-FFF2-40B4-BE49-F238E27FC236}">
                  <a16:creationId xmlns:a16="http://schemas.microsoft.com/office/drawing/2014/main" id="{79D4F3E0-D7E8-6FAC-98E1-1B78340BB23B}"/>
                </a:ext>
              </a:extLst>
            </p:cNvPr>
            <p:cNvSpPr>
              <a:spLocks/>
            </p:cNvSpPr>
            <p:nvPr/>
          </p:nvSpPr>
          <p:spPr bwMode="auto">
            <a:xfrm>
              <a:off x="3522" y="1351"/>
              <a:ext cx="143" cy="149"/>
            </a:xfrm>
            <a:custGeom>
              <a:avLst/>
              <a:gdLst>
                <a:gd name="T0" fmla="*/ 114 w 143"/>
                <a:gd name="T1" fmla="*/ 0 h 149"/>
                <a:gd name="T2" fmla="*/ 86 w 143"/>
                <a:gd name="T3" fmla="*/ 12 h 149"/>
                <a:gd name="T4" fmla="*/ 93 w 143"/>
                <a:gd name="T5" fmla="*/ 19 h 149"/>
                <a:gd name="T6" fmla="*/ 10 w 143"/>
                <a:gd name="T7" fmla="*/ 76 h 149"/>
                <a:gd name="T8" fmla="*/ 5 w 143"/>
                <a:gd name="T9" fmla="*/ 93 h 149"/>
                <a:gd name="T10" fmla="*/ 2 w 143"/>
                <a:gd name="T11" fmla="*/ 111 h 149"/>
                <a:gd name="T12" fmla="*/ 1 w 143"/>
                <a:gd name="T13" fmla="*/ 130 h 149"/>
                <a:gd name="T14" fmla="*/ 0 w 143"/>
                <a:gd name="T15" fmla="*/ 149 h 149"/>
                <a:gd name="T16" fmla="*/ 121 w 143"/>
                <a:gd name="T17" fmla="*/ 44 h 149"/>
                <a:gd name="T18" fmla="*/ 125 w 143"/>
                <a:gd name="T19" fmla="*/ 47 h 149"/>
                <a:gd name="T20" fmla="*/ 143 w 143"/>
                <a:gd name="T21" fmla="*/ 31 h 149"/>
                <a:gd name="T22" fmla="*/ 114 w 143"/>
                <a:gd name="T23" fmla="*/ 0 h 1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3"/>
                <a:gd name="T37" fmla="*/ 0 h 149"/>
                <a:gd name="T38" fmla="*/ 143 w 143"/>
                <a:gd name="T39" fmla="*/ 149 h 1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3" h="149">
                  <a:moveTo>
                    <a:pt x="114" y="0"/>
                  </a:moveTo>
                  <a:lnTo>
                    <a:pt x="86" y="12"/>
                  </a:lnTo>
                  <a:lnTo>
                    <a:pt x="93" y="19"/>
                  </a:lnTo>
                  <a:lnTo>
                    <a:pt x="10" y="76"/>
                  </a:lnTo>
                  <a:lnTo>
                    <a:pt x="5" y="93"/>
                  </a:lnTo>
                  <a:lnTo>
                    <a:pt x="2" y="111"/>
                  </a:lnTo>
                  <a:lnTo>
                    <a:pt x="1" y="130"/>
                  </a:lnTo>
                  <a:lnTo>
                    <a:pt x="0" y="149"/>
                  </a:lnTo>
                  <a:lnTo>
                    <a:pt x="121" y="44"/>
                  </a:lnTo>
                  <a:lnTo>
                    <a:pt x="125" y="47"/>
                  </a:lnTo>
                  <a:lnTo>
                    <a:pt x="143" y="31"/>
                  </a:lnTo>
                  <a:lnTo>
                    <a:pt x="114" y="0"/>
                  </a:lnTo>
                  <a:close/>
                </a:path>
              </a:pathLst>
            </a:custGeom>
            <a:solidFill>
              <a:srgbClr val="BA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5" name="Freeform 126">
              <a:extLst>
                <a:ext uri="{FF2B5EF4-FFF2-40B4-BE49-F238E27FC236}">
                  <a16:creationId xmlns:a16="http://schemas.microsoft.com/office/drawing/2014/main" id="{034E64A1-9E39-F84F-F6FC-B81CC2FBF144}"/>
                </a:ext>
              </a:extLst>
            </p:cNvPr>
            <p:cNvSpPr>
              <a:spLocks/>
            </p:cNvSpPr>
            <p:nvPr/>
          </p:nvSpPr>
          <p:spPr bwMode="auto">
            <a:xfrm>
              <a:off x="3497" y="1402"/>
              <a:ext cx="69" cy="157"/>
            </a:xfrm>
            <a:custGeom>
              <a:avLst/>
              <a:gdLst>
                <a:gd name="T0" fmla="*/ 40 w 69"/>
                <a:gd name="T1" fmla="*/ 157 h 157"/>
                <a:gd name="T2" fmla="*/ 40 w 69"/>
                <a:gd name="T3" fmla="*/ 152 h 157"/>
                <a:gd name="T4" fmla="*/ 39 w 69"/>
                <a:gd name="T5" fmla="*/ 138 h 157"/>
                <a:gd name="T6" fmla="*/ 39 w 69"/>
                <a:gd name="T7" fmla="*/ 118 h 157"/>
                <a:gd name="T8" fmla="*/ 40 w 69"/>
                <a:gd name="T9" fmla="*/ 94 h 157"/>
                <a:gd name="T10" fmla="*/ 43 w 69"/>
                <a:gd name="T11" fmla="*/ 67 h 157"/>
                <a:gd name="T12" fmla="*/ 48 w 69"/>
                <a:gd name="T13" fmla="*/ 41 h 157"/>
                <a:gd name="T14" fmla="*/ 57 w 69"/>
                <a:gd name="T15" fmla="*/ 18 h 157"/>
                <a:gd name="T16" fmla="*/ 69 w 69"/>
                <a:gd name="T17" fmla="*/ 0 h 157"/>
                <a:gd name="T18" fmla="*/ 4 w 69"/>
                <a:gd name="T19" fmla="*/ 21 h 157"/>
                <a:gd name="T20" fmla="*/ 2 w 69"/>
                <a:gd name="T21" fmla="*/ 26 h 157"/>
                <a:gd name="T22" fmla="*/ 1 w 69"/>
                <a:gd name="T23" fmla="*/ 38 h 157"/>
                <a:gd name="T24" fmla="*/ 0 w 69"/>
                <a:gd name="T25" fmla="*/ 57 h 157"/>
                <a:gd name="T26" fmla="*/ 0 w 69"/>
                <a:gd name="T27" fmla="*/ 78 h 157"/>
                <a:gd name="T28" fmla="*/ 4 w 69"/>
                <a:gd name="T29" fmla="*/ 102 h 157"/>
                <a:gd name="T30" fmla="*/ 10 w 69"/>
                <a:gd name="T31" fmla="*/ 124 h 157"/>
                <a:gd name="T32" fmla="*/ 22 w 69"/>
                <a:gd name="T33" fmla="*/ 143 h 157"/>
                <a:gd name="T34" fmla="*/ 40 w 69"/>
                <a:gd name="T35" fmla="*/ 157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157"/>
                <a:gd name="T56" fmla="*/ 69 w 69"/>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157">
                  <a:moveTo>
                    <a:pt x="40" y="157"/>
                  </a:moveTo>
                  <a:lnTo>
                    <a:pt x="40" y="152"/>
                  </a:lnTo>
                  <a:lnTo>
                    <a:pt x="39" y="138"/>
                  </a:lnTo>
                  <a:lnTo>
                    <a:pt x="39" y="118"/>
                  </a:lnTo>
                  <a:lnTo>
                    <a:pt x="40" y="94"/>
                  </a:lnTo>
                  <a:lnTo>
                    <a:pt x="43" y="67"/>
                  </a:lnTo>
                  <a:lnTo>
                    <a:pt x="48" y="41"/>
                  </a:lnTo>
                  <a:lnTo>
                    <a:pt x="57" y="18"/>
                  </a:lnTo>
                  <a:lnTo>
                    <a:pt x="69" y="0"/>
                  </a:lnTo>
                  <a:lnTo>
                    <a:pt x="4" y="21"/>
                  </a:lnTo>
                  <a:lnTo>
                    <a:pt x="2" y="26"/>
                  </a:lnTo>
                  <a:lnTo>
                    <a:pt x="1" y="38"/>
                  </a:lnTo>
                  <a:lnTo>
                    <a:pt x="0" y="57"/>
                  </a:lnTo>
                  <a:lnTo>
                    <a:pt x="0" y="78"/>
                  </a:lnTo>
                  <a:lnTo>
                    <a:pt x="4" y="102"/>
                  </a:lnTo>
                  <a:lnTo>
                    <a:pt x="10" y="124"/>
                  </a:lnTo>
                  <a:lnTo>
                    <a:pt x="22" y="143"/>
                  </a:lnTo>
                  <a:lnTo>
                    <a:pt x="40"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6" name="Freeform 127">
              <a:extLst>
                <a:ext uri="{FF2B5EF4-FFF2-40B4-BE49-F238E27FC236}">
                  <a16:creationId xmlns:a16="http://schemas.microsoft.com/office/drawing/2014/main" id="{7747D41A-DBC5-CCC3-C33D-CB0A76089AFE}"/>
                </a:ext>
              </a:extLst>
            </p:cNvPr>
            <p:cNvSpPr>
              <a:spLocks/>
            </p:cNvSpPr>
            <p:nvPr/>
          </p:nvSpPr>
          <p:spPr bwMode="auto">
            <a:xfrm>
              <a:off x="3280" y="1036"/>
              <a:ext cx="284" cy="78"/>
            </a:xfrm>
            <a:custGeom>
              <a:avLst/>
              <a:gdLst>
                <a:gd name="T0" fmla="*/ 283 w 284"/>
                <a:gd name="T1" fmla="*/ 72 h 78"/>
                <a:gd name="T2" fmla="*/ 164 w 284"/>
                <a:gd name="T3" fmla="*/ 11 h 78"/>
                <a:gd name="T4" fmla="*/ 3 w 284"/>
                <a:gd name="T5" fmla="*/ 0 h 78"/>
                <a:gd name="T6" fmla="*/ 2 w 284"/>
                <a:gd name="T7" fmla="*/ 0 h 78"/>
                <a:gd name="T8" fmla="*/ 1 w 284"/>
                <a:gd name="T9" fmla="*/ 2 h 78"/>
                <a:gd name="T10" fmla="*/ 0 w 284"/>
                <a:gd name="T11" fmla="*/ 3 h 78"/>
                <a:gd name="T12" fmla="*/ 1 w 284"/>
                <a:gd name="T13" fmla="*/ 5 h 78"/>
                <a:gd name="T14" fmla="*/ 7 w 284"/>
                <a:gd name="T15" fmla="*/ 8 h 78"/>
                <a:gd name="T16" fmla="*/ 24 w 284"/>
                <a:gd name="T17" fmla="*/ 13 h 78"/>
                <a:gd name="T18" fmla="*/ 48 w 284"/>
                <a:gd name="T19" fmla="*/ 21 h 78"/>
                <a:gd name="T20" fmla="*/ 73 w 284"/>
                <a:gd name="T21" fmla="*/ 30 h 78"/>
                <a:gd name="T22" fmla="*/ 99 w 284"/>
                <a:gd name="T23" fmla="*/ 38 h 78"/>
                <a:gd name="T24" fmla="*/ 121 w 284"/>
                <a:gd name="T25" fmla="*/ 46 h 78"/>
                <a:gd name="T26" fmla="*/ 138 w 284"/>
                <a:gd name="T27" fmla="*/ 50 h 78"/>
                <a:gd name="T28" fmla="*/ 143 w 284"/>
                <a:gd name="T29" fmla="*/ 52 h 78"/>
                <a:gd name="T30" fmla="*/ 280 w 284"/>
                <a:gd name="T31" fmla="*/ 78 h 78"/>
                <a:gd name="T32" fmla="*/ 281 w 284"/>
                <a:gd name="T33" fmla="*/ 78 h 78"/>
                <a:gd name="T34" fmla="*/ 283 w 284"/>
                <a:gd name="T35" fmla="*/ 77 h 78"/>
                <a:gd name="T36" fmla="*/ 284 w 284"/>
                <a:gd name="T37" fmla="*/ 75 h 78"/>
                <a:gd name="T38" fmla="*/ 283 w 284"/>
                <a:gd name="T39" fmla="*/ 72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4"/>
                <a:gd name="T61" fmla="*/ 0 h 78"/>
                <a:gd name="T62" fmla="*/ 284 w 284"/>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4" h="78">
                  <a:moveTo>
                    <a:pt x="283" y="72"/>
                  </a:moveTo>
                  <a:lnTo>
                    <a:pt x="164" y="11"/>
                  </a:lnTo>
                  <a:lnTo>
                    <a:pt x="3" y="0"/>
                  </a:lnTo>
                  <a:lnTo>
                    <a:pt x="2" y="0"/>
                  </a:lnTo>
                  <a:lnTo>
                    <a:pt x="1" y="2"/>
                  </a:lnTo>
                  <a:lnTo>
                    <a:pt x="0" y="3"/>
                  </a:lnTo>
                  <a:lnTo>
                    <a:pt x="1" y="5"/>
                  </a:lnTo>
                  <a:lnTo>
                    <a:pt x="7" y="8"/>
                  </a:lnTo>
                  <a:lnTo>
                    <a:pt x="24" y="13"/>
                  </a:lnTo>
                  <a:lnTo>
                    <a:pt x="48" y="21"/>
                  </a:lnTo>
                  <a:lnTo>
                    <a:pt x="73" y="30"/>
                  </a:lnTo>
                  <a:lnTo>
                    <a:pt x="99" y="38"/>
                  </a:lnTo>
                  <a:lnTo>
                    <a:pt x="121" y="46"/>
                  </a:lnTo>
                  <a:lnTo>
                    <a:pt x="138" y="50"/>
                  </a:lnTo>
                  <a:lnTo>
                    <a:pt x="143" y="52"/>
                  </a:lnTo>
                  <a:lnTo>
                    <a:pt x="280" y="78"/>
                  </a:lnTo>
                  <a:lnTo>
                    <a:pt x="281" y="78"/>
                  </a:lnTo>
                  <a:lnTo>
                    <a:pt x="283" y="77"/>
                  </a:lnTo>
                  <a:lnTo>
                    <a:pt x="284" y="75"/>
                  </a:lnTo>
                  <a:lnTo>
                    <a:pt x="28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7" name="Freeform 128">
              <a:extLst>
                <a:ext uri="{FF2B5EF4-FFF2-40B4-BE49-F238E27FC236}">
                  <a16:creationId xmlns:a16="http://schemas.microsoft.com/office/drawing/2014/main" id="{52E700BF-6979-524F-384E-AF1C708AB03C}"/>
                </a:ext>
              </a:extLst>
            </p:cNvPr>
            <p:cNvSpPr>
              <a:spLocks/>
            </p:cNvSpPr>
            <p:nvPr/>
          </p:nvSpPr>
          <p:spPr bwMode="auto">
            <a:xfrm>
              <a:off x="3335" y="1060"/>
              <a:ext cx="161" cy="108"/>
            </a:xfrm>
            <a:custGeom>
              <a:avLst/>
              <a:gdLst>
                <a:gd name="T0" fmla="*/ 142 w 161"/>
                <a:gd name="T1" fmla="*/ 108 h 108"/>
                <a:gd name="T2" fmla="*/ 161 w 161"/>
                <a:gd name="T3" fmla="*/ 38 h 108"/>
                <a:gd name="T4" fmla="*/ 16 w 161"/>
                <a:gd name="T5" fmla="*/ 0 h 108"/>
                <a:gd name="T6" fmla="*/ 0 w 161"/>
                <a:gd name="T7" fmla="*/ 47 h 108"/>
                <a:gd name="T8" fmla="*/ 6 w 161"/>
                <a:gd name="T9" fmla="*/ 47 h 108"/>
                <a:gd name="T10" fmla="*/ 19 w 161"/>
                <a:gd name="T11" fmla="*/ 48 h 108"/>
                <a:gd name="T12" fmla="*/ 40 w 161"/>
                <a:gd name="T13" fmla="*/ 52 h 108"/>
                <a:gd name="T14" fmla="*/ 64 w 161"/>
                <a:gd name="T15" fmla="*/ 56 h 108"/>
                <a:gd name="T16" fmla="*/ 88 w 161"/>
                <a:gd name="T17" fmla="*/ 64 h 108"/>
                <a:gd name="T18" fmla="*/ 112 w 161"/>
                <a:gd name="T19" fmla="*/ 74 h 108"/>
                <a:gd name="T20" fmla="*/ 131 w 161"/>
                <a:gd name="T21" fmla="*/ 89 h 108"/>
                <a:gd name="T22" fmla="*/ 142 w 161"/>
                <a:gd name="T23" fmla="*/ 108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1"/>
                <a:gd name="T37" fmla="*/ 0 h 108"/>
                <a:gd name="T38" fmla="*/ 161 w 161"/>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1" h="108">
                  <a:moveTo>
                    <a:pt x="142" y="108"/>
                  </a:moveTo>
                  <a:lnTo>
                    <a:pt x="161" y="38"/>
                  </a:lnTo>
                  <a:lnTo>
                    <a:pt x="16" y="0"/>
                  </a:lnTo>
                  <a:lnTo>
                    <a:pt x="0" y="47"/>
                  </a:lnTo>
                  <a:lnTo>
                    <a:pt x="6" y="47"/>
                  </a:lnTo>
                  <a:lnTo>
                    <a:pt x="19" y="48"/>
                  </a:lnTo>
                  <a:lnTo>
                    <a:pt x="40" y="52"/>
                  </a:lnTo>
                  <a:lnTo>
                    <a:pt x="64" y="56"/>
                  </a:lnTo>
                  <a:lnTo>
                    <a:pt x="88" y="64"/>
                  </a:lnTo>
                  <a:lnTo>
                    <a:pt x="112" y="74"/>
                  </a:lnTo>
                  <a:lnTo>
                    <a:pt x="131" y="89"/>
                  </a:lnTo>
                  <a:lnTo>
                    <a:pt x="142"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8" name="Freeform 129">
              <a:extLst>
                <a:ext uri="{FF2B5EF4-FFF2-40B4-BE49-F238E27FC236}">
                  <a16:creationId xmlns:a16="http://schemas.microsoft.com/office/drawing/2014/main" id="{62C0202F-1DDB-4D15-60A7-012CD8575B2D}"/>
                </a:ext>
              </a:extLst>
            </p:cNvPr>
            <p:cNvSpPr>
              <a:spLocks/>
            </p:cNvSpPr>
            <p:nvPr/>
          </p:nvSpPr>
          <p:spPr bwMode="auto">
            <a:xfrm>
              <a:off x="3530" y="1105"/>
              <a:ext cx="12" cy="99"/>
            </a:xfrm>
            <a:custGeom>
              <a:avLst/>
              <a:gdLst>
                <a:gd name="T0" fmla="*/ 0 w 12"/>
                <a:gd name="T1" fmla="*/ 73 h 99"/>
                <a:gd name="T2" fmla="*/ 3 w 12"/>
                <a:gd name="T3" fmla="*/ 67 h 99"/>
                <a:gd name="T4" fmla="*/ 4 w 12"/>
                <a:gd name="T5" fmla="*/ 0 h 99"/>
                <a:gd name="T6" fmla="*/ 7 w 12"/>
                <a:gd name="T7" fmla="*/ 66 h 99"/>
                <a:gd name="T8" fmla="*/ 11 w 12"/>
                <a:gd name="T9" fmla="*/ 69 h 99"/>
                <a:gd name="T10" fmla="*/ 12 w 12"/>
                <a:gd name="T11" fmla="*/ 76 h 99"/>
                <a:gd name="T12" fmla="*/ 12 w 12"/>
                <a:gd name="T13" fmla="*/ 77 h 99"/>
                <a:gd name="T14" fmla="*/ 12 w 12"/>
                <a:gd name="T15" fmla="*/ 78 h 99"/>
                <a:gd name="T16" fmla="*/ 12 w 12"/>
                <a:gd name="T17" fmla="*/ 95 h 99"/>
                <a:gd name="T18" fmla="*/ 12 w 12"/>
                <a:gd name="T19" fmla="*/ 95 h 99"/>
                <a:gd name="T20" fmla="*/ 11 w 12"/>
                <a:gd name="T21" fmla="*/ 95 h 99"/>
                <a:gd name="T22" fmla="*/ 11 w 12"/>
                <a:gd name="T23" fmla="*/ 95 h 99"/>
                <a:gd name="T24" fmla="*/ 10 w 12"/>
                <a:gd name="T25" fmla="*/ 94 h 99"/>
                <a:gd name="T26" fmla="*/ 10 w 12"/>
                <a:gd name="T27" fmla="*/ 83 h 99"/>
                <a:gd name="T28" fmla="*/ 8 w 12"/>
                <a:gd name="T29" fmla="*/ 84 h 99"/>
                <a:gd name="T30" fmla="*/ 8 w 12"/>
                <a:gd name="T31" fmla="*/ 98 h 99"/>
                <a:gd name="T32" fmla="*/ 8 w 12"/>
                <a:gd name="T33" fmla="*/ 99 h 99"/>
                <a:gd name="T34" fmla="*/ 7 w 12"/>
                <a:gd name="T35" fmla="*/ 99 h 99"/>
                <a:gd name="T36" fmla="*/ 6 w 12"/>
                <a:gd name="T37" fmla="*/ 98 h 99"/>
                <a:gd name="T38" fmla="*/ 6 w 12"/>
                <a:gd name="T39" fmla="*/ 98 h 99"/>
                <a:gd name="T40" fmla="*/ 6 w 12"/>
                <a:gd name="T41" fmla="*/ 85 h 99"/>
                <a:gd name="T42" fmla="*/ 6 w 12"/>
                <a:gd name="T43" fmla="*/ 85 h 99"/>
                <a:gd name="T44" fmla="*/ 5 w 12"/>
                <a:gd name="T45" fmla="*/ 85 h 99"/>
                <a:gd name="T46" fmla="*/ 5 w 12"/>
                <a:gd name="T47" fmla="*/ 85 h 99"/>
                <a:gd name="T48" fmla="*/ 5 w 12"/>
                <a:gd name="T49" fmla="*/ 96 h 99"/>
                <a:gd name="T50" fmla="*/ 5 w 12"/>
                <a:gd name="T51" fmla="*/ 97 h 99"/>
                <a:gd name="T52" fmla="*/ 4 w 12"/>
                <a:gd name="T53" fmla="*/ 97 h 99"/>
                <a:gd name="T54" fmla="*/ 3 w 12"/>
                <a:gd name="T55" fmla="*/ 96 h 99"/>
                <a:gd name="T56" fmla="*/ 3 w 12"/>
                <a:gd name="T57" fmla="*/ 96 h 99"/>
                <a:gd name="T58" fmla="*/ 3 w 12"/>
                <a:gd name="T59" fmla="*/ 84 h 99"/>
                <a:gd name="T60" fmla="*/ 2 w 12"/>
                <a:gd name="T61" fmla="*/ 83 h 99"/>
                <a:gd name="T62" fmla="*/ 2 w 12"/>
                <a:gd name="T63" fmla="*/ 94 h 99"/>
                <a:gd name="T64" fmla="*/ 2 w 12"/>
                <a:gd name="T65" fmla="*/ 95 h 99"/>
                <a:gd name="T66" fmla="*/ 1 w 12"/>
                <a:gd name="T67" fmla="*/ 95 h 99"/>
                <a:gd name="T68" fmla="*/ 1 w 12"/>
                <a:gd name="T69" fmla="*/ 95 h 99"/>
                <a:gd name="T70" fmla="*/ 0 w 12"/>
                <a:gd name="T71" fmla="*/ 94 h 99"/>
                <a:gd name="T72" fmla="*/ 0 w 12"/>
                <a:gd name="T73" fmla="*/ 78 h 99"/>
                <a:gd name="T74" fmla="*/ 0 w 12"/>
                <a:gd name="T75" fmla="*/ 77 h 99"/>
                <a:gd name="T76" fmla="*/ 0 w 12"/>
                <a:gd name="T77" fmla="*/ 76 h 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
                <a:gd name="T118" fmla="*/ 0 h 99"/>
                <a:gd name="T119" fmla="*/ 12 w 12"/>
                <a:gd name="T120" fmla="*/ 99 h 9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 h="99">
                  <a:moveTo>
                    <a:pt x="0" y="76"/>
                  </a:moveTo>
                  <a:lnTo>
                    <a:pt x="0" y="73"/>
                  </a:lnTo>
                  <a:lnTo>
                    <a:pt x="1" y="69"/>
                  </a:lnTo>
                  <a:lnTo>
                    <a:pt x="3" y="67"/>
                  </a:lnTo>
                  <a:lnTo>
                    <a:pt x="4" y="66"/>
                  </a:lnTo>
                  <a:lnTo>
                    <a:pt x="4" y="0"/>
                  </a:lnTo>
                  <a:lnTo>
                    <a:pt x="7" y="0"/>
                  </a:lnTo>
                  <a:lnTo>
                    <a:pt x="7" y="66"/>
                  </a:lnTo>
                  <a:lnTo>
                    <a:pt x="8" y="67"/>
                  </a:lnTo>
                  <a:lnTo>
                    <a:pt x="11" y="69"/>
                  </a:lnTo>
                  <a:lnTo>
                    <a:pt x="12" y="73"/>
                  </a:lnTo>
                  <a:lnTo>
                    <a:pt x="12" y="76"/>
                  </a:lnTo>
                  <a:lnTo>
                    <a:pt x="12" y="77"/>
                  </a:lnTo>
                  <a:lnTo>
                    <a:pt x="12" y="78"/>
                  </a:lnTo>
                  <a:lnTo>
                    <a:pt x="12" y="79"/>
                  </a:lnTo>
                  <a:lnTo>
                    <a:pt x="12" y="95"/>
                  </a:lnTo>
                  <a:lnTo>
                    <a:pt x="11" y="95"/>
                  </a:lnTo>
                  <a:lnTo>
                    <a:pt x="10" y="95"/>
                  </a:lnTo>
                  <a:lnTo>
                    <a:pt x="10" y="94"/>
                  </a:lnTo>
                  <a:lnTo>
                    <a:pt x="10" y="83"/>
                  </a:lnTo>
                  <a:lnTo>
                    <a:pt x="8" y="84"/>
                  </a:lnTo>
                  <a:lnTo>
                    <a:pt x="8" y="98"/>
                  </a:lnTo>
                  <a:lnTo>
                    <a:pt x="8" y="99"/>
                  </a:lnTo>
                  <a:lnTo>
                    <a:pt x="7" y="99"/>
                  </a:lnTo>
                  <a:lnTo>
                    <a:pt x="6" y="99"/>
                  </a:lnTo>
                  <a:lnTo>
                    <a:pt x="6" y="98"/>
                  </a:lnTo>
                  <a:lnTo>
                    <a:pt x="6" y="85"/>
                  </a:lnTo>
                  <a:lnTo>
                    <a:pt x="5" y="85"/>
                  </a:lnTo>
                  <a:lnTo>
                    <a:pt x="5" y="96"/>
                  </a:lnTo>
                  <a:lnTo>
                    <a:pt x="5" y="97"/>
                  </a:lnTo>
                  <a:lnTo>
                    <a:pt x="4" y="97"/>
                  </a:lnTo>
                  <a:lnTo>
                    <a:pt x="3" y="97"/>
                  </a:lnTo>
                  <a:lnTo>
                    <a:pt x="3" y="96"/>
                  </a:lnTo>
                  <a:lnTo>
                    <a:pt x="3" y="84"/>
                  </a:lnTo>
                  <a:lnTo>
                    <a:pt x="3" y="83"/>
                  </a:lnTo>
                  <a:lnTo>
                    <a:pt x="2" y="83"/>
                  </a:lnTo>
                  <a:lnTo>
                    <a:pt x="2" y="94"/>
                  </a:lnTo>
                  <a:lnTo>
                    <a:pt x="2" y="95"/>
                  </a:lnTo>
                  <a:lnTo>
                    <a:pt x="1" y="95"/>
                  </a:lnTo>
                  <a:lnTo>
                    <a:pt x="0" y="95"/>
                  </a:lnTo>
                  <a:lnTo>
                    <a:pt x="0" y="94"/>
                  </a:lnTo>
                  <a:lnTo>
                    <a:pt x="0" y="79"/>
                  </a:lnTo>
                  <a:lnTo>
                    <a:pt x="0" y="78"/>
                  </a:lnTo>
                  <a:lnTo>
                    <a:pt x="0" y="77"/>
                  </a:lnTo>
                  <a:lnTo>
                    <a:pt x="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9" name="Freeform 130">
              <a:extLst>
                <a:ext uri="{FF2B5EF4-FFF2-40B4-BE49-F238E27FC236}">
                  <a16:creationId xmlns:a16="http://schemas.microsoft.com/office/drawing/2014/main" id="{80FB9E6A-6E10-571E-4A1B-63F64A427D11}"/>
                </a:ext>
              </a:extLst>
            </p:cNvPr>
            <p:cNvSpPr>
              <a:spLocks/>
            </p:cNvSpPr>
            <p:nvPr/>
          </p:nvSpPr>
          <p:spPr bwMode="auto">
            <a:xfrm>
              <a:off x="2529" y="642"/>
              <a:ext cx="168" cy="293"/>
            </a:xfrm>
            <a:custGeom>
              <a:avLst/>
              <a:gdLst>
                <a:gd name="T0" fmla="*/ 100 w 168"/>
                <a:gd name="T1" fmla="*/ 69 h 293"/>
                <a:gd name="T2" fmla="*/ 90 w 168"/>
                <a:gd name="T3" fmla="*/ 2 h 293"/>
                <a:gd name="T4" fmla="*/ 85 w 168"/>
                <a:gd name="T5" fmla="*/ 0 h 293"/>
                <a:gd name="T6" fmla="*/ 63 w 168"/>
                <a:gd name="T7" fmla="*/ 135 h 293"/>
                <a:gd name="T8" fmla="*/ 29 w 168"/>
                <a:gd name="T9" fmla="*/ 266 h 293"/>
                <a:gd name="T10" fmla="*/ 25 w 168"/>
                <a:gd name="T11" fmla="*/ 263 h 293"/>
                <a:gd name="T12" fmla="*/ 19 w 168"/>
                <a:gd name="T13" fmla="*/ 264 h 293"/>
                <a:gd name="T14" fmla="*/ 18 w 168"/>
                <a:gd name="T15" fmla="*/ 264 h 293"/>
                <a:gd name="T16" fmla="*/ 17 w 168"/>
                <a:gd name="T17" fmla="*/ 266 h 293"/>
                <a:gd name="T18" fmla="*/ 3 w 168"/>
                <a:gd name="T19" fmla="*/ 272 h 293"/>
                <a:gd name="T20" fmla="*/ 2 w 168"/>
                <a:gd name="T21" fmla="*/ 272 h 293"/>
                <a:gd name="T22" fmla="*/ 2 w 168"/>
                <a:gd name="T23" fmla="*/ 273 h 293"/>
                <a:gd name="T24" fmla="*/ 3 w 168"/>
                <a:gd name="T25" fmla="*/ 274 h 293"/>
                <a:gd name="T26" fmla="*/ 4 w 168"/>
                <a:gd name="T27" fmla="*/ 274 h 293"/>
                <a:gd name="T28" fmla="*/ 14 w 168"/>
                <a:gd name="T29" fmla="*/ 270 h 293"/>
                <a:gd name="T30" fmla="*/ 14 w 168"/>
                <a:gd name="T31" fmla="*/ 270 h 293"/>
                <a:gd name="T32" fmla="*/ 3 w 168"/>
                <a:gd name="T33" fmla="*/ 276 h 293"/>
                <a:gd name="T34" fmla="*/ 2 w 168"/>
                <a:gd name="T35" fmla="*/ 277 h 293"/>
                <a:gd name="T36" fmla="*/ 2 w 168"/>
                <a:gd name="T37" fmla="*/ 278 h 293"/>
                <a:gd name="T38" fmla="*/ 2 w 168"/>
                <a:gd name="T39" fmla="*/ 278 h 293"/>
                <a:gd name="T40" fmla="*/ 3 w 168"/>
                <a:gd name="T41" fmla="*/ 278 h 293"/>
                <a:gd name="T42" fmla="*/ 14 w 168"/>
                <a:gd name="T43" fmla="*/ 273 h 293"/>
                <a:gd name="T44" fmla="*/ 14 w 168"/>
                <a:gd name="T45" fmla="*/ 274 h 293"/>
                <a:gd name="T46" fmla="*/ 14 w 168"/>
                <a:gd name="T47" fmla="*/ 274 h 293"/>
                <a:gd name="T48" fmla="*/ 14 w 168"/>
                <a:gd name="T49" fmla="*/ 274 h 293"/>
                <a:gd name="T50" fmla="*/ 2 w 168"/>
                <a:gd name="T51" fmla="*/ 280 h 293"/>
                <a:gd name="T52" fmla="*/ 2 w 168"/>
                <a:gd name="T53" fmla="*/ 280 h 293"/>
                <a:gd name="T54" fmla="*/ 0 w 168"/>
                <a:gd name="T55" fmla="*/ 281 h 293"/>
                <a:gd name="T56" fmla="*/ 2 w 168"/>
                <a:gd name="T57" fmla="*/ 282 h 293"/>
                <a:gd name="T58" fmla="*/ 3 w 168"/>
                <a:gd name="T59" fmla="*/ 282 h 293"/>
                <a:gd name="T60" fmla="*/ 16 w 168"/>
                <a:gd name="T61" fmla="*/ 277 h 293"/>
                <a:gd name="T62" fmla="*/ 16 w 168"/>
                <a:gd name="T63" fmla="*/ 277 h 293"/>
                <a:gd name="T64" fmla="*/ 7 w 168"/>
                <a:gd name="T65" fmla="*/ 281 h 293"/>
                <a:gd name="T66" fmla="*/ 6 w 168"/>
                <a:gd name="T67" fmla="*/ 282 h 293"/>
                <a:gd name="T68" fmla="*/ 6 w 168"/>
                <a:gd name="T69" fmla="*/ 283 h 293"/>
                <a:gd name="T70" fmla="*/ 6 w 168"/>
                <a:gd name="T71" fmla="*/ 283 h 293"/>
                <a:gd name="T72" fmla="*/ 7 w 168"/>
                <a:gd name="T73" fmla="*/ 283 h 293"/>
                <a:gd name="T74" fmla="*/ 23 w 168"/>
                <a:gd name="T75" fmla="*/ 277 h 293"/>
                <a:gd name="T76" fmla="*/ 24 w 168"/>
                <a:gd name="T77" fmla="*/ 277 h 293"/>
                <a:gd name="T78" fmla="*/ 25 w 168"/>
                <a:gd name="T79" fmla="*/ 277 h 293"/>
                <a:gd name="T80" fmla="*/ 29 w 168"/>
                <a:gd name="T81" fmla="*/ 272 h 293"/>
                <a:gd name="T82" fmla="*/ 31 w 168"/>
                <a:gd name="T83" fmla="*/ 268 h 293"/>
                <a:gd name="T84" fmla="*/ 104 w 168"/>
                <a:gd name="T85" fmla="*/ 291 h 293"/>
                <a:gd name="T86" fmla="*/ 106 w 168"/>
                <a:gd name="T87" fmla="*/ 292 h 293"/>
                <a:gd name="T88" fmla="*/ 110 w 168"/>
                <a:gd name="T89" fmla="*/ 291 h 293"/>
                <a:gd name="T90" fmla="*/ 111 w 168"/>
                <a:gd name="T91" fmla="*/ 268 h 293"/>
                <a:gd name="T92" fmla="*/ 110 w 168"/>
                <a:gd name="T93" fmla="*/ 219 h 293"/>
                <a:gd name="T94" fmla="*/ 157 w 168"/>
                <a:gd name="T95" fmla="*/ 211 h 293"/>
                <a:gd name="T96" fmla="*/ 164 w 168"/>
                <a:gd name="T97" fmla="*/ 143 h 2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8"/>
                <a:gd name="T148" fmla="*/ 0 h 293"/>
                <a:gd name="T149" fmla="*/ 168 w 168"/>
                <a:gd name="T150" fmla="*/ 293 h 2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8" h="293">
                  <a:moveTo>
                    <a:pt x="168" y="68"/>
                  </a:moveTo>
                  <a:lnTo>
                    <a:pt x="100" y="69"/>
                  </a:lnTo>
                  <a:lnTo>
                    <a:pt x="91" y="3"/>
                  </a:lnTo>
                  <a:lnTo>
                    <a:pt x="90" y="2"/>
                  </a:lnTo>
                  <a:lnTo>
                    <a:pt x="87" y="1"/>
                  </a:lnTo>
                  <a:lnTo>
                    <a:pt x="85" y="0"/>
                  </a:lnTo>
                  <a:lnTo>
                    <a:pt x="83" y="2"/>
                  </a:lnTo>
                  <a:lnTo>
                    <a:pt x="63" y="135"/>
                  </a:lnTo>
                  <a:lnTo>
                    <a:pt x="91" y="239"/>
                  </a:lnTo>
                  <a:lnTo>
                    <a:pt x="29" y="266"/>
                  </a:lnTo>
                  <a:lnTo>
                    <a:pt x="27" y="264"/>
                  </a:lnTo>
                  <a:lnTo>
                    <a:pt x="25" y="263"/>
                  </a:lnTo>
                  <a:lnTo>
                    <a:pt x="23" y="263"/>
                  </a:lnTo>
                  <a:lnTo>
                    <a:pt x="19" y="264"/>
                  </a:lnTo>
                  <a:lnTo>
                    <a:pt x="18" y="264"/>
                  </a:lnTo>
                  <a:lnTo>
                    <a:pt x="18" y="266"/>
                  </a:lnTo>
                  <a:lnTo>
                    <a:pt x="17" y="266"/>
                  </a:lnTo>
                  <a:lnTo>
                    <a:pt x="16" y="267"/>
                  </a:lnTo>
                  <a:lnTo>
                    <a:pt x="3" y="272"/>
                  </a:lnTo>
                  <a:lnTo>
                    <a:pt x="2" y="272"/>
                  </a:lnTo>
                  <a:lnTo>
                    <a:pt x="2" y="273"/>
                  </a:lnTo>
                  <a:lnTo>
                    <a:pt x="3" y="274"/>
                  </a:lnTo>
                  <a:lnTo>
                    <a:pt x="4" y="274"/>
                  </a:lnTo>
                  <a:lnTo>
                    <a:pt x="14" y="270"/>
                  </a:lnTo>
                  <a:lnTo>
                    <a:pt x="14" y="271"/>
                  </a:lnTo>
                  <a:lnTo>
                    <a:pt x="3" y="276"/>
                  </a:lnTo>
                  <a:lnTo>
                    <a:pt x="2" y="276"/>
                  </a:lnTo>
                  <a:lnTo>
                    <a:pt x="2" y="277"/>
                  </a:lnTo>
                  <a:lnTo>
                    <a:pt x="2" y="278"/>
                  </a:lnTo>
                  <a:lnTo>
                    <a:pt x="3" y="278"/>
                  </a:lnTo>
                  <a:lnTo>
                    <a:pt x="14" y="273"/>
                  </a:lnTo>
                  <a:lnTo>
                    <a:pt x="14" y="274"/>
                  </a:lnTo>
                  <a:lnTo>
                    <a:pt x="2" y="280"/>
                  </a:lnTo>
                  <a:lnTo>
                    <a:pt x="0" y="281"/>
                  </a:lnTo>
                  <a:lnTo>
                    <a:pt x="2" y="282"/>
                  </a:lnTo>
                  <a:lnTo>
                    <a:pt x="3" y="282"/>
                  </a:lnTo>
                  <a:lnTo>
                    <a:pt x="16" y="277"/>
                  </a:lnTo>
                  <a:lnTo>
                    <a:pt x="17" y="277"/>
                  </a:lnTo>
                  <a:lnTo>
                    <a:pt x="7" y="281"/>
                  </a:lnTo>
                  <a:lnTo>
                    <a:pt x="6" y="281"/>
                  </a:lnTo>
                  <a:lnTo>
                    <a:pt x="6" y="282"/>
                  </a:lnTo>
                  <a:lnTo>
                    <a:pt x="6" y="283"/>
                  </a:lnTo>
                  <a:lnTo>
                    <a:pt x="7" y="283"/>
                  </a:lnTo>
                  <a:lnTo>
                    <a:pt x="22" y="278"/>
                  </a:lnTo>
                  <a:lnTo>
                    <a:pt x="23" y="277"/>
                  </a:lnTo>
                  <a:lnTo>
                    <a:pt x="24" y="277"/>
                  </a:lnTo>
                  <a:lnTo>
                    <a:pt x="25" y="277"/>
                  </a:lnTo>
                  <a:lnTo>
                    <a:pt x="27" y="274"/>
                  </a:lnTo>
                  <a:lnTo>
                    <a:pt x="29" y="272"/>
                  </a:lnTo>
                  <a:lnTo>
                    <a:pt x="31" y="270"/>
                  </a:lnTo>
                  <a:lnTo>
                    <a:pt x="31" y="268"/>
                  </a:lnTo>
                  <a:lnTo>
                    <a:pt x="91" y="242"/>
                  </a:lnTo>
                  <a:lnTo>
                    <a:pt x="104" y="291"/>
                  </a:lnTo>
                  <a:lnTo>
                    <a:pt x="105" y="292"/>
                  </a:lnTo>
                  <a:lnTo>
                    <a:pt x="106" y="292"/>
                  </a:lnTo>
                  <a:lnTo>
                    <a:pt x="109" y="293"/>
                  </a:lnTo>
                  <a:lnTo>
                    <a:pt x="110" y="291"/>
                  </a:lnTo>
                  <a:lnTo>
                    <a:pt x="111" y="283"/>
                  </a:lnTo>
                  <a:lnTo>
                    <a:pt x="111" y="268"/>
                  </a:lnTo>
                  <a:lnTo>
                    <a:pt x="111" y="244"/>
                  </a:lnTo>
                  <a:lnTo>
                    <a:pt x="110" y="219"/>
                  </a:lnTo>
                  <a:lnTo>
                    <a:pt x="156" y="218"/>
                  </a:lnTo>
                  <a:lnTo>
                    <a:pt x="157" y="211"/>
                  </a:lnTo>
                  <a:lnTo>
                    <a:pt x="161" y="189"/>
                  </a:lnTo>
                  <a:lnTo>
                    <a:pt x="164" y="143"/>
                  </a:lnTo>
                  <a:lnTo>
                    <a:pt x="168"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0" name="Freeform 131">
              <a:extLst>
                <a:ext uri="{FF2B5EF4-FFF2-40B4-BE49-F238E27FC236}">
                  <a16:creationId xmlns:a16="http://schemas.microsoft.com/office/drawing/2014/main" id="{F385271F-5E23-9282-FC1F-46C2DFC0A9A2}"/>
                </a:ext>
              </a:extLst>
            </p:cNvPr>
            <p:cNvSpPr>
              <a:spLocks/>
            </p:cNvSpPr>
            <p:nvPr/>
          </p:nvSpPr>
          <p:spPr bwMode="auto">
            <a:xfrm>
              <a:off x="2627" y="2192"/>
              <a:ext cx="119" cy="624"/>
            </a:xfrm>
            <a:custGeom>
              <a:avLst/>
              <a:gdLst>
                <a:gd name="T0" fmla="*/ 0 w 119"/>
                <a:gd name="T1" fmla="*/ 28 h 624"/>
                <a:gd name="T2" fmla="*/ 11 w 119"/>
                <a:gd name="T3" fmla="*/ 26 h 624"/>
                <a:gd name="T4" fmla="*/ 20 w 119"/>
                <a:gd name="T5" fmla="*/ 22 h 624"/>
                <a:gd name="T6" fmla="*/ 29 w 119"/>
                <a:gd name="T7" fmla="*/ 15 h 624"/>
                <a:gd name="T8" fmla="*/ 36 w 119"/>
                <a:gd name="T9" fmla="*/ 8 h 624"/>
                <a:gd name="T10" fmla="*/ 45 w 119"/>
                <a:gd name="T11" fmla="*/ 3 h 624"/>
                <a:gd name="T12" fmla="*/ 54 w 119"/>
                <a:gd name="T13" fmla="*/ 0 h 624"/>
                <a:gd name="T14" fmla="*/ 64 w 119"/>
                <a:gd name="T15" fmla="*/ 0 h 624"/>
                <a:gd name="T16" fmla="*/ 77 w 119"/>
                <a:gd name="T17" fmla="*/ 5 h 624"/>
                <a:gd name="T18" fmla="*/ 93 w 119"/>
                <a:gd name="T19" fmla="*/ 53 h 624"/>
                <a:gd name="T20" fmla="*/ 106 w 119"/>
                <a:gd name="T21" fmla="*/ 100 h 624"/>
                <a:gd name="T22" fmla="*/ 114 w 119"/>
                <a:gd name="T23" fmla="*/ 149 h 624"/>
                <a:gd name="T24" fmla="*/ 119 w 119"/>
                <a:gd name="T25" fmla="*/ 201 h 624"/>
                <a:gd name="T26" fmla="*/ 119 w 119"/>
                <a:gd name="T27" fmla="*/ 263 h 624"/>
                <a:gd name="T28" fmla="*/ 113 w 119"/>
                <a:gd name="T29" fmla="*/ 335 h 624"/>
                <a:gd name="T30" fmla="*/ 103 w 119"/>
                <a:gd name="T31" fmla="*/ 421 h 624"/>
                <a:gd name="T32" fmla="*/ 88 w 119"/>
                <a:gd name="T33" fmla="*/ 523 h 624"/>
                <a:gd name="T34" fmla="*/ 84 w 119"/>
                <a:gd name="T35" fmla="*/ 527 h 624"/>
                <a:gd name="T36" fmla="*/ 75 w 119"/>
                <a:gd name="T37" fmla="*/ 538 h 624"/>
                <a:gd name="T38" fmla="*/ 63 w 119"/>
                <a:gd name="T39" fmla="*/ 554 h 624"/>
                <a:gd name="T40" fmla="*/ 50 w 119"/>
                <a:gd name="T41" fmla="*/ 572 h 624"/>
                <a:gd name="T42" fmla="*/ 34 w 119"/>
                <a:gd name="T43" fmla="*/ 590 h 624"/>
                <a:gd name="T44" fmla="*/ 21 w 119"/>
                <a:gd name="T45" fmla="*/ 607 h 624"/>
                <a:gd name="T46" fmla="*/ 11 w 119"/>
                <a:gd name="T47" fmla="*/ 619 h 624"/>
                <a:gd name="T48" fmla="*/ 4 w 119"/>
                <a:gd name="T49" fmla="*/ 624 h 624"/>
                <a:gd name="T50" fmla="*/ 4 w 119"/>
                <a:gd name="T51" fmla="*/ 622 h 624"/>
                <a:gd name="T52" fmla="*/ 7 w 119"/>
                <a:gd name="T53" fmla="*/ 614 h 624"/>
                <a:gd name="T54" fmla="*/ 14 w 119"/>
                <a:gd name="T55" fmla="*/ 603 h 624"/>
                <a:gd name="T56" fmla="*/ 22 w 119"/>
                <a:gd name="T57" fmla="*/ 590 h 624"/>
                <a:gd name="T58" fmla="*/ 31 w 119"/>
                <a:gd name="T59" fmla="*/ 575 h 624"/>
                <a:gd name="T60" fmla="*/ 39 w 119"/>
                <a:gd name="T61" fmla="*/ 562 h 624"/>
                <a:gd name="T62" fmla="*/ 46 w 119"/>
                <a:gd name="T63" fmla="*/ 548 h 624"/>
                <a:gd name="T64" fmla="*/ 52 w 119"/>
                <a:gd name="T65" fmla="*/ 538 h 624"/>
                <a:gd name="T66" fmla="*/ 65 w 119"/>
                <a:gd name="T67" fmla="*/ 496 h 624"/>
                <a:gd name="T68" fmla="*/ 70 w 119"/>
                <a:gd name="T69" fmla="*/ 442 h 624"/>
                <a:gd name="T70" fmla="*/ 66 w 119"/>
                <a:gd name="T71" fmla="*/ 381 h 624"/>
                <a:gd name="T72" fmla="*/ 59 w 119"/>
                <a:gd name="T73" fmla="*/ 314 h 624"/>
                <a:gd name="T74" fmla="*/ 46 w 119"/>
                <a:gd name="T75" fmla="*/ 247 h 624"/>
                <a:gd name="T76" fmla="*/ 33 w 119"/>
                <a:gd name="T77" fmla="*/ 181 h 624"/>
                <a:gd name="T78" fmla="*/ 21 w 119"/>
                <a:gd name="T79" fmla="*/ 121 h 624"/>
                <a:gd name="T80" fmla="*/ 10 w 119"/>
                <a:gd name="T81" fmla="*/ 70 h 624"/>
                <a:gd name="T82" fmla="*/ 7 w 119"/>
                <a:gd name="T83" fmla="*/ 60 h 624"/>
                <a:gd name="T84" fmla="*/ 5 w 119"/>
                <a:gd name="T85" fmla="*/ 48 h 624"/>
                <a:gd name="T86" fmla="*/ 2 w 119"/>
                <a:gd name="T87" fmla="*/ 38 h 624"/>
                <a:gd name="T88" fmla="*/ 0 w 119"/>
                <a:gd name="T89" fmla="*/ 28 h 6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9"/>
                <a:gd name="T136" fmla="*/ 0 h 624"/>
                <a:gd name="T137" fmla="*/ 119 w 119"/>
                <a:gd name="T138" fmla="*/ 624 h 6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9" h="624">
                  <a:moveTo>
                    <a:pt x="0" y="28"/>
                  </a:moveTo>
                  <a:lnTo>
                    <a:pt x="11" y="26"/>
                  </a:lnTo>
                  <a:lnTo>
                    <a:pt x="20" y="22"/>
                  </a:lnTo>
                  <a:lnTo>
                    <a:pt x="29" y="15"/>
                  </a:lnTo>
                  <a:lnTo>
                    <a:pt x="36" y="8"/>
                  </a:lnTo>
                  <a:lnTo>
                    <a:pt x="45" y="3"/>
                  </a:lnTo>
                  <a:lnTo>
                    <a:pt x="54" y="0"/>
                  </a:lnTo>
                  <a:lnTo>
                    <a:pt x="64" y="0"/>
                  </a:lnTo>
                  <a:lnTo>
                    <a:pt x="77" y="5"/>
                  </a:lnTo>
                  <a:lnTo>
                    <a:pt x="93" y="53"/>
                  </a:lnTo>
                  <a:lnTo>
                    <a:pt x="106" y="100"/>
                  </a:lnTo>
                  <a:lnTo>
                    <a:pt x="114" y="149"/>
                  </a:lnTo>
                  <a:lnTo>
                    <a:pt x="119" y="201"/>
                  </a:lnTo>
                  <a:lnTo>
                    <a:pt x="119" y="263"/>
                  </a:lnTo>
                  <a:lnTo>
                    <a:pt x="113" y="335"/>
                  </a:lnTo>
                  <a:lnTo>
                    <a:pt x="103" y="421"/>
                  </a:lnTo>
                  <a:lnTo>
                    <a:pt x="88" y="523"/>
                  </a:lnTo>
                  <a:lnTo>
                    <a:pt x="84" y="527"/>
                  </a:lnTo>
                  <a:lnTo>
                    <a:pt x="75" y="538"/>
                  </a:lnTo>
                  <a:lnTo>
                    <a:pt x="63" y="554"/>
                  </a:lnTo>
                  <a:lnTo>
                    <a:pt x="50" y="572"/>
                  </a:lnTo>
                  <a:lnTo>
                    <a:pt x="34" y="590"/>
                  </a:lnTo>
                  <a:lnTo>
                    <a:pt x="21" y="607"/>
                  </a:lnTo>
                  <a:lnTo>
                    <a:pt x="11" y="619"/>
                  </a:lnTo>
                  <a:lnTo>
                    <a:pt x="4" y="624"/>
                  </a:lnTo>
                  <a:lnTo>
                    <a:pt x="4" y="622"/>
                  </a:lnTo>
                  <a:lnTo>
                    <a:pt x="7" y="614"/>
                  </a:lnTo>
                  <a:lnTo>
                    <a:pt x="14" y="603"/>
                  </a:lnTo>
                  <a:lnTo>
                    <a:pt x="22" y="590"/>
                  </a:lnTo>
                  <a:lnTo>
                    <a:pt x="31" y="575"/>
                  </a:lnTo>
                  <a:lnTo>
                    <a:pt x="39" y="562"/>
                  </a:lnTo>
                  <a:lnTo>
                    <a:pt x="46" y="548"/>
                  </a:lnTo>
                  <a:lnTo>
                    <a:pt x="52" y="538"/>
                  </a:lnTo>
                  <a:lnTo>
                    <a:pt x="65" y="496"/>
                  </a:lnTo>
                  <a:lnTo>
                    <a:pt x="70" y="442"/>
                  </a:lnTo>
                  <a:lnTo>
                    <a:pt x="66" y="381"/>
                  </a:lnTo>
                  <a:lnTo>
                    <a:pt x="59" y="314"/>
                  </a:lnTo>
                  <a:lnTo>
                    <a:pt x="46" y="247"/>
                  </a:lnTo>
                  <a:lnTo>
                    <a:pt x="33" y="181"/>
                  </a:lnTo>
                  <a:lnTo>
                    <a:pt x="21" y="121"/>
                  </a:lnTo>
                  <a:lnTo>
                    <a:pt x="10" y="70"/>
                  </a:lnTo>
                  <a:lnTo>
                    <a:pt x="7" y="60"/>
                  </a:lnTo>
                  <a:lnTo>
                    <a:pt x="5" y="48"/>
                  </a:lnTo>
                  <a:lnTo>
                    <a:pt x="2" y="38"/>
                  </a:lnTo>
                  <a:lnTo>
                    <a:pt x="0" y="28"/>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1" name="Freeform 132">
              <a:extLst>
                <a:ext uri="{FF2B5EF4-FFF2-40B4-BE49-F238E27FC236}">
                  <a16:creationId xmlns:a16="http://schemas.microsoft.com/office/drawing/2014/main" id="{1177F4A7-2AF4-0716-8AD1-23B9D12DBBFB}"/>
                </a:ext>
              </a:extLst>
            </p:cNvPr>
            <p:cNvSpPr>
              <a:spLocks/>
            </p:cNvSpPr>
            <p:nvPr/>
          </p:nvSpPr>
          <p:spPr bwMode="auto">
            <a:xfrm>
              <a:off x="2951" y="2669"/>
              <a:ext cx="51" cy="193"/>
            </a:xfrm>
            <a:custGeom>
              <a:avLst/>
              <a:gdLst>
                <a:gd name="T0" fmla="*/ 14 w 51"/>
                <a:gd name="T1" fmla="*/ 12 h 193"/>
                <a:gd name="T2" fmla="*/ 0 w 51"/>
                <a:gd name="T3" fmla="*/ 132 h 193"/>
                <a:gd name="T4" fmla="*/ 0 w 51"/>
                <a:gd name="T5" fmla="*/ 133 h 193"/>
                <a:gd name="T6" fmla="*/ 0 w 51"/>
                <a:gd name="T7" fmla="*/ 137 h 193"/>
                <a:gd name="T8" fmla="*/ 3 w 51"/>
                <a:gd name="T9" fmla="*/ 150 h 193"/>
                <a:gd name="T10" fmla="*/ 9 w 51"/>
                <a:gd name="T11" fmla="*/ 171 h 193"/>
                <a:gd name="T12" fmla="*/ 13 w 51"/>
                <a:gd name="T13" fmla="*/ 181 h 193"/>
                <a:gd name="T14" fmla="*/ 15 w 51"/>
                <a:gd name="T15" fmla="*/ 189 h 193"/>
                <a:gd name="T16" fmla="*/ 17 w 51"/>
                <a:gd name="T17" fmla="*/ 193 h 193"/>
                <a:gd name="T18" fmla="*/ 20 w 51"/>
                <a:gd name="T19" fmla="*/ 193 h 193"/>
                <a:gd name="T20" fmla="*/ 24 w 51"/>
                <a:gd name="T21" fmla="*/ 191 h 193"/>
                <a:gd name="T22" fmla="*/ 27 w 51"/>
                <a:gd name="T23" fmla="*/ 185 h 193"/>
                <a:gd name="T24" fmla="*/ 33 w 51"/>
                <a:gd name="T25" fmla="*/ 178 h 193"/>
                <a:gd name="T26" fmla="*/ 39 w 51"/>
                <a:gd name="T27" fmla="*/ 166 h 193"/>
                <a:gd name="T28" fmla="*/ 47 w 51"/>
                <a:gd name="T29" fmla="*/ 150 h 193"/>
                <a:gd name="T30" fmla="*/ 51 w 51"/>
                <a:gd name="T31" fmla="*/ 136 h 193"/>
                <a:gd name="T32" fmla="*/ 51 w 51"/>
                <a:gd name="T33" fmla="*/ 128 h 193"/>
                <a:gd name="T34" fmla="*/ 51 w 51"/>
                <a:gd name="T35" fmla="*/ 126 h 193"/>
                <a:gd name="T36" fmla="*/ 45 w 51"/>
                <a:gd name="T37" fmla="*/ 66 h 193"/>
                <a:gd name="T38" fmla="*/ 42 w 51"/>
                <a:gd name="T39" fmla="*/ 50 h 193"/>
                <a:gd name="T40" fmla="*/ 33 w 51"/>
                <a:gd name="T41" fmla="*/ 20 h 193"/>
                <a:gd name="T42" fmla="*/ 23 w 51"/>
                <a:gd name="T43" fmla="*/ 0 h 193"/>
                <a:gd name="T44" fmla="*/ 14 w 51"/>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193"/>
                <a:gd name="T71" fmla="*/ 51 w 51"/>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193">
                  <a:moveTo>
                    <a:pt x="14" y="12"/>
                  </a:moveTo>
                  <a:lnTo>
                    <a:pt x="0" y="132"/>
                  </a:lnTo>
                  <a:lnTo>
                    <a:pt x="0" y="133"/>
                  </a:lnTo>
                  <a:lnTo>
                    <a:pt x="0" y="137"/>
                  </a:lnTo>
                  <a:lnTo>
                    <a:pt x="3" y="150"/>
                  </a:lnTo>
                  <a:lnTo>
                    <a:pt x="9" y="171"/>
                  </a:lnTo>
                  <a:lnTo>
                    <a:pt x="13" y="181"/>
                  </a:lnTo>
                  <a:lnTo>
                    <a:pt x="15" y="189"/>
                  </a:lnTo>
                  <a:lnTo>
                    <a:pt x="17" y="193"/>
                  </a:lnTo>
                  <a:lnTo>
                    <a:pt x="20" y="193"/>
                  </a:lnTo>
                  <a:lnTo>
                    <a:pt x="24" y="191"/>
                  </a:lnTo>
                  <a:lnTo>
                    <a:pt x="27" y="185"/>
                  </a:lnTo>
                  <a:lnTo>
                    <a:pt x="33" y="178"/>
                  </a:lnTo>
                  <a:lnTo>
                    <a:pt x="39" y="166"/>
                  </a:lnTo>
                  <a:lnTo>
                    <a:pt x="47" y="150"/>
                  </a:lnTo>
                  <a:lnTo>
                    <a:pt x="51" y="136"/>
                  </a:lnTo>
                  <a:lnTo>
                    <a:pt x="51" y="128"/>
                  </a:lnTo>
                  <a:lnTo>
                    <a:pt x="51" y="126"/>
                  </a:lnTo>
                  <a:lnTo>
                    <a:pt x="45" y="66"/>
                  </a:lnTo>
                  <a:lnTo>
                    <a:pt x="42" y="50"/>
                  </a:lnTo>
                  <a:lnTo>
                    <a:pt x="33" y="20"/>
                  </a:lnTo>
                  <a:lnTo>
                    <a:pt x="23" y="0"/>
                  </a:lnTo>
                  <a:lnTo>
                    <a:pt x="1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2" name="Freeform 133">
              <a:extLst>
                <a:ext uri="{FF2B5EF4-FFF2-40B4-BE49-F238E27FC236}">
                  <a16:creationId xmlns:a16="http://schemas.microsoft.com/office/drawing/2014/main" id="{F9BDDEB5-10D5-E1B6-C0F9-9825AC8FE925}"/>
                </a:ext>
              </a:extLst>
            </p:cNvPr>
            <p:cNvSpPr>
              <a:spLocks/>
            </p:cNvSpPr>
            <p:nvPr/>
          </p:nvSpPr>
          <p:spPr bwMode="auto">
            <a:xfrm>
              <a:off x="2951" y="2660"/>
              <a:ext cx="51" cy="142"/>
            </a:xfrm>
            <a:custGeom>
              <a:avLst/>
              <a:gdLst>
                <a:gd name="T0" fmla="*/ 27 w 51"/>
                <a:gd name="T1" fmla="*/ 0 h 142"/>
                <a:gd name="T2" fmla="*/ 30 w 51"/>
                <a:gd name="T3" fmla="*/ 11 h 142"/>
                <a:gd name="T4" fmla="*/ 37 w 51"/>
                <a:gd name="T5" fmla="*/ 39 h 142"/>
                <a:gd name="T6" fmla="*/ 45 w 51"/>
                <a:gd name="T7" fmla="*/ 73 h 142"/>
                <a:gd name="T8" fmla="*/ 48 w 51"/>
                <a:gd name="T9" fmla="*/ 102 h 142"/>
                <a:gd name="T10" fmla="*/ 49 w 51"/>
                <a:gd name="T11" fmla="*/ 115 h 142"/>
                <a:gd name="T12" fmla="*/ 51 w 51"/>
                <a:gd name="T13" fmla="*/ 126 h 142"/>
                <a:gd name="T14" fmla="*/ 51 w 51"/>
                <a:gd name="T15" fmla="*/ 133 h 142"/>
                <a:gd name="T16" fmla="*/ 51 w 51"/>
                <a:gd name="T17" fmla="*/ 135 h 142"/>
                <a:gd name="T18" fmla="*/ 0 w 51"/>
                <a:gd name="T19" fmla="*/ 142 h 142"/>
                <a:gd name="T20" fmla="*/ 15 w 51"/>
                <a:gd name="T21" fmla="*/ 1 h 142"/>
                <a:gd name="T22" fmla="*/ 27 w 51"/>
                <a:gd name="T23" fmla="*/ 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
                <a:gd name="T37" fmla="*/ 0 h 142"/>
                <a:gd name="T38" fmla="*/ 51 w 51"/>
                <a:gd name="T39" fmla="*/ 142 h 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 h="142">
                  <a:moveTo>
                    <a:pt x="27" y="0"/>
                  </a:moveTo>
                  <a:lnTo>
                    <a:pt x="30" y="11"/>
                  </a:lnTo>
                  <a:lnTo>
                    <a:pt x="37" y="39"/>
                  </a:lnTo>
                  <a:lnTo>
                    <a:pt x="45" y="73"/>
                  </a:lnTo>
                  <a:lnTo>
                    <a:pt x="48" y="102"/>
                  </a:lnTo>
                  <a:lnTo>
                    <a:pt x="49" y="115"/>
                  </a:lnTo>
                  <a:lnTo>
                    <a:pt x="51" y="126"/>
                  </a:lnTo>
                  <a:lnTo>
                    <a:pt x="51" y="133"/>
                  </a:lnTo>
                  <a:lnTo>
                    <a:pt x="51" y="135"/>
                  </a:lnTo>
                  <a:lnTo>
                    <a:pt x="0" y="142"/>
                  </a:lnTo>
                  <a:lnTo>
                    <a:pt x="15" y="1"/>
                  </a:lnTo>
                  <a:lnTo>
                    <a:pt x="27"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3" name="Freeform 134">
              <a:extLst>
                <a:ext uri="{FF2B5EF4-FFF2-40B4-BE49-F238E27FC236}">
                  <a16:creationId xmlns:a16="http://schemas.microsoft.com/office/drawing/2014/main" id="{F5E1E800-0371-4819-EAAF-3EBC9F1CC372}"/>
                </a:ext>
              </a:extLst>
            </p:cNvPr>
            <p:cNvSpPr>
              <a:spLocks/>
            </p:cNvSpPr>
            <p:nvPr/>
          </p:nvSpPr>
          <p:spPr bwMode="auto">
            <a:xfrm>
              <a:off x="2740" y="2228"/>
              <a:ext cx="238" cy="457"/>
            </a:xfrm>
            <a:custGeom>
              <a:avLst/>
              <a:gdLst>
                <a:gd name="T0" fmla="*/ 142 w 238"/>
                <a:gd name="T1" fmla="*/ 79 h 457"/>
                <a:gd name="T2" fmla="*/ 158 w 238"/>
                <a:gd name="T3" fmla="*/ 108 h 457"/>
                <a:gd name="T4" fmla="*/ 172 w 238"/>
                <a:gd name="T5" fmla="*/ 141 h 457"/>
                <a:gd name="T6" fmla="*/ 186 w 238"/>
                <a:gd name="T7" fmla="*/ 178 h 457"/>
                <a:gd name="T8" fmla="*/ 199 w 238"/>
                <a:gd name="T9" fmla="*/ 218 h 457"/>
                <a:gd name="T10" fmla="*/ 211 w 238"/>
                <a:gd name="T11" fmla="*/ 264 h 457"/>
                <a:gd name="T12" fmla="*/ 221 w 238"/>
                <a:gd name="T13" fmla="*/ 314 h 457"/>
                <a:gd name="T14" fmla="*/ 230 w 238"/>
                <a:gd name="T15" fmla="*/ 370 h 457"/>
                <a:gd name="T16" fmla="*/ 238 w 238"/>
                <a:gd name="T17" fmla="*/ 430 h 457"/>
                <a:gd name="T18" fmla="*/ 238 w 238"/>
                <a:gd name="T19" fmla="*/ 439 h 457"/>
                <a:gd name="T20" fmla="*/ 237 w 238"/>
                <a:gd name="T21" fmla="*/ 454 h 457"/>
                <a:gd name="T22" fmla="*/ 233 w 238"/>
                <a:gd name="T23" fmla="*/ 457 h 457"/>
                <a:gd name="T24" fmla="*/ 221 w 238"/>
                <a:gd name="T25" fmla="*/ 429 h 457"/>
                <a:gd name="T26" fmla="*/ 215 w 238"/>
                <a:gd name="T27" fmla="*/ 409 h 457"/>
                <a:gd name="T28" fmla="*/ 205 w 238"/>
                <a:gd name="T29" fmla="*/ 385 h 457"/>
                <a:gd name="T30" fmla="*/ 192 w 238"/>
                <a:gd name="T31" fmla="*/ 358 h 457"/>
                <a:gd name="T32" fmla="*/ 178 w 238"/>
                <a:gd name="T33" fmla="*/ 331 h 457"/>
                <a:gd name="T34" fmla="*/ 162 w 238"/>
                <a:gd name="T35" fmla="*/ 299 h 457"/>
                <a:gd name="T36" fmla="*/ 145 w 238"/>
                <a:gd name="T37" fmla="*/ 268 h 457"/>
                <a:gd name="T38" fmla="*/ 128 w 238"/>
                <a:gd name="T39" fmla="*/ 236 h 457"/>
                <a:gd name="T40" fmla="*/ 110 w 238"/>
                <a:gd name="T41" fmla="*/ 203 h 457"/>
                <a:gd name="T42" fmla="*/ 92 w 238"/>
                <a:gd name="T43" fmla="*/ 172 h 457"/>
                <a:gd name="T44" fmla="*/ 75 w 238"/>
                <a:gd name="T45" fmla="*/ 142 h 457"/>
                <a:gd name="T46" fmla="*/ 58 w 238"/>
                <a:gd name="T47" fmla="*/ 114 h 457"/>
                <a:gd name="T48" fmla="*/ 43 w 238"/>
                <a:gd name="T49" fmla="*/ 87 h 457"/>
                <a:gd name="T50" fmla="*/ 28 w 238"/>
                <a:gd name="T51" fmla="*/ 65 h 457"/>
                <a:gd name="T52" fmla="*/ 17 w 238"/>
                <a:gd name="T53" fmla="*/ 45 h 457"/>
                <a:gd name="T54" fmla="*/ 7 w 238"/>
                <a:gd name="T55" fmla="*/ 29 h 457"/>
                <a:gd name="T56" fmla="*/ 0 w 238"/>
                <a:gd name="T57" fmla="*/ 19 h 457"/>
                <a:gd name="T58" fmla="*/ 15 w 238"/>
                <a:gd name="T59" fmla="*/ 17 h 457"/>
                <a:gd name="T60" fmla="*/ 31 w 238"/>
                <a:gd name="T61" fmla="*/ 13 h 457"/>
                <a:gd name="T62" fmla="*/ 46 w 238"/>
                <a:gd name="T63" fmla="*/ 10 h 457"/>
                <a:gd name="T64" fmla="*/ 60 w 238"/>
                <a:gd name="T65" fmla="*/ 8 h 457"/>
                <a:gd name="T66" fmla="*/ 72 w 238"/>
                <a:gd name="T67" fmla="*/ 5 h 457"/>
                <a:gd name="T68" fmla="*/ 82 w 238"/>
                <a:gd name="T69" fmla="*/ 2 h 457"/>
                <a:gd name="T70" fmla="*/ 89 w 238"/>
                <a:gd name="T71" fmla="*/ 1 h 457"/>
                <a:gd name="T72" fmla="*/ 91 w 238"/>
                <a:gd name="T73" fmla="*/ 0 h 457"/>
                <a:gd name="T74" fmla="*/ 92 w 238"/>
                <a:gd name="T75" fmla="*/ 1 h 457"/>
                <a:gd name="T76" fmla="*/ 94 w 238"/>
                <a:gd name="T77" fmla="*/ 5 h 457"/>
                <a:gd name="T78" fmla="*/ 99 w 238"/>
                <a:gd name="T79" fmla="*/ 10 h 457"/>
                <a:gd name="T80" fmla="*/ 105 w 238"/>
                <a:gd name="T81" fmla="*/ 19 h 457"/>
                <a:gd name="T82" fmla="*/ 113 w 238"/>
                <a:gd name="T83" fmla="*/ 30 h 457"/>
                <a:gd name="T84" fmla="*/ 121 w 238"/>
                <a:gd name="T85" fmla="*/ 44 h 457"/>
                <a:gd name="T86" fmla="*/ 131 w 238"/>
                <a:gd name="T87" fmla="*/ 60 h 457"/>
                <a:gd name="T88" fmla="*/ 142 w 238"/>
                <a:gd name="T89" fmla="*/ 79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8"/>
                <a:gd name="T136" fmla="*/ 0 h 457"/>
                <a:gd name="T137" fmla="*/ 238 w 238"/>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8" h="457">
                  <a:moveTo>
                    <a:pt x="142" y="79"/>
                  </a:moveTo>
                  <a:lnTo>
                    <a:pt x="158" y="108"/>
                  </a:lnTo>
                  <a:lnTo>
                    <a:pt x="172" y="141"/>
                  </a:lnTo>
                  <a:lnTo>
                    <a:pt x="186" y="178"/>
                  </a:lnTo>
                  <a:lnTo>
                    <a:pt x="199" y="218"/>
                  </a:lnTo>
                  <a:lnTo>
                    <a:pt x="211" y="264"/>
                  </a:lnTo>
                  <a:lnTo>
                    <a:pt x="221" y="314"/>
                  </a:lnTo>
                  <a:lnTo>
                    <a:pt x="230" y="370"/>
                  </a:lnTo>
                  <a:lnTo>
                    <a:pt x="238" y="430"/>
                  </a:lnTo>
                  <a:lnTo>
                    <a:pt x="238" y="439"/>
                  </a:lnTo>
                  <a:lnTo>
                    <a:pt x="237" y="454"/>
                  </a:lnTo>
                  <a:lnTo>
                    <a:pt x="233" y="457"/>
                  </a:lnTo>
                  <a:lnTo>
                    <a:pt x="221" y="429"/>
                  </a:lnTo>
                  <a:lnTo>
                    <a:pt x="215" y="409"/>
                  </a:lnTo>
                  <a:lnTo>
                    <a:pt x="205" y="385"/>
                  </a:lnTo>
                  <a:lnTo>
                    <a:pt x="192" y="358"/>
                  </a:lnTo>
                  <a:lnTo>
                    <a:pt x="178" y="331"/>
                  </a:lnTo>
                  <a:lnTo>
                    <a:pt x="162" y="299"/>
                  </a:lnTo>
                  <a:lnTo>
                    <a:pt x="145" y="268"/>
                  </a:lnTo>
                  <a:lnTo>
                    <a:pt x="128" y="236"/>
                  </a:lnTo>
                  <a:lnTo>
                    <a:pt x="110" y="203"/>
                  </a:lnTo>
                  <a:lnTo>
                    <a:pt x="92" y="172"/>
                  </a:lnTo>
                  <a:lnTo>
                    <a:pt x="75" y="142"/>
                  </a:lnTo>
                  <a:lnTo>
                    <a:pt x="58" y="114"/>
                  </a:lnTo>
                  <a:lnTo>
                    <a:pt x="43" y="87"/>
                  </a:lnTo>
                  <a:lnTo>
                    <a:pt x="28" y="65"/>
                  </a:lnTo>
                  <a:lnTo>
                    <a:pt x="17" y="45"/>
                  </a:lnTo>
                  <a:lnTo>
                    <a:pt x="7" y="29"/>
                  </a:lnTo>
                  <a:lnTo>
                    <a:pt x="0" y="19"/>
                  </a:lnTo>
                  <a:lnTo>
                    <a:pt x="15" y="17"/>
                  </a:lnTo>
                  <a:lnTo>
                    <a:pt x="31" y="13"/>
                  </a:lnTo>
                  <a:lnTo>
                    <a:pt x="46" y="10"/>
                  </a:lnTo>
                  <a:lnTo>
                    <a:pt x="60" y="8"/>
                  </a:lnTo>
                  <a:lnTo>
                    <a:pt x="72" y="5"/>
                  </a:lnTo>
                  <a:lnTo>
                    <a:pt x="82" y="2"/>
                  </a:lnTo>
                  <a:lnTo>
                    <a:pt x="89" y="1"/>
                  </a:lnTo>
                  <a:lnTo>
                    <a:pt x="91" y="0"/>
                  </a:lnTo>
                  <a:lnTo>
                    <a:pt x="92" y="1"/>
                  </a:lnTo>
                  <a:lnTo>
                    <a:pt x="94" y="5"/>
                  </a:lnTo>
                  <a:lnTo>
                    <a:pt x="99" y="10"/>
                  </a:lnTo>
                  <a:lnTo>
                    <a:pt x="105" y="19"/>
                  </a:lnTo>
                  <a:lnTo>
                    <a:pt x="113" y="30"/>
                  </a:lnTo>
                  <a:lnTo>
                    <a:pt x="121" y="44"/>
                  </a:lnTo>
                  <a:lnTo>
                    <a:pt x="131" y="60"/>
                  </a:lnTo>
                  <a:lnTo>
                    <a:pt x="142" y="79"/>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4" name="Freeform 135">
              <a:extLst>
                <a:ext uri="{FF2B5EF4-FFF2-40B4-BE49-F238E27FC236}">
                  <a16:creationId xmlns:a16="http://schemas.microsoft.com/office/drawing/2014/main" id="{FC5324E9-0AE8-E7B7-7069-04FA761F8A94}"/>
                </a:ext>
              </a:extLst>
            </p:cNvPr>
            <p:cNvSpPr>
              <a:spLocks/>
            </p:cNvSpPr>
            <p:nvPr/>
          </p:nvSpPr>
          <p:spPr bwMode="auto">
            <a:xfrm>
              <a:off x="2582" y="2714"/>
              <a:ext cx="154" cy="129"/>
            </a:xfrm>
            <a:custGeom>
              <a:avLst/>
              <a:gdLst>
                <a:gd name="T0" fmla="*/ 2 w 154"/>
                <a:gd name="T1" fmla="*/ 119 h 129"/>
                <a:gd name="T2" fmla="*/ 14 w 154"/>
                <a:gd name="T3" fmla="*/ 115 h 129"/>
                <a:gd name="T4" fmla="*/ 24 w 154"/>
                <a:gd name="T5" fmla="*/ 111 h 129"/>
                <a:gd name="T6" fmla="*/ 32 w 154"/>
                <a:gd name="T7" fmla="*/ 107 h 129"/>
                <a:gd name="T8" fmla="*/ 39 w 154"/>
                <a:gd name="T9" fmla="*/ 103 h 129"/>
                <a:gd name="T10" fmla="*/ 45 w 154"/>
                <a:gd name="T11" fmla="*/ 101 h 129"/>
                <a:gd name="T12" fmla="*/ 48 w 154"/>
                <a:gd name="T13" fmla="*/ 99 h 129"/>
                <a:gd name="T14" fmla="*/ 50 w 154"/>
                <a:gd name="T15" fmla="*/ 97 h 129"/>
                <a:gd name="T16" fmla="*/ 51 w 154"/>
                <a:gd name="T17" fmla="*/ 97 h 129"/>
                <a:gd name="T18" fmla="*/ 124 w 154"/>
                <a:gd name="T19" fmla="*/ 10 h 129"/>
                <a:gd name="T20" fmla="*/ 134 w 154"/>
                <a:gd name="T21" fmla="*/ 0 h 129"/>
                <a:gd name="T22" fmla="*/ 135 w 154"/>
                <a:gd name="T23" fmla="*/ 1 h 129"/>
                <a:gd name="T24" fmla="*/ 139 w 154"/>
                <a:gd name="T25" fmla="*/ 4 h 129"/>
                <a:gd name="T26" fmla="*/ 144 w 154"/>
                <a:gd name="T27" fmla="*/ 9 h 129"/>
                <a:gd name="T28" fmla="*/ 148 w 154"/>
                <a:gd name="T29" fmla="*/ 16 h 129"/>
                <a:gd name="T30" fmla="*/ 152 w 154"/>
                <a:gd name="T31" fmla="*/ 25 h 129"/>
                <a:gd name="T32" fmla="*/ 154 w 154"/>
                <a:gd name="T33" fmla="*/ 35 h 129"/>
                <a:gd name="T34" fmla="*/ 152 w 154"/>
                <a:gd name="T35" fmla="*/ 48 h 129"/>
                <a:gd name="T36" fmla="*/ 146 w 154"/>
                <a:gd name="T37" fmla="*/ 61 h 129"/>
                <a:gd name="T38" fmla="*/ 138 w 154"/>
                <a:gd name="T39" fmla="*/ 68 h 129"/>
                <a:gd name="T40" fmla="*/ 137 w 154"/>
                <a:gd name="T41" fmla="*/ 68 h 129"/>
                <a:gd name="T42" fmla="*/ 133 w 154"/>
                <a:gd name="T43" fmla="*/ 68 h 129"/>
                <a:gd name="T44" fmla="*/ 128 w 154"/>
                <a:gd name="T45" fmla="*/ 69 h 129"/>
                <a:gd name="T46" fmla="*/ 122 w 154"/>
                <a:gd name="T47" fmla="*/ 71 h 129"/>
                <a:gd name="T48" fmla="*/ 115 w 154"/>
                <a:gd name="T49" fmla="*/ 74 h 129"/>
                <a:gd name="T50" fmla="*/ 107 w 154"/>
                <a:gd name="T51" fmla="*/ 80 h 129"/>
                <a:gd name="T52" fmla="*/ 99 w 154"/>
                <a:gd name="T53" fmla="*/ 87 h 129"/>
                <a:gd name="T54" fmla="*/ 93 w 154"/>
                <a:gd name="T55" fmla="*/ 97 h 129"/>
                <a:gd name="T56" fmla="*/ 77 w 154"/>
                <a:gd name="T57" fmla="*/ 118 h 129"/>
                <a:gd name="T58" fmla="*/ 74 w 154"/>
                <a:gd name="T59" fmla="*/ 129 h 129"/>
                <a:gd name="T60" fmla="*/ 3 w 154"/>
                <a:gd name="T61" fmla="*/ 129 h 129"/>
                <a:gd name="T62" fmla="*/ 2 w 154"/>
                <a:gd name="T63" fmla="*/ 128 h 129"/>
                <a:gd name="T64" fmla="*/ 1 w 154"/>
                <a:gd name="T65" fmla="*/ 125 h 129"/>
                <a:gd name="T66" fmla="*/ 0 w 154"/>
                <a:gd name="T67" fmla="*/ 121 h 129"/>
                <a:gd name="T68" fmla="*/ 2 w 154"/>
                <a:gd name="T69" fmla="*/ 119 h 1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4"/>
                <a:gd name="T106" fmla="*/ 0 h 129"/>
                <a:gd name="T107" fmla="*/ 154 w 154"/>
                <a:gd name="T108" fmla="*/ 129 h 1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4" h="129">
                  <a:moveTo>
                    <a:pt x="2" y="119"/>
                  </a:moveTo>
                  <a:lnTo>
                    <a:pt x="14" y="115"/>
                  </a:lnTo>
                  <a:lnTo>
                    <a:pt x="24" y="111"/>
                  </a:lnTo>
                  <a:lnTo>
                    <a:pt x="32" y="107"/>
                  </a:lnTo>
                  <a:lnTo>
                    <a:pt x="39" y="103"/>
                  </a:lnTo>
                  <a:lnTo>
                    <a:pt x="45" y="101"/>
                  </a:lnTo>
                  <a:lnTo>
                    <a:pt x="48" y="99"/>
                  </a:lnTo>
                  <a:lnTo>
                    <a:pt x="50" y="97"/>
                  </a:lnTo>
                  <a:lnTo>
                    <a:pt x="51" y="97"/>
                  </a:lnTo>
                  <a:lnTo>
                    <a:pt x="124" y="10"/>
                  </a:lnTo>
                  <a:lnTo>
                    <a:pt x="134" y="0"/>
                  </a:lnTo>
                  <a:lnTo>
                    <a:pt x="135" y="1"/>
                  </a:lnTo>
                  <a:lnTo>
                    <a:pt x="139" y="4"/>
                  </a:lnTo>
                  <a:lnTo>
                    <a:pt x="144" y="9"/>
                  </a:lnTo>
                  <a:lnTo>
                    <a:pt x="148" y="16"/>
                  </a:lnTo>
                  <a:lnTo>
                    <a:pt x="152" y="25"/>
                  </a:lnTo>
                  <a:lnTo>
                    <a:pt x="154" y="35"/>
                  </a:lnTo>
                  <a:lnTo>
                    <a:pt x="152" y="48"/>
                  </a:lnTo>
                  <a:lnTo>
                    <a:pt x="146" y="61"/>
                  </a:lnTo>
                  <a:lnTo>
                    <a:pt x="138" y="68"/>
                  </a:lnTo>
                  <a:lnTo>
                    <a:pt x="137" y="68"/>
                  </a:lnTo>
                  <a:lnTo>
                    <a:pt x="133" y="68"/>
                  </a:lnTo>
                  <a:lnTo>
                    <a:pt x="128" y="69"/>
                  </a:lnTo>
                  <a:lnTo>
                    <a:pt x="122" y="71"/>
                  </a:lnTo>
                  <a:lnTo>
                    <a:pt x="115" y="74"/>
                  </a:lnTo>
                  <a:lnTo>
                    <a:pt x="107" y="80"/>
                  </a:lnTo>
                  <a:lnTo>
                    <a:pt x="99" y="87"/>
                  </a:lnTo>
                  <a:lnTo>
                    <a:pt x="93" y="97"/>
                  </a:lnTo>
                  <a:lnTo>
                    <a:pt x="77" y="118"/>
                  </a:lnTo>
                  <a:lnTo>
                    <a:pt x="74" y="129"/>
                  </a:lnTo>
                  <a:lnTo>
                    <a:pt x="3" y="129"/>
                  </a:lnTo>
                  <a:lnTo>
                    <a:pt x="2" y="128"/>
                  </a:lnTo>
                  <a:lnTo>
                    <a:pt x="1" y="125"/>
                  </a:lnTo>
                  <a:lnTo>
                    <a:pt x="0" y="121"/>
                  </a:lnTo>
                  <a:lnTo>
                    <a:pt x="2" y="119"/>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5" name="Freeform 136">
              <a:extLst>
                <a:ext uri="{FF2B5EF4-FFF2-40B4-BE49-F238E27FC236}">
                  <a16:creationId xmlns:a16="http://schemas.microsoft.com/office/drawing/2014/main" id="{C781EA8D-288E-92D4-B40A-99870C949EE4}"/>
                </a:ext>
              </a:extLst>
            </p:cNvPr>
            <p:cNvSpPr>
              <a:spLocks/>
            </p:cNvSpPr>
            <p:nvPr/>
          </p:nvSpPr>
          <p:spPr bwMode="auto">
            <a:xfrm>
              <a:off x="2566" y="2725"/>
              <a:ext cx="175" cy="119"/>
            </a:xfrm>
            <a:custGeom>
              <a:avLst/>
              <a:gdLst>
                <a:gd name="T0" fmla="*/ 6 w 175"/>
                <a:gd name="T1" fmla="*/ 110 h 119"/>
                <a:gd name="T2" fmla="*/ 10 w 175"/>
                <a:gd name="T3" fmla="*/ 109 h 119"/>
                <a:gd name="T4" fmla="*/ 18 w 175"/>
                <a:gd name="T5" fmla="*/ 106 h 119"/>
                <a:gd name="T6" fmla="*/ 28 w 175"/>
                <a:gd name="T7" fmla="*/ 101 h 119"/>
                <a:gd name="T8" fmla="*/ 39 w 175"/>
                <a:gd name="T9" fmla="*/ 97 h 119"/>
                <a:gd name="T10" fmla="*/ 49 w 175"/>
                <a:gd name="T11" fmla="*/ 91 h 119"/>
                <a:gd name="T12" fmla="*/ 58 w 175"/>
                <a:gd name="T13" fmla="*/ 88 h 119"/>
                <a:gd name="T14" fmla="*/ 65 w 175"/>
                <a:gd name="T15" fmla="*/ 85 h 119"/>
                <a:gd name="T16" fmla="*/ 67 w 175"/>
                <a:gd name="T17" fmla="*/ 84 h 119"/>
                <a:gd name="T18" fmla="*/ 85 w 175"/>
                <a:gd name="T19" fmla="*/ 110 h 119"/>
                <a:gd name="T20" fmla="*/ 92 w 175"/>
                <a:gd name="T21" fmla="*/ 99 h 119"/>
                <a:gd name="T22" fmla="*/ 100 w 175"/>
                <a:gd name="T23" fmla="*/ 89 h 119"/>
                <a:gd name="T24" fmla="*/ 107 w 175"/>
                <a:gd name="T25" fmla="*/ 80 h 119"/>
                <a:gd name="T26" fmla="*/ 115 w 175"/>
                <a:gd name="T27" fmla="*/ 71 h 119"/>
                <a:gd name="T28" fmla="*/ 122 w 175"/>
                <a:gd name="T29" fmla="*/ 65 h 119"/>
                <a:gd name="T30" fmla="*/ 130 w 175"/>
                <a:gd name="T31" fmla="*/ 58 h 119"/>
                <a:gd name="T32" fmla="*/ 138 w 175"/>
                <a:gd name="T33" fmla="*/ 52 h 119"/>
                <a:gd name="T34" fmla="*/ 144 w 175"/>
                <a:gd name="T35" fmla="*/ 48 h 119"/>
                <a:gd name="T36" fmla="*/ 161 w 175"/>
                <a:gd name="T37" fmla="*/ 0 h 119"/>
                <a:gd name="T38" fmla="*/ 162 w 175"/>
                <a:gd name="T39" fmla="*/ 1 h 119"/>
                <a:gd name="T40" fmla="*/ 165 w 175"/>
                <a:gd name="T41" fmla="*/ 5 h 119"/>
                <a:gd name="T42" fmla="*/ 169 w 175"/>
                <a:gd name="T43" fmla="*/ 11 h 119"/>
                <a:gd name="T44" fmla="*/ 172 w 175"/>
                <a:gd name="T45" fmla="*/ 18 h 119"/>
                <a:gd name="T46" fmla="*/ 175 w 175"/>
                <a:gd name="T47" fmla="*/ 34 h 119"/>
                <a:gd name="T48" fmla="*/ 173 w 175"/>
                <a:gd name="T49" fmla="*/ 48 h 119"/>
                <a:gd name="T50" fmla="*/ 169 w 175"/>
                <a:gd name="T51" fmla="*/ 56 h 119"/>
                <a:gd name="T52" fmla="*/ 167 w 175"/>
                <a:gd name="T53" fmla="*/ 59 h 119"/>
                <a:gd name="T54" fmla="*/ 160 w 175"/>
                <a:gd name="T55" fmla="*/ 118 h 119"/>
                <a:gd name="T56" fmla="*/ 154 w 175"/>
                <a:gd name="T57" fmla="*/ 119 h 119"/>
                <a:gd name="T58" fmla="*/ 151 w 175"/>
                <a:gd name="T59" fmla="*/ 68 h 119"/>
                <a:gd name="T60" fmla="*/ 138 w 175"/>
                <a:gd name="T61" fmla="*/ 71 h 119"/>
                <a:gd name="T62" fmla="*/ 125 w 175"/>
                <a:gd name="T63" fmla="*/ 77 h 119"/>
                <a:gd name="T64" fmla="*/ 115 w 175"/>
                <a:gd name="T65" fmla="*/ 86 h 119"/>
                <a:gd name="T66" fmla="*/ 106 w 175"/>
                <a:gd name="T67" fmla="*/ 95 h 119"/>
                <a:gd name="T68" fmla="*/ 101 w 175"/>
                <a:gd name="T69" fmla="*/ 104 h 119"/>
                <a:gd name="T70" fmla="*/ 95 w 175"/>
                <a:gd name="T71" fmla="*/ 111 h 119"/>
                <a:gd name="T72" fmla="*/ 93 w 175"/>
                <a:gd name="T73" fmla="*/ 117 h 119"/>
                <a:gd name="T74" fmla="*/ 92 w 175"/>
                <a:gd name="T75" fmla="*/ 119 h 119"/>
                <a:gd name="T76" fmla="*/ 1 w 175"/>
                <a:gd name="T77" fmla="*/ 119 h 119"/>
                <a:gd name="T78" fmla="*/ 1 w 175"/>
                <a:gd name="T79" fmla="*/ 118 h 119"/>
                <a:gd name="T80" fmla="*/ 0 w 175"/>
                <a:gd name="T81" fmla="*/ 116 h 119"/>
                <a:gd name="T82" fmla="*/ 1 w 175"/>
                <a:gd name="T83" fmla="*/ 113 h 119"/>
                <a:gd name="T84" fmla="*/ 6 w 175"/>
                <a:gd name="T85" fmla="*/ 110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5"/>
                <a:gd name="T130" fmla="*/ 0 h 119"/>
                <a:gd name="T131" fmla="*/ 175 w 175"/>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5" h="119">
                  <a:moveTo>
                    <a:pt x="6" y="110"/>
                  </a:moveTo>
                  <a:lnTo>
                    <a:pt x="10" y="109"/>
                  </a:lnTo>
                  <a:lnTo>
                    <a:pt x="18" y="106"/>
                  </a:lnTo>
                  <a:lnTo>
                    <a:pt x="28" y="101"/>
                  </a:lnTo>
                  <a:lnTo>
                    <a:pt x="39" y="97"/>
                  </a:lnTo>
                  <a:lnTo>
                    <a:pt x="49" y="91"/>
                  </a:lnTo>
                  <a:lnTo>
                    <a:pt x="58" y="88"/>
                  </a:lnTo>
                  <a:lnTo>
                    <a:pt x="65" y="85"/>
                  </a:lnTo>
                  <a:lnTo>
                    <a:pt x="67" y="84"/>
                  </a:lnTo>
                  <a:lnTo>
                    <a:pt x="85" y="110"/>
                  </a:lnTo>
                  <a:lnTo>
                    <a:pt x="92" y="99"/>
                  </a:lnTo>
                  <a:lnTo>
                    <a:pt x="100" y="89"/>
                  </a:lnTo>
                  <a:lnTo>
                    <a:pt x="107" y="80"/>
                  </a:lnTo>
                  <a:lnTo>
                    <a:pt x="115" y="71"/>
                  </a:lnTo>
                  <a:lnTo>
                    <a:pt x="122" y="65"/>
                  </a:lnTo>
                  <a:lnTo>
                    <a:pt x="130" y="58"/>
                  </a:lnTo>
                  <a:lnTo>
                    <a:pt x="138" y="52"/>
                  </a:lnTo>
                  <a:lnTo>
                    <a:pt x="144" y="48"/>
                  </a:lnTo>
                  <a:lnTo>
                    <a:pt x="161" y="0"/>
                  </a:lnTo>
                  <a:lnTo>
                    <a:pt x="162" y="1"/>
                  </a:lnTo>
                  <a:lnTo>
                    <a:pt x="165" y="5"/>
                  </a:lnTo>
                  <a:lnTo>
                    <a:pt x="169" y="11"/>
                  </a:lnTo>
                  <a:lnTo>
                    <a:pt x="172" y="18"/>
                  </a:lnTo>
                  <a:lnTo>
                    <a:pt x="175" y="34"/>
                  </a:lnTo>
                  <a:lnTo>
                    <a:pt x="173" y="48"/>
                  </a:lnTo>
                  <a:lnTo>
                    <a:pt x="169" y="56"/>
                  </a:lnTo>
                  <a:lnTo>
                    <a:pt x="167" y="59"/>
                  </a:lnTo>
                  <a:lnTo>
                    <a:pt x="160" y="118"/>
                  </a:lnTo>
                  <a:lnTo>
                    <a:pt x="154" y="119"/>
                  </a:lnTo>
                  <a:lnTo>
                    <a:pt x="151" y="68"/>
                  </a:lnTo>
                  <a:lnTo>
                    <a:pt x="138" y="71"/>
                  </a:lnTo>
                  <a:lnTo>
                    <a:pt x="125" y="77"/>
                  </a:lnTo>
                  <a:lnTo>
                    <a:pt x="115" y="86"/>
                  </a:lnTo>
                  <a:lnTo>
                    <a:pt x="106" y="95"/>
                  </a:lnTo>
                  <a:lnTo>
                    <a:pt x="101" y="104"/>
                  </a:lnTo>
                  <a:lnTo>
                    <a:pt x="95" y="111"/>
                  </a:lnTo>
                  <a:lnTo>
                    <a:pt x="93" y="117"/>
                  </a:lnTo>
                  <a:lnTo>
                    <a:pt x="92" y="119"/>
                  </a:lnTo>
                  <a:lnTo>
                    <a:pt x="1" y="119"/>
                  </a:lnTo>
                  <a:lnTo>
                    <a:pt x="1" y="118"/>
                  </a:lnTo>
                  <a:lnTo>
                    <a:pt x="0" y="116"/>
                  </a:lnTo>
                  <a:lnTo>
                    <a:pt x="1" y="113"/>
                  </a:lnTo>
                  <a:lnTo>
                    <a:pt x="6"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6" name="Freeform 137">
              <a:extLst>
                <a:ext uri="{FF2B5EF4-FFF2-40B4-BE49-F238E27FC236}">
                  <a16:creationId xmlns:a16="http://schemas.microsoft.com/office/drawing/2014/main" id="{B47123A0-DCBF-F2C4-140A-46EB4E4AAA77}"/>
                </a:ext>
              </a:extLst>
            </p:cNvPr>
            <p:cNvSpPr>
              <a:spLocks/>
            </p:cNvSpPr>
            <p:nvPr/>
          </p:nvSpPr>
          <p:spPr bwMode="auto">
            <a:xfrm>
              <a:off x="2706" y="2691"/>
              <a:ext cx="18" cy="35"/>
            </a:xfrm>
            <a:custGeom>
              <a:avLst/>
              <a:gdLst>
                <a:gd name="T0" fmla="*/ 12 w 18"/>
                <a:gd name="T1" fmla="*/ 0 h 35"/>
                <a:gd name="T2" fmla="*/ 11 w 18"/>
                <a:gd name="T3" fmla="*/ 4 h 35"/>
                <a:gd name="T4" fmla="*/ 11 w 18"/>
                <a:gd name="T5" fmla="*/ 12 h 35"/>
                <a:gd name="T6" fmla="*/ 12 w 18"/>
                <a:gd name="T7" fmla="*/ 22 h 35"/>
                <a:gd name="T8" fmla="*/ 18 w 18"/>
                <a:gd name="T9" fmla="*/ 32 h 35"/>
                <a:gd name="T10" fmla="*/ 17 w 18"/>
                <a:gd name="T11" fmla="*/ 33 h 35"/>
                <a:gd name="T12" fmla="*/ 12 w 18"/>
                <a:gd name="T13" fmla="*/ 35 h 35"/>
                <a:gd name="T14" fmla="*/ 6 w 18"/>
                <a:gd name="T15" fmla="*/ 33 h 35"/>
                <a:gd name="T16" fmla="*/ 1 w 18"/>
                <a:gd name="T17" fmla="*/ 23 h 35"/>
                <a:gd name="T18" fmla="*/ 0 w 18"/>
                <a:gd name="T19" fmla="*/ 10 h 35"/>
                <a:gd name="T20" fmla="*/ 4 w 18"/>
                <a:gd name="T21" fmla="*/ 4 h 35"/>
                <a:gd name="T22" fmla="*/ 10 w 18"/>
                <a:gd name="T23" fmla="*/ 0 h 35"/>
                <a:gd name="T24" fmla="*/ 12 w 18"/>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35"/>
                <a:gd name="T41" fmla="*/ 18 w 18"/>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35">
                  <a:moveTo>
                    <a:pt x="12" y="0"/>
                  </a:moveTo>
                  <a:lnTo>
                    <a:pt x="11" y="4"/>
                  </a:lnTo>
                  <a:lnTo>
                    <a:pt x="11" y="12"/>
                  </a:lnTo>
                  <a:lnTo>
                    <a:pt x="12" y="22"/>
                  </a:lnTo>
                  <a:lnTo>
                    <a:pt x="18" y="32"/>
                  </a:lnTo>
                  <a:lnTo>
                    <a:pt x="17" y="33"/>
                  </a:lnTo>
                  <a:lnTo>
                    <a:pt x="12" y="35"/>
                  </a:lnTo>
                  <a:lnTo>
                    <a:pt x="6" y="33"/>
                  </a:lnTo>
                  <a:lnTo>
                    <a:pt x="1" y="23"/>
                  </a:lnTo>
                  <a:lnTo>
                    <a:pt x="0" y="10"/>
                  </a:lnTo>
                  <a:lnTo>
                    <a:pt x="4" y="4"/>
                  </a:lnTo>
                  <a:lnTo>
                    <a:pt x="10" y="0"/>
                  </a:lnTo>
                  <a:lnTo>
                    <a:pt x="12" y="0"/>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7" name="Freeform 138">
              <a:extLst>
                <a:ext uri="{FF2B5EF4-FFF2-40B4-BE49-F238E27FC236}">
                  <a16:creationId xmlns:a16="http://schemas.microsoft.com/office/drawing/2014/main" id="{4DC69722-1FAC-F46C-AD94-41192765293F}"/>
                </a:ext>
              </a:extLst>
            </p:cNvPr>
            <p:cNvSpPr>
              <a:spLocks/>
            </p:cNvSpPr>
            <p:nvPr/>
          </p:nvSpPr>
          <p:spPr bwMode="auto">
            <a:xfrm>
              <a:off x="2587" y="1321"/>
              <a:ext cx="453" cy="1331"/>
            </a:xfrm>
            <a:custGeom>
              <a:avLst/>
              <a:gdLst>
                <a:gd name="T0" fmla="*/ 263 w 453"/>
                <a:gd name="T1" fmla="*/ 65 h 1331"/>
                <a:gd name="T2" fmla="*/ 254 w 453"/>
                <a:gd name="T3" fmla="*/ 60 h 1331"/>
                <a:gd name="T4" fmla="*/ 240 w 453"/>
                <a:gd name="T5" fmla="*/ 58 h 1331"/>
                <a:gd name="T6" fmla="*/ 225 w 453"/>
                <a:gd name="T7" fmla="*/ 58 h 1331"/>
                <a:gd name="T8" fmla="*/ 207 w 453"/>
                <a:gd name="T9" fmla="*/ 59 h 1331"/>
                <a:gd name="T10" fmla="*/ 190 w 453"/>
                <a:gd name="T11" fmla="*/ 61 h 1331"/>
                <a:gd name="T12" fmla="*/ 176 w 453"/>
                <a:gd name="T13" fmla="*/ 63 h 1331"/>
                <a:gd name="T14" fmla="*/ 166 w 453"/>
                <a:gd name="T15" fmla="*/ 64 h 1331"/>
                <a:gd name="T16" fmla="*/ 162 w 453"/>
                <a:gd name="T17" fmla="*/ 65 h 1331"/>
                <a:gd name="T18" fmla="*/ 84 w 453"/>
                <a:gd name="T19" fmla="*/ 0 h 1331"/>
                <a:gd name="T20" fmla="*/ 81 w 453"/>
                <a:gd name="T21" fmla="*/ 13 h 1331"/>
                <a:gd name="T22" fmla="*/ 73 w 453"/>
                <a:gd name="T23" fmla="*/ 59 h 1331"/>
                <a:gd name="T24" fmla="*/ 61 w 453"/>
                <a:gd name="T25" fmla="*/ 140 h 1331"/>
                <a:gd name="T26" fmla="*/ 46 w 453"/>
                <a:gd name="T27" fmla="*/ 265 h 1331"/>
                <a:gd name="T28" fmla="*/ 32 w 453"/>
                <a:gd name="T29" fmla="*/ 439 h 1331"/>
                <a:gd name="T30" fmla="*/ 18 w 453"/>
                <a:gd name="T31" fmla="*/ 667 h 1331"/>
                <a:gd name="T32" fmla="*/ 7 w 453"/>
                <a:gd name="T33" fmla="*/ 954 h 1331"/>
                <a:gd name="T34" fmla="*/ 0 w 453"/>
                <a:gd name="T35" fmla="*/ 1308 h 1331"/>
                <a:gd name="T36" fmla="*/ 436 w 453"/>
                <a:gd name="T37" fmla="*/ 1331 h 1331"/>
                <a:gd name="T38" fmla="*/ 440 w 453"/>
                <a:gd name="T39" fmla="*/ 1158 h 1331"/>
                <a:gd name="T40" fmla="*/ 449 w 453"/>
                <a:gd name="T41" fmla="*/ 775 h 1331"/>
                <a:gd name="T42" fmla="*/ 453 w 453"/>
                <a:gd name="T43" fmla="*/ 389 h 1331"/>
                <a:gd name="T44" fmla="*/ 445 w 453"/>
                <a:gd name="T45" fmla="*/ 205 h 1331"/>
                <a:gd name="T46" fmla="*/ 432 w 453"/>
                <a:gd name="T47" fmla="*/ 195 h 1331"/>
                <a:gd name="T48" fmla="*/ 419 w 453"/>
                <a:gd name="T49" fmla="*/ 184 h 1331"/>
                <a:gd name="T50" fmla="*/ 406 w 453"/>
                <a:gd name="T51" fmla="*/ 173 h 1331"/>
                <a:gd name="T52" fmla="*/ 390 w 453"/>
                <a:gd name="T53" fmla="*/ 160 h 1331"/>
                <a:gd name="T54" fmla="*/ 376 w 453"/>
                <a:gd name="T55" fmla="*/ 149 h 1331"/>
                <a:gd name="T56" fmla="*/ 360 w 453"/>
                <a:gd name="T57" fmla="*/ 137 h 1331"/>
                <a:gd name="T58" fmla="*/ 345 w 453"/>
                <a:gd name="T59" fmla="*/ 126 h 1331"/>
                <a:gd name="T60" fmla="*/ 331 w 453"/>
                <a:gd name="T61" fmla="*/ 115 h 1331"/>
                <a:gd name="T62" fmla="*/ 317 w 453"/>
                <a:gd name="T63" fmla="*/ 104 h 1331"/>
                <a:gd name="T64" fmla="*/ 304 w 453"/>
                <a:gd name="T65" fmla="*/ 96 h 1331"/>
                <a:gd name="T66" fmla="*/ 293 w 453"/>
                <a:gd name="T67" fmla="*/ 87 h 1331"/>
                <a:gd name="T68" fmla="*/ 283 w 453"/>
                <a:gd name="T69" fmla="*/ 80 h 1331"/>
                <a:gd name="T70" fmla="*/ 274 w 453"/>
                <a:gd name="T71" fmla="*/ 73 h 1331"/>
                <a:gd name="T72" fmla="*/ 268 w 453"/>
                <a:gd name="T73" fmla="*/ 69 h 1331"/>
                <a:gd name="T74" fmla="*/ 264 w 453"/>
                <a:gd name="T75" fmla="*/ 67 h 1331"/>
                <a:gd name="T76" fmla="*/ 263 w 453"/>
                <a:gd name="T77" fmla="*/ 65 h 13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3"/>
                <a:gd name="T118" fmla="*/ 0 h 1331"/>
                <a:gd name="T119" fmla="*/ 453 w 453"/>
                <a:gd name="T120" fmla="*/ 1331 h 13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3" h="1331">
                  <a:moveTo>
                    <a:pt x="263" y="65"/>
                  </a:moveTo>
                  <a:lnTo>
                    <a:pt x="254" y="60"/>
                  </a:lnTo>
                  <a:lnTo>
                    <a:pt x="240" y="58"/>
                  </a:lnTo>
                  <a:lnTo>
                    <a:pt x="225" y="58"/>
                  </a:lnTo>
                  <a:lnTo>
                    <a:pt x="207" y="59"/>
                  </a:lnTo>
                  <a:lnTo>
                    <a:pt x="190" y="61"/>
                  </a:lnTo>
                  <a:lnTo>
                    <a:pt x="176" y="63"/>
                  </a:lnTo>
                  <a:lnTo>
                    <a:pt x="166" y="64"/>
                  </a:lnTo>
                  <a:lnTo>
                    <a:pt x="162" y="65"/>
                  </a:lnTo>
                  <a:lnTo>
                    <a:pt x="84" y="0"/>
                  </a:lnTo>
                  <a:lnTo>
                    <a:pt x="81" y="13"/>
                  </a:lnTo>
                  <a:lnTo>
                    <a:pt x="73" y="59"/>
                  </a:lnTo>
                  <a:lnTo>
                    <a:pt x="61" y="140"/>
                  </a:lnTo>
                  <a:lnTo>
                    <a:pt x="46" y="265"/>
                  </a:lnTo>
                  <a:lnTo>
                    <a:pt x="32" y="439"/>
                  </a:lnTo>
                  <a:lnTo>
                    <a:pt x="18" y="667"/>
                  </a:lnTo>
                  <a:lnTo>
                    <a:pt x="7" y="954"/>
                  </a:lnTo>
                  <a:lnTo>
                    <a:pt x="0" y="1308"/>
                  </a:lnTo>
                  <a:lnTo>
                    <a:pt x="436" y="1331"/>
                  </a:lnTo>
                  <a:lnTo>
                    <a:pt x="440" y="1158"/>
                  </a:lnTo>
                  <a:lnTo>
                    <a:pt x="449" y="775"/>
                  </a:lnTo>
                  <a:lnTo>
                    <a:pt x="453" y="389"/>
                  </a:lnTo>
                  <a:lnTo>
                    <a:pt x="445" y="205"/>
                  </a:lnTo>
                  <a:lnTo>
                    <a:pt x="432" y="195"/>
                  </a:lnTo>
                  <a:lnTo>
                    <a:pt x="419" y="184"/>
                  </a:lnTo>
                  <a:lnTo>
                    <a:pt x="406" y="173"/>
                  </a:lnTo>
                  <a:lnTo>
                    <a:pt x="390" y="160"/>
                  </a:lnTo>
                  <a:lnTo>
                    <a:pt x="376" y="149"/>
                  </a:lnTo>
                  <a:lnTo>
                    <a:pt x="360" y="137"/>
                  </a:lnTo>
                  <a:lnTo>
                    <a:pt x="345" y="126"/>
                  </a:lnTo>
                  <a:lnTo>
                    <a:pt x="331" y="115"/>
                  </a:lnTo>
                  <a:lnTo>
                    <a:pt x="317" y="104"/>
                  </a:lnTo>
                  <a:lnTo>
                    <a:pt x="304" y="96"/>
                  </a:lnTo>
                  <a:lnTo>
                    <a:pt x="293" y="87"/>
                  </a:lnTo>
                  <a:lnTo>
                    <a:pt x="283" y="80"/>
                  </a:lnTo>
                  <a:lnTo>
                    <a:pt x="274" y="73"/>
                  </a:lnTo>
                  <a:lnTo>
                    <a:pt x="268" y="69"/>
                  </a:lnTo>
                  <a:lnTo>
                    <a:pt x="264" y="67"/>
                  </a:lnTo>
                  <a:lnTo>
                    <a:pt x="263"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8" name="Freeform 139">
              <a:extLst>
                <a:ext uri="{FF2B5EF4-FFF2-40B4-BE49-F238E27FC236}">
                  <a16:creationId xmlns:a16="http://schemas.microsoft.com/office/drawing/2014/main" id="{AEA865F9-E2DB-C888-5FC8-7ADA98B312DB}"/>
                </a:ext>
              </a:extLst>
            </p:cNvPr>
            <p:cNvSpPr>
              <a:spLocks/>
            </p:cNvSpPr>
            <p:nvPr/>
          </p:nvSpPr>
          <p:spPr bwMode="auto">
            <a:xfrm>
              <a:off x="2727" y="1366"/>
              <a:ext cx="153" cy="148"/>
            </a:xfrm>
            <a:custGeom>
              <a:avLst/>
              <a:gdLst>
                <a:gd name="T0" fmla="*/ 0 w 153"/>
                <a:gd name="T1" fmla="*/ 0 h 148"/>
                <a:gd name="T2" fmla="*/ 22 w 153"/>
                <a:gd name="T3" fmla="*/ 20 h 148"/>
                <a:gd name="T4" fmla="*/ 22 w 153"/>
                <a:gd name="T5" fmla="*/ 20 h 148"/>
                <a:gd name="T6" fmla="*/ 22 w 153"/>
                <a:gd name="T7" fmla="*/ 20 h 148"/>
                <a:gd name="T8" fmla="*/ 22 w 153"/>
                <a:gd name="T9" fmla="*/ 20 h 148"/>
                <a:gd name="T10" fmla="*/ 22 w 153"/>
                <a:gd name="T11" fmla="*/ 20 h 148"/>
                <a:gd name="T12" fmla="*/ 29 w 153"/>
                <a:gd name="T13" fmla="*/ 97 h 148"/>
                <a:gd name="T14" fmla="*/ 127 w 153"/>
                <a:gd name="T15" fmla="*/ 22 h 148"/>
                <a:gd name="T16" fmla="*/ 132 w 153"/>
                <a:gd name="T17" fmla="*/ 25 h 148"/>
                <a:gd name="T18" fmla="*/ 137 w 153"/>
                <a:gd name="T19" fmla="*/ 28 h 148"/>
                <a:gd name="T20" fmla="*/ 144 w 153"/>
                <a:gd name="T21" fmla="*/ 34 h 148"/>
                <a:gd name="T22" fmla="*/ 153 w 153"/>
                <a:gd name="T23" fmla="*/ 42 h 148"/>
                <a:gd name="T24" fmla="*/ 17 w 153"/>
                <a:gd name="T25" fmla="*/ 148 h 148"/>
                <a:gd name="T26" fmla="*/ 0 w 153"/>
                <a:gd name="T27" fmla="*/ 0 h 1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3"/>
                <a:gd name="T43" fmla="*/ 0 h 148"/>
                <a:gd name="T44" fmla="*/ 153 w 153"/>
                <a:gd name="T45" fmla="*/ 148 h 1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3" h="148">
                  <a:moveTo>
                    <a:pt x="0" y="0"/>
                  </a:moveTo>
                  <a:lnTo>
                    <a:pt x="22" y="20"/>
                  </a:lnTo>
                  <a:lnTo>
                    <a:pt x="29" y="97"/>
                  </a:lnTo>
                  <a:lnTo>
                    <a:pt x="127" y="22"/>
                  </a:lnTo>
                  <a:lnTo>
                    <a:pt x="132" y="25"/>
                  </a:lnTo>
                  <a:lnTo>
                    <a:pt x="137" y="28"/>
                  </a:lnTo>
                  <a:lnTo>
                    <a:pt x="144" y="34"/>
                  </a:lnTo>
                  <a:lnTo>
                    <a:pt x="153" y="42"/>
                  </a:lnTo>
                  <a:lnTo>
                    <a:pt x="17" y="148"/>
                  </a:lnTo>
                  <a:lnTo>
                    <a:pt x="0" y="0"/>
                  </a:lnTo>
                  <a:close/>
                </a:path>
              </a:pathLst>
            </a:custGeom>
            <a:solidFill>
              <a:srgbClr val="14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9" name="Freeform 140">
              <a:extLst>
                <a:ext uri="{FF2B5EF4-FFF2-40B4-BE49-F238E27FC236}">
                  <a16:creationId xmlns:a16="http://schemas.microsoft.com/office/drawing/2014/main" id="{81ACB3B5-8220-4601-8C84-21A9A66CF933}"/>
                </a:ext>
              </a:extLst>
            </p:cNvPr>
            <p:cNvSpPr>
              <a:spLocks/>
            </p:cNvSpPr>
            <p:nvPr/>
          </p:nvSpPr>
          <p:spPr bwMode="auto">
            <a:xfrm>
              <a:off x="2749" y="1380"/>
              <a:ext cx="105" cy="83"/>
            </a:xfrm>
            <a:custGeom>
              <a:avLst/>
              <a:gdLst>
                <a:gd name="T0" fmla="*/ 105 w 105"/>
                <a:gd name="T1" fmla="*/ 8 h 83"/>
                <a:gd name="T2" fmla="*/ 7 w 105"/>
                <a:gd name="T3" fmla="*/ 83 h 83"/>
                <a:gd name="T4" fmla="*/ 0 w 105"/>
                <a:gd name="T5" fmla="*/ 6 h 83"/>
                <a:gd name="T6" fmla="*/ 1 w 105"/>
                <a:gd name="T7" fmla="*/ 6 h 83"/>
                <a:gd name="T8" fmla="*/ 4 w 105"/>
                <a:gd name="T9" fmla="*/ 6 h 83"/>
                <a:gd name="T10" fmla="*/ 6 w 105"/>
                <a:gd name="T11" fmla="*/ 6 h 83"/>
                <a:gd name="T12" fmla="*/ 9 w 105"/>
                <a:gd name="T13" fmla="*/ 5 h 83"/>
                <a:gd name="T14" fmla="*/ 19 w 105"/>
                <a:gd name="T15" fmla="*/ 50 h 83"/>
                <a:gd name="T16" fmla="*/ 90 w 105"/>
                <a:gd name="T17" fmla="*/ 0 h 83"/>
                <a:gd name="T18" fmla="*/ 94 w 105"/>
                <a:gd name="T19" fmla="*/ 1 h 83"/>
                <a:gd name="T20" fmla="*/ 99 w 105"/>
                <a:gd name="T21" fmla="*/ 3 h 83"/>
                <a:gd name="T22" fmla="*/ 102 w 105"/>
                <a:gd name="T23" fmla="*/ 6 h 83"/>
                <a:gd name="T24" fmla="*/ 105 w 105"/>
                <a:gd name="T25" fmla="*/ 8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5"/>
                <a:gd name="T40" fmla="*/ 0 h 83"/>
                <a:gd name="T41" fmla="*/ 105 w 105"/>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5" h="83">
                  <a:moveTo>
                    <a:pt x="105" y="8"/>
                  </a:moveTo>
                  <a:lnTo>
                    <a:pt x="7" y="83"/>
                  </a:lnTo>
                  <a:lnTo>
                    <a:pt x="0" y="6"/>
                  </a:lnTo>
                  <a:lnTo>
                    <a:pt x="1" y="6"/>
                  </a:lnTo>
                  <a:lnTo>
                    <a:pt x="4" y="6"/>
                  </a:lnTo>
                  <a:lnTo>
                    <a:pt x="6" y="6"/>
                  </a:lnTo>
                  <a:lnTo>
                    <a:pt x="9" y="5"/>
                  </a:lnTo>
                  <a:lnTo>
                    <a:pt x="19" y="50"/>
                  </a:lnTo>
                  <a:lnTo>
                    <a:pt x="90" y="0"/>
                  </a:lnTo>
                  <a:lnTo>
                    <a:pt x="94" y="1"/>
                  </a:lnTo>
                  <a:lnTo>
                    <a:pt x="99" y="3"/>
                  </a:lnTo>
                  <a:lnTo>
                    <a:pt x="102" y="6"/>
                  </a:lnTo>
                  <a:lnTo>
                    <a:pt x="10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0" name="Freeform 141">
              <a:extLst>
                <a:ext uri="{FF2B5EF4-FFF2-40B4-BE49-F238E27FC236}">
                  <a16:creationId xmlns:a16="http://schemas.microsoft.com/office/drawing/2014/main" id="{15EC25B2-200F-BAE2-F850-51E27EB716CC}"/>
                </a:ext>
              </a:extLst>
            </p:cNvPr>
            <p:cNvSpPr>
              <a:spLocks/>
            </p:cNvSpPr>
            <p:nvPr/>
          </p:nvSpPr>
          <p:spPr bwMode="auto">
            <a:xfrm>
              <a:off x="2562" y="924"/>
              <a:ext cx="114" cy="436"/>
            </a:xfrm>
            <a:custGeom>
              <a:avLst/>
              <a:gdLst>
                <a:gd name="T0" fmla="*/ 95 w 114"/>
                <a:gd name="T1" fmla="*/ 65 h 436"/>
                <a:gd name="T2" fmla="*/ 109 w 114"/>
                <a:gd name="T3" fmla="*/ 49 h 436"/>
                <a:gd name="T4" fmla="*/ 105 w 114"/>
                <a:gd name="T5" fmla="*/ 29 h 436"/>
                <a:gd name="T6" fmla="*/ 96 w 114"/>
                <a:gd name="T7" fmla="*/ 25 h 436"/>
                <a:gd name="T8" fmla="*/ 95 w 114"/>
                <a:gd name="T9" fmla="*/ 18 h 436"/>
                <a:gd name="T10" fmla="*/ 95 w 114"/>
                <a:gd name="T11" fmla="*/ 14 h 436"/>
                <a:gd name="T12" fmla="*/ 94 w 114"/>
                <a:gd name="T13" fmla="*/ 10 h 436"/>
                <a:gd name="T14" fmla="*/ 94 w 114"/>
                <a:gd name="T15" fmla="*/ 9 h 436"/>
                <a:gd name="T16" fmla="*/ 92 w 114"/>
                <a:gd name="T17" fmla="*/ 8 h 436"/>
                <a:gd name="T18" fmla="*/ 91 w 114"/>
                <a:gd name="T19" fmla="*/ 7 h 436"/>
                <a:gd name="T20" fmla="*/ 88 w 114"/>
                <a:gd name="T21" fmla="*/ 6 h 436"/>
                <a:gd name="T22" fmla="*/ 82 w 114"/>
                <a:gd name="T23" fmla="*/ 6 h 436"/>
                <a:gd name="T24" fmla="*/ 79 w 114"/>
                <a:gd name="T25" fmla="*/ 4 h 436"/>
                <a:gd name="T26" fmla="*/ 75 w 114"/>
                <a:gd name="T27" fmla="*/ 3 h 436"/>
                <a:gd name="T28" fmla="*/ 70 w 114"/>
                <a:gd name="T29" fmla="*/ 5 h 436"/>
                <a:gd name="T30" fmla="*/ 68 w 114"/>
                <a:gd name="T31" fmla="*/ 7 h 436"/>
                <a:gd name="T32" fmla="*/ 65 w 114"/>
                <a:gd name="T33" fmla="*/ 6 h 436"/>
                <a:gd name="T34" fmla="*/ 61 w 114"/>
                <a:gd name="T35" fmla="*/ 6 h 436"/>
                <a:gd name="T36" fmla="*/ 57 w 114"/>
                <a:gd name="T37" fmla="*/ 7 h 436"/>
                <a:gd name="T38" fmla="*/ 54 w 114"/>
                <a:gd name="T39" fmla="*/ 11 h 436"/>
                <a:gd name="T40" fmla="*/ 54 w 114"/>
                <a:gd name="T41" fmla="*/ 11 h 436"/>
                <a:gd name="T42" fmla="*/ 53 w 114"/>
                <a:gd name="T43" fmla="*/ 11 h 436"/>
                <a:gd name="T44" fmla="*/ 52 w 114"/>
                <a:gd name="T45" fmla="*/ 11 h 436"/>
                <a:gd name="T46" fmla="*/ 52 w 114"/>
                <a:gd name="T47" fmla="*/ 11 h 436"/>
                <a:gd name="T48" fmla="*/ 52 w 114"/>
                <a:gd name="T49" fmla="*/ 10 h 436"/>
                <a:gd name="T50" fmla="*/ 54 w 114"/>
                <a:gd name="T51" fmla="*/ 9 h 436"/>
                <a:gd name="T52" fmla="*/ 56 w 114"/>
                <a:gd name="T53" fmla="*/ 6 h 436"/>
                <a:gd name="T54" fmla="*/ 56 w 114"/>
                <a:gd name="T55" fmla="*/ 0 h 436"/>
                <a:gd name="T56" fmla="*/ 43 w 114"/>
                <a:gd name="T57" fmla="*/ 9 h 436"/>
                <a:gd name="T58" fmla="*/ 37 w 114"/>
                <a:gd name="T59" fmla="*/ 26 h 436"/>
                <a:gd name="T60" fmla="*/ 37 w 114"/>
                <a:gd name="T61" fmla="*/ 44 h 436"/>
                <a:gd name="T62" fmla="*/ 37 w 114"/>
                <a:gd name="T63" fmla="*/ 48 h 436"/>
                <a:gd name="T64" fmla="*/ 39 w 114"/>
                <a:gd name="T65" fmla="*/ 59 h 436"/>
                <a:gd name="T66" fmla="*/ 43 w 114"/>
                <a:gd name="T67" fmla="*/ 75 h 436"/>
                <a:gd name="T68" fmla="*/ 51 w 114"/>
                <a:gd name="T69" fmla="*/ 92 h 436"/>
                <a:gd name="T70" fmla="*/ 50 w 114"/>
                <a:gd name="T71" fmla="*/ 92 h 436"/>
                <a:gd name="T72" fmla="*/ 54 w 114"/>
                <a:gd name="T73" fmla="*/ 102 h 436"/>
                <a:gd name="T74" fmla="*/ 57 w 114"/>
                <a:gd name="T75" fmla="*/ 115 h 436"/>
                <a:gd name="T76" fmla="*/ 56 w 114"/>
                <a:gd name="T77" fmla="*/ 131 h 436"/>
                <a:gd name="T78" fmla="*/ 53 w 114"/>
                <a:gd name="T79" fmla="*/ 145 h 436"/>
                <a:gd name="T80" fmla="*/ 0 w 114"/>
                <a:gd name="T81" fmla="*/ 333 h 436"/>
                <a:gd name="T82" fmla="*/ 105 w 114"/>
                <a:gd name="T83" fmla="*/ 436 h 436"/>
                <a:gd name="T84" fmla="*/ 108 w 114"/>
                <a:gd name="T85" fmla="*/ 428 h 436"/>
                <a:gd name="T86" fmla="*/ 109 w 114"/>
                <a:gd name="T87" fmla="*/ 420 h 436"/>
                <a:gd name="T88" fmla="*/ 109 w 114"/>
                <a:gd name="T89" fmla="*/ 411 h 436"/>
                <a:gd name="T90" fmla="*/ 114 w 114"/>
                <a:gd name="T91" fmla="*/ 404 h 436"/>
                <a:gd name="T92" fmla="*/ 36 w 114"/>
                <a:gd name="T93" fmla="*/ 321 h 436"/>
                <a:gd name="T94" fmla="*/ 76 w 114"/>
                <a:gd name="T95" fmla="*/ 117 h 436"/>
                <a:gd name="T96" fmla="*/ 76 w 114"/>
                <a:gd name="T97" fmla="*/ 117 h 436"/>
                <a:gd name="T98" fmla="*/ 78 w 114"/>
                <a:gd name="T99" fmla="*/ 111 h 436"/>
                <a:gd name="T100" fmla="*/ 80 w 114"/>
                <a:gd name="T101" fmla="*/ 103 h 436"/>
                <a:gd name="T102" fmla="*/ 84 w 114"/>
                <a:gd name="T103" fmla="*/ 94 h 436"/>
                <a:gd name="T104" fmla="*/ 86 w 114"/>
                <a:gd name="T105" fmla="*/ 84 h 436"/>
                <a:gd name="T106" fmla="*/ 87 w 114"/>
                <a:gd name="T107" fmla="*/ 80 h 436"/>
                <a:gd name="T108" fmla="*/ 89 w 114"/>
                <a:gd name="T109" fmla="*/ 74 h 436"/>
                <a:gd name="T110" fmla="*/ 92 w 114"/>
                <a:gd name="T111" fmla="*/ 69 h 436"/>
                <a:gd name="T112" fmla="*/ 95 w 114"/>
                <a:gd name="T113" fmla="*/ 65 h 4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4"/>
                <a:gd name="T172" fmla="*/ 0 h 436"/>
                <a:gd name="T173" fmla="*/ 114 w 114"/>
                <a:gd name="T174" fmla="*/ 436 h 4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4" h="436">
                  <a:moveTo>
                    <a:pt x="95" y="65"/>
                  </a:moveTo>
                  <a:lnTo>
                    <a:pt x="109" y="49"/>
                  </a:lnTo>
                  <a:lnTo>
                    <a:pt x="105" y="29"/>
                  </a:lnTo>
                  <a:lnTo>
                    <a:pt x="96" y="25"/>
                  </a:lnTo>
                  <a:lnTo>
                    <a:pt x="95" y="18"/>
                  </a:lnTo>
                  <a:lnTo>
                    <a:pt x="95" y="14"/>
                  </a:lnTo>
                  <a:lnTo>
                    <a:pt x="94" y="10"/>
                  </a:lnTo>
                  <a:lnTo>
                    <a:pt x="94" y="9"/>
                  </a:lnTo>
                  <a:lnTo>
                    <a:pt x="92" y="8"/>
                  </a:lnTo>
                  <a:lnTo>
                    <a:pt x="91" y="7"/>
                  </a:lnTo>
                  <a:lnTo>
                    <a:pt x="88" y="6"/>
                  </a:lnTo>
                  <a:lnTo>
                    <a:pt x="82" y="6"/>
                  </a:lnTo>
                  <a:lnTo>
                    <a:pt x="79" y="4"/>
                  </a:lnTo>
                  <a:lnTo>
                    <a:pt x="75" y="3"/>
                  </a:lnTo>
                  <a:lnTo>
                    <a:pt x="70" y="5"/>
                  </a:lnTo>
                  <a:lnTo>
                    <a:pt x="68" y="7"/>
                  </a:lnTo>
                  <a:lnTo>
                    <a:pt x="65" y="6"/>
                  </a:lnTo>
                  <a:lnTo>
                    <a:pt x="61" y="6"/>
                  </a:lnTo>
                  <a:lnTo>
                    <a:pt x="57" y="7"/>
                  </a:lnTo>
                  <a:lnTo>
                    <a:pt x="54" y="11"/>
                  </a:lnTo>
                  <a:lnTo>
                    <a:pt x="53" y="11"/>
                  </a:lnTo>
                  <a:lnTo>
                    <a:pt x="52" y="11"/>
                  </a:lnTo>
                  <a:lnTo>
                    <a:pt x="52" y="10"/>
                  </a:lnTo>
                  <a:lnTo>
                    <a:pt x="54" y="9"/>
                  </a:lnTo>
                  <a:lnTo>
                    <a:pt x="56" y="6"/>
                  </a:lnTo>
                  <a:lnTo>
                    <a:pt x="56" y="0"/>
                  </a:lnTo>
                  <a:lnTo>
                    <a:pt x="43" y="9"/>
                  </a:lnTo>
                  <a:lnTo>
                    <a:pt x="37" y="26"/>
                  </a:lnTo>
                  <a:lnTo>
                    <a:pt x="37" y="44"/>
                  </a:lnTo>
                  <a:lnTo>
                    <a:pt x="37" y="48"/>
                  </a:lnTo>
                  <a:lnTo>
                    <a:pt x="39" y="59"/>
                  </a:lnTo>
                  <a:lnTo>
                    <a:pt x="43" y="75"/>
                  </a:lnTo>
                  <a:lnTo>
                    <a:pt x="51" y="92"/>
                  </a:lnTo>
                  <a:lnTo>
                    <a:pt x="50" y="92"/>
                  </a:lnTo>
                  <a:lnTo>
                    <a:pt x="54" y="102"/>
                  </a:lnTo>
                  <a:lnTo>
                    <a:pt x="57" y="115"/>
                  </a:lnTo>
                  <a:lnTo>
                    <a:pt x="56" y="131"/>
                  </a:lnTo>
                  <a:lnTo>
                    <a:pt x="53" y="145"/>
                  </a:lnTo>
                  <a:lnTo>
                    <a:pt x="0" y="333"/>
                  </a:lnTo>
                  <a:lnTo>
                    <a:pt x="105" y="436"/>
                  </a:lnTo>
                  <a:lnTo>
                    <a:pt x="108" y="428"/>
                  </a:lnTo>
                  <a:lnTo>
                    <a:pt x="109" y="420"/>
                  </a:lnTo>
                  <a:lnTo>
                    <a:pt x="109" y="411"/>
                  </a:lnTo>
                  <a:lnTo>
                    <a:pt x="114" y="404"/>
                  </a:lnTo>
                  <a:lnTo>
                    <a:pt x="36" y="321"/>
                  </a:lnTo>
                  <a:lnTo>
                    <a:pt x="76" y="117"/>
                  </a:lnTo>
                  <a:lnTo>
                    <a:pt x="78" y="111"/>
                  </a:lnTo>
                  <a:lnTo>
                    <a:pt x="80" y="103"/>
                  </a:lnTo>
                  <a:lnTo>
                    <a:pt x="84" y="94"/>
                  </a:lnTo>
                  <a:lnTo>
                    <a:pt x="86" y="84"/>
                  </a:lnTo>
                  <a:lnTo>
                    <a:pt x="87" y="80"/>
                  </a:lnTo>
                  <a:lnTo>
                    <a:pt x="89" y="74"/>
                  </a:lnTo>
                  <a:lnTo>
                    <a:pt x="92" y="69"/>
                  </a:lnTo>
                  <a:lnTo>
                    <a:pt x="95" y="65"/>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1" name="Freeform 142">
              <a:extLst>
                <a:ext uri="{FF2B5EF4-FFF2-40B4-BE49-F238E27FC236}">
                  <a16:creationId xmlns:a16="http://schemas.microsoft.com/office/drawing/2014/main" id="{4F357ECC-D869-D505-1A2D-8701BE675890}"/>
                </a:ext>
              </a:extLst>
            </p:cNvPr>
            <p:cNvSpPr>
              <a:spLocks/>
            </p:cNvSpPr>
            <p:nvPr/>
          </p:nvSpPr>
          <p:spPr bwMode="auto">
            <a:xfrm>
              <a:off x="2584" y="1255"/>
              <a:ext cx="95" cy="116"/>
            </a:xfrm>
            <a:custGeom>
              <a:avLst/>
              <a:gdLst>
                <a:gd name="T0" fmla="*/ 46 w 95"/>
                <a:gd name="T1" fmla="*/ 20 h 116"/>
                <a:gd name="T2" fmla="*/ 51 w 95"/>
                <a:gd name="T3" fmla="*/ 16 h 116"/>
                <a:gd name="T4" fmla="*/ 30 w 95"/>
                <a:gd name="T5" fmla="*/ 0 h 116"/>
                <a:gd name="T6" fmla="*/ 0 w 95"/>
                <a:gd name="T7" fmla="*/ 31 h 116"/>
                <a:gd name="T8" fmla="*/ 17 w 95"/>
                <a:gd name="T9" fmla="*/ 48 h 116"/>
                <a:gd name="T10" fmla="*/ 21 w 95"/>
                <a:gd name="T11" fmla="*/ 47 h 116"/>
                <a:gd name="T12" fmla="*/ 85 w 95"/>
                <a:gd name="T13" fmla="*/ 116 h 116"/>
                <a:gd name="T14" fmla="*/ 95 w 95"/>
                <a:gd name="T15" fmla="*/ 76 h 116"/>
                <a:gd name="T16" fmla="*/ 46 w 95"/>
                <a:gd name="T17" fmla="*/ 20 h 1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116"/>
                <a:gd name="T29" fmla="*/ 95 w 95"/>
                <a:gd name="T30" fmla="*/ 116 h 1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116">
                  <a:moveTo>
                    <a:pt x="46" y="20"/>
                  </a:moveTo>
                  <a:lnTo>
                    <a:pt x="51" y="16"/>
                  </a:lnTo>
                  <a:lnTo>
                    <a:pt x="30" y="0"/>
                  </a:lnTo>
                  <a:lnTo>
                    <a:pt x="0" y="31"/>
                  </a:lnTo>
                  <a:lnTo>
                    <a:pt x="17" y="48"/>
                  </a:lnTo>
                  <a:lnTo>
                    <a:pt x="21" y="47"/>
                  </a:lnTo>
                  <a:lnTo>
                    <a:pt x="85" y="116"/>
                  </a:lnTo>
                  <a:lnTo>
                    <a:pt x="95" y="76"/>
                  </a:lnTo>
                  <a:lnTo>
                    <a:pt x="46"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2" name="Freeform 143">
              <a:extLst>
                <a:ext uri="{FF2B5EF4-FFF2-40B4-BE49-F238E27FC236}">
                  <a16:creationId xmlns:a16="http://schemas.microsoft.com/office/drawing/2014/main" id="{41601CC5-B7A0-99FE-2D02-EB8EA3C6B3D5}"/>
                </a:ext>
              </a:extLst>
            </p:cNvPr>
            <p:cNvSpPr>
              <a:spLocks/>
            </p:cNvSpPr>
            <p:nvPr/>
          </p:nvSpPr>
          <p:spPr bwMode="auto">
            <a:xfrm>
              <a:off x="3047" y="1394"/>
              <a:ext cx="332" cy="219"/>
            </a:xfrm>
            <a:custGeom>
              <a:avLst/>
              <a:gdLst>
                <a:gd name="T0" fmla="*/ 207 w 332"/>
                <a:gd name="T1" fmla="*/ 88 h 219"/>
                <a:gd name="T2" fmla="*/ 220 w 332"/>
                <a:gd name="T3" fmla="*/ 81 h 219"/>
                <a:gd name="T4" fmla="*/ 233 w 332"/>
                <a:gd name="T5" fmla="*/ 75 h 219"/>
                <a:gd name="T6" fmla="*/ 245 w 332"/>
                <a:gd name="T7" fmla="*/ 73 h 219"/>
                <a:gd name="T8" fmla="*/ 250 w 332"/>
                <a:gd name="T9" fmla="*/ 73 h 219"/>
                <a:gd name="T10" fmla="*/ 269 w 332"/>
                <a:gd name="T11" fmla="*/ 73 h 219"/>
                <a:gd name="T12" fmla="*/ 285 w 332"/>
                <a:gd name="T13" fmla="*/ 72 h 219"/>
                <a:gd name="T14" fmla="*/ 295 w 332"/>
                <a:gd name="T15" fmla="*/ 68 h 219"/>
                <a:gd name="T16" fmla="*/ 299 w 332"/>
                <a:gd name="T17" fmla="*/ 67 h 219"/>
                <a:gd name="T18" fmla="*/ 328 w 332"/>
                <a:gd name="T19" fmla="*/ 46 h 219"/>
                <a:gd name="T20" fmla="*/ 327 w 332"/>
                <a:gd name="T21" fmla="*/ 34 h 219"/>
                <a:gd name="T22" fmla="*/ 323 w 332"/>
                <a:gd name="T23" fmla="*/ 38 h 219"/>
                <a:gd name="T24" fmla="*/ 323 w 332"/>
                <a:gd name="T25" fmla="*/ 38 h 219"/>
                <a:gd name="T26" fmla="*/ 322 w 332"/>
                <a:gd name="T27" fmla="*/ 37 h 219"/>
                <a:gd name="T28" fmla="*/ 325 w 332"/>
                <a:gd name="T29" fmla="*/ 33 h 219"/>
                <a:gd name="T30" fmla="*/ 322 w 332"/>
                <a:gd name="T31" fmla="*/ 25 h 219"/>
                <a:gd name="T32" fmla="*/ 322 w 332"/>
                <a:gd name="T33" fmla="*/ 19 h 219"/>
                <a:gd name="T34" fmla="*/ 318 w 332"/>
                <a:gd name="T35" fmla="*/ 11 h 219"/>
                <a:gd name="T36" fmla="*/ 313 w 332"/>
                <a:gd name="T37" fmla="*/ 5 h 219"/>
                <a:gd name="T38" fmla="*/ 308 w 332"/>
                <a:gd name="T39" fmla="*/ 0 h 219"/>
                <a:gd name="T40" fmla="*/ 307 w 332"/>
                <a:gd name="T41" fmla="*/ 2 h 219"/>
                <a:gd name="T42" fmla="*/ 304 w 332"/>
                <a:gd name="T43" fmla="*/ 18 h 219"/>
                <a:gd name="T44" fmla="*/ 291 w 332"/>
                <a:gd name="T45" fmla="*/ 29 h 219"/>
                <a:gd name="T46" fmla="*/ 282 w 332"/>
                <a:gd name="T47" fmla="*/ 34 h 219"/>
                <a:gd name="T48" fmla="*/ 278 w 332"/>
                <a:gd name="T49" fmla="*/ 36 h 219"/>
                <a:gd name="T50" fmla="*/ 269 w 332"/>
                <a:gd name="T51" fmla="*/ 33 h 219"/>
                <a:gd name="T52" fmla="*/ 268 w 332"/>
                <a:gd name="T53" fmla="*/ 20 h 219"/>
                <a:gd name="T54" fmla="*/ 264 w 332"/>
                <a:gd name="T55" fmla="*/ 15 h 219"/>
                <a:gd name="T56" fmla="*/ 262 w 332"/>
                <a:gd name="T57" fmla="*/ 14 h 219"/>
                <a:gd name="T58" fmla="*/ 262 w 332"/>
                <a:gd name="T59" fmla="*/ 16 h 219"/>
                <a:gd name="T60" fmla="*/ 257 w 332"/>
                <a:gd name="T61" fmla="*/ 21 h 219"/>
                <a:gd name="T62" fmla="*/ 248 w 332"/>
                <a:gd name="T63" fmla="*/ 33 h 219"/>
                <a:gd name="T64" fmla="*/ 236 w 332"/>
                <a:gd name="T65" fmla="*/ 45 h 219"/>
                <a:gd name="T66" fmla="*/ 221 w 332"/>
                <a:gd name="T67" fmla="*/ 56 h 219"/>
                <a:gd name="T68" fmla="*/ 216 w 332"/>
                <a:gd name="T69" fmla="*/ 61 h 219"/>
                <a:gd name="T70" fmla="*/ 15 w 332"/>
                <a:gd name="T71" fmla="*/ 162 h 219"/>
                <a:gd name="T72" fmla="*/ 8 w 332"/>
                <a:gd name="T73" fmla="*/ 180 h 219"/>
                <a:gd name="T74" fmla="*/ 0 w 332"/>
                <a:gd name="T75" fmla="*/ 196 h 219"/>
                <a:gd name="T76" fmla="*/ 200 w 332"/>
                <a:gd name="T77" fmla="*/ 93 h 2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32"/>
                <a:gd name="T118" fmla="*/ 0 h 219"/>
                <a:gd name="T119" fmla="*/ 332 w 332"/>
                <a:gd name="T120" fmla="*/ 219 h 2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32" h="219">
                  <a:moveTo>
                    <a:pt x="200" y="93"/>
                  </a:moveTo>
                  <a:lnTo>
                    <a:pt x="207" y="88"/>
                  </a:lnTo>
                  <a:lnTo>
                    <a:pt x="214" y="85"/>
                  </a:lnTo>
                  <a:lnTo>
                    <a:pt x="220" y="81"/>
                  </a:lnTo>
                  <a:lnTo>
                    <a:pt x="227" y="78"/>
                  </a:lnTo>
                  <a:lnTo>
                    <a:pt x="233" y="75"/>
                  </a:lnTo>
                  <a:lnTo>
                    <a:pt x="239" y="74"/>
                  </a:lnTo>
                  <a:lnTo>
                    <a:pt x="245" y="73"/>
                  </a:lnTo>
                  <a:lnTo>
                    <a:pt x="250" y="74"/>
                  </a:lnTo>
                  <a:lnTo>
                    <a:pt x="250" y="73"/>
                  </a:lnTo>
                  <a:lnTo>
                    <a:pt x="259" y="74"/>
                  </a:lnTo>
                  <a:lnTo>
                    <a:pt x="269" y="73"/>
                  </a:lnTo>
                  <a:lnTo>
                    <a:pt x="277" y="73"/>
                  </a:lnTo>
                  <a:lnTo>
                    <a:pt x="285" y="72"/>
                  </a:lnTo>
                  <a:lnTo>
                    <a:pt x="291" y="69"/>
                  </a:lnTo>
                  <a:lnTo>
                    <a:pt x="295" y="68"/>
                  </a:lnTo>
                  <a:lnTo>
                    <a:pt x="298" y="67"/>
                  </a:lnTo>
                  <a:lnTo>
                    <a:pt x="299" y="67"/>
                  </a:lnTo>
                  <a:lnTo>
                    <a:pt x="316" y="58"/>
                  </a:lnTo>
                  <a:lnTo>
                    <a:pt x="328" y="46"/>
                  </a:lnTo>
                  <a:lnTo>
                    <a:pt x="332" y="31"/>
                  </a:lnTo>
                  <a:lnTo>
                    <a:pt x="327" y="34"/>
                  </a:lnTo>
                  <a:lnTo>
                    <a:pt x="324" y="36"/>
                  </a:lnTo>
                  <a:lnTo>
                    <a:pt x="323" y="38"/>
                  </a:lnTo>
                  <a:lnTo>
                    <a:pt x="323" y="39"/>
                  </a:lnTo>
                  <a:lnTo>
                    <a:pt x="323" y="38"/>
                  </a:lnTo>
                  <a:lnTo>
                    <a:pt x="322" y="37"/>
                  </a:lnTo>
                  <a:lnTo>
                    <a:pt x="325" y="33"/>
                  </a:lnTo>
                  <a:lnTo>
                    <a:pt x="324" y="28"/>
                  </a:lnTo>
                  <a:lnTo>
                    <a:pt x="322" y="25"/>
                  </a:lnTo>
                  <a:lnTo>
                    <a:pt x="320" y="23"/>
                  </a:lnTo>
                  <a:lnTo>
                    <a:pt x="322" y="19"/>
                  </a:lnTo>
                  <a:lnTo>
                    <a:pt x="321" y="15"/>
                  </a:lnTo>
                  <a:lnTo>
                    <a:pt x="318" y="11"/>
                  </a:lnTo>
                  <a:lnTo>
                    <a:pt x="315" y="9"/>
                  </a:lnTo>
                  <a:lnTo>
                    <a:pt x="313" y="5"/>
                  </a:lnTo>
                  <a:lnTo>
                    <a:pt x="311" y="1"/>
                  </a:lnTo>
                  <a:lnTo>
                    <a:pt x="308" y="0"/>
                  </a:lnTo>
                  <a:lnTo>
                    <a:pt x="307" y="0"/>
                  </a:lnTo>
                  <a:lnTo>
                    <a:pt x="307" y="2"/>
                  </a:lnTo>
                  <a:lnTo>
                    <a:pt x="307" y="9"/>
                  </a:lnTo>
                  <a:lnTo>
                    <a:pt x="304" y="18"/>
                  </a:lnTo>
                  <a:lnTo>
                    <a:pt x="296" y="26"/>
                  </a:lnTo>
                  <a:lnTo>
                    <a:pt x="291" y="29"/>
                  </a:lnTo>
                  <a:lnTo>
                    <a:pt x="286" y="31"/>
                  </a:lnTo>
                  <a:lnTo>
                    <a:pt x="282" y="34"/>
                  </a:lnTo>
                  <a:lnTo>
                    <a:pt x="281" y="35"/>
                  </a:lnTo>
                  <a:lnTo>
                    <a:pt x="278" y="36"/>
                  </a:lnTo>
                  <a:lnTo>
                    <a:pt x="273" y="36"/>
                  </a:lnTo>
                  <a:lnTo>
                    <a:pt x="269" y="33"/>
                  </a:lnTo>
                  <a:lnTo>
                    <a:pt x="270" y="24"/>
                  </a:lnTo>
                  <a:lnTo>
                    <a:pt x="268" y="20"/>
                  </a:lnTo>
                  <a:lnTo>
                    <a:pt x="266" y="17"/>
                  </a:lnTo>
                  <a:lnTo>
                    <a:pt x="264" y="15"/>
                  </a:lnTo>
                  <a:lnTo>
                    <a:pt x="263" y="13"/>
                  </a:lnTo>
                  <a:lnTo>
                    <a:pt x="262" y="14"/>
                  </a:lnTo>
                  <a:lnTo>
                    <a:pt x="262" y="15"/>
                  </a:lnTo>
                  <a:lnTo>
                    <a:pt x="262" y="16"/>
                  </a:lnTo>
                  <a:lnTo>
                    <a:pt x="260" y="17"/>
                  </a:lnTo>
                  <a:lnTo>
                    <a:pt x="257" y="21"/>
                  </a:lnTo>
                  <a:lnTo>
                    <a:pt x="253" y="27"/>
                  </a:lnTo>
                  <a:lnTo>
                    <a:pt x="248" y="33"/>
                  </a:lnTo>
                  <a:lnTo>
                    <a:pt x="244" y="38"/>
                  </a:lnTo>
                  <a:lnTo>
                    <a:pt x="236" y="45"/>
                  </a:lnTo>
                  <a:lnTo>
                    <a:pt x="228" y="50"/>
                  </a:lnTo>
                  <a:lnTo>
                    <a:pt x="221" y="56"/>
                  </a:lnTo>
                  <a:lnTo>
                    <a:pt x="217" y="61"/>
                  </a:lnTo>
                  <a:lnTo>
                    <a:pt x="216" y="61"/>
                  </a:lnTo>
                  <a:lnTo>
                    <a:pt x="48" y="182"/>
                  </a:lnTo>
                  <a:lnTo>
                    <a:pt x="15" y="162"/>
                  </a:lnTo>
                  <a:lnTo>
                    <a:pt x="11" y="171"/>
                  </a:lnTo>
                  <a:lnTo>
                    <a:pt x="8" y="180"/>
                  </a:lnTo>
                  <a:lnTo>
                    <a:pt x="5" y="188"/>
                  </a:lnTo>
                  <a:lnTo>
                    <a:pt x="0" y="196"/>
                  </a:lnTo>
                  <a:lnTo>
                    <a:pt x="52" y="219"/>
                  </a:lnTo>
                  <a:lnTo>
                    <a:pt x="200" y="93"/>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3" name="Freeform 144">
              <a:extLst>
                <a:ext uri="{FF2B5EF4-FFF2-40B4-BE49-F238E27FC236}">
                  <a16:creationId xmlns:a16="http://schemas.microsoft.com/office/drawing/2014/main" id="{E417CB25-187F-55BC-1B67-93776D1FF522}"/>
                </a:ext>
              </a:extLst>
            </p:cNvPr>
            <p:cNvSpPr>
              <a:spLocks/>
            </p:cNvSpPr>
            <p:nvPr/>
          </p:nvSpPr>
          <p:spPr bwMode="auto">
            <a:xfrm>
              <a:off x="3267" y="1268"/>
              <a:ext cx="152" cy="347"/>
            </a:xfrm>
            <a:custGeom>
              <a:avLst/>
              <a:gdLst>
                <a:gd name="T0" fmla="*/ 49 w 152"/>
                <a:gd name="T1" fmla="*/ 0 h 347"/>
                <a:gd name="T2" fmla="*/ 0 w 152"/>
                <a:gd name="T3" fmla="*/ 17 h 347"/>
                <a:gd name="T4" fmla="*/ 53 w 152"/>
                <a:gd name="T5" fmla="*/ 163 h 347"/>
                <a:gd name="T6" fmla="*/ 102 w 152"/>
                <a:gd name="T7" fmla="*/ 347 h 347"/>
                <a:gd name="T8" fmla="*/ 152 w 152"/>
                <a:gd name="T9" fmla="*/ 333 h 347"/>
                <a:gd name="T10" fmla="*/ 87 w 152"/>
                <a:gd name="T11" fmla="*/ 152 h 347"/>
                <a:gd name="T12" fmla="*/ 49 w 152"/>
                <a:gd name="T13" fmla="*/ 0 h 347"/>
                <a:gd name="T14" fmla="*/ 0 60000 65536"/>
                <a:gd name="T15" fmla="*/ 0 60000 65536"/>
                <a:gd name="T16" fmla="*/ 0 60000 65536"/>
                <a:gd name="T17" fmla="*/ 0 60000 65536"/>
                <a:gd name="T18" fmla="*/ 0 60000 65536"/>
                <a:gd name="T19" fmla="*/ 0 60000 65536"/>
                <a:gd name="T20" fmla="*/ 0 60000 65536"/>
                <a:gd name="T21" fmla="*/ 0 w 152"/>
                <a:gd name="T22" fmla="*/ 0 h 347"/>
                <a:gd name="T23" fmla="*/ 152 w 152"/>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347">
                  <a:moveTo>
                    <a:pt x="49" y="0"/>
                  </a:moveTo>
                  <a:lnTo>
                    <a:pt x="0" y="17"/>
                  </a:lnTo>
                  <a:lnTo>
                    <a:pt x="53" y="163"/>
                  </a:lnTo>
                  <a:lnTo>
                    <a:pt x="102" y="347"/>
                  </a:lnTo>
                  <a:lnTo>
                    <a:pt x="152" y="333"/>
                  </a:lnTo>
                  <a:lnTo>
                    <a:pt x="87" y="152"/>
                  </a:lnTo>
                  <a:lnTo>
                    <a:pt x="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4" name="Freeform 145">
              <a:extLst>
                <a:ext uri="{FF2B5EF4-FFF2-40B4-BE49-F238E27FC236}">
                  <a16:creationId xmlns:a16="http://schemas.microsoft.com/office/drawing/2014/main" id="{6D6A4372-C280-6752-AC3C-B8769D542BAB}"/>
                </a:ext>
              </a:extLst>
            </p:cNvPr>
            <p:cNvSpPr>
              <a:spLocks/>
            </p:cNvSpPr>
            <p:nvPr/>
          </p:nvSpPr>
          <p:spPr bwMode="auto">
            <a:xfrm>
              <a:off x="3315" y="1410"/>
              <a:ext cx="43" cy="26"/>
            </a:xfrm>
            <a:custGeom>
              <a:avLst/>
              <a:gdLst>
                <a:gd name="T0" fmla="*/ 39 w 43"/>
                <a:gd name="T1" fmla="*/ 7 h 26"/>
                <a:gd name="T2" fmla="*/ 43 w 43"/>
                <a:gd name="T3" fmla="*/ 14 h 26"/>
                <a:gd name="T4" fmla="*/ 5 w 43"/>
                <a:gd name="T5" fmla="*/ 26 h 26"/>
                <a:gd name="T6" fmla="*/ 0 w 43"/>
                <a:gd name="T7" fmla="*/ 11 h 26"/>
                <a:gd name="T8" fmla="*/ 38 w 43"/>
                <a:gd name="T9" fmla="*/ 0 h 26"/>
                <a:gd name="T10" fmla="*/ 39 w 43"/>
                <a:gd name="T11" fmla="*/ 7 h 26"/>
                <a:gd name="T12" fmla="*/ 0 60000 65536"/>
                <a:gd name="T13" fmla="*/ 0 60000 65536"/>
                <a:gd name="T14" fmla="*/ 0 60000 65536"/>
                <a:gd name="T15" fmla="*/ 0 60000 65536"/>
                <a:gd name="T16" fmla="*/ 0 60000 65536"/>
                <a:gd name="T17" fmla="*/ 0 60000 65536"/>
                <a:gd name="T18" fmla="*/ 0 w 43"/>
                <a:gd name="T19" fmla="*/ 0 h 26"/>
                <a:gd name="T20" fmla="*/ 43 w 4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43" h="26">
                  <a:moveTo>
                    <a:pt x="39" y="7"/>
                  </a:moveTo>
                  <a:lnTo>
                    <a:pt x="43" y="14"/>
                  </a:lnTo>
                  <a:lnTo>
                    <a:pt x="5" y="26"/>
                  </a:lnTo>
                  <a:lnTo>
                    <a:pt x="0" y="11"/>
                  </a:lnTo>
                  <a:lnTo>
                    <a:pt x="38" y="0"/>
                  </a:lnTo>
                  <a:lnTo>
                    <a:pt x="39" y="7"/>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5" name="Freeform 146">
              <a:extLst>
                <a:ext uri="{FF2B5EF4-FFF2-40B4-BE49-F238E27FC236}">
                  <a16:creationId xmlns:a16="http://schemas.microsoft.com/office/drawing/2014/main" id="{E0369572-15A9-79D7-3EC2-18AD6CF10C30}"/>
                </a:ext>
              </a:extLst>
            </p:cNvPr>
            <p:cNvSpPr>
              <a:spLocks/>
            </p:cNvSpPr>
            <p:nvPr/>
          </p:nvSpPr>
          <p:spPr bwMode="auto">
            <a:xfrm>
              <a:off x="3333" y="1394"/>
              <a:ext cx="28" cy="14"/>
            </a:xfrm>
            <a:custGeom>
              <a:avLst/>
              <a:gdLst>
                <a:gd name="T0" fmla="*/ 21 w 28"/>
                <a:gd name="T1" fmla="*/ 0 h 14"/>
                <a:gd name="T2" fmla="*/ 0 w 28"/>
                <a:gd name="T3" fmla="*/ 8 h 14"/>
                <a:gd name="T4" fmla="*/ 1 w 28"/>
                <a:gd name="T5" fmla="*/ 9 h 14"/>
                <a:gd name="T6" fmla="*/ 5 w 28"/>
                <a:gd name="T7" fmla="*/ 13 h 14"/>
                <a:gd name="T8" fmla="*/ 11 w 28"/>
                <a:gd name="T9" fmla="*/ 14 h 14"/>
                <a:gd name="T10" fmla="*/ 24 w 28"/>
                <a:gd name="T11" fmla="*/ 10 h 14"/>
                <a:gd name="T12" fmla="*/ 25 w 28"/>
                <a:gd name="T13" fmla="*/ 9 h 14"/>
                <a:gd name="T14" fmla="*/ 28 w 28"/>
                <a:gd name="T15" fmla="*/ 7 h 14"/>
                <a:gd name="T16" fmla="*/ 27 w 28"/>
                <a:gd name="T17" fmla="*/ 4 h 14"/>
                <a:gd name="T18" fmla="*/ 21 w 28"/>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4"/>
                <a:gd name="T32" fmla="*/ 28 w 28"/>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4">
                  <a:moveTo>
                    <a:pt x="21" y="0"/>
                  </a:moveTo>
                  <a:lnTo>
                    <a:pt x="0" y="8"/>
                  </a:lnTo>
                  <a:lnTo>
                    <a:pt x="1" y="9"/>
                  </a:lnTo>
                  <a:lnTo>
                    <a:pt x="5" y="13"/>
                  </a:lnTo>
                  <a:lnTo>
                    <a:pt x="11" y="14"/>
                  </a:lnTo>
                  <a:lnTo>
                    <a:pt x="24" y="10"/>
                  </a:lnTo>
                  <a:lnTo>
                    <a:pt x="25" y="9"/>
                  </a:lnTo>
                  <a:lnTo>
                    <a:pt x="28" y="7"/>
                  </a:lnTo>
                  <a:lnTo>
                    <a:pt x="27" y="4"/>
                  </a:lnTo>
                  <a:lnTo>
                    <a:pt x="21"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6" name="Freeform 147">
              <a:extLst>
                <a:ext uri="{FF2B5EF4-FFF2-40B4-BE49-F238E27FC236}">
                  <a16:creationId xmlns:a16="http://schemas.microsoft.com/office/drawing/2014/main" id="{A5F09988-8387-7C4B-02EA-4B6E36E105A9}"/>
                </a:ext>
              </a:extLst>
            </p:cNvPr>
            <p:cNvSpPr>
              <a:spLocks/>
            </p:cNvSpPr>
            <p:nvPr/>
          </p:nvSpPr>
          <p:spPr bwMode="auto">
            <a:xfrm>
              <a:off x="3335" y="1404"/>
              <a:ext cx="30" cy="16"/>
            </a:xfrm>
            <a:custGeom>
              <a:avLst/>
              <a:gdLst>
                <a:gd name="T0" fmla="*/ 26 w 30"/>
                <a:gd name="T1" fmla="*/ 0 h 16"/>
                <a:gd name="T2" fmla="*/ 0 w 30"/>
                <a:gd name="T3" fmla="*/ 10 h 16"/>
                <a:gd name="T4" fmla="*/ 1 w 30"/>
                <a:gd name="T5" fmla="*/ 11 h 16"/>
                <a:gd name="T6" fmla="*/ 6 w 30"/>
                <a:gd name="T7" fmla="*/ 15 h 16"/>
                <a:gd name="T8" fmla="*/ 14 w 30"/>
                <a:gd name="T9" fmla="*/ 16 h 16"/>
                <a:gd name="T10" fmla="*/ 28 w 30"/>
                <a:gd name="T11" fmla="*/ 11 h 16"/>
                <a:gd name="T12" fmla="*/ 29 w 30"/>
                <a:gd name="T13" fmla="*/ 10 h 16"/>
                <a:gd name="T14" fmla="*/ 30 w 30"/>
                <a:gd name="T15" fmla="*/ 7 h 16"/>
                <a:gd name="T16" fmla="*/ 30 w 30"/>
                <a:gd name="T17" fmla="*/ 4 h 16"/>
                <a:gd name="T18" fmla="*/ 26 w 30"/>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
                <a:gd name="T32" fmla="*/ 30 w 3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
                  <a:moveTo>
                    <a:pt x="26" y="0"/>
                  </a:moveTo>
                  <a:lnTo>
                    <a:pt x="0" y="10"/>
                  </a:lnTo>
                  <a:lnTo>
                    <a:pt x="1" y="11"/>
                  </a:lnTo>
                  <a:lnTo>
                    <a:pt x="6" y="15"/>
                  </a:lnTo>
                  <a:lnTo>
                    <a:pt x="14" y="16"/>
                  </a:lnTo>
                  <a:lnTo>
                    <a:pt x="28" y="11"/>
                  </a:lnTo>
                  <a:lnTo>
                    <a:pt x="29" y="10"/>
                  </a:lnTo>
                  <a:lnTo>
                    <a:pt x="30" y="7"/>
                  </a:lnTo>
                  <a:lnTo>
                    <a:pt x="30" y="4"/>
                  </a:lnTo>
                  <a:lnTo>
                    <a:pt x="26"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7" name="Freeform 148">
              <a:extLst>
                <a:ext uri="{FF2B5EF4-FFF2-40B4-BE49-F238E27FC236}">
                  <a16:creationId xmlns:a16="http://schemas.microsoft.com/office/drawing/2014/main" id="{06FD16D5-43EB-2F31-BF56-3A7789B4E072}"/>
                </a:ext>
              </a:extLst>
            </p:cNvPr>
            <p:cNvSpPr>
              <a:spLocks/>
            </p:cNvSpPr>
            <p:nvPr/>
          </p:nvSpPr>
          <p:spPr bwMode="auto">
            <a:xfrm>
              <a:off x="3340" y="1418"/>
              <a:ext cx="30" cy="15"/>
            </a:xfrm>
            <a:custGeom>
              <a:avLst/>
              <a:gdLst>
                <a:gd name="T0" fmla="*/ 25 w 30"/>
                <a:gd name="T1" fmla="*/ 0 h 15"/>
                <a:gd name="T2" fmla="*/ 0 w 30"/>
                <a:gd name="T3" fmla="*/ 10 h 15"/>
                <a:gd name="T4" fmla="*/ 1 w 30"/>
                <a:gd name="T5" fmla="*/ 11 h 15"/>
                <a:gd name="T6" fmla="*/ 5 w 30"/>
                <a:gd name="T7" fmla="*/ 14 h 15"/>
                <a:gd name="T8" fmla="*/ 13 w 30"/>
                <a:gd name="T9" fmla="*/ 15 h 15"/>
                <a:gd name="T10" fmla="*/ 28 w 30"/>
                <a:gd name="T11" fmla="*/ 12 h 15"/>
                <a:gd name="T12" fmla="*/ 29 w 30"/>
                <a:gd name="T13" fmla="*/ 11 h 15"/>
                <a:gd name="T14" fmla="*/ 30 w 30"/>
                <a:gd name="T15" fmla="*/ 7 h 15"/>
                <a:gd name="T16" fmla="*/ 30 w 30"/>
                <a:gd name="T17" fmla="*/ 3 h 15"/>
                <a:gd name="T18" fmla="*/ 25 w 30"/>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
                <a:gd name="T32" fmla="*/ 30 w 30"/>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
                  <a:moveTo>
                    <a:pt x="25" y="0"/>
                  </a:moveTo>
                  <a:lnTo>
                    <a:pt x="0" y="10"/>
                  </a:lnTo>
                  <a:lnTo>
                    <a:pt x="1" y="11"/>
                  </a:lnTo>
                  <a:lnTo>
                    <a:pt x="5" y="14"/>
                  </a:lnTo>
                  <a:lnTo>
                    <a:pt x="13" y="15"/>
                  </a:lnTo>
                  <a:lnTo>
                    <a:pt x="28" y="12"/>
                  </a:lnTo>
                  <a:lnTo>
                    <a:pt x="29" y="11"/>
                  </a:lnTo>
                  <a:lnTo>
                    <a:pt x="30" y="7"/>
                  </a:lnTo>
                  <a:lnTo>
                    <a:pt x="30" y="3"/>
                  </a:lnTo>
                  <a:lnTo>
                    <a:pt x="25"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8" name="Freeform 149">
              <a:extLst>
                <a:ext uri="{FF2B5EF4-FFF2-40B4-BE49-F238E27FC236}">
                  <a16:creationId xmlns:a16="http://schemas.microsoft.com/office/drawing/2014/main" id="{08D0C0C8-9089-18F9-AED3-FEA8FADB0BB4}"/>
                </a:ext>
              </a:extLst>
            </p:cNvPr>
            <p:cNvSpPr>
              <a:spLocks/>
            </p:cNvSpPr>
            <p:nvPr/>
          </p:nvSpPr>
          <p:spPr bwMode="auto">
            <a:xfrm>
              <a:off x="3302" y="1393"/>
              <a:ext cx="47" cy="44"/>
            </a:xfrm>
            <a:custGeom>
              <a:avLst/>
              <a:gdLst>
                <a:gd name="T0" fmla="*/ 30 w 47"/>
                <a:gd name="T1" fmla="*/ 0 h 44"/>
                <a:gd name="T2" fmla="*/ 10 w 47"/>
                <a:gd name="T3" fmla="*/ 3 h 44"/>
                <a:gd name="T4" fmla="*/ 0 w 47"/>
                <a:gd name="T5" fmla="*/ 25 h 44"/>
                <a:gd name="T6" fmla="*/ 15 w 47"/>
                <a:gd name="T7" fmla="*/ 44 h 44"/>
                <a:gd name="T8" fmla="*/ 18 w 47"/>
                <a:gd name="T9" fmla="*/ 43 h 44"/>
                <a:gd name="T10" fmla="*/ 21 w 47"/>
                <a:gd name="T11" fmla="*/ 39 h 44"/>
                <a:gd name="T12" fmla="*/ 24 w 47"/>
                <a:gd name="T13" fmla="*/ 31 h 44"/>
                <a:gd name="T14" fmla="*/ 22 w 47"/>
                <a:gd name="T15" fmla="*/ 21 h 44"/>
                <a:gd name="T16" fmla="*/ 20 w 47"/>
                <a:gd name="T17" fmla="*/ 14 h 44"/>
                <a:gd name="T18" fmla="*/ 29 w 47"/>
                <a:gd name="T19" fmla="*/ 10 h 44"/>
                <a:gd name="T20" fmla="*/ 30 w 47"/>
                <a:gd name="T21" fmla="*/ 11 h 44"/>
                <a:gd name="T22" fmla="*/ 34 w 47"/>
                <a:gd name="T23" fmla="*/ 15 h 44"/>
                <a:gd name="T24" fmla="*/ 40 w 47"/>
                <a:gd name="T25" fmla="*/ 16 h 44"/>
                <a:gd name="T26" fmla="*/ 47 w 47"/>
                <a:gd name="T27" fmla="*/ 12 h 44"/>
                <a:gd name="T28" fmla="*/ 30 w 47"/>
                <a:gd name="T29" fmla="*/ 0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44"/>
                <a:gd name="T47" fmla="*/ 47 w 47"/>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44">
                  <a:moveTo>
                    <a:pt x="30" y="0"/>
                  </a:moveTo>
                  <a:lnTo>
                    <a:pt x="10" y="3"/>
                  </a:lnTo>
                  <a:lnTo>
                    <a:pt x="0" y="25"/>
                  </a:lnTo>
                  <a:lnTo>
                    <a:pt x="15" y="44"/>
                  </a:lnTo>
                  <a:lnTo>
                    <a:pt x="18" y="43"/>
                  </a:lnTo>
                  <a:lnTo>
                    <a:pt x="21" y="39"/>
                  </a:lnTo>
                  <a:lnTo>
                    <a:pt x="24" y="31"/>
                  </a:lnTo>
                  <a:lnTo>
                    <a:pt x="22" y="21"/>
                  </a:lnTo>
                  <a:lnTo>
                    <a:pt x="20" y="14"/>
                  </a:lnTo>
                  <a:lnTo>
                    <a:pt x="29" y="10"/>
                  </a:lnTo>
                  <a:lnTo>
                    <a:pt x="30" y="11"/>
                  </a:lnTo>
                  <a:lnTo>
                    <a:pt x="34" y="15"/>
                  </a:lnTo>
                  <a:lnTo>
                    <a:pt x="40" y="16"/>
                  </a:lnTo>
                  <a:lnTo>
                    <a:pt x="47" y="12"/>
                  </a:lnTo>
                  <a:lnTo>
                    <a:pt x="30"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9" name="Freeform 150">
              <a:extLst>
                <a:ext uri="{FF2B5EF4-FFF2-40B4-BE49-F238E27FC236}">
                  <a16:creationId xmlns:a16="http://schemas.microsoft.com/office/drawing/2014/main" id="{A076C9AB-2B54-242D-FBA7-B1DACE1D13B4}"/>
                </a:ext>
              </a:extLst>
            </p:cNvPr>
            <p:cNvSpPr>
              <a:spLocks/>
            </p:cNvSpPr>
            <p:nvPr/>
          </p:nvSpPr>
          <p:spPr bwMode="auto">
            <a:xfrm>
              <a:off x="3002" y="1536"/>
              <a:ext cx="69" cy="60"/>
            </a:xfrm>
            <a:custGeom>
              <a:avLst/>
              <a:gdLst>
                <a:gd name="T0" fmla="*/ 45 w 69"/>
                <a:gd name="T1" fmla="*/ 1 h 60"/>
                <a:gd name="T2" fmla="*/ 43 w 69"/>
                <a:gd name="T3" fmla="*/ 10 h 60"/>
                <a:gd name="T4" fmla="*/ 25 w 69"/>
                <a:gd name="T5" fmla="*/ 0 h 60"/>
                <a:gd name="T6" fmla="*/ 20 w 69"/>
                <a:gd name="T7" fmla="*/ 8 h 60"/>
                <a:gd name="T8" fmla="*/ 13 w 69"/>
                <a:gd name="T9" fmla="*/ 16 h 60"/>
                <a:gd name="T10" fmla="*/ 6 w 69"/>
                <a:gd name="T11" fmla="*/ 23 h 60"/>
                <a:gd name="T12" fmla="*/ 0 w 69"/>
                <a:gd name="T13" fmla="*/ 32 h 60"/>
                <a:gd name="T14" fmla="*/ 31 w 69"/>
                <a:gd name="T15" fmla="*/ 47 h 60"/>
                <a:gd name="T16" fmla="*/ 30 w 69"/>
                <a:gd name="T17" fmla="*/ 50 h 60"/>
                <a:gd name="T18" fmla="*/ 52 w 69"/>
                <a:gd name="T19" fmla="*/ 60 h 60"/>
                <a:gd name="T20" fmla="*/ 69 w 69"/>
                <a:gd name="T21" fmla="*/ 20 h 60"/>
                <a:gd name="T22" fmla="*/ 45 w 69"/>
                <a:gd name="T23" fmla="*/ 1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60"/>
                <a:gd name="T38" fmla="*/ 69 w 69"/>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60">
                  <a:moveTo>
                    <a:pt x="45" y="1"/>
                  </a:moveTo>
                  <a:lnTo>
                    <a:pt x="43" y="10"/>
                  </a:lnTo>
                  <a:lnTo>
                    <a:pt x="25" y="0"/>
                  </a:lnTo>
                  <a:lnTo>
                    <a:pt x="20" y="8"/>
                  </a:lnTo>
                  <a:lnTo>
                    <a:pt x="13" y="16"/>
                  </a:lnTo>
                  <a:lnTo>
                    <a:pt x="6" y="23"/>
                  </a:lnTo>
                  <a:lnTo>
                    <a:pt x="0" y="32"/>
                  </a:lnTo>
                  <a:lnTo>
                    <a:pt x="31" y="47"/>
                  </a:lnTo>
                  <a:lnTo>
                    <a:pt x="30" y="50"/>
                  </a:lnTo>
                  <a:lnTo>
                    <a:pt x="52" y="60"/>
                  </a:lnTo>
                  <a:lnTo>
                    <a:pt x="69" y="20"/>
                  </a:lnTo>
                  <a:lnTo>
                    <a:pt x="4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0" name="Freeform 151">
              <a:extLst>
                <a:ext uri="{FF2B5EF4-FFF2-40B4-BE49-F238E27FC236}">
                  <a16:creationId xmlns:a16="http://schemas.microsoft.com/office/drawing/2014/main" id="{041C3DF4-AE6D-EA9C-DE8E-F590E944D306}"/>
                </a:ext>
              </a:extLst>
            </p:cNvPr>
            <p:cNvSpPr>
              <a:spLocks/>
            </p:cNvSpPr>
            <p:nvPr/>
          </p:nvSpPr>
          <p:spPr bwMode="auto">
            <a:xfrm>
              <a:off x="2700" y="1091"/>
              <a:ext cx="177" cy="206"/>
            </a:xfrm>
            <a:custGeom>
              <a:avLst/>
              <a:gdLst>
                <a:gd name="T0" fmla="*/ 133 w 177"/>
                <a:gd name="T1" fmla="*/ 16 h 206"/>
                <a:gd name="T2" fmla="*/ 114 w 177"/>
                <a:gd name="T3" fmla="*/ 4 h 206"/>
                <a:gd name="T4" fmla="*/ 108 w 177"/>
                <a:gd name="T5" fmla="*/ 10 h 206"/>
                <a:gd name="T6" fmla="*/ 79 w 177"/>
                <a:gd name="T7" fmla="*/ 0 h 206"/>
                <a:gd name="T8" fmla="*/ 76 w 177"/>
                <a:gd name="T9" fmla="*/ 9 h 206"/>
                <a:gd name="T10" fmla="*/ 57 w 177"/>
                <a:gd name="T11" fmla="*/ 5 h 206"/>
                <a:gd name="T12" fmla="*/ 52 w 177"/>
                <a:gd name="T13" fmla="*/ 15 h 206"/>
                <a:gd name="T14" fmla="*/ 28 w 177"/>
                <a:gd name="T15" fmla="*/ 19 h 206"/>
                <a:gd name="T16" fmla="*/ 28 w 177"/>
                <a:gd name="T17" fmla="*/ 29 h 206"/>
                <a:gd name="T18" fmla="*/ 8 w 177"/>
                <a:gd name="T19" fmla="*/ 59 h 206"/>
                <a:gd name="T20" fmla="*/ 0 w 177"/>
                <a:gd name="T21" fmla="*/ 110 h 206"/>
                <a:gd name="T22" fmla="*/ 30 w 177"/>
                <a:gd name="T23" fmla="*/ 74 h 206"/>
                <a:gd name="T24" fmla="*/ 54 w 177"/>
                <a:gd name="T25" fmla="*/ 61 h 206"/>
                <a:gd name="T26" fmla="*/ 55 w 177"/>
                <a:gd name="T27" fmla="*/ 74 h 206"/>
                <a:gd name="T28" fmla="*/ 71 w 177"/>
                <a:gd name="T29" fmla="*/ 78 h 206"/>
                <a:gd name="T30" fmla="*/ 69 w 177"/>
                <a:gd name="T31" fmla="*/ 98 h 206"/>
                <a:gd name="T32" fmla="*/ 79 w 177"/>
                <a:gd name="T33" fmla="*/ 106 h 206"/>
                <a:gd name="T34" fmla="*/ 93 w 177"/>
                <a:gd name="T35" fmla="*/ 110 h 206"/>
                <a:gd name="T36" fmla="*/ 93 w 177"/>
                <a:gd name="T37" fmla="*/ 108 h 206"/>
                <a:gd name="T38" fmla="*/ 92 w 177"/>
                <a:gd name="T39" fmla="*/ 103 h 206"/>
                <a:gd name="T40" fmla="*/ 94 w 177"/>
                <a:gd name="T41" fmla="*/ 99 h 206"/>
                <a:gd name="T42" fmla="*/ 100 w 177"/>
                <a:gd name="T43" fmla="*/ 97 h 206"/>
                <a:gd name="T44" fmla="*/ 115 w 177"/>
                <a:gd name="T45" fmla="*/ 101 h 206"/>
                <a:gd name="T46" fmla="*/ 121 w 177"/>
                <a:gd name="T47" fmla="*/ 115 h 206"/>
                <a:gd name="T48" fmla="*/ 120 w 177"/>
                <a:gd name="T49" fmla="*/ 128 h 206"/>
                <a:gd name="T50" fmla="*/ 119 w 177"/>
                <a:gd name="T51" fmla="*/ 135 h 206"/>
                <a:gd name="T52" fmla="*/ 117 w 177"/>
                <a:gd name="T53" fmla="*/ 206 h 206"/>
                <a:gd name="T54" fmla="*/ 140 w 177"/>
                <a:gd name="T55" fmla="*/ 187 h 206"/>
                <a:gd name="T56" fmla="*/ 177 w 177"/>
                <a:gd name="T57" fmla="*/ 99 h 206"/>
                <a:gd name="T58" fmla="*/ 175 w 177"/>
                <a:gd name="T59" fmla="*/ 67 h 206"/>
                <a:gd name="T60" fmla="*/ 158 w 177"/>
                <a:gd name="T61" fmla="*/ 35 h 206"/>
                <a:gd name="T62" fmla="*/ 150 w 177"/>
                <a:gd name="T63" fmla="*/ 28 h 206"/>
                <a:gd name="T64" fmla="*/ 139 w 177"/>
                <a:gd name="T65" fmla="*/ 15 h 206"/>
                <a:gd name="T66" fmla="*/ 133 w 177"/>
                <a:gd name="T67" fmla="*/ 16 h 2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7"/>
                <a:gd name="T103" fmla="*/ 0 h 206"/>
                <a:gd name="T104" fmla="*/ 177 w 177"/>
                <a:gd name="T105" fmla="*/ 206 h 2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7" h="206">
                  <a:moveTo>
                    <a:pt x="133" y="16"/>
                  </a:moveTo>
                  <a:lnTo>
                    <a:pt x="114" y="4"/>
                  </a:lnTo>
                  <a:lnTo>
                    <a:pt x="108" y="10"/>
                  </a:lnTo>
                  <a:lnTo>
                    <a:pt x="79" y="0"/>
                  </a:lnTo>
                  <a:lnTo>
                    <a:pt x="76" y="9"/>
                  </a:lnTo>
                  <a:lnTo>
                    <a:pt x="57" y="5"/>
                  </a:lnTo>
                  <a:lnTo>
                    <a:pt x="52" y="15"/>
                  </a:lnTo>
                  <a:lnTo>
                    <a:pt x="28" y="19"/>
                  </a:lnTo>
                  <a:lnTo>
                    <a:pt x="28" y="29"/>
                  </a:lnTo>
                  <a:lnTo>
                    <a:pt x="8" y="59"/>
                  </a:lnTo>
                  <a:lnTo>
                    <a:pt x="0" y="110"/>
                  </a:lnTo>
                  <a:lnTo>
                    <a:pt x="30" y="74"/>
                  </a:lnTo>
                  <a:lnTo>
                    <a:pt x="54" y="61"/>
                  </a:lnTo>
                  <a:lnTo>
                    <a:pt x="55" y="74"/>
                  </a:lnTo>
                  <a:lnTo>
                    <a:pt x="71" y="78"/>
                  </a:lnTo>
                  <a:lnTo>
                    <a:pt x="69" y="98"/>
                  </a:lnTo>
                  <a:lnTo>
                    <a:pt x="79" y="106"/>
                  </a:lnTo>
                  <a:lnTo>
                    <a:pt x="93" y="110"/>
                  </a:lnTo>
                  <a:lnTo>
                    <a:pt x="93" y="108"/>
                  </a:lnTo>
                  <a:lnTo>
                    <a:pt x="92" y="103"/>
                  </a:lnTo>
                  <a:lnTo>
                    <a:pt x="94" y="99"/>
                  </a:lnTo>
                  <a:lnTo>
                    <a:pt x="100" y="97"/>
                  </a:lnTo>
                  <a:lnTo>
                    <a:pt x="115" y="101"/>
                  </a:lnTo>
                  <a:lnTo>
                    <a:pt x="121" y="115"/>
                  </a:lnTo>
                  <a:lnTo>
                    <a:pt x="120" y="128"/>
                  </a:lnTo>
                  <a:lnTo>
                    <a:pt x="119" y="135"/>
                  </a:lnTo>
                  <a:lnTo>
                    <a:pt x="117" y="206"/>
                  </a:lnTo>
                  <a:lnTo>
                    <a:pt x="140" y="187"/>
                  </a:lnTo>
                  <a:lnTo>
                    <a:pt x="177" y="99"/>
                  </a:lnTo>
                  <a:lnTo>
                    <a:pt x="175" y="67"/>
                  </a:lnTo>
                  <a:lnTo>
                    <a:pt x="158" y="35"/>
                  </a:lnTo>
                  <a:lnTo>
                    <a:pt x="150" y="28"/>
                  </a:lnTo>
                  <a:lnTo>
                    <a:pt x="139" y="15"/>
                  </a:lnTo>
                  <a:lnTo>
                    <a:pt x="13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1" name="Freeform 152">
              <a:extLst>
                <a:ext uri="{FF2B5EF4-FFF2-40B4-BE49-F238E27FC236}">
                  <a16:creationId xmlns:a16="http://schemas.microsoft.com/office/drawing/2014/main" id="{86ABEA66-5C8D-CCA5-AA9C-E1F18F0459AE}"/>
                </a:ext>
              </a:extLst>
            </p:cNvPr>
            <p:cNvSpPr>
              <a:spLocks/>
            </p:cNvSpPr>
            <p:nvPr/>
          </p:nvSpPr>
          <p:spPr bwMode="auto">
            <a:xfrm>
              <a:off x="2775" y="1263"/>
              <a:ext cx="45" cy="148"/>
            </a:xfrm>
            <a:custGeom>
              <a:avLst/>
              <a:gdLst>
                <a:gd name="T0" fmla="*/ 45 w 45"/>
                <a:gd name="T1" fmla="*/ 16 h 148"/>
                <a:gd name="T2" fmla="*/ 19 w 45"/>
                <a:gd name="T3" fmla="*/ 0 h 148"/>
                <a:gd name="T4" fmla="*/ 0 w 45"/>
                <a:gd name="T5" fmla="*/ 120 h 148"/>
                <a:gd name="T6" fmla="*/ 2 w 45"/>
                <a:gd name="T7" fmla="*/ 148 h 148"/>
                <a:gd name="T8" fmla="*/ 41 w 45"/>
                <a:gd name="T9" fmla="*/ 116 h 148"/>
                <a:gd name="T10" fmla="*/ 39 w 45"/>
                <a:gd name="T11" fmla="*/ 107 h 148"/>
                <a:gd name="T12" fmla="*/ 36 w 45"/>
                <a:gd name="T13" fmla="*/ 84 h 148"/>
                <a:gd name="T14" fmla="*/ 36 w 45"/>
                <a:gd name="T15" fmla="*/ 52 h 148"/>
                <a:gd name="T16" fmla="*/ 45 w 45"/>
                <a:gd name="T17" fmla="*/ 16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148"/>
                <a:gd name="T29" fmla="*/ 45 w 45"/>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148">
                  <a:moveTo>
                    <a:pt x="45" y="16"/>
                  </a:moveTo>
                  <a:lnTo>
                    <a:pt x="19" y="0"/>
                  </a:lnTo>
                  <a:lnTo>
                    <a:pt x="0" y="120"/>
                  </a:lnTo>
                  <a:lnTo>
                    <a:pt x="2" y="148"/>
                  </a:lnTo>
                  <a:lnTo>
                    <a:pt x="41" y="116"/>
                  </a:lnTo>
                  <a:lnTo>
                    <a:pt x="39" y="107"/>
                  </a:lnTo>
                  <a:lnTo>
                    <a:pt x="36" y="84"/>
                  </a:lnTo>
                  <a:lnTo>
                    <a:pt x="36" y="52"/>
                  </a:lnTo>
                  <a:lnTo>
                    <a:pt x="45" y="16"/>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2" name="Freeform 153">
              <a:extLst>
                <a:ext uri="{FF2B5EF4-FFF2-40B4-BE49-F238E27FC236}">
                  <a16:creationId xmlns:a16="http://schemas.microsoft.com/office/drawing/2014/main" id="{86768DEE-A3D1-82F3-CBAE-7A7A84B9F309}"/>
                </a:ext>
              </a:extLst>
            </p:cNvPr>
            <p:cNvSpPr>
              <a:spLocks/>
            </p:cNvSpPr>
            <p:nvPr/>
          </p:nvSpPr>
          <p:spPr bwMode="auto">
            <a:xfrm>
              <a:off x="2697" y="1114"/>
              <a:ext cx="168" cy="227"/>
            </a:xfrm>
            <a:custGeom>
              <a:avLst/>
              <a:gdLst>
                <a:gd name="T0" fmla="*/ 1 w 168"/>
                <a:gd name="T1" fmla="*/ 86 h 227"/>
                <a:gd name="T2" fmla="*/ 2 w 168"/>
                <a:gd name="T3" fmla="*/ 79 h 227"/>
                <a:gd name="T4" fmla="*/ 4 w 168"/>
                <a:gd name="T5" fmla="*/ 74 h 227"/>
                <a:gd name="T6" fmla="*/ 7 w 168"/>
                <a:gd name="T7" fmla="*/ 68 h 227"/>
                <a:gd name="T8" fmla="*/ 9 w 168"/>
                <a:gd name="T9" fmla="*/ 60 h 227"/>
                <a:gd name="T10" fmla="*/ 10 w 168"/>
                <a:gd name="T11" fmla="*/ 57 h 227"/>
                <a:gd name="T12" fmla="*/ 11 w 168"/>
                <a:gd name="T13" fmla="*/ 53 h 227"/>
                <a:gd name="T14" fmla="*/ 12 w 168"/>
                <a:gd name="T15" fmla="*/ 48 h 227"/>
                <a:gd name="T16" fmla="*/ 14 w 168"/>
                <a:gd name="T17" fmla="*/ 44 h 227"/>
                <a:gd name="T18" fmla="*/ 20 w 168"/>
                <a:gd name="T19" fmla="*/ 35 h 227"/>
                <a:gd name="T20" fmla="*/ 28 w 168"/>
                <a:gd name="T21" fmla="*/ 26 h 227"/>
                <a:gd name="T22" fmla="*/ 38 w 168"/>
                <a:gd name="T23" fmla="*/ 17 h 227"/>
                <a:gd name="T24" fmla="*/ 49 w 168"/>
                <a:gd name="T25" fmla="*/ 9 h 227"/>
                <a:gd name="T26" fmla="*/ 62 w 168"/>
                <a:gd name="T27" fmla="*/ 3 h 227"/>
                <a:gd name="T28" fmla="*/ 77 w 168"/>
                <a:gd name="T29" fmla="*/ 0 h 227"/>
                <a:gd name="T30" fmla="*/ 92 w 168"/>
                <a:gd name="T31" fmla="*/ 0 h 227"/>
                <a:gd name="T32" fmla="*/ 110 w 168"/>
                <a:gd name="T33" fmla="*/ 5 h 227"/>
                <a:gd name="T34" fmla="*/ 128 w 168"/>
                <a:gd name="T35" fmla="*/ 12 h 227"/>
                <a:gd name="T36" fmla="*/ 142 w 168"/>
                <a:gd name="T37" fmla="*/ 21 h 227"/>
                <a:gd name="T38" fmla="*/ 153 w 168"/>
                <a:gd name="T39" fmla="*/ 32 h 227"/>
                <a:gd name="T40" fmla="*/ 161 w 168"/>
                <a:gd name="T41" fmla="*/ 45 h 227"/>
                <a:gd name="T42" fmla="*/ 166 w 168"/>
                <a:gd name="T43" fmla="*/ 58 h 227"/>
                <a:gd name="T44" fmla="*/ 168 w 168"/>
                <a:gd name="T45" fmla="*/ 73 h 227"/>
                <a:gd name="T46" fmla="*/ 167 w 168"/>
                <a:gd name="T47" fmla="*/ 88 h 227"/>
                <a:gd name="T48" fmla="*/ 164 w 168"/>
                <a:gd name="T49" fmla="*/ 105 h 227"/>
                <a:gd name="T50" fmla="*/ 152 w 168"/>
                <a:gd name="T51" fmla="*/ 140 h 227"/>
                <a:gd name="T52" fmla="*/ 136 w 168"/>
                <a:gd name="T53" fmla="*/ 166 h 227"/>
                <a:gd name="T54" fmla="*/ 118 w 168"/>
                <a:gd name="T55" fmla="*/ 188 h 227"/>
                <a:gd name="T56" fmla="*/ 99 w 168"/>
                <a:gd name="T57" fmla="*/ 203 h 227"/>
                <a:gd name="T58" fmla="*/ 81 w 168"/>
                <a:gd name="T59" fmla="*/ 213 h 227"/>
                <a:gd name="T60" fmla="*/ 65 w 168"/>
                <a:gd name="T61" fmla="*/ 221 h 227"/>
                <a:gd name="T62" fmla="*/ 52 w 168"/>
                <a:gd name="T63" fmla="*/ 224 h 227"/>
                <a:gd name="T64" fmla="*/ 46 w 168"/>
                <a:gd name="T65" fmla="*/ 227 h 227"/>
                <a:gd name="T66" fmla="*/ 44 w 168"/>
                <a:gd name="T67" fmla="*/ 227 h 227"/>
                <a:gd name="T68" fmla="*/ 40 w 168"/>
                <a:gd name="T69" fmla="*/ 222 h 227"/>
                <a:gd name="T70" fmla="*/ 33 w 168"/>
                <a:gd name="T71" fmla="*/ 213 h 227"/>
                <a:gd name="T72" fmla="*/ 24 w 168"/>
                <a:gd name="T73" fmla="*/ 200 h 227"/>
                <a:gd name="T74" fmla="*/ 17 w 168"/>
                <a:gd name="T75" fmla="*/ 184 h 227"/>
                <a:gd name="T76" fmla="*/ 8 w 168"/>
                <a:gd name="T77" fmla="*/ 164 h 227"/>
                <a:gd name="T78" fmla="*/ 2 w 168"/>
                <a:gd name="T79" fmla="*/ 141 h 227"/>
                <a:gd name="T80" fmla="*/ 0 w 168"/>
                <a:gd name="T81" fmla="*/ 115 h 227"/>
                <a:gd name="T82" fmla="*/ 1 w 168"/>
                <a:gd name="T83" fmla="*/ 86 h 2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8"/>
                <a:gd name="T127" fmla="*/ 0 h 227"/>
                <a:gd name="T128" fmla="*/ 168 w 168"/>
                <a:gd name="T129" fmla="*/ 227 h 2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8" h="227">
                  <a:moveTo>
                    <a:pt x="1" y="86"/>
                  </a:moveTo>
                  <a:lnTo>
                    <a:pt x="2" y="79"/>
                  </a:lnTo>
                  <a:lnTo>
                    <a:pt x="4" y="74"/>
                  </a:lnTo>
                  <a:lnTo>
                    <a:pt x="7" y="68"/>
                  </a:lnTo>
                  <a:lnTo>
                    <a:pt x="9" y="60"/>
                  </a:lnTo>
                  <a:lnTo>
                    <a:pt x="10" y="57"/>
                  </a:lnTo>
                  <a:lnTo>
                    <a:pt x="11" y="53"/>
                  </a:lnTo>
                  <a:lnTo>
                    <a:pt x="12" y="48"/>
                  </a:lnTo>
                  <a:lnTo>
                    <a:pt x="14" y="44"/>
                  </a:lnTo>
                  <a:lnTo>
                    <a:pt x="20" y="35"/>
                  </a:lnTo>
                  <a:lnTo>
                    <a:pt x="28" y="26"/>
                  </a:lnTo>
                  <a:lnTo>
                    <a:pt x="38" y="17"/>
                  </a:lnTo>
                  <a:lnTo>
                    <a:pt x="49" y="9"/>
                  </a:lnTo>
                  <a:lnTo>
                    <a:pt x="62" y="3"/>
                  </a:lnTo>
                  <a:lnTo>
                    <a:pt x="77" y="0"/>
                  </a:lnTo>
                  <a:lnTo>
                    <a:pt x="92" y="0"/>
                  </a:lnTo>
                  <a:lnTo>
                    <a:pt x="110" y="5"/>
                  </a:lnTo>
                  <a:lnTo>
                    <a:pt x="128" y="12"/>
                  </a:lnTo>
                  <a:lnTo>
                    <a:pt x="142" y="21"/>
                  </a:lnTo>
                  <a:lnTo>
                    <a:pt x="153" y="32"/>
                  </a:lnTo>
                  <a:lnTo>
                    <a:pt x="161" y="45"/>
                  </a:lnTo>
                  <a:lnTo>
                    <a:pt x="166" y="58"/>
                  </a:lnTo>
                  <a:lnTo>
                    <a:pt x="168" y="73"/>
                  </a:lnTo>
                  <a:lnTo>
                    <a:pt x="167" y="88"/>
                  </a:lnTo>
                  <a:lnTo>
                    <a:pt x="164" y="105"/>
                  </a:lnTo>
                  <a:lnTo>
                    <a:pt x="152" y="140"/>
                  </a:lnTo>
                  <a:lnTo>
                    <a:pt x="136" y="166"/>
                  </a:lnTo>
                  <a:lnTo>
                    <a:pt x="118" y="188"/>
                  </a:lnTo>
                  <a:lnTo>
                    <a:pt x="99" y="203"/>
                  </a:lnTo>
                  <a:lnTo>
                    <a:pt x="81" y="213"/>
                  </a:lnTo>
                  <a:lnTo>
                    <a:pt x="65" y="221"/>
                  </a:lnTo>
                  <a:lnTo>
                    <a:pt x="52" y="224"/>
                  </a:lnTo>
                  <a:lnTo>
                    <a:pt x="46" y="227"/>
                  </a:lnTo>
                  <a:lnTo>
                    <a:pt x="44" y="227"/>
                  </a:lnTo>
                  <a:lnTo>
                    <a:pt x="40" y="222"/>
                  </a:lnTo>
                  <a:lnTo>
                    <a:pt x="33" y="213"/>
                  </a:lnTo>
                  <a:lnTo>
                    <a:pt x="24" y="200"/>
                  </a:lnTo>
                  <a:lnTo>
                    <a:pt x="17" y="184"/>
                  </a:lnTo>
                  <a:lnTo>
                    <a:pt x="8" y="164"/>
                  </a:lnTo>
                  <a:lnTo>
                    <a:pt x="2" y="141"/>
                  </a:lnTo>
                  <a:lnTo>
                    <a:pt x="0" y="115"/>
                  </a:lnTo>
                  <a:lnTo>
                    <a:pt x="1" y="86"/>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3" name="Freeform 154">
              <a:extLst>
                <a:ext uri="{FF2B5EF4-FFF2-40B4-BE49-F238E27FC236}">
                  <a16:creationId xmlns:a16="http://schemas.microsoft.com/office/drawing/2014/main" id="{B9ACB7BA-6E73-9142-1A1B-EF5A2D48105B}"/>
                </a:ext>
              </a:extLst>
            </p:cNvPr>
            <p:cNvSpPr>
              <a:spLocks/>
            </p:cNvSpPr>
            <p:nvPr/>
          </p:nvSpPr>
          <p:spPr bwMode="auto">
            <a:xfrm>
              <a:off x="2719" y="1260"/>
              <a:ext cx="82" cy="66"/>
            </a:xfrm>
            <a:custGeom>
              <a:avLst/>
              <a:gdLst>
                <a:gd name="T0" fmla="*/ 82 w 82"/>
                <a:gd name="T1" fmla="*/ 26 h 66"/>
                <a:gd name="T2" fmla="*/ 78 w 82"/>
                <a:gd name="T3" fmla="*/ 30 h 66"/>
                <a:gd name="T4" fmla="*/ 72 w 82"/>
                <a:gd name="T5" fmla="*/ 40 h 66"/>
                <a:gd name="T6" fmla="*/ 60 w 82"/>
                <a:gd name="T7" fmla="*/ 52 h 66"/>
                <a:gd name="T8" fmla="*/ 47 w 82"/>
                <a:gd name="T9" fmla="*/ 62 h 66"/>
                <a:gd name="T10" fmla="*/ 33 w 82"/>
                <a:gd name="T11" fmla="*/ 66 h 66"/>
                <a:gd name="T12" fmla="*/ 19 w 82"/>
                <a:gd name="T13" fmla="*/ 61 h 66"/>
                <a:gd name="T14" fmla="*/ 8 w 82"/>
                <a:gd name="T15" fmla="*/ 42 h 66"/>
                <a:gd name="T16" fmla="*/ 0 w 82"/>
                <a:gd name="T17" fmla="*/ 6 h 66"/>
                <a:gd name="T18" fmla="*/ 1 w 82"/>
                <a:gd name="T19" fmla="*/ 5 h 66"/>
                <a:gd name="T20" fmla="*/ 4 w 82"/>
                <a:gd name="T21" fmla="*/ 4 h 66"/>
                <a:gd name="T22" fmla="*/ 8 w 82"/>
                <a:gd name="T23" fmla="*/ 1 h 66"/>
                <a:gd name="T24" fmla="*/ 15 w 82"/>
                <a:gd name="T25" fmla="*/ 0 h 66"/>
                <a:gd name="T26" fmla="*/ 26 w 82"/>
                <a:gd name="T27" fmla="*/ 1 h 66"/>
                <a:gd name="T28" fmla="*/ 39 w 82"/>
                <a:gd name="T29" fmla="*/ 6 h 66"/>
                <a:gd name="T30" fmla="*/ 58 w 82"/>
                <a:gd name="T31" fmla="*/ 14 h 66"/>
                <a:gd name="T32" fmla="*/ 82 w 82"/>
                <a:gd name="T33" fmla="*/ 26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2"/>
                <a:gd name="T52" fmla="*/ 0 h 66"/>
                <a:gd name="T53" fmla="*/ 82 w 82"/>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2" h="66">
                  <a:moveTo>
                    <a:pt x="82" y="26"/>
                  </a:moveTo>
                  <a:lnTo>
                    <a:pt x="78" y="30"/>
                  </a:lnTo>
                  <a:lnTo>
                    <a:pt x="72" y="40"/>
                  </a:lnTo>
                  <a:lnTo>
                    <a:pt x="60" y="52"/>
                  </a:lnTo>
                  <a:lnTo>
                    <a:pt x="47" y="62"/>
                  </a:lnTo>
                  <a:lnTo>
                    <a:pt x="33" y="66"/>
                  </a:lnTo>
                  <a:lnTo>
                    <a:pt x="19" y="61"/>
                  </a:lnTo>
                  <a:lnTo>
                    <a:pt x="8" y="42"/>
                  </a:lnTo>
                  <a:lnTo>
                    <a:pt x="0" y="6"/>
                  </a:lnTo>
                  <a:lnTo>
                    <a:pt x="1" y="5"/>
                  </a:lnTo>
                  <a:lnTo>
                    <a:pt x="4" y="4"/>
                  </a:lnTo>
                  <a:lnTo>
                    <a:pt x="8" y="1"/>
                  </a:lnTo>
                  <a:lnTo>
                    <a:pt x="15" y="0"/>
                  </a:lnTo>
                  <a:lnTo>
                    <a:pt x="26" y="1"/>
                  </a:lnTo>
                  <a:lnTo>
                    <a:pt x="39" y="6"/>
                  </a:lnTo>
                  <a:lnTo>
                    <a:pt x="58" y="14"/>
                  </a:lnTo>
                  <a:lnTo>
                    <a:pt x="82" y="26"/>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4" name="Freeform 155">
              <a:extLst>
                <a:ext uri="{FF2B5EF4-FFF2-40B4-BE49-F238E27FC236}">
                  <a16:creationId xmlns:a16="http://schemas.microsoft.com/office/drawing/2014/main" id="{1036D8C4-5BC8-3D1F-D16E-241A0F88F861}"/>
                </a:ext>
              </a:extLst>
            </p:cNvPr>
            <p:cNvSpPr>
              <a:spLocks/>
            </p:cNvSpPr>
            <p:nvPr/>
          </p:nvSpPr>
          <p:spPr bwMode="auto">
            <a:xfrm>
              <a:off x="2721" y="1268"/>
              <a:ext cx="76" cy="44"/>
            </a:xfrm>
            <a:custGeom>
              <a:avLst/>
              <a:gdLst>
                <a:gd name="T0" fmla="*/ 76 w 76"/>
                <a:gd name="T1" fmla="*/ 20 h 44"/>
                <a:gd name="T2" fmla="*/ 74 w 76"/>
                <a:gd name="T3" fmla="*/ 22 h 44"/>
                <a:gd name="T4" fmla="*/ 67 w 76"/>
                <a:gd name="T5" fmla="*/ 29 h 44"/>
                <a:gd name="T6" fmla="*/ 57 w 76"/>
                <a:gd name="T7" fmla="*/ 36 h 44"/>
                <a:gd name="T8" fmla="*/ 46 w 76"/>
                <a:gd name="T9" fmla="*/ 41 h 44"/>
                <a:gd name="T10" fmla="*/ 33 w 76"/>
                <a:gd name="T11" fmla="*/ 44 h 44"/>
                <a:gd name="T12" fmla="*/ 20 w 76"/>
                <a:gd name="T13" fmla="*/ 38 h 44"/>
                <a:gd name="T14" fmla="*/ 9 w 76"/>
                <a:gd name="T15" fmla="*/ 25 h 44"/>
                <a:gd name="T16" fmla="*/ 0 w 76"/>
                <a:gd name="T17" fmla="*/ 0 h 44"/>
                <a:gd name="T18" fmla="*/ 3 w 76"/>
                <a:gd name="T19" fmla="*/ 1 h 44"/>
                <a:gd name="T20" fmla="*/ 7 w 76"/>
                <a:gd name="T21" fmla="*/ 2 h 44"/>
                <a:gd name="T22" fmla="*/ 15 w 76"/>
                <a:gd name="T23" fmla="*/ 5 h 44"/>
                <a:gd name="T24" fmla="*/ 25 w 76"/>
                <a:gd name="T25" fmla="*/ 8 h 44"/>
                <a:gd name="T26" fmla="*/ 37 w 76"/>
                <a:gd name="T27" fmla="*/ 11 h 44"/>
                <a:gd name="T28" fmla="*/ 50 w 76"/>
                <a:gd name="T29" fmla="*/ 15 h 44"/>
                <a:gd name="T30" fmla="*/ 63 w 76"/>
                <a:gd name="T31" fmla="*/ 18 h 44"/>
                <a:gd name="T32" fmla="*/ 76 w 76"/>
                <a:gd name="T33" fmla="*/ 2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44"/>
                <a:gd name="T53" fmla="*/ 76 w 76"/>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44">
                  <a:moveTo>
                    <a:pt x="76" y="20"/>
                  </a:moveTo>
                  <a:lnTo>
                    <a:pt x="74" y="22"/>
                  </a:lnTo>
                  <a:lnTo>
                    <a:pt x="67" y="29"/>
                  </a:lnTo>
                  <a:lnTo>
                    <a:pt x="57" y="36"/>
                  </a:lnTo>
                  <a:lnTo>
                    <a:pt x="46" y="41"/>
                  </a:lnTo>
                  <a:lnTo>
                    <a:pt x="33" y="44"/>
                  </a:lnTo>
                  <a:lnTo>
                    <a:pt x="20" y="38"/>
                  </a:lnTo>
                  <a:lnTo>
                    <a:pt x="9" y="25"/>
                  </a:lnTo>
                  <a:lnTo>
                    <a:pt x="0" y="0"/>
                  </a:lnTo>
                  <a:lnTo>
                    <a:pt x="3" y="1"/>
                  </a:lnTo>
                  <a:lnTo>
                    <a:pt x="7" y="2"/>
                  </a:lnTo>
                  <a:lnTo>
                    <a:pt x="15" y="5"/>
                  </a:lnTo>
                  <a:lnTo>
                    <a:pt x="25" y="8"/>
                  </a:lnTo>
                  <a:lnTo>
                    <a:pt x="37" y="11"/>
                  </a:lnTo>
                  <a:lnTo>
                    <a:pt x="50" y="15"/>
                  </a:lnTo>
                  <a:lnTo>
                    <a:pt x="63" y="18"/>
                  </a:lnTo>
                  <a:lnTo>
                    <a:pt x="76"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5" name="Freeform 156">
              <a:extLst>
                <a:ext uri="{FF2B5EF4-FFF2-40B4-BE49-F238E27FC236}">
                  <a16:creationId xmlns:a16="http://schemas.microsoft.com/office/drawing/2014/main" id="{C4568C1E-43F0-18D2-1A47-CDBF79D05D60}"/>
                </a:ext>
              </a:extLst>
            </p:cNvPr>
            <p:cNvSpPr>
              <a:spLocks/>
            </p:cNvSpPr>
            <p:nvPr/>
          </p:nvSpPr>
          <p:spPr bwMode="auto">
            <a:xfrm>
              <a:off x="2740" y="1317"/>
              <a:ext cx="9" cy="5"/>
            </a:xfrm>
            <a:custGeom>
              <a:avLst/>
              <a:gdLst>
                <a:gd name="T0" fmla="*/ 0 w 9"/>
                <a:gd name="T1" fmla="*/ 1 h 5"/>
                <a:gd name="T2" fmla="*/ 0 w 9"/>
                <a:gd name="T3" fmla="*/ 2 h 5"/>
                <a:gd name="T4" fmla="*/ 0 w 9"/>
                <a:gd name="T5" fmla="*/ 2 h 5"/>
                <a:gd name="T6" fmla="*/ 3 w 9"/>
                <a:gd name="T7" fmla="*/ 4 h 5"/>
                <a:gd name="T8" fmla="*/ 4 w 9"/>
                <a:gd name="T9" fmla="*/ 5 h 5"/>
                <a:gd name="T10" fmla="*/ 5 w 9"/>
                <a:gd name="T11" fmla="*/ 5 h 5"/>
                <a:gd name="T12" fmla="*/ 7 w 9"/>
                <a:gd name="T13" fmla="*/ 5 h 5"/>
                <a:gd name="T14" fmla="*/ 8 w 9"/>
                <a:gd name="T15" fmla="*/ 5 h 5"/>
                <a:gd name="T16" fmla="*/ 9 w 9"/>
                <a:gd name="T17" fmla="*/ 5 h 5"/>
                <a:gd name="T18" fmla="*/ 9 w 9"/>
                <a:gd name="T19" fmla="*/ 4 h 5"/>
                <a:gd name="T20" fmla="*/ 8 w 9"/>
                <a:gd name="T21" fmla="*/ 2 h 5"/>
                <a:gd name="T22" fmla="*/ 6 w 9"/>
                <a:gd name="T23" fmla="*/ 1 h 5"/>
                <a:gd name="T24" fmla="*/ 5 w 9"/>
                <a:gd name="T25" fmla="*/ 1 h 5"/>
                <a:gd name="T26" fmla="*/ 4 w 9"/>
                <a:gd name="T27" fmla="*/ 0 h 5"/>
                <a:gd name="T28" fmla="*/ 1 w 9"/>
                <a:gd name="T29" fmla="*/ 0 h 5"/>
                <a:gd name="T30" fmla="*/ 0 w 9"/>
                <a:gd name="T31" fmla="*/ 0 h 5"/>
                <a:gd name="T32" fmla="*/ 0 w 9"/>
                <a:gd name="T33" fmla="*/ 1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5"/>
                <a:gd name="T53" fmla="*/ 9 w 9"/>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5">
                  <a:moveTo>
                    <a:pt x="0" y="1"/>
                  </a:moveTo>
                  <a:lnTo>
                    <a:pt x="0" y="2"/>
                  </a:lnTo>
                  <a:lnTo>
                    <a:pt x="3" y="4"/>
                  </a:lnTo>
                  <a:lnTo>
                    <a:pt x="4" y="5"/>
                  </a:lnTo>
                  <a:lnTo>
                    <a:pt x="5" y="5"/>
                  </a:lnTo>
                  <a:lnTo>
                    <a:pt x="7" y="5"/>
                  </a:lnTo>
                  <a:lnTo>
                    <a:pt x="8" y="5"/>
                  </a:lnTo>
                  <a:lnTo>
                    <a:pt x="9" y="5"/>
                  </a:lnTo>
                  <a:lnTo>
                    <a:pt x="9" y="4"/>
                  </a:lnTo>
                  <a:lnTo>
                    <a:pt x="8" y="2"/>
                  </a:lnTo>
                  <a:lnTo>
                    <a:pt x="6" y="1"/>
                  </a:lnTo>
                  <a:lnTo>
                    <a:pt x="5" y="1"/>
                  </a:lnTo>
                  <a:lnTo>
                    <a:pt x="4" y="0"/>
                  </a:lnTo>
                  <a:lnTo>
                    <a:pt x="1" y="0"/>
                  </a:lnTo>
                  <a:lnTo>
                    <a:pt x="0" y="0"/>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6" name="Freeform 157">
              <a:extLst>
                <a:ext uri="{FF2B5EF4-FFF2-40B4-BE49-F238E27FC236}">
                  <a16:creationId xmlns:a16="http://schemas.microsoft.com/office/drawing/2014/main" id="{35FCA6B1-CDE1-958B-4B6F-92826EE3B85C}"/>
                </a:ext>
              </a:extLst>
            </p:cNvPr>
            <p:cNvSpPr>
              <a:spLocks/>
            </p:cNvSpPr>
            <p:nvPr/>
          </p:nvSpPr>
          <p:spPr bwMode="auto">
            <a:xfrm>
              <a:off x="2737" y="1263"/>
              <a:ext cx="9" cy="5"/>
            </a:xfrm>
            <a:custGeom>
              <a:avLst/>
              <a:gdLst>
                <a:gd name="T0" fmla="*/ 0 w 9"/>
                <a:gd name="T1" fmla="*/ 1 h 5"/>
                <a:gd name="T2" fmla="*/ 0 w 9"/>
                <a:gd name="T3" fmla="*/ 2 h 5"/>
                <a:gd name="T4" fmla="*/ 0 w 9"/>
                <a:gd name="T5" fmla="*/ 3 h 5"/>
                <a:gd name="T6" fmla="*/ 2 w 9"/>
                <a:gd name="T7" fmla="*/ 4 h 5"/>
                <a:gd name="T8" fmla="*/ 3 w 9"/>
                <a:gd name="T9" fmla="*/ 4 h 5"/>
                <a:gd name="T10" fmla="*/ 4 w 9"/>
                <a:gd name="T11" fmla="*/ 5 h 5"/>
                <a:gd name="T12" fmla="*/ 7 w 9"/>
                <a:gd name="T13" fmla="*/ 5 h 5"/>
                <a:gd name="T14" fmla="*/ 8 w 9"/>
                <a:gd name="T15" fmla="*/ 5 h 5"/>
                <a:gd name="T16" fmla="*/ 9 w 9"/>
                <a:gd name="T17" fmla="*/ 4 h 5"/>
                <a:gd name="T18" fmla="*/ 9 w 9"/>
                <a:gd name="T19" fmla="*/ 3 h 5"/>
                <a:gd name="T20" fmla="*/ 8 w 9"/>
                <a:gd name="T21" fmla="*/ 2 h 5"/>
                <a:gd name="T22" fmla="*/ 6 w 9"/>
                <a:gd name="T23" fmla="*/ 2 h 5"/>
                <a:gd name="T24" fmla="*/ 4 w 9"/>
                <a:gd name="T25" fmla="*/ 1 h 5"/>
                <a:gd name="T26" fmla="*/ 3 w 9"/>
                <a:gd name="T27" fmla="*/ 0 h 5"/>
                <a:gd name="T28" fmla="*/ 1 w 9"/>
                <a:gd name="T29" fmla="*/ 0 h 5"/>
                <a:gd name="T30" fmla="*/ 0 w 9"/>
                <a:gd name="T31" fmla="*/ 0 h 5"/>
                <a:gd name="T32" fmla="*/ 0 w 9"/>
                <a:gd name="T33" fmla="*/ 1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5"/>
                <a:gd name="T53" fmla="*/ 9 w 9"/>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5">
                  <a:moveTo>
                    <a:pt x="0" y="1"/>
                  </a:moveTo>
                  <a:lnTo>
                    <a:pt x="0" y="2"/>
                  </a:lnTo>
                  <a:lnTo>
                    <a:pt x="0" y="3"/>
                  </a:lnTo>
                  <a:lnTo>
                    <a:pt x="2" y="4"/>
                  </a:lnTo>
                  <a:lnTo>
                    <a:pt x="3" y="4"/>
                  </a:lnTo>
                  <a:lnTo>
                    <a:pt x="4" y="5"/>
                  </a:lnTo>
                  <a:lnTo>
                    <a:pt x="7" y="5"/>
                  </a:lnTo>
                  <a:lnTo>
                    <a:pt x="8" y="5"/>
                  </a:lnTo>
                  <a:lnTo>
                    <a:pt x="9" y="4"/>
                  </a:lnTo>
                  <a:lnTo>
                    <a:pt x="9" y="3"/>
                  </a:lnTo>
                  <a:lnTo>
                    <a:pt x="8" y="2"/>
                  </a:lnTo>
                  <a:lnTo>
                    <a:pt x="6" y="2"/>
                  </a:lnTo>
                  <a:lnTo>
                    <a:pt x="4" y="1"/>
                  </a:lnTo>
                  <a:lnTo>
                    <a:pt x="3" y="0"/>
                  </a:lnTo>
                  <a:lnTo>
                    <a:pt x="1" y="0"/>
                  </a:lnTo>
                  <a:lnTo>
                    <a:pt x="0" y="0"/>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7" name="Freeform 158">
              <a:extLst>
                <a:ext uri="{FF2B5EF4-FFF2-40B4-BE49-F238E27FC236}">
                  <a16:creationId xmlns:a16="http://schemas.microsoft.com/office/drawing/2014/main" id="{F31989DF-7C59-F157-BB07-1C7F42D899CA}"/>
                </a:ext>
              </a:extLst>
            </p:cNvPr>
            <p:cNvSpPr>
              <a:spLocks/>
            </p:cNvSpPr>
            <p:nvPr/>
          </p:nvSpPr>
          <p:spPr bwMode="auto">
            <a:xfrm>
              <a:off x="2721" y="1174"/>
              <a:ext cx="48" cy="75"/>
            </a:xfrm>
            <a:custGeom>
              <a:avLst/>
              <a:gdLst>
                <a:gd name="T0" fmla="*/ 44 w 48"/>
                <a:gd name="T1" fmla="*/ 3 h 75"/>
                <a:gd name="T2" fmla="*/ 43 w 48"/>
                <a:gd name="T3" fmla="*/ 1 h 75"/>
                <a:gd name="T4" fmla="*/ 41 w 48"/>
                <a:gd name="T5" fmla="*/ 1 h 75"/>
                <a:gd name="T6" fmla="*/ 39 w 48"/>
                <a:gd name="T7" fmla="*/ 1 h 75"/>
                <a:gd name="T8" fmla="*/ 38 w 48"/>
                <a:gd name="T9" fmla="*/ 0 h 75"/>
                <a:gd name="T10" fmla="*/ 42 w 48"/>
                <a:gd name="T11" fmla="*/ 8 h 75"/>
                <a:gd name="T12" fmla="*/ 43 w 48"/>
                <a:gd name="T13" fmla="*/ 16 h 75"/>
                <a:gd name="T14" fmla="*/ 43 w 48"/>
                <a:gd name="T15" fmla="*/ 25 h 75"/>
                <a:gd name="T16" fmla="*/ 41 w 48"/>
                <a:gd name="T17" fmla="*/ 33 h 75"/>
                <a:gd name="T18" fmla="*/ 36 w 48"/>
                <a:gd name="T19" fmla="*/ 42 h 75"/>
                <a:gd name="T20" fmla="*/ 29 w 48"/>
                <a:gd name="T21" fmla="*/ 49 h 75"/>
                <a:gd name="T22" fmla="*/ 20 w 48"/>
                <a:gd name="T23" fmla="*/ 56 h 75"/>
                <a:gd name="T24" fmla="*/ 7 w 48"/>
                <a:gd name="T25" fmla="*/ 62 h 75"/>
                <a:gd name="T26" fmla="*/ 0 w 48"/>
                <a:gd name="T27" fmla="*/ 66 h 75"/>
                <a:gd name="T28" fmla="*/ 4 w 48"/>
                <a:gd name="T29" fmla="*/ 71 h 75"/>
                <a:gd name="T30" fmla="*/ 9 w 48"/>
                <a:gd name="T31" fmla="*/ 74 h 75"/>
                <a:gd name="T32" fmla="*/ 13 w 48"/>
                <a:gd name="T33" fmla="*/ 75 h 75"/>
                <a:gd name="T34" fmla="*/ 13 w 48"/>
                <a:gd name="T35" fmla="*/ 74 h 75"/>
                <a:gd name="T36" fmla="*/ 14 w 48"/>
                <a:gd name="T37" fmla="*/ 71 h 75"/>
                <a:gd name="T38" fmla="*/ 16 w 48"/>
                <a:gd name="T39" fmla="*/ 67 h 75"/>
                <a:gd name="T40" fmla="*/ 19 w 48"/>
                <a:gd name="T41" fmla="*/ 64 h 75"/>
                <a:gd name="T42" fmla="*/ 23 w 48"/>
                <a:gd name="T43" fmla="*/ 62 h 75"/>
                <a:gd name="T44" fmla="*/ 28 w 48"/>
                <a:gd name="T45" fmla="*/ 58 h 75"/>
                <a:gd name="T46" fmla="*/ 34 w 48"/>
                <a:gd name="T47" fmla="*/ 54 h 75"/>
                <a:gd name="T48" fmla="*/ 41 w 48"/>
                <a:gd name="T49" fmla="*/ 46 h 75"/>
                <a:gd name="T50" fmla="*/ 45 w 48"/>
                <a:gd name="T51" fmla="*/ 38 h 75"/>
                <a:gd name="T52" fmla="*/ 48 w 48"/>
                <a:gd name="T53" fmla="*/ 28 h 75"/>
                <a:gd name="T54" fmla="*/ 48 w 48"/>
                <a:gd name="T55" fmla="*/ 16 h 75"/>
                <a:gd name="T56" fmla="*/ 44 w 48"/>
                <a:gd name="T57" fmla="*/ 3 h 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75"/>
                <a:gd name="T89" fmla="*/ 48 w 48"/>
                <a:gd name="T90" fmla="*/ 75 h 7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75">
                  <a:moveTo>
                    <a:pt x="44" y="3"/>
                  </a:moveTo>
                  <a:lnTo>
                    <a:pt x="43" y="1"/>
                  </a:lnTo>
                  <a:lnTo>
                    <a:pt x="41" y="1"/>
                  </a:lnTo>
                  <a:lnTo>
                    <a:pt x="39" y="1"/>
                  </a:lnTo>
                  <a:lnTo>
                    <a:pt x="38" y="0"/>
                  </a:lnTo>
                  <a:lnTo>
                    <a:pt x="42" y="8"/>
                  </a:lnTo>
                  <a:lnTo>
                    <a:pt x="43" y="16"/>
                  </a:lnTo>
                  <a:lnTo>
                    <a:pt x="43" y="25"/>
                  </a:lnTo>
                  <a:lnTo>
                    <a:pt x="41" y="33"/>
                  </a:lnTo>
                  <a:lnTo>
                    <a:pt x="36" y="42"/>
                  </a:lnTo>
                  <a:lnTo>
                    <a:pt x="29" y="49"/>
                  </a:lnTo>
                  <a:lnTo>
                    <a:pt x="20" y="56"/>
                  </a:lnTo>
                  <a:lnTo>
                    <a:pt x="7" y="62"/>
                  </a:lnTo>
                  <a:lnTo>
                    <a:pt x="0" y="66"/>
                  </a:lnTo>
                  <a:lnTo>
                    <a:pt x="4" y="71"/>
                  </a:lnTo>
                  <a:lnTo>
                    <a:pt x="9" y="74"/>
                  </a:lnTo>
                  <a:lnTo>
                    <a:pt x="13" y="75"/>
                  </a:lnTo>
                  <a:lnTo>
                    <a:pt x="13" y="74"/>
                  </a:lnTo>
                  <a:lnTo>
                    <a:pt x="14" y="71"/>
                  </a:lnTo>
                  <a:lnTo>
                    <a:pt x="16" y="67"/>
                  </a:lnTo>
                  <a:lnTo>
                    <a:pt x="19" y="64"/>
                  </a:lnTo>
                  <a:lnTo>
                    <a:pt x="23" y="62"/>
                  </a:lnTo>
                  <a:lnTo>
                    <a:pt x="28" y="58"/>
                  </a:lnTo>
                  <a:lnTo>
                    <a:pt x="34" y="54"/>
                  </a:lnTo>
                  <a:lnTo>
                    <a:pt x="41" y="46"/>
                  </a:lnTo>
                  <a:lnTo>
                    <a:pt x="45" y="38"/>
                  </a:lnTo>
                  <a:lnTo>
                    <a:pt x="48" y="28"/>
                  </a:lnTo>
                  <a:lnTo>
                    <a:pt x="48" y="16"/>
                  </a:lnTo>
                  <a:lnTo>
                    <a:pt x="44" y="3"/>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8" name="Freeform 159">
              <a:extLst>
                <a:ext uri="{FF2B5EF4-FFF2-40B4-BE49-F238E27FC236}">
                  <a16:creationId xmlns:a16="http://schemas.microsoft.com/office/drawing/2014/main" id="{65213D45-10D6-85B2-C2E2-6C055CF8154E}"/>
                </a:ext>
              </a:extLst>
            </p:cNvPr>
            <p:cNvSpPr>
              <a:spLocks/>
            </p:cNvSpPr>
            <p:nvPr/>
          </p:nvSpPr>
          <p:spPr bwMode="auto">
            <a:xfrm>
              <a:off x="2707" y="1155"/>
              <a:ext cx="61" cy="32"/>
            </a:xfrm>
            <a:custGeom>
              <a:avLst/>
              <a:gdLst>
                <a:gd name="T0" fmla="*/ 51 w 61"/>
                <a:gd name="T1" fmla="*/ 13 h 32"/>
                <a:gd name="T2" fmla="*/ 49 w 61"/>
                <a:gd name="T3" fmla="*/ 10 h 32"/>
                <a:gd name="T4" fmla="*/ 46 w 61"/>
                <a:gd name="T5" fmla="*/ 8 h 32"/>
                <a:gd name="T6" fmla="*/ 41 w 61"/>
                <a:gd name="T7" fmla="*/ 5 h 32"/>
                <a:gd name="T8" fmla="*/ 34 w 61"/>
                <a:gd name="T9" fmla="*/ 3 h 32"/>
                <a:gd name="T10" fmla="*/ 28 w 61"/>
                <a:gd name="T11" fmla="*/ 0 h 32"/>
                <a:gd name="T12" fmla="*/ 19 w 61"/>
                <a:gd name="T13" fmla="*/ 0 h 32"/>
                <a:gd name="T14" fmla="*/ 10 w 61"/>
                <a:gd name="T15" fmla="*/ 1 h 32"/>
                <a:gd name="T16" fmla="*/ 0 w 61"/>
                <a:gd name="T17" fmla="*/ 6 h 32"/>
                <a:gd name="T18" fmla="*/ 1 w 61"/>
                <a:gd name="T19" fmla="*/ 6 h 32"/>
                <a:gd name="T20" fmla="*/ 5 w 61"/>
                <a:gd name="T21" fmla="*/ 5 h 32"/>
                <a:gd name="T22" fmla="*/ 11 w 61"/>
                <a:gd name="T23" fmla="*/ 4 h 32"/>
                <a:gd name="T24" fmla="*/ 18 w 61"/>
                <a:gd name="T25" fmla="*/ 4 h 32"/>
                <a:gd name="T26" fmla="*/ 26 w 61"/>
                <a:gd name="T27" fmla="*/ 4 h 32"/>
                <a:gd name="T28" fmla="*/ 33 w 61"/>
                <a:gd name="T29" fmla="*/ 6 h 32"/>
                <a:gd name="T30" fmla="*/ 41 w 61"/>
                <a:gd name="T31" fmla="*/ 10 h 32"/>
                <a:gd name="T32" fmla="*/ 48 w 61"/>
                <a:gd name="T33" fmla="*/ 17 h 32"/>
                <a:gd name="T34" fmla="*/ 50 w 61"/>
                <a:gd name="T35" fmla="*/ 19 h 32"/>
                <a:gd name="T36" fmla="*/ 52 w 61"/>
                <a:gd name="T37" fmla="*/ 23 h 32"/>
                <a:gd name="T38" fmla="*/ 53 w 61"/>
                <a:gd name="T39" fmla="*/ 26 h 32"/>
                <a:gd name="T40" fmla="*/ 56 w 61"/>
                <a:gd name="T41" fmla="*/ 30 h 32"/>
                <a:gd name="T42" fmla="*/ 57 w 61"/>
                <a:gd name="T43" fmla="*/ 32 h 32"/>
                <a:gd name="T44" fmla="*/ 58 w 61"/>
                <a:gd name="T45" fmla="*/ 32 h 32"/>
                <a:gd name="T46" fmla="*/ 60 w 61"/>
                <a:gd name="T47" fmla="*/ 32 h 32"/>
                <a:gd name="T48" fmla="*/ 61 w 61"/>
                <a:gd name="T49" fmla="*/ 29 h 32"/>
                <a:gd name="T50" fmla="*/ 59 w 61"/>
                <a:gd name="T51" fmla="*/ 25 h 32"/>
                <a:gd name="T52" fmla="*/ 57 w 61"/>
                <a:gd name="T53" fmla="*/ 20 h 32"/>
                <a:gd name="T54" fmla="*/ 55 w 61"/>
                <a:gd name="T55" fmla="*/ 17 h 32"/>
                <a:gd name="T56" fmla="*/ 51 w 61"/>
                <a:gd name="T57" fmla="*/ 13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32"/>
                <a:gd name="T89" fmla="*/ 61 w 61"/>
                <a:gd name="T90" fmla="*/ 32 h 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32">
                  <a:moveTo>
                    <a:pt x="51" y="13"/>
                  </a:moveTo>
                  <a:lnTo>
                    <a:pt x="49" y="10"/>
                  </a:lnTo>
                  <a:lnTo>
                    <a:pt x="46" y="8"/>
                  </a:lnTo>
                  <a:lnTo>
                    <a:pt x="41" y="5"/>
                  </a:lnTo>
                  <a:lnTo>
                    <a:pt x="34" y="3"/>
                  </a:lnTo>
                  <a:lnTo>
                    <a:pt x="28" y="0"/>
                  </a:lnTo>
                  <a:lnTo>
                    <a:pt x="19" y="0"/>
                  </a:lnTo>
                  <a:lnTo>
                    <a:pt x="10" y="1"/>
                  </a:lnTo>
                  <a:lnTo>
                    <a:pt x="0" y="6"/>
                  </a:lnTo>
                  <a:lnTo>
                    <a:pt x="1" y="6"/>
                  </a:lnTo>
                  <a:lnTo>
                    <a:pt x="5" y="5"/>
                  </a:lnTo>
                  <a:lnTo>
                    <a:pt x="11" y="4"/>
                  </a:lnTo>
                  <a:lnTo>
                    <a:pt x="18" y="4"/>
                  </a:lnTo>
                  <a:lnTo>
                    <a:pt x="26" y="4"/>
                  </a:lnTo>
                  <a:lnTo>
                    <a:pt x="33" y="6"/>
                  </a:lnTo>
                  <a:lnTo>
                    <a:pt x="41" y="10"/>
                  </a:lnTo>
                  <a:lnTo>
                    <a:pt x="48" y="17"/>
                  </a:lnTo>
                  <a:lnTo>
                    <a:pt x="50" y="19"/>
                  </a:lnTo>
                  <a:lnTo>
                    <a:pt x="52" y="23"/>
                  </a:lnTo>
                  <a:lnTo>
                    <a:pt x="53" y="26"/>
                  </a:lnTo>
                  <a:lnTo>
                    <a:pt x="56" y="30"/>
                  </a:lnTo>
                  <a:lnTo>
                    <a:pt x="57" y="32"/>
                  </a:lnTo>
                  <a:lnTo>
                    <a:pt x="58" y="32"/>
                  </a:lnTo>
                  <a:lnTo>
                    <a:pt x="60" y="32"/>
                  </a:lnTo>
                  <a:lnTo>
                    <a:pt x="61" y="29"/>
                  </a:lnTo>
                  <a:lnTo>
                    <a:pt x="59" y="25"/>
                  </a:lnTo>
                  <a:lnTo>
                    <a:pt x="57" y="20"/>
                  </a:lnTo>
                  <a:lnTo>
                    <a:pt x="55" y="17"/>
                  </a:lnTo>
                  <a:lnTo>
                    <a:pt x="51"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9" name="Freeform 160">
              <a:extLst>
                <a:ext uri="{FF2B5EF4-FFF2-40B4-BE49-F238E27FC236}">
                  <a16:creationId xmlns:a16="http://schemas.microsoft.com/office/drawing/2014/main" id="{A2F879C3-A10B-8144-010C-257F8D45E56B}"/>
                </a:ext>
              </a:extLst>
            </p:cNvPr>
            <p:cNvSpPr>
              <a:spLocks/>
            </p:cNvSpPr>
            <p:nvPr/>
          </p:nvSpPr>
          <p:spPr bwMode="auto">
            <a:xfrm>
              <a:off x="2795" y="1183"/>
              <a:ext cx="66" cy="27"/>
            </a:xfrm>
            <a:custGeom>
              <a:avLst/>
              <a:gdLst>
                <a:gd name="T0" fmla="*/ 18 w 66"/>
                <a:gd name="T1" fmla="*/ 0 h 27"/>
                <a:gd name="T2" fmla="*/ 21 w 66"/>
                <a:gd name="T3" fmla="*/ 0 h 27"/>
                <a:gd name="T4" fmla="*/ 26 w 66"/>
                <a:gd name="T5" fmla="*/ 0 h 27"/>
                <a:gd name="T6" fmla="*/ 32 w 66"/>
                <a:gd name="T7" fmla="*/ 1 h 27"/>
                <a:gd name="T8" fmla="*/ 39 w 66"/>
                <a:gd name="T9" fmla="*/ 2 h 27"/>
                <a:gd name="T10" fmla="*/ 46 w 66"/>
                <a:gd name="T11" fmla="*/ 6 h 27"/>
                <a:gd name="T12" fmla="*/ 54 w 66"/>
                <a:gd name="T13" fmla="*/ 11 h 27"/>
                <a:gd name="T14" fmla="*/ 60 w 66"/>
                <a:gd name="T15" fmla="*/ 18 h 27"/>
                <a:gd name="T16" fmla="*/ 66 w 66"/>
                <a:gd name="T17" fmla="*/ 27 h 27"/>
                <a:gd name="T18" fmla="*/ 65 w 66"/>
                <a:gd name="T19" fmla="*/ 26 h 27"/>
                <a:gd name="T20" fmla="*/ 63 w 66"/>
                <a:gd name="T21" fmla="*/ 23 h 27"/>
                <a:gd name="T22" fmla="*/ 58 w 66"/>
                <a:gd name="T23" fmla="*/ 18 h 27"/>
                <a:gd name="T24" fmla="*/ 51 w 66"/>
                <a:gd name="T25" fmla="*/ 14 h 27"/>
                <a:gd name="T26" fmla="*/ 45 w 66"/>
                <a:gd name="T27" fmla="*/ 9 h 27"/>
                <a:gd name="T28" fmla="*/ 37 w 66"/>
                <a:gd name="T29" fmla="*/ 6 h 27"/>
                <a:gd name="T30" fmla="*/ 28 w 66"/>
                <a:gd name="T31" fmla="*/ 4 h 27"/>
                <a:gd name="T32" fmla="*/ 19 w 66"/>
                <a:gd name="T33" fmla="*/ 5 h 27"/>
                <a:gd name="T34" fmla="*/ 15 w 66"/>
                <a:gd name="T35" fmla="*/ 6 h 27"/>
                <a:gd name="T36" fmla="*/ 11 w 66"/>
                <a:gd name="T37" fmla="*/ 7 h 27"/>
                <a:gd name="T38" fmla="*/ 8 w 66"/>
                <a:gd name="T39" fmla="*/ 9 h 27"/>
                <a:gd name="T40" fmla="*/ 5 w 66"/>
                <a:gd name="T41" fmla="*/ 11 h 27"/>
                <a:gd name="T42" fmla="*/ 2 w 66"/>
                <a:gd name="T43" fmla="*/ 13 h 27"/>
                <a:gd name="T44" fmla="*/ 1 w 66"/>
                <a:gd name="T45" fmla="*/ 11 h 27"/>
                <a:gd name="T46" fmla="*/ 0 w 66"/>
                <a:gd name="T47" fmla="*/ 10 h 27"/>
                <a:gd name="T48" fmla="*/ 0 w 66"/>
                <a:gd name="T49" fmla="*/ 8 h 27"/>
                <a:gd name="T50" fmla="*/ 5 w 66"/>
                <a:gd name="T51" fmla="*/ 5 h 27"/>
                <a:gd name="T52" fmla="*/ 9 w 66"/>
                <a:gd name="T53" fmla="*/ 2 h 27"/>
                <a:gd name="T54" fmla="*/ 13 w 66"/>
                <a:gd name="T55" fmla="*/ 1 h 27"/>
                <a:gd name="T56" fmla="*/ 18 w 66"/>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27"/>
                <a:gd name="T89" fmla="*/ 66 w 66"/>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27">
                  <a:moveTo>
                    <a:pt x="18" y="0"/>
                  </a:moveTo>
                  <a:lnTo>
                    <a:pt x="21" y="0"/>
                  </a:lnTo>
                  <a:lnTo>
                    <a:pt x="26" y="0"/>
                  </a:lnTo>
                  <a:lnTo>
                    <a:pt x="32" y="1"/>
                  </a:lnTo>
                  <a:lnTo>
                    <a:pt x="39" y="2"/>
                  </a:lnTo>
                  <a:lnTo>
                    <a:pt x="46" y="6"/>
                  </a:lnTo>
                  <a:lnTo>
                    <a:pt x="54" y="11"/>
                  </a:lnTo>
                  <a:lnTo>
                    <a:pt x="60" y="18"/>
                  </a:lnTo>
                  <a:lnTo>
                    <a:pt x="66" y="27"/>
                  </a:lnTo>
                  <a:lnTo>
                    <a:pt x="65" y="26"/>
                  </a:lnTo>
                  <a:lnTo>
                    <a:pt x="63" y="23"/>
                  </a:lnTo>
                  <a:lnTo>
                    <a:pt x="58" y="18"/>
                  </a:lnTo>
                  <a:lnTo>
                    <a:pt x="51" y="14"/>
                  </a:lnTo>
                  <a:lnTo>
                    <a:pt x="45" y="9"/>
                  </a:lnTo>
                  <a:lnTo>
                    <a:pt x="37" y="6"/>
                  </a:lnTo>
                  <a:lnTo>
                    <a:pt x="28" y="4"/>
                  </a:lnTo>
                  <a:lnTo>
                    <a:pt x="19" y="5"/>
                  </a:lnTo>
                  <a:lnTo>
                    <a:pt x="15" y="6"/>
                  </a:lnTo>
                  <a:lnTo>
                    <a:pt x="11" y="7"/>
                  </a:lnTo>
                  <a:lnTo>
                    <a:pt x="8" y="9"/>
                  </a:lnTo>
                  <a:lnTo>
                    <a:pt x="5" y="11"/>
                  </a:lnTo>
                  <a:lnTo>
                    <a:pt x="2" y="13"/>
                  </a:lnTo>
                  <a:lnTo>
                    <a:pt x="1" y="11"/>
                  </a:lnTo>
                  <a:lnTo>
                    <a:pt x="0" y="10"/>
                  </a:lnTo>
                  <a:lnTo>
                    <a:pt x="0" y="8"/>
                  </a:lnTo>
                  <a:lnTo>
                    <a:pt x="5" y="5"/>
                  </a:lnTo>
                  <a:lnTo>
                    <a:pt x="9" y="2"/>
                  </a:lnTo>
                  <a:lnTo>
                    <a:pt x="13" y="1"/>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0" name="Freeform 161">
              <a:extLst>
                <a:ext uri="{FF2B5EF4-FFF2-40B4-BE49-F238E27FC236}">
                  <a16:creationId xmlns:a16="http://schemas.microsoft.com/office/drawing/2014/main" id="{F5CD8CB3-AB8D-035B-35CC-591CCB8C795D}"/>
                </a:ext>
              </a:extLst>
            </p:cNvPr>
            <p:cNvSpPr>
              <a:spLocks/>
            </p:cNvSpPr>
            <p:nvPr/>
          </p:nvSpPr>
          <p:spPr bwMode="auto">
            <a:xfrm>
              <a:off x="2702" y="1177"/>
              <a:ext cx="55" cy="31"/>
            </a:xfrm>
            <a:custGeom>
              <a:avLst/>
              <a:gdLst>
                <a:gd name="T0" fmla="*/ 32 w 55"/>
                <a:gd name="T1" fmla="*/ 15 h 31"/>
                <a:gd name="T2" fmla="*/ 44 w 55"/>
                <a:gd name="T3" fmla="*/ 22 h 31"/>
                <a:gd name="T4" fmla="*/ 52 w 55"/>
                <a:gd name="T5" fmla="*/ 26 h 31"/>
                <a:gd name="T6" fmla="*/ 54 w 55"/>
                <a:gd name="T7" fmla="*/ 30 h 31"/>
                <a:gd name="T8" fmla="*/ 55 w 55"/>
                <a:gd name="T9" fmla="*/ 31 h 31"/>
                <a:gd name="T10" fmla="*/ 55 w 55"/>
                <a:gd name="T11" fmla="*/ 29 h 31"/>
                <a:gd name="T12" fmla="*/ 53 w 55"/>
                <a:gd name="T13" fmla="*/ 24 h 31"/>
                <a:gd name="T14" fmla="*/ 50 w 55"/>
                <a:gd name="T15" fmla="*/ 16 h 31"/>
                <a:gd name="T16" fmla="*/ 45 w 55"/>
                <a:gd name="T17" fmla="*/ 10 h 31"/>
                <a:gd name="T18" fmla="*/ 37 w 55"/>
                <a:gd name="T19" fmla="*/ 3 h 31"/>
                <a:gd name="T20" fmla="*/ 28 w 55"/>
                <a:gd name="T21" fmla="*/ 0 h 31"/>
                <a:gd name="T22" fmla="*/ 16 w 55"/>
                <a:gd name="T23" fmla="*/ 0 h 31"/>
                <a:gd name="T24" fmla="*/ 0 w 55"/>
                <a:gd name="T25" fmla="*/ 4 h 31"/>
                <a:gd name="T26" fmla="*/ 3 w 55"/>
                <a:gd name="T27" fmla="*/ 4 h 31"/>
                <a:gd name="T28" fmla="*/ 8 w 55"/>
                <a:gd name="T29" fmla="*/ 6 h 31"/>
                <a:gd name="T30" fmla="*/ 17 w 55"/>
                <a:gd name="T31" fmla="*/ 10 h 31"/>
                <a:gd name="T32" fmla="*/ 32 w 55"/>
                <a:gd name="T33" fmla="*/ 15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31"/>
                <a:gd name="T53" fmla="*/ 55 w 55"/>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31">
                  <a:moveTo>
                    <a:pt x="32" y="15"/>
                  </a:moveTo>
                  <a:lnTo>
                    <a:pt x="44" y="22"/>
                  </a:lnTo>
                  <a:lnTo>
                    <a:pt x="52" y="26"/>
                  </a:lnTo>
                  <a:lnTo>
                    <a:pt x="54" y="30"/>
                  </a:lnTo>
                  <a:lnTo>
                    <a:pt x="55" y="31"/>
                  </a:lnTo>
                  <a:lnTo>
                    <a:pt x="55" y="29"/>
                  </a:lnTo>
                  <a:lnTo>
                    <a:pt x="53" y="24"/>
                  </a:lnTo>
                  <a:lnTo>
                    <a:pt x="50" y="16"/>
                  </a:lnTo>
                  <a:lnTo>
                    <a:pt x="45" y="10"/>
                  </a:lnTo>
                  <a:lnTo>
                    <a:pt x="37" y="3"/>
                  </a:lnTo>
                  <a:lnTo>
                    <a:pt x="28" y="0"/>
                  </a:lnTo>
                  <a:lnTo>
                    <a:pt x="16" y="0"/>
                  </a:lnTo>
                  <a:lnTo>
                    <a:pt x="0" y="4"/>
                  </a:lnTo>
                  <a:lnTo>
                    <a:pt x="3" y="4"/>
                  </a:lnTo>
                  <a:lnTo>
                    <a:pt x="8" y="6"/>
                  </a:lnTo>
                  <a:lnTo>
                    <a:pt x="17" y="10"/>
                  </a:lnTo>
                  <a:lnTo>
                    <a:pt x="32" y="15"/>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1" name="Freeform 162">
              <a:extLst>
                <a:ext uri="{FF2B5EF4-FFF2-40B4-BE49-F238E27FC236}">
                  <a16:creationId xmlns:a16="http://schemas.microsoft.com/office/drawing/2014/main" id="{2CD39C46-4737-D25A-99D3-E5988ABEF0BD}"/>
                </a:ext>
              </a:extLst>
            </p:cNvPr>
            <p:cNvSpPr>
              <a:spLocks/>
            </p:cNvSpPr>
            <p:nvPr/>
          </p:nvSpPr>
          <p:spPr bwMode="auto">
            <a:xfrm>
              <a:off x="2700" y="1174"/>
              <a:ext cx="57" cy="34"/>
            </a:xfrm>
            <a:custGeom>
              <a:avLst/>
              <a:gdLst>
                <a:gd name="T0" fmla="*/ 57 w 57"/>
                <a:gd name="T1" fmla="*/ 34 h 34"/>
                <a:gd name="T2" fmla="*/ 57 w 57"/>
                <a:gd name="T3" fmla="*/ 33 h 34"/>
                <a:gd name="T4" fmla="*/ 56 w 57"/>
                <a:gd name="T5" fmla="*/ 30 h 34"/>
                <a:gd name="T6" fmla="*/ 54 w 57"/>
                <a:gd name="T7" fmla="*/ 26 h 34"/>
                <a:gd name="T8" fmla="*/ 49 w 57"/>
                <a:gd name="T9" fmla="*/ 22 h 34"/>
                <a:gd name="T10" fmla="*/ 44 w 57"/>
                <a:gd name="T11" fmla="*/ 17 h 34"/>
                <a:gd name="T12" fmla="*/ 36 w 57"/>
                <a:gd name="T13" fmla="*/ 14 h 34"/>
                <a:gd name="T14" fmla="*/ 26 w 57"/>
                <a:gd name="T15" fmla="*/ 10 h 34"/>
                <a:gd name="T16" fmla="*/ 14 w 57"/>
                <a:gd name="T17" fmla="*/ 9 h 34"/>
                <a:gd name="T18" fmla="*/ 6 w 57"/>
                <a:gd name="T19" fmla="*/ 8 h 34"/>
                <a:gd name="T20" fmla="*/ 2 w 57"/>
                <a:gd name="T21" fmla="*/ 5 h 34"/>
                <a:gd name="T22" fmla="*/ 0 w 57"/>
                <a:gd name="T23" fmla="*/ 1 h 34"/>
                <a:gd name="T24" fmla="*/ 0 w 57"/>
                <a:gd name="T25" fmla="*/ 0 h 34"/>
                <a:gd name="T26" fmla="*/ 0 w 57"/>
                <a:gd name="T27" fmla="*/ 3 h 34"/>
                <a:gd name="T28" fmla="*/ 0 w 57"/>
                <a:gd name="T29" fmla="*/ 9 h 34"/>
                <a:gd name="T30" fmla="*/ 4 w 57"/>
                <a:gd name="T31" fmla="*/ 15 h 34"/>
                <a:gd name="T32" fmla="*/ 11 w 57"/>
                <a:gd name="T33" fmla="*/ 16 h 34"/>
                <a:gd name="T34" fmla="*/ 19 w 57"/>
                <a:gd name="T35" fmla="*/ 16 h 34"/>
                <a:gd name="T36" fmla="*/ 27 w 57"/>
                <a:gd name="T37" fmla="*/ 17 h 34"/>
                <a:gd name="T38" fmla="*/ 35 w 57"/>
                <a:gd name="T39" fmla="*/ 19 h 34"/>
                <a:gd name="T40" fmla="*/ 43 w 57"/>
                <a:gd name="T41" fmla="*/ 23 h 34"/>
                <a:gd name="T42" fmla="*/ 48 w 57"/>
                <a:gd name="T43" fmla="*/ 27 h 34"/>
                <a:gd name="T44" fmla="*/ 53 w 57"/>
                <a:gd name="T45" fmla="*/ 30 h 34"/>
                <a:gd name="T46" fmla="*/ 56 w 57"/>
                <a:gd name="T47" fmla="*/ 33 h 34"/>
                <a:gd name="T48" fmla="*/ 57 w 57"/>
                <a:gd name="T49" fmla="*/ 34 h 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
                <a:gd name="T76" fmla="*/ 0 h 34"/>
                <a:gd name="T77" fmla="*/ 57 w 57"/>
                <a:gd name="T78" fmla="*/ 34 h 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 h="34">
                  <a:moveTo>
                    <a:pt x="57" y="34"/>
                  </a:moveTo>
                  <a:lnTo>
                    <a:pt x="57" y="33"/>
                  </a:lnTo>
                  <a:lnTo>
                    <a:pt x="56" y="30"/>
                  </a:lnTo>
                  <a:lnTo>
                    <a:pt x="54" y="26"/>
                  </a:lnTo>
                  <a:lnTo>
                    <a:pt x="49" y="22"/>
                  </a:lnTo>
                  <a:lnTo>
                    <a:pt x="44" y="17"/>
                  </a:lnTo>
                  <a:lnTo>
                    <a:pt x="36" y="14"/>
                  </a:lnTo>
                  <a:lnTo>
                    <a:pt x="26" y="10"/>
                  </a:lnTo>
                  <a:lnTo>
                    <a:pt x="14" y="9"/>
                  </a:lnTo>
                  <a:lnTo>
                    <a:pt x="6" y="8"/>
                  </a:lnTo>
                  <a:lnTo>
                    <a:pt x="2" y="5"/>
                  </a:lnTo>
                  <a:lnTo>
                    <a:pt x="0" y="1"/>
                  </a:lnTo>
                  <a:lnTo>
                    <a:pt x="0" y="0"/>
                  </a:lnTo>
                  <a:lnTo>
                    <a:pt x="0" y="3"/>
                  </a:lnTo>
                  <a:lnTo>
                    <a:pt x="0" y="9"/>
                  </a:lnTo>
                  <a:lnTo>
                    <a:pt x="4" y="15"/>
                  </a:lnTo>
                  <a:lnTo>
                    <a:pt x="11" y="16"/>
                  </a:lnTo>
                  <a:lnTo>
                    <a:pt x="19" y="16"/>
                  </a:lnTo>
                  <a:lnTo>
                    <a:pt x="27" y="17"/>
                  </a:lnTo>
                  <a:lnTo>
                    <a:pt x="35" y="19"/>
                  </a:lnTo>
                  <a:lnTo>
                    <a:pt x="43" y="23"/>
                  </a:lnTo>
                  <a:lnTo>
                    <a:pt x="48" y="27"/>
                  </a:lnTo>
                  <a:lnTo>
                    <a:pt x="53" y="30"/>
                  </a:lnTo>
                  <a:lnTo>
                    <a:pt x="56" y="33"/>
                  </a:lnTo>
                  <a:lnTo>
                    <a:pt x="57"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2" name="Freeform 163">
              <a:extLst>
                <a:ext uri="{FF2B5EF4-FFF2-40B4-BE49-F238E27FC236}">
                  <a16:creationId xmlns:a16="http://schemas.microsoft.com/office/drawing/2014/main" id="{25CF9A33-694D-36B4-19BA-04E2187629A9}"/>
                </a:ext>
              </a:extLst>
            </p:cNvPr>
            <p:cNvSpPr>
              <a:spLocks/>
            </p:cNvSpPr>
            <p:nvPr/>
          </p:nvSpPr>
          <p:spPr bwMode="auto">
            <a:xfrm>
              <a:off x="2787" y="1202"/>
              <a:ext cx="63" cy="20"/>
            </a:xfrm>
            <a:custGeom>
              <a:avLst/>
              <a:gdLst>
                <a:gd name="T0" fmla="*/ 29 w 63"/>
                <a:gd name="T1" fmla="*/ 15 h 20"/>
                <a:gd name="T2" fmla="*/ 15 w 63"/>
                <a:gd name="T3" fmla="*/ 14 h 20"/>
                <a:gd name="T4" fmla="*/ 6 w 63"/>
                <a:gd name="T5" fmla="*/ 14 h 20"/>
                <a:gd name="T6" fmla="*/ 1 w 63"/>
                <a:gd name="T7" fmla="*/ 15 h 20"/>
                <a:gd name="T8" fmla="*/ 0 w 63"/>
                <a:gd name="T9" fmla="*/ 16 h 20"/>
                <a:gd name="T10" fmla="*/ 1 w 63"/>
                <a:gd name="T11" fmla="*/ 15 h 20"/>
                <a:gd name="T12" fmla="*/ 6 w 63"/>
                <a:gd name="T13" fmla="*/ 10 h 20"/>
                <a:gd name="T14" fmla="*/ 13 w 63"/>
                <a:gd name="T15" fmla="*/ 7 h 20"/>
                <a:gd name="T16" fmla="*/ 21 w 63"/>
                <a:gd name="T17" fmla="*/ 2 h 20"/>
                <a:gd name="T18" fmla="*/ 30 w 63"/>
                <a:gd name="T19" fmla="*/ 0 h 20"/>
                <a:gd name="T20" fmla="*/ 42 w 63"/>
                <a:gd name="T21" fmla="*/ 2 h 20"/>
                <a:gd name="T22" fmla="*/ 52 w 63"/>
                <a:gd name="T23" fmla="*/ 8 h 20"/>
                <a:gd name="T24" fmla="*/ 63 w 63"/>
                <a:gd name="T25" fmla="*/ 20 h 20"/>
                <a:gd name="T26" fmla="*/ 63 w 63"/>
                <a:gd name="T27" fmla="*/ 20 h 20"/>
                <a:gd name="T28" fmla="*/ 61 w 63"/>
                <a:gd name="T29" fmla="*/ 20 h 20"/>
                <a:gd name="T30" fmla="*/ 58 w 63"/>
                <a:gd name="T31" fmla="*/ 19 h 20"/>
                <a:gd name="T32" fmla="*/ 55 w 63"/>
                <a:gd name="T33" fmla="*/ 19 h 20"/>
                <a:gd name="T34" fmla="*/ 50 w 63"/>
                <a:gd name="T35" fmla="*/ 18 h 20"/>
                <a:gd name="T36" fmla="*/ 45 w 63"/>
                <a:gd name="T37" fmla="*/ 17 h 20"/>
                <a:gd name="T38" fmla="*/ 37 w 63"/>
                <a:gd name="T39" fmla="*/ 16 h 20"/>
                <a:gd name="T40" fmla="*/ 29 w 63"/>
                <a:gd name="T41" fmla="*/ 15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20"/>
                <a:gd name="T65" fmla="*/ 63 w 63"/>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20">
                  <a:moveTo>
                    <a:pt x="29" y="15"/>
                  </a:moveTo>
                  <a:lnTo>
                    <a:pt x="15" y="14"/>
                  </a:lnTo>
                  <a:lnTo>
                    <a:pt x="6" y="14"/>
                  </a:lnTo>
                  <a:lnTo>
                    <a:pt x="1" y="15"/>
                  </a:lnTo>
                  <a:lnTo>
                    <a:pt x="0" y="16"/>
                  </a:lnTo>
                  <a:lnTo>
                    <a:pt x="1" y="15"/>
                  </a:lnTo>
                  <a:lnTo>
                    <a:pt x="6" y="10"/>
                  </a:lnTo>
                  <a:lnTo>
                    <a:pt x="13" y="7"/>
                  </a:lnTo>
                  <a:lnTo>
                    <a:pt x="21" y="2"/>
                  </a:lnTo>
                  <a:lnTo>
                    <a:pt x="30" y="0"/>
                  </a:lnTo>
                  <a:lnTo>
                    <a:pt x="42" y="2"/>
                  </a:lnTo>
                  <a:lnTo>
                    <a:pt x="52" y="8"/>
                  </a:lnTo>
                  <a:lnTo>
                    <a:pt x="63" y="20"/>
                  </a:lnTo>
                  <a:lnTo>
                    <a:pt x="61" y="20"/>
                  </a:lnTo>
                  <a:lnTo>
                    <a:pt x="58" y="19"/>
                  </a:lnTo>
                  <a:lnTo>
                    <a:pt x="55" y="19"/>
                  </a:lnTo>
                  <a:lnTo>
                    <a:pt x="50" y="18"/>
                  </a:lnTo>
                  <a:lnTo>
                    <a:pt x="45" y="17"/>
                  </a:lnTo>
                  <a:lnTo>
                    <a:pt x="37" y="16"/>
                  </a:lnTo>
                  <a:lnTo>
                    <a:pt x="29" y="15"/>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3" name="Freeform 164">
              <a:extLst>
                <a:ext uri="{FF2B5EF4-FFF2-40B4-BE49-F238E27FC236}">
                  <a16:creationId xmlns:a16="http://schemas.microsoft.com/office/drawing/2014/main" id="{8728C27A-4359-1693-A1C9-441162631C4A}"/>
                </a:ext>
              </a:extLst>
            </p:cNvPr>
            <p:cNvSpPr>
              <a:spLocks/>
            </p:cNvSpPr>
            <p:nvPr/>
          </p:nvSpPr>
          <p:spPr bwMode="auto">
            <a:xfrm>
              <a:off x="2787" y="1211"/>
              <a:ext cx="67" cy="18"/>
            </a:xfrm>
            <a:custGeom>
              <a:avLst/>
              <a:gdLst>
                <a:gd name="T0" fmla="*/ 0 w 67"/>
                <a:gd name="T1" fmla="*/ 7 h 18"/>
                <a:gd name="T2" fmla="*/ 1 w 67"/>
                <a:gd name="T3" fmla="*/ 6 h 18"/>
                <a:gd name="T4" fmla="*/ 4 w 67"/>
                <a:gd name="T5" fmla="*/ 5 h 18"/>
                <a:gd name="T6" fmla="*/ 8 w 67"/>
                <a:gd name="T7" fmla="*/ 4 h 18"/>
                <a:gd name="T8" fmla="*/ 14 w 67"/>
                <a:gd name="T9" fmla="*/ 1 h 18"/>
                <a:gd name="T10" fmla="*/ 20 w 67"/>
                <a:gd name="T11" fmla="*/ 0 h 18"/>
                <a:gd name="T12" fmla="*/ 29 w 67"/>
                <a:gd name="T13" fmla="*/ 1 h 18"/>
                <a:gd name="T14" fmla="*/ 39 w 67"/>
                <a:gd name="T15" fmla="*/ 2 h 18"/>
                <a:gd name="T16" fmla="*/ 50 w 67"/>
                <a:gd name="T17" fmla="*/ 7 h 18"/>
                <a:gd name="T18" fmla="*/ 58 w 67"/>
                <a:gd name="T19" fmla="*/ 9 h 18"/>
                <a:gd name="T20" fmla="*/ 63 w 67"/>
                <a:gd name="T21" fmla="*/ 9 h 18"/>
                <a:gd name="T22" fmla="*/ 66 w 67"/>
                <a:gd name="T23" fmla="*/ 9 h 18"/>
                <a:gd name="T24" fmla="*/ 67 w 67"/>
                <a:gd name="T25" fmla="*/ 9 h 18"/>
                <a:gd name="T26" fmla="*/ 66 w 67"/>
                <a:gd name="T27" fmla="*/ 11 h 18"/>
                <a:gd name="T28" fmla="*/ 64 w 67"/>
                <a:gd name="T29" fmla="*/ 16 h 18"/>
                <a:gd name="T30" fmla="*/ 58 w 67"/>
                <a:gd name="T31" fmla="*/ 18 h 18"/>
                <a:gd name="T32" fmla="*/ 49 w 67"/>
                <a:gd name="T33" fmla="*/ 15 h 18"/>
                <a:gd name="T34" fmla="*/ 42 w 67"/>
                <a:gd name="T35" fmla="*/ 9 h 18"/>
                <a:gd name="T36" fmla="*/ 34 w 67"/>
                <a:gd name="T37" fmla="*/ 7 h 18"/>
                <a:gd name="T38" fmla="*/ 26 w 67"/>
                <a:gd name="T39" fmla="*/ 5 h 18"/>
                <a:gd name="T40" fmla="*/ 18 w 67"/>
                <a:gd name="T41" fmla="*/ 5 h 18"/>
                <a:gd name="T42" fmla="*/ 10 w 67"/>
                <a:gd name="T43" fmla="*/ 5 h 18"/>
                <a:gd name="T44" fmla="*/ 5 w 67"/>
                <a:gd name="T45" fmla="*/ 6 h 18"/>
                <a:gd name="T46" fmla="*/ 1 w 67"/>
                <a:gd name="T47" fmla="*/ 7 h 18"/>
                <a:gd name="T48" fmla="*/ 0 w 67"/>
                <a:gd name="T49" fmla="*/ 7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18"/>
                <a:gd name="T77" fmla="*/ 67 w 67"/>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18">
                  <a:moveTo>
                    <a:pt x="0" y="7"/>
                  </a:moveTo>
                  <a:lnTo>
                    <a:pt x="1" y="6"/>
                  </a:lnTo>
                  <a:lnTo>
                    <a:pt x="4" y="5"/>
                  </a:lnTo>
                  <a:lnTo>
                    <a:pt x="8" y="4"/>
                  </a:lnTo>
                  <a:lnTo>
                    <a:pt x="14" y="1"/>
                  </a:lnTo>
                  <a:lnTo>
                    <a:pt x="20" y="0"/>
                  </a:lnTo>
                  <a:lnTo>
                    <a:pt x="29" y="1"/>
                  </a:lnTo>
                  <a:lnTo>
                    <a:pt x="39" y="2"/>
                  </a:lnTo>
                  <a:lnTo>
                    <a:pt x="50" y="7"/>
                  </a:lnTo>
                  <a:lnTo>
                    <a:pt x="58" y="9"/>
                  </a:lnTo>
                  <a:lnTo>
                    <a:pt x="63" y="9"/>
                  </a:lnTo>
                  <a:lnTo>
                    <a:pt x="66" y="9"/>
                  </a:lnTo>
                  <a:lnTo>
                    <a:pt x="67" y="9"/>
                  </a:lnTo>
                  <a:lnTo>
                    <a:pt x="66" y="11"/>
                  </a:lnTo>
                  <a:lnTo>
                    <a:pt x="64" y="16"/>
                  </a:lnTo>
                  <a:lnTo>
                    <a:pt x="58" y="18"/>
                  </a:lnTo>
                  <a:lnTo>
                    <a:pt x="49" y="15"/>
                  </a:lnTo>
                  <a:lnTo>
                    <a:pt x="42" y="9"/>
                  </a:lnTo>
                  <a:lnTo>
                    <a:pt x="34" y="7"/>
                  </a:lnTo>
                  <a:lnTo>
                    <a:pt x="26" y="5"/>
                  </a:lnTo>
                  <a:lnTo>
                    <a:pt x="18" y="5"/>
                  </a:lnTo>
                  <a:lnTo>
                    <a:pt x="10" y="5"/>
                  </a:lnTo>
                  <a:lnTo>
                    <a:pt x="5" y="6"/>
                  </a:lnTo>
                  <a:lnTo>
                    <a:pt x="1" y="7"/>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4" name="Freeform 165">
              <a:extLst>
                <a:ext uri="{FF2B5EF4-FFF2-40B4-BE49-F238E27FC236}">
                  <a16:creationId xmlns:a16="http://schemas.microsoft.com/office/drawing/2014/main" id="{1A9F58C2-0032-764D-05DC-A91B4E4123DC}"/>
                </a:ext>
              </a:extLst>
            </p:cNvPr>
            <p:cNvSpPr>
              <a:spLocks/>
            </p:cNvSpPr>
            <p:nvPr/>
          </p:nvSpPr>
          <p:spPr bwMode="auto">
            <a:xfrm>
              <a:off x="2846" y="1219"/>
              <a:ext cx="27" cy="41"/>
            </a:xfrm>
            <a:custGeom>
              <a:avLst/>
              <a:gdLst>
                <a:gd name="T0" fmla="*/ 10 w 27"/>
                <a:gd name="T1" fmla="*/ 6 h 41"/>
                <a:gd name="T2" fmla="*/ 14 w 27"/>
                <a:gd name="T3" fmla="*/ 3 h 41"/>
                <a:gd name="T4" fmla="*/ 21 w 27"/>
                <a:gd name="T5" fmla="*/ 0 h 41"/>
                <a:gd name="T6" fmla="*/ 26 w 27"/>
                <a:gd name="T7" fmla="*/ 0 h 41"/>
                <a:gd name="T8" fmla="*/ 27 w 27"/>
                <a:gd name="T9" fmla="*/ 9 h 41"/>
                <a:gd name="T10" fmla="*/ 23 w 27"/>
                <a:gd name="T11" fmla="*/ 23 h 41"/>
                <a:gd name="T12" fmla="*/ 15 w 27"/>
                <a:gd name="T13" fmla="*/ 36 h 41"/>
                <a:gd name="T14" fmla="*/ 7 w 27"/>
                <a:gd name="T15" fmla="*/ 41 h 41"/>
                <a:gd name="T16" fmla="*/ 2 w 27"/>
                <a:gd name="T17" fmla="*/ 36 h 41"/>
                <a:gd name="T18" fmla="*/ 0 w 27"/>
                <a:gd name="T19" fmla="*/ 25 h 41"/>
                <a:gd name="T20" fmla="*/ 4 w 27"/>
                <a:gd name="T21" fmla="*/ 14 h 41"/>
                <a:gd name="T22" fmla="*/ 8 w 27"/>
                <a:gd name="T23" fmla="*/ 8 h 41"/>
                <a:gd name="T24" fmla="*/ 10 w 27"/>
                <a:gd name="T25" fmla="*/ 6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1"/>
                <a:gd name="T41" fmla="*/ 27 w 27"/>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1">
                  <a:moveTo>
                    <a:pt x="10" y="6"/>
                  </a:moveTo>
                  <a:lnTo>
                    <a:pt x="14" y="3"/>
                  </a:lnTo>
                  <a:lnTo>
                    <a:pt x="21" y="0"/>
                  </a:lnTo>
                  <a:lnTo>
                    <a:pt x="26" y="0"/>
                  </a:lnTo>
                  <a:lnTo>
                    <a:pt x="27" y="9"/>
                  </a:lnTo>
                  <a:lnTo>
                    <a:pt x="23" y="23"/>
                  </a:lnTo>
                  <a:lnTo>
                    <a:pt x="15" y="36"/>
                  </a:lnTo>
                  <a:lnTo>
                    <a:pt x="7" y="41"/>
                  </a:lnTo>
                  <a:lnTo>
                    <a:pt x="2" y="36"/>
                  </a:lnTo>
                  <a:lnTo>
                    <a:pt x="0" y="25"/>
                  </a:lnTo>
                  <a:lnTo>
                    <a:pt x="4" y="14"/>
                  </a:lnTo>
                  <a:lnTo>
                    <a:pt x="8" y="8"/>
                  </a:lnTo>
                  <a:lnTo>
                    <a:pt x="10" y="6"/>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5" name="Freeform 166">
              <a:extLst>
                <a:ext uri="{FF2B5EF4-FFF2-40B4-BE49-F238E27FC236}">
                  <a16:creationId xmlns:a16="http://schemas.microsoft.com/office/drawing/2014/main" id="{942C0908-E4C0-932E-1010-FC1639C5B9CD}"/>
                </a:ext>
              </a:extLst>
            </p:cNvPr>
            <p:cNvSpPr>
              <a:spLocks/>
            </p:cNvSpPr>
            <p:nvPr/>
          </p:nvSpPr>
          <p:spPr bwMode="auto">
            <a:xfrm>
              <a:off x="2942" y="1360"/>
              <a:ext cx="24" cy="107"/>
            </a:xfrm>
            <a:custGeom>
              <a:avLst/>
              <a:gdLst>
                <a:gd name="T0" fmla="*/ 24 w 24"/>
                <a:gd name="T1" fmla="*/ 14 h 107"/>
                <a:gd name="T2" fmla="*/ 6 w 24"/>
                <a:gd name="T3" fmla="*/ 0 h 107"/>
                <a:gd name="T4" fmla="*/ 0 w 24"/>
                <a:gd name="T5" fmla="*/ 107 h 107"/>
                <a:gd name="T6" fmla="*/ 24 w 24"/>
                <a:gd name="T7" fmla="*/ 14 h 107"/>
                <a:gd name="T8" fmla="*/ 0 60000 65536"/>
                <a:gd name="T9" fmla="*/ 0 60000 65536"/>
                <a:gd name="T10" fmla="*/ 0 60000 65536"/>
                <a:gd name="T11" fmla="*/ 0 60000 65536"/>
                <a:gd name="T12" fmla="*/ 0 w 24"/>
                <a:gd name="T13" fmla="*/ 0 h 107"/>
                <a:gd name="T14" fmla="*/ 24 w 24"/>
                <a:gd name="T15" fmla="*/ 107 h 107"/>
              </a:gdLst>
              <a:ahLst/>
              <a:cxnLst>
                <a:cxn ang="T8">
                  <a:pos x="T0" y="T1"/>
                </a:cxn>
                <a:cxn ang="T9">
                  <a:pos x="T2" y="T3"/>
                </a:cxn>
                <a:cxn ang="T10">
                  <a:pos x="T4" y="T5"/>
                </a:cxn>
                <a:cxn ang="T11">
                  <a:pos x="T6" y="T7"/>
                </a:cxn>
              </a:cxnLst>
              <a:rect l="T12" t="T13" r="T14" b="T15"/>
              <a:pathLst>
                <a:path w="24" h="107">
                  <a:moveTo>
                    <a:pt x="24" y="14"/>
                  </a:moveTo>
                  <a:lnTo>
                    <a:pt x="6" y="0"/>
                  </a:lnTo>
                  <a:lnTo>
                    <a:pt x="0" y="107"/>
                  </a:lnTo>
                  <a:lnTo>
                    <a:pt x="24"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6" name="Freeform 167">
              <a:extLst>
                <a:ext uri="{FF2B5EF4-FFF2-40B4-BE49-F238E27FC236}">
                  <a16:creationId xmlns:a16="http://schemas.microsoft.com/office/drawing/2014/main" id="{3E0B0E42-CE49-AEFF-E6D0-48C8EB8D0919}"/>
                </a:ext>
              </a:extLst>
            </p:cNvPr>
            <p:cNvSpPr>
              <a:spLocks/>
            </p:cNvSpPr>
            <p:nvPr/>
          </p:nvSpPr>
          <p:spPr bwMode="auto">
            <a:xfrm>
              <a:off x="2087" y="1225"/>
              <a:ext cx="62" cy="43"/>
            </a:xfrm>
            <a:custGeom>
              <a:avLst/>
              <a:gdLst>
                <a:gd name="T0" fmla="*/ 62 w 62"/>
                <a:gd name="T1" fmla="*/ 17 h 43"/>
                <a:gd name="T2" fmla="*/ 61 w 62"/>
                <a:gd name="T3" fmla="*/ 26 h 43"/>
                <a:gd name="T4" fmla="*/ 55 w 62"/>
                <a:gd name="T5" fmla="*/ 33 h 43"/>
                <a:gd name="T6" fmla="*/ 46 w 62"/>
                <a:gd name="T7" fmla="*/ 40 h 43"/>
                <a:gd name="T8" fmla="*/ 35 w 62"/>
                <a:gd name="T9" fmla="*/ 43 h 43"/>
                <a:gd name="T10" fmla="*/ 28 w 62"/>
                <a:gd name="T11" fmla="*/ 43 h 43"/>
                <a:gd name="T12" fmla="*/ 23 w 62"/>
                <a:gd name="T13" fmla="*/ 43 h 43"/>
                <a:gd name="T14" fmla="*/ 16 w 62"/>
                <a:gd name="T15" fmla="*/ 42 h 43"/>
                <a:gd name="T16" fmla="*/ 12 w 62"/>
                <a:gd name="T17" fmla="*/ 40 h 43"/>
                <a:gd name="T18" fmla="*/ 7 w 62"/>
                <a:gd name="T19" fmla="*/ 38 h 43"/>
                <a:gd name="T20" fmla="*/ 4 w 62"/>
                <a:gd name="T21" fmla="*/ 34 h 43"/>
                <a:gd name="T22" fmla="*/ 2 w 62"/>
                <a:gd name="T23" fmla="*/ 31 h 43"/>
                <a:gd name="T24" fmla="*/ 0 w 62"/>
                <a:gd name="T25" fmla="*/ 26 h 43"/>
                <a:gd name="T26" fmla="*/ 2 w 62"/>
                <a:gd name="T27" fmla="*/ 17 h 43"/>
                <a:gd name="T28" fmla="*/ 7 w 62"/>
                <a:gd name="T29" fmla="*/ 10 h 43"/>
                <a:gd name="T30" fmla="*/ 16 w 62"/>
                <a:gd name="T31" fmla="*/ 3 h 43"/>
                <a:gd name="T32" fmla="*/ 28 w 62"/>
                <a:gd name="T33" fmla="*/ 0 h 43"/>
                <a:gd name="T34" fmla="*/ 35 w 62"/>
                <a:gd name="T35" fmla="*/ 0 h 43"/>
                <a:gd name="T36" fmla="*/ 41 w 62"/>
                <a:gd name="T37" fmla="*/ 0 h 43"/>
                <a:gd name="T38" fmla="*/ 46 w 62"/>
                <a:gd name="T39" fmla="*/ 1 h 43"/>
                <a:gd name="T40" fmla="*/ 51 w 62"/>
                <a:gd name="T41" fmla="*/ 3 h 43"/>
                <a:gd name="T42" fmla="*/ 55 w 62"/>
                <a:gd name="T43" fmla="*/ 6 h 43"/>
                <a:gd name="T44" fmla="*/ 58 w 62"/>
                <a:gd name="T45" fmla="*/ 10 h 43"/>
                <a:gd name="T46" fmla="*/ 61 w 62"/>
                <a:gd name="T47" fmla="*/ 13 h 43"/>
                <a:gd name="T48" fmla="*/ 62 w 62"/>
                <a:gd name="T49" fmla="*/ 17 h 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2"/>
                <a:gd name="T76" fmla="*/ 0 h 43"/>
                <a:gd name="T77" fmla="*/ 62 w 62"/>
                <a:gd name="T78" fmla="*/ 43 h 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2" h="43">
                  <a:moveTo>
                    <a:pt x="62" y="17"/>
                  </a:moveTo>
                  <a:lnTo>
                    <a:pt x="61" y="26"/>
                  </a:lnTo>
                  <a:lnTo>
                    <a:pt x="55" y="33"/>
                  </a:lnTo>
                  <a:lnTo>
                    <a:pt x="46" y="40"/>
                  </a:lnTo>
                  <a:lnTo>
                    <a:pt x="35" y="43"/>
                  </a:lnTo>
                  <a:lnTo>
                    <a:pt x="28" y="43"/>
                  </a:lnTo>
                  <a:lnTo>
                    <a:pt x="23" y="43"/>
                  </a:lnTo>
                  <a:lnTo>
                    <a:pt x="16" y="42"/>
                  </a:lnTo>
                  <a:lnTo>
                    <a:pt x="12" y="40"/>
                  </a:lnTo>
                  <a:lnTo>
                    <a:pt x="7" y="38"/>
                  </a:lnTo>
                  <a:lnTo>
                    <a:pt x="4" y="34"/>
                  </a:lnTo>
                  <a:lnTo>
                    <a:pt x="2" y="31"/>
                  </a:lnTo>
                  <a:lnTo>
                    <a:pt x="0" y="26"/>
                  </a:lnTo>
                  <a:lnTo>
                    <a:pt x="2" y="17"/>
                  </a:lnTo>
                  <a:lnTo>
                    <a:pt x="7" y="10"/>
                  </a:lnTo>
                  <a:lnTo>
                    <a:pt x="16" y="3"/>
                  </a:lnTo>
                  <a:lnTo>
                    <a:pt x="28" y="0"/>
                  </a:lnTo>
                  <a:lnTo>
                    <a:pt x="35" y="0"/>
                  </a:lnTo>
                  <a:lnTo>
                    <a:pt x="41" y="0"/>
                  </a:lnTo>
                  <a:lnTo>
                    <a:pt x="46" y="1"/>
                  </a:lnTo>
                  <a:lnTo>
                    <a:pt x="51" y="3"/>
                  </a:lnTo>
                  <a:lnTo>
                    <a:pt x="55" y="6"/>
                  </a:lnTo>
                  <a:lnTo>
                    <a:pt x="58" y="10"/>
                  </a:lnTo>
                  <a:lnTo>
                    <a:pt x="61" y="13"/>
                  </a:lnTo>
                  <a:lnTo>
                    <a:pt x="62" y="17"/>
                  </a:lnTo>
                  <a:close/>
                </a:path>
              </a:pathLst>
            </a:custGeom>
            <a:solidFill>
              <a:srgbClr val="70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7" name="Freeform 168">
              <a:extLst>
                <a:ext uri="{FF2B5EF4-FFF2-40B4-BE49-F238E27FC236}">
                  <a16:creationId xmlns:a16="http://schemas.microsoft.com/office/drawing/2014/main" id="{A2D62291-8D40-0E95-6A31-09D06731CB37}"/>
                </a:ext>
              </a:extLst>
            </p:cNvPr>
            <p:cNvSpPr>
              <a:spLocks/>
            </p:cNvSpPr>
            <p:nvPr/>
          </p:nvSpPr>
          <p:spPr bwMode="auto">
            <a:xfrm>
              <a:off x="1660" y="1267"/>
              <a:ext cx="583" cy="1487"/>
            </a:xfrm>
            <a:custGeom>
              <a:avLst/>
              <a:gdLst>
                <a:gd name="T0" fmla="*/ 86 w 583"/>
                <a:gd name="T1" fmla="*/ 67 h 1487"/>
                <a:gd name="T2" fmla="*/ 116 w 583"/>
                <a:gd name="T3" fmla="*/ 42 h 1487"/>
                <a:gd name="T4" fmla="*/ 144 w 583"/>
                <a:gd name="T5" fmla="*/ 23 h 1487"/>
                <a:gd name="T6" fmla="*/ 168 w 583"/>
                <a:gd name="T7" fmla="*/ 10 h 1487"/>
                <a:gd name="T8" fmla="*/ 191 w 583"/>
                <a:gd name="T9" fmla="*/ 2 h 1487"/>
                <a:gd name="T10" fmla="*/ 210 w 583"/>
                <a:gd name="T11" fmla="*/ 0 h 1487"/>
                <a:gd name="T12" fmla="*/ 228 w 583"/>
                <a:gd name="T13" fmla="*/ 3 h 1487"/>
                <a:gd name="T14" fmla="*/ 243 w 583"/>
                <a:gd name="T15" fmla="*/ 13 h 1487"/>
                <a:gd name="T16" fmla="*/ 258 w 583"/>
                <a:gd name="T17" fmla="*/ 30 h 1487"/>
                <a:gd name="T18" fmla="*/ 346 w 583"/>
                <a:gd name="T19" fmla="*/ 93 h 1487"/>
                <a:gd name="T20" fmla="*/ 347 w 583"/>
                <a:gd name="T21" fmla="*/ 94 h 1487"/>
                <a:gd name="T22" fmla="*/ 350 w 583"/>
                <a:gd name="T23" fmla="*/ 98 h 1487"/>
                <a:gd name="T24" fmla="*/ 355 w 583"/>
                <a:gd name="T25" fmla="*/ 108 h 1487"/>
                <a:gd name="T26" fmla="*/ 363 w 583"/>
                <a:gd name="T27" fmla="*/ 124 h 1487"/>
                <a:gd name="T28" fmla="*/ 372 w 583"/>
                <a:gd name="T29" fmla="*/ 148 h 1487"/>
                <a:gd name="T30" fmla="*/ 383 w 583"/>
                <a:gd name="T31" fmla="*/ 182 h 1487"/>
                <a:gd name="T32" fmla="*/ 395 w 583"/>
                <a:gd name="T33" fmla="*/ 227 h 1487"/>
                <a:gd name="T34" fmla="*/ 410 w 583"/>
                <a:gd name="T35" fmla="*/ 285 h 1487"/>
                <a:gd name="T36" fmla="*/ 426 w 583"/>
                <a:gd name="T37" fmla="*/ 356 h 1487"/>
                <a:gd name="T38" fmla="*/ 444 w 583"/>
                <a:gd name="T39" fmla="*/ 444 h 1487"/>
                <a:gd name="T40" fmla="*/ 463 w 583"/>
                <a:gd name="T41" fmla="*/ 549 h 1487"/>
                <a:gd name="T42" fmla="*/ 484 w 583"/>
                <a:gd name="T43" fmla="*/ 673 h 1487"/>
                <a:gd name="T44" fmla="*/ 507 w 583"/>
                <a:gd name="T45" fmla="*/ 817 h 1487"/>
                <a:gd name="T46" fmla="*/ 531 w 583"/>
                <a:gd name="T47" fmla="*/ 983 h 1487"/>
                <a:gd name="T48" fmla="*/ 556 w 583"/>
                <a:gd name="T49" fmla="*/ 1173 h 1487"/>
                <a:gd name="T50" fmla="*/ 583 w 583"/>
                <a:gd name="T51" fmla="*/ 1389 h 1487"/>
                <a:gd name="T52" fmla="*/ 108 w 583"/>
                <a:gd name="T53" fmla="*/ 1487 h 1487"/>
                <a:gd name="T54" fmla="*/ 101 w 583"/>
                <a:gd name="T55" fmla="*/ 1438 h 1487"/>
                <a:gd name="T56" fmla="*/ 86 w 583"/>
                <a:gd name="T57" fmla="*/ 1308 h 1487"/>
                <a:gd name="T58" fmla="*/ 64 w 583"/>
                <a:gd name="T59" fmla="*/ 1122 h 1487"/>
                <a:gd name="T60" fmla="*/ 39 w 583"/>
                <a:gd name="T61" fmla="*/ 903 h 1487"/>
                <a:gd name="T62" fmla="*/ 18 w 583"/>
                <a:gd name="T63" fmla="*/ 676 h 1487"/>
                <a:gd name="T64" fmla="*/ 3 w 583"/>
                <a:gd name="T65" fmla="*/ 468 h 1487"/>
                <a:gd name="T66" fmla="*/ 0 w 583"/>
                <a:gd name="T67" fmla="*/ 301 h 1487"/>
                <a:gd name="T68" fmla="*/ 11 w 583"/>
                <a:gd name="T69" fmla="*/ 201 h 1487"/>
                <a:gd name="T70" fmla="*/ 26 w 583"/>
                <a:gd name="T71" fmla="*/ 163 h 1487"/>
                <a:gd name="T72" fmla="*/ 39 w 583"/>
                <a:gd name="T73" fmla="*/ 133 h 1487"/>
                <a:gd name="T74" fmla="*/ 51 w 583"/>
                <a:gd name="T75" fmla="*/ 109 h 1487"/>
                <a:gd name="T76" fmla="*/ 62 w 583"/>
                <a:gd name="T77" fmla="*/ 92 h 1487"/>
                <a:gd name="T78" fmla="*/ 72 w 583"/>
                <a:gd name="T79" fmla="*/ 79 h 1487"/>
                <a:gd name="T80" fmla="*/ 79 w 583"/>
                <a:gd name="T81" fmla="*/ 73 h 1487"/>
                <a:gd name="T82" fmla="*/ 85 w 583"/>
                <a:gd name="T83" fmla="*/ 68 h 1487"/>
                <a:gd name="T84" fmla="*/ 86 w 583"/>
                <a:gd name="T85" fmla="*/ 67 h 14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3"/>
                <a:gd name="T130" fmla="*/ 0 h 1487"/>
                <a:gd name="T131" fmla="*/ 583 w 583"/>
                <a:gd name="T132" fmla="*/ 1487 h 14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3" h="1487">
                  <a:moveTo>
                    <a:pt x="86" y="67"/>
                  </a:moveTo>
                  <a:lnTo>
                    <a:pt x="116" y="42"/>
                  </a:lnTo>
                  <a:lnTo>
                    <a:pt x="144" y="23"/>
                  </a:lnTo>
                  <a:lnTo>
                    <a:pt x="168" y="10"/>
                  </a:lnTo>
                  <a:lnTo>
                    <a:pt x="191" y="2"/>
                  </a:lnTo>
                  <a:lnTo>
                    <a:pt x="210" y="0"/>
                  </a:lnTo>
                  <a:lnTo>
                    <a:pt x="228" y="3"/>
                  </a:lnTo>
                  <a:lnTo>
                    <a:pt x="243" y="13"/>
                  </a:lnTo>
                  <a:lnTo>
                    <a:pt x="258" y="30"/>
                  </a:lnTo>
                  <a:lnTo>
                    <a:pt x="346" y="93"/>
                  </a:lnTo>
                  <a:lnTo>
                    <a:pt x="347" y="94"/>
                  </a:lnTo>
                  <a:lnTo>
                    <a:pt x="350" y="98"/>
                  </a:lnTo>
                  <a:lnTo>
                    <a:pt x="355" y="108"/>
                  </a:lnTo>
                  <a:lnTo>
                    <a:pt x="363" y="124"/>
                  </a:lnTo>
                  <a:lnTo>
                    <a:pt x="372" y="148"/>
                  </a:lnTo>
                  <a:lnTo>
                    <a:pt x="383" y="182"/>
                  </a:lnTo>
                  <a:lnTo>
                    <a:pt x="395" y="227"/>
                  </a:lnTo>
                  <a:lnTo>
                    <a:pt x="410" y="285"/>
                  </a:lnTo>
                  <a:lnTo>
                    <a:pt x="426" y="356"/>
                  </a:lnTo>
                  <a:lnTo>
                    <a:pt x="444" y="444"/>
                  </a:lnTo>
                  <a:lnTo>
                    <a:pt x="463" y="549"/>
                  </a:lnTo>
                  <a:lnTo>
                    <a:pt x="484" y="673"/>
                  </a:lnTo>
                  <a:lnTo>
                    <a:pt x="507" y="817"/>
                  </a:lnTo>
                  <a:lnTo>
                    <a:pt x="531" y="983"/>
                  </a:lnTo>
                  <a:lnTo>
                    <a:pt x="556" y="1173"/>
                  </a:lnTo>
                  <a:lnTo>
                    <a:pt x="583" y="1389"/>
                  </a:lnTo>
                  <a:lnTo>
                    <a:pt x="108" y="1487"/>
                  </a:lnTo>
                  <a:lnTo>
                    <a:pt x="101" y="1438"/>
                  </a:lnTo>
                  <a:lnTo>
                    <a:pt x="86" y="1308"/>
                  </a:lnTo>
                  <a:lnTo>
                    <a:pt x="64" y="1122"/>
                  </a:lnTo>
                  <a:lnTo>
                    <a:pt x="39" y="903"/>
                  </a:lnTo>
                  <a:lnTo>
                    <a:pt x="18" y="676"/>
                  </a:lnTo>
                  <a:lnTo>
                    <a:pt x="3" y="468"/>
                  </a:lnTo>
                  <a:lnTo>
                    <a:pt x="0" y="301"/>
                  </a:lnTo>
                  <a:lnTo>
                    <a:pt x="11" y="201"/>
                  </a:lnTo>
                  <a:lnTo>
                    <a:pt x="26" y="163"/>
                  </a:lnTo>
                  <a:lnTo>
                    <a:pt x="39" y="133"/>
                  </a:lnTo>
                  <a:lnTo>
                    <a:pt x="51" y="109"/>
                  </a:lnTo>
                  <a:lnTo>
                    <a:pt x="62" y="92"/>
                  </a:lnTo>
                  <a:lnTo>
                    <a:pt x="72" y="79"/>
                  </a:lnTo>
                  <a:lnTo>
                    <a:pt x="79" y="73"/>
                  </a:lnTo>
                  <a:lnTo>
                    <a:pt x="85" y="68"/>
                  </a:lnTo>
                  <a:lnTo>
                    <a:pt x="86"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8" name="Freeform 169">
              <a:extLst>
                <a:ext uri="{FF2B5EF4-FFF2-40B4-BE49-F238E27FC236}">
                  <a16:creationId xmlns:a16="http://schemas.microsoft.com/office/drawing/2014/main" id="{0786D986-1EE5-40FB-09DF-2857EB9C603A}"/>
                </a:ext>
              </a:extLst>
            </p:cNvPr>
            <p:cNvSpPr>
              <a:spLocks/>
            </p:cNvSpPr>
            <p:nvPr/>
          </p:nvSpPr>
          <p:spPr bwMode="auto">
            <a:xfrm>
              <a:off x="1766" y="1136"/>
              <a:ext cx="147" cy="223"/>
            </a:xfrm>
            <a:custGeom>
              <a:avLst/>
              <a:gdLst>
                <a:gd name="T0" fmla="*/ 31 w 147"/>
                <a:gd name="T1" fmla="*/ 31 h 223"/>
                <a:gd name="T2" fmla="*/ 0 w 147"/>
                <a:gd name="T3" fmla="*/ 161 h 223"/>
                <a:gd name="T4" fmla="*/ 147 w 147"/>
                <a:gd name="T5" fmla="*/ 223 h 223"/>
                <a:gd name="T6" fmla="*/ 145 w 147"/>
                <a:gd name="T7" fmla="*/ 148 h 223"/>
                <a:gd name="T8" fmla="*/ 89 w 147"/>
                <a:gd name="T9" fmla="*/ 0 h 223"/>
                <a:gd name="T10" fmla="*/ 31 w 147"/>
                <a:gd name="T11" fmla="*/ 31 h 223"/>
                <a:gd name="T12" fmla="*/ 0 60000 65536"/>
                <a:gd name="T13" fmla="*/ 0 60000 65536"/>
                <a:gd name="T14" fmla="*/ 0 60000 65536"/>
                <a:gd name="T15" fmla="*/ 0 60000 65536"/>
                <a:gd name="T16" fmla="*/ 0 60000 65536"/>
                <a:gd name="T17" fmla="*/ 0 60000 65536"/>
                <a:gd name="T18" fmla="*/ 0 w 147"/>
                <a:gd name="T19" fmla="*/ 0 h 223"/>
                <a:gd name="T20" fmla="*/ 147 w 147"/>
                <a:gd name="T21" fmla="*/ 223 h 223"/>
              </a:gdLst>
              <a:ahLst/>
              <a:cxnLst>
                <a:cxn ang="T12">
                  <a:pos x="T0" y="T1"/>
                </a:cxn>
                <a:cxn ang="T13">
                  <a:pos x="T2" y="T3"/>
                </a:cxn>
                <a:cxn ang="T14">
                  <a:pos x="T4" y="T5"/>
                </a:cxn>
                <a:cxn ang="T15">
                  <a:pos x="T6" y="T7"/>
                </a:cxn>
                <a:cxn ang="T16">
                  <a:pos x="T8" y="T9"/>
                </a:cxn>
                <a:cxn ang="T17">
                  <a:pos x="T10" y="T11"/>
                </a:cxn>
              </a:cxnLst>
              <a:rect l="T18" t="T19" r="T20" b="T21"/>
              <a:pathLst>
                <a:path w="147" h="223">
                  <a:moveTo>
                    <a:pt x="31" y="31"/>
                  </a:moveTo>
                  <a:lnTo>
                    <a:pt x="0" y="161"/>
                  </a:lnTo>
                  <a:lnTo>
                    <a:pt x="147" y="223"/>
                  </a:lnTo>
                  <a:lnTo>
                    <a:pt x="145" y="148"/>
                  </a:lnTo>
                  <a:lnTo>
                    <a:pt x="89" y="0"/>
                  </a:lnTo>
                  <a:lnTo>
                    <a:pt x="31" y="31"/>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9" name="Freeform 170">
              <a:extLst>
                <a:ext uri="{FF2B5EF4-FFF2-40B4-BE49-F238E27FC236}">
                  <a16:creationId xmlns:a16="http://schemas.microsoft.com/office/drawing/2014/main" id="{041DEB16-08A9-C3C8-FEB2-19740C3FF538}"/>
                </a:ext>
              </a:extLst>
            </p:cNvPr>
            <p:cNvSpPr>
              <a:spLocks/>
            </p:cNvSpPr>
            <p:nvPr/>
          </p:nvSpPr>
          <p:spPr bwMode="auto">
            <a:xfrm>
              <a:off x="1831" y="2727"/>
              <a:ext cx="201" cy="59"/>
            </a:xfrm>
            <a:custGeom>
              <a:avLst/>
              <a:gdLst>
                <a:gd name="T0" fmla="*/ 73 w 201"/>
                <a:gd name="T1" fmla="*/ 0 h 59"/>
                <a:gd name="T2" fmla="*/ 79 w 201"/>
                <a:gd name="T3" fmla="*/ 1 h 59"/>
                <a:gd name="T4" fmla="*/ 92 w 201"/>
                <a:gd name="T5" fmla="*/ 3 h 59"/>
                <a:gd name="T6" fmla="*/ 111 w 201"/>
                <a:gd name="T7" fmla="*/ 7 h 59"/>
                <a:gd name="T8" fmla="*/ 132 w 201"/>
                <a:gd name="T9" fmla="*/ 10 h 59"/>
                <a:gd name="T10" fmla="*/ 155 w 201"/>
                <a:gd name="T11" fmla="*/ 13 h 59"/>
                <a:gd name="T12" fmla="*/ 175 w 201"/>
                <a:gd name="T13" fmla="*/ 18 h 59"/>
                <a:gd name="T14" fmla="*/ 191 w 201"/>
                <a:gd name="T15" fmla="*/ 20 h 59"/>
                <a:gd name="T16" fmla="*/ 197 w 201"/>
                <a:gd name="T17" fmla="*/ 22 h 59"/>
                <a:gd name="T18" fmla="*/ 201 w 201"/>
                <a:gd name="T19" fmla="*/ 29 h 59"/>
                <a:gd name="T20" fmla="*/ 201 w 201"/>
                <a:gd name="T21" fmla="*/ 40 h 59"/>
                <a:gd name="T22" fmla="*/ 199 w 201"/>
                <a:gd name="T23" fmla="*/ 50 h 59"/>
                <a:gd name="T24" fmla="*/ 198 w 201"/>
                <a:gd name="T25" fmla="*/ 55 h 59"/>
                <a:gd name="T26" fmla="*/ 47 w 201"/>
                <a:gd name="T27" fmla="*/ 59 h 59"/>
                <a:gd name="T28" fmla="*/ 0 w 201"/>
                <a:gd name="T29" fmla="*/ 54 h 59"/>
                <a:gd name="T30" fmla="*/ 2 w 201"/>
                <a:gd name="T31" fmla="*/ 15 h 59"/>
                <a:gd name="T32" fmla="*/ 73 w 201"/>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1"/>
                <a:gd name="T52" fmla="*/ 0 h 59"/>
                <a:gd name="T53" fmla="*/ 201 w 201"/>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1" h="59">
                  <a:moveTo>
                    <a:pt x="73" y="0"/>
                  </a:moveTo>
                  <a:lnTo>
                    <a:pt x="79" y="1"/>
                  </a:lnTo>
                  <a:lnTo>
                    <a:pt x="92" y="3"/>
                  </a:lnTo>
                  <a:lnTo>
                    <a:pt x="111" y="7"/>
                  </a:lnTo>
                  <a:lnTo>
                    <a:pt x="132" y="10"/>
                  </a:lnTo>
                  <a:lnTo>
                    <a:pt x="155" y="13"/>
                  </a:lnTo>
                  <a:lnTo>
                    <a:pt x="175" y="18"/>
                  </a:lnTo>
                  <a:lnTo>
                    <a:pt x="191" y="20"/>
                  </a:lnTo>
                  <a:lnTo>
                    <a:pt x="197" y="22"/>
                  </a:lnTo>
                  <a:lnTo>
                    <a:pt x="201" y="29"/>
                  </a:lnTo>
                  <a:lnTo>
                    <a:pt x="201" y="40"/>
                  </a:lnTo>
                  <a:lnTo>
                    <a:pt x="199" y="50"/>
                  </a:lnTo>
                  <a:lnTo>
                    <a:pt x="198" y="55"/>
                  </a:lnTo>
                  <a:lnTo>
                    <a:pt x="47" y="59"/>
                  </a:lnTo>
                  <a:lnTo>
                    <a:pt x="0" y="54"/>
                  </a:lnTo>
                  <a:lnTo>
                    <a:pt x="2" y="15"/>
                  </a:lnTo>
                  <a:lnTo>
                    <a:pt x="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0" name="Freeform 171">
              <a:extLst>
                <a:ext uri="{FF2B5EF4-FFF2-40B4-BE49-F238E27FC236}">
                  <a16:creationId xmlns:a16="http://schemas.microsoft.com/office/drawing/2014/main" id="{4DA1B30D-59E8-B408-FB29-E1D0DCCB3B4A}"/>
                </a:ext>
              </a:extLst>
            </p:cNvPr>
            <p:cNvSpPr>
              <a:spLocks/>
            </p:cNvSpPr>
            <p:nvPr/>
          </p:nvSpPr>
          <p:spPr bwMode="auto">
            <a:xfrm>
              <a:off x="1788" y="2788"/>
              <a:ext cx="245" cy="74"/>
            </a:xfrm>
            <a:custGeom>
              <a:avLst/>
              <a:gdLst>
                <a:gd name="T0" fmla="*/ 119 w 245"/>
                <a:gd name="T1" fmla="*/ 0 h 74"/>
                <a:gd name="T2" fmla="*/ 6 w 245"/>
                <a:gd name="T3" fmla="*/ 9 h 74"/>
                <a:gd name="T4" fmla="*/ 0 w 245"/>
                <a:gd name="T5" fmla="*/ 35 h 74"/>
                <a:gd name="T6" fmla="*/ 2 w 245"/>
                <a:gd name="T7" fmla="*/ 62 h 74"/>
                <a:gd name="T8" fmla="*/ 64 w 245"/>
                <a:gd name="T9" fmla="*/ 66 h 74"/>
                <a:gd name="T10" fmla="*/ 64 w 245"/>
                <a:gd name="T11" fmla="*/ 54 h 74"/>
                <a:gd name="T12" fmla="*/ 80 w 245"/>
                <a:gd name="T13" fmla="*/ 66 h 74"/>
                <a:gd name="T14" fmla="*/ 238 w 245"/>
                <a:gd name="T15" fmla="*/ 74 h 74"/>
                <a:gd name="T16" fmla="*/ 240 w 245"/>
                <a:gd name="T17" fmla="*/ 70 h 74"/>
                <a:gd name="T18" fmla="*/ 244 w 245"/>
                <a:gd name="T19" fmla="*/ 60 h 74"/>
                <a:gd name="T20" fmla="*/ 245 w 245"/>
                <a:gd name="T21" fmla="*/ 48 h 74"/>
                <a:gd name="T22" fmla="*/ 241 w 245"/>
                <a:gd name="T23" fmla="*/ 41 h 74"/>
                <a:gd name="T24" fmla="*/ 234 w 245"/>
                <a:gd name="T25" fmla="*/ 37 h 74"/>
                <a:gd name="T26" fmla="*/ 218 w 245"/>
                <a:gd name="T27" fmla="*/ 32 h 74"/>
                <a:gd name="T28" fmla="*/ 198 w 245"/>
                <a:gd name="T29" fmla="*/ 25 h 74"/>
                <a:gd name="T30" fmla="*/ 177 w 245"/>
                <a:gd name="T31" fmla="*/ 18 h 74"/>
                <a:gd name="T32" fmla="*/ 154 w 245"/>
                <a:gd name="T33" fmla="*/ 12 h 74"/>
                <a:gd name="T34" fmla="*/ 136 w 245"/>
                <a:gd name="T35" fmla="*/ 6 h 74"/>
                <a:gd name="T36" fmla="*/ 123 w 245"/>
                <a:gd name="T37" fmla="*/ 2 h 74"/>
                <a:gd name="T38" fmla="*/ 119 w 245"/>
                <a:gd name="T39" fmla="*/ 0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5"/>
                <a:gd name="T61" fmla="*/ 0 h 74"/>
                <a:gd name="T62" fmla="*/ 245 w 24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5" h="74">
                  <a:moveTo>
                    <a:pt x="119" y="0"/>
                  </a:moveTo>
                  <a:lnTo>
                    <a:pt x="6" y="9"/>
                  </a:lnTo>
                  <a:lnTo>
                    <a:pt x="0" y="35"/>
                  </a:lnTo>
                  <a:lnTo>
                    <a:pt x="2" y="62"/>
                  </a:lnTo>
                  <a:lnTo>
                    <a:pt x="64" y="66"/>
                  </a:lnTo>
                  <a:lnTo>
                    <a:pt x="64" y="54"/>
                  </a:lnTo>
                  <a:lnTo>
                    <a:pt x="80" y="66"/>
                  </a:lnTo>
                  <a:lnTo>
                    <a:pt x="238" y="74"/>
                  </a:lnTo>
                  <a:lnTo>
                    <a:pt x="240" y="70"/>
                  </a:lnTo>
                  <a:lnTo>
                    <a:pt x="244" y="60"/>
                  </a:lnTo>
                  <a:lnTo>
                    <a:pt x="245" y="48"/>
                  </a:lnTo>
                  <a:lnTo>
                    <a:pt x="241" y="41"/>
                  </a:lnTo>
                  <a:lnTo>
                    <a:pt x="234" y="37"/>
                  </a:lnTo>
                  <a:lnTo>
                    <a:pt x="218" y="32"/>
                  </a:lnTo>
                  <a:lnTo>
                    <a:pt x="198" y="25"/>
                  </a:lnTo>
                  <a:lnTo>
                    <a:pt x="177" y="18"/>
                  </a:lnTo>
                  <a:lnTo>
                    <a:pt x="154" y="12"/>
                  </a:lnTo>
                  <a:lnTo>
                    <a:pt x="136" y="6"/>
                  </a:lnTo>
                  <a:lnTo>
                    <a:pt x="123" y="2"/>
                  </a:lnTo>
                  <a:lnTo>
                    <a:pt x="1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1" name="Freeform 172">
              <a:extLst>
                <a:ext uri="{FF2B5EF4-FFF2-40B4-BE49-F238E27FC236}">
                  <a16:creationId xmlns:a16="http://schemas.microsoft.com/office/drawing/2014/main" id="{3C4C4CF7-0CBC-05D0-8273-5520AE6FB8E1}"/>
                </a:ext>
              </a:extLst>
            </p:cNvPr>
            <p:cNvSpPr>
              <a:spLocks/>
            </p:cNvSpPr>
            <p:nvPr/>
          </p:nvSpPr>
          <p:spPr bwMode="auto">
            <a:xfrm>
              <a:off x="1790" y="1808"/>
              <a:ext cx="265" cy="1013"/>
            </a:xfrm>
            <a:custGeom>
              <a:avLst/>
              <a:gdLst>
                <a:gd name="T0" fmla="*/ 64 w 265"/>
                <a:gd name="T1" fmla="*/ 13 h 1013"/>
                <a:gd name="T2" fmla="*/ 72 w 265"/>
                <a:gd name="T3" fmla="*/ 437 h 1013"/>
                <a:gd name="T4" fmla="*/ 0 w 265"/>
                <a:gd name="T5" fmla="*/ 1013 h 1013"/>
                <a:gd name="T6" fmla="*/ 191 w 265"/>
                <a:gd name="T7" fmla="*/ 1013 h 1013"/>
                <a:gd name="T8" fmla="*/ 264 w 265"/>
                <a:gd name="T9" fmla="*/ 444 h 1013"/>
                <a:gd name="T10" fmla="*/ 265 w 265"/>
                <a:gd name="T11" fmla="*/ 0 h 1013"/>
                <a:gd name="T12" fmla="*/ 64 w 265"/>
                <a:gd name="T13" fmla="*/ 13 h 1013"/>
                <a:gd name="T14" fmla="*/ 0 60000 65536"/>
                <a:gd name="T15" fmla="*/ 0 60000 65536"/>
                <a:gd name="T16" fmla="*/ 0 60000 65536"/>
                <a:gd name="T17" fmla="*/ 0 60000 65536"/>
                <a:gd name="T18" fmla="*/ 0 60000 65536"/>
                <a:gd name="T19" fmla="*/ 0 60000 65536"/>
                <a:gd name="T20" fmla="*/ 0 60000 65536"/>
                <a:gd name="T21" fmla="*/ 0 w 265"/>
                <a:gd name="T22" fmla="*/ 0 h 1013"/>
                <a:gd name="T23" fmla="*/ 265 w 265"/>
                <a:gd name="T24" fmla="*/ 1013 h 10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5" h="1013">
                  <a:moveTo>
                    <a:pt x="64" y="13"/>
                  </a:moveTo>
                  <a:lnTo>
                    <a:pt x="72" y="437"/>
                  </a:lnTo>
                  <a:lnTo>
                    <a:pt x="0" y="1013"/>
                  </a:lnTo>
                  <a:lnTo>
                    <a:pt x="191" y="1013"/>
                  </a:lnTo>
                  <a:lnTo>
                    <a:pt x="264" y="444"/>
                  </a:lnTo>
                  <a:lnTo>
                    <a:pt x="265" y="0"/>
                  </a:lnTo>
                  <a:lnTo>
                    <a:pt x="64"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2" name="Freeform 173">
              <a:extLst>
                <a:ext uri="{FF2B5EF4-FFF2-40B4-BE49-F238E27FC236}">
                  <a16:creationId xmlns:a16="http://schemas.microsoft.com/office/drawing/2014/main" id="{C0703E5D-44A7-5511-D194-FCE2ED835F2E}"/>
                </a:ext>
              </a:extLst>
            </p:cNvPr>
            <p:cNvSpPr>
              <a:spLocks/>
            </p:cNvSpPr>
            <p:nvPr/>
          </p:nvSpPr>
          <p:spPr bwMode="auto">
            <a:xfrm>
              <a:off x="1746" y="1271"/>
              <a:ext cx="196" cy="171"/>
            </a:xfrm>
            <a:custGeom>
              <a:avLst/>
              <a:gdLst>
                <a:gd name="T0" fmla="*/ 162 w 196"/>
                <a:gd name="T1" fmla="*/ 0 h 171"/>
                <a:gd name="T2" fmla="*/ 162 w 196"/>
                <a:gd name="T3" fmla="*/ 0 h 171"/>
                <a:gd name="T4" fmla="*/ 167 w 196"/>
                <a:gd name="T5" fmla="*/ 16 h 171"/>
                <a:gd name="T6" fmla="*/ 174 w 196"/>
                <a:gd name="T7" fmla="*/ 119 h 171"/>
                <a:gd name="T8" fmla="*/ 12 w 196"/>
                <a:gd name="T9" fmla="*/ 28 h 171"/>
                <a:gd name="T10" fmla="*/ 0 w 196"/>
                <a:gd name="T11" fmla="*/ 63 h 171"/>
                <a:gd name="T12" fmla="*/ 196 w 196"/>
                <a:gd name="T13" fmla="*/ 171 h 171"/>
                <a:gd name="T14" fmla="*/ 190 w 196"/>
                <a:gd name="T15" fmla="*/ 70 h 171"/>
                <a:gd name="T16" fmla="*/ 162 w 196"/>
                <a:gd name="T17" fmla="*/ 0 h 1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171"/>
                <a:gd name="T29" fmla="*/ 196 w 196"/>
                <a:gd name="T30" fmla="*/ 171 h 1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171">
                  <a:moveTo>
                    <a:pt x="162" y="0"/>
                  </a:moveTo>
                  <a:lnTo>
                    <a:pt x="162" y="0"/>
                  </a:lnTo>
                  <a:lnTo>
                    <a:pt x="167" y="16"/>
                  </a:lnTo>
                  <a:lnTo>
                    <a:pt x="174" y="119"/>
                  </a:lnTo>
                  <a:lnTo>
                    <a:pt x="12" y="28"/>
                  </a:lnTo>
                  <a:lnTo>
                    <a:pt x="0" y="63"/>
                  </a:lnTo>
                  <a:lnTo>
                    <a:pt x="196" y="171"/>
                  </a:lnTo>
                  <a:lnTo>
                    <a:pt x="190" y="70"/>
                  </a:lnTo>
                  <a:lnTo>
                    <a:pt x="162" y="0"/>
                  </a:lnTo>
                  <a:close/>
                </a:path>
              </a:pathLst>
            </a:custGeom>
            <a:solidFill>
              <a:srgbClr val="14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3" name="Freeform 174">
              <a:extLst>
                <a:ext uri="{FF2B5EF4-FFF2-40B4-BE49-F238E27FC236}">
                  <a16:creationId xmlns:a16="http://schemas.microsoft.com/office/drawing/2014/main" id="{0D2F0BFC-805F-160B-9608-661639DD9E3A}"/>
                </a:ext>
              </a:extLst>
            </p:cNvPr>
            <p:cNvSpPr>
              <a:spLocks/>
            </p:cNvSpPr>
            <p:nvPr/>
          </p:nvSpPr>
          <p:spPr bwMode="auto">
            <a:xfrm>
              <a:off x="1758" y="1271"/>
              <a:ext cx="162" cy="119"/>
            </a:xfrm>
            <a:custGeom>
              <a:avLst/>
              <a:gdLst>
                <a:gd name="T0" fmla="*/ 155 w 162"/>
                <a:gd name="T1" fmla="*/ 16 h 119"/>
                <a:gd name="T2" fmla="*/ 150 w 162"/>
                <a:gd name="T3" fmla="*/ 0 h 119"/>
                <a:gd name="T4" fmla="*/ 143 w 162"/>
                <a:gd name="T5" fmla="*/ 83 h 119"/>
                <a:gd name="T6" fmla="*/ 6 w 162"/>
                <a:gd name="T7" fmla="*/ 15 h 119"/>
                <a:gd name="T8" fmla="*/ 0 w 162"/>
                <a:gd name="T9" fmla="*/ 28 h 119"/>
                <a:gd name="T10" fmla="*/ 162 w 162"/>
                <a:gd name="T11" fmla="*/ 119 h 119"/>
                <a:gd name="T12" fmla="*/ 155 w 162"/>
                <a:gd name="T13" fmla="*/ 16 h 119"/>
                <a:gd name="T14" fmla="*/ 0 60000 65536"/>
                <a:gd name="T15" fmla="*/ 0 60000 65536"/>
                <a:gd name="T16" fmla="*/ 0 60000 65536"/>
                <a:gd name="T17" fmla="*/ 0 60000 65536"/>
                <a:gd name="T18" fmla="*/ 0 60000 65536"/>
                <a:gd name="T19" fmla="*/ 0 60000 65536"/>
                <a:gd name="T20" fmla="*/ 0 60000 65536"/>
                <a:gd name="T21" fmla="*/ 0 w 162"/>
                <a:gd name="T22" fmla="*/ 0 h 119"/>
                <a:gd name="T23" fmla="*/ 162 w 162"/>
                <a:gd name="T24" fmla="*/ 119 h 1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 h="119">
                  <a:moveTo>
                    <a:pt x="155" y="16"/>
                  </a:moveTo>
                  <a:lnTo>
                    <a:pt x="150" y="0"/>
                  </a:lnTo>
                  <a:lnTo>
                    <a:pt x="143" y="83"/>
                  </a:lnTo>
                  <a:lnTo>
                    <a:pt x="6" y="15"/>
                  </a:lnTo>
                  <a:lnTo>
                    <a:pt x="0" y="28"/>
                  </a:lnTo>
                  <a:lnTo>
                    <a:pt x="162" y="119"/>
                  </a:lnTo>
                  <a:lnTo>
                    <a:pt x="155"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4" name="Freeform 175">
              <a:extLst>
                <a:ext uri="{FF2B5EF4-FFF2-40B4-BE49-F238E27FC236}">
                  <a16:creationId xmlns:a16="http://schemas.microsoft.com/office/drawing/2014/main" id="{D55C0A62-217B-F174-F5AD-A9FFA313796B}"/>
                </a:ext>
              </a:extLst>
            </p:cNvPr>
            <p:cNvSpPr>
              <a:spLocks/>
            </p:cNvSpPr>
            <p:nvPr/>
          </p:nvSpPr>
          <p:spPr bwMode="auto">
            <a:xfrm>
              <a:off x="2053" y="1191"/>
              <a:ext cx="53" cy="93"/>
            </a:xfrm>
            <a:custGeom>
              <a:avLst/>
              <a:gdLst>
                <a:gd name="T0" fmla="*/ 43 w 53"/>
                <a:gd name="T1" fmla="*/ 56 h 93"/>
                <a:gd name="T2" fmla="*/ 37 w 53"/>
                <a:gd name="T3" fmla="*/ 54 h 93"/>
                <a:gd name="T4" fmla="*/ 31 w 53"/>
                <a:gd name="T5" fmla="*/ 47 h 93"/>
                <a:gd name="T6" fmla="*/ 27 w 53"/>
                <a:gd name="T7" fmla="*/ 40 h 93"/>
                <a:gd name="T8" fmla="*/ 27 w 53"/>
                <a:gd name="T9" fmla="*/ 35 h 93"/>
                <a:gd name="T10" fmla="*/ 30 w 53"/>
                <a:gd name="T11" fmla="*/ 29 h 93"/>
                <a:gd name="T12" fmla="*/ 32 w 53"/>
                <a:gd name="T13" fmla="*/ 22 h 93"/>
                <a:gd name="T14" fmla="*/ 33 w 53"/>
                <a:gd name="T15" fmla="*/ 15 h 93"/>
                <a:gd name="T16" fmla="*/ 31 w 53"/>
                <a:gd name="T17" fmla="*/ 7 h 93"/>
                <a:gd name="T18" fmla="*/ 29 w 53"/>
                <a:gd name="T19" fmla="*/ 3 h 93"/>
                <a:gd name="T20" fmla="*/ 27 w 53"/>
                <a:gd name="T21" fmla="*/ 1 h 93"/>
                <a:gd name="T22" fmla="*/ 24 w 53"/>
                <a:gd name="T23" fmla="*/ 0 h 93"/>
                <a:gd name="T24" fmla="*/ 23 w 53"/>
                <a:gd name="T25" fmla="*/ 0 h 93"/>
                <a:gd name="T26" fmla="*/ 17 w 53"/>
                <a:gd name="T27" fmla="*/ 18 h 93"/>
                <a:gd name="T28" fmla="*/ 3 w 53"/>
                <a:gd name="T29" fmla="*/ 36 h 93"/>
                <a:gd name="T30" fmla="*/ 0 w 53"/>
                <a:gd name="T31" fmla="*/ 63 h 93"/>
                <a:gd name="T32" fmla="*/ 5 w 53"/>
                <a:gd name="T33" fmla="*/ 78 h 93"/>
                <a:gd name="T34" fmla="*/ 14 w 53"/>
                <a:gd name="T35" fmla="*/ 88 h 93"/>
                <a:gd name="T36" fmla="*/ 27 w 53"/>
                <a:gd name="T37" fmla="*/ 93 h 93"/>
                <a:gd name="T38" fmla="*/ 38 w 53"/>
                <a:gd name="T39" fmla="*/ 93 h 93"/>
                <a:gd name="T40" fmla="*/ 48 w 53"/>
                <a:gd name="T41" fmla="*/ 88 h 93"/>
                <a:gd name="T42" fmla="*/ 53 w 53"/>
                <a:gd name="T43" fmla="*/ 80 h 93"/>
                <a:gd name="T44" fmla="*/ 52 w 53"/>
                <a:gd name="T45" fmla="*/ 69 h 93"/>
                <a:gd name="T46" fmla="*/ 43 w 53"/>
                <a:gd name="T47" fmla="*/ 56 h 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3"/>
                <a:gd name="T73" fmla="*/ 0 h 93"/>
                <a:gd name="T74" fmla="*/ 53 w 53"/>
                <a:gd name="T75" fmla="*/ 93 h 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3" h="93">
                  <a:moveTo>
                    <a:pt x="43" y="56"/>
                  </a:moveTo>
                  <a:lnTo>
                    <a:pt x="37" y="54"/>
                  </a:lnTo>
                  <a:lnTo>
                    <a:pt x="31" y="47"/>
                  </a:lnTo>
                  <a:lnTo>
                    <a:pt x="27" y="40"/>
                  </a:lnTo>
                  <a:lnTo>
                    <a:pt x="27" y="35"/>
                  </a:lnTo>
                  <a:lnTo>
                    <a:pt x="30" y="29"/>
                  </a:lnTo>
                  <a:lnTo>
                    <a:pt x="32" y="22"/>
                  </a:lnTo>
                  <a:lnTo>
                    <a:pt x="33" y="15"/>
                  </a:lnTo>
                  <a:lnTo>
                    <a:pt x="31" y="7"/>
                  </a:lnTo>
                  <a:lnTo>
                    <a:pt x="29" y="3"/>
                  </a:lnTo>
                  <a:lnTo>
                    <a:pt x="27" y="1"/>
                  </a:lnTo>
                  <a:lnTo>
                    <a:pt x="24" y="0"/>
                  </a:lnTo>
                  <a:lnTo>
                    <a:pt x="23" y="0"/>
                  </a:lnTo>
                  <a:lnTo>
                    <a:pt x="17" y="18"/>
                  </a:lnTo>
                  <a:lnTo>
                    <a:pt x="3" y="36"/>
                  </a:lnTo>
                  <a:lnTo>
                    <a:pt x="0" y="63"/>
                  </a:lnTo>
                  <a:lnTo>
                    <a:pt x="5" y="78"/>
                  </a:lnTo>
                  <a:lnTo>
                    <a:pt x="14" y="88"/>
                  </a:lnTo>
                  <a:lnTo>
                    <a:pt x="27" y="93"/>
                  </a:lnTo>
                  <a:lnTo>
                    <a:pt x="38" y="93"/>
                  </a:lnTo>
                  <a:lnTo>
                    <a:pt x="48" y="88"/>
                  </a:lnTo>
                  <a:lnTo>
                    <a:pt x="53" y="80"/>
                  </a:lnTo>
                  <a:lnTo>
                    <a:pt x="52" y="69"/>
                  </a:lnTo>
                  <a:lnTo>
                    <a:pt x="43" y="56"/>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5" name="Freeform 176">
              <a:extLst>
                <a:ext uri="{FF2B5EF4-FFF2-40B4-BE49-F238E27FC236}">
                  <a16:creationId xmlns:a16="http://schemas.microsoft.com/office/drawing/2014/main" id="{47D58A7F-099E-BB0F-7654-8F102CA550A6}"/>
                </a:ext>
              </a:extLst>
            </p:cNvPr>
            <p:cNvSpPr>
              <a:spLocks/>
            </p:cNvSpPr>
            <p:nvPr/>
          </p:nvSpPr>
          <p:spPr bwMode="auto">
            <a:xfrm>
              <a:off x="1974" y="1074"/>
              <a:ext cx="290" cy="334"/>
            </a:xfrm>
            <a:custGeom>
              <a:avLst/>
              <a:gdLst>
                <a:gd name="T0" fmla="*/ 43 w 290"/>
                <a:gd name="T1" fmla="*/ 0 h 334"/>
                <a:gd name="T2" fmla="*/ 0 w 290"/>
                <a:gd name="T3" fmla="*/ 37 h 334"/>
                <a:gd name="T4" fmla="*/ 116 w 290"/>
                <a:gd name="T5" fmla="*/ 165 h 334"/>
                <a:gd name="T6" fmla="*/ 244 w 290"/>
                <a:gd name="T7" fmla="*/ 334 h 334"/>
                <a:gd name="T8" fmla="*/ 290 w 290"/>
                <a:gd name="T9" fmla="*/ 297 h 334"/>
                <a:gd name="T10" fmla="*/ 147 w 290"/>
                <a:gd name="T11" fmla="*/ 139 h 334"/>
                <a:gd name="T12" fmla="*/ 43 w 290"/>
                <a:gd name="T13" fmla="*/ 0 h 334"/>
                <a:gd name="T14" fmla="*/ 0 60000 65536"/>
                <a:gd name="T15" fmla="*/ 0 60000 65536"/>
                <a:gd name="T16" fmla="*/ 0 60000 65536"/>
                <a:gd name="T17" fmla="*/ 0 60000 65536"/>
                <a:gd name="T18" fmla="*/ 0 60000 65536"/>
                <a:gd name="T19" fmla="*/ 0 60000 65536"/>
                <a:gd name="T20" fmla="*/ 0 60000 65536"/>
                <a:gd name="T21" fmla="*/ 0 w 290"/>
                <a:gd name="T22" fmla="*/ 0 h 334"/>
                <a:gd name="T23" fmla="*/ 290 w 290"/>
                <a:gd name="T24" fmla="*/ 334 h 3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0" h="334">
                  <a:moveTo>
                    <a:pt x="43" y="0"/>
                  </a:moveTo>
                  <a:lnTo>
                    <a:pt x="0" y="37"/>
                  </a:lnTo>
                  <a:lnTo>
                    <a:pt x="116" y="165"/>
                  </a:lnTo>
                  <a:lnTo>
                    <a:pt x="244" y="334"/>
                  </a:lnTo>
                  <a:lnTo>
                    <a:pt x="290" y="297"/>
                  </a:lnTo>
                  <a:lnTo>
                    <a:pt x="147" y="139"/>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6" name="Freeform 177">
              <a:extLst>
                <a:ext uri="{FF2B5EF4-FFF2-40B4-BE49-F238E27FC236}">
                  <a16:creationId xmlns:a16="http://schemas.microsoft.com/office/drawing/2014/main" id="{8CEA8328-5A65-F72A-9DEA-3E3AB62B5927}"/>
                </a:ext>
              </a:extLst>
            </p:cNvPr>
            <p:cNvSpPr>
              <a:spLocks/>
            </p:cNvSpPr>
            <p:nvPr/>
          </p:nvSpPr>
          <p:spPr bwMode="auto">
            <a:xfrm>
              <a:off x="2081" y="1203"/>
              <a:ext cx="44" cy="41"/>
            </a:xfrm>
            <a:custGeom>
              <a:avLst/>
              <a:gdLst>
                <a:gd name="T0" fmla="*/ 38 w 44"/>
                <a:gd name="T1" fmla="*/ 7 h 41"/>
                <a:gd name="T2" fmla="*/ 44 w 44"/>
                <a:gd name="T3" fmla="*/ 13 h 41"/>
                <a:gd name="T4" fmla="*/ 11 w 44"/>
                <a:gd name="T5" fmla="*/ 41 h 41"/>
                <a:gd name="T6" fmla="*/ 0 w 44"/>
                <a:gd name="T7" fmla="*/ 28 h 41"/>
                <a:gd name="T8" fmla="*/ 33 w 44"/>
                <a:gd name="T9" fmla="*/ 0 h 41"/>
                <a:gd name="T10" fmla="*/ 38 w 44"/>
                <a:gd name="T11" fmla="*/ 7 h 41"/>
                <a:gd name="T12" fmla="*/ 0 60000 65536"/>
                <a:gd name="T13" fmla="*/ 0 60000 65536"/>
                <a:gd name="T14" fmla="*/ 0 60000 65536"/>
                <a:gd name="T15" fmla="*/ 0 60000 65536"/>
                <a:gd name="T16" fmla="*/ 0 60000 65536"/>
                <a:gd name="T17" fmla="*/ 0 60000 65536"/>
                <a:gd name="T18" fmla="*/ 0 w 44"/>
                <a:gd name="T19" fmla="*/ 0 h 41"/>
                <a:gd name="T20" fmla="*/ 44 w 44"/>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4" h="41">
                  <a:moveTo>
                    <a:pt x="38" y="7"/>
                  </a:moveTo>
                  <a:lnTo>
                    <a:pt x="44" y="13"/>
                  </a:lnTo>
                  <a:lnTo>
                    <a:pt x="11" y="41"/>
                  </a:lnTo>
                  <a:lnTo>
                    <a:pt x="0" y="28"/>
                  </a:lnTo>
                  <a:lnTo>
                    <a:pt x="33" y="0"/>
                  </a:lnTo>
                  <a:lnTo>
                    <a:pt x="38" y="7"/>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7" name="Freeform 178">
              <a:extLst>
                <a:ext uri="{FF2B5EF4-FFF2-40B4-BE49-F238E27FC236}">
                  <a16:creationId xmlns:a16="http://schemas.microsoft.com/office/drawing/2014/main" id="{8C565077-309D-9B49-6E3C-906E652DDAFC}"/>
                </a:ext>
              </a:extLst>
            </p:cNvPr>
            <p:cNvSpPr>
              <a:spLocks/>
            </p:cNvSpPr>
            <p:nvPr/>
          </p:nvSpPr>
          <p:spPr bwMode="auto">
            <a:xfrm>
              <a:off x="2043" y="1180"/>
              <a:ext cx="119" cy="155"/>
            </a:xfrm>
            <a:custGeom>
              <a:avLst/>
              <a:gdLst>
                <a:gd name="T0" fmla="*/ 61 w 119"/>
                <a:gd name="T1" fmla="*/ 11 h 155"/>
                <a:gd name="T2" fmla="*/ 64 w 119"/>
                <a:gd name="T3" fmla="*/ 16 h 155"/>
                <a:gd name="T4" fmla="*/ 70 w 119"/>
                <a:gd name="T5" fmla="*/ 22 h 155"/>
                <a:gd name="T6" fmla="*/ 75 w 119"/>
                <a:gd name="T7" fmla="*/ 29 h 155"/>
                <a:gd name="T8" fmla="*/ 77 w 119"/>
                <a:gd name="T9" fmla="*/ 35 h 155"/>
                <a:gd name="T10" fmla="*/ 73 w 119"/>
                <a:gd name="T11" fmla="*/ 45 h 155"/>
                <a:gd name="T12" fmla="*/ 66 w 119"/>
                <a:gd name="T13" fmla="*/ 55 h 155"/>
                <a:gd name="T14" fmla="*/ 57 w 119"/>
                <a:gd name="T15" fmla="*/ 65 h 155"/>
                <a:gd name="T16" fmla="*/ 48 w 119"/>
                <a:gd name="T17" fmla="*/ 69 h 155"/>
                <a:gd name="T18" fmla="*/ 43 w 119"/>
                <a:gd name="T19" fmla="*/ 70 h 155"/>
                <a:gd name="T20" fmla="*/ 39 w 119"/>
                <a:gd name="T21" fmla="*/ 71 h 155"/>
                <a:gd name="T22" fmla="*/ 34 w 119"/>
                <a:gd name="T23" fmla="*/ 71 h 155"/>
                <a:gd name="T24" fmla="*/ 30 w 119"/>
                <a:gd name="T25" fmla="*/ 71 h 155"/>
                <a:gd name="T26" fmla="*/ 24 w 119"/>
                <a:gd name="T27" fmla="*/ 71 h 155"/>
                <a:gd name="T28" fmla="*/ 20 w 119"/>
                <a:gd name="T29" fmla="*/ 71 h 155"/>
                <a:gd name="T30" fmla="*/ 14 w 119"/>
                <a:gd name="T31" fmla="*/ 71 h 155"/>
                <a:gd name="T32" fmla="*/ 10 w 119"/>
                <a:gd name="T33" fmla="*/ 70 h 155"/>
                <a:gd name="T34" fmla="*/ 10 w 119"/>
                <a:gd name="T35" fmla="*/ 71 h 155"/>
                <a:gd name="T36" fmla="*/ 9 w 119"/>
                <a:gd name="T37" fmla="*/ 75 h 155"/>
                <a:gd name="T38" fmla="*/ 9 w 119"/>
                <a:gd name="T39" fmla="*/ 85 h 155"/>
                <a:gd name="T40" fmla="*/ 9 w 119"/>
                <a:gd name="T41" fmla="*/ 96 h 155"/>
                <a:gd name="T42" fmla="*/ 12 w 119"/>
                <a:gd name="T43" fmla="*/ 108 h 155"/>
                <a:gd name="T44" fmla="*/ 0 w 119"/>
                <a:gd name="T45" fmla="*/ 134 h 155"/>
                <a:gd name="T46" fmla="*/ 42 w 119"/>
                <a:gd name="T47" fmla="*/ 155 h 155"/>
                <a:gd name="T48" fmla="*/ 59 w 119"/>
                <a:gd name="T49" fmla="*/ 122 h 155"/>
                <a:gd name="T50" fmla="*/ 64 w 119"/>
                <a:gd name="T51" fmla="*/ 122 h 155"/>
                <a:gd name="T52" fmla="*/ 70 w 119"/>
                <a:gd name="T53" fmla="*/ 120 h 155"/>
                <a:gd name="T54" fmla="*/ 76 w 119"/>
                <a:gd name="T55" fmla="*/ 119 h 155"/>
                <a:gd name="T56" fmla="*/ 80 w 119"/>
                <a:gd name="T57" fmla="*/ 118 h 155"/>
                <a:gd name="T58" fmla="*/ 86 w 119"/>
                <a:gd name="T59" fmla="*/ 116 h 155"/>
                <a:gd name="T60" fmla="*/ 90 w 119"/>
                <a:gd name="T61" fmla="*/ 114 h 155"/>
                <a:gd name="T62" fmla="*/ 94 w 119"/>
                <a:gd name="T63" fmla="*/ 112 h 155"/>
                <a:gd name="T64" fmla="*/ 97 w 119"/>
                <a:gd name="T65" fmla="*/ 108 h 155"/>
                <a:gd name="T66" fmla="*/ 100 w 119"/>
                <a:gd name="T67" fmla="*/ 105 h 155"/>
                <a:gd name="T68" fmla="*/ 102 w 119"/>
                <a:gd name="T69" fmla="*/ 101 h 155"/>
                <a:gd name="T70" fmla="*/ 106 w 119"/>
                <a:gd name="T71" fmla="*/ 98 h 155"/>
                <a:gd name="T72" fmla="*/ 108 w 119"/>
                <a:gd name="T73" fmla="*/ 94 h 155"/>
                <a:gd name="T74" fmla="*/ 108 w 119"/>
                <a:gd name="T75" fmla="*/ 95 h 155"/>
                <a:gd name="T76" fmla="*/ 118 w 119"/>
                <a:gd name="T77" fmla="*/ 77 h 155"/>
                <a:gd name="T78" fmla="*/ 119 w 119"/>
                <a:gd name="T79" fmla="*/ 66 h 155"/>
                <a:gd name="T80" fmla="*/ 119 w 119"/>
                <a:gd name="T81" fmla="*/ 58 h 155"/>
                <a:gd name="T82" fmla="*/ 118 w 119"/>
                <a:gd name="T83" fmla="*/ 50 h 155"/>
                <a:gd name="T84" fmla="*/ 115 w 119"/>
                <a:gd name="T85" fmla="*/ 43 h 155"/>
                <a:gd name="T86" fmla="*/ 114 w 119"/>
                <a:gd name="T87" fmla="*/ 41 h 155"/>
                <a:gd name="T88" fmla="*/ 105 w 119"/>
                <a:gd name="T89" fmla="*/ 27 h 155"/>
                <a:gd name="T90" fmla="*/ 87 w 119"/>
                <a:gd name="T91" fmla="*/ 1 h 155"/>
                <a:gd name="T92" fmla="*/ 75 w 119"/>
                <a:gd name="T93" fmla="*/ 0 h 155"/>
                <a:gd name="T94" fmla="*/ 72 w 119"/>
                <a:gd name="T95" fmla="*/ 1 h 155"/>
                <a:gd name="T96" fmla="*/ 67 w 119"/>
                <a:gd name="T97" fmla="*/ 2 h 155"/>
                <a:gd name="T98" fmla="*/ 62 w 119"/>
                <a:gd name="T99" fmla="*/ 5 h 155"/>
                <a:gd name="T100" fmla="*/ 61 w 119"/>
                <a:gd name="T101" fmla="*/ 11 h 1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9"/>
                <a:gd name="T154" fmla="*/ 0 h 155"/>
                <a:gd name="T155" fmla="*/ 119 w 119"/>
                <a:gd name="T156" fmla="*/ 155 h 1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9" h="155">
                  <a:moveTo>
                    <a:pt x="61" y="11"/>
                  </a:moveTo>
                  <a:lnTo>
                    <a:pt x="64" y="16"/>
                  </a:lnTo>
                  <a:lnTo>
                    <a:pt x="70" y="22"/>
                  </a:lnTo>
                  <a:lnTo>
                    <a:pt x="75" y="29"/>
                  </a:lnTo>
                  <a:lnTo>
                    <a:pt x="77" y="35"/>
                  </a:lnTo>
                  <a:lnTo>
                    <a:pt x="73" y="45"/>
                  </a:lnTo>
                  <a:lnTo>
                    <a:pt x="66" y="55"/>
                  </a:lnTo>
                  <a:lnTo>
                    <a:pt x="57" y="65"/>
                  </a:lnTo>
                  <a:lnTo>
                    <a:pt x="48" y="69"/>
                  </a:lnTo>
                  <a:lnTo>
                    <a:pt x="43" y="70"/>
                  </a:lnTo>
                  <a:lnTo>
                    <a:pt x="39" y="71"/>
                  </a:lnTo>
                  <a:lnTo>
                    <a:pt x="34" y="71"/>
                  </a:lnTo>
                  <a:lnTo>
                    <a:pt x="30" y="71"/>
                  </a:lnTo>
                  <a:lnTo>
                    <a:pt x="24" y="71"/>
                  </a:lnTo>
                  <a:lnTo>
                    <a:pt x="20" y="71"/>
                  </a:lnTo>
                  <a:lnTo>
                    <a:pt x="14" y="71"/>
                  </a:lnTo>
                  <a:lnTo>
                    <a:pt x="10" y="70"/>
                  </a:lnTo>
                  <a:lnTo>
                    <a:pt x="10" y="71"/>
                  </a:lnTo>
                  <a:lnTo>
                    <a:pt x="9" y="75"/>
                  </a:lnTo>
                  <a:lnTo>
                    <a:pt x="9" y="85"/>
                  </a:lnTo>
                  <a:lnTo>
                    <a:pt x="9" y="96"/>
                  </a:lnTo>
                  <a:lnTo>
                    <a:pt x="12" y="108"/>
                  </a:lnTo>
                  <a:lnTo>
                    <a:pt x="0" y="134"/>
                  </a:lnTo>
                  <a:lnTo>
                    <a:pt x="42" y="155"/>
                  </a:lnTo>
                  <a:lnTo>
                    <a:pt x="59" y="122"/>
                  </a:lnTo>
                  <a:lnTo>
                    <a:pt x="64" y="122"/>
                  </a:lnTo>
                  <a:lnTo>
                    <a:pt x="70" y="120"/>
                  </a:lnTo>
                  <a:lnTo>
                    <a:pt x="76" y="119"/>
                  </a:lnTo>
                  <a:lnTo>
                    <a:pt x="80" y="118"/>
                  </a:lnTo>
                  <a:lnTo>
                    <a:pt x="86" y="116"/>
                  </a:lnTo>
                  <a:lnTo>
                    <a:pt x="90" y="114"/>
                  </a:lnTo>
                  <a:lnTo>
                    <a:pt x="94" y="112"/>
                  </a:lnTo>
                  <a:lnTo>
                    <a:pt x="97" y="108"/>
                  </a:lnTo>
                  <a:lnTo>
                    <a:pt x="100" y="105"/>
                  </a:lnTo>
                  <a:lnTo>
                    <a:pt x="102" y="101"/>
                  </a:lnTo>
                  <a:lnTo>
                    <a:pt x="106" y="98"/>
                  </a:lnTo>
                  <a:lnTo>
                    <a:pt x="108" y="94"/>
                  </a:lnTo>
                  <a:lnTo>
                    <a:pt x="108" y="95"/>
                  </a:lnTo>
                  <a:lnTo>
                    <a:pt x="118" y="77"/>
                  </a:lnTo>
                  <a:lnTo>
                    <a:pt x="119" y="66"/>
                  </a:lnTo>
                  <a:lnTo>
                    <a:pt x="119" y="58"/>
                  </a:lnTo>
                  <a:lnTo>
                    <a:pt x="118" y="50"/>
                  </a:lnTo>
                  <a:lnTo>
                    <a:pt x="115" y="43"/>
                  </a:lnTo>
                  <a:lnTo>
                    <a:pt x="114" y="41"/>
                  </a:lnTo>
                  <a:lnTo>
                    <a:pt x="105" y="27"/>
                  </a:lnTo>
                  <a:lnTo>
                    <a:pt x="87" y="1"/>
                  </a:lnTo>
                  <a:lnTo>
                    <a:pt x="75" y="0"/>
                  </a:lnTo>
                  <a:lnTo>
                    <a:pt x="72" y="1"/>
                  </a:lnTo>
                  <a:lnTo>
                    <a:pt x="67" y="2"/>
                  </a:lnTo>
                  <a:lnTo>
                    <a:pt x="62" y="5"/>
                  </a:lnTo>
                  <a:lnTo>
                    <a:pt x="61" y="11"/>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8" name="Freeform 179">
              <a:extLst>
                <a:ext uri="{FF2B5EF4-FFF2-40B4-BE49-F238E27FC236}">
                  <a16:creationId xmlns:a16="http://schemas.microsoft.com/office/drawing/2014/main" id="{B4BD893A-851C-B095-6264-BDC0B8FE94BD}"/>
                </a:ext>
              </a:extLst>
            </p:cNvPr>
            <p:cNvSpPr>
              <a:spLocks/>
            </p:cNvSpPr>
            <p:nvPr/>
          </p:nvSpPr>
          <p:spPr bwMode="auto">
            <a:xfrm>
              <a:off x="2006" y="1298"/>
              <a:ext cx="95" cy="94"/>
            </a:xfrm>
            <a:custGeom>
              <a:avLst/>
              <a:gdLst>
                <a:gd name="T0" fmla="*/ 29 w 95"/>
                <a:gd name="T1" fmla="*/ 0 h 94"/>
                <a:gd name="T2" fmla="*/ 0 w 95"/>
                <a:gd name="T3" fmla="*/ 37 h 94"/>
                <a:gd name="T4" fmla="*/ 52 w 95"/>
                <a:gd name="T5" fmla="*/ 94 h 94"/>
                <a:gd name="T6" fmla="*/ 95 w 95"/>
                <a:gd name="T7" fmla="*/ 39 h 94"/>
                <a:gd name="T8" fmla="*/ 29 w 95"/>
                <a:gd name="T9" fmla="*/ 0 h 94"/>
                <a:gd name="T10" fmla="*/ 0 60000 65536"/>
                <a:gd name="T11" fmla="*/ 0 60000 65536"/>
                <a:gd name="T12" fmla="*/ 0 60000 65536"/>
                <a:gd name="T13" fmla="*/ 0 60000 65536"/>
                <a:gd name="T14" fmla="*/ 0 60000 65536"/>
                <a:gd name="T15" fmla="*/ 0 w 95"/>
                <a:gd name="T16" fmla="*/ 0 h 94"/>
                <a:gd name="T17" fmla="*/ 95 w 95"/>
                <a:gd name="T18" fmla="*/ 94 h 94"/>
              </a:gdLst>
              <a:ahLst/>
              <a:cxnLst>
                <a:cxn ang="T10">
                  <a:pos x="T0" y="T1"/>
                </a:cxn>
                <a:cxn ang="T11">
                  <a:pos x="T2" y="T3"/>
                </a:cxn>
                <a:cxn ang="T12">
                  <a:pos x="T4" y="T5"/>
                </a:cxn>
                <a:cxn ang="T13">
                  <a:pos x="T6" y="T7"/>
                </a:cxn>
                <a:cxn ang="T14">
                  <a:pos x="T8" y="T9"/>
                </a:cxn>
              </a:cxnLst>
              <a:rect l="T15" t="T16" r="T17" b="T18"/>
              <a:pathLst>
                <a:path w="95" h="94">
                  <a:moveTo>
                    <a:pt x="29" y="0"/>
                  </a:moveTo>
                  <a:lnTo>
                    <a:pt x="0" y="37"/>
                  </a:lnTo>
                  <a:lnTo>
                    <a:pt x="52" y="94"/>
                  </a:lnTo>
                  <a:lnTo>
                    <a:pt x="95" y="39"/>
                  </a:lnTo>
                  <a:lnTo>
                    <a:pt x="29"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9" name="Freeform 180">
              <a:extLst>
                <a:ext uri="{FF2B5EF4-FFF2-40B4-BE49-F238E27FC236}">
                  <a16:creationId xmlns:a16="http://schemas.microsoft.com/office/drawing/2014/main" id="{5E051797-DC81-3314-6E91-FA5A4C3B8555}"/>
                </a:ext>
              </a:extLst>
            </p:cNvPr>
            <p:cNvSpPr>
              <a:spLocks/>
            </p:cNvSpPr>
            <p:nvPr/>
          </p:nvSpPr>
          <p:spPr bwMode="auto">
            <a:xfrm>
              <a:off x="2065" y="1343"/>
              <a:ext cx="12" cy="12"/>
            </a:xfrm>
            <a:custGeom>
              <a:avLst/>
              <a:gdLst>
                <a:gd name="T0" fmla="*/ 2 w 12"/>
                <a:gd name="T1" fmla="*/ 11 h 12"/>
                <a:gd name="T2" fmla="*/ 5 w 12"/>
                <a:gd name="T3" fmla="*/ 12 h 12"/>
                <a:gd name="T4" fmla="*/ 7 w 12"/>
                <a:gd name="T5" fmla="*/ 12 h 12"/>
                <a:gd name="T6" fmla="*/ 9 w 12"/>
                <a:gd name="T7" fmla="*/ 12 h 12"/>
                <a:gd name="T8" fmla="*/ 11 w 12"/>
                <a:gd name="T9" fmla="*/ 10 h 12"/>
                <a:gd name="T10" fmla="*/ 12 w 12"/>
                <a:gd name="T11" fmla="*/ 8 h 12"/>
                <a:gd name="T12" fmla="*/ 12 w 12"/>
                <a:gd name="T13" fmla="*/ 5 h 12"/>
                <a:gd name="T14" fmla="*/ 12 w 12"/>
                <a:gd name="T15" fmla="*/ 3 h 12"/>
                <a:gd name="T16" fmla="*/ 10 w 12"/>
                <a:gd name="T17" fmla="*/ 1 h 12"/>
                <a:gd name="T18" fmla="*/ 8 w 12"/>
                <a:gd name="T19" fmla="*/ 0 h 12"/>
                <a:gd name="T20" fmla="*/ 6 w 12"/>
                <a:gd name="T21" fmla="*/ 0 h 12"/>
                <a:gd name="T22" fmla="*/ 3 w 12"/>
                <a:gd name="T23" fmla="*/ 0 h 12"/>
                <a:gd name="T24" fmla="*/ 1 w 12"/>
                <a:gd name="T25" fmla="*/ 2 h 12"/>
                <a:gd name="T26" fmla="*/ 0 w 12"/>
                <a:gd name="T27" fmla="*/ 4 h 12"/>
                <a:gd name="T28" fmla="*/ 0 w 12"/>
                <a:gd name="T29" fmla="*/ 7 h 12"/>
                <a:gd name="T30" fmla="*/ 0 w 12"/>
                <a:gd name="T31" fmla="*/ 9 h 12"/>
                <a:gd name="T32" fmla="*/ 2 w 12"/>
                <a:gd name="T33" fmla="*/ 1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2"/>
                <a:gd name="T53" fmla="*/ 12 w 12"/>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2">
                  <a:moveTo>
                    <a:pt x="2" y="11"/>
                  </a:moveTo>
                  <a:lnTo>
                    <a:pt x="5" y="12"/>
                  </a:lnTo>
                  <a:lnTo>
                    <a:pt x="7" y="12"/>
                  </a:lnTo>
                  <a:lnTo>
                    <a:pt x="9" y="12"/>
                  </a:lnTo>
                  <a:lnTo>
                    <a:pt x="11" y="10"/>
                  </a:lnTo>
                  <a:lnTo>
                    <a:pt x="12" y="8"/>
                  </a:lnTo>
                  <a:lnTo>
                    <a:pt x="12" y="5"/>
                  </a:lnTo>
                  <a:lnTo>
                    <a:pt x="12" y="3"/>
                  </a:lnTo>
                  <a:lnTo>
                    <a:pt x="10" y="1"/>
                  </a:lnTo>
                  <a:lnTo>
                    <a:pt x="8" y="0"/>
                  </a:lnTo>
                  <a:lnTo>
                    <a:pt x="6" y="0"/>
                  </a:lnTo>
                  <a:lnTo>
                    <a:pt x="3" y="0"/>
                  </a:lnTo>
                  <a:lnTo>
                    <a:pt x="1" y="2"/>
                  </a:lnTo>
                  <a:lnTo>
                    <a:pt x="0" y="4"/>
                  </a:lnTo>
                  <a:lnTo>
                    <a:pt x="0" y="7"/>
                  </a:lnTo>
                  <a:lnTo>
                    <a:pt x="0" y="9"/>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0" name="Freeform 181">
              <a:extLst>
                <a:ext uri="{FF2B5EF4-FFF2-40B4-BE49-F238E27FC236}">
                  <a16:creationId xmlns:a16="http://schemas.microsoft.com/office/drawing/2014/main" id="{B0FC29B5-E974-2B01-643F-D066648932A8}"/>
                </a:ext>
              </a:extLst>
            </p:cNvPr>
            <p:cNvSpPr>
              <a:spLocks/>
            </p:cNvSpPr>
            <p:nvPr/>
          </p:nvSpPr>
          <p:spPr bwMode="auto">
            <a:xfrm>
              <a:off x="1878" y="1325"/>
              <a:ext cx="204" cy="333"/>
            </a:xfrm>
            <a:custGeom>
              <a:avLst/>
              <a:gdLst>
                <a:gd name="T0" fmla="*/ 133 w 204"/>
                <a:gd name="T1" fmla="*/ 0 h 333"/>
                <a:gd name="T2" fmla="*/ 2 w 204"/>
                <a:gd name="T3" fmla="*/ 152 h 333"/>
                <a:gd name="T4" fmla="*/ 0 w 204"/>
                <a:gd name="T5" fmla="*/ 174 h 333"/>
                <a:gd name="T6" fmla="*/ 0 w 204"/>
                <a:gd name="T7" fmla="*/ 196 h 333"/>
                <a:gd name="T8" fmla="*/ 0 w 204"/>
                <a:gd name="T9" fmla="*/ 220 h 333"/>
                <a:gd name="T10" fmla="*/ 3 w 204"/>
                <a:gd name="T11" fmla="*/ 242 h 333"/>
                <a:gd name="T12" fmla="*/ 6 w 204"/>
                <a:gd name="T13" fmla="*/ 266 h 333"/>
                <a:gd name="T14" fmla="*/ 12 w 204"/>
                <a:gd name="T15" fmla="*/ 288 h 333"/>
                <a:gd name="T16" fmla="*/ 20 w 204"/>
                <a:gd name="T17" fmla="*/ 311 h 333"/>
                <a:gd name="T18" fmla="*/ 30 w 204"/>
                <a:gd name="T19" fmla="*/ 333 h 333"/>
                <a:gd name="T20" fmla="*/ 204 w 204"/>
                <a:gd name="T21" fmla="*/ 50 h 333"/>
                <a:gd name="T22" fmla="*/ 133 w 204"/>
                <a:gd name="T23" fmla="*/ 0 h 3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333"/>
                <a:gd name="T38" fmla="*/ 204 w 204"/>
                <a:gd name="T39" fmla="*/ 333 h 3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333">
                  <a:moveTo>
                    <a:pt x="133" y="0"/>
                  </a:moveTo>
                  <a:lnTo>
                    <a:pt x="2" y="152"/>
                  </a:lnTo>
                  <a:lnTo>
                    <a:pt x="0" y="174"/>
                  </a:lnTo>
                  <a:lnTo>
                    <a:pt x="0" y="196"/>
                  </a:lnTo>
                  <a:lnTo>
                    <a:pt x="0" y="220"/>
                  </a:lnTo>
                  <a:lnTo>
                    <a:pt x="3" y="242"/>
                  </a:lnTo>
                  <a:lnTo>
                    <a:pt x="6" y="266"/>
                  </a:lnTo>
                  <a:lnTo>
                    <a:pt x="12" y="288"/>
                  </a:lnTo>
                  <a:lnTo>
                    <a:pt x="20" y="311"/>
                  </a:lnTo>
                  <a:lnTo>
                    <a:pt x="30" y="333"/>
                  </a:lnTo>
                  <a:lnTo>
                    <a:pt x="204" y="50"/>
                  </a:lnTo>
                  <a:lnTo>
                    <a:pt x="133"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1" name="Freeform 182">
              <a:extLst>
                <a:ext uri="{FF2B5EF4-FFF2-40B4-BE49-F238E27FC236}">
                  <a16:creationId xmlns:a16="http://schemas.microsoft.com/office/drawing/2014/main" id="{BCE28320-09C9-A64E-093A-B96D95944102}"/>
                </a:ext>
              </a:extLst>
            </p:cNvPr>
            <p:cNvSpPr>
              <a:spLocks/>
            </p:cNvSpPr>
            <p:nvPr/>
          </p:nvSpPr>
          <p:spPr bwMode="auto">
            <a:xfrm>
              <a:off x="1787" y="1052"/>
              <a:ext cx="175" cy="232"/>
            </a:xfrm>
            <a:custGeom>
              <a:avLst/>
              <a:gdLst>
                <a:gd name="T0" fmla="*/ 152 w 175"/>
                <a:gd name="T1" fmla="*/ 163 h 232"/>
                <a:gd name="T2" fmla="*/ 155 w 175"/>
                <a:gd name="T3" fmla="*/ 159 h 232"/>
                <a:gd name="T4" fmla="*/ 161 w 175"/>
                <a:gd name="T5" fmla="*/ 154 h 232"/>
                <a:gd name="T6" fmla="*/ 165 w 175"/>
                <a:gd name="T7" fmla="*/ 142 h 232"/>
                <a:gd name="T8" fmla="*/ 164 w 175"/>
                <a:gd name="T9" fmla="*/ 125 h 232"/>
                <a:gd name="T10" fmla="*/ 163 w 175"/>
                <a:gd name="T11" fmla="*/ 106 h 232"/>
                <a:gd name="T12" fmla="*/ 168 w 175"/>
                <a:gd name="T13" fmla="*/ 93 h 232"/>
                <a:gd name="T14" fmla="*/ 173 w 175"/>
                <a:gd name="T15" fmla="*/ 87 h 232"/>
                <a:gd name="T16" fmla="*/ 175 w 175"/>
                <a:gd name="T17" fmla="*/ 84 h 232"/>
                <a:gd name="T18" fmla="*/ 175 w 175"/>
                <a:gd name="T19" fmla="*/ 82 h 232"/>
                <a:gd name="T20" fmla="*/ 175 w 175"/>
                <a:gd name="T21" fmla="*/ 75 h 232"/>
                <a:gd name="T22" fmla="*/ 172 w 175"/>
                <a:gd name="T23" fmla="*/ 65 h 232"/>
                <a:gd name="T24" fmla="*/ 164 w 175"/>
                <a:gd name="T25" fmla="*/ 51 h 232"/>
                <a:gd name="T26" fmla="*/ 159 w 175"/>
                <a:gd name="T27" fmla="*/ 43 h 232"/>
                <a:gd name="T28" fmla="*/ 152 w 175"/>
                <a:gd name="T29" fmla="*/ 35 h 232"/>
                <a:gd name="T30" fmla="*/ 143 w 175"/>
                <a:gd name="T31" fmla="*/ 26 h 232"/>
                <a:gd name="T32" fmla="*/ 134 w 175"/>
                <a:gd name="T33" fmla="*/ 19 h 232"/>
                <a:gd name="T34" fmla="*/ 123 w 175"/>
                <a:gd name="T35" fmla="*/ 11 h 232"/>
                <a:gd name="T36" fmla="*/ 110 w 175"/>
                <a:gd name="T37" fmla="*/ 5 h 232"/>
                <a:gd name="T38" fmla="*/ 96 w 175"/>
                <a:gd name="T39" fmla="*/ 1 h 232"/>
                <a:gd name="T40" fmla="*/ 81 w 175"/>
                <a:gd name="T41" fmla="*/ 0 h 232"/>
                <a:gd name="T42" fmla="*/ 69 w 175"/>
                <a:gd name="T43" fmla="*/ 0 h 232"/>
                <a:gd name="T44" fmla="*/ 57 w 175"/>
                <a:gd name="T45" fmla="*/ 2 h 232"/>
                <a:gd name="T46" fmla="*/ 46 w 175"/>
                <a:gd name="T47" fmla="*/ 6 h 232"/>
                <a:gd name="T48" fmla="*/ 34 w 175"/>
                <a:gd name="T49" fmla="*/ 12 h 232"/>
                <a:gd name="T50" fmla="*/ 24 w 175"/>
                <a:gd name="T51" fmla="*/ 21 h 232"/>
                <a:gd name="T52" fmla="*/ 15 w 175"/>
                <a:gd name="T53" fmla="*/ 33 h 232"/>
                <a:gd name="T54" fmla="*/ 6 w 175"/>
                <a:gd name="T55" fmla="*/ 50 h 232"/>
                <a:gd name="T56" fmla="*/ 0 w 175"/>
                <a:gd name="T57" fmla="*/ 70 h 232"/>
                <a:gd name="T58" fmla="*/ 6 w 175"/>
                <a:gd name="T59" fmla="*/ 113 h 232"/>
                <a:gd name="T60" fmla="*/ 11 w 175"/>
                <a:gd name="T61" fmla="*/ 141 h 232"/>
                <a:gd name="T62" fmla="*/ 18 w 175"/>
                <a:gd name="T63" fmla="*/ 163 h 232"/>
                <a:gd name="T64" fmla="*/ 25 w 175"/>
                <a:gd name="T65" fmla="*/ 189 h 232"/>
                <a:gd name="T66" fmla="*/ 28 w 175"/>
                <a:gd name="T67" fmla="*/ 196 h 232"/>
                <a:gd name="T68" fmla="*/ 37 w 175"/>
                <a:gd name="T69" fmla="*/ 204 h 232"/>
                <a:gd name="T70" fmla="*/ 48 w 175"/>
                <a:gd name="T71" fmla="*/ 212 h 232"/>
                <a:gd name="T72" fmla="*/ 63 w 175"/>
                <a:gd name="T73" fmla="*/ 219 h 232"/>
                <a:gd name="T74" fmla="*/ 78 w 175"/>
                <a:gd name="T75" fmla="*/ 226 h 232"/>
                <a:gd name="T76" fmla="*/ 95 w 175"/>
                <a:gd name="T77" fmla="*/ 231 h 232"/>
                <a:gd name="T78" fmla="*/ 111 w 175"/>
                <a:gd name="T79" fmla="*/ 232 h 232"/>
                <a:gd name="T80" fmla="*/ 126 w 175"/>
                <a:gd name="T81" fmla="*/ 229 h 232"/>
                <a:gd name="T82" fmla="*/ 133 w 175"/>
                <a:gd name="T83" fmla="*/ 223 h 232"/>
                <a:gd name="T84" fmla="*/ 136 w 175"/>
                <a:gd name="T85" fmla="*/ 209 h 232"/>
                <a:gd name="T86" fmla="*/ 141 w 175"/>
                <a:gd name="T87" fmla="*/ 189 h 232"/>
                <a:gd name="T88" fmla="*/ 152 w 175"/>
                <a:gd name="T89" fmla="*/ 163 h 2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5"/>
                <a:gd name="T136" fmla="*/ 0 h 232"/>
                <a:gd name="T137" fmla="*/ 175 w 175"/>
                <a:gd name="T138" fmla="*/ 232 h 2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5" h="232">
                  <a:moveTo>
                    <a:pt x="152" y="163"/>
                  </a:moveTo>
                  <a:lnTo>
                    <a:pt x="155" y="159"/>
                  </a:lnTo>
                  <a:lnTo>
                    <a:pt x="161" y="154"/>
                  </a:lnTo>
                  <a:lnTo>
                    <a:pt x="165" y="142"/>
                  </a:lnTo>
                  <a:lnTo>
                    <a:pt x="164" y="125"/>
                  </a:lnTo>
                  <a:lnTo>
                    <a:pt x="163" y="106"/>
                  </a:lnTo>
                  <a:lnTo>
                    <a:pt x="168" y="93"/>
                  </a:lnTo>
                  <a:lnTo>
                    <a:pt x="173" y="87"/>
                  </a:lnTo>
                  <a:lnTo>
                    <a:pt x="175" y="84"/>
                  </a:lnTo>
                  <a:lnTo>
                    <a:pt x="175" y="82"/>
                  </a:lnTo>
                  <a:lnTo>
                    <a:pt x="175" y="75"/>
                  </a:lnTo>
                  <a:lnTo>
                    <a:pt x="172" y="65"/>
                  </a:lnTo>
                  <a:lnTo>
                    <a:pt x="164" y="51"/>
                  </a:lnTo>
                  <a:lnTo>
                    <a:pt x="159" y="43"/>
                  </a:lnTo>
                  <a:lnTo>
                    <a:pt x="152" y="35"/>
                  </a:lnTo>
                  <a:lnTo>
                    <a:pt x="143" y="26"/>
                  </a:lnTo>
                  <a:lnTo>
                    <a:pt x="134" y="19"/>
                  </a:lnTo>
                  <a:lnTo>
                    <a:pt x="123" y="11"/>
                  </a:lnTo>
                  <a:lnTo>
                    <a:pt x="110" y="5"/>
                  </a:lnTo>
                  <a:lnTo>
                    <a:pt x="96" y="1"/>
                  </a:lnTo>
                  <a:lnTo>
                    <a:pt x="81" y="0"/>
                  </a:lnTo>
                  <a:lnTo>
                    <a:pt x="69" y="0"/>
                  </a:lnTo>
                  <a:lnTo>
                    <a:pt x="57" y="2"/>
                  </a:lnTo>
                  <a:lnTo>
                    <a:pt x="46" y="6"/>
                  </a:lnTo>
                  <a:lnTo>
                    <a:pt x="34" y="12"/>
                  </a:lnTo>
                  <a:lnTo>
                    <a:pt x="24" y="21"/>
                  </a:lnTo>
                  <a:lnTo>
                    <a:pt x="15" y="33"/>
                  </a:lnTo>
                  <a:lnTo>
                    <a:pt x="6" y="50"/>
                  </a:lnTo>
                  <a:lnTo>
                    <a:pt x="0" y="70"/>
                  </a:lnTo>
                  <a:lnTo>
                    <a:pt x="6" y="113"/>
                  </a:lnTo>
                  <a:lnTo>
                    <a:pt x="11" y="141"/>
                  </a:lnTo>
                  <a:lnTo>
                    <a:pt x="18" y="163"/>
                  </a:lnTo>
                  <a:lnTo>
                    <a:pt x="25" y="189"/>
                  </a:lnTo>
                  <a:lnTo>
                    <a:pt x="28" y="196"/>
                  </a:lnTo>
                  <a:lnTo>
                    <a:pt x="37" y="204"/>
                  </a:lnTo>
                  <a:lnTo>
                    <a:pt x="48" y="212"/>
                  </a:lnTo>
                  <a:lnTo>
                    <a:pt x="63" y="219"/>
                  </a:lnTo>
                  <a:lnTo>
                    <a:pt x="78" y="226"/>
                  </a:lnTo>
                  <a:lnTo>
                    <a:pt x="95" y="231"/>
                  </a:lnTo>
                  <a:lnTo>
                    <a:pt x="111" y="232"/>
                  </a:lnTo>
                  <a:lnTo>
                    <a:pt x="126" y="229"/>
                  </a:lnTo>
                  <a:lnTo>
                    <a:pt x="133" y="223"/>
                  </a:lnTo>
                  <a:lnTo>
                    <a:pt x="136" y="209"/>
                  </a:lnTo>
                  <a:lnTo>
                    <a:pt x="141" y="189"/>
                  </a:lnTo>
                  <a:lnTo>
                    <a:pt x="152" y="16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2" name="Freeform 183">
              <a:extLst>
                <a:ext uri="{FF2B5EF4-FFF2-40B4-BE49-F238E27FC236}">
                  <a16:creationId xmlns:a16="http://schemas.microsoft.com/office/drawing/2014/main" id="{BCC0496B-426A-6554-F44E-092E11F62A61}"/>
                </a:ext>
              </a:extLst>
            </p:cNvPr>
            <p:cNvSpPr>
              <a:spLocks/>
            </p:cNvSpPr>
            <p:nvPr/>
          </p:nvSpPr>
          <p:spPr bwMode="auto">
            <a:xfrm>
              <a:off x="1850" y="1124"/>
              <a:ext cx="61" cy="41"/>
            </a:xfrm>
            <a:custGeom>
              <a:avLst/>
              <a:gdLst>
                <a:gd name="T0" fmla="*/ 34 w 61"/>
                <a:gd name="T1" fmla="*/ 41 h 41"/>
                <a:gd name="T2" fmla="*/ 44 w 61"/>
                <a:gd name="T3" fmla="*/ 41 h 41"/>
                <a:gd name="T4" fmla="*/ 51 w 61"/>
                <a:gd name="T5" fmla="*/ 40 h 41"/>
                <a:gd name="T6" fmla="*/ 54 w 61"/>
                <a:gd name="T7" fmla="*/ 39 h 41"/>
                <a:gd name="T8" fmla="*/ 55 w 61"/>
                <a:gd name="T9" fmla="*/ 38 h 41"/>
                <a:gd name="T10" fmla="*/ 57 w 61"/>
                <a:gd name="T11" fmla="*/ 34 h 41"/>
                <a:gd name="T12" fmla="*/ 59 w 61"/>
                <a:gd name="T13" fmla="*/ 24 h 41"/>
                <a:gd name="T14" fmla="*/ 61 w 61"/>
                <a:gd name="T15" fmla="*/ 13 h 41"/>
                <a:gd name="T16" fmla="*/ 60 w 61"/>
                <a:gd name="T17" fmla="*/ 8 h 41"/>
                <a:gd name="T18" fmla="*/ 51 w 61"/>
                <a:gd name="T19" fmla="*/ 3 h 41"/>
                <a:gd name="T20" fmla="*/ 42 w 61"/>
                <a:gd name="T21" fmla="*/ 1 h 41"/>
                <a:gd name="T22" fmla="*/ 32 w 61"/>
                <a:gd name="T23" fmla="*/ 0 h 41"/>
                <a:gd name="T24" fmla="*/ 24 w 61"/>
                <a:gd name="T25" fmla="*/ 1 h 41"/>
                <a:gd name="T26" fmla="*/ 15 w 61"/>
                <a:gd name="T27" fmla="*/ 2 h 41"/>
                <a:gd name="T28" fmla="*/ 9 w 61"/>
                <a:gd name="T29" fmla="*/ 6 h 41"/>
                <a:gd name="T30" fmla="*/ 4 w 61"/>
                <a:gd name="T31" fmla="*/ 8 h 41"/>
                <a:gd name="T32" fmla="*/ 1 w 61"/>
                <a:gd name="T33" fmla="*/ 10 h 41"/>
                <a:gd name="T34" fmla="*/ 0 w 61"/>
                <a:gd name="T35" fmla="*/ 16 h 41"/>
                <a:gd name="T36" fmla="*/ 3 w 61"/>
                <a:gd name="T37" fmla="*/ 22 h 41"/>
                <a:gd name="T38" fmla="*/ 6 w 61"/>
                <a:gd name="T39" fmla="*/ 29 h 41"/>
                <a:gd name="T40" fmla="*/ 7 w 61"/>
                <a:gd name="T41" fmla="*/ 31 h 41"/>
                <a:gd name="T42" fmla="*/ 9 w 61"/>
                <a:gd name="T43" fmla="*/ 32 h 41"/>
                <a:gd name="T44" fmla="*/ 14 w 61"/>
                <a:gd name="T45" fmla="*/ 36 h 41"/>
                <a:gd name="T46" fmla="*/ 22 w 61"/>
                <a:gd name="T47" fmla="*/ 39 h 41"/>
                <a:gd name="T48" fmla="*/ 34 w 61"/>
                <a:gd name="T49" fmla="*/ 41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41"/>
                <a:gd name="T77" fmla="*/ 61 w 61"/>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41">
                  <a:moveTo>
                    <a:pt x="34" y="41"/>
                  </a:moveTo>
                  <a:lnTo>
                    <a:pt x="44" y="41"/>
                  </a:lnTo>
                  <a:lnTo>
                    <a:pt x="51" y="40"/>
                  </a:lnTo>
                  <a:lnTo>
                    <a:pt x="54" y="39"/>
                  </a:lnTo>
                  <a:lnTo>
                    <a:pt x="55" y="38"/>
                  </a:lnTo>
                  <a:lnTo>
                    <a:pt x="57" y="34"/>
                  </a:lnTo>
                  <a:lnTo>
                    <a:pt x="59" y="24"/>
                  </a:lnTo>
                  <a:lnTo>
                    <a:pt x="61" y="13"/>
                  </a:lnTo>
                  <a:lnTo>
                    <a:pt x="60" y="8"/>
                  </a:lnTo>
                  <a:lnTo>
                    <a:pt x="51" y="3"/>
                  </a:lnTo>
                  <a:lnTo>
                    <a:pt x="42" y="1"/>
                  </a:lnTo>
                  <a:lnTo>
                    <a:pt x="32" y="0"/>
                  </a:lnTo>
                  <a:lnTo>
                    <a:pt x="24" y="1"/>
                  </a:lnTo>
                  <a:lnTo>
                    <a:pt x="15" y="2"/>
                  </a:lnTo>
                  <a:lnTo>
                    <a:pt x="9" y="6"/>
                  </a:lnTo>
                  <a:lnTo>
                    <a:pt x="4" y="8"/>
                  </a:lnTo>
                  <a:lnTo>
                    <a:pt x="1" y="10"/>
                  </a:lnTo>
                  <a:lnTo>
                    <a:pt x="0" y="16"/>
                  </a:lnTo>
                  <a:lnTo>
                    <a:pt x="3" y="22"/>
                  </a:lnTo>
                  <a:lnTo>
                    <a:pt x="6" y="29"/>
                  </a:lnTo>
                  <a:lnTo>
                    <a:pt x="7" y="31"/>
                  </a:lnTo>
                  <a:lnTo>
                    <a:pt x="9" y="32"/>
                  </a:lnTo>
                  <a:lnTo>
                    <a:pt x="14" y="36"/>
                  </a:lnTo>
                  <a:lnTo>
                    <a:pt x="22" y="39"/>
                  </a:lnTo>
                  <a:lnTo>
                    <a:pt x="34" y="41"/>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3" name="Freeform 184">
              <a:extLst>
                <a:ext uri="{FF2B5EF4-FFF2-40B4-BE49-F238E27FC236}">
                  <a16:creationId xmlns:a16="http://schemas.microsoft.com/office/drawing/2014/main" id="{20E5F4E0-5AC5-8179-E777-55D9ED5E3B18}"/>
                </a:ext>
              </a:extLst>
            </p:cNvPr>
            <p:cNvSpPr>
              <a:spLocks/>
            </p:cNvSpPr>
            <p:nvPr/>
          </p:nvSpPr>
          <p:spPr bwMode="auto">
            <a:xfrm>
              <a:off x="1850" y="1120"/>
              <a:ext cx="63" cy="16"/>
            </a:xfrm>
            <a:custGeom>
              <a:avLst/>
              <a:gdLst>
                <a:gd name="T0" fmla="*/ 58 w 63"/>
                <a:gd name="T1" fmla="*/ 0 h 16"/>
                <a:gd name="T2" fmla="*/ 57 w 63"/>
                <a:gd name="T3" fmla="*/ 0 h 16"/>
                <a:gd name="T4" fmla="*/ 54 w 63"/>
                <a:gd name="T5" fmla="*/ 0 h 16"/>
                <a:gd name="T6" fmla="*/ 49 w 63"/>
                <a:gd name="T7" fmla="*/ 0 h 16"/>
                <a:gd name="T8" fmla="*/ 43 w 63"/>
                <a:gd name="T9" fmla="*/ 0 h 16"/>
                <a:gd name="T10" fmla="*/ 34 w 63"/>
                <a:gd name="T11" fmla="*/ 1 h 16"/>
                <a:gd name="T12" fmla="*/ 25 w 63"/>
                <a:gd name="T13" fmla="*/ 3 h 16"/>
                <a:gd name="T14" fmla="*/ 14 w 63"/>
                <a:gd name="T15" fmla="*/ 5 h 16"/>
                <a:gd name="T16" fmla="*/ 2 w 63"/>
                <a:gd name="T17" fmla="*/ 10 h 16"/>
                <a:gd name="T18" fmla="*/ 2 w 63"/>
                <a:gd name="T19" fmla="*/ 11 h 16"/>
                <a:gd name="T20" fmla="*/ 1 w 63"/>
                <a:gd name="T21" fmla="*/ 12 h 16"/>
                <a:gd name="T22" fmla="*/ 0 w 63"/>
                <a:gd name="T23" fmla="*/ 14 h 16"/>
                <a:gd name="T24" fmla="*/ 1 w 63"/>
                <a:gd name="T25" fmla="*/ 16 h 16"/>
                <a:gd name="T26" fmla="*/ 2 w 63"/>
                <a:gd name="T27" fmla="*/ 16 h 16"/>
                <a:gd name="T28" fmla="*/ 7 w 63"/>
                <a:gd name="T29" fmla="*/ 15 h 16"/>
                <a:gd name="T30" fmla="*/ 14 w 63"/>
                <a:gd name="T31" fmla="*/ 13 h 16"/>
                <a:gd name="T32" fmla="*/ 22 w 63"/>
                <a:gd name="T33" fmla="*/ 12 h 16"/>
                <a:gd name="T34" fmla="*/ 32 w 63"/>
                <a:gd name="T35" fmla="*/ 11 h 16"/>
                <a:gd name="T36" fmla="*/ 42 w 63"/>
                <a:gd name="T37" fmla="*/ 11 h 16"/>
                <a:gd name="T38" fmla="*/ 52 w 63"/>
                <a:gd name="T39" fmla="*/ 12 h 16"/>
                <a:gd name="T40" fmla="*/ 62 w 63"/>
                <a:gd name="T41" fmla="*/ 15 h 16"/>
                <a:gd name="T42" fmla="*/ 63 w 63"/>
                <a:gd name="T43" fmla="*/ 14 h 16"/>
                <a:gd name="T44" fmla="*/ 63 w 63"/>
                <a:gd name="T45" fmla="*/ 10 h 16"/>
                <a:gd name="T46" fmla="*/ 62 w 63"/>
                <a:gd name="T47" fmla="*/ 5 h 16"/>
                <a:gd name="T48" fmla="*/ 58 w 63"/>
                <a:gd name="T49" fmla="*/ 0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
                <a:gd name="T76" fmla="*/ 0 h 16"/>
                <a:gd name="T77" fmla="*/ 63 w 63"/>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 h="16">
                  <a:moveTo>
                    <a:pt x="58" y="0"/>
                  </a:moveTo>
                  <a:lnTo>
                    <a:pt x="57" y="0"/>
                  </a:lnTo>
                  <a:lnTo>
                    <a:pt x="54" y="0"/>
                  </a:lnTo>
                  <a:lnTo>
                    <a:pt x="49" y="0"/>
                  </a:lnTo>
                  <a:lnTo>
                    <a:pt x="43" y="0"/>
                  </a:lnTo>
                  <a:lnTo>
                    <a:pt x="34" y="1"/>
                  </a:lnTo>
                  <a:lnTo>
                    <a:pt x="25" y="3"/>
                  </a:lnTo>
                  <a:lnTo>
                    <a:pt x="14" y="5"/>
                  </a:lnTo>
                  <a:lnTo>
                    <a:pt x="2" y="10"/>
                  </a:lnTo>
                  <a:lnTo>
                    <a:pt x="2" y="11"/>
                  </a:lnTo>
                  <a:lnTo>
                    <a:pt x="1" y="12"/>
                  </a:lnTo>
                  <a:lnTo>
                    <a:pt x="0" y="14"/>
                  </a:lnTo>
                  <a:lnTo>
                    <a:pt x="1" y="16"/>
                  </a:lnTo>
                  <a:lnTo>
                    <a:pt x="2" y="16"/>
                  </a:lnTo>
                  <a:lnTo>
                    <a:pt x="7" y="15"/>
                  </a:lnTo>
                  <a:lnTo>
                    <a:pt x="14" y="13"/>
                  </a:lnTo>
                  <a:lnTo>
                    <a:pt x="22" y="12"/>
                  </a:lnTo>
                  <a:lnTo>
                    <a:pt x="32" y="11"/>
                  </a:lnTo>
                  <a:lnTo>
                    <a:pt x="42" y="11"/>
                  </a:lnTo>
                  <a:lnTo>
                    <a:pt x="52" y="12"/>
                  </a:lnTo>
                  <a:lnTo>
                    <a:pt x="62" y="15"/>
                  </a:lnTo>
                  <a:lnTo>
                    <a:pt x="63" y="14"/>
                  </a:lnTo>
                  <a:lnTo>
                    <a:pt x="63" y="10"/>
                  </a:lnTo>
                  <a:lnTo>
                    <a:pt x="62" y="5"/>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4" name="Freeform 185">
              <a:extLst>
                <a:ext uri="{FF2B5EF4-FFF2-40B4-BE49-F238E27FC236}">
                  <a16:creationId xmlns:a16="http://schemas.microsoft.com/office/drawing/2014/main" id="{78643030-C286-9D24-0873-E4B97C7047D2}"/>
                </a:ext>
              </a:extLst>
            </p:cNvPr>
            <p:cNvSpPr>
              <a:spLocks/>
            </p:cNvSpPr>
            <p:nvPr/>
          </p:nvSpPr>
          <p:spPr bwMode="auto">
            <a:xfrm>
              <a:off x="1924" y="1132"/>
              <a:ext cx="37" cy="29"/>
            </a:xfrm>
            <a:custGeom>
              <a:avLst/>
              <a:gdLst>
                <a:gd name="T0" fmla="*/ 13 w 37"/>
                <a:gd name="T1" fmla="*/ 29 h 29"/>
                <a:gd name="T2" fmla="*/ 17 w 37"/>
                <a:gd name="T3" fmla="*/ 29 h 29"/>
                <a:gd name="T4" fmla="*/ 22 w 37"/>
                <a:gd name="T5" fmla="*/ 29 h 29"/>
                <a:gd name="T6" fmla="*/ 26 w 37"/>
                <a:gd name="T7" fmla="*/ 28 h 29"/>
                <a:gd name="T8" fmla="*/ 27 w 37"/>
                <a:gd name="T9" fmla="*/ 28 h 29"/>
                <a:gd name="T10" fmla="*/ 31 w 37"/>
                <a:gd name="T11" fmla="*/ 21 h 29"/>
                <a:gd name="T12" fmla="*/ 34 w 37"/>
                <a:gd name="T13" fmla="*/ 14 h 29"/>
                <a:gd name="T14" fmla="*/ 36 w 37"/>
                <a:gd name="T15" fmla="*/ 9 h 29"/>
                <a:gd name="T16" fmla="*/ 37 w 37"/>
                <a:gd name="T17" fmla="*/ 5 h 29"/>
                <a:gd name="T18" fmla="*/ 35 w 37"/>
                <a:gd name="T19" fmla="*/ 2 h 29"/>
                <a:gd name="T20" fmla="*/ 32 w 37"/>
                <a:gd name="T21" fmla="*/ 0 h 29"/>
                <a:gd name="T22" fmla="*/ 27 w 37"/>
                <a:gd name="T23" fmla="*/ 0 h 29"/>
                <a:gd name="T24" fmla="*/ 22 w 37"/>
                <a:gd name="T25" fmla="*/ 1 h 29"/>
                <a:gd name="T26" fmla="*/ 16 w 37"/>
                <a:gd name="T27" fmla="*/ 2 h 29"/>
                <a:gd name="T28" fmla="*/ 10 w 37"/>
                <a:gd name="T29" fmla="*/ 5 h 29"/>
                <a:gd name="T30" fmla="*/ 6 w 37"/>
                <a:gd name="T31" fmla="*/ 8 h 29"/>
                <a:gd name="T32" fmla="*/ 4 w 37"/>
                <a:gd name="T33" fmla="*/ 10 h 29"/>
                <a:gd name="T34" fmla="*/ 2 w 37"/>
                <a:gd name="T35" fmla="*/ 14 h 29"/>
                <a:gd name="T36" fmla="*/ 0 w 37"/>
                <a:gd name="T37" fmla="*/ 19 h 29"/>
                <a:gd name="T38" fmla="*/ 0 w 37"/>
                <a:gd name="T39" fmla="*/ 23 h 29"/>
                <a:gd name="T40" fmla="*/ 0 w 37"/>
                <a:gd name="T41" fmla="*/ 24 h 29"/>
                <a:gd name="T42" fmla="*/ 2 w 37"/>
                <a:gd name="T43" fmla="*/ 24 h 29"/>
                <a:gd name="T44" fmla="*/ 4 w 37"/>
                <a:gd name="T45" fmla="*/ 26 h 29"/>
                <a:gd name="T46" fmla="*/ 7 w 37"/>
                <a:gd name="T47" fmla="*/ 27 h 29"/>
                <a:gd name="T48" fmla="*/ 13 w 37"/>
                <a:gd name="T49" fmla="*/ 29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
                <a:gd name="T76" fmla="*/ 0 h 29"/>
                <a:gd name="T77" fmla="*/ 37 w 37"/>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 h="29">
                  <a:moveTo>
                    <a:pt x="13" y="29"/>
                  </a:moveTo>
                  <a:lnTo>
                    <a:pt x="17" y="29"/>
                  </a:lnTo>
                  <a:lnTo>
                    <a:pt x="22" y="29"/>
                  </a:lnTo>
                  <a:lnTo>
                    <a:pt x="26" y="28"/>
                  </a:lnTo>
                  <a:lnTo>
                    <a:pt x="27" y="28"/>
                  </a:lnTo>
                  <a:lnTo>
                    <a:pt x="31" y="21"/>
                  </a:lnTo>
                  <a:lnTo>
                    <a:pt x="34" y="14"/>
                  </a:lnTo>
                  <a:lnTo>
                    <a:pt x="36" y="9"/>
                  </a:lnTo>
                  <a:lnTo>
                    <a:pt x="37" y="5"/>
                  </a:lnTo>
                  <a:lnTo>
                    <a:pt x="35" y="2"/>
                  </a:lnTo>
                  <a:lnTo>
                    <a:pt x="32" y="0"/>
                  </a:lnTo>
                  <a:lnTo>
                    <a:pt x="27" y="0"/>
                  </a:lnTo>
                  <a:lnTo>
                    <a:pt x="22" y="1"/>
                  </a:lnTo>
                  <a:lnTo>
                    <a:pt x="16" y="2"/>
                  </a:lnTo>
                  <a:lnTo>
                    <a:pt x="10" y="5"/>
                  </a:lnTo>
                  <a:lnTo>
                    <a:pt x="6" y="8"/>
                  </a:lnTo>
                  <a:lnTo>
                    <a:pt x="4" y="10"/>
                  </a:lnTo>
                  <a:lnTo>
                    <a:pt x="2" y="14"/>
                  </a:lnTo>
                  <a:lnTo>
                    <a:pt x="0" y="19"/>
                  </a:lnTo>
                  <a:lnTo>
                    <a:pt x="0" y="23"/>
                  </a:lnTo>
                  <a:lnTo>
                    <a:pt x="0" y="24"/>
                  </a:lnTo>
                  <a:lnTo>
                    <a:pt x="2" y="24"/>
                  </a:lnTo>
                  <a:lnTo>
                    <a:pt x="4" y="26"/>
                  </a:lnTo>
                  <a:lnTo>
                    <a:pt x="7" y="27"/>
                  </a:lnTo>
                  <a:lnTo>
                    <a:pt x="13" y="29"/>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5" name="Freeform 186">
              <a:extLst>
                <a:ext uri="{FF2B5EF4-FFF2-40B4-BE49-F238E27FC236}">
                  <a16:creationId xmlns:a16="http://schemas.microsoft.com/office/drawing/2014/main" id="{54A11FC7-E20C-035E-DF25-DD5E82A4B0F6}"/>
                </a:ext>
              </a:extLst>
            </p:cNvPr>
            <p:cNvSpPr>
              <a:spLocks/>
            </p:cNvSpPr>
            <p:nvPr/>
          </p:nvSpPr>
          <p:spPr bwMode="auto">
            <a:xfrm>
              <a:off x="1885" y="1264"/>
              <a:ext cx="10" cy="4"/>
            </a:xfrm>
            <a:custGeom>
              <a:avLst/>
              <a:gdLst>
                <a:gd name="T0" fmla="*/ 10 w 10"/>
                <a:gd name="T1" fmla="*/ 1 h 4"/>
                <a:gd name="T2" fmla="*/ 10 w 10"/>
                <a:gd name="T3" fmla="*/ 2 h 4"/>
                <a:gd name="T4" fmla="*/ 10 w 10"/>
                <a:gd name="T5" fmla="*/ 2 h 4"/>
                <a:gd name="T6" fmla="*/ 8 w 10"/>
                <a:gd name="T7" fmla="*/ 3 h 4"/>
                <a:gd name="T8" fmla="*/ 6 w 10"/>
                <a:gd name="T9" fmla="*/ 4 h 4"/>
                <a:gd name="T10" fmla="*/ 4 w 10"/>
                <a:gd name="T11" fmla="*/ 4 h 4"/>
                <a:gd name="T12" fmla="*/ 1 w 10"/>
                <a:gd name="T13" fmla="*/ 4 h 4"/>
                <a:gd name="T14" fmla="*/ 0 w 10"/>
                <a:gd name="T15" fmla="*/ 4 h 4"/>
                <a:gd name="T16" fmla="*/ 0 w 10"/>
                <a:gd name="T17" fmla="*/ 3 h 4"/>
                <a:gd name="T18" fmla="*/ 0 w 10"/>
                <a:gd name="T19" fmla="*/ 2 h 4"/>
                <a:gd name="T20" fmla="*/ 1 w 10"/>
                <a:gd name="T21" fmla="*/ 1 h 4"/>
                <a:gd name="T22" fmla="*/ 3 w 10"/>
                <a:gd name="T23" fmla="*/ 1 h 4"/>
                <a:gd name="T24" fmla="*/ 5 w 10"/>
                <a:gd name="T25" fmla="*/ 0 h 4"/>
                <a:gd name="T26" fmla="*/ 7 w 10"/>
                <a:gd name="T27" fmla="*/ 0 h 4"/>
                <a:gd name="T28" fmla="*/ 9 w 10"/>
                <a:gd name="T29" fmla="*/ 0 h 4"/>
                <a:gd name="T30" fmla="*/ 10 w 10"/>
                <a:gd name="T31" fmla="*/ 0 h 4"/>
                <a:gd name="T32" fmla="*/ 10 w 10"/>
                <a:gd name="T33" fmla="*/ 1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4"/>
                <a:gd name="T53" fmla="*/ 10 w 10"/>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4">
                  <a:moveTo>
                    <a:pt x="10" y="1"/>
                  </a:moveTo>
                  <a:lnTo>
                    <a:pt x="10" y="2"/>
                  </a:lnTo>
                  <a:lnTo>
                    <a:pt x="8" y="3"/>
                  </a:lnTo>
                  <a:lnTo>
                    <a:pt x="6" y="4"/>
                  </a:lnTo>
                  <a:lnTo>
                    <a:pt x="4" y="4"/>
                  </a:lnTo>
                  <a:lnTo>
                    <a:pt x="1" y="4"/>
                  </a:lnTo>
                  <a:lnTo>
                    <a:pt x="0" y="4"/>
                  </a:lnTo>
                  <a:lnTo>
                    <a:pt x="0" y="3"/>
                  </a:lnTo>
                  <a:lnTo>
                    <a:pt x="0" y="2"/>
                  </a:lnTo>
                  <a:lnTo>
                    <a:pt x="1" y="1"/>
                  </a:lnTo>
                  <a:lnTo>
                    <a:pt x="3" y="1"/>
                  </a:lnTo>
                  <a:lnTo>
                    <a:pt x="5" y="0"/>
                  </a:lnTo>
                  <a:lnTo>
                    <a:pt x="7" y="0"/>
                  </a:lnTo>
                  <a:lnTo>
                    <a:pt x="9" y="0"/>
                  </a:lnTo>
                  <a:lnTo>
                    <a:pt x="10" y="0"/>
                  </a:lnTo>
                  <a:lnTo>
                    <a:pt x="10" y="1"/>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6" name="Freeform 187">
              <a:extLst>
                <a:ext uri="{FF2B5EF4-FFF2-40B4-BE49-F238E27FC236}">
                  <a16:creationId xmlns:a16="http://schemas.microsoft.com/office/drawing/2014/main" id="{CA95C31E-E7AE-D20E-2695-B0F2B58F61E2}"/>
                </a:ext>
              </a:extLst>
            </p:cNvPr>
            <p:cNvSpPr>
              <a:spLocks/>
            </p:cNvSpPr>
            <p:nvPr/>
          </p:nvSpPr>
          <p:spPr bwMode="auto">
            <a:xfrm>
              <a:off x="1926" y="1156"/>
              <a:ext cx="24" cy="14"/>
            </a:xfrm>
            <a:custGeom>
              <a:avLst/>
              <a:gdLst>
                <a:gd name="T0" fmla="*/ 0 w 24"/>
                <a:gd name="T1" fmla="*/ 7 h 14"/>
                <a:gd name="T2" fmla="*/ 3 w 24"/>
                <a:gd name="T3" fmla="*/ 11 h 14"/>
                <a:gd name="T4" fmla="*/ 6 w 24"/>
                <a:gd name="T5" fmla="*/ 12 h 14"/>
                <a:gd name="T6" fmla="*/ 11 w 24"/>
                <a:gd name="T7" fmla="*/ 14 h 14"/>
                <a:gd name="T8" fmla="*/ 14 w 24"/>
                <a:gd name="T9" fmla="*/ 14 h 14"/>
                <a:gd name="T10" fmla="*/ 20 w 24"/>
                <a:gd name="T11" fmla="*/ 13 h 14"/>
                <a:gd name="T12" fmla="*/ 23 w 24"/>
                <a:gd name="T13" fmla="*/ 11 h 14"/>
                <a:gd name="T14" fmla="*/ 24 w 24"/>
                <a:gd name="T15" fmla="*/ 8 h 14"/>
                <a:gd name="T16" fmla="*/ 24 w 24"/>
                <a:gd name="T17" fmla="*/ 7 h 14"/>
                <a:gd name="T18" fmla="*/ 24 w 24"/>
                <a:gd name="T19" fmla="*/ 7 h 14"/>
                <a:gd name="T20" fmla="*/ 24 w 24"/>
                <a:gd name="T21" fmla="*/ 5 h 14"/>
                <a:gd name="T22" fmla="*/ 23 w 24"/>
                <a:gd name="T23" fmla="*/ 4 h 14"/>
                <a:gd name="T24" fmla="*/ 23 w 24"/>
                <a:gd name="T25" fmla="*/ 3 h 14"/>
                <a:gd name="T26" fmla="*/ 16 w 24"/>
                <a:gd name="T27" fmla="*/ 0 h 14"/>
                <a:gd name="T28" fmla="*/ 8 w 24"/>
                <a:gd name="T29" fmla="*/ 2 h 14"/>
                <a:gd name="T30" fmla="*/ 2 w 24"/>
                <a:gd name="T31" fmla="*/ 5 h 14"/>
                <a:gd name="T32" fmla="*/ 0 w 24"/>
                <a:gd name="T33" fmla="*/ 7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4"/>
                <a:gd name="T53" fmla="*/ 24 w 2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4">
                  <a:moveTo>
                    <a:pt x="0" y="7"/>
                  </a:moveTo>
                  <a:lnTo>
                    <a:pt x="3" y="11"/>
                  </a:lnTo>
                  <a:lnTo>
                    <a:pt x="6" y="12"/>
                  </a:lnTo>
                  <a:lnTo>
                    <a:pt x="11" y="14"/>
                  </a:lnTo>
                  <a:lnTo>
                    <a:pt x="14" y="14"/>
                  </a:lnTo>
                  <a:lnTo>
                    <a:pt x="20" y="13"/>
                  </a:lnTo>
                  <a:lnTo>
                    <a:pt x="23" y="11"/>
                  </a:lnTo>
                  <a:lnTo>
                    <a:pt x="24" y="8"/>
                  </a:lnTo>
                  <a:lnTo>
                    <a:pt x="24" y="7"/>
                  </a:lnTo>
                  <a:lnTo>
                    <a:pt x="24" y="5"/>
                  </a:lnTo>
                  <a:lnTo>
                    <a:pt x="23" y="4"/>
                  </a:lnTo>
                  <a:lnTo>
                    <a:pt x="23" y="3"/>
                  </a:lnTo>
                  <a:lnTo>
                    <a:pt x="16" y="0"/>
                  </a:lnTo>
                  <a:lnTo>
                    <a:pt x="8" y="2"/>
                  </a:lnTo>
                  <a:lnTo>
                    <a:pt x="2" y="5"/>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7" name="Freeform 188">
              <a:extLst>
                <a:ext uri="{FF2B5EF4-FFF2-40B4-BE49-F238E27FC236}">
                  <a16:creationId xmlns:a16="http://schemas.microsoft.com/office/drawing/2014/main" id="{19858A34-958F-668E-8AE7-FB7A735D3E0A}"/>
                </a:ext>
              </a:extLst>
            </p:cNvPr>
            <p:cNvSpPr>
              <a:spLocks/>
            </p:cNvSpPr>
            <p:nvPr/>
          </p:nvSpPr>
          <p:spPr bwMode="auto">
            <a:xfrm>
              <a:off x="1942" y="1158"/>
              <a:ext cx="9" cy="11"/>
            </a:xfrm>
            <a:custGeom>
              <a:avLst/>
              <a:gdLst>
                <a:gd name="T0" fmla="*/ 9 w 9"/>
                <a:gd name="T1" fmla="*/ 5 h 11"/>
                <a:gd name="T2" fmla="*/ 8 w 9"/>
                <a:gd name="T3" fmla="*/ 7 h 11"/>
                <a:gd name="T4" fmla="*/ 7 w 9"/>
                <a:gd name="T5" fmla="*/ 10 h 11"/>
                <a:gd name="T6" fmla="*/ 6 w 9"/>
                <a:gd name="T7" fmla="*/ 11 h 11"/>
                <a:gd name="T8" fmla="*/ 5 w 9"/>
                <a:gd name="T9" fmla="*/ 11 h 11"/>
                <a:gd name="T10" fmla="*/ 3 w 9"/>
                <a:gd name="T11" fmla="*/ 10 h 11"/>
                <a:gd name="T12" fmla="*/ 1 w 9"/>
                <a:gd name="T13" fmla="*/ 9 h 11"/>
                <a:gd name="T14" fmla="*/ 0 w 9"/>
                <a:gd name="T15" fmla="*/ 6 h 11"/>
                <a:gd name="T16" fmla="*/ 0 w 9"/>
                <a:gd name="T17" fmla="*/ 4 h 11"/>
                <a:gd name="T18" fmla="*/ 1 w 9"/>
                <a:gd name="T19" fmla="*/ 2 h 11"/>
                <a:gd name="T20" fmla="*/ 4 w 9"/>
                <a:gd name="T21" fmla="*/ 0 h 11"/>
                <a:gd name="T22" fmla="*/ 5 w 9"/>
                <a:gd name="T23" fmla="*/ 0 h 11"/>
                <a:gd name="T24" fmla="*/ 7 w 9"/>
                <a:gd name="T25" fmla="*/ 0 h 11"/>
                <a:gd name="T26" fmla="*/ 8 w 9"/>
                <a:gd name="T27" fmla="*/ 0 h 11"/>
                <a:gd name="T28" fmla="*/ 9 w 9"/>
                <a:gd name="T29" fmla="*/ 1 h 11"/>
                <a:gd name="T30" fmla="*/ 9 w 9"/>
                <a:gd name="T31" fmla="*/ 3 h 11"/>
                <a:gd name="T32" fmla="*/ 9 w 9"/>
                <a:gd name="T33" fmla="*/ 5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1"/>
                <a:gd name="T53" fmla="*/ 9 w 9"/>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1">
                  <a:moveTo>
                    <a:pt x="9" y="5"/>
                  </a:moveTo>
                  <a:lnTo>
                    <a:pt x="8" y="7"/>
                  </a:lnTo>
                  <a:lnTo>
                    <a:pt x="7" y="10"/>
                  </a:lnTo>
                  <a:lnTo>
                    <a:pt x="6" y="11"/>
                  </a:lnTo>
                  <a:lnTo>
                    <a:pt x="5" y="11"/>
                  </a:lnTo>
                  <a:lnTo>
                    <a:pt x="3" y="10"/>
                  </a:lnTo>
                  <a:lnTo>
                    <a:pt x="1" y="9"/>
                  </a:lnTo>
                  <a:lnTo>
                    <a:pt x="0" y="6"/>
                  </a:lnTo>
                  <a:lnTo>
                    <a:pt x="0" y="4"/>
                  </a:lnTo>
                  <a:lnTo>
                    <a:pt x="1" y="2"/>
                  </a:lnTo>
                  <a:lnTo>
                    <a:pt x="4" y="0"/>
                  </a:lnTo>
                  <a:lnTo>
                    <a:pt x="5" y="0"/>
                  </a:lnTo>
                  <a:lnTo>
                    <a:pt x="7" y="0"/>
                  </a:lnTo>
                  <a:lnTo>
                    <a:pt x="8" y="0"/>
                  </a:lnTo>
                  <a:lnTo>
                    <a:pt x="9" y="1"/>
                  </a:lnTo>
                  <a:lnTo>
                    <a:pt x="9" y="3"/>
                  </a:lnTo>
                  <a:lnTo>
                    <a:pt x="9" y="5"/>
                  </a:lnTo>
                  <a:close/>
                </a:path>
              </a:pathLst>
            </a:custGeom>
            <a:solidFill>
              <a:srgbClr val="3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8" name="Freeform 189">
              <a:extLst>
                <a:ext uri="{FF2B5EF4-FFF2-40B4-BE49-F238E27FC236}">
                  <a16:creationId xmlns:a16="http://schemas.microsoft.com/office/drawing/2014/main" id="{B7BE004D-341C-F1DE-66C8-D276ABA9E1FE}"/>
                </a:ext>
              </a:extLst>
            </p:cNvPr>
            <p:cNvSpPr>
              <a:spLocks/>
            </p:cNvSpPr>
            <p:nvPr/>
          </p:nvSpPr>
          <p:spPr bwMode="auto">
            <a:xfrm>
              <a:off x="1927" y="1156"/>
              <a:ext cx="25" cy="6"/>
            </a:xfrm>
            <a:custGeom>
              <a:avLst/>
              <a:gdLst>
                <a:gd name="T0" fmla="*/ 0 w 25"/>
                <a:gd name="T1" fmla="*/ 6 h 6"/>
                <a:gd name="T2" fmla="*/ 2 w 25"/>
                <a:gd name="T3" fmla="*/ 5 h 6"/>
                <a:gd name="T4" fmla="*/ 6 w 25"/>
                <a:gd name="T5" fmla="*/ 2 h 6"/>
                <a:gd name="T6" fmla="*/ 14 w 25"/>
                <a:gd name="T7" fmla="*/ 0 h 6"/>
                <a:gd name="T8" fmla="*/ 24 w 25"/>
                <a:gd name="T9" fmla="*/ 2 h 6"/>
                <a:gd name="T10" fmla="*/ 25 w 25"/>
                <a:gd name="T11" fmla="*/ 2 h 6"/>
                <a:gd name="T12" fmla="*/ 25 w 25"/>
                <a:gd name="T13" fmla="*/ 4 h 6"/>
                <a:gd name="T14" fmla="*/ 25 w 25"/>
                <a:gd name="T15" fmla="*/ 5 h 6"/>
                <a:gd name="T16" fmla="*/ 25 w 25"/>
                <a:gd name="T17" fmla="*/ 6 h 6"/>
                <a:gd name="T18" fmla="*/ 23 w 25"/>
                <a:gd name="T19" fmla="*/ 5 h 6"/>
                <a:gd name="T20" fmla="*/ 19 w 25"/>
                <a:gd name="T21" fmla="*/ 4 h 6"/>
                <a:gd name="T22" fmla="*/ 11 w 25"/>
                <a:gd name="T23" fmla="*/ 4 h 6"/>
                <a:gd name="T24" fmla="*/ 0 w 25"/>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6"/>
                <a:gd name="T41" fmla="*/ 25 w 25"/>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6">
                  <a:moveTo>
                    <a:pt x="0" y="6"/>
                  </a:moveTo>
                  <a:lnTo>
                    <a:pt x="2" y="5"/>
                  </a:lnTo>
                  <a:lnTo>
                    <a:pt x="6" y="2"/>
                  </a:lnTo>
                  <a:lnTo>
                    <a:pt x="14" y="0"/>
                  </a:lnTo>
                  <a:lnTo>
                    <a:pt x="24" y="2"/>
                  </a:lnTo>
                  <a:lnTo>
                    <a:pt x="25" y="2"/>
                  </a:lnTo>
                  <a:lnTo>
                    <a:pt x="25" y="4"/>
                  </a:lnTo>
                  <a:lnTo>
                    <a:pt x="25" y="5"/>
                  </a:lnTo>
                  <a:lnTo>
                    <a:pt x="25" y="6"/>
                  </a:lnTo>
                  <a:lnTo>
                    <a:pt x="23" y="5"/>
                  </a:lnTo>
                  <a:lnTo>
                    <a:pt x="19" y="4"/>
                  </a:lnTo>
                  <a:lnTo>
                    <a:pt x="11" y="4"/>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9" name="Freeform 190">
              <a:extLst>
                <a:ext uri="{FF2B5EF4-FFF2-40B4-BE49-F238E27FC236}">
                  <a16:creationId xmlns:a16="http://schemas.microsoft.com/office/drawing/2014/main" id="{4283D395-C64C-7E3E-C498-DED7B55F2A71}"/>
                </a:ext>
              </a:extLst>
            </p:cNvPr>
            <p:cNvSpPr>
              <a:spLocks/>
            </p:cNvSpPr>
            <p:nvPr/>
          </p:nvSpPr>
          <p:spPr bwMode="auto">
            <a:xfrm>
              <a:off x="1860" y="1148"/>
              <a:ext cx="45" cy="17"/>
            </a:xfrm>
            <a:custGeom>
              <a:avLst/>
              <a:gdLst>
                <a:gd name="T0" fmla="*/ 0 w 45"/>
                <a:gd name="T1" fmla="*/ 6 h 17"/>
                <a:gd name="T2" fmla="*/ 4 w 45"/>
                <a:gd name="T3" fmla="*/ 11 h 17"/>
                <a:gd name="T4" fmla="*/ 11 w 45"/>
                <a:gd name="T5" fmla="*/ 14 h 17"/>
                <a:gd name="T6" fmla="*/ 19 w 45"/>
                <a:gd name="T7" fmla="*/ 15 h 17"/>
                <a:gd name="T8" fmla="*/ 25 w 45"/>
                <a:gd name="T9" fmla="*/ 16 h 17"/>
                <a:gd name="T10" fmla="*/ 37 w 45"/>
                <a:gd name="T11" fmla="*/ 17 h 17"/>
                <a:gd name="T12" fmla="*/ 43 w 45"/>
                <a:gd name="T13" fmla="*/ 16 h 17"/>
                <a:gd name="T14" fmla="*/ 45 w 45"/>
                <a:gd name="T15" fmla="*/ 14 h 17"/>
                <a:gd name="T16" fmla="*/ 45 w 45"/>
                <a:gd name="T17" fmla="*/ 13 h 17"/>
                <a:gd name="T18" fmla="*/ 45 w 45"/>
                <a:gd name="T19" fmla="*/ 12 h 17"/>
                <a:gd name="T20" fmla="*/ 45 w 45"/>
                <a:gd name="T21" fmla="*/ 7 h 17"/>
                <a:gd name="T22" fmla="*/ 45 w 45"/>
                <a:gd name="T23" fmla="*/ 4 h 17"/>
                <a:gd name="T24" fmla="*/ 45 w 45"/>
                <a:gd name="T25" fmla="*/ 2 h 17"/>
                <a:gd name="T26" fmla="*/ 41 w 45"/>
                <a:gd name="T27" fmla="*/ 0 h 17"/>
                <a:gd name="T28" fmla="*/ 34 w 45"/>
                <a:gd name="T29" fmla="*/ 0 h 17"/>
                <a:gd name="T30" fmla="*/ 28 w 45"/>
                <a:gd name="T31" fmla="*/ 0 h 17"/>
                <a:gd name="T32" fmla="*/ 20 w 45"/>
                <a:gd name="T33" fmla="*/ 1 h 17"/>
                <a:gd name="T34" fmla="*/ 12 w 45"/>
                <a:gd name="T35" fmla="*/ 2 h 17"/>
                <a:gd name="T36" fmla="*/ 5 w 45"/>
                <a:gd name="T37" fmla="*/ 4 h 17"/>
                <a:gd name="T38" fmla="*/ 1 w 45"/>
                <a:gd name="T39" fmla="*/ 5 h 17"/>
                <a:gd name="T40" fmla="*/ 0 w 45"/>
                <a:gd name="T41" fmla="*/ 6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7"/>
                <a:gd name="T65" fmla="*/ 45 w 45"/>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7">
                  <a:moveTo>
                    <a:pt x="0" y="6"/>
                  </a:moveTo>
                  <a:lnTo>
                    <a:pt x="4" y="11"/>
                  </a:lnTo>
                  <a:lnTo>
                    <a:pt x="11" y="14"/>
                  </a:lnTo>
                  <a:lnTo>
                    <a:pt x="19" y="15"/>
                  </a:lnTo>
                  <a:lnTo>
                    <a:pt x="25" y="16"/>
                  </a:lnTo>
                  <a:lnTo>
                    <a:pt x="37" y="17"/>
                  </a:lnTo>
                  <a:lnTo>
                    <a:pt x="43" y="16"/>
                  </a:lnTo>
                  <a:lnTo>
                    <a:pt x="45" y="14"/>
                  </a:lnTo>
                  <a:lnTo>
                    <a:pt x="45" y="13"/>
                  </a:lnTo>
                  <a:lnTo>
                    <a:pt x="45" y="12"/>
                  </a:lnTo>
                  <a:lnTo>
                    <a:pt x="45" y="7"/>
                  </a:lnTo>
                  <a:lnTo>
                    <a:pt x="45" y="4"/>
                  </a:lnTo>
                  <a:lnTo>
                    <a:pt x="45" y="2"/>
                  </a:lnTo>
                  <a:lnTo>
                    <a:pt x="41" y="0"/>
                  </a:lnTo>
                  <a:lnTo>
                    <a:pt x="34" y="0"/>
                  </a:lnTo>
                  <a:lnTo>
                    <a:pt x="28" y="0"/>
                  </a:lnTo>
                  <a:lnTo>
                    <a:pt x="20" y="1"/>
                  </a:lnTo>
                  <a:lnTo>
                    <a:pt x="12" y="2"/>
                  </a:lnTo>
                  <a:lnTo>
                    <a:pt x="5" y="4"/>
                  </a:lnTo>
                  <a:lnTo>
                    <a:pt x="1" y="5"/>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0" name="Freeform 191">
              <a:extLst>
                <a:ext uri="{FF2B5EF4-FFF2-40B4-BE49-F238E27FC236}">
                  <a16:creationId xmlns:a16="http://schemas.microsoft.com/office/drawing/2014/main" id="{6904BFC5-0489-3222-8124-6211DB3B5C45}"/>
                </a:ext>
              </a:extLst>
            </p:cNvPr>
            <p:cNvSpPr>
              <a:spLocks/>
            </p:cNvSpPr>
            <p:nvPr/>
          </p:nvSpPr>
          <p:spPr bwMode="auto">
            <a:xfrm>
              <a:off x="1863" y="1218"/>
              <a:ext cx="68" cy="43"/>
            </a:xfrm>
            <a:custGeom>
              <a:avLst/>
              <a:gdLst>
                <a:gd name="T0" fmla="*/ 0 w 68"/>
                <a:gd name="T1" fmla="*/ 0 h 43"/>
                <a:gd name="T2" fmla="*/ 2 w 68"/>
                <a:gd name="T3" fmla="*/ 0 h 43"/>
                <a:gd name="T4" fmla="*/ 9 w 68"/>
                <a:gd name="T5" fmla="*/ 1 h 43"/>
                <a:gd name="T6" fmla="*/ 18 w 68"/>
                <a:gd name="T7" fmla="*/ 1 h 43"/>
                <a:gd name="T8" fmla="*/ 28 w 68"/>
                <a:gd name="T9" fmla="*/ 2 h 43"/>
                <a:gd name="T10" fmla="*/ 40 w 68"/>
                <a:gd name="T11" fmla="*/ 4 h 43"/>
                <a:gd name="T12" fmla="*/ 51 w 68"/>
                <a:gd name="T13" fmla="*/ 5 h 43"/>
                <a:gd name="T14" fmla="*/ 60 w 68"/>
                <a:gd name="T15" fmla="*/ 9 h 43"/>
                <a:gd name="T16" fmla="*/ 68 w 68"/>
                <a:gd name="T17" fmla="*/ 11 h 43"/>
                <a:gd name="T18" fmla="*/ 67 w 68"/>
                <a:gd name="T19" fmla="*/ 14 h 43"/>
                <a:gd name="T20" fmla="*/ 64 w 68"/>
                <a:gd name="T21" fmla="*/ 22 h 43"/>
                <a:gd name="T22" fmla="*/ 59 w 68"/>
                <a:gd name="T23" fmla="*/ 31 h 43"/>
                <a:gd name="T24" fmla="*/ 51 w 68"/>
                <a:gd name="T25" fmla="*/ 40 h 43"/>
                <a:gd name="T26" fmla="*/ 42 w 68"/>
                <a:gd name="T27" fmla="*/ 43 h 43"/>
                <a:gd name="T28" fmla="*/ 30 w 68"/>
                <a:gd name="T29" fmla="*/ 40 h 43"/>
                <a:gd name="T30" fmla="*/ 17 w 68"/>
                <a:gd name="T31" fmla="*/ 27 h 43"/>
                <a:gd name="T32" fmla="*/ 0 w 68"/>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43"/>
                <a:gd name="T53" fmla="*/ 68 w 68"/>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43">
                  <a:moveTo>
                    <a:pt x="0" y="0"/>
                  </a:moveTo>
                  <a:lnTo>
                    <a:pt x="2" y="0"/>
                  </a:lnTo>
                  <a:lnTo>
                    <a:pt x="9" y="1"/>
                  </a:lnTo>
                  <a:lnTo>
                    <a:pt x="18" y="1"/>
                  </a:lnTo>
                  <a:lnTo>
                    <a:pt x="28" y="2"/>
                  </a:lnTo>
                  <a:lnTo>
                    <a:pt x="40" y="4"/>
                  </a:lnTo>
                  <a:lnTo>
                    <a:pt x="51" y="5"/>
                  </a:lnTo>
                  <a:lnTo>
                    <a:pt x="60" y="9"/>
                  </a:lnTo>
                  <a:lnTo>
                    <a:pt x="68" y="11"/>
                  </a:lnTo>
                  <a:lnTo>
                    <a:pt x="67" y="14"/>
                  </a:lnTo>
                  <a:lnTo>
                    <a:pt x="64" y="22"/>
                  </a:lnTo>
                  <a:lnTo>
                    <a:pt x="59" y="31"/>
                  </a:lnTo>
                  <a:lnTo>
                    <a:pt x="51" y="40"/>
                  </a:lnTo>
                  <a:lnTo>
                    <a:pt x="42" y="43"/>
                  </a:lnTo>
                  <a:lnTo>
                    <a:pt x="30" y="40"/>
                  </a:lnTo>
                  <a:lnTo>
                    <a:pt x="17" y="27"/>
                  </a:lnTo>
                  <a:lnTo>
                    <a:pt x="0" y="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1" name="Freeform 192">
              <a:extLst>
                <a:ext uri="{FF2B5EF4-FFF2-40B4-BE49-F238E27FC236}">
                  <a16:creationId xmlns:a16="http://schemas.microsoft.com/office/drawing/2014/main" id="{330FC0C4-33F4-127A-399F-4FE67BA34800}"/>
                </a:ext>
              </a:extLst>
            </p:cNvPr>
            <p:cNvSpPr>
              <a:spLocks/>
            </p:cNvSpPr>
            <p:nvPr/>
          </p:nvSpPr>
          <p:spPr bwMode="auto">
            <a:xfrm>
              <a:off x="1870" y="1222"/>
              <a:ext cx="58" cy="30"/>
            </a:xfrm>
            <a:custGeom>
              <a:avLst/>
              <a:gdLst>
                <a:gd name="T0" fmla="*/ 0 w 58"/>
                <a:gd name="T1" fmla="*/ 0 h 30"/>
                <a:gd name="T2" fmla="*/ 1 w 58"/>
                <a:gd name="T3" fmla="*/ 1 h 30"/>
                <a:gd name="T4" fmla="*/ 5 w 58"/>
                <a:gd name="T5" fmla="*/ 3 h 30"/>
                <a:gd name="T6" fmla="*/ 11 w 58"/>
                <a:gd name="T7" fmla="*/ 5 h 30"/>
                <a:gd name="T8" fmla="*/ 19 w 58"/>
                <a:gd name="T9" fmla="*/ 7 h 30"/>
                <a:gd name="T10" fmla="*/ 28 w 58"/>
                <a:gd name="T11" fmla="*/ 9 h 30"/>
                <a:gd name="T12" fmla="*/ 37 w 58"/>
                <a:gd name="T13" fmla="*/ 11 h 30"/>
                <a:gd name="T14" fmla="*/ 48 w 58"/>
                <a:gd name="T15" fmla="*/ 11 h 30"/>
                <a:gd name="T16" fmla="*/ 58 w 58"/>
                <a:gd name="T17" fmla="*/ 10 h 30"/>
                <a:gd name="T18" fmla="*/ 57 w 58"/>
                <a:gd name="T19" fmla="*/ 13 h 30"/>
                <a:gd name="T20" fmla="*/ 54 w 58"/>
                <a:gd name="T21" fmla="*/ 17 h 30"/>
                <a:gd name="T22" fmla="*/ 50 w 58"/>
                <a:gd name="T23" fmla="*/ 24 h 30"/>
                <a:gd name="T24" fmla="*/ 43 w 58"/>
                <a:gd name="T25" fmla="*/ 28 h 30"/>
                <a:gd name="T26" fmla="*/ 35 w 58"/>
                <a:gd name="T27" fmla="*/ 30 h 30"/>
                <a:gd name="T28" fmla="*/ 25 w 58"/>
                <a:gd name="T29" fmla="*/ 28 h 30"/>
                <a:gd name="T30" fmla="*/ 13 w 58"/>
                <a:gd name="T31" fmla="*/ 18 h 30"/>
                <a:gd name="T32" fmla="*/ 0 w 58"/>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30"/>
                <a:gd name="T53" fmla="*/ 58 w 58"/>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30">
                  <a:moveTo>
                    <a:pt x="0" y="0"/>
                  </a:moveTo>
                  <a:lnTo>
                    <a:pt x="1" y="1"/>
                  </a:lnTo>
                  <a:lnTo>
                    <a:pt x="5" y="3"/>
                  </a:lnTo>
                  <a:lnTo>
                    <a:pt x="11" y="5"/>
                  </a:lnTo>
                  <a:lnTo>
                    <a:pt x="19" y="7"/>
                  </a:lnTo>
                  <a:lnTo>
                    <a:pt x="28" y="9"/>
                  </a:lnTo>
                  <a:lnTo>
                    <a:pt x="37" y="11"/>
                  </a:lnTo>
                  <a:lnTo>
                    <a:pt x="48" y="11"/>
                  </a:lnTo>
                  <a:lnTo>
                    <a:pt x="58" y="10"/>
                  </a:lnTo>
                  <a:lnTo>
                    <a:pt x="57" y="13"/>
                  </a:lnTo>
                  <a:lnTo>
                    <a:pt x="54" y="17"/>
                  </a:lnTo>
                  <a:lnTo>
                    <a:pt x="50" y="24"/>
                  </a:lnTo>
                  <a:lnTo>
                    <a:pt x="43" y="28"/>
                  </a:lnTo>
                  <a:lnTo>
                    <a:pt x="35" y="30"/>
                  </a:lnTo>
                  <a:lnTo>
                    <a:pt x="25" y="28"/>
                  </a:lnTo>
                  <a:lnTo>
                    <a:pt x="13" y="1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2" name="Freeform 193">
              <a:extLst>
                <a:ext uri="{FF2B5EF4-FFF2-40B4-BE49-F238E27FC236}">
                  <a16:creationId xmlns:a16="http://schemas.microsoft.com/office/drawing/2014/main" id="{E176247B-A1B7-7739-8F29-5B3608931318}"/>
                </a:ext>
              </a:extLst>
            </p:cNvPr>
            <p:cNvSpPr>
              <a:spLocks/>
            </p:cNvSpPr>
            <p:nvPr/>
          </p:nvSpPr>
          <p:spPr bwMode="auto">
            <a:xfrm>
              <a:off x="1894" y="1129"/>
              <a:ext cx="49" cy="90"/>
            </a:xfrm>
            <a:custGeom>
              <a:avLst/>
              <a:gdLst>
                <a:gd name="T0" fmla="*/ 27 w 49"/>
                <a:gd name="T1" fmla="*/ 90 h 90"/>
                <a:gd name="T2" fmla="*/ 35 w 49"/>
                <a:gd name="T3" fmla="*/ 90 h 90"/>
                <a:gd name="T4" fmla="*/ 40 w 49"/>
                <a:gd name="T5" fmla="*/ 88 h 90"/>
                <a:gd name="T6" fmla="*/ 45 w 49"/>
                <a:gd name="T7" fmla="*/ 84 h 90"/>
                <a:gd name="T8" fmla="*/ 47 w 49"/>
                <a:gd name="T9" fmla="*/ 79 h 90"/>
                <a:gd name="T10" fmla="*/ 45 w 49"/>
                <a:gd name="T11" fmla="*/ 69 h 90"/>
                <a:gd name="T12" fmla="*/ 39 w 49"/>
                <a:gd name="T13" fmla="*/ 51 h 90"/>
                <a:gd name="T14" fmla="*/ 36 w 49"/>
                <a:gd name="T15" fmla="*/ 30 h 90"/>
                <a:gd name="T16" fmla="*/ 44 w 49"/>
                <a:gd name="T17" fmla="*/ 8 h 90"/>
                <a:gd name="T18" fmla="*/ 46 w 49"/>
                <a:gd name="T19" fmla="*/ 5 h 90"/>
                <a:gd name="T20" fmla="*/ 48 w 49"/>
                <a:gd name="T21" fmla="*/ 3 h 90"/>
                <a:gd name="T22" fmla="*/ 49 w 49"/>
                <a:gd name="T23" fmla="*/ 1 h 90"/>
                <a:gd name="T24" fmla="*/ 49 w 49"/>
                <a:gd name="T25" fmla="*/ 1 h 90"/>
                <a:gd name="T26" fmla="*/ 48 w 49"/>
                <a:gd name="T27" fmla="*/ 1 h 90"/>
                <a:gd name="T28" fmla="*/ 46 w 49"/>
                <a:gd name="T29" fmla="*/ 0 h 90"/>
                <a:gd name="T30" fmla="*/ 43 w 49"/>
                <a:gd name="T31" fmla="*/ 0 h 90"/>
                <a:gd name="T32" fmla="*/ 37 w 49"/>
                <a:gd name="T33" fmla="*/ 2 h 90"/>
                <a:gd name="T34" fmla="*/ 27 w 49"/>
                <a:gd name="T35" fmla="*/ 21 h 90"/>
                <a:gd name="T36" fmla="*/ 28 w 49"/>
                <a:gd name="T37" fmla="*/ 45 h 90"/>
                <a:gd name="T38" fmla="*/ 35 w 49"/>
                <a:gd name="T39" fmla="*/ 68 h 90"/>
                <a:gd name="T40" fmla="*/ 39 w 49"/>
                <a:gd name="T41" fmla="*/ 77 h 90"/>
                <a:gd name="T42" fmla="*/ 39 w 49"/>
                <a:gd name="T43" fmla="*/ 78 h 90"/>
                <a:gd name="T44" fmla="*/ 38 w 49"/>
                <a:gd name="T45" fmla="*/ 81 h 90"/>
                <a:gd name="T46" fmla="*/ 35 w 49"/>
                <a:gd name="T47" fmla="*/ 83 h 90"/>
                <a:gd name="T48" fmla="*/ 27 w 49"/>
                <a:gd name="T49" fmla="*/ 83 h 90"/>
                <a:gd name="T50" fmla="*/ 15 w 49"/>
                <a:gd name="T51" fmla="*/ 80 h 90"/>
                <a:gd name="T52" fmla="*/ 8 w 49"/>
                <a:gd name="T53" fmla="*/ 74 h 90"/>
                <a:gd name="T54" fmla="*/ 4 w 49"/>
                <a:gd name="T55" fmla="*/ 71 h 90"/>
                <a:gd name="T56" fmla="*/ 0 w 49"/>
                <a:gd name="T57" fmla="*/ 75 h 90"/>
                <a:gd name="T58" fmla="*/ 1 w 49"/>
                <a:gd name="T59" fmla="*/ 80 h 90"/>
                <a:gd name="T60" fmla="*/ 8 w 49"/>
                <a:gd name="T61" fmla="*/ 84 h 90"/>
                <a:gd name="T62" fmla="*/ 18 w 49"/>
                <a:gd name="T63" fmla="*/ 89 h 90"/>
                <a:gd name="T64" fmla="*/ 27 w 49"/>
                <a:gd name="T65" fmla="*/ 9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90"/>
                <a:gd name="T101" fmla="*/ 49 w 49"/>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90">
                  <a:moveTo>
                    <a:pt x="27" y="90"/>
                  </a:moveTo>
                  <a:lnTo>
                    <a:pt x="35" y="90"/>
                  </a:lnTo>
                  <a:lnTo>
                    <a:pt x="40" y="88"/>
                  </a:lnTo>
                  <a:lnTo>
                    <a:pt x="45" y="84"/>
                  </a:lnTo>
                  <a:lnTo>
                    <a:pt x="47" y="79"/>
                  </a:lnTo>
                  <a:lnTo>
                    <a:pt x="45" y="69"/>
                  </a:lnTo>
                  <a:lnTo>
                    <a:pt x="39" y="51"/>
                  </a:lnTo>
                  <a:lnTo>
                    <a:pt x="36" y="30"/>
                  </a:lnTo>
                  <a:lnTo>
                    <a:pt x="44" y="8"/>
                  </a:lnTo>
                  <a:lnTo>
                    <a:pt x="46" y="5"/>
                  </a:lnTo>
                  <a:lnTo>
                    <a:pt x="48" y="3"/>
                  </a:lnTo>
                  <a:lnTo>
                    <a:pt x="49" y="1"/>
                  </a:lnTo>
                  <a:lnTo>
                    <a:pt x="48" y="1"/>
                  </a:lnTo>
                  <a:lnTo>
                    <a:pt x="46" y="0"/>
                  </a:lnTo>
                  <a:lnTo>
                    <a:pt x="43" y="0"/>
                  </a:lnTo>
                  <a:lnTo>
                    <a:pt x="37" y="2"/>
                  </a:lnTo>
                  <a:lnTo>
                    <a:pt x="27" y="21"/>
                  </a:lnTo>
                  <a:lnTo>
                    <a:pt x="28" y="45"/>
                  </a:lnTo>
                  <a:lnTo>
                    <a:pt x="35" y="68"/>
                  </a:lnTo>
                  <a:lnTo>
                    <a:pt x="39" y="77"/>
                  </a:lnTo>
                  <a:lnTo>
                    <a:pt x="39" y="78"/>
                  </a:lnTo>
                  <a:lnTo>
                    <a:pt x="38" y="81"/>
                  </a:lnTo>
                  <a:lnTo>
                    <a:pt x="35" y="83"/>
                  </a:lnTo>
                  <a:lnTo>
                    <a:pt x="27" y="83"/>
                  </a:lnTo>
                  <a:lnTo>
                    <a:pt x="15" y="80"/>
                  </a:lnTo>
                  <a:lnTo>
                    <a:pt x="8" y="74"/>
                  </a:lnTo>
                  <a:lnTo>
                    <a:pt x="4" y="71"/>
                  </a:lnTo>
                  <a:lnTo>
                    <a:pt x="0" y="75"/>
                  </a:lnTo>
                  <a:lnTo>
                    <a:pt x="1" y="80"/>
                  </a:lnTo>
                  <a:lnTo>
                    <a:pt x="8" y="84"/>
                  </a:lnTo>
                  <a:lnTo>
                    <a:pt x="18" y="89"/>
                  </a:lnTo>
                  <a:lnTo>
                    <a:pt x="27" y="9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3" name="Freeform 194">
              <a:extLst>
                <a:ext uri="{FF2B5EF4-FFF2-40B4-BE49-F238E27FC236}">
                  <a16:creationId xmlns:a16="http://schemas.microsoft.com/office/drawing/2014/main" id="{0F363E92-74FE-59F7-33BC-71800DD65BC4}"/>
                </a:ext>
              </a:extLst>
            </p:cNvPr>
            <p:cNvSpPr>
              <a:spLocks/>
            </p:cNvSpPr>
            <p:nvPr/>
          </p:nvSpPr>
          <p:spPr bwMode="auto">
            <a:xfrm>
              <a:off x="1927" y="1125"/>
              <a:ext cx="39" cy="16"/>
            </a:xfrm>
            <a:custGeom>
              <a:avLst/>
              <a:gdLst>
                <a:gd name="T0" fmla="*/ 7 w 39"/>
                <a:gd name="T1" fmla="*/ 1 h 16"/>
                <a:gd name="T2" fmla="*/ 11 w 39"/>
                <a:gd name="T3" fmla="*/ 1 h 16"/>
                <a:gd name="T4" fmla="*/ 19 w 39"/>
                <a:gd name="T5" fmla="*/ 0 h 16"/>
                <a:gd name="T6" fmla="*/ 29 w 39"/>
                <a:gd name="T7" fmla="*/ 1 h 16"/>
                <a:gd name="T8" fmla="*/ 39 w 39"/>
                <a:gd name="T9" fmla="*/ 7 h 16"/>
                <a:gd name="T10" fmla="*/ 39 w 39"/>
                <a:gd name="T11" fmla="*/ 8 h 16"/>
                <a:gd name="T12" fmla="*/ 39 w 39"/>
                <a:gd name="T13" fmla="*/ 11 h 16"/>
                <a:gd name="T14" fmla="*/ 36 w 39"/>
                <a:gd name="T15" fmla="*/ 14 h 16"/>
                <a:gd name="T16" fmla="*/ 33 w 39"/>
                <a:gd name="T17" fmla="*/ 16 h 16"/>
                <a:gd name="T18" fmla="*/ 32 w 39"/>
                <a:gd name="T19" fmla="*/ 16 h 16"/>
                <a:gd name="T20" fmla="*/ 30 w 39"/>
                <a:gd name="T21" fmla="*/ 15 h 16"/>
                <a:gd name="T22" fmla="*/ 26 w 39"/>
                <a:gd name="T23" fmla="*/ 14 h 16"/>
                <a:gd name="T24" fmla="*/ 22 w 39"/>
                <a:gd name="T25" fmla="*/ 12 h 16"/>
                <a:gd name="T26" fmla="*/ 16 w 39"/>
                <a:gd name="T27" fmla="*/ 11 h 16"/>
                <a:gd name="T28" fmla="*/ 11 w 39"/>
                <a:gd name="T29" fmla="*/ 10 h 16"/>
                <a:gd name="T30" fmla="*/ 5 w 39"/>
                <a:gd name="T31" fmla="*/ 11 h 16"/>
                <a:gd name="T32" fmla="*/ 0 w 39"/>
                <a:gd name="T33" fmla="*/ 12 h 16"/>
                <a:gd name="T34" fmla="*/ 0 w 39"/>
                <a:gd name="T35" fmla="*/ 11 h 16"/>
                <a:gd name="T36" fmla="*/ 0 w 39"/>
                <a:gd name="T37" fmla="*/ 8 h 16"/>
                <a:gd name="T38" fmla="*/ 2 w 39"/>
                <a:gd name="T39" fmla="*/ 5 h 16"/>
                <a:gd name="T40" fmla="*/ 7 w 39"/>
                <a:gd name="T41" fmla="*/ 1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16"/>
                <a:gd name="T65" fmla="*/ 39 w 39"/>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16">
                  <a:moveTo>
                    <a:pt x="7" y="1"/>
                  </a:moveTo>
                  <a:lnTo>
                    <a:pt x="11" y="1"/>
                  </a:lnTo>
                  <a:lnTo>
                    <a:pt x="19" y="0"/>
                  </a:lnTo>
                  <a:lnTo>
                    <a:pt x="29" y="1"/>
                  </a:lnTo>
                  <a:lnTo>
                    <a:pt x="39" y="7"/>
                  </a:lnTo>
                  <a:lnTo>
                    <a:pt x="39" y="8"/>
                  </a:lnTo>
                  <a:lnTo>
                    <a:pt x="39" y="11"/>
                  </a:lnTo>
                  <a:lnTo>
                    <a:pt x="36" y="14"/>
                  </a:lnTo>
                  <a:lnTo>
                    <a:pt x="33" y="16"/>
                  </a:lnTo>
                  <a:lnTo>
                    <a:pt x="32" y="16"/>
                  </a:lnTo>
                  <a:lnTo>
                    <a:pt x="30" y="15"/>
                  </a:lnTo>
                  <a:lnTo>
                    <a:pt x="26" y="14"/>
                  </a:lnTo>
                  <a:lnTo>
                    <a:pt x="22" y="12"/>
                  </a:lnTo>
                  <a:lnTo>
                    <a:pt x="16" y="11"/>
                  </a:lnTo>
                  <a:lnTo>
                    <a:pt x="11" y="10"/>
                  </a:lnTo>
                  <a:lnTo>
                    <a:pt x="5" y="11"/>
                  </a:lnTo>
                  <a:lnTo>
                    <a:pt x="0" y="12"/>
                  </a:lnTo>
                  <a:lnTo>
                    <a:pt x="0" y="11"/>
                  </a:lnTo>
                  <a:lnTo>
                    <a:pt x="0" y="8"/>
                  </a:lnTo>
                  <a:lnTo>
                    <a:pt x="2" y="5"/>
                  </a:lnTo>
                  <a:lnTo>
                    <a:pt x="7"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4" name="Freeform 195">
              <a:extLst>
                <a:ext uri="{FF2B5EF4-FFF2-40B4-BE49-F238E27FC236}">
                  <a16:creationId xmlns:a16="http://schemas.microsoft.com/office/drawing/2014/main" id="{BF93A3A5-E8F2-E42E-5C5C-03BA1B0A70E4}"/>
                </a:ext>
              </a:extLst>
            </p:cNvPr>
            <p:cNvSpPr>
              <a:spLocks/>
            </p:cNvSpPr>
            <p:nvPr/>
          </p:nvSpPr>
          <p:spPr bwMode="auto">
            <a:xfrm>
              <a:off x="1897" y="1150"/>
              <a:ext cx="11" cy="13"/>
            </a:xfrm>
            <a:custGeom>
              <a:avLst/>
              <a:gdLst>
                <a:gd name="T0" fmla="*/ 11 w 11"/>
                <a:gd name="T1" fmla="*/ 6 h 13"/>
                <a:gd name="T2" fmla="*/ 8 w 11"/>
                <a:gd name="T3" fmla="*/ 10 h 13"/>
                <a:gd name="T4" fmla="*/ 7 w 11"/>
                <a:gd name="T5" fmla="*/ 12 h 13"/>
                <a:gd name="T6" fmla="*/ 5 w 11"/>
                <a:gd name="T7" fmla="*/ 13 h 13"/>
                <a:gd name="T8" fmla="*/ 3 w 11"/>
                <a:gd name="T9" fmla="*/ 13 h 13"/>
                <a:gd name="T10" fmla="*/ 2 w 11"/>
                <a:gd name="T11" fmla="*/ 12 h 13"/>
                <a:gd name="T12" fmla="*/ 0 w 11"/>
                <a:gd name="T13" fmla="*/ 10 h 13"/>
                <a:gd name="T14" fmla="*/ 0 w 11"/>
                <a:gd name="T15" fmla="*/ 8 h 13"/>
                <a:gd name="T16" fmla="*/ 0 w 11"/>
                <a:gd name="T17" fmla="*/ 4 h 13"/>
                <a:gd name="T18" fmla="*/ 1 w 11"/>
                <a:gd name="T19" fmla="*/ 2 h 13"/>
                <a:gd name="T20" fmla="*/ 4 w 11"/>
                <a:gd name="T21" fmla="*/ 0 h 13"/>
                <a:gd name="T22" fmla="*/ 6 w 11"/>
                <a:gd name="T23" fmla="*/ 0 h 13"/>
                <a:gd name="T24" fmla="*/ 8 w 11"/>
                <a:gd name="T25" fmla="*/ 0 h 13"/>
                <a:gd name="T26" fmla="*/ 10 w 11"/>
                <a:gd name="T27" fmla="*/ 1 h 13"/>
                <a:gd name="T28" fmla="*/ 11 w 11"/>
                <a:gd name="T29" fmla="*/ 2 h 13"/>
                <a:gd name="T30" fmla="*/ 11 w 11"/>
                <a:gd name="T31" fmla="*/ 4 h 13"/>
                <a:gd name="T32" fmla="*/ 11 w 11"/>
                <a:gd name="T33" fmla="*/ 6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3"/>
                <a:gd name="T53" fmla="*/ 11 w 11"/>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3">
                  <a:moveTo>
                    <a:pt x="11" y="6"/>
                  </a:moveTo>
                  <a:lnTo>
                    <a:pt x="8" y="10"/>
                  </a:lnTo>
                  <a:lnTo>
                    <a:pt x="7" y="12"/>
                  </a:lnTo>
                  <a:lnTo>
                    <a:pt x="5" y="13"/>
                  </a:lnTo>
                  <a:lnTo>
                    <a:pt x="3" y="13"/>
                  </a:lnTo>
                  <a:lnTo>
                    <a:pt x="2" y="12"/>
                  </a:lnTo>
                  <a:lnTo>
                    <a:pt x="0" y="10"/>
                  </a:lnTo>
                  <a:lnTo>
                    <a:pt x="0" y="8"/>
                  </a:lnTo>
                  <a:lnTo>
                    <a:pt x="0" y="4"/>
                  </a:lnTo>
                  <a:lnTo>
                    <a:pt x="1" y="2"/>
                  </a:lnTo>
                  <a:lnTo>
                    <a:pt x="4" y="0"/>
                  </a:lnTo>
                  <a:lnTo>
                    <a:pt x="6" y="0"/>
                  </a:lnTo>
                  <a:lnTo>
                    <a:pt x="8" y="0"/>
                  </a:lnTo>
                  <a:lnTo>
                    <a:pt x="10" y="1"/>
                  </a:lnTo>
                  <a:lnTo>
                    <a:pt x="11" y="2"/>
                  </a:lnTo>
                  <a:lnTo>
                    <a:pt x="11" y="4"/>
                  </a:lnTo>
                  <a:lnTo>
                    <a:pt x="11" y="6"/>
                  </a:lnTo>
                  <a:close/>
                </a:path>
              </a:pathLst>
            </a:custGeom>
            <a:solidFill>
              <a:srgbClr val="3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5" name="Freeform 196">
              <a:extLst>
                <a:ext uri="{FF2B5EF4-FFF2-40B4-BE49-F238E27FC236}">
                  <a16:creationId xmlns:a16="http://schemas.microsoft.com/office/drawing/2014/main" id="{EDE080E0-B2C4-ABDA-FFA0-3403C2DBEF61}"/>
                </a:ext>
              </a:extLst>
            </p:cNvPr>
            <p:cNvSpPr>
              <a:spLocks/>
            </p:cNvSpPr>
            <p:nvPr/>
          </p:nvSpPr>
          <p:spPr bwMode="auto">
            <a:xfrm>
              <a:off x="1860" y="1146"/>
              <a:ext cx="49" cy="8"/>
            </a:xfrm>
            <a:custGeom>
              <a:avLst/>
              <a:gdLst>
                <a:gd name="T0" fmla="*/ 0 w 49"/>
                <a:gd name="T1" fmla="*/ 8 h 8"/>
                <a:gd name="T2" fmla="*/ 1 w 49"/>
                <a:gd name="T3" fmla="*/ 8 h 8"/>
                <a:gd name="T4" fmla="*/ 3 w 49"/>
                <a:gd name="T5" fmla="*/ 6 h 8"/>
                <a:gd name="T6" fmla="*/ 6 w 49"/>
                <a:gd name="T7" fmla="*/ 5 h 8"/>
                <a:gd name="T8" fmla="*/ 11 w 49"/>
                <a:gd name="T9" fmla="*/ 3 h 8"/>
                <a:gd name="T10" fmla="*/ 18 w 49"/>
                <a:gd name="T11" fmla="*/ 2 h 8"/>
                <a:gd name="T12" fmla="*/ 26 w 49"/>
                <a:gd name="T13" fmla="*/ 0 h 8"/>
                <a:gd name="T14" fmla="*/ 37 w 49"/>
                <a:gd name="T15" fmla="*/ 0 h 8"/>
                <a:gd name="T16" fmla="*/ 48 w 49"/>
                <a:gd name="T17" fmla="*/ 2 h 8"/>
                <a:gd name="T18" fmla="*/ 49 w 49"/>
                <a:gd name="T19" fmla="*/ 3 h 8"/>
                <a:gd name="T20" fmla="*/ 49 w 49"/>
                <a:gd name="T21" fmla="*/ 4 h 8"/>
                <a:gd name="T22" fmla="*/ 48 w 49"/>
                <a:gd name="T23" fmla="*/ 5 h 8"/>
                <a:gd name="T24" fmla="*/ 47 w 49"/>
                <a:gd name="T25" fmla="*/ 6 h 8"/>
                <a:gd name="T26" fmla="*/ 45 w 49"/>
                <a:gd name="T27" fmla="*/ 6 h 8"/>
                <a:gd name="T28" fmla="*/ 43 w 49"/>
                <a:gd name="T29" fmla="*/ 5 h 8"/>
                <a:gd name="T30" fmla="*/ 40 w 49"/>
                <a:gd name="T31" fmla="*/ 5 h 8"/>
                <a:gd name="T32" fmla="*/ 34 w 49"/>
                <a:gd name="T33" fmla="*/ 4 h 8"/>
                <a:gd name="T34" fmla="*/ 28 w 49"/>
                <a:gd name="T35" fmla="*/ 4 h 8"/>
                <a:gd name="T36" fmla="*/ 20 w 49"/>
                <a:gd name="T37" fmla="*/ 5 h 8"/>
                <a:gd name="T38" fmla="*/ 11 w 49"/>
                <a:gd name="T39" fmla="*/ 6 h 8"/>
                <a:gd name="T40" fmla="*/ 0 w 49"/>
                <a:gd name="T41" fmla="*/ 8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8"/>
                <a:gd name="T65" fmla="*/ 49 w 49"/>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8">
                  <a:moveTo>
                    <a:pt x="0" y="8"/>
                  </a:moveTo>
                  <a:lnTo>
                    <a:pt x="1" y="8"/>
                  </a:lnTo>
                  <a:lnTo>
                    <a:pt x="3" y="6"/>
                  </a:lnTo>
                  <a:lnTo>
                    <a:pt x="6" y="5"/>
                  </a:lnTo>
                  <a:lnTo>
                    <a:pt x="11" y="3"/>
                  </a:lnTo>
                  <a:lnTo>
                    <a:pt x="18" y="2"/>
                  </a:lnTo>
                  <a:lnTo>
                    <a:pt x="26" y="0"/>
                  </a:lnTo>
                  <a:lnTo>
                    <a:pt x="37" y="0"/>
                  </a:lnTo>
                  <a:lnTo>
                    <a:pt x="48" y="2"/>
                  </a:lnTo>
                  <a:lnTo>
                    <a:pt x="49" y="3"/>
                  </a:lnTo>
                  <a:lnTo>
                    <a:pt x="49" y="4"/>
                  </a:lnTo>
                  <a:lnTo>
                    <a:pt x="48" y="5"/>
                  </a:lnTo>
                  <a:lnTo>
                    <a:pt x="47" y="6"/>
                  </a:lnTo>
                  <a:lnTo>
                    <a:pt x="45" y="6"/>
                  </a:lnTo>
                  <a:lnTo>
                    <a:pt x="43" y="5"/>
                  </a:lnTo>
                  <a:lnTo>
                    <a:pt x="40" y="5"/>
                  </a:lnTo>
                  <a:lnTo>
                    <a:pt x="34" y="4"/>
                  </a:lnTo>
                  <a:lnTo>
                    <a:pt x="28" y="4"/>
                  </a:lnTo>
                  <a:lnTo>
                    <a:pt x="20" y="5"/>
                  </a:lnTo>
                  <a:lnTo>
                    <a:pt x="11" y="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6" name="Freeform 197">
              <a:extLst>
                <a:ext uri="{FF2B5EF4-FFF2-40B4-BE49-F238E27FC236}">
                  <a16:creationId xmlns:a16="http://schemas.microsoft.com/office/drawing/2014/main" id="{4B920D2B-58C7-73E0-797E-01296239DB6F}"/>
                </a:ext>
              </a:extLst>
            </p:cNvPr>
            <p:cNvSpPr>
              <a:spLocks/>
            </p:cNvSpPr>
            <p:nvPr/>
          </p:nvSpPr>
          <p:spPr bwMode="auto">
            <a:xfrm>
              <a:off x="1787" y="1045"/>
              <a:ext cx="169" cy="97"/>
            </a:xfrm>
            <a:custGeom>
              <a:avLst/>
              <a:gdLst>
                <a:gd name="T0" fmla="*/ 3 w 169"/>
                <a:gd name="T1" fmla="*/ 59 h 97"/>
                <a:gd name="T2" fmla="*/ 3 w 169"/>
                <a:gd name="T3" fmla="*/ 53 h 97"/>
                <a:gd name="T4" fmla="*/ 3 w 169"/>
                <a:gd name="T5" fmla="*/ 49 h 97"/>
                <a:gd name="T6" fmla="*/ 6 w 169"/>
                <a:gd name="T7" fmla="*/ 41 h 97"/>
                <a:gd name="T8" fmla="*/ 11 w 169"/>
                <a:gd name="T9" fmla="*/ 34 h 97"/>
                <a:gd name="T10" fmla="*/ 15 w 169"/>
                <a:gd name="T11" fmla="*/ 28 h 97"/>
                <a:gd name="T12" fmla="*/ 18 w 169"/>
                <a:gd name="T13" fmla="*/ 24 h 97"/>
                <a:gd name="T14" fmla="*/ 22 w 169"/>
                <a:gd name="T15" fmla="*/ 20 h 97"/>
                <a:gd name="T16" fmla="*/ 27 w 169"/>
                <a:gd name="T17" fmla="*/ 15 h 97"/>
                <a:gd name="T18" fmla="*/ 31 w 169"/>
                <a:gd name="T19" fmla="*/ 11 h 97"/>
                <a:gd name="T20" fmla="*/ 38 w 169"/>
                <a:gd name="T21" fmla="*/ 10 h 97"/>
                <a:gd name="T22" fmla="*/ 46 w 169"/>
                <a:gd name="T23" fmla="*/ 5 h 97"/>
                <a:gd name="T24" fmla="*/ 55 w 169"/>
                <a:gd name="T25" fmla="*/ 4 h 97"/>
                <a:gd name="T26" fmla="*/ 60 w 169"/>
                <a:gd name="T27" fmla="*/ 2 h 97"/>
                <a:gd name="T28" fmla="*/ 68 w 169"/>
                <a:gd name="T29" fmla="*/ 3 h 97"/>
                <a:gd name="T30" fmla="*/ 78 w 169"/>
                <a:gd name="T31" fmla="*/ 1 h 97"/>
                <a:gd name="T32" fmla="*/ 85 w 169"/>
                <a:gd name="T33" fmla="*/ 0 h 97"/>
                <a:gd name="T34" fmla="*/ 93 w 169"/>
                <a:gd name="T35" fmla="*/ 2 h 97"/>
                <a:gd name="T36" fmla="*/ 97 w 169"/>
                <a:gd name="T37" fmla="*/ 5 h 97"/>
                <a:gd name="T38" fmla="*/ 103 w 169"/>
                <a:gd name="T39" fmla="*/ 7 h 97"/>
                <a:gd name="T40" fmla="*/ 110 w 169"/>
                <a:gd name="T41" fmla="*/ 7 h 97"/>
                <a:gd name="T42" fmla="*/ 114 w 169"/>
                <a:gd name="T43" fmla="*/ 9 h 97"/>
                <a:gd name="T44" fmla="*/ 120 w 169"/>
                <a:gd name="T45" fmla="*/ 11 h 97"/>
                <a:gd name="T46" fmla="*/ 125 w 169"/>
                <a:gd name="T47" fmla="*/ 13 h 97"/>
                <a:gd name="T48" fmla="*/ 132 w 169"/>
                <a:gd name="T49" fmla="*/ 14 h 97"/>
                <a:gd name="T50" fmla="*/ 137 w 169"/>
                <a:gd name="T51" fmla="*/ 19 h 97"/>
                <a:gd name="T52" fmla="*/ 144 w 169"/>
                <a:gd name="T53" fmla="*/ 22 h 97"/>
                <a:gd name="T54" fmla="*/ 153 w 169"/>
                <a:gd name="T55" fmla="*/ 24 h 97"/>
                <a:gd name="T56" fmla="*/ 160 w 169"/>
                <a:gd name="T57" fmla="*/ 30 h 97"/>
                <a:gd name="T58" fmla="*/ 166 w 169"/>
                <a:gd name="T59" fmla="*/ 34 h 97"/>
                <a:gd name="T60" fmla="*/ 168 w 169"/>
                <a:gd name="T61" fmla="*/ 43 h 97"/>
                <a:gd name="T62" fmla="*/ 162 w 169"/>
                <a:gd name="T63" fmla="*/ 56 h 97"/>
                <a:gd name="T64" fmla="*/ 155 w 169"/>
                <a:gd name="T65" fmla="*/ 53 h 97"/>
                <a:gd name="T66" fmla="*/ 150 w 169"/>
                <a:gd name="T67" fmla="*/ 52 h 97"/>
                <a:gd name="T68" fmla="*/ 144 w 169"/>
                <a:gd name="T69" fmla="*/ 50 h 97"/>
                <a:gd name="T70" fmla="*/ 140 w 169"/>
                <a:gd name="T71" fmla="*/ 49 h 97"/>
                <a:gd name="T72" fmla="*/ 132 w 169"/>
                <a:gd name="T73" fmla="*/ 50 h 97"/>
                <a:gd name="T74" fmla="*/ 125 w 169"/>
                <a:gd name="T75" fmla="*/ 48 h 97"/>
                <a:gd name="T76" fmla="*/ 118 w 169"/>
                <a:gd name="T77" fmla="*/ 46 h 97"/>
                <a:gd name="T78" fmla="*/ 114 w 169"/>
                <a:gd name="T79" fmla="*/ 46 h 97"/>
                <a:gd name="T80" fmla="*/ 107 w 169"/>
                <a:gd name="T81" fmla="*/ 43 h 97"/>
                <a:gd name="T82" fmla="*/ 99 w 169"/>
                <a:gd name="T83" fmla="*/ 42 h 97"/>
                <a:gd name="T84" fmla="*/ 92 w 169"/>
                <a:gd name="T85" fmla="*/ 44 h 97"/>
                <a:gd name="T86" fmla="*/ 83 w 169"/>
                <a:gd name="T87" fmla="*/ 43 h 97"/>
                <a:gd name="T88" fmla="*/ 78 w 169"/>
                <a:gd name="T89" fmla="*/ 48 h 97"/>
                <a:gd name="T90" fmla="*/ 72 w 169"/>
                <a:gd name="T91" fmla="*/ 47 h 97"/>
                <a:gd name="T92" fmla="*/ 64 w 169"/>
                <a:gd name="T93" fmla="*/ 47 h 97"/>
                <a:gd name="T94" fmla="*/ 54 w 169"/>
                <a:gd name="T95" fmla="*/ 42 h 97"/>
                <a:gd name="T96" fmla="*/ 51 w 169"/>
                <a:gd name="T97" fmla="*/ 48 h 97"/>
                <a:gd name="T98" fmla="*/ 43 w 169"/>
                <a:gd name="T99" fmla="*/ 59 h 97"/>
                <a:gd name="T100" fmla="*/ 35 w 169"/>
                <a:gd name="T101" fmla="*/ 74 h 97"/>
                <a:gd name="T102" fmla="*/ 29 w 169"/>
                <a:gd name="T103" fmla="*/ 90 h 97"/>
                <a:gd name="T104" fmla="*/ 21 w 169"/>
                <a:gd name="T105" fmla="*/ 97 h 97"/>
                <a:gd name="T106" fmla="*/ 1 w 169"/>
                <a:gd name="T107" fmla="*/ 70 h 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9"/>
                <a:gd name="T163" fmla="*/ 0 h 97"/>
                <a:gd name="T164" fmla="*/ 169 w 169"/>
                <a:gd name="T165" fmla="*/ 97 h 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9" h="97">
                  <a:moveTo>
                    <a:pt x="2" y="67"/>
                  </a:moveTo>
                  <a:lnTo>
                    <a:pt x="2" y="65"/>
                  </a:lnTo>
                  <a:lnTo>
                    <a:pt x="2" y="61"/>
                  </a:lnTo>
                  <a:lnTo>
                    <a:pt x="3" y="59"/>
                  </a:lnTo>
                  <a:lnTo>
                    <a:pt x="3" y="57"/>
                  </a:lnTo>
                  <a:lnTo>
                    <a:pt x="3" y="56"/>
                  </a:lnTo>
                  <a:lnTo>
                    <a:pt x="3" y="55"/>
                  </a:lnTo>
                  <a:lnTo>
                    <a:pt x="3" y="53"/>
                  </a:lnTo>
                  <a:lnTo>
                    <a:pt x="3" y="52"/>
                  </a:lnTo>
                  <a:lnTo>
                    <a:pt x="3" y="51"/>
                  </a:lnTo>
                  <a:lnTo>
                    <a:pt x="3" y="50"/>
                  </a:lnTo>
                  <a:lnTo>
                    <a:pt x="3" y="49"/>
                  </a:lnTo>
                  <a:lnTo>
                    <a:pt x="3" y="48"/>
                  </a:lnTo>
                  <a:lnTo>
                    <a:pt x="5" y="46"/>
                  </a:lnTo>
                  <a:lnTo>
                    <a:pt x="5" y="43"/>
                  </a:lnTo>
                  <a:lnTo>
                    <a:pt x="6" y="41"/>
                  </a:lnTo>
                  <a:lnTo>
                    <a:pt x="7" y="39"/>
                  </a:lnTo>
                  <a:lnTo>
                    <a:pt x="8" y="37"/>
                  </a:lnTo>
                  <a:lnTo>
                    <a:pt x="10" y="36"/>
                  </a:lnTo>
                  <a:lnTo>
                    <a:pt x="11" y="34"/>
                  </a:lnTo>
                  <a:lnTo>
                    <a:pt x="14" y="32"/>
                  </a:lnTo>
                  <a:lnTo>
                    <a:pt x="14" y="31"/>
                  </a:lnTo>
                  <a:lnTo>
                    <a:pt x="15" y="29"/>
                  </a:lnTo>
                  <a:lnTo>
                    <a:pt x="15" y="28"/>
                  </a:lnTo>
                  <a:lnTo>
                    <a:pt x="16" y="27"/>
                  </a:lnTo>
                  <a:lnTo>
                    <a:pt x="17" y="26"/>
                  </a:lnTo>
                  <a:lnTo>
                    <a:pt x="18" y="24"/>
                  </a:lnTo>
                  <a:lnTo>
                    <a:pt x="19" y="23"/>
                  </a:lnTo>
                  <a:lnTo>
                    <a:pt x="20" y="22"/>
                  </a:lnTo>
                  <a:lnTo>
                    <a:pt x="21" y="21"/>
                  </a:lnTo>
                  <a:lnTo>
                    <a:pt x="22" y="20"/>
                  </a:lnTo>
                  <a:lnTo>
                    <a:pt x="24" y="19"/>
                  </a:lnTo>
                  <a:lnTo>
                    <a:pt x="25" y="18"/>
                  </a:lnTo>
                  <a:lnTo>
                    <a:pt x="26" y="17"/>
                  </a:lnTo>
                  <a:lnTo>
                    <a:pt x="27" y="15"/>
                  </a:lnTo>
                  <a:lnTo>
                    <a:pt x="28" y="14"/>
                  </a:lnTo>
                  <a:lnTo>
                    <a:pt x="30" y="13"/>
                  </a:lnTo>
                  <a:lnTo>
                    <a:pt x="30" y="12"/>
                  </a:lnTo>
                  <a:lnTo>
                    <a:pt x="31" y="11"/>
                  </a:lnTo>
                  <a:lnTo>
                    <a:pt x="33" y="10"/>
                  </a:lnTo>
                  <a:lnTo>
                    <a:pt x="35" y="10"/>
                  </a:lnTo>
                  <a:lnTo>
                    <a:pt x="37" y="10"/>
                  </a:lnTo>
                  <a:lnTo>
                    <a:pt x="38" y="10"/>
                  </a:lnTo>
                  <a:lnTo>
                    <a:pt x="40" y="9"/>
                  </a:lnTo>
                  <a:lnTo>
                    <a:pt x="43" y="8"/>
                  </a:lnTo>
                  <a:lnTo>
                    <a:pt x="44" y="7"/>
                  </a:lnTo>
                  <a:lnTo>
                    <a:pt x="46" y="5"/>
                  </a:lnTo>
                  <a:lnTo>
                    <a:pt x="48" y="4"/>
                  </a:lnTo>
                  <a:lnTo>
                    <a:pt x="50" y="4"/>
                  </a:lnTo>
                  <a:lnTo>
                    <a:pt x="53" y="4"/>
                  </a:lnTo>
                  <a:lnTo>
                    <a:pt x="55" y="4"/>
                  </a:lnTo>
                  <a:lnTo>
                    <a:pt x="57" y="4"/>
                  </a:lnTo>
                  <a:lnTo>
                    <a:pt x="58" y="3"/>
                  </a:lnTo>
                  <a:lnTo>
                    <a:pt x="59" y="3"/>
                  </a:lnTo>
                  <a:lnTo>
                    <a:pt x="60" y="2"/>
                  </a:lnTo>
                  <a:lnTo>
                    <a:pt x="63" y="2"/>
                  </a:lnTo>
                  <a:lnTo>
                    <a:pt x="65" y="2"/>
                  </a:lnTo>
                  <a:lnTo>
                    <a:pt x="67" y="2"/>
                  </a:lnTo>
                  <a:lnTo>
                    <a:pt x="68" y="3"/>
                  </a:lnTo>
                  <a:lnTo>
                    <a:pt x="72" y="3"/>
                  </a:lnTo>
                  <a:lnTo>
                    <a:pt x="74" y="3"/>
                  </a:lnTo>
                  <a:lnTo>
                    <a:pt x="76" y="2"/>
                  </a:lnTo>
                  <a:lnTo>
                    <a:pt x="78" y="1"/>
                  </a:lnTo>
                  <a:lnTo>
                    <a:pt x="81" y="1"/>
                  </a:lnTo>
                  <a:lnTo>
                    <a:pt x="83" y="1"/>
                  </a:lnTo>
                  <a:lnTo>
                    <a:pt x="84" y="0"/>
                  </a:lnTo>
                  <a:lnTo>
                    <a:pt x="85" y="0"/>
                  </a:lnTo>
                  <a:lnTo>
                    <a:pt x="87" y="0"/>
                  </a:lnTo>
                  <a:lnTo>
                    <a:pt x="89" y="1"/>
                  </a:lnTo>
                  <a:lnTo>
                    <a:pt x="92" y="1"/>
                  </a:lnTo>
                  <a:lnTo>
                    <a:pt x="93" y="2"/>
                  </a:lnTo>
                  <a:lnTo>
                    <a:pt x="95" y="3"/>
                  </a:lnTo>
                  <a:lnTo>
                    <a:pt x="96" y="4"/>
                  </a:lnTo>
                  <a:lnTo>
                    <a:pt x="97" y="4"/>
                  </a:lnTo>
                  <a:lnTo>
                    <a:pt x="97" y="5"/>
                  </a:lnTo>
                  <a:lnTo>
                    <a:pt x="98" y="5"/>
                  </a:lnTo>
                  <a:lnTo>
                    <a:pt x="99" y="5"/>
                  </a:lnTo>
                  <a:lnTo>
                    <a:pt x="102" y="5"/>
                  </a:lnTo>
                  <a:lnTo>
                    <a:pt x="103" y="7"/>
                  </a:lnTo>
                  <a:lnTo>
                    <a:pt x="105" y="7"/>
                  </a:lnTo>
                  <a:lnTo>
                    <a:pt x="106" y="7"/>
                  </a:lnTo>
                  <a:lnTo>
                    <a:pt x="108" y="7"/>
                  </a:lnTo>
                  <a:lnTo>
                    <a:pt x="110" y="7"/>
                  </a:lnTo>
                  <a:lnTo>
                    <a:pt x="111" y="7"/>
                  </a:lnTo>
                  <a:lnTo>
                    <a:pt x="112" y="8"/>
                  </a:lnTo>
                  <a:lnTo>
                    <a:pt x="113" y="8"/>
                  </a:lnTo>
                  <a:lnTo>
                    <a:pt x="114" y="9"/>
                  </a:lnTo>
                  <a:lnTo>
                    <a:pt x="115" y="10"/>
                  </a:lnTo>
                  <a:lnTo>
                    <a:pt x="117" y="10"/>
                  </a:lnTo>
                  <a:lnTo>
                    <a:pt x="118" y="10"/>
                  </a:lnTo>
                  <a:lnTo>
                    <a:pt x="120" y="11"/>
                  </a:lnTo>
                  <a:lnTo>
                    <a:pt x="121" y="11"/>
                  </a:lnTo>
                  <a:lnTo>
                    <a:pt x="123" y="12"/>
                  </a:lnTo>
                  <a:lnTo>
                    <a:pt x="124" y="12"/>
                  </a:lnTo>
                  <a:lnTo>
                    <a:pt x="125" y="13"/>
                  </a:lnTo>
                  <a:lnTo>
                    <a:pt x="126" y="14"/>
                  </a:lnTo>
                  <a:lnTo>
                    <a:pt x="129" y="15"/>
                  </a:lnTo>
                  <a:lnTo>
                    <a:pt x="131" y="14"/>
                  </a:lnTo>
                  <a:lnTo>
                    <a:pt x="132" y="14"/>
                  </a:lnTo>
                  <a:lnTo>
                    <a:pt x="134" y="15"/>
                  </a:lnTo>
                  <a:lnTo>
                    <a:pt x="135" y="17"/>
                  </a:lnTo>
                  <a:lnTo>
                    <a:pt x="136" y="18"/>
                  </a:lnTo>
                  <a:lnTo>
                    <a:pt x="137" y="19"/>
                  </a:lnTo>
                  <a:lnTo>
                    <a:pt x="139" y="20"/>
                  </a:lnTo>
                  <a:lnTo>
                    <a:pt x="141" y="21"/>
                  </a:lnTo>
                  <a:lnTo>
                    <a:pt x="143" y="22"/>
                  </a:lnTo>
                  <a:lnTo>
                    <a:pt x="144" y="22"/>
                  </a:lnTo>
                  <a:lnTo>
                    <a:pt x="146" y="23"/>
                  </a:lnTo>
                  <a:lnTo>
                    <a:pt x="149" y="24"/>
                  </a:lnTo>
                  <a:lnTo>
                    <a:pt x="151" y="24"/>
                  </a:lnTo>
                  <a:lnTo>
                    <a:pt x="153" y="24"/>
                  </a:lnTo>
                  <a:lnTo>
                    <a:pt x="155" y="26"/>
                  </a:lnTo>
                  <a:lnTo>
                    <a:pt x="158" y="27"/>
                  </a:lnTo>
                  <a:lnTo>
                    <a:pt x="159" y="28"/>
                  </a:lnTo>
                  <a:lnTo>
                    <a:pt x="160" y="30"/>
                  </a:lnTo>
                  <a:lnTo>
                    <a:pt x="161" y="31"/>
                  </a:lnTo>
                  <a:lnTo>
                    <a:pt x="163" y="32"/>
                  </a:lnTo>
                  <a:lnTo>
                    <a:pt x="164" y="33"/>
                  </a:lnTo>
                  <a:lnTo>
                    <a:pt x="166" y="34"/>
                  </a:lnTo>
                  <a:lnTo>
                    <a:pt x="168" y="37"/>
                  </a:lnTo>
                  <a:lnTo>
                    <a:pt x="169" y="39"/>
                  </a:lnTo>
                  <a:lnTo>
                    <a:pt x="168" y="41"/>
                  </a:lnTo>
                  <a:lnTo>
                    <a:pt x="168" y="43"/>
                  </a:lnTo>
                  <a:lnTo>
                    <a:pt x="168" y="47"/>
                  </a:lnTo>
                  <a:lnTo>
                    <a:pt x="168" y="50"/>
                  </a:lnTo>
                  <a:lnTo>
                    <a:pt x="165" y="53"/>
                  </a:lnTo>
                  <a:lnTo>
                    <a:pt x="162" y="56"/>
                  </a:lnTo>
                  <a:lnTo>
                    <a:pt x="159" y="57"/>
                  </a:lnTo>
                  <a:lnTo>
                    <a:pt x="158" y="56"/>
                  </a:lnTo>
                  <a:lnTo>
                    <a:pt x="156" y="55"/>
                  </a:lnTo>
                  <a:lnTo>
                    <a:pt x="155" y="53"/>
                  </a:lnTo>
                  <a:lnTo>
                    <a:pt x="154" y="53"/>
                  </a:lnTo>
                  <a:lnTo>
                    <a:pt x="152" y="53"/>
                  </a:lnTo>
                  <a:lnTo>
                    <a:pt x="151" y="53"/>
                  </a:lnTo>
                  <a:lnTo>
                    <a:pt x="150" y="52"/>
                  </a:lnTo>
                  <a:lnTo>
                    <a:pt x="147" y="51"/>
                  </a:lnTo>
                  <a:lnTo>
                    <a:pt x="145" y="51"/>
                  </a:lnTo>
                  <a:lnTo>
                    <a:pt x="145" y="50"/>
                  </a:lnTo>
                  <a:lnTo>
                    <a:pt x="144" y="50"/>
                  </a:lnTo>
                  <a:lnTo>
                    <a:pt x="142" y="50"/>
                  </a:lnTo>
                  <a:lnTo>
                    <a:pt x="141" y="49"/>
                  </a:lnTo>
                  <a:lnTo>
                    <a:pt x="140" y="49"/>
                  </a:lnTo>
                  <a:lnTo>
                    <a:pt x="137" y="48"/>
                  </a:lnTo>
                  <a:lnTo>
                    <a:pt x="135" y="48"/>
                  </a:lnTo>
                  <a:lnTo>
                    <a:pt x="134" y="49"/>
                  </a:lnTo>
                  <a:lnTo>
                    <a:pt x="132" y="50"/>
                  </a:lnTo>
                  <a:lnTo>
                    <a:pt x="130" y="50"/>
                  </a:lnTo>
                  <a:lnTo>
                    <a:pt x="129" y="49"/>
                  </a:lnTo>
                  <a:lnTo>
                    <a:pt x="126" y="49"/>
                  </a:lnTo>
                  <a:lnTo>
                    <a:pt x="125" y="48"/>
                  </a:lnTo>
                  <a:lnTo>
                    <a:pt x="123" y="48"/>
                  </a:lnTo>
                  <a:lnTo>
                    <a:pt x="122" y="47"/>
                  </a:lnTo>
                  <a:lnTo>
                    <a:pt x="121" y="46"/>
                  </a:lnTo>
                  <a:lnTo>
                    <a:pt x="118" y="46"/>
                  </a:lnTo>
                  <a:lnTo>
                    <a:pt x="117" y="44"/>
                  </a:lnTo>
                  <a:lnTo>
                    <a:pt x="115" y="44"/>
                  </a:lnTo>
                  <a:lnTo>
                    <a:pt x="114" y="46"/>
                  </a:lnTo>
                  <a:lnTo>
                    <a:pt x="112" y="46"/>
                  </a:lnTo>
                  <a:lnTo>
                    <a:pt x="110" y="44"/>
                  </a:lnTo>
                  <a:lnTo>
                    <a:pt x="108" y="44"/>
                  </a:lnTo>
                  <a:lnTo>
                    <a:pt x="107" y="43"/>
                  </a:lnTo>
                  <a:lnTo>
                    <a:pt x="105" y="43"/>
                  </a:lnTo>
                  <a:lnTo>
                    <a:pt x="103" y="42"/>
                  </a:lnTo>
                  <a:lnTo>
                    <a:pt x="102" y="42"/>
                  </a:lnTo>
                  <a:lnTo>
                    <a:pt x="99" y="42"/>
                  </a:lnTo>
                  <a:lnTo>
                    <a:pt x="97" y="42"/>
                  </a:lnTo>
                  <a:lnTo>
                    <a:pt x="95" y="42"/>
                  </a:lnTo>
                  <a:lnTo>
                    <a:pt x="94" y="43"/>
                  </a:lnTo>
                  <a:lnTo>
                    <a:pt x="92" y="44"/>
                  </a:lnTo>
                  <a:lnTo>
                    <a:pt x="87" y="43"/>
                  </a:lnTo>
                  <a:lnTo>
                    <a:pt x="86" y="43"/>
                  </a:lnTo>
                  <a:lnTo>
                    <a:pt x="85" y="43"/>
                  </a:lnTo>
                  <a:lnTo>
                    <a:pt x="83" y="43"/>
                  </a:lnTo>
                  <a:lnTo>
                    <a:pt x="82" y="44"/>
                  </a:lnTo>
                  <a:lnTo>
                    <a:pt x="81" y="46"/>
                  </a:lnTo>
                  <a:lnTo>
                    <a:pt x="79" y="47"/>
                  </a:lnTo>
                  <a:lnTo>
                    <a:pt x="78" y="48"/>
                  </a:lnTo>
                  <a:lnTo>
                    <a:pt x="77" y="49"/>
                  </a:lnTo>
                  <a:lnTo>
                    <a:pt x="75" y="49"/>
                  </a:lnTo>
                  <a:lnTo>
                    <a:pt x="74" y="48"/>
                  </a:lnTo>
                  <a:lnTo>
                    <a:pt x="72" y="47"/>
                  </a:lnTo>
                  <a:lnTo>
                    <a:pt x="69" y="47"/>
                  </a:lnTo>
                  <a:lnTo>
                    <a:pt x="67" y="47"/>
                  </a:lnTo>
                  <a:lnTo>
                    <a:pt x="66" y="47"/>
                  </a:lnTo>
                  <a:lnTo>
                    <a:pt x="64" y="47"/>
                  </a:lnTo>
                  <a:lnTo>
                    <a:pt x="63" y="48"/>
                  </a:lnTo>
                  <a:lnTo>
                    <a:pt x="59" y="48"/>
                  </a:lnTo>
                  <a:lnTo>
                    <a:pt x="57" y="44"/>
                  </a:lnTo>
                  <a:lnTo>
                    <a:pt x="54" y="42"/>
                  </a:lnTo>
                  <a:lnTo>
                    <a:pt x="51" y="42"/>
                  </a:lnTo>
                  <a:lnTo>
                    <a:pt x="50" y="44"/>
                  </a:lnTo>
                  <a:lnTo>
                    <a:pt x="51" y="46"/>
                  </a:lnTo>
                  <a:lnTo>
                    <a:pt x="51" y="48"/>
                  </a:lnTo>
                  <a:lnTo>
                    <a:pt x="50" y="50"/>
                  </a:lnTo>
                  <a:lnTo>
                    <a:pt x="47" y="53"/>
                  </a:lnTo>
                  <a:lnTo>
                    <a:pt x="45" y="57"/>
                  </a:lnTo>
                  <a:lnTo>
                    <a:pt x="43" y="59"/>
                  </a:lnTo>
                  <a:lnTo>
                    <a:pt x="40" y="63"/>
                  </a:lnTo>
                  <a:lnTo>
                    <a:pt x="38" y="68"/>
                  </a:lnTo>
                  <a:lnTo>
                    <a:pt x="36" y="70"/>
                  </a:lnTo>
                  <a:lnTo>
                    <a:pt x="35" y="74"/>
                  </a:lnTo>
                  <a:lnTo>
                    <a:pt x="34" y="78"/>
                  </a:lnTo>
                  <a:lnTo>
                    <a:pt x="33" y="82"/>
                  </a:lnTo>
                  <a:lnTo>
                    <a:pt x="30" y="86"/>
                  </a:lnTo>
                  <a:lnTo>
                    <a:pt x="29" y="90"/>
                  </a:lnTo>
                  <a:lnTo>
                    <a:pt x="29" y="94"/>
                  </a:lnTo>
                  <a:lnTo>
                    <a:pt x="28" y="97"/>
                  </a:lnTo>
                  <a:lnTo>
                    <a:pt x="26" y="97"/>
                  </a:lnTo>
                  <a:lnTo>
                    <a:pt x="21" y="97"/>
                  </a:lnTo>
                  <a:lnTo>
                    <a:pt x="18" y="95"/>
                  </a:lnTo>
                  <a:lnTo>
                    <a:pt x="3" y="86"/>
                  </a:lnTo>
                  <a:lnTo>
                    <a:pt x="0" y="77"/>
                  </a:lnTo>
                  <a:lnTo>
                    <a:pt x="1" y="70"/>
                  </a:lnTo>
                  <a:lnTo>
                    <a:pt x="2"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7" name="Freeform 198">
              <a:extLst>
                <a:ext uri="{FF2B5EF4-FFF2-40B4-BE49-F238E27FC236}">
                  <a16:creationId xmlns:a16="http://schemas.microsoft.com/office/drawing/2014/main" id="{4838C207-429D-5486-65C0-25C76AA7B4BE}"/>
                </a:ext>
              </a:extLst>
            </p:cNvPr>
            <p:cNvSpPr>
              <a:spLocks/>
            </p:cNvSpPr>
            <p:nvPr/>
          </p:nvSpPr>
          <p:spPr bwMode="auto">
            <a:xfrm>
              <a:off x="1778" y="1123"/>
              <a:ext cx="29" cy="47"/>
            </a:xfrm>
            <a:custGeom>
              <a:avLst/>
              <a:gdLst>
                <a:gd name="T0" fmla="*/ 29 w 29"/>
                <a:gd name="T1" fmla="*/ 29 h 47"/>
                <a:gd name="T2" fmla="*/ 27 w 29"/>
                <a:gd name="T3" fmla="*/ 22 h 47"/>
                <a:gd name="T4" fmla="*/ 23 w 29"/>
                <a:gd name="T5" fmla="*/ 9 h 47"/>
                <a:gd name="T6" fmla="*/ 14 w 29"/>
                <a:gd name="T7" fmla="*/ 0 h 47"/>
                <a:gd name="T8" fmla="*/ 1 w 29"/>
                <a:gd name="T9" fmla="*/ 4 h 47"/>
                <a:gd name="T10" fmla="*/ 0 w 29"/>
                <a:gd name="T11" fmla="*/ 8 h 47"/>
                <a:gd name="T12" fmla="*/ 1 w 29"/>
                <a:gd name="T13" fmla="*/ 13 h 47"/>
                <a:gd name="T14" fmla="*/ 2 w 29"/>
                <a:gd name="T15" fmla="*/ 20 h 47"/>
                <a:gd name="T16" fmla="*/ 5 w 29"/>
                <a:gd name="T17" fmla="*/ 28 h 47"/>
                <a:gd name="T18" fmla="*/ 10 w 29"/>
                <a:gd name="T19" fmla="*/ 39 h 47"/>
                <a:gd name="T20" fmla="*/ 16 w 29"/>
                <a:gd name="T21" fmla="*/ 46 h 47"/>
                <a:gd name="T22" fmla="*/ 21 w 29"/>
                <a:gd name="T23" fmla="*/ 47 h 47"/>
                <a:gd name="T24" fmla="*/ 27 w 29"/>
                <a:gd name="T25" fmla="*/ 41 h 47"/>
                <a:gd name="T26" fmla="*/ 29 w 29"/>
                <a:gd name="T27" fmla="*/ 29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
                <a:gd name="T43" fmla="*/ 0 h 47"/>
                <a:gd name="T44" fmla="*/ 29 w 29"/>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 h="47">
                  <a:moveTo>
                    <a:pt x="29" y="29"/>
                  </a:moveTo>
                  <a:lnTo>
                    <a:pt x="27" y="22"/>
                  </a:lnTo>
                  <a:lnTo>
                    <a:pt x="23" y="9"/>
                  </a:lnTo>
                  <a:lnTo>
                    <a:pt x="14" y="0"/>
                  </a:lnTo>
                  <a:lnTo>
                    <a:pt x="1" y="4"/>
                  </a:lnTo>
                  <a:lnTo>
                    <a:pt x="0" y="8"/>
                  </a:lnTo>
                  <a:lnTo>
                    <a:pt x="1" y="13"/>
                  </a:lnTo>
                  <a:lnTo>
                    <a:pt x="2" y="20"/>
                  </a:lnTo>
                  <a:lnTo>
                    <a:pt x="5" y="28"/>
                  </a:lnTo>
                  <a:lnTo>
                    <a:pt x="10" y="39"/>
                  </a:lnTo>
                  <a:lnTo>
                    <a:pt x="16" y="46"/>
                  </a:lnTo>
                  <a:lnTo>
                    <a:pt x="21" y="47"/>
                  </a:lnTo>
                  <a:lnTo>
                    <a:pt x="27" y="41"/>
                  </a:lnTo>
                  <a:lnTo>
                    <a:pt x="29" y="29"/>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8" name="Freeform 199">
              <a:extLst>
                <a:ext uri="{FF2B5EF4-FFF2-40B4-BE49-F238E27FC236}">
                  <a16:creationId xmlns:a16="http://schemas.microsoft.com/office/drawing/2014/main" id="{F54A30D8-658B-5DDE-F145-CC61D1AAF42A}"/>
                </a:ext>
              </a:extLst>
            </p:cNvPr>
            <p:cNvSpPr>
              <a:spLocks/>
            </p:cNvSpPr>
            <p:nvPr/>
          </p:nvSpPr>
          <p:spPr bwMode="auto">
            <a:xfrm>
              <a:off x="1783" y="1129"/>
              <a:ext cx="24" cy="41"/>
            </a:xfrm>
            <a:custGeom>
              <a:avLst/>
              <a:gdLst>
                <a:gd name="T0" fmla="*/ 24 w 24"/>
                <a:gd name="T1" fmla="*/ 24 h 41"/>
                <a:gd name="T2" fmla="*/ 23 w 24"/>
                <a:gd name="T3" fmla="*/ 19 h 41"/>
                <a:gd name="T4" fmla="*/ 20 w 24"/>
                <a:gd name="T5" fmla="*/ 7 h 41"/>
                <a:gd name="T6" fmla="*/ 12 w 24"/>
                <a:gd name="T7" fmla="*/ 0 h 41"/>
                <a:gd name="T8" fmla="*/ 1 w 24"/>
                <a:gd name="T9" fmla="*/ 4 h 41"/>
                <a:gd name="T10" fmla="*/ 0 w 24"/>
                <a:gd name="T11" fmla="*/ 7 h 41"/>
                <a:gd name="T12" fmla="*/ 1 w 24"/>
                <a:gd name="T13" fmla="*/ 12 h 41"/>
                <a:gd name="T14" fmla="*/ 2 w 24"/>
                <a:gd name="T15" fmla="*/ 19 h 41"/>
                <a:gd name="T16" fmla="*/ 4 w 24"/>
                <a:gd name="T17" fmla="*/ 24 h 41"/>
                <a:gd name="T18" fmla="*/ 7 w 24"/>
                <a:gd name="T19" fmla="*/ 31 h 41"/>
                <a:gd name="T20" fmla="*/ 13 w 24"/>
                <a:gd name="T21" fmla="*/ 38 h 41"/>
                <a:gd name="T22" fmla="*/ 19 w 24"/>
                <a:gd name="T23" fmla="*/ 41 h 41"/>
                <a:gd name="T24" fmla="*/ 24 w 24"/>
                <a:gd name="T25" fmla="*/ 39 h 41"/>
                <a:gd name="T26" fmla="*/ 24 w 24"/>
                <a:gd name="T27" fmla="*/ 24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41"/>
                <a:gd name="T44" fmla="*/ 24 w 24"/>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41">
                  <a:moveTo>
                    <a:pt x="24" y="24"/>
                  </a:moveTo>
                  <a:lnTo>
                    <a:pt x="23" y="19"/>
                  </a:lnTo>
                  <a:lnTo>
                    <a:pt x="20" y="7"/>
                  </a:lnTo>
                  <a:lnTo>
                    <a:pt x="12" y="0"/>
                  </a:lnTo>
                  <a:lnTo>
                    <a:pt x="1" y="4"/>
                  </a:lnTo>
                  <a:lnTo>
                    <a:pt x="0" y="7"/>
                  </a:lnTo>
                  <a:lnTo>
                    <a:pt x="1" y="12"/>
                  </a:lnTo>
                  <a:lnTo>
                    <a:pt x="2" y="19"/>
                  </a:lnTo>
                  <a:lnTo>
                    <a:pt x="4" y="24"/>
                  </a:lnTo>
                  <a:lnTo>
                    <a:pt x="7" y="31"/>
                  </a:lnTo>
                  <a:lnTo>
                    <a:pt x="13" y="38"/>
                  </a:lnTo>
                  <a:lnTo>
                    <a:pt x="19" y="41"/>
                  </a:lnTo>
                  <a:lnTo>
                    <a:pt x="24" y="39"/>
                  </a:lnTo>
                  <a:lnTo>
                    <a:pt x="24" y="24"/>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9" name="Freeform 200">
              <a:extLst>
                <a:ext uri="{FF2B5EF4-FFF2-40B4-BE49-F238E27FC236}">
                  <a16:creationId xmlns:a16="http://schemas.microsoft.com/office/drawing/2014/main" id="{F64C305C-6A76-FD79-8A2B-235212C34E54}"/>
                </a:ext>
              </a:extLst>
            </p:cNvPr>
            <p:cNvSpPr>
              <a:spLocks/>
            </p:cNvSpPr>
            <p:nvPr/>
          </p:nvSpPr>
          <p:spPr bwMode="auto">
            <a:xfrm>
              <a:off x="1787" y="1133"/>
              <a:ext cx="16" cy="30"/>
            </a:xfrm>
            <a:custGeom>
              <a:avLst/>
              <a:gdLst>
                <a:gd name="T0" fmla="*/ 0 w 16"/>
                <a:gd name="T1" fmla="*/ 2 h 30"/>
                <a:gd name="T2" fmla="*/ 3 w 16"/>
                <a:gd name="T3" fmla="*/ 0 h 30"/>
                <a:gd name="T4" fmla="*/ 7 w 16"/>
                <a:gd name="T5" fmla="*/ 0 h 30"/>
                <a:gd name="T6" fmla="*/ 9 w 16"/>
                <a:gd name="T7" fmla="*/ 1 h 30"/>
                <a:gd name="T8" fmla="*/ 11 w 16"/>
                <a:gd name="T9" fmla="*/ 3 h 30"/>
                <a:gd name="T10" fmla="*/ 14 w 16"/>
                <a:gd name="T11" fmla="*/ 8 h 30"/>
                <a:gd name="T12" fmla="*/ 16 w 16"/>
                <a:gd name="T13" fmla="*/ 13 h 30"/>
                <a:gd name="T14" fmla="*/ 16 w 16"/>
                <a:gd name="T15" fmla="*/ 20 h 30"/>
                <a:gd name="T16" fmla="*/ 16 w 16"/>
                <a:gd name="T17" fmla="*/ 28 h 30"/>
                <a:gd name="T18" fmla="*/ 16 w 16"/>
                <a:gd name="T19" fmla="*/ 29 h 30"/>
                <a:gd name="T20" fmla="*/ 16 w 16"/>
                <a:gd name="T21" fmla="*/ 29 h 30"/>
                <a:gd name="T22" fmla="*/ 16 w 16"/>
                <a:gd name="T23" fmla="*/ 29 h 30"/>
                <a:gd name="T24" fmla="*/ 15 w 16"/>
                <a:gd name="T25" fmla="*/ 30 h 30"/>
                <a:gd name="T26" fmla="*/ 15 w 16"/>
                <a:gd name="T27" fmla="*/ 30 h 30"/>
                <a:gd name="T28" fmla="*/ 15 w 16"/>
                <a:gd name="T29" fmla="*/ 29 h 30"/>
                <a:gd name="T30" fmla="*/ 14 w 16"/>
                <a:gd name="T31" fmla="*/ 29 h 30"/>
                <a:gd name="T32" fmla="*/ 14 w 16"/>
                <a:gd name="T33" fmla="*/ 29 h 30"/>
                <a:gd name="T34" fmla="*/ 14 w 16"/>
                <a:gd name="T35" fmla="*/ 22 h 30"/>
                <a:gd name="T36" fmla="*/ 14 w 16"/>
                <a:gd name="T37" fmla="*/ 17 h 30"/>
                <a:gd name="T38" fmla="*/ 12 w 16"/>
                <a:gd name="T39" fmla="*/ 11 h 30"/>
                <a:gd name="T40" fmla="*/ 10 w 16"/>
                <a:gd name="T41" fmla="*/ 8 h 30"/>
                <a:gd name="T42" fmla="*/ 9 w 16"/>
                <a:gd name="T43" fmla="*/ 6 h 30"/>
                <a:gd name="T44" fmla="*/ 7 w 16"/>
                <a:gd name="T45" fmla="*/ 3 h 30"/>
                <a:gd name="T46" fmla="*/ 3 w 16"/>
                <a:gd name="T47" fmla="*/ 3 h 30"/>
                <a:gd name="T48" fmla="*/ 1 w 16"/>
                <a:gd name="T49" fmla="*/ 6 h 30"/>
                <a:gd name="T50" fmla="*/ 0 w 16"/>
                <a:gd name="T51" fmla="*/ 6 h 30"/>
                <a:gd name="T52" fmla="*/ 0 w 16"/>
                <a:gd name="T53" fmla="*/ 6 h 30"/>
                <a:gd name="T54" fmla="*/ 0 w 16"/>
                <a:gd name="T55" fmla="*/ 6 h 30"/>
                <a:gd name="T56" fmla="*/ 0 w 16"/>
                <a:gd name="T57" fmla="*/ 4 h 30"/>
                <a:gd name="T58" fmla="*/ 0 w 16"/>
                <a:gd name="T59" fmla="*/ 4 h 30"/>
                <a:gd name="T60" fmla="*/ 0 w 16"/>
                <a:gd name="T61" fmla="*/ 3 h 30"/>
                <a:gd name="T62" fmla="*/ 0 w 16"/>
                <a:gd name="T63" fmla="*/ 3 h 30"/>
                <a:gd name="T64" fmla="*/ 0 w 16"/>
                <a:gd name="T65" fmla="*/ 2 h 30"/>
                <a:gd name="T66" fmla="*/ 0 w 16"/>
                <a:gd name="T67" fmla="*/ 2 h 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30"/>
                <a:gd name="T104" fmla="*/ 16 w 16"/>
                <a:gd name="T105" fmla="*/ 30 h 3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30">
                  <a:moveTo>
                    <a:pt x="0" y="2"/>
                  </a:moveTo>
                  <a:lnTo>
                    <a:pt x="3" y="0"/>
                  </a:lnTo>
                  <a:lnTo>
                    <a:pt x="7" y="0"/>
                  </a:lnTo>
                  <a:lnTo>
                    <a:pt x="9" y="1"/>
                  </a:lnTo>
                  <a:lnTo>
                    <a:pt x="11" y="3"/>
                  </a:lnTo>
                  <a:lnTo>
                    <a:pt x="14" y="8"/>
                  </a:lnTo>
                  <a:lnTo>
                    <a:pt x="16" y="13"/>
                  </a:lnTo>
                  <a:lnTo>
                    <a:pt x="16" y="20"/>
                  </a:lnTo>
                  <a:lnTo>
                    <a:pt x="16" y="28"/>
                  </a:lnTo>
                  <a:lnTo>
                    <a:pt x="16" y="29"/>
                  </a:lnTo>
                  <a:lnTo>
                    <a:pt x="15" y="30"/>
                  </a:lnTo>
                  <a:lnTo>
                    <a:pt x="15" y="29"/>
                  </a:lnTo>
                  <a:lnTo>
                    <a:pt x="14" y="29"/>
                  </a:lnTo>
                  <a:lnTo>
                    <a:pt x="14" y="22"/>
                  </a:lnTo>
                  <a:lnTo>
                    <a:pt x="14" y="17"/>
                  </a:lnTo>
                  <a:lnTo>
                    <a:pt x="12" y="11"/>
                  </a:lnTo>
                  <a:lnTo>
                    <a:pt x="10" y="8"/>
                  </a:lnTo>
                  <a:lnTo>
                    <a:pt x="9" y="6"/>
                  </a:lnTo>
                  <a:lnTo>
                    <a:pt x="7" y="3"/>
                  </a:lnTo>
                  <a:lnTo>
                    <a:pt x="3" y="3"/>
                  </a:lnTo>
                  <a:lnTo>
                    <a:pt x="1" y="6"/>
                  </a:lnTo>
                  <a:lnTo>
                    <a:pt x="0" y="6"/>
                  </a:lnTo>
                  <a:lnTo>
                    <a:pt x="0" y="4"/>
                  </a:lnTo>
                  <a:lnTo>
                    <a:pt x="0" y="3"/>
                  </a:lnTo>
                  <a:lnTo>
                    <a:pt x="0" y="2"/>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0" name="Freeform 201">
              <a:extLst>
                <a:ext uri="{FF2B5EF4-FFF2-40B4-BE49-F238E27FC236}">
                  <a16:creationId xmlns:a16="http://schemas.microsoft.com/office/drawing/2014/main" id="{90DBEAE3-36CB-2476-8EC7-B118480570F2}"/>
                </a:ext>
              </a:extLst>
            </p:cNvPr>
            <p:cNvSpPr>
              <a:spLocks/>
            </p:cNvSpPr>
            <p:nvPr/>
          </p:nvSpPr>
          <p:spPr bwMode="auto">
            <a:xfrm>
              <a:off x="1795" y="1151"/>
              <a:ext cx="8" cy="5"/>
            </a:xfrm>
            <a:custGeom>
              <a:avLst/>
              <a:gdLst>
                <a:gd name="T0" fmla="*/ 6 w 8"/>
                <a:gd name="T1" fmla="*/ 4 h 5"/>
                <a:gd name="T2" fmla="*/ 4 w 8"/>
                <a:gd name="T3" fmla="*/ 3 h 5"/>
                <a:gd name="T4" fmla="*/ 3 w 8"/>
                <a:gd name="T5" fmla="*/ 3 h 5"/>
                <a:gd name="T6" fmla="*/ 2 w 8"/>
                <a:gd name="T7" fmla="*/ 3 h 5"/>
                <a:gd name="T8" fmla="*/ 1 w 8"/>
                <a:gd name="T9" fmla="*/ 5 h 5"/>
                <a:gd name="T10" fmla="*/ 0 w 8"/>
                <a:gd name="T11" fmla="*/ 5 h 5"/>
                <a:gd name="T12" fmla="*/ 0 w 8"/>
                <a:gd name="T13" fmla="*/ 5 h 5"/>
                <a:gd name="T14" fmla="*/ 0 w 8"/>
                <a:gd name="T15" fmla="*/ 5 h 5"/>
                <a:gd name="T16" fmla="*/ 0 w 8"/>
                <a:gd name="T17" fmla="*/ 5 h 5"/>
                <a:gd name="T18" fmla="*/ 0 w 8"/>
                <a:gd name="T19" fmla="*/ 4 h 5"/>
                <a:gd name="T20" fmla="*/ 0 w 8"/>
                <a:gd name="T21" fmla="*/ 4 h 5"/>
                <a:gd name="T22" fmla="*/ 0 w 8"/>
                <a:gd name="T23" fmla="*/ 3 h 5"/>
                <a:gd name="T24" fmla="*/ 0 w 8"/>
                <a:gd name="T25" fmla="*/ 3 h 5"/>
                <a:gd name="T26" fmla="*/ 2 w 8"/>
                <a:gd name="T27" fmla="*/ 1 h 5"/>
                <a:gd name="T28" fmla="*/ 4 w 8"/>
                <a:gd name="T29" fmla="*/ 0 h 5"/>
                <a:gd name="T30" fmla="*/ 6 w 8"/>
                <a:gd name="T31" fmla="*/ 0 h 5"/>
                <a:gd name="T32" fmla="*/ 8 w 8"/>
                <a:gd name="T33" fmla="*/ 1 h 5"/>
                <a:gd name="T34" fmla="*/ 8 w 8"/>
                <a:gd name="T35" fmla="*/ 1 h 5"/>
                <a:gd name="T36" fmla="*/ 8 w 8"/>
                <a:gd name="T37" fmla="*/ 2 h 5"/>
                <a:gd name="T38" fmla="*/ 8 w 8"/>
                <a:gd name="T39" fmla="*/ 2 h 5"/>
                <a:gd name="T40" fmla="*/ 8 w 8"/>
                <a:gd name="T41" fmla="*/ 3 h 5"/>
                <a:gd name="T42" fmla="*/ 7 w 8"/>
                <a:gd name="T43" fmla="*/ 3 h 5"/>
                <a:gd name="T44" fmla="*/ 7 w 8"/>
                <a:gd name="T45" fmla="*/ 3 h 5"/>
                <a:gd name="T46" fmla="*/ 7 w 8"/>
                <a:gd name="T47" fmla="*/ 4 h 5"/>
                <a:gd name="T48" fmla="*/ 6 w 8"/>
                <a:gd name="T49" fmla="*/ 4 h 5"/>
                <a:gd name="T50" fmla="*/ 6 w 8"/>
                <a:gd name="T51" fmla="*/ 4 h 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
                <a:gd name="T79" fmla="*/ 0 h 5"/>
                <a:gd name="T80" fmla="*/ 8 w 8"/>
                <a:gd name="T81" fmla="*/ 5 h 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 h="5">
                  <a:moveTo>
                    <a:pt x="6" y="4"/>
                  </a:moveTo>
                  <a:lnTo>
                    <a:pt x="4" y="3"/>
                  </a:lnTo>
                  <a:lnTo>
                    <a:pt x="3" y="3"/>
                  </a:lnTo>
                  <a:lnTo>
                    <a:pt x="2" y="3"/>
                  </a:lnTo>
                  <a:lnTo>
                    <a:pt x="1" y="5"/>
                  </a:lnTo>
                  <a:lnTo>
                    <a:pt x="0" y="5"/>
                  </a:lnTo>
                  <a:lnTo>
                    <a:pt x="0" y="4"/>
                  </a:lnTo>
                  <a:lnTo>
                    <a:pt x="0" y="3"/>
                  </a:lnTo>
                  <a:lnTo>
                    <a:pt x="2" y="1"/>
                  </a:lnTo>
                  <a:lnTo>
                    <a:pt x="4" y="0"/>
                  </a:lnTo>
                  <a:lnTo>
                    <a:pt x="6" y="0"/>
                  </a:lnTo>
                  <a:lnTo>
                    <a:pt x="8" y="1"/>
                  </a:lnTo>
                  <a:lnTo>
                    <a:pt x="8" y="2"/>
                  </a:lnTo>
                  <a:lnTo>
                    <a:pt x="8" y="3"/>
                  </a:lnTo>
                  <a:lnTo>
                    <a:pt x="7" y="3"/>
                  </a:lnTo>
                  <a:lnTo>
                    <a:pt x="7" y="4"/>
                  </a:lnTo>
                  <a:lnTo>
                    <a:pt x="6" y="4"/>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1" name="Freeform 202">
              <a:extLst>
                <a:ext uri="{FF2B5EF4-FFF2-40B4-BE49-F238E27FC236}">
                  <a16:creationId xmlns:a16="http://schemas.microsoft.com/office/drawing/2014/main" id="{7C62DC34-2479-A2E7-D881-BFB7DBDC9992}"/>
                </a:ext>
              </a:extLst>
            </p:cNvPr>
            <p:cNvSpPr>
              <a:spLocks/>
            </p:cNvSpPr>
            <p:nvPr/>
          </p:nvSpPr>
          <p:spPr bwMode="auto">
            <a:xfrm>
              <a:off x="1717" y="1002"/>
              <a:ext cx="324" cy="60"/>
            </a:xfrm>
            <a:custGeom>
              <a:avLst/>
              <a:gdLst>
                <a:gd name="T0" fmla="*/ 2 w 324"/>
                <a:gd name="T1" fmla="*/ 16 h 60"/>
                <a:gd name="T2" fmla="*/ 151 w 324"/>
                <a:gd name="T3" fmla="*/ 0 h 60"/>
                <a:gd name="T4" fmla="*/ 321 w 324"/>
                <a:gd name="T5" fmla="*/ 53 h 60"/>
                <a:gd name="T6" fmla="*/ 322 w 324"/>
                <a:gd name="T7" fmla="*/ 54 h 60"/>
                <a:gd name="T8" fmla="*/ 324 w 324"/>
                <a:gd name="T9" fmla="*/ 56 h 60"/>
                <a:gd name="T10" fmla="*/ 324 w 324"/>
                <a:gd name="T11" fmla="*/ 58 h 60"/>
                <a:gd name="T12" fmla="*/ 321 w 324"/>
                <a:gd name="T13" fmla="*/ 60 h 60"/>
                <a:gd name="T14" fmla="*/ 312 w 324"/>
                <a:gd name="T15" fmla="*/ 60 h 60"/>
                <a:gd name="T16" fmla="*/ 293 w 324"/>
                <a:gd name="T17" fmla="*/ 58 h 60"/>
                <a:gd name="T18" fmla="*/ 267 w 324"/>
                <a:gd name="T19" fmla="*/ 57 h 60"/>
                <a:gd name="T20" fmla="*/ 236 w 324"/>
                <a:gd name="T21" fmla="*/ 56 h 60"/>
                <a:gd name="T22" fmla="*/ 206 w 324"/>
                <a:gd name="T23" fmla="*/ 54 h 60"/>
                <a:gd name="T24" fmla="*/ 181 w 324"/>
                <a:gd name="T25" fmla="*/ 53 h 60"/>
                <a:gd name="T26" fmla="*/ 162 w 324"/>
                <a:gd name="T27" fmla="*/ 52 h 60"/>
                <a:gd name="T28" fmla="*/ 155 w 324"/>
                <a:gd name="T29" fmla="*/ 52 h 60"/>
                <a:gd name="T30" fmla="*/ 3 w 324"/>
                <a:gd name="T31" fmla="*/ 25 h 60"/>
                <a:gd name="T32" fmla="*/ 2 w 324"/>
                <a:gd name="T33" fmla="*/ 24 h 60"/>
                <a:gd name="T34" fmla="*/ 1 w 324"/>
                <a:gd name="T35" fmla="*/ 22 h 60"/>
                <a:gd name="T36" fmla="*/ 0 w 324"/>
                <a:gd name="T37" fmla="*/ 18 h 60"/>
                <a:gd name="T38" fmla="*/ 2 w 324"/>
                <a:gd name="T39" fmla="*/ 16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4"/>
                <a:gd name="T61" fmla="*/ 0 h 60"/>
                <a:gd name="T62" fmla="*/ 324 w 324"/>
                <a:gd name="T63" fmla="*/ 60 h 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4" h="60">
                  <a:moveTo>
                    <a:pt x="2" y="16"/>
                  </a:moveTo>
                  <a:lnTo>
                    <a:pt x="151" y="0"/>
                  </a:lnTo>
                  <a:lnTo>
                    <a:pt x="321" y="53"/>
                  </a:lnTo>
                  <a:lnTo>
                    <a:pt x="322" y="54"/>
                  </a:lnTo>
                  <a:lnTo>
                    <a:pt x="324" y="56"/>
                  </a:lnTo>
                  <a:lnTo>
                    <a:pt x="324" y="58"/>
                  </a:lnTo>
                  <a:lnTo>
                    <a:pt x="321" y="60"/>
                  </a:lnTo>
                  <a:lnTo>
                    <a:pt x="312" y="60"/>
                  </a:lnTo>
                  <a:lnTo>
                    <a:pt x="293" y="58"/>
                  </a:lnTo>
                  <a:lnTo>
                    <a:pt x="267" y="57"/>
                  </a:lnTo>
                  <a:lnTo>
                    <a:pt x="236" y="56"/>
                  </a:lnTo>
                  <a:lnTo>
                    <a:pt x="206" y="54"/>
                  </a:lnTo>
                  <a:lnTo>
                    <a:pt x="181" y="53"/>
                  </a:lnTo>
                  <a:lnTo>
                    <a:pt x="162" y="52"/>
                  </a:lnTo>
                  <a:lnTo>
                    <a:pt x="155" y="52"/>
                  </a:lnTo>
                  <a:lnTo>
                    <a:pt x="3" y="25"/>
                  </a:lnTo>
                  <a:lnTo>
                    <a:pt x="2" y="24"/>
                  </a:lnTo>
                  <a:lnTo>
                    <a:pt x="1" y="22"/>
                  </a:lnTo>
                  <a:lnTo>
                    <a:pt x="0" y="18"/>
                  </a:lnTo>
                  <a:lnTo>
                    <a:pt x="2"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2" name="Freeform 203">
              <a:extLst>
                <a:ext uri="{FF2B5EF4-FFF2-40B4-BE49-F238E27FC236}">
                  <a16:creationId xmlns:a16="http://schemas.microsoft.com/office/drawing/2014/main" id="{46177558-AFC0-0592-7507-BF903963972E}"/>
                </a:ext>
              </a:extLst>
            </p:cNvPr>
            <p:cNvSpPr>
              <a:spLocks/>
            </p:cNvSpPr>
            <p:nvPr/>
          </p:nvSpPr>
          <p:spPr bwMode="auto">
            <a:xfrm>
              <a:off x="1788" y="1035"/>
              <a:ext cx="170" cy="80"/>
            </a:xfrm>
            <a:custGeom>
              <a:avLst/>
              <a:gdLst>
                <a:gd name="T0" fmla="*/ 0 w 170"/>
                <a:gd name="T1" fmla="*/ 80 h 80"/>
                <a:gd name="T2" fmla="*/ 5 w 170"/>
                <a:gd name="T3" fmla="*/ 0 h 80"/>
                <a:gd name="T4" fmla="*/ 170 w 170"/>
                <a:gd name="T5" fmla="*/ 19 h 80"/>
                <a:gd name="T6" fmla="*/ 168 w 170"/>
                <a:gd name="T7" fmla="*/ 73 h 80"/>
                <a:gd name="T8" fmla="*/ 163 w 170"/>
                <a:gd name="T9" fmla="*/ 70 h 80"/>
                <a:gd name="T10" fmla="*/ 151 w 170"/>
                <a:gd name="T11" fmla="*/ 61 h 80"/>
                <a:gd name="T12" fmla="*/ 133 w 170"/>
                <a:gd name="T13" fmla="*/ 50 h 80"/>
                <a:gd name="T14" fmla="*/ 110 w 170"/>
                <a:gd name="T15" fmla="*/ 40 h 80"/>
                <a:gd name="T16" fmla="*/ 84 w 170"/>
                <a:gd name="T17" fmla="*/ 36 h 80"/>
                <a:gd name="T18" fmla="*/ 56 w 170"/>
                <a:gd name="T19" fmla="*/ 38 h 80"/>
                <a:gd name="T20" fmla="*/ 27 w 170"/>
                <a:gd name="T21" fmla="*/ 52 h 80"/>
                <a:gd name="T22" fmla="*/ 0 w 170"/>
                <a:gd name="T23" fmla="*/ 80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0"/>
                <a:gd name="T37" fmla="*/ 0 h 80"/>
                <a:gd name="T38" fmla="*/ 170 w 170"/>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0" h="80">
                  <a:moveTo>
                    <a:pt x="0" y="80"/>
                  </a:moveTo>
                  <a:lnTo>
                    <a:pt x="5" y="0"/>
                  </a:lnTo>
                  <a:lnTo>
                    <a:pt x="170" y="19"/>
                  </a:lnTo>
                  <a:lnTo>
                    <a:pt x="168" y="73"/>
                  </a:lnTo>
                  <a:lnTo>
                    <a:pt x="163" y="70"/>
                  </a:lnTo>
                  <a:lnTo>
                    <a:pt x="151" y="61"/>
                  </a:lnTo>
                  <a:lnTo>
                    <a:pt x="133" y="50"/>
                  </a:lnTo>
                  <a:lnTo>
                    <a:pt x="110" y="40"/>
                  </a:lnTo>
                  <a:lnTo>
                    <a:pt x="84" y="36"/>
                  </a:lnTo>
                  <a:lnTo>
                    <a:pt x="56" y="38"/>
                  </a:lnTo>
                  <a:lnTo>
                    <a:pt x="27" y="52"/>
                  </a:lnTo>
                  <a:lnTo>
                    <a:pt x="0"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3" name="Freeform 204">
              <a:extLst>
                <a:ext uri="{FF2B5EF4-FFF2-40B4-BE49-F238E27FC236}">
                  <a16:creationId xmlns:a16="http://schemas.microsoft.com/office/drawing/2014/main" id="{583A459F-F9FC-46E9-F0A9-A5CDC3B509EB}"/>
                </a:ext>
              </a:extLst>
            </p:cNvPr>
            <p:cNvSpPr>
              <a:spLocks/>
            </p:cNvSpPr>
            <p:nvPr/>
          </p:nvSpPr>
          <p:spPr bwMode="auto">
            <a:xfrm>
              <a:off x="1705" y="1026"/>
              <a:ext cx="45" cy="103"/>
            </a:xfrm>
            <a:custGeom>
              <a:avLst/>
              <a:gdLst>
                <a:gd name="T0" fmla="*/ 22 w 45"/>
                <a:gd name="T1" fmla="*/ 78 h 103"/>
                <a:gd name="T2" fmla="*/ 21 w 45"/>
                <a:gd name="T3" fmla="*/ 72 h 103"/>
                <a:gd name="T4" fmla="*/ 45 w 45"/>
                <a:gd name="T5" fmla="*/ 1 h 103"/>
                <a:gd name="T6" fmla="*/ 16 w 45"/>
                <a:gd name="T7" fmla="*/ 69 h 103"/>
                <a:gd name="T8" fmla="*/ 11 w 45"/>
                <a:gd name="T9" fmla="*/ 70 h 103"/>
                <a:gd name="T10" fmla="*/ 7 w 45"/>
                <a:gd name="T11" fmla="*/ 76 h 103"/>
                <a:gd name="T12" fmla="*/ 6 w 45"/>
                <a:gd name="T13" fmla="*/ 77 h 103"/>
                <a:gd name="T14" fmla="*/ 6 w 45"/>
                <a:gd name="T15" fmla="*/ 79 h 103"/>
                <a:gd name="T16" fmla="*/ 0 w 45"/>
                <a:gd name="T17" fmla="*/ 96 h 103"/>
                <a:gd name="T18" fmla="*/ 0 w 45"/>
                <a:gd name="T19" fmla="*/ 97 h 103"/>
                <a:gd name="T20" fmla="*/ 1 w 45"/>
                <a:gd name="T21" fmla="*/ 97 h 103"/>
                <a:gd name="T22" fmla="*/ 2 w 45"/>
                <a:gd name="T23" fmla="*/ 97 h 103"/>
                <a:gd name="T24" fmla="*/ 3 w 45"/>
                <a:gd name="T25" fmla="*/ 96 h 103"/>
                <a:gd name="T26" fmla="*/ 7 w 45"/>
                <a:gd name="T27" fmla="*/ 85 h 103"/>
                <a:gd name="T28" fmla="*/ 7 w 45"/>
                <a:gd name="T29" fmla="*/ 86 h 103"/>
                <a:gd name="T30" fmla="*/ 2 w 45"/>
                <a:gd name="T31" fmla="*/ 101 h 103"/>
                <a:gd name="T32" fmla="*/ 2 w 45"/>
                <a:gd name="T33" fmla="*/ 101 h 103"/>
                <a:gd name="T34" fmla="*/ 3 w 45"/>
                <a:gd name="T35" fmla="*/ 103 h 103"/>
                <a:gd name="T36" fmla="*/ 4 w 45"/>
                <a:gd name="T37" fmla="*/ 103 h 103"/>
                <a:gd name="T38" fmla="*/ 4 w 45"/>
                <a:gd name="T39" fmla="*/ 101 h 103"/>
                <a:gd name="T40" fmla="*/ 10 w 45"/>
                <a:gd name="T41" fmla="*/ 88 h 103"/>
                <a:gd name="T42" fmla="*/ 10 w 45"/>
                <a:gd name="T43" fmla="*/ 88 h 103"/>
                <a:gd name="T44" fmla="*/ 11 w 45"/>
                <a:gd name="T45" fmla="*/ 88 h 103"/>
                <a:gd name="T46" fmla="*/ 11 w 45"/>
                <a:gd name="T47" fmla="*/ 88 h 103"/>
                <a:gd name="T48" fmla="*/ 6 w 45"/>
                <a:gd name="T49" fmla="*/ 100 h 103"/>
                <a:gd name="T50" fmla="*/ 6 w 45"/>
                <a:gd name="T51" fmla="*/ 101 h 103"/>
                <a:gd name="T52" fmla="*/ 7 w 45"/>
                <a:gd name="T53" fmla="*/ 103 h 103"/>
                <a:gd name="T54" fmla="*/ 8 w 45"/>
                <a:gd name="T55" fmla="*/ 101 h 103"/>
                <a:gd name="T56" fmla="*/ 8 w 45"/>
                <a:gd name="T57" fmla="*/ 100 h 103"/>
                <a:gd name="T58" fmla="*/ 14 w 45"/>
                <a:gd name="T59" fmla="*/ 88 h 103"/>
                <a:gd name="T60" fmla="*/ 14 w 45"/>
                <a:gd name="T61" fmla="*/ 88 h 103"/>
                <a:gd name="T62" fmla="*/ 11 w 45"/>
                <a:gd name="T63" fmla="*/ 99 h 103"/>
                <a:gd name="T64" fmla="*/ 11 w 45"/>
                <a:gd name="T65" fmla="*/ 100 h 103"/>
                <a:gd name="T66" fmla="*/ 11 w 45"/>
                <a:gd name="T67" fmla="*/ 101 h 103"/>
                <a:gd name="T68" fmla="*/ 12 w 45"/>
                <a:gd name="T69" fmla="*/ 101 h 103"/>
                <a:gd name="T70" fmla="*/ 13 w 45"/>
                <a:gd name="T71" fmla="*/ 100 h 103"/>
                <a:gd name="T72" fmla="*/ 20 w 45"/>
                <a:gd name="T73" fmla="*/ 84 h 103"/>
                <a:gd name="T74" fmla="*/ 21 w 45"/>
                <a:gd name="T75" fmla="*/ 82 h 103"/>
                <a:gd name="T76" fmla="*/ 21 w 45"/>
                <a:gd name="T77" fmla="*/ 8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
                <a:gd name="T118" fmla="*/ 0 h 103"/>
                <a:gd name="T119" fmla="*/ 45 w 45"/>
                <a:gd name="T120" fmla="*/ 103 h 1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 h="103">
                  <a:moveTo>
                    <a:pt x="21" y="81"/>
                  </a:moveTo>
                  <a:lnTo>
                    <a:pt x="22" y="78"/>
                  </a:lnTo>
                  <a:lnTo>
                    <a:pt x="22" y="75"/>
                  </a:lnTo>
                  <a:lnTo>
                    <a:pt x="21" y="72"/>
                  </a:lnTo>
                  <a:lnTo>
                    <a:pt x="19" y="70"/>
                  </a:lnTo>
                  <a:lnTo>
                    <a:pt x="45" y="1"/>
                  </a:lnTo>
                  <a:lnTo>
                    <a:pt x="42" y="0"/>
                  </a:lnTo>
                  <a:lnTo>
                    <a:pt x="16" y="69"/>
                  </a:lnTo>
                  <a:lnTo>
                    <a:pt x="14" y="69"/>
                  </a:lnTo>
                  <a:lnTo>
                    <a:pt x="11" y="70"/>
                  </a:lnTo>
                  <a:lnTo>
                    <a:pt x="8" y="72"/>
                  </a:lnTo>
                  <a:lnTo>
                    <a:pt x="7" y="76"/>
                  </a:lnTo>
                  <a:lnTo>
                    <a:pt x="6" y="77"/>
                  </a:lnTo>
                  <a:lnTo>
                    <a:pt x="6" y="78"/>
                  </a:lnTo>
                  <a:lnTo>
                    <a:pt x="6" y="79"/>
                  </a:lnTo>
                  <a:lnTo>
                    <a:pt x="6" y="80"/>
                  </a:lnTo>
                  <a:lnTo>
                    <a:pt x="0" y="96"/>
                  </a:lnTo>
                  <a:lnTo>
                    <a:pt x="0" y="97"/>
                  </a:lnTo>
                  <a:lnTo>
                    <a:pt x="1" y="97"/>
                  </a:lnTo>
                  <a:lnTo>
                    <a:pt x="2" y="97"/>
                  </a:lnTo>
                  <a:lnTo>
                    <a:pt x="3" y="96"/>
                  </a:lnTo>
                  <a:lnTo>
                    <a:pt x="7" y="85"/>
                  </a:lnTo>
                  <a:lnTo>
                    <a:pt x="7" y="86"/>
                  </a:lnTo>
                  <a:lnTo>
                    <a:pt x="2" y="101"/>
                  </a:lnTo>
                  <a:lnTo>
                    <a:pt x="2" y="103"/>
                  </a:lnTo>
                  <a:lnTo>
                    <a:pt x="3" y="103"/>
                  </a:lnTo>
                  <a:lnTo>
                    <a:pt x="4" y="103"/>
                  </a:lnTo>
                  <a:lnTo>
                    <a:pt x="4" y="101"/>
                  </a:lnTo>
                  <a:lnTo>
                    <a:pt x="10" y="88"/>
                  </a:lnTo>
                  <a:lnTo>
                    <a:pt x="11" y="88"/>
                  </a:lnTo>
                  <a:lnTo>
                    <a:pt x="6" y="100"/>
                  </a:lnTo>
                  <a:lnTo>
                    <a:pt x="6" y="101"/>
                  </a:lnTo>
                  <a:lnTo>
                    <a:pt x="7" y="103"/>
                  </a:lnTo>
                  <a:lnTo>
                    <a:pt x="8" y="101"/>
                  </a:lnTo>
                  <a:lnTo>
                    <a:pt x="8" y="100"/>
                  </a:lnTo>
                  <a:lnTo>
                    <a:pt x="14" y="88"/>
                  </a:lnTo>
                  <a:lnTo>
                    <a:pt x="15" y="88"/>
                  </a:lnTo>
                  <a:lnTo>
                    <a:pt x="11" y="99"/>
                  </a:lnTo>
                  <a:lnTo>
                    <a:pt x="11" y="100"/>
                  </a:lnTo>
                  <a:lnTo>
                    <a:pt x="11" y="101"/>
                  </a:lnTo>
                  <a:lnTo>
                    <a:pt x="12" y="101"/>
                  </a:lnTo>
                  <a:lnTo>
                    <a:pt x="13" y="101"/>
                  </a:lnTo>
                  <a:lnTo>
                    <a:pt x="13" y="100"/>
                  </a:lnTo>
                  <a:lnTo>
                    <a:pt x="19" y="85"/>
                  </a:lnTo>
                  <a:lnTo>
                    <a:pt x="20" y="84"/>
                  </a:lnTo>
                  <a:lnTo>
                    <a:pt x="20" y="82"/>
                  </a:lnTo>
                  <a:lnTo>
                    <a:pt x="21" y="82"/>
                  </a:lnTo>
                  <a:lnTo>
                    <a:pt x="21"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4" name="Freeform 205">
              <a:extLst>
                <a:ext uri="{FF2B5EF4-FFF2-40B4-BE49-F238E27FC236}">
                  <a16:creationId xmlns:a16="http://schemas.microsoft.com/office/drawing/2014/main" id="{79372C69-E4D8-9013-CC3F-7D6E59CF8687}"/>
                </a:ext>
              </a:extLst>
            </p:cNvPr>
            <p:cNvSpPr>
              <a:spLocks/>
            </p:cNvSpPr>
            <p:nvPr/>
          </p:nvSpPr>
          <p:spPr bwMode="auto">
            <a:xfrm>
              <a:off x="1847" y="786"/>
              <a:ext cx="253" cy="153"/>
            </a:xfrm>
            <a:custGeom>
              <a:avLst/>
              <a:gdLst>
                <a:gd name="T0" fmla="*/ 250 w 253"/>
                <a:gd name="T1" fmla="*/ 153 h 153"/>
                <a:gd name="T2" fmla="*/ 122 w 253"/>
                <a:gd name="T3" fmla="*/ 111 h 153"/>
                <a:gd name="T4" fmla="*/ 0 w 253"/>
                <a:gd name="T5" fmla="*/ 7 h 153"/>
                <a:gd name="T6" fmla="*/ 0 w 253"/>
                <a:gd name="T7" fmla="*/ 5 h 153"/>
                <a:gd name="T8" fmla="*/ 0 w 253"/>
                <a:gd name="T9" fmla="*/ 3 h 153"/>
                <a:gd name="T10" fmla="*/ 0 w 253"/>
                <a:gd name="T11" fmla="*/ 1 h 153"/>
                <a:gd name="T12" fmla="*/ 3 w 253"/>
                <a:gd name="T13" fmla="*/ 0 h 153"/>
                <a:gd name="T14" fmla="*/ 9 w 253"/>
                <a:gd name="T15" fmla="*/ 3 h 153"/>
                <a:gd name="T16" fmla="*/ 25 w 253"/>
                <a:gd name="T17" fmla="*/ 11 h 153"/>
                <a:gd name="T18" fmla="*/ 47 w 253"/>
                <a:gd name="T19" fmla="*/ 22 h 153"/>
                <a:gd name="T20" fmla="*/ 72 w 253"/>
                <a:gd name="T21" fmla="*/ 34 h 153"/>
                <a:gd name="T22" fmla="*/ 95 w 253"/>
                <a:gd name="T23" fmla="*/ 47 h 153"/>
                <a:gd name="T24" fmla="*/ 116 w 253"/>
                <a:gd name="T25" fmla="*/ 58 h 153"/>
                <a:gd name="T26" fmla="*/ 131 w 253"/>
                <a:gd name="T27" fmla="*/ 65 h 153"/>
                <a:gd name="T28" fmla="*/ 137 w 253"/>
                <a:gd name="T29" fmla="*/ 68 h 153"/>
                <a:gd name="T30" fmla="*/ 252 w 253"/>
                <a:gd name="T31" fmla="*/ 146 h 153"/>
                <a:gd name="T32" fmla="*/ 252 w 253"/>
                <a:gd name="T33" fmla="*/ 147 h 153"/>
                <a:gd name="T34" fmla="*/ 253 w 253"/>
                <a:gd name="T35" fmla="*/ 149 h 153"/>
                <a:gd name="T36" fmla="*/ 253 w 253"/>
                <a:gd name="T37" fmla="*/ 152 h 153"/>
                <a:gd name="T38" fmla="*/ 250 w 253"/>
                <a:gd name="T39" fmla="*/ 153 h 1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3"/>
                <a:gd name="T61" fmla="*/ 0 h 153"/>
                <a:gd name="T62" fmla="*/ 253 w 253"/>
                <a:gd name="T63" fmla="*/ 153 h 1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3" h="153">
                  <a:moveTo>
                    <a:pt x="250" y="153"/>
                  </a:moveTo>
                  <a:lnTo>
                    <a:pt x="122" y="111"/>
                  </a:lnTo>
                  <a:lnTo>
                    <a:pt x="0" y="7"/>
                  </a:lnTo>
                  <a:lnTo>
                    <a:pt x="0" y="5"/>
                  </a:lnTo>
                  <a:lnTo>
                    <a:pt x="0" y="3"/>
                  </a:lnTo>
                  <a:lnTo>
                    <a:pt x="0" y="1"/>
                  </a:lnTo>
                  <a:lnTo>
                    <a:pt x="3" y="0"/>
                  </a:lnTo>
                  <a:lnTo>
                    <a:pt x="9" y="3"/>
                  </a:lnTo>
                  <a:lnTo>
                    <a:pt x="25" y="11"/>
                  </a:lnTo>
                  <a:lnTo>
                    <a:pt x="47" y="22"/>
                  </a:lnTo>
                  <a:lnTo>
                    <a:pt x="72" y="34"/>
                  </a:lnTo>
                  <a:lnTo>
                    <a:pt x="95" y="47"/>
                  </a:lnTo>
                  <a:lnTo>
                    <a:pt x="116" y="58"/>
                  </a:lnTo>
                  <a:lnTo>
                    <a:pt x="131" y="65"/>
                  </a:lnTo>
                  <a:lnTo>
                    <a:pt x="137" y="68"/>
                  </a:lnTo>
                  <a:lnTo>
                    <a:pt x="252" y="146"/>
                  </a:lnTo>
                  <a:lnTo>
                    <a:pt x="252" y="147"/>
                  </a:lnTo>
                  <a:lnTo>
                    <a:pt x="253" y="149"/>
                  </a:lnTo>
                  <a:lnTo>
                    <a:pt x="253" y="152"/>
                  </a:lnTo>
                  <a:lnTo>
                    <a:pt x="250"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5" name="Freeform 206">
              <a:extLst>
                <a:ext uri="{FF2B5EF4-FFF2-40B4-BE49-F238E27FC236}">
                  <a16:creationId xmlns:a16="http://schemas.microsoft.com/office/drawing/2014/main" id="{72DCE419-D0F9-C2C8-D614-C38734C3EB3D}"/>
                </a:ext>
              </a:extLst>
            </p:cNvPr>
            <p:cNvSpPr>
              <a:spLocks/>
            </p:cNvSpPr>
            <p:nvPr/>
          </p:nvSpPr>
          <p:spPr bwMode="auto">
            <a:xfrm>
              <a:off x="1913" y="778"/>
              <a:ext cx="162" cy="121"/>
            </a:xfrm>
            <a:custGeom>
              <a:avLst/>
              <a:gdLst>
                <a:gd name="T0" fmla="*/ 162 w 162"/>
                <a:gd name="T1" fmla="*/ 56 h 121"/>
                <a:gd name="T2" fmla="*/ 130 w 162"/>
                <a:gd name="T3" fmla="*/ 121 h 121"/>
                <a:gd name="T4" fmla="*/ 0 w 162"/>
                <a:gd name="T5" fmla="*/ 45 h 121"/>
                <a:gd name="T6" fmla="*/ 23 w 162"/>
                <a:gd name="T7" fmla="*/ 0 h 121"/>
                <a:gd name="T8" fmla="*/ 24 w 162"/>
                <a:gd name="T9" fmla="*/ 0 h 121"/>
                <a:gd name="T10" fmla="*/ 29 w 162"/>
                <a:gd name="T11" fmla="*/ 1 h 121"/>
                <a:gd name="T12" fmla="*/ 38 w 162"/>
                <a:gd name="T13" fmla="*/ 3 h 121"/>
                <a:gd name="T14" fmla="*/ 52 w 162"/>
                <a:gd name="T15" fmla="*/ 8 h 121"/>
                <a:gd name="T16" fmla="*/ 69 w 162"/>
                <a:gd name="T17" fmla="*/ 16 h 121"/>
                <a:gd name="T18" fmla="*/ 94 w 162"/>
                <a:gd name="T19" fmla="*/ 25 h 121"/>
                <a:gd name="T20" fmla="*/ 124 w 162"/>
                <a:gd name="T21" fmla="*/ 38 h 121"/>
                <a:gd name="T22" fmla="*/ 162 w 162"/>
                <a:gd name="T23" fmla="*/ 56 h 1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2"/>
                <a:gd name="T37" fmla="*/ 0 h 121"/>
                <a:gd name="T38" fmla="*/ 162 w 162"/>
                <a:gd name="T39" fmla="*/ 121 h 1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2" h="121">
                  <a:moveTo>
                    <a:pt x="162" y="56"/>
                  </a:moveTo>
                  <a:lnTo>
                    <a:pt x="130" y="121"/>
                  </a:lnTo>
                  <a:lnTo>
                    <a:pt x="0" y="45"/>
                  </a:lnTo>
                  <a:lnTo>
                    <a:pt x="23" y="0"/>
                  </a:lnTo>
                  <a:lnTo>
                    <a:pt x="24" y="0"/>
                  </a:lnTo>
                  <a:lnTo>
                    <a:pt x="29" y="1"/>
                  </a:lnTo>
                  <a:lnTo>
                    <a:pt x="38" y="3"/>
                  </a:lnTo>
                  <a:lnTo>
                    <a:pt x="52" y="8"/>
                  </a:lnTo>
                  <a:lnTo>
                    <a:pt x="69" y="16"/>
                  </a:lnTo>
                  <a:lnTo>
                    <a:pt x="94" y="25"/>
                  </a:lnTo>
                  <a:lnTo>
                    <a:pt x="124" y="38"/>
                  </a:lnTo>
                  <a:lnTo>
                    <a:pt x="162"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6" name="Freeform 207">
              <a:extLst>
                <a:ext uri="{FF2B5EF4-FFF2-40B4-BE49-F238E27FC236}">
                  <a16:creationId xmlns:a16="http://schemas.microsoft.com/office/drawing/2014/main" id="{6EE5DCF6-1A18-8BAA-1B43-DC7DF81622BA}"/>
                </a:ext>
              </a:extLst>
            </p:cNvPr>
            <p:cNvSpPr>
              <a:spLocks/>
            </p:cNvSpPr>
            <p:nvPr/>
          </p:nvSpPr>
          <p:spPr bwMode="auto">
            <a:xfrm>
              <a:off x="2053" y="890"/>
              <a:ext cx="99" cy="20"/>
            </a:xfrm>
            <a:custGeom>
              <a:avLst/>
              <a:gdLst>
                <a:gd name="T0" fmla="*/ 68 w 99"/>
                <a:gd name="T1" fmla="*/ 12 h 20"/>
                <a:gd name="T2" fmla="*/ 72 w 99"/>
                <a:gd name="T3" fmla="*/ 14 h 20"/>
                <a:gd name="T4" fmla="*/ 77 w 99"/>
                <a:gd name="T5" fmla="*/ 14 h 20"/>
                <a:gd name="T6" fmla="*/ 78 w 99"/>
                <a:gd name="T7" fmla="*/ 14 h 20"/>
                <a:gd name="T8" fmla="*/ 79 w 99"/>
                <a:gd name="T9" fmla="*/ 14 h 20"/>
                <a:gd name="T10" fmla="*/ 96 w 99"/>
                <a:gd name="T11" fmla="*/ 12 h 20"/>
                <a:gd name="T12" fmla="*/ 96 w 99"/>
                <a:gd name="T13" fmla="*/ 11 h 20"/>
                <a:gd name="T14" fmla="*/ 96 w 99"/>
                <a:gd name="T15" fmla="*/ 10 h 20"/>
                <a:gd name="T16" fmla="*/ 95 w 99"/>
                <a:gd name="T17" fmla="*/ 10 h 20"/>
                <a:gd name="T18" fmla="*/ 82 w 99"/>
                <a:gd name="T19" fmla="*/ 11 h 20"/>
                <a:gd name="T20" fmla="*/ 84 w 99"/>
                <a:gd name="T21" fmla="*/ 11 h 20"/>
                <a:gd name="T22" fmla="*/ 84 w 99"/>
                <a:gd name="T23" fmla="*/ 10 h 20"/>
                <a:gd name="T24" fmla="*/ 99 w 99"/>
                <a:gd name="T25" fmla="*/ 7 h 20"/>
                <a:gd name="T26" fmla="*/ 99 w 99"/>
                <a:gd name="T27" fmla="*/ 7 h 20"/>
                <a:gd name="T28" fmla="*/ 99 w 99"/>
                <a:gd name="T29" fmla="*/ 6 h 20"/>
                <a:gd name="T30" fmla="*/ 98 w 99"/>
                <a:gd name="T31" fmla="*/ 5 h 20"/>
                <a:gd name="T32" fmla="*/ 85 w 99"/>
                <a:gd name="T33" fmla="*/ 7 h 20"/>
                <a:gd name="T34" fmla="*/ 85 w 99"/>
                <a:gd name="T35" fmla="*/ 7 h 20"/>
                <a:gd name="T36" fmla="*/ 85 w 99"/>
                <a:gd name="T37" fmla="*/ 7 h 20"/>
                <a:gd name="T38" fmla="*/ 85 w 99"/>
                <a:gd name="T39" fmla="*/ 6 h 20"/>
                <a:gd name="T40" fmla="*/ 84 w 99"/>
                <a:gd name="T41" fmla="*/ 6 h 20"/>
                <a:gd name="T42" fmla="*/ 96 w 99"/>
                <a:gd name="T43" fmla="*/ 4 h 20"/>
                <a:gd name="T44" fmla="*/ 97 w 99"/>
                <a:gd name="T45" fmla="*/ 4 h 20"/>
                <a:gd name="T46" fmla="*/ 96 w 99"/>
                <a:gd name="T47" fmla="*/ 3 h 20"/>
                <a:gd name="T48" fmla="*/ 96 w 99"/>
                <a:gd name="T49" fmla="*/ 3 h 20"/>
                <a:gd name="T50" fmla="*/ 82 w 99"/>
                <a:gd name="T51" fmla="*/ 4 h 20"/>
                <a:gd name="T52" fmla="*/ 82 w 99"/>
                <a:gd name="T53" fmla="*/ 4 h 20"/>
                <a:gd name="T54" fmla="*/ 81 w 99"/>
                <a:gd name="T55" fmla="*/ 3 h 20"/>
                <a:gd name="T56" fmla="*/ 94 w 99"/>
                <a:gd name="T57" fmla="*/ 2 h 20"/>
                <a:gd name="T58" fmla="*/ 94 w 99"/>
                <a:gd name="T59" fmla="*/ 1 h 20"/>
                <a:gd name="T60" fmla="*/ 94 w 99"/>
                <a:gd name="T61" fmla="*/ 0 h 20"/>
                <a:gd name="T62" fmla="*/ 94 w 99"/>
                <a:gd name="T63" fmla="*/ 0 h 20"/>
                <a:gd name="T64" fmla="*/ 78 w 99"/>
                <a:gd name="T65" fmla="*/ 2 h 20"/>
                <a:gd name="T66" fmla="*/ 76 w 99"/>
                <a:gd name="T67" fmla="*/ 2 h 20"/>
                <a:gd name="T68" fmla="*/ 75 w 99"/>
                <a:gd name="T69" fmla="*/ 2 h 20"/>
                <a:gd name="T70" fmla="*/ 71 w 99"/>
                <a:gd name="T71" fmla="*/ 2 h 20"/>
                <a:gd name="T72" fmla="*/ 67 w 99"/>
                <a:gd name="T73" fmla="*/ 5 h 20"/>
                <a:gd name="T74" fmla="*/ 0 w 99"/>
                <a:gd name="T75" fmla="*/ 16 h 20"/>
                <a:gd name="T76" fmla="*/ 66 w 99"/>
                <a:gd name="T77" fmla="*/ 11 h 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20"/>
                <a:gd name="T119" fmla="*/ 99 w 99"/>
                <a:gd name="T120" fmla="*/ 20 h 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20">
                  <a:moveTo>
                    <a:pt x="66" y="11"/>
                  </a:moveTo>
                  <a:lnTo>
                    <a:pt x="68" y="12"/>
                  </a:lnTo>
                  <a:lnTo>
                    <a:pt x="70" y="14"/>
                  </a:lnTo>
                  <a:lnTo>
                    <a:pt x="72" y="14"/>
                  </a:lnTo>
                  <a:lnTo>
                    <a:pt x="76" y="14"/>
                  </a:lnTo>
                  <a:lnTo>
                    <a:pt x="77" y="14"/>
                  </a:lnTo>
                  <a:lnTo>
                    <a:pt x="78" y="14"/>
                  </a:lnTo>
                  <a:lnTo>
                    <a:pt x="79" y="14"/>
                  </a:lnTo>
                  <a:lnTo>
                    <a:pt x="95" y="12"/>
                  </a:lnTo>
                  <a:lnTo>
                    <a:pt x="96" y="12"/>
                  </a:lnTo>
                  <a:lnTo>
                    <a:pt x="96" y="11"/>
                  </a:lnTo>
                  <a:lnTo>
                    <a:pt x="96" y="10"/>
                  </a:lnTo>
                  <a:lnTo>
                    <a:pt x="95" y="10"/>
                  </a:lnTo>
                  <a:lnTo>
                    <a:pt x="94" y="10"/>
                  </a:lnTo>
                  <a:lnTo>
                    <a:pt x="82" y="11"/>
                  </a:lnTo>
                  <a:lnTo>
                    <a:pt x="84" y="11"/>
                  </a:lnTo>
                  <a:lnTo>
                    <a:pt x="84" y="10"/>
                  </a:lnTo>
                  <a:lnTo>
                    <a:pt x="98" y="7"/>
                  </a:lnTo>
                  <a:lnTo>
                    <a:pt x="99" y="7"/>
                  </a:lnTo>
                  <a:lnTo>
                    <a:pt x="99" y="6"/>
                  </a:lnTo>
                  <a:lnTo>
                    <a:pt x="98" y="5"/>
                  </a:lnTo>
                  <a:lnTo>
                    <a:pt x="97" y="5"/>
                  </a:lnTo>
                  <a:lnTo>
                    <a:pt x="85" y="7"/>
                  </a:lnTo>
                  <a:lnTo>
                    <a:pt x="85" y="6"/>
                  </a:lnTo>
                  <a:lnTo>
                    <a:pt x="84" y="6"/>
                  </a:lnTo>
                  <a:lnTo>
                    <a:pt x="96" y="5"/>
                  </a:lnTo>
                  <a:lnTo>
                    <a:pt x="96" y="4"/>
                  </a:lnTo>
                  <a:lnTo>
                    <a:pt x="97" y="4"/>
                  </a:lnTo>
                  <a:lnTo>
                    <a:pt x="97" y="3"/>
                  </a:lnTo>
                  <a:lnTo>
                    <a:pt x="96" y="3"/>
                  </a:lnTo>
                  <a:lnTo>
                    <a:pt x="95" y="3"/>
                  </a:lnTo>
                  <a:lnTo>
                    <a:pt x="82" y="4"/>
                  </a:lnTo>
                  <a:lnTo>
                    <a:pt x="81" y="3"/>
                  </a:lnTo>
                  <a:lnTo>
                    <a:pt x="92" y="2"/>
                  </a:lnTo>
                  <a:lnTo>
                    <a:pt x="94" y="2"/>
                  </a:lnTo>
                  <a:lnTo>
                    <a:pt x="94" y="1"/>
                  </a:lnTo>
                  <a:lnTo>
                    <a:pt x="94" y="0"/>
                  </a:lnTo>
                  <a:lnTo>
                    <a:pt x="92" y="0"/>
                  </a:lnTo>
                  <a:lnTo>
                    <a:pt x="78" y="2"/>
                  </a:lnTo>
                  <a:lnTo>
                    <a:pt x="77" y="2"/>
                  </a:lnTo>
                  <a:lnTo>
                    <a:pt x="76" y="2"/>
                  </a:lnTo>
                  <a:lnTo>
                    <a:pt x="75" y="2"/>
                  </a:lnTo>
                  <a:lnTo>
                    <a:pt x="71" y="2"/>
                  </a:lnTo>
                  <a:lnTo>
                    <a:pt x="69" y="4"/>
                  </a:lnTo>
                  <a:lnTo>
                    <a:pt x="67" y="5"/>
                  </a:lnTo>
                  <a:lnTo>
                    <a:pt x="66" y="7"/>
                  </a:lnTo>
                  <a:lnTo>
                    <a:pt x="0" y="16"/>
                  </a:lnTo>
                  <a:lnTo>
                    <a:pt x="1" y="20"/>
                  </a:lnTo>
                  <a:lnTo>
                    <a:pt x="6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7" name="Freeform 208">
              <a:extLst>
                <a:ext uri="{FF2B5EF4-FFF2-40B4-BE49-F238E27FC236}">
                  <a16:creationId xmlns:a16="http://schemas.microsoft.com/office/drawing/2014/main" id="{7F94E525-B948-0532-94E4-54DECE6CDD59}"/>
                </a:ext>
              </a:extLst>
            </p:cNvPr>
            <p:cNvSpPr>
              <a:spLocks/>
            </p:cNvSpPr>
            <p:nvPr/>
          </p:nvSpPr>
          <p:spPr bwMode="auto">
            <a:xfrm>
              <a:off x="2083" y="1689"/>
              <a:ext cx="282" cy="83"/>
            </a:xfrm>
            <a:custGeom>
              <a:avLst/>
              <a:gdLst>
                <a:gd name="T0" fmla="*/ 1 w 282"/>
                <a:gd name="T1" fmla="*/ 0 h 83"/>
                <a:gd name="T2" fmla="*/ 282 w 282"/>
                <a:gd name="T3" fmla="*/ 45 h 83"/>
                <a:gd name="T4" fmla="*/ 277 w 282"/>
                <a:gd name="T5" fmla="*/ 83 h 83"/>
                <a:gd name="T6" fmla="*/ 0 w 282"/>
                <a:gd name="T7" fmla="*/ 30 h 83"/>
                <a:gd name="T8" fmla="*/ 1 w 282"/>
                <a:gd name="T9" fmla="*/ 0 h 83"/>
                <a:gd name="T10" fmla="*/ 0 60000 65536"/>
                <a:gd name="T11" fmla="*/ 0 60000 65536"/>
                <a:gd name="T12" fmla="*/ 0 60000 65536"/>
                <a:gd name="T13" fmla="*/ 0 60000 65536"/>
                <a:gd name="T14" fmla="*/ 0 60000 65536"/>
                <a:gd name="T15" fmla="*/ 0 w 282"/>
                <a:gd name="T16" fmla="*/ 0 h 83"/>
                <a:gd name="T17" fmla="*/ 282 w 282"/>
                <a:gd name="T18" fmla="*/ 83 h 83"/>
              </a:gdLst>
              <a:ahLst/>
              <a:cxnLst>
                <a:cxn ang="T10">
                  <a:pos x="T0" y="T1"/>
                </a:cxn>
                <a:cxn ang="T11">
                  <a:pos x="T2" y="T3"/>
                </a:cxn>
                <a:cxn ang="T12">
                  <a:pos x="T4" y="T5"/>
                </a:cxn>
                <a:cxn ang="T13">
                  <a:pos x="T6" y="T7"/>
                </a:cxn>
                <a:cxn ang="T14">
                  <a:pos x="T8" y="T9"/>
                </a:cxn>
              </a:cxnLst>
              <a:rect l="T15" t="T16" r="T17" b="T18"/>
              <a:pathLst>
                <a:path w="282" h="83">
                  <a:moveTo>
                    <a:pt x="1" y="0"/>
                  </a:moveTo>
                  <a:lnTo>
                    <a:pt x="282" y="45"/>
                  </a:lnTo>
                  <a:lnTo>
                    <a:pt x="277" y="83"/>
                  </a:lnTo>
                  <a:lnTo>
                    <a:pt x="0" y="3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8" name="Freeform 209">
              <a:extLst>
                <a:ext uri="{FF2B5EF4-FFF2-40B4-BE49-F238E27FC236}">
                  <a16:creationId xmlns:a16="http://schemas.microsoft.com/office/drawing/2014/main" id="{B726407F-1E6D-81D5-30D8-8538C5770B2A}"/>
                </a:ext>
              </a:extLst>
            </p:cNvPr>
            <p:cNvSpPr>
              <a:spLocks/>
            </p:cNvSpPr>
            <p:nvPr/>
          </p:nvSpPr>
          <p:spPr bwMode="auto">
            <a:xfrm>
              <a:off x="2376" y="2210"/>
              <a:ext cx="181" cy="652"/>
            </a:xfrm>
            <a:custGeom>
              <a:avLst/>
              <a:gdLst>
                <a:gd name="T0" fmla="*/ 170 w 181"/>
                <a:gd name="T1" fmla="*/ 642 h 652"/>
                <a:gd name="T2" fmla="*/ 152 w 181"/>
                <a:gd name="T3" fmla="*/ 634 h 652"/>
                <a:gd name="T4" fmla="*/ 131 w 181"/>
                <a:gd name="T5" fmla="*/ 624 h 652"/>
                <a:gd name="T6" fmla="*/ 115 w 181"/>
                <a:gd name="T7" fmla="*/ 618 h 652"/>
                <a:gd name="T8" fmla="*/ 113 w 181"/>
                <a:gd name="T9" fmla="*/ 616 h 652"/>
                <a:gd name="T10" fmla="*/ 103 w 181"/>
                <a:gd name="T11" fmla="*/ 600 h 652"/>
                <a:gd name="T12" fmla="*/ 91 w 181"/>
                <a:gd name="T13" fmla="*/ 577 h 652"/>
                <a:gd name="T14" fmla="*/ 78 w 181"/>
                <a:gd name="T15" fmla="*/ 556 h 652"/>
                <a:gd name="T16" fmla="*/ 67 w 181"/>
                <a:gd name="T17" fmla="*/ 538 h 652"/>
                <a:gd name="T18" fmla="*/ 50 w 181"/>
                <a:gd name="T19" fmla="*/ 442 h 652"/>
                <a:gd name="T20" fmla="*/ 61 w 181"/>
                <a:gd name="T21" fmla="*/ 314 h 652"/>
                <a:gd name="T22" fmla="*/ 86 w 181"/>
                <a:gd name="T23" fmla="*/ 181 h 652"/>
                <a:gd name="T24" fmla="*/ 110 w 181"/>
                <a:gd name="T25" fmla="*/ 69 h 652"/>
                <a:gd name="T26" fmla="*/ 115 w 181"/>
                <a:gd name="T27" fmla="*/ 49 h 652"/>
                <a:gd name="T28" fmla="*/ 120 w 181"/>
                <a:gd name="T29" fmla="*/ 29 h 652"/>
                <a:gd name="T30" fmla="*/ 100 w 181"/>
                <a:gd name="T31" fmla="*/ 21 h 652"/>
                <a:gd name="T32" fmla="*/ 83 w 181"/>
                <a:gd name="T33" fmla="*/ 8 h 652"/>
                <a:gd name="T34" fmla="*/ 66 w 181"/>
                <a:gd name="T35" fmla="*/ 0 h 652"/>
                <a:gd name="T36" fmla="*/ 44 w 181"/>
                <a:gd name="T37" fmla="*/ 5 h 652"/>
                <a:gd name="T38" fmla="*/ 14 w 181"/>
                <a:gd name="T39" fmla="*/ 98 h 652"/>
                <a:gd name="T40" fmla="*/ 0 w 181"/>
                <a:gd name="T41" fmla="*/ 198 h 652"/>
                <a:gd name="T42" fmla="*/ 5 w 181"/>
                <a:gd name="T43" fmla="*/ 328 h 652"/>
                <a:gd name="T44" fmla="*/ 30 w 181"/>
                <a:gd name="T45" fmla="*/ 509 h 652"/>
                <a:gd name="T46" fmla="*/ 28 w 181"/>
                <a:gd name="T47" fmla="*/ 518 h 652"/>
                <a:gd name="T48" fmla="*/ 24 w 181"/>
                <a:gd name="T49" fmla="*/ 528 h 652"/>
                <a:gd name="T50" fmla="*/ 22 w 181"/>
                <a:gd name="T51" fmla="*/ 532 h 652"/>
                <a:gd name="T52" fmla="*/ 18 w 181"/>
                <a:gd name="T53" fmla="*/ 535 h 652"/>
                <a:gd name="T54" fmla="*/ 14 w 181"/>
                <a:gd name="T55" fmla="*/ 541 h 652"/>
                <a:gd name="T56" fmla="*/ 8 w 181"/>
                <a:gd name="T57" fmla="*/ 551 h 652"/>
                <a:gd name="T58" fmla="*/ 7 w 181"/>
                <a:gd name="T59" fmla="*/ 581 h 652"/>
                <a:gd name="T60" fmla="*/ 14 w 181"/>
                <a:gd name="T61" fmla="*/ 592 h 652"/>
                <a:gd name="T62" fmla="*/ 26 w 181"/>
                <a:gd name="T63" fmla="*/ 652 h 652"/>
                <a:gd name="T64" fmla="*/ 44 w 181"/>
                <a:gd name="T65" fmla="*/ 604 h 652"/>
                <a:gd name="T66" fmla="*/ 66 w 181"/>
                <a:gd name="T67" fmla="*/ 619 h 652"/>
                <a:gd name="T68" fmla="*/ 81 w 181"/>
                <a:gd name="T69" fmla="*/ 637 h 652"/>
                <a:gd name="T70" fmla="*/ 89 w 181"/>
                <a:gd name="T71" fmla="*/ 650 h 652"/>
                <a:gd name="T72" fmla="*/ 180 w 181"/>
                <a:gd name="T73" fmla="*/ 652 h 652"/>
                <a:gd name="T74" fmla="*/ 181 w 181"/>
                <a:gd name="T75" fmla="*/ 649 h 652"/>
                <a:gd name="T76" fmla="*/ 175 w 181"/>
                <a:gd name="T77" fmla="*/ 643 h 6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1"/>
                <a:gd name="T118" fmla="*/ 0 h 652"/>
                <a:gd name="T119" fmla="*/ 181 w 181"/>
                <a:gd name="T120" fmla="*/ 652 h 6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1" h="652">
                  <a:moveTo>
                    <a:pt x="175" y="643"/>
                  </a:moveTo>
                  <a:lnTo>
                    <a:pt x="170" y="642"/>
                  </a:lnTo>
                  <a:lnTo>
                    <a:pt x="162" y="639"/>
                  </a:lnTo>
                  <a:lnTo>
                    <a:pt x="152" y="634"/>
                  </a:lnTo>
                  <a:lnTo>
                    <a:pt x="142" y="630"/>
                  </a:lnTo>
                  <a:lnTo>
                    <a:pt x="131" y="624"/>
                  </a:lnTo>
                  <a:lnTo>
                    <a:pt x="122" y="621"/>
                  </a:lnTo>
                  <a:lnTo>
                    <a:pt x="115" y="618"/>
                  </a:lnTo>
                  <a:lnTo>
                    <a:pt x="113" y="616"/>
                  </a:lnTo>
                  <a:lnTo>
                    <a:pt x="109" y="609"/>
                  </a:lnTo>
                  <a:lnTo>
                    <a:pt x="103" y="600"/>
                  </a:lnTo>
                  <a:lnTo>
                    <a:pt x="98" y="589"/>
                  </a:lnTo>
                  <a:lnTo>
                    <a:pt x="91" y="577"/>
                  </a:lnTo>
                  <a:lnTo>
                    <a:pt x="83" y="566"/>
                  </a:lnTo>
                  <a:lnTo>
                    <a:pt x="78" y="556"/>
                  </a:lnTo>
                  <a:lnTo>
                    <a:pt x="72" y="546"/>
                  </a:lnTo>
                  <a:lnTo>
                    <a:pt x="67" y="538"/>
                  </a:lnTo>
                  <a:lnTo>
                    <a:pt x="54" y="496"/>
                  </a:lnTo>
                  <a:lnTo>
                    <a:pt x="50" y="442"/>
                  </a:lnTo>
                  <a:lnTo>
                    <a:pt x="53" y="381"/>
                  </a:lnTo>
                  <a:lnTo>
                    <a:pt x="61" y="314"/>
                  </a:lnTo>
                  <a:lnTo>
                    <a:pt x="73" y="247"/>
                  </a:lnTo>
                  <a:lnTo>
                    <a:pt x="86" y="181"/>
                  </a:lnTo>
                  <a:lnTo>
                    <a:pt x="99" y="121"/>
                  </a:lnTo>
                  <a:lnTo>
                    <a:pt x="110" y="69"/>
                  </a:lnTo>
                  <a:lnTo>
                    <a:pt x="112" y="59"/>
                  </a:lnTo>
                  <a:lnTo>
                    <a:pt x="115" y="49"/>
                  </a:lnTo>
                  <a:lnTo>
                    <a:pt x="118" y="39"/>
                  </a:lnTo>
                  <a:lnTo>
                    <a:pt x="120" y="29"/>
                  </a:lnTo>
                  <a:lnTo>
                    <a:pt x="109" y="27"/>
                  </a:lnTo>
                  <a:lnTo>
                    <a:pt x="100" y="21"/>
                  </a:lnTo>
                  <a:lnTo>
                    <a:pt x="91" y="15"/>
                  </a:lnTo>
                  <a:lnTo>
                    <a:pt x="83" y="8"/>
                  </a:lnTo>
                  <a:lnTo>
                    <a:pt x="75" y="4"/>
                  </a:lnTo>
                  <a:lnTo>
                    <a:pt x="66" y="0"/>
                  </a:lnTo>
                  <a:lnTo>
                    <a:pt x="56" y="0"/>
                  </a:lnTo>
                  <a:lnTo>
                    <a:pt x="44" y="5"/>
                  </a:lnTo>
                  <a:lnTo>
                    <a:pt x="27" y="52"/>
                  </a:lnTo>
                  <a:lnTo>
                    <a:pt x="14" y="98"/>
                  </a:lnTo>
                  <a:lnTo>
                    <a:pt x="5" y="145"/>
                  </a:lnTo>
                  <a:lnTo>
                    <a:pt x="0" y="198"/>
                  </a:lnTo>
                  <a:lnTo>
                    <a:pt x="0" y="258"/>
                  </a:lnTo>
                  <a:lnTo>
                    <a:pt x="5" y="328"/>
                  </a:lnTo>
                  <a:lnTo>
                    <a:pt x="14" y="411"/>
                  </a:lnTo>
                  <a:lnTo>
                    <a:pt x="30" y="509"/>
                  </a:lnTo>
                  <a:lnTo>
                    <a:pt x="30" y="514"/>
                  </a:lnTo>
                  <a:lnTo>
                    <a:pt x="28" y="518"/>
                  </a:lnTo>
                  <a:lnTo>
                    <a:pt x="26" y="524"/>
                  </a:lnTo>
                  <a:lnTo>
                    <a:pt x="24" y="528"/>
                  </a:lnTo>
                  <a:lnTo>
                    <a:pt x="23" y="529"/>
                  </a:lnTo>
                  <a:lnTo>
                    <a:pt x="22" y="532"/>
                  </a:lnTo>
                  <a:lnTo>
                    <a:pt x="19" y="533"/>
                  </a:lnTo>
                  <a:lnTo>
                    <a:pt x="18" y="535"/>
                  </a:lnTo>
                  <a:lnTo>
                    <a:pt x="16" y="537"/>
                  </a:lnTo>
                  <a:lnTo>
                    <a:pt x="14" y="541"/>
                  </a:lnTo>
                  <a:lnTo>
                    <a:pt x="11" y="546"/>
                  </a:lnTo>
                  <a:lnTo>
                    <a:pt x="8" y="551"/>
                  </a:lnTo>
                  <a:lnTo>
                    <a:pt x="5" y="567"/>
                  </a:lnTo>
                  <a:lnTo>
                    <a:pt x="7" y="581"/>
                  </a:lnTo>
                  <a:lnTo>
                    <a:pt x="12" y="589"/>
                  </a:lnTo>
                  <a:lnTo>
                    <a:pt x="14" y="592"/>
                  </a:lnTo>
                  <a:lnTo>
                    <a:pt x="21" y="652"/>
                  </a:lnTo>
                  <a:lnTo>
                    <a:pt x="26" y="652"/>
                  </a:lnTo>
                  <a:lnTo>
                    <a:pt x="31" y="601"/>
                  </a:lnTo>
                  <a:lnTo>
                    <a:pt x="44" y="604"/>
                  </a:lnTo>
                  <a:lnTo>
                    <a:pt x="56" y="611"/>
                  </a:lnTo>
                  <a:lnTo>
                    <a:pt x="66" y="619"/>
                  </a:lnTo>
                  <a:lnTo>
                    <a:pt x="74" y="628"/>
                  </a:lnTo>
                  <a:lnTo>
                    <a:pt x="81" y="637"/>
                  </a:lnTo>
                  <a:lnTo>
                    <a:pt x="86" y="644"/>
                  </a:lnTo>
                  <a:lnTo>
                    <a:pt x="89" y="650"/>
                  </a:lnTo>
                  <a:lnTo>
                    <a:pt x="90" y="652"/>
                  </a:lnTo>
                  <a:lnTo>
                    <a:pt x="180" y="652"/>
                  </a:lnTo>
                  <a:lnTo>
                    <a:pt x="180" y="651"/>
                  </a:lnTo>
                  <a:lnTo>
                    <a:pt x="181" y="649"/>
                  </a:lnTo>
                  <a:lnTo>
                    <a:pt x="180" y="645"/>
                  </a:lnTo>
                  <a:lnTo>
                    <a:pt x="175" y="643"/>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9" name="Freeform 210">
              <a:extLst>
                <a:ext uri="{FF2B5EF4-FFF2-40B4-BE49-F238E27FC236}">
                  <a16:creationId xmlns:a16="http://schemas.microsoft.com/office/drawing/2014/main" id="{9E49AFA7-0471-53FB-AAC9-338674278370}"/>
                </a:ext>
              </a:extLst>
            </p:cNvPr>
            <p:cNvSpPr>
              <a:spLocks/>
            </p:cNvSpPr>
            <p:nvPr/>
          </p:nvSpPr>
          <p:spPr bwMode="auto">
            <a:xfrm>
              <a:off x="1799" y="2114"/>
              <a:ext cx="550" cy="509"/>
            </a:xfrm>
            <a:custGeom>
              <a:avLst/>
              <a:gdLst>
                <a:gd name="T0" fmla="*/ 100 w 550"/>
                <a:gd name="T1" fmla="*/ 488 h 509"/>
                <a:gd name="T2" fmla="*/ 89 w 550"/>
                <a:gd name="T3" fmla="*/ 445 h 509"/>
                <a:gd name="T4" fmla="*/ 86 w 550"/>
                <a:gd name="T5" fmla="*/ 436 h 509"/>
                <a:gd name="T6" fmla="*/ 103 w 550"/>
                <a:gd name="T7" fmla="*/ 393 h 509"/>
                <a:gd name="T8" fmla="*/ 119 w 550"/>
                <a:gd name="T9" fmla="*/ 351 h 509"/>
                <a:gd name="T10" fmla="*/ 143 w 550"/>
                <a:gd name="T11" fmla="*/ 314 h 509"/>
                <a:gd name="T12" fmla="*/ 183 w 550"/>
                <a:gd name="T13" fmla="*/ 277 h 509"/>
                <a:gd name="T14" fmla="*/ 233 w 550"/>
                <a:gd name="T15" fmla="*/ 241 h 509"/>
                <a:gd name="T16" fmla="*/ 291 w 550"/>
                <a:gd name="T17" fmla="*/ 207 h 509"/>
                <a:gd name="T18" fmla="*/ 351 w 550"/>
                <a:gd name="T19" fmla="*/ 174 h 509"/>
                <a:gd name="T20" fmla="*/ 410 w 550"/>
                <a:gd name="T21" fmla="*/ 143 h 509"/>
                <a:gd name="T22" fmla="*/ 466 w 550"/>
                <a:gd name="T23" fmla="*/ 116 h 509"/>
                <a:gd name="T24" fmla="*/ 513 w 550"/>
                <a:gd name="T25" fmla="*/ 93 h 509"/>
                <a:gd name="T26" fmla="*/ 522 w 550"/>
                <a:gd name="T27" fmla="*/ 88 h 509"/>
                <a:gd name="T28" fmla="*/ 532 w 550"/>
                <a:gd name="T29" fmla="*/ 83 h 509"/>
                <a:gd name="T30" fmla="*/ 541 w 550"/>
                <a:gd name="T31" fmla="*/ 78 h 509"/>
                <a:gd name="T32" fmla="*/ 550 w 550"/>
                <a:gd name="T33" fmla="*/ 74 h 509"/>
                <a:gd name="T34" fmla="*/ 543 w 550"/>
                <a:gd name="T35" fmla="*/ 54 h 509"/>
                <a:gd name="T36" fmla="*/ 543 w 550"/>
                <a:gd name="T37" fmla="*/ 34 h 509"/>
                <a:gd name="T38" fmla="*/ 540 w 550"/>
                <a:gd name="T39" fmla="*/ 15 h 509"/>
                <a:gd name="T40" fmla="*/ 522 w 550"/>
                <a:gd name="T41" fmla="*/ 0 h 509"/>
                <a:gd name="T42" fmla="*/ 475 w 550"/>
                <a:gd name="T43" fmla="*/ 17 h 509"/>
                <a:gd name="T44" fmla="*/ 430 w 550"/>
                <a:gd name="T45" fmla="*/ 35 h 509"/>
                <a:gd name="T46" fmla="*/ 387 w 550"/>
                <a:gd name="T47" fmla="*/ 58 h 509"/>
                <a:gd name="T48" fmla="*/ 343 w 550"/>
                <a:gd name="T49" fmla="*/ 87 h 509"/>
                <a:gd name="T50" fmla="*/ 296 w 550"/>
                <a:gd name="T51" fmla="*/ 124 h 509"/>
                <a:gd name="T52" fmla="*/ 244 w 550"/>
                <a:gd name="T53" fmla="*/ 171 h 509"/>
                <a:gd name="T54" fmla="*/ 186 w 550"/>
                <a:gd name="T55" fmla="*/ 230 h 509"/>
                <a:gd name="T56" fmla="*/ 118 w 550"/>
                <a:gd name="T57" fmla="*/ 304 h 509"/>
                <a:gd name="T58" fmla="*/ 110 w 550"/>
                <a:gd name="T59" fmla="*/ 308 h 509"/>
                <a:gd name="T60" fmla="*/ 100 w 550"/>
                <a:gd name="T61" fmla="*/ 311 h 509"/>
                <a:gd name="T62" fmla="*/ 95 w 550"/>
                <a:gd name="T63" fmla="*/ 311 h 509"/>
                <a:gd name="T64" fmla="*/ 91 w 550"/>
                <a:gd name="T65" fmla="*/ 311 h 509"/>
                <a:gd name="T66" fmla="*/ 83 w 550"/>
                <a:gd name="T67" fmla="*/ 311 h 509"/>
                <a:gd name="T68" fmla="*/ 73 w 550"/>
                <a:gd name="T69" fmla="*/ 312 h 509"/>
                <a:gd name="T70" fmla="*/ 48 w 550"/>
                <a:gd name="T71" fmla="*/ 331 h 509"/>
                <a:gd name="T72" fmla="*/ 44 w 550"/>
                <a:gd name="T73" fmla="*/ 343 h 509"/>
                <a:gd name="T74" fmla="*/ 4 w 550"/>
                <a:gd name="T75" fmla="*/ 389 h 509"/>
                <a:gd name="T76" fmla="*/ 55 w 550"/>
                <a:gd name="T77" fmla="*/ 386 h 509"/>
                <a:gd name="T78" fmla="*/ 47 w 550"/>
                <a:gd name="T79" fmla="*/ 431 h 509"/>
                <a:gd name="T80" fmla="*/ 100 w 550"/>
                <a:gd name="T81" fmla="*/ 509 h 509"/>
                <a:gd name="T82" fmla="*/ 103 w 550"/>
                <a:gd name="T83" fmla="*/ 508 h 509"/>
                <a:gd name="T84" fmla="*/ 103 w 550"/>
                <a:gd name="T85" fmla="*/ 500 h 5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50"/>
                <a:gd name="T130" fmla="*/ 0 h 509"/>
                <a:gd name="T131" fmla="*/ 550 w 550"/>
                <a:gd name="T132" fmla="*/ 509 h 50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50" h="509">
                  <a:moveTo>
                    <a:pt x="103" y="500"/>
                  </a:moveTo>
                  <a:lnTo>
                    <a:pt x="100" y="488"/>
                  </a:lnTo>
                  <a:lnTo>
                    <a:pt x="94" y="466"/>
                  </a:lnTo>
                  <a:lnTo>
                    <a:pt x="89" y="445"/>
                  </a:lnTo>
                  <a:lnTo>
                    <a:pt x="86" y="436"/>
                  </a:lnTo>
                  <a:lnTo>
                    <a:pt x="94" y="418"/>
                  </a:lnTo>
                  <a:lnTo>
                    <a:pt x="103" y="393"/>
                  </a:lnTo>
                  <a:lnTo>
                    <a:pt x="112" y="370"/>
                  </a:lnTo>
                  <a:lnTo>
                    <a:pt x="119" y="351"/>
                  </a:lnTo>
                  <a:lnTo>
                    <a:pt x="129" y="333"/>
                  </a:lnTo>
                  <a:lnTo>
                    <a:pt x="143" y="314"/>
                  </a:lnTo>
                  <a:lnTo>
                    <a:pt x="161" y="296"/>
                  </a:lnTo>
                  <a:lnTo>
                    <a:pt x="183" y="277"/>
                  </a:lnTo>
                  <a:lnTo>
                    <a:pt x="207" y="259"/>
                  </a:lnTo>
                  <a:lnTo>
                    <a:pt x="233" y="241"/>
                  </a:lnTo>
                  <a:lnTo>
                    <a:pt x="260" y="223"/>
                  </a:lnTo>
                  <a:lnTo>
                    <a:pt x="291" y="207"/>
                  </a:lnTo>
                  <a:lnTo>
                    <a:pt x="320" y="190"/>
                  </a:lnTo>
                  <a:lnTo>
                    <a:pt x="351" y="174"/>
                  </a:lnTo>
                  <a:lnTo>
                    <a:pt x="381" y="159"/>
                  </a:lnTo>
                  <a:lnTo>
                    <a:pt x="410" y="143"/>
                  </a:lnTo>
                  <a:lnTo>
                    <a:pt x="439" y="130"/>
                  </a:lnTo>
                  <a:lnTo>
                    <a:pt x="466" y="116"/>
                  </a:lnTo>
                  <a:lnTo>
                    <a:pt x="490" y="104"/>
                  </a:lnTo>
                  <a:lnTo>
                    <a:pt x="513" y="93"/>
                  </a:lnTo>
                  <a:lnTo>
                    <a:pt x="517" y="91"/>
                  </a:lnTo>
                  <a:lnTo>
                    <a:pt x="522" y="88"/>
                  </a:lnTo>
                  <a:lnTo>
                    <a:pt x="526" y="86"/>
                  </a:lnTo>
                  <a:lnTo>
                    <a:pt x="532" y="83"/>
                  </a:lnTo>
                  <a:lnTo>
                    <a:pt x="536" y="81"/>
                  </a:lnTo>
                  <a:lnTo>
                    <a:pt x="541" y="78"/>
                  </a:lnTo>
                  <a:lnTo>
                    <a:pt x="545" y="76"/>
                  </a:lnTo>
                  <a:lnTo>
                    <a:pt x="550" y="74"/>
                  </a:lnTo>
                  <a:lnTo>
                    <a:pt x="545" y="64"/>
                  </a:lnTo>
                  <a:lnTo>
                    <a:pt x="543" y="54"/>
                  </a:lnTo>
                  <a:lnTo>
                    <a:pt x="543" y="44"/>
                  </a:lnTo>
                  <a:lnTo>
                    <a:pt x="543" y="34"/>
                  </a:lnTo>
                  <a:lnTo>
                    <a:pt x="542" y="24"/>
                  </a:lnTo>
                  <a:lnTo>
                    <a:pt x="540" y="15"/>
                  </a:lnTo>
                  <a:lnTo>
                    <a:pt x="533" y="7"/>
                  </a:lnTo>
                  <a:lnTo>
                    <a:pt x="522" y="0"/>
                  </a:lnTo>
                  <a:lnTo>
                    <a:pt x="497" y="8"/>
                  </a:lnTo>
                  <a:lnTo>
                    <a:pt x="475" y="17"/>
                  </a:lnTo>
                  <a:lnTo>
                    <a:pt x="452" y="26"/>
                  </a:lnTo>
                  <a:lnTo>
                    <a:pt x="430" y="35"/>
                  </a:lnTo>
                  <a:lnTo>
                    <a:pt x="409" y="46"/>
                  </a:lnTo>
                  <a:lnTo>
                    <a:pt x="387" y="58"/>
                  </a:lnTo>
                  <a:lnTo>
                    <a:pt x="365" y="72"/>
                  </a:lnTo>
                  <a:lnTo>
                    <a:pt x="343" y="87"/>
                  </a:lnTo>
                  <a:lnTo>
                    <a:pt x="320" y="104"/>
                  </a:lnTo>
                  <a:lnTo>
                    <a:pt x="296" y="124"/>
                  </a:lnTo>
                  <a:lnTo>
                    <a:pt x="271" y="146"/>
                  </a:lnTo>
                  <a:lnTo>
                    <a:pt x="244" y="171"/>
                  </a:lnTo>
                  <a:lnTo>
                    <a:pt x="216" y="199"/>
                  </a:lnTo>
                  <a:lnTo>
                    <a:pt x="186" y="230"/>
                  </a:lnTo>
                  <a:lnTo>
                    <a:pt x="152" y="266"/>
                  </a:lnTo>
                  <a:lnTo>
                    <a:pt x="118" y="304"/>
                  </a:lnTo>
                  <a:lnTo>
                    <a:pt x="114" y="306"/>
                  </a:lnTo>
                  <a:lnTo>
                    <a:pt x="110" y="308"/>
                  </a:lnTo>
                  <a:lnTo>
                    <a:pt x="105" y="309"/>
                  </a:lnTo>
                  <a:lnTo>
                    <a:pt x="100" y="311"/>
                  </a:lnTo>
                  <a:lnTo>
                    <a:pt x="98" y="311"/>
                  </a:lnTo>
                  <a:lnTo>
                    <a:pt x="95" y="311"/>
                  </a:lnTo>
                  <a:lnTo>
                    <a:pt x="93" y="311"/>
                  </a:lnTo>
                  <a:lnTo>
                    <a:pt x="91" y="311"/>
                  </a:lnTo>
                  <a:lnTo>
                    <a:pt x="87" y="311"/>
                  </a:lnTo>
                  <a:lnTo>
                    <a:pt x="83" y="311"/>
                  </a:lnTo>
                  <a:lnTo>
                    <a:pt x="77" y="311"/>
                  </a:lnTo>
                  <a:lnTo>
                    <a:pt x="73" y="312"/>
                  </a:lnTo>
                  <a:lnTo>
                    <a:pt x="57" y="321"/>
                  </a:lnTo>
                  <a:lnTo>
                    <a:pt x="48" y="331"/>
                  </a:lnTo>
                  <a:lnTo>
                    <a:pt x="45" y="340"/>
                  </a:lnTo>
                  <a:lnTo>
                    <a:pt x="44" y="343"/>
                  </a:lnTo>
                  <a:lnTo>
                    <a:pt x="0" y="384"/>
                  </a:lnTo>
                  <a:lnTo>
                    <a:pt x="4" y="389"/>
                  </a:lnTo>
                  <a:lnTo>
                    <a:pt x="46" y="361"/>
                  </a:lnTo>
                  <a:lnTo>
                    <a:pt x="55" y="386"/>
                  </a:lnTo>
                  <a:lnTo>
                    <a:pt x="53" y="412"/>
                  </a:lnTo>
                  <a:lnTo>
                    <a:pt x="47" y="431"/>
                  </a:lnTo>
                  <a:lnTo>
                    <a:pt x="44" y="439"/>
                  </a:lnTo>
                  <a:lnTo>
                    <a:pt x="100" y="509"/>
                  </a:lnTo>
                  <a:lnTo>
                    <a:pt x="101" y="509"/>
                  </a:lnTo>
                  <a:lnTo>
                    <a:pt x="103" y="508"/>
                  </a:lnTo>
                  <a:lnTo>
                    <a:pt x="104" y="506"/>
                  </a:lnTo>
                  <a:lnTo>
                    <a:pt x="103" y="500"/>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0" name="Freeform 211">
              <a:extLst>
                <a:ext uri="{FF2B5EF4-FFF2-40B4-BE49-F238E27FC236}">
                  <a16:creationId xmlns:a16="http://schemas.microsoft.com/office/drawing/2014/main" id="{894A0732-4DA7-58E9-2E35-FE0B819E56D1}"/>
                </a:ext>
              </a:extLst>
            </p:cNvPr>
            <p:cNvSpPr>
              <a:spLocks/>
            </p:cNvSpPr>
            <p:nvPr/>
          </p:nvSpPr>
          <p:spPr bwMode="auto">
            <a:xfrm>
              <a:off x="2227" y="1124"/>
              <a:ext cx="278" cy="221"/>
            </a:xfrm>
            <a:custGeom>
              <a:avLst/>
              <a:gdLst>
                <a:gd name="T0" fmla="*/ 245 w 278"/>
                <a:gd name="T1" fmla="*/ 146 h 221"/>
                <a:gd name="T2" fmla="*/ 234 w 278"/>
                <a:gd name="T3" fmla="*/ 111 h 221"/>
                <a:gd name="T4" fmla="*/ 229 w 278"/>
                <a:gd name="T5" fmla="*/ 88 h 221"/>
                <a:gd name="T6" fmla="*/ 223 w 278"/>
                <a:gd name="T7" fmla="*/ 73 h 221"/>
                <a:gd name="T8" fmla="*/ 215 w 278"/>
                <a:gd name="T9" fmla="*/ 55 h 221"/>
                <a:gd name="T10" fmla="*/ 209 w 278"/>
                <a:gd name="T11" fmla="*/ 44 h 221"/>
                <a:gd name="T12" fmla="*/ 200 w 278"/>
                <a:gd name="T13" fmla="*/ 34 h 221"/>
                <a:gd name="T14" fmla="*/ 189 w 278"/>
                <a:gd name="T15" fmla="*/ 24 h 221"/>
                <a:gd name="T16" fmla="*/ 174 w 278"/>
                <a:gd name="T17" fmla="*/ 15 h 221"/>
                <a:gd name="T18" fmla="*/ 158 w 278"/>
                <a:gd name="T19" fmla="*/ 7 h 221"/>
                <a:gd name="T20" fmla="*/ 138 w 278"/>
                <a:gd name="T21" fmla="*/ 2 h 221"/>
                <a:gd name="T22" fmla="*/ 116 w 278"/>
                <a:gd name="T23" fmla="*/ 0 h 221"/>
                <a:gd name="T24" fmla="*/ 89 w 278"/>
                <a:gd name="T25" fmla="*/ 2 h 221"/>
                <a:gd name="T26" fmla="*/ 85 w 278"/>
                <a:gd name="T27" fmla="*/ 3 h 221"/>
                <a:gd name="T28" fmla="*/ 80 w 278"/>
                <a:gd name="T29" fmla="*/ 5 h 221"/>
                <a:gd name="T30" fmla="*/ 76 w 278"/>
                <a:gd name="T31" fmla="*/ 5 h 221"/>
                <a:gd name="T32" fmla="*/ 71 w 278"/>
                <a:gd name="T33" fmla="*/ 6 h 221"/>
                <a:gd name="T34" fmla="*/ 68 w 278"/>
                <a:gd name="T35" fmla="*/ 7 h 221"/>
                <a:gd name="T36" fmla="*/ 64 w 278"/>
                <a:gd name="T37" fmla="*/ 8 h 221"/>
                <a:gd name="T38" fmla="*/ 59 w 278"/>
                <a:gd name="T39" fmla="*/ 9 h 221"/>
                <a:gd name="T40" fmla="*/ 56 w 278"/>
                <a:gd name="T41" fmla="*/ 10 h 221"/>
                <a:gd name="T42" fmla="*/ 38 w 278"/>
                <a:gd name="T43" fmla="*/ 29 h 221"/>
                <a:gd name="T44" fmla="*/ 22 w 278"/>
                <a:gd name="T45" fmla="*/ 51 h 221"/>
                <a:gd name="T46" fmla="*/ 11 w 278"/>
                <a:gd name="T47" fmla="*/ 76 h 221"/>
                <a:gd name="T48" fmla="*/ 3 w 278"/>
                <a:gd name="T49" fmla="*/ 103 h 221"/>
                <a:gd name="T50" fmla="*/ 0 w 278"/>
                <a:gd name="T51" fmla="*/ 130 h 221"/>
                <a:gd name="T52" fmla="*/ 0 w 278"/>
                <a:gd name="T53" fmla="*/ 157 h 221"/>
                <a:gd name="T54" fmla="*/ 3 w 278"/>
                <a:gd name="T55" fmla="*/ 184 h 221"/>
                <a:gd name="T56" fmla="*/ 11 w 278"/>
                <a:gd name="T57" fmla="*/ 211 h 221"/>
                <a:gd name="T58" fmla="*/ 28 w 278"/>
                <a:gd name="T59" fmla="*/ 213 h 221"/>
                <a:gd name="T60" fmla="*/ 45 w 278"/>
                <a:gd name="T61" fmla="*/ 216 h 221"/>
                <a:gd name="T62" fmla="*/ 61 w 278"/>
                <a:gd name="T63" fmla="*/ 217 h 221"/>
                <a:gd name="T64" fmla="*/ 79 w 278"/>
                <a:gd name="T65" fmla="*/ 219 h 221"/>
                <a:gd name="T66" fmla="*/ 96 w 278"/>
                <a:gd name="T67" fmla="*/ 220 h 221"/>
                <a:gd name="T68" fmla="*/ 113 w 278"/>
                <a:gd name="T69" fmla="*/ 221 h 221"/>
                <a:gd name="T70" fmla="*/ 129 w 278"/>
                <a:gd name="T71" fmla="*/ 221 h 221"/>
                <a:gd name="T72" fmla="*/ 146 w 278"/>
                <a:gd name="T73" fmla="*/ 221 h 221"/>
                <a:gd name="T74" fmla="*/ 163 w 278"/>
                <a:gd name="T75" fmla="*/ 221 h 221"/>
                <a:gd name="T76" fmla="*/ 181 w 278"/>
                <a:gd name="T77" fmla="*/ 220 h 221"/>
                <a:gd name="T78" fmla="*/ 196 w 278"/>
                <a:gd name="T79" fmla="*/ 218 h 221"/>
                <a:gd name="T80" fmla="*/ 213 w 278"/>
                <a:gd name="T81" fmla="*/ 214 h 221"/>
                <a:gd name="T82" fmla="*/ 230 w 278"/>
                <a:gd name="T83" fmla="*/ 211 h 221"/>
                <a:gd name="T84" fmla="*/ 245 w 278"/>
                <a:gd name="T85" fmla="*/ 205 h 221"/>
                <a:gd name="T86" fmla="*/ 262 w 278"/>
                <a:gd name="T87" fmla="*/ 200 h 221"/>
                <a:gd name="T88" fmla="*/ 278 w 278"/>
                <a:gd name="T89" fmla="*/ 193 h 221"/>
                <a:gd name="T90" fmla="*/ 272 w 278"/>
                <a:gd name="T91" fmla="*/ 189 h 221"/>
                <a:gd name="T92" fmla="*/ 263 w 278"/>
                <a:gd name="T93" fmla="*/ 180 h 221"/>
                <a:gd name="T94" fmla="*/ 254 w 278"/>
                <a:gd name="T95" fmla="*/ 165 h 221"/>
                <a:gd name="T96" fmla="*/ 245 w 278"/>
                <a:gd name="T97" fmla="*/ 146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8"/>
                <a:gd name="T148" fmla="*/ 0 h 221"/>
                <a:gd name="T149" fmla="*/ 278 w 278"/>
                <a:gd name="T150" fmla="*/ 221 h 2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8" h="221">
                  <a:moveTo>
                    <a:pt x="245" y="146"/>
                  </a:moveTo>
                  <a:lnTo>
                    <a:pt x="234" y="111"/>
                  </a:lnTo>
                  <a:lnTo>
                    <a:pt x="229" y="88"/>
                  </a:lnTo>
                  <a:lnTo>
                    <a:pt x="223" y="73"/>
                  </a:lnTo>
                  <a:lnTo>
                    <a:pt x="215" y="55"/>
                  </a:lnTo>
                  <a:lnTo>
                    <a:pt x="209" y="44"/>
                  </a:lnTo>
                  <a:lnTo>
                    <a:pt x="200" y="34"/>
                  </a:lnTo>
                  <a:lnTo>
                    <a:pt x="189" y="24"/>
                  </a:lnTo>
                  <a:lnTo>
                    <a:pt x="174" y="15"/>
                  </a:lnTo>
                  <a:lnTo>
                    <a:pt x="158" y="7"/>
                  </a:lnTo>
                  <a:lnTo>
                    <a:pt x="138" y="2"/>
                  </a:lnTo>
                  <a:lnTo>
                    <a:pt x="116" y="0"/>
                  </a:lnTo>
                  <a:lnTo>
                    <a:pt x="89" y="2"/>
                  </a:lnTo>
                  <a:lnTo>
                    <a:pt x="85" y="3"/>
                  </a:lnTo>
                  <a:lnTo>
                    <a:pt x="80" y="5"/>
                  </a:lnTo>
                  <a:lnTo>
                    <a:pt x="76" y="5"/>
                  </a:lnTo>
                  <a:lnTo>
                    <a:pt x="71" y="6"/>
                  </a:lnTo>
                  <a:lnTo>
                    <a:pt x="68" y="7"/>
                  </a:lnTo>
                  <a:lnTo>
                    <a:pt x="64" y="8"/>
                  </a:lnTo>
                  <a:lnTo>
                    <a:pt x="59" y="9"/>
                  </a:lnTo>
                  <a:lnTo>
                    <a:pt x="56" y="10"/>
                  </a:lnTo>
                  <a:lnTo>
                    <a:pt x="38" y="29"/>
                  </a:lnTo>
                  <a:lnTo>
                    <a:pt x="22" y="51"/>
                  </a:lnTo>
                  <a:lnTo>
                    <a:pt x="11" y="76"/>
                  </a:lnTo>
                  <a:lnTo>
                    <a:pt x="3" y="103"/>
                  </a:lnTo>
                  <a:lnTo>
                    <a:pt x="0" y="130"/>
                  </a:lnTo>
                  <a:lnTo>
                    <a:pt x="0" y="157"/>
                  </a:lnTo>
                  <a:lnTo>
                    <a:pt x="3" y="184"/>
                  </a:lnTo>
                  <a:lnTo>
                    <a:pt x="11" y="211"/>
                  </a:lnTo>
                  <a:lnTo>
                    <a:pt x="28" y="213"/>
                  </a:lnTo>
                  <a:lnTo>
                    <a:pt x="45" y="216"/>
                  </a:lnTo>
                  <a:lnTo>
                    <a:pt x="61" y="217"/>
                  </a:lnTo>
                  <a:lnTo>
                    <a:pt x="79" y="219"/>
                  </a:lnTo>
                  <a:lnTo>
                    <a:pt x="96" y="220"/>
                  </a:lnTo>
                  <a:lnTo>
                    <a:pt x="113" y="221"/>
                  </a:lnTo>
                  <a:lnTo>
                    <a:pt x="129" y="221"/>
                  </a:lnTo>
                  <a:lnTo>
                    <a:pt x="146" y="221"/>
                  </a:lnTo>
                  <a:lnTo>
                    <a:pt x="163" y="221"/>
                  </a:lnTo>
                  <a:lnTo>
                    <a:pt x="181" y="220"/>
                  </a:lnTo>
                  <a:lnTo>
                    <a:pt x="196" y="218"/>
                  </a:lnTo>
                  <a:lnTo>
                    <a:pt x="213" y="214"/>
                  </a:lnTo>
                  <a:lnTo>
                    <a:pt x="230" y="211"/>
                  </a:lnTo>
                  <a:lnTo>
                    <a:pt x="245" y="205"/>
                  </a:lnTo>
                  <a:lnTo>
                    <a:pt x="262" y="200"/>
                  </a:lnTo>
                  <a:lnTo>
                    <a:pt x="278" y="193"/>
                  </a:lnTo>
                  <a:lnTo>
                    <a:pt x="272" y="189"/>
                  </a:lnTo>
                  <a:lnTo>
                    <a:pt x="263" y="180"/>
                  </a:lnTo>
                  <a:lnTo>
                    <a:pt x="254" y="165"/>
                  </a:lnTo>
                  <a:lnTo>
                    <a:pt x="245" y="146"/>
                  </a:lnTo>
                  <a:close/>
                </a:path>
              </a:pathLst>
            </a:custGeom>
            <a:solidFill>
              <a:srgbClr val="3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1" name="Freeform 212">
              <a:extLst>
                <a:ext uri="{FF2B5EF4-FFF2-40B4-BE49-F238E27FC236}">
                  <a16:creationId xmlns:a16="http://schemas.microsoft.com/office/drawing/2014/main" id="{0FD09B18-1894-DA50-573F-291752084755}"/>
                </a:ext>
              </a:extLst>
            </p:cNvPr>
            <p:cNvSpPr>
              <a:spLocks/>
            </p:cNvSpPr>
            <p:nvPr/>
          </p:nvSpPr>
          <p:spPr bwMode="auto">
            <a:xfrm>
              <a:off x="2179" y="1434"/>
              <a:ext cx="208" cy="335"/>
            </a:xfrm>
            <a:custGeom>
              <a:avLst/>
              <a:gdLst>
                <a:gd name="T0" fmla="*/ 194 w 208"/>
                <a:gd name="T1" fmla="*/ 286 h 335"/>
                <a:gd name="T2" fmla="*/ 131 w 208"/>
                <a:gd name="T3" fmla="*/ 279 h 335"/>
                <a:gd name="T4" fmla="*/ 129 w 208"/>
                <a:gd name="T5" fmla="*/ 279 h 335"/>
                <a:gd name="T6" fmla="*/ 126 w 208"/>
                <a:gd name="T7" fmla="*/ 282 h 335"/>
                <a:gd name="T8" fmla="*/ 122 w 208"/>
                <a:gd name="T9" fmla="*/ 284 h 335"/>
                <a:gd name="T10" fmla="*/ 116 w 208"/>
                <a:gd name="T11" fmla="*/ 286 h 335"/>
                <a:gd name="T12" fmla="*/ 109 w 208"/>
                <a:gd name="T13" fmla="*/ 291 h 335"/>
                <a:gd name="T14" fmla="*/ 102 w 208"/>
                <a:gd name="T15" fmla="*/ 295 h 335"/>
                <a:gd name="T16" fmla="*/ 95 w 208"/>
                <a:gd name="T17" fmla="*/ 301 h 335"/>
                <a:gd name="T18" fmla="*/ 88 w 208"/>
                <a:gd name="T19" fmla="*/ 306 h 335"/>
                <a:gd name="T20" fmla="*/ 87 w 208"/>
                <a:gd name="T21" fmla="*/ 305 h 335"/>
                <a:gd name="T22" fmla="*/ 84 w 208"/>
                <a:gd name="T23" fmla="*/ 302 h 335"/>
                <a:gd name="T24" fmla="*/ 80 w 208"/>
                <a:gd name="T25" fmla="*/ 298 h 335"/>
                <a:gd name="T26" fmla="*/ 79 w 208"/>
                <a:gd name="T27" fmla="*/ 297 h 335"/>
                <a:gd name="T28" fmla="*/ 35 w 208"/>
                <a:gd name="T29" fmla="*/ 150 h 335"/>
                <a:gd name="T30" fmla="*/ 171 w 208"/>
                <a:gd name="T31" fmla="*/ 24 h 335"/>
                <a:gd name="T32" fmla="*/ 167 w 208"/>
                <a:gd name="T33" fmla="*/ 22 h 335"/>
                <a:gd name="T34" fmla="*/ 162 w 208"/>
                <a:gd name="T35" fmla="*/ 17 h 335"/>
                <a:gd name="T36" fmla="*/ 155 w 208"/>
                <a:gd name="T37" fmla="*/ 12 h 335"/>
                <a:gd name="T38" fmla="*/ 152 w 208"/>
                <a:gd name="T39" fmla="*/ 9 h 335"/>
                <a:gd name="T40" fmla="*/ 146 w 208"/>
                <a:gd name="T41" fmla="*/ 7 h 335"/>
                <a:gd name="T42" fmla="*/ 141 w 208"/>
                <a:gd name="T43" fmla="*/ 5 h 335"/>
                <a:gd name="T44" fmla="*/ 136 w 208"/>
                <a:gd name="T45" fmla="*/ 3 h 335"/>
                <a:gd name="T46" fmla="*/ 132 w 208"/>
                <a:gd name="T47" fmla="*/ 0 h 335"/>
                <a:gd name="T48" fmla="*/ 0 w 208"/>
                <a:gd name="T49" fmla="*/ 139 h 335"/>
                <a:gd name="T50" fmla="*/ 77 w 208"/>
                <a:gd name="T51" fmla="*/ 322 h 335"/>
                <a:gd name="T52" fmla="*/ 83 w 208"/>
                <a:gd name="T53" fmla="*/ 325 h 335"/>
                <a:gd name="T54" fmla="*/ 87 w 208"/>
                <a:gd name="T55" fmla="*/ 326 h 335"/>
                <a:gd name="T56" fmla="*/ 93 w 208"/>
                <a:gd name="T57" fmla="*/ 327 h 335"/>
                <a:gd name="T58" fmla="*/ 99 w 208"/>
                <a:gd name="T59" fmla="*/ 327 h 335"/>
                <a:gd name="T60" fmla="*/ 107 w 208"/>
                <a:gd name="T61" fmla="*/ 326 h 335"/>
                <a:gd name="T62" fmla="*/ 114 w 208"/>
                <a:gd name="T63" fmla="*/ 327 h 335"/>
                <a:gd name="T64" fmla="*/ 120 w 208"/>
                <a:gd name="T65" fmla="*/ 329 h 335"/>
                <a:gd name="T66" fmla="*/ 125 w 208"/>
                <a:gd name="T67" fmla="*/ 331 h 335"/>
                <a:gd name="T68" fmla="*/ 129 w 208"/>
                <a:gd name="T69" fmla="*/ 333 h 335"/>
                <a:gd name="T70" fmla="*/ 143 w 208"/>
                <a:gd name="T71" fmla="*/ 335 h 335"/>
                <a:gd name="T72" fmla="*/ 152 w 208"/>
                <a:gd name="T73" fmla="*/ 335 h 335"/>
                <a:gd name="T74" fmla="*/ 156 w 208"/>
                <a:gd name="T75" fmla="*/ 334 h 335"/>
                <a:gd name="T76" fmla="*/ 157 w 208"/>
                <a:gd name="T77" fmla="*/ 334 h 335"/>
                <a:gd name="T78" fmla="*/ 156 w 208"/>
                <a:gd name="T79" fmla="*/ 333 h 335"/>
                <a:gd name="T80" fmla="*/ 153 w 208"/>
                <a:gd name="T81" fmla="*/ 329 h 335"/>
                <a:gd name="T82" fmla="*/ 144 w 208"/>
                <a:gd name="T83" fmla="*/ 324 h 335"/>
                <a:gd name="T84" fmla="*/ 128 w 208"/>
                <a:gd name="T85" fmla="*/ 317 h 335"/>
                <a:gd name="T86" fmla="*/ 126 w 208"/>
                <a:gd name="T87" fmla="*/ 314 h 335"/>
                <a:gd name="T88" fmla="*/ 129 w 208"/>
                <a:gd name="T89" fmla="*/ 307 h 335"/>
                <a:gd name="T90" fmla="*/ 135 w 208"/>
                <a:gd name="T91" fmla="*/ 302 h 335"/>
                <a:gd name="T92" fmla="*/ 137 w 208"/>
                <a:gd name="T93" fmla="*/ 300 h 335"/>
                <a:gd name="T94" fmla="*/ 168 w 208"/>
                <a:gd name="T95" fmla="*/ 294 h 335"/>
                <a:gd name="T96" fmla="*/ 172 w 208"/>
                <a:gd name="T97" fmla="*/ 294 h 335"/>
                <a:gd name="T98" fmla="*/ 181 w 208"/>
                <a:gd name="T99" fmla="*/ 294 h 335"/>
                <a:gd name="T100" fmla="*/ 191 w 208"/>
                <a:gd name="T101" fmla="*/ 294 h 335"/>
                <a:gd name="T102" fmla="*/ 199 w 208"/>
                <a:gd name="T103" fmla="*/ 295 h 335"/>
                <a:gd name="T104" fmla="*/ 203 w 208"/>
                <a:gd name="T105" fmla="*/ 295 h 335"/>
                <a:gd name="T106" fmla="*/ 205 w 208"/>
                <a:gd name="T107" fmla="*/ 293 h 335"/>
                <a:gd name="T108" fmla="*/ 208 w 208"/>
                <a:gd name="T109" fmla="*/ 292 h 335"/>
                <a:gd name="T110" fmla="*/ 208 w 208"/>
                <a:gd name="T111" fmla="*/ 291 h 335"/>
                <a:gd name="T112" fmla="*/ 194 w 208"/>
                <a:gd name="T113" fmla="*/ 286 h 3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8"/>
                <a:gd name="T172" fmla="*/ 0 h 335"/>
                <a:gd name="T173" fmla="*/ 208 w 208"/>
                <a:gd name="T174" fmla="*/ 335 h 3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8" h="335">
                  <a:moveTo>
                    <a:pt x="194" y="286"/>
                  </a:moveTo>
                  <a:lnTo>
                    <a:pt x="131" y="279"/>
                  </a:lnTo>
                  <a:lnTo>
                    <a:pt x="129" y="279"/>
                  </a:lnTo>
                  <a:lnTo>
                    <a:pt x="126" y="282"/>
                  </a:lnTo>
                  <a:lnTo>
                    <a:pt x="122" y="284"/>
                  </a:lnTo>
                  <a:lnTo>
                    <a:pt x="116" y="286"/>
                  </a:lnTo>
                  <a:lnTo>
                    <a:pt x="109" y="291"/>
                  </a:lnTo>
                  <a:lnTo>
                    <a:pt x="102" y="295"/>
                  </a:lnTo>
                  <a:lnTo>
                    <a:pt x="95" y="301"/>
                  </a:lnTo>
                  <a:lnTo>
                    <a:pt x="88" y="306"/>
                  </a:lnTo>
                  <a:lnTo>
                    <a:pt x="87" y="305"/>
                  </a:lnTo>
                  <a:lnTo>
                    <a:pt x="84" y="302"/>
                  </a:lnTo>
                  <a:lnTo>
                    <a:pt x="80" y="298"/>
                  </a:lnTo>
                  <a:lnTo>
                    <a:pt x="79" y="297"/>
                  </a:lnTo>
                  <a:lnTo>
                    <a:pt x="35" y="150"/>
                  </a:lnTo>
                  <a:lnTo>
                    <a:pt x="171" y="24"/>
                  </a:lnTo>
                  <a:lnTo>
                    <a:pt x="167" y="22"/>
                  </a:lnTo>
                  <a:lnTo>
                    <a:pt x="162" y="17"/>
                  </a:lnTo>
                  <a:lnTo>
                    <a:pt x="155" y="12"/>
                  </a:lnTo>
                  <a:lnTo>
                    <a:pt x="152" y="9"/>
                  </a:lnTo>
                  <a:lnTo>
                    <a:pt x="146" y="7"/>
                  </a:lnTo>
                  <a:lnTo>
                    <a:pt x="141" y="5"/>
                  </a:lnTo>
                  <a:lnTo>
                    <a:pt x="136" y="3"/>
                  </a:lnTo>
                  <a:lnTo>
                    <a:pt x="132" y="0"/>
                  </a:lnTo>
                  <a:lnTo>
                    <a:pt x="0" y="139"/>
                  </a:lnTo>
                  <a:lnTo>
                    <a:pt x="77" y="322"/>
                  </a:lnTo>
                  <a:lnTo>
                    <a:pt x="83" y="325"/>
                  </a:lnTo>
                  <a:lnTo>
                    <a:pt x="87" y="326"/>
                  </a:lnTo>
                  <a:lnTo>
                    <a:pt x="93" y="327"/>
                  </a:lnTo>
                  <a:lnTo>
                    <a:pt x="99" y="327"/>
                  </a:lnTo>
                  <a:lnTo>
                    <a:pt x="107" y="326"/>
                  </a:lnTo>
                  <a:lnTo>
                    <a:pt x="114" y="327"/>
                  </a:lnTo>
                  <a:lnTo>
                    <a:pt x="120" y="329"/>
                  </a:lnTo>
                  <a:lnTo>
                    <a:pt x="125" y="331"/>
                  </a:lnTo>
                  <a:lnTo>
                    <a:pt x="129" y="333"/>
                  </a:lnTo>
                  <a:lnTo>
                    <a:pt x="143" y="335"/>
                  </a:lnTo>
                  <a:lnTo>
                    <a:pt x="152" y="335"/>
                  </a:lnTo>
                  <a:lnTo>
                    <a:pt x="156" y="334"/>
                  </a:lnTo>
                  <a:lnTo>
                    <a:pt x="157" y="334"/>
                  </a:lnTo>
                  <a:lnTo>
                    <a:pt x="156" y="333"/>
                  </a:lnTo>
                  <a:lnTo>
                    <a:pt x="153" y="329"/>
                  </a:lnTo>
                  <a:lnTo>
                    <a:pt x="144" y="324"/>
                  </a:lnTo>
                  <a:lnTo>
                    <a:pt x="128" y="317"/>
                  </a:lnTo>
                  <a:lnTo>
                    <a:pt x="126" y="314"/>
                  </a:lnTo>
                  <a:lnTo>
                    <a:pt x="129" y="307"/>
                  </a:lnTo>
                  <a:lnTo>
                    <a:pt x="135" y="302"/>
                  </a:lnTo>
                  <a:lnTo>
                    <a:pt x="137" y="300"/>
                  </a:lnTo>
                  <a:lnTo>
                    <a:pt x="168" y="294"/>
                  </a:lnTo>
                  <a:lnTo>
                    <a:pt x="172" y="294"/>
                  </a:lnTo>
                  <a:lnTo>
                    <a:pt x="181" y="294"/>
                  </a:lnTo>
                  <a:lnTo>
                    <a:pt x="191" y="294"/>
                  </a:lnTo>
                  <a:lnTo>
                    <a:pt x="199" y="295"/>
                  </a:lnTo>
                  <a:lnTo>
                    <a:pt x="203" y="295"/>
                  </a:lnTo>
                  <a:lnTo>
                    <a:pt x="205" y="293"/>
                  </a:lnTo>
                  <a:lnTo>
                    <a:pt x="208" y="292"/>
                  </a:lnTo>
                  <a:lnTo>
                    <a:pt x="208" y="291"/>
                  </a:lnTo>
                  <a:lnTo>
                    <a:pt x="194" y="286"/>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2" name="Freeform 213">
              <a:extLst>
                <a:ext uri="{FF2B5EF4-FFF2-40B4-BE49-F238E27FC236}">
                  <a16:creationId xmlns:a16="http://schemas.microsoft.com/office/drawing/2014/main" id="{6EA13D49-E2E3-A3C5-3F9F-A22837661703}"/>
                </a:ext>
              </a:extLst>
            </p:cNvPr>
            <p:cNvSpPr>
              <a:spLocks/>
            </p:cNvSpPr>
            <p:nvPr/>
          </p:nvSpPr>
          <p:spPr bwMode="auto">
            <a:xfrm>
              <a:off x="2313" y="1302"/>
              <a:ext cx="43" cy="125"/>
            </a:xfrm>
            <a:custGeom>
              <a:avLst/>
              <a:gdLst>
                <a:gd name="T0" fmla="*/ 2 w 43"/>
                <a:gd name="T1" fmla="*/ 0 h 125"/>
                <a:gd name="T2" fmla="*/ 1 w 43"/>
                <a:gd name="T3" fmla="*/ 6 h 125"/>
                <a:gd name="T4" fmla="*/ 0 w 43"/>
                <a:gd name="T5" fmla="*/ 29 h 125"/>
                <a:gd name="T6" fmla="*/ 0 w 43"/>
                <a:gd name="T7" fmla="*/ 63 h 125"/>
                <a:gd name="T8" fmla="*/ 1 w 43"/>
                <a:gd name="T9" fmla="*/ 112 h 125"/>
                <a:gd name="T10" fmla="*/ 2 w 43"/>
                <a:gd name="T11" fmla="*/ 113 h 125"/>
                <a:gd name="T12" fmla="*/ 4 w 43"/>
                <a:gd name="T13" fmla="*/ 116 h 125"/>
                <a:gd name="T14" fmla="*/ 8 w 43"/>
                <a:gd name="T15" fmla="*/ 119 h 125"/>
                <a:gd name="T16" fmla="*/ 13 w 43"/>
                <a:gd name="T17" fmla="*/ 122 h 125"/>
                <a:gd name="T18" fmla="*/ 19 w 43"/>
                <a:gd name="T19" fmla="*/ 125 h 125"/>
                <a:gd name="T20" fmla="*/ 27 w 43"/>
                <a:gd name="T21" fmla="*/ 125 h 125"/>
                <a:gd name="T22" fmla="*/ 34 w 43"/>
                <a:gd name="T23" fmla="*/ 121 h 125"/>
                <a:gd name="T24" fmla="*/ 43 w 43"/>
                <a:gd name="T25" fmla="*/ 115 h 125"/>
                <a:gd name="T26" fmla="*/ 40 w 43"/>
                <a:gd name="T27" fmla="*/ 106 h 125"/>
                <a:gd name="T28" fmla="*/ 33 w 43"/>
                <a:gd name="T29" fmla="*/ 82 h 125"/>
                <a:gd name="T30" fmla="*/ 28 w 43"/>
                <a:gd name="T31" fmla="*/ 49 h 125"/>
                <a:gd name="T32" fmla="*/ 28 w 43"/>
                <a:gd name="T33" fmla="*/ 10 h 125"/>
                <a:gd name="T34" fmla="*/ 2 w 43"/>
                <a:gd name="T35" fmla="*/ 0 h 1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
                <a:gd name="T55" fmla="*/ 0 h 125"/>
                <a:gd name="T56" fmla="*/ 43 w 43"/>
                <a:gd name="T57" fmla="*/ 125 h 1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 h="125">
                  <a:moveTo>
                    <a:pt x="2" y="0"/>
                  </a:moveTo>
                  <a:lnTo>
                    <a:pt x="1" y="6"/>
                  </a:lnTo>
                  <a:lnTo>
                    <a:pt x="0" y="29"/>
                  </a:lnTo>
                  <a:lnTo>
                    <a:pt x="0" y="63"/>
                  </a:lnTo>
                  <a:lnTo>
                    <a:pt x="1" y="112"/>
                  </a:lnTo>
                  <a:lnTo>
                    <a:pt x="2" y="113"/>
                  </a:lnTo>
                  <a:lnTo>
                    <a:pt x="4" y="116"/>
                  </a:lnTo>
                  <a:lnTo>
                    <a:pt x="8" y="119"/>
                  </a:lnTo>
                  <a:lnTo>
                    <a:pt x="13" y="122"/>
                  </a:lnTo>
                  <a:lnTo>
                    <a:pt x="19" y="125"/>
                  </a:lnTo>
                  <a:lnTo>
                    <a:pt x="27" y="125"/>
                  </a:lnTo>
                  <a:lnTo>
                    <a:pt x="34" y="121"/>
                  </a:lnTo>
                  <a:lnTo>
                    <a:pt x="43" y="115"/>
                  </a:lnTo>
                  <a:lnTo>
                    <a:pt x="40" y="106"/>
                  </a:lnTo>
                  <a:lnTo>
                    <a:pt x="33" y="82"/>
                  </a:lnTo>
                  <a:lnTo>
                    <a:pt x="28" y="49"/>
                  </a:lnTo>
                  <a:lnTo>
                    <a:pt x="28" y="10"/>
                  </a:lnTo>
                  <a:lnTo>
                    <a:pt x="2" y="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3" name="Freeform 214">
              <a:extLst>
                <a:ext uri="{FF2B5EF4-FFF2-40B4-BE49-F238E27FC236}">
                  <a16:creationId xmlns:a16="http://schemas.microsoft.com/office/drawing/2014/main" id="{4DD63D9C-4EA2-A8AD-A9D7-3998E943DE70}"/>
                </a:ext>
              </a:extLst>
            </p:cNvPr>
            <p:cNvSpPr>
              <a:spLocks/>
            </p:cNvSpPr>
            <p:nvPr/>
          </p:nvSpPr>
          <p:spPr bwMode="auto">
            <a:xfrm>
              <a:off x="2293" y="1409"/>
              <a:ext cx="137" cy="59"/>
            </a:xfrm>
            <a:custGeom>
              <a:avLst/>
              <a:gdLst>
                <a:gd name="T0" fmla="*/ 100 w 137"/>
                <a:gd name="T1" fmla="*/ 0 h 59"/>
                <a:gd name="T2" fmla="*/ 102 w 137"/>
                <a:gd name="T3" fmla="*/ 0 h 59"/>
                <a:gd name="T4" fmla="*/ 109 w 137"/>
                <a:gd name="T5" fmla="*/ 1 h 59"/>
                <a:gd name="T6" fmla="*/ 117 w 137"/>
                <a:gd name="T7" fmla="*/ 2 h 59"/>
                <a:gd name="T8" fmla="*/ 126 w 137"/>
                <a:gd name="T9" fmla="*/ 6 h 59"/>
                <a:gd name="T10" fmla="*/ 133 w 137"/>
                <a:gd name="T11" fmla="*/ 12 h 59"/>
                <a:gd name="T12" fmla="*/ 137 w 137"/>
                <a:gd name="T13" fmla="*/ 20 h 59"/>
                <a:gd name="T14" fmla="*/ 136 w 137"/>
                <a:gd name="T15" fmla="*/ 31 h 59"/>
                <a:gd name="T16" fmla="*/ 129 w 137"/>
                <a:gd name="T17" fmla="*/ 47 h 59"/>
                <a:gd name="T18" fmla="*/ 121 w 137"/>
                <a:gd name="T19" fmla="*/ 53 h 59"/>
                <a:gd name="T20" fmla="*/ 110 w 137"/>
                <a:gd name="T21" fmla="*/ 58 h 59"/>
                <a:gd name="T22" fmla="*/ 96 w 137"/>
                <a:gd name="T23" fmla="*/ 59 h 59"/>
                <a:gd name="T24" fmla="*/ 80 w 137"/>
                <a:gd name="T25" fmla="*/ 58 h 59"/>
                <a:gd name="T26" fmla="*/ 63 w 137"/>
                <a:gd name="T27" fmla="*/ 54 h 59"/>
                <a:gd name="T28" fmla="*/ 48 w 137"/>
                <a:gd name="T29" fmla="*/ 50 h 59"/>
                <a:gd name="T30" fmla="*/ 32 w 137"/>
                <a:gd name="T31" fmla="*/ 44 h 59"/>
                <a:gd name="T32" fmla="*/ 19 w 137"/>
                <a:gd name="T33" fmla="*/ 38 h 59"/>
                <a:gd name="T34" fmla="*/ 8 w 137"/>
                <a:gd name="T35" fmla="*/ 30 h 59"/>
                <a:gd name="T36" fmla="*/ 2 w 137"/>
                <a:gd name="T37" fmla="*/ 23 h 59"/>
                <a:gd name="T38" fmla="*/ 0 w 137"/>
                <a:gd name="T39" fmla="*/ 16 h 59"/>
                <a:gd name="T40" fmla="*/ 4 w 137"/>
                <a:gd name="T41" fmla="*/ 10 h 59"/>
                <a:gd name="T42" fmla="*/ 15 w 137"/>
                <a:gd name="T43" fmla="*/ 5 h 59"/>
                <a:gd name="T44" fmla="*/ 34 w 137"/>
                <a:gd name="T45" fmla="*/ 1 h 59"/>
                <a:gd name="T46" fmla="*/ 62 w 137"/>
                <a:gd name="T47" fmla="*/ 0 h 59"/>
                <a:gd name="T48" fmla="*/ 100 w 137"/>
                <a:gd name="T49" fmla="*/ 0 h 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
                <a:gd name="T76" fmla="*/ 0 h 59"/>
                <a:gd name="T77" fmla="*/ 137 w 137"/>
                <a:gd name="T78" fmla="*/ 59 h 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 h="59">
                  <a:moveTo>
                    <a:pt x="100" y="0"/>
                  </a:moveTo>
                  <a:lnTo>
                    <a:pt x="102" y="0"/>
                  </a:lnTo>
                  <a:lnTo>
                    <a:pt x="109" y="1"/>
                  </a:lnTo>
                  <a:lnTo>
                    <a:pt x="117" y="2"/>
                  </a:lnTo>
                  <a:lnTo>
                    <a:pt x="126" y="6"/>
                  </a:lnTo>
                  <a:lnTo>
                    <a:pt x="133" y="12"/>
                  </a:lnTo>
                  <a:lnTo>
                    <a:pt x="137" y="20"/>
                  </a:lnTo>
                  <a:lnTo>
                    <a:pt x="136" y="31"/>
                  </a:lnTo>
                  <a:lnTo>
                    <a:pt x="129" y="47"/>
                  </a:lnTo>
                  <a:lnTo>
                    <a:pt x="121" y="53"/>
                  </a:lnTo>
                  <a:lnTo>
                    <a:pt x="110" y="58"/>
                  </a:lnTo>
                  <a:lnTo>
                    <a:pt x="96" y="59"/>
                  </a:lnTo>
                  <a:lnTo>
                    <a:pt x="80" y="58"/>
                  </a:lnTo>
                  <a:lnTo>
                    <a:pt x="63" y="54"/>
                  </a:lnTo>
                  <a:lnTo>
                    <a:pt x="48" y="50"/>
                  </a:lnTo>
                  <a:lnTo>
                    <a:pt x="32" y="44"/>
                  </a:lnTo>
                  <a:lnTo>
                    <a:pt x="19" y="38"/>
                  </a:lnTo>
                  <a:lnTo>
                    <a:pt x="8" y="30"/>
                  </a:lnTo>
                  <a:lnTo>
                    <a:pt x="2" y="23"/>
                  </a:lnTo>
                  <a:lnTo>
                    <a:pt x="0" y="16"/>
                  </a:lnTo>
                  <a:lnTo>
                    <a:pt x="4" y="10"/>
                  </a:lnTo>
                  <a:lnTo>
                    <a:pt x="15" y="5"/>
                  </a:lnTo>
                  <a:lnTo>
                    <a:pt x="34" y="1"/>
                  </a:lnTo>
                  <a:lnTo>
                    <a:pt x="62" y="0"/>
                  </a:lnTo>
                  <a:lnTo>
                    <a:pt x="1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4" name="Freeform 215">
              <a:extLst>
                <a:ext uri="{FF2B5EF4-FFF2-40B4-BE49-F238E27FC236}">
                  <a16:creationId xmlns:a16="http://schemas.microsoft.com/office/drawing/2014/main" id="{7BC02414-922B-28B2-7BBD-D8FD8E263510}"/>
                </a:ext>
              </a:extLst>
            </p:cNvPr>
            <p:cNvSpPr>
              <a:spLocks/>
            </p:cNvSpPr>
            <p:nvPr/>
          </p:nvSpPr>
          <p:spPr bwMode="auto">
            <a:xfrm>
              <a:off x="2257" y="1159"/>
              <a:ext cx="157" cy="217"/>
            </a:xfrm>
            <a:custGeom>
              <a:avLst/>
              <a:gdLst>
                <a:gd name="T0" fmla="*/ 155 w 157"/>
                <a:gd name="T1" fmla="*/ 61 h 217"/>
                <a:gd name="T2" fmla="*/ 153 w 157"/>
                <a:gd name="T3" fmla="*/ 53 h 217"/>
                <a:gd name="T4" fmla="*/ 147 w 157"/>
                <a:gd name="T5" fmla="*/ 42 h 217"/>
                <a:gd name="T6" fmla="*/ 140 w 157"/>
                <a:gd name="T7" fmla="*/ 31 h 217"/>
                <a:gd name="T8" fmla="*/ 128 w 157"/>
                <a:gd name="T9" fmla="*/ 20 h 217"/>
                <a:gd name="T10" fmla="*/ 115 w 157"/>
                <a:gd name="T11" fmla="*/ 10 h 217"/>
                <a:gd name="T12" fmla="*/ 101 w 157"/>
                <a:gd name="T13" fmla="*/ 3 h 217"/>
                <a:gd name="T14" fmla="*/ 83 w 157"/>
                <a:gd name="T15" fmla="*/ 0 h 217"/>
                <a:gd name="T16" fmla="*/ 63 w 157"/>
                <a:gd name="T17" fmla="*/ 1 h 217"/>
                <a:gd name="T18" fmla="*/ 46 w 157"/>
                <a:gd name="T19" fmla="*/ 6 h 217"/>
                <a:gd name="T20" fmla="*/ 31 w 157"/>
                <a:gd name="T21" fmla="*/ 13 h 217"/>
                <a:gd name="T22" fmla="*/ 20 w 157"/>
                <a:gd name="T23" fmla="*/ 22 h 217"/>
                <a:gd name="T24" fmla="*/ 11 w 157"/>
                <a:gd name="T25" fmla="*/ 32 h 217"/>
                <a:gd name="T26" fmla="*/ 5 w 157"/>
                <a:gd name="T27" fmla="*/ 43 h 217"/>
                <a:gd name="T28" fmla="*/ 1 w 157"/>
                <a:gd name="T29" fmla="*/ 57 h 217"/>
                <a:gd name="T30" fmla="*/ 0 w 157"/>
                <a:gd name="T31" fmla="*/ 72 h 217"/>
                <a:gd name="T32" fmla="*/ 1 w 157"/>
                <a:gd name="T33" fmla="*/ 88 h 217"/>
                <a:gd name="T34" fmla="*/ 9 w 157"/>
                <a:gd name="T35" fmla="*/ 125 h 217"/>
                <a:gd name="T36" fmla="*/ 21 w 157"/>
                <a:gd name="T37" fmla="*/ 155 h 217"/>
                <a:gd name="T38" fmla="*/ 36 w 157"/>
                <a:gd name="T39" fmla="*/ 177 h 217"/>
                <a:gd name="T40" fmla="*/ 53 w 157"/>
                <a:gd name="T41" fmla="*/ 194 h 217"/>
                <a:gd name="T42" fmla="*/ 68 w 157"/>
                <a:gd name="T43" fmla="*/ 205 h 217"/>
                <a:gd name="T44" fmla="*/ 82 w 157"/>
                <a:gd name="T45" fmla="*/ 213 h 217"/>
                <a:gd name="T46" fmla="*/ 92 w 157"/>
                <a:gd name="T47" fmla="*/ 216 h 217"/>
                <a:gd name="T48" fmla="*/ 95 w 157"/>
                <a:gd name="T49" fmla="*/ 217 h 217"/>
                <a:gd name="T50" fmla="*/ 101 w 157"/>
                <a:gd name="T51" fmla="*/ 213 h 217"/>
                <a:gd name="T52" fmla="*/ 111 w 157"/>
                <a:gd name="T53" fmla="*/ 204 h 217"/>
                <a:gd name="T54" fmla="*/ 123 w 157"/>
                <a:gd name="T55" fmla="*/ 191 h 217"/>
                <a:gd name="T56" fmla="*/ 135 w 157"/>
                <a:gd name="T57" fmla="*/ 174 h 217"/>
                <a:gd name="T58" fmla="*/ 146 w 157"/>
                <a:gd name="T59" fmla="*/ 152 h 217"/>
                <a:gd name="T60" fmla="*/ 154 w 157"/>
                <a:gd name="T61" fmla="*/ 126 h 217"/>
                <a:gd name="T62" fmla="*/ 157 w 157"/>
                <a:gd name="T63" fmla="*/ 96 h 217"/>
                <a:gd name="T64" fmla="*/ 155 w 157"/>
                <a:gd name="T65" fmla="*/ 61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7"/>
                <a:gd name="T100" fmla="*/ 0 h 217"/>
                <a:gd name="T101" fmla="*/ 157 w 157"/>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7" h="217">
                  <a:moveTo>
                    <a:pt x="155" y="61"/>
                  </a:moveTo>
                  <a:lnTo>
                    <a:pt x="153" y="53"/>
                  </a:lnTo>
                  <a:lnTo>
                    <a:pt x="147" y="42"/>
                  </a:lnTo>
                  <a:lnTo>
                    <a:pt x="140" y="31"/>
                  </a:lnTo>
                  <a:lnTo>
                    <a:pt x="128" y="20"/>
                  </a:lnTo>
                  <a:lnTo>
                    <a:pt x="115" y="10"/>
                  </a:lnTo>
                  <a:lnTo>
                    <a:pt x="101" y="3"/>
                  </a:lnTo>
                  <a:lnTo>
                    <a:pt x="83" y="0"/>
                  </a:lnTo>
                  <a:lnTo>
                    <a:pt x="63" y="1"/>
                  </a:lnTo>
                  <a:lnTo>
                    <a:pt x="46" y="6"/>
                  </a:lnTo>
                  <a:lnTo>
                    <a:pt x="31" y="13"/>
                  </a:lnTo>
                  <a:lnTo>
                    <a:pt x="20" y="22"/>
                  </a:lnTo>
                  <a:lnTo>
                    <a:pt x="11" y="32"/>
                  </a:lnTo>
                  <a:lnTo>
                    <a:pt x="5" y="43"/>
                  </a:lnTo>
                  <a:lnTo>
                    <a:pt x="1" y="57"/>
                  </a:lnTo>
                  <a:lnTo>
                    <a:pt x="0" y="72"/>
                  </a:lnTo>
                  <a:lnTo>
                    <a:pt x="1" y="88"/>
                  </a:lnTo>
                  <a:lnTo>
                    <a:pt x="9" y="125"/>
                  </a:lnTo>
                  <a:lnTo>
                    <a:pt x="21" y="155"/>
                  </a:lnTo>
                  <a:lnTo>
                    <a:pt x="36" y="177"/>
                  </a:lnTo>
                  <a:lnTo>
                    <a:pt x="53" y="194"/>
                  </a:lnTo>
                  <a:lnTo>
                    <a:pt x="68" y="205"/>
                  </a:lnTo>
                  <a:lnTo>
                    <a:pt x="82" y="213"/>
                  </a:lnTo>
                  <a:lnTo>
                    <a:pt x="92" y="216"/>
                  </a:lnTo>
                  <a:lnTo>
                    <a:pt x="95" y="217"/>
                  </a:lnTo>
                  <a:lnTo>
                    <a:pt x="101" y="213"/>
                  </a:lnTo>
                  <a:lnTo>
                    <a:pt x="111" y="204"/>
                  </a:lnTo>
                  <a:lnTo>
                    <a:pt x="123" y="191"/>
                  </a:lnTo>
                  <a:lnTo>
                    <a:pt x="135" y="174"/>
                  </a:lnTo>
                  <a:lnTo>
                    <a:pt x="146" y="152"/>
                  </a:lnTo>
                  <a:lnTo>
                    <a:pt x="154" y="126"/>
                  </a:lnTo>
                  <a:lnTo>
                    <a:pt x="157" y="96"/>
                  </a:lnTo>
                  <a:lnTo>
                    <a:pt x="155" y="61"/>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5" name="Freeform 216">
              <a:extLst>
                <a:ext uri="{FF2B5EF4-FFF2-40B4-BE49-F238E27FC236}">
                  <a16:creationId xmlns:a16="http://schemas.microsoft.com/office/drawing/2014/main" id="{467CF3B4-8320-065B-A3E5-C0D65100C14D}"/>
                </a:ext>
              </a:extLst>
            </p:cNvPr>
            <p:cNvSpPr>
              <a:spLocks/>
            </p:cNvSpPr>
            <p:nvPr/>
          </p:nvSpPr>
          <p:spPr bwMode="auto">
            <a:xfrm>
              <a:off x="2304" y="1308"/>
              <a:ext cx="79" cy="54"/>
            </a:xfrm>
            <a:custGeom>
              <a:avLst/>
              <a:gdLst>
                <a:gd name="T0" fmla="*/ 0 w 79"/>
                <a:gd name="T1" fmla="*/ 9 h 54"/>
                <a:gd name="T2" fmla="*/ 2 w 79"/>
                <a:gd name="T3" fmla="*/ 14 h 54"/>
                <a:gd name="T4" fmla="*/ 8 w 79"/>
                <a:gd name="T5" fmla="*/ 24 h 54"/>
                <a:gd name="T6" fmla="*/ 17 w 79"/>
                <a:gd name="T7" fmla="*/ 37 h 54"/>
                <a:gd name="T8" fmla="*/ 28 w 79"/>
                <a:gd name="T9" fmla="*/ 48 h 54"/>
                <a:gd name="T10" fmla="*/ 40 w 79"/>
                <a:gd name="T11" fmla="*/ 54 h 54"/>
                <a:gd name="T12" fmla="*/ 54 w 79"/>
                <a:gd name="T13" fmla="*/ 52 h 54"/>
                <a:gd name="T14" fmla="*/ 67 w 79"/>
                <a:gd name="T15" fmla="*/ 35 h 54"/>
                <a:gd name="T16" fmla="*/ 79 w 79"/>
                <a:gd name="T17" fmla="*/ 1 h 54"/>
                <a:gd name="T18" fmla="*/ 78 w 79"/>
                <a:gd name="T19" fmla="*/ 1 h 54"/>
                <a:gd name="T20" fmla="*/ 76 w 79"/>
                <a:gd name="T21" fmla="*/ 0 h 54"/>
                <a:gd name="T22" fmla="*/ 70 w 79"/>
                <a:gd name="T23" fmla="*/ 0 h 54"/>
                <a:gd name="T24" fmla="*/ 62 w 79"/>
                <a:gd name="T25" fmla="*/ 0 h 54"/>
                <a:gd name="T26" fmla="*/ 51 w 79"/>
                <a:gd name="T27" fmla="*/ 0 h 54"/>
                <a:gd name="T28" fmla="*/ 38 w 79"/>
                <a:gd name="T29" fmla="*/ 1 h 54"/>
                <a:gd name="T30" fmla="*/ 21 w 79"/>
                <a:gd name="T31" fmla="*/ 5 h 54"/>
                <a:gd name="T32" fmla="*/ 0 w 79"/>
                <a:gd name="T33" fmla="*/ 9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54"/>
                <a:gd name="T53" fmla="*/ 79 w 79"/>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54">
                  <a:moveTo>
                    <a:pt x="0" y="9"/>
                  </a:moveTo>
                  <a:lnTo>
                    <a:pt x="2" y="14"/>
                  </a:lnTo>
                  <a:lnTo>
                    <a:pt x="8" y="24"/>
                  </a:lnTo>
                  <a:lnTo>
                    <a:pt x="17" y="37"/>
                  </a:lnTo>
                  <a:lnTo>
                    <a:pt x="28" y="48"/>
                  </a:lnTo>
                  <a:lnTo>
                    <a:pt x="40" y="54"/>
                  </a:lnTo>
                  <a:lnTo>
                    <a:pt x="54" y="52"/>
                  </a:lnTo>
                  <a:lnTo>
                    <a:pt x="67" y="35"/>
                  </a:lnTo>
                  <a:lnTo>
                    <a:pt x="79" y="1"/>
                  </a:lnTo>
                  <a:lnTo>
                    <a:pt x="78" y="1"/>
                  </a:lnTo>
                  <a:lnTo>
                    <a:pt x="76" y="0"/>
                  </a:lnTo>
                  <a:lnTo>
                    <a:pt x="70" y="0"/>
                  </a:lnTo>
                  <a:lnTo>
                    <a:pt x="62" y="0"/>
                  </a:lnTo>
                  <a:lnTo>
                    <a:pt x="51" y="0"/>
                  </a:lnTo>
                  <a:lnTo>
                    <a:pt x="38" y="1"/>
                  </a:lnTo>
                  <a:lnTo>
                    <a:pt x="21" y="5"/>
                  </a:lnTo>
                  <a:lnTo>
                    <a:pt x="0" y="9"/>
                  </a:lnTo>
                  <a:close/>
                </a:path>
              </a:pathLst>
            </a:custGeom>
            <a:solidFill>
              <a:srgbClr val="DB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6" name="Freeform 217">
              <a:extLst>
                <a:ext uri="{FF2B5EF4-FFF2-40B4-BE49-F238E27FC236}">
                  <a16:creationId xmlns:a16="http://schemas.microsoft.com/office/drawing/2014/main" id="{A7C9D680-8B78-EB13-4018-12DB1BB61C8C}"/>
                </a:ext>
              </a:extLst>
            </p:cNvPr>
            <p:cNvSpPr>
              <a:spLocks/>
            </p:cNvSpPr>
            <p:nvPr/>
          </p:nvSpPr>
          <p:spPr bwMode="auto">
            <a:xfrm>
              <a:off x="2306" y="1312"/>
              <a:ext cx="75" cy="41"/>
            </a:xfrm>
            <a:custGeom>
              <a:avLst/>
              <a:gdLst>
                <a:gd name="T0" fmla="*/ 0 w 75"/>
                <a:gd name="T1" fmla="*/ 7 h 41"/>
                <a:gd name="T2" fmla="*/ 2 w 75"/>
                <a:gd name="T3" fmla="*/ 11 h 41"/>
                <a:gd name="T4" fmla="*/ 8 w 75"/>
                <a:gd name="T5" fmla="*/ 19 h 41"/>
                <a:gd name="T6" fmla="*/ 16 w 75"/>
                <a:gd name="T7" fmla="*/ 29 h 41"/>
                <a:gd name="T8" fmla="*/ 26 w 75"/>
                <a:gd name="T9" fmla="*/ 36 h 41"/>
                <a:gd name="T10" fmla="*/ 37 w 75"/>
                <a:gd name="T11" fmla="*/ 41 h 41"/>
                <a:gd name="T12" fmla="*/ 50 w 75"/>
                <a:gd name="T13" fmla="*/ 38 h 41"/>
                <a:gd name="T14" fmla="*/ 63 w 75"/>
                <a:gd name="T15" fmla="*/ 25 h 41"/>
                <a:gd name="T16" fmla="*/ 75 w 75"/>
                <a:gd name="T17" fmla="*/ 0 h 41"/>
                <a:gd name="T18" fmla="*/ 73 w 75"/>
                <a:gd name="T19" fmla="*/ 0 h 41"/>
                <a:gd name="T20" fmla="*/ 68 w 75"/>
                <a:gd name="T21" fmla="*/ 1 h 41"/>
                <a:gd name="T22" fmla="*/ 60 w 75"/>
                <a:gd name="T23" fmla="*/ 2 h 41"/>
                <a:gd name="T24" fmla="*/ 50 w 75"/>
                <a:gd name="T25" fmla="*/ 3 h 41"/>
                <a:gd name="T26" fmla="*/ 38 w 75"/>
                <a:gd name="T27" fmla="*/ 5 h 41"/>
                <a:gd name="T28" fmla="*/ 26 w 75"/>
                <a:gd name="T29" fmla="*/ 6 h 41"/>
                <a:gd name="T30" fmla="*/ 12 w 75"/>
                <a:gd name="T31" fmla="*/ 7 h 41"/>
                <a:gd name="T32" fmla="*/ 0 w 75"/>
                <a:gd name="T33" fmla="*/ 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41"/>
                <a:gd name="T53" fmla="*/ 75 w 75"/>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41">
                  <a:moveTo>
                    <a:pt x="0" y="7"/>
                  </a:moveTo>
                  <a:lnTo>
                    <a:pt x="2" y="11"/>
                  </a:lnTo>
                  <a:lnTo>
                    <a:pt x="8" y="19"/>
                  </a:lnTo>
                  <a:lnTo>
                    <a:pt x="16" y="29"/>
                  </a:lnTo>
                  <a:lnTo>
                    <a:pt x="26" y="36"/>
                  </a:lnTo>
                  <a:lnTo>
                    <a:pt x="37" y="41"/>
                  </a:lnTo>
                  <a:lnTo>
                    <a:pt x="50" y="38"/>
                  </a:lnTo>
                  <a:lnTo>
                    <a:pt x="63" y="25"/>
                  </a:lnTo>
                  <a:lnTo>
                    <a:pt x="75" y="0"/>
                  </a:lnTo>
                  <a:lnTo>
                    <a:pt x="73" y="0"/>
                  </a:lnTo>
                  <a:lnTo>
                    <a:pt x="68" y="1"/>
                  </a:lnTo>
                  <a:lnTo>
                    <a:pt x="60" y="2"/>
                  </a:lnTo>
                  <a:lnTo>
                    <a:pt x="50" y="3"/>
                  </a:lnTo>
                  <a:lnTo>
                    <a:pt x="38" y="5"/>
                  </a:lnTo>
                  <a:lnTo>
                    <a:pt x="26" y="6"/>
                  </a:lnTo>
                  <a:lnTo>
                    <a:pt x="12" y="7"/>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7" name="Freeform 218">
              <a:extLst>
                <a:ext uri="{FF2B5EF4-FFF2-40B4-BE49-F238E27FC236}">
                  <a16:creationId xmlns:a16="http://schemas.microsoft.com/office/drawing/2014/main" id="{91000334-F7CC-5F9F-4399-E8B72401C4D4}"/>
                </a:ext>
              </a:extLst>
            </p:cNvPr>
            <p:cNvSpPr>
              <a:spLocks/>
            </p:cNvSpPr>
            <p:nvPr/>
          </p:nvSpPr>
          <p:spPr bwMode="auto">
            <a:xfrm>
              <a:off x="2344" y="1218"/>
              <a:ext cx="30" cy="87"/>
            </a:xfrm>
            <a:custGeom>
              <a:avLst/>
              <a:gdLst>
                <a:gd name="T0" fmla="*/ 25 w 30"/>
                <a:gd name="T1" fmla="*/ 76 h 87"/>
                <a:gd name="T2" fmla="*/ 6 w 30"/>
                <a:gd name="T3" fmla="*/ 87 h 87"/>
                <a:gd name="T4" fmla="*/ 30 w 30"/>
                <a:gd name="T5" fmla="*/ 77 h 87"/>
                <a:gd name="T6" fmla="*/ 19 w 30"/>
                <a:gd name="T7" fmla="*/ 66 h 87"/>
                <a:gd name="T8" fmla="*/ 10 w 30"/>
                <a:gd name="T9" fmla="*/ 55 h 87"/>
                <a:gd name="T10" fmla="*/ 6 w 30"/>
                <a:gd name="T11" fmla="*/ 43 h 87"/>
                <a:gd name="T12" fmla="*/ 3 w 30"/>
                <a:gd name="T13" fmla="*/ 33 h 87"/>
                <a:gd name="T14" fmla="*/ 3 w 30"/>
                <a:gd name="T15" fmla="*/ 23 h 87"/>
                <a:gd name="T16" fmla="*/ 6 w 30"/>
                <a:gd name="T17" fmla="*/ 14 h 87"/>
                <a:gd name="T18" fmla="*/ 9 w 30"/>
                <a:gd name="T19" fmla="*/ 7 h 87"/>
                <a:gd name="T20" fmla="*/ 14 w 30"/>
                <a:gd name="T21" fmla="*/ 0 h 87"/>
                <a:gd name="T22" fmla="*/ 12 w 30"/>
                <a:gd name="T23" fmla="*/ 0 h 87"/>
                <a:gd name="T24" fmla="*/ 11 w 30"/>
                <a:gd name="T25" fmla="*/ 0 h 87"/>
                <a:gd name="T26" fmla="*/ 10 w 30"/>
                <a:gd name="T27" fmla="*/ 0 h 87"/>
                <a:gd name="T28" fmla="*/ 9 w 30"/>
                <a:gd name="T29" fmla="*/ 0 h 87"/>
                <a:gd name="T30" fmla="*/ 2 w 30"/>
                <a:gd name="T31" fmla="*/ 15 h 87"/>
                <a:gd name="T32" fmla="*/ 0 w 30"/>
                <a:gd name="T33" fmla="*/ 30 h 87"/>
                <a:gd name="T34" fmla="*/ 2 w 30"/>
                <a:gd name="T35" fmla="*/ 43 h 87"/>
                <a:gd name="T36" fmla="*/ 7 w 30"/>
                <a:gd name="T37" fmla="*/ 55 h 87"/>
                <a:gd name="T38" fmla="*/ 12 w 30"/>
                <a:gd name="T39" fmla="*/ 63 h 87"/>
                <a:gd name="T40" fmla="*/ 18 w 30"/>
                <a:gd name="T41" fmla="*/ 70 h 87"/>
                <a:gd name="T42" fmla="*/ 22 w 30"/>
                <a:gd name="T43" fmla="*/ 75 h 87"/>
                <a:gd name="T44" fmla="*/ 25 w 30"/>
                <a:gd name="T45" fmla="*/ 76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87"/>
                <a:gd name="T71" fmla="*/ 30 w 30"/>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87">
                  <a:moveTo>
                    <a:pt x="25" y="76"/>
                  </a:moveTo>
                  <a:lnTo>
                    <a:pt x="6" y="87"/>
                  </a:lnTo>
                  <a:lnTo>
                    <a:pt x="30" y="77"/>
                  </a:lnTo>
                  <a:lnTo>
                    <a:pt x="19" y="66"/>
                  </a:lnTo>
                  <a:lnTo>
                    <a:pt x="10" y="55"/>
                  </a:lnTo>
                  <a:lnTo>
                    <a:pt x="6" y="43"/>
                  </a:lnTo>
                  <a:lnTo>
                    <a:pt x="3" y="33"/>
                  </a:lnTo>
                  <a:lnTo>
                    <a:pt x="3" y="23"/>
                  </a:lnTo>
                  <a:lnTo>
                    <a:pt x="6" y="14"/>
                  </a:lnTo>
                  <a:lnTo>
                    <a:pt x="9" y="7"/>
                  </a:lnTo>
                  <a:lnTo>
                    <a:pt x="14" y="0"/>
                  </a:lnTo>
                  <a:lnTo>
                    <a:pt x="12" y="0"/>
                  </a:lnTo>
                  <a:lnTo>
                    <a:pt x="11" y="0"/>
                  </a:lnTo>
                  <a:lnTo>
                    <a:pt x="10" y="0"/>
                  </a:lnTo>
                  <a:lnTo>
                    <a:pt x="9" y="0"/>
                  </a:lnTo>
                  <a:lnTo>
                    <a:pt x="2" y="15"/>
                  </a:lnTo>
                  <a:lnTo>
                    <a:pt x="0" y="30"/>
                  </a:lnTo>
                  <a:lnTo>
                    <a:pt x="2" y="43"/>
                  </a:lnTo>
                  <a:lnTo>
                    <a:pt x="7" y="55"/>
                  </a:lnTo>
                  <a:lnTo>
                    <a:pt x="12" y="63"/>
                  </a:lnTo>
                  <a:lnTo>
                    <a:pt x="18" y="70"/>
                  </a:lnTo>
                  <a:lnTo>
                    <a:pt x="22" y="75"/>
                  </a:lnTo>
                  <a:lnTo>
                    <a:pt x="25" y="76"/>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8" name="Freeform 219">
              <a:extLst>
                <a:ext uri="{FF2B5EF4-FFF2-40B4-BE49-F238E27FC236}">
                  <a16:creationId xmlns:a16="http://schemas.microsoft.com/office/drawing/2014/main" id="{C975D031-4CA2-0B39-4730-7CC48414641B}"/>
                </a:ext>
              </a:extLst>
            </p:cNvPr>
            <p:cNvSpPr>
              <a:spLocks/>
            </p:cNvSpPr>
            <p:nvPr/>
          </p:nvSpPr>
          <p:spPr bwMode="auto">
            <a:xfrm>
              <a:off x="2347" y="1201"/>
              <a:ext cx="61" cy="26"/>
            </a:xfrm>
            <a:custGeom>
              <a:avLst/>
              <a:gdLst>
                <a:gd name="T0" fmla="*/ 12 w 61"/>
                <a:gd name="T1" fmla="*/ 9 h 26"/>
                <a:gd name="T2" fmla="*/ 14 w 61"/>
                <a:gd name="T3" fmla="*/ 7 h 26"/>
                <a:gd name="T4" fmla="*/ 17 w 61"/>
                <a:gd name="T5" fmla="*/ 5 h 26"/>
                <a:gd name="T6" fmla="*/ 23 w 61"/>
                <a:gd name="T7" fmla="*/ 2 h 26"/>
                <a:gd name="T8" fmla="*/ 28 w 61"/>
                <a:gd name="T9" fmla="*/ 1 h 26"/>
                <a:gd name="T10" fmla="*/ 36 w 61"/>
                <a:gd name="T11" fmla="*/ 0 h 26"/>
                <a:gd name="T12" fmla="*/ 44 w 61"/>
                <a:gd name="T13" fmla="*/ 1 h 26"/>
                <a:gd name="T14" fmla="*/ 52 w 61"/>
                <a:gd name="T15" fmla="*/ 5 h 26"/>
                <a:gd name="T16" fmla="*/ 61 w 61"/>
                <a:gd name="T17" fmla="*/ 9 h 26"/>
                <a:gd name="T18" fmla="*/ 60 w 61"/>
                <a:gd name="T19" fmla="*/ 9 h 26"/>
                <a:gd name="T20" fmla="*/ 56 w 61"/>
                <a:gd name="T21" fmla="*/ 7 h 26"/>
                <a:gd name="T22" fmla="*/ 51 w 61"/>
                <a:gd name="T23" fmla="*/ 6 h 26"/>
                <a:gd name="T24" fmla="*/ 44 w 61"/>
                <a:gd name="T25" fmla="*/ 5 h 26"/>
                <a:gd name="T26" fmla="*/ 36 w 61"/>
                <a:gd name="T27" fmla="*/ 3 h 26"/>
                <a:gd name="T28" fmla="*/ 28 w 61"/>
                <a:gd name="T29" fmla="*/ 5 h 26"/>
                <a:gd name="T30" fmla="*/ 21 w 61"/>
                <a:gd name="T31" fmla="*/ 8 h 26"/>
                <a:gd name="T32" fmla="*/ 14 w 61"/>
                <a:gd name="T33" fmla="*/ 12 h 26"/>
                <a:gd name="T34" fmla="*/ 12 w 61"/>
                <a:gd name="T35" fmla="*/ 15 h 26"/>
                <a:gd name="T36" fmla="*/ 9 w 61"/>
                <a:gd name="T37" fmla="*/ 18 h 26"/>
                <a:gd name="T38" fmla="*/ 8 w 61"/>
                <a:gd name="T39" fmla="*/ 21 h 26"/>
                <a:gd name="T40" fmla="*/ 6 w 61"/>
                <a:gd name="T41" fmla="*/ 25 h 26"/>
                <a:gd name="T42" fmla="*/ 4 w 61"/>
                <a:gd name="T43" fmla="*/ 26 h 26"/>
                <a:gd name="T44" fmla="*/ 3 w 61"/>
                <a:gd name="T45" fmla="*/ 26 h 26"/>
                <a:gd name="T46" fmla="*/ 2 w 61"/>
                <a:gd name="T47" fmla="*/ 26 h 26"/>
                <a:gd name="T48" fmla="*/ 0 w 61"/>
                <a:gd name="T49" fmla="*/ 24 h 26"/>
                <a:gd name="T50" fmla="*/ 3 w 61"/>
                <a:gd name="T51" fmla="*/ 19 h 26"/>
                <a:gd name="T52" fmla="*/ 5 w 61"/>
                <a:gd name="T53" fmla="*/ 16 h 26"/>
                <a:gd name="T54" fmla="*/ 8 w 61"/>
                <a:gd name="T55" fmla="*/ 12 h 26"/>
                <a:gd name="T56" fmla="*/ 12 w 61"/>
                <a:gd name="T57" fmla="*/ 9 h 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26"/>
                <a:gd name="T89" fmla="*/ 61 w 61"/>
                <a:gd name="T90" fmla="*/ 26 h 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26">
                  <a:moveTo>
                    <a:pt x="12" y="9"/>
                  </a:moveTo>
                  <a:lnTo>
                    <a:pt x="14" y="7"/>
                  </a:lnTo>
                  <a:lnTo>
                    <a:pt x="17" y="5"/>
                  </a:lnTo>
                  <a:lnTo>
                    <a:pt x="23" y="2"/>
                  </a:lnTo>
                  <a:lnTo>
                    <a:pt x="28" y="1"/>
                  </a:lnTo>
                  <a:lnTo>
                    <a:pt x="36" y="0"/>
                  </a:lnTo>
                  <a:lnTo>
                    <a:pt x="44" y="1"/>
                  </a:lnTo>
                  <a:lnTo>
                    <a:pt x="52" y="5"/>
                  </a:lnTo>
                  <a:lnTo>
                    <a:pt x="61" y="9"/>
                  </a:lnTo>
                  <a:lnTo>
                    <a:pt x="60" y="9"/>
                  </a:lnTo>
                  <a:lnTo>
                    <a:pt x="56" y="7"/>
                  </a:lnTo>
                  <a:lnTo>
                    <a:pt x="51" y="6"/>
                  </a:lnTo>
                  <a:lnTo>
                    <a:pt x="44" y="5"/>
                  </a:lnTo>
                  <a:lnTo>
                    <a:pt x="36" y="3"/>
                  </a:lnTo>
                  <a:lnTo>
                    <a:pt x="28" y="5"/>
                  </a:lnTo>
                  <a:lnTo>
                    <a:pt x="21" y="8"/>
                  </a:lnTo>
                  <a:lnTo>
                    <a:pt x="14" y="12"/>
                  </a:lnTo>
                  <a:lnTo>
                    <a:pt x="12" y="15"/>
                  </a:lnTo>
                  <a:lnTo>
                    <a:pt x="9" y="18"/>
                  </a:lnTo>
                  <a:lnTo>
                    <a:pt x="8" y="21"/>
                  </a:lnTo>
                  <a:lnTo>
                    <a:pt x="6" y="25"/>
                  </a:lnTo>
                  <a:lnTo>
                    <a:pt x="4" y="26"/>
                  </a:lnTo>
                  <a:lnTo>
                    <a:pt x="3" y="26"/>
                  </a:lnTo>
                  <a:lnTo>
                    <a:pt x="2" y="26"/>
                  </a:lnTo>
                  <a:lnTo>
                    <a:pt x="0" y="24"/>
                  </a:lnTo>
                  <a:lnTo>
                    <a:pt x="3" y="19"/>
                  </a:lnTo>
                  <a:lnTo>
                    <a:pt x="5" y="16"/>
                  </a:lnTo>
                  <a:lnTo>
                    <a:pt x="8" y="12"/>
                  </a:lnTo>
                  <a:lnTo>
                    <a:pt x="12" y="9"/>
                  </a:lnTo>
                  <a:close/>
                </a:path>
              </a:pathLst>
            </a:custGeom>
            <a:solidFill>
              <a:srgbClr val="AF56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9" name="Freeform 220">
              <a:extLst>
                <a:ext uri="{FF2B5EF4-FFF2-40B4-BE49-F238E27FC236}">
                  <a16:creationId xmlns:a16="http://schemas.microsoft.com/office/drawing/2014/main" id="{CFBDEE55-0F37-E9EC-77EB-2F8BA56EE2FD}"/>
                </a:ext>
              </a:extLst>
            </p:cNvPr>
            <p:cNvSpPr>
              <a:spLocks/>
            </p:cNvSpPr>
            <p:nvPr/>
          </p:nvSpPr>
          <p:spPr bwMode="auto">
            <a:xfrm>
              <a:off x="2257" y="1217"/>
              <a:ext cx="64" cy="20"/>
            </a:xfrm>
            <a:custGeom>
              <a:avLst/>
              <a:gdLst>
                <a:gd name="T0" fmla="*/ 48 w 64"/>
                <a:gd name="T1" fmla="*/ 1 h 20"/>
                <a:gd name="T2" fmla="*/ 45 w 64"/>
                <a:gd name="T3" fmla="*/ 1 h 20"/>
                <a:gd name="T4" fmla="*/ 40 w 64"/>
                <a:gd name="T5" fmla="*/ 0 h 20"/>
                <a:gd name="T6" fmla="*/ 35 w 64"/>
                <a:gd name="T7" fmla="*/ 0 h 20"/>
                <a:gd name="T8" fmla="*/ 28 w 64"/>
                <a:gd name="T9" fmla="*/ 1 h 20"/>
                <a:gd name="T10" fmla="*/ 20 w 64"/>
                <a:gd name="T11" fmla="*/ 3 h 20"/>
                <a:gd name="T12" fmla="*/ 13 w 64"/>
                <a:gd name="T13" fmla="*/ 6 h 20"/>
                <a:gd name="T14" fmla="*/ 7 w 64"/>
                <a:gd name="T15" fmla="*/ 12 h 20"/>
                <a:gd name="T16" fmla="*/ 0 w 64"/>
                <a:gd name="T17" fmla="*/ 20 h 20"/>
                <a:gd name="T18" fmla="*/ 1 w 64"/>
                <a:gd name="T19" fmla="*/ 19 h 20"/>
                <a:gd name="T20" fmla="*/ 5 w 64"/>
                <a:gd name="T21" fmla="*/ 16 h 20"/>
                <a:gd name="T22" fmla="*/ 9 w 64"/>
                <a:gd name="T23" fmla="*/ 13 h 20"/>
                <a:gd name="T24" fmla="*/ 16 w 64"/>
                <a:gd name="T25" fmla="*/ 10 h 20"/>
                <a:gd name="T26" fmla="*/ 22 w 64"/>
                <a:gd name="T27" fmla="*/ 6 h 20"/>
                <a:gd name="T28" fmla="*/ 30 w 64"/>
                <a:gd name="T29" fmla="*/ 4 h 20"/>
                <a:gd name="T30" fmla="*/ 38 w 64"/>
                <a:gd name="T31" fmla="*/ 4 h 20"/>
                <a:gd name="T32" fmla="*/ 47 w 64"/>
                <a:gd name="T33" fmla="*/ 6 h 20"/>
                <a:gd name="T34" fmla="*/ 50 w 64"/>
                <a:gd name="T35" fmla="*/ 8 h 20"/>
                <a:gd name="T36" fmla="*/ 54 w 64"/>
                <a:gd name="T37" fmla="*/ 10 h 20"/>
                <a:gd name="T38" fmla="*/ 57 w 64"/>
                <a:gd name="T39" fmla="*/ 12 h 20"/>
                <a:gd name="T40" fmla="*/ 59 w 64"/>
                <a:gd name="T41" fmla="*/ 14 h 20"/>
                <a:gd name="T42" fmla="*/ 61 w 64"/>
                <a:gd name="T43" fmla="*/ 14 h 20"/>
                <a:gd name="T44" fmla="*/ 63 w 64"/>
                <a:gd name="T45" fmla="*/ 14 h 20"/>
                <a:gd name="T46" fmla="*/ 64 w 64"/>
                <a:gd name="T47" fmla="*/ 13 h 20"/>
                <a:gd name="T48" fmla="*/ 64 w 64"/>
                <a:gd name="T49" fmla="*/ 11 h 20"/>
                <a:gd name="T50" fmla="*/ 60 w 64"/>
                <a:gd name="T51" fmla="*/ 8 h 20"/>
                <a:gd name="T52" fmla="*/ 57 w 64"/>
                <a:gd name="T53" fmla="*/ 5 h 20"/>
                <a:gd name="T54" fmla="*/ 53 w 64"/>
                <a:gd name="T55" fmla="*/ 3 h 20"/>
                <a:gd name="T56" fmla="*/ 48 w 64"/>
                <a:gd name="T57" fmla="*/ 1 h 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4"/>
                <a:gd name="T88" fmla="*/ 0 h 20"/>
                <a:gd name="T89" fmla="*/ 64 w 64"/>
                <a:gd name="T90" fmla="*/ 20 h 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4" h="20">
                  <a:moveTo>
                    <a:pt x="48" y="1"/>
                  </a:moveTo>
                  <a:lnTo>
                    <a:pt x="45" y="1"/>
                  </a:lnTo>
                  <a:lnTo>
                    <a:pt x="40" y="0"/>
                  </a:lnTo>
                  <a:lnTo>
                    <a:pt x="35" y="0"/>
                  </a:lnTo>
                  <a:lnTo>
                    <a:pt x="28" y="1"/>
                  </a:lnTo>
                  <a:lnTo>
                    <a:pt x="20" y="3"/>
                  </a:lnTo>
                  <a:lnTo>
                    <a:pt x="13" y="6"/>
                  </a:lnTo>
                  <a:lnTo>
                    <a:pt x="7" y="12"/>
                  </a:lnTo>
                  <a:lnTo>
                    <a:pt x="0" y="20"/>
                  </a:lnTo>
                  <a:lnTo>
                    <a:pt x="1" y="19"/>
                  </a:lnTo>
                  <a:lnTo>
                    <a:pt x="5" y="16"/>
                  </a:lnTo>
                  <a:lnTo>
                    <a:pt x="9" y="13"/>
                  </a:lnTo>
                  <a:lnTo>
                    <a:pt x="16" y="10"/>
                  </a:lnTo>
                  <a:lnTo>
                    <a:pt x="22" y="6"/>
                  </a:lnTo>
                  <a:lnTo>
                    <a:pt x="30" y="4"/>
                  </a:lnTo>
                  <a:lnTo>
                    <a:pt x="38" y="4"/>
                  </a:lnTo>
                  <a:lnTo>
                    <a:pt x="47" y="6"/>
                  </a:lnTo>
                  <a:lnTo>
                    <a:pt x="50" y="8"/>
                  </a:lnTo>
                  <a:lnTo>
                    <a:pt x="54" y="10"/>
                  </a:lnTo>
                  <a:lnTo>
                    <a:pt x="57" y="12"/>
                  </a:lnTo>
                  <a:lnTo>
                    <a:pt x="59" y="14"/>
                  </a:lnTo>
                  <a:lnTo>
                    <a:pt x="61" y="14"/>
                  </a:lnTo>
                  <a:lnTo>
                    <a:pt x="63" y="14"/>
                  </a:lnTo>
                  <a:lnTo>
                    <a:pt x="64" y="13"/>
                  </a:lnTo>
                  <a:lnTo>
                    <a:pt x="64" y="11"/>
                  </a:lnTo>
                  <a:lnTo>
                    <a:pt x="60" y="8"/>
                  </a:lnTo>
                  <a:lnTo>
                    <a:pt x="57" y="5"/>
                  </a:lnTo>
                  <a:lnTo>
                    <a:pt x="53" y="3"/>
                  </a:lnTo>
                  <a:lnTo>
                    <a:pt x="48" y="1"/>
                  </a:lnTo>
                  <a:close/>
                </a:path>
              </a:pathLst>
            </a:custGeom>
            <a:solidFill>
              <a:srgbClr val="AF56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 name="Freeform 221">
              <a:extLst>
                <a:ext uri="{FF2B5EF4-FFF2-40B4-BE49-F238E27FC236}">
                  <a16:creationId xmlns:a16="http://schemas.microsoft.com/office/drawing/2014/main" id="{86974FFF-D83E-5709-4DF2-FA674C347DE3}"/>
                </a:ext>
              </a:extLst>
            </p:cNvPr>
            <p:cNvSpPr>
              <a:spLocks/>
            </p:cNvSpPr>
            <p:nvPr/>
          </p:nvSpPr>
          <p:spPr bwMode="auto">
            <a:xfrm>
              <a:off x="2299" y="1149"/>
              <a:ext cx="121" cy="194"/>
            </a:xfrm>
            <a:custGeom>
              <a:avLst/>
              <a:gdLst>
                <a:gd name="T0" fmla="*/ 95 w 121"/>
                <a:gd name="T1" fmla="*/ 42 h 194"/>
                <a:gd name="T2" fmla="*/ 88 w 121"/>
                <a:gd name="T3" fmla="*/ 33 h 194"/>
                <a:gd name="T4" fmla="*/ 79 w 121"/>
                <a:gd name="T5" fmla="*/ 24 h 194"/>
                <a:gd name="T6" fmla="*/ 69 w 121"/>
                <a:gd name="T7" fmla="*/ 18 h 194"/>
                <a:gd name="T8" fmla="*/ 57 w 121"/>
                <a:gd name="T9" fmla="*/ 12 h 194"/>
                <a:gd name="T10" fmla="*/ 45 w 121"/>
                <a:gd name="T11" fmla="*/ 9 h 194"/>
                <a:gd name="T12" fmla="*/ 32 w 121"/>
                <a:gd name="T13" fmla="*/ 5 h 194"/>
                <a:gd name="T14" fmla="*/ 17 w 121"/>
                <a:gd name="T15" fmla="*/ 3 h 194"/>
                <a:gd name="T16" fmla="*/ 2 w 121"/>
                <a:gd name="T17" fmla="*/ 2 h 194"/>
                <a:gd name="T18" fmla="*/ 0 w 121"/>
                <a:gd name="T19" fmla="*/ 2 h 194"/>
                <a:gd name="T20" fmla="*/ 0 w 121"/>
                <a:gd name="T21" fmla="*/ 2 h 194"/>
                <a:gd name="T22" fmla="*/ 0 w 121"/>
                <a:gd name="T23" fmla="*/ 2 h 194"/>
                <a:gd name="T24" fmla="*/ 0 w 121"/>
                <a:gd name="T25" fmla="*/ 1 h 194"/>
                <a:gd name="T26" fmla="*/ 0 w 121"/>
                <a:gd name="T27" fmla="*/ 0 h 194"/>
                <a:gd name="T28" fmla="*/ 0 w 121"/>
                <a:gd name="T29" fmla="*/ 0 h 194"/>
                <a:gd name="T30" fmla="*/ 0 w 121"/>
                <a:gd name="T31" fmla="*/ 0 h 194"/>
                <a:gd name="T32" fmla="*/ 2 w 121"/>
                <a:gd name="T33" fmla="*/ 0 h 194"/>
                <a:gd name="T34" fmla="*/ 17 w 121"/>
                <a:gd name="T35" fmla="*/ 1 h 194"/>
                <a:gd name="T36" fmla="*/ 32 w 121"/>
                <a:gd name="T37" fmla="*/ 2 h 194"/>
                <a:gd name="T38" fmla="*/ 46 w 121"/>
                <a:gd name="T39" fmla="*/ 5 h 194"/>
                <a:gd name="T40" fmla="*/ 59 w 121"/>
                <a:gd name="T41" fmla="*/ 10 h 194"/>
                <a:gd name="T42" fmla="*/ 70 w 121"/>
                <a:gd name="T43" fmla="*/ 15 h 194"/>
                <a:gd name="T44" fmla="*/ 80 w 121"/>
                <a:gd name="T45" fmla="*/ 22 h 194"/>
                <a:gd name="T46" fmla="*/ 90 w 121"/>
                <a:gd name="T47" fmla="*/ 31 h 194"/>
                <a:gd name="T48" fmla="*/ 98 w 121"/>
                <a:gd name="T49" fmla="*/ 40 h 194"/>
                <a:gd name="T50" fmla="*/ 109 w 121"/>
                <a:gd name="T51" fmla="*/ 60 h 194"/>
                <a:gd name="T52" fmla="*/ 117 w 121"/>
                <a:gd name="T53" fmla="*/ 81 h 194"/>
                <a:gd name="T54" fmla="*/ 120 w 121"/>
                <a:gd name="T55" fmla="*/ 105 h 194"/>
                <a:gd name="T56" fmla="*/ 121 w 121"/>
                <a:gd name="T57" fmla="*/ 127 h 194"/>
                <a:gd name="T58" fmla="*/ 120 w 121"/>
                <a:gd name="T59" fmla="*/ 148 h 194"/>
                <a:gd name="T60" fmla="*/ 118 w 121"/>
                <a:gd name="T61" fmla="*/ 167 h 194"/>
                <a:gd name="T62" fmla="*/ 114 w 121"/>
                <a:gd name="T63" fmla="*/ 183 h 194"/>
                <a:gd name="T64" fmla="*/ 112 w 121"/>
                <a:gd name="T65" fmla="*/ 194 h 194"/>
                <a:gd name="T66" fmla="*/ 111 w 121"/>
                <a:gd name="T67" fmla="*/ 194 h 194"/>
                <a:gd name="T68" fmla="*/ 111 w 121"/>
                <a:gd name="T69" fmla="*/ 194 h 194"/>
                <a:gd name="T70" fmla="*/ 110 w 121"/>
                <a:gd name="T71" fmla="*/ 194 h 194"/>
                <a:gd name="T72" fmla="*/ 109 w 121"/>
                <a:gd name="T73" fmla="*/ 194 h 194"/>
                <a:gd name="T74" fmla="*/ 111 w 121"/>
                <a:gd name="T75" fmla="*/ 184 h 194"/>
                <a:gd name="T76" fmla="*/ 114 w 121"/>
                <a:gd name="T77" fmla="*/ 168 h 194"/>
                <a:gd name="T78" fmla="*/ 117 w 121"/>
                <a:gd name="T79" fmla="*/ 149 h 194"/>
                <a:gd name="T80" fmla="*/ 118 w 121"/>
                <a:gd name="T81" fmla="*/ 128 h 194"/>
                <a:gd name="T82" fmla="*/ 118 w 121"/>
                <a:gd name="T83" fmla="*/ 106 h 194"/>
                <a:gd name="T84" fmla="*/ 114 w 121"/>
                <a:gd name="T85" fmla="*/ 83 h 194"/>
                <a:gd name="T86" fmla="*/ 107 w 121"/>
                <a:gd name="T87" fmla="*/ 62 h 194"/>
                <a:gd name="T88" fmla="*/ 95 w 121"/>
                <a:gd name="T89" fmla="*/ 42 h 1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194"/>
                <a:gd name="T137" fmla="*/ 121 w 121"/>
                <a:gd name="T138" fmla="*/ 194 h 19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194">
                  <a:moveTo>
                    <a:pt x="95" y="42"/>
                  </a:moveTo>
                  <a:lnTo>
                    <a:pt x="88" y="33"/>
                  </a:lnTo>
                  <a:lnTo>
                    <a:pt x="79" y="24"/>
                  </a:lnTo>
                  <a:lnTo>
                    <a:pt x="69" y="18"/>
                  </a:lnTo>
                  <a:lnTo>
                    <a:pt x="57" y="12"/>
                  </a:lnTo>
                  <a:lnTo>
                    <a:pt x="45" y="9"/>
                  </a:lnTo>
                  <a:lnTo>
                    <a:pt x="32" y="5"/>
                  </a:lnTo>
                  <a:lnTo>
                    <a:pt x="17" y="3"/>
                  </a:lnTo>
                  <a:lnTo>
                    <a:pt x="2" y="2"/>
                  </a:lnTo>
                  <a:lnTo>
                    <a:pt x="0" y="2"/>
                  </a:lnTo>
                  <a:lnTo>
                    <a:pt x="0" y="1"/>
                  </a:lnTo>
                  <a:lnTo>
                    <a:pt x="0" y="0"/>
                  </a:lnTo>
                  <a:lnTo>
                    <a:pt x="2" y="0"/>
                  </a:lnTo>
                  <a:lnTo>
                    <a:pt x="17" y="1"/>
                  </a:lnTo>
                  <a:lnTo>
                    <a:pt x="32" y="2"/>
                  </a:lnTo>
                  <a:lnTo>
                    <a:pt x="46" y="5"/>
                  </a:lnTo>
                  <a:lnTo>
                    <a:pt x="59" y="10"/>
                  </a:lnTo>
                  <a:lnTo>
                    <a:pt x="70" y="15"/>
                  </a:lnTo>
                  <a:lnTo>
                    <a:pt x="80" y="22"/>
                  </a:lnTo>
                  <a:lnTo>
                    <a:pt x="90" y="31"/>
                  </a:lnTo>
                  <a:lnTo>
                    <a:pt x="98" y="40"/>
                  </a:lnTo>
                  <a:lnTo>
                    <a:pt x="109" y="60"/>
                  </a:lnTo>
                  <a:lnTo>
                    <a:pt x="117" y="81"/>
                  </a:lnTo>
                  <a:lnTo>
                    <a:pt x="120" y="105"/>
                  </a:lnTo>
                  <a:lnTo>
                    <a:pt x="121" y="127"/>
                  </a:lnTo>
                  <a:lnTo>
                    <a:pt x="120" y="148"/>
                  </a:lnTo>
                  <a:lnTo>
                    <a:pt x="118" y="167"/>
                  </a:lnTo>
                  <a:lnTo>
                    <a:pt x="114" y="183"/>
                  </a:lnTo>
                  <a:lnTo>
                    <a:pt x="112" y="194"/>
                  </a:lnTo>
                  <a:lnTo>
                    <a:pt x="111" y="194"/>
                  </a:lnTo>
                  <a:lnTo>
                    <a:pt x="110" y="194"/>
                  </a:lnTo>
                  <a:lnTo>
                    <a:pt x="109" y="194"/>
                  </a:lnTo>
                  <a:lnTo>
                    <a:pt x="111" y="184"/>
                  </a:lnTo>
                  <a:lnTo>
                    <a:pt x="114" y="168"/>
                  </a:lnTo>
                  <a:lnTo>
                    <a:pt x="117" y="149"/>
                  </a:lnTo>
                  <a:lnTo>
                    <a:pt x="118" y="128"/>
                  </a:lnTo>
                  <a:lnTo>
                    <a:pt x="118" y="106"/>
                  </a:lnTo>
                  <a:lnTo>
                    <a:pt x="114" y="83"/>
                  </a:lnTo>
                  <a:lnTo>
                    <a:pt x="107" y="62"/>
                  </a:lnTo>
                  <a:lnTo>
                    <a:pt x="95" y="42"/>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1" name="Freeform 222">
              <a:extLst>
                <a:ext uri="{FF2B5EF4-FFF2-40B4-BE49-F238E27FC236}">
                  <a16:creationId xmlns:a16="http://schemas.microsoft.com/office/drawing/2014/main" id="{1304ADC0-1C4A-6F87-2D9C-14B13FE616C3}"/>
                </a:ext>
              </a:extLst>
            </p:cNvPr>
            <p:cNvSpPr>
              <a:spLocks/>
            </p:cNvSpPr>
            <p:nvPr/>
          </p:nvSpPr>
          <p:spPr bwMode="auto">
            <a:xfrm>
              <a:off x="2288" y="1137"/>
              <a:ext cx="152" cy="204"/>
            </a:xfrm>
            <a:custGeom>
              <a:avLst/>
              <a:gdLst>
                <a:gd name="T0" fmla="*/ 121 w 152"/>
                <a:gd name="T1" fmla="*/ 38 h 204"/>
                <a:gd name="T2" fmla="*/ 111 w 152"/>
                <a:gd name="T3" fmla="*/ 28 h 204"/>
                <a:gd name="T4" fmla="*/ 100 w 152"/>
                <a:gd name="T5" fmla="*/ 19 h 204"/>
                <a:gd name="T6" fmla="*/ 86 w 152"/>
                <a:gd name="T7" fmla="*/ 13 h 204"/>
                <a:gd name="T8" fmla="*/ 73 w 152"/>
                <a:gd name="T9" fmla="*/ 8 h 204"/>
                <a:gd name="T10" fmla="*/ 57 w 152"/>
                <a:gd name="T11" fmla="*/ 5 h 204"/>
                <a:gd name="T12" fmla="*/ 40 w 152"/>
                <a:gd name="T13" fmla="*/ 3 h 204"/>
                <a:gd name="T14" fmla="*/ 22 w 152"/>
                <a:gd name="T15" fmla="*/ 3 h 204"/>
                <a:gd name="T16" fmla="*/ 3 w 152"/>
                <a:gd name="T17" fmla="*/ 5 h 204"/>
                <a:gd name="T18" fmla="*/ 1 w 152"/>
                <a:gd name="T19" fmla="*/ 5 h 204"/>
                <a:gd name="T20" fmla="*/ 1 w 152"/>
                <a:gd name="T21" fmla="*/ 5 h 204"/>
                <a:gd name="T22" fmla="*/ 0 w 152"/>
                <a:gd name="T23" fmla="*/ 5 h 204"/>
                <a:gd name="T24" fmla="*/ 0 w 152"/>
                <a:gd name="T25" fmla="*/ 4 h 204"/>
                <a:gd name="T26" fmla="*/ 0 w 152"/>
                <a:gd name="T27" fmla="*/ 3 h 204"/>
                <a:gd name="T28" fmla="*/ 1 w 152"/>
                <a:gd name="T29" fmla="*/ 3 h 204"/>
                <a:gd name="T30" fmla="*/ 1 w 152"/>
                <a:gd name="T31" fmla="*/ 3 h 204"/>
                <a:gd name="T32" fmla="*/ 1 w 152"/>
                <a:gd name="T33" fmla="*/ 3 h 204"/>
                <a:gd name="T34" fmla="*/ 22 w 152"/>
                <a:gd name="T35" fmla="*/ 0 h 204"/>
                <a:gd name="T36" fmla="*/ 40 w 152"/>
                <a:gd name="T37" fmla="*/ 0 h 204"/>
                <a:gd name="T38" fmla="*/ 57 w 152"/>
                <a:gd name="T39" fmla="*/ 3 h 204"/>
                <a:gd name="T40" fmla="*/ 74 w 152"/>
                <a:gd name="T41" fmla="*/ 6 h 204"/>
                <a:gd name="T42" fmla="*/ 88 w 152"/>
                <a:gd name="T43" fmla="*/ 11 h 204"/>
                <a:gd name="T44" fmla="*/ 101 w 152"/>
                <a:gd name="T45" fmla="*/ 17 h 204"/>
                <a:gd name="T46" fmla="*/ 113 w 152"/>
                <a:gd name="T47" fmla="*/ 26 h 204"/>
                <a:gd name="T48" fmla="*/ 123 w 152"/>
                <a:gd name="T49" fmla="*/ 36 h 204"/>
                <a:gd name="T50" fmla="*/ 136 w 152"/>
                <a:gd name="T51" fmla="*/ 57 h 204"/>
                <a:gd name="T52" fmla="*/ 145 w 152"/>
                <a:gd name="T53" fmla="*/ 81 h 204"/>
                <a:gd name="T54" fmla="*/ 151 w 152"/>
                <a:gd name="T55" fmla="*/ 107 h 204"/>
                <a:gd name="T56" fmla="*/ 152 w 152"/>
                <a:gd name="T57" fmla="*/ 131 h 204"/>
                <a:gd name="T58" fmla="*/ 151 w 152"/>
                <a:gd name="T59" fmla="*/ 155 h 204"/>
                <a:gd name="T60" fmla="*/ 149 w 152"/>
                <a:gd name="T61" fmla="*/ 176 h 204"/>
                <a:gd name="T62" fmla="*/ 147 w 152"/>
                <a:gd name="T63" fmla="*/ 192 h 204"/>
                <a:gd name="T64" fmla="*/ 144 w 152"/>
                <a:gd name="T65" fmla="*/ 204 h 204"/>
                <a:gd name="T66" fmla="*/ 143 w 152"/>
                <a:gd name="T67" fmla="*/ 204 h 204"/>
                <a:gd name="T68" fmla="*/ 143 w 152"/>
                <a:gd name="T69" fmla="*/ 204 h 204"/>
                <a:gd name="T70" fmla="*/ 142 w 152"/>
                <a:gd name="T71" fmla="*/ 204 h 204"/>
                <a:gd name="T72" fmla="*/ 141 w 152"/>
                <a:gd name="T73" fmla="*/ 204 h 204"/>
                <a:gd name="T74" fmla="*/ 143 w 152"/>
                <a:gd name="T75" fmla="*/ 194 h 204"/>
                <a:gd name="T76" fmla="*/ 147 w 152"/>
                <a:gd name="T77" fmla="*/ 178 h 204"/>
                <a:gd name="T78" fmla="*/ 149 w 152"/>
                <a:gd name="T79" fmla="*/ 157 h 204"/>
                <a:gd name="T80" fmla="*/ 150 w 152"/>
                <a:gd name="T81" fmla="*/ 133 h 204"/>
                <a:gd name="T82" fmla="*/ 148 w 152"/>
                <a:gd name="T83" fmla="*/ 109 h 204"/>
                <a:gd name="T84" fmla="*/ 143 w 152"/>
                <a:gd name="T85" fmla="*/ 83 h 204"/>
                <a:gd name="T86" fmla="*/ 134 w 152"/>
                <a:gd name="T87" fmla="*/ 60 h 204"/>
                <a:gd name="T88" fmla="*/ 121 w 152"/>
                <a:gd name="T89" fmla="*/ 38 h 2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204"/>
                <a:gd name="T137" fmla="*/ 152 w 152"/>
                <a:gd name="T138" fmla="*/ 204 h 2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204">
                  <a:moveTo>
                    <a:pt x="121" y="38"/>
                  </a:moveTo>
                  <a:lnTo>
                    <a:pt x="111" y="28"/>
                  </a:lnTo>
                  <a:lnTo>
                    <a:pt x="100" y="19"/>
                  </a:lnTo>
                  <a:lnTo>
                    <a:pt x="86" y="13"/>
                  </a:lnTo>
                  <a:lnTo>
                    <a:pt x="73" y="8"/>
                  </a:lnTo>
                  <a:lnTo>
                    <a:pt x="57" y="5"/>
                  </a:lnTo>
                  <a:lnTo>
                    <a:pt x="40" y="3"/>
                  </a:lnTo>
                  <a:lnTo>
                    <a:pt x="22" y="3"/>
                  </a:lnTo>
                  <a:lnTo>
                    <a:pt x="3" y="5"/>
                  </a:lnTo>
                  <a:lnTo>
                    <a:pt x="1" y="5"/>
                  </a:lnTo>
                  <a:lnTo>
                    <a:pt x="0" y="5"/>
                  </a:lnTo>
                  <a:lnTo>
                    <a:pt x="0" y="4"/>
                  </a:lnTo>
                  <a:lnTo>
                    <a:pt x="0" y="3"/>
                  </a:lnTo>
                  <a:lnTo>
                    <a:pt x="1" y="3"/>
                  </a:lnTo>
                  <a:lnTo>
                    <a:pt x="22" y="0"/>
                  </a:lnTo>
                  <a:lnTo>
                    <a:pt x="40" y="0"/>
                  </a:lnTo>
                  <a:lnTo>
                    <a:pt x="57" y="3"/>
                  </a:lnTo>
                  <a:lnTo>
                    <a:pt x="74" y="6"/>
                  </a:lnTo>
                  <a:lnTo>
                    <a:pt x="88" y="11"/>
                  </a:lnTo>
                  <a:lnTo>
                    <a:pt x="101" y="17"/>
                  </a:lnTo>
                  <a:lnTo>
                    <a:pt x="113" y="26"/>
                  </a:lnTo>
                  <a:lnTo>
                    <a:pt x="123" y="36"/>
                  </a:lnTo>
                  <a:lnTo>
                    <a:pt x="136" y="57"/>
                  </a:lnTo>
                  <a:lnTo>
                    <a:pt x="145" y="81"/>
                  </a:lnTo>
                  <a:lnTo>
                    <a:pt x="151" y="107"/>
                  </a:lnTo>
                  <a:lnTo>
                    <a:pt x="152" y="131"/>
                  </a:lnTo>
                  <a:lnTo>
                    <a:pt x="151" y="155"/>
                  </a:lnTo>
                  <a:lnTo>
                    <a:pt x="149" y="176"/>
                  </a:lnTo>
                  <a:lnTo>
                    <a:pt x="147" y="192"/>
                  </a:lnTo>
                  <a:lnTo>
                    <a:pt x="144" y="204"/>
                  </a:lnTo>
                  <a:lnTo>
                    <a:pt x="143" y="204"/>
                  </a:lnTo>
                  <a:lnTo>
                    <a:pt x="142" y="204"/>
                  </a:lnTo>
                  <a:lnTo>
                    <a:pt x="141" y="204"/>
                  </a:lnTo>
                  <a:lnTo>
                    <a:pt x="143" y="194"/>
                  </a:lnTo>
                  <a:lnTo>
                    <a:pt x="147" y="178"/>
                  </a:lnTo>
                  <a:lnTo>
                    <a:pt x="149" y="157"/>
                  </a:lnTo>
                  <a:lnTo>
                    <a:pt x="150" y="133"/>
                  </a:lnTo>
                  <a:lnTo>
                    <a:pt x="148" y="109"/>
                  </a:lnTo>
                  <a:lnTo>
                    <a:pt x="143" y="83"/>
                  </a:lnTo>
                  <a:lnTo>
                    <a:pt x="134" y="60"/>
                  </a:lnTo>
                  <a:lnTo>
                    <a:pt x="121" y="38"/>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2" name="Freeform 223">
              <a:extLst>
                <a:ext uri="{FF2B5EF4-FFF2-40B4-BE49-F238E27FC236}">
                  <a16:creationId xmlns:a16="http://schemas.microsoft.com/office/drawing/2014/main" id="{A4E1AB33-8ED8-F89E-A805-8CA987F70B92}"/>
                </a:ext>
              </a:extLst>
            </p:cNvPr>
            <p:cNvSpPr>
              <a:spLocks/>
            </p:cNvSpPr>
            <p:nvPr/>
          </p:nvSpPr>
          <p:spPr bwMode="auto">
            <a:xfrm>
              <a:off x="2286" y="1133"/>
              <a:ext cx="169" cy="203"/>
            </a:xfrm>
            <a:custGeom>
              <a:avLst/>
              <a:gdLst>
                <a:gd name="T0" fmla="*/ 121 w 169"/>
                <a:gd name="T1" fmla="*/ 35 h 203"/>
                <a:gd name="T2" fmla="*/ 109 w 169"/>
                <a:gd name="T3" fmla="*/ 26 h 203"/>
                <a:gd name="T4" fmla="*/ 97 w 169"/>
                <a:gd name="T5" fmla="*/ 18 h 203"/>
                <a:gd name="T6" fmla="*/ 84 w 169"/>
                <a:gd name="T7" fmla="*/ 11 h 203"/>
                <a:gd name="T8" fmla="*/ 70 w 169"/>
                <a:gd name="T9" fmla="*/ 7 h 203"/>
                <a:gd name="T10" fmla="*/ 55 w 169"/>
                <a:gd name="T11" fmla="*/ 4 h 203"/>
                <a:gd name="T12" fmla="*/ 38 w 169"/>
                <a:gd name="T13" fmla="*/ 3 h 203"/>
                <a:gd name="T14" fmla="*/ 20 w 169"/>
                <a:gd name="T15" fmla="*/ 3 h 203"/>
                <a:gd name="T16" fmla="*/ 2 w 169"/>
                <a:gd name="T17" fmla="*/ 6 h 203"/>
                <a:gd name="T18" fmla="*/ 1 w 169"/>
                <a:gd name="T19" fmla="*/ 6 h 203"/>
                <a:gd name="T20" fmla="*/ 1 w 169"/>
                <a:gd name="T21" fmla="*/ 6 h 203"/>
                <a:gd name="T22" fmla="*/ 0 w 169"/>
                <a:gd name="T23" fmla="*/ 6 h 203"/>
                <a:gd name="T24" fmla="*/ 0 w 169"/>
                <a:gd name="T25" fmla="*/ 4 h 203"/>
                <a:gd name="T26" fmla="*/ 0 w 169"/>
                <a:gd name="T27" fmla="*/ 4 h 203"/>
                <a:gd name="T28" fmla="*/ 0 w 169"/>
                <a:gd name="T29" fmla="*/ 3 h 203"/>
                <a:gd name="T30" fmla="*/ 0 w 169"/>
                <a:gd name="T31" fmla="*/ 3 h 203"/>
                <a:gd name="T32" fmla="*/ 1 w 169"/>
                <a:gd name="T33" fmla="*/ 3 h 203"/>
                <a:gd name="T34" fmla="*/ 20 w 169"/>
                <a:gd name="T35" fmla="*/ 1 h 203"/>
                <a:gd name="T36" fmla="*/ 38 w 169"/>
                <a:gd name="T37" fmla="*/ 0 h 203"/>
                <a:gd name="T38" fmla="*/ 55 w 169"/>
                <a:gd name="T39" fmla="*/ 1 h 203"/>
                <a:gd name="T40" fmla="*/ 70 w 169"/>
                <a:gd name="T41" fmla="*/ 4 h 203"/>
                <a:gd name="T42" fmla="*/ 85 w 169"/>
                <a:gd name="T43" fmla="*/ 9 h 203"/>
                <a:gd name="T44" fmla="*/ 99 w 169"/>
                <a:gd name="T45" fmla="*/ 15 h 203"/>
                <a:gd name="T46" fmla="*/ 112 w 169"/>
                <a:gd name="T47" fmla="*/ 22 h 203"/>
                <a:gd name="T48" fmla="*/ 123 w 169"/>
                <a:gd name="T49" fmla="*/ 32 h 203"/>
                <a:gd name="T50" fmla="*/ 141 w 169"/>
                <a:gd name="T51" fmla="*/ 55 h 203"/>
                <a:gd name="T52" fmla="*/ 153 w 169"/>
                <a:gd name="T53" fmla="*/ 79 h 203"/>
                <a:gd name="T54" fmla="*/ 161 w 169"/>
                <a:gd name="T55" fmla="*/ 106 h 203"/>
                <a:gd name="T56" fmla="*/ 166 w 169"/>
                <a:gd name="T57" fmla="*/ 132 h 203"/>
                <a:gd name="T58" fmla="*/ 169 w 169"/>
                <a:gd name="T59" fmla="*/ 156 h 203"/>
                <a:gd name="T60" fmla="*/ 169 w 169"/>
                <a:gd name="T61" fmla="*/ 178 h 203"/>
                <a:gd name="T62" fmla="*/ 169 w 169"/>
                <a:gd name="T63" fmla="*/ 193 h 203"/>
                <a:gd name="T64" fmla="*/ 168 w 169"/>
                <a:gd name="T65" fmla="*/ 203 h 203"/>
                <a:gd name="T66" fmla="*/ 166 w 169"/>
                <a:gd name="T67" fmla="*/ 203 h 203"/>
                <a:gd name="T68" fmla="*/ 166 w 169"/>
                <a:gd name="T69" fmla="*/ 203 h 203"/>
                <a:gd name="T70" fmla="*/ 165 w 169"/>
                <a:gd name="T71" fmla="*/ 203 h 203"/>
                <a:gd name="T72" fmla="*/ 164 w 169"/>
                <a:gd name="T73" fmla="*/ 203 h 203"/>
                <a:gd name="T74" fmla="*/ 165 w 169"/>
                <a:gd name="T75" fmla="*/ 195 h 203"/>
                <a:gd name="T76" fmla="*/ 165 w 169"/>
                <a:gd name="T77" fmla="*/ 180 h 203"/>
                <a:gd name="T78" fmla="*/ 165 w 169"/>
                <a:gd name="T79" fmla="*/ 160 h 203"/>
                <a:gd name="T80" fmla="*/ 163 w 169"/>
                <a:gd name="T81" fmla="*/ 135 h 203"/>
                <a:gd name="T82" fmla="*/ 159 w 169"/>
                <a:gd name="T83" fmla="*/ 108 h 203"/>
                <a:gd name="T84" fmla="*/ 151 w 169"/>
                <a:gd name="T85" fmla="*/ 83 h 203"/>
                <a:gd name="T86" fmla="*/ 138 w 169"/>
                <a:gd name="T87" fmla="*/ 57 h 203"/>
                <a:gd name="T88" fmla="*/ 121 w 169"/>
                <a:gd name="T89" fmla="*/ 35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9"/>
                <a:gd name="T136" fmla="*/ 0 h 203"/>
                <a:gd name="T137" fmla="*/ 169 w 169"/>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9" h="203">
                  <a:moveTo>
                    <a:pt x="121" y="35"/>
                  </a:moveTo>
                  <a:lnTo>
                    <a:pt x="109" y="26"/>
                  </a:lnTo>
                  <a:lnTo>
                    <a:pt x="97" y="18"/>
                  </a:lnTo>
                  <a:lnTo>
                    <a:pt x="84" y="11"/>
                  </a:lnTo>
                  <a:lnTo>
                    <a:pt x="70" y="7"/>
                  </a:lnTo>
                  <a:lnTo>
                    <a:pt x="55" y="4"/>
                  </a:lnTo>
                  <a:lnTo>
                    <a:pt x="38" y="3"/>
                  </a:lnTo>
                  <a:lnTo>
                    <a:pt x="20" y="3"/>
                  </a:lnTo>
                  <a:lnTo>
                    <a:pt x="2" y="6"/>
                  </a:lnTo>
                  <a:lnTo>
                    <a:pt x="1" y="6"/>
                  </a:lnTo>
                  <a:lnTo>
                    <a:pt x="0" y="6"/>
                  </a:lnTo>
                  <a:lnTo>
                    <a:pt x="0" y="4"/>
                  </a:lnTo>
                  <a:lnTo>
                    <a:pt x="0" y="3"/>
                  </a:lnTo>
                  <a:lnTo>
                    <a:pt x="1" y="3"/>
                  </a:lnTo>
                  <a:lnTo>
                    <a:pt x="20" y="1"/>
                  </a:lnTo>
                  <a:lnTo>
                    <a:pt x="38" y="0"/>
                  </a:lnTo>
                  <a:lnTo>
                    <a:pt x="55" y="1"/>
                  </a:lnTo>
                  <a:lnTo>
                    <a:pt x="70" y="4"/>
                  </a:lnTo>
                  <a:lnTo>
                    <a:pt x="85" y="9"/>
                  </a:lnTo>
                  <a:lnTo>
                    <a:pt x="99" y="15"/>
                  </a:lnTo>
                  <a:lnTo>
                    <a:pt x="112" y="22"/>
                  </a:lnTo>
                  <a:lnTo>
                    <a:pt x="123" y="32"/>
                  </a:lnTo>
                  <a:lnTo>
                    <a:pt x="141" y="55"/>
                  </a:lnTo>
                  <a:lnTo>
                    <a:pt x="153" y="79"/>
                  </a:lnTo>
                  <a:lnTo>
                    <a:pt x="161" y="106"/>
                  </a:lnTo>
                  <a:lnTo>
                    <a:pt x="166" y="132"/>
                  </a:lnTo>
                  <a:lnTo>
                    <a:pt x="169" y="156"/>
                  </a:lnTo>
                  <a:lnTo>
                    <a:pt x="169" y="178"/>
                  </a:lnTo>
                  <a:lnTo>
                    <a:pt x="169" y="193"/>
                  </a:lnTo>
                  <a:lnTo>
                    <a:pt x="168" y="203"/>
                  </a:lnTo>
                  <a:lnTo>
                    <a:pt x="166" y="203"/>
                  </a:lnTo>
                  <a:lnTo>
                    <a:pt x="165" y="203"/>
                  </a:lnTo>
                  <a:lnTo>
                    <a:pt x="164" y="203"/>
                  </a:lnTo>
                  <a:lnTo>
                    <a:pt x="165" y="195"/>
                  </a:lnTo>
                  <a:lnTo>
                    <a:pt x="165" y="180"/>
                  </a:lnTo>
                  <a:lnTo>
                    <a:pt x="165" y="160"/>
                  </a:lnTo>
                  <a:lnTo>
                    <a:pt x="163" y="135"/>
                  </a:lnTo>
                  <a:lnTo>
                    <a:pt x="159" y="108"/>
                  </a:lnTo>
                  <a:lnTo>
                    <a:pt x="151" y="83"/>
                  </a:lnTo>
                  <a:lnTo>
                    <a:pt x="138" y="57"/>
                  </a:lnTo>
                  <a:lnTo>
                    <a:pt x="121" y="35"/>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3" name="Freeform 224">
              <a:extLst>
                <a:ext uri="{FF2B5EF4-FFF2-40B4-BE49-F238E27FC236}">
                  <a16:creationId xmlns:a16="http://schemas.microsoft.com/office/drawing/2014/main" id="{6F465F5A-07C8-BEF7-B320-C28A9509E98D}"/>
                </a:ext>
              </a:extLst>
            </p:cNvPr>
            <p:cNvSpPr>
              <a:spLocks/>
            </p:cNvSpPr>
            <p:nvPr/>
          </p:nvSpPr>
          <p:spPr bwMode="auto">
            <a:xfrm>
              <a:off x="2283" y="1124"/>
              <a:ext cx="208" cy="200"/>
            </a:xfrm>
            <a:custGeom>
              <a:avLst/>
              <a:gdLst>
                <a:gd name="T0" fmla="*/ 175 w 208"/>
                <a:gd name="T1" fmla="*/ 117 h 200"/>
                <a:gd name="T2" fmla="*/ 169 w 208"/>
                <a:gd name="T3" fmla="*/ 92 h 200"/>
                <a:gd name="T4" fmla="*/ 165 w 208"/>
                <a:gd name="T5" fmla="*/ 78 h 200"/>
                <a:gd name="T6" fmla="*/ 160 w 208"/>
                <a:gd name="T7" fmla="*/ 66 h 200"/>
                <a:gd name="T8" fmla="*/ 155 w 208"/>
                <a:gd name="T9" fmla="*/ 55 h 200"/>
                <a:gd name="T10" fmla="*/ 148 w 208"/>
                <a:gd name="T11" fmla="*/ 45 h 200"/>
                <a:gd name="T12" fmla="*/ 141 w 208"/>
                <a:gd name="T13" fmla="*/ 35 h 200"/>
                <a:gd name="T14" fmla="*/ 134 w 208"/>
                <a:gd name="T15" fmla="*/ 27 h 200"/>
                <a:gd name="T16" fmla="*/ 125 w 208"/>
                <a:gd name="T17" fmla="*/ 20 h 200"/>
                <a:gd name="T18" fmla="*/ 115 w 208"/>
                <a:gd name="T19" fmla="*/ 15 h 200"/>
                <a:gd name="T20" fmla="*/ 96 w 208"/>
                <a:gd name="T21" fmla="*/ 7 h 200"/>
                <a:gd name="T22" fmla="*/ 76 w 208"/>
                <a:gd name="T23" fmla="*/ 3 h 200"/>
                <a:gd name="T24" fmla="*/ 57 w 208"/>
                <a:gd name="T25" fmla="*/ 2 h 200"/>
                <a:gd name="T26" fmla="*/ 40 w 208"/>
                <a:gd name="T27" fmla="*/ 3 h 200"/>
                <a:gd name="T28" fmla="*/ 24 w 208"/>
                <a:gd name="T29" fmla="*/ 7 h 200"/>
                <a:gd name="T30" fmla="*/ 12 w 208"/>
                <a:gd name="T31" fmla="*/ 9 h 200"/>
                <a:gd name="T32" fmla="*/ 4 w 208"/>
                <a:gd name="T33" fmla="*/ 11 h 200"/>
                <a:gd name="T34" fmla="*/ 2 w 208"/>
                <a:gd name="T35" fmla="*/ 12 h 200"/>
                <a:gd name="T36" fmla="*/ 1 w 208"/>
                <a:gd name="T37" fmla="*/ 12 h 200"/>
                <a:gd name="T38" fmla="*/ 1 w 208"/>
                <a:gd name="T39" fmla="*/ 12 h 200"/>
                <a:gd name="T40" fmla="*/ 0 w 208"/>
                <a:gd name="T41" fmla="*/ 12 h 200"/>
                <a:gd name="T42" fmla="*/ 0 w 208"/>
                <a:gd name="T43" fmla="*/ 11 h 200"/>
                <a:gd name="T44" fmla="*/ 0 w 208"/>
                <a:gd name="T45" fmla="*/ 11 h 200"/>
                <a:gd name="T46" fmla="*/ 0 w 208"/>
                <a:gd name="T47" fmla="*/ 10 h 200"/>
                <a:gd name="T48" fmla="*/ 0 w 208"/>
                <a:gd name="T49" fmla="*/ 10 h 200"/>
                <a:gd name="T50" fmla="*/ 1 w 208"/>
                <a:gd name="T51" fmla="*/ 10 h 200"/>
                <a:gd name="T52" fmla="*/ 4 w 208"/>
                <a:gd name="T53" fmla="*/ 9 h 200"/>
                <a:gd name="T54" fmla="*/ 12 w 208"/>
                <a:gd name="T55" fmla="*/ 7 h 200"/>
                <a:gd name="T56" fmla="*/ 24 w 208"/>
                <a:gd name="T57" fmla="*/ 3 h 200"/>
                <a:gd name="T58" fmla="*/ 40 w 208"/>
                <a:gd name="T59" fmla="*/ 1 h 200"/>
                <a:gd name="T60" fmla="*/ 58 w 208"/>
                <a:gd name="T61" fmla="*/ 0 h 200"/>
                <a:gd name="T62" fmla="*/ 77 w 208"/>
                <a:gd name="T63" fmla="*/ 0 h 200"/>
                <a:gd name="T64" fmla="*/ 97 w 208"/>
                <a:gd name="T65" fmla="*/ 3 h 200"/>
                <a:gd name="T66" fmla="*/ 116 w 208"/>
                <a:gd name="T67" fmla="*/ 11 h 200"/>
                <a:gd name="T68" fmla="*/ 126 w 208"/>
                <a:gd name="T69" fmla="*/ 17 h 200"/>
                <a:gd name="T70" fmla="*/ 135 w 208"/>
                <a:gd name="T71" fmla="*/ 25 h 200"/>
                <a:gd name="T72" fmla="*/ 144 w 208"/>
                <a:gd name="T73" fmla="*/ 32 h 200"/>
                <a:gd name="T74" fmla="*/ 150 w 208"/>
                <a:gd name="T75" fmla="*/ 43 h 200"/>
                <a:gd name="T76" fmla="*/ 157 w 208"/>
                <a:gd name="T77" fmla="*/ 53 h 200"/>
                <a:gd name="T78" fmla="*/ 163 w 208"/>
                <a:gd name="T79" fmla="*/ 64 h 200"/>
                <a:gd name="T80" fmla="*/ 168 w 208"/>
                <a:gd name="T81" fmla="*/ 77 h 200"/>
                <a:gd name="T82" fmla="*/ 172 w 208"/>
                <a:gd name="T83" fmla="*/ 91 h 200"/>
                <a:gd name="T84" fmla="*/ 177 w 208"/>
                <a:gd name="T85" fmla="*/ 117 h 200"/>
                <a:gd name="T86" fmla="*/ 183 w 208"/>
                <a:gd name="T87" fmla="*/ 141 h 200"/>
                <a:gd name="T88" fmla="*/ 188 w 208"/>
                <a:gd name="T89" fmla="*/ 162 h 200"/>
                <a:gd name="T90" fmla="*/ 197 w 208"/>
                <a:gd name="T91" fmla="*/ 182 h 200"/>
                <a:gd name="T92" fmla="*/ 208 w 208"/>
                <a:gd name="T93" fmla="*/ 199 h 200"/>
                <a:gd name="T94" fmla="*/ 207 w 208"/>
                <a:gd name="T95" fmla="*/ 200 h 200"/>
                <a:gd name="T96" fmla="*/ 207 w 208"/>
                <a:gd name="T97" fmla="*/ 200 h 200"/>
                <a:gd name="T98" fmla="*/ 206 w 208"/>
                <a:gd name="T99" fmla="*/ 200 h 200"/>
                <a:gd name="T100" fmla="*/ 205 w 208"/>
                <a:gd name="T101" fmla="*/ 200 h 200"/>
                <a:gd name="T102" fmla="*/ 194 w 208"/>
                <a:gd name="T103" fmla="*/ 182 h 200"/>
                <a:gd name="T104" fmla="*/ 186 w 208"/>
                <a:gd name="T105" fmla="*/ 162 h 200"/>
                <a:gd name="T106" fmla="*/ 181 w 208"/>
                <a:gd name="T107" fmla="*/ 141 h 200"/>
                <a:gd name="T108" fmla="*/ 175 w 208"/>
                <a:gd name="T109" fmla="*/ 117 h 2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8"/>
                <a:gd name="T166" fmla="*/ 0 h 200"/>
                <a:gd name="T167" fmla="*/ 208 w 208"/>
                <a:gd name="T168" fmla="*/ 200 h 2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8" h="200">
                  <a:moveTo>
                    <a:pt x="175" y="117"/>
                  </a:moveTo>
                  <a:lnTo>
                    <a:pt x="169" y="92"/>
                  </a:lnTo>
                  <a:lnTo>
                    <a:pt x="165" y="78"/>
                  </a:lnTo>
                  <a:lnTo>
                    <a:pt x="160" y="66"/>
                  </a:lnTo>
                  <a:lnTo>
                    <a:pt x="155" y="55"/>
                  </a:lnTo>
                  <a:lnTo>
                    <a:pt x="148" y="45"/>
                  </a:lnTo>
                  <a:lnTo>
                    <a:pt x="141" y="35"/>
                  </a:lnTo>
                  <a:lnTo>
                    <a:pt x="134" y="27"/>
                  </a:lnTo>
                  <a:lnTo>
                    <a:pt x="125" y="20"/>
                  </a:lnTo>
                  <a:lnTo>
                    <a:pt x="115" y="15"/>
                  </a:lnTo>
                  <a:lnTo>
                    <a:pt x="96" y="7"/>
                  </a:lnTo>
                  <a:lnTo>
                    <a:pt x="76" y="3"/>
                  </a:lnTo>
                  <a:lnTo>
                    <a:pt x="57" y="2"/>
                  </a:lnTo>
                  <a:lnTo>
                    <a:pt x="40" y="3"/>
                  </a:lnTo>
                  <a:lnTo>
                    <a:pt x="24" y="7"/>
                  </a:lnTo>
                  <a:lnTo>
                    <a:pt x="12" y="9"/>
                  </a:lnTo>
                  <a:lnTo>
                    <a:pt x="4" y="11"/>
                  </a:lnTo>
                  <a:lnTo>
                    <a:pt x="2" y="12"/>
                  </a:lnTo>
                  <a:lnTo>
                    <a:pt x="1" y="12"/>
                  </a:lnTo>
                  <a:lnTo>
                    <a:pt x="0" y="12"/>
                  </a:lnTo>
                  <a:lnTo>
                    <a:pt x="0" y="11"/>
                  </a:lnTo>
                  <a:lnTo>
                    <a:pt x="0" y="10"/>
                  </a:lnTo>
                  <a:lnTo>
                    <a:pt x="1" y="10"/>
                  </a:lnTo>
                  <a:lnTo>
                    <a:pt x="4" y="9"/>
                  </a:lnTo>
                  <a:lnTo>
                    <a:pt x="12" y="7"/>
                  </a:lnTo>
                  <a:lnTo>
                    <a:pt x="24" y="3"/>
                  </a:lnTo>
                  <a:lnTo>
                    <a:pt x="40" y="1"/>
                  </a:lnTo>
                  <a:lnTo>
                    <a:pt x="58" y="0"/>
                  </a:lnTo>
                  <a:lnTo>
                    <a:pt x="77" y="0"/>
                  </a:lnTo>
                  <a:lnTo>
                    <a:pt x="97" y="3"/>
                  </a:lnTo>
                  <a:lnTo>
                    <a:pt x="116" y="11"/>
                  </a:lnTo>
                  <a:lnTo>
                    <a:pt x="126" y="17"/>
                  </a:lnTo>
                  <a:lnTo>
                    <a:pt x="135" y="25"/>
                  </a:lnTo>
                  <a:lnTo>
                    <a:pt x="144" y="32"/>
                  </a:lnTo>
                  <a:lnTo>
                    <a:pt x="150" y="43"/>
                  </a:lnTo>
                  <a:lnTo>
                    <a:pt x="157" y="53"/>
                  </a:lnTo>
                  <a:lnTo>
                    <a:pt x="163" y="64"/>
                  </a:lnTo>
                  <a:lnTo>
                    <a:pt x="168" y="77"/>
                  </a:lnTo>
                  <a:lnTo>
                    <a:pt x="172" y="91"/>
                  </a:lnTo>
                  <a:lnTo>
                    <a:pt x="177" y="117"/>
                  </a:lnTo>
                  <a:lnTo>
                    <a:pt x="183" y="141"/>
                  </a:lnTo>
                  <a:lnTo>
                    <a:pt x="188" y="162"/>
                  </a:lnTo>
                  <a:lnTo>
                    <a:pt x="197" y="182"/>
                  </a:lnTo>
                  <a:lnTo>
                    <a:pt x="208" y="199"/>
                  </a:lnTo>
                  <a:lnTo>
                    <a:pt x="207" y="200"/>
                  </a:lnTo>
                  <a:lnTo>
                    <a:pt x="206" y="200"/>
                  </a:lnTo>
                  <a:lnTo>
                    <a:pt x="205" y="200"/>
                  </a:lnTo>
                  <a:lnTo>
                    <a:pt x="194" y="182"/>
                  </a:lnTo>
                  <a:lnTo>
                    <a:pt x="186" y="162"/>
                  </a:lnTo>
                  <a:lnTo>
                    <a:pt x="181" y="141"/>
                  </a:lnTo>
                  <a:lnTo>
                    <a:pt x="175" y="117"/>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4" name="Freeform 225">
              <a:extLst>
                <a:ext uri="{FF2B5EF4-FFF2-40B4-BE49-F238E27FC236}">
                  <a16:creationId xmlns:a16="http://schemas.microsoft.com/office/drawing/2014/main" id="{DC0806C6-028B-8F7B-4F37-BA651184B406}"/>
                </a:ext>
              </a:extLst>
            </p:cNvPr>
            <p:cNvSpPr>
              <a:spLocks/>
            </p:cNvSpPr>
            <p:nvPr/>
          </p:nvSpPr>
          <p:spPr bwMode="auto">
            <a:xfrm>
              <a:off x="2354" y="1228"/>
              <a:ext cx="56" cy="23"/>
            </a:xfrm>
            <a:custGeom>
              <a:avLst/>
              <a:gdLst>
                <a:gd name="T0" fmla="*/ 44 w 56"/>
                <a:gd name="T1" fmla="*/ 18 h 23"/>
                <a:gd name="T2" fmla="*/ 37 w 56"/>
                <a:gd name="T3" fmla="*/ 20 h 23"/>
                <a:gd name="T4" fmla="*/ 33 w 56"/>
                <a:gd name="T5" fmla="*/ 22 h 23"/>
                <a:gd name="T6" fmla="*/ 27 w 56"/>
                <a:gd name="T7" fmla="*/ 23 h 23"/>
                <a:gd name="T8" fmla="*/ 22 w 56"/>
                <a:gd name="T9" fmla="*/ 23 h 23"/>
                <a:gd name="T10" fmla="*/ 18 w 56"/>
                <a:gd name="T11" fmla="*/ 23 h 23"/>
                <a:gd name="T12" fmla="*/ 12 w 56"/>
                <a:gd name="T13" fmla="*/ 22 h 23"/>
                <a:gd name="T14" fmla="*/ 7 w 56"/>
                <a:gd name="T15" fmla="*/ 22 h 23"/>
                <a:gd name="T16" fmla="*/ 0 w 56"/>
                <a:gd name="T17" fmla="*/ 21 h 23"/>
                <a:gd name="T18" fmla="*/ 2 w 56"/>
                <a:gd name="T19" fmla="*/ 20 h 23"/>
                <a:gd name="T20" fmla="*/ 7 w 56"/>
                <a:gd name="T21" fmla="*/ 16 h 23"/>
                <a:gd name="T22" fmla="*/ 14 w 56"/>
                <a:gd name="T23" fmla="*/ 11 h 23"/>
                <a:gd name="T24" fmla="*/ 22 w 56"/>
                <a:gd name="T25" fmla="*/ 7 h 23"/>
                <a:gd name="T26" fmla="*/ 31 w 56"/>
                <a:gd name="T27" fmla="*/ 2 h 23"/>
                <a:gd name="T28" fmla="*/ 40 w 56"/>
                <a:gd name="T29" fmla="*/ 0 h 23"/>
                <a:gd name="T30" fmla="*/ 48 w 56"/>
                <a:gd name="T31" fmla="*/ 1 h 23"/>
                <a:gd name="T32" fmla="*/ 55 w 56"/>
                <a:gd name="T33" fmla="*/ 5 h 23"/>
                <a:gd name="T34" fmla="*/ 56 w 56"/>
                <a:gd name="T35" fmla="*/ 7 h 23"/>
                <a:gd name="T36" fmla="*/ 56 w 56"/>
                <a:gd name="T37" fmla="*/ 9 h 23"/>
                <a:gd name="T38" fmla="*/ 53 w 56"/>
                <a:gd name="T39" fmla="*/ 12 h 23"/>
                <a:gd name="T40" fmla="*/ 44 w 56"/>
                <a:gd name="T41" fmla="*/ 18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23"/>
                <a:gd name="T65" fmla="*/ 56 w 56"/>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23">
                  <a:moveTo>
                    <a:pt x="44" y="18"/>
                  </a:moveTo>
                  <a:lnTo>
                    <a:pt x="37" y="20"/>
                  </a:lnTo>
                  <a:lnTo>
                    <a:pt x="33" y="22"/>
                  </a:lnTo>
                  <a:lnTo>
                    <a:pt x="27" y="23"/>
                  </a:lnTo>
                  <a:lnTo>
                    <a:pt x="22" y="23"/>
                  </a:lnTo>
                  <a:lnTo>
                    <a:pt x="18" y="23"/>
                  </a:lnTo>
                  <a:lnTo>
                    <a:pt x="12" y="22"/>
                  </a:lnTo>
                  <a:lnTo>
                    <a:pt x="7" y="22"/>
                  </a:lnTo>
                  <a:lnTo>
                    <a:pt x="0" y="21"/>
                  </a:lnTo>
                  <a:lnTo>
                    <a:pt x="2" y="20"/>
                  </a:lnTo>
                  <a:lnTo>
                    <a:pt x="7" y="16"/>
                  </a:lnTo>
                  <a:lnTo>
                    <a:pt x="14" y="11"/>
                  </a:lnTo>
                  <a:lnTo>
                    <a:pt x="22" y="7"/>
                  </a:lnTo>
                  <a:lnTo>
                    <a:pt x="31" y="2"/>
                  </a:lnTo>
                  <a:lnTo>
                    <a:pt x="40" y="0"/>
                  </a:lnTo>
                  <a:lnTo>
                    <a:pt x="48" y="1"/>
                  </a:lnTo>
                  <a:lnTo>
                    <a:pt x="55" y="5"/>
                  </a:lnTo>
                  <a:lnTo>
                    <a:pt x="56" y="7"/>
                  </a:lnTo>
                  <a:lnTo>
                    <a:pt x="56" y="9"/>
                  </a:lnTo>
                  <a:lnTo>
                    <a:pt x="53" y="12"/>
                  </a:lnTo>
                  <a:lnTo>
                    <a:pt x="4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5" name="Freeform 226">
              <a:extLst>
                <a:ext uri="{FF2B5EF4-FFF2-40B4-BE49-F238E27FC236}">
                  <a16:creationId xmlns:a16="http://schemas.microsoft.com/office/drawing/2014/main" id="{246CCB88-9F78-8CDE-81CA-10DF02242E86}"/>
                </a:ext>
              </a:extLst>
            </p:cNvPr>
            <p:cNvSpPr>
              <a:spLocks/>
            </p:cNvSpPr>
            <p:nvPr/>
          </p:nvSpPr>
          <p:spPr bwMode="auto">
            <a:xfrm>
              <a:off x="2354" y="1222"/>
              <a:ext cx="56" cy="27"/>
            </a:xfrm>
            <a:custGeom>
              <a:avLst/>
              <a:gdLst>
                <a:gd name="T0" fmla="*/ 26 w 56"/>
                <a:gd name="T1" fmla="*/ 16 h 27"/>
                <a:gd name="T2" fmla="*/ 12 w 56"/>
                <a:gd name="T3" fmla="*/ 20 h 27"/>
                <a:gd name="T4" fmla="*/ 5 w 56"/>
                <a:gd name="T5" fmla="*/ 24 h 27"/>
                <a:gd name="T6" fmla="*/ 1 w 56"/>
                <a:gd name="T7" fmla="*/ 26 h 27"/>
                <a:gd name="T8" fmla="*/ 0 w 56"/>
                <a:gd name="T9" fmla="*/ 27 h 27"/>
                <a:gd name="T10" fmla="*/ 1 w 56"/>
                <a:gd name="T11" fmla="*/ 25 h 27"/>
                <a:gd name="T12" fmla="*/ 4 w 56"/>
                <a:gd name="T13" fmla="*/ 20 h 27"/>
                <a:gd name="T14" fmla="*/ 8 w 56"/>
                <a:gd name="T15" fmla="*/ 15 h 27"/>
                <a:gd name="T16" fmla="*/ 14 w 56"/>
                <a:gd name="T17" fmla="*/ 8 h 27"/>
                <a:gd name="T18" fmla="*/ 21 w 56"/>
                <a:gd name="T19" fmla="*/ 4 h 27"/>
                <a:gd name="T20" fmla="*/ 30 w 56"/>
                <a:gd name="T21" fmla="*/ 0 h 27"/>
                <a:gd name="T22" fmla="*/ 43 w 56"/>
                <a:gd name="T23" fmla="*/ 3 h 27"/>
                <a:gd name="T24" fmla="*/ 56 w 56"/>
                <a:gd name="T25" fmla="*/ 9 h 27"/>
                <a:gd name="T26" fmla="*/ 54 w 56"/>
                <a:gd name="T27" fmla="*/ 9 h 27"/>
                <a:gd name="T28" fmla="*/ 49 w 56"/>
                <a:gd name="T29" fmla="*/ 10 h 27"/>
                <a:gd name="T30" fmla="*/ 39 w 56"/>
                <a:gd name="T31" fmla="*/ 13 h 27"/>
                <a:gd name="T32" fmla="*/ 26 w 56"/>
                <a:gd name="T33" fmla="*/ 16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27"/>
                <a:gd name="T53" fmla="*/ 56 w 56"/>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27">
                  <a:moveTo>
                    <a:pt x="26" y="16"/>
                  </a:moveTo>
                  <a:lnTo>
                    <a:pt x="12" y="20"/>
                  </a:lnTo>
                  <a:lnTo>
                    <a:pt x="5" y="24"/>
                  </a:lnTo>
                  <a:lnTo>
                    <a:pt x="1" y="26"/>
                  </a:lnTo>
                  <a:lnTo>
                    <a:pt x="0" y="27"/>
                  </a:lnTo>
                  <a:lnTo>
                    <a:pt x="1" y="25"/>
                  </a:lnTo>
                  <a:lnTo>
                    <a:pt x="4" y="20"/>
                  </a:lnTo>
                  <a:lnTo>
                    <a:pt x="8" y="15"/>
                  </a:lnTo>
                  <a:lnTo>
                    <a:pt x="14" y="8"/>
                  </a:lnTo>
                  <a:lnTo>
                    <a:pt x="21" y="4"/>
                  </a:lnTo>
                  <a:lnTo>
                    <a:pt x="30" y="0"/>
                  </a:lnTo>
                  <a:lnTo>
                    <a:pt x="43" y="3"/>
                  </a:lnTo>
                  <a:lnTo>
                    <a:pt x="56" y="9"/>
                  </a:lnTo>
                  <a:lnTo>
                    <a:pt x="54" y="9"/>
                  </a:lnTo>
                  <a:lnTo>
                    <a:pt x="49" y="10"/>
                  </a:lnTo>
                  <a:lnTo>
                    <a:pt x="39" y="13"/>
                  </a:lnTo>
                  <a:lnTo>
                    <a:pt x="26" y="16"/>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6" name="Freeform 227">
              <a:extLst>
                <a:ext uri="{FF2B5EF4-FFF2-40B4-BE49-F238E27FC236}">
                  <a16:creationId xmlns:a16="http://schemas.microsoft.com/office/drawing/2014/main" id="{6FE80704-F306-5ACA-89A0-6CA65836B189}"/>
                </a:ext>
              </a:extLst>
            </p:cNvPr>
            <p:cNvSpPr>
              <a:spLocks/>
            </p:cNvSpPr>
            <p:nvPr/>
          </p:nvSpPr>
          <p:spPr bwMode="auto">
            <a:xfrm>
              <a:off x="2389" y="1232"/>
              <a:ext cx="15" cy="14"/>
            </a:xfrm>
            <a:custGeom>
              <a:avLst/>
              <a:gdLst>
                <a:gd name="T0" fmla="*/ 15 w 15"/>
                <a:gd name="T1" fmla="*/ 5 h 14"/>
                <a:gd name="T2" fmla="*/ 15 w 15"/>
                <a:gd name="T3" fmla="*/ 8 h 14"/>
                <a:gd name="T4" fmla="*/ 14 w 15"/>
                <a:gd name="T5" fmla="*/ 10 h 14"/>
                <a:gd name="T6" fmla="*/ 12 w 15"/>
                <a:gd name="T7" fmla="*/ 13 h 14"/>
                <a:gd name="T8" fmla="*/ 9 w 15"/>
                <a:gd name="T9" fmla="*/ 14 h 14"/>
                <a:gd name="T10" fmla="*/ 5 w 15"/>
                <a:gd name="T11" fmla="*/ 13 h 14"/>
                <a:gd name="T12" fmla="*/ 3 w 15"/>
                <a:gd name="T13" fmla="*/ 12 h 14"/>
                <a:gd name="T14" fmla="*/ 1 w 15"/>
                <a:gd name="T15" fmla="*/ 9 h 14"/>
                <a:gd name="T16" fmla="*/ 0 w 15"/>
                <a:gd name="T17" fmla="*/ 6 h 14"/>
                <a:gd name="T18" fmla="*/ 0 w 15"/>
                <a:gd name="T19" fmla="*/ 6 h 14"/>
                <a:gd name="T20" fmla="*/ 1 w 15"/>
                <a:gd name="T21" fmla="*/ 4 h 14"/>
                <a:gd name="T22" fmla="*/ 3 w 15"/>
                <a:gd name="T23" fmla="*/ 3 h 14"/>
                <a:gd name="T24" fmla="*/ 8 w 15"/>
                <a:gd name="T25" fmla="*/ 1 h 14"/>
                <a:gd name="T26" fmla="*/ 11 w 15"/>
                <a:gd name="T27" fmla="*/ 0 h 14"/>
                <a:gd name="T28" fmla="*/ 13 w 15"/>
                <a:gd name="T29" fmla="*/ 1 h 14"/>
                <a:gd name="T30" fmla="*/ 14 w 15"/>
                <a:gd name="T31" fmla="*/ 3 h 14"/>
                <a:gd name="T32" fmla="*/ 15 w 15"/>
                <a:gd name="T33" fmla="*/ 5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4"/>
                <a:gd name="T53" fmla="*/ 15 w 15"/>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4">
                  <a:moveTo>
                    <a:pt x="15" y="5"/>
                  </a:moveTo>
                  <a:lnTo>
                    <a:pt x="15" y="8"/>
                  </a:lnTo>
                  <a:lnTo>
                    <a:pt x="14" y="10"/>
                  </a:lnTo>
                  <a:lnTo>
                    <a:pt x="12" y="13"/>
                  </a:lnTo>
                  <a:lnTo>
                    <a:pt x="9" y="14"/>
                  </a:lnTo>
                  <a:lnTo>
                    <a:pt x="5" y="13"/>
                  </a:lnTo>
                  <a:lnTo>
                    <a:pt x="3" y="12"/>
                  </a:lnTo>
                  <a:lnTo>
                    <a:pt x="1" y="9"/>
                  </a:lnTo>
                  <a:lnTo>
                    <a:pt x="0" y="6"/>
                  </a:lnTo>
                  <a:lnTo>
                    <a:pt x="1" y="4"/>
                  </a:lnTo>
                  <a:lnTo>
                    <a:pt x="3" y="3"/>
                  </a:lnTo>
                  <a:lnTo>
                    <a:pt x="8" y="1"/>
                  </a:lnTo>
                  <a:lnTo>
                    <a:pt x="11" y="0"/>
                  </a:lnTo>
                  <a:lnTo>
                    <a:pt x="13" y="1"/>
                  </a:lnTo>
                  <a:lnTo>
                    <a:pt x="14" y="3"/>
                  </a:lnTo>
                  <a:lnTo>
                    <a:pt x="15" y="5"/>
                  </a:lnTo>
                  <a:close/>
                </a:path>
              </a:pathLst>
            </a:custGeom>
            <a:solidFill>
              <a:srgbClr val="3891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7" name="Freeform 228">
              <a:extLst>
                <a:ext uri="{FF2B5EF4-FFF2-40B4-BE49-F238E27FC236}">
                  <a16:creationId xmlns:a16="http://schemas.microsoft.com/office/drawing/2014/main" id="{9B752F57-84C4-6E09-C37E-3F0CDB242F6E}"/>
                </a:ext>
              </a:extLst>
            </p:cNvPr>
            <p:cNvSpPr>
              <a:spLocks/>
            </p:cNvSpPr>
            <p:nvPr/>
          </p:nvSpPr>
          <p:spPr bwMode="auto">
            <a:xfrm>
              <a:off x="2399" y="1235"/>
              <a:ext cx="3" cy="3"/>
            </a:xfrm>
            <a:custGeom>
              <a:avLst/>
              <a:gdLst>
                <a:gd name="T0" fmla="*/ 0 w 3"/>
                <a:gd name="T1" fmla="*/ 2 h 3"/>
                <a:gd name="T2" fmla="*/ 0 w 3"/>
                <a:gd name="T3" fmla="*/ 2 h 3"/>
                <a:gd name="T4" fmla="*/ 1 w 3"/>
                <a:gd name="T5" fmla="*/ 2 h 3"/>
                <a:gd name="T6" fmla="*/ 1 w 3"/>
                <a:gd name="T7" fmla="*/ 3 h 3"/>
                <a:gd name="T8" fmla="*/ 2 w 3"/>
                <a:gd name="T9" fmla="*/ 3 h 3"/>
                <a:gd name="T10" fmla="*/ 3 w 3"/>
                <a:gd name="T11" fmla="*/ 3 h 3"/>
                <a:gd name="T12" fmla="*/ 3 w 3"/>
                <a:gd name="T13" fmla="*/ 2 h 3"/>
                <a:gd name="T14" fmla="*/ 3 w 3"/>
                <a:gd name="T15" fmla="*/ 2 h 3"/>
                <a:gd name="T16" fmla="*/ 3 w 3"/>
                <a:gd name="T17" fmla="*/ 1 h 3"/>
                <a:gd name="T18" fmla="*/ 3 w 3"/>
                <a:gd name="T19" fmla="*/ 0 h 3"/>
                <a:gd name="T20" fmla="*/ 2 w 3"/>
                <a:gd name="T21" fmla="*/ 0 h 3"/>
                <a:gd name="T22" fmla="*/ 2 w 3"/>
                <a:gd name="T23" fmla="*/ 0 h 3"/>
                <a:gd name="T24" fmla="*/ 1 w 3"/>
                <a:gd name="T25" fmla="*/ 0 h 3"/>
                <a:gd name="T26" fmla="*/ 0 w 3"/>
                <a:gd name="T27" fmla="*/ 0 h 3"/>
                <a:gd name="T28" fmla="*/ 0 w 3"/>
                <a:gd name="T29" fmla="*/ 1 h 3"/>
                <a:gd name="T30" fmla="*/ 0 w 3"/>
                <a:gd name="T31" fmla="*/ 1 h 3"/>
                <a:gd name="T32" fmla="*/ 0 w 3"/>
                <a:gd name="T33" fmla="*/ 2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3"/>
                <a:gd name="T53" fmla="*/ 3 w 3"/>
                <a:gd name="T54" fmla="*/ 3 h 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3">
                  <a:moveTo>
                    <a:pt x="0" y="2"/>
                  </a:moveTo>
                  <a:lnTo>
                    <a:pt x="0" y="2"/>
                  </a:lnTo>
                  <a:lnTo>
                    <a:pt x="1" y="2"/>
                  </a:lnTo>
                  <a:lnTo>
                    <a:pt x="1" y="3"/>
                  </a:lnTo>
                  <a:lnTo>
                    <a:pt x="2" y="3"/>
                  </a:lnTo>
                  <a:lnTo>
                    <a:pt x="3" y="3"/>
                  </a:lnTo>
                  <a:lnTo>
                    <a:pt x="3" y="2"/>
                  </a:lnTo>
                  <a:lnTo>
                    <a:pt x="3" y="1"/>
                  </a:lnTo>
                  <a:lnTo>
                    <a:pt x="3" y="0"/>
                  </a:lnTo>
                  <a:lnTo>
                    <a:pt x="2" y="0"/>
                  </a:lnTo>
                  <a:lnTo>
                    <a:pt x="1" y="0"/>
                  </a:lnTo>
                  <a:lnTo>
                    <a:pt x="0" y="0"/>
                  </a:lnTo>
                  <a:lnTo>
                    <a:pt x="0" y="1"/>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8" name="Freeform 229">
              <a:extLst>
                <a:ext uri="{FF2B5EF4-FFF2-40B4-BE49-F238E27FC236}">
                  <a16:creationId xmlns:a16="http://schemas.microsoft.com/office/drawing/2014/main" id="{A763941E-FF48-981B-4BB0-A24815C1BECF}"/>
                </a:ext>
              </a:extLst>
            </p:cNvPr>
            <p:cNvSpPr>
              <a:spLocks/>
            </p:cNvSpPr>
            <p:nvPr/>
          </p:nvSpPr>
          <p:spPr bwMode="auto">
            <a:xfrm>
              <a:off x="2356" y="1221"/>
              <a:ext cx="57" cy="26"/>
            </a:xfrm>
            <a:custGeom>
              <a:avLst/>
              <a:gdLst>
                <a:gd name="T0" fmla="*/ 57 w 57"/>
                <a:gd name="T1" fmla="*/ 8 h 26"/>
                <a:gd name="T2" fmla="*/ 56 w 57"/>
                <a:gd name="T3" fmla="*/ 7 h 26"/>
                <a:gd name="T4" fmla="*/ 51 w 57"/>
                <a:gd name="T5" fmla="*/ 5 h 26"/>
                <a:gd name="T6" fmla="*/ 44 w 57"/>
                <a:gd name="T7" fmla="*/ 2 h 26"/>
                <a:gd name="T8" fmla="*/ 36 w 57"/>
                <a:gd name="T9" fmla="*/ 0 h 26"/>
                <a:gd name="T10" fmla="*/ 27 w 57"/>
                <a:gd name="T11" fmla="*/ 0 h 26"/>
                <a:gd name="T12" fmla="*/ 17 w 57"/>
                <a:gd name="T13" fmla="*/ 5 h 26"/>
                <a:gd name="T14" fmla="*/ 8 w 57"/>
                <a:gd name="T15" fmla="*/ 12 h 26"/>
                <a:gd name="T16" fmla="*/ 0 w 57"/>
                <a:gd name="T17" fmla="*/ 26 h 26"/>
                <a:gd name="T18" fmla="*/ 2 w 57"/>
                <a:gd name="T19" fmla="*/ 25 h 26"/>
                <a:gd name="T20" fmla="*/ 4 w 57"/>
                <a:gd name="T21" fmla="*/ 20 h 26"/>
                <a:gd name="T22" fmla="*/ 8 w 57"/>
                <a:gd name="T23" fmla="*/ 16 h 26"/>
                <a:gd name="T24" fmla="*/ 15 w 57"/>
                <a:gd name="T25" fmla="*/ 10 h 26"/>
                <a:gd name="T26" fmla="*/ 22 w 57"/>
                <a:gd name="T27" fmla="*/ 6 h 26"/>
                <a:gd name="T28" fmla="*/ 31 w 57"/>
                <a:gd name="T29" fmla="*/ 4 h 26"/>
                <a:gd name="T30" fmla="*/ 42 w 57"/>
                <a:gd name="T31" fmla="*/ 5 h 26"/>
                <a:gd name="T32" fmla="*/ 53 w 57"/>
                <a:gd name="T33" fmla="*/ 10 h 26"/>
                <a:gd name="T34" fmla="*/ 57 w 57"/>
                <a:gd name="T35" fmla="*/ 8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26"/>
                <a:gd name="T56" fmla="*/ 57 w 57"/>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26">
                  <a:moveTo>
                    <a:pt x="57" y="8"/>
                  </a:moveTo>
                  <a:lnTo>
                    <a:pt x="56" y="7"/>
                  </a:lnTo>
                  <a:lnTo>
                    <a:pt x="51" y="5"/>
                  </a:lnTo>
                  <a:lnTo>
                    <a:pt x="44" y="2"/>
                  </a:lnTo>
                  <a:lnTo>
                    <a:pt x="36" y="0"/>
                  </a:lnTo>
                  <a:lnTo>
                    <a:pt x="27" y="0"/>
                  </a:lnTo>
                  <a:lnTo>
                    <a:pt x="17" y="5"/>
                  </a:lnTo>
                  <a:lnTo>
                    <a:pt x="8" y="12"/>
                  </a:lnTo>
                  <a:lnTo>
                    <a:pt x="0" y="26"/>
                  </a:lnTo>
                  <a:lnTo>
                    <a:pt x="2" y="25"/>
                  </a:lnTo>
                  <a:lnTo>
                    <a:pt x="4" y="20"/>
                  </a:lnTo>
                  <a:lnTo>
                    <a:pt x="8" y="16"/>
                  </a:lnTo>
                  <a:lnTo>
                    <a:pt x="15" y="10"/>
                  </a:lnTo>
                  <a:lnTo>
                    <a:pt x="22" y="6"/>
                  </a:lnTo>
                  <a:lnTo>
                    <a:pt x="31" y="4"/>
                  </a:lnTo>
                  <a:lnTo>
                    <a:pt x="42" y="5"/>
                  </a:lnTo>
                  <a:lnTo>
                    <a:pt x="53" y="10"/>
                  </a:lnTo>
                  <a:lnTo>
                    <a:pt x="57" y="8"/>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9" name="Freeform 230">
              <a:extLst>
                <a:ext uri="{FF2B5EF4-FFF2-40B4-BE49-F238E27FC236}">
                  <a16:creationId xmlns:a16="http://schemas.microsoft.com/office/drawing/2014/main" id="{D8F1AA6F-667C-B69C-1907-B8BB64A51A6A}"/>
                </a:ext>
              </a:extLst>
            </p:cNvPr>
            <p:cNvSpPr>
              <a:spLocks/>
            </p:cNvSpPr>
            <p:nvPr/>
          </p:nvSpPr>
          <p:spPr bwMode="auto">
            <a:xfrm>
              <a:off x="2385" y="1229"/>
              <a:ext cx="29" cy="21"/>
            </a:xfrm>
            <a:custGeom>
              <a:avLst/>
              <a:gdLst>
                <a:gd name="T0" fmla="*/ 24 w 29"/>
                <a:gd name="T1" fmla="*/ 2 h 21"/>
                <a:gd name="T2" fmla="*/ 24 w 29"/>
                <a:gd name="T3" fmla="*/ 4 h 21"/>
                <a:gd name="T4" fmla="*/ 23 w 29"/>
                <a:gd name="T5" fmla="*/ 8 h 21"/>
                <a:gd name="T6" fmla="*/ 15 w 29"/>
                <a:gd name="T7" fmla="*/ 15 h 21"/>
                <a:gd name="T8" fmla="*/ 0 w 29"/>
                <a:gd name="T9" fmla="*/ 21 h 21"/>
                <a:gd name="T10" fmla="*/ 5 w 29"/>
                <a:gd name="T11" fmla="*/ 20 h 21"/>
                <a:gd name="T12" fmla="*/ 15 w 29"/>
                <a:gd name="T13" fmla="*/ 17 h 21"/>
                <a:gd name="T14" fmla="*/ 25 w 29"/>
                <a:gd name="T15" fmla="*/ 11 h 21"/>
                <a:gd name="T16" fmla="*/ 29 w 29"/>
                <a:gd name="T17" fmla="*/ 0 h 21"/>
                <a:gd name="T18" fmla="*/ 24 w 29"/>
                <a:gd name="T19" fmla="*/ 2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1"/>
                <a:gd name="T32" fmla="*/ 29 w 2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1">
                  <a:moveTo>
                    <a:pt x="24" y="2"/>
                  </a:moveTo>
                  <a:lnTo>
                    <a:pt x="24" y="4"/>
                  </a:lnTo>
                  <a:lnTo>
                    <a:pt x="23" y="8"/>
                  </a:lnTo>
                  <a:lnTo>
                    <a:pt x="15" y="15"/>
                  </a:lnTo>
                  <a:lnTo>
                    <a:pt x="0" y="21"/>
                  </a:lnTo>
                  <a:lnTo>
                    <a:pt x="5" y="20"/>
                  </a:lnTo>
                  <a:lnTo>
                    <a:pt x="15" y="17"/>
                  </a:lnTo>
                  <a:lnTo>
                    <a:pt x="25" y="11"/>
                  </a:lnTo>
                  <a:lnTo>
                    <a:pt x="29" y="0"/>
                  </a:lnTo>
                  <a:lnTo>
                    <a:pt x="2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0" name="Freeform 231">
              <a:extLst>
                <a:ext uri="{FF2B5EF4-FFF2-40B4-BE49-F238E27FC236}">
                  <a16:creationId xmlns:a16="http://schemas.microsoft.com/office/drawing/2014/main" id="{2A5160E6-6F1A-52E1-5D3B-ECFE0959A582}"/>
                </a:ext>
              </a:extLst>
            </p:cNvPr>
            <p:cNvSpPr>
              <a:spLocks/>
            </p:cNvSpPr>
            <p:nvPr/>
          </p:nvSpPr>
          <p:spPr bwMode="auto">
            <a:xfrm>
              <a:off x="2354" y="1221"/>
              <a:ext cx="64" cy="28"/>
            </a:xfrm>
            <a:custGeom>
              <a:avLst/>
              <a:gdLst>
                <a:gd name="T0" fmla="*/ 0 w 64"/>
                <a:gd name="T1" fmla="*/ 28 h 28"/>
                <a:gd name="T2" fmla="*/ 0 w 64"/>
                <a:gd name="T3" fmla="*/ 27 h 28"/>
                <a:gd name="T4" fmla="*/ 2 w 64"/>
                <a:gd name="T5" fmla="*/ 25 h 28"/>
                <a:gd name="T6" fmla="*/ 6 w 64"/>
                <a:gd name="T7" fmla="*/ 23 h 28"/>
                <a:gd name="T8" fmla="*/ 10 w 64"/>
                <a:gd name="T9" fmla="*/ 19 h 28"/>
                <a:gd name="T10" fmla="*/ 17 w 64"/>
                <a:gd name="T11" fmla="*/ 16 h 28"/>
                <a:gd name="T12" fmla="*/ 25 w 64"/>
                <a:gd name="T13" fmla="*/ 12 h 28"/>
                <a:gd name="T14" fmla="*/ 36 w 64"/>
                <a:gd name="T15" fmla="*/ 9 h 28"/>
                <a:gd name="T16" fmla="*/ 48 w 64"/>
                <a:gd name="T17" fmla="*/ 8 h 28"/>
                <a:gd name="T18" fmla="*/ 56 w 64"/>
                <a:gd name="T19" fmla="*/ 6 h 28"/>
                <a:gd name="T20" fmla="*/ 60 w 64"/>
                <a:gd name="T21" fmla="*/ 4 h 28"/>
                <a:gd name="T22" fmla="*/ 63 w 64"/>
                <a:gd name="T23" fmla="*/ 1 h 28"/>
                <a:gd name="T24" fmla="*/ 64 w 64"/>
                <a:gd name="T25" fmla="*/ 0 h 28"/>
                <a:gd name="T26" fmla="*/ 64 w 64"/>
                <a:gd name="T27" fmla="*/ 1 h 28"/>
                <a:gd name="T28" fmla="*/ 63 w 64"/>
                <a:gd name="T29" fmla="*/ 6 h 28"/>
                <a:gd name="T30" fmla="*/ 58 w 64"/>
                <a:gd name="T31" fmla="*/ 9 h 28"/>
                <a:gd name="T32" fmla="*/ 47 w 64"/>
                <a:gd name="T33" fmla="*/ 12 h 28"/>
                <a:gd name="T34" fmla="*/ 37 w 64"/>
                <a:gd name="T35" fmla="*/ 15 h 28"/>
                <a:gd name="T36" fmla="*/ 27 w 64"/>
                <a:gd name="T37" fmla="*/ 17 h 28"/>
                <a:gd name="T38" fmla="*/ 19 w 64"/>
                <a:gd name="T39" fmla="*/ 19 h 28"/>
                <a:gd name="T40" fmla="*/ 12 w 64"/>
                <a:gd name="T41" fmla="*/ 21 h 28"/>
                <a:gd name="T42" fmla="*/ 7 w 64"/>
                <a:gd name="T43" fmla="*/ 25 h 28"/>
                <a:gd name="T44" fmla="*/ 4 w 64"/>
                <a:gd name="T45" fmla="*/ 26 h 28"/>
                <a:gd name="T46" fmla="*/ 1 w 64"/>
                <a:gd name="T47" fmla="*/ 28 h 28"/>
                <a:gd name="T48" fmla="*/ 0 w 64"/>
                <a:gd name="T49" fmla="*/ 28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28"/>
                <a:gd name="T77" fmla="*/ 64 w 64"/>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28">
                  <a:moveTo>
                    <a:pt x="0" y="28"/>
                  </a:moveTo>
                  <a:lnTo>
                    <a:pt x="0" y="27"/>
                  </a:lnTo>
                  <a:lnTo>
                    <a:pt x="2" y="25"/>
                  </a:lnTo>
                  <a:lnTo>
                    <a:pt x="6" y="23"/>
                  </a:lnTo>
                  <a:lnTo>
                    <a:pt x="10" y="19"/>
                  </a:lnTo>
                  <a:lnTo>
                    <a:pt x="17" y="16"/>
                  </a:lnTo>
                  <a:lnTo>
                    <a:pt x="25" y="12"/>
                  </a:lnTo>
                  <a:lnTo>
                    <a:pt x="36" y="9"/>
                  </a:lnTo>
                  <a:lnTo>
                    <a:pt x="48" y="8"/>
                  </a:lnTo>
                  <a:lnTo>
                    <a:pt x="56" y="6"/>
                  </a:lnTo>
                  <a:lnTo>
                    <a:pt x="60" y="4"/>
                  </a:lnTo>
                  <a:lnTo>
                    <a:pt x="63" y="1"/>
                  </a:lnTo>
                  <a:lnTo>
                    <a:pt x="64" y="0"/>
                  </a:lnTo>
                  <a:lnTo>
                    <a:pt x="64" y="1"/>
                  </a:lnTo>
                  <a:lnTo>
                    <a:pt x="63" y="6"/>
                  </a:lnTo>
                  <a:lnTo>
                    <a:pt x="58" y="9"/>
                  </a:lnTo>
                  <a:lnTo>
                    <a:pt x="47" y="12"/>
                  </a:lnTo>
                  <a:lnTo>
                    <a:pt x="37" y="15"/>
                  </a:lnTo>
                  <a:lnTo>
                    <a:pt x="27" y="17"/>
                  </a:lnTo>
                  <a:lnTo>
                    <a:pt x="19" y="19"/>
                  </a:lnTo>
                  <a:lnTo>
                    <a:pt x="12" y="21"/>
                  </a:lnTo>
                  <a:lnTo>
                    <a:pt x="7" y="25"/>
                  </a:lnTo>
                  <a:lnTo>
                    <a:pt x="4" y="26"/>
                  </a:lnTo>
                  <a:lnTo>
                    <a:pt x="1" y="28"/>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1" name="Freeform 232">
              <a:extLst>
                <a:ext uri="{FF2B5EF4-FFF2-40B4-BE49-F238E27FC236}">
                  <a16:creationId xmlns:a16="http://schemas.microsoft.com/office/drawing/2014/main" id="{A97F0FCC-F9ED-7B6F-85D3-5FFFC723D263}"/>
                </a:ext>
              </a:extLst>
            </p:cNvPr>
            <p:cNvSpPr>
              <a:spLocks/>
            </p:cNvSpPr>
            <p:nvPr/>
          </p:nvSpPr>
          <p:spPr bwMode="auto">
            <a:xfrm>
              <a:off x="2266" y="1237"/>
              <a:ext cx="59" cy="18"/>
            </a:xfrm>
            <a:custGeom>
              <a:avLst/>
              <a:gdLst>
                <a:gd name="T0" fmla="*/ 31 w 59"/>
                <a:gd name="T1" fmla="*/ 12 h 18"/>
                <a:gd name="T2" fmla="*/ 46 w 59"/>
                <a:gd name="T3" fmla="*/ 13 h 18"/>
                <a:gd name="T4" fmla="*/ 54 w 59"/>
                <a:gd name="T5" fmla="*/ 14 h 18"/>
                <a:gd name="T6" fmla="*/ 58 w 59"/>
                <a:gd name="T7" fmla="*/ 17 h 18"/>
                <a:gd name="T8" fmla="*/ 59 w 59"/>
                <a:gd name="T9" fmla="*/ 18 h 18"/>
                <a:gd name="T10" fmla="*/ 58 w 59"/>
                <a:gd name="T11" fmla="*/ 17 h 18"/>
                <a:gd name="T12" fmla="*/ 55 w 59"/>
                <a:gd name="T13" fmla="*/ 12 h 18"/>
                <a:gd name="T14" fmla="*/ 49 w 59"/>
                <a:gd name="T15" fmla="*/ 8 h 18"/>
                <a:gd name="T16" fmla="*/ 41 w 59"/>
                <a:gd name="T17" fmla="*/ 2 h 18"/>
                <a:gd name="T18" fmla="*/ 32 w 59"/>
                <a:gd name="T19" fmla="*/ 0 h 18"/>
                <a:gd name="T20" fmla="*/ 22 w 59"/>
                <a:gd name="T21" fmla="*/ 0 h 18"/>
                <a:gd name="T22" fmla="*/ 11 w 59"/>
                <a:gd name="T23" fmla="*/ 4 h 18"/>
                <a:gd name="T24" fmla="*/ 0 w 59"/>
                <a:gd name="T25" fmla="*/ 14 h 18"/>
                <a:gd name="T26" fmla="*/ 2 w 59"/>
                <a:gd name="T27" fmla="*/ 14 h 18"/>
                <a:gd name="T28" fmla="*/ 8 w 59"/>
                <a:gd name="T29" fmla="*/ 13 h 18"/>
                <a:gd name="T30" fmla="*/ 17 w 59"/>
                <a:gd name="T31" fmla="*/ 13 h 18"/>
                <a:gd name="T32" fmla="*/ 31 w 59"/>
                <a:gd name="T33" fmla="*/ 12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18"/>
                <a:gd name="T53" fmla="*/ 59 w 59"/>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18">
                  <a:moveTo>
                    <a:pt x="31" y="12"/>
                  </a:moveTo>
                  <a:lnTo>
                    <a:pt x="46" y="13"/>
                  </a:lnTo>
                  <a:lnTo>
                    <a:pt x="54" y="14"/>
                  </a:lnTo>
                  <a:lnTo>
                    <a:pt x="58" y="17"/>
                  </a:lnTo>
                  <a:lnTo>
                    <a:pt x="59" y="18"/>
                  </a:lnTo>
                  <a:lnTo>
                    <a:pt x="58" y="17"/>
                  </a:lnTo>
                  <a:lnTo>
                    <a:pt x="55" y="12"/>
                  </a:lnTo>
                  <a:lnTo>
                    <a:pt x="49" y="8"/>
                  </a:lnTo>
                  <a:lnTo>
                    <a:pt x="41" y="2"/>
                  </a:lnTo>
                  <a:lnTo>
                    <a:pt x="32" y="0"/>
                  </a:lnTo>
                  <a:lnTo>
                    <a:pt x="22" y="0"/>
                  </a:lnTo>
                  <a:lnTo>
                    <a:pt x="11" y="4"/>
                  </a:lnTo>
                  <a:lnTo>
                    <a:pt x="0" y="14"/>
                  </a:lnTo>
                  <a:lnTo>
                    <a:pt x="2" y="14"/>
                  </a:lnTo>
                  <a:lnTo>
                    <a:pt x="8" y="13"/>
                  </a:lnTo>
                  <a:lnTo>
                    <a:pt x="17" y="13"/>
                  </a:lnTo>
                  <a:lnTo>
                    <a:pt x="31" y="12"/>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2" name="Freeform 233">
              <a:extLst>
                <a:ext uri="{FF2B5EF4-FFF2-40B4-BE49-F238E27FC236}">
                  <a16:creationId xmlns:a16="http://schemas.microsoft.com/office/drawing/2014/main" id="{9DB88C87-6F73-BB56-339B-6D693DE437BB}"/>
                </a:ext>
              </a:extLst>
            </p:cNvPr>
            <p:cNvSpPr>
              <a:spLocks/>
            </p:cNvSpPr>
            <p:nvPr/>
          </p:nvSpPr>
          <p:spPr bwMode="auto">
            <a:xfrm>
              <a:off x="2263" y="1235"/>
              <a:ext cx="60" cy="17"/>
            </a:xfrm>
            <a:custGeom>
              <a:avLst/>
              <a:gdLst>
                <a:gd name="T0" fmla="*/ 0 w 60"/>
                <a:gd name="T1" fmla="*/ 15 h 17"/>
                <a:gd name="T2" fmla="*/ 1 w 60"/>
                <a:gd name="T3" fmla="*/ 14 h 17"/>
                <a:gd name="T4" fmla="*/ 5 w 60"/>
                <a:gd name="T5" fmla="*/ 11 h 17"/>
                <a:gd name="T6" fmla="*/ 11 w 60"/>
                <a:gd name="T7" fmla="*/ 6 h 17"/>
                <a:gd name="T8" fmla="*/ 19 w 60"/>
                <a:gd name="T9" fmla="*/ 2 h 17"/>
                <a:gd name="T10" fmla="*/ 28 w 60"/>
                <a:gd name="T11" fmla="*/ 0 h 17"/>
                <a:gd name="T12" fmla="*/ 38 w 60"/>
                <a:gd name="T13" fmla="*/ 1 h 17"/>
                <a:gd name="T14" fmla="*/ 49 w 60"/>
                <a:gd name="T15" fmla="*/ 6 h 17"/>
                <a:gd name="T16" fmla="*/ 60 w 60"/>
                <a:gd name="T17" fmla="*/ 17 h 17"/>
                <a:gd name="T18" fmla="*/ 59 w 60"/>
                <a:gd name="T19" fmla="*/ 16 h 17"/>
                <a:gd name="T20" fmla="*/ 55 w 60"/>
                <a:gd name="T21" fmla="*/ 13 h 17"/>
                <a:gd name="T22" fmla="*/ 50 w 60"/>
                <a:gd name="T23" fmla="*/ 10 h 17"/>
                <a:gd name="T24" fmla="*/ 42 w 60"/>
                <a:gd name="T25" fmla="*/ 6 h 17"/>
                <a:gd name="T26" fmla="*/ 33 w 60"/>
                <a:gd name="T27" fmla="*/ 4 h 17"/>
                <a:gd name="T28" fmla="*/ 24 w 60"/>
                <a:gd name="T29" fmla="*/ 4 h 17"/>
                <a:gd name="T30" fmla="*/ 14 w 60"/>
                <a:gd name="T31" fmla="*/ 9 h 17"/>
                <a:gd name="T32" fmla="*/ 4 w 60"/>
                <a:gd name="T33" fmla="*/ 16 h 17"/>
                <a:gd name="T34" fmla="*/ 0 w 60"/>
                <a:gd name="T35" fmla="*/ 15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17"/>
                <a:gd name="T56" fmla="*/ 60 w 60"/>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17">
                  <a:moveTo>
                    <a:pt x="0" y="15"/>
                  </a:moveTo>
                  <a:lnTo>
                    <a:pt x="1" y="14"/>
                  </a:lnTo>
                  <a:lnTo>
                    <a:pt x="5" y="11"/>
                  </a:lnTo>
                  <a:lnTo>
                    <a:pt x="11" y="6"/>
                  </a:lnTo>
                  <a:lnTo>
                    <a:pt x="19" y="2"/>
                  </a:lnTo>
                  <a:lnTo>
                    <a:pt x="28" y="0"/>
                  </a:lnTo>
                  <a:lnTo>
                    <a:pt x="38" y="1"/>
                  </a:lnTo>
                  <a:lnTo>
                    <a:pt x="49" y="6"/>
                  </a:lnTo>
                  <a:lnTo>
                    <a:pt x="60" y="17"/>
                  </a:lnTo>
                  <a:lnTo>
                    <a:pt x="59" y="16"/>
                  </a:lnTo>
                  <a:lnTo>
                    <a:pt x="55" y="13"/>
                  </a:lnTo>
                  <a:lnTo>
                    <a:pt x="50" y="10"/>
                  </a:lnTo>
                  <a:lnTo>
                    <a:pt x="42" y="6"/>
                  </a:lnTo>
                  <a:lnTo>
                    <a:pt x="33" y="4"/>
                  </a:lnTo>
                  <a:lnTo>
                    <a:pt x="24" y="4"/>
                  </a:lnTo>
                  <a:lnTo>
                    <a:pt x="14" y="9"/>
                  </a:lnTo>
                  <a:lnTo>
                    <a:pt x="4" y="16"/>
                  </a:lnTo>
                  <a:lnTo>
                    <a:pt x="0" y="15"/>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3" name="Freeform 234">
              <a:extLst>
                <a:ext uri="{FF2B5EF4-FFF2-40B4-BE49-F238E27FC236}">
                  <a16:creationId xmlns:a16="http://schemas.microsoft.com/office/drawing/2014/main" id="{BCECB62E-253B-7BD0-BF69-FD76DB6CCB7E}"/>
                </a:ext>
              </a:extLst>
            </p:cNvPr>
            <p:cNvSpPr>
              <a:spLocks/>
            </p:cNvSpPr>
            <p:nvPr/>
          </p:nvSpPr>
          <p:spPr bwMode="auto">
            <a:xfrm>
              <a:off x="2267" y="1247"/>
              <a:ext cx="58" cy="17"/>
            </a:xfrm>
            <a:custGeom>
              <a:avLst/>
              <a:gdLst>
                <a:gd name="T0" fmla="*/ 16 w 58"/>
                <a:gd name="T1" fmla="*/ 16 h 17"/>
                <a:gd name="T2" fmla="*/ 22 w 58"/>
                <a:gd name="T3" fmla="*/ 17 h 17"/>
                <a:gd name="T4" fmla="*/ 28 w 58"/>
                <a:gd name="T5" fmla="*/ 17 h 17"/>
                <a:gd name="T6" fmla="*/ 34 w 58"/>
                <a:gd name="T7" fmla="*/ 16 h 17"/>
                <a:gd name="T8" fmla="*/ 38 w 58"/>
                <a:gd name="T9" fmla="*/ 14 h 17"/>
                <a:gd name="T10" fmla="*/ 43 w 58"/>
                <a:gd name="T11" fmla="*/ 13 h 17"/>
                <a:gd name="T12" fmla="*/ 47 w 58"/>
                <a:gd name="T13" fmla="*/ 12 h 17"/>
                <a:gd name="T14" fmla="*/ 53 w 58"/>
                <a:gd name="T15" fmla="*/ 10 h 17"/>
                <a:gd name="T16" fmla="*/ 58 w 58"/>
                <a:gd name="T17" fmla="*/ 8 h 17"/>
                <a:gd name="T18" fmla="*/ 56 w 58"/>
                <a:gd name="T19" fmla="*/ 7 h 17"/>
                <a:gd name="T20" fmla="*/ 51 w 58"/>
                <a:gd name="T21" fmla="*/ 5 h 17"/>
                <a:gd name="T22" fmla="*/ 44 w 58"/>
                <a:gd name="T23" fmla="*/ 3 h 17"/>
                <a:gd name="T24" fmla="*/ 35 w 58"/>
                <a:gd name="T25" fmla="*/ 1 h 17"/>
                <a:gd name="T26" fmla="*/ 26 w 58"/>
                <a:gd name="T27" fmla="*/ 0 h 17"/>
                <a:gd name="T28" fmla="*/ 16 w 58"/>
                <a:gd name="T29" fmla="*/ 0 h 17"/>
                <a:gd name="T30" fmla="*/ 7 w 58"/>
                <a:gd name="T31" fmla="*/ 1 h 17"/>
                <a:gd name="T32" fmla="*/ 0 w 58"/>
                <a:gd name="T33" fmla="*/ 5 h 17"/>
                <a:gd name="T34" fmla="*/ 0 w 58"/>
                <a:gd name="T35" fmla="*/ 7 h 17"/>
                <a:gd name="T36" fmla="*/ 1 w 58"/>
                <a:gd name="T37" fmla="*/ 9 h 17"/>
                <a:gd name="T38" fmla="*/ 6 w 58"/>
                <a:gd name="T39" fmla="*/ 12 h 17"/>
                <a:gd name="T40" fmla="*/ 16 w 58"/>
                <a:gd name="T41" fmla="*/ 16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17"/>
                <a:gd name="T65" fmla="*/ 58 w 58"/>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17">
                  <a:moveTo>
                    <a:pt x="16" y="16"/>
                  </a:moveTo>
                  <a:lnTo>
                    <a:pt x="22" y="17"/>
                  </a:lnTo>
                  <a:lnTo>
                    <a:pt x="28" y="17"/>
                  </a:lnTo>
                  <a:lnTo>
                    <a:pt x="34" y="16"/>
                  </a:lnTo>
                  <a:lnTo>
                    <a:pt x="38" y="14"/>
                  </a:lnTo>
                  <a:lnTo>
                    <a:pt x="43" y="13"/>
                  </a:lnTo>
                  <a:lnTo>
                    <a:pt x="47" y="12"/>
                  </a:lnTo>
                  <a:lnTo>
                    <a:pt x="53" y="10"/>
                  </a:lnTo>
                  <a:lnTo>
                    <a:pt x="58" y="8"/>
                  </a:lnTo>
                  <a:lnTo>
                    <a:pt x="56" y="7"/>
                  </a:lnTo>
                  <a:lnTo>
                    <a:pt x="51" y="5"/>
                  </a:lnTo>
                  <a:lnTo>
                    <a:pt x="44" y="3"/>
                  </a:lnTo>
                  <a:lnTo>
                    <a:pt x="35" y="1"/>
                  </a:lnTo>
                  <a:lnTo>
                    <a:pt x="26" y="0"/>
                  </a:lnTo>
                  <a:lnTo>
                    <a:pt x="16" y="0"/>
                  </a:lnTo>
                  <a:lnTo>
                    <a:pt x="7" y="1"/>
                  </a:lnTo>
                  <a:lnTo>
                    <a:pt x="0" y="5"/>
                  </a:lnTo>
                  <a:lnTo>
                    <a:pt x="0" y="7"/>
                  </a:lnTo>
                  <a:lnTo>
                    <a:pt x="1" y="9"/>
                  </a:lnTo>
                  <a:lnTo>
                    <a:pt x="6" y="12"/>
                  </a:lnTo>
                  <a:lnTo>
                    <a:pt x="1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4" name="Freeform 235">
              <a:extLst>
                <a:ext uri="{FF2B5EF4-FFF2-40B4-BE49-F238E27FC236}">
                  <a16:creationId xmlns:a16="http://schemas.microsoft.com/office/drawing/2014/main" id="{2F3FEE07-F123-77E5-0A2B-0D4A4916070C}"/>
                </a:ext>
              </a:extLst>
            </p:cNvPr>
            <p:cNvSpPr>
              <a:spLocks/>
            </p:cNvSpPr>
            <p:nvPr/>
          </p:nvSpPr>
          <p:spPr bwMode="auto">
            <a:xfrm>
              <a:off x="2297" y="1249"/>
              <a:ext cx="15" cy="12"/>
            </a:xfrm>
            <a:custGeom>
              <a:avLst/>
              <a:gdLst>
                <a:gd name="T0" fmla="*/ 0 w 15"/>
                <a:gd name="T1" fmla="*/ 6 h 12"/>
                <a:gd name="T2" fmla="*/ 1 w 15"/>
                <a:gd name="T3" fmla="*/ 9 h 12"/>
                <a:gd name="T4" fmla="*/ 2 w 15"/>
                <a:gd name="T5" fmla="*/ 10 h 12"/>
                <a:gd name="T6" fmla="*/ 6 w 15"/>
                <a:gd name="T7" fmla="*/ 12 h 12"/>
                <a:gd name="T8" fmla="*/ 8 w 15"/>
                <a:gd name="T9" fmla="*/ 12 h 12"/>
                <a:gd name="T10" fmla="*/ 11 w 15"/>
                <a:gd name="T11" fmla="*/ 11 h 12"/>
                <a:gd name="T12" fmla="*/ 14 w 15"/>
                <a:gd name="T13" fmla="*/ 9 h 12"/>
                <a:gd name="T14" fmla="*/ 15 w 15"/>
                <a:gd name="T15" fmla="*/ 7 h 12"/>
                <a:gd name="T16" fmla="*/ 15 w 15"/>
                <a:gd name="T17" fmla="*/ 3 h 12"/>
                <a:gd name="T18" fmla="*/ 14 w 15"/>
                <a:gd name="T19" fmla="*/ 2 h 12"/>
                <a:gd name="T20" fmla="*/ 13 w 15"/>
                <a:gd name="T21" fmla="*/ 1 h 12"/>
                <a:gd name="T22" fmla="*/ 9 w 15"/>
                <a:gd name="T23" fmla="*/ 0 h 12"/>
                <a:gd name="T24" fmla="*/ 6 w 15"/>
                <a:gd name="T25" fmla="*/ 0 h 12"/>
                <a:gd name="T26" fmla="*/ 4 w 15"/>
                <a:gd name="T27" fmla="*/ 1 h 12"/>
                <a:gd name="T28" fmla="*/ 1 w 15"/>
                <a:gd name="T29" fmla="*/ 1 h 12"/>
                <a:gd name="T30" fmla="*/ 0 w 15"/>
                <a:gd name="T31" fmla="*/ 3 h 12"/>
                <a:gd name="T32" fmla="*/ 0 w 15"/>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2"/>
                <a:gd name="T53" fmla="*/ 15 w 15"/>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2">
                  <a:moveTo>
                    <a:pt x="0" y="6"/>
                  </a:moveTo>
                  <a:lnTo>
                    <a:pt x="1" y="9"/>
                  </a:lnTo>
                  <a:lnTo>
                    <a:pt x="2" y="10"/>
                  </a:lnTo>
                  <a:lnTo>
                    <a:pt x="6" y="12"/>
                  </a:lnTo>
                  <a:lnTo>
                    <a:pt x="8" y="12"/>
                  </a:lnTo>
                  <a:lnTo>
                    <a:pt x="11" y="11"/>
                  </a:lnTo>
                  <a:lnTo>
                    <a:pt x="14" y="9"/>
                  </a:lnTo>
                  <a:lnTo>
                    <a:pt x="15" y="7"/>
                  </a:lnTo>
                  <a:lnTo>
                    <a:pt x="15" y="3"/>
                  </a:lnTo>
                  <a:lnTo>
                    <a:pt x="14" y="2"/>
                  </a:lnTo>
                  <a:lnTo>
                    <a:pt x="13" y="1"/>
                  </a:lnTo>
                  <a:lnTo>
                    <a:pt x="9" y="0"/>
                  </a:lnTo>
                  <a:lnTo>
                    <a:pt x="6" y="0"/>
                  </a:lnTo>
                  <a:lnTo>
                    <a:pt x="4" y="1"/>
                  </a:lnTo>
                  <a:lnTo>
                    <a:pt x="1" y="1"/>
                  </a:lnTo>
                  <a:lnTo>
                    <a:pt x="0" y="3"/>
                  </a:lnTo>
                  <a:lnTo>
                    <a:pt x="0" y="6"/>
                  </a:lnTo>
                  <a:close/>
                </a:path>
              </a:pathLst>
            </a:custGeom>
            <a:solidFill>
              <a:srgbClr val="3891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5" name="Freeform 236">
              <a:extLst>
                <a:ext uri="{FF2B5EF4-FFF2-40B4-BE49-F238E27FC236}">
                  <a16:creationId xmlns:a16="http://schemas.microsoft.com/office/drawing/2014/main" id="{D95D4DA7-4F3D-E744-FDAB-80FF8007E0A3}"/>
                </a:ext>
              </a:extLst>
            </p:cNvPr>
            <p:cNvSpPr>
              <a:spLocks/>
            </p:cNvSpPr>
            <p:nvPr/>
          </p:nvSpPr>
          <p:spPr bwMode="auto">
            <a:xfrm>
              <a:off x="2306" y="1251"/>
              <a:ext cx="4" cy="4"/>
            </a:xfrm>
            <a:custGeom>
              <a:avLst/>
              <a:gdLst>
                <a:gd name="T0" fmla="*/ 4 w 4"/>
                <a:gd name="T1" fmla="*/ 3 h 4"/>
                <a:gd name="T2" fmla="*/ 4 w 4"/>
                <a:gd name="T3" fmla="*/ 3 h 4"/>
                <a:gd name="T4" fmla="*/ 4 w 4"/>
                <a:gd name="T5" fmla="*/ 3 h 4"/>
                <a:gd name="T6" fmla="*/ 4 w 4"/>
                <a:gd name="T7" fmla="*/ 4 h 4"/>
                <a:gd name="T8" fmla="*/ 2 w 4"/>
                <a:gd name="T9" fmla="*/ 4 h 4"/>
                <a:gd name="T10" fmla="*/ 1 w 4"/>
                <a:gd name="T11" fmla="*/ 4 h 4"/>
                <a:gd name="T12" fmla="*/ 1 w 4"/>
                <a:gd name="T13" fmla="*/ 4 h 4"/>
                <a:gd name="T14" fmla="*/ 0 w 4"/>
                <a:gd name="T15" fmla="*/ 4 h 4"/>
                <a:gd name="T16" fmla="*/ 0 w 4"/>
                <a:gd name="T17" fmla="*/ 3 h 4"/>
                <a:gd name="T18" fmla="*/ 0 w 4"/>
                <a:gd name="T19" fmla="*/ 1 h 4"/>
                <a:gd name="T20" fmla="*/ 0 w 4"/>
                <a:gd name="T21" fmla="*/ 1 h 4"/>
                <a:gd name="T22" fmla="*/ 0 w 4"/>
                <a:gd name="T23" fmla="*/ 1 h 4"/>
                <a:gd name="T24" fmla="*/ 1 w 4"/>
                <a:gd name="T25" fmla="*/ 0 h 4"/>
                <a:gd name="T26" fmla="*/ 2 w 4"/>
                <a:gd name="T27" fmla="*/ 0 h 4"/>
                <a:gd name="T28" fmla="*/ 2 w 4"/>
                <a:gd name="T29" fmla="*/ 1 h 4"/>
                <a:gd name="T30" fmla="*/ 4 w 4"/>
                <a:gd name="T31" fmla="*/ 1 h 4"/>
                <a:gd name="T32" fmla="*/ 4 w 4"/>
                <a:gd name="T33" fmla="*/ 3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4"/>
                <a:gd name="T53" fmla="*/ 4 w 4"/>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4">
                  <a:moveTo>
                    <a:pt x="4" y="3"/>
                  </a:moveTo>
                  <a:lnTo>
                    <a:pt x="4" y="3"/>
                  </a:lnTo>
                  <a:lnTo>
                    <a:pt x="4" y="4"/>
                  </a:lnTo>
                  <a:lnTo>
                    <a:pt x="2" y="4"/>
                  </a:lnTo>
                  <a:lnTo>
                    <a:pt x="1" y="4"/>
                  </a:lnTo>
                  <a:lnTo>
                    <a:pt x="0" y="4"/>
                  </a:lnTo>
                  <a:lnTo>
                    <a:pt x="0" y="3"/>
                  </a:lnTo>
                  <a:lnTo>
                    <a:pt x="0" y="1"/>
                  </a:lnTo>
                  <a:lnTo>
                    <a:pt x="1" y="0"/>
                  </a:lnTo>
                  <a:lnTo>
                    <a:pt x="2" y="0"/>
                  </a:lnTo>
                  <a:lnTo>
                    <a:pt x="2" y="1"/>
                  </a:lnTo>
                  <a:lnTo>
                    <a:pt x="4" y="1"/>
                  </a:lnTo>
                  <a:lnTo>
                    <a:pt x="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6" name="Freeform 237">
              <a:extLst>
                <a:ext uri="{FF2B5EF4-FFF2-40B4-BE49-F238E27FC236}">
                  <a16:creationId xmlns:a16="http://schemas.microsoft.com/office/drawing/2014/main" id="{4A94A3D0-AD45-10D5-CDFE-D8D32C563D0E}"/>
                </a:ext>
              </a:extLst>
            </p:cNvPr>
            <p:cNvSpPr>
              <a:spLocks/>
            </p:cNvSpPr>
            <p:nvPr/>
          </p:nvSpPr>
          <p:spPr bwMode="auto">
            <a:xfrm>
              <a:off x="2256" y="1160"/>
              <a:ext cx="57" cy="183"/>
            </a:xfrm>
            <a:custGeom>
              <a:avLst/>
              <a:gdLst>
                <a:gd name="T0" fmla="*/ 7 w 57"/>
                <a:gd name="T1" fmla="*/ 29 h 183"/>
                <a:gd name="T2" fmla="*/ 9 w 57"/>
                <a:gd name="T3" fmla="*/ 22 h 183"/>
                <a:gd name="T4" fmla="*/ 11 w 57"/>
                <a:gd name="T5" fmla="*/ 17 h 183"/>
                <a:gd name="T6" fmla="*/ 16 w 57"/>
                <a:gd name="T7" fmla="*/ 11 h 183"/>
                <a:gd name="T8" fmla="*/ 20 w 57"/>
                <a:gd name="T9" fmla="*/ 7 h 183"/>
                <a:gd name="T10" fmla="*/ 27 w 57"/>
                <a:gd name="T11" fmla="*/ 3 h 183"/>
                <a:gd name="T12" fmla="*/ 35 w 57"/>
                <a:gd name="T13" fmla="*/ 1 h 183"/>
                <a:gd name="T14" fmla="*/ 45 w 57"/>
                <a:gd name="T15" fmla="*/ 0 h 183"/>
                <a:gd name="T16" fmla="*/ 57 w 57"/>
                <a:gd name="T17" fmla="*/ 0 h 183"/>
                <a:gd name="T18" fmla="*/ 52 w 57"/>
                <a:gd name="T19" fmla="*/ 12 h 183"/>
                <a:gd name="T20" fmla="*/ 43 w 57"/>
                <a:gd name="T21" fmla="*/ 43 h 183"/>
                <a:gd name="T22" fmla="*/ 35 w 57"/>
                <a:gd name="T23" fmla="*/ 84 h 183"/>
                <a:gd name="T24" fmla="*/ 29 w 57"/>
                <a:gd name="T25" fmla="*/ 121 h 183"/>
                <a:gd name="T26" fmla="*/ 31 w 57"/>
                <a:gd name="T27" fmla="*/ 149 h 183"/>
                <a:gd name="T28" fmla="*/ 38 w 57"/>
                <a:gd name="T29" fmla="*/ 168 h 183"/>
                <a:gd name="T30" fmla="*/ 43 w 57"/>
                <a:gd name="T31" fmla="*/ 180 h 183"/>
                <a:gd name="T32" fmla="*/ 47 w 57"/>
                <a:gd name="T33" fmla="*/ 183 h 183"/>
                <a:gd name="T34" fmla="*/ 27 w 57"/>
                <a:gd name="T35" fmla="*/ 181 h 183"/>
                <a:gd name="T36" fmla="*/ 25 w 57"/>
                <a:gd name="T37" fmla="*/ 178 h 183"/>
                <a:gd name="T38" fmla="*/ 20 w 57"/>
                <a:gd name="T39" fmla="*/ 171 h 183"/>
                <a:gd name="T40" fmla="*/ 14 w 57"/>
                <a:gd name="T41" fmla="*/ 158 h 183"/>
                <a:gd name="T42" fmla="*/ 9 w 57"/>
                <a:gd name="T43" fmla="*/ 142 h 183"/>
                <a:gd name="T44" fmla="*/ 3 w 57"/>
                <a:gd name="T45" fmla="*/ 120 h 183"/>
                <a:gd name="T46" fmla="*/ 0 w 57"/>
                <a:gd name="T47" fmla="*/ 94 h 183"/>
                <a:gd name="T48" fmla="*/ 1 w 57"/>
                <a:gd name="T49" fmla="*/ 63 h 183"/>
                <a:gd name="T50" fmla="*/ 7 w 57"/>
                <a:gd name="T51" fmla="*/ 29 h 1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
                <a:gd name="T79" fmla="*/ 0 h 183"/>
                <a:gd name="T80" fmla="*/ 57 w 57"/>
                <a:gd name="T81" fmla="*/ 183 h 1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 h="183">
                  <a:moveTo>
                    <a:pt x="7" y="29"/>
                  </a:moveTo>
                  <a:lnTo>
                    <a:pt x="9" y="22"/>
                  </a:lnTo>
                  <a:lnTo>
                    <a:pt x="11" y="17"/>
                  </a:lnTo>
                  <a:lnTo>
                    <a:pt x="16" y="11"/>
                  </a:lnTo>
                  <a:lnTo>
                    <a:pt x="20" y="7"/>
                  </a:lnTo>
                  <a:lnTo>
                    <a:pt x="27" y="3"/>
                  </a:lnTo>
                  <a:lnTo>
                    <a:pt x="35" y="1"/>
                  </a:lnTo>
                  <a:lnTo>
                    <a:pt x="45" y="0"/>
                  </a:lnTo>
                  <a:lnTo>
                    <a:pt x="57" y="0"/>
                  </a:lnTo>
                  <a:lnTo>
                    <a:pt x="52" y="12"/>
                  </a:lnTo>
                  <a:lnTo>
                    <a:pt x="43" y="43"/>
                  </a:lnTo>
                  <a:lnTo>
                    <a:pt x="35" y="84"/>
                  </a:lnTo>
                  <a:lnTo>
                    <a:pt x="29" y="121"/>
                  </a:lnTo>
                  <a:lnTo>
                    <a:pt x="31" y="149"/>
                  </a:lnTo>
                  <a:lnTo>
                    <a:pt x="38" y="168"/>
                  </a:lnTo>
                  <a:lnTo>
                    <a:pt x="43" y="180"/>
                  </a:lnTo>
                  <a:lnTo>
                    <a:pt x="47" y="183"/>
                  </a:lnTo>
                  <a:lnTo>
                    <a:pt x="27" y="181"/>
                  </a:lnTo>
                  <a:lnTo>
                    <a:pt x="25" y="178"/>
                  </a:lnTo>
                  <a:lnTo>
                    <a:pt x="20" y="171"/>
                  </a:lnTo>
                  <a:lnTo>
                    <a:pt x="14" y="158"/>
                  </a:lnTo>
                  <a:lnTo>
                    <a:pt x="9" y="142"/>
                  </a:lnTo>
                  <a:lnTo>
                    <a:pt x="3" y="120"/>
                  </a:lnTo>
                  <a:lnTo>
                    <a:pt x="0" y="94"/>
                  </a:lnTo>
                  <a:lnTo>
                    <a:pt x="1" y="63"/>
                  </a:lnTo>
                  <a:lnTo>
                    <a:pt x="7" y="29"/>
                  </a:lnTo>
                  <a:close/>
                </a:path>
              </a:pathLst>
            </a:custGeom>
            <a:solidFill>
              <a:srgbClr val="3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7" name="Freeform 238">
              <a:extLst>
                <a:ext uri="{FF2B5EF4-FFF2-40B4-BE49-F238E27FC236}">
                  <a16:creationId xmlns:a16="http://schemas.microsoft.com/office/drawing/2014/main" id="{76BC25EF-1594-FC6A-05A1-C8794FF5ED55}"/>
                </a:ext>
              </a:extLst>
            </p:cNvPr>
            <p:cNvSpPr>
              <a:spLocks/>
            </p:cNvSpPr>
            <p:nvPr/>
          </p:nvSpPr>
          <p:spPr bwMode="auto">
            <a:xfrm>
              <a:off x="2239" y="1139"/>
              <a:ext cx="49" cy="197"/>
            </a:xfrm>
            <a:custGeom>
              <a:avLst/>
              <a:gdLst>
                <a:gd name="T0" fmla="*/ 47 w 49"/>
                <a:gd name="T1" fmla="*/ 0 h 197"/>
                <a:gd name="T2" fmla="*/ 47 w 49"/>
                <a:gd name="T3" fmla="*/ 0 h 197"/>
                <a:gd name="T4" fmla="*/ 48 w 49"/>
                <a:gd name="T5" fmla="*/ 0 h 197"/>
                <a:gd name="T6" fmla="*/ 48 w 49"/>
                <a:gd name="T7" fmla="*/ 0 h 197"/>
                <a:gd name="T8" fmla="*/ 49 w 49"/>
                <a:gd name="T9" fmla="*/ 0 h 197"/>
                <a:gd name="T10" fmla="*/ 49 w 49"/>
                <a:gd name="T11" fmla="*/ 1 h 197"/>
                <a:gd name="T12" fmla="*/ 49 w 49"/>
                <a:gd name="T13" fmla="*/ 1 h 197"/>
                <a:gd name="T14" fmla="*/ 49 w 49"/>
                <a:gd name="T15" fmla="*/ 2 h 197"/>
                <a:gd name="T16" fmla="*/ 48 w 49"/>
                <a:gd name="T17" fmla="*/ 2 h 197"/>
                <a:gd name="T18" fmla="*/ 27 w 49"/>
                <a:gd name="T19" fmla="*/ 24 h 197"/>
                <a:gd name="T20" fmla="*/ 12 w 49"/>
                <a:gd name="T21" fmla="*/ 51 h 197"/>
                <a:gd name="T22" fmla="*/ 6 w 49"/>
                <a:gd name="T23" fmla="*/ 81 h 197"/>
                <a:gd name="T24" fmla="*/ 2 w 49"/>
                <a:gd name="T25" fmla="*/ 111 h 197"/>
                <a:gd name="T26" fmla="*/ 4 w 49"/>
                <a:gd name="T27" fmla="*/ 140 h 197"/>
                <a:gd name="T28" fmla="*/ 7 w 49"/>
                <a:gd name="T29" fmla="*/ 166 h 197"/>
                <a:gd name="T30" fmla="*/ 10 w 49"/>
                <a:gd name="T31" fmla="*/ 185 h 197"/>
                <a:gd name="T32" fmla="*/ 14 w 49"/>
                <a:gd name="T33" fmla="*/ 197 h 197"/>
                <a:gd name="T34" fmla="*/ 12 w 49"/>
                <a:gd name="T35" fmla="*/ 197 h 197"/>
                <a:gd name="T36" fmla="*/ 12 w 49"/>
                <a:gd name="T37" fmla="*/ 197 h 197"/>
                <a:gd name="T38" fmla="*/ 11 w 49"/>
                <a:gd name="T39" fmla="*/ 197 h 197"/>
                <a:gd name="T40" fmla="*/ 10 w 49"/>
                <a:gd name="T41" fmla="*/ 197 h 197"/>
                <a:gd name="T42" fmla="*/ 7 w 49"/>
                <a:gd name="T43" fmla="*/ 184 h 197"/>
                <a:gd name="T44" fmla="*/ 4 w 49"/>
                <a:gd name="T45" fmla="*/ 164 h 197"/>
                <a:gd name="T46" fmla="*/ 1 w 49"/>
                <a:gd name="T47" fmla="*/ 138 h 197"/>
                <a:gd name="T48" fmla="*/ 0 w 49"/>
                <a:gd name="T49" fmla="*/ 109 h 197"/>
                <a:gd name="T50" fmla="*/ 4 w 49"/>
                <a:gd name="T51" fmla="*/ 79 h 197"/>
                <a:gd name="T52" fmla="*/ 11 w 49"/>
                <a:gd name="T53" fmla="*/ 49 h 197"/>
                <a:gd name="T54" fmla="*/ 25 w 49"/>
                <a:gd name="T55" fmla="*/ 22 h 197"/>
                <a:gd name="T56" fmla="*/ 47 w 49"/>
                <a:gd name="T57" fmla="*/ 0 h 1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9"/>
                <a:gd name="T88" fmla="*/ 0 h 197"/>
                <a:gd name="T89" fmla="*/ 49 w 49"/>
                <a:gd name="T90" fmla="*/ 197 h 1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9" h="197">
                  <a:moveTo>
                    <a:pt x="47" y="0"/>
                  </a:moveTo>
                  <a:lnTo>
                    <a:pt x="47" y="0"/>
                  </a:lnTo>
                  <a:lnTo>
                    <a:pt x="48" y="0"/>
                  </a:lnTo>
                  <a:lnTo>
                    <a:pt x="49" y="0"/>
                  </a:lnTo>
                  <a:lnTo>
                    <a:pt x="49" y="1"/>
                  </a:lnTo>
                  <a:lnTo>
                    <a:pt x="49" y="2"/>
                  </a:lnTo>
                  <a:lnTo>
                    <a:pt x="48" y="2"/>
                  </a:lnTo>
                  <a:lnTo>
                    <a:pt x="27" y="24"/>
                  </a:lnTo>
                  <a:lnTo>
                    <a:pt x="12" y="51"/>
                  </a:lnTo>
                  <a:lnTo>
                    <a:pt x="6" y="81"/>
                  </a:lnTo>
                  <a:lnTo>
                    <a:pt x="2" y="111"/>
                  </a:lnTo>
                  <a:lnTo>
                    <a:pt x="4" y="140"/>
                  </a:lnTo>
                  <a:lnTo>
                    <a:pt x="7" y="166"/>
                  </a:lnTo>
                  <a:lnTo>
                    <a:pt x="10" y="185"/>
                  </a:lnTo>
                  <a:lnTo>
                    <a:pt x="14" y="197"/>
                  </a:lnTo>
                  <a:lnTo>
                    <a:pt x="12" y="197"/>
                  </a:lnTo>
                  <a:lnTo>
                    <a:pt x="11" y="197"/>
                  </a:lnTo>
                  <a:lnTo>
                    <a:pt x="10" y="197"/>
                  </a:lnTo>
                  <a:lnTo>
                    <a:pt x="7" y="184"/>
                  </a:lnTo>
                  <a:lnTo>
                    <a:pt x="4" y="164"/>
                  </a:lnTo>
                  <a:lnTo>
                    <a:pt x="1" y="138"/>
                  </a:lnTo>
                  <a:lnTo>
                    <a:pt x="0" y="109"/>
                  </a:lnTo>
                  <a:lnTo>
                    <a:pt x="4" y="79"/>
                  </a:lnTo>
                  <a:lnTo>
                    <a:pt x="11" y="49"/>
                  </a:lnTo>
                  <a:lnTo>
                    <a:pt x="25" y="22"/>
                  </a:lnTo>
                  <a:lnTo>
                    <a:pt x="47" y="0"/>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8" name="Freeform 239">
              <a:extLst>
                <a:ext uri="{FF2B5EF4-FFF2-40B4-BE49-F238E27FC236}">
                  <a16:creationId xmlns:a16="http://schemas.microsoft.com/office/drawing/2014/main" id="{C6BA29FF-1FA2-7DD4-7237-240367F71FFA}"/>
                </a:ext>
              </a:extLst>
            </p:cNvPr>
            <p:cNvSpPr>
              <a:spLocks/>
            </p:cNvSpPr>
            <p:nvPr/>
          </p:nvSpPr>
          <p:spPr bwMode="auto">
            <a:xfrm>
              <a:off x="2255" y="1142"/>
              <a:ext cx="37" cy="198"/>
            </a:xfrm>
            <a:custGeom>
              <a:avLst/>
              <a:gdLst>
                <a:gd name="T0" fmla="*/ 33 w 37"/>
                <a:gd name="T1" fmla="*/ 0 h 198"/>
                <a:gd name="T2" fmla="*/ 34 w 37"/>
                <a:gd name="T3" fmla="*/ 0 h 198"/>
                <a:gd name="T4" fmla="*/ 34 w 37"/>
                <a:gd name="T5" fmla="*/ 0 h 198"/>
                <a:gd name="T6" fmla="*/ 36 w 37"/>
                <a:gd name="T7" fmla="*/ 0 h 198"/>
                <a:gd name="T8" fmla="*/ 36 w 37"/>
                <a:gd name="T9" fmla="*/ 1 h 198"/>
                <a:gd name="T10" fmla="*/ 37 w 37"/>
                <a:gd name="T11" fmla="*/ 1 h 198"/>
                <a:gd name="T12" fmla="*/ 37 w 37"/>
                <a:gd name="T13" fmla="*/ 1 h 198"/>
                <a:gd name="T14" fmla="*/ 37 w 37"/>
                <a:gd name="T15" fmla="*/ 2 h 198"/>
                <a:gd name="T16" fmla="*/ 36 w 37"/>
                <a:gd name="T17" fmla="*/ 2 h 198"/>
                <a:gd name="T18" fmla="*/ 18 w 37"/>
                <a:gd name="T19" fmla="*/ 26 h 198"/>
                <a:gd name="T20" fmla="*/ 7 w 37"/>
                <a:gd name="T21" fmla="*/ 54 h 198"/>
                <a:gd name="T22" fmla="*/ 3 w 37"/>
                <a:gd name="T23" fmla="*/ 83 h 198"/>
                <a:gd name="T24" fmla="*/ 3 w 37"/>
                <a:gd name="T25" fmla="*/ 112 h 198"/>
                <a:gd name="T26" fmla="*/ 8 w 37"/>
                <a:gd name="T27" fmla="*/ 139 h 198"/>
                <a:gd name="T28" fmla="*/ 13 w 37"/>
                <a:gd name="T29" fmla="*/ 164 h 198"/>
                <a:gd name="T30" fmla="*/ 19 w 37"/>
                <a:gd name="T31" fmla="*/ 184 h 198"/>
                <a:gd name="T32" fmla="*/ 23 w 37"/>
                <a:gd name="T33" fmla="*/ 198 h 198"/>
                <a:gd name="T34" fmla="*/ 23 w 37"/>
                <a:gd name="T35" fmla="*/ 198 h 198"/>
                <a:gd name="T36" fmla="*/ 22 w 37"/>
                <a:gd name="T37" fmla="*/ 198 h 198"/>
                <a:gd name="T38" fmla="*/ 22 w 37"/>
                <a:gd name="T39" fmla="*/ 198 h 198"/>
                <a:gd name="T40" fmla="*/ 21 w 37"/>
                <a:gd name="T41" fmla="*/ 198 h 198"/>
                <a:gd name="T42" fmla="*/ 15 w 37"/>
                <a:gd name="T43" fmla="*/ 183 h 198"/>
                <a:gd name="T44" fmla="*/ 10 w 37"/>
                <a:gd name="T45" fmla="*/ 163 h 198"/>
                <a:gd name="T46" fmla="*/ 4 w 37"/>
                <a:gd name="T47" fmla="*/ 138 h 198"/>
                <a:gd name="T48" fmla="*/ 1 w 37"/>
                <a:gd name="T49" fmla="*/ 110 h 198"/>
                <a:gd name="T50" fmla="*/ 0 w 37"/>
                <a:gd name="T51" fmla="*/ 80 h 198"/>
                <a:gd name="T52" fmla="*/ 4 w 37"/>
                <a:gd name="T53" fmla="*/ 51 h 198"/>
                <a:gd name="T54" fmla="*/ 15 w 37"/>
                <a:gd name="T55" fmla="*/ 25 h 198"/>
                <a:gd name="T56" fmla="*/ 33 w 37"/>
                <a:gd name="T57" fmla="*/ 0 h 1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
                <a:gd name="T88" fmla="*/ 0 h 198"/>
                <a:gd name="T89" fmla="*/ 37 w 37"/>
                <a:gd name="T90" fmla="*/ 198 h 19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 h="198">
                  <a:moveTo>
                    <a:pt x="33" y="0"/>
                  </a:moveTo>
                  <a:lnTo>
                    <a:pt x="34" y="0"/>
                  </a:lnTo>
                  <a:lnTo>
                    <a:pt x="36" y="0"/>
                  </a:lnTo>
                  <a:lnTo>
                    <a:pt x="36" y="1"/>
                  </a:lnTo>
                  <a:lnTo>
                    <a:pt x="37" y="1"/>
                  </a:lnTo>
                  <a:lnTo>
                    <a:pt x="37" y="2"/>
                  </a:lnTo>
                  <a:lnTo>
                    <a:pt x="36" y="2"/>
                  </a:lnTo>
                  <a:lnTo>
                    <a:pt x="18" y="26"/>
                  </a:lnTo>
                  <a:lnTo>
                    <a:pt x="7" y="54"/>
                  </a:lnTo>
                  <a:lnTo>
                    <a:pt x="3" y="83"/>
                  </a:lnTo>
                  <a:lnTo>
                    <a:pt x="3" y="112"/>
                  </a:lnTo>
                  <a:lnTo>
                    <a:pt x="8" y="139"/>
                  </a:lnTo>
                  <a:lnTo>
                    <a:pt x="13" y="164"/>
                  </a:lnTo>
                  <a:lnTo>
                    <a:pt x="19" y="184"/>
                  </a:lnTo>
                  <a:lnTo>
                    <a:pt x="23" y="198"/>
                  </a:lnTo>
                  <a:lnTo>
                    <a:pt x="22" y="198"/>
                  </a:lnTo>
                  <a:lnTo>
                    <a:pt x="21" y="198"/>
                  </a:lnTo>
                  <a:lnTo>
                    <a:pt x="15" y="183"/>
                  </a:lnTo>
                  <a:lnTo>
                    <a:pt x="10" y="163"/>
                  </a:lnTo>
                  <a:lnTo>
                    <a:pt x="4" y="138"/>
                  </a:lnTo>
                  <a:lnTo>
                    <a:pt x="1" y="110"/>
                  </a:lnTo>
                  <a:lnTo>
                    <a:pt x="0" y="80"/>
                  </a:lnTo>
                  <a:lnTo>
                    <a:pt x="4" y="51"/>
                  </a:lnTo>
                  <a:lnTo>
                    <a:pt x="15" y="25"/>
                  </a:lnTo>
                  <a:lnTo>
                    <a:pt x="33" y="0"/>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9" name="Freeform 240">
              <a:extLst>
                <a:ext uri="{FF2B5EF4-FFF2-40B4-BE49-F238E27FC236}">
                  <a16:creationId xmlns:a16="http://schemas.microsoft.com/office/drawing/2014/main" id="{802CFFCA-5940-7FBD-8617-77578AA54754}"/>
                </a:ext>
              </a:extLst>
            </p:cNvPr>
            <p:cNvSpPr>
              <a:spLocks/>
            </p:cNvSpPr>
            <p:nvPr/>
          </p:nvSpPr>
          <p:spPr bwMode="auto">
            <a:xfrm>
              <a:off x="2264" y="1150"/>
              <a:ext cx="35" cy="191"/>
            </a:xfrm>
            <a:custGeom>
              <a:avLst/>
              <a:gdLst>
                <a:gd name="T0" fmla="*/ 33 w 35"/>
                <a:gd name="T1" fmla="*/ 1 h 191"/>
                <a:gd name="T2" fmla="*/ 34 w 35"/>
                <a:gd name="T3" fmla="*/ 0 h 191"/>
                <a:gd name="T4" fmla="*/ 34 w 35"/>
                <a:gd name="T5" fmla="*/ 0 h 191"/>
                <a:gd name="T6" fmla="*/ 34 w 35"/>
                <a:gd name="T7" fmla="*/ 0 h 191"/>
                <a:gd name="T8" fmla="*/ 35 w 35"/>
                <a:gd name="T9" fmla="*/ 1 h 191"/>
                <a:gd name="T10" fmla="*/ 35 w 35"/>
                <a:gd name="T11" fmla="*/ 1 h 191"/>
                <a:gd name="T12" fmla="*/ 35 w 35"/>
                <a:gd name="T13" fmla="*/ 2 h 191"/>
                <a:gd name="T14" fmla="*/ 35 w 35"/>
                <a:gd name="T15" fmla="*/ 2 h 191"/>
                <a:gd name="T16" fmla="*/ 35 w 35"/>
                <a:gd name="T17" fmla="*/ 3 h 191"/>
                <a:gd name="T18" fmla="*/ 19 w 35"/>
                <a:gd name="T19" fmla="*/ 24 h 191"/>
                <a:gd name="T20" fmla="*/ 8 w 35"/>
                <a:gd name="T21" fmla="*/ 49 h 191"/>
                <a:gd name="T22" fmla="*/ 3 w 35"/>
                <a:gd name="T23" fmla="*/ 76 h 191"/>
                <a:gd name="T24" fmla="*/ 3 w 35"/>
                <a:gd name="T25" fmla="*/ 102 h 191"/>
                <a:gd name="T26" fmla="*/ 5 w 35"/>
                <a:gd name="T27" fmla="*/ 129 h 191"/>
                <a:gd name="T28" fmla="*/ 10 w 35"/>
                <a:gd name="T29" fmla="*/ 154 h 191"/>
                <a:gd name="T30" fmla="*/ 15 w 35"/>
                <a:gd name="T31" fmla="*/ 174 h 191"/>
                <a:gd name="T32" fmla="*/ 21 w 35"/>
                <a:gd name="T33" fmla="*/ 191 h 191"/>
                <a:gd name="T34" fmla="*/ 20 w 35"/>
                <a:gd name="T35" fmla="*/ 191 h 191"/>
                <a:gd name="T36" fmla="*/ 20 w 35"/>
                <a:gd name="T37" fmla="*/ 190 h 191"/>
                <a:gd name="T38" fmla="*/ 19 w 35"/>
                <a:gd name="T39" fmla="*/ 190 h 191"/>
                <a:gd name="T40" fmla="*/ 18 w 35"/>
                <a:gd name="T41" fmla="*/ 190 h 191"/>
                <a:gd name="T42" fmla="*/ 12 w 35"/>
                <a:gd name="T43" fmla="*/ 173 h 191"/>
                <a:gd name="T44" fmla="*/ 6 w 35"/>
                <a:gd name="T45" fmla="*/ 152 h 191"/>
                <a:gd name="T46" fmla="*/ 2 w 35"/>
                <a:gd name="T47" fmla="*/ 127 h 191"/>
                <a:gd name="T48" fmla="*/ 0 w 35"/>
                <a:gd name="T49" fmla="*/ 101 h 191"/>
                <a:gd name="T50" fmla="*/ 0 w 35"/>
                <a:gd name="T51" fmla="*/ 73 h 191"/>
                <a:gd name="T52" fmla="*/ 5 w 35"/>
                <a:gd name="T53" fmla="*/ 48 h 191"/>
                <a:gd name="T54" fmla="*/ 17 w 35"/>
                <a:gd name="T55" fmla="*/ 22 h 191"/>
                <a:gd name="T56" fmla="*/ 33 w 35"/>
                <a:gd name="T57" fmla="*/ 1 h 19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
                <a:gd name="T88" fmla="*/ 0 h 191"/>
                <a:gd name="T89" fmla="*/ 35 w 35"/>
                <a:gd name="T90" fmla="*/ 191 h 19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 h="191">
                  <a:moveTo>
                    <a:pt x="33" y="1"/>
                  </a:moveTo>
                  <a:lnTo>
                    <a:pt x="34" y="0"/>
                  </a:lnTo>
                  <a:lnTo>
                    <a:pt x="35" y="1"/>
                  </a:lnTo>
                  <a:lnTo>
                    <a:pt x="35" y="2"/>
                  </a:lnTo>
                  <a:lnTo>
                    <a:pt x="35" y="3"/>
                  </a:lnTo>
                  <a:lnTo>
                    <a:pt x="19" y="24"/>
                  </a:lnTo>
                  <a:lnTo>
                    <a:pt x="8" y="49"/>
                  </a:lnTo>
                  <a:lnTo>
                    <a:pt x="3" y="76"/>
                  </a:lnTo>
                  <a:lnTo>
                    <a:pt x="3" y="102"/>
                  </a:lnTo>
                  <a:lnTo>
                    <a:pt x="5" y="129"/>
                  </a:lnTo>
                  <a:lnTo>
                    <a:pt x="10" y="154"/>
                  </a:lnTo>
                  <a:lnTo>
                    <a:pt x="15" y="174"/>
                  </a:lnTo>
                  <a:lnTo>
                    <a:pt x="21" y="191"/>
                  </a:lnTo>
                  <a:lnTo>
                    <a:pt x="20" y="191"/>
                  </a:lnTo>
                  <a:lnTo>
                    <a:pt x="20" y="190"/>
                  </a:lnTo>
                  <a:lnTo>
                    <a:pt x="19" y="190"/>
                  </a:lnTo>
                  <a:lnTo>
                    <a:pt x="18" y="190"/>
                  </a:lnTo>
                  <a:lnTo>
                    <a:pt x="12" y="173"/>
                  </a:lnTo>
                  <a:lnTo>
                    <a:pt x="6" y="152"/>
                  </a:lnTo>
                  <a:lnTo>
                    <a:pt x="2" y="127"/>
                  </a:lnTo>
                  <a:lnTo>
                    <a:pt x="0" y="101"/>
                  </a:lnTo>
                  <a:lnTo>
                    <a:pt x="0" y="73"/>
                  </a:lnTo>
                  <a:lnTo>
                    <a:pt x="5" y="48"/>
                  </a:lnTo>
                  <a:lnTo>
                    <a:pt x="17" y="22"/>
                  </a:lnTo>
                  <a:lnTo>
                    <a:pt x="33" y="1"/>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40" name="Freeform 241">
              <a:extLst>
                <a:ext uri="{FF2B5EF4-FFF2-40B4-BE49-F238E27FC236}">
                  <a16:creationId xmlns:a16="http://schemas.microsoft.com/office/drawing/2014/main" id="{748026E5-3EFC-B3FA-A05E-47A8D04B4DC6}"/>
                </a:ext>
              </a:extLst>
            </p:cNvPr>
            <p:cNvSpPr>
              <a:spLocks/>
            </p:cNvSpPr>
            <p:nvPr/>
          </p:nvSpPr>
          <p:spPr bwMode="auto">
            <a:xfrm>
              <a:off x="2284" y="1161"/>
              <a:ext cx="28" cy="182"/>
            </a:xfrm>
            <a:custGeom>
              <a:avLst/>
              <a:gdLst>
                <a:gd name="T0" fmla="*/ 26 w 28"/>
                <a:gd name="T1" fmla="*/ 0 h 182"/>
                <a:gd name="T2" fmla="*/ 26 w 28"/>
                <a:gd name="T3" fmla="*/ 0 h 182"/>
                <a:gd name="T4" fmla="*/ 27 w 28"/>
                <a:gd name="T5" fmla="*/ 0 h 182"/>
                <a:gd name="T6" fmla="*/ 27 w 28"/>
                <a:gd name="T7" fmla="*/ 0 h 182"/>
                <a:gd name="T8" fmla="*/ 27 w 28"/>
                <a:gd name="T9" fmla="*/ 0 h 182"/>
                <a:gd name="T10" fmla="*/ 28 w 28"/>
                <a:gd name="T11" fmla="*/ 0 h 182"/>
                <a:gd name="T12" fmla="*/ 28 w 28"/>
                <a:gd name="T13" fmla="*/ 0 h 182"/>
                <a:gd name="T14" fmla="*/ 28 w 28"/>
                <a:gd name="T15" fmla="*/ 1 h 182"/>
                <a:gd name="T16" fmla="*/ 28 w 28"/>
                <a:gd name="T17" fmla="*/ 1 h 182"/>
                <a:gd name="T18" fmla="*/ 15 w 28"/>
                <a:gd name="T19" fmla="*/ 41 h 182"/>
                <a:gd name="T20" fmla="*/ 8 w 28"/>
                <a:gd name="T21" fmla="*/ 76 h 182"/>
                <a:gd name="T22" fmla="*/ 3 w 28"/>
                <a:gd name="T23" fmla="*/ 106 h 182"/>
                <a:gd name="T24" fmla="*/ 3 w 28"/>
                <a:gd name="T25" fmla="*/ 129 h 182"/>
                <a:gd name="T26" fmla="*/ 5 w 28"/>
                <a:gd name="T27" fmla="*/ 148 h 182"/>
                <a:gd name="T28" fmla="*/ 9 w 28"/>
                <a:gd name="T29" fmla="*/ 164 h 182"/>
                <a:gd name="T30" fmla="*/ 13 w 28"/>
                <a:gd name="T31" fmla="*/ 175 h 182"/>
                <a:gd name="T32" fmla="*/ 18 w 28"/>
                <a:gd name="T33" fmla="*/ 182 h 182"/>
                <a:gd name="T34" fmla="*/ 17 w 28"/>
                <a:gd name="T35" fmla="*/ 182 h 182"/>
                <a:gd name="T36" fmla="*/ 17 w 28"/>
                <a:gd name="T37" fmla="*/ 182 h 182"/>
                <a:gd name="T38" fmla="*/ 15 w 28"/>
                <a:gd name="T39" fmla="*/ 182 h 182"/>
                <a:gd name="T40" fmla="*/ 14 w 28"/>
                <a:gd name="T41" fmla="*/ 181 h 182"/>
                <a:gd name="T42" fmla="*/ 10 w 28"/>
                <a:gd name="T43" fmla="*/ 173 h 182"/>
                <a:gd name="T44" fmla="*/ 5 w 28"/>
                <a:gd name="T45" fmla="*/ 162 h 182"/>
                <a:gd name="T46" fmla="*/ 2 w 28"/>
                <a:gd name="T47" fmla="*/ 146 h 182"/>
                <a:gd name="T48" fmla="*/ 0 w 28"/>
                <a:gd name="T49" fmla="*/ 127 h 182"/>
                <a:gd name="T50" fmla="*/ 1 w 28"/>
                <a:gd name="T51" fmla="*/ 103 h 182"/>
                <a:gd name="T52" fmla="*/ 4 w 28"/>
                <a:gd name="T53" fmla="*/ 74 h 182"/>
                <a:gd name="T54" fmla="*/ 13 w 28"/>
                <a:gd name="T55" fmla="*/ 40 h 182"/>
                <a:gd name="T56" fmla="*/ 26 w 28"/>
                <a:gd name="T57" fmla="*/ 0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182"/>
                <a:gd name="T89" fmla="*/ 28 w 28"/>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182">
                  <a:moveTo>
                    <a:pt x="26" y="0"/>
                  </a:moveTo>
                  <a:lnTo>
                    <a:pt x="26" y="0"/>
                  </a:lnTo>
                  <a:lnTo>
                    <a:pt x="27" y="0"/>
                  </a:lnTo>
                  <a:lnTo>
                    <a:pt x="28" y="0"/>
                  </a:lnTo>
                  <a:lnTo>
                    <a:pt x="28" y="1"/>
                  </a:lnTo>
                  <a:lnTo>
                    <a:pt x="15" y="41"/>
                  </a:lnTo>
                  <a:lnTo>
                    <a:pt x="8" y="76"/>
                  </a:lnTo>
                  <a:lnTo>
                    <a:pt x="3" y="106"/>
                  </a:lnTo>
                  <a:lnTo>
                    <a:pt x="3" y="129"/>
                  </a:lnTo>
                  <a:lnTo>
                    <a:pt x="5" y="148"/>
                  </a:lnTo>
                  <a:lnTo>
                    <a:pt x="9" y="164"/>
                  </a:lnTo>
                  <a:lnTo>
                    <a:pt x="13" y="175"/>
                  </a:lnTo>
                  <a:lnTo>
                    <a:pt x="18" y="182"/>
                  </a:lnTo>
                  <a:lnTo>
                    <a:pt x="17" y="182"/>
                  </a:lnTo>
                  <a:lnTo>
                    <a:pt x="15" y="182"/>
                  </a:lnTo>
                  <a:lnTo>
                    <a:pt x="14" y="181"/>
                  </a:lnTo>
                  <a:lnTo>
                    <a:pt x="10" y="173"/>
                  </a:lnTo>
                  <a:lnTo>
                    <a:pt x="5" y="162"/>
                  </a:lnTo>
                  <a:lnTo>
                    <a:pt x="2" y="146"/>
                  </a:lnTo>
                  <a:lnTo>
                    <a:pt x="0" y="127"/>
                  </a:lnTo>
                  <a:lnTo>
                    <a:pt x="1" y="103"/>
                  </a:lnTo>
                  <a:lnTo>
                    <a:pt x="4" y="74"/>
                  </a:lnTo>
                  <a:lnTo>
                    <a:pt x="13" y="40"/>
                  </a:lnTo>
                  <a:lnTo>
                    <a:pt x="26" y="0"/>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41" name="Freeform 242">
              <a:extLst>
                <a:ext uri="{FF2B5EF4-FFF2-40B4-BE49-F238E27FC236}">
                  <a16:creationId xmlns:a16="http://schemas.microsoft.com/office/drawing/2014/main" id="{7ACBED0C-D477-E83E-A253-926B89D6444B}"/>
                </a:ext>
              </a:extLst>
            </p:cNvPr>
            <p:cNvSpPr>
              <a:spLocks/>
            </p:cNvSpPr>
            <p:nvPr/>
          </p:nvSpPr>
          <p:spPr bwMode="auto">
            <a:xfrm>
              <a:off x="2283" y="1134"/>
              <a:ext cx="30" cy="29"/>
            </a:xfrm>
            <a:custGeom>
              <a:avLst/>
              <a:gdLst>
                <a:gd name="T0" fmla="*/ 0 w 30"/>
                <a:gd name="T1" fmla="*/ 1 h 29"/>
                <a:gd name="T2" fmla="*/ 0 w 30"/>
                <a:gd name="T3" fmla="*/ 1 h 29"/>
                <a:gd name="T4" fmla="*/ 0 w 30"/>
                <a:gd name="T5" fmla="*/ 2 h 29"/>
                <a:gd name="T6" fmla="*/ 0 w 30"/>
                <a:gd name="T7" fmla="*/ 2 h 29"/>
                <a:gd name="T8" fmla="*/ 0 w 30"/>
                <a:gd name="T9" fmla="*/ 3 h 29"/>
                <a:gd name="T10" fmla="*/ 27 w 30"/>
                <a:gd name="T11" fmla="*/ 28 h 29"/>
                <a:gd name="T12" fmla="*/ 28 w 30"/>
                <a:gd name="T13" fmla="*/ 29 h 29"/>
                <a:gd name="T14" fmla="*/ 28 w 30"/>
                <a:gd name="T15" fmla="*/ 29 h 29"/>
                <a:gd name="T16" fmla="*/ 29 w 30"/>
                <a:gd name="T17" fmla="*/ 29 h 29"/>
                <a:gd name="T18" fmla="*/ 29 w 30"/>
                <a:gd name="T19" fmla="*/ 28 h 29"/>
                <a:gd name="T20" fmla="*/ 30 w 30"/>
                <a:gd name="T21" fmla="*/ 27 h 29"/>
                <a:gd name="T22" fmla="*/ 30 w 30"/>
                <a:gd name="T23" fmla="*/ 27 h 29"/>
                <a:gd name="T24" fmla="*/ 30 w 30"/>
                <a:gd name="T25" fmla="*/ 27 h 29"/>
                <a:gd name="T26" fmla="*/ 29 w 30"/>
                <a:gd name="T27" fmla="*/ 26 h 29"/>
                <a:gd name="T28" fmla="*/ 2 w 30"/>
                <a:gd name="T29" fmla="*/ 1 h 29"/>
                <a:gd name="T30" fmla="*/ 1 w 30"/>
                <a:gd name="T31" fmla="*/ 0 h 29"/>
                <a:gd name="T32" fmla="*/ 1 w 30"/>
                <a:gd name="T33" fmla="*/ 0 h 29"/>
                <a:gd name="T34" fmla="*/ 1 w 30"/>
                <a:gd name="T35" fmla="*/ 0 h 29"/>
                <a:gd name="T36" fmla="*/ 0 w 30"/>
                <a:gd name="T37" fmla="*/ 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29"/>
                <a:gd name="T59" fmla="*/ 30 w 30"/>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29">
                  <a:moveTo>
                    <a:pt x="0" y="1"/>
                  </a:moveTo>
                  <a:lnTo>
                    <a:pt x="0" y="1"/>
                  </a:lnTo>
                  <a:lnTo>
                    <a:pt x="0" y="2"/>
                  </a:lnTo>
                  <a:lnTo>
                    <a:pt x="0" y="3"/>
                  </a:lnTo>
                  <a:lnTo>
                    <a:pt x="27" y="28"/>
                  </a:lnTo>
                  <a:lnTo>
                    <a:pt x="28" y="29"/>
                  </a:lnTo>
                  <a:lnTo>
                    <a:pt x="29" y="29"/>
                  </a:lnTo>
                  <a:lnTo>
                    <a:pt x="29" y="28"/>
                  </a:lnTo>
                  <a:lnTo>
                    <a:pt x="30" y="27"/>
                  </a:lnTo>
                  <a:lnTo>
                    <a:pt x="29" y="26"/>
                  </a:lnTo>
                  <a:lnTo>
                    <a:pt x="2" y="1"/>
                  </a:lnTo>
                  <a:lnTo>
                    <a:pt x="1" y="0"/>
                  </a:lnTo>
                  <a:lnTo>
                    <a:pt x="0" y="1"/>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42" name="Freeform 243">
              <a:extLst>
                <a:ext uri="{FF2B5EF4-FFF2-40B4-BE49-F238E27FC236}">
                  <a16:creationId xmlns:a16="http://schemas.microsoft.com/office/drawing/2014/main" id="{5ACAC948-8C37-50A0-B889-03B13752FF4F}"/>
                </a:ext>
              </a:extLst>
            </p:cNvPr>
            <p:cNvSpPr>
              <a:spLocks/>
            </p:cNvSpPr>
            <p:nvPr/>
          </p:nvSpPr>
          <p:spPr bwMode="auto">
            <a:xfrm>
              <a:off x="2257" y="1244"/>
              <a:ext cx="68" cy="11"/>
            </a:xfrm>
            <a:custGeom>
              <a:avLst/>
              <a:gdLst>
                <a:gd name="T0" fmla="*/ 68 w 68"/>
                <a:gd name="T1" fmla="*/ 11 h 11"/>
                <a:gd name="T2" fmla="*/ 67 w 68"/>
                <a:gd name="T3" fmla="*/ 10 h 11"/>
                <a:gd name="T4" fmla="*/ 65 w 68"/>
                <a:gd name="T5" fmla="*/ 8 h 11"/>
                <a:gd name="T6" fmla="*/ 61 w 68"/>
                <a:gd name="T7" fmla="*/ 6 h 11"/>
                <a:gd name="T8" fmla="*/ 56 w 68"/>
                <a:gd name="T9" fmla="*/ 4 h 11"/>
                <a:gd name="T10" fmla="*/ 49 w 68"/>
                <a:gd name="T11" fmla="*/ 3 h 11"/>
                <a:gd name="T12" fmla="*/ 40 w 68"/>
                <a:gd name="T13" fmla="*/ 2 h 11"/>
                <a:gd name="T14" fmla="*/ 29 w 68"/>
                <a:gd name="T15" fmla="*/ 2 h 11"/>
                <a:gd name="T16" fmla="*/ 17 w 68"/>
                <a:gd name="T17" fmla="*/ 3 h 11"/>
                <a:gd name="T18" fmla="*/ 9 w 68"/>
                <a:gd name="T19" fmla="*/ 3 h 11"/>
                <a:gd name="T20" fmla="*/ 3 w 68"/>
                <a:gd name="T21" fmla="*/ 2 h 11"/>
                <a:gd name="T22" fmla="*/ 1 w 68"/>
                <a:gd name="T23" fmla="*/ 1 h 11"/>
                <a:gd name="T24" fmla="*/ 0 w 68"/>
                <a:gd name="T25" fmla="*/ 0 h 11"/>
                <a:gd name="T26" fmla="*/ 0 w 68"/>
                <a:gd name="T27" fmla="*/ 1 h 11"/>
                <a:gd name="T28" fmla="*/ 2 w 68"/>
                <a:gd name="T29" fmla="*/ 4 h 11"/>
                <a:gd name="T30" fmla="*/ 7 w 68"/>
                <a:gd name="T31" fmla="*/ 7 h 11"/>
                <a:gd name="T32" fmla="*/ 18 w 68"/>
                <a:gd name="T33" fmla="*/ 7 h 11"/>
                <a:gd name="T34" fmla="*/ 28 w 68"/>
                <a:gd name="T35" fmla="*/ 6 h 11"/>
                <a:gd name="T36" fmla="*/ 38 w 68"/>
                <a:gd name="T37" fmla="*/ 6 h 11"/>
                <a:gd name="T38" fmla="*/ 47 w 68"/>
                <a:gd name="T39" fmla="*/ 7 h 11"/>
                <a:gd name="T40" fmla="*/ 54 w 68"/>
                <a:gd name="T41" fmla="*/ 7 h 11"/>
                <a:gd name="T42" fmla="*/ 60 w 68"/>
                <a:gd name="T43" fmla="*/ 8 h 11"/>
                <a:gd name="T44" fmla="*/ 65 w 68"/>
                <a:gd name="T45" fmla="*/ 10 h 11"/>
                <a:gd name="T46" fmla="*/ 67 w 68"/>
                <a:gd name="T47" fmla="*/ 11 h 11"/>
                <a:gd name="T48" fmla="*/ 68 w 68"/>
                <a:gd name="T49" fmla="*/ 11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11"/>
                <a:gd name="T77" fmla="*/ 68 w 68"/>
                <a:gd name="T78" fmla="*/ 11 h 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11">
                  <a:moveTo>
                    <a:pt x="68" y="11"/>
                  </a:moveTo>
                  <a:lnTo>
                    <a:pt x="67" y="10"/>
                  </a:lnTo>
                  <a:lnTo>
                    <a:pt x="65" y="8"/>
                  </a:lnTo>
                  <a:lnTo>
                    <a:pt x="61" y="6"/>
                  </a:lnTo>
                  <a:lnTo>
                    <a:pt x="56" y="4"/>
                  </a:lnTo>
                  <a:lnTo>
                    <a:pt x="49" y="3"/>
                  </a:lnTo>
                  <a:lnTo>
                    <a:pt x="40" y="2"/>
                  </a:lnTo>
                  <a:lnTo>
                    <a:pt x="29" y="2"/>
                  </a:lnTo>
                  <a:lnTo>
                    <a:pt x="17" y="3"/>
                  </a:lnTo>
                  <a:lnTo>
                    <a:pt x="9" y="3"/>
                  </a:lnTo>
                  <a:lnTo>
                    <a:pt x="3" y="2"/>
                  </a:lnTo>
                  <a:lnTo>
                    <a:pt x="1" y="1"/>
                  </a:lnTo>
                  <a:lnTo>
                    <a:pt x="0" y="0"/>
                  </a:lnTo>
                  <a:lnTo>
                    <a:pt x="0" y="1"/>
                  </a:lnTo>
                  <a:lnTo>
                    <a:pt x="2" y="4"/>
                  </a:lnTo>
                  <a:lnTo>
                    <a:pt x="7" y="7"/>
                  </a:lnTo>
                  <a:lnTo>
                    <a:pt x="18" y="7"/>
                  </a:lnTo>
                  <a:lnTo>
                    <a:pt x="28" y="6"/>
                  </a:lnTo>
                  <a:lnTo>
                    <a:pt x="38" y="6"/>
                  </a:lnTo>
                  <a:lnTo>
                    <a:pt x="47" y="7"/>
                  </a:lnTo>
                  <a:lnTo>
                    <a:pt x="54" y="7"/>
                  </a:lnTo>
                  <a:lnTo>
                    <a:pt x="60" y="8"/>
                  </a:lnTo>
                  <a:lnTo>
                    <a:pt x="65" y="10"/>
                  </a:lnTo>
                  <a:lnTo>
                    <a:pt x="67" y="11"/>
                  </a:lnTo>
                  <a:lnTo>
                    <a:pt x="6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43" name="Freeform 244">
              <a:extLst>
                <a:ext uri="{FF2B5EF4-FFF2-40B4-BE49-F238E27FC236}">
                  <a16:creationId xmlns:a16="http://schemas.microsoft.com/office/drawing/2014/main" id="{46A1D579-6711-7956-951F-9595AD1346F9}"/>
                </a:ext>
              </a:extLst>
            </p:cNvPr>
            <p:cNvSpPr>
              <a:spLocks/>
            </p:cNvSpPr>
            <p:nvPr/>
          </p:nvSpPr>
          <p:spPr bwMode="auto">
            <a:xfrm>
              <a:off x="2262" y="1250"/>
              <a:ext cx="33" cy="13"/>
            </a:xfrm>
            <a:custGeom>
              <a:avLst/>
              <a:gdLst>
                <a:gd name="T0" fmla="*/ 6 w 33"/>
                <a:gd name="T1" fmla="*/ 1 h 13"/>
                <a:gd name="T2" fmla="*/ 6 w 33"/>
                <a:gd name="T3" fmla="*/ 2 h 13"/>
                <a:gd name="T4" fmla="*/ 10 w 33"/>
                <a:gd name="T5" fmla="*/ 7 h 13"/>
                <a:gd name="T6" fmla="*/ 17 w 33"/>
                <a:gd name="T7" fmla="*/ 10 h 13"/>
                <a:gd name="T8" fmla="*/ 33 w 33"/>
                <a:gd name="T9" fmla="*/ 13 h 13"/>
                <a:gd name="T10" fmla="*/ 32 w 33"/>
                <a:gd name="T11" fmla="*/ 13 h 13"/>
                <a:gd name="T12" fmla="*/ 29 w 33"/>
                <a:gd name="T13" fmla="*/ 13 h 13"/>
                <a:gd name="T14" fmla="*/ 24 w 33"/>
                <a:gd name="T15" fmla="*/ 13 h 13"/>
                <a:gd name="T16" fmla="*/ 19 w 33"/>
                <a:gd name="T17" fmla="*/ 13 h 13"/>
                <a:gd name="T18" fmla="*/ 13 w 33"/>
                <a:gd name="T19" fmla="*/ 11 h 13"/>
                <a:gd name="T20" fmla="*/ 7 w 33"/>
                <a:gd name="T21" fmla="*/ 9 h 13"/>
                <a:gd name="T22" fmla="*/ 3 w 33"/>
                <a:gd name="T23" fmla="*/ 6 h 13"/>
                <a:gd name="T24" fmla="*/ 0 w 33"/>
                <a:gd name="T25" fmla="*/ 0 h 13"/>
                <a:gd name="T26" fmla="*/ 6 w 33"/>
                <a:gd name="T27" fmla="*/ 1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13"/>
                <a:gd name="T44" fmla="*/ 33 w 33"/>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13">
                  <a:moveTo>
                    <a:pt x="6" y="1"/>
                  </a:moveTo>
                  <a:lnTo>
                    <a:pt x="6" y="2"/>
                  </a:lnTo>
                  <a:lnTo>
                    <a:pt x="10" y="7"/>
                  </a:lnTo>
                  <a:lnTo>
                    <a:pt x="17" y="10"/>
                  </a:lnTo>
                  <a:lnTo>
                    <a:pt x="33" y="13"/>
                  </a:lnTo>
                  <a:lnTo>
                    <a:pt x="32" y="13"/>
                  </a:lnTo>
                  <a:lnTo>
                    <a:pt x="29" y="13"/>
                  </a:lnTo>
                  <a:lnTo>
                    <a:pt x="24" y="13"/>
                  </a:lnTo>
                  <a:lnTo>
                    <a:pt x="19" y="13"/>
                  </a:lnTo>
                  <a:lnTo>
                    <a:pt x="13" y="11"/>
                  </a:lnTo>
                  <a:lnTo>
                    <a:pt x="7" y="9"/>
                  </a:lnTo>
                  <a:lnTo>
                    <a:pt x="3" y="6"/>
                  </a:lnTo>
                  <a:lnTo>
                    <a:pt x="0" y="0"/>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44" name="Freeform 245">
              <a:extLst>
                <a:ext uri="{FF2B5EF4-FFF2-40B4-BE49-F238E27FC236}">
                  <a16:creationId xmlns:a16="http://schemas.microsoft.com/office/drawing/2014/main" id="{E4DE5C87-38DB-945A-3E10-568ECBD21389}"/>
                </a:ext>
              </a:extLst>
            </p:cNvPr>
            <p:cNvSpPr>
              <a:spLocks/>
            </p:cNvSpPr>
            <p:nvPr/>
          </p:nvSpPr>
          <p:spPr bwMode="auto">
            <a:xfrm>
              <a:off x="2238" y="1113"/>
              <a:ext cx="106" cy="339"/>
            </a:xfrm>
            <a:custGeom>
              <a:avLst/>
              <a:gdLst>
                <a:gd name="T0" fmla="*/ 3 w 106"/>
                <a:gd name="T1" fmla="*/ 7 h 339"/>
                <a:gd name="T2" fmla="*/ 0 w 106"/>
                <a:gd name="T3" fmla="*/ 24 h 339"/>
                <a:gd name="T4" fmla="*/ 63 w 106"/>
                <a:gd name="T5" fmla="*/ 294 h 339"/>
                <a:gd name="T6" fmla="*/ 64 w 106"/>
                <a:gd name="T7" fmla="*/ 304 h 339"/>
                <a:gd name="T8" fmla="*/ 67 w 106"/>
                <a:gd name="T9" fmla="*/ 316 h 339"/>
                <a:gd name="T10" fmla="*/ 72 w 106"/>
                <a:gd name="T11" fmla="*/ 326 h 339"/>
                <a:gd name="T12" fmla="*/ 78 w 106"/>
                <a:gd name="T13" fmla="*/ 331 h 339"/>
                <a:gd name="T14" fmla="*/ 80 w 106"/>
                <a:gd name="T15" fmla="*/ 333 h 339"/>
                <a:gd name="T16" fmla="*/ 84 w 106"/>
                <a:gd name="T17" fmla="*/ 335 h 339"/>
                <a:gd name="T18" fmla="*/ 88 w 106"/>
                <a:gd name="T19" fmla="*/ 338 h 339"/>
                <a:gd name="T20" fmla="*/ 90 w 106"/>
                <a:gd name="T21" fmla="*/ 339 h 339"/>
                <a:gd name="T22" fmla="*/ 95 w 106"/>
                <a:gd name="T23" fmla="*/ 338 h 339"/>
                <a:gd name="T24" fmla="*/ 99 w 106"/>
                <a:gd name="T25" fmla="*/ 336 h 339"/>
                <a:gd name="T26" fmla="*/ 102 w 106"/>
                <a:gd name="T27" fmla="*/ 334 h 339"/>
                <a:gd name="T28" fmla="*/ 104 w 106"/>
                <a:gd name="T29" fmla="*/ 329 h 339"/>
                <a:gd name="T30" fmla="*/ 105 w 106"/>
                <a:gd name="T31" fmla="*/ 326 h 339"/>
                <a:gd name="T32" fmla="*/ 106 w 106"/>
                <a:gd name="T33" fmla="*/ 321 h 339"/>
                <a:gd name="T34" fmla="*/ 106 w 106"/>
                <a:gd name="T35" fmla="*/ 318 h 339"/>
                <a:gd name="T36" fmla="*/ 106 w 106"/>
                <a:gd name="T37" fmla="*/ 314 h 339"/>
                <a:gd name="T38" fmla="*/ 27 w 106"/>
                <a:gd name="T39" fmla="*/ 23 h 339"/>
                <a:gd name="T40" fmla="*/ 20 w 106"/>
                <a:gd name="T41" fmla="*/ 7 h 339"/>
                <a:gd name="T42" fmla="*/ 12 w 106"/>
                <a:gd name="T43" fmla="*/ 0 h 339"/>
                <a:gd name="T44" fmla="*/ 6 w 106"/>
                <a:gd name="T45" fmla="*/ 0 h 339"/>
                <a:gd name="T46" fmla="*/ 3 w 106"/>
                <a:gd name="T47" fmla="*/ 7 h 3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6"/>
                <a:gd name="T73" fmla="*/ 0 h 339"/>
                <a:gd name="T74" fmla="*/ 106 w 106"/>
                <a:gd name="T75" fmla="*/ 339 h 3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6" h="339">
                  <a:moveTo>
                    <a:pt x="3" y="7"/>
                  </a:moveTo>
                  <a:lnTo>
                    <a:pt x="0" y="24"/>
                  </a:lnTo>
                  <a:lnTo>
                    <a:pt x="63" y="294"/>
                  </a:lnTo>
                  <a:lnTo>
                    <a:pt x="64" y="304"/>
                  </a:lnTo>
                  <a:lnTo>
                    <a:pt x="67" y="316"/>
                  </a:lnTo>
                  <a:lnTo>
                    <a:pt x="72" y="326"/>
                  </a:lnTo>
                  <a:lnTo>
                    <a:pt x="78" y="331"/>
                  </a:lnTo>
                  <a:lnTo>
                    <a:pt x="80" y="333"/>
                  </a:lnTo>
                  <a:lnTo>
                    <a:pt x="84" y="335"/>
                  </a:lnTo>
                  <a:lnTo>
                    <a:pt x="88" y="338"/>
                  </a:lnTo>
                  <a:lnTo>
                    <a:pt x="90" y="339"/>
                  </a:lnTo>
                  <a:lnTo>
                    <a:pt x="95" y="338"/>
                  </a:lnTo>
                  <a:lnTo>
                    <a:pt x="99" y="336"/>
                  </a:lnTo>
                  <a:lnTo>
                    <a:pt x="102" y="334"/>
                  </a:lnTo>
                  <a:lnTo>
                    <a:pt x="104" y="329"/>
                  </a:lnTo>
                  <a:lnTo>
                    <a:pt x="105" y="326"/>
                  </a:lnTo>
                  <a:lnTo>
                    <a:pt x="106" y="321"/>
                  </a:lnTo>
                  <a:lnTo>
                    <a:pt x="106" y="318"/>
                  </a:lnTo>
                  <a:lnTo>
                    <a:pt x="106" y="314"/>
                  </a:lnTo>
                  <a:lnTo>
                    <a:pt x="27" y="23"/>
                  </a:lnTo>
                  <a:lnTo>
                    <a:pt x="20" y="7"/>
                  </a:lnTo>
                  <a:lnTo>
                    <a:pt x="12" y="0"/>
                  </a:lnTo>
                  <a:lnTo>
                    <a:pt x="6" y="0"/>
                  </a:lnTo>
                  <a:lnTo>
                    <a:pt x="3" y="7"/>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45" name="Freeform 246">
              <a:extLst>
                <a:ext uri="{FF2B5EF4-FFF2-40B4-BE49-F238E27FC236}">
                  <a16:creationId xmlns:a16="http://schemas.microsoft.com/office/drawing/2014/main" id="{B882CB73-C1E8-2B11-6F5F-1D63EB89DA63}"/>
                </a:ext>
              </a:extLst>
            </p:cNvPr>
            <p:cNvSpPr>
              <a:spLocks/>
            </p:cNvSpPr>
            <p:nvPr/>
          </p:nvSpPr>
          <p:spPr bwMode="auto">
            <a:xfrm>
              <a:off x="2191" y="957"/>
              <a:ext cx="72" cy="204"/>
            </a:xfrm>
            <a:custGeom>
              <a:avLst/>
              <a:gdLst>
                <a:gd name="T0" fmla="*/ 72 w 72"/>
                <a:gd name="T1" fmla="*/ 172 h 204"/>
                <a:gd name="T2" fmla="*/ 9 w 72"/>
                <a:gd name="T3" fmla="*/ 0 h 204"/>
                <a:gd name="T4" fmla="*/ 0 w 72"/>
                <a:gd name="T5" fmla="*/ 3 h 204"/>
                <a:gd name="T6" fmla="*/ 53 w 72"/>
                <a:gd name="T7" fmla="*/ 204 h 204"/>
                <a:gd name="T8" fmla="*/ 72 w 72"/>
                <a:gd name="T9" fmla="*/ 172 h 204"/>
                <a:gd name="T10" fmla="*/ 0 60000 65536"/>
                <a:gd name="T11" fmla="*/ 0 60000 65536"/>
                <a:gd name="T12" fmla="*/ 0 60000 65536"/>
                <a:gd name="T13" fmla="*/ 0 60000 65536"/>
                <a:gd name="T14" fmla="*/ 0 60000 65536"/>
                <a:gd name="T15" fmla="*/ 0 w 72"/>
                <a:gd name="T16" fmla="*/ 0 h 204"/>
                <a:gd name="T17" fmla="*/ 72 w 72"/>
                <a:gd name="T18" fmla="*/ 204 h 204"/>
              </a:gdLst>
              <a:ahLst/>
              <a:cxnLst>
                <a:cxn ang="T10">
                  <a:pos x="T0" y="T1"/>
                </a:cxn>
                <a:cxn ang="T11">
                  <a:pos x="T2" y="T3"/>
                </a:cxn>
                <a:cxn ang="T12">
                  <a:pos x="T4" y="T5"/>
                </a:cxn>
                <a:cxn ang="T13">
                  <a:pos x="T6" y="T7"/>
                </a:cxn>
                <a:cxn ang="T14">
                  <a:pos x="T8" y="T9"/>
                </a:cxn>
              </a:cxnLst>
              <a:rect l="T15" t="T16" r="T17" b="T18"/>
              <a:pathLst>
                <a:path w="72" h="204">
                  <a:moveTo>
                    <a:pt x="72" y="172"/>
                  </a:moveTo>
                  <a:lnTo>
                    <a:pt x="9" y="0"/>
                  </a:lnTo>
                  <a:lnTo>
                    <a:pt x="0" y="3"/>
                  </a:lnTo>
                  <a:lnTo>
                    <a:pt x="53" y="204"/>
                  </a:lnTo>
                  <a:lnTo>
                    <a:pt x="72" y="172"/>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46" name="Freeform 247">
              <a:extLst>
                <a:ext uri="{FF2B5EF4-FFF2-40B4-BE49-F238E27FC236}">
                  <a16:creationId xmlns:a16="http://schemas.microsoft.com/office/drawing/2014/main" id="{8DA2AEC5-5159-D7C9-33EA-AE2FB7EE260F}"/>
                </a:ext>
              </a:extLst>
            </p:cNvPr>
            <p:cNvSpPr>
              <a:spLocks/>
            </p:cNvSpPr>
            <p:nvPr/>
          </p:nvSpPr>
          <p:spPr bwMode="auto">
            <a:xfrm>
              <a:off x="2101" y="933"/>
              <a:ext cx="100" cy="60"/>
            </a:xfrm>
            <a:custGeom>
              <a:avLst/>
              <a:gdLst>
                <a:gd name="T0" fmla="*/ 43 w 100"/>
                <a:gd name="T1" fmla="*/ 60 h 60"/>
                <a:gd name="T2" fmla="*/ 46 w 100"/>
                <a:gd name="T3" fmla="*/ 60 h 60"/>
                <a:gd name="T4" fmla="*/ 50 w 100"/>
                <a:gd name="T5" fmla="*/ 59 h 60"/>
                <a:gd name="T6" fmla="*/ 57 w 100"/>
                <a:gd name="T7" fmla="*/ 57 h 60"/>
                <a:gd name="T8" fmla="*/ 66 w 100"/>
                <a:gd name="T9" fmla="*/ 55 h 60"/>
                <a:gd name="T10" fmla="*/ 75 w 100"/>
                <a:gd name="T11" fmla="*/ 50 h 60"/>
                <a:gd name="T12" fmla="*/ 85 w 100"/>
                <a:gd name="T13" fmla="*/ 45 h 60"/>
                <a:gd name="T14" fmla="*/ 94 w 100"/>
                <a:gd name="T15" fmla="*/ 38 h 60"/>
                <a:gd name="T16" fmla="*/ 100 w 100"/>
                <a:gd name="T17" fmla="*/ 29 h 60"/>
                <a:gd name="T18" fmla="*/ 100 w 100"/>
                <a:gd name="T19" fmla="*/ 26 h 60"/>
                <a:gd name="T20" fmla="*/ 97 w 100"/>
                <a:gd name="T21" fmla="*/ 20 h 60"/>
                <a:gd name="T22" fmla="*/ 90 w 100"/>
                <a:gd name="T23" fmla="*/ 17 h 60"/>
                <a:gd name="T24" fmla="*/ 77 w 100"/>
                <a:gd name="T25" fmla="*/ 19 h 60"/>
                <a:gd name="T26" fmla="*/ 71 w 100"/>
                <a:gd name="T27" fmla="*/ 19 h 60"/>
                <a:gd name="T28" fmla="*/ 66 w 100"/>
                <a:gd name="T29" fmla="*/ 16 h 60"/>
                <a:gd name="T30" fmla="*/ 61 w 100"/>
                <a:gd name="T31" fmla="*/ 11 h 60"/>
                <a:gd name="T32" fmla="*/ 57 w 100"/>
                <a:gd name="T33" fmla="*/ 8 h 60"/>
                <a:gd name="T34" fmla="*/ 44 w 100"/>
                <a:gd name="T35" fmla="*/ 2 h 60"/>
                <a:gd name="T36" fmla="*/ 36 w 100"/>
                <a:gd name="T37" fmla="*/ 0 h 60"/>
                <a:gd name="T38" fmla="*/ 31 w 100"/>
                <a:gd name="T39" fmla="*/ 0 h 60"/>
                <a:gd name="T40" fmla="*/ 30 w 100"/>
                <a:gd name="T41" fmla="*/ 0 h 60"/>
                <a:gd name="T42" fmla="*/ 31 w 100"/>
                <a:gd name="T43" fmla="*/ 1 h 60"/>
                <a:gd name="T44" fmla="*/ 34 w 100"/>
                <a:gd name="T45" fmla="*/ 6 h 60"/>
                <a:gd name="T46" fmla="*/ 41 w 100"/>
                <a:gd name="T47" fmla="*/ 12 h 60"/>
                <a:gd name="T48" fmla="*/ 54 w 100"/>
                <a:gd name="T49" fmla="*/ 23 h 60"/>
                <a:gd name="T50" fmla="*/ 56 w 100"/>
                <a:gd name="T51" fmla="*/ 27 h 60"/>
                <a:gd name="T52" fmla="*/ 51 w 100"/>
                <a:gd name="T53" fmla="*/ 31 h 60"/>
                <a:gd name="T54" fmla="*/ 46 w 100"/>
                <a:gd name="T55" fmla="*/ 36 h 60"/>
                <a:gd name="T56" fmla="*/ 42 w 100"/>
                <a:gd name="T57" fmla="*/ 38 h 60"/>
                <a:gd name="T58" fmla="*/ 20 w 100"/>
                <a:gd name="T59" fmla="*/ 37 h 60"/>
                <a:gd name="T60" fmla="*/ 12 w 100"/>
                <a:gd name="T61" fmla="*/ 37 h 60"/>
                <a:gd name="T62" fmla="*/ 6 w 100"/>
                <a:gd name="T63" fmla="*/ 36 h 60"/>
                <a:gd name="T64" fmla="*/ 3 w 100"/>
                <a:gd name="T65" fmla="*/ 35 h 60"/>
                <a:gd name="T66" fmla="*/ 0 w 100"/>
                <a:gd name="T67" fmla="*/ 36 h 60"/>
                <a:gd name="T68" fmla="*/ 43 w 100"/>
                <a:gd name="T69" fmla="*/ 60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
                <a:gd name="T106" fmla="*/ 0 h 60"/>
                <a:gd name="T107" fmla="*/ 100 w 100"/>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 h="60">
                  <a:moveTo>
                    <a:pt x="43" y="60"/>
                  </a:moveTo>
                  <a:lnTo>
                    <a:pt x="46" y="60"/>
                  </a:lnTo>
                  <a:lnTo>
                    <a:pt x="50" y="59"/>
                  </a:lnTo>
                  <a:lnTo>
                    <a:pt x="57" y="57"/>
                  </a:lnTo>
                  <a:lnTo>
                    <a:pt x="66" y="55"/>
                  </a:lnTo>
                  <a:lnTo>
                    <a:pt x="75" y="50"/>
                  </a:lnTo>
                  <a:lnTo>
                    <a:pt x="85" y="45"/>
                  </a:lnTo>
                  <a:lnTo>
                    <a:pt x="94" y="38"/>
                  </a:lnTo>
                  <a:lnTo>
                    <a:pt x="100" y="29"/>
                  </a:lnTo>
                  <a:lnTo>
                    <a:pt x="100" y="26"/>
                  </a:lnTo>
                  <a:lnTo>
                    <a:pt x="97" y="20"/>
                  </a:lnTo>
                  <a:lnTo>
                    <a:pt x="90" y="17"/>
                  </a:lnTo>
                  <a:lnTo>
                    <a:pt x="77" y="19"/>
                  </a:lnTo>
                  <a:lnTo>
                    <a:pt x="71" y="19"/>
                  </a:lnTo>
                  <a:lnTo>
                    <a:pt x="66" y="16"/>
                  </a:lnTo>
                  <a:lnTo>
                    <a:pt x="61" y="11"/>
                  </a:lnTo>
                  <a:lnTo>
                    <a:pt x="57" y="8"/>
                  </a:lnTo>
                  <a:lnTo>
                    <a:pt x="44" y="2"/>
                  </a:lnTo>
                  <a:lnTo>
                    <a:pt x="36" y="0"/>
                  </a:lnTo>
                  <a:lnTo>
                    <a:pt x="31" y="0"/>
                  </a:lnTo>
                  <a:lnTo>
                    <a:pt x="30" y="0"/>
                  </a:lnTo>
                  <a:lnTo>
                    <a:pt x="31" y="1"/>
                  </a:lnTo>
                  <a:lnTo>
                    <a:pt x="34" y="6"/>
                  </a:lnTo>
                  <a:lnTo>
                    <a:pt x="41" y="12"/>
                  </a:lnTo>
                  <a:lnTo>
                    <a:pt x="54" y="23"/>
                  </a:lnTo>
                  <a:lnTo>
                    <a:pt x="56" y="27"/>
                  </a:lnTo>
                  <a:lnTo>
                    <a:pt x="51" y="31"/>
                  </a:lnTo>
                  <a:lnTo>
                    <a:pt x="46" y="36"/>
                  </a:lnTo>
                  <a:lnTo>
                    <a:pt x="42" y="38"/>
                  </a:lnTo>
                  <a:lnTo>
                    <a:pt x="20" y="37"/>
                  </a:lnTo>
                  <a:lnTo>
                    <a:pt x="12" y="37"/>
                  </a:lnTo>
                  <a:lnTo>
                    <a:pt x="6" y="36"/>
                  </a:lnTo>
                  <a:lnTo>
                    <a:pt x="3" y="35"/>
                  </a:lnTo>
                  <a:lnTo>
                    <a:pt x="0" y="36"/>
                  </a:lnTo>
                  <a:lnTo>
                    <a:pt x="43" y="60"/>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47" name="Freeform 248">
              <a:extLst>
                <a:ext uri="{FF2B5EF4-FFF2-40B4-BE49-F238E27FC236}">
                  <a16:creationId xmlns:a16="http://schemas.microsoft.com/office/drawing/2014/main" id="{66D4F017-917C-E1F1-5C6E-2B2940BFDCC5}"/>
                </a:ext>
              </a:extLst>
            </p:cNvPr>
            <p:cNvSpPr>
              <a:spLocks/>
            </p:cNvSpPr>
            <p:nvPr/>
          </p:nvSpPr>
          <p:spPr bwMode="auto">
            <a:xfrm>
              <a:off x="2038" y="1089"/>
              <a:ext cx="514" cy="1590"/>
            </a:xfrm>
            <a:custGeom>
              <a:avLst/>
              <a:gdLst>
                <a:gd name="T0" fmla="*/ 220 w 514"/>
                <a:gd name="T1" fmla="*/ 0 h 1590"/>
                <a:gd name="T2" fmla="*/ 116 w 514"/>
                <a:gd name="T3" fmla="*/ 34 h 1590"/>
                <a:gd name="T4" fmla="*/ 257 w 514"/>
                <a:gd name="T5" fmla="*/ 348 h 1590"/>
                <a:gd name="T6" fmla="*/ 123 w 514"/>
                <a:gd name="T7" fmla="*/ 477 h 1590"/>
                <a:gd name="T8" fmla="*/ 153 w 514"/>
                <a:gd name="T9" fmla="*/ 670 h 1590"/>
                <a:gd name="T10" fmla="*/ 224 w 514"/>
                <a:gd name="T11" fmla="*/ 637 h 1590"/>
                <a:gd name="T12" fmla="*/ 207 w 514"/>
                <a:gd name="T13" fmla="*/ 494 h 1590"/>
                <a:gd name="T14" fmla="*/ 287 w 514"/>
                <a:gd name="T15" fmla="*/ 464 h 1590"/>
                <a:gd name="T16" fmla="*/ 289 w 514"/>
                <a:gd name="T17" fmla="*/ 504 h 1590"/>
                <a:gd name="T18" fmla="*/ 294 w 514"/>
                <a:gd name="T19" fmla="*/ 611 h 1590"/>
                <a:gd name="T20" fmla="*/ 296 w 514"/>
                <a:gd name="T21" fmla="*/ 766 h 1590"/>
                <a:gd name="T22" fmla="*/ 290 w 514"/>
                <a:gd name="T23" fmla="*/ 947 h 1590"/>
                <a:gd name="T24" fmla="*/ 0 w 514"/>
                <a:gd name="T25" fmla="*/ 1188 h 1590"/>
                <a:gd name="T26" fmla="*/ 3 w 514"/>
                <a:gd name="T27" fmla="*/ 1194 h 1590"/>
                <a:gd name="T28" fmla="*/ 9 w 514"/>
                <a:gd name="T29" fmla="*/ 1207 h 1590"/>
                <a:gd name="T30" fmla="*/ 19 w 514"/>
                <a:gd name="T31" fmla="*/ 1230 h 1590"/>
                <a:gd name="T32" fmla="*/ 34 w 514"/>
                <a:gd name="T33" fmla="*/ 1259 h 1590"/>
                <a:gd name="T34" fmla="*/ 53 w 514"/>
                <a:gd name="T35" fmla="*/ 1292 h 1590"/>
                <a:gd name="T36" fmla="*/ 74 w 514"/>
                <a:gd name="T37" fmla="*/ 1329 h 1590"/>
                <a:gd name="T38" fmla="*/ 99 w 514"/>
                <a:gd name="T39" fmla="*/ 1368 h 1590"/>
                <a:gd name="T40" fmla="*/ 126 w 514"/>
                <a:gd name="T41" fmla="*/ 1408 h 1590"/>
                <a:gd name="T42" fmla="*/ 157 w 514"/>
                <a:gd name="T43" fmla="*/ 1447 h 1590"/>
                <a:gd name="T44" fmla="*/ 189 w 514"/>
                <a:gd name="T45" fmla="*/ 1485 h 1590"/>
                <a:gd name="T46" fmla="*/ 225 w 514"/>
                <a:gd name="T47" fmla="*/ 1519 h 1590"/>
                <a:gd name="T48" fmla="*/ 261 w 514"/>
                <a:gd name="T49" fmla="*/ 1548 h 1590"/>
                <a:gd name="T50" fmla="*/ 301 w 514"/>
                <a:gd name="T51" fmla="*/ 1570 h 1590"/>
                <a:gd name="T52" fmla="*/ 341 w 514"/>
                <a:gd name="T53" fmla="*/ 1584 h 1590"/>
                <a:gd name="T54" fmla="*/ 383 w 514"/>
                <a:gd name="T55" fmla="*/ 1590 h 1590"/>
                <a:gd name="T56" fmla="*/ 426 w 514"/>
                <a:gd name="T57" fmla="*/ 1586 h 1590"/>
                <a:gd name="T58" fmla="*/ 510 w 514"/>
                <a:gd name="T59" fmla="*/ 1013 h 1590"/>
                <a:gd name="T60" fmla="*/ 510 w 514"/>
                <a:gd name="T61" fmla="*/ 1007 h 1590"/>
                <a:gd name="T62" fmla="*/ 512 w 514"/>
                <a:gd name="T63" fmla="*/ 993 h 1590"/>
                <a:gd name="T64" fmla="*/ 513 w 514"/>
                <a:gd name="T65" fmla="*/ 969 h 1590"/>
                <a:gd name="T66" fmla="*/ 514 w 514"/>
                <a:gd name="T67" fmla="*/ 937 h 1590"/>
                <a:gd name="T68" fmla="*/ 513 w 514"/>
                <a:gd name="T69" fmla="*/ 899 h 1590"/>
                <a:gd name="T70" fmla="*/ 513 w 514"/>
                <a:gd name="T71" fmla="*/ 856 h 1590"/>
                <a:gd name="T72" fmla="*/ 509 w 514"/>
                <a:gd name="T73" fmla="*/ 808 h 1590"/>
                <a:gd name="T74" fmla="*/ 505 w 514"/>
                <a:gd name="T75" fmla="*/ 755 h 1590"/>
                <a:gd name="T76" fmla="*/ 498 w 514"/>
                <a:gd name="T77" fmla="*/ 702 h 1590"/>
                <a:gd name="T78" fmla="*/ 489 w 514"/>
                <a:gd name="T79" fmla="*/ 646 h 1590"/>
                <a:gd name="T80" fmla="*/ 477 w 514"/>
                <a:gd name="T81" fmla="*/ 589 h 1590"/>
                <a:gd name="T82" fmla="*/ 462 w 514"/>
                <a:gd name="T83" fmla="*/ 533 h 1590"/>
                <a:gd name="T84" fmla="*/ 442 w 514"/>
                <a:gd name="T85" fmla="*/ 479 h 1590"/>
                <a:gd name="T86" fmla="*/ 419 w 514"/>
                <a:gd name="T87" fmla="*/ 427 h 1590"/>
                <a:gd name="T88" fmla="*/ 391 w 514"/>
                <a:gd name="T89" fmla="*/ 380 h 1590"/>
                <a:gd name="T90" fmla="*/ 359 w 514"/>
                <a:gd name="T91" fmla="*/ 336 h 1590"/>
                <a:gd name="T92" fmla="*/ 342 w 514"/>
                <a:gd name="T93" fmla="*/ 311 h 1590"/>
                <a:gd name="T94" fmla="*/ 324 w 514"/>
                <a:gd name="T95" fmla="*/ 273 h 1590"/>
                <a:gd name="T96" fmla="*/ 305 w 514"/>
                <a:gd name="T97" fmla="*/ 226 h 1590"/>
                <a:gd name="T98" fmla="*/ 286 w 514"/>
                <a:gd name="T99" fmla="*/ 175 h 1590"/>
                <a:gd name="T100" fmla="*/ 268 w 514"/>
                <a:gd name="T101" fmla="*/ 122 h 1590"/>
                <a:gd name="T102" fmla="*/ 250 w 514"/>
                <a:gd name="T103" fmla="*/ 73 h 1590"/>
                <a:gd name="T104" fmla="*/ 234 w 514"/>
                <a:gd name="T105" fmla="*/ 32 h 1590"/>
                <a:gd name="T106" fmla="*/ 220 w 514"/>
                <a:gd name="T107" fmla="*/ 0 h 15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14"/>
                <a:gd name="T163" fmla="*/ 0 h 1590"/>
                <a:gd name="T164" fmla="*/ 514 w 514"/>
                <a:gd name="T165" fmla="*/ 1590 h 15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14" h="1590">
                  <a:moveTo>
                    <a:pt x="220" y="0"/>
                  </a:moveTo>
                  <a:lnTo>
                    <a:pt x="116" y="34"/>
                  </a:lnTo>
                  <a:lnTo>
                    <a:pt x="257" y="348"/>
                  </a:lnTo>
                  <a:lnTo>
                    <a:pt x="123" y="477"/>
                  </a:lnTo>
                  <a:lnTo>
                    <a:pt x="153" y="670"/>
                  </a:lnTo>
                  <a:lnTo>
                    <a:pt x="224" y="637"/>
                  </a:lnTo>
                  <a:lnTo>
                    <a:pt x="207" y="494"/>
                  </a:lnTo>
                  <a:lnTo>
                    <a:pt x="287" y="464"/>
                  </a:lnTo>
                  <a:lnTo>
                    <a:pt x="289" y="504"/>
                  </a:lnTo>
                  <a:lnTo>
                    <a:pt x="294" y="611"/>
                  </a:lnTo>
                  <a:lnTo>
                    <a:pt x="296" y="766"/>
                  </a:lnTo>
                  <a:lnTo>
                    <a:pt x="290" y="947"/>
                  </a:lnTo>
                  <a:lnTo>
                    <a:pt x="0" y="1188"/>
                  </a:lnTo>
                  <a:lnTo>
                    <a:pt x="3" y="1194"/>
                  </a:lnTo>
                  <a:lnTo>
                    <a:pt x="9" y="1207"/>
                  </a:lnTo>
                  <a:lnTo>
                    <a:pt x="19" y="1230"/>
                  </a:lnTo>
                  <a:lnTo>
                    <a:pt x="34" y="1259"/>
                  </a:lnTo>
                  <a:lnTo>
                    <a:pt x="53" y="1292"/>
                  </a:lnTo>
                  <a:lnTo>
                    <a:pt x="74" y="1329"/>
                  </a:lnTo>
                  <a:lnTo>
                    <a:pt x="99" y="1368"/>
                  </a:lnTo>
                  <a:lnTo>
                    <a:pt x="126" y="1408"/>
                  </a:lnTo>
                  <a:lnTo>
                    <a:pt x="157" y="1447"/>
                  </a:lnTo>
                  <a:lnTo>
                    <a:pt x="189" y="1485"/>
                  </a:lnTo>
                  <a:lnTo>
                    <a:pt x="225" y="1519"/>
                  </a:lnTo>
                  <a:lnTo>
                    <a:pt x="261" y="1548"/>
                  </a:lnTo>
                  <a:lnTo>
                    <a:pt x="301" y="1570"/>
                  </a:lnTo>
                  <a:lnTo>
                    <a:pt x="341" y="1584"/>
                  </a:lnTo>
                  <a:lnTo>
                    <a:pt x="383" y="1590"/>
                  </a:lnTo>
                  <a:lnTo>
                    <a:pt x="426" y="1586"/>
                  </a:lnTo>
                  <a:lnTo>
                    <a:pt x="510" y="1013"/>
                  </a:lnTo>
                  <a:lnTo>
                    <a:pt x="510" y="1007"/>
                  </a:lnTo>
                  <a:lnTo>
                    <a:pt x="512" y="993"/>
                  </a:lnTo>
                  <a:lnTo>
                    <a:pt x="513" y="969"/>
                  </a:lnTo>
                  <a:lnTo>
                    <a:pt x="514" y="937"/>
                  </a:lnTo>
                  <a:lnTo>
                    <a:pt x="513" y="899"/>
                  </a:lnTo>
                  <a:lnTo>
                    <a:pt x="513" y="856"/>
                  </a:lnTo>
                  <a:lnTo>
                    <a:pt x="509" y="808"/>
                  </a:lnTo>
                  <a:lnTo>
                    <a:pt x="505" y="755"/>
                  </a:lnTo>
                  <a:lnTo>
                    <a:pt x="498" y="702"/>
                  </a:lnTo>
                  <a:lnTo>
                    <a:pt x="489" y="646"/>
                  </a:lnTo>
                  <a:lnTo>
                    <a:pt x="477" y="589"/>
                  </a:lnTo>
                  <a:lnTo>
                    <a:pt x="462" y="533"/>
                  </a:lnTo>
                  <a:lnTo>
                    <a:pt x="442" y="479"/>
                  </a:lnTo>
                  <a:lnTo>
                    <a:pt x="419" y="427"/>
                  </a:lnTo>
                  <a:lnTo>
                    <a:pt x="391" y="380"/>
                  </a:lnTo>
                  <a:lnTo>
                    <a:pt x="359" y="336"/>
                  </a:lnTo>
                  <a:lnTo>
                    <a:pt x="342" y="311"/>
                  </a:lnTo>
                  <a:lnTo>
                    <a:pt x="324" y="273"/>
                  </a:lnTo>
                  <a:lnTo>
                    <a:pt x="305" y="226"/>
                  </a:lnTo>
                  <a:lnTo>
                    <a:pt x="286" y="175"/>
                  </a:lnTo>
                  <a:lnTo>
                    <a:pt x="268" y="122"/>
                  </a:lnTo>
                  <a:lnTo>
                    <a:pt x="250" y="73"/>
                  </a:lnTo>
                  <a:lnTo>
                    <a:pt x="234" y="32"/>
                  </a:lnTo>
                  <a:lnTo>
                    <a:pt x="2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95" name="Rectangle 61">
            <a:extLst>
              <a:ext uri="{FF2B5EF4-FFF2-40B4-BE49-F238E27FC236}">
                <a16:creationId xmlns:a16="http://schemas.microsoft.com/office/drawing/2014/main" id="{6FC163A1-103D-37AF-F538-0ACB6BFA87ED}"/>
              </a:ext>
            </a:extLst>
          </p:cNvPr>
          <p:cNvSpPr>
            <a:spLocks noChangeArrowheads="1"/>
          </p:cNvSpPr>
          <p:nvPr/>
        </p:nvSpPr>
        <p:spPr bwMode="auto">
          <a:xfrm>
            <a:off x="4200525" y="4876800"/>
            <a:ext cx="1295400" cy="241300"/>
          </a:xfrm>
          <a:prstGeom prst="rect">
            <a:avLst/>
          </a:prstGeom>
          <a:noFill/>
          <a:ln w="9525">
            <a:noFill/>
            <a:miter lim="800000"/>
            <a:headEnd/>
            <a:tailEnd/>
          </a:ln>
          <a:effectLst/>
        </p:spPr>
        <p:txBody>
          <a:bodyPr wrap="none" anchor="ctr"/>
          <a:lstStyle/>
          <a:p>
            <a:pPr algn="ctr" eaLnBrk="0" hangingPunct="0">
              <a:defRPr/>
            </a:pPr>
            <a:r>
              <a:rPr lang="en-US" b="1" i="1" dirty="0">
                <a:solidFill>
                  <a:schemeClr val="tx2"/>
                </a:solidFill>
                <a:effectLst>
                  <a:outerShdw blurRad="38100" dist="38100" dir="2700000" algn="tl">
                    <a:srgbClr val="C0C0C0"/>
                  </a:outerShdw>
                </a:effectLst>
                <a:latin typeface="Arial" charset="0"/>
              </a:rPr>
              <a:t>Go to Credits</a:t>
            </a:r>
          </a:p>
        </p:txBody>
      </p:sp>
      <p:sp>
        <p:nvSpPr>
          <p:cNvPr id="293" name="Action Button: Forward or Next 292">
            <a:hlinkClick r:id="" action="ppaction://hlinkshowjump?jump=nextslide" highlightClick="1"/>
            <a:extLst>
              <a:ext uri="{FF2B5EF4-FFF2-40B4-BE49-F238E27FC236}">
                <a16:creationId xmlns:a16="http://schemas.microsoft.com/office/drawing/2014/main" id="{34F39220-A6A1-4959-E3C0-0671B04F53EA}"/>
              </a:ext>
              <a:ext uri="{C183D7F6-B498-43B3-948B-1728B52AA6E4}">
                <adec:decorative xmlns:adec="http://schemas.microsoft.com/office/drawing/2017/decorative" val="1"/>
              </a:ext>
            </a:extLst>
          </p:cNvPr>
          <p:cNvSpPr/>
          <p:nvPr/>
        </p:nvSpPr>
        <p:spPr>
          <a:xfrm>
            <a:off x="4371975" y="5257800"/>
            <a:ext cx="987425" cy="685800"/>
          </a:xfrm>
          <a:prstGeom prst="actionButtonForwardNext">
            <a:avLst/>
          </a:prstGeom>
          <a:ln/>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9465" name="Footer Placeholder 3">
            <a:extLst>
              <a:ext uri="{FF2B5EF4-FFF2-40B4-BE49-F238E27FC236}">
                <a16:creationId xmlns:a16="http://schemas.microsoft.com/office/drawing/2014/main" id="{434A4A99-B522-60B5-27F4-385B6D85A651}"/>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graphicFrame>
        <p:nvGraphicFramePr>
          <p:cNvPr id="19464" name="Object 2">
            <a:hlinkClick r:id="" action="ppaction://ole?verb=0"/>
            <a:extLst>
              <a:ext uri="{FF2B5EF4-FFF2-40B4-BE49-F238E27FC236}">
                <a16:creationId xmlns:a16="http://schemas.microsoft.com/office/drawing/2014/main" id="{8806A2D7-CAA1-5C74-7078-6DF0D63279AF}"/>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317905643"/>
              </p:ext>
            </p:extLst>
          </p:nvPr>
        </p:nvGraphicFramePr>
        <p:xfrm>
          <a:off x="9525000" y="4965700"/>
          <a:ext cx="304800" cy="304800"/>
        </p:xfrm>
        <a:graphic>
          <a:graphicData uri="http://schemas.openxmlformats.org/presentationml/2006/ole">
            <mc:AlternateContent xmlns:mc="http://schemas.openxmlformats.org/markup-compatibility/2006">
              <mc:Choice xmlns:v="urn:schemas-microsoft-com:vml" Requires="v">
                <p:oleObj name="Sound Recorder Document" r:id="rId5" imgW="304520" imgH="304520" progId="SoundRec">
                  <p:embed/>
                </p:oleObj>
              </mc:Choice>
              <mc:Fallback>
                <p:oleObj name="Sound Recorder Document" r:id="rId5" imgW="304520" imgH="304520" progId="SoundRec">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000" y="49657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7" name="j0071485.wav">
            <a:hlinkClick r:id="" action="ppaction://media"/>
            <a:extLst>
              <a:ext uri="{FF2B5EF4-FFF2-40B4-BE49-F238E27FC236}">
                <a16:creationId xmlns:a16="http://schemas.microsoft.com/office/drawing/2014/main" id="{5D58CB2D-4754-30B6-F322-58F7FAD6FD55}"/>
              </a:ext>
              <a:ext uri="{C183D7F6-B498-43B3-948B-1728B52AA6E4}">
                <adec:decorative xmlns:adec="http://schemas.microsoft.com/office/drawing/2017/decorative" val="1"/>
              </a:ext>
            </a:extLst>
          </p:cNvPr>
          <p:cNvPicPr>
            <a:picLocks noRot="1" noChangeAspect="1"/>
          </p:cNvPicPr>
          <p:nvPr>
            <a:wavAudioFile r:embed="rId1" name="j0074689.wav"/>
          </p:nvPr>
        </p:nvPicPr>
        <p:blipFill>
          <a:blip r:embed="rId7">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889" fill="hold"/>
                                        <p:tgtEl>
                                          <p:spTgt spid="29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9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1712EEF-B949-E2AA-329C-D7DC5C9B6049}"/>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49FA127-27BE-140B-D740-30F984E502C9}"/>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19</a:t>
            </a:r>
          </a:p>
        </p:txBody>
      </p:sp>
      <p:sp>
        <p:nvSpPr>
          <p:cNvPr id="111" name="Text Box 7">
            <a:extLst>
              <a:ext uri="{FF2B5EF4-FFF2-40B4-BE49-F238E27FC236}">
                <a16:creationId xmlns:a16="http://schemas.microsoft.com/office/drawing/2014/main" id="{FE4A5700-6684-0121-8B0F-9162D1B060C7}"/>
              </a:ext>
            </a:extLst>
          </p:cNvPr>
          <p:cNvSpPr txBox="1">
            <a:spLocks noChangeArrowheads="1"/>
          </p:cNvSpPr>
          <p:nvPr/>
        </p:nvSpPr>
        <p:spPr bwMode="auto">
          <a:xfrm>
            <a:off x="3581400" y="609600"/>
            <a:ext cx="1968500" cy="579438"/>
          </a:xfrm>
          <a:prstGeom prst="rect">
            <a:avLst/>
          </a:prstGeom>
          <a:noFill/>
          <a:ln w="9525">
            <a:noFill/>
            <a:miter lim="800000"/>
            <a:headEnd/>
            <a:tailEnd/>
          </a:ln>
          <a:effectLst/>
        </p:spPr>
        <p:txBody>
          <a:bodyPr wrap="none">
            <a:spAutoFit/>
          </a:bodyPr>
          <a:lstStyle/>
          <a:p>
            <a:pPr eaLnBrk="0" hangingPunct="0">
              <a:defRPr/>
            </a:pPr>
            <a:r>
              <a:rPr lang="en-US" sz="3200" b="1" i="1">
                <a:solidFill>
                  <a:schemeClr val="tx2"/>
                </a:solidFill>
                <a:effectLst>
                  <a:outerShdw blurRad="38100" dist="38100" dir="2700000" algn="tl">
                    <a:srgbClr val="C0C0C0"/>
                  </a:outerShdw>
                </a:effectLst>
                <a:latin typeface="Arial" charset="0"/>
              </a:rPr>
              <a:t>CREDITS</a:t>
            </a:r>
          </a:p>
        </p:txBody>
      </p:sp>
      <p:sp>
        <p:nvSpPr>
          <p:cNvPr id="112" name="Rectangle 11">
            <a:extLst>
              <a:ext uri="{FF2B5EF4-FFF2-40B4-BE49-F238E27FC236}">
                <a16:creationId xmlns:a16="http://schemas.microsoft.com/office/drawing/2014/main" id="{1166A0C8-EDB9-BAB7-F987-A015819E8581}"/>
              </a:ext>
            </a:extLst>
          </p:cNvPr>
          <p:cNvSpPr>
            <a:spLocks noChangeArrowheads="1"/>
          </p:cNvSpPr>
          <p:nvPr/>
        </p:nvSpPr>
        <p:spPr bwMode="auto">
          <a:xfrm>
            <a:off x="2286000" y="1295400"/>
            <a:ext cx="4876800" cy="1143000"/>
          </a:xfrm>
          <a:prstGeom prst="rect">
            <a:avLst/>
          </a:prstGeom>
          <a:noFill/>
          <a:ln w="9525">
            <a:noFill/>
            <a:miter lim="800000"/>
            <a:headEnd/>
            <a:tailEnd/>
          </a:ln>
          <a:effectLst/>
        </p:spPr>
        <p:txBody>
          <a:bodyPr wrap="none" anchor="ctr"/>
          <a:lstStyle/>
          <a:p>
            <a:pPr algn="ctr" eaLnBrk="0" hangingPunct="0">
              <a:defRPr/>
            </a:pPr>
            <a:r>
              <a:rPr lang="en-US" sz="2000" b="1" i="1" dirty="0">
                <a:solidFill>
                  <a:schemeClr val="tx2"/>
                </a:solidFill>
                <a:effectLst>
                  <a:outerShdw blurRad="38100" dist="38100" dir="2700000" algn="tl">
                    <a:srgbClr val="C0C0C0"/>
                  </a:outerShdw>
                </a:effectLst>
                <a:latin typeface="Arial" charset="0"/>
              </a:rPr>
              <a:t>Seminole State College of </a:t>
            </a:r>
          </a:p>
          <a:p>
            <a:pPr algn="ctr" eaLnBrk="0" hangingPunct="0">
              <a:defRPr/>
            </a:pPr>
            <a:r>
              <a:rPr lang="en-US" sz="2400" b="1" i="1" dirty="0">
                <a:solidFill>
                  <a:schemeClr val="tx2"/>
                </a:solidFill>
                <a:effectLst>
                  <a:outerShdw blurRad="38100" dist="38100" dir="2700000" algn="tl">
                    <a:srgbClr val="C0C0C0"/>
                  </a:outerShdw>
                </a:effectLst>
                <a:latin typeface="Arial" charset="0"/>
              </a:rPr>
              <a:t>English Language Studies Department</a:t>
            </a:r>
          </a:p>
        </p:txBody>
      </p:sp>
      <p:sp>
        <p:nvSpPr>
          <p:cNvPr id="109" name="Rectangle 9">
            <a:extLst>
              <a:ext uri="{FF2B5EF4-FFF2-40B4-BE49-F238E27FC236}">
                <a16:creationId xmlns:a16="http://schemas.microsoft.com/office/drawing/2014/main" id="{BAA547C9-7E74-C94D-59B9-72678D9EA79A}"/>
              </a:ext>
            </a:extLst>
          </p:cNvPr>
          <p:cNvSpPr>
            <a:spLocks noChangeArrowheads="1"/>
          </p:cNvSpPr>
          <p:nvPr/>
        </p:nvSpPr>
        <p:spPr bwMode="auto">
          <a:xfrm>
            <a:off x="3505200" y="2057400"/>
            <a:ext cx="2209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2000" b="1" i="1">
                <a:solidFill>
                  <a:schemeClr val="tx2"/>
                </a:solidFill>
              </a:rPr>
              <a:t>Project Producers</a:t>
            </a:r>
            <a:endParaRPr lang="en-US" altLang="en-US" sz="2400" b="1" i="1">
              <a:solidFill>
                <a:schemeClr val="tx2"/>
              </a:solidFill>
            </a:endParaRPr>
          </a:p>
          <a:p>
            <a:pPr>
              <a:buFontTx/>
              <a:buChar char="•"/>
            </a:pPr>
            <a:r>
              <a:rPr lang="en-US" altLang="en-US" sz="1600">
                <a:solidFill>
                  <a:schemeClr val="tx2"/>
                </a:solidFill>
              </a:rPr>
              <a:t>Nissa Hopkins</a:t>
            </a:r>
          </a:p>
          <a:p>
            <a:pPr>
              <a:buFontTx/>
              <a:buChar char="•"/>
            </a:pPr>
            <a:r>
              <a:rPr lang="en-US" altLang="en-US" sz="1600">
                <a:solidFill>
                  <a:schemeClr val="tx2"/>
                </a:solidFill>
              </a:rPr>
              <a:t>Marco Yepez</a:t>
            </a:r>
          </a:p>
          <a:p>
            <a:pPr>
              <a:buFontTx/>
              <a:buChar char="•"/>
            </a:pPr>
            <a:r>
              <a:rPr lang="en-US" altLang="en-US" sz="1600">
                <a:solidFill>
                  <a:schemeClr val="tx2"/>
                </a:solidFill>
              </a:rPr>
              <a:t>Elias Moskona</a:t>
            </a:r>
            <a:endParaRPr lang="en-US" altLang="en-US">
              <a:solidFill>
                <a:schemeClr val="tx2"/>
              </a:solidFill>
            </a:endParaRPr>
          </a:p>
        </p:txBody>
      </p:sp>
      <p:sp>
        <p:nvSpPr>
          <p:cNvPr id="110" name="Rectangle 10">
            <a:extLst>
              <a:ext uri="{FF2B5EF4-FFF2-40B4-BE49-F238E27FC236}">
                <a16:creationId xmlns:a16="http://schemas.microsoft.com/office/drawing/2014/main" id="{C0339051-3284-088B-DCEB-1BEA36D03633}"/>
              </a:ext>
            </a:extLst>
          </p:cNvPr>
          <p:cNvSpPr>
            <a:spLocks noChangeArrowheads="1"/>
          </p:cNvSpPr>
          <p:nvPr/>
        </p:nvSpPr>
        <p:spPr bwMode="auto">
          <a:xfrm>
            <a:off x="3429000" y="3352800"/>
            <a:ext cx="2209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2000" b="1">
                <a:solidFill>
                  <a:schemeClr val="tx2"/>
                </a:solidFill>
              </a:rPr>
              <a:t> </a:t>
            </a:r>
            <a:r>
              <a:rPr lang="en-US" altLang="en-US" sz="2000" b="1" i="1">
                <a:solidFill>
                  <a:schemeClr val="tx2"/>
                </a:solidFill>
              </a:rPr>
              <a:t>Web Support</a:t>
            </a:r>
          </a:p>
          <a:p>
            <a:pPr>
              <a:buFont typeface="Arial" panose="020B0604020202020204" pitchFamily="34" charset="0"/>
              <a:buChar char="•"/>
            </a:pPr>
            <a:r>
              <a:rPr lang="en-US" altLang="en-US" sz="1600">
                <a:solidFill>
                  <a:schemeClr val="tx2"/>
                </a:solidFill>
              </a:rPr>
              <a:t>Edith Morales</a:t>
            </a:r>
          </a:p>
          <a:p>
            <a:pPr>
              <a:buFont typeface="Arial" panose="020B0604020202020204" pitchFamily="34" charset="0"/>
              <a:buChar char="•"/>
            </a:pPr>
            <a:r>
              <a:rPr lang="en-US" altLang="en-US" sz="1600">
                <a:solidFill>
                  <a:schemeClr val="tx2"/>
                </a:solidFill>
              </a:rPr>
              <a:t>Anna Flores</a:t>
            </a:r>
          </a:p>
          <a:p>
            <a:pPr>
              <a:buFont typeface="Arial" panose="020B0604020202020204" pitchFamily="34" charset="0"/>
              <a:buChar char="•"/>
            </a:pPr>
            <a:r>
              <a:rPr lang="en-US" altLang="en-US" sz="1600">
                <a:solidFill>
                  <a:schemeClr val="tx2"/>
                </a:solidFill>
              </a:rPr>
              <a:t>Les Lusk</a:t>
            </a:r>
            <a:br>
              <a:rPr lang="en-US" altLang="en-US" sz="2000">
                <a:solidFill>
                  <a:schemeClr val="tx2"/>
                </a:solidFill>
              </a:rPr>
            </a:br>
            <a:endParaRPr lang="en-US" altLang="en-US" sz="2000">
              <a:solidFill>
                <a:schemeClr val="tx2"/>
              </a:solidFill>
            </a:endParaRPr>
          </a:p>
        </p:txBody>
      </p:sp>
      <p:sp>
        <p:nvSpPr>
          <p:cNvPr id="20487" name="Footer Placeholder 3">
            <a:extLst>
              <a:ext uri="{FF2B5EF4-FFF2-40B4-BE49-F238E27FC236}">
                <a16:creationId xmlns:a16="http://schemas.microsoft.com/office/drawing/2014/main" id="{2C2B591A-DB91-779A-4345-201712349D89}"/>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anim calcmode="lin" valueType="num">
                                      <p:cBhvr>
                                        <p:cTn id="8" dur="1000" fill="hold"/>
                                        <p:tgtEl>
                                          <p:spTgt spid="109"/>
                                        </p:tgtEl>
                                        <p:attrNameLst>
                                          <p:attrName>ppt_x</p:attrName>
                                        </p:attrNameLst>
                                      </p:cBhvr>
                                      <p:tavLst>
                                        <p:tav tm="0">
                                          <p:val>
                                            <p:strVal val="#ppt_x"/>
                                          </p:val>
                                        </p:tav>
                                        <p:tav tm="100000">
                                          <p:val>
                                            <p:strVal val="#ppt_x"/>
                                          </p:val>
                                        </p:tav>
                                      </p:tavLst>
                                    </p:anim>
                                    <p:anim calcmode="lin" valueType="num">
                                      <p:cBhvr>
                                        <p:cTn id="9" dur="900" decel="100000" fill="hold"/>
                                        <p:tgtEl>
                                          <p:spTgt spid="1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fade">
                                      <p:cBhvr>
                                        <p:cTn id="13" dur="1000"/>
                                        <p:tgtEl>
                                          <p:spTgt spid="110"/>
                                        </p:tgtEl>
                                      </p:cBhvr>
                                    </p:animEffect>
                                    <p:anim calcmode="lin" valueType="num">
                                      <p:cBhvr>
                                        <p:cTn id="14" dur="1000" fill="hold"/>
                                        <p:tgtEl>
                                          <p:spTgt spid="110"/>
                                        </p:tgtEl>
                                        <p:attrNameLst>
                                          <p:attrName>ppt_x</p:attrName>
                                        </p:attrNameLst>
                                      </p:cBhvr>
                                      <p:tavLst>
                                        <p:tav tm="0">
                                          <p:val>
                                            <p:strVal val="#ppt_x"/>
                                          </p:val>
                                        </p:tav>
                                        <p:tav tm="100000">
                                          <p:val>
                                            <p:strVal val="#ppt_x"/>
                                          </p:val>
                                        </p:tav>
                                      </p:tavLst>
                                    </p:anim>
                                    <p:anim calcmode="lin" valueType="num">
                                      <p:cBhvr>
                                        <p:cTn id="15" dur="900" decel="100000" fill="hold"/>
                                        <p:tgtEl>
                                          <p:spTgt spid="1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1000"/>
                                        <p:tgtEl>
                                          <p:spTgt spid="111"/>
                                        </p:tgtEl>
                                      </p:cBhvr>
                                    </p:animEffect>
                                    <p:anim calcmode="lin" valueType="num">
                                      <p:cBhvr>
                                        <p:cTn id="20" dur="1000" fill="hold"/>
                                        <p:tgtEl>
                                          <p:spTgt spid="111"/>
                                        </p:tgtEl>
                                        <p:attrNameLst>
                                          <p:attrName>ppt_x</p:attrName>
                                        </p:attrNameLst>
                                      </p:cBhvr>
                                      <p:tavLst>
                                        <p:tav tm="0">
                                          <p:val>
                                            <p:strVal val="#ppt_x"/>
                                          </p:val>
                                        </p:tav>
                                        <p:tav tm="100000">
                                          <p:val>
                                            <p:strVal val="#ppt_x"/>
                                          </p:val>
                                        </p:tav>
                                      </p:tavLst>
                                    </p:anim>
                                    <p:anim calcmode="lin" valueType="num">
                                      <p:cBhvr>
                                        <p:cTn id="21" dur="900" decel="100000" fill="hold"/>
                                        <p:tgtEl>
                                          <p:spTgt spid="11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09" grpId="0"/>
      <p:bldP spid="1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5">
            <a:extLst>
              <a:ext uri="{FF2B5EF4-FFF2-40B4-BE49-F238E27FC236}">
                <a16:creationId xmlns:a16="http://schemas.microsoft.com/office/drawing/2014/main" id="{A4487F82-E036-687C-9C41-1AB10AE79924}"/>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77FC8DF-EEFE-60A1-CE37-C556083AA668}"/>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2</a:t>
            </a:r>
          </a:p>
        </p:txBody>
      </p:sp>
      <p:pic>
        <p:nvPicPr>
          <p:cNvPr id="3085" name="Picture 63">
            <a:extLst>
              <a:ext uri="{FF2B5EF4-FFF2-40B4-BE49-F238E27FC236}">
                <a16:creationId xmlns:a16="http://schemas.microsoft.com/office/drawing/2014/main" id="{B13EDCEB-FA94-DFD8-5723-1C874926C5F3}"/>
              </a:ext>
              <a:ext uri="{C183D7F6-B498-43B3-948B-1728B52AA6E4}">
                <adec:decorative xmlns:adec="http://schemas.microsoft.com/office/drawing/2017/decorative" val="1"/>
              </a:ext>
            </a:extLst>
          </p:cNvPr>
          <p:cNvPicPr>
            <a:picLocks noChangeAspect="1" noChangeArrowheads="1"/>
          </p:cNvPicPr>
          <p:nvPr/>
        </p:nvPicPr>
        <p:blipFill>
          <a:blip r:embed="rId5">
            <a:clrChange>
              <a:clrFrom>
                <a:srgbClr val="000000"/>
              </a:clrFrom>
              <a:clrTo>
                <a:srgbClr val="000000">
                  <a:alpha val="0"/>
                </a:srgbClr>
              </a:clrTo>
            </a:clrChange>
            <a:lum contrast="-20000"/>
            <a:extLst>
              <a:ext uri="{28A0092B-C50C-407E-A947-70E740481C1C}">
                <a14:useLocalDpi xmlns:a14="http://schemas.microsoft.com/office/drawing/2010/main" val="0"/>
              </a:ext>
            </a:extLst>
          </a:blip>
          <a:srcRect/>
          <a:stretch>
            <a:fillRect/>
          </a:stretch>
        </p:blipFill>
        <p:spPr bwMode="auto">
          <a:xfrm>
            <a:off x="3048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75">
            <a:extLst>
              <a:ext uri="{FF2B5EF4-FFF2-40B4-BE49-F238E27FC236}">
                <a16:creationId xmlns:a16="http://schemas.microsoft.com/office/drawing/2014/main" id="{540468F7-862D-E442-4CD9-BE97B2F03B18}"/>
              </a:ext>
            </a:extLst>
          </p:cNvPr>
          <p:cNvSpPr txBox="1">
            <a:spLocks noChangeArrowheads="1"/>
          </p:cNvSpPr>
          <p:nvPr/>
        </p:nvSpPr>
        <p:spPr bwMode="auto">
          <a:xfrm>
            <a:off x="838200" y="990600"/>
            <a:ext cx="7010400" cy="547688"/>
          </a:xfrm>
          <a:prstGeom prst="rect">
            <a:avLst/>
          </a:prstGeom>
          <a:solidFill>
            <a:srgbClr val="FFFF99"/>
          </a:solidFill>
          <a:ln w="2857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2800" b="1" i="1"/>
              <a:t>Reading Comprehension Skills Practice</a:t>
            </a:r>
          </a:p>
        </p:txBody>
      </p:sp>
      <p:sp>
        <p:nvSpPr>
          <p:cNvPr id="3075" name="Text Box 61">
            <a:extLst>
              <a:ext uri="{FF2B5EF4-FFF2-40B4-BE49-F238E27FC236}">
                <a16:creationId xmlns:a16="http://schemas.microsoft.com/office/drawing/2014/main" id="{A445597A-7724-0814-A878-6B96B9F8608A}"/>
              </a:ext>
            </a:extLst>
          </p:cNvPr>
          <p:cNvSpPr txBox="1">
            <a:spLocks noChangeArrowheads="1"/>
          </p:cNvSpPr>
          <p:nvPr/>
        </p:nvSpPr>
        <p:spPr bwMode="auto">
          <a:xfrm>
            <a:off x="838200" y="1600200"/>
            <a:ext cx="723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a:t>There are many different skills which can aid your reading comprehension and help you to more accurately interpret a reading passage. Some of the skills include:</a:t>
            </a:r>
            <a:endParaRPr lang="en-US" altLang="en-US" sz="1800"/>
          </a:p>
        </p:txBody>
      </p:sp>
      <p:sp>
        <p:nvSpPr>
          <p:cNvPr id="3081" name="Text Box 76">
            <a:extLst>
              <a:ext uri="{FF2B5EF4-FFF2-40B4-BE49-F238E27FC236}">
                <a16:creationId xmlns:a16="http://schemas.microsoft.com/office/drawing/2014/main" id="{A0317280-2C96-D372-DD7A-CB3A72C72FDC}"/>
              </a:ext>
            </a:extLst>
          </p:cNvPr>
          <p:cNvSpPr txBox="1">
            <a:spLocks noChangeArrowheads="1"/>
          </p:cNvSpPr>
          <p:nvPr/>
        </p:nvSpPr>
        <p:spPr bwMode="auto">
          <a:xfrm>
            <a:off x="990600" y="2819400"/>
            <a:ext cx="4800600" cy="3762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a:t>-Inferences (drawing logical conclusions)</a:t>
            </a:r>
            <a:endParaRPr lang="en-US" altLang="en-US" sz="1800"/>
          </a:p>
        </p:txBody>
      </p:sp>
      <p:pic>
        <p:nvPicPr>
          <p:cNvPr id="3077" name="Picture 66">
            <a:extLst>
              <a:ext uri="{FF2B5EF4-FFF2-40B4-BE49-F238E27FC236}">
                <a16:creationId xmlns:a16="http://schemas.microsoft.com/office/drawing/2014/main" id="{5B0328CB-51C0-AD15-5D7C-350FF824ED8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438400"/>
            <a:ext cx="838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Text Box 77">
            <a:extLst>
              <a:ext uri="{FF2B5EF4-FFF2-40B4-BE49-F238E27FC236}">
                <a16:creationId xmlns:a16="http://schemas.microsoft.com/office/drawing/2014/main" id="{240DE337-9AAB-CF79-604F-F0951C9D1C2F}"/>
              </a:ext>
            </a:extLst>
          </p:cNvPr>
          <p:cNvSpPr txBox="1">
            <a:spLocks noChangeArrowheads="1"/>
          </p:cNvSpPr>
          <p:nvPr/>
        </p:nvSpPr>
        <p:spPr bwMode="auto">
          <a:xfrm>
            <a:off x="990600" y="3581400"/>
            <a:ext cx="4679950" cy="3762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a:t>-Scanning and Key Word Recognition</a:t>
            </a:r>
            <a:endParaRPr lang="en-US" altLang="en-US" sz="1800"/>
          </a:p>
        </p:txBody>
      </p:sp>
      <p:pic>
        <p:nvPicPr>
          <p:cNvPr id="3078" name="Picture 69">
            <a:extLst>
              <a:ext uri="{FF2B5EF4-FFF2-40B4-BE49-F238E27FC236}">
                <a16:creationId xmlns:a16="http://schemas.microsoft.com/office/drawing/2014/main" id="{B363DE02-C695-36E3-FB89-F28BC140B6A7}"/>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3276600"/>
            <a:ext cx="6508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 Box 78">
            <a:extLst>
              <a:ext uri="{FF2B5EF4-FFF2-40B4-BE49-F238E27FC236}">
                <a16:creationId xmlns:a16="http://schemas.microsoft.com/office/drawing/2014/main" id="{7DC5EFE1-F5BF-AE28-9D68-91E1872065E3}"/>
              </a:ext>
            </a:extLst>
          </p:cNvPr>
          <p:cNvSpPr txBox="1">
            <a:spLocks noChangeArrowheads="1"/>
          </p:cNvSpPr>
          <p:nvPr/>
        </p:nvSpPr>
        <p:spPr bwMode="auto">
          <a:xfrm>
            <a:off x="990600" y="4419600"/>
            <a:ext cx="4679950" cy="3762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a:t>-Context Clues</a:t>
            </a:r>
            <a:endParaRPr lang="en-US" altLang="en-US" sz="1800"/>
          </a:p>
        </p:txBody>
      </p:sp>
      <p:pic>
        <p:nvPicPr>
          <p:cNvPr id="3079" name="Picture 73">
            <a:extLst>
              <a:ext uri="{FF2B5EF4-FFF2-40B4-BE49-F238E27FC236}">
                <a16:creationId xmlns:a16="http://schemas.microsoft.com/office/drawing/2014/main" id="{F18EDBB2-58C1-161E-3E5C-D17DE2451164}"/>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191000"/>
            <a:ext cx="687388"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Text Box 79">
            <a:extLst>
              <a:ext uri="{FF2B5EF4-FFF2-40B4-BE49-F238E27FC236}">
                <a16:creationId xmlns:a16="http://schemas.microsoft.com/office/drawing/2014/main" id="{93B45B67-D327-E6C8-24F7-0FEC7B3CB713}"/>
              </a:ext>
            </a:extLst>
          </p:cNvPr>
          <p:cNvSpPr txBox="1">
            <a:spLocks noChangeArrowheads="1"/>
          </p:cNvSpPr>
          <p:nvPr/>
        </p:nvSpPr>
        <p:spPr bwMode="auto">
          <a:xfrm>
            <a:off x="990600" y="5105400"/>
            <a:ext cx="5867400" cy="3762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a:t>-Time Management (specifically used in timed tests)</a:t>
            </a:r>
            <a:endParaRPr lang="en-US" altLang="en-US" sz="1800"/>
          </a:p>
        </p:txBody>
      </p:sp>
      <p:pic>
        <p:nvPicPr>
          <p:cNvPr id="3076" name="Picture 65">
            <a:extLst>
              <a:ext uri="{FF2B5EF4-FFF2-40B4-BE49-F238E27FC236}">
                <a16:creationId xmlns:a16="http://schemas.microsoft.com/office/drawing/2014/main" id="{B3370C08-3420-5E19-6066-D8B4D1FA08C8}"/>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48006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ad1298.WAV">
            <a:hlinkClick r:id="" action="ppaction://media"/>
            <a:extLst>
              <a:ext uri="{FF2B5EF4-FFF2-40B4-BE49-F238E27FC236}">
                <a16:creationId xmlns:a16="http://schemas.microsoft.com/office/drawing/2014/main" id="{B7C83644-7A3A-CAEE-7A61-C8D9F256226F}"/>
              </a:ext>
              <a:ext uri="{C183D7F6-B498-43B3-948B-1728B52AA6E4}">
                <adec:decorative xmlns:adec="http://schemas.microsoft.com/office/drawing/2017/decorative" val="1"/>
              </a:ext>
            </a:extLst>
          </p:cNvPr>
          <p:cNvPicPr>
            <a:picLocks noRot="1" noChangeAspect="1"/>
          </p:cNvPicPr>
          <p:nvPr>
            <a:wavAudioFile r:embed="rId1" name="Reading Intro for BEG All.WAV"/>
          </p:nvPr>
        </p:nvPicPr>
        <p:blipFill>
          <a:blip r:embed="rId10">
            <a:extLst>
              <a:ext uri="{28A0092B-C50C-407E-A947-70E740481C1C}">
                <a14:useLocalDpi xmlns:a14="http://schemas.microsoft.com/office/drawing/2010/main" val="0"/>
              </a:ext>
            </a:extLst>
          </a:blip>
          <a:srcRect/>
          <a:stretch>
            <a:fillRect/>
          </a:stretch>
        </p:blipFill>
        <p:spPr bwMode="auto">
          <a:xfrm>
            <a:off x="84582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7" name="Footer Placeholder 3">
            <a:extLst>
              <a:ext uri="{FF2B5EF4-FFF2-40B4-BE49-F238E27FC236}">
                <a16:creationId xmlns:a16="http://schemas.microsoft.com/office/drawing/2014/main" id="{6ED65876-C185-1250-5DED-B09EAB362FB5}"/>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35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a:extLst>
              <a:ext uri="{FF2B5EF4-FFF2-40B4-BE49-F238E27FC236}">
                <a16:creationId xmlns:a16="http://schemas.microsoft.com/office/drawing/2014/main" id="{D8DF5965-C012-6F6D-A259-A5E83DCD71B9}"/>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7F9DF64-D0E9-94DC-826B-61E716FD794F}"/>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3</a:t>
            </a:r>
          </a:p>
        </p:txBody>
      </p:sp>
      <p:pic>
        <p:nvPicPr>
          <p:cNvPr id="4101" name="Picture 13">
            <a:extLst>
              <a:ext uri="{FF2B5EF4-FFF2-40B4-BE49-F238E27FC236}">
                <a16:creationId xmlns:a16="http://schemas.microsoft.com/office/drawing/2014/main" id="{6802D20B-159A-17EA-8DFC-3E5104D16E29}"/>
              </a:ext>
              <a:ext uri="{C183D7F6-B498-43B3-948B-1728B52AA6E4}">
                <adec:decorative xmlns:adec="http://schemas.microsoft.com/office/drawing/2017/decorative" val="1"/>
              </a:ext>
            </a:extLst>
          </p:cNvPr>
          <p:cNvPicPr>
            <a:picLocks noChangeAspect="1" noChangeArrowheads="1"/>
          </p:cNvPicPr>
          <p:nvPr/>
        </p:nvPicPr>
        <p:blipFill>
          <a:blip r:embed="rId5">
            <a:clrChange>
              <a:clrFrom>
                <a:srgbClr val="000000"/>
              </a:clrFrom>
              <a:clrTo>
                <a:srgbClr val="000000">
                  <a:alpha val="0"/>
                </a:srgbClr>
              </a:clrTo>
            </a:clrChange>
            <a:lum contrast="-20000"/>
            <a:extLst>
              <a:ext uri="{28A0092B-C50C-407E-A947-70E740481C1C}">
                <a14:useLocalDpi xmlns:a14="http://schemas.microsoft.com/office/drawing/2010/main" val="0"/>
              </a:ext>
            </a:extLst>
          </a:blip>
          <a:srcRect/>
          <a:stretch>
            <a:fillRect/>
          </a:stretch>
        </p:blipFill>
        <p:spPr bwMode="auto">
          <a:xfrm>
            <a:off x="3048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7">
            <a:extLst>
              <a:ext uri="{FF2B5EF4-FFF2-40B4-BE49-F238E27FC236}">
                <a16:creationId xmlns:a16="http://schemas.microsoft.com/office/drawing/2014/main" id="{D0BF4B5C-E00A-2B46-B457-C2811D0D67E1}"/>
              </a:ext>
            </a:extLst>
          </p:cNvPr>
          <p:cNvSpPr txBox="1">
            <a:spLocks noChangeArrowheads="1"/>
          </p:cNvSpPr>
          <p:nvPr/>
        </p:nvSpPr>
        <p:spPr bwMode="auto">
          <a:xfrm>
            <a:off x="838200" y="990600"/>
            <a:ext cx="7010400" cy="547688"/>
          </a:xfrm>
          <a:prstGeom prst="rect">
            <a:avLst/>
          </a:prstGeom>
          <a:solidFill>
            <a:srgbClr val="FFFF99"/>
          </a:solidFill>
          <a:ln w="2857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2800" b="1" i="1"/>
              <a:t>Reading Comprehension Skills Practice</a:t>
            </a:r>
          </a:p>
        </p:txBody>
      </p:sp>
      <p:sp>
        <p:nvSpPr>
          <p:cNvPr id="4100" name="Rectangle 12">
            <a:extLst>
              <a:ext uri="{FF2B5EF4-FFF2-40B4-BE49-F238E27FC236}">
                <a16:creationId xmlns:a16="http://schemas.microsoft.com/office/drawing/2014/main" id="{DD9BC497-0B26-AA33-0FE1-99B951C406A8}"/>
              </a:ext>
            </a:extLst>
          </p:cNvPr>
          <p:cNvSpPr>
            <a:spLocks noChangeArrowheads="1"/>
          </p:cNvSpPr>
          <p:nvPr/>
        </p:nvSpPr>
        <p:spPr bwMode="auto">
          <a:xfrm>
            <a:off x="685800" y="2057400"/>
            <a:ext cx="6248400" cy="1187450"/>
          </a:xfrm>
          <a:prstGeom prst="rect">
            <a:avLst/>
          </a:prstGeom>
          <a:solidFill>
            <a:schemeClr val="bg1">
              <a:alpha val="9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b="1" i="1"/>
              <a:t>In this tutorial, you will learn about: </a:t>
            </a:r>
          </a:p>
          <a:p>
            <a:pPr eaLnBrk="1" hangingPunct="1"/>
            <a:r>
              <a:rPr lang="en-US" altLang="en-US" sz="2400" b="1" i="1"/>
              <a:t>and apply your new skills by answering practice questions.</a:t>
            </a:r>
          </a:p>
        </p:txBody>
      </p:sp>
      <p:sp>
        <p:nvSpPr>
          <p:cNvPr id="53262" name="Text Box 14">
            <a:extLst>
              <a:ext uri="{FF2B5EF4-FFF2-40B4-BE49-F238E27FC236}">
                <a16:creationId xmlns:a16="http://schemas.microsoft.com/office/drawing/2014/main" id="{57A9B702-5E3C-35B4-36C0-A336073BA932}"/>
              </a:ext>
            </a:extLst>
          </p:cNvPr>
          <p:cNvSpPr txBox="1">
            <a:spLocks noChangeArrowheads="1"/>
          </p:cNvSpPr>
          <p:nvPr/>
        </p:nvSpPr>
        <p:spPr bwMode="auto">
          <a:xfrm>
            <a:off x="6019800" y="1981200"/>
            <a:ext cx="2874963" cy="4572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b="1" i="1"/>
              <a:t>Context Clues</a:t>
            </a:r>
          </a:p>
        </p:txBody>
      </p:sp>
      <p:sp>
        <p:nvSpPr>
          <p:cNvPr id="53263" name="Text Box 15">
            <a:extLst>
              <a:ext uri="{FF2B5EF4-FFF2-40B4-BE49-F238E27FC236}">
                <a16:creationId xmlns:a16="http://schemas.microsoft.com/office/drawing/2014/main" id="{CB16D47B-B70B-6E5B-A4CC-70E78CDE23F8}"/>
              </a:ext>
            </a:extLst>
          </p:cNvPr>
          <p:cNvSpPr txBox="1">
            <a:spLocks noChangeArrowheads="1"/>
          </p:cNvSpPr>
          <p:nvPr/>
        </p:nvSpPr>
        <p:spPr bwMode="auto">
          <a:xfrm>
            <a:off x="1295400" y="3429000"/>
            <a:ext cx="3429000" cy="5794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3200" b="1" i="1"/>
              <a:t>Ready to begin?</a:t>
            </a:r>
            <a:r>
              <a:rPr lang="en-US" altLang="en-US" sz="2400" b="1" i="1"/>
              <a:t> </a:t>
            </a:r>
          </a:p>
        </p:txBody>
      </p:sp>
      <p:sp>
        <p:nvSpPr>
          <p:cNvPr id="53265" name="Text Box 17">
            <a:extLst>
              <a:ext uri="{FF2B5EF4-FFF2-40B4-BE49-F238E27FC236}">
                <a16:creationId xmlns:a16="http://schemas.microsoft.com/office/drawing/2014/main" id="{861CB900-88BA-88A0-7F3A-9CBB8DE29D8A}"/>
              </a:ext>
            </a:extLst>
          </p:cNvPr>
          <p:cNvSpPr txBox="1">
            <a:spLocks noChangeArrowheads="1"/>
          </p:cNvSpPr>
          <p:nvPr/>
        </p:nvSpPr>
        <p:spPr bwMode="auto">
          <a:xfrm>
            <a:off x="2590800" y="4724400"/>
            <a:ext cx="2667000" cy="5794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3200" b="1" i="1"/>
              <a:t>Let’s start!!</a:t>
            </a:r>
          </a:p>
        </p:txBody>
      </p:sp>
      <p:pic>
        <p:nvPicPr>
          <p:cNvPr id="53264" name="Picture 16">
            <a:extLst>
              <a:ext uri="{FF2B5EF4-FFF2-40B4-BE49-F238E27FC236}">
                <a16:creationId xmlns:a16="http://schemas.microsoft.com/office/drawing/2014/main" id="{BD7B8B97-672C-3AC5-BF37-8098EC8F5459}"/>
              </a:ext>
              <a:ext uri="{C183D7F6-B498-43B3-948B-1728B52AA6E4}">
                <adec:decorative xmlns:adec="http://schemas.microsoft.com/office/drawing/2017/decorative" val="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3434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ad1313.WAV">
            <a:hlinkClick r:id="" action="ppaction://media"/>
            <a:extLst>
              <a:ext uri="{FF2B5EF4-FFF2-40B4-BE49-F238E27FC236}">
                <a16:creationId xmlns:a16="http://schemas.microsoft.com/office/drawing/2014/main" id="{8A90F510-64AB-4B8D-053D-8D40E4F63931}"/>
              </a:ext>
              <a:ext uri="{C183D7F6-B498-43B3-948B-1728B52AA6E4}">
                <adec:decorative xmlns:adec="http://schemas.microsoft.com/office/drawing/2017/decorative" val="1"/>
              </a:ext>
            </a:extLst>
          </p:cNvPr>
          <p:cNvPicPr>
            <a:picLocks noRot="1" noChangeAspect="1"/>
          </p:cNvPicPr>
          <p:nvPr>
            <a:wavAudioFile r:embed="rId1" name="Reading Context-01.WAV"/>
          </p:nvPr>
        </p:nvPicPr>
        <p:blipFill>
          <a:blip r:embed="rId7">
            <a:extLst>
              <a:ext uri="{28A0092B-C50C-407E-A947-70E740481C1C}">
                <a14:useLocalDpi xmlns:a14="http://schemas.microsoft.com/office/drawing/2010/main" val="0"/>
              </a:ext>
            </a:extLst>
          </a:blip>
          <a:srcRect/>
          <a:stretch>
            <a:fillRect/>
          </a:stretch>
        </p:blipFill>
        <p:spPr bwMode="auto">
          <a:xfrm>
            <a:off x="8382000" y="6096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Footer Placeholder 3">
            <a:extLst>
              <a:ext uri="{FF2B5EF4-FFF2-40B4-BE49-F238E27FC236}">
                <a16:creationId xmlns:a16="http://schemas.microsoft.com/office/drawing/2014/main" id="{3CDCC51C-911D-AC9A-63D4-4BBF0607B205}"/>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261" fill="hold"/>
                                        <p:tgtEl>
                                          <p:spTgt spid="10"/>
                                        </p:tgtEl>
                                      </p:cBhvr>
                                    </p:cmd>
                                  </p:childTnLst>
                                </p:cTn>
                              </p:par>
                              <p:par>
                                <p:cTn id="7" presetID="20" presetClass="entr" presetSubtype="0" fill="hold" nodeType="withEffect">
                                  <p:stCondLst>
                                    <p:cond delay="2300"/>
                                  </p:stCondLst>
                                  <p:childTnLst>
                                    <p:set>
                                      <p:cBhvr>
                                        <p:cTn id="8" dur="1" fill="hold">
                                          <p:stCondLst>
                                            <p:cond delay="0"/>
                                          </p:stCondLst>
                                        </p:cTn>
                                        <p:tgtEl>
                                          <p:spTgt spid="53262"/>
                                        </p:tgtEl>
                                        <p:attrNameLst>
                                          <p:attrName>style.visibility</p:attrName>
                                        </p:attrNameLst>
                                      </p:cBhvr>
                                      <p:to>
                                        <p:strVal val="visible"/>
                                      </p:to>
                                    </p:set>
                                    <p:animEffect transition="in" filter="wedge">
                                      <p:cBhvr>
                                        <p:cTn id="9" dur="2000"/>
                                        <p:tgtEl>
                                          <p:spTgt spid="53262"/>
                                        </p:tgtEl>
                                      </p:cBhvr>
                                    </p:animEffect>
                                  </p:childTnLst>
                                </p:cTn>
                              </p:par>
                              <p:par>
                                <p:cTn id="10" presetID="26" presetClass="entr" presetSubtype="0" fill="hold" nodeType="withEffect">
                                  <p:stCondLst>
                                    <p:cond delay="7600"/>
                                  </p:stCondLst>
                                  <p:childTnLst>
                                    <p:set>
                                      <p:cBhvr>
                                        <p:cTn id="11" dur="1" fill="hold">
                                          <p:stCondLst>
                                            <p:cond delay="0"/>
                                          </p:stCondLst>
                                        </p:cTn>
                                        <p:tgtEl>
                                          <p:spTgt spid="53263"/>
                                        </p:tgtEl>
                                        <p:attrNameLst>
                                          <p:attrName>style.visibility</p:attrName>
                                        </p:attrNameLst>
                                      </p:cBhvr>
                                      <p:to>
                                        <p:strVal val="visible"/>
                                      </p:to>
                                    </p:set>
                                    <p:animEffect transition="in" filter="wipe(down)">
                                      <p:cBhvr>
                                        <p:cTn id="12" dur="580">
                                          <p:stCondLst>
                                            <p:cond delay="0"/>
                                          </p:stCondLst>
                                        </p:cTn>
                                        <p:tgtEl>
                                          <p:spTgt spid="53263"/>
                                        </p:tgtEl>
                                      </p:cBhvr>
                                    </p:animEffect>
                                    <p:anim calcmode="lin" valueType="num">
                                      <p:cBhvr>
                                        <p:cTn id="13" dur="1822" tmFilter="0,0; 0.14,0.36; 0.43,0.73; 0.71,0.91; 1.0,1.0">
                                          <p:stCondLst>
                                            <p:cond delay="0"/>
                                          </p:stCondLst>
                                        </p:cTn>
                                        <p:tgtEl>
                                          <p:spTgt spid="5326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326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326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326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3263"/>
                                        </p:tgtEl>
                                        <p:attrNameLst>
                                          <p:attrName>ppt_y</p:attrName>
                                        </p:attrNameLst>
                                      </p:cBhvr>
                                      <p:tavLst>
                                        <p:tav tm="0" fmla="#ppt_y-sin(pi*$)/81">
                                          <p:val>
                                            <p:fltVal val="0"/>
                                          </p:val>
                                        </p:tav>
                                        <p:tav tm="100000">
                                          <p:val>
                                            <p:fltVal val="1"/>
                                          </p:val>
                                        </p:tav>
                                      </p:tavLst>
                                    </p:anim>
                                    <p:animScale>
                                      <p:cBhvr>
                                        <p:cTn id="18" dur="26">
                                          <p:stCondLst>
                                            <p:cond delay="650"/>
                                          </p:stCondLst>
                                        </p:cTn>
                                        <p:tgtEl>
                                          <p:spTgt spid="53263"/>
                                        </p:tgtEl>
                                      </p:cBhvr>
                                      <p:to x="100000" y="60000"/>
                                    </p:animScale>
                                    <p:animScale>
                                      <p:cBhvr>
                                        <p:cTn id="19" dur="166" decel="50000">
                                          <p:stCondLst>
                                            <p:cond delay="676"/>
                                          </p:stCondLst>
                                        </p:cTn>
                                        <p:tgtEl>
                                          <p:spTgt spid="53263"/>
                                        </p:tgtEl>
                                      </p:cBhvr>
                                      <p:to x="100000" y="100000"/>
                                    </p:animScale>
                                    <p:animScale>
                                      <p:cBhvr>
                                        <p:cTn id="20" dur="26">
                                          <p:stCondLst>
                                            <p:cond delay="1312"/>
                                          </p:stCondLst>
                                        </p:cTn>
                                        <p:tgtEl>
                                          <p:spTgt spid="53263"/>
                                        </p:tgtEl>
                                      </p:cBhvr>
                                      <p:to x="100000" y="80000"/>
                                    </p:animScale>
                                    <p:animScale>
                                      <p:cBhvr>
                                        <p:cTn id="21" dur="166" decel="50000">
                                          <p:stCondLst>
                                            <p:cond delay="1338"/>
                                          </p:stCondLst>
                                        </p:cTn>
                                        <p:tgtEl>
                                          <p:spTgt spid="53263"/>
                                        </p:tgtEl>
                                      </p:cBhvr>
                                      <p:to x="100000" y="100000"/>
                                    </p:animScale>
                                    <p:animScale>
                                      <p:cBhvr>
                                        <p:cTn id="22" dur="26">
                                          <p:stCondLst>
                                            <p:cond delay="1642"/>
                                          </p:stCondLst>
                                        </p:cTn>
                                        <p:tgtEl>
                                          <p:spTgt spid="53263"/>
                                        </p:tgtEl>
                                      </p:cBhvr>
                                      <p:to x="100000" y="90000"/>
                                    </p:animScale>
                                    <p:animScale>
                                      <p:cBhvr>
                                        <p:cTn id="23" dur="166" decel="50000">
                                          <p:stCondLst>
                                            <p:cond delay="1668"/>
                                          </p:stCondLst>
                                        </p:cTn>
                                        <p:tgtEl>
                                          <p:spTgt spid="53263"/>
                                        </p:tgtEl>
                                      </p:cBhvr>
                                      <p:to x="100000" y="100000"/>
                                    </p:animScale>
                                    <p:animScale>
                                      <p:cBhvr>
                                        <p:cTn id="24" dur="26">
                                          <p:stCondLst>
                                            <p:cond delay="1808"/>
                                          </p:stCondLst>
                                        </p:cTn>
                                        <p:tgtEl>
                                          <p:spTgt spid="53263"/>
                                        </p:tgtEl>
                                      </p:cBhvr>
                                      <p:to x="100000" y="95000"/>
                                    </p:animScale>
                                    <p:animScale>
                                      <p:cBhvr>
                                        <p:cTn id="25" dur="166" decel="50000">
                                          <p:stCondLst>
                                            <p:cond delay="1834"/>
                                          </p:stCondLst>
                                        </p:cTn>
                                        <p:tgtEl>
                                          <p:spTgt spid="53263"/>
                                        </p:tgtEl>
                                      </p:cBhvr>
                                      <p:to x="100000" y="100000"/>
                                    </p:animScale>
                                  </p:childTnLst>
                                </p:cTn>
                              </p:par>
                              <p:par>
                                <p:cTn id="26" presetID="26" presetClass="entr" presetSubtype="0" fill="hold" nodeType="withEffect">
                                  <p:stCondLst>
                                    <p:cond delay="9600"/>
                                  </p:stCondLst>
                                  <p:childTnLst>
                                    <p:set>
                                      <p:cBhvr>
                                        <p:cTn id="27" dur="1" fill="hold">
                                          <p:stCondLst>
                                            <p:cond delay="0"/>
                                          </p:stCondLst>
                                        </p:cTn>
                                        <p:tgtEl>
                                          <p:spTgt spid="53265"/>
                                        </p:tgtEl>
                                        <p:attrNameLst>
                                          <p:attrName>style.visibility</p:attrName>
                                        </p:attrNameLst>
                                      </p:cBhvr>
                                      <p:to>
                                        <p:strVal val="visible"/>
                                      </p:to>
                                    </p:set>
                                    <p:animEffect transition="in" filter="wipe(down)">
                                      <p:cBhvr>
                                        <p:cTn id="28" dur="580">
                                          <p:stCondLst>
                                            <p:cond delay="0"/>
                                          </p:stCondLst>
                                        </p:cTn>
                                        <p:tgtEl>
                                          <p:spTgt spid="53265"/>
                                        </p:tgtEl>
                                      </p:cBhvr>
                                    </p:animEffect>
                                    <p:anim calcmode="lin" valueType="num">
                                      <p:cBhvr>
                                        <p:cTn id="29" dur="1822" tmFilter="0,0; 0.14,0.36; 0.43,0.73; 0.71,0.91; 1.0,1.0">
                                          <p:stCondLst>
                                            <p:cond delay="0"/>
                                          </p:stCondLst>
                                        </p:cTn>
                                        <p:tgtEl>
                                          <p:spTgt spid="5326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326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326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326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3265"/>
                                        </p:tgtEl>
                                        <p:attrNameLst>
                                          <p:attrName>ppt_y</p:attrName>
                                        </p:attrNameLst>
                                      </p:cBhvr>
                                      <p:tavLst>
                                        <p:tav tm="0" fmla="#ppt_y-sin(pi*$)/81">
                                          <p:val>
                                            <p:fltVal val="0"/>
                                          </p:val>
                                        </p:tav>
                                        <p:tav tm="100000">
                                          <p:val>
                                            <p:fltVal val="1"/>
                                          </p:val>
                                        </p:tav>
                                      </p:tavLst>
                                    </p:anim>
                                    <p:animScale>
                                      <p:cBhvr>
                                        <p:cTn id="34" dur="26">
                                          <p:stCondLst>
                                            <p:cond delay="650"/>
                                          </p:stCondLst>
                                        </p:cTn>
                                        <p:tgtEl>
                                          <p:spTgt spid="53265"/>
                                        </p:tgtEl>
                                      </p:cBhvr>
                                      <p:to x="100000" y="60000"/>
                                    </p:animScale>
                                    <p:animScale>
                                      <p:cBhvr>
                                        <p:cTn id="35" dur="166" decel="50000">
                                          <p:stCondLst>
                                            <p:cond delay="676"/>
                                          </p:stCondLst>
                                        </p:cTn>
                                        <p:tgtEl>
                                          <p:spTgt spid="53265"/>
                                        </p:tgtEl>
                                      </p:cBhvr>
                                      <p:to x="100000" y="100000"/>
                                    </p:animScale>
                                    <p:animScale>
                                      <p:cBhvr>
                                        <p:cTn id="36" dur="26">
                                          <p:stCondLst>
                                            <p:cond delay="1312"/>
                                          </p:stCondLst>
                                        </p:cTn>
                                        <p:tgtEl>
                                          <p:spTgt spid="53265"/>
                                        </p:tgtEl>
                                      </p:cBhvr>
                                      <p:to x="100000" y="80000"/>
                                    </p:animScale>
                                    <p:animScale>
                                      <p:cBhvr>
                                        <p:cTn id="37" dur="166" decel="50000">
                                          <p:stCondLst>
                                            <p:cond delay="1338"/>
                                          </p:stCondLst>
                                        </p:cTn>
                                        <p:tgtEl>
                                          <p:spTgt spid="53265"/>
                                        </p:tgtEl>
                                      </p:cBhvr>
                                      <p:to x="100000" y="100000"/>
                                    </p:animScale>
                                    <p:animScale>
                                      <p:cBhvr>
                                        <p:cTn id="38" dur="26">
                                          <p:stCondLst>
                                            <p:cond delay="1642"/>
                                          </p:stCondLst>
                                        </p:cTn>
                                        <p:tgtEl>
                                          <p:spTgt spid="53265"/>
                                        </p:tgtEl>
                                      </p:cBhvr>
                                      <p:to x="100000" y="90000"/>
                                    </p:animScale>
                                    <p:animScale>
                                      <p:cBhvr>
                                        <p:cTn id="39" dur="166" decel="50000">
                                          <p:stCondLst>
                                            <p:cond delay="1668"/>
                                          </p:stCondLst>
                                        </p:cTn>
                                        <p:tgtEl>
                                          <p:spTgt spid="53265"/>
                                        </p:tgtEl>
                                      </p:cBhvr>
                                      <p:to x="100000" y="100000"/>
                                    </p:animScale>
                                    <p:animScale>
                                      <p:cBhvr>
                                        <p:cTn id="40" dur="26">
                                          <p:stCondLst>
                                            <p:cond delay="1808"/>
                                          </p:stCondLst>
                                        </p:cTn>
                                        <p:tgtEl>
                                          <p:spTgt spid="53265"/>
                                        </p:tgtEl>
                                      </p:cBhvr>
                                      <p:to x="100000" y="95000"/>
                                    </p:animScale>
                                    <p:animScale>
                                      <p:cBhvr>
                                        <p:cTn id="41" dur="166" decel="50000">
                                          <p:stCondLst>
                                            <p:cond delay="1834"/>
                                          </p:stCondLst>
                                        </p:cTn>
                                        <p:tgtEl>
                                          <p:spTgt spid="53265"/>
                                        </p:tgtEl>
                                      </p:cBhvr>
                                      <p:to x="100000" y="100000"/>
                                    </p:animScale>
                                  </p:childTnLst>
                                </p:cTn>
                              </p:par>
                              <p:par>
                                <p:cTn id="42" presetID="37" presetClass="entr" presetSubtype="0" fill="hold" nodeType="withEffect">
                                  <p:stCondLst>
                                    <p:cond delay="10300"/>
                                  </p:stCondLst>
                                  <p:childTnLst>
                                    <p:set>
                                      <p:cBhvr>
                                        <p:cTn id="43" dur="1" fill="hold">
                                          <p:stCondLst>
                                            <p:cond delay="0"/>
                                          </p:stCondLst>
                                        </p:cTn>
                                        <p:tgtEl>
                                          <p:spTgt spid="53264"/>
                                        </p:tgtEl>
                                        <p:attrNameLst>
                                          <p:attrName>style.visibility</p:attrName>
                                        </p:attrNameLst>
                                      </p:cBhvr>
                                      <p:to>
                                        <p:strVal val="visible"/>
                                      </p:to>
                                    </p:set>
                                    <p:animEffect transition="in" filter="fade">
                                      <p:cBhvr>
                                        <p:cTn id="44" dur="1000"/>
                                        <p:tgtEl>
                                          <p:spTgt spid="53264"/>
                                        </p:tgtEl>
                                      </p:cBhvr>
                                    </p:animEffect>
                                    <p:anim calcmode="lin" valueType="num">
                                      <p:cBhvr>
                                        <p:cTn id="45" dur="1000" fill="hold"/>
                                        <p:tgtEl>
                                          <p:spTgt spid="53264"/>
                                        </p:tgtEl>
                                        <p:attrNameLst>
                                          <p:attrName>ppt_x</p:attrName>
                                        </p:attrNameLst>
                                      </p:cBhvr>
                                      <p:tavLst>
                                        <p:tav tm="0">
                                          <p:val>
                                            <p:strVal val="#ppt_x"/>
                                          </p:val>
                                        </p:tav>
                                        <p:tav tm="100000">
                                          <p:val>
                                            <p:strVal val="#ppt_x"/>
                                          </p:val>
                                        </p:tav>
                                      </p:tavLst>
                                    </p:anim>
                                    <p:anim calcmode="lin" valueType="num">
                                      <p:cBhvr>
                                        <p:cTn id="46" dur="900" decel="100000" fill="hold"/>
                                        <p:tgtEl>
                                          <p:spTgt spid="5326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5326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8"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D1BC763E-DF8E-2C7D-845D-F1A9A641FFDE}"/>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CB7B7C4-905A-B832-6098-C509F27A4CAF}"/>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4</a:t>
            </a:r>
          </a:p>
        </p:txBody>
      </p:sp>
      <p:sp>
        <p:nvSpPr>
          <p:cNvPr id="5123" name="Text Box 2">
            <a:extLst>
              <a:ext uri="{FF2B5EF4-FFF2-40B4-BE49-F238E27FC236}">
                <a16:creationId xmlns:a16="http://schemas.microsoft.com/office/drawing/2014/main" id="{52FDD00C-5BDE-63D8-C2F5-3AE277D7FD38}"/>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Context Clues</a:t>
            </a:r>
            <a:endParaRPr lang="en-US" altLang="en-US" sz="2400"/>
          </a:p>
        </p:txBody>
      </p:sp>
      <p:pic>
        <p:nvPicPr>
          <p:cNvPr id="5126" name="Picture 9">
            <a:extLst>
              <a:ext uri="{FF2B5EF4-FFF2-40B4-BE49-F238E27FC236}">
                <a16:creationId xmlns:a16="http://schemas.microsoft.com/office/drawing/2014/main" id="{E7C16192-C4B5-D390-EFEE-B761B8A9438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52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a:extLst>
              <a:ext uri="{FF2B5EF4-FFF2-40B4-BE49-F238E27FC236}">
                <a16:creationId xmlns:a16="http://schemas.microsoft.com/office/drawing/2014/main" id="{F27680DF-165B-7FB0-6534-49D9772DFA94}"/>
              </a:ext>
            </a:extLst>
          </p:cNvPr>
          <p:cNvSpPr txBox="1">
            <a:spLocks noChangeArrowheads="1"/>
          </p:cNvSpPr>
          <p:nvPr/>
        </p:nvSpPr>
        <p:spPr bwMode="auto">
          <a:xfrm>
            <a:off x="1828800" y="1752600"/>
            <a:ext cx="6096000" cy="2308225"/>
          </a:xfrm>
          <a:prstGeom prst="rect">
            <a:avLst/>
          </a:prstGeom>
          <a:solidFill>
            <a:srgbClr val="FFFF99"/>
          </a:solidFill>
          <a:ln w="19050">
            <a:solidFill>
              <a:schemeClr val="tx1"/>
            </a:solidFill>
            <a:miter lim="800000"/>
            <a:headEnd/>
            <a:tailEnd/>
          </a:ln>
        </p:spPr>
        <p:txBody>
          <a:bodyPr>
            <a:spAutoFit/>
          </a:bodyPr>
          <a:lstStyle>
            <a:lvl1pPr marL="457200" indent="-4572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buFontTx/>
              <a:buAutoNum type="arabicPeriod"/>
            </a:pPr>
            <a:r>
              <a:rPr lang="en-US" altLang="en-US" sz="2400"/>
              <a:t>You may not always understand every word in the text. </a:t>
            </a:r>
          </a:p>
          <a:p>
            <a:pPr eaLnBrk="1" hangingPunct="1"/>
            <a:endParaRPr lang="en-US" altLang="en-US" sz="2400"/>
          </a:p>
          <a:p>
            <a:pPr eaLnBrk="1" hangingPunct="1"/>
            <a:r>
              <a:rPr lang="en-US" altLang="en-US" sz="2400"/>
              <a:t>	Therefore, a useful strategy is to guess the meaning from the surrounding </a:t>
            </a:r>
            <a:r>
              <a:rPr lang="en-US" altLang="en-US" sz="2400" b="1" i="1"/>
              <a:t>context. </a:t>
            </a:r>
          </a:p>
        </p:txBody>
      </p:sp>
      <p:pic>
        <p:nvPicPr>
          <p:cNvPr id="7" name="Read1329.WAV">
            <a:hlinkClick r:id="" action="ppaction://media"/>
            <a:extLst>
              <a:ext uri="{FF2B5EF4-FFF2-40B4-BE49-F238E27FC236}">
                <a16:creationId xmlns:a16="http://schemas.microsoft.com/office/drawing/2014/main" id="{56571E34-84F0-0BDF-AA7A-5D66777AE964}"/>
              </a:ext>
              <a:ext uri="{C183D7F6-B498-43B3-948B-1728B52AA6E4}">
                <adec:decorative xmlns:adec="http://schemas.microsoft.com/office/drawing/2017/decorative" val="1"/>
              </a:ext>
            </a:extLst>
          </p:cNvPr>
          <p:cNvPicPr>
            <a:picLocks noRot="1" noChangeAspect="1"/>
          </p:cNvPicPr>
          <p:nvPr>
            <a:wavAudioFile r:embed="rId1" name="Reading Context-02.WAV"/>
          </p:nvPr>
        </p:nvPicPr>
        <p:blipFill>
          <a:blip r:embed="rId6">
            <a:extLst>
              <a:ext uri="{28A0092B-C50C-407E-A947-70E740481C1C}">
                <a14:useLocalDpi xmlns:a14="http://schemas.microsoft.com/office/drawing/2010/main" val="0"/>
              </a:ext>
            </a:extLst>
          </a:blip>
          <a:srcRect/>
          <a:stretch>
            <a:fillRect/>
          </a:stretch>
        </p:blipFill>
        <p:spPr bwMode="auto">
          <a:xfrm>
            <a:off x="82296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Footer Placeholder 3">
            <a:extLst>
              <a:ext uri="{FF2B5EF4-FFF2-40B4-BE49-F238E27FC236}">
                <a16:creationId xmlns:a16="http://schemas.microsoft.com/office/drawing/2014/main" id="{B0B524A7-8CCA-96C0-5AA5-0AFB74A78F69}"/>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32" fill="hold"/>
                                        <p:tgtEl>
                                          <p:spTgt spid="7"/>
                                        </p:tgtEl>
                                      </p:cBhvr>
                                    </p:cmd>
                                  </p:childTnLst>
                                </p:cTn>
                              </p:par>
                              <p:par>
                                <p:cTn id="7" presetID="47" presetClass="entr" presetSubtype="0" fill="hold" grpId="0" nodeType="withEffect">
                                  <p:stCondLst>
                                    <p:cond delay="0"/>
                                  </p:stCondLst>
                                  <p:childTnLst>
                                    <p:set>
                                      <p:cBhvr>
                                        <p:cTn id="8" dur="1" fill="hold">
                                          <p:stCondLst>
                                            <p:cond delay="0"/>
                                          </p:stCondLst>
                                        </p:cTn>
                                        <p:tgtEl>
                                          <p:spTgt spid="45061"/>
                                        </p:tgtEl>
                                        <p:attrNameLst>
                                          <p:attrName>style.visibility</p:attrName>
                                        </p:attrNameLst>
                                      </p:cBhvr>
                                      <p:to>
                                        <p:strVal val="visible"/>
                                      </p:to>
                                    </p:set>
                                    <p:animEffect transition="in" filter="fade">
                                      <p:cBhvr>
                                        <p:cTn id="9" dur="1000"/>
                                        <p:tgtEl>
                                          <p:spTgt spid="45061"/>
                                        </p:tgtEl>
                                      </p:cBhvr>
                                    </p:animEffect>
                                    <p:anim calcmode="lin" valueType="num">
                                      <p:cBhvr>
                                        <p:cTn id="10" dur="1000" fill="hold"/>
                                        <p:tgtEl>
                                          <p:spTgt spid="45061"/>
                                        </p:tgtEl>
                                        <p:attrNameLst>
                                          <p:attrName>ppt_x</p:attrName>
                                        </p:attrNameLst>
                                      </p:cBhvr>
                                      <p:tavLst>
                                        <p:tav tm="0">
                                          <p:val>
                                            <p:strVal val="#ppt_x"/>
                                          </p:val>
                                        </p:tav>
                                        <p:tav tm="100000">
                                          <p:val>
                                            <p:strVal val="#ppt_x"/>
                                          </p:val>
                                        </p:tav>
                                      </p:tavLst>
                                    </p:anim>
                                    <p:anim calcmode="lin" valueType="num">
                                      <p:cBhvr>
                                        <p:cTn id="11" dur="1000" fill="hold"/>
                                        <p:tgtEl>
                                          <p:spTgt spid="450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450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a:extLst>
              <a:ext uri="{FF2B5EF4-FFF2-40B4-BE49-F238E27FC236}">
                <a16:creationId xmlns:a16="http://schemas.microsoft.com/office/drawing/2014/main" id="{66D5E765-5875-BE37-0680-03DEAA913D2A}"/>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F0418FA-DA2E-158E-CFEC-F1CCAEA40691}"/>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5</a:t>
            </a:r>
          </a:p>
        </p:txBody>
      </p:sp>
      <p:sp>
        <p:nvSpPr>
          <p:cNvPr id="6147" name="Text Box 2">
            <a:extLst>
              <a:ext uri="{FF2B5EF4-FFF2-40B4-BE49-F238E27FC236}">
                <a16:creationId xmlns:a16="http://schemas.microsoft.com/office/drawing/2014/main" id="{BD457015-A386-12D3-BE3C-F4901EF56B30}"/>
              </a:ext>
            </a:extLst>
          </p:cNvPr>
          <p:cNvSpPr txBox="1">
            <a:spLocks noChangeArrowheads="1"/>
          </p:cNvSpPr>
          <p:nvPr/>
        </p:nvSpPr>
        <p:spPr bwMode="auto">
          <a:xfrm>
            <a:off x="838200" y="3048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Context Clues</a:t>
            </a:r>
            <a:endParaRPr lang="en-US" altLang="en-US" sz="2400"/>
          </a:p>
        </p:txBody>
      </p:sp>
      <p:pic>
        <p:nvPicPr>
          <p:cNvPr id="6151" name="Picture 14">
            <a:extLst>
              <a:ext uri="{FF2B5EF4-FFF2-40B4-BE49-F238E27FC236}">
                <a16:creationId xmlns:a16="http://schemas.microsoft.com/office/drawing/2014/main" id="{5549F4D0-9656-22C1-028F-5AB22209118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0556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7">
            <a:extLst>
              <a:ext uri="{FF2B5EF4-FFF2-40B4-BE49-F238E27FC236}">
                <a16:creationId xmlns:a16="http://schemas.microsoft.com/office/drawing/2014/main" id="{DD457200-4573-6030-C92C-C312F06F3240}"/>
              </a:ext>
            </a:extLst>
          </p:cNvPr>
          <p:cNvSpPr txBox="1">
            <a:spLocks noChangeArrowheads="1"/>
          </p:cNvSpPr>
          <p:nvPr/>
        </p:nvSpPr>
        <p:spPr bwMode="auto">
          <a:xfrm>
            <a:off x="1828800" y="1055688"/>
            <a:ext cx="6096000" cy="1200150"/>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2. </a:t>
            </a:r>
            <a:r>
              <a:rPr lang="en-US" altLang="en-US" sz="2400" b="1" i="1"/>
              <a:t>Context</a:t>
            </a:r>
            <a:r>
              <a:rPr lang="en-US" altLang="en-US" sz="2400"/>
              <a:t> can be defined as: </a:t>
            </a:r>
            <a:r>
              <a:rPr lang="en-US" altLang="en-US" sz="2400" i="1"/>
              <a:t>The part of the text that surrounds a particular word or reading and determines its meaning.</a:t>
            </a:r>
          </a:p>
        </p:txBody>
      </p:sp>
      <p:pic>
        <p:nvPicPr>
          <p:cNvPr id="34833" name="Picture 17">
            <a:extLst>
              <a:ext uri="{FF2B5EF4-FFF2-40B4-BE49-F238E27FC236}">
                <a16:creationId xmlns:a16="http://schemas.microsoft.com/office/drawing/2014/main" id="{DF7E76CE-B4DA-B57E-46C9-5788794E2B51}"/>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579688"/>
            <a:ext cx="1371600"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Text Box 11">
            <a:extLst>
              <a:ext uri="{FF2B5EF4-FFF2-40B4-BE49-F238E27FC236}">
                <a16:creationId xmlns:a16="http://schemas.microsoft.com/office/drawing/2014/main" id="{7027231E-9C02-5652-8D62-4E7F0993D95A}"/>
              </a:ext>
            </a:extLst>
          </p:cNvPr>
          <p:cNvSpPr txBox="1">
            <a:spLocks noChangeArrowheads="1"/>
          </p:cNvSpPr>
          <p:nvPr/>
        </p:nvSpPr>
        <p:spPr bwMode="auto">
          <a:xfrm>
            <a:off x="1828800" y="2503488"/>
            <a:ext cx="6096000" cy="1570037"/>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You may not always be able to infer the exact meaning from the context, but you likely can get enough of the meaning to continue with the reading.</a:t>
            </a:r>
          </a:p>
        </p:txBody>
      </p:sp>
      <p:pic>
        <p:nvPicPr>
          <p:cNvPr id="34831" name="Picture 15">
            <a:extLst>
              <a:ext uri="{FF2B5EF4-FFF2-40B4-BE49-F238E27FC236}">
                <a16:creationId xmlns:a16="http://schemas.microsoft.com/office/drawing/2014/main" id="{765D025F-5308-8BF9-3C99-BF562B9CD820}"/>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4256088"/>
            <a:ext cx="27432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ad1329.WAV">
            <a:hlinkClick r:id="" action="ppaction://media"/>
            <a:extLst>
              <a:ext uri="{FF2B5EF4-FFF2-40B4-BE49-F238E27FC236}">
                <a16:creationId xmlns:a16="http://schemas.microsoft.com/office/drawing/2014/main" id="{F9364B8C-08E1-99EB-CA7B-E993C927A1B1}"/>
              </a:ext>
              <a:ext uri="{C183D7F6-B498-43B3-948B-1728B52AA6E4}">
                <adec:decorative xmlns:adec="http://schemas.microsoft.com/office/drawing/2017/decorative" val="1"/>
              </a:ext>
            </a:extLst>
          </p:cNvPr>
          <p:cNvPicPr>
            <a:picLocks noRot="1" noChangeAspect="1"/>
          </p:cNvPicPr>
          <p:nvPr>
            <a:wavAudioFile r:embed="rId1" name="Reading Context-03.WAV"/>
          </p:nvPr>
        </p:nvPicPr>
        <p:blipFill>
          <a:blip r:embed="rId8">
            <a:extLst>
              <a:ext uri="{28A0092B-C50C-407E-A947-70E740481C1C}">
                <a14:useLocalDpi xmlns:a14="http://schemas.microsoft.com/office/drawing/2010/main" val="0"/>
              </a:ext>
            </a:extLst>
          </a:blip>
          <a:srcRect/>
          <a:stretch>
            <a:fillRect/>
          </a:stretch>
        </p:blipFill>
        <p:spPr bwMode="auto">
          <a:xfrm>
            <a:off x="85344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Footer Placeholder 3">
            <a:extLst>
              <a:ext uri="{FF2B5EF4-FFF2-40B4-BE49-F238E27FC236}">
                <a16:creationId xmlns:a16="http://schemas.microsoft.com/office/drawing/2014/main" id="{AFA76958-BFCD-EB22-F311-99E04F2C95C1}"/>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69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4823"/>
                                        </p:tgtEl>
                                        <p:attrNameLst>
                                          <p:attrName>style.visibility</p:attrName>
                                        </p:attrNameLst>
                                      </p:cBhvr>
                                      <p:to>
                                        <p:strVal val="visible"/>
                                      </p:to>
                                    </p:set>
                                    <p:animEffect transition="in" filter="fade">
                                      <p:cBhvr>
                                        <p:cTn id="9" dur="1000"/>
                                        <p:tgtEl>
                                          <p:spTgt spid="34823"/>
                                        </p:tgtEl>
                                      </p:cBhvr>
                                    </p:animEffect>
                                    <p:anim calcmode="lin" valueType="num">
                                      <p:cBhvr>
                                        <p:cTn id="10" dur="1000" fill="hold"/>
                                        <p:tgtEl>
                                          <p:spTgt spid="34823"/>
                                        </p:tgtEl>
                                        <p:attrNameLst>
                                          <p:attrName>ppt_x</p:attrName>
                                        </p:attrNameLst>
                                      </p:cBhvr>
                                      <p:tavLst>
                                        <p:tav tm="0">
                                          <p:val>
                                            <p:strVal val="#ppt_x"/>
                                          </p:val>
                                        </p:tav>
                                        <p:tav tm="100000">
                                          <p:val>
                                            <p:strVal val="#ppt_x"/>
                                          </p:val>
                                        </p:tav>
                                      </p:tavLst>
                                    </p:anim>
                                    <p:anim calcmode="lin" valueType="num">
                                      <p:cBhvr>
                                        <p:cTn id="11" dur="1000" fill="hold"/>
                                        <p:tgtEl>
                                          <p:spTgt spid="34823"/>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10400"/>
                                  </p:stCondLst>
                                  <p:childTnLst>
                                    <p:set>
                                      <p:cBhvr>
                                        <p:cTn id="13" dur="1" fill="hold">
                                          <p:stCondLst>
                                            <p:cond delay="0"/>
                                          </p:stCondLst>
                                        </p:cTn>
                                        <p:tgtEl>
                                          <p:spTgt spid="34827"/>
                                        </p:tgtEl>
                                        <p:attrNameLst>
                                          <p:attrName>style.visibility</p:attrName>
                                        </p:attrNameLst>
                                      </p:cBhvr>
                                      <p:to>
                                        <p:strVal val="visible"/>
                                      </p:to>
                                    </p:set>
                                    <p:animEffect transition="in" filter="fade">
                                      <p:cBhvr>
                                        <p:cTn id="14" dur="1000"/>
                                        <p:tgtEl>
                                          <p:spTgt spid="34827"/>
                                        </p:tgtEl>
                                      </p:cBhvr>
                                    </p:animEffect>
                                    <p:anim calcmode="lin" valueType="num">
                                      <p:cBhvr>
                                        <p:cTn id="15" dur="1000" fill="hold"/>
                                        <p:tgtEl>
                                          <p:spTgt spid="34827"/>
                                        </p:tgtEl>
                                        <p:attrNameLst>
                                          <p:attrName>ppt_x</p:attrName>
                                        </p:attrNameLst>
                                      </p:cBhvr>
                                      <p:tavLst>
                                        <p:tav tm="0">
                                          <p:val>
                                            <p:strVal val="#ppt_x"/>
                                          </p:val>
                                        </p:tav>
                                        <p:tav tm="100000">
                                          <p:val>
                                            <p:strVal val="#ppt_x"/>
                                          </p:val>
                                        </p:tav>
                                      </p:tavLst>
                                    </p:anim>
                                    <p:anim calcmode="lin" valueType="num">
                                      <p:cBhvr>
                                        <p:cTn id="16" dur="1000" fill="hold"/>
                                        <p:tgtEl>
                                          <p:spTgt spid="34827"/>
                                        </p:tgtEl>
                                        <p:attrNameLst>
                                          <p:attrName>ppt_y</p:attrName>
                                        </p:attrNameLst>
                                      </p:cBhvr>
                                      <p:tavLst>
                                        <p:tav tm="0">
                                          <p:val>
                                            <p:strVal val="#ppt_y-.1"/>
                                          </p:val>
                                        </p:tav>
                                        <p:tav tm="100000">
                                          <p:val>
                                            <p:strVal val="#ppt_y"/>
                                          </p:val>
                                        </p:tav>
                                      </p:tavLst>
                                    </p:anim>
                                  </p:childTnLst>
                                </p:cTn>
                              </p:par>
                              <p:par>
                                <p:cTn id="17" presetID="3" presetClass="entr" presetSubtype="10" fill="hold" nodeType="withEffect">
                                  <p:stCondLst>
                                    <p:cond delay="8800"/>
                                  </p:stCondLst>
                                  <p:childTnLst>
                                    <p:set>
                                      <p:cBhvr>
                                        <p:cTn id="18" dur="1" fill="hold">
                                          <p:stCondLst>
                                            <p:cond delay="0"/>
                                          </p:stCondLst>
                                        </p:cTn>
                                        <p:tgtEl>
                                          <p:spTgt spid="34833"/>
                                        </p:tgtEl>
                                        <p:attrNameLst>
                                          <p:attrName>style.visibility</p:attrName>
                                        </p:attrNameLst>
                                      </p:cBhvr>
                                      <p:to>
                                        <p:strVal val="visible"/>
                                      </p:to>
                                    </p:set>
                                    <p:animEffect transition="in" filter="blinds(horizontal)">
                                      <p:cBhvr>
                                        <p:cTn id="19" dur="1000"/>
                                        <p:tgtEl>
                                          <p:spTgt spid="34833"/>
                                        </p:tgtEl>
                                      </p:cBhvr>
                                    </p:animEffect>
                                  </p:childTnLst>
                                </p:cTn>
                              </p:par>
                              <p:par>
                                <p:cTn id="20" presetID="31" presetClass="entr" presetSubtype="0" fill="hold" nodeType="withEffect">
                                  <p:stCondLst>
                                    <p:cond delay="16500"/>
                                  </p:stCondLst>
                                  <p:iterate type="lt">
                                    <p:tmPct val="5000"/>
                                  </p:iterate>
                                  <p:childTnLst>
                                    <p:set>
                                      <p:cBhvr>
                                        <p:cTn id="21" dur="1" fill="hold">
                                          <p:stCondLst>
                                            <p:cond delay="0"/>
                                          </p:stCondLst>
                                        </p:cTn>
                                        <p:tgtEl>
                                          <p:spTgt spid="34831"/>
                                        </p:tgtEl>
                                        <p:attrNameLst>
                                          <p:attrName>style.visibility</p:attrName>
                                        </p:attrNameLst>
                                      </p:cBhvr>
                                      <p:to>
                                        <p:strVal val="visible"/>
                                      </p:to>
                                    </p:set>
                                    <p:anim calcmode="lin" valueType="num">
                                      <p:cBhvr>
                                        <p:cTn id="22" dur="2000" fill="hold"/>
                                        <p:tgtEl>
                                          <p:spTgt spid="34831"/>
                                        </p:tgtEl>
                                        <p:attrNameLst>
                                          <p:attrName>ppt_w</p:attrName>
                                        </p:attrNameLst>
                                      </p:cBhvr>
                                      <p:tavLst>
                                        <p:tav tm="0">
                                          <p:val>
                                            <p:fltVal val="0"/>
                                          </p:val>
                                        </p:tav>
                                        <p:tav tm="100000">
                                          <p:val>
                                            <p:strVal val="#ppt_w"/>
                                          </p:val>
                                        </p:tav>
                                      </p:tavLst>
                                    </p:anim>
                                    <p:anim calcmode="lin" valueType="num">
                                      <p:cBhvr>
                                        <p:cTn id="23" dur="2000" fill="hold"/>
                                        <p:tgtEl>
                                          <p:spTgt spid="34831"/>
                                        </p:tgtEl>
                                        <p:attrNameLst>
                                          <p:attrName>ppt_h</p:attrName>
                                        </p:attrNameLst>
                                      </p:cBhvr>
                                      <p:tavLst>
                                        <p:tav tm="0">
                                          <p:val>
                                            <p:fltVal val="0"/>
                                          </p:val>
                                        </p:tav>
                                        <p:tav tm="100000">
                                          <p:val>
                                            <p:strVal val="#ppt_h"/>
                                          </p:val>
                                        </p:tav>
                                      </p:tavLst>
                                    </p:anim>
                                    <p:anim calcmode="lin" valueType="num">
                                      <p:cBhvr>
                                        <p:cTn id="24" dur="2000" fill="hold"/>
                                        <p:tgtEl>
                                          <p:spTgt spid="34831"/>
                                        </p:tgtEl>
                                        <p:attrNameLst>
                                          <p:attrName>style.rotation</p:attrName>
                                        </p:attrNameLst>
                                      </p:cBhvr>
                                      <p:tavLst>
                                        <p:tav tm="0">
                                          <p:val>
                                            <p:fltVal val="90"/>
                                          </p:val>
                                        </p:tav>
                                        <p:tav tm="100000">
                                          <p:val>
                                            <p:fltVal val="0"/>
                                          </p:val>
                                        </p:tav>
                                      </p:tavLst>
                                    </p:anim>
                                    <p:animEffect transition="in" filter="fade">
                                      <p:cBhvr>
                                        <p:cTn id="25" dur="2000"/>
                                        <p:tgtEl>
                                          <p:spTgt spid="348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6"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34823" grpId="0" animBg="1"/>
      <p:bldP spid="348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a:extLst>
              <a:ext uri="{FF2B5EF4-FFF2-40B4-BE49-F238E27FC236}">
                <a16:creationId xmlns:a16="http://schemas.microsoft.com/office/drawing/2014/main" id="{D07535B2-CEF5-5F1C-C26B-0D8AD98E748C}"/>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163A2F3-2CF3-39C7-C278-102F42905C38}"/>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6</a:t>
            </a:r>
          </a:p>
        </p:txBody>
      </p:sp>
      <p:sp>
        <p:nvSpPr>
          <p:cNvPr id="7171" name="Text Box 2">
            <a:extLst>
              <a:ext uri="{FF2B5EF4-FFF2-40B4-BE49-F238E27FC236}">
                <a16:creationId xmlns:a16="http://schemas.microsoft.com/office/drawing/2014/main" id="{4B72299D-593C-94D3-38DE-B562EC65DFCD}"/>
              </a:ext>
            </a:extLst>
          </p:cNvPr>
          <p:cNvSpPr txBox="1">
            <a:spLocks noChangeArrowheads="1"/>
          </p:cNvSpPr>
          <p:nvPr/>
        </p:nvSpPr>
        <p:spPr bwMode="auto">
          <a:xfrm>
            <a:off x="428625" y="434975"/>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Context Clues</a:t>
            </a:r>
            <a:endParaRPr lang="en-US" altLang="en-US" sz="2400"/>
          </a:p>
        </p:txBody>
      </p:sp>
      <p:pic>
        <p:nvPicPr>
          <p:cNvPr id="7174" name="Picture 10">
            <a:extLst>
              <a:ext uri="{FF2B5EF4-FFF2-40B4-BE49-F238E27FC236}">
                <a16:creationId xmlns:a16="http://schemas.microsoft.com/office/drawing/2014/main" id="{19A6E37E-00AC-EFB7-82B8-92D4BE21631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825" y="14001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6">
            <a:extLst>
              <a:ext uri="{FF2B5EF4-FFF2-40B4-BE49-F238E27FC236}">
                <a16:creationId xmlns:a16="http://schemas.microsoft.com/office/drawing/2014/main" id="{EE360E2E-3768-B91E-53AD-726F083034E3}"/>
              </a:ext>
            </a:extLst>
          </p:cNvPr>
          <p:cNvSpPr txBox="1">
            <a:spLocks noChangeArrowheads="1"/>
          </p:cNvSpPr>
          <p:nvPr/>
        </p:nvSpPr>
        <p:spPr bwMode="auto">
          <a:xfrm>
            <a:off x="1647825" y="1400175"/>
            <a:ext cx="6096000" cy="400050"/>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3. There are four different types of </a:t>
            </a:r>
            <a:r>
              <a:rPr lang="en-US" altLang="en-US" sz="2000" i="1"/>
              <a:t>context clues</a:t>
            </a:r>
            <a:r>
              <a:rPr lang="en-US" altLang="en-US" sz="2000"/>
              <a:t>:</a:t>
            </a:r>
          </a:p>
        </p:txBody>
      </p:sp>
      <p:sp>
        <p:nvSpPr>
          <p:cNvPr id="10" name="Text Box 6">
            <a:extLst>
              <a:ext uri="{FF2B5EF4-FFF2-40B4-BE49-F238E27FC236}">
                <a16:creationId xmlns:a16="http://schemas.microsoft.com/office/drawing/2014/main" id="{4CDC5F42-4316-BCC0-C0B9-0C36F0ED8380}"/>
              </a:ext>
            </a:extLst>
          </p:cNvPr>
          <p:cNvSpPr txBox="1">
            <a:spLocks noChangeArrowheads="1"/>
          </p:cNvSpPr>
          <p:nvPr/>
        </p:nvSpPr>
        <p:spPr bwMode="auto">
          <a:xfrm>
            <a:off x="2257425" y="2390775"/>
            <a:ext cx="6096000" cy="7080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1. </a:t>
            </a:r>
            <a:r>
              <a:rPr lang="en-US" altLang="en-US" sz="2000" b="1"/>
              <a:t>Synonym clues</a:t>
            </a:r>
            <a:r>
              <a:rPr lang="en-US" altLang="en-US" sz="2000"/>
              <a:t>: when a word with a similar meaning to the unfamiliar word is used</a:t>
            </a:r>
          </a:p>
        </p:txBody>
      </p:sp>
      <p:sp>
        <p:nvSpPr>
          <p:cNvPr id="14" name="Text Box 6">
            <a:extLst>
              <a:ext uri="{FF2B5EF4-FFF2-40B4-BE49-F238E27FC236}">
                <a16:creationId xmlns:a16="http://schemas.microsoft.com/office/drawing/2014/main" id="{F68E99F6-E571-5BA4-B4D0-7912D3EF735A}"/>
              </a:ext>
            </a:extLst>
          </p:cNvPr>
          <p:cNvSpPr txBox="1">
            <a:spLocks noChangeArrowheads="1"/>
          </p:cNvSpPr>
          <p:nvPr/>
        </p:nvSpPr>
        <p:spPr bwMode="auto">
          <a:xfrm>
            <a:off x="2257425" y="3381375"/>
            <a:ext cx="6096000" cy="7080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2. </a:t>
            </a:r>
            <a:r>
              <a:rPr lang="en-US" altLang="en-US" sz="2000" b="1"/>
              <a:t>Antonym clues</a:t>
            </a:r>
            <a:r>
              <a:rPr lang="en-US" altLang="en-US" sz="2000"/>
              <a:t>: when a word with an opposite meaning to the unfamiliar word is used</a:t>
            </a:r>
          </a:p>
        </p:txBody>
      </p:sp>
      <p:sp>
        <p:nvSpPr>
          <p:cNvPr id="15" name="Text Box 6">
            <a:extLst>
              <a:ext uri="{FF2B5EF4-FFF2-40B4-BE49-F238E27FC236}">
                <a16:creationId xmlns:a16="http://schemas.microsoft.com/office/drawing/2014/main" id="{1F0E7B2A-1164-5C4E-5AE4-73AEFCCD059D}"/>
              </a:ext>
            </a:extLst>
          </p:cNvPr>
          <p:cNvSpPr txBox="1">
            <a:spLocks noChangeArrowheads="1"/>
          </p:cNvSpPr>
          <p:nvPr/>
        </p:nvSpPr>
        <p:spPr bwMode="auto">
          <a:xfrm>
            <a:off x="2257425" y="4295775"/>
            <a:ext cx="6096000" cy="7080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3. </a:t>
            </a:r>
            <a:r>
              <a:rPr lang="en-US" altLang="en-US" sz="2000" b="1"/>
              <a:t>Definition clues</a:t>
            </a:r>
            <a:r>
              <a:rPr lang="en-US" altLang="en-US" sz="2000"/>
              <a:t>: when the unfamiliar word is explained or defined </a:t>
            </a:r>
          </a:p>
        </p:txBody>
      </p:sp>
      <p:sp>
        <p:nvSpPr>
          <p:cNvPr id="16" name="Text Box 6">
            <a:extLst>
              <a:ext uri="{FF2B5EF4-FFF2-40B4-BE49-F238E27FC236}">
                <a16:creationId xmlns:a16="http://schemas.microsoft.com/office/drawing/2014/main" id="{6A2C0D6A-7031-3CE7-45DB-EAAF9925D485}"/>
              </a:ext>
            </a:extLst>
          </p:cNvPr>
          <p:cNvSpPr txBox="1">
            <a:spLocks noChangeArrowheads="1"/>
          </p:cNvSpPr>
          <p:nvPr/>
        </p:nvSpPr>
        <p:spPr bwMode="auto">
          <a:xfrm>
            <a:off x="2257425" y="5286375"/>
            <a:ext cx="6096000" cy="7080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4. </a:t>
            </a:r>
            <a:r>
              <a:rPr lang="en-US" altLang="en-US" sz="2000" b="1"/>
              <a:t>Example clues</a:t>
            </a:r>
            <a:r>
              <a:rPr lang="en-US" altLang="en-US" sz="2000"/>
              <a:t>: when the unfamiliar word is followed by examples to help clarify its meaning</a:t>
            </a:r>
          </a:p>
        </p:txBody>
      </p:sp>
      <p:pic>
        <p:nvPicPr>
          <p:cNvPr id="11" name="Read1344.WAV">
            <a:hlinkClick r:id="" action="ppaction://media"/>
            <a:extLst>
              <a:ext uri="{FF2B5EF4-FFF2-40B4-BE49-F238E27FC236}">
                <a16:creationId xmlns:a16="http://schemas.microsoft.com/office/drawing/2014/main" id="{50A3FD16-BC60-58B5-072C-3340AE4342D7}"/>
              </a:ext>
              <a:ext uri="{C183D7F6-B498-43B3-948B-1728B52AA6E4}">
                <adec:decorative xmlns:adec="http://schemas.microsoft.com/office/drawing/2017/decorative" val="1"/>
              </a:ext>
            </a:extLst>
          </p:cNvPr>
          <p:cNvPicPr>
            <a:picLocks noRot="1" noChangeAspect="1"/>
          </p:cNvPicPr>
          <p:nvPr>
            <a:wavAudioFile r:embed="rId1" name="Reading Context-04.WAV"/>
          </p:nvPr>
        </p:nvPicPr>
        <p:blipFill>
          <a:blip r:embed="rId6">
            <a:extLst>
              <a:ext uri="{28A0092B-C50C-407E-A947-70E740481C1C}">
                <a14:useLocalDpi xmlns:a14="http://schemas.microsoft.com/office/drawing/2010/main" val="0"/>
              </a:ext>
            </a:extLst>
          </a:blip>
          <a:srcRect/>
          <a:stretch>
            <a:fillRect/>
          </a:stretch>
        </p:blipFill>
        <p:spPr bwMode="auto">
          <a:xfrm>
            <a:off x="85344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Footer Placeholder 3">
            <a:extLst>
              <a:ext uri="{FF2B5EF4-FFF2-40B4-BE49-F238E27FC236}">
                <a16:creationId xmlns:a16="http://schemas.microsoft.com/office/drawing/2014/main" id="{58AE6AA9-3659-0859-305F-1B041B42A0F2}"/>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7524" fill="hold"/>
                                        <p:tgtEl>
                                          <p:spTgt spid="11"/>
                                        </p:tgtEl>
                                      </p:cBhvr>
                                    </p:cmd>
                                  </p:childTnLst>
                                </p:cTn>
                              </p:par>
                              <p:par>
                                <p:cTn id="7" presetID="37" presetClass="entr" presetSubtype="0" fill="hold" grpId="0" nodeType="withEffect">
                                  <p:stCondLst>
                                    <p:cond delay="0"/>
                                  </p:stCondLst>
                                  <p:childTnLst>
                                    <p:set>
                                      <p:cBhvr>
                                        <p:cTn id="8" dur="1" fill="hold">
                                          <p:stCondLst>
                                            <p:cond delay="0"/>
                                          </p:stCondLst>
                                        </p:cTn>
                                        <p:tgtEl>
                                          <p:spTgt spid="38918"/>
                                        </p:tgtEl>
                                        <p:attrNameLst>
                                          <p:attrName>style.visibility</p:attrName>
                                        </p:attrNameLst>
                                      </p:cBhvr>
                                      <p:to>
                                        <p:strVal val="visible"/>
                                      </p:to>
                                    </p:set>
                                    <p:animEffect transition="in" filter="fade">
                                      <p:cBhvr>
                                        <p:cTn id="9" dur="1000"/>
                                        <p:tgtEl>
                                          <p:spTgt spid="38918"/>
                                        </p:tgtEl>
                                      </p:cBhvr>
                                    </p:animEffect>
                                    <p:anim calcmode="lin" valueType="num">
                                      <p:cBhvr>
                                        <p:cTn id="10" dur="1000" fill="hold"/>
                                        <p:tgtEl>
                                          <p:spTgt spid="38918"/>
                                        </p:tgtEl>
                                        <p:attrNameLst>
                                          <p:attrName>ppt_x</p:attrName>
                                        </p:attrNameLst>
                                      </p:cBhvr>
                                      <p:tavLst>
                                        <p:tav tm="0">
                                          <p:val>
                                            <p:strVal val="#ppt_x"/>
                                          </p:val>
                                        </p:tav>
                                        <p:tav tm="100000">
                                          <p:val>
                                            <p:strVal val="#ppt_x"/>
                                          </p:val>
                                        </p:tav>
                                      </p:tavLst>
                                    </p:anim>
                                    <p:anim calcmode="lin" valueType="num">
                                      <p:cBhvr>
                                        <p:cTn id="11" dur="900" decel="100000" fill="hold"/>
                                        <p:tgtEl>
                                          <p:spTgt spid="38918"/>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38918"/>
                                        </p:tgtEl>
                                        <p:attrNameLst>
                                          <p:attrName>ppt_y</p:attrName>
                                        </p:attrNameLst>
                                      </p:cBhvr>
                                      <p:tavLst>
                                        <p:tav tm="0">
                                          <p:val>
                                            <p:strVal val="#ppt_y-.03"/>
                                          </p:val>
                                        </p:tav>
                                        <p:tav tm="100000">
                                          <p:val>
                                            <p:strVal val="#ppt_y"/>
                                          </p:val>
                                        </p:tav>
                                      </p:tavLst>
                                    </p:anim>
                                  </p:childTnLst>
                                </p:cTn>
                              </p:par>
                              <p:par>
                                <p:cTn id="13" presetID="37" presetClass="entr" presetSubtype="0" fill="hold" grpId="0" nodeType="withEffect">
                                  <p:stCondLst>
                                    <p:cond delay="3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0"/>
                                        <p:tgtEl>
                                          <p:spTgt spid="10"/>
                                        </p:tgtEl>
                                      </p:cBhvr>
                                    </p:animEffect>
                                    <p:anim calcmode="lin" valueType="num">
                                      <p:cBhvr>
                                        <p:cTn id="16" dur="5000" fill="hold"/>
                                        <p:tgtEl>
                                          <p:spTgt spid="10"/>
                                        </p:tgtEl>
                                        <p:attrNameLst>
                                          <p:attrName>ppt_x</p:attrName>
                                        </p:attrNameLst>
                                      </p:cBhvr>
                                      <p:tavLst>
                                        <p:tav tm="0">
                                          <p:val>
                                            <p:strVal val="#ppt_x"/>
                                          </p:val>
                                        </p:tav>
                                        <p:tav tm="100000">
                                          <p:val>
                                            <p:strVal val="#ppt_x"/>
                                          </p:val>
                                        </p:tav>
                                      </p:tavLst>
                                    </p:anim>
                                    <p:anim calcmode="lin" valueType="num">
                                      <p:cBhvr>
                                        <p:cTn id="17" dur="4500" decel="100000" fill="hold"/>
                                        <p:tgtEl>
                                          <p:spTgt spid="10"/>
                                        </p:tgtEl>
                                        <p:attrNameLst>
                                          <p:attrName>ppt_y</p:attrName>
                                        </p:attrNameLst>
                                      </p:cBhvr>
                                      <p:tavLst>
                                        <p:tav tm="0">
                                          <p:val>
                                            <p:strVal val="#ppt_y+1"/>
                                          </p:val>
                                        </p:tav>
                                        <p:tav tm="100000">
                                          <p:val>
                                            <p:strVal val="#ppt_y-.03"/>
                                          </p:val>
                                        </p:tav>
                                      </p:tavLst>
                                    </p:anim>
                                    <p:anim calcmode="lin" valueType="num">
                                      <p:cBhvr>
                                        <p:cTn id="18" dur="500" accel="100000" fill="hold">
                                          <p:stCondLst>
                                            <p:cond delay="4500"/>
                                          </p:stCondLst>
                                        </p:cTn>
                                        <p:tgtEl>
                                          <p:spTgt spid="10"/>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115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0"/>
                                        <p:tgtEl>
                                          <p:spTgt spid="14"/>
                                        </p:tgtEl>
                                      </p:cBhvr>
                                    </p:animEffect>
                                    <p:anim calcmode="lin" valueType="num">
                                      <p:cBhvr>
                                        <p:cTn id="22" dur="5000" fill="hold"/>
                                        <p:tgtEl>
                                          <p:spTgt spid="14"/>
                                        </p:tgtEl>
                                        <p:attrNameLst>
                                          <p:attrName>ppt_x</p:attrName>
                                        </p:attrNameLst>
                                      </p:cBhvr>
                                      <p:tavLst>
                                        <p:tav tm="0">
                                          <p:val>
                                            <p:strVal val="#ppt_x"/>
                                          </p:val>
                                        </p:tav>
                                        <p:tav tm="100000">
                                          <p:val>
                                            <p:strVal val="#ppt_x"/>
                                          </p:val>
                                        </p:tav>
                                      </p:tavLst>
                                    </p:anim>
                                    <p:anim calcmode="lin" valueType="num">
                                      <p:cBhvr>
                                        <p:cTn id="23" dur="4500" decel="100000" fill="hold"/>
                                        <p:tgtEl>
                                          <p:spTgt spid="14"/>
                                        </p:tgtEl>
                                        <p:attrNameLst>
                                          <p:attrName>ppt_y</p:attrName>
                                        </p:attrNameLst>
                                      </p:cBhvr>
                                      <p:tavLst>
                                        <p:tav tm="0">
                                          <p:val>
                                            <p:strVal val="#ppt_y+1"/>
                                          </p:val>
                                        </p:tav>
                                        <p:tav tm="100000">
                                          <p:val>
                                            <p:strVal val="#ppt_y-.03"/>
                                          </p:val>
                                        </p:tav>
                                      </p:tavLst>
                                    </p:anim>
                                    <p:anim calcmode="lin" valueType="num">
                                      <p:cBhvr>
                                        <p:cTn id="24" dur="500" accel="100000" fill="hold">
                                          <p:stCondLst>
                                            <p:cond delay="4500"/>
                                          </p:stCondLst>
                                        </p:cTn>
                                        <p:tgtEl>
                                          <p:spTgt spid="14"/>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18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0"/>
                                        <p:tgtEl>
                                          <p:spTgt spid="15"/>
                                        </p:tgtEl>
                                      </p:cBhvr>
                                    </p:animEffect>
                                    <p:anim calcmode="lin" valueType="num">
                                      <p:cBhvr>
                                        <p:cTn id="28" dur="5000" fill="hold"/>
                                        <p:tgtEl>
                                          <p:spTgt spid="15"/>
                                        </p:tgtEl>
                                        <p:attrNameLst>
                                          <p:attrName>ppt_x</p:attrName>
                                        </p:attrNameLst>
                                      </p:cBhvr>
                                      <p:tavLst>
                                        <p:tav tm="0">
                                          <p:val>
                                            <p:strVal val="#ppt_x"/>
                                          </p:val>
                                        </p:tav>
                                        <p:tav tm="100000">
                                          <p:val>
                                            <p:strVal val="#ppt_x"/>
                                          </p:val>
                                        </p:tav>
                                      </p:tavLst>
                                    </p:anim>
                                    <p:anim calcmode="lin" valueType="num">
                                      <p:cBhvr>
                                        <p:cTn id="29" dur="4500" decel="100000" fill="hold"/>
                                        <p:tgtEl>
                                          <p:spTgt spid="15"/>
                                        </p:tgtEl>
                                        <p:attrNameLst>
                                          <p:attrName>ppt_y</p:attrName>
                                        </p:attrNameLst>
                                      </p:cBhvr>
                                      <p:tavLst>
                                        <p:tav tm="0">
                                          <p:val>
                                            <p:strVal val="#ppt_y+1"/>
                                          </p:val>
                                        </p:tav>
                                        <p:tav tm="100000">
                                          <p:val>
                                            <p:strVal val="#ppt_y-.03"/>
                                          </p:val>
                                        </p:tav>
                                      </p:tavLst>
                                    </p:anim>
                                    <p:anim calcmode="lin" valueType="num">
                                      <p:cBhvr>
                                        <p:cTn id="30" dur="500" accel="100000" fill="hold">
                                          <p:stCondLst>
                                            <p:cond delay="4500"/>
                                          </p:stCondLst>
                                        </p:cTn>
                                        <p:tgtEl>
                                          <p:spTgt spid="15"/>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262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0"/>
                                        <p:tgtEl>
                                          <p:spTgt spid="16"/>
                                        </p:tgtEl>
                                      </p:cBhvr>
                                    </p:animEffect>
                                    <p:anim calcmode="lin" valueType="num">
                                      <p:cBhvr>
                                        <p:cTn id="34" dur="5000" fill="hold"/>
                                        <p:tgtEl>
                                          <p:spTgt spid="16"/>
                                        </p:tgtEl>
                                        <p:attrNameLst>
                                          <p:attrName>ppt_x</p:attrName>
                                        </p:attrNameLst>
                                      </p:cBhvr>
                                      <p:tavLst>
                                        <p:tav tm="0">
                                          <p:val>
                                            <p:strVal val="#ppt_x"/>
                                          </p:val>
                                        </p:tav>
                                        <p:tav tm="100000">
                                          <p:val>
                                            <p:strVal val="#ppt_x"/>
                                          </p:val>
                                        </p:tav>
                                      </p:tavLst>
                                    </p:anim>
                                    <p:anim calcmode="lin" valueType="num">
                                      <p:cBhvr>
                                        <p:cTn id="35" dur="4500" decel="100000" fill="hold"/>
                                        <p:tgtEl>
                                          <p:spTgt spid="16"/>
                                        </p:tgtEl>
                                        <p:attrNameLst>
                                          <p:attrName>ppt_y</p:attrName>
                                        </p:attrNameLst>
                                      </p:cBhvr>
                                      <p:tavLst>
                                        <p:tav tm="0">
                                          <p:val>
                                            <p:strVal val="#ppt_y+1"/>
                                          </p:val>
                                        </p:tav>
                                        <p:tav tm="100000">
                                          <p:val>
                                            <p:strVal val="#ppt_y-.03"/>
                                          </p:val>
                                        </p:tav>
                                      </p:tavLst>
                                    </p:anim>
                                    <p:anim calcmode="lin" valueType="num">
                                      <p:cBhvr>
                                        <p:cTn id="36" dur="500" accel="100000" fill="hold">
                                          <p:stCondLst>
                                            <p:cond delay="45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38918" grpId="0" animBg="1"/>
      <p:bldP spid="10"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a:extLst>
              <a:ext uri="{FF2B5EF4-FFF2-40B4-BE49-F238E27FC236}">
                <a16:creationId xmlns:a16="http://schemas.microsoft.com/office/drawing/2014/main" id="{DB1B831E-3404-95A8-A150-81D4331EF06A}"/>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3F8B4FA-FFA5-F4A4-95A9-21BEAD39FD5C}"/>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7</a:t>
            </a:r>
          </a:p>
        </p:txBody>
      </p:sp>
      <p:sp>
        <p:nvSpPr>
          <p:cNvPr id="8195" name="Text Box 2">
            <a:extLst>
              <a:ext uri="{FF2B5EF4-FFF2-40B4-BE49-F238E27FC236}">
                <a16:creationId xmlns:a16="http://schemas.microsoft.com/office/drawing/2014/main" id="{63539812-450B-D79F-486A-523FBA7D48C8}"/>
              </a:ext>
            </a:extLst>
          </p:cNvPr>
          <p:cNvSpPr txBox="1">
            <a:spLocks noChangeArrowheads="1"/>
          </p:cNvSpPr>
          <p:nvPr/>
        </p:nvSpPr>
        <p:spPr bwMode="auto">
          <a:xfrm>
            <a:off x="685800" y="3048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Context Clues</a:t>
            </a:r>
            <a:endParaRPr lang="en-US" altLang="en-US" sz="2400"/>
          </a:p>
        </p:txBody>
      </p:sp>
      <p:pic>
        <p:nvPicPr>
          <p:cNvPr id="8196" name="Picture 10">
            <a:extLst>
              <a:ext uri="{FF2B5EF4-FFF2-40B4-BE49-F238E27FC236}">
                <a16:creationId xmlns:a16="http://schemas.microsoft.com/office/drawing/2014/main" id="{48D1E2E9-A511-0885-8C6F-FD4884FEEB6C}"/>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990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a:extLst>
              <a:ext uri="{FF2B5EF4-FFF2-40B4-BE49-F238E27FC236}">
                <a16:creationId xmlns:a16="http://schemas.microsoft.com/office/drawing/2014/main" id="{49F0F0A3-F3AF-FD1E-5459-7EC4189268B0}"/>
              </a:ext>
            </a:extLst>
          </p:cNvPr>
          <p:cNvSpPr txBox="1">
            <a:spLocks noChangeArrowheads="1"/>
          </p:cNvSpPr>
          <p:nvPr/>
        </p:nvSpPr>
        <p:spPr bwMode="auto">
          <a:xfrm>
            <a:off x="1752600" y="1143000"/>
            <a:ext cx="6096000" cy="400050"/>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Here is an example of a </a:t>
            </a:r>
            <a:r>
              <a:rPr lang="en-US" altLang="en-US" sz="2000" b="1"/>
              <a:t>synonym clue</a:t>
            </a:r>
            <a:r>
              <a:rPr lang="en-US" altLang="en-US" sz="2000"/>
              <a:t>:</a:t>
            </a:r>
          </a:p>
        </p:txBody>
      </p:sp>
      <p:sp>
        <p:nvSpPr>
          <p:cNvPr id="11" name="Text Box 6">
            <a:extLst>
              <a:ext uri="{FF2B5EF4-FFF2-40B4-BE49-F238E27FC236}">
                <a16:creationId xmlns:a16="http://schemas.microsoft.com/office/drawing/2014/main" id="{A4267A1A-5237-48EA-3BDC-61605956FD4C}"/>
              </a:ext>
            </a:extLst>
          </p:cNvPr>
          <p:cNvSpPr txBox="1">
            <a:spLocks noChangeArrowheads="1"/>
          </p:cNvSpPr>
          <p:nvPr/>
        </p:nvSpPr>
        <p:spPr bwMode="auto">
          <a:xfrm>
            <a:off x="1752600" y="1752600"/>
            <a:ext cx="6096000" cy="2862263"/>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Example: The art course</a:t>
            </a:r>
            <a:r>
              <a:rPr lang="en-US" altLang="en-US" sz="2000" b="1" i="1"/>
              <a:t> focused </a:t>
            </a:r>
            <a:r>
              <a:rPr lang="en-US" altLang="en-US" sz="2000"/>
              <a:t>mainly on the movements of the 20</a:t>
            </a:r>
            <a:r>
              <a:rPr lang="en-US" altLang="en-US" sz="2000" baseline="30000"/>
              <a:t>th</a:t>
            </a:r>
            <a:r>
              <a:rPr lang="en-US" altLang="en-US" sz="2000"/>
              <a:t> century. We </a:t>
            </a:r>
            <a:r>
              <a:rPr lang="en-US" altLang="en-US" sz="2000" u="sng"/>
              <a:t>concentrated</a:t>
            </a:r>
            <a:r>
              <a:rPr lang="en-US" altLang="en-US" sz="2000"/>
              <a:t> mainly on surrealism, abstract impressionism, and pop art.</a:t>
            </a:r>
          </a:p>
          <a:p>
            <a:pPr eaLnBrk="1" hangingPunct="1"/>
            <a:r>
              <a:rPr lang="en-US" altLang="en-US" sz="2000"/>
              <a:t> </a:t>
            </a:r>
          </a:p>
          <a:p>
            <a:pPr eaLnBrk="1" hangingPunct="1"/>
            <a:endParaRPr lang="en-US" altLang="en-US" sz="2000"/>
          </a:p>
          <a:p>
            <a:pPr eaLnBrk="1" hangingPunct="1"/>
            <a:endParaRPr lang="en-US" altLang="en-US" sz="2000"/>
          </a:p>
          <a:p>
            <a:pPr eaLnBrk="1" hangingPunct="1"/>
            <a:endParaRPr lang="en-US" altLang="en-US" sz="2000"/>
          </a:p>
          <a:p>
            <a:pPr eaLnBrk="1" hangingPunct="1"/>
            <a:endParaRPr lang="en-US" altLang="en-US" sz="2000"/>
          </a:p>
        </p:txBody>
      </p:sp>
      <p:pic>
        <p:nvPicPr>
          <p:cNvPr id="7175" name="Picture 7">
            <a:extLst>
              <a:ext uri="{FF2B5EF4-FFF2-40B4-BE49-F238E27FC236}">
                <a16:creationId xmlns:a16="http://schemas.microsoft.com/office/drawing/2014/main" id="{A09BF4EC-B5BE-6806-98D2-E024523A456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048000"/>
            <a:ext cx="189547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a:extLst>
              <a:ext uri="{FF2B5EF4-FFF2-40B4-BE49-F238E27FC236}">
                <a16:creationId xmlns:a16="http://schemas.microsoft.com/office/drawing/2014/main" id="{8C0A8353-C150-EBF2-59D3-DED1A48C48F8}"/>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3048000"/>
            <a:ext cx="18288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a:extLst>
              <a:ext uri="{FF2B5EF4-FFF2-40B4-BE49-F238E27FC236}">
                <a16:creationId xmlns:a16="http://schemas.microsoft.com/office/drawing/2014/main" id="{EFB3ED69-D0D0-9CBB-4104-AE9509AAA375}"/>
              </a:ext>
            </a:extLst>
          </p:cNvPr>
          <p:cNvSpPr txBox="1">
            <a:spLocks noChangeArrowheads="1"/>
          </p:cNvSpPr>
          <p:nvPr/>
        </p:nvSpPr>
        <p:spPr bwMode="auto">
          <a:xfrm>
            <a:off x="1752600" y="4800600"/>
            <a:ext cx="6096000" cy="1016000"/>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In this sentence, </a:t>
            </a:r>
            <a:r>
              <a:rPr lang="en-US" altLang="en-US" sz="2000" b="1" i="1"/>
              <a:t>focused</a:t>
            </a:r>
            <a:r>
              <a:rPr lang="en-US" altLang="en-US" sz="2000"/>
              <a:t> means: “a central point of attraction, attention, or energy”. </a:t>
            </a:r>
            <a:r>
              <a:rPr lang="en-US" altLang="en-US" sz="2000" u="sng"/>
              <a:t>Concentrated</a:t>
            </a:r>
            <a:r>
              <a:rPr lang="en-US" altLang="en-US" sz="2000"/>
              <a:t> is the synonym clue which helps reinforce the meaning.</a:t>
            </a:r>
          </a:p>
        </p:txBody>
      </p:sp>
      <p:pic>
        <p:nvPicPr>
          <p:cNvPr id="13" name="Read1360.WAV">
            <a:hlinkClick r:id="" action="ppaction://media"/>
            <a:extLst>
              <a:ext uri="{FF2B5EF4-FFF2-40B4-BE49-F238E27FC236}">
                <a16:creationId xmlns:a16="http://schemas.microsoft.com/office/drawing/2014/main" id="{CAF45025-15A3-FBDE-33AD-B9F6A05AF717}"/>
              </a:ext>
              <a:ext uri="{C183D7F6-B498-43B3-948B-1728B52AA6E4}">
                <adec:decorative xmlns:adec="http://schemas.microsoft.com/office/drawing/2017/decorative" val="1"/>
              </a:ext>
            </a:extLst>
          </p:cNvPr>
          <p:cNvPicPr>
            <a:picLocks noRot="1" noChangeAspect="1"/>
          </p:cNvPicPr>
          <p:nvPr>
            <a:wavAudioFile r:embed="rId1" name="Reading Context-05.WAV"/>
          </p:nvPr>
        </p:nvPicPr>
        <p:blipFill>
          <a:blip r:embed="rId8">
            <a:extLst>
              <a:ext uri="{28A0092B-C50C-407E-A947-70E740481C1C}">
                <a14:useLocalDpi xmlns:a14="http://schemas.microsoft.com/office/drawing/2010/main" val="0"/>
              </a:ext>
            </a:extLst>
          </a:blip>
          <a:srcRect/>
          <a:stretch>
            <a:fillRect/>
          </a:stretch>
        </p:blipFill>
        <p:spPr bwMode="auto">
          <a:xfrm>
            <a:off x="83820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Footer Placeholder 3">
            <a:extLst>
              <a:ext uri="{FF2B5EF4-FFF2-40B4-BE49-F238E27FC236}">
                <a16:creationId xmlns:a16="http://schemas.microsoft.com/office/drawing/2014/main" id="{7D3B5BE5-DFA4-EB82-BEEF-84D349142AAC}"/>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465" fill="hold"/>
                                        <p:tgtEl>
                                          <p:spTgt spid="13"/>
                                        </p:tgtEl>
                                      </p:cBhvr>
                                    </p:cmd>
                                  </p:childTnLst>
                                </p:cTn>
                              </p:par>
                              <p:par>
                                <p:cTn id="7" presetID="40" presetClass="entr" presetSubtype="0" fill="hold" grpId="0" nodeType="withEffect">
                                  <p:stCondLst>
                                    <p:cond delay="300"/>
                                  </p:stCondLst>
                                  <p:iterate type="lt">
                                    <p:tmPct val="0"/>
                                  </p:iterate>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1"/>
                                          </p:val>
                                        </p:tav>
                                        <p:tav tm="100000">
                                          <p:val>
                                            <p:strVal val="#ppt_x"/>
                                          </p:val>
                                        </p:tav>
                                      </p:tavLst>
                                    </p:anim>
                                    <p:anim calcmode="lin" valueType="num">
                                      <p:cBhvr>
                                        <p:cTn id="11" dur="1000" fill="hold"/>
                                        <p:tgtEl>
                                          <p:spTgt spid="10"/>
                                        </p:tgtEl>
                                        <p:attrNameLst>
                                          <p:attrName>ppt_y</p:attrName>
                                        </p:attrNameLst>
                                      </p:cBhvr>
                                      <p:tavLst>
                                        <p:tav tm="0">
                                          <p:val>
                                            <p:strVal val="#ppt_y"/>
                                          </p:val>
                                        </p:tav>
                                        <p:tav tm="100000">
                                          <p:val>
                                            <p:strVal val="#ppt_y"/>
                                          </p:val>
                                        </p:tav>
                                      </p:tavLst>
                                    </p:anim>
                                  </p:childTnLst>
                                </p:cTn>
                              </p:par>
                              <p:par>
                                <p:cTn id="12" presetID="2" presetClass="entr" presetSubtype="4" fill="hold" nodeType="withEffect">
                                  <p:stCondLst>
                                    <p:cond delay="170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3000" fill="hold"/>
                                        <p:tgtEl>
                                          <p:spTgt spid="11"/>
                                        </p:tgtEl>
                                        <p:attrNameLst>
                                          <p:attrName>ppt_x</p:attrName>
                                        </p:attrNameLst>
                                      </p:cBhvr>
                                      <p:tavLst>
                                        <p:tav tm="0">
                                          <p:val>
                                            <p:strVal val="#ppt_x"/>
                                          </p:val>
                                        </p:tav>
                                        <p:tav tm="100000">
                                          <p:val>
                                            <p:strVal val="#ppt_x"/>
                                          </p:val>
                                        </p:tav>
                                      </p:tavLst>
                                    </p:anim>
                                    <p:anim calcmode="lin" valueType="num">
                                      <p:cBhvr additive="base">
                                        <p:cTn id="15" dur="3000" fill="hold"/>
                                        <p:tgtEl>
                                          <p:spTgt spid="11"/>
                                        </p:tgtEl>
                                        <p:attrNameLst>
                                          <p:attrName>ppt_y</p:attrName>
                                        </p:attrNameLst>
                                      </p:cBhvr>
                                      <p:tavLst>
                                        <p:tav tm="0">
                                          <p:val>
                                            <p:strVal val="1+#ppt_h/2"/>
                                          </p:val>
                                        </p:tav>
                                        <p:tav tm="100000">
                                          <p:val>
                                            <p:strVal val="#ppt_y"/>
                                          </p:val>
                                        </p:tav>
                                      </p:tavLst>
                                    </p:anim>
                                  </p:childTnLst>
                                </p:cTn>
                              </p:par>
                              <p:par>
                                <p:cTn id="16" presetID="31" presetClass="entr" presetSubtype="0" fill="hold" nodeType="withEffect">
                                  <p:stCondLst>
                                    <p:cond delay="8500"/>
                                  </p:stCondLst>
                                  <p:iterate type="lt">
                                    <p:tmPct val="5000"/>
                                  </p:iterate>
                                  <p:childTnLst>
                                    <p:set>
                                      <p:cBhvr>
                                        <p:cTn id="17" dur="1" fill="hold">
                                          <p:stCondLst>
                                            <p:cond delay="0"/>
                                          </p:stCondLst>
                                        </p:cTn>
                                        <p:tgtEl>
                                          <p:spTgt spid="7175"/>
                                        </p:tgtEl>
                                        <p:attrNameLst>
                                          <p:attrName>style.visibility</p:attrName>
                                        </p:attrNameLst>
                                      </p:cBhvr>
                                      <p:to>
                                        <p:strVal val="visible"/>
                                      </p:to>
                                    </p:set>
                                    <p:anim calcmode="lin" valueType="num">
                                      <p:cBhvr>
                                        <p:cTn id="18" dur="2800" fill="hold"/>
                                        <p:tgtEl>
                                          <p:spTgt spid="7175"/>
                                        </p:tgtEl>
                                        <p:attrNameLst>
                                          <p:attrName>ppt_w</p:attrName>
                                        </p:attrNameLst>
                                      </p:cBhvr>
                                      <p:tavLst>
                                        <p:tav tm="0">
                                          <p:val>
                                            <p:fltVal val="0"/>
                                          </p:val>
                                        </p:tav>
                                        <p:tav tm="100000">
                                          <p:val>
                                            <p:strVal val="#ppt_w"/>
                                          </p:val>
                                        </p:tav>
                                      </p:tavLst>
                                    </p:anim>
                                    <p:anim calcmode="lin" valueType="num">
                                      <p:cBhvr>
                                        <p:cTn id="19" dur="2800" fill="hold"/>
                                        <p:tgtEl>
                                          <p:spTgt spid="7175"/>
                                        </p:tgtEl>
                                        <p:attrNameLst>
                                          <p:attrName>ppt_h</p:attrName>
                                        </p:attrNameLst>
                                      </p:cBhvr>
                                      <p:tavLst>
                                        <p:tav tm="0">
                                          <p:val>
                                            <p:fltVal val="0"/>
                                          </p:val>
                                        </p:tav>
                                        <p:tav tm="100000">
                                          <p:val>
                                            <p:strVal val="#ppt_h"/>
                                          </p:val>
                                        </p:tav>
                                      </p:tavLst>
                                    </p:anim>
                                    <p:anim calcmode="lin" valueType="num">
                                      <p:cBhvr>
                                        <p:cTn id="20" dur="2800" fill="hold"/>
                                        <p:tgtEl>
                                          <p:spTgt spid="7175"/>
                                        </p:tgtEl>
                                        <p:attrNameLst>
                                          <p:attrName>style.rotation</p:attrName>
                                        </p:attrNameLst>
                                      </p:cBhvr>
                                      <p:tavLst>
                                        <p:tav tm="0">
                                          <p:val>
                                            <p:fltVal val="90"/>
                                          </p:val>
                                        </p:tav>
                                        <p:tav tm="100000">
                                          <p:val>
                                            <p:fltVal val="0"/>
                                          </p:val>
                                        </p:tav>
                                      </p:tavLst>
                                    </p:anim>
                                    <p:animEffect transition="in" filter="fade">
                                      <p:cBhvr>
                                        <p:cTn id="21" dur="2800"/>
                                        <p:tgtEl>
                                          <p:spTgt spid="7175"/>
                                        </p:tgtEl>
                                      </p:cBhvr>
                                    </p:animEffect>
                                  </p:childTnLst>
                                </p:cTn>
                              </p:par>
                              <p:par>
                                <p:cTn id="22" presetID="31" presetClass="entr" presetSubtype="0" fill="hold" nodeType="withEffect">
                                  <p:stCondLst>
                                    <p:cond delay="12600"/>
                                  </p:stCondLst>
                                  <p:iterate type="lt">
                                    <p:tmPct val="5000"/>
                                  </p:iterate>
                                  <p:childTnLst>
                                    <p:set>
                                      <p:cBhvr>
                                        <p:cTn id="23" dur="1" fill="hold">
                                          <p:stCondLst>
                                            <p:cond delay="0"/>
                                          </p:stCondLst>
                                        </p:cTn>
                                        <p:tgtEl>
                                          <p:spTgt spid="7177"/>
                                        </p:tgtEl>
                                        <p:attrNameLst>
                                          <p:attrName>style.visibility</p:attrName>
                                        </p:attrNameLst>
                                      </p:cBhvr>
                                      <p:to>
                                        <p:strVal val="visible"/>
                                      </p:to>
                                    </p:set>
                                    <p:anim calcmode="lin" valueType="num">
                                      <p:cBhvr>
                                        <p:cTn id="24" dur="2600" fill="hold"/>
                                        <p:tgtEl>
                                          <p:spTgt spid="7177"/>
                                        </p:tgtEl>
                                        <p:attrNameLst>
                                          <p:attrName>ppt_w</p:attrName>
                                        </p:attrNameLst>
                                      </p:cBhvr>
                                      <p:tavLst>
                                        <p:tav tm="0">
                                          <p:val>
                                            <p:fltVal val="0"/>
                                          </p:val>
                                        </p:tav>
                                        <p:tav tm="100000">
                                          <p:val>
                                            <p:strVal val="#ppt_w"/>
                                          </p:val>
                                        </p:tav>
                                      </p:tavLst>
                                    </p:anim>
                                    <p:anim calcmode="lin" valueType="num">
                                      <p:cBhvr>
                                        <p:cTn id="25" dur="2600" fill="hold"/>
                                        <p:tgtEl>
                                          <p:spTgt spid="7177"/>
                                        </p:tgtEl>
                                        <p:attrNameLst>
                                          <p:attrName>ppt_h</p:attrName>
                                        </p:attrNameLst>
                                      </p:cBhvr>
                                      <p:tavLst>
                                        <p:tav tm="0">
                                          <p:val>
                                            <p:fltVal val="0"/>
                                          </p:val>
                                        </p:tav>
                                        <p:tav tm="100000">
                                          <p:val>
                                            <p:strVal val="#ppt_h"/>
                                          </p:val>
                                        </p:tav>
                                      </p:tavLst>
                                    </p:anim>
                                    <p:anim calcmode="lin" valueType="num">
                                      <p:cBhvr>
                                        <p:cTn id="26" dur="2600" fill="hold"/>
                                        <p:tgtEl>
                                          <p:spTgt spid="7177"/>
                                        </p:tgtEl>
                                        <p:attrNameLst>
                                          <p:attrName>style.rotation</p:attrName>
                                        </p:attrNameLst>
                                      </p:cBhvr>
                                      <p:tavLst>
                                        <p:tav tm="0">
                                          <p:val>
                                            <p:fltVal val="90"/>
                                          </p:val>
                                        </p:tav>
                                        <p:tav tm="100000">
                                          <p:val>
                                            <p:fltVal val="0"/>
                                          </p:val>
                                        </p:tav>
                                      </p:tavLst>
                                    </p:anim>
                                    <p:animEffect transition="in" filter="fade">
                                      <p:cBhvr>
                                        <p:cTn id="27" dur="2600"/>
                                        <p:tgtEl>
                                          <p:spTgt spid="7177"/>
                                        </p:tgtEl>
                                      </p:cBhvr>
                                    </p:animEffect>
                                  </p:childTnLst>
                                </p:cTn>
                              </p:par>
                              <p:par>
                                <p:cTn id="28" presetID="2" presetClass="entr" presetSubtype="4" fill="hold" nodeType="withEffect">
                                  <p:stCondLst>
                                    <p:cond delay="177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2000" fill="hold"/>
                                        <p:tgtEl>
                                          <p:spTgt spid="12"/>
                                        </p:tgtEl>
                                        <p:attrNameLst>
                                          <p:attrName>ppt_x</p:attrName>
                                        </p:attrNameLst>
                                      </p:cBhvr>
                                      <p:tavLst>
                                        <p:tav tm="0">
                                          <p:val>
                                            <p:strVal val="#ppt_x"/>
                                          </p:val>
                                        </p:tav>
                                        <p:tav tm="100000">
                                          <p:val>
                                            <p:strVal val="#ppt_x"/>
                                          </p:val>
                                        </p:tav>
                                      </p:tavLst>
                                    </p:anim>
                                    <p:anim calcmode="lin" valueType="num">
                                      <p:cBhvr additive="base">
                                        <p:cTn id="31"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0"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a:extLst>
              <a:ext uri="{FF2B5EF4-FFF2-40B4-BE49-F238E27FC236}">
                <a16:creationId xmlns:a16="http://schemas.microsoft.com/office/drawing/2014/main" id="{965088F1-9473-4D5E-C775-F38DD99D7FEB}"/>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BBFBDE8-289A-864D-D68D-499852BC6D10}"/>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8</a:t>
            </a:r>
          </a:p>
        </p:txBody>
      </p:sp>
      <p:sp>
        <p:nvSpPr>
          <p:cNvPr id="9219" name="Text Box 2">
            <a:extLst>
              <a:ext uri="{FF2B5EF4-FFF2-40B4-BE49-F238E27FC236}">
                <a16:creationId xmlns:a16="http://schemas.microsoft.com/office/drawing/2014/main" id="{919E326B-A027-9B7C-E8E9-E59262764384}"/>
              </a:ext>
            </a:extLst>
          </p:cNvPr>
          <p:cNvSpPr txBox="1">
            <a:spLocks noChangeArrowheads="1"/>
          </p:cNvSpPr>
          <p:nvPr/>
        </p:nvSpPr>
        <p:spPr bwMode="auto">
          <a:xfrm>
            <a:off x="1058863" y="407988"/>
            <a:ext cx="7315200" cy="528637"/>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Context Clues</a:t>
            </a:r>
            <a:endParaRPr lang="en-US" altLang="en-US" sz="2400"/>
          </a:p>
        </p:txBody>
      </p:sp>
      <p:pic>
        <p:nvPicPr>
          <p:cNvPr id="9220" name="Picture 10">
            <a:extLst>
              <a:ext uri="{FF2B5EF4-FFF2-40B4-BE49-F238E27FC236}">
                <a16:creationId xmlns:a16="http://schemas.microsoft.com/office/drawing/2014/main" id="{F0AD3CF5-7206-3CF4-EFD2-06EDDD342A0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863" y="11699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a:extLst>
              <a:ext uri="{FF2B5EF4-FFF2-40B4-BE49-F238E27FC236}">
                <a16:creationId xmlns:a16="http://schemas.microsoft.com/office/drawing/2014/main" id="{7CAEE525-9AE2-8B68-0F4D-35FA0665DD41}"/>
              </a:ext>
            </a:extLst>
          </p:cNvPr>
          <p:cNvSpPr txBox="1">
            <a:spLocks noChangeArrowheads="1"/>
          </p:cNvSpPr>
          <p:nvPr/>
        </p:nvSpPr>
        <p:spPr bwMode="auto">
          <a:xfrm>
            <a:off x="2354263" y="1093788"/>
            <a:ext cx="6096000" cy="13303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Here is an example of a </a:t>
            </a:r>
            <a:r>
              <a:rPr lang="en-US" altLang="en-US" sz="2000" b="1"/>
              <a:t>antonym clue</a:t>
            </a:r>
            <a:r>
              <a:rPr lang="en-US" altLang="en-US" sz="2000"/>
              <a:t>: (look for key words such as</a:t>
            </a:r>
            <a:r>
              <a:rPr lang="en-US" altLang="en-US" sz="2000" i="1"/>
              <a:t> while</a:t>
            </a:r>
            <a:r>
              <a:rPr lang="en-US" altLang="en-US" sz="2000"/>
              <a:t>, </a:t>
            </a:r>
            <a:r>
              <a:rPr lang="en-US" altLang="en-US" sz="2000" i="1"/>
              <a:t>on the other hand</a:t>
            </a:r>
            <a:r>
              <a:rPr lang="en-US" altLang="en-US" sz="2000"/>
              <a:t>, or </a:t>
            </a:r>
            <a:r>
              <a:rPr lang="en-US" altLang="en-US" sz="2000" i="1"/>
              <a:t>but</a:t>
            </a:r>
            <a:r>
              <a:rPr lang="en-US" altLang="en-US" sz="2000"/>
              <a:t>, all of which indicate that an antonym is likely to </a:t>
            </a:r>
          </a:p>
          <a:p>
            <a:pPr eaLnBrk="1" hangingPunct="1"/>
            <a:r>
              <a:rPr lang="en-US" altLang="en-US" sz="2000"/>
              <a:t>follow) </a:t>
            </a:r>
          </a:p>
        </p:txBody>
      </p:sp>
      <p:sp>
        <p:nvSpPr>
          <p:cNvPr id="11" name="Text Box 6">
            <a:extLst>
              <a:ext uri="{FF2B5EF4-FFF2-40B4-BE49-F238E27FC236}">
                <a16:creationId xmlns:a16="http://schemas.microsoft.com/office/drawing/2014/main" id="{FA2F35BA-4326-58EB-0854-E3FB0DC8188C}"/>
              </a:ext>
            </a:extLst>
          </p:cNvPr>
          <p:cNvSpPr txBox="1">
            <a:spLocks noChangeArrowheads="1"/>
          </p:cNvSpPr>
          <p:nvPr/>
        </p:nvSpPr>
        <p:spPr bwMode="auto">
          <a:xfrm>
            <a:off x="2354263" y="2617788"/>
            <a:ext cx="6096000" cy="2246312"/>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Example: Genevieve was generally very </a:t>
            </a:r>
            <a:r>
              <a:rPr lang="en-US" altLang="en-US" sz="2000" b="1" i="1"/>
              <a:t>sloppy</a:t>
            </a:r>
            <a:r>
              <a:rPr lang="en-US" altLang="en-US" sz="2000"/>
              <a:t>, </a:t>
            </a:r>
            <a:r>
              <a:rPr lang="en-US" altLang="en-US" sz="2000" u="sng"/>
              <a:t>while Angela was usually quite organized</a:t>
            </a:r>
            <a:r>
              <a:rPr lang="en-US" altLang="en-US" sz="2000"/>
              <a:t>.</a:t>
            </a:r>
          </a:p>
          <a:p>
            <a:pPr eaLnBrk="1" hangingPunct="1"/>
            <a:endParaRPr lang="en-US" altLang="en-US" sz="2000"/>
          </a:p>
          <a:p>
            <a:pPr eaLnBrk="1" hangingPunct="1"/>
            <a:r>
              <a:rPr lang="en-US" altLang="en-US" sz="2000"/>
              <a:t> </a:t>
            </a:r>
          </a:p>
          <a:p>
            <a:pPr eaLnBrk="1" hangingPunct="1"/>
            <a:endParaRPr lang="en-US" altLang="en-US" sz="2000"/>
          </a:p>
          <a:p>
            <a:pPr eaLnBrk="1" hangingPunct="1"/>
            <a:endParaRPr lang="en-US" altLang="en-US" sz="2000"/>
          </a:p>
          <a:p>
            <a:pPr eaLnBrk="1" hangingPunct="1"/>
            <a:endParaRPr lang="en-US" altLang="en-US" sz="2000"/>
          </a:p>
        </p:txBody>
      </p:sp>
      <p:pic>
        <p:nvPicPr>
          <p:cNvPr id="8201" name="Picture 10">
            <a:extLst>
              <a:ext uri="{FF2B5EF4-FFF2-40B4-BE49-F238E27FC236}">
                <a16:creationId xmlns:a16="http://schemas.microsoft.com/office/drawing/2014/main" id="{F500398A-DEE5-F573-92D4-E9F42B2D390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1463" y="3379788"/>
            <a:ext cx="12954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Notched Right Arrow 8">
            <a:extLst>
              <a:ext uri="{FF2B5EF4-FFF2-40B4-BE49-F238E27FC236}">
                <a16:creationId xmlns:a16="http://schemas.microsoft.com/office/drawing/2014/main" id="{E449B87B-860A-A069-3B8D-6BE038BD4E07}"/>
              </a:ext>
              <a:ext uri="{C183D7F6-B498-43B3-948B-1728B52AA6E4}">
                <adec:decorative xmlns:adec="http://schemas.microsoft.com/office/drawing/2017/decorative" val="1"/>
              </a:ext>
            </a:extLst>
          </p:cNvPr>
          <p:cNvSpPr/>
          <p:nvPr/>
        </p:nvSpPr>
        <p:spPr>
          <a:xfrm>
            <a:off x="4792663" y="3836988"/>
            <a:ext cx="977900" cy="484187"/>
          </a:xfrm>
          <a:prstGeom prst="notchedRightArrow">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200" name="Picture 8">
            <a:extLst>
              <a:ext uri="{FF2B5EF4-FFF2-40B4-BE49-F238E27FC236}">
                <a16:creationId xmlns:a16="http://schemas.microsoft.com/office/drawing/2014/main" id="{1F579A0F-3FA4-2C33-9D8C-053FF76EB0DD}"/>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8063" y="3379788"/>
            <a:ext cx="18288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a:extLst>
              <a:ext uri="{FF2B5EF4-FFF2-40B4-BE49-F238E27FC236}">
                <a16:creationId xmlns:a16="http://schemas.microsoft.com/office/drawing/2014/main" id="{BDF646F4-AEEF-6662-DC69-4B97F6944C0E}"/>
              </a:ext>
            </a:extLst>
          </p:cNvPr>
          <p:cNvSpPr txBox="1">
            <a:spLocks noChangeArrowheads="1"/>
          </p:cNvSpPr>
          <p:nvPr/>
        </p:nvSpPr>
        <p:spPr bwMode="auto">
          <a:xfrm>
            <a:off x="2354263" y="5056188"/>
            <a:ext cx="6096000" cy="1016000"/>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In this sentence, </a:t>
            </a:r>
            <a:r>
              <a:rPr lang="en-US" altLang="en-US" sz="2000" b="1" i="1"/>
              <a:t>sloppy</a:t>
            </a:r>
            <a:r>
              <a:rPr lang="en-US" altLang="en-US" sz="2000"/>
              <a:t> means: “a lack of neatness or order; untidy”. </a:t>
            </a:r>
            <a:r>
              <a:rPr lang="en-US" altLang="en-US" sz="2000" u="sng"/>
              <a:t>Organized</a:t>
            </a:r>
            <a:r>
              <a:rPr lang="en-US" altLang="en-US" sz="2000"/>
              <a:t>, the antonym, means just the opposite: “orderly, structured, functional”.</a:t>
            </a:r>
          </a:p>
        </p:txBody>
      </p:sp>
      <p:pic>
        <p:nvPicPr>
          <p:cNvPr id="13" name="Read1376.WAV">
            <a:hlinkClick r:id="" action="ppaction://media"/>
            <a:extLst>
              <a:ext uri="{FF2B5EF4-FFF2-40B4-BE49-F238E27FC236}">
                <a16:creationId xmlns:a16="http://schemas.microsoft.com/office/drawing/2014/main" id="{033822A4-2B7C-2EC9-1C29-7B1DF2571D30}"/>
              </a:ext>
              <a:ext uri="{C183D7F6-B498-43B3-948B-1728B52AA6E4}">
                <adec:decorative xmlns:adec="http://schemas.microsoft.com/office/drawing/2017/decorative" val="1"/>
              </a:ext>
            </a:extLst>
          </p:cNvPr>
          <p:cNvPicPr>
            <a:picLocks noRot="1" noChangeAspect="1"/>
          </p:cNvPicPr>
          <p:nvPr>
            <a:wavAudioFile r:embed="rId1" name="Reading Context-06.WAV"/>
          </p:nvPr>
        </p:nvPicPr>
        <p:blipFill>
          <a:blip r:embed="rId8">
            <a:extLst>
              <a:ext uri="{28A0092B-C50C-407E-A947-70E740481C1C}">
                <a14:useLocalDpi xmlns:a14="http://schemas.microsoft.com/office/drawing/2010/main" val="0"/>
              </a:ext>
            </a:extLst>
          </a:blip>
          <a:srcRect/>
          <a:stretch>
            <a:fillRect/>
          </a:stretch>
        </p:blipFill>
        <p:spPr bwMode="auto">
          <a:xfrm>
            <a:off x="84582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Footer Placeholder 3">
            <a:extLst>
              <a:ext uri="{FF2B5EF4-FFF2-40B4-BE49-F238E27FC236}">
                <a16:creationId xmlns:a16="http://schemas.microsoft.com/office/drawing/2014/main" id="{A95A7B75-B634-5A14-766B-FDB7D8984C8D}"/>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5666" fill="hold"/>
                                        <p:tgtEl>
                                          <p:spTgt spid="13"/>
                                        </p:tgtEl>
                                      </p:cBhvr>
                                    </p:cmd>
                                  </p:childTnLst>
                                </p:cTn>
                              </p:par>
                              <p:par>
                                <p:cTn id="7" presetID="37"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2900"/>
                                        <p:tgtEl>
                                          <p:spTgt spid="10"/>
                                        </p:tgtEl>
                                      </p:cBhvr>
                                    </p:animEffect>
                                    <p:anim calcmode="lin" valueType="num">
                                      <p:cBhvr>
                                        <p:cTn id="10" dur="2900" fill="hold"/>
                                        <p:tgtEl>
                                          <p:spTgt spid="10"/>
                                        </p:tgtEl>
                                        <p:attrNameLst>
                                          <p:attrName>ppt_x</p:attrName>
                                        </p:attrNameLst>
                                      </p:cBhvr>
                                      <p:tavLst>
                                        <p:tav tm="0">
                                          <p:val>
                                            <p:strVal val="#ppt_x"/>
                                          </p:val>
                                        </p:tav>
                                        <p:tav tm="100000">
                                          <p:val>
                                            <p:strVal val="#ppt_x"/>
                                          </p:val>
                                        </p:tav>
                                      </p:tavLst>
                                    </p:anim>
                                    <p:anim calcmode="lin" valueType="num">
                                      <p:cBhvr>
                                        <p:cTn id="11" dur="2610" decel="100000" fill="hold"/>
                                        <p:tgtEl>
                                          <p:spTgt spid="10"/>
                                        </p:tgtEl>
                                        <p:attrNameLst>
                                          <p:attrName>ppt_y</p:attrName>
                                        </p:attrNameLst>
                                      </p:cBhvr>
                                      <p:tavLst>
                                        <p:tav tm="0">
                                          <p:val>
                                            <p:strVal val="#ppt_y+1"/>
                                          </p:val>
                                        </p:tav>
                                        <p:tav tm="100000">
                                          <p:val>
                                            <p:strVal val="#ppt_y-.03"/>
                                          </p:val>
                                        </p:tav>
                                      </p:tavLst>
                                    </p:anim>
                                    <p:anim calcmode="lin" valueType="num">
                                      <p:cBhvr>
                                        <p:cTn id="12" dur="290" accel="100000" fill="hold">
                                          <p:stCondLst>
                                            <p:cond delay="2610"/>
                                          </p:stCondLst>
                                        </p:cTn>
                                        <p:tgtEl>
                                          <p:spTgt spid="10"/>
                                        </p:tgtEl>
                                        <p:attrNameLst>
                                          <p:attrName>ppt_y</p:attrName>
                                        </p:attrNameLst>
                                      </p:cBhvr>
                                      <p:tavLst>
                                        <p:tav tm="0">
                                          <p:val>
                                            <p:strVal val="#ppt_y-.03"/>
                                          </p:val>
                                        </p:tav>
                                        <p:tav tm="100000">
                                          <p:val>
                                            <p:strVal val="#ppt_y"/>
                                          </p:val>
                                        </p:tav>
                                      </p:tavLst>
                                    </p:anim>
                                  </p:childTnLst>
                                </p:cTn>
                              </p:par>
                              <p:par>
                                <p:cTn id="13" presetID="37" presetClass="entr" presetSubtype="0" fill="hold" grpId="0" nodeType="withEffect">
                                  <p:stCondLst>
                                    <p:cond delay="121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0"/>
                                        <p:tgtEl>
                                          <p:spTgt spid="11"/>
                                        </p:tgtEl>
                                      </p:cBhvr>
                                    </p:animEffect>
                                    <p:anim calcmode="lin" valueType="num">
                                      <p:cBhvr>
                                        <p:cTn id="16" dur="5000" fill="hold"/>
                                        <p:tgtEl>
                                          <p:spTgt spid="11"/>
                                        </p:tgtEl>
                                        <p:attrNameLst>
                                          <p:attrName>ppt_x</p:attrName>
                                        </p:attrNameLst>
                                      </p:cBhvr>
                                      <p:tavLst>
                                        <p:tav tm="0">
                                          <p:val>
                                            <p:strVal val="#ppt_x"/>
                                          </p:val>
                                        </p:tav>
                                        <p:tav tm="100000">
                                          <p:val>
                                            <p:strVal val="#ppt_x"/>
                                          </p:val>
                                        </p:tav>
                                      </p:tavLst>
                                    </p:anim>
                                    <p:anim calcmode="lin" valueType="num">
                                      <p:cBhvr>
                                        <p:cTn id="17" dur="4500" decel="100000" fill="hold"/>
                                        <p:tgtEl>
                                          <p:spTgt spid="11"/>
                                        </p:tgtEl>
                                        <p:attrNameLst>
                                          <p:attrName>ppt_y</p:attrName>
                                        </p:attrNameLst>
                                      </p:cBhvr>
                                      <p:tavLst>
                                        <p:tav tm="0">
                                          <p:val>
                                            <p:strVal val="#ppt_y+1"/>
                                          </p:val>
                                        </p:tav>
                                        <p:tav tm="100000">
                                          <p:val>
                                            <p:strVal val="#ppt_y-.03"/>
                                          </p:val>
                                        </p:tav>
                                      </p:tavLst>
                                    </p:anim>
                                    <p:anim calcmode="lin" valueType="num">
                                      <p:cBhvr>
                                        <p:cTn id="18" dur="500" accel="100000" fill="hold">
                                          <p:stCondLst>
                                            <p:cond delay="4500"/>
                                          </p:stCondLst>
                                        </p:cTn>
                                        <p:tgtEl>
                                          <p:spTgt spid="11"/>
                                        </p:tgtEl>
                                        <p:attrNameLst>
                                          <p:attrName>ppt_y</p:attrName>
                                        </p:attrNameLst>
                                      </p:cBhvr>
                                      <p:tavLst>
                                        <p:tav tm="0">
                                          <p:val>
                                            <p:strVal val="#ppt_y-.03"/>
                                          </p:val>
                                        </p:tav>
                                        <p:tav tm="100000">
                                          <p:val>
                                            <p:strVal val="#ppt_y"/>
                                          </p:val>
                                        </p:tav>
                                      </p:tavLst>
                                    </p:anim>
                                  </p:childTnLst>
                                </p:cTn>
                              </p:par>
                              <p:par>
                                <p:cTn id="19" presetID="4" presetClass="entr" presetSubtype="16" fill="hold" nodeType="withEffect">
                                  <p:stCondLst>
                                    <p:cond delay="17900"/>
                                  </p:stCondLst>
                                  <p:childTnLst>
                                    <p:set>
                                      <p:cBhvr>
                                        <p:cTn id="20" dur="1" fill="hold">
                                          <p:stCondLst>
                                            <p:cond delay="0"/>
                                          </p:stCondLst>
                                        </p:cTn>
                                        <p:tgtEl>
                                          <p:spTgt spid="8201"/>
                                        </p:tgtEl>
                                        <p:attrNameLst>
                                          <p:attrName>style.visibility</p:attrName>
                                        </p:attrNameLst>
                                      </p:cBhvr>
                                      <p:to>
                                        <p:strVal val="visible"/>
                                      </p:to>
                                    </p:set>
                                    <p:animEffect transition="in" filter="box(in)">
                                      <p:cBhvr>
                                        <p:cTn id="21" dur="1000"/>
                                        <p:tgtEl>
                                          <p:spTgt spid="8201"/>
                                        </p:tgtEl>
                                      </p:cBhvr>
                                    </p:animEffect>
                                  </p:childTnLst>
                                </p:cTn>
                              </p:par>
                              <p:par>
                                <p:cTn id="22" presetID="4" presetClass="entr" presetSubtype="16" fill="hold" grpId="0" nodeType="withEffect">
                                  <p:stCondLst>
                                    <p:cond delay="18900"/>
                                  </p:stCondLst>
                                  <p:childTnLst>
                                    <p:set>
                                      <p:cBhvr>
                                        <p:cTn id="23" dur="1" fill="hold">
                                          <p:stCondLst>
                                            <p:cond delay="0"/>
                                          </p:stCondLst>
                                        </p:cTn>
                                        <p:tgtEl>
                                          <p:spTgt spid="9"/>
                                        </p:tgtEl>
                                        <p:attrNameLst>
                                          <p:attrName>style.visibility</p:attrName>
                                        </p:attrNameLst>
                                      </p:cBhvr>
                                      <p:to>
                                        <p:strVal val="visible"/>
                                      </p:to>
                                    </p:set>
                                    <p:animEffect transition="in" filter="box(in)">
                                      <p:cBhvr>
                                        <p:cTn id="24" dur="1000"/>
                                        <p:tgtEl>
                                          <p:spTgt spid="9"/>
                                        </p:tgtEl>
                                      </p:cBhvr>
                                    </p:animEffect>
                                  </p:childTnLst>
                                </p:cTn>
                              </p:par>
                              <p:par>
                                <p:cTn id="25" presetID="4" presetClass="entr" presetSubtype="16" fill="hold" nodeType="withEffect">
                                  <p:stCondLst>
                                    <p:cond delay="20000"/>
                                  </p:stCondLst>
                                  <p:childTnLst>
                                    <p:set>
                                      <p:cBhvr>
                                        <p:cTn id="26" dur="1" fill="hold">
                                          <p:stCondLst>
                                            <p:cond delay="0"/>
                                          </p:stCondLst>
                                        </p:cTn>
                                        <p:tgtEl>
                                          <p:spTgt spid="8200"/>
                                        </p:tgtEl>
                                        <p:attrNameLst>
                                          <p:attrName>style.visibility</p:attrName>
                                        </p:attrNameLst>
                                      </p:cBhvr>
                                      <p:to>
                                        <p:strVal val="visible"/>
                                      </p:to>
                                    </p:set>
                                    <p:animEffect transition="in" filter="box(in)">
                                      <p:cBhvr>
                                        <p:cTn id="27" dur="1000"/>
                                        <p:tgtEl>
                                          <p:spTgt spid="8200"/>
                                        </p:tgtEl>
                                      </p:cBhvr>
                                    </p:animEffect>
                                  </p:childTnLst>
                                </p:cTn>
                              </p:par>
                              <p:par>
                                <p:cTn id="28" presetID="2" presetClass="entr" presetSubtype="4" fill="hold" grpId="0" nodeType="withEffect">
                                  <p:stCondLst>
                                    <p:cond delay="224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3000" fill="hold"/>
                                        <p:tgtEl>
                                          <p:spTgt spid="12"/>
                                        </p:tgtEl>
                                        <p:attrNameLst>
                                          <p:attrName>ppt_x</p:attrName>
                                        </p:attrNameLst>
                                      </p:cBhvr>
                                      <p:tavLst>
                                        <p:tav tm="0">
                                          <p:val>
                                            <p:strVal val="#ppt_x"/>
                                          </p:val>
                                        </p:tav>
                                        <p:tav tm="100000">
                                          <p:val>
                                            <p:strVal val="#ppt_x"/>
                                          </p:val>
                                        </p:tav>
                                      </p:tavLst>
                                    </p:anim>
                                    <p:anim calcmode="lin" valueType="num">
                                      <p:cBhvr additive="base">
                                        <p:cTn id="31" dur="3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0" grpId="0" animBg="1"/>
      <p:bldP spid="11" grpId="0" animBg="1"/>
      <p:bldP spid="9"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a:extLst>
              <a:ext uri="{FF2B5EF4-FFF2-40B4-BE49-F238E27FC236}">
                <a16:creationId xmlns:a16="http://schemas.microsoft.com/office/drawing/2014/main" id="{C4B62885-82DF-18E0-AADF-CB6871EFC2C9}"/>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1056A5F-A06A-9E26-E388-926E272F4591}"/>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9</a:t>
            </a:r>
          </a:p>
        </p:txBody>
      </p:sp>
      <p:sp>
        <p:nvSpPr>
          <p:cNvPr id="10243" name="Text Box 2">
            <a:extLst>
              <a:ext uri="{FF2B5EF4-FFF2-40B4-BE49-F238E27FC236}">
                <a16:creationId xmlns:a16="http://schemas.microsoft.com/office/drawing/2014/main" id="{2088AA86-4272-CDAA-FD6F-922AF0BEC133}"/>
              </a:ext>
            </a:extLst>
          </p:cNvPr>
          <p:cNvSpPr txBox="1">
            <a:spLocks noChangeArrowheads="1"/>
          </p:cNvSpPr>
          <p:nvPr/>
        </p:nvSpPr>
        <p:spPr bwMode="auto">
          <a:xfrm>
            <a:off x="1136650" y="228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Context Clues</a:t>
            </a:r>
            <a:endParaRPr lang="en-US" altLang="en-US" sz="2400"/>
          </a:p>
        </p:txBody>
      </p:sp>
      <p:pic>
        <p:nvPicPr>
          <p:cNvPr id="10244" name="Picture 10">
            <a:extLst>
              <a:ext uri="{FF2B5EF4-FFF2-40B4-BE49-F238E27FC236}">
                <a16:creationId xmlns:a16="http://schemas.microsoft.com/office/drawing/2014/main" id="{0D509389-6A3F-1C39-50DA-DAA8836E88B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650" y="990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a:extLst>
              <a:ext uri="{FF2B5EF4-FFF2-40B4-BE49-F238E27FC236}">
                <a16:creationId xmlns:a16="http://schemas.microsoft.com/office/drawing/2014/main" id="{553E80F6-D106-305E-C664-564043A5DD0F}"/>
              </a:ext>
            </a:extLst>
          </p:cNvPr>
          <p:cNvSpPr txBox="1">
            <a:spLocks noChangeArrowheads="1"/>
          </p:cNvSpPr>
          <p:nvPr/>
        </p:nvSpPr>
        <p:spPr bwMode="auto">
          <a:xfrm>
            <a:off x="2432050" y="914400"/>
            <a:ext cx="6096000" cy="13303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Here is an example of a </a:t>
            </a:r>
            <a:r>
              <a:rPr lang="en-US" altLang="en-US" sz="2000" b="1"/>
              <a:t>definition</a:t>
            </a:r>
            <a:r>
              <a:rPr lang="en-US" altLang="en-US" sz="2000"/>
              <a:t> </a:t>
            </a:r>
            <a:r>
              <a:rPr lang="en-US" altLang="en-US" sz="2000" b="1"/>
              <a:t>clue</a:t>
            </a:r>
            <a:r>
              <a:rPr lang="en-US" altLang="en-US" sz="2000"/>
              <a:t>:</a:t>
            </a:r>
          </a:p>
          <a:p>
            <a:pPr eaLnBrk="1" hangingPunct="1"/>
            <a:r>
              <a:rPr lang="en-US" altLang="en-US" sz="2000"/>
              <a:t>(look for key words such as </a:t>
            </a:r>
            <a:r>
              <a:rPr lang="en-US" altLang="en-US" sz="2000" i="1"/>
              <a:t>or, which</a:t>
            </a:r>
            <a:r>
              <a:rPr lang="en-US" altLang="en-US" sz="2000"/>
              <a:t>, and </a:t>
            </a:r>
            <a:r>
              <a:rPr lang="en-US" altLang="en-US" sz="2000" i="1"/>
              <a:t>by, </a:t>
            </a:r>
            <a:r>
              <a:rPr lang="en-US" altLang="en-US" sz="2000"/>
              <a:t>all of which indicate, that a definition is likely to follow) </a:t>
            </a:r>
          </a:p>
          <a:p>
            <a:pPr eaLnBrk="1" hangingPunct="1"/>
            <a:endParaRPr lang="en-US" altLang="en-US" sz="2000"/>
          </a:p>
        </p:txBody>
      </p:sp>
      <p:sp>
        <p:nvSpPr>
          <p:cNvPr id="11" name="Text Box 6">
            <a:extLst>
              <a:ext uri="{FF2B5EF4-FFF2-40B4-BE49-F238E27FC236}">
                <a16:creationId xmlns:a16="http://schemas.microsoft.com/office/drawing/2014/main" id="{BAA8425E-7887-C3A3-AE6A-D1F2DA4996E1}"/>
              </a:ext>
            </a:extLst>
          </p:cNvPr>
          <p:cNvSpPr txBox="1">
            <a:spLocks noChangeArrowheads="1"/>
          </p:cNvSpPr>
          <p:nvPr/>
        </p:nvSpPr>
        <p:spPr bwMode="auto">
          <a:xfrm>
            <a:off x="2432050" y="2286000"/>
            <a:ext cx="6096000" cy="2246313"/>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Example: Kimiko was really a true </a:t>
            </a:r>
            <a:r>
              <a:rPr lang="en-US" altLang="en-US" sz="2000" b="1" i="1"/>
              <a:t>linguaphile</a:t>
            </a:r>
            <a:r>
              <a:rPr lang="en-US" altLang="en-US" sz="2000"/>
              <a:t>, which is someone who loves words and languages</a:t>
            </a:r>
          </a:p>
          <a:p>
            <a:pPr eaLnBrk="1" hangingPunct="1"/>
            <a:endParaRPr lang="en-US" altLang="en-US" sz="2000"/>
          </a:p>
          <a:p>
            <a:pPr eaLnBrk="1" hangingPunct="1"/>
            <a:endParaRPr lang="en-US" altLang="en-US" sz="2000"/>
          </a:p>
          <a:p>
            <a:pPr eaLnBrk="1" hangingPunct="1"/>
            <a:endParaRPr lang="en-US" altLang="en-US" sz="2000"/>
          </a:p>
          <a:p>
            <a:pPr eaLnBrk="1" hangingPunct="1"/>
            <a:endParaRPr lang="en-US" altLang="en-US" sz="2000"/>
          </a:p>
          <a:p>
            <a:pPr eaLnBrk="1" hangingPunct="1"/>
            <a:r>
              <a:rPr lang="en-US" altLang="en-US" sz="2000"/>
              <a:t>.</a:t>
            </a:r>
          </a:p>
        </p:txBody>
      </p:sp>
      <p:pic>
        <p:nvPicPr>
          <p:cNvPr id="9224" name="Picture 8">
            <a:extLst>
              <a:ext uri="{FF2B5EF4-FFF2-40B4-BE49-F238E27FC236}">
                <a16:creationId xmlns:a16="http://schemas.microsoft.com/office/drawing/2014/main" id="{5E4AD812-311B-58A2-6EA1-16C280FC75A1}"/>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1650" y="3200400"/>
            <a:ext cx="8667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a:extLst>
              <a:ext uri="{FF2B5EF4-FFF2-40B4-BE49-F238E27FC236}">
                <a16:creationId xmlns:a16="http://schemas.microsoft.com/office/drawing/2014/main" id="{D254C329-95DC-D4C7-2AAF-4EABC946B40A}"/>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7050" y="2971800"/>
            <a:ext cx="1870075"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9">
            <a:extLst>
              <a:ext uri="{FF2B5EF4-FFF2-40B4-BE49-F238E27FC236}">
                <a16:creationId xmlns:a16="http://schemas.microsoft.com/office/drawing/2014/main" id="{09B78CCA-0B72-D143-12DB-3009FD6EFB66}"/>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7850" y="3048000"/>
            <a:ext cx="6953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a:extLst>
              <a:ext uri="{FF2B5EF4-FFF2-40B4-BE49-F238E27FC236}">
                <a16:creationId xmlns:a16="http://schemas.microsoft.com/office/drawing/2014/main" id="{B5ED421E-B554-35BA-1B13-047C4DC75760}"/>
              </a:ext>
            </a:extLst>
          </p:cNvPr>
          <p:cNvSpPr txBox="1">
            <a:spLocks noChangeArrowheads="1"/>
          </p:cNvSpPr>
          <p:nvPr/>
        </p:nvSpPr>
        <p:spPr bwMode="auto">
          <a:xfrm>
            <a:off x="2432050" y="4648200"/>
            <a:ext cx="6096000" cy="13239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In this sentence,</a:t>
            </a:r>
            <a:r>
              <a:rPr lang="en-US" altLang="en-US" sz="2000" b="1" i="1"/>
              <a:t> linguaphile </a:t>
            </a:r>
            <a:r>
              <a:rPr lang="en-US" altLang="en-US" sz="2000"/>
              <a:t>simply means: “someone who loves words and languages”. The definition is provided for you right within the sentence.</a:t>
            </a:r>
          </a:p>
        </p:txBody>
      </p:sp>
      <p:pic>
        <p:nvPicPr>
          <p:cNvPr id="13" name="Read1376.WAV">
            <a:hlinkClick r:id="" action="ppaction://media"/>
            <a:extLst>
              <a:ext uri="{FF2B5EF4-FFF2-40B4-BE49-F238E27FC236}">
                <a16:creationId xmlns:a16="http://schemas.microsoft.com/office/drawing/2014/main" id="{BECFDEAA-C2DB-B13D-34B2-358CE9A40263}"/>
              </a:ext>
              <a:ext uri="{C183D7F6-B498-43B3-948B-1728B52AA6E4}">
                <adec:decorative xmlns:adec="http://schemas.microsoft.com/office/drawing/2017/decorative" val="1"/>
              </a:ext>
            </a:extLst>
          </p:cNvPr>
          <p:cNvPicPr>
            <a:picLocks noRot="1" noChangeAspect="1"/>
          </p:cNvPicPr>
          <p:nvPr>
            <a:wavAudioFile r:embed="rId1" name="Reading Context-07.WAV"/>
          </p:nvPr>
        </p:nvPicPr>
        <p:blipFill>
          <a:blip r:embed="rId9">
            <a:extLst>
              <a:ext uri="{28A0092B-C50C-407E-A947-70E740481C1C}">
                <a14:useLocalDpi xmlns:a14="http://schemas.microsoft.com/office/drawing/2010/main" val="0"/>
              </a:ext>
            </a:extLst>
          </a:blip>
          <a:srcRect/>
          <a:stretch>
            <a:fillRect/>
          </a:stretch>
        </p:blipFill>
        <p:spPr bwMode="auto">
          <a:xfrm>
            <a:off x="85344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Footer Placeholder 3">
            <a:extLst>
              <a:ext uri="{FF2B5EF4-FFF2-40B4-BE49-F238E27FC236}">
                <a16:creationId xmlns:a16="http://schemas.microsoft.com/office/drawing/2014/main" id="{028ABB91-5FD7-090B-C1C7-CB44367AF704}"/>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437" fill="hold"/>
                                        <p:tgtEl>
                                          <p:spTgt spid="13"/>
                                        </p:tgtEl>
                                      </p:cBhvr>
                                    </p:cmd>
                                  </p:childTnLst>
                                </p:cTn>
                              </p:par>
                              <p:par>
                                <p:cTn id="7" presetID="37"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3000"/>
                                        <p:tgtEl>
                                          <p:spTgt spid="10"/>
                                        </p:tgtEl>
                                      </p:cBhvr>
                                    </p:animEffect>
                                    <p:anim calcmode="lin" valueType="num">
                                      <p:cBhvr>
                                        <p:cTn id="10" dur="3000" fill="hold"/>
                                        <p:tgtEl>
                                          <p:spTgt spid="10"/>
                                        </p:tgtEl>
                                        <p:attrNameLst>
                                          <p:attrName>ppt_x</p:attrName>
                                        </p:attrNameLst>
                                      </p:cBhvr>
                                      <p:tavLst>
                                        <p:tav tm="0">
                                          <p:val>
                                            <p:strVal val="#ppt_x"/>
                                          </p:val>
                                        </p:tav>
                                        <p:tav tm="100000">
                                          <p:val>
                                            <p:strVal val="#ppt_x"/>
                                          </p:val>
                                        </p:tav>
                                      </p:tavLst>
                                    </p:anim>
                                    <p:anim calcmode="lin" valueType="num">
                                      <p:cBhvr>
                                        <p:cTn id="11" dur="2700" decel="100000" fill="hold"/>
                                        <p:tgtEl>
                                          <p:spTgt spid="10"/>
                                        </p:tgtEl>
                                        <p:attrNameLst>
                                          <p:attrName>ppt_y</p:attrName>
                                        </p:attrNameLst>
                                      </p:cBhvr>
                                      <p:tavLst>
                                        <p:tav tm="0">
                                          <p:val>
                                            <p:strVal val="#ppt_y+1"/>
                                          </p:val>
                                        </p:tav>
                                        <p:tav tm="100000">
                                          <p:val>
                                            <p:strVal val="#ppt_y-.03"/>
                                          </p:val>
                                        </p:tav>
                                      </p:tavLst>
                                    </p:anim>
                                    <p:anim calcmode="lin" valueType="num">
                                      <p:cBhvr>
                                        <p:cTn id="12" dur="300" accel="100000" fill="hold">
                                          <p:stCondLst>
                                            <p:cond delay="2700"/>
                                          </p:stCondLst>
                                        </p:cTn>
                                        <p:tgtEl>
                                          <p:spTgt spid="10"/>
                                        </p:tgtEl>
                                        <p:attrNameLst>
                                          <p:attrName>ppt_y</p:attrName>
                                        </p:attrNameLst>
                                      </p:cBhvr>
                                      <p:tavLst>
                                        <p:tav tm="0">
                                          <p:val>
                                            <p:strVal val="#ppt_y-.03"/>
                                          </p:val>
                                        </p:tav>
                                        <p:tav tm="100000">
                                          <p:val>
                                            <p:strVal val="#ppt_y"/>
                                          </p:val>
                                        </p:tav>
                                      </p:tavLst>
                                    </p:anim>
                                  </p:childTnLst>
                                </p:cTn>
                              </p:par>
                              <p:par>
                                <p:cTn id="13" presetID="37" presetClass="entr" presetSubtype="0" fill="hold" grpId="0" nodeType="withEffect">
                                  <p:stCondLst>
                                    <p:cond delay="122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3600"/>
                                        <p:tgtEl>
                                          <p:spTgt spid="11"/>
                                        </p:tgtEl>
                                      </p:cBhvr>
                                    </p:animEffect>
                                    <p:anim calcmode="lin" valueType="num">
                                      <p:cBhvr>
                                        <p:cTn id="16" dur="3600" fill="hold"/>
                                        <p:tgtEl>
                                          <p:spTgt spid="11"/>
                                        </p:tgtEl>
                                        <p:attrNameLst>
                                          <p:attrName>ppt_x</p:attrName>
                                        </p:attrNameLst>
                                      </p:cBhvr>
                                      <p:tavLst>
                                        <p:tav tm="0">
                                          <p:val>
                                            <p:strVal val="#ppt_x"/>
                                          </p:val>
                                        </p:tav>
                                        <p:tav tm="100000">
                                          <p:val>
                                            <p:strVal val="#ppt_x"/>
                                          </p:val>
                                        </p:tav>
                                      </p:tavLst>
                                    </p:anim>
                                    <p:anim calcmode="lin" valueType="num">
                                      <p:cBhvr>
                                        <p:cTn id="17" dur="3240" decel="100000" fill="hold"/>
                                        <p:tgtEl>
                                          <p:spTgt spid="11"/>
                                        </p:tgtEl>
                                        <p:attrNameLst>
                                          <p:attrName>ppt_y</p:attrName>
                                        </p:attrNameLst>
                                      </p:cBhvr>
                                      <p:tavLst>
                                        <p:tav tm="0">
                                          <p:val>
                                            <p:strVal val="#ppt_y+1"/>
                                          </p:val>
                                        </p:tav>
                                        <p:tav tm="100000">
                                          <p:val>
                                            <p:strVal val="#ppt_y-.03"/>
                                          </p:val>
                                        </p:tav>
                                      </p:tavLst>
                                    </p:anim>
                                    <p:anim calcmode="lin" valueType="num">
                                      <p:cBhvr>
                                        <p:cTn id="18" dur="360" accel="100000" fill="hold">
                                          <p:stCondLst>
                                            <p:cond delay="3240"/>
                                          </p:stCondLst>
                                        </p:cTn>
                                        <p:tgtEl>
                                          <p:spTgt spid="11"/>
                                        </p:tgtEl>
                                        <p:attrNameLst>
                                          <p:attrName>ppt_y</p:attrName>
                                        </p:attrNameLst>
                                      </p:cBhvr>
                                      <p:tavLst>
                                        <p:tav tm="0">
                                          <p:val>
                                            <p:strVal val="#ppt_y-.03"/>
                                          </p:val>
                                        </p:tav>
                                        <p:tav tm="100000">
                                          <p:val>
                                            <p:strVal val="#ppt_y"/>
                                          </p:val>
                                        </p:tav>
                                      </p:tavLst>
                                    </p:anim>
                                  </p:childTnLst>
                                </p:cTn>
                              </p:par>
                              <p:par>
                                <p:cTn id="19" presetID="47" presetClass="entr" presetSubtype="0" fill="hold" nodeType="withEffect">
                                  <p:stCondLst>
                                    <p:cond delay="17400"/>
                                  </p:stCondLst>
                                  <p:childTnLst>
                                    <p:set>
                                      <p:cBhvr>
                                        <p:cTn id="20" dur="1" fill="hold">
                                          <p:stCondLst>
                                            <p:cond delay="0"/>
                                          </p:stCondLst>
                                        </p:cTn>
                                        <p:tgtEl>
                                          <p:spTgt spid="9223"/>
                                        </p:tgtEl>
                                        <p:attrNameLst>
                                          <p:attrName>style.visibility</p:attrName>
                                        </p:attrNameLst>
                                      </p:cBhvr>
                                      <p:to>
                                        <p:strVal val="visible"/>
                                      </p:to>
                                    </p:set>
                                    <p:animEffect transition="in" filter="fade">
                                      <p:cBhvr>
                                        <p:cTn id="21" dur="1000"/>
                                        <p:tgtEl>
                                          <p:spTgt spid="9223"/>
                                        </p:tgtEl>
                                      </p:cBhvr>
                                    </p:animEffect>
                                    <p:anim calcmode="lin" valueType="num">
                                      <p:cBhvr>
                                        <p:cTn id="22" dur="1000" fill="hold"/>
                                        <p:tgtEl>
                                          <p:spTgt spid="9223"/>
                                        </p:tgtEl>
                                        <p:attrNameLst>
                                          <p:attrName>ppt_x</p:attrName>
                                        </p:attrNameLst>
                                      </p:cBhvr>
                                      <p:tavLst>
                                        <p:tav tm="0">
                                          <p:val>
                                            <p:strVal val="#ppt_x"/>
                                          </p:val>
                                        </p:tav>
                                        <p:tav tm="100000">
                                          <p:val>
                                            <p:strVal val="#ppt_x"/>
                                          </p:val>
                                        </p:tav>
                                      </p:tavLst>
                                    </p:anim>
                                    <p:anim calcmode="lin" valueType="num">
                                      <p:cBhvr>
                                        <p:cTn id="23" dur="1000" fill="hold"/>
                                        <p:tgtEl>
                                          <p:spTgt spid="9223"/>
                                        </p:tgtEl>
                                        <p:attrNameLst>
                                          <p:attrName>ppt_y</p:attrName>
                                        </p:attrNameLst>
                                      </p:cBhvr>
                                      <p:tavLst>
                                        <p:tav tm="0">
                                          <p:val>
                                            <p:strVal val="#ppt_y-.1"/>
                                          </p:val>
                                        </p:tav>
                                        <p:tav tm="100000">
                                          <p:val>
                                            <p:strVal val="#ppt_y"/>
                                          </p:val>
                                        </p:tav>
                                      </p:tavLst>
                                    </p:anim>
                                  </p:childTnLst>
                                </p:cTn>
                              </p:par>
                              <p:par>
                                <p:cTn id="24" presetID="35" presetClass="entr" presetSubtype="0" fill="hold" nodeType="withEffect">
                                  <p:stCondLst>
                                    <p:cond delay="18000"/>
                                  </p:stCondLst>
                                  <p:childTnLst>
                                    <p:set>
                                      <p:cBhvr>
                                        <p:cTn id="25" dur="1" fill="hold">
                                          <p:stCondLst>
                                            <p:cond delay="0"/>
                                          </p:stCondLst>
                                        </p:cTn>
                                        <p:tgtEl>
                                          <p:spTgt spid="9224"/>
                                        </p:tgtEl>
                                        <p:attrNameLst>
                                          <p:attrName>style.visibility</p:attrName>
                                        </p:attrNameLst>
                                      </p:cBhvr>
                                      <p:to>
                                        <p:strVal val="visible"/>
                                      </p:to>
                                    </p:set>
                                    <p:animEffect transition="in" filter="fade">
                                      <p:cBhvr>
                                        <p:cTn id="26" dur="2000"/>
                                        <p:tgtEl>
                                          <p:spTgt spid="9224"/>
                                        </p:tgtEl>
                                      </p:cBhvr>
                                    </p:animEffect>
                                    <p:anim calcmode="lin" valueType="num">
                                      <p:cBhvr>
                                        <p:cTn id="27" dur="2000" fill="hold"/>
                                        <p:tgtEl>
                                          <p:spTgt spid="9224"/>
                                        </p:tgtEl>
                                        <p:attrNameLst>
                                          <p:attrName>style.rotation</p:attrName>
                                        </p:attrNameLst>
                                      </p:cBhvr>
                                      <p:tavLst>
                                        <p:tav tm="0">
                                          <p:val>
                                            <p:fltVal val="720"/>
                                          </p:val>
                                        </p:tav>
                                        <p:tav tm="100000">
                                          <p:val>
                                            <p:fltVal val="0"/>
                                          </p:val>
                                        </p:tav>
                                      </p:tavLst>
                                    </p:anim>
                                    <p:anim calcmode="lin" valueType="num">
                                      <p:cBhvr>
                                        <p:cTn id="28" dur="2000" fill="hold"/>
                                        <p:tgtEl>
                                          <p:spTgt spid="9224"/>
                                        </p:tgtEl>
                                        <p:attrNameLst>
                                          <p:attrName>ppt_h</p:attrName>
                                        </p:attrNameLst>
                                      </p:cBhvr>
                                      <p:tavLst>
                                        <p:tav tm="0">
                                          <p:val>
                                            <p:fltVal val="0"/>
                                          </p:val>
                                        </p:tav>
                                        <p:tav tm="100000">
                                          <p:val>
                                            <p:strVal val="#ppt_h"/>
                                          </p:val>
                                        </p:tav>
                                      </p:tavLst>
                                    </p:anim>
                                    <p:anim calcmode="lin" valueType="num">
                                      <p:cBhvr>
                                        <p:cTn id="29" dur="2000" fill="hold"/>
                                        <p:tgtEl>
                                          <p:spTgt spid="9224"/>
                                        </p:tgtEl>
                                        <p:attrNameLst>
                                          <p:attrName>ppt_w</p:attrName>
                                        </p:attrNameLst>
                                      </p:cBhvr>
                                      <p:tavLst>
                                        <p:tav tm="0">
                                          <p:val>
                                            <p:fltVal val="0"/>
                                          </p:val>
                                        </p:tav>
                                        <p:tav tm="100000">
                                          <p:val>
                                            <p:strVal val="#ppt_w"/>
                                          </p:val>
                                        </p:tav>
                                      </p:tavLst>
                                    </p:anim>
                                  </p:childTnLst>
                                </p:cTn>
                              </p:par>
                              <p:par>
                                <p:cTn id="30" presetID="35" presetClass="entr" presetSubtype="0" fill="hold" nodeType="withEffect">
                                  <p:stCondLst>
                                    <p:cond delay="18000"/>
                                  </p:stCondLst>
                                  <p:childTnLst>
                                    <p:set>
                                      <p:cBhvr>
                                        <p:cTn id="31" dur="1" fill="hold">
                                          <p:stCondLst>
                                            <p:cond delay="0"/>
                                          </p:stCondLst>
                                        </p:cTn>
                                        <p:tgtEl>
                                          <p:spTgt spid="9225"/>
                                        </p:tgtEl>
                                        <p:attrNameLst>
                                          <p:attrName>style.visibility</p:attrName>
                                        </p:attrNameLst>
                                      </p:cBhvr>
                                      <p:to>
                                        <p:strVal val="visible"/>
                                      </p:to>
                                    </p:set>
                                    <p:animEffect transition="in" filter="fade">
                                      <p:cBhvr>
                                        <p:cTn id="32" dur="2000"/>
                                        <p:tgtEl>
                                          <p:spTgt spid="9225"/>
                                        </p:tgtEl>
                                      </p:cBhvr>
                                    </p:animEffect>
                                    <p:anim calcmode="lin" valueType="num">
                                      <p:cBhvr>
                                        <p:cTn id="33" dur="2000" fill="hold"/>
                                        <p:tgtEl>
                                          <p:spTgt spid="9225"/>
                                        </p:tgtEl>
                                        <p:attrNameLst>
                                          <p:attrName>style.rotation</p:attrName>
                                        </p:attrNameLst>
                                      </p:cBhvr>
                                      <p:tavLst>
                                        <p:tav tm="0">
                                          <p:val>
                                            <p:fltVal val="720"/>
                                          </p:val>
                                        </p:tav>
                                        <p:tav tm="100000">
                                          <p:val>
                                            <p:fltVal val="0"/>
                                          </p:val>
                                        </p:tav>
                                      </p:tavLst>
                                    </p:anim>
                                    <p:anim calcmode="lin" valueType="num">
                                      <p:cBhvr>
                                        <p:cTn id="34" dur="2000" fill="hold"/>
                                        <p:tgtEl>
                                          <p:spTgt spid="9225"/>
                                        </p:tgtEl>
                                        <p:attrNameLst>
                                          <p:attrName>ppt_h</p:attrName>
                                        </p:attrNameLst>
                                      </p:cBhvr>
                                      <p:tavLst>
                                        <p:tav tm="0">
                                          <p:val>
                                            <p:fltVal val="0"/>
                                          </p:val>
                                        </p:tav>
                                        <p:tav tm="100000">
                                          <p:val>
                                            <p:strVal val="#ppt_h"/>
                                          </p:val>
                                        </p:tav>
                                      </p:tavLst>
                                    </p:anim>
                                    <p:anim calcmode="lin" valueType="num">
                                      <p:cBhvr>
                                        <p:cTn id="35" dur="2000" fill="hold"/>
                                        <p:tgtEl>
                                          <p:spTgt spid="9225"/>
                                        </p:tgtEl>
                                        <p:attrNameLst>
                                          <p:attrName>ppt_w</p:attrName>
                                        </p:attrNameLst>
                                      </p:cBhvr>
                                      <p:tavLst>
                                        <p:tav tm="0">
                                          <p:val>
                                            <p:fltVal val="0"/>
                                          </p:val>
                                        </p:tav>
                                        <p:tav tm="100000">
                                          <p:val>
                                            <p:strVal val="#ppt_w"/>
                                          </p:val>
                                        </p:tav>
                                      </p:tavLst>
                                    </p:anim>
                                  </p:childTnLst>
                                </p:cTn>
                              </p:par>
                              <p:par>
                                <p:cTn id="36" presetID="37" presetClass="entr" presetSubtype="0" fill="hold" grpId="0" nodeType="withEffect">
                                  <p:stCondLst>
                                    <p:cond delay="2160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3000"/>
                                        <p:tgtEl>
                                          <p:spTgt spid="12"/>
                                        </p:tgtEl>
                                      </p:cBhvr>
                                    </p:animEffect>
                                    <p:anim calcmode="lin" valueType="num">
                                      <p:cBhvr>
                                        <p:cTn id="39" dur="3000" fill="hold"/>
                                        <p:tgtEl>
                                          <p:spTgt spid="12"/>
                                        </p:tgtEl>
                                        <p:attrNameLst>
                                          <p:attrName>ppt_x</p:attrName>
                                        </p:attrNameLst>
                                      </p:cBhvr>
                                      <p:tavLst>
                                        <p:tav tm="0">
                                          <p:val>
                                            <p:strVal val="#ppt_x"/>
                                          </p:val>
                                        </p:tav>
                                        <p:tav tm="100000">
                                          <p:val>
                                            <p:strVal val="#ppt_x"/>
                                          </p:val>
                                        </p:tav>
                                      </p:tavLst>
                                    </p:anim>
                                    <p:anim calcmode="lin" valueType="num">
                                      <p:cBhvr>
                                        <p:cTn id="40" dur="2700" decel="100000" fill="hold"/>
                                        <p:tgtEl>
                                          <p:spTgt spid="12"/>
                                        </p:tgtEl>
                                        <p:attrNameLst>
                                          <p:attrName>ppt_y</p:attrName>
                                        </p:attrNameLst>
                                      </p:cBhvr>
                                      <p:tavLst>
                                        <p:tav tm="0">
                                          <p:val>
                                            <p:strVal val="#ppt_y+1"/>
                                          </p:val>
                                        </p:tav>
                                        <p:tav tm="100000">
                                          <p:val>
                                            <p:strVal val="#ppt_y-.03"/>
                                          </p:val>
                                        </p:tav>
                                      </p:tavLst>
                                    </p:anim>
                                    <p:anim calcmode="lin" valueType="num">
                                      <p:cBhvr>
                                        <p:cTn id="41" dur="300" accel="100000" fill="hold">
                                          <p:stCondLst>
                                            <p:cond delay="27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0" grpId="0" animBg="1"/>
      <p:bldP spid="11" grpId="0" animBg="1"/>
      <p:bldP spid="12" grpId="0" animBg="1"/>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997</TotalTime>
  <Words>1467</Words>
  <Application>Microsoft Office PowerPoint</Application>
  <PresentationFormat>On-screen Show (4:3)</PresentationFormat>
  <Paragraphs>179</Paragraphs>
  <Slides>19</Slides>
  <Notes>18</Notes>
  <HiddenSlides>0</HiddenSlides>
  <MMClips>13</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4" baseType="lpstr">
      <vt:lpstr>Arial</vt:lpstr>
      <vt:lpstr>Calibri</vt:lpstr>
      <vt:lpstr>Eras Bold ITC</vt:lpstr>
      <vt:lpstr>Theme1</vt:lpstr>
      <vt:lpstr>Sound Recorder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Company>Seminole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SCC</dc:creator>
  <cp:lastModifiedBy>Michele Wallace</cp:lastModifiedBy>
  <cp:revision>75</cp:revision>
  <dcterms:created xsi:type="dcterms:W3CDTF">2007-11-06T19:41:58Z</dcterms:created>
  <dcterms:modified xsi:type="dcterms:W3CDTF">2026-02-17T18:48:16Z</dcterms:modified>
</cp:coreProperties>
</file>