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7"/>
  </p:notesMasterIdLst>
  <p:sldIdLst>
    <p:sldId id="312" r:id="rId2"/>
    <p:sldId id="260" r:id="rId3"/>
    <p:sldId id="278" r:id="rId4"/>
    <p:sldId id="274" r:id="rId5"/>
    <p:sldId id="266" r:id="rId6"/>
    <p:sldId id="281" r:id="rId7"/>
    <p:sldId id="279" r:id="rId8"/>
    <p:sldId id="282" r:id="rId9"/>
    <p:sldId id="286" r:id="rId10"/>
    <p:sldId id="287" r:id="rId11"/>
    <p:sldId id="285" r:id="rId12"/>
    <p:sldId id="288" r:id="rId13"/>
    <p:sldId id="289" r:id="rId14"/>
    <p:sldId id="290" r:id="rId15"/>
    <p:sldId id="268" r:id="rId16"/>
    <p:sldId id="292" r:id="rId17"/>
    <p:sldId id="293" r:id="rId18"/>
    <p:sldId id="294" r:id="rId19"/>
    <p:sldId id="295" r:id="rId20"/>
    <p:sldId id="296" r:id="rId21"/>
    <p:sldId id="297" r:id="rId22"/>
    <p:sldId id="298" r:id="rId23"/>
    <p:sldId id="299" r:id="rId24"/>
    <p:sldId id="300" r:id="rId25"/>
    <p:sldId id="301" r:id="rId26"/>
    <p:sldId id="302" r:id="rId27"/>
    <p:sldId id="303" r:id="rId28"/>
    <p:sldId id="304" r:id="rId29"/>
    <p:sldId id="305" r:id="rId30"/>
    <p:sldId id="306" r:id="rId31"/>
    <p:sldId id="307" r:id="rId32"/>
    <p:sldId id="308" r:id="rId33"/>
    <p:sldId id="309" r:id="rId34"/>
    <p:sldId id="310" r:id="rId35"/>
    <p:sldId id="311" r:id="rId36"/>
  </p:sldIdLst>
  <p:sldSz cx="9144000" cy="6858000" type="screen4x3"/>
  <p:notesSz cx="6858000" cy="9144000"/>
  <p:defaultTextStyle>
    <a:defPPr>
      <a:defRPr lang="en-US"/>
    </a:defPPr>
    <a:lvl1pPr algn="l" rtl="0" fontAlgn="base">
      <a:spcBef>
        <a:spcPct val="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Arial" panose="020B0604020202020204" pitchFamily="34" charset="0"/>
        <a:ea typeface="+mn-ea"/>
        <a:cs typeface="+mn-cs"/>
      </a:defRPr>
    </a:lvl6pPr>
    <a:lvl7pPr marL="2743200" algn="l" defTabSz="914400" rtl="0" eaLnBrk="1" latinLnBrk="0" hangingPunct="1">
      <a:defRPr sz="1200" kern="1200">
        <a:solidFill>
          <a:schemeClr val="tx1"/>
        </a:solidFill>
        <a:latin typeface="Arial" panose="020B0604020202020204" pitchFamily="34" charset="0"/>
        <a:ea typeface="+mn-ea"/>
        <a:cs typeface="+mn-cs"/>
      </a:defRPr>
    </a:lvl7pPr>
    <a:lvl8pPr marL="3200400" algn="l" defTabSz="914400" rtl="0" eaLnBrk="1" latinLnBrk="0" hangingPunct="1">
      <a:defRPr sz="1200" kern="1200">
        <a:solidFill>
          <a:schemeClr val="tx1"/>
        </a:solidFill>
        <a:latin typeface="Arial" panose="020B0604020202020204" pitchFamily="34" charset="0"/>
        <a:ea typeface="+mn-ea"/>
        <a:cs typeface="+mn-cs"/>
      </a:defRPr>
    </a:lvl8pPr>
    <a:lvl9pPr marL="3657600" algn="l" defTabSz="914400" rtl="0" eaLnBrk="1" latinLnBrk="0" hangingPunct="1">
      <a:defRPr sz="12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99"/>
    <a:srgbClr val="CC99FF"/>
    <a:srgbClr val="FFFF99"/>
    <a:srgbClr val="F3FC7C"/>
    <a:srgbClr val="F0FB5B"/>
    <a:srgbClr val="F4FC88"/>
    <a:srgbClr val="F4FC8C"/>
    <a:srgbClr val="F6FD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25" autoAdjust="0"/>
    <p:restoredTop sz="94660"/>
  </p:normalViewPr>
  <p:slideViewPr>
    <p:cSldViewPr>
      <p:cViewPr varScale="1">
        <p:scale>
          <a:sx n="104" d="100"/>
          <a:sy n="104" d="100"/>
        </p:scale>
        <p:origin x="1812" y="81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445866-3C90-443D-8C1F-00FCA2FE41AA}" type="doc">
      <dgm:prSet loTypeId="urn:microsoft.com/office/officeart/2005/8/layout/cycle2" loCatId="cycle" qsTypeId="urn:microsoft.com/office/officeart/2005/8/quickstyle/simple5" qsCatId="simple" csTypeId="urn:microsoft.com/office/officeart/2005/8/colors/colorful2" csCatId="colorful" phldr="1"/>
      <dgm:spPr/>
      <dgm:t>
        <a:bodyPr/>
        <a:lstStyle/>
        <a:p>
          <a:endParaRPr lang="en-US"/>
        </a:p>
      </dgm:t>
    </dgm:pt>
    <dgm:pt modelId="{1556ED4F-043A-486B-8C1A-C56AFCA76F73}">
      <dgm:prSet/>
      <dgm:spPr/>
      <dgm:t>
        <a:bodyPr/>
        <a:lstStyle/>
        <a:p>
          <a:pPr rtl="0"/>
          <a:r>
            <a:rPr lang="en-US" b="1"/>
            <a:t>Collect and Organize</a:t>
          </a:r>
          <a:endParaRPr lang="en-US" b="1" dirty="0"/>
        </a:p>
      </dgm:t>
    </dgm:pt>
    <dgm:pt modelId="{EC91ED62-C621-4EED-9E21-4003F22755BC}" type="parTrans" cxnId="{0C9A9E22-4E7F-4E62-BDB0-1C26D363684B}">
      <dgm:prSet/>
      <dgm:spPr/>
      <dgm:t>
        <a:bodyPr/>
        <a:lstStyle/>
        <a:p>
          <a:endParaRPr lang="en-US" b="1"/>
        </a:p>
      </dgm:t>
    </dgm:pt>
    <dgm:pt modelId="{C43FD493-0C27-488A-8A21-5B699842146D}" type="sibTrans" cxnId="{0C9A9E22-4E7F-4E62-BDB0-1C26D363684B}">
      <dgm:prSet/>
      <dgm:spPr/>
      <dgm:t>
        <a:bodyPr/>
        <a:lstStyle/>
        <a:p>
          <a:endParaRPr lang="en-US" b="1"/>
        </a:p>
      </dgm:t>
    </dgm:pt>
    <dgm:pt modelId="{AE44A68D-5D49-49BA-B115-D4FDD0E02119}">
      <dgm:prSet/>
      <dgm:spPr/>
      <dgm:t>
        <a:bodyPr/>
        <a:lstStyle/>
        <a:p>
          <a:pPr rtl="0"/>
          <a:r>
            <a:rPr lang="en-US" b="1"/>
            <a:t>Process and Prioritize</a:t>
          </a:r>
          <a:endParaRPr lang="en-US" b="1" dirty="0"/>
        </a:p>
      </dgm:t>
    </dgm:pt>
    <dgm:pt modelId="{8A70811A-0338-427C-B3C9-F7ADA05E3B9C}" type="parTrans" cxnId="{985DF6B6-ADDE-4B9C-88E6-1D33B62B8D84}">
      <dgm:prSet/>
      <dgm:spPr/>
      <dgm:t>
        <a:bodyPr/>
        <a:lstStyle/>
        <a:p>
          <a:endParaRPr lang="en-US" b="1"/>
        </a:p>
      </dgm:t>
    </dgm:pt>
    <dgm:pt modelId="{E8696E24-94C2-46B2-8A78-7463CD973B9F}" type="sibTrans" cxnId="{985DF6B6-ADDE-4B9C-88E6-1D33B62B8D84}">
      <dgm:prSet/>
      <dgm:spPr/>
      <dgm:t>
        <a:bodyPr/>
        <a:lstStyle/>
        <a:p>
          <a:endParaRPr lang="en-US" b="1"/>
        </a:p>
      </dgm:t>
    </dgm:pt>
    <dgm:pt modelId="{C6818C2C-1418-42EE-8430-A62FF0ECA1A5}">
      <dgm:prSet/>
      <dgm:spPr/>
      <dgm:t>
        <a:bodyPr/>
        <a:lstStyle/>
        <a:p>
          <a:pPr rtl="0"/>
          <a:r>
            <a:rPr lang="en-US" b="1"/>
            <a:t>Do and Review</a:t>
          </a:r>
          <a:endParaRPr lang="en-US" b="1" dirty="0"/>
        </a:p>
      </dgm:t>
    </dgm:pt>
    <dgm:pt modelId="{9FDF160B-EE04-469B-AD35-06FCFE0D18E8}" type="parTrans" cxnId="{C1CFC339-AE81-45E9-A1CE-217E38368F91}">
      <dgm:prSet/>
      <dgm:spPr/>
      <dgm:t>
        <a:bodyPr/>
        <a:lstStyle/>
        <a:p>
          <a:endParaRPr lang="en-US" b="1"/>
        </a:p>
      </dgm:t>
    </dgm:pt>
    <dgm:pt modelId="{26CB8D1C-16F4-4F05-9E5F-C72E41E69869}" type="sibTrans" cxnId="{C1CFC339-AE81-45E9-A1CE-217E38368F91}">
      <dgm:prSet/>
      <dgm:spPr/>
      <dgm:t>
        <a:bodyPr/>
        <a:lstStyle/>
        <a:p>
          <a:endParaRPr lang="en-US" b="1"/>
        </a:p>
      </dgm:t>
    </dgm:pt>
    <dgm:pt modelId="{11745778-6D8C-485E-8E16-634C53CA5316}" type="pres">
      <dgm:prSet presAssocID="{A4445866-3C90-443D-8C1F-00FCA2FE41AA}" presName="cycle" presStyleCnt="0">
        <dgm:presLayoutVars>
          <dgm:dir/>
          <dgm:resizeHandles val="exact"/>
        </dgm:presLayoutVars>
      </dgm:prSet>
      <dgm:spPr/>
    </dgm:pt>
    <dgm:pt modelId="{DFB64A1D-7738-4151-89CC-4E3B757886B6}" type="pres">
      <dgm:prSet presAssocID="{1556ED4F-043A-486B-8C1A-C56AFCA76F73}" presName="node" presStyleLbl="node1" presStyleIdx="0" presStyleCnt="3" custRadScaleRad="100005" custRadScaleInc="-942">
        <dgm:presLayoutVars>
          <dgm:bulletEnabled val="1"/>
        </dgm:presLayoutVars>
      </dgm:prSet>
      <dgm:spPr/>
    </dgm:pt>
    <dgm:pt modelId="{EB748910-CC1A-43AC-BA39-5E71123A60DE}" type="pres">
      <dgm:prSet presAssocID="{C43FD493-0C27-488A-8A21-5B699842146D}" presName="sibTrans" presStyleLbl="sibTrans2D1" presStyleIdx="0" presStyleCnt="3"/>
      <dgm:spPr/>
    </dgm:pt>
    <dgm:pt modelId="{50EC6F19-F5D6-47D3-A91B-3E08E774A810}" type="pres">
      <dgm:prSet presAssocID="{C43FD493-0C27-488A-8A21-5B699842146D}" presName="connectorText" presStyleLbl="sibTrans2D1" presStyleIdx="0" presStyleCnt="3"/>
      <dgm:spPr/>
    </dgm:pt>
    <dgm:pt modelId="{771867B7-A0CF-414A-856C-07BE8C019082}" type="pres">
      <dgm:prSet presAssocID="{AE44A68D-5D49-49BA-B115-D4FDD0E02119}" presName="node" presStyleLbl="node1" presStyleIdx="1" presStyleCnt="3">
        <dgm:presLayoutVars>
          <dgm:bulletEnabled val="1"/>
        </dgm:presLayoutVars>
      </dgm:prSet>
      <dgm:spPr/>
    </dgm:pt>
    <dgm:pt modelId="{1B41FA8E-E611-44F8-9A69-EAC30D85DB96}" type="pres">
      <dgm:prSet presAssocID="{E8696E24-94C2-46B2-8A78-7463CD973B9F}" presName="sibTrans" presStyleLbl="sibTrans2D1" presStyleIdx="1" presStyleCnt="3"/>
      <dgm:spPr/>
    </dgm:pt>
    <dgm:pt modelId="{86A99451-40D9-491B-BC72-59C584F72D8A}" type="pres">
      <dgm:prSet presAssocID="{E8696E24-94C2-46B2-8A78-7463CD973B9F}" presName="connectorText" presStyleLbl="sibTrans2D1" presStyleIdx="1" presStyleCnt="3"/>
      <dgm:spPr/>
    </dgm:pt>
    <dgm:pt modelId="{EC1A8DAB-1A1E-48A5-8DDF-B5B648DF64E2}" type="pres">
      <dgm:prSet presAssocID="{C6818C2C-1418-42EE-8430-A62FF0ECA1A5}" presName="node" presStyleLbl="node1" presStyleIdx="2" presStyleCnt="3">
        <dgm:presLayoutVars>
          <dgm:bulletEnabled val="1"/>
        </dgm:presLayoutVars>
      </dgm:prSet>
      <dgm:spPr/>
    </dgm:pt>
    <dgm:pt modelId="{2F6A60A6-CCF0-45FB-A29C-510897409D63}" type="pres">
      <dgm:prSet presAssocID="{26CB8D1C-16F4-4F05-9E5F-C72E41E69869}" presName="sibTrans" presStyleLbl="sibTrans2D1" presStyleIdx="2" presStyleCnt="3"/>
      <dgm:spPr/>
    </dgm:pt>
    <dgm:pt modelId="{16366EDE-5889-44B0-8F77-A63A228C617A}" type="pres">
      <dgm:prSet presAssocID="{26CB8D1C-16F4-4F05-9E5F-C72E41E69869}" presName="connectorText" presStyleLbl="sibTrans2D1" presStyleIdx="2" presStyleCnt="3"/>
      <dgm:spPr/>
    </dgm:pt>
  </dgm:ptLst>
  <dgm:cxnLst>
    <dgm:cxn modelId="{9656F90E-04FC-4174-A4BD-2F81A44BE7ED}" type="presOf" srcId="{E8696E24-94C2-46B2-8A78-7463CD973B9F}" destId="{86A99451-40D9-491B-BC72-59C584F72D8A}" srcOrd="1" destOrd="0" presId="urn:microsoft.com/office/officeart/2005/8/layout/cycle2"/>
    <dgm:cxn modelId="{34BE8C11-FE6D-4B0E-AC49-85C023186C06}" type="presOf" srcId="{C43FD493-0C27-488A-8A21-5B699842146D}" destId="{EB748910-CC1A-43AC-BA39-5E71123A60DE}" srcOrd="0" destOrd="0" presId="urn:microsoft.com/office/officeart/2005/8/layout/cycle2"/>
    <dgm:cxn modelId="{0C9A9E22-4E7F-4E62-BDB0-1C26D363684B}" srcId="{A4445866-3C90-443D-8C1F-00FCA2FE41AA}" destId="{1556ED4F-043A-486B-8C1A-C56AFCA76F73}" srcOrd="0" destOrd="0" parTransId="{EC91ED62-C621-4EED-9E21-4003F22755BC}" sibTransId="{C43FD493-0C27-488A-8A21-5B699842146D}"/>
    <dgm:cxn modelId="{3B8F5B2F-AD2E-414A-8623-9D8C4541E3E4}" type="presOf" srcId="{26CB8D1C-16F4-4F05-9E5F-C72E41E69869}" destId="{16366EDE-5889-44B0-8F77-A63A228C617A}" srcOrd="1" destOrd="0" presId="urn:microsoft.com/office/officeart/2005/8/layout/cycle2"/>
    <dgm:cxn modelId="{C1CFC339-AE81-45E9-A1CE-217E38368F91}" srcId="{A4445866-3C90-443D-8C1F-00FCA2FE41AA}" destId="{C6818C2C-1418-42EE-8430-A62FF0ECA1A5}" srcOrd="2" destOrd="0" parTransId="{9FDF160B-EE04-469B-AD35-06FCFE0D18E8}" sibTransId="{26CB8D1C-16F4-4F05-9E5F-C72E41E69869}"/>
    <dgm:cxn modelId="{C650F37E-3DA5-4867-8FC0-5AC2B2E6D8F7}" type="presOf" srcId="{C6818C2C-1418-42EE-8430-A62FF0ECA1A5}" destId="{EC1A8DAB-1A1E-48A5-8DDF-B5B648DF64E2}" srcOrd="0" destOrd="0" presId="urn:microsoft.com/office/officeart/2005/8/layout/cycle2"/>
    <dgm:cxn modelId="{4D8F0782-5E2B-4FCB-ABF1-69F43C527301}" type="presOf" srcId="{AE44A68D-5D49-49BA-B115-D4FDD0E02119}" destId="{771867B7-A0CF-414A-856C-07BE8C019082}" srcOrd="0" destOrd="0" presId="urn:microsoft.com/office/officeart/2005/8/layout/cycle2"/>
    <dgm:cxn modelId="{433E2096-6F10-4DF4-A8E5-B6078DDF2FCF}" type="presOf" srcId="{A4445866-3C90-443D-8C1F-00FCA2FE41AA}" destId="{11745778-6D8C-485E-8E16-634C53CA5316}" srcOrd="0" destOrd="0" presId="urn:microsoft.com/office/officeart/2005/8/layout/cycle2"/>
    <dgm:cxn modelId="{4579B69A-FCDB-456A-88A6-650DE4733484}" type="presOf" srcId="{1556ED4F-043A-486B-8C1A-C56AFCA76F73}" destId="{DFB64A1D-7738-4151-89CC-4E3B757886B6}" srcOrd="0" destOrd="0" presId="urn:microsoft.com/office/officeart/2005/8/layout/cycle2"/>
    <dgm:cxn modelId="{7085D79D-CCB5-40C0-8177-B82F11006A6D}" type="presOf" srcId="{C43FD493-0C27-488A-8A21-5B699842146D}" destId="{50EC6F19-F5D6-47D3-A91B-3E08E774A810}" srcOrd="1" destOrd="0" presId="urn:microsoft.com/office/officeart/2005/8/layout/cycle2"/>
    <dgm:cxn modelId="{985DF6B6-ADDE-4B9C-88E6-1D33B62B8D84}" srcId="{A4445866-3C90-443D-8C1F-00FCA2FE41AA}" destId="{AE44A68D-5D49-49BA-B115-D4FDD0E02119}" srcOrd="1" destOrd="0" parTransId="{8A70811A-0338-427C-B3C9-F7ADA05E3B9C}" sibTransId="{E8696E24-94C2-46B2-8A78-7463CD973B9F}"/>
    <dgm:cxn modelId="{5E6B3DCA-2DC8-4357-AF09-B24964B1724C}" type="presOf" srcId="{26CB8D1C-16F4-4F05-9E5F-C72E41E69869}" destId="{2F6A60A6-CCF0-45FB-A29C-510897409D63}" srcOrd="0" destOrd="0" presId="urn:microsoft.com/office/officeart/2005/8/layout/cycle2"/>
    <dgm:cxn modelId="{700BABF9-933A-44BA-BA28-0B71FD924951}" type="presOf" srcId="{E8696E24-94C2-46B2-8A78-7463CD973B9F}" destId="{1B41FA8E-E611-44F8-9A69-EAC30D85DB96}" srcOrd="0" destOrd="0" presId="urn:microsoft.com/office/officeart/2005/8/layout/cycle2"/>
    <dgm:cxn modelId="{038E095A-B0C3-4070-9BAA-E8C631BEEE6E}" type="presParOf" srcId="{11745778-6D8C-485E-8E16-634C53CA5316}" destId="{DFB64A1D-7738-4151-89CC-4E3B757886B6}" srcOrd="0" destOrd="0" presId="urn:microsoft.com/office/officeart/2005/8/layout/cycle2"/>
    <dgm:cxn modelId="{108BAF6D-76D0-4BD1-B55C-11508546F23B}" type="presParOf" srcId="{11745778-6D8C-485E-8E16-634C53CA5316}" destId="{EB748910-CC1A-43AC-BA39-5E71123A60DE}" srcOrd="1" destOrd="0" presId="urn:microsoft.com/office/officeart/2005/8/layout/cycle2"/>
    <dgm:cxn modelId="{CEF757B4-AE95-48AD-B041-EF40863FFDCB}" type="presParOf" srcId="{EB748910-CC1A-43AC-BA39-5E71123A60DE}" destId="{50EC6F19-F5D6-47D3-A91B-3E08E774A810}" srcOrd="0" destOrd="0" presId="urn:microsoft.com/office/officeart/2005/8/layout/cycle2"/>
    <dgm:cxn modelId="{3BD3CDAA-EB31-4F01-B85C-67F10571E5C6}" type="presParOf" srcId="{11745778-6D8C-485E-8E16-634C53CA5316}" destId="{771867B7-A0CF-414A-856C-07BE8C019082}" srcOrd="2" destOrd="0" presId="urn:microsoft.com/office/officeart/2005/8/layout/cycle2"/>
    <dgm:cxn modelId="{5EC7B40A-CCD4-4B05-940A-3B3C4E9D1CFB}" type="presParOf" srcId="{11745778-6D8C-485E-8E16-634C53CA5316}" destId="{1B41FA8E-E611-44F8-9A69-EAC30D85DB96}" srcOrd="3" destOrd="0" presId="urn:microsoft.com/office/officeart/2005/8/layout/cycle2"/>
    <dgm:cxn modelId="{264363AB-D8A7-4E9F-BA1C-3C90C71F89ED}" type="presParOf" srcId="{1B41FA8E-E611-44F8-9A69-EAC30D85DB96}" destId="{86A99451-40D9-491B-BC72-59C584F72D8A}" srcOrd="0" destOrd="0" presId="urn:microsoft.com/office/officeart/2005/8/layout/cycle2"/>
    <dgm:cxn modelId="{555208C5-0015-4A0A-B249-069D1ED83908}" type="presParOf" srcId="{11745778-6D8C-485E-8E16-634C53CA5316}" destId="{EC1A8DAB-1A1E-48A5-8DDF-B5B648DF64E2}" srcOrd="4" destOrd="0" presId="urn:microsoft.com/office/officeart/2005/8/layout/cycle2"/>
    <dgm:cxn modelId="{38F02F65-CF21-4BD7-88C2-F8E8C3D1922D}" type="presParOf" srcId="{11745778-6D8C-485E-8E16-634C53CA5316}" destId="{2F6A60A6-CCF0-45FB-A29C-510897409D63}" srcOrd="5" destOrd="0" presId="urn:microsoft.com/office/officeart/2005/8/layout/cycle2"/>
    <dgm:cxn modelId="{CAFABA74-3B2C-4D6B-8672-370A50F8B393}" type="presParOf" srcId="{2F6A60A6-CCF0-45FB-A29C-510897409D63}" destId="{16366EDE-5889-44B0-8F77-A63A228C617A}" srcOrd="0" destOrd="0" presId="urn:microsoft.com/office/officeart/2005/8/layout/cycle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4445866-3C90-443D-8C1F-00FCA2FE41AA}" type="doc">
      <dgm:prSet loTypeId="urn:microsoft.com/office/officeart/2005/8/layout/cycle2" loCatId="cycle" qsTypeId="urn:microsoft.com/office/officeart/2005/8/quickstyle/simple5" qsCatId="simple" csTypeId="urn:microsoft.com/office/officeart/2005/8/colors/colorful2" csCatId="colorful" phldr="1"/>
      <dgm:spPr/>
      <dgm:t>
        <a:bodyPr/>
        <a:lstStyle/>
        <a:p>
          <a:endParaRPr lang="en-US"/>
        </a:p>
      </dgm:t>
    </dgm:pt>
    <dgm:pt modelId="{1556ED4F-043A-486B-8C1A-C56AFCA76F73}">
      <dgm:prSet/>
      <dgm:spPr/>
      <dgm:t>
        <a:bodyPr/>
        <a:lstStyle/>
        <a:p>
          <a:pPr rtl="0"/>
          <a:r>
            <a:rPr lang="en-US" b="1"/>
            <a:t>Collect and Organize</a:t>
          </a:r>
          <a:endParaRPr lang="en-US" b="1" dirty="0"/>
        </a:p>
      </dgm:t>
    </dgm:pt>
    <dgm:pt modelId="{EC91ED62-C621-4EED-9E21-4003F22755BC}" type="parTrans" cxnId="{0C9A9E22-4E7F-4E62-BDB0-1C26D363684B}">
      <dgm:prSet/>
      <dgm:spPr/>
      <dgm:t>
        <a:bodyPr/>
        <a:lstStyle/>
        <a:p>
          <a:endParaRPr lang="en-US" b="1"/>
        </a:p>
      </dgm:t>
    </dgm:pt>
    <dgm:pt modelId="{C43FD493-0C27-488A-8A21-5B699842146D}" type="sibTrans" cxnId="{0C9A9E22-4E7F-4E62-BDB0-1C26D363684B}">
      <dgm:prSet/>
      <dgm:spPr/>
      <dgm:t>
        <a:bodyPr/>
        <a:lstStyle/>
        <a:p>
          <a:endParaRPr lang="en-US" b="1"/>
        </a:p>
      </dgm:t>
    </dgm:pt>
    <dgm:pt modelId="{AE44A68D-5D49-49BA-B115-D4FDD0E02119}">
      <dgm:prSet/>
      <dgm:spPr/>
      <dgm:t>
        <a:bodyPr/>
        <a:lstStyle/>
        <a:p>
          <a:pPr rtl="0"/>
          <a:r>
            <a:rPr lang="en-US" b="1"/>
            <a:t>Process and Prioritize</a:t>
          </a:r>
          <a:endParaRPr lang="en-US" b="1" dirty="0"/>
        </a:p>
      </dgm:t>
    </dgm:pt>
    <dgm:pt modelId="{8A70811A-0338-427C-B3C9-F7ADA05E3B9C}" type="parTrans" cxnId="{985DF6B6-ADDE-4B9C-88E6-1D33B62B8D84}">
      <dgm:prSet/>
      <dgm:spPr/>
      <dgm:t>
        <a:bodyPr/>
        <a:lstStyle/>
        <a:p>
          <a:endParaRPr lang="en-US" b="1"/>
        </a:p>
      </dgm:t>
    </dgm:pt>
    <dgm:pt modelId="{E8696E24-94C2-46B2-8A78-7463CD973B9F}" type="sibTrans" cxnId="{985DF6B6-ADDE-4B9C-88E6-1D33B62B8D84}">
      <dgm:prSet/>
      <dgm:spPr/>
      <dgm:t>
        <a:bodyPr/>
        <a:lstStyle/>
        <a:p>
          <a:endParaRPr lang="en-US" b="1"/>
        </a:p>
      </dgm:t>
    </dgm:pt>
    <dgm:pt modelId="{C6818C2C-1418-42EE-8430-A62FF0ECA1A5}">
      <dgm:prSet/>
      <dgm:spPr/>
      <dgm:t>
        <a:bodyPr/>
        <a:lstStyle/>
        <a:p>
          <a:pPr rtl="0"/>
          <a:r>
            <a:rPr lang="en-US" b="1"/>
            <a:t>Do and Review</a:t>
          </a:r>
          <a:endParaRPr lang="en-US" b="1" dirty="0"/>
        </a:p>
      </dgm:t>
    </dgm:pt>
    <dgm:pt modelId="{9FDF160B-EE04-469B-AD35-06FCFE0D18E8}" type="parTrans" cxnId="{C1CFC339-AE81-45E9-A1CE-217E38368F91}">
      <dgm:prSet/>
      <dgm:spPr/>
      <dgm:t>
        <a:bodyPr/>
        <a:lstStyle/>
        <a:p>
          <a:endParaRPr lang="en-US" b="1"/>
        </a:p>
      </dgm:t>
    </dgm:pt>
    <dgm:pt modelId="{26CB8D1C-16F4-4F05-9E5F-C72E41E69869}" type="sibTrans" cxnId="{C1CFC339-AE81-45E9-A1CE-217E38368F91}">
      <dgm:prSet/>
      <dgm:spPr/>
      <dgm:t>
        <a:bodyPr/>
        <a:lstStyle/>
        <a:p>
          <a:endParaRPr lang="en-US" b="1"/>
        </a:p>
      </dgm:t>
    </dgm:pt>
    <dgm:pt modelId="{11745778-6D8C-485E-8E16-634C53CA5316}" type="pres">
      <dgm:prSet presAssocID="{A4445866-3C90-443D-8C1F-00FCA2FE41AA}" presName="cycle" presStyleCnt="0">
        <dgm:presLayoutVars>
          <dgm:dir/>
          <dgm:resizeHandles val="exact"/>
        </dgm:presLayoutVars>
      </dgm:prSet>
      <dgm:spPr/>
    </dgm:pt>
    <dgm:pt modelId="{DFB64A1D-7738-4151-89CC-4E3B757886B6}" type="pres">
      <dgm:prSet presAssocID="{1556ED4F-043A-486B-8C1A-C56AFCA76F73}" presName="node" presStyleLbl="node1" presStyleIdx="0" presStyleCnt="3" custRadScaleRad="100005" custRadScaleInc="-942">
        <dgm:presLayoutVars>
          <dgm:bulletEnabled val="1"/>
        </dgm:presLayoutVars>
      </dgm:prSet>
      <dgm:spPr/>
    </dgm:pt>
    <dgm:pt modelId="{EB748910-CC1A-43AC-BA39-5E71123A60DE}" type="pres">
      <dgm:prSet presAssocID="{C43FD493-0C27-488A-8A21-5B699842146D}" presName="sibTrans" presStyleLbl="sibTrans2D1" presStyleIdx="0" presStyleCnt="3"/>
      <dgm:spPr/>
    </dgm:pt>
    <dgm:pt modelId="{50EC6F19-F5D6-47D3-A91B-3E08E774A810}" type="pres">
      <dgm:prSet presAssocID="{C43FD493-0C27-488A-8A21-5B699842146D}" presName="connectorText" presStyleLbl="sibTrans2D1" presStyleIdx="0" presStyleCnt="3"/>
      <dgm:spPr/>
    </dgm:pt>
    <dgm:pt modelId="{771867B7-A0CF-414A-856C-07BE8C019082}" type="pres">
      <dgm:prSet presAssocID="{AE44A68D-5D49-49BA-B115-D4FDD0E02119}" presName="node" presStyleLbl="node1" presStyleIdx="1" presStyleCnt="3">
        <dgm:presLayoutVars>
          <dgm:bulletEnabled val="1"/>
        </dgm:presLayoutVars>
      </dgm:prSet>
      <dgm:spPr/>
    </dgm:pt>
    <dgm:pt modelId="{1B41FA8E-E611-44F8-9A69-EAC30D85DB96}" type="pres">
      <dgm:prSet presAssocID="{E8696E24-94C2-46B2-8A78-7463CD973B9F}" presName="sibTrans" presStyleLbl="sibTrans2D1" presStyleIdx="1" presStyleCnt="3"/>
      <dgm:spPr/>
    </dgm:pt>
    <dgm:pt modelId="{86A99451-40D9-491B-BC72-59C584F72D8A}" type="pres">
      <dgm:prSet presAssocID="{E8696E24-94C2-46B2-8A78-7463CD973B9F}" presName="connectorText" presStyleLbl="sibTrans2D1" presStyleIdx="1" presStyleCnt="3"/>
      <dgm:spPr/>
    </dgm:pt>
    <dgm:pt modelId="{EC1A8DAB-1A1E-48A5-8DDF-B5B648DF64E2}" type="pres">
      <dgm:prSet presAssocID="{C6818C2C-1418-42EE-8430-A62FF0ECA1A5}" presName="node" presStyleLbl="node1" presStyleIdx="2" presStyleCnt="3">
        <dgm:presLayoutVars>
          <dgm:bulletEnabled val="1"/>
        </dgm:presLayoutVars>
      </dgm:prSet>
      <dgm:spPr/>
    </dgm:pt>
    <dgm:pt modelId="{2F6A60A6-CCF0-45FB-A29C-510897409D63}" type="pres">
      <dgm:prSet presAssocID="{26CB8D1C-16F4-4F05-9E5F-C72E41E69869}" presName="sibTrans" presStyleLbl="sibTrans2D1" presStyleIdx="2" presStyleCnt="3"/>
      <dgm:spPr/>
    </dgm:pt>
    <dgm:pt modelId="{16366EDE-5889-44B0-8F77-A63A228C617A}" type="pres">
      <dgm:prSet presAssocID="{26CB8D1C-16F4-4F05-9E5F-C72E41E69869}" presName="connectorText" presStyleLbl="sibTrans2D1" presStyleIdx="2" presStyleCnt="3"/>
      <dgm:spPr/>
    </dgm:pt>
  </dgm:ptLst>
  <dgm:cxnLst>
    <dgm:cxn modelId="{137A940C-CB57-43B6-9DBB-0C0064635F34}" type="presOf" srcId="{26CB8D1C-16F4-4F05-9E5F-C72E41E69869}" destId="{16366EDE-5889-44B0-8F77-A63A228C617A}" srcOrd="1" destOrd="0" presId="urn:microsoft.com/office/officeart/2005/8/layout/cycle2"/>
    <dgm:cxn modelId="{0C9A9E22-4E7F-4E62-BDB0-1C26D363684B}" srcId="{A4445866-3C90-443D-8C1F-00FCA2FE41AA}" destId="{1556ED4F-043A-486B-8C1A-C56AFCA76F73}" srcOrd="0" destOrd="0" parTransId="{EC91ED62-C621-4EED-9E21-4003F22755BC}" sibTransId="{C43FD493-0C27-488A-8A21-5B699842146D}"/>
    <dgm:cxn modelId="{6FE8092B-1496-4266-B419-4F6774C67E1F}" type="presOf" srcId="{C43FD493-0C27-488A-8A21-5B699842146D}" destId="{50EC6F19-F5D6-47D3-A91B-3E08E774A810}" srcOrd="1" destOrd="0" presId="urn:microsoft.com/office/officeart/2005/8/layout/cycle2"/>
    <dgm:cxn modelId="{A459F72B-0B02-4A9F-B2C0-73071E945173}" type="presOf" srcId="{26CB8D1C-16F4-4F05-9E5F-C72E41E69869}" destId="{2F6A60A6-CCF0-45FB-A29C-510897409D63}" srcOrd="0" destOrd="0" presId="urn:microsoft.com/office/officeart/2005/8/layout/cycle2"/>
    <dgm:cxn modelId="{C1CFC339-AE81-45E9-A1CE-217E38368F91}" srcId="{A4445866-3C90-443D-8C1F-00FCA2FE41AA}" destId="{C6818C2C-1418-42EE-8430-A62FF0ECA1A5}" srcOrd="2" destOrd="0" parTransId="{9FDF160B-EE04-469B-AD35-06FCFE0D18E8}" sibTransId="{26CB8D1C-16F4-4F05-9E5F-C72E41E69869}"/>
    <dgm:cxn modelId="{E0254371-FCAD-464E-8874-E68A42DF4C55}" type="presOf" srcId="{1556ED4F-043A-486B-8C1A-C56AFCA76F73}" destId="{DFB64A1D-7738-4151-89CC-4E3B757886B6}" srcOrd="0" destOrd="0" presId="urn:microsoft.com/office/officeart/2005/8/layout/cycle2"/>
    <dgm:cxn modelId="{03EF7B7C-C147-454A-B837-BCFE4C936C10}" type="presOf" srcId="{C43FD493-0C27-488A-8A21-5B699842146D}" destId="{EB748910-CC1A-43AC-BA39-5E71123A60DE}" srcOrd="0" destOrd="0" presId="urn:microsoft.com/office/officeart/2005/8/layout/cycle2"/>
    <dgm:cxn modelId="{3BFE90A0-86A9-42BE-AD73-7DD4C6C03D09}" type="presOf" srcId="{C6818C2C-1418-42EE-8430-A62FF0ECA1A5}" destId="{EC1A8DAB-1A1E-48A5-8DDF-B5B648DF64E2}" srcOrd="0" destOrd="0" presId="urn:microsoft.com/office/officeart/2005/8/layout/cycle2"/>
    <dgm:cxn modelId="{CFDD70A8-E8E4-4B2A-9DF2-1673C01657AC}" type="presOf" srcId="{AE44A68D-5D49-49BA-B115-D4FDD0E02119}" destId="{771867B7-A0CF-414A-856C-07BE8C019082}" srcOrd="0" destOrd="0" presId="urn:microsoft.com/office/officeart/2005/8/layout/cycle2"/>
    <dgm:cxn modelId="{D6230AB1-63D1-4675-B154-D2F92535F3A0}" type="presOf" srcId="{E8696E24-94C2-46B2-8A78-7463CD973B9F}" destId="{1B41FA8E-E611-44F8-9A69-EAC30D85DB96}" srcOrd="0" destOrd="0" presId="urn:microsoft.com/office/officeart/2005/8/layout/cycle2"/>
    <dgm:cxn modelId="{985DF6B6-ADDE-4B9C-88E6-1D33B62B8D84}" srcId="{A4445866-3C90-443D-8C1F-00FCA2FE41AA}" destId="{AE44A68D-5D49-49BA-B115-D4FDD0E02119}" srcOrd="1" destOrd="0" parTransId="{8A70811A-0338-427C-B3C9-F7ADA05E3B9C}" sibTransId="{E8696E24-94C2-46B2-8A78-7463CD973B9F}"/>
    <dgm:cxn modelId="{848F3EC0-1480-4149-ACFC-928B9C1D451A}" type="presOf" srcId="{E8696E24-94C2-46B2-8A78-7463CD973B9F}" destId="{86A99451-40D9-491B-BC72-59C584F72D8A}" srcOrd="1" destOrd="0" presId="urn:microsoft.com/office/officeart/2005/8/layout/cycle2"/>
    <dgm:cxn modelId="{048201DD-3DB0-4580-ADC1-C6861C79D985}" type="presOf" srcId="{A4445866-3C90-443D-8C1F-00FCA2FE41AA}" destId="{11745778-6D8C-485E-8E16-634C53CA5316}" srcOrd="0" destOrd="0" presId="urn:microsoft.com/office/officeart/2005/8/layout/cycle2"/>
    <dgm:cxn modelId="{F67DE20B-EB66-4861-B224-278DEECAA61E}" type="presParOf" srcId="{11745778-6D8C-485E-8E16-634C53CA5316}" destId="{DFB64A1D-7738-4151-89CC-4E3B757886B6}" srcOrd="0" destOrd="0" presId="urn:microsoft.com/office/officeart/2005/8/layout/cycle2"/>
    <dgm:cxn modelId="{814EFF52-DED6-4321-9AEA-6DE34ABC7FB3}" type="presParOf" srcId="{11745778-6D8C-485E-8E16-634C53CA5316}" destId="{EB748910-CC1A-43AC-BA39-5E71123A60DE}" srcOrd="1" destOrd="0" presId="urn:microsoft.com/office/officeart/2005/8/layout/cycle2"/>
    <dgm:cxn modelId="{4F585A5E-47CD-4DC0-B7E9-7D3D3F9DB2BA}" type="presParOf" srcId="{EB748910-CC1A-43AC-BA39-5E71123A60DE}" destId="{50EC6F19-F5D6-47D3-A91B-3E08E774A810}" srcOrd="0" destOrd="0" presId="urn:microsoft.com/office/officeart/2005/8/layout/cycle2"/>
    <dgm:cxn modelId="{E3EADD39-528D-4320-8DD4-695AA180F7FD}" type="presParOf" srcId="{11745778-6D8C-485E-8E16-634C53CA5316}" destId="{771867B7-A0CF-414A-856C-07BE8C019082}" srcOrd="2" destOrd="0" presId="urn:microsoft.com/office/officeart/2005/8/layout/cycle2"/>
    <dgm:cxn modelId="{AAE9A72C-78C9-4F3F-AC34-CA1F2D0887C4}" type="presParOf" srcId="{11745778-6D8C-485E-8E16-634C53CA5316}" destId="{1B41FA8E-E611-44F8-9A69-EAC30D85DB96}" srcOrd="3" destOrd="0" presId="urn:microsoft.com/office/officeart/2005/8/layout/cycle2"/>
    <dgm:cxn modelId="{4397E5BE-586A-4987-9D96-340727DBC178}" type="presParOf" srcId="{1B41FA8E-E611-44F8-9A69-EAC30D85DB96}" destId="{86A99451-40D9-491B-BC72-59C584F72D8A}" srcOrd="0" destOrd="0" presId="urn:microsoft.com/office/officeart/2005/8/layout/cycle2"/>
    <dgm:cxn modelId="{923BC897-8F49-42E4-9974-1E17E8CD411B}" type="presParOf" srcId="{11745778-6D8C-485E-8E16-634C53CA5316}" destId="{EC1A8DAB-1A1E-48A5-8DDF-B5B648DF64E2}" srcOrd="4" destOrd="0" presId="urn:microsoft.com/office/officeart/2005/8/layout/cycle2"/>
    <dgm:cxn modelId="{E8D5D72A-0C4E-4A0D-A661-6A55715A073B}" type="presParOf" srcId="{11745778-6D8C-485E-8E16-634C53CA5316}" destId="{2F6A60A6-CCF0-45FB-A29C-510897409D63}" srcOrd="5" destOrd="0" presId="urn:microsoft.com/office/officeart/2005/8/layout/cycle2"/>
    <dgm:cxn modelId="{284F246C-422A-40CE-AF93-A20CF23C0E7E}" type="presParOf" srcId="{2F6A60A6-CCF0-45FB-A29C-510897409D63}" destId="{16366EDE-5889-44B0-8F77-A63A228C617A}" srcOrd="0" destOrd="0" presId="urn:microsoft.com/office/officeart/2005/8/layout/cycle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4445866-3C90-443D-8C1F-00FCA2FE41AA}" type="doc">
      <dgm:prSet loTypeId="urn:microsoft.com/office/officeart/2005/8/layout/cycle2" loCatId="cycle" qsTypeId="urn:microsoft.com/office/officeart/2005/8/quickstyle/simple5" qsCatId="simple" csTypeId="urn:microsoft.com/office/officeart/2005/8/colors/colorful2" csCatId="colorful" phldr="1"/>
      <dgm:spPr/>
      <dgm:t>
        <a:bodyPr/>
        <a:lstStyle/>
        <a:p>
          <a:endParaRPr lang="en-US"/>
        </a:p>
      </dgm:t>
    </dgm:pt>
    <dgm:pt modelId="{1556ED4F-043A-486B-8C1A-C56AFCA76F73}">
      <dgm:prSet/>
      <dgm:spPr/>
      <dgm:t>
        <a:bodyPr/>
        <a:lstStyle/>
        <a:p>
          <a:pPr rtl="0"/>
          <a:r>
            <a:rPr lang="en-US" b="1" dirty="0"/>
            <a:t>Collect and Organize</a:t>
          </a:r>
        </a:p>
      </dgm:t>
    </dgm:pt>
    <dgm:pt modelId="{EC91ED62-C621-4EED-9E21-4003F22755BC}" type="parTrans" cxnId="{0C9A9E22-4E7F-4E62-BDB0-1C26D363684B}">
      <dgm:prSet/>
      <dgm:spPr/>
      <dgm:t>
        <a:bodyPr/>
        <a:lstStyle/>
        <a:p>
          <a:endParaRPr lang="en-US" b="1"/>
        </a:p>
      </dgm:t>
    </dgm:pt>
    <dgm:pt modelId="{C43FD493-0C27-488A-8A21-5B699842146D}" type="sibTrans" cxnId="{0C9A9E22-4E7F-4E62-BDB0-1C26D363684B}">
      <dgm:prSet/>
      <dgm:spPr/>
      <dgm:t>
        <a:bodyPr/>
        <a:lstStyle/>
        <a:p>
          <a:endParaRPr lang="en-US" b="1"/>
        </a:p>
      </dgm:t>
    </dgm:pt>
    <dgm:pt modelId="{AE44A68D-5D49-49BA-B115-D4FDD0E02119}">
      <dgm:prSet/>
      <dgm:spPr/>
      <dgm:t>
        <a:bodyPr/>
        <a:lstStyle/>
        <a:p>
          <a:pPr rtl="0"/>
          <a:r>
            <a:rPr lang="en-US" b="1"/>
            <a:t>Process and Prioritize</a:t>
          </a:r>
          <a:endParaRPr lang="en-US" b="1" dirty="0"/>
        </a:p>
      </dgm:t>
    </dgm:pt>
    <dgm:pt modelId="{8A70811A-0338-427C-B3C9-F7ADA05E3B9C}" type="parTrans" cxnId="{985DF6B6-ADDE-4B9C-88E6-1D33B62B8D84}">
      <dgm:prSet/>
      <dgm:spPr/>
      <dgm:t>
        <a:bodyPr/>
        <a:lstStyle/>
        <a:p>
          <a:endParaRPr lang="en-US" b="1"/>
        </a:p>
      </dgm:t>
    </dgm:pt>
    <dgm:pt modelId="{E8696E24-94C2-46B2-8A78-7463CD973B9F}" type="sibTrans" cxnId="{985DF6B6-ADDE-4B9C-88E6-1D33B62B8D84}">
      <dgm:prSet/>
      <dgm:spPr/>
      <dgm:t>
        <a:bodyPr/>
        <a:lstStyle/>
        <a:p>
          <a:endParaRPr lang="en-US" b="1"/>
        </a:p>
      </dgm:t>
    </dgm:pt>
    <dgm:pt modelId="{C6818C2C-1418-42EE-8430-A62FF0ECA1A5}">
      <dgm:prSet/>
      <dgm:spPr/>
      <dgm:t>
        <a:bodyPr/>
        <a:lstStyle/>
        <a:p>
          <a:pPr rtl="0"/>
          <a:r>
            <a:rPr lang="en-US" b="1"/>
            <a:t>Do and Review</a:t>
          </a:r>
          <a:endParaRPr lang="en-US" b="1" dirty="0"/>
        </a:p>
      </dgm:t>
    </dgm:pt>
    <dgm:pt modelId="{9FDF160B-EE04-469B-AD35-06FCFE0D18E8}" type="parTrans" cxnId="{C1CFC339-AE81-45E9-A1CE-217E38368F91}">
      <dgm:prSet/>
      <dgm:spPr/>
      <dgm:t>
        <a:bodyPr/>
        <a:lstStyle/>
        <a:p>
          <a:endParaRPr lang="en-US" b="1"/>
        </a:p>
      </dgm:t>
    </dgm:pt>
    <dgm:pt modelId="{26CB8D1C-16F4-4F05-9E5F-C72E41E69869}" type="sibTrans" cxnId="{C1CFC339-AE81-45E9-A1CE-217E38368F91}">
      <dgm:prSet/>
      <dgm:spPr/>
      <dgm:t>
        <a:bodyPr/>
        <a:lstStyle/>
        <a:p>
          <a:endParaRPr lang="en-US" b="1"/>
        </a:p>
      </dgm:t>
    </dgm:pt>
    <dgm:pt modelId="{11745778-6D8C-485E-8E16-634C53CA5316}" type="pres">
      <dgm:prSet presAssocID="{A4445866-3C90-443D-8C1F-00FCA2FE41AA}" presName="cycle" presStyleCnt="0">
        <dgm:presLayoutVars>
          <dgm:dir/>
          <dgm:resizeHandles val="exact"/>
        </dgm:presLayoutVars>
      </dgm:prSet>
      <dgm:spPr/>
    </dgm:pt>
    <dgm:pt modelId="{DFB64A1D-7738-4151-89CC-4E3B757886B6}" type="pres">
      <dgm:prSet presAssocID="{1556ED4F-043A-486B-8C1A-C56AFCA76F73}" presName="node" presStyleLbl="node1" presStyleIdx="0" presStyleCnt="3" custRadScaleRad="100005" custRadScaleInc="-942">
        <dgm:presLayoutVars>
          <dgm:bulletEnabled val="1"/>
        </dgm:presLayoutVars>
      </dgm:prSet>
      <dgm:spPr/>
    </dgm:pt>
    <dgm:pt modelId="{EB748910-CC1A-43AC-BA39-5E71123A60DE}" type="pres">
      <dgm:prSet presAssocID="{C43FD493-0C27-488A-8A21-5B699842146D}" presName="sibTrans" presStyleLbl="sibTrans2D1" presStyleIdx="0" presStyleCnt="3"/>
      <dgm:spPr/>
    </dgm:pt>
    <dgm:pt modelId="{50EC6F19-F5D6-47D3-A91B-3E08E774A810}" type="pres">
      <dgm:prSet presAssocID="{C43FD493-0C27-488A-8A21-5B699842146D}" presName="connectorText" presStyleLbl="sibTrans2D1" presStyleIdx="0" presStyleCnt="3"/>
      <dgm:spPr/>
    </dgm:pt>
    <dgm:pt modelId="{771867B7-A0CF-414A-856C-07BE8C019082}" type="pres">
      <dgm:prSet presAssocID="{AE44A68D-5D49-49BA-B115-D4FDD0E02119}" presName="node" presStyleLbl="node1" presStyleIdx="1" presStyleCnt="3">
        <dgm:presLayoutVars>
          <dgm:bulletEnabled val="1"/>
        </dgm:presLayoutVars>
      </dgm:prSet>
      <dgm:spPr/>
    </dgm:pt>
    <dgm:pt modelId="{1B41FA8E-E611-44F8-9A69-EAC30D85DB96}" type="pres">
      <dgm:prSet presAssocID="{E8696E24-94C2-46B2-8A78-7463CD973B9F}" presName="sibTrans" presStyleLbl="sibTrans2D1" presStyleIdx="1" presStyleCnt="3"/>
      <dgm:spPr/>
    </dgm:pt>
    <dgm:pt modelId="{86A99451-40D9-491B-BC72-59C584F72D8A}" type="pres">
      <dgm:prSet presAssocID="{E8696E24-94C2-46B2-8A78-7463CD973B9F}" presName="connectorText" presStyleLbl="sibTrans2D1" presStyleIdx="1" presStyleCnt="3"/>
      <dgm:spPr/>
    </dgm:pt>
    <dgm:pt modelId="{EC1A8DAB-1A1E-48A5-8DDF-B5B648DF64E2}" type="pres">
      <dgm:prSet presAssocID="{C6818C2C-1418-42EE-8430-A62FF0ECA1A5}" presName="node" presStyleLbl="node1" presStyleIdx="2" presStyleCnt="3">
        <dgm:presLayoutVars>
          <dgm:bulletEnabled val="1"/>
        </dgm:presLayoutVars>
      </dgm:prSet>
      <dgm:spPr/>
    </dgm:pt>
    <dgm:pt modelId="{2F6A60A6-CCF0-45FB-A29C-510897409D63}" type="pres">
      <dgm:prSet presAssocID="{26CB8D1C-16F4-4F05-9E5F-C72E41E69869}" presName="sibTrans" presStyleLbl="sibTrans2D1" presStyleIdx="2" presStyleCnt="3"/>
      <dgm:spPr/>
    </dgm:pt>
    <dgm:pt modelId="{16366EDE-5889-44B0-8F77-A63A228C617A}" type="pres">
      <dgm:prSet presAssocID="{26CB8D1C-16F4-4F05-9E5F-C72E41E69869}" presName="connectorText" presStyleLbl="sibTrans2D1" presStyleIdx="2" presStyleCnt="3"/>
      <dgm:spPr/>
    </dgm:pt>
  </dgm:ptLst>
  <dgm:cxnLst>
    <dgm:cxn modelId="{0C9A9E22-4E7F-4E62-BDB0-1C26D363684B}" srcId="{A4445866-3C90-443D-8C1F-00FCA2FE41AA}" destId="{1556ED4F-043A-486B-8C1A-C56AFCA76F73}" srcOrd="0" destOrd="0" parTransId="{EC91ED62-C621-4EED-9E21-4003F22755BC}" sibTransId="{C43FD493-0C27-488A-8A21-5B699842146D}"/>
    <dgm:cxn modelId="{E5A2F826-C9B2-4F09-825E-809F63E0B26D}" type="presOf" srcId="{E8696E24-94C2-46B2-8A78-7463CD973B9F}" destId="{86A99451-40D9-491B-BC72-59C584F72D8A}" srcOrd="1" destOrd="0" presId="urn:microsoft.com/office/officeart/2005/8/layout/cycle2"/>
    <dgm:cxn modelId="{10F7DB35-FFD1-48C8-AEC9-87B7F61F33B1}" type="presOf" srcId="{AE44A68D-5D49-49BA-B115-D4FDD0E02119}" destId="{771867B7-A0CF-414A-856C-07BE8C019082}" srcOrd="0" destOrd="0" presId="urn:microsoft.com/office/officeart/2005/8/layout/cycle2"/>
    <dgm:cxn modelId="{1B27D136-631C-420F-81E4-2AFFFF83D29D}" type="presOf" srcId="{C43FD493-0C27-488A-8A21-5B699842146D}" destId="{EB748910-CC1A-43AC-BA39-5E71123A60DE}" srcOrd="0" destOrd="0" presId="urn:microsoft.com/office/officeart/2005/8/layout/cycle2"/>
    <dgm:cxn modelId="{C1CFC339-AE81-45E9-A1CE-217E38368F91}" srcId="{A4445866-3C90-443D-8C1F-00FCA2FE41AA}" destId="{C6818C2C-1418-42EE-8430-A62FF0ECA1A5}" srcOrd="2" destOrd="0" parTransId="{9FDF160B-EE04-469B-AD35-06FCFE0D18E8}" sibTransId="{26CB8D1C-16F4-4F05-9E5F-C72E41E69869}"/>
    <dgm:cxn modelId="{1A9B2B5B-FE79-4663-843E-B5E599E7CD20}" type="presOf" srcId="{C43FD493-0C27-488A-8A21-5B699842146D}" destId="{50EC6F19-F5D6-47D3-A91B-3E08E774A810}" srcOrd="1" destOrd="0" presId="urn:microsoft.com/office/officeart/2005/8/layout/cycle2"/>
    <dgm:cxn modelId="{28B8366B-6D80-4AD8-B640-BE75D29B14B1}" type="presOf" srcId="{A4445866-3C90-443D-8C1F-00FCA2FE41AA}" destId="{11745778-6D8C-485E-8E16-634C53CA5316}" srcOrd="0" destOrd="0" presId="urn:microsoft.com/office/officeart/2005/8/layout/cycle2"/>
    <dgm:cxn modelId="{FC840050-CEE3-4146-BC6E-C3A65756F4EA}" type="presOf" srcId="{C6818C2C-1418-42EE-8430-A62FF0ECA1A5}" destId="{EC1A8DAB-1A1E-48A5-8DDF-B5B648DF64E2}" srcOrd="0" destOrd="0" presId="urn:microsoft.com/office/officeart/2005/8/layout/cycle2"/>
    <dgm:cxn modelId="{66BA6C75-2366-49A8-B4AC-A40F7F2898B7}" type="presOf" srcId="{26CB8D1C-16F4-4F05-9E5F-C72E41E69869}" destId="{16366EDE-5889-44B0-8F77-A63A228C617A}" srcOrd="1" destOrd="0" presId="urn:microsoft.com/office/officeart/2005/8/layout/cycle2"/>
    <dgm:cxn modelId="{71C3579C-4E93-49EB-A6CE-AAF0FEC251EB}" type="presOf" srcId="{1556ED4F-043A-486B-8C1A-C56AFCA76F73}" destId="{DFB64A1D-7738-4151-89CC-4E3B757886B6}" srcOrd="0" destOrd="0" presId="urn:microsoft.com/office/officeart/2005/8/layout/cycle2"/>
    <dgm:cxn modelId="{985DF6B6-ADDE-4B9C-88E6-1D33B62B8D84}" srcId="{A4445866-3C90-443D-8C1F-00FCA2FE41AA}" destId="{AE44A68D-5D49-49BA-B115-D4FDD0E02119}" srcOrd="1" destOrd="0" parTransId="{8A70811A-0338-427C-B3C9-F7ADA05E3B9C}" sibTransId="{E8696E24-94C2-46B2-8A78-7463CD973B9F}"/>
    <dgm:cxn modelId="{7A79A3D2-0D8A-4B6E-9E75-FF9788D95B85}" type="presOf" srcId="{E8696E24-94C2-46B2-8A78-7463CD973B9F}" destId="{1B41FA8E-E611-44F8-9A69-EAC30D85DB96}" srcOrd="0" destOrd="0" presId="urn:microsoft.com/office/officeart/2005/8/layout/cycle2"/>
    <dgm:cxn modelId="{EE853AEF-AB0C-4581-8E9F-3C9A2DF19C4A}" type="presOf" srcId="{26CB8D1C-16F4-4F05-9E5F-C72E41E69869}" destId="{2F6A60A6-CCF0-45FB-A29C-510897409D63}" srcOrd="0" destOrd="0" presId="urn:microsoft.com/office/officeart/2005/8/layout/cycle2"/>
    <dgm:cxn modelId="{6B5FFA5A-8F25-4D6F-A505-29C77E87C0B4}" type="presParOf" srcId="{11745778-6D8C-485E-8E16-634C53CA5316}" destId="{DFB64A1D-7738-4151-89CC-4E3B757886B6}" srcOrd="0" destOrd="0" presId="urn:microsoft.com/office/officeart/2005/8/layout/cycle2"/>
    <dgm:cxn modelId="{798A17F4-1D55-4E53-9155-A73DCEB6E662}" type="presParOf" srcId="{11745778-6D8C-485E-8E16-634C53CA5316}" destId="{EB748910-CC1A-43AC-BA39-5E71123A60DE}" srcOrd="1" destOrd="0" presId="urn:microsoft.com/office/officeart/2005/8/layout/cycle2"/>
    <dgm:cxn modelId="{4A9C409E-8F9D-4681-985A-689F2B43C48F}" type="presParOf" srcId="{EB748910-CC1A-43AC-BA39-5E71123A60DE}" destId="{50EC6F19-F5D6-47D3-A91B-3E08E774A810}" srcOrd="0" destOrd="0" presId="urn:microsoft.com/office/officeart/2005/8/layout/cycle2"/>
    <dgm:cxn modelId="{B35DB116-19B4-4191-9544-311D895EC3C9}" type="presParOf" srcId="{11745778-6D8C-485E-8E16-634C53CA5316}" destId="{771867B7-A0CF-414A-856C-07BE8C019082}" srcOrd="2" destOrd="0" presId="urn:microsoft.com/office/officeart/2005/8/layout/cycle2"/>
    <dgm:cxn modelId="{47AEDC12-22AA-44EF-A1F0-DF2F70F6FE01}" type="presParOf" srcId="{11745778-6D8C-485E-8E16-634C53CA5316}" destId="{1B41FA8E-E611-44F8-9A69-EAC30D85DB96}" srcOrd="3" destOrd="0" presId="urn:microsoft.com/office/officeart/2005/8/layout/cycle2"/>
    <dgm:cxn modelId="{0F0F4CA1-C3EB-4F05-8388-EE7989941BFD}" type="presParOf" srcId="{1B41FA8E-E611-44F8-9A69-EAC30D85DB96}" destId="{86A99451-40D9-491B-BC72-59C584F72D8A}" srcOrd="0" destOrd="0" presId="urn:microsoft.com/office/officeart/2005/8/layout/cycle2"/>
    <dgm:cxn modelId="{97CBE841-7FAA-43CC-923A-489C341C71AF}" type="presParOf" srcId="{11745778-6D8C-485E-8E16-634C53CA5316}" destId="{EC1A8DAB-1A1E-48A5-8DDF-B5B648DF64E2}" srcOrd="4" destOrd="0" presId="urn:microsoft.com/office/officeart/2005/8/layout/cycle2"/>
    <dgm:cxn modelId="{95383535-A9D9-4B7D-8197-9F04DEEAFD64}" type="presParOf" srcId="{11745778-6D8C-485E-8E16-634C53CA5316}" destId="{2F6A60A6-CCF0-45FB-A29C-510897409D63}" srcOrd="5" destOrd="0" presId="urn:microsoft.com/office/officeart/2005/8/layout/cycle2"/>
    <dgm:cxn modelId="{2DB71194-123C-4A0E-9CDA-9305C17EA886}" type="presParOf" srcId="{2F6A60A6-CCF0-45FB-A29C-510897409D63}" destId="{16366EDE-5889-44B0-8F77-A63A228C617A}" srcOrd="0" destOrd="0" presId="urn:microsoft.com/office/officeart/2005/8/layout/cycle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4445866-3C90-443D-8C1F-00FCA2FE41AA}" type="doc">
      <dgm:prSet loTypeId="urn:microsoft.com/office/officeart/2005/8/layout/cycle2" loCatId="cycle" qsTypeId="urn:microsoft.com/office/officeart/2005/8/quickstyle/simple5" qsCatId="simple" csTypeId="urn:microsoft.com/office/officeart/2005/8/colors/colorful2" csCatId="colorful" phldr="1"/>
      <dgm:spPr/>
      <dgm:t>
        <a:bodyPr/>
        <a:lstStyle/>
        <a:p>
          <a:endParaRPr lang="en-US"/>
        </a:p>
      </dgm:t>
    </dgm:pt>
    <dgm:pt modelId="{1556ED4F-043A-486B-8C1A-C56AFCA76F73}">
      <dgm:prSet/>
      <dgm:spPr/>
      <dgm:t>
        <a:bodyPr/>
        <a:lstStyle/>
        <a:p>
          <a:pPr rtl="0"/>
          <a:r>
            <a:rPr lang="en-US" b="1" dirty="0"/>
            <a:t>Collect and Organize</a:t>
          </a:r>
        </a:p>
      </dgm:t>
    </dgm:pt>
    <dgm:pt modelId="{EC91ED62-C621-4EED-9E21-4003F22755BC}" type="parTrans" cxnId="{0C9A9E22-4E7F-4E62-BDB0-1C26D363684B}">
      <dgm:prSet/>
      <dgm:spPr/>
      <dgm:t>
        <a:bodyPr/>
        <a:lstStyle/>
        <a:p>
          <a:endParaRPr lang="en-US" b="1"/>
        </a:p>
      </dgm:t>
    </dgm:pt>
    <dgm:pt modelId="{C43FD493-0C27-488A-8A21-5B699842146D}" type="sibTrans" cxnId="{0C9A9E22-4E7F-4E62-BDB0-1C26D363684B}">
      <dgm:prSet/>
      <dgm:spPr/>
      <dgm:t>
        <a:bodyPr/>
        <a:lstStyle/>
        <a:p>
          <a:endParaRPr lang="en-US" b="1"/>
        </a:p>
      </dgm:t>
    </dgm:pt>
    <dgm:pt modelId="{AE44A68D-5D49-49BA-B115-D4FDD0E02119}">
      <dgm:prSet/>
      <dgm:spPr/>
      <dgm:t>
        <a:bodyPr/>
        <a:lstStyle/>
        <a:p>
          <a:pPr rtl="0"/>
          <a:r>
            <a:rPr lang="en-US" b="1"/>
            <a:t>Process and Prioritize</a:t>
          </a:r>
          <a:endParaRPr lang="en-US" b="1" dirty="0"/>
        </a:p>
      </dgm:t>
    </dgm:pt>
    <dgm:pt modelId="{8A70811A-0338-427C-B3C9-F7ADA05E3B9C}" type="parTrans" cxnId="{985DF6B6-ADDE-4B9C-88E6-1D33B62B8D84}">
      <dgm:prSet/>
      <dgm:spPr/>
      <dgm:t>
        <a:bodyPr/>
        <a:lstStyle/>
        <a:p>
          <a:endParaRPr lang="en-US" b="1"/>
        </a:p>
      </dgm:t>
    </dgm:pt>
    <dgm:pt modelId="{E8696E24-94C2-46B2-8A78-7463CD973B9F}" type="sibTrans" cxnId="{985DF6B6-ADDE-4B9C-88E6-1D33B62B8D84}">
      <dgm:prSet/>
      <dgm:spPr/>
      <dgm:t>
        <a:bodyPr/>
        <a:lstStyle/>
        <a:p>
          <a:endParaRPr lang="en-US" b="1"/>
        </a:p>
      </dgm:t>
    </dgm:pt>
    <dgm:pt modelId="{C6818C2C-1418-42EE-8430-A62FF0ECA1A5}">
      <dgm:prSet/>
      <dgm:spPr/>
      <dgm:t>
        <a:bodyPr/>
        <a:lstStyle/>
        <a:p>
          <a:pPr rtl="0"/>
          <a:r>
            <a:rPr lang="en-US" b="1"/>
            <a:t>Do and Review</a:t>
          </a:r>
          <a:endParaRPr lang="en-US" b="1" dirty="0"/>
        </a:p>
      </dgm:t>
    </dgm:pt>
    <dgm:pt modelId="{9FDF160B-EE04-469B-AD35-06FCFE0D18E8}" type="parTrans" cxnId="{C1CFC339-AE81-45E9-A1CE-217E38368F91}">
      <dgm:prSet/>
      <dgm:spPr/>
      <dgm:t>
        <a:bodyPr/>
        <a:lstStyle/>
        <a:p>
          <a:endParaRPr lang="en-US" b="1"/>
        </a:p>
      </dgm:t>
    </dgm:pt>
    <dgm:pt modelId="{26CB8D1C-16F4-4F05-9E5F-C72E41E69869}" type="sibTrans" cxnId="{C1CFC339-AE81-45E9-A1CE-217E38368F91}">
      <dgm:prSet/>
      <dgm:spPr/>
      <dgm:t>
        <a:bodyPr/>
        <a:lstStyle/>
        <a:p>
          <a:endParaRPr lang="en-US" b="1"/>
        </a:p>
      </dgm:t>
    </dgm:pt>
    <dgm:pt modelId="{11745778-6D8C-485E-8E16-634C53CA5316}" type="pres">
      <dgm:prSet presAssocID="{A4445866-3C90-443D-8C1F-00FCA2FE41AA}" presName="cycle" presStyleCnt="0">
        <dgm:presLayoutVars>
          <dgm:dir/>
          <dgm:resizeHandles val="exact"/>
        </dgm:presLayoutVars>
      </dgm:prSet>
      <dgm:spPr/>
    </dgm:pt>
    <dgm:pt modelId="{DFB64A1D-7738-4151-89CC-4E3B757886B6}" type="pres">
      <dgm:prSet presAssocID="{1556ED4F-043A-486B-8C1A-C56AFCA76F73}" presName="node" presStyleLbl="node1" presStyleIdx="0" presStyleCnt="3" custRadScaleRad="100005" custRadScaleInc="-942">
        <dgm:presLayoutVars>
          <dgm:bulletEnabled val="1"/>
        </dgm:presLayoutVars>
      </dgm:prSet>
      <dgm:spPr/>
    </dgm:pt>
    <dgm:pt modelId="{EB748910-CC1A-43AC-BA39-5E71123A60DE}" type="pres">
      <dgm:prSet presAssocID="{C43FD493-0C27-488A-8A21-5B699842146D}" presName="sibTrans" presStyleLbl="sibTrans2D1" presStyleIdx="0" presStyleCnt="3"/>
      <dgm:spPr/>
    </dgm:pt>
    <dgm:pt modelId="{50EC6F19-F5D6-47D3-A91B-3E08E774A810}" type="pres">
      <dgm:prSet presAssocID="{C43FD493-0C27-488A-8A21-5B699842146D}" presName="connectorText" presStyleLbl="sibTrans2D1" presStyleIdx="0" presStyleCnt="3"/>
      <dgm:spPr/>
    </dgm:pt>
    <dgm:pt modelId="{771867B7-A0CF-414A-856C-07BE8C019082}" type="pres">
      <dgm:prSet presAssocID="{AE44A68D-5D49-49BA-B115-D4FDD0E02119}" presName="node" presStyleLbl="node1" presStyleIdx="1" presStyleCnt="3">
        <dgm:presLayoutVars>
          <dgm:bulletEnabled val="1"/>
        </dgm:presLayoutVars>
      </dgm:prSet>
      <dgm:spPr/>
    </dgm:pt>
    <dgm:pt modelId="{1B41FA8E-E611-44F8-9A69-EAC30D85DB96}" type="pres">
      <dgm:prSet presAssocID="{E8696E24-94C2-46B2-8A78-7463CD973B9F}" presName="sibTrans" presStyleLbl="sibTrans2D1" presStyleIdx="1" presStyleCnt="3"/>
      <dgm:spPr/>
    </dgm:pt>
    <dgm:pt modelId="{86A99451-40D9-491B-BC72-59C584F72D8A}" type="pres">
      <dgm:prSet presAssocID="{E8696E24-94C2-46B2-8A78-7463CD973B9F}" presName="connectorText" presStyleLbl="sibTrans2D1" presStyleIdx="1" presStyleCnt="3"/>
      <dgm:spPr/>
    </dgm:pt>
    <dgm:pt modelId="{EC1A8DAB-1A1E-48A5-8DDF-B5B648DF64E2}" type="pres">
      <dgm:prSet presAssocID="{C6818C2C-1418-42EE-8430-A62FF0ECA1A5}" presName="node" presStyleLbl="node1" presStyleIdx="2" presStyleCnt="3">
        <dgm:presLayoutVars>
          <dgm:bulletEnabled val="1"/>
        </dgm:presLayoutVars>
      </dgm:prSet>
      <dgm:spPr/>
    </dgm:pt>
    <dgm:pt modelId="{2F6A60A6-CCF0-45FB-A29C-510897409D63}" type="pres">
      <dgm:prSet presAssocID="{26CB8D1C-16F4-4F05-9E5F-C72E41E69869}" presName="sibTrans" presStyleLbl="sibTrans2D1" presStyleIdx="2" presStyleCnt="3"/>
      <dgm:spPr/>
    </dgm:pt>
    <dgm:pt modelId="{16366EDE-5889-44B0-8F77-A63A228C617A}" type="pres">
      <dgm:prSet presAssocID="{26CB8D1C-16F4-4F05-9E5F-C72E41E69869}" presName="connectorText" presStyleLbl="sibTrans2D1" presStyleIdx="2" presStyleCnt="3"/>
      <dgm:spPr/>
    </dgm:pt>
  </dgm:ptLst>
  <dgm:cxnLst>
    <dgm:cxn modelId="{87204014-8D62-4DB3-BF05-F9F53973EE4A}" type="presOf" srcId="{A4445866-3C90-443D-8C1F-00FCA2FE41AA}" destId="{11745778-6D8C-485E-8E16-634C53CA5316}" srcOrd="0" destOrd="0" presId="urn:microsoft.com/office/officeart/2005/8/layout/cycle2"/>
    <dgm:cxn modelId="{88BAD91A-A568-4977-A3C2-C265E8905649}" type="presOf" srcId="{AE44A68D-5D49-49BA-B115-D4FDD0E02119}" destId="{771867B7-A0CF-414A-856C-07BE8C019082}" srcOrd="0" destOrd="0" presId="urn:microsoft.com/office/officeart/2005/8/layout/cycle2"/>
    <dgm:cxn modelId="{FC87DB20-2380-4EDB-A9E4-FE5BCC5A1C8C}" type="presOf" srcId="{26CB8D1C-16F4-4F05-9E5F-C72E41E69869}" destId="{16366EDE-5889-44B0-8F77-A63A228C617A}" srcOrd="1" destOrd="0" presId="urn:microsoft.com/office/officeart/2005/8/layout/cycle2"/>
    <dgm:cxn modelId="{0C9A9E22-4E7F-4E62-BDB0-1C26D363684B}" srcId="{A4445866-3C90-443D-8C1F-00FCA2FE41AA}" destId="{1556ED4F-043A-486B-8C1A-C56AFCA76F73}" srcOrd="0" destOrd="0" parTransId="{EC91ED62-C621-4EED-9E21-4003F22755BC}" sibTransId="{C43FD493-0C27-488A-8A21-5B699842146D}"/>
    <dgm:cxn modelId="{EBB88035-4F34-4F82-89B2-514704C26131}" type="presOf" srcId="{C43FD493-0C27-488A-8A21-5B699842146D}" destId="{EB748910-CC1A-43AC-BA39-5E71123A60DE}" srcOrd="0" destOrd="0" presId="urn:microsoft.com/office/officeart/2005/8/layout/cycle2"/>
    <dgm:cxn modelId="{C1CFC339-AE81-45E9-A1CE-217E38368F91}" srcId="{A4445866-3C90-443D-8C1F-00FCA2FE41AA}" destId="{C6818C2C-1418-42EE-8430-A62FF0ECA1A5}" srcOrd="2" destOrd="0" parTransId="{9FDF160B-EE04-469B-AD35-06FCFE0D18E8}" sibTransId="{26CB8D1C-16F4-4F05-9E5F-C72E41E69869}"/>
    <dgm:cxn modelId="{F7D0584F-F444-44DE-9E5D-225ADFED4F21}" type="presOf" srcId="{E8696E24-94C2-46B2-8A78-7463CD973B9F}" destId="{86A99451-40D9-491B-BC72-59C584F72D8A}" srcOrd="1" destOrd="0" presId="urn:microsoft.com/office/officeart/2005/8/layout/cycle2"/>
    <dgm:cxn modelId="{4E050C71-EC0D-4BD9-9F88-B3DEC8356DB0}" type="presOf" srcId="{1556ED4F-043A-486B-8C1A-C56AFCA76F73}" destId="{DFB64A1D-7738-4151-89CC-4E3B757886B6}" srcOrd="0" destOrd="0" presId="urn:microsoft.com/office/officeart/2005/8/layout/cycle2"/>
    <dgm:cxn modelId="{C9E0B883-1272-48B8-8ACA-4A5C06E62EE4}" type="presOf" srcId="{E8696E24-94C2-46B2-8A78-7463CD973B9F}" destId="{1B41FA8E-E611-44F8-9A69-EAC30D85DB96}" srcOrd="0" destOrd="0" presId="urn:microsoft.com/office/officeart/2005/8/layout/cycle2"/>
    <dgm:cxn modelId="{0A424292-0D3C-4635-A136-B36B8E420FA0}" type="presOf" srcId="{C43FD493-0C27-488A-8A21-5B699842146D}" destId="{50EC6F19-F5D6-47D3-A91B-3E08E774A810}" srcOrd="1" destOrd="0" presId="urn:microsoft.com/office/officeart/2005/8/layout/cycle2"/>
    <dgm:cxn modelId="{985DF6B6-ADDE-4B9C-88E6-1D33B62B8D84}" srcId="{A4445866-3C90-443D-8C1F-00FCA2FE41AA}" destId="{AE44A68D-5D49-49BA-B115-D4FDD0E02119}" srcOrd="1" destOrd="0" parTransId="{8A70811A-0338-427C-B3C9-F7ADA05E3B9C}" sibTransId="{E8696E24-94C2-46B2-8A78-7463CD973B9F}"/>
    <dgm:cxn modelId="{7D581CCA-A898-4F47-9B6D-05D379C8A937}" type="presOf" srcId="{C6818C2C-1418-42EE-8430-A62FF0ECA1A5}" destId="{EC1A8DAB-1A1E-48A5-8DDF-B5B648DF64E2}" srcOrd="0" destOrd="0" presId="urn:microsoft.com/office/officeart/2005/8/layout/cycle2"/>
    <dgm:cxn modelId="{60197EDC-FC2C-4781-BEE0-EEE4D8DEC372}" type="presOf" srcId="{26CB8D1C-16F4-4F05-9E5F-C72E41E69869}" destId="{2F6A60A6-CCF0-45FB-A29C-510897409D63}" srcOrd="0" destOrd="0" presId="urn:microsoft.com/office/officeart/2005/8/layout/cycle2"/>
    <dgm:cxn modelId="{93422FC4-C8DA-4146-9DDD-F07B7B101975}" type="presParOf" srcId="{11745778-6D8C-485E-8E16-634C53CA5316}" destId="{DFB64A1D-7738-4151-89CC-4E3B757886B6}" srcOrd="0" destOrd="0" presId="urn:microsoft.com/office/officeart/2005/8/layout/cycle2"/>
    <dgm:cxn modelId="{594BCF2E-8F2F-442D-8599-8189F2571E53}" type="presParOf" srcId="{11745778-6D8C-485E-8E16-634C53CA5316}" destId="{EB748910-CC1A-43AC-BA39-5E71123A60DE}" srcOrd="1" destOrd="0" presId="urn:microsoft.com/office/officeart/2005/8/layout/cycle2"/>
    <dgm:cxn modelId="{98EB5BC0-A68A-40CF-9DDC-B6E0C3372A88}" type="presParOf" srcId="{EB748910-CC1A-43AC-BA39-5E71123A60DE}" destId="{50EC6F19-F5D6-47D3-A91B-3E08E774A810}" srcOrd="0" destOrd="0" presId="urn:microsoft.com/office/officeart/2005/8/layout/cycle2"/>
    <dgm:cxn modelId="{CAF76F64-42B9-481D-B2D5-E9656065E4CF}" type="presParOf" srcId="{11745778-6D8C-485E-8E16-634C53CA5316}" destId="{771867B7-A0CF-414A-856C-07BE8C019082}" srcOrd="2" destOrd="0" presId="urn:microsoft.com/office/officeart/2005/8/layout/cycle2"/>
    <dgm:cxn modelId="{C1FF4838-45E5-40A4-9905-24615BB353A7}" type="presParOf" srcId="{11745778-6D8C-485E-8E16-634C53CA5316}" destId="{1B41FA8E-E611-44F8-9A69-EAC30D85DB96}" srcOrd="3" destOrd="0" presId="urn:microsoft.com/office/officeart/2005/8/layout/cycle2"/>
    <dgm:cxn modelId="{AF2B7DDF-DEEA-462E-9E56-495106906340}" type="presParOf" srcId="{1B41FA8E-E611-44F8-9A69-EAC30D85DB96}" destId="{86A99451-40D9-491B-BC72-59C584F72D8A}" srcOrd="0" destOrd="0" presId="urn:microsoft.com/office/officeart/2005/8/layout/cycle2"/>
    <dgm:cxn modelId="{44B539E7-73DE-4670-AE3F-2F182961CAE5}" type="presParOf" srcId="{11745778-6D8C-485E-8E16-634C53CA5316}" destId="{EC1A8DAB-1A1E-48A5-8DDF-B5B648DF64E2}" srcOrd="4" destOrd="0" presId="urn:microsoft.com/office/officeart/2005/8/layout/cycle2"/>
    <dgm:cxn modelId="{8EF6C19E-241E-4DFC-9B4B-08EFA74E1401}" type="presParOf" srcId="{11745778-6D8C-485E-8E16-634C53CA5316}" destId="{2F6A60A6-CCF0-45FB-A29C-510897409D63}" srcOrd="5" destOrd="0" presId="urn:microsoft.com/office/officeart/2005/8/layout/cycle2"/>
    <dgm:cxn modelId="{FAC46257-DEC6-4A14-A927-EFE7CC53F5FE}" type="presParOf" srcId="{2F6A60A6-CCF0-45FB-A29C-510897409D63}" destId="{16366EDE-5889-44B0-8F77-A63A228C617A}" srcOrd="0" destOrd="0" presId="urn:microsoft.com/office/officeart/2005/8/layout/cycle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B64A1D-7738-4151-89CC-4E3B757886B6}">
      <dsp:nvSpPr>
        <dsp:cNvPr id="0" name=""/>
        <dsp:cNvSpPr/>
      </dsp:nvSpPr>
      <dsp:spPr>
        <a:xfrm>
          <a:off x="1149842" y="317"/>
          <a:ext cx="879718" cy="879718"/>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rtl="0">
            <a:lnSpc>
              <a:spcPct val="90000"/>
            </a:lnSpc>
            <a:spcBef>
              <a:spcPct val="0"/>
            </a:spcBef>
            <a:spcAft>
              <a:spcPct val="35000"/>
            </a:spcAft>
            <a:buNone/>
          </a:pPr>
          <a:r>
            <a:rPr lang="en-US" sz="1200" b="1" kern="1200"/>
            <a:t>Collect and Organize</a:t>
          </a:r>
          <a:endParaRPr lang="en-US" sz="1200" b="1" kern="1200" dirty="0"/>
        </a:p>
      </dsp:txBody>
      <dsp:txXfrm>
        <a:off x="1278674" y="129149"/>
        <a:ext cx="622054" cy="622054"/>
      </dsp:txXfrm>
    </dsp:sp>
    <dsp:sp modelId="{EB748910-CC1A-43AC-BA39-5E71123A60DE}">
      <dsp:nvSpPr>
        <dsp:cNvPr id="0" name=""/>
        <dsp:cNvSpPr/>
      </dsp:nvSpPr>
      <dsp:spPr>
        <a:xfrm rot="3583093">
          <a:off x="1802426" y="857556"/>
          <a:ext cx="235358" cy="296905"/>
        </a:xfrm>
        <a:prstGeom prst="rightArrow">
          <a:avLst>
            <a:gd name="adj1" fmla="val 60000"/>
            <a:gd name="adj2" fmla="val 5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b="1" kern="1200"/>
        </a:p>
      </dsp:txBody>
      <dsp:txXfrm>
        <a:off x="1819928" y="886450"/>
        <a:ext cx="164751" cy="178143"/>
      </dsp:txXfrm>
    </dsp:sp>
    <dsp:sp modelId="{771867B7-A0CF-414A-856C-07BE8C019082}">
      <dsp:nvSpPr>
        <dsp:cNvPr id="0" name=""/>
        <dsp:cNvSpPr/>
      </dsp:nvSpPr>
      <dsp:spPr>
        <a:xfrm>
          <a:off x="1817368" y="1143485"/>
          <a:ext cx="879718" cy="879718"/>
        </a:xfrm>
        <a:prstGeom prst="ellipse">
          <a:avLst/>
        </a:prstGeom>
        <a:gradFill rotWithShape="0">
          <a:gsLst>
            <a:gs pos="0">
              <a:schemeClr val="accent2">
                <a:hueOff val="2340759"/>
                <a:satOff val="-2919"/>
                <a:lumOff val="686"/>
                <a:alphaOff val="0"/>
                <a:shade val="51000"/>
                <a:satMod val="130000"/>
              </a:schemeClr>
            </a:gs>
            <a:gs pos="80000">
              <a:schemeClr val="accent2">
                <a:hueOff val="2340759"/>
                <a:satOff val="-2919"/>
                <a:lumOff val="686"/>
                <a:alphaOff val="0"/>
                <a:shade val="93000"/>
                <a:satMod val="130000"/>
              </a:schemeClr>
            </a:gs>
            <a:gs pos="100000">
              <a:schemeClr val="accent2">
                <a:hueOff val="2340759"/>
                <a:satOff val="-2919"/>
                <a:lumOff val="68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rtl="0">
            <a:lnSpc>
              <a:spcPct val="90000"/>
            </a:lnSpc>
            <a:spcBef>
              <a:spcPct val="0"/>
            </a:spcBef>
            <a:spcAft>
              <a:spcPct val="35000"/>
            </a:spcAft>
            <a:buNone/>
          </a:pPr>
          <a:r>
            <a:rPr lang="en-US" sz="1200" b="1" kern="1200"/>
            <a:t>Process and Prioritize</a:t>
          </a:r>
          <a:endParaRPr lang="en-US" sz="1200" b="1" kern="1200" dirty="0"/>
        </a:p>
      </dsp:txBody>
      <dsp:txXfrm>
        <a:off x="1946200" y="1272317"/>
        <a:ext cx="622054" cy="622054"/>
      </dsp:txXfrm>
    </dsp:sp>
    <dsp:sp modelId="{1B41FA8E-E611-44F8-9A69-EAC30D85DB96}">
      <dsp:nvSpPr>
        <dsp:cNvPr id="0" name=""/>
        <dsp:cNvSpPr/>
      </dsp:nvSpPr>
      <dsp:spPr>
        <a:xfrm rot="10800000">
          <a:off x="1487145" y="1434892"/>
          <a:ext cx="233357" cy="296905"/>
        </a:xfrm>
        <a:prstGeom prst="rightArrow">
          <a:avLst>
            <a:gd name="adj1" fmla="val 60000"/>
            <a:gd name="adj2" fmla="val 50000"/>
          </a:avLst>
        </a:prstGeom>
        <a:gradFill rotWithShape="0">
          <a:gsLst>
            <a:gs pos="0">
              <a:schemeClr val="accent2">
                <a:hueOff val="2340759"/>
                <a:satOff val="-2919"/>
                <a:lumOff val="686"/>
                <a:alphaOff val="0"/>
                <a:shade val="51000"/>
                <a:satMod val="130000"/>
              </a:schemeClr>
            </a:gs>
            <a:gs pos="80000">
              <a:schemeClr val="accent2">
                <a:hueOff val="2340759"/>
                <a:satOff val="-2919"/>
                <a:lumOff val="686"/>
                <a:alphaOff val="0"/>
                <a:shade val="93000"/>
                <a:satMod val="130000"/>
              </a:schemeClr>
            </a:gs>
            <a:gs pos="100000">
              <a:schemeClr val="accent2">
                <a:hueOff val="2340759"/>
                <a:satOff val="-2919"/>
                <a:lumOff val="68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b="1" kern="1200"/>
        </a:p>
      </dsp:txBody>
      <dsp:txXfrm rot="10800000">
        <a:off x="1557152" y="1494273"/>
        <a:ext cx="163350" cy="178143"/>
      </dsp:txXfrm>
    </dsp:sp>
    <dsp:sp modelId="{EC1A8DAB-1A1E-48A5-8DDF-B5B648DF64E2}">
      <dsp:nvSpPr>
        <dsp:cNvPr id="0" name=""/>
        <dsp:cNvSpPr/>
      </dsp:nvSpPr>
      <dsp:spPr>
        <a:xfrm>
          <a:off x="497352" y="1143485"/>
          <a:ext cx="879718" cy="879718"/>
        </a:xfrm>
        <a:prstGeom prst="ellipse">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rtl="0">
            <a:lnSpc>
              <a:spcPct val="90000"/>
            </a:lnSpc>
            <a:spcBef>
              <a:spcPct val="0"/>
            </a:spcBef>
            <a:spcAft>
              <a:spcPct val="35000"/>
            </a:spcAft>
            <a:buNone/>
          </a:pPr>
          <a:r>
            <a:rPr lang="en-US" sz="1200" b="1" kern="1200"/>
            <a:t>Do and Review</a:t>
          </a:r>
          <a:endParaRPr lang="en-US" sz="1200" b="1" kern="1200" dirty="0"/>
        </a:p>
      </dsp:txBody>
      <dsp:txXfrm>
        <a:off x="626184" y="1272317"/>
        <a:ext cx="622054" cy="622054"/>
      </dsp:txXfrm>
    </dsp:sp>
    <dsp:sp modelId="{2F6A60A6-CCF0-45FB-A29C-510897409D63}">
      <dsp:nvSpPr>
        <dsp:cNvPr id="0" name=""/>
        <dsp:cNvSpPr/>
      </dsp:nvSpPr>
      <dsp:spPr>
        <a:xfrm rot="17982994">
          <a:off x="1144523" y="868995"/>
          <a:ext cx="231374" cy="296905"/>
        </a:xfrm>
        <a:prstGeom prst="rightArrow">
          <a:avLst>
            <a:gd name="adj1" fmla="val 60000"/>
            <a:gd name="adj2" fmla="val 50000"/>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b="1" kern="1200"/>
        </a:p>
      </dsp:txBody>
      <dsp:txXfrm>
        <a:off x="1162025" y="958518"/>
        <a:ext cx="161962" cy="1781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B64A1D-7738-4151-89CC-4E3B757886B6}">
      <dsp:nvSpPr>
        <dsp:cNvPr id="0" name=""/>
        <dsp:cNvSpPr/>
      </dsp:nvSpPr>
      <dsp:spPr>
        <a:xfrm>
          <a:off x="1149842" y="317"/>
          <a:ext cx="879718" cy="879718"/>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rtl="0">
            <a:lnSpc>
              <a:spcPct val="90000"/>
            </a:lnSpc>
            <a:spcBef>
              <a:spcPct val="0"/>
            </a:spcBef>
            <a:spcAft>
              <a:spcPct val="35000"/>
            </a:spcAft>
            <a:buNone/>
          </a:pPr>
          <a:r>
            <a:rPr lang="en-US" sz="1200" b="1" kern="1200"/>
            <a:t>Collect and Organize</a:t>
          </a:r>
          <a:endParaRPr lang="en-US" sz="1200" b="1" kern="1200" dirty="0"/>
        </a:p>
      </dsp:txBody>
      <dsp:txXfrm>
        <a:off x="1278674" y="129149"/>
        <a:ext cx="622054" cy="622054"/>
      </dsp:txXfrm>
    </dsp:sp>
    <dsp:sp modelId="{EB748910-CC1A-43AC-BA39-5E71123A60DE}">
      <dsp:nvSpPr>
        <dsp:cNvPr id="0" name=""/>
        <dsp:cNvSpPr/>
      </dsp:nvSpPr>
      <dsp:spPr>
        <a:xfrm rot="3583093">
          <a:off x="1802426" y="857556"/>
          <a:ext cx="235358" cy="296905"/>
        </a:xfrm>
        <a:prstGeom prst="rightArrow">
          <a:avLst>
            <a:gd name="adj1" fmla="val 60000"/>
            <a:gd name="adj2" fmla="val 5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b="1" kern="1200"/>
        </a:p>
      </dsp:txBody>
      <dsp:txXfrm>
        <a:off x="1819928" y="886450"/>
        <a:ext cx="164751" cy="178143"/>
      </dsp:txXfrm>
    </dsp:sp>
    <dsp:sp modelId="{771867B7-A0CF-414A-856C-07BE8C019082}">
      <dsp:nvSpPr>
        <dsp:cNvPr id="0" name=""/>
        <dsp:cNvSpPr/>
      </dsp:nvSpPr>
      <dsp:spPr>
        <a:xfrm>
          <a:off x="1817368" y="1143485"/>
          <a:ext cx="879718" cy="879718"/>
        </a:xfrm>
        <a:prstGeom prst="ellipse">
          <a:avLst/>
        </a:prstGeom>
        <a:gradFill rotWithShape="0">
          <a:gsLst>
            <a:gs pos="0">
              <a:schemeClr val="accent2">
                <a:hueOff val="2340759"/>
                <a:satOff val="-2919"/>
                <a:lumOff val="686"/>
                <a:alphaOff val="0"/>
                <a:shade val="51000"/>
                <a:satMod val="130000"/>
              </a:schemeClr>
            </a:gs>
            <a:gs pos="80000">
              <a:schemeClr val="accent2">
                <a:hueOff val="2340759"/>
                <a:satOff val="-2919"/>
                <a:lumOff val="686"/>
                <a:alphaOff val="0"/>
                <a:shade val="93000"/>
                <a:satMod val="130000"/>
              </a:schemeClr>
            </a:gs>
            <a:gs pos="100000">
              <a:schemeClr val="accent2">
                <a:hueOff val="2340759"/>
                <a:satOff val="-2919"/>
                <a:lumOff val="68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rtl="0">
            <a:lnSpc>
              <a:spcPct val="90000"/>
            </a:lnSpc>
            <a:spcBef>
              <a:spcPct val="0"/>
            </a:spcBef>
            <a:spcAft>
              <a:spcPct val="35000"/>
            </a:spcAft>
            <a:buNone/>
          </a:pPr>
          <a:r>
            <a:rPr lang="en-US" sz="1200" b="1" kern="1200"/>
            <a:t>Process and Prioritize</a:t>
          </a:r>
          <a:endParaRPr lang="en-US" sz="1200" b="1" kern="1200" dirty="0"/>
        </a:p>
      </dsp:txBody>
      <dsp:txXfrm>
        <a:off x="1946200" y="1272317"/>
        <a:ext cx="622054" cy="622054"/>
      </dsp:txXfrm>
    </dsp:sp>
    <dsp:sp modelId="{1B41FA8E-E611-44F8-9A69-EAC30D85DB96}">
      <dsp:nvSpPr>
        <dsp:cNvPr id="0" name=""/>
        <dsp:cNvSpPr/>
      </dsp:nvSpPr>
      <dsp:spPr>
        <a:xfrm rot="10800000">
          <a:off x="1487145" y="1434892"/>
          <a:ext cx="233357" cy="296905"/>
        </a:xfrm>
        <a:prstGeom prst="rightArrow">
          <a:avLst>
            <a:gd name="adj1" fmla="val 60000"/>
            <a:gd name="adj2" fmla="val 50000"/>
          </a:avLst>
        </a:prstGeom>
        <a:gradFill rotWithShape="0">
          <a:gsLst>
            <a:gs pos="0">
              <a:schemeClr val="accent2">
                <a:hueOff val="2340759"/>
                <a:satOff val="-2919"/>
                <a:lumOff val="686"/>
                <a:alphaOff val="0"/>
                <a:shade val="51000"/>
                <a:satMod val="130000"/>
              </a:schemeClr>
            </a:gs>
            <a:gs pos="80000">
              <a:schemeClr val="accent2">
                <a:hueOff val="2340759"/>
                <a:satOff val="-2919"/>
                <a:lumOff val="686"/>
                <a:alphaOff val="0"/>
                <a:shade val="93000"/>
                <a:satMod val="130000"/>
              </a:schemeClr>
            </a:gs>
            <a:gs pos="100000">
              <a:schemeClr val="accent2">
                <a:hueOff val="2340759"/>
                <a:satOff val="-2919"/>
                <a:lumOff val="68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b="1" kern="1200"/>
        </a:p>
      </dsp:txBody>
      <dsp:txXfrm rot="10800000">
        <a:off x="1557152" y="1494273"/>
        <a:ext cx="163350" cy="178143"/>
      </dsp:txXfrm>
    </dsp:sp>
    <dsp:sp modelId="{EC1A8DAB-1A1E-48A5-8DDF-B5B648DF64E2}">
      <dsp:nvSpPr>
        <dsp:cNvPr id="0" name=""/>
        <dsp:cNvSpPr/>
      </dsp:nvSpPr>
      <dsp:spPr>
        <a:xfrm>
          <a:off x="497352" y="1143485"/>
          <a:ext cx="879718" cy="879718"/>
        </a:xfrm>
        <a:prstGeom prst="ellipse">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rtl="0">
            <a:lnSpc>
              <a:spcPct val="90000"/>
            </a:lnSpc>
            <a:spcBef>
              <a:spcPct val="0"/>
            </a:spcBef>
            <a:spcAft>
              <a:spcPct val="35000"/>
            </a:spcAft>
            <a:buNone/>
          </a:pPr>
          <a:r>
            <a:rPr lang="en-US" sz="1200" b="1" kern="1200"/>
            <a:t>Do and Review</a:t>
          </a:r>
          <a:endParaRPr lang="en-US" sz="1200" b="1" kern="1200" dirty="0"/>
        </a:p>
      </dsp:txBody>
      <dsp:txXfrm>
        <a:off x="626184" y="1272317"/>
        <a:ext cx="622054" cy="622054"/>
      </dsp:txXfrm>
    </dsp:sp>
    <dsp:sp modelId="{2F6A60A6-CCF0-45FB-A29C-510897409D63}">
      <dsp:nvSpPr>
        <dsp:cNvPr id="0" name=""/>
        <dsp:cNvSpPr/>
      </dsp:nvSpPr>
      <dsp:spPr>
        <a:xfrm rot="17982994">
          <a:off x="1144523" y="868995"/>
          <a:ext cx="231374" cy="296905"/>
        </a:xfrm>
        <a:prstGeom prst="rightArrow">
          <a:avLst>
            <a:gd name="adj1" fmla="val 60000"/>
            <a:gd name="adj2" fmla="val 50000"/>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b="1" kern="1200"/>
        </a:p>
      </dsp:txBody>
      <dsp:txXfrm>
        <a:off x="1162025" y="958518"/>
        <a:ext cx="161962" cy="17814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B64A1D-7738-4151-89CC-4E3B757886B6}">
      <dsp:nvSpPr>
        <dsp:cNvPr id="0" name=""/>
        <dsp:cNvSpPr/>
      </dsp:nvSpPr>
      <dsp:spPr>
        <a:xfrm>
          <a:off x="1149842" y="317"/>
          <a:ext cx="879718" cy="879718"/>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rtl="0">
            <a:lnSpc>
              <a:spcPct val="90000"/>
            </a:lnSpc>
            <a:spcBef>
              <a:spcPct val="0"/>
            </a:spcBef>
            <a:spcAft>
              <a:spcPct val="35000"/>
            </a:spcAft>
            <a:buNone/>
          </a:pPr>
          <a:r>
            <a:rPr lang="en-US" sz="1200" b="1" kern="1200" dirty="0"/>
            <a:t>Collect and Organize</a:t>
          </a:r>
        </a:p>
      </dsp:txBody>
      <dsp:txXfrm>
        <a:off x="1278674" y="129149"/>
        <a:ext cx="622054" cy="622054"/>
      </dsp:txXfrm>
    </dsp:sp>
    <dsp:sp modelId="{EB748910-CC1A-43AC-BA39-5E71123A60DE}">
      <dsp:nvSpPr>
        <dsp:cNvPr id="0" name=""/>
        <dsp:cNvSpPr/>
      </dsp:nvSpPr>
      <dsp:spPr>
        <a:xfrm rot="3583093">
          <a:off x="1802426" y="857556"/>
          <a:ext cx="235358" cy="296905"/>
        </a:xfrm>
        <a:prstGeom prst="rightArrow">
          <a:avLst>
            <a:gd name="adj1" fmla="val 60000"/>
            <a:gd name="adj2" fmla="val 5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b="1" kern="1200"/>
        </a:p>
      </dsp:txBody>
      <dsp:txXfrm>
        <a:off x="1819928" y="886450"/>
        <a:ext cx="164751" cy="178143"/>
      </dsp:txXfrm>
    </dsp:sp>
    <dsp:sp modelId="{771867B7-A0CF-414A-856C-07BE8C019082}">
      <dsp:nvSpPr>
        <dsp:cNvPr id="0" name=""/>
        <dsp:cNvSpPr/>
      </dsp:nvSpPr>
      <dsp:spPr>
        <a:xfrm>
          <a:off x="1817368" y="1143485"/>
          <a:ext cx="879718" cy="879718"/>
        </a:xfrm>
        <a:prstGeom prst="ellipse">
          <a:avLst/>
        </a:prstGeom>
        <a:gradFill rotWithShape="0">
          <a:gsLst>
            <a:gs pos="0">
              <a:schemeClr val="accent2">
                <a:hueOff val="2340759"/>
                <a:satOff val="-2919"/>
                <a:lumOff val="686"/>
                <a:alphaOff val="0"/>
                <a:shade val="51000"/>
                <a:satMod val="130000"/>
              </a:schemeClr>
            </a:gs>
            <a:gs pos="80000">
              <a:schemeClr val="accent2">
                <a:hueOff val="2340759"/>
                <a:satOff val="-2919"/>
                <a:lumOff val="686"/>
                <a:alphaOff val="0"/>
                <a:shade val="93000"/>
                <a:satMod val="130000"/>
              </a:schemeClr>
            </a:gs>
            <a:gs pos="100000">
              <a:schemeClr val="accent2">
                <a:hueOff val="2340759"/>
                <a:satOff val="-2919"/>
                <a:lumOff val="68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rtl="0">
            <a:lnSpc>
              <a:spcPct val="90000"/>
            </a:lnSpc>
            <a:spcBef>
              <a:spcPct val="0"/>
            </a:spcBef>
            <a:spcAft>
              <a:spcPct val="35000"/>
            </a:spcAft>
            <a:buNone/>
          </a:pPr>
          <a:r>
            <a:rPr lang="en-US" sz="1200" b="1" kern="1200"/>
            <a:t>Process and Prioritize</a:t>
          </a:r>
          <a:endParaRPr lang="en-US" sz="1200" b="1" kern="1200" dirty="0"/>
        </a:p>
      </dsp:txBody>
      <dsp:txXfrm>
        <a:off x="1946200" y="1272317"/>
        <a:ext cx="622054" cy="622054"/>
      </dsp:txXfrm>
    </dsp:sp>
    <dsp:sp modelId="{1B41FA8E-E611-44F8-9A69-EAC30D85DB96}">
      <dsp:nvSpPr>
        <dsp:cNvPr id="0" name=""/>
        <dsp:cNvSpPr/>
      </dsp:nvSpPr>
      <dsp:spPr>
        <a:xfrm rot="10800000">
          <a:off x="1487145" y="1434892"/>
          <a:ext cx="233357" cy="296905"/>
        </a:xfrm>
        <a:prstGeom prst="rightArrow">
          <a:avLst>
            <a:gd name="adj1" fmla="val 60000"/>
            <a:gd name="adj2" fmla="val 50000"/>
          </a:avLst>
        </a:prstGeom>
        <a:gradFill rotWithShape="0">
          <a:gsLst>
            <a:gs pos="0">
              <a:schemeClr val="accent2">
                <a:hueOff val="2340759"/>
                <a:satOff val="-2919"/>
                <a:lumOff val="686"/>
                <a:alphaOff val="0"/>
                <a:shade val="51000"/>
                <a:satMod val="130000"/>
              </a:schemeClr>
            </a:gs>
            <a:gs pos="80000">
              <a:schemeClr val="accent2">
                <a:hueOff val="2340759"/>
                <a:satOff val="-2919"/>
                <a:lumOff val="686"/>
                <a:alphaOff val="0"/>
                <a:shade val="93000"/>
                <a:satMod val="130000"/>
              </a:schemeClr>
            </a:gs>
            <a:gs pos="100000">
              <a:schemeClr val="accent2">
                <a:hueOff val="2340759"/>
                <a:satOff val="-2919"/>
                <a:lumOff val="68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b="1" kern="1200"/>
        </a:p>
      </dsp:txBody>
      <dsp:txXfrm rot="10800000">
        <a:off x="1557152" y="1494273"/>
        <a:ext cx="163350" cy="178143"/>
      </dsp:txXfrm>
    </dsp:sp>
    <dsp:sp modelId="{EC1A8DAB-1A1E-48A5-8DDF-B5B648DF64E2}">
      <dsp:nvSpPr>
        <dsp:cNvPr id="0" name=""/>
        <dsp:cNvSpPr/>
      </dsp:nvSpPr>
      <dsp:spPr>
        <a:xfrm>
          <a:off x="497352" y="1143485"/>
          <a:ext cx="879718" cy="879718"/>
        </a:xfrm>
        <a:prstGeom prst="ellipse">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rtl="0">
            <a:lnSpc>
              <a:spcPct val="90000"/>
            </a:lnSpc>
            <a:spcBef>
              <a:spcPct val="0"/>
            </a:spcBef>
            <a:spcAft>
              <a:spcPct val="35000"/>
            </a:spcAft>
            <a:buNone/>
          </a:pPr>
          <a:r>
            <a:rPr lang="en-US" sz="1200" b="1" kern="1200"/>
            <a:t>Do and Review</a:t>
          </a:r>
          <a:endParaRPr lang="en-US" sz="1200" b="1" kern="1200" dirty="0"/>
        </a:p>
      </dsp:txBody>
      <dsp:txXfrm>
        <a:off x="626184" y="1272317"/>
        <a:ext cx="622054" cy="622054"/>
      </dsp:txXfrm>
    </dsp:sp>
    <dsp:sp modelId="{2F6A60A6-CCF0-45FB-A29C-510897409D63}">
      <dsp:nvSpPr>
        <dsp:cNvPr id="0" name=""/>
        <dsp:cNvSpPr/>
      </dsp:nvSpPr>
      <dsp:spPr>
        <a:xfrm rot="17982994">
          <a:off x="1144523" y="868995"/>
          <a:ext cx="231374" cy="296905"/>
        </a:xfrm>
        <a:prstGeom prst="rightArrow">
          <a:avLst>
            <a:gd name="adj1" fmla="val 60000"/>
            <a:gd name="adj2" fmla="val 50000"/>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b="1" kern="1200"/>
        </a:p>
      </dsp:txBody>
      <dsp:txXfrm>
        <a:off x="1162025" y="958518"/>
        <a:ext cx="161962" cy="17814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B64A1D-7738-4151-89CC-4E3B757886B6}">
      <dsp:nvSpPr>
        <dsp:cNvPr id="0" name=""/>
        <dsp:cNvSpPr/>
      </dsp:nvSpPr>
      <dsp:spPr>
        <a:xfrm>
          <a:off x="1404613" y="379"/>
          <a:ext cx="1058837" cy="1058837"/>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rtl="0">
            <a:lnSpc>
              <a:spcPct val="90000"/>
            </a:lnSpc>
            <a:spcBef>
              <a:spcPct val="0"/>
            </a:spcBef>
            <a:spcAft>
              <a:spcPct val="35000"/>
            </a:spcAft>
            <a:buNone/>
          </a:pPr>
          <a:r>
            <a:rPr lang="en-US" sz="1400" b="1" kern="1200" dirty="0"/>
            <a:t>Collect and Organize</a:t>
          </a:r>
        </a:p>
      </dsp:txBody>
      <dsp:txXfrm>
        <a:off x="1559676" y="155442"/>
        <a:ext cx="748711" cy="748711"/>
      </dsp:txXfrm>
    </dsp:sp>
    <dsp:sp modelId="{EB748910-CC1A-43AC-BA39-5E71123A60DE}">
      <dsp:nvSpPr>
        <dsp:cNvPr id="0" name=""/>
        <dsp:cNvSpPr/>
      </dsp:nvSpPr>
      <dsp:spPr>
        <a:xfrm rot="3583093">
          <a:off x="2190001" y="1033553"/>
          <a:ext cx="285043" cy="357357"/>
        </a:xfrm>
        <a:prstGeom prst="rightArrow">
          <a:avLst>
            <a:gd name="adj1" fmla="val 60000"/>
            <a:gd name="adj2" fmla="val 5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b="1" kern="1200"/>
        </a:p>
      </dsp:txBody>
      <dsp:txXfrm>
        <a:off x="2211197" y="1068101"/>
        <a:ext cx="199530" cy="214415"/>
      </dsp:txXfrm>
    </dsp:sp>
    <dsp:sp modelId="{771867B7-A0CF-414A-856C-07BE8C019082}">
      <dsp:nvSpPr>
        <dsp:cNvPr id="0" name=""/>
        <dsp:cNvSpPr/>
      </dsp:nvSpPr>
      <dsp:spPr>
        <a:xfrm>
          <a:off x="2209732" y="1379181"/>
          <a:ext cx="1058837" cy="1058837"/>
        </a:xfrm>
        <a:prstGeom prst="ellipse">
          <a:avLst/>
        </a:prstGeom>
        <a:gradFill rotWithShape="0">
          <a:gsLst>
            <a:gs pos="0">
              <a:schemeClr val="accent2">
                <a:hueOff val="2340759"/>
                <a:satOff val="-2919"/>
                <a:lumOff val="686"/>
                <a:alphaOff val="0"/>
                <a:shade val="51000"/>
                <a:satMod val="130000"/>
              </a:schemeClr>
            </a:gs>
            <a:gs pos="80000">
              <a:schemeClr val="accent2">
                <a:hueOff val="2340759"/>
                <a:satOff val="-2919"/>
                <a:lumOff val="686"/>
                <a:alphaOff val="0"/>
                <a:shade val="93000"/>
                <a:satMod val="130000"/>
              </a:schemeClr>
            </a:gs>
            <a:gs pos="100000">
              <a:schemeClr val="accent2">
                <a:hueOff val="2340759"/>
                <a:satOff val="-2919"/>
                <a:lumOff val="68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rtl="0">
            <a:lnSpc>
              <a:spcPct val="90000"/>
            </a:lnSpc>
            <a:spcBef>
              <a:spcPct val="0"/>
            </a:spcBef>
            <a:spcAft>
              <a:spcPct val="35000"/>
            </a:spcAft>
            <a:buNone/>
          </a:pPr>
          <a:r>
            <a:rPr lang="en-US" sz="1400" b="1" kern="1200"/>
            <a:t>Process and Prioritize</a:t>
          </a:r>
          <a:endParaRPr lang="en-US" sz="1400" b="1" kern="1200" dirty="0"/>
        </a:p>
      </dsp:txBody>
      <dsp:txXfrm>
        <a:off x="2364795" y="1534244"/>
        <a:ext cx="748711" cy="748711"/>
      </dsp:txXfrm>
    </dsp:sp>
    <dsp:sp modelId="{1B41FA8E-E611-44F8-9A69-EAC30D85DB96}">
      <dsp:nvSpPr>
        <dsp:cNvPr id="0" name=""/>
        <dsp:cNvSpPr/>
      </dsp:nvSpPr>
      <dsp:spPr>
        <a:xfrm rot="10800000">
          <a:off x="1809783" y="1729921"/>
          <a:ext cx="282630" cy="357357"/>
        </a:xfrm>
        <a:prstGeom prst="rightArrow">
          <a:avLst>
            <a:gd name="adj1" fmla="val 60000"/>
            <a:gd name="adj2" fmla="val 50000"/>
          </a:avLst>
        </a:prstGeom>
        <a:gradFill rotWithShape="0">
          <a:gsLst>
            <a:gs pos="0">
              <a:schemeClr val="accent2">
                <a:hueOff val="2340759"/>
                <a:satOff val="-2919"/>
                <a:lumOff val="686"/>
                <a:alphaOff val="0"/>
                <a:shade val="51000"/>
                <a:satMod val="130000"/>
              </a:schemeClr>
            </a:gs>
            <a:gs pos="80000">
              <a:schemeClr val="accent2">
                <a:hueOff val="2340759"/>
                <a:satOff val="-2919"/>
                <a:lumOff val="686"/>
                <a:alphaOff val="0"/>
                <a:shade val="93000"/>
                <a:satMod val="130000"/>
              </a:schemeClr>
            </a:gs>
            <a:gs pos="100000">
              <a:schemeClr val="accent2">
                <a:hueOff val="2340759"/>
                <a:satOff val="-2919"/>
                <a:lumOff val="68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b="1" kern="1200"/>
        </a:p>
      </dsp:txBody>
      <dsp:txXfrm rot="10800000">
        <a:off x="1894572" y="1801392"/>
        <a:ext cx="197841" cy="214415"/>
      </dsp:txXfrm>
    </dsp:sp>
    <dsp:sp modelId="{EC1A8DAB-1A1E-48A5-8DDF-B5B648DF64E2}">
      <dsp:nvSpPr>
        <dsp:cNvPr id="0" name=""/>
        <dsp:cNvSpPr/>
      </dsp:nvSpPr>
      <dsp:spPr>
        <a:xfrm>
          <a:off x="617630" y="1379181"/>
          <a:ext cx="1058837" cy="1058837"/>
        </a:xfrm>
        <a:prstGeom prst="ellipse">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rtl="0">
            <a:lnSpc>
              <a:spcPct val="90000"/>
            </a:lnSpc>
            <a:spcBef>
              <a:spcPct val="0"/>
            </a:spcBef>
            <a:spcAft>
              <a:spcPct val="35000"/>
            </a:spcAft>
            <a:buNone/>
          </a:pPr>
          <a:r>
            <a:rPr lang="en-US" sz="1400" b="1" kern="1200"/>
            <a:t>Do and Review</a:t>
          </a:r>
          <a:endParaRPr lang="en-US" sz="1400" b="1" kern="1200" dirty="0"/>
        </a:p>
      </dsp:txBody>
      <dsp:txXfrm>
        <a:off x="772693" y="1534244"/>
        <a:ext cx="748711" cy="748711"/>
      </dsp:txXfrm>
    </dsp:sp>
    <dsp:sp modelId="{2F6A60A6-CCF0-45FB-A29C-510897409D63}">
      <dsp:nvSpPr>
        <dsp:cNvPr id="0" name=""/>
        <dsp:cNvSpPr/>
      </dsp:nvSpPr>
      <dsp:spPr>
        <a:xfrm rot="17982994">
          <a:off x="1396489" y="1047408"/>
          <a:ext cx="280237" cy="357357"/>
        </a:xfrm>
        <a:prstGeom prst="rightArrow">
          <a:avLst>
            <a:gd name="adj1" fmla="val 60000"/>
            <a:gd name="adj2" fmla="val 50000"/>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b="1" kern="1200"/>
        </a:p>
      </dsp:txBody>
      <dsp:txXfrm>
        <a:off x="1417687" y="1155386"/>
        <a:ext cx="196166" cy="214415"/>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9BF94714-C99B-B7E9-E4FC-AAF753F7A223}"/>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a:latin typeface="Arial" charset="0"/>
              </a:defRPr>
            </a:lvl1pPr>
          </a:lstStyle>
          <a:p>
            <a:pPr>
              <a:defRPr/>
            </a:pPr>
            <a:endParaRPr lang="en-US"/>
          </a:p>
        </p:txBody>
      </p:sp>
      <p:sp>
        <p:nvSpPr>
          <p:cNvPr id="3075" name="Rectangle 3">
            <a:extLst>
              <a:ext uri="{FF2B5EF4-FFF2-40B4-BE49-F238E27FC236}">
                <a16:creationId xmlns:a16="http://schemas.microsoft.com/office/drawing/2014/main" id="{9B4A4876-1400-1C6A-91E1-BF5B832940A1}"/>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a:latin typeface="Arial" charset="0"/>
              </a:defRPr>
            </a:lvl1pPr>
          </a:lstStyle>
          <a:p>
            <a:pPr>
              <a:defRPr/>
            </a:pPr>
            <a:endParaRPr lang="en-US"/>
          </a:p>
        </p:txBody>
      </p:sp>
      <p:sp>
        <p:nvSpPr>
          <p:cNvPr id="37892" name="Rectangle 4">
            <a:extLst>
              <a:ext uri="{FF2B5EF4-FFF2-40B4-BE49-F238E27FC236}">
                <a16:creationId xmlns:a16="http://schemas.microsoft.com/office/drawing/2014/main" id="{6BB0AD13-58B6-1686-79F8-8DC2116FC8C2}"/>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C149417E-26D6-08C7-BA1E-1F633D6A5650}"/>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a:extLst>
              <a:ext uri="{FF2B5EF4-FFF2-40B4-BE49-F238E27FC236}">
                <a16:creationId xmlns:a16="http://schemas.microsoft.com/office/drawing/2014/main" id="{0E28D010-5399-1A6E-47DD-2E96DD73A9E4}"/>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a:latin typeface="Arial" charset="0"/>
              </a:defRPr>
            </a:lvl1pPr>
          </a:lstStyle>
          <a:p>
            <a:pPr>
              <a:defRPr/>
            </a:pPr>
            <a:endParaRPr lang="en-US"/>
          </a:p>
        </p:txBody>
      </p:sp>
      <p:sp>
        <p:nvSpPr>
          <p:cNvPr id="3079" name="Rectangle 7">
            <a:extLst>
              <a:ext uri="{FF2B5EF4-FFF2-40B4-BE49-F238E27FC236}">
                <a16:creationId xmlns:a16="http://schemas.microsoft.com/office/drawing/2014/main" id="{504A41F9-1704-FFAD-0405-C96C727B3797}"/>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a:lvl1pPr>
          </a:lstStyle>
          <a:p>
            <a:fld id="{6D0A4AFB-C405-4A7B-83B5-E24BD2AA7E16}"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F81E2B47-F73A-4965-E3CE-E47B5AA5EB1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fld id="{E961A625-530B-482F-9808-07BF4CD56D8E}" type="slidenum">
              <a:rPr lang="en-US" altLang="en-US"/>
              <a:pPr eaLnBrk="1" hangingPunct="1"/>
              <a:t>2</a:t>
            </a:fld>
            <a:endParaRPr lang="en-US" altLang="en-US"/>
          </a:p>
        </p:txBody>
      </p:sp>
      <p:sp>
        <p:nvSpPr>
          <p:cNvPr id="38915" name="Rectangle 2">
            <a:extLst>
              <a:ext uri="{FF2B5EF4-FFF2-40B4-BE49-F238E27FC236}">
                <a16:creationId xmlns:a16="http://schemas.microsoft.com/office/drawing/2014/main" id="{856D0855-315F-E2BE-88F3-9793D355AEDC}"/>
              </a:ext>
            </a:extLst>
          </p:cNvPr>
          <p:cNvSpPr>
            <a:spLocks noGrp="1" noRot="1" noChangeAspect="1" noChangeArrowheads="1" noTextEdit="1"/>
          </p:cNvSpPr>
          <p:nvPr>
            <p:ph type="sldImg"/>
          </p:nvPr>
        </p:nvSpPr>
        <p:spPr>
          <a:ln/>
        </p:spPr>
      </p:sp>
      <p:sp>
        <p:nvSpPr>
          <p:cNvPr id="38916" name="Rectangle 3">
            <a:extLst>
              <a:ext uri="{FF2B5EF4-FFF2-40B4-BE49-F238E27FC236}">
                <a16:creationId xmlns:a16="http://schemas.microsoft.com/office/drawing/2014/main" id="{C1FD88EB-1307-6640-C776-6F4A5CDE15A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A8282611-D8C2-09B1-67BE-67FE8D0A4ECF}"/>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r" eaLnBrk="1" hangingPunct="1"/>
            <a:fld id="{EDA60F3C-C224-4A9B-9107-34F7C3968DE9}" type="slidenum">
              <a:rPr lang="en-US" altLang="en-US"/>
              <a:pPr algn="r" eaLnBrk="1" hangingPunct="1"/>
              <a:t>11</a:t>
            </a:fld>
            <a:endParaRPr lang="en-US" altLang="en-US"/>
          </a:p>
        </p:txBody>
      </p:sp>
      <p:sp>
        <p:nvSpPr>
          <p:cNvPr id="48131" name="Rectangle 2">
            <a:extLst>
              <a:ext uri="{FF2B5EF4-FFF2-40B4-BE49-F238E27FC236}">
                <a16:creationId xmlns:a16="http://schemas.microsoft.com/office/drawing/2014/main" id="{1365D1CB-322F-7DF1-EF9C-7D21F65EE1E6}"/>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AB7F4605-59ED-3784-239A-78408DCD92A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1EF5B0EF-B0CF-E1E5-433F-4C2B29FC714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r" eaLnBrk="1" hangingPunct="1"/>
            <a:fld id="{CC1A5200-61FA-4A27-94F5-407B47930653}" type="slidenum">
              <a:rPr lang="en-US" altLang="en-US"/>
              <a:pPr algn="r" eaLnBrk="1" hangingPunct="1"/>
              <a:t>12</a:t>
            </a:fld>
            <a:endParaRPr lang="en-US" altLang="en-US"/>
          </a:p>
        </p:txBody>
      </p:sp>
      <p:sp>
        <p:nvSpPr>
          <p:cNvPr id="49155" name="Rectangle 2">
            <a:extLst>
              <a:ext uri="{FF2B5EF4-FFF2-40B4-BE49-F238E27FC236}">
                <a16:creationId xmlns:a16="http://schemas.microsoft.com/office/drawing/2014/main" id="{C46867CC-4A56-F939-4324-8EE53BA35E56}"/>
              </a:ext>
            </a:extLst>
          </p:cNvPr>
          <p:cNvSpPr>
            <a:spLocks noGrp="1" noRot="1" noChangeAspect="1" noChangeArrowheads="1" noTextEdit="1"/>
          </p:cNvSpPr>
          <p:nvPr>
            <p:ph type="sldImg"/>
          </p:nvPr>
        </p:nvSpPr>
        <p:spPr>
          <a:ln/>
        </p:spPr>
      </p:sp>
      <p:sp>
        <p:nvSpPr>
          <p:cNvPr id="49156" name="Rectangle 3">
            <a:extLst>
              <a:ext uri="{FF2B5EF4-FFF2-40B4-BE49-F238E27FC236}">
                <a16:creationId xmlns:a16="http://schemas.microsoft.com/office/drawing/2014/main" id="{5E11F4D2-14A2-9979-7774-3674413B437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AA609A71-829F-EEA0-73A9-51C17EF390AC}"/>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r" eaLnBrk="1" hangingPunct="1"/>
            <a:fld id="{A66E1298-1552-4B5C-9CA0-FB5336D35CA4}" type="slidenum">
              <a:rPr lang="en-US" altLang="en-US"/>
              <a:pPr algn="r" eaLnBrk="1" hangingPunct="1"/>
              <a:t>13</a:t>
            </a:fld>
            <a:endParaRPr lang="en-US" altLang="en-US"/>
          </a:p>
        </p:txBody>
      </p:sp>
      <p:sp>
        <p:nvSpPr>
          <p:cNvPr id="50179" name="Rectangle 2">
            <a:extLst>
              <a:ext uri="{FF2B5EF4-FFF2-40B4-BE49-F238E27FC236}">
                <a16:creationId xmlns:a16="http://schemas.microsoft.com/office/drawing/2014/main" id="{B6263003-E164-D704-D24B-E00420CF2798}"/>
              </a:ext>
            </a:extLst>
          </p:cNvPr>
          <p:cNvSpPr>
            <a:spLocks noGrp="1" noRot="1" noChangeAspect="1" noChangeArrowheads="1" noTextEdit="1"/>
          </p:cNvSpPr>
          <p:nvPr>
            <p:ph type="sldImg"/>
          </p:nvPr>
        </p:nvSpPr>
        <p:spPr>
          <a:ln/>
        </p:spPr>
      </p:sp>
      <p:sp>
        <p:nvSpPr>
          <p:cNvPr id="50180" name="Rectangle 3">
            <a:extLst>
              <a:ext uri="{FF2B5EF4-FFF2-40B4-BE49-F238E27FC236}">
                <a16:creationId xmlns:a16="http://schemas.microsoft.com/office/drawing/2014/main" id="{661EBD00-2164-14BA-C9A1-58A4FB01667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B2A99CAD-1311-8757-3D72-C41B54D7CDCF}"/>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r" eaLnBrk="1" hangingPunct="1"/>
            <a:fld id="{B2D068F1-99AD-417A-8BBA-D4B9D13E47F1}" type="slidenum">
              <a:rPr lang="en-US" altLang="en-US"/>
              <a:pPr algn="r" eaLnBrk="1" hangingPunct="1"/>
              <a:t>14</a:t>
            </a:fld>
            <a:endParaRPr lang="en-US" altLang="en-US"/>
          </a:p>
        </p:txBody>
      </p:sp>
      <p:sp>
        <p:nvSpPr>
          <p:cNvPr id="51203" name="Rectangle 2">
            <a:extLst>
              <a:ext uri="{FF2B5EF4-FFF2-40B4-BE49-F238E27FC236}">
                <a16:creationId xmlns:a16="http://schemas.microsoft.com/office/drawing/2014/main" id="{0CDA722A-DB12-778F-F975-522DA1B13CB4}"/>
              </a:ext>
            </a:extLst>
          </p:cNvPr>
          <p:cNvSpPr>
            <a:spLocks noGrp="1" noRot="1" noChangeAspect="1" noChangeArrowheads="1" noTextEdit="1"/>
          </p:cNvSpPr>
          <p:nvPr>
            <p:ph type="sldImg"/>
          </p:nvPr>
        </p:nvSpPr>
        <p:spPr>
          <a:ln/>
        </p:spPr>
      </p:sp>
      <p:sp>
        <p:nvSpPr>
          <p:cNvPr id="51204" name="Rectangle 3">
            <a:extLst>
              <a:ext uri="{FF2B5EF4-FFF2-40B4-BE49-F238E27FC236}">
                <a16:creationId xmlns:a16="http://schemas.microsoft.com/office/drawing/2014/main" id="{20AA05F3-E07E-F78D-0A02-FECF148DD95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28FCF942-E59A-6403-9096-1CA272F341A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fld id="{CBA3166C-6AA1-498F-ABAD-F660CFAAFEE2}" type="slidenum">
              <a:rPr lang="en-US" altLang="en-US"/>
              <a:pPr eaLnBrk="1" hangingPunct="1"/>
              <a:t>15</a:t>
            </a:fld>
            <a:endParaRPr lang="en-US" altLang="en-US"/>
          </a:p>
        </p:txBody>
      </p:sp>
      <p:sp>
        <p:nvSpPr>
          <p:cNvPr id="52227" name="Rectangle 2">
            <a:extLst>
              <a:ext uri="{FF2B5EF4-FFF2-40B4-BE49-F238E27FC236}">
                <a16:creationId xmlns:a16="http://schemas.microsoft.com/office/drawing/2014/main" id="{80B2D217-53F0-262A-2AD4-2B75E3785666}"/>
              </a:ext>
            </a:extLst>
          </p:cNvPr>
          <p:cNvSpPr>
            <a:spLocks noGrp="1" noRot="1" noChangeAspect="1" noChangeArrowheads="1" noTextEdit="1"/>
          </p:cNvSpPr>
          <p:nvPr>
            <p:ph type="sldImg"/>
          </p:nvPr>
        </p:nvSpPr>
        <p:spPr>
          <a:ln/>
        </p:spPr>
      </p:sp>
      <p:sp>
        <p:nvSpPr>
          <p:cNvPr id="52228" name="Rectangle 3">
            <a:extLst>
              <a:ext uri="{FF2B5EF4-FFF2-40B4-BE49-F238E27FC236}">
                <a16:creationId xmlns:a16="http://schemas.microsoft.com/office/drawing/2014/main" id="{AA4EEE21-0C01-23DD-6C5D-C95B28244BA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964AAEB9-6824-6E18-4E98-6232E34509A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fld id="{016F8BD6-CEEB-4786-AEA7-0FCC28D99643}" type="slidenum">
              <a:rPr lang="en-US" altLang="en-US"/>
              <a:pPr eaLnBrk="1" hangingPunct="1"/>
              <a:t>18</a:t>
            </a:fld>
            <a:endParaRPr lang="en-US" altLang="en-US"/>
          </a:p>
        </p:txBody>
      </p:sp>
      <p:sp>
        <p:nvSpPr>
          <p:cNvPr id="53251" name="Rectangle 2">
            <a:extLst>
              <a:ext uri="{FF2B5EF4-FFF2-40B4-BE49-F238E27FC236}">
                <a16:creationId xmlns:a16="http://schemas.microsoft.com/office/drawing/2014/main" id="{AF33E24A-53B1-AED7-3820-D59A89848AC2}"/>
              </a:ext>
            </a:extLst>
          </p:cNvPr>
          <p:cNvSpPr>
            <a:spLocks noGrp="1" noRot="1" noChangeAspect="1" noChangeArrowheads="1" noTextEdit="1"/>
          </p:cNvSpPr>
          <p:nvPr>
            <p:ph type="sldImg"/>
          </p:nvPr>
        </p:nvSpPr>
        <p:spPr>
          <a:ln/>
        </p:spPr>
      </p:sp>
      <p:sp>
        <p:nvSpPr>
          <p:cNvPr id="53252" name="Rectangle 3">
            <a:extLst>
              <a:ext uri="{FF2B5EF4-FFF2-40B4-BE49-F238E27FC236}">
                <a16:creationId xmlns:a16="http://schemas.microsoft.com/office/drawing/2014/main" id="{0B018CA3-95E0-D632-0B84-637E0AD5DCC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8BE1B65F-C434-2B99-EADB-A36E8485159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fld id="{B1E84DFE-36AA-4193-91EC-A10313C1F8B4}" type="slidenum">
              <a:rPr lang="en-US" altLang="en-US"/>
              <a:pPr eaLnBrk="1" hangingPunct="1"/>
              <a:t>19</a:t>
            </a:fld>
            <a:endParaRPr lang="en-US" altLang="en-US"/>
          </a:p>
        </p:txBody>
      </p:sp>
      <p:sp>
        <p:nvSpPr>
          <p:cNvPr id="54275" name="Rectangle 2">
            <a:extLst>
              <a:ext uri="{FF2B5EF4-FFF2-40B4-BE49-F238E27FC236}">
                <a16:creationId xmlns:a16="http://schemas.microsoft.com/office/drawing/2014/main" id="{9FA1FCA4-CBA2-AC59-35A2-FE5DC1B605D6}"/>
              </a:ext>
            </a:extLst>
          </p:cNvPr>
          <p:cNvSpPr>
            <a:spLocks noGrp="1" noRot="1" noChangeAspect="1" noChangeArrowheads="1" noTextEdit="1"/>
          </p:cNvSpPr>
          <p:nvPr>
            <p:ph type="sldImg"/>
          </p:nvPr>
        </p:nvSpPr>
        <p:spPr>
          <a:ln/>
        </p:spPr>
      </p:sp>
      <p:sp>
        <p:nvSpPr>
          <p:cNvPr id="54276" name="Rectangle 3">
            <a:extLst>
              <a:ext uri="{FF2B5EF4-FFF2-40B4-BE49-F238E27FC236}">
                <a16:creationId xmlns:a16="http://schemas.microsoft.com/office/drawing/2014/main" id="{25427B78-7E98-A04B-F3E2-E7A6C7D6DEB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5.B 1</a:t>
            </a:r>
            <a:r>
              <a:rPr lang="en-US" altLang="en-US" baseline="30000">
                <a:latin typeface="Arial" panose="020B0604020202020204" pitchFamily="34" charset="0"/>
              </a:rPr>
              <a:t>st</a:t>
            </a:r>
            <a:r>
              <a:rPr lang="en-US" altLang="en-US">
                <a:latin typeface="Arial" panose="020B0604020202020204" pitchFamily="34" charset="0"/>
              </a:rPr>
              <a:t> sentece</a:t>
            </a:r>
          </a:p>
          <a:p>
            <a:pPr eaLnBrk="1" hangingPunct="1"/>
            <a:r>
              <a:rPr lang="en-US" altLang="en-US">
                <a:latin typeface="Arial" panose="020B0604020202020204" pitchFamily="34" charset="0"/>
              </a:rPr>
              <a:t>6. C I’m suppoused all the way to the end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E538B2A0-ED6F-3A78-D0A7-8DF68E6F3AB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fld id="{4F661D45-D392-4288-B910-05B18F118175}" type="slidenum">
              <a:rPr lang="en-US" altLang="en-US"/>
              <a:pPr eaLnBrk="1" hangingPunct="1"/>
              <a:t>20</a:t>
            </a:fld>
            <a:endParaRPr lang="en-US" altLang="en-US"/>
          </a:p>
        </p:txBody>
      </p:sp>
      <p:sp>
        <p:nvSpPr>
          <p:cNvPr id="55299" name="Rectangle 2">
            <a:extLst>
              <a:ext uri="{FF2B5EF4-FFF2-40B4-BE49-F238E27FC236}">
                <a16:creationId xmlns:a16="http://schemas.microsoft.com/office/drawing/2014/main" id="{85F470C5-FBC0-CF0D-7D13-956C4AD7DAA4}"/>
              </a:ext>
            </a:extLst>
          </p:cNvPr>
          <p:cNvSpPr>
            <a:spLocks noGrp="1" noRot="1" noChangeAspect="1" noChangeArrowheads="1" noTextEdit="1"/>
          </p:cNvSpPr>
          <p:nvPr>
            <p:ph type="sldImg"/>
          </p:nvPr>
        </p:nvSpPr>
        <p:spPr>
          <a:ln/>
        </p:spPr>
      </p:sp>
      <p:sp>
        <p:nvSpPr>
          <p:cNvPr id="55300" name="Rectangle 3">
            <a:extLst>
              <a:ext uri="{FF2B5EF4-FFF2-40B4-BE49-F238E27FC236}">
                <a16:creationId xmlns:a16="http://schemas.microsoft.com/office/drawing/2014/main" id="{11E65D9A-5F46-3140-74DB-029D2972C1D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4222E6DB-0D7E-5060-DDBF-BDD2E3137BE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fld id="{520FFA0E-CAE3-49C5-A224-BF5B26A19875}" type="slidenum">
              <a:rPr lang="en-US" altLang="en-US"/>
              <a:pPr eaLnBrk="1" hangingPunct="1"/>
              <a:t>21</a:t>
            </a:fld>
            <a:endParaRPr lang="en-US" altLang="en-US"/>
          </a:p>
        </p:txBody>
      </p:sp>
      <p:sp>
        <p:nvSpPr>
          <p:cNvPr id="56323" name="Rectangle 2">
            <a:extLst>
              <a:ext uri="{FF2B5EF4-FFF2-40B4-BE49-F238E27FC236}">
                <a16:creationId xmlns:a16="http://schemas.microsoft.com/office/drawing/2014/main" id="{DEC0374E-8B83-9199-1E8C-87779F5E68A3}"/>
              </a:ext>
            </a:extLst>
          </p:cNvPr>
          <p:cNvSpPr>
            <a:spLocks noGrp="1" noRot="1" noChangeAspect="1" noChangeArrowheads="1" noTextEdit="1"/>
          </p:cNvSpPr>
          <p:nvPr>
            <p:ph type="sldImg"/>
          </p:nvPr>
        </p:nvSpPr>
        <p:spPr>
          <a:ln/>
        </p:spPr>
      </p:sp>
      <p:sp>
        <p:nvSpPr>
          <p:cNvPr id="56324" name="Rectangle 3">
            <a:extLst>
              <a:ext uri="{FF2B5EF4-FFF2-40B4-BE49-F238E27FC236}">
                <a16:creationId xmlns:a16="http://schemas.microsoft.com/office/drawing/2014/main" id="{195F3A6E-DE56-36C5-89F9-9172B0483F1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5.B 1</a:t>
            </a:r>
            <a:r>
              <a:rPr lang="en-US" altLang="en-US" baseline="30000">
                <a:latin typeface="Arial" panose="020B0604020202020204" pitchFamily="34" charset="0"/>
              </a:rPr>
              <a:t>st</a:t>
            </a:r>
            <a:r>
              <a:rPr lang="en-US" altLang="en-US">
                <a:latin typeface="Arial" panose="020B0604020202020204" pitchFamily="34" charset="0"/>
              </a:rPr>
              <a:t> sentece</a:t>
            </a:r>
          </a:p>
          <a:p>
            <a:pPr eaLnBrk="1" hangingPunct="1"/>
            <a:r>
              <a:rPr lang="en-US" altLang="en-US">
                <a:latin typeface="Arial" panose="020B0604020202020204" pitchFamily="34" charset="0"/>
              </a:rPr>
              <a:t>6. C I’m suppoused all the way to the end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93F9D3E9-853D-6542-3DE5-4B155497F1B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fld id="{26BC3E35-9121-4FF9-BDFC-13554D36CC54}" type="slidenum">
              <a:rPr lang="en-US" altLang="en-US"/>
              <a:pPr eaLnBrk="1" hangingPunct="1"/>
              <a:t>22</a:t>
            </a:fld>
            <a:endParaRPr lang="en-US" altLang="en-US"/>
          </a:p>
        </p:txBody>
      </p:sp>
      <p:sp>
        <p:nvSpPr>
          <p:cNvPr id="57347" name="Rectangle 2">
            <a:extLst>
              <a:ext uri="{FF2B5EF4-FFF2-40B4-BE49-F238E27FC236}">
                <a16:creationId xmlns:a16="http://schemas.microsoft.com/office/drawing/2014/main" id="{69EB9154-24CE-8C13-56CC-B12A51106A41}"/>
              </a:ext>
            </a:extLst>
          </p:cNvPr>
          <p:cNvSpPr>
            <a:spLocks noGrp="1" noRot="1" noChangeAspect="1" noChangeArrowheads="1" noTextEdit="1"/>
          </p:cNvSpPr>
          <p:nvPr>
            <p:ph type="sldImg"/>
          </p:nvPr>
        </p:nvSpPr>
        <p:spPr>
          <a:ln/>
        </p:spPr>
      </p:sp>
      <p:sp>
        <p:nvSpPr>
          <p:cNvPr id="57348" name="Rectangle 3">
            <a:extLst>
              <a:ext uri="{FF2B5EF4-FFF2-40B4-BE49-F238E27FC236}">
                <a16:creationId xmlns:a16="http://schemas.microsoft.com/office/drawing/2014/main" id="{0123975A-1EE9-E77C-4692-1761BEC6CE6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9D89042D-3FDB-B3B6-DEE4-67C11A1E048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fld id="{23936DEC-0907-4496-8A86-985D1EFDCE21}" type="slidenum">
              <a:rPr lang="en-US" altLang="en-US"/>
              <a:pPr eaLnBrk="1" hangingPunct="1"/>
              <a:t>3</a:t>
            </a:fld>
            <a:endParaRPr lang="en-US" altLang="en-US"/>
          </a:p>
        </p:txBody>
      </p:sp>
      <p:sp>
        <p:nvSpPr>
          <p:cNvPr id="39939" name="Rectangle 2">
            <a:extLst>
              <a:ext uri="{FF2B5EF4-FFF2-40B4-BE49-F238E27FC236}">
                <a16:creationId xmlns:a16="http://schemas.microsoft.com/office/drawing/2014/main" id="{85F32EA2-5BFB-15FF-104F-33CEC949DF79}"/>
              </a:ext>
            </a:extLst>
          </p:cNvPr>
          <p:cNvSpPr>
            <a:spLocks noGrp="1" noRot="1" noChangeAspect="1" noChangeArrowheads="1" noTextEdit="1"/>
          </p:cNvSpPr>
          <p:nvPr>
            <p:ph type="sldImg"/>
          </p:nvPr>
        </p:nvSpPr>
        <p:spPr>
          <a:ln/>
        </p:spPr>
      </p:sp>
      <p:sp>
        <p:nvSpPr>
          <p:cNvPr id="39940" name="Rectangle 3">
            <a:extLst>
              <a:ext uri="{FF2B5EF4-FFF2-40B4-BE49-F238E27FC236}">
                <a16:creationId xmlns:a16="http://schemas.microsoft.com/office/drawing/2014/main" id="{9E4FC086-189A-6326-DEDD-08CDF161DAB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DEB43E09-78C2-775C-F02F-B97E444B1B3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fld id="{373B1D42-0114-4E9F-BD0F-C2DF6DE48D5A}" type="slidenum">
              <a:rPr lang="en-US" altLang="en-US"/>
              <a:pPr eaLnBrk="1" hangingPunct="1"/>
              <a:t>23</a:t>
            </a:fld>
            <a:endParaRPr lang="en-US" altLang="en-US"/>
          </a:p>
        </p:txBody>
      </p:sp>
      <p:sp>
        <p:nvSpPr>
          <p:cNvPr id="58371" name="Rectangle 2">
            <a:extLst>
              <a:ext uri="{FF2B5EF4-FFF2-40B4-BE49-F238E27FC236}">
                <a16:creationId xmlns:a16="http://schemas.microsoft.com/office/drawing/2014/main" id="{8AC586A5-027D-8ED5-4E6C-948A2E545F3D}"/>
              </a:ext>
            </a:extLst>
          </p:cNvPr>
          <p:cNvSpPr>
            <a:spLocks noGrp="1" noRot="1" noChangeAspect="1" noChangeArrowheads="1" noTextEdit="1"/>
          </p:cNvSpPr>
          <p:nvPr>
            <p:ph type="sldImg"/>
          </p:nvPr>
        </p:nvSpPr>
        <p:spPr>
          <a:ln/>
        </p:spPr>
      </p:sp>
      <p:sp>
        <p:nvSpPr>
          <p:cNvPr id="58372" name="Rectangle 3">
            <a:extLst>
              <a:ext uri="{FF2B5EF4-FFF2-40B4-BE49-F238E27FC236}">
                <a16:creationId xmlns:a16="http://schemas.microsoft.com/office/drawing/2014/main" id="{85D04EF7-89DD-13E7-8756-1181F4DBF7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5.B 1</a:t>
            </a:r>
            <a:r>
              <a:rPr lang="en-US" altLang="en-US" baseline="30000">
                <a:latin typeface="Arial" panose="020B0604020202020204" pitchFamily="34" charset="0"/>
              </a:rPr>
              <a:t>st</a:t>
            </a:r>
            <a:r>
              <a:rPr lang="en-US" altLang="en-US">
                <a:latin typeface="Arial" panose="020B0604020202020204" pitchFamily="34" charset="0"/>
              </a:rPr>
              <a:t> sentece</a:t>
            </a:r>
          </a:p>
          <a:p>
            <a:pPr eaLnBrk="1" hangingPunct="1"/>
            <a:r>
              <a:rPr lang="en-US" altLang="en-US">
                <a:latin typeface="Arial" panose="020B0604020202020204" pitchFamily="34" charset="0"/>
              </a:rPr>
              <a:t>6. C I’m suppoused all the way to the end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30DE7A5A-CD8F-8167-49A9-1796770139C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fld id="{F42D94D6-4E7A-42FF-B3B1-C07424394EC0}" type="slidenum">
              <a:rPr lang="en-US" altLang="en-US"/>
              <a:pPr eaLnBrk="1" hangingPunct="1"/>
              <a:t>24</a:t>
            </a:fld>
            <a:endParaRPr lang="en-US" altLang="en-US"/>
          </a:p>
        </p:txBody>
      </p:sp>
      <p:sp>
        <p:nvSpPr>
          <p:cNvPr id="59395" name="Rectangle 2">
            <a:extLst>
              <a:ext uri="{FF2B5EF4-FFF2-40B4-BE49-F238E27FC236}">
                <a16:creationId xmlns:a16="http://schemas.microsoft.com/office/drawing/2014/main" id="{B8A8AD8F-C883-BCE5-28C7-8119A00F2E60}"/>
              </a:ext>
            </a:extLst>
          </p:cNvPr>
          <p:cNvSpPr>
            <a:spLocks noGrp="1" noRot="1" noChangeAspect="1" noChangeArrowheads="1" noTextEdit="1"/>
          </p:cNvSpPr>
          <p:nvPr>
            <p:ph type="sldImg"/>
          </p:nvPr>
        </p:nvSpPr>
        <p:spPr>
          <a:ln/>
        </p:spPr>
      </p:sp>
      <p:sp>
        <p:nvSpPr>
          <p:cNvPr id="59396" name="Rectangle 3">
            <a:extLst>
              <a:ext uri="{FF2B5EF4-FFF2-40B4-BE49-F238E27FC236}">
                <a16:creationId xmlns:a16="http://schemas.microsoft.com/office/drawing/2014/main" id="{9EF5E7EE-E660-05C5-128A-4C39A2C1632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FC5A673F-7E08-372D-440F-B91B282D049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fld id="{A03AD198-DC7B-4482-B2C9-6C08D0CA379F}" type="slidenum">
              <a:rPr lang="en-US" altLang="en-US"/>
              <a:pPr eaLnBrk="1" hangingPunct="1"/>
              <a:t>25</a:t>
            </a:fld>
            <a:endParaRPr lang="en-US" altLang="en-US"/>
          </a:p>
        </p:txBody>
      </p:sp>
      <p:sp>
        <p:nvSpPr>
          <p:cNvPr id="60419" name="Rectangle 2">
            <a:extLst>
              <a:ext uri="{FF2B5EF4-FFF2-40B4-BE49-F238E27FC236}">
                <a16:creationId xmlns:a16="http://schemas.microsoft.com/office/drawing/2014/main" id="{707DB982-85B5-95FC-C1A5-6185C9810E78}"/>
              </a:ext>
            </a:extLst>
          </p:cNvPr>
          <p:cNvSpPr>
            <a:spLocks noGrp="1" noRot="1" noChangeAspect="1" noChangeArrowheads="1" noTextEdit="1"/>
          </p:cNvSpPr>
          <p:nvPr>
            <p:ph type="sldImg"/>
          </p:nvPr>
        </p:nvSpPr>
        <p:spPr>
          <a:ln/>
        </p:spPr>
      </p:sp>
      <p:sp>
        <p:nvSpPr>
          <p:cNvPr id="60420" name="Rectangle 3">
            <a:extLst>
              <a:ext uri="{FF2B5EF4-FFF2-40B4-BE49-F238E27FC236}">
                <a16:creationId xmlns:a16="http://schemas.microsoft.com/office/drawing/2014/main" id="{050ACA53-7045-C971-DAFE-60CD67FC830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5.B 1</a:t>
            </a:r>
            <a:r>
              <a:rPr lang="en-US" altLang="en-US" baseline="30000">
                <a:latin typeface="Arial" panose="020B0604020202020204" pitchFamily="34" charset="0"/>
              </a:rPr>
              <a:t>st</a:t>
            </a:r>
            <a:r>
              <a:rPr lang="en-US" altLang="en-US">
                <a:latin typeface="Arial" panose="020B0604020202020204" pitchFamily="34" charset="0"/>
              </a:rPr>
              <a:t> sentece</a:t>
            </a:r>
          </a:p>
          <a:p>
            <a:pPr eaLnBrk="1" hangingPunct="1"/>
            <a:r>
              <a:rPr lang="en-US" altLang="en-US">
                <a:latin typeface="Arial" panose="020B0604020202020204" pitchFamily="34" charset="0"/>
              </a:rPr>
              <a:t>6. C I’m suppoused all the way to the end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A7C57213-4C78-7986-5D68-DBF8C3A2BAB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fld id="{7C59A26D-607E-4717-BE5D-CFB6B45E6CBC}" type="slidenum">
              <a:rPr lang="en-US" altLang="en-US"/>
              <a:pPr eaLnBrk="1" hangingPunct="1"/>
              <a:t>26</a:t>
            </a:fld>
            <a:endParaRPr lang="en-US" altLang="en-US"/>
          </a:p>
        </p:txBody>
      </p:sp>
      <p:sp>
        <p:nvSpPr>
          <p:cNvPr id="61443" name="Rectangle 2">
            <a:extLst>
              <a:ext uri="{FF2B5EF4-FFF2-40B4-BE49-F238E27FC236}">
                <a16:creationId xmlns:a16="http://schemas.microsoft.com/office/drawing/2014/main" id="{8F44ABF2-EF1B-029E-0CBA-1C2A0072B601}"/>
              </a:ext>
            </a:extLst>
          </p:cNvPr>
          <p:cNvSpPr>
            <a:spLocks noGrp="1" noRot="1" noChangeAspect="1" noChangeArrowheads="1" noTextEdit="1"/>
          </p:cNvSpPr>
          <p:nvPr>
            <p:ph type="sldImg"/>
          </p:nvPr>
        </p:nvSpPr>
        <p:spPr>
          <a:ln/>
        </p:spPr>
      </p:sp>
      <p:sp>
        <p:nvSpPr>
          <p:cNvPr id="61444" name="Rectangle 3">
            <a:extLst>
              <a:ext uri="{FF2B5EF4-FFF2-40B4-BE49-F238E27FC236}">
                <a16:creationId xmlns:a16="http://schemas.microsoft.com/office/drawing/2014/main" id="{37152863-E061-EA7F-4ED0-1D26C61EE24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E0E7DF7F-614F-9D28-1517-53F03F4829E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fld id="{DBC9AECA-BA5C-456F-A9EE-280DF80412A3}" type="slidenum">
              <a:rPr lang="en-US" altLang="en-US"/>
              <a:pPr eaLnBrk="1" hangingPunct="1"/>
              <a:t>27</a:t>
            </a:fld>
            <a:endParaRPr lang="en-US" altLang="en-US"/>
          </a:p>
        </p:txBody>
      </p:sp>
      <p:sp>
        <p:nvSpPr>
          <p:cNvPr id="62467" name="Rectangle 2">
            <a:extLst>
              <a:ext uri="{FF2B5EF4-FFF2-40B4-BE49-F238E27FC236}">
                <a16:creationId xmlns:a16="http://schemas.microsoft.com/office/drawing/2014/main" id="{C6D12AA4-E9BA-06C8-D096-672F3FDF027A}"/>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AC8900FA-43D8-0F14-3ED1-ABF9E7E6354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5.B 1</a:t>
            </a:r>
            <a:r>
              <a:rPr lang="en-US" altLang="en-US" baseline="30000">
                <a:latin typeface="Arial" panose="020B0604020202020204" pitchFamily="34" charset="0"/>
              </a:rPr>
              <a:t>st</a:t>
            </a:r>
            <a:r>
              <a:rPr lang="en-US" altLang="en-US">
                <a:latin typeface="Arial" panose="020B0604020202020204" pitchFamily="34" charset="0"/>
              </a:rPr>
              <a:t> sentece</a:t>
            </a:r>
          </a:p>
          <a:p>
            <a:pPr eaLnBrk="1" hangingPunct="1"/>
            <a:r>
              <a:rPr lang="en-US" altLang="en-US">
                <a:latin typeface="Arial" panose="020B0604020202020204" pitchFamily="34" charset="0"/>
              </a:rPr>
              <a:t>6. C I’m suppoused all the way to the end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825FCC3A-57A1-F475-ED79-65965C4F88A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fld id="{CCA6F853-9E44-4277-A240-D0F736CD202D}" type="slidenum">
              <a:rPr lang="en-US" altLang="en-US"/>
              <a:pPr eaLnBrk="1" hangingPunct="1"/>
              <a:t>28</a:t>
            </a:fld>
            <a:endParaRPr lang="en-US" altLang="en-US"/>
          </a:p>
        </p:txBody>
      </p:sp>
      <p:sp>
        <p:nvSpPr>
          <p:cNvPr id="63491" name="Rectangle 2">
            <a:extLst>
              <a:ext uri="{FF2B5EF4-FFF2-40B4-BE49-F238E27FC236}">
                <a16:creationId xmlns:a16="http://schemas.microsoft.com/office/drawing/2014/main" id="{2714335B-47DA-4414-500E-2294A04C2D94}"/>
              </a:ext>
            </a:extLst>
          </p:cNvPr>
          <p:cNvSpPr>
            <a:spLocks noGrp="1" noRot="1" noChangeAspect="1" noChangeArrowheads="1" noTextEdit="1"/>
          </p:cNvSpPr>
          <p:nvPr>
            <p:ph type="sldImg"/>
          </p:nvPr>
        </p:nvSpPr>
        <p:spPr>
          <a:ln/>
        </p:spPr>
      </p:sp>
      <p:sp>
        <p:nvSpPr>
          <p:cNvPr id="63492" name="Rectangle 3">
            <a:extLst>
              <a:ext uri="{FF2B5EF4-FFF2-40B4-BE49-F238E27FC236}">
                <a16:creationId xmlns:a16="http://schemas.microsoft.com/office/drawing/2014/main" id="{9F6AC98A-6BEB-D313-5229-DFF4782AB0D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0C1908D5-4545-B4B9-98B3-0D77529B75E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fld id="{A11DB93D-D631-4910-BADB-B832BD057F77}" type="slidenum">
              <a:rPr lang="en-US" altLang="en-US"/>
              <a:pPr eaLnBrk="1" hangingPunct="1"/>
              <a:t>29</a:t>
            </a:fld>
            <a:endParaRPr lang="en-US" altLang="en-US"/>
          </a:p>
        </p:txBody>
      </p:sp>
      <p:sp>
        <p:nvSpPr>
          <p:cNvPr id="64515" name="Rectangle 2">
            <a:extLst>
              <a:ext uri="{FF2B5EF4-FFF2-40B4-BE49-F238E27FC236}">
                <a16:creationId xmlns:a16="http://schemas.microsoft.com/office/drawing/2014/main" id="{E378C327-7A2C-B8BC-E58D-EE9DF806102F}"/>
              </a:ext>
            </a:extLst>
          </p:cNvPr>
          <p:cNvSpPr>
            <a:spLocks noGrp="1" noRot="1" noChangeAspect="1" noChangeArrowheads="1" noTextEdit="1"/>
          </p:cNvSpPr>
          <p:nvPr>
            <p:ph type="sldImg"/>
          </p:nvPr>
        </p:nvSpPr>
        <p:spPr>
          <a:ln/>
        </p:spPr>
      </p:sp>
      <p:sp>
        <p:nvSpPr>
          <p:cNvPr id="64516" name="Rectangle 3">
            <a:extLst>
              <a:ext uri="{FF2B5EF4-FFF2-40B4-BE49-F238E27FC236}">
                <a16:creationId xmlns:a16="http://schemas.microsoft.com/office/drawing/2014/main" id="{D3A6E0F4-0B90-88F7-BFFB-CDBDB73EB8A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5.B 1</a:t>
            </a:r>
            <a:r>
              <a:rPr lang="en-US" altLang="en-US" baseline="30000">
                <a:latin typeface="Arial" panose="020B0604020202020204" pitchFamily="34" charset="0"/>
              </a:rPr>
              <a:t>st</a:t>
            </a:r>
            <a:r>
              <a:rPr lang="en-US" altLang="en-US">
                <a:latin typeface="Arial" panose="020B0604020202020204" pitchFamily="34" charset="0"/>
              </a:rPr>
              <a:t> sentece</a:t>
            </a:r>
          </a:p>
          <a:p>
            <a:pPr eaLnBrk="1" hangingPunct="1"/>
            <a:r>
              <a:rPr lang="en-US" altLang="en-US">
                <a:latin typeface="Arial" panose="020B0604020202020204" pitchFamily="34" charset="0"/>
              </a:rPr>
              <a:t>6. C I’m suppoused all the way to the end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ACE5C757-8EA0-F459-935B-67734393C42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fld id="{788FF81F-D3C3-4467-B148-12063EF512D1}" type="slidenum">
              <a:rPr lang="en-US" altLang="en-US"/>
              <a:pPr eaLnBrk="1" hangingPunct="1"/>
              <a:t>30</a:t>
            </a:fld>
            <a:endParaRPr lang="en-US" altLang="en-US"/>
          </a:p>
        </p:txBody>
      </p:sp>
      <p:sp>
        <p:nvSpPr>
          <p:cNvPr id="65539" name="Rectangle 2">
            <a:extLst>
              <a:ext uri="{FF2B5EF4-FFF2-40B4-BE49-F238E27FC236}">
                <a16:creationId xmlns:a16="http://schemas.microsoft.com/office/drawing/2014/main" id="{0B9DFA0A-4C9D-B023-7E69-457095ADA8DE}"/>
              </a:ext>
            </a:extLst>
          </p:cNvPr>
          <p:cNvSpPr>
            <a:spLocks noGrp="1" noRot="1" noChangeAspect="1" noChangeArrowheads="1" noTextEdit="1"/>
          </p:cNvSpPr>
          <p:nvPr>
            <p:ph type="sldImg"/>
          </p:nvPr>
        </p:nvSpPr>
        <p:spPr>
          <a:ln/>
        </p:spPr>
      </p:sp>
      <p:sp>
        <p:nvSpPr>
          <p:cNvPr id="65540" name="Rectangle 3">
            <a:extLst>
              <a:ext uri="{FF2B5EF4-FFF2-40B4-BE49-F238E27FC236}">
                <a16:creationId xmlns:a16="http://schemas.microsoft.com/office/drawing/2014/main" id="{9B7143F2-78E6-A61A-5A95-497D207AD61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3006C929-E35A-B357-6480-A0A1800C47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fld id="{4D0B2353-0F0D-4CDC-944D-1EB5E7EBDF87}" type="slidenum">
              <a:rPr lang="en-US" altLang="en-US"/>
              <a:pPr eaLnBrk="1" hangingPunct="1"/>
              <a:t>31</a:t>
            </a:fld>
            <a:endParaRPr lang="en-US" altLang="en-US"/>
          </a:p>
        </p:txBody>
      </p:sp>
      <p:sp>
        <p:nvSpPr>
          <p:cNvPr id="66563" name="Rectangle 2">
            <a:extLst>
              <a:ext uri="{FF2B5EF4-FFF2-40B4-BE49-F238E27FC236}">
                <a16:creationId xmlns:a16="http://schemas.microsoft.com/office/drawing/2014/main" id="{0E5F1D02-8116-0760-E4FD-492E2109E474}"/>
              </a:ext>
            </a:extLst>
          </p:cNvPr>
          <p:cNvSpPr>
            <a:spLocks noGrp="1" noRot="1" noChangeAspect="1" noChangeArrowheads="1" noTextEdit="1"/>
          </p:cNvSpPr>
          <p:nvPr>
            <p:ph type="sldImg"/>
          </p:nvPr>
        </p:nvSpPr>
        <p:spPr>
          <a:ln/>
        </p:spPr>
      </p:sp>
      <p:sp>
        <p:nvSpPr>
          <p:cNvPr id="66564" name="Rectangle 3">
            <a:extLst>
              <a:ext uri="{FF2B5EF4-FFF2-40B4-BE49-F238E27FC236}">
                <a16:creationId xmlns:a16="http://schemas.microsoft.com/office/drawing/2014/main" id="{1EAE3232-A303-FAC8-CE5B-9F438FCF8B3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5.B 1</a:t>
            </a:r>
            <a:r>
              <a:rPr lang="en-US" altLang="en-US" baseline="30000">
                <a:latin typeface="Arial" panose="020B0604020202020204" pitchFamily="34" charset="0"/>
              </a:rPr>
              <a:t>st</a:t>
            </a:r>
            <a:r>
              <a:rPr lang="en-US" altLang="en-US">
                <a:latin typeface="Arial" panose="020B0604020202020204" pitchFamily="34" charset="0"/>
              </a:rPr>
              <a:t> sentece</a:t>
            </a:r>
          </a:p>
          <a:p>
            <a:pPr eaLnBrk="1" hangingPunct="1"/>
            <a:r>
              <a:rPr lang="en-US" altLang="en-US">
                <a:latin typeface="Arial" panose="020B0604020202020204" pitchFamily="34" charset="0"/>
              </a:rPr>
              <a:t>6. C I’m suppoused all the way to the end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7CC5EA53-D6F8-9FB5-70F0-FCC7A4AA426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fld id="{5E8EE8B6-33A0-43BE-A9F3-E78DB6AD27A1}" type="slidenum">
              <a:rPr lang="en-US" altLang="en-US"/>
              <a:pPr eaLnBrk="1" hangingPunct="1"/>
              <a:t>32</a:t>
            </a:fld>
            <a:endParaRPr lang="en-US" altLang="en-US"/>
          </a:p>
        </p:txBody>
      </p:sp>
      <p:sp>
        <p:nvSpPr>
          <p:cNvPr id="67587" name="Rectangle 2">
            <a:extLst>
              <a:ext uri="{FF2B5EF4-FFF2-40B4-BE49-F238E27FC236}">
                <a16:creationId xmlns:a16="http://schemas.microsoft.com/office/drawing/2014/main" id="{BC8B4416-A9D4-6FC2-4CF6-FAB0ECA16D39}"/>
              </a:ext>
            </a:extLst>
          </p:cNvPr>
          <p:cNvSpPr>
            <a:spLocks noGrp="1" noRot="1" noChangeAspect="1" noChangeArrowheads="1" noTextEdit="1"/>
          </p:cNvSpPr>
          <p:nvPr>
            <p:ph type="sldImg"/>
          </p:nvPr>
        </p:nvSpPr>
        <p:spPr>
          <a:ln/>
        </p:spPr>
      </p:sp>
      <p:sp>
        <p:nvSpPr>
          <p:cNvPr id="67588" name="Rectangle 3">
            <a:extLst>
              <a:ext uri="{FF2B5EF4-FFF2-40B4-BE49-F238E27FC236}">
                <a16:creationId xmlns:a16="http://schemas.microsoft.com/office/drawing/2014/main" id="{2D005257-268A-8226-0824-07194DAA927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47A2869C-9F8F-92FB-5D7D-4EF97DBB309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fld id="{9CA93B5C-4746-4C56-8F10-2FD45A0AB08A}" type="slidenum">
              <a:rPr lang="en-US" altLang="en-US"/>
              <a:pPr eaLnBrk="1" hangingPunct="1"/>
              <a:t>4</a:t>
            </a:fld>
            <a:endParaRPr lang="en-US" altLang="en-US"/>
          </a:p>
        </p:txBody>
      </p:sp>
      <p:sp>
        <p:nvSpPr>
          <p:cNvPr id="40963" name="Rectangle 2">
            <a:extLst>
              <a:ext uri="{FF2B5EF4-FFF2-40B4-BE49-F238E27FC236}">
                <a16:creationId xmlns:a16="http://schemas.microsoft.com/office/drawing/2014/main" id="{346C2993-4EB9-1F01-977D-18858F04A4A5}"/>
              </a:ext>
            </a:extLst>
          </p:cNvPr>
          <p:cNvSpPr>
            <a:spLocks noGrp="1" noRot="1" noChangeAspect="1" noChangeArrowheads="1" noTextEdit="1"/>
          </p:cNvSpPr>
          <p:nvPr>
            <p:ph type="sldImg"/>
          </p:nvPr>
        </p:nvSpPr>
        <p:spPr>
          <a:ln/>
        </p:spPr>
      </p:sp>
      <p:sp>
        <p:nvSpPr>
          <p:cNvPr id="40964" name="Rectangle 3">
            <a:extLst>
              <a:ext uri="{FF2B5EF4-FFF2-40B4-BE49-F238E27FC236}">
                <a16:creationId xmlns:a16="http://schemas.microsoft.com/office/drawing/2014/main" id="{3AE49B3E-1DEC-C709-8F5F-3DEF387E5F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EE852975-8516-D8FF-5858-1B3E70B401D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fld id="{A76D278F-A812-4512-A59E-47E936CA76FC}" type="slidenum">
              <a:rPr lang="en-US" altLang="en-US"/>
              <a:pPr eaLnBrk="1" hangingPunct="1"/>
              <a:t>33</a:t>
            </a:fld>
            <a:endParaRPr lang="en-US" altLang="en-US"/>
          </a:p>
        </p:txBody>
      </p:sp>
      <p:sp>
        <p:nvSpPr>
          <p:cNvPr id="68611" name="Rectangle 2">
            <a:extLst>
              <a:ext uri="{FF2B5EF4-FFF2-40B4-BE49-F238E27FC236}">
                <a16:creationId xmlns:a16="http://schemas.microsoft.com/office/drawing/2014/main" id="{E8E447C6-8601-E24A-86AA-3777F26DA730}"/>
              </a:ext>
            </a:extLst>
          </p:cNvPr>
          <p:cNvSpPr>
            <a:spLocks noGrp="1" noRot="1" noChangeAspect="1" noChangeArrowheads="1" noTextEdit="1"/>
          </p:cNvSpPr>
          <p:nvPr>
            <p:ph type="sldImg"/>
          </p:nvPr>
        </p:nvSpPr>
        <p:spPr>
          <a:ln/>
        </p:spPr>
      </p:sp>
      <p:sp>
        <p:nvSpPr>
          <p:cNvPr id="68612" name="Rectangle 3">
            <a:extLst>
              <a:ext uri="{FF2B5EF4-FFF2-40B4-BE49-F238E27FC236}">
                <a16:creationId xmlns:a16="http://schemas.microsoft.com/office/drawing/2014/main" id="{2EDF75EC-FE9D-AAD5-5B90-18A6765595C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5.B 1</a:t>
            </a:r>
            <a:r>
              <a:rPr lang="en-US" altLang="en-US" baseline="30000">
                <a:latin typeface="Arial" panose="020B0604020202020204" pitchFamily="34" charset="0"/>
              </a:rPr>
              <a:t>st</a:t>
            </a:r>
            <a:r>
              <a:rPr lang="en-US" altLang="en-US">
                <a:latin typeface="Arial" panose="020B0604020202020204" pitchFamily="34" charset="0"/>
              </a:rPr>
              <a:t> sentece</a:t>
            </a:r>
          </a:p>
          <a:p>
            <a:pPr eaLnBrk="1" hangingPunct="1"/>
            <a:r>
              <a:rPr lang="en-US" altLang="en-US">
                <a:latin typeface="Arial" panose="020B0604020202020204" pitchFamily="34" charset="0"/>
              </a:rPr>
              <a:t>6. C I’m suppoused all the way to the end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9FA971B3-B1E8-07AD-95A4-53A9936896D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fld id="{0477ED04-9ED1-4A92-8EB2-3973D8D48A18}" type="slidenum">
              <a:rPr lang="en-US" altLang="en-US"/>
              <a:pPr eaLnBrk="1" hangingPunct="1"/>
              <a:t>34</a:t>
            </a:fld>
            <a:endParaRPr lang="en-US" altLang="en-US"/>
          </a:p>
        </p:txBody>
      </p:sp>
      <p:sp>
        <p:nvSpPr>
          <p:cNvPr id="69635" name="Rectangle 2">
            <a:extLst>
              <a:ext uri="{FF2B5EF4-FFF2-40B4-BE49-F238E27FC236}">
                <a16:creationId xmlns:a16="http://schemas.microsoft.com/office/drawing/2014/main" id="{490B5F3D-7FA0-C147-B275-731A5F6EF4E8}"/>
              </a:ext>
            </a:extLst>
          </p:cNvPr>
          <p:cNvSpPr>
            <a:spLocks noGrp="1" noRot="1" noChangeAspect="1" noChangeArrowheads="1" noTextEdit="1"/>
          </p:cNvSpPr>
          <p:nvPr>
            <p:ph type="sldImg"/>
          </p:nvPr>
        </p:nvSpPr>
        <p:spPr>
          <a:ln/>
        </p:spPr>
      </p:sp>
      <p:sp>
        <p:nvSpPr>
          <p:cNvPr id="69636" name="Rectangle 3">
            <a:extLst>
              <a:ext uri="{FF2B5EF4-FFF2-40B4-BE49-F238E27FC236}">
                <a16:creationId xmlns:a16="http://schemas.microsoft.com/office/drawing/2014/main" id="{0FAE1416-AC4B-F329-86CD-58EA2C9BD39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1. B at para 1Preheat at 400 – at para 2 350</a:t>
            </a:r>
          </a:p>
          <a:p>
            <a:pPr eaLnBrk="1" hangingPunct="1"/>
            <a:r>
              <a:rPr lang="en-US" altLang="en-US">
                <a:latin typeface="Arial" panose="020B0604020202020204" pitchFamily="34" charset="0"/>
              </a:rPr>
              <a:t>2. C. para 2</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E99275BE-92BA-1C5A-1E62-B5F353526C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fld id="{2A1ADEC5-BEE1-4642-8FC5-D143B1A065AF}" type="slidenum">
              <a:rPr lang="en-US" altLang="en-US"/>
              <a:pPr eaLnBrk="1" hangingPunct="1"/>
              <a:t>35</a:t>
            </a:fld>
            <a:endParaRPr lang="en-US" altLang="en-US"/>
          </a:p>
        </p:txBody>
      </p:sp>
      <p:sp>
        <p:nvSpPr>
          <p:cNvPr id="70659" name="Rectangle 2">
            <a:extLst>
              <a:ext uri="{FF2B5EF4-FFF2-40B4-BE49-F238E27FC236}">
                <a16:creationId xmlns:a16="http://schemas.microsoft.com/office/drawing/2014/main" id="{3B1B3F98-DA63-E743-E164-596D07B7768A}"/>
              </a:ext>
            </a:extLst>
          </p:cNvPr>
          <p:cNvSpPr>
            <a:spLocks noGrp="1" noRot="1" noChangeAspect="1" noChangeArrowheads="1" noTextEdit="1"/>
          </p:cNvSpPr>
          <p:nvPr>
            <p:ph type="sldImg"/>
          </p:nvPr>
        </p:nvSpPr>
        <p:spPr>
          <a:ln/>
        </p:spPr>
      </p:sp>
      <p:sp>
        <p:nvSpPr>
          <p:cNvPr id="70660" name="Rectangle 3">
            <a:extLst>
              <a:ext uri="{FF2B5EF4-FFF2-40B4-BE49-F238E27FC236}">
                <a16:creationId xmlns:a16="http://schemas.microsoft.com/office/drawing/2014/main" id="{6C624B84-0AC8-B065-9D64-928DB2A4CD9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1. B at para 1Preheat at 400 – at para 2 350</a:t>
            </a:r>
          </a:p>
          <a:p>
            <a:pPr eaLnBrk="1" hangingPunct="1"/>
            <a:r>
              <a:rPr lang="en-US" altLang="en-US">
                <a:latin typeface="Arial" panose="020B0604020202020204" pitchFamily="34" charset="0"/>
              </a:rPr>
              <a:t>2. C. para 2</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4D468248-0E83-3795-24FF-1121C69FDD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fld id="{DEBF4D86-A8E2-4807-A91E-2B601DEC431F}" type="slidenum">
              <a:rPr lang="en-US" altLang="en-US"/>
              <a:pPr eaLnBrk="1" hangingPunct="1"/>
              <a:t>5</a:t>
            </a:fld>
            <a:endParaRPr lang="en-US" altLang="en-US"/>
          </a:p>
        </p:txBody>
      </p:sp>
      <p:sp>
        <p:nvSpPr>
          <p:cNvPr id="41987" name="Rectangle 2">
            <a:extLst>
              <a:ext uri="{FF2B5EF4-FFF2-40B4-BE49-F238E27FC236}">
                <a16:creationId xmlns:a16="http://schemas.microsoft.com/office/drawing/2014/main" id="{C6C907C7-7CCC-8B67-1C14-6F89B4B8437A}"/>
              </a:ext>
            </a:extLst>
          </p:cNvPr>
          <p:cNvSpPr>
            <a:spLocks noGrp="1" noRot="1" noChangeAspect="1" noChangeArrowheads="1" noTextEdit="1"/>
          </p:cNvSpPr>
          <p:nvPr>
            <p:ph type="sldImg"/>
          </p:nvPr>
        </p:nvSpPr>
        <p:spPr>
          <a:ln/>
        </p:spPr>
      </p:sp>
      <p:sp>
        <p:nvSpPr>
          <p:cNvPr id="41988" name="Rectangle 3">
            <a:extLst>
              <a:ext uri="{FF2B5EF4-FFF2-40B4-BE49-F238E27FC236}">
                <a16:creationId xmlns:a16="http://schemas.microsoft.com/office/drawing/2014/main" id="{F134617B-9337-B2D1-EBCF-3E11605C7DA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84EEAB8D-3545-2C7E-D61F-9176B64FEB3F}"/>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r" eaLnBrk="1" hangingPunct="1"/>
            <a:fld id="{3E5D29E0-238B-4EAB-91DE-00B53B3C6EDC}" type="slidenum">
              <a:rPr lang="en-US" altLang="en-US"/>
              <a:pPr algn="r" eaLnBrk="1" hangingPunct="1"/>
              <a:t>6</a:t>
            </a:fld>
            <a:endParaRPr lang="en-US" altLang="en-US"/>
          </a:p>
        </p:txBody>
      </p:sp>
      <p:sp>
        <p:nvSpPr>
          <p:cNvPr id="43011" name="Rectangle 2">
            <a:extLst>
              <a:ext uri="{FF2B5EF4-FFF2-40B4-BE49-F238E27FC236}">
                <a16:creationId xmlns:a16="http://schemas.microsoft.com/office/drawing/2014/main" id="{BC20C962-FE49-6C24-47FB-3632CB67BECF}"/>
              </a:ext>
            </a:extLst>
          </p:cNvPr>
          <p:cNvSpPr>
            <a:spLocks noGrp="1" noRot="1" noChangeAspect="1" noChangeArrowheads="1" noTextEdit="1"/>
          </p:cNvSpPr>
          <p:nvPr>
            <p:ph type="sldImg"/>
          </p:nvPr>
        </p:nvSpPr>
        <p:spPr>
          <a:ln/>
        </p:spPr>
      </p:sp>
      <p:sp>
        <p:nvSpPr>
          <p:cNvPr id="43012" name="Rectangle 3">
            <a:extLst>
              <a:ext uri="{FF2B5EF4-FFF2-40B4-BE49-F238E27FC236}">
                <a16:creationId xmlns:a16="http://schemas.microsoft.com/office/drawing/2014/main" id="{389DBEB8-CA0D-F819-B42D-672130B95BB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65710B73-41F4-FDCE-DAA5-59453704276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fld id="{2792F06A-45A0-4CCE-8A73-308C042F8699}" type="slidenum">
              <a:rPr lang="en-US" altLang="en-US"/>
              <a:pPr eaLnBrk="1" hangingPunct="1"/>
              <a:t>7</a:t>
            </a:fld>
            <a:endParaRPr lang="en-US" altLang="en-US"/>
          </a:p>
        </p:txBody>
      </p:sp>
      <p:sp>
        <p:nvSpPr>
          <p:cNvPr id="44035" name="Rectangle 2">
            <a:extLst>
              <a:ext uri="{FF2B5EF4-FFF2-40B4-BE49-F238E27FC236}">
                <a16:creationId xmlns:a16="http://schemas.microsoft.com/office/drawing/2014/main" id="{3BE05F11-4D3A-FE05-0507-F72653471151}"/>
              </a:ext>
            </a:extLst>
          </p:cNvPr>
          <p:cNvSpPr>
            <a:spLocks noGrp="1" noRot="1" noChangeAspect="1" noChangeArrowheads="1" noTextEdit="1"/>
          </p:cNvSpPr>
          <p:nvPr>
            <p:ph type="sldImg"/>
          </p:nvPr>
        </p:nvSpPr>
        <p:spPr>
          <a:ln/>
        </p:spPr>
      </p:sp>
      <p:sp>
        <p:nvSpPr>
          <p:cNvPr id="44036" name="Rectangle 3">
            <a:extLst>
              <a:ext uri="{FF2B5EF4-FFF2-40B4-BE49-F238E27FC236}">
                <a16:creationId xmlns:a16="http://schemas.microsoft.com/office/drawing/2014/main" id="{AC0564FF-20EA-291C-749E-64098166686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DD74E2BB-1108-56ED-F382-E600EAEE063F}"/>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r" eaLnBrk="1" hangingPunct="1"/>
            <a:fld id="{8687146D-82CF-48EF-9BE5-959928F6A4EC}" type="slidenum">
              <a:rPr lang="en-US" altLang="en-US"/>
              <a:pPr algn="r" eaLnBrk="1" hangingPunct="1"/>
              <a:t>8</a:t>
            </a:fld>
            <a:endParaRPr lang="en-US" altLang="en-US"/>
          </a:p>
        </p:txBody>
      </p:sp>
      <p:sp>
        <p:nvSpPr>
          <p:cNvPr id="45059" name="Rectangle 2">
            <a:extLst>
              <a:ext uri="{FF2B5EF4-FFF2-40B4-BE49-F238E27FC236}">
                <a16:creationId xmlns:a16="http://schemas.microsoft.com/office/drawing/2014/main" id="{99A24A47-77C9-E4F8-A221-79E9DD6927EE}"/>
              </a:ext>
            </a:extLst>
          </p:cNvPr>
          <p:cNvSpPr>
            <a:spLocks noGrp="1" noRot="1" noChangeAspect="1" noChangeArrowheads="1" noTextEdit="1"/>
          </p:cNvSpPr>
          <p:nvPr>
            <p:ph type="sldImg"/>
          </p:nvPr>
        </p:nvSpPr>
        <p:spPr>
          <a:ln/>
        </p:spPr>
      </p:sp>
      <p:sp>
        <p:nvSpPr>
          <p:cNvPr id="45060" name="Rectangle 3">
            <a:extLst>
              <a:ext uri="{FF2B5EF4-FFF2-40B4-BE49-F238E27FC236}">
                <a16:creationId xmlns:a16="http://schemas.microsoft.com/office/drawing/2014/main" id="{28A9405C-7A3B-DAD4-3E93-107E0D140F5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80FE9F1E-7C94-968D-C64E-BD95A2FEE926}"/>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r" eaLnBrk="1" hangingPunct="1"/>
            <a:fld id="{56BF25DE-73F9-4E62-9AD5-D10F7F3C9F32}" type="slidenum">
              <a:rPr lang="en-US" altLang="en-US"/>
              <a:pPr algn="r" eaLnBrk="1" hangingPunct="1"/>
              <a:t>9</a:t>
            </a:fld>
            <a:endParaRPr lang="en-US" altLang="en-US"/>
          </a:p>
        </p:txBody>
      </p:sp>
      <p:sp>
        <p:nvSpPr>
          <p:cNvPr id="46083" name="Rectangle 2">
            <a:extLst>
              <a:ext uri="{FF2B5EF4-FFF2-40B4-BE49-F238E27FC236}">
                <a16:creationId xmlns:a16="http://schemas.microsoft.com/office/drawing/2014/main" id="{C8547D84-286B-A259-ECD8-BDA624ACAB3A}"/>
              </a:ext>
            </a:extLst>
          </p:cNvPr>
          <p:cNvSpPr>
            <a:spLocks noGrp="1" noRot="1" noChangeAspect="1" noChangeArrowheads="1" noTextEdit="1"/>
          </p:cNvSpPr>
          <p:nvPr>
            <p:ph type="sldImg"/>
          </p:nvPr>
        </p:nvSpPr>
        <p:spPr>
          <a:ln/>
        </p:spPr>
      </p:sp>
      <p:sp>
        <p:nvSpPr>
          <p:cNvPr id="46084" name="Rectangle 3">
            <a:extLst>
              <a:ext uri="{FF2B5EF4-FFF2-40B4-BE49-F238E27FC236}">
                <a16:creationId xmlns:a16="http://schemas.microsoft.com/office/drawing/2014/main" id="{C26477AB-AE32-0342-515D-ACFF7D3B7CD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214EA564-17CF-48D6-E9FB-FF9555A8D1CC}"/>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r" eaLnBrk="1" hangingPunct="1"/>
            <a:fld id="{21731154-B6BD-4ED0-B0CF-97ED8E57314C}" type="slidenum">
              <a:rPr lang="en-US" altLang="en-US"/>
              <a:pPr algn="r" eaLnBrk="1" hangingPunct="1"/>
              <a:t>10</a:t>
            </a:fld>
            <a:endParaRPr lang="en-US" altLang="en-US"/>
          </a:p>
        </p:txBody>
      </p:sp>
      <p:sp>
        <p:nvSpPr>
          <p:cNvPr id="47107" name="Rectangle 2">
            <a:extLst>
              <a:ext uri="{FF2B5EF4-FFF2-40B4-BE49-F238E27FC236}">
                <a16:creationId xmlns:a16="http://schemas.microsoft.com/office/drawing/2014/main" id="{52324622-3D5A-B56F-2A38-D54BAAD984ED}"/>
              </a:ext>
            </a:extLst>
          </p:cNvPr>
          <p:cNvSpPr>
            <a:spLocks noGrp="1" noRot="1" noChangeAspect="1" noChangeArrowheads="1" noTextEdit="1"/>
          </p:cNvSpPr>
          <p:nvPr>
            <p:ph type="sldImg"/>
          </p:nvPr>
        </p:nvSpPr>
        <p:spPr>
          <a:ln/>
        </p:spPr>
      </p:sp>
      <p:sp>
        <p:nvSpPr>
          <p:cNvPr id="47108" name="Rectangle 3">
            <a:extLst>
              <a:ext uri="{FF2B5EF4-FFF2-40B4-BE49-F238E27FC236}">
                <a16:creationId xmlns:a16="http://schemas.microsoft.com/office/drawing/2014/main" id="{15FBA45D-3A35-7BF9-53AA-41FD2B2FCD3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3E52B0FD-544E-F1FB-FB46-797429DE5435}"/>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889900D6-3DED-C63B-52FA-661C97C54D1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06BB806-B4EB-6816-B808-0A1C89F847EE}"/>
              </a:ext>
            </a:extLst>
          </p:cNvPr>
          <p:cNvSpPr>
            <a:spLocks noGrp="1"/>
          </p:cNvSpPr>
          <p:nvPr>
            <p:ph type="sldNum" sz="quarter" idx="12"/>
          </p:nvPr>
        </p:nvSpPr>
        <p:spPr/>
        <p:txBody>
          <a:bodyPr/>
          <a:lstStyle>
            <a:lvl1pPr>
              <a:defRPr/>
            </a:lvl1pPr>
          </a:lstStyle>
          <a:p>
            <a:fld id="{A23DEBE1-DCB3-4FB6-BC40-913D7332F6A0}" type="slidenum">
              <a:rPr lang="en-US" altLang="en-US"/>
              <a:pPr/>
              <a:t>‹#›</a:t>
            </a:fld>
            <a:endParaRPr lang="en-US" altLang="en-US"/>
          </a:p>
        </p:txBody>
      </p:sp>
    </p:spTree>
    <p:extLst>
      <p:ext uri="{BB962C8B-B14F-4D97-AF65-F5344CB8AC3E}">
        <p14:creationId xmlns:p14="http://schemas.microsoft.com/office/powerpoint/2010/main" val="4676245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DAA31-FAB4-175E-6EF7-3140A473FB84}"/>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E476ADB8-A449-A5D1-232B-44C31834EA0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D69310E-FE42-9CA0-9FD2-9D135E25477F}"/>
              </a:ext>
            </a:extLst>
          </p:cNvPr>
          <p:cNvSpPr>
            <a:spLocks noGrp="1"/>
          </p:cNvSpPr>
          <p:nvPr>
            <p:ph type="sldNum" sz="quarter" idx="12"/>
          </p:nvPr>
        </p:nvSpPr>
        <p:spPr/>
        <p:txBody>
          <a:bodyPr/>
          <a:lstStyle>
            <a:lvl1pPr>
              <a:defRPr/>
            </a:lvl1pPr>
          </a:lstStyle>
          <a:p>
            <a:fld id="{ADE2B003-BEB7-4E32-9388-EAD67C95FE7A}" type="slidenum">
              <a:rPr lang="en-US" altLang="en-US"/>
              <a:pPr/>
              <a:t>‹#›</a:t>
            </a:fld>
            <a:endParaRPr lang="en-US" altLang="en-US"/>
          </a:p>
        </p:txBody>
      </p:sp>
    </p:spTree>
    <p:extLst>
      <p:ext uri="{BB962C8B-B14F-4D97-AF65-F5344CB8AC3E}">
        <p14:creationId xmlns:p14="http://schemas.microsoft.com/office/powerpoint/2010/main" val="39650787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FDD82E-EBBC-8998-7CFB-6345FCC4BDBD}"/>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37A642C7-FE2B-30E9-85C1-E339470F365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BA22FC2-94DF-5E07-DA9F-F3BF5BEDBF3D}"/>
              </a:ext>
            </a:extLst>
          </p:cNvPr>
          <p:cNvSpPr>
            <a:spLocks noGrp="1"/>
          </p:cNvSpPr>
          <p:nvPr>
            <p:ph type="sldNum" sz="quarter" idx="12"/>
          </p:nvPr>
        </p:nvSpPr>
        <p:spPr/>
        <p:txBody>
          <a:bodyPr/>
          <a:lstStyle>
            <a:lvl1pPr>
              <a:defRPr/>
            </a:lvl1pPr>
          </a:lstStyle>
          <a:p>
            <a:fld id="{11F0FF41-8916-4A99-BD60-E253ED66030D}" type="slidenum">
              <a:rPr lang="en-US" altLang="en-US"/>
              <a:pPr/>
              <a:t>‹#›</a:t>
            </a:fld>
            <a:endParaRPr lang="en-US" altLang="en-US"/>
          </a:p>
        </p:txBody>
      </p:sp>
    </p:spTree>
    <p:extLst>
      <p:ext uri="{BB962C8B-B14F-4D97-AF65-F5344CB8AC3E}">
        <p14:creationId xmlns:p14="http://schemas.microsoft.com/office/powerpoint/2010/main" val="34822415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27E995-6602-1893-C2A1-940665A0ABAA}"/>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7B91155E-9B2A-6BF1-7429-545A744B9D9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0A678F1-0ED9-13A5-3A33-31B9C8F15436}"/>
              </a:ext>
            </a:extLst>
          </p:cNvPr>
          <p:cNvSpPr>
            <a:spLocks noGrp="1"/>
          </p:cNvSpPr>
          <p:nvPr>
            <p:ph type="sldNum" sz="quarter" idx="12"/>
          </p:nvPr>
        </p:nvSpPr>
        <p:spPr/>
        <p:txBody>
          <a:bodyPr/>
          <a:lstStyle>
            <a:lvl1pPr>
              <a:defRPr/>
            </a:lvl1pPr>
          </a:lstStyle>
          <a:p>
            <a:fld id="{56026F3B-653E-40CE-8EDD-8817F0D583F0}" type="slidenum">
              <a:rPr lang="en-US" altLang="en-US"/>
              <a:pPr/>
              <a:t>‹#›</a:t>
            </a:fld>
            <a:endParaRPr lang="en-US" altLang="en-US"/>
          </a:p>
        </p:txBody>
      </p:sp>
    </p:spTree>
    <p:extLst>
      <p:ext uri="{BB962C8B-B14F-4D97-AF65-F5344CB8AC3E}">
        <p14:creationId xmlns:p14="http://schemas.microsoft.com/office/powerpoint/2010/main" val="34498190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BA0395-CAF7-C2AA-3D91-6E8935D7A82D}"/>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D1119744-97F4-E1EC-68B0-F251C2E19EF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5AF88F1-3253-AB2D-AB8A-80CC3A256CAB}"/>
              </a:ext>
            </a:extLst>
          </p:cNvPr>
          <p:cNvSpPr>
            <a:spLocks noGrp="1"/>
          </p:cNvSpPr>
          <p:nvPr>
            <p:ph type="sldNum" sz="quarter" idx="12"/>
          </p:nvPr>
        </p:nvSpPr>
        <p:spPr/>
        <p:txBody>
          <a:bodyPr/>
          <a:lstStyle>
            <a:lvl1pPr>
              <a:defRPr/>
            </a:lvl1pPr>
          </a:lstStyle>
          <a:p>
            <a:fld id="{084F34EE-07AB-458F-9F95-B3B8BB51D39F}" type="slidenum">
              <a:rPr lang="en-US" altLang="en-US"/>
              <a:pPr/>
              <a:t>‹#›</a:t>
            </a:fld>
            <a:endParaRPr lang="en-US" altLang="en-US"/>
          </a:p>
        </p:txBody>
      </p:sp>
    </p:spTree>
    <p:extLst>
      <p:ext uri="{BB962C8B-B14F-4D97-AF65-F5344CB8AC3E}">
        <p14:creationId xmlns:p14="http://schemas.microsoft.com/office/powerpoint/2010/main" val="1004381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043B5BEF-2012-ABBD-AD8D-44D59359FCB1}"/>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F166ED62-1000-AB9D-0741-13FC02A9A8F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42C4577-8CC2-C5DB-47B5-3E3B348FE5BB}"/>
              </a:ext>
            </a:extLst>
          </p:cNvPr>
          <p:cNvSpPr>
            <a:spLocks noGrp="1"/>
          </p:cNvSpPr>
          <p:nvPr>
            <p:ph type="sldNum" sz="quarter" idx="12"/>
          </p:nvPr>
        </p:nvSpPr>
        <p:spPr/>
        <p:txBody>
          <a:bodyPr/>
          <a:lstStyle>
            <a:lvl1pPr>
              <a:defRPr/>
            </a:lvl1pPr>
          </a:lstStyle>
          <a:p>
            <a:fld id="{F578030D-CF96-4FC9-86EB-686F38FDE608}" type="slidenum">
              <a:rPr lang="en-US" altLang="en-US"/>
              <a:pPr/>
              <a:t>‹#›</a:t>
            </a:fld>
            <a:endParaRPr lang="en-US" altLang="en-US"/>
          </a:p>
        </p:txBody>
      </p:sp>
    </p:spTree>
    <p:extLst>
      <p:ext uri="{BB962C8B-B14F-4D97-AF65-F5344CB8AC3E}">
        <p14:creationId xmlns:p14="http://schemas.microsoft.com/office/powerpoint/2010/main" val="2939869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AA091B9-4740-0E9E-1708-ACC576A1778C}"/>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D5CFB92D-7DC6-F0EE-BB48-BFC642FCC2DF}"/>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0ECFCACB-2914-5EEC-32EF-66BF4F80D46E}"/>
              </a:ext>
            </a:extLst>
          </p:cNvPr>
          <p:cNvSpPr>
            <a:spLocks noGrp="1"/>
          </p:cNvSpPr>
          <p:nvPr>
            <p:ph type="sldNum" sz="quarter" idx="12"/>
          </p:nvPr>
        </p:nvSpPr>
        <p:spPr/>
        <p:txBody>
          <a:bodyPr/>
          <a:lstStyle>
            <a:lvl1pPr>
              <a:defRPr/>
            </a:lvl1pPr>
          </a:lstStyle>
          <a:p>
            <a:fld id="{2C29D730-6F36-478F-B628-C8C5290B8F5A}" type="slidenum">
              <a:rPr lang="en-US" altLang="en-US"/>
              <a:pPr/>
              <a:t>‹#›</a:t>
            </a:fld>
            <a:endParaRPr lang="en-US" altLang="en-US"/>
          </a:p>
        </p:txBody>
      </p:sp>
    </p:spTree>
    <p:extLst>
      <p:ext uri="{BB962C8B-B14F-4D97-AF65-F5344CB8AC3E}">
        <p14:creationId xmlns:p14="http://schemas.microsoft.com/office/powerpoint/2010/main" val="30946002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42C62D66-6E97-3DB9-57DA-C93C4734FD68}"/>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ACBC5B88-2B51-39F0-9F80-4D20C2DA73BE}"/>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C354C2BC-4E26-AFDB-21CC-E4A7218A4A8B}"/>
              </a:ext>
            </a:extLst>
          </p:cNvPr>
          <p:cNvSpPr>
            <a:spLocks noGrp="1"/>
          </p:cNvSpPr>
          <p:nvPr>
            <p:ph type="sldNum" sz="quarter" idx="12"/>
          </p:nvPr>
        </p:nvSpPr>
        <p:spPr/>
        <p:txBody>
          <a:bodyPr/>
          <a:lstStyle>
            <a:lvl1pPr>
              <a:defRPr/>
            </a:lvl1pPr>
          </a:lstStyle>
          <a:p>
            <a:fld id="{2925E1F4-A7C2-482F-BB1A-7802F1C79B1A}" type="slidenum">
              <a:rPr lang="en-US" altLang="en-US"/>
              <a:pPr/>
              <a:t>‹#›</a:t>
            </a:fld>
            <a:endParaRPr lang="en-US" altLang="en-US"/>
          </a:p>
        </p:txBody>
      </p:sp>
    </p:spTree>
    <p:extLst>
      <p:ext uri="{BB962C8B-B14F-4D97-AF65-F5344CB8AC3E}">
        <p14:creationId xmlns:p14="http://schemas.microsoft.com/office/powerpoint/2010/main" val="21867848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F894F21-A33E-FF0F-F342-E03E2F15BCF6}"/>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A930E6BC-E4DE-15EB-6564-C115DAB27E2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C03B178D-F807-3F1A-674E-695AA32D4B11}"/>
              </a:ext>
            </a:extLst>
          </p:cNvPr>
          <p:cNvSpPr>
            <a:spLocks noGrp="1"/>
          </p:cNvSpPr>
          <p:nvPr>
            <p:ph type="sldNum" sz="quarter" idx="12"/>
          </p:nvPr>
        </p:nvSpPr>
        <p:spPr/>
        <p:txBody>
          <a:bodyPr/>
          <a:lstStyle>
            <a:lvl1pPr>
              <a:defRPr/>
            </a:lvl1pPr>
          </a:lstStyle>
          <a:p>
            <a:fld id="{2BD0C23F-E773-4AAE-A24D-09C58F66811C}" type="slidenum">
              <a:rPr lang="en-US" altLang="en-US"/>
              <a:pPr/>
              <a:t>‹#›</a:t>
            </a:fld>
            <a:endParaRPr lang="en-US" altLang="en-US"/>
          </a:p>
        </p:txBody>
      </p:sp>
    </p:spTree>
    <p:extLst>
      <p:ext uri="{BB962C8B-B14F-4D97-AF65-F5344CB8AC3E}">
        <p14:creationId xmlns:p14="http://schemas.microsoft.com/office/powerpoint/2010/main" val="4618648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FAFF683B-75F5-35AB-91A9-59002DE69945}"/>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BC21739D-24E3-A8CF-94B8-2DBEEB4E6A4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2FB943A-D48D-6908-B106-069E665A8FCB}"/>
              </a:ext>
            </a:extLst>
          </p:cNvPr>
          <p:cNvSpPr>
            <a:spLocks noGrp="1"/>
          </p:cNvSpPr>
          <p:nvPr>
            <p:ph type="sldNum" sz="quarter" idx="12"/>
          </p:nvPr>
        </p:nvSpPr>
        <p:spPr/>
        <p:txBody>
          <a:bodyPr/>
          <a:lstStyle>
            <a:lvl1pPr>
              <a:defRPr/>
            </a:lvl1pPr>
          </a:lstStyle>
          <a:p>
            <a:fld id="{F4FA38D8-22E4-4755-A97B-AD3AC7C51DF5}" type="slidenum">
              <a:rPr lang="en-US" altLang="en-US"/>
              <a:pPr/>
              <a:t>‹#›</a:t>
            </a:fld>
            <a:endParaRPr lang="en-US" altLang="en-US"/>
          </a:p>
        </p:txBody>
      </p:sp>
    </p:spTree>
    <p:extLst>
      <p:ext uri="{BB962C8B-B14F-4D97-AF65-F5344CB8AC3E}">
        <p14:creationId xmlns:p14="http://schemas.microsoft.com/office/powerpoint/2010/main" val="6383983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7FA5325-E0D9-25B5-29AD-65F04ABF1FBB}"/>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C0C9EF19-9DA8-AD65-9F24-C6F88E702DE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D8C7773-49E9-4385-FE84-EBD35F183473}"/>
              </a:ext>
            </a:extLst>
          </p:cNvPr>
          <p:cNvSpPr>
            <a:spLocks noGrp="1"/>
          </p:cNvSpPr>
          <p:nvPr>
            <p:ph type="sldNum" sz="quarter" idx="12"/>
          </p:nvPr>
        </p:nvSpPr>
        <p:spPr/>
        <p:txBody>
          <a:bodyPr/>
          <a:lstStyle>
            <a:lvl1pPr>
              <a:defRPr/>
            </a:lvl1pPr>
          </a:lstStyle>
          <a:p>
            <a:fld id="{42C1671A-9CE1-4100-8673-29EFB7E14956}" type="slidenum">
              <a:rPr lang="en-US" altLang="en-US"/>
              <a:pPr/>
              <a:t>‹#›</a:t>
            </a:fld>
            <a:endParaRPr lang="en-US" altLang="en-US"/>
          </a:p>
        </p:txBody>
      </p:sp>
    </p:spTree>
    <p:extLst>
      <p:ext uri="{BB962C8B-B14F-4D97-AF65-F5344CB8AC3E}">
        <p14:creationId xmlns:p14="http://schemas.microsoft.com/office/powerpoint/2010/main" val="34802311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46FF8F9-7E36-09BC-7F8F-9931D9D2749F}"/>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25C9877D-E159-0AA3-39AC-8E498E501A08}"/>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9680723-21C0-B810-CA81-0274F6294943}"/>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defRPr>
            </a:lvl1pPr>
          </a:lstStyle>
          <a:p>
            <a:pPr>
              <a:defRPr/>
            </a:pPr>
            <a:endParaRPr lang="en-US"/>
          </a:p>
        </p:txBody>
      </p:sp>
      <p:sp>
        <p:nvSpPr>
          <p:cNvPr id="5" name="Footer Placeholder 4">
            <a:extLst>
              <a:ext uri="{FF2B5EF4-FFF2-40B4-BE49-F238E27FC236}">
                <a16:creationId xmlns:a16="http://schemas.microsoft.com/office/drawing/2014/main" id="{120B5096-7BBC-DE01-8F2F-2974B658E3B9}"/>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74A5C0B6-C45C-2DA0-7A0D-C6E442C58DCD}"/>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a:solidFill>
                  <a:srgbClr val="898989"/>
                </a:solidFill>
              </a:defRPr>
            </a:lvl1pPr>
          </a:lstStyle>
          <a:p>
            <a:fld id="{DC677827-F5C1-4787-B750-8912380D3A0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wm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notesSlide" Target="../notesSlides/notesSlide9.xml"/><Relationship Id="rId7" Type="http://schemas.openxmlformats.org/officeDocument/2006/relationships/diagramQuickStyle" Target="../diagrams/quickStyle3.xml"/><Relationship Id="rId2" Type="http://schemas.openxmlformats.org/officeDocument/2006/relationships/slideLayout" Target="../slideLayouts/slideLayout7.xml"/><Relationship Id="rId1" Type="http://schemas.openxmlformats.org/officeDocument/2006/relationships/audio" Target="../media/audio9.wav"/><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26.png"/><Relationship Id="rId4" Type="http://schemas.openxmlformats.org/officeDocument/2006/relationships/image" Target="../media/image1.jpeg"/><Relationship Id="rId9" Type="http://schemas.microsoft.com/office/2007/relationships/diagramDrawing" Target="../diagrams/drawing3.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audio" Target="../media/audio10.wav"/><Relationship Id="rId6" Type="http://schemas.openxmlformats.org/officeDocument/2006/relationships/image" Target="../media/image28.png"/><Relationship Id="rId5" Type="http://schemas.openxmlformats.org/officeDocument/2006/relationships/image" Target="../media/image27.emf"/><Relationship Id="rId4" Type="http://schemas.openxmlformats.org/officeDocument/2006/relationships/image" Target="../media/image1.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audio" Target="../media/audio11.wav"/><Relationship Id="rId6" Type="http://schemas.openxmlformats.org/officeDocument/2006/relationships/image" Target="../media/image30.wmf"/><Relationship Id="rId5" Type="http://schemas.openxmlformats.org/officeDocument/2006/relationships/image" Target="../media/image29.wmf"/><Relationship Id="rId4" Type="http://schemas.openxmlformats.org/officeDocument/2006/relationships/image" Target="../media/image1.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audio" Target="../media/audio12.wav"/><Relationship Id="rId6" Type="http://schemas.openxmlformats.org/officeDocument/2006/relationships/image" Target="../media/image33.png"/><Relationship Id="rId5" Type="http://schemas.openxmlformats.org/officeDocument/2006/relationships/image" Target="../media/image32.emf"/><Relationship Id="rId4" Type="http://schemas.openxmlformats.org/officeDocument/2006/relationships/image" Target="../media/image1.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audio" Target="../media/audio13.wav"/><Relationship Id="rId6" Type="http://schemas.openxmlformats.org/officeDocument/2006/relationships/image" Target="../media/image35.png"/><Relationship Id="rId5" Type="http://schemas.openxmlformats.org/officeDocument/2006/relationships/image" Target="../media/image34.emf"/><Relationship Id="rId4" Type="http://schemas.openxmlformats.org/officeDocument/2006/relationships/image" Target="../media/image1.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audio" Target="../media/audio14.wav"/><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1.jpeg"/></Relationships>
</file>

<file path=ppt/slides/_rels/slide16.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jpeg"/><Relationship Id="rId7" Type="http://schemas.openxmlformats.org/officeDocument/2006/relationships/diagramColors" Target="../diagrams/colors4.xml"/><Relationship Id="rId2" Type="http://schemas.openxmlformats.org/officeDocument/2006/relationships/slideLayout" Target="../slideLayouts/slideLayout7.xml"/><Relationship Id="rId1" Type="http://schemas.openxmlformats.org/officeDocument/2006/relationships/audio" Target="../media/audio15.wav"/><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audio" Target="../media/audio17.wav"/><Relationship Id="rId3" Type="http://schemas.openxmlformats.org/officeDocument/2006/relationships/image" Target="../media/image1.jpeg"/><Relationship Id="rId7" Type="http://schemas.openxmlformats.org/officeDocument/2006/relationships/slide" Target="slide21.xm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audio" Target="../media/audio16.wav"/><Relationship Id="rId5" Type="http://schemas.openxmlformats.org/officeDocument/2006/relationships/image" Target="../media/image40.emf"/><Relationship Id="rId4" Type="http://schemas.openxmlformats.org/officeDocument/2006/relationships/image" Target="../media/image8.wmf"/><Relationship Id="rId9" Type="http://schemas.openxmlformats.org/officeDocument/2006/relationships/slide" Target="slide20.xml"/></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1.emf"/></Relationships>
</file>

<file path=ppt/slides/_rels/slide2.xml.rels><?xml version="1.0" encoding="UTF-8" standalone="yes"?>
<Relationships xmlns="http://schemas.openxmlformats.org/package/2006/relationships"><Relationship Id="rId8" Type="http://schemas.openxmlformats.org/officeDocument/2006/relationships/image" Target="../media/image7.wmf"/><Relationship Id="rId3" Type="http://schemas.openxmlformats.org/officeDocument/2006/relationships/notesSlide" Target="../notesSlides/notesSlide1.xml"/><Relationship Id="rId7" Type="http://schemas.openxmlformats.org/officeDocument/2006/relationships/image" Target="../media/image6.wmf"/><Relationship Id="rId2" Type="http://schemas.openxmlformats.org/officeDocument/2006/relationships/slideLayout" Target="../slideLayouts/slideLayout1.xml"/><Relationship Id="rId1" Type="http://schemas.openxmlformats.org/officeDocument/2006/relationships/audio" Target="../media/audio1.wav"/><Relationship Id="rId6" Type="http://schemas.openxmlformats.org/officeDocument/2006/relationships/image" Target="../media/image5.wmf"/><Relationship Id="rId5" Type="http://schemas.openxmlformats.org/officeDocument/2006/relationships/image" Target="../media/image2.png"/><Relationship Id="rId10" Type="http://schemas.openxmlformats.org/officeDocument/2006/relationships/image" Target="../media/image9.png"/><Relationship Id="rId4" Type="http://schemas.openxmlformats.org/officeDocument/2006/relationships/image" Target="../media/image1.jpeg"/><Relationship Id="rId9" Type="http://schemas.openxmlformats.org/officeDocument/2006/relationships/image" Target="../media/image8.wmf"/></Relationships>
</file>

<file path=ppt/slides/_rels/slide20.xml.rels><?xml version="1.0" encoding="UTF-8" standalone="yes"?>
<Relationships xmlns="http://schemas.openxmlformats.org/package/2006/relationships"><Relationship Id="rId8" Type="http://schemas.openxmlformats.org/officeDocument/2006/relationships/audio" Target="../media/audio17.wav"/><Relationship Id="rId3" Type="http://schemas.openxmlformats.org/officeDocument/2006/relationships/image" Target="../media/image1.jpeg"/><Relationship Id="rId7" Type="http://schemas.openxmlformats.org/officeDocument/2006/relationships/slide" Target="slide21.xm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audio" Target="../media/audio16.wav"/><Relationship Id="rId5" Type="http://schemas.openxmlformats.org/officeDocument/2006/relationships/image" Target="../media/image40.emf"/><Relationship Id="rId4" Type="http://schemas.openxmlformats.org/officeDocument/2006/relationships/image" Target="../media/image8.wmf"/><Relationship Id="rId9" Type="http://schemas.openxmlformats.org/officeDocument/2006/relationships/slide" Target="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emf"/></Relationships>
</file>

<file path=ppt/slides/_rels/slide22.xml.rels><?xml version="1.0" encoding="UTF-8" standalone="yes"?>
<Relationships xmlns="http://schemas.openxmlformats.org/package/2006/relationships"><Relationship Id="rId8" Type="http://schemas.openxmlformats.org/officeDocument/2006/relationships/slide" Target="slide25.xml"/><Relationship Id="rId3" Type="http://schemas.openxmlformats.org/officeDocument/2006/relationships/image" Target="../media/image1.jpeg"/><Relationship Id="rId7" Type="http://schemas.openxmlformats.org/officeDocument/2006/relationships/audio" Target="../media/audio17.wav"/><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audio" Target="../media/audio16.wav"/><Relationship Id="rId5" Type="http://schemas.openxmlformats.org/officeDocument/2006/relationships/image" Target="../media/image40.emf"/><Relationship Id="rId4" Type="http://schemas.openxmlformats.org/officeDocument/2006/relationships/image" Target="../media/image8.wmf"/></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1.emf"/></Relationships>
</file>

<file path=ppt/slides/_rels/slide24.xml.rels><?xml version="1.0" encoding="UTF-8" standalone="yes"?>
<Relationships xmlns="http://schemas.openxmlformats.org/package/2006/relationships"><Relationship Id="rId8" Type="http://schemas.openxmlformats.org/officeDocument/2006/relationships/audio" Target="../media/audio17.wav"/><Relationship Id="rId3" Type="http://schemas.openxmlformats.org/officeDocument/2006/relationships/image" Target="../media/image1.jpeg"/><Relationship Id="rId7" Type="http://schemas.openxmlformats.org/officeDocument/2006/relationships/slide" Target="slide21.xml"/><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audio" Target="../media/audio16.wav"/><Relationship Id="rId5" Type="http://schemas.openxmlformats.org/officeDocument/2006/relationships/image" Target="../media/image40.emf"/><Relationship Id="rId4" Type="http://schemas.openxmlformats.org/officeDocument/2006/relationships/image" Target="../media/image8.wmf"/></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4.emf"/></Relationships>
</file>

<file path=ppt/slides/_rels/slide26.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notesSlide" Target="../notesSlides/notesSlide23.xml"/><Relationship Id="rId7" Type="http://schemas.openxmlformats.org/officeDocument/2006/relationships/image" Target="../media/image46.emf"/><Relationship Id="rId2" Type="http://schemas.openxmlformats.org/officeDocument/2006/relationships/slideLayout" Target="../slideLayouts/slideLayout1.xml"/><Relationship Id="rId1" Type="http://schemas.openxmlformats.org/officeDocument/2006/relationships/audio" Target="file:///\\SLM1\APPS\DATALIB\ESOL\TEMP%20CATCH-ALL\MARCO%20SCC%20WORK\Marco-Elias's%20Stuff\stuff%20for%20Elias\Reading%20Inferences\Reading%20Practice%20Inst%20for%20All.WAV" TargetMode="External"/><Relationship Id="rId6" Type="http://schemas.openxmlformats.org/officeDocument/2006/relationships/image" Target="../media/image8.wmf"/><Relationship Id="rId11" Type="http://schemas.openxmlformats.org/officeDocument/2006/relationships/slide" Target="slide26.xml"/><Relationship Id="rId5" Type="http://schemas.openxmlformats.org/officeDocument/2006/relationships/image" Target="../media/image45.png"/><Relationship Id="rId10" Type="http://schemas.openxmlformats.org/officeDocument/2006/relationships/audio" Target="../media/audio16.wav"/><Relationship Id="rId4" Type="http://schemas.openxmlformats.org/officeDocument/2006/relationships/image" Target="../media/image1.jpeg"/><Relationship Id="rId9" Type="http://schemas.openxmlformats.org/officeDocument/2006/relationships/audio" Target="../media/audio17.wav"/></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1.emf"/></Relationships>
</file>

<file path=ppt/slides/_rels/slide28.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notesSlide" Target="../notesSlides/notesSlide25.xml"/><Relationship Id="rId7" Type="http://schemas.openxmlformats.org/officeDocument/2006/relationships/image" Target="../media/image46.emf"/><Relationship Id="rId2" Type="http://schemas.openxmlformats.org/officeDocument/2006/relationships/slideLayout" Target="../slideLayouts/slideLayout1.xml"/><Relationship Id="rId1" Type="http://schemas.openxmlformats.org/officeDocument/2006/relationships/audio" Target="file:///\\SLM1\APPS\DATALIB\ESOL\TEMP%20CATCH-ALL\MARCO%20SCC%20WORK\Marco-Elias's%20Stuff\stuff%20for%20Elias\Reading%20Inferences\Reading%20Practice%20Inst%20for%20All.WAV" TargetMode="External"/><Relationship Id="rId6" Type="http://schemas.openxmlformats.org/officeDocument/2006/relationships/image" Target="../media/image8.wmf"/><Relationship Id="rId11" Type="http://schemas.openxmlformats.org/officeDocument/2006/relationships/slide" Target="slide28.xml"/><Relationship Id="rId5" Type="http://schemas.openxmlformats.org/officeDocument/2006/relationships/image" Target="../media/image45.png"/><Relationship Id="rId10" Type="http://schemas.openxmlformats.org/officeDocument/2006/relationships/audio" Target="../media/audio16.wav"/><Relationship Id="rId4" Type="http://schemas.openxmlformats.org/officeDocument/2006/relationships/image" Target="../media/image1.jpeg"/><Relationship Id="rId9" Type="http://schemas.openxmlformats.org/officeDocument/2006/relationships/audio" Target="../media/audio17.wav"/></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7.emf"/></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audio" Target="../media/audio2.wav"/><Relationship Id="rId6" Type="http://schemas.openxmlformats.org/officeDocument/2006/relationships/image" Target="../media/image10.gif"/><Relationship Id="rId5" Type="http://schemas.openxmlformats.org/officeDocument/2006/relationships/image" Target="../media/image2.png"/><Relationship Id="rId4" Type="http://schemas.openxmlformats.org/officeDocument/2006/relationships/image" Target="../media/image1.jpeg"/></Relationships>
</file>

<file path=ppt/slides/_rels/slide30.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notesSlide" Target="../notesSlides/notesSlide27.xml"/><Relationship Id="rId7" Type="http://schemas.openxmlformats.org/officeDocument/2006/relationships/image" Target="../media/image46.emf"/><Relationship Id="rId2" Type="http://schemas.openxmlformats.org/officeDocument/2006/relationships/slideLayout" Target="../slideLayouts/slideLayout1.xml"/><Relationship Id="rId1" Type="http://schemas.openxmlformats.org/officeDocument/2006/relationships/audio" Target="file:///\\SLM1\APPS\DATALIB\ESOL\TEMP%20CATCH-ALL\MARCO%20SCC%20WORK\Marco-Elias's%20Stuff\stuff%20for%20Elias\Reading%20Inferences\Reading%20Practice%20Inst%20for%20All.WAV" TargetMode="External"/><Relationship Id="rId6" Type="http://schemas.openxmlformats.org/officeDocument/2006/relationships/image" Target="../media/image8.wmf"/><Relationship Id="rId11" Type="http://schemas.openxmlformats.org/officeDocument/2006/relationships/slide" Target="slide33.xml"/><Relationship Id="rId5" Type="http://schemas.openxmlformats.org/officeDocument/2006/relationships/image" Target="../media/image45.png"/><Relationship Id="rId10" Type="http://schemas.openxmlformats.org/officeDocument/2006/relationships/audio" Target="../media/audio16.wav"/><Relationship Id="rId4" Type="http://schemas.openxmlformats.org/officeDocument/2006/relationships/image" Target="../media/image1.jpeg"/><Relationship Id="rId9" Type="http://schemas.openxmlformats.org/officeDocument/2006/relationships/audio" Target="../media/audio17.wav"/></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41.emf"/></Relationships>
</file>

<file path=ppt/slides/_rels/slide32.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notesSlide" Target="../notesSlides/notesSlide29.xml"/><Relationship Id="rId7" Type="http://schemas.openxmlformats.org/officeDocument/2006/relationships/image" Target="../media/image46.emf"/><Relationship Id="rId2" Type="http://schemas.openxmlformats.org/officeDocument/2006/relationships/slideLayout" Target="../slideLayouts/slideLayout1.xml"/><Relationship Id="rId1" Type="http://schemas.openxmlformats.org/officeDocument/2006/relationships/audio" Target="file:///\\SLM1\APPS\DATALIB\ESOL\TEMP%20CATCH-ALL\MARCO%20SCC%20WORK\Marco-Elias's%20Stuff\stuff%20for%20Elias\Reading%20Inferences\Reading%20Practice%20Inst%20for%20All.WAV" TargetMode="External"/><Relationship Id="rId6" Type="http://schemas.openxmlformats.org/officeDocument/2006/relationships/image" Target="../media/image8.wmf"/><Relationship Id="rId11" Type="http://schemas.openxmlformats.org/officeDocument/2006/relationships/slide" Target="slide33.xml"/><Relationship Id="rId5" Type="http://schemas.openxmlformats.org/officeDocument/2006/relationships/image" Target="../media/image45.png"/><Relationship Id="rId10" Type="http://schemas.openxmlformats.org/officeDocument/2006/relationships/audio" Target="../media/audio16.wav"/><Relationship Id="rId4" Type="http://schemas.openxmlformats.org/officeDocument/2006/relationships/image" Target="../media/image1.jpeg"/><Relationship Id="rId9" Type="http://schemas.openxmlformats.org/officeDocument/2006/relationships/audio" Target="../media/audio17.wav"/></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8.emf"/></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50.png"/><Relationship Id="rId2" Type="http://schemas.openxmlformats.org/officeDocument/2006/relationships/slideLayout" Target="../slideLayouts/slideLayout7.xml"/><Relationship Id="rId1" Type="http://schemas.openxmlformats.org/officeDocument/2006/relationships/audio" Target="../media/audio18.wav"/><Relationship Id="rId6" Type="http://schemas.openxmlformats.org/officeDocument/2006/relationships/oleObject" Target="../embeddings/oleObject1.bin"/><Relationship Id="rId5" Type="http://schemas.openxmlformats.org/officeDocument/2006/relationships/image" Target="../media/image49.png"/><Relationship Id="rId4" Type="http://schemas.openxmlformats.org/officeDocument/2006/relationships/image" Target="../media/image1.jpeg"/></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audio" Target="../media/audio3.wav"/><Relationship Id="rId6" Type="http://schemas.openxmlformats.org/officeDocument/2006/relationships/image" Target="../media/image12.jpeg"/><Relationship Id="rId5" Type="http://schemas.openxmlformats.org/officeDocument/2006/relationships/image" Target="../media/image8.wmf"/><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4.xml"/><Relationship Id="rId7" Type="http://schemas.openxmlformats.org/officeDocument/2006/relationships/image" Target="../media/image16.gif"/><Relationship Id="rId2" Type="http://schemas.openxmlformats.org/officeDocument/2006/relationships/slideLayout" Target="../slideLayouts/slideLayout1.xml"/><Relationship Id="rId1" Type="http://schemas.openxmlformats.org/officeDocument/2006/relationships/audio" Target="../media/audio4.wav"/><Relationship Id="rId6" Type="http://schemas.openxmlformats.org/officeDocument/2006/relationships/image" Target="../media/image15.wmf"/><Relationship Id="rId5" Type="http://schemas.openxmlformats.org/officeDocument/2006/relationships/image" Target="../media/image14.wmf"/><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audio" Target="../media/audio5.wav"/><Relationship Id="rId6" Type="http://schemas.openxmlformats.org/officeDocument/2006/relationships/image" Target="../media/image19.jpeg"/><Relationship Id="rId5" Type="http://schemas.openxmlformats.org/officeDocument/2006/relationships/image" Target="../media/image18.wmf"/><Relationship Id="rId4" Type="http://schemas.openxmlformats.org/officeDocument/2006/relationships/image" Target="../media/image1.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23.png"/><Relationship Id="rId2" Type="http://schemas.openxmlformats.org/officeDocument/2006/relationships/slideLayout" Target="../slideLayouts/slideLayout1.xml"/><Relationship Id="rId1" Type="http://schemas.openxmlformats.org/officeDocument/2006/relationships/audio" Target="../media/audio6.wav"/><Relationship Id="rId6" Type="http://schemas.openxmlformats.org/officeDocument/2006/relationships/image" Target="../media/image22.wmf"/><Relationship Id="rId5" Type="http://schemas.openxmlformats.org/officeDocument/2006/relationships/image" Target="../media/image21.jpeg"/><Relationship Id="rId4" Type="http://schemas.openxmlformats.org/officeDocument/2006/relationships/image" Target="../media/image1.jpeg"/></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7.xml"/><Relationship Id="rId7" Type="http://schemas.openxmlformats.org/officeDocument/2006/relationships/diagramQuickStyle" Target="../diagrams/quickStyle1.xml"/><Relationship Id="rId2" Type="http://schemas.openxmlformats.org/officeDocument/2006/relationships/slideLayout" Target="../slideLayouts/slideLayout7.xml"/><Relationship Id="rId1" Type="http://schemas.openxmlformats.org/officeDocument/2006/relationships/audio" Target="../media/audio7.wav"/><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4.png"/><Relationship Id="rId4" Type="http://schemas.openxmlformats.org/officeDocument/2006/relationships/image" Target="../media/image1.jpeg"/><Relationship Id="rId9" Type="http://schemas.microsoft.com/office/2007/relationships/diagramDrawing" Target="../diagrams/drawing1.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notesSlide" Target="../notesSlides/notesSlide8.xml"/><Relationship Id="rId7" Type="http://schemas.openxmlformats.org/officeDocument/2006/relationships/diagramQuickStyle" Target="../diagrams/quickStyle2.xml"/><Relationship Id="rId2" Type="http://schemas.openxmlformats.org/officeDocument/2006/relationships/slideLayout" Target="../slideLayouts/slideLayout7.xml"/><Relationship Id="rId1" Type="http://schemas.openxmlformats.org/officeDocument/2006/relationships/audio" Target="../media/audio8.wav"/><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25.png"/><Relationship Id="rId4" Type="http://schemas.openxmlformats.org/officeDocument/2006/relationships/image" Target="../media/image1.jpeg"/><Relationship Id="rId9" Type="http://schemas.microsoft.com/office/2007/relationships/diagramDrawing" Target="../diagrams/drawing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5FD46-396F-932B-6276-091414DFCF96}"/>
              </a:ext>
            </a:extLst>
          </p:cNvPr>
          <p:cNvSpPr>
            <a:spLocks noGrp="1"/>
          </p:cNvSpPr>
          <p:nvPr>
            <p:ph type="title"/>
          </p:nvPr>
        </p:nvSpPr>
        <p:spPr>
          <a:xfrm>
            <a:off x="457200" y="-1143000"/>
            <a:ext cx="8229600" cy="1143000"/>
          </a:xfrm>
        </p:spPr>
        <p:txBody>
          <a:bodyPr vert="horz" wrap="square" lIns="91440" tIns="45720" rIns="91440" bIns="45720" numCol="1" anchor="b" anchorCtr="0" compatLnSpc="1">
            <a:prstTxWarp prst="textNoShape">
              <a:avLst/>
            </a:prstTxWarp>
          </a:bodyPr>
          <a:lstStyle/>
          <a:p>
            <a:r>
              <a:rPr lang="en-US" dirty="0"/>
              <a:t>Slide 1</a:t>
            </a:r>
          </a:p>
        </p:txBody>
      </p:sp>
      <p:pic>
        <p:nvPicPr>
          <p:cNvPr id="14" name="Content Placeholder 5">
            <a:extLst>
              <a:ext uri="{FF2B5EF4-FFF2-40B4-BE49-F238E27FC236}">
                <a16:creationId xmlns:a16="http://schemas.microsoft.com/office/drawing/2014/main" id="{1E2D14AA-D5D1-32ED-9D79-E4534C1DC99D}"/>
              </a:ext>
              <a:ext uri="{C183D7F6-B498-43B3-948B-1728B52AA6E4}">
                <adec:decorative xmlns:adec="http://schemas.microsoft.com/office/drawing/2017/decorative" val="1"/>
              </a:ext>
            </a:extLst>
          </p:cNvPr>
          <p:cNvPicPr>
            <a:picLocks noGrp="1" noChangeAspect="1"/>
          </p:cNvPicPr>
          <p:nvPr/>
        </p:nvPicPr>
        <p:blipFill>
          <a:blip r:embed="rId2">
            <a:duotone>
              <a:schemeClr val="accent2">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7" descr="MCj04348100000[1]">
            <a:extLst>
              <a:ext uri="{FF2B5EF4-FFF2-40B4-BE49-F238E27FC236}">
                <a16:creationId xmlns:a16="http://schemas.microsoft.com/office/drawing/2014/main" id="{A8EE1868-594F-4AD9-E21C-7820854D830C}"/>
              </a:ext>
            </a:extLst>
          </p:cNvPr>
          <p:cNvPicPr>
            <a:picLocks noChangeAspect="1" noChangeArrowheads="1"/>
          </p:cNvPicPr>
          <p:nvPr/>
        </p:nvPicPr>
        <p:blipFill>
          <a:blip r:embed="rId3">
            <a:clrChange>
              <a:clrFrom>
                <a:srgbClr val="000000"/>
              </a:clrFrom>
              <a:clrTo>
                <a:srgbClr val="000000">
                  <a:alpha val="0"/>
                </a:srgbClr>
              </a:clrTo>
            </a:clrChange>
            <a:lum contrast="-20000"/>
            <a:extLst>
              <a:ext uri="{28A0092B-C50C-407E-A947-70E740481C1C}">
                <a14:useLocalDpi xmlns:a14="http://schemas.microsoft.com/office/drawing/2010/main" val="0"/>
              </a:ext>
            </a:extLst>
          </a:blip>
          <a:srcRect/>
          <a:stretch>
            <a:fillRect/>
          </a:stretch>
        </p:blipFill>
        <p:spPr bwMode="auto">
          <a:xfrm>
            <a:off x="381000" y="0"/>
            <a:ext cx="2058988" cy="205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55" name="Group 26">
            <a:extLst>
              <a:ext uri="{FF2B5EF4-FFF2-40B4-BE49-F238E27FC236}">
                <a16:creationId xmlns:a16="http://schemas.microsoft.com/office/drawing/2014/main" id="{C7BF3A92-6E3C-1A10-81FB-EB830C8BEC61}"/>
              </a:ext>
              <a:ext uri="{C183D7F6-B498-43B3-948B-1728B52AA6E4}">
                <adec:decorative xmlns:adec="http://schemas.microsoft.com/office/drawing/2017/decorative" val="1"/>
              </a:ext>
            </a:extLst>
          </p:cNvPr>
          <p:cNvGrpSpPr>
            <a:grpSpLocks/>
          </p:cNvGrpSpPr>
          <p:nvPr/>
        </p:nvGrpSpPr>
        <p:grpSpPr bwMode="auto">
          <a:xfrm>
            <a:off x="381000" y="2133600"/>
            <a:ext cx="8305800" cy="2690813"/>
            <a:chOff x="381000" y="2133600"/>
            <a:chExt cx="8305800" cy="2691008"/>
          </a:xfrm>
        </p:grpSpPr>
        <p:grpSp>
          <p:nvGrpSpPr>
            <p:cNvPr id="2057" name="Group 24">
              <a:extLst>
                <a:ext uri="{FF2B5EF4-FFF2-40B4-BE49-F238E27FC236}">
                  <a16:creationId xmlns:a16="http://schemas.microsoft.com/office/drawing/2014/main" id="{3CE9AC88-DE34-98A0-3089-655361455983}"/>
                </a:ext>
              </a:extLst>
            </p:cNvPr>
            <p:cNvGrpSpPr>
              <a:grpSpLocks/>
            </p:cNvGrpSpPr>
            <p:nvPr/>
          </p:nvGrpSpPr>
          <p:grpSpPr bwMode="auto">
            <a:xfrm>
              <a:off x="609600" y="2133600"/>
              <a:ext cx="8077200" cy="2209800"/>
              <a:chOff x="609600" y="2133600"/>
              <a:chExt cx="8077200" cy="2209800"/>
            </a:xfrm>
          </p:grpSpPr>
          <p:sp>
            <p:nvSpPr>
              <p:cNvPr id="6" name="TextBox 5">
                <a:extLst>
                  <a:ext uri="{FF2B5EF4-FFF2-40B4-BE49-F238E27FC236}">
                    <a16:creationId xmlns:a16="http://schemas.microsoft.com/office/drawing/2014/main" id="{7F7D400F-C1F6-2B23-5904-82114329DB0A}"/>
                  </a:ext>
                </a:extLst>
              </p:cNvPr>
              <p:cNvSpPr txBox="1"/>
              <p:nvPr/>
            </p:nvSpPr>
            <p:spPr>
              <a:xfrm>
                <a:off x="609600" y="2133600"/>
                <a:ext cx="8077200" cy="1108155"/>
              </a:xfrm>
              <a:prstGeom prst="rect">
                <a:avLst/>
              </a:prstGeom>
              <a:solidFill>
                <a:srgbClr val="FFFF99"/>
              </a:solidFill>
              <a:ln w="28575">
                <a:solidFill>
                  <a:schemeClr val="tx1"/>
                </a:solidFill>
              </a:ln>
            </p:spPr>
            <p:txBody>
              <a:bodyPr>
                <a:spAutoFit/>
              </a:bodyPr>
              <a:lstStyle/>
              <a:p>
                <a:pPr>
                  <a:defRPr/>
                </a:pPr>
                <a:r>
                  <a:rPr lang="en-US" sz="6600" dirty="0">
                    <a:latin typeface="Eras Bold ITC" pitchFamily="34" charset="0"/>
                  </a:rPr>
                  <a:t>P E T</a:t>
                </a:r>
                <a:r>
                  <a:rPr lang="en-US" sz="2800" dirty="0">
                    <a:latin typeface="+mj-lt"/>
                  </a:rPr>
                  <a:t>&amp;</a:t>
                </a:r>
                <a:r>
                  <a:rPr lang="en-US" sz="6600" dirty="0">
                    <a:latin typeface="Eras Bold ITC" pitchFamily="34" charset="0"/>
                  </a:rPr>
                  <a:t>T   PROJECTS</a:t>
                </a:r>
              </a:p>
            </p:txBody>
          </p:sp>
          <p:grpSp>
            <p:nvGrpSpPr>
              <p:cNvPr id="2060" name="Group 21">
                <a:extLst>
                  <a:ext uri="{FF2B5EF4-FFF2-40B4-BE49-F238E27FC236}">
                    <a16:creationId xmlns:a16="http://schemas.microsoft.com/office/drawing/2014/main" id="{144F48F9-8A30-E40A-F307-A89204D01075}"/>
                  </a:ext>
                </a:extLst>
              </p:cNvPr>
              <p:cNvGrpSpPr>
                <a:grpSpLocks/>
              </p:cNvGrpSpPr>
              <p:nvPr/>
            </p:nvGrpSpPr>
            <p:grpSpPr bwMode="auto">
              <a:xfrm>
                <a:off x="609600" y="3159204"/>
                <a:ext cx="3505200" cy="1184196"/>
                <a:chOff x="609600" y="3540204"/>
                <a:chExt cx="3505200" cy="1184196"/>
              </a:xfrm>
            </p:grpSpPr>
            <p:sp>
              <p:nvSpPr>
                <p:cNvPr id="2061" name="TextBox 18">
                  <a:extLst>
                    <a:ext uri="{FF2B5EF4-FFF2-40B4-BE49-F238E27FC236}">
                      <a16:creationId xmlns:a16="http://schemas.microsoft.com/office/drawing/2014/main" id="{2CFABC1D-6AA9-DFF9-7B6C-8BB2C2277144}"/>
                    </a:ext>
                  </a:extLst>
                </p:cNvPr>
                <p:cNvSpPr txBox="1">
                  <a:spLocks noChangeArrowheads="1"/>
                </p:cNvSpPr>
                <p:nvPr/>
              </p:nvSpPr>
              <p:spPr bwMode="auto">
                <a:xfrm>
                  <a:off x="609600" y="3616404"/>
                  <a:ext cx="3505200" cy="1107996"/>
                </a:xfrm>
                <a:prstGeom prst="rect">
                  <a:avLst/>
                </a:prstGeom>
                <a:solidFill>
                  <a:srgbClr val="FFFF99"/>
                </a:solidFill>
                <a:ln w="28575">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endParaRPr lang="en-US" altLang="en-US" sz="6600">
                    <a:latin typeface="Eras Bold ITC" panose="020B0907030504020204" pitchFamily="34" charset="0"/>
                  </a:endParaRPr>
                </a:p>
              </p:txBody>
            </p:sp>
            <p:sp>
              <p:nvSpPr>
                <p:cNvPr id="2062" name="TextBox 19">
                  <a:extLst>
                    <a:ext uri="{FF2B5EF4-FFF2-40B4-BE49-F238E27FC236}">
                      <a16:creationId xmlns:a16="http://schemas.microsoft.com/office/drawing/2014/main" id="{D1525469-604A-C7EB-0263-C964BE88FEC4}"/>
                    </a:ext>
                  </a:extLst>
                </p:cNvPr>
                <p:cNvSpPr txBox="1">
                  <a:spLocks noChangeArrowheads="1"/>
                </p:cNvSpPr>
                <p:nvPr/>
              </p:nvSpPr>
              <p:spPr bwMode="auto">
                <a:xfrm>
                  <a:off x="624114" y="3540204"/>
                  <a:ext cx="3487056" cy="1107996"/>
                </a:xfrm>
                <a:prstGeom prst="rect">
                  <a:avLst/>
                </a:prstGeom>
                <a:solidFill>
                  <a:srgbClr val="FFFF99"/>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endParaRPr lang="en-US" altLang="en-US" sz="6600">
                    <a:latin typeface="Eras Bold ITC" panose="020B0907030504020204" pitchFamily="34" charset="0"/>
                  </a:endParaRPr>
                </a:p>
              </p:txBody>
            </p:sp>
          </p:grpSp>
        </p:grpSp>
        <p:pic>
          <p:nvPicPr>
            <p:cNvPr id="2058" name="Picture 3">
              <a:extLst>
                <a:ext uri="{FF2B5EF4-FFF2-40B4-BE49-F238E27FC236}">
                  <a16:creationId xmlns:a16="http://schemas.microsoft.com/office/drawing/2014/main" id="{5D55657B-2828-8ABE-7BE3-186EA059925A}"/>
                </a:ext>
              </a:extLst>
            </p:cNvPr>
            <p:cNvPicPr>
              <a:picLocks noChangeArrowheads="1"/>
            </p:cNvPicPr>
            <p:nvPr/>
          </p:nvPicPr>
          <p:blipFill>
            <a:blip r:embed="rId4">
              <a:extLst>
                <a:ext uri="{28A0092B-C50C-407E-A947-70E740481C1C}">
                  <a14:useLocalDpi xmlns:a14="http://schemas.microsoft.com/office/drawing/2010/main" val="0"/>
                </a:ext>
              </a:extLst>
            </a:blip>
            <a:srcRect l="-17542" t="-35294" r="-30988" b="-80392"/>
            <a:stretch>
              <a:fillRect/>
            </a:stretch>
          </p:blipFill>
          <p:spPr bwMode="auto">
            <a:xfrm>
              <a:off x="381000" y="2710542"/>
              <a:ext cx="4016725" cy="2114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54" name="Picture 12">
            <a:extLst>
              <a:ext uri="{FF2B5EF4-FFF2-40B4-BE49-F238E27FC236}">
                <a16:creationId xmlns:a16="http://schemas.microsoft.com/office/drawing/2014/main" id="{3C16B50B-3D2F-8DAD-B358-D601836646C5}"/>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4953000"/>
            <a:ext cx="2054225"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ooter Placeholder 3">
            <a:extLst>
              <a:ext uri="{FF2B5EF4-FFF2-40B4-BE49-F238E27FC236}">
                <a16:creationId xmlns:a16="http://schemas.microsoft.com/office/drawing/2014/main" id="{368E6F23-B5C7-23FD-AF0D-31D7F3234009}"/>
              </a:ext>
            </a:extLst>
          </p:cNvPr>
          <p:cNvSpPr>
            <a:spLocks noGrp="1"/>
          </p:cNvSpPr>
          <p:nvPr/>
        </p:nvSpPr>
        <p:spPr>
          <a:xfrm>
            <a:off x="3124200" y="6459538"/>
            <a:ext cx="3733800" cy="365125"/>
          </a:xfrm>
          <a:prstGeom prst="rect">
            <a:avLst/>
          </a:prstGeom>
        </p:spPr>
        <p:txBody>
          <a:bodyPr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sz="1200" kern="1200">
                <a:solidFill>
                  <a:schemeClr val="tx1"/>
                </a:solidFill>
                <a:latin typeface="Arial" charset="0"/>
                <a:ea typeface="+mn-ea"/>
                <a:cs typeface="+mn-cs"/>
              </a:defRPr>
            </a:lvl2pPr>
            <a:lvl3pPr marL="914400" algn="l" rtl="0" fontAlgn="base">
              <a:spcBef>
                <a:spcPct val="0"/>
              </a:spcBef>
              <a:spcAft>
                <a:spcPct val="0"/>
              </a:spcAft>
              <a:defRPr sz="1200" kern="1200">
                <a:solidFill>
                  <a:schemeClr val="tx1"/>
                </a:solidFill>
                <a:latin typeface="Arial" charset="0"/>
                <a:ea typeface="+mn-ea"/>
                <a:cs typeface="+mn-cs"/>
              </a:defRPr>
            </a:lvl3pPr>
            <a:lvl4pPr marL="1371600" algn="l" rtl="0" fontAlgn="base">
              <a:spcBef>
                <a:spcPct val="0"/>
              </a:spcBef>
              <a:spcAft>
                <a:spcPct val="0"/>
              </a:spcAft>
              <a:defRPr sz="1200" kern="1200">
                <a:solidFill>
                  <a:schemeClr val="tx1"/>
                </a:solidFill>
                <a:latin typeface="Arial" charset="0"/>
                <a:ea typeface="+mn-ea"/>
                <a:cs typeface="+mn-cs"/>
              </a:defRPr>
            </a:lvl4pPr>
            <a:lvl5pPr marL="1828800" algn="l"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a:defRPr/>
            </a:pPr>
            <a:r>
              <a:rPr lang="en-US" b="1" dirty="0">
                <a:solidFill>
                  <a:schemeClr val="accent2">
                    <a:lumMod val="75000"/>
                  </a:schemeClr>
                </a:solidFill>
              </a:rPr>
              <a:t>English Language Studies Department </a:t>
            </a:r>
            <a:r>
              <a:rPr lang="en-US" dirty="0"/>
              <a:t>www.seminolestate.edu/adult-ed/els/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5">
            <a:extLst>
              <a:ext uri="{FF2B5EF4-FFF2-40B4-BE49-F238E27FC236}">
                <a16:creationId xmlns:a16="http://schemas.microsoft.com/office/drawing/2014/main" id="{93AD0CCC-5D4E-C65C-C270-E39D228E10E5}"/>
              </a:ext>
              <a:ext uri="{C183D7F6-B498-43B3-948B-1728B52AA6E4}">
                <adec:decorative xmlns:adec="http://schemas.microsoft.com/office/drawing/2017/decorative" val="1"/>
              </a:ext>
            </a:extLst>
          </p:cNvPr>
          <p:cNvPicPr>
            <a:picLocks noGrp="1" noChangeAspect="1"/>
          </p:cNvPicPr>
          <p:nvPr/>
        </p:nvPicPr>
        <p:blipFill>
          <a:blip r:embed="rId4">
            <a:duotone>
              <a:schemeClr val="accent2">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6665449D-AAF2-C12C-1604-1B7BBBD67D8B}"/>
              </a:ext>
            </a:extLst>
          </p:cNvPr>
          <p:cNvSpPr>
            <a:spLocks noGrp="1"/>
          </p:cNvSpPr>
          <p:nvPr>
            <p:ph type="title" idx="4294967295"/>
          </p:nvPr>
        </p:nvSpPr>
        <p:spPr>
          <a:xfrm>
            <a:off x="457200" y="-1143000"/>
            <a:ext cx="8229600" cy="1143000"/>
          </a:xfrm>
        </p:spPr>
        <p:txBody>
          <a:bodyPr vert="horz" wrap="square" lIns="91440" tIns="45720" rIns="91440" bIns="45720" numCol="1" anchor="b" anchorCtr="0" compatLnSpc="1">
            <a:prstTxWarp prst="textNoShape">
              <a:avLst/>
            </a:prstTxWarp>
          </a:bodyPr>
          <a:lstStyle/>
          <a:p>
            <a:r>
              <a:rPr lang="en-US" dirty="0"/>
              <a:t>Slide 10</a:t>
            </a:r>
          </a:p>
        </p:txBody>
      </p:sp>
      <p:sp>
        <p:nvSpPr>
          <p:cNvPr id="11268" name="Text Box 2">
            <a:extLst>
              <a:ext uri="{FF2B5EF4-FFF2-40B4-BE49-F238E27FC236}">
                <a16:creationId xmlns:a16="http://schemas.microsoft.com/office/drawing/2014/main" id="{165B9550-3D96-EF6C-6053-DF260BE1EF69}"/>
              </a:ext>
            </a:extLst>
          </p:cNvPr>
          <p:cNvSpPr txBox="1">
            <a:spLocks noChangeArrowheads="1"/>
          </p:cNvSpPr>
          <p:nvPr/>
        </p:nvSpPr>
        <p:spPr bwMode="auto">
          <a:xfrm>
            <a:off x="457200" y="379413"/>
            <a:ext cx="7315200" cy="528637"/>
          </a:xfrm>
          <a:prstGeom prst="rect">
            <a:avLst/>
          </a:prstGeom>
          <a:solidFill>
            <a:srgbClr val="FFFF99"/>
          </a:solidFill>
          <a:ln w="9525">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800" b="1" i="1"/>
              <a:t>Time Management (in timed tests)</a:t>
            </a:r>
            <a:endParaRPr lang="en-US" altLang="en-US" sz="2400"/>
          </a:p>
        </p:txBody>
      </p:sp>
      <p:sp>
        <p:nvSpPr>
          <p:cNvPr id="10" name="Text Box 5">
            <a:extLst>
              <a:ext uri="{FF2B5EF4-FFF2-40B4-BE49-F238E27FC236}">
                <a16:creationId xmlns:a16="http://schemas.microsoft.com/office/drawing/2014/main" id="{63FE95F2-ED45-CF47-4A25-20000D589312}"/>
              </a:ext>
            </a:extLst>
          </p:cNvPr>
          <p:cNvSpPr txBox="1">
            <a:spLocks noChangeArrowheads="1"/>
          </p:cNvSpPr>
          <p:nvPr/>
        </p:nvSpPr>
        <p:spPr bwMode="auto">
          <a:xfrm>
            <a:off x="1371600" y="1217613"/>
            <a:ext cx="6096000" cy="457200"/>
          </a:xfrm>
          <a:prstGeom prst="rect">
            <a:avLst/>
          </a:prstGeom>
          <a:solidFill>
            <a:srgbClr val="FFFF99"/>
          </a:solidFill>
          <a:ln w="19050">
            <a:solidFill>
              <a:schemeClr val="tx1"/>
            </a:solidFill>
            <a:miter lim="800000"/>
            <a:headEnd/>
            <a:tailEnd/>
          </a:ln>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400"/>
              <a:t>Tips for managing your time during tests:</a:t>
            </a:r>
          </a:p>
        </p:txBody>
      </p:sp>
      <p:graphicFrame>
        <p:nvGraphicFramePr>
          <p:cNvPr id="12" name="Diagram 11">
            <a:extLst>
              <a:ext uri="{FF2B5EF4-FFF2-40B4-BE49-F238E27FC236}">
                <a16:creationId xmlns:a16="http://schemas.microsoft.com/office/drawing/2014/main" id="{B74933E3-0E65-B0FB-04D3-5513543415D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28887521"/>
              </p:ext>
            </p:extLst>
          </p:nvPr>
        </p:nvGraphicFramePr>
        <p:xfrm>
          <a:off x="-70240" y="2588872"/>
          <a:ext cx="3194440" cy="202352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Text Box 5">
            <a:extLst>
              <a:ext uri="{FF2B5EF4-FFF2-40B4-BE49-F238E27FC236}">
                <a16:creationId xmlns:a16="http://schemas.microsoft.com/office/drawing/2014/main" id="{B679B211-76F6-8362-D0F6-4F58EAB0AA4B}"/>
              </a:ext>
            </a:extLst>
          </p:cNvPr>
          <p:cNvSpPr txBox="1">
            <a:spLocks noChangeArrowheads="1"/>
          </p:cNvSpPr>
          <p:nvPr/>
        </p:nvSpPr>
        <p:spPr bwMode="auto">
          <a:xfrm>
            <a:off x="2743200" y="2055813"/>
            <a:ext cx="5791200" cy="1295400"/>
          </a:xfrm>
          <a:prstGeom prst="rect">
            <a:avLst/>
          </a:prstGeom>
          <a:solidFill>
            <a:srgbClr val="FFFF99"/>
          </a:solidFill>
          <a:ln w="19050">
            <a:solidFill>
              <a:schemeClr val="tx1"/>
            </a:solidFill>
            <a:miter lim="800000"/>
            <a:headEnd/>
            <a:tailEnd/>
          </a:ln>
        </p:spPr>
        <p:txBody>
          <a:bodyPr/>
          <a:lstStyle>
            <a:lvl1pPr marL="228600" indent="-228600"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400" b="1" i="1"/>
              <a:t>3. Do and Review:</a:t>
            </a:r>
          </a:p>
          <a:p>
            <a:pPr eaLnBrk="1" hangingPunct="1"/>
            <a:r>
              <a:rPr lang="en-US" altLang="en-US" sz="2400"/>
              <a:t>	Complete the test to the best of your ability by:</a:t>
            </a:r>
          </a:p>
        </p:txBody>
      </p:sp>
      <p:sp>
        <p:nvSpPr>
          <p:cNvPr id="7" name="Text Box 5">
            <a:extLst>
              <a:ext uri="{FF2B5EF4-FFF2-40B4-BE49-F238E27FC236}">
                <a16:creationId xmlns:a16="http://schemas.microsoft.com/office/drawing/2014/main" id="{863651F1-69FC-BD03-E5CD-92AECA28FC7F}"/>
              </a:ext>
            </a:extLst>
          </p:cNvPr>
          <p:cNvSpPr txBox="1">
            <a:spLocks noChangeArrowheads="1"/>
          </p:cNvSpPr>
          <p:nvPr/>
        </p:nvSpPr>
        <p:spPr bwMode="auto">
          <a:xfrm>
            <a:off x="3810000" y="3656013"/>
            <a:ext cx="4648200" cy="990600"/>
          </a:xfrm>
          <a:prstGeom prst="rect">
            <a:avLst/>
          </a:prstGeom>
          <a:solidFill>
            <a:srgbClr val="FFFF99"/>
          </a:solidFill>
          <a:ln w="19050">
            <a:solidFill>
              <a:schemeClr val="tx1"/>
            </a:solidFill>
            <a:miter lim="800000"/>
            <a:headEnd/>
            <a:tailEnd/>
          </a:ln>
        </p:spPr>
        <p:txBody>
          <a:bodyPr/>
          <a:lstStyle>
            <a:lvl1pPr marL="228600" indent="-228600"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400"/>
              <a:t>	- Trying to review your answers carefully if time allows. </a:t>
            </a:r>
          </a:p>
        </p:txBody>
      </p:sp>
      <p:sp>
        <p:nvSpPr>
          <p:cNvPr id="8" name="Text Box 5">
            <a:extLst>
              <a:ext uri="{FF2B5EF4-FFF2-40B4-BE49-F238E27FC236}">
                <a16:creationId xmlns:a16="http://schemas.microsoft.com/office/drawing/2014/main" id="{878505E3-77EC-BC4E-B576-A7DAC9D12B64}"/>
              </a:ext>
            </a:extLst>
          </p:cNvPr>
          <p:cNvSpPr txBox="1">
            <a:spLocks noChangeArrowheads="1"/>
          </p:cNvSpPr>
          <p:nvPr/>
        </p:nvSpPr>
        <p:spPr bwMode="auto">
          <a:xfrm>
            <a:off x="3810000" y="4875213"/>
            <a:ext cx="4648200" cy="1219200"/>
          </a:xfrm>
          <a:prstGeom prst="rect">
            <a:avLst/>
          </a:prstGeom>
          <a:solidFill>
            <a:srgbClr val="FFFF99"/>
          </a:solidFill>
          <a:ln w="19050">
            <a:solidFill>
              <a:schemeClr val="tx1"/>
            </a:solidFill>
            <a:miter lim="800000"/>
            <a:headEnd/>
            <a:tailEnd/>
          </a:ln>
        </p:spPr>
        <p:txBody>
          <a:bodyPr/>
          <a:lstStyle>
            <a:lvl1pPr marL="228600" indent="-228600"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400"/>
              <a:t>	- Remember that your first answer is usually your best guess! </a:t>
            </a:r>
          </a:p>
        </p:txBody>
      </p:sp>
      <p:pic>
        <p:nvPicPr>
          <p:cNvPr id="9" name="Read1716.WAV">
            <a:hlinkClick r:id="" action="ppaction://media"/>
            <a:extLst>
              <a:ext uri="{FF2B5EF4-FFF2-40B4-BE49-F238E27FC236}">
                <a16:creationId xmlns:a16="http://schemas.microsoft.com/office/drawing/2014/main" id="{7E3BB02C-0365-0CBD-21BA-F63B13B7B0DC}"/>
              </a:ext>
              <a:ext uri="{C183D7F6-B498-43B3-948B-1728B52AA6E4}">
                <adec:decorative xmlns:adec="http://schemas.microsoft.com/office/drawing/2017/decorative" val="1"/>
              </a:ext>
            </a:extLst>
          </p:cNvPr>
          <p:cNvPicPr>
            <a:picLocks noRot="1" noChangeAspect="1"/>
          </p:cNvPicPr>
          <p:nvPr>
            <a:wavAudioFile r:embed="rId1" name="Reading Time-08.WAV"/>
          </p:nvPr>
        </p:nvPicPr>
        <p:blipFill>
          <a:blip r:embed="rId10">
            <a:extLst>
              <a:ext uri="{28A0092B-C50C-407E-A947-70E740481C1C}">
                <a14:useLocalDpi xmlns:a14="http://schemas.microsoft.com/office/drawing/2010/main" val="0"/>
              </a:ext>
            </a:extLst>
          </a:blip>
          <a:srcRect/>
          <a:stretch>
            <a:fillRect/>
          </a:stretch>
        </p:blipFill>
        <p:spPr bwMode="auto">
          <a:xfrm>
            <a:off x="9296400" y="6096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Footer Placeholder 3">
            <a:extLst>
              <a:ext uri="{FF2B5EF4-FFF2-40B4-BE49-F238E27FC236}">
                <a16:creationId xmlns:a16="http://schemas.microsoft.com/office/drawing/2014/main" id="{13EED03E-06A4-5FCE-1158-23F087FB42C1}"/>
              </a:ext>
            </a:extLst>
          </p:cNvPr>
          <p:cNvSpPr>
            <a:spLocks noGrp="1"/>
          </p:cNvSpPr>
          <p:nvPr/>
        </p:nvSpPr>
        <p:spPr>
          <a:xfrm>
            <a:off x="3124200" y="6459538"/>
            <a:ext cx="3733800" cy="365125"/>
          </a:xfrm>
          <a:prstGeom prst="rect">
            <a:avLst/>
          </a:prstGeom>
        </p:spPr>
        <p:txBody>
          <a:bodyPr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sz="1200" kern="1200">
                <a:solidFill>
                  <a:schemeClr val="tx1"/>
                </a:solidFill>
                <a:latin typeface="Arial" charset="0"/>
                <a:ea typeface="+mn-ea"/>
                <a:cs typeface="+mn-cs"/>
              </a:defRPr>
            </a:lvl2pPr>
            <a:lvl3pPr marL="914400" algn="l" rtl="0" fontAlgn="base">
              <a:spcBef>
                <a:spcPct val="0"/>
              </a:spcBef>
              <a:spcAft>
                <a:spcPct val="0"/>
              </a:spcAft>
              <a:defRPr sz="1200" kern="1200">
                <a:solidFill>
                  <a:schemeClr val="tx1"/>
                </a:solidFill>
                <a:latin typeface="Arial" charset="0"/>
                <a:ea typeface="+mn-ea"/>
                <a:cs typeface="+mn-cs"/>
              </a:defRPr>
            </a:lvl3pPr>
            <a:lvl4pPr marL="1371600" algn="l" rtl="0" fontAlgn="base">
              <a:spcBef>
                <a:spcPct val="0"/>
              </a:spcBef>
              <a:spcAft>
                <a:spcPct val="0"/>
              </a:spcAft>
              <a:defRPr sz="1200" kern="1200">
                <a:solidFill>
                  <a:schemeClr val="tx1"/>
                </a:solidFill>
                <a:latin typeface="Arial" charset="0"/>
                <a:ea typeface="+mn-ea"/>
                <a:cs typeface="+mn-cs"/>
              </a:defRPr>
            </a:lvl4pPr>
            <a:lvl5pPr marL="1828800" algn="l"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a:defRPr/>
            </a:pPr>
            <a:r>
              <a:rPr lang="en-US" b="1" dirty="0">
                <a:solidFill>
                  <a:schemeClr val="accent2">
                    <a:lumMod val="75000"/>
                  </a:schemeClr>
                </a:solidFill>
              </a:rPr>
              <a:t>English Language Studies Department </a:t>
            </a:r>
            <a:r>
              <a:rPr lang="en-US" dirty="0"/>
              <a:t>www.seminolestate.edu/adult-ed/els/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7090" fill="hold"/>
                                        <p:tgtEl>
                                          <p:spTgt spid="9"/>
                                        </p:tgtEl>
                                      </p:cBhvr>
                                    </p:cmd>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47" presetClass="entr" presetSubtype="0" fill="hold" grpId="0" nodeType="withEffect">
                                  <p:stCondLst>
                                    <p:cond delay="4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par>
                                <p:cTn id="14" presetID="12" presetClass="entr" presetSubtype="4" fill="hold" grpId="0" nodeType="withEffect">
                                  <p:stCondLst>
                                    <p:cond delay="400"/>
                                  </p:stCondLst>
                                  <p:childTnLst>
                                    <p:set>
                                      <p:cBhvr>
                                        <p:cTn id="15" dur="1" fill="hold">
                                          <p:stCondLst>
                                            <p:cond delay="0"/>
                                          </p:stCondLst>
                                        </p:cTn>
                                        <p:tgtEl>
                                          <p:spTgt spid="12"/>
                                        </p:tgtEl>
                                        <p:attrNameLst>
                                          <p:attrName>style.visibility</p:attrName>
                                        </p:attrNameLst>
                                      </p:cBhvr>
                                      <p:to>
                                        <p:strVal val="visible"/>
                                      </p:to>
                                    </p:set>
                                    <p:animEffect transition="in" filter="slide(fromBottom)">
                                      <p:cBhvr>
                                        <p:cTn id="16" dur="1000"/>
                                        <p:tgtEl>
                                          <p:spTgt spid="12"/>
                                        </p:tgtEl>
                                      </p:cBhvr>
                                    </p:animEffect>
                                  </p:childTnLst>
                                </p:cTn>
                              </p:par>
                              <p:par>
                                <p:cTn id="17" presetID="47" presetClass="entr" presetSubtype="0" fill="hold" grpId="0" nodeType="withEffect">
                                  <p:stCondLst>
                                    <p:cond delay="730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1300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bldLst>
      <p:bldP spid="10" grpId="0" animBg="1"/>
      <p:bldGraphic spid="12" grpId="0">
        <p:bldAsOne/>
      </p:bldGraphic>
      <p:bldP spid="2" grpId="0" animBg="1"/>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a:extLst>
              <a:ext uri="{FF2B5EF4-FFF2-40B4-BE49-F238E27FC236}">
                <a16:creationId xmlns:a16="http://schemas.microsoft.com/office/drawing/2014/main" id="{AF91E9F3-2B0F-82BA-BC35-F30EBD9C2743}"/>
              </a:ext>
              <a:ext uri="{C183D7F6-B498-43B3-948B-1728B52AA6E4}">
                <adec:decorative xmlns:adec="http://schemas.microsoft.com/office/drawing/2017/decorative" val="1"/>
              </a:ext>
            </a:extLst>
          </p:cNvPr>
          <p:cNvPicPr>
            <a:picLocks noGrp="1" noChangeAspect="1"/>
          </p:cNvPicPr>
          <p:nvPr/>
        </p:nvPicPr>
        <p:blipFill>
          <a:blip r:embed="rId4">
            <a:duotone>
              <a:schemeClr val="accent2">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D70D315-E214-A87D-462B-1F1D37EA1860}"/>
              </a:ext>
            </a:extLst>
          </p:cNvPr>
          <p:cNvSpPr>
            <a:spLocks noGrp="1"/>
          </p:cNvSpPr>
          <p:nvPr>
            <p:ph type="title" idx="4294967295"/>
          </p:nvPr>
        </p:nvSpPr>
        <p:spPr>
          <a:xfrm>
            <a:off x="457200" y="-1143000"/>
            <a:ext cx="8229600" cy="1143000"/>
          </a:xfrm>
        </p:spPr>
        <p:txBody>
          <a:bodyPr vert="horz" wrap="square" lIns="91440" tIns="45720" rIns="91440" bIns="45720" numCol="1" anchor="b" anchorCtr="0" compatLnSpc="1">
            <a:prstTxWarp prst="textNoShape">
              <a:avLst/>
            </a:prstTxWarp>
          </a:bodyPr>
          <a:lstStyle/>
          <a:p>
            <a:r>
              <a:rPr lang="en-US" dirty="0"/>
              <a:t>Slide 11</a:t>
            </a:r>
          </a:p>
        </p:txBody>
      </p:sp>
      <p:sp>
        <p:nvSpPr>
          <p:cNvPr id="12291" name="Text Box 2">
            <a:extLst>
              <a:ext uri="{FF2B5EF4-FFF2-40B4-BE49-F238E27FC236}">
                <a16:creationId xmlns:a16="http://schemas.microsoft.com/office/drawing/2014/main" id="{6618E144-5CB5-32FD-F01C-CE057815A274}"/>
              </a:ext>
            </a:extLst>
          </p:cNvPr>
          <p:cNvSpPr txBox="1">
            <a:spLocks noChangeArrowheads="1"/>
          </p:cNvSpPr>
          <p:nvPr/>
        </p:nvSpPr>
        <p:spPr bwMode="auto">
          <a:xfrm>
            <a:off x="457200" y="990600"/>
            <a:ext cx="7315200" cy="528638"/>
          </a:xfrm>
          <a:prstGeom prst="rect">
            <a:avLst/>
          </a:prstGeom>
          <a:solidFill>
            <a:srgbClr val="FFFF99"/>
          </a:solidFill>
          <a:ln w="9525">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800" b="1" i="1"/>
              <a:t>Time Management (in timed tests)</a:t>
            </a:r>
            <a:endParaRPr lang="en-US" altLang="en-US" sz="2400"/>
          </a:p>
        </p:txBody>
      </p:sp>
      <p:sp>
        <p:nvSpPr>
          <p:cNvPr id="10" name="Text Box 5">
            <a:extLst>
              <a:ext uri="{FF2B5EF4-FFF2-40B4-BE49-F238E27FC236}">
                <a16:creationId xmlns:a16="http://schemas.microsoft.com/office/drawing/2014/main" id="{35565C52-084C-12AA-1495-B5B8918048C1}"/>
              </a:ext>
            </a:extLst>
          </p:cNvPr>
          <p:cNvSpPr txBox="1">
            <a:spLocks noChangeArrowheads="1"/>
          </p:cNvSpPr>
          <p:nvPr/>
        </p:nvSpPr>
        <p:spPr bwMode="auto">
          <a:xfrm>
            <a:off x="1524000" y="1828800"/>
            <a:ext cx="5715000" cy="1676400"/>
          </a:xfrm>
          <a:prstGeom prst="rect">
            <a:avLst/>
          </a:prstGeom>
          <a:solidFill>
            <a:srgbClr val="FFFF99"/>
          </a:solidFill>
          <a:ln w="19050">
            <a:solidFill>
              <a:schemeClr val="tx1"/>
            </a:solidFill>
            <a:miter lim="800000"/>
            <a:headEnd/>
            <a:tailEnd/>
          </a:ln>
        </p:spPr>
        <p:txBody>
          <a:bodyPr/>
          <a:lstStyle>
            <a:lvl1pPr marL="228600" indent="-228600"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400"/>
              <a:t>Also, remember:</a:t>
            </a:r>
          </a:p>
          <a:p>
            <a:pPr eaLnBrk="1" hangingPunct="1"/>
            <a:r>
              <a:rPr lang="en-US" altLang="en-US" sz="2400"/>
              <a:t>	</a:t>
            </a:r>
          </a:p>
          <a:p>
            <a:pPr eaLnBrk="1" hangingPunct="1"/>
            <a:r>
              <a:rPr lang="en-US" altLang="en-US" sz="2400"/>
              <a:t>1. Read the directions carefully. This can limit time-wasting confusion.</a:t>
            </a:r>
          </a:p>
          <a:p>
            <a:pPr eaLnBrk="1" hangingPunct="1"/>
            <a:endParaRPr lang="en-US" altLang="en-US" sz="2400"/>
          </a:p>
          <a:p>
            <a:pPr eaLnBrk="1" hangingPunct="1"/>
            <a:r>
              <a:rPr lang="en-US" altLang="en-US" sz="2000"/>
              <a:t>	</a:t>
            </a:r>
          </a:p>
          <a:p>
            <a:pPr eaLnBrk="1" hangingPunct="1"/>
            <a:endParaRPr lang="en-US" altLang="en-US" sz="2000"/>
          </a:p>
          <a:p>
            <a:pPr eaLnBrk="1" hangingPunct="1"/>
            <a:endParaRPr lang="en-US" altLang="en-US"/>
          </a:p>
        </p:txBody>
      </p:sp>
      <p:pic>
        <p:nvPicPr>
          <p:cNvPr id="11271" name="Picture 7">
            <a:extLst>
              <a:ext uri="{FF2B5EF4-FFF2-40B4-BE49-F238E27FC236}">
                <a16:creationId xmlns:a16="http://schemas.microsoft.com/office/drawing/2014/main" id="{997A240F-FACC-99AD-0CBB-5C5797A02628}"/>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3657600"/>
            <a:ext cx="2362200" cy="259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Read1732.WAV">
            <a:hlinkClick r:id="" action="ppaction://media"/>
            <a:extLst>
              <a:ext uri="{FF2B5EF4-FFF2-40B4-BE49-F238E27FC236}">
                <a16:creationId xmlns:a16="http://schemas.microsoft.com/office/drawing/2014/main" id="{96A11DC5-5DBD-420B-5C26-6F98A12D53E0}"/>
              </a:ext>
              <a:ext uri="{C183D7F6-B498-43B3-948B-1728B52AA6E4}">
                <adec:decorative xmlns:adec="http://schemas.microsoft.com/office/drawing/2017/decorative" val="1"/>
              </a:ext>
            </a:extLst>
          </p:cNvPr>
          <p:cNvPicPr>
            <a:picLocks noRot="1" noChangeAspect="1"/>
          </p:cNvPicPr>
          <p:nvPr>
            <a:wavAudioFile r:embed="rId1" name="Reading Time-09.WAV"/>
          </p:nvPr>
        </p:nvPicPr>
        <p:blipFill>
          <a:blip r:embed="rId6">
            <a:extLst>
              <a:ext uri="{28A0092B-C50C-407E-A947-70E740481C1C}">
                <a14:useLocalDpi xmlns:a14="http://schemas.microsoft.com/office/drawing/2010/main" val="0"/>
              </a:ext>
            </a:extLst>
          </a:blip>
          <a:srcRect/>
          <a:stretch>
            <a:fillRect/>
          </a:stretch>
        </p:blipFill>
        <p:spPr bwMode="auto">
          <a:xfrm>
            <a:off x="9296400" y="6307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ooter Placeholder 3">
            <a:extLst>
              <a:ext uri="{FF2B5EF4-FFF2-40B4-BE49-F238E27FC236}">
                <a16:creationId xmlns:a16="http://schemas.microsoft.com/office/drawing/2014/main" id="{EE0F4C6E-DABE-82AF-B0E0-290C4C6A8C6F}"/>
              </a:ext>
            </a:extLst>
          </p:cNvPr>
          <p:cNvSpPr>
            <a:spLocks noGrp="1"/>
          </p:cNvSpPr>
          <p:nvPr/>
        </p:nvSpPr>
        <p:spPr>
          <a:xfrm>
            <a:off x="3124200" y="6459538"/>
            <a:ext cx="3733800" cy="365125"/>
          </a:xfrm>
          <a:prstGeom prst="rect">
            <a:avLst/>
          </a:prstGeom>
        </p:spPr>
        <p:txBody>
          <a:bodyPr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sz="1200" kern="1200">
                <a:solidFill>
                  <a:schemeClr val="tx1"/>
                </a:solidFill>
                <a:latin typeface="Arial" charset="0"/>
                <a:ea typeface="+mn-ea"/>
                <a:cs typeface="+mn-cs"/>
              </a:defRPr>
            </a:lvl2pPr>
            <a:lvl3pPr marL="914400" algn="l" rtl="0" fontAlgn="base">
              <a:spcBef>
                <a:spcPct val="0"/>
              </a:spcBef>
              <a:spcAft>
                <a:spcPct val="0"/>
              </a:spcAft>
              <a:defRPr sz="1200" kern="1200">
                <a:solidFill>
                  <a:schemeClr val="tx1"/>
                </a:solidFill>
                <a:latin typeface="Arial" charset="0"/>
                <a:ea typeface="+mn-ea"/>
                <a:cs typeface="+mn-cs"/>
              </a:defRPr>
            </a:lvl3pPr>
            <a:lvl4pPr marL="1371600" algn="l" rtl="0" fontAlgn="base">
              <a:spcBef>
                <a:spcPct val="0"/>
              </a:spcBef>
              <a:spcAft>
                <a:spcPct val="0"/>
              </a:spcAft>
              <a:defRPr sz="1200" kern="1200">
                <a:solidFill>
                  <a:schemeClr val="tx1"/>
                </a:solidFill>
                <a:latin typeface="Arial" charset="0"/>
                <a:ea typeface="+mn-ea"/>
                <a:cs typeface="+mn-cs"/>
              </a:defRPr>
            </a:lvl4pPr>
            <a:lvl5pPr marL="1828800" algn="l"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a:defRPr/>
            </a:pPr>
            <a:r>
              <a:rPr lang="en-US" b="1" dirty="0">
                <a:solidFill>
                  <a:schemeClr val="accent2">
                    <a:lumMod val="75000"/>
                  </a:schemeClr>
                </a:solidFill>
              </a:rPr>
              <a:t>English Language Studies Department </a:t>
            </a:r>
            <a:r>
              <a:rPr lang="en-US" dirty="0"/>
              <a:t>www.seminolestate.edu/adult-ed/els/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9660" fill="hold"/>
                                        <p:tgtEl>
                                          <p:spTgt spid="6"/>
                                        </p:tgtEl>
                                      </p:cBhvr>
                                    </p:cmd>
                                  </p:childTnLst>
                                </p:cTn>
                              </p:par>
                              <p:par>
                                <p:cTn id="7" presetID="47" presetClass="entr" presetSubtype="0" fill="hold" grpId="0" nodeType="withEffect">
                                  <p:stCondLst>
                                    <p:cond delay="50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1000"/>
                                        <p:tgtEl>
                                          <p:spTgt spid="10"/>
                                        </p:tgtEl>
                                      </p:cBhvr>
                                    </p:animEffect>
                                    <p:anim calcmode="lin" valueType="num">
                                      <p:cBhvr>
                                        <p:cTn id="10" dur="1000" fill="hold"/>
                                        <p:tgtEl>
                                          <p:spTgt spid="10"/>
                                        </p:tgtEl>
                                        <p:attrNameLst>
                                          <p:attrName>ppt_x</p:attrName>
                                        </p:attrNameLst>
                                      </p:cBhvr>
                                      <p:tavLst>
                                        <p:tav tm="0">
                                          <p:val>
                                            <p:strVal val="#ppt_x"/>
                                          </p:val>
                                        </p:tav>
                                        <p:tav tm="100000">
                                          <p:val>
                                            <p:strVal val="#ppt_x"/>
                                          </p:val>
                                        </p:tav>
                                      </p:tavLst>
                                    </p:anim>
                                    <p:anim calcmode="lin" valueType="num">
                                      <p:cBhvr>
                                        <p:cTn id="11" dur="1000" fill="hold"/>
                                        <p:tgtEl>
                                          <p:spTgt spid="10"/>
                                        </p:tgtEl>
                                        <p:attrNameLst>
                                          <p:attrName>ppt_y</p:attrName>
                                        </p:attrNameLst>
                                      </p:cBhvr>
                                      <p:tavLst>
                                        <p:tav tm="0">
                                          <p:val>
                                            <p:strVal val="#ppt_y-.1"/>
                                          </p:val>
                                        </p:tav>
                                        <p:tav tm="100000">
                                          <p:val>
                                            <p:strVal val="#ppt_y"/>
                                          </p:val>
                                        </p:tav>
                                      </p:tavLst>
                                    </p:anim>
                                  </p:childTnLst>
                                </p:cTn>
                              </p:par>
                              <p:par>
                                <p:cTn id="12" presetID="12" presetClass="entr" presetSubtype="4" fill="hold" nodeType="withEffect">
                                  <p:stCondLst>
                                    <p:cond delay="500"/>
                                  </p:stCondLst>
                                  <p:childTnLst>
                                    <p:set>
                                      <p:cBhvr>
                                        <p:cTn id="13" dur="1" fill="hold">
                                          <p:stCondLst>
                                            <p:cond delay="0"/>
                                          </p:stCondLst>
                                        </p:cTn>
                                        <p:tgtEl>
                                          <p:spTgt spid="11271"/>
                                        </p:tgtEl>
                                        <p:attrNameLst>
                                          <p:attrName>style.visibility</p:attrName>
                                        </p:attrNameLst>
                                      </p:cBhvr>
                                      <p:to>
                                        <p:strVal val="visible"/>
                                      </p:to>
                                    </p:set>
                                    <p:animEffect transition="in" filter="slide(fromBottom)">
                                      <p:cBhvr>
                                        <p:cTn id="14" dur="1000"/>
                                        <p:tgtEl>
                                          <p:spTgt spid="1127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5"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5">
            <a:extLst>
              <a:ext uri="{FF2B5EF4-FFF2-40B4-BE49-F238E27FC236}">
                <a16:creationId xmlns:a16="http://schemas.microsoft.com/office/drawing/2014/main" id="{6A795FB2-0FA8-9B73-D230-AE40193A2B33}"/>
              </a:ext>
              <a:ext uri="{C183D7F6-B498-43B3-948B-1728B52AA6E4}">
                <adec:decorative xmlns:adec="http://schemas.microsoft.com/office/drawing/2017/decorative" val="1"/>
              </a:ext>
            </a:extLst>
          </p:cNvPr>
          <p:cNvPicPr>
            <a:picLocks noGrp="1" noChangeAspect="1"/>
          </p:cNvPicPr>
          <p:nvPr/>
        </p:nvPicPr>
        <p:blipFill>
          <a:blip r:embed="rId4">
            <a:duotone>
              <a:schemeClr val="accent2">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3BA39BE-0EBB-192D-6C33-28F90D0FE1E7}"/>
              </a:ext>
            </a:extLst>
          </p:cNvPr>
          <p:cNvSpPr>
            <a:spLocks noGrp="1"/>
          </p:cNvSpPr>
          <p:nvPr>
            <p:ph type="title" idx="4294967295"/>
          </p:nvPr>
        </p:nvSpPr>
        <p:spPr>
          <a:xfrm>
            <a:off x="457200" y="-1143000"/>
            <a:ext cx="8229600" cy="1143000"/>
          </a:xfrm>
        </p:spPr>
        <p:txBody>
          <a:bodyPr vert="horz" wrap="square" lIns="91440" tIns="45720" rIns="91440" bIns="45720" numCol="1" anchor="b" anchorCtr="0" compatLnSpc="1">
            <a:prstTxWarp prst="textNoShape">
              <a:avLst/>
            </a:prstTxWarp>
          </a:bodyPr>
          <a:lstStyle/>
          <a:p>
            <a:r>
              <a:rPr lang="en-US" dirty="0"/>
              <a:t>Slide 12</a:t>
            </a:r>
          </a:p>
        </p:txBody>
      </p:sp>
      <p:sp>
        <p:nvSpPr>
          <p:cNvPr id="13315" name="Text Box 2">
            <a:extLst>
              <a:ext uri="{FF2B5EF4-FFF2-40B4-BE49-F238E27FC236}">
                <a16:creationId xmlns:a16="http://schemas.microsoft.com/office/drawing/2014/main" id="{7FA163CB-8EF1-9273-2485-715108B86799}"/>
              </a:ext>
            </a:extLst>
          </p:cNvPr>
          <p:cNvSpPr txBox="1">
            <a:spLocks noChangeArrowheads="1"/>
          </p:cNvSpPr>
          <p:nvPr/>
        </p:nvSpPr>
        <p:spPr bwMode="auto">
          <a:xfrm>
            <a:off x="457200" y="990600"/>
            <a:ext cx="7315200" cy="528638"/>
          </a:xfrm>
          <a:prstGeom prst="rect">
            <a:avLst/>
          </a:prstGeom>
          <a:solidFill>
            <a:srgbClr val="FFFF99"/>
          </a:solidFill>
          <a:ln w="9525">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800" b="1" i="1"/>
              <a:t>Time Management (in timed tests)</a:t>
            </a:r>
            <a:endParaRPr lang="en-US" altLang="en-US" sz="2400"/>
          </a:p>
        </p:txBody>
      </p:sp>
      <p:sp>
        <p:nvSpPr>
          <p:cNvPr id="10" name="Text Box 5">
            <a:extLst>
              <a:ext uri="{FF2B5EF4-FFF2-40B4-BE49-F238E27FC236}">
                <a16:creationId xmlns:a16="http://schemas.microsoft.com/office/drawing/2014/main" id="{F3B47498-9659-3E6B-4C75-5A1AE74BB0F4}"/>
              </a:ext>
            </a:extLst>
          </p:cNvPr>
          <p:cNvSpPr txBox="1">
            <a:spLocks noChangeArrowheads="1"/>
          </p:cNvSpPr>
          <p:nvPr/>
        </p:nvSpPr>
        <p:spPr bwMode="auto">
          <a:xfrm>
            <a:off x="1600200" y="1752600"/>
            <a:ext cx="5715000" cy="838200"/>
          </a:xfrm>
          <a:prstGeom prst="rect">
            <a:avLst/>
          </a:prstGeom>
          <a:solidFill>
            <a:srgbClr val="FFFF99"/>
          </a:solidFill>
          <a:ln w="19050">
            <a:solidFill>
              <a:schemeClr val="tx1"/>
            </a:solidFill>
            <a:miter lim="800000"/>
            <a:headEnd/>
            <a:tailEnd/>
          </a:ln>
        </p:spPr>
        <p:txBody>
          <a:bodyPr/>
          <a:lstStyle>
            <a:lvl1pPr marL="228600" indent="-228600"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000"/>
              <a:t>	2. Try to control you stress level so as to not let the pressure take over. </a:t>
            </a:r>
            <a:br>
              <a:rPr lang="en-US" altLang="en-US" sz="2000"/>
            </a:br>
            <a:endParaRPr lang="en-US" altLang="en-US" sz="2000"/>
          </a:p>
          <a:p>
            <a:pPr eaLnBrk="1" hangingPunct="1"/>
            <a:r>
              <a:rPr lang="en-US" altLang="en-US" sz="2000"/>
              <a:t>	</a:t>
            </a:r>
          </a:p>
          <a:p>
            <a:pPr eaLnBrk="1" hangingPunct="1"/>
            <a:endParaRPr lang="en-US" altLang="en-US"/>
          </a:p>
        </p:txBody>
      </p:sp>
      <p:pic>
        <p:nvPicPr>
          <p:cNvPr id="63496" name="Picture 8">
            <a:extLst>
              <a:ext uri="{FF2B5EF4-FFF2-40B4-BE49-F238E27FC236}">
                <a16:creationId xmlns:a16="http://schemas.microsoft.com/office/drawing/2014/main" id="{D17FB0B0-6B11-8A20-876C-05214D24A5E4}"/>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2819400"/>
            <a:ext cx="1430338" cy="154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2734399C-4AC7-2249-A17C-15327F01F494}"/>
              </a:ext>
            </a:extLst>
          </p:cNvPr>
          <p:cNvSpPr txBox="1">
            <a:spLocks noChangeArrowheads="1"/>
          </p:cNvSpPr>
          <p:nvPr/>
        </p:nvSpPr>
        <p:spPr bwMode="auto">
          <a:xfrm>
            <a:off x="5257800" y="3200400"/>
            <a:ext cx="1905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4000">
                <a:solidFill>
                  <a:srgbClr val="FF0000"/>
                </a:solidFill>
              </a:rPr>
              <a:t>= YES!</a:t>
            </a:r>
          </a:p>
        </p:txBody>
      </p:sp>
      <p:pic>
        <p:nvPicPr>
          <p:cNvPr id="63495" name="Picture 7">
            <a:extLst>
              <a:ext uri="{FF2B5EF4-FFF2-40B4-BE49-F238E27FC236}">
                <a16:creationId xmlns:a16="http://schemas.microsoft.com/office/drawing/2014/main" id="{816AAAAB-71E8-7B07-8312-EFB620B05917}"/>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4200" y="4572000"/>
            <a:ext cx="1905000" cy="144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DF355248-3130-7F98-1C43-529E90299ED9}"/>
              </a:ext>
            </a:extLst>
          </p:cNvPr>
          <p:cNvSpPr txBox="1">
            <a:spLocks noChangeArrowheads="1"/>
          </p:cNvSpPr>
          <p:nvPr/>
        </p:nvSpPr>
        <p:spPr bwMode="auto">
          <a:xfrm>
            <a:off x="5257800" y="4953000"/>
            <a:ext cx="1905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4000">
                <a:solidFill>
                  <a:srgbClr val="FF0000"/>
                </a:solidFill>
              </a:rPr>
              <a:t>= NO!</a:t>
            </a:r>
          </a:p>
        </p:txBody>
      </p:sp>
      <p:pic>
        <p:nvPicPr>
          <p:cNvPr id="9" name="Read1747.WAV">
            <a:hlinkClick r:id="" action="ppaction://media"/>
            <a:extLst>
              <a:ext uri="{FF2B5EF4-FFF2-40B4-BE49-F238E27FC236}">
                <a16:creationId xmlns:a16="http://schemas.microsoft.com/office/drawing/2014/main" id="{88C26B07-2BA0-B665-EAEC-ED57F439BB68}"/>
              </a:ext>
              <a:ext uri="{C183D7F6-B498-43B3-948B-1728B52AA6E4}">
                <adec:decorative xmlns:adec="http://schemas.microsoft.com/office/drawing/2017/decorative" val="1"/>
              </a:ext>
            </a:extLst>
          </p:cNvPr>
          <p:cNvPicPr>
            <a:picLocks noRot="1" noChangeAspect="1"/>
          </p:cNvPicPr>
          <p:nvPr>
            <a:wavAudioFile r:embed="rId1" name="Reading Time-10.WAV"/>
          </p:nvPr>
        </p:nvPicPr>
        <p:blipFill>
          <a:blip r:embed="rId7">
            <a:extLst>
              <a:ext uri="{28A0092B-C50C-407E-A947-70E740481C1C}">
                <a14:useLocalDpi xmlns:a14="http://schemas.microsoft.com/office/drawing/2010/main" val="0"/>
              </a:ext>
            </a:extLst>
          </a:blip>
          <a:srcRect/>
          <a:stretch>
            <a:fillRect/>
          </a:stretch>
        </p:blipFill>
        <p:spPr bwMode="auto">
          <a:xfrm>
            <a:off x="9182100" y="6307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ooter Placeholder 3">
            <a:extLst>
              <a:ext uri="{FF2B5EF4-FFF2-40B4-BE49-F238E27FC236}">
                <a16:creationId xmlns:a16="http://schemas.microsoft.com/office/drawing/2014/main" id="{D788116C-5C6B-08C5-E326-10D92331A1D0}"/>
              </a:ext>
            </a:extLst>
          </p:cNvPr>
          <p:cNvSpPr>
            <a:spLocks noGrp="1"/>
          </p:cNvSpPr>
          <p:nvPr/>
        </p:nvSpPr>
        <p:spPr>
          <a:xfrm>
            <a:off x="3124200" y="6459538"/>
            <a:ext cx="3733800" cy="365125"/>
          </a:xfrm>
          <a:prstGeom prst="rect">
            <a:avLst/>
          </a:prstGeom>
        </p:spPr>
        <p:txBody>
          <a:bodyPr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sz="1200" kern="1200">
                <a:solidFill>
                  <a:schemeClr val="tx1"/>
                </a:solidFill>
                <a:latin typeface="Arial" charset="0"/>
                <a:ea typeface="+mn-ea"/>
                <a:cs typeface="+mn-cs"/>
              </a:defRPr>
            </a:lvl2pPr>
            <a:lvl3pPr marL="914400" algn="l" rtl="0" fontAlgn="base">
              <a:spcBef>
                <a:spcPct val="0"/>
              </a:spcBef>
              <a:spcAft>
                <a:spcPct val="0"/>
              </a:spcAft>
              <a:defRPr sz="1200" kern="1200">
                <a:solidFill>
                  <a:schemeClr val="tx1"/>
                </a:solidFill>
                <a:latin typeface="Arial" charset="0"/>
                <a:ea typeface="+mn-ea"/>
                <a:cs typeface="+mn-cs"/>
              </a:defRPr>
            </a:lvl3pPr>
            <a:lvl4pPr marL="1371600" algn="l" rtl="0" fontAlgn="base">
              <a:spcBef>
                <a:spcPct val="0"/>
              </a:spcBef>
              <a:spcAft>
                <a:spcPct val="0"/>
              </a:spcAft>
              <a:defRPr sz="1200" kern="1200">
                <a:solidFill>
                  <a:schemeClr val="tx1"/>
                </a:solidFill>
                <a:latin typeface="Arial" charset="0"/>
                <a:ea typeface="+mn-ea"/>
                <a:cs typeface="+mn-cs"/>
              </a:defRPr>
            </a:lvl4pPr>
            <a:lvl5pPr marL="1828800" algn="l"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a:defRPr/>
            </a:pPr>
            <a:r>
              <a:rPr lang="en-US" b="1" dirty="0">
                <a:solidFill>
                  <a:schemeClr val="accent2">
                    <a:lumMod val="75000"/>
                  </a:schemeClr>
                </a:solidFill>
              </a:rPr>
              <a:t>English Language Studies Department </a:t>
            </a:r>
            <a:r>
              <a:rPr lang="en-US" dirty="0"/>
              <a:t>www.seminolestate.edu/adult-ed/els/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688" fill="hold"/>
                                        <p:tgtEl>
                                          <p:spTgt spid="9"/>
                                        </p:tgtEl>
                                      </p:cBhvr>
                                    </p:cmd>
                                  </p:childTnLst>
                                </p:cTn>
                              </p:par>
                              <p:par>
                                <p:cTn id="7" presetID="47"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1000"/>
                                        <p:tgtEl>
                                          <p:spTgt spid="10"/>
                                        </p:tgtEl>
                                      </p:cBhvr>
                                    </p:animEffect>
                                    <p:anim calcmode="lin" valueType="num">
                                      <p:cBhvr>
                                        <p:cTn id="10" dur="1000" fill="hold"/>
                                        <p:tgtEl>
                                          <p:spTgt spid="10"/>
                                        </p:tgtEl>
                                        <p:attrNameLst>
                                          <p:attrName>ppt_x</p:attrName>
                                        </p:attrNameLst>
                                      </p:cBhvr>
                                      <p:tavLst>
                                        <p:tav tm="0">
                                          <p:val>
                                            <p:strVal val="#ppt_x"/>
                                          </p:val>
                                        </p:tav>
                                        <p:tav tm="100000">
                                          <p:val>
                                            <p:strVal val="#ppt_x"/>
                                          </p:val>
                                        </p:tav>
                                      </p:tavLst>
                                    </p:anim>
                                    <p:anim calcmode="lin" valueType="num">
                                      <p:cBhvr>
                                        <p:cTn id="11" dur="1000" fill="hold"/>
                                        <p:tgtEl>
                                          <p:spTgt spid="10"/>
                                        </p:tgtEl>
                                        <p:attrNameLst>
                                          <p:attrName>ppt_y</p:attrName>
                                        </p:attrNameLst>
                                      </p:cBhvr>
                                      <p:tavLst>
                                        <p:tav tm="0">
                                          <p:val>
                                            <p:strVal val="#ppt_y-.1"/>
                                          </p:val>
                                        </p:tav>
                                        <p:tav tm="100000">
                                          <p:val>
                                            <p:strVal val="#ppt_y"/>
                                          </p:val>
                                        </p:tav>
                                      </p:tavLst>
                                    </p:anim>
                                  </p:childTnLst>
                                </p:cTn>
                              </p:par>
                              <p:par>
                                <p:cTn id="12" presetID="9" presetClass="entr" presetSubtype="0" fill="hold" nodeType="withEffect">
                                  <p:stCondLst>
                                    <p:cond delay="1900"/>
                                  </p:stCondLst>
                                  <p:childTnLst>
                                    <p:set>
                                      <p:cBhvr>
                                        <p:cTn id="13" dur="1" fill="hold">
                                          <p:stCondLst>
                                            <p:cond delay="0"/>
                                          </p:stCondLst>
                                        </p:cTn>
                                        <p:tgtEl>
                                          <p:spTgt spid="63496"/>
                                        </p:tgtEl>
                                        <p:attrNameLst>
                                          <p:attrName>style.visibility</p:attrName>
                                        </p:attrNameLst>
                                      </p:cBhvr>
                                      <p:to>
                                        <p:strVal val="visible"/>
                                      </p:to>
                                    </p:set>
                                    <p:animEffect transition="in" filter="dissolve">
                                      <p:cBhvr>
                                        <p:cTn id="14" dur="800"/>
                                        <p:tgtEl>
                                          <p:spTgt spid="63496"/>
                                        </p:tgtEl>
                                      </p:cBhvr>
                                    </p:animEffect>
                                  </p:childTnLst>
                                </p:cTn>
                              </p:par>
                              <p:par>
                                <p:cTn id="15" presetID="29" presetClass="entr" presetSubtype="0" fill="hold" grpId="0" nodeType="withEffect">
                                  <p:stCondLst>
                                    <p:cond delay="200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ppt_x</p:attrName>
                                        </p:attrNameLst>
                                      </p:cBhvr>
                                      <p:tavLst>
                                        <p:tav tm="0">
                                          <p:val>
                                            <p:strVal val="#ppt_x-.2"/>
                                          </p:val>
                                        </p:tav>
                                        <p:tav tm="100000">
                                          <p:val>
                                            <p:strVal val="#ppt_x"/>
                                          </p:val>
                                        </p:tav>
                                      </p:tavLst>
                                    </p:anim>
                                    <p:anim calcmode="lin" valueType="num">
                                      <p:cBhvr>
                                        <p:cTn id="1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9" dur="1000"/>
                                        <p:tgtEl>
                                          <p:spTgt spid="6"/>
                                        </p:tgtEl>
                                      </p:cBhvr>
                                    </p:animEffect>
                                  </p:childTnLst>
                                </p:cTn>
                              </p:par>
                              <p:par>
                                <p:cTn id="20" presetID="9" presetClass="entr" presetSubtype="0" fill="hold" nodeType="withEffect">
                                  <p:stCondLst>
                                    <p:cond delay="2000"/>
                                  </p:stCondLst>
                                  <p:childTnLst>
                                    <p:set>
                                      <p:cBhvr>
                                        <p:cTn id="21" dur="1" fill="hold">
                                          <p:stCondLst>
                                            <p:cond delay="0"/>
                                          </p:stCondLst>
                                        </p:cTn>
                                        <p:tgtEl>
                                          <p:spTgt spid="63495"/>
                                        </p:tgtEl>
                                        <p:attrNameLst>
                                          <p:attrName>style.visibility</p:attrName>
                                        </p:attrNameLst>
                                      </p:cBhvr>
                                      <p:to>
                                        <p:strVal val="visible"/>
                                      </p:to>
                                    </p:set>
                                    <p:animEffect transition="in" filter="dissolve">
                                      <p:cBhvr>
                                        <p:cTn id="22" dur="500"/>
                                        <p:tgtEl>
                                          <p:spTgt spid="63495"/>
                                        </p:tgtEl>
                                      </p:cBhvr>
                                    </p:animEffect>
                                  </p:childTnLst>
                                </p:cTn>
                              </p:par>
                              <p:par>
                                <p:cTn id="23" presetID="29" presetClass="entr" presetSubtype="0" fill="hold" grpId="0" nodeType="withEffect">
                                  <p:stCondLst>
                                    <p:cond delay="2000"/>
                                  </p:stCondLst>
                                  <p:childTnLst>
                                    <p:set>
                                      <p:cBhvr>
                                        <p:cTn id="24" dur="1" fill="hold">
                                          <p:stCondLst>
                                            <p:cond delay="0"/>
                                          </p:stCondLst>
                                        </p:cTn>
                                        <p:tgtEl>
                                          <p:spTgt spid="7"/>
                                        </p:tgtEl>
                                        <p:attrNameLst>
                                          <p:attrName>style.visibility</p:attrName>
                                        </p:attrNameLst>
                                      </p:cBhvr>
                                      <p:to>
                                        <p:strVal val="visible"/>
                                      </p:to>
                                    </p:set>
                                    <p:anim calcmode="lin" valueType="num">
                                      <p:cBhvr>
                                        <p:cTn id="25" dur="1000" fill="hold"/>
                                        <p:tgtEl>
                                          <p:spTgt spid="7"/>
                                        </p:tgtEl>
                                        <p:attrNameLst>
                                          <p:attrName>ppt_x</p:attrName>
                                        </p:attrNameLst>
                                      </p:cBhvr>
                                      <p:tavLst>
                                        <p:tav tm="0">
                                          <p:val>
                                            <p:strVal val="#ppt_x-.2"/>
                                          </p:val>
                                        </p:tav>
                                        <p:tav tm="100000">
                                          <p:val>
                                            <p:strVal val="#ppt_x"/>
                                          </p:val>
                                        </p:tav>
                                      </p:tavLst>
                                    </p:anim>
                                    <p:anim calcmode="lin" valueType="num">
                                      <p:cBhvr>
                                        <p:cTn id="26"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2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8"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bldLst>
      <p:bldP spid="10" grpId="0" animBg="1"/>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a:extLst>
              <a:ext uri="{FF2B5EF4-FFF2-40B4-BE49-F238E27FC236}">
                <a16:creationId xmlns:a16="http://schemas.microsoft.com/office/drawing/2014/main" id="{9337906D-033B-7392-79C7-8C5654BE2D64}"/>
              </a:ext>
              <a:ext uri="{C183D7F6-B498-43B3-948B-1728B52AA6E4}">
                <adec:decorative xmlns:adec="http://schemas.microsoft.com/office/drawing/2017/decorative" val="1"/>
              </a:ext>
            </a:extLst>
          </p:cNvPr>
          <p:cNvPicPr>
            <a:picLocks noGrp="1" noChangeAspect="1"/>
          </p:cNvPicPr>
          <p:nvPr/>
        </p:nvPicPr>
        <p:blipFill>
          <a:blip r:embed="rId4">
            <a:duotone>
              <a:schemeClr val="accent2">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4CD14AC-96BE-12A7-EC3F-026DAE8E5D0A}"/>
              </a:ext>
            </a:extLst>
          </p:cNvPr>
          <p:cNvSpPr>
            <a:spLocks noGrp="1"/>
          </p:cNvSpPr>
          <p:nvPr>
            <p:ph type="title" idx="4294967295"/>
          </p:nvPr>
        </p:nvSpPr>
        <p:spPr>
          <a:xfrm>
            <a:off x="457200" y="-1143000"/>
            <a:ext cx="8229600" cy="1143000"/>
          </a:xfrm>
        </p:spPr>
        <p:txBody>
          <a:bodyPr vert="horz" wrap="square" lIns="91440" tIns="45720" rIns="91440" bIns="45720" numCol="1" anchor="b" anchorCtr="0" compatLnSpc="1">
            <a:prstTxWarp prst="textNoShape">
              <a:avLst/>
            </a:prstTxWarp>
          </a:bodyPr>
          <a:lstStyle/>
          <a:p>
            <a:r>
              <a:rPr lang="en-US" dirty="0"/>
              <a:t>Slide 13</a:t>
            </a:r>
          </a:p>
        </p:txBody>
      </p:sp>
      <p:sp>
        <p:nvSpPr>
          <p:cNvPr id="14339" name="Text Box 2">
            <a:extLst>
              <a:ext uri="{FF2B5EF4-FFF2-40B4-BE49-F238E27FC236}">
                <a16:creationId xmlns:a16="http://schemas.microsoft.com/office/drawing/2014/main" id="{9E48E750-E7FE-0D72-F3E7-4115134E5FF7}"/>
              </a:ext>
            </a:extLst>
          </p:cNvPr>
          <p:cNvSpPr txBox="1">
            <a:spLocks noChangeArrowheads="1"/>
          </p:cNvSpPr>
          <p:nvPr/>
        </p:nvSpPr>
        <p:spPr bwMode="auto">
          <a:xfrm>
            <a:off x="457200" y="990600"/>
            <a:ext cx="7315200" cy="528638"/>
          </a:xfrm>
          <a:prstGeom prst="rect">
            <a:avLst/>
          </a:prstGeom>
          <a:solidFill>
            <a:srgbClr val="FFFF99"/>
          </a:solidFill>
          <a:ln w="9525">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800" b="1" i="1"/>
              <a:t>Time Management (in timed tests)</a:t>
            </a:r>
            <a:endParaRPr lang="en-US" altLang="en-US" sz="2400"/>
          </a:p>
        </p:txBody>
      </p:sp>
      <p:sp>
        <p:nvSpPr>
          <p:cNvPr id="10" name="Text Box 5">
            <a:extLst>
              <a:ext uri="{FF2B5EF4-FFF2-40B4-BE49-F238E27FC236}">
                <a16:creationId xmlns:a16="http://schemas.microsoft.com/office/drawing/2014/main" id="{8CAD6ACD-58A2-F46A-E1A5-3E7178901A17}"/>
              </a:ext>
            </a:extLst>
          </p:cNvPr>
          <p:cNvSpPr txBox="1">
            <a:spLocks noChangeArrowheads="1"/>
          </p:cNvSpPr>
          <p:nvPr/>
        </p:nvSpPr>
        <p:spPr bwMode="auto">
          <a:xfrm>
            <a:off x="1524000" y="1828800"/>
            <a:ext cx="5715000" cy="838200"/>
          </a:xfrm>
          <a:prstGeom prst="rect">
            <a:avLst/>
          </a:prstGeom>
          <a:solidFill>
            <a:srgbClr val="FFFF99"/>
          </a:solidFill>
          <a:ln w="19050">
            <a:solidFill>
              <a:schemeClr val="tx1"/>
            </a:solidFill>
            <a:miter lim="800000"/>
            <a:headEnd/>
            <a:tailEnd/>
          </a:ln>
        </p:spPr>
        <p:txBody>
          <a:bodyPr/>
          <a:lstStyle>
            <a:lvl1pPr marL="228600" indent="-228600"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000"/>
              <a:t>3. Watch out for interruptions and distractions that could cost you time.</a:t>
            </a:r>
          </a:p>
          <a:p>
            <a:pPr eaLnBrk="1" hangingPunct="1"/>
            <a:endParaRPr lang="en-US" altLang="en-US" sz="2000"/>
          </a:p>
          <a:p>
            <a:pPr eaLnBrk="1" hangingPunct="1"/>
            <a:r>
              <a:rPr lang="en-US" altLang="en-US" sz="2000"/>
              <a:t>   </a:t>
            </a:r>
          </a:p>
          <a:p>
            <a:pPr eaLnBrk="1" hangingPunct="1"/>
            <a:endParaRPr lang="en-US" altLang="en-US"/>
          </a:p>
        </p:txBody>
      </p:sp>
      <p:pic>
        <p:nvPicPr>
          <p:cNvPr id="40962" name="Picture 2">
            <a:extLst>
              <a:ext uri="{FF2B5EF4-FFF2-40B4-BE49-F238E27FC236}">
                <a16:creationId xmlns:a16="http://schemas.microsoft.com/office/drawing/2014/main" id="{6D55E69D-EAB3-C59C-E278-F38D5D54945F}"/>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2895600"/>
            <a:ext cx="2971800" cy="256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Read1747.WAV">
            <a:hlinkClick r:id="" action="ppaction://media"/>
            <a:extLst>
              <a:ext uri="{FF2B5EF4-FFF2-40B4-BE49-F238E27FC236}">
                <a16:creationId xmlns:a16="http://schemas.microsoft.com/office/drawing/2014/main" id="{12EB2E70-A78F-E29B-FE6F-FF368F3E2CF1}"/>
              </a:ext>
              <a:ext uri="{C183D7F6-B498-43B3-948B-1728B52AA6E4}">
                <adec:decorative xmlns:adec="http://schemas.microsoft.com/office/drawing/2017/decorative" val="1"/>
              </a:ext>
            </a:extLst>
          </p:cNvPr>
          <p:cNvPicPr>
            <a:picLocks noRot="1" noChangeAspect="1"/>
          </p:cNvPicPr>
          <p:nvPr>
            <a:wavAudioFile r:embed="rId1" name="Reading Time-11.WAV"/>
          </p:nvPr>
        </p:nvPicPr>
        <p:blipFill>
          <a:blip r:embed="rId6">
            <a:extLst>
              <a:ext uri="{28A0092B-C50C-407E-A947-70E740481C1C}">
                <a14:useLocalDpi xmlns:a14="http://schemas.microsoft.com/office/drawing/2010/main" val="0"/>
              </a:ext>
            </a:extLst>
          </a:blip>
          <a:srcRect/>
          <a:stretch>
            <a:fillRect/>
          </a:stretch>
        </p:blipFill>
        <p:spPr bwMode="auto">
          <a:xfrm>
            <a:off x="9220200" y="623728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ooter Placeholder 3">
            <a:extLst>
              <a:ext uri="{FF2B5EF4-FFF2-40B4-BE49-F238E27FC236}">
                <a16:creationId xmlns:a16="http://schemas.microsoft.com/office/drawing/2014/main" id="{1227C199-10BF-049F-361D-1796A8FBDF79}"/>
              </a:ext>
            </a:extLst>
          </p:cNvPr>
          <p:cNvSpPr>
            <a:spLocks noGrp="1"/>
          </p:cNvSpPr>
          <p:nvPr/>
        </p:nvSpPr>
        <p:spPr>
          <a:xfrm>
            <a:off x="3124200" y="6459538"/>
            <a:ext cx="3733800" cy="365125"/>
          </a:xfrm>
          <a:prstGeom prst="rect">
            <a:avLst/>
          </a:prstGeom>
        </p:spPr>
        <p:txBody>
          <a:bodyPr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sz="1200" kern="1200">
                <a:solidFill>
                  <a:schemeClr val="tx1"/>
                </a:solidFill>
                <a:latin typeface="Arial" charset="0"/>
                <a:ea typeface="+mn-ea"/>
                <a:cs typeface="+mn-cs"/>
              </a:defRPr>
            </a:lvl2pPr>
            <a:lvl3pPr marL="914400" algn="l" rtl="0" fontAlgn="base">
              <a:spcBef>
                <a:spcPct val="0"/>
              </a:spcBef>
              <a:spcAft>
                <a:spcPct val="0"/>
              </a:spcAft>
              <a:defRPr sz="1200" kern="1200">
                <a:solidFill>
                  <a:schemeClr val="tx1"/>
                </a:solidFill>
                <a:latin typeface="Arial" charset="0"/>
                <a:ea typeface="+mn-ea"/>
                <a:cs typeface="+mn-cs"/>
              </a:defRPr>
            </a:lvl3pPr>
            <a:lvl4pPr marL="1371600" algn="l" rtl="0" fontAlgn="base">
              <a:spcBef>
                <a:spcPct val="0"/>
              </a:spcBef>
              <a:spcAft>
                <a:spcPct val="0"/>
              </a:spcAft>
              <a:defRPr sz="1200" kern="1200">
                <a:solidFill>
                  <a:schemeClr val="tx1"/>
                </a:solidFill>
                <a:latin typeface="Arial" charset="0"/>
                <a:ea typeface="+mn-ea"/>
                <a:cs typeface="+mn-cs"/>
              </a:defRPr>
            </a:lvl4pPr>
            <a:lvl5pPr marL="1828800" algn="l"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a:defRPr/>
            </a:pPr>
            <a:r>
              <a:rPr lang="en-US" b="1" dirty="0">
                <a:solidFill>
                  <a:schemeClr val="accent2">
                    <a:lumMod val="75000"/>
                  </a:schemeClr>
                </a:solidFill>
              </a:rPr>
              <a:t>English Language Studies Department </a:t>
            </a:r>
            <a:r>
              <a:rPr lang="en-US" dirty="0"/>
              <a:t>www.seminolestate.edu/adult-ed/els/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316" fill="hold"/>
                                        <p:tgtEl>
                                          <p:spTgt spid="6"/>
                                        </p:tgtEl>
                                      </p:cBhvr>
                                    </p:cmd>
                                  </p:childTnLst>
                                </p:cTn>
                              </p:par>
                              <p:par>
                                <p:cTn id="7" presetID="47" presetClass="entr" presetSubtype="0" fill="hold" grpId="0" nodeType="withEffect">
                                  <p:stCondLst>
                                    <p:cond delay="50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1000"/>
                                        <p:tgtEl>
                                          <p:spTgt spid="10"/>
                                        </p:tgtEl>
                                      </p:cBhvr>
                                    </p:animEffect>
                                    <p:anim calcmode="lin" valueType="num">
                                      <p:cBhvr>
                                        <p:cTn id="10" dur="1000" fill="hold"/>
                                        <p:tgtEl>
                                          <p:spTgt spid="10"/>
                                        </p:tgtEl>
                                        <p:attrNameLst>
                                          <p:attrName>ppt_x</p:attrName>
                                        </p:attrNameLst>
                                      </p:cBhvr>
                                      <p:tavLst>
                                        <p:tav tm="0">
                                          <p:val>
                                            <p:strVal val="#ppt_x"/>
                                          </p:val>
                                        </p:tav>
                                        <p:tav tm="100000">
                                          <p:val>
                                            <p:strVal val="#ppt_x"/>
                                          </p:val>
                                        </p:tav>
                                      </p:tavLst>
                                    </p:anim>
                                    <p:anim calcmode="lin" valueType="num">
                                      <p:cBhvr>
                                        <p:cTn id="11" dur="1000" fill="hold"/>
                                        <p:tgtEl>
                                          <p:spTgt spid="10"/>
                                        </p:tgtEl>
                                        <p:attrNameLst>
                                          <p:attrName>ppt_y</p:attrName>
                                        </p:attrNameLst>
                                      </p:cBhvr>
                                      <p:tavLst>
                                        <p:tav tm="0">
                                          <p:val>
                                            <p:strVal val="#ppt_y-.1"/>
                                          </p:val>
                                        </p:tav>
                                        <p:tav tm="100000">
                                          <p:val>
                                            <p:strVal val="#ppt_y"/>
                                          </p:val>
                                        </p:tav>
                                      </p:tavLst>
                                    </p:anim>
                                  </p:childTnLst>
                                </p:cTn>
                              </p:par>
                              <p:par>
                                <p:cTn id="12" presetID="12" presetClass="entr" presetSubtype="4" fill="hold" nodeType="withEffect">
                                  <p:stCondLst>
                                    <p:cond delay="600"/>
                                  </p:stCondLst>
                                  <p:childTnLst>
                                    <p:set>
                                      <p:cBhvr>
                                        <p:cTn id="13" dur="1" fill="hold">
                                          <p:stCondLst>
                                            <p:cond delay="0"/>
                                          </p:stCondLst>
                                        </p:cTn>
                                        <p:tgtEl>
                                          <p:spTgt spid="40962"/>
                                        </p:tgtEl>
                                        <p:attrNameLst>
                                          <p:attrName>style.visibility</p:attrName>
                                        </p:attrNameLst>
                                      </p:cBhvr>
                                      <p:to>
                                        <p:strVal val="visible"/>
                                      </p:to>
                                    </p:set>
                                    <p:animEffect transition="in" filter="slide(fromBottom)">
                                      <p:cBhvr>
                                        <p:cTn id="14" dur="500"/>
                                        <p:tgtEl>
                                          <p:spTgt spid="4096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5"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a:extLst>
              <a:ext uri="{FF2B5EF4-FFF2-40B4-BE49-F238E27FC236}">
                <a16:creationId xmlns:a16="http://schemas.microsoft.com/office/drawing/2014/main" id="{12D11885-A025-FA2F-ADB5-874F900407ED}"/>
              </a:ext>
              <a:ext uri="{C183D7F6-B498-43B3-948B-1728B52AA6E4}">
                <adec:decorative xmlns:adec="http://schemas.microsoft.com/office/drawing/2017/decorative" val="1"/>
              </a:ext>
            </a:extLst>
          </p:cNvPr>
          <p:cNvPicPr>
            <a:picLocks noGrp="1" noChangeAspect="1"/>
          </p:cNvPicPr>
          <p:nvPr/>
        </p:nvPicPr>
        <p:blipFill>
          <a:blip r:embed="rId4">
            <a:duotone>
              <a:schemeClr val="accent2">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288EEBE-4DC5-6460-94FB-45721678885C}"/>
              </a:ext>
            </a:extLst>
          </p:cNvPr>
          <p:cNvSpPr>
            <a:spLocks noGrp="1"/>
          </p:cNvSpPr>
          <p:nvPr>
            <p:ph type="title" idx="4294967295"/>
          </p:nvPr>
        </p:nvSpPr>
        <p:spPr>
          <a:xfrm>
            <a:off x="457200" y="-1143000"/>
            <a:ext cx="8229600" cy="1143000"/>
          </a:xfrm>
        </p:spPr>
        <p:txBody>
          <a:bodyPr vert="horz" wrap="square" lIns="91440" tIns="45720" rIns="91440" bIns="45720" numCol="1" anchor="b" anchorCtr="0" compatLnSpc="1">
            <a:prstTxWarp prst="textNoShape">
              <a:avLst/>
            </a:prstTxWarp>
          </a:bodyPr>
          <a:lstStyle/>
          <a:p>
            <a:r>
              <a:rPr lang="en-US" dirty="0"/>
              <a:t>Slide 14</a:t>
            </a:r>
          </a:p>
        </p:txBody>
      </p:sp>
      <p:sp>
        <p:nvSpPr>
          <p:cNvPr id="15363" name="Text Box 2">
            <a:extLst>
              <a:ext uri="{FF2B5EF4-FFF2-40B4-BE49-F238E27FC236}">
                <a16:creationId xmlns:a16="http://schemas.microsoft.com/office/drawing/2014/main" id="{25DFB1E1-6B90-60FC-6D46-F0FF4CD45BD0}"/>
              </a:ext>
            </a:extLst>
          </p:cNvPr>
          <p:cNvSpPr txBox="1">
            <a:spLocks noChangeArrowheads="1"/>
          </p:cNvSpPr>
          <p:nvPr/>
        </p:nvSpPr>
        <p:spPr bwMode="auto">
          <a:xfrm>
            <a:off x="723900" y="609600"/>
            <a:ext cx="7315200" cy="528638"/>
          </a:xfrm>
          <a:prstGeom prst="rect">
            <a:avLst/>
          </a:prstGeom>
          <a:solidFill>
            <a:srgbClr val="FFFF99"/>
          </a:solidFill>
          <a:ln w="9525">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800" b="1" i="1"/>
              <a:t>Time Management (in timed tests)</a:t>
            </a:r>
            <a:endParaRPr lang="en-US" altLang="en-US" sz="2400"/>
          </a:p>
        </p:txBody>
      </p:sp>
      <p:sp>
        <p:nvSpPr>
          <p:cNvPr id="10" name="Text Box 5">
            <a:extLst>
              <a:ext uri="{FF2B5EF4-FFF2-40B4-BE49-F238E27FC236}">
                <a16:creationId xmlns:a16="http://schemas.microsoft.com/office/drawing/2014/main" id="{F3F68A31-FC8C-DA58-2011-4F1D8D69B788}"/>
              </a:ext>
            </a:extLst>
          </p:cNvPr>
          <p:cNvSpPr txBox="1">
            <a:spLocks noChangeArrowheads="1"/>
          </p:cNvSpPr>
          <p:nvPr/>
        </p:nvSpPr>
        <p:spPr bwMode="auto">
          <a:xfrm>
            <a:off x="1790700" y="1447800"/>
            <a:ext cx="5715000" cy="2133600"/>
          </a:xfrm>
          <a:prstGeom prst="rect">
            <a:avLst/>
          </a:prstGeom>
          <a:solidFill>
            <a:srgbClr val="FFFF99"/>
          </a:solidFill>
          <a:ln w="19050">
            <a:solidFill>
              <a:schemeClr val="tx1"/>
            </a:solidFill>
            <a:miter lim="800000"/>
            <a:headEnd/>
            <a:tailEnd/>
          </a:ln>
        </p:spPr>
        <p:txBody>
          <a:bodyPr/>
          <a:lstStyle>
            <a:lvl1pPr marL="228600" indent="-228600"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000"/>
              <a:t>4. It is also very important to </a:t>
            </a:r>
            <a:r>
              <a:rPr lang="en-US" altLang="en-US" sz="2000" b="1"/>
              <a:t>answer every     </a:t>
            </a:r>
          </a:p>
          <a:p>
            <a:pPr eaLnBrk="1" hangingPunct="1"/>
            <a:r>
              <a:rPr lang="en-US" altLang="en-US" sz="2000" b="1"/>
              <a:t>   question! </a:t>
            </a:r>
          </a:p>
          <a:p>
            <a:pPr eaLnBrk="1" hangingPunct="1"/>
            <a:endParaRPr lang="en-US" altLang="en-US" sz="2000"/>
          </a:p>
          <a:p>
            <a:pPr eaLnBrk="1" hangingPunct="1"/>
            <a:r>
              <a:rPr lang="en-US" altLang="en-US" sz="2000"/>
              <a:t>   A blank answer is always wrong, but </a:t>
            </a:r>
          </a:p>
          <a:p>
            <a:pPr eaLnBrk="1" hangingPunct="1"/>
            <a:r>
              <a:rPr lang="en-US" altLang="en-US" sz="2000"/>
              <a:t>   a guessed answer has a chance of being </a:t>
            </a:r>
          </a:p>
          <a:p>
            <a:pPr eaLnBrk="1" hangingPunct="1"/>
            <a:r>
              <a:rPr lang="en-US" altLang="en-US" sz="2000"/>
              <a:t>   correct.</a:t>
            </a:r>
          </a:p>
          <a:p>
            <a:pPr eaLnBrk="1" hangingPunct="1"/>
            <a:endParaRPr lang="en-US" altLang="en-US" sz="2000"/>
          </a:p>
          <a:p>
            <a:pPr eaLnBrk="1" hangingPunct="1"/>
            <a:endParaRPr lang="en-US" altLang="en-US"/>
          </a:p>
        </p:txBody>
      </p:sp>
      <p:pic>
        <p:nvPicPr>
          <p:cNvPr id="41986" name="Picture 2">
            <a:extLst>
              <a:ext uri="{FF2B5EF4-FFF2-40B4-BE49-F238E27FC236}">
                <a16:creationId xmlns:a16="http://schemas.microsoft.com/office/drawing/2014/main" id="{A7408DF6-387B-A73E-316D-1AF16B1C6311}"/>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3962400"/>
            <a:ext cx="243840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Read1763.WAV">
            <a:hlinkClick r:id="" action="ppaction://media"/>
            <a:extLst>
              <a:ext uri="{FF2B5EF4-FFF2-40B4-BE49-F238E27FC236}">
                <a16:creationId xmlns:a16="http://schemas.microsoft.com/office/drawing/2014/main" id="{E9875DC7-49AA-F8DE-14AE-4916E4E5F1BA}"/>
              </a:ext>
              <a:ext uri="{C183D7F6-B498-43B3-948B-1728B52AA6E4}">
                <adec:decorative xmlns:adec="http://schemas.microsoft.com/office/drawing/2017/decorative" val="1"/>
              </a:ext>
            </a:extLst>
          </p:cNvPr>
          <p:cNvPicPr>
            <a:picLocks noRot="1" noChangeAspect="1"/>
          </p:cNvPicPr>
          <p:nvPr>
            <a:wavAudioFile r:embed="rId1" name="Reading Time-12.WAV"/>
          </p:nvPr>
        </p:nvPicPr>
        <p:blipFill>
          <a:blip r:embed="rId6">
            <a:extLst>
              <a:ext uri="{28A0092B-C50C-407E-A947-70E740481C1C}">
                <a14:useLocalDpi xmlns:a14="http://schemas.microsoft.com/office/drawing/2010/main" val="0"/>
              </a:ext>
            </a:extLst>
          </a:blip>
          <a:srcRect/>
          <a:stretch>
            <a:fillRect/>
          </a:stretch>
        </p:blipFill>
        <p:spPr bwMode="auto">
          <a:xfrm>
            <a:off x="9296400" y="63373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ooter Placeholder 3">
            <a:extLst>
              <a:ext uri="{FF2B5EF4-FFF2-40B4-BE49-F238E27FC236}">
                <a16:creationId xmlns:a16="http://schemas.microsoft.com/office/drawing/2014/main" id="{412AB3D1-D773-2350-86EB-D61572212A1F}"/>
              </a:ext>
            </a:extLst>
          </p:cNvPr>
          <p:cNvSpPr>
            <a:spLocks noGrp="1"/>
          </p:cNvSpPr>
          <p:nvPr/>
        </p:nvSpPr>
        <p:spPr>
          <a:xfrm>
            <a:off x="3124200" y="6459538"/>
            <a:ext cx="3733800" cy="365125"/>
          </a:xfrm>
          <a:prstGeom prst="rect">
            <a:avLst/>
          </a:prstGeom>
        </p:spPr>
        <p:txBody>
          <a:bodyPr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sz="1200" kern="1200">
                <a:solidFill>
                  <a:schemeClr val="tx1"/>
                </a:solidFill>
                <a:latin typeface="Arial" charset="0"/>
                <a:ea typeface="+mn-ea"/>
                <a:cs typeface="+mn-cs"/>
              </a:defRPr>
            </a:lvl2pPr>
            <a:lvl3pPr marL="914400" algn="l" rtl="0" fontAlgn="base">
              <a:spcBef>
                <a:spcPct val="0"/>
              </a:spcBef>
              <a:spcAft>
                <a:spcPct val="0"/>
              </a:spcAft>
              <a:defRPr sz="1200" kern="1200">
                <a:solidFill>
                  <a:schemeClr val="tx1"/>
                </a:solidFill>
                <a:latin typeface="Arial" charset="0"/>
                <a:ea typeface="+mn-ea"/>
                <a:cs typeface="+mn-cs"/>
              </a:defRPr>
            </a:lvl3pPr>
            <a:lvl4pPr marL="1371600" algn="l" rtl="0" fontAlgn="base">
              <a:spcBef>
                <a:spcPct val="0"/>
              </a:spcBef>
              <a:spcAft>
                <a:spcPct val="0"/>
              </a:spcAft>
              <a:defRPr sz="1200" kern="1200">
                <a:solidFill>
                  <a:schemeClr val="tx1"/>
                </a:solidFill>
                <a:latin typeface="Arial" charset="0"/>
                <a:ea typeface="+mn-ea"/>
                <a:cs typeface="+mn-cs"/>
              </a:defRPr>
            </a:lvl4pPr>
            <a:lvl5pPr marL="1828800" algn="l"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a:defRPr/>
            </a:pPr>
            <a:r>
              <a:rPr lang="en-US" b="1" dirty="0">
                <a:solidFill>
                  <a:schemeClr val="accent2">
                    <a:lumMod val="75000"/>
                  </a:schemeClr>
                </a:solidFill>
              </a:rPr>
              <a:t>English Language Studies Department </a:t>
            </a:r>
            <a:r>
              <a:rPr lang="en-US" dirty="0"/>
              <a:t>www.seminolestate.edu/adult-ed/els/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1889" fill="hold"/>
                                        <p:tgtEl>
                                          <p:spTgt spid="6"/>
                                        </p:tgtEl>
                                      </p:cBhvr>
                                    </p:cmd>
                                  </p:childTnLst>
                                </p:cTn>
                              </p:par>
                              <p:par>
                                <p:cTn id="7" presetID="47" presetClass="entr" presetSubtype="0" fill="hold" grpId="0" nodeType="withEffect">
                                  <p:stCondLst>
                                    <p:cond delay="30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1000"/>
                                        <p:tgtEl>
                                          <p:spTgt spid="10"/>
                                        </p:tgtEl>
                                      </p:cBhvr>
                                    </p:animEffect>
                                    <p:anim calcmode="lin" valueType="num">
                                      <p:cBhvr>
                                        <p:cTn id="10" dur="1000" fill="hold"/>
                                        <p:tgtEl>
                                          <p:spTgt spid="10"/>
                                        </p:tgtEl>
                                        <p:attrNameLst>
                                          <p:attrName>ppt_x</p:attrName>
                                        </p:attrNameLst>
                                      </p:cBhvr>
                                      <p:tavLst>
                                        <p:tav tm="0">
                                          <p:val>
                                            <p:strVal val="#ppt_x"/>
                                          </p:val>
                                        </p:tav>
                                        <p:tav tm="100000">
                                          <p:val>
                                            <p:strVal val="#ppt_x"/>
                                          </p:val>
                                        </p:tav>
                                      </p:tavLst>
                                    </p:anim>
                                    <p:anim calcmode="lin" valueType="num">
                                      <p:cBhvr>
                                        <p:cTn id="11" dur="1000" fill="hold"/>
                                        <p:tgtEl>
                                          <p:spTgt spid="10"/>
                                        </p:tgtEl>
                                        <p:attrNameLst>
                                          <p:attrName>ppt_y</p:attrName>
                                        </p:attrNameLst>
                                      </p:cBhvr>
                                      <p:tavLst>
                                        <p:tav tm="0">
                                          <p:val>
                                            <p:strVal val="#ppt_y-.1"/>
                                          </p:val>
                                        </p:tav>
                                        <p:tav tm="100000">
                                          <p:val>
                                            <p:strVal val="#ppt_y"/>
                                          </p:val>
                                        </p:tav>
                                      </p:tavLst>
                                    </p:anim>
                                  </p:childTnLst>
                                </p:cTn>
                              </p:par>
                              <p:par>
                                <p:cTn id="12" presetID="4" presetClass="entr" presetSubtype="16" fill="hold" nodeType="withEffect">
                                  <p:stCondLst>
                                    <p:cond delay="400"/>
                                  </p:stCondLst>
                                  <p:childTnLst>
                                    <p:set>
                                      <p:cBhvr>
                                        <p:cTn id="13" dur="1" fill="hold">
                                          <p:stCondLst>
                                            <p:cond delay="0"/>
                                          </p:stCondLst>
                                        </p:cTn>
                                        <p:tgtEl>
                                          <p:spTgt spid="41986"/>
                                        </p:tgtEl>
                                        <p:attrNameLst>
                                          <p:attrName>style.visibility</p:attrName>
                                        </p:attrNameLst>
                                      </p:cBhvr>
                                      <p:to>
                                        <p:strVal val="visible"/>
                                      </p:to>
                                    </p:set>
                                    <p:animEffect transition="in" filter="box(in)">
                                      <p:cBhvr>
                                        <p:cTn id="14" dur="1000"/>
                                        <p:tgtEl>
                                          <p:spTgt spid="4198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5"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2B03CC9E-3185-A455-98C4-D4C03E378175}"/>
              </a:ext>
              <a:ext uri="{C183D7F6-B498-43B3-948B-1728B52AA6E4}">
                <adec:decorative xmlns:adec="http://schemas.microsoft.com/office/drawing/2017/decorative" val="1"/>
              </a:ext>
            </a:extLst>
          </p:cNvPr>
          <p:cNvPicPr>
            <a:picLocks noGrp="1" noChangeAspect="1"/>
          </p:cNvPicPr>
          <p:nvPr/>
        </p:nvPicPr>
        <p:blipFill>
          <a:blip r:embed="rId4">
            <a:duotone>
              <a:schemeClr val="accent2">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A667C5F-96B7-73AB-6290-AE7DA9B09D45}"/>
              </a:ext>
            </a:extLst>
          </p:cNvPr>
          <p:cNvSpPr>
            <a:spLocks noGrp="1"/>
          </p:cNvSpPr>
          <p:nvPr>
            <p:ph type="ctrTitle"/>
          </p:nvPr>
        </p:nvSpPr>
        <p:spPr>
          <a:xfrm>
            <a:off x="685800" y="-1470025"/>
            <a:ext cx="7772400" cy="1470025"/>
          </a:xfrm>
        </p:spPr>
        <p:txBody>
          <a:bodyPr vert="horz" wrap="square" lIns="91440" tIns="45720" rIns="91440" bIns="45720" numCol="1" anchor="b" anchorCtr="0" compatLnSpc="1">
            <a:prstTxWarp prst="textNoShape">
              <a:avLst/>
            </a:prstTxWarp>
          </a:bodyPr>
          <a:lstStyle/>
          <a:p>
            <a:r>
              <a:rPr lang="en-US" dirty="0"/>
              <a:t>Slide 15</a:t>
            </a:r>
          </a:p>
        </p:txBody>
      </p:sp>
      <p:sp>
        <p:nvSpPr>
          <p:cNvPr id="16387" name="Text Box 2">
            <a:extLst>
              <a:ext uri="{FF2B5EF4-FFF2-40B4-BE49-F238E27FC236}">
                <a16:creationId xmlns:a16="http://schemas.microsoft.com/office/drawing/2014/main" id="{B6878613-1A7D-4B51-E643-28BAB013B755}"/>
              </a:ext>
            </a:extLst>
          </p:cNvPr>
          <p:cNvSpPr txBox="1">
            <a:spLocks noChangeArrowheads="1"/>
          </p:cNvSpPr>
          <p:nvPr/>
        </p:nvSpPr>
        <p:spPr bwMode="auto">
          <a:xfrm>
            <a:off x="533400" y="685800"/>
            <a:ext cx="7315200" cy="528638"/>
          </a:xfrm>
          <a:prstGeom prst="rect">
            <a:avLst/>
          </a:prstGeom>
          <a:solidFill>
            <a:srgbClr val="FFFF99"/>
          </a:solidFill>
          <a:ln w="9525">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800" b="1" i="1"/>
              <a:t>Time Management (in timed tests)</a:t>
            </a:r>
            <a:endParaRPr lang="en-US" altLang="en-US" sz="2400"/>
          </a:p>
        </p:txBody>
      </p:sp>
      <p:sp>
        <p:nvSpPr>
          <p:cNvPr id="15363" name="Text Box 62">
            <a:extLst>
              <a:ext uri="{FF2B5EF4-FFF2-40B4-BE49-F238E27FC236}">
                <a16:creationId xmlns:a16="http://schemas.microsoft.com/office/drawing/2014/main" id="{0466FAE2-904F-A838-9FE7-69073F8D4581}"/>
              </a:ext>
            </a:extLst>
          </p:cNvPr>
          <p:cNvSpPr txBox="1">
            <a:spLocks noChangeArrowheads="1"/>
          </p:cNvSpPr>
          <p:nvPr/>
        </p:nvSpPr>
        <p:spPr bwMode="auto">
          <a:xfrm>
            <a:off x="1279525" y="1752600"/>
            <a:ext cx="6553200" cy="3698875"/>
          </a:xfrm>
          <a:prstGeom prst="rect">
            <a:avLst/>
          </a:prstGeom>
          <a:solidFill>
            <a:srgbClr val="FFFF99"/>
          </a:solidFill>
          <a:ln>
            <a:noFill/>
          </a:ln>
          <a:extLst>
            <a:ext uri="{91240B29-F687-4F45-9708-019B960494DF}">
              <a14:hiddenLine xmlns:a14="http://schemas.microsoft.com/office/drawing/2010/main" w="76200">
                <a:solidFill>
                  <a:srgbClr val="000000"/>
                </a:solidFill>
                <a:miter lim="800000"/>
                <a:headEnd/>
                <a:tailEnd/>
              </a14:hiddenLine>
            </a:ext>
          </a:extLst>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000" b="1" i="1"/>
              <a:t>Example situation:</a:t>
            </a:r>
          </a:p>
          <a:p>
            <a:pPr eaLnBrk="1" hangingPunct="1"/>
            <a:r>
              <a:rPr lang="en-US" altLang="en-US" sz="2000" i="1"/>
              <a:t>You have 50 minutes to take the test.</a:t>
            </a:r>
          </a:p>
          <a:p>
            <a:pPr eaLnBrk="1" hangingPunct="1"/>
            <a:r>
              <a:rPr lang="en-US" altLang="en-US" sz="2000" i="1"/>
              <a:t>The test has 60 multiple choice questions.</a:t>
            </a:r>
          </a:p>
          <a:p>
            <a:pPr eaLnBrk="1" hangingPunct="1"/>
            <a:endParaRPr lang="en-US" altLang="en-US" sz="1600" i="1"/>
          </a:p>
          <a:p>
            <a:pPr eaLnBrk="1" hangingPunct="1"/>
            <a:r>
              <a:rPr lang="en-US" altLang="en-US" sz="2000"/>
              <a:t>That means you can not expend more than a minute </a:t>
            </a:r>
            <a:br>
              <a:rPr lang="en-US" altLang="en-US" sz="2000"/>
            </a:br>
            <a:r>
              <a:rPr lang="en-US" altLang="en-US" sz="2000"/>
              <a:t>per question.</a:t>
            </a:r>
          </a:p>
          <a:p>
            <a:pPr eaLnBrk="1" hangingPunct="1"/>
            <a:endParaRPr lang="en-US" altLang="en-US" sz="2000"/>
          </a:p>
          <a:p>
            <a:pPr eaLnBrk="1" hangingPunct="1"/>
            <a:r>
              <a:rPr lang="en-US" altLang="en-US" sz="2000"/>
              <a:t>Remember to </a:t>
            </a:r>
            <a:r>
              <a:rPr lang="en-US" altLang="en-US" sz="2000" b="1" i="1"/>
              <a:t>trust your preparation</a:t>
            </a:r>
            <a:r>
              <a:rPr lang="en-US" altLang="en-US" sz="2000" b="1"/>
              <a:t>, </a:t>
            </a:r>
            <a:r>
              <a:rPr lang="en-US" altLang="en-US" sz="2000" b="1" i="1"/>
              <a:t>answer the questions you know first and the uncertain ones after</a:t>
            </a:r>
            <a:r>
              <a:rPr lang="en-US" altLang="en-US" sz="2000"/>
              <a:t>, and try to </a:t>
            </a:r>
            <a:r>
              <a:rPr lang="en-US" altLang="en-US" sz="2000" b="1" i="1"/>
              <a:t>go over your work carefully if time allows. </a:t>
            </a:r>
          </a:p>
          <a:p>
            <a:pPr eaLnBrk="1" hangingPunct="1"/>
            <a:endParaRPr lang="en-US" altLang="en-US" sz="2000" b="1" i="1"/>
          </a:p>
        </p:txBody>
      </p:sp>
      <p:pic>
        <p:nvPicPr>
          <p:cNvPr id="7" name="Read1778.WAV">
            <a:hlinkClick r:id="" action="ppaction://media"/>
            <a:extLst>
              <a:ext uri="{FF2B5EF4-FFF2-40B4-BE49-F238E27FC236}">
                <a16:creationId xmlns:a16="http://schemas.microsoft.com/office/drawing/2014/main" id="{E4AE8587-C7A2-30CF-0357-68C20D6D114E}"/>
              </a:ext>
              <a:ext uri="{C183D7F6-B498-43B3-948B-1728B52AA6E4}">
                <adec:decorative xmlns:adec="http://schemas.microsoft.com/office/drawing/2017/decorative" val="1"/>
              </a:ext>
            </a:extLst>
          </p:cNvPr>
          <p:cNvPicPr>
            <a:picLocks noRot="1" noChangeAspect="1"/>
          </p:cNvPicPr>
          <p:nvPr>
            <a:wavAudioFile r:embed="rId1" name="Reading Time-13.WAV"/>
          </p:nvPr>
        </p:nvPicPr>
        <p:blipFill>
          <a:blip r:embed="rId5">
            <a:extLst>
              <a:ext uri="{28A0092B-C50C-407E-A947-70E740481C1C}">
                <a14:useLocalDpi xmlns:a14="http://schemas.microsoft.com/office/drawing/2010/main" val="0"/>
              </a:ext>
            </a:extLst>
          </a:blip>
          <a:srcRect/>
          <a:stretch>
            <a:fillRect/>
          </a:stretch>
        </p:blipFill>
        <p:spPr bwMode="auto">
          <a:xfrm>
            <a:off x="9220200" y="5943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ooter Placeholder 3">
            <a:extLst>
              <a:ext uri="{FF2B5EF4-FFF2-40B4-BE49-F238E27FC236}">
                <a16:creationId xmlns:a16="http://schemas.microsoft.com/office/drawing/2014/main" id="{B687B963-FFAD-544B-9813-42C6FD0F85EA}"/>
              </a:ext>
            </a:extLst>
          </p:cNvPr>
          <p:cNvSpPr>
            <a:spLocks noGrp="1"/>
          </p:cNvSpPr>
          <p:nvPr/>
        </p:nvSpPr>
        <p:spPr>
          <a:xfrm>
            <a:off x="3124200" y="6459538"/>
            <a:ext cx="3733800" cy="365125"/>
          </a:xfrm>
          <a:prstGeom prst="rect">
            <a:avLst/>
          </a:prstGeom>
        </p:spPr>
        <p:txBody>
          <a:bodyPr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sz="1200" kern="1200">
                <a:solidFill>
                  <a:schemeClr val="tx1"/>
                </a:solidFill>
                <a:latin typeface="Arial" charset="0"/>
                <a:ea typeface="+mn-ea"/>
                <a:cs typeface="+mn-cs"/>
              </a:defRPr>
            </a:lvl2pPr>
            <a:lvl3pPr marL="914400" algn="l" rtl="0" fontAlgn="base">
              <a:spcBef>
                <a:spcPct val="0"/>
              </a:spcBef>
              <a:spcAft>
                <a:spcPct val="0"/>
              </a:spcAft>
              <a:defRPr sz="1200" kern="1200">
                <a:solidFill>
                  <a:schemeClr val="tx1"/>
                </a:solidFill>
                <a:latin typeface="Arial" charset="0"/>
                <a:ea typeface="+mn-ea"/>
                <a:cs typeface="+mn-cs"/>
              </a:defRPr>
            </a:lvl3pPr>
            <a:lvl4pPr marL="1371600" algn="l" rtl="0" fontAlgn="base">
              <a:spcBef>
                <a:spcPct val="0"/>
              </a:spcBef>
              <a:spcAft>
                <a:spcPct val="0"/>
              </a:spcAft>
              <a:defRPr sz="1200" kern="1200">
                <a:solidFill>
                  <a:schemeClr val="tx1"/>
                </a:solidFill>
                <a:latin typeface="Arial" charset="0"/>
                <a:ea typeface="+mn-ea"/>
                <a:cs typeface="+mn-cs"/>
              </a:defRPr>
            </a:lvl4pPr>
            <a:lvl5pPr marL="1828800" algn="l"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a:defRPr/>
            </a:pPr>
            <a:r>
              <a:rPr lang="en-US" b="1" dirty="0">
                <a:solidFill>
                  <a:schemeClr val="accent2">
                    <a:lumMod val="75000"/>
                  </a:schemeClr>
                </a:solidFill>
              </a:rPr>
              <a:t>English Language Studies Department </a:t>
            </a:r>
            <a:r>
              <a:rPr lang="en-US" dirty="0"/>
              <a:t>www.seminolestate.edu/adult-ed/els/</a:t>
            </a:r>
          </a:p>
        </p:txBody>
      </p:sp>
      <p:pic>
        <p:nvPicPr>
          <p:cNvPr id="15364" name="Picture 7">
            <a:extLst>
              <a:ext uri="{FF2B5EF4-FFF2-40B4-BE49-F238E27FC236}">
                <a16:creationId xmlns:a16="http://schemas.microsoft.com/office/drawing/2014/main" id="{17D0A335-23FB-2FB6-7AFB-48E1B07FEFD2}"/>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58063" y="2514600"/>
            <a:ext cx="1522412" cy="243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4892" fill="hold"/>
                                        <p:tgtEl>
                                          <p:spTgt spid="7"/>
                                        </p:tgtEl>
                                      </p:cBhvr>
                                    </p:cmd>
                                  </p:childTnLst>
                                </p:cTn>
                              </p:par>
                              <p:par>
                                <p:cTn id="7" presetID="12" presetClass="entr" presetSubtype="4" fill="hold" grpId="0" nodeType="withEffect">
                                  <p:stCondLst>
                                    <p:cond delay="0"/>
                                  </p:stCondLst>
                                  <p:childTnLst>
                                    <p:set>
                                      <p:cBhvr>
                                        <p:cTn id="8" dur="1" fill="hold">
                                          <p:stCondLst>
                                            <p:cond delay="0"/>
                                          </p:stCondLst>
                                        </p:cTn>
                                        <p:tgtEl>
                                          <p:spTgt spid="15363"/>
                                        </p:tgtEl>
                                        <p:attrNameLst>
                                          <p:attrName>style.visibility</p:attrName>
                                        </p:attrNameLst>
                                      </p:cBhvr>
                                      <p:to>
                                        <p:strVal val="visible"/>
                                      </p:to>
                                    </p:set>
                                    <p:animEffect transition="in" filter="slide(fromBottom)">
                                      <p:cBhvr>
                                        <p:cTn id="9" dur="500"/>
                                        <p:tgtEl>
                                          <p:spTgt spid="15363"/>
                                        </p:tgtEl>
                                      </p:cBhvr>
                                    </p:animEffect>
                                  </p:childTnLst>
                                </p:cTn>
                              </p:par>
                              <p:par>
                                <p:cTn id="10" presetID="12" presetClass="entr" presetSubtype="4" fill="hold" nodeType="withEffect">
                                  <p:stCondLst>
                                    <p:cond delay="0"/>
                                  </p:stCondLst>
                                  <p:childTnLst>
                                    <p:set>
                                      <p:cBhvr>
                                        <p:cTn id="11" dur="1" fill="hold">
                                          <p:stCondLst>
                                            <p:cond delay="0"/>
                                          </p:stCondLst>
                                        </p:cTn>
                                        <p:tgtEl>
                                          <p:spTgt spid="15364"/>
                                        </p:tgtEl>
                                        <p:attrNameLst>
                                          <p:attrName>style.visibility</p:attrName>
                                        </p:attrNameLst>
                                      </p:cBhvr>
                                      <p:to>
                                        <p:strVal val="visible"/>
                                      </p:to>
                                    </p:set>
                                    <p:animEffect transition="in" filter="slide(fromBottom)">
                                      <p:cBhvr>
                                        <p:cTn id="12" dur="500"/>
                                        <p:tgtEl>
                                          <p:spTgt spid="1536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bldLst>
      <p:bldP spid="1536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0D48044A-5C7D-CAC4-57F7-6718BBDA9E44}"/>
              </a:ext>
              <a:ext uri="{C183D7F6-B498-43B3-948B-1728B52AA6E4}">
                <adec:decorative xmlns:adec="http://schemas.microsoft.com/office/drawing/2017/decorative" val="1"/>
              </a:ext>
            </a:extLst>
          </p:cNvPr>
          <p:cNvPicPr>
            <a:picLocks noGrp="1" noChangeAspect="1"/>
          </p:cNvPicPr>
          <p:nvPr/>
        </p:nvPicPr>
        <p:blipFill>
          <a:blip r:embed="rId3">
            <a:duotone>
              <a:schemeClr val="accent2">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A88981D-D98D-1CEC-5426-EE906499377F}"/>
              </a:ext>
            </a:extLst>
          </p:cNvPr>
          <p:cNvSpPr>
            <a:spLocks noGrp="1"/>
          </p:cNvSpPr>
          <p:nvPr>
            <p:ph type="title" idx="4294967295"/>
          </p:nvPr>
        </p:nvSpPr>
        <p:spPr>
          <a:xfrm>
            <a:off x="457200" y="-1143000"/>
            <a:ext cx="8229600" cy="1143000"/>
          </a:xfrm>
        </p:spPr>
        <p:txBody>
          <a:bodyPr vert="horz" wrap="square" lIns="91440" tIns="45720" rIns="91440" bIns="45720" numCol="1" anchor="b" anchorCtr="0" compatLnSpc="1">
            <a:prstTxWarp prst="textNoShape">
              <a:avLst/>
            </a:prstTxWarp>
          </a:bodyPr>
          <a:lstStyle/>
          <a:p>
            <a:r>
              <a:rPr lang="en-US" dirty="0"/>
              <a:t>Slide 16</a:t>
            </a:r>
          </a:p>
        </p:txBody>
      </p:sp>
      <p:sp>
        <p:nvSpPr>
          <p:cNvPr id="41" name="Rectangle 56">
            <a:extLst>
              <a:ext uri="{FF2B5EF4-FFF2-40B4-BE49-F238E27FC236}">
                <a16:creationId xmlns:a16="http://schemas.microsoft.com/office/drawing/2014/main" id="{65874A26-DD56-257A-16E7-3BF1CC0B6C20}"/>
              </a:ext>
            </a:extLst>
          </p:cNvPr>
          <p:cNvSpPr>
            <a:spLocks noChangeArrowheads="1"/>
          </p:cNvSpPr>
          <p:nvPr/>
        </p:nvSpPr>
        <p:spPr bwMode="auto">
          <a:xfrm>
            <a:off x="0" y="990600"/>
            <a:ext cx="9144000" cy="1676400"/>
          </a:xfrm>
          <a:prstGeom prst="rect">
            <a:avLst/>
          </a:prstGeom>
          <a:gradFill flip="none" rotWithShape="1">
            <a:gsLst>
              <a:gs pos="100000">
                <a:srgbClr val="FFC000">
                  <a:tint val="66000"/>
                  <a:satMod val="160000"/>
                </a:srgbClr>
              </a:gs>
              <a:gs pos="50000">
                <a:srgbClr val="FFC000">
                  <a:tint val="44500"/>
                  <a:satMod val="160000"/>
                </a:srgbClr>
              </a:gs>
              <a:gs pos="100000">
                <a:srgbClr val="FFC000">
                  <a:tint val="23500"/>
                  <a:satMod val="160000"/>
                </a:srgbClr>
              </a:gs>
            </a:gsLst>
            <a:lin ang="5400000" scaled="1"/>
            <a:tileRect/>
          </a:gradFill>
          <a:ln w="28575">
            <a:solidFill>
              <a:srgbClr val="FFC000"/>
            </a:solidFill>
            <a:miter lim="800000"/>
            <a:headEnd/>
            <a:tailEnd/>
          </a:ln>
          <a:effectLst/>
          <a:scene3d>
            <a:camera prst="orthographicFront"/>
            <a:lightRig rig="threePt" dir="t"/>
          </a:scene3d>
          <a:sp3d>
            <a:bevelT w="152400" h="50800" prst="softRound"/>
          </a:sp3d>
        </p:spPr>
        <p:txBody>
          <a:bodyPr anchor="ctr"/>
          <a:lstStyle/>
          <a:p>
            <a:pPr algn="ctr" eaLnBrk="0" hangingPunct="0">
              <a:defRPr/>
            </a:pPr>
            <a:r>
              <a:rPr lang="en-US" sz="4000" b="1" i="1" dirty="0">
                <a:effectLst>
                  <a:outerShdw blurRad="38100" dist="38100" dir="2700000" algn="tl">
                    <a:srgbClr val="C0C0C0"/>
                  </a:outerShdw>
                </a:effectLst>
                <a:latin typeface="Arial" charset="0"/>
              </a:rPr>
              <a:t>Please practice your new skills by answering the following questions.</a:t>
            </a:r>
          </a:p>
        </p:txBody>
      </p:sp>
      <p:graphicFrame>
        <p:nvGraphicFramePr>
          <p:cNvPr id="65" name="Diagram 64">
            <a:extLst>
              <a:ext uri="{FF2B5EF4-FFF2-40B4-BE49-F238E27FC236}">
                <a16:creationId xmlns:a16="http://schemas.microsoft.com/office/drawing/2014/main" id="{0D66C294-0CB4-6178-BEFB-6F0990B0C65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41543965"/>
              </p:ext>
            </p:extLst>
          </p:nvPr>
        </p:nvGraphicFramePr>
        <p:xfrm>
          <a:off x="2628900" y="3124200"/>
          <a:ext cx="3886200" cy="2438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Read1794.WAV">
            <a:hlinkClick r:id="" action="ppaction://media"/>
            <a:extLst>
              <a:ext uri="{FF2B5EF4-FFF2-40B4-BE49-F238E27FC236}">
                <a16:creationId xmlns:a16="http://schemas.microsoft.com/office/drawing/2014/main" id="{4AE0CB5E-F2BC-553C-9453-5BA4B654361A}"/>
              </a:ext>
              <a:ext uri="{C183D7F6-B498-43B3-948B-1728B52AA6E4}">
                <adec:decorative xmlns:adec="http://schemas.microsoft.com/office/drawing/2017/decorative" val="1"/>
              </a:ext>
            </a:extLst>
          </p:cNvPr>
          <p:cNvPicPr>
            <a:picLocks noRot="1" noChangeAspect="1"/>
          </p:cNvPicPr>
          <p:nvPr>
            <a:wavAudioFile r:embed="rId1" name="Reading Practice Inst for All.WAV"/>
          </p:nvPr>
        </p:nvPicPr>
        <p:blipFill>
          <a:blip r:embed="rId9">
            <a:extLst>
              <a:ext uri="{28A0092B-C50C-407E-A947-70E740481C1C}">
                <a14:useLocalDpi xmlns:a14="http://schemas.microsoft.com/office/drawing/2010/main" val="0"/>
              </a:ext>
            </a:extLst>
          </a:blip>
          <a:srcRect/>
          <a:stretch>
            <a:fillRect/>
          </a:stretch>
        </p:blipFill>
        <p:spPr bwMode="auto">
          <a:xfrm>
            <a:off x="9220200" y="6154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3">
            <a:extLst>
              <a:ext uri="{FF2B5EF4-FFF2-40B4-BE49-F238E27FC236}">
                <a16:creationId xmlns:a16="http://schemas.microsoft.com/office/drawing/2014/main" id="{0B7D0380-5D02-D09C-B044-87094F1F6F21}"/>
              </a:ext>
            </a:extLst>
          </p:cNvPr>
          <p:cNvSpPr>
            <a:spLocks noGrp="1"/>
          </p:cNvSpPr>
          <p:nvPr/>
        </p:nvSpPr>
        <p:spPr>
          <a:xfrm>
            <a:off x="3124200" y="6459538"/>
            <a:ext cx="3733800" cy="365125"/>
          </a:xfrm>
          <a:prstGeom prst="rect">
            <a:avLst/>
          </a:prstGeom>
        </p:spPr>
        <p:txBody>
          <a:bodyPr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sz="1200" kern="1200">
                <a:solidFill>
                  <a:schemeClr val="tx1"/>
                </a:solidFill>
                <a:latin typeface="Arial" charset="0"/>
                <a:ea typeface="+mn-ea"/>
                <a:cs typeface="+mn-cs"/>
              </a:defRPr>
            </a:lvl2pPr>
            <a:lvl3pPr marL="914400" algn="l" rtl="0" fontAlgn="base">
              <a:spcBef>
                <a:spcPct val="0"/>
              </a:spcBef>
              <a:spcAft>
                <a:spcPct val="0"/>
              </a:spcAft>
              <a:defRPr sz="1200" kern="1200">
                <a:solidFill>
                  <a:schemeClr val="tx1"/>
                </a:solidFill>
                <a:latin typeface="Arial" charset="0"/>
                <a:ea typeface="+mn-ea"/>
                <a:cs typeface="+mn-cs"/>
              </a:defRPr>
            </a:lvl3pPr>
            <a:lvl4pPr marL="1371600" algn="l" rtl="0" fontAlgn="base">
              <a:spcBef>
                <a:spcPct val="0"/>
              </a:spcBef>
              <a:spcAft>
                <a:spcPct val="0"/>
              </a:spcAft>
              <a:defRPr sz="1200" kern="1200">
                <a:solidFill>
                  <a:schemeClr val="tx1"/>
                </a:solidFill>
                <a:latin typeface="Arial" charset="0"/>
                <a:ea typeface="+mn-ea"/>
                <a:cs typeface="+mn-cs"/>
              </a:defRPr>
            </a:lvl4pPr>
            <a:lvl5pPr marL="1828800" algn="l"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a:defRPr/>
            </a:pPr>
            <a:r>
              <a:rPr lang="en-US" b="1" dirty="0">
                <a:solidFill>
                  <a:schemeClr val="accent2">
                    <a:lumMod val="75000"/>
                  </a:schemeClr>
                </a:solidFill>
              </a:rPr>
              <a:t>English Language Studies Department </a:t>
            </a:r>
            <a:r>
              <a:rPr lang="en-US" dirty="0"/>
              <a:t>www.seminolestate.edu/adult-ed/els/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316" fill="hold"/>
                                        <p:tgtEl>
                                          <p:spTgt spid="5"/>
                                        </p:tgtEl>
                                      </p:cBhvr>
                                    </p:cmd>
                                  </p:childTnLst>
                                </p:cTn>
                              </p:par>
                              <p:par>
                                <p:cTn id="7" presetID="12" presetClass="entr" presetSubtype="4" fill="hold" grpId="0" nodeType="withEffect">
                                  <p:stCondLst>
                                    <p:cond delay="200"/>
                                  </p:stCondLst>
                                  <p:childTnLst>
                                    <p:set>
                                      <p:cBhvr>
                                        <p:cTn id="8" dur="1" fill="hold">
                                          <p:stCondLst>
                                            <p:cond delay="0"/>
                                          </p:stCondLst>
                                        </p:cTn>
                                        <p:tgtEl>
                                          <p:spTgt spid="65"/>
                                        </p:tgtEl>
                                        <p:attrNameLst>
                                          <p:attrName>style.visibility</p:attrName>
                                        </p:attrNameLst>
                                      </p:cBhvr>
                                      <p:to>
                                        <p:strVal val="visible"/>
                                      </p:to>
                                    </p:set>
                                    <p:animEffect transition="in" filter="slide(fromBottom)">
                                      <p:cBhvr>
                                        <p:cTn id="9" dur="10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bldLst>
      <p:bldGraphic spid="65"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5">
            <a:extLst>
              <a:ext uri="{FF2B5EF4-FFF2-40B4-BE49-F238E27FC236}">
                <a16:creationId xmlns:a16="http://schemas.microsoft.com/office/drawing/2014/main" id="{161A9F01-6AA6-EA8C-AF5A-15066FCB4E8C}"/>
              </a:ext>
              <a:ext uri="{C183D7F6-B498-43B3-948B-1728B52AA6E4}">
                <adec:decorative xmlns:adec="http://schemas.microsoft.com/office/drawing/2017/decorative" val="1"/>
              </a:ext>
            </a:extLst>
          </p:cNvPr>
          <p:cNvPicPr>
            <a:picLocks noGrp="1" noChangeAspect="1"/>
          </p:cNvPicPr>
          <p:nvPr/>
        </p:nvPicPr>
        <p:blipFill>
          <a:blip r:embed="rId2">
            <a:duotone>
              <a:schemeClr val="accent2">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9D52EBB-7681-84D6-B3DA-B67584CBF2FB}"/>
              </a:ext>
            </a:extLst>
          </p:cNvPr>
          <p:cNvSpPr>
            <a:spLocks noGrp="1"/>
          </p:cNvSpPr>
          <p:nvPr>
            <p:ph type="title" idx="4294967295"/>
          </p:nvPr>
        </p:nvSpPr>
        <p:spPr>
          <a:xfrm>
            <a:off x="457200" y="-1143000"/>
            <a:ext cx="8229600" cy="1143000"/>
          </a:xfrm>
        </p:spPr>
        <p:txBody>
          <a:bodyPr vert="horz" wrap="square" lIns="91440" tIns="45720" rIns="91440" bIns="45720" numCol="1" anchor="b" anchorCtr="0" compatLnSpc="1">
            <a:prstTxWarp prst="textNoShape">
              <a:avLst/>
            </a:prstTxWarp>
          </a:bodyPr>
          <a:lstStyle/>
          <a:p>
            <a:r>
              <a:rPr lang="en-US" dirty="0"/>
              <a:t>Slide 17</a:t>
            </a:r>
          </a:p>
        </p:txBody>
      </p:sp>
      <p:sp>
        <p:nvSpPr>
          <p:cNvPr id="18435" name="Text Box 2">
            <a:extLst>
              <a:ext uri="{FF2B5EF4-FFF2-40B4-BE49-F238E27FC236}">
                <a16:creationId xmlns:a16="http://schemas.microsoft.com/office/drawing/2014/main" id="{BFF6D6AC-7999-E654-9E3A-B75BB3940420}"/>
              </a:ext>
            </a:extLst>
          </p:cNvPr>
          <p:cNvSpPr txBox="1">
            <a:spLocks noChangeArrowheads="1"/>
          </p:cNvSpPr>
          <p:nvPr/>
        </p:nvSpPr>
        <p:spPr bwMode="auto">
          <a:xfrm>
            <a:off x="457200" y="990600"/>
            <a:ext cx="7315200" cy="528638"/>
          </a:xfrm>
          <a:prstGeom prst="rect">
            <a:avLst/>
          </a:prstGeom>
          <a:solidFill>
            <a:srgbClr val="FFFF99"/>
          </a:solidFill>
          <a:ln w="9525">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800" b="1" i="1"/>
              <a:t>Time Management (in timed tests)</a:t>
            </a:r>
            <a:endParaRPr lang="en-US" altLang="en-US" sz="2400"/>
          </a:p>
        </p:txBody>
      </p:sp>
      <p:sp>
        <p:nvSpPr>
          <p:cNvPr id="10" name="Text Box 62">
            <a:extLst>
              <a:ext uri="{FF2B5EF4-FFF2-40B4-BE49-F238E27FC236}">
                <a16:creationId xmlns:a16="http://schemas.microsoft.com/office/drawing/2014/main" id="{1ABDBB19-1D24-CD57-AB93-1FAE3967BB75}"/>
              </a:ext>
            </a:extLst>
          </p:cNvPr>
          <p:cNvSpPr txBox="1">
            <a:spLocks noChangeArrowheads="1"/>
          </p:cNvSpPr>
          <p:nvPr/>
        </p:nvSpPr>
        <p:spPr bwMode="auto">
          <a:xfrm>
            <a:off x="533400" y="1905000"/>
            <a:ext cx="7315200" cy="2246313"/>
          </a:xfrm>
          <a:prstGeom prst="rect">
            <a:avLst/>
          </a:prstGeom>
          <a:solidFill>
            <a:srgbClr val="FFFF99"/>
          </a:solidFill>
          <a:ln w="9525">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000"/>
              <a:t>The following practice questions are timed, in order for you to apply your new </a:t>
            </a:r>
            <a:r>
              <a:rPr lang="en-US" altLang="en-US" sz="2000" b="1"/>
              <a:t>Time Management </a:t>
            </a:r>
            <a:r>
              <a:rPr lang="en-US" altLang="en-US" sz="2000"/>
              <a:t>skills!</a:t>
            </a:r>
          </a:p>
          <a:p>
            <a:pPr eaLnBrk="1" hangingPunct="1"/>
            <a:endParaRPr lang="en-US" altLang="en-US" sz="2000"/>
          </a:p>
          <a:p>
            <a:pPr eaLnBrk="1" hangingPunct="1"/>
            <a:r>
              <a:rPr lang="en-US" altLang="en-US" sz="2000"/>
              <a:t>You have two and a half minutes (2:30) to read the paragraph, and answer the questions.</a:t>
            </a:r>
          </a:p>
          <a:p>
            <a:pPr eaLnBrk="1" hangingPunct="1"/>
            <a:endParaRPr lang="en-US" altLang="en-US" sz="2000"/>
          </a:p>
          <a:p>
            <a:pPr eaLnBrk="1" hangingPunct="1"/>
            <a:r>
              <a:rPr lang="en-US" altLang="en-US" sz="2000"/>
              <a:t>If you run out of time, you can go back and try again.</a:t>
            </a:r>
          </a:p>
        </p:txBody>
      </p:sp>
      <p:pic>
        <p:nvPicPr>
          <p:cNvPr id="18437" name="Picture 5">
            <a:extLst>
              <a:ext uri="{FF2B5EF4-FFF2-40B4-BE49-F238E27FC236}">
                <a16:creationId xmlns:a16="http://schemas.microsoft.com/office/drawing/2014/main" id="{6DAFC0C9-4722-19F9-3751-340C935052A4}"/>
              </a:ext>
              <a:ext uri="{C183D7F6-B498-43B3-948B-1728B52AA6E4}">
                <adec:decorative xmlns:adec="http://schemas.microsoft.com/office/drawing/2017/decorative" val="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4362450"/>
            <a:ext cx="2266950"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3">
            <a:extLst>
              <a:ext uri="{FF2B5EF4-FFF2-40B4-BE49-F238E27FC236}">
                <a16:creationId xmlns:a16="http://schemas.microsoft.com/office/drawing/2014/main" id="{0903C2A2-BFBE-E824-771E-55A4D893617F}"/>
              </a:ext>
            </a:extLst>
          </p:cNvPr>
          <p:cNvSpPr>
            <a:spLocks noGrp="1"/>
          </p:cNvSpPr>
          <p:nvPr/>
        </p:nvSpPr>
        <p:spPr>
          <a:xfrm>
            <a:off x="3124200" y="6459538"/>
            <a:ext cx="3733800" cy="365125"/>
          </a:xfrm>
          <a:prstGeom prst="rect">
            <a:avLst/>
          </a:prstGeom>
        </p:spPr>
        <p:txBody>
          <a:bodyPr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sz="1200" kern="1200">
                <a:solidFill>
                  <a:schemeClr val="tx1"/>
                </a:solidFill>
                <a:latin typeface="Arial" charset="0"/>
                <a:ea typeface="+mn-ea"/>
                <a:cs typeface="+mn-cs"/>
              </a:defRPr>
            </a:lvl2pPr>
            <a:lvl3pPr marL="914400" algn="l" rtl="0" fontAlgn="base">
              <a:spcBef>
                <a:spcPct val="0"/>
              </a:spcBef>
              <a:spcAft>
                <a:spcPct val="0"/>
              </a:spcAft>
              <a:defRPr sz="1200" kern="1200">
                <a:solidFill>
                  <a:schemeClr val="tx1"/>
                </a:solidFill>
                <a:latin typeface="Arial" charset="0"/>
                <a:ea typeface="+mn-ea"/>
                <a:cs typeface="+mn-cs"/>
              </a:defRPr>
            </a:lvl3pPr>
            <a:lvl4pPr marL="1371600" algn="l" rtl="0" fontAlgn="base">
              <a:spcBef>
                <a:spcPct val="0"/>
              </a:spcBef>
              <a:spcAft>
                <a:spcPct val="0"/>
              </a:spcAft>
              <a:defRPr sz="1200" kern="1200">
                <a:solidFill>
                  <a:schemeClr val="tx1"/>
                </a:solidFill>
                <a:latin typeface="Arial" charset="0"/>
                <a:ea typeface="+mn-ea"/>
                <a:cs typeface="+mn-cs"/>
              </a:defRPr>
            </a:lvl4pPr>
            <a:lvl5pPr marL="1828800" algn="l"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a:defRPr/>
            </a:pPr>
            <a:r>
              <a:rPr lang="en-US" b="1" dirty="0">
                <a:solidFill>
                  <a:schemeClr val="accent2">
                    <a:lumMod val="75000"/>
                  </a:schemeClr>
                </a:solidFill>
              </a:rPr>
              <a:t>English Language Studies Department </a:t>
            </a:r>
            <a:r>
              <a:rPr lang="en-US" dirty="0"/>
              <a:t>www.seminolestate.edu/adult-ed/els/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lide(fromBottom)">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Content Placeholder 5">
            <a:extLst>
              <a:ext uri="{FF2B5EF4-FFF2-40B4-BE49-F238E27FC236}">
                <a16:creationId xmlns:a16="http://schemas.microsoft.com/office/drawing/2014/main" id="{AC259F4A-8AAE-5F1C-2B25-E297D9E4CB0F}"/>
              </a:ext>
              <a:ext uri="{C183D7F6-B498-43B3-948B-1728B52AA6E4}">
                <adec:decorative xmlns:adec="http://schemas.microsoft.com/office/drawing/2017/decorative" val="1"/>
              </a:ext>
            </a:extLst>
          </p:cNvPr>
          <p:cNvPicPr>
            <a:picLocks noGrp="1" noChangeAspect="1"/>
          </p:cNvPicPr>
          <p:nvPr/>
        </p:nvPicPr>
        <p:blipFill>
          <a:blip r:embed="rId3">
            <a:duotone>
              <a:schemeClr val="accent2">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54D6379-AE4E-B7E9-7F8E-B39E56340863}"/>
              </a:ext>
            </a:extLst>
          </p:cNvPr>
          <p:cNvSpPr>
            <a:spLocks noGrp="1"/>
          </p:cNvSpPr>
          <p:nvPr>
            <p:ph type="ctrTitle"/>
          </p:nvPr>
        </p:nvSpPr>
        <p:spPr>
          <a:xfrm>
            <a:off x="685800" y="-1470025"/>
            <a:ext cx="7772400" cy="1470025"/>
          </a:xfrm>
        </p:spPr>
        <p:txBody>
          <a:bodyPr vert="horz" wrap="square" lIns="91440" tIns="45720" rIns="91440" bIns="45720" numCol="1" anchor="b" anchorCtr="0" compatLnSpc="1">
            <a:prstTxWarp prst="textNoShape">
              <a:avLst/>
            </a:prstTxWarp>
          </a:bodyPr>
          <a:lstStyle/>
          <a:p>
            <a:r>
              <a:rPr lang="en-US" dirty="0"/>
              <a:t>Slide 18</a:t>
            </a:r>
          </a:p>
        </p:txBody>
      </p:sp>
      <p:pic>
        <p:nvPicPr>
          <p:cNvPr id="19471" name="Picture 9">
            <a:extLst>
              <a:ext uri="{FF2B5EF4-FFF2-40B4-BE49-F238E27FC236}">
                <a16:creationId xmlns:a16="http://schemas.microsoft.com/office/drawing/2014/main" id="{54DFBEB7-D3B8-C410-E3DD-64CD697B32DA}"/>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524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a:extLst>
              <a:ext uri="{FF2B5EF4-FFF2-40B4-BE49-F238E27FC236}">
                <a16:creationId xmlns:a16="http://schemas.microsoft.com/office/drawing/2014/main" id="{0261BCA0-FB95-208D-B02F-AECDAE114EA6}"/>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55563"/>
            <a:ext cx="838200"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8" name="Text Box 7">
            <a:extLst>
              <a:ext uri="{FF2B5EF4-FFF2-40B4-BE49-F238E27FC236}">
                <a16:creationId xmlns:a16="http://schemas.microsoft.com/office/drawing/2014/main" id="{B4B0449B-B77A-1C0C-8DBC-4A5B117B4EF7}"/>
              </a:ext>
            </a:extLst>
          </p:cNvPr>
          <p:cNvSpPr txBox="1">
            <a:spLocks noChangeArrowheads="1"/>
          </p:cNvSpPr>
          <p:nvPr/>
        </p:nvSpPr>
        <p:spPr bwMode="auto">
          <a:xfrm>
            <a:off x="688975" y="454025"/>
            <a:ext cx="7848600" cy="2492375"/>
          </a:xfrm>
          <a:prstGeom prst="rect">
            <a:avLst/>
          </a:prstGeom>
          <a:solidFill>
            <a:srgbClr val="FFFF99"/>
          </a:solidFill>
          <a:ln w="19050">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1600"/>
              <a:t>		</a:t>
            </a:r>
            <a:r>
              <a:rPr lang="en-US" altLang="en-US" sz="1400"/>
              <a:t>	     </a:t>
            </a:r>
            <a:r>
              <a:rPr lang="en-US" altLang="en-US" sz="1400" b="1"/>
              <a:t>Traveling </a:t>
            </a:r>
          </a:p>
          <a:p>
            <a:pPr eaLnBrk="1" hangingPunct="1"/>
            <a:r>
              <a:rPr lang="en-US" altLang="en-US" sz="1400"/>
              <a:t>Have you ever wanted to travel the world and discover what was out there?  While some people prefer to stay in the comfort of their own homes, others have been bitten by the travel bug and can't wait to explore the world. Every year millions of people travel by plane, train, boat, car—or even foot—and learn about the world. They wander through the historical sites of Europe and the huge cities and natural wonders of North and South America.  Some people visit Asia, Africa and the Middle East to explore the ancient cultures and natural beauty there. Australia and Antarctica also offer exotic travel destinations. Why do people want to travel the world?  Travel opens their minds, allows them to meet new people and discover new places. Perhaps most of all, it makes them feel alive and adventurous. So save some money, get your passport ready, and see the world.  It will change your life forever. </a:t>
            </a:r>
            <a:r>
              <a:rPr lang="en-US" altLang="en-US"/>
              <a:t>					</a:t>
            </a:r>
            <a:endParaRPr lang="en-US" altLang="en-US" sz="800"/>
          </a:p>
        </p:txBody>
      </p:sp>
      <p:sp>
        <p:nvSpPr>
          <p:cNvPr id="19469" name="Text Box 7">
            <a:extLst>
              <a:ext uri="{FF2B5EF4-FFF2-40B4-BE49-F238E27FC236}">
                <a16:creationId xmlns:a16="http://schemas.microsoft.com/office/drawing/2014/main" id="{C3D15E5B-081A-1D27-F5D5-A3C81F1DAD9C}"/>
              </a:ext>
            </a:extLst>
          </p:cNvPr>
          <p:cNvSpPr txBox="1">
            <a:spLocks noChangeArrowheads="1"/>
          </p:cNvSpPr>
          <p:nvPr/>
        </p:nvSpPr>
        <p:spPr bwMode="auto">
          <a:xfrm>
            <a:off x="485775" y="2992438"/>
            <a:ext cx="435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1600" b="1"/>
              <a:t>1.</a:t>
            </a:r>
            <a:r>
              <a:rPr lang="en-US" altLang="en-US" sz="1600"/>
              <a:t> What does “bitten by the travel bug” mean?</a:t>
            </a:r>
          </a:p>
        </p:txBody>
      </p:sp>
      <p:sp>
        <p:nvSpPr>
          <p:cNvPr id="11" name="AutoShape 8">
            <a:hlinkClick r:id="" action="ppaction://noaction" highlightClick="1">
              <a:snd r:embed="rId6" name="Incorrect Answer.wav"/>
            </a:hlinkClick>
            <a:extLst>
              <a:ext uri="{FF2B5EF4-FFF2-40B4-BE49-F238E27FC236}">
                <a16:creationId xmlns:a16="http://schemas.microsoft.com/office/drawing/2014/main" id="{53D90532-C0E3-D77C-A286-C288A5B45CE7}"/>
              </a:ext>
            </a:extLst>
          </p:cNvPr>
          <p:cNvSpPr>
            <a:spLocks noChangeArrowheads="1"/>
          </p:cNvSpPr>
          <p:nvPr/>
        </p:nvSpPr>
        <p:spPr bwMode="auto">
          <a:xfrm>
            <a:off x="685800" y="3348038"/>
            <a:ext cx="3810000" cy="533400"/>
          </a:xfrm>
          <a:prstGeom prst="actionButtonBlank">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marL="342900" indent="-342900">
              <a:defRPr/>
            </a:pPr>
            <a:r>
              <a:rPr lang="en-US" sz="1400" b="1" dirty="0">
                <a:latin typeface="Arial" pitchFamily="34" charset="0"/>
                <a:cs typeface="Arial" pitchFamily="34" charset="0"/>
              </a:rPr>
              <a:t>A. It means that that you dislike traveling</a:t>
            </a:r>
            <a:endParaRPr lang="en-US" sz="1400" dirty="0">
              <a:latin typeface="Arial" pitchFamily="34" charset="0"/>
              <a:cs typeface="Arial" pitchFamily="34" charset="0"/>
            </a:endParaRPr>
          </a:p>
        </p:txBody>
      </p:sp>
      <p:sp>
        <p:nvSpPr>
          <p:cNvPr id="12" name="AutoShape 9">
            <a:hlinkClick r:id="rId7" action="ppaction://hlinksldjump" highlightClick="1">
              <a:snd r:embed="rId8" name="Correct Answer.wav"/>
            </a:hlinkClick>
            <a:extLst>
              <a:ext uri="{FF2B5EF4-FFF2-40B4-BE49-F238E27FC236}">
                <a16:creationId xmlns:a16="http://schemas.microsoft.com/office/drawing/2014/main" id="{04976F05-A904-3C1A-4826-74A62EC11B78}"/>
              </a:ext>
            </a:extLst>
          </p:cNvPr>
          <p:cNvSpPr>
            <a:spLocks noChangeArrowheads="1"/>
          </p:cNvSpPr>
          <p:nvPr/>
        </p:nvSpPr>
        <p:spPr bwMode="auto">
          <a:xfrm>
            <a:off x="685800" y="3957638"/>
            <a:ext cx="3810000" cy="533400"/>
          </a:xfrm>
          <a:prstGeom prst="actionButtonBlank">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a:defRPr/>
            </a:pPr>
            <a:r>
              <a:rPr lang="en-US" sz="1400" b="1" dirty="0">
                <a:latin typeface="Arial" pitchFamily="34" charset="0"/>
                <a:cs typeface="Arial" pitchFamily="34" charset="0"/>
              </a:rPr>
              <a:t>B. It means that you want to travel</a:t>
            </a:r>
            <a:endParaRPr lang="en-US" sz="1400" dirty="0">
              <a:latin typeface="Arial" pitchFamily="34" charset="0"/>
              <a:cs typeface="Arial" pitchFamily="34" charset="0"/>
            </a:endParaRPr>
          </a:p>
        </p:txBody>
      </p:sp>
      <p:sp>
        <p:nvSpPr>
          <p:cNvPr id="13" name="AutoShape 10">
            <a:hlinkClick r:id="" action="ppaction://noaction" highlightClick="1">
              <a:snd r:embed="rId6" name="Incorrect Answer.wav"/>
            </a:hlinkClick>
            <a:extLst>
              <a:ext uri="{FF2B5EF4-FFF2-40B4-BE49-F238E27FC236}">
                <a16:creationId xmlns:a16="http://schemas.microsoft.com/office/drawing/2014/main" id="{543BAF53-80D0-EC13-12EC-7F7E357D56BC}"/>
              </a:ext>
            </a:extLst>
          </p:cNvPr>
          <p:cNvSpPr>
            <a:spLocks noChangeArrowheads="1"/>
          </p:cNvSpPr>
          <p:nvPr/>
        </p:nvSpPr>
        <p:spPr bwMode="auto">
          <a:xfrm>
            <a:off x="685800" y="4567238"/>
            <a:ext cx="3810000" cy="533400"/>
          </a:xfrm>
          <a:prstGeom prst="actionButtonBlank">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a:defRPr/>
            </a:pPr>
            <a:r>
              <a:rPr lang="en-US" sz="1400" b="1" dirty="0">
                <a:latin typeface="Arial" pitchFamily="34" charset="0"/>
                <a:cs typeface="Arial" pitchFamily="34" charset="0"/>
              </a:rPr>
              <a:t>C. It means that you like bugs </a:t>
            </a:r>
          </a:p>
        </p:txBody>
      </p:sp>
      <p:sp>
        <p:nvSpPr>
          <p:cNvPr id="14" name="AutoShape 11">
            <a:hlinkClick r:id="" action="ppaction://noaction" highlightClick="1">
              <a:snd r:embed="rId6" name="Incorrect Answer.wav"/>
            </a:hlinkClick>
            <a:extLst>
              <a:ext uri="{FF2B5EF4-FFF2-40B4-BE49-F238E27FC236}">
                <a16:creationId xmlns:a16="http://schemas.microsoft.com/office/drawing/2014/main" id="{7B2D63C2-1CD6-658A-1FB4-CEC1A03A4617}"/>
              </a:ext>
            </a:extLst>
          </p:cNvPr>
          <p:cNvSpPr>
            <a:spLocks noChangeArrowheads="1"/>
          </p:cNvSpPr>
          <p:nvPr/>
        </p:nvSpPr>
        <p:spPr bwMode="auto">
          <a:xfrm>
            <a:off x="685800" y="5176838"/>
            <a:ext cx="3810000" cy="533400"/>
          </a:xfrm>
          <a:prstGeom prst="actionButtonBlank">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a:defRPr/>
            </a:pPr>
            <a:r>
              <a:rPr lang="en-US" sz="1400" b="1" dirty="0">
                <a:latin typeface="Arial" pitchFamily="34" charset="0"/>
                <a:cs typeface="Arial" pitchFamily="34" charset="0"/>
              </a:rPr>
              <a:t>D. It means that traveling is expensive</a:t>
            </a:r>
            <a:endParaRPr lang="en-US" sz="1400" dirty="0">
              <a:latin typeface="Arial" pitchFamily="34" charset="0"/>
              <a:cs typeface="Arial" pitchFamily="34" charset="0"/>
            </a:endParaRPr>
          </a:p>
        </p:txBody>
      </p:sp>
      <p:sp>
        <p:nvSpPr>
          <p:cNvPr id="19470" name="Text Box 12">
            <a:extLst>
              <a:ext uri="{FF2B5EF4-FFF2-40B4-BE49-F238E27FC236}">
                <a16:creationId xmlns:a16="http://schemas.microsoft.com/office/drawing/2014/main" id="{22EED4D1-B403-BB97-86CF-A15645A12BA5}"/>
              </a:ext>
            </a:extLst>
          </p:cNvPr>
          <p:cNvSpPr txBox="1">
            <a:spLocks noChangeArrowheads="1"/>
          </p:cNvSpPr>
          <p:nvPr/>
        </p:nvSpPr>
        <p:spPr bwMode="auto">
          <a:xfrm>
            <a:off x="4921250" y="3017838"/>
            <a:ext cx="32194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1600" b="1"/>
              <a:t>2.</a:t>
            </a:r>
            <a:r>
              <a:rPr lang="en-US" altLang="en-US" sz="1600"/>
              <a:t> People want to travel because:</a:t>
            </a:r>
          </a:p>
        </p:txBody>
      </p:sp>
      <p:sp>
        <p:nvSpPr>
          <p:cNvPr id="16" name="AutoShape 13">
            <a:hlinkClick r:id="" action="ppaction://noaction" highlightClick="1">
              <a:snd r:embed="rId6" name="Incorrect Answer.wav"/>
            </a:hlinkClick>
            <a:extLst>
              <a:ext uri="{FF2B5EF4-FFF2-40B4-BE49-F238E27FC236}">
                <a16:creationId xmlns:a16="http://schemas.microsoft.com/office/drawing/2014/main" id="{BC9DBD5D-D9F7-A94F-A756-B395836BB64F}"/>
              </a:ext>
            </a:extLst>
          </p:cNvPr>
          <p:cNvSpPr>
            <a:spLocks noChangeArrowheads="1"/>
          </p:cNvSpPr>
          <p:nvPr/>
        </p:nvSpPr>
        <p:spPr bwMode="auto">
          <a:xfrm>
            <a:off x="4921250" y="3360738"/>
            <a:ext cx="3616325" cy="533400"/>
          </a:xfrm>
          <a:prstGeom prst="actionButtonBlank">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marL="342900" indent="-342900">
              <a:defRPr/>
            </a:pPr>
            <a:r>
              <a:rPr lang="en-US" sz="1400" b="1" dirty="0">
                <a:latin typeface="Arial" pitchFamily="34" charset="0"/>
                <a:cs typeface="Arial" pitchFamily="34" charset="0"/>
              </a:rPr>
              <a:t>A. They want to update their passports</a:t>
            </a:r>
          </a:p>
        </p:txBody>
      </p:sp>
      <p:sp>
        <p:nvSpPr>
          <p:cNvPr id="17" name="AutoShape 14">
            <a:hlinkClick r:id="" action="ppaction://noaction" highlightClick="1">
              <a:snd r:embed="rId6" name="Incorrect Answer.wav"/>
            </a:hlinkClick>
            <a:extLst>
              <a:ext uri="{FF2B5EF4-FFF2-40B4-BE49-F238E27FC236}">
                <a16:creationId xmlns:a16="http://schemas.microsoft.com/office/drawing/2014/main" id="{5817AB6F-6A36-BA9F-8CA2-11059950AF2E}"/>
              </a:ext>
            </a:extLst>
          </p:cNvPr>
          <p:cNvSpPr>
            <a:spLocks noChangeArrowheads="1"/>
          </p:cNvSpPr>
          <p:nvPr/>
        </p:nvSpPr>
        <p:spPr bwMode="auto">
          <a:xfrm>
            <a:off x="4921250" y="3970338"/>
            <a:ext cx="3616325" cy="533400"/>
          </a:xfrm>
          <a:prstGeom prst="actionButtonBlank">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a:defRPr/>
            </a:pPr>
            <a:r>
              <a:rPr lang="en-US" sz="1400" b="1" dirty="0">
                <a:latin typeface="Arial" pitchFamily="34" charset="0"/>
                <a:cs typeface="Arial" pitchFamily="34" charset="0"/>
              </a:rPr>
              <a:t>B. They want to feel comfortable</a:t>
            </a:r>
          </a:p>
        </p:txBody>
      </p:sp>
      <p:sp>
        <p:nvSpPr>
          <p:cNvPr id="18" name="AutoShape 15">
            <a:hlinkClick r:id="rId9" action="ppaction://hlinksldjump" highlightClick="1">
              <a:snd r:embed="rId8" name="Correct Answer.wav"/>
            </a:hlinkClick>
            <a:extLst>
              <a:ext uri="{FF2B5EF4-FFF2-40B4-BE49-F238E27FC236}">
                <a16:creationId xmlns:a16="http://schemas.microsoft.com/office/drawing/2014/main" id="{9DD45B8D-2B00-4629-020A-F1891F668166}"/>
              </a:ext>
            </a:extLst>
          </p:cNvPr>
          <p:cNvSpPr>
            <a:spLocks noChangeArrowheads="1"/>
          </p:cNvSpPr>
          <p:nvPr/>
        </p:nvSpPr>
        <p:spPr bwMode="auto">
          <a:xfrm>
            <a:off x="4921250" y="4579938"/>
            <a:ext cx="3616325" cy="533400"/>
          </a:xfrm>
          <a:prstGeom prst="actionButtonBlank">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marL="342900" indent="-342900">
              <a:defRPr/>
            </a:pPr>
            <a:r>
              <a:rPr lang="en-US" sz="1400" b="1" dirty="0">
                <a:latin typeface="Arial" pitchFamily="34" charset="0"/>
                <a:cs typeface="Arial" pitchFamily="34" charset="0"/>
              </a:rPr>
              <a:t>C. They want go on an adventure</a:t>
            </a:r>
          </a:p>
        </p:txBody>
      </p:sp>
      <p:sp>
        <p:nvSpPr>
          <p:cNvPr id="19" name="AutoShape 16">
            <a:hlinkClick r:id="" action="ppaction://noaction" highlightClick="1">
              <a:snd r:embed="rId6" name="Incorrect Answer.wav"/>
            </a:hlinkClick>
            <a:extLst>
              <a:ext uri="{FF2B5EF4-FFF2-40B4-BE49-F238E27FC236}">
                <a16:creationId xmlns:a16="http://schemas.microsoft.com/office/drawing/2014/main" id="{0F72ED66-6E90-D09E-90D6-215E5F13FE38}"/>
              </a:ext>
            </a:extLst>
          </p:cNvPr>
          <p:cNvSpPr>
            <a:spLocks noChangeArrowheads="1"/>
          </p:cNvSpPr>
          <p:nvPr/>
        </p:nvSpPr>
        <p:spPr bwMode="auto">
          <a:xfrm>
            <a:off x="4921250" y="5189538"/>
            <a:ext cx="3616325" cy="533400"/>
          </a:xfrm>
          <a:prstGeom prst="actionButtonBlank">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a:defRPr/>
            </a:pPr>
            <a:r>
              <a:rPr lang="en-US" sz="1400" b="1" dirty="0">
                <a:latin typeface="Arial" pitchFamily="34" charset="0"/>
                <a:cs typeface="Arial" pitchFamily="34" charset="0"/>
              </a:rPr>
              <a:t>D. They want to save money</a:t>
            </a:r>
          </a:p>
        </p:txBody>
      </p:sp>
      <p:sp>
        <p:nvSpPr>
          <p:cNvPr id="21" name="Footer Placeholder 3">
            <a:extLst>
              <a:ext uri="{FF2B5EF4-FFF2-40B4-BE49-F238E27FC236}">
                <a16:creationId xmlns:a16="http://schemas.microsoft.com/office/drawing/2014/main" id="{B0CA138F-3715-4F32-C544-60055737D901}"/>
              </a:ext>
            </a:extLst>
          </p:cNvPr>
          <p:cNvSpPr>
            <a:spLocks noGrp="1"/>
          </p:cNvSpPr>
          <p:nvPr/>
        </p:nvSpPr>
        <p:spPr>
          <a:xfrm>
            <a:off x="3124200" y="6459538"/>
            <a:ext cx="3733800" cy="365125"/>
          </a:xfrm>
          <a:prstGeom prst="rect">
            <a:avLst/>
          </a:prstGeom>
        </p:spPr>
        <p:txBody>
          <a:bodyPr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sz="1200" kern="1200">
                <a:solidFill>
                  <a:schemeClr val="tx1"/>
                </a:solidFill>
                <a:latin typeface="Arial" charset="0"/>
                <a:ea typeface="+mn-ea"/>
                <a:cs typeface="+mn-cs"/>
              </a:defRPr>
            </a:lvl2pPr>
            <a:lvl3pPr marL="914400" algn="l" rtl="0" fontAlgn="base">
              <a:spcBef>
                <a:spcPct val="0"/>
              </a:spcBef>
              <a:spcAft>
                <a:spcPct val="0"/>
              </a:spcAft>
              <a:defRPr sz="1200" kern="1200">
                <a:solidFill>
                  <a:schemeClr val="tx1"/>
                </a:solidFill>
                <a:latin typeface="Arial" charset="0"/>
                <a:ea typeface="+mn-ea"/>
                <a:cs typeface="+mn-cs"/>
              </a:defRPr>
            </a:lvl3pPr>
            <a:lvl4pPr marL="1371600" algn="l" rtl="0" fontAlgn="base">
              <a:spcBef>
                <a:spcPct val="0"/>
              </a:spcBef>
              <a:spcAft>
                <a:spcPct val="0"/>
              </a:spcAft>
              <a:defRPr sz="1200" kern="1200">
                <a:solidFill>
                  <a:schemeClr val="tx1"/>
                </a:solidFill>
                <a:latin typeface="Arial" charset="0"/>
                <a:ea typeface="+mn-ea"/>
                <a:cs typeface="+mn-cs"/>
              </a:defRPr>
            </a:lvl4pPr>
            <a:lvl5pPr marL="1828800" algn="l"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a:defRPr/>
            </a:pPr>
            <a:r>
              <a:rPr lang="en-US" b="1" dirty="0">
                <a:solidFill>
                  <a:schemeClr val="accent2">
                    <a:lumMod val="75000"/>
                  </a:schemeClr>
                </a:solidFill>
              </a:rPr>
              <a:t>English Language Studies Department </a:t>
            </a:r>
            <a:r>
              <a:rPr lang="en-US" dirty="0"/>
              <a:t>www.seminolestate.edu/adult-ed/els/</a:t>
            </a:r>
          </a:p>
        </p:txBody>
      </p:sp>
    </p:spTree>
  </p:cSld>
  <p:clrMapOvr>
    <a:masterClrMapping/>
  </p:clrMapOvr>
  <p:transition advClick="0" advTm="150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a:extLst>
              <a:ext uri="{FF2B5EF4-FFF2-40B4-BE49-F238E27FC236}">
                <a16:creationId xmlns:a16="http://schemas.microsoft.com/office/drawing/2014/main" id="{CAE13B3C-2E30-8FFE-74D3-167816972C12}"/>
              </a:ext>
              <a:ext uri="{C183D7F6-B498-43B3-948B-1728B52AA6E4}">
                <adec:decorative xmlns:adec="http://schemas.microsoft.com/office/drawing/2017/decorative" val="1"/>
              </a:ext>
            </a:extLst>
          </p:cNvPr>
          <p:cNvPicPr>
            <a:picLocks noGrp="1" noChangeAspect="1"/>
          </p:cNvPicPr>
          <p:nvPr/>
        </p:nvPicPr>
        <p:blipFill>
          <a:blip r:embed="rId3">
            <a:duotone>
              <a:schemeClr val="accent2">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FAD7722-3361-76E6-5E93-4976B6093D6E}"/>
              </a:ext>
            </a:extLst>
          </p:cNvPr>
          <p:cNvSpPr>
            <a:spLocks noGrp="1"/>
          </p:cNvSpPr>
          <p:nvPr>
            <p:ph type="title" idx="4294967295"/>
          </p:nvPr>
        </p:nvSpPr>
        <p:spPr>
          <a:xfrm>
            <a:off x="457200" y="-1143000"/>
            <a:ext cx="8229600" cy="1143000"/>
          </a:xfrm>
        </p:spPr>
        <p:txBody>
          <a:bodyPr vert="horz" wrap="square" lIns="91440" tIns="45720" rIns="91440" bIns="45720" numCol="1" anchor="b" anchorCtr="0" compatLnSpc="1">
            <a:prstTxWarp prst="textNoShape">
              <a:avLst/>
            </a:prstTxWarp>
          </a:bodyPr>
          <a:lstStyle/>
          <a:p>
            <a:r>
              <a:rPr lang="en-US" dirty="0"/>
              <a:t>Slide 19</a:t>
            </a:r>
          </a:p>
        </p:txBody>
      </p:sp>
      <p:pic>
        <p:nvPicPr>
          <p:cNvPr id="5122" name="Picture 2">
            <a:extLst>
              <a:ext uri="{FF2B5EF4-FFF2-40B4-BE49-F238E27FC236}">
                <a16:creationId xmlns:a16="http://schemas.microsoft.com/office/drawing/2014/main" id="{4AE42DD8-3DAF-8B8C-70F8-30AB5A8FDA6D}"/>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914400"/>
            <a:ext cx="2767013"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a:extLst>
              <a:ext uri="{FF2B5EF4-FFF2-40B4-BE49-F238E27FC236}">
                <a16:creationId xmlns:a16="http://schemas.microsoft.com/office/drawing/2014/main" id="{E70443D0-F267-3E68-40FC-FA329356411F}"/>
              </a:ext>
            </a:extLst>
          </p:cNvPr>
          <p:cNvSpPr/>
          <p:nvPr/>
        </p:nvSpPr>
        <p:spPr bwMode="auto">
          <a:xfrm>
            <a:off x="2438400" y="3505200"/>
            <a:ext cx="4724400" cy="1143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extrusionH="57150">
              <a:bevelT w="82550" h="38100" prst="coolSlant"/>
            </a:sp3d>
          </a:bodyPr>
          <a:lstStyle/>
          <a:p>
            <a:pPr algn="ctr">
              <a:defRPr/>
            </a:pPr>
            <a:r>
              <a:rPr lang="en-US" sz="6000" dirty="0">
                <a:solidFill>
                  <a:srgbClr val="000000"/>
                </a:solidFill>
                <a:effectLst>
                  <a:reflection blurRad="6350" stA="60000" endA="900" endPos="58000" dir="5400000" sy="-100000" algn="bl" rotWithShape="0"/>
                </a:effectLst>
                <a:latin typeface="Eras Bold ITC" pitchFamily="34" charset="0"/>
              </a:rPr>
              <a:t>WHOOPS!</a:t>
            </a:r>
          </a:p>
        </p:txBody>
      </p:sp>
      <p:sp>
        <p:nvSpPr>
          <p:cNvPr id="23" name="Action Button: Back or Previous 22">
            <a:hlinkClick r:id="" action="ppaction://hlinkshowjump?jump=nextslide" highlightClick="1"/>
            <a:extLst>
              <a:ext uri="{FF2B5EF4-FFF2-40B4-BE49-F238E27FC236}">
                <a16:creationId xmlns:a16="http://schemas.microsoft.com/office/drawing/2014/main" id="{84CB4651-A12E-7A13-A566-D6531C8258EC}"/>
              </a:ext>
              <a:ext uri="{C183D7F6-B498-43B3-948B-1728B52AA6E4}">
                <adec:decorative xmlns:adec="http://schemas.microsoft.com/office/drawing/2017/decorative" val="1"/>
              </a:ext>
            </a:extLst>
          </p:cNvPr>
          <p:cNvSpPr/>
          <p:nvPr/>
        </p:nvSpPr>
        <p:spPr>
          <a:xfrm>
            <a:off x="4305300" y="4864100"/>
            <a:ext cx="990600" cy="685800"/>
          </a:xfrm>
          <a:prstGeom prst="actionButtonBackPrevious">
            <a:avLst/>
          </a:prstGeom>
          <a:ln/>
        </p:spPr>
        <p:style>
          <a:lnRef idx="3">
            <a:schemeClr val="lt1"/>
          </a:lnRef>
          <a:fillRef idx="1">
            <a:schemeClr val="accent2"/>
          </a:fillRef>
          <a:effectRef idx="1">
            <a:schemeClr val="accent2"/>
          </a:effectRef>
          <a:fontRef idx="minor">
            <a:schemeClr val="lt1"/>
          </a:fontRef>
        </p:style>
        <p:txBody>
          <a:bodyPr anchor="ctr">
            <a:sp3d extrusionH="57150">
              <a:bevelT w="82550" h="38100" prst="coolSlant"/>
            </a:sp3d>
          </a:bodyPr>
          <a:lstStyle/>
          <a:p>
            <a:pPr algn="ctr">
              <a:defRPr/>
            </a:pPr>
            <a:endParaRPr lang="en-US" dirty="0">
              <a:solidFill>
                <a:schemeClr val="accent6">
                  <a:lumMod val="60000"/>
                  <a:lumOff val="40000"/>
                </a:schemeClr>
              </a:solidFill>
            </a:endParaRPr>
          </a:p>
        </p:txBody>
      </p:sp>
      <p:sp>
        <p:nvSpPr>
          <p:cNvPr id="20484" name="TextBox 18">
            <a:extLst>
              <a:ext uri="{FF2B5EF4-FFF2-40B4-BE49-F238E27FC236}">
                <a16:creationId xmlns:a16="http://schemas.microsoft.com/office/drawing/2014/main" id="{E7E0B614-0AFC-4E37-3791-29E19380DC12}"/>
              </a:ext>
            </a:extLst>
          </p:cNvPr>
          <p:cNvSpPr txBox="1">
            <a:spLocks noChangeArrowheads="1"/>
          </p:cNvSpPr>
          <p:nvPr/>
        </p:nvSpPr>
        <p:spPr bwMode="auto">
          <a:xfrm>
            <a:off x="3505200" y="5726113"/>
            <a:ext cx="2895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1800" b="1" i="1"/>
              <a:t>Return to Question #2</a:t>
            </a:r>
          </a:p>
        </p:txBody>
      </p:sp>
      <p:sp>
        <p:nvSpPr>
          <p:cNvPr id="8" name="Footer Placeholder 3">
            <a:extLst>
              <a:ext uri="{FF2B5EF4-FFF2-40B4-BE49-F238E27FC236}">
                <a16:creationId xmlns:a16="http://schemas.microsoft.com/office/drawing/2014/main" id="{981FCC47-71A2-CE80-194D-78318C877FD4}"/>
              </a:ext>
            </a:extLst>
          </p:cNvPr>
          <p:cNvSpPr>
            <a:spLocks noGrp="1"/>
          </p:cNvSpPr>
          <p:nvPr/>
        </p:nvSpPr>
        <p:spPr>
          <a:xfrm>
            <a:off x="3124200" y="6459538"/>
            <a:ext cx="3733800" cy="365125"/>
          </a:xfrm>
          <a:prstGeom prst="rect">
            <a:avLst/>
          </a:prstGeom>
        </p:spPr>
        <p:txBody>
          <a:bodyPr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sz="1200" kern="1200">
                <a:solidFill>
                  <a:schemeClr val="tx1"/>
                </a:solidFill>
                <a:latin typeface="Arial" charset="0"/>
                <a:ea typeface="+mn-ea"/>
                <a:cs typeface="+mn-cs"/>
              </a:defRPr>
            </a:lvl2pPr>
            <a:lvl3pPr marL="914400" algn="l" rtl="0" fontAlgn="base">
              <a:spcBef>
                <a:spcPct val="0"/>
              </a:spcBef>
              <a:spcAft>
                <a:spcPct val="0"/>
              </a:spcAft>
              <a:defRPr sz="1200" kern="1200">
                <a:solidFill>
                  <a:schemeClr val="tx1"/>
                </a:solidFill>
                <a:latin typeface="Arial" charset="0"/>
                <a:ea typeface="+mn-ea"/>
                <a:cs typeface="+mn-cs"/>
              </a:defRPr>
            </a:lvl3pPr>
            <a:lvl4pPr marL="1371600" algn="l" rtl="0" fontAlgn="base">
              <a:spcBef>
                <a:spcPct val="0"/>
              </a:spcBef>
              <a:spcAft>
                <a:spcPct val="0"/>
              </a:spcAft>
              <a:defRPr sz="1200" kern="1200">
                <a:solidFill>
                  <a:schemeClr val="tx1"/>
                </a:solidFill>
                <a:latin typeface="Arial" charset="0"/>
                <a:ea typeface="+mn-ea"/>
                <a:cs typeface="+mn-cs"/>
              </a:defRPr>
            </a:lvl4pPr>
            <a:lvl5pPr marL="1828800" algn="l"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a:defRPr/>
            </a:pPr>
            <a:r>
              <a:rPr lang="en-US" b="1" dirty="0">
                <a:solidFill>
                  <a:schemeClr val="accent2">
                    <a:lumMod val="75000"/>
                  </a:schemeClr>
                </a:solidFill>
              </a:rPr>
              <a:t>English Language Studies Department </a:t>
            </a:r>
            <a:r>
              <a:rPr lang="en-US" dirty="0"/>
              <a:t>www.seminolestate.edu/adult-ed/els/</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5122"/>
                                        </p:tgtEl>
                                        <p:attrNameLst>
                                          <p:attrName>style.visibility</p:attrName>
                                        </p:attrNameLst>
                                      </p:cBhvr>
                                      <p:to>
                                        <p:strVal val="visible"/>
                                      </p:to>
                                    </p:set>
                                    <p:anim calcmode="lin" valueType="num">
                                      <p:cBhvr>
                                        <p:cTn id="7" dur="1000" fill="hold"/>
                                        <p:tgtEl>
                                          <p:spTgt spid="5122"/>
                                        </p:tgtEl>
                                        <p:attrNameLst>
                                          <p:attrName>ppt_w</p:attrName>
                                        </p:attrNameLst>
                                      </p:cBhvr>
                                      <p:tavLst>
                                        <p:tav tm="0">
                                          <p:val>
                                            <p:fltVal val="0"/>
                                          </p:val>
                                        </p:tav>
                                        <p:tav tm="100000">
                                          <p:val>
                                            <p:strVal val="#ppt_w"/>
                                          </p:val>
                                        </p:tav>
                                      </p:tavLst>
                                    </p:anim>
                                    <p:anim calcmode="lin" valueType="num">
                                      <p:cBhvr>
                                        <p:cTn id="8" dur="1000" fill="hold"/>
                                        <p:tgtEl>
                                          <p:spTgt spid="5122"/>
                                        </p:tgtEl>
                                        <p:attrNameLst>
                                          <p:attrName>ppt_h</p:attrName>
                                        </p:attrNameLst>
                                      </p:cBhvr>
                                      <p:tavLst>
                                        <p:tav tm="0">
                                          <p:val>
                                            <p:fltVal val="0"/>
                                          </p:val>
                                        </p:tav>
                                        <p:tav tm="100000">
                                          <p:val>
                                            <p:strVal val="#ppt_h"/>
                                          </p:val>
                                        </p:tav>
                                      </p:tavLst>
                                    </p:anim>
                                    <p:anim calcmode="lin" valueType="num">
                                      <p:cBhvr>
                                        <p:cTn id="9" dur="1000" fill="hold"/>
                                        <p:tgtEl>
                                          <p:spTgt spid="5122"/>
                                        </p:tgtEl>
                                        <p:attrNameLst>
                                          <p:attrName>style.rotation</p:attrName>
                                        </p:attrNameLst>
                                      </p:cBhvr>
                                      <p:tavLst>
                                        <p:tav tm="0">
                                          <p:val>
                                            <p:fltVal val="90"/>
                                          </p:val>
                                        </p:tav>
                                        <p:tav tm="100000">
                                          <p:val>
                                            <p:fltVal val="0"/>
                                          </p:val>
                                        </p:tav>
                                      </p:tavLst>
                                    </p:anim>
                                    <p:animEffect transition="in" filter="fade">
                                      <p:cBhvr>
                                        <p:cTn id="10" dur="1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5">
            <a:extLst>
              <a:ext uri="{FF2B5EF4-FFF2-40B4-BE49-F238E27FC236}">
                <a16:creationId xmlns:a16="http://schemas.microsoft.com/office/drawing/2014/main" id="{857E217E-DDA6-DB5D-66C1-C302DB8566E8}"/>
              </a:ext>
              <a:ext uri="{C183D7F6-B498-43B3-948B-1728B52AA6E4}">
                <adec:decorative xmlns:adec="http://schemas.microsoft.com/office/drawing/2017/decorative" val="1"/>
              </a:ext>
            </a:extLst>
          </p:cNvPr>
          <p:cNvPicPr>
            <a:picLocks noGrp="1" noChangeAspect="1"/>
          </p:cNvPicPr>
          <p:nvPr/>
        </p:nvPicPr>
        <p:blipFill>
          <a:blip r:embed="rId4">
            <a:duotone>
              <a:schemeClr val="accent2">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1AE340D6-96BD-9795-3FB9-69140E8D3F44}"/>
              </a:ext>
            </a:extLst>
          </p:cNvPr>
          <p:cNvSpPr>
            <a:spLocks noGrp="1"/>
          </p:cNvSpPr>
          <p:nvPr>
            <p:ph type="ctrTitle"/>
          </p:nvPr>
        </p:nvSpPr>
        <p:spPr>
          <a:xfrm>
            <a:off x="685800" y="-1470025"/>
            <a:ext cx="7772400" cy="1470025"/>
          </a:xfrm>
        </p:spPr>
        <p:txBody>
          <a:bodyPr vert="horz" wrap="square" lIns="91440" tIns="45720" rIns="91440" bIns="45720" numCol="1" anchor="b" anchorCtr="0" compatLnSpc="1">
            <a:prstTxWarp prst="textNoShape">
              <a:avLst/>
            </a:prstTxWarp>
          </a:bodyPr>
          <a:lstStyle/>
          <a:p>
            <a:r>
              <a:rPr lang="en-US" dirty="0"/>
              <a:t>Slide 2</a:t>
            </a:r>
          </a:p>
        </p:txBody>
      </p:sp>
      <p:pic>
        <p:nvPicPr>
          <p:cNvPr id="3085" name="Picture 63">
            <a:extLst>
              <a:ext uri="{FF2B5EF4-FFF2-40B4-BE49-F238E27FC236}">
                <a16:creationId xmlns:a16="http://schemas.microsoft.com/office/drawing/2014/main" id="{9A6510BE-71D7-82C7-DB7D-9125B612E595}"/>
              </a:ext>
              <a:ext uri="{C183D7F6-B498-43B3-948B-1728B52AA6E4}">
                <adec:decorative xmlns:adec="http://schemas.microsoft.com/office/drawing/2017/decorative" val="1"/>
              </a:ext>
            </a:extLst>
          </p:cNvPr>
          <p:cNvPicPr>
            <a:picLocks noChangeAspect="1" noChangeArrowheads="1"/>
          </p:cNvPicPr>
          <p:nvPr/>
        </p:nvPicPr>
        <p:blipFill>
          <a:blip r:embed="rId5">
            <a:clrChange>
              <a:clrFrom>
                <a:srgbClr val="000000"/>
              </a:clrFrom>
              <a:clrTo>
                <a:srgbClr val="000000">
                  <a:alpha val="0"/>
                </a:srgbClr>
              </a:clrTo>
            </a:clrChange>
            <a:lum contrast="-20000"/>
            <a:extLst>
              <a:ext uri="{28A0092B-C50C-407E-A947-70E740481C1C}">
                <a14:useLocalDpi xmlns:a14="http://schemas.microsoft.com/office/drawing/2010/main" val="0"/>
              </a:ext>
            </a:extLst>
          </a:blip>
          <a:srcRect/>
          <a:stretch>
            <a:fillRect/>
          </a:stretch>
        </p:blipFill>
        <p:spPr bwMode="auto">
          <a:xfrm>
            <a:off x="304800" y="1524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0" name="Text Box 75">
            <a:extLst>
              <a:ext uri="{FF2B5EF4-FFF2-40B4-BE49-F238E27FC236}">
                <a16:creationId xmlns:a16="http://schemas.microsoft.com/office/drawing/2014/main" id="{7D6132AD-D07E-D574-6025-62A437203303}"/>
              </a:ext>
            </a:extLst>
          </p:cNvPr>
          <p:cNvSpPr txBox="1">
            <a:spLocks noChangeArrowheads="1"/>
          </p:cNvSpPr>
          <p:nvPr/>
        </p:nvSpPr>
        <p:spPr bwMode="auto">
          <a:xfrm>
            <a:off x="838200" y="990600"/>
            <a:ext cx="7010400" cy="547688"/>
          </a:xfrm>
          <a:prstGeom prst="rect">
            <a:avLst/>
          </a:prstGeom>
          <a:solidFill>
            <a:srgbClr val="FFFF99"/>
          </a:solidFill>
          <a:ln w="28575">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spcBef>
                <a:spcPct val="50000"/>
              </a:spcBef>
            </a:pPr>
            <a:r>
              <a:rPr lang="en-US" altLang="en-US" sz="2800" b="1" i="1"/>
              <a:t>Reading Comprehension Skills Practice</a:t>
            </a:r>
          </a:p>
        </p:txBody>
      </p:sp>
      <p:sp>
        <p:nvSpPr>
          <p:cNvPr id="3075" name="Text Box 61">
            <a:extLst>
              <a:ext uri="{FF2B5EF4-FFF2-40B4-BE49-F238E27FC236}">
                <a16:creationId xmlns:a16="http://schemas.microsoft.com/office/drawing/2014/main" id="{DD7EC55B-01ED-52E0-900F-631DF6B57DC6}"/>
              </a:ext>
            </a:extLst>
          </p:cNvPr>
          <p:cNvSpPr txBox="1">
            <a:spLocks noChangeArrowheads="1"/>
          </p:cNvSpPr>
          <p:nvPr/>
        </p:nvSpPr>
        <p:spPr bwMode="auto">
          <a:xfrm>
            <a:off x="838200" y="1600200"/>
            <a:ext cx="7239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1800" b="1"/>
              <a:t>There are many different skills which can aid your reading comprehension and help you to more accurately interpret a reading passage. Some of the skills include:</a:t>
            </a:r>
            <a:endParaRPr lang="en-US" altLang="en-US" sz="1800"/>
          </a:p>
        </p:txBody>
      </p:sp>
      <p:sp>
        <p:nvSpPr>
          <p:cNvPr id="2" name="Text Box 76">
            <a:extLst>
              <a:ext uri="{FF2B5EF4-FFF2-40B4-BE49-F238E27FC236}">
                <a16:creationId xmlns:a16="http://schemas.microsoft.com/office/drawing/2014/main" id="{FEDDE113-1E9D-DC61-D6E1-7442E4D1BAE8}"/>
              </a:ext>
            </a:extLst>
          </p:cNvPr>
          <p:cNvSpPr txBox="1">
            <a:spLocks noChangeArrowheads="1"/>
          </p:cNvSpPr>
          <p:nvPr/>
        </p:nvSpPr>
        <p:spPr bwMode="auto">
          <a:xfrm>
            <a:off x="990600" y="2819400"/>
            <a:ext cx="4800600" cy="376238"/>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spAutoFit/>
          </a:bodyPr>
          <a:lstStyle>
            <a:lvl1pPr eaLnBrk="0" hangingPunct="0">
              <a:defRPr sz="1200">
                <a:solidFill>
                  <a:schemeClr val="tx1"/>
                </a:solidFill>
                <a:latin typeface="Arial" charset="0"/>
              </a:defRPr>
            </a:lvl1pPr>
            <a:lvl2pPr marL="742950" indent="-285750" eaLnBrk="0" hangingPunct="0">
              <a:defRPr sz="1200">
                <a:solidFill>
                  <a:schemeClr val="tx1"/>
                </a:solidFill>
                <a:latin typeface="Arial" charset="0"/>
              </a:defRPr>
            </a:lvl2pPr>
            <a:lvl3pPr marL="1143000" indent="-228600" eaLnBrk="0" hangingPunct="0">
              <a:defRPr sz="1200">
                <a:solidFill>
                  <a:schemeClr val="tx1"/>
                </a:solidFill>
                <a:latin typeface="Arial" charset="0"/>
              </a:defRPr>
            </a:lvl3pPr>
            <a:lvl4pPr marL="1600200" indent="-228600" eaLnBrk="0" hangingPunct="0">
              <a:defRPr sz="1200">
                <a:solidFill>
                  <a:schemeClr val="tx1"/>
                </a:solidFill>
                <a:latin typeface="Arial" charset="0"/>
              </a:defRPr>
            </a:lvl4pPr>
            <a:lvl5pPr marL="2057400" indent="-228600" eaLnBrk="0" hangingPunct="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defRPr/>
            </a:pPr>
            <a:r>
              <a:rPr lang="en-US" sz="1800" b="1"/>
              <a:t>-Inferences (drawing logical conclusions)</a:t>
            </a:r>
            <a:endParaRPr lang="en-US" sz="1800"/>
          </a:p>
        </p:txBody>
      </p:sp>
      <p:pic>
        <p:nvPicPr>
          <p:cNvPr id="3077" name="Picture 66">
            <a:extLst>
              <a:ext uri="{FF2B5EF4-FFF2-40B4-BE49-F238E27FC236}">
                <a16:creationId xmlns:a16="http://schemas.microsoft.com/office/drawing/2014/main" id="{B7B8A7DD-F0AD-F91C-24F3-1069A3019C8D}"/>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2438400"/>
            <a:ext cx="838200"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5" name="Text Box 77">
            <a:extLst>
              <a:ext uri="{FF2B5EF4-FFF2-40B4-BE49-F238E27FC236}">
                <a16:creationId xmlns:a16="http://schemas.microsoft.com/office/drawing/2014/main" id="{758854CE-E2AB-C745-F322-6D0930BD3AEE}"/>
              </a:ext>
            </a:extLst>
          </p:cNvPr>
          <p:cNvSpPr txBox="1">
            <a:spLocks noChangeArrowheads="1"/>
          </p:cNvSpPr>
          <p:nvPr/>
        </p:nvSpPr>
        <p:spPr bwMode="auto">
          <a:xfrm>
            <a:off x="990600" y="3581400"/>
            <a:ext cx="4679950" cy="376238"/>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spAutoFit/>
          </a:bodyPr>
          <a:lstStyle>
            <a:lvl1pPr eaLnBrk="0" hangingPunct="0">
              <a:defRPr sz="1200">
                <a:solidFill>
                  <a:schemeClr val="tx1"/>
                </a:solidFill>
                <a:latin typeface="Arial" charset="0"/>
              </a:defRPr>
            </a:lvl1pPr>
            <a:lvl2pPr marL="742950" indent="-285750" eaLnBrk="0" hangingPunct="0">
              <a:defRPr sz="1200">
                <a:solidFill>
                  <a:schemeClr val="tx1"/>
                </a:solidFill>
                <a:latin typeface="Arial" charset="0"/>
              </a:defRPr>
            </a:lvl2pPr>
            <a:lvl3pPr marL="1143000" indent="-228600" eaLnBrk="0" hangingPunct="0">
              <a:defRPr sz="1200">
                <a:solidFill>
                  <a:schemeClr val="tx1"/>
                </a:solidFill>
                <a:latin typeface="Arial" charset="0"/>
              </a:defRPr>
            </a:lvl3pPr>
            <a:lvl4pPr marL="1600200" indent="-228600" eaLnBrk="0" hangingPunct="0">
              <a:defRPr sz="1200">
                <a:solidFill>
                  <a:schemeClr val="tx1"/>
                </a:solidFill>
                <a:latin typeface="Arial" charset="0"/>
              </a:defRPr>
            </a:lvl4pPr>
            <a:lvl5pPr marL="2057400" indent="-228600" eaLnBrk="0" hangingPunct="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defRPr/>
            </a:pPr>
            <a:r>
              <a:rPr lang="en-US" sz="1800" b="1"/>
              <a:t>-Scanning and Key Word Recognition</a:t>
            </a:r>
            <a:endParaRPr lang="en-US" sz="1800"/>
          </a:p>
        </p:txBody>
      </p:sp>
      <p:pic>
        <p:nvPicPr>
          <p:cNvPr id="3078" name="Picture 69">
            <a:extLst>
              <a:ext uri="{FF2B5EF4-FFF2-40B4-BE49-F238E27FC236}">
                <a16:creationId xmlns:a16="http://schemas.microsoft.com/office/drawing/2014/main" id="{60921396-D0B4-96AA-5773-66E6B6ED7549}"/>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9800" y="3276600"/>
            <a:ext cx="650875"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6" name="Text Box 78">
            <a:extLst>
              <a:ext uri="{FF2B5EF4-FFF2-40B4-BE49-F238E27FC236}">
                <a16:creationId xmlns:a16="http://schemas.microsoft.com/office/drawing/2014/main" id="{C370276D-BD1B-9E91-DF63-53D0A47E6DAA}"/>
              </a:ext>
            </a:extLst>
          </p:cNvPr>
          <p:cNvSpPr txBox="1">
            <a:spLocks noChangeArrowheads="1"/>
          </p:cNvSpPr>
          <p:nvPr/>
        </p:nvSpPr>
        <p:spPr bwMode="auto">
          <a:xfrm>
            <a:off x="990600" y="4419600"/>
            <a:ext cx="4679950" cy="376238"/>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spAutoFit/>
          </a:bodyPr>
          <a:lstStyle>
            <a:lvl1pPr eaLnBrk="0" hangingPunct="0">
              <a:defRPr sz="1200">
                <a:solidFill>
                  <a:schemeClr val="tx1"/>
                </a:solidFill>
                <a:latin typeface="Arial" charset="0"/>
              </a:defRPr>
            </a:lvl1pPr>
            <a:lvl2pPr marL="742950" indent="-285750" eaLnBrk="0" hangingPunct="0">
              <a:defRPr sz="1200">
                <a:solidFill>
                  <a:schemeClr val="tx1"/>
                </a:solidFill>
                <a:latin typeface="Arial" charset="0"/>
              </a:defRPr>
            </a:lvl2pPr>
            <a:lvl3pPr marL="1143000" indent="-228600" eaLnBrk="0" hangingPunct="0">
              <a:defRPr sz="1200">
                <a:solidFill>
                  <a:schemeClr val="tx1"/>
                </a:solidFill>
                <a:latin typeface="Arial" charset="0"/>
              </a:defRPr>
            </a:lvl3pPr>
            <a:lvl4pPr marL="1600200" indent="-228600" eaLnBrk="0" hangingPunct="0">
              <a:defRPr sz="1200">
                <a:solidFill>
                  <a:schemeClr val="tx1"/>
                </a:solidFill>
                <a:latin typeface="Arial" charset="0"/>
              </a:defRPr>
            </a:lvl4pPr>
            <a:lvl5pPr marL="2057400" indent="-228600" eaLnBrk="0" hangingPunct="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defRPr/>
            </a:pPr>
            <a:r>
              <a:rPr lang="en-US" sz="1800" b="1"/>
              <a:t>-Part of Speech and Context Clues</a:t>
            </a:r>
            <a:endParaRPr lang="en-US" sz="1800"/>
          </a:p>
        </p:txBody>
      </p:sp>
      <p:pic>
        <p:nvPicPr>
          <p:cNvPr id="3079" name="Picture 73">
            <a:extLst>
              <a:ext uri="{FF2B5EF4-FFF2-40B4-BE49-F238E27FC236}">
                <a16:creationId xmlns:a16="http://schemas.microsoft.com/office/drawing/2014/main" id="{0E47A122-9F49-BA1B-2F41-5BFAD07DCE94}"/>
              </a:ex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19800" y="4191000"/>
            <a:ext cx="687388"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7" name="Text Box 79">
            <a:extLst>
              <a:ext uri="{FF2B5EF4-FFF2-40B4-BE49-F238E27FC236}">
                <a16:creationId xmlns:a16="http://schemas.microsoft.com/office/drawing/2014/main" id="{55434D0A-E4D7-CE45-A78A-EE5351CB6C5B}"/>
              </a:ext>
            </a:extLst>
          </p:cNvPr>
          <p:cNvSpPr txBox="1">
            <a:spLocks noChangeArrowheads="1"/>
          </p:cNvSpPr>
          <p:nvPr/>
        </p:nvSpPr>
        <p:spPr bwMode="auto">
          <a:xfrm>
            <a:off x="990600" y="5105400"/>
            <a:ext cx="5867400" cy="376238"/>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spAutoFit/>
          </a:bodyPr>
          <a:lstStyle>
            <a:lvl1pPr eaLnBrk="0" hangingPunct="0">
              <a:defRPr sz="1200">
                <a:solidFill>
                  <a:schemeClr val="tx1"/>
                </a:solidFill>
                <a:latin typeface="Arial" charset="0"/>
              </a:defRPr>
            </a:lvl1pPr>
            <a:lvl2pPr marL="742950" indent="-285750" eaLnBrk="0" hangingPunct="0">
              <a:defRPr sz="1200">
                <a:solidFill>
                  <a:schemeClr val="tx1"/>
                </a:solidFill>
                <a:latin typeface="Arial" charset="0"/>
              </a:defRPr>
            </a:lvl2pPr>
            <a:lvl3pPr marL="1143000" indent="-228600" eaLnBrk="0" hangingPunct="0">
              <a:defRPr sz="1200">
                <a:solidFill>
                  <a:schemeClr val="tx1"/>
                </a:solidFill>
                <a:latin typeface="Arial" charset="0"/>
              </a:defRPr>
            </a:lvl3pPr>
            <a:lvl4pPr marL="1600200" indent="-228600" eaLnBrk="0" hangingPunct="0">
              <a:defRPr sz="1200">
                <a:solidFill>
                  <a:schemeClr val="tx1"/>
                </a:solidFill>
                <a:latin typeface="Arial" charset="0"/>
              </a:defRPr>
            </a:lvl4pPr>
            <a:lvl5pPr marL="2057400" indent="-228600" eaLnBrk="0" hangingPunct="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defRPr/>
            </a:pPr>
            <a:r>
              <a:rPr lang="en-US" sz="1800" b="1"/>
              <a:t>-Time Management (specifically used in timed tests)</a:t>
            </a:r>
            <a:endParaRPr lang="en-US" sz="1800"/>
          </a:p>
        </p:txBody>
      </p:sp>
      <p:pic>
        <p:nvPicPr>
          <p:cNvPr id="3076" name="Picture 65">
            <a:extLst>
              <a:ext uri="{FF2B5EF4-FFF2-40B4-BE49-F238E27FC236}">
                <a16:creationId xmlns:a16="http://schemas.microsoft.com/office/drawing/2014/main" id="{367C8467-4AD6-5347-6E8E-81EFB4F8F904}"/>
              </a:ext>
              <a:ext uri="{C183D7F6-B498-43B3-948B-1728B52AA6E4}">
                <adec:decorative xmlns:adec="http://schemas.microsoft.com/office/drawing/2017/decorative" val="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62800" y="48006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Read1576.WAV">
            <a:hlinkClick r:id="" action="ppaction://media"/>
            <a:extLst>
              <a:ext uri="{FF2B5EF4-FFF2-40B4-BE49-F238E27FC236}">
                <a16:creationId xmlns:a16="http://schemas.microsoft.com/office/drawing/2014/main" id="{9C03FA2D-98F8-AACE-F80D-B705BCF89139}"/>
              </a:ext>
              <a:ext uri="{C183D7F6-B498-43B3-948B-1728B52AA6E4}">
                <adec:decorative xmlns:adec="http://schemas.microsoft.com/office/drawing/2017/decorative" val="1"/>
              </a:ext>
            </a:extLst>
          </p:cNvPr>
          <p:cNvPicPr>
            <a:picLocks noRot="1" noChangeAspect="1"/>
          </p:cNvPicPr>
          <p:nvPr>
            <a:wavAudioFile r:embed="rId1" name="Reading Intro for All.WAV"/>
          </p:nvPr>
        </p:nvPicPr>
        <p:blipFill>
          <a:blip r:embed="rId10">
            <a:extLst>
              <a:ext uri="{28A0092B-C50C-407E-A947-70E740481C1C}">
                <a14:useLocalDpi xmlns:a14="http://schemas.microsoft.com/office/drawing/2010/main" val="0"/>
              </a:ext>
            </a:extLst>
          </a:blip>
          <a:srcRect/>
          <a:stretch>
            <a:fillRect/>
          </a:stretch>
        </p:blipFill>
        <p:spPr bwMode="auto">
          <a:xfrm>
            <a:off x="9220200" y="60198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Footer Placeholder 3">
            <a:extLst>
              <a:ext uri="{FF2B5EF4-FFF2-40B4-BE49-F238E27FC236}">
                <a16:creationId xmlns:a16="http://schemas.microsoft.com/office/drawing/2014/main" id="{21A2330C-660B-0774-3200-990E9BB94D70}"/>
              </a:ext>
            </a:extLst>
          </p:cNvPr>
          <p:cNvSpPr>
            <a:spLocks noGrp="1"/>
          </p:cNvSpPr>
          <p:nvPr/>
        </p:nvSpPr>
        <p:spPr>
          <a:xfrm>
            <a:off x="3124200" y="6459538"/>
            <a:ext cx="3733800" cy="365125"/>
          </a:xfrm>
          <a:prstGeom prst="rect">
            <a:avLst/>
          </a:prstGeom>
        </p:spPr>
        <p:txBody>
          <a:bodyPr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sz="1200" kern="1200">
                <a:solidFill>
                  <a:schemeClr val="tx1"/>
                </a:solidFill>
                <a:latin typeface="Arial" charset="0"/>
                <a:ea typeface="+mn-ea"/>
                <a:cs typeface="+mn-cs"/>
              </a:defRPr>
            </a:lvl2pPr>
            <a:lvl3pPr marL="914400" algn="l" rtl="0" fontAlgn="base">
              <a:spcBef>
                <a:spcPct val="0"/>
              </a:spcBef>
              <a:spcAft>
                <a:spcPct val="0"/>
              </a:spcAft>
              <a:defRPr sz="1200" kern="1200">
                <a:solidFill>
                  <a:schemeClr val="tx1"/>
                </a:solidFill>
                <a:latin typeface="Arial" charset="0"/>
                <a:ea typeface="+mn-ea"/>
                <a:cs typeface="+mn-cs"/>
              </a:defRPr>
            </a:lvl3pPr>
            <a:lvl4pPr marL="1371600" algn="l" rtl="0" fontAlgn="base">
              <a:spcBef>
                <a:spcPct val="0"/>
              </a:spcBef>
              <a:spcAft>
                <a:spcPct val="0"/>
              </a:spcAft>
              <a:defRPr sz="1200" kern="1200">
                <a:solidFill>
                  <a:schemeClr val="tx1"/>
                </a:solidFill>
                <a:latin typeface="Arial" charset="0"/>
                <a:ea typeface="+mn-ea"/>
                <a:cs typeface="+mn-cs"/>
              </a:defRPr>
            </a:lvl4pPr>
            <a:lvl5pPr marL="1828800" algn="l"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a:defRPr/>
            </a:pPr>
            <a:r>
              <a:rPr lang="en-US" b="1" dirty="0">
                <a:solidFill>
                  <a:schemeClr val="accent2">
                    <a:lumMod val="75000"/>
                  </a:schemeClr>
                </a:solidFill>
              </a:rPr>
              <a:t>English Language Studies Department </a:t>
            </a:r>
            <a:r>
              <a:rPr lang="en-US" dirty="0"/>
              <a:t>www.seminolestate.edu/adult-ed/els/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935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Content Placeholder 5">
            <a:extLst>
              <a:ext uri="{FF2B5EF4-FFF2-40B4-BE49-F238E27FC236}">
                <a16:creationId xmlns:a16="http://schemas.microsoft.com/office/drawing/2014/main" id="{F0CC4096-A535-9B61-0A77-F7C5A0E7C1FE}"/>
              </a:ext>
              <a:ext uri="{C183D7F6-B498-43B3-948B-1728B52AA6E4}">
                <adec:decorative xmlns:adec="http://schemas.microsoft.com/office/drawing/2017/decorative" val="1"/>
              </a:ext>
            </a:extLst>
          </p:cNvPr>
          <p:cNvPicPr>
            <a:picLocks noGrp="1" noChangeAspect="1"/>
          </p:cNvPicPr>
          <p:nvPr/>
        </p:nvPicPr>
        <p:blipFill>
          <a:blip r:embed="rId3">
            <a:duotone>
              <a:schemeClr val="accent2">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E682878-7617-AE70-2535-BC86962AA838}"/>
              </a:ext>
            </a:extLst>
          </p:cNvPr>
          <p:cNvSpPr>
            <a:spLocks noGrp="1"/>
          </p:cNvSpPr>
          <p:nvPr>
            <p:ph type="ctrTitle"/>
          </p:nvPr>
        </p:nvSpPr>
        <p:spPr>
          <a:xfrm>
            <a:off x="685800" y="-1470025"/>
            <a:ext cx="7772400" cy="1470025"/>
          </a:xfrm>
        </p:spPr>
        <p:txBody>
          <a:bodyPr vert="horz" wrap="square" lIns="91440" tIns="45720" rIns="91440" bIns="45720" numCol="1" anchor="b" anchorCtr="0" compatLnSpc="1">
            <a:prstTxWarp prst="textNoShape">
              <a:avLst/>
            </a:prstTxWarp>
          </a:bodyPr>
          <a:lstStyle/>
          <a:p>
            <a:r>
              <a:rPr lang="en-US" dirty="0"/>
              <a:t>Slide 20</a:t>
            </a:r>
          </a:p>
        </p:txBody>
      </p:sp>
      <p:sp>
        <p:nvSpPr>
          <p:cNvPr id="21516" name="Text Box 7">
            <a:extLst>
              <a:ext uri="{FF2B5EF4-FFF2-40B4-BE49-F238E27FC236}">
                <a16:creationId xmlns:a16="http://schemas.microsoft.com/office/drawing/2014/main" id="{A742E017-A0A8-529C-0872-F091A38E9375}"/>
              </a:ext>
            </a:extLst>
          </p:cNvPr>
          <p:cNvSpPr txBox="1">
            <a:spLocks noChangeArrowheads="1"/>
          </p:cNvSpPr>
          <p:nvPr/>
        </p:nvSpPr>
        <p:spPr bwMode="auto">
          <a:xfrm>
            <a:off x="647700" y="533400"/>
            <a:ext cx="7848600" cy="2492375"/>
          </a:xfrm>
          <a:prstGeom prst="rect">
            <a:avLst/>
          </a:prstGeom>
          <a:solidFill>
            <a:srgbClr val="FFFF99"/>
          </a:solidFill>
          <a:ln w="19050">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1600"/>
              <a:t>		</a:t>
            </a:r>
            <a:r>
              <a:rPr lang="en-US" altLang="en-US" sz="1400"/>
              <a:t>	     </a:t>
            </a:r>
            <a:r>
              <a:rPr lang="en-US" altLang="en-US" sz="1400" b="1"/>
              <a:t>Traveling </a:t>
            </a:r>
          </a:p>
          <a:p>
            <a:pPr eaLnBrk="1" hangingPunct="1"/>
            <a:r>
              <a:rPr lang="en-US" altLang="en-US" sz="1400"/>
              <a:t>Have you ever wanted to travel the world and discover what was out there?  While some people prefer to stay in the comfort of their own homes, others have been bitten by the travel bug and can't wait to explore the world. Every year millions of people travel by plane, train, boat, car—or even foot—and learn about the world. They wander through the historical sites of Europe and the huge cities and natural wonders of North and South America.  Some people visit Asia, Africa and the Middle East to explore the ancient cultures and natural beauty there. Australia and Antarctica also offer exotic travel destinations. Why do people want to travel the world?  Travel opens their minds, allows them to meet new people and discover new places. Perhaps most of all, it makes them feel alive and adventurous. So save some money, get your passport ready, and see the world.  It will change your life forever. </a:t>
            </a:r>
            <a:r>
              <a:rPr lang="en-US" altLang="en-US"/>
              <a:t>					</a:t>
            </a:r>
            <a:endParaRPr lang="en-US" altLang="en-US" sz="800"/>
          </a:p>
        </p:txBody>
      </p:sp>
      <p:pic>
        <p:nvPicPr>
          <p:cNvPr id="21519" name="Picture 9">
            <a:extLst>
              <a:ext uri="{FF2B5EF4-FFF2-40B4-BE49-F238E27FC236}">
                <a16:creationId xmlns:a16="http://schemas.microsoft.com/office/drawing/2014/main" id="{AF0265AC-BC99-3A88-A0C6-BDB59BC92837}"/>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524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a:extLst>
              <a:ext uri="{FF2B5EF4-FFF2-40B4-BE49-F238E27FC236}">
                <a16:creationId xmlns:a16="http://schemas.microsoft.com/office/drawing/2014/main" id="{43AD867C-979B-9595-CC20-162B8A66DE5D}"/>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1588" y="101600"/>
            <a:ext cx="838200"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7" name="Text Box 7">
            <a:extLst>
              <a:ext uri="{FF2B5EF4-FFF2-40B4-BE49-F238E27FC236}">
                <a16:creationId xmlns:a16="http://schemas.microsoft.com/office/drawing/2014/main" id="{7558B3A3-0998-07B0-A6D4-9C349CB1A1F5}"/>
              </a:ext>
            </a:extLst>
          </p:cNvPr>
          <p:cNvSpPr txBox="1">
            <a:spLocks noChangeArrowheads="1"/>
          </p:cNvSpPr>
          <p:nvPr/>
        </p:nvSpPr>
        <p:spPr bwMode="auto">
          <a:xfrm>
            <a:off x="395288" y="3090863"/>
            <a:ext cx="4352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1600" b="1"/>
              <a:t>1.</a:t>
            </a:r>
            <a:r>
              <a:rPr lang="en-US" altLang="en-US" sz="1600"/>
              <a:t> What does “bitten by the travel bug” mean?</a:t>
            </a:r>
          </a:p>
        </p:txBody>
      </p:sp>
      <p:sp>
        <p:nvSpPr>
          <p:cNvPr id="11" name="AutoShape 8">
            <a:hlinkClick r:id="" action="ppaction://noaction" highlightClick="1">
              <a:snd r:embed="rId6" name="Incorrect Answer.wav"/>
            </a:hlinkClick>
            <a:extLst>
              <a:ext uri="{FF2B5EF4-FFF2-40B4-BE49-F238E27FC236}">
                <a16:creationId xmlns:a16="http://schemas.microsoft.com/office/drawing/2014/main" id="{9258BCB0-A1EC-310F-1DB5-2C1198C01277}"/>
              </a:ext>
            </a:extLst>
          </p:cNvPr>
          <p:cNvSpPr>
            <a:spLocks noChangeArrowheads="1"/>
          </p:cNvSpPr>
          <p:nvPr/>
        </p:nvSpPr>
        <p:spPr bwMode="auto">
          <a:xfrm>
            <a:off x="612775" y="3455988"/>
            <a:ext cx="3810000" cy="533400"/>
          </a:xfrm>
          <a:prstGeom prst="actionButtonBlank">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marL="342900" indent="-342900">
              <a:defRPr/>
            </a:pPr>
            <a:r>
              <a:rPr lang="en-US" sz="1400" b="1" dirty="0">
                <a:latin typeface="Arial" pitchFamily="34" charset="0"/>
                <a:cs typeface="Arial" pitchFamily="34" charset="0"/>
              </a:rPr>
              <a:t>A. It means that that you dislike traveling</a:t>
            </a:r>
            <a:endParaRPr lang="en-US" sz="1400" dirty="0">
              <a:latin typeface="Arial" pitchFamily="34" charset="0"/>
              <a:cs typeface="Arial" pitchFamily="34" charset="0"/>
            </a:endParaRPr>
          </a:p>
        </p:txBody>
      </p:sp>
      <p:sp>
        <p:nvSpPr>
          <p:cNvPr id="12" name="AutoShape 9">
            <a:hlinkClick r:id="rId7" action="ppaction://hlinksldjump" highlightClick="1">
              <a:snd r:embed="rId8" name="Correct Answer.wav"/>
            </a:hlinkClick>
            <a:extLst>
              <a:ext uri="{FF2B5EF4-FFF2-40B4-BE49-F238E27FC236}">
                <a16:creationId xmlns:a16="http://schemas.microsoft.com/office/drawing/2014/main" id="{819B8EC4-904C-D907-9AE2-BAAA22E7673A}"/>
              </a:ext>
            </a:extLst>
          </p:cNvPr>
          <p:cNvSpPr>
            <a:spLocks noChangeArrowheads="1"/>
          </p:cNvSpPr>
          <p:nvPr/>
        </p:nvSpPr>
        <p:spPr bwMode="auto">
          <a:xfrm>
            <a:off x="612775" y="4065588"/>
            <a:ext cx="3810000" cy="533400"/>
          </a:xfrm>
          <a:prstGeom prst="actionButtonBlank">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a:defRPr/>
            </a:pPr>
            <a:r>
              <a:rPr lang="en-US" sz="1400" b="1" dirty="0">
                <a:latin typeface="Arial" pitchFamily="34" charset="0"/>
                <a:cs typeface="Arial" pitchFamily="34" charset="0"/>
              </a:rPr>
              <a:t>B. It means that you want to travel</a:t>
            </a:r>
            <a:endParaRPr lang="en-US" sz="1400" dirty="0">
              <a:latin typeface="Arial" pitchFamily="34" charset="0"/>
              <a:cs typeface="Arial" pitchFamily="34" charset="0"/>
            </a:endParaRPr>
          </a:p>
        </p:txBody>
      </p:sp>
      <p:sp>
        <p:nvSpPr>
          <p:cNvPr id="13" name="AutoShape 10">
            <a:hlinkClick r:id="" action="ppaction://noaction" highlightClick="1">
              <a:snd r:embed="rId6" name="Incorrect Answer.wav"/>
            </a:hlinkClick>
            <a:extLst>
              <a:ext uri="{FF2B5EF4-FFF2-40B4-BE49-F238E27FC236}">
                <a16:creationId xmlns:a16="http://schemas.microsoft.com/office/drawing/2014/main" id="{93AB285C-6FD8-C56F-4B40-D37DBCB041F3}"/>
              </a:ext>
            </a:extLst>
          </p:cNvPr>
          <p:cNvSpPr>
            <a:spLocks noChangeArrowheads="1"/>
          </p:cNvSpPr>
          <p:nvPr/>
        </p:nvSpPr>
        <p:spPr bwMode="auto">
          <a:xfrm>
            <a:off x="612775" y="4675188"/>
            <a:ext cx="3810000" cy="533400"/>
          </a:xfrm>
          <a:prstGeom prst="actionButtonBlank">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a:defRPr/>
            </a:pPr>
            <a:r>
              <a:rPr lang="en-US" sz="1400" b="1" dirty="0">
                <a:latin typeface="Arial" pitchFamily="34" charset="0"/>
                <a:cs typeface="Arial" pitchFamily="34" charset="0"/>
              </a:rPr>
              <a:t>C. It means that you like bugs </a:t>
            </a:r>
          </a:p>
        </p:txBody>
      </p:sp>
      <p:sp>
        <p:nvSpPr>
          <p:cNvPr id="14" name="AutoShape 11">
            <a:hlinkClick r:id="" action="ppaction://noaction" highlightClick="1">
              <a:snd r:embed="rId6" name="Incorrect Answer.wav"/>
            </a:hlinkClick>
            <a:extLst>
              <a:ext uri="{FF2B5EF4-FFF2-40B4-BE49-F238E27FC236}">
                <a16:creationId xmlns:a16="http://schemas.microsoft.com/office/drawing/2014/main" id="{390FD94F-EB78-076C-3F0A-63DF9DE027D7}"/>
              </a:ext>
            </a:extLst>
          </p:cNvPr>
          <p:cNvSpPr>
            <a:spLocks noChangeArrowheads="1"/>
          </p:cNvSpPr>
          <p:nvPr/>
        </p:nvSpPr>
        <p:spPr bwMode="auto">
          <a:xfrm>
            <a:off x="612775" y="5284788"/>
            <a:ext cx="3810000" cy="533400"/>
          </a:xfrm>
          <a:prstGeom prst="actionButtonBlank">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a:defRPr/>
            </a:pPr>
            <a:r>
              <a:rPr lang="en-US" sz="1400" b="1" dirty="0">
                <a:latin typeface="Arial" pitchFamily="34" charset="0"/>
                <a:cs typeface="Arial" pitchFamily="34" charset="0"/>
              </a:rPr>
              <a:t>D. It means that traveling is expensive</a:t>
            </a:r>
            <a:endParaRPr lang="en-US" sz="1400" dirty="0">
              <a:latin typeface="Arial" pitchFamily="34" charset="0"/>
              <a:cs typeface="Arial" pitchFamily="34" charset="0"/>
            </a:endParaRPr>
          </a:p>
        </p:txBody>
      </p:sp>
      <p:sp>
        <p:nvSpPr>
          <p:cNvPr id="21518" name="Text Box 12">
            <a:extLst>
              <a:ext uri="{FF2B5EF4-FFF2-40B4-BE49-F238E27FC236}">
                <a16:creationId xmlns:a16="http://schemas.microsoft.com/office/drawing/2014/main" id="{69B721E9-D90A-60E3-69B3-777342DED0DF}"/>
              </a:ext>
            </a:extLst>
          </p:cNvPr>
          <p:cNvSpPr txBox="1">
            <a:spLocks noChangeArrowheads="1"/>
          </p:cNvSpPr>
          <p:nvPr/>
        </p:nvSpPr>
        <p:spPr bwMode="auto">
          <a:xfrm>
            <a:off x="4875213" y="3090863"/>
            <a:ext cx="32194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1600" b="1"/>
              <a:t>2.</a:t>
            </a:r>
            <a:r>
              <a:rPr lang="en-US" altLang="en-US" sz="1600"/>
              <a:t> People want to travel because:</a:t>
            </a:r>
          </a:p>
        </p:txBody>
      </p:sp>
      <p:sp>
        <p:nvSpPr>
          <p:cNvPr id="16" name="AutoShape 13">
            <a:hlinkClick r:id="" action="ppaction://noaction" highlightClick="1">
              <a:snd r:embed="rId6" name="Incorrect Answer.wav"/>
            </a:hlinkClick>
            <a:extLst>
              <a:ext uri="{FF2B5EF4-FFF2-40B4-BE49-F238E27FC236}">
                <a16:creationId xmlns:a16="http://schemas.microsoft.com/office/drawing/2014/main" id="{3FFF1E07-75EF-E5FE-4F3C-B26C99FEF791}"/>
              </a:ext>
            </a:extLst>
          </p:cNvPr>
          <p:cNvSpPr>
            <a:spLocks noChangeArrowheads="1"/>
          </p:cNvSpPr>
          <p:nvPr/>
        </p:nvSpPr>
        <p:spPr bwMode="auto">
          <a:xfrm>
            <a:off x="4953000" y="3429000"/>
            <a:ext cx="3810000" cy="533400"/>
          </a:xfrm>
          <a:prstGeom prst="actionButtonBlank">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marL="342900" indent="-342900">
              <a:defRPr/>
            </a:pPr>
            <a:r>
              <a:rPr lang="en-US" sz="1400" b="1" dirty="0">
                <a:latin typeface="Arial" pitchFamily="34" charset="0"/>
                <a:cs typeface="Arial" pitchFamily="34" charset="0"/>
              </a:rPr>
              <a:t>A. They want to update their passports</a:t>
            </a:r>
          </a:p>
        </p:txBody>
      </p:sp>
      <p:sp>
        <p:nvSpPr>
          <p:cNvPr id="17" name="AutoShape 14">
            <a:hlinkClick r:id="" action="ppaction://noaction" highlightClick="1">
              <a:snd r:embed="rId6" name="Incorrect Answer.wav"/>
            </a:hlinkClick>
            <a:extLst>
              <a:ext uri="{FF2B5EF4-FFF2-40B4-BE49-F238E27FC236}">
                <a16:creationId xmlns:a16="http://schemas.microsoft.com/office/drawing/2014/main" id="{BA05E2BD-2832-6C37-DBA4-464A61F6BB4B}"/>
              </a:ext>
            </a:extLst>
          </p:cNvPr>
          <p:cNvSpPr>
            <a:spLocks noChangeArrowheads="1"/>
          </p:cNvSpPr>
          <p:nvPr/>
        </p:nvSpPr>
        <p:spPr bwMode="auto">
          <a:xfrm>
            <a:off x="4953000" y="4038600"/>
            <a:ext cx="3810000" cy="533400"/>
          </a:xfrm>
          <a:prstGeom prst="actionButtonBlank">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a:defRPr/>
            </a:pPr>
            <a:r>
              <a:rPr lang="en-US" sz="1400" b="1" dirty="0">
                <a:latin typeface="Arial" pitchFamily="34" charset="0"/>
                <a:cs typeface="Arial" pitchFamily="34" charset="0"/>
              </a:rPr>
              <a:t>B. They want to feel comfortable</a:t>
            </a:r>
          </a:p>
        </p:txBody>
      </p:sp>
      <p:sp>
        <p:nvSpPr>
          <p:cNvPr id="18" name="AutoShape 15">
            <a:hlinkClick r:id="rId9" action="ppaction://hlinksldjump" highlightClick="1">
              <a:snd r:embed="rId8" name="Correct Answer.wav"/>
            </a:hlinkClick>
            <a:extLst>
              <a:ext uri="{FF2B5EF4-FFF2-40B4-BE49-F238E27FC236}">
                <a16:creationId xmlns:a16="http://schemas.microsoft.com/office/drawing/2014/main" id="{FEFCC786-6AA9-344F-5947-B2BA832FFB8A}"/>
              </a:ext>
            </a:extLst>
          </p:cNvPr>
          <p:cNvSpPr>
            <a:spLocks noChangeArrowheads="1"/>
          </p:cNvSpPr>
          <p:nvPr/>
        </p:nvSpPr>
        <p:spPr bwMode="auto">
          <a:xfrm>
            <a:off x="4953000" y="4648200"/>
            <a:ext cx="3810000" cy="533400"/>
          </a:xfrm>
          <a:prstGeom prst="actionButtonBlank">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marL="342900" indent="-342900">
              <a:defRPr/>
            </a:pPr>
            <a:r>
              <a:rPr lang="en-US" sz="1400" b="1" dirty="0">
                <a:latin typeface="Arial" pitchFamily="34" charset="0"/>
                <a:cs typeface="Arial" pitchFamily="34" charset="0"/>
              </a:rPr>
              <a:t>C. They want go on an adventure</a:t>
            </a:r>
          </a:p>
        </p:txBody>
      </p:sp>
      <p:sp>
        <p:nvSpPr>
          <p:cNvPr id="19" name="AutoShape 16">
            <a:hlinkClick r:id="" action="ppaction://noaction" highlightClick="1">
              <a:snd r:embed="rId6" name="Incorrect Answer.wav"/>
            </a:hlinkClick>
            <a:extLst>
              <a:ext uri="{FF2B5EF4-FFF2-40B4-BE49-F238E27FC236}">
                <a16:creationId xmlns:a16="http://schemas.microsoft.com/office/drawing/2014/main" id="{82C51DD0-B0FD-A383-40AB-77C6191CB976}"/>
              </a:ext>
            </a:extLst>
          </p:cNvPr>
          <p:cNvSpPr>
            <a:spLocks noChangeArrowheads="1"/>
          </p:cNvSpPr>
          <p:nvPr/>
        </p:nvSpPr>
        <p:spPr bwMode="auto">
          <a:xfrm>
            <a:off x="4953000" y="5257800"/>
            <a:ext cx="3810000" cy="533400"/>
          </a:xfrm>
          <a:prstGeom prst="actionButtonBlank">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a:defRPr/>
            </a:pPr>
            <a:r>
              <a:rPr lang="en-US" sz="1400" b="1" dirty="0">
                <a:latin typeface="Arial" pitchFamily="34" charset="0"/>
                <a:cs typeface="Arial" pitchFamily="34" charset="0"/>
              </a:rPr>
              <a:t>D. They want to save money</a:t>
            </a:r>
          </a:p>
        </p:txBody>
      </p:sp>
      <p:sp>
        <p:nvSpPr>
          <p:cNvPr id="21" name="Footer Placeholder 3">
            <a:extLst>
              <a:ext uri="{FF2B5EF4-FFF2-40B4-BE49-F238E27FC236}">
                <a16:creationId xmlns:a16="http://schemas.microsoft.com/office/drawing/2014/main" id="{E3B33F15-58FA-0AF3-168A-01A14A7A6677}"/>
              </a:ext>
            </a:extLst>
          </p:cNvPr>
          <p:cNvSpPr>
            <a:spLocks noGrp="1"/>
          </p:cNvSpPr>
          <p:nvPr/>
        </p:nvSpPr>
        <p:spPr>
          <a:xfrm>
            <a:off x="3124200" y="6459538"/>
            <a:ext cx="3733800" cy="365125"/>
          </a:xfrm>
          <a:prstGeom prst="rect">
            <a:avLst/>
          </a:prstGeom>
        </p:spPr>
        <p:txBody>
          <a:bodyPr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sz="1200" kern="1200">
                <a:solidFill>
                  <a:schemeClr val="tx1"/>
                </a:solidFill>
                <a:latin typeface="Arial" charset="0"/>
                <a:ea typeface="+mn-ea"/>
                <a:cs typeface="+mn-cs"/>
              </a:defRPr>
            </a:lvl2pPr>
            <a:lvl3pPr marL="914400" algn="l" rtl="0" fontAlgn="base">
              <a:spcBef>
                <a:spcPct val="0"/>
              </a:spcBef>
              <a:spcAft>
                <a:spcPct val="0"/>
              </a:spcAft>
              <a:defRPr sz="1200" kern="1200">
                <a:solidFill>
                  <a:schemeClr val="tx1"/>
                </a:solidFill>
                <a:latin typeface="Arial" charset="0"/>
                <a:ea typeface="+mn-ea"/>
                <a:cs typeface="+mn-cs"/>
              </a:defRPr>
            </a:lvl3pPr>
            <a:lvl4pPr marL="1371600" algn="l" rtl="0" fontAlgn="base">
              <a:spcBef>
                <a:spcPct val="0"/>
              </a:spcBef>
              <a:spcAft>
                <a:spcPct val="0"/>
              </a:spcAft>
              <a:defRPr sz="1200" kern="1200">
                <a:solidFill>
                  <a:schemeClr val="tx1"/>
                </a:solidFill>
                <a:latin typeface="Arial" charset="0"/>
                <a:ea typeface="+mn-ea"/>
                <a:cs typeface="+mn-cs"/>
              </a:defRPr>
            </a:lvl4pPr>
            <a:lvl5pPr marL="1828800" algn="l"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a:defRPr/>
            </a:pPr>
            <a:r>
              <a:rPr lang="en-US" b="1" dirty="0">
                <a:solidFill>
                  <a:schemeClr val="accent2">
                    <a:lumMod val="75000"/>
                  </a:schemeClr>
                </a:solidFill>
              </a:rPr>
              <a:t>English Language Studies Department </a:t>
            </a:r>
            <a:r>
              <a:rPr lang="en-US" dirty="0"/>
              <a:t>www.seminolestate.edu/adult-ed/els/</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5">
            <a:extLst>
              <a:ext uri="{FF2B5EF4-FFF2-40B4-BE49-F238E27FC236}">
                <a16:creationId xmlns:a16="http://schemas.microsoft.com/office/drawing/2014/main" id="{D6C55FFD-38FC-AC39-3523-36B0B0418053}"/>
              </a:ext>
              <a:ext uri="{C183D7F6-B498-43B3-948B-1728B52AA6E4}">
                <adec:decorative xmlns:adec="http://schemas.microsoft.com/office/drawing/2017/decorative" val="1"/>
              </a:ext>
            </a:extLst>
          </p:cNvPr>
          <p:cNvPicPr>
            <a:picLocks noGrp="1" noChangeAspect="1"/>
          </p:cNvPicPr>
          <p:nvPr/>
        </p:nvPicPr>
        <p:blipFill>
          <a:blip r:embed="rId3">
            <a:duotone>
              <a:schemeClr val="accent2">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593AC23-8227-2C12-9FCA-21868EF562CC}"/>
              </a:ext>
            </a:extLst>
          </p:cNvPr>
          <p:cNvSpPr>
            <a:spLocks noGrp="1"/>
          </p:cNvSpPr>
          <p:nvPr>
            <p:ph type="title" idx="4294967295"/>
          </p:nvPr>
        </p:nvSpPr>
        <p:spPr>
          <a:xfrm>
            <a:off x="457200" y="-1143000"/>
            <a:ext cx="8229600" cy="1143000"/>
          </a:xfrm>
        </p:spPr>
        <p:txBody>
          <a:bodyPr vert="horz" wrap="square" lIns="91440" tIns="45720" rIns="91440" bIns="45720" numCol="1" anchor="b" anchorCtr="0" compatLnSpc="1">
            <a:prstTxWarp prst="textNoShape">
              <a:avLst/>
            </a:prstTxWarp>
          </a:bodyPr>
          <a:lstStyle/>
          <a:p>
            <a:r>
              <a:rPr lang="en-US" dirty="0"/>
              <a:t>Slide 21</a:t>
            </a:r>
          </a:p>
        </p:txBody>
      </p:sp>
      <p:pic>
        <p:nvPicPr>
          <p:cNvPr id="3075" name="Picture 3">
            <a:extLst>
              <a:ext uri="{FF2B5EF4-FFF2-40B4-BE49-F238E27FC236}">
                <a16:creationId xmlns:a16="http://schemas.microsoft.com/office/drawing/2014/main" id="{B207078C-4376-C0AE-104F-0BC424712E56}"/>
              </a:ext>
              <a:ext uri="{C183D7F6-B498-43B3-948B-1728B52AA6E4}">
                <adec:decorative xmlns:adec="http://schemas.microsoft.com/office/drawing/2017/decorative" val="1"/>
              </a:ext>
            </a:extLst>
          </p:cNvPr>
          <p:cNvPicPr>
            <a:picLocks noChangeAspect="1" noChangeArrowheads="1"/>
          </p:cNvPicPr>
          <p:nvPr/>
        </p:nvPicPr>
        <p:blipFill>
          <a:blip r:embed="rId4"/>
          <a:srcRect/>
          <a:stretch>
            <a:fillRect/>
          </a:stretch>
        </p:blipFill>
        <p:spPr bwMode="auto">
          <a:xfrm>
            <a:off x="2867025" y="609600"/>
            <a:ext cx="3460750" cy="2438400"/>
          </a:xfrm>
          <a:prstGeom prst="rect">
            <a:avLst/>
          </a:prstGeom>
          <a:noFill/>
          <a:ln w="19050">
            <a:solidFill>
              <a:srgbClr val="FF0000"/>
            </a:solidFill>
            <a:miter lim="800000"/>
            <a:headEnd/>
            <a:tailEnd/>
          </a:ln>
          <a:effectLst>
            <a:outerShdw blurRad="50800" dist="38100" dir="18900000" algn="bl" rotWithShape="0">
              <a:prstClr val="black">
                <a:alpha val="40000"/>
              </a:prstClr>
            </a:outerShdw>
          </a:effectLst>
        </p:spPr>
      </p:pic>
      <p:grpSp>
        <p:nvGrpSpPr>
          <p:cNvPr id="22533" name="Group 207">
            <a:extLst>
              <a:ext uri="{FF2B5EF4-FFF2-40B4-BE49-F238E27FC236}">
                <a16:creationId xmlns:a16="http://schemas.microsoft.com/office/drawing/2014/main" id="{BC240B10-E51C-EF30-CDB3-5785C7DE27A1}"/>
              </a:ext>
              <a:ext uri="{C183D7F6-B498-43B3-948B-1728B52AA6E4}">
                <adec:decorative xmlns:adec="http://schemas.microsoft.com/office/drawing/2017/decorative" val="1"/>
              </a:ext>
            </a:extLst>
          </p:cNvPr>
          <p:cNvGrpSpPr>
            <a:grpSpLocks/>
          </p:cNvGrpSpPr>
          <p:nvPr/>
        </p:nvGrpSpPr>
        <p:grpSpPr bwMode="auto">
          <a:xfrm>
            <a:off x="2324100" y="3184525"/>
            <a:ext cx="4724400" cy="1143000"/>
            <a:chOff x="3886199" y="2362200"/>
            <a:chExt cx="4724401" cy="1143000"/>
          </a:xfrm>
        </p:grpSpPr>
        <p:sp>
          <p:nvSpPr>
            <p:cNvPr id="21" name="Rectangle 20">
              <a:extLst>
                <a:ext uri="{FF2B5EF4-FFF2-40B4-BE49-F238E27FC236}">
                  <a16:creationId xmlns:a16="http://schemas.microsoft.com/office/drawing/2014/main" id="{184D0BC4-94FB-8154-77E2-B552F36BE15E}"/>
                </a:ext>
              </a:extLst>
            </p:cNvPr>
            <p:cNvSpPr/>
            <p:nvPr/>
          </p:nvSpPr>
          <p:spPr>
            <a:xfrm>
              <a:off x="3886199" y="2362200"/>
              <a:ext cx="4724401" cy="1143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extrusionH="57150">
                <a:bevelT w="82550" h="38100" prst="coolSlant"/>
              </a:sp3d>
            </a:bodyPr>
            <a:lstStyle/>
            <a:p>
              <a:pPr algn="ctr">
                <a:defRPr/>
              </a:pPr>
              <a:r>
                <a:rPr lang="en-US" sz="6000" dirty="0">
                  <a:solidFill>
                    <a:srgbClr val="000000"/>
                  </a:solidFill>
                  <a:effectLst>
                    <a:reflection blurRad="6350" stA="60000" endA="900" endPos="58000" dir="5400000" sy="-100000" algn="bl" rotWithShape="0"/>
                  </a:effectLst>
                  <a:latin typeface="Eras Bold ITC" pitchFamily="34" charset="0"/>
                </a:rPr>
                <a:t>CORRECT</a:t>
              </a:r>
              <a:r>
                <a:rPr lang="en-US" sz="6600" dirty="0">
                  <a:solidFill>
                    <a:srgbClr val="000000"/>
                  </a:solidFill>
                  <a:effectLst>
                    <a:reflection blurRad="6350" stA="60000" endA="900" endPos="58000" dir="5400000" sy="-100000" algn="bl" rotWithShape="0"/>
                  </a:effectLst>
                  <a:latin typeface="Eras Bold ITC" pitchFamily="34" charset="0"/>
                </a:rPr>
                <a:t>!</a:t>
              </a:r>
              <a:endParaRPr lang="en-US" sz="6000" dirty="0">
                <a:solidFill>
                  <a:srgbClr val="000000"/>
                </a:solidFill>
                <a:effectLst>
                  <a:reflection blurRad="6350" stA="60000" endA="900" endPos="58000" dir="5400000" sy="-100000" algn="bl" rotWithShape="0"/>
                </a:effectLst>
                <a:latin typeface="Eras Bold ITC" pitchFamily="34" charset="0"/>
              </a:endParaRPr>
            </a:p>
          </p:txBody>
        </p:sp>
        <p:pic>
          <p:nvPicPr>
            <p:cNvPr id="22538" name="Picture 2">
              <a:extLst>
                <a:ext uri="{FF2B5EF4-FFF2-40B4-BE49-F238E27FC236}">
                  <a16:creationId xmlns:a16="http://schemas.microsoft.com/office/drawing/2014/main" id="{351C1CE9-F5E0-5B2B-5EFE-C9BC45035016}"/>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2000" y="2590800"/>
              <a:ext cx="9398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 name="Action Button: Back or Previous 22">
            <a:hlinkClick r:id="" action="ppaction://hlinkshowjump?jump=nextslide" highlightClick="1"/>
            <a:extLst>
              <a:ext uri="{FF2B5EF4-FFF2-40B4-BE49-F238E27FC236}">
                <a16:creationId xmlns:a16="http://schemas.microsoft.com/office/drawing/2014/main" id="{2B4E18F1-37DE-8640-7460-56AC6EF174CB}"/>
              </a:ext>
              <a:ext uri="{C183D7F6-B498-43B3-948B-1728B52AA6E4}">
                <adec:decorative xmlns:adec="http://schemas.microsoft.com/office/drawing/2017/decorative" val="1"/>
              </a:ext>
            </a:extLst>
          </p:cNvPr>
          <p:cNvSpPr/>
          <p:nvPr/>
        </p:nvSpPr>
        <p:spPr>
          <a:xfrm>
            <a:off x="4267200" y="4510088"/>
            <a:ext cx="990600" cy="685800"/>
          </a:xfrm>
          <a:prstGeom prst="actionButtonBackPrevious">
            <a:avLst/>
          </a:prstGeom>
          <a:ln/>
        </p:spPr>
        <p:style>
          <a:lnRef idx="3">
            <a:schemeClr val="lt1"/>
          </a:lnRef>
          <a:fillRef idx="1">
            <a:schemeClr val="accent2"/>
          </a:fillRef>
          <a:effectRef idx="1">
            <a:schemeClr val="accent2"/>
          </a:effectRef>
          <a:fontRef idx="minor">
            <a:schemeClr val="lt1"/>
          </a:fontRef>
        </p:style>
        <p:txBody>
          <a:bodyPr anchor="ctr">
            <a:sp3d extrusionH="57150">
              <a:bevelT w="82550" h="38100" prst="coolSlant"/>
            </a:sp3d>
          </a:bodyPr>
          <a:lstStyle/>
          <a:p>
            <a:pPr algn="ctr">
              <a:defRPr/>
            </a:pPr>
            <a:endParaRPr lang="en-US" dirty="0">
              <a:solidFill>
                <a:schemeClr val="accent6">
                  <a:lumMod val="60000"/>
                  <a:lumOff val="40000"/>
                </a:schemeClr>
              </a:solidFill>
            </a:endParaRPr>
          </a:p>
        </p:txBody>
      </p:sp>
      <p:sp>
        <p:nvSpPr>
          <p:cNvPr id="22532" name="TextBox 18">
            <a:extLst>
              <a:ext uri="{FF2B5EF4-FFF2-40B4-BE49-F238E27FC236}">
                <a16:creationId xmlns:a16="http://schemas.microsoft.com/office/drawing/2014/main" id="{BD2F5E37-25C1-7F72-5A91-6218269EC4FB}"/>
              </a:ext>
            </a:extLst>
          </p:cNvPr>
          <p:cNvSpPr txBox="1">
            <a:spLocks noChangeArrowheads="1"/>
          </p:cNvSpPr>
          <p:nvPr/>
        </p:nvSpPr>
        <p:spPr bwMode="auto">
          <a:xfrm>
            <a:off x="3508375" y="5376863"/>
            <a:ext cx="2971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1800" b="1" i="1"/>
              <a:t>Return to Question #2</a:t>
            </a:r>
          </a:p>
        </p:txBody>
      </p:sp>
      <p:sp>
        <p:nvSpPr>
          <p:cNvPr id="10" name="Footer Placeholder 3">
            <a:extLst>
              <a:ext uri="{FF2B5EF4-FFF2-40B4-BE49-F238E27FC236}">
                <a16:creationId xmlns:a16="http://schemas.microsoft.com/office/drawing/2014/main" id="{C107C6D8-B7B2-CA85-CD65-F8FC511BC265}"/>
              </a:ext>
            </a:extLst>
          </p:cNvPr>
          <p:cNvSpPr>
            <a:spLocks noGrp="1"/>
          </p:cNvSpPr>
          <p:nvPr/>
        </p:nvSpPr>
        <p:spPr>
          <a:xfrm>
            <a:off x="3124200" y="6459538"/>
            <a:ext cx="3733800" cy="365125"/>
          </a:xfrm>
          <a:prstGeom prst="rect">
            <a:avLst/>
          </a:prstGeom>
        </p:spPr>
        <p:txBody>
          <a:bodyPr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sz="1200" kern="1200">
                <a:solidFill>
                  <a:schemeClr val="tx1"/>
                </a:solidFill>
                <a:latin typeface="Arial" charset="0"/>
                <a:ea typeface="+mn-ea"/>
                <a:cs typeface="+mn-cs"/>
              </a:defRPr>
            </a:lvl2pPr>
            <a:lvl3pPr marL="914400" algn="l" rtl="0" fontAlgn="base">
              <a:spcBef>
                <a:spcPct val="0"/>
              </a:spcBef>
              <a:spcAft>
                <a:spcPct val="0"/>
              </a:spcAft>
              <a:defRPr sz="1200" kern="1200">
                <a:solidFill>
                  <a:schemeClr val="tx1"/>
                </a:solidFill>
                <a:latin typeface="Arial" charset="0"/>
                <a:ea typeface="+mn-ea"/>
                <a:cs typeface="+mn-cs"/>
              </a:defRPr>
            </a:lvl3pPr>
            <a:lvl4pPr marL="1371600" algn="l" rtl="0" fontAlgn="base">
              <a:spcBef>
                <a:spcPct val="0"/>
              </a:spcBef>
              <a:spcAft>
                <a:spcPct val="0"/>
              </a:spcAft>
              <a:defRPr sz="1200" kern="1200">
                <a:solidFill>
                  <a:schemeClr val="tx1"/>
                </a:solidFill>
                <a:latin typeface="Arial" charset="0"/>
                <a:ea typeface="+mn-ea"/>
                <a:cs typeface="+mn-cs"/>
              </a:defRPr>
            </a:lvl4pPr>
            <a:lvl5pPr marL="1828800" algn="l"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a:defRPr/>
            </a:pPr>
            <a:r>
              <a:rPr lang="en-US" b="1" dirty="0">
                <a:solidFill>
                  <a:schemeClr val="accent2">
                    <a:lumMod val="75000"/>
                  </a:schemeClr>
                </a:solidFill>
              </a:rPr>
              <a:t>English Language Studies Department </a:t>
            </a:r>
            <a:r>
              <a:rPr lang="en-US" dirty="0"/>
              <a:t>www.seminolestate.edu/adult-ed/els/</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nodeType="afterEffect">
                                  <p:stCondLst>
                                    <p:cond delay="0"/>
                                  </p:stCondLst>
                                  <p:childTnLst>
                                    <p:set>
                                      <p:cBhvr>
                                        <p:cTn id="6" dur="1" fill="hold">
                                          <p:stCondLst>
                                            <p:cond delay="0"/>
                                          </p:stCondLst>
                                        </p:cTn>
                                        <p:tgtEl>
                                          <p:spTgt spid="3075"/>
                                        </p:tgtEl>
                                        <p:attrNameLst>
                                          <p:attrName>style.visibility</p:attrName>
                                        </p:attrNameLst>
                                      </p:cBhvr>
                                      <p:to>
                                        <p:strVal val="visible"/>
                                      </p:to>
                                    </p:set>
                                    <p:anim calcmode="lin" valueType="num">
                                      <p:cBhvr>
                                        <p:cTn id="7" dur="1000" fill="hold"/>
                                        <p:tgtEl>
                                          <p:spTgt spid="3075"/>
                                        </p:tgtEl>
                                        <p:attrNameLst>
                                          <p:attrName>ppt_x</p:attrName>
                                        </p:attrNameLst>
                                      </p:cBhvr>
                                      <p:tavLst>
                                        <p:tav tm="0">
                                          <p:val>
                                            <p:strVal val="#ppt_x-.2"/>
                                          </p:val>
                                        </p:tav>
                                        <p:tav tm="100000">
                                          <p:val>
                                            <p:strVal val="#ppt_x"/>
                                          </p:val>
                                        </p:tav>
                                      </p:tavLst>
                                    </p:anim>
                                    <p:anim calcmode="lin" valueType="num">
                                      <p:cBhvr>
                                        <p:cTn id="8" dur="1000" fill="hold"/>
                                        <p:tgtEl>
                                          <p:spTgt spid="3075"/>
                                        </p:tgtEl>
                                        <p:attrNameLst>
                                          <p:attrName>ppt_y</p:attrName>
                                        </p:attrNameLst>
                                      </p:cBhvr>
                                      <p:tavLst>
                                        <p:tav tm="0">
                                          <p:val>
                                            <p:strVal val="#ppt_y"/>
                                          </p:val>
                                        </p:tav>
                                        <p:tav tm="100000">
                                          <p:val>
                                            <p:strVal val="#ppt_y"/>
                                          </p:val>
                                        </p:tav>
                                      </p:tavLst>
                                    </p:anim>
                                    <p:animEffect transition="in" filter="wipe(right)" prLst="gradientSize: 0.1">
                                      <p:cBhvr>
                                        <p:cTn id="9" dur="10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Content Placeholder 5">
            <a:extLst>
              <a:ext uri="{FF2B5EF4-FFF2-40B4-BE49-F238E27FC236}">
                <a16:creationId xmlns:a16="http://schemas.microsoft.com/office/drawing/2014/main" id="{2B87B94F-8305-86F8-0FF1-3E520E051876}"/>
              </a:ext>
              <a:ext uri="{C183D7F6-B498-43B3-948B-1728B52AA6E4}">
                <adec:decorative xmlns:adec="http://schemas.microsoft.com/office/drawing/2017/decorative" val="1"/>
              </a:ext>
            </a:extLst>
          </p:cNvPr>
          <p:cNvPicPr>
            <a:picLocks noGrp="1" noChangeAspect="1"/>
          </p:cNvPicPr>
          <p:nvPr/>
        </p:nvPicPr>
        <p:blipFill>
          <a:blip r:embed="rId3">
            <a:duotone>
              <a:schemeClr val="accent2">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0699E81-ADE8-C819-A9B6-5C285C549FF0}"/>
              </a:ext>
            </a:extLst>
          </p:cNvPr>
          <p:cNvSpPr>
            <a:spLocks noGrp="1"/>
          </p:cNvSpPr>
          <p:nvPr>
            <p:ph type="ctrTitle"/>
          </p:nvPr>
        </p:nvSpPr>
        <p:spPr>
          <a:xfrm>
            <a:off x="685800" y="-1470025"/>
            <a:ext cx="7772400" cy="1470025"/>
          </a:xfrm>
        </p:spPr>
        <p:txBody>
          <a:bodyPr vert="horz" wrap="square" lIns="91440" tIns="45720" rIns="91440" bIns="45720" numCol="1" anchor="b" anchorCtr="0" compatLnSpc="1">
            <a:prstTxWarp prst="textNoShape">
              <a:avLst/>
            </a:prstTxWarp>
          </a:bodyPr>
          <a:lstStyle/>
          <a:p>
            <a:r>
              <a:rPr lang="en-US" dirty="0"/>
              <a:t>Slide 22</a:t>
            </a:r>
          </a:p>
        </p:txBody>
      </p:sp>
      <p:sp>
        <p:nvSpPr>
          <p:cNvPr id="23564" name="Text Box 7">
            <a:extLst>
              <a:ext uri="{FF2B5EF4-FFF2-40B4-BE49-F238E27FC236}">
                <a16:creationId xmlns:a16="http://schemas.microsoft.com/office/drawing/2014/main" id="{0BAFAD53-E17E-218A-BEE0-7CB6652B2BEE}"/>
              </a:ext>
            </a:extLst>
          </p:cNvPr>
          <p:cNvSpPr txBox="1">
            <a:spLocks noChangeArrowheads="1"/>
          </p:cNvSpPr>
          <p:nvPr/>
        </p:nvSpPr>
        <p:spPr bwMode="auto">
          <a:xfrm>
            <a:off x="647700" y="609600"/>
            <a:ext cx="7848600" cy="2492375"/>
          </a:xfrm>
          <a:prstGeom prst="rect">
            <a:avLst/>
          </a:prstGeom>
          <a:solidFill>
            <a:srgbClr val="FFFF99"/>
          </a:solidFill>
          <a:ln w="19050">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1600"/>
              <a:t>		</a:t>
            </a:r>
            <a:r>
              <a:rPr lang="en-US" altLang="en-US" sz="1400"/>
              <a:t>	     </a:t>
            </a:r>
            <a:r>
              <a:rPr lang="en-US" altLang="en-US" sz="1400" b="1"/>
              <a:t>Traveling </a:t>
            </a:r>
          </a:p>
          <a:p>
            <a:pPr eaLnBrk="1" hangingPunct="1"/>
            <a:r>
              <a:rPr lang="en-US" altLang="en-US" sz="1400"/>
              <a:t>Have you ever wanted to travel the world and discover what was out there?  While some people prefer to stay in the comfort of their own homes, others have been bitten by the travel bug and can't wait to explore the world. Every year millions of people travel by plane, train, boat, car—or even foot—and learn about the world. They wander through the historical sites of Europe and the huge cities and natural wonders of North and South America.  Some people visit Asia, Africa and the Middle East to explore the ancient cultures and natural beauty there. Australia and Antarctica also offer exotic travel destinations. Why do people want to travel the world?  Travel opens their minds, allows them to meet new people and discover new places. Perhaps most of all, it makes them feel alive and adventurous. So save some money, get your passport ready, and see the world.  It will change your life forever. </a:t>
            </a:r>
            <a:r>
              <a:rPr lang="en-US" altLang="en-US"/>
              <a:t>					</a:t>
            </a:r>
            <a:endParaRPr lang="en-US" altLang="en-US" sz="800"/>
          </a:p>
        </p:txBody>
      </p:sp>
      <p:pic>
        <p:nvPicPr>
          <p:cNvPr id="23567" name="Picture 9">
            <a:extLst>
              <a:ext uri="{FF2B5EF4-FFF2-40B4-BE49-F238E27FC236}">
                <a16:creationId xmlns:a16="http://schemas.microsoft.com/office/drawing/2014/main" id="{72CBCBAA-BFBF-D6E2-4E77-42D3DC6E1179}"/>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524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a:extLst>
              <a:ext uri="{FF2B5EF4-FFF2-40B4-BE49-F238E27FC236}">
                <a16:creationId xmlns:a16="http://schemas.microsoft.com/office/drawing/2014/main" id="{5EA50017-1DC3-E253-C555-4D4613686121}"/>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5100" y="152400"/>
            <a:ext cx="838200"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5" name="Text Box 7">
            <a:extLst>
              <a:ext uri="{FF2B5EF4-FFF2-40B4-BE49-F238E27FC236}">
                <a16:creationId xmlns:a16="http://schemas.microsoft.com/office/drawing/2014/main" id="{FBC0A438-1365-4AC7-DC6C-FBF2C62A12ED}"/>
              </a:ext>
            </a:extLst>
          </p:cNvPr>
          <p:cNvSpPr txBox="1">
            <a:spLocks noChangeArrowheads="1"/>
          </p:cNvSpPr>
          <p:nvPr/>
        </p:nvSpPr>
        <p:spPr bwMode="auto">
          <a:xfrm>
            <a:off x="415925" y="3259138"/>
            <a:ext cx="435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1600" b="1"/>
              <a:t>1.</a:t>
            </a:r>
            <a:r>
              <a:rPr lang="en-US" altLang="en-US" sz="1600"/>
              <a:t> What does “bitten by the travel bug” mean?</a:t>
            </a:r>
          </a:p>
        </p:txBody>
      </p:sp>
      <p:sp>
        <p:nvSpPr>
          <p:cNvPr id="11" name="AutoShape 8">
            <a:hlinkClick r:id="" action="ppaction://noaction" highlightClick="1">
              <a:snd r:embed="rId6" name="Incorrect Answer.wav"/>
            </a:hlinkClick>
            <a:extLst>
              <a:ext uri="{FF2B5EF4-FFF2-40B4-BE49-F238E27FC236}">
                <a16:creationId xmlns:a16="http://schemas.microsoft.com/office/drawing/2014/main" id="{D1183301-297F-6562-7351-573C518954B4}"/>
              </a:ext>
            </a:extLst>
          </p:cNvPr>
          <p:cNvSpPr>
            <a:spLocks noChangeArrowheads="1"/>
          </p:cNvSpPr>
          <p:nvPr/>
        </p:nvSpPr>
        <p:spPr bwMode="auto">
          <a:xfrm>
            <a:off x="685800" y="3598863"/>
            <a:ext cx="3810000" cy="533400"/>
          </a:xfrm>
          <a:prstGeom prst="actionButtonBlank">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marL="342900" indent="-342900">
              <a:defRPr/>
            </a:pPr>
            <a:r>
              <a:rPr lang="en-US" sz="1400" b="1" dirty="0">
                <a:latin typeface="Arial" pitchFamily="34" charset="0"/>
                <a:cs typeface="Arial" pitchFamily="34" charset="0"/>
              </a:rPr>
              <a:t>A. It means that that you dislike traveling</a:t>
            </a:r>
            <a:endParaRPr lang="en-US" sz="1400" dirty="0">
              <a:latin typeface="Arial" pitchFamily="34" charset="0"/>
              <a:cs typeface="Arial" pitchFamily="34" charset="0"/>
            </a:endParaRPr>
          </a:p>
        </p:txBody>
      </p:sp>
      <p:sp>
        <p:nvSpPr>
          <p:cNvPr id="12" name="AutoShape 9">
            <a:hlinkClick r:id="" action="ppaction://hlinkshowjump?jump=previousslide" highlightClick="1">
              <a:snd r:embed="rId7" name="Correct Answer.wav"/>
            </a:hlinkClick>
            <a:extLst>
              <a:ext uri="{FF2B5EF4-FFF2-40B4-BE49-F238E27FC236}">
                <a16:creationId xmlns:a16="http://schemas.microsoft.com/office/drawing/2014/main" id="{6ADE89B4-D962-9268-F19F-21260AC952E7}"/>
              </a:ext>
            </a:extLst>
          </p:cNvPr>
          <p:cNvSpPr>
            <a:spLocks noChangeArrowheads="1"/>
          </p:cNvSpPr>
          <p:nvPr/>
        </p:nvSpPr>
        <p:spPr bwMode="auto">
          <a:xfrm>
            <a:off x="685800" y="4208463"/>
            <a:ext cx="3810000" cy="533400"/>
          </a:xfrm>
          <a:prstGeom prst="actionButtonBlank">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a:defRPr/>
            </a:pPr>
            <a:r>
              <a:rPr lang="en-US" sz="1400" b="1" dirty="0">
                <a:latin typeface="Arial" pitchFamily="34" charset="0"/>
                <a:cs typeface="Arial" pitchFamily="34" charset="0"/>
              </a:rPr>
              <a:t>B. It means that you want to travel</a:t>
            </a:r>
            <a:endParaRPr lang="en-US" sz="1400" dirty="0">
              <a:latin typeface="Arial" pitchFamily="34" charset="0"/>
              <a:cs typeface="Arial" pitchFamily="34" charset="0"/>
            </a:endParaRPr>
          </a:p>
        </p:txBody>
      </p:sp>
      <p:sp>
        <p:nvSpPr>
          <p:cNvPr id="13" name="AutoShape 10">
            <a:hlinkClick r:id="" action="ppaction://noaction" highlightClick="1">
              <a:snd r:embed="rId6" name="Incorrect Answer.wav"/>
            </a:hlinkClick>
            <a:extLst>
              <a:ext uri="{FF2B5EF4-FFF2-40B4-BE49-F238E27FC236}">
                <a16:creationId xmlns:a16="http://schemas.microsoft.com/office/drawing/2014/main" id="{4BA819B4-1745-A180-A6D0-1AC107E518AC}"/>
              </a:ext>
            </a:extLst>
          </p:cNvPr>
          <p:cNvSpPr>
            <a:spLocks noChangeArrowheads="1"/>
          </p:cNvSpPr>
          <p:nvPr/>
        </p:nvSpPr>
        <p:spPr bwMode="auto">
          <a:xfrm>
            <a:off x="685800" y="4818063"/>
            <a:ext cx="3810000" cy="533400"/>
          </a:xfrm>
          <a:prstGeom prst="actionButtonBlank">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a:defRPr/>
            </a:pPr>
            <a:r>
              <a:rPr lang="en-US" sz="1400" b="1" dirty="0">
                <a:latin typeface="Arial" pitchFamily="34" charset="0"/>
                <a:cs typeface="Arial" pitchFamily="34" charset="0"/>
              </a:rPr>
              <a:t>C. It means that you like bugs </a:t>
            </a:r>
          </a:p>
        </p:txBody>
      </p:sp>
      <p:sp>
        <p:nvSpPr>
          <p:cNvPr id="14" name="AutoShape 11">
            <a:hlinkClick r:id="" action="ppaction://noaction" highlightClick="1">
              <a:snd r:embed="rId6" name="Incorrect Answer.wav"/>
            </a:hlinkClick>
            <a:extLst>
              <a:ext uri="{FF2B5EF4-FFF2-40B4-BE49-F238E27FC236}">
                <a16:creationId xmlns:a16="http://schemas.microsoft.com/office/drawing/2014/main" id="{4602737D-EC09-1E8B-720F-C981DFD55D65}"/>
              </a:ext>
            </a:extLst>
          </p:cNvPr>
          <p:cNvSpPr>
            <a:spLocks noChangeArrowheads="1"/>
          </p:cNvSpPr>
          <p:nvPr/>
        </p:nvSpPr>
        <p:spPr bwMode="auto">
          <a:xfrm>
            <a:off x="685800" y="5427663"/>
            <a:ext cx="3810000" cy="533400"/>
          </a:xfrm>
          <a:prstGeom prst="actionButtonBlank">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a:defRPr/>
            </a:pPr>
            <a:r>
              <a:rPr lang="en-US" sz="1400" b="1" dirty="0">
                <a:latin typeface="Arial" pitchFamily="34" charset="0"/>
                <a:cs typeface="Arial" pitchFamily="34" charset="0"/>
              </a:rPr>
              <a:t>D. It means that traveling is expensive</a:t>
            </a:r>
            <a:endParaRPr lang="en-US" sz="1400" dirty="0">
              <a:latin typeface="Arial" pitchFamily="34" charset="0"/>
              <a:cs typeface="Arial" pitchFamily="34" charset="0"/>
            </a:endParaRPr>
          </a:p>
        </p:txBody>
      </p:sp>
      <p:sp>
        <p:nvSpPr>
          <p:cNvPr id="23566" name="Text Box 12">
            <a:extLst>
              <a:ext uri="{FF2B5EF4-FFF2-40B4-BE49-F238E27FC236}">
                <a16:creationId xmlns:a16="http://schemas.microsoft.com/office/drawing/2014/main" id="{1C3FAB2B-E5C7-DFFB-F302-C67FDB05BD8B}"/>
              </a:ext>
            </a:extLst>
          </p:cNvPr>
          <p:cNvSpPr txBox="1">
            <a:spLocks noChangeArrowheads="1"/>
          </p:cNvSpPr>
          <p:nvPr/>
        </p:nvSpPr>
        <p:spPr bwMode="auto">
          <a:xfrm>
            <a:off x="4968875" y="3259138"/>
            <a:ext cx="32194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1600" b="1"/>
              <a:t>2.</a:t>
            </a:r>
            <a:r>
              <a:rPr lang="en-US" altLang="en-US" sz="1600"/>
              <a:t> People want to travel because:</a:t>
            </a:r>
          </a:p>
        </p:txBody>
      </p:sp>
      <p:sp>
        <p:nvSpPr>
          <p:cNvPr id="16" name="AutoShape 13">
            <a:hlinkClick r:id="" action="ppaction://noaction" highlightClick="1">
              <a:snd r:embed="rId6" name="Incorrect Answer.wav"/>
            </a:hlinkClick>
            <a:extLst>
              <a:ext uri="{FF2B5EF4-FFF2-40B4-BE49-F238E27FC236}">
                <a16:creationId xmlns:a16="http://schemas.microsoft.com/office/drawing/2014/main" id="{DDB1EEE2-69A2-75C6-B525-CD9D95D9B88A}"/>
              </a:ext>
            </a:extLst>
          </p:cNvPr>
          <p:cNvSpPr>
            <a:spLocks noChangeArrowheads="1"/>
          </p:cNvSpPr>
          <p:nvPr/>
        </p:nvSpPr>
        <p:spPr bwMode="auto">
          <a:xfrm>
            <a:off x="4953000" y="3598863"/>
            <a:ext cx="3810000" cy="533400"/>
          </a:xfrm>
          <a:prstGeom prst="actionButtonBlank">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marL="342900" indent="-342900">
              <a:defRPr/>
            </a:pPr>
            <a:r>
              <a:rPr lang="en-US" sz="1400" b="1" dirty="0">
                <a:latin typeface="Arial" pitchFamily="34" charset="0"/>
                <a:cs typeface="Arial" pitchFamily="34" charset="0"/>
              </a:rPr>
              <a:t>A. They want to update their passports</a:t>
            </a:r>
          </a:p>
        </p:txBody>
      </p:sp>
      <p:sp>
        <p:nvSpPr>
          <p:cNvPr id="17" name="AutoShape 14">
            <a:hlinkClick r:id="" action="ppaction://noaction" highlightClick="1">
              <a:snd r:embed="rId6" name="Incorrect Answer.wav"/>
            </a:hlinkClick>
            <a:extLst>
              <a:ext uri="{FF2B5EF4-FFF2-40B4-BE49-F238E27FC236}">
                <a16:creationId xmlns:a16="http://schemas.microsoft.com/office/drawing/2014/main" id="{9AB53F3D-0B34-E5A2-3D95-D515400E3B56}"/>
              </a:ext>
            </a:extLst>
          </p:cNvPr>
          <p:cNvSpPr>
            <a:spLocks noChangeArrowheads="1"/>
          </p:cNvSpPr>
          <p:nvPr/>
        </p:nvSpPr>
        <p:spPr bwMode="auto">
          <a:xfrm>
            <a:off x="4953000" y="4208463"/>
            <a:ext cx="3810000" cy="533400"/>
          </a:xfrm>
          <a:prstGeom prst="actionButtonBlank">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a:defRPr/>
            </a:pPr>
            <a:r>
              <a:rPr lang="en-US" sz="1400" b="1" dirty="0">
                <a:latin typeface="Arial" pitchFamily="34" charset="0"/>
                <a:cs typeface="Arial" pitchFamily="34" charset="0"/>
              </a:rPr>
              <a:t>B. They want to feel comfortable</a:t>
            </a:r>
          </a:p>
        </p:txBody>
      </p:sp>
      <p:sp>
        <p:nvSpPr>
          <p:cNvPr id="18" name="AutoShape 15">
            <a:hlinkClick r:id="rId8" action="ppaction://hlinksldjump" highlightClick="1">
              <a:snd r:embed="rId7" name="Correct Answer.wav"/>
            </a:hlinkClick>
            <a:extLst>
              <a:ext uri="{FF2B5EF4-FFF2-40B4-BE49-F238E27FC236}">
                <a16:creationId xmlns:a16="http://schemas.microsoft.com/office/drawing/2014/main" id="{A6C845EB-6333-3D7B-550B-36713E825817}"/>
              </a:ext>
            </a:extLst>
          </p:cNvPr>
          <p:cNvSpPr>
            <a:spLocks noChangeArrowheads="1"/>
          </p:cNvSpPr>
          <p:nvPr/>
        </p:nvSpPr>
        <p:spPr bwMode="auto">
          <a:xfrm>
            <a:off x="4953000" y="4818063"/>
            <a:ext cx="3810000" cy="533400"/>
          </a:xfrm>
          <a:prstGeom prst="actionButtonBlank">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marL="342900" indent="-342900">
              <a:defRPr/>
            </a:pPr>
            <a:r>
              <a:rPr lang="en-US" sz="1400" b="1" dirty="0">
                <a:latin typeface="Arial" pitchFamily="34" charset="0"/>
                <a:cs typeface="Arial" pitchFamily="34" charset="0"/>
              </a:rPr>
              <a:t>C. They want go on an adventure</a:t>
            </a:r>
          </a:p>
        </p:txBody>
      </p:sp>
      <p:sp>
        <p:nvSpPr>
          <p:cNvPr id="19" name="AutoShape 16">
            <a:hlinkClick r:id="" action="ppaction://noaction" highlightClick="1">
              <a:snd r:embed="rId6" name="Incorrect Answer.wav"/>
            </a:hlinkClick>
            <a:extLst>
              <a:ext uri="{FF2B5EF4-FFF2-40B4-BE49-F238E27FC236}">
                <a16:creationId xmlns:a16="http://schemas.microsoft.com/office/drawing/2014/main" id="{9C34F7EA-20FB-DDD6-A470-18A5ECB1CD9D}"/>
              </a:ext>
            </a:extLst>
          </p:cNvPr>
          <p:cNvSpPr>
            <a:spLocks noChangeArrowheads="1"/>
          </p:cNvSpPr>
          <p:nvPr/>
        </p:nvSpPr>
        <p:spPr bwMode="auto">
          <a:xfrm>
            <a:off x="4953000" y="5427663"/>
            <a:ext cx="3810000" cy="533400"/>
          </a:xfrm>
          <a:prstGeom prst="actionButtonBlank">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a:defRPr/>
            </a:pPr>
            <a:r>
              <a:rPr lang="en-US" sz="1400" b="1" dirty="0">
                <a:latin typeface="Arial" pitchFamily="34" charset="0"/>
                <a:cs typeface="Arial" pitchFamily="34" charset="0"/>
              </a:rPr>
              <a:t>D. They want to save money</a:t>
            </a:r>
          </a:p>
        </p:txBody>
      </p:sp>
      <p:sp>
        <p:nvSpPr>
          <p:cNvPr id="21" name="Footer Placeholder 3">
            <a:extLst>
              <a:ext uri="{FF2B5EF4-FFF2-40B4-BE49-F238E27FC236}">
                <a16:creationId xmlns:a16="http://schemas.microsoft.com/office/drawing/2014/main" id="{D630CACC-3B6C-3413-88C6-EFED6D5A3944}"/>
              </a:ext>
            </a:extLst>
          </p:cNvPr>
          <p:cNvSpPr>
            <a:spLocks noGrp="1"/>
          </p:cNvSpPr>
          <p:nvPr/>
        </p:nvSpPr>
        <p:spPr>
          <a:xfrm>
            <a:off x="3124200" y="6459538"/>
            <a:ext cx="3733800" cy="365125"/>
          </a:xfrm>
          <a:prstGeom prst="rect">
            <a:avLst/>
          </a:prstGeom>
        </p:spPr>
        <p:txBody>
          <a:bodyPr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sz="1200" kern="1200">
                <a:solidFill>
                  <a:schemeClr val="tx1"/>
                </a:solidFill>
                <a:latin typeface="Arial" charset="0"/>
                <a:ea typeface="+mn-ea"/>
                <a:cs typeface="+mn-cs"/>
              </a:defRPr>
            </a:lvl2pPr>
            <a:lvl3pPr marL="914400" algn="l" rtl="0" fontAlgn="base">
              <a:spcBef>
                <a:spcPct val="0"/>
              </a:spcBef>
              <a:spcAft>
                <a:spcPct val="0"/>
              </a:spcAft>
              <a:defRPr sz="1200" kern="1200">
                <a:solidFill>
                  <a:schemeClr val="tx1"/>
                </a:solidFill>
                <a:latin typeface="Arial" charset="0"/>
                <a:ea typeface="+mn-ea"/>
                <a:cs typeface="+mn-cs"/>
              </a:defRPr>
            </a:lvl3pPr>
            <a:lvl4pPr marL="1371600" algn="l" rtl="0" fontAlgn="base">
              <a:spcBef>
                <a:spcPct val="0"/>
              </a:spcBef>
              <a:spcAft>
                <a:spcPct val="0"/>
              </a:spcAft>
              <a:defRPr sz="1200" kern="1200">
                <a:solidFill>
                  <a:schemeClr val="tx1"/>
                </a:solidFill>
                <a:latin typeface="Arial" charset="0"/>
                <a:ea typeface="+mn-ea"/>
                <a:cs typeface="+mn-cs"/>
              </a:defRPr>
            </a:lvl4pPr>
            <a:lvl5pPr marL="1828800" algn="l"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a:defRPr/>
            </a:pPr>
            <a:r>
              <a:rPr lang="en-US" b="1" dirty="0">
                <a:solidFill>
                  <a:schemeClr val="accent2">
                    <a:lumMod val="75000"/>
                  </a:schemeClr>
                </a:solidFill>
              </a:rPr>
              <a:t>English Language Studies Department </a:t>
            </a:r>
            <a:r>
              <a:rPr lang="en-US" dirty="0"/>
              <a:t>www.seminolestate.edu/adult-ed/els/</a:t>
            </a:r>
          </a:p>
        </p:txBody>
      </p:sp>
    </p:spTree>
  </p:cSld>
  <p:clrMapOvr>
    <a:masterClrMapping/>
  </p:clrMapOvr>
  <p:transition advClick="0" advTm="90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a:extLst>
              <a:ext uri="{FF2B5EF4-FFF2-40B4-BE49-F238E27FC236}">
                <a16:creationId xmlns:a16="http://schemas.microsoft.com/office/drawing/2014/main" id="{42EA5AD6-ADE5-9C01-51C2-599EDF2B6D41}"/>
              </a:ext>
              <a:ext uri="{C183D7F6-B498-43B3-948B-1728B52AA6E4}">
                <adec:decorative xmlns:adec="http://schemas.microsoft.com/office/drawing/2017/decorative" val="1"/>
              </a:ext>
            </a:extLst>
          </p:cNvPr>
          <p:cNvPicPr>
            <a:picLocks noGrp="1" noChangeAspect="1"/>
          </p:cNvPicPr>
          <p:nvPr/>
        </p:nvPicPr>
        <p:blipFill>
          <a:blip r:embed="rId3">
            <a:duotone>
              <a:schemeClr val="accent2">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A1786BD-1B4F-14C6-3096-AA9E0E03F453}"/>
              </a:ext>
            </a:extLst>
          </p:cNvPr>
          <p:cNvSpPr>
            <a:spLocks noGrp="1"/>
          </p:cNvSpPr>
          <p:nvPr>
            <p:ph type="title" idx="4294967295"/>
          </p:nvPr>
        </p:nvSpPr>
        <p:spPr>
          <a:xfrm>
            <a:off x="457200" y="-1143000"/>
            <a:ext cx="8229600" cy="1143000"/>
          </a:xfrm>
        </p:spPr>
        <p:txBody>
          <a:bodyPr vert="horz" wrap="square" lIns="91440" tIns="45720" rIns="91440" bIns="45720" numCol="1" anchor="b" anchorCtr="0" compatLnSpc="1">
            <a:prstTxWarp prst="textNoShape">
              <a:avLst/>
            </a:prstTxWarp>
          </a:bodyPr>
          <a:lstStyle/>
          <a:p>
            <a:r>
              <a:rPr lang="en-US" dirty="0"/>
              <a:t>Slide 23</a:t>
            </a:r>
          </a:p>
        </p:txBody>
      </p:sp>
      <p:pic>
        <p:nvPicPr>
          <p:cNvPr id="5122" name="Picture 2">
            <a:extLst>
              <a:ext uri="{FF2B5EF4-FFF2-40B4-BE49-F238E27FC236}">
                <a16:creationId xmlns:a16="http://schemas.microsoft.com/office/drawing/2014/main" id="{0256A483-D48D-7968-BF1F-31A2BAC613E6}"/>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914400"/>
            <a:ext cx="2767013"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a:extLst>
              <a:ext uri="{FF2B5EF4-FFF2-40B4-BE49-F238E27FC236}">
                <a16:creationId xmlns:a16="http://schemas.microsoft.com/office/drawing/2014/main" id="{55089919-1AA6-1FD9-9F7E-C4C7838A9959}"/>
              </a:ext>
            </a:extLst>
          </p:cNvPr>
          <p:cNvSpPr/>
          <p:nvPr/>
        </p:nvSpPr>
        <p:spPr bwMode="auto">
          <a:xfrm>
            <a:off x="2438400" y="3505200"/>
            <a:ext cx="4724400" cy="1143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extrusionH="57150">
              <a:bevelT w="82550" h="38100" prst="coolSlant"/>
            </a:sp3d>
          </a:bodyPr>
          <a:lstStyle/>
          <a:p>
            <a:pPr algn="ctr">
              <a:defRPr/>
            </a:pPr>
            <a:r>
              <a:rPr lang="en-US" sz="6000" dirty="0">
                <a:solidFill>
                  <a:srgbClr val="000000"/>
                </a:solidFill>
                <a:effectLst>
                  <a:reflection blurRad="6350" stA="60000" endA="900" endPos="58000" dir="5400000" sy="-100000" algn="bl" rotWithShape="0"/>
                </a:effectLst>
                <a:latin typeface="Eras Bold ITC" pitchFamily="34" charset="0"/>
              </a:rPr>
              <a:t>WHOOPS!</a:t>
            </a:r>
          </a:p>
        </p:txBody>
      </p:sp>
      <p:sp>
        <p:nvSpPr>
          <p:cNvPr id="23" name="Action Button: Back or Previous 22">
            <a:hlinkClick r:id="" action="ppaction://hlinkshowjump?jump=nextslide" highlightClick="1"/>
            <a:extLst>
              <a:ext uri="{FF2B5EF4-FFF2-40B4-BE49-F238E27FC236}">
                <a16:creationId xmlns:a16="http://schemas.microsoft.com/office/drawing/2014/main" id="{45A19B1B-BECC-DDE1-6C86-EF04CED31257}"/>
              </a:ext>
              <a:ext uri="{C183D7F6-B498-43B3-948B-1728B52AA6E4}">
                <adec:decorative xmlns:adec="http://schemas.microsoft.com/office/drawing/2017/decorative" val="1"/>
              </a:ext>
            </a:extLst>
          </p:cNvPr>
          <p:cNvSpPr/>
          <p:nvPr/>
        </p:nvSpPr>
        <p:spPr>
          <a:xfrm>
            <a:off x="4191000" y="4887913"/>
            <a:ext cx="990600" cy="685800"/>
          </a:xfrm>
          <a:prstGeom prst="actionButtonBackPrevious">
            <a:avLst/>
          </a:prstGeom>
          <a:ln/>
        </p:spPr>
        <p:style>
          <a:lnRef idx="3">
            <a:schemeClr val="lt1"/>
          </a:lnRef>
          <a:fillRef idx="1">
            <a:schemeClr val="accent2"/>
          </a:fillRef>
          <a:effectRef idx="1">
            <a:schemeClr val="accent2"/>
          </a:effectRef>
          <a:fontRef idx="minor">
            <a:schemeClr val="lt1"/>
          </a:fontRef>
        </p:style>
        <p:txBody>
          <a:bodyPr anchor="ctr">
            <a:sp3d extrusionH="57150">
              <a:bevelT w="82550" h="38100" prst="coolSlant"/>
            </a:sp3d>
          </a:bodyPr>
          <a:lstStyle/>
          <a:p>
            <a:pPr algn="ctr">
              <a:defRPr/>
            </a:pPr>
            <a:endParaRPr lang="en-US" dirty="0">
              <a:solidFill>
                <a:schemeClr val="accent6">
                  <a:lumMod val="60000"/>
                  <a:lumOff val="40000"/>
                </a:schemeClr>
              </a:solidFill>
            </a:endParaRPr>
          </a:p>
        </p:txBody>
      </p:sp>
      <p:sp>
        <p:nvSpPr>
          <p:cNvPr id="24580" name="TextBox 18">
            <a:extLst>
              <a:ext uri="{FF2B5EF4-FFF2-40B4-BE49-F238E27FC236}">
                <a16:creationId xmlns:a16="http://schemas.microsoft.com/office/drawing/2014/main" id="{4BF10FCF-75B6-69C0-AEA5-E3241948AF04}"/>
              </a:ext>
            </a:extLst>
          </p:cNvPr>
          <p:cNvSpPr txBox="1">
            <a:spLocks noChangeArrowheads="1"/>
          </p:cNvSpPr>
          <p:nvPr/>
        </p:nvSpPr>
        <p:spPr bwMode="auto">
          <a:xfrm>
            <a:off x="3505200" y="5726113"/>
            <a:ext cx="26146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1800" b="1" i="1"/>
              <a:t>Return to Question #2</a:t>
            </a:r>
          </a:p>
        </p:txBody>
      </p:sp>
      <p:sp>
        <p:nvSpPr>
          <p:cNvPr id="8" name="Footer Placeholder 3">
            <a:extLst>
              <a:ext uri="{FF2B5EF4-FFF2-40B4-BE49-F238E27FC236}">
                <a16:creationId xmlns:a16="http://schemas.microsoft.com/office/drawing/2014/main" id="{BAB4C235-7FF3-76F2-B1E8-B0FBD7D04493}"/>
              </a:ext>
            </a:extLst>
          </p:cNvPr>
          <p:cNvSpPr>
            <a:spLocks noGrp="1"/>
          </p:cNvSpPr>
          <p:nvPr/>
        </p:nvSpPr>
        <p:spPr>
          <a:xfrm>
            <a:off x="3124200" y="6459538"/>
            <a:ext cx="3733800" cy="365125"/>
          </a:xfrm>
          <a:prstGeom prst="rect">
            <a:avLst/>
          </a:prstGeom>
        </p:spPr>
        <p:txBody>
          <a:bodyPr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sz="1200" kern="1200">
                <a:solidFill>
                  <a:schemeClr val="tx1"/>
                </a:solidFill>
                <a:latin typeface="Arial" charset="0"/>
                <a:ea typeface="+mn-ea"/>
                <a:cs typeface="+mn-cs"/>
              </a:defRPr>
            </a:lvl2pPr>
            <a:lvl3pPr marL="914400" algn="l" rtl="0" fontAlgn="base">
              <a:spcBef>
                <a:spcPct val="0"/>
              </a:spcBef>
              <a:spcAft>
                <a:spcPct val="0"/>
              </a:spcAft>
              <a:defRPr sz="1200" kern="1200">
                <a:solidFill>
                  <a:schemeClr val="tx1"/>
                </a:solidFill>
                <a:latin typeface="Arial" charset="0"/>
                <a:ea typeface="+mn-ea"/>
                <a:cs typeface="+mn-cs"/>
              </a:defRPr>
            </a:lvl3pPr>
            <a:lvl4pPr marL="1371600" algn="l" rtl="0" fontAlgn="base">
              <a:spcBef>
                <a:spcPct val="0"/>
              </a:spcBef>
              <a:spcAft>
                <a:spcPct val="0"/>
              </a:spcAft>
              <a:defRPr sz="1200" kern="1200">
                <a:solidFill>
                  <a:schemeClr val="tx1"/>
                </a:solidFill>
                <a:latin typeface="Arial" charset="0"/>
                <a:ea typeface="+mn-ea"/>
                <a:cs typeface="+mn-cs"/>
              </a:defRPr>
            </a:lvl4pPr>
            <a:lvl5pPr marL="1828800" algn="l"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a:defRPr/>
            </a:pPr>
            <a:r>
              <a:rPr lang="en-US" b="1" dirty="0">
                <a:solidFill>
                  <a:schemeClr val="accent2">
                    <a:lumMod val="75000"/>
                  </a:schemeClr>
                </a:solidFill>
              </a:rPr>
              <a:t>English Language Studies Department </a:t>
            </a:r>
            <a:r>
              <a:rPr lang="en-US" dirty="0"/>
              <a:t>www.seminolestate.edu/adult-ed/els/</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5122"/>
                                        </p:tgtEl>
                                        <p:attrNameLst>
                                          <p:attrName>style.visibility</p:attrName>
                                        </p:attrNameLst>
                                      </p:cBhvr>
                                      <p:to>
                                        <p:strVal val="visible"/>
                                      </p:to>
                                    </p:set>
                                    <p:anim calcmode="lin" valueType="num">
                                      <p:cBhvr>
                                        <p:cTn id="7" dur="1000" fill="hold"/>
                                        <p:tgtEl>
                                          <p:spTgt spid="5122"/>
                                        </p:tgtEl>
                                        <p:attrNameLst>
                                          <p:attrName>ppt_w</p:attrName>
                                        </p:attrNameLst>
                                      </p:cBhvr>
                                      <p:tavLst>
                                        <p:tav tm="0">
                                          <p:val>
                                            <p:fltVal val="0"/>
                                          </p:val>
                                        </p:tav>
                                        <p:tav tm="100000">
                                          <p:val>
                                            <p:strVal val="#ppt_w"/>
                                          </p:val>
                                        </p:tav>
                                      </p:tavLst>
                                    </p:anim>
                                    <p:anim calcmode="lin" valueType="num">
                                      <p:cBhvr>
                                        <p:cTn id="8" dur="1000" fill="hold"/>
                                        <p:tgtEl>
                                          <p:spTgt spid="5122"/>
                                        </p:tgtEl>
                                        <p:attrNameLst>
                                          <p:attrName>ppt_h</p:attrName>
                                        </p:attrNameLst>
                                      </p:cBhvr>
                                      <p:tavLst>
                                        <p:tav tm="0">
                                          <p:val>
                                            <p:fltVal val="0"/>
                                          </p:val>
                                        </p:tav>
                                        <p:tav tm="100000">
                                          <p:val>
                                            <p:strVal val="#ppt_h"/>
                                          </p:val>
                                        </p:tav>
                                      </p:tavLst>
                                    </p:anim>
                                    <p:anim calcmode="lin" valueType="num">
                                      <p:cBhvr>
                                        <p:cTn id="9" dur="1000" fill="hold"/>
                                        <p:tgtEl>
                                          <p:spTgt spid="5122"/>
                                        </p:tgtEl>
                                        <p:attrNameLst>
                                          <p:attrName>style.rotation</p:attrName>
                                        </p:attrNameLst>
                                      </p:cBhvr>
                                      <p:tavLst>
                                        <p:tav tm="0">
                                          <p:val>
                                            <p:fltVal val="90"/>
                                          </p:val>
                                        </p:tav>
                                        <p:tav tm="100000">
                                          <p:val>
                                            <p:fltVal val="0"/>
                                          </p:val>
                                        </p:tav>
                                      </p:tavLst>
                                    </p:anim>
                                    <p:animEffect transition="in" filter="fade">
                                      <p:cBhvr>
                                        <p:cTn id="10" dur="1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Content Placeholder 5">
            <a:extLst>
              <a:ext uri="{FF2B5EF4-FFF2-40B4-BE49-F238E27FC236}">
                <a16:creationId xmlns:a16="http://schemas.microsoft.com/office/drawing/2014/main" id="{F5CC68F1-E3A9-D0CF-2919-68ECE9793B30}"/>
              </a:ext>
              <a:ext uri="{C183D7F6-B498-43B3-948B-1728B52AA6E4}">
                <adec:decorative xmlns:adec="http://schemas.microsoft.com/office/drawing/2017/decorative" val="1"/>
              </a:ext>
            </a:extLst>
          </p:cNvPr>
          <p:cNvPicPr>
            <a:picLocks noGrp="1" noChangeAspect="1"/>
          </p:cNvPicPr>
          <p:nvPr/>
        </p:nvPicPr>
        <p:blipFill>
          <a:blip r:embed="rId3">
            <a:duotone>
              <a:schemeClr val="accent2">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ext Box 4">
            <a:extLst>
              <a:ext uri="{FF2B5EF4-FFF2-40B4-BE49-F238E27FC236}">
                <a16:creationId xmlns:a16="http://schemas.microsoft.com/office/drawing/2014/main" id="{9B1EA76F-9AB4-2B99-2851-A89D2DCBAC9C}"/>
              </a:ext>
              <a:ext uri="{C183D7F6-B498-43B3-948B-1728B52AA6E4}">
                <adec:decorative xmlns:adec="http://schemas.microsoft.com/office/drawing/2017/decorative" val="1"/>
              </a:ext>
            </a:extLst>
          </p:cNvPr>
          <p:cNvSpPr txBox="1">
            <a:spLocks noChangeArrowheads="1"/>
          </p:cNvSpPr>
          <p:nvPr/>
        </p:nvSpPr>
        <p:spPr bwMode="auto">
          <a:xfrm>
            <a:off x="2362200" y="1981200"/>
            <a:ext cx="4953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spcBef>
                <a:spcPct val="50000"/>
              </a:spcBef>
            </a:pPr>
            <a:endParaRPr lang="en-US" altLang="en-US"/>
          </a:p>
        </p:txBody>
      </p:sp>
      <p:sp>
        <p:nvSpPr>
          <p:cNvPr id="2" name="Title 1">
            <a:extLst>
              <a:ext uri="{FF2B5EF4-FFF2-40B4-BE49-F238E27FC236}">
                <a16:creationId xmlns:a16="http://schemas.microsoft.com/office/drawing/2014/main" id="{4167CFA0-8B7D-2E2F-F39A-1052BBA06305}"/>
              </a:ext>
            </a:extLst>
          </p:cNvPr>
          <p:cNvSpPr>
            <a:spLocks noGrp="1"/>
          </p:cNvSpPr>
          <p:nvPr>
            <p:ph type="ctrTitle"/>
          </p:nvPr>
        </p:nvSpPr>
        <p:spPr>
          <a:xfrm>
            <a:off x="685800" y="-1470025"/>
            <a:ext cx="7772400" cy="1470025"/>
          </a:xfrm>
        </p:spPr>
        <p:txBody>
          <a:bodyPr vert="horz" wrap="square" lIns="91440" tIns="45720" rIns="91440" bIns="45720" numCol="1" anchor="b" anchorCtr="0" compatLnSpc="1">
            <a:prstTxWarp prst="textNoShape">
              <a:avLst/>
            </a:prstTxWarp>
          </a:bodyPr>
          <a:lstStyle/>
          <a:p>
            <a:r>
              <a:rPr lang="en-US" dirty="0"/>
              <a:t>Slide 24</a:t>
            </a:r>
          </a:p>
        </p:txBody>
      </p:sp>
      <p:sp>
        <p:nvSpPr>
          <p:cNvPr id="25612" name="Text Box 7">
            <a:extLst>
              <a:ext uri="{FF2B5EF4-FFF2-40B4-BE49-F238E27FC236}">
                <a16:creationId xmlns:a16="http://schemas.microsoft.com/office/drawing/2014/main" id="{F095E532-5640-1E1A-0BF3-D261E6B291E8}"/>
              </a:ext>
            </a:extLst>
          </p:cNvPr>
          <p:cNvSpPr txBox="1">
            <a:spLocks noChangeArrowheads="1"/>
          </p:cNvSpPr>
          <p:nvPr/>
        </p:nvSpPr>
        <p:spPr bwMode="auto">
          <a:xfrm>
            <a:off x="550863" y="533400"/>
            <a:ext cx="7848600" cy="2492375"/>
          </a:xfrm>
          <a:prstGeom prst="rect">
            <a:avLst/>
          </a:prstGeom>
          <a:solidFill>
            <a:srgbClr val="FFFF99"/>
          </a:solidFill>
          <a:ln w="19050">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1600"/>
              <a:t>		</a:t>
            </a:r>
            <a:r>
              <a:rPr lang="en-US" altLang="en-US" sz="1400"/>
              <a:t>	     </a:t>
            </a:r>
            <a:r>
              <a:rPr lang="en-US" altLang="en-US" sz="1400" b="1"/>
              <a:t>Traveling </a:t>
            </a:r>
          </a:p>
          <a:p>
            <a:pPr eaLnBrk="1" hangingPunct="1"/>
            <a:r>
              <a:rPr lang="en-US" altLang="en-US" sz="1400"/>
              <a:t>Have you ever wanted to travel the world and discover what was out there?  While some people prefer to stay in the comfort of their own homes, others have been bitten by the travel bug and can't wait to explore the world. Every year millions of people travel by plane, train, boat, car—or even foot—and learn about the world. They wander through the historical sites of Europe and the huge cities and natural wonders of North and South America.  Some people visit Asia, Africa and the Middle East to explore the ancient cultures and natural beauty there. Australia and Antarctica also offer exotic travel destinations. Why do people want to travel the world?  Travel opens their minds, allows them to meet new people and discover new places. Perhaps most of all, it makes them feel alive and adventurous. So save some money, get your passport ready, and see the world.  It will change your life forever. </a:t>
            </a:r>
            <a:r>
              <a:rPr lang="en-US" altLang="en-US"/>
              <a:t>					</a:t>
            </a:r>
            <a:endParaRPr lang="en-US" altLang="en-US" sz="800"/>
          </a:p>
        </p:txBody>
      </p:sp>
      <p:pic>
        <p:nvPicPr>
          <p:cNvPr id="25615" name="Picture 9">
            <a:extLst>
              <a:ext uri="{FF2B5EF4-FFF2-40B4-BE49-F238E27FC236}">
                <a16:creationId xmlns:a16="http://schemas.microsoft.com/office/drawing/2014/main" id="{D8FB044E-8FD5-5E40-EA7B-E008323AE1C4}"/>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524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a:extLst>
              <a:ext uri="{FF2B5EF4-FFF2-40B4-BE49-F238E27FC236}">
                <a16:creationId xmlns:a16="http://schemas.microsoft.com/office/drawing/2014/main" id="{7E7F4052-53A0-0D7C-E916-97803CEA32E2}"/>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7150" y="71438"/>
            <a:ext cx="838200"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3" name="Text Box 7">
            <a:extLst>
              <a:ext uri="{FF2B5EF4-FFF2-40B4-BE49-F238E27FC236}">
                <a16:creationId xmlns:a16="http://schemas.microsoft.com/office/drawing/2014/main" id="{72C57A23-C164-E92D-C58D-70FED327E0A0}"/>
              </a:ext>
            </a:extLst>
          </p:cNvPr>
          <p:cNvSpPr txBox="1">
            <a:spLocks noChangeArrowheads="1"/>
          </p:cNvSpPr>
          <p:nvPr/>
        </p:nvSpPr>
        <p:spPr bwMode="auto">
          <a:xfrm>
            <a:off x="406400" y="3105150"/>
            <a:ext cx="4352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1600" b="1"/>
              <a:t>1.</a:t>
            </a:r>
            <a:r>
              <a:rPr lang="en-US" altLang="en-US" sz="1600"/>
              <a:t> What does “bitten by the travel bug” mean?</a:t>
            </a:r>
          </a:p>
        </p:txBody>
      </p:sp>
      <p:sp>
        <p:nvSpPr>
          <p:cNvPr id="11" name="AutoShape 8">
            <a:hlinkClick r:id="" action="ppaction://noaction" highlightClick="1">
              <a:snd r:embed="rId6" name="Incorrect Answer.wav"/>
            </a:hlinkClick>
            <a:extLst>
              <a:ext uri="{FF2B5EF4-FFF2-40B4-BE49-F238E27FC236}">
                <a16:creationId xmlns:a16="http://schemas.microsoft.com/office/drawing/2014/main" id="{134F8E03-A99F-A14C-8EA3-93F95BE8EEDC}"/>
              </a:ext>
            </a:extLst>
          </p:cNvPr>
          <p:cNvSpPr>
            <a:spLocks noChangeArrowheads="1"/>
          </p:cNvSpPr>
          <p:nvPr/>
        </p:nvSpPr>
        <p:spPr bwMode="auto">
          <a:xfrm>
            <a:off x="381000" y="3459163"/>
            <a:ext cx="3810000" cy="533400"/>
          </a:xfrm>
          <a:prstGeom prst="actionButtonBlank">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marL="342900" indent="-342900">
              <a:defRPr/>
            </a:pPr>
            <a:r>
              <a:rPr lang="en-US" sz="1400" b="1" dirty="0">
                <a:latin typeface="Arial" pitchFamily="34" charset="0"/>
                <a:cs typeface="Arial" pitchFamily="34" charset="0"/>
              </a:rPr>
              <a:t>A. It means that that you dislike traveling</a:t>
            </a:r>
            <a:endParaRPr lang="en-US" sz="1400" dirty="0">
              <a:latin typeface="Arial" pitchFamily="34" charset="0"/>
              <a:cs typeface="Arial" pitchFamily="34" charset="0"/>
            </a:endParaRPr>
          </a:p>
        </p:txBody>
      </p:sp>
      <p:sp>
        <p:nvSpPr>
          <p:cNvPr id="12" name="AutoShape 9">
            <a:hlinkClick r:id="rId7" action="ppaction://hlinksldjump" highlightClick="1">
              <a:snd r:embed="rId8" name="Correct Answer.wav"/>
            </a:hlinkClick>
            <a:extLst>
              <a:ext uri="{FF2B5EF4-FFF2-40B4-BE49-F238E27FC236}">
                <a16:creationId xmlns:a16="http://schemas.microsoft.com/office/drawing/2014/main" id="{842F0705-80A1-4A6B-B03D-FFBE91E78DB3}"/>
              </a:ext>
            </a:extLst>
          </p:cNvPr>
          <p:cNvSpPr>
            <a:spLocks noChangeArrowheads="1"/>
          </p:cNvSpPr>
          <p:nvPr/>
        </p:nvSpPr>
        <p:spPr bwMode="auto">
          <a:xfrm>
            <a:off x="381000" y="4068763"/>
            <a:ext cx="3810000" cy="533400"/>
          </a:xfrm>
          <a:prstGeom prst="actionButtonBlank">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a:defRPr/>
            </a:pPr>
            <a:r>
              <a:rPr lang="en-US" sz="1400" b="1" dirty="0">
                <a:latin typeface="Arial" pitchFamily="34" charset="0"/>
                <a:cs typeface="Arial" pitchFamily="34" charset="0"/>
              </a:rPr>
              <a:t>B. It means that you want to travel</a:t>
            </a:r>
            <a:endParaRPr lang="en-US" sz="1400" dirty="0">
              <a:latin typeface="Arial" pitchFamily="34" charset="0"/>
              <a:cs typeface="Arial" pitchFamily="34" charset="0"/>
            </a:endParaRPr>
          </a:p>
        </p:txBody>
      </p:sp>
      <p:sp>
        <p:nvSpPr>
          <p:cNvPr id="13" name="AutoShape 10">
            <a:hlinkClick r:id="" action="ppaction://noaction" highlightClick="1">
              <a:snd r:embed="rId6" name="Incorrect Answer.wav"/>
            </a:hlinkClick>
            <a:extLst>
              <a:ext uri="{FF2B5EF4-FFF2-40B4-BE49-F238E27FC236}">
                <a16:creationId xmlns:a16="http://schemas.microsoft.com/office/drawing/2014/main" id="{A6F7CB6C-E187-22AD-33CB-AE1856400D42}"/>
              </a:ext>
            </a:extLst>
          </p:cNvPr>
          <p:cNvSpPr>
            <a:spLocks noChangeArrowheads="1"/>
          </p:cNvSpPr>
          <p:nvPr/>
        </p:nvSpPr>
        <p:spPr bwMode="auto">
          <a:xfrm>
            <a:off x="381000" y="4678363"/>
            <a:ext cx="3810000" cy="533400"/>
          </a:xfrm>
          <a:prstGeom prst="actionButtonBlank">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a:defRPr/>
            </a:pPr>
            <a:r>
              <a:rPr lang="en-US" sz="1400" b="1" dirty="0">
                <a:latin typeface="Arial" pitchFamily="34" charset="0"/>
                <a:cs typeface="Arial" pitchFamily="34" charset="0"/>
              </a:rPr>
              <a:t>C. It means that you like bugs </a:t>
            </a:r>
          </a:p>
        </p:txBody>
      </p:sp>
      <p:sp>
        <p:nvSpPr>
          <p:cNvPr id="14" name="AutoShape 11">
            <a:hlinkClick r:id="" action="ppaction://noaction" highlightClick="1">
              <a:snd r:embed="rId6" name="Incorrect Answer.wav"/>
            </a:hlinkClick>
            <a:extLst>
              <a:ext uri="{FF2B5EF4-FFF2-40B4-BE49-F238E27FC236}">
                <a16:creationId xmlns:a16="http://schemas.microsoft.com/office/drawing/2014/main" id="{5BDF5554-46F5-AC44-8A8F-27FAE9B36035}"/>
              </a:ext>
            </a:extLst>
          </p:cNvPr>
          <p:cNvSpPr>
            <a:spLocks noChangeArrowheads="1"/>
          </p:cNvSpPr>
          <p:nvPr/>
        </p:nvSpPr>
        <p:spPr bwMode="auto">
          <a:xfrm>
            <a:off x="381000" y="5287963"/>
            <a:ext cx="3810000" cy="533400"/>
          </a:xfrm>
          <a:prstGeom prst="actionButtonBlank">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a:defRPr/>
            </a:pPr>
            <a:r>
              <a:rPr lang="en-US" sz="1400" b="1" dirty="0">
                <a:latin typeface="Arial" pitchFamily="34" charset="0"/>
                <a:cs typeface="Arial" pitchFamily="34" charset="0"/>
              </a:rPr>
              <a:t>D. It means that traveling is expensive</a:t>
            </a:r>
            <a:endParaRPr lang="en-US" sz="1400" dirty="0">
              <a:latin typeface="Arial" pitchFamily="34" charset="0"/>
              <a:cs typeface="Arial" pitchFamily="34" charset="0"/>
            </a:endParaRPr>
          </a:p>
        </p:txBody>
      </p:sp>
      <p:sp>
        <p:nvSpPr>
          <p:cNvPr id="25614" name="Text Box 12">
            <a:extLst>
              <a:ext uri="{FF2B5EF4-FFF2-40B4-BE49-F238E27FC236}">
                <a16:creationId xmlns:a16="http://schemas.microsoft.com/office/drawing/2014/main" id="{134469F7-EE49-8081-08EA-E6FD0170607C}"/>
              </a:ext>
            </a:extLst>
          </p:cNvPr>
          <p:cNvSpPr txBox="1">
            <a:spLocks noChangeArrowheads="1"/>
          </p:cNvSpPr>
          <p:nvPr/>
        </p:nvSpPr>
        <p:spPr bwMode="auto">
          <a:xfrm>
            <a:off x="4867275" y="3105150"/>
            <a:ext cx="32194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1600" b="1"/>
              <a:t>2.</a:t>
            </a:r>
            <a:r>
              <a:rPr lang="en-US" altLang="en-US" sz="1600"/>
              <a:t> People want to travel because:</a:t>
            </a:r>
          </a:p>
        </p:txBody>
      </p:sp>
      <p:sp>
        <p:nvSpPr>
          <p:cNvPr id="16" name="AutoShape 13">
            <a:hlinkClick r:id="" action="ppaction://noaction" highlightClick="1">
              <a:snd r:embed="rId6" name="Incorrect Answer.wav"/>
            </a:hlinkClick>
            <a:extLst>
              <a:ext uri="{FF2B5EF4-FFF2-40B4-BE49-F238E27FC236}">
                <a16:creationId xmlns:a16="http://schemas.microsoft.com/office/drawing/2014/main" id="{E63C2F32-36F8-970B-26EB-CC795DB971DC}"/>
              </a:ext>
            </a:extLst>
          </p:cNvPr>
          <p:cNvSpPr>
            <a:spLocks noChangeArrowheads="1"/>
          </p:cNvSpPr>
          <p:nvPr/>
        </p:nvSpPr>
        <p:spPr bwMode="auto">
          <a:xfrm>
            <a:off x="4953000" y="3459163"/>
            <a:ext cx="3810000" cy="533400"/>
          </a:xfrm>
          <a:prstGeom prst="actionButtonBlank">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marL="342900" indent="-342900">
              <a:defRPr/>
            </a:pPr>
            <a:r>
              <a:rPr lang="en-US" sz="1400" b="1" dirty="0">
                <a:latin typeface="Arial" pitchFamily="34" charset="0"/>
                <a:cs typeface="Arial" pitchFamily="34" charset="0"/>
              </a:rPr>
              <a:t>A. They want to update their passports</a:t>
            </a:r>
          </a:p>
        </p:txBody>
      </p:sp>
      <p:sp>
        <p:nvSpPr>
          <p:cNvPr id="17" name="AutoShape 14">
            <a:hlinkClick r:id="" action="ppaction://noaction" highlightClick="1">
              <a:snd r:embed="rId6" name="Incorrect Answer.wav"/>
            </a:hlinkClick>
            <a:extLst>
              <a:ext uri="{FF2B5EF4-FFF2-40B4-BE49-F238E27FC236}">
                <a16:creationId xmlns:a16="http://schemas.microsoft.com/office/drawing/2014/main" id="{D4D62A8A-10CC-4672-8380-83B10C388A36}"/>
              </a:ext>
            </a:extLst>
          </p:cNvPr>
          <p:cNvSpPr>
            <a:spLocks noChangeArrowheads="1"/>
          </p:cNvSpPr>
          <p:nvPr/>
        </p:nvSpPr>
        <p:spPr bwMode="auto">
          <a:xfrm>
            <a:off x="4953000" y="4068763"/>
            <a:ext cx="3810000" cy="533400"/>
          </a:xfrm>
          <a:prstGeom prst="actionButtonBlank">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a:defRPr/>
            </a:pPr>
            <a:r>
              <a:rPr lang="en-US" sz="1400" b="1" dirty="0">
                <a:latin typeface="Arial" pitchFamily="34" charset="0"/>
                <a:cs typeface="Arial" pitchFamily="34" charset="0"/>
              </a:rPr>
              <a:t>B. They want to feel comfortable</a:t>
            </a:r>
          </a:p>
        </p:txBody>
      </p:sp>
      <p:sp>
        <p:nvSpPr>
          <p:cNvPr id="18" name="AutoShape 15">
            <a:hlinkClick r:id="" action="ppaction://hlinkshowjump?jump=nextslide" highlightClick="1">
              <a:snd r:embed="rId8" name="Correct Answer.wav"/>
            </a:hlinkClick>
            <a:extLst>
              <a:ext uri="{FF2B5EF4-FFF2-40B4-BE49-F238E27FC236}">
                <a16:creationId xmlns:a16="http://schemas.microsoft.com/office/drawing/2014/main" id="{42FB6ABE-4F24-D911-7307-4FDAED37F589}"/>
              </a:ext>
            </a:extLst>
          </p:cNvPr>
          <p:cNvSpPr>
            <a:spLocks noChangeArrowheads="1"/>
          </p:cNvSpPr>
          <p:nvPr/>
        </p:nvSpPr>
        <p:spPr bwMode="auto">
          <a:xfrm>
            <a:off x="4953000" y="4678363"/>
            <a:ext cx="3810000" cy="533400"/>
          </a:xfrm>
          <a:prstGeom prst="actionButtonBlank">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marL="342900" indent="-342900">
              <a:defRPr/>
            </a:pPr>
            <a:r>
              <a:rPr lang="en-US" sz="1400" b="1" dirty="0">
                <a:latin typeface="Arial" pitchFamily="34" charset="0"/>
                <a:cs typeface="Arial" pitchFamily="34" charset="0"/>
              </a:rPr>
              <a:t>C. They want go on an adventure</a:t>
            </a:r>
          </a:p>
        </p:txBody>
      </p:sp>
      <p:sp>
        <p:nvSpPr>
          <p:cNvPr id="19" name="AutoShape 16">
            <a:hlinkClick r:id="" action="ppaction://noaction" highlightClick="1">
              <a:snd r:embed="rId6" name="Incorrect Answer.wav"/>
            </a:hlinkClick>
            <a:extLst>
              <a:ext uri="{FF2B5EF4-FFF2-40B4-BE49-F238E27FC236}">
                <a16:creationId xmlns:a16="http://schemas.microsoft.com/office/drawing/2014/main" id="{76F7DE42-DEC7-C1A3-EB10-D6CF1EC2DF80}"/>
              </a:ext>
            </a:extLst>
          </p:cNvPr>
          <p:cNvSpPr>
            <a:spLocks noChangeArrowheads="1"/>
          </p:cNvSpPr>
          <p:nvPr/>
        </p:nvSpPr>
        <p:spPr bwMode="auto">
          <a:xfrm>
            <a:off x="4953000" y="5287963"/>
            <a:ext cx="3810000" cy="533400"/>
          </a:xfrm>
          <a:prstGeom prst="actionButtonBlank">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a:defRPr/>
            </a:pPr>
            <a:r>
              <a:rPr lang="en-US" sz="1400" b="1" dirty="0">
                <a:latin typeface="Arial" pitchFamily="34" charset="0"/>
                <a:cs typeface="Arial" pitchFamily="34" charset="0"/>
              </a:rPr>
              <a:t>D. They want to save money</a:t>
            </a:r>
          </a:p>
        </p:txBody>
      </p:sp>
      <p:sp>
        <p:nvSpPr>
          <p:cNvPr id="21" name="Footer Placeholder 3">
            <a:extLst>
              <a:ext uri="{FF2B5EF4-FFF2-40B4-BE49-F238E27FC236}">
                <a16:creationId xmlns:a16="http://schemas.microsoft.com/office/drawing/2014/main" id="{F53ED034-A122-8C29-143D-A7F7457494F6}"/>
              </a:ext>
            </a:extLst>
          </p:cNvPr>
          <p:cNvSpPr>
            <a:spLocks noGrp="1"/>
          </p:cNvSpPr>
          <p:nvPr/>
        </p:nvSpPr>
        <p:spPr>
          <a:xfrm>
            <a:off x="3124200" y="6459538"/>
            <a:ext cx="3733800" cy="365125"/>
          </a:xfrm>
          <a:prstGeom prst="rect">
            <a:avLst/>
          </a:prstGeom>
        </p:spPr>
        <p:txBody>
          <a:bodyPr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sz="1200" kern="1200">
                <a:solidFill>
                  <a:schemeClr val="tx1"/>
                </a:solidFill>
                <a:latin typeface="Arial" charset="0"/>
                <a:ea typeface="+mn-ea"/>
                <a:cs typeface="+mn-cs"/>
              </a:defRPr>
            </a:lvl2pPr>
            <a:lvl3pPr marL="914400" algn="l" rtl="0" fontAlgn="base">
              <a:spcBef>
                <a:spcPct val="0"/>
              </a:spcBef>
              <a:spcAft>
                <a:spcPct val="0"/>
              </a:spcAft>
              <a:defRPr sz="1200" kern="1200">
                <a:solidFill>
                  <a:schemeClr val="tx1"/>
                </a:solidFill>
                <a:latin typeface="Arial" charset="0"/>
                <a:ea typeface="+mn-ea"/>
                <a:cs typeface="+mn-cs"/>
              </a:defRPr>
            </a:lvl3pPr>
            <a:lvl4pPr marL="1371600" algn="l" rtl="0" fontAlgn="base">
              <a:spcBef>
                <a:spcPct val="0"/>
              </a:spcBef>
              <a:spcAft>
                <a:spcPct val="0"/>
              </a:spcAft>
              <a:defRPr sz="1200" kern="1200">
                <a:solidFill>
                  <a:schemeClr val="tx1"/>
                </a:solidFill>
                <a:latin typeface="Arial" charset="0"/>
                <a:ea typeface="+mn-ea"/>
                <a:cs typeface="+mn-cs"/>
              </a:defRPr>
            </a:lvl4pPr>
            <a:lvl5pPr marL="1828800" algn="l"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a:defRPr/>
            </a:pPr>
            <a:r>
              <a:rPr lang="en-US" b="1" dirty="0">
                <a:solidFill>
                  <a:schemeClr val="accent2">
                    <a:lumMod val="75000"/>
                  </a:schemeClr>
                </a:solidFill>
              </a:rPr>
              <a:t>English Language Studies Department </a:t>
            </a:r>
            <a:r>
              <a:rPr lang="en-US" dirty="0"/>
              <a:t>www.seminolestate.edu/adult-ed/els/</a:t>
            </a:r>
          </a:p>
        </p:txBody>
      </p:sp>
    </p:spTree>
  </p:cSld>
  <p:clrMapOvr>
    <a:masterClrMapping/>
  </p:clrMapOvr>
  <p:transition advClick="0" advTm="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5">
            <a:extLst>
              <a:ext uri="{FF2B5EF4-FFF2-40B4-BE49-F238E27FC236}">
                <a16:creationId xmlns:a16="http://schemas.microsoft.com/office/drawing/2014/main" id="{69876F10-BA89-3C91-17ED-BCEBA1B6D17E}"/>
              </a:ext>
              <a:ext uri="{C183D7F6-B498-43B3-948B-1728B52AA6E4}">
                <adec:decorative xmlns:adec="http://schemas.microsoft.com/office/drawing/2017/decorative" val="1"/>
              </a:ext>
            </a:extLst>
          </p:cNvPr>
          <p:cNvPicPr>
            <a:picLocks noGrp="1" noChangeAspect="1"/>
          </p:cNvPicPr>
          <p:nvPr/>
        </p:nvPicPr>
        <p:blipFill>
          <a:blip r:embed="rId3">
            <a:duotone>
              <a:schemeClr val="accent2">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E9EB468-E48A-E3CF-B28B-24A94D054D31}"/>
              </a:ext>
            </a:extLst>
          </p:cNvPr>
          <p:cNvSpPr>
            <a:spLocks noGrp="1"/>
          </p:cNvSpPr>
          <p:nvPr>
            <p:ph type="title" idx="4294967295"/>
          </p:nvPr>
        </p:nvSpPr>
        <p:spPr>
          <a:xfrm>
            <a:off x="457200" y="-1143000"/>
            <a:ext cx="8229600" cy="1143000"/>
          </a:xfrm>
        </p:spPr>
        <p:txBody>
          <a:bodyPr vert="horz" wrap="square" lIns="91440" tIns="45720" rIns="91440" bIns="45720" numCol="1" anchor="b" anchorCtr="0" compatLnSpc="1">
            <a:prstTxWarp prst="textNoShape">
              <a:avLst/>
            </a:prstTxWarp>
          </a:bodyPr>
          <a:lstStyle/>
          <a:p>
            <a:r>
              <a:rPr lang="en-US" dirty="0"/>
              <a:t>Slide 25</a:t>
            </a:r>
          </a:p>
        </p:txBody>
      </p:sp>
      <p:pic>
        <p:nvPicPr>
          <p:cNvPr id="9" name="Picture 5">
            <a:extLst>
              <a:ext uri="{FF2B5EF4-FFF2-40B4-BE49-F238E27FC236}">
                <a16:creationId xmlns:a16="http://schemas.microsoft.com/office/drawing/2014/main" id="{FA8D217D-FCEC-0935-6721-861D7C2FDCDB}"/>
              </a:ext>
              <a:ext uri="{C183D7F6-B498-43B3-948B-1728B52AA6E4}">
                <adec:decorative xmlns:adec="http://schemas.microsoft.com/office/drawing/2017/decorative" val="1"/>
              </a:ext>
            </a:extLst>
          </p:cNvPr>
          <p:cNvPicPr>
            <a:picLocks noChangeAspect="1" noChangeArrowheads="1"/>
          </p:cNvPicPr>
          <p:nvPr/>
        </p:nvPicPr>
        <p:blipFill>
          <a:blip r:embed="rId4"/>
          <a:srcRect/>
          <a:stretch>
            <a:fillRect/>
          </a:stretch>
        </p:blipFill>
        <p:spPr bwMode="auto">
          <a:xfrm>
            <a:off x="3276600" y="838200"/>
            <a:ext cx="2976563" cy="2743200"/>
          </a:xfrm>
          <a:prstGeom prst="rect">
            <a:avLst/>
          </a:prstGeom>
          <a:noFill/>
          <a:ln w="9525">
            <a:solidFill>
              <a:schemeClr val="accent1">
                <a:lumMod val="50000"/>
              </a:schemeClr>
            </a:solidFill>
            <a:miter lim="800000"/>
            <a:headEnd/>
            <a:tailEnd/>
          </a:ln>
          <a:effectLst/>
        </p:spPr>
      </p:pic>
      <p:grpSp>
        <p:nvGrpSpPr>
          <p:cNvPr id="26630" name="Group 207">
            <a:extLst>
              <a:ext uri="{FF2B5EF4-FFF2-40B4-BE49-F238E27FC236}">
                <a16:creationId xmlns:a16="http://schemas.microsoft.com/office/drawing/2014/main" id="{93415C2E-7C71-847E-2CC0-E0A6701BE664}"/>
              </a:ext>
              <a:ext uri="{C183D7F6-B498-43B3-948B-1728B52AA6E4}">
                <adec:decorative xmlns:adec="http://schemas.microsoft.com/office/drawing/2017/decorative" val="1"/>
              </a:ext>
            </a:extLst>
          </p:cNvPr>
          <p:cNvGrpSpPr>
            <a:grpSpLocks/>
          </p:cNvGrpSpPr>
          <p:nvPr/>
        </p:nvGrpSpPr>
        <p:grpSpPr bwMode="auto">
          <a:xfrm>
            <a:off x="2438400" y="3505200"/>
            <a:ext cx="4724400" cy="1143000"/>
            <a:chOff x="3886199" y="2362200"/>
            <a:chExt cx="4724401" cy="1143000"/>
          </a:xfrm>
        </p:grpSpPr>
        <p:sp>
          <p:nvSpPr>
            <p:cNvPr id="22" name="Rectangle 21">
              <a:extLst>
                <a:ext uri="{FF2B5EF4-FFF2-40B4-BE49-F238E27FC236}">
                  <a16:creationId xmlns:a16="http://schemas.microsoft.com/office/drawing/2014/main" id="{BAAA561D-DD7B-2463-145C-4B65D3CD6EF7}"/>
                </a:ext>
              </a:extLst>
            </p:cNvPr>
            <p:cNvSpPr/>
            <p:nvPr/>
          </p:nvSpPr>
          <p:spPr>
            <a:xfrm>
              <a:off x="3886199" y="2362200"/>
              <a:ext cx="4724401" cy="1143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extrusionH="57150">
                <a:bevelT w="82550" h="38100" prst="coolSlant"/>
              </a:sp3d>
            </a:bodyPr>
            <a:lstStyle/>
            <a:p>
              <a:pPr algn="ctr">
                <a:defRPr/>
              </a:pPr>
              <a:r>
                <a:rPr lang="en-US" sz="6000" dirty="0">
                  <a:solidFill>
                    <a:srgbClr val="000000"/>
                  </a:solidFill>
                  <a:effectLst>
                    <a:reflection blurRad="6350" stA="60000" endA="900" endPos="58000" dir="5400000" sy="-100000" algn="bl" rotWithShape="0"/>
                  </a:effectLst>
                  <a:latin typeface="Eras Bold ITC" pitchFamily="34" charset="0"/>
                </a:rPr>
                <a:t>CORRECT</a:t>
              </a:r>
              <a:r>
                <a:rPr lang="en-US" sz="6600" dirty="0">
                  <a:solidFill>
                    <a:srgbClr val="000000"/>
                  </a:solidFill>
                  <a:effectLst>
                    <a:reflection blurRad="6350" stA="60000" endA="900" endPos="58000" dir="5400000" sy="-100000" algn="bl" rotWithShape="0"/>
                  </a:effectLst>
                  <a:latin typeface="Eras Bold ITC" pitchFamily="34" charset="0"/>
                </a:rPr>
                <a:t>!</a:t>
              </a:r>
              <a:endParaRPr lang="en-US" sz="6000" dirty="0">
                <a:solidFill>
                  <a:srgbClr val="000000"/>
                </a:solidFill>
                <a:effectLst>
                  <a:reflection blurRad="6350" stA="60000" endA="900" endPos="58000" dir="5400000" sy="-100000" algn="bl" rotWithShape="0"/>
                </a:effectLst>
                <a:latin typeface="Eras Bold ITC" pitchFamily="34" charset="0"/>
              </a:endParaRPr>
            </a:p>
          </p:txBody>
        </p:sp>
        <p:pic>
          <p:nvPicPr>
            <p:cNvPr id="26634" name="Picture 2">
              <a:extLst>
                <a:ext uri="{FF2B5EF4-FFF2-40B4-BE49-F238E27FC236}">
                  <a16:creationId xmlns:a16="http://schemas.microsoft.com/office/drawing/2014/main" id="{2F5062FD-3BA1-4F72-9D49-0BEC22B58F89}"/>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2000" y="2590800"/>
              <a:ext cx="9398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 name="Action Button: Forward or Next 19">
            <a:hlinkClick r:id="" action="ppaction://hlinkshowjump?jump=nextslide" highlightClick="1"/>
            <a:extLst>
              <a:ext uri="{FF2B5EF4-FFF2-40B4-BE49-F238E27FC236}">
                <a16:creationId xmlns:a16="http://schemas.microsoft.com/office/drawing/2014/main" id="{D6BA42F3-5776-85E7-5CF6-0C4FD906774A}"/>
              </a:ext>
              <a:ext uri="{C183D7F6-B498-43B3-948B-1728B52AA6E4}">
                <adec:decorative xmlns:adec="http://schemas.microsoft.com/office/drawing/2017/decorative" val="1"/>
              </a:ext>
            </a:extLst>
          </p:cNvPr>
          <p:cNvSpPr/>
          <p:nvPr/>
        </p:nvSpPr>
        <p:spPr>
          <a:xfrm>
            <a:off x="4191000" y="4876800"/>
            <a:ext cx="987425" cy="685800"/>
          </a:xfrm>
          <a:prstGeom prst="actionButtonForwardNext">
            <a:avLst/>
          </a:prstGeom>
          <a:ln/>
        </p:spPr>
        <p:style>
          <a:lnRef idx="3">
            <a:schemeClr val="lt1"/>
          </a:lnRef>
          <a:fillRef idx="1">
            <a:schemeClr val="accent2"/>
          </a:fillRef>
          <a:effectRef idx="1">
            <a:schemeClr val="accent2"/>
          </a:effectRef>
          <a:fontRef idx="minor">
            <a:schemeClr val="lt1"/>
          </a:fontRef>
        </p:style>
        <p:txBody>
          <a:bodyPr anchor="ctr"/>
          <a:lstStyle/>
          <a:p>
            <a:pPr algn="ctr">
              <a:defRPr/>
            </a:pPr>
            <a:endParaRPr lang="en-US"/>
          </a:p>
        </p:txBody>
      </p:sp>
      <p:sp>
        <p:nvSpPr>
          <p:cNvPr id="26628" name="TextBox 18">
            <a:extLst>
              <a:ext uri="{FF2B5EF4-FFF2-40B4-BE49-F238E27FC236}">
                <a16:creationId xmlns:a16="http://schemas.microsoft.com/office/drawing/2014/main" id="{CBAC5B7C-E8AF-8E48-EDCD-E1BEFCBA9D59}"/>
              </a:ext>
            </a:extLst>
          </p:cNvPr>
          <p:cNvSpPr txBox="1">
            <a:spLocks noChangeArrowheads="1"/>
          </p:cNvSpPr>
          <p:nvPr/>
        </p:nvSpPr>
        <p:spPr bwMode="auto">
          <a:xfrm>
            <a:off x="3200400" y="5715000"/>
            <a:ext cx="3276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1800" b="1" i="1"/>
              <a:t>Go to Questions #3 &amp; #4</a:t>
            </a:r>
          </a:p>
        </p:txBody>
      </p:sp>
      <p:sp>
        <p:nvSpPr>
          <p:cNvPr id="11" name="Footer Placeholder 3">
            <a:extLst>
              <a:ext uri="{FF2B5EF4-FFF2-40B4-BE49-F238E27FC236}">
                <a16:creationId xmlns:a16="http://schemas.microsoft.com/office/drawing/2014/main" id="{A0F9F828-2193-8968-AEE3-704920ECD7D8}"/>
              </a:ext>
            </a:extLst>
          </p:cNvPr>
          <p:cNvSpPr>
            <a:spLocks noGrp="1"/>
          </p:cNvSpPr>
          <p:nvPr/>
        </p:nvSpPr>
        <p:spPr>
          <a:xfrm>
            <a:off x="3124200" y="6459538"/>
            <a:ext cx="3733800" cy="365125"/>
          </a:xfrm>
          <a:prstGeom prst="rect">
            <a:avLst/>
          </a:prstGeom>
        </p:spPr>
        <p:txBody>
          <a:bodyPr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sz="1200" kern="1200">
                <a:solidFill>
                  <a:schemeClr val="tx1"/>
                </a:solidFill>
                <a:latin typeface="Arial" charset="0"/>
                <a:ea typeface="+mn-ea"/>
                <a:cs typeface="+mn-cs"/>
              </a:defRPr>
            </a:lvl2pPr>
            <a:lvl3pPr marL="914400" algn="l" rtl="0" fontAlgn="base">
              <a:spcBef>
                <a:spcPct val="0"/>
              </a:spcBef>
              <a:spcAft>
                <a:spcPct val="0"/>
              </a:spcAft>
              <a:defRPr sz="1200" kern="1200">
                <a:solidFill>
                  <a:schemeClr val="tx1"/>
                </a:solidFill>
                <a:latin typeface="Arial" charset="0"/>
                <a:ea typeface="+mn-ea"/>
                <a:cs typeface="+mn-cs"/>
              </a:defRPr>
            </a:lvl3pPr>
            <a:lvl4pPr marL="1371600" algn="l" rtl="0" fontAlgn="base">
              <a:spcBef>
                <a:spcPct val="0"/>
              </a:spcBef>
              <a:spcAft>
                <a:spcPct val="0"/>
              </a:spcAft>
              <a:defRPr sz="1200" kern="1200">
                <a:solidFill>
                  <a:schemeClr val="tx1"/>
                </a:solidFill>
                <a:latin typeface="Arial" charset="0"/>
                <a:ea typeface="+mn-ea"/>
                <a:cs typeface="+mn-cs"/>
              </a:defRPr>
            </a:lvl4pPr>
            <a:lvl5pPr marL="1828800" algn="l"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a:defRPr/>
            </a:pPr>
            <a:r>
              <a:rPr lang="en-US" b="1" dirty="0">
                <a:solidFill>
                  <a:schemeClr val="accent2">
                    <a:lumMod val="75000"/>
                  </a:schemeClr>
                </a:solidFill>
              </a:rPr>
              <a:t>English Language Studies Department </a:t>
            </a:r>
            <a:r>
              <a:rPr lang="en-US" dirty="0"/>
              <a:t>www.seminolestate.edu/adult-ed/els/</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Content Placeholder 5">
            <a:extLst>
              <a:ext uri="{FF2B5EF4-FFF2-40B4-BE49-F238E27FC236}">
                <a16:creationId xmlns:a16="http://schemas.microsoft.com/office/drawing/2014/main" id="{9E74CE07-5168-9180-7E19-5EA435B1E048}"/>
              </a:ext>
              <a:ext uri="{C183D7F6-B498-43B3-948B-1728B52AA6E4}">
                <adec:decorative xmlns:adec="http://schemas.microsoft.com/office/drawing/2017/decorative" val="1"/>
              </a:ext>
            </a:extLst>
          </p:cNvPr>
          <p:cNvPicPr>
            <a:picLocks noGrp="1" noChangeAspect="1"/>
          </p:cNvPicPr>
          <p:nvPr/>
        </p:nvPicPr>
        <p:blipFill>
          <a:blip r:embed="rId4">
            <a:duotone>
              <a:schemeClr val="accent2">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DF1B5D7-215B-229A-150E-FB4E3B008414}"/>
              </a:ext>
            </a:extLst>
          </p:cNvPr>
          <p:cNvSpPr>
            <a:spLocks noGrp="1"/>
          </p:cNvSpPr>
          <p:nvPr>
            <p:ph type="ctrTitle"/>
          </p:nvPr>
        </p:nvSpPr>
        <p:spPr>
          <a:xfrm>
            <a:off x="685800" y="-1470025"/>
            <a:ext cx="7772400" cy="1470025"/>
          </a:xfrm>
        </p:spPr>
        <p:txBody>
          <a:bodyPr vert="horz" wrap="square" lIns="91440" tIns="45720" rIns="91440" bIns="45720" numCol="1" anchor="b" anchorCtr="0" compatLnSpc="1">
            <a:prstTxWarp prst="textNoShape">
              <a:avLst/>
            </a:prstTxWarp>
          </a:bodyPr>
          <a:lstStyle/>
          <a:p>
            <a:r>
              <a:rPr lang="en-US" dirty="0"/>
              <a:t>Slide 26</a:t>
            </a:r>
          </a:p>
        </p:txBody>
      </p:sp>
      <p:pic>
        <p:nvPicPr>
          <p:cNvPr id="7" name="Reading Practice Inst for All.WAV">
            <a:hlinkClick r:id="" action="ppaction://media"/>
            <a:extLst>
              <a:ext uri="{FF2B5EF4-FFF2-40B4-BE49-F238E27FC236}">
                <a16:creationId xmlns:a16="http://schemas.microsoft.com/office/drawing/2014/main" id="{17FC5A6F-FF30-1841-9E45-CE7B637A26E0}"/>
              </a:ext>
              <a:ext uri="{C183D7F6-B498-43B3-948B-1728B52AA6E4}">
                <adec:decorative xmlns:adec="http://schemas.microsoft.com/office/drawing/2017/decorative" val="1"/>
              </a:ext>
            </a:extLst>
          </p:cNvPr>
          <p:cNvPicPr>
            <a:picLocks noRot="1" noChangeAspect="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9448800" y="60198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1" name="Text Box 7">
            <a:extLst>
              <a:ext uri="{FF2B5EF4-FFF2-40B4-BE49-F238E27FC236}">
                <a16:creationId xmlns:a16="http://schemas.microsoft.com/office/drawing/2014/main" id="{E7F024EC-D18F-D35E-53AA-A751E449CB70}"/>
              </a:ext>
            </a:extLst>
          </p:cNvPr>
          <p:cNvSpPr txBox="1">
            <a:spLocks noChangeArrowheads="1"/>
          </p:cNvSpPr>
          <p:nvPr/>
        </p:nvSpPr>
        <p:spPr bwMode="auto">
          <a:xfrm>
            <a:off x="685800" y="457200"/>
            <a:ext cx="7848600" cy="2400300"/>
          </a:xfrm>
          <a:prstGeom prst="rect">
            <a:avLst/>
          </a:prstGeom>
          <a:solidFill>
            <a:srgbClr val="FFFF99"/>
          </a:solidFill>
          <a:ln w="19050">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1600" dirty="0"/>
              <a:t>		</a:t>
            </a:r>
            <a:r>
              <a:rPr lang="en-US" altLang="en-US" sz="1400" dirty="0"/>
              <a:t>	     </a:t>
            </a:r>
            <a:r>
              <a:rPr lang="en-US" altLang="en-US" sz="1400" b="1" dirty="0"/>
              <a:t>Dolphins</a:t>
            </a:r>
          </a:p>
          <a:p>
            <a:pPr eaLnBrk="1" hangingPunct="1"/>
            <a:endParaRPr lang="en-US" altLang="en-US" sz="1400" b="1" dirty="0"/>
          </a:p>
          <a:p>
            <a:pPr eaLnBrk="1" hangingPunct="1"/>
            <a:r>
              <a:rPr lang="en-US" altLang="en-US" sz="800" dirty="0"/>
              <a:t>  </a:t>
            </a:r>
            <a:r>
              <a:rPr lang="en-US" altLang="en-US" sz="1400" dirty="0"/>
              <a:t>Dolphins are mammals, not fish. They are warm blooded like man, and give birth to one baby, called a calf, at a time. The baby is born tail first, and its mother feeds the calf for up to 2 years. The mother then takes care of her calf for between 3-6 years and teaches it how to find food and how to behave in the group. Dolphins are highly intelligent and can live up to 40 years. They are very social animals, and they live in groups called pods. The members of the pods can change, as dolphins from other pods often interact with each other. Dolphins are friendly and communicative. They “talk” by emitting high whistles and clicks; each dolphin has its own special whistle, or sound, that identifies it. </a:t>
            </a:r>
          </a:p>
          <a:p>
            <a:pPr eaLnBrk="1" hangingPunct="1"/>
            <a:endParaRPr lang="en-US" altLang="en-US" sz="800" b="1" dirty="0"/>
          </a:p>
        </p:txBody>
      </p:sp>
      <p:pic>
        <p:nvPicPr>
          <p:cNvPr id="27664" name="Picture 9">
            <a:extLst>
              <a:ext uri="{FF2B5EF4-FFF2-40B4-BE49-F238E27FC236}">
                <a16:creationId xmlns:a16="http://schemas.microsoft.com/office/drawing/2014/main" id="{F9BFC609-0967-4959-B571-6A224BD1C445}"/>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1524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7" name="Picture 1">
            <a:extLst>
              <a:ext uri="{FF2B5EF4-FFF2-40B4-BE49-F238E27FC236}">
                <a16:creationId xmlns:a16="http://schemas.microsoft.com/office/drawing/2014/main" id="{40EC2BDA-38DB-E5A3-2953-79BB519BC141}"/>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01963" y="73025"/>
            <a:ext cx="6096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2" name="Text Box 7">
            <a:extLst>
              <a:ext uri="{FF2B5EF4-FFF2-40B4-BE49-F238E27FC236}">
                <a16:creationId xmlns:a16="http://schemas.microsoft.com/office/drawing/2014/main" id="{2CF2EF9E-0CFF-73C6-DFBB-5AF8953E6B2D}"/>
              </a:ext>
            </a:extLst>
          </p:cNvPr>
          <p:cNvSpPr txBox="1">
            <a:spLocks noChangeArrowheads="1"/>
          </p:cNvSpPr>
          <p:nvPr/>
        </p:nvSpPr>
        <p:spPr bwMode="auto">
          <a:xfrm>
            <a:off x="685800" y="2971800"/>
            <a:ext cx="3200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1600" b="1"/>
              <a:t>3.</a:t>
            </a:r>
            <a:r>
              <a:rPr lang="en-US" altLang="en-US" sz="1600"/>
              <a:t> What is a baby dolphin called?</a:t>
            </a:r>
          </a:p>
        </p:txBody>
      </p:sp>
      <p:sp>
        <p:nvSpPr>
          <p:cNvPr id="11" name="AutoShape 8">
            <a:hlinkClick r:id="rId8" action="ppaction://hlinksldjump" highlightClick="1">
              <a:snd r:embed="rId9" name="Correct Answer.wav"/>
            </a:hlinkClick>
            <a:extLst>
              <a:ext uri="{FF2B5EF4-FFF2-40B4-BE49-F238E27FC236}">
                <a16:creationId xmlns:a16="http://schemas.microsoft.com/office/drawing/2014/main" id="{1EF6A109-CD85-E6F4-46DA-B53B981761A7}"/>
              </a:ext>
            </a:extLst>
          </p:cNvPr>
          <p:cNvSpPr>
            <a:spLocks noChangeArrowheads="1"/>
          </p:cNvSpPr>
          <p:nvPr/>
        </p:nvSpPr>
        <p:spPr bwMode="auto">
          <a:xfrm>
            <a:off x="1333500" y="3424238"/>
            <a:ext cx="1905000" cy="533400"/>
          </a:xfrm>
          <a:prstGeom prst="actionButtonBlank">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marL="342900" indent="-342900">
              <a:defRPr/>
            </a:pPr>
            <a:r>
              <a:rPr lang="en-US" sz="1400" b="1" dirty="0">
                <a:latin typeface="Arial" pitchFamily="34" charset="0"/>
                <a:cs typeface="Arial" pitchFamily="34" charset="0"/>
              </a:rPr>
              <a:t>A. A calf</a:t>
            </a:r>
            <a:endParaRPr lang="en-US" sz="1400" dirty="0">
              <a:latin typeface="Arial" pitchFamily="34" charset="0"/>
              <a:cs typeface="Arial" pitchFamily="34" charset="0"/>
            </a:endParaRPr>
          </a:p>
        </p:txBody>
      </p:sp>
      <p:sp>
        <p:nvSpPr>
          <p:cNvPr id="12" name="AutoShape 9">
            <a:hlinkClick r:id="" action="ppaction://noaction" highlightClick="1">
              <a:snd r:embed="rId10" name="Incorrect Answer.wav"/>
            </a:hlinkClick>
            <a:extLst>
              <a:ext uri="{FF2B5EF4-FFF2-40B4-BE49-F238E27FC236}">
                <a16:creationId xmlns:a16="http://schemas.microsoft.com/office/drawing/2014/main" id="{6D52C89D-42C0-0543-A301-CA0425E8AD39}"/>
              </a:ext>
            </a:extLst>
          </p:cNvPr>
          <p:cNvSpPr>
            <a:spLocks noChangeArrowheads="1"/>
          </p:cNvSpPr>
          <p:nvPr/>
        </p:nvSpPr>
        <p:spPr bwMode="auto">
          <a:xfrm>
            <a:off x="1333500" y="4033838"/>
            <a:ext cx="1905000" cy="533400"/>
          </a:xfrm>
          <a:prstGeom prst="actionButtonBlank">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a:defRPr/>
            </a:pPr>
            <a:r>
              <a:rPr lang="en-US" sz="1400" b="1" dirty="0">
                <a:latin typeface="Arial" pitchFamily="34" charset="0"/>
                <a:cs typeface="Arial" pitchFamily="34" charset="0"/>
              </a:rPr>
              <a:t>B. A mammal</a:t>
            </a:r>
            <a:endParaRPr lang="en-US" sz="1400" dirty="0">
              <a:latin typeface="Arial" pitchFamily="34" charset="0"/>
              <a:cs typeface="Arial" pitchFamily="34" charset="0"/>
            </a:endParaRPr>
          </a:p>
        </p:txBody>
      </p:sp>
      <p:sp>
        <p:nvSpPr>
          <p:cNvPr id="13" name="AutoShape 10">
            <a:hlinkClick r:id="" action="ppaction://noaction" highlightClick="1">
              <a:snd r:embed="rId10" name="Incorrect Answer.wav"/>
            </a:hlinkClick>
            <a:extLst>
              <a:ext uri="{FF2B5EF4-FFF2-40B4-BE49-F238E27FC236}">
                <a16:creationId xmlns:a16="http://schemas.microsoft.com/office/drawing/2014/main" id="{801DB603-C457-6914-2B09-B5981D00D76A}"/>
              </a:ext>
            </a:extLst>
          </p:cNvPr>
          <p:cNvSpPr>
            <a:spLocks noChangeArrowheads="1"/>
          </p:cNvSpPr>
          <p:nvPr/>
        </p:nvSpPr>
        <p:spPr bwMode="auto">
          <a:xfrm>
            <a:off x="1333500" y="4643438"/>
            <a:ext cx="1905000" cy="533400"/>
          </a:xfrm>
          <a:prstGeom prst="actionButtonBlank">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a:defRPr/>
            </a:pPr>
            <a:r>
              <a:rPr lang="en-US" sz="1400" b="1" dirty="0">
                <a:latin typeface="Arial" pitchFamily="34" charset="0"/>
                <a:cs typeface="Arial" pitchFamily="34" charset="0"/>
              </a:rPr>
              <a:t>C. A fish </a:t>
            </a:r>
          </a:p>
        </p:txBody>
      </p:sp>
      <p:sp>
        <p:nvSpPr>
          <p:cNvPr id="14" name="AutoShape 11">
            <a:hlinkClick r:id="" action="ppaction://noaction" highlightClick="1">
              <a:snd r:embed="rId10" name="Incorrect Answer.wav"/>
            </a:hlinkClick>
            <a:extLst>
              <a:ext uri="{FF2B5EF4-FFF2-40B4-BE49-F238E27FC236}">
                <a16:creationId xmlns:a16="http://schemas.microsoft.com/office/drawing/2014/main" id="{3F364A3E-1855-701D-86C6-48995E9DD047}"/>
              </a:ext>
            </a:extLst>
          </p:cNvPr>
          <p:cNvSpPr>
            <a:spLocks noChangeArrowheads="1"/>
          </p:cNvSpPr>
          <p:nvPr/>
        </p:nvSpPr>
        <p:spPr bwMode="auto">
          <a:xfrm>
            <a:off x="1333500" y="5253038"/>
            <a:ext cx="1905000" cy="533400"/>
          </a:xfrm>
          <a:prstGeom prst="actionButtonBlank">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a:defRPr/>
            </a:pPr>
            <a:r>
              <a:rPr lang="en-US" sz="1400" b="1" dirty="0">
                <a:latin typeface="Arial" pitchFamily="34" charset="0"/>
                <a:cs typeface="Arial" pitchFamily="34" charset="0"/>
              </a:rPr>
              <a:t>D. A pod</a:t>
            </a:r>
            <a:endParaRPr lang="en-US" sz="1400" dirty="0">
              <a:latin typeface="Arial" pitchFamily="34" charset="0"/>
              <a:cs typeface="Arial" pitchFamily="34" charset="0"/>
            </a:endParaRPr>
          </a:p>
        </p:txBody>
      </p:sp>
      <p:sp>
        <p:nvSpPr>
          <p:cNvPr id="27663" name="Text Box 12">
            <a:extLst>
              <a:ext uri="{FF2B5EF4-FFF2-40B4-BE49-F238E27FC236}">
                <a16:creationId xmlns:a16="http://schemas.microsoft.com/office/drawing/2014/main" id="{B742A90C-5F59-7988-9D68-043A85D1FAA8}"/>
              </a:ext>
            </a:extLst>
          </p:cNvPr>
          <p:cNvSpPr txBox="1">
            <a:spLocks noChangeArrowheads="1"/>
          </p:cNvSpPr>
          <p:nvPr/>
        </p:nvSpPr>
        <p:spPr bwMode="auto">
          <a:xfrm>
            <a:off x="5565775" y="2979738"/>
            <a:ext cx="29511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1600" b="1"/>
              <a:t>4.</a:t>
            </a:r>
            <a:r>
              <a:rPr lang="en-US" altLang="en-US" sz="1600"/>
              <a:t> How long can dolphins live?</a:t>
            </a:r>
          </a:p>
        </p:txBody>
      </p:sp>
      <p:sp>
        <p:nvSpPr>
          <p:cNvPr id="16" name="AutoShape 13">
            <a:hlinkClick r:id="" action="ppaction://noaction" highlightClick="1">
              <a:snd r:embed="rId10" name="Incorrect Answer.wav"/>
            </a:hlinkClick>
            <a:extLst>
              <a:ext uri="{FF2B5EF4-FFF2-40B4-BE49-F238E27FC236}">
                <a16:creationId xmlns:a16="http://schemas.microsoft.com/office/drawing/2014/main" id="{39E605C5-CBFE-8DF2-EAF1-AC17AFD4AE28}"/>
              </a:ext>
            </a:extLst>
          </p:cNvPr>
          <p:cNvSpPr>
            <a:spLocks noChangeArrowheads="1"/>
          </p:cNvSpPr>
          <p:nvPr/>
        </p:nvSpPr>
        <p:spPr bwMode="auto">
          <a:xfrm>
            <a:off x="5791200" y="3425825"/>
            <a:ext cx="2590800" cy="533400"/>
          </a:xfrm>
          <a:prstGeom prst="actionButtonBlank">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marL="342900" indent="-342900">
              <a:defRPr/>
            </a:pPr>
            <a:r>
              <a:rPr lang="en-US" sz="1400" b="1" dirty="0">
                <a:latin typeface="Arial" pitchFamily="34" charset="0"/>
                <a:cs typeface="Arial" pitchFamily="34" charset="0"/>
              </a:rPr>
              <a:t>A. From 3-6 years</a:t>
            </a:r>
          </a:p>
        </p:txBody>
      </p:sp>
      <p:sp>
        <p:nvSpPr>
          <p:cNvPr id="17" name="AutoShape 14">
            <a:hlinkClick r:id="" action="ppaction://noaction" highlightClick="1">
              <a:snd r:embed="rId10" name="Incorrect Answer.wav"/>
            </a:hlinkClick>
            <a:extLst>
              <a:ext uri="{FF2B5EF4-FFF2-40B4-BE49-F238E27FC236}">
                <a16:creationId xmlns:a16="http://schemas.microsoft.com/office/drawing/2014/main" id="{7D15D9B1-A5A9-D597-AF25-EE1BFC54159D}"/>
              </a:ext>
            </a:extLst>
          </p:cNvPr>
          <p:cNvSpPr>
            <a:spLocks noChangeArrowheads="1"/>
          </p:cNvSpPr>
          <p:nvPr/>
        </p:nvSpPr>
        <p:spPr bwMode="auto">
          <a:xfrm>
            <a:off x="5791200" y="4035425"/>
            <a:ext cx="2590800" cy="533400"/>
          </a:xfrm>
          <a:prstGeom prst="actionButtonBlank">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a:defRPr/>
            </a:pPr>
            <a:r>
              <a:rPr lang="en-US" sz="1400" b="1" dirty="0">
                <a:latin typeface="Arial" pitchFamily="34" charset="0"/>
                <a:cs typeface="Arial" pitchFamily="34" charset="0"/>
              </a:rPr>
              <a:t>B. The reading does not say</a:t>
            </a:r>
          </a:p>
        </p:txBody>
      </p:sp>
      <p:sp>
        <p:nvSpPr>
          <p:cNvPr id="18" name="AutoShape 15">
            <a:hlinkClick r:id="" action="ppaction://noaction" highlightClick="1">
              <a:snd r:embed="rId10" name="Incorrect Answer.wav"/>
            </a:hlinkClick>
            <a:extLst>
              <a:ext uri="{FF2B5EF4-FFF2-40B4-BE49-F238E27FC236}">
                <a16:creationId xmlns:a16="http://schemas.microsoft.com/office/drawing/2014/main" id="{304CC6C1-7926-E46D-57FC-F598256D3710}"/>
              </a:ext>
            </a:extLst>
          </p:cNvPr>
          <p:cNvSpPr>
            <a:spLocks noChangeArrowheads="1"/>
          </p:cNvSpPr>
          <p:nvPr/>
        </p:nvSpPr>
        <p:spPr bwMode="auto">
          <a:xfrm>
            <a:off x="5791200" y="4645025"/>
            <a:ext cx="2590800" cy="533400"/>
          </a:xfrm>
          <a:prstGeom prst="actionButtonBlank">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marL="342900" indent="-342900">
              <a:defRPr/>
            </a:pPr>
            <a:r>
              <a:rPr lang="en-US" sz="1400" b="1" dirty="0">
                <a:latin typeface="Arial" pitchFamily="34" charset="0"/>
                <a:cs typeface="Arial" pitchFamily="34" charset="0"/>
              </a:rPr>
              <a:t>C. Up to 2 years </a:t>
            </a:r>
          </a:p>
        </p:txBody>
      </p:sp>
      <p:sp>
        <p:nvSpPr>
          <p:cNvPr id="19" name="AutoShape 16">
            <a:hlinkClick r:id="rId11" action="ppaction://hlinksldjump" highlightClick="1">
              <a:snd r:embed="rId9" name="Correct Answer.wav"/>
            </a:hlinkClick>
            <a:extLst>
              <a:ext uri="{FF2B5EF4-FFF2-40B4-BE49-F238E27FC236}">
                <a16:creationId xmlns:a16="http://schemas.microsoft.com/office/drawing/2014/main" id="{D6B9DB81-77CA-03A4-22A8-F139832608FC}"/>
              </a:ext>
            </a:extLst>
          </p:cNvPr>
          <p:cNvSpPr>
            <a:spLocks noChangeArrowheads="1"/>
          </p:cNvSpPr>
          <p:nvPr/>
        </p:nvSpPr>
        <p:spPr bwMode="auto">
          <a:xfrm>
            <a:off x="5791200" y="5254625"/>
            <a:ext cx="2590800" cy="533400"/>
          </a:xfrm>
          <a:prstGeom prst="actionButtonBlank">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a:defRPr/>
            </a:pPr>
            <a:r>
              <a:rPr lang="en-US" sz="1400" b="1" dirty="0">
                <a:latin typeface="Arial" pitchFamily="34" charset="0"/>
                <a:cs typeface="Arial" pitchFamily="34" charset="0"/>
              </a:rPr>
              <a:t>D. Up to 40 years</a:t>
            </a:r>
          </a:p>
        </p:txBody>
      </p:sp>
      <p:sp>
        <p:nvSpPr>
          <p:cNvPr id="21" name="Footer Placeholder 3">
            <a:extLst>
              <a:ext uri="{FF2B5EF4-FFF2-40B4-BE49-F238E27FC236}">
                <a16:creationId xmlns:a16="http://schemas.microsoft.com/office/drawing/2014/main" id="{E432590F-2095-2AB7-A087-9131BDA9D149}"/>
              </a:ext>
            </a:extLst>
          </p:cNvPr>
          <p:cNvSpPr>
            <a:spLocks noGrp="1"/>
          </p:cNvSpPr>
          <p:nvPr/>
        </p:nvSpPr>
        <p:spPr>
          <a:xfrm>
            <a:off x="3124200" y="6459538"/>
            <a:ext cx="3733800" cy="365125"/>
          </a:xfrm>
          <a:prstGeom prst="rect">
            <a:avLst/>
          </a:prstGeom>
        </p:spPr>
        <p:txBody>
          <a:bodyPr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sz="1200" kern="1200">
                <a:solidFill>
                  <a:schemeClr val="tx1"/>
                </a:solidFill>
                <a:latin typeface="Arial" charset="0"/>
                <a:ea typeface="+mn-ea"/>
                <a:cs typeface="+mn-cs"/>
              </a:defRPr>
            </a:lvl2pPr>
            <a:lvl3pPr marL="914400" algn="l" rtl="0" fontAlgn="base">
              <a:spcBef>
                <a:spcPct val="0"/>
              </a:spcBef>
              <a:spcAft>
                <a:spcPct val="0"/>
              </a:spcAft>
              <a:defRPr sz="1200" kern="1200">
                <a:solidFill>
                  <a:schemeClr val="tx1"/>
                </a:solidFill>
                <a:latin typeface="Arial" charset="0"/>
                <a:ea typeface="+mn-ea"/>
                <a:cs typeface="+mn-cs"/>
              </a:defRPr>
            </a:lvl3pPr>
            <a:lvl4pPr marL="1371600" algn="l" rtl="0" fontAlgn="base">
              <a:spcBef>
                <a:spcPct val="0"/>
              </a:spcBef>
              <a:spcAft>
                <a:spcPct val="0"/>
              </a:spcAft>
              <a:defRPr sz="1200" kern="1200">
                <a:solidFill>
                  <a:schemeClr val="tx1"/>
                </a:solidFill>
                <a:latin typeface="Arial" charset="0"/>
                <a:ea typeface="+mn-ea"/>
                <a:cs typeface="+mn-cs"/>
              </a:defRPr>
            </a:lvl4pPr>
            <a:lvl5pPr marL="1828800" algn="l"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a:defRPr/>
            </a:pPr>
            <a:r>
              <a:rPr lang="en-US" b="1" dirty="0">
                <a:solidFill>
                  <a:schemeClr val="accent2">
                    <a:lumMod val="75000"/>
                  </a:schemeClr>
                </a:solidFill>
              </a:rPr>
              <a:t>English Language Studies Department </a:t>
            </a:r>
            <a:r>
              <a:rPr lang="en-US" dirty="0"/>
              <a:t>www.seminolestate.edu/adult-ed/els/</a:t>
            </a:r>
          </a:p>
        </p:txBody>
      </p:sp>
    </p:spTree>
  </p:cSld>
  <p:clrMapOvr>
    <a:masterClrMapping/>
  </p:clrMapOvr>
  <p:transition advClick="0" advTm="150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316" fill="hold"/>
                                        <p:tgtEl>
                                          <p:spTgt spid="7"/>
                                        </p:tgtEl>
                                      </p:cBhvr>
                                    </p:cmd>
                                  </p:childTnLst>
                                </p:cTn>
                              </p:par>
                              <p:par>
                                <p:cTn id="7" presetID="1" presetClass="entr" presetSubtype="0" fill="hold" nodeType="withEffect">
                                  <p:stCondLst>
                                    <p:cond delay="0"/>
                                  </p:stCondLst>
                                  <p:childTnLst>
                                    <p:set>
                                      <p:cBhvr>
                                        <p:cTn id="8" dur="1" fill="hold">
                                          <p:stCondLst>
                                            <p:cond delay="0"/>
                                          </p:stCondLst>
                                        </p:cTn>
                                        <p:tgtEl>
                                          <p:spTgt spid="92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9"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a:extLst>
              <a:ext uri="{FF2B5EF4-FFF2-40B4-BE49-F238E27FC236}">
                <a16:creationId xmlns:a16="http://schemas.microsoft.com/office/drawing/2014/main" id="{E6DB51DA-88D6-5727-31E9-6852DA0E8C63}"/>
              </a:ext>
              <a:ext uri="{C183D7F6-B498-43B3-948B-1728B52AA6E4}">
                <adec:decorative xmlns:adec="http://schemas.microsoft.com/office/drawing/2017/decorative" val="1"/>
              </a:ext>
            </a:extLst>
          </p:cNvPr>
          <p:cNvPicPr>
            <a:picLocks noGrp="1" noChangeAspect="1"/>
          </p:cNvPicPr>
          <p:nvPr/>
        </p:nvPicPr>
        <p:blipFill>
          <a:blip r:embed="rId3">
            <a:duotone>
              <a:schemeClr val="accent2">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3714A79-7E41-19E7-58CF-153CCC276FCA}"/>
              </a:ext>
            </a:extLst>
          </p:cNvPr>
          <p:cNvSpPr>
            <a:spLocks noGrp="1"/>
          </p:cNvSpPr>
          <p:nvPr>
            <p:ph type="title" idx="4294967295"/>
          </p:nvPr>
        </p:nvSpPr>
        <p:spPr>
          <a:xfrm>
            <a:off x="457200" y="-1143000"/>
            <a:ext cx="8229600" cy="1143000"/>
          </a:xfrm>
        </p:spPr>
        <p:txBody>
          <a:bodyPr vert="horz" wrap="square" lIns="91440" tIns="45720" rIns="91440" bIns="45720" numCol="1" anchor="b" anchorCtr="0" compatLnSpc="1">
            <a:prstTxWarp prst="textNoShape">
              <a:avLst/>
            </a:prstTxWarp>
          </a:bodyPr>
          <a:lstStyle/>
          <a:p>
            <a:r>
              <a:rPr lang="en-US" dirty="0"/>
              <a:t>Slide 27</a:t>
            </a:r>
          </a:p>
        </p:txBody>
      </p:sp>
      <p:pic>
        <p:nvPicPr>
          <p:cNvPr id="5122" name="Picture 2">
            <a:extLst>
              <a:ext uri="{FF2B5EF4-FFF2-40B4-BE49-F238E27FC236}">
                <a16:creationId xmlns:a16="http://schemas.microsoft.com/office/drawing/2014/main" id="{0C9C526B-435E-20C4-A55E-90CD19057081}"/>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914400"/>
            <a:ext cx="2767013"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a:extLst>
              <a:ext uri="{FF2B5EF4-FFF2-40B4-BE49-F238E27FC236}">
                <a16:creationId xmlns:a16="http://schemas.microsoft.com/office/drawing/2014/main" id="{40B7F54F-14C8-0343-5409-F0BC36DB38C5}"/>
              </a:ext>
            </a:extLst>
          </p:cNvPr>
          <p:cNvSpPr/>
          <p:nvPr/>
        </p:nvSpPr>
        <p:spPr bwMode="auto">
          <a:xfrm>
            <a:off x="2438400" y="3505200"/>
            <a:ext cx="4724400" cy="1143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extrusionH="57150">
              <a:bevelT w="82550" h="38100" prst="coolSlant"/>
            </a:sp3d>
          </a:bodyPr>
          <a:lstStyle/>
          <a:p>
            <a:pPr algn="ctr">
              <a:defRPr/>
            </a:pPr>
            <a:r>
              <a:rPr lang="en-US" sz="6000" dirty="0">
                <a:solidFill>
                  <a:srgbClr val="000000"/>
                </a:solidFill>
                <a:effectLst>
                  <a:reflection blurRad="6350" stA="60000" endA="900" endPos="58000" dir="5400000" sy="-100000" algn="bl" rotWithShape="0"/>
                </a:effectLst>
                <a:latin typeface="Eras Bold ITC" pitchFamily="34" charset="0"/>
              </a:rPr>
              <a:t>WHOOPS!</a:t>
            </a:r>
          </a:p>
        </p:txBody>
      </p:sp>
      <p:sp>
        <p:nvSpPr>
          <p:cNvPr id="23" name="Action Button: Back or Previous 22">
            <a:hlinkClick r:id="" action="ppaction://hlinkshowjump?jump=nextslide" highlightClick="1"/>
            <a:extLst>
              <a:ext uri="{FF2B5EF4-FFF2-40B4-BE49-F238E27FC236}">
                <a16:creationId xmlns:a16="http://schemas.microsoft.com/office/drawing/2014/main" id="{5DD2CDC5-E691-A9B6-D3D5-492C74C4B9A5}"/>
              </a:ext>
              <a:ext uri="{C183D7F6-B498-43B3-948B-1728B52AA6E4}">
                <adec:decorative xmlns:adec="http://schemas.microsoft.com/office/drawing/2017/decorative" val="1"/>
              </a:ext>
            </a:extLst>
          </p:cNvPr>
          <p:cNvSpPr/>
          <p:nvPr/>
        </p:nvSpPr>
        <p:spPr>
          <a:xfrm>
            <a:off x="4191000" y="4887913"/>
            <a:ext cx="990600" cy="685800"/>
          </a:xfrm>
          <a:prstGeom prst="actionButtonBackPrevious">
            <a:avLst/>
          </a:prstGeom>
          <a:ln/>
        </p:spPr>
        <p:style>
          <a:lnRef idx="3">
            <a:schemeClr val="lt1"/>
          </a:lnRef>
          <a:fillRef idx="1">
            <a:schemeClr val="accent2"/>
          </a:fillRef>
          <a:effectRef idx="1">
            <a:schemeClr val="accent2"/>
          </a:effectRef>
          <a:fontRef idx="minor">
            <a:schemeClr val="lt1"/>
          </a:fontRef>
        </p:style>
        <p:txBody>
          <a:bodyPr anchor="ctr">
            <a:sp3d extrusionH="57150">
              <a:bevelT w="82550" h="38100" prst="coolSlant"/>
            </a:sp3d>
          </a:bodyPr>
          <a:lstStyle/>
          <a:p>
            <a:pPr algn="ctr">
              <a:defRPr/>
            </a:pPr>
            <a:endParaRPr lang="en-US" dirty="0">
              <a:solidFill>
                <a:schemeClr val="accent6">
                  <a:lumMod val="60000"/>
                  <a:lumOff val="40000"/>
                </a:schemeClr>
              </a:solidFill>
            </a:endParaRPr>
          </a:p>
        </p:txBody>
      </p:sp>
      <p:sp>
        <p:nvSpPr>
          <p:cNvPr id="28676" name="TextBox 18">
            <a:extLst>
              <a:ext uri="{FF2B5EF4-FFF2-40B4-BE49-F238E27FC236}">
                <a16:creationId xmlns:a16="http://schemas.microsoft.com/office/drawing/2014/main" id="{D8598BB0-B95D-4D7F-D3EC-4560BA510E1A}"/>
              </a:ext>
            </a:extLst>
          </p:cNvPr>
          <p:cNvSpPr txBox="1">
            <a:spLocks noChangeArrowheads="1"/>
          </p:cNvSpPr>
          <p:nvPr/>
        </p:nvSpPr>
        <p:spPr bwMode="auto">
          <a:xfrm>
            <a:off x="3505200" y="5726113"/>
            <a:ext cx="2743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1800" b="1" i="1"/>
              <a:t>Return to Question #2</a:t>
            </a:r>
          </a:p>
        </p:txBody>
      </p:sp>
      <p:sp>
        <p:nvSpPr>
          <p:cNvPr id="8" name="Footer Placeholder 3">
            <a:extLst>
              <a:ext uri="{FF2B5EF4-FFF2-40B4-BE49-F238E27FC236}">
                <a16:creationId xmlns:a16="http://schemas.microsoft.com/office/drawing/2014/main" id="{681EFDBF-E870-6DA7-9972-D14B2BE9F999}"/>
              </a:ext>
            </a:extLst>
          </p:cNvPr>
          <p:cNvSpPr>
            <a:spLocks noGrp="1"/>
          </p:cNvSpPr>
          <p:nvPr/>
        </p:nvSpPr>
        <p:spPr>
          <a:xfrm>
            <a:off x="3124200" y="6459538"/>
            <a:ext cx="3733800" cy="365125"/>
          </a:xfrm>
          <a:prstGeom prst="rect">
            <a:avLst/>
          </a:prstGeom>
        </p:spPr>
        <p:txBody>
          <a:bodyPr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sz="1200" kern="1200">
                <a:solidFill>
                  <a:schemeClr val="tx1"/>
                </a:solidFill>
                <a:latin typeface="Arial" charset="0"/>
                <a:ea typeface="+mn-ea"/>
                <a:cs typeface="+mn-cs"/>
              </a:defRPr>
            </a:lvl2pPr>
            <a:lvl3pPr marL="914400" algn="l" rtl="0" fontAlgn="base">
              <a:spcBef>
                <a:spcPct val="0"/>
              </a:spcBef>
              <a:spcAft>
                <a:spcPct val="0"/>
              </a:spcAft>
              <a:defRPr sz="1200" kern="1200">
                <a:solidFill>
                  <a:schemeClr val="tx1"/>
                </a:solidFill>
                <a:latin typeface="Arial" charset="0"/>
                <a:ea typeface="+mn-ea"/>
                <a:cs typeface="+mn-cs"/>
              </a:defRPr>
            </a:lvl3pPr>
            <a:lvl4pPr marL="1371600" algn="l" rtl="0" fontAlgn="base">
              <a:spcBef>
                <a:spcPct val="0"/>
              </a:spcBef>
              <a:spcAft>
                <a:spcPct val="0"/>
              </a:spcAft>
              <a:defRPr sz="1200" kern="1200">
                <a:solidFill>
                  <a:schemeClr val="tx1"/>
                </a:solidFill>
                <a:latin typeface="Arial" charset="0"/>
                <a:ea typeface="+mn-ea"/>
                <a:cs typeface="+mn-cs"/>
              </a:defRPr>
            </a:lvl4pPr>
            <a:lvl5pPr marL="1828800" algn="l"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a:defRPr/>
            </a:pPr>
            <a:r>
              <a:rPr lang="en-US" b="1" dirty="0">
                <a:solidFill>
                  <a:schemeClr val="accent2">
                    <a:lumMod val="75000"/>
                  </a:schemeClr>
                </a:solidFill>
              </a:rPr>
              <a:t>English Language Studies Department </a:t>
            </a:r>
            <a:r>
              <a:rPr lang="en-US" dirty="0"/>
              <a:t>www.seminolestate.edu/adult-ed/els/</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5122"/>
                                        </p:tgtEl>
                                        <p:attrNameLst>
                                          <p:attrName>style.visibility</p:attrName>
                                        </p:attrNameLst>
                                      </p:cBhvr>
                                      <p:to>
                                        <p:strVal val="visible"/>
                                      </p:to>
                                    </p:set>
                                    <p:anim calcmode="lin" valueType="num">
                                      <p:cBhvr>
                                        <p:cTn id="7" dur="1000" fill="hold"/>
                                        <p:tgtEl>
                                          <p:spTgt spid="5122"/>
                                        </p:tgtEl>
                                        <p:attrNameLst>
                                          <p:attrName>ppt_w</p:attrName>
                                        </p:attrNameLst>
                                      </p:cBhvr>
                                      <p:tavLst>
                                        <p:tav tm="0">
                                          <p:val>
                                            <p:fltVal val="0"/>
                                          </p:val>
                                        </p:tav>
                                        <p:tav tm="100000">
                                          <p:val>
                                            <p:strVal val="#ppt_w"/>
                                          </p:val>
                                        </p:tav>
                                      </p:tavLst>
                                    </p:anim>
                                    <p:anim calcmode="lin" valueType="num">
                                      <p:cBhvr>
                                        <p:cTn id="8" dur="1000" fill="hold"/>
                                        <p:tgtEl>
                                          <p:spTgt spid="5122"/>
                                        </p:tgtEl>
                                        <p:attrNameLst>
                                          <p:attrName>ppt_h</p:attrName>
                                        </p:attrNameLst>
                                      </p:cBhvr>
                                      <p:tavLst>
                                        <p:tav tm="0">
                                          <p:val>
                                            <p:fltVal val="0"/>
                                          </p:val>
                                        </p:tav>
                                        <p:tav tm="100000">
                                          <p:val>
                                            <p:strVal val="#ppt_h"/>
                                          </p:val>
                                        </p:tav>
                                      </p:tavLst>
                                    </p:anim>
                                    <p:anim calcmode="lin" valueType="num">
                                      <p:cBhvr>
                                        <p:cTn id="9" dur="1000" fill="hold"/>
                                        <p:tgtEl>
                                          <p:spTgt spid="5122"/>
                                        </p:tgtEl>
                                        <p:attrNameLst>
                                          <p:attrName>style.rotation</p:attrName>
                                        </p:attrNameLst>
                                      </p:cBhvr>
                                      <p:tavLst>
                                        <p:tav tm="0">
                                          <p:val>
                                            <p:fltVal val="90"/>
                                          </p:val>
                                        </p:tav>
                                        <p:tav tm="100000">
                                          <p:val>
                                            <p:fltVal val="0"/>
                                          </p:val>
                                        </p:tav>
                                      </p:tavLst>
                                    </p:anim>
                                    <p:animEffect transition="in" filter="fade">
                                      <p:cBhvr>
                                        <p:cTn id="10" dur="1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Content Placeholder 5">
            <a:extLst>
              <a:ext uri="{FF2B5EF4-FFF2-40B4-BE49-F238E27FC236}">
                <a16:creationId xmlns:a16="http://schemas.microsoft.com/office/drawing/2014/main" id="{15688638-2A9F-39B7-321A-4A926BE3295E}"/>
              </a:ext>
              <a:ext uri="{C183D7F6-B498-43B3-948B-1728B52AA6E4}">
                <adec:decorative xmlns:adec="http://schemas.microsoft.com/office/drawing/2017/decorative" val="1"/>
              </a:ext>
            </a:extLst>
          </p:cNvPr>
          <p:cNvPicPr>
            <a:picLocks noGrp="1" noChangeAspect="1"/>
          </p:cNvPicPr>
          <p:nvPr/>
        </p:nvPicPr>
        <p:blipFill>
          <a:blip r:embed="rId4">
            <a:duotone>
              <a:schemeClr val="accent2">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Reading Practice Inst for All.WAV">
            <a:hlinkClick r:id="" action="ppaction://media"/>
            <a:extLst>
              <a:ext uri="{FF2B5EF4-FFF2-40B4-BE49-F238E27FC236}">
                <a16:creationId xmlns:a16="http://schemas.microsoft.com/office/drawing/2014/main" id="{FCD91E94-84C4-68D5-D022-4453E6C3BF8E}"/>
              </a:ext>
              <a:ext uri="{C183D7F6-B498-43B3-948B-1728B52AA6E4}">
                <adec:decorative xmlns:adec="http://schemas.microsoft.com/office/drawing/2017/decorative" val="1"/>
              </a:ext>
            </a:extLst>
          </p:cNvPr>
          <p:cNvPicPr>
            <a:picLocks noRot="1" noChangeAspect="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9372600" y="6154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7DE795D-C4D5-4B76-E871-52A4872F096A}"/>
              </a:ext>
            </a:extLst>
          </p:cNvPr>
          <p:cNvSpPr>
            <a:spLocks noGrp="1"/>
          </p:cNvSpPr>
          <p:nvPr>
            <p:ph type="ctrTitle"/>
          </p:nvPr>
        </p:nvSpPr>
        <p:spPr>
          <a:xfrm>
            <a:off x="685800" y="-1470025"/>
            <a:ext cx="7772400" cy="1470025"/>
          </a:xfrm>
        </p:spPr>
        <p:txBody>
          <a:bodyPr vert="horz" wrap="square" lIns="91440" tIns="45720" rIns="91440" bIns="45720" numCol="1" anchor="b" anchorCtr="0" compatLnSpc="1">
            <a:prstTxWarp prst="textNoShape">
              <a:avLst/>
            </a:prstTxWarp>
          </a:bodyPr>
          <a:lstStyle/>
          <a:p>
            <a:r>
              <a:rPr lang="en-US" dirty="0"/>
              <a:t>Slide 28</a:t>
            </a:r>
          </a:p>
        </p:txBody>
      </p:sp>
      <p:sp>
        <p:nvSpPr>
          <p:cNvPr id="29709" name="Text Box 7">
            <a:extLst>
              <a:ext uri="{FF2B5EF4-FFF2-40B4-BE49-F238E27FC236}">
                <a16:creationId xmlns:a16="http://schemas.microsoft.com/office/drawing/2014/main" id="{264A7ED0-A3A9-E93B-7BF9-A98868998882}"/>
              </a:ext>
            </a:extLst>
          </p:cNvPr>
          <p:cNvSpPr txBox="1">
            <a:spLocks noChangeArrowheads="1"/>
          </p:cNvSpPr>
          <p:nvPr/>
        </p:nvSpPr>
        <p:spPr bwMode="auto">
          <a:xfrm>
            <a:off x="685800" y="593725"/>
            <a:ext cx="7848600" cy="2400300"/>
          </a:xfrm>
          <a:prstGeom prst="rect">
            <a:avLst/>
          </a:prstGeom>
          <a:solidFill>
            <a:srgbClr val="FFFF99"/>
          </a:solidFill>
          <a:ln w="19050">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1600" dirty="0"/>
              <a:t>		</a:t>
            </a:r>
            <a:r>
              <a:rPr lang="en-US" altLang="en-US" sz="1400" dirty="0"/>
              <a:t>	     </a:t>
            </a:r>
            <a:r>
              <a:rPr lang="en-US" altLang="en-US" sz="1400" b="1" dirty="0"/>
              <a:t>Dolphins</a:t>
            </a:r>
          </a:p>
          <a:p>
            <a:pPr eaLnBrk="1" hangingPunct="1"/>
            <a:endParaRPr lang="en-US" altLang="en-US" sz="1400" b="1" dirty="0"/>
          </a:p>
          <a:p>
            <a:pPr eaLnBrk="1" hangingPunct="1"/>
            <a:r>
              <a:rPr lang="en-US" altLang="en-US" sz="800" dirty="0"/>
              <a:t>  </a:t>
            </a:r>
            <a:r>
              <a:rPr lang="en-US" altLang="en-US" sz="1400" dirty="0"/>
              <a:t>Dolphins are mammals, not fish. They are warm blooded like man, and give birth to one baby, called a calf, at a time. The baby is born tail first, and its mother feeds the calf for up to 2 years. The mother then takes care of her calf for between 3-6 years and teaches it how to find food and how to behave in the group. Dolphins are highly intelligent and can live up to 40 years. They are very social animals, and they live in groups called pods. The members of the pods can change, as dolphins from other pods often interact with each other. Dolphins are friendly and communicative. They “talk” by emitting high whistles and clicks; each dolphin has its own special whistle, or sound, that identifies it. </a:t>
            </a:r>
          </a:p>
          <a:p>
            <a:pPr eaLnBrk="1" hangingPunct="1"/>
            <a:endParaRPr lang="en-US" altLang="en-US" sz="800" b="1" dirty="0"/>
          </a:p>
        </p:txBody>
      </p:sp>
      <p:pic>
        <p:nvPicPr>
          <p:cNvPr id="29712" name="Picture 9">
            <a:extLst>
              <a:ext uri="{FF2B5EF4-FFF2-40B4-BE49-F238E27FC236}">
                <a16:creationId xmlns:a16="http://schemas.microsoft.com/office/drawing/2014/main" id="{6D70EBE7-BD52-1B52-0370-A31CB8366D88}"/>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1524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7" name="Picture 1">
            <a:extLst>
              <a:ext uri="{FF2B5EF4-FFF2-40B4-BE49-F238E27FC236}">
                <a16:creationId xmlns:a16="http://schemas.microsoft.com/office/drawing/2014/main" id="{1244768B-821F-69D5-A625-BC756BD188C3}"/>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13025" y="136525"/>
            <a:ext cx="72548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10" name="Text Box 7">
            <a:extLst>
              <a:ext uri="{FF2B5EF4-FFF2-40B4-BE49-F238E27FC236}">
                <a16:creationId xmlns:a16="http://schemas.microsoft.com/office/drawing/2014/main" id="{697C608C-7774-CA38-2D39-B97FFB8DC67C}"/>
              </a:ext>
            </a:extLst>
          </p:cNvPr>
          <p:cNvSpPr txBox="1">
            <a:spLocks noChangeArrowheads="1"/>
          </p:cNvSpPr>
          <p:nvPr/>
        </p:nvSpPr>
        <p:spPr bwMode="auto">
          <a:xfrm>
            <a:off x="685800" y="3071813"/>
            <a:ext cx="32004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1600" b="1"/>
              <a:t>3.</a:t>
            </a:r>
            <a:r>
              <a:rPr lang="en-US" altLang="en-US" sz="1600"/>
              <a:t> What is a baby dolphin called?</a:t>
            </a:r>
          </a:p>
        </p:txBody>
      </p:sp>
      <p:sp>
        <p:nvSpPr>
          <p:cNvPr id="11" name="AutoShape 8">
            <a:hlinkClick r:id="rId8" action="ppaction://hlinksldjump" highlightClick="1">
              <a:snd r:embed="rId9" name="Correct Answer.wav"/>
            </a:hlinkClick>
            <a:extLst>
              <a:ext uri="{FF2B5EF4-FFF2-40B4-BE49-F238E27FC236}">
                <a16:creationId xmlns:a16="http://schemas.microsoft.com/office/drawing/2014/main" id="{E987B5DD-EED9-287F-ADA4-37E417279D83}"/>
              </a:ext>
            </a:extLst>
          </p:cNvPr>
          <p:cNvSpPr>
            <a:spLocks noChangeArrowheads="1"/>
          </p:cNvSpPr>
          <p:nvPr/>
        </p:nvSpPr>
        <p:spPr bwMode="auto">
          <a:xfrm>
            <a:off x="1524000" y="3444875"/>
            <a:ext cx="1814513" cy="533400"/>
          </a:xfrm>
          <a:prstGeom prst="actionButtonBlank">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marL="342900" indent="-342900">
              <a:defRPr/>
            </a:pPr>
            <a:r>
              <a:rPr lang="en-US" sz="1400" b="1" dirty="0">
                <a:latin typeface="Arial" pitchFamily="34" charset="0"/>
                <a:cs typeface="Arial" pitchFamily="34" charset="0"/>
              </a:rPr>
              <a:t>A. A calf</a:t>
            </a:r>
            <a:endParaRPr lang="en-US" sz="1400" dirty="0">
              <a:latin typeface="Arial" pitchFamily="34" charset="0"/>
              <a:cs typeface="Arial" pitchFamily="34" charset="0"/>
            </a:endParaRPr>
          </a:p>
        </p:txBody>
      </p:sp>
      <p:sp>
        <p:nvSpPr>
          <p:cNvPr id="12" name="AutoShape 9">
            <a:hlinkClick r:id="" action="ppaction://noaction" highlightClick="1">
              <a:snd r:embed="rId10" name="Incorrect Answer.wav"/>
            </a:hlinkClick>
            <a:extLst>
              <a:ext uri="{FF2B5EF4-FFF2-40B4-BE49-F238E27FC236}">
                <a16:creationId xmlns:a16="http://schemas.microsoft.com/office/drawing/2014/main" id="{D111CF72-05B8-67D9-43EE-9636A8A89050}"/>
              </a:ext>
            </a:extLst>
          </p:cNvPr>
          <p:cNvSpPr>
            <a:spLocks noChangeArrowheads="1"/>
          </p:cNvSpPr>
          <p:nvPr/>
        </p:nvSpPr>
        <p:spPr bwMode="auto">
          <a:xfrm>
            <a:off x="1524000" y="4054475"/>
            <a:ext cx="1814513" cy="533400"/>
          </a:xfrm>
          <a:prstGeom prst="actionButtonBlank">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a:defRPr/>
            </a:pPr>
            <a:r>
              <a:rPr lang="en-US" sz="1400" b="1" dirty="0">
                <a:latin typeface="Arial" pitchFamily="34" charset="0"/>
                <a:cs typeface="Arial" pitchFamily="34" charset="0"/>
              </a:rPr>
              <a:t>B. A mammal</a:t>
            </a:r>
            <a:endParaRPr lang="en-US" sz="1400" dirty="0">
              <a:latin typeface="Arial" pitchFamily="34" charset="0"/>
              <a:cs typeface="Arial" pitchFamily="34" charset="0"/>
            </a:endParaRPr>
          </a:p>
        </p:txBody>
      </p:sp>
      <p:sp>
        <p:nvSpPr>
          <p:cNvPr id="13" name="AutoShape 10">
            <a:hlinkClick r:id="" action="ppaction://noaction" highlightClick="1">
              <a:snd r:embed="rId10" name="Incorrect Answer.wav"/>
            </a:hlinkClick>
            <a:extLst>
              <a:ext uri="{FF2B5EF4-FFF2-40B4-BE49-F238E27FC236}">
                <a16:creationId xmlns:a16="http://schemas.microsoft.com/office/drawing/2014/main" id="{6E442B5B-F4D0-CEF0-6AD8-249B7E7B4610}"/>
              </a:ext>
            </a:extLst>
          </p:cNvPr>
          <p:cNvSpPr>
            <a:spLocks noChangeArrowheads="1"/>
          </p:cNvSpPr>
          <p:nvPr/>
        </p:nvSpPr>
        <p:spPr bwMode="auto">
          <a:xfrm>
            <a:off x="1524000" y="4664075"/>
            <a:ext cx="1814513" cy="533400"/>
          </a:xfrm>
          <a:prstGeom prst="actionButtonBlank">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a:defRPr/>
            </a:pPr>
            <a:r>
              <a:rPr lang="en-US" sz="1400" b="1" dirty="0">
                <a:latin typeface="Arial" pitchFamily="34" charset="0"/>
                <a:cs typeface="Arial" pitchFamily="34" charset="0"/>
              </a:rPr>
              <a:t>C. A fish </a:t>
            </a:r>
          </a:p>
        </p:txBody>
      </p:sp>
      <p:sp>
        <p:nvSpPr>
          <p:cNvPr id="14" name="AutoShape 11">
            <a:hlinkClick r:id="" action="ppaction://noaction" highlightClick="1">
              <a:snd r:embed="rId10" name="Incorrect Answer.wav"/>
            </a:hlinkClick>
            <a:extLst>
              <a:ext uri="{FF2B5EF4-FFF2-40B4-BE49-F238E27FC236}">
                <a16:creationId xmlns:a16="http://schemas.microsoft.com/office/drawing/2014/main" id="{60CBEA32-B797-E9AD-96D3-C0320732CFAE}"/>
              </a:ext>
            </a:extLst>
          </p:cNvPr>
          <p:cNvSpPr>
            <a:spLocks noChangeArrowheads="1"/>
          </p:cNvSpPr>
          <p:nvPr/>
        </p:nvSpPr>
        <p:spPr bwMode="auto">
          <a:xfrm>
            <a:off x="1524000" y="5273675"/>
            <a:ext cx="1814513" cy="533400"/>
          </a:xfrm>
          <a:prstGeom prst="actionButtonBlank">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a:defRPr/>
            </a:pPr>
            <a:r>
              <a:rPr lang="en-US" sz="1400" b="1" dirty="0">
                <a:latin typeface="Arial" pitchFamily="34" charset="0"/>
                <a:cs typeface="Arial" pitchFamily="34" charset="0"/>
              </a:rPr>
              <a:t>D. A pod</a:t>
            </a:r>
            <a:endParaRPr lang="en-US" sz="1400" dirty="0">
              <a:latin typeface="Arial" pitchFamily="34" charset="0"/>
              <a:cs typeface="Arial" pitchFamily="34" charset="0"/>
            </a:endParaRPr>
          </a:p>
        </p:txBody>
      </p:sp>
      <p:sp>
        <p:nvSpPr>
          <p:cNvPr id="29711" name="Text Box 12">
            <a:extLst>
              <a:ext uri="{FF2B5EF4-FFF2-40B4-BE49-F238E27FC236}">
                <a16:creationId xmlns:a16="http://schemas.microsoft.com/office/drawing/2014/main" id="{08A199C2-66C1-2364-3F84-15D9A937A52F}"/>
              </a:ext>
            </a:extLst>
          </p:cNvPr>
          <p:cNvSpPr txBox="1">
            <a:spLocks noChangeArrowheads="1"/>
          </p:cNvSpPr>
          <p:nvPr/>
        </p:nvSpPr>
        <p:spPr bwMode="auto">
          <a:xfrm>
            <a:off x="5126038" y="3090863"/>
            <a:ext cx="29511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1600" b="1"/>
              <a:t>4.</a:t>
            </a:r>
            <a:r>
              <a:rPr lang="en-US" altLang="en-US" sz="1600"/>
              <a:t> How long can dolphins live?</a:t>
            </a:r>
          </a:p>
        </p:txBody>
      </p:sp>
      <p:sp>
        <p:nvSpPr>
          <p:cNvPr id="16" name="AutoShape 13">
            <a:hlinkClick r:id="" action="ppaction://noaction" highlightClick="1">
              <a:snd r:embed="rId10" name="Incorrect Answer.wav"/>
            </a:hlinkClick>
            <a:extLst>
              <a:ext uri="{FF2B5EF4-FFF2-40B4-BE49-F238E27FC236}">
                <a16:creationId xmlns:a16="http://schemas.microsoft.com/office/drawing/2014/main" id="{5DC16DCB-5FC3-DC95-921D-ECACF57EB139}"/>
              </a:ext>
            </a:extLst>
          </p:cNvPr>
          <p:cNvSpPr>
            <a:spLocks noChangeArrowheads="1"/>
          </p:cNvSpPr>
          <p:nvPr/>
        </p:nvSpPr>
        <p:spPr bwMode="auto">
          <a:xfrm>
            <a:off x="5445125" y="3444875"/>
            <a:ext cx="2590800" cy="533400"/>
          </a:xfrm>
          <a:prstGeom prst="actionButtonBlank">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marL="342900" indent="-342900">
              <a:defRPr/>
            </a:pPr>
            <a:r>
              <a:rPr lang="en-US" sz="1400" b="1" dirty="0">
                <a:latin typeface="Arial" pitchFamily="34" charset="0"/>
                <a:cs typeface="Arial" pitchFamily="34" charset="0"/>
              </a:rPr>
              <a:t>A. From 3-6 years</a:t>
            </a:r>
          </a:p>
        </p:txBody>
      </p:sp>
      <p:sp>
        <p:nvSpPr>
          <p:cNvPr id="17" name="AutoShape 14">
            <a:hlinkClick r:id="" action="ppaction://noaction" highlightClick="1">
              <a:snd r:embed="rId10" name="Incorrect Answer.wav"/>
            </a:hlinkClick>
            <a:extLst>
              <a:ext uri="{FF2B5EF4-FFF2-40B4-BE49-F238E27FC236}">
                <a16:creationId xmlns:a16="http://schemas.microsoft.com/office/drawing/2014/main" id="{320D31EC-E60A-3789-C35E-D732E15A194D}"/>
              </a:ext>
            </a:extLst>
          </p:cNvPr>
          <p:cNvSpPr>
            <a:spLocks noChangeArrowheads="1"/>
          </p:cNvSpPr>
          <p:nvPr/>
        </p:nvSpPr>
        <p:spPr bwMode="auto">
          <a:xfrm>
            <a:off x="5445125" y="4054475"/>
            <a:ext cx="2590800" cy="533400"/>
          </a:xfrm>
          <a:prstGeom prst="actionButtonBlank">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a:defRPr/>
            </a:pPr>
            <a:r>
              <a:rPr lang="en-US" sz="1400" b="1" dirty="0">
                <a:latin typeface="Arial" pitchFamily="34" charset="0"/>
                <a:cs typeface="Arial" pitchFamily="34" charset="0"/>
              </a:rPr>
              <a:t>B. The reading does not say</a:t>
            </a:r>
          </a:p>
        </p:txBody>
      </p:sp>
      <p:sp>
        <p:nvSpPr>
          <p:cNvPr id="18" name="AutoShape 15">
            <a:hlinkClick r:id="" action="ppaction://noaction" highlightClick="1">
              <a:snd r:embed="rId10" name="Incorrect Answer.wav"/>
            </a:hlinkClick>
            <a:extLst>
              <a:ext uri="{FF2B5EF4-FFF2-40B4-BE49-F238E27FC236}">
                <a16:creationId xmlns:a16="http://schemas.microsoft.com/office/drawing/2014/main" id="{1C874BD9-567E-DE47-FDBC-A045FA0FBF35}"/>
              </a:ext>
            </a:extLst>
          </p:cNvPr>
          <p:cNvSpPr>
            <a:spLocks noChangeArrowheads="1"/>
          </p:cNvSpPr>
          <p:nvPr/>
        </p:nvSpPr>
        <p:spPr bwMode="auto">
          <a:xfrm>
            <a:off x="5445125" y="4664075"/>
            <a:ext cx="2590800" cy="533400"/>
          </a:xfrm>
          <a:prstGeom prst="actionButtonBlank">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marL="342900" indent="-342900">
              <a:defRPr/>
            </a:pPr>
            <a:r>
              <a:rPr lang="en-US" sz="1400" b="1" dirty="0">
                <a:latin typeface="Arial" pitchFamily="34" charset="0"/>
                <a:cs typeface="Arial" pitchFamily="34" charset="0"/>
              </a:rPr>
              <a:t>C. Up to 2 years </a:t>
            </a:r>
          </a:p>
        </p:txBody>
      </p:sp>
      <p:sp>
        <p:nvSpPr>
          <p:cNvPr id="19" name="AutoShape 16">
            <a:hlinkClick r:id="rId11" action="ppaction://hlinksldjump" highlightClick="1">
              <a:snd r:embed="rId9" name="Correct Answer.wav"/>
            </a:hlinkClick>
            <a:extLst>
              <a:ext uri="{FF2B5EF4-FFF2-40B4-BE49-F238E27FC236}">
                <a16:creationId xmlns:a16="http://schemas.microsoft.com/office/drawing/2014/main" id="{E73B9952-209D-0051-D9CA-B7A716B52AC1}"/>
              </a:ext>
            </a:extLst>
          </p:cNvPr>
          <p:cNvSpPr>
            <a:spLocks noChangeArrowheads="1"/>
          </p:cNvSpPr>
          <p:nvPr/>
        </p:nvSpPr>
        <p:spPr bwMode="auto">
          <a:xfrm>
            <a:off x="5445125" y="5273675"/>
            <a:ext cx="2590800" cy="533400"/>
          </a:xfrm>
          <a:prstGeom prst="actionButtonBlank">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a:defRPr/>
            </a:pPr>
            <a:r>
              <a:rPr lang="en-US" sz="1400" b="1" dirty="0">
                <a:latin typeface="Arial" pitchFamily="34" charset="0"/>
                <a:cs typeface="Arial" pitchFamily="34" charset="0"/>
              </a:rPr>
              <a:t>D. Up to 40 years</a:t>
            </a:r>
          </a:p>
        </p:txBody>
      </p:sp>
      <p:sp>
        <p:nvSpPr>
          <p:cNvPr id="21" name="Footer Placeholder 3">
            <a:extLst>
              <a:ext uri="{FF2B5EF4-FFF2-40B4-BE49-F238E27FC236}">
                <a16:creationId xmlns:a16="http://schemas.microsoft.com/office/drawing/2014/main" id="{6623065D-86FD-4D4C-97E3-26DA254BEDBA}"/>
              </a:ext>
            </a:extLst>
          </p:cNvPr>
          <p:cNvSpPr>
            <a:spLocks noGrp="1"/>
          </p:cNvSpPr>
          <p:nvPr/>
        </p:nvSpPr>
        <p:spPr>
          <a:xfrm>
            <a:off x="3124200" y="6459538"/>
            <a:ext cx="3733800" cy="365125"/>
          </a:xfrm>
          <a:prstGeom prst="rect">
            <a:avLst/>
          </a:prstGeom>
        </p:spPr>
        <p:txBody>
          <a:bodyPr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sz="1200" kern="1200">
                <a:solidFill>
                  <a:schemeClr val="tx1"/>
                </a:solidFill>
                <a:latin typeface="Arial" charset="0"/>
                <a:ea typeface="+mn-ea"/>
                <a:cs typeface="+mn-cs"/>
              </a:defRPr>
            </a:lvl2pPr>
            <a:lvl3pPr marL="914400" algn="l" rtl="0" fontAlgn="base">
              <a:spcBef>
                <a:spcPct val="0"/>
              </a:spcBef>
              <a:spcAft>
                <a:spcPct val="0"/>
              </a:spcAft>
              <a:defRPr sz="1200" kern="1200">
                <a:solidFill>
                  <a:schemeClr val="tx1"/>
                </a:solidFill>
                <a:latin typeface="Arial" charset="0"/>
                <a:ea typeface="+mn-ea"/>
                <a:cs typeface="+mn-cs"/>
              </a:defRPr>
            </a:lvl3pPr>
            <a:lvl4pPr marL="1371600" algn="l" rtl="0" fontAlgn="base">
              <a:spcBef>
                <a:spcPct val="0"/>
              </a:spcBef>
              <a:spcAft>
                <a:spcPct val="0"/>
              </a:spcAft>
              <a:defRPr sz="1200" kern="1200">
                <a:solidFill>
                  <a:schemeClr val="tx1"/>
                </a:solidFill>
                <a:latin typeface="Arial" charset="0"/>
                <a:ea typeface="+mn-ea"/>
                <a:cs typeface="+mn-cs"/>
              </a:defRPr>
            </a:lvl4pPr>
            <a:lvl5pPr marL="1828800" algn="l"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a:defRPr/>
            </a:pPr>
            <a:r>
              <a:rPr lang="en-US" b="1" dirty="0">
                <a:solidFill>
                  <a:schemeClr val="accent2">
                    <a:lumMod val="75000"/>
                  </a:schemeClr>
                </a:solidFill>
              </a:rPr>
              <a:t>English Language Studies Department </a:t>
            </a:r>
            <a:r>
              <a:rPr lang="en-US" dirty="0"/>
              <a:t>www.seminolestate.edu/adult-ed/els/</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316" fill="hold"/>
                                        <p:tgtEl>
                                          <p:spTgt spid="7"/>
                                        </p:tgtEl>
                                      </p:cBhvr>
                                    </p:cmd>
                                  </p:childTnLst>
                                </p:cTn>
                              </p:par>
                              <p:par>
                                <p:cTn id="7" presetID="1" presetClass="entr" presetSubtype="0" fill="hold" nodeType="withEffect">
                                  <p:stCondLst>
                                    <p:cond delay="0"/>
                                  </p:stCondLst>
                                  <p:childTnLst>
                                    <p:set>
                                      <p:cBhvr>
                                        <p:cTn id="8" dur="1" fill="hold">
                                          <p:stCondLst>
                                            <p:cond delay="0"/>
                                          </p:stCondLst>
                                        </p:cTn>
                                        <p:tgtEl>
                                          <p:spTgt spid="92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9"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5">
            <a:extLst>
              <a:ext uri="{FF2B5EF4-FFF2-40B4-BE49-F238E27FC236}">
                <a16:creationId xmlns:a16="http://schemas.microsoft.com/office/drawing/2014/main" id="{62A618EB-00E8-B982-5A05-7AE1476C1037}"/>
              </a:ext>
              <a:ext uri="{C183D7F6-B498-43B3-948B-1728B52AA6E4}">
                <adec:decorative xmlns:adec="http://schemas.microsoft.com/office/drawing/2017/decorative" val="1"/>
              </a:ext>
            </a:extLst>
          </p:cNvPr>
          <p:cNvPicPr>
            <a:picLocks noGrp="1" noChangeAspect="1"/>
          </p:cNvPicPr>
          <p:nvPr/>
        </p:nvPicPr>
        <p:blipFill>
          <a:blip r:embed="rId3">
            <a:duotone>
              <a:schemeClr val="accent2">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F543066-4CB5-00FE-8FE9-E3B982EF75E9}"/>
              </a:ext>
            </a:extLst>
          </p:cNvPr>
          <p:cNvSpPr>
            <a:spLocks noGrp="1"/>
          </p:cNvSpPr>
          <p:nvPr>
            <p:ph type="title" idx="4294967295"/>
          </p:nvPr>
        </p:nvSpPr>
        <p:spPr>
          <a:xfrm>
            <a:off x="457200" y="-1143000"/>
            <a:ext cx="8229600" cy="1143000"/>
          </a:xfrm>
        </p:spPr>
        <p:txBody>
          <a:bodyPr vert="horz" wrap="square" lIns="91440" tIns="45720" rIns="91440" bIns="45720" numCol="1" anchor="b" anchorCtr="0" compatLnSpc="1">
            <a:prstTxWarp prst="textNoShape">
              <a:avLst/>
            </a:prstTxWarp>
          </a:bodyPr>
          <a:lstStyle/>
          <a:p>
            <a:r>
              <a:rPr lang="en-US" dirty="0"/>
              <a:t>Slide 29</a:t>
            </a:r>
          </a:p>
        </p:txBody>
      </p:sp>
      <p:pic>
        <p:nvPicPr>
          <p:cNvPr id="9" name="Picture 1">
            <a:extLst>
              <a:ext uri="{FF2B5EF4-FFF2-40B4-BE49-F238E27FC236}">
                <a16:creationId xmlns:a16="http://schemas.microsoft.com/office/drawing/2014/main" id="{7933108D-C7E2-7757-F2BC-182504B7AEA0}"/>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1143000"/>
            <a:ext cx="3211513"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25" name="Group 207">
            <a:extLst>
              <a:ext uri="{FF2B5EF4-FFF2-40B4-BE49-F238E27FC236}">
                <a16:creationId xmlns:a16="http://schemas.microsoft.com/office/drawing/2014/main" id="{87DD7E58-578C-EF16-B4D7-CF628FE464D6}"/>
              </a:ext>
              <a:ext uri="{C183D7F6-B498-43B3-948B-1728B52AA6E4}">
                <adec:decorative xmlns:adec="http://schemas.microsoft.com/office/drawing/2017/decorative" val="1"/>
              </a:ext>
            </a:extLst>
          </p:cNvPr>
          <p:cNvGrpSpPr>
            <a:grpSpLocks/>
          </p:cNvGrpSpPr>
          <p:nvPr/>
        </p:nvGrpSpPr>
        <p:grpSpPr bwMode="auto">
          <a:xfrm>
            <a:off x="2438400" y="3505200"/>
            <a:ext cx="4724400" cy="1143000"/>
            <a:chOff x="3886199" y="2362200"/>
            <a:chExt cx="4724401" cy="1143000"/>
          </a:xfrm>
        </p:grpSpPr>
        <p:sp>
          <p:nvSpPr>
            <p:cNvPr id="21" name="Rectangle 20">
              <a:extLst>
                <a:ext uri="{FF2B5EF4-FFF2-40B4-BE49-F238E27FC236}">
                  <a16:creationId xmlns:a16="http://schemas.microsoft.com/office/drawing/2014/main" id="{4D2C2081-0D4C-6ADC-9747-02933A07B93F}"/>
                </a:ext>
              </a:extLst>
            </p:cNvPr>
            <p:cNvSpPr/>
            <p:nvPr/>
          </p:nvSpPr>
          <p:spPr>
            <a:xfrm>
              <a:off x="3886199" y="2362200"/>
              <a:ext cx="4724401" cy="1143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extrusionH="57150">
                <a:bevelT w="82550" h="38100" prst="coolSlant"/>
              </a:sp3d>
            </a:bodyPr>
            <a:lstStyle/>
            <a:p>
              <a:pPr algn="ctr">
                <a:defRPr/>
              </a:pPr>
              <a:r>
                <a:rPr lang="en-US" sz="6000" dirty="0">
                  <a:solidFill>
                    <a:srgbClr val="000000"/>
                  </a:solidFill>
                  <a:effectLst>
                    <a:reflection blurRad="6350" stA="60000" endA="900" endPos="58000" dir="5400000" sy="-100000" algn="bl" rotWithShape="0"/>
                  </a:effectLst>
                  <a:latin typeface="Eras Bold ITC" pitchFamily="34" charset="0"/>
                </a:rPr>
                <a:t>CORRECT</a:t>
              </a:r>
              <a:r>
                <a:rPr lang="en-US" sz="6600" dirty="0">
                  <a:solidFill>
                    <a:srgbClr val="000000"/>
                  </a:solidFill>
                  <a:effectLst>
                    <a:reflection blurRad="6350" stA="60000" endA="900" endPos="58000" dir="5400000" sy="-100000" algn="bl" rotWithShape="0"/>
                  </a:effectLst>
                  <a:latin typeface="Eras Bold ITC" pitchFamily="34" charset="0"/>
                </a:rPr>
                <a:t>!</a:t>
              </a:r>
              <a:endParaRPr lang="en-US" sz="6000" dirty="0">
                <a:solidFill>
                  <a:srgbClr val="000000"/>
                </a:solidFill>
                <a:effectLst>
                  <a:reflection blurRad="6350" stA="60000" endA="900" endPos="58000" dir="5400000" sy="-100000" algn="bl" rotWithShape="0"/>
                </a:effectLst>
                <a:latin typeface="Eras Bold ITC" pitchFamily="34" charset="0"/>
              </a:endParaRPr>
            </a:p>
          </p:txBody>
        </p:sp>
        <p:pic>
          <p:nvPicPr>
            <p:cNvPr id="30730" name="Picture 2">
              <a:extLst>
                <a:ext uri="{FF2B5EF4-FFF2-40B4-BE49-F238E27FC236}">
                  <a16:creationId xmlns:a16="http://schemas.microsoft.com/office/drawing/2014/main" id="{2F9D0770-67C7-2625-DF76-61CE2324E180}"/>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2000" y="2590800"/>
              <a:ext cx="9398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 name="Action Button: Back or Previous 22">
            <a:hlinkClick r:id="" action="ppaction://hlinkshowjump?jump=nextslide" highlightClick="1"/>
            <a:extLst>
              <a:ext uri="{FF2B5EF4-FFF2-40B4-BE49-F238E27FC236}">
                <a16:creationId xmlns:a16="http://schemas.microsoft.com/office/drawing/2014/main" id="{76E4C72F-8D9B-9348-E325-A7D7F5D1330F}"/>
              </a:ext>
              <a:ext uri="{C183D7F6-B498-43B3-948B-1728B52AA6E4}">
                <adec:decorative xmlns:adec="http://schemas.microsoft.com/office/drawing/2017/decorative" val="1"/>
              </a:ext>
            </a:extLst>
          </p:cNvPr>
          <p:cNvSpPr/>
          <p:nvPr/>
        </p:nvSpPr>
        <p:spPr>
          <a:xfrm>
            <a:off x="4191000" y="4887913"/>
            <a:ext cx="990600" cy="685800"/>
          </a:xfrm>
          <a:prstGeom prst="actionButtonBackPrevious">
            <a:avLst/>
          </a:prstGeom>
          <a:ln/>
        </p:spPr>
        <p:style>
          <a:lnRef idx="3">
            <a:schemeClr val="lt1"/>
          </a:lnRef>
          <a:fillRef idx="1">
            <a:schemeClr val="accent2"/>
          </a:fillRef>
          <a:effectRef idx="1">
            <a:schemeClr val="accent2"/>
          </a:effectRef>
          <a:fontRef idx="minor">
            <a:schemeClr val="lt1"/>
          </a:fontRef>
        </p:style>
        <p:txBody>
          <a:bodyPr anchor="ctr">
            <a:sp3d extrusionH="57150">
              <a:bevelT w="82550" h="38100" prst="coolSlant"/>
            </a:sp3d>
          </a:bodyPr>
          <a:lstStyle/>
          <a:p>
            <a:pPr algn="ctr">
              <a:defRPr/>
            </a:pPr>
            <a:endParaRPr lang="en-US" dirty="0">
              <a:solidFill>
                <a:schemeClr val="accent6">
                  <a:lumMod val="60000"/>
                  <a:lumOff val="40000"/>
                </a:schemeClr>
              </a:solidFill>
            </a:endParaRPr>
          </a:p>
        </p:txBody>
      </p:sp>
      <p:sp>
        <p:nvSpPr>
          <p:cNvPr id="11" name="Footer Placeholder 3">
            <a:extLst>
              <a:ext uri="{FF2B5EF4-FFF2-40B4-BE49-F238E27FC236}">
                <a16:creationId xmlns:a16="http://schemas.microsoft.com/office/drawing/2014/main" id="{F2CD84C4-B4B7-A5B9-D676-0E23125CD713}"/>
              </a:ext>
            </a:extLst>
          </p:cNvPr>
          <p:cNvSpPr>
            <a:spLocks noGrp="1"/>
          </p:cNvSpPr>
          <p:nvPr/>
        </p:nvSpPr>
        <p:spPr>
          <a:xfrm>
            <a:off x="3124200" y="6459538"/>
            <a:ext cx="3733800" cy="365125"/>
          </a:xfrm>
          <a:prstGeom prst="rect">
            <a:avLst/>
          </a:prstGeom>
        </p:spPr>
        <p:txBody>
          <a:bodyPr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sz="1200" kern="1200">
                <a:solidFill>
                  <a:schemeClr val="tx1"/>
                </a:solidFill>
                <a:latin typeface="Arial" charset="0"/>
                <a:ea typeface="+mn-ea"/>
                <a:cs typeface="+mn-cs"/>
              </a:defRPr>
            </a:lvl2pPr>
            <a:lvl3pPr marL="914400" algn="l" rtl="0" fontAlgn="base">
              <a:spcBef>
                <a:spcPct val="0"/>
              </a:spcBef>
              <a:spcAft>
                <a:spcPct val="0"/>
              </a:spcAft>
              <a:defRPr sz="1200" kern="1200">
                <a:solidFill>
                  <a:schemeClr val="tx1"/>
                </a:solidFill>
                <a:latin typeface="Arial" charset="0"/>
                <a:ea typeface="+mn-ea"/>
                <a:cs typeface="+mn-cs"/>
              </a:defRPr>
            </a:lvl3pPr>
            <a:lvl4pPr marL="1371600" algn="l" rtl="0" fontAlgn="base">
              <a:spcBef>
                <a:spcPct val="0"/>
              </a:spcBef>
              <a:spcAft>
                <a:spcPct val="0"/>
              </a:spcAft>
              <a:defRPr sz="1200" kern="1200">
                <a:solidFill>
                  <a:schemeClr val="tx1"/>
                </a:solidFill>
                <a:latin typeface="Arial" charset="0"/>
                <a:ea typeface="+mn-ea"/>
                <a:cs typeface="+mn-cs"/>
              </a:defRPr>
            </a:lvl4pPr>
            <a:lvl5pPr marL="1828800" algn="l"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a:defRPr/>
            </a:pPr>
            <a:r>
              <a:rPr lang="en-US" b="1" dirty="0">
                <a:solidFill>
                  <a:schemeClr val="accent2">
                    <a:lumMod val="75000"/>
                  </a:schemeClr>
                </a:solidFill>
              </a:rPr>
              <a:t>English Language Studies Department </a:t>
            </a:r>
            <a:r>
              <a:rPr lang="en-US" dirty="0"/>
              <a:t>www.seminolestate.edu/adult-ed/els/</a:t>
            </a:r>
          </a:p>
        </p:txBody>
      </p:sp>
      <p:sp>
        <p:nvSpPr>
          <p:cNvPr id="30724" name="TextBox 18">
            <a:extLst>
              <a:ext uri="{FF2B5EF4-FFF2-40B4-BE49-F238E27FC236}">
                <a16:creationId xmlns:a16="http://schemas.microsoft.com/office/drawing/2014/main" id="{63FE8041-3297-94A6-BFF5-6AFA63328BDF}"/>
              </a:ext>
            </a:extLst>
          </p:cNvPr>
          <p:cNvSpPr txBox="1">
            <a:spLocks noChangeArrowheads="1"/>
          </p:cNvSpPr>
          <p:nvPr/>
        </p:nvSpPr>
        <p:spPr bwMode="auto">
          <a:xfrm>
            <a:off x="3505200" y="5726113"/>
            <a:ext cx="2895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1800" b="1" i="1"/>
              <a:t>Return to Question #4</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5">
            <a:extLst>
              <a:ext uri="{FF2B5EF4-FFF2-40B4-BE49-F238E27FC236}">
                <a16:creationId xmlns:a16="http://schemas.microsoft.com/office/drawing/2014/main" id="{46CA6DA7-6BE5-9D8C-A117-2B421FA3DE8D}"/>
              </a:ext>
              <a:ext uri="{C183D7F6-B498-43B3-948B-1728B52AA6E4}">
                <adec:decorative xmlns:adec="http://schemas.microsoft.com/office/drawing/2017/decorative" val="1"/>
              </a:ext>
            </a:extLst>
          </p:cNvPr>
          <p:cNvPicPr>
            <a:picLocks noGrp="1" noChangeAspect="1"/>
          </p:cNvPicPr>
          <p:nvPr/>
        </p:nvPicPr>
        <p:blipFill>
          <a:blip r:embed="rId4">
            <a:duotone>
              <a:schemeClr val="accent2">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B1860AC-E7EF-157E-1128-82E31D41670F}"/>
              </a:ext>
            </a:extLst>
          </p:cNvPr>
          <p:cNvSpPr>
            <a:spLocks noGrp="1"/>
          </p:cNvSpPr>
          <p:nvPr>
            <p:ph type="ctrTitle"/>
          </p:nvPr>
        </p:nvSpPr>
        <p:spPr>
          <a:xfrm>
            <a:off x="685800" y="-1470025"/>
            <a:ext cx="7772400" cy="1470025"/>
          </a:xfrm>
        </p:spPr>
        <p:txBody>
          <a:bodyPr vert="horz" wrap="square" lIns="91440" tIns="45720" rIns="91440" bIns="45720" numCol="1" anchor="b" anchorCtr="0" compatLnSpc="1">
            <a:prstTxWarp prst="textNoShape">
              <a:avLst/>
            </a:prstTxWarp>
          </a:bodyPr>
          <a:lstStyle/>
          <a:p>
            <a:r>
              <a:rPr lang="en-US" dirty="0"/>
              <a:t>Slide 3</a:t>
            </a:r>
          </a:p>
        </p:txBody>
      </p:sp>
      <p:pic>
        <p:nvPicPr>
          <p:cNvPr id="4101" name="Picture 13">
            <a:extLst>
              <a:ext uri="{FF2B5EF4-FFF2-40B4-BE49-F238E27FC236}">
                <a16:creationId xmlns:a16="http://schemas.microsoft.com/office/drawing/2014/main" id="{D9026E85-674E-AE41-B6B1-6F280E2F58C0}"/>
              </a:ext>
              <a:ext uri="{C183D7F6-B498-43B3-948B-1728B52AA6E4}">
                <adec:decorative xmlns:adec="http://schemas.microsoft.com/office/drawing/2017/decorative" val="1"/>
              </a:ext>
            </a:extLst>
          </p:cNvPr>
          <p:cNvPicPr>
            <a:picLocks noChangeAspect="1" noChangeArrowheads="1"/>
          </p:cNvPicPr>
          <p:nvPr/>
        </p:nvPicPr>
        <p:blipFill>
          <a:blip r:embed="rId5">
            <a:clrChange>
              <a:clrFrom>
                <a:srgbClr val="000000"/>
              </a:clrFrom>
              <a:clrTo>
                <a:srgbClr val="000000">
                  <a:alpha val="0"/>
                </a:srgbClr>
              </a:clrTo>
            </a:clrChange>
            <a:lum contrast="-20000"/>
            <a:extLst>
              <a:ext uri="{28A0092B-C50C-407E-A947-70E740481C1C}">
                <a14:useLocalDpi xmlns:a14="http://schemas.microsoft.com/office/drawing/2010/main" val="0"/>
              </a:ext>
            </a:extLst>
          </a:blip>
          <a:srcRect/>
          <a:stretch>
            <a:fillRect/>
          </a:stretch>
        </p:blipFill>
        <p:spPr bwMode="auto">
          <a:xfrm>
            <a:off x="304800" y="1524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 Box 7">
            <a:extLst>
              <a:ext uri="{FF2B5EF4-FFF2-40B4-BE49-F238E27FC236}">
                <a16:creationId xmlns:a16="http://schemas.microsoft.com/office/drawing/2014/main" id="{7BDA8202-EEB6-E263-0158-54A8A1D305AC}"/>
              </a:ext>
            </a:extLst>
          </p:cNvPr>
          <p:cNvSpPr txBox="1">
            <a:spLocks noChangeArrowheads="1"/>
          </p:cNvSpPr>
          <p:nvPr/>
        </p:nvSpPr>
        <p:spPr bwMode="auto">
          <a:xfrm>
            <a:off x="838200" y="990600"/>
            <a:ext cx="7010400" cy="547688"/>
          </a:xfrm>
          <a:prstGeom prst="rect">
            <a:avLst/>
          </a:prstGeom>
          <a:solidFill>
            <a:srgbClr val="FFFF99"/>
          </a:solidFill>
          <a:ln w="28575">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spcBef>
                <a:spcPct val="50000"/>
              </a:spcBef>
            </a:pPr>
            <a:r>
              <a:rPr lang="en-US" altLang="en-US" sz="2800" b="1" i="1"/>
              <a:t>Reading Comprehension Skills Practice</a:t>
            </a:r>
          </a:p>
        </p:txBody>
      </p:sp>
      <p:sp>
        <p:nvSpPr>
          <p:cNvPr id="4100" name="Rectangle 12">
            <a:extLst>
              <a:ext uri="{FF2B5EF4-FFF2-40B4-BE49-F238E27FC236}">
                <a16:creationId xmlns:a16="http://schemas.microsoft.com/office/drawing/2014/main" id="{1AE14FA5-C7B5-FA13-75EA-6C3447BC43C2}"/>
              </a:ext>
            </a:extLst>
          </p:cNvPr>
          <p:cNvSpPr>
            <a:spLocks noChangeArrowheads="1"/>
          </p:cNvSpPr>
          <p:nvPr/>
        </p:nvSpPr>
        <p:spPr bwMode="auto">
          <a:xfrm>
            <a:off x="457200" y="1882775"/>
            <a:ext cx="61150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400" b="1" i="1"/>
              <a:t>In this tutorial, you will learn about: </a:t>
            </a:r>
          </a:p>
          <a:p>
            <a:pPr eaLnBrk="1" hangingPunct="1"/>
            <a:r>
              <a:rPr lang="en-US" altLang="en-US" sz="2400" b="1" i="1"/>
              <a:t>and apply your new skills by answering practice questions.</a:t>
            </a:r>
          </a:p>
        </p:txBody>
      </p:sp>
      <p:sp>
        <p:nvSpPr>
          <p:cNvPr id="53262" name="Text Box 14">
            <a:extLst>
              <a:ext uri="{FF2B5EF4-FFF2-40B4-BE49-F238E27FC236}">
                <a16:creationId xmlns:a16="http://schemas.microsoft.com/office/drawing/2014/main" id="{09352F37-D625-97EC-D019-9576B376A88E}"/>
              </a:ext>
            </a:extLst>
          </p:cNvPr>
          <p:cNvSpPr txBox="1">
            <a:spLocks noChangeArrowheads="1"/>
          </p:cNvSpPr>
          <p:nvPr/>
        </p:nvSpPr>
        <p:spPr bwMode="auto">
          <a:xfrm>
            <a:off x="5775325" y="1828800"/>
            <a:ext cx="3200400" cy="46196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300" b="1" i="1">
                <a:solidFill>
                  <a:srgbClr val="C00000"/>
                </a:solidFill>
                <a:latin typeface="Arial Black" panose="020B0A04020102020204" pitchFamily="34" charset="0"/>
              </a:rPr>
              <a:t>Time Management</a:t>
            </a:r>
          </a:p>
        </p:txBody>
      </p:sp>
      <p:sp>
        <p:nvSpPr>
          <p:cNvPr id="53263" name="Text Box 15">
            <a:extLst>
              <a:ext uri="{FF2B5EF4-FFF2-40B4-BE49-F238E27FC236}">
                <a16:creationId xmlns:a16="http://schemas.microsoft.com/office/drawing/2014/main" id="{A55DD3D7-9E91-6879-64D5-8AAC2BF57E1F}"/>
              </a:ext>
            </a:extLst>
          </p:cNvPr>
          <p:cNvSpPr txBox="1">
            <a:spLocks noChangeArrowheads="1"/>
          </p:cNvSpPr>
          <p:nvPr/>
        </p:nvSpPr>
        <p:spPr bwMode="auto">
          <a:xfrm>
            <a:off x="1295400" y="3429000"/>
            <a:ext cx="3429000" cy="579438"/>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spcBef>
                <a:spcPct val="50000"/>
              </a:spcBef>
            </a:pPr>
            <a:r>
              <a:rPr lang="en-US" altLang="en-US" sz="3200" b="1" i="1"/>
              <a:t>Ready to begin?</a:t>
            </a:r>
            <a:r>
              <a:rPr lang="en-US" altLang="en-US" sz="2400" b="1" i="1"/>
              <a:t> </a:t>
            </a:r>
          </a:p>
        </p:txBody>
      </p:sp>
      <p:sp>
        <p:nvSpPr>
          <p:cNvPr id="53265" name="Text Box 17">
            <a:extLst>
              <a:ext uri="{FF2B5EF4-FFF2-40B4-BE49-F238E27FC236}">
                <a16:creationId xmlns:a16="http://schemas.microsoft.com/office/drawing/2014/main" id="{4807F3DB-4AF5-BEF4-EF54-B77A4CD1D79B}"/>
              </a:ext>
            </a:extLst>
          </p:cNvPr>
          <p:cNvSpPr txBox="1">
            <a:spLocks noChangeArrowheads="1"/>
          </p:cNvSpPr>
          <p:nvPr/>
        </p:nvSpPr>
        <p:spPr bwMode="auto">
          <a:xfrm>
            <a:off x="2590800" y="4724400"/>
            <a:ext cx="2667000" cy="579438"/>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spcBef>
                <a:spcPct val="50000"/>
              </a:spcBef>
            </a:pPr>
            <a:r>
              <a:rPr lang="en-US" altLang="en-US" sz="3200" b="1" i="1"/>
              <a:t>Let’s start!!</a:t>
            </a:r>
          </a:p>
        </p:txBody>
      </p:sp>
      <p:pic>
        <p:nvPicPr>
          <p:cNvPr id="53264" name="Picture 16">
            <a:extLst>
              <a:ext uri="{FF2B5EF4-FFF2-40B4-BE49-F238E27FC236}">
                <a16:creationId xmlns:a16="http://schemas.microsoft.com/office/drawing/2014/main" id="{E1F886DC-960F-036D-1A9D-A770E4D3F121}"/>
              </a:ext>
              <a:ext uri="{C183D7F6-B498-43B3-948B-1728B52AA6E4}">
                <adec:decorative xmlns:adec="http://schemas.microsoft.com/office/drawing/2017/decorative" val="1"/>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715000" y="434340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Read1591.WAV">
            <a:hlinkClick r:id="" action="ppaction://media"/>
            <a:extLst>
              <a:ext uri="{FF2B5EF4-FFF2-40B4-BE49-F238E27FC236}">
                <a16:creationId xmlns:a16="http://schemas.microsoft.com/office/drawing/2014/main" id="{173C393C-A094-2030-28A9-E62C43C96D98}"/>
              </a:ext>
              <a:ext uri="{C183D7F6-B498-43B3-948B-1728B52AA6E4}">
                <adec:decorative xmlns:adec="http://schemas.microsoft.com/office/drawing/2017/decorative" val="1"/>
              </a:ext>
            </a:extLst>
          </p:cNvPr>
          <p:cNvPicPr>
            <a:picLocks noRot="1" noChangeAspect="1"/>
          </p:cNvPicPr>
          <p:nvPr>
            <a:wavAudioFile r:embed="rId1" name="Reading Time-01.WAV"/>
          </p:nvPr>
        </p:nvPicPr>
        <p:blipFill>
          <a:blip r:embed="rId7">
            <a:extLst>
              <a:ext uri="{28A0092B-C50C-407E-A947-70E740481C1C}">
                <a14:useLocalDpi xmlns:a14="http://schemas.microsoft.com/office/drawing/2010/main" val="0"/>
              </a:ext>
            </a:extLst>
          </a:blip>
          <a:srcRect/>
          <a:stretch>
            <a:fillRect/>
          </a:stretch>
        </p:blipFill>
        <p:spPr bwMode="auto">
          <a:xfrm>
            <a:off x="9193213" y="6154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ooter Placeholder 3">
            <a:extLst>
              <a:ext uri="{FF2B5EF4-FFF2-40B4-BE49-F238E27FC236}">
                <a16:creationId xmlns:a16="http://schemas.microsoft.com/office/drawing/2014/main" id="{4D624183-5C6D-6500-33AC-D365A38E8499}"/>
              </a:ext>
            </a:extLst>
          </p:cNvPr>
          <p:cNvSpPr>
            <a:spLocks noGrp="1"/>
          </p:cNvSpPr>
          <p:nvPr/>
        </p:nvSpPr>
        <p:spPr>
          <a:xfrm>
            <a:off x="3124200" y="6459538"/>
            <a:ext cx="3733800" cy="365125"/>
          </a:xfrm>
          <a:prstGeom prst="rect">
            <a:avLst/>
          </a:prstGeom>
        </p:spPr>
        <p:txBody>
          <a:bodyPr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sz="1200" kern="1200">
                <a:solidFill>
                  <a:schemeClr val="tx1"/>
                </a:solidFill>
                <a:latin typeface="Arial" charset="0"/>
                <a:ea typeface="+mn-ea"/>
                <a:cs typeface="+mn-cs"/>
              </a:defRPr>
            </a:lvl2pPr>
            <a:lvl3pPr marL="914400" algn="l" rtl="0" fontAlgn="base">
              <a:spcBef>
                <a:spcPct val="0"/>
              </a:spcBef>
              <a:spcAft>
                <a:spcPct val="0"/>
              </a:spcAft>
              <a:defRPr sz="1200" kern="1200">
                <a:solidFill>
                  <a:schemeClr val="tx1"/>
                </a:solidFill>
                <a:latin typeface="Arial" charset="0"/>
                <a:ea typeface="+mn-ea"/>
                <a:cs typeface="+mn-cs"/>
              </a:defRPr>
            </a:lvl3pPr>
            <a:lvl4pPr marL="1371600" algn="l" rtl="0" fontAlgn="base">
              <a:spcBef>
                <a:spcPct val="0"/>
              </a:spcBef>
              <a:spcAft>
                <a:spcPct val="0"/>
              </a:spcAft>
              <a:defRPr sz="1200" kern="1200">
                <a:solidFill>
                  <a:schemeClr val="tx1"/>
                </a:solidFill>
                <a:latin typeface="Arial" charset="0"/>
                <a:ea typeface="+mn-ea"/>
                <a:cs typeface="+mn-cs"/>
              </a:defRPr>
            </a:lvl4pPr>
            <a:lvl5pPr marL="1828800" algn="l"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a:defRPr/>
            </a:pPr>
            <a:r>
              <a:rPr lang="en-US" b="1" dirty="0">
                <a:solidFill>
                  <a:schemeClr val="accent2">
                    <a:lumMod val="75000"/>
                  </a:schemeClr>
                </a:solidFill>
              </a:rPr>
              <a:t>English Language Studies Department </a:t>
            </a:r>
            <a:r>
              <a:rPr lang="en-US" dirty="0"/>
              <a:t>www.seminolestate.edu/adult-ed/els/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2632" fill="hold"/>
                                        <p:tgtEl>
                                          <p:spTgt spid="10"/>
                                        </p:tgtEl>
                                      </p:cBhvr>
                                    </p:cmd>
                                  </p:childTnLst>
                                </p:cTn>
                              </p:par>
                              <p:par>
                                <p:cTn id="7" presetID="20" presetClass="entr" presetSubtype="0" fill="hold" grpId="0" nodeType="withEffect">
                                  <p:stCondLst>
                                    <p:cond delay="2600"/>
                                  </p:stCondLst>
                                  <p:childTnLst>
                                    <p:set>
                                      <p:cBhvr>
                                        <p:cTn id="8" dur="1" fill="hold">
                                          <p:stCondLst>
                                            <p:cond delay="0"/>
                                          </p:stCondLst>
                                        </p:cTn>
                                        <p:tgtEl>
                                          <p:spTgt spid="53262"/>
                                        </p:tgtEl>
                                        <p:attrNameLst>
                                          <p:attrName>style.visibility</p:attrName>
                                        </p:attrNameLst>
                                      </p:cBhvr>
                                      <p:to>
                                        <p:strVal val="visible"/>
                                      </p:to>
                                    </p:set>
                                    <p:animEffect transition="in" filter="wedge">
                                      <p:cBhvr>
                                        <p:cTn id="9" dur="2000"/>
                                        <p:tgtEl>
                                          <p:spTgt spid="53262"/>
                                        </p:tgtEl>
                                      </p:cBhvr>
                                    </p:animEffect>
                                  </p:childTnLst>
                                </p:cTn>
                              </p:par>
                              <p:par>
                                <p:cTn id="10" presetID="26" presetClass="entr" presetSubtype="0" fill="hold" grpId="0" nodeType="withEffect">
                                  <p:stCondLst>
                                    <p:cond delay="8600"/>
                                  </p:stCondLst>
                                  <p:childTnLst>
                                    <p:set>
                                      <p:cBhvr>
                                        <p:cTn id="11" dur="1" fill="hold">
                                          <p:stCondLst>
                                            <p:cond delay="0"/>
                                          </p:stCondLst>
                                        </p:cTn>
                                        <p:tgtEl>
                                          <p:spTgt spid="53263"/>
                                        </p:tgtEl>
                                        <p:attrNameLst>
                                          <p:attrName>style.visibility</p:attrName>
                                        </p:attrNameLst>
                                      </p:cBhvr>
                                      <p:to>
                                        <p:strVal val="visible"/>
                                      </p:to>
                                    </p:set>
                                    <p:animEffect transition="in" filter="wipe(down)">
                                      <p:cBhvr>
                                        <p:cTn id="12" dur="580">
                                          <p:stCondLst>
                                            <p:cond delay="0"/>
                                          </p:stCondLst>
                                        </p:cTn>
                                        <p:tgtEl>
                                          <p:spTgt spid="53263"/>
                                        </p:tgtEl>
                                      </p:cBhvr>
                                    </p:animEffect>
                                    <p:anim calcmode="lin" valueType="num">
                                      <p:cBhvr>
                                        <p:cTn id="13" dur="1822" tmFilter="0,0; 0.14,0.36; 0.43,0.73; 0.71,0.91; 1.0,1.0">
                                          <p:stCondLst>
                                            <p:cond delay="0"/>
                                          </p:stCondLst>
                                        </p:cTn>
                                        <p:tgtEl>
                                          <p:spTgt spid="5326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5326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5326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5326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53263"/>
                                        </p:tgtEl>
                                        <p:attrNameLst>
                                          <p:attrName>ppt_y</p:attrName>
                                        </p:attrNameLst>
                                      </p:cBhvr>
                                      <p:tavLst>
                                        <p:tav tm="0" fmla="#ppt_y-sin(pi*$)/81">
                                          <p:val>
                                            <p:fltVal val="0"/>
                                          </p:val>
                                        </p:tav>
                                        <p:tav tm="100000">
                                          <p:val>
                                            <p:fltVal val="1"/>
                                          </p:val>
                                        </p:tav>
                                      </p:tavLst>
                                    </p:anim>
                                    <p:animScale>
                                      <p:cBhvr>
                                        <p:cTn id="18" dur="26">
                                          <p:stCondLst>
                                            <p:cond delay="650"/>
                                          </p:stCondLst>
                                        </p:cTn>
                                        <p:tgtEl>
                                          <p:spTgt spid="53263"/>
                                        </p:tgtEl>
                                      </p:cBhvr>
                                      <p:to x="100000" y="60000"/>
                                    </p:animScale>
                                    <p:animScale>
                                      <p:cBhvr>
                                        <p:cTn id="19" dur="166" decel="50000">
                                          <p:stCondLst>
                                            <p:cond delay="676"/>
                                          </p:stCondLst>
                                        </p:cTn>
                                        <p:tgtEl>
                                          <p:spTgt spid="53263"/>
                                        </p:tgtEl>
                                      </p:cBhvr>
                                      <p:to x="100000" y="100000"/>
                                    </p:animScale>
                                    <p:animScale>
                                      <p:cBhvr>
                                        <p:cTn id="20" dur="26">
                                          <p:stCondLst>
                                            <p:cond delay="1312"/>
                                          </p:stCondLst>
                                        </p:cTn>
                                        <p:tgtEl>
                                          <p:spTgt spid="53263"/>
                                        </p:tgtEl>
                                      </p:cBhvr>
                                      <p:to x="100000" y="80000"/>
                                    </p:animScale>
                                    <p:animScale>
                                      <p:cBhvr>
                                        <p:cTn id="21" dur="166" decel="50000">
                                          <p:stCondLst>
                                            <p:cond delay="1338"/>
                                          </p:stCondLst>
                                        </p:cTn>
                                        <p:tgtEl>
                                          <p:spTgt spid="53263"/>
                                        </p:tgtEl>
                                      </p:cBhvr>
                                      <p:to x="100000" y="100000"/>
                                    </p:animScale>
                                    <p:animScale>
                                      <p:cBhvr>
                                        <p:cTn id="22" dur="26">
                                          <p:stCondLst>
                                            <p:cond delay="1642"/>
                                          </p:stCondLst>
                                        </p:cTn>
                                        <p:tgtEl>
                                          <p:spTgt spid="53263"/>
                                        </p:tgtEl>
                                      </p:cBhvr>
                                      <p:to x="100000" y="90000"/>
                                    </p:animScale>
                                    <p:animScale>
                                      <p:cBhvr>
                                        <p:cTn id="23" dur="166" decel="50000">
                                          <p:stCondLst>
                                            <p:cond delay="1668"/>
                                          </p:stCondLst>
                                        </p:cTn>
                                        <p:tgtEl>
                                          <p:spTgt spid="53263"/>
                                        </p:tgtEl>
                                      </p:cBhvr>
                                      <p:to x="100000" y="100000"/>
                                    </p:animScale>
                                    <p:animScale>
                                      <p:cBhvr>
                                        <p:cTn id="24" dur="26">
                                          <p:stCondLst>
                                            <p:cond delay="1808"/>
                                          </p:stCondLst>
                                        </p:cTn>
                                        <p:tgtEl>
                                          <p:spTgt spid="53263"/>
                                        </p:tgtEl>
                                      </p:cBhvr>
                                      <p:to x="100000" y="95000"/>
                                    </p:animScale>
                                    <p:animScale>
                                      <p:cBhvr>
                                        <p:cTn id="25" dur="166" decel="50000">
                                          <p:stCondLst>
                                            <p:cond delay="1834"/>
                                          </p:stCondLst>
                                        </p:cTn>
                                        <p:tgtEl>
                                          <p:spTgt spid="53263"/>
                                        </p:tgtEl>
                                      </p:cBhvr>
                                      <p:to x="100000" y="100000"/>
                                    </p:animScale>
                                  </p:childTnLst>
                                </p:cTn>
                              </p:par>
                              <p:par>
                                <p:cTn id="26" presetID="26" presetClass="entr" presetSubtype="0" fill="hold" grpId="0" nodeType="withEffect">
                                  <p:stCondLst>
                                    <p:cond delay="10500"/>
                                  </p:stCondLst>
                                  <p:childTnLst>
                                    <p:set>
                                      <p:cBhvr>
                                        <p:cTn id="27" dur="1" fill="hold">
                                          <p:stCondLst>
                                            <p:cond delay="0"/>
                                          </p:stCondLst>
                                        </p:cTn>
                                        <p:tgtEl>
                                          <p:spTgt spid="53265"/>
                                        </p:tgtEl>
                                        <p:attrNameLst>
                                          <p:attrName>style.visibility</p:attrName>
                                        </p:attrNameLst>
                                      </p:cBhvr>
                                      <p:to>
                                        <p:strVal val="visible"/>
                                      </p:to>
                                    </p:set>
                                    <p:animEffect transition="in" filter="wipe(down)">
                                      <p:cBhvr>
                                        <p:cTn id="28" dur="580">
                                          <p:stCondLst>
                                            <p:cond delay="0"/>
                                          </p:stCondLst>
                                        </p:cTn>
                                        <p:tgtEl>
                                          <p:spTgt spid="53265"/>
                                        </p:tgtEl>
                                      </p:cBhvr>
                                    </p:animEffect>
                                    <p:anim calcmode="lin" valueType="num">
                                      <p:cBhvr>
                                        <p:cTn id="29" dur="1822" tmFilter="0,0; 0.14,0.36; 0.43,0.73; 0.71,0.91; 1.0,1.0">
                                          <p:stCondLst>
                                            <p:cond delay="0"/>
                                          </p:stCondLst>
                                        </p:cTn>
                                        <p:tgtEl>
                                          <p:spTgt spid="53265"/>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53265"/>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53265"/>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53265"/>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53265"/>
                                        </p:tgtEl>
                                        <p:attrNameLst>
                                          <p:attrName>ppt_y</p:attrName>
                                        </p:attrNameLst>
                                      </p:cBhvr>
                                      <p:tavLst>
                                        <p:tav tm="0" fmla="#ppt_y-sin(pi*$)/81">
                                          <p:val>
                                            <p:fltVal val="0"/>
                                          </p:val>
                                        </p:tav>
                                        <p:tav tm="100000">
                                          <p:val>
                                            <p:fltVal val="1"/>
                                          </p:val>
                                        </p:tav>
                                      </p:tavLst>
                                    </p:anim>
                                    <p:animScale>
                                      <p:cBhvr>
                                        <p:cTn id="34" dur="26">
                                          <p:stCondLst>
                                            <p:cond delay="650"/>
                                          </p:stCondLst>
                                        </p:cTn>
                                        <p:tgtEl>
                                          <p:spTgt spid="53265"/>
                                        </p:tgtEl>
                                      </p:cBhvr>
                                      <p:to x="100000" y="60000"/>
                                    </p:animScale>
                                    <p:animScale>
                                      <p:cBhvr>
                                        <p:cTn id="35" dur="166" decel="50000">
                                          <p:stCondLst>
                                            <p:cond delay="676"/>
                                          </p:stCondLst>
                                        </p:cTn>
                                        <p:tgtEl>
                                          <p:spTgt spid="53265"/>
                                        </p:tgtEl>
                                      </p:cBhvr>
                                      <p:to x="100000" y="100000"/>
                                    </p:animScale>
                                    <p:animScale>
                                      <p:cBhvr>
                                        <p:cTn id="36" dur="26">
                                          <p:stCondLst>
                                            <p:cond delay="1312"/>
                                          </p:stCondLst>
                                        </p:cTn>
                                        <p:tgtEl>
                                          <p:spTgt spid="53265"/>
                                        </p:tgtEl>
                                      </p:cBhvr>
                                      <p:to x="100000" y="80000"/>
                                    </p:animScale>
                                    <p:animScale>
                                      <p:cBhvr>
                                        <p:cTn id="37" dur="166" decel="50000">
                                          <p:stCondLst>
                                            <p:cond delay="1338"/>
                                          </p:stCondLst>
                                        </p:cTn>
                                        <p:tgtEl>
                                          <p:spTgt spid="53265"/>
                                        </p:tgtEl>
                                      </p:cBhvr>
                                      <p:to x="100000" y="100000"/>
                                    </p:animScale>
                                    <p:animScale>
                                      <p:cBhvr>
                                        <p:cTn id="38" dur="26">
                                          <p:stCondLst>
                                            <p:cond delay="1642"/>
                                          </p:stCondLst>
                                        </p:cTn>
                                        <p:tgtEl>
                                          <p:spTgt spid="53265"/>
                                        </p:tgtEl>
                                      </p:cBhvr>
                                      <p:to x="100000" y="90000"/>
                                    </p:animScale>
                                    <p:animScale>
                                      <p:cBhvr>
                                        <p:cTn id="39" dur="166" decel="50000">
                                          <p:stCondLst>
                                            <p:cond delay="1668"/>
                                          </p:stCondLst>
                                        </p:cTn>
                                        <p:tgtEl>
                                          <p:spTgt spid="53265"/>
                                        </p:tgtEl>
                                      </p:cBhvr>
                                      <p:to x="100000" y="100000"/>
                                    </p:animScale>
                                    <p:animScale>
                                      <p:cBhvr>
                                        <p:cTn id="40" dur="26">
                                          <p:stCondLst>
                                            <p:cond delay="1808"/>
                                          </p:stCondLst>
                                        </p:cTn>
                                        <p:tgtEl>
                                          <p:spTgt spid="53265"/>
                                        </p:tgtEl>
                                      </p:cBhvr>
                                      <p:to x="100000" y="95000"/>
                                    </p:animScale>
                                    <p:animScale>
                                      <p:cBhvr>
                                        <p:cTn id="41" dur="166" decel="50000">
                                          <p:stCondLst>
                                            <p:cond delay="1834"/>
                                          </p:stCondLst>
                                        </p:cTn>
                                        <p:tgtEl>
                                          <p:spTgt spid="53265"/>
                                        </p:tgtEl>
                                      </p:cBhvr>
                                      <p:to x="100000" y="100000"/>
                                    </p:animScale>
                                  </p:childTnLst>
                                </p:cTn>
                              </p:par>
                              <p:par>
                                <p:cTn id="42" presetID="37" presetClass="entr" presetSubtype="0" fill="hold" nodeType="withEffect">
                                  <p:stCondLst>
                                    <p:cond delay="12500"/>
                                  </p:stCondLst>
                                  <p:childTnLst>
                                    <p:set>
                                      <p:cBhvr>
                                        <p:cTn id="43" dur="1" fill="hold">
                                          <p:stCondLst>
                                            <p:cond delay="0"/>
                                          </p:stCondLst>
                                        </p:cTn>
                                        <p:tgtEl>
                                          <p:spTgt spid="53264"/>
                                        </p:tgtEl>
                                        <p:attrNameLst>
                                          <p:attrName>style.visibility</p:attrName>
                                        </p:attrNameLst>
                                      </p:cBhvr>
                                      <p:to>
                                        <p:strVal val="visible"/>
                                      </p:to>
                                    </p:set>
                                    <p:animEffect transition="in" filter="fade">
                                      <p:cBhvr>
                                        <p:cTn id="44" dur="1000"/>
                                        <p:tgtEl>
                                          <p:spTgt spid="53264"/>
                                        </p:tgtEl>
                                      </p:cBhvr>
                                    </p:animEffect>
                                    <p:anim calcmode="lin" valueType="num">
                                      <p:cBhvr>
                                        <p:cTn id="45" dur="1000" fill="hold"/>
                                        <p:tgtEl>
                                          <p:spTgt spid="53264"/>
                                        </p:tgtEl>
                                        <p:attrNameLst>
                                          <p:attrName>ppt_x</p:attrName>
                                        </p:attrNameLst>
                                      </p:cBhvr>
                                      <p:tavLst>
                                        <p:tav tm="0">
                                          <p:val>
                                            <p:strVal val="#ppt_x"/>
                                          </p:val>
                                        </p:tav>
                                        <p:tav tm="100000">
                                          <p:val>
                                            <p:strVal val="#ppt_x"/>
                                          </p:val>
                                        </p:tav>
                                      </p:tavLst>
                                    </p:anim>
                                    <p:anim calcmode="lin" valueType="num">
                                      <p:cBhvr>
                                        <p:cTn id="46" dur="900" decel="100000" fill="hold"/>
                                        <p:tgtEl>
                                          <p:spTgt spid="53264"/>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5326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48"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bldLst>
      <p:bldP spid="53262" grpId="0" animBg="1"/>
      <p:bldP spid="53263" grpId="0" animBg="1"/>
      <p:bldP spid="5326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Content Placeholder 5">
            <a:extLst>
              <a:ext uri="{FF2B5EF4-FFF2-40B4-BE49-F238E27FC236}">
                <a16:creationId xmlns:a16="http://schemas.microsoft.com/office/drawing/2014/main" id="{7475660B-C77B-A321-ECCD-00A976D77C91}"/>
              </a:ext>
              <a:ext uri="{C183D7F6-B498-43B3-948B-1728B52AA6E4}">
                <adec:decorative xmlns:adec="http://schemas.microsoft.com/office/drawing/2017/decorative" val="1"/>
              </a:ext>
            </a:extLst>
          </p:cNvPr>
          <p:cNvPicPr>
            <a:picLocks noGrp="1" noChangeAspect="1"/>
          </p:cNvPicPr>
          <p:nvPr/>
        </p:nvPicPr>
        <p:blipFill>
          <a:blip r:embed="rId4">
            <a:duotone>
              <a:schemeClr val="accent2">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Reading Practice Inst for All.WAV">
            <a:hlinkClick r:id="" action="ppaction://media"/>
            <a:extLst>
              <a:ext uri="{FF2B5EF4-FFF2-40B4-BE49-F238E27FC236}">
                <a16:creationId xmlns:a16="http://schemas.microsoft.com/office/drawing/2014/main" id="{8AD47304-FDB3-4E7C-56FA-DE65C4540134}"/>
              </a:ext>
              <a:ext uri="{C183D7F6-B498-43B3-948B-1728B52AA6E4}">
                <adec:decorative xmlns:adec="http://schemas.microsoft.com/office/drawing/2017/decorative" val="1"/>
              </a:ext>
            </a:extLst>
          </p:cNvPr>
          <p:cNvPicPr>
            <a:picLocks noRot="1" noChangeAspect="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9296400" y="603408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517B6A3-9E66-BF04-B5B7-EB73CD7FDA1A}"/>
              </a:ext>
            </a:extLst>
          </p:cNvPr>
          <p:cNvSpPr>
            <a:spLocks noGrp="1"/>
          </p:cNvSpPr>
          <p:nvPr>
            <p:ph type="ctrTitle"/>
          </p:nvPr>
        </p:nvSpPr>
        <p:spPr>
          <a:xfrm>
            <a:off x="685800" y="-1470025"/>
            <a:ext cx="7772400" cy="1470025"/>
          </a:xfrm>
        </p:spPr>
        <p:txBody>
          <a:bodyPr vert="horz" wrap="square" lIns="91440" tIns="45720" rIns="91440" bIns="45720" numCol="1" anchor="b" anchorCtr="0" compatLnSpc="1">
            <a:prstTxWarp prst="textNoShape">
              <a:avLst/>
            </a:prstTxWarp>
          </a:bodyPr>
          <a:lstStyle/>
          <a:p>
            <a:r>
              <a:rPr lang="en-US" dirty="0"/>
              <a:t>Slide 30</a:t>
            </a:r>
          </a:p>
        </p:txBody>
      </p:sp>
      <p:sp>
        <p:nvSpPr>
          <p:cNvPr id="31757" name="Text Box 7">
            <a:extLst>
              <a:ext uri="{FF2B5EF4-FFF2-40B4-BE49-F238E27FC236}">
                <a16:creationId xmlns:a16="http://schemas.microsoft.com/office/drawing/2014/main" id="{2841CC14-981C-E5E2-91A6-A053E2CDDA18}"/>
              </a:ext>
            </a:extLst>
          </p:cNvPr>
          <p:cNvSpPr txBox="1">
            <a:spLocks noChangeArrowheads="1"/>
          </p:cNvSpPr>
          <p:nvPr/>
        </p:nvSpPr>
        <p:spPr bwMode="auto">
          <a:xfrm>
            <a:off x="647700" y="673100"/>
            <a:ext cx="7848600" cy="2400300"/>
          </a:xfrm>
          <a:prstGeom prst="rect">
            <a:avLst/>
          </a:prstGeom>
          <a:solidFill>
            <a:srgbClr val="FFFF99"/>
          </a:solidFill>
          <a:ln w="19050">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1600" dirty="0"/>
              <a:t>		</a:t>
            </a:r>
            <a:r>
              <a:rPr lang="en-US" altLang="en-US" sz="1400" dirty="0"/>
              <a:t>	     </a:t>
            </a:r>
            <a:r>
              <a:rPr lang="en-US" altLang="en-US" sz="1400" b="1" dirty="0"/>
              <a:t>Dolphins</a:t>
            </a:r>
          </a:p>
          <a:p>
            <a:pPr eaLnBrk="1" hangingPunct="1"/>
            <a:endParaRPr lang="en-US" altLang="en-US" sz="1400" b="1" dirty="0"/>
          </a:p>
          <a:p>
            <a:pPr eaLnBrk="1" hangingPunct="1"/>
            <a:r>
              <a:rPr lang="en-US" altLang="en-US" sz="800" dirty="0"/>
              <a:t>  </a:t>
            </a:r>
            <a:r>
              <a:rPr lang="en-US" altLang="en-US" sz="1400" dirty="0"/>
              <a:t>Dolphins are mammals, not fish. They are warm blooded like man, and give birth to one baby, called a calf, at a time. The baby is born tail first, and its mother feeds the calf for up to 2 years. The mother then takes care of her calf for between 3-6 years and teaches it how to find food and how to behave in the group. Dolphins are highly intelligent and can live up to 40 years. They are very social animals, and they live in groups called pods. The members of the pods can change, as dolphins from other pods often interact with each other. Dolphins are friendly and communicative. They “talk” by emitting high whistles and clicks; each dolphin has its own special whistle, or sound, that identifies it. </a:t>
            </a:r>
          </a:p>
          <a:p>
            <a:pPr eaLnBrk="1" hangingPunct="1"/>
            <a:endParaRPr lang="en-US" altLang="en-US" sz="800" b="1" dirty="0"/>
          </a:p>
        </p:txBody>
      </p:sp>
      <p:pic>
        <p:nvPicPr>
          <p:cNvPr id="31760" name="Picture 9">
            <a:extLst>
              <a:ext uri="{FF2B5EF4-FFF2-40B4-BE49-F238E27FC236}">
                <a16:creationId xmlns:a16="http://schemas.microsoft.com/office/drawing/2014/main" id="{48C02C93-A934-17B5-0C7E-4B30E063EDAA}"/>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1524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7" name="Picture 1">
            <a:extLst>
              <a:ext uri="{FF2B5EF4-FFF2-40B4-BE49-F238E27FC236}">
                <a16:creationId xmlns:a16="http://schemas.microsoft.com/office/drawing/2014/main" id="{5FBF4670-5C83-BD4A-EB1A-768B6BDA8C41}"/>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33675" y="141288"/>
            <a:ext cx="725488"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8" name="Text Box 7">
            <a:extLst>
              <a:ext uri="{FF2B5EF4-FFF2-40B4-BE49-F238E27FC236}">
                <a16:creationId xmlns:a16="http://schemas.microsoft.com/office/drawing/2014/main" id="{B47219C5-7526-FDF1-22D9-A4794BF66F47}"/>
              </a:ext>
            </a:extLst>
          </p:cNvPr>
          <p:cNvSpPr txBox="1">
            <a:spLocks noChangeArrowheads="1"/>
          </p:cNvSpPr>
          <p:nvPr/>
        </p:nvSpPr>
        <p:spPr bwMode="auto">
          <a:xfrm>
            <a:off x="647700" y="3251200"/>
            <a:ext cx="3200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1600" b="1"/>
              <a:t>3.</a:t>
            </a:r>
            <a:r>
              <a:rPr lang="en-US" altLang="en-US" sz="1600"/>
              <a:t> What is a baby dolphin called?</a:t>
            </a:r>
          </a:p>
        </p:txBody>
      </p:sp>
      <p:sp>
        <p:nvSpPr>
          <p:cNvPr id="11" name="AutoShape 8">
            <a:hlinkClick r:id="rId8" action="ppaction://hlinksldjump" highlightClick="1">
              <a:snd r:embed="rId9" name="Correct Answer.wav"/>
            </a:hlinkClick>
            <a:extLst>
              <a:ext uri="{FF2B5EF4-FFF2-40B4-BE49-F238E27FC236}">
                <a16:creationId xmlns:a16="http://schemas.microsoft.com/office/drawing/2014/main" id="{FEC0A647-5A5F-C7B9-F076-DE6963D1D816}"/>
              </a:ext>
            </a:extLst>
          </p:cNvPr>
          <p:cNvSpPr>
            <a:spLocks noChangeArrowheads="1"/>
          </p:cNvSpPr>
          <p:nvPr/>
        </p:nvSpPr>
        <p:spPr bwMode="auto">
          <a:xfrm>
            <a:off x="1657350" y="3589338"/>
            <a:ext cx="1466850" cy="373062"/>
          </a:xfrm>
          <a:prstGeom prst="actionButtonBlank">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marL="342900" indent="-342900">
              <a:defRPr/>
            </a:pPr>
            <a:r>
              <a:rPr lang="en-US" sz="1400" b="1" dirty="0">
                <a:latin typeface="Arial" pitchFamily="34" charset="0"/>
                <a:cs typeface="Arial" pitchFamily="34" charset="0"/>
              </a:rPr>
              <a:t>A. A calf</a:t>
            </a:r>
            <a:endParaRPr lang="en-US" sz="1400" dirty="0">
              <a:latin typeface="Arial" pitchFamily="34" charset="0"/>
              <a:cs typeface="Arial" pitchFamily="34" charset="0"/>
            </a:endParaRPr>
          </a:p>
        </p:txBody>
      </p:sp>
      <p:sp>
        <p:nvSpPr>
          <p:cNvPr id="12" name="AutoShape 9">
            <a:hlinkClick r:id="" action="ppaction://noaction" highlightClick="1">
              <a:snd r:embed="rId10" name="Incorrect Answer.wav"/>
            </a:hlinkClick>
            <a:extLst>
              <a:ext uri="{FF2B5EF4-FFF2-40B4-BE49-F238E27FC236}">
                <a16:creationId xmlns:a16="http://schemas.microsoft.com/office/drawing/2014/main" id="{9A754A92-6E34-DA52-6AE1-58EDE442547A}"/>
              </a:ext>
            </a:extLst>
          </p:cNvPr>
          <p:cNvSpPr>
            <a:spLocks noChangeArrowheads="1"/>
          </p:cNvSpPr>
          <p:nvPr/>
        </p:nvSpPr>
        <p:spPr bwMode="auto">
          <a:xfrm>
            <a:off x="1657350" y="4198938"/>
            <a:ext cx="1466850" cy="373062"/>
          </a:xfrm>
          <a:prstGeom prst="actionButtonBlank">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a:defRPr/>
            </a:pPr>
            <a:r>
              <a:rPr lang="en-US" sz="1400" b="1" dirty="0">
                <a:latin typeface="Arial" pitchFamily="34" charset="0"/>
                <a:cs typeface="Arial" pitchFamily="34" charset="0"/>
              </a:rPr>
              <a:t>B. A mammal</a:t>
            </a:r>
            <a:endParaRPr lang="en-US" sz="1400" dirty="0">
              <a:latin typeface="Arial" pitchFamily="34" charset="0"/>
              <a:cs typeface="Arial" pitchFamily="34" charset="0"/>
            </a:endParaRPr>
          </a:p>
        </p:txBody>
      </p:sp>
      <p:sp>
        <p:nvSpPr>
          <p:cNvPr id="13" name="AutoShape 10">
            <a:hlinkClick r:id="" action="ppaction://noaction" highlightClick="1">
              <a:snd r:embed="rId10" name="Incorrect Answer.wav"/>
            </a:hlinkClick>
            <a:extLst>
              <a:ext uri="{FF2B5EF4-FFF2-40B4-BE49-F238E27FC236}">
                <a16:creationId xmlns:a16="http://schemas.microsoft.com/office/drawing/2014/main" id="{3469B0B0-3646-62C2-4B35-F456B550693C}"/>
              </a:ext>
            </a:extLst>
          </p:cNvPr>
          <p:cNvSpPr>
            <a:spLocks noChangeArrowheads="1"/>
          </p:cNvSpPr>
          <p:nvPr/>
        </p:nvSpPr>
        <p:spPr bwMode="auto">
          <a:xfrm>
            <a:off x="1657350" y="4808538"/>
            <a:ext cx="1466850" cy="373062"/>
          </a:xfrm>
          <a:prstGeom prst="actionButtonBlank">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a:defRPr/>
            </a:pPr>
            <a:r>
              <a:rPr lang="en-US" sz="1400" b="1" dirty="0">
                <a:latin typeface="Arial" pitchFamily="34" charset="0"/>
                <a:cs typeface="Arial" pitchFamily="34" charset="0"/>
              </a:rPr>
              <a:t>C. A fish </a:t>
            </a:r>
          </a:p>
        </p:txBody>
      </p:sp>
      <p:sp>
        <p:nvSpPr>
          <p:cNvPr id="14" name="AutoShape 11">
            <a:hlinkClick r:id="" action="ppaction://noaction" highlightClick="1">
              <a:snd r:embed="rId10" name="Incorrect Answer.wav"/>
            </a:hlinkClick>
            <a:extLst>
              <a:ext uri="{FF2B5EF4-FFF2-40B4-BE49-F238E27FC236}">
                <a16:creationId xmlns:a16="http://schemas.microsoft.com/office/drawing/2014/main" id="{BF5012A9-6CD7-47B1-AC98-FC444A936148}"/>
              </a:ext>
            </a:extLst>
          </p:cNvPr>
          <p:cNvSpPr>
            <a:spLocks noChangeArrowheads="1"/>
          </p:cNvSpPr>
          <p:nvPr/>
        </p:nvSpPr>
        <p:spPr bwMode="auto">
          <a:xfrm>
            <a:off x="1657350" y="5418138"/>
            <a:ext cx="1466850" cy="373062"/>
          </a:xfrm>
          <a:prstGeom prst="actionButtonBlank">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a:defRPr/>
            </a:pPr>
            <a:r>
              <a:rPr lang="en-US" sz="1400" b="1" dirty="0">
                <a:latin typeface="Arial" pitchFamily="34" charset="0"/>
                <a:cs typeface="Arial" pitchFamily="34" charset="0"/>
              </a:rPr>
              <a:t>D. A pod</a:t>
            </a:r>
            <a:endParaRPr lang="en-US" sz="1400" dirty="0">
              <a:latin typeface="Arial" pitchFamily="34" charset="0"/>
              <a:cs typeface="Arial" pitchFamily="34" charset="0"/>
            </a:endParaRPr>
          </a:p>
        </p:txBody>
      </p:sp>
      <p:sp>
        <p:nvSpPr>
          <p:cNvPr id="31759" name="Text Box 12">
            <a:extLst>
              <a:ext uri="{FF2B5EF4-FFF2-40B4-BE49-F238E27FC236}">
                <a16:creationId xmlns:a16="http://schemas.microsoft.com/office/drawing/2014/main" id="{FC611949-589B-D746-4649-60BC8C62F2C4}"/>
              </a:ext>
            </a:extLst>
          </p:cNvPr>
          <p:cNvSpPr txBox="1">
            <a:spLocks noChangeArrowheads="1"/>
          </p:cNvSpPr>
          <p:nvPr/>
        </p:nvSpPr>
        <p:spPr bwMode="auto">
          <a:xfrm>
            <a:off x="4948238" y="3251200"/>
            <a:ext cx="29511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1600" b="1"/>
              <a:t>4.</a:t>
            </a:r>
            <a:r>
              <a:rPr lang="en-US" altLang="en-US" sz="1600"/>
              <a:t> How long can dolphins live?</a:t>
            </a:r>
          </a:p>
        </p:txBody>
      </p:sp>
      <p:sp>
        <p:nvSpPr>
          <p:cNvPr id="16" name="AutoShape 13">
            <a:hlinkClick r:id="" action="ppaction://noaction" highlightClick="1">
              <a:snd r:embed="rId10" name="Incorrect Answer.wav"/>
            </a:hlinkClick>
            <a:extLst>
              <a:ext uri="{FF2B5EF4-FFF2-40B4-BE49-F238E27FC236}">
                <a16:creationId xmlns:a16="http://schemas.microsoft.com/office/drawing/2014/main" id="{636BAC61-44E4-4B8A-B96C-62BF4D0A9AD0}"/>
              </a:ext>
            </a:extLst>
          </p:cNvPr>
          <p:cNvSpPr>
            <a:spLocks noChangeArrowheads="1"/>
          </p:cNvSpPr>
          <p:nvPr/>
        </p:nvSpPr>
        <p:spPr bwMode="auto">
          <a:xfrm>
            <a:off x="5227638" y="3589338"/>
            <a:ext cx="2671762" cy="533400"/>
          </a:xfrm>
          <a:prstGeom prst="actionButtonBlank">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marL="342900" indent="-342900">
              <a:defRPr/>
            </a:pPr>
            <a:r>
              <a:rPr lang="en-US" sz="1400" b="1" dirty="0">
                <a:latin typeface="Arial" pitchFamily="34" charset="0"/>
                <a:cs typeface="Arial" pitchFamily="34" charset="0"/>
              </a:rPr>
              <a:t>A. From 3-6 years</a:t>
            </a:r>
          </a:p>
        </p:txBody>
      </p:sp>
      <p:sp>
        <p:nvSpPr>
          <p:cNvPr id="17" name="AutoShape 14">
            <a:hlinkClick r:id="" action="ppaction://noaction" highlightClick="1">
              <a:snd r:embed="rId10" name="Incorrect Answer.wav"/>
            </a:hlinkClick>
            <a:extLst>
              <a:ext uri="{FF2B5EF4-FFF2-40B4-BE49-F238E27FC236}">
                <a16:creationId xmlns:a16="http://schemas.microsoft.com/office/drawing/2014/main" id="{F37D85FA-530B-BE45-4253-04E6E6502A7A}"/>
              </a:ext>
            </a:extLst>
          </p:cNvPr>
          <p:cNvSpPr>
            <a:spLocks noChangeArrowheads="1"/>
          </p:cNvSpPr>
          <p:nvPr/>
        </p:nvSpPr>
        <p:spPr bwMode="auto">
          <a:xfrm>
            <a:off x="5227638" y="4198938"/>
            <a:ext cx="2671762" cy="533400"/>
          </a:xfrm>
          <a:prstGeom prst="actionButtonBlank">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a:defRPr/>
            </a:pPr>
            <a:r>
              <a:rPr lang="en-US" sz="1400" b="1" dirty="0">
                <a:latin typeface="Arial" pitchFamily="34" charset="0"/>
                <a:cs typeface="Arial" pitchFamily="34" charset="0"/>
              </a:rPr>
              <a:t>B. The reading does not say</a:t>
            </a:r>
          </a:p>
        </p:txBody>
      </p:sp>
      <p:sp>
        <p:nvSpPr>
          <p:cNvPr id="18" name="AutoShape 15">
            <a:hlinkClick r:id="" action="ppaction://noaction" highlightClick="1">
              <a:snd r:embed="rId10" name="Incorrect Answer.wav"/>
            </a:hlinkClick>
            <a:extLst>
              <a:ext uri="{FF2B5EF4-FFF2-40B4-BE49-F238E27FC236}">
                <a16:creationId xmlns:a16="http://schemas.microsoft.com/office/drawing/2014/main" id="{6365DF0D-D970-CD80-3F14-387EDEBE196F}"/>
              </a:ext>
            </a:extLst>
          </p:cNvPr>
          <p:cNvSpPr>
            <a:spLocks noChangeArrowheads="1"/>
          </p:cNvSpPr>
          <p:nvPr/>
        </p:nvSpPr>
        <p:spPr bwMode="auto">
          <a:xfrm>
            <a:off x="5227638" y="4808538"/>
            <a:ext cx="2671762" cy="533400"/>
          </a:xfrm>
          <a:prstGeom prst="actionButtonBlank">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marL="342900" indent="-342900">
              <a:defRPr/>
            </a:pPr>
            <a:r>
              <a:rPr lang="en-US" sz="1400" b="1" dirty="0">
                <a:latin typeface="Arial" pitchFamily="34" charset="0"/>
                <a:cs typeface="Arial" pitchFamily="34" charset="0"/>
              </a:rPr>
              <a:t>C. Up to 2 years </a:t>
            </a:r>
          </a:p>
        </p:txBody>
      </p:sp>
      <p:sp>
        <p:nvSpPr>
          <p:cNvPr id="19" name="AutoShape 16">
            <a:hlinkClick r:id="rId11" action="ppaction://hlinksldjump" highlightClick="1">
              <a:snd r:embed="rId9" name="Correct Answer.wav"/>
            </a:hlinkClick>
            <a:extLst>
              <a:ext uri="{FF2B5EF4-FFF2-40B4-BE49-F238E27FC236}">
                <a16:creationId xmlns:a16="http://schemas.microsoft.com/office/drawing/2014/main" id="{F6021B03-5AD9-FFDA-A26D-15D26BC875BD}"/>
              </a:ext>
            </a:extLst>
          </p:cNvPr>
          <p:cNvSpPr>
            <a:spLocks noChangeArrowheads="1"/>
          </p:cNvSpPr>
          <p:nvPr/>
        </p:nvSpPr>
        <p:spPr bwMode="auto">
          <a:xfrm>
            <a:off x="5227638" y="5418138"/>
            <a:ext cx="2671762" cy="533400"/>
          </a:xfrm>
          <a:prstGeom prst="actionButtonBlank">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a:defRPr/>
            </a:pPr>
            <a:r>
              <a:rPr lang="en-US" sz="1400" b="1" dirty="0">
                <a:latin typeface="Arial" pitchFamily="34" charset="0"/>
                <a:cs typeface="Arial" pitchFamily="34" charset="0"/>
              </a:rPr>
              <a:t>D. Up to 40 years</a:t>
            </a:r>
          </a:p>
        </p:txBody>
      </p:sp>
      <p:sp>
        <p:nvSpPr>
          <p:cNvPr id="21" name="Footer Placeholder 3">
            <a:extLst>
              <a:ext uri="{FF2B5EF4-FFF2-40B4-BE49-F238E27FC236}">
                <a16:creationId xmlns:a16="http://schemas.microsoft.com/office/drawing/2014/main" id="{F2A1D276-24B3-2432-3CFC-0DC795B47F41}"/>
              </a:ext>
            </a:extLst>
          </p:cNvPr>
          <p:cNvSpPr>
            <a:spLocks noGrp="1"/>
          </p:cNvSpPr>
          <p:nvPr/>
        </p:nvSpPr>
        <p:spPr>
          <a:xfrm>
            <a:off x="3124200" y="6459538"/>
            <a:ext cx="3733800" cy="365125"/>
          </a:xfrm>
          <a:prstGeom prst="rect">
            <a:avLst/>
          </a:prstGeom>
        </p:spPr>
        <p:txBody>
          <a:bodyPr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sz="1200" kern="1200">
                <a:solidFill>
                  <a:schemeClr val="tx1"/>
                </a:solidFill>
                <a:latin typeface="Arial" charset="0"/>
                <a:ea typeface="+mn-ea"/>
                <a:cs typeface="+mn-cs"/>
              </a:defRPr>
            </a:lvl2pPr>
            <a:lvl3pPr marL="914400" algn="l" rtl="0" fontAlgn="base">
              <a:spcBef>
                <a:spcPct val="0"/>
              </a:spcBef>
              <a:spcAft>
                <a:spcPct val="0"/>
              </a:spcAft>
              <a:defRPr sz="1200" kern="1200">
                <a:solidFill>
                  <a:schemeClr val="tx1"/>
                </a:solidFill>
                <a:latin typeface="Arial" charset="0"/>
                <a:ea typeface="+mn-ea"/>
                <a:cs typeface="+mn-cs"/>
              </a:defRPr>
            </a:lvl3pPr>
            <a:lvl4pPr marL="1371600" algn="l" rtl="0" fontAlgn="base">
              <a:spcBef>
                <a:spcPct val="0"/>
              </a:spcBef>
              <a:spcAft>
                <a:spcPct val="0"/>
              </a:spcAft>
              <a:defRPr sz="1200" kern="1200">
                <a:solidFill>
                  <a:schemeClr val="tx1"/>
                </a:solidFill>
                <a:latin typeface="Arial" charset="0"/>
                <a:ea typeface="+mn-ea"/>
                <a:cs typeface="+mn-cs"/>
              </a:defRPr>
            </a:lvl4pPr>
            <a:lvl5pPr marL="1828800" algn="l"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a:defRPr/>
            </a:pPr>
            <a:r>
              <a:rPr lang="en-US" b="1" dirty="0">
                <a:solidFill>
                  <a:schemeClr val="accent2">
                    <a:lumMod val="75000"/>
                  </a:schemeClr>
                </a:solidFill>
              </a:rPr>
              <a:t>English Language Studies Department </a:t>
            </a:r>
            <a:r>
              <a:rPr lang="en-US" dirty="0"/>
              <a:t>www.seminolestate.edu/adult-ed/els/</a:t>
            </a:r>
          </a:p>
        </p:txBody>
      </p:sp>
    </p:spTree>
  </p:cSld>
  <p:clrMapOvr>
    <a:masterClrMapping/>
  </p:clrMapOvr>
  <p:transition advClick="0" advTm="90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316" fill="hold"/>
                                        <p:tgtEl>
                                          <p:spTgt spid="7"/>
                                        </p:tgtEl>
                                      </p:cBhvr>
                                    </p:cmd>
                                  </p:childTnLst>
                                </p:cTn>
                              </p:par>
                              <p:par>
                                <p:cTn id="7" presetID="1" presetClass="entr" presetSubtype="0" fill="hold" nodeType="withEffect">
                                  <p:stCondLst>
                                    <p:cond delay="0"/>
                                  </p:stCondLst>
                                  <p:childTnLst>
                                    <p:set>
                                      <p:cBhvr>
                                        <p:cTn id="8" dur="1" fill="hold">
                                          <p:stCondLst>
                                            <p:cond delay="0"/>
                                          </p:stCondLst>
                                        </p:cTn>
                                        <p:tgtEl>
                                          <p:spTgt spid="92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9"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a:extLst>
              <a:ext uri="{FF2B5EF4-FFF2-40B4-BE49-F238E27FC236}">
                <a16:creationId xmlns:a16="http://schemas.microsoft.com/office/drawing/2014/main" id="{F932FA05-9F98-C540-8111-253A694432EA}"/>
              </a:ext>
              <a:ext uri="{C183D7F6-B498-43B3-948B-1728B52AA6E4}">
                <adec:decorative xmlns:adec="http://schemas.microsoft.com/office/drawing/2017/decorative" val="1"/>
              </a:ext>
            </a:extLst>
          </p:cNvPr>
          <p:cNvPicPr>
            <a:picLocks noGrp="1" noChangeAspect="1"/>
          </p:cNvPicPr>
          <p:nvPr/>
        </p:nvPicPr>
        <p:blipFill>
          <a:blip r:embed="rId3">
            <a:duotone>
              <a:schemeClr val="accent2">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68FB284-FF28-B7A6-AF72-2D337C60B19A}"/>
              </a:ext>
            </a:extLst>
          </p:cNvPr>
          <p:cNvSpPr>
            <a:spLocks noGrp="1"/>
          </p:cNvSpPr>
          <p:nvPr>
            <p:ph type="title" idx="4294967295"/>
          </p:nvPr>
        </p:nvSpPr>
        <p:spPr>
          <a:xfrm>
            <a:off x="457200" y="-1143000"/>
            <a:ext cx="8229600" cy="1143000"/>
          </a:xfrm>
        </p:spPr>
        <p:txBody>
          <a:bodyPr vert="horz" wrap="square" lIns="91440" tIns="45720" rIns="91440" bIns="45720" numCol="1" anchor="b" anchorCtr="0" compatLnSpc="1">
            <a:prstTxWarp prst="textNoShape">
              <a:avLst/>
            </a:prstTxWarp>
          </a:bodyPr>
          <a:lstStyle/>
          <a:p>
            <a:r>
              <a:rPr lang="en-US" dirty="0"/>
              <a:t>Slide 31</a:t>
            </a:r>
          </a:p>
        </p:txBody>
      </p:sp>
      <p:pic>
        <p:nvPicPr>
          <p:cNvPr id="5122" name="Picture 2">
            <a:extLst>
              <a:ext uri="{FF2B5EF4-FFF2-40B4-BE49-F238E27FC236}">
                <a16:creationId xmlns:a16="http://schemas.microsoft.com/office/drawing/2014/main" id="{47F8F41C-556E-0876-D749-CE0F012D0CA8}"/>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914400"/>
            <a:ext cx="2767013"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a:extLst>
              <a:ext uri="{FF2B5EF4-FFF2-40B4-BE49-F238E27FC236}">
                <a16:creationId xmlns:a16="http://schemas.microsoft.com/office/drawing/2014/main" id="{88283847-561D-C154-6CA9-D91147155836}"/>
              </a:ext>
            </a:extLst>
          </p:cNvPr>
          <p:cNvSpPr/>
          <p:nvPr/>
        </p:nvSpPr>
        <p:spPr bwMode="auto">
          <a:xfrm>
            <a:off x="2438400" y="3505200"/>
            <a:ext cx="4724400" cy="1143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extrusionH="57150">
              <a:bevelT w="82550" h="38100" prst="coolSlant"/>
            </a:sp3d>
          </a:bodyPr>
          <a:lstStyle/>
          <a:p>
            <a:pPr algn="ctr">
              <a:defRPr/>
            </a:pPr>
            <a:r>
              <a:rPr lang="en-US" sz="6000" dirty="0">
                <a:solidFill>
                  <a:srgbClr val="000000"/>
                </a:solidFill>
                <a:effectLst>
                  <a:reflection blurRad="6350" stA="60000" endA="900" endPos="58000" dir="5400000" sy="-100000" algn="bl" rotWithShape="0"/>
                </a:effectLst>
                <a:latin typeface="Eras Bold ITC" pitchFamily="34" charset="0"/>
              </a:rPr>
              <a:t>WHOOPS!</a:t>
            </a:r>
          </a:p>
        </p:txBody>
      </p:sp>
      <p:sp>
        <p:nvSpPr>
          <p:cNvPr id="23" name="Action Button: Back or Previous 22">
            <a:hlinkClick r:id="" action="ppaction://hlinkshowjump?jump=nextslide" highlightClick="1"/>
            <a:extLst>
              <a:ext uri="{FF2B5EF4-FFF2-40B4-BE49-F238E27FC236}">
                <a16:creationId xmlns:a16="http://schemas.microsoft.com/office/drawing/2014/main" id="{6900741C-C248-5F35-0181-DC538EB1D499}"/>
              </a:ext>
              <a:ext uri="{C183D7F6-B498-43B3-948B-1728B52AA6E4}">
                <adec:decorative xmlns:adec="http://schemas.microsoft.com/office/drawing/2017/decorative" val="1"/>
              </a:ext>
            </a:extLst>
          </p:cNvPr>
          <p:cNvSpPr/>
          <p:nvPr/>
        </p:nvSpPr>
        <p:spPr>
          <a:xfrm>
            <a:off x="4191000" y="4887913"/>
            <a:ext cx="990600" cy="685800"/>
          </a:xfrm>
          <a:prstGeom prst="actionButtonBackPrevious">
            <a:avLst/>
          </a:prstGeom>
          <a:ln/>
        </p:spPr>
        <p:style>
          <a:lnRef idx="3">
            <a:schemeClr val="lt1"/>
          </a:lnRef>
          <a:fillRef idx="1">
            <a:schemeClr val="accent2"/>
          </a:fillRef>
          <a:effectRef idx="1">
            <a:schemeClr val="accent2"/>
          </a:effectRef>
          <a:fontRef idx="minor">
            <a:schemeClr val="lt1"/>
          </a:fontRef>
        </p:style>
        <p:txBody>
          <a:bodyPr anchor="ctr">
            <a:sp3d extrusionH="57150">
              <a:bevelT w="82550" h="38100" prst="coolSlant"/>
            </a:sp3d>
          </a:bodyPr>
          <a:lstStyle/>
          <a:p>
            <a:pPr algn="ctr">
              <a:defRPr/>
            </a:pPr>
            <a:endParaRPr lang="en-US" dirty="0">
              <a:solidFill>
                <a:schemeClr val="accent6">
                  <a:lumMod val="60000"/>
                  <a:lumOff val="40000"/>
                </a:schemeClr>
              </a:solidFill>
            </a:endParaRPr>
          </a:p>
        </p:txBody>
      </p:sp>
      <p:sp>
        <p:nvSpPr>
          <p:cNvPr id="32772" name="TextBox 18">
            <a:extLst>
              <a:ext uri="{FF2B5EF4-FFF2-40B4-BE49-F238E27FC236}">
                <a16:creationId xmlns:a16="http://schemas.microsoft.com/office/drawing/2014/main" id="{585D8BA8-7553-9423-CF29-562943878433}"/>
              </a:ext>
            </a:extLst>
          </p:cNvPr>
          <p:cNvSpPr txBox="1">
            <a:spLocks noChangeArrowheads="1"/>
          </p:cNvSpPr>
          <p:nvPr/>
        </p:nvSpPr>
        <p:spPr bwMode="auto">
          <a:xfrm>
            <a:off x="3505200" y="5726113"/>
            <a:ext cx="2743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1800" b="1" i="1"/>
              <a:t>Return to Question #2</a:t>
            </a:r>
          </a:p>
        </p:txBody>
      </p:sp>
      <p:sp>
        <p:nvSpPr>
          <p:cNvPr id="8" name="Footer Placeholder 3">
            <a:extLst>
              <a:ext uri="{FF2B5EF4-FFF2-40B4-BE49-F238E27FC236}">
                <a16:creationId xmlns:a16="http://schemas.microsoft.com/office/drawing/2014/main" id="{6BF48547-BDFB-8C8D-2B1B-0A387744142B}"/>
              </a:ext>
            </a:extLst>
          </p:cNvPr>
          <p:cNvSpPr>
            <a:spLocks noGrp="1"/>
          </p:cNvSpPr>
          <p:nvPr/>
        </p:nvSpPr>
        <p:spPr>
          <a:xfrm>
            <a:off x="3124200" y="6459538"/>
            <a:ext cx="3733800" cy="365125"/>
          </a:xfrm>
          <a:prstGeom prst="rect">
            <a:avLst/>
          </a:prstGeom>
        </p:spPr>
        <p:txBody>
          <a:bodyPr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sz="1200" kern="1200">
                <a:solidFill>
                  <a:schemeClr val="tx1"/>
                </a:solidFill>
                <a:latin typeface="Arial" charset="0"/>
                <a:ea typeface="+mn-ea"/>
                <a:cs typeface="+mn-cs"/>
              </a:defRPr>
            </a:lvl2pPr>
            <a:lvl3pPr marL="914400" algn="l" rtl="0" fontAlgn="base">
              <a:spcBef>
                <a:spcPct val="0"/>
              </a:spcBef>
              <a:spcAft>
                <a:spcPct val="0"/>
              </a:spcAft>
              <a:defRPr sz="1200" kern="1200">
                <a:solidFill>
                  <a:schemeClr val="tx1"/>
                </a:solidFill>
                <a:latin typeface="Arial" charset="0"/>
                <a:ea typeface="+mn-ea"/>
                <a:cs typeface="+mn-cs"/>
              </a:defRPr>
            </a:lvl3pPr>
            <a:lvl4pPr marL="1371600" algn="l" rtl="0" fontAlgn="base">
              <a:spcBef>
                <a:spcPct val="0"/>
              </a:spcBef>
              <a:spcAft>
                <a:spcPct val="0"/>
              </a:spcAft>
              <a:defRPr sz="1200" kern="1200">
                <a:solidFill>
                  <a:schemeClr val="tx1"/>
                </a:solidFill>
                <a:latin typeface="Arial" charset="0"/>
                <a:ea typeface="+mn-ea"/>
                <a:cs typeface="+mn-cs"/>
              </a:defRPr>
            </a:lvl4pPr>
            <a:lvl5pPr marL="1828800" algn="l"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a:defRPr/>
            </a:pPr>
            <a:r>
              <a:rPr lang="en-US" b="1" dirty="0">
                <a:solidFill>
                  <a:schemeClr val="accent2">
                    <a:lumMod val="75000"/>
                  </a:schemeClr>
                </a:solidFill>
              </a:rPr>
              <a:t>English Language Studies Department </a:t>
            </a:r>
            <a:r>
              <a:rPr lang="en-US" dirty="0"/>
              <a:t>www.seminolestate.edu/adult-ed/els/</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5122"/>
                                        </p:tgtEl>
                                        <p:attrNameLst>
                                          <p:attrName>style.visibility</p:attrName>
                                        </p:attrNameLst>
                                      </p:cBhvr>
                                      <p:to>
                                        <p:strVal val="visible"/>
                                      </p:to>
                                    </p:set>
                                    <p:anim calcmode="lin" valueType="num">
                                      <p:cBhvr>
                                        <p:cTn id="7" dur="1000" fill="hold"/>
                                        <p:tgtEl>
                                          <p:spTgt spid="5122"/>
                                        </p:tgtEl>
                                        <p:attrNameLst>
                                          <p:attrName>ppt_w</p:attrName>
                                        </p:attrNameLst>
                                      </p:cBhvr>
                                      <p:tavLst>
                                        <p:tav tm="0">
                                          <p:val>
                                            <p:fltVal val="0"/>
                                          </p:val>
                                        </p:tav>
                                        <p:tav tm="100000">
                                          <p:val>
                                            <p:strVal val="#ppt_w"/>
                                          </p:val>
                                        </p:tav>
                                      </p:tavLst>
                                    </p:anim>
                                    <p:anim calcmode="lin" valueType="num">
                                      <p:cBhvr>
                                        <p:cTn id="8" dur="1000" fill="hold"/>
                                        <p:tgtEl>
                                          <p:spTgt spid="5122"/>
                                        </p:tgtEl>
                                        <p:attrNameLst>
                                          <p:attrName>ppt_h</p:attrName>
                                        </p:attrNameLst>
                                      </p:cBhvr>
                                      <p:tavLst>
                                        <p:tav tm="0">
                                          <p:val>
                                            <p:fltVal val="0"/>
                                          </p:val>
                                        </p:tav>
                                        <p:tav tm="100000">
                                          <p:val>
                                            <p:strVal val="#ppt_h"/>
                                          </p:val>
                                        </p:tav>
                                      </p:tavLst>
                                    </p:anim>
                                    <p:anim calcmode="lin" valueType="num">
                                      <p:cBhvr>
                                        <p:cTn id="9" dur="1000" fill="hold"/>
                                        <p:tgtEl>
                                          <p:spTgt spid="5122"/>
                                        </p:tgtEl>
                                        <p:attrNameLst>
                                          <p:attrName>style.rotation</p:attrName>
                                        </p:attrNameLst>
                                      </p:cBhvr>
                                      <p:tavLst>
                                        <p:tav tm="0">
                                          <p:val>
                                            <p:fltVal val="90"/>
                                          </p:val>
                                        </p:tav>
                                        <p:tav tm="100000">
                                          <p:val>
                                            <p:fltVal val="0"/>
                                          </p:val>
                                        </p:tav>
                                      </p:tavLst>
                                    </p:anim>
                                    <p:animEffect transition="in" filter="fade">
                                      <p:cBhvr>
                                        <p:cTn id="10" dur="1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Content Placeholder 5">
            <a:extLst>
              <a:ext uri="{FF2B5EF4-FFF2-40B4-BE49-F238E27FC236}">
                <a16:creationId xmlns:a16="http://schemas.microsoft.com/office/drawing/2014/main" id="{10760BC9-73A6-5353-DCFD-60934220F4B4}"/>
              </a:ext>
              <a:ext uri="{C183D7F6-B498-43B3-948B-1728B52AA6E4}">
                <adec:decorative xmlns:adec="http://schemas.microsoft.com/office/drawing/2017/decorative" val="1"/>
              </a:ext>
            </a:extLst>
          </p:cNvPr>
          <p:cNvPicPr>
            <a:picLocks noGrp="1" noChangeAspect="1"/>
          </p:cNvPicPr>
          <p:nvPr/>
        </p:nvPicPr>
        <p:blipFill>
          <a:blip r:embed="rId4">
            <a:duotone>
              <a:schemeClr val="accent2">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Reading Practice Inst for All.WAV">
            <a:hlinkClick r:id="" action="ppaction://media"/>
            <a:extLst>
              <a:ext uri="{FF2B5EF4-FFF2-40B4-BE49-F238E27FC236}">
                <a16:creationId xmlns:a16="http://schemas.microsoft.com/office/drawing/2014/main" id="{96569B42-056E-F9FA-0DCB-D182E89B4C6A}"/>
              </a:ext>
              <a:ext uri="{C183D7F6-B498-43B3-948B-1728B52AA6E4}">
                <adec:decorative xmlns:adec="http://schemas.microsoft.com/office/drawing/2017/decorative" val="1"/>
              </a:ext>
            </a:extLst>
          </p:cNvPr>
          <p:cNvPicPr>
            <a:picLocks noRot="1" noChangeAspect="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9296400" y="590391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4BEE3D5-9F86-208E-375A-2691B5933A17}"/>
              </a:ext>
            </a:extLst>
          </p:cNvPr>
          <p:cNvSpPr>
            <a:spLocks noGrp="1"/>
          </p:cNvSpPr>
          <p:nvPr>
            <p:ph type="ctrTitle"/>
          </p:nvPr>
        </p:nvSpPr>
        <p:spPr>
          <a:xfrm>
            <a:off x="685800" y="-1470025"/>
            <a:ext cx="7772400" cy="1470025"/>
          </a:xfrm>
        </p:spPr>
        <p:txBody>
          <a:bodyPr vert="horz" wrap="square" lIns="91440" tIns="45720" rIns="91440" bIns="45720" numCol="1" anchor="b" anchorCtr="0" compatLnSpc="1">
            <a:prstTxWarp prst="textNoShape">
              <a:avLst/>
            </a:prstTxWarp>
          </a:bodyPr>
          <a:lstStyle/>
          <a:p>
            <a:r>
              <a:rPr lang="en-US" dirty="0"/>
              <a:t>Slide 32</a:t>
            </a:r>
          </a:p>
        </p:txBody>
      </p:sp>
      <p:sp>
        <p:nvSpPr>
          <p:cNvPr id="33805" name="Text Box 7">
            <a:extLst>
              <a:ext uri="{FF2B5EF4-FFF2-40B4-BE49-F238E27FC236}">
                <a16:creationId xmlns:a16="http://schemas.microsoft.com/office/drawing/2014/main" id="{D068F691-BB5E-3519-19E5-279F3E98AA55}"/>
              </a:ext>
            </a:extLst>
          </p:cNvPr>
          <p:cNvSpPr txBox="1">
            <a:spLocks noChangeArrowheads="1"/>
          </p:cNvSpPr>
          <p:nvPr/>
        </p:nvSpPr>
        <p:spPr bwMode="auto">
          <a:xfrm>
            <a:off x="685800" y="423863"/>
            <a:ext cx="7848600" cy="2400300"/>
          </a:xfrm>
          <a:prstGeom prst="rect">
            <a:avLst/>
          </a:prstGeom>
          <a:solidFill>
            <a:srgbClr val="FFFF99"/>
          </a:solidFill>
          <a:ln w="19050">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1600" dirty="0"/>
              <a:t>		</a:t>
            </a:r>
            <a:r>
              <a:rPr lang="en-US" altLang="en-US" sz="1400" dirty="0"/>
              <a:t>	     </a:t>
            </a:r>
            <a:r>
              <a:rPr lang="en-US" altLang="en-US" sz="1400" b="1" dirty="0"/>
              <a:t>Dolphins</a:t>
            </a:r>
          </a:p>
          <a:p>
            <a:pPr eaLnBrk="1" hangingPunct="1"/>
            <a:endParaRPr lang="en-US" altLang="en-US" sz="1400" b="1" dirty="0"/>
          </a:p>
          <a:p>
            <a:pPr eaLnBrk="1" hangingPunct="1"/>
            <a:r>
              <a:rPr lang="en-US" altLang="en-US" sz="800" dirty="0"/>
              <a:t>  </a:t>
            </a:r>
            <a:r>
              <a:rPr lang="en-US" altLang="en-US" sz="1400" dirty="0"/>
              <a:t>Dolphins are mammals, not fish. They are warm blooded like man, and give birth to one baby, called a calf, at a time. The baby is born tail first, and its mother feeds the calf for up to 2 years. The mother then takes care of her calf for between 3-6 years and teaches it how to find food and how to behave in the group. Dolphins are highly intelligent and can live up to 40 years. They are very social animals, and they live in groups called pods. The members of the pods can change, as dolphins from other pods often interact with each other. Dolphins are friendly and communicative. They “talk” by emitting high whistles and clicks; each dolphin has its own special whistle, or sound, that identifies it. </a:t>
            </a:r>
          </a:p>
          <a:p>
            <a:pPr eaLnBrk="1" hangingPunct="1"/>
            <a:endParaRPr lang="en-US" altLang="en-US" sz="800" b="1" dirty="0"/>
          </a:p>
        </p:txBody>
      </p:sp>
      <p:pic>
        <p:nvPicPr>
          <p:cNvPr id="33808" name="Picture 9">
            <a:extLst>
              <a:ext uri="{FF2B5EF4-FFF2-40B4-BE49-F238E27FC236}">
                <a16:creationId xmlns:a16="http://schemas.microsoft.com/office/drawing/2014/main" id="{74CF5DB4-0EF6-73AF-E1D7-6009DEEC5F89}"/>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1524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7" name="Picture 1">
            <a:extLst>
              <a:ext uri="{FF2B5EF4-FFF2-40B4-BE49-F238E27FC236}">
                <a16:creationId xmlns:a16="http://schemas.microsoft.com/office/drawing/2014/main" id="{97BA1E5C-2B6B-FE20-B06C-3D9E51FF9B2E}"/>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7500" y="103188"/>
            <a:ext cx="674688"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6" name="Text Box 7">
            <a:extLst>
              <a:ext uri="{FF2B5EF4-FFF2-40B4-BE49-F238E27FC236}">
                <a16:creationId xmlns:a16="http://schemas.microsoft.com/office/drawing/2014/main" id="{8148BF68-5809-995B-DD60-772836467F80}"/>
              </a:ext>
            </a:extLst>
          </p:cNvPr>
          <p:cNvSpPr txBox="1">
            <a:spLocks noChangeArrowheads="1"/>
          </p:cNvSpPr>
          <p:nvPr/>
        </p:nvSpPr>
        <p:spPr bwMode="auto">
          <a:xfrm>
            <a:off x="635000" y="2971800"/>
            <a:ext cx="3200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1600" b="1"/>
              <a:t>3.</a:t>
            </a:r>
            <a:r>
              <a:rPr lang="en-US" altLang="en-US" sz="1600"/>
              <a:t> What is a baby dolphin called?</a:t>
            </a:r>
          </a:p>
        </p:txBody>
      </p:sp>
      <p:sp>
        <p:nvSpPr>
          <p:cNvPr id="11" name="AutoShape 8">
            <a:hlinkClick r:id="rId8" action="ppaction://hlinksldjump" highlightClick="1">
              <a:snd r:embed="rId9" name="Correct Answer.wav"/>
            </a:hlinkClick>
            <a:extLst>
              <a:ext uri="{FF2B5EF4-FFF2-40B4-BE49-F238E27FC236}">
                <a16:creationId xmlns:a16="http://schemas.microsoft.com/office/drawing/2014/main" id="{B2900A65-1D91-5A1B-C22E-E7D21234F848}"/>
              </a:ext>
            </a:extLst>
          </p:cNvPr>
          <p:cNvSpPr>
            <a:spLocks noChangeArrowheads="1"/>
          </p:cNvSpPr>
          <p:nvPr/>
        </p:nvSpPr>
        <p:spPr bwMode="auto">
          <a:xfrm>
            <a:off x="1447800" y="3309938"/>
            <a:ext cx="1676400" cy="423862"/>
          </a:xfrm>
          <a:prstGeom prst="actionButtonBlank">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marL="342900" indent="-342900">
              <a:defRPr/>
            </a:pPr>
            <a:r>
              <a:rPr lang="en-US" sz="1400" b="1" dirty="0">
                <a:latin typeface="Arial" pitchFamily="34" charset="0"/>
                <a:cs typeface="Arial" pitchFamily="34" charset="0"/>
              </a:rPr>
              <a:t>A. A calf</a:t>
            </a:r>
            <a:endParaRPr lang="en-US" sz="1400" dirty="0">
              <a:latin typeface="Arial" pitchFamily="34" charset="0"/>
              <a:cs typeface="Arial" pitchFamily="34" charset="0"/>
            </a:endParaRPr>
          </a:p>
        </p:txBody>
      </p:sp>
      <p:sp>
        <p:nvSpPr>
          <p:cNvPr id="12" name="AutoShape 9">
            <a:hlinkClick r:id="" action="ppaction://noaction" highlightClick="1">
              <a:snd r:embed="rId10" name="Incorrect Answer.wav"/>
            </a:hlinkClick>
            <a:extLst>
              <a:ext uri="{FF2B5EF4-FFF2-40B4-BE49-F238E27FC236}">
                <a16:creationId xmlns:a16="http://schemas.microsoft.com/office/drawing/2014/main" id="{E0145F8C-E956-7B6E-BA4F-A951F270BDFE}"/>
              </a:ext>
            </a:extLst>
          </p:cNvPr>
          <p:cNvSpPr>
            <a:spLocks noChangeArrowheads="1"/>
          </p:cNvSpPr>
          <p:nvPr/>
        </p:nvSpPr>
        <p:spPr bwMode="auto">
          <a:xfrm>
            <a:off x="1447800" y="3919538"/>
            <a:ext cx="1676400" cy="423862"/>
          </a:xfrm>
          <a:prstGeom prst="actionButtonBlank">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a:defRPr/>
            </a:pPr>
            <a:r>
              <a:rPr lang="en-US" sz="1400" b="1" dirty="0">
                <a:latin typeface="Arial" pitchFamily="34" charset="0"/>
                <a:cs typeface="Arial" pitchFamily="34" charset="0"/>
              </a:rPr>
              <a:t>B. A mammal</a:t>
            </a:r>
            <a:endParaRPr lang="en-US" sz="1400" dirty="0">
              <a:latin typeface="Arial" pitchFamily="34" charset="0"/>
              <a:cs typeface="Arial" pitchFamily="34" charset="0"/>
            </a:endParaRPr>
          </a:p>
        </p:txBody>
      </p:sp>
      <p:sp>
        <p:nvSpPr>
          <p:cNvPr id="13" name="AutoShape 10">
            <a:hlinkClick r:id="" action="ppaction://noaction" highlightClick="1">
              <a:snd r:embed="rId10" name="Incorrect Answer.wav"/>
            </a:hlinkClick>
            <a:extLst>
              <a:ext uri="{FF2B5EF4-FFF2-40B4-BE49-F238E27FC236}">
                <a16:creationId xmlns:a16="http://schemas.microsoft.com/office/drawing/2014/main" id="{C5A31628-AC82-2B13-2FD0-4DF586F020AF}"/>
              </a:ext>
            </a:extLst>
          </p:cNvPr>
          <p:cNvSpPr>
            <a:spLocks noChangeArrowheads="1"/>
          </p:cNvSpPr>
          <p:nvPr/>
        </p:nvSpPr>
        <p:spPr bwMode="auto">
          <a:xfrm>
            <a:off x="1447800" y="4529138"/>
            <a:ext cx="1676400" cy="423862"/>
          </a:xfrm>
          <a:prstGeom prst="actionButtonBlank">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a:defRPr/>
            </a:pPr>
            <a:r>
              <a:rPr lang="en-US" sz="1400" b="1" dirty="0">
                <a:latin typeface="Arial" pitchFamily="34" charset="0"/>
                <a:cs typeface="Arial" pitchFamily="34" charset="0"/>
              </a:rPr>
              <a:t>C. A fish </a:t>
            </a:r>
          </a:p>
        </p:txBody>
      </p:sp>
      <p:sp>
        <p:nvSpPr>
          <p:cNvPr id="14" name="AutoShape 11">
            <a:hlinkClick r:id="" action="ppaction://noaction" highlightClick="1">
              <a:snd r:embed="rId10" name="Incorrect Answer.wav"/>
            </a:hlinkClick>
            <a:extLst>
              <a:ext uri="{FF2B5EF4-FFF2-40B4-BE49-F238E27FC236}">
                <a16:creationId xmlns:a16="http://schemas.microsoft.com/office/drawing/2014/main" id="{CCF414EB-E048-C57B-04C5-E4DD5E4FDA10}"/>
              </a:ext>
            </a:extLst>
          </p:cNvPr>
          <p:cNvSpPr>
            <a:spLocks noChangeArrowheads="1"/>
          </p:cNvSpPr>
          <p:nvPr/>
        </p:nvSpPr>
        <p:spPr bwMode="auto">
          <a:xfrm>
            <a:off x="1447800" y="5138738"/>
            <a:ext cx="1676400" cy="423862"/>
          </a:xfrm>
          <a:prstGeom prst="actionButtonBlank">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a:defRPr/>
            </a:pPr>
            <a:r>
              <a:rPr lang="en-US" sz="1400" b="1" dirty="0">
                <a:latin typeface="Arial" pitchFamily="34" charset="0"/>
                <a:cs typeface="Arial" pitchFamily="34" charset="0"/>
              </a:rPr>
              <a:t>D. A pod</a:t>
            </a:r>
            <a:endParaRPr lang="en-US" sz="1400" dirty="0">
              <a:latin typeface="Arial" pitchFamily="34" charset="0"/>
              <a:cs typeface="Arial" pitchFamily="34" charset="0"/>
            </a:endParaRPr>
          </a:p>
        </p:txBody>
      </p:sp>
      <p:sp>
        <p:nvSpPr>
          <p:cNvPr id="33807" name="Text Box 12">
            <a:extLst>
              <a:ext uri="{FF2B5EF4-FFF2-40B4-BE49-F238E27FC236}">
                <a16:creationId xmlns:a16="http://schemas.microsoft.com/office/drawing/2014/main" id="{0C07FC02-358D-2D06-8DDC-8D13E42A3BAC}"/>
              </a:ext>
            </a:extLst>
          </p:cNvPr>
          <p:cNvSpPr txBox="1">
            <a:spLocks noChangeArrowheads="1"/>
          </p:cNvSpPr>
          <p:nvPr/>
        </p:nvSpPr>
        <p:spPr bwMode="auto">
          <a:xfrm>
            <a:off x="4973638" y="2952750"/>
            <a:ext cx="29511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1600" b="1"/>
              <a:t>4.</a:t>
            </a:r>
            <a:r>
              <a:rPr lang="en-US" altLang="en-US" sz="1600"/>
              <a:t> How long can dolphins live?</a:t>
            </a:r>
          </a:p>
        </p:txBody>
      </p:sp>
      <p:sp>
        <p:nvSpPr>
          <p:cNvPr id="16" name="AutoShape 13">
            <a:hlinkClick r:id="" action="ppaction://noaction" highlightClick="1">
              <a:snd r:embed="rId10" name="Incorrect Answer.wav"/>
            </a:hlinkClick>
            <a:extLst>
              <a:ext uri="{FF2B5EF4-FFF2-40B4-BE49-F238E27FC236}">
                <a16:creationId xmlns:a16="http://schemas.microsoft.com/office/drawing/2014/main" id="{F1B91BFC-A738-E846-48EE-E11034733CE9}"/>
              </a:ext>
            </a:extLst>
          </p:cNvPr>
          <p:cNvSpPr>
            <a:spLocks noChangeArrowheads="1"/>
          </p:cNvSpPr>
          <p:nvPr/>
        </p:nvSpPr>
        <p:spPr bwMode="auto">
          <a:xfrm>
            <a:off x="5316538" y="3290888"/>
            <a:ext cx="2611437" cy="533400"/>
          </a:xfrm>
          <a:prstGeom prst="actionButtonBlank">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marL="342900" indent="-342900">
              <a:defRPr/>
            </a:pPr>
            <a:r>
              <a:rPr lang="en-US" sz="1400" b="1" dirty="0">
                <a:latin typeface="Arial" pitchFamily="34" charset="0"/>
                <a:cs typeface="Arial" pitchFamily="34" charset="0"/>
              </a:rPr>
              <a:t>A. From 3-6 years</a:t>
            </a:r>
          </a:p>
        </p:txBody>
      </p:sp>
      <p:sp>
        <p:nvSpPr>
          <p:cNvPr id="17" name="AutoShape 14">
            <a:hlinkClick r:id="" action="ppaction://noaction" highlightClick="1">
              <a:snd r:embed="rId10" name="Incorrect Answer.wav"/>
            </a:hlinkClick>
            <a:extLst>
              <a:ext uri="{FF2B5EF4-FFF2-40B4-BE49-F238E27FC236}">
                <a16:creationId xmlns:a16="http://schemas.microsoft.com/office/drawing/2014/main" id="{74E1D256-0199-6F41-8D57-860112EE3259}"/>
              </a:ext>
            </a:extLst>
          </p:cNvPr>
          <p:cNvSpPr>
            <a:spLocks noChangeArrowheads="1"/>
          </p:cNvSpPr>
          <p:nvPr/>
        </p:nvSpPr>
        <p:spPr bwMode="auto">
          <a:xfrm>
            <a:off x="5316538" y="3900488"/>
            <a:ext cx="2611437" cy="533400"/>
          </a:xfrm>
          <a:prstGeom prst="actionButtonBlank">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a:defRPr/>
            </a:pPr>
            <a:r>
              <a:rPr lang="en-US" sz="1400" b="1" dirty="0">
                <a:latin typeface="Arial" pitchFamily="34" charset="0"/>
                <a:cs typeface="Arial" pitchFamily="34" charset="0"/>
              </a:rPr>
              <a:t>B. The reading does not say</a:t>
            </a:r>
          </a:p>
        </p:txBody>
      </p:sp>
      <p:sp>
        <p:nvSpPr>
          <p:cNvPr id="18" name="AutoShape 15">
            <a:hlinkClick r:id="" action="ppaction://noaction" highlightClick="1">
              <a:snd r:embed="rId10" name="Incorrect Answer.wav"/>
            </a:hlinkClick>
            <a:extLst>
              <a:ext uri="{FF2B5EF4-FFF2-40B4-BE49-F238E27FC236}">
                <a16:creationId xmlns:a16="http://schemas.microsoft.com/office/drawing/2014/main" id="{191E4E93-0C49-70D2-5197-15A78CFF8CCA}"/>
              </a:ext>
            </a:extLst>
          </p:cNvPr>
          <p:cNvSpPr>
            <a:spLocks noChangeArrowheads="1"/>
          </p:cNvSpPr>
          <p:nvPr/>
        </p:nvSpPr>
        <p:spPr bwMode="auto">
          <a:xfrm>
            <a:off x="5316538" y="4510088"/>
            <a:ext cx="2611437" cy="533400"/>
          </a:xfrm>
          <a:prstGeom prst="actionButtonBlank">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marL="342900" indent="-342900">
              <a:defRPr/>
            </a:pPr>
            <a:r>
              <a:rPr lang="en-US" sz="1400" b="1" dirty="0">
                <a:latin typeface="Arial" pitchFamily="34" charset="0"/>
                <a:cs typeface="Arial" pitchFamily="34" charset="0"/>
              </a:rPr>
              <a:t>C. Up to 2 years </a:t>
            </a:r>
          </a:p>
        </p:txBody>
      </p:sp>
      <p:sp>
        <p:nvSpPr>
          <p:cNvPr id="19" name="AutoShape 16">
            <a:hlinkClick r:id="rId11" action="ppaction://hlinksldjump" highlightClick="1">
              <a:snd r:embed="rId9" name="Correct Answer.wav"/>
            </a:hlinkClick>
            <a:extLst>
              <a:ext uri="{FF2B5EF4-FFF2-40B4-BE49-F238E27FC236}">
                <a16:creationId xmlns:a16="http://schemas.microsoft.com/office/drawing/2014/main" id="{9C1932A2-9501-089A-C0DF-4D477F04FDCB}"/>
              </a:ext>
            </a:extLst>
          </p:cNvPr>
          <p:cNvSpPr>
            <a:spLocks noChangeArrowheads="1"/>
          </p:cNvSpPr>
          <p:nvPr/>
        </p:nvSpPr>
        <p:spPr bwMode="auto">
          <a:xfrm>
            <a:off x="5316538" y="5119688"/>
            <a:ext cx="2611437" cy="533400"/>
          </a:xfrm>
          <a:prstGeom prst="actionButtonBlank">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a:defRPr/>
            </a:pPr>
            <a:r>
              <a:rPr lang="en-US" sz="1400" b="1" dirty="0">
                <a:latin typeface="Arial" pitchFamily="34" charset="0"/>
                <a:cs typeface="Arial" pitchFamily="34" charset="0"/>
              </a:rPr>
              <a:t>D. Up to 40 years</a:t>
            </a:r>
          </a:p>
        </p:txBody>
      </p:sp>
      <p:sp>
        <p:nvSpPr>
          <p:cNvPr id="21" name="Footer Placeholder 3">
            <a:extLst>
              <a:ext uri="{FF2B5EF4-FFF2-40B4-BE49-F238E27FC236}">
                <a16:creationId xmlns:a16="http://schemas.microsoft.com/office/drawing/2014/main" id="{35399D47-6E25-EB3C-8CC9-D720A9FB1736}"/>
              </a:ext>
            </a:extLst>
          </p:cNvPr>
          <p:cNvSpPr>
            <a:spLocks noGrp="1"/>
          </p:cNvSpPr>
          <p:nvPr/>
        </p:nvSpPr>
        <p:spPr>
          <a:xfrm>
            <a:off x="3124200" y="6459538"/>
            <a:ext cx="3733800" cy="365125"/>
          </a:xfrm>
          <a:prstGeom prst="rect">
            <a:avLst/>
          </a:prstGeom>
        </p:spPr>
        <p:txBody>
          <a:bodyPr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sz="1200" kern="1200">
                <a:solidFill>
                  <a:schemeClr val="tx1"/>
                </a:solidFill>
                <a:latin typeface="Arial" charset="0"/>
                <a:ea typeface="+mn-ea"/>
                <a:cs typeface="+mn-cs"/>
              </a:defRPr>
            </a:lvl2pPr>
            <a:lvl3pPr marL="914400" algn="l" rtl="0" fontAlgn="base">
              <a:spcBef>
                <a:spcPct val="0"/>
              </a:spcBef>
              <a:spcAft>
                <a:spcPct val="0"/>
              </a:spcAft>
              <a:defRPr sz="1200" kern="1200">
                <a:solidFill>
                  <a:schemeClr val="tx1"/>
                </a:solidFill>
                <a:latin typeface="Arial" charset="0"/>
                <a:ea typeface="+mn-ea"/>
                <a:cs typeface="+mn-cs"/>
              </a:defRPr>
            </a:lvl3pPr>
            <a:lvl4pPr marL="1371600" algn="l" rtl="0" fontAlgn="base">
              <a:spcBef>
                <a:spcPct val="0"/>
              </a:spcBef>
              <a:spcAft>
                <a:spcPct val="0"/>
              </a:spcAft>
              <a:defRPr sz="1200" kern="1200">
                <a:solidFill>
                  <a:schemeClr val="tx1"/>
                </a:solidFill>
                <a:latin typeface="Arial" charset="0"/>
                <a:ea typeface="+mn-ea"/>
                <a:cs typeface="+mn-cs"/>
              </a:defRPr>
            </a:lvl4pPr>
            <a:lvl5pPr marL="1828800" algn="l"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a:defRPr/>
            </a:pPr>
            <a:r>
              <a:rPr lang="en-US" b="1" dirty="0">
                <a:solidFill>
                  <a:schemeClr val="accent2">
                    <a:lumMod val="75000"/>
                  </a:schemeClr>
                </a:solidFill>
              </a:rPr>
              <a:t>English Language Studies Department </a:t>
            </a:r>
            <a:r>
              <a:rPr lang="en-US" dirty="0"/>
              <a:t>www.seminolestate.edu/adult-ed/els/</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316" fill="hold"/>
                                        <p:tgtEl>
                                          <p:spTgt spid="7"/>
                                        </p:tgtEl>
                                      </p:cBhvr>
                                    </p:cmd>
                                  </p:childTnLst>
                                </p:cTn>
                              </p:par>
                              <p:par>
                                <p:cTn id="7" presetID="1" presetClass="entr" presetSubtype="0" fill="hold" nodeType="withEffect">
                                  <p:stCondLst>
                                    <p:cond delay="0"/>
                                  </p:stCondLst>
                                  <p:childTnLst>
                                    <p:set>
                                      <p:cBhvr>
                                        <p:cTn id="8" dur="1" fill="hold">
                                          <p:stCondLst>
                                            <p:cond delay="0"/>
                                          </p:stCondLst>
                                        </p:cTn>
                                        <p:tgtEl>
                                          <p:spTgt spid="92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9"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5">
            <a:extLst>
              <a:ext uri="{FF2B5EF4-FFF2-40B4-BE49-F238E27FC236}">
                <a16:creationId xmlns:a16="http://schemas.microsoft.com/office/drawing/2014/main" id="{32F0F3FB-1A6D-CD50-CFDF-535A6C2A8BCC}"/>
              </a:ext>
              <a:ext uri="{C183D7F6-B498-43B3-948B-1728B52AA6E4}">
                <adec:decorative xmlns:adec="http://schemas.microsoft.com/office/drawing/2017/decorative" val="1"/>
              </a:ext>
            </a:extLst>
          </p:cNvPr>
          <p:cNvPicPr>
            <a:picLocks noGrp="1" noChangeAspect="1"/>
          </p:cNvPicPr>
          <p:nvPr/>
        </p:nvPicPr>
        <p:blipFill>
          <a:blip r:embed="rId3">
            <a:duotone>
              <a:schemeClr val="accent2">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549FAF3-8E8A-2FDC-DEE0-8DD2FB9081CE}"/>
              </a:ext>
            </a:extLst>
          </p:cNvPr>
          <p:cNvSpPr>
            <a:spLocks noGrp="1"/>
          </p:cNvSpPr>
          <p:nvPr>
            <p:ph type="title" idx="4294967295"/>
          </p:nvPr>
        </p:nvSpPr>
        <p:spPr>
          <a:xfrm>
            <a:off x="457200" y="-1143000"/>
            <a:ext cx="8229600" cy="1143000"/>
          </a:xfrm>
        </p:spPr>
        <p:txBody>
          <a:bodyPr vert="horz" wrap="square" lIns="91440" tIns="45720" rIns="91440" bIns="45720" numCol="1" anchor="b" anchorCtr="0" compatLnSpc="1">
            <a:prstTxWarp prst="textNoShape">
              <a:avLst/>
            </a:prstTxWarp>
          </a:bodyPr>
          <a:lstStyle/>
          <a:p>
            <a:r>
              <a:rPr lang="en-US" dirty="0"/>
              <a:t>Slide 33</a:t>
            </a:r>
          </a:p>
        </p:txBody>
      </p:sp>
      <p:pic>
        <p:nvPicPr>
          <p:cNvPr id="5123" name="Picture 3">
            <a:extLst>
              <a:ext uri="{FF2B5EF4-FFF2-40B4-BE49-F238E27FC236}">
                <a16:creationId xmlns:a16="http://schemas.microsoft.com/office/drawing/2014/main" id="{C00F53A0-4164-4F88-A786-2C4F111DF131}"/>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609600"/>
            <a:ext cx="3213100" cy="29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822" name="Group 207">
            <a:extLst>
              <a:ext uri="{FF2B5EF4-FFF2-40B4-BE49-F238E27FC236}">
                <a16:creationId xmlns:a16="http://schemas.microsoft.com/office/drawing/2014/main" id="{723D592E-A920-5A80-8214-B3FBBFEA7213}"/>
              </a:ext>
              <a:ext uri="{C183D7F6-B498-43B3-948B-1728B52AA6E4}">
                <adec:decorative xmlns:adec="http://schemas.microsoft.com/office/drawing/2017/decorative" val="1"/>
              </a:ext>
            </a:extLst>
          </p:cNvPr>
          <p:cNvGrpSpPr>
            <a:grpSpLocks/>
          </p:cNvGrpSpPr>
          <p:nvPr/>
        </p:nvGrpSpPr>
        <p:grpSpPr bwMode="auto">
          <a:xfrm>
            <a:off x="2438400" y="3505200"/>
            <a:ext cx="4724400" cy="1143000"/>
            <a:chOff x="3886199" y="2362200"/>
            <a:chExt cx="4724401" cy="1143000"/>
          </a:xfrm>
        </p:grpSpPr>
        <p:sp>
          <p:nvSpPr>
            <p:cNvPr id="22" name="Rectangle 21">
              <a:extLst>
                <a:ext uri="{FF2B5EF4-FFF2-40B4-BE49-F238E27FC236}">
                  <a16:creationId xmlns:a16="http://schemas.microsoft.com/office/drawing/2014/main" id="{1BC841BA-8940-BBEE-65EA-040419351F6F}"/>
                </a:ext>
              </a:extLst>
            </p:cNvPr>
            <p:cNvSpPr/>
            <p:nvPr/>
          </p:nvSpPr>
          <p:spPr>
            <a:xfrm>
              <a:off x="3886199" y="2362200"/>
              <a:ext cx="4724401" cy="1143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extrusionH="57150">
                <a:bevelT w="82550" h="38100" prst="coolSlant"/>
              </a:sp3d>
            </a:bodyPr>
            <a:lstStyle/>
            <a:p>
              <a:pPr algn="ctr">
                <a:defRPr/>
              </a:pPr>
              <a:r>
                <a:rPr lang="en-US" sz="6000" dirty="0">
                  <a:solidFill>
                    <a:srgbClr val="000000"/>
                  </a:solidFill>
                  <a:effectLst>
                    <a:reflection blurRad="6350" stA="60000" endA="900" endPos="58000" dir="5400000" sy="-100000" algn="bl" rotWithShape="0"/>
                  </a:effectLst>
                  <a:latin typeface="Eras Bold ITC" pitchFamily="34" charset="0"/>
                </a:rPr>
                <a:t>CORRECT</a:t>
              </a:r>
              <a:r>
                <a:rPr lang="en-US" sz="6600" dirty="0">
                  <a:solidFill>
                    <a:srgbClr val="000000"/>
                  </a:solidFill>
                  <a:effectLst>
                    <a:reflection blurRad="6350" stA="60000" endA="900" endPos="58000" dir="5400000" sy="-100000" algn="bl" rotWithShape="0"/>
                  </a:effectLst>
                  <a:latin typeface="Eras Bold ITC" pitchFamily="34" charset="0"/>
                </a:rPr>
                <a:t>!</a:t>
              </a:r>
              <a:endParaRPr lang="en-US" sz="6000" dirty="0">
                <a:solidFill>
                  <a:srgbClr val="000000"/>
                </a:solidFill>
                <a:effectLst>
                  <a:reflection blurRad="6350" stA="60000" endA="900" endPos="58000" dir="5400000" sy="-100000" algn="bl" rotWithShape="0"/>
                </a:effectLst>
                <a:latin typeface="Eras Bold ITC" pitchFamily="34" charset="0"/>
              </a:endParaRPr>
            </a:p>
          </p:txBody>
        </p:sp>
        <p:pic>
          <p:nvPicPr>
            <p:cNvPr id="34826" name="Picture 2">
              <a:extLst>
                <a:ext uri="{FF2B5EF4-FFF2-40B4-BE49-F238E27FC236}">
                  <a16:creationId xmlns:a16="http://schemas.microsoft.com/office/drawing/2014/main" id="{794488FF-AA73-47C7-EF06-F78B864467E5}"/>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2000" y="2590800"/>
              <a:ext cx="9398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 name="Action Button: Forward or Next 19">
            <a:hlinkClick r:id="" action="ppaction://hlinkshowjump?jump=nextslide" highlightClick="1"/>
            <a:extLst>
              <a:ext uri="{FF2B5EF4-FFF2-40B4-BE49-F238E27FC236}">
                <a16:creationId xmlns:a16="http://schemas.microsoft.com/office/drawing/2014/main" id="{BCF8176F-C14D-7D41-3B5A-93B113CAE0EE}"/>
              </a:ext>
              <a:ext uri="{C183D7F6-B498-43B3-948B-1728B52AA6E4}">
                <adec:decorative xmlns:adec="http://schemas.microsoft.com/office/drawing/2017/decorative" val="1"/>
              </a:ext>
            </a:extLst>
          </p:cNvPr>
          <p:cNvSpPr/>
          <p:nvPr/>
        </p:nvSpPr>
        <p:spPr>
          <a:xfrm>
            <a:off x="4191000" y="4876800"/>
            <a:ext cx="987425" cy="685800"/>
          </a:xfrm>
          <a:prstGeom prst="actionButtonForwardNext">
            <a:avLst/>
          </a:prstGeom>
          <a:ln/>
        </p:spPr>
        <p:style>
          <a:lnRef idx="3">
            <a:schemeClr val="lt1"/>
          </a:lnRef>
          <a:fillRef idx="1">
            <a:schemeClr val="accent2"/>
          </a:fillRef>
          <a:effectRef idx="1">
            <a:schemeClr val="accent2"/>
          </a:effectRef>
          <a:fontRef idx="minor">
            <a:schemeClr val="lt1"/>
          </a:fontRef>
        </p:style>
        <p:txBody>
          <a:bodyPr anchor="ctr"/>
          <a:lstStyle/>
          <a:p>
            <a:pPr algn="ctr">
              <a:defRPr/>
            </a:pPr>
            <a:endParaRPr lang="en-US"/>
          </a:p>
        </p:txBody>
      </p:sp>
      <p:sp>
        <p:nvSpPr>
          <p:cNvPr id="34820" name="TextBox 18">
            <a:extLst>
              <a:ext uri="{FF2B5EF4-FFF2-40B4-BE49-F238E27FC236}">
                <a16:creationId xmlns:a16="http://schemas.microsoft.com/office/drawing/2014/main" id="{2CC459BE-500F-D7E1-CDFC-16BE68325D13}"/>
              </a:ext>
            </a:extLst>
          </p:cNvPr>
          <p:cNvSpPr txBox="1">
            <a:spLocks noChangeArrowheads="1"/>
          </p:cNvSpPr>
          <p:nvPr/>
        </p:nvSpPr>
        <p:spPr bwMode="auto">
          <a:xfrm>
            <a:off x="3810000" y="5791200"/>
            <a:ext cx="228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1800" b="1" i="1"/>
              <a:t>Go to Next Slide</a:t>
            </a:r>
          </a:p>
        </p:txBody>
      </p:sp>
      <p:sp>
        <p:nvSpPr>
          <p:cNvPr id="10" name="Footer Placeholder 3">
            <a:extLst>
              <a:ext uri="{FF2B5EF4-FFF2-40B4-BE49-F238E27FC236}">
                <a16:creationId xmlns:a16="http://schemas.microsoft.com/office/drawing/2014/main" id="{9F2AED1F-5FD3-A8CF-6191-B7CABA848DB7}"/>
              </a:ext>
            </a:extLst>
          </p:cNvPr>
          <p:cNvSpPr>
            <a:spLocks noGrp="1"/>
          </p:cNvSpPr>
          <p:nvPr/>
        </p:nvSpPr>
        <p:spPr>
          <a:xfrm>
            <a:off x="3124200" y="6459538"/>
            <a:ext cx="3733800" cy="365125"/>
          </a:xfrm>
          <a:prstGeom prst="rect">
            <a:avLst/>
          </a:prstGeom>
        </p:spPr>
        <p:txBody>
          <a:bodyPr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sz="1200" kern="1200">
                <a:solidFill>
                  <a:schemeClr val="tx1"/>
                </a:solidFill>
                <a:latin typeface="Arial" charset="0"/>
                <a:ea typeface="+mn-ea"/>
                <a:cs typeface="+mn-cs"/>
              </a:defRPr>
            </a:lvl2pPr>
            <a:lvl3pPr marL="914400" algn="l" rtl="0" fontAlgn="base">
              <a:spcBef>
                <a:spcPct val="0"/>
              </a:spcBef>
              <a:spcAft>
                <a:spcPct val="0"/>
              </a:spcAft>
              <a:defRPr sz="1200" kern="1200">
                <a:solidFill>
                  <a:schemeClr val="tx1"/>
                </a:solidFill>
                <a:latin typeface="Arial" charset="0"/>
                <a:ea typeface="+mn-ea"/>
                <a:cs typeface="+mn-cs"/>
              </a:defRPr>
            </a:lvl3pPr>
            <a:lvl4pPr marL="1371600" algn="l" rtl="0" fontAlgn="base">
              <a:spcBef>
                <a:spcPct val="0"/>
              </a:spcBef>
              <a:spcAft>
                <a:spcPct val="0"/>
              </a:spcAft>
              <a:defRPr sz="1200" kern="1200">
                <a:solidFill>
                  <a:schemeClr val="tx1"/>
                </a:solidFill>
                <a:latin typeface="Arial" charset="0"/>
                <a:ea typeface="+mn-ea"/>
                <a:cs typeface="+mn-cs"/>
              </a:defRPr>
            </a:lvl4pPr>
            <a:lvl5pPr marL="1828800" algn="l"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a:defRPr/>
            </a:pPr>
            <a:r>
              <a:rPr lang="en-US" b="1" dirty="0">
                <a:solidFill>
                  <a:schemeClr val="accent2">
                    <a:lumMod val="75000"/>
                  </a:schemeClr>
                </a:solidFill>
              </a:rPr>
              <a:t>English Language Studies Department </a:t>
            </a:r>
            <a:r>
              <a:rPr lang="en-US" dirty="0"/>
              <a:t>www.seminolestate.edu/adult-ed/els/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nodeType="afterEffect">
                                  <p:stCondLst>
                                    <p:cond delay="0"/>
                                  </p:stCondLst>
                                  <p:childTnLst>
                                    <p:set>
                                      <p:cBhvr>
                                        <p:cTn id="6" dur="1" fill="hold">
                                          <p:stCondLst>
                                            <p:cond delay="0"/>
                                          </p:stCondLst>
                                        </p:cTn>
                                        <p:tgtEl>
                                          <p:spTgt spid="5123"/>
                                        </p:tgtEl>
                                        <p:attrNameLst>
                                          <p:attrName>style.visibility</p:attrName>
                                        </p:attrNameLst>
                                      </p:cBhvr>
                                      <p:to>
                                        <p:strVal val="visible"/>
                                      </p:to>
                                    </p:set>
                                    <p:animScale>
                                      <p:cBhvr>
                                        <p:cTn id="7" dur="1000" decel="50000" fill="hold">
                                          <p:stCondLst>
                                            <p:cond delay="0"/>
                                          </p:stCondLst>
                                        </p:cTn>
                                        <p:tgtEl>
                                          <p:spTgt spid="512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5123"/>
                                        </p:tgtEl>
                                        <p:attrNameLst>
                                          <p:attrName>ppt_x</p:attrName>
                                          <p:attrName>ppt_y</p:attrName>
                                        </p:attrNameLst>
                                      </p:cBhvr>
                                    </p:animMotion>
                                    <p:animEffect transition="in" filter="fade">
                                      <p:cBhvr>
                                        <p:cTn id="9" dur="10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Content Placeholder 5">
            <a:extLst>
              <a:ext uri="{FF2B5EF4-FFF2-40B4-BE49-F238E27FC236}">
                <a16:creationId xmlns:a16="http://schemas.microsoft.com/office/drawing/2014/main" id="{E3832024-8DA3-903F-E140-11AB08B89DBD}"/>
              </a:ext>
              <a:ext uri="{C183D7F6-B498-43B3-948B-1728B52AA6E4}">
                <adec:decorative xmlns:adec="http://schemas.microsoft.com/office/drawing/2017/decorative" val="1"/>
              </a:ext>
            </a:extLst>
          </p:cNvPr>
          <p:cNvPicPr>
            <a:picLocks noGrp="1" noChangeAspect="1"/>
          </p:cNvPicPr>
          <p:nvPr/>
        </p:nvPicPr>
        <p:blipFill>
          <a:blip r:embed="rId4">
            <a:duotone>
              <a:schemeClr val="accent2">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6C386C3-4E07-18C5-B63D-E78E845DBC1E}"/>
              </a:ext>
            </a:extLst>
          </p:cNvPr>
          <p:cNvSpPr>
            <a:spLocks noGrp="1"/>
          </p:cNvSpPr>
          <p:nvPr>
            <p:ph type="title" idx="4294967295"/>
          </p:nvPr>
        </p:nvSpPr>
        <p:spPr>
          <a:xfrm>
            <a:off x="457200" y="-1143000"/>
            <a:ext cx="8229600" cy="1143000"/>
          </a:xfrm>
        </p:spPr>
        <p:txBody>
          <a:bodyPr vert="horz" wrap="square" lIns="91440" tIns="45720" rIns="91440" bIns="45720" numCol="1" anchor="b" anchorCtr="0" compatLnSpc="1">
            <a:prstTxWarp prst="textNoShape">
              <a:avLst/>
            </a:prstTxWarp>
          </a:bodyPr>
          <a:lstStyle/>
          <a:p>
            <a:r>
              <a:rPr lang="en-US" dirty="0"/>
              <a:t>Slide 34</a:t>
            </a:r>
          </a:p>
        </p:txBody>
      </p:sp>
      <p:sp>
        <p:nvSpPr>
          <p:cNvPr id="109" name="Rectangle 108">
            <a:extLst>
              <a:ext uri="{FF2B5EF4-FFF2-40B4-BE49-F238E27FC236}">
                <a16:creationId xmlns:a16="http://schemas.microsoft.com/office/drawing/2014/main" id="{88154F99-E27A-F2B2-A055-FF42BB8C8B3F}"/>
              </a:ext>
            </a:extLst>
          </p:cNvPr>
          <p:cNvSpPr/>
          <p:nvPr/>
        </p:nvSpPr>
        <p:spPr>
          <a:xfrm>
            <a:off x="457200" y="152400"/>
            <a:ext cx="8458200" cy="2308225"/>
          </a:xfrm>
          <a:prstGeom prst="rect">
            <a:avLst/>
          </a:prstGeom>
        </p:spPr>
        <p:txBody>
          <a:bodyPr>
            <a:spAutoFit/>
          </a:bodyPr>
          <a:lstStyle/>
          <a:p>
            <a:pPr algn="ctr">
              <a:defRPr/>
            </a:pPr>
            <a:r>
              <a:rPr lang="en-US" sz="2800" b="1" i="1" dirty="0">
                <a:solidFill>
                  <a:srgbClr val="000000"/>
                </a:solidFill>
                <a:effectLst>
                  <a:outerShdw blurRad="38100" dist="38100" dir="2700000" algn="tl">
                    <a:srgbClr val="C0C0C0"/>
                  </a:outerShdw>
                </a:effectLst>
                <a:latin typeface="Arial" charset="0"/>
              </a:rPr>
              <a:t>Congratulations!</a:t>
            </a:r>
          </a:p>
          <a:p>
            <a:pPr algn="ctr">
              <a:defRPr/>
            </a:pPr>
            <a:r>
              <a:rPr lang="en-US" sz="2800" b="1" i="1" dirty="0">
                <a:solidFill>
                  <a:srgbClr val="000000"/>
                </a:solidFill>
                <a:effectLst>
                  <a:outerShdw blurRad="38100" dist="38100" dir="2700000" algn="tl">
                    <a:srgbClr val="C0C0C0"/>
                  </a:outerShdw>
                </a:effectLst>
                <a:latin typeface="Arial" charset="0"/>
              </a:rPr>
              <a:t>You have successfully completed the </a:t>
            </a:r>
          </a:p>
          <a:p>
            <a:pPr algn="ctr">
              <a:defRPr/>
            </a:pPr>
            <a:r>
              <a:rPr lang="en-US" sz="2800" b="1" i="1" dirty="0">
                <a:solidFill>
                  <a:srgbClr val="000000"/>
                </a:solidFill>
                <a:effectLst>
                  <a:outerShdw blurRad="38100" dist="38100" dir="2700000" algn="tl">
                    <a:srgbClr val="C0C0C0"/>
                  </a:outerShdw>
                </a:effectLst>
                <a:latin typeface="Arial" charset="0"/>
              </a:rPr>
              <a:t>Seminole State College - ELS Department’s</a:t>
            </a:r>
          </a:p>
          <a:p>
            <a:pPr algn="ctr">
              <a:defRPr/>
            </a:pPr>
            <a:r>
              <a:rPr lang="en-US" sz="3200" b="1" i="1" dirty="0">
                <a:solidFill>
                  <a:srgbClr val="C00000"/>
                </a:solidFill>
                <a:effectLst>
                  <a:outerShdw blurRad="38100" dist="38100" dir="2700000" algn="tl">
                    <a:srgbClr val="C0C0C0"/>
                  </a:outerShdw>
                </a:effectLst>
                <a:latin typeface="Arial Black" pitchFamily="34" charset="0"/>
              </a:rPr>
              <a:t>Time Management </a:t>
            </a:r>
            <a:br>
              <a:rPr lang="en-US" sz="3200" b="1" i="1" dirty="0">
                <a:solidFill>
                  <a:srgbClr val="C00000"/>
                </a:solidFill>
                <a:effectLst>
                  <a:outerShdw blurRad="38100" dist="38100" dir="2700000" algn="tl">
                    <a:srgbClr val="C0C0C0"/>
                  </a:outerShdw>
                </a:effectLst>
                <a:latin typeface="Arial Black" pitchFamily="34" charset="0"/>
              </a:rPr>
            </a:br>
            <a:r>
              <a:rPr lang="en-US" sz="2800" b="1" i="1" dirty="0">
                <a:solidFill>
                  <a:srgbClr val="000000"/>
                </a:solidFill>
                <a:effectLst>
                  <a:outerShdw blurRad="38100" dist="38100" dir="2700000" algn="tl">
                    <a:srgbClr val="C0C0C0"/>
                  </a:outerShdw>
                </a:effectLst>
                <a:latin typeface="Arial" charset="0"/>
              </a:rPr>
              <a:t>Tutorial!</a:t>
            </a:r>
            <a:endParaRPr lang="en-US" sz="2800" dirty="0">
              <a:latin typeface="Arial" charset="0"/>
            </a:endParaRPr>
          </a:p>
        </p:txBody>
      </p:sp>
      <p:grpSp>
        <p:nvGrpSpPr>
          <p:cNvPr id="35844" name="Group 249">
            <a:extLst>
              <a:ext uri="{FF2B5EF4-FFF2-40B4-BE49-F238E27FC236}">
                <a16:creationId xmlns:a16="http://schemas.microsoft.com/office/drawing/2014/main" id="{64A3D4E7-788B-94F6-8BF8-9E5B2D5B8A53}"/>
              </a:ext>
              <a:ext uri="{C183D7F6-B498-43B3-948B-1728B52AA6E4}">
                <adec:decorative xmlns:adec="http://schemas.microsoft.com/office/drawing/2017/decorative" val="1"/>
              </a:ext>
            </a:extLst>
          </p:cNvPr>
          <p:cNvGrpSpPr>
            <a:grpSpLocks/>
          </p:cNvGrpSpPr>
          <p:nvPr/>
        </p:nvGrpSpPr>
        <p:grpSpPr bwMode="auto">
          <a:xfrm>
            <a:off x="3529013" y="2500313"/>
            <a:ext cx="2352675" cy="2224087"/>
            <a:chOff x="1554" y="642"/>
            <a:chExt cx="2185" cy="2220"/>
          </a:xfrm>
        </p:grpSpPr>
        <p:sp>
          <p:nvSpPr>
            <p:cNvPr id="35850" name="Freeform 67">
              <a:extLst>
                <a:ext uri="{FF2B5EF4-FFF2-40B4-BE49-F238E27FC236}">
                  <a16:creationId xmlns:a16="http://schemas.microsoft.com/office/drawing/2014/main" id="{39DCC765-3489-6453-30D1-964734138E48}"/>
                </a:ext>
              </a:extLst>
            </p:cNvPr>
            <p:cNvSpPr>
              <a:spLocks/>
            </p:cNvSpPr>
            <p:nvPr/>
          </p:nvSpPr>
          <p:spPr bwMode="auto">
            <a:xfrm>
              <a:off x="1616" y="908"/>
              <a:ext cx="2123" cy="1575"/>
            </a:xfrm>
            <a:custGeom>
              <a:avLst/>
              <a:gdLst>
                <a:gd name="T0" fmla="*/ 0 w 2123"/>
                <a:gd name="T1" fmla="*/ 0 h 1575"/>
                <a:gd name="T2" fmla="*/ 35 w 2123"/>
                <a:gd name="T3" fmla="*/ 1079 h 1575"/>
                <a:gd name="T4" fmla="*/ 38 w 2123"/>
                <a:gd name="T5" fmla="*/ 1081 h 1575"/>
                <a:gd name="T6" fmla="*/ 51 w 2123"/>
                <a:gd name="T7" fmla="*/ 1089 h 1575"/>
                <a:gd name="T8" fmla="*/ 68 w 2123"/>
                <a:gd name="T9" fmla="*/ 1101 h 1575"/>
                <a:gd name="T10" fmla="*/ 93 w 2123"/>
                <a:gd name="T11" fmla="*/ 1117 h 1575"/>
                <a:gd name="T12" fmla="*/ 124 w 2123"/>
                <a:gd name="T13" fmla="*/ 1137 h 1575"/>
                <a:gd name="T14" fmla="*/ 162 w 2123"/>
                <a:gd name="T15" fmla="*/ 1160 h 1575"/>
                <a:gd name="T16" fmla="*/ 205 w 2123"/>
                <a:gd name="T17" fmla="*/ 1185 h 1575"/>
                <a:gd name="T18" fmla="*/ 254 w 2123"/>
                <a:gd name="T19" fmla="*/ 1213 h 1575"/>
                <a:gd name="T20" fmla="*/ 306 w 2123"/>
                <a:gd name="T21" fmla="*/ 1242 h 1575"/>
                <a:gd name="T22" fmla="*/ 364 w 2123"/>
                <a:gd name="T23" fmla="*/ 1273 h 1575"/>
                <a:gd name="T24" fmla="*/ 426 w 2123"/>
                <a:gd name="T25" fmla="*/ 1304 h 1575"/>
                <a:gd name="T26" fmla="*/ 491 w 2123"/>
                <a:gd name="T27" fmla="*/ 1336 h 1575"/>
                <a:gd name="T28" fmla="*/ 561 w 2123"/>
                <a:gd name="T29" fmla="*/ 1368 h 1575"/>
                <a:gd name="T30" fmla="*/ 633 w 2123"/>
                <a:gd name="T31" fmla="*/ 1398 h 1575"/>
                <a:gd name="T32" fmla="*/ 708 w 2123"/>
                <a:gd name="T33" fmla="*/ 1428 h 1575"/>
                <a:gd name="T34" fmla="*/ 786 w 2123"/>
                <a:gd name="T35" fmla="*/ 1457 h 1575"/>
                <a:gd name="T36" fmla="*/ 865 w 2123"/>
                <a:gd name="T37" fmla="*/ 1483 h 1575"/>
                <a:gd name="T38" fmla="*/ 947 w 2123"/>
                <a:gd name="T39" fmla="*/ 1508 h 1575"/>
                <a:gd name="T40" fmla="*/ 1030 w 2123"/>
                <a:gd name="T41" fmla="*/ 1529 h 1575"/>
                <a:gd name="T42" fmla="*/ 1113 w 2123"/>
                <a:gd name="T43" fmla="*/ 1547 h 1575"/>
                <a:gd name="T44" fmla="*/ 1197 w 2123"/>
                <a:gd name="T45" fmla="*/ 1560 h 1575"/>
                <a:gd name="T46" fmla="*/ 1282 w 2123"/>
                <a:gd name="T47" fmla="*/ 1570 h 1575"/>
                <a:gd name="T48" fmla="*/ 1367 w 2123"/>
                <a:gd name="T49" fmla="*/ 1575 h 1575"/>
                <a:gd name="T50" fmla="*/ 1450 w 2123"/>
                <a:gd name="T51" fmla="*/ 1575 h 1575"/>
                <a:gd name="T52" fmla="*/ 1533 w 2123"/>
                <a:gd name="T53" fmla="*/ 1568 h 1575"/>
                <a:gd name="T54" fmla="*/ 1616 w 2123"/>
                <a:gd name="T55" fmla="*/ 1556 h 1575"/>
                <a:gd name="T56" fmla="*/ 1696 w 2123"/>
                <a:gd name="T57" fmla="*/ 1538 h 1575"/>
                <a:gd name="T58" fmla="*/ 1774 w 2123"/>
                <a:gd name="T59" fmla="*/ 1511 h 1575"/>
                <a:gd name="T60" fmla="*/ 1850 w 2123"/>
                <a:gd name="T61" fmla="*/ 1477 h 1575"/>
                <a:gd name="T62" fmla="*/ 1924 w 2123"/>
                <a:gd name="T63" fmla="*/ 1436 h 1575"/>
                <a:gd name="T64" fmla="*/ 1995 w 2123"/>
                <a:gd name="T65" fmla="*/ 1387 h 1575"/>
                <a:gd name="T66" fmla="*/ 2062 w 2123"/>
                <a:gd name="T67" fmla="*/ 1328 h 1575"/>
                <a:gd name="T68" fmla="*/ 2123 w 2123"/>
                <a:gd name="T69" fmla="*/ 31 h 1575"/>
                <a:gd name="T70" fmla="*/ 0 w 2123"/>
                <a:gd name="T71" fmla="*/ 0 h 157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123"/>
                <a:gd name="T109" fmla="*/ 0 h 1575"/>
                <a:gd name="T110" fmla="*/ 2123 w 2123"/>
                <a:gd name="T111" fmla="*/ 1575 h 157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123" h="1575">
                  <a:moveTo>
                    <a:pt x="0" y="0"/>
                  </a:moveTo>
                  <a:lnTo>
                    <a:pt x="35" y="1079"/>
                  </a:lnTo>
                  <a:lnTo>
                    <a:pt x="38" y="1081"/>
                  </a:lnTo>
                  <a:lnTo>
                    <a:pt x="51" y="1089"/>
                  </a:lnTo>
                  <a:lnTo>
                    <a:pt x="68" y="1101"/>
                  </a:lnTo>
                  <a:lnTo>
                    <a:pt x="93" y="1117"/>
                  </a:lnTo>
                  <a:lnTo>
                    <a:pt x="124" y="1137"/>
                  </a:lnTo>
                  <a:lnTo>
                    <a:pt x="162" y="1160"/>
                  </a:lnTo>
                  <a:lnTo>
                    <a:pt x="205" y="1185"/>
                  </a:lnTo>
                  <a:lnTo>
                    <a:pt x="254" y="1213"/>
                  </a:lnTo>
                  <a:lnTo>
                    <a:pt x="306" y="1242"/>
                  </a:lnTo>
                  <a:lnTo>
                    <a:pt x="364" y="1273"/>
                  </a:lnTo>
                  <a:lnTo>
                    <a:pt x="426" y="1304"/>
                  </a:lnTo>
                  <a:lnTo>
                    <a:pt x="491" y="1336"/>
                  </a:lnTo>
                  <a:lnTo>
                    <a:pt x="561" y="1368"/>
                  </a:lnTo>
                  <a:lnTo>
                    <a:pt x="633" y="1398"/>
                  </a:lnTo>
                  <a:lnTo>
                    <a:pt x="708" y="1428"/>
                  </a:lnTo>
                  <a:lnTo>
                    <a:pt x="786" y="1457"/>
                  </a:lnTo>
                  <a:lnTo>
                    <a:pt x="865" y="1483"/>
                  </a:lnTo>
                  <a:lnTo>
                    <a:pt x="947" y="1508"/>
                  </a:lnTo>
                  <a:lnTo>
                    <a:pt x="1030" y="1529"/>
                  </a:lnTo>
                  <a:lnTo>
                    <a:pt x="1113" y="1547"/>
                  </a:lnTo>
                  <a:lnTo>
                    <a:pt x="1197" y="1560"/>
                  </a:lnTo>
                  <a:lnTo>
                    <a:pt x="1282" y="1570"/>
                  </a:lnTo>
                  <a:lnTo>
                    <a:pt x="1367" y="1575"/>
                  </a:lnTo>
                  <a:lnTo>
                    <a:pt x="1450" y="1575"/>
                  </a:lnTo>
                  <a:lnTo>
                    <a:pt x="1533" y="1568"/>
                  </a:lnTo>
                  <a:lnTo>
                    <a:pt x="1616" y="1556"/>
                  </a:lnTo>
                  <a:lnTo>
                    <a:pt x="1696" y="1538"/>
                  </a:lnTo>
                  <a:lnTo>
                    <a:pt x="1774" y="1511"/>
                  </a:lnTo>
                  <a:lnTo>
                    <a:pt x="1850" y="1477"/>
                  </a:lnTo>
                  <a:lnTo>
                    <a:pt x="1924" y="1436"/>
                  </a:lnTo>
                  <a:lnTo>
                    <a:pt x="1995" y="1387"/>
                  </a:lnTo>
                  <a:lnTo>
                    <a:pt x="2062" y="1328"/>
                  </a:lnTo>
                  <a:lnTo>
                    <a:pt x="2123" y="31"/>
                  </a:lnTo>
                  <a:lnTo>
                    <a:pt x="0" y="0"/>
                  </a:lnTo>
                  <a:close/>
                </a:path>
              </a:pathLst>
            </a:custGeom>
            <a:solidFill>
              <a:srgbClr val="CCFFF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851" name="Freeform 68">
              <a:extLst>
                <a:ext uri="{FF2B5EF4-FFF2-40B4-BE49-F238E27FC236}">
                  <a16:creationId xmlns:a16="http://schemas.microsoft.com/office/drawing/2014/main" id="{B0AAED23-E955-5950-808F-A553D857C78E}"/>
                </a:ext>
              </a:extLst>
            </p:cNvPr>
            <p:cNvSpPr>
              <a:spLocks/>
            </p:cNvSpPr>
            <p:nvPr/>
          </p:nvSpPr>
          <p:spPr bwMode="auto">
            <a:xfrm>
              <a:off x="3076" y="913"/>
              <a:ext cx="209" cy="202"/>
            </a:xfrm>
            <a:custGeom>
              <a:avLst/>
              <a:gdLst>
                <a:gd name="T0" fmla="*/ 55 w 209"/>
                <a:gd name="T1" fmla="*/ 0 h 202"/>
                <a:gd name="T2" fmla="*/ 52 w 209"/>
                <a:gd name="T3" fmla="*/ 2 h 202"/>
                <a:gd name="T4" fmla="*/ 52 w 209"/>
                <a:gd name="T5" fmla="*/ 6 h 202"/>
                <a:gd name="T6" fmla="*/ 27 w 209"/>
                <a:gd name="T7" fmla="*/ 26 h 202"/>
                <a:gd name="T8" fmla="*/ 26 w 209"/>
                <a:gd name="T9" fmla="*/ 21 h 202"/>
                <a:gd name="T10" fmla="*/ 20 w 209"/>
                <a:gd name="T11" fmla="*/ 19 h 202"/>
                <a:gd name="T12" fmla="*/ 20 w 209"/>
                <a:gd name="T13" fmla="*/ 19 h 202"/>
                <a:gd name="T14" fmla="*/ 19 w 209"/>
                <a:gd name="T15" fmla="*/ 19 h 202"/>
                <a:gd name="T16" fmla="*/ 6 w 209"/>
                <a:gd name="T17" fmla="*/ 16 h 202"/>
                <a:gd name="T18" fmla="*/ 5 w 209"/>
                <a:gd name="T19" fmla="*/ 16 h 202"/>
                <a:gd name="T20" fmla="*/ 5 w 209"/>
                <a:gd name="T21" fmla="*/ 17 h 202"/>
                <a:gd name="T22" fmla="*/ 5 w 209"/>
                <a:gd name="T23" fmla="*/ 18 h 202"/>
                <a:gd name="T24" fmla="*/ 6 w 209"/>
                <a:gd name="T25" fmla="*/ 18 h 202"/>
                <a:gd name="T26" fmla="*/ 14 w 209"/>
                <a:gd name="T27" fmla="*/ 20 h 202"/>
                <a:gd name="T28" fmla="*/ 14 w 209"/>
                <a:gd name="T29" fmla="*/ 21 h 202"/>
                <a:gd name="T30" fmla="*/ 1 w 209"/>
                <a:gd name="T31" fmla="*/ 19 h 202"/>
                <a:gd name="T32" fmla="*/ 1 w 209"/>
                <a:gd name="T33" fmla="*/ 19 h 202"/>
                <a:gd name="T34" fmla="*/ 0 w 209"/>
                <a:gd name="T35" fmla="*/ 19 h 202"/>
                <a:gd name="T36" fmla="*/ 1 w 209"/>
                <a:gd name="T37" fmla="*/ 20 h 202"/>
                <a:gd name="T38" fmla="*/ 1 w 209"/>
                <a:gd name="T39" fmla="*/ 21 h 202"/>
                <a:gd name="T40" fmla="*/ 13 w 209"/>
                <a:gd name="T41" fmla="*/ 24 h 202"/>
                <a:gd name="T42" fmla="*/ 13 w 209"/>
                <a:gd name="T43" fmla="*/ 24 h 202"/>
                <a:gd name="T44" fmla="*/ 13 w 209"/>
                <a:gd name="T45" fmla="*/ 24 h 202"/>
                <a:gd name="T46" fmla="*/ 13 w 209"/>
                <a:gd name="T47" fmla="*/ 24 h 202"/>
                <a:gd name="T48" fmla="*/ 3 w 209"/>
                <a:gd name="T49" fmla="*/ 22 h 202"/>
                <a:gd name="T50" fmla="*/ 3 w 209"/>
                <a:gd name="T51" fmla="*/ 22 h 202"/>
                <a:gd name="T52" fmla="*/ 1 w 209"/>
                <a:gd name="T53" fmla="*/ 22 h 202"/>
                <a:gd name="T54" fmla="*/ 3 w 209"/>
                <a:gd name="T55" fmla="*/ 24 h 202"/>
                <a:gd name="T56" fmla="*/ 3 w 209"/>
                <a:gd name="T57" fmla="*/ 25 h 202"/>
                <a:gd name="T58" fmla="*/ 13 w 209"/>
                <a:gd name="T59" fmla="*/ 27 h 202"/>
                <a:gd name="T60" fmla="*/ 13 w 209"/>
                <a:gd name="T61" fmla="*/ 27 h 202"/>
                <a:gd name="T62" fmla="*/ 5 w 209"/>
                <a:gd name="T63" fmla="*/ 25 h 202"/>
                <a:gd name="T64" fmla="*/ 4 w 209"/>
                <a:gd name="T65" fmla="*/ 25 h 202"/>
                <a:gd name="T66" fmla="*/ 3 w 209"/>
                <a:gd name="T67" fmla="*/ 26 h 202"/>
                <a:gd name="T68" fmla="*/ 3 w 209"/>
                <a:gd name="T69" fmla="*/ 27 h 202"/>
                <a:gd name="T70" fmla="*/ 4 w 209"/>
                <a:gd name="T71" fmla="*/ 27 h 202"/>
                <a:gd name="T72" fmla="*/ 17 w 209"/>
                <a:gd name="T73" fmla="*/ 30 h 202"/>
                <a:gd name="T74" fmla="*/ 18 w 209"/>
                <a:gd name="T75" fmla="*/ 30 h 202"/>
                <a:gd name="T76" fmla="*/ 19 w 209"/>
                <a:gd name="T77" fmla="*/ 31 h 202"/>
                <a:gd name="T78" fmla="*/ 24 w 209"/>
                <a:gd name="T79" fmla="*/ 30 h 202"/>
                <a:gd name="T80" fmla="*/ 27 w 209"/>
                <a:gd name="T81" fmla="*/ 28 h 202"/>
                <a:gd name="T82" fmla="*/ 84 w 209"/>
                <a:gd name="T83" fmla="*/ 53 h 202"/>
                <a:gd name="T84" fmla="*/ 67 w 209"/>
                <a:gd name="T85" fmla="*/ 121 h 202"/>
                <a:gd name="T86" fmla="*/ 104 w 209"/>
                <a:gd name="T87" fmla="*/ 158 h 202"/>
                <a:gd name="T88" fmla="*/ 126 w 209"/>
                <a:gd name="T89" fmla="*/ 176 h 202"/>
                <a:gd name="T90" fmla="*/ 137 w 209"/>
                <a:gd name="T91" fmla="*/ 183 h 202"/>
                <a:gd name="T92" fmla="*/ 164 w 209"/>
                <a:gd name="T93" fmla="*/ 155 h 202"/>
                <a:gd name="T94" fmla="*/ 179 w 209"/>
                <a:gd name="T95" fmla="*/ 172 h 202"/>
                <a:gd name="T96" fmla="*/ 192 w 209"/>
                <a:gd name="T97" fmla="*/ 187 h 202"/>
                <a:gd name="T98" fmla="*/ 201 w 209"/>
                <a:gd name="T99" fmla="*/ 198 h 202"/>
                <a:gd name="T100" fmla="*/ 206 w 209"/>
                <a:gd name="T101" fmla="*/ 202 h 202"/>
                <a:gd name="T102" fmla="*/ 209 w 209"/>
                <a:gd name="T103" fmla="*/ 201 h 202"/>
                <a:gd name="T104" fmla="*/ 209 w 209"/>
                <a:gd name="T105" fmla="*/ 198 h 20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09"/>
                <a:gd name="T160" fmla="*/ 0 h 202"/>
                <a:gd name="T161" fmla="*/ 209 w 209"/>
                <a:gd name="T162" fmla="*/ 202 h 20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09" h="202">
                  <a:moveTo>
                    <a:pt x="143" y="72"/>
                  </a:moveTo>
                  <a:lnTo>
                    <a:pt x="55" y="0"/>
                  </a:lnTo>
                  <a:lnTo>
                    <a:pt x="53" y="0"/>
                  </a:lnTo>
                  <a:lnTo>
                    <a:pt x="52" y="2"/>
                  </a:lnTo>
                  <a:lnTo>
                    <a:pt x="52" y="5"/>
                  </a:lnTo>
                  <a:lnTo>
                    <a:pt x="52" y="6"/>
                  </a:lnTo>
                  <a:lnTo>
                    <a:pt x="72" y="36"/>
                  </a:lnTo>
                  <a:lnTo>
                    <a:pt x="27" y="26"/>
                  </a:lnTo>
                  <a:lnTo>
                    <a:pt x="27" y="24"/>
                  </a:lnTo>
                  <a:lnTo>
                    <a:pt x="26" y="21"/>
                  </a:lnTo>
                  <a:lnTo>
                    <a:pt x="24" y="20"/>
                  </a:lnTo>
                  <a:lnTo>
                    <a:pt x="20" y="19"/>
                  </a:lnTo>
                  <a:lnTo>
                    <a:pt x="19" y="19"/>
                  </a:lnTo>
                  <a:lnTo>
                    <a:pt x="18" y="19"/>
                  </a:lnTo>
                  <a:lnTo>
                    <a:pt x="6" y="16"/>
                  </a:lnTo>
                  <a:lnTo>
                    <a:pt x="5" y="16"/>
                  </a:lnTo>
                  <a:lnTo>
                    <a:pt x="5" y="17"/>
                  </a:lnTo>
                  <a:lnTo>
                    <a:pt x="5" y="18"/>
                  </a:lnTo>
                  <a:lnTo>
                    <a:pt x="6" y="18"/>
                  </a:lnTo>
                  <a:lnTo>
                    <a:pt x="15" y="20"/>
                  </a:lnTo>
                  <a:lnTo>
                    <a:pt x="14" y="20"/>
                  </a:lnTo>
                  <a:lnTo>
                    <a:pt x="14" y="21"/>
                  </a:lnTo>
                  <a:lnTo>
                    <a:pt x="1" y="19"/>
                  </a:lnTo>
                  <a:lnTo>
                    <a:pt x="0" y="19"/>
                  </a:lnTo>
                  <a:lnTo>
                    <a:pt x="0" y="20"/>
                  </a:lnTo>
                  <a:lnTo>
                    <a:pt x="1" y="20"/>
                  </a:lnTo>
                  <a:lnTo>
                    <a:pt x="1" y="21"/>
                  </a:lnTo>
                  <a:lnTo>
                    <a:pt x="13" y="24"/>
                  </a:lnTo>
                  <a:lnTo>
                    <a:pt x="3" y="22"/>
                  </a:lnTo>
                  <a:lnTo>
                    <a:pt x="1" y="22"/>
                  </a:lnTo>
                  <a:lnTo>
                    <a:pt x="1" y="24"/>
                  </a:lnTo>
                  <a:lnTo>
                    <a:pt x="3" y="24"/>
                  </a:lnTo>
                  <a:lnTo>
                    <a:pt x="3" y="25"/>
                  </a:lnTo>
                  <a:lnTo>
                    <a:pt x="13" y="26"/>
                  </a:lnTo>
                  <a:lnTo>
                    <a:pt x="13" y="27"/>
                  </a:lnTo>
                  <a:lnTo>
                    <a:pt x="14" y="27"/>
                  </a:lnTo>
                  <a:lnTo>
                    <a:pt x="5" y="25"/>
                  </a:lnTo>
                  <a:lnTo>
                    <a:pt x="4" y="25"/>
                  </a:lnTo>
                  <a:lnTo>
                    <a:pt x="4" y="26"/>
                  </a:lnTo>
                  <a:lnTo>
                    <a:pt x="3" y="26"/>
                  </a:lnTo>
                  <a:lnTo>
                    <a:pt x="3" y="27"/>
                  </a:lnTo>
                  <a:lnTo>
                    <a:pt x="4" y="27"/>
                  </a:lnTo>
                  <a:lnTo>
                    <a:pt x="16" y="30"/>
                  </a:lnTo>
                  <a:lnTo>
                    <a:pt x="17" y="30"/>
                  </a:lnTo>
                  <a:lnTo>
                    <a:pt x="18" y="30"/>
                  </a:lnTo>
                  <a:lnTo>
                    <a:pt x="19" y="31"/>
                  </a:lnTo>
                  <a:lnTo>
                    <a:pt x="22" y="31"/>
                  </a:lnTo>
                  <a:lnTo>
                    <a:pt x="24" y="30"/>
                  </a:lnTo>
                  <a:lnTo>
                    <a:pt x="26" y="29"/>
                  </a:lnTo>
                  <a:lnTo>
                    <a:pt x="27" y="28"/>
                  </a:lnTo>
                  <a:lnTo>
                    <a:pt x="74" y="38"/>
                  </a:lnTo>
                  <a:lnTo>
                    <a:pt x="84" y="53"/>
                  </a:lnTo>
                  <a:lnTo>
                    <a:pt x="43" y="95"/>
                  </a:lnTo>
                  <a:lnTo>
                    <a:pt x="67" y="121"/>
                  </a:lnTo>
                  <a:lnTo>
                    <a:pt x="87" y="142"/>
                  </a:lnTo>
                  <a:lnTo>
                    <a:pt x="104" y="158"/>
                  </a:lnTo>
                  <a:lnTo>
                    <a:pt x="118" y="169"/>
                  </a:lnTo>
                  <a:lnTo>
                    <a:pt x="126" y="176"/>
                  </a:lnTo>
                  <a:lnTo>
                    <a:pt x="133" y="181"/>
                  </a:lnTo>
                  <a:lnTo>
                    <a:pt x="137" y="183"/>
                  </a:lnTo>
                  <a:lnTo>
                    <a:pt x="138" y="184"/>
                  </a:lnTo>
                  <a:lnTo>
                    <a:pt x="164" y="155"/>
                  </a:lnTo>
                  <a:lnTo>
                    <a:pt x="172" y="164"/>
                  </a:lnTo>
                  <a:lnTo>
                    <a:pt x="179" y="172"/>
                  </a:lnTo>
                  <a:lnTo>
                    <a:pt x="186" y="180"/>
                  </a:lnTo>
                  <a:lnTo>
                    <a:pt x="192" y="187"/>
                  </a:lnTo>
                  <a:lnTo>
                    <a:pt x="198" y="193"/>
                  </a:lnTo>
                  <a:lnTo>
                    <a:pt x="201" y="198"/>
                  </a:lnTo>
                  <a:lnTo>
                    <a:pt x="205" y="201"/>
                  </a:lnTo>
                  <a:lnTo>
                    <a:pt x="206" y="202"/>
                  </a:lnTo>
                  <a:lnTo>
                    <a:pt x="208" y="202"/>
                  </a:lnTo>
                  <a:lnTo>
                    <a:pt x="209" y="201"/>
                  </a:lnTo>
                  <a:lnTo>
                    <a:pt x="209" y="199"/>
                  </a:lnTo>
                  <a:lnTo>
                    <a:pt x="209" y="198"/>
                  </a:lnTo>
                  <a:lnTo>
                    <a:pt x="143" y="72"/>
                  </a:lnTo>
                  <a:close/>
                </a:path>
              </a:pathLst>
            </a:custGeom>
            <a:solidFill>
              <a:srgbClr val="7FB2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852" name="Freeform 69">
              <a:extLst>
                <a:ext uri="{FF2B5EF4-FFF2-40B4-BE49-F238E27FC236}">
                  <a16:creationId xmlns:a16="http://schemas.microsoft.com/office/drawing/2014/main" id="{223A2149-B68B-AE04-1571-958DB3582F28}"/>
                </a:ext>
              </a:extLst>
            </p:cNvPr>
            <p:cNvSpPr>
              <a:spLocks/>
            </p:cNvSpPr>
            <p:nvPr/>
          </p:nvSpPr>
          <p:spPr bwMode="auto">
            <a:xfrm>
              <a:off x="3364" y="1012"/>
              <a:ext cx="323" cy="153"/>
            </a:xfrm>
            <a:custGeom>
              <a:avLst/>
              <a:gdLst>
                <a:gd name="T0" fmla="*/ 323 w 323"/>
                <a:gd name="T1" fmla="*/ 17 h 153"/>
                <a:gd name="T2" fmla="*/ 322 w 323"/>
                <a:gd name="T3" fmla="*/ 16 h 153"/>
                <a:gd name="T4" fmla="*/ 307 w 323"/>
                <a:gd name="T5" fmla="*/ 22 h 153"/>
                <a:gd name="T6" fmla="*/ 307 w 323"/>
                <a:gd name="T7" fmla="*/ 22 h 153"/>
                <a:gd name="T8" fmla="*/ 306 w 323"/>
                <a:gd name="T9" fmla="*/ 21 h 153"/>
                <a:gd name="T10" fmla="*/ 317 w 323"/>
                <a:gd name="T11" fmla="*/ 17 h 153"/>
                <a:gd name="T12" fmla="*/ 317 w 323"/>
                <a:gd name="T13" fmla="*/ 16 h 153"/>
                <a:gd name="T14" fmla="*/ 317 w 323"/>
                <a:gd name="T15" fmla="*/ 15 h 153"/>
                <a:gd name="T16" fmla="*/ 317 w 323"/>
                <a:gd name="T17" fmla="*/ 14 h 153"/>
                <a:gd name="T18" fmla="*/ 302 w 323"/>
                <a:gd name="T19" fmla="*/ 19 h 153"/>
                <a:gd name="T20" fmla="*/ 299 w 323"/>
                <a:gd name="T21" fmla="*/ 21 h 153"/>
                <a:gd name="T22" fmla="*/ 298 w 323"/>
                <a:gd name="T23" fmla="*/ 21 h 153"/>
                <a:gd name="T24" fmla="*/ 295 w 323"/>
                <a:gd name="T25" fmla="*/ 23 h 153"/>
                <a:gd name="T26" fmla="*/ 292 w 323"/>
                <a:gd name="T27" fmla="*/ 27 h 153"/>
                <a:gd name="T28" fmla="*/ 228 w 323"/>
                <a:gd name="T29" fmla="*/ 52 h 153"/>
                <a:gd name="T30" fmla="*/ 4 w 323"/>
                <a:gd name="T31" fmla="*/ 0 h 153"/>
                <a:gd name="T32" fmla="*/ 1 w 323"/>
                <a:gd name="T33" fmla="*/ 3 h 153"/>
                <a:gd name="T34" fmla="*/ 1 w 323"/>
                <a:gd name="T35" fmla="*/ 7 h 153"/>
                <a:gd name="T36" fmla="*/ 8 w 323"/>
                <a:gd name="T37" fmla="*/ 11 h 153"/>
                <a:gd name="T38" fmla="*/ 25 w 323"/>
                <a:gd name="T39" fmla="*/ 16 h 153"/>
                <a:gd name="T40" fmla="*/ 46 w 323"/>
                <a:gd name="T41" fmla="*/ 25 h 153"/>
                <a:gd name="T42" fmla="*/ 72 w 323"/>
                <a:gd name="T43" fmla="*/ 35 h 153"/>
                <a:gd name="T44" fmla="*/ 57 w 323"/>
                <a:gd name="T45" fmla="*/ 84 h 153"/>
                <a:gd name="T46" fmla="*/ 70 w 323"/>
                <a:gd name="T47" fmla="*/ 92 h 153"/>
                <a:gd name="T48" fmla="*/ 102 w 323"/>
                <a:gd name="T49" fmla="*/ 110 h 153"/>
                <a:gd name="T50" fmla="*/ 158 w 323"/>
                <a:gd name="T51" fmla="*/ 137 h 153"/>
                <a:gd name="T52" fmla="*/ 220 w 323"/>
                <a:gd name="T53" fmla="*/ 81 h 153"/>
                <a:gd name="T54" fmla="*/ 288 w 323"/>
                <a:gd name="T55" fmla="*/ 95 h 153"/>
                <a:gd name="T56" fmla="*/ 293 w 323"/>
                <a:gd name="T57" fmla="*/ 92 h 153"/>
                <a:gd name="T58" fmla="*/ 233 w 323"/>
                <a:gd name="T59" fmla="*/ 54 h 153"/>
                <a:gd name="T60" fmla="*/ 294 w 323"/>
                <a:gd name="T61" fmla="*/ 34 h 153"/>
                <a:gd name="T62" fmla="*/ 298 w 323"/>
                <a:gd name="T63" fmla="*/ 35 h 153"/>
                <a:gd name="T64" fmla="*/ 303 w 323"/>
                <a:gd name="T65" fmla="*/ 34 h 153"/>
                <a:gd name="T66" fmla="*/ 304 w 323"/>
                <a:gd name="T67" fmla="*/ 34 h 153"/>
                <a:gd name="T68" fmla="*/ 305 w 323"/>
                <a:gd name="T69" fmla="*/ 33 h 153"/>
                <a:gd name="T70" fmla="*/ 321 w 323"/>
                <a:gd name="T71" fmla="*/ 27 h 153"/>
                <a:gd name="T72" fmla="*/ 321 w 323"/>
                <a:gd name="T73" fmla="*/ 26 h 153"/>
                <a:gd name="T74" fmla="*/ 321 w 323"/>
                <a:gd name="T75" fmla="*/ 25 h 153"/>
                <a:gd name="T76" fmla="*/ 320 w 323"/>
                <a:gd name="T77" fmla="*/ 25 h 153"/>
                <a:gd name="T78" fmla="*/ 308 w 323"/>
                <a:gd name="T79" fmla="*/ 29 h 153"/>
                <a:gd name="T80" fmla="*/ 308 w 323"/>
                <a:gd name="T81" fmla="*/ 28 h 153"/>
                <a:gd name="T82" fmla="*/ 308 w 323"/>
                <a:gd name="T83" fmla="*/ 28 h 153"/>
                <a:gd name="T84" fmla="*/ 322 w 323"/>
                <a:gd name="T85" fmla="*/ 24 h 153"/>
                <a:gd name="T86" fmla="*/ 322 w 323"/>
                <a:gd name="T87" fmla="*/ 23 h 153"/>
                <a:gd name="T88" fmla="*/ 322 w 323"/>
                <a:gd name="T89" fmla="*/ 22 h 153"/>
                <a:gd name="T90" fmla="*/ 321 w 323"/>
                <a:gd name="T91" fmla="*/ 21 h 153"/>
                <a:gd name="T92" fmla="*/ 310 w 323"/>
                <a:gd name="T93" fmla="*/ 25 h 153"/>
                <a:gd name="T94" fmla="*/ 310 w 323"/>
                <a:gd name="T95" fmla="*/ 25 h 153"/>
                <a:gd name="T96" fmla="*/ 310 w 323"/>
                <a:gd name="T97" fmla="*/ 24 h 153"/>
                <a:gd name="T98" fmla="*/ 310 w 323"/>
                <a:gd name="T99" fmla="*/ 24 h 153"/>
                <a:gd name="T100" fmla="*/ 308 w 323"/>
                <a:gd name="T101" fmla="*/ 24 h 153"/>
                <a:gd name="T102" fmla="*/ 323 w 323"/>
                <a:gd name="T103" fmla="*/ 19 h 153"/>
                <a:gd name="T104" fmla="*/ 323 w 323"/>
                <a:gd name="T105" fmla="*/ 18 h 15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23"/>
                <a:gd name="T160" fmla="*/ 0 h 153"/>
                <a:gd name="T161" fmla="*/ 323 w 323"/>
                <a:gd name="T162" fmla="*/ 153 h 15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23" h="153">
                  <a:moveTo>
                    <a:pt x="323" y="17"/>
                  </a:moveTo>
                  <a:lnTo>
                    <a:pt x="323" y="17"/>
                  </a:lnTo>
                  <a:lnTo>
                    <a:pt x="323" y="16"/>
                  </a:lnTo>
                  <a:lnTo>
                    <a:pt x="322" y="16"/>
                  </a:lnTo>
                  <a:lnTo>
                    <a:pt x="307" y="22"/>
                  </a:lnTo>
                  <a:lnTo>
                    <a:pt x="306" y="22"/>
                  </a:lnTo>
                  <a:lnTo>
                    <a:pt x="306" y="21"/>
                  </a:lnTo>
                  <a:lnTo>
                    <a:pt x="316" y="17"/>
                  </a:lnTo>
                  <a:lnTo>
                    <a:pt x="317" y="17"/>
                  </a:lnTo>
                  <a:lnTo>
                    <a:pt x="317" y="16"/>
                  </a:lnTo>
                  <a:lnTo>
                    <a:pt x="317" y="15"/>
                  </a:lnTo>
                  <a:lnTo>
                    <a:pt x="317" y="14"/>
                  </a:lnTo>
                  <a:lnTo>
                    <a:pt x="316" y="14"/>
                  </a:lnTo>
                  <a:lnTo>
                    <a:pt x="302" y="19"/>
                  </a:lnTo>
                  <a:lnTo>
                    <a:pt x="301" y="21"/>
                  </a:lnTo>
                  <a:lnTo>
                    <a:pt x="299" y="21"/>
                  </a:lnTo>
                  <a:lnTo>
                    <a:pt x="298" y="21"/>
                  </a:lnTo>
                  <a:lnTo>
                    <a:pt x="297" y="21"/>
                  </a:lnTo>
                  <a:lnTo>
                    <a:pt x="295" y="23"/>
                  </a:lnTo>
                  <a:lnTo>
                    <a:pt x="293" y="25"/>
                  </a:lnTo>
                  <a:lnTo>
                    <a:pt x="292" y="27"/>
                  </a:lnTo>
                  <a:lnTo>
                    <a:pt x="291" y="29"/>
                  </a:lnTo>
                  <a:lnTo>
                    <a:pt x="228" y="52"/>
                  </a:lnTo>
                  <a:lnTo>
                    <a:pt x="170" y="17"/>
                  </a:lnTo>
                  <a:lnTo>
                    <a:pt x="4" y="0"/>
                  </a:lnTo>
                  <a:lnTo>
                    <a:pt x="3" y="2"/>
                  </a:lnTo>
                  <a:lnTo>
                    <a:pt x="1" y="3"/>
                  </a:lnTo>
                  <a:lnTo>
                    <a:pt x="0" y="5"/>
                  </a:lnTo>
                  <a:lnTo>
                    <a:pt x="1" y="7"/>
                  </a:lnTo>
                  <a:lnTo>
                    <a:pt x="4" y="8"/>
                  </a:lnTo>
                  <a:lnTo>
                    <a:pt x="8" y="11"/>
                  </a:lnTo>
                  <a:lnTo>
                    <a:pt x="16" y="13"/>
                  </a:lnTo>
                  <a:lnTo>
                    <a:pt x="25" y="16"/>
                  </a:lnTo>
                  <a:lnTo>
                    <a:pt x="35" y="21"/>
                  </a:lnTo>
                  <a:lnTo>
                    <a:pt x="46" y="25"/>
                  </a:lnTo>
                  <a:lnTo>
                    <a:pt x="58" y="31"/>
                  </a:lnTo>
                  <a:lnTo>
                    <a:pt x="72" y="35"/>
                  </a:lnTo>
                  <a:lnTo>
                    <a:pt x="56" y="83"/>
                  </a:lnTo>
                  <a:lnTo>
                    <a:pt x="57" y="84"/>
                  </a:lnTo>
                  <a:lnTo>
                    <a:pt x="62" y="88"/>
                  </a:lnTo>
                  <a:lnTo>
                    <a:pt x="70" y="92"/>
                  </a:lnTo>
                  <a:lnTo>
                    <a:pt x="83" y="100"/>
                  </a:lnTo>
                  <a:lnTo>
                    <a:pt x="102" y="110"/>
                  </a:lnTo>
                  <a:lnTo>
                    <a:pt x="126" y="122"/>
                  </a:lnTo>
                  <a:lnTo>
                    <a:pt x="158" y="137"/>
                  </a:lnTo>
                  <a:lnTo>
                    <a:pt x="198" y="153"/>
                  </a:lnTo>
                  <a:lnTo>
                    <a:pt x="220" y="81"/>
                  </a:lnTo>
                  <a:lnTo>
                    <a:pt x="287" y="96"/>
                  </a:lnTo>
                  <a:lnTo>
                    <a:pt x="288" y="95"/>
                  </a:lnTo>
                  <a:lnTo>
                    <a:pt x="291" y="94"/>
                  </a:lnTo>
                  <a:lnTo>
                    <a:pt x="293" y="92"/>
                  </a:lnTo>
                  <a:lnTo>
                    <a:pt x="292" y="89"/>
                  </a:lnTo>
                  <a:lnTo>
                    <a:pt x="233" y="54"/>
                  </a:lnTo>
                  <a:lnTo>
                    <a:pt x="292" y="33"/>
                  </a:lnTo>
                  <a:lnTo>
                    <a:pt x="294" y="34"/>
                  </a:lnTo>
                  <a:lnTo>
                    <a:pt x="296" y="35"/>
                  </a:lnTo>
                  <a:lnTo>
                    <a:pt x="298" y="35"/>
                  </a:lnTo>
                  <a:lnTo>
                    <a:pt x="302" y="35"/>
                  </a:lnTo>
                  <a:lnTo>
                    <a:pt x="303" y="34"/>
                  </a:lnTo>
                  <a:lnTo>
                    <a:pt x="304" y="34"/>
                  </a:lnTo>
                  <a:lnTo>
                    <a:pt x="304" y="33"/>
                  </a:lnTo>
                  <a:lnTo>
                    <a:pt x="305" y="33"/>
                  </a:lnTo>
                  <a:lnTo>
                    <a:pt x="321" y="27"/>
                  </a:lnTo>
                  <a:lnTo>
                    <a:pt x="321" y="26"/>
                  </a:lnTo>
                  <a:lnTo>
                    <a:pt x="321" y="25"/>
                  </a:lnTo>
                  <a:lnTo>
                    <a:pt x="320" y="25"/>
                  </a:lnTo>
                  <a:lnTo>
                    <a:pt x="308" y="29"/>
                  </a:lnTo>
                  <a:lnTo>
                    <a:pt x="308" y="28"/>
                  </a:lnTo>
                  <a:lnTo>
                    <a:pt x="321" y="24"/>
                  </a:lnTo>
                  <a:lnTo>
                    <a:pt x="322" y="24"/>
                  </a:lnTo>
                  <a:lnTo>
                    <a:pt x="322" y="23"/>
                  </a:lnTo>
                  <a:lnTo>
                    <a:pt x="322" y="22"/>
                  </a:lnTo>
                  <a:lnTo>
                    <a:pt x="322" y="21"/>
                  </a:lnTo>
                  <a:lnTo>
                    <a:pt x="321" y="21"/>
                  </a:lnTo>
                  <a:lnTo>
                    <a:pt x="310" y="25"/>
                  </a:lnTo>
                  <a:lnTo>
                    <a:pt x="310" y="24"/>
                  </a:lnTo>
                  <a:lnTo>
                    <a:pt x="308" y="24"/>
                  </a:lnTo>
                  <a:lnTo>
                    <a:pt x="322" y="19"/>
                  </a:lnTo>
                  <a:lnTo>
                    <a:pt x="323" y="19"/>
                  </a:lnTo>
                  <a:lnTo>
                    <a:pt x="323" y="18"/>
                  </a:lnTo>
                  <a:lnTo>
                    <a:pt x="323" y="17"/>
                  </a:lnTo>
                  <a:close/>
                </a:path>
              </a:pathLst>
            </a:custGeom>
            <a:solidFill>
              <a:srgbClr val="7FB2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853" name="Freeform 70">
              <a:extLst>
                <a:ext uri="{FF2B5EF4-FFF2-40B4-BE49-F238E27FC236}">
                  <a16:creationId xmlns:a16="http://schemas.microsoft.com/office/drawing/2014/main" id="{B30DA3BA-70C2-64DF-8F95-2A01ECD79A44}"/>
                </a:ext>
              </a:extLst>
            </p:cNvPr>
            <p:cNvSpPr>
              <a:spLocks noEditPoints="1"/>
            </p:cNvSpPr>
            <p:nvPr/>
          </p:nvSpPr>
          <p:spPr bwMode="auto">
            <a:xfrm>
              <a:off x="1654" y="1150"/>
              <a:ext cx="2059" cy="1597"/>
            </a:xfrm>
            <a:custGeom>
              <a:avLst/>
              <a:gdLst>
                <a:gd name="T0" fmla="*/ 2020 w 2059"/>
                <a:gd name="T1" fmla="*/ 179 h 1597"/>
                <a:gd name="T2" fmla="*/ 1863 w 2059"/>
                <a:gd name="T3" fmla="*/ 146 h 1597"/>
                <a:gd name="T4" fmla="*/ 1860 w 2059"/>
                <a:gd name="T5" fmla="*/ 65 h 1597"/>
                <a:gd name="T6" fmla="*/ 1835 w 2059"/>
                <a:gd name="T7" fmla="*/ 15 h 1597"/>
                <a:gd name="T8" fmla="*/ 1797 w 2059"/>
                <a:gd name="T9" fmla="*/ 12 h 1597"/>
                <a:gd name="T10" fmla="*/ 1766 w 2059"/>
                <a:gd name="T11" fmla="*/ 19 h 1597"/>
                <a:gd name="T12" fmla="*/ 1736 w 2059"/>
                <a:gd name="T13" fmla="*/ 44 h 1597"/>
                <a:gd name="T14" fmla="*/ 1732 w 2059"/>
                <a:gd name="T15" fmla="*/ 79 h 1597"/>
                <a:gd name="T16" fmla="*/ 1735 w 2059"/>
                <a:gd name="T17" fmla="*/ 203 h 1597"/>
                <a:gd name="T18" fmla="*/ 1547 w 2059"/>
                <a:gd name="T19" fmla="*/ 396 h 1597"/>
                <a:gd name="T20" fmla="*/ 1612 w 2059"/>
                <a:gd name="T21" fmla="*/ 215 h 1597"/>
                <a:gd name="T22" fmla="*/ 1495 w 2059"/>
                <a:gd name="T23" fmla="*/ 191 h 1597"/>
                <a:gd name="T24" fmla="*/ 1492 w 2059"/>
                <a:gd name="T25" fmla="*/ 129 h 1597"/>
                <a:gd name="T26" fmla="*/ 1516 w 2059"/>
                <a:gd name="T27" fmla="*/ 62 h 1597"/>
                <a:gd name="T28" fmla="*/ 1356 w 2059"/>
                <a:gd name="T29" fmla="*/ 172 h 1597"/>
                <a:gd name="T30" fmla="*/ 1360 w 2059"/>
                <a:gd name="T31" fmla="*/ 174 h 1597"/>
                <a:gd name="T32" fmla="*/ 1360 w 2059"/>
                <a:gd name="T33" fmla="*/ 153 h 1597"/>
                <a:gd name="T34" fmla="*/ 1377 w 2059"/>
                <a:gd name="T35" fmla="*/ 263 h 1597"/>
                <a:gd name="T36" fmla="*/ 1294 w 2059"/>
                <a:gd name="T37" fmla="*/ 142 h 1597"/>
                <a:gd name="T38" fmla="*/ 1288 w 2059"/>
                <a:gd name="T39" fmla="*/ 105 h 1597"/>
                <a:gd name="T40" fmla="*/ 1254 w 2059"/>
                <a:gd name="T41" fmla="*/ 75 h 1597"/>
                <a:gd name="T42" fmla="*/ 1221 w 2059"/>
                <a:gd name="T43" fmla="*/ 73 h 1597"/>
                <a:gd name="T44" fmla="*/ 1187 w 2059"/>
                <a:gd name="T45" fmla="*/ 87 h 1597"/>
                <a:gd name="T46" fmla="*/ 1168 w 2059"/>
                <a:gd name="T47" fmla="*/ 117 h 1597"/>
                <a:gd name="T48" fmla="*/ 1169 w 2059"/>
                <a:gd name="T49" fmla="*/ 161 h 1597"/>
                <a:gd name="T50" fmla="*/ 1052 w 2059"/>
                <a:gd name="T51" fmla="*/ 194 h 1597"/>
                <a:gd name="T52" fmla="*/ 974 w 2059"/>
                <a:gd name="T53" fmla="*/ 116 h 1597"/>
                <a:gd name="T54" fmla="*/ 738 w 2059"/>
                <a:gd name="T55" fmla="*/ 172 h 1597"/>
                <a:gd name="T56" fmla="*/ 749 w 2059"/>
                <a:gd name="T57" fmla="*/ 66 h 1597"/>
                <a:gd name="T58" fmla="*/ 734 w 2059"/>
                <a:gd name="T59" fmla="*/ 21 h 1597"/>
                <a:gd name="T60" fmla="*/ 705 w 2059"/>
                <a:gd name="T61" fmla="*/ 4 h 1597"/>
                <a:gd name="T62" fmla="*/ 677 w 2059"/>
                <a:gd name="T63" fmla="*/ 5 h 1597"/>
                <a:gd name="T64" fmla="*/ 644 w 2059"/>
                <a:gd name="T65" fmla="*/ 24 h 1597"/>
                <a:gd name="T66" fmla="*/ 632 w 2059"/>
                <a:gd name="T67" fmla="*/ 56 h 1597"/>
                <a:gd name="T68" fmla="*/ 642 w 2059"/>
                <a:gd name="T69" fmla="*/ 102 h 1597"/>
                <a:gd name="T70" fmla="*/ 560 w 2059"/>
                <a:gd name="T71" fmla="*/ 139 h 1597"/>
                <a:gd name="T72" fmla="*/ 555 w 2059"/>
                <a:gd name="T73" fmla="*/ 101 h 1597"/>
                <a:gd name="T74" fmla="*/ 486 w 2059"/>
                <a:gd name="T75" fmla="*/ 52 h 1597"/>
                <a:gd name="T76" fmla="*/ 433 w 2059"/>
                <a:gd name="T77" fmla="*/ 138 h 1597"/>
                <a:gd name="T78" fmla="*/ 437 w 2059"/>
                <a:gd name="T79" fmla="*/ 146 h 1597"/>
                <a:gd name="T80" fmla="*/ 467 w 2059"/>
                <a:gd name="T81" fmla="*/ 119 h 1597"/>
                <a:gd name="T82" fmla="*/ 387 w 2059"/>
                <a:gd name="T83" fmla="*/ 200 h 1597"/>
                <a:gd name="T84" fmla="*/ 390 w 2059"/>
                <a:gd name="T85" fmla="*/ 126 h 1597"/>
                <a:gd name="T86" fmla="*/ 401 w 2059"/>
                <a:gd name="T87" fmla="*/ 63 h 1597"/>
                <a:gd name="T88" fmla="*/ 334 w 2059"/>
                <a:gd name="T89" fmla="*/ 56 h 1597"/>
                <a:gd name="T90" fmla="*/ 307 w 2059"/>
                <a:gd name="T91" fmla="*/ 57 h 1597"/>
                <a:gd name="T92" fmla="*/ 275 w 2059"/>
                <a:gd name="T93" fmla="*/ 75 h 1597"/>
                <a:gd name="T94" fmla="*/ 256 w 2059"/>
                <a:gd name="T95" fmla="*/ 102 h 1597"/>
                <a:gd name="T96" fmla="*/ 264 w 2059"/>
                <a:gd name="T97" fmla="*/ 134 h 1597"/>
                <a:gd name="T98" fmla="*/ 270 w 2059"/>
                <a:gd name="T99" fmla="*/ 157 h 1597"/>
                <a:gd name="T100" fmla="*/ 253 w 2059"/>
                <a:gd name="T101" fmla="*/ 250 h 1597"/>
                <a:gd name="T102" fmla="*/ 214 w 2059"/>
                <a:gd name="T103" fmla="*/ 128 h 1597"/>
                <a:gd name="T104" fmla="*/ 203 w 2059"/>
                <a:gd name="T105" fmla="*/ 90 h 1597"/>
                <a:gd name="T106" fmla="*/ 174 w 2059"/>
                <a:gd name="T107" fmla="*/ 67 h 1597"/>
                <a:gd name="T108" fmla="*/ 147 w 2059"/>
                <a:gd name="T109" fmla="*/ 68 h 1597"/>
                <a:gd name="T110" fmla="*/ 115 w 2059"/>
                <a:gd name="T111" fmla="*/ 79 h 1597"/>
                <a:gd name="T112" fmla="*/ 99 w 2059"/>
                <a:gd name="T113" fmla="*/ 107 h 1597"/>
                <a:gd name="T114" fmla="*/ 99 w 2059"/>
                <a:gd name="T115" fmla="*/ 146 h 1597"/>
                <a:gd name="T116" fmla="*/ 0 w 2059"/>
                <a:gd name="T117" fmla="*/ 787 h 1597"/>
                <a:gd name="T118" fmla="*/ 1613 w 2059"/>
                <a:gd name="T119" fmla="*/ 224 h 1597"/>
                <a:gd name="T120" fmla="*/ 877 w 2059"/>
                <a:gd name="T121" fmla="*/ 230 h 1597"/>
                <a:gd name="T122" fmla="*/ 994 w 2059"/>
                <a:gd name="T123" fmla="*/ 906 h 159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059"/>
                <a:gd name="T187" fmla="*/ 0 h 1597"/>
                <a:gd name="T188" fmla="*/ 2059 w 2059"/>
                <a:gd name="T189" fmla="*/ 1597 h 159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059" h="1597">
                  <a:moveTo>
                    <a:pt x="1922" y="328"/>
                  </a:moveTo>
                  <a:lnTo>
                    <a:pt x="1957" y="305"/>
                  </a:lnTo>
                  <a:lnTo>
                    <a:pt x="1955" y="299"/>
                  </a:lnTo>
                  <a:lnTo>
                    <a:pt x="1980" y="282"/>
                  </a:lnTo>
                  <a:lnTo>
                    <a:pt x="1967" y="264"/>
                  </a:lnTo>
                  <a:lnTo>
                    <a:pt x="1978" y="255"/>
                  </a:lnTo>
                  <a:lnTo>
                    <a:pt x="1984" y="258"/>
                  </a:lnTo>
                  <a:lnTo>
                    <a:pt x="1989" y="260"/>
                  </a:lnTo>
                  <a:lnTo>
                    <a:pt x="1995" y="261"/>
                  </a:lnTo>
                  <a:lnTo>
                    <a:pt x="2001" y="262"/>
                  </a:lnTo>
                  <a:lnTo>
                    <a:pt x="2017" y="376"/>
                  </a:lnTo>
                  <a:lnTo>
                    <a:pt x="2059" y="368"/>
                  </a:lnTo>
                  <a:lnTo>
                    <a:pt x="2033" y="248"/>
                  </a:lnTo>
                  <a:lnTo>
                    <a:pt x="2038" y="240"/>
                  </a:lnTo>
                  <a:lnTo>
                    <a:pt x="2042" y="234"/>
                  </a:lnTo>
                  <a:lnTo>
                    <a:pt x="2043" y="227"/>
                  </a:lnTo>
                  <a:lnTo>
                    <a:pt x="2043" y="222"/>
                  </a:lnTo>
                  <a:lnTo>
                    <a:pt x="2043" y="220"/>
                  </a:lnTo>
                  <a:lnTo>
                    <a:pt x="2042" y="206"/>
                  </a:lnTo>
                  <a:lnTo>
                    <a:pt x="2040" y="181"/>
                  </a:lnTo>
                  <a:lnTo>
                    <a:pt x="2032" y="175"/>
                  </a:lnTo>
                  <a:lnTo>
                    <a:pt x="2030" y="175"/>
                  </a:lnTo>
                  <a:lnTo>
                    <a:pt x="2026" y="174"/>
                  </a:lnTo>
                  <a:lnTo>
                    <a:pt x="2022" y="175"/>
                  </a:lnTo>
                  <a:lnTo>
                    <a:pt x="2020" y="177"/>
                  </a:lnTo>
                  <a:lnTo>
                    <a:pt x="2020" y="178"/>
                  </a:lnTo>
                  <a:lnTo>
                    <a:pt x="2020" y="179"/>
                  </a:lnTo>
                  <a:lnTo>
                    <a:pt x="2020" y="181"/>
                  </a:lnTo>
                  <a:lnTo>
                    <a:pt x="2021" y="182"/>
                  </a:lnTo>
                  <a:lnTo>
                    <a:pt x="2005" y="60"/>
                  </a:lnTo>
                  <a:lnTo>
                    <a:pt x="1964" y="70"/>
                  </a:lnTo>
                  <a:lnTo>
                    <a:pt x="1987" y="179"/>
                  </a:lnTo>
                  <a:lnTo>
                    <a:pt x="1976" y="185"/>
                  </a:lnTo>
                  <a:lnTo>
                    <a:pt x="1965" y="202"/>
                  </a:lnTo>
                  <a:lnTo>
                    <a:pt x="1963" y="204"/>
                  </a:lnTo>
                  <a:lnTo>
                    <a:pt x="1959" y="211"/>
                  </a:lnTo>
                  <a:lnTo>
                    <a:pt x="1955" y="219"/>
                  </a:lnTo>
                  <a:lnTo>
                    <a:pt x="1954" y="229"/>
                  </a:lnTo>
                  <a:lnTo>
                    <a:pt x="1945" y="234"/>
                  </a:lnTo>
                  <a:lnTo>
                    <a:pt x="1928" y="245"/>
                  </a:lnTo>
                  <a:lnTo>
                    <a:pt x="1926" y="242"/>
                  </a:lnTo>
                  <a:lnTo>
                    <a:pt x="1889" y="260"/>
                  </a:lnTo>
                  <a:lnTo>
                    <a:pt x="1852" y="221"/>
                  </a:lnTo>
                  <a:lnTo>
                    <a:pt x="1848" y="198"/>
                  </a:lnTo>
                  <a:lnTo>
                    <a:pt x="1847" y="198"/>
                  </a:lnTo>
                  <a:lnTo>
                    <a:pt x="1847" y="200"/>
                  </a:lnTo>
                  <a:lnTo>
                    <a:pt x="1844" y="191"/>
                  </a:lnTo>
                  <a:lnTo>
                    <a:pt x="1850" y="188"/>
                  </a:lnTo>
                  <a:lnTo>
                    <a:pt x="1855" y="186"/>
                  </a:lnTo>
                  <a:lnTo>
                    <a:pt x="1860" y="184"/>
                  </a:lnTo>
                  <a:lnTo>
                    <a:pt x="1864" y="181"/>
                  </a:lnTo>
                  <a:lnTo>
                    <a:pt x="1867" y="174"/>
                  </a:lnTo>
                  <a:lnTo>
                    <a:pt x="1865" y="163"/>
                  </a:lnTo>
                  <a:lnTo>
                    <a:pt x="1863" y="146"/>
                  </a:lnTo>
                  <a:lnTo>
                    <a:pt x="1864" y="123"/>
                  </a:lnTo>
                  <a:lnTo>
                    <a:pt x="1865" y="119"/>
                  </a:lnTo>
                  <a:lnTo>
                    <a:pt x="1868" y="113"/>
                  </a:lnTo>
                  <a:lnTo>
                    <a:pt x="1869" y="104"/>
                  </a:lnTo>
                  <a:lnTo>
                    <a:pt x="1863" y="90"/>
                  </a:lnTo>
                  <a:lnTo>
                    <a:pt x="1862" y="88"/>
                  </a:lnTo>
                  <a:lnTo>
                    <a:pt x="1861" y="86"/>
                  </a:lnTo>
                  <a:lnTo>
                    <a:pt x="1860" y="85"/>
                  </a:lnTo>
                  <a:lnTo>
                    <a:pt x="1859" y="82"/>
                  </a:lnTo>
                  <a:lnTo>
                    <a:pt x="1859" y="81"/>
                  </a:lnTo>
                  <a:lnTo>
                    <a:pt x="1859" y="80"/>
                  </a:lnTo>
                  <a:lnTo>
                    <a:pt x="1859" y="79"/>
                  </a:lnTo>
                  <a:lnTo>
                    <a:pt x="1859" y="78"/>
                  </a:lnTo>
                  <a:lnTo>
                    <a:pt x="1859" y="77"/>
                  </a:lnTo>
                  <a:lnTo>
                    <a:pt x="1859" y="76"/>
                  </a:lnTo>
                  <a:lnTo>
                    <a:pt x="1859" y="72"/>
                  </a:lnTo>
                  <a:lnTo>
                    <a:pt x="1860" y="68"/>
                  </a:lnTo>
                  <a:lnTo>
                    <a:pt x="1860" y="65"/>
                  </a:lnTo>
                  <a:lnTo>
                    <a:pt x="1860" y="61"/>
                  </a:lnTo>
                  <a:lnTo>
                    <a:pt x="1861" y="58"/>
                  </a:lnTo>
                  <a:lnTo>
                    <a:pt x="1862" y="56"/>
                  </a:lnTo>
                  <a:lnTo>
                    <a:pt x="1861" y="53"/>
                  </a:lnTo>
                  <a:lnTo>
                    <a:pt x="1861" y="52"/>
                  </a:lnTo>
                  <a:lnTo>
                    <a:pt x="1860" y="52"/>
                  </a:lnTo>
                  <a:lnTo>
                    <a:pt x="1859" y="52"/>
                  </a:lnTo>
                  <a:lnTo>
                    <a:pt x="1857" y="49"/>
                  </a:lnTo>
                  <a:lnTo>
                    <a:pt x="1853" y="44"/>
                  </a:lnTo>
                  <a:lnTo>
                    <a:pt x="1849" y="39"/>
                  </a:lnTo>
                  <a:lnTo>
                    <a:pt x="1843" y="34"/>
                  </a:lnTo>
                  <a:lnTo>
                    <a:pt x="1842" y="34"/>
                  </a:lnTo>
                  <a:lnTo>
                    <a:pt x="1842" y="33"/>
                  </a:lnTo>
                  <a:lnTo>
                    <a:pt x="1841" y="33"/>
                  </a:lnTo>
                  <a:lnTo>
                    <a:pt x="1842" y="31"/>
                  </a:lnTo>
                  <a:lnTo>
                    <a:pt x="1843" y="29"/>
                  </a:lnTo>
                  <a:lnTo>
                    <a:pt x="1843" y="27"/>
                  </a:lnTo>
                  <a:lnTo>
                    <a:pt x="1842" y="24"/>
                  </a:lnTo>
                  <a:lnTo>
                    <a:pt x="1841" y="22"/>
                  </a:lnTo>
                  <a:lnTo>
                    <a:pt x="1841" y="21"/>
                  </a:lnTo>
                  <a:lnTo>
                    <a:pt x="1841" y="19"/>
                  </a:lnTo>
                  <a:lnTo>
                    <a:pt x="1840" y="18"/>
                  </a:lnTo>
                  <a:lnTo>
                    <a:pt x="1839" y="17"/>
                  </a:lnTo>
                  <a:lnTo>
                    <a:pt x="1838" y="17"/>
                  </a:lnTo>
                  <a:lnTo>
                    <a:pt x="1835" y="15"/>
                  </a:lnTo>
                  <a:lnTo>
                    <a:pt x="1834" y="15"/>
                  </a:lnTo>
                  <a:lnTo>
                    <a:pt x="1832" y="14"/>
                  </a:lnTo>
                  <a:lnTo>
                    <a:pt x="1831" y="13"/>
                  </a:lnTo>
                  <a:lnTo>
                    <a:pt x="1830" y="13"/>
                  </a:lnTo>
                  <a:lnTo>
                    <a:pt x="1829" y="12"/>
                  </a:lnTo>
                  <a:lnTo>
                    <a:pt x="1826" y="12"/>
                  </a:lnTo>
                  <a:lnTo>
                    <a:pt x="1825" y="13"/>
                  </a:lnTo>
                  <a:lnTo>
                    <a:pt x="1823" y="13"/>
                  </a:lnTo>
                  <a:lnTo>
                    <a:pt x="1822" y="13"/>
                  </a:lnTo>
                  <a:lnTo>
                    <a:pt x="1820" y="13"/>
                  </a:lnTo>
                  <a:lnTo>
                    <a:pt x="1819" y="13"/>
                  </a:lnTo>
                  <a:lnTo>
                    <a:pt x="1816" y="13"/>
                  </a:lnTo>
                  <a:lnTo>
                    <a:pt x="1815" y="13"/>
                  </a:lnTo>
                  <a:lnTo>
                    <a:pt x="1813" y="13"/>
                  </a:lnTo>
                  <a:lnTo>
                    <a:pt x="1813" y="12"/>
                  </a:lnTo>
                  <a:lnTo>
                    <a:pt x="1812" y="12"/>
                  </a:lnTo>
                  <a:lnTo>
                    <a:pt x="1811" y="11"/>
                  </a:lnTo>
                  <a:lnTo>
                    <a:pt x="1810" y="11"/>
                  </a:lnTo>
                  <a:lnTo>
                    <a:pt x="1809" y="12"/>
                  </a:lnTo>
                  <a:lnTo>
                    <a:pt x="1806" y="13"/>
                  </a:lnTo>
                  <a:lnTo>
                    <a:pt x="1805" y="13"/>
                  </a:lnTo>
                  <a:lnTo>
                    <a:pt x="1804" y="13"/>
                  </a:lnTo>
                  <a:lnTo>
                    <a:pt x="1803" y="12"/>
                  </a:lnTo>
                  <a:lnTo>
                    <a:pt x="1802" y="12"/>
                  </a:lnTo>
                  <a:lnTo>
                    <a:pt x="1801" y="12"/>
                  </a:lnTo>
                  <a:lnTo>
                    <a:pt x="1800" y="12"/>
                  </a:lnTo>
                  <a:lnTo>
                    <a:pt x="1799" y="12"/>
                  </a:lnTo>
                  <a:lnTo>
                    <a:pt x="1797" y="12"/>
                  </a:lnTo>
                  <a:lnTo>
                    <a:pt x="1796" y="12"/>
                  </a:lnTo>
                  <a:lnTo>
                    <a:pt x="1795" y="12"/>
                  </a:lnTo>
                  <a:lnTo>
                    <a:pt x="1794" y="12"/>
                  </a:lnTo>
                  <a:lnTo>
                    <a:pt x="1793" y="12"/>
                  </a:lnTo>
                  <a:lnTo>
                    <a:pt x="1792" y="12"/>
                  </a:lnTo>
                  <a:lnTo>
                    <a:pt x="1791" y="12"/>
                  </a:lnTo>
                  <a:lnTo>
                    <a:pt x="1790" y="13"/>
                  </a:lnTo>
                  <a:lnTo>
                    <a:pt x="1788" y="13"/>
                  </a:lnTo>
                  <a:lnTo>
                    <a:pt x="1787" y="13"/>
                  </a:lnTo>
                  <a:lnTo>
                    <a:pt x="1786" y="13"/>
                  </a:lnTo>
                  <a:lnTo>
                    <a:pt x="1785" y="14"/>
                  </a:lnTo>
                  <a:lnTo>
                    <a:pt x="1784" y="14"/>
                  </a:lnTo>
                  <a:lnTo>
                    <a:pt x="1783" y="14"/>
                  </a:lnTo>
                  <a:lnTo>
                    <a:pt x="1783" y="13"/>
                  </a:lnTo>
                  <a:lnTo>
                    <a:pt x="1782" y="13"/>
                  </a:lnTo>
                  <a:lnTo>
                    <a:pt x="1781" y="13"/>
                  </a:lnTo>
                  <a:lnTo>
                    <a:pt x="1780" y="13"/>
                  </a:lnTo>
                  <a:lnTo>
                    <a:pt x="1777" y="13"/>
                  </a:lnTo>
                  <a:lnTo>
                    <a:pt x="1776" y="13"/>
                  </a:lnTo>
                  <a:lnTo>
                    <a:pt x="1774" y="13"/>
                  </a:lnTo>
                  <a:lnTo>
                    <a:pt x="1773" y="14"/>
                  </a:lnTo>
                  <a:lnTo>
                    <a:pt x="1772" y="14"/>
                  </a:lnTo>
                  <a:lnTo>
                    <a:pt x="1772" y="15"/>
                  </a:lnTo>
                  <a:lnTo>
                    <a:pt x="1769" y="17"/>
                  </a:lnTo>
                  <a:lnTo>
                    <a:pt x="1768" y="17"/>
                  </a:lnTo>
                  <a:lnTo>
                    <a:pt x="1767" y="18"/>
                  </a:lnTo>
                  <a:lnTo>
                    <a:pt x="1766" y="19"/>
                  </a:lnTo>
                  <a:lnTo>
                    <a:pt x="1764" y="20"/>
                  </a:lnTo>
                  <a:lnTo>
                    <a:pt x="1762" y="20"/>
                  </a:lnTo>
                  <a:lnTo>
                    <a:pt x="1761" y="21"/>
                  </a:lnTo>
                  <a:lnTo>
                    <a:pt x="1759" y="21"/>
                  </a:lnTo>
                  <a:lnTo>
                    <a:pt x="1758" y="22"/>
                  </a:lnTo>
                  <a:lnTo>
                    <a:pt x="1757" y="23"/>
                  </a:lnTo>
                  <a:lnTo>
                    <a:pt x="1756" y="23"/>
                  </a:lnTo>
                  <a:lnTo>
                    <a:pt x="1756" y="24"/>
                  </a:lnTo>
                  <a:lnTo>
                    <a:pt x="1755" y="25"/>
                  </a:lnTo>
                  <a:lnTo>
                    <a:pt x="1754" y="27"/>
                  </a:lnTo>
                  <a:lnTo>
                    <a:pt x="1752" y="27"/>
                  </a:lnTo>
                  <a:lnTo>
                    <a:pt x="1751" y="27"/>
                  </a:lnTo>
                  <a:lnTo>
                    <a:pt x="1748" y="28"/>
                  </a:lnTo>
                  <a:lnTo>
                    <a:pt x="1747" y="29"/>
                  </a:lnTo>
                  <a:lnTo>
                    <a:pt x="1747" y="31"/>
                  </a:lnTo>
                  <a:lnTo>
                    <a:pt x="1746" y="32"/>
                  </a:lnTo>
                  <a:lnTo>
                    <a:pt x="1745" y="33"/>
                  </a:lnTo>
                  <a:lnTo>
                    <a:pt x="1744" y="34"/>
                  </a:lnTo>
                  <a:lnTo>
                    <a:pt x="1742" y="34"/>
                  </a:lnTo>
                  <a:lnTo>
                    <a:pt x="1740" y="35"/>
                  </a:lnTo>
                  <a:lnTo>
                    <a:pt x="1739" y="37"/>
                  </a:lnTo>
                  <a:lnTo>
                    <a:pt x="1738" y="38"/>
                  </a:lnTo>
                  <a:lnTo>
                    <a:pt x="1738" y="39"/>
                  </a:lnTo>
                  <a:lnTo>
                    <a:pt x="1738" y="40"/>
                  </a:lnTo>
                  <a:lnTo>
                    <a:pt x="1737" y="41"/>
                  </a:lnTo>
                  <a:lnTo>
                    <a:pt x="1737" y="42"/>
                  </a:lnTo>
                  <a:lnTo>
                    <a:pt x="1737" y="43"/>
                  </a:lnTo>
                  <a:lnTo>
                    <a:pt x="1736" y="44"/>
                  </a:lnTo>
                  <a:lnTo>
                    <a:pt x="1736" y="46"/>
                  </a:lnTo>
                  <a:lnTo>
                    <a:pt x="1735" y="47"/>
                  </a:lnTo>
                  <a:lnTo>
                    <a:pt x="1735" y="48"/>
                  </a:lnTo>
                  <a:lnTo>
                    <a:pt x="1734" y="49"/>
                  </a:lnTo>
                  <a:lnTo>
                    <a:pt x="1734" y="50"/>
                  </a:lnTo>
                  <a:lnTo>
                    <a:pt x="1733" y="51"/>
                  </a:lnTo>
                  <a:lnTo>
                    <a:pt x="1733" y="52"/>
                  </a:lnTo>
                  <a:lnTo>
                    <a:pt x="1732" y="52"/>
                  </a:lnTo>
                  <a:lnTo>
                    <a:pt x="1732" y="53"/>
                  </a:lnTo>
                  <a:lnTo>
                    <a:pt x="1732" y="54"/>
                  </a:lnTo>
                  <a:lnTo>
                    <a:pt x="1733" y="56"/>
                  </a:lnTo>
                  <a:lnTo>
                    <a:pt x="1733" y="58"/>
                  </a:lnTo>
                  <a:lnTo>
                    <a:pt x="1733" y="59"/>
                  </a:lnTo>
                  <a:lnTo>
                    <a:pt x="1732" y="61"/>
                  </a:lnTo>
                  <a:lnTo>
                    <a:pt x="1730" y="62"/>
                  </a:lnTo>
                  <a:lnTo>
                    <a:pt x="1729" y="63"/>
                  </a:lnTo>
                  <a:lnTo>
                    <a:pt x="1729" y="66"/>
                  </a:lnTo>
                  <a:lnTo>
                    <a:pt x="1729" y="68"/>
                  </a:lnTo>
                  <a:lnTo>
                    <a:pt x="1729" y="70"/>
                  </a:lnTo>
                  <a:lnTo>
                    <a:pt x="1729" y="71"/>
                  </a:lnTo>
                  <a:lnTo>
                    <a:pt x="1729" y="73"/>
                  </a:lnTo>
                  <a:lnTo>
                    <a:pt x="1729" y="75"/>
                  </a:lnTo>
                  <a:lnTo>
                    <a:pt x="1730" y="76"/>
                  </a:lnTo>
                  <a:lnTo>
                    <a:pt x="1730" y="77"/>
                  </a:lnTo>
                  <a:lnTo>
                    <a:pt x="1730" y="78"/>
                  </a:lnTo>
                  <a:lnTo>
                    <a:pt x="1732" y="78"/>
                  </a:lnTo>
                  <a:lnTo>
                    <a:pt x="1732" y="79"/>
                  </a:lnTo>
                  <a:lnTo>
                    <a:pt x="1732" y="80"/>
                  </a:lnTo>
                  <a:lnTo>
                    <a:pt x="1732" y="81"/>
                  </a:lnTo>
                  <a:lnTo>
                    <a:pt x="1733" y="83"/>
                  </a:lnTo>
                  <a:lnTo>
                    <a:pt x="1733" y="87"/>
                  </a:lnTo>
                  <a:lnTo>
                    <a:pt x="1733" y="88"/>
                  </a:lnTo>
                  <a:lnTo>
                    <a:pt x="1733" y="89"/>
                  </a:lnTo>
                  <a:lnTo>
                    <a:pt x="1734" y="91"/>
                  </a:lnTo>
                  <a:lnTo>
                    <a:pt x="1734" y="95"/>
                  </a:lnTo>
                  <a:lnTo>
                    <a:pt x="1735" y="97"/>
                  </a:lnTo>
                  <a:lnTo>
                    <a:pt x="1734" y="98"/>
                  </a:lnTo>
                  <a:lnTo>
                    <a:pt x="1733" y="99"/>
                  </a:lnTo>
                  <a:lnTo>
                    <a:pt x="1732" y="101"/>
                  </a:lnTo>
                  <a:lnTo>
                    <a:pt x="1730" y="104"/>
                  </a:lnTo>
                  <a:lnTo>
                    <a:pt x="1732" y="106"/>
                  </a:lnTo>
                  <a:lnTo>
                    <a:pt x="1733" y="110"/>
                  </a:lnTo>
                  <a:lnTo>
                    <a:pt x="1736" y="115"/>
                  </a:lnTo>
                  <a:lnTo>
                    <a:pt x="1739" y="120"/>
                  </a:lnTo>
                  <a:lnTo>
                    <a:pt x="1743" y="124"/>
                  </a:lnTo>
                  <a:lnTo>
                    <a:pt x="1745" y="126"/>
                  </a:lnTo>
                  <a:lnTo>
                    <a:pt x="1748" y="128"/>
                  </a:lnTo>
                  <a:lnTo>
                    <a:pt x="1751" y="129"/>
                  </a:lnTo>
                  <a:lnTo>
                    <a:pt x="1752" y="130"/>
                  </a:lnTo>
                  <a:lnTo>
                    <a:pt x="1752" y="131"/>
                  </a:lnTo>
                  <a:lnTo>
                    <a:pt x="1753" y="133"/>
                  </a:lnTo>
                  <a:lnTo>
                    <a:pt x="1742" y="194"/>
                  </a:lnTo>
                  <a:lnTo>
                    <a:pt x="1739" y="192"/>
                  </a:lnTo>
                  <a:lnTo>
                    <a:pt x="1735" y="203"/>
                  </a:lnTo>
                  <a:lnTo>
                    <a:pt x="1721" y="229"/>
                  </a:lnTo>
                  <a:lnTo>
                    <a:pt x="1720" y="230"/>
                  </a:lnTo>
                  <a:lnTo>
                    <a:pt x="1716" y="232"/>
                  </a:lnTo>
                  <a:lnTo>
                    <a:pt x="1710" y="236"/>
                  </a:lnTo>
                  <a:lnTo>
                    <a:pt x="1703" y="245"/>
                  </a:lnTo>
                  <a:lnTo>
                    <a:pt x="1691" y="258"/>
                  </a:lnTo>
                  <a:lnTo>
                    <a:pt x="1680" y="274"/>
                  </a:lnTo>
                  <a:lnTo>
                    <a:pt x="1667" y="297"/>
                  </a:lnTo>
                  <a:lnTo>
                    <a:pt x="1652" y="326"/>
                  </a:lnTo>
                  <a:lnTo>
                    <a:pt x="1641" y="363"/>
                  </a:lnTo>
                  <a:lnTo>
                    <a:pt x="1630" y="419"/>
                  </a:lnTo>
                  <a:lnTo>
                    <a:pt x="1621" y="493"/>
                  </a:lnTo>
                  <a:lnTo>
                    <a:pt x="1613" y="580"/>
                  </a:lnTo>
                  <a:lnTo>
                    <a:pt x="1607" y="676"/>
                  </a:lnTo>
                  <a:lnTo>
                    <a:pt x="1600" y="778"/>
                  </a:lnTo>
                  <a:lnTo>
                    <a:pt x="1595" y="882"/>
                  </a:lnTo>
                  <a:lnTo>
                    <a:pt x="1591" y="984"/>
                  </a:lnTo>
                  <a:lnTo>
                    <a:pt x="1586" y="984"/>
                  </a:lnTo>
                  <a:lnTo>
                    <a:pt x="1582" y="983"/>
                  </a:lnTo>
                  <a:lnTo>
                    <a:pt x="1578" y="983"/>
                  </a:lnTo>
                  <a:lnTo>
                    <a:pt x="1573" y="982"/>
                  </a:lnTo>
                  <a:lnTo>
                    <a:pt x="1567" y="981"/>
                  </a:lnTo>
                  <a:lnTo>
                    <a:pt x="1563" y="980"/>
                  </a:lnTo>
                  <a:lnTo>
                    <a:pt x="1559" y="980"/>
                  </a:lnTo>
                  <a:lnTo>
                    <a:pt x="1554" y="979"/>
                  </a:lnTo>
                  <a:lnTo>
                    <a:pt x="1557" y="706"/>
                  </a:lnTo>
                  <a:lnTo>
                    <a:pt x="1554" y="517"/>
                  </a:lnTo>
                  <a:lnTo>
                    <a:pt x="1547" y="396"/>
                  </a:lnTo>
                  <a:lnTo>
                    <a:pt x="1538" y="328"/>
                  </a:lnTo>
                  <a:lnTo>
                    <a:pt x="1564" y="310"/>
                  </a:lnTo>
                  <a:lnTo>
                    <a:pt x="1563" y="306"/>
                  </a:lnTo>
                  <a:lnTo>
                    <a:pt x="1582" y="292"/>
                  </a:lnTo>
                  <a:lnTo>
                    <a:pt x="1572" y="279"/>
                  </a:lnTo>
                  <a:lnTo>
                    <a:pt x="1581" y="273"/>
                  </a:lnTo>
                  <a:lnTo>
                    <a:pt x="1585" y="274"/>
                  </a:lnTo>
                  <a:lnTo>
                    <a:pt x="1590" y="277"/>
                  </a:lnTo>
                  <a:lnTo>
                    <a:pt x="1593" y="278"/>
                  </a:lnTo>
                  <a:lnTo>
                    <a:pt x="1598" y="278"/>
                  </a:lnTo>
                  <a:lnTo>
                    <a:pt x="1610" y="364"/>
                  </a:lnTo>
                  <a:lnTo>
                    <a:pt x="1641" y="357"/>
                  </a:lnTo>
                  <a:lnTo>
                    <a:pt x="1621" y="267"/>
                  </a:lnTo>
                  <a:lnTo>
                    <a:pt x="1622" y="267"/>
                  </a:lnTo>
                  <a:lnTo>
                    <a:pt x="1626" y="261"/>
                  </a:lnTo>
                  <a:lnTo>
                    <a:pt x="1628" y="257"/>
                  </a:lnTo>
                  <a:lnTo>
                    <a:pt x="1629" y="252"/>
                  </a:lnTo>
                  <a:lnTo>
                    <a:pt x="1629" y="248"/>
                  </a:lnTo>
                  <a:lnTo>
                    <a:pt x="1629" y="246"/>
                  </a:lnTo>
                  <a:lnTo>
                    <a:pt x="1629" y="235"/>
                  </a:lnTo>
                  <a:lnTo>
                    <a:pt x="1627" y="217"/>
                  </a:lnTo>
                  <a:lnTo>
                    <a:pt x="1621" y="212"/>
                  </a:lnTo>
                  <a:lnTo>
                    <a:pt x="1620" y="212"/>
                  </a:lnTo>
                  <a:lnTo>
                    <a:pt x="1617" y="211"/>
                  </a:lnTo>
                  <a:lnTo>
                    <a:pt x="1613" y="212"/>
                  </a:lnTo>
                  <a:lnTo>
                    <a:pt x="1612" y="214"/>
                  </a:lnTo>
                  <a:lnTo>
                    <a:pt x="1612" y="215"/>
                  </a:lnTo>
                  <a:lnTo>
                    <a:pt x="1612" y="216"/>
                  </a:lnTo>
                  <a:lnTo>
                    <a:pt x="1612" y="217"/>
                  </a:lnTo>
                  <a:lnTo>
                    <a:pt x="1601" y="127"/>
                  </a:lnTo>
                  <a:lnTo>
                    <a:pt x="1570" y="134"/>
                  </a:lnTo>
                  <a:lnTo>
                    <a:pt x="1588" y="216"/>
                  </a:lnTo>
                  <a:lnTo>
                    <a:pt x="1579" y="220"/>
                  </a:lnTo>
                  <a:lnTo>
                    <a:pt x="1571" y="232"/>
                  </a:lnTo>
                  <a:lnTo>
                    <a:pt x="1569" y="234"/>
                  </a:lnTo>
                  <a:lnTo>
                    <a:pt x="1566" y="239"/>
                  </a:lnTo>
                  <a:lnTo>
                    <a:pt x="1564" y="245"/>
                  </a:lnTo>
                  <a:lnTo>
                    <a:pt x="1562" y="252"/>
                  </a:lnTo>
                  <a:lnTo>
                    <a:pt x="1556" y="257"/>
                  </a:lnTo>
                  <a:lnTo>
                    <a:pt x="1555" y="257"/>
                  </a:lnTo>
                  <a:lnTo>
                    <a:pt x="1543" y="265"/>
                  </a:lnTo>
                  <a:lnTo>
                    <a:pt x="1542" y="263"/>
                  </a:lnTo>
                  <a:lnTo>
                    <a:pt x="1514" y="275"/>
                  </a:lnTo>
                  <a:lnTo>
                    <a:pt x="1486" y="246"/>
                  </a:lnTo>
                  <a:lnTo>
                    <a:pt x="1483" y="230"/>
                  </a:lnTo>
                  <a:lnTo>
                    <a:pt x="1482" y="231"/>
                  </a:lnTo>
                  <a:lnTo>
                    <a:pt x="1480" y="224"/>
                  </a:lnTo>
                  <a:lnTo>
                    <a:pt x="1485" y="223"/>
                  </a:lnTo>
                  <a:lnTo>
                    <a:pt x="1488" y="222"/>
                  </a:lnTo>
                  <a:lnTo>
                    <a:pt x="1492" y="220"/>
                  </a:lnTo>
                  <a:lnTo>
                    <a:pt x="1495" y="216"/>
                  </a:lnTo>
                  <a:lnTo>
                    <a:pt x="1497" y="211"/>
                  </a:lnTo>
                  <a:lnTo>
                    <a:pt x="1496" y="203"/>
                  </a:lnTo>
                  <a:lnTo>
                    <a:pt x="1495" y="191"/>
                  </a:lnTo>
                  <a:lnTo>
                    <a:pt x="1495" y="173"/>
                  </a:lnTo>
                  <a:lnTo>
                    <a:pt x="1496" y="171"/>
                  </a:lnTo>
                  <a:lnTo>
                    <a:pt x="1498" y="166"/>
                  </a:lnTo>
                  <a:lnTo>
                    <a:pt x="1498" y="159"/>
                  </a:lnTo>
                  <a:lnTo>
                    <a:pt x="1494" y="149"/>
                  </a:lnTo>
                  <a:lnTo>
                    <a:pt x="1493" y="147"/>
                  </a:lnTo>
                  <a:lnTo>
                    <a:pt x="1493" y="146"/>
                  </a:lnTo>
                  <a:lnTo>
                    <a:pt x="1492" y="144"/>
                  </a:lnTo>
                  <a:lnTo>
                    <a:pt x="1492" y="143"/>
                  </a:lnTo>
                  <a:lnTo>
                    <a:pt x="1492" y="142"/>
                  </a:lnTo>
                  <a:lnTo>
                    <a:pt x="1492" y="140"/>
                  </a:lnTo>
                  <a:lnTo>
                    <a:pt x="1492" y="139"/>
                  </a:lnTo>
                  <a:lnTo>
                    <a:pt x="1490" y="138"/>
                  </a:lnTo>
                  <a:lnTo>
                    <a:pt x="1492" y="135"/>
                  </a:lnTo>
                  <a:lnTo>
                    <a:pt x="1492" y="133"/>
                  </a:lnTo>
                  <a:lnTo>
                    <a:pt x="1492" y="129"/>
                  </a:lnTo>
                  <a:lnTo>
                    <a:pt x="1492" y="127"/>
                  </a:lnTo>
                  <a:lnTo>
                    <a:pt x="1493" y="125"/>
                  </a:lnTo>
                  <a:lnTo>
                    <a:pt x="1494" y="123"/>
                  </a:lnTo>
                  <a:lnTo>
                    <a:pt x="1493" y="121"/>
                  </a:lnTo>
                  <a:lnTo>
                    <a:pt x="1493" y="120"/>
                  </a:lnTo>
                  <a:lnTo>
                    <a:pt x="1492" y="120"/>
                  </a:lnTo>
                  <a:lnTo>
                    <a:pt x="1490" y="120"/>
                  </a:lnTo>
                  <a:lnTo>
                    <a:pt x="1489" y="118"/>
                  </a:lnTo>
                  <a:lnTo>
                    <a:pt x="1488" y="115"/>
                  </a:lnTo>
                  <a:lnTo>
                    <a:pt x="1485" y="113"/>
                  </a:lnTo>
                  <a:lnTo>
                    <a:pt x="1482" y="109"/>
                  </a:lnTo>
                  <a:lnTo>
                    <a:pt x="1483" y="109"/>
                  </a:lnTo>
                  <a:lnTo>
                    <a:pt x="1474" y="80"/>
                  </a:lnTo>
                  <a:lnTo>
                    <a:pt x="1482" y="78"/>
                  </a:lnTo>
                  <a:lnTo>
                    <a:pt x="1489" y="75"/>
                  </a:lnTo>
                  <a:lnTo>
                    <a:pt x="1496" y="72"/>
                  </a:lnTo>
                  <a:lnTo>
                    <a:pt x="1503" y="70"/>
                  </a:lnTo>
                  <a:lnTo>
                    <a:pt x="1508" y="68"/>
                  </a:lnTo>
                  <a:lnTo>
                    <a:pt x="1512" y="67"/>
                  </a:lnTo>
                  <a:lnTo>
                    <a:pt x="1515" y="66"/>
                  </a:lnTo>
                  <a:lnTo>
                    <a:pt x="1516" y="65"/>
                  </a:lnTo>
                  <a:lnTo>
                    <a:pt x="1517" y="63"/>
                  </a:lnTo>
                  <a:lnTo>
                    <a:pt x="1516" y="62"/>
                  </a:lnTo>
                  <a:lnTo>
                    <a:pt x="1515" y="61"/>
                  </a:lnTo>
                  <a:lnTo>
                    <a:pt x="1416" y="69"/>
                  </a:lnTo>
                  <a:lnTo>
                    <a:pt x="1342" y="110"/>
                  </a:lnTo>
                  <a:lnTo>
                    <a:pt x="1341" y="111"/>
                  </a:lnTo>
                  <a:lnTo>
                    <a:pt x="1342" y="113"/>
                  </a:lnTo>
                  <a:lnTo>
                    <a:pt x="1343" y="114"/>
                  </a:lnTo>
                  <a:lnTo>
                    <a:pt x="1344" y="114"/>
                  </a:lnTo>
                  <a:lnTo>
                    <a:pt x="1358" y="111"/>
                  </a:lnTo>
                  <a:lnTo>
                    <a:pt x="1358" y="153"/>
                  </a:lnTo>
                  <a:lnTo>
                    <a:pt x="1356" y="154"/>
                  </a:lnTo>
                  <a:lnTo>
                    <a:pt x="1356" y="155"/>
                  </a:lnTo>
                  <a:lnTo>
                    <a:pt x="1355" y="157"/>
                  </a:lnTo>
                  <a:lnTo>
                    <a:pt x="1355" y="158"/>
                  </a:lnTo>
                  <a:lnTo>
                    <a:pt x="1355" y="159"/>
                  </a:lnTo>
                  <a:lnTo>
                    <a:pt x="1355" y="161"/>
                  </a:lnTo>
                  <a:lnTo>
                    <a:pt x="1355" y="162"/>
                  </a:lnTo>
                  <a:lnTo>
                    <a:pt x="1355" y="172"/>
                  </a:lnTo>
                  <a:lnTo>
                    <a:pt x="1356" y="172"/>
                  </a:lnTo>
                  <a:lnTo>
                    <a:pt x="1356" y="164"/>
                  </a:lnTo>
                  <a:lnTo>
                    <a:pt x="1358" y="164"/>
                  </a:lnTo>
                  <a:lnTo>
                    <a:pt x="1358" y="174"/>
                  </a:lnTo>
                  <a:lnTo>
                    <a:pt x="1358" y="175"/>
                  </a:lnTo>
                  <a:lnTo>
                    <a:pt x="1359" y="175"/>
                  </a:lnTo>
                  <a:lnTo>
                    <a:pt x="1359" y="174"/>
                  </a:lnTo>
                  <a:lnTo>
                    <a:pt x="1359" y="165"/>
                  </a:lnTo>
                  <a:lnTo>
                    <a:pt x="1360" y="165"/>
                  </a:lnTo>
                  <a:lnTo>
                    <a:pt x="1360" y="173"/>
                  </a:lnTo>
                  <a:lnTo>
                    <a:pt x="1360" y="174"/>
                  </a:lnTo>
                  <a:lnTo>
                    <a:pt x="1361" y="174"/>
                  </a:lnTo>
                  <a:lnTo>
                    <a:pt x="1361" y="173"/>
                  </a:lnTo>
                  <a:lnTo>
                    <a:pt x="1361" y="164"/>
                  </a:lnTo>
                  <a:lnTo>
                    <a:pt x="1361" y="171"/>
                  </a:lnTo>
                  <a:lnTo>
                    <a:pt x="1361" y="172"/>
                  </a:lnTo>
                  <a:lnTo>
                    <a:pt x="1362" y="172"/>
                  </a:lnTo>
                  <a:lnTo>
                    <a:pt x="1363" y="172"/>
                  </a:lnTo>
                  <a:lnTo>
                    <a:pt x="1363" y="162"/>
                  </a:lnTo>
                  <a:lnTo>
                    <a:pt x="1363" y="161"/>
                  </a:lnTo>
                  <a:lnTo>
                    <a:pt x="1363" y="159"/>
                  </a:lnTo>
                  <a:lnTo>
                    <a:pt x="1363" y="158"/>
                  </a:lnTo>
                  <a:lnTo>
                    <a:pt x="1363" y="157"/>
                  </a:lnTo>
                  <a:lnTo>
                    <a:pt x="1362" y="155"/>
                  </a:lnTo>
                  <a:lnTo>
                    <a:pt x="1361" y="154"/>
                  </a:lnTo>
                  <a:lnTo>
                    <a:pt x="1360" y="153"/>
                  </a:lnTo>
                  <a:lnTo>
                    <a:pt x="1360" y="111"/>
                  </a:lnTo>
                  <a:lnTo>
                    <a:pt x="1384" y="106"/>
                  </a:lnTo>
                  <a:lnTo>
                    <a:pt x="1397" y="148"/>
                  </a:lnTo>
                  <a:lnTo>
                    <a:pt x="1397" y="149"/>
                  </a:lnTo>
                  <a:lnTo>
                    <a:pt x="1397" y="152"/>
                  </a:lnTo>
                  <a:lnTo>
                    <a:pt x="1397" y="153"/>
                  </a:lnTo>
                  <a:lnTo>
                    <a:pt x="1398" y="154"/>
                  </a:lnTo>
                  <a:lnTo>
                    <a:pt x="1397" y="155"/>
                  </a:lnTo>
                  <a:lnTo>
                    <a:pt x="1397" y="156"/>
                  </a:lnTo>
                  <a:lnTo>
                    <a:pt x="1396" y="157"/>
                  </a:lnTo>
                  <a:lnTo>
                    <a:pt x="1396" y="158"/>
                  </a:lnTo>
                  <a:lnTo>
                    <a:pt x="1396" y="161"/>
                  </a:lnTo>
                  <a:lnTo>
                    <a:pt x="1397" y="164"/>
                  </a:lnTo>
                  <a:lnTo>
                    <a:pt x="1399" y="167"/>
                  </a:lnTo>
                  <a:lnTo>
                    <a:pt x="1401" y="172"/>
                  </a:lnTo>
                  <a:lnTo>
                    <a:pt x="1403" y="173"/>
                  </a:lnTo>
                  <a:lnTo>
                    <a:pt x="1406" y="175"/>
                  </a:lnTo>
                  <a:lnTo>
                    <a:pt x="1407" y="176"/>
                  </a:lnTo>
                  <a:lnTo>
                    <a:pt x="1409" y="177"/>
                  </a:lnTo>
                  <a:lnTo>
                    <a:pt x="1410" y="186"/>
                  </a:lnTo>
                  <a:lnTo>
                    <a:pt x="1403" y="226"/>
                  </a:lnTo>
                  <a:lnTo>
                    <a:pt x="1402" y="225"/>
                  </a:lnTo>
                  <a:lnTo>
                    <a:pt x="1398" y="233"/>
                  </a:lnTo>
                  <a:lnTo>
                    <a:pt x="1389" y="252"/>
                  </a:lnTo>
                  <a:lnTo>
                    <a:pt x="1388" y="252"/>
                  </a:lnTo>
                  <a:lnTo>
                    <a:pt x="1386" y="254"/>
                  </a:lnTo>
                  <a:lnTo>
                    <a:pt x="1381" y="258"/>
                  </a:lnTo>
                  <a:lnTo>
                    <a:pt x="1377" y="263"/>
                  </a:lnTo>
                  <a:lnTo>
                    <a:pt x="1370" y="271"/>
                  </a:lnTo>
                  <a:lnTo>
                    <a:pt x="1362" y="281"/>
                  </a:lnTo>
                  <a:lnTo>
                    <a:pt x="1353" y="294"/>
                  </a:lnTo>
                  <a:lnTo>
                    <a:pt x="1343" y="312"/>
                  </a:lnTo>
                  <a:lnTo>
                    <a:pt x="1325" y="320"/>
                  </a:lnTo>
                  <a:lnTo>
                    <a:pt x="1287" y="281"/>
                  </a:lnTo>
                  <a:lnTo>
                    <a:pt x="1283" y="259"/>
                  </a:lnTo>
                  <a:lnTo>
                    <a:pt x="1282" y="259"/>
                  </a:lnTo>
                  <a:lnTo>
                    <a:pt x="1282" y="260"/>
                  </a:lnTo>
                  <a:lnTo>
                    <a:pt x="1281" y="251"/>
                  </a:lnTo>
                  <a:lnTo>
                    <a:pt x="1285" y="250"/>
                  </a:lnTo>
                  <a:lnTo>
                    <a:pt x="1291" y="248"/>
                  </a:lnTo>
                  <a:lnTo>
                    <a:pt x="1295" y="244"/>
                  </a:lnTo>
                  <a:lnTo>
                    <a:pt x="1300" y="241"/>
                  </a:lnTo>
                  <a:lnTo>
                    <a:pt x="1302" y="234"/>
                  </a:lnTo>
                  <a:lnTo>
                    <a:pt x="1301" y="223"/>
                  </a:lnTo>
                  <a:lnTo>
                    <a:pt x="1298" y="206"/>
                  </a:lnTo>
                  <a:lnTo>
                    <a:pt x="1300" y="183"/>
                  </a:lnTo>
                  <a:lnTo>
                    <a:pt x="1301" y="179"/>
                  </a:lnTo>
                  <a:lnTo>
                    <a:pt x="1303" y="174"/>
                  </a:lnTo>
                  <a:lnTo>
                    <a:pt x="1304" y="165"/>
                  </a:lnTo>
                  <a:lnTo>
                    <a:pt x="1298" y="152"/>
                  </a:lnTo>
                  <a:lnTo>
                    <a:pt x="1297" y="149"/>
                  </a:lnTo>
                  <a:lnTo>
                    <a:pt x="1296" y="147"/>
                  </a:lnTo>
                  <a:lnTo>
                    <a:pt x="1295" y="145"/>
                  </a:lnTo>
                  <a:lnTo>
                    <a:pt x="1294" y="143"/>
                  </a:lnTo>
                  <a:lnTo>
                    <a:pt x="1294" y="142"/>
                  </a:lnTo>
                  <a:lnTo>
                    <a:pt x="1294" y="140"/>
                  </a:lnTo>
                  <a:lnTo>
                    <a:pt x="1295" y="140"/>
                  </a:lnTo>
                  <a:lnTo>
                    <a:pt x="1294" y="139"/>
                  </a:lnTo>
                  <a:lnTo>
                    <a:pt x="1294" y="138"/>
                  </a:lnTo>
                  <a:lnTo>
                    <a:pt x="1294" y="137"/>
                  </a:lnTo>
                  <a:lnTo>
                    <a:pt x="1294" y="133"/>
                  </a:lnTo>
                  <a:lnTo>
                    <a:pt x="1295" y="128"/>
                  </a:lnTo>
                  <a:lnTo>
                    <a:pt x="1295" y="125"/>
                  </a:lnTo>
                  <a:lnTo>
                    <a:pt x="1295" y="121"/>
                  </a:lnTo>
                  <a:lnTo>
                    <a:pt x="1296" y="119"/>
                  </a:lnTo>
                  <a:lnTo>
                    <a:pt x="1297" y="116"/>
                  </a:lnTo>
                  <a:lnTo>
                    <a:pt x="1296" y="115"/>
                  </a:lnTo>
                  <a:lnTo>
                    <a:pt x="1296" y="114"/>
                  </a:lnTo>
                  <a:lnTo>
                    <a:pt x="1295" y="113"/>
                  </a:lnTo>
                  <a:lnTo>
                    <a:pt x="1294" y="113"/>
                  </a:lnTo>
                  <a:lnTo>
                    <a:pt x="1292" y="109"/>
                  </a:lnTo>
                  <a:lnTo>
                    <a:pt x="1288" y="105"/>
                  </a:lnTo>
                  <a:lnTo>
                    <a:pt x="1284" y="100"/>
                  </a:lnTo>
                  <a:lnTo>
                    <a:pt x="1278" y="95"/>
                  </a:lnTo>
                  <a:lnTo>
                    <a:pt x="1277" y="95"/>
                  </a:lnTo>
                  <a:lnTo>
                    <a:pt x="1276" y="95"/>
                  </a:lnTo>
                  <a:lnTo>
                    <a:pt x="1277" y="92"/>
                  </a:lnTo>
                  <a:lnTo>
                    <a:pt x="1278" y="89"/>
                  </a:lnTo>
                  <a:lnTo>
                    <a:pt x="1278" y="87"/>
                  </a:lnTo>
                  <a:lnTo>
                    <a:pt x="1278" y="86"/>
                  </a:lnTo>
                  <a:lnTo>
                    <a:pt x="1277" y="83"/>
                  </a:lnTo>
                  <a:lnTo>
                    <a:pt x="1276" y="81"/>
                  </a:lnTo>
                  <a:lnTo>
                    <a:pt x="1276" y="80"/>
                  </a:lnTo>
                  <a:lnTo>
                    <a:pt x="1275" y="78"/>
                  </a:lnTo>
                  <a:lnTo>
                    <a:pt x="1274" y="77"/>
                  </a:lnTo>
                  <a:lnTo>
                    <a:pt x="1273" y="77"/>
                  </a:lnTo>
                  <a:lnTo>
                    <a:pt x="1271" y="77"/>
                  </a:lnTo>
                  <a:lnTo>
                    <a:pt x="1269" y="76"/>
                  </a:lnTo>
                  <a:lnTo>
                    <a:pt x="1267" y="75"/>
                  </a:lnTo>
                  <a:lnTo>
                    <a:pt x="1266" y="75"/>
                  </a:lnTo>
                  <a:lnTo>
                    <a:pt x="1265" y="73"/>
                  </a:lnTo>
                  <a:lnTo>
                    <a:pt x="1264" y="73"/>
                  </a:lnTo>
                  <a:lnTo>
                    <a:pt x="1262" y="73"/>
                  </a:lnTo>
                  <a:lnTo>
                    <a:pt x="1261" y="73"/>
                  </a:lnTo>
                  <a:lnTo>
                    <a:pt x="1258" y="75"/>
                  </a:lnTo>
                  <a:lnTo>
                    <a:pt x="1257" y="75"/>
                  </a:lnTo>
                  <a:lnTo>
                    <a:pt x="1255" y="75"/>
                  </a:lnTo>
                  <a:lnTo>
                    <a:pt x="1254" y="75"/>
                  </a:lnTo>
                  <a:lnTo>
                    <a:pt x="1252" y="75"/>
                  </a:lnTo>
                  <a:lnTo>
                    <a:pt x="1250" y="75"/>
                  </a:lnTo>
                  <a:lnTo>
                    <a:pt x="1249" y="73"/>
                  </a:lnTo>
                  <a:lnTo>
                    <a:pt x="1248" y="73"/>
                  </a:lnTo>
                  <a:lnTo>
                    <a:pt x="1247" y="72"/>
                  </a:lnTo>
                  <a:lnTo>
                    <a:pt x="1246" y="72"/>
                  </a:lnTo>
                  <a:lnTo>
                    <a:pt x="1245" y="72"/>
                  </a:lnTo>
                  <a:lnTo>
                    <a:pt x="1244" y="72"/>
                  </a:lnTo>
                  <a:lnTo>
                    <a:pt x="1243" y="73"/>
                  </a:lnTo>
                  <a:lnTo>
                    <a:pt x="1240" y="73"/>
                  </a:lnTo>
                  <a:lnTo>
                    <a:pt x="1239" y="73"/>
                  </a:lnTo>
                  <a:lnTo>
                    <a:pt x="1238" y="72"/>
                  </a:lnTo>
                  <a:lnTo>
                    <a:pt x="1237" y="72"/>
                  </a:lnTo>
                  <a:lnTo>
                    <a:pt x="1236" y="72"/>
                  </a:lnTo>
                  <a:lnTo>
                    <a:pt x="1235" y="72"/>
                  </a:lnTo>
                  <a:lnTo>
                    <a:pt x="1234" y="72"/>
                  </a:lnTo>
                  <a:lnTo>
                    <a:pt x="1233" y="72"/>
                  </a:lnTo>
                  <a:lnTo>
                    <a:pt x="1231" y="72"/>
                  </a:lnTo>
                  <a:lnTo>
                    <a:pt x="1230" y="72"/>
                  </a:lnTo>
                  <a:lnTo>
                    <a:pt x="1229" y="72"/>
                  </a:lnTo>
                  <a:lnTo>
                    <a:pt x="1228" y="72"/>
                  </a:lnTo>
                  <a:lnTo>
                    <a:pt x="1227" y="72"/>
                  </a:lnTo>
                  <a:lnTo>
                    <a:pt x="1226" y="72"/>
                  </a:lnTo>
                  <a:lnTo>
                    <a:pt x="1225" y="73"/>
                  </a:lnTo>
                  <a:lnTo>
                    <a:pt x="1224" y="73"/>
                  </a:lnTo>
                  <a:lnTo>
                    <a:pt x="1223" y="73"/>
                  </a:lnTo>
                  <a:lnTo>
                    <a:pt x="1221" y="73"/>
                  </a:lnTo>
                  <a:lnTo>
                    <a:pt x="1220" y="75"/>
                  </a:lnTo>
                  <a:lnTo>
                    <a:pt x="1219" y="75"/>
                  </a:lnTo>
                  <a:lnTo>
                    <a:pt x="1218" y="75"/>
                  </a:lnTo>
                  <a:lnTo>
                    <a:pt x="1217" y="75"/>
                  </a:lnTo>
                  <a:lnTo>
                    <a:pt x="1216" y="75"/>
                  </a:lnTo>
                  <a:lnTo>
                    <a:pt x="1215" y="75"/>
                  </a:lnTo>
                  <a:lnTo>
                    <a:pt x="1214" y="75"/>
                  </a:lnTo>
                  <a:lnTo>
                    <a:pt x="1211" y="75"/>
                  </a:lnTo>
                  <a:lnTo>
                    <a:pt x="1210" y="75"/>
                  </a:lnTo>
                  <a:lnTo>
                    <a:pt x="1208" y="75"/>
                  </a:lnTo>
                  <a:lnTo>
                    <a:pt x="1208" y="76"/>
                  </a:lnTo>
                  <a:lnTo>
                    <a:pt x="1207" y="76"/>
                  </a:lnTo>
                  <a:lnTo>
                    <a:pt x="1206" y="77"/>
                  </a:lnTo>
                  <a:lnTo>
                    <a:pt x="1204" y="78"/>
                  </a:lnTo>
                  <a:lnTo>
                    <a:pt x="1202" y="79"/>
                  </a:lnTo>
                  <a:lnTo>
                    <a:pt x="1201" y="80"/>
                  </a:lnTo>
                  <a:lnTo>
                    <a:pt x="1199" y="81"/>
                  </a:lnTo>
                  <a:lnTo>
                    <a:pt x="1197" y="81"/>
                  </a:lnTo>
                  <a:lnTo>
                    <a:pt x="1196" y="81"/>
                  </a:lnTo>
                  <a:lnTo>
                    <a:pt x="1195" y="81"/>
                  </a:lnTo>
                  <a:lnTo>
                    <a:pt x="1194" y="82"/>
                  </a:lnTo>
                  <a:lnTo>
                    <a:pt x="1192" y="83"/>
                  </a:lnTo>
                  <a:lnTo>
                    <a:pt x="1191" y="83"/>
                  </a:lnTo>
                  <a:lnTo>
                    <a:pt x="1191" y="85"/>
                  </a:lnTo>
                  <a:lnTo>
                    <a:pt x="1190" y="86"/>
                  </a:lnTo>
                  <a:lnTo>
                    <a:pt x="1189" y="87"/>
                  </a:lnTo>
                  <a:lnTo>
                    <a:pt x="1187" y="87"/>
                  </a:lnTo>
                  <a:lnTo>
                    <a:pt x="1186" y="88"/>
                  </a:lnTo>
                  <a:lnTo>
                    <a:pt x="1185" y="89"/>
                  </a:lnTo>
                  <a:lnTo>
                    <a:pt x="1183" y="90"/>
                  </a:lnTo>
                  <a:lnTo>
                    <a:pt x="1182" y="91"/>
                  </a:lnTo>
                  <a:lnTo>
                    <a:pt x="1181" y="94"/>
                  </a:lnTo>
                  <a:lnTo>
                    <a:pt x="1180" y="95"/>
                  </a:lnTo>
                  <a:lnTo>
                    <a:pt x="1179" y="96"/>
                  </a:lnTo>
                  <a:lnTo>
                    <a:pt x="1177" y="96"/>
                  </a:lnTo>
                  <a:lnTo>
                    <a:pt x="1176" y="97"/>
                  </a:lnTo>
                  <a:lnTo>
                    <a:pt x="1175" y="98"/>
                  </a:lnTo>
                  <a:lnTo>
                    <a:pt x="1175" y="99"/>
                  </a:lnTo>
                  <a:lnTo>
                    <a:pt x="1173" y="99"/>
                  </a:lnTo>
                  <a:lnTo>
                    <a:pt x="1173" y="100"/>
                  </a:lnTo>
                  <a:lnTo>
                    <a:pt x="1172" y="101"/>
                  </a:lnTo>
                  <a:lnTo>
                    <a:pt x="1172" y="102"/>
                  </a:lnTo>
                  <a:lnTo>
                    <a:pt x="1172" y="104"/>
                  </a:lnTo>
                  <a:lnTo>
                    <a:pt x="1171" y="106"/>
                  </a:lnTo>
                  <a:lnTo>
                    <a:pt x="1171" y="107"/>
                  </a:lnTo>
                  <a:lnTo>
                    <a:pt x="1170" y="108"/>
                  </a:lnTo>
                  <a:lnTo>
                    <a:pt x="1170" y="109"/>
                  </a:lnTo>
                  <a:lnTo>
                    <a:pt x="1170" y="110"/>
                  </a:lnTo>
                  <a:lnTo>
                    <a:pt x="1169" y="111"/>
                  </a:lnTo>
                  <a:lnTo>
                    <a:pt x="1168" y="113"/>
                  </a:lnTo>
                  <a:lnTo>
                    <a:pt x="1168" y="114"/>
                  </a:lnTo>
                  <a:lnTo>
                    <a:pt x="1167" y="115"/>
                  </a:lnTo>
                  <a:lnTo>
                    <a:pt x="1167" y="116"/>
                  </a:lnTo>
                  <a:lnTo>
                    <a:pt x="1168" y="117"/>
                  </a:lnTo>
                  <a:lnTo>
                    <a:pt x="1168" y="118"/>
                  </a:lnTo>
                  <a:lnTo>
                    <a:pt x="1168" y="119"/>
                  </a:lnTo>
                  <a:lnTo>
                    <a:pt x="1167" y="121"/>
                  </a:lnTo>
                  <a:lnTo>
                    <a:pt x="1166" y="123"/>
                  </a:lnTo>
                  <a:lnTo>
                    <a:pt x="1165" y="125"/>
                  </a:lnTo>
                  <a:lnTo>
                    <a:pt x="1165" y="127"/>
                  </a:lnTo>
                  <a:lnTo>
                    <a:pt x="1165" y="129"/>
                  </a:lnTo>
                  <a:lnTo>
                    <a:pt x="1165" y="130"/>
                  </a:lnTo>
                  <a:lnTo>
                    <a:pt x="1165" y="133"/>
                  </a:lnTo>
                  <a:lnTo>
                    <a:pt x="1165" y="135"/>
                  </a:lnTo>
                  <a:lnTo>
                    <a:pt x="1165" y="136"/>
                  </a:lnTo>
                  <a:lnTo>
                    <a:pt x="1166" y="136"/>
                  </a:lnTo>
                  <a:lnTo>
                    <a:pt x="1166" y="137"/>
                  </a:lnTo>
                  <a:lnTo>
                    <a:pt x="1166" y="138"/>
                  </a:lnTo>
                  <a:lnTo>
                    <a:pt x="1167" y="139"/>
                  </a:lnTo>
                  <a:lnTo>
                    <a:pt x="1167" y="140"/>
                  </a:lnTo>
                  <a:lnTo>
                    <a:pt x="1167" y="143"/>
                  </a:lnTo>
                  <a:lnTo>
                    <a:pt x="1168" y="145"/>
                  </a:lnTo>
                  <a:lnTo>
                    <a:pt x="1168" y="148"/>
                  </a:lnTo>
                  <a:lnTo>
                    <a:pt x="1169" y="149"/>
                  </a:lnTo>
                  <a:lnTo>
                    <a:pt x="1169" y="150"/>
                  </a:lnTo>
                  <a:lnTo>
                    <a:pt x="1169" y="152"/>
                  </a:lnTo>
                  <a:lnTo>
                    <a:pt x="1169" y="155"/>
                  </a:lnTo>
                  <a:lnTo>
                    <a:pt x="1170" y="158"/>
                  </a:lnTo>
                  <a:lnTo>
                    <a:pt x="1169" y="159"/>
                  </a:lnTo>
                  <a:lnTo>
                    <a:pt x="1169" y="161"/>
                  </a:lnTo>
                  <a:lnTo>
                    <a:pt x="1168" y="162"/>
                  </a:lnTo>
                  <a:lnTo>
                    <a:pt x="1167" y="164"/>
                  </a:lnTo>
                  <a:lnTo>
                    <a:pt x="1167" y="166"/>
                  </a:lnTo>
                  <a:lnTo>
                    <a:pt x="1168" y="171"/>
                  </a:lnTo>
                  <a:lnTo>
                    <a:pt x="1171" y="175"/>
                  </a:lnTo>
                  <a:lnTo>
                    <a:pt x="1175" y="181"/>
                  </a:lnTo>
                  <a:lnTo>
                    <a:pt x="1178" y="184"/>
                  </a:lnTo>
                  <a:lnTo>
                    <a:pt x="1180" y="186"/>
                  </a:lnTo>
                  <a:lnTo>
                    <a:pt x="1183" y="188"/>
                  </a:lnTo>
                  <a:lnTo>
                    <a:pt x="1186" y="191"/>
                  </a:lnTo>
                  <a:lnTo>
                    <a:pt x="1187" y="192"/>
                  </a:lnTo>
                  <a:lnTo>
                    <a:pt x="1187" y="193"/>
                  </a:lnTo>
                  <a:lnTo>
                    <a:pt x="1188" y="194"/>
                  </a:lnTo>
                  <a:lnTo>
                    <a:pt x="1177" y="254"/>
                  </a:lnTo>
                  <a:lnTo>
                    <a:pt x="1175" y="252"/>
                  </a:lnTo>
                  <a:lnTo>
                    <a:pt x="1170" y="263"/>
                  </a:lnTo>
                  <a:lnTo>
                    <a:pt x="1157" y="289"/>
                  </a:lnTo>
                  <a:lnTo>
                    <a:pt x="1156" y="289"/>
                  </a:lnTo>
                  <a:lnTo>
                    <a:pt x="1153" y="291"/>
                  </a:lnTo>
                  <a:lnTo>
                    <a:pt x="1150" y="293"/>
                  </a:lnTo>
                  <a:lnTo>
                    <a:pt x="1146" y="298"/>
                  </a:lnTo>
                  <a:lnTo>
                    <a:pt x="1139" y="305"/>
                  </a:lnTo>
                  <a:lnTo>
                    <a:pt x="1131" y="313"/>
                  </a:lnTo>
                  <a:lnTo>
                    <a:pt x="1123" y="325"/>
                  </a:lnTo>
                  <a:lnTo>
                    <a:pt x="1113" y="339"/>
                  </a:lnTo>
                  <a:lnTo>
                    <a:pt x="1055" y="193"/>
                  </a:lnTo>
                  <a:lnTo>
                    <a:pt x="1052" y="194"/>
                  </a:lnTo>
                  <a:lnTo>
                    <a:pt x="1047" y="173"/>
                  </a:lnTo>
                  <a:lnTo>
                    <a:pt x="1046" y="173"/>
                  </a:lnTo>
                  <a:lnTo>
                    <a:pt x="1044" y="162"/>
                  </a:lnTo>
                  <a:lnTo>
                    <a:pt x="1048" y="154"/>
                  </a:lnTo>
                  <a:lnTo>
                    <a:pt x="1052" y="145"/>
                  </a:lnTo>
                  <a:lnTo>
                    <a:pt x="1053" y="137"/>
                  </a:lnTo>
                  <a:lnTo>
                    <a:pt x="1053" y="134"/>
                  </a:lnTo>
                  <a:lnTo>
                    <a:pt x="1055" y="113"/>
                  </a:lnTo>
                  <a:lnTo>
                    <a:pt x="1051" y="100"/>
                  </a:lnTo>
                  <a:lnTo>
                    <a:pt x="1138" y="39"/>
                  </a:lnTo>
                  <a:lnTo>
                    <a:pt x="1113" y="0"/>
                  </a:lnTo>
                  <a:lnTo>
                    <a:pt x="1025" y="77"/>
                  </a:lnTo>
                  <a:lnTo>
                    <a:pt x="1026" y="76"/>
                  </a:lnTo>
                  <a:lnTo>
                    <a:pt x="1027" y="75"/>
                  </a:lnTo>
                  <a:lnTo>
                    <a:pt x="1028" y="70"/>
                  </a:lnTo>
                  <a:lnTo>
                    <a:pt x="1026" y="67"/>
                  </a:lnTo>
                  <a:lnTo>
                    <a:pt x="1023" y="63"/>
                  </a:lnTo>
                  <a:lnTo>
                    <a:pt x="1021" y="62"/>
                  </a:lnTo>
                  <a:lnTo>
                    <a:pt x="1010" y="61"/>
                  </a:lnTo>
                  <a:lnTo>
                    <a:pt x="993" y="78"/>
                  </a:lnTo>
                  <a:lnTo>
                    <a:pt x="984" y="88"/>
                  </a:lnTo>
                  <a:lnTo>
                    <a:pt x="983" y="89"/>
                  </a:lnTo>
                  <a:lnTo>
                    <a:pt x="979" y="94"/>
                  </a:lnTo>
                  <a:lnTo>
                    <a:pt x="976" y="99"/>
                  </a:lnTo>
                  <a:lnTo>
                    <a:pt x="975" y="106"/>
                  </a:lnTo>
                  <a:lnTo>
                    <a:pt x="974" y="116"/>
                  </a:lnTo>
                  <a:lnTo>
                    <a:pt x="912" y="159"/>
                  </a:lnTo>
                  <a:lnTo>
                    <a:pt x="912" y="157"/>
                  </a:lnTo>
                  <a:lnTo>
                    <a:pt x="904" y="150"/>
                  </a:lnTo>
                  <a:lnTo>
                    <a:pt x="903" y="150"/>
                  </a:lnTo>
                  <a:lnTo>
                    <a:pt x="899" y="150"/>
                  </a:lnTo>
                  <a:lnTo>
                    <a:pt x="896" y="150"/>
                  </a:lnTo>
                  <a:lnTo>
                    <a:pt x="893" y="154"/>
                  </a:lnTo>
                  <a:lnTo>
                    <a:pt x="893" y="155"/>
                  </a:lnTo>
                  <a:lnTo>
                    <a:pt x="893" y="156"/>
                  </a:lnTo>
                  <a:lnTo>
                    <a:pt x="894" y="157"/>
                  </a:lnTo>
                  <a:lnTo>
                    <a:pt x="881" y="48"/>
                  </a:lnTo>
                  <a:lnTo>
                    <a:pt x="843" y="57"/>
                  </a:lnTo>
                  <a:lnTo>
                    <a:pt x="864" y="155"/>
                  </a:lnTo>
                  <a:lnTo>
                    <a:pt x="854" y="159"/>
                  </a:lnTo>
                  <a:lnTo>
                    <a:pt x="844" y="175"/>
                  </a:lnTo>
                  <a:lnTo>
                    <a:pt x="842" y="177"/>
                  </a:lnTo>
                  <a:lnTo>
                    <a:pt x="839" y="183"/>
                  </a:lnTo>
                  <a:lnTo>
                    <a:pt x="835" y="191"/>
                  </a:lnTo>
                  <a:lnTo>
                    <a:pt x="834" y="198"/>
                  </a:lnTo>
                  <a:lnTo>
                    <a:pt x="826" y="204"/>
                  </a:lnTo>
                  <a:lnTo>
                    <a:pt x="811" y="214"/>
                  </a:lnTo>
                  <a:lnTo>
                    <a:pt x="810" y="212"/>
                  </a:lnTo>
                  <a:lnTo>
                    <a:pt x="776" y="227"/>
                  </a:lnTo>
                  <a:lnTo>
                    <a:pt x="743" y="192"/>
                  </a:lnTo>
                  <a:lnTo>
                    <a:pt x="738" y="172"/>
                  </a:lnTo>
                  <a:lnTo>
                    <a:pt x="738" y="173"/>
                  </a:lnTo>
                  <a:lnTo>
                    <a:pt x="736" y="165"/>
                  </a:lnTo>
                  <a:lnTo>
                    <a:pt x="740" y="164"/>
                  </a:lnTo>
                  <a:lnTo>
                    <a:pt x="746" y="162"/>
                  </a:lnTo>
                  <a:lnTo>
                    <a:pt x="750" y="159"/>
                  </a:lnTo>
                  <a:lnTo>
                    <a:pt x="754" y="156"/>
                  </a:lnTo>
                  <a:lnTo>
                    <a:pt x="756" y="149"/>
                  </a:lnTo>
                  <a:lnTo>
                    <a:pt x="755" y="139"/>
                  </a:lnTo>
                  <a:lnTo>
                    <a:pt x="753" y="125"/>
                  </a:lnTo>
                  <a:lnTo>
                    <a:pt x="754" y="104"/>
                  </a:lnTo>
                  <a:lnTo>
                    <a:pt x="755" y="100"/>
                  </a:lnTo>
                  <a:lnTo>
                    <a:pt x="757" y="96"/>
                  </a:lnTo>
                  <a:lnTo>
                    <a:pt x="757" y="87"/>
                  </a:lnTo>
                  <a:lnTo>
                    <a:pt x="753" y="76"/>
                  </a:lnTo>
                  <a:lnTo>
                    <a:pt x="752" y="73"/>
                  </a:lnTo>
                  <a:lnTo>
                    <a:pt x="750" y="71"/>
                  </a:lnTo>
                  <a:lnTo>
                    <a:pt x="749" y="70"/>
                  </a:lnTo>
                  <a:lnTo>
                    <a:pt x="749" y="68"/>
                  </a:lnTo>
                  <a:lnTo>
                    <a:pt x="749" y="67"/>
                  </a:lnTo>
                  <a:lnTo>
                    <a:pt x="749" y="66"/>
                  </a:lnTo>
                  <a:lnTo>
                    <a:pt x="749" y="65"/>
                  </a:lnTo>
                  <a:lnTo>
                    <a:pt x="749" y="63"/>
                  </a:lnTo>
                  <a:lnTo>
                    <a:pt x="749" y="62"/>
                  </a:lnTo>
                  <a:lnTo>
                    <a:pt x="748" y="62"/>
                  </a:lnTo>
                  <a:lnTo>
                    <a:pt x="749" y="59"/>
                  </a:lnTo>
                  <a:lnTo>
                    <a:pt x="749" y="54"/>
                  </a:lnTo>
                  <a:lnTo>
                    <a:pt x="749" y="51"/>
                  </a:lnTo>
                  <a:lnTo>
                    <a:pt x="749" y="49"/>
                  </a:lnTo>
                  <a:lnTo>
                    <a:pt x="750" y="47"/>
                  </a:lnTo>
                  <a:lnTo>
                    <a:pt x="752" y="43"/>
                  </a:lnTo>
                  <a:lnTo>
                    <a:pt x="750" y="42"/>
                  </a:lnTo>
                  <a:lnTo>
                    <a:pt x="750" y="41"/>
                  </a:lnTo>
                  <a:lnTo>
                    <a:pt x="749" y="41"/>
                  </a:lnTo>
                  <a:lnTo>
                    <a:pt x="748" y="40"/>
                  </a:lnTo>
                  <a:lnTo>
                    <a:pt x="747" y="37"/>
                  </a:lnTo>
                  <a:lnTo>
                    <a:pt x="744" y="33"/>
                  </a:lnTo>
                  <a:lnTo>
                    <a:pt x="739" y="29"/>
                  </a:lnTo>
                  <a:lnTo>
                    <a:pt x="734" y="24"/>
                  </a:lnTo>
                  <a:lnTo>
                    <a:pt x="733" y="23"/>
                  </a:lnTo>
                  <a:lnTo>
                    <a:pt x="734" y="21"/>
                  </a:lnTo>
                  <a:lnTo>
                    <a:pt x="735" y="19"/>
                  </a:lnTo>
                  <a:lnTo>
                    <a:pt x="735" y="18"/>
                  </a:lnTo>
                  <a:lnTo>
                    <a:pt x="734" y="15"/>
                  </a:lnTo>
                  <a:lnTo>
                    <a:pt x="733" y="14"/>
                  </a:lnTo>
                  <a:lnTo>
                    <a:pt x="733" y="12"/>
                  </a:lnTo>
                  <a:lnTo>
                    <a:pt x="733" y="11"/>
                  </a:lnTo>
                  <a:lnTo>
                    <a:pt x="731" y="10"/>
                  </a:lnTo>
                  <a:lnTo>
                    <a:pt x="730" y="9"/>
                  </a:lnTo>
                  <a:lnTo>
                    <a:pt x="729" y="9"/>
                  </a:lnTo>
                  <a:lnTo>
                    <a:pt x="728" y="8"/>
                  </a:lnTo>
                  <a:lnTo>
                    <a:pt x="726" y="8"/>
                  </a:lnTo>
                  <a:lnTo>
                    <a:pt x="725" y="6"/>
                  </a:lnTo>
                  <a:lnTo>
                    <a:pt x="724" y="6"/>
                  </a:lnTo>
                  <a:lnTo>
                    <a:pt x="722" y="5"/>
                  </a:lnTo>
                  <a:lnTo>
                    <a:pt x="721" y="5"/>
                  </a:lnTo>
                  <a:lnTo>
                    <a:pt x="719" y="5"/>
                  </a:lnTo>
                  <a:lnTo>
                    <a:pt x="718" y="5"/>
                  </a:lnTo>
                  <a:lnTo>
                    <a:pt x="717" y="6"/>
                  </a:lnTo>
                  <a:lnTo>
                    <a:pt x="715" y="6"/>
                  </a:lnTo>
                  <a:lnTo>
                    <a:pt x="714" y="6"/>
                  </a:lnTo>
                  <a:lnTo>
                    <a:pt x="712" y="5"/>
                  </a:lnTo>
                  <a:lnTo>
                    <a:pt x="710" y="5"/>
                  </a:lnTo>
                  <a:lnTo>
                    <a:pt x="709" y="5"/>
                  </a:lnTo>
                  <a:lnTo>
                    <a:pt x="708" y="5"/>
                  </a:lnTo>
                  <a:lnTo>
                    <a:pt x="708" y="4"/>
                  </a:lnTo>
                  <a:lnTo>
                    <a:pt x="707" y="4"/>
                  </a:lnTo>
                  <a:lnTo>
                    <a:pt x="706" y="4"/>
                  </a:lnTo>
                  <a:lnTo>
                    <a:pt x="705" y="4"/>
                  </a:lnTo>
                  <a:lnTo>
                    <a:pt x="704" y="4"/>
                  </a:lnTo>
                  <a:lnTo>
                    <a:pt x="701" y="5"/>
                  </a:lnTo>
                  <a:lnTo>
                    <a:pt x="700" y="5"/>
                  </a:lnTo>
                  <a:lnTo>
                    <a:pt x="699" y="5"/>
                  </a:lnTo>
                  <a:lnTo>
                    <a:pt x="699" y="4"/>
                  </a:lnTo>
                  <a:lnTo>
                    <a:pt x="698" y="4"/>
                  </a:lnTo>
                  <a:lnTo>
                    <a:pt x="697" y="4"/>
                  </a:lnTo>
                  <a:lnTo>
                    <a:pt x="696" y="4"/>
                  </a:lnTo>
                  <a:lnTo>
                    <a:pt x="695" y="4"/>
                  </a:lnTo>
                  <a:lnTo>
                    <a:pt x="693" y="4"/>
                  </a:lnTo>
                  <a:lnTo>
                    <a:pt x="692" y="4"/>
                  </a:lnTo>
                  <a:lnTo>
                    <a:pt x="691" y="4"/>
                  </a:lnTo>
                  <a:lnTo>
                    <a:pt x="690" y="4"/>
                  </a:lnTo>
                  <a:lnTo>
                    <a:pt x="689" y="4"/>
                  </a:lnTo>
                  <a:lnTo>
                    <a:pt x="688" y="4"/>
                  </a:lnTo>
                  <a:lnTo>
                    <a:pt x="687" y="4"/>
                  </a:lnTo>
                  <a:lnTo>
                    <a:pt x="686" y="5"/>
                  </a:lnTo>
                  <a:lnTo>
                    <a:pt x="685" y="5"/>
                  </a:lnTo>
                  <a:lnTo>
                    <a:pt x="683" y="5"/>
                  </a:lnTo>
                  <a:lnTo>
                    <a:pt x="682" y="6"/>
                  </a:lnTo>
                  <a:lnTo>
                    <a:pt x="681" y="6"/>
                  </a:lnTo>
                  <a:lnTo>
                    <a:pt x="680" y="6"/>
                  </a:lnTo>
                  <a:lnTo>
                    <a:pt x="680" y="5"/>
                  </a:lnTo>
                  <a:lnTo>
                    <a:pt x="679" y="5"/>
                  </a:lnTo>
                  <a:lnTo>
                    <a:pt x="677" y="5"/>
                  </a:lnTo>
                  <a:lnTo>
                    <a:pt x="676" y="5"/>
                  </a:lnTo>
                  <a:lnTo>
                    <a:pt x="674" y="5"/>
                  </a:lnTo>
                  <a:lnTo>
                    <a:pt x="672" y="5"/>
                  </a:lnTo>
                  <a:lnTo>
                    <a:pt x="671" y="6"/>
                  </a:lnTo>
                  <a:lnTo>
                    <a:pt x="670" y="8"/>
                  </a:lnTo>
                  <a:lnTo>
                    <a:pt x="669" y="8"/>
                  </a:lnTo>
                  <a:lnTo>
                    <a:pt x="667" y="9"/>
                  </a:lnTo>
                  <a:lnTo>
                    <a:pt x="667" y="10"/>
                  </a:lnTo>
                  <a:lnTo>
                    <a:pt x="666" y="11"/>
                  </a:lnTo>
                  <a:lnTo>
                    <a:pt x="663" y="12"/>
                  </a:lnTo>
                  <a:lnTo>
                    <a:pt x="662" y="12"/>
                  </a:lnTo>
                  <a:lnTo>
                    <a:pt x="661" y="12"/>
                  </a:lnTo>
                  <a:lnTo>
                    <a:pt x="659" y="13"/>
                  </a:lnTo>
                  <a:lnTo>
                    <a:pt x="658" y="13"/>
                  </a:lnTo>
                  <a:lnTo>
                    <a:pt x="657" y="14"/>
                  </a:lnTo>
                  <a:lnTo>
                    <a:pt x="656" y="15"/>
                  </a:lnTo>
                  <a:lnTo>
                    <a:pt x="654" y="17"/>
                  </a:lnTo>
                  <a:lnTo>
                    <a:pt x="653" y="18"/>
                  </a:lnTo>
                  <a:lnTo>
                    <a:pt x="652" y="18"/>
                  </a:lnTo>
                  <a:lnTo>
                    <a:pt x="651" y="18"/>
                  </a:lnTo>
                  <a:lnTo>
                    <a:pt x="650" y="19"/>
                  </a:lnTo>
                  <a:lnTo>
                    <a:pt x="649" y="20"/>
                  </a:lnTo>
                  <a:lnTo>
                    <a:pt x="648" y="21"/>
                  </a:lnTo>
                  <a:lnTo>
                    <a:pt x="647" y="23"/>
                  </a:lnTo>
                  <a:lnTo>
                    <a:pt x="645" y="24"/>
                  </a:lnTo>
                  <a:lnTo>
                    <a:pt x="644" y="24"/>
                  </a:lnTo>
                  <a:lnTo>
                    <a:pt x="643" y="25"/>
                  </a:lnTo>
                  <a:lnTo>
                    <a:pt x="642" y="25"/>
                  </a:lnTo>
                  <a:lnTo>
                    <a:pt x="641" y="27"/>
                  </a:lnTo>
                  <a:lnTo>
                    <a:pt x="641" y="28"/>
                  </a:lnTo>
                  <a:lnTo>
                    <a:pt x="641" y="29"/>
                  </a:lnTo>
                  <a:lnTo>
                    <a:pt x="640" y="30"/>
                  </a:lnTo>
                  <a:lnTo>
                    <a:pt x="640" y="31"/>
                  </a:lnTo>
                  <a:lnTo>
                    <a:pt x="639" y="32"/>
                  </a:lnTo>
                  <a:lnTo>
                    <a:pt x="639" y="33"/>
                  </a:lnTo>
                  <a:lnTo>
                    <a:pt x="639" y="34"/>
                  </a:lnTo>
                  <a:lnTo>
                    <a:pt x="638" y="35"/>
                  </a:lnTo>
                  <a:lnTo>
                    <a:pt x="637" y="37"/>
                  </a:lnTo>
                  <a:lnTo>
                    <a:pt x="637" y="38"/>
                  </a:lnTo>
                  <a:lnTo>
                    <a:pt x="637" y="39"/>
                  </a:lnTo>
                  <a:lnTo>
                    <a:pt x="635" y="40"/>
                  </a:lnTo>
                  <a:lnTo>
                    <a:pt x="634" y="41"/>
                  </a:lnTo>
                  <a:lnTo>
                    <a:pt x="634" y="42"/>
                  </a:lnTo>
                  <a:lnTo>
                    <a:pt x="634" y="43"/>
                  </a:lnTo>
                  <a:lnTo>
                    <a:pt x="634" y="44"/>
                  </a:lnTo>
                  <a:lnTo>
                    <a:pt x="634" y="46"/>
                  </a:lnTo>
                  <a:lnTo>
                    <a:pt x="634" y="47"/>
                  </a:lnTo>
                  <a:lnTo>
                    <a:pt x="634" y="49"/>
                  </a:lnTo>
                  <a:lnTo>
                    <a:pt x="633" y="50"/>
                  </a:lnTo>
                  <a:lnTo>
                    <a:pt x="632" y="51"/>
                  </a:lnTo>
                  <a:lnTo>
                    <a:pt x="632" y="53"/>
                  </a:lnTo>
                  <a:lnTo>
                    <a:pt x="632" y="56"/>
                  </a:lnTo>
                  <a:lnTo>
                    <a:pt x="632" y="57"/>
                  </a:lnTo>
                  <a:lnTo>
                    <a:pt x="632" y="58"/>
                  </a:lnTo>
                  <a:lnTo>
                    <a:pt x="632" y="60"/>
                  </a:lnTo>
                  <a:lnTo>
                    <a:pt x="632" y="61"/>
                  </a:lnTo>
                  <a:lnTo>
                    <a:pt x="633" y="61"/>
                  </a:lnTo>
                  <a:lnTo>
                    <a:pt x="633" y="62"/>
                  </a:lnTo>
                  <a:lnTo>
                    <a:pt x="633" y="63"/>
                  </a:lnTo>
                  <a:lnTo>
                    <a:pt x="633" y="65"/>
                  </a:lnTo>
                  <a:lnTo>
                    <a:pt x="634" y="66"/>
                  </a:lnTo>
                  <a:lnTo>
                    <a:pt x="634" y="67"/>
                  </a:lnTo>
                  <a:lnTo>
                    <a:pt x="634" y="69"/>
                  </a:lnTo>
                  <a:lnTo>
                    <a:pt x="634" y="72"/>
                  </a:lnTo>
                  <a:lnTo>
                    <a:pt x="635" y="73"/>
                  </a:lnTo>
                  <a:lnTo>
                    <a:pt x="635" y="75"/>
                  </a:lnTo>
                  <a:lnTo>
                    <a:pt x="635" y="76"/>
                  </a:lnTo>
                  <a:lnTo>
                    <a:pt x="635" y="79"/>
                  </a:lnTo>
                  <a:lnTo>
                    <a:pt x="637" y="81"/>
                  </a:lnTo>
                  <a:lnTo>
                    <a:pt x="635" y="82"/>
                  </a:lnTo>
                  <a:lnTo>
                    <a:pt x="635" y="83"/>
                  </a:lnTo>
                  <a:lnTo>
                    <a:pt x="634" y="85"/>
                  </a:lnTo>
                  <a:lnTo>
                    <a:pt x="633" y="87"/>
                  </a:lnTo>
                  <a:lnTo>
                    <a:pt x="634" y="89"/>
                  </a:lnTo>
                  <a:lnTo>
                    <a:pt x="635" y="92"/>
                  </a:lnTo>
                  <a:lnTo>
                    <a:pt x="638" y="97"/>
                  </a:lnTo>
                  <a:lnTo>
                    <a:pt x="641" y="101"/>
                  </a:lnTo>
                  <a:lnTo>
                    <a:pt x="642" y="102"/>
                  </a:lnTo>
                  <a:lnTo>
                    <a:pt x="643" y="104"/>
                  </a:lnTo>
                  <a:lnTo>
                    <a:pt x="644" y="105"/>
                  </a:lnTo>
                  <a:lnTo>
                    <a:pt x="645" y="106"/>
                  </a:lnTo>
                  <a:lnTo>
                    <a:pt x="624" y="111"/>
                  </a:lnTo>
                  <a:lnTo>
                    <a:pt x="638" y="174"/>
                  </a:lnTo>
                  <a:lnTo>
                    <a:pt x="637" y="176"/>
                  </a:lnTo>
                  <a:lnTo>
                    <a:pt x="627" y="197"/>
                  </a:lnTo>
                  <a:lnTo>
                    <a:pt x="625" y="200"/>
                  </a:lnTo>
                  <a:lnTo>
                    <a:pt x="622" y="202"/>
                  </a:lnTo>
                  <a:lnTo>
                    <a:pt x="616" y="206"/>
                  </a:lnTo>
                  <a:lnTo>
                    <a:pt x="608" y="215"/>
                  </a:lnTo>
                  <a:lnTo>
                    <a:pt x="596" y="229"/>
                  </a:lnTo>
                  <a:lnTo>
                    <a:pt x="574" y="239"/>
                  </a:lnTo>
                  <a:lnTo>
                    <a:pt x="549" y="213"/>
                  </a:lnTo>
                  <a:lnTo>
                    <a:pt x="546" y="197"/>
                  </a:lnTo>
                  <a:lnTo>
                    <a:pt x="545" y="197"/>
                  </a:lnTo>
                  <a:lnTo>
                    <a:pt x="545" y="198"/>
                  </a:lnTo>
                  <a:lnTo>
                    <a:pt x="544" y="192"/>
                  </a:lnTo>
                  <a:lnTo>
                    <a:pt x="548" y="191"/>
                  </a:lnTo>
                  <a:lnTo>
                    <a:pt x="552" y="190"/>
                  </a:lnTo>
                  <a:lnTo>
                    <a:pt x="555" y="187"/>
                  </a:lnTo>
                  <a:lnTo>
                    <a:pt x="557" y="185"/>
                  </a:lnTo>
                  <a:lnTo>
                    <a:pt x="560" y="181"/>
                  </a:lnTo>
                  <a:lnTo>
                    <a:pt x="558" y="173"/>
                  </a:lnTo>
                  <a:lnTo>
                    <a:pt x="556" y="162"/>
                  </a:lnTo>
                  <a:lnTo>
                    <a:pt x="557" y="146"/>
                  </a:lnTo>
                  <a:lnTo>
                    <a:pt x="558" y="144"/>
                  </a:lnTo>
                  <a:lnTo>
                    <a:pt x="560" y="139"/>
                  </a:lnTo>
                  <a:lnTo>
                    <a:pt x="560" y="134"/>
                  </a:lnTo>
                  <a:lnTo>
                    <a:pt x="556" y="125"/>
                  </a:lnTo>
                  <a:lnTo>
                    <a:pt x="555" y="124"/>
                  </a:lnTo>
                  <a:lnTo>
                    <a:pt x="555" y="121"/>
                  </a:lnTo>
                  <a:lnTo>
                    <a:pt x="554" y="120"/>
                  </a:lnTo>
                  <a:lnTo>
                    <a:pt x="554" y="119"/>
                  </a:lnTo>
                  <a:lnTo>
                    <a:pt x="554" y="118"/>
                  </a:lnTo>
                  <a:lnTo>
                    <a:pt x="554" y="117"/>
                  </a:lnTo>
                  <a:lnTo>
                    <a:pt x="554" y="116"/>
                  </a:lnTo>
                  <a:lnTo>
                    <a:pt x="554" y="115"/>
                  </a:lnTo>
                  <a:lnTo>
                    <a:pt x="553" y="115"/>
                  </a:lnTo>
                  <a:lnTo>
                    <a:pt x="554" y="113"/>
                  </a:lnTo>
                  <a:lnTo>
                    <a:pt x="554" y="109"/>
                  </a:lnTo>
                  <a:lnTo>
                    <a:pt x="554" y="107"/>
                  </a:lnTo>
                  <a:lnTo>
                    <a:pt x="554" y="105"/>
                  </a:lnTo>
                  <a:lnTo>
                    <a:pt x="555" y="102"/>
                  </a:lnTo>
                  <a:lnTo>
                    <a:pt x="555" y="101"/>
                  </a:lnTo>
                  <a:lnTo>
                    <a:pt x="555" y="99"/>
                  </a:lnTo>
                  <a:lnTo>
                    <a:pt x="554" y="99"/>
                  </a:lnTo>
                  <a:lnTo>
                    <a:pt x="553" y="98"/>
                  </a:lnTo>
                  <a:lnTo>
                    <a:pt x="552" y="96"/>
                  </a:lnTo>
                  <a:lnTo>
                    <a:pt x="551" y="94"/>
                  </a:lnTo>
                  <a:lnTo>
                    <a:pt x="548" y="91"/>
                  </a:lnTo>
                  <a:lnTo>
                    <a:pt x="545" y="88"/>
                  </a:lnTo>
                  <a:lnTo>
                    <a:pt x="545" y="89"/>
                  </a:lnTo>
                  <a:lnTo>
                    <a:pt x="546" y="89"/>
                  </a:lnTo>
                  <a:lnTo>
                    <a:pt x="538" y="62"/>
                  </a:lnTo>
                  <a:lnTo>
                    <a:pt x="545" y="60"/>
                  </a:lnTo>
                  <a:lnTo>
                    <a:pt x="552" y="58"/>
                  </a:lnTo>
                  <a:lnTo>
                    <a:pt x="558" y="56"/>
                  </a:lnTo>
                  <a:lnTo>
                    <a:pt x="564" y="53"/>
                  </a:lnTo>
                  <a:lnTo>
                    <a:pt x="568" y="51"/>
                  </a:lnTo>
                  <a:lnTo>
                    <a:pt x="573" y="50"/>
                  </a:lnTo>
                  <a:lnTo>
                    <a:pt x="575" y="49"/>
                  </a:lnTo>
                  <a:lnTo>
                    <a:pt x="576" y="49"/>
                  </a:lnTo>
                  <a:lnTo>
                    <a:pt x="577" y="48"/>
                  </a:lnTo>
                  <a:lnTo>
                    <a:pt x="576" y="47"/>
                  </a:lnTo>
                  <a:lnTo>
                    <a:pt x="575" y="46"/>
                  </a:lnTo>
                  <a:lnTo>
                    <a:pt x="486" y="52"/>
                  </a:lnTo>
                  <a:lnTo>
                    <a:pt x="419" y="89"/>
                  </a:lnTo>
                  <a:lnTo>
                    <a:pt x="419" y="90"/>
                  </a:lnTo>
                  <a:lnTo>
                    <a:pt x="420" y="92"/>
                  </a:lnTo>
                  <a:lnTo>
                    <a:pt x="421" y="94"/>
                  </a:lnTo>
                  <a:lnTo>
                    <a:pt x="433" y="90"/>
                  </a:lnTo>
                  <a:lnTo>
                    <a:pt x="433" y="128"/>
                  </a:lnTo>
                  <a:lnTo>
                    <a:pt x="432" y="128"/>
                  </a:lnTo>
                  <a:lnTo>
                    <a:pt x="432" y="129"/>
                  </a:lnTo>
                  <a:lnTo>
                    <a:pt x="431" y="131"/>
                  </a:lnTo>
                  <a:lnTo>
                    <a:pt x="431" y="133"/>
                  </a:lnTo>
                  <a:lnTo>
                    <a:pt x="431" y="134"/>
                  </a:lnTo>
                  <a:lnTo>
                    <a:pt x="431" y="135"/>
                  </a:lnTo>
                  <a:lnTo>
                    <a:pt x="431" y="145"/>
                  </a:lnTo>
                  <a:lnTo>
                    <a:pt x="432" y="145"/>
                  </a:lnTo>
                  <a:lnTo>
                    <a:pt x="432" y="137"/>
                  </a:lnTo>
                  <a:lnTo>
                    <a:pt x="432" y="138"/>
                  </a:lnTo>
                  <a:lnTo>
                    <a:pt x="433" y="138"/>
                  </a:lnTo>
                  <a:lnTo>
                    <a:pt x="433" y="147"/>
                  </a:lnTo>
                  <a:lnTo>
                    <a:pt x="433" y="148"/>
                  </a:lnTo>
                  <a:lnTo>
                    <a:pt x="435" y="148"/>
                  </a:lnTo>
                  <a:lnTo>
                    <a:pt x="435" y="147"/>
                  </a:lnTo>
                  <a:lnTo>
                    <a:pt x="435" y="139"/>
                  </a:lnTo>
                  <a:lnTo>
                    <a:pt x="435" y="138"/>
                  </a:lnTo>
                  <a:lnTo>
                    <a:pt x="435" y="146"/>
                  </a:lnTo>
                  <a:lnTo>
                    <a:pt x="436" y="146"/>
                  </a:lnTo>
                  <a:lnTo>
                    <a:pt x="437" y="146"/>
                  </a:lnTo>
                  <a:lnTo>
                    <a:pt x="437" y="138"/>
                  </a:lnTo>
                  <a:lnTo>
                    <a:pt x="437" y="137"/>
                  </a:lnTo>
                  <a:lnTo>
                    <a:pt x="437" y="144"/>
                  </a:lnTo>
                  <a:lnTo>
                    <a:pt x="437" y="145"/>
                  </a:lnTo>
                  <a:lnTo>
                    <a:pt x="438" y="145"/>
                  </a:lnTo>
                  <a:lnTo>
                    <a:pt x="438" y="135"/>
                  </a:lnTo>
                  <a:lnTo>
                    <a:pt x="438" y="134"/>
                  </a:lnTo>
                  <a:lnTo>
                    <a:pt x="438" y="133"/>
                  </a:lnTo>
                  <a:lnTo>
                    <a:pt x="438" y="131"/>
                  </a:lnTo>
                  <a:lnTo>
                    <a:pt x="437" y="129"/>
                  </a:lnTo>
                  <a:lnTo>
                    <a:pt x="437" y="128"/>
                  </a:lnTo>
                  <a:lnTo>
                    <a:pt x="436" y="128"/>
                  </a:lnTo>
                  <a:lnTo>
                    <a:pt x="436" y="90"/>
                  </a:lnTo>
                  <a:lnTo>
                    <a:pt x="457" y="86"/>
                  </a:lnTo>
                  <a:lnTo>
                    <a:pt x="467" y="119"/>
                  </a:lnTo>
                  <a:lnTo>
                    <a:pt x="460" y="121"/>
                  </a:lnTo>
                  <a:lnTo>
                    <a:pt x="476" y="190"/>
                  </a:lnTo>
                  <a:lnTo>
                    <a:pt x="475" y="194"/>
                  </a:lnTo>
                  <a:lnTo>
                    <a:pt x="474" y="193"/>
                  </a:lnTo>
                  <a:lnTo>
                    <a:pt x="471" y="197"/>
                  </a:lnTo>
                  <a:lnTo>
                    <a:pt x="469" y="198"/>
                  </a:lnTo>
                  <a:lnTo>
                    <a:pt x="461" y="210"/>
                  </a:lnTo>
                  <a:lnTo>
                    <a:pt x="460" y="211"/>
                  </a:lnTo>
                  <a:lnTo>
                    <a:pt x="459" y="214"/>
                  </a:lnTo>
                  <a:lnTo>
                    <a:pt x="457" y="217"/>
                  </a:lnTo>
                  <a:lnTo>
                    <a:pt x="455" y="222"/>
                  </a:lnTo>
                  <a:lnTo>
                    <a:pt x="452" y="224"/>
                  </a:lnTo>
                  <a:lnTo>
                    <a:pt x="450" y="226"/>
                  </a:lnTo>
                  <a:lnTo>
                    <a:pt x="447" y="230"/>
                  </a:lnTo>
                  <a:lnTo>
                    <a:pt x="443" y="234"/>
                  </a:lnTo>
                  <a:lnTo>
                    <a:pt x="437" y="239"/>
                  </a:lnTo>
                  <a:lnTo>
                    <a:pt x="436" y="238"/>
                  </a:lnTo>
                  <a:lnTo>
                    <a:pt x="411" y="249"/>
                  </a:lnTo>
                  <a:lnTo>
                    <a:pt x="385" y="223"/>
                  </a:lnTo>
                  <a:lnTo>
                    <a:pt x="382" y="207"/>
                  </a:lnTo>
                  <a:lnTo>
                    <a:pt x="382" y="209"/>
                  </a:lnTo>
                  <a:lnTo>
                    <a:pt x="381" y="206"/>
                  </a:lnTo>
                  <a:lnTo>
                    <a:pt x="382" y="205"/>
                  </a:lnTo>
                  <a:lnTo>
                    <a:pt x="383" y="204"/>
                  </a:lnTo>
                  <a:lnTo>
                    <a:pt x="383" y="202"/>
                  </a:lnTo>
                  <a:lnTo>
                    <a:pt x="383" y="201"/>
                  </a:lnTo>
                  <a:lnTo>
                    <a:pt x="387" y="200"/>
                  </a:lnTo>
                  <a:lnTo>
                    <a:pt x="389" y="198"/>
                  </a:lnTo>
                  <a:lnTo>
                    <a:pt x="391" y="197"/>
                  </a:lnTo>
                  <a:lnTo>
                    <a:pt x="393" y="195"/>
                  </a:lnTo>
                  <a:lnTo>
                    <a:pt x="395" y="191"/>
                  </a:lnTo>
                  <a:lnTo>
                    <a:pt x="394" y="183"/>
                  </a:lnTo>
                  <a:lnTo>
                    <a:pt x="392" y="172"/>
                  </a:lnTo>
                  <a:lnTo>
                    <a:pt x="393" y="156"/>
                  </a:lnTo>
                  <a:lnTo>
                    <a:pt x="394" y="154"/>
                  </a:lnTo>
                  <a:lnTo>
                    <a:pt x="397" y="149"/>
                  </a:lnTo>
                  <a:lnTo>
                    <a:pt x="397" y="144"/>
                  </a:lnTo>
                  <a:lnTo>
                    <a:pt x="393" y="135"/>
                  </a:lnTo>
                  <a:lnTo>
                    <a:pt x="392" y="134"/>
                  </a:lnTo>
                  <a:lnTo>
                    <a:pt x="392" y="131"/>
                  </a:lnTo>
                  <a:lnTo>
                    <a:pt x="391" y="130"/>
                  </a:lnTo>
                  <a:lnTo>
                    <a:pt x="390" y="129"/>
                  </a:lnTo>
                  <a:lnTo>
                    <a:pt x="390" y="128"/>
                  </a:lnTo>
                  <a:lnTo>
                    <a:pt x="390" y="127"/>
                  </a:lnTo>
                  <a:lnTo>
                    <a:pt x="390" y="126"/>
                  </a:lnTo>
                  <a:lnTo>
                    <a:pt x="390" y="125"/>
                  </a:lnTo>
                  <a:lnTo>
                    <a:pt x="390" y="123"/>
                  </a:lnTo>
                  <a:lnTo>
                    <a:pt x="390" y="119"/>
                  </a:lnTo>
                  <a:lnTo>
                    <a:pt x="390" y="117"/>
                  </a:lnTo>
                  <a:lnTo>
                    <a:pt x="391" y="115"/>
                  </a:lnTo>
                  <a:lnTo>
                    <a:pt x="392" y="113"/>
                  </a:lnTo>
                  <a:lnTo>
                    <a:pt x="392" y="111"/>
                  </a:lnTo>
                  <a:lnTo>
                    <a:pt x="391" y="109"/>
                  </a:lnTo>
                  <a:lnTo>
                    <a:pt x="390" y="109"/>
                  </a:lnTo>
                  <a:lnTo>
                    <a:pt x="390" y="108"/>
                  </a:lnTo>
                  <a:lnTo>
                    <a:pt x="389" y="106"/>
                  </a:lnTo>
                  <a:lnTo>
                    <a:pt x="388" y="104"/>
                  </a:lnTo>
                  <a:lnTo>
                    <a:pt x="384" y="101"/>
                  </a:lnTo>
                  <a:lnTo>
                    <a:pt x="381" y="99"/>
                  </a:lnTo>
                  <a:lnTo>
                    <a:pt x="382" y="99"/>
                  </a:lnTo>
                  <a:lnTo>
                    <a:pt x="374" y="73"/>
                  </a:lnTo>
                  <a:lnTo>
                    <a:pt x="381" y="70"/>
                  </a:lnTo>
                  <a:lnTo>
                    <a:pt x="389" y="68"/>
                  </a:lnTo>
                  <a:lnTo>
                    <a:pt x="394" y="66"/>
                  </a:lnTo>
                  <a:lnTo>
                    <a:pt x="401" y="63"/>
                  </a:lnTo>
                  <a:lnTo>
                    <a:pt x="405" y="61"/>
                  </a:lnTo>
                  <a:lnTo>
                    <a:pt x="410" y="60"/>
                  </a:lnTo>
                  <a:lnTo>
                    <a:pt x="412" y="59"/>
                  </a:lnTo>
                  <a:lnTo>
                    <a:pt x="413" y="59"/>
                  </a:lnTo>
                  <a:lnTo>
                    <a:pt x="413" y="58"/>
                  </a:lnTo>
                  <a:lnTo>
                    <a:pt x="412" y="57"/>
                  </a:lnTo>
                  <a:lnTo>
                    <a:pt x="411" y="56"/>
                  </a:lnTo>
                  <a:lnTo>
                    <a:pt x="356" y="60"/>
                  </a:lnTo>
                  <a:lnTo>
                    <a:pt x="355" y="59"/>
                  </a:lnTo>
                  <a:lnTo>
                    <a:pt x="354" y="59"/>
                  </a:lnTo>
                  <a:lnTo>
                    <a:pt x="352" y="58"/>
                  </a:lnTo>
                  <a:lnTo>
                    <a:pt x="351" y="58"/>
                  </a:lnTo>
                  <a:lnTo>
                    <a:pt x="350" y="57"/>
                  </a:lnTo>
                  <a:lnTo>
                    <a:pt x="349" y="57"/>
                  </a:lnTo>
                  <a:lnTo>
                    <a:pt x="347" y="57"/>
                  </a:lnTo>
                  <a:lnTo>
                    <a:pt x="346" y="57"/>
                  </a:lnTo>
                  <a:lnTo>
                    <a:pt x="344" y="58"/>
                  </a:lnTo>
                  <a:lnTo>
                    <a:pt x="343" y="58"/>
                  </a:lnTo>
                  <a:lnTo>
                    <a:pt x="341" y="58"/>
                  </a:lnTo>
                  <a:lnTo>
                    <a:pt x="340" y="57"/>
                  </a:lnTo>
                  <a:lnTo>
                    <a:pt x="339" y="57"/>
                  </a:lnTo>
                  <a:lnTo>
                    <a:pt x="336" y="57"/>
                  </a:lnTo>
                  <a:lnTo>
                    <a:pt x="335" y="57"/>
                  </a:lnTo>
                  <a:lnTo>
                    <a:pt x="335" y="56"/>
                  </a:lnTo>
                  <a:lnTo>
                    <a:pt x="334" y="56"/>
                  </a:lnTo>
                  <a:lnTo>
                    <a:pt x="333" y="56"/>
                  </a:lnTo>
                  <a:lnTo>
                    <a:pt x="332" y="56"/>
                  </a:lnTo>
                  <a:lnTo>
                    <a:pt x="331" y="56"/>
                  </a:lnTo>
                  <a:lnTo>
                    <a:pt x="330" y="57"/>
                  </a:lnTo>
                  <a:lnTo>
                    <a:pt x="328" y="57"/>
                  </a:lnTo>
                  <a:lnTo>
                    <a:pt x="327" y="57"/>
                  </a:lnTo>
                  <a:lnTo>
                    <a:pt x="326" y="56"/>
                  </a:lnTo>
                  <a:lnTo>
                    <a:pt x="325" y="56"/>
                  </a:lnTo>
                  <a:lnTo>
                    <a:pt x="324" y="56"/>
                  </a:lnTo>
                  <a:lnTo>
                    <a:pt x="323" y="56"/>
                  </a:lnTo>
                  <a:lnTo>
                    <a:pt x="322" y="56"/>
                  </a:lnTo>
                  <a:lnTo>
                    <a:pt x="321" y="56"/>
                  </a:lnTo>
                  <a:lnTo>
                    <a:pt x="320" y="56"/>
                  </a:lnTo>
                  <a:lnTo>
                    <a:pt x="318" y="56"/>
                  </a:lnTo>
                  <a:lnTo>
                    <a:pt x="317" y="56"/>
                  </a:lnTo>
                  <a:lnTo>
                    <a:pt x="316" y="56"/>
                  </a:lnTo>
                  <a:lnTo>
                    <a:pt x="315" y="56"/>
                  </a:lnTo>
                  <a:lnTo>
                    <a:pt x="314" y="57"/>
                  </a:lnTo>
                  <a:lnTo>
                    <a:pt x="313" y="57"/>
                  </a:lnTo>
                  <a:lnTo>
                    <a:pt x="312" y="57"/>
                  </a:lnTo>
                  <a:lnTo>
                    <a:pt x="311" y="57"/>
                  </a:lnTo>
                  <a:lnTo>
                    <a:pt x="309" y="58"/>
                  </a:lnTo>
                  <a:lnTo>
                    <a:pt x="308" y="58"/>
                  </a:lnTo>
                  <a:lnTo>
                    <a:pt x="307" y="58"/>
                  </a:lnTo>
                  <a:lnTo>
                    <a:pt x="307" y="57"/>
                  </a:lnTo>
                  <a:lnTo>
                    <a:pt x="306" y="57"/>
                  </a:lnTo>
                  <a:lnTo>
                    <a:pt x="305" y="57"/>
                  </a:lnTo>
                  <a:lnTo>
                    <a:pt x="304" y="57"/>
                  </a:lnTo>
                  <a:lnTo>
                    <a:pt x="302" y="57"/>
                  </a:lnTo>
                  <a:lnTo>
                    <a:pt x="301" y="57"/>
                  </a:lnTo>
                  <a:lnTo>
                    <a:pt x="299" y="58"/>
                  </a:lnTo>
                  <a:lnTo>
                    <a:pt x="298" y="58"/>
                  </a:lnTo>
                  <a:lnTo>
                    <a:pt x="297" y="59"/>
                  </a:lnTo>
                  <a:lnTo>
                    <a:pt x="296" y="59"/>
                  </a:lnTo>
                  <a:lnTo>
                    <a:pt x="295" y="60"/>
                  </a:lnTo>
                  <a:lnTo>
                    <a:pt x="294" y="61"/>
                  </a:lnTo>
                  <a:lnTo>
                    <a:pt x="293" y="62"/>
                  </a:lnTo>
                  <a:lnTo>
                    <a:pt x="291" y="63"/>
                  </a:lnTo>
                  <a:lnTo>
                    <a:pt x="289" y="63"/>
                  </a:lnTo>
                  <a:lnTo>
                    <a:pt x="288" y="63"/>
                  </a:lnTo>
                  <a:lnTo>
                    <a:pt x="287" y="65"/>
                  </a:lnTo>
                  <a:lnTo>
                    <a:pt x="285" y="65"/>
                  </a:lnTo>
                  <a:lnTo>
                    <a:pt x="284" y="66"/>
                  </a:lnTo>
                  <a:lnTo>
                    <a:pt x="284" y="67"/>
                  </a:lnTo>
                  <a:lnTo>
                    <a:pt x="283" y="68"/>
                  </a:lnTo>
                  <a:lnTo>
                    <a:pt x="282" y="69"/>
                  </a:lnTo>
                  <a:lnTo>
                    <a:pt x="280" y="69"/>
                  </a:lnTo>
                  <a:lnTo>
                    <a:pt x="278" y="69"/>
                  </a:lnTo>
                  <a:lnTo>
                    <a:pt x="277" y="70"/>
                  </a:lnTo>
                  <a:lnTo>
                    <a:pt x="276" y="71"/>
                  </a:lnTo>
                  <a:lnTo>
                    <a:pt x="275" y="72"/>
                  </a:lnTo>
                  <a:lnTo>
                    <a:pt x="275" y="75"/>
                  </a:lnTo>
                  <a:lnTo>
                    <a:pt x="274" y="76"/>
                  </a:lnTo>
                  <a:lnTo>
                    <a:pt x="273" y="76"/>
                  </a:lnTo>
                  <a:lnTo>
                    <a:pt x="272" y="77"/>
                  </a:lnTo>
                  <a:lnTo>
                    <a:pt x="270" y="77"/>
                  </a:lnTo>
                  <a:lnTo>
                    <a:pt x="269" y="78"/>
                  </a:lnTo>
                  <a:lnTo>
                    <a:pt x="268" y="79"/>
                  </a:lnTo>
                  <a:lnTo>
                    <a:pt x="268" y="80"/>
                  </a:lnTo>
                  <a:lnTo>
                    <a:pt x="268" y="81"/>
                  </a:lnTo>
                  <a:lnTo>
                    <a:pt x="267" y="82"/>
                  </a:lnTo>
                  <a:lnTo>
                    <a:pt x="266" y="83"/>
                  </a:lnTo>
                  <a:lnTo>
                    <a:pt x="266" y="85"/>
                  </a:lnTo>
                  <a:lnTo>
                    <a:pt x="265" y="86"/>
                  </a:lnTo>
                  <a:lnTo>
                    <a:pt x="265" y="87"/>
                  </a:lnTo>
                  <a:lnTo>
                    <a:pt x="265" y="88"/>
                  </a:lnTo>
                  <a:lnTo>
                    <a:pt x="264" y="89"/>
                  </a:lnTo>
                  <a:lnTo>
                    <a:pt x="264" y="90"/>
                  </a:lnTo>
                  <a:lnTo>
                    <a:pt x="263" y="91"/>
                  </a:lnTo>
                  <a:lnTo>
                    <a:pt x="263" y="92"/>
                  </a:lnTo>
                  <a:lnTo>
                    <a:pt x="262" y="94"/>
                  </a:lnTo>
                  <a:lnTo>
                    <a:pt x="262" y="95"/>
                  </a:lnTo>
                  <a:lnTo>
                    <a:pt x="262" y="96"/>
                  </a:lnTo>
                  <a:lnTo>
                    <a:pt x="256" y="99"/>
                  </a:lnTo>
                  <a:lnTo>
                    <a:pt x="255" y="100"/>
                  </a:lnTo>
                  <a:lnTo>
                    <a:pt x="256" y="102"/>
                  </a:lnTo>
                  <a:lnTo>
                    <a:pt x="257" y="104"/>
                  </a:lnTo>
                  <a:lnTo>
                    <a:pt x="258" y="104"/>
                  </a:lnTo>
                  <a:lnTo>
                    <a:pt x="259" y="102"/>
                  </a:lnTo>
                  <a:lnTo>
                    <a:pt x="259" y="104"/>
                  </a:lnTo>
                  <a:lnTo>
                    <a:pt x="259" y="105"/>
                  </a:lnTo>
                  <a:lnTo>
                    <a:pt x="259" y="107"/>
                  </a:lnTo>
                  <a:lnTo>
                    <a:pt x="259" y="108"/>
                  </a:lnTo>
                  <a:lnTo>
                    <a:pt x="259" y="109"/>
                  </a:lnTo>
                  <a:lnTo>
                    <a:pt x="259" y="111"/>
                  </a:lnTo>
                  <a:lnTo>
                    <a:pt x="259" y="113"/>
                  </a:lnTo>
                  <a:lnTo>
                    <a:pt x="260" y="113"/>
                  </a:lnTo>
                  <a:lnTo>
                    <a:pt x="260" y="114"/>
                  </a:lnTo>
                  <a:lnTo>
                    <a:pt x="260" y="115"/>
                  </a:lnTo>
                  <a:lnTo>
                    <a:pt x="262" y="116"/>
                  </a:lnTo>
                  <a:lnTo>
                    <a:pt x="262" y="117"/>
                  </a:lnTo>
                  <a:lnTo>
                    <a:pt x="262" y="118"/>
                  </a:lnTo>
                  <a:lnTo>
                    <a:pt x="263" y="120"/>
                  </a:lnTo>
                  <a:lnTo>
                    <a:pt x="263" y="124"/>
                  </a:lnTo>
                  <a:lnTo>
                    <a:pt x="263" y="125"/>
                  </a:lnTo>
                  <a:lnTo>
                    <a:pt x="263" y="126"/>
                  </a:lnTo>
                  <a:lnTo>
                    <a:pt x="264" y="127"/>
                  </a:lnTo>
                  <a:lnTo>
                    <a:pt x="264" y="130"/>
                  </a:lnTo>
                  <a:lnTo>
                    <a:pt x="265" y="133"/>
                  </a:lnTo>
                  <a:lnTo>
                    <a:pt x="264" y="134"/>
                  </a:lnTo>
                  <a:lnTo>
                    <a:pt x="264" y="135"/>
                  </a:lnTo>
                  <a:lnTo>
                    <a:pt x="263" y="136"/>
                  </a:lnTo>
                  <a:lnTo>
                    <a:pt x="262" y="138"/>
                  </a:lnTo>
                  <a:lnTo>
                    <a:pt x="262" y="140"/>
                  </a:lnTo>
                  <a:lnTo>
                    <a:pt x="263" y="144"/>
                  </a:lnTo>
                  <a:lnTo>
                    <a:pt x="265" y="147"/>
                  </a:lnTo>
                  <a:lnTo>
                    <a:pt x="267" y="152"/>
                  </a:lnTo>
                  <a:lnTo>
                    <a:pt x="267" y="155"/>
                  </a:lnTo>
                  <a:lnTo>
                    <a:pt x="268" y="155"/>
                  </a:lnTo>
                  <a:lnTo>
                    <a:pt x="269" y="155"/>
                  </a:lnTo>
                  <a:lnTo>
                    <a:pt x="269" y="153"/>
                  </a:lnTo>
                  <a:lnTo>
                    <a:pt x="269" y="154"/>
                  </a:lnTo>
                  <a:lnTo>
                    <a:pt x="269" y="157"/>
                  </a:lnTo>
                  <a:lnTo>
                    <a:pt x="269" y="158"/>
                  </a:lnTo>
                  <a:lnTo>
                    <a:pt x="270" y="158"/>
                  </a:lnTo>
                  <a:lnTo>
                    <a:pt x="270" y="157"/>
                  </a:lnTo>
                  <a:lnTo>
                    <a:pt x="270" y="155"/>
                  </a:lnTo>
                  <a:lnTo>
                    <a:pt x="272" y="155"/>
                  </a:lnTo>
                  <a:lnTo>
                    <a:pt x="272" y="156"/>
                  </a:lnTo>
                  <a:lnTo>
                    <a:pt x="273" y="156"/>
                  </a:lnTo>
                  <a:lnTo>
                    <a:pt x="275" y="157"/>
                  </a:lnTo>
                  <a:lnTo>
                    <a:pt x="276" y="159"/>
                  </a:lnTo>
                  <a:lnTo>
                    <a:pt x="278" y="161"/>
                  </a:lnTo>
                  <a:lnTo>
                    <a:pt x="279" y="162"/>
                  </a:lnTo>
                  <a:lnTo>
                    <a:pt x="279" y="163"/>
                  </a:lnTo>
                  <a:lnTo>
                    <a:pt x="280" y="163"/>
                  </a:lnTo>
                  <a:lnTo>
                    <a:pt x="280" y="164"/>
                  </a:lnTo>
                  <a:lnTo>
                    <a:pt x="280" y="165"/>
                  </a:lnTo>
                  <a:lnTo>
                    <a:pt x="272" y="220"/>
                  </a:lnTo>
                  <a:lnTo>
                    <a:pt x="269" y="217"/>
                  </a:lnTo>
                  <a:lnTo>
                    <a:pt x="265" y="227"/>
                  </a:lnTo>
                  <a:lnTo>
                    <a:pt x="253" y="250"/>
                  </a:lnTo>
                  <a:lnTo>
                    <a:pt x="251" y="251"/>
                  </a:lnTo>
                  <a:lnTo>
                    <a:pt x="246" y="254"/>
                  </a:lnTo>
                  <a:lnTo>
                    <a:pt x="238" y="262"/>
                  </a:lnTo>
                  <a:lnTo>
                    <a:pt x="227" y="275"/>
                  </a:lnTo>
                  <a:lnTo>
                    <a:pt x="207" y="254"/>
                  </a:lnTo>
                  <a:lnTo>
                    <a:pt x="202" y="233"/>
                  </a:lnTo>
                  <a:lnTo>
                    <a:pt x="201" y="234"/>
                  </a:lnTo>
                  <a:lnTo>
                    <a:pt x="200" y="226"/>
                  </a:lnTo>
                  <a:lnTo>
                    <a:pt x="205" y="225"/>
                  </a:lnTo>
                  <a:lnTo>
                    <a:pt x="209" y="223"/>
                  </a:lnTo>
                  <a:lnTo>
                    <a:pt x="214" y="221"/>
                  </a:lnTo>
                  <a:lnTo>
                    <a:pt x="218" y="217"/>
                  </a:lnTo>
                  <a:lnTo>
                    <a:pt x="220" y="211"/>
                  </a:lnTo>
                  <a:lnTo>
                    <a:pt x="219" y="201"/>
                  </a:lnTo>
                  <a:lnTo>
                    <a:pt x="217" y="186"/>
                  </a:lnTo>
                  <a:lnTo>
                    <a:pt x="217" y="165"/>
                  </a:lnTo>
                  <a:lnTo>
                    <a:pt x="218" y="162"/>
                  </a:lnTo>
                  <a:lnTo>
                    <a:pt x="221" y="157"/>
                  </a:lnTo>
                  <a:lnTo>
                    <a:pt x="221" y="148"/>
                  </a:lnTo>
                  <a:lnTo>
                    <a:pt x="217" y="137"/>
                  </a:lnTo>
                  <a:lnTo>
                    <a:pt x="216" y="135"/>
                  </a:lnTo>
                  <a:lnTo>
                    <a:pt x="215" y="133"/>
                  </a:lnTo>
                  <a:lnTo>
                    <a:pt x="214" y="131"/>
                  </a:lnTo>
                  <a:lnTo>
                    <a:pt x="212" y="129"/>
                  </a:lnTo>
                  <a:lnTo>
                    <a:pt x="214" y="128"/>
                  </a:lnTo>
                  <a:lnTo>
                    <a:pt x="212" y="127"/>
                  </a:lnTo>
                  <a:lnTo>
                    <a:pt x="214" y="127"/>
                  </a:lnTo>
                  <a:lnTo>
                    <a:pt x="214" y="126"/>
                  </a:lnTo>
                  <a:lnTo>
                    <a:pt x="214" y="125"/>
                  </a:lnTo>
                  <a:lnTo>
                    <a:pt x="214" y="124"/>
                  </a:lnTo>
                  <a:lnTo>
                    <a:pt x="212" y="124"/>
                  </a:lnTo>
                  <a:lnTo>
                    <a:pt x="212" y="120"/>
                  </a:lnTo>
                  <a:lnTo>
                    <a:pt x="214" y="116"/>
                  </a:lnTo>
                  <a:lnTo>
                    <a:pt x="214" y="113"/>
                  </a:lnTo>
                  <a:lnTo>
                    <a:pt x="214" y="110"/>
                  </a:lnTo>
                  <a:lnTo>
                    <a:pt x="215" y="108"/>
                  </a:lnTo>
                  <a:lnTo>
                    <a:pt x="216" y="105"/>
                  </a:lnTo>
                  <a:lnTo>
                    <a:pt x="215" y="104"/>
                  </a:lnTo>
                  <a:lnTo>
                    <a:pt x="215" y="102"/>
                  </a:lnTo>
                  <a:lnTo>
                    <a:pt x="214" y="102"/>
                  </a:lnTo>
                  <a:lnTo>
                    <a:pt x="212" y="101"/>
                  </a:lnTo>
                  <a:lnTo>
                    <a:pt x="210" y="98"/>
                  </a:lnTo>
                  <a:lnTo>
                    <a:pt x="208" y="95"/>
                  </a:lnTo>
                  <a:lnTo>
                    <a:pt x="203" y="90"/>
                  </a:lnTo>
                  <a:lnTo>
                    <a:pt x="198" y="86"/>
                  </a:lnTo>
                  <a:lnTo>
                    <a:pt x="197" y="85"/>
                  </a:lnTo>
                  <a:lnTo>
                    <a:pt x="198" y="82"/>
                  </a:lnTo>
                  <a:lnTo>
                    <a:pt x="199" y="80"/>
                  </a:lnTo>
                  <a:lnTo>
                    <a:pt x="199" y="79"/>
                  </a:lnTo>
                  <a:lnTo>
                    <a:pt x="198" y="77"/>
                  </a:lnTo>
                  <a:lnTo>
                    <a:pt x="197" y="76"/>
                  </a:lnTo>
                  <a:lnTo>
                    <a:pt x="197" y="73"/>
                  </a:lnTo>
                  <a:lnTo>
                    <a:pt x="197" y="72"/>
                  </a:lnTo>
                  <a:lnTo>
                    <a:pt x="196" y="71"/>
                  </a:lnTo>
                  <a:lnTo>
                    <a:pt x="195" y="70"/>
                  </a:lnTo>
                  <a:lnTo>
                    <a:pt x="193" y="70"/>
                  </a:lnTo>
                  <a:lnTo>
                    <a:pt x="191" y="69"/>
                  </a:lnTo>
                  <a:lnTo>
                    <a:pt x="190" y="69"/>
                  </a:lnTo>
                  <a:lnTo>
                    <a:pt x="189" y="68"/>
                  </a:lnTo>
                  <a:lnTo>
                    <a:pt x="188" y="68"/>
                  </a:lnTo>
                  <a:lnTo>
                    <a:pt x="187" y="67"/>
                  </a:lnTo>
                  <a:lnTo>
                    <a:pt x="186" y="67"/>
                  </a:lnTo>
                  <a:lnTo>
                    <a:pt x="183" y="67"/>
                  </a:lnTo>
                  <a:lnTo>
                    <a:pt x="182" y="67"/>
                  </a:lnTo>
                  <a:lnTo>
                    <a:pt x="181" y="68"/>
                  </a:lnTo>
                  <a:lnTo>
                    <a:pt x="179" y="68"/>
                  </a:lnTo>
                  <a:lnTo>
                    <a:pt x="178" y="68"/>
                  </a:lnTo>
                  <a:lnTo>
                    <a:pt x="177" y="67"/>
                  </a:lnTo>
                  <a:lnTo>
                    <a:pt x="174" y="67"/>
                  </a:lnTo>
                  <a:lnTo>
                    <a:pt x="173" y="67"/>
                  </a:lnTo>
                  <a:lnTo>
                    <a:pt x="172" y="67"/>
                  </a:lnTo>
                  <a:lnTo>
                    <a:pt x="172" y="66"/>
                  </a:lnTo>
                  <a:lnTo>
                    <a:pt x="171" y="66"/>
                  </a:lnTo>
                  <a:lnTo>
                    <a:pt x="170" y="66"/>
                  </a:lnTo>
                  <a:lnTo>
                    <a:pt x="169" y="66"/>
                  </a:lnTo>
                  <a:lnTo>
                    <a:pt x="168" y="66"/>
                  </a:lnTo>
                  <a:lnTo>
                    <a:pt x="166" y="67"/>
                  </a:lnTo>
                  <a:lnTo>
                    <a:pt x="164" y="67"/>
                  </a:lnTo>
                  <a:lnTo>
                    <a:pt x="163" y="67"/>
                  </a:lnTo>
                  <a:lnTo>
                    <a:pt x="162" y="66"/>
                  </a:lnTo>
                  <a:lnTo>
                    <a:pt x="161" y="66"/>
                  </a:lnTo>
                  <a:lnTo>
                    <a:pt x="160" y="66"/>
                  </a:lnTo>
                  <a:lnTo>
                    <a:pt x="159" y="66"/>
                  </a:lnTo>
                  <a:lnTo>
                    <a:pt x="158" y="66"/>
                  </a:lnTo>
                  <a:lnTo>
                    <a:pt x="157" y="66"/>
                  </a:lnTo>
                  <a:lnTo>
                    <a:pt x="155" y="66"/>
                  </a:lnTo>
                  <a:lnTo>
                    <a:pt x="154" y="66"/>
                  </a:lnTo>
                  <a:lnTo>
                    <a:pt x="153" y="66"/>
                  </a:lnTo>
                  <a:lnTo>
                    <a:pt x="152" y="66"/>
                  </a:lnTo>
                  <a:lnTo>
                    <a:pt x="151" y="66"/>
                  </a:lnTo>
                  <a:lnTo>
                    <a:pt x="150" y="67"/>
                  </a:lnTo>
                  <a:lnTo>
                    <a:pt x="149" y="67"/>
                  </a:lnTo>
                  <a:lnTo>
                    <a:pt x="148" y="67"/>
                  </a:lnTo>
                  <a:lnTo>
                    <a:pt x="147" y="68"/>
                  </a:lnTo>
                  <a:lnTo>
                    <a:pt x="145" y="68"/>
                  </a:lnTo>
                  <a:lnTo>
                    <a:pt x="144" y="68"/>
                  </a:lnTo>
                  <a:lnTo>
                    <a:pt x="144" y="67"/>
                  </a:lnTo>
                  <a:lnTo>
                    <a:pt x="143" y="67"/>
                  </a:lnTo>
                  <a:lnTo>
                    <a:pt x="142" y="67"/>
                  </a:lnTo>
                  <a:lnTo>
                    <a:pt x="141" y="67"/>
                  </a:lnTo>
                  <a:lnTo>
                    <a:pt x="140" y="67"/>
                  </a:lnTo>
                  <a:lnTo>
                    <a:pt x="138" y="67"/>
                  </a:lnTo>
                  <a:lnTo>
                    <a:pt x="136" y="67"/>
                  </a:lnTo>
                  <a:lnTo>
                    <a:pt x="135" y="68"/>
                  </a:lnTo>
                  <a:lnTo>
                    <a:pt x="134" y="69"/>
                  </a:lnTo>
                  <a:lnTo>
                    <a:pt x="133" y="69"/>
                  </a:lnTo>
                  <a:lnTo>
                    <a:pt x="131" y="70"/>
                  </a:lnTo>
                  <a:lnTo>
                    <a:pt x="130" y="71"/>
                  </a:lnTo>
                  <a:lnTo>
                    <a:pt x="129" y="72"/>
                  </a:lnTo>
                  <a:lnTo>
                    <a:pt x="128" y="73"/>
                  </a:lnTo>
                  <a:lnTo>
                    <a:pt x="125" y="73"/>
                  </a:lnTo>
                  <a:lnTo>
                    <a:pt x="124" y="73"/>
                  </a:lnTo>
                  <a:lnTo>
                    <a:pt x="123" y="75"/>
                  </a:lnTo>
                  <a:lnTo>
                    <a:pt x="122" y="75"/>
                  </a:lnTo>
                  <a:lnTo>
                    <a:pt x="121" y="76"/>
                  </a:lnTo>
                  <a:lnTo>
                    <a:pt x="120" y="76"/>
                  </a:lnTo>
                  <a:lnTo>
                    <a:pt x="120" y="77"/>
                  </a:lnTo>
                  <a:lnTo>
                    <a:pt x="119" y="78"/>
                  </a:lnTo>
                  <a:lnTo>
                    <a:pt x="118" y="79"/>
                  </a:lnTo>
                  <a:lnTo>
                    <a:pt x="116" y="79"/>
                  </a:lnTo>
                  <a:lnTo>
                    <a:pt x="115" y="79"/>
                  </a:lnTo>
                  <a:lnTo>
                    <a:pt x="114" y="80"/>
                  </a:lnTo>
                  <a:lnTo>
                    <a:pt x="113" y="81"/>
                  </a:lnTo>
                  <a:lnTo>
                    <a:pt x="112" y="82"/>
                  </a:lnTo>
                  <a:lnTo>
                    <a:pt x="111" y="85"/>
                  </a:lnTo>
                  <a:lnTo>
                    <a:pt x="110" y="86"/>
                  </a:lnTo>
                  <a:lnTo>
                    <a:pt x="109" y="86"/>
                  </a:lnTo>
                  <a:lnTo>
                    <a:pt x="107" y="87"/>
                  </a:lnTo>
                  <a:lnTo>
                    <a:pt x="106" y="87"/>
                  </a:lnTo>
                  <a:lnTo>
                    <a:pt x="105" y="88"/>
                  </a:lnTo>
                  <a:lnTo>
                    <a:pt x="104" y="89"/>
                  </a:lnTo>
                  <a:lnTo>
                    <a:pt x="104" y="90"/>
                  </a:lnTo>
                  <a:lnTo>
                    <a:pt x="104" y="91"/>
                  </a:lnTo>
                  <a:lnTo>
                    <a:pt x="103" y="92"/>
                  </a:lnTo>
                  <a:lnTo>
                    <a:pt x="103" y="94"/>
                  </a:lnTo>
                  <a:lnTo>
                    <a:pt x="103" y="95"/>
                  </a:lnTo>
                  <a:lnTo>
                    <a:pt x="102" y="96"/>
                  </a:lnTo>
                  <a:lnTo>
                    <a:pt x="102" y="97"/>
                  </a:lnTo>
                  <a:lnTo>
                    <a:pt x="101" y="98"/>
                  </a:lnTo>
                  <a:lnTo>
                    <a:pt x="101" y="99"/>
                  </a:lnTo>
                  <a:lnTo>
                    <a:pt x="100" y="100"/>
                  </a:lnTo>
                  <a:lnTo>
                    <a:pt x="100" y="101"/>
                  </a:lnTo>
                  <a:lnTo>
                    <a:pt x="99" y="102"/>
                  </a:lnTo>
                  <a:lnTo>
                    <a:pt x="99" y="104"/>
                  </a:lnTo>
                  <a:lnTo>
                    <a:pt x="99" y="105"/>
                  </a:lnTo>
                  <a:lnTo>
                    <a:pt x="99" y="106"/>
                  </a:lnTo>
                  <a:lnTo>
                    <a:pt x="99" y="107"/>
                  </a:lnTo>
                  <a:lnTo>
                    <a:pt x="99" y="108"/>
                  </a:lnTo>
                  <a:lnTo>
                    <a:pt x="99" y="110"/>
                  </a:lnTo>
                  <a:lnTo>
                    <a:pt x="97" y="111"/>
                  </a:lnTo>
                  <a:lnTo>
                    <a:pt x="95" y="113"/>
                  </a:lnTo>
                  <a:lnTo>
                    <a:pt x="95" y="115"/>
                  </a:lnTo>
                  <a:lnTo>
                    <a:pt x="96" y="117"/>
                  </a:lnTo>
                  <a:lnTo>
                    <a:pt x="96" y="118"/>
                  </a:lnTo>
                  <a:lnTo>
                    <a:pt x="96" y="119"/>
                  </a:lnTo>
                  <a:lnTo>
                    <a:pt x="96" y="121"/>
                  </a:lnTo>
                  <a:lnTo>
                    <a:pt x="96" y="123"/>
                  </a:lnTo>
                  <a:lnTo>
                    <a:pt x="96" y="124"/>
                  </a:lnTo>
                  <a:lnTo>
                    <a:pt x="96" y="125"/>
                  </a:lnTo>
                  <a:lnTo>
                    <a:pt x="96" y="126"/>
                  </a:lnTo>
                  <a:lnTo>
                    <a:pt x="97" y="126"/>
                  </a:lnTo>
                  <a:lnTo>
                    <a:pt x="99" y="127"/>
                  </a:lnTo>
                  <a:lnTo>
                    <a:pt x="99" y="128"/>
                  </a:lnTo>
                  <a:lnTo>
                    <a:pt x="99" y="130"/>
                  </a:lnTo>
                  <a:lnTo>
                    <a:pt x="99" y="134"/>
                  </a:lnTo>
                  <a:lnTo>
                    <a:pt x="100" y="135"/>
                  </a:lnTo>
                  <a:lnTo>
                    <a:pt x="100" y="136"/>
                  </a:lnTo>
                  <a:lnTo>
                    <a:pt x="100" y="137"/>
                  </a:lnTo>
                  <a:lnTo>
                    <a:pt x="100" y="140"/>
                  </a:lnTo>
                  <a:lnTo>
                    <a:pt x="101" y="143"/>
                  </a:lnTo>
                  <a:lnTo>
                    <a:pt x="100" y="144"/>
                  </a:lnTo>
                  <a:lnTo>
                    <a:pt x="100" y="145"/>
                  </a:lnTo>
                  <a:lnTo>
                    <a:pt x="99" y="146"/>
                  </a:lnTo>
                  <a:lnTo>
                    <a:pt x="97" y="148"/>
                  </a:lnTo>
                  <a:lnTo>
                    <a:pt x="97" y="150"/>
                  </a:lnTo>
                  <a:lnTo>
                    <a:pt x="100" y="154"/>
                  </a:lnTo>
                  <a:lnTo>
                    <a:pt x="102" y="158"/>
                  </a:lnTo>
                  <a:lnTo>
                    <a:pt x="105" y="163"/>
                  </a:lnTo>
                  <a:lnTo>
                    <a:pt x="107" y="166"/>
                  </a:lnTo>
                  <a:lnTo>
                    <a:pt x="111" y="168"/>
                  </a:lnTo>
                  <a:lnTo>
                    <a:pt x="113" y="171"/>
                  </a:lnTo>
                  <a:lnTo>
                    <a:pt x="115" y="172"/>
                  </a:lnTo>
                  <a:lnTo>
                    <a:pt x="116" y="173"/>
                  </a:lnTo>
                  <a:lnTo>
                    <a:pt x="116" y="174"/>
                  </a:lnTo>
                  <a:lnTo>
                    <a:pt x="118" y="175"/>
                  </a:lnTo>
                  <a:lnTo>
                    <a:pt x="107" y="230"/>
                  </a:lnTo>
                  <a:lnTo>
                    <a:pt x="105" y="227"/>
                  </a:lnTo>
                  <a:lnTo>
                    <a:pt x="101" y="238"/>
                  </a:lnTo>
                  <a:lnTo>
                    <a:pt x="90" y="261"/>
                  </a:lnTo>
                  <a:lnTo>
                    <a:pt x="88" y="262"/>
                  </a:lnTo>
                  <a:lnTo>
                    <a:pt x="85" y="264"/>
                  </a:lnTo>
                  <a:lnTo>
                    <a:pt x="80" y="269"/>
                  </a:lnTo>
                  <a:lnTo>
                    <a:pt x="72" y="277"/>
                  </a:lnTo>
                  <a:lnTo>
                    <a:pt x="63" y="288"/>
                  </a:lnTo>
                  <a:lnTo>
                    <a:pt x="52" y="303"/>
                  </a:lnTo>
                  <a:lnTo>
                    <a:pt x="39" y="323"/>
                  </a:lnTo>
                  <a:lnTo>
                    <a:pt x="26" y="349"/>
                  </a:lnTo>
                  <a:lnTo>
                    <a:pt x="10" y="433"/>
                  </a:lnTo>
                  <a:lnTo>
                    <a:pt x="3" y="587"/>
                  </a:lnTo>
                  <a:lnTo>
                    <a:pt x="0" y="787"/>
                  </a:lnTo>
                  <a:lnTo>
                    <a:pt x="1" y="1007"/>
                  </a:lnTo>
                  <a:lnTo>
                    <a:pt x="5" y="1221"/>
                  </a:lnTo>
                  <a:lnTo>
                    <a:pt x="9" y="1406"/>
                  </a:lnTo>
                  <a:lnTo>
                    <a:pt x="14" y="1535"/>
                  </a:lnTo>
                  <a:lnTo>
                    <a:pt x="15" y="1584"/>
                  </a:lnTo>
                  <a:lnTo>
                    <a:pt x="2005" y="1597"/>
                  </a:lnTo>
                  <a:lnTo>
                    <a:pt x="2027" y="1058"/>
                  </a:lnTo>
                  <a:lnTo>
                    <a:pt x="2018" y="1056"/>
                  </a:lnTo>
                  <a:lnTo>
                    <a:pt x="2009" y="1054"/>
                  </a:lnTo>
                  <a:lnTo>
                    <a:pt x="2001" y="1052"/>
                  </a:lnTo>
                  <a:lnTo>
                    <a:pt x="1991" y="1050"/>
                  </a:lnTo>
                  <a:lnTo>
                    <a:pt x="1980" y="1048"/>
                  </a:lnTo>
                  <a:lnTo>
                    <a:pt x="1969" y="1046"/>
                  </a:lnTo>
                  <a:lnTo>
                    <a:pt x="1958" y="1043"/>
                  </a:lnTo>
                  <a:lnTo>
                    <a:pt x="1946" y="1041"/>
                  </a:lnTo>
                  <a:lnTo>
                    <a:pt x="1946" y="749"/>
                  </a:lnTo>
                  <a:lnTo>
                    <a:pt x="1941" y="542"/>
                  </a:lnTo>
                  <a:lnTo>
                    <a:pt x="1932" y="407"/>
                  </a:lnTo>
                  <a:lnTo>
                    <a:pt x="1922" y="328"/>
                  </a:lnTo>
                  <a:close/>
                  <a:moveTo>
                    <a:pt x="2022" y="191"/>
                  </a:moveTo>
                  <a:lnTo>
                    <a:pt x="2022" y="191"/>
                  </a:lnTo>
                  <a:lnTo>
                    <a:pt x="2021" y="183"/>
                  </a:lnTo>
                  <a:lnTo>
                    <a:pt x="2021" y="185"/>
                  </a:lnTo>
                  <a:lnTo>
                    <a:pt x="2021" y="186"/>
                  </a:lnTo>
                  <a:lnTo>
                    <a:pt x="2021" y="188"/>
                  </a:lnTo>
                  <a:lnTo>
                    <a:pt x="2022" y="191"/>
                  </a:lnTo>
                  <a:close/>
                  <a:moveTo>
                    <a:pt x="1613" y="224"/>
                  </a:moveTo>
                  <a:lnTo>
                    <a:pt x="1613" y="224"/>
                  </a:lnTo>
                  <a:lnTo>
                    <a:pt x="1612" y="219"/>
                  </a:lnTo>
                  <a:lnTo>
                    <a:pt x="1612" y="220"/>
                  </a:lnTo>
                  <a:lnTo>
                    <a:pt x="1613" y="221"/>
                  </a:lnTo>
                  <a:lnTo>
                    <a:pt x="1613" y="223"/>
                  </a:lnTo>
                  <a:lnTo>
                    <a:pt x="1613" y="224"/>
                  </a:lnTo>
                  <a:close/>
                  <a:moveTo>
                    <a:pt x="1024" y="78"/>
                  </a:moveTo>
                  <a:lnTo>
                    <a:pt x="1018" y="82"/>
                  </a:lnTo>
                  <a:lnTo>
                    <a:pt x="1019" y="81"/>
                  </a:lnTo>
                  <a:lnTo>
                    <a:pt x="1021" y="80"/>
                  </a:lnTo>
                  <a:lnTo>
                    <a:pt x="1023" y="79"/>
                  </a:lnTo>
                  <a:lnTo>
                    <a:pt x="1024" y="78"/>
                  </a:lnTo>
                  <a:close/>
                  <a:moveTo>
                    <a:pt x="896" y="165"/>
                  </a:moveTo>
                  <a:lnTo>
                    <a:pt x="894" y="165"/>
                  </a:lnTo>
                  <a:lnTo>
                    <a:pt x="894" y="158"/>
                  </a:lnTo>
                  <a:lnTo>
                    <a:pt x="894" y="159"/>
                  </a:lnTo>
                  <a:lnTo>
                    <a:pt x="894" y="162"/>
                  </a:lnTo>
                  <a:lnTo>
                    <a:pt x="894" y="163"/>
                  </a:lnTo>
                  <a:lnTo>
                    <a:pt x="896" y="165"/>
                  </a:lnTo>
                  <a:close/>
                  <a:moveTo>
                    <a:pt x="836" y="268"/>
                  </a:moveTo>
                  <a:lnTo>
                    <a:pt x="835" y="263"/>
                  </a:lnTo>
                  <a:lnTo>
                    <a:pt x="859" y="248"/>
                  </a:lnTo>
                  <a:lnTo>
                    <a:pt x="846" y="231"/>
                  </a:lnTo>
                  <a:lnTo>
                    <a:pt x="856" y="224"/>
                  </a:lnTo>
                  <a:lnTo>
                    <a:pt x="862" y="226"/>
                  </a:lnTo>
                  <a:lnTo>
                    <a:pt x="866" y="227"/>
                  </a:lnTo>
                  <a:lnTo>
                    <a:pt x="872" y="229"/>
                  </a:lnTo>
                  <a:lnTo>
                    <a:pt x="877" y="230"/>
                  </a:lnTo>
                  <a:lnTo>
                    <a:pt x="891" y="332"/>
                  </a:lnTo>
                  <a:lnTo>
                    <a:pt x="929" y="325"/>
                  </a:lnTo>
                  <a:lnTo>
                    <a:pt x="906" y="220"/>
                  </a:lnTo>
                  <a:lnTo>
                    <a:pt x="988" y="150"/>
                  </a:lnTo>
                  <a:lnTo>
                    <a:pt x="993" y="155"/>
                  </a:lnTo>
                  <a:lnTo>
                    <a:pt x="997" y="158"/>
                  </a:lnTo>
                  <a:lnTo>
                    <a:pt x="1003" y="161"/>
                  </a:lnTo>
                  <a:lnTo>
                    <a:pt x="1008" y="163"/>
                  </a:lnTo>
                  <a:lnTo>
                    <a:pt x="1010" y="177"/>
                  </a:lnTo>
                  <a:lnTo>
                    <a:pt x="990" y="181"/>
                  </a:lnTo>
                  <a:lnTo>
                    <a:pt x="998" y="214"/>
                  </a:lnTo>
                  <a:lnTo>
                    <a:pt x="993" y="215"/>
                  </a:lnTo>
                  <a:lnTo>
                    <a:pt x="1055" y="479"/>
                  </a:lnTo>
                  <a:lnTo>
                    <a:pt x="1058" y="474"/>
                  </a:lnTo>
                  <a:lnTo>
                    <a:pt x="1062" y="470"/>
                  </a:lnTo>
                  <a:lnTo>
                    <a:pt x="1065" y="466"/>
                  </a:lnTo>
                  <a:lnTo>
                    <a:pt x="1069" y="462"/>
                  </a:lnTo>
                  <a:lnTo>
                    <a:pt x="1063" y="503"/>
                  </a:lnTo>
                  <a:lnTo>
                    <a:pt x="1057" y="550"/>
                  </a:lnTo>
                  <a:lnTo>
                    <a:pt x="1052" y="603"/>
                  </a:lnTo>
                  <a:lnTo>
                    <a:pt x="1047" y="659"/>
                  </a:lnTo>
                  <a:lnTo>
                    <a:pt x="1043" y="719"/>
                  </a:lnTo>
                  <a:lnTo>
                    <a:pt x="1038" y="781"/>
                  </a:lnTo>
                  <a:lnTo>
                    <a:pt x="1035" y="846"/>
                  </a:lnTo>
                  <a:lnTo>
                    <a:pt x="1032" y="911"/>
                  </a:lnTo>
                  <a:lnTo>
                    <a:pt x="1019" y="910"/>
                  </a:lnTo>
                  <a:lnTo>
                    <a:pt x="1006" y="907"/>
                  </a:lnTo>
                  <a:lnTo>
                    <a:pt x="994" y="906"/>
                  </a:lnTo>
                  <a:lnTo>
                    <a:pt x="980" y="905"/>
                  </a:lnTo>
                  <a:lnTo>
                    <a:pt x="968" y="903"/>
                  </a:lnTo>
                  <a:lnTo>
                    <a:pt x="955" y="902"/>
                  </a:lnTo>
                  <a:lnTo>
                    <a:pt x="942" y="901"/>
                  </a:lnTo>
                  <a:lnTo>
                    <a:pt x="930" y="898"/>
                  </a:lnTo>
                  <a:lnTo>
                    <a:pt x="917" y="897"/>
                  </a:lnTo>
                  <a:lnTo>
                    <a:pt x="904" y="896"/>
                  </a:lnTo>
                  <a:lnTo>
                    <a:pt x="891" y="895"/>
                  </a:lnTo>
                  <a:lnTo>
                    <a:pt x="879" y="893"/>
                  </a:lnTo>
                  <a:lnTo>
                    <a:pt x="865" y="892"/>
                  </a:lnTo>
                  <a:lnTo>
                    <a:pt x="853" y="891"/>
                  </a:lnTo>
                  <a:lnTo>
                    <a:pt x="840" y="888"/>
                  </a:lnTo>
                  <a:lnTo>
                    <a:pt x="827" y="887"/>
                  </a:lnTo>
                  <a:lnTo>
                    <a:pt x="827" y="644"/>
                  </a:lnTo>
                  <a:lnTo>
                    <a:pt x="822" y="471"/>
                  </a:lnTo>
                  <a:lnTo>
                    <a:pt x="814" y="357"/>
                  </a:lnTo>
                  <a:lnTo>
                    <a:pt x="805" y="289"/>
                  </a:lnTo>
                  <a:lnTo>
                    <a:pt x="836" y="268"/>
                  </a:lnTo>
                  <a:close/>
                </a:path>
              </a:pathLst>
            </a:custGeom>
            <a:solidFill>
              <a:srgbClr val="7FB2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854" name="Freeform 71">
              <a:extLst>
                <a:ext uri="{FF2B5EF4-FFF2-40B4-BE49-F238E27FC236}">
                  <a16:creationId xmlns:a16="http://schemas.microsoft.com/office/drawing/2014/main" id="{0F6D988D-E22A-95E2-005E-41B2162F7DF1}"/>
                </a:ext>
              </a:extLst>
            </p:cNvPr>
            <p:cNvSpPr>
              <a:spLocks/>
            </p:cNvSpPr>
            <p:nvPr/>
          </p:nvSpPr>
          <p:spPr bwMode="auto">
            <a:xfrm>
              <a:off x="1554" y="914"/>
              <a:ext cx="290" cy="138"/>
            </a:xfrm>
            <a:custGeom>
              <a:avLst/>
              <a:gdLst>
                <a:gd name="T0" fmla="*/ 289 w 290"/>
                <a:gd name="T1" fmla="*/ 15 h 138"/>
                <a:gd name="T2" fmla="*/ 289 w 290"/>
                <a:gd name="T3" fmla="*/ 15 h 138"/>
                <a:gd name="T4" fmla="*/ 276 w 290"/>
                <a:gd name="T5" fmla="*/ 19 h 138"/>
                <a:gd name="T6" fmla="*/ 276 w 290"/>
                <a:gd name="T7" fmla="*/ 19 h 138"/>
                <a:gd name="T8" fmla="*/ 274 w 290"/>
                <a:gd name="T9" fmla="*/ 19 h 138"/>
                <a:gd name="T10" fmla="*/ 284 w 290"/>
                <a:gd name="T11" fmla="*/ 15 h 138"/>
                <a:gd name="T12" fmla="*/ 286 w 290"/>
                <a:gd name="T13" fmla="*/ 15 h 138"/>
                <a:gd name="T14" fmla="*/ 284 w 290"/>
                <a:gd name="T15" fmla="*/ 14 h 138"/>
                <a:gd name="T16" fmla="*/ 284 w 290"/>
                <a:gd name="T17" fmla="*/ 13 h 138"/>
                <a:gd name="T18" fmla="*/ 270 w 290"/>
                <a:gd name="T19" fmla="*/ 18 h 138"/>
                <a:gd name="T20" fmla="*/ 269 w 290"/>
                <a:gd name="T21" fmla="*/ 18 h 138"/>
                <a:gd name="T22" fmla="*/ 268 w 290"/>
                <a:gd name="T23" fmla="*/ 18 h 138"/>
                <a:gd name="T24" fmla="*/ 264 w 290"/>
                <a:gd name="T25" fmla="*/ 20 h 138"/>
                <a:gd name="T26" fmla="*/ 261 w 290"/>
                <a:gd name="T27" fmla="*/ 25 h 138"/>
                <a:gd name="T28" fmla="*/ 204 w 290"/>
                <a:gd name="T29" fmla="*/ 47 h 138"/>
                <a:gd name="T30" fmla="*/ 3 w 290"/>
                <a:gd name="T31" fmla="*/ 0 h 138"/>
                <a:gd name="T32" fmla="*/ 1 w 290"/>
                <a:gd name="T33" fmla="*/ 2 h 138"/>
                <a:gd name="T34" fmla="*/ 1 w 290"/>
                <a:gd name="T35" fmla="*/ 7 h 138"/>
                <a:gd name="T36" fmla="*/ 7 w 290"/>
                <a:gd name="T37" fmla="*/ 9 h 138"/>
                <a:gd name="T38" fmla="*/ 21 w 290"/>
                <a:gd name="T39" fmla="*/ 15 h 138"/>
                <a:gd name="T40" fmla="*/ 41 w 290"/>
                <a:gd name="T41" fmla="*/ 23 h 138"/>
                <a:gd name="T42" fmla="*/ 63 w 290"/>
                <a:gd name="T43" fmla="*/ 31 h 138"/>
                <a:gd name="T44" fmla="*/ 51 w 290"/>
                <a:gd name="T45" fmla="*/ 76 h 138"/>
                <a:gd name="T46" fmla="*/ 62 w 290"/>
                <a:gd name="T47" fmla="*/ 83 h 138"/>
                <a:gd name="T48" fmla="*/ 90 w 290"/>
                <a:gd name="T49" fmla="*/ 98 h 138"/>
                <a:gd name="T50" fmla="*/ 142 w 290"/>
                <a:gd name="T51" fmla="*/ 122 h 138"/>
                <a:gd name="T52" fmla="*/ 197 w 290"/>
                <a:gd name="T53" fmla="*/ 73 h 138"/>
                <a:gd name="T54" fmla="*/ 259 w 290"/>
                <a:gd name="T55" fmla="*/ 86 h 138"/>
                <a:gd name="T56" fmla="*/ 262 w 290"/>
                <a:gd name="T57" fmla="*/ 83 h 138"/>
                <a:gd name="T58" fmla="*/ 207 w 290"/>
                <a:gd name="T59" fmla="*/ 48 h 138"/>
                <a:gd name="T60" fmla="*/ 263 w 290"/>
                <a:gd name="T61" fmla="*/ 30 h 138"/>
                <a:gd name="T62" fmla="*/ 268 w 290"/>
                <a:gd name="T63" fmla="*/ 31 h 138"/>
                <a:gd name="T64" fmla="*/ 271 w 290"/>
                <a:gd name="T65" fmla="*/ 31 h 138"/>
                <a:gd name="T66" fmla="*/ 272 w 290"/>
                <a:gd name="T67" fmla="*/ 30 h 138"/>
                <a:gd name="T68" fmla="*/ 274 w 290"/>
                <a:gd name="T69" fmla="*/ 30 h 138"/>
                <a:gd name="T70" fmla="*/ 288 w 290"/>
                <a:gd name="T71" fmla="*/ 25 h 138"/>
                <a:gd name="T72" fmla="*/ 288 w 290"/>
                <a:gd name="T73" fmla="*/ 24 h 138"/>
                <a:gd name="T74" fmla="*/ 288 w 290"/>
                <a:gd name="T75" fmla="*/ 23 h 138"/>
                <a:gd name="T76" fmla="*/ 287 w 290"/>
                <a:gd name="T77" fmla="*/ 23 h 138"/>
                <a:gd name="T78" fmla="*/ 277 w 290"/>
                <a:gd name="T79" fmla="*/ 26 h 138"/>
                <a:gd name="T80" fmla="*/ 277 w 290"/>
                <a:gd name="T81" fmla="*/ 26 h 138"/>
                <a:gd name="T82" fmla="*/ 277 w 290"/>
                <a:gd name="T83" fmla="*/ 26 h 138"/>
                <a:gd name="T84" fmla="*/ 288 w 290"/>
                <a:gd name="T85" fmla="*/ 21 h 138"/>
                <a:gd name="T86" fmla="*/ 289 w 290"/>
                <a:gd name="T87" fmla="*/ 20 h 138"/>
                <a:gd name="T88" fmla="*/ 289 w 290"/>
                <a:gd name="T89" fmla="*/ 19 h 138"/>
                <a:gd name="T90" fmla="*/ 288 w 290"/>
                <a:gd name="T91" fmla="*/ 19 h 138"/>
                <a:gd name="T92" fmla="*/ 277 w 290"/>
                <a:gd name="T93" fmla="*/ 23 h 138"/>
                <a:gd name="T94" fmla="*/ 277 w 290"/>
                <a:gd name="T95" fmla="*/ 23 h 138"/>
                <a:gd name="T96" fmla="*/ 277 w 290"/>
                <a:gd name="T97" fmla="*/ 23 h 138"/>
                <a:gd name="T98" fmla="*/ 277 w 290"/>
                <a:gd name="T99" fmla="*/ 21 h 138"/>
                <a:gd name="T100" fmla="*/ 277 w 290"/>
                <a:gd name="T101" fmla="*/ 21 h 138"/>
                <a:gd name="T102" fmla="*/ 289 w 290"/>
                <a:gd name="T103" fmla="*/ 17 h 138"/>
                <a:gd name="T104" fmla="*/ 290 w 290"/>
                <a:gd name="T105" fmla="*/ 17 h 13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90"/>
                <a:gd name="T160" fmla="*/ 0 h 138"/>
                <a:gd name="T161" fmla="*/ 290 w 290"/>
                <a:gd name="T162" fmla="*/ 138 h 13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90" h="138">
                  <a:moveTo>
                    <a:pt x="290" y="16"/>
                  </a:moveTo>
                  <a:lnTo>
                    <a:pt x="289" y="15"/>
                  </a:lnTo>
                  <a:lnTo>
                    <a:pt x="288" y="15"/>
                  </a:lnTo>
                  <a:lnTo>
                    <a:pt x="276" y="19"/>
                  </a:lnTo>
                  <a:lnTo>
                    <a:pt x="274" y="19"/>
                  </a:lnTo>
                  <a:lnTo>
                    <a:pt x="284" y="16"/>
                  </a:lnTo>
                  <a:lnTo>
                    <a:pt x="284" y="15"/>
                  </a:lnTo>
                  <a:lnTo>
                    <a:pt x="286" y="15"/>
                  </a:lnTo>
                  <a:lnTo>
                    <a:pt x="286" y="14"/>
                  </a:lnTo>
                  <a:lnTo>
                    <a:pt x="284" y="14"/>
                  </a:lnTo>
                  <a:lnTo>
                    <a:pt x="284" y="13"/>
                  </a:lnTo>
                  <a:lnTo>
                    <a:pt x="283" y="13"/>
                  </a:lnTo>
                  <a:lnTo>
                    <a:pt x="270" y="18"/>
                  </a:lnTo>
                  <a:lnTo>
                    <a:pt x="269" y="18"/>
                  </a:lnTo>
                  <a:lnTo>
                    <a:pt x="268" y="18"/>
                  </a:lnTo>
                  <a:lnTo>
                    <a:pt x="267" y="19"/>
                  </a:lnTo>
                  <a:lnTo>
                    <a:pt x="264" y="20"/>
                  </a:lnTo>
                  <a:lnTo>
                    <a:pt x="262" y="23"/>
                  </a:lnTo>
                  <a:lnTo>
                    <a:pt x="261" y="25"/>
                  </a:lnTo>
                  <a:lnTo>
                    <a:pt x="261" y="27"/>
                  </a:lnTo>
                  <a:lnTo>
                    <a:pt x="204" y="47"/>
                  </a:lnTo>
                  <a:lnTo>
                    <a:pt x="152" y="16"/>
                  </a:lnTo>
                  <a:lnTo>
                    <a:pt x="3" y="0"/>
                  </a:lnTo>
                  <a:lnTo>
                    <a:pt x="2" y="1"/>
                  </a:lnTo>
                  <a:lnTo>
                    <a:pt x="1" y="2"/>
                  </a:lnTo>
                  <a:lnTo>
                    <a:pt x="0" y="5"/>
                  </a:lnTo>
                  <a:lnTo>
                    <a:pt x="1" y="7"/>
                  </a:lnTo>
                  <a:lnTo>
                    <a:pt x="3" y="8"/>
                  </a:lnTo>
                  <a:lnTo>
                    <a:pt x="7" y="9"/>
                  </a:lnTo>
                  <a:lnTo>
                    <a:pt x="13" y="11"/>
                  </a:lnTo>
                  <a:lnTo>
                    <a:pt x="21" y="15"/>
                  </a:lnTo>
                  <a:lnTo>
                    <a:pt x="30" y="18"/>
                  </a:lnTo>
                  <a:lnTo>
                    <a:pt x="41" y="23"/>
                  </a:lnTo>
                  <a:lnTo>
                    <a:pt x="52" y="27"/>
                  </a:lnTo>
                  <a:lnTo>
                    <a:pt x="63" y="31"/>
                  </a:lnTo>
                  <a:lnTo>
                    <a:pt x="50" y="75"/>
                  </a:lnTo>
                  <a:lnTo>
                    <a:pt x="51" y="76"/>
                  </a:lnTo>
                  <a:lnTo>
                    <a:pt x="55" y="78"/>
                  </a:lnTo>
                  <a:lnTo>
                    <a:pt x="62" y="83"/>
                  </a:lnTo>
                  <a:lnTo>
                    <a:pt x="74" y="90"/>
                  </a:lnTo>
                  <a:lnTo>
                    <a:pt x="90" y="98"/>
                  </a:lnTo>
                  <a:lnTo>
                    <a:pt x="113" y="110"/>
                  </a:lnTo>
                  <a:lnTo>
                    <a:pt x="142" y="122"/>
                  </a:lnTo>
                  <a:lnTo>
                    <a:pt x="177" y="138"/>
                  </a:lnTo>
                  <a:lnTo>
                    <a:pt x="197" y="73"/>
                  </a:lnTo>
                  <a:lnTo>
                    <a:pt x="258" y="86"/>
                  </a:lnTo>
                  <a:lnTo>
                    <a:pt x="259" y="86"/>
                  </a:lnTo>
                  <a:lnTo>
                    <a:pt x="261" y="85"/>
                  </a:lnTo>
                  <a:lnTo>
                    <a:pt x="262" y="83"/>
                  </a:lnTo>
                  <a:lnTo>
                    <a:pt x="261" y="81"/>
                  </a:lnTo>
                  <a:lnTo>
                    <a:pt x="207" y="48"/>
                  </a:lnTo>
                  <a:lnTo>
                    <a:pt x="261" y="29"/>
                  </a:lnTo>
                  <a:lnTo>
                    <a:pt x="263" y="30"/>
                  </a:lnTo>
                  <a:lnTo>
                    <a:pt x="266" y="31"/>
                  </a:lnTo>
                  <a:lnTo>
                    <a:pt x="268" y="31"/>
                  </a:lnTo>
                  <a:lnTo>
                    <a:pt x="271" y="31"/>
                  </a:lnTo>
                  <a:lnTo>
                    <a:pt x="272" y="30"/>
                  </a:lnTo>
                  <a:lnTo>
                    <a:pt x="273" y="30"/>
                  </a:lnTo>
                  <a:lnTo>
                    <a:pt x="274" y="30"/>
                  </a:lnTo>
                  <a:lnTo>
                    <a:pt x="287" y="25"/>
                  </a:lnTo>
                  <a:lnTo>
                    <a:pt x="288" y="25"/>
                  </a:lnTo>
                  <a:lnTo>
                    <a:pt x="288" y="24"/>
                  </a:lnTo>
                  <a:lnTo>
                    <a:pt x="288" y="23"/>
                  </a:lnTo>
                  <a:lnTo>
                    <a:pt x="287" y="23"/>
                  </a:lnTo>
                  <a:lnTo>
                    <a:pt x="286" y="23"/>
                  </a:lnTo>
                  <a:lnTo>
                    <a:pt x="277" y="26"/>
                  </a:lnTo>
                  <a:lnTo>
                    <a:pt x="288" y="21"/>
                  </a:lnTo>
                  <a:lnTo>
                    <a:pt x="289" y="20"/>
                  </a:lnTo>
                  <a:lnTo>
                    <a:pt x="289" y="19"/>
                  </a:lnTo>
                  <a:lnTo>
                    <a:pt x="288" y="19"/>
                  </a:lnTo>
                  <a:lnTo>
                    <a:pt x="277" y="23"/>
                  </a:lnTo>
                  <a:lnTo>
                    <a:pt x="277" y="21"/>
                  </a:lnTo>
                  <a:lnTo>
                    <a:pt x="289" y="17"/>
                  </a:lnTo>
                  <a:lnTo>
                    <a:pt x="290" y="17"/>
                  </a:lnTo>
                  <a:lnTo>
                    <a:pt x="290" y="16"/>
                  </a:lnTo>
                  <a:close/>
                </a:path>
              </a:pathLst>
            </a:custGeom>
            <a:solidFill>
              <a:srgbClr val="7FB2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855" name="Freeform 72">
              <a:extLst>
                <a:ext uri="{FF2B5EF4-FFF2-40B4-BE49-F238E27FC236}">
                  <a16:creationId xmlns:a16="http://schemas.microsoft.com/office/drawing/2014/main" id="{280BED38-115F-F3C7-23DF-D65E00926147}"/>
                </a:ext>
              </a:extLst>
            </p:cNvPr>
            <p:cNvSpPr>
              <a:spLocks/>
            </p:cNvSpPr>
            <p:nvPr/>
          </p:nvSpPr>
          <p:spPr bwMode="auto">
            <a:xfrm>
              <a:off x="2404" y="899"/>
              <a:ext cx="206" cy="124"/>
            </a:xfrm>
            <a:custGeom>
              <a:avLst/>
              <a:gdLst>
                <a:gd name="T0" fmla="*/ 95 w 206"/>
                <a:gd name="T1" fmla="*/ 31 h 124"/>
                <a:gd name="T2" fmla="*/ 18 w 206"/>
                <a:gd name="T3" fmla="*/ 42 h 124"/>
                <a:gd name="T4" fmla="*/ 19 w 206"/>
                <a:gd name="T5" fmla="*/ 39 h 124"/>
                <a:gd name="T6" fmla="*/ 16 w 206"/>
                <a:gd name="T7" fmla="*/ 35 h 124"/>
                <a:gd name="T8" fmla="*/ 16 w 206"/>
                <a:gd name="T9" fmla="*/ 34 h 124"/>
                <a:gd name="T10" fmla="*/ 15 w 206"/>
                <a:gd name="T11" fmla="*/ 34 h 124"/>
                <a:gd name="T12" fmla="*/ 7 w 206"/>
                <a:gd name="T13" fmla="*/ 25 h 124"/>
                <a:gd name="T14" fmla="*/ 6 w 206"/>
                <a:gd name="T15" fmla="*/ 25 h 124"/>
                <a:gd name="T16" fmla="*/ 6 w 206"/>
                <a:gd name="T17" fmla="*/ 26 h 124"/>
                <a:gd name="T18" fmla="*/ 6 w 206"/>
                <a:gd name="T19" fmla="*/ 26 h 124"/>
                <a:gd name="T20" fmla="*/ 6 w 206"/>
                <a:gd name="T21" fmla="*/ 28 h 124"/>
                <a:gd name="T22" fmla="*/ 12 w 206"/>
                <a:gd name="T23" fmla="*/ 33 h 124"/>
                <a:gd name="T24" fmla="*/ 10 w 206"/>
                <a:gd name="T25" fmla="*/ 33 h 124"/>
                <a:gd name="T26" fmla="*/ 3 w 206"/>
                <a:gd name="T27" fmla="*/ 25 h 124"/>
                <a:gd name="T28" fmla="*/ 3 w 206"/>
                <a:gd name="T29" fmla="*/ 25 h 124"/>
                <a:gd name="T30" fmla="*/ 2 w 206"/>
                <a:gd name="T31" fmla="*/ 25 h 124"/>
                <a:gd name="T32" fmla="*/ 2 w 206"/>
                <a:gd name="T33" fmla="*/ 26 h 124"/>
                <a:gd name="T34" fmla="*/ 3 w 206"/>
                <a:gd name="T35" fmla="*/ 28 h 124"/>
                <a:gd name="T36" fmla="*/ 9 w 206"/>
                <a:gd name="T37" fmla="*/ 34 h 124"/>
                <a:gd name="T38" fmla="*/ 9 w 206"/>
                <a:gd name="T39" fmla="*/ 34 h 124"/>
                <a:gd name="T40" fmla="*/ 8 w 206"/>
                <a:gd name="T41" fmla="*/ 34 h 124"/>
                <a:gd name="T42" fmla="*/ 8 w 206"/>
                <a:gd name="T43" fmla="*/ 34 h 124"/>
                <a:gd name="T44" fmla="*/ 3 w 206"/>
                <a:gd name="T45" fmla="*/ 29 h 124"/>
                <a:gd name="T46" fmla="*/ 3 w 206"/>
                <a:gd name="T47" fmla="*/ 29 h 124"/>
                <a:gd name="T48" fmla="*/ 2 w 206"/>
                <a:gd name="T49" fmla="*/ 29 h 124"/>
                <a:gd name="T50" fmla="*/ 2 w 206"/>
                <a:gd name="T51" fmla="*/ 29 h 124"/>
                <a:gd name="T52" fmla="*/ 2 w 206"/>
                <a:gd name="T53" fmla="*/ 30 h 124"/>
                <a:gd name="T54" fmla="*/ 8 w 206"/>
                <a:gd name="T55" fmla="*/ 36 h 124"/>
                <a:gd name="T56" fmla="*/ 8 w 206"/>
                <a:gd name="T57" fmla="*/ 36 h 124"/>
                <a:gd name="T58" fmla="*/ 3 w 206"/>
                <a:gd name="T59" fmla="*/ 32 h 124"/>
                <a:gd name="T60" fmla="*/ 3 w 206"/>
                <a:gd name="T61" fmla="*/ 31 h 124"/>
                <a:gd name="T62" fmla="*/ 2 w 206"/>
                <a:gd name="T63" fmla="*/ 32 h 124"/>
                <a:gd name="T64" fmla="*/ 0 w 206"/>
                <a:gd name="T65" fmla="*/ 32 h 124"/>
                <a:gd name="T66" fmla="*/ 2 w 206"/>
                <a:gd name="T67" fmla="*/ 33 h 124"/>
                <a:gd name="T68" fmla="*/ 9 w 206"/>
                <a:gd name="T69" fmla="*/ 41 h 124"/>
                <a:gd name="T70" fmla="*/ 10 w 206"/>
                <a:gd name="T71" fmla="*/ 41 h 124"/>
                <a:gd name="T72" fmla="*/ 10 w 206"/>
                <a:gd name="T73" fmla="*/ 42 h 124"/>
                <a:gd name="T74" fmla="*/ 14 w 206"/>
                <a:gd name="T75" fmla="*/ 44 h 124"/>
                <a:gd name="T76" fmla="*/ 17 w 206"/>
                <a:gd name="T77" fmla="*/ 44 h 124"/>
                <a:gd name="T78" fmla="*/ 23 w 206"/>
                <a:gd name="T79" fmla="*/ 92 h 124"/>
                <a:gd name="T80" fmla="*/ 24 w 206"/>
                <a:gd name="T81" fmla="*/ 96 h 124"/>
                <a:gd name="T82" fmla="*/ 26 w 206"/>
                <a:gd name="T83" fmla="*/ 97 h 124"/>
                <a:gd name="T84" fmla="*/ 91 w 206"/>
                <a:gd name="T85" fmla="*/ 124 h 124"/>
                <a:gd name="T86" fmla="*/ 134 w 206"/>
                <a:gd name="T87" fmla="*/ 94 h 124"/>
                <a:gd name="T88" fmla="*/ 160 w 206"/>
                <a:gd name="T89" fmla="*/ 74 h 124"/>
                <a:gd name="T90" fmla="*/ 172 w 206"/>
                <a:gd name="T91" fmla="*/ 63 h 124"/>
                <a:gd name="T92" fmla="*/ 176 w 206"/>
                <a:gd name="T93" fmla="*/ 60 h 124"/>
                <a:gd name="T94" fmla="*/ 169 w 206"/>
                <a:gd name="T95" fmla="*/ 26 h 124"/>
                <a:gd name="T96" fmla="*/ 183 w 206"/>
                <a:gd name="T97" fmla="*/ 16 h 124"/>
                <a:gd name="T98" fmla="*/ 196 w 206"/>
                <a:gd name="T99" fmla="*/ 10 h 124"/>
                <a:gd name="T100" fmla="*/ 204 w 206"/>
                <a:gd name="T101" fmla="*/ 5 h 124"/>
                <a:gd name="T102" fmla="*/ 206 w 206"/>
                <a:gd name="T103" fmla="*/ 3 h 124"/>
                <a:gd name="T104" fmla="*/ 204 w 206"/>
                <a:gd name="T105" fmla="*/ 0 h 12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06"/>
                <a:gd name="T160" fmla="*/ 0 h 124"/>
                <a:gd name="T161" fmla="*/ 206 w 206"/>
                <a:gd name="T162" fmla="*/ 124 h 12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06" h="124">
                  <a:moveTo>
                    <a:pt x="202" y="0"/>
                  </a:moveTo>
                  <a:lnTo>
                    <a:pt x="95" y="31"/>
                  </a:lnTo>
                  <a:lnTo>
                    <a:pt x="47" y="71"/>
                  </a:lnTo>
                  <a:lnTo>
                    <a:pt x="18" y="42"/>
                  </a:lnTo>
                  <a:lnTo>
                    <a:pt x="19" y="41"/>
                  </a:lnTo>
                  <a:lnTo>
                    <a:pt x="19" y="39"/>
                  </a:lnTo>
                  <a:lnTo>
                    <a:pt x="18" y="38"/>
                  </a:lnTo>
                  <a:lnTo>
                    <a:pt x="16" y="35"/>
                  </a:lnTo>
                  <a:lnTo>
                    <a:pt x="16" y="34"/>
                  </a:lnTo>
                  <a:lnTo>
                    <a:pt x="15" y="34"/>
                  </a:lnTo>
                  <a:lnTo>
                    <a:pt x="15" y="33"/>
                  </a:lnTo>
                  <a:lnTo>
                    <a:pt x="7" y="25"/>
                  </a:lnTo>
                  <a:lnTo>
                    <a:pt x="6" y="25"/>
                  </a:lnTo>
                  <a:lnTo>
                    <a:pt x="6" y="26"/>
                  </a:lnTo>
                  <a:lnTo>
                    <a:pt x="6" y="28"/>
                  </a:lnTo>
                  <a:lnTo>
                    <a:pt x="12" y="33"/>
                  </a:lnTo>
                  <a:lnTo>
                    <a:pt x="10" y="33"/>
                  </a:lnTo>
                  <a:lnTo>
                    <a:pt x="3" y="25"/>
                  </a:lnTo>
                  <a:lnTo>
                    <a:pt x="2" y="25"/>
                  </a:lnTo>
                  <a:lnTo>
                    <a:pt x="2" y="26"/>
                  </a:lnTo>
                  <a:lnTo>
                    <a:pt x="3" y="28"/>
                  </a:lnTo>
                  <a:lnTo>
                    <a:pt x="9" y="34"/>
                  </a:lnTo>
                  <a:lnTo>
                    <a:pt x="8" y="34"/>
                  </a:lnTo>
                  <a:lnTo>
                    <a:pt x="3" y="29"/>
                  </a:lnTo>
                  <a:lnTo>
                    <a:pt x="2" y="29"/>
                  </a:lnTo>
                  <a:lnTo>
                    <a:pt x="2" y="30"/>
                  </a:lnTo>
                  <a:lnTo>
                    <a:pt x="8" y="36"/>
                  </a:lnTo>
                  <a:lnTo>
                    <a:pt x="8" y="38"/>
                  </a:lnTo>
                  <a:lnTo>
                    <a:pt x="3" y="32"/>
                  </a:lnTo>
                  <a:lnTo>
                    <a:pt x="3" y="31"/>
                  </a:lnTo>
                  <a:lnTo>
                    <a:pt x="2" y="31"/>
                  </a:lnTo>
                  <a:lnTo>
                    <a:pt x="2" y="32"/>
                  </a:lnTo>
                  <a:lnTo>
                    <a:pt x="0" y="32"/>
                  </a:lnTo>
                  <a:lnTo>
                    <a:pt x="2" y="33"/>
                  </a:lnTo>
                  <a:lnTo>
                    <a:pt x="9" y="41"/>
                  </a:lnTo>
                  <a:lnTo>
                    <a:pt x="10" y="41"/>
                  </a:lnTo>
                  <a:lnTo>
                    <a:pt x="10" y="42"/>
                  </a:lnTo>
                  <a:lnTo>
                    <a:pt x="13" y="43"/>
                  </a:lnTo>
                  <a:lnTo>
                    <a:pt x="14" y="44"/>
                  </a:lnTo>
                  <a:lnTo>
                    <a:pt x="16" y="44"/>
                  </a:lnTo>
                  <a:lnTo>
                    <a:pt x="17" y="44"/>
                  </a:lnTo>
                  <a:lnTo>
                    <a:pt x="46" y="72"/>
                  </a:lnTo>
                  <a:lnTo>
                    <a:pt x="23" y="92"/>
                  </a:lnTo>
                  <a:lnTo>
                    <a:pt x="23" y="94"/>
                  </a:lnTo>
                  <a:lnTo>
                    <a:pt x="24" y="96"/>
                  </a:lnTo>
                  <a:lnTo>
                    <a:pt x="25" y="97"/>
                  </a:lnTo>
                  <a:lnTo>
                    <a:pt x="26" y="97"/>
                  </a:lnTo>
                  <a:lnTo>
                    <a:pt x="68" y="79"/>
                  </a:lnTo>
                  <a:lnTo>
                    <a:pt x="91" y="124"/>
                  </a:lnTo>
                  <a:lnTo>
                    <a:pt x="115" y="108"/>
                  </a:lnTo>
                  <a:lnTo>
                    <a:pt x="134" y="94"/>
                  </a:lnTo>
                  <a:lnTo>
                    <a:pt x="149" y="83"/>
                  </a:lnTo>
                  <a:lnTo>
                    <a:pt x="160" y="74"/>
                  </a:lnTo>
                  <a:lnTo>
                    <a:pt x="168" y="68"/>
                  </a:lnTo>
                  <a:lnTo>
                    <a:pt x="172" y="63"/>
                  </a:lnTo>
                  <a:lnTo>
                    <a:pt x="175" y="61"/>
                  </a:lnTo>
                  <a:lnTo>
                    <a:pt x="176" y="60"/>
                  </a:lnTo>
                  <a:lnTo>
                    <a:pt x="161" y="31"/>
                  </a:lnTo>
                  <a:lnTo>
                    <a:pt x="169" y="26"/>
                  </a:lnTo>
                  <a:lnTo>
                    <a:pt x="177" y="21"/>
                  </a:lnTo>
                  <a:lnTo>
                    <a:pt x="183" y="16"/>
                  </a:lnTo>
                  <a:lnTo>
                    <a:pt x="190" y="13"/>
                  </a:lnTo>
                  <a:lnTo>
                    <a:pt x="196" y="10"/>
                  </a:lnTo>
                  <a:lnTo>
                    <a:pt x="200" y="6"/>
                  </a:lnTo>
                  <a:lnTo>
                    <a:pt x="204" y="5"/>
                  </a:lnTo>
                  <a:lnTo>
                    <a:pt x="205" y="4"/>
                  </a:lnTo>
                  <a:lnTo>
                    <a:pt x="206" y="3"/>
                  </a:lnTo>
                  <a:lnTo>
                    <a:pt x="205" y="1"/>
                  </a:lnTo>
                  <a:lnTo>
                    <a:pt x="204" y="0"/>
                  </a:lnTo>
                  <a:lnTo>
                    <a:pt x="202" y="0"/>
                  </a:lnTo>
                  <a:close/>
                </a:path>
              </a:pathLst>
            </a:custGeom>
            <a:solidFill>
              <a:srgbClr val="7FB2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856" name="Freeform 73">
              <a:extLst>
                <a:ext uri="{FF2B5EF4-FFF2-40B4-BE49-F238E27FC236}">
                  <a16:creationId xmlns:a16="http://schemas.microsoft.com/office/drawing/2014/main" id="{E31D7041-BCB5-534D-74DB-471B8EE20645}"/>
                </a:ext>
              </a:extLst>
            </p:cNvPr>
            <p:cNvSpPr>
              <a:spLocks/>
            </p:cNvSpPr>
            <p:nvPr/>
          </p:nvSpPr>
          <p:spPr bwMode="auto">
            <a:xfrm>
              <a:off x="3238" y="2192"/>
              <a:ext cx="119" cy="624"/>
            </a:xfrm>
            <a:custGeom>
              <a:avLst/>
              <a:gdLst>
                <a:gd name="T0" fmla="*/ 0 w 119"/>
                <a:gd name="T1" fmla="*/ 28 h 624"/>
                <a:gd name="T2" fmla="*/ 10 w 119"/>
                <a:gd name="T3" fmla="*/ 26 h 624"/>
                <a:gd name="T4" fmla="*/ 20 w 119"/>
                <a:gd name="T5" fmla="*/ 22 h 624"/>
                <a:gd name="T6" fmla="*/ 28 w 119"/>
                <a:gd name="T7" fmla="*/ 15 h 624"/>
                <a:gd name="T8" fmla="*/ 37 w 119"/>
                <a:gd name="T9" fmla="*/ 8 h 624"/>
                <a:gd name="T10" fmla="*/ 45 w 119"/>
                <a:gd name="T11" fmla="*/ 3 h 624"/>
                <a:gd name="T12" fmla="*/ 54 w 119"/>
                <a:gd name="T13" fmla="*/ 0 h 624"/>
                <a:gd name="T14" fmla="*/ 64 w 119"/>
                <a:gd name="T15" fmla="*/ 0 h 624"/>
                <a:gd name="T16" fmla="*/ 76 w 119"/>
                <a:gd name="T17" fmla="*/ 5 h 624"/>
                <a:gd name="T18" fmla="*/ 93 w 119"/>
                <a:gd name="T19" fmla="*/ 53 h 624"/>
                <a:gd name="T20" fmla="*/ 105 w 119"/>
                <a:gd name="T21" fmla="*/ 100 h 624"/>
                <a:gd name="T22" fmla="*/ 114 w 119"/>
                <a:gd name="T23" fmla="*/ 149 h 624"/>
                <a:gd name="T24" fmla="*/ 119 w 119"/>
                <a:gd name="T25" fmla="*/ 201 h 624"/>
                <a:gd name="T26" fmla="*/ 119 w 119"/>
                <a:gd name="T27" fmla="*/ 263 h 624"/>
                <a:gd name="T28" fmla="*/ 114 w 119"/>
                <a:gd name="T29" fmla="*/ 335 h 624"/>
                <a:gd name="T30" fmla="*/ 103 w 119"/>
                <a:gd name="T31" fmla="*/ 421 h 624"/>
                <a:gd name="T32" fmla="*/ 87 w 119"/>
                <a:gd name="T33" fmla="*/ 523 h 624"/>
                <a:gd name="T34" fmla="*/ 84 w 119"/>
                <a:gd name="T35" fmla="*/ 527 h 624"/>
                <a:gd name="T36" fmla="*/ 75 w 119"/>
                <a:gd name="T37" fmla="*/ 538 h 624"/>
                <a:gd name="T38" fmla="*/ 63 w 119"/>
                <a:gd name="T39" fmla="*/ 554 h 624"/>
                <a:gd name="T40" fmla="*/ 49 w 119"/>
                <a:gd name="T41" fmla="*/ 572 h 624"/>
                <a:gd name="T42" fmla="*/ 34 w 119"/>
                <a:gd name="T43" fmla="*/ 590 h 624"/>
                <a:gd name="T44" fmla="*/ 20 w 119"/>
                <a:gd name="T45" fmla="*/ 607 h 624"/>
                <a:gd name="T46" fmla="*/ 10 w 119"/>
                <a:gd name="T47" fmla="*/ 619 h 624"/>
                <a:gd name="T48" fmla="*/ 4 w 119"/>
                <a:gd name="T49" fmla="*/ 624 h 624"/>
                <a:gd name="T50" fmla="*/ 4 w 119"/>
                <a:gd name="T51" fmla="*/ 622 h 624"/>
                <a:gd name="T52" fmla="*/ 8 w 119"/>
                <a:gd name="T53" fmla="*/ 614 h 624"/>
                <a:gd name="T54" fmla="*/ 14 w 119"/>
                <a:gd name="T55" fmla="*/ 603 h 624"/>
                <a:gd name="T56" fmla="*/ 21 w 119"/>
                <a:gd name="T57" fmla="*/ 590 h 624"/>
                <a:gd name="T58" fmla="*/ 30 w 119"/>
                <a:gd name="T59" fmla="*/ 575 h 624"/>
                <a:gd name="T60" fmla="*/ 39 w 119"/>
                <a:gd name="T61" fmla="*/ 562 h 624"/>
                <a:gd name="T62" fmla="*/ 46 w 119"/>
                <a:gd name="T63" fmla="*/ 548 h 624"/>
                <a:gd name="T64" fmla="*/ 52 w 119"/>
                <a:gd name="T65" fmla="*/ 538 h 624"/>
                <a:gd name="T66" fmla="*/ 65 w 119"/>
                <a:gd name="T67" fmla="*/ 496 h 624"/>
                <a:gd name="T68" fmla="*/ 69 w 119"/>
                <a:gd name="T69" fmla="*/ 442 h 624"/>
                <a:gd name="T70" fmla="*/ 66 w 119"/>
                <a:gd name="T71" fmla="*/ 381 h 624"/>
                <a:gd name="T72" fmla="*/ 58 w 119"/>
                <a:gd name="T73" fmla="*/ 314 h 624"/>
                <a:gd name="T74" fmla="*/ 46 w 119"/>
                <a:gd name="T75" fmla="*/ 247 h 624"/>
                <a:gd name="T76" fmla="*/ 33 w 119"/>
                <a:gd name="T77" fmla="*/ 181 h 624"/>
                <a:gd name="T78" fmla="*/ 20 w 119"/>
                <a:gd name="T79" fmla="*/ 121 h 624"/>
                <a:gd name="T80" fmla="*/ 9 w 119"/>
                <a:gd name="T81" fmla="*/ 70 h 624"/>
                <a:gd name="T82" fmla="*/ 7 w 119"/>
                <a:gd name="T83" fmla="*/ 60 h 624"/>
                <a:gd name="T84" fmla="*/ 5 w 119"/>
                <a:gd name="T85" fmla="*/ 48 h 624"/>
                <a:gd name="T86" fmla="*/ 2 w 119"/>
                <a:gd name="T87" fmla="*/ 38 h 624"/>
                <a:gd name="T88" fmla="*/ 0 w 119"/>
                <a:gd name="T89" fmla="*/ 28 h 62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9"/>
                <a:gd name="T136" fmla="*/ 0 h 624"/>
                <a:gd name="T137" fmla="*/ 119 w 119"/>
                <a:gd name="T138" fmla="*/ 624 h 62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9" h="624">
                  <a:moveTo>
                    <a:pt x="0" y="28"/>
                  </a:moveTo>
                  <a:lnTo>
                    <a:pt x="10" y="26"/>
                  </a:lnTo>
                  <a:lnTo>
                    <a:pt x="20" y="22"/>
                  </a:lnTo>
                  <a:lnTo>
                    <a:pt x="28" y="15"/>
                  </a:lnTo>
                  <a:lnTo>
                    <a:pt x="37" y="8"/>
                  </a:lnTo>
                  <a:lnTo>
                    <a:pt x="45" y="3"/>
                  </a:lnTo>
                  <a:lnTo>
                    <a:pt x="54" y="0"/>
                  </a:lnTo>
                  <a:lnTo>
                    <a:pt x="64" y="0"/>
                  </a:lnTo>
                  <a:lnTo>
                    <a:pt x="76" y="5"/>
                  </a:lnTo>
                  <a:lnTo>
                    <a:pt x="93" y="53"/>
                  </a:lnTo>
                  <a:lnTo>
                    <a:pt x="105" y="100"/>
                  </a:lnTo>
                  <a:lnTo>
                    <a:pt x="114" y="149"/>
                  </a:lnTo>
                  <a:lnTo>
                    <a:pt x="119" y="201"/>
                  </a:lnTo>
                  <a:lnTo>
                    <a:pt x="119" y="263"/>
                  </a:lnTo>
                  <a:lnTo>
                    <a:pt x="114" y="335"/>
                  </a:lnTo>
                  <a:lnTo>
                    <a:pt x="103" y="421"/>
                  </a:lnTo>
                  <a:lnTo>
                    <a:pt x="87" y="523"/>
                  </a:lnTo>
                  <a:lnTo>
                    <a:pt x="84" y="527"/>
                  </a:lnTo>
                  <a:lnTo>
                    <a:pt x="75" y="538"/>
                  </a:lnTo>
                  <a:lnTo>
                    <a:pt x="63" y="554"/>
                  </a:lnTo>
                  <a:lnTo>
                    <a:pt x="49" y="572"/>
                  </a:lnTo>
                  <a:lnTo>
                    <a:pt x="34" y="590"/>
                  </a:lnTo>
                  <a:lnTo>
                    <a:pt x="20" y="607"/>
                  </a:lnTo>
                  <a:lnTo>
                    <a:pt x="10" y="619"/>
                  </a:lnTo>
                  <a:lnTo>
                    <a:pt x="4" y="624"/>
                  </a:lnTo>
                  <a:lnTo>
                    <a:pt x="4" y="622"/>
                  </a:lnTo>
                  <a:lnTo>
                    <a:pt x="8" y="614"/>
                  </a:lnTo>
                  <a:lnTo>
                    <a:pt x="14" y="603"/>
                  </a:lnTo>
                  <a:lnTo>
                    <a:pt x="21" y="590"/>
                  </a:lnTo>
                  <a:lnTo>
                    <a:pt x="30" y="575"/>
                  </a:lnTo>
                  <a:lnTo>
                    <a:pt x="39" y="562"/>
                  </a:lnTo>
                  <a:lnTo>
                    <a:pt x="46" y="548"/>
                  </a:lnTo>
                  <a:lnTo>
                    <a:pt x="52" y="538"/>
                  </a:lnTo>
                  <a:lnTo>
                    <a:pt x="65" y="496"/>
                  </a:lnTo>
                  <a:lnTo>
                    <a:pt x="69" y="442"/>
                  </a:lnTo>
                  <a:lnTo>
                    <a:pt x="66" y="381"/>
                  </a:lnTo>
                  <a:lnTo>
                    <a:pt x="58" y="314"/>
                  </a:lnTo>
                  <a:lnTo>
                    <a:pt x="46" y="247"/>
                  </a:lnTo>
                  <a:lnTo>
                    <a:pt x="33" y="181"/>
                  </a:lnTo>
                  <a:lnTo>
                    <a:pt x="20" y="121"/>
                  </a:lnTo>
                  <a:lnTo>
                    <a:pt x="9" y="70"/>
                  </a:lnTo>
                  <a:lnTo>
                    <a:pt x="7" y="60"/>
                  </a:lnTo>
                  <a:lnTo>
                    <a:pt x="5" y="48"/>
                  </a:lnTo>
                  <a:lnTo>
                    <a:pt x="2" y="38"/>
                  </a:lnTo>
                  <a:lnTo>
                    <a:pt x="0" y="28"/>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857" name="Freeform 74">
              <a:extLst>
                <a:ext uri="{FF2B5EF4-FFF2-40B4-BE49-F238E27FC236}">
                  <a16:creationId xmlns:a16="http://schemas.microsoft.com/office/drawing/2014/main" id="{47E46DF9-A276-9415-1DA9-225D7CF83E2D}"/>
                </a:ext>
              </a:extLst>
            </p:cNvPr>
            <p:cNvSpPr>
              <a:spLocks/>
            </p:cNvSpPr>
            <p:nvPr/>
          </p:nvSpPr>
          <p:spPr bwMode="auto">
            <a:xfrm>
              <a:off x="3562" y="2669"/>
              <a:ext cx="50" cy="193"/>
            </a:xfrm>
            <a:custGeom>
              <a:avLst/>
              <a:gdLst>
                <a:gd name="T0" fmla="*/ 13 w 50"/>
                <a:gd name="T1" fmla="*/ 12 h 193"/>
                <a:gd name="T2" fmla="*/ 1 w 50"/>
                <a:gd name="T3" fmla="*/ 132 h 193"/>
                <a:gd name="T4" fmla="*/ 1 w 50"/>
                <a:gd name="T5" fmla="*/ 133 h 193"/>
                <a:gd name="T6" fmla="*/ 0 w 50"/>
                <a:gd name="T7" fmla="*/ 137 h 193"/>
                <a:gd name="T8" fmla="*/ 2 w 50"/>
                <a:gd name="T9" fmla="*/ 150 h 193"/>
                <a:gd name="T10" fmla="*/ 9 w 50"/>
                <a:gd name="T11" fmla="*/ 171 h 193"/>
                <a:gd name="T12" fmla="*/ 12 w 50"/>
                <a:gd name="T13" fmla="*/ 181 h 193"/>
                <a:gd name="T14" fmla="*/ 16 w 50"/>
                <a:gd name="T15" fmla="*/ 189 h 193"/>
                <a:gd name="T16" fmla="*/ 18 w 50"/>
                <a:gd name="T17" fmla="*/ 193 h 193"/>
                <a:gd name="T18" fmla="*/ 21 w 50"/>
                <a:gd name="T19" fmla="*/ 193 h 193"/>
                <a:gd name="T20" fmla="*/ 24 w 50"/>
                <a:gd name="T21" fmla="*/ 191 h 193"/>
                <a:gd name="T22" fmla="*/ 28 w 50"/>
                <a:gd name="T23" fmla="*/ 185 h 193"/>
                <a:gd name="T24" fmla="*/ 32 w 50"/>
                <a:gd name="T25" fmla="*/ 178 h 193"/>
                <a:gd name="T26" fmla="*/ 39 w 50"/>
                <a:gd name="T27" fmla="*/ 166 h 193"/>
                <a:gd name="T28" fmla="*/ 47 w 50"/>
                <a:gd name="T29" fmla="*/ 150 h 193"/>
                <a:gd name="T30" fmla="*/ 50 w 50"/>
                <a:gd name="T31" fmla="*/ 136 h 193"/>
                <a:gd name="T32" fmla="*/ 50 w 50"/>
                <a:gd name="T33" fmla="*/ 128 h 193"/>
                <a:gd name="T34" fmla="*/ 50 w 50"/>
                <a:gd name="T35" fmla="*/ 126 h 193"/>
                <a:gd name="T36" fmla="*/ 45 w 50"/>
                <a:gd name="T37" fmla="*/ 66 h 193"/>
                <a:gd name="T38" fmla="*/ 41 w 50"/>
                <a:gd name="T39" fmla="*/ 50 h 193"/>
                <a:gd name="T40" fmla="*/ 32 w 50"/>
                <a:gd name="T41" fmla="*/ 20 h 193"/>
                <a:gd name="T42" fmla="*/ 22 w 50"/>
                <a:gd name="T43" fmla="*/ 0 h 193"/>
                <a:gd name="T44" fmla="*/ 13 w 50"/>
                <a:gd name="T45" fmla="*/ 12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0"/>
                <a:gd name="T70" fmla="*/ 0 h 193"/>
                <a:gd name="T71" fmla="*/ 50 w 50"/>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0" h="193">
                  <a:moveTo>
                    <a:pt x="13" y="12"/>
                  </a:moveTo>
                  <a:lnTo>
                    <a:pt x="1" y="132"/>
                  </a:lnTo>
                  <a:lnTo>
                    <a:pt x="1" y="133"/>
                  </a:lnTo>
                  <a:lnTo>
                    <a:pt x="0" y="137"/>
                  </a:lnTo>
                  <a:lnTo>
                    <a:pt x="2" y="150"/>
                  </a:lnTo>
                  <a:lnTo>
                    <a:pt x="9" y="171"/>
                  </a:lnTo>
                  <a:lnTo>
                    <a:pt x="12" y="181"/>
                  </a:lnTo>
                  <a:lnTo>
                    <a:pt x="16" y="189"/>
                  </a:lnTo>
                  <a:lnTo>
                    <a:pt x="18" y="193"/>
                  </a:lnTo>
                  <a:lnTo>
                    <a:pt x="21" y="193"/>
                  </a:lnTo>
                  <a:lnTo>
                    <a:pt x="24" y="191"/>
                  </a:lnTo>
                  <a:lnTo>
                    <a:pt x="28" y="185"/>
                  </a:lnTo>
                  <a:lnTo>
                    <a:pt x="32" y="178"/>
                  </a:lnTo>
                  <a:lnTo>
                    <a:pt x="39" y="166"/>
                  </a:lnTo>
                  <a:lnTo>
                    <a:pt x="47" y="150"/>
                  </a:lnTo>
                  <a:lnTo>
                    <a:pt x="50" y="136"/>
                  </a:lnTo>
                  <a:lnTo>
                    <a:pt x="50" y="128"/>
                  </a:lnTo>
                  <a:lnTo>
                    <a:pt x="50" y="126"/>
                  </a:lnTo>
                  <a:lnTo>
                    <a:pt x="45" y="66"/>
                  </a:lnTo>
                  <a:lnTo>
                    <a:pt x="41" y="50"/>
                  </a:lnTo>
                  <a:lnTo>
                    <a:pt x="32" y="20"/>
                  </a:lnTo>
                  <a:lnTo>
                    <a:pt x="22" y="0"/>
                  </a:lnTo>
                  <a:lnTo>
                    <a:pt x="13"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858" name="Freeform 75">
              <a:extLst>
                <a:ext uri="{FF2B5EF4-FFF2-40B4-BE49-F238E27FC236}">
                  <a16:creationId xmlns:a16="http://schemas.microsoft.com/office/drawing/2014/main" id="{11DFE974-5697-E20A-CF35-59CBA5A7CEBC}"/>
                </a:ext>
              </a:extLst>
            </p:cNvPr>
            <p:cNvSpPr>
              <a:spLocks/>
            </p:cNvSpPr>
            <p:nvPr/>
          </p:nvSpPr>
          <p:spPr bwMode="auto">
            <a:xfrm>
              <a:off x="3563" y="2660"/>
              <a:ext cx="49" cy="142"/>
            </a:xfrm>
            <a:custGeom>
              <a:avLst/>
              <a:gdLst>
                <a:gd name="T0" fmla="*/ 26 w 49"/>
                <a:gd name="T1" fmla="*/ 0 h 142"/>
                <a:gd name="T2" fmla="*/ 29 w 49"/>
                <a:gd name="T3" fmla="*/ 11 h 142"/>
                <a:gd name="T4" fmla="*/ 36 w 49"/>
                <a:gd name="T5" fmla="*/ 39 h 142"/>
                <a:gd name="T6" fmla="*/ 44 w 49"/>
                <a:gd name="T7" fmla="*/ 73 h 142"/>
                <a:gd name="T8" fmla="*/ 48 w 49"/>
                <a:gd name="T9" fmla="*/ 102 h 142"/>
                <a:gd name="T10" fmla="*/ 49 w 49"/>
                <a:gd name="T11" fmla="*/ 115 h 142"/>
                <a:gd name="T12" fmla="*/ 49 w 49"/>
                <a:gd name="T13" fmla="*/ 126 h 142"/>
                <a:gd name="T14" fmla="*/ 49 w 49"/>
                <a:gd name="T15" fmla="*/ 133 h 142"/>
                <a:gd name="T16" fmla="*/ 49 w 49"/>
                <a:gd name="T17" fmla="*/ 135 h 142"/>
                <a:gd name="T18" fmla="*/ 0 w 49"/>
                <a:gd name="T19" fmla="*/ 142 h 142"/>
                <a:gd name="T20" fmla="*/ 13 w 49"/>
                <a:gd name="T21" fmla="*/ 1 h 142"/>
                <a:gd name="T22" fmla="*/ 26 w 49"/>
                <a:gd name="T23" fmla="*/ 0 h 1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9"/>
                <a:gd name="T37" fmla="*/ 0 h 142"/>
                <a:gd name="T38" fmla="*/ 49 w 49"/>
                <a:gd name="T39" fmla="*/ 142 h 1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9" h="142">
                  <a:moveTo>
                    <a:pt x="26" y="0"/>
                  </a:moveTo>
                  <a:lnTo>
                    <a:pt x="29" y="11"/>
                  </a:lnTo>
                  <a:lnTo>
                    <a:pt x="36" y="39"/>
                  </a:lnTo>
                  <a:lnTo>
                    <a:pt x="44" y="73"/>
                  </a:lnTo>
                  <a:lnTo>
                    <a:pt x="48" y="102"/>
                  </a:lnTo>
                  <a:lnTo>
                    <a:pt x="49" y="115"/>
                  </a:lnTo>
                  <a:lnTo>
                    <a:pt x="49" y="126"/>
                  </a:lnTo>
                  <a:lnTo>
                    <a:pt x="49" y="133"/>
                  </a:lnTo>
                  <a:lnTo>
                    <a:pt x="49" y="135"/>
                  </a:lnTo>
                  <a:lnTo>
                    <a:pt x="0" y="142"/>
                  </a:lnTo>
                  <a:lnTo>
                    <a:pt x="13" y="1"/>
                  </a:lnTo>
                  <a:lnTo>
                    <a:pt x="26" y="0"/>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859" name="Freeform 76">
              <a:extLst>
                <a:ext uri="{FF2B5EF4-FFF2-40B4-BE49-F238E27FC236}">
                  <a16:creationId xmlns:a16="http://schemas.microsoft.com/office/drawing/2014/main" id="{E52FA33A-B205-166B-CA82-84CDFC329728}"/>
                </a:ext>
              </a:extLst>
            </p:cNvPr>
            <p:cNvSpPr>
              <a:spLocks/>
            </p:cNvSpPr>
            <p:nvPr/>
          </p:nvSpPr>
          <p:spPr bwMode="auto">
            <a:xfrm>
              <a:off x="3351" y="2228"/>
              <a:ext cx="238" cy="457"/>
            </a:xfrm>
            <a:custGeom>
              <a:avLst/>
              <a:gdLst>
                <a:gd name="T0" fmla="*/ 143 w 238"/>
                <a:gd name="T1" fmla="*/ 79 h 457"/>
                <a:gd name="T2" fmla="*/ 157 w 238"/>
                <a:gd name="T3" fmla="*/ 108 h 457"/>
                <a:gd name="T4" fmla="*/ 172 w 238"/>
                <a:gd name="T5" fmla="*/ 141 h 457"/>
                <a:gd name="T6" fmla="*/ 185 w 238"/>
                <a:gd name="T7" fmla="*/ 178 h 457"/>
                <a:gd name="T8" fmla="*/ 199 w 238"/>
                <a:gd name="T9" fmla="*/ 218 h 457"/>
                <a:gd name="T10" fmla="*/ 211 w 238"/>
                <a:gd name="T11" fmla="*/ 264 h 457"/>
                <a:gd name="T12" fmla="*/ 221 w 238"/>
                <a:gd name="T13" fmla="*/ 314 h 457"/>
                <a:gd name="T14" fmla="*/ 230 w 238"/>
                <a:gd name="T15" fmla="*/ 370 h 457"/>
                <a:gd name="T16" fmla="*/ 238 w 238"/>
                <a:gd name="T17" fmla="*/ 430 h 457"/>
                <a:gd name="T18" fmla="*/ 238 w 238"/>
                <a:gd name="T19" fmla="*/ 439 h 457"/>
                <a:gd name="T20" fmla="*/ 238 w 238"/>
                <a:gd name="T21" fmla="*/ 454 h 457"/>
                <a:gd name="T22" fmla="*/ 232 w 238"/>
                <a:gd name="T23" fmla="*/ 457 h 457"/>
                <a:gd name="T24" fmla="*/ 221 w 238"/>
                <a:gd name="T25" fmla="*/ 429 h 457"/>
                <a:gd name="T26" fmla="*/ 214 w 238"/>
                <a:gd name="T27" fmla="*/ 409 h 457"/>
                <a:gd name="T28" fmla="*/ 204 w 238"/>
                <a:gd name="T29" fmla="*/ 385 h 457"/>
                <a:gd name="T30" fmla="*/ 192 w 238"/>
                <a:gd name="T31" fmla="*/ 358 h 457"/>
                <a:gd name="T32" fmla="*/ 177 w 238"/>
                <a:gd name="T33" fmla="*/ 331 h 457"/>
                <a:gd name="T34" fmla="*/ 162 w 238"/>
                <a:gd name="T35" fmla="*/ 299 h 457"/>
                <a:gd name="T36" fmla="*/ 145 w 238"/>
                <a:gd name="T37" fmla="*/ 268 h 457"/>
                <a:gd name="T38" fmla="*/ 127 w 238"/>
                <a:gd name="T39" fmla="*/ 236 h 457"/>
                <a:gd name="T40" fmla="*/ 109 w 238"/>
                <a:gd name="T41" fmla="*/ 203 h 457"/>
                <a:gd name="T42" fmla="*/ 91 w 238"/>
                <a:gd name="T43" fmla="*/ 172 h 457"/>
                <a:gd name="T44" fmla="*/ 75 w 238"/>
                <a:gd name="T45" fmla="*/ 142 h 457"/>
                <a:gd name="T46" fmla="*/ 58 w 238"/>
                <a:gd name="T47" fmla="*/ 114 h 457"/>
                <a:gd name="T48" fmla="*/ 42 w 238"/>
                <a:gd name="T49" fmla="*/ 87 h 457"/>
                <a:gd name="T50" fmla="*/ 28 w 238"/>
                <a:gd name="T51" fmla="*/ 65 h 457"/>
                <a:gd name="T52" fmla="*/ 17 w 238"/>
                <a:gd name="T53" fmla="*/ 45 h 457"/>
                <a:gd name="T54" fmla="*/ 7 w 238"/>
                <a:gd name="T55" fmla="*/ 29 h 457"/>
                <a:gd name="T56" fmla="*/ 0 w 238"/>
                <a:gd name="T57" fmla="*/ 19 h 457"/>
                <a:gd name="T58" fmla="*/ 14 w 238"/>
                <a:gd name="T59" fmla="*/ 17 h 457"/>
                <a:gd name="T60" fmla="*/ 30 w 238"/>
                <a:gd name="T61" fmla="*/ 13 h 457"/>
                <a:gd name="T62" fmla="*/ 46 w 238"/>
                <a:gd name="T63" fmla="*/ 10 h 457"/>
                <a:gd name="T64" fmla="*/ 60 w 238"/>
                <a:gd name="T65" fmla="*/ 8 h 457"/>
                <a:gd name="T66" fmla="*/ 72 w 238"/>
                <a:gd name="T67" fmla="*/ 5 h 457"/>
                <a:gd name="T68" fmla="*/ 83 w 238"/>
                <a:gd name="T69" fmla="*/ 2 h 457"/>
                <a:gd name="T70" fmla="*/ 89 w 238"/>
                <a:gd name="T71" fmla="*/ 1 h 457"/>
                <a:gd name="T72" fmla="*/ 91 w 238"/>
                <a:gd name="T73" fmla="*/ 0 h 457"/>
                <a:gd name="T74" fmla="*/ 93 w 238"/>
                <a:gd name="T75" fmla="*/ 1 h 457"/>
                <a:gd name="T76" fmla="*/ 95 w 238"/>
                <a:gd name="T77" fmla="*/ 5 h 457"/>
                <a:gd name="T78" fmla="*/ 99 w 238"/>
                <a:gd name="T79" fmla="*/ 10 h 457"/>
                <a:gd name="T80" fmla="*/ 106 w 238"/>
                <a:gd name="T81" fmla="*/ 19 h 457"/>
                <a:gd name="T82" fmla="*/ 113 w 238"/>
                <a:gd name="T83" fmla="*/ 30 h 457"/>
                <a:gd name="T84" fmla="*/ 122 w 238"/>
                <a:gd name="T85" fmla="*/ 44 h 457"/>
                <a:gd name="T86" fmla="*/ 132 w 238"/>
                <a:gd name="T87" fmla="*/ 60 h 457"/>
                <a:gd name="T88" fmla="*/ 143 w 238"/>
                <a:gd name="T89" fmla="*/ 79 h 45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38"/>
                <a:gd name="T136" fmla="*/ 0 h 457"/>
                <a:gd name="T137" fmla="*/ 238 w 238"/>
                <a:gd name="T138" fmla="*/ 457 h 45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38" h="457">
                  <a:moveTo>
                    <a:pt x="143" y="79"/>
                  </a:moveTo>
                  <a:lnTo>
                    <a:pt x="157" y="108"/>
                  </a:lnTo>
                  <a:lnTo>
                    <a:pt x="172" y="141"/>
                  </a:lnTo>
                  <a:lnTo>
                    <a:pt x="185" y="178"/>
                  </a:lnTo>
                  <a:lnTo>
                    <a:pt x="199" y="218"/>
                  </a:lnTo>
                  <a:lnTo>
                    <a:pt x="211" y="264"/>
                  </a:lnTo>
                  <a:lnTo>
                    <a:pt x="221" y="314"/>
                  </a:lnTo>
                  <a:lnTo>
                    <a:pt x="230" y="370"/>
                  </a:lnTo>
                  <a:lnTo>
                    <a:pt x="238" y="430"/>
                  </a:lnTo>
                  <a:lnTo>
                    <a:pt x="238" y="439"/>
                  </a:lnTo>
                  <a:lnTo>
                    <a:pt x="238" y="454"/>
                  </a:lnTo>
                  <a:lnTo>
                    <a:pt x="232" y="457"/>
                  </a:lnTo>
                  <a:lnTo>
                    <a:pt x="221" y="429"/>
                  </a:lnTo>
                  <a:lnTo>
                    <a:pt x="214" y="409"/>
                  </a:lnTo>
                  <a:lnTo>
                    <a:pt x="204" y="385"/>
                  </a:lnTo>
                  <a:lnTo>
                    <a:pt x="192" y="358"/>
                  </a:lnTo>
                  <a:lnTo>
                    <a:pt x="177" y="331"/>
                  </a:lnTo>
                  <a:lnTo>
                    <a:pt x="162" y="299"/>
                  </a:lnTo>
                  <a:lnTo>
                    <a:pt x="145" y="268"/>
                  </a:lnTo>
                  <a:lnTo>
                    <a:pt x="127" y="236"/>
                  </a:lnTo>
                  <a:lnTo>
                    <a:pt x="109" y="203"/>
                  </a:lnTo>
                  <a:lnTo>
                    <a:pt x="91" y="172"/>
                  </a:lnTo>
                  <a:lnTo>
                    <a:pt x="75" y="142"/>
                  </a:lnTo>
                  <a:lnTo>
                    <a:pt x="58" y="114"/>
                  </a:lnTo>
                  <a:lnTo>
                    <a:pt x="42" y="87"/>
                  </a:lnTo>
                  <a:lnTo>
                    <a:pt x="28" y="65"/>
                  </a:lnTo>
                  <a:lnTo>
                    <a:pt x="17" y="45"/>
                  </a:lnTo>
                  <a:lnTo>
                    <a:pt x="7" y="29"/>
                  </a:lnTo>
                  <a:lnTo>
                    <a:pt x="0" y="19"/>
                  </a:lnTo>
                  <a:lnTo>
                    <a:pt x="14" y="17"/>
                  </a:lnTo>
                  <a:lnTo>
                    <a:pt x="30" y="13"/>
                  </a:lnTo>
                  <a:lnTo>
                    <a:pt x="46" y="10"/>
                  </a:lnTo>
                  <a:lnTo>
                    <a:pt x="60" y="8"/>
                  </a:lnTo>
                  <a:lnTo>
                    <a:pt x="72" y="5"/>
                  </a:lnTo>
                  <a:lnTo>
                    <a:pt x="83" y="2"/>
                  </a:lnTo>
                  <a:lnTo>
                    <a:pt x="89" y="1"/>
                  </a:lnTo>
                  <a:lnTo>
                    <a:pt x="91" y="0"/>
                  </a:lnTo>
                  <a:lnTo>
                    <a:pt x="93" y="1"/>
                  </a:lnTo>
                  <a:lnTo>
                    <a:pt x="95" y="5"/>
                  </a:lnTo>
                  <a:lnTo>
                    <a:pt x="99" y="10"/>
                  </a:lnTo>
                  <a:lnTo>
                    <a:pt x="106" y="19"/>
                  </a:lnTo>
                  <a:lnTo>
                    <a:pt x="113" y="30"/>
                  </a:lnTo>
                  <a:lnTo>
                    <a:pt x="122" y="44"/>
                  </a:lnTo>
                  <a:lnTo>
                    <a:pt x="132" y="60"/>
                  </a:lnTo>
                  <a:lnTo>
                    <a:pt x="143" y="79"/>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860" name="Freeform 77">
              <a:extLst>
                <a:ext uri="{FF2B5EF4-FFF2-40B4-BE49-F238E27FC236}">
                  <a16:creationId xmlns:a16="http://schemas.microsoft.com/office/drawing/2014/main" id="{DC818505-436A-2D7D-79E8-4B177F65B494}"/>
                </a:ext>
              </a:extLst>
            </p:cNvPr>
            <p:cNvSpPr>
              <a:spLocks/>
            </p:cNvSpPr>
            <p:nvPr/>
          </p:nvSpPr>
          <p:spPr bwMode="auto">
            <a:xfrm>
              <a:off x="3192" y="2714"/>
              <a:ext cx="154" cy="129"/>
            </a:xfrm>
            <a:custGeom>
              <a:avLst/>
              <a:gdLst>
                <a:gd name="T0" fmla="*/ 3 w 154"/>
                <a:gd name="T1" fmla="*/ 119 h 129"/>
                <a:gd name="T2" fmla="*/ 15 w 154"/>
                <a:gd name="T3" fmla="*/ 115 h 129"/>
                <a:gd name="T4" fmla="*/ 25 w 154"/>
                <a:gd name="T5" fmla="*/ 111 h 129"/>
                <a:gd name="T6" fmla="*/ 33 w 154"/>
                <a:gd name="T7" fmla="*/ 107 h 129"/>
                <a:gd name="T8" fmla="*/ 40 w 154"/>
                <a:gd name="T9" fmla="*/ 103 h 129"/>
                <a:gd name="T10" fmla="*/ 45 w 154"/>
                <a:gd name="T11" fmla="*/ 101 h 129"/>
                <a:gd name="T12" fmla="*/ 48 w 154"/>
                <a:gd name="T13" fmla="*/ 99 h 129"/>
                <a:gd name="T14" fmla="*/ 51 w 154"/>
                <a:gd name="T15" fmla="*/ 97 h 129"/>
                <a:gd name="T16" fmla="*/ 52 w 154"/>
                <a:gd name="T17" fmla="*/ 97 h 129"/>
                <a:gd name="T18" fmla="*/ 124 w 154"/>
                <a:gd name="T19" fmla="*/ 10 h 129"/>
                <a:gd name="T20" fmla="*/ 134 w 154"/>
                <a:gd name="T21" fmla="*/ 0 h 129"/>
                <a:gd name="T22" fmla="*/ 136 w 154"/>
                <a:gd name="T23" fmla="*/ 1 h 129"/>
                <a:gd name="T24" fmla="*/ 140 w 154"/>
                <a:gd name="T25" fmla="*/ 4 h 129"/>
                <a:gd name="T26" fmla="*/ 144 w 154"/>
                <a:gd name="T27" fmla="*/ 9 h 129"/>
                <a:gd name="T28" fmla="*/ 149 w 154"/>
                <a:gd name="T29" fmla="*/ 16 h 129"/>
                <a:gd name="T30" fmla="*/ 152 w 154"/>
                <a:gd name="T31" fmla="*/ 25 h 129"/>
                <a:gd name="T32" fmla="*/ 154 w 154"/>
                <a:gd name="T33" fmla="*/ 35 h 129"/>
                <a:gd name="T34" fmla="*/ 152 w 154"/>
                <a:gd name="T35" fmla="*/ 48 h 129"/>
                <a:gd name="T36" fmla="*/ 147 w 154"/>
                <a:gd name="T37" fmla="*/ 61 h 129"/>
                <a:gd name="T38" fmla="*/ 139 w 154"/>
                <a:gd name="T39" fmla="*/ 68 h 129"/>
                <a:gd name="T40" fmla="*/ 138 w 154"/>
                <a:gd name="T41" fmla="*/ 68 h 129"/>
                <a:gd name="T42" fmla="*/ 133 w 154"/>
                <a:gd name="T43" fmla="*/ 68 h 129"/>
                <a:gd name="T44" fmla="*/ 129 w 154"/>
                <a:gd name="T45" fmla="*/ 69 h 129"/>
                <a:gd name="T46" fmla="*/ 122 w 154"/>
                <a:gd name="T47" fmla="*/ 71 h 129"/>
                <a:gd name="T48" fmla="*/ 115 w 154"/>
                <a:gd name="T49" fmla="*/ 74 h 129"/>
                <a:gd name="T50" fmla="*/ 108 w 154"/>
                <a:gd name="T51" fmla="*/ 80 h 129"/>
                <a:gd name="T52" fmla="*/ 100 w 154"/>
                <a:gd name="T53" fmla="*/ 87 h 129"/>
                <a:gd name="T54" fmla="*/ 93 w 154"/>
                <a:gd name="T55" fmla="*/ 97 h 129"/>
                <a:gd name="T56" fmla="*/ 77 w 154"/>
                <a:gd name="T57" fmla="*/ 118 h 129"/>
                <a:gd name="T58" fmla="*/ 74 w 154"/>
                <a:gd name="T59" fmla="*/ 129 h 129"/>
                <a:gd name="T60" fmla="*/ 4 w 154"/>
                <a:gd name="T61" fmla="*/ 129 h 129"/>
                <a:gd name="T62" fmla="*/ 3 w 154"/>
                <a:gd name="T63" fmla="*/ 128 h 129"/>
                <a:gd name="T64" fmla="*/ 2 w 154"/>
                <a:gd name="T65" fmla="*/ 125 h 129"/>
                <a:gd name="T66" fmla="*/ 0 w 154"/>
                <a:gd name="T67" fmla="*/ 121 h 129"/>
                <a:gd name="T68" fmla="*/ 3 w 154"/>
                <a:gd name="T69" fmla="*/ 119 h 12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54"/>
                <a:gd name="T106" fmla="*/ 0 h 129"/>
                <a:gd name="T107" fmla="*/ 154 w 154"/>
                <a:gd name="T108" fmla="*/ 129 h 12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54" h="129">
                  <a:moveTo>
                    <a:pt x="3" y="119"/>
                  </a:moveTo>
                  <a:lnTo>
                    <a:pt x="15" y="115"/>
                  </a:lnTo>
                  <a:lnTo>
                    <a:pt x="25" y="111"/>
                  </a:lnTo>
                  <a:lnTo>
                    <a:pt x="33" y="107"/>
                  </a:lnTo>
                  <a:lnTo>
                    <a:pt x="40" y="103"/>
                  </a:lnTo>
                  <a:lnTo>
                    <a:pt x="45" y="101"/>
                  </a:lnTo>
                  <a:lnTo>
                    <a:pt x="48" y="99"/>
                  </a:lnTo>
                  <a:lnTo>
                    <a:pt x="51" y="97"/>
                  </a:lnTo>
                  <a:lnTo>
                    <a:pt x="52" y="97"/>
                  </a:lnTo>
                  <a:lnTo>
                    <a:pt x="124" y="10"/>
                  </a:lnTo>
                  <a:lnTo>
                    <a:pt x="134" y="0"/>
                  </a:lnTo>
                  <a:lnTo>
                    <a:pt x="136" y="1"/>
                  </a:lnTo>
                  <a:lnTo>
                    <a:pt x="140" y="4"/>
                  </a:lnTo>
                  <a:lnTo>
                    <a:pt x="144" y="9"/>
                  </a:lnTo>
                  <a:lnTo>
                    <a:pt x="149" y="16"/>
                  </a:lnTo>
                  <a:lnTo>
                    <a:pt x="152" y="25"/>
                  </a:lnTo>
                  <a:lnTo>
                    <a:pt x="154" y="35"/>
                  </a:lnTo>
                  <a:lnTo>
                    <a:pt x="152" y="48"/>
                  </a:lnTo>
                  <a:lnTo>
                    <a:pt x="147" y="61"/>
                  </a:lnTo>
                  <a:lnTo>
                    <a:pt x="139" y="68"/>
                  </a:lnTo>
                  <a:lnTo>
                    <a:pt x="138" y="68"/>
                  </a:lnTo>
                  <a:lnTo>
                    <a:pt x="133" y="68"/>
                  </a:lnTo>
                  <a:lnTo>
                    <a:pt x="129" y="69"/>
                  </a:lnTo>
                  <a:lnTo>
                    <a:pt x="122" y="71"/>
                  </a:lnTo>
                  <a:lnTo>
                    <a:pt x="115" y="74"/>
                  </a:lnTo>
                  <a:lnTo>
                    <a:pt x="108" y="80"/>
                  </a:lnTo>
                  <a:lnTo>
                    <a:pt x="100" y="87"/>
                  </a:lnTo>
                  <a:lnTo>
                    <a:pt x="93" y="97"/>
                  </a:lnTo>
                  <a:lnTo>
                    <a:pt x="77" y="118"/>
                  </a:lnTo>
                  <a:lnTo>
                    <a:pt x="74" y="129"/>
                  </a:lnTo>
                  <a:lnTo>
                    <a:pt x="4" y="129"/>
                  </a:lnTo>
                  <a:lnTo>
                    <a:pt x="3" y="128"/>
                  </a:lnTo>
                  <a:lnTo>
                    <a:pt x="2" y="125"/>
                  </a:lnTo>
                  <a:lnTo>
                    <a:pt x="0" y="121"/>
                  </a:lnTo>
                  <a:lnTo>
                    <a:pt x="3" y="119"/>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861" name="Freeform 78">
              <a:extLst>
                <a:ext uri="{FF2B5EF4-FFF2-40B4-BE49-F238E27FC236}">
                  <a16:creationId xmlns:a16="http://schemas.microsoft.com/office/drawing/2014/main" id="{6D0D49B3-322A-2F87-57AF-2FB5158C1433}"/>
                </a:ext>
              </a:extLst>
            </p:cNvPr>
            <p:cNvSpPr>
              <a:spLocks/>
            </p:cNvSpPr>
            <p:nvPr/>
          </p:nvSpPr>
          <p:spPr bwMode="auto">
            <a:xfrm>
              <a:off x="3177" y="2725"/>
              <a:ext cx="175" cy="119"/>
            </a:xfrm>
            <a:custGeom>
              <a:avLst/>
              <a:gdLst>
                <a:gd name="T0" fmla="*/ 5 w 175"/>
                <a:gd name="T1" fmla="*/ 110 h 119"/>
                <a:gd name="T2" fmla="*/ 10 w 175"/>
                <a:gd name="T3" fmla="*/ 109 h 119"/>
                <a:gd name="T4" fmla="*/ 18 w 175"/>
                <a:gd name="T5" fmla="*/ 106 h 119"/>
                <a:gd name="T6" fmla="*/ 28 w 175"/>
                <a:gd name="T7" fmla="*/ 101 h 119"/>
                <a:gd name="T8" fmla="*/ 39 w 175"/>
                <a:gd name="T9" fmla="*/ 97 h 119"/>
                <a:gd name="T10" fmla="*/ 49 w 175"/>
                <a:gd name="T11" fmla="*/ 91 h 119"/>
                <a:gd name="T12" fmla="*/ 58 w 175"/>
                <a:gd name="T13" fmla="*/ 88 h 119"/>
                <a:gd name="T14" fmla="*/ 65 w 175"/>
                <a:gd name="T15" fmla="*/ 85 h 119"/>
                <a:gd name="T16" fmla="*/ 67 w 175"/>
                <a:gd name="T17" fmla="*/ 84 h 119"/>
                <a:gd name="T18" fmla="*/ 85 w 175"/>
                <a:gd name="T19" fmla="*/ 110 h 119"/>
                <a:gd name="T20" fmla="*/ 91 w 175"/>
                <a:gd name="T21" fmla="*/ 99 h 119"/>
                <a:gd name="T22" fmla="*/ 99 w 175"/>
                <a:gd name="T23" fmla="*/ 89 h 119"/>
                <a:gd name="T24" fmla="*/ 107 w 175"/>
                <a:gd name="T25" fmla="*/ 80 h 119"/>
                <a:gd name="T26" fmla="*/ 115 w 175"/>
                <a:gd name="T27" fmla="*/ 71 h 119"/>
                <a:gd name="T28" fmla="*/ 121 w 175"/>
                <a:gd name="T29" fmla="*/ 65 h 119"/>
                <a:gd name="T30" fmla="*/ 129 w 175"/>
                <a:gd name="T31" fmla="*/ 58 h 119"/>
                <a:gd name="T32" fmla="*/ 137 w 175"/>
                <a:gd name="T33" fmla="*/ 52 h 119"/>
                <a:gd name="T34" fmla="*/ 144 w 175"/>
                <a:gd name="T35" fmla="*/ 48 h 119"/>
                <a:gd name="T36" fmla="*/ 161 w 175"/>
                <a:gd name="T37" fmla="*/ 0 h 119"/>
                <a:gd name="T38" fmla="*/ 162 w 175"/>
                <a:gd name="T39" fmla="*/ 1 h 119"/>
                <a:gd name="T40" fmla="*/ 165 w 175"/>
                <a:gd name="T41" fmla="*/ 5 h 119"/>
                <a:gd name="T42" fmla="*/ 169 w 175"/>
                <a:gd name="T43" fmla="*/ 11 h 119"/>
                <a:gd name="T44" fmla="*/ 172 w 175"/>
                <a:gd name="T45" fmla="*/ 18 h 119"/>
                <a:gd name="T46" fmla="*/ 175 w 175"/>
                <a:gd name="T47" fmla="*/ 34 h 119"/>
                <a:gd name="T48" fmla="*/ 173 w 175"/>
                <a:gd name="T49" fmla="*/ 48 h 119"/>
                <a:gd name="T50" fmla="*/ 168 w 175"/>
                <a:gd name="T51" fmla="*/ 56 h 119"/>
                <a:gd name="T52" fmla="*/ 166 w 175"/>
                <a:gd name="T53" fmla="*/ 59 h 119"/>
                <a:gd name="T54" fmla="*/ 159 w 175"/>
                <a:gd name="T55" fmla="*/ 118 h 119"/>
                <a:gd name="T56" fmla="*/ 155 w 175"/>
                <a:gd name="T57" fmla="*/ 119 h 119"/>
                <a:gd name="T58" fmla="*/ 151 w 175"/>
                <a:gd name="T59" fmla="*/ 68 h 119"/>
                <a:gd name="T60" fmla="*/ 137 w 175"/>
                <a:gd name="T61" fmla="*/ 71 h 119"/>
                <a:gd name="T62" fmla="*/ 125 w 175"/>
                <a:gd name="T63" fmla="*/ 77 h 119"/>
                <a:gd name="T64" fmla="*/ 115 w 175"/>
                <a:gd name="T65" fmla="*/ 86 h 119"/>
                <a:gd name="T66" fmla="*/ 106 w 175"/>
                <a:gd name="T67" fmla="*/ 95 h 119"/>
                <a:gd name="T68" fmla="*/ 100 w 175"/>
                <a:gd name="T69" fmla="*/ 104 h 119"/>
                <a:gd name="T70" fmla="*/ 95 w 175"/>
                <a:gd name="T71" fmla="*/ 111 h 119"/>
                <a:gd name="T72" fmla="*/ 92 w 175"/>
                <a:gd name="T73" fmla="*/ 117 h 119"/>
                <a:gd name="T74" fmla="*/ 91 w 175"/>
                <a:gd name="T75" fmla="*/ 119 h 119"/>
                <a:gd name="T76" fmla="*/ 1 w 175"/>
                <a:gd name="T77" fmla="*/ 119 h 119"/>
                <a:gd name="T78" fmla="*/ 1 w 175"/>
                <a:gd name="T79" fmla="*/ 118 h 119"/>
                <a:gd name="T80" fmla="*/ 0 w 175"/>
                <a:gd name="T81" fmla="*/ 116 h 119"/>
                <a:gd name="T82" fmla="*/ 1 w 175"/>
                <a:gd name="T83" fmla="*/ 113 h 119"/>
                <a:gd name="T84" fmla="*/ 5 w 175"/>
                <a:gd name="T85" fmla="*/ 110 h 11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5"/>
                <a:gd name="T130" fmla="*/ 0 h 119"/>
                <a:gd name="T131" fmla="*/ 175 w 175"/>
                <a:gd name="T132" fmla="*/ 119 h 11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5" h="119">
                  <a:moveTo>
                    <a:pt x="5" y="110"/>
                  </a:moveTo>
                  <a:lnTo>
                    <a:pt x="10" y="109"/>
                  </a:lnTo>
                  <a:lnTo>
                    <a:pt x="18" y="106"/>
                  </a:lnTo>
                  <a:lnTo>
                    <a:pt x="28" y="101"/>
                  </a:lnTo>
                  <a:lnTo>
                    <a:pt x="39" y="97"/>
                  </a:lnTo>
                  <a:lnTo>
                    <a:pt x="49" y="91"/>
                  </a:lnTo>
                  <a:lnTo>
                    <a:pt x="58" y="88"/>
                  </a:lnTo>
                  <a:lnTo>
                    <a:pt x="65" y="85"/>
                  </a:lnTo>
                  <a:lnTo>
                    <a:pt x="67" y="84"/>
                  </a:lnTo>
                  <a:lnTo>
                    <a:pt x="85" y="110"/>
                  </a:lnTo>
                  <a:lnTo>
                    <a:pt x="91" y="99"/>
                  </a:lnTo>
                  <a:lnTo>
                    <a:pt x="99" y="89"/>
                  </a:lnTo>
                  <a:lnTo>
                    <a:pt x="107" y="80"/>
                  </a:lnTo>
                  <a:lnTo>
                    <a:pt x="115" y="71"/>
                  </a:lnTo>
                  <a:lnTo>
                    <a:pt x="121" y="65"/>
                  </a:lnTo>
                  <a:lnTo>
                    <a:pt x="129" y="58"/>
                  </a:lnTo>
                  <a:lnTo>
                    <a:pt x="137" y="52"/>
                  </a:lnTo>
                  <a:lnTo>
                    <a:pt x="144" y="48"/>
                  </a:lnTo>
                  <a:lnTo>
                    <a:pt x="161" y="0"/>
                  </a:lnTo>
                  <a:lnTo>
                    <a:pt x="162" y="1"/>
                  </a:lnTo>
                  <a:lnTo>
                    <a:pt x="165" y="5"/>
                  </a:lnTo>
                  <a:lnTo>
                    <a:pt x="169" y="11"/>
                  </a:lnTo>
                  <a:lnTo>
                    <a:pt x="172" y="18"/>
                  </a:lnTo>
                  <a:lnTo>
                    <a:pt x="175" y="34"/>
                  </a:lnTo>
                  <a:lnTo>
                    <a:pt x="173" y="48"/>
                  </a:lnTo>
                  <a:lnTo>
                    <a:pt x="168" y="56"/>
                  </a:lnTo>
                  <a:lnTo>
                    <a:pt x="166" y="59"/>
                  </a:lnTo>
                  <a:lnTo>
                    <a:pt x="159" y="118"/>
                  </a:lnTo>
                  <a:lnTo>
                    <a:pt x="155" y="119"/>
                  </a:lnTo>
                  <a:lnTo>
                    <a:pt x="151" y="68"/>
                  </a:lnTo>
                  <a:lnTo>
                    <a:pt x="137" y="71"/>
                  </a:lnTo>
                  <a:lnTo>
                    <a:pt x="125" y="77"/>
                  </a:lnTo>
                  <a:lnTo>
                    <a:pt x="115" y="86"/>
                  </a:lnTo>
                  <a:lnTo>
                    <a:pt x="106" y="95"/>
                  </a:lnTo>
                  <a:lnTo>
                    <a:pt x="100" y="104"/>
                  </a:lnTo>
                  <a:lnTo>
                    <a:pt x="95" y="111"/>
                  </a:lnTo>
                  <a:lnTo>
                    <a:pt x="92" y="117"/>
                  </a:lnTo>
                  <a:lnTo>
                    <a:pt x="91" y="119"/>
                  </a:lnTo>
                  <a:lnTo>
                    <a:pt x="1" y="119"/>
                  </a:lnTo>
                  <a:lnTo>
                    <a:pt x="1" y="118"/>
                  </a:lnTo>
                  <a:lnTo>
                    <a:pt x="0" y="116"/>
                  </a:lnTo>
                  <a:lnTo>
                    <a:pt x="1" y="113"/>
                  </a:lnTo>
                  <a:lnTo>
                    <a:pt x="5" y="1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862" name="Freeform 79">
              <a:extLst>
                <a:ext uri="{FF2B5EF4-FFF2-40B4-BE49-F238E27FC236}">
                  <a16:creationId xmlns:a16="http://schemas.microsoft.com/office/drawing/2014/main" id="{F9F8BA3D-801C-8FF9-A347-4EF53C2B4BC8}"/>
                </a:ext>
              </a:extLst>
            </p:cNvPr>
            <p:cNvSpPr>
              <a:spLocks/>
            </p:cNvSpPr>
            <p:nvPr/>
          </p:nvSpPr>
          <p:spPr bwMode="auto">
            <a:xfrm>
              <a:off x="3316" y="2691"/>
              <a:ext cx="19" cy="35"/>
            </a:xfrm>
            <a:custGeom>
              <a:avLst/>
              <a:gdLst>
                <a:gd name="T0" fmla="*/ 13 w 19"/>
                <a:gd name="T1" fmla="*/ 0 h 35"/>
                <a:gd name="T2" fmla="*/ 12 w 19"/>
                <a:gd name="T3" fmla="*/ 4 h 35"/>
                <a:gd name="T4" fmla="*/ 12 w 19"/>
                <a:gd name="T5" fmla="*/ 12 h 35"/>
                <a:gd name="T6" fmla="*/ 13 w 19"/>
                <a:gd name="T7" fmla="*/ 22 h 35"/>
                <a:gd name="T8" fmla="*/ 19 w 19"/>
                <a:gd name="T9" fmla="*/ 32 h 35"/>
                <a:gd name="T10" fmla="*/ 17 w 19"/>
                <a:gd name="T11" fmla="*/ 33 h 35"/>
                <a:gd name="T12" fmla="*/ 13 w 19"/>
                <a:gd name="T13" fmla="*/ 35 h 35"/>
                <a:gd name="T14" fmla="*/ 7 w 19"/>
                <a:gd name="T15" fmla="*/ 33 h 35"/>
                <a:gd name="T16" fmla="*/ 1 w 19"/>
                <a:gd name="T17" fmla="*/ 23 h 35"/>
                <a:gd name="T18" fmla="*/ 0 w 19"/>
                <a:gd name="T19" fmla="*/ 10 h 35"/>
                <a:gd name="T20" fmla="*/ 5 w 19"/>
                <a:gd name="T21" fmla="*/ 4 h 35"/>
                <a:gd name="T22" fmla="*/ 10 w 19"/>
                <a:gd name="T23" fmla="*/ 0 h 35"/>
                <a:gd name="T24" fmla="*/ 13 w 19"/>
                <a:gd name="T25" fmla="*/ 0 h 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
                <a:gd name="T40" fmla="*/ 0 h 35"/>
                <a:gd name="T41" fmla="*/ 19 w 19"/>
                <a:gd name="T42" fmla="*/ 35 h 3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 h="35">
                  <a:moveTo>
                    <a:pt x="13" y="0"/>
                  </a:moveTo>
                  <a:lnTo>
                    <a:pt x="12" y="4"/>
                  </a:lnTo>
                  <a:lnTo>
                    <a:pt x="12" y="12"/>
                  </a:lnTo>
                  <a:lnTo>
                    <a:pt x="13" y="22"/>
                  </a:lnTo>
                  <a:lnTo>
                    <a:pt x="19" y="32"/>
                  </a:lnTo>
                  <a:lnTo>
                    <a:pt x="17" y="33"/>
                  </a:lnTo>
                  <a:lnTo>
                    <a:pt x="13" y="35"/>
                  </a:lnTo>
                  <a:lnTo>
                    <a:pt x="7" y="33"/>
                  </a:lnTo>
                  <a:lnTo>
                    <a:pt x="1" y="23"/>
                  </a:lnTo>
                  <a:lnTo>
                    <a:pt x="0" y="10"/>
                  </a:lnTo>
                  <a:lnTo>
                    <a:pt x="5" y="4"/>
                  </a:lnTo>
                  <a:lnTo>
                    <a:pt x="10" y="0"/>
                  </a:lnTo>
                  <a:lnTo>
                    <a:pt x="13" y="0"/>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863" name="Freeform 80">
              <a:extLst>
                <a:ext uri="{FF2B5EF4-FFF2-40B4-BE49-F238E27FC236}">
                  <a16:creationId xmlns:a16="http://schemas.microsoft.com/office/drawing/2014/main" id="{B5321DBA-7C68-9A6F-8BEA-EB864AC91EE5}"/>
                </a:ext>
              </a:extLst>
            </p:cNvPr>
            <p:cNvSpPr>
              <a:spLocks/>
            </p:cNvSpPr>
            <p:nvPr/>
          </p:nvSpPr>
          <p:spPr bwMode="auto">
            <a:xfrm>
              <a:off x="3177" y="1379"/>
              <a:ext cx="456" cy="1273"/>
            </a:xfrm>
            <a:custGeom>
              <a:avLst/>
              <a:gdLst>
                <a:gd name="T0" fmla="*/ 283 w 456"/>
                <a:gd name="T1" fmla="*/ 7 h 1273"/>
                <a:gd name="T2" fmla="*/ 277 w 456"/>
                <a:gd name="T3" fmla="*/ 2 h 1273"/>
                <a:gd name="T4" fmla="*/ 264 w 456"/>
                <a:gd name="T5" fmla="*/ 0 h 1273"/>
                <a:gd name="T6" fmla="*/ 248 w 456"/>
                <a:gd name="T7" fmla="*/ 0 h 1273"/>
                <a:gd name="T8" fmla="*/ 230 w 456"/>
                <a:gd name="T9" fmla="*/ 1 h 1273"/>
                <a:gd name="T10" fmla="*/ 212 w 456"/>
                <a:gd name="T11" fmla="*/ 3 h 1273"/>
                <a:gd name="T12" fmla="*/ 197 w 456"/>
                <a:gd name="T13" fmla="*/ 5 h 1273"/>
                <a:gd name="T14" fmla="*/ 187 w 456"/>
                <a:gd name="T15" fmla="*/ 6 h 1273"/>
                <a:gd name="T16" fmla="*/ 183 w 456"/>
                <a:gd name="T17" fmla="*/ 7 h 1273"/>
                <a:gd name="T18" fmla="*/ 118 w 456"/>
                <a:gd name="T19" fmla="*/ 41 h 1273"/>
                <a:gd name="T20" fmla="*/ 5 w 456"/>
                <a:gd name="T21" fmla="*/ 34 h 1273"/>
                <a:gd name="T22" fmla="*/ 4 w 456"/>
                <a:gd name="T23" fmla="*/ 41 h 1273"/>
                <a:gd name="T24" fmla="*/ 3 w 456"/>
                <a:gd name="T25" fmla="*/ 69 h 1273"/>
                <a:gd name="T26" fmla="*/ 1 w 456"/>
                <a:gd name="T27" fmla="*/ 128 h 1273"/>
                <a:gd name="T28" fmla="*/ 0 w 456"/>
                <a:gd name="T29" fmla="*/ 228 h 1273"/>
                <a:gd name="T30" fmla="*/ 1 w 456"/>
                <a:gd name="T31" fmla="*/ 380 h 1273"/>
                <a:gd name="T32" fmla="*/ 4 w 456"/>
                <a:gd name="T33" fmla="*/ 595 h 1273"/>
                <a:gd name="T34" fmla="*/ 10 w 456"/>
                <a:gd name="T35" fmla="*/ 881 h 1273"/>
                <a:gd name="T36" fmla="*/ 21 w 456"/>
                <a:gd name="T37" fmla="*/ 1250 h 1273"/>
                <a:gd name="T38" fmla="*/ 456 w 456"/>
                <a:gd name="T39" fmla="*/ 1273 h 1273"/>
                <a:gd name="T40" fmla="*/ 455 w 456"/>
                <a:gd name="T41" fmla="*/ 1220 h 1273"/>
                <a:gd name="T42" fmla="*/ 453 w 456"/>
                <a:gd name="T43" fmla="*/ 1078 h 1273"/>
                <a:gd name="T44" fmla="*/ 449 w 456"/>
                <a:gd name="T45" fmla="*/ 877 h 1273"/>
                <a:gd name="T46" fmla="*/ 443 w 456"/>
                <a:gd name="T47" fmla="*/ 648 h 1273"/>
                <a:gd name="T48" fmla="*/ 436 w 456"/>
                <a:gd name="T49" fmla="*/ 419 h 1273"/>
                <a:gd name="T50" fmla="*/ 428 w 456"/>
                <a:gd name="T51" fmla="*/ 221 h 1273"/>
                <a:gd name="T52" fmla="*/ 418 w 456"/>
                <a:gd name="T53" fmla="*/ 81 h 1273"/>
                <a:gd name="T54" fmla="*/ 408 w 456"/>
                <a:gd name="T55" fmla="*/ 31 h 1273"/>
                <a:gd name="T56" fmla="*/ 378 w 456"/>
                <a:gd name="T57" fmla="*/ 39 h 1273"/>
                <a:gd name="T58" fmla="*/ 351 w 456"/>
                <a:gd name="T59" fmla="*/ 41 h 1273"/>
                <a:gd name="T60" fmla="*/ 330 w 456"/>
                <a:gd name="T61" fmla="*/ 38 h 1273"/>
                <a:gd name="T62" fmla="*/ 312 w 456"/>
                <a:gd name="T63" fmla="*/ 31 h 1273"/>
                <a:gd name="T64" fmla="*/ 300 w 456"/>
                <a:gd name="T65" fmla="*/ 23 h 1273"/>
                <a:gd name="T66" fmla="*/ 290 w 456"/>
                <a:gd name="T67" fmla="*/ 15 h 1273"/>
                <a:gd name="T68" fmla="*/ 286 w 456"/>
                <a:gd name="T69" fmla="*/ 10 h 1273"/>
                <a:gd name="T70" fmla="*/ 283 w 456"/>
                <a:gd name="T71" fmla="*/ 7 h 127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56"/>
                <a:gd name="T109" fmla="*/ 0 h 1273"/>
                <a:gd name="T110" fmla="*/ 456 w 456"/>
                <a:gd name="T111" fmla="*/ 1273 h 127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56" h="1273">
                  <a:moveTo>
                    <a:pt x="283" y="7"/>
                  </a:moveTo>
                  <a:lnTo>
                    <a:pt x="277" y="2"/>
                  </a:lnTo>
                  <a:lnTo>
                    <a:pt x="264" y="0"/>
                  </a:lnTo>
                  <a:lnTo>
                    <a:pt x="248" y="0"/>
                  </a:lnTo>
                  <a:lnTo>
                    <a:pt x="230" y="1"/>
                  </a:lnTo>
                  <a:lnTo>
                    <a:pt x="212" y="3"/>
                  </a:lnTo>
                  <a:lnTo>
                    <a:pt x="197" y="5"/>
                  </a:lnTo>
                  <a:lnTo>
                    <a:pt x="187" y="6"/>
                  </a:lnTo>
                  <a:lnTo>
                    <a:pt x="183" y="7"/>
                  </a:lnTo>
                  <a:lnTo>
                    <a:pt x="118" y="41"/>
                  </a:lnTo>
                  <a:lnTo>
                    <a:pt x="5" y="34"/>
                  </a:lnTo>
                  <a:lnTo>
                    <a:pt x="4" y="41"/>
                  </a:lnTo>
                  <a:lnTo>
                    <a:pt x="3" y="69"/>
                  </a:lnTo>
                  <a:lnTo>
                    <a:pt x="1" y="128"/>
                  </a:lnTo>
                  <a:lnTo>
                    <a:pt x="0" y="228"/>
                  </a:lnTo>
                  <a:lnTo>
                    <a:pt x="1" y="380"/>
                  </a:lnTo>
                  <a:lnTo>
                    <a:pt x="4" y="595"/>
                  </a:lnTo>
                  <a:lnTo>
                    <a:pt x="10" y="881"/>
                  </a:lnTo>
                  <a:lnTo>
                    <a:pt x="21" y="1250"/>
                  </a:lnTo>
                  <a:lnTo>
                    <a:pt x="456" y="1273"/>
                  </a:lnTo>
                  <a:lnTo>
                    <a:pt x="455" y="1220"/>
                  </a:lnTo>
                  <a:lnTo>
                    <a:pt x="453" y="1078"/>
                  </a:lnTo>
                  <a:lnTo>
                    <a:pt x="449" y="877"/>
                  </a:lnTo>
                  <a:lnTo>
                    <a:pt x="443" y="648"/>
                  </a:lnTo>
                  <a:lnTo>
                    <a:pt x="436" y="419"/>
                  </a:lnTo>
                  <a:lnTo>
                    <a:pt x="428" y="221"/>
                  </a:lnTo>
                  <a:lnTo>
                    <a:pt x="418" y="81"/>
                  </a:lnTo>
                  <a:lnTo>
                    <a:pt x="408" y="31"/>
                  </a:lnTo>
                  <a:lnTo>
                    <a:pt x="378" y="39"/>
                  </a:lnTo>
                  <a:lnTo>
                    <a:pt x="351" y="41"/>
                  </a:lnTo>
                  <a:lnTo>
                    <a:pt x="330" y="38"/>
                  </a:lnTo>
                  <a:lnTo>
                    <a:pt x="312" y="31"/>
                  </a:lnTo>
                  <a:lnTo>
                    <a:pt x="300" y="23"/>
                  </a:lnTo>
                  <a:lnTo>
                    <a:pt x="290" y="15"/>
                  </a:lnTo>
                  <a:lnTo>
                    <a:pt x="286" y="10"/>
                  </a:lnTo>
                  <a:lnTo>
                    <a:pt x="283"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864" name="Freeform 81">
              <a:extLst>
                <a:ext uri="{FF2B5EF4-FFF2-40B4-BE49-F238E27FC236}">
                  <a16:creationId xmlns:a16="http://schemas.microsoft.com/office/drawing/2014/main" id="{D262BE58-AE1A-E53F-334A-8816114CF73F}"/>
                </a:ext>
              </a:extLst>
            </p:cNvPr>
            <p:cNvSpPr>
              <a:spLocks/>
            </p:cNvSpPr>
            <p:nvPr/>
          </p:nvSpPr>
          <p:spPr bwMode="auto">
            <a:xfrm>
              <a:off x="3305" y="1137"/>
              <a:ext cx="165" cy="182"/>
            </a:xfrm>
            <a:custGeom>
              <a:avLst/>
              <a:gdLst>
                <a:gd name="T0" fmla="*/ 11 w 165"/>
                <a:gd name="T1" fmla="*/ 110 h 182"/>
                <a:gd name="T2" fmla="*/ 9 w 165"/>
                <a:gd name="T3" fmla="*/ 110 h 182"/>
                <a:gd name="T4" fmla="*/ 8 w 165"/>
                <a:gd name="T5" fmla="*/ 110 h 182"/>
                <a:gd name="T6" fmla="*/ 6 w 165"/>
                <a:gd name="T7" fmla="*/ 110 h 182"/>
                <a:gd name="T8" fmla="*/ 4 w 165"/>
                <a:gd name="T9" fmla="*/ 110 h 182"/>
                <a:gd name="T10" fmla="*/ 8 w 165"/>
                <a:gd name="T11" fmla="*/ 84 h 182"/>
                <a:gd name="T12" fmla="*/ 14 w 165"/>
                <a:gd name="T13" fmla="*/ 60 h 182"/>
                <a:gd name="T14" fmla="*/ 23 w 165"/>
                <a:gd name="T15" fmla="*/ 37 h 182"/>
                <a:gd name="T16" fmla="*/ 33 w 165"/>
                <a:gd name="T17" fmla="*/ 19 h 182"/>
                <a:gd name="T18" fmla="*/ 46 w 165"/>
                <a:gd name="T19" fmla="*/ 7 h 182"/>
                <a:gd name="T20" fmla="*/ 63 w 165"/>
                <a:gd name="T21" fmla="*/ 0 h 182"/>
                <a:gd name="T22" fmla="*/ 84 w 165"/>
                <a:gd name="T23" fmla="*/ 3 h 182"/>
                <a:gd name="T24" fmla="*/ 107 w 165"/>
                <a:gd name="T25" fmla="*/ 14 h 182"/>
                <a:gd name="T26" fmla="*/ 116 w 165"/>
                <a:gd name="T27" fmla="*/ 19 h 182"/>
                <a:gd name="T28" fmla="*/ 123 w 165"/>
                <a:gd name="T29" fmla="*/ 27 h 182"/>
                <a:gd name="T30" fmla="*/ 130 w 165"/>
                <a:gd name="T31" fmla="*/ 36 h 182"/>
                <a:gd name="T32" fmla="*/ 136 w 165"/>
                <a:gd name="T33" fmla="*/ 45 h 182"/>
                <a:gd name="T34" fmla="*/ 141 w 165"/>
                <a:gd name="T35" fmla="*/ 56 h 182"/>
                <a:gd name="T36" fmla="*/ 146 w 165"/>
                <a:gd name="T37" fmla="*/ 66 h 182"/>
                <a:gd name="T38" fmla="*/ 151 w 165"/>
                <a:gd name="T39" fmla="*/ 76 h 182"/>
                <a:gd name="T40" fmla="*/ 155 w 165"/>
                <a:gd name="T41" fmla="*/ 86 h 182"/>
                <a:gd name="T42" fmla="*/ 159 w 165"/>
                <a:gd name="T43" fmla="*/ 99 h 182"/>
                <a:gd name="T44" fmla="*/ 162 w 165"/>
                <a:gd name="T45" fmla="*/ 112 h 182"/>
                <a:gd name="T46" fmla="*/ 164 w 165"/>
                <a:gd name="T47" fmla="*/ 127 h 182"/>
                <a:gd name="T48" fmla="*/ 165 w 165"/>
                <a:gd name="T49" fmla="*/ 141 h 182"/>
                <a:gd name="T50" fmla="*/ 162 w 165"/>
                <a:gd name="T51" fmla="*/ 147 h 182"/>
                <a:gd name="T52" fmla="*/ 160 w 165"/>
                <a:gd name="T53" fmla="*/ 153 h 182"/>
                <a:gd name="T54" fmla="*/ 156 w 165"/>
                <a:gd name="T55" fmla="*/ 160 h 182"/>
                <a:gd name="T56" fmla="*/ 153 w 165"/>
                <a:gd name="T57" fmla="*/ 167 h 182"/>
                <a:gd name="T58" fmla="*/ 148 w 165"/>
                <a:gd name="T59" fmla="*/ 174 h 182"/>
                <a:gd name="T60" fmla="*/ 141 w 165"/>
                <a:gd name="T61" fmla="*/ 178 h 182"/>
                <a:gd name="T62" fmla="*/ 132 w 165"/>
                <a:gd name="T63" fmla="*/ 181 h 182"/>
                <a:gd name="T64" fmla="*/ 120 w 165"/>
                <a:gd name="T65" fmla="*/ 182 h 182"/>
                <a:gd name="T66" fmla="*/ 104 w 165"/>
                <a:gd name="T67" fmla="*/ 182 h 182"/>
                <a:gd name="T68" fmla="*/ 88 w 165"/>
                <a:gd name="T69" fmla="*/ 180 h 182"/>
                <a:gd name="T70" fmla="*/ 73 w 165"/>
                <a:gd name="T71" fmla="*/ 178 h 182"/>
                <a:gd name="T72" fmla="*/ 57 w 165"/>
                <a:gd name="T73" fmla="*/ 175 h 182"/>
                <a:gd name="T74" fmla="*/ 41 w 165"/>
                <a:gd name="T75" fmla="*/ 171 h 182"/>
                <a:gd name="T76" fmla="*/ 27 w 165"/>
                <a:gd name="T77" fmla="*/ 166 h 182"/>
                <a:gd name="T78" fmla="*/ 14 w 165"/>
                <a:gd name="T79" fmla="*/ 160 h 182"/>
                <a:gd name="T80" fmla="*/ 0 w 165"/>
                <a:gd name="T81" fmla="*/ 153 h 182"/>
                <a:gd name="T82" fmla="*/ 0 w 165"/>
                <a:gd name="T83" fmla="*/ 148 h 182"/>
                <a:gd name="T84" fmla="*/ 1 w 165"/>
                <a:gd name="T85" fmla="*/ 142 h 182"/>
                <a:gd name="T86" fmla="*/ 1 w 165"/>
                <a:gd name="T87" fmla="*/ 137 h 182"/>
                <a:gd name="T88" fmla="*/ 1 w 165"/>
                <a:gd name="T89" fmla="*/ 131 h 182"/>
                <a:gd name="T90" fmla="*/ 6 w 165"/>
                <a:gd name="T91" fmla="*/ 126 h 182"/>
                <a:gd name="T92" fmla="*/ 8 w 165"/>
                <a:gd name="T93" fmla="*/ 121 h 182"/>
                <a:gd name="T94" fmla="*/ 10 w 165"/>
                <a:gd name="T95" fmla="*/ 115 h 182"/>
                <a:gd name="T96" fmla="*/ 11 w 165"/>
                <a:gd name="T97" fmla="*/ 110 h 18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65"/>
                <a:gd name="T148" fmla="*/ 0 h 182"/>
                <a:gd name="T149" fmla="*/ 165 w 165"/>
                <a:gd name="T150" fmla="*/ 182 h 18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65" h="182">
                  <a:moveTo>
                    <a:pt x="11" y="110"/>
                  </a:moveTo>
                  <a:lnTo>
                    <a:pt x="9" y="110"/>
                  </a:lnTo>
                  <a:lnTo>
                    <a:pt x="8" y="110"/>
                  </a:lnTo>
                  <a:lnTo>
                    <a:pt x="6" y="110"/>
                  </a:lnTo>
                  <a:lnTo>
                    <a:pt x="4" y="110"/>
                  </a:lnTo>
                  <a:lnTo>
                    <a:pt x="8" y="84"/>
                  </a:lnTo>
                  <a:lnTo>
                    <a:pt x="14" y="60"/>
                  </a:lnTo>
                  <a:lnTo>
                    <a:pt x="23" y="37"/>
                  </a:lnTo>
                  <a:lnTo>
                    <a:pt x="33" y="19"/>
                  </a:lnTo>
                  <a:lnTo>
                    <a:pt x="46" y="7"/>
                  </a:lnTo>
                  <a:lnTo>
                    <a:pt x="63" y="0"/>
                  </a:lnTo>
                  <a:lnTo>
                    <a:pt x="84" y="3"/>
                  </a:lnTo>
                  <a:lnTo>
                    <a:pt x="107" y="14"/>
                  </a:lnTo>
                  <a:lnTo>
                    <a:pt x="116" y="19"/>
                  </a:lnTo>
                  <a:lnTo>
                    <a:pt x="123" y="27"/>
                  </a:lnTo>
                  <a:lnTo>
                    <a:pt x="130" y="36"/>
                  </a:lnTo>
                  <a:lnTo>
                    <a:pt x="136" y="45"/>
                  </a:lnTo>
                  <a:lnTo>
                    <a:pt x="141" y="56"/>
                  </a:lnTo>
                  <a:lnTo>
                    <a:pt x="146" y="66"/>
                  </a:lnTo>
                  <a:lnTo>
                    <a:pt x="151" y="76"/>
                  </a:lnTo>
                  <a:lnTo>
                    <a:pt x="155" y="86"/>
                  </a:lnTo>
                  <a:lnTo>
                    <a:pt x="159" y="99"/>
                  </a:lnTo>
                  <a:lnTo>
                    <a:pt x="162" y="112"/>
                  </a:lnTo>
                  <a:lnTo>
                    <a:pt x="164" y="127"/>
                  </a:lnTo>
                  <a:lnTo>
                    <a:pt x="165" y="141"/>
                  </a:lnTo>
                  <a:lnTo>
                    <a:pt x="162" y="147"/>
                  </a:lnTo>
                  <a:lnTo>
                    <a:pt x="160" y="153"/>
                  </a:lnTo>
                  <a:lnTo>
                    <a:pt x="156" y="160"/>
                  </a:lnTo>
                  <a:lnTo>
                    <a:pt x="153" y="167"/>
                  </a:lnTo>
                  <a:lnTo>
                    <a:pt x="148" y="174"/>
                  </a:lnTo>
                  <a:lnTo>
                    <a:pt x="141" y="178"/>
                  </a:lnTo>
                  <a:lnTo>
                    <a:pt x="132" y="181"/>
                  </a:lnTo>
                  <a:lnTo>
                    <a:pt x="120" y="182"/>
                  </a:lnTo>
                  <a:lnTo>
                    <a:pt x="104" y="182"/>
                  </a:lnTo>
                  <a:lnTo>
                    <a:pt x="88" y="180"/>
                  </a:lnTo>
                  <a:lnTo>
                    <a:pt x="73" y="178"/>
                  </a:lnTo>
                  <a:lnTo>
                    <a:pt x="57" y="175"/>
                  </a:lnTo>
                  <a:lnTo>
                    <a:pt x="41" y="171"/>
                  </a:lnTo>
                  <a:lnTo>
                    <a:pt x="27" y="166"/>
                  </a:lnTo>
                  <a:lnTo>
                    <a:pt x="14" y="160"/>
                  </a:lnTo>
                  <a:lnTo>
                    <a:pt x="0" y="153"/>
                  </a:lnTo>
                  <a:lnTo>
                    <a:pt x="0" y="148"/>
                  </a:lnTo>
                  <a:lnTo>
                    <a:pt x="1" y="142"/>
                  </a:lnTo>
                  <a:lnTo>
                    <a:pt x="1" y="137"/>
                  </a:lnTo>
                  <a:lnTo>
                    <a:pt x="1" y="131"/>
                  </a:lnTo>
                  <a:lnTo>
                    <a:pt x="6" y="126"/>
                  </a:lnTo>
                  <a:lnTo>
                    <a:pt x="8" y="121"/>
                  </a:lnTo>
                  <a:lnTo>
                    <a:pt x="10" y="115"/>
                  </a:lnTo>
                  <a:lnTo>
                    <a:pt x="11" y="110"/>
                  </a:lnTo>
                  <a:close/>
                </a:path>
              </a:pathLst>
            </a:custGeom>
            <a:solidFill>
              <a:srgbClr val="66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865" name="Freeform 82">
              <a:extLst>
                <a:ext uri="{FF2B5EF4-FFF2-40B4-BE49-F238E27FC236}">
                  <a16:creationId xmlns:a16="http://schemas.microsoft.com/office/drawing/2014/main" id="{C8B0ACD1-FFB4-03E6-9C45-49650A35C27F}"/>
                </a:ext>
              </a:extLst>
            </p:cNvPr>
            <p:cNvSpPr>
              <a:spLocks/>
            </p:cNvSpPr>
            <p:nvPr/>
          </p:nvSpPr>
          <p:spPr bwMode="auto">
            <a:xfrm>
              <a:off x="3291" y="1093"/>
              <a:ext cx="205" cy="185"/>
            </a:xfrm>
            <a:custGeom>
              <a:avLst/>
              <a:gdLst>
                <a:gd name="T0" fmla="*/ 108 w 205"/>
                <a:gd name="T1" fmla="*/ 62 h 185"/>
                <a:gd name="T2" fmla="*/ 84 w 205"/>
                <a:gd name="T3" fmla="*/ 51 h 185"/>
                <a:gd name="T4" fmla="*/ 66 w 205"/>
                <a:gd name="T5" fmla="*/ 49 h 185"/>
                <a:gd name="T6" fmla="*/ 51 w 205"/>
                <a:gd name="T7" fmla="*/ 53 h 185"/>
                <a:gd name="T8" fmla="*/ 40 w 205"/>
                <a:gd name="T9" fmla="*/ 66 h 185"/>
                <a:gd name="T10" fmla="*/ 32 w 205"/>
                <a:gd name="T11" fmla="*/ 84 h 185"/>
                <a:gd name="T12" fmla="*/ 25 w 205"/>
                <a:gd name="T13" fmla="*/ 105 h 185"/>
                <a:gd name="T14" fmla="*/ 21 w 205"/>
                <a:gd name="T15" fmla="*/ 128 h 185"/>
                <a:gd name="T16" fmla="*/ 18 w 205"/>
                <a:gd name="T17" fmla="*/ 154 h 185"/>
                <a:gd name="T18" fmla="*/ 13 w 205"/>
                <a:gd name="T19" fmla="*/ 154 h 185"/>
                <a:gd name="T20" fmla="*/ 9 w 205"/>
                <a:gd name="T21" fmla="*/ 154 h 185"/>
                <a:gd name="T22" fmla="*/ 4 w 205"/>
                <a:gd name="T23" fmla="*/ 154 h 185"/>
                <a:gd name="T24" fmla="*/ 0 w 205"/>
                <a:gd name="T25" fmla="*/ 153 h 185"/>
                <a:gd name="T26" fmla="*/ 2 w 205"/>
                <a:gd name="T27" fmla="*/ 134 h 185"/>
                <a:gd name="T28" fmla="*/ 4 w 205"/>
                <a:gd name="T29" fmla="*/ 116 h 185"/>
                <a:gd name="T30" fmla="*/ 7 w 205"/>
                <a:gd name="T31" fmla="*/ 98 h 185"/>
                <a:gd name="T32" fmla="*/ 12 w 205"/>
                <a:gd name="T33" fmla="*/ 81 h 185"/>
                <a:gd name="T34" fmla="*/ 18 w 205"/>
                <a:gd name="T35" fmla="*/ 66 h 185"/>
                <a:gd name="T36" fmla="*/ 24 w 205"/>
                <a:gd name="T37" fmla="*/ 49 h 185"/>
                <a:gd name="T38" fmla="*/ 32 w 205"/>
                <a:gd name="T39" fmla="*/ 33 h 185"/>
                <a:gd name="T40" fmla="*/ 42 w 205"/>
                <a:gd name="T41" fmla="*/ 17 h 185"/>
                <a:gd name="T42" fmla="*/ 50 w 205"/>
                <a:gd name="T43" fmla="*/ 12 h 185"/>
                <a:gd name="T44" fmla="*/ 58 w 205"/>
                <a:gd name="T45" fmla="*/ 8 h 185"/>
                <a:gd name="T46" fmla="*/ 66 w 205"/>
                <a:gd name="T47" fmla="*/ 5 h 185"/>
                <a:gd name="T48" fmla="*/ 73 w 205"/>
                <a:gd name="T49" fmla="*/ 3 h 185"/>
                <a:gd name="T50" fmla="*/ 99 w 205"/>
                <a:gd name="T51" fmla="*/ 0 h 185"/>
                <a:gd name="T52" fmla="*/ 120 w 205"/>
                <a:gd name="T53" fmla="*/ 2 h 185"/>
                <a:gd name="T54" fmla="*/ 139 w 205"/>
                <a:gd name="T55" fmla="*/ 11 h 185"/>
                <a:gd name="T56" fmla="*/ 155 w 205"/>
                <a:gd name="T57" fmla="*/ 23 h 185"/>
                <a:gd name="T58" fmla="*/ 167 w 205"/>
                <a:gd name="T59" fmla="*/ 39 h 185"/>
                <a:gd name="T60" fmla="*/ 178 w 205"/>
                <a:gd name="T61" fmla="*/ 57 h 185"/>
                <a:gd name="T62" fmla="*/ 186 w 205"/>
                <a:gd name="T63" fmla="*/ 77 h 185"/>
                <a:gd name="T64" fmla="*/ 192 w 205"/>
                <a:gd name="T65" fmla="*/ 96 h 185"/>
                <a:gd name="T66" fmla="*/ 197 w 205"/>
                <a:gd name="T67" fmla="*/ 117 h 185"/>
                <a:gd name="T68" fmla="*/ 201 w 205"/>
                <a:gd name="T69" fmla="*/ 134 h 185"/>
                <a:gd name="T70" fmla="*/ 203 w 205"/>
                <a:gd name="T71" fmla="*/ 152 h 185"/>
                <a:gd name="T72" fmla="*/ 205 w 205"/>
                <a:gd name="T73" fmla="*/ 175 h 185"/>
                <a:gd name="T74" fmla="*/ 195 w 205"/>
                <a:gd name="T75" fmla="*/ 174 h 185"/>
                <a:gd name="T76" fmla="*/ 188 w 205"/>
                <a:gd name="T77" fmla="*/ 175 h 185"/>
                <a:gd name="T78" fmla="*/ 183 w 205"/>
                <a:gd name="T79" fmla="*/ 180 h 185"/>
                <a:gd name="T80" fmla="*/ 179 w 205"/>
                <a:gd name="T81" fmla="*/ 185 h 185"/>
                <a:gd name="T82" fmla="*/ 178 w 205"/>
                <a:gd name="T83" fmla="*/ 171 h 185"/>
                <a:gd name="T84" fmla="*/ 176 w 205"/>
                <a:gd name="T85" fmla="*/ 156 h 185"/>
                <a:gd name="T86" fmla="*/ 173 w 205"/>
                <a:gd name="T87" fmla="*/ 143 h 185"/>
                <a:gd name="T88" fmla="*/ 169 w 205"/>
                <a:gd name="T89" fmla="*/ 130 h 185"/>
                <a:gd name="T90" fmla="*/ 164 w 205"/>
                <a:gd name="T91" fmla="*/ 122 h 185"/>
                <a:gd name="T92" fmla="*/ 158 w 205"/>
                <a:gd name="T93" fmla="*/ 111 h 185"/>
                <a:gd name="T94" fmla="*/ 151 w 205"/>
                <a:gd name="T95" fmla="*/ 101 h 185"/>
                <a:gd name="T96" fmla="*/ 144 w 205"/>
                <a:gd name="T97" fmla="*/ 91 h 185"/>
                <a:gd name="T98" fmla="*/ 135 w 205"/>
                <a:gd name="T99" fmla="*/ 82 h 185"/>
                <a:gd name="T100" fmla="*/ 126 w 205"/>
                <a:gd name="T101" fmla="*/ 75 h 185"/>
                <a:gd name="T102" fmla="*/ 117 w 205"/>
                <a:gd name="T103" fmla="*/ 68 h 185"/>
                <a:gd name="T104" fmla="*/ 108 w 205"/>
                <a:gd name="T105" fmla="*/ 62 h 18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05"/>
                <a:gd name="T160" fmla="*/ 0 h 185"/>
                <a:gd name="T161" fmla="*/ 205 w 205"/>
                <a:gd name="T162" fmla="*/ 185 h 18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05" h="185">
                  <a:moveTo>
                    <a:pt x="108" y="62"/>
                  </a:moveTo>
                  <a:lnTo>
                    <a:pt x="84" y="51"/>
                  </a:lnTo>
                  <a:lnTo>
                    <a:pt x="66" y="49"/>
                  </a:lnTo>
                  <a:lnTo>
                    <a:pt x="51" y="53"/>
                  </a:lnTo>
                  <a:lnTo>
                    <a:pt x="40" y="66"/>
                  </a:lnTo>
                  <a:lnTo>
                    <a:pt x="32" y="84"/>
                  </a:lnTo>
                  <a:lnTo>
                    <a:pt x="25" y="105"/>
                  </a:lnTo>
                  <a:lnTo>
                    <a:pt x="21" y="128"/>
                  </a:lnTo>
                  <a:lnTo>
                    <a:pt x="18" y="154"/>
                  </a:lnTo>
                  <a:lnTo>
                    <a:pt x="13" y="154"/>
                  </a:lnTo>
                  <a:lnTo>
                    <a:pt x="9" y="154"/>
                  </a:lnTo>
                  <a:lnTo>
                    <a:pt x="4" y="154"/>
                  </a:lnTo>
                  <a:lnTo>
                    <a:pt x="0" y="153"/>
                  </a:lnTo>
                  <a:lnTo>
                    <a:pt x="2" y="134"/>
                  </a:lnTo>
                  <a:lnTo>
                    <a:pt x="4" y="116"/>
                  </a:lnTo>
                  <a:lnTo>
                    <a:pt x="7" y="98"/>
                  </a:lnTo>
                  <a:lnTo>
                    <a:pt x="12" y="81"/>
                  </a:lnTo>
                  <a:lnTo>
                    <a:pt x="18" y="66"/>
                  </a:lnTo>
                  <a:lnTo>
                    <a:pt x="24" y="49"/>
                  </a:lnTo>
                  <a:lnTo>
                    <a:pt x="32" y="33"/>
                  </a:lnTo>
                  <a:lnTo>
                    <a:pt x="42" y="17"/>
                  </a:lnTo>
                  <a:lnTo>
                    <a:pt x="50" y="12"/>
                  </a:lnTo>
                  <a:lnTo>
                    <a:pt x="58" y="8"/>
                  </a:lnTo>
                  <a:lnTo>
                    <a:pt x="66" y="5"/>
                  </a:lnTo>
                  <a:lnTo>
                    <a:pt x="73" y="3"/>
                  </a:lnTo>
                  <a:lnTo>
                    <a:pt x="99" y="0"/>
                  </a:lnTo>
                  <a:lnTo>
                    <a:pt x="120" y="2"/>
                  </a:lnTo>
                  <a:lnTo>
                    <a:pt x="139" y="11"/>
                  </a:lnTo>
                  <a:lnTo>
                    <a:pt x="155" y="23"/>
                  </a:lnTo>
                  <a:lnTo>
                    <a:pt x="167" y="39"/>
                  </a:lnTo>
                  <a:lnTo>
                    <a:pt x="178" y="57"/>
                  </a:lnTo>
                  <a:lnTo>
                    <a:pt x="186" y="77"/>
                  </a:lnTo>
                  <a:lnTo>
                    <a:pt x="192" y="96"/>
                  </a:lnTo>
                  <a:lnTo>
                    <a:pt x="197" y="117"/>
                  </a:lnTo>
                  <a:lnTo>
                    <a:pt x="201" y="134"/>
                  </a:lnTo>
                  <a:lnTo>
                    <a:pt x="203" y="152"/>
                  </a:lnTo>
                  <a:lnTo>
                    <a:pt x="205" y="175"/>
                  </a:lnTo>
                  <a:lnTo>
                    <a:pt x="195" y="174"/>
                  </a:lnTo>
                  <a:lnTo>
                    <a:pt x="188" y="175"/>
                  </a:lnTo>
                  <a:lnTo>
                    <a:pt x="183" y="180"/>
                  </a:lnTo>
                  <a:lnTo>
                    <a:pt x="179" y="185"/>
                  </a:lnTo>
                  <a:lnTo>
                    <a:pt x="178" y="171"/>
                  </a:lnTo>
                  <a:lnTo>
                    <a:pt x="176" y="156"/>
                  </a:lnTo>
                  <a:lnTo>
                    <a:pt x="173" y="143"/>
                  </a:lnTo>
                  <a:lnTo>
                    <a:pt x="169" y="130"/>
                  </a:lnTo>
                  <a:lnTo>
                    <a:pt x="164" y="122"/>
                  </a:lnTo>
                  <a:lnTo>
                    <a:pt x="158" y="111"/>
                  </a:lnTo>
                  <a:lnTo>
                    <a:pt x="151" y="101"/>
                  </a:lnTo>
                  <a:lnTo>
                    <a:pt x="144" y="91"/>
                  </a:lnTo>
                  <a:lnTo>
                    <a:pt x="135" y="82"/>
                  </a:lnTo>
                  <a:lnTo>
                    <a:pt x="126" y="75"/>
                  </a:lnTo>
                  <a:lnTo>
                    <a:pt x="117" y="68"/>
                  </a:lnTo>
                  <a:lnTo>
                    <a:pt x="108" y="62"/>
                  </a:lnTo>
                  <a:close/>
                </a:path>
              </a:pathLst>
            </a:custGeom>
            <a:solidFill>
              <a:srgbClr val="66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866" name="Freeform 83">
              <a:extLst>
                <a:ext uri="{FF2B5EF4-FFF2-40B4-BE49-F238E27FC236}">
                  <a16:creationId xmlns:a16="http://schemas.microsoft.com/office/drawing/2014/main" id="{64E1828D-59DD-E1D1-CB76-417AA4046334}"/>
                </a:ext>
              </a:extLst>
            </p:cNvPr>
            <p:cNvSpPr>
              <a:spLocks/>
            </p:cNvSpPr>
            <p:nvPr/>
          </p:nvSpPr>
          <p:spPr bwMode="auto">
            <a:xfrm>
              <a:off x="3293" y="1268"/>
              <a:ext cx="13" cy="22"/>
            </a:xfrm>
            <a:custGeom>
              <a:avLst/>
              <a:gdLst>
                <a:gd name="T0" fmla="*/ 13 w 13"/>
                <a:gd name="T1" fmla="*/ 0 h 22"/>
                <a:gd name="T2" fmla="*/ 13 w 13"/>
                <a:gd name="T3" fmla="*/ 6 h 22"/>
                <a:gd name="T4" fmla="*/ 13 w 13"/>
                <a:gd name="T5" fmla="*/ 11 h 22"/>
                <a:gd name="T6" fmla="*/ 12 w 13"/>
                <a:gd name="T7" fmla="*/ 17 h 22"/>
                <a:gd name="T8" fmla="*/ 12 w 13"/>
                <a:gd name="T9" fmla="*/ 22 h 22"/>
                <a:gd name="T10" fmla="*/ 9 w 13"/>
                <a:gd name="T11" fmla="*/ 20 h 22"/>
                <a:gd name="T12" fmla="*/ 5 w 13"/>
                <a:gd name="T13" fmla="*/ 19 h 22"/>
                <a:gd name="T14" fmla="*/ 2 w 13"/>
                <a:gd name="T15" fmla="*/ 17 h 22"/>
                <a:gd name="T16" fmla="*/ 0 w 13"/>
                <a:gd name="T17" fmla="*/ 16 h 22"/>
                <a:gd name="T18" fmla="*/ 3 w 13"/>
                <a:gd name="T19" fmla="*/ 11 h 22"/>
                <a:gd name="T20" fmla="*/ 7 w 13"/>
                <a:gd name="T21" fmla="*/ 8 h 22"/>
                <a:gd name="T22" fmla="*/ 10 w 13"/>
                <a:gd name="T23" fmla="*/ 5 h 22"/>
                <a:gd name="T24" fmla="*/ 13 w 13"/>
                <a:gd name="T25" fmla="*/ 0 h 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
                <a:gd name="T40" fmla="*/ 0 h 22"/>
                <a:gd name="T41" fmla="*/ 13 w 13"/>
                <a:gd name="T42" fmla="*/ 22 h 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 h="22">
                  <a:moveTo>
                    <a:pt x="13" y="0"/>
                  </a:moveTo>
                  <a:lnTo>
                    <a:pt x="13" y="6"/>
                  </a:lnTo>
                  <a:lnTo>
                    <a:pt x="13" y="11"/>
                  </a:lnTo>
                  <a:lnTo>
                    <a:pt x="12" y="17"/>
                  </a:lnTo>
                  <a:lnTo>
                    <a:pt x="12" y="22"/>
                  </a:lnTo>
                  <a:lnTo>
                    <a:pt x="9" y="20"/>
                  </a:lnTo>
                  <a:lnTo>
                    <a:pt x="5" y="19"/>
                  </a:lnTo>
                  <a:lnTo>
                    <a:pt x="2" y="17"/>
                  </a:lnTo>
                  <a:lnTo>
                    <a:pt x="0" y="16"/>
                  </a:lnTo>
                  <a:lnTo>
                    <a:pt x="3" y="11"/>
                  </a:lnTo>
                  <a:lnTo>
                    <a:pt x="7" y="8"/>
                  </a:lnTo>
                  <a:lnTo>
                    <a:pt x="10" y="5"/>
                  </a:lnTo>
                  <a:lnTo>
                    <a:pt x="13" y="0"/>
                  </a:lnTo>
                  <a:close/>
                </a:path>
              </a:pathLst>
            </a:custGeom>
            <a:solidFill>
              <a:srgbClr val="66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867" name="Freeform 84">
              <a:extLst>
                <a:ext uri="{FF2B5EF4-FFF2-40B4-BE49-F238E27FC236}">
                  <a16:creationId xmlns:a16="http://schemas.microsoft.com/office/drawing/2014/main" id="{863182C7-448A-07B3-4A1C-7572E1FD5A6A}"/>
                </a:ext>
              </a:extLst>
            </p:cNvPr>
            <p:cNvSpPr>
              <a:spLocks/>
            </p:cNvSpPr>
            <p:nvPr/>
          </p:nvSpPr>
          <p:spPr bwMode="auto">
            <a:xfrm>
              <a:off x="3388" y="1309"/>
              <a:ext cx="32" cy="99"/>
            </a:xfrm>
            <a:custGeom>
              <a:avLst/>
              <a:gdLst>
                <a:gd name="T0" fmla="*/ 2 w 32"/>
                <a:gd name="T1" fmla="*/ 14 h 99"/>
                <a:gd name="T2" fmla="*/ 24 w 32"/>
                <a:gd name="T3" fmla="*/ 0 h 99"/>
                <a:gd name="T4" fmla="*/ 28 w 32"/>
                <a:gd name="T5" fmla="*/ 13 h 99"/>
                <a:gd name="T6" fmla="*/ 29 w 32"/>
                <a:gd name="T7" fmla="*/ 26 h 99"/>
                <a:gd name="T8" fmla="*/ 30 w 32"/>
                <a:gd name="T9" fmla="*/ 45 h 99"/>
                <a:gd name="T10" fmla="*/ 32 w 32"/>
                <a:gd name="T11" fmla="*/ 75 h 99"/>
                <a:gd name="T12" fmla="*/ 25 w 32"/>
                <a:gd name="T13" fmla="*/ 83 h 99"/>
                <a:gd name="T14" fmla="*/ 18 w 32"/>
                <a:gd name="T15" fmla="*/ 89 h 99"/>
                <a:gd name="T16" fmla="*/ 9 w 32"/>
                <a:gd name="T17" fmla="*/ 93 h 99"/>
                <a:gd name="T18" fmla="*/ 0 w 32"/>
                <a:gd name="T19" fmla="*/ 99 h 99"/>
                <a:gd name="T20" fmla="*/ 2 w 32"/>
                <a:gd name="T21" fmla="*/ 82 h 99"/>
                <a:gd name="T22" fmla="*/ 4 w 32"/>
                <a:gd name="T23" fmla="*/ 60 h 99"/>
                <a:gd name="T24" fmla="*/ 5 w 32"/>
                <a:gd name="T25" fmla="*/ 36 h 99"/>
                <a:gd name="T26" fmla="*/ 2 w 32"/>
                <a:gd name="T27" fmla="*/ 14 h 9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2"/>
                <a:gd name="T43" fmla="*/ 0 h 99"/>
                <a:gd name="T44" fmla="*/ 32 w 32"/>
                <a:gd name="T45" fmla="*/ 99 h 9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2" h="99">
                  <a:moveTo>
                    <a:pt x="2" y="14"/>
                  </a:moveTo>
                  <a:lnTo>
                    <a:pt x="24" y="0"/>
                  </a:lnTo>
                  <a:lnTo>
                    <a:pt x="28" y="13"/>
                  </a:lnTo>
                  <a:lnTo>
                    <a:pt x="29" y="26"/>
                  </a:lnTo>
                  <a:lnTo>
                    <a:pt x="30" y="45"/>
                  </a:lnTo>
                  <a:lnTo>
                    <a:pt x="32" y="75"/>
                  </a:lnTo>
                  <a:lnTo>
                    <a:pt x="25" y="83"/>
                  </a:lnTo>
                  <a:lnTo>
                    <a:pt x="18" y="89"/>
                  </a:lnTo>
                  <a:lnTo>
                    <a:pt x="9" y="93"/>
                  </a:lnTo>
                  <a:lnTo>
                    <a:pt x="0" y="99"/>
                  </a:lnTo>
                  <a:lnTo>
                    <a:pt x="2" y="82"/>
                  </a:lnTo>
                  <a:lnTo>
                    <a:pt x="4" y="60"/>
                  </a:lnTo>
                  <a:lnTo>
                    <a:pt x="5" y="36"/>
                  </a:lnTo>
                  <a:lnTo>
                    <a:pt x="2" y="14"/>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868" name="Freeform 85">
              <a:extLst>
                <a:ext uri="{FF2B5EF4-FFF2-40B4-BE49-F238E27FC236}">
                  <a16:creationId xmlns:a16="http://schemas.microsoft.com/office/drawing/2014/main" id="{E52ADB0D-76D7-1A90-9042-DD37955E58F2}"/>
                </a:ext>
              </a:extLst>
            </p:cNvPr>
            <p:cNvSpPr>
              <a:spLocks/>
            </p:cNvSpPr>
            <p:nvPr/>
          </p:nvSpPr>
          <p:spPr bwMode="auto">
            <a:xfrm>
              <a:off x="3311" y="1142"/>
              <a:ext cx="147" cy="209"/>
            </a:xfrm>
            <a:custGeom>
              <a:avLst/>
              <a:gdLst>
                <a:gd name="T0" fmla="*/ 4 w 147"/>
                <a:gd name="T1" fmla="*/ 58 h 209"/>
                <a:gd name="T2" fmla="*/ 8 w 147"/>
                <a:gd name="T3" fmla="*/ 47 h 209"/>
                <a:gd name="T4" fmla="*/ 11 w 147"/>
                <a:gd name="T5" fmla="*/ 36 h 209"/>
                <a:gd name="T6" fmla="*/ 17 w 147"/>
                <a:gd name="T7" fmla="*/ 25 h 209"/>
                <a:gd name="T8" fmla="*/ 23 w 147"/>
                <a:gd name="T9" fmla="*/ 14 h 209"/>
                <a:gd name="T10" fmla="*/ 32 w 147"/>
                <a:gd name="T11" fmla="*/ 8 h 209"/>
                <a:gd name="T12" fmla="*/ 43 w 147"/>
                <a:gd name="T13" fmla="*/ 2 h 209"/>
                <a:gd name="T14" fmla="*/ 58 w 147"/>
                <a:gd name="T15" fmla="*/ 0 h 209"/>
                <a:gd name="T16" fmla="*/ 75 w 147"/>
                <a:gd name="T17" fmla="*/ 1 h 209"/>
                <a:gd name="T18" fmla="*/ 80 w 147"/>
                <a:gd name="T19" fmla="*/ 2 h 209"/>
                <a:gd name="T20" fmla="*/ 85 w 147"/>
                <a:gd name="T21" fmla="*/ 2 h 209"/>
                <a:gd name="T22" fmla="*/ 90 w 147"/>
                <a:gd name="T23" fmla="*/ 3 h 209"/>
                <a:gd name="T24" fmla="*/ 95 w 147"/>
                <a:gd name="T25" fmla="*/ 4 h 209"/>
                <a:gd name="T26" fmla="*/ 102 w 147"/>
                <a:gd name="T27" fmla="*/ 9 h 209"/>
                <a:gd name="T28" fmla="*/ 111 w 147"/>
                <a:gd name="T29" fmla="*/ 20 h 209"/>
                <a:gd name="T30" fmla="*/ 120 w 147"/>
                <a:gd name="T31" fmla="*/ 35 h 209"/>
                <a:gd name="T32" fmla="*/ 129 w 147"/>
                <a:gd name="T33" fmla="*/ 50 h 209"/>
                <a:gd name="T34" fmla="*/ 137 w 147"/>
                <a:gd name="T35" fmla="*/ 68 h 209"/>
                <a:gd name="T36" fmla="*/ 143 w 147"/>
                <a:gd name="T37" fmla="*/ 84 h 209"/>
                <a:gd name="T38" fmla="*/ 146 w 147"/>
                <a:gd name="T39" fmla="*/ 96 h 209"/>
                <a:gd name="T40" fmla="*/ 147 w 147"/>
                <a:gd name="T41" fmla="*/ 104 h 209"/>
                <a:gd name="T42" fmla="*/ 146 w 147"/>
                <a:gd name="T43" fmla="*/ 108 h 209"/>
                <a:gd name="T44" fmla="*/ 145 w 147"/>
                <a:gd name="T45" fmla="*/ 112 h 209"/>
                <a:gd name="T46" fmla="*/ 144 w 147"/>
                <a:gd name="T47" fmla="*/ 116 h 209"/>
                <a:gd name="T48" fmla="*/ 143 w 147"/>
                <a:gd name="T49" fmla="*/ 119 h 209"/>
                <a:gd name="T50" fmla="*/ 130 w 147"/>
                <a:gd name="T51" fmla="*/ 146 h 209"/>
                <a:gd name="T52" fmla="*/ 117 w 147"/>
                <a:gd name="T53" fmla="*/ 167 h 209"/>
                <a:gd name="T54" fmla="*/ 102 w 147"/>
                <a:gd name="T55" fmla="*/ 183 h 209"/>
                <a:gd name="T56" fmla="*/ 88 w 147"/>
                <a:gd name="T57" fmla="*/ 194 h 209"/>
                <a:gd name="T58" fmla="*/ 75 w 147"/>
                <a:gd name="T59" fmla="*/ 202 h 209"/>
                <a:gd name="T60" fmla="*/ 64 w 147"/>
                <a:gd name="T61" fmla="*/ 206 h 209"/>
                <a:gd name="T62" fmla="*/ 57 w 147"/>
                <a:gd name="T63" fmla="*/ 209 h 209"/>
                <a:gd name="T64" fmla="*/ 54 w 147"/>
                <a:gd name="T65" fmla="*/ 209 h 209"/>
                <a:gd name="T66" fmla="*/ 49 w 147"/>
                <a:gd name="T67" fmla="*/ 204 h 209"/>
                <a:gd name="T68" fmla="*/ 40 w 147"/>
                <a:gd name="T69" fmla="*/ 194 h 209"/>
                <a:gd name="T70" fmla="*/ 30 w 147"/>
                <a:gd name="T71" fmla="*/ 182 h 209"/>
                <a:gd name="T72" fmla="*/ 19 w 147"/>
                <a:gd name="T73" fmla="*/ 165 h 209"/>
                <a:gd name="T74" fmla="*/ 9 w 147"/>
                <a:gd name="T75" fmla="*/ 144 h 209"/>
                <a:gd name="T76" fmla="*/ 2 w 147"/>
                <a:gd name="T77" fmla="*/ 119 h 209"/>
                <a:gd name="T78" fmla="*/ 0 w 147"/>
                <a:gd name="T79" fmla="*/ 90 h 209"/>
                <a:gd name="T80" fmla="*/ 4 w 147"/>
                <a:gd name="T81" fmla="*/ 58 h 20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7"/>
                <a:gd name="T124" fmla="*/ 0 h 209"/>
                <a:gd name="T125" fmla="*/ 147 w 147"/>
                <a:gd name="T126" fmla="*/ 209 h 20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7" h="209">
                  <a:moveTo>
                    <a:pt x="4" y="58"/>
                  </a:moveTo>
                  <a:lnTo>
                    <a:pt x="8" y="47"/>
                  </a:lnTo>
                  <a:lnTo>
                    <a:pt x="11" y="36"/>
                  </a:lnTo>
                  <a:lnTo>
                    <a:pt x="17" y="25"/>
                  </a:lnTo>
                  <a:lnTo>
                    <a:pt x="23" y="14"/>
                  </a:lnTo>
                  <a:lnTo>
                    <a:pt x="32" y="8"/>
                  </a:lnTo>
                  <a:lnTo>
                    <a:pt x="43" y="2"/>
                  </a:lnTo>
                  <a:lnTo>
                    <a:pt x="58" y="0"/>
                  </a:lnTo>
                  <a:lnTo>
                    <a:pt x="75" y="1"/>
                  </a:lnTo>
                  <a:lnTo>
                    <a:pt x="80" y="2"/>
                  </a:lnTo>
                  <a:lnTo>
                    <a:pt x="85" y="2"/>
                  </a:lnTo>
                  <a:lnTo>
                    <a:pt x="90" y="3"/>
                  </a:lnTo>
                  <a:lnTo>
                    <a:pt x="95" y="4"/>
                  </a:lnTo>
                  <a:lnTo>
                    <a:pt x="102" y="9"/>
                  </a:lnTo>
                  <a:lnTo>
                    <a:pt x="111" y="20"/>
                  </a:lnTo>
                  <a:lnTo>
                    <a:pt x="120" y="35"/>
                  </a:lnTo>
                  <a:lnTo>
                    <a:pt x="129" y="50"/>
                  </a:lnTo>
                  <a:lnTo>
                    <a:pt x="137" y="68"/>
                  </a:lnTo>
                  <a:lnTo>
                    <a:pt x="143" y="84"/>
                  </a:lnTo>
                  <a:lnTo>
                    <a:pt x="146" y="96"/>
                  </a:lnTo>
                  <a:lnTo>
                    <a:pt x="147" y="104"/>
                  </a:lnTo>
                  <a:lnTo>
                    <a:pt x="146" y="108"/>
                  </a:lnTo>
                  <a:lnTo>
                    <a:pt x="145" y="112"/>
                  </a:lnTo>
                  <a:lnTo>
                    <a:pt x="144" y="116"/>
                  </a:lnTo>
                  <a:lnTo>
                    <a:pt x="143" y="119"/>
                  </a:lnTo>
                  <a:lnTo>
                    <a:pt x="130" y="146"/>
                  </a:lnTo>
                  <a:lnTo>
                    <a:pt x="117" y="167"/>
                  </a:lnTo>
                  <a:lnTo>
                    <a:pt x="102" y="183"/>
                  </a:lnTo>
                  <a:lnTo>
                    <a:pt x="88" y="194"/>
                  </a:lnTo>
                  <a:lnTo>
                    <a:pt x="75" y="202"/>
                  </a:lnTo>
                  <a:lnTo>
                    <a:pt x="64" y="206"/>
                  </a:lnTo>
                  <a:lnTo>
                    <a:pt x="57" y="209"/>
                  </a:lnTo>
                  <a:lnTo>
                    <a:pt x="54" y="209"/>
                  </a:lnTo>
                  <a:lnTo>
                    <a:pt x="49" y="204"/>
                  </a:lnTo>
                  <a:lnTo>
                    <a:pt x="40" y="194"/>
                  </a:lnTo>
                  <a:lnTo>
                    <a:pt x="30" y="182"/>
                  </a:lnTo>
                  <a:lnTo>
                    <a:pt x="19" y="165"/>
                  </a:lnTo>
                  <a:lnTo>
                    <a:pt x="9" y="144"/>
                  </a:lnTo>
                  <a:lnTo>
                    <a:pt x="2" y="119"/>
                  </a:lnTo>
                  <a:lnTo>
                    <a:pt x="0" y="90"/>
                  </a:lnTo>
                  <a:lnTo>
                    <a:pt x="4" y="58"/>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869" name="Freeform 86">
              <a:extLst>
                <a:ext uri="{FF2B5EF4-FFF2-40B4-BE49-F238E27FC236}">
                  <a16:creationId xmlns:a16="http://schemas.microsoft.com/office/drawing/2014/main" id="{1FA2C3F1-7550-C798-B2C1-2CEB81DA2B96}"/>
                </a:ext>
              </a:extLst>
            </p:cNvPr>
            <p:cNvSpPr>
              <a:spLocks/>
            </p:cNvSpPr>
            <p:nvPr/>
          </p:nvSpPr>
          <p:spPr bwMode="auto">
            <a:xfrm>
              <a:off x="3338" y="1281"/>
              <a:ext cx="74" cy="55"/>
            </a:xfrm>
            <a:custGeom>
              <a:avLst/>
              <a:gdLst>
                <a:gd name="T0" fmla="*/ 74 w 74"/>
                <a:gd name="T1" fmla="*/ 15 h 55"/>
                <a:gd name="T2" fmla="*/ 72 w 74"/>
                <a:gd name="T3" fmla="*/ 19 h 55"/>
                <a:gd name="T4" fmla="*/ 67 w 74"/>
                <a:gd name="T5" fmla="*/ 28 h 55"/>
                <a:gd name="T6" fmla="*/ 58 w 74"/>
                <a:gd name="T7" fmla="*/ 40 h 55"/>
                <a:gd name="T8" fmla="*/ 46 w 74"/>
                <a:gd name="T9" fmla="*/ 50 h 55"/>
                <a:gd name="T10" fmla="*/ 34 w 74"/>
                <a:gd name="T11" fmla="*/ 55 h 55"/>
                <a:gd name="T12" fmla="*/ 22 w 74"/>
                <a:gd name="T13" fmla="*/ 51 h 55"/>
                <a:gd name="T14" fmla="*/ 10 w 74"/>
                <a:gd name="T15" fmla="*/ 35 h 55"/>
                <a:gd name="T16" fmla="*/ 0 w 74"/>
                <a:gd name="T17" fmla="*/ 4 h 55"/>
                <a:gd name="T18" fmla="*/ 0 w 74"/>
                <a:gd name="T19" fmla="*/ 4 h 55"/>
                <a:gd name="T20" fmla="*/ 1 w 74"/>
                <a:gd name="T21" fmla="*/ 2 h 55"/>
                <a:gd name="T22" fmla="*/ 4 w 74"/>
                <a:gd name="T23" fmla="*/ 0 h 55"/>
                <a:gd name="T24" fmla="*/ 11 w 74"/>
                <a:gd name="T25" fmla="*/ 0 h 55"/>
                <a:gd name="T26" fmla="*/ 20 w 74"/>
                <a:gd name="T27" fmla="*/ 0 h 55"/>
                <a:gd name="T28" fmla="*/ 33 w 74"/>
                <a:gd name="T29" fmla="*/ 3 h 55"/>
                <a:gd name="T30" fmla="*/ 51 w 74"/>
                <a:gd name="T31" fmla="*/ 7 h 55"/>
                <a:gd name="T32" fmla="*/ 74 w 74"/>
                <a:gd name="T33" fmla="*/ 15 h 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4"/>
                <a:gd name="T52" fmla="*/ 0 h 55"/>
                <a:gd name="T53" fmla="*/ 74 w 74"/>
                <a:gd name="T54" fmla="*/ 55 h 5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4" h="55">
                  <a:moveTo>
                    <a:pt x="74" y="15"/>
                  </a:moveTo>
                  <a:lnTo>
                    <a:pt x="72" y="19"/>
                  </a:lnTo>
                  <a:lnTo>
                    <a:pt x="67" y="28"/>
                  </a:lnTo>
                  <a:lnTo>
                    <a:pt x="58" y="40"/>
                  </a:lnTo>
                  <a:lnTo>
                    <a:pt x="46" y="50"/>
                  </a:lnTo>
                  <a:lnTo>
                    <a:pt x="34" y="55"/>
                  </a:lnTo>
                  <a:lnTo>
                    <a:pt x="22" y="51"/>
                  </a:lnTo>
                  <a:lnTo>
                    <a:pt x="10" y="35"/>
                  </a:lnTo>
                  <a:lnTo>
                    <a:pt x="0" y="4"/>
                  </a:lnTo>
                  <a:lnTo>
                    <a:pt x="1" y="2"/>
                  </a:lnTo>
                  <a:lnTo>
                    <a:pt x="4" y="0"/>
                  </a:lnTo>
                  <a:lnTo>
                    <a:pt x="11" y="0"/>
                  </a:lnTo>
                  <a:lnTo>
                    <a:pt x="20" y="0"/>
                  </a:lnTo>
                  <a:lnTo>
                    <a:pt x="33" y="3"/>
                  </a:lnTo>
                  <a:lnTo>
                    <a:pt x="51" y="7"/>
                  </a:lnTo>
                  <a:lnTo>
                    <a:pt x="74" y="15"/>
                  </a:lnTo>
                  <a:close/>
                </a:path>
              </a:pathLst>
            </a:custGeom>
            <a:solidFill>
              <a:srgbClr val="E0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870" name="Freeform 87">
              <a:extLst>
                <a:ext uri="{FF2B5EF4-FFF2-40B4-BE49-F238E27FC236}">
                  <a16:creationId xmlns:a16="http://schemas.microsoft.com/office/drawing/2014/main" id="{6E2A7536-41B9-5866-AB24-962D67F1229C}"/>
                </a:ext>
              </a:extLst>
            </p:cNvPr>
            <p:cNvSpPr>
              <a:spLocks/>
            </p:cNvSpPr>
            <p:nvPr/>
          </p:nvSpPr>
          <p:spPr bwMode="auto">
            <a:xfrm>
              <a:off x="3340" y="1287"/>
              <a:ext cx="70" cy="39"/>
            </a:xfrm>
            <a:custGeom>
              <a:avLst/>
              <a:gdLst>
                <a:gd name="T0" fmla="*/ 70 w 70"/>
                <a:gd name="T1" fmla="*/ 11 h 39"/>
                <a:gd name="T2" fmla="*/ 68 w 70"/>
                <a:gd name="T3" fmla="*/ 15 h 39"/>
                <a:gd name="T4" fmla="*/ 62 w 70"/>
                <a:gd name="T5" fmla="*/ 21 h 39"/>
                <a:gd name="T6" fmla="*/ 54 w 70"/>
                <a:gd name="T7" fmla="*/ 29 h 39"/>
                <a:gd name="T8" fmla="*/ 44 w 70"/>
                <a:gd name="T9" fmla="*/ 36 h 39"/>
                <a:gd name="T10" fmla="*/ 33 w 70"/>
                <a:gd name="T11" fmla="*/ 39 h 39"/>
                <a:gd name="T12" fmla="*/ 21 w 70"/>
                <a:gd name="T13" fmla="*/ 36 h 39"/>
                <a:gd name="T14" fmla="*/ 10 w 70"/>
                <a:gd name="T15" fmla="*/ 24 h 39"/>
                <a:gd name="T16" fmla="*/ 0 w 70"/>
                <a:gd name="T17" fmla="*/ 0 h 39"/>
                <a:gd name="T18" fmla="*/ 2 w 70"/>
                <a:gd name="T19" fmla="*/ 0 h 39"/>
                <a:gd name="T20" fmla="*/ 6 w 70"/>
                <a:gd name="T21" fmla="*/ 1 h 39"/>
                <a:gd name="T22" fmla="*/ 14 w 70"/>
                <a:gd name="T23" fmla="*/ 3 h 39"/>
                <a:gd name="T24" fmla="*/ 23 w 70"/>
                <a:gd name="T25" fmla="*/ 5 h 39"/>
                <a:gd name="T26" fmla="*/ 34 w 70"/>
                <a:gd name="T27" fmla="*/ 7 h 39"/>
                <a:gd name="T28" fmla="*/ 46 w 70"/>
                <a:gd name="T29" fmla="*/ 9 h 39"/>
                <a:gd name="T30" fmla="*/ 58 w 70"/>
                <a:gd name="T31" fmla="*/ 10 h 39"/>
                <a:gd name="T32" fmla="*/ 70 w 70"/>
                <a:gd name="T33" fmla="*/ 11 h 3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0"/>
                <a:gd name="T52" fmla="*/ 0 h 39"/>
                <a:gd name="T53" fmla="*/ 70 w 70"/>
                <a:gd name="T54" fmla="*/ 39 h 3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0" h="39">
                  <a:moveTo>
                    <a:pt x="70" y="11"/>
                  </a:moveTo>
                  <a:lnTo>
                    <a:pt x="68" y="15"/>
                  </a:lnTo>
                  <a:lnTo>
                    <a:pt x="62" y="21"/>
                  </a:lnTo>
                  <a:lnTo>
                    <a:pt x="54" y="29"/>
                  </a:lnTo>
                  <a:lnTo>
                    <a:pt x="44" y="36"/>
                  </a:lnTo>
                  <a:lnTo>
                    <a:pt x="33" y="39"/>
                  </a:lnTo>
                  <a:lnTo>
                    <a:pt x="21" y="36"/>
                  </a:lnTo>
                  <a:lnTo>
                    <a:pt x="10" y="24"/>
                  </a:lnTo>
                  <a:lnTo>
                    <a:pt x="0" y="0"/>
                  </a:lnTo>
                  <a:lnTo>
                    <a:pt x="2" y="0"/>
                  </a:lnTo>
                  <a:lnTo>
                    <a:pt x="6" y="1"/>
                  </a:lnTo>
                  <a:lnTo>
                    <a:pt x="14" y="3"/>
                  </a:lnTo>
                  <a:lnTo>
                    <a:pt x="23" y="5"/>
                  </a:lnTo>
                  <a:lnTo>
                    <a:pt x="34" y="7"/>
                  </a:lnTo>
                  <a:lnTo>
                    <a:pt x="46" y="9"/>
                  </a:lnTo>
                  <a:lnTo>
                    <a:pt x="58" y="10"/>
                  </a:lnTo>
                  <a:lnTo>
                    <a:pt x="70"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871" name="Freeform 88">
              <a:extLst>
                <a:ext uri="{FF2B5EF4-FFF2-40B4-BE49-F238E27FC236}">
                  <a16:creationId xmlns:a16="http://schemas.microsoft.com/office/drawing/2014/main" id="{42F926F7-40EC-9D94-9C16-B6FFFA20CA46}"/>
                </a:ext>
              </a:extLst>
            </p:cNvPr>
            <p:cNvSpPr>
              <a:spLocks/>
            </p:cNvSpPr>
            <p:nvPr/>
          </p:nvSpPr>
          <p:spPr bwMode="auto">
            <a:xfrm>
              <a:off x="3361" y="1329"/>
              <a:ext cx="8" cy="4"/>
            </a:xfrm>
            <a:custGeom>
              <a:avLst/>
              <a:gdLst>
                <a:gd name="T0" fmla="*/ 0 w 8"/>
                <a:gd name="T1" fmla="*/ 2 h 4"/>
                <a:gd name="T2" fmla="*/ 0 w 8"/>
                <a:gd name="T3" fmla="*/ 3 h 4"/>
                <a:gd name="T4" fmla="*/ 1 w 8"/>
                <a:gd name="T5" fmla="*/ 3 h 4"/>
                <a:gd name="T6" fmla="*/ 2 w 8"/>
                <a:gd name="T7" fmla="*/ 4 h 4"/>
                <a:gd name="T8" fmla="*/ 3 w 8"/>
                <a:gd name="T9" fmla="*/ 4 h 4"/>
                <a:gd name="T10" fmla="*/ 4 w 8"/>
                <a:gd name="T11" fmla="*/ 4 h 4"/>
                <a:gd name="T12" fmla="*/ 7 w 8"/>
                <a:gd name="T13" fmla="*/ 4 h 4"/>
                <a:gd name="T14" fmla="*/ 8 w 8"/>
                <a:gd name="T15" fmla="*/ 4 h 4"/>
                <a:gd name="T16" fmla="*/ 8 w 8"/>
                <a:gd name="T17" fmla="*/ 3 h 4"/>
                <a:gd name="T18" fmla="*/ 8 w 8"/>
                <a:gd name="T19" fmla="*/ 3 h 4"/>
                <a:gd name="T20" fmla="*/ 8 w 8"/>
                <a:gd name="T21" fmla="*/ 2 h 4"/>
                <a:gd name="T22" fmla="*/ 6 w 8"/>
                <a:gd name="T23" fmla="*/ 2 h 4"/>
                <a:gd name="T24" fmla="*/ 4 w 8"/>
                <a:gd name="T25" fmla="*/ 0 h 4"/>
                <a:gd name="T26" fmla="*/ 3 w 8"/>
                <a:gd name="T27" fmla="*/ 0 h 4"/>
                <a:gd name="T28" fmla="*/ 1 w 8"/>
                <a:gd name="T29" fmla="*/ 0 h 4"/>
                <a:gd name="T30" fmla="*/ 0 w 8"/>
                <a:gd name="T31" fmla="*/ 0 h 4"/>
                <a:gd name="T32" fmla="*/ 0 w 8"/>
                <a:gd name="T33" fmla="*/ 2 h 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
                <a:gd name="T52" fmla="*/ 0 h 4"/>
                <a:gd name="T53" fmla="*/ 8 w 8"/>
                <a:gd name="T54" fmla="*/ 4 h 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 h="4">
                  <a:moveTo>
                    <a:pt x="0" y="2"/>
                  </a:moveTo>
                  <a:lnTo>
                    <a:pt x="0" y="3"/>
                  </a:lnTo>
                  <a:lnTo>
                    <a:pt x="1" y="3"/>
                  </a:lnTo>
                  <a:lnTo>
                    <a:pt x="2" y="4"/>
                  </a:lnTo>
                  <a:lnTo>
                    <a:pt x="3" y="4"/>
                  </a:lnTo>
                  <a:lnTo>
                    <a:pt x="4" y="4"/>
                  </a:lnTo>
                  <a:lnTo>
                    <a:pt x="7" y="4"/>
                  </a:lnTo>
                  <a:lnTo>
                    <a:pt x="8" y="4"/>
                  </a:lnTo>
                  <a:lnTo>
                    <a:pt x="8" y="3"/>
                  </a:lnTo>
                  <a:lnTo>
                    <a:pt x="8" y="2"/>
                  </a:lnTo>
                  <a:lnTo>
                    <a:pt x="6" y="2"/>
                  </a:lnTo>
                  <a:lnTo>
                    <a:pt x="4" y="0"/>
                  </a:lnTo>
                  <a:lnTo>
                    <a:pt x="3" y="0"/>
                  </a:lnTo>
                  <a:lnTo>
                    <a:pt x="1" y="0"/>
                  </a:lnTo>
                  <a:lnTo>
                    <a:pt x="0" y="0"/>
                  </a:lnTo>
                  <a:lnTo>
                    <a:pt x="0" y="2"/>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872" name="Freeform 89">
              <a:extLst>
                <a:ext uri="{FF2B5EF4-FFF2-40B4-BE49-F238E27FC236}">
                  <a16:creationId xmlns:a16="http://schemas.microsoft.com/office/drawing/2014/main" id="{F15FD7C6-5BA4-26D7-F856-92A3D55D586A}"/>
                </a:ext>
              </a:extLst>
            </p:cNvPr>
            <p:cNvSpPr>
              <a:spLocks/>
            </p:cNvSpPr>
            <p:nvPr/>
          </p:nvSpPr>
          <p:spPr bwMode="auto">
            <a:xfrm>
              <a:off x="3317" y="1184"/>
              <a:ext cx="62" cy="92"/>
            </a:xfrm>
            <a:custGeom>
              <a:avLst/>
              <a:gdLst>
                <a:gd name="T0" fmla="*/ 53 w 62"/>
                <a:gd name="T1" fmla="*/ 14 h 92"/>
                <a:gd name="T2" fmla="*/ 51 w 62"/>
                <a:gd name="T3" fmla="*/ 12 h 92"/>
                <a:gd name="T4" fmla="*/ 47 w 62"/>
                <a:gd name="T5" fmla="*/ 8 h 92"/>
                <a:gd name="T6" fmla="*/ 42 w 62"/>
                <a:gd name="T7" fmla="*/ 5 h 92"/>
                <a:gd name="T8" fmla="*/ 35 w 62"/>
                <a:gd name="T9" fmla="*/ 3 h 92"/>
                <a:gd name="T10" fmla="*/ 27 w 62"/>
                <a:gd name="T11" fmla="*/ 0 h 92"/>
                <a:gd name="T12" fmla="*/ 18 w 62"/>
                <a:gd name="T13" fmla="*/ 0 h 92"/>
                <a:gd name="T14" fmla="*/ 9 w 62"/>
                <a:gd name="T15" fmla="*/ 1 h 92"/>
                <a:gd name="T16" fmla="*/ 0 w 62"/>
                <a:gd name="T17" fmla="*/ 6 h 92"/>
                <a:gd name="T18" fmla="*/ 2 w 62"/>
                <a:gd name="T19" fmla="*/ 6 h 92"/>
                <a:gd name="T20" fmla="*/ 5 w 62"/>
                <a:gd name="T21" fmla="*/ 5 h 92"/>
                <a:gd name="T22" fmla="*/ 11 w 62"/>
                <a:gd name="T23" fmla="*/ 4 h 92"/>
                <a:gd name="T24" fmla="*/ 17 w 62"/>
                <a:gd name="T25" fmla="*/ 3 h 92"/>
                <a:gd name="T26" fmla="*/ 24 w 62"/>
                <a:gd name="T27" fmla="*/ 3 h 92"/>
                <a:gd name="T28" fmla="*/ 32 w 62"/>
                <a:gd name="T29" fmla="*/ 4 h 92"/>
                <a:gd name="T30" fmla="*/ 40 w 62"/>
                <a:gd name="T31" fmla="*/ 6 h 92"/>
                <a:gd name="T32" fmla="*/ 46 w 62"/>
                <a:gd name="T33" fmla="*/ 12 h 92"/>
                <a:gd name="T34" fmla="*/ 52 w 62"/>
                <a:gd name="T35" fmla="*/ 18 h 92"/>
                <a:gd name="T36" fmla="*/ 55 w 62"/>
                <a:gd name="T37" fmla="*/ 25 h 92"/>
                <a:gd name="T38" fmla="*/ 58 w 62"/>
                <a:gd name="T39" fmla="*/ 33 h 92"/>
                <a:gd name="T40" fmla="*/ 58 w 62"/>
                <a:gd name="T41" fmla="*/ 42 h 92"/>
                <a:gd name="T42" fmla="*/ 57 w 62"/>
                <a:gd name="T43" fmla="*/ 51 h 92"/>
                <a:gd name="T44" fmla="*/ 53 w 62"/>
                <a:gd name="T45" fmla="*/ 61 h 92"/>
                <a:gd name="T46" fmla="*/ 45 w 62"/>
                <a:gd name="T47" fmla="*/ 71 h 92"/>
                <a:gd name="T48" fmla="*/ 33 w 62"/>
                <a:gd name="T49" fmla="*/ 82 h 92"/>
                <a:gd name="T50" fmla="*/ 33 w 62"/>
                <a:gd name="T51" fmla="*/ 82 h 92"/>
                <a:gd name="T52" fmla="*/ 33 w 62"/>
                <a:gd name="T53" fmla="*/ 83 h 92"/>
                <a:gd name="T54" fmla="*/ 33 w 62"/>
                <a:gd name="T55" fmla="*/ 84 h 92"/>
                <a:gd name="T56" fmla="*/ 33 w 62"/>
                <a:gd name="T57" fmla="*/ 85 h 92"/>
                <a:gd name="T58" fmla="*/ 37 w 62"/>
                <a:gd name="T59" fmla="*/ 87 h 92"/>
                <a:gd name="T60" fmla="*/ 44 w 62"/>
                <a:gd name="T61" fmla="*/ 90 h 92"/>
                <a:gd name="T62" fmla="*/ 52 w 62"/>
                <a:gd name="T63" fmla="*/ 91 h 92"/>
                <a:gd name="T64" fmla="*/ 55 w 62"/>
                <a:gd name="T65" fmla="*/ 92 h 92"/>
                <a:gd name="T66" fmla="*/ 53 w 62"/>
                <a:gd name="T67" fmla="*/ 91 h 92"/>
                <a:gd name="T68" fmla="*/ 46 w 62"/>
                <a:gd name="T69" fmla="*/ 87 h 92"/>
                <a:gd name="T70" fmla="*/ 41 w 62"/>
                <a:gd name="T71" fmla="*/ 85 h 92"/>
                <a:gd name="T72" fmla="*/ 37 w 62"/>
                <a:gd name="T73" fmla="*/ 83 h 92"/>
                <a:gd name="T74" fmla="*/ 37 w 62"/>
                <a:gd name="T75" fmla="*/ 82 h 92"/>
                <a:gd name="T76" fmla="*/ 38 w 62"/>
                <a:gd name="T77" fmla="*/ 81 h 92"/>
                <a:gd name="T78" fmla="*/ 40 w 62"/>
                <a:gd name="T79" fmla="*/ 80 h 92"/>
                <a:gd name="T80" fmla="*/ 41 w 62"/>
                <a:gd name="T81" fmla="*/ 80 h 92"/>
                <a:gd name="T82" fmla="*/ 42 w 62"/>
                <a:gd name="T83" fmla="*/ 79 h 92"/>
                <a:gd name="T84" fmla="*/ 46 w 62"/>
                <a:gd name="T85" fmla="*/ 75 h 92"/>
                <a:gd name="T86" fmla="*/ 52 w 62"/>
                <a:gd name="T87" fmla="*/ 70 h 92"/>
                <a:gd name="T88" fmla="*/ 56 w 62"/>
                <a:gd name="T89" fmla="*/ 62 h 92"/>
                <a:gd name="T90" fmla="*/ 61 w 62"/>
                <a:gd name="T91" fmla="*/ 53 h 92"/>
                <a:gd name="T92" fmla="*/ 62 w 62"/>
                <a:gd name="T93" fmla="*/ 42 h 92"/>
                <a:gd name="T94" fmla="*/ 60 w 62"/>
                <a:gd name="T95" fmla="*/ 28 h 92"/>
                <a:gd name="T96" fmla="*/ 53 w 62"/>
                <a:gd name="T97" fmla="*/ 14 h 9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92"/>
                <a:gd name="T149" fmla="*/ 62 w 62"/>
                <a:gd name="T150" fmla="*/ 92 h 9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92">
                  <a:moveTo>
                    <a:pt x="53" y="14"/>
                  </a:moveTo>
                  <a:lnTo>
                    <a:pt x="51" y="12"/>
                  </a:lnTo>
                  <a:lnTo>
                    <a:pt x="47" y="8"/>
                  </a:lnTo>
                  <a:lnTo>
                    <a:pt x="42" y="5"/>
                  </a:lnTo>
                  <a:lnTo>
                    <a:pt x="35" y="3"/>
                  </a:lnTo>
                  <a:lnTo>
                    <a:pt x="27" y="0"/>
                  </a:lnTo>
                  <a:lnTo>
                    <a:pt x="18" y="0"/>
                  </a:lnTo>
                  <a:lnTo>
                    <a:pt x="9" y="1"/>
                  </a:lnTo>
                  <a:lnTo>
                    <a:pt x="0" y="6"/>
                  </a:lnTo>
                  <a:lnTo>
                    <a:pt x="2" y="6"/>
                  </a:lnTo>
                  <a:lnTo>
                    <a:pt x="5" y="5"/>
                  </a:lnTo>
                  <a:lnTo>
                    <a:pt x="11" y="4"/>
                  </a:lnTo>
                  <a:lnTo>
                    <a:pt x="17" y="3"/>
                  </a:lnTo>
                  <a:lnTo>
                    <a:pt x="24" y="3"/>
                  </a:lnTo>
                  <a:lnTo>
                    <a:pt x="32" y="4"/>
                  </a:lnTo>
                  <a:lnTo>
                    <a:pt x="40" y="6"/>
                  </a:lnTo>
                  <a:lnTo>
                    <a:pt x="46" y="12"/>
                  </a:lnTo>
                  <a:lnTo>
                    <a:pt x="52" y="18"/>
                  </a:lnTo>
                  <a:lnTo>
                    <a:pt x="55" y="25"/>
                  </a:lnTo>
                  <a:lnTo>
                    <a:pt x="58" y="33"/>
                  </a:lnTo>
                  <a:lnTo>
                    <a:pt x="58" y="42"/>
                  </a:lnTo>
                  <a:lnTo>
                    <a:pt x="57" y="51"/>
                  </a:lnTo>
                  <a:lnTo>
                    <a:pt x="53" y="61"/>
                  </a:lnTo>
                  <a:lnTo>
                    <a:pt x="45" y="71"/>
                  </a:lnTo>
                  <a:lnTo>
                    <a:pt x="33" y="82"/>
                  </a:lnTo>
                  <a:lnTo>
                    <a:pt x="33" y="83"/>
                  </a:lnTo>
                  <a:lnTo>
                    <a:pt x="33" y="84"/>
                  </a:lnTo>
                  <a:lnTo>
                    <a:pt x="33" y="85"/>
                  </a:lnTo>
                  <a:lnTo>
                    <a:pt x="37" y="87"/>
                  </a:lnTo>
                  <a:lnTo>
                    <a:pt x="44" y="90"/>
                  </a:lnTo>
                  <a:lnTo>
                    <a:pt x="52" y="91"/>
                  </a:lnTo>
                  <a:lnTo>
                    <a:pt x="55" y="92"/>
                  </a:lnTo>
                  <a:lnTo>
                    <a:pt x="53" y="91"/>
                  </a:lnTo>
                  <a:lnTo>
                    <a:pt x="46" y="87"/>
                  </a:lnTo>
                  <a:lnTo>
                    <a:pt x="41" y="85"/>
                  </a:lnTo>
                  <a:lnTo>
                    <a:pt x="37" y="83"/>
                  </a:lnTo>
                  <a:lnTo>
                    <a:pt x="37" y="82"/>
                  </a:lnTo>
                  <a:lnTo>
                    <a:pt x="38" y="81"/>
                  </a:lnTo>
                  <a:lnTo>
                    <a:pt x="40" y="80"/>
                  </a:lnTo>
                  <a:lnTo>
                    <a:pt x="41" y="80"/>
                  </a:lnTo>
                  <a:lnTo>
                    <a:pt x="42" y="79"/>
                  </a:lnTo>
                  <a:lnTo>
                    <a:pt x="46" y="75"/>
                  </a:lnTo>
                  <a:lnTo>
                    <a:pt x="52" y="70"/>
                  </a:lnTo>
                  <a:lnTo>
                    <a:pt x="56" y="62"/>
                  </a:lnTo>
                  <a:lnTo>
                    <a:pt x="61" y="53"/>
                  </a:lnTo>
                  <a:lnTo>
                    <a:pt x="62" y="42"/>
                  </a:lnTo>
                  <a:lnTo>
                    <a:pt x="60" y="28"/>
                  </a:lnTo>
                  <a:lnTo>
                    <a:pt x="53" y="14"/>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873" name="Freeform 90">
              <a:extLst>
                <a:ext uri="{FF2B5EF4-FFF2-40B4-BE49-F238E27FC236}">
                  <a16:creationId xmlns:a16="http://schemas.microsoft.com/office/drawing/2014/main" id="{35CAACA8-6AA5-E377-115C-0E6BA0BF0A33}"/>
                </a:ext>
              </a:extLst>
            </p:cNvPr>
            <p:cNvSpPr>
              <a:spLocks/>
            </p:cNvSpPr>
            <p:nvPr/>
          </p:nvSpPr>
          <p:spPr bwMode="auto">
            <a:xfrm>
              <a:off x="3316" y="1182"/>
              <a:ext cx="59" cy="27"/>
            </a:xfrm>
            <a:custGeom>
              <a:avLst/>
              <a:gdLst>
                <a:gd name="T0" fmla="*/ 49 w 59"/>
                <a:gd name="T1" fmla="*/ 10 h 27"/>
                <a:gd name="T2" fmla="*/ 47 w 59"/>
                <a:gd name="T3" fmla="*/ 8 h 27"/>
                <a:gd name="T4" fmla="*/ 44 w 59"/>
                <a:gd name="T5" fmla="*/ 6 h 27"/>
                <a:gd name="T6" fmla="*/ 38 w 59"/>
                <a:gd name="T7" fmla="*/ 3 h 27"/>
                <a:gd name="T8" fmla="*/ 33 w 59"/>
                <a:gd name="T9" fmla="*/ 1 h 27"/>
                <a:gd name="T10" fmla="*/ 25 w 59"/>
                <a:gd name="T11" fmla="*/ 0 h 27"/>
                <a:gd name="T12" fmla="*/ 17 w 59"/>
                <a:gd name="T13" fmla="*/ 1 h 27"/>
                <a:gd name="T14" fmla="*/ 9 w 59"/>
                <a:gd name="T15" fmla="*/ 3 h 27"/>
                <a:gd name="T16" fmla="*/ 0 w 59"/>
                <a:gd name="T17" fmla="*/ 8 h 27"/>
                <a:gd name="T18" fmla="*/ 1 w 59"/>
                <a:gd name="T19" fmla="*/ 8 h 27"/>
                <a:gd name="T20" fmla="*/ 5 w 59"/>
                <a:gd name="T21" fmla="*/ 7 h 27"/>
                <a:gd name="T22" fmla="*/ 10 w 59"/>
                <a:gd name="T23" fmla="*/ 6 h 27"/>
                <a:gd name="T24" fmla="*/ 17 w 59"/>
                <a:gd name="T25" fmla="*/ 5 h 27"/>
                <a:gd name="T26" fmla="*/ 25 w 59"/>
                <a:gd name="T27" fmla="*/ 5 h 27"/>
                <a:gd name="T28" fmla="*/ 33 w 59"/>
                <a:gd name="T29" fmla="*/ 6 h 27"/>
                <a:gd name="T30" fmla="*/ 41 w 59"/>
                <a:gd name="T31" fmla="*/ 8 h 27"/>
                <a:gd name="T32" fmla="*/ 47 w 59"/>
                <a:gd name="T33" fmla="*/ 14 h 27"/>
                <a:gd name="T34" fmla="*/ 49 w 59"/>
                <a:gd name="T35" fmla="*/ 16 h 27"/>
                <a:gd name="T36" fmla="*/ 52 w 59"/>
                <a:gd name="T37" fmla="*/ 19 h 27"/>
                <a:gd name="T38" fmla="*/ 53 w 59"/>
                <a:gd name="T39" fmla="*/ 22 h 27"/>
                <a:gd name="T40" fmla="*/ 54 w 59"/>
                <a:gd name="T41" fmla="*/ 26 h 27"/>
                <a:gd name="T42" fmla="*/ 55 w 59"/>
                <a:gd name="T43" fmla="*/ 27 h 27"/>
                <a:gd name="T44" fmla="*/ 57 w 59"/>
                <a:gd name="T45" fmla="*/ 27 h 27"/>
                <a:gd name="T46" fmla="*/ 58 w 59"/>
                <a:gd name="T47" fmla="*/ 27 h 27"/>
                <a:gd name="T48" fmla="*/ 59 w 59"/>
                <a:gd name="T49" fmla="*/ 25 h 27"/>
                <a:gd name="T50" fmla="*/ 57 w 59"/>
                <a:gd name="T51" fmla="*/ 20 h 27"/>
                <a:gd name="T52" fmla="*/ 55 w 59"/>
                <a:gd name="T53" fmla="*/ 17 h 27"/>
                <a:gd name="T54" fmla="*/ 53 w 59"/>
                <a:gd name="T55" fmla="*/ 14 h 27"/>
                <a:gd name="T56" fmla="*/ 49 w 59"/>
                <a:gd name="T57" fmla="*/ 10 h 2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9"/>
                <a:gd name="T88" fmla="*/ 0 h 27"/>
                <a:gd name="T89" fmla="*/ 59 w 59"/>
                <a:gd name="T90" fmla="*/ 27 h 2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9" h="27">
                  <a:moveTo>
                    <a:pt x="49" y="10"/>
                  </a:moveTo>
                  <a:lnTo>
                    <a:pt x="47" y="8"/>
                  </a:lnTo>
                  <a:lnTo>
                    <a:pt x="44" y="6"/>
                  </a:lnTo>
                  <a:lnTo>
                    <a:pt x="38" y="3"/>
                  </a:lnTo>
                  <a:lnTo>
                    <a:pt x="33" y="1"/>
                  </a:lnTo>
                  <a:lnTo>
                    <a:pt x="25" y="0"/>
                  </a:lnTo>
                  <a:lnTo>
                    <a:pt x="17" y="1"/>
                  </a:lnTo>
                  <a:lnTo>
                    <a:pt x="9" y="3"/>
                  </a:lnTo>
                  <a:lnTo>
                    <a:pt x="0" y="8"/>
                  </a:lnTo>
                  <a:lnTo>
                    <a:pt x="1" y="8"/>
                  </a:lnTo>
                  <a:lnTo>
                    <a:pt x="5" y="7"/>
                  </a:lnTo>
                  <a:lnTo>
                    <a:pt x="10" y="6"/>
                  </a:lnTo>
                  <a:lnTo>
                    <a:pt x="17" y="5"/>
                  </a:lnTo>
                  <a:lnTo>
                    <a:pt x="25" y="5"/>
                  </a:lnTo>
                  <a:lnTo>
                    <a:pt x="33" y="6"/>
                  </a:lnTo>
                  <a:lnTo>
                    <a:pt x="41" y="8"/>
                  </a:lnTo>
                  <a:lnTo>
                    <a:pt x="47" y="14"/>
                  </a:lnTo>
                  <a:lnTo>
                    <a:pt x="49" y="16"/>
                  </a:lnTo>
                  <a:lnTo>
                    <a:pt x="52" y="19"/>
                  </a:lnTo>
                  <a:lnTo>
                    <a:pt x="53" y="22"/>
                  </a:lnTo>
                  <a:lnTo>
                    <a:pt x="54" y="26"/>
                  </a:lnTo>
                  <a:lnTo>
                    <a:pt x="55" y="27"/>
                  </a:lnTo>
                  <a:lnTo>
                    <a:pt x="57" y="27"/>
                  </a:lnTo>
                  <a:lnTo>
                    <a:pt x="58" y="27"/>
                  </a:lnTo>
                  <a:lnTo>
                    <a:pt x="59" y="25"/>
                  </a:lnTo>
                  <a:lnTo>
                    <a:pt x="57" y="20"/>
                  </a:lnTo>
                  <a:lnTo>
                    <a:pt x="55" y="17"/>
                  </a:lnTo>
                  <a:lnTo>
                    <a:pt x="53" y="14"/>
                  </a:lnTo>
                  <a:lnTo>
                    <a:pt x="49" y="10"/>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874" name="Freeform 91">
              <a:extLst>
                <a:ext uri="{FF2B5EF4-FFF2-40B4-BE49-F238E27FC236}">
                  <a16:creationId xmlns:a16="http://schemas.microsoft.com/office/drawing/2014/main" id="{0B382F11-2E54-C663-8115-CA217170D01D}"/>
                </a:ext>
              </a:extLst>
            </p:cNvPr>
            <p:cNvSpPr>
              <a:spLocks/>
            </p:cNvSpPr>
            <p:nvPr/>
          </p:nvSpPr>
          <p:spPr bwMode="auto">
            <a:xfrm>
              <a:off x="3400" y="1201"/>
              <a:ext cx="60" cy="21"/>
            </a:xfrm>
            <a:custGeom>
              <a:avLst/>
              <a:gdLst>
                <a:gd name="T0" fmla="*/ 16 w 60"/>
                <a:gd name="T1" fmla="*/ 1 h 21"/>
                <a:gd name="T2" fmla="*/ 19 w 60"/>
                <a:gd name="T3" fmla="*/ 0 h 21"/>
                <a:gd name="T4" fmla="*/ 23 w 60"/>
                <a:gd name="T5" fmla="*/ 0 h 21"/>
                <a:gd name="T6" fmla="*/ 28 w 60"/>
                <a:gd name="T7" fmla="*/ 0 h 21"/>
                <a:gd name="T8" fmla="*/ 35 w 60"/>
                <a:gd name="T9" fmla="*/ 1 h 21"/>
                <a:gd name="T10" fmla="*/ 41 w 60"/>
                <a:gd name="T11" fmla="*/ 3 h 21"/>
                <a:gd name="T12" fmla="*/ 48 w 60"/>
                <a:gd name="T13" fmla="*/ 8 h 21"/>
                <a:gd name="T14" fmla="*/ 55 w 60"/>
                <a:gd name="T15" fmla="*/ 14 h 21"/>
                <a:gd name="T16" fmla="*/ 60 w 60"/>
                <a:gd name="T17" fmla="*/ 21 h 21"/>
                <a:gd name="T18" fmla="*/ 59 w 60"/>
                <a:gd name="T19" fmla="*/ 20 h 21"/>
                <a:gd name="T20" fmla="*/ 57 w 60"/>
                <a:gd name="T21" fmla="*/ 18 h 21"/>
                <a:gd name="T22" fmla="*/ 53 w 60"/>
                <a:gd name="T23" fmla="*/ 15 h 21"/>
                <a:gd name="T24" fmla="*/ 47 w 60"/>
                <a:gd name="T25" fmla="*/ 10 h 21"/>
                <a:gd name="T26" fmla="*/ 40 w 60"/>
                <a:gd name="T27" fmla="*/ 7 h 21"/>
                <a:gd name="T28" fmla="*/ 34 w 60"/>
                <a:gd name="T29" fmla="*/ 5 h 21"/>
                <a:gd name="T30" fmla="*/ 25 w 60"/>
                <a:gd name="T31" fmla="*/ 5 h 21"/>
                <a:gd name="T32" fmla="*/ 17 w 60"/>
                <a:gd name="T33" fmla="*/ 6 h 21"/>
                <a:gd name="T34" fmla="*/ 13 w 60"/>
                <a:gd name="T35" fmla="*/ 7 h 21"/>
                <a:gd name="T36" fmla="*/ 10 w 60"/>
                <a:gd name="T37" fmla="*/ 9 h 21"/>
                <a:gd name="T38" fmla="*/ 7 w 60"/>
                <a:gd name="T39" fmla="*/ 10 h 21"/>
                <a:gd name="T40" fmla="*/ 5 w 60"/>
                <a:gd name="T41" fmla="*/ 12 h 21"/>
                <a:gd name="T42" fmla="*/ 2 w 60"/>
                <a:gd name="T43" fmla="*/ 14 h 21"/>
                <a:gd name="T44" fmla="*/ 1 w 60"/>
                <a:gd name="T45" fmla="*/ 12 h 21"/>
                <a:gd name="T46" fmla="*/ 0 w 60"/>
                <a:gd name="T47" fmla="*/ 11 h 21"/>
                <a:gd name="T48" fmla="*/ 0 w 60"/>
                <a:gd name="T49" fmla="*/ 9 h 21"/>
                <a:gd name="T50" fmla="*/ 3 w 60"/>
                <a:gd name="T51" fmla="*/ 7 h 21"/>
                <a:gd name="T52" fmla="*/ 7 w 60"/>
                <a:gd name="T53" fmla="*/ 5 h 21"/>
                <a:gd name="T54" fmla="*/ 11 w 60"/>
                <a:gd name="T55" fmla="*/ 3 h 21"/>
                <a:gd name="T56" fmla="*/ 16 w 60"/>
                <a:gd name="T57" fmla="*/ 1 h 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
                <a:gd name="T89" fmla="*/ 60 w 60"/>
                <a:gd name="T90" fmla="*/ 21 h 2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
                  <a:moveTo>
                    <a:pt x="16" y="1"/>
                  </a:moveTo>
                  <a:lnTo>
                    <a:pt x="19" y="0"/>
                  </a:lnTo>
                  <a:lnTo>
                    <a:pt x="23" y="0"/>
                  </a:lnTo>
                  <a:lnTo>
                    <a:pt x="28" y="0"/>
                  </a:lnTo>
                  <a:lnTo>
                    <a:pt x="35" y="1"/>
                  </a:lnTo>
                  <a:lnTo>
                    <a:pt x="41" y="3"/>
                  </a:lnTo>
                  <a:lnTo>
                    <a:pt x="48" y="8"/>
                  </a:lnTo>
                  <a:lnTo>
                    <a:pt x="55" y="14"/>
                  </a:lnTo>
                  <a:lnTo>
                    <a:pt x="60" y="21"/>
                  </a:lnTo>
                  <a:lnTo>
                    <a:pt x="59" y="20"/>
                  </a:lnTo>
                  <a:lnTo>
                    <a:pt x="57" y="18"/>
                  </a:lnTo>
                  <a:lnTo>
                    <a:pt x="53" y="15"/>
                  </a:lnTo>
                  <a:lnTo>
                    <a:pt x="47" y="10"/>
                  </a:lnTo>
                  <a:lnTo>
                    <a:pt x="40" y="7"/>
                  </a:lnTo>
                  <a:lnTo>
                    <a:pt x="34" y="5"/>
                  </a:lnTo>
                  <a:lnTo>
                    <a:pt x="25" y="5"/>
                  </a:lnTo>
                  <a:lnTo>
                    <a:pt x="17" y="6"/>
                  </a:lnTo>
                  <a:lnTo>
                    <a:pt x="13" y="7"/>
                  </a:lnTo>
                  <a:lnTo>
                    <a:pt x="10" y="9"/>
                  </a:lnTo>
                  <a:lnTo>
                    <a:pt x="7" y="10"/>
                  </a:lnTo>
                  <a:lnTo>
                    <a:pt x="5" y="12"/>
                  </a:lnTo>
                  <a:lnTo>
                    <a:pt x="2" y="14"/>
                  </a:lnTo>
                  <a:lnTo>
                    <a:pt x="1" y="12"/>
                  </a:lnTo>
                  <a:lnTo>
                    <a:pt x="0" y="11"/>
                  </a:lnTo>
                  <a:lnTo>
                    <a:pt x="0" y="9"/>
                  </a:lnTo>
                  <a:lnTo>
                    <a:pt x="3" y="7"/>
                  </a:lnTo>
                  <a:lnTo>
                    <a:pt x="7" y="5"/>
                  </a:lnTo>
                  <a:lnTo>
                    <a:pt x="11" y="3"/>
                  </a:lnTo>
                  <a:lnTo>
                    <a:pt x="16" y="1"/>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875" name="Freeform 92">
              <a:extLst>
                <a:ext uri="{FF2B5EF4-FFF2-40B4-BE49-F238E27FC236}">
                  <a16:creationId xmlns:a16="http://schemas.microsoft.com/office/drawing/2014/main" id="{F850D92B-FCF0-1B5A-29C2-6012812131EB}"/>
                </a:ext>
              </a:extLst>
            </p:cNvPr>
            <p:cNvSpPr>
              <a:spLocks/>
            </p:cNvSpPr>
            <p:nvPr/>
          </p:nvSpPr>
          <p:spPr bwMode="auto">
            <a:xfrm>
              <a:off x="3288" y="1108"/>
              <a:ext cx="47" cy="138"/>
            </a:xfrm>
            <a:custGeom>
              <a:avLst/>
              <a:gdLst>
                <a:gd name="T0" fmla="*/ 45 w 47"/>
                <a:gd name="T1" fmla="*/ 0 h 138"/>
                <a:gd name="T2" fmla="*/ 46 w 47"/>
                <a:gd name="T3" fmla="*/ 0 h 138"/>
                <a:gd name="T4" fmla="*/ 46 w 47"/>
                <a:gd name="T5" fmla="*/ 0 h 138"/>
                <a:gd name="T6" fmla="*/ 47 w 47"/>
                <a:gd name="T7" fmla="*/ 0 h 138"/>
                <a:gd name="T8" fmla="*/ 47 w 47"/>
                <a:gd name="T9" fmla="*/ 2 h 138"/>
                <a:gd name="T10" fmla="*/ 47 w 47"/>
                <a:gd name="T11" fmla="*/ 3 h 138"/>
                <a:gd name="T12" fmla="*/ 47 w 47"/>
                <a:gd name="T13" fmla="*/ 3 h 138"/>
                <a:gd name="T14" fmla="*/ 47 w 47"/>
                <a:gd name="T15" fmla="*/ 4 h 138"/>
                <a:gd name="T16" fmla="*/ 47 w 47"/>
                <a:gd name="T17" fmla="*/ 5 h 138"/>
                <a:gd name="T18" fmla="*/ 38 w 47"/>
                <a:gd name="T19" fmla="*/ 18 h 138"/>
                <a:gd name="T20" fmla="*/ 31 w 47"/>
                <a:gd name="T21" fmla="*/ 32 h 138"/>
                <a:gd name="T22" fmla="*/ 24 w 47"/>
                <a:gd name="T23" fmla="*/ 47 h 138"/>
                <a:gd name="T24" fmla="*/ 18 w 47"/>
                <a:gd name="T25" fmla="*/ 64 h 138"/>
                <a:gd name="T26" fmla="*/ 14 w 47"/>
                <a:gd name="T27" fmla="*/ 82 h 138"/>
                <a:gd name="T28" fmla="*/ 9 w 47"/>
                <a:gd name="T29" fmla="*/ 100 h 138"/>
                <a:gd name="T30" fmla="*/ 6 w 47"/>
                <a:gd name="T31" fmla="*/ 119 h 138"/>
                <a:gd name="T32" fmla="*/ 4 w 47"/>
                <a:gd name="T33" fmla="*/ 138 h 138"/>
                <a:gd name="T34" fmla="*/ 3 w 47"/>
                <a:gd name="T35" fmla="*/ 138 h 138"/>
                <a:gd name="T36" fmla="*/ 3 w 47"/>
                <a:gd name="T37" fmla="*/ 137 h 138"/>
                <a:gd name="T38" fmla="*/ 2 w 47"/>
                <a:gd name="T39" fmla="*/ 137 h 138"/>
                <a:gd name="T40" fmla="*/ 0 w 47"/>
                <a:gd name="T41" fmla="*/ 137 h 138"/>
                <a:gd name="T42" fmla="*/ 4 w 47"/>
                <a:gd name="T43" fmla="*/ 117 h 138"/>
                <a:gd name="T44" fmla="*/ 7 w 47"/>
                <a:gd name="T45" fmla="*/ 98 h 138"/>
                <a:gd name="T46" fmla="*/ 10 w 47"/>
                <a:gd name="T47" fmla="*/ 80 h 138"/>
                <a:gd name="T48" fmla="*/ 16 w 47"/>
                <a:gd name="T49" fmla="*/ 62 h 138"/>
                <a:gd name="T50" fmla="*/ 22 w 47"/>
                <a:gd name="T51" fmla="*/ 44 h 138"/>
                <a:gd name="T52" fmla="*/ 28 w 47"/>
                <a:gd name="T53" fmla="*/ 28 h 138"/>
                <a:gd name="T54" fmla="*/ 36 w 47"/>
                <a:gd name="T55" fmla="*/ 14 h 138"/>
                <a:gd name="T56" fmla="*/ 45 w 47"/>
                <a:gd name="T57" fmla="*/ 0 h 13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7"/>
                <a:gd name="T88" fmla="*/ 0 h 138"/>
                <a:gd name="T89" fmla="*/ 47 w 47"/>
                <a:gd name="T90" fmla="*/ 138 h 13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7" h="138">
                  <a:moveTo>
                    <a:pt x="45" y="0"/>
                  </a:moveTo>
                  <a:lnTo>
                    <a:pt x="46" y="0"/>
                  </a:lnTo>
                  <a:lnTo>
                    <a:pt x="47" y="0"/>
                  </a:lnTo>
                  <a:lnTo>
                    <a:pt x="47" y="2"/>
                  </a:lnTo>
                  <a:lnTo>
                    <a:pt x="47" y="3"/>
                  </a:lnTo>
                  <a:lnTo>
                    <a:pt x="47" y="4"/>
                  </a:lnTo>
                  <a:lnTo>
                    <a:pt x="47" y="5"/>
                  </a:lnTo>
                  <a:lnTo>
                    <a:pt x="38" y="18"/>
                  </a:lnTo>
                  <a:lnTo>
                    <a:pt x="31" y="32"/>
                  </a:lnTo>
                  <a:lnTo>
                    <a:pt x="24" y="47"/>
                  </a:lnTo>
                  <a:lnTo>
                    <a:pt x="18" y="64"/>
                  </a:lnTo>
                  <a:lnTo>
                    <a:pt x="14" y="82"/>
                  </a:lnTo>
                  <a:lnTo>
                    <a:pt x="9" y="100"/>
                  </a:lnTo>
                  <a:lnTo>
                    <a:pt x="6" y="119"/>
                  </a:lnTo>
                  <a:lnTo>
                    <a:pt x="4" y="138"/>
                  </a:lnTo>
                  <a:lnTo>
                    <a:pt x="3" y="138"/>
                  </a:lnTo>
                  <a:lnTo>
                    <a:pt x="3" y="137"/>
                  </a:lnTo>
                  <a:lnTo>
                    <a:pt x="2" y="137"/>
                  </a:lnTo>
                  <a:lnTo>
                    <a:pt x="0" y="137"/>
                  </a:lnTo>
                  <a:lnTo>
                    <a:pt x="4" y="117"/>
                  </a:lnTo>
                  <a:lnTo>
                    <a:pt x="7" y="98"/>
                  </a:lnTo>
                  <a:lnTo>
                    <a:pt x="10" y="80"/>
                  </a:lnTo>
                  <a:lnTo>
                    <a:pt x="16" y="62"/>
                  </a:lnTo>
                  <a:lnTo>
                    <a:pt x="22" y="44"/>
                  </a:lnTo>
                  <a:lnTo>
                    <a:pt x="28" y="28"/>
                  </a:lnTo>
                  <a:lnTo>
                    <a:pt x="36" y="14"/>
                  </a:lnTo>
                  <a:lnTo>
                    <a:pt x="45" y="0"/>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876" name="Freeform 93">
              <a:extLst>
                <a:ext uri="{FF2B5EF4-FFF2-40B4-BE49-F238E27FC236}">
                  <a16:creationId xmlns:a16="http://schemas.microsoft.com/office/drawing/2014/main" id="{074989DA-EDA2-7FD6-8DA9-5D3D0BE8175A}"/>
                </a:ext>
              </a:extLst>
            </p:cNvPr>
            <p:cNvSpPr>
              <a:spLocks/>
            </p:cNvSpPr>
            <p:nvPr/>
          </p:nvSpPr>
          <p:spPr bwMode="auto">
            <a:xfrm>
              <a:off x="3303" y="1119"/>
              <a:ext cx="37" cy="128"/>
            </a:xfrm>
            <a:custGeom>
              <a:avLst/>
              <a:gdLst>
                <a:gd name="T0" fmla="*/ 33 w 37"/>
                <a:gd name="T1" fmla="*/ 1 h 128"/>
                <a:gd name="T2" fmla="*/ 35 w 37"/>
                <a:gd name="T3" fmla="*/ 0 h 128"/>
                <a:gd name="T4" fmla="*/ 35 w 37"/>
                <a:gd name="T5" fmla="*/ 0 h 128"/>
                <a:gd name="T6" fmla="*/ 36 w 37"/>
                <a:gd name="T7" fmla="*/ 0 h 128"/>
                <a:gd name="T8" fmla="*/ 36 w 37"/>
                <a:gd name="T9" fmla="*/ 1 h 128"/>
                <a:gd name="T10" fmla="*/ 37 w 37"/>
                <a:gd name="T11" fmla="*/ 2 h 128"/>
                <a:gd name="T12" fmla="*/ 37 w 37"/>
                <a:gd name="T13" fmla="*/ 2 h 128"/>
                <a:gd name="T14" fmla="*/ 37 w 37"/>
                <a:gd name="T15" fmla="*/ 3 h 128"/>
                <a:gd name="T16" fmla="*/ 36 w 37"/>
                <a:gd name="T17" fmla="*/ 4 h 128"/>
                <a:gd name="T18" fmla="*/ 29 w 37"/>
                <a:gd name="T19" fmla="*/ 17 h 128"/>
                <a:gd name="T20" fmla="*/ 22 w 37"/>
                <a:gd name="T21" fmla="*/ 31 h 128"/>
                <a:gd name="T22" fmla="*/ 18 w 37"/>
                <a:gd name="T23" fmla="*/ 45 h 128"/>
                <a:gd name="T24" fmla="*/ 13 w 37"/>
                <a:gd name="T25" fmla="*/ 61 h 128"/>
                <a:gd name="T26" fmla="*/ 10 w 37"/>
                <a:gd name="T27" fmla="*/ 78 h 128"/>
                <a:gd name="T28" fmla="*/ 7 w 37"/>
                <a:gd name="T29" fmla="*/ 94 h 128"/>
                <a:gd name="T30" fmla="*/ 4 w 37"/>
                <a:gd name="T31" fmla="*/ 111 h 128"/>
                <a:gd name="T32" fmla="*/ 2 w 37"/>
                <a:gd name="T33" fmla="*/ 128 h 128"/>
                <a:gd name="T34" fmla="*/ 1 w 37"/>
                <a:gd name="T35" fmla="*/ 128 h 128"/>
                <a:gd name="T36" fmla="*/ 1 w 37"/>
                <a:gd name="T37" fmla="*/ 128 h 128"/>
                <a:gd name="T38" fmla="*/ 1 w 37"/>
                <a:gd name="T39" fmla="*/ 128 h 128"/>
                <a:gd name="T40" fmla="*/ 0 w 37"/>
                <a:gd name="T41" fmla="*/ 128 h 128"/>
                <a:gd name="T42" fmla="*/ 1 w 37"/>
                <a:gd name="T43" fmla="*/ 110 h 128"/>
                <a:gd name="T44" fmla="*/ 3 w 37"/>
                <a:gd name="T45" fmla="*/ 93 h 128"/>
                <a:gd name="T46" fmla="*/ 7 w 37"/>
                <a:gd name="T47" fmla="*/ 77 h 128"/>
                <a:gd name="T48" fmla="*/ 10 w 37"/>
                <a:gd name="T49" fmla="*/ 60 h 128"/>
                <a:gd name="T50" fmla="*/ 14 w 37"/>
                <a:gd name="T51" fmla="*/ 44 h 128"/>
                <a:gd name="T52" fmla="*/ 20 w 37"/>
                <a:gd name="T53" fmla="*/ 29 h 128"/>
                <a:gd name="T54" fmla="*/ 27 w 37"/>
                <a:gd name="T55" fmla="*/ 14 h 128"/>
                <a:gd name="T56" fmla="*/ 33 w 37"/>
                <a:gd name="T57" fmla="*/ 1 h 12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7"/>
                <a:gd name="T88" fmla="*/ 0 h 128"/>
                <a:gd name="T89" fmla="*/ 37 w 37"/>
                <a:gd name="T90" fmla="*/ 128 h 12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7" h="128">
                  <a:moveTo>
                    <a:pt x="33" y="1"/>
                  </a:moveTo>
                  <a:lnTo>
                    <a:pt x="35" y="0"/>
                  </a:lnTo>
                  <a:lnTo>
                    <a:pt x="36" y="0"/>
                  </a:lnTo>
                  <a:lnTo>
                    <a:pt x="36" y="1"/>
                  </a:lnTo>
                  <a:lnTo>
                    <a:pt x="37" y="2"/>
                  </a:lnTo>
                  <a:lnTo>
                    <a:pt x="37" y="3"/>
                  </a:lnTo>
                  <a:lnTo>
                    <a:pt x="36" y="4"/>
                  </a:lnTo>
                  <a:lnTo>
                    <a:pt x="29" y="17"/>
                  </a:lnTo>
                  <a:lnTo>
                    <a:pt x="22" y="31"/>
                  </a:lnTo>
                  <a:lnTo>
                    <a:pt x="18" y="45"/>
                  </a:lnTo>
                  <a:lnTo>
                    <a:pt x="13" y="61"/>
                  </a:lnTo>
                  <a:lnTo>
                    <a:pt x="10" y="78"/>
                  </a:lnTo>
                  <a:lnTo>
                    <a:pt x="7" y="94"/>
                  </a:lnTo>
                  <a:lnTo>
                    <a:pt x="4" y="111"/>
                  </a:lnTo>
                  <a:lnTo>
                    <a:pt x="2" y="128"/>
                  </a:lnTo>
                  <a:lnTo>
                    <a:pt x="1" y="128"/>
                  </a:lnTo>
                  <a:lnTo>
                    <a:pt x="0" y="128"/>
                  </a:lnTo>
                  <a:lnTo>
                    <a:pt x="1" y="110"/>
                  </a:lnTo>
                  <a:lnTo>
                    <a:pt x="3" y="93"/>
                  </a:lnTo>
                  <a:lnTo>
                    <a:pt x="7" y="77"/>
                  </a:lnTo>
                  <a:lnTo>
                    <a:pt x="10" y="60"/>
                  </a:lnTo>
                  <a:lnTo>
                    <a:pt x="14" y="44"/>
                  </a:lnTo>
                  <a:lnTo>
                    <a:pt x="20" y="29"/>
                  </a:lnTo>
                  <a:lnTo>
                    <a:pt x="27" y="14"/>
                  </a:lnTo>
                  <a:lnTo>
                    <a:pt x="33" y="1"/>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877" name="Freeform 94">
              <a:extLst>
                <a:ext uri="{FF2B5EF4-FFF2-40B4-BE49-F238E27FC236}">
                  <a16:creationId xmlns:a16="http://schemas.microsoft.com/office/drawing/2014/main" id="{19379E81-D851-705A-95A7-7C5473B87DB7}"/>
                </a:ext>
              </a:extLst>
            </p:cNvPr>
            <p:cNvSpPr>
              <a:spLocks/>
            </p:cNvSpPr>
            <p:nvPr/>
          </p:nvSpPr>
          <p:spPr bwMode="auto">
            <a:xfrm>
              <a:off x="3301" y="1271"/>
              <a:ext cx="3" cy="18"/>
            </a:xfrm>
            <a:custGeom>
              <a:avLst/>
              <a:gdLst>
                <a:gd name="T0" fmla="*/ 3 w 3"/>
                <a:gd name="T1" fmla="*/ 0 h 18"/>
                <a:gd name="T2" fmla="*/ 3 w 3"/>
                <a:gd name="T3" fmla="*/ 5 h 18"/>
                <a:gd name="T4" fmla="*/ 3 w 3"/>
                <a:gd name="T5" fmla="*/ 9 h 18"/>
                <a:gd name="T6" fmla="*/ 2 w 3"/>
                <a:gd name="T7" fmla="*/ 14 h 18"/>
                <a:gd name="T8" fmla="*/ 2 w 3"/>
                <a:gd name="T9" fmla="*/ 18 h 18"/>
                <a:gd name="T10" fmla="*/ 2 w 3"/>
                <a:gd name="T11" fmla="*/ 18 h 18"/>
                <a:gd name="T12" fmla="*/ 1 w 3"/>
                <a:gd name="T13" fmla="*/ 17 h 18"/>
                <a:gd name="T14" fmla="*/ 1 w 3"/>
                <a:gd name="T15" fmla="*/ 17 h 18"/>
                <a:gd name="T16" fmla="*/ 0 w 3"/>
                <a:gd name="T17" fmla="*/ 17 h 18"/>
                <a:gd name="T18" fmla="*/ 0 w 3"/>
                <a:gd name="T19" fmla="*/ 14 h 18"/>
                <a:gd name="T20" fmla="*/ 0 w 3"/>
                <a:gd name="T21" fmla="*/ 10 h 18"/>
                <a:gd name="T22" fmla="*/ 0 w 3"/>
                <a:gd name="T23" fmla="*/ 7 h 18"/>
                <a:gd name="T24" fmla="*/ 0 w 3"/>
                <a:gd name="T25" fmla="*/ 4 h 18"/>
                <a:gd name="T26" fmla="*/ 1 w 3"/>
                <a:gd name="T27" fmla="*/ 3 h 18"/>
                <a:gd name="T28" fmla="*/ 2 w 3"/>
                <a:gd name="T29" fmla="*/ 2 h 18"/>
                <a:gd name="T30" fmla="*/ 2 w 3"/>
                <a:gd name="T31" fmla="*/ 2 h 18"/>
                <a:gd name="T32" fmla="*/ 3 w 3"/>
                <a:gd name="T33" fmla="*/ 0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
                <a:gd name="T52" fmla="*/ 0 h 18"/>
                <a:gd name="T53" fmla="*/ 3 w 3"/>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 h="18">
                  <a:moveTo>
                    <a:pt x="3" y="0"/>
                  </a:moveTo>
                  <a:lnTo>
                    <a:pt x="3" y="5"/>
                  </a:lnTo>
                  <a:lnTo>
                    <a:pt x="3" y="9"/>
                  </a:lnTo>
                  <a:lnTo>
                    <a:pt x="2" y="14"/>
                  </a:lnTo>
                  <a:lnTo>
                    <a:pt x="2" y="18"/>
                  </a:lnTo>
                  <a:lnTo>
                    <a:pt x="1" y="17"/>
                  </a:lnTo>
                  <a:lnTo>
                    <a:pt x="0" y="17"/>
                  </a:lnTo>
                  <a:lnTo>
                    <a:pt x="0" y="14"/>
                  </a:lnTo>
                  <a:lnTo>
                    <a:pt x="0" y="10"/>
                  </a:lnTo>
                  <a:lnTo>
                    <a:pt x="0" y="7"/>
                  </a:lnTo>
                  <a:lnTo>
                    <a:pt x="0" y="4"/>
                  </a:lnTo>
                  <a:lnTo>
                    <a:pt x="1" y="3"/>
                  </a:lnTo>
                  <a:lnTo>
                    <a:pt x="2" y="2"/>
                  </a:lnTo>
                  <a:lnTo>
                    <a:pt x="3" y="0"/>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878" name="Freeform 95">
              <a:extLst>
                <a:ext uri="{FF2B5EF4-FFF2-40B4-BE49-F238E27FC236}">
                  <a16:creationId xmlns:a16="http://schemas.microsoft.com/office/drawing/2014/main" id="{7959CAFE-B2F0-3A0A-D0CE-4E24732ED5F0}"/>
                </a:ext>
              </a:extLst>
            </p:cNvPr>
            <p:cNvSpPr>
              <a:spLocks/>
            </p:cNvSpPr>
            <p:nvPr/>
          </p:nvSpPr>
          <p:spPr bwMode="auto">
            <a:xfrm>
              <a:off x="3310" y="1139"/>
              <a:ext cx="40" cy="108"/>
            </a:xfrm>
            <a:custGeom>
              <a:avLst/>
              <a:gdLst>
                <a:gd name="T0" fmla="*/ 36 w 40"/>
                <a:gd name="T1" fmla="*/ 0 h 108"/>
                <a:gd name="T2" fmla="*/ 38 w 40"/>
                <a:gd name="T3" fmla="*/ 0 h 108"/>
                <a:gd name="T4" fmla="*/ 38 w 40"/>
                <a:gd name="T5" fmla="*/ 0 h 108"/>
                <a:gd name="T6" fmla="*/ 39 w 40"/>
                <a:gd name="T7" fmla="*/ 1 h 108"/>
                <a:gd name="T8" fmla="*/ 39 w 40"/>
                <a:gd name="T9" fmla="*/ 2 h 108"/>
                <a:gd name="T10" fmla="*/ 40 w 40"/>
                <a:gd name="T11" fmla="*/ 3 h 108"/>
                <a:gd name="T12" fmla="*/ 40 w 40"/>
                <a:gd name="T13" fmla="*/ 3 h 108"/>
                <a:gd name="T14" fmla="*/ 40 w 40"/>
                <a:gd name="T15" fmla="*/ 4 h 108"/>
                <a:gd name="T16" fmla="*/ 39 w 40"/>
                <a:gd name="T17" fmla="*/ 5 h 108"/>
                <a:gd name="T18" fmla="*/ 31 w 40"/>
                <a:gd name="T19" fmla="*/ 13 h 108"/>
                <a:gd name="T20" fmla="*/ 24 w 40"/>
                <a:gd name="T21" fmla="*/ 22 h 108"/>
                <a:gd name="T22" fmla="*/ 19 w 40"/>
                <a:gd name="T23" fmla="*/ 33 h 108"/>
                <a:gd name="T24" fmla="*/ 14 w 40"/>
                <a:gd name="T25" fmla="*/ 45 h 108"/>
                <a:gd name="T26" fmla="*/ 10 w 40"/>
                <a:gd name="T27" fmla="*/ 60 h 108"/>
                <a:gd name="T28" fmla="*/ 6 w 40"/>
                <a:gd name="T29" fmla="*/ 74 h 108"/>
                <a:gd name="T30" fmla="*/ 4 w 40"/>
                <a:gd name="T31" fmla="*/ 91 h 108"/>
                <a:gd name="T32" fmla="*/ 3 w 40"/>
                <a:gd name="T33" fmla="*/ 108 h 108"/>
                <a:gd name="T34" fmla="*/ 2 w 40"/>
                <a:gd name="T35" fmla="*/ 108 h 108"/>
                <a:gd name="T36" fmla="*/ 2 w 40"/>
                <a:gd name="T37" fmla="*/ 108 h 108"/>
                <a:gd name="T38" fmla="*/ 1 w 40"/>
                <a:gd name="T39" fmla="*/ 108 h 108"/>
                <a:gd name="T40" fmla="*/ 0 w 40"/>
                <a:gd name="T41" fmla="*/ 108 h 108"/>
                <a:gd name="T42" fmla="*/ 1 w 40"/>
                <a:gd name="T43" fmla="*/ 90 h 108"/>
                <a:gd name="T44" fmla="*/ 3 w 40"/>
                <a:gd name="T45" fmla="*/ 73 h 108"/>
                <a:gd name="T46" fmla="*/ 6 w 40"/>
                <a:gd name="T47" fmla="*/ 57 h 108"/>
                <a:gd name="T48" fmla="*/ 10 w 40"/>
                <a:gd name="T49" fmla="*/ 42 h 108"/>
                <a:gd name="T50" fmla="*/ 14 w 40"/>
                <a:gd name="T51" fmla="*/ 29 h 108"/>
                <a:gd name="T52" fmla="*/ 21 w 40"/>
                <a:gd name="T53" fmla="*/ 17 h 108"/>
                <a:gd name="T54" fmla="*/ 28 w 40"/>
                <a:gd name="T55" fmla="*/ 7 h 108"/>
                <a:gd name="T56" fmla="*/ 36 w 40"/>
                <a:gd name="T57" fmla="*/ 0 h 10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0"/>
                <a:gd name="T88" fmla="*/ 0 h 108"/>
                <a:gd name="T89" fmla="*/ 40 w 40"/>
                <a:gd name="T90" fmla="*/ 108 h 10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0" h="108">
                  <a:moveTo>
                    <a:pt x="36" y="0"/>
                  </a:moveTo>
                  <a:lnTo>
                    <a:pt x="38" y="0"/>
                  </a:lnTo>
                  <a:lnTo>
                    <a:pt x="39" y="1"/>
                  </a:lnTo>
                  <a:lnTo>
                    <a:pt x="39" y="2"/>
                  </a:lnTo>
                  <a:lnTo>
                    <a:pt x="40" y="3"/>
                  </a:lnTo>
                  <a:lnTo>
                    <a:pt x="40" y="4"/>
                  </a:lnTo>
                  <a:lnTo>
                    <a:pt x="39" y="5"/>
                  </a:lnTo>
                  <a:lnTo>
                    <a:pt x="31" y="13"/>
                  </a:lnTo>
                  <a:lnTo>
                    <a:pt x="24" y="22"/>
                  </a:lnTo>
                  <a:lnTo>
                    <a:pt x="19" y="33"/>
                  </a:lnTo>
                  <a:lnTo>
                    <a:pt x="14" y="45"/>
                  </a:lnTo>
                  <a:lnTo>
                    <a:pt x="10" y="60"/>
                  </a:lnTo>
                  <a:lnTo>
                    <a:pt x="6" y="74"/>
                  </a:lnTo>
                  <a:lnTo>
                    <a:pt x="4" y="91"/>
                  </a:lnTo>
                  <a:lnTo>
                    <a:pt x="3" y="108"/>
                  </a:lnTo>
                  <a:lnTo>
                    <a:pt x="2" y="108"/>
                  </a:lnTo>
                  <a:lnTo>
                    <a:pt x="1" y="108"/>
                  </a:lnTo>
                  <a:lnTo>
                    <a:pt x="0" y="108"/>
                  </a:lnTo>
                  <a:lnTo>
                    <a:pt x="1" y="90"/>
                  </a:lnTo>
                  <a:lnTo>
                    <a:pt x="3" y="73"/>
                  </a:lnTo>
                  <a:lnTo>
                    <a:pt x="6" y="57"/>
                  </a:lnTo>
                  <a:lnTo>
                    <a:pt x="10" y="42"/>
                  </a:lnTo>
                  <a:lnTo>
                    <a:pt x="14" y="29"/>
                  </a:lnTo>
                  <a:lnTo>
                    <a:pt x="21" y="17"/>
                  </a:lnTo>
                  <a:lnTo>
                    <a:pt x="28" y="7"/>
                  </a:lnTo>
                  <a:lnTo>
                    <a:pt x="36" y="0"/>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879" name="Freeform 96">
              <a:extLst>
                <a:ext uri="{FF2B5EF4-FFF2-40B4-BE49-F238E27FC236}">
                  <a16:creationId xmlns:a16="http://schemas.microsoft.com/office/drawing/2014/main" id="{674D0651-B2EE-B026-DC35-17F01E240AB8}"/>
                </a:ext>
              </a:extLst>
            </p:cNvPr>
            <p:cNvSpPr>
              <a:spLocks/>
            </p:cNvSpPr>
            <p:nvPr/>
          </p:nvSpPr>
          <p:spPr bwMode="auto">
            <a:xfrm>
              <a:off x="3309" y="1259"/>
              <a:ext cx="4" cy="36"/>
            </a:xfrm>
            <a:custGeom>
              <a:avLst/>
              <a:gdLst>
                <a:gd name="T0" fmla="*/ 0 w 4"/>
                <a:gd name="T1" fmla="*/ 7 h 36"/>
                <a:gd name="T2" fmla="*/ 1 w 4"/>
                <a:gd name="T3" fmla="*/ 5 h 36"/>
                <a:gd name="T4" fmla="*/ 2 w 4"/>
                <a:gd name="T5" fmla="*/ 4 h 36"/>
                <a:gd name="T6" fmla="*/ 3 w 4"/>
                <a:gd name="T7" fmla="*/ 1 h 36"/>
                <a:gd name="T8" fmla="*/ 4 w 4"/>
                <a:gd name="T9" fmla="*/ 0 h 36"/>
                <a:gd name="T10" fmla="*/ 4 w 4"/>
                <a:gd name="T11" fmla="*/ 9 h 36"/>
                <a:gd name="T12" fmla="*/ 4 w 4"/>
                <a:gd name="T13" fmla="*/ 18 h 36"/>
                <a:gd name="T14" fmla="*/ 4 w 4"/>
                <a:gd name="T15" fmla="*/ 27 h 36"/>
                <a:gd name="T16" fmla="*/ 4 w 4"/>
                <a:gd name="T17" fmla="*/ 36 h 36"/>
                <a:gd name="T18" fmla="*/ 3 w 4"/>
                <a:gd name="T19" fmla="*/ 35 h 36"/>
                <a:gd name="T20" fmla="*/ 2 w 4"/>
                <a:gd name="T21" fmla="*/ 35 h 36"/>
                <a:gd name="T22" fmla="*/ 1 w 4"/>
                <a:gd name="T23" fmla="*/ 35 h 36"/>
                <a:gd name="T24" fmla="*/ 0 w 4"/>
                <a:gd name="T25" fmla="*/ 34 h 36"/>
                <a:gd name="T26" fmla="*/ 0 w 4"/>
                <a:gd name="T27" fmla="*/ 27 h 36"/>
                <a:gd name="T28" fmla="*/ 0 w 4"/>
                <a:gd name="T29" fmla="*/ 20 h 36"/>
                <a:gd name="T30" fmla="*/ 0 w 4"/>
                <a:gd name="T31" fmla="*/ 14 h 36"/>
                <a:gd name="T32" fmla="*/ 0 w 4"/>
                <a:gd name="T33" fmla="*/ 7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
                <a:gd name="T52" fmla="*/ 0 h 36"/>
                <a:gd name="T53" fmla="*/ 4 w 4"/>
                <a:gd name="T54" fmla="*/ 36 h 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 h="36">
                  <a:moveTo>
                    <a:pt x="0" y="7"/>
                  </a:moveTo>
                  <a:lnTo>
                    <a:pt x="1" y="5"/>
                  </a:lnTo>
                  <a:lnTo>
                    <a:pt x="2" y="4"/>
                  </a:lnTo>
                  <a:lnTo>
                    <a:pt x="3" y="1"/>
                  </a:lnTo>
                  <a:lnTo>
                    <a:pt x="4" y="0"/>
                  </a:lnTo>
                  <a:lnTo>
                    <a:pt x="4" y="9"/>
                  </a:lnTo>
                  <a:lnTo>
                    <a:pt x="4" y="18"/>
                  </a:lnTo>
                  <a:lnTo>
                    <a:pt x="4" y="27"/>
                  </a:lnTo>
                  <a:lnTo>
                    <a:pt x="4" y="36"/>
                  </a:lnTo>
                  <a:lnTo>
                    <a:pt x="3" y="35"/>
                  </a:lnTo>
                  <a:lnTo>
                    <a:pt x="2" y="35"/>
                  </a:lnTo>
                  <a:lnTo>
                    <a:pt x="1" y="35"/>
                  </a:lnTo>
                  <a:lnTo>
                    <a:pt x="0" y="34"/>
                  </a:lnTo>
                  <a:lnTo>
                    <a:pt x="0" y="27"/>
                  </a:lnTo>
                  <a:lnTo>
                    <a:pt x="0" y="20"/>
                  </a:lnTo>
                  <a:lnTo>
                    <a:pt x="0" y="14"/>
                  </a:lnTo>
                  <a:lnTo>
                    <a:pt x="0" y="7"/>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880" name="Freeform 97">
              <a:extLst>
                <a:ext uri="{FF2B5EF4-FFF2-40B4-BE49-F238E27FC236}">
                  <a16:creationId xmlns:a16="http://schemas.microsoft.com/office/drawing/2014/main" id="{3C37CD53-E160-0DBE-602D-78AA54546A1C}"/>
                </a:ext>
              </a:extLst>
            </p:cNvPr>
            <p:cNvSpPr>
              <a:spLocks/>
            </p:cNvSpPr>
            <p:nvPr/>
          </p:nvSpPr>
          <p:spPr bwMode="auto">
            <a:xfrm>
              <a:off x="3332" y="1110"/>
              <a:ext cx="26" cy="38"/>
            </a:xfrm>
            <a:custGeom>
              <a:avLst/>
              <a:gdLst>
                <a:gd name="T0" fmla="*/ 0 w 26"/>
                <a:gd name="T1" fmla="*/ 1 h 38"/>
                <a:gd name="T2" fmla="*/ 0 w 26"/>
                <a:gd name="T3" fmla="*/ 2 h 38"/>
                <a:gd name="T4" fmla="*/ 0 w 26"/>
                <a:gd name="T5" fmla="*/ 2 h 38"/>
                <a:gd name="T6" fmla="*/ 0 w 26"/>
                <a:gd name="T7" fmla="*/ 2 h 38"/>
                <a:gd name="T8" fmla="*/ 0 w 26"/>
                <a:gd name="T9" fmla="*/ 3 h 38"/>
                <a:gd name="T10" fmla="*/ 12 w 26"/>
                <a:gd name="T11" fmla="*/ 38 h 38"/>
                <a:gd name="T12" fmla="*/ 14 w 26"/>
                <a:gd name="T13" fmla="*/ 38 h 38"/>
                <a:gd name="T14" fmla="*/ 18 w 26"/>
                <a:gd name="T15" fmla="*/ 35 h 38"/>
                <a:gd name="T16" fmla="*/ 21 w 26"/>
                <a:gd name="T17" fmla="*/ 34 h 38"/>
                <a:gd name="T18" fmla="*/ 26 w 26"/>
                <a:gd name="T19" fmla="*/ 34 h 38"/>
                <a:gd name="T20" fmla="*/ 2 w 26"/>
                <a:gd name="T21" fmla="*/ 0 h 38"/>
                <a:gd name="T22" fmla="*/ 2 w 26"/>
                <a:gd name="T23" fmla="*/ 0 h 38"/>
                <a:gd name="T24" fmla="*/ 1 w 26"/>
                <a:gd name="T25" fmla="*/ 0 h 38"/>
                <a:gd name="T26" fmla="*/ 1 w 26"/>
                <a:gd name="T27" fmla="*/ 0 h 38"/>
                <a:gd name="T28" fmla="*/ 0 w 26"/>
                <a:gd name="T29" fmla="*/ 1 h 3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
                <a:gd name="T46" fmla="*/ 0 h 38"/>
                <a:gd name="T47" fmla="*/ 26 w 26"/>
                <a:gd name="T48" fmla="*/ 38 h 3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 h="38">
                  <a:moveTo>
                    <a:pt x="0" y="1"/>
                  </a:moveTo>
                  <a:lnTo>
                    <a:pt x="0" y="2"/>
                  </a:lnTo>
                  <a:lnTo>
                    <a:pt x="0" y="3"/>
                  </a:lnTo>
                  <a:lnTo>
                    <a:pt x="12" y="38"/>
                  </a:lnTo>
                  <a:lnTo>
                    <a:pt x="14" y="38"/>
                  </a:lnTo>
                  <a:lnTo>
                    <a:pt x="18" y="35"/>
                  </a:lnTo>
                  <a:lnTo>
                    <a:pt x="21" y="34"/>
                  </a:lnTo>
                  <a:lnTo>
                    <a:pt x="26" y="34"/>
                  </a:lnTo>
                  <a:lnTo>
                    <a:pt x="2" y="0"/>
                  </a:lnTo>
                  <a:lnTo>
                    <a:pt x="1" y="0"/>
                  </a:lnTo>
                  <a:lnTo>
                    <a:pt x="0" y="1"/>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881" name="Freeform 98">
              <a:extLst>
                <a:ext uri="{FF2B5EF4-FFF2-40B4-BE49-F238E27FC236}">
                  <a16:creationId xmlns:a16="http://schemas.microsoft.com/office/drawing/2014/main" id="{FE6061EB-CA21-3572-1180-86B1538F35A3}"/>
                </a:ext>
              </a:extLst>
            </p:cNvPr>
            <p:cNvSpPr>
              <a:spLocks/>
            </p:cNvSpPr>
            <p:nvPr/>
          </p:nvSpPr>
          <p:spPr bwMode="auto">
            <a:xfrm>
              <a:off x="3352" y="1285"/>
              <a:ext cx="9" cy="4"/>
            </a:xfrm>
            <a:custGeom>
              <a:avLst/>
              <a:gdLst>
                <a:gd name="T0" fmla="*/ 0 w 9"/>
                <a:gd name="T1" fmla="*/ 2 h 4"/>
                <a:gd name="T2" fmla="*/ 0 w 9"/>
                <a:gd name="T3" fmla="*/ 2 h 4"/>
                <a:gd name="T4" fmla="*/ 1 w 9"/>
                <a:gd name="T5" fmla="*/ 3 h 4"/>
                <a:gd name="T6" fmla="*/ 2 w 9"/>
                <a:gd name="T7" fmla="*/ 4 h 4"/>
                <a:gd name="T8" fmla="*/ 5 w 9"/>
                <a:gd name="T9" fmla="*/ 4 h 4"/>
                <a:gd name="T10" fmla="*/ 6 w 9"/>
                <a:gd name="T11" fmla="*/ 4 h 4"/>
                <a:gd name="T12" fmla="*/ 8 w 9"/>
                <a:gd name="T13" fmla="*/ 4 h 4"/>
                <a:gd name="T14" fmla="*/ 9 w 9"/>
                <a:gd name="T15" fmla="*/ 4 h 4"/>
                <a:gd name="T16" fmla="*/ 9 w 9"/>
                <a:gd name="T17" fmla="*/ 3 h 4"/>
                <a:gd name="T18" fmla="*/ 9 w 9"/>
                <a:gd name="T19" fmla="*/ 2 h 4"/>
                <a:gd name="T20" fmla="*/ 9 w 9"/>
                <a:gd name="T21" fmla="*/ 1 h 4"/>
                <a:gd name="T22" fmla="*/ 7 w 9"/>
                <a:gd name="T23" fmla="*/ 1 h 4"/>
                <a:gd name="T24" fmla="*/ 5 w 9"/>
                <a:gd name="T25" fmla="*/ 0 h 4"/>
                <a:gd name="T26" fmla="*/ 3 w 9"/>
                <a:gd name="T27" fmla="*/ 0 h 4"/>
                <a:gd name="T28" fmla="*/ 1 w 9"/>
                <a:gd name="T29" fmla="*/ 1 h 4"/>
                <a:gd name="T30" fmla="*/ 0 w 9"/>
                <a:gd name="T31" fmla="*/ 1 h 4"/>
                <a:gd name="T32" fmla="*/ 0 w 9"/>
                <a:gd name="T33" fmla="*/ 2 h 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
                <a:gd name="T52" fmla="*/ 0 h 4"/>
                <a:gd name="T53" fmla="*/ 9 w 9"/>
                <a:gd name="T54" fmla="*/ 4 h 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 h="4">
                  <a:moveTo>
                    <a:pt x="0" y="2"/>
                  </a:moveTo>
                  <a:lnTo>
                    <a:pt x="0" y="2"/>
                  </a:lnTo>
                  <a:lnTo>
                    <a:pt x="1" y="3"/>
                  </a:lnTo>
                  <a:lnTo>
                    <a:pt x="2" y="4"/>
                  </a:lnTo>
                  <a:lnTo>
                    <a:pt x="5" y="4"/>
                  </a:lnTo>
                  <a:lnTo>
                    <a:pt x="6" y="4"/>
                  </a:lnTo>
                  <a:lnTo>
                    <a:pt x="8" y="4"/>
                  </a:lnTo>
                  <a:lnTo>
                    <a:pt x="9" y="4"/>
                  </a:lnTo>
                  <a:lnTo>
                    <a:pt x="9" y="3"/>
                  </a:lnTo>
                  <a:lnTo>
                    <a:pt x="9" y="2"/>
                  </a:lnTo>
                  <a:lnTo>
                    <a:pt x="9" y="1"/>
                  </a:lnTo>
                  <a:lnTo>
                    <a:pt x="7" y="1"/>
                  </a:lnTo>
                  <a:lnTo>
                    <a:pt x="5" y="0"/>
                  </a:lnTo>
                  <a:lnTo>
                    <a:pt x="3" y="0"/>
                  </a:lnTo>
                  <a:lnTo>
                    <a:pt x="1" y="1"/>
                  </a:lnTo>
                  <a:lnTo>
                    <a:pt x="0" y="1"/>
                  </a:lnTo>
                  <a:lnTo>
                    <a:pt x="0" y="2"/>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882" name="Freeform 99">
              <a:extLst>
                <a:ext uri="{FF2B5EF4-FFF2-40B4-BE49-F238E27FC236}">
                  <a16:creationId xmlns:a16="http://schemas.microsoft.com/office/drawing/2014/main" id="{6D804FF2-6A5B-37CA-18B9-79572551AAB2}"/>
                </a:ext>
              </a:extLst>
            </p:cNvPr>
            <p:cNvSpPr>
              <a:spLocks/>
            </p:cNvSpPr>
            <p:nvPr/>
          </p:nvSpPr>
          <p:spPr bwMode="auto">
            <a:xfrm>
              <a:off x="3396" y="1220"/>
              <a:ext cx="58" cy="18"/>
            </a:xfrm>
            <a:custGeom>
              <a:avLst/>
              <a:gdLst>
                <a:gd name="T0" fmla="*/ 26 w 58"/>
                <a:gd name="T1" fmla="*/ 13 h 18"/>
                <a:gd name="T2" fmla="*/ 13 w 58"/>
                <a:gd name="T3" fmla="*/ 12 h 18"/>
                <a:gd name="T4" fmla="*/ 5 w 58"/>
                <a:gd name="T5" fmla="*/ 13 h 18"/>
                <a:gd name="T6" fmla="*/ 1 w 58"/>
                <a:gd name="T7" fmla="*/ 15 h 18"/>
                <a:gd name="T8" fmla="*/ 0 w 58"/>
                <a:gd name="T9" fmla="*/ 16 h 18"/>
                <a:gd name="T10" fmla="*/ 1 w 58"/>
                <a:gd name="T11" fmla="*/ 15 h 18"/>
                <a:gd name="T12" fmla="*/ 5 w 58"/>
                <a:gd name="T13" fmla="*/ 11 h 18"/>
                <a:gd name="T14" fmla="*/ 11 w 58"/>
                <a:gd name="T15" fmla="*/ 7 h 18"/>
                <a:gd name="T16" fmla="*/ 19 w 58"/>
                <a:gd name="T17" fmla="*/ 2 h 18"/>
                <a:gd name="T18" fmla="*/ 27 w 58"/>
                <a:gd name="T19" fmla="*/ 0 h 18"/>
                <a:gd name="T20" fmla="*/ 36 w 58"/>
                <a:gd name="T21" fmla="*/ 1 h 18"/>
                <a:gd name="T22" fmla="*/ 48 w 58"/>
                <a:gd name="T23" fmla="*/ 7 h 18"/>
                <a:gd name="T24" fmla="*/ 58 w 58"/>
                <a:gd name="T25" fmla="*/ 18 h 18"/>
                <a:gd name="T26" fmla="*/ 55 w 58"/>
                <a:gd name="T27" fmla="*/ 18 h 18"/>
                <a:gd name="T28" fmla="*/ 50 w 58"/>
                <a:gd name="T29" fmla="*/ 17 h 18"/>
                <a:gd name="T30" fmla="*/ 40 w 58"/>
                <a:gd name="T31" fmla="*/ 15 h 18"/>
                <a:gd name="T32" fmla="*/ 26 w 58"/>
                <a:gd name="T33" fmla="*/ 13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8"/>
                <a:gd name="T52" fmla="*/ 0 h 18"/>
                <a:gd name="T53" fmla="*/ 58 w 58"/>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8" h="18">
                  <a:moveTo>
                    <a:pt x="26" y="13"/>
                  </a:moveTo>
                  <a:lnTo>
                    <a:pt x="13" y="12"/>
                  </a:lnTo>
                  <a:lnTo>
                    <a:pt x="5" y="13"/>
                  </a:lnTo>
                  <a:lnTo>
                    <a:pt x="1" y="15"/>
                  </a:lnTo>
                  <a:lnTo>
                    <a:pt x="0" y="16"/>
                  </a:lnTo>
                  <a:lnTo>
                    <a:pt x="1" y="15"/>
                  </a:lnTo>
                  <a:lnTo>
                    <a:pt x="5" y="11"/>
                  </a:lnTo>
                  <a:lnTo>
                    <a:pt x="11" y="7"/>
                  </a:lnTo>
                  <a:lnTo>
                    <a:pt x="19" y="2"/>
                  </a:lnTo>
                  <a:lnTo>
                    <a:pt x="27" y="0"/>
                  </a:lnTo>
                  <a:lnTo>
                    <a:pt x="36" y="1"/>
                  </a:lnTo>
                  <a:lnTo>
                    <a:pt x="48" y="7"/>
                  </a:lnTo>
                  <a:lnTo>
                    <a:pt x="58" y="18"/>
                  </a:lnTo>
                  <a:lnTo>
                    <a:pt x="55" y="18"/>
                  </a:lnTo>
                  <a:lnTo>
                    <a:pt x="50" y="17"/>
                  </a:lnTo>
                  <a:lnTo>
                    <a:pt x="40" y="15"/>
                  </a:lnTo>
                  <a:lnTo>
                    <a:pt x="26" y="13"/>
                  </a:lnTo>
                  <a:close/>
                </a:path>
              </a:pathLst>
            </a:custGeom>
            <a:solidFill>
              <a:srgbClr val="CC75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883" name="Freeform 100">
              <a:extLst>
                <a:ext uri="{FF2B5EF4-FFF2-40B4-BE49-F238E27FC236}">
                  <a16:creationId xmlns:a16="http://schemas.microsoft.com/office/drawing/2014/main" id="{649B355C-B1B5-1D4C-58A8-26C1069718A3}"/>
                </a:ext>
              </a:extLst>
            </p:cNvPr>
            <p:cNvSpPr>
              <a:spLocks/>
            </p:cNvSpPr>
            <p:nvPr/>
          </p:nvSpPr>
          <p:spPr bwMode="auto">
            <a:xfrm>
              <a:off x="3398" y="1218"/>
              <a:ext cx="59" cy="20"/>
            </a:xfrm>
            <a:custGeom>
              <a:avLst/>
              <a:gdLst>
                <a:gd name="T0" fmla="*/ 59 w 59"/>
                <a:gd name="T1" fmla="*/ 20 h 20"/>
                <a:gd name="T2" fmla="*/ 58 w 59"/>
                <a:gd name="T3" fmla="*/ 18 h 20"/>
                <a:gd name="T4" fmla="*/ 56 w 59"/>
                <a:gd name="T5" fmla="*/ 13 h 20"/>
                <a:gd name="T6" fmla="*/ 51 w 59"/>
                <a:gd name="T7" fmla="*/ 8 h 20"/>
                <a:gd name="T8" fmla="*/ 44 w 59"/>
                <a:gd name="T9" fmla="*/ 3 h 20"/>
                <a:gd name="T10" fmla="*/ 37 w 59"/>
                <a:gd name="T11" fmla="*/ 0 h 20"/>
                <a:gd name="T12" fmla="*/ 25 w 59"/>
                <a:gd name="T13" fmla="*/ 0 h 20"/>
                <a:gd name="T14" fmla="*/ 14 w 59"/>
                <a:gd name="T15" fmla="*/ 5 h 20"/>
                <a:gd name="T16" fmla="*/ 0 w 59"/>
                <a:gd name="T17" fmla="*/ 17 h 20"/>
                <a:gd name="T18" fmla="*/ 1 w 59"/>
                <a:gd name="T19" fmla="*/ 15 h 20"/>
                <a:gd name="T20" fmla="*/ 5 w 59"/>
                <a:gd name="T21" fmla="*/ 13 h 20"/>
                <a:gd name="T22" fmla="*/ 11 w 59"/>
                <a:gd name="T23" fmla="*/ 10 h 20"/>
                <a:gd name="T24" fmla="*/ 19 w 59"/>
                <a:gd name="T25" fmla="*/ 7 h 20"/>
                <a:gd name="T26" fmla="*/ 27 w 59"/>
                <a:gd name="T27" fmla="*/ 5 h 20"/>
                <a:gd name="T28" fmla="*/ 36 w 59"/>
                <a:gd name="T29" fmla="*/ 7 h 20"/>
                <a:gd name="T30" fmla="*/ 46 w 59"/>
                <a:gd name="T31" fmla="*/ 11 h 20"/>
                <a:gd name="T32" fmla="*/ 55 w 59"/>
                <a:gd name="T33" fmla="*/ 20 h 20"/>
                <a:gd name="T34" fmla="*/ 59 w 59"/>
                <a:gd name="T35" fmla="*/ 20 h 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9"/>
                <a:gd name="T55" fmla="*/ 0 h 20"/>
                <a:gd name="T56" fmla="*/ 59 w 59"/>
                <a:gd name="T57" fmla="*/ 20 h 2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9" h="20">
                  <a:moveTo>
                    <a:pt x="59" y="20"/>
                  </a:moveTo>
                  <a:lnTo>
                    <a:pt x="58" y="18"/>
                  </a:lnTo>
                  <a:lnTo>
                    <a:pt x="56" y="13"/>
                  </a:lnTo>
                  <a:lnTo>
                    <a:pt x="51" y="8"/>
                  </a:lnTo>
                  <a:lnTo>
                    <a:pt x="44" y="3"/>
                  </a:lnTo>
                  <a:lnTo>
                    <a:pt x="37" y="0"/>
                  </a:lnTo>
                  <a:lnTo>
                    <a:pt x="25" y="0"/>
                  </a:lnTo>
                  <a:lnTo>
                    <a:pt x="14" y="5"/>
                  </a:lnTo>
                  <a:lnTo>
                    <a:pt x="0" y="17"/>
                  </a:lnTo>
                  <a:lnTo>
                    <a:pt x="1" y="15"/>
                  </a:lnTo>
                  <a:lnTo>
                    <a:pt x="5" y="13"/>
                  </a:lnTo>
                  <a:lnTo>
                    <a:pt x="11" y="10"/>
                  </a:lnTo>
                  <a:lnTo>
                    <a:pt x="19" y="7"/>
                  </a:lnTo>
                  <a:lnTo>
                    <a:pt x="27" y="5"/>
                  </a:lnTo>
                  <a:lnTo>
                    <a:pt x="36" y="7"/>
                  </a:lnTo>
                  <a:lnTo>
                    <a:pt x="46" y="11"/>
                  </a:lnTo>
                  <a:lnTo>
                    <a:pt x="55" y="20"/>
                  </a:lnTo>
                  <a:lnTo>
                    <a:pt x="59" y="20"/>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884" name="Freeform 101">
              <a:extLst>
                <a:ext uri="{FF2B5EF4-FFF2-40B4-BE49-F238E27FC236}">
                  <a16:creationId xmlns:a16="http://schemas.microsoft.com/office/drawing/2014/main" id="{7B9BEC01-EB03-12E2-AA29-F14D5102D25B}"/>
                </a:ext>
              </a:extLst>
            </p:cNvPr>
            <p:cNvSpPr>
              <a:spLocks/>
            </p:cNvSpPr>
            <p:nvPr/>
          </p:nvSpPr>
          <p:spPr bwMode="auto">
            <a:xfrm>
              <a:off x="3313" y="1201"/>
              <a:ext cx="54" cy="29"/>
            </a:xfrm>
            <a:custGeom>
              <a:avLst/>
              <a:gdLst>
                <a:gd name="T0" fmla="*/ 30 w 54"/>
                <a:gd name="T1" fmla="*/ 16 h 29"/>
                <a:gd name="T2" fmla="*/ 42 w 54"/>
                <a:gd name="T3" fmla="*/ 20 h 29"/>
                <a:gd name="T4" fmla="*/ 50 w 54"/>
                <a:gd name="T5" fmla="*/ 25 h 29"/>
                <a:gd name="T6" fmla="*/ 52 w 54"/>
                <a:gd name="T7" fmla="*/ 28 h 29"/>
                <a:gd name="T8" fmla="*/ 54 w 54"/>
                <a:gd name="T9" fmla="*/ 29 h 29"/>
                <a:gd name="T10" fmla="*/ 52 w 54"/>
                <a:gd name="T11" fmla="*/ 27 h 29"/>
                <a:gd name="T12" fmla="*/ 51 w 54"/>
                <a:gd name="T13" fmla="*/ 22 h 29"/>
                <a:gd name="T14" fmla="*/ 48 w 54"/>
                <a:gd name="T15" fmla="*/ 16 h 29"/>
                <a:gd name="T16" fmla="*/ 42 w 54"/>
                <a:gd name="T17" fmla="*/ 9 h 29"/>
                <a:gd name="T18" fmla="*/ 35 w 54"/>
                <a:gd name="T19" fmla="*/ 3 h 29"/>
                <a:gd name="T20" fmla="*/ 26 w 54"/>
                <a:gd name="T21" fmla="*/ 0 h 29"/>
                <a:gd name="T22" fmla="*/ 15 w 54"/>
                <a:gd name="T23" fmla="*/ 0 h 29"/>
                <a:gd name="T24" fmla="*/ 0 w 54"/>
                <a:gd name="T25" fmla="*/ 6 h 29"/>
                <a:gd name="T26" fmla="*/ 2 w 54"/>
                <a:gd name="T27" fmla="*/ 6 h 29"/>
                <a:gd name="T28" fmla="*/ 7 w 54"/>
                <a:gd name="T29" fmla="*/ 8 h 29"/>
                <a:gd name="T30" fmla="*/ 17 w 54"/>
                <a:gd name="T31" fmla="*/ 11 h 29"/>
                <a:gd name="T32" fmla="*/ 30 w 54"/>
                <a:gd name="T33" fmla="*/ 16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4"/>
                <a:gd name="T52" fmla="*/ 0 h 29"/>
                <a:gd name="T53" fmla="*/ 54 w 54"/>
                <a:gd name="T54" fmla="*/ 29 h 2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4" h="29">
                  <a:moveTo>
                    <a:pt x="30" y="16"/>
                  </a:moveTo>
                  <a:lnTo>
                    <a:pt x="42" y="20"/>
                  </a:lnTo>
                  <a:lnTo>
                    <a:pt x="50" y="25"/>
                  </a:lnTo>
                  <a:lnTo>
                    <a:pt x="52" y="28"/>
                  </a:lnTo>
                  <a:lnTo>
                    <a:pt x="54" y="29"/>
                  </a:lnTo>
                  <a:lnTo>
                    <a:pt x="52" y="27"/>
                  </a:lnTo>
                  <a:lnTo>
                    <a:pt x="51" y="22"/>
                  </a:lnTo>
                  <a:lnTo>
                    <a:pt x="48" y="16"/>
                  </a:lnTo>
                  <a:lnTo>
                    <a:pt x="42" y="9"/>
                  </a:lnTo>
                  <a:lnTo>
                    <a:pt x="35" y="3"/>
                  </a:lnTo>
                  <a:lnTo>
                    <a:pt x="26" y="0"/>
                  </a:lnTo>
                  <a:lnTo>
                    <a:pt x="15" y="0"/>
                  </a:lnTo>
                  <a:lnTo>
                    <a:pt x="0" y="6"/>
                  </a:lnTo>
                  <a:lnTo>
                    <a:pt x="2" y="6"/>
                  </a:lnTo>
                  <a:lnTo>
                    <a:pt x="7" y="8"/>
                  </a:lnTo>
                  <a:lnTo>
                    <a:pt x="17" y="11"/>
                  </a:lnTo>
                  <a:lnTo>
                    <a:pt x="30" y="16"/>
                  </a:lnTo>
                  <a:close/>
                </a:path>
              </a:pathLst>
            </a:custGeom>
            <a:solidFill>
              <a:srgbClr val="CC75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885" name="Freeform 102">
              <a:extLst>
                <a:ext uri="{FF2B5EF4-FFF2-40B4-BE49-F238E27FC236}">
                  <a16:creationId xmlns:a16="http://schemas.microsoft.com/office/drawing/2014/main" id="{5BD3BC16-8D11-696D-69B1-FE94C4789513}"/>
                </a:ext>
              </a:extLst>
            </p:cNvPr>
            <p:cNvSpPr>
              <a:spLocks/>
            </p:cNvSpPr>
            <p:nvPr/>
          </p:nvSpPr>
          <p:spPr bwMode="auto">
            <a:xfrm>
              <a:off x="3311" y="1196"/>
              <a:ext cx="54" cy="32"/>
            </a:xfrm>
            <a:custGeom>
              <a:avLst/>
              <a:gdLst>
                <a:gd name="T0" fmla="*/ 0 w 54"/>
                <a:gd name="T1" fmla="*/ 8 h 32"/>
                <a:gd name="T2" fmla="*/ 2 w 54"/>
                <a:gd name="T3" fmla="*/ 7 h 32"/>
                <a:gd name="T4" fmla="*/ 6 w 54"/>
                <a:gd name="T5" fmla="*/ 4 h 32"/>
                <a:gd name="T6" fmla="*/ 12 w 54"/>
                <a:gd name="T7" fmla="*/ 2 h 32"/>
                <a:gd name="T8" fmla="*/ 21 w 54"/>
                <a:gd name="T9" fmla="*/ 0 h 32"/>
                <a:gd name="T10" fmla="*/ 29 w 54"/>
                <a:gd name="T11" fmla="*/ 1 h 32"/>
                <a:gd name="T12" fmla="*/ 38 w 54"/>
                <a:gd name="T13" fmla="*/ 6 h 32"/>
                <a:gd name="T14" fmla="*/ 47 w 54"/>
                <a:gd name="T15" fmla="*/ 16 h 32"/>
                <a:gd name="T16" fmla="*/ 54 w 54"/>
                <a:gd name="T17" fmla="*/ 32 h 32"/>
                <a:gd name="T18" fmla="*/ 53 w 54"/>
                <a:gd name="T19" fmla="*/ 31 h 32"/>
                <a:gd name="T20" fmla="*/ 51 w 54"/>
                <a:gd name="T21" fmla="*/ 26 h 32"/>
                <a:gd name="T22" fmla="*/ 48 w 54"/>
                <a:gd name="T23" fmla="*/ 21 h 32"/>
                <a:gd name="T24" fmla="*/ 42 w 54"/>
                <a:gd name="T25" fmla="*/ 15 h 32"/>
                <a:gd name="T26" fmla="*/ 34 w 54"/>
                <a:gd name="T27" fmla="*/ 10 h 32"/>
                <a:gd name="T28" fmla="*/ 25 w 54"/>
                <a:gd name="T29" fmla="*/ 7 h 32"/>
                <a:gd name="T30" fmla="*/ 15 w 54"/>
                <a:gd name="T31" fmla="*/ 7 h 32"/>
                <a:gd name="T32" fmla="*/ 3 w 54"/>
                <a:gd name="T33" fmla="*/ 11 h 32"/>
                <a:gd name="T34" fmla="*/ 0 w 54"/>
                <a:gd name="T35" fmla="*/ 8 h 3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4"/>
                <a:gd name="T55" fmla="*/ 0 h 32"/>
                <a:gd name="T56" fmla="*/ 54 w 54"/>
                <a:gd name="T57" fmla="*/ 32 h 3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4" h="32">
                  <a:moveTo>
                    <a:pt x="0" y="8"/>
                  </a:moveTo>
                  <a:lnTo>
                    <a:pt x="2" y="7"/>
                  </a:lnTo>
                  <a:lnTo>
                    <a:pt x="6" y="4"/>
                  </a:lnTo>
                  <a:lnTo>
                    <a:pt x="12" y="2"/>
                  </a:lnTo>
                  <a:lnTo>
                    <a:pt x="21" y="0"/>
                  </a:lnTo>
                  <a:lnTo>
                    <a:pt x="29" y="1"/>
                  </a:lnTo>
                  <a:lnTo>
                    <a:pt x="38" y="6"/>
                  </a:lnTo>
                  <a:lnTo>
                    <a:pt x="47" y="16"/>
                  </a:lnTo>
                  <a:lnTo>
                    <a:pt x="54" y="32"/>
                  </a:lnTo>
                  <a:lnTo>
                    <a:pt x="53" y="31"/>
                  </a:lnTo>
                  <a:lnTo>
                    <a:pt x="51" y="26"/>
                  </a:lnTo>
                  <a:lnTo>
                    <a:pt x="48" y="21"/>
                  </a:lnTo>
                  <a:lnTo>
                    <a:pt x="42" y="15"/>
                  </a:lnTo>
                  <a:lnTo>
                    <a:pt x="34" y="10"/>
                  </a:lnTo>
                  <a:lnTo>
                    <a:pt x="25" y="7"/>
                  </a:lnTo>
                  <a:lnTo>
                    <a:pt x="15" y="7"/>
                  </a:lnTo>
                  <a:lnTo>
                    <a:pt x="3" y="11"/>
                  </a:lnTo>
                  <a:lnTo>
                    <a:pt x="0" y="8"/>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886" name="Freeform 103">
              <a:extLst>
                <a:ext uri="{FF2B5EF4-FFF2-40B4-BE49-F238E27FC236}">
                  <a16:creationId xmlns:a16="http://schemas.microsoft.com/office/drawing/2014/main" id="{A2212B93-7543-F2AC-9505-4A3E0C5AA162}"/>
                </a:ext>
              </a:extLst>
            </p:cNvPr>
            <p:cNvSpPr>
              <a:spLocks/>
            </p:cNvSpPr>
            <p:nvPr/>
          </p:nvSpPr>
          <p:spPr bwMode="auto">
            <a:xfrm>
              <a:off x="3307" y="1197"/>
              <a:ext cx="60" cy="33"/>
            </a:xfrm>
            <a:custGeom>
              <a:avLst/>
              <a:gdLst>
                <a:gd name="T0" fmla="*/ 60 w 60"/>
                <a:gd name="T1" fmla="*/ 33 h 33"/>
                <a:gd name="T2" fmla="*/ 60 w 60"/>
                <a:gd name="T3" fmla="*/ 32 h 33"/>
                <a:gd name="T4" fmla="*/ 57 w 60"/>
                <a:gd name="T5" fmla="*/ 30 h 33"/>
                <a:gd name="T6" fmla="*/ 55 w 60"/>
                <a:gd name="T7" fmla="*/ 26 h 33"/>
                <a:gd name="T8" fmla="*/ 51 w 60"/>
                <a:gd name="T9" fmla="*/ 23 h 33"/>
                <a:gd name="T10" fmla="*/ 45 w 60"/>
                <a:gd name="T11" fmla="*/ 19 h 33"/>
                <a:gd name="T12" fmla="*/ 37 w 60"/>
                <a:gd name="T13" fmla="*/ 15 h 33"/>
                <a:gd name="T14" fmla="*/ 27 w 60"/>
                <a:gd name="T15" fmla="*/ 11 h 33"/>
                <a:gd name="T16" fmla="*/ 15 w 60"/>
                <a:gd name="T17" fmla="*/ 9 h 33"/>
                <a:gd name="T18" fmla="*/ 7 w 60"/>
                <a:gd name="T19" fmla="*/ 6 h 33"/>
                <a:gd name="T20" fmla="*/ 3 w 60"/>
                <a:gd name="T21" fmla="*/ 3 h 33"/>
                <a:gd name="T22" fmla="*/ 0 w 60"/>
                <a:gd name="T23" fmla="*/ 1 h 33"/>
                <a:gd name="T24" fmla="*/ 0 w 60"/>
                <a:gd name="T25" fmla="*/ 0 h 33"/>
                <a:gd name="T26" fmla="*/ 0 w 60"/>
                <a:gd name="T27" fmla="*/ 3 h 33"/>
                <a:gd name="T28" fmla="*/ 0 w 60"/>
                <a:gd name="T29" fmla="*/ 10 h 33"/>
                <a:gd name="T30" fmla="*/ 5 w 60"/>
                <a:gd name="T31" fmla="*/ 16 h 33"/>
                <a:gd name="T32" fmla="*/ 16 w 60"/>
                <a:gd name="T33" fmla="*/ 18 h 33"/>
                <a:gd name="T34" fmla="*/ 24 w 60"/>
                <a:gd name="T35" fmla="*/ 16 h 33"/>
                <a:gd name="T36" fmla="*/ 33 w 60"/>
                <a:gd name="T37" fmla="*/ 18 h 33"/>
                <a:gd name="T38" fmla="*/ 39 w 60"/>
                <a:gd name="T39" fmla="*/ 21 h 33"/>
                <a:gd name="T40" fmla="*/ 46 w 60"/>
                <a:gd name="T41" fmla="*/ 23 h 33"/>
                <a:gd name="T42" fmla="*/ 52 w 60"/>
                <a:gd name="T43" fmla="*/ 28 h 33"/>
                <a:gd name="T44" fmla="*/ 56 w 60"/>
                <a:gd name="T45" fmla="*/ 30 h 33"/>
                <a:gd name="T46" fmla="*/ 58 w 60"/>
                <a:gd name="T47" fmla="*/ 32 h 33"/>
                <a:gd name="T48" fmla="*/ 60 w 60"/>
                <a:gd name="T49" fmla="*/ 33 h 3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0"/>
                <a:gd name="T76" fmla="*/ 0 h 33"/>
                <a:gd name="T77" fmla="*/ 60 w 60"/>
                <a:gd name="T78" fmla="*/ 33 h 3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0" h="33">
                  <a:moveTo>
                    <a:pt x="60" y="33"/>
                  </a:moveTo>
                  <a:lnTo>
                    <a:pt x="60" y="32"/>
                  </a:lnTo>
                  <a:lnTo>
                    <a:pt x="57" y="30"/>
                  </a:lnTo>
                  <a:lnTo>
                    <a:pt x="55" y="26"/>
                  </a:lnTo>
                  <a:lnTo>
                    <a:pt x="51" y="23"/>
                  </a:lnTo>
                  <a:lnTo>
                    <a:pt x="45" y="19"/>
                  </a:lnTo>
                  <a:lnTo>
                    <a:pt x="37" y="15"/>
                  </a:lnTo>
                  <a:lnTo>
                    <a:pt x="27" y="11"/>
                  </a:lnTo>
                  <a:lnTo>
                    <a:pt x="15" y="9"/>
                  </a:lnTo>
                  <a:lnTo>
                    <a:pt x="7" y="6"/>
                  </a:lnTo>
                  <a:lnTo>
                    <a:pt x="3" y="3"/>
                  </a:lnTo>
                  <a:lnTo>
                    <a:pt x="0" y="1"/>
                  </a:lnTo>
                  <a:lnTo>
                    <a:pt x="0" y="0"/>
                  </a:lnTo>
                  <a:lnTo>
                    <a:pt x="0" y="3"/>
                  </a:lnTo>
                  <a:lnTo>
                    <a:pt x="0" y="10"/>
                  </a:lnTo>
                  <a:lnTo>
                    <a:pt x="5" y="16"/>
                  </a:lnTo>
                  <a:lnTo>
                    <a:pt x="16" y="18"/>
                  </a:lnTo>
                  <a:lnTo>
                    <a:pt x="24" y="16"/>
                  </a:lnTo>
                  <a:lnTo>
                    <a:pt x="33" y="18"/>
                  </a:lnTo>
                  <a:lnTo>
                    <a:pt x="39" y="21"/>
                  </a:lnTo>
                  <a:lnTo>
                    <a:pt x="46" y="23"/>
                  </a:lnTo>
                  <a:lnTo>
                    <a:pt x="52" y="28"/>
                  </a:lnTo>
                  <a:lnTo>
                    <a:pt x="56" y="30"/>
                  </a:lnTo>
                  <a:lnTo>
                    <a:pt x="58" y="32"/>
                  </a:lnTo>
                  <a:lnTo>
                    <a:pt x="60"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887" name="Freeform 104">
              <a:extLst>
                <a:ext uri="{FF2B5EF4-FFF2-40B4-BE49-F238E27FC236}">
                  <a16:creationId xmlns:a16="http://schemas.microsoft.com/office/drawing/2014/main" id="{10C869CD-ED03-EF39-7DEF-53106FA4B41C}"/>
                </a:ext>
              </a:extLst>
            </p:cNvPr>
            <p:cNvSpPr>
              <a:spLocks/>
            </p:cNvSpPr>
            <p:nvPr/>
          </p:nvSpPr>
          <p:spPr bwMode="auto">
            <a:xfrm>
              <a:off x="3377" y="1132"/>
              <a:ext cx="96" cy="173"/>
            </a:xfrm>
            <a:custGeom>
              <a:avLst/>
              <a:gdLst>
                <a:gd name="T0" fmla="*/ 0 w 96"/>
                <a:gd name="T1" fmla="*/ 9 h 173"/>
                <a:gd name="T2" fmla="*/ 3 w 96"/>
                <a:gd name="T3" fmla="*/ 10 h 173"/>
                <a:gd name="T4" fmla="*/ 12 w 96"/>
                <a:gd name="T5" fmla="*/ 14 h 173"/>
                <a:gd name="T6" fmla="*/ 24 w 96"/>
                <a:gd name="T7" fmla="*/ 22 h 173"/>
                <a:gd name="T8" fmla="*/ 39 w 96"/>
                <a:gd name="T9" fmla="*/ 37 h 173"/>
                <a:gd name="T10" fmla="*/ 52 w 96"/>
                <a:gd name="T11" fmla="*/ 57 h 173"/>
                <a:gd name="T12" fmla="*/ 65 w 96"/>
                <a:gd name="T13" fmla="*/ 86 h 173"/>
                <a:gd name="T14" fmla="*/ 76 w 96"/>
                <a:gd name="T15" fmla="*/ 124 h 173"/>
                <a:gd name="T16" fmla="*/ 80 w 96"/>
                <a:gd name="T17" fmla="*/ 173 h 173"/>
                <a:gd name="T18" fmla="*/ 81 w 96"/>
                <a:gd name="T19" fmla="*/ 172 h 173"/>
                <a:gd name="T20" fmla="*/ 84 w 96"/>
                <a:gd name="T21" fmla="*/ 168 h 173"/>
                <a:gd name="T22" fmla="*/ 89 w 96"/>
                <a:gd name="T23" fmla="*/ 161 h 173"/>
                <a:gd name="T24" fmla="*/ 93 w 96"/>
                <a:gd name="T25" fmla="*/ 151 h 173"/>
                <a:gd name="T26" fmla="*/ 96 w 96"/>
                <a:gd name="T27" fmla="*/ 136 h 173"/>
                <a:gd name="T28" fmla="*/ 94 w 96"/>
                <a:gd name="T29" fmla="*/ 118 h 173"/>
                <a:gd name="T30" fmla="*/ 89 w 96"/>
                <a:gd name="T31" fmla="*/ 95 h 173"/>
                <a:gd name="T32" fmla="*/ 78 w 96"/>
                <a:gd name="T33" fmla="*/ 66 h 173"/>
                <a:gd name="T34" fmla="*/ 68 w 96"/>
                <a:gd name="T35" fmla="*/ 47 h 173"/>
                <a:gd name="T36" fmla="*/ 59 w 96"/>
                <a:gd name="T37" fmla="*/ 30 h 173"/>
                <a:gd name="T38" fmla="*/ 48 w 96"/>
                <a:gd name="T39" fmla="*/ 18 h 173"/>
                <a:gd name="T40" fmla="*/ 38 w 96"/>
                <a:gd name="T41" fmla="*/ 8 h 173"/>
                <a:gd name="T42" fmla="*/ 28 w 96"/>
                <a:gd name="T43" fmla="*/ 2 h 173"/>
                <a:gd name="T44" fmla="*/ 17 w 96"/>
                <a:gd name="T45" fmla="*/ 0 h 173"/>
                <a:gd name="T46" fmla="*/ 9 w 96"/>
                <a:gd name="T47" fmla="*/ 2 h 173"/>
                <a:gd name="T48" fmla="*/ 0 w 96"/>
                <a:gd name="T49" fmla="*/ 9 h 17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6"/>
                <a:gd name="T76" fmla="*/ 0 h 173"/>
                <a:gd name="T77" fmla="*/ 96 w 96"/>
                <a:gd name="T78" fmla="*/ 173 h 17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6" h="173">
                  <a:moveTo>
                    <a:pt x="0" y="9"/>
                  </a:moveTo>
                  <a:lnTo>
                    <a:pt x="3" y="10"/>
                  </a:lnTo>
                  <a:lnTo>
                    <a:pt x="12" y="14"/>
                  </a:lnTo>
                  <a:lnTo>
                    <a:pt x="24" y="22"/>
                  </a:lnTo>
                  <a:lnTo>
                    <a:pt x="39" y="37"/>
                  </a:lnTo>
                  <a:lnTo>
                    <a:pt x="52" y="57"/>
                  </a:lnTo>
                  <a:lnTo>
                    <a:pt x="65" y="86"/>
                  </a:lnTo>
                  <a:lnTo>
                    <a:pt x="76" y="124"/>
                  </a:lnTo>
                  <a:lnTo>
                    <a:pt x="80" y="173"/>
                  </a:lnTo>
                  <a:lnTo>
                    <a:pt x="81" y="172"/>
                  </a:lnTo>
                  <a:lnTo>
                    <a:pt x="84" y="168"/>
                  </a:lnTo>
                  <a:lnTo>
                    <a:pt x="89" y="161"/>
                  </a:lnTo>
                  <a:lnTo>
                    <a:pt x="93" y="151"/>
                  </a:lnTo>
                  <a:lnTo>
                    <a:pt x="96" y="136"/>
                  </a:lnTo>
                  <a:lnTo>
                    <a:pt x="94" y="118"/>
                  </a:lnTo>
                  <a:lnTo>
                    <a:pt x="89" y="95"/>
                  </a:lnTo>
                  <a:lnTo>
                    <a:pt x="78" y="66"/>
                  </a:lnTo>
                  <a:lnTo>
                    <a:pt x="68" y="47"/>
                  </a:lnTo>
                  <a:lnTo>
                    <a:pt x="59" y="30"/>
                  </a:lnTo>
                  <a:lnTo>
                    <a:pt x="48" y="18"/>
                  </a:lnTo>
                  <a:lnTo>
                    <a:pt x="38" y="8"/>
                  </a:lnTo>
                  <a:lnTo>
                    <a:pt x="28" y="2"/>
                  </a:lnTo>
                  <a:lnTo>
                    <a:pt x="17" y="0"/>
                  </a:lnTo>
                  <a:lnTo>
                    <a:pt x="9" y="2"/>
                  </a:lnTo>
                  <a:lnTo>
                    <a:pt x="0" y="9"/>
                  </a:lnTo>
                  <a:close/>
                </a:path>
              </a:pathLst>
            </a:custGeom>
            <a:solidFill>
              <a:srgbClr val="66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888" name="Freeform 105">
              <a:extLst>
                <a:ext uri="{FF2B5EF4-FFF2-40B4-BE49-F238E27FC236}">
                  <a16:creationId xmlns:a16="http://schemas.microsoft.com/office/drawing/2014/main" id="{18AB6529-2022-4CF0-9503-80F80A14B420}"/>
                </a:ext>
              </a:extLst>
            </p:cNvPr>
            <p:cNvSpPr>
              <a:spLocks/>
            </p:cNvSpPr>
            <p:nvPr/>
          </p:nvSpPr>
          <p:spPr bwMode="auto">
            <a:xfrm>
              <a:off x="3339" y="1115"/>
              <a:ext cx="136" cy="160"/>
            </a:xfrm>
            <a:custGeom>
              <a:avLst/>
              <a:gdLst>
                <a:gd name="T0" fmla="*/ 1 w 136"/>
                <a:gd name="T1" fmla="*/ 8 h 160"/>
                <a:gd name="T2" fmla="*/ 0 w 136"/>
                <a:gd name="T3" fmla="*/ 8 h 160"/>
                <a:gd name="T4" fmla="*/ 0 w 136"/>
                <a:gd name="T5" fmla="*/ 7 h 160"/>
                <a:gd name="T6" fmla="*/ 0 w 136"/>
                <a:gd name="T7" fmla="*/ 7 h 160"/>
                <a:gd name="T8" fmla="*/ 0 w 136"/>
                <a:gd name="T9" fmla="*/ 6 h 160"/>
                <a:gd name="T10" fmla="*/ 0 w 136"/>
                <a:gd name="T11" fmla="*/ 5 h 160"/>
                <a:gd name="T12" fmla="*/ 0 w 136"/>
                <a:gd name="T13" fmla="*/ 4 h 160"/>
                <a:gd name="T14" fmla="*/ 0 w 136"/>
                <a:gd name="T15" fmla="*/ 4 h 160"/>
                <a:gd name="T16" fmla="*/ 1 w 136"/>
                <a:gd name="T17" fmla="*/ 2 h 160"/>
                <a:gd name="T18" fmla="*/ 20 w 136"/>
                <a:gd name="T19" fmla="*/ 0 h 160"/>
                <a:gd name="T20" fmla="*/ 38 w 136"/>
                <a:gd name="T21" fmla="*/ 0 h 160"/>
                <a:gd name="T22" fmla="*/ 53 w 136"/>
                <a:gd name="T23" fmla="*/ 4 h 160"/>
                <a:gd name="T24" fmla="*/ 69 w 136"/>
                <a:gd name="T25" fmla="*/ 9 h 160"/>
                <a:gd name="T26" fmla="*/ 82 w 136"/>
                <a:gd name="T27" fmla="*/ 18 h 160"/>
                <a:gd name="T28" fmla="*/ 95 w 136"/>
                <a:gd name="T29" fmla="*/ 30 h 160"/>
                <a:gd name="T30" fmla="*/ 106 w 136"/>
                <a:gd name="T31" fmla="*/ 45 h 160"/>
                <a:gd name="T32" fmla="*/ 115 w 136"/>
                <a:gd name="T33" fmla="*/ 63 h 160"/>
                <a:gd name="T34" fmla="*/ 122 w 136"/>
                <a:gd name="T35" fmla="*/ 84 h 160"/>
                <a:gd name="T36" fmla="*/ 128 w 136"/>
                <a:gd name="T37" fmla="*/ 106 h 160"/>
                <a:gd name="T38" fmla="*/ 132 w 136"/>
                <a:gd name="T39" fmla="*/ 131 h 160"/>
                <a:gd name="T40" fmla="*/ 136 w 136"/>
                <a:gd name="T41" fmla="*/ 156 h 160"/>
                <a:gd name="T42" fmla="*/ 135 w 136"/>
                <a:gd name="T43" fmla="*/ 158 h 160"/>
                <a:gd name="T44" fmla="*/ 135 w 136"/>
                <a:gd name="T45" fmla="*/ 158 h 160"/>
                <a:gd name="T46" fmla="*/ 134 w 136"/>
                <a:gd name="T47" fmla="*/ 159 h 160"/>
                <a:gd name="T48" fmla="*/ 134 w 136"/>
                <a:gd name="T49" fmla="*/ 160 h 160"/>
                <a:gd name="T50" fmla="*/ 130 w 136"/>
                <a:gd name="T51" fmla="*/ 134 h 160"/>
                <a:gd name="T52" fmla="*/ 126 w 136"/>
                <a:gd name="T53" fmla="*/ 110 h 160"/>
                <a:gd name="T54" fmla="*/ 120 w 136"/>
                <a:gd name="T55" fmla="*/ 87 h 160"/>
                <a:gd name="T56" fmla="*/ 112 w 136"/>
                <a:gd name="T57" fmla="*/ 66 h 160"/>
                <a:gd name="T58" fmla="*/ 103 w 136"/>
                <a:gd name="T59" fmla="*/ 48 h 160"/>
                <a:gd name="T60" fmla="*/ 92 w 136"/>
                <a:gd name="T61" fmla="*/ 34 h 160"/>
                <a:gd name="T62" fmla="*/ 81 w 136"/>
                <a:gd name="T63" fmla="*/ 22 h 160"/>
                <a:gd name="T64" fmla="*/ 68 w 136"/>
                <a:gd name="T65" fmla="*/ 14 h 160"/>
                <a:gd name="T66" fmla="*/ 53 w 136"/>
                <a:gd name="T67" fmla="*/ 8 h 160"/>
                <a:gd name="T68" fmla="*/ 36 w 136"/>
                <a:gd name="T69" fmla="*/ 6 h 160"/>
                <a:gd name="T70" fmla="*/ 20 w 136"/>
                <a:gd name="T71" fmla="*/ 6 h 160"/>
                <a:gd name="T72" fmla="*/ 1 w 136"/>
                <a:gd name="T73" fmla="*/ 8 h 16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36"/>
                <a:gd name="T112" fmla="*/ 0 h 160"/>
                <a:gd name="T113" fmla="*/ 136 w 136"/>
                <a:gd name="T114" fmla="*/ 160 h 16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36" h="160">
                  <a:moveTo>
                    <a:pt x="1" y="8"/>
                  </a:moveTo>
                  <a:lnTo>
                    <a:pt x="0" y="8"/>
                  </a:lnTo>
                  <a:lnTo>
                    <a:pt x="0" y="7"/>
                  </a:lnTo>
                  <a:lnTo>
                    <a:pt x="0" y="6"/>
                  </a:lnTo>
                  <a:lnTo>
                    <a:pt x="0" y="5"/>
                  </a:lnTo>
                  <a:lnTo>
                    <a:pt x="0" y="4"/>
                  </a:lnTo>
                  <a:lnTo>
                    <a:pt x="1" y="2"/>
                  </a:lnTo>
                  <a:lnTo>
                    <a:pt x="20" y="0"/>
                  </a:lnTo>
                  <a:lnTo>
                    <a:pt x="38" y="0"/>
                  </a:lnTo>
                  <a:lnTo>
                    <a:pt x="53" y="4"/>
                  </a:lnTo>
                  <a:lnTo>
                    <a:pt x="69" y="9"/>
                  </a:lnTo>
                  <a:lnTo>
                    <a:pt x="82" y="18"/>
                  </a:lnTo>
                  <a:lnTo>
                    <a:pt x="95" y="30"/>
                  </a:lnTo>
                  <a:lnTo>
                    <a:pt x="106" y="45"/>
                  </a:lnTo>
                  <a:lnTo>
                    <a:pt x="115" y="63"/>
                  </a:lnTo>
                  <a:lnTo>
                    <a:pt x="122" y="84"/>
                  </a:lnTo>
                  <a:lnTo>
                    <a:pt x="128" y="106"/>
                  </a:lnTo>
                  <a:lnTo>
                    <a:pt x="132" y="131"/>
                  </a:lnTo>
                  <a:lnTo>
                    <a:pt x="136" y="156"/>
                  </a:lnTo>
                  <a:lnTo>
                    <a:pt x="135" y="158"/>
                  </a:lnTo>
                  <a:lnTo>
                    <a:pt x="134" y="159"/>
                  </a:lnTo>
                  <a:lnTo>
                    <a:pt x="134" y="160"/>
                  </a:lnTo>
                  <a:lnTo>
                    <a:pt x="130" y="134"/>
                  </a:lnTo>
                  <a:lnTo>
                    <a:pt x="126" y="110"/>
                  </a:lnTo>
                  <a:lnTo>
                    <a:pt x="120" y="87"/>
                  </a:lnTo>
                  <a:lnTo>
                    <a:pt x="112" y="66"/>
                  </a:lnTo>
                  <a:lnTo>
                    <a:pt x="103" y="48"/>
                  </a:lnTo>
                  <a:lnTo>
                    <a:pt x="92" y="34"/>
                  </a:lnTo>
                  <a:lnTo>
                    <a:pt x="81" y="22"/>
                  </a:lnTo>
                  <a:lnTo>
                    <a:pt x="68" y="14"/>
                  </a:lnTo>
                  <a:lnTo>
                    <a:pt x="53" y="8"/>
                  </a:lnTo>
                  <a:lnTo>
                    <a:pt x="36" y="6"/>
                  </a:lnTo>
                  <a:lnTo>
                    <a:pt x="20" y="6"/>
                  </a:lnTo>
                  <a:lnTo>
                    <a:pt x="1" y="8"/>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889" name="Freeform 106">
              <a:extLst>
                <a:ext uri="{FF2B5EF4-FFF2-40B4-BE49-F238E27FC236}">
                  <a16:creationId xmlns:a16="http://schemas.microsoft.com/office/drawing/2014/main" id="{37066580-1F11-03E2-2D56-C5A9B0909CAA}"/>
                </a:ext>
              </a:extLst>
            </p:cNvPr>
            <p:cNvSpPr>
              <a:spLocks/>
            </p:cNvSpPr>
            <p:nvPr/>
          </p:nvSpPr>
          <p:spPr bwMode="auto">
            <a:xfrm>
              <a:off x="3336" y="1107"/>
              <a:ext cx="146" cy="161"/>
            </a:xfrm>
            <a:custGeom>
              <a:avLst/>
              <a:gdLst>
                <a:gd name="T0" fmla="*/ 2 w 146"/>
                <a:gd name="T1" fmla="*/ 10 h 161"/>
                <a:gd name="T2" fmla="*/ 0 w 146"/>
                <a:gd name="T3" fmla="*/ 10 h 161"/>
                <a:gd name="T4" fmla="*/ 0 w 146"/>
                <a:gd name="T5" fmla="*/ 9 h 161"/>
                <a:gd name="T6" fmla="*/ 0 w 146"/>
                <a:gd name="T7" fmla="*/ 9 h 161"/>
                <a:gd name="T8" fmla="*/ 0 w 146"/>
                <a:gd name="T9" fmla="*/ 8 h 161"/>
                <a:gd name="T10" fmla="*/ 0 w 146"/>
                <a:gd name="T11" fmla="*/ 7 h 161"/>
                <a:gd name="T12" fmla="*/ 0 w 146"/>
                <a:gd name="T13" fmla="*/ 6 h 161"/>
                <a:gd name="T14" fmla="*/ 0 w 146"/>
                <a:gd name="T15" fmla="*/ 6 h 161"/>
                <a:gd name="T16" fmla="*/ 2 w 146"/>
                <a:gd name="T17" fmla="*/ 5 h 161"/>
                <a:gd name="T18" fmla="*/ 19 w 146"/>
                <a:gd name="T19" fmla="*/ 0 h 161"/>
                <a:gd name="T20" fmla="*/ 36 w 146"/>
                <a:gd name="T21" fmla="*/ 0 h 161"/>
                <a:gd name="T22" fmla="*/ 53 w 146"/>
                <a:gd name="T23" fmla="*/ 3 h 161"/>
                <a:gd name="T24" fmla="*/ 67 w 146"/>
                <a:gd name="T25" fmla="*/ 7 h 161"/>
                <a:gd name="T26" fmla="*/ 81 w 146"/>
                <a:gd name="T27" fmla="*/ 15 h 161"/>
                <a:gd name="T28" fmla="*/ 94 w 146"/>
                <a:gd name="T29" fmla="*/ 26 h 161"/>
                <a:gd name="T30" fmla="*/ 105 w 146"/>
                <a:gd name="T31" fmla="*/ 41 h 161"/>
                <a:gd name="T32" fmla="*/ 115 w 146"/>
                <a:gd name="T33" fmla="*/ 57 h 161"/>
                <a:gd name="T34" fmla="*/ 125 w 146"/>
                <a:gd name="T35" fmla="*/ 81 h 161"/>
                <a:gd name="T36" fmla="*/ 134 w 146"/>
                <a:gd name="T37" fmla="*/ 105 h 161"/>
                <a:gd name="T38" fmla="*/ 141 w 146"/>
                <a:gd name="T39" fmla="*/ 132 h 161"/>
                <a:gd name="T40" fmla="*/ 146 w 146"/>
                <a:gd name="T41" fmla="*/ 160 h 161"/>
                <a:gd name="T42" fmla="*/ 144 w 146"/>
                <a:gd name="T43" fmla="*/ 161 h 161"/>
                <a:gd name="T44" fmla="*/ 144 w 146"/>
                <a:gd name="T45" fmla="*/ 161 h 161"/>
                <a:gd name="T46" fmla="*/ 144 w 146"/>
                <a:gd name="T47" fmla="*/ 161 h 161"/>
                <a:gd name="T48" fmla="*/ 143 w 146"/>
                <a:gd name="T49" fmla="*/ 161 h 161"/>
                <a:gd name="T50" fmla="*/ 139 w 146"/>
                <a:gd name="T51" fmla="*/ 134 h 161"/>
                <a:gd name="T52" fmla="*/ 132 w 146"/>
                <a:gd name="T53" fmla="*/ 108 h 161"/>
                <a:gd name="T54" fmla="*/ 123 w 146"/>
                <a:gd name="T55" fmla="*/ 83 h 161"/>
                <a:gd name="T56" fmla="*/ 113 w 146"/>
                <a:gd name="T57" fmla="*/ 62 h 161"/>
                <a:gd name="T58" fmla="*/ 103 w 146"/>
                <a:gd name="T59" fmla="*/ 45 h 161"/>
                <a:gd name="T60" fmla="*/ 92 w 146"/>
                <a:gd name="T61" fmla="*/ 32 h 161"/>
                <a:gd name="T62" fmla="*/ 80 w 146"/>
                <a:gd name="T63" fmla="*/ 20 h 161"/>
                <a:gd name="T64" fmla="*/ 66 w 146"/>
                <a:gd name="T65" fmla="*/ 13 h 161"/>
                <a:gd name="T66" fmla="*/ 52 w 146"/>
                <a:gd name="T67" fmla="*/ 8 h 161"/>
                <a:gd name="T68" fmla="*/ 36 w 146"/>
                <a:gd name="T69" fmla="*/ 6 h 161"/>
                <a:gd name="T70" fmla="*/ 19 w 146"/>
                <a:gd name="T71" fmla="*/ 6 h 161"/>
                <a:gd name="T72" fmla="*/ 2 w 146"/>
                <a:gd name="T73" fmla="*/ 10 h 16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6"/>
                <a:gd name="T112" fmla="*/ 0 h 161"/>
                <a:gd name="T113" fmla="*/ 146 w 146"/>
                <a:gd name="T114" fmla="*/ 161 h 16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6" h="161">
                  <a:moveTo>
                    <a:pt x="2" y="10"/>
                  </a:moveTo>
                  <a:lnTo>
                    <a:pt x="0" y="10"/>
                  </a:lnTo>
                  <a:lnTo>
                    <a:pt x="0" y="9"/>
                  </a:lnTo>
                  <a:lnTo>
                    <a:pt x="0" y="8"/>
                  </a:lnTo>
                  <a:lnTo>
                    <a:pt x="0" y="7"/>
                  </a:lnTo>
                  <a:lnTo>
                    <a:pt x="0" y="6"/>
                  </a:lnTo>
                  <a:lnTo>
                    <a:pt x="2" y="5"/>
                  </a:lnTo>
                  <a:lnTo>
                    <a:pt x="19" y="0"/>
                  </a:lnTo>
                  <a:lnTo>
                    <a:pt x="36" y="0"/>
                  </a:lnTo>
                  <a:lnTo>
                    <a:pt x="53" y="3"/>
                  </a:lnTo>
                  <a:lnTo>
                    <a:pt x="67" y="7"/>
                  </a:lnTo>
                  <a:lnTo>
                    <a:pt x="81" y="15"/>
                  </a:lnTo>
                  <a:lnTo>
                    <a:pt x="94" y="26"/>
                  </a:lnTo>
                  <a:lnTo>
                    <a:pt x="105" y="41"/>
                  </a:lnTo>
                  <a:lnTo>
                    <a:pt x="115" y="57"/>
                  </a:lnTo>
                  <a:lnTo>
                    <a:pt x="125" y="81"/>
                  </a:lnTo>
                  <a:lnTo>
                    <a:pt x="134" y="105"/>
                  </a:lnTo>
                  <a:lnTo>
                    <a:pt x="141" y="132"/>
                  </a:lnTo>
                  <a:lnTo>
                    <a:pt x="146" y="160"/>
                  </a:lnTo>
                  <a:lnTo>
                    <a:pt x="144" y="161"/>
                  </a:lnTo>
                  <a:lnTo>
                    <a:pt x="143" y="161"/>
                  </a:lnTo>
                  <a:lnTo>
                    <a:pt x="139" y="134"/>
                  </a:lnTo>
                  <a:lnTo>
                    <a:pt x="132" y="108"/>
                  </a:lnTo>
                  <a:lnTo>
                    <a:pt x="123" y="83"/>
                  </a:lnTo>
                  <a:lnTo>
                    <a:pt x="113" y="62"/>
                  </a:lnTo>
                  <a:lnTo>
                    <a:pt x="103" y="45"/>
                  </a:lnTo>
                  <a:lnTo>
                    <a:pt x="92" y="32"/>
                  </a:lnTo>
                  <a:lnTo>
                    <a:pt x="80" y="20"/>
                  </a:lnTo>
                  <a:lnTo>
                    <a:pt x="66" y="13"/>
                  </a:lnTo>
                  <a:lnTo>
                    <a:pt x="52" y="8"/>
                  </a:lnTo>
                  <a:lnTo>
                    <a:pt x="36" y="6"/>
                  </a:lnTo>
                  <a:lnTo>
                    <a:pt x="19" y="6"/>
                  </a:lnTo>
                  <a:lnTo>
                    <a:pt x="2" y="10"/>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890" name="Freeform 107">
              <a:extLst>
                <a:ext uri="{FF2B5EF4-FFF2-40B4-BE49-F238E27FC236}">
                  <a16:creationId xmlns:a16="http://schemas.microsoft.com/office/drawing/2014/main" id="{ED0E487F-30F6-641B-CCD9-51F3109D9092}"/>
                </a:ext>
              </a:extLst>
            </p:cNvPr>
            <p:cNvSpPr>
              <a:spLocks/>
            </p:cNvSpPr>
            <p:nvPr/>
          </p:nvSpPr>
          <p:spPr bwMode="auto">
            <a:xfrm>
              <a:off x="3333" y="1089"/>
              <a:ext cx="162" cy="178"/>
            </a:xfrm>
            <a:custGeom>
              <a:avLst/>
              <a:gdLst>
                <a:gd name="T0" fmla="*/ 109 w 162"/>
                <a:gd name="T1" fmla="*/ 27 h 178"/>
                <a:gd name="T2" fmla="*/ 92 w 162"/>
                <a:gd name="T3" fmla="*/ 14 h 178"/>
                <a:gd name="T4" fmla="*/ 73 w 162"/>
                <a:gd name="T5" fmla="*/ 7 h 178"/>
                <a:gd name="T6" fmla="*/ 55 w 162"/>
                <a:gd name="T7" fmla="*/ 6 h 178"/>
                <a:gd name="T8" fmla="*/ 38 w 162"/>
                <a:gd name="T9" fmla="*/ 8 h 178"/>
                <a:gd name="T10" fmla="*/ 24 w 162"/>
                <a:gd name="T11" fmla="*/ 13 h 178"/>
                <a:gd name="T12" fmla="*/ 12 w 162"/>
                <a:gd name="T13" fmla="*/ 18 h 178"/>
                <a:gd name="T14" fmla="*/ 5 w 162"/>
                <a:gd name="T15" fmla="*/ 22 h 178"/>
                <a:gd name="T16" fmla="*/ 2 w 162"/>
                <a:gd name="T17" fmla="*/ 24 h 178"/>
                <a:gd name="T18" fmla="*/ 1 w 162"/>
                <a:gd name="T19" fmla="*/ 24 h 178"/>
                <a:gd name="T20" fmla="*/ 1 w 162"/>
                <a:gd name="T21" fmla="*/ 24 h 178"/>
                <a:gd name="T22" fmla="*/ 0 w 162"/>
                <a:gd name="T23" fmla="*/ 24 h 178"/>
                <a:gd name="T24" fmla="*/ 0 w 162"/>
                <a:gd name="T25" fmla="*/ 23 h 178"/>
                <a:gd name="T26" fmla="*/ 0 w 162"/>
                <a:gd name="T27" fmla="*/ 22 h 178"/>
                <a:gd name="T28" fmla="*/ 0 w 162"/>
                <a:gd name="T29" fmla="*/ 21 h 178"/>
                <a:gd name="T30" fmla="*/ 0 w 162"/>
                <a:gd name="T31" fmla="*/ 19 h 178"/>
                <a:gd name="T32" fmla="*/ 1 w 162"/>
                <a:gd name="T33" fmla="*/ 19 h 178"/>
                <a:gd name="T34" fmla="*/ 3 w 162"/>
                <a:gd name="T35" fmla="*/ 17 h 178"/>
                <a:gd name="T36" fmla="*/ 11 w 162"/>
                <a:gd name="T37" fmla="*/ 13 h 178"/>
                <a:gd name="T38" fmla="*/ 24 w 162"/>
                <a:gd name="T39" fmla="*/ 7 h 178"/>
                <a:gd name="T40" fmla="*/ 38 w 162"/>
                <a:gd name="T41" fmla="*/ 3 h 178"/>
                <a:gd name="T42" fmla="*/ 55 w 162"/>
                <a:gd name="T43" fmla="*/ 0 h 178"/>
                <a:gd name="T44" fmla="*/ 74 w 162"/>
                <a:gd name="T45" fmla="*/ 2 h 178"/>
                <a:gd name="T46" fmla="*/ 92 w 162"/>
                <a:gd name="T47" fmla="*/ 8 h 178"/>
                <a:gd name="T48" fmla="*/ 111 w 162"/>
                <a:gd name="T49" fmla="*/ 22 h 178"/>
                <a:gd name="T50" fmla="*/ 120 w 162"/>
                <a:gd name="T51" fmla="*/ 33 h 178"/>
                <a:gd name="T52" fmla="*/ 128 w 162"/>
                <a:gd name="T53" fmla="*/ 45 h 178"/>
                <a:gd name="T54" fmla="*/ 136 w 162"/>
                <a:gd name="T55" fmla="*/ 60 h 178"/>
                <a:gd name="T56" fmla="*/ 143 w 162"/>
                <a:gd name="T57" fmla="*/ 76 h 178"/>
                <a:gd name="T58" fmla="*/ 149 w 162"/>
                <a:gd name="T59" fmla="*/ 95 h 178"/>
                <a:gd name="T60" fmla="*/ 153 w 162"/>
                <a:gd name="T61" fmla="*/ 117 h 178"/>
                <a:gd name="T62" fmla="*/ 157 w 162"/>
                <a:gd name="T63" fmla="*/ 139 h 178"/>
                <a:gd name="T64" fmla="*/ 161 w 162"/>
                <a:gd name="T65" fmla="*/ 163 h 178"/>
                <a:gd name="T66" fmla="*/ 162 w 162"/>
                <a:gd name="T67" fmla="*/ 178 h 178"/>
                <a:gd name="T68" fmla="*/ 161 w 162"/>
                <a:gd name="T69" fmla="*/ 178 h 178"/>
                <a:gd name="T70" fmla="*/ 161 w 162"/>
                <a:gd name="T71" fmla="*/ 178 h 178"/>
                <a:gd name="T72" fmla="*/ 160 w 162"/>
                <a:gd name="T73" fmla="*/ 178 h 178"/>
                <a:gd name="T74" fmla="*/ 159 w 162"/>
                <a:gd name="T75" fmla="*/ 178 h 178"/>
                <a:gd name="T76" fmla="*/ 157 w 162"/>
                <a:gd name="T77" fmla="*/ 165 h 178"/>
                <a:gd name="T78" fmla="*/ 154 w 162"/>
                <a:gd name="T79" fmla="*/ 140 h 178"/>
                <a:gd name="T80" fmla="*/ 151 w 162"/>
                <a:gd name="T81" fmla="*/ 119 h 178"/>
                <a:gd name="T82" fmla="*/ 146 w 162"/>
                <a:gd name="T83" fmla="*/ 99 h 178"/>
                <a:gd name="T84" fmla="*/ 141 w 162"/>
                <a:gd name="T85" fmla="*/ 80 h 178"/>
                <a:gd name="T86" fmla="*/ 134 w 162"/>
                <a:gd name="T87" fmla="*/ 64 h 178"/>
                <a:gd name="T88" fmla="*/ 126 w 162"/>
                <a:gd name="T89" fmla="*/ 50 h 178"/>
                <a:gd name="T90" fmla="*/ 118 w 162"/>
                <a:gd name="T91" fmla="*/ 37 h 178"/>
                <a:gd name="T92" fmla="*/ 109 w 162"/>
                <a:gd name="T93" fmla="*/ 27 h 17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62"/>
                <a:gd name="T142" fmla="*/ 0 h 178"/>
                <a:gd name="T143" fmla="*/ 162 w 162"/>
                <a:gd name="T144" fmla="*/ 178 h 17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62" h="178">
                  <a:moveTo>
                    <a:pt x="109" y="27"/>
                  </a:moveTo>
                  <a:lnTo>
                    <a:pt x="92" y="14"/>
                  </a:lnTo>
                  <a:lnTo>
                    <a:pt x="73" y="7"/>
                  </a:lnTo>
                  <a:lnTo>
                    <a:pt x="55" y="6"/>
                  </a:lnTo>
                  <a:lnTo>
                    <a:pt x="38" y="8"/>
                  </a:lnTo>
                  <a:lnTo>
                    <a:pt x="24" y="13"/>
                  </a:lnTo>
                  <a:lnTo>
                    <a:pt x="12" y="18"/>
                  </a:lnTo>
                  <a:lnTo>
                    <a:pt x="5" y="22"/>
                  </a:lnTo>
                  <a:lnTo>
                    <a:pt x="2" y="24"/>
                  </a:lnTo>
                  <a:lnTo>
                    <a:pt x="1" y="24"/>
                  </a:lnTo>
                  <a:lnTo>
                    <a:pt x="0" y="24"/>
                  </a:lnTo>
                  <a:lnTo>
                    <a:pt x="0" y="23"/>
                  </a:lnTo>
                  <a:lnTo>
                    <a:pt x="0" y="22"/>
                  </a:lnTo>
                  <a:lnTo>
                    <a:pt x="0" y="21"/>
                  </a:lnTo>
                  <a:lnTo>
                    <a:pt x="0" y="19"/>
                  </a:lnTo>
                  <a:lnTo>
                    <a:pt x="1" y="19"/>
                  </a:lnTo>
                  <a:lnTo>
                    <a:pt x="3" y="17"/>
                  </a:lnTo>
                  <a:lnTo>
                    <a:pt x="11" y="13"/>
                  </a:lnTo>
                  <a:lnTo>
                    <a:pt x="24" y="7"/>
                  </a:lnTo>
                  <a:lnTo>
                    <a:pt x="38" y="3"/>
                  </a:lnTo>
                  <a:lnTo>
                    <a:pt x="55" y="0"/>
                  </a:lnTo>
                  <a:lnTo>
                    <a:pt x="74" y="2"/>
                  </a:lnTo>
                  <a:lnTo>
                    <a:pt x="92" y="8"/>
                  </a:lnTo>
                  <a:lnTo>
                    <a:pt x="111" y="22"/>
                  </a:lnTo>
                  <a:lnTo>
                    <a:pt x="120" y="33"/>
                  </a:lnTo>
                  <a:lnTo>
                    <a:pt x="128" y="45"/>
                  </a:lnTo>
                  <a:lnTo>
                    <a:pt x="136" y="60"/>
                  </a:lnTo>
                  <a:lnTo>
                    <a:pt x="143" y="76"/>
                  </a:lnTo>
                  <a:lnTo>
                    <a:pt x="149" y="95"/>
                  </a:lnTo>
                  <a:lnTo>
                    <a:pt x="153" y="117"/>
                  </a:lnTo>
                  <a:lnTo>
                    <a:pt x="157" y="139"/>
                  </a:lnTo>
                  <a:lnTo>
                    <a:pt x="161" y="163"/>
                  </a:lnTo>
                  <a:lnTo>
                    <a:pt x="162" y="178"/>
                  </a:lnTo>
                  <a:lnTo>
                    <a:pt x="161" y="178"/>
                  </a:lnTo>
                  <a:lnTo>
                    <a:pt x="160" y="178"/>
                  </a:lnTo>
                  <a:lnTo>
                    <a:pt x="159" y="178"/>
                  </a:lnTo>
                  <a:lnTo>
                    <a:pt x="157" y="165"/>
                  </a:lnTo>
                  <a:lnTo>
                    <a:pt x="154" y="140"/>
                  </a:lnTo>
                  <a:lnTo>
                    <a:pt x="151" y="119"/>
                  </a:lnTo>
                  <a:lnTo>
                    <a:pt x="146" y="99"/>
                  </a:lnTo>
                  <a:lnTo>
                    <a:pt x="141" y="80"/>
                  </a:lnTo>
                  <a:lnTo>
                    <a:pt x="134" y="64"/>
                  </a:lnTo>
                  <a:lnTo>
                    <a:pt x="126" y="50"/>
                  </a:lnTo>
                  <a:lnTo>
                    <a:pt x="118" y="37"/>
                  </a:lnTo>
                  <a:lnTo>
                    <a:pt x="109" y="27"/>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891" name="Freeform 108">
              <a:extLst>
                <a:ext uri="{FF2B5EF4-FFF2-40B4-BE49-F238E27FC236}">
                  <a16:creationId xmlns:a16="http://schemas.microsoft.com/office/drawing/2014/main" id="{C7E8DEDA-3486-6604-8E32-9B2510ACE9A8}"/>
                </a:ext>
              </a:extLst>
            </p:cNvPr>
            <p:cNvSpPr>
              <a:spLocks/>
            </p:cNvSpPr>
            <p:nvPr/>
          </p:nvSpPr>
          <p:spPr bwMode="auto">
            <a:xfrm>
              <a:off x="3353" y="1139"/>
              <a:ext cx="104" cy="169"/>
            </a:xfrm>
            <a:custGeom>
              <a:avLst/>
              <a:gdLst>
                <a:gd name="T0" fmla="*/ 1 w 104"/>
                <a:gd name="T1" fmla="*/ 5 h 169"/>
                <a:gd name="T2" fmla="*/ 0 w 104"/>
                <a:gd name="T3" fmla="*/ 5 h 169"/>
                <a:gd name="T4" fmla="*/ 0 w 104"/>
                <a:gd name="T5" fmla="*/ 4 h 169"/>
                <a:gd name="T6" fmla="*/ 0 w 104"/>
                <a:gd name="T7" fmla="*/ 4 h 169"/>
                <a:gd name="T8" fmla="*/ 0 w 104"/>
                <a:gd name="T9" fmla="*/ 3 h 169"/>
                <a:gd name="T10" fmla="*/ 0 w 104"/>
                <a:gd name="T11" fmla="*/ 2 h 169"/>
                <a:gd name="T12" fmla="*/ 0 w 104"/>
                <a:gd name="T13" fmla="*/ 1 h 169"/>
                <a:gd name="T14" fmla="*/ 0 w 104"/>
                <a:gd name="T15" fmla="*/ 0 h 169"/>
                <a:gd name="T16" fmla="*/ 1 w 104"/>
                <a:gd name="T17" fmla="*/ 0 h 169"/>
                <a:gd name="T18" fmla="*/ 16 w 104"/>
                <a:gd name="T19" fmla="*/ 1 h 169"/>
                <a:gd name="T20" fmla="*/ 29 w 104"/>
                <a:gd name="T21" fmla="*/ 4 h 169"/>
                <a:gd name="T22" fmla="*/ 41 w 104"/>
                <a:gd name="T23" fmla="*/ 9 h 169"/>
                <a:gd name="T24" fmla="*/ 53 w 104"/>
                <a:gd name="T25" fmla="*/ 16 h 169"/>
                <a:gd name="T26" fmla="*/ 63 w 104"/>
                <a:gd name="T27" fmla="*/ 25 h 169"/>
                <a:gd name="T28" fmla="*/ 72 w 104"/>
                <a:gd name="T29" fmla="*/ 36 h 169"/>
                <a:gd name="T30" fmla="*/ 79 w 104"/>
                <a:gd name="T31" fmla="*/ 51 h 169"/>
                <a:gd name="T32" fmla="*/ 86 w 104"/>
                <a:gd name="T33" fmla="*/ 68 h 169"/>
                <a:gd name="T34" fmla="*/ 94 w 104"/>
                <a:gd name="T35" fmla="*/ 90 h 169"/>
                <a:gd name="T36" fmla="*/ 98 w 104"/>
                <a:gd name="T37" fmla="*/ 113 h 169"/>
                <a:gd name="T38" fmla="*/ 102 w 104"/>
                <a:gd name="T39" fmla="*/ 139 h 169"/>
                <a:gd name="T40" fmla="*/ 104 w 104"/>
                <a:gd name="T41" fmla="*/ 166 h 169"/>
                <a:gd name="T42" fmla="*/ 104 w 104"/>
                <a:gd name="T43" fmla="*/ 167 h 169"/>
                <a:gd name="T44" fmla="*/ 103 w 104"/>
                <a:gd name="T45" fmla="*/ 167 h 169"/>
                <a:gd name="T46" fmla="*/ 103 w 104"/>
                <a:gd name="T47" fmla="*/ 168 h 169"/>
                <a:gd name="T48" fmla="*/ 102 w 104"/>
                <a:gd name="T49" fmla="*/ 169 h 169"/>
                <a:gd name="T50" fmla="*/ 100 w 104"/>
                <a:gd name="T51" fmla="*/ 142 h 169"/>
                <a:gd name="T52" fmla="*/ 96 w 104"/>
                <a:gd name="T53" fmla="*/ 117 h 169"/>
                <a:gd name="T54" fmla="*/ 91 w 104"/>
                <a:gd name="T55" fmla="*/ 92 h 169"/>
                <a:gd name="T56" fmla="*/ 84 w 104"/>
                <a:gd name="T57" fmla="*/ 70 h 169"/>
                <a:gd name="T58" fmla="*/ 77 w 104"/>
                <a:gd name="T59" fmla="*/ 54 h 169"/>
                <a:gd name="T60" fmla="*/ 69 w 104"/>
                <a:gd name="T61" fmla="*/ 41 h 169"/>
                <a:gd name="T62" fmla="*/ 60 w 104"/>
                <a:gd name="T63" fmla="*/ 30 h 169"/>
                <a:gd name="T64" fmla="*/ 52 w 104"/>
                <a:gd name="T65" fmla="*/ 21 h 169"/>
                <a:gd name="T66" fmla="*/ 40 w 104"/>
                <a:gd name="T67" fmla="*/ 14 h 169"/>
                <a:gd name="T68" fmla="*/ 29 w 104"/>
                <a:gd name="T69" fmla="*/ 9 h 169"/>
                <a:gd name="T70" fmla="*/ 16 w 104"/>
                <a:gd name="T71" fmla="*/ 6 h 169"/>
                <a:gd name="T72" fmla="*/ 1 w 104"/>
                <a:gd name="T73" fmla="*/ 5 h 16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4"/>
                <a:gd name="T112" fmla="*/ 0 h 169"/>
                <a:gd name="T113" fmla="*/ 104 w 104"/>
                <a:gd name="T114" fmla="*/ 169 h 16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4" h="169">
                  <a:moveTo>
                    <a:pt x="1" y="5"/>
                  </a:moveTo>
                  <a:lnTo>
                    <a:pt x="0" y="5"/>
                  </a:lnTo>
                  <a:lnTo>
                    <a:pt x="0" y="4"/>
                  </a:lnTo>
                  <a:lnTo>
                    <a:pt x="0" y="3"/>
                  </a:lnTo>
                  <a:lnTo>
                    <a:pt x="0" y="2"/>
                  </a:lnTo>
                  <a:lnTo>
                    <a:pt x="0" y="1"/>
                  </a:lnTo>
                  <a:lnTo>
                    <a:pt x="0" y="0"/>
                  </a:lnTo>
                  <a:lnTo>
                    <a:pt x="1" y="0"/>
                  </a:lnTo>
                  <a:lnTo>
                    <a:pt x="16" y="1"/>
                  </a:lnTo>
                  <a:lnTo>
                    <a:pt x="29" y="4"/>
                  </a:lnTo>
                  <a:lnTo>
                    <a:pt x="41" y="9"/>
                  </a:lnTo>
                  <a:lnTo>
                    <a:pt x="53" y="16"/>
                  </a:lnTo>
                  <a:lnTo>
                    <a:pt x="63" y="25"/>
                  </a:lnTo>
                  <a:lnTo>
                    <a:pt x="72" y="36"/>
                  </a:lnTo>
                  <a:lnTo>
                    <a:pt x="79" y="51"/>
                  </a:lnTo>
                  <a:lnTo>
                    <a:pt x="86" y="68"/>
                  </a:lnTo>
                  <a:lnTo>
                    <a:pt x="94" y="90"/>
                  </a:lnTo>
                  <a:lnTo>
                    <a:pt x="98" y="113"/>
                  </a:lnTo>
                  <a:lnTo>
                    <a:pt x="102" y="139"/>
                  </a:lnTo>
                  <a:lnTo>
                    <a:pt x="104" y="166"/>
                  </a:lnTo>
                  <a:lnTo>
                    <a:pt x="104" y="167"/>
                  </a:lnTo>
                  <a:lnTo>
                    <a:pt x="103" y="167"/>
                  </a:lnTo>
                  <a:lnTo>
                    <a:pt x="103" y="168"/>
                  </a:lnTo>
                  <a:lnTo>
                    <a:pt x="102" y="169"/>
                  </a:lnTo>
                  <a:lnTo>
                    <a:pt x="100" y="142"/>
                  </a:lnTo>
                  <a:lnTo>
                    <a:pt x="96" y="117"/>
                  </a:lnTo>
                  <a:lnTo>
                    <a:pt x="91" y="92"/>
                  </a:lnTo>
                  <a:lnTo>
                    <a:pt x="84" y="70"/>
                  </a:lnTo>
                  <a:lnTo>
                    <a:pt x="77" y="54"/>
                  </a:lnTo>
                  <a:lnTo>
                    <a:pt x="69" y="41"/>
                  </a:lnTo>
                  <a:lnTo>
                    <a:pt x="60" y="30"/>
                  </a:lnTo>
                  <a:lnTo>
                    <a:pt x="52" y="21"/>
                  </a:lnTo>
                  <a:lnTo>
                    <a:pt x="40" y="14"/>
                  </a:lnTo>
                  <a:lnTo>
                    <a:pt x="29" y="9"/>
                  </a:lnTo>
                  <a:lnTo>
                    <a:pt x="16" y="6"/>
                  </a:lnTo>
                  <a:lnTo>
                    <a:pt x="1" y="5"/>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892" name="Freeform 109">
              <a:extLst>
                <a:ext uri="{FF2B5EF4-FFF2-40B4-BE49-F238E27FC236}">
                  <a16:creationId xmlns:a16="http://schemas.microsoft.com/office/drawing/2014/main" id="{A88FE82F-5F56-26D9-BE94-97C9A46A15EF}"/>
                </a:ext>
              </a:extLst>
            </p:cNvPr>
            <p:cNvSpPr>
              <a:spLocks/>
            </p:cNvSpPr>
            <p:nvPr/>
          </p:nvSpPr>
          <p:spPr bwMode="auto">
            <a:xfrm>
              <a:off x="3435" y="1298"/>
              <a:ext cx="6" cy="7"/>
            </a:xfrm>
            <a:custGeom>
              <a:avLst/>
              <a:gdLst>
                <a:gd name="T0" fmla="*/ 6 w 6"/>
                <a:gd name="T1" fmla="*/ 2 h 7"/>
                <a:gd name="T2" fmla="*/ 6 w 6"/>
                <a:gd name="T3" fmla="*/ 1 h 7"/>
                <a:gd name="T4" fmla="*/ 5 w 6"/>
                <a:gd name="T5" fmla="*/ 1 h 7"/>
                <a:gd name="T6" fmla="*/ 3 w 6"/>
                <a:gd name="T7" fmla="*/ 0 h 7"/>
                <a:gd name="T8" fmla="*/ 2 w 6"/>
                <a:gd name="T9" fmla="*/ 0 h 7"/>
                <a:gd name="T10" fmla="*/ 1 w 6"/>
                <a:gd name="T11" fmla="*/ 1 h 7"/>
                <a:gd name="T12" fmla="*/ 1 w 6"/>
                <a:gd name="T13" fmla="*/ 2 h 7"/>
                <a:gd name="T14" fmla="*/ 0 w 6"/>
                <a:gd name="T15" fmla="*/ 4 h 7"/>
                <a:gd name="T16" fmla="*/ 0 w 6"/>
                <a:gd name="T17" fmla="*/ 5 h 7"/>
                <a:gd name="T18" fmla="*/ 1 w 6"/>
                <a:gd name="T19" fmla="*/ 6 h 7"/>
                <a:gd name="T20" fmla="*/ 2 w 6"/>
                <a:gd name="T21" fmla="*/ 7 h 7"/>
                <a:gd name="T22" fmla="*/ 3 w 6"/>
                <a:gd name="T23" fmla="*/ 7 h 7"/>
                <a:gd name="T24" fmla="*/ 4 w 6"/>
                <a:gd name="T25" fmla="*/ 7 h 7"/>
                <a:gd name="T26" fmla="*/ 5 w 6"/>
                <a:gd name="T27" fmla="*/ 7 h 7"/>
                <a:gd name="T28" fmla="*/ 6 w 6"/>
                <a:gd name="T29" fmla="*/ 6 h 7"/>
                <a:gd name="T30" fmla="*/ 6 w 6"/>
                <a:gd name="T31" fmla="*/ 4 h 7"/>
                <a:gd name="T32" fmla="*/ 6 w 6"/>
                <a:gd name="T33" fmla="*/ 2 h 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
                <a:gd name="T52" fmla="*/ 0 h 7"/>
                <a:gd name="T53" fmla="*/ 6 w 6"/>
                <a:gd name="T54" fmla="*/ 7 h 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 h="7">
                  <a:moveTo>
                    <a:pt x="6" y="2"/>
                  </a:moveTo>
                  <a:lnTo>
                    <a:pt x="6" y="1"/>
                  </a:lnTo>
                  <a:lnTo>
                    <a:pt x="5" y="1"/>
                  </a:lnTo>
                  <a:lnTo>
                    <a:pt x="3" y="0"/>
                  </a:lnTo>
                  <a:lnTo>
                    <a:pt x="2" y="0"/>
                  </a:lnTo>
                  <a:lnTo>
                    <a:pt x="1" y="1"/>
                  </a:lnTo>
                  <a:lnTo>
                    <a:pt x="1" y="2"/>
                  </a:lnTo>
                  <a:lnTo>
                    <a:pt x="0" y="4"/>
                  </a:lnTo>
                  <a:lnTo>
                    <a:pt x="0" y="5"/>
                  </a:lnTo>
                  <a:lnTo>
                    <a:pt x="1" y="6"/>
                  </a:lnTo>
                  <a:lnTo>
                    <a:pt x="2" y="7"/>
                  </a:lnTo>
                  <a:lnTo>
                    <a:pt x="3" y="7"/>
                  </a:lnTo>
                  <a:lnTo>
                    <a:pt x="4" y="7"/>
                  </a:lnTo>
                  <a:lnTo>
                    <a:pt x="5" y="7"/>
                  </a:lnTo>
                  <a:lnTo>
                    <a:pt x="6" y="6"/>
                  </a:lnTo>
                  <a:lnTo>
                    <a:pt x="6" y="4"/>
                  </a:ln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893" name="Freeform 110">
              <a:extLst>
                <a:ext uri="{FF2B5EF4-FFF2-40B4-BE49-F238E27FC236}">
                  <a16:creationId xmlns:a16="http://schemas.microsoft.com/office/drawing/2014/main" id="{A1E3F182-732C-C917-988B-3A19F42622C9}"/>
                </a:ext>
              </a:extLst>
            </p:cNvPr>
            <p:cNvSpPr>
              <a:spLocks/>
            </p:cNvSpPr>
            <p:nvPr/>
          </p:nvSpPr>
          <p:spPr bwMode="auto">
            <a:xfrm>
              <a:off x="3346" y="1129"/>
              <a:ext cx="120" cy="167"/>
            </a:xfrm>
            <a:custGeom>
              <a:avLst/>
              <a:gdLst>
                <a:gd name="T0" fmla="*/ 100 w 120"/>
                <a:gd name="T1" fmla="*/ 64 h 167"/>
                <a:gd name="T2" fmla="*/ 110 w 120"/>
                <a:gd name="T3" fmla="*/ 99 h 167"/>
                <a:gd name="T4" fmla="*/ 115 w 120"/>
                <a:gd name="T5" fmla="*/ 130 h 167"/>
                <a:gd name="T6" fmla="*/ 119 w 120"/>
                <a:gd name="T7" fmla="*/ 154 h 167"/>
                <a:gd name="T8" fmla="*/ 120 w 120"/>
                <a:gd name="T9" fmla="*/ 164 h 167"/>
                <a:gd name="T10" fmla="*/ 118 w 120"/>
                <a:gd name="T11" fmla="*/ 167 h 167"/>
                <a:gd name="T12" fmla="*/ 117 w 120"/>
                <a:gd name="T13" fmla="*/ 157 h 167"/>
                <a:gd name="T14" fmla="*/ 113 w 120"/>
                <a:gd name="T15" fmla="*/ 132 h 167"/>
                <a:gd name="T16" fmla="*/ 107 w 120"/>
                <a:gd name="T17" fmla="*/ 100 h 167"/>
                <a:gd name="T18" fmla="*/ 96 w 120"/>
                <a:gd name="T19" fmla="*/ 65 h 167"/>
                <a:gd name="T20" fmla="*/ 85 w 120"/>
                <a:gd name="T21" fmla="*/ 42 h 167"/>
                <a:gd name="T22" fmla="*/ 71 w 120"/>
                <a:gd name="T23" fmla="*/ 24 h 167"/>
                <a:gd name="T24" fmla="*/ 55 w 120"/>
                <a:gd name="T25" fmla="*/ 13 h 167"/>
                <a:gd name="T26" fmla="*/ 40 w 120"/>
                <a:gd name="T27" fmla="*/ 6 h 167"/>
                <a:gd name="T28" fmla="*/ 25 w 120"/>
                <a:gd name="T29" fmla="*/ 4 h 167"/>
                <a:gd name="T30" fmla="*/ 13 w 120"/>
                <a:gd name="T31" fmla="*/ 3 h 167"/>
                <a:gd name="T32" fmla="*/ 4 w 120"/>
                <a:gd name="T33" fmla="*/ 3 h 167"/>
                <a:gd name="T34" fmla="*/ 0 w 120"/>
                <a:gd name="T35" fmla="*/ 4 h 167"/>
                <a:gd name="T36" fmla="*/ 0 w 120"/>
                <a:gd name="T37" fmla="*/ 1 h 167"/>
                <a:gd name="T38" fmla="*/ 4 w 120"/>
                <a:gd name="T39" fmla="*/ 1 h 167"/>
                <a:gd name="T40" fmla="*/ 13 w 120"/>
                <a:gd name="T41" fmla="*/ 0 h 167"/>
                <a:gd name="T42" fmla="*/ 25 w 120"/>
                <a:gd name="T43" fmla="*/ 1 h 167"/>
                <a:gd name="T44" fmla="*/ 41 w 120"/>
                <a:gd name="T45" fmla="*/ 4 h 167"/>
                <a:gd name="T46" fmla="*/ 56 w 120"/>
                <a:gd name="T47" fmla="*/ 11 h 167"/>
                <a:gd name="T48" fmla="*/ 73 w 120"/>
                <a:gd name="T49" fmla="*/ 22 h 167"/>
                <a:gd name="T50" fmla="*/ 88 w 120"/>
                <a:gd name="T51" fmla="*/ 40 h 167"/>
                <a:gd name="T52" fmla="*/ 100 w 120"/>
                <a:gd name="T53" fmla="*/ 64 h 16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0"/>
                <a:gd name="T82" fmla="*/ 0 h 167"/>
                <a:gd name="T83" fmla="*/ 120 w 120"/>
                <a:gd name="T84" fmla="*/ 167 h 16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0" h="167">
                  <a:moveTo>
                    <a:pt x="100" y="64"/>
                  </a:moveTo>
                  <a:lnTo>
                    <a:pt x="110" y="99"/>
                  </a:lnTo>
                  <a:lnTo>
                    <a:pt x="115" y="130"/>
                  </a:lnTo>
                  <a:lnTo>
                    <a:pt x="119" y="154"/>
                  </a:lnTo>
                  <a:lnTo>
                    <a:pt x="120" y="164"/>
                  </a:lnTo>
                  <a:lnTo>
                    <a:pt x="118" y="167"/>
                  </a:lnTo>
                  <a:lnTo>
                    <a:pt x="117" y="157"/>
                  </a:lnTo>
                  <a:lnTo>
                    <a:pt x="113" y="132"/>
                  </a:lnTo>
                  <a:lnTo>
                    <a:pt x="107" y="100"/>
                  </a:lnTo>
                  <a:lnTo>
                    <a:pt x="96" y="65"/>
                  </a:lnTo>
                  <a:lnTo>
                    <a:pt x="85" y="42"/>
                  </a:lnTo>
                  <a:lnTo>
                    <a:pt x="71" y="24"/>
                  </a:lnTo>
                  <a:lnTo>
                    <a:pt x="55" y="13"/>
                  </a:lnTo>
                  <a:lnTo>
                    <a:pt x="40" y="6"/>
                  </a:lnTo>
                  <a:lnTo>
                    <a:pt x="25" y="4"/>
                  </a:lnTo>
                  <a:lnTo>
                    <a:pt x="13" y="3"/>
                  </a:lnTo>
                  <a:lnTo>
                    <a:pt x="4" y="3"/>
                  </a:lnTo>
                  <a:lnTo>
                    <a:pt x="0" y="4"/>
                  </a:lnTo>
                  <a:lnTo>
                    <a:pt x="0" y="1"/>
                  </a:lnTo>
                  <a:lnTo>
                    <a:pt x="4" y="1"/>
                  </a:lnTo>
                  <a:lnTo>
                    <a:pt x="13" y="0"/>
                  </a:lnTo>
                  <a:lnTo>
                    <a:pt x="25" y="1"/>
                  </a:lnTo>
                  <a:lnTo>
                    <a:pt x="41" y="4"/>
                  </a:lnTo>
                  <a:lnTo>
                    <a:pt x="56" y="11"/>
                  </a:lnTo>
                  <a:lnTo>
                    <a:pt x="73" y="22"/>
                  </a:lnTo>
                  <a:lnTo>
                    <a:pt x="88" y="40"/>
                  </a:lnTo>
                  <a:lnTo>
                    <a:pt x="100" y="64"/>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894" name="Freeform 111">
              <a:extLst>
                <a:ext uri="{FF2B5EF4-FFF2-40B4-BE49-F238E27FC236}">
                  <a16:creationId xmlns:a16="http://schemas.microsoft.com/office/drawing/2014/main" id="{EDC2AB0E-92CA-3984-0289-D4C20CE4AEE4}"/>
                </a:ext>
              </a:extLst>
            </p:cNvPr>
            <p:cNvSpPr>
              <a:spLocks/>
            </p:cNvSpPr>
            <p:nvPr/>
          </p:nvSpPr>
          <p:spPr bwMode="auto">
            <a:xfrm>
              <a:off x="3396" y="1229"/>
              <a:ext cx="67" cy="15"/>
            </a:xfrm>
            <a:custGeom>
              <a:avLst/>
              <a:gdLst>
                <a:gd name="T0" fmla="*/ 0 w 67"/>
                <a:gd name="T1" fmla="*/ 7 h 15"/>
                <a:gd name="T2" fmla="*/ 1 w 67"/>
                <a:gd name="T3" fmla="*/ 7 h 15"/>
                <a:gd name="T4" fmla="*/ 3 w 67"/>
                <a:gd name="T5" fmla="*/ 4 h 15"/>
                <a:gd name="T6" fmla="*/ 6 w 67"/>
                <a:gd name="T7" fmla="*/ 3 h 15"/>
                <a:gd name="T8" fmla="*/ 12 w 67"/>
                <a:gd name="T9" fmla="*/ 1 h 15"/>
                <a:gd name="T10" fmla="*/ 20 w 67"/>
                <a:gd name="T11" fmla="*/ 0 h 15"/>
                <a:gd name="T12" fmla="*/ 27 w 67"/>
                <a:gd name="T13" fmla="*/ 0 h 15"/>
                <a:gd name="T14" fmla="*/ 38 w 67"/>
                <a:gd name="T15" fmla="*/ 1 h 15"/>
                <a:gd name="T16" fmla="*/ 50 w 67"/>
                <a:gd name="T17" fmla="*/ 3 h 15"/>
                <a:gd name="T18" fmla="*/ 58 w 67"/>
                <a:gd name="T19" fmla="*/ 6 h 15"/>
                <a:gd name="T20" fmla="*/ 63 w 67"/>
                <a:gd name="T21" fmla="*/ 4 h 15"/>
                <a:gd name="T22" fmla="*/ 65 w 67"/>
                <a:gd name="T23" fmla="*/ 3 h 15"/>
                <a:gd name="T24" fmla="*/ 67 w 67"/>
                <a:gd name="T25" fmla="*/ 2 h 15"/>
                <a:gd name="T26" fmla="*/ 65 w 67"/>
                <a:gd name="T27" fmla="*/ 6 h 15"/>
                <a:gd name="T28" fmla="*/ 61 w 67"/>
                <a:gd name="T29" fmla="*/ 11 h 15"/>
                <a:gd name="T30" fmla="*/ 54 w 67"/>
                <a:gd name="T31" fmla="*/ 15 h 15"/>
                <a:gd name="T32" fmla="*/ 45 w 67"/>
                <a:gd name="T33" fmla="*/ 12 h 15"/>
                <a:gd name="T34" fmla="*/ 39 w 67"/>
                <a:gd name="T35" fmla="*/ 9 h 15"/>
                <a:gd name="T36" fmla="*/ 32 w 67"/>
                <a:gd name="T37" fmla="*/ 7 h 15"/>
                <a:gd name="T38" fmla="*/ 24 w 67"/>
                <a:gd name="T39" fmla="*/ 6 h 15"/>
                <a:gd name="T40" fmla="*/ 16 w 67"/>
                <a:gd name="T41" fmla="*/ 4 h 15"/>
                <a:gd name="T42" fmla="*/ 10 w 67"/>
                <a:gd name="T43" fmla="*/ 6 h 15"/>
                <a:gd name="T44" fmla="*/ 4 w 67"/>
                <a:gd name="T45" fmla="*/ 6 h 15"/>
                <a:gd name="T46" fmla="*/ 1 w 67"/>
                <a:gd name="T47" fmla="*/ 7 h 15"/>
                <a:gd name="T48" fmla="*/ 0 w 67"/>
                <a:gd name="T49" fmla="*/ 7 h 1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7"/>
                <a:gd name="T76" fmla="*/ 0 h 15"/>
                <a:gd name="T77" fmla="*/ 67 w 67"/>
                <a:gd name="T78" fmla="*/ 15 h 1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7" h="15">
                  <a:moveTo>
                    <a:pt x="0" y="7"/>
                  </a:moveTo>
                  <a:lnTo>
                    <a:pt x="1" y="7"/>
                  </a:lnTo>
                  <a:lnTo>
                    <a:pt x="3" y="4"/>
                  </a:lnTo>
                  <a:lnTo>
                    <a:pt x="6" y="3"/>
                  </a:lnTo>
                  <a:lnTo>
                    <a:pt x="12" y="1"/>
                  </a:lnTo>
                  <a:lnTo>
                    <a:pt x="20" y="0"/>
                  </a:lnTo>
                  <a:lnTo>
                    <a:pt x="27" y="0"/>
                  </a:lnTo>
                  <a:lnTo>
                    <a:pt x="38" y="1"/>
                  </a:lnTo>
                  <a:lnTo>
                    <a:pt x="50" y="3"/>
                  </a:lnTo>
                  <a:lnTo>
                    <a:pt x="58" y="6"/>
                  </a:lnTo>
                  <a:lnTo>
                    <a:pt x="63" y="4"/>
                  </a:lnTo>
                  <a:lnTo>
                    <a:pt x="65" y="3"/>
                  </a:lnTo>
                  <a:lnTo>
                    <a:pt x="67" y="2"/>
                  </a:lnTo>
                  <a:lnTo>
                    <a:pt x="65" y="6"/>
                  </a:lnTo>
                  <a:lnTo>
                    <a:pt x="61" y="11"/>
                  </a:lnTo>
                  <a:lnTo>
                    <a:pt x="54" y="15"/>
                  </a:lnTo>
                  <a:lnTo>
                    <a:pt x="45" y="12"/>
                  </a:lnTo>
                  <a:lnTo>
                    <a:pt x="39" y="9"/>
                  </a:lnTo>
                  <a:lnTo>
                    <a:pt x="32" y="7"/>
                  </a:lnTo>
                  <a:lnTo>
                    <a:pt x="24" y="6"/>
                  </a:lnTo>
                  <a:lnTo>
                    <a:pt x="16" y="4"/>
                  </a:lnTo>
                  <a:lnTo>
                    <a:pt x="10" y="6"/>
                  </a:lnTo>
                  <a:lnTo>
                    <a:pt x="4" y="6"/>
                  </a:lnTo>
                  <a:lnTo>
                    <a:pt x="1" y="7"/>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895" name="Freeform 112">
              <a:extLst>
                <a:ext uri="{FF2B5EF4-FFF2-40B4-BE49-F238E27FC236}">
                  <a16:creationId xmlns:a16="http://schemas.microsoft.com/office/drawing/2014/main" id="{C68CDDD1-D17B-C68D-5282-E76E850B6765}"/>
                </a:ext>
              </a:extLst>
            </p:cNvPr>
            <p:cNvSpPr>
              <a:spLocks/>
            </p:cNvSpPr>
            <p:nvPr/>
          </p:nvSpPr>
          <p:spPr bwMode="auto">
            <a:xfrm>
              <a:off x="3341" y="1386"/>
              <a:ext cx="148" cy="128"/>
            </a:xfrm>
            <a:custGeom>
              <a:avLst/>
              <a:gdLst>
                <a:gd name="T0" fmla="*/ 0 w 148"/>
                <a:gd name="T1" fmla="*/ 10 h 128"/>
                <a:gd name="T2" fmla="*/ 13 w 148"/>
                <a:gd name="T3" fmla="*/ 4 h 128"/>
                <a:gd name="T4" fmla="*/ 19 w 148"/>
                <a:gd name="T5" fmla="*/ 0 h 128"/>
                <a:gd name="T6" fmla="*/ 19 w 148"/>
                <a:gd name="T7" fmla="*/ 0 h 128"/>
                <a:gd name="T8" fmla="*/ 19 w 148"/>
                <a:gd name="T9" fmla="*/ 0 h 128"/>
                <a:gd name="T10" fmla="*/ 19 w 148"/>
                <a:gd name="T11" fmla="*/ 0 h 128"/>
                <a:gd name="T12" fmla="*/ 19 w 148"/>
                <a:gd name="T13" fmla="*/ 0 h 128"/>
                <a:gd name="T14" fmla="*/ 26 w 148"/>
                <a:gd name="T15" fmla="*/ 77 h 128"/>
                <a:gd name="T16" fmla="*/ 124 w 148"/>
                <a:gd name="T17" fmla="*/ 2 h 128"/>
                <a:gd name="T18" fmla="*/ 128 w 148"/>
                <a:gd name="T19" fmla="*/ 5 h 128"/>
                <a:gd name="T20" fmla="*/ 134 w 148"/>
                <a:gd name="T21" fmla="*/ 8 h 128"/>
                <a:gd name="T22" fmla="*/ 141 w 148"/>
                <a:gd name="T23" fmla="*/ 15 h 128"/>
                <a:gd name="T24" fmla="*/ 148 w 148"/>
                <a:gd name="T25" fmla="*/ 23 h 128"/>
                <a:gd name="T26" fmla="*/ 13 w 148"/>
                <a:gd name="T27" fmla="*/ 128 h 128"/>
                <a:gd name="T28" fmla="*/ 0 w 148"/>
                <a:gd name="T29" fmla="*/ 10 h 1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8"/>
                <a:gd name="T46" fmla="*/ 0 h 128"/>
                <a:gd name="T47" fmla="*/ 148 w 148"/>
                <a:gd name="T48" fmla="*/ 128 h 12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8" h="128">
                  <a:moveTo>
                    <a:pt x="0" y="10"/>
                  </a:moveTo>
                  <a:lnTo>
                    <a:pt x="13" y="4"/>
                  </a:lnTo>
                  <a:lnTo>
                    <a:pt x="19" y="0"/>
                  </a:lnTo>
                  <a:lnTo>
                    <a:pt x="26" y="77"/>
                  </a:lnTo>
                  <a:lnTo>
                    <a:pt x="124" y="2"/>
                  </a:lnTo>
                  <a:lnTo>
                    <a:pt x="128" y="5"/>
                  </a:lnTo>
                  <a:lnTo>
                    <a:pt x="134" y="8"/>
                  </a:lnTo>
                  <a:lnTo>
                    <a:pt x="141" y="15"/>
                  </a:lnTo>
                  <a:lnTo>
                    <a:pt x="148" y="23"/>
                  </a:lnTo>
                  <a:lnTo>
                    <a:pt x="13" y="128"/>
                  </a:lnTo>
                  <a:lnTo>
                    <a:pt x="0" y="10"/>
                  </a:lnTo>
                  <a:close/>
                </a:path>
              </a:pathLst>
            </a:custGeom>
            <a:solidFill>
              <a:srgbClr val="14C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896" name="Freeform 113">
              <a:extLst>
                <a:ext uri="{FF2B5EF4-FFF2-40B4-BE49-F238E27FC236}">
                  <a16:creationId xmlns:a16="http://schemas.microsoft.com/office/drawing/2014/main" id="{54845EA2-9A6A-C06A-D1A0-EFDE3308B46C}"/>
                </a:ext>
              </a:extLst>
            </p:cNvPr>
            <p:cNvSpPr>
              <a:spLocks/>
            </p:cNvSpPr>
            <p:nvPr/>
          </p:nvSpPr>
          <p:spPr bwMode="auto">
            <a:xfrm>
              <a:off x="3360" y="1380"/>
              <a:ext cx="105" cy="83"/>
            </a:xfrm>
            <a:custGeom>
              <a:avLst/>
              <a:gdLst>
                <a:gd name="T0" fmla="*/ 100 w 105"/>
                <a:gd name="T1" fmla="*/ 6 h 83"/>
                <a:gd name="T2" fmla="*/ 100 w 105"/>
                <a:gd name="T3" fmla="*/ 6 h 83"/>
                <a:gd name="T4" fmla="*/ 101 w 105"/>
                <a:gd name="T5" fmla="*/ 6 h 83"/>
                <a:gd name="T6" fmla="*/ 103 w 105"/>
                <a:gd name="T7" fmla="*/ 6 h 83"/>
                <a:gd name="T8" fmla="*/ 105 w 105"/>
                <a:gd name="T9" fmla="*/ 8 h 83"/>
                <a:gd name="T10" fmla="*/ 7 w 105"/>
                <a:gd name="T11" fmla="*/ 83 h 83"/>
                <a:gd name="T12" fmla="*/ 0 w 105"/>
                <a:gd name="T13" fmla="*/ 6 h 83"/>
                <a:gd name="T14" fmla="*/ 1 w 105"/>
                <a:gd name="T15" fmla="*/ 6 h 83"/>
                <a:gd name="T16" fmla="*/ 3 w 105"/>
                <a:gd name="T17" fmla="*/ 6 h 83"/>
                <a:gd name="T18" fmla="*/ 5 w 105"/>
                <a:gd name="T19" fmla="*/ 6 h 83"/>
                <a:gd name="T20" fmla="*/ 9 w 105"/>
                <a:gd name="T21" fmla="*/ 5 h 83"/>
                <a:gd name="T22" fmla="*/ 20 w 105"/>
                <a:gd name="T23" fmla="*/ 50 h 83"/>
                <a:gd name="T24" fmla="*/ 90 w 105"/>
                <a:gd name="T25" fmla="*/ 0 h 83"/>
                <a:gd name="T26" fmla="*/ 94 w 105"/>
                <a:gd name="T27" fmla="*/ 1 h 83"/>
                <a:gd name="T28" fmla="*/ 97 w 105"/>
                <a:gd name="T29" fmla="*/ 2 h 83"/>
                <a:gd name="T30" fmla="*/ 99 w 105"/>
                <a:gd name="T31" fmla="*/ 4 h 83"/>
                <a:gd name="T32" fmla="*/ 100 w 105"/>
                <a:gd name="T33" fmla="*/ 6 h 8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5"/>
                <a:gd name="T52" fmla="*/ 0 h 83"/>
                <a:gd name="T53" fmla="*/ 105 w 105"/>
                <a:gd name="T54" fmla="*/ 83 h 8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5" h="83">
                  <a:moveTo>
                    <a:pt x="100" y="6"/>
                  </a:moveTo>
                  <a:lnTo>
                    <a:pt x="100" y="6"/>
                  </a:lnTo>
                  <a:lnTo>
                    <a:pt x="101" y="6"/>
                  </a:lnTo>
                  <a:lnTo>
                    <a:pt x="103" y="6"/>
                  </a:lnTo>
                  <a:lnTo>
                    <a:pt x="105" y="8"/>
                  </a:lnTo>
                  <a:lnTo>
                    <a:pt x="7" y="83"/>
                  </a:lnTo>
                  <a:lnTo>
                    <a:pt x="0" y="6"/>
                  </a:lnTo>
                  <a:lnTo>
                    <a:pt x="1" y="6"/>
                  </a:lnTo>
                  <a:lnTo>
                    <a:pt x="3" y="6"/>
                  </a:lnTo>
                  <a:lnTo>
                    <a:pt x="5" y="6"/>
                  </a:lnTo>
                  <a:lnTo>
                    <a:pt x="9" y="5"/>
                  </a:lnTo>
                  <a:lnTo>
                    <a:pt x="20" y="50"/>
                  </a:lnTo>
                  <a:lnTo>
                    <a:pt x="90" y="0"/>
                  </a:lnTo>
                  <a:lnTo>
                    <a:pt x="94" y="1"/>
                  </a:lnTo>
                  <a:lnTo>
                    <a:pt x="97" y="2"/>
                  </a:lnTo>
                  <a:lnTo>
                    <a:pt x="99" y="4"/>
                  </a:lnTo>
                  <a:lnTo>
                    <a:pt x="10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897" name="Freeform 114">
              <a:extLst>
                <a:ext uri="{FF2B5EF4-FFF2-40B4-BE49-F238E27FC236}">
                  <a16:creationId xmlns:a16="http://schemas.microsoft.com/office/drawing/2014/main" id="{5024851D-71FA-0660-6021-F87B0A4A1F85}"/>
                </a:ext>
              </a:extLst>
            </p:cNvPr>
            <p:cNvSpPr>
              <a:spLocks/>
            </p:cNvSpPr>
            <p:nvPr/>
          </p:nvSpPr>
          <p:spPr bwMode="auto">
            <a:xfrm>
              <a:off x="3055" y="1028"/>
              <a:ext cx="101" cy="370"/>
            </a:xfrm>
            <a:custGeom>
              <a:avLst/>
              <a:gdLst>
                <a:gd name="T0" fmla="*/ 55 w 101"/>
                <a:gd name="T1" fmla="*/ 130 h 370"/>
                <a:gd name="T2" fmla="*/ 55 w 101"/>
                <a:gd name="T3" fmla="*/ 102 h 370"/>
                <a:gd name="T4" fmla="*/ 50 w 101"/>
                <a:gd name="T5" fmla="*/ 92 h 370"/>
                <a:gd name="T6" fmla="*/ 38 w 101"/>
                <a:gd name="T7" fmla="*/ 59 h 370"/>
                <a:gd name="T8" fmla="*/ 36 w 101"/>
                <a:gd name="T9" fmla="*/ 44 h 370"/>
                <a:gd name="T10" fmla="*/ 43 w 101"/>
                <a:gd name="T11" fmla="*/ 9 h 370"/>
                <a:gd name="T12" fmla="*/ 54 w 101"/>
                <a:gd name="T13" fmla="*/ 6 h 370"/>
                <a:gd name="T14" fmla="*/ 51 w 101"/>
                <a:gd name="T15" fmla="*/ 10 h 370"/>
                <a:gd name="T16" fmla="*/ 51 w 101"/>
                <a:gd name="T17" fmla="*/ 11 h 370"/>
                <a:gd name="T18" fmla="*/ 54 w 101"/>
                <a:gd name="T19" fmla="*/ 11 h 370"/>
                <a:gd name="T20" fmla="*/ 56 w 101"/>
                <a:gd name="T21" fmla="*/ 7 h 370"/>
                <a:gd name="T22" fmla="*/ 64 w 101"/>
                <a:gd name="T23" fmla="*/ 6 h 370"/>
                <a:gd name="T24" fmla="*/ 69 w 101"/>
                <a:gd name="T25" fmla="*/ 3 h 370"/>
                <a:gd name="T26" fmla="*/ 78 w 101"/>
                <a:gd name="T27" fmla="*/ 3 h 370"/>
                <a:gd name="T28" fmla="*/ 86 w 101"/>
                <a:gd name="T29" fmla="*/ 6 h 370"/>
                <a:gd name="T30" fmla="*/ 92 w 101"/>
                <a:gd name="T31" fmla="*/ 8 h 370"/>
                <a:gd name="T32" fmla="*/ 91 w 101"/>
                <a:gd name="T33" fmla="*/ 10 h 370"/>
                <a:gd name="T34" fmla="*/ 78 w 101"/>
                <a:gd name="T35" fmla="*/ 20 h 370"/>
                <a:gd name="T36" fmla="*/ 74 w 101"/>
                <a:gd name="T37" fmla="*/ 36 h 370"/>
                <a:gd name="T38" fmla="*/ 72 w 101"/>
                <a:gd name="T39" fmla="*/ 46 h 370"/>
                <a:gd name="T40" fmla="*/ 73 w 101"/>
                <a:gd name="T41" fmla="*/ 50 h 370"/>
                <a:gd name="T42" fmla="*/ 79 w 101"/>
                <a:gd name="T43" fmla="*/ 57 h 370"/>
                <a:gd name="T44" fmla="*/ 91 w 101"/>
                <a:gd name="T45" fmla="*/ 54 h 370"/>
                <a:gd name="T46" fmla="*/ 98 w 101"/>
                <a:gd name="T47" fmla="*/ 55 h 370"/>
                <a:gd name="T48" fmla="*/ 99 w 101"/>
                <a:gd name="T49" fmla="*/ 57 h 370"/>
                <a:gd name="T50" fmla="*/ 98 w 101"/>
                <a:gd name="T51" fmla="*/ 58 h 370"/>
                <a:gd name="T52" fmla="*/ 95 w 101"/>
                <a:gd name="T53" fmla="*/ 64 h 370"/>
                <a:gd name="T54" fmla="*/ 87 w 101"/>
                <a:gd name="T55" fmla="*/ 76 h 370"/>
                <a:gd name="T56" fmla="*/ 83 w 101"/>
                <a:gd name="T57" fmla="*/ 93 h 370"/>
                <a:gd name="T58" fmla="*/ 77 w 101"/>
                <a:gd name="T59" fmla="*/ 109 h 370"/>
                <a:gd name="T60" fmla="*/ 75 w 101"/>
                <a:gd name="T61" fmla="*/ 117 h 370"/>
                <a:gd name="T62" fmla="*/ 67 w 101"/>
                <a:gd name="T63" fmla="*/ 343 h 370"/>
                <a:gd name="T64" fmla="*/ 55 w 101"/>
                <a:gd name="T65" fmla="*/ 356 h 370"/>
                <a:gd name="T66" fmla="*/ 43 w 101"/>
                <a:gd name="T67" fmla="*/ 370 h 370"/>
                <a:gd name="T68" fmla="*/ 53 w 101"/>
                <a:gd name="T69" fmla="*/ 145 h 37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1"/>
                <a:gd name="T106" fmla="*/ 0 h 370"/>
                <a:gd name="T107" fmla="*/ 101 w 101"/>
                <a:gd name="T108" fmla="*/ 370 h 37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1" h="370">
                  <a:moveTo>
                    <a:pt x="53" y="145"/>
                  </a:moveTo>
                  <a:lnTo>
                    <a:pt x="55" y="130"/>
                  </a:lnTo>
                  <a:lnTo>
                    <a:pt x="56" y="115"/>
                  </a:lnTo>
                  <a:lnTo>
                    <a:pt x="55" y="102"/>
                  </a:lnTo>
                  <a:lnTo>
                    <a:pt x="50" y="92"/>
                  </a:lnTo>
                  <a:lnTo>
                    <a:pt x="43" y="75"/>
                  </a:lnTo>
                  <a:lnTo>
                    <a:pt x="38" y="59"/>
                  </a:lnTo>
                  <a:lnTo>
                    <a:pt x="36" y="48"/>
                  </a:lnTo>
                  <a:lnTo>
                    <a:pt x="36" y="44"/>
                  </a:lnTo>
                  <a:lnTo>
                    <a:pt x="36" y="26"/>
                  </a:lnTo>
                  <a:lnTo>
                    <a:pt x="43" y="9"/>
                  </a:lnTo>
                  <a:lnTo>
                    <a:pt x="54" y="0"/>
                  </a:lnTo>
                  <a:lnTo>
                    <a:pt x="54" y="6"/>
                  </a:lnTo>
                  <a:lnTo>
                    <a:pt x="53" y="9"/>
                  </a:lnTo>
                  <a:lnTo>
                    <a:pt x="51" y="10"/>
                  </a:lnTo>
                  <a:lnTo>
                    <a:pt x="50" y="11"/>
                  </a:lnTo>
                  <a:lnTo>
                    <a:pt x="51" y="11"/>
                  </a:lnTo>
                  <a:lnTo>
                    <a:pt x="53" y="11"/>
                  </a:lnTo>
                  <a:lnTo>
                    <a:pt x="54" y="11"/>
                  </a:lnTo>
                  <a:lnTo>
                    <a:pt x="56" y="7"/>
                  </a:lnTo>
                  <a:lnTo>
                    <a:pt x="60" y="6"/>
                  </a:lnTo>
                  <a:lnTo>
                    <a:pt x="64" y="6"/>
                  </a:lnTo>
                  <a:lnTo>
                    <a:pt x="67" y="7"/>
                  </a:lnTo>
                  <a:lnTo>
                    <a:pt x="69" y="3"/>
                  </a:lnTo>
                  <a:lnTo>
                    <a:pt x="74" y="2"/>
                  </a:lnTo>
                  <a:lnTo>
                    <a:pt x="78" y="3"/>
                  </a:lnTo>
                  <a:lnTo>
                    <a:pt x="82" y="6"/>
                  </a:lnTo>
                  <a:lnTo>
                    <a:pt x="86" y="6"/>
                  </a:lnTo>
                  <a:lnTo>
                    <a:pt x="89" y="7"/>
                  </a:lnTo>
                  <a:lnTo>
                    <a:pt x="92" y="8"/>
                  </a:lnTo>
                  <a:lnTo>
                    <a:pt x="93" y="9"/>
                  </a:lnTo>
                  <a:lnTo>
                    <a:pt x="91" y="10"/>
                  </a:lnTo>
                  <a:lnTo>
                    <a:pt x="84" y="13"/>
                  </a:lnTo>
                  <a:lnTo>
                    <a:pt x="78" y="20"/>
                  </a:lnTo>
                  <a:lnTo>
                    <a:pt x="75" y="30"/>
                  </a:lnTo>
                  <a:lnTo>
                    <a:pt x="74" y="36"/>
                  </a:lnTo>
                  <a:lnTo>
                    <a:pt x="73" y="43"/>
                  </a:lnTo>
                  <a:lnTo>
                    <a:pt x="72" y="46"/>
                  </a:lnTo>
                  <a:lnTo>
                    <a:pt x="72" y="48"/>
                  </a:lnTo>
                  <a:lnTo>
                    <a:pt x="73" y="50"/>
                  </a:lnTo>
                  <a:lnTo>
                    <a:pt x="75" y="55"/>
                  </a:lnTo>
                  <a:lnTo>
                    <a:pt x="79" y="57"/>
                  </a:lnTo>
                  <a:lnTo>
                    <a:pt x="87" y="53"/>
                  </a:lnTo>
                  <a:lnTo>
                    <a:pt x="91" y="54"/>
                  </a:lnTo>
                  <a:lnTo>
                    <a:pt x="95" y="54"/>
                  </a:lnTo>
                  <a:lnTo>
                    <a:pt x="98" y="55"/>
                  </a:lnTo>
                  <a:lnTo>
                    <a:pt x="101" y="56"/>
                  </a:lnTo>
                  <a:lnTo>
                    <a:pt x="99" y="57"/>
                  </a:lnTo>
                  <a:lnTo>
                    <a:pt x="98" y="58"/>
                  </a:lnTo>
                  <a:lnTo>
                    <a:pt x="97" y="59"/>
                  </a:lnTo>
                  <a:lnTo>
                    <a:pt x="95" y="64"/>
                  </a:lnTo>
                  <a:lnTo>
                    <a:pt x="92" y="69"/>
                  </a:lnTo>
                  <a:lnTo>
                    <a:pt x="87" y="76"/>
                  </a:lnTo>
                  <a:lnTo>
                    <a:pt x="85" y="84"/>
                  </a:lnTo>
                  <a:lnTo>
                    <a:pt x="83" y="93"/>
                  </a:lnTo>
                  <a:lnTo>
                    <a:pt x="79" y="102"/>
                  </a:lnTo>
                  <a:lnTo>
                    <a:pt x="77" y="109"/>
                  </a:lnTo>
                  <a:lnTo>
                    <a:pt x="75" y="116"/>
                  </a:lnTo>
                  <a:lnTo>
                    <a:pt x="75" y="117"/>
                  </a:lnTo>
                  <a:lnTo>
                    <a:pt x="36" y="320"/>
                  </a:lnTo>
                  <a:lnTo>
                    <a:pt x="67" y="343"/>
                  </a:lnTo>
                  <a:lnTo>
                    <a:pt x="60" y="349"/>
                  </a:lnTo>
                  <a:lnTo>
                    <a:pt x="55" y="356"/>
                  </a:lnTo>
                  <a:lnTo>
                    <a:pt x="48" y="363"/>
                  </a:lnTo>
                  <a:lnTo>
                    <a:pt x="43" y="370"/>
                  </a:lnTo>
                  <a:lnTo>
                    <a:pt x="0" y="333"/>
                  </a:lnTo>
                  <a:lnTo>
                    <a:pt x="53" y="145"/>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898" name="Freeform 115">
              <a:extLst>
                <a:ext uri="{FF2B5EF4-FFF2-40B4-BE49-F238E27FC236}">
                  <a16:creationId xmlns:a16="http://schemas.microsoft.com/office/drawing/2014/main" id="{606ED3F4-B33E-DD37-F700-F33DDAE4E38B}"/>
                </a:ext>
              </a:extLst>
            </p:cNvPr>
            <p:cNvSpPr>
              <a:spLocks/>
            </p:cNvSpPr>
            <p:nvPr/>
          </p:nvSpPr>
          <p:spPr bwMode="auto">
            <a:xfrm>
              <a:off x="2933" y="1019"/>
              <a:ext cx="351" cy="96"/>
            </a:xfrm>
            <a:custGeom>
              <a:avLst/>
              <a:gdLst>
                <a:gd name="T0" fmla="*/ 345 w 351"/>
                <a:gd name="T1" fmla="*/ 0 h 96"/>
                <a:gd name="T2" fmla="*/ 351 w 351"/>
                <a:gd name="T3" fmla="*/ 52 h 96"/>
                <a:gd name="T4" fmla="*/ 196 w 351"/>
                <a:gd name="T5" fmla="*/ 65 h 96"/>
                <a:gd name="T6" fmla="*/ 8 w 351"/>
                <a:gd name="T7" fmla="*/ 96 h 96"/>
                <a:gd name="T8" fmla="*/ 0 w 351"/>
                <a:gd name="T9" fmla="*/ 45 h 96"/>
                <a:gd name="T10" fmla="*/ 191 w 351"/>
                <a:gd name="T11" fmla="*/ 29 h 96"/>
                <a:gd name="T12" fmla="*/ 345 w 351"/>
                <a:gd name="T13" fmla="*/ 0 h 96"/>
                <a:gd name="T14" fmla="*/ 0 60000 65536"/>
                <a:gd name="T15" fmla="*/ 0 60000 65536"/>
                <a:gd name="T16" fmla="*/ 0 60000 65536"/>
                <a:gd name="T17" fmla="*/ 0 60000 65536"/>
                <a:gd name="T18" fmla="*/ 0 60000 65536"/>
                <a:gd name="T19" fmla="*/ 0 60000 65536"/>
                <a:gd name="T20" fmla="*/ 0 60000 65536"/>
                <a:gd name="T21" fmla="*/ 0 w 351"/>
                <a:gd name="T22" fmla="*/ 0 h 96"/>
                <a:gd name="T23" fmla="*/ 351 w 351"/>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1" h="96">
                  <a:moveTo>
                    <a:pt x="345" y="0"/>
                  </a:moveTo>
                  <a:lnTo>
                    <a:pt x="351" y="52"/>
                  </a:lnTo>
                  <a:lnTo>
                    <a:pt x="196" y="65"/>
                  </a:lnTo>
                  <a:lnTo>
                    <a:pt x="8" y="96"/>
                  </a:lnTo>
                  <a:lnTo>
                    <a:pt x="0" y="45"/>
                  </a:lnTo>
                  <a:lnTo>
                    <a:pt x="191" y="29"/>
                  </a:lnTo>
                  <a:lnTo>
                    <a:pt x="34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899" name="Freeform 116">
              <a:extLst>
                <a:ext uri="{FF2B5EF4-FFF2-40B4-BE49-F238E27FC236}">
                  <a16:creationId xmlns:a16="http://schemas.microsoft.com/office/drawing/2014/main" id="{831D2385-5AF9-8878-D104-C25A1711CB1D}"/>
                </a:ext>
              </a:extLst>
            </p:cNvPr>
            <p:cNvSpPr>
              <a:spLocks/>
            </p:cNvSpPr>
            <p:nvPr/>
          </p:nvSpPr>
          <p:spPr bwMode="auto">
            <a:xfrm>
              <a:off x="3120" y="1045"/>
              <a:ext cx="19" cy="41"/>
            </a:xfrm>
            <a:custGeom>
              <a:avLst/>
              <a:gdLst>
                <a:gd name="T0" fmla="*/ 8 w 19"/>
                <a:gd name="T1" fmla="*/ 2 h 41"/>
                <a:gd name="T2" fmla="*/ 0 w 19"/>
                <a:gd name="T3" fmla="*/ 2 h 41"/>
                <a:gd name="T4" fmla="*/ 4 w 19"/>
                <a:gd name="T5" fmla="*/ 41 h 41"/>
                <a:gd name="T6" fmla="*/ 19 w 19"/>
                <a:gd name="T7" fmla="*/ 39 h 41"/>
                <a:gd name="T8" fmla="*/ 14 w 19"/>
                <a:gd name="T9" fmla="*/ 0 h 41"/>
                <a:gd name="T10" fmla="*/ 8 w 19"/>
                <a:gd name="T11" fmla="*/ 2 h 41"/>
                <a:gd name="T12" fmla="*/ 0 60000 65536"/>
                <a:gd name="T13" fmla="*/ 0 60000 65536"/>
                <a:gd name="T14" fmla="*/ 0 60000 65536"/>
                <a:gd name="T15" fmla="*/ 0 60000 65536"/>
                <a:gd name="T16" fmla="*/ 0 60000 65536"/>
                <a:gd name="T17" fmla="*/ 0 60000 65536"/>
                <a:gd name="T18" fmla="*/ 0 w 19"/>
                <a:gd name="T19" fmla="*/ 0 h 41"/>
                <a:gd name="T20" fmla="*/ 19 w 19"/>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19" h="41">
                  <a:moveTo>
                    <a:pt x="8" y="2"/>
                  </a:moveTo>
                  <a:lnTo>
                    <a:pt x="0" y="2"/>
                  </a:lnTo>
                  <a:lnTo>
                    <a:pt x="4" y="41"/>
                  </a:lnTo>
                  <a:lnTo>
                    <a:pt x="19" y="39"/>
                  </a:lnTo>
                  <a:lnTo>
                    <a:pt x="14" y="0"/>
                  </a:lnTo>
                  <a:lnTo>
                    <a:pt x="8" y="2"/>
                  </a:lnTo>
                  <a:close/>
                </a:path>
              </a:pathLst>
            </a:custGeom>
            <a:solidFill>
              <a:srgbClr val="F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00" name="Freeform 117">
              <a:extLst>
                <a:ext uri="{FF2B5EF4-FFF2-40B4-BE49-F238E27FC236}">
                  <a16:creationId xmlns:a16="http://schemas.microsoft.com/office/drawing/2014/main" id="{07AE8634-1E3C-E686-699B-C84F3175CB35}"/>
                </a:ext>
              </a:extLst>
            </p:cNvPr>
            <p:cNvSpPr>
              <a:spLocks/>
            </p:cNvSpPr>
            <p:nvPr/>
          </p:nvSpPr>
          <p:spPr bwMode="auto">
            <a:xfrm>
              <a:off x="3138" y="1034"/>
              <a:ext cx="11" cy="25"/>
            </a:xfrm>
            <a:custGeom>
              <a:avLst/>
              <a:gdLst>
                <a:gd name="T0" fmla="*/ 10 w 11"/>
                <a:gd name="T1" fmla="*/ 3 h 25"/>
                <a:gd name="T2" fmla="*/ 11 w 11"/>
                <a:gd name="T3" fmla="*/ 25 h 25"/>
                <a:gd name="T4" fmla="*/ 10 w 11"/>
                <a:gd name="T5" fmla="*/ 25 h 25"/>
                <a:gd name="T6" fmla="*/ 5 w 11"/>
                <a:gd name="T7" fmla="*/ 23 h 25"/>
                <a:gd name="T8" fmla="*/ 2 w 11"/>
                <a:gd name="T9" fmla="*/ 18 h 25"/>
                <a:gd name="T10" fmla="*/ 0 w 11"/>
                <a:gd name="T11" fmla="*/ 5 h 25"/>
                <a:gd name="T12" fmla="*/ 0 w 11"/>
                <a:gd name="T13" fmla="*/ 3 h 25"/>
                <a:gd name="T14" fmla="*/ 1 w 11"/>
                <a:gd name="T15" fmla="*/ 1 h 25"/>
                <a:gd name="T16" fmla="*/ 4 w 11"/>
                <a:gd name="T17" fmla="*/ 0 h 25"/>
                <a:gd name="T18" fmla="*/ 10 w 11"/>
                <a:gd name="T19" fmla="*/ 3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25"/>
                <a:gd name="T32" fmla="*/ 11 w 11"/>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25">
                  <a:moveTo>
                    <a:pt x="10" y="3"/>
                  </a:moveTo>
                  <a:lnTo>
                    <a:pt x="11" y="25"/>
                  </a:lnTo>
                  <a:lnTo>
                    <a:pt x="10" y="25"/>
                  </a:lnTo>
                  <a:lnTo>
                    <a:pt x="5" y="23"/>
                  </a:lnTo>
                  <a:lnTo>
                    <a:pt x="2" y="18"/>
                  </a:lnTo>
                  <a:lnTo>
                    <a:pt x="0" y="5"/>
                  </a:lnTo>
                  <a:lnTo>
                    <a:pt x="0" y="3"/>
                  </a:lnTo>
                  <a:lnTo>
                    <a:pt x="1" y="1"/>
                  </a:lnTo>
                  <a:lnTo>
                    <a:pt x="4" y="0"/>
                  </a:lnTo>
                  <a:lnTo>
                    <a:pt x="10" y="3"/>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01" name="Freeform 118">
              <a:extLst>
                <a:ext uri="{FF2B5EF4-FFF2-40B4-BE49-F238E27FC236}">
                  <a16:creationId xmlns:a16="http://schemas.microsoft.com/office/drawing/2014/main" id="{155DF69C-1187-A27D-45F6-24F2AE9305A3}"/>
                </a:ext>
              </a:extLst>
            </p:cNvPr>
            <p:cNvSpPr>
              <a:spLocks/>
            </p:cNvSpPr>
            <p:nvPr/>
          </p:nvSpPr>
          <p:spPr bwMode="auto">
            <a:xfrm>
              <a:off x="3124" y="1033"/>
              <a:ext cx="14" cy="30"/>
            </a:xfrm>
            <a:custGeom>
              <a:avLst/>
              <a:gdLst>
                <a:gd name="T0" fmla="*/ 13 w 14"/>
                <a:gd name="T1" fmla="*/ 3 h 30"/>
                <a:gd name="T2" fmla="*/ 14 w 14"/>
                <a:gd name="T3" fmla="*/ 30 h 30"/>
                <a:gd name="T4" fmla="*/ 12 w 14"/>
                <a:gd name="T5" fmla="*/ 30 h 30"/>
                <a:gd name="T6" fmla="*/ 8 w 14"/>
                <a:gd name="T7" fmla="*/ 27 h 30"/>
                <a:gd name="T8" fmla="*/ 4 w 14"/>
                <a:gd name="T9" fmla="*/ 20 h 30"/>
                <a:gd name="T10" fmla="*/ 0 w 14"/>
                <a:gd name="T11" fmla="*/ 5 h 30"/>
                <a:gd name="T12" fmla="*/ 1 w 14"/>
                <a:gd name="T13" fmla="*/ 4 h 30"/>
                <a:gd name="T14" fmla="*/ 4 w 14"/>
                <a:gd name="T15" fmla="*/ 1 h 30"/>
                <a:gd name="T16" fmla="*/ 7 w 14"/>
                <a:gd name="T17" fmla="*/ 0 h 30"/>
                <a:gd name="T18" fmla="*/ 13 w 14"/>
                <a:gd name="T19" fmla="*/ 3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30"/>
                <a:gd name="T32" fmla="*/ 14 w 14"/>
                <a:gd name="T33" fmla="*/ 30 h 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30">
                  <a:moveTo>
                    <a:pt x="13" y="3"/>
                  </a:moveTo>
                  <a:lnTo>
                    <a:pt x="14" y="30"/>
                  </a:lnTo>
                  <a:lnTo>
                    <a:pt x="12" y="30"/>
                  </a:lnTo>
                  <a:lnTo>
                    <a:pt x="8" y="27"/>
                  </a:lnTo>
                  <a:lnTo>
                    <a:pt x="4" y="20"/>
                  </a:lnTo>
                  <a:lnTo>
                    <a:pt x="0" y="5"/>
                  </a:lnTo>
                  <a:lnTo>
                    <a:pt x="1" y="4"/>
                  </a:lnTo>
                  <a:lnTo>
                    <a:pt x="4" y="1"/>
                  </a:lnTo>
                  <a:lnTo>
                    <a:pt x="7" y="0"/>
                  </a:lnTo>
                  <a:lnTo>
                    <a:pt x="13" y="3"/>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02" name="Freeform 119">
              <a:extLst>
                <a:ext uri="{FF2B5EF4-FFF2-40B4-BE49-F238E27FC236}">
                  <a16:creationId xmlns:a16="http://schemas.microsoft.com/office/drawing/2014/main" id="{6EF54EFF-7DE2-1669-1C1E-10214E907005}"/>
                </a:ext>
              </a:extLst>
            </p:cNvPr>
            <p:cNvSpPr>
              <a:spLocks/>
            </p:cNvSpPr>
            <p:nvPr/>
          </p:nvSpPr>
          <p:spPr bwMode="auto">
            <a:xfrm>
              <a:off x="3110" y="1035"/>
              <a:ext cx="13" cy="29"/>
            </a:xfrm>
            <a:custGeom>
              <a:avLst/>
              <a:gdLst>
                <a:gd name="T0" fmla="*/ 12 w 13"/>
                <a:gd name="T1" fmla="*/ 2 h 29"/>
                <a:gd name="T2" fmla="*/ 13 w 13"/>
                <a:gd name="T3" fmla="*/ 29 h 29"/>
                <a:gd name="T4" fmla="*/ 11 w 13"/>
                <a:gd name="T5" fmla="*/ 29 h 29"/>
                <a:gd name="T6" fmla="*/ 8 w 13"/>
                <a:gd name="T7" fmla="*/ 27 h 29"/>
                <a:gd name="T8" fmla="*/ 3 w 13"/>
                <a:gd name="T9" fmla="*/ 20 h 29"/>
                <a:gd name="T10" fmla="*/ 0 w 13"/>
                <a:gd name="T11" fmla="*/ 5 h 29"/>
                <a:gd name="T12" fmla="*/ 1 w 13"/>
                <a:gd name="T13" fmla="*/ 4 h 29"/>
                <a:gd name="T14" fmla="*/ 3 w 13"/>
                <a:gd name="T15" fmla="*/ 1 h 29"/>
                <a:gd name="T16" fmla="*/ 7 w 13"/>
                <a:gd name="T17" fmla="*/ 0 h 29"/>
                <a:gd name="T18" fmla="*/ 12 w 13"/>
                <a:gd name="T19" fmla="*/ 2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
                <a:gd name="T31" fmla="*/ 0 h 29"/>
                <a:gd name="T32" fmla="*/ 13 w 13"/>
                <a:gd name="T33" fmla="*/ 29 h 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 h="29">
                  <a:moveTo>
                    <a:pt x="12" y="2"/>
                  </a:moveTo>
                  <a:lnTo>
                    <a:pt x="13" y="29"/>
                  </a:lnTo>
                  <a:lnTo>
                    <a:pt x="11" y="29"/>
                  </a:lnTo>
                  <a:lnTo>
                    <a:pt x="8" y="27"/>
                  </a:lnTo>
                  <a:lnTo>
                    <a:pt x="3" y="20"/>
                  </a:lnTo>
                  <a:lnTo>
                    <a:pt x="0" y="5"/>
                  </a:lnTo>
                  <a:lnTo>
                    <a:pt x="1" y="4"/>
                  </a:lnTo>
                  <a:lnTo>
                    <a:pt x="3" y="1"/>
                  </a:lnTo>
                  <a:lnTo>
                    <a:pt x="7" y="0"/>
                  </a:lnTo>
                  <a:lnTo>
                    <a:pt x="12" y="2"/>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03" name="Freeform 120">
              <a:extLst>
                <a:ext uri="{FF2B5EF4-FFF2-40B4-BE49-F238E27FC236}">
                  <a16:creationId xmlns:a16="http://schemas.microsoft.com/office/drawing/2014/main" id="{CEE69CC6-E729-CA63-88C3-53FF7A4FFB27}"/>
                </a:ext>
              </a:extLst>
            </p:cNvPr>
            <p:cNvSpPr>
              <a:spLocks/>
            </p:cNvSpPr>
            <p:nvPr/>
          </p:nvSpPr>
          <p:spPr bwMode="auto">
            <a:xfrm>
              <a:off x="3124" y="1047"/>
              <a:ext cx="39" cy="47"/>
            </a:xfrm>
            <a:custGeom>
              <a:avLst/>
              <a:gdLst>
                <a:gd name="T0" fmla="*/ 35 w 39"/>
                <a:gd name="T1" fmla="*/ 10 h 47"/>
                <a:gd name="T2" fmla="*/ 39 w 39"/>
                <a:gd name="T3" fmla="*/ 30 h 47"/>
                <a:gd name="T4" fmla="*/ 24 w 39"/>
                <a:gd name="T5" fmla="*/ 47 h 47"/>
                <a:gd name="T6" fmla="*/ 0 w 39"/>
                <a:gd name="T7" fmla="*/ 41 h 47"/>
                <a:gd name="T8" fmla="*/ 0 w 39"/>
                <a:gd name="T9" fmla="*/ 39 h 47"/>
                <a:gd name="T10" fmla="*/ 3 w 39"/>
                <a:gd name="T11" fmla="*/ 34 h 47"/>
                <a:gd name="T12" fmla="*/ 7 w 39"/>
                <a:gd name="T13" fmla="*/ 29 h 47"/>
                <a:gd name="T14" fmla="*/ 17 w 39"/>
                <a:gd name="T15" fmla="*/ 26 h 47"/>
                <a:gd name="T16" fmla="*/ 26 w 39"/>
                <a:gd name="T17" fmla="*/ 25 h 47"/>
                <a:gd name="T18" fmla="*/ 26 w 39"/>
                <a:gd name="T19" fmla="*/ 16 h 47"/>
                <a:gd name="T20" fmla="*/ 24 w 39"/>
                <a:gd name="T21" fmla="*/ 15 h 47"/>
                <a:gd name="T22" fmla="*/ 19 w 39"/>
                <a:gd name="T23" fmla="*/ 12 h 47"/>
                <a:gd name="T24" fmla="*/ 16 w 39"/>
                <a:gd name="T25" fmla="*/ 7 h 47"/>
                <a:gd name="T26" fmla="*/ 16 w 39"/>
                <a:gd name="T27" fmla="*/ 0 h 47"/>
                <a:gd name="T28" fmla="*/ 35 w 39"/>
                <a:gd name="T29" fmla="*/ 10 h 4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9"/>
                <a:gd name="T46" fmla="*/ 0 h 47"/>
                <a:gd name="T47" fmla="*/ 39 w 39"/>
                <a:gd name="T48" fmla="*/ 47 h 4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9" h="47">
                  <a:moveTo>
                    <a:pt x="35" y="10"/>
                  </a:moveTo>
                  <a:lnTo>
                    <a:pt x="39" y="30"/>
                  </a:lnTo>
                  <a:lnTo>
                    <a:pt x="24" y="47"/>
                  </a:lnTo>
                  <a:lnTo>
                    <a:pt x="0" y="41"/>
                  </a:lnTo>
                  <a:lnTo>
                    <a:pt x="0" y="39"/>
                  </a:lnTo>
                  <a:lnTo>
                    <a:pt x="3" y="34"/>
                  </a:lnTo>
                  <a:lnTo>
                    <a:pt x="7" y="29"/>
                  </a:lnTo>
                  <a:lnTo>
                    <a:pt x="17" y="26"/>
                  </a:lnTo>
                  <a:lnTo>
                    <a:pt x="26" y="25"/>
                  </a:lnTo>
                  <a:lnTo>
                    <a:pt x="26" y="16"/>
                  </a:lnTo>
                  <a:lnTo>
                    <a:pt x="24" y="15"/>
                  </a:lnTo>
                  <a:lnTo>
                    <a:pt x="19" y="12"/>
                  </a:lnTo>
                  <a:lnTo>
                    <a:pt x="16" y="7"/>
                  </a:lnTo>
                  <a:lnTo>
                    <a:pt x="16" y="0"/>
                  </a:lnTo>
                  <a:lnTo>
                    <a:pt x="35" y="10"/>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04" name="Freeform 121">
              <a:extLst>
                <a:ext uri="{FF2B5EF4-FFF2-40B4-BE49-F238E27FC236}">
                  <a16:creationId xmlns:a16="http://schemas.microsoft.com/office/drawing/2014/main" id="{BE8EED2C-9884-8DD2-085B-C1840CE7A51D}"/>
                </a:ext>
              </a:extLst>
            </p:cNvPr>
            <p:cNvSpPr>
              <a:spLocks/>
            </p:cNvSpPr>
            <p:nvPr/>
          </p:nvSpPr>
          <p:spPr bwMode="auto">
            <a:xfrm>
              <a:off x="3089" y="1363"/>
              <a:ext cx="143" cy="150"/>
            </a:xfrm>
            <a:custGeom>
              <a:avLst/>
              <a:gdLst>
                <a:gd name="T0" fmla="*/ 30 w 143"/>
                <a:gd name="T1" fmla="*/ 0 h 150"/>
                <a:gd name="T2" fmla="*/ 57 w 143"/>
                <a:gd name="T3" fmla="*/ 12 h 150"/>
                <a:gd name="T4" fmla="*/ 50 w 143"/>
                <a:gd name="T5" fmla="*/ 19 h 150"/>
                <a:gd name="T6" fmla="*/ 132 w 143"/>
                <a:gd name="T7" fmla="*/ 76 h 150"/>
                <a:gd name="T8" fmla="*/ 138 w 143"/>
                <a:gd name="T9" fmla="*/ 94 h 150"/>
                <a:gd name="T10" fmla="*/ 140 w 143"/>
                <a:gd name="T11" fmla="*/ 112 h 150"/>
                <a:gd name="T12" fmla="*/ 141 w 143"/>
                <a:gd name="T13" fmla="*/ 131 h 150"/>
                <a:gd name="T14" fmla="*/ 143 w 143"/>
                <a:gd name="T15" fmla="*/ 150 h 150"/>
                <a:gd name="T16" fmla="*/ 21 w 143"/>
                <a:gd name="T17" fmla="*/ 45 h 150"/>
                <a:gd name="T18" fmla="*/ 19 w 143"/>
                <a:gd name="T19" fmla="*/ 48 h 150"/>
                <a:gd name="T20" fmla="*/ 0 w 143"/>
                <a:gd name="T21" fmla="*/ 31 h 150"/>
                <a:gd name="T22" fmla="*/ 30 w 143"/>
                <a:gd name="T23" fmla="*/ 0 h 1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3"/>
                <a:gd name="T37" fmla="*/ 0 h 150"/>
                <a:gd name="T38" fmla="*/ 143 w 143"/>
                <a:gd name="T39" fmla="*/ 150 h 1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3" h="150">
                  <a:moveTo>
                    <a:pt x="30" y="0"/>
                  </a:moveTo>
                  <a:lnTo>
                    <a:pt x="57" y="12"/>
                  </a:lnTo>
                  <a:lnTo>
                    <a:pt x="50" y="19"/>
                  </a:lnTo>
                  <a:lnTo>
                    <a:pt x="132" y="76"/>
                  </a:lnTo>
                  <a:lnTo>
                    <a:pt x="138" y="94"/>
                  </a:lnTo>
                  <a:lnTo>
                    <a:pt x="140" y="112"/>
                  </a:lnTo>
                  <a:lnTo>
                    <a:pt x="141" y="131"/>
                  </a:lnTo>
                  <a:lnTo>
                    <a:pt x="143" y="150"/>
                  </a:lnTo>
                  <a:lnTo>
                    <a:pt x="21" y="45"/>
                  </a:lnTo>
                  <a:lnTo>
                    <a:pt x="19" y="48"/>
                  </a:lnTo>
                  <a:lnTo>
                    <a:pt x="0" y="31"/>
                  </a:lnTo>
                  <a:lnTo>
                    <a:pt x="30" y="0"/>
                  </a:lnTo>
                  <a:close/>
                </a:path>
              </a:pathLst>
            </a:custGeom>
            <a:solidFill>
              <a:srgbClr val="BABA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05" name="Freeform 122">
              <a:extLst>
                <a:ext uri="{FF2B5EF4-FFF2-40B4-BE49-F238E27FC236}">
                  <a16:creationId xmlns:a16="http://schemas.microsoft.com/office/drawing/2014/main" id="{95993661-8F66-AFBC-3872-04314BF8FAA2}"/>
                </a:ext>
              </a:extLst>
            </p:cNvPr>
            <p:cNvSpPr>
              <a:spLocks/>
            </p:cNvSpPr>
            <p:nvPr/>
          </p:nvSpPr>
          <p:spPr bwMode="auto">
            <a:xfrm>
              <a:off x="3188" y="1414"/>
              <a:ext cx="69" cy="158"/>
            </a:xfrm>
            <a:custGeom>
              <a:avLst/>
              <a:gdLst>
                <a:gd name="T0" fmla="*/ 29 w 69"/>
                <a:gd name="T1" fmla="*/ 158 h 158"/>
                <a:gd name="T2" fmla="*/ 29 w 69"/>
                <a:gd name="T3" fmla="*/ 152 h 158"/>
                <a:gd name="T4" fmla="*/ 30 w 69"/>
                <a:gd name="T5" fmla="*/ 139 h 158"/>
                <a:gd name="T6" fmla="*/ 30 w 69"/>
                <a:gd name="T7" fmla="*/ 119 h 158"/>
                <a:gd name="T8" fmla="*/ 29 w 69"/>
                <a:gd name="T9" fmla="*/ 94 h 158"/>
                <a:gd name="T10" fmla="*/ 27 w 69"/>
                <a:gd name="T11" fmla="*/ 67 h 158"/>
                <a:gd name="T12" fmla="*/ 21 w 69"/>
                <a:gd name="T13" fmla="*/ 42 h 158"/>
                <a:gd name="T14" fmla="*/ 12 w 69"/>
                <a:gd name="T15" fmla="*/ 18 h 158"/>
                <a:gd name="T16" fmla="*/ 0 w 69"/>
                <a:gd name="T17" fmla="*/ 0 h 158"/>
                <a:gd name="T18" fmla="*/ 66 w 69"/>
                <a:gd name="T19" fmla="*/ 23 h 158"/>
                <a:gd name="T20" fmla="*/ 67 w 69"/>
                <a:gd name="T21" fmla="*/ 27 h 158"/>
                <a:gd name="T22" fmla="*/ 68 w 69"/>
                <a:gd name="T23" fmla="*/ 39 h 158"/>
                <a:gd name="T24" fmla="*/ 69 w 69"/>
                <a:gd name="T25" fmla="*/ 57 h 158"/>
                <a:gd name="T26" fmla="*/ 69 w 69"/>
                <a:gd name="T27" fmla="*/ 80 h 158"/>
                <a:gd name="T28" fmla="*/ 66 w 69"/>
                <a:gd name="T29" fmla="*/ 102 h 158"/>
                <a:gd name="T30" fmla="*/ 59 w 69"/>
                <a:gd name="T31" fmla="*/ 124 h 158"/>
                <a:gd name="T32" fmla="*/ 47 w 69"/>
                <a:gd name="T33" fmla="*/ 143 h 158"/>
                <a:gd name="T34" fmla="*/ 29 w 69"/>
                <a:gd name="T35" fmla="*/ 158 h 1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9"/>
                <a:gd name="T55" fmla="*/ 0 h 158"/>
                <a:gd name="T56" fmla="*/ 69 w 69"/>
                <a:gd name="T57" fmla="*/ 158 h 1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9" h="158">
                  <a:moveTo>
                    <a:pt x="29" y="158"/>
                  </a:moveTo>
                  <a:lnTo>
                    <a:pt x="29" y="152"/>
                  </a:lnTo>
                  <a:lnTo>
                    <a:pt x="30" y="139"/>
                  </a:lnTo>
                  <a:lnTo>
                    <a:pt x="30" y="119"/>
                  </a:lnTo>
                  <a:lnTo>
                    <a:pt x="29" y="94"/>
                  </a:lnTo>
                  <a:lnTo>
                    <a:pt x="27" y="67"/>
                  </a:lnTo>
                  <a:lnTo>
                    <a:pt x="21" y="42"/>
                  </a:lnTo>
                  <a:lnTo>
                    <a:pt x="12" y="18"/>
                  </a:lnTo>
                  <a:lnTo>
                    <a:pt x="0" y="0"/>
                  </a:lnTo>
                  <a:lnTo>
                    <a:pt x="66" y="23"/>
                  </a:lnTo>
                  <a:lnTo>
                    <a:pt x="67" y="27"/>
                  </a:lnTo>
                  <a:lnTo>
                    <a:pt x="68" y="39"/>
                  </a:lnTo>
                  <a:lnTo>
                    <a:pt x="69" y="57"/>
                  </a:lnTo>
                  <a:lnTo>
                    <a:pt x="69" y="80"/>
                  </a:lnTo>
                  <a:lnTo>
                    <a:pt x="66" y="102"/>
                  </a:lnTo>
                  <a:lnTo>
                    <a:pt x="59" y="124"/>
                  </a:lnTo>
                  <a:lnTo>
                    <a:pt x="47" y="143"/>
                  </a:lnTo>
                  <a:lnTo>
                    <a:pt x="29" y="1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06" name="Freeform 123">
              <a:extLst>
                <a:ext uri="{FF2B5EF4-FFF2-40B4-BE49-F238E27FC236}">
                  <a16:creationId xmlns:a16="http://schemas.microsoft.com/office/drawing/2014/main" id="{398347AA-86E2-8157-0495-00589D35BBB7}"/>
                </a:ext>
              </a:extLst>
            </p:cNvPr>
            <p:cNvSpPr>
              <a:spLocks/>
            </p:cNvSpPr>
            <p:nvPr/>
          </p:nvSpPr>
          <p:spPr bwMode="auto">
            <a:xfrm>
              <a:off x="3597" y="1028"/>
              <a:ext cx="10" cy="27"/>
            </a:xfrm>
            <a:custGeom>
              <a:avLst/>
              <a:gdLst>
                <a:gd name="T0" fmla="*/ 0 w 10"/>
                <a:gd name="T1" fmla="*/ 3 h 27"/>
                <a:gd name="T2" fmla="*/ 0 w 10"/>
                <a:gd name="T3" fmla="*/ 27 h 27"/>
                <a:gd name="T4" fmla="*/ 1 w 10"/>
                <a:gd name="T5" fmla="*/ 27 h 27"/>
                <a:gd name="T6" fmla="*/ 4 w 10"/>
                <a:gd name="T7" fmla="*/ 25 h 27"/>
                <a:gd name="T8" fmla="*/ 7 w 10"/>
                <a:gd name="T9" fmla="*/ 18 h 27"/>
                <a:gd name="T10" fmla="*/ 10 w 10"/>
                <a:gd name="T11" fmla="*/ 6 h 27"/>
                <a:gd name="T12" fmla="*/ 10 w 10"/>
                <a:gd name="T13" fmla="*/ 3 h 27"/>
                <a:gd name="T14" fmla="*/ 8 w 10"/>
                <a:gd name="T15" fmla="*/ 1 h 27"/>
                <a:gd name="T16" fmla="*/ 5 w 10"/>
                <a:gd name="T17" fmla="*/ 0 h 27"/>
                <a:gd name="T18" fmla="*/ 0 w 10"/>
                <a:gd name="T19" fmla="*/ 3 h 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27"/>
                <a:gd name="T32" fmla="*/ 10 w 10"/>
                <a:gd name="T33" fmla="*/ 27 h 2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27">
                  <a:moveTo>
                    <a:pt x="0" y="3"/>
                  </a:moveTo>
                  <a:lnTo>
                    <a:pt x="0" y="27"/>
                  </a:lnTo>
                  <a:lnTo>
                    <a:pt x="1" y="27"/>
                  </a:lnTo>
                  <a:lnTo>
                    <a:pt x="4" y="25"/>
                  </a:lnTo>
                  <a:lnTo>
                    <a:pt x="7" y="18"/>
                  </a:lnTo>
                  <a:lnTo>
                    <a:pt x="10" y="6"/>
                  </a:lnTo>
                  <a:lnTo>
                    <a:pt x="10" y="3"/>
                  </a:lnTo>
                  <a:lnTo>
                    <a:pt x="8" y="1"/>
                  </a:lnTo>
                  <a:lnTo>
                    <a:pt x="5" y="0"/>
                  </a:lnTo>
                  <a:lnTo>
                    <a:pt x="0" y="3"/>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07" name="Freeform 124">
              <a:extLst>
                <a:ext uri="{FF2B5EF4-FFF2-40B4-BE49-F238E27FC236}">
                  <a16:creationId xmlns:a16="http://schemas.microsoft.com/office/drawing/2014/main" id="{FFEF4FCF-DAD6-B467-DD93-B2AA06643061}"/>
                </a:ext>
              </a:extLst>
            </p:cNvPr>
            <p:cNvSpPr>
              <a:spLocks/>
            </p:cNvSpPr>
            <p:nvPr/>
          </p:nvSpPr>
          <p:spPr bwMode="auto">
            <a:xfrm>
              <a:off x="3582" y="1024"/>
              <a:ext cx="108" cy="368"/>
            </a:xfrm>
            <a:custGeom>
              <a:avLst/>
              <a:gdLst>
                <a:gd name="T0" fmla="*/ 13 w 108"/>
                <a:gd name="T1" fmla="*/ 63 h 368"/>
                <a:gd name="T2" fmla="*/ 0 w 108"/>
                <a:gd name="T3" fmla="*/ 48 h 368"/>
                <a:gd name="T4" fmla="*/ 4 w 108"/>
                <a:gd name="T5" fmla="*/ 28 h 368"/>
                <a:gd name="T6" fmla="*/ 13 w 108"/>
                <a:gd name="T7" fmla="*/ 23 h 368"/>
                <a:gd name="T8" fmla="*/ 15 w 108"/>
                <a:gd name="T9" fmla="*/ 16 h 368"/>
                <a:gd name="T10" fmla="*/ 15 w 108"/>
                <a:gd name="T11" fmla="*/ 12 h 368"/>
                <a:gd name="T12" fmla="*/ 15 w 108"/>
                <a:gd name="T13" fmla="*/ 9 h 368"/>
                <a:gd name="T14" fmla="*/ 15 w 108"/>
                <a:gd name="T15" fmla="*/ 7 h 368"/>
                <a:gd name="T16" fmla="*/ 16 w 108"/>
                <a:gd name="T17" fmla="*/ 6 h 368"/>
                <a:gd name="T18" fmla="*/ 18 w 108"/>
                <a:gd name="T19" fmla="*/ 5 h 368"/>
                <a:gd name="T20" fmla="*/ 21 w 108"/>
                <a:gd name="T21" fmla="*/ 4 h 368"/>
                <a:gd name="T22" fmla="*/ 27 w 108"/>
                <a:gd name="T23" fmla="*/ 4 h 368"/>
                <a:gd name="T24" fmla="*/ 30 w 108"/>
                <a:gd name="T25" fmla="*/ 2 h 368"/>
                <a:gd name="T26" fmla="*/ 35 w 108"/>
                <a:gd name="T27" fmla="*/ 2 h 368"/>
                <a:gd name="T28" fmla="*/ 39 w 108"/>
                <a:gd name="T29" fmla="*/ 3 h 368"/>
                <a:gd name="T30" fmla="*/ 41 w 108"/>
                <a:gd name="T31" fmla="*/ 6 h 368"/>
                <a:gd name="T32" fmla="*/ 45 w 108"/>
                <a:gd name="T33" fmla="*/ 5 h 368"/>
                <a:gd name="T34" fmla="*/ 48 w 108"/>
                <a:gd name="T35" fmla="*/ 4 h 368"/>
                <a:gd name="T36" fmla="*/ 52 w 108"/>
                <a:gd name="T37" fmla="*/ 6 h 368"/>
                <a:gd name="T38" fmla="*/ 55 w 108"/>
                <a:gd name="T39" fmla="*/ 10 h 368"/>
                <a:gd name="T40" fmla="*/ 55 w 108"/>
                <a:gd name="T41" fmla="*/ 10 h 368"/>
                <a:gd name="T42" fmla="*/ 56 w 108"/>
                <a:gd name="T43" fmla="*/ 10 h 368"/>
                <a:gd name="T44" fmla="*/ 57 w 108"/>
                <a:gd name="T45" fmla="*/ 10 h 368"/>
                <a:gd name="T46" fmla="*/ 57 w 108"/>
                <a:gd name="T47" fmla="*/ 10 h 368"/>
                <a:gd name="T48" fmla="*/ 57 w 108"/>
                <a:gd name="T49" fmla="*/ 10 h 368"/>
                <a:gd name="T50" fmla="*/ 56 w 108"/>
                <a:gd name="T51" fmla="*/ 7 h 368"/>
                <a:gd name="T52" fmla="*/ 54 w 108"/>
                <a:gd name="T53" fmla="*/ 4 h 368"/>
                <a:gd name="T54" fmla="*/ 54 w 108"/>
                <a:gd name="T55" fmla="*/ 0 h 368"/>
                <a:gd name="T56" fmla="*/ 65 w 108"/>
                <a:gd name="T57" fmla="*/ 7 h 368"/>
                <a:gd name="T58" fmla="*/ 71 w 108"/>
                <a:gd name="T59" fmla="*/ 24 h 368"/>
                <a:gd name="T60" fmla="*/ 73 w 108"/>
                <a:gd name="T61" fmla="*/ 43 h 368"/>
                <a:gd name="T62" fmla="*/ 73 w 108"/>
                <a:gd name="T63" fmla="*/ 48 h 368"/>
                <a:gd name="T64" fmla="*/ 70 w 108"/>
                <a:gd name="T65" fmla="*/ 59 h 368"/>
                <a:gd name="T66" fmla="*/ 66 w 108"/>
                <a:gd name="T67" fmla="*/ 73 h 368"/>
                <a:gd name="T68" fmla="*/ 58 w 108"/>
                <a:gd name="T69" fmla="*/ 90 h 368"/>
                <a:gd name="T70" fmla="*/ 58 w 108"/>
                <a:gd name="T71" fmla="*/ 90 h 368"/>
                <a:gd name="T72" fmla="*/ 54 w 108"/>
                <a:gd name="T73" fmla="*/ 100 h 368"/>
                <a:gd name="T74" fmla="*/ 52 w 108"/>
                <a:gd name="T75" fmla="*/ 113 h 368"/>
                <a:gd name="T76" fmla="*/ 52 w 108"/>
                <a:gd name="T77" fmla="*/ 129 h 368"/>
                <a:gd name="T78" fmla="*/ 55 w 108"/>
                <a:gd name="T79" fmla="*/ 144 h 368"/>
                <a:gd name="T80" fmla="*/ 108 w 108"/>
                <a:gd name="T81" fmla="*/ 331 h 368"/>
                <a:gd name="T82" fmla="*/ 65 w 108"/>
                <a:gd name="T83" fmla="*/ 368 h 368"/>
                <a:gd name="T84" fmla="*/ 59 w 108"/>
                <a:gd name="T85" fmla="*/ 361 h 368"/>
                <a:gd name="T86" fmla="*/ 54 w 108"/>
                <a:gd name="T87" fmla="*/ 355 h 368"/>
                <a:gd name="T88" fmla="*/ 47 w 108"/>
                <a:gd name="T89" fmla="*/ 348 h 368"/>
                <a:gd name="T90" fmla="*/ 40 w 108"/>
                <a:gd name="T91" fmla="*/ 341 h 368"/>
                <a:gd name="T92" fmla="*/ 73 w 108"/>
                <a:gd name="T93" fmla="*/ 319 h 368"/>
                <a:gd name="T94" fmla="*/ 32 w 108"/>
                <a:gd name="T95" fmla="*/ 117 h 368"/>
                <a:gd name="T96" fmla="*/ 32 w 108"/>
                <a:gd name="T97" fmla="*/ 116 h 368"/>
                <a:gd name="T98" fmla="*/ 30 w 108"/>
                <a:gd name="T99" fmla="*/ 109 h 368"/>
                <a:gd name="T100" fmla="*/ 28 w 108"/>
                <a:gd name="T101" fmla="*/ 101 h 368"/>
                <a:gd name="T102" fmla="*/ 26 w 108"/>
                <a:gd name="T103" fmla="*/ 92 h 368"/>
                <a:gd name="T104" fmla="*/ 23 w 108"/>
                <a:gd name="T105" fmla="*/ 82 h 368"/>
                <a:gd name="T106" fmla="*/ 21 w 108"/>
                <a:gd name="T107" fmla="*/ 78 h 368"/>
                <a:gd name="T108" fmla="*/ 19 w 108"/>
                <a:gd name="T109" fmla="*/ 72 h 368"/>
                <a:gd name="T110" fmla="*/ 16 w 108"/>
                <a:gd name="T111" fmla="*/ 68 h 368"/>
                <a:gd name="T112" fmla="*/ 13 w 108"/>
                <a:gd name="T113" fmla="*/ 63 h 36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8"/>
                <a:gd name="T172" fmla="*/ 0 h 368"/>
                <a:gd name="T173" fmla="*/ 108 w 108"/>
                <a:gd name="T174" fmla="*/ 368 h 36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8" h="368">
                  <a:moveTo>
                    <a:pt x="13" y="63"/>
                  </a:moveTo>
                  <a:lnTo>
                    <a:pt x="0" y="48"/>
                  </a:lnTo>
                  <a:lnTo>
                    <a:pt x="4" y="28"/>
                  </a:lnTo>
                  <a:lnTo>
                    <a:pt x="13" y="23"/>
                  </a:lnTo>
                  <a:lnTo>
                    <a:pt x="15" y="16"/>
                  </a:lnTo>
                  <a:lnTo>
                    <a:pt x="15" y="12"/>
                  </a:lnTo>
                  <a:lnTo>
                    <a:pt x="15" y="9"/>
                  </a:lnTo>
                  <a:lnTo>
                    <a:pt x="15" y="7"/>
                  </a:lnTo>
                  <a:lnTo>
                    <a:pt x="16" y="6"/>
                  </a:lnTo>
                  <a:lnTo>
                    <a:pt x="18" y="5"/>
                  </a:lnTo>
                  <a:lnTo>
                    <a:pt x="21" y="4"/>
                  </a:lnTo>
                  <a:lnTo>
                    <a:pt x="27" y="4"/>
                  </a:lnTo>
                  <a:lnTo>
                    <a:pt x="30" y="2"/>
                  </a:lnTo>
                  <a:lnTo>
                    <a:pt x="35" y="2"/>
                  </a:lnTo>
                  <a:lnTo>
                    <a:pt x="39" y="3"/>
                  </a:lnTo>
                  <a:lnTo>
                    <a:pt x="41" y="6"/>
                  </a:lnTo>
                  <a:lnTo>
                    <a:pt x="45" y="5"/>
                  </a:lnTo>
                  <a:lnTo>
                    <a:pt x="48" y="4"/>
                  </a:lnTo>
                  <a:lnTo>
                    <a:pt x="52" y="6"/>
                  </a:lnTo>
                  <a:lnTo>
                    <a:pt x="55" y="10"/>
                  </a:lnTo>
                  <a:lnTo>
                    <a:pt x="56" y="10"/>
                  </a:lnTo>
                  <a:lnTo>
                    <a:pt x="57" y="10"/>
                  </a:lnTo>
                  <a:lnTo>
                    <a:pt x="56" y="7"/>
                  </a:lnTo>
                  <a:lnTo>
                    <a:pt x="54" y="4"/>
                  </a:lnTo>
                  <a:lnTo>
                    <a:pt x="54" y="0"/>
                  </a:lnTo>
                  <a:lnTo>
                    <a:pt x="65" y="7"/>
                  </a:lnTo>
                  <a:lnTo>
                    <a:pt x="71" y="24"/>
                  </a:lnTo>
                  <a:lnTo>
                    <a:pt x="73" y="43"/>
                  </a:lnTo>
                  <a:lnTo>
                    <a:pt x="73" y="48"/>
                  </a:lnTo>
                  <a:lnTo>
                    <a:pt x="70" y="59"/>
                  </a:lnTo>
                  <a:lnTo>
                    <a:pt x="66" y="73"/>
                  </a:lnTo>
                  <a:lnTo>
                    <a:pt x="58" y="90"/>
                  </a:lnTo>
                  <a:lnTo>
                    <a:pt x="54" y="100"/>
                  </a:lnTo>
                  <a:lnTo>
                    <a:pt x="52" y="113"/>
                  </a:lnTo>
                  <a:lnTo>
                    <a:pt x="52" y="129"/>
                  </a:lnTo>
                  <a:lnTo>
                    <a:pt x="55" y="144"/>
                  </a:lnTo>
                  <a:lnTo>
                    <a:pt x="108" y="331"/>
                  </a:lnTo>
                  <a:lnTo>
                    <a:pt x="65" y="368"/>
                  </a:lnTo>
                  <a:lnTo>
                    <a:pt x="59" y="361"/>
                  </a:lnTo>
                  <a:lnTo>
                    <a:pt x="54" y="355"/>
                  </a:lnTo>
                  <a:lnTo>
                    <a:pt x="47" y="348"/>
                  </a:lnTo>
                  <a:lnTo>
                    <a:pt x="40" y="341"/>
                  </a:lnTo>
                  <a:lnTo>
                    <a:pt x="73" y="319"/>
                  </a:lnTo>
                  <a:lnTo>
                    <a:pt x="32" y="117"/>
                  </a:lnTo>
                  <a:lnTo>
                    <a:pt x="32" y="116"/>
                  </a:lnTo>
                  <a:lnTo>
                    <a:pt x="30" y="109"/>
                  </a:lnTo>
                  <a:lnTo>
                    <a:pt x="28" y="101"/>
                  </a:lnTo>
                  <a:lnTo>
                    <a:pt x="26" y="92"/>
                  </a:lnTo>
                  <a:lnTo>
                    <a:pt x="23" y="82"/>
                  </a:lnTo>
                  <a:lnTo>
                    <a:pt x="21" y="78"/>
                  </a:lnTo>
                  <a:lnTo>
                    <a:pt x="19" y="72"/>
                  </a:lnTo>
                  <a:lnTo>
                    <a:pt x="16" y="68"/>
                  </a:lnTo>
                  <a:lnTo>
                    <a:pt x="13" y="63"/>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08" name="Freeform 125">
              <a:extLst>
                <a:ext uri="{FF2B5EF4-FFF2-40B4-BE49-F238E27FC236}">
                  <a16:creationId xmlns:a16="http://schemas.microsoft.com/office/drawing/2014/main" id="{78FAB5D7-81CE-EB54-6DD0-9EE0FF89A274}"/>
                </a:ext>
              </a:extLst>
            </p:cNvPr>
            <p:cNvSpPr>
              <a:spLocks/>
            </p:cNvSpPr>
            <p:nvPr/>
          </p:nvSpPr>
          <p:spPr bwMode="auto">
            <a:xfrm>
              <a:off x="3522" y="1351"/>
              <a:ext cx="143" cy="149"/>
            </a:xfrm>
            <a:custGeom>
              <a:avLst/>
              <a:gdLst>
                <a:gd name="T0" fmla="*/ 114 w 143"/>
                <a:gd name="T1" fmla="*/ 0 h 149"/>
                <a:gd name="T2" fmla="*/ 86 w 143"/>
                <a:gd name="T3" fmla="*/ 12 h 149"/>
                <a:gd name="T4" fmla="*/ 93 w 143"/>
                <a:gd name="T5" fmla="*/ 19 h 149"/>
                <a:gd name="T6" fmla="*/ 10 w 143"/>
                <a:gd name="T7" fmla="*/ 76 h 149"/>
                <a:gd name="T8" fmla="*/ 5 w 143"/>
                <a:gd name="T9" fmla="*/ 93 h 149"/>
                <a:gd name="T10" fmla="*/ 2 w 143"/>
                <a:gd name="T11" fmla="*/ 111 h 149"/>
                <a:gd name="T12" fmla="*/ 1 w 143"/>
                <a:gd name="T13" fmla="*/ 130 h 149"/>
                <a:gd name="T14" fmla="*/ 0 w 143"/>
                <a:gd name="T15" fmla="*/ 149 h 149"/>
                <a:gd name="T16" fmla="*/ 121 w 143"/>
                <a:gd name="T17" fmla="*/ 44 h 149"/>
                <a:gd name="T18" fmla="*/ 125 w 143"/>
                <a:gd name="T19" fmla="*/ 47 h 149"/>
                <a:gd name="T20" fmla="*/ 143 w 143"/>
                <a:gd name="T21" fmla="*/ 31 h 149"/>
                <a:gd name="T22" fmla="*/ 114 w 143"/>
                <a:gd name="T23" fmla="*/ 0 h 1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3"/>
                <a:gd name="T37" fmla="*/ 0 h 149"/>
                <a:gd name="T38" fmla="*/ 143 w 143"/>
                <a:gd name="T39" fmla="*/ 149 h 14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3" h="149">
                  <a:moveTo>
                    <a:pt x="114" y="0"/>
                  </a:moveTo>
                  <a:lnTo>
                    <a:pt x="86" y="12"/>
                  </a:lnTo>
                  <a:lnTo>
                    <a:pt x="93" y="19"/>
                  </a:lnTo>
                  <a:lnTo>
                    <a:pt x="10" y="76"/>
                  </a:lnTo>
                  <a:lnTo>
                    <a:pt x="5" y="93"/>
                  </a:lnTo>
                  <a:lnTo>
                    <a:pt x="2" y="111"/>
                  </a:lnTo>
                  <a:lnTo>
                    <a:pt x="1" y="130"/>
                  </a:lnTo>
                  <a:lnTo>
                    <a:pt x="0" y="149"/>
                  </a:lnTo>
                  <a:lnTo>
                    <a:pt x="121" y="44"/>
                  </a:lnTo>
                  <a:lnTo>
                    <a:pt x="125" y="47"/>
                  </a:lnTo>
                  <a:lnTo>
                    <a:pt x="143" y="31"/>
                  </a:lnTo>
                  <a:lnTo>
                    <a:pt x="114" y="0"/>
                  </a:lnTo>
                  <a:close/>
                </a:path>
              </a:pathLst>
            </a:custGeom>
            <a:solidFill>
              <a:srgbClr val="BABA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09" name="Freeform 126">
              <a:extLst>
                <a:ext uri="{FF2B5EF4-FFF2-40B4-BE49-F238E27FC236}">
                  <a16:creationId xmlns:a16="http://schemas.microsoft.com/office/drawing/2014/main" id="{BCA4B75A-C4D9-B01D-EE55-CB9B9F4BA142}"/>
                </a:ext>
              </a:extLst>
            </p:cNvPr>
            <p:cNvSpPr>
              <a:spLocks/>
            </p:cNvSpPr>
            <p:nvPr/>
          </p:nvSpPr>
          <p:spPr bwMode="auto">
            <a:xfrm>
              <a:off x="3497" y="1402"/>
              <a:ext cx="69" cy="157"/>
            </a:xfrm>
            <a:custGeom>
              <a:avLst/>
              <a:gdLst>
                <a:gd name="T0" fmla="*/ 40 w 69"/>
                <a:gd name="T1" fmla="*/ 157 h 157"/>
                <a:gd name="T2" fmla="*/ 40 w 69"/>
                <a:gd name="T3" fmla="*/ 152 h 157"/>
                <a:gd name="T4" fmla="*/ 39 w 69"/>
                <a:gd name="T5" fmla="*/ 138 h 157"/>
                <a:gd name="T6" fmla="*/ 39 w 69"/>
                <a:gd name="T7" fmla="*/ 118 h 157"/>
                <a:gd name="T8" fmla="*/ 40 w 69"/>
                <a:gd name="T9" fmla="*/ 94 h 157"/>
                <a:gd name="T10" fmla="*/ 43 w 69"/>
                <a:gd name="T11" fmla="*/ 67 h 157"/>
                <a:gd name="T12" fmla="*/ 48 w 69"/>
                <a:gd name="T13" fmla="*/ 41 h 157"/>
                <a:gd name="T14" fmla="*/ 57 w 69"/>
                <a:gd name="T15" fmla="*/ 18 h 157"/>
                <a:gd name="T16" fmla="*/ 69 w 69"/>
                <a:gd name="T17" fmla="*/ 0 h 157"/>
                <a:gd name="T18" fmla="*/ 4 w 69"/>
                <a:gd name="T19" fmla="*/ 21 h 157"/>
                <a:gd name="T20" fmla="*/ 2 w 69"/>
                <a:gd name="T21" fmla="*/ 26 h 157"/>
                <a:gd name="T22" fmla="*/ 1 w 69"/>
                <a:gd name="T23" fmla="*/ 38 h 157"/>
                <a:gd name="T24" fmla="*/ 0 w 69"/>
                <a:gd name="T25" fmla="*/ 57 h 157"/>
                <a:gd name="T26" fmla="*/ 0 w 69"/>
                <a:gd name="T27" fmla="*/ 78 h 157"/>
                <a:gd name="T28" fmla="*/ 4 w 69"/>
                <a:gd name="T29" fmla="*/ 102 h 157"/>
                <a:gd name="T30" fmla="*/ 10 w 69"/>
                <a:gd name="T31" fmla="*/ 124 h 157"/>
                <a:gd name="T32" fmla="*/ 22 w 69"/>
                <a:gd name="T33" fmla="*/ 143 h 157"/>
                <a:gd name="T34" fmla="*/ 40 w 69"/>
                <a:gd name="T35" fmla="*/ 157 h 1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9"/>
                <a:gd name="T55" fmla="*/ 0 h 157"/>
                <a:gd name="T56" fmla="*/ 69 w 69"/>
                <a:gd name="T57" fmla="*/ 157 h 15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9" h="157">
                  <a:moveTo>
                    <a:pt x="40" y="157"/>
                  </a:moveTo>
                  <a:lnTo>
                    <a:pt x="40" y="152"/>
                  </a:lnTo>
                  <a:lnTo>
                    <a:pt x="39" y="138"/>
                  </a:lnTo>
                  <a:lnTo>
                    <a:pt x="39" y="118"/>
                  </a:lnTo>
                  <a:lnTo>
                    <a:pt x="40" y="94"/>
                  </a:lnTo>
                  <a:lnTo>
                    <a:pt x="43" y="67"/>
                  </a:lnTo>
                  <a:lnTo>
                    <a:pt x="48" y="41"/>
                  </a:lnTo>
                  <a:lnTo>
                    <a:pt x="57" y="18"/>
                  </a:lnTo>
                  <a:lnTo>
                    <a:pt x="69" y="0"/>
                  </a:lnTo>
                  <a:lnTo>
                    <a:pt x="4" y="21"/>
                  </a:lnTo>
                  <a:lnTo>
                    <a:pt x="2" y="26"/>
                  </a:lnTo>
                  <a:lnTo>
                    <a:pt x="1" y="38"/>
                  </a:lnTo>
                  <a:lnTo>
                    <a:pt x="0" y="57"/>
                  </a:lnTo>
                  <a:lnTo>
                    <a:pt x="0" y="78"/>
                  </a:lnTo>
                  <a:lnTo>
                    <a:pt x="4" y="102"/>
                  </a:lnTo>
                  <a:lnTo>
                    <a:pt x="10" y="124"/>
                  </a:lnTo>
                  <a:lnTo>
                    <a:pt x="22" y="143"/>
                  </a:lnTo>
                  <a:lnTo>
                    <a:pt x="40" y="1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10" name="Freeform 127">
              <a:extLst>
                <a:ext uri="{FF2B5EF4-FFF2-40B4-BE49-F238E27FC236}">
                  <a16:creationId xmlns:a16="http://schemas.microsoft.com/office/drawing/2014/main" id="{7EABB2FA-E6F5-A18B-9AB2-D8B123047DC7}"/>
                </a:ext>
              </a:extLst>
            </p:cNvPr>
            <p:cNvSpPr>
              <a:spLocks/>
            </p:cNvSpPr>
            <p:nvPr/>
          </p:nvSpPr>
          <p:spPr bwMode="auto">
            <a:xfrm>
              <a:off x="3280" y="1036"/>
              <a:ext cx="284" cy="78"/>
            </a:xfrm>
            <a:custGeom>
              <a:avLst/>
              <a:gdLst>
                <a:gd name="T0" fmla="*/ 283 w 284"/>
                <a:gd name="T1" fmla="*/ 72 h 78"/>
                <a:gd name="T2" fmla="*/ 164 w 284"/>
                <a:gd name="T3" fmla="*/ 11 h 78"/>
                <a:gd name="T4" fmla="*/ 3 w 284"/>
                <a:gd name="T5" fmla="*/ 0 h 78"/>
                <a:gd name="T6" fmla="*/ 2 w 284"/>
                <a:gd name="T7" fmla="*/ 0 h 78"/>
                <a:gd name="T8" fmla="*/ 1 w 284"/>
                <a:gd name="T9" fmla="*/ 2 h 78"/>
                <a:gd name="T10" fmla="*/ 0 w 284"/>
                <a:gd name="T11" fmla="*/ 3 h 78"/>
                <a:gd name="T12" fmla="*/ 1 w 284"/>
                <a:gd name="T13" fmla="*/ 5 h 78"/>
                <a:gd name="T14" fmla="*/ 7 w 284"/>
                <a:gd name="T15" fmla="*/ 8 h 78"/>
                <a:gd name="T16" fmla="*/ 24 w 284"/>
                <a:gd name="T17" fmla="*/ 13 h 78"/>
                <a:gd name="T18" fmla="*/ 48 w 284"/>
                <a:gd name="T19" fmla="*/ 21 h 78"/>
                <a:gd name="T20" fmla="*/ 73 w 284"/>
                <a:gd name="T21" fmla="*/ 30 h 78"/>
                <a:gd name="T22" fmla="*/ 99 w 284"/>
                <a:gd name="T23" fmla="*/ 38 h 78"/>
                <a:gd name="T24" fmla="*/ 121 w 284"/>
                <a:gd name="T25" fmla="*/ 46 h 78"/>
                <a:gd name="T26" fmla="*/ 138 w 284"/>
                <a:gd name="T27" fmla="*/ 50 h 78"/>
                <a:gd name="T28" fmla="*/ 143 w 284"/>
                <a:gd name="T29" fmla="*/ 52 h 78"/>
                <a:gd name="T30" fmla="*/ 280 w 284"/>
                <a:gd name="T31" fmla="*/ 78 h 78"/>
                <a:gd name="T32" fmla="*/ 281 w 284"/>
                <a:gd name="T33" fmla="*/ 78 h 78"/>
                <a:gd name="T34" fmla="*/ 283 w 284"/>
                <a:gd name="T35" fmla="*/ 77 h 78"/>
                <a:gd name="T36" fmla="*/ 284 w 284"/>
                <a:gd name="T37" fmla="*/ 75 h 78"/>
                <a:gd name="T38" fmla="*/ 283 w 284"/>
                <a:gd name="T39" fmla="*/ 72 h 7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84"/>
                <a:gd name="T61" fmla="*/ 0 h 78"/>
                <a:gd name="T62" fmla="*/ 284 w 284"/>
                <a:gd name="T63" fmla="*/ 78 h 7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84" h="78">
                  <a:moveTo>
                    <a:pt x="283" y="72"/>
                  </a:moveTo>
                  <a:lnTo>
                    <a:pt x="164" y="11"/>
                  </a:lnTo>
                  <a:lnTo>
                    <a:pt x="3" y="0"/>
                  </a:lnTo>
                  <a:lnTo>
                    <a:pt x="2" y="0"/>
                  </a:lnTo>
                  <a:lnTo>
                    <a:pt x="1" y="2"/>
                  </a:lnTo>
                  <a:lnTo>
                    <a:pt x="0" y="3"/>
                  </a:lnTo>
                  <a:lnTo>
                    <a:pt x="1" y="5"/>
                  </a:lnTo>
                  <a:lnTo>
                    <a:pt x="7" y="8"/>
                  </a:lnTo>
                  <a:lnTo>
                    <a:pt x="24" y="13"/>
                  </a:lnTo>
                  <a:lnTo>
                    <a:pt x="48" y="21"/>
                  </a:lnTo>
                  <a:lnTo>
                    <a:pt x="73" y="30"/>
                  </a:lnTo>
                  <a:lnTo>
                    <a:pt x="99" y="38"/>
                  </a:lnTo>
                  <a:lnTo>
                    <a:pt x="121" y="46"/>
                  </a:lnTo>
                  <a:lnTo>
                    <a:pt x="138" y="50"/>
                  </a:lnTo>
                  <a:lnTo>
                    <a:pt x="143" y="52"/>
                  </a:lnTo>
                  <a:lnTo>
                    <a:pt x="280" y="78"/>
                  </a:lnTo>
                  <a:lnTo>
                    <a:pt x="281" y="78"/>
                  </a:lnTo>
                  <a:lnTo>
                    <a:pt x="283" y="77"/>
                  </a:lnTo>
                  <a:lnTo>
                    <a:pt x="284" y="75"/>
                  </a:lnTo>
                  <a:lnTo>
                    <a:pt x="283" y="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11" name="Freeform 128">
              <a:extLst>
                <a:ext uri="{FF2B5EF4-FFF2-40B4-BE49-F238E27FC236}">
                  <a16:creationId xmlns:a16="http://schemas.microsoft.com/office/drawing/2014/main" id="{0DA44F43-CC5C-65C6-DED7-A69186B0C2F5}"/>
                </a:ext>
              </a:extLst>
            </p:cNvPr>
            <p:cNvSpPr>
              <a:spLocks/>
            </p:cNvSpPr>
            <p:nvPr/>
          </p:nvSpPr>
          <p:spPr bwMode="auto">
            <a:xfrm>
              <a:off x="3335" y="1060"/>
              <a:ext cx="161" cy="108"/>
            </a:xfrm>
            <a:custGeom>
              <a:avLst/>
              <a:gdLst>
                <a:gd name="T0" fmla="*/ 142 w 161"/>
                <a:gd name="T1" fmla="*/ 108 h 108"/>
                <a:gd name="T2" fmla="*/ 161 w 161"/>
                <a:gd name="T3" fmla="*/ 38 h 108"/>
                <a:gd name="T4" fmla="*/ 16 w 161"/>
                <a:gd name="T5" fmla="*/ 0 h 108"/>
                <a:gd name="T6" fmla="*/ 0 w 161"/>
                <a:gd name="T7" fmla="*/ 47 h 108"/>
                <a:gd name="T8" fmla="*/ 6 w 161"/>
                <a:gd name="T9" fmla="*/ 47 h 108"/>
                <a:gd name="T10" fmla="*/ 19 w 161"/>
                <a:gd name="T11" fmla="*/ 48 h 108"/>
                <a:gd name="T12" fmla="*/ 40 w 161"/>
                <a:gd name="T13" fmla="*/ 52 h 108"/>
                <a:gd name="T14" fmla="*/ 64 w 161"/>
                <a:gd name="T15" fmla="*/ 56 h 108"/>
                <a:gd name="T16" fmla="*/ 88 w 161"/>
                <a:gd name="T17" fmla="*/ 64 h 108"/>
                <a:gd name="T18" fmla="*/ 112 w 161"/>
                <a:gd name="T19" fmla="*/ 74 h 108"/>
                <a:gd name="T20" fmla="*/ 131 w 161"/>
                <a:gd name="T21" fmla="*/ 89 h 108"/>
                <a:gd name="T22" fmla="*/ 142 w 161"/>
                <a:gd name="T23" fmla="*/ 108 h 10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1"/>
                <a:gd name="T37" fmla="*/ 0 h 108"/>
                <a:gd name="T38" fmla="*/ 161 w 161"/>
                <a:gd name="T39" fmla="*/ 108 h 10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1" h="108">
                  <a:moveTo>
                    <a:pt x="142" y="108"/>
                  </a:moveTo>
                  <a:lnTo>
                    <a:pt x="161" y="38"/>
                  </a:lnTo>
                  <a:lnTo>
                    <a:pt x="16" y="0"/>
                  </a:lnTo>
                  <a:lnTo>
                    <a:pt x="0" y="47"/>
                  </a:lnTo>
                  <a:lnTo>
                    <a:pt x="6" y="47"/>
                  </a:lnTo>
                  <a:lnTo>
                    <a:pt x="19" y="48"/>
                  </a:lnTo>
                  <a:lnTo>
                    <a:pt x="40" y="52"/>
                  </a:lnTo>
                  <a:lnTo>
                    <a:pt x="64" y="56"/>
                  </a:lnTo>
                  <a:lnTo>
                    <a:pt x="88" y="64"/>
                  </a:lnTo>
                  <a:lnTo>
                    <a:pt x="112" y="74"/>
                  </a:lnTo>
                  <a:lnTo>
                    <a:pt x="131" y="89"/>
                  </a:lnTo>
                  <a:lnTo>
                    <a:pt x="142" y="10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12" name="Freeform 129">
              <a:extLst>
                <a:ext uri="{FF2B5EF4-FFF2-40B4-BE49-F238E27FC236}">
                  <a16:creationId xmlns:a16="http://schemas.microsoft.com/office/drawing/2014/main" id="{7717B8BB-A511-E1F2-49AE-A3460A59BF75}"/>
                </a:ext>
              </a:extLst>
            </p:cNvPr>
            <p:cNvSpPr>
              <a:spLocks/>
            </p:cNvSpPr>
            <p:nvPr/>
          </p:nvSpPr>
          <p:spPr bwMode="auto">
            <a:xfrm>
              <a:off x="3530" y="1105"/>
              <a:ext cx="12" cy="99"/>
            </a:xfrm>
            <a:custGeom>
              <a:avLst/>
              <a:gdLst>
                <a:gd name="T0" fmla="*/ 0 w 12"/>
                <a:gd name="T1" fmla="*/ 73 h 99"/>
                <a:gd name="T2" fmla="*/ 3 w 12"/>
                <a:gd name="T3" fmla="*/ 67 h 99"/>
                <a:gd name="T4" fmla="*/ 4 w 12"/>
                <a:gd name="T5" fmla="*/ 0 h 99"/>
                <a:gd name="T6" fmla="*/ 7 w 12"/>
                <a:gd name="T7" fmla="*/ 66 h 99"/>
                <a:gd name="T8" fmla="*/ 11 w 12"/>
                <a:gd name="T9" fmla="*/ 69 h 99"/>
                <a:gd name="T10" fmla="*/ 12 w 12"/>
                <a:gd name="T11" fmla="*/ 76 h 99"/>
                <a:gd name="T12" fmla="*/ 12 w 12"/>
                <a:gd name="T13" fmla="*/ 77 h 99"/>
                <a:gd name="T14" fmla="*/ 12 w 12"/>
                <a:gd name="T15" fmla="*/ 78 h 99"/>
                <a:gd name="T16" fmla="*/ 12 w 12"/>
                <a:gd name="T17" fmla="*/ 95 h 99"/>
                <a:gd name="T18" fmla="*/ 12 w 12"/>
                <a:gd name="T19" fmla="*/ 95 h 99"/>
                <a:gd name="T20" fmla="*/ 11 w 12"/>
                <a:gd name="T21" fmla="*/ 95 h 99"/>
                <a:gd name="T22" fmla="*/ 11 w 12"/>
                <a:gd name="T23" fmla="*/ 95 h 99"/>
                <a:gd name="T24" fmla="*/ 10 w 12"/>
                <a:gd name="T25" fmla="*/ 94 h 99"/>
                <a:gd name="T26" fmla="*/ 10 w 12"/>
                <a:gd name="T27" fmla="*/ 83 h 99"/>
                <a:gd name="T28" fmla="*/ 8 w 12"/>
                <a:gd name="T29" fmla="*/ 84 h 99"/>
                <a:gd name="T30" fmla="*/ 8 w 12"/>
                <a:gd name="T31" fmla="*/ 98 h 99"/>
                <a:gd name="T32" fmla="*/ 8 w 12"/>
                <a:gd name="T33" fmla="*/ 99 h 99"/>
                <a:gd name="T34" fmla="*/ 7 w 12"/>
                <a:gd name="T35" fmla="*/ 99 h 99"/>
                <a:gd name="T36" fmla="*/ 6 w 12"/>
                <a:gd name="T37" fmla="*/ 98 h 99"/>
                <a:gd name="T38" fmla="*/ 6 w 12"/>
                <a:gd name="T39" fmla="*/ 98 h 99"/>
                <a:gd name="T40" fmla="*/ 6 w 12"/>
                <a:gd name="T41" fmla="*/ 85 h 99"/>
                <a:gd name="T42" fmla="*/ 6 w 12"/>
                <a:gd name="T43" fmla="*/ 85 h 99"/>
                <a:gd name="T44" fmla="*/ 5 w 12"/>
                <a:gd name="T45" fmla="*/ 85 h 99"/>
                <a:gd name="T46" fmla="*/ 5 w 12"/>
                <a:gd name="T47" fmla="*/ 85 h 99"/>
                <a:gd name="T48" fmla="*/ 5 w 12"/>
                <a:gd name="T49" fmla="*/ 96 h 99"/>
                <a:gd name="T50" fmla="*/ 5 w 12"/>
                <a:gd name="T51" fmla="*/ 97 h 99"/>
                <a:gd name="T52" fmla="*/ 4 w 12"/>
                <a:gd name="T53" fmla="*/ 97 h 99"/>
                <a:gd name="T54" fmla="*/ 3 w 12"/>
                <a:gd name="T55" fmla="*/ 96 h 99"/>
                <a:gd name="T56" fmla="*/ 3 w 12"/>
                <a:gd name="T57" fmla="*/ 96 h 99"/>
                <a:gd name="T58" fmla="*/ 3 w 12"/>
                <a:gd name="T59" fmla="*/ 84 h 99"/>
                <a:gd name="T60" fmla="*/ 2 w 12"/>
                <a:gd name="T61" fmla="*/ 83 h 99"/>
                <a:gd name="T62" fmla="*/ 2 w 12"/>
                <a:gd name="T63" fmla="*/ 94 h 99"/>
                <a:gd name="T64" fmla="*/ 2 w 12"/>
                <a:gd name="T65" fmla="*/ 95 h 99"/>
                <a:gd name="T66" fmla="*/ 1 w 12"/>
                <a:gd name="T67" fmla="*/ 95 h 99"/>
                <a:gd name="T68" fmla="*/ 1 w 12"/>
                <a:gd name="T69" fmla="*/ 95 h 99"/>
                <a:gd name="T70" fmla="*/ 0 w 12"/>
                <a:gd name="T71" fmla="*/ 94 h 99"/>
                <a:gd name="T72" fmla="*/ 0 w 12"/>
                <a:gd name="T73" fmla="*/ 78 h 99"/>
                <a:gd name="T74" fmla="*/ 0 w 12"/>
                <a:gd name="T75" fmla="*/ 77 h 99"/>
                <a:gd name="T76" fmla="*/ 0 w 12"/>
                <a:gd name="T77" fmla="*/ 76 h 9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
                <a:gd name="T118" fmla="*/ 0 h 99"/>
                <a:gd name="T119" fmla="*/ 12 w 12"/>
                <a:gd name="T120" fmla="*/ 99 h 9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 h="99">
                  <a:moveTo>
                    <a:pt x="0" y="76"/>
                  </a:moveTo>
                  <a:lnTo>
                    <a:pt x="0" y="73"/>
                  </a:lnTo>
                  <a:lnTo>
                    <a:pt x="1" y="69"/>
                  </a:lnTo>
                  <a:lnTo>
                    <a:pt x="3" y="67"/>
                  </a:lnTo>
                  <a:lnTo>
                    <a:pt x="4" y="66"/>
                  </a:lnTo>
                  <a:lnTo>
                    <a:pt x="4" y="0"/>
                  </a:lnTo>
                  <a:lnTo>
                    <a:pt x="7" y="0"/>
                  </a:lnTo>
                  <a:lnTo>
                    <a:pt x="7" y="66"/>
                  </a:lnTo>
                  <a:lnTo>
                    <a:pt x="8" y="67"/>
                  </a:lnTo>
                  <a:lnTo>
                    <a:pt x="11" y="69"/>
                  </a:lnTo>
                  <a:lnTo>
                    <a:pt x="12" y="73"/>
                  </a:lnTo>
                  <a:lnTo>
                    <a:pt x="12" y="76"/>
                  </a:lnTo>
                  <a:lnTo>
                    <a:pt x="12" y="77"/>
                  </a:lnTo>
                  <a:lnTo>
                    <a:pt x="12" y="78"/>
                  </a:lnTo>
                  <a:lnTo>
                    <a:pt x="12" y="79"/>
                  </a:lnTo>
                  <a:lnTo>
                    <a:pt x="12" y="95"/>
                  </a:lnTo>
                  <a:lnTo>
                    <a:pt x="11" y="95"/>
                  </a:lnTo>
                  <a:lnTo>
                    <a:pt x="10" y="95"/>
                  </a:lnTo>
                  <a:lnTo>
                    <a:pt x="10" y="94"/>
                  </a:lnTo>
                  <a:lnTo>
                    <a:pt x="10" y="83"/>
                  </a:lnTo>
                  <a:lnTo>
                    <a:pt x="8" y="84"/>
                  </a:lnTo>
                  <a:lnTo>
                    <a:pt x="8" y="98"/>
                  </a:lnTo>
                  <a:lnTo>
                    <a:pt x="8" y="99"/>
                  </a:lnTo>
                  <a:lnTo>
                    <a:pt x="7" y="99"/>
                  </a:lnTo>
                  <a:lnTo>
                    <a:pt x="6" y="99"/>
                  </a:lnTo>
                  <a:lnTo>
                    <a:pt x="6" y="98"/>
                  </a:lnTo>
                  <a:lnTo>
                    <a:pt x="6" y="85"/>
                  </a:lnTo>
                  <a:lnTo>
                    <a:pt x="5" y="85"/>
                  </a:lnTo>
                  <a:lnTo>
                    <a:pt x="5" y="96"/>
                  </a:lnTo>
                  <a:lnTo>
                    <a:pt x="5" y="97"/>
                  </a:lnTo>
                  <a:lnTo>
                    <a:pt x="4" y="97"/>
                  </a:lnTo>
                  <a:lnTo>
                    <a:pt x="3" y="97"/>
                  </a:lnTo>
                  <a:lnTo>
                    <a:pt x="3" y="96"/>
                  </a:lnTo>
                  <a:lnTo>
                    <a:pt x="3" y="84"/>
                  </a:lnTo>
                  <a:lnTo>
                    <a:pt x="3" y="83"/>
                  </a:lnTo>
                  <a:lnTo>
                    <a:pt x="2" y="83"/>
                  </a:lnTo>
                  <a:lnTo>
                    <a:pt x="2" y="94"/>
                  </a:lnTo>
                  <a:lnTo>
                    <a:pt x="2" y="95"/>
                  </a:lnTo>
                  <a:lnTo>
                    <a:pt x="1" y="95"/>
                  </a:lnTo>
                  <a:lnTo>
                    <a:pt x="0" y="95"/>
                  </a:lnTo>
                  <a:lnTo>
                    <a:pt x="0" y="94"/>
                  </a:lnTo>
                  <a:lnTo>
                    <a:pt x="0" y="79"/>
                  </a:lnTo>
                  <a:lnTo>
                    <a:pt x="0" y="78"/>
                  </a:lnTo>
                  <a:lnTo>
                    <a:pt x="0" y="77"/>
                  </a:lnTo>
                  <a:lnTo>
                    <a:pt x="0" y="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13" name="Freeform 130">
              <a:extLst>
                <a:ext uri="{FF2B5EF4-FFF2-40B4-BE49-F238E27FC236}">
                  <a16:creationId xmlns:a16="http://schemas.microsoft.com/office/drawing/2014/main" id="{1D299762-A3B8-61DF-F478-9F6720E5D46E}"/>
                </a:ext>
              </a:extLst>
            </p:cNvPr>
            <p:cNvSpPr>
              <a:spLocks/>
            </p:cNvSpPr>
            <p:nvPr/>
          </p:nvSpPr>
          <p:spPr bwMode="auto">
            <a:xfrm>
              <a:off x="2529" y="642"/>
              <a:ext cx="168" cy="293"/>
            </a:xfrm>
            <a:custGeom>
              <a:avLst/>
              <a:gdLst>
                <a:gd name="T0" fmla="*/ 100 w 168"/>
                <a:gd name="T1" fmla="*/ 69 h 293"/>
                <a:gd name="T2" fmla="*/ 90 w 168"/>
                <a:gd name="T3" fmla="*/ 2 h 293"/>
                <a:gd name="T4" fmla="*/ 85 w 168"/>
                <a:gd name="T5" fmla="*/ 0 h 293"/>
                <a:gd name="T6" fmla="*/ 63 w 168"/>
                <a:gd name="T7" fmla="*/ 135 h 293"/>
                <a:gd name="T8" fmla="*/ 29 w 168"/>
                <a:gd name="T9" fmla="*/ 266 h 293"/>
                <a:gd name="T10" fmla="*/ 25 w 168"/>
                <a:gd name="T11" fmla="*/ 263 h 293"/>
                <a:gd name="T12" fmla="*/ 19 w 168"/>
                <a:gd name="T13" fmla="*/ 264 h 293"/>
                <a:gd name="T14" fmla="*/ 18 w 168"/>
                <a:gd name="T15" fmla="*/ 264 h 293"/>
                <a:gd name="T16" fmla="*/ 17 w 168"/>
                <a:gd name="T17" fmla="*/ 266 h 293"/>
                <a:gd name="T18" fmla="*/ 3 w 168"/>
                <a:gd name="T19" fmla="*/ 272 h 293"/>
                <a:gd name="T20" fmla="*/ 2 w 168"/>
                <a:gd name="T21" fmla="*/ 272 h 293"/>
                <a:gd name="T22" fmla="*/ 2 w 168"/>
                <a:gd name="T23" fmla="*/ 273 h 293"/>
                <a:gd name="T24" fmla="*/ 3 w 168"/>
                <a:gd name="T25" fmla="*/ 274 h 293"/>
                <a:gd name="T26" fmla="*/ 4 w 168"/>
                <a:gd name="T27" fmla="*/ 274 h 293"/>
                <a:gd name="T28" fmla="*/ 14 w 168"/>
                <a:gd name="T29" fmla="*/ 270 h 293"/>
                <a:gd name="T30" fmla="*/ 14 w 168"/>
                <a:gd name="T31" fmla="*/ 270 h 293"/>
                <a:gd name="T32" fmla="*/ 3 w 168"/>
                <a:gd name="T33" fmla="*/ 276 h 293"/>
                <a:gd name="T34" fmla="*/ 2 w 168"/>
                <a:gd name="T35" fmla="*/ 277 h 293"/>
                <a:gd name="T36" fmla="*/ 2 w 168"/>
                <a:gd name="T37" fmla="*/ 278 h 293"/>
                <a:gd name="T38" fmla="*/ 2 w 168"/>
                <a:gd name="T39" fmla="*/ 278 h 293"/>
                <a:gd name="T40" fmla="*/ 3 w 168"/>
                <a:gd name="T41" fmla="*/ 278 h 293"/>
                <a:gd name="T42" fmla="*/ 14 w 168"/>
                <a:gd name="T43" fmla="*/ 273 h 293"/>
                <a:gd name="T44" fmla="*/ 14 w 168"/>
                <a:gd name="T45" fmla="*/ 274 h 293"/>
                <a:gd name="T46" fmla="*/ 14 w 168"/>
                <a:gd name="T47" fmla="*/ 274 h 293"/>
                <a:gd name="T48" fmla="*/ 14 w 168"/>
                <a:gd name="T49" fmla="*/ 274 h 293"/>
                <a:gd name="T50" fmla="*/ 2 w 168"/>
                <a:gd name="T51" fmla="*/ 280 h 293"/>
                <a:gd name="T52" fmla="*/ 2 w 168"/>
                <a:gd name="T53" fmla="*/ 280 h 293"/>
                <a:gd name="T54" fmla="*/ 0 w 168"/>
                <a:gd name="T55" fmla="*/ 281 h 293"/>
                <a:gd name="T56" fmla="*/ 2 w 168"/>
                <a:gd name="T57" fmla="*/ 282 h 293"/>
                <a:gd name="T58" fmla="*/ 3 w 168"/>
                <a:gd name="T59" fmla="*/ 282 h 293"/>
                <a:gd name="T60" fmla="*/ 16 w 168"/>
                <a:gd name="T61" fmla="*/ 277 h 293"/>
                <a:gd name="T62" fmla="*/ 16 w 168"/>
                <a:gd name="T63" fmla="*/ 277 h 293"/>
                <a:gd name="T64" fmla="*/ 7 w 168"/>
                <a:gd name="T65" fmla="*/ 281 h 293"/>
                <a:gd name="T66" fmla="*/ 6 w 168"/>
                <a:gd name="T67" fmla="*/ 282 h 293"/>
                <a:gd name="T68" fmla="*/ 6 w 168"/>
                <a:gd name="T69" fmla="*/ 283 h 293"/>
                <a:gd name="T70" fmla="*/ 6 w 168"/>
                <a:gd name="T71" fmla="*/ 283 h 293"/>
                <a:gd name="T72" fmla="*/ 7 w 168"/>
                <a:gd name="T73" fmla="*/ 283 h 293"/>
                <a:gd name="T74" fmla="*/ 23 w 168"/>
                <a:gd name="T75" fmla="*/ 277 h 293"/>
                <a:gd name="T76" fmla="*/ 24 w 168"/>
                <a:gd name="T77" fmla="*/ 277 h 293"/>
                <a:gd name="T78" fmla="*/ 25 w 168"/>
                <a:gd name="T79" fmla="*/ 277 h 293"/>
                <a:gd name="T80" fmla="*/ 29 w 168"/>
                <a:gd name="T81" fmla="*/ 272 h 293"/>
                <a:gd name="T82" fmla="*/ 31 w 168"/>
                <a:gd name="T83" fmla="*/ 268 h 293"/>
                <a:gd name="T84" fmla="*/ 104 w 168"/>
                <a:gd name="T85" fmla="*/ 291 h 293"/>
                <a:gd name="T86" fmla="*/ 106 w 168"/>
                <a:gd name="T87" fmla="*/ 292 h 293"/>
                <a:gd name="T88" fmla="*/ 110 w 168"/>
                <a:gd name="T89" fmla="*/ 291 h 293"/>
                <a:gd name="T90" fmla="*/ 111 w 168"/>
                <a:gd name="T91" fmla="*/ 268 h 293"/>
                <a:gd name="T92" fmla="*/ 110 w 168"/>
                <a:gd name="T93" fmla="*/ 219 h 293"/>
                <a:gd name="T94" fmla="*/ 157 w 168"/>
                <a:gd name="T95" fmla="*/ 211 h 293"/>
                <a:gd name="T96" fmla="*/ 164 w 168"/>
                <a:gd name="T97" fmla="*/ 143 h 29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68"/>
                <a:gd name="T148" fmla="*/ 0 h 293"/>
                <a:gd name="T149" fmla="*/ 168 w 168"/>
                <a:gd name="T150" fmla="*/ 293 h 29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68" h="293">
                  <a:moveTo>
                    <a:pt x="168" y="68"/>
                  </a:moveTo>
                  <a:lnTo>
                    <a:pt x="100" y="69"/>
                  </a:lnTo>
                  <a:lnTo>
                    <a:pt x="91" y="3"/>
                  </a:lnTo>
                  <a:lnTo>
                    <a:pt x="90" y="2"/>
                  </a:lnTo>
                  <a:lnTo>
                    <a:pt x="87" y="1"/>
                  </a:lnTo>
                  <a:lnTo>
                    <a:pt x="85" y="0"/>
                  </a:lnTo>
                  <a:lnTo>
                    <a:pt x="83" y="2"/>
                  </a:lnTo>
                  <a:lnTo>
                    <a:pt x="63" y="135"/>
                  </a:lnTo>
                  <a:lnTo>
                    <a:pt x="91" y="239"/>
                  </a:lnTo>
                  <a:lnTo>
                    <a:pt x="29" y="266"/>
                  </a:lnTo>
                  <a:lnTo>
                    <a:pt x="27" y="264"/>
                  </a:lnTo>
                  <a:lnTo>
                    <a:pt x="25" y="263"/>
                  </a:lnTo>
                  <a:lnTo>
                    <a:pt x="23" y="263"/>
                  </a:lnTo>
                  <a:lnTo>
                    <a:pt x="19" y="264"/>
                  </a:lnTo>
                  <a:lnTo>
                    <a:pt x="18" y="264"/>
                  </a:lnTo>
                  <a:lnTo>
                    <a:pt x="18" y="266"/>
                  </a:lnTo>
                  <a:lnTo>
                    <a:pt x="17" y="266"/>
                  </a:lnTo>
                  <a:lnTo>
                    <a:pt x="16" y="267"/>
                  </a:lnTo>
                  <a:lnTo>
                    <a:pt x="3" y="272"/>
                  </a:lnTo>
                  <a:lnTo>
                    <a:pt x="2" y="272"/>
                  </a:lnTo>
                  <a:lnTo>
                    <a:pt x="2" y="273"/>
                  </a:lnTo>
                  <a:lnTo>
                    <a:pt x="3" y="274"/>
                  </a:lnTo>
                  <a:lnTo>
                    <a:pt x="4" y="274"/>
                  </a:lnTo>
                  <a:lnTo>
                    <a:pt x="14" y="270"/>
                  </a:lnTo>
                  <a:lnTo>
                    <a:pt x="14" y="271"/>
                  </a:lnTo>
                  <a:lnTo>
                    <a:pt x="3" y="276"/>
                  </a:lnTo>
                  <a:lnTo>
                    <a:pt x="2" y="276"/>
                  </a:lnTo>
                  <a:lnTo>
                    <a:pt x="2" y="277"/>
                  </a:lnTo>
                  <a:lnTo>
                    <a:pt x="2" y="278"/>
                  </a:lnTo>
                  <a:lnTo>
                    <a:pt x="3" y="278"/>
                  </a:lnTo>
                  <a:lnTo>
                    <a:pt x="14" y="273"/>
                  </a:lnTo>
                  <a:lnTo>
                    <a:pt x="14" y="274"/>
                  </a:lnTo>
                  <a:lnTo>
                    <a:pt x="2" y="280"/>
                  </a:lnTo>
                  <a:lnTo>
                    <a:pt x="0" y="281"/>
                  </a:lnTo>
                  <a:lnTo>
                    <a:pt x="2" y="282"/>
                  </a:lnTo>
                  <a:lnTo>
                    <a:pt x="3" y="282"/>
                  </a:lnTo>
                  <a:lnTo>
                    <a:pt x="16" y="277"/>
                  </a:lnTo>
                  <a:lnTo>
                    <a:pt x="17" y="277"/>
                  </a:lnTo>
                  <a:lnTo>
                    <a:pt x="7" y="281"/>
                  </a:lnTo>
                  <a:lnTo>
                    <a:pt x="6" y="281"/>
                  </a:lnTo>
                  <a:lnTo>
                    <a:pt x="6" y="282"/>
                  </a:lnTo>
                  <a:lnTo>
                    <a:pt x="6" y="283"/>
                  </a:lnTo>
                  <a:lnTo>
                    <a:pt x="7" y="283"/>
                  </a:lnTo>
                  <a:lnTo>
                    <a:pt x="22" y="278"/>
                  </a:lnTo>
                  <a:lnTo>
                    <a:pt x="23" y="277"/>
                  </a:lnTo>
                  <a:lnTo>
                    <a:pt x="24" y="277"/>
                  </a:lnTo>
                  <a:lnTo>
                    <a:pt x="25" y="277"/>
                  </a:lnTo>
                  <a:lnTo>
                    <a:pt x="27" y="274"/>
                  </a:lnTo>
                  <a:lnTo>
                    <a:pt x="29" y="272"/>
                  </a:lnTo>
                  <a:lnTo>
                    <a:pt x="31" y="270"/>
                  </a:lnTo>
                  <a:lnTo>
                    <a:pt x="31" y="268"/>
                  </a:lnTo>
                  <a:lnTo>
                    <a:pt x="91" y="242"/>
                  </a:lnTo>
                  <a:lnTo>
                    <a:pt x="104" y="291"/>
                  </a:lnTo>
                  <a:lnTo>
                    <a:pt x="105" y="292"/>
                  </a:lnTo>
                  <a:lnTo>
                    <a:pt x="106" y="292"/>
                  </a:lnTo>
                  <a:lnTo>
                    <a:pt x="109" y="293"/>
                  </a:lnTo>
                  <a:lnTo>
                    <a:pt x="110" y="291"/>
                  </a:lnTo>
                  <a:lnTo>
                    <a:pt x="111" y="283"/>
                  </a:lnTo>
                  <a:lnTo>
                    <a:pt x="111" y="268"/>
                  </a:lnTo>
                  <a:lnTo>
                    <a:pt x="111" y="244"/>
                  </a:lnTo>
                  <a:lnTo>
                    <a:pt x="110" y="219"/>
                  </a:lnTo>
                  <a:lnTo>
                    <a:pt x="156" y="218"/>
                  </a:lnTo>
                  <a:lnTo>
                    <a:pt x="157" y="211"/>
                  </a:lnTo>
                  <a:lnTo>
                    <a:pt x="161" y="189"/>
                  </a:lnTo>
                  <a:lnTo>
                    <a:pt x="164" y="143"/>
                  </a:lnTo>
                  <a:lnTo>
                    <a:pt x="168"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14" name="Freeform 131">
              <a:extLst>
                <a:ext uri="{FF2B5EF4-FFF2-40B4-BE49-F238E27FC236}">
                  <a16:creationId xmlns:a16="http://schemas.microsoft.com/office/drawing/2014/main" id="{D5087FF5-CCB5-B1BD-BF45-F5237BAC9249}"/>
                </a:ext>
              </a:extLst>
            </p:cNvPr>
            <p:cNvSpPr>
              <a:spLocks/>
            </p:cNvSpPr>
            <p:nvPr/>
          </p:nvSpPr>
          <p:spPr bwMode="auto">
            <a:xfrm>
              <a:off x="2627" y="2192"/>
              <a:ext cx="119" cy="624"/>
            </a:xfrm>
            <a:custGeom>
              <a:avLst/>
              <a:gdLst>
                <a:gd name="T0" fmla="*/ 0 w 119"/>
                <a:gd name="T1" fmla="*/ 28 h 624"/>
                <a:gd name="T2" fmla="*/ 11 w 119"/>
                <a:gd name="T3" fmla="*/ 26 h 624"/>
                <a:gd name="T4" fmla="*/ 20 w 119"/>
                <a:gd name="T5" fmla="*/ 22 h 624"/>
                <a:gd name="T6" fmla="*/ 29 w 119"/>
                <a:gd name="T7" fmla="*/ 15 h 624"/>
                <a:gd name="T8" fmla="*/ 36 w 119"/>
                <a:gd name="T9" fmla="*/ 8 h 624"/>
                <a:gd name="T10" fmla="*/ 45 w 119"/>
                <a:gd name="T11" fmla="*/ 3 h 624"/>
                <a:gd name="T12" fmla="*/ 54 w 119"/>
                <a:gd name="T13" fmla="*/ 0 h 624"/>
                <a:gd name="T14" fmla="*/ 64 w 119"/>
                <a:gd name="T15" fmla="*/ 0 h 624"/>
                <a:gd name="T16" fmla="*/ 77 w 119"/>
                <a:gd name="T17" fmla="*/ 5 h 624"/>
                <a:gd name="T18" fmla="*/ 93 w 119"/>
                <a:gd name="T19" fmla="*/ 53 h 624"/>
                <a:gd name="T20" fmla="*/ 106 w 119"/>
                <a:gd name="T21" fmla="*/ 100 h 624"/>
                <a:gd name="T22" fmla="*/ 114 w 119"/>
                <a:gd name="T23" fmla="*/ 149 h 624"/>
                <a:gd name="T24" fmla="*/ 119 w 119"/>
                <a:gd name="T25" fmla="*/ 201 h 624"/>
                <a:gd name="T26" fmla="*/ 119 w 119"/>
                <a:gd name="T27" fmla="*/ 263 h 624"/>
                <a:gd name="T28" fmla="*/ 113 w 119"/>
                <a:gd name="T29" fmla="*/ 335 h 624"/>
                <a:gd name="T30" fmla="*/ 103 w 119"/>
                <a:gd name="T31" fmla="*/ 421 h 624"/>
                <a:gd name="T32" fmla="*/ 88 w 119"/>
                <a:gd name="T33" fmla="*/ 523 h 624"/>
                <a:gd name="T34" fmla="*/ 84 w 119"/>
                <a:gd name="T35" fmla="*/ 527 h 624"/>
                <a:gd name="T36" fmla="*/ 75 w 119"/>
                <a:gd name="T37" fmla="*/ 538 h 624"/>
                <a:gd name="T38" fmla="*/ 63 w 119"/>
                <a:gd name="T39" fmla="*/ 554 h 624"/>
                <a:gd name="T40" fmla="*/ 50 w 119"/>
                <a:gd name="T41" fmla="*/ 572 h 624"/>
                <a:gd name="T42" fmla="*/ 34 w 119"/>
                <a:gd name="T43" fmla="*/ 590 h 624"/>
                <a:gd name="T44" fmla="*/ 21 w 119"/>
                <a:gd name="T45" fmla="*/ 607 h 624"/>
                <a:gd name="T46" fmla="*/ 11 w 119"/>
                <a:gd name="T47" fmla="*/ 619 h 624"/>
                <a:gd name="T48" fmla="*/ 4 w 119"/>
                <a:gd name="T49" fmla="*/ 624 h 624"/>
                <a:gd name="T50" fmla="*/ 4 w 119"/>
                <a:gd name="T51" fmla="*/ 622 h 624"/>
                <a:gd name="T52" fmla="*/ 7 w 119"/>
                <a:gd name="T53" fmla="*/ 614 h 624"/>
                <a:gd name="T54" fmla="*/ 14 w 119"/>
                <a:gd name="T55" fmla="*/ 603 h 624"/>
                <a:gd name="T56" fmla="*/ 22 w 119"/>
                <a:gd name="T57" fmla="*/ 590 h 624"/>
                <a:gd name="T58" fmla="*/ 31 w 119"/>
                <a:gd name="T59" fmla="*/ 575 h 624"/>
                <a:gd name="T60" fmla="*/ 39 w 119"/>
                <a:gd name="T61" fmla="*/ 562 h 624"/>
                <a:gd name="T62" fmla="*/ 46 w 119"/>
                <a:gd name="T63" fmla="*/ 548 h 624"/>
                <a:gd name="T64" fmla="*/ 52 w 119"/>
                <a:gd name="T65" fmla="*/ 538 h 624"/>
                <a:gd name="T66" fmla="*/ 65 w 119"/>
                <a:gd name="T67" fmla="*/ 496 h 624"/>
                <a:gd name="T68" fmla="*/ 70 w 119"/>
                <a:gd name="T69" fmla="*/ 442 h 624"/>
                <a:gd name="T70" fmla="*/ 66 w 119"/>
                <a:gd name="T71" fmla="*/ 381 h 624"/>
                <a:gd name="T72" fmla="*/ 59 w 119"/>
                <a:gd name="T73" fmla="*/ 314 h 624"/>
                <a:gd name="T74" fmla="*/ 46 w 119"/>
                <a:gd name="T75" fmla="*/ 247 h 624"/>
                <a:gd name="T76" fmla="*/ 33 w 119"/>
                <a:gd name="T77" fmla="*/ 181 h 624"/>
                <a:gd name="T78" fmla="*/ 21 w 119"/>
                <a:gd name="T79" fmla="*/ 121 h 624"/>
                <a:gd name="T80" fmla="*/ 10 w 119"/>
                <a:gd name="T81" fmla="*/ 70 h 624"/>
                <a:gd name="T82" fmla="*/ 7 w 119"/>
                <a:gd name="T83" fmla="*/ 60 h 624"/>
                <a:gd name="T84" fmla="*/ 5 w 119"/>
                <a:gd name="T85" fmla="*/ 48 h 624"/>
                <a:gd name="T86" fmla="*/ 2 w 119"/>
                <a:gd name="T87" fmla="*/ 38 h 624"/>
                <a:gd name="T88" fmla="*/ 0 w 119"/>
                <a:gd name="T89" fmla="*/ 28 h 62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9"/>
                <a:gd name="T136" fmla="*/ 0 h 624"/>
                <a:gd name="T137" fmla="*/ 119 w 119"/>
                <a:gd name="T138" fmla="*/ 624 h 62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9" h="624">
                  <a:moveTo>
                    <a:pt x="0" y="28"/>
                  </a:moveTo>
                  <a:lnTo>
                    <a:pt x="11" y="26"/>
                  </a:lnTo>
                  <a:lnTo>
                    <a:pt x="20" y="22"/>
                  </a:lnTo>
                  <a:lnTo>
                    <a:pt x="29" y="15"/>
                  </a:lnTo>
                  <a:lnTo>
                    <a:pt x="36" y="8"/>
                  </a:lnTo>
                  <a:lnTo>
                    <a:pt x="45" y="3"/>
                  </a:lnTo>
                  <a:lnTo>
                    <a:pt x="54" y="0"/>
                  </a:lnTo>
                  <a:lnTo>
                    <a:pt x="64" y="0"/>
                  </a:lnTo>
                  <a:lnTo>
                    <a:pt x="77" y="5"/>
                  </a:lnTo>
                  <a:lnTo>
                    <a:pt x="93" y="53"/>
                  </a:lnTo>
                  <a:lnTo>
                    <a:pt x="106" y="100"/>
                  </a:lnTo>
                  <a:lnTo>
                    <a:pt x="114" y="149"/>
                  </a:lnTo>
                  <a:lnTo>
                    <a:pt x="119" y="201"/>
                  </a:lnTo>
                  <a:lnTo>
                    <a:pt x="119" y="263"/>
                  </a:lnTo>
                  <a:lnTo>
                    <a:pt x="113" y="335"/>
                  </a:lnTo>
                  <a:lnTo>
                    <a:pt x="103" y="421"/>
                  </a:lnTo>
                  <a:lnTo>
                    <a:pt x="88" y="523"/>
                  </a:lnTo>
                  <a:lnTo>
                    <a:pt x="84" y="527"/>
                  </a:lnTo>
                  <a:lnTo>
                    <a:pt x="75" y="538"/>
                  </a:lnTo>
                  <a:lnTo>
                    <a:pt x="63" y="554"/>
                  </a:lnTo>
                  <a:lnTo>
                    <a:pt x="50" y="572"/>
                  </a:lnTo>
                  <a:lnTo>
                    <a:pt x="34" y="590"/>
                  </a:lnTo>
                  <a:lnTo>
                    <a:pt x="21" y="607"/>
                  </a:lnTo>
                  <a:lnTo>
                    <a:pt x="11" y="619"/>
                  </a:lnTo>
                  <a:lnTo>
                    <a:pt x="4" y="624"/>
                  </a:lnTo>
                  <a:lnTo>
                    <a:pt x="4" y="622"/>
                  </a:lnTo>
                  <a:lnTo>
                    <a:pt x="7" y="614"/>
                  </a:lnTo>
                  <a:lnTo>
                    <a:pt x="14" y="603"/>
                  </a:lnTo>
                  <a:lnTo>
                    <a:pt x="22" y="590"/>
                  </a:lnTo>
                  <a:lnTo>
                    <a:pt x="31" y="575"/>
                  </a:lnTo>
                  <a:lnTo>
                    <a:pt x="39" y="562"/>
                  </a:lnTo>
                  <a:lnTo>
                    <a:pt x="46" y="548"/>
                  </a:lnTo>
                  <a:lnTo>
                    <a:pt x="52" y="538"/>
                  </a:lnTo>
                  <a:lnTo>
                    <a:pt x="65" y="496"/>
                  </a:lnTo>
                  <a:lnTo>
                    <a:pt x="70" y="442"/>
                  </a:lnTo>
                  <a:lnTo>
                    <a:pt x="66" y="381"/>
                  </a:lnTo>
                  <a:lnTo>
                    <a:pt x="59" y="314"/>
                  </a:lnTo>
                  <a:lnTo>
                    <a:pt x="46" y="247"/>
                  </a:lnTo>
                  <a:lnTo>
                    <a:pt x="33" y="181"/>
                  </a:lnTo>
                  <a:lnTo>
                    <a:pt x="21" y="121"/>
                  </a:lnTo>
                  <a:lnTo>
                    <a:pt x="10" y="70"/>
                  </a:lnTo>
                  <a:lnTo>
                    <a:pt x="7" y="60"/>
                  </a:lnTo>
                  <a:lnTo>
                    <a:pt x="5" y="48"/>
                  </a:lnTo>
                  <a:lnTo>
                    <a:pt x="2" y="38"/>
                  </a:lnTo>
                  <a:lnTo>
                    <a:pt x="0" y="28"/>
                  </a:lnTo>
                  <a:close/>
                </a:path>
              </a:pathLst>
            </a:custGeom>
            <a:solidFill>
              <a:srgbClr val="7F3F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15" name="Freeform 132">
              <a:extLst>
                <a:ext uri="{FF2B5EF4-FFF2-40B4-BE49-F238E27FC236}">
                  <a16:creationId xmlns:a16="http://schemas.microsoft.com/office/drawing/2014/main" id="{CEAD6C14-5320-D754-6822-71D8038CB4E9}"/>
                </a:ext>
              </a:extLst>
            </p:cNvPr>
            <p:cNvSpPr>
              <a:spLocks/>
            </p:cNvSpPr>
            <p:nvPr/>
          </p:nvSpPr>
          <p:spPr bwMode="auto">
            <a:xfrm>
              <a:off x="2951" y="2669"/>
              <a:ext cx="51" cy="193"/>
            </a:xfrm>
            <a:custGeom>
              <a:avLst/>
              <a:gdLst>
                <a:gd name="T0" fmla="*/ 14 w 51"/>
                <a:gd name="T1" fmla="*/ 12 h 193"/>
                <a:gd name="T2" fmla="*/ 0 w 51"/>
                <a:gd name="T3" fmla="*/ 132 h 193"/>
                <a:gd name="T4" fmla="*/ 0 w 51"/>
                <a:gd name="T5" fmla="*/ 133 h 193"/>
                <a:gd name="T6" fmla="*/ 0 w 51"/>
                <a:gd name="T7" fmla="*/ 137 h 193"/>
                <a:gd name="T8" fmla="*/ 3 w 51"/>
                <a:gd name="T9" fmla="*/ 150 h 193"/>
                <a:gd name="T10" fmla="*/ 9 w 51"/>
                <a:gd name="T11" fmla="*/ 171 h 193"/>
                <a:gd name="T12" fmla="*/ 13 w 51"/>
                <a:gd name="T13" fmla="*/ 181 h 193"/>
                <a:gd name="T14" fmla="*/ 15 w 51"/>
                <a:gd name="T15" fmla="*/ 189 h 193"/>
                <a:gd name="T16" fmla="*/ 17 w 51"/>
                <a:gd name="T17" fmla="*/ 193 h 193"/>
                <a:gd name="T18" fmla="*/ 20 w 51"/>
                <a:gd name="T19" fmla="*/ 193 h 193"/>
                <a:gd name="T20" fmla="*/ 24 w 51"/>
                <a:gd name="T21" fmla="*/ 191 h 193"/>
                <a:gd name="T22" fmla="*/ 27 w 51"/>
                <a:gd name="T23" fmla="*/ 185 h 193"/>
                <a:gd name="T24" fmla="*/ 33 w 51"/>
                <a:gd name="T25" fmla="*/ 178 h 193"/>
                <a:gd name="T26" fmla="*/ 39 w 51"/>
                <a:gd name="T27" fmla="*/ 166 h 193"/>
                <a:gd name="T28" fmla="*/ 47 w 51"/>
                <a:gd name="T29" fmla="*/ 150 h 193"/>
                <a:gd name="T30" fmla="*/ 51 w 51"/>
                <a:gd name="T31" fmla="*/ 136 h 193"/>
                <a:gd name="T32" fmla="*/ 51 w 51"/>
                <a:gd name="T33" fmla="*/ 128 h 193"/>
                <a:gd name="T34" fmla="*/ 51 w 51"/>
                <a:gd name="T35" fmla="*/ 126 h 193"/>
                <a:gd name="T36" fmla="*/ 45 w 51"/>
                <a:gd name="T37" fmla="*/ 66 h 193"/>
                <a:gd name="T38" fmla="*/ 42 w 51"/>
                <a:gd name="T39" fmla="*/ 50 h 193"/>
                <a:gd name="T40" fmla="*/ 33 w 51"/>
                <a:gd name="T41" fmla="*/ 20 h 193"/>
                <a:gd name="T42" fmla="*/ 23 w 51"/>
                <a:gd name="T43" fmla="*/ 0 h 193"/>
                <a:gd name="T44" fmla="*/ 14 w 51"/>
                <a:gd name="T45" fmla="*/ 12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1"/>
                <a:gd name="T70" fmla="*/ 0 h 193"/>
                <a:gd name="T71" fmla="*/ 51 w 51"/>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1" h="193">
                  <a:moveTo>
                    <a:pt x="14" y="12"/>
                  </a:moveTo>
                  <a:lnTo>
                    <a:pt x="0" y="132"/>
                  </a:lnTo>
                  <a:lnTo>
                    <a:pt x="0" y="133"/>
                  </a:lnTo>
                  <a:lnTo>
                    <a:pt x="0" y="137"/>
                  </a:lnTo>
                  <a:lnTo>
                    <a:pt x="3" y="150"/>
                  </a:lnTo>
                  <a:lnTo>
                    <a:pt x="9" y="171"/>
                  </a:lnTo>
                  <a:lnTo>
                    <a:pt x="13" y="181"/>
                  </a:lnTo>
                  <a:lnTo>
                    <a:pt x="15" y="189"/>
                  </a:lnTo>
                  <a:lnTo>
                    <a:pt x="17" y="193"/>
                  </a:lnTo>
                  <a:lnTo>
                    <a:pt x="20" y="193"/>
                  </a:lnTo>
                  <a:lnTo>
                    <a:pt x="24" y="191"/>
                  </a:lnTo>
                  <a:lnTo>
                    <a:pt x="27" y="185"/>
                  </a:lnTo>
                  <a:lnTo>
                    <a:pt x="33" y="178"/>
                  </a:lnTo>
                  <a:lnTo>
                    <a:pt x="39" y="166"/>
                  </a:lnTo>
                  <a:lnTo>
                    <a:pt x="47" y="150"/>
                  </a:lnTo>
                  <a:lnTo>
                    <a:pt x="51" y="136"/>
                  </a:lnTo>
                  <a:lnTo>
                    <a:pt x="51" y="128"/>
                  </a:lnTo>
                  <a:lnTo>
                    <a:pt x="51" y="126"/>
                  </a:lnTo>
                  <a:lnTo>
                    <a:pt x="45" y="66"/>
                  </a:lnTo>
                  <a:lnTo>
                    <a:pt x="42" y="50"/>
                  </a:lnTo>
                  <a:lnTo>
                    <a:pt x="33" y="20"/>
                  </a:lnTo>
                  <a:lnTo>
                    <a:pt x="23" y="0"/>
                  </a:lnTo>
                  <a:lnTo>
                    <a:pt x="14"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16" name="Freeform 133">
              <a:extLst>
                <a:ext uri="{FF2B5EF4-FFF2-40B4-BE49-F238E27FC236}">
                  <a16:creationId xmlns:a16="http://schemas.microsoft.com/office/drawing/2014/main" id="{B6B7263C-C94A-3DD4-2794-F36662B4A02A}"/>
                </a:ext>
              </a:extLst>
            </p:cNvPr>
            <p:cNvSpPr>
              <a:spLocks/>
            </p:cNvSpPr>
            <p:nvPr/>
          </p:nvSpPr>
          <p:spPr bwMode="auto">
            <a:xfrm>
              <a:off x="2951" y="2660"/>
              <a:ext cx="51" cy="142"/>
            </a:xfrm>
            <a:custGeom>
              <a:avLst/>
              <a:gdLst>
                <a:gd name="T0" fmla="*/ 27 w 51"/>
                <a:gd name="T1" fmla="*/ 0 h 142"/>
                <a:gd name="T2" fmla="*/ 30 w 51"/>
                <a:gd name="T3" fmla="*/ 11 h 142"/>
                <a:gd name="T4" fmla="*/ 37 w 51"/>
                <a:gd name="T5" fmla="*/ 39 h 142"/>
                <a:gd name="T6" fmla="*/ 45 w 51"/>
                <a:gd name="T7" fmla="*/ 73 h 142"/>
                <a:gd name="T8" fmla="*/ 48 w 51"/>
                <a:gd name="T9" fmla="*/ 102 h 142"/>
                <a:gd name="T10" fmla="*/ 49 w 51"/>
                <a:gd name="T11" fmla="*/ 115 h 142"/>
                <a:gd name="T12" fmla="*/ 51 w 51"/>
                <a:gd name="T13" fmla="*/ 126 h 142"/>
                <a:gd name="T14" fmla="*/ 51 w 51"/>
                <a:gd name="T15" fmla="*/ 133 h 142"/>
                <a:gd name="T16" fmla="*/ 51 w 51"/>
                <a:gd name="T17" fmla="*/ 135 h 142"/>
                <a:gd name="T18" fmla="*/ 0 w 51"/>
                <a:gd name="T19" fmla="*/ 142 h 142"/>
                <a:gd name="T20" fmla="*/ 15 w 51"/>
                <a:gd name="T21" fmla="*/ 1 h 142"/>
                <a:gd name="T22" fmla="*/ 27 w 51"/>
                <a:gd name="T23" fmla="*/ 0 h 1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1"/>
                <a:gd name="T37" fmla="*/ 0 h 142"/>
                <a:gd name="T38" fmla="*/ 51 w 51"/>
                <a:gd name="T39" fmla="*/ 142 h 1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1" h="142">
                  <a:moveTo>
                    <a:pt x="27" y="0"/>
                  </a:moveTo>
                  <a:lnTo>
                    <a:pt x="30" y="11"/>
                  </a:lnTo>
                  <a:lnTo>
                    <a:pt x="37" y="39"/>
                  </a:lnTo>
                  <a:lnTo>
                    <a:pt x="45" y="73"/>
                  </a:lnTo>
                  <a:lnTo>
                    <a:pt x="48" y="102"/>
                  </a:lnTo>
                  <a:lnTo>
                    <a:pt x="49" y="115"/>
                  </a:lnTo>
                  <a:lnTo>
                    <a:pt x="51" y="126"/>
                  </a:lnTo>
                  <a:lnTo>
                    <a:pt x="51" y="133"/>
                  </a:lnTo>
                  <a:lnTo>
                    <a:pt x="51" y="135"/>
                  </a:lnTo>
                  <a:lnTo>
                    <a:pt x="0" y="142"/>
                  </a:lnTo>
                  <a:lnTo>
                    <a:pt x="15" y="1"/>
                  </a:lnTo>
                  <a:lnTo>
                    <a:pt x="27" y="0"/>
                  </a:lnTo>
                  <a:close/>
                </a:path>
              </a:pathLst>
            </a:custGeom>
            <a:solidFill>
              <a:srgbClr val="A363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17" name="Freeform 134">
              <a:extLst>
                <a:ext uri="{FF2B5EF4-FFF2-40B4-BE49-F238E27FC236}">
                  <a16:creationId xmlns:a16="http://schemas.microsoft.com/office/drawing/2014/main" id="{C94EEB1D-0924-EF99-2E6D-542554F4733D}"/>
                </a:ext>
              </a:extLst>
            </p:cNvPr>
            <p:cNvSpPr>
              <a:spLocks/>
            </p:cNvSpPr>
            <p:nvPr/>
          </p:nvSpPr>
          <p:spPr bwMode="auto">
            <a:xfrm>
              <a:off x="2740" y="2228"/>
              <a:ext cx="238" cy="457"/>
            </a:xfrm>
            <a:custGeom>
              <a:avLst/>
              <a:gdLst>
                <a:gd name="T0" fmla="*/ 142 w 238"/>
                <a:gd name="T1" fmla="*/ 79 h 457"/>
                <a:gd name="T2" fmla="*/ 158 w 238"/>
                <a:gd name="T3" fmla="*/ 108 h 457"/>
                <a:gd name="T4" fmla="*/ 172 w 238"/>
                <a:gd name="T5" fmla="*/ 141 h 457"/>
                <a:gd name="T6" fmla="*/ 186 w 238"/>
                <a:gd name="T7" fmla="*/ 178 h 457"/>
                <a:gd name="T8" fmla="*/ 199 w 238"/>
                <a:gd name="T9" fmla="*/ 218 h 457"/>
                <a:gd name="T10" fmla="*/ 211 w 238"/>
                <a:gd name="T11" fmla="*/ 264 h 457"/>
                <a:gd name="T12" fmla="*/ 221 w 238"/>
                <a:gd name="T13" fmla="*/ 314 h 457"/>
                <a:gd name="T14" fmla="*/ 230 w 238"/>
                <a:gd name="T15" fmla="*/ 370 h 457"/>
                <a:gd name="T16" fmla="*/ 238 w 238"/>
                <a:gd name="T17" fmla="*/ 430 h 457"/>
                <a:gd name="T18" fmla="*/ 238 w 238"/>
                <a:gd name="T19" fmla="*/ 439 h 457"/>
                <a:gd name="T20" fmla="*/ 237 w 238"/>
                <a:gd name="T21" fmla="*/ 454 h 457"/>
                <a:gd name="T22" fmla="*/ 233 w 238"/>
                <a:gd name="T23" fmla="*/ 457 h 457"/>
                <a:gd name="T24" fmla="*/ 221 w 238"/>
                <a:gd name="T25" fmla="*/ 429 h 457"/>
                <a:gd name="T26" fmla="*/ 215 w 238"/>
                <a:gd name="T27" fmla="*/ 409 h 457"/>
                <a:gd name="T28" fmla="*/ 205 w 238"/>
                <a:gd name="T29" fmla="*/ 385 h 457"/>
                <a:gd name="T30" fmla="*/ 192 w 238"/>
                <a:gd name="T31" fmla="*/ 358 h 457"/>
                <a:gd name="T32" fmla="*/ 178 w 238"/>
                <a:gd name="T33" fmla="*/ 331 h 457"/>
                <a:gd name="T34" fmla="*/ 162 w 238"/>
                <a:gd name="T35" fmla="*/ 299 h 457"/>
                <a:gd name="T36" fmla="*/ 145 w 238"/>
                <a:gd name="T37" fmla="*/ 268 h 457"/>
                <a:gd name="T38" fmla="*/ 128 w 238"/>
                <a:gd name="T39" fmla="*/ 236 h 457"/>
                <a:gd name="T40" fmla="*/ 110 w 238"/>
                <a:gd name="T41" fmla="*/ 203 h 457"/>
                <a:gd name="T42" fmla="*/ 92 w 238"/>
                <a:gd name="T43" fmla="*/ 172 h 457"/>
                <a:gd name="T44" fmla="*/ 75 w 238"/>
                <a:gd name="T45" fmla="*/ 142 h 457"/>
                <a:gd name="T46" fmla="*/ 58 w 238"/>
                <a:gd name="T47" fmla="*/ 114 h 457"/>
                <a:gd name="T48" fmla="*/ 43 w 238"/>
                <a:gd name="T49" fmla="*/ 87 h 457"/>
                <a:gd name="T50" fmla="*/ 28 w 238"/>
                <a:gd name="T51" fmla="*/ 65 h 457"/>
                <a:gd name="T52" fmla="*/ 17 w 238"/>
                <a:gd name="T53" fmla="*/ 45 h 457"/>
                <a:gd name="T54" fmla="*/ 7 w 238"/>
                <a:gd name="T55" fmla="*/ 29 h 457"/>
                <a:gd name="T56" fmla="*/ 0 w 238"/>
                <a:gd name="T57" fmla="*/ 19 h 457"/>
                <a:gd name="T58" fmla="*/ 15 w 238"/>
                <a:gd name="T59" fmla="*/ 17 h 457"/>
                <a:gd name="T60" fmla="*/ 31 w 238"/>
                <a:gd name="T61" fmla="*/ 13 h 457"/>
                <a:gd name="T62" fmla="*/ 46 w 238"/>
                <a:gd name="T63" fmla="*/ 10 h 457"/>
                <a:gd name="T64" fmla="*/ 60 w 238"/>
                <a:gd name="T65" fmla="*/ 8 h 457"/>
                <a:gd name="T66" fmla="*/ 72 w 238"/>
                <a:gd name="T67" fmla="*/ 5 h 457"/>
                <a:gd name="T68" fmla="*/ 82 w 238"/>
                <a:gd name="T69" fmla="*/ 2 h 457"/>
                <a:gd name="T70" fmla="*/ 89 w 238"/>
                <a:gd name="T71" fmla="*/ 1 h 457"/>
                <a:gd name="T72" fmla="*/ 91 w 238"/>
                <a:gd name="T73" fmla="*/ 0 h 457"/>
                <a:gd name="T74" fmla="*/ 92 w 238"/>
                <a:gd name="T75" fmla="*/ 1 h 457"/>
                <a:gd name="T76" fmla="*/ 94 w 238"/>
                <a:gd name="T77" fmla="*/ 5 h 457"/>
                <a:gd name="T78" fmla="*/ 99 w 238"/>
                <a:gd name="T79" fmla="*/ 10 h 457"/>
                <a:gd name="T80" fmla="*/ 105 w 238"/>
                <a:gd name="T81" fmla="*/ 19 h 457"/>
                <a:gd name="T82" fmla="*/ 113 w 238"/>
                <a:gd name="T83" fmla="*/ 30 h 457"/>
                <a:gd name="T84" fmla="*/ 121 w 238"/>
                <a:gd name="T85" fmla="*/ 44 h 457"/>
                <a:gd name="T86" fmla="*/ 131 w 238"/>
                <a:gd name="T87" fmla="*/ 60 h 457"/>
                <a:gd name="T88" fmla="*/ 142 w 238"/>
                <a:gd name="T89" fmla="*/ 79 h 45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38"/>
                <a:gd name="T136" fmla="*/ 0 h 457"/>
                <a:gd name="T137" fmla="*/ 238 w 238"/>
                <a:gd name="T138" fmla="*/ 457 h 45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38" h="457">
                  <a:moveTo>
                    <a:pt x="142" y="79"/>
                  </a:moveTo>
                  <a:lnTo>
                    <a:pt x="158" y="108"/>
                  </a:lnTo>
                  <a:lnTo>
                    <a:pt x="172" y="141"/>
                  </a:lnTo>
                  <a:lnTo>
                    <a:pt x="186" y="178"/>
                  </a:lnTo>
                  <a:lnTo>
                    <a:pt x="199" y="218"/>
                  </a:lnTo>
                  <a:lnTo>
                    <a:pt x="211" y="264"/>
                  </a:lnTo>
                  <a:lnTo>
                    <a:pt x="221" y="314"/>
                  </a:lnTo>
                  <a:lnTo>
                    <a:pt x="230" y="370"/>
                  </a:lnTo>
                  <a:lnTo>
                    <a:pt x="238" y="430"/>
                  </a:lnTo>
                  <a:lnTo>
                    <a:pt x="238" y="439"/>
                  </a:lnTo>
                  <a:lnTo>
                    <a:pt x="237" y="454"/>
                  </a:lnTo>
                  <a:lnTo>
                    <a:pt x="233" y="457"/>
                  </a:lnTo>
                  <a:lnTo>
                    <a:pt x="221" y="429"/>
                  </a:lnTo>
                  <a:lnTo>
                    <a:pt x="215" y="409"/>
                  </a:lnTo>
                  <a:lnTo>
                    <a:pt x="205" y="385"/>
                  </a:lnTo>
                  <a:lnTo>
                    <a:pt x="192" y="358"/>
                  </a:lnTo>
                  <a:lnTo>
                    <a:pt x="178" y="331"/>
                  </a:lnTo>
                  <a:lnTo>
                    <a:pt x="162" y="299"/>
                  </a:lnTo>
                  <a:lnTo>
                    <a:pt x="145" y="268"/>
                  </a:lnTo>
                  <a:lnTo>
                    <a:pt x="128" y="236"/>
                  </a:lnTo>
                  <a:lnTo>
                    <a:pt x="110" y="203"/>
                  </a:lnTo>
                  <a:lnTo>
                    <a:pt x="92" y="172"/>
                  </a:lnTo>
                  <a:lnTo>
                    <a:pt x="75" y="142"/>
                  </a:lnTo>
                  <a:lnTo>
                    <a:pt x="58" y="114"/>
                  </a:lnTo>
                  <a:lnTo>
                    <a:pt x="43" y="87"/>
                  </a:lnTo>
                  <a:lnTo>
                    <a:pt x="28" y="65"/>
                  </a:lnTo>
                  <a:lnTo>
                    <a:pt x="17" y="45"/>
                  </a:lnTo>
                  <a:lnTo>
                    <a:pt x="7" y="29"/>
                  </a:lnTo>
                  <a:lnTo>
                    <a:pt x="0" y="19"/>
                  </a:lnTo>
                  <a:lnTo>
                    <a:pt x="15" y="17"/>
                  </a:lnTo>
                  <a:lnTo>
                    <a:pt x="31" y="13"/>
                  </a:lnTo>
                  <a:lnTo>
                    <a:pt x="46" y="10"/>
                  </a:lnTo>
                  <a:lnTo>
                    <a:pt x="60" y="8"/>
                  </a:lnTo>
                  <a:lnTo>
                    <a:pt x="72" y="5"/>
                  </a:lnTo>
                  <a:lnTo>
                    <a:pt x="82" y="2"/>
                  </a:lnTo>
                  <a:lnTo>
                    <a:pt x="89" y="1"/>
                  </a:lnTo>
                  <a:lnTo>
                    <a:pt x="91" y="0"/>
                  </a:lnTo>
                  <a:lnTo>
                    <a:pt x="92" y="1"/>
                  </a:lnTo>
                  <a:lnTo>
                    <a:pt x="94" y="5"/>
                  </a:lnTo>
                  <a:lnTo>
                    <a:pt x="99" y="10"/>
                  </a:lnTo>
                  <a:lnTo>
                    <a:pt x="105" y="19"/>
                  </a:lnTo>
                  <a:lnTo>
                    <a:pt x="113" y="30"/>
                  </a:lnTo>
                  <a:lnTo>
                    <a:pt x="121" y="44"/>
                  </a:lnTo>
                  <a:lnTo>
                    <a:pt x="131" y="60"/>
                  </a:lnTo>
                  <a:lnTo>
                    <a:pt x="142" y="79"/>
                  </a:lnTo>
                  <a:close/>
                </a:path>
              </a:pathLst>
            </a:custGeom>
            <a:solidFill>
              <a:srgbClr val="A363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18" name="Freeform 135">
              <a:extLst>
                <a:ext uri="{FF2B5EF4-FFF2-40B4-BE49-F238E27FC236}">
                  <a16:creationId xmlns:a16="http://schemas.microsoft.com/office/drawing/2014/main" id="{A7303136-81F9-6A45-EE7D-F5B78C816449}"/>
                </a:ext>
              </a:extLst>
            </p:cNvPr>
            <p:cNvSpPr>
              <a:spLocks/>
            </p:cNvSpPr>
            <p:nvPr/>
          </p:nvSpPr>
          <p:spPr bwMode="auto">
            <a:xfrm>
              <a:off x="2582" y="2714"/>
              <a:ext cx="154" cy="129"/>
            </a:xfrm>
            <a:custGeom>
              <a:avLst/>
              <a:gdLst>
                <a:gd name="T0" fmla="*/ 2 w 154"/>
                <a:gd name="T1" fmla="*/ 119 h 129"/>
                <a:gd name="T2" fmla="*/ 14 w 154"/>
                <a:gd name="T3" fmla="*/ 115 h 129"/>
                <a:gd name="T4" fmla="*/ 24 w 154"/>
                <a:gd name="T5" fmla="*/ 111 h 129"/>
                <a:gd name="T6" fmla="*/ 32 w 154"/>
                <a:gd name="T7" fmla="*/ 107 h 129"/>
                <a:gd name="T8" fmla="*/ 39 w 154"/>
                <a:gd name="T9" fmla="*/ 103 h 129"/>
                <a:gd name="T10" fmla="*/ 45 w 154"/>
                <a:gd name="T11" fmla="*/ 101 h 129"/>
                <a:gd name="T12" fmla="*/ 48 w 154"/>
                <a:gd name="T13" fmla="*/ 99 h 129"/>
                <a:gd name="T14" fmla="*/ 50 w 154"/>
                <a:gd name="T15" fmla="*/ 97 h 129"/>
                <a:gd name="T16" fmla="*/ 51 w 154"/>
                <a:gd name="T17" fmla="*/ 97 h 129"/>
                <a:gd name="T18" fmla="*/ 124 w 154"/>
                <a:gd name="T19" fmla="*/ 10 h 129"/>
                <a:gd name="T20" fmla="*/ 134 w 154"/>
                <a:gd name="T21" fmla="*/ 0 h 129"/>
                <a:gd name="T22" fmla="*/ 135 w 154"/>
                <a:gd name="T23" fmla="*/ 1 h 129"/>
                <a:gd name="T24" fmla="*/ 139 w 154"/>
                <a:gd name="T25" fmla="*/ 4 h 129"/>
                <a:gd name="T26" fmla="*/ 144 w 154"/>
                <a:gd name="T27" fmla="*/ 9 h 129"/>
                <a:gd name="T28" fmla="*/ 148 w 154"/>
                <a:gd name="T29" fmla="*/ 16 h 129"/>
                <a:gd name="T30" fmla="*/ 152 w 154"/>
                <a:gd name="T31" fmla="*/ 25 h 129"/>
                <a:gd name="T32" fmla="*/ 154 w 154"/>
                <a:gd name="T33" fmla="*/ 35 h 129"/>
                <a:gd name="T34" fmla="*/ 152 w 154"/>
                <a:gd name="T35" fmla="*/ 48 h 129"/>
                <a:gd name="T36" fmla="*/ 146 w 154"/>
                <a:gd name="T37" fmla="*/ 61 h 129"/>
                <a:gd name="T38" fmla="*/ 138 w 154"/>
                <a:gd name="T39" fmla="*/ 68 h 129"/>
                <a:gd name="T40" fmla="*/ 137 w 154"/>
                <a:gd name="T41" fmla="*/ 68 h 129"/>
                <a:gd name="T42" fmla="*/ 133 w 154"/>
                <a:gd name="T43" fmla="*/ 68 h 129"/>
                <a:gd name="T44" fmla="*/ 128 w 154"/>
                <a:gd name="T45" fmla="*/ 69 h 129"/>
                <a:gd name="T46" fmla="*/ 122 w 154"/>
                <a:gd name="T47" fmla="*/ 71 h 129"/>
                <a:gd name="T48" fmla="*/ 115 w 154"/>
                <a:gd name="T49" fmla="*/ 74 h 129"/>
                <a:gd name="T50" fmla="*/ 107 w 154"/>
                <a:gd name="T51" fmla="*/ 80 h 129"/>
                <a:gd name="T52" fmla="*/ 99 w 154"/>
                <a:gd name="T53" fmla="*/ 87 h 129"/>
                <a:gd name="T54" fmla="*/ 93 w 154"/>
                <a:gd name="T55" fmla="*/ 97 h 129"/>
                <a:gd name="T56" fmla="*/ 77 w 154"/>
                <a:gd name="T57" fmla="*/ 118 h 129"/>
                <a:gd name="T58" fmla="*/ 74 w 154"/>
                <a:gd name="T59" fmla="*/ 129 h 129"/>
                <a:gd name="T60" fmla="*/ 3 w 154"/>
                <a:gd name="T61" fmla="*/ 129 h 129"/>
                <a:gd name="T62" fmla="*/ 2 w 154"/>
                <a:gd name="T63" fmla="*/ 128 h 129"/>
                <a:gd name="T64" fmla="*/ 1 w 154"/>
                <a:gd name="T65" fmla="*/ 125 h 129"/>
                <a:gd name="T66" fmla="*/ 0 w 154"/>
                <a:gd name="T67" fmla="*/ 121 h 129"/>
                <a:gd name="T68" fmla="*/ 2 w 154"/>
                <a:gd name="T69" fmla="*/ 119 h 12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54"/>
                <a:gd name="T106" fmla="*/ 0 h 129"/>
                <a:gd name="T107" fmla="*/ 154 w 154"/>
                <a:gd name="T108" fmla="*/ 129 h 12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54" h="129">
                  <a:moveTo>
                    <a:pt x="2" y="119"/>
                  </a:moveTo>
                  <a:lnTo>
                    <a:pt x="14" y="115"/>
                  </a:lnTo>
                  <a:lnTo>
                    <a:pt x="24" y="111"/>
                  </a:lnTo>
                  <a:lnTo>
                    <a:pt x="32" y="107"/>
                  </a:lnTo>
                  <a:lnTo>
                    <a:pt x="39" y="103"/>
                  </a:lnTo>
                  <a:lnTo>
                    <a:pt x="45" y="101"/>
                  </a:lnTo>
                  <a:lnTo>
                    <a:pt x="48" y="99"/>
                  </a:lnTo>
                  <a:lnTo>
                    <a:pt x="50" y="97"/>
                  </a:lnTo>
                  <a:lnTo>
                    <a:pt x="51" y="97"/>
                  </a:lnTo>
                  <a:lnTo>
                    <a:pt x="124" y="10"/>
                  </a:lnTo>
                  <a:lnTo>
                    <a:pt x="134" y="0"/>
                  </a:lnTo>
                  <a:lnTo>
                    <a:pt x="135" y="1"/>
                  </a:lnTo>
                  <a:lnTo>
                    <a:pt x="139" y="4"/>
                  </a:lnTo>
                  <a:lnTo>
                    <a:pt x="144" y="9"/>
                  </a:lnTo>
                  <a:lnTo>
                    <a:pt x="148" y="16"/>
                  </a:lnTo>
                  <a:lnTo>
                    <a:pt x="152" y="25"/>
                  </a:lnTo>
                  <a:lnTo>
                    <a:pt x="154" y="35"/>
                  </a:lnTo>
                  <a:lnTo>
                    <a:pt x="152" y="48"/>
                  </a:lnTo>
                  <a:lnTo>
                    <a:pt x="146" y="61"/>
                  </a:lnTo>
                  <a:lnTo>
                    <a:pt x="138" y="68"/>
                  </a:lnTo>
                  <a:lnTo>
                    <a:pt x="137" y="68"/>
                  </a:lnTo>
                  <a:lnTo>
                    <a:pt x="133" y="68"/>
                  </a:lnTo>
                  <a:lnTo>
                    <a:pt x="128" y="69"/>
                  </a:lnTo>
                  <a:lnTo>
                    <a:pt x="122" y="71"/>
                  </a:lnTo>
                  <a:lnTo>
                    <a:pt x="115" y="74"/>
                  </a:lnTo>
                  <a:lnTo>
                    <a:pt x="107" y="80"/>
                  </a:lnTo>
                  <a:lnTo>
                    <a:pt x="99" y="87"/>
                  </a:lnTo>
                  <a:lnTo>
                    <a:pt x="93" y="97"/>
                  </a:lnTo>
                  <a:lnTo>
                    <a:pt x="77" y="118"/>
                  </a:lnTo>
                  <a:lnTo>
                    <a:pt x="74" y="129"/>
                  </a:lnTo>
                  <a:lnTo>
                    <a:pt x="3" y="129"/>
                  </a:lnTo>
                  <a:lnTo>
                    <a:pt x="2" y="128"/>
                  </a:lnTo>
                  <a:lnTo>
                    <a:pt x="1" y="125"/>
                  </a:lnTo>
                  <a:lnTo>
                    <a:pt x="0" y="121"/>
                  </a:lnTo>
                  <a:lnTo>
                    <a:pt x="2" y="119"/>
                  </a:lnTo>
                  <a:close/>
                </a:path>
              </a:pathLst>
            </a:custGeom>
            <a:solidFill>
              <a:srgbClr val="7F3F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19" name="Freeform 136">
              <a:extLst>
                <a:ext uri="{FF2B5EF4-FFF2-40B4-BE49-F238E27FC236}">
                  <a16:creationId xmlns:a16="http://schemas.microsoft.com/office/drawing/2014/main" id="{1DF656B2-5568-4EB8-9D09-3552E8EB52BE}"/>
                </a:ext>
              </a:extLst>
            </p:cNvPr>
            <p:cNvSpPr>
              <a:spLocks/>
            </p:cNvSpPr>
            <p:nvPr/>
          </p:nvSpPr>
          <p:spPr bwMode="auto">
            <a:xfrm>
              <a:off x="2566" y="2725"/>
              <a:ext cx="175" cy="119"/>
            </a:xfrm>
            <a:custGeom>
              <a:avLst/>
              <a:gdLst>
                <a:gd name="T0" fmla="*/ 6 w 175"/>
                <a:gd name="T1" fmla="*/ 110 h 119"/>
                <a:gd name="T2" fmla="*/ 10 w 175"/>
                <a:gd name="T3" fmla="*/ 109 h 119"/>
                <a:gd name="T4" fmla="*/ 18 w 175"/>
                <a:gd name="T5" fmla="*/ 106 h 119"/>
                <a:gd name="T6" fmla="*/ 28 w 175"/>
                <a:gd name="T7" fmla="*/ 101 h 119"/>
                <a:gd name="T8" fmla="*/ 39 w 175"/>
                <a:gd name="T9" fmla="*/ 97 h 119"/>
                <a:gd name="T10" fmla="*/ 49 w 175"/>
                <a:gd name="T11" fmla="*/ 91 h 119"/>
                <a:gd name="T12" fmla="*/ 58 w 175"/>
                <a:gd name="T13" fmla="*/ 88 h 119"/>
                <a:gd name="T14" fmla="*/ 65 w 175"/>
                <a:gd name="T15" fmla="*/ 85 h 119"/>
                <a:gd name="T16" fmla="*/ 67 w 175"/>
                <a:gd name="T17" fmla="*/ 84 h 119"/>
                <a:gd name="T18" fmla="*/ 85 w 175"/>
                <a:gd name="T19" fmla="*/ 110 h 119"/>
                <a:gd name="T20" fmla="*/ 92 w 175"/>
                <a:gd name="T21" fmla="*/ 99 h 119"/>
                <a:gd name="T22" fmla="*/ 100 w 175"/>
                <a:gd name="T23" fmla="*/ 89 h 119"/>
                <a:gd name="T24" fmla="*/ 107 w 175"/>
                <a:gd name="T25" fmla="*/ 80 h 119"/>
                <a:gd name="T26" fmla="*/ 115 w 175"/>
                <a:gd name="T27" fmla="*/ 71 h 119"/>
                <a:gd name="T28" fmla="*/ 122 w 175"/>
                <a:gd name="T29" fmla="*/ 65 h 119"/>
                <a:gd name="T30" fmla="*/ 130 w 175"/>
                <a:gd name="T31" fmla="*/ 58 h 119"/>
                <a:gd name="T32" fmla="*/ 138 w 175"/>
                <a:gd name="T33" fmla="*/ 52 h 119"/>
                <a:gd name="T34" fmla="*/ 144 w 175"/>
                <a:gd name="T35" fmla="*/ 48 h 119"/>
                <a:gd name="T36" fmla="*/ 161 w 175"/>
                <a:gd name="T37" fmla="*/ 0 h 119"/>
                <a:gd name="T38" fmla="*/ 162 w 175"/>
                <a:gd name="T39" fmla="*/ 1 h 119"/>
                <a:gd name="T40" fmla="*/ 165 w 175"/>
                <a:gd name="T41" fmla="*/ 5 h 119"/>
                <a:gd name="T42" fmla="*/ 169 w 175"/>
                <a:gd name="T43" fmla="*/ 11 h 119"/>
                <a:gd name="T44" fmla="*/ 172 w 175"/>
                <a:gd name="T45" fmla="*/ 18 h 119"/>
                <a:gd name="T46" fmla="*/ 175 w 175"/>
                <a:gd name="T47" fmla="*/ 34 h 119"/>
                <a:gd name="T48" fmla="*/ 173 w 175"/>
                <a:gd name="T49" fmla="*/ 48 h 119"/>
                <a:gd name="T50" fmla="*/ 169 w 175"/>
                <a:gd name="T51" fmla="*/ 56 h 119"/>
                <a:gd name="T52" fmla="*/ 167 w 175"/>
                <a:gd name="T53" fmla="*/ 59 h 119"/>
                <a:gd name="T54" fmla="*/ 160 w 175"/>
                <a:gd name="T55" fmla="*/ 118 h 119"/>
                <a:gd name="T56" fmla="*/ 154 w 175"/>
                <a:gd name="T57" fmla="*/ 119 h 119"/>
                <a:gd name="T58" fmla="*/ 151 w 175"/>
                <a:gd name="T59" fmla="*/ 68 h 119"/>
                <a:gd name="T60" fmla="*/ 138 w 175"/>
                <a:gd name="T61" fmla="*/ 71 h 119"/>
                <a:gd name="T62" fmla="*/ 125 w 175"/>
                <a:gd name="T63" fmla="*/ 77 h 119"/>
                <a:gd name="T64" fmla="*/ 115 w 175"/>
                <a:gd name="T65" fmla="*/ 86 h 119"/>
                <a:gd name="T66" fmla="*/ 106 w 175"/>
                <a:gd name="T67" fmla="*/ 95 h 119"/>
                <a:gd name="T68" fmla="*/ 101 w 175"/>
                <a:gd name="T69" fmla="*/ 104 h 119"/>
                <a:gd name="T70" fmla="*/ 95 w 175"/>
                <a:gd name="T71" fmla="*/ 111 h 119"/>
                <a:gd name="T72" fmla="*/ 93 w 175"/>
                <a:gd name="T73" fmla="*/ 117 h 119"/>
                <a:gd name="T74" fmla="*/ 92 w 175"/>
                <a:gd name="T75" fmla="*/ 119 h 119"/>
                <a:gd name="T76" fmla="*/ 1 w 175"/>
                <a:gd name="T77" fmla="*/ 119 h 119"/>
                <a:gd name="T78" fmla="*/ 1 w 175"/>
                <a:gd name="T79" fmla="*/ 118 h 119"/>
                <a:gd name="T80" fmla="*/ 0 w 175"/>
                <a:gd name="T81" fmla="*/ 116 h 119"/>
                <a:gd name="T82" fmla="*/ 1 w 175"/>
                <a:gd name="T83" fmla="*/ 113 h 119"/>
                <a:gd name="T84" fmla="*/ 6 w 175"/>
                <a:gd name="T85" fmla="*/ 110 h 11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5"/>
                <a:gd name="T130" fmla="*/ 0 h 119"/>
                <a:gd name="T131" fmla="*/ 175 w 175"/>
                <a:gd name="T132" fmla="*/ 119 h 11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5" h="119">
                  <a:moveTo>
                    <a:pt x="6" y="110"/>
                  </a:moveTo>
                  <a:lnTo>
                    <a:pt x="10" y="109"/>
                  </a:lnTo>
                  <a:lnTo>
                    <a:pt x="18" y="106"/>
                  </a:lnTo>
                  <a:lnTo>
                    <a:pt x="28" y="101"/>
                  </a:lnTo>
                  <a:lnTo>
                    <a:pt x="39" y="97"/>
                  </a:lnTo>
                  <a:lnTo>
                    <a:pt x="49" y="91"/>
                  </a:lnTo>
                  <a:lnTo>
                    <a:pt x="58" y="88"/>
                  </a:lnTo>
                  <a:lnTo>
                    <a:pt x="65" y="85"/>
                  </a:lnTo>
                  <a:lnTo>
                    <a:pt x="67" y="84"/>
                  </a:lnTo>
                  <a:lnTo>
                    <a:pt x="85" y="110"/>
                  </a:lnTo>
                  <a:lnTo>
                    <a:pt x="92" y="99"/>
                  </a:lnTo>
                  <a:lnTo>
                    <a:pt x="100" y="89"/>
                  </a:lnTo>
                  <a:lnTo>
                    <a:pt x="107" y="80"/>
                  </a:lnTo>
                  <a:lnTo>
                    <a:pt x="115" y="71"/>
                  </a:lnTo>
                  <a:lnTo>
                    <a:pt x="122" y="65"/>
                  </a:lnTo>
                  <a:lnTo>
                    <a:pt x="130" y="58"/>
                  </a:lnTo>
                  <a:lnTo>
                    <a:pt x="138" y="52"/>
                  </a:lnTo>
                  <a:lnTo>
                    <a:pt x="144" y="48"/>
                  </a:lnTo>
                  <a:lnTo>
                    <a:pt x="161" y="0"/>
                  </a:lnTo>
                  <a:lnTo>
                    <a:pt x="162" y="1"/>
                  </a:lnTo>
                  <a:lnTo>
                    <a:pt x="165" y="5"/>
                  </a:lnTo>
                  <a:lnTo>
                    <a:pt x="169" y="11"/>
                  </a:lnTo>
                  <a:lnTo>
                    <a:pt x="172" y="18"/>
                  </a:lnTo>
                  <a:lnTo>
                    <a:pt x="175" y="34"/>
                  </a:lnTo>
                  <a:lnTo>
                    <a:pt x="173" y="48"/>
                  </a:lnTo>
                  <a:lnTo>
                    <a:pt x="169" y="56"/>
                  </a:lnTo>
                  <a:lnTo>
                    <a:pt x="167" y="59"/>
                  </a:lnTo>
                  <a:lnTo>
                    <a:pt x="160" y="118"/>
                  </a:lnTo>
                  <a:lnTo>
                    <a:pt x="154" y="119"/>
                  </a:lnTo>
                  <a:lnTo>
                    <a:pt x="151" y="68"/>
                  </a:lnTo>
                  <a:lnTo>
                    <a:pt x="138" y="71"/>
                  </a:lnTo>
                  <a:lnTo>
                    <a:pt x="125" y="77"/>
                  </a:lnTo>
                  <a:lnTo>
                    <a:pt x="115" y="86"/>
                  </a:lnTo>
                  <a:lnTo>
                    <a:pt x="106" y="95"/>
                  </a:lnTo>
                  <a:lnTo>
                    <a:pt x="101" y="104"/>
                  </a:lnTo>
                  <a:lnTo>
                    <a:pt x="95" y="111"/>
                  </a:lnTo>
                  <a:lnTo>
                    <a:pt x="93" y="117"/>
                  </a:lnTo>
                  <a:lnTo>
                    <a:pt x="92" y="119"/>
                  </a:lnTo>
                  <a:lnTo>
                    <a:pt x="1" y="119"/>
                  </a:lnTo>
                  <a:lnTo>
                    <a:pt x="1" y="118"/>
                  </a:lnTo>
                  <a:lnTo>
                    <a:pt x="0" y="116"/>
                  </a:lnTo>
                  <a:lnTo>
                    <a:pt x="1" y="113"/>
                  </a:lnTo>
                  <a:lnTo>
                    <a:pt x="6" y="1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20" name="Freeform 137">
              <a:extLst>
                <a:ext uri="{FF2B5EF4-FFF2-40B4-BE49-F238E27FC236}">
                  <a16:creationId xmlns:a16="http://schemas.microsoft.com/office/drawing/2014/main" id="{9A47393B-CFE3-9D84-B3BB-EA6A73D502A7}"/>
                </a:ext>
              </a:extLst>
            </p:cNvPr>
            <p:cNvSpPr>
              <a:spLocks/>
            </p:cNvSpPr>
            <p:nvPr/>
          </p:nvSpPr>
          <p:spPr bwMode="auto">
            <a:xfrm>
              <a:off x="2706" y="2691"/>
              <a:ext cx="18" cy="35"/>
            </a:xfrm>
            <a:custGeom>
              <a:avLst/>
              <a:gdLst>
                <a:gd name="T0" fmla="*/ 12 w 18"/>
                <a:gd name="T1" fmla="*/ 0 h 35"/>
                <a:gd name="T2" fmla="*/ 11 w 18"/>
                <a:gd name="T3" fmla="*/ 4 h 35"/>
                <a:gd name="T4" fmla="*/ 11 w 18"/>
                <a:gd name="T5" fmla="*/ 12 h 35"/>
                <a:gd name="T6" fmla="*/ 12 w 18"/>
                <a:gd name="T7" fmla="*/ 22 h 35"/>
                <a:gd name="T8" fmla="*/ 18 w 18"/>
                <a:gd name="T9" fmla="*/ 32 h 35"/>
                <a:gd name="T10" fmla="*/ 17 w 18"/>
                <a:gd name="T11" fmla="*/ 33 h 35"/>
                <a:gd name="T12" fmla="*/ 12 w 18"/>
                <a:gd name="T13" fmla="*/ 35 h 35"/>
                <a:gd name="T14" fmla="*/ 6 w 18"/>
                <a:gd name="T15" fmla="*/ 33 h 35"/>
                <a:gd name="T16" fmla="*/ 1 w 18"/>
                <a:gd name="T17" fmla="*/ 23 h 35"/>
                <a:gd name="T18" fmla="*/ 0 w 18"/>
                <a:gd name="T19" fmla="*/ 10 h 35"/>
                <a:gd name="T20" fmla="*/ 4 w 18"/>
                <a:gd name="T21" fmla="*/ 4 h 35"/>
                <a:gd name="T22" fmla="*/ 10 w 18"/>
                <a:gd name="T23" fmla="*/ 0 h 35"/>
                <a:gd name="T24" fmla="*/ 12 w 18"/>
                <a:gd name="T25" fmla="*/ 0 h 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
                <a:gd name="T40" fmla="*/ 0 h 35"/>
                <a:gd name="T41" fmla="*/ 18 w 18"/>
                <a:gd name="T42" fmla="*/ 35 h 3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 h="35">
                  <a:moveTo>
                    <a:pt x="12" y="0"/>
                  </a:moveTo>
                  <a:lnTo>
                    <a:pt x="11" y="4"/>
                  </a:lnTo>
                  <a:lnTo>
                    <a:pt x="11" y="12"/>
                  </a:lnTo>
                  <a:lnTo>
                    <a:pt x="12" y="22"/>
                  </a:lnTo>
                  <a:lnTo>
                    <a:pt x="18" y="32"/>
                  </a:lnTo>
                  <a:lnTo>
                    <a:pt x="17" y="33"/>
                  </a:lnTo>
                  <a:lnTo>
                    <a:pt x="12" y="35"/>
                  </a:lnTo>
                  <a:lnTo>
                    <a:pt x="6" y="33"/>
                  </a:lnTo>
                  <a:lnTo>
                    <a:pt x="1" y="23"/>
                  </a:lnTo>
                  <a:lnTo>
                    <a:pt x="0" y="10"/>
                  </a:lnTo>
                  <a:lnTo>
                    <a:pt x="4" y="4"/>
                  </a:lnTo>
                  <a:lnTo>
                    <a:pt x="10" y="0"/>
                  </a:lnTo>
                  <a:lnTo>
                    <a:pt x="12" y="0"/>
                  </a:lnTo>
                  <a:close/>
                </a:path>
              </a:pathLst>
            </a:custGeom>
            <a:solidFill>
              <a:srgbClr val="7F3F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21" name="Freeform 138">
              <a:extLst>
                <a:ext uri="{FF2B5EF4-FFF2-40B4-BE49-F238E27FC236}">
                  <a16:creationId xmlns:a16="http://schemas.microsoft.com/office/drawing/2014/main" id="{DDBF3991-922A-869A-B951-3C3BCC477064}"/>
                </a:ext>
              </a:extLst>
            </p:cNvPr>
            <p:cNvSpPr>
              <a:spLocks/>
            </p:cNvSpPr>
            <p:nvPr/>
          </p:nvSpPr>
          <p:spPr bwMode="auto">
            <a:xfrm>
              <a:off x="2587" y="1321"/>
              <a:ext cx="453" cy="1331"/>
            </a:xfrm>
            <a:custGeom>
              <a:avLst/>
              <a:gdLst>
                <a:gd name="T0" fmla="*/ 263 w 453"/>
                <a:gd name="T1" fmla="*/ 65 h 1331"/>
                <a:gd name="T2" fmla="*/ 254 w 453"/>
                <a:gd name="T3" fmla="*/ 60 h 1331"/>
                <a:gd name="T4" fmla="*/ 240 w 453"/>
                <a:gd name="T5" fmla="*/ 58 h 1331"/>
                <a:gd name="T6" fmla="*/ 225 w 453"/>
                <a:gd name="T7" fmla="*/ 58 h 1331"/>
                <a:gd name="T8" fmla="*/ 207 w 453"/>
                <a:gd name="T9" fmla="*/ 59 h 1331"/>
                <a:gd name="T10" fmla="*/ 190 w 453"/>
                <a:gd name="T11" fmla="*/ 61 h 1331"/>
                <a:gd name="T12" fmla="*/ 176 w 453"/>
                <a:gd name="T13" fmla="*/ 63 h 1331"/>
                <a:gd name="T14" fmla="*/ 166 w 453"/>
                <a:gd name="T15" fmla="*/ 64 h 1331"/>
                <a:gd name="T16" fmla="*/ 162 w 453"/>
                <a:gd name="T17" fmla="*/ 65 h 1331"/>
                <a:gd name="T18" fmla="*/ 84 w 453"/>
                <a:gd name="T19" fmla="*/ 0 h 1331"/>
                <a:gd name="T20" fmla="*/ 81 w 453"/>
                <a:gd name="T21" fmla="*/ 13 h 1331"/>
                <a:gd name="T22" fmla="*/ 73 w 453"/>
                <a:gd name="T23" fmla="*/ 59 h 1331"/>
                <a:gd name="T24" fmla="*/ 61 w 453"/>
                <a:gd name="T25" fmla="*/ 140 h 1331"/>
                <a:gd name="T26" fmla="*/ 46 w 453"/>
                <a:gd name="T27" fmla="*/ 265 h 1331"/>
                <a:gd name="T28" fmla="*/ 32 w 453"/>
                <a:gd name="T29" fmla="*/ 439 h 1331"/>
                <a:gd name="T30" fmla="*/ 18 w 453"/>
                <a:gd name="T31" fmla="*/ 667 h 1331"/>
                <a:gd name="T32" fmla="*/ 7 w 453"/>
                <a:gd name="T33" fmla="*/ 954 h 1331"/>
                <a:gd name="T34" fmla="*/ 0 w 453"/>
                <a:gd name="T35" fmla="*/ 1308 h 1331"/>
                <a:gd name="T36" fmla="*/ 436 w 453"/>
                <a:gd name="T37" fmla="*/ 1331 h 1331"/>
                <a:gd name="T38" fmla="*/ 440 w 453"/>
                <a:gd name="T39" fmla="*/ 1158 h 1331"/>
                <a:gd name="T40" fmla="*/ 449 w 453"/>
                <a:gd name="T41" fmla="*/ 775 h 1331"/>
                <a:gd name="T42" fmla="*/ 453 w 453"/>
                <a:gd name="T43" fmla="*/ 389 h 1331"/>
                <a:gd name="T44" fmla="*/ 445 w 453"/>
                <a:gd name="T45" fmla="*/ 205 h 1331"/>
                <a:gd name="T46" fmla="*/ 432 w 453"/>
                <a:gd name="T47" fmla="*/ 195 h 1331"/>
                <a:gd name="T48" fmla="*/ 419 w 453"/>
                <a:gd name="T49" fmla="*/ 184 h 1331"/>
                <a:gd name="T50" fmla="*/ 406 w 453"/>
                <a:gd name="T51" fmla="*/ 173 h 1331"/>
                <a:gd name="T52" fmla="*/ 390 w 453"/>
                <a:gd name="T53" fmla="*/ 160 h 1331"/>
                <a:gd name="T54" fmla="*/ 376 w 453"/>
                <a:gd name="T55" fmla="*/ 149 h 1331"/>
                <a:gd name="T56" fmla="*/ 360 w 453"/>
                <a:gd name="T57" fmla="*/ 137 h 1331"/>
                <a:gd name="T58" fmla="*/ 345 w 453"/>
                <a:gd name="T59" fmla="*/ 126 h 1331"/>
                <a:gd name="T60" fmla="*/ 331 w 453"/>
                <a:gd name="T61" fmla="*/ 115 h 1331"/>
                <a:gd name="T62" fmla="*/ 317 w 453"/>
                <a:gd name="T63" fmla="*/ 104 h 1331"/>
                <a:gd name="T64" fmla="*/ 304 w 453"/>
                <a:gd name="T65" fmla="*/ 96 h 1331"/>
                <a:gd name="T66" fmla="*/ 293 w 453"/>
                <a:gd name="T67" fmla="*/ 87 h 1331"/>
                <a:gd name="T68" fmla="*/ 283 w 453"/>
                <a:gd name="T69" fmla="*/ 80 h 1331"/>
                <a:gd name="T70" fmla="*/ 274 w 453"/>
                <a:gd name="T71" fmla="*/ 73 h 1331"/>
                <a:gd name="T72" fmla="*/ 268 w 453"/>
                <a:gd name="T73" fmla="*/ 69 h 1331"/>
                <a:gd name="T74" fmla="*/ 264 w 453"/>
                <a:gd name="T75" fmla="*/ 67 h 1331"/>
                <a:gd name="T76" fmla="*/ 263 w 453"/>
                <a:gd name="T77" fmla="*/ 65 h 133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53"/>
                <a:gd name="T118" fmla="*/ 0 h 1331"/>
                <a:gd name="T119" fmla="*/ 453 w 453"/>
                <a:gd name="T120" fmla="*/ 1331 h 133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53" h="1331">
                  <a:moveTo>
                    <a:pt x="263" y="65"/>
                  </a:moveTo>
                  <a:lnTo>
                    <a:pt x="254" y="60"/>
                  </a:lnTo>
                  <a:lnTo>
                    <a:pt x="240" y="58"/>
                  </a:lnTo>
                  <a:lnTo>
                    <a:pt x="225" y="58"/>
                  </a:lnTo>
                  <a:lnTo>
                    <a:pt x="207" y="59"/>
                  </a:lnTo>
                  <a:lnTo>
                    <a:pt x="190" y="61"/>
                  </a:lnTo>
                  <a:lnTo>
                    <a:pt x="176" y="63"/>
                  </a:lnTo>
                  <a:lnTo>
                    <a:pt x="166" y="64"/>
                  </a:lnTo>
                  <a:lnTo>
                    <a:pt x="162" y="65"/>
                  </a:lnTo>
                  <a:lnTo>
                    <a:pt x="84" y="0"/>
                  </a:lnTo>
                  <a:lnTo>
                    <a:pt x="81" y="13"/>
                  </a:lnTo>
                  <a:lnTo>
                    <a:pt x="73" y="59"/>
                  </a:lnTo>
                  <a:lnTo>
                    <a:pt x="61" y="140"/>
                  </a:lnTo>
                  <a:lnTo>
                    <a:pt x="46" y="265"/>
                  </a:lnTo>
                  <a:lnTo>
                    <a:pt x="32" y="439"/>
                  </a:lnTo>
                  <a:lnTo>
                    <a:pt x="18" y="667"/>
                  </a:lnTo>
                  <a:lnTo>
                    <a:pt x="7" y="954"/>
                  </a:lnTo>
                  <a:lnTo>
                    <a:pt x="0" y="1308"/>
                  </a:lnTo>
                  <a:lnTo>
                    <a:pt x="436" y="1331"/>
                  </a:lnTo>
                  <a:lnTo>
                    <a:pt x="440" y="1158"/>
                  </a:lnTo>
                  <a:lnTo>
                    <a:pt x="449" y="775"/>
                  </a:lnTo>
                  <a:lnTo>
                    <a:pt x="453" y="389"/>
                  </a:lnTo>
                  <a:lnTo>
                    <a:pt x="445" y="205"/>
                  </a:lnTo>
                  <a:lnTo>
                    <a:pt x="432" y="195"/>
                  </a:lnTo>
                  <a:lnTo>
                    <a:pt x="419" y="184"/>
                  </a:lnTo>
                  <a:lnTo>
                    <a:pt x="406" y="173"/>
                  </a:lnTo>
                  <a:lnTo>
                    <a:pt x="390" y="160"/>
                  </a:lnTo>
                  <a:lnTo>
                    <a:pt x="376" y="149"/>
                  </a:lnTo>
                  <a:lnTo>
                    <a:pt x="360" y="137"/>
                  </a:lnTo>
                  <a:lnTo>
                    <a:pt x="345" y="126"/>
                  </a:lnTo>
                  <a:lnTo>
                    <a:pt x="331" y="115"/>
                  </a:lnTo>
                  <a:lnTo>
                    <a:pt x="317" y="104"/>
                  </a:lnTo>
                  <a:lnTo>
                    <a:pt x="304" y="96"/>
                  </a:lnTo>
                  <a:lnTo>
                    <a:pt x="293" y="87"/>
                  </a:lnTo>
                  <a:lnTo>
                    <a:pt x="283" y="80"/>
                  </a:lnTo>
                  <a:lnTo>
                    <a:pt x="274" y="73"/>
                  </a:lnTo>
                  <a:lnTo>
                    <a:pt x="268" y="69"/>
                  </a:lnTo>
                  <a:lnTo>
                    <a:pt x="264" y="67"/>
                  </a:lnTo>
                  <a:lnTo>
                    <a:pt x="263" y="6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22" name="Freeform 139">
              <a:extLst>
                <a:ext uri="{FF2B5EF4-FFF2-40B4-BE49-F238E27FC236}">
                  <a16:creationId xmlns:a16="http://schemas.microsoft.com/office/drawing/2014/main" id="{19587883-DC44-1DE2-FC61-E864E878514E}"/>
                </a:ext>
              </a:extLst>
            </p:cNvPr>
            <p:cNvSpPr>
              <a:spLocks/>
            </p:cNvSpPr>
            <p:nvPr/>
          </p:nvSpPr>
          <p:spPr bwMode="auto">
            <a:xfrm>
              <a:off x="2727" y="1366"/>
              <a:ext cx="153" cy="148"/>
            </a:xfrm>
            <a:custGeom>
              <a:avLst/>
              <a:gdLst>
                <a:gd name="T0" fmla="*/ 0 w 153"/>
                <a:gd name="T1" fmla="*/ 0 h 148"/>
                <a:gd name="T2" fmla="*/ 22 w 153"/>
                <a:gd name="T3" fmla="*/ 20 h 148"/>
                <a:gd name="T4" fmla="*/ 22 w 153"/>
                <a:gd name="T5" fmla="*/ 20 h 148"/>
                <a:gd name="T6" fmla="*/ 22 w 153"/>
                <a:gd name="T7" fmla="*/ 20 h 148"/>
                <a:gd name="T8" fmla="*/ 22 w 153"/>
                <a:gd name="T9" fmla="*/ 20 h 148"/>
                <a:gd name="T10" fmla="*/ 22 w 153"/>
                <a:gd name="T11" fmla="*/ 20 h 148"/>
                <a:gd name="T12" fmla="*/ 29 w 153"/>
                <a:gd name="T13" fmla="*/ 97 h 148"/>
                <a:gd name="T14" fmla="*/ 127 w 153"/>
                <a:gd name="T15" fmla="*/ 22 h 148"/>
                <a:gd name="T16" fmla="*/ 132 w 153"/>
                <a:gd name="T17" fmla="*/ 25 h 148"/>
                <a:gd name="T18" fmla="*/ 137 w 153"/>
                <a:gd name="T19" fmla="*/ 28 h 148"/>
                <a:gd name="T20" fmla="*/ 144 w 153"/>
                <a:gd name="T21" fmla="*/ 34 h 148"/>
                <a:gd name="T22" fmla="*/ 153 w 153"/>
                <a:gd name="T23" fmla="*/ 42 h 148"/>
                <a:gd name="T24" fmla="*/ 17 w 153"/>
                <a:gd name="T25" fmla="*/ 148 h 148"/>
                <a:gd name="T26" fmla="*/ 0 w 153"/>
                <a:gd name="T27" fmla="*/ 0 h 1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3"/>
                <a:gd name="T43" fmla="*/ 0 h 148"/>
                <a:gd name="T44" fmla="*/ 153 w 153"/>
                <a:gd name="T45" fmla="*/ 148 h 1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3" h="148">
                  <a:moveTo>
                    <a:pt x="0" y="0"/>
                  </a:moveTo>
                  <a:lnTo>
                    <a:pt x="22" y="20"/>
                  </a:lnTo>
                  <a:lnTo>
                    <a:pt x="29" y="97"/>
                  </a:lnTo>
                  <a:lnTo>
                    <a:pt x="127" y="22"/>
                  </a:lnTo>
                  <a:lnTo>
                    <a:pt x="132" y="25"/>
                  </a:lnTo>
                  <a:lnTo>
                    <a:pt x="137" y="28"/>
                  </a:lnTo>
                  <a:lnTo>
                    <a:pt x="144" y="34"/>
                  </a:lnTo>
                  <a:lnTo>
                    <a:pt x="153" y="42"/>
                  </a:lnTo>
                  <a:lnTo>
                    <a:pt x="17" y="148"/>
                  </a:lnTo>
                  <a:lnTo>
                    <a:pt x="0" y="0"/>
                  </a:lnTo>
                  <a:close/>
                </a:path>
              </a:pathLst>
            </a:custGeom>
            <a:solidFill>
              <a:srgbClr val="14C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23" name="Freeform 140">
              <a:extLst>
                <a:ext uri="{FF2B5EF4-FFF2-40B4-BE49-F238E27FC236}">
                  <a16:creationId xmlns:a16="http://schemas.microsoft.com/office/drawing/2014/main" id="{967483F3-5CE1-60B4-F03E-AF128FC00190}"/>
                </a:ext>
              </a:extLst>
            </p:cNvPr>
            <p:cNvSpPr>
              <a:spLocks/>
            </p:cNvSpPr>
            <p:nvPr/>
          </p:nvSpPr>
          <p:spPr bwMode="auto">
            <a:xfrm>
              <a:off x="2749" y="1380"/>
              <a:ext cx="105" cy="83"/>
            </a:xfrm>
            <a:custGeom>
              <a:avLst/>
              <a:gdLst>
                <a:gd name="T0" fmla="*/ 105 w 105"/>
                <a:gd name="T1" fmla="*/ 8 h 83"/>
                <a:gd name="T2" fmla="*/ 7 w 105"/>
                <a:gd name="T3" fmla="*/ 83 h 83"/>
                <a:gd name="T4" fmla="*/ 0 w 105"/>
                <a:gd name="T5" fmla="*/ 6 h 83"/>
                <a:gd name="T6" fmla="*/ 1 w 105"/>
                <a:gd name="T7" fmla="*/ 6 h 83"/>
                <a:gd name="T8" fmla="*/ 4 w 105"/>
                <a:gd name="T9" fmla="*/ 6 h 83"/>
                <a:gd name="T10" fmla="*/ 6 w 105"/>
                <a:gd name="T11" fmla="*/ 6 h 83"/>
                <a:gd name="T12" fmla="*/ 9 w 105"/>
                <a:gd name="T13" fmla="*/ 5 h 83"/>
                <a:gd name="T14" fmla="*/ 19 w 105"/>
                <a:gd name="T15" fmla="*/ 50 h 83"/>
                <a:gd name="T16" fmla="*/ 90 w 105"/>
                <a:gd name="T17" fmla="*/ 0 h 83"/>
                <a:gd name="T18" fmla="*/ 94 w 105"/>
                <a:gd name="T19" fmla="*/ 1 h 83"/>
                <a:gd name="T20" fmla="*/ 99 w 105"/>
                <a:gd name="T21" fmla="*/ 3 h 83"/>
                <a:gd name="T22" fmla="*/ 102 w 105"/>
                <a:gd name="T23" fmla="*/ 6 h 83"/>
                <a:gd name="T24" fmla="*/ 105 w 105"/>
                <a:gd name="T25" fmla="*/ 8 h 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5"/>
                <a:gd name="T40" fmla="*/ 0 h 83"/>
                <a:gd name="T41" fmla="*/ 105 w 105"/>
                <a:gd name="T42" fmla="*/ 83 h 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5" h="83">
                  <a:moveTo>
                    <a:pt x="105" y="8"/>
                  </a:moveTo>
                  <a:lnTo>
                    <a:pt x="7" y="83"/>
                  </a:lnTo>
                  <a:lnTo>
                    <a:pt x="0" y="6"/>
                  </a:lnTo>
                  <a:lnTo>
                    <a:pt x="1" y="6"/>
                  </a:lnTo>
                  <a:lnTo>
                    <a:pt x="4" y="6"/>
                  </a:lnTo>
                  <a:lnTo>
                    <a:pt x="6" y="6"/>
                  </a:lnTo>
                  <a:lnTo>
                    <a:pt x="9" y="5"/>
                  </a:lnTo>
                  <a:lnTo>
                    <a:pt x="19" y="50"/>
                  </a:lnTo>
                  <a:lnTo>
                    <a:pt x="90" y="0"/>
                  </a:lnTo>
                  <a:lnTo>
                    <a:pt x="94" y="1"/>
                  </a:lnTo>
                  <a:lnTo>
                    <a:pt x="99" y="3"/>
                  </a:lnTo>
                  <a:lnTo>
                    <a:pt x="102" y="6"/>
                  </a:lnTo>
                  <a:lnTo>
                    <a:pt x="105"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24" name="Freeform 141">
              <a:extLst>
                <a:ext uri="{FF2B5EF4-FFF2-40B4-BE49-F238E27FC236}">
                  <a16:creationId xmlns:a16="http://schemas.microsoft.com/office/drawing/2014/main" id="{6B7829FF-3EDC-798C-D8A6-49E87BD1E0D2}"/>
                </a:ext>
              </a:extLst>
            </p:cNvPr>
            <p:cNvSpPr>
              <a:spLocks/>
            </p:cNvSpPr>
            <p:nvPr/>
          </p:nvSpPr>
          <p:spPr bwMode="auto">
            <a:xfrm>
              <a:off x="2562" y="924"/>
              <a:ext cx="114" cy="436"/>
            </a:xfrm>
            <a:custGeom>
              <a:avLst/>
              <a:gdLst>
                <a:gd name="T0" fmla="*/ 95 w 114"/>
                <a:gd name="T1" fmla="*/ 65 h 436"/>
                <a:gd name="T2" fmla="*/ 109 w 114"/>
                <a:gd name="T3" fmla="*/ 49 h 436"/>
                <a:gd name="T4" fmla="*/ 105 w 114"/>
                <a:gd name="T5" fmla="*/ 29 h 436"/>
                <a:gd name="T6" fmla="*/ 96 w 114"/>
                <a:gd name="T7" fmla="*/ 25 h 436"/>
                <a:gd name="T8" fmla="*/ 95 w 114"/>
                <a:gd name="T9" fmla="*/ 18 h 436"/>
                <a:gd name="T10" fmla="*/ 95 w 114"/>
                <a:gd name="T11" fmla="*/ 14 h 436"/>
                <a:gd name="T12" fmla="*/ 94 w 114"/>
                <a:gd name="T13" fmla="*/ 10 h 436"/>
                <a:gd name="T14" fmla="*/ 94 w 114"/>
                <a:gd name="T15" fmla="*/ 9 h 436"/>
                <a:gd name="T16" fmla="*/ 92 w 114"/>
                <a:gd name="T17" fmla="*/ 8 h 436"/>
                <a:gd name="T18" fmla="*/ 91 w 114"/>
                <a:gd name="T19" fmla="*/ 7 h 436"/>
                <a:gd name="T20" fmla="*/ 88 w 114"/>
                <a:gd name="T21" fmla="*/ 6 h 436"/>
                <a:gd name="T22" fmla="*/ 82 w 114"/>
                <a:gd name="T23" fmla="*/ 6 h 436"/>
                <a:gd name="T24" fmla="*/ 79 w 114"/>
                <a:gd name="T25" fmla="*/ 4 h 436"/>
                <a:gd name="T26" fmla="*/ 75 w 114"/>
                <a:gd name="T27" fmla="*/ 3 h 436"/>
                <a:gd name="T28" fmla="*/ 70 w 114"/>
                <a:gd name="T29" fmla="*/ 5 h 436"/>
                <a:gd name="T30" fmla="*/ 68 w 114"/>
                <a:gd name="T31" fmla="*/ 7 h 436"/>
                <a:gd name="T32" fmla="*/ 65 w 114"/>
                <a:gd name="T33" fmla="*/ 6 h 436"/>
                <a:gd name="T34" fmla="*/ 61 w 114"/>
                <a:gd name="T35" fmla="*/ 6 h 436"/>
                <a:gd name="T36" fmla="*/ 57 w 114"/>
                <a:gd name="T37" fmla="*/ 7 h 436"/>
                <a:gd name="T38" fmla="*/ 54 w 114"/>
                <a:gd name="T39" fmla="*/ 11 h 436"/>
                <a:gd name="T40" fmla="*/ 54 w 114"/>
                <a:gd name="T41" fmla="*/ 11 h 436"/>
                <a:gd name="T42" fmla="*/ 53 w 114"/>
                <a:gd name="T43" fmla="*/ 11 h 436"/>
                <a:gd name="T44" fmla="*/ 52 w 114"/>
                <a:gd name="T45" fmla="*/ 11 h 436"/>
                <a:gd name="T46" fmla="*/ 52 w 114"/>
                <a:gd name="T47" fmla="*/ 11 h 436"/>
                <a:gd name="T48" fmla="*/ 52 w 114"/>
                <a:gd name="T49" fmla="*/ 10 h 436"/>
                <a:gd name="T50" fmla="*/ 54 w 114"/>
                <a:gd name="T51" fmla="*/ 9 h 436"/>
                <a:gd name="T52" fmla="*/ 56 w 114"/>
                <a:gd name="T53" fmla="*/ 6 h 436"/>
                <a:gd name="T54" fmla="*/ 56 w 114"/>
                <a:gd name="T55" fmla="*/ 0 h 436"/>
                <a:gd name="T56" fmla="*/ 43 w 114"/>
                <a:gd name="T57" fmla="*/ 9 h 436"/>
                <a:gd name="T58" fmla="*/ 37 w 114"/>
                <a:gd name="T59" fmla="*/ 26 h 436"/>
                <a:gd name="T60" fmla="*/ 37 w 114"/>
                <a:gd name="T61" fmla="*/ 44 h 436"/>
                <a:gd name="T62" fmla="*/ 37 w 114"/>
                <a:gd name="T63" fmla="*/ 48 h 436"/>
                <a:gd name="T64" fmla="*/ 39 w 114"/>
                <a:gd name="T65" fmla="*/ 59 h 436"/>
                <a:gd name="T66" fmla="*/ 43 w 114"/>
                <a:gd name="T67" fmla="*/ 75 h 436"/>
                <a:gd name="T68" fmla="*/ 51 w 114"/>
                <a:gd name="T69" fmla="*/ 92 h 436"/>
                <a:gd name="T70" fmla="*/ 50 w 114"/>
                <a:gd name="T71" fmla="*/ 92 h 436"/>
                <a:gd name="T72" fmla="*/ 54 w 114"/>
                <a:gd name="T73" fmla="*/ 102 h 436"/>
                <a:gd name="T74" fmla="*/ 57 w 114"/>
                <a:gd name="T75" fmla="*/ 115 h 436"/>
                <a:gd name="T76" fmla="*/ 56 w 114"/>
                <a:gd name="T77" fmla="*/ 131 h 436"/>
                <a:gd name="T78" fmla="*/ 53 w 114"/>
                <a:gd name="T79" fmla="*/ 145 h 436"/>
                <a:gd name="T80" fmla="*/ 0 w 114"/>
                <a:gd name="T81" fmla="*/ 333 h 436"/>
                <a:gd name="T82" fmla="*/ 105 w 114"/>
                <a:gd name="T83" fmla="*/ 436 h 436"/>
                <a:gd name="T84" fmla="*/ 108 w 114"/>
                <a:gd name="T85" fmla="*/ 428 h 436"/>
                <a:gd name="T86" fmla="*/ 109 w 114"/>
                <a:gd name="T87" fmla="*/ 420 h 436"/>
                <a:gd name="T88" fmla="*/ 109 w 114"/>
                <a:gd name="T89" fmla="*/ 411 h 436"/>
                <a:gd name="T90" fmla="*/ 114 w 114"/>
                <a:gd name="T91" fmla="*/ 404 h 436"/>
                <a:gd name="T92" fmla="*/ 36 w 114"/>
                <a:gd name="T93" fmla="*/ 321 h 436"/>
                <a:gd name="T94" fmla="*/ 76 w 114"/>
                <a:gd name="T95" fmla="*/ 117 h 436"/>
                <a:gd name="T96" fmla="*/ 76 w 114"/>
                <a:gd name="T97" fmla="*/ 117 h 436"/>
                <a:gd name="T98" fmla="*/ 78 w 114"/>
                <a:gd name="T99" fmla="*/ 111 h 436"/>
                <a:gd name="T100" fmla="*/ 80 w 114"/>
                <a:gd name="T101" fmla="*/ 103 h 436"/>
                <a:gd name="T102" fmla="*/ 84 w 114"/>
                <a:gd name="T103" fmla="*/ 94 h 436"/>
                <a:gd name="T104" fmla="*/ 86 w 114"/>
                <a:gd name="T105" fmla="*/ 84 h 436"/>
                <a:gd name="T106" fmla="*/ 87 w 114"/>
                <a:gd name="T107" fmla="*/ 80 h 436"/>
                <a:gd name="T108" fmla="*/ 89 w 114"/>
                <a:gd name="T109" fmla="*/ 74 h 436"/>
                <a:gd name="T110" fmla="*/ 92 w 114"/>
                <a:gd name="T111" fmla="*/ 69 h 436"/>
                <a:gd name="T112" fmla="*/ 95 w 114"/>
                <a:gd name="T113" fmla="*/ 65 h 4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14"/>
                <a:gd name="T172" fmla="*/ 0 h 436"/>
                <a:gd name="T173" fmla="*/ 114 w 114"/>
                <a:gd name="T174" fmla="*/ 436 h 4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14" h="436">
                  <a:moveTo>
                    <a:pt x="95" y="65"/>
                  </a:moveTo>
                  <a:lnTo>
                    <a:pt x="109" y="49"/>
                  </a:lnTo>
                  <a:lnTo>
                    <a:pt x="105" y="29"/>
                  </a:lnTo>
                  <a:lnTo>
                    <a:pt x="96" y="25"/>
                  </a:lnTo>
                  <a:lnTo>
                    <a:pt x="95" y="18"/>
                  </a:lnTo>
                  <a:lnTo>
                    <a:pt x="95" y="14"/>
                  </a:lnTo>
                  <a:lnTo>
                    <a:pt x="94" y="10"/>
                  </a:lnTo>
                  <a:lnTo>
                    <a:pt x="94" y="9"/>
                  </a:lnTo>
                  <a:lnTo>
                    <a:pt x="92" y="8"/>
                  </a:lnTo>
                  <a:lnTo>
                    <a:pt x="91" y="7"/>
                  </a:lnTo>
                  <a:lnTo>
                    <a:pt x="88" y="6"/>
                  </a:lnTo>
                  <a:lnTo>
                    <a:pt x="82" y="6"/>
                  </a:lnTo>
                  <a:lnTo>
                    <a:pt x="79" y="4"/>
                  </a:lnTo>
                  <a:lnTo>
                    <a:pt x="75" y="3"/>
                  </a:lnTo>
                  <a:lnTo>
                    <a:pt x="70" y="5"/>
                  </a:lnTo>
                  <a:lnTo>
                    <a:pt x="68" y="7"/>
                  </a:lnTo>
                  <a:lnTo>
                    <a:pt x="65" y="6"/>
                  </a:lnTo>
                  <a:lnTo>
                    <a:pt x="61" y="6"/>
                  </a:lnTo>
                  <a:lnTo>
                    <a:pt x="57" y="7"/>
                  </a:lnTo>
                  <a:lnTo>
                    <a:pt x="54" y="11"/>
                  </a:lnTo>
                  <a:lnTo>
                    <a:pt x="53" y="11"/>
                  </a:lnTo>
                  <a:lnTo>
                    <a:pt x="52" y="11"/>
                  </a:lnTo>
                  <a:lnTo>
                    <a:pt x="52" y="10"/>
                  </a:lnTo>
                  <a:lnTo>
                    <a:pt x="54" y="9"/>
                  </a:lnTo>
                  <a:lnTo>
                    <a:pt x="56" y="6"/>
                  </a:lnTo>
                  <a:lnTo>
                    <a:pt x="56" y="0"/>
                  </a:lnTo>
                  <a:lnTo>
                    <a:pt x="43" y="9"/>
                  </a:lnTo>
                  <a:lnTo>
                    <a:pt x="37" y="26"/>
                  </a:lnTo>
                  <a:lnTo>
                    <a:pt x="37" y="44"/>
                  </a:lnTo>
                  <a:lnTo>
                    <a:pt x="37" y="48"/>
                  </a:lnTo>
                  <a:lnTo>
                    <a:pt x="39" y="59"/>
                  </a:lnTo>
                  <a:lnTo>
                    <a:pt x="43" y="75"/>
                  </a:lnTo>
                  <a:lnTo>
                    <a:pt x="51" y="92"/>
                  </a:lnTo>
                  <a:lnTo>
                    <a:pt x="50" y="92"/>
                  </a:lnTo>
                  <a:lnTo>
                    <a:pt x="54" y="102"/>
                  </a:lnTo>
                  <a:lnTo>
                    <a:pt x="57" y="115"/>
                  </a:lnTo>
                  <a:lnTo>
                    <a:pt x="56" y="131"/>
                  </a:lnTo>
                  <a:lnTo>
                    <a:pt x="53" y="145"/>
                  </a:lnTo>
                  <a:lnTo>
                    <a:pt x="0" y="333"/>
                  </a:lnTo>
                  <a:lnTo>
                    <a:pt x="105" y="436"/>
                  </a:lnTo>
                  <a:lnTo>
                    <a:pt x="108" y="428"/>
                  </a:lnTo>
                  <a:lnTo>
                    <a:pt x="109" y="420"/>
                  </a:lnTo>
                  <a:lnTo>
                    <a:pt x="109" y="411"/>
                  </a:lnTo>
                  <a:lnTo>
                    <a:pt x="114" y="404"/>
                  </a:lnTo>
                  <a:lnTo>
                    <a:pt x="36" y="321"/>
                  </a:lnTo>
                  <a:lnTo>
                    <a:pt x="76" y="117"/>
                  </a:lnTo>
                  <a:lnTo>
                    <a:pt x="78" y="111"/>
                  </a:lnTo>
                  <a:lnTo>
                    <a:pt x="80" y="103"/>
                  </a:lnTo>
                  <a:lnTo>
                    <a:pt x="84" y="94"/>
                  </a:lnTo>
                  <a:lnTo>
                    <a:pt x="86" y="84"/>
                  </a:lnTo>
                  <a:lnTo>
                    <a:pt x="87" y="80"/>
                  </a:lnTo>
                  <a:lnTo>
                    <a:pt x="89" y="74"/>
                  </a:lnTo>
                  <a:lnTo>
                    <a:pt x="92" y="69"/>
                  </a:lnTo>
                  <a:lnTo>
                    <a:pt x="95" y="65"/>
                  </a:lnTo>
                  <a:close/>
                </a:path>
              </a:pathLst>
            </a:custGeom>
            <a:solidFill>
              <a:srgbClr val="A363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25" name="Freeform 142">
              <a:extLst>
                <a:ext uri="{FF2B5EF4-FFF2-40B4-BE49-F238E27FC236}">
                  <a16:creationId xmlns:a16="http://schemas.microsoft.com/office/drawing/2014/main" id="{C1819455-5EC0-0897-FEA0-58B57934B07D}"/>
                </a:ext>
              </a:extLst>
            </p:cNvPr>
            <p:cNvSpPr>
              <a:spLocks/>
            </p:cNvSpPr>
            <p:nvPr/>
          </p:nvSpPr>
          <p:spPr bwMode="auto">
            <a:xfrm>
              <a:off x="2584" y="1255"/>
              <a:ext cx="95" cy="116"/>
            </a:xfrm>
            <a:custGeom>
              <a:avLst/>
              <a:gdLst>
                <a:gd name="T0" fmla="*/ 46 w 95"/>
                <a:gd name="T1" fmla="*/ 20 h 116"/>
                <a:gd name="T2" fmla="*/ 51 w 95"/>
                <a:gd name="T3" fmla="*/ 16 h 116"/>
                <a:gd name="T4" fmla="*/ 30 w 95"/>
                <a:gd name="T5" fmla="*/ 0 h 116"/>
                <a:gd name="T6" fmla="*/ 0 w 95"/>
                <a:gd name="T7" fmla="*/ 31 h 116"/>
                <a:gd name="T8" fmla="*/ 17 w 95"/>
                <a:gd name="T9" fmla="*/ 48 h 116"/>
                <a:gd name="T10" fmla="*/ 21 w 95"/>
                <a:gd name="T11" fmla="*/ 47 h 116"/>
                <a:gd name="T12" fmla="*/ 85 w 95"/>
                <a:gd name="T13" fmla="*/ 116 h 116"/>
                <a:gd name="T14" fmla="*/ 95 w 95"/>
                <a:gd name="T15" fmla="*/ 76 h 116"/>
                <a:gd name="T16" fmla="*/ 46 w 95"/>
                <a:gd name="T17" fmla="*/ 20 h 1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5"/>
                <a:gd name="T28" fmla="*/ 0 h 116"/>
                <a:gd name="T29" fmla="*/ 95 w 95"/>
                <a:gd name="T30" fmla="*/ 116 h 1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5" h="116">
                  <a:moveTo>
                    <a:pt x="46" y="20"/>
                  </a:moveTo>
                  <a:lnTo>
                    <a:pt x="51" y="16"/>
                  </a:lnTo>
                  <a:lnTo>
                    <a:pt x="30" y="0"/>
                  </a:lnTo>
                  <a:lnTo>
                    <a:pt x="0" y="31"/>
                  </a:lnTo>
                  <a:lnTo>
                    <a:pt x="17" y="48"/>
                  </a:lnTo>
                  <a:lnTo>
                    <a:pt x="21" y="47"/>
                  </a:lnTo>
                  <a:lnTo>
                    <a:pt x="85" y="116"/>
                  </a:lnTo>
                  <a:lnTo>
                    <a:pt x="95" y="76"/>
                  </a:lnTo>
                  <a:lnTo>
                    <a:pt x="46"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26" name="Freeform 143">
              <a:extLst>
                <a:ext uri="{FF2B5EF4-FFF2-40B4-BE49-F238E27FC236}">
                  <a16:creationId xmlns:a16="http://schemas.microsoft.com/office/drawing/2014/main" id="{3CC6C986-07C8-E556-2F90-E1B5585F8E0C}"/>
                </a:ext>
              </a:extLst>
            </p:cNvPr>
            <p:cNvSpPr>
              <a:spLocks/>
            </p:cNvSpPr>
            <p:nvPr/>
          </p:nvSpPr>
          <p:spPr bwMode="auto">
            <a:xfrm>
              <a:off x="3047" y="1394"/>
              <a:ext cx="332" cy="219"/>
            </a:xfrm>
            <a:custGeom>
              <a:avLst/>
              <a:gdLst>
                <a:gd name="T0" fmla="*/ 207 w 332"/>
                <a:gd name="T1" fmla="*/ 88 h 219"/>
                <a:gd name="T2" fmla="*/ 220 w 332"/>
                <a:gd name="T3" fmla="*/ 81 h 219"/>
                <a:gd name="T4" fmla="*/ 233 w 332"/>
                <a:gd name="T5" fmla="*/ 75 h 219"/>
                <a:gd name="T6" fmla="*/ 245 w 332"/>
                <a:gd name="T7" fmla="*/ 73 h 219"/>
                <a:gd name="T8" fmla="*/ 250 w 332"/>
                <a:gd name="T9" fmla="*/ 73 h 219"/>
                <a:gd name="T10" fmla="*/ 269 w 332"/>
                <a:gd name="T11" fmla="*/ 73 h 219"/>
                <a:gd name="T12" fmla="*/ 285 w 332"/>
                <a:gd name="T13" fmla="*/ 72 h 219"/>
                <a:gd name="T14" fmla="*/ 295 w 332"/>
                <a:gd name="T15" fmla="*/ 68 h 219"/>
                <a:gd name="T16" fmla="*/ 299 w 332"/>
                <a:gd name="T17" fmla="*/ 67 h 219"/>
                <a:gd name="T18" fmla="*/ 328 w 332"/>
                <a:gd name="T19" fmla="*/ 46 h 219"/>
                <a:gd name="T20" fmla="*/ 327 w 332"/>
                <a:gd name="T21" fmla="*/ 34 h 219"/>
                <a:gd name="T22" fmla="*/ 323 w 332"/>
                <a:gd name="T23" fmla="*/ 38 h 219"/>
                <a:gd name="T24" fmla="*/ 323 w 332"/>
                <a:gd name="T25" fmla="*/ 38 h 219"/>
                <a:gd name="T26" fmla="*/ 322 w 332"/>
                <a:gd name="T27" fmla="*/ 37 h 219"/>
                <a:gd name="T28" fmla="*/ 325 w 332"/>
                <a:gd name="T29" fmla="*/ 33 h 219"/>
                <a:gd name="T30" fmla="*/ 322 w 332"/>
                <a:gd name="T31" fmla="*/ 25 h 219"/>
                <a:gd name="T32" fmla="*/ 322 w 332"/>
                <a:gd name="T33" fmla="*/ 19 h 219"/>
                <a:gd name="T34" fmla="*/ 318 w 332"/>
                <a:gd name="T35" fmla="*/ 11 h 219"/>
                <a:gd name="T36" fmla="*/ 313 w 332"/>
                <a:gd name="T37" fmla="*/ 5 h 219"/>
                <a:gd name="T38" fmla="*/ 308 w 332"/>
                <a:gd name="T39" fmla="*/ 0 h 219"/>
                <a:gd name="T40" fmla="*/ 307 w 332"/>
                <a:gd name="T41" fmla="*/ 2 h 219"/>
                <a:gd name="T42" fmla="*/ 304 w 332"/>
                <a:gd name="T43" fmla="*/ 18 h 219"/>
                <a:gd name="T44" fmla="*/ 291 w 332"/>
                <a:gd name="T45" fmla="*/ 29 h 219"/>
                <a:gd name="T46" fmla="*/ 282 w 332"/>
                <a:gd name="T47" fmla="*/ 34 h 219"/>
                <a:gd name="T48" fmla="*/ 278 w 332"/>
                <a:gd name="T49" fmla="*/ 36 h 219"/>
                <a:gd name="T50" fmla="*/ 269 w 332"/>
                <a:gd name="T51" fmla="*/ 33 h 219"/>
                <a:gd name="T52" fmla="*/ 268 w 332"/>
                <a:gd name="T53" fmla="*/ 20 h 219"/>
                <a:gd name="T54" fmla="*/ 264 w 332"/>
                <a:gd name="T55" fmla="*/ 15 h 219"/>
                <a:gd name="T56" fmla="*/ 262 w 332"/>
                <a:gd name="T57" fmla="*/ 14 h 219"/>
                <a:gd name="T58" fmla="*/ 262 w 332"/>
                <a:gd name="T59" fmla="*/ 16 h 219"/>
                <a:gd name="T60" fmla="*/ 257 w 332"/>
                <a:gd name="T61" fmla="*/ 21 h 219"/>
                <a:gd name="T62" fmla="*/ 248 w 332"/>
                <a:gd name="T63" fmla="*/ 33 h 219"/>
                <a:gd name="T64" fmla="*/ 236 w 332"/>
                <a:gd name="T65" fmla="*/ 45 h 219"/>
                <a:gd name="T66" fmla="*/ 221 w 332"/>
                <a:gd name="T67" fmla="*/ 56 h 219"/>
                <a:gd name="T68" fmla="*/ 216 w 332"/>
                <a:gd name="T69" fmla="*/ 61 h 219"/>
                <a:gd name="T70" fmla="*/ 15 w 332"/>
                <a:gd name="T71" fmla="*/ 162 h 219"/>
                <a:gd name="T72" fmla="*/ 8 w 332"/>
                <a:gd name="T73" fmla="*/ 180 h 219"/>
                <a:gd name="T74" fmla="*/ 0 w 332"/>
                <a:gd name="T75" fmla="*/ 196 h 219"/>
                <a:gd name="T76" fmla="*/ 200 w 332"/>
                <a:gd name="T77" fmla="*/ 93 h 21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32"/>
                <a:gd name="T118" fmla="*/ 0 h 219"/>
                <a:gd name="T119" fmla="*/ 332 w 332"/>
                <a:gd name="T120" fmla="*/ 219 h 21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32" h="219">
                  <a:moveTo>
                    <a:pt x="200" y="93"/>
                  </a:moveTo>
                  <a:lnTo>
                    <a:pt x="207" y="88"/>
                  </a:lnTo>
                  <a:lnTo>
                    <a:pt x="214" y="85"/>
                  </a:lnTo>
                  <a:lnTo>
                    <a:pt x="220" y="81"/>
                  </a:lnTo>
                  <a:lnTo>
                    <a:pt x="227" y="78"/>
                  </a:lnTo>
                  <a:lnTo>
                    <a:pt x="233" y="75"/>
                  </a:lnTo>
                  <a:lnTo>
                    <a:pt x="239" y="74"/>
                  </a:lnTo>
                  <a:lnTo>
                    <a:pt x="245" y="73"/>
                  </a:lnTo>
                  <a:lnTo>
                    <a:pt x="250" y="74"/>
                  </a:lnTo>
                  <a:lnTo>
                    <a:pt x="250" y="73"/>
                  </a:lnTo>
                  <a:lnTo>
                    <a:pt x="259" y="74"/>
                  </a:lnTo>
                  <a:lnTo>
                    <a:pt x="269" y="73"/>
                  </a:lnTo>
                  <a:lnTo>
                    <a:pt x="277" y="73"/>
                  </a:lnTo>
                  <a:lnTo>
                    <a:pt x="285" y="72"/>
                  </a:lnTo>
                  <a:lnTo>
                    <a:pt x="291" y="69"/>
                  </a:lnTo>
                  <a:lnTo>
                    <a:pt x="295" y="68"/>
                  </a:lnTo>
                  <a:lnTo>
                    <a:pt x="298" y="67"/>
                  </a:lnTo>
                  <a:lnTo>
                    <a:pt x="299" y="67"/>
                  </a:lnTo>
                  <a:lnTo>
                    <a:pt x="316" y="58"/>
                  </a:lnTo>
                  <a:lnTo>
                    <a:pt x="328" y="46"/>
                  </a:lnTo>
                  <a:lnTo>
                    <a:pt x="332" y="31"/>
                  </a:lnTo>
                  <a:lnTo>
                    <a:pt x="327" y="34"/>
                  </a:lnTo>
                  <a:lnTo>
                    <a:pt x="324" y="36"/>
                  </a:lnTo>
                  <a:lnTo>
                    <a:pt x="323" y="38"/>
                  </a:lnTo>
                  <a:lnTo>
                    <a:pt x="323" y="39"/>
                  </a:lnTo>
                  <a:lnTo>
                    <a:pt x="323" y="38"/>
                  </a:lnTo>
                  <a:lnTo>
                    <a:pt x="322" y="37"/>
                  </a:lnTo>
                  <a:lnTo>
                    <a:pt x="325" y="33"/>
                  </a:lnTo>
                  <a:lnTo>
                    <a:pt x="324" y="28"/>
                  </a:lnTo>
                  <a:lnTo>
                    <a:pt x="322" y="25"/>
                  </a:lnTo>
                  <a:lnTo>
                    <a:pt x="320" y="23"/>
                  </a:lnTo>
                  <a:lnTo>
                    <a:pt x="322" y="19"/>
                  </a:lnTo>
                  <a:lnTo>
                    <a:pt x="321" y="15"/>
                  </a:lnTo>
                  <a:lnTo>
                    <a:pt x="318" y="11"/>
                  </a:lnTo>
                  <a:lnTo>
                    <a:pt x="315" y="9"/>
                  </a:lnTo>
                  <a:lnTo>
                    <a:pt x="313" y="5"/>
                  </a:lnTo>
                  <a:lnTo>
                    <a:pt x="311" y="1"/>
                  </a:lnTo>
                  <a:lnTo>
                    <a:pt x="308" y="0"/>
                  </a:lnTo>
                  <a:lnTo>
                    <a:pt x="307" y="0"/>
                  </a:lnTo>
                  <a:lnTo>
                    <a:pt x="307" y="2"/>
                  </a:lnTo>
                  <a:lnTo>
                    <a:pt x="307" y="9"/>
                  </a:lnTo>
                  <a:lnTo>
                    <a:pt x="304" y="18"/>
                  </a:lnTo>
                  <a:lnTo>
                    <a:pt x="296" y="26"/>
                  </a:lnTo>
                  <a:lnTo>
                    <a:pt x="291" y="29"/>
                  </a:lnTo>
                  <a:lnTo>
                    <a:pt x="286" y="31"/>
                  </a:lnTo>
                  <a:lnTo>
                    <a:pt x="282" y="34"/>
                  </a:lnTo>
                  <a:lnTo>
                    <a:pt x="281" y="35"/>
                  </a:lnTo>
                  <a:lnTo>
                    <a:pt x="278" y="36"/>
                  </a:lnTo>
                  <a:lnTo>
                    <a:pt x="273" y="36"/>
                  </a:lnTo>
                  <a:lnTo>
                    <a:pt x="269" y="33"/>
                  </a:lnTo>
                  <a:lnTo>
                    <a:pt x="270" y="24"/>
                  </a:lnTo>
                  <a:lnTo>
                    <a:pt x="268" y="20"/>
                  </a:lnTo>
                  <a:lnTo>
                    <a:pt x="266" y="17"/>
                  </a:lnTo>
                  <a:lnTo>
                    <a:pt x="264" y="15"/>
                  </a:lnTo>
                  <a:lnTo>
                    <a:pt x="263" y="13"/>
                  </a:lnTo>
                  <a:lnTo>
                    <a:pt x="262" y="14"/>
                  </a:lnTo>
                  <a:lnTo>
                    <a:pt x="262" y="15"/>
                  </a:lnTo>
                  <a:lnTo>
                    <a:pt x="262" y="16"/>
                  </a:lnTo>
                  <a:lnTo>
                    <a:pt x="260" y="17"/>
                  </a:lnTo>
                  <a:lnTo>
                    <a:pt x="257" y="21"/>
                  </a:lnTo>
                  <a:lnTo>
                    <a:pt x="253" y="27"/>
                  </a:lnTo>
                  <a:lnTo>
                    <a:pt x="248" y="33"/>
                  </a:lnTo>
                  <a:lnTo>
                    <a:pt x="244" y="38"/>
                  </a:lnTo>
                  <a:lnTo>
                    <a:pt x="236" y="45"/>
                  </a:lnTo>
                  <a:lnTo>
                    <a:pt x="228" y="50"/>
                  </a:lnTo>
                  <a:lnTo>
                    <a:pt x="221" y="56"/>
                  </a:lnTo>
                  <a:lnTo>
                    <a:pt x="217" y="61"/>
                  </a:lnTo>
                  <a:lnTo>
                    <a:pt x="216" y="61"/>
                  </a:lnTo>
                  <a:lnTo>
                    <a:pt x="48" y="182"/>
                  </a:lnTo>
                  <a:lnTo>
                    <a:pt x="15" y="162"/>
                  </a:lnTo>
                  <a:lnTo>
                    <a:pt x="11" y="171"/>
                  </a:lnTo>
                  <a:lnTo>
                    <a:pt x="8" y="180"/>
                  </a:lnTo>
                  <a:lnTo>
                    <a:pt x="5" y="188"/>
                  </a:lnTo>
                  <a:lnTo>
                    <a:pt x="0" y="196"/>
                  </a:lnTo>
                  <a:lnTo>
                    <a:pt x="52" y="219"/>
                  </a:lnTo>
                  <a:lnTo>
                    <a:pt x="200" y="93"/>
                  </a:lnTo>
                  <a:close/>
                </a:path>
              </a:pathLst>
            </a:custGeom>
            <a:solidFill>
              <a:srgbClr val="A363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27" name="Freeform 144">
              <a:extLst>
                <a:ext uri="{FF2B5EF4-FFF2-40B4-BE49-F238E27FC236}">
                  <a16:creationId xmlns:a16="http://schemas.microsoft.com/office/drawing/2014/main" id="{F6CDF936-0F41-D306-18EE-621C9269C1B3}"/>
                </a:ext>
              </a:extLst>
            </p:cNvPr>
            <p:cNvSpPr>
              <a:spLocks/>
            </p:cNvSpPr>
            <p:nvPr/>
          </p:nvSpPr>
          <p:spPr bwMode="auto">
            <a:xfrm>
              <a:off x="3267" y="1268"/>
              <a:ext cx="152" cy="347"/>
            </a:xfrm>
            <a:custGeom>
              <a:avLst/>
              <a:gdLst>
                <a:gd name="T0" fmla="*/ 49 w 152"/>
                <a:gd name="T1" fmla="*/ 0 h 347"/>
                <a:gd name="T2" fmla="*/ 0 w 152"/>
                <a:gd name="T3" fmla="*/ 17 h 347"/>
                <a:gd name="T4" fmla="*/ 53 w 152"/>
                <a:gd name="T5" fmla="*/ 163 h 347"/>
                <a:gd name="T6" fmla="*/ 102 w 152"/>
                <a:gd name="T7" fmla="*/ 347 h 347"/>
                <a:gd name="T8" fmla="*/ 152 w 152"/>
                <a:gd name="T9" fmla="*/ 333 h 347"/>
                <a:gd name="T10" fmla="*/ 87 w 152"/>
                <a:gd name="T11" fmla="*/ 152 h 347"/>
                <a:gd name="T12" fmla="*/ 49 w 152"/>
                <a:gd name="T13" fmla="*/ 0 h 347"/>
                <a:gd name="T14" fmla="*/ 0 60000 65536"/>
                <a:gd name="T15" fmla="*/ 0 60000 65536"/>
                <a:gd name="T16" fmla="*/ 0 60000 65536"/>
                <a:gd name="T17" fmla="*/ 0 60000 65536"/>
                <a:gd name="T18" fmla="*/ 0 60000 65536"/>
                <a:gd name="T19" fmla="*/ 0 60000 65536"/>
                <a:gd name="T20" fmla="*/ 0 60000 65536"/>
                <a:gd name="T21" fmla="*/ 0 w 152"/>
                <a:gd name="T22" fmla="*/ 0 h 347"/>
                <a:gd name="T23" fmla="*/ 152 w 152"/>
                <a:gd name="T24" fmla="*/ 347 h 3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2" h="347">
                  <a:moveTo>
                    <a:pt x="49" y="0"/>
                  </a:moveTo>
                  <a:lnTo>
                    <a:pt x="0" y="17"/>
                  </a:lnTo>
                  <a:lnTo>
                    <a:pt x="53" y="163"/>
                  </a:lnTo>
                  <a:lnTo>
                    <a:pt x="102" y="347"/>
                  </a:lnTo>
                  <a:lnTo>
                    <a:pt x="152" y="333"/>
                  </a:lnTo>
                  <a:lnTo>
                    <a:pt x="87" y="152"/>
                  </a:lnTo>
                  <a:lnTo>
                    <a:pt x="4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28" name="Freeform 145">
              <a:extLst>
                <a:ext uri="{FF2B5EF4-FFF2-40B4-BE49-F238E27FC236}">
                  <a16:creationId xmlns:a16="http://schemas.microsoft.com/office/drawing/2014/main" id="{AFEFDEB2-C9CF-CB33-9A67-8BFB260C0327}"/>
                </a:ext>
              </a:extLst>
            </p:cNvPr>
            <p:cNvSpPr>
              <a:spLocks/>
            </p:cNvSpPr>
            <p:nvPr/>
          </p:nvSpPr>
          <p:spPr bwMode="auto">
            <a:xfrm>
              <a:off x="3315" y="1410"/>
              <a:ext cx="43" cy="26"/>
            </a:xfrm>
            <a:custGeom>
              <a:avLst/>
              <a:gdLst>
                <a:gd name="T0" fmla="*/ 39 w 43"/>
                <a:gd name="T1" fmla="*/ 7 h 26"/>
                <a:gd name="T2" fmla="*/ 43 w 43"/>
                <a:gd name="T3" fmla="*/ 14 h 26"/>
                <a:gd name="T4" fmla="*/ 5 w 43"/>
                <a:gd name="T5" fmla="*/ 26 h 26"/>
                <a:gd name="T6" fmla="*/ 0 w 43"/>
                <a:gd name="T7" fmla="*/ 11 h 26"/>
                <a:gd name="T8" fmla="*/ 38 w 43"/>
                <a:gd name="T9" fmla="*/ 0 h 26"/>
                <a:gd name="T10" fmla="*/ 39 w 43"/>
                <a:gd name="T11" fmla="*/ 7 h 26"/>
                <a:gd name="T12" fmla="*/ 0 60000 65536"/>
                <a:gd name="T13" fmla="*/ 0 60000 65536"/>
                <a:gd name="T14" fmla="*/ 0 60000 65536"/>
                <a:gd name="T15" fmla="*/ 0 60000 65536"/>
                <a:gd name="T16" fmla="*/ 0 60000 65536"/>
                <a:gd name="T17" fmla="*/ 0 60000 65536"/>
                <a:gd name="T18" fmla="*/ 0 w 43"/>
                <a:gd name="T19" fmla="*/ 0 h 26"/>
                <a:gd name="T20" fmla="*/ 43 w 43"/>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43" h="26">
                  <a:moveTo>
                    <a:pt x="39" y="7"/>
                  </a:moveTo>
                  <a:lnTo>
                    <a:pt x="43" y="14"/>
                  </a:lnTo>
                  <a:lnTo>
                    <a:pt x="5" y="26"/>
                  </a:lnTo>
                  <a:lnTo>
                    <a:pt x="0" y="11"/>
                  </a:lnTo>
                  <a:lnTo>
                    <a:pt x="38" y="0"/>
                  </a:lnTo>
                  <a:lnTo>
                    <a:pt x="39" y="7"/>
                  </a:lnTo>
                  <a:close/>
                </a:path>
              </a:pathLst>
            </a:custGeom>
            <a:solidFill>
              <a:srgbClr val="F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29" name="Freeform 146">
              <a:extLst>
                <a:ext uri="{FF2B5EF4-FFF2-40B4-BE49-F238E27FC236}">
                  <a16:creationId xmlns:a16="http://schemas.microsoft.com/office/drawing/2014/main" id="{56A9EEB5-2DA1-F3AA-9E47-28A9242A99B2}"/>
                </a:ext>
              </a:extLst>
            </p:cNvPr>
            <p:cNvSpPr>
              <a:spLocks/>
            </p:cNvSpPr>
            <p:nvPr/>
          </p:nvSpPr>
          <p:spPr bwMode="auto">
            <a:xfrm>
              <a:off x="3333" y="1394"/>
              <a:ext cx="28" cy="14"/>
            </a:xfrm>
            <a:custGeom>
              <a:avLst/>
              <a:gdLst>
                <a:gd name="T0" fmla="*/ 21 w 28"/>
                <a:gd name="T1" fmla="*/ 0 h 14"/>
                <a:gd name="T2" fmla="*/ 0 w 28"/>
                <a:gd name="T3" fmla="*/ 8 h 14"/>
                <a:gd name="T4" fmla="*/ 1 w 28"/>
                <a:gd name="T5" fmla="*/ 9 h 14"/>
                <a:gd name="T6" fmla="*/ 5 w 28"/>
                <a:gd name="T7" fmla="*/ 13 h 14"/>
                <a:gd name="T8" fmla="*/ 11 w 28"/>
                <a:gd name="T9" fmla="*/ 14 h 14"/>
                <a:gd name="T10" fmla="*/ 24 w 28"/>
                <a:gd name="T11" fmla="*/ 10 h 14"/>
                <a:gd name="T12" fmla="*/ 25 w 28"/>
                <a:gd name="T13" fmla="*/ 9 h 14"/>
                <a:gd name="T14" fmla="*/ 28 w 28"/>
                <a:gd name="T15" fmla="*/ 7 h 14"/>
                <a:gd name="T16" fmla="*/ 27 w 28"/>
                <a:gd name="T17" fmla="*/ 4 h 14"/>
                <a:gd name="T18" fmla="*/ 21 w 28"/>
                <a:gd name="T19" fmla="*/ 0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
                <a:gd name="T31" fmla="*/ 0 h 14"/>
                <a:gd name="T32" fmla="*/ 28 w 28"/>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 h="14">
                  <a:moveTo>
                    <a:pt x="21" y="0"/>
                  </a:moveTo>
                  <a:lnTo>
                    <a:pt x="0" y="8"/>
                  </a:lnTo>
                  <a:lnTo>
                    <a:pt x="1" y="9"/>
                  </a:lnTo>
                  <a:lnTo>
                    <a:pt x="5" y="13"/>
                  </a:lnTo>
                  <a:lnTo>
                    <a:pt x="11" y="14"/>
                  </a:lnTo>
                  <a:lnTo>
                    <a:pt x="24" y="10"/>
                  </a:lnTo>
                  <a:lnTo>
                    <a:pt x="25" y="9"/>
                  </a:lnTo>
                  <a:lnTo>
                    <a:pt x="28" y="7"/>
                  </a:lnTo>
                  <a:lnTo>
                    <a:pt x="27" y="4"/>
                  </a:lnTo>
                  <a:lnTo>
                    <a:pt x="21" y="0"/>
                  </a:lnTo>
                  <a:close/>
                </a:path>
              </a:pathLst>
            </a:custGeom>
            <a:solidFill>
              <a:srgbClr val="A363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30" name="Freeform 147">
              <a:extLst>
                <a:ext uri="{FF2B5EF4-FFF2-40B4-BE49-F238E27FC236}">
                  <a16:creationId xmlns:a16="http://schemas.microsoft.com/office/drawing/2014/main" id="{07634BC7-AEB0-88D8-855D-04474AB4CD2E}"/>
                </a:ext>
              </a:extLst>
            </p:cNvPr>
            <p:cNvSpPr>
              <a:spLocks/>
            </p:cNvSpPr>
            <p:nvPr/>
          </p:nvSpPr>
          <p:spPr bwMode="auto">
            <a:xfrm>
              <a:off x="3335" y="1404"/>
              <a:ext cx="30" cy="16"/>
            </a:xfrm>
            <a:custGeom>
              <a:avLst/>
              <a:gdLst>
                <a:gd name="T0" fmla="*/ 26 w 30"/>
                <a:gd name="T1" fmla="*/ 0 h 16"/>
                <a:gd name="T2" fmla="*/ 0 w 30"/>
                <a:gd name="T3" fmla="*/ 10 h 16"/>
                <a:gd name="T4" fmla="*/ 1 w 30"/>
                <a:gd name="T5" fmla="*/ 11 h 16"/>
                <a:gd name="T6" fmla="*/ 6 w 30"/>
                <a:gd name="T7" fmla="*/ 15 h 16"/>
                <a:gd name="T8" fmla="*/ 14 w 30"/>
                <a:gd name="T9" fmla="*/ 16 h 16"/>
                <a:gd name="T10" fmla="*/ 28 w 30"/>
                <a:gd name="T11" fmla="*/ 11 h 16"/>
                <a:gd name="T12" fmla="*/ 29 w 30"/>
                <a:gd name="T13" fmla="*/ 10 h 16"/>
                <a:gd name="T14" fmla="*/ 30 w 30"/>
                <a:gd name="T15" fmla="*/ 7 h 16"/>
                <a:gd name="T16" fmla="*/ 30 w 30"/>
                <a:gd name="T17" fmla="*/ 4 h 16"/>
                <a:gd name="T18" fmla="*/ 26 w 30"/>
                <a:gd name="T19" fmla="*/ 0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6"/>
                <a:gd name="T32" fmla="*/ 30 w 30"/>
                <a:gd name="T33" fmla="*/ 16 h 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6">
                  <a:moveTo>
                    <a:pt x="26" y="0"/>
                  </a:moveTo>
                  <a:lnTo>
                    <a:pt x="0" y="10"/>
                  </a:lnTo>
                  <a:lnTo>
                    <a:pt x="1" y="11"/>
                  </a:lnTo>
                  <a:lnTo>
                    <a:pt x="6" y="15"/>
                  </a:lnTo>
                  <a:lnTo>
                    <a:pt x="14" y="16"/>
                  </a:lnTo>
                  <a:lnTo>
                    <a:pt x="28" y="11"/>
                  </a:lnTo>
                  <a:lnTo>
                    <a:pt x="29" y="10"/>
                  </a:lnTo>
                  <a:lnTo>
                    <a:pt x="30" y="7"/>
                  </a:lnTo>
                  <a:lnTo>
                    <a:pt x="30" y="4"/>
                  </a:lnTo>
                  <a:lnTo>
                    <a:pt x="26" y="0"/>
                  </a:lnTo>
                  <a:close/>
                </a:path>
              </a:pathLst>
            </a:custGeom>
            <a:solidFill>
              <a:srgbClr val="A363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31" name="Freeform 148">
              <a:extLst>
                <a:ext uri="{FF2B5EF4-FFF2-40B4-BE49-F238E27FC236}">
                  <a16:creationId xmlns:a16="http://schemas.microsoft.com/office/drawing/2014/main" id="{A17BD070-360E-D974-3DD9-8EE8F20F71D5}"/>
                </a:ext>
              </a:extLst>
            </p:cNvPr>
            <p:cNvSpPr>
              <a:spLocks/>
            </p:cNvSpPr>
            <p:nvPr/>
          </p:nvSpPr>
          <p:spPr bwMode="auto">
            <a:xfrm>
              <a:off x="3340" y="1418"/>
              <a:ext cx="30" cy="15"/>
            </a:xfrm>
            <a:custGeom>
              <a:avLst/>
              <a:gdLst>
                <a:gd name="T0" fmla="*/ 25 w 30"/>
                <a:gd name="T1" fmla="*/ 0 h 15"/>
                <a:gd name="T2" fmla="*/ 0 w 30"/>
                <a:gd name="T3" fmla="*/ 10 h 15"/>
                <a:gd name="T4" fmla="*/ 1 w 30"/>
                <a:gd name="T5" fmla="*/ 11 h 15"/>
                <a:gd name="T6" fmla="*/ 5 w 30"/>
                <a:gd name="T7" fmla="*/ 14 h 15"/>
                <a:gd name="T8" fmla="*/ 13 w 30"/>
                <a:gd name="T9" fmla="*/ 15 h 15"/>
                <a:gd name="T10" fmla="*/ 28 w 30"/>
                <a:gd name="T11" fmla="*/ 12 h 15"/>
                <a:gd name="T12" fmla="*/ 29 w 30"/>
                <a:gd name="T13" fmla="*/ 11 h 15"/>
                <a:gd name="T14" fmla="*/ 30 w 30"/>
                <a:gd name="T15" fmla="*/ 7 h 15"/>
                <a:gd name="T16" fmla="*/ 30 w 30"/>
                <a:gd name="T17" fmla="*/ 3 h 15"/>
                <a:gd name="T18" fmla="*/ 25 w 30"/>
                <a:gd name="T19" fmla="*/ 0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5"/>
                <a:gd name="T32" fmla="*/ 30 w 30"/>
                <a:gd name="T33" fmla="*/ 15 h 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5">
                  <a:moveTo>
                    <a:pt x="25" y="0"/>
                  </a:moveTo>
                  <a:lnTo>
                    <a:pt x="0" y="10"/>
                  </a:lnTo>
                  <a:lnTo>
                    <a:pt x="1" y="11"/>
                  </a:lnTo>
                  <a:lnTo>
                    <a:pt x="5" y="14"/>
                  </a:lnTo>
                  <a:lnTo>
                    <a:pt x="13" y="15"/>
                  </a:lnTo>
                  <a:lnTo>
                    <a:pt x="28" y="12"/>
                  </a:lnTo>
                  <a:lnTo>
                    <a:pt x="29" y="11"/>
                  </a:lnTo>
                  <a:lnTo>
                    <a:pt x="30" y="7"/>
                  </a:lnTo>
                  <a:lnTo>
                    <a:pt x="30" y="3"/>
                  </a:lnTo>
                  <a:lnTo>
                    <a:pt x="25" y="0"/>
                  </a:lnTo>
                  <a:close/>
                </a:path>
              </a:pathLst>
            </a:custGeom>
            <a:solidFill>
              <a:srgbClr val="A363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32" name="Freeform 149">
              <a:extLst>
                <a:ext uri="{FF2B5EF4-FFF2-40B4-BE49-F238E27FC236}">
                  <a16:creationId xmlns:a16="http://schemas.microsoft.com/office/drawing/2014/main" id="{48112116-21A9-0113-0793-19A7ADE1D67C}"/>
                </a:ext>
              </a:extLst>
            </p:cNvPr>
            <p:cNvSpPr>
              <a:spLocks/>
            </p:cNvSpPr>
            <p:nvPr/>
          </p:nvSpPr>
          <p:spPr bwMode="auto">
            <a:xfrm>
              <a:off x="3302" y="1393"/>
              <a:ext cx="47" cy="44"/>
            </a:xfrm>
            <a:custGeom>
              <a:avLst/>
              <a:gdLst>
                <a:gd name="T0" fmla="*/ 30 w 47"/>
                <a:gd name="T1" fmla="*/ 0 h 44"/>
                <a:gd name="T2" fmla="*/ 10 w 47"/>
                <a:gd name="T3" fmla="*/ 3 h 44"/>
                <a:gd name="T4" fmla="*/ 0 w 47"/>
                <a:gd name="T5" fmla="*/ 25 h 44"/>
                <a:gd name="T6" fmla="*/ 15 w 47"/>
                <a:gd name="T7" fmla="*/ 44 h 44"/>
                <a:gd name="T8" fmla="*/ 18 w 47"/>
                <a:gd name="T9" fmla="*/ 43 h 44"/>
                <a:gd name="T10" fmla="*/ 21 w 47"/>
                <a:gd name="T11" fmla="*/ 39 h 44"/>
                <a:gd name="T12" fmla="*/ 24 w 47"/>
                <a:gd name="T13" fmla="*/ 31 h 44"/>
                <a:gd name="T14" fmla="*/ 22 w 47"/>
                <a:gd name="T15" fmla="*/ 21 h 44"/>
                <a:gd name="T16" fmla="*/ 20 w 47"/>
                <a:gd name="T17" fmla="*/ 14 h 44"/>
                <a:gd name="T18" fmla="*/ 29 w 47"/>
                <a:gd name="T19" fmla="*/ 10 h 44"/>
                <a:gd name="T20" fmla="*/ 30 w 47"/>
                <a:gd name="T21" fmla="*/ 11 h 44"/>
                <a:gd name="T22" fmla="*/ 34 w 47"/>
                <a:gd name="T23" fmla="*/ 15 h 44"/>
                <a:gd name="T24" fmla="*/ 40 w 47"/>
                <a:gd name="T25" fmla="*/ 16 h 44"/>
                <a:gd name="T26" fmla="*/ 47 w 47"/>
                <a:gd name="T27" fmla="*/ 12 h 44"/>
                <a:gd name="T28" fmla="*/ 30 w 47"/>
                <a:gd name="T29" fmla="*/ 0 h 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7"/>
                <a:gd name="T46" fmla="*/ 0 h 44"/>
                <a:gd name="T47" fmla="*/ 47 w 47"/>
                <a:gd name="T48" fmla="*/ 44 h 4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7" h="44">
                  <a:moveTo>
                    <a:pt x="30" y="0"/>
                  </a:moveTo>
                  <a:lnTo>
                    <a:pt x="10" y="3"/>
                  </a:lnTo>
                  <a:lnTo>
                    <a:pt x="0" y="25"/>
                  </a:lnTo>
                  <a:lnTo>
                    <a:pt x="15" y="44"/>
                  </a:lnTo>
                  <a:lnTo>
                    <a:pt x="18" y="43"/>
                  </a:lnTo>
                  <a:lnTo>
                    <a:pt x="21" y="39"/>
                  </a:lnTo>
                  <a:lnTo>
                    <a:pt x="24" y="31"/>
                  </a:lnTo>
                  <a:lnTo>
                    <a:pt x="22" y="21"/>
                  </a:lnTo>
                  <a:lnTo>
                    <a:pt x="20" y="14"/>
                  </a:lnTo>
                  <a:lnTo>
                    <a:pt x="29" y="10"/>
                  </a:lnTo>
                  <a:lnTo>
                    <a:pt x="30" y="11"/>
                  </a:lnTo>
                  <a:lnTo>
                    <a:pt x="34" y="15"/>
                  </a:lnTo>
                  <a:lnTo>
                    <a:pt x="40" y="16"/>
                  </a:lnTo>
                  <a:lnTo>
                    <a:pt x="47" y="12"/>
                  </a:lnTo>
                  <a:lnTo>
                    <a:pt x="30" y="0"/>
                  </a:lnTo>
                  <a:close/>
                </a:path>
              </a:pathLst>
            </a:custGeom>
            <a:solidFill>
              <a:srgbClr val="A363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33" name="Freeform 150">
              <a:extLst>
                <a:ext uri="{FF2B5EF4-FFF2-40B4-BE49-F238E27FC236}">
                  <a16:creationId xmlns:a16="http://schemas.microsoft.com/office/drawing/2014/main" id="{82B03C92-3073-B8C1-C2CE-26AFCDC452BF}"/>
                </a:ext>
              </a:extLst>
            </p:cNvPr>
            <p:cNvSpPr>
              <a:spLocks/>
            </p:cNvSpPr>
            <p:nvPr/>
          </p:nvSpPr>
          <p:spPr bwMode="auto">
            <a:xfrm>
              <a:off x="3002" y="1536"/>
              <a:ext cx="69" cy="60"/>
            </a:xfrm>
            <a:custGeom>
              <a:avLst/>
              <a:gdLst>
                <a:gd name="T0" fmla="*/ 45 w 69"/>
                <a:gd name="T1" fmla="*/ 1 h 60"/>
                <a:gd name="T2" fmla="*/ 43 w 69"/>
                <a:gd name="T3" fmla="*/ 10 h 60"/>
                <a:gd name="T4" fmla="*/ 25 w 69"/>
                <a:gd name="T5" fmla="*/ 0 h 60"/>
                <a:gd name="T6" fmla="*/ 20 w 69"/>
                <a:gd name="T7" fmla="*/ 8 h 60"/>
                <a:gd name="T8" fmla="*/ 13 w 69"/>
                <a:gd name="T9" fmla="*/ 16 h 60"/>
                <a:gd name="T10" fmla="*/ 6 w 69"/>
                <a:gd name="T11" fmla="*/ 23 h 60"/>
                <a:gd name="T12" fmla="*/ 0 w 69"/>
                <a:gd name="T13" fmla="*/ 32 h 60"/>
                <a:gd name="T14" fmla="*/ 31 w 69"/>
                <a:gd name="T15" fmla="*/ 47 h 60"/>
                <a:gd name="T16" fmla="*/ 30 w 69"/>
                <a:gd name="T17" fmla="*/ 50 h 60"/>
                <a:gd name="T18" fmla="*/ 52 w 69"/>
                <a:gd name="T19" fmla="*/ 60 h 60"/>
                <a:gd name="T20" fmla="*/ 69 w 69"/>
                <a:gd name="T21" fmla="*/ 20 h 60"/>
                <a:gd name="T22" fmla="*/ 45 w 69"/>
                <a:gd name="T23" fmla="*/ 1 h 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9"/>
                <a:gd name="T37" fmla="*/ 0 h 60"/>
                <a:gd name="T38" fmla="*/ 69 w 69"/>
                <a:gd name="T39" fmla="*/ 60 h 6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9" h="60">
                  <a:moveTo>
                    <a:pt x="45" y="1"/>
                  </a:moveTo>
                  <a:lnTo>
                    <a:pt x="43" y="10"/>
                  </a:lnTo>
                  <a:lnTo>
                    <a:pt x="25" y="0"/>
                  </a:lnTo>
                  <a:lnTo>
                    <a:pt x="20" y="8"/>
                  </a:lnTo>
                  <a:lnTo>
                    <a:pt x="13" y="16"/>
                  </a:lnTo>
                  <a:lnTo>
                    <a:pt x="6" y="23"/>
                  </a:lnTo>
                  <a:lnTo>
                    <a:pt x="0" y="32"/>
                  </a:lnTo>
                  <a:lnTo>
                    <a:pt x="31" y="47"/>
                  </a:lnTo>
                  <a:lnTo>
                    <a:pt x="30" y="50"/>
                  </a:lnTo>
                  <a:lnTo>
                    <a:pt x="52" y="60"/>
                  </a:lnTo>
                  <a:lnTo>
                    <a:pt x="69" y="20"/>
                  </a:lnTo>
                  <a:lnTo>
                    <a:pt x="45"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34" name="Freeform 151">
              <a:extLst>
                <a:ext uri="{FF2B5EF4-FFF2-40B4-BE49-F238E27FC236}">
                  <a16:creationId xmlns:a16="http://schemas.microsoft.com/office/drawing/2014/main" id="{7DDD8947-8094-E974-A1CC-C79030252631}"/>
                </a:ext>
              </a:extLst>
            </p:cNvPr>
            <p:cNvSpPr>
              <a:spLocks/>
            </p:cNvSpPr>
            <p:nvPr/>
          </p:nvSpPr>
          <p:spPr bwMode="auto">
            <a:xfrm>
              <a:off x="2700" y="1091"/>
              <a:ext cx="177" cy="206"/>
            </a:xfrm>
            <a:custGeom>
              <a:avLst/>
              <a:gdLst>
                <a:gd name="T0" fmla="*/ 133 w 177"/>
                <a:gd name="T1" fmla="*/ 16 h 206"/>
                <a:gd name="T2" fmla="*/ 114 w 177"/>
                <a:gd name="T3" fmla="*/ 4 h 206"/>
                <a:gd name="T4" fmla="*/ 108 w 177"/>
                <a:gd name="T5" fmla="*/ 10 h 206"/>
                <a:gd name="T6" fmla="*/ 79 w 177"/>
                <a:gd name="T7" fmla="*/ 0 h 206"/>
                <a:gd name="T8" fmla="*/ 76 w 177"/>
                <a:gd name="T9" fmla="*/ 9 h 206"/>
                <a:gd name="T10" fmla="*/ 57 w 177"/>
                <a:gd name="T11" fmla="*/ 5 h 206"/>
                <a:gd name="T12" fmla="*/ 52 w 177"/>
                <a:gd name="T13" fmla="*/ 15 h 206"/>
                <a:gd name="T14" fmla="*/ 28 w 177"/>
                <a:gd name="T15" fmla="*/ 19 h 206"/>
                <a:gd name="T16" fmla="*/ 28 w 177"/>
                <a:gd name="T17" fmla="*/ 29 h 206"/>
                <a:gd name="T18" fmla="*/ 8 w 177"/>
                <a:gd name="T19" fmla="*/ 59 h 206"/>
                <a:gd name="T20" fmla="*/ 0 w 177"/>
                <a:gd name="T21" fmla="*/ 110 h 206"/>
                <a:gd name="T22" fmla="*/ 30 w 177"/>
                <a:gd name="T23" fmla="*/ 74 h 206"/>
                <a:gd name="T24" fmla="*/ 54 w 177"/>
                <a:gd name="T25" fmla="*/ 61 h 206"/>
                <a:gd name="T26" fmla="*/ 55 w 177"/>
                <a:gd name="T27" fmla="*/ 74 h 206"/>
                <a:gd name="T28" fmla="*/ 71 w 177"/>
                <a:gd name="T29" fmla="*/ 78 h 206"/>
                <a:gd name="T30" fmla="*/ 69 w 177"/>
                <a:gd name="T31" fmla="*/ 98 h 206"/>
                <a:gd name="T32" fmla="*/ 79 w 177"/>
                <a:gd name="T33" fmla="*/ 106 h 206"/>
                <a:gd name="T34" fmla="*/ 93 w 177"/>
                <a:gd name="T35" fmla="*/ 110 h 206"/>
                <a:gd name="T36" fmla="*/ 93 w 177"/>
                <a:gd name="T37" fmla="*/ 108 h 206"/>
                <a:gd name="T38" fmla="*/ 92 w 177"/>
                <a:gd name="T39" fmla="*/ 103 h 206"/>
                <a:gd name="T40" fmla="*/ 94 w 177"/>
                <a:gd name="T41" fmla="*/ 99 h 206"/>
                <a:gd name="T42" fmla="*/ 100 w 177"/>
                <a:gd name="T43" fmla="*/ 97 h 206"/>
                <a:gd name="T44" fmla="*/ 115 w 177"/>
                <a:gd name="T45" fmla="*/ 101 h 206"/>
                <a:gd name="T46" fmla="*/ 121 w 177"/>
                <a:gd name="T47" fmla="*/ 115 h 206"/>
                <a:gd name="T48" fmla="*/ 120 w 177"/>
                <a:gd name="T49" fmla="*/ 128 h 206"/>
                <a:gd name="T50" fmla="*/ 119 w 177"/>
                <a:gd name="T51" fmla="*/ 135 h 206"/>
                <a:gd name="T52" fmla="*/ 117 w 177"/>
                <a:gd name="T53" fmla="*/ 206 h 206"/>
                <a:gd name="T54" fmla="*/ 140 w 177"/>
                <a:gd name="T55" fmla="*/ 187 h 206"/>
                <a:gd name="T56" fmla="*/ 177 w 177"/>
                <a:gd name="T57" fmla="*/ 99 h 206"/>
                <a:gd name="T58" fmla="*/ 175 w 177"/>
                <a:gd name="T59" fmla="*/ 67 h 206"/>
                <a:gd name="T60" fmla="*/ 158 w 177"/>
                <a:gd name="T61" fmla="*/ 35 h 206"/>
                <a:gd name="T62" fmla="*/ 150 w 177"/>
                <a:gd name="T63" fmla="*/ 28 h 206"/>
                <a:gd name="T64" fmla="*/ 139 w 177"/>
                <a:gd name="T65" fmla="*/ 15 h 206"/>
                <a:gd name="T66" fmla="*/ 133 w 177"/>
                <a:gd name="T67" fmla="*/ 16 h 20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77"/>
                <a:gd name="T103" fmla="*/ 0 h 206"/>
                <a:gd name="T104" fmla="*/ 177 w 177"/>
                <a:gd name="T105" fmla="*/ 206 h 20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77" h="206">
                  <a:moveTo>
                    <a:pt x="133" y="16"/>
                  </a:moveTo>
                  <a:lnTo>
                    <a:pt x="114" y="4"/>
                  </a:lnTo>
                  <a:lnTo>
                    <a:pt x="108" y="10"/>
                  </a:lnTo>
                  <a:lnTo>
                    <a:pt x="79" y="0"/>
                  </a:lnTo>
                  <a:lnTo>
                    <a:pt x="76" y="9"/>
                  </a:lnTo>
                  <a:lnTo>
                    <a:pt x="57" y="5"/>
                  </a:lnTo>
                  <a:lnTo>
                    <a:pt x="52" y="15"/>
                  </a:lnTo>
                  <a:lnTo>
                    <a:pt x="28" y="19"/>
                  </a:lnTo>
                  <a:lnTo>
                    <a:pt x="28" y="29"/>
                  </a:lnTo>
                  <a:lnTo>
                    <a:pt x="8" y="59"/>
                  </a:lnTo>
                  <a:lnTo>
                    <a:pt x="0" y="110"/>
                  </a:lnTo>
                  <a:lnTo>
                    <a:pt x="30" y="74"/>
                  </a:lnTo>
                  <a:lnTo>
                    <a:pt x="54" y="61"/>
                  </a:lnTo>
                  <a:lnTo>
                    <a:pt x="55" y="74"/>
                  </a:lnTo>
                  <a:lnTo>
                    <a:pt x="71" y="78"/>
                  </a:lnTo>
                  <a:lnTo>
                    <a:pt x="69" y="98"/>
                  </a:lnTo>
                  <a:lnTo>
                    <a:pt x="79" y="106"/>
                  </a:lnTo>
                  <a:lnTo>
                    <a:pt x="93" y="110"/>
                  </a:lnTo>
                  <a:lnTo>
                    <a:pt x="93" y="108"/>
                  </a:lnTo>
                  <a:lnTo>
                    <a:pt x="92" y="103"/>
                  </a:lnTo>
                  <a:lnTo>
                    <a:pt x="94" y="99"/>
                  </a:lnTo>
                  <a:lnTo>
                    <a:pt x="100" y="97"/>
                  </a:lnTo>
                  <a:lnTo>
                    <a:pt x="115" y="101"/>
                  </a:lnTo>
                  <a:lnTo>
                    <a:pt x="121" y="115"/>
                  </a:lnTo>
                  <a:lnTo>
                    <a:pt x="120" y="128"/>
                  </a:lnTo>
                  <a:lnTo>
                    <a:pt x="119" y="135"/>
                  </a:lnTo>
                  <a:lnTo>
                    <a:pt x="117" y="206"/>
                  </a:lnTo>
                  <a:lnTo>
                    <a:pt x="140" y="187"/>
                  </a:lnTo>
                  <a:lnTo>
                    <a:pt x="177" y="99"/>
                  </a:lnTo>
                  <a:lnTo>
                    <a:pt x="175" y="67"/>
                  </a:lnTo>
                  <a:lnTo>
                    <a:pt x="158" y="35"/>
                  </a:lnTo>
                  <a:lnTo>
                    <a:pt x="150" y="28"/>
                  </a:lnTo>
                  <a:lnTo>
                    <a:pt x="139" y="15"/>
                  </a:lnTo>
                  <a:lnTo>
                    <a:pt x="133"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35" name="Freeform 152">
              <a:extLst>
                <a:ext uri="{FF2B5EF4-FFF2-40B4-BE49-F238E27FC236}">
                  <a16:creationId xmlns:a16="http://schemas.microsoft.com/office/drawing/2014/main" id="{09327D00-1BF9-FC83-A95D-70073B267CB3}"/>
                </a:ext>
              </a:extLst>
            </p:cNvPr>
            <p:cNvSpPr>
              <a:spLocks/>
            </p:cNvSpPr>
            <p:nvPr/>
          </p:nvSpPr>
          <p:spPr bwMode="auto">
            <a:xfrm>
              <a:off x="2775" y="1263"/>
              <a:ext cx="45" cy="148"/>
            </a:xfrm>
            <a:custGeom>
              <a:avLst/>
              <a:gdLst>
                <a:gd name="T0" fmla="*/ 45 w 45"/>
                <a:gd name="T1" fmla="*/ 16 h 148"/>
                <a:gd name="T2" fmla="*/ 19 w 45"/>
                <a:gd name="T3" fmla="*/ 0 h 148"/>
                <a:gd name="T4" fmla="*/ 0 w 45"/>
                <a:gd name="T5" fmla="*/ 120 h 148"/>
                <a:gd name="T6" fmla="*/ 2 w 45"/>
                <a:gd name="T7" fmla="*/ 148 h 148"/>
                <a:gd name="T8" fmla="*/ 41 w 45"/>
                <a:gd name="T9" fmla="*/ 116 h 148"/>
                <a:gd name="T10" fmla="*/ 39 w 45"/>
                <a:gd name="T11" fmla="*/ 107 h 148"/>
                <a:gd name="T12" fmla="*/ 36 w 45"/>
                <a:gd name="T13" fmla="*/ 84 h 148"/>
                <a:gd name="T14" fmla="*/ 36 w 45"/>
                <a:gd name="T15" fmla="*/ 52 h 148"/>
                <a:gd name="T16" fmla="*/ 45 w 45"/>
                <a:gd name="T17" fmla="*/ 16 h 1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5"/>
                <a:gd name="T28" fmla="*/ 0 h 148"/>
                <a:gd name="T29" fmla="*/ 45 w 45"/>
                <a:gd name="T30" fmla="*/ 148 h 1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5" h="148">
                  <a:moveTo>
                    <a:pt x="45" y="16"/>
                  </a:moveTo>
                  <a:lnTo>
                    <a:pt x="19" y="0"/>
                  </a:lnTo>
                  <a:lnTo>
                    <a:pt x="0" y="120"/>
                  </a:lnTo>
                  <a:lnTo>
                    <a:pt x="2" y="148"/>
                  </a:lnTo>
                  <a:lnTo>
                    <a:pt x="41" y="116"/>
                  </a:lnTo>
                  <a:lnTo>
                    <a:pt x="39" y="107"/>
                  </a:lnTo>
                  <a:lnTo>
                    <a:pt x="36" y="84"/>
                  </a:lnTo>
                  <a:lnTo>
                    <a:pt x="36" y="52"/>
                  </a:lnTo>
                  <a:lnTo>
                    <a:pt x="45" y="16"/>
                  </a:lnTo>
                  <a:close/>
                </a:path>
              </a:pathLst>
            </a:custGeom>
            <a:solidFill>
              <a:srgbClr val="7F3F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36" name="Freeform 153">
              <a:extLst>
                <a:ext uri="{FF2B5EF4-FFF2-40B4-BE49-F238E27FC236}">
                  <a16:creationId xmlns:a16="http://schemas.microsoft.com/office/drawing/2014/main" id="{71A2479E-26BA-4E62-DF81-BFD786E15491}"/>
                </a:ext>
              </a:extLst>
            </p:cNvPr>
            <p:cNvSpPr>
              <a:spLocks/>
            </p:cNvSpPr>
            <p:nvPr/>
          </p:nvSpPr>
          <p:spPr bwMode="auto">
            <a:xfrm>
              <a:off x="2697" y="1114"/>
              <a:ext cx="168" cy="227"/>
            </a:xfrm>
            <a:custGeom>
              <a:avLst/>
              <a:gdLst>
                <a:gd name="T0" fmla="*/ 1 w 168"/>
                <a:gd name="T1" fmla="*/ 86 h 227"/>
                <a:gd name="T2" fmla="*/ 2 w 168"/>
                <a:gd name="T3" fmla="*/ 79 h 227"/>
                <a:gd name="T4" fmla="*/ 4 w 168"/>
                <a:gd name="T5" fmla="*/ 74 h 227"/>
                <a:gd name="T6" fmla="*/ 7 w 168"/>
                <a:gd name="T7" fmla="*/ 68 h 227"/>
                <a:gd name="T8" fmla="*/ 9 w 168"/>
                <a:gd name="T9" fmla="*/ 60 h 227"/>
                <a:gd name="T10" fmla="*/ 10 w 168"/>
                <a:gd name="T11" fmla="*/ 57 h 227"/>
                <a:gd name="T12" fmla="*/ 11 w 168"/>
                <a:gd name="T13" fmla="*/ 53 h 227"/>
                <a:gd name="T14" fmla="*/ 12 w 168"/>
                <a:gd name="T15" fmla="*/ 48 h 227"/>
                <a:gd name="T16" fmla="*/ 14 w 168"/>
                <a:gd name="T17" fmla="*/ 44 h 227"/>
                <a:gd name="T18" fmla="*/ 20 w 168"/>
                <a:gd name="T19" fmla="*/ 35 h 227"/>
                <a:gd name="T20" fmla="*/ 28 w 168"/>
                <a:gd name="T21" fmla="*/ 26 h 227"/>
                <a:gd name="T22" fmla="*/ 38 w 168"/>
                <a:gd name="T23" fmla="*/ 17 h 227"/>
                <a:gd name="T24" fmla="*/ 49 w 168"/>
                <a:gd name="T25" fmla="*/ 9 h 227"/>
                <a:gd name="T26" fmla="*/ 62 w 168"/>
                <a:gd name="T27" fmla="*/ 3 h 227"/>
                <a:gd name="T28" fmla="*/ 77 w 168"/>
                <a:gd name="T29" fmla="*/ 0 h 227"/>
                <a:gd name="T30" fmla="*/ 92 w 168"/>
                <a:gd name="T31" fmla="*/ 0 h 227"/>
                <a:gd name="T32" fmla="*/ 110 w 168"/>
                <a:gd name="T33" fmla="*/ 5 h 227"/>
                <a:gd name="T34" fmla="*/ 128 w 168"/>
                <a:gd name="T35" fmla="*/ 12 h 227"/>
                <a:gd name="T36" fmla="*/ 142 w 168"/>
                <a:gd name="T37" fmla="*/ 21 h 227"/>
                <a:gd name="T38" fmla="*/ 153 w 168"/>
                <a:gd name="T39" fmla="*/ 32 h 227"/>
                <a:gd name="T40" fmla="*/ 161 w 168"/>
                <a:gd name="T41" fmla="*/ 45 h 227"/>
                <a:gd name="T42" fmla="*/ 166 w 168"/>
                <a:gd name="T43" fmla="*/ 58 h 227"/>
                <a:gd name="T44" fmla="*/ 168 w 168"/>
                <a:gd name="T45" fmla="*/ 73 h 227"/>
                <a:gd name="T46" fmla="*/ 167 w 168"/>
                <a:gd name="T47" fmla="*/ 88 h 227"/>
                <a:gd name="T48" fmla="*/ 164 w 168"/>
                <a:gd name="T49" fmla="*/ 105 h 227"/>
                <a:gd name="T50" fmla="*/ 152 w 168"/>
                <a:gd name="T51" fmla="*/ 140 h 227"/>
                <a:gd name="T52" fmla="*/ 136 w 168"/>
                <a:gd name="T53" fmla="*/ 166 h 227"/>
                <a:gd name="T54" fmla="*/ 118 w 168"/>
                <a:gd name="T55" fmla="*/ 188 h 227"/>
                <a:gd name="T56" fmla="*/ 99 w 168"/>
                <a:gd name="T57" fmla="*/ 203 h 227"/>
                <a:gd name="T58" fmla="*/ 81 w 168"/>
                <a:gd name="T59" fmla="*/ 213 h 227"/>
                <a:gd name="T60" fmla="*/ 65 w 168"/>
                <a:gd name="T61" fmla="*/ 221 h 227"/>
                <a:gd name="T62" fmla="*/ 52 w 168"/>
                <a:gd name="T63" fmla="*/ 224 h 227"/>
                <a:gd name="T64" fmla="*/ 46 w 168"/>
                <a:gd name="T65" fmla="*/ 227 h 227"/>
                <a:gd name="T66" fmla="*/ 44 w 168"/>
                <a:gd name="T67" fmla="*/ 227 h 227"/>
                <a:gd name="T68" fmla="*/ 40 w 168"/>
                <a:gd name="T69" fmla="*/ 222 h 227"/>
                <a:gd name="T70" fmla="*/ 33 w 168"/>
                <a:gd name="T71" fmla="*/ 213 h 227"/>
                <a:gd name="T72" fmla="*/ 24 w 168"/>
                <a:gd name="T73" fmla="*/ 200 h 227"/>
                <a:gd name="T74" fmla="*/ 17 w 168"/>
                <a:gd name="T75" fmla="*/ 184 h 227"/>
                <a:gd name="T76" fmla="*/ 8 w 168"/>
                <a:gd name="T77" fmla="*/ 164 h 227"/>
                <a:gd name="T78" fmla="*/ 2 w 168"/>
                <a:gd name="T79" fmla="*/ 141 h 227"/>
                <a:gd name="T80" fmla="*/ 0 w 168"/>
                <a:gd name="T81" fmla="*/ 115 h 227"/>
                <a:gd name="T82" fmla="*/ 1 w 168"/>
                <a:gd name="T83" fmla="*/ 86 h 22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68"/>
                <a:gd name="T127" fmla="*/ 0 h 227"/>
                <a:gd name="T128" fmla="*/ 168 w 168"/>
                <a:gd name="T129" fmla="*/ 227 h 22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68" h="227">
                  <a:moveTo>
                    <a:pt x="1" y="86"/>
                  </a:moveTo>
                  <a:lnTo>
                    <a:pt x="2" y="79"/>
                  </a:lnTo>
                  <a:lnTo>
                    <a:pt x="4" y="74"/>
                  </a:lnTo>
                  <a:lnTo>
                    <a:pt x="7" y="68"/>
                  </a:lnTo>
                  <a:lnTo>
                    <a:pt x="9" y="60"/>
                  </a:lnTo>
                  <a:lnTo>
                    <a:pt x="10" y="57"/>
                  </a:lnTo>
                  <a:lnTo>
                    <a:pt x="11" y="53"/>
                  </a:lnTo>
                  <a:lnTo>
                    <a:pt x="12" y="48"/>
                  </a:lnTo>
                  <a:lnTo>
                    <a:pt x="14" y="44"/>
                  </a:lnTo>
                  <a:lnTo>
                    <a:pt x="20" y="35"/>
                  </a:lnTo>
                  <a:lnTo>
                    <a:pt x="28" y="26"/>
                  </a:lnTo>
                  <a:lnTo>
                    <a:pt x="38" y="17"/>
                  </a:lnTo>
                  <a:lnTo>
                    <a:pt x="49" y="9"/>
                  </a:lnTo>
                  <a:lnTo>
                    <a:pt x="62" y="3"/>
                  </a:lnTo>
                  <a:lnTo>
                    <a:pt x="77" y="0"/>
                  </a:lnTo>
                  <a:lnTo>
                    <a:pt x="92" y="0"/>
                  </a:lnTo>
                  <a:lnTo>
                    <a:pt x="110" y="5"/>
                  </a:lnTo>
                  <a:lnTo>
                    <a:pt x="128" y="12"/>
                  </a:lnTo>
                  <a:lnTo>
                    <a:pt x="142" y="21"/>
                  </a:lnTo>
                  <a:lnTo>
                    <a:pt x="153" y="32"/>
                  </a:lnTo>
                  <a:lnTo>
                    <a:pt x="161" y="45"/>
                  </a:lnTo>
                  <a:lnTo>
                    <a:pt x="166" y="58"/>
                  </a:lnTo>
                  <a:lnTo>
                    <a:pt x="168" y="73"/>
                  </a:lnTo>
                  <a:lnTo>
                    <a:pt x="167" y="88"/>
                  </a:lnTo>
                  <a:lnTo>
                    <a:pt x="164" y="105"/>
                  </a:lnTo>
                  <a:lnTo>
                    <a:pt x="152" y="140"/>
                  </a:lnTo>
                  <a:lnTo>
                    <a:pt x="136" y="166"/>
                  </a:lnTo>
                  <a:lnTo>
                    <a:pt x="118" y="188"/>
                  </a:lnTo>
                  <a:lnTo>
                    <a:pt x="99" y="203"/>
                  </a:lnTo>
                  <a:lnTo>
                    <a:pt x="81" y="213"/>
                  </a:lnTo>
                  <a:lnTo>
                    <a:pt x="65" y="221"/>
                  </a:lnTo>
                  <a:lnTo>
                    <a:pt x="52" y="224"/>
                  </a:lnTo>
                  <a:lnTo>
                    <a:pt x="46" y="227"/>
                  </a:lnTo>
                  <a:lnTo>
                    <a:pt x="44" y="227"/>
                  </a:lnTo>
                  <a:lnTo>
                    <a:pt x="40" y="222"/>
                  </a:lnTo>
                  <a:lnTo>
                    <a:pt x="33" y="213"/>
                  </a:lnTo>
                  <a:lnTo>
                    <a:pt x="24" y="200"/>
                  </a:lnTo>
                  <a:lnTo>
                    <a:pt x="17" y="184"/>
                  </a:lnTo>
                  <a:lnTo>
                    <a:pt x="8" y="164"/>
                  </a:lnTo>
                  <a:lnTo>
                    <a:pt x="2" y="141"/>
                  </a:lnTo>
                  <a:lnTo>
                    <a:pt x="0" y="115"/>
                  </a:lnTo>
                  <a:lnTo>
                    <a:pt x="1" y="86"/>
                  </a:lnTo>
                  <a:close/>
                </a:path>
              </a:pathLst>
            </a:custGeom>
            <a:solidFill>
              <a:srgbClr val="A363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37" name="Freeform 154">
              <a:extLst>
                <a:ext uri="{FF2B5EF4-FFF2-40B4-BE49-F238E27FC236}">
                  <a16:creationId xmlns:a16="http://schemas.microsoft.com/office/drawing/2014/main" id="{82DEE088-8F16-6F9A-F5D3-B12A1D4E1CA2}"/>
                </a:ext>
              </a:extLst>
            </p:cNvPr>
            <p:cNvSpPr>
              <a:spLocks/>
            </p:cNvSpPr>
            <p:nvPr/>
          </p:nvSpPr>
          <p:spPr bwMode="auto">
            <a:xfrm>
              <a:off x="2719" y="1260"/>
              <a:ext cx="82" cy="66"/>
            </a:xfrm>
            <a:custGeom>
              <a:avLst/>
              <a:gdLst>
                <a:gd name="T0" fmla="*/ 82 w 82"/>
                <a:gd name="T1" fmla="*/ 26 h 66"/>
                <a:gd name="T2" fmla="*/ 78 w 82"/>
                <a:gd name="T3" fmla="*/ 30 h 66"/>
                <a:gd name="T4" fmla="*/ 72 w 82"/>
                <a:gd name="T5" fmla="*/ 40 h 66"/>
                <a:gd name="T6" fmla="*/ 60 w 82"/>
                <a:gd name="T7" fmla="*/ 52 h 66"/>
                <a:gd name="T8" fmla="*/ 47 w 82"/>
                <a:gd name="T9" fmla="*/ 62 h 66"/>
                <a:gd name="T10" fmla="*/ 33 w 82"/>
                <a:gd name="T11" fmla="*/ 66 h 66"/>
                <a:gd name="T12" fmla="*/ 19 w 82"/>
                <a:gd name="T13" fmla="*/ 61 h 66"/>
                <a:gd name="T14" fmla="*/ 8 w 82"/>
                <a:gd name="T15" fmla="*/ 42 h 66"/>
                <a:gd name="T16" fmla="*/ 0 w 82"/>
                <a:gd name="T17" fmla="*/ 6 h 66"/>
                <a:gd name="T18" fmla="*/ 1 w 82"/>
                <a:gd name="T19" fmla="*/ 5 h 66"/>
                <a:gd name="T20" fmla="*/ 4 w 82"/>
                <a:gd name="T21" fmla="*/ 4 h 66"/>
                <a:gd name="T22" fmla="*/ 8 w 82"/>
                <a:gd name="T23" fmla="*/ 1 h 66"/>
                <a:gd name="T24" fmla="*/ 15 w 82"/>
                <a:gd name="T25" fmla="*/ 0 h 66"/>
                <a:gd name="T26" fmla="*/ 26 w 82"/>
                <a:gd name="T27" fmla="*/ 1 h 66"/>
                <a:gd name="T28" fmla="*/ 39 w 82"/>
                <a:gd name="T29" fmla="*/ 6 h 66"/>
                <a:gd name="T30" fmla="*/ 58 w 82"/>
                <a:gd name="T31" fmla="*/ 14 h 66"/>
                <a:gd name="T32" fmla="*/ 82 w 82"/>
                <a:gd name="T33" fmla="*/ 26 h 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2"/>
                <a:gd name="T52" fmla="*/ 0 h 66"/>
                <a:gd name="T53" fmla="*/ 82 w 82"/>
                <a:gd name="T54" fmla="*/ 66 h 6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2" h="66">
                  <a:moveTo>
                    <a:pt x="82" y="26"/>
                  </a:moveTo>
                  <a:lnTo>
                    <a:pt x="78" y="30"/>
                  </a:lnTo>
                  <a:lnTo>
                    <a:pt x="72" y="40"/>
                  </a:lnTo>
                  <a:lnTo>
                    <a:pt x="60" y="52"/>
                  </a:lnTo>
                  <a:lnTo>
                    <a:pt x="47" y="62"/>
                  </a:lnTo>
                  <a:lnTo>
                    <a:pt x="33" y="66"/>
                  </a:lnTo>
                  <a:lnTo>
                    <a:pt x="19" y="61"/>
                  </a:lnTo>
                  <a:lnTo>
                    <a:pt x="8" y="42"/>
                  </a:lnTo>
                  <a:lnTo>
                    <a:pt x="0" y="6"/>
                  </a:lnTo>
                  <a:lnTo>
                    <a:pt x="1" y="5"/>
                  </a:lnTo>
                  <a:lnTo>
                    <a:pt x="4" y="4"/>
                  </a:lnTo>
                  <a:lnTo>
                    <a:pt x="8" y="1"/>
                  </a:lnTo>
                  <a:lnTo>
                    <a:pt x="15" y="0"/>
                  </a:lnTo>
                  <a:lnTo>
                    <a:pt x="26" y="1"/>
                  </a:lnTo>
                  <a:lnTo>
                    <a:pt x="39" y="6"/>
                  </a:lnTo>
                  <a:lnTo>
                    <a:pt x="58" y="14"/>
                  </a:lnTo>
                  <a:lnTo>
                    <a:pt x="82" y="26"/>
                  </a:lnTo>
                  <a:close/>
                </a:path>
              </a:pathLst>
            </a:custGeom>
            <a:solidFill>
              <a:srgbClr val="A5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38" name="Freeform 155">
              <a:extLst>
                <a:ext uri="{FF2B5EF4-FFF2-40B4-BE49-F238E27FC236}">
                  <a16:creationId xmlns:a16="http://schemas.microsoft.com/office/drawing/2014/main" id="{773268B5-78C7-727F-24A5-AC593291B14E}"/>
                </a:ext>
              </a:extLst>
            </p:cNvPr>
            <p:cNvSpPr>
              <a:spLocks/>
            </p:cNvSpPr>
            <p:nvPr/>
          </p:nvSpPr>
          <p:spPr bwMode="auto">
            <a:xfrm>
              <a:off x="2721" y="1268"/>
              <a:ext cx="76" cy="44"/>
            </a:xfrm>
            <a:custGeom>
              <a:avLst/>
              <a:gdLst>
                <a:gd name="T0" fmla="*/ 76 w 76"/>
                <a:gd name="T1" fmla="*/ 20 h 44"/>
                <a:gd name="T2" fmla="*/ 74 w 76"/>
                <a:gd name="T3" fmla="*/ 22 h 44"/>
                <a:gd name="T4" fmla="*/ 67 w 76"/>
                <a:gd name="T5" fmla="*/ 29 h 44"/>
                <a:gd name="T6" fmla="*/ 57 w 76"/>
                <a:gd name="T7" fmla="*/ 36 h 44"/>
                <a:gd name="T8" fmla="*/ 46 w 76"/>
                <a:gd name="T9" fmla="*/ 41 h 44"/>
                <a:gd name="T10" fmla="*/ 33 w 76"/>
                <a:gd name="T11" fmla="*/ 44 h 44"/>
                <a:gd name="T12" fmla="*/ 20 w 76"/>
                <a:gd name="T13" fmla="*/ 38 h 44"/>
                <a:gd name="T14" fmla="*/ 9 w 76"/>
                <a:gd name="T15" fmla="*/ 25 h 44"/>
                <a:gd name="T16" fmla="*/ 0 w 76"/>
                <a:gd name="T17" fmla="*/ 0 h 44"/>
                <a:gd name="T18" fmla="*/ 3 w 76"/>
                <a:gd name="T19" fmla="*/ 1 h 44"/>
                <a:gd name="T20" fmla="*/ 7 w 76"/>
                <a:gd name="T21" fmla="*/ 2 h 44"/>
                <a:gd name="T22" fmla="*/ 15 w 76"/>
                <a:gd name="T23" fmla="*/ 5 h 44"/>
                <a:gd name="T24" fmla="*/ 25 w 76"/>
                <a:gd name="T25" fmla="*/ 8 h 44"/>
                <a:gd name="T26" fmla="*/ 37 w 76"/>
                <a:gd name="T27" fmla="*/ 11 h 44"/>
                <a:gd name="T28" fmla="*/ 50 w 76"/>
                <a:gd name="T29" fmla="*/ 15 h 44"/>
                <a:gd name="T30" fmla="*/ 63 w 76"/>
                <a:gd name="T31" fmla="*/ 18 h 44"/>
                <a:gd name="T32" fmla="*/ 76 w 76"/>
                <a:gd name="T33" fmla="*/ 20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6"/>
                <a:gd name="T52" fmla="*/ 0 h 44"/>
                <a:gd name="T53" fmla="*/ 76 w 76"/>
                <a:gd name="T54" fmla="*/ 44 h 4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6" h="44">
                  <a:moveTo>
                    <a:pt x="76" y="20"/>
                  </a:moveTo>
                  <a:lnTo>
                    <a:pt x="74" y="22"/>
                  </a:lnTo>
                  <a:lnTo>
                    <a:pt x="67" y="29"/>
                  </a:lnTo>
                  <a:lnTo>
                    <a:pt x="57" y="36"/>
                  </a:lnTo>
                  <a:lnTo>
                    <a:pt x="46" y="41"/>
                  </a:lnTo>
                  <a:lnTo>
                    <a:pt x="33" y="44"/>
                  </a:lnTo>
                  <a:lnTo>
                    <a:pt x="20" y="38"/>
                  </a:lnTo>
                  <a:lnTo>
                    <a:pt x="9" y="25"/>
                  </a:lnTo>
                  <a:lnTo>
                    <a:pt x="0" y="0"/>
                  </a:lnTo>
                  <a:lnTo>
                    <a:pt x="3" y="1"/>
                  </a:lnTo>
                  <a:lnTo>
                    <a:pt x="7" y="2"/>
                  </a:lnTo>
                  <a:lnTo>
                    <a:pt x="15" y="5"/>
                  </a:lnTo>
                  <a:lnTo>
                    <a:pt x="25" y="8"/>
                  </a:lnTo>
                  <a:lnTo>
                    <a:pt x="37" y="11"/>
                  </a:lnTo>
                  <a:lnTo>
                    <a:pt x="50" y="15"/>
                  </a:lnTo>
                  <a:lnTo>
                    <a:pt x="63" y="18"/>
                  </a:lnTo>
                  <a:lnTo>
                    <a:pt x="76"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39" name="Freeform 156">
              <a:extLst>
                <a:ext uri="{FF2B5EF4-FFF2-40B4-BE49-F238E27FC236}">
                  <a16:creationId xmlns:a16="http://schemas.microsoft.com/office/drawing/2014/main" id="{37EAF550-DE03-3E6F-3243-23F9413E0D3E}"/>
                </a:ext>
              </a:extLst>
            </p:cNvPr>
            <p:cNvSpPr>
              <a:spLocks/>
            </p:cNvSpPr>
            <p:nvPr/>
          </p:nvSpPr>
          <p:spPr bwMode="auto">
            <a:xfrm>
              <a:off x="2740" y="1317"/>
              <a:ext cx="9" cy="5"/>
            </a:xfrm>
            <a:custGeom>
              <a:avLst/>
              <a:gdLst>
                <a:gd name="T0" fmla="*/ 0 w 9"/>
                <a:gd name="T1" fmla="*/ 1 h 5"/>
                <a:gd name="T2" fmla="*/ 0 w 9"/>
                <a:gd name="T3" fmla="*/ 2 h 5"/>
                <a:gd name="T4" fmla="*/ 0 w 9"/>
                <a:gd name="T5" fmla="*/ 2 h 5"/>
                <a:gd name="T6" fmla="*/ 3 w 9"/>
                <a:gd name="T7" fmla="*/ 4 h 5"/>
                <a:gd name="T8" fmla="*/ 4 w 9"/>
                <a:gd name="T9" fmla="*/ 5 h 5"/>
                <a:gd name="T10" fmla="*/ 5 w 9"/>
                <a:gd name="T11" fmla="*/ 5 h 5"/>
                <a:gd name="T12" fmla="*/ 7 w 9"/>
                <a:gd name="T13" fmla="*/ 5 h 5"/>
                <a:gd name="T14" fmla="*/ 8 w 9"/>
                <a:gd name="T15" fmla="*/ 5 h 5"/>
                <a:gd name="T16" fmla="*/ 9 w 9"/>
                <a:gd name="T17" fmla="*/ 5 h 5"/>
                <a:gd name="T18" fmla="*/ 9 w 9"/>
                <a:gd name="T19" fmla="*/ 4 h 5"/>
                <a:gd name="T20" fmla="*/ 8 w 9"/>
                <a:gd name="T21" fmla="*/ 2 h 5"/>
                <a:gd name="T22" fmla="*/ 6 w 9"/>
                <a:gd name="T23" fmla="*/ 1 h 5"/>
                <a:gd name="T24" fmla="*/ 5 w 9"/>
                <a:gd name="T25" fmla="*/ 1 h 5"/>
                <a:gd name="T26" fmla="*/ 4 w 9"/>
                <a:gd name="T27" fmla="*/ 0 h 5"/>
                <a:gd name="T28" fmla="*/ 1 w 9"/>
                <a:gd name="T29" fmla="*/ 0 h 5"/>
                <a:gd name="T30" fmla="*/ 0 w 9"/>
                <a:gd name="T31" fmla="*/ 0 h 5"/>
                <a:gd name="T32" fmla="*/ 0 w 9"/>
                <a:gd name="T33" fmla="*/ 1 h 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
                <a:gd name="T52" fmla="*/ 0 h 5"/>
                <a:gd name="T53" fmla="*/ 9 w 9"/>
                <a:gd name="T54" fmla="*/ 5 h 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 h="5">
                  <a:moveTo>
                    <a:pt x="0" y="1"/>
                  </a:moveTo>
                  <a:lnTo>
                    <a:pt x="0" y="2"/>
                  </a:lnTo>
                  <a:lnTo>
                    <a:pt x="3" y="4"/>
                  </a:lnTo>
                  <a:lnTo>
                    <a:pt x="4" y="5"/>
                  </a:lnTo>
                  <a:lnTo>
                    <a:pt x="5" y="5"/>
                  </a:lnTo>
                  <a:lnTo>
                    <a:pt x="7" y="5"/>
                  </a:lnTo>
                  <a:lnTo>
                    <a:pt x="8" y="5"/>
                  </a:lnTo>
                  <a:lnTo>
                    <a:pt x="9" y="5"/>
                  </a:lnTo>
                  <a:lnTo>
                    <a:pt x="9" y="4"/>
                  </a:lnTo>
                  <a:lnTo>
                    <a:pt x="8" y="2"/>
                  </a:lnTo>
                  <a:lnTo>
                    <a:pt x="6" y="1"/>
                  </a:lnTo>
                  <a:lnTo>
                    <a:pt x="5" y="1"/>
                  </a:lnTo>
                  <a:lnTo>
                    <a:pt x="4" y="0"/>
                  </a:lnTo>
                  <a:lnTo>
                    <a:pt x="1" y="0"/>
                  </a:lnTo>
                  <a:lnTo>
                    <a:pt x="0" y="0"/>
                  </a:lnTo>
                  <a:lnTo>
                    <a:pt x="0" y="1"/>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40" name="Freeform 157">
              <a:extLst>
                <a:ext uri="{FF2B5EF4-FFF2-40B4-BE49-F238E27FC236}">
                  <a16:creationId xmlns:a16="http://schemas.microsoft.com/office/drawing/2014/main" id="{0797CFCF-E820-DAF5-CE13-F9A5F89FC31E}"/>
                </a:ext>
              </a:extLst>
            </p:cNvPr>
            <p:cNvSpPr>
              <a:spLocks/>
            </p:cNvSpPr>
            <p:nvPr/>
          </p:nvSpPr>
          <p:spPr bwMode="auto">
            <a:xfrm>
              <a:off x="2737" y="1263"/>
              <a:ext cx="9" cy="5"/>
            </a:xfrm>
            <a:custGeom>
              <a:avLst/>
              <a:gdLst>
                <a:gd name="T0" fmla="*/ 0 w 9"/>
                <a:gd name="T1" fmla="*/ 1 h 5"/>
                <a:gd name="T2" fmla="*/ 0 w 9"/>
                <a:gd name="T3" fmla="*/ 2 h 5"/>
                <a:gd name="T4" fmla="*/ 0 w 9"/>
                <a:gd name="T5" fmla="*/ 3 h 5"/>
                <a:gd name="T6" fmla="*/ 2 w 9"/>
                <a:gd name="T7" fmla="*/ 4 h 5"/>
                <a:gd name="T8" fmla="*/ 3 w 9"/>
                <a:gd name="T9" fmla="*/ 4 h 5"/>
                <a:gd name="T10" fmla="*/ 4 w 9"/>
                <a:gd name="T11" fmla="*/ 5 h 5"/>
                <a:gd name="T12" fmla="*/ 7 w 9"/>
                <a:gd name="T13" fmla="*/ 5 h 5"/>
                <a:gd name="T14" fmla="*/ 8 w 9"/>
                <a:gd name="T15" fmla="*/ 5 h 5"/>
                <a:gd name="T16" fmla="*/ 9 w 9"/>
                <a:gd name="T17" fmla="*/ 4 h 5"/>
                <a:gd name="T18" fmla="*/ 9 w 9"/>
                <a:gd name="T19" fmla="*/ 3 h 5"/>
                <a:gd name="T20" fmla="*/ 8 w 9"/>
                <a:gd name="T21" fmla="*/ 2 h 5"/>
                <a:gd name="T22" fmla="*/ 6 w 9"/>
                <a:gd name="T23" fmla="*/ 2 h 5"/>
                <a:gd name="T24" fmla="*/ 4 w 9"/>
                <a:gd name="T25" fmla="*/ 1 h 5"/>
                <a:gd name="T26" fmla="*/ 3 w 9"/>
                <a:gd name="T27" fmla="*/ 0 h 5"/>
                <a:gd name="T28" fmla="*/ 1 w 9"/>
                <a:gd name="T29" fmla="*/ 0 h 5"/>
                <a:gd name="T30" fmla="*/ 0 w 9"/>
                <a:gd name="T31" fmla="*/ 0 h 5"/>
                <a:gd name="T32" fmla="*/ 0 w 9"/>
                <a:gd name="T33" fmla="*/ 1 h 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
                <a:gd name="T52" fmla="*/ 0 h 5"/>
                <a:gd name="T53" fmla="*/ 9 w 9"/>
                <a:gd name="T54" fmla="*/ 5 h 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 h="5">
                  <a:moveTo>
                    <a:pt x="0" y="1"/>
                  </a:moveTo>
                  <a:lnTo>
                    <a:pt x="0" y="2"/>
                  </a:lnTo>
                  <a:lnTo>
                    <a:pt x="0" y="3"/>
                  </a:lnTo>
                  <a:lnTo>
                    <a:pt x="2" y="4"/>
                  </a:lnTo>
                  <a:lnTo>
                    <a:pt x="3" y="4"/>
                  </a:lnTo>
                  <a:lnTo>
                    <a:pt x="4" y="5"/>
                  </a:lnTo>
                  <a:lnTo>
                    <a:pt x="7" y="5"/>
                  </a:lnTo>
                  <a:lnTo>
                    <a:pt x="8" y="5"/>
                  </a:lnTo>
                  <a:lnTo>
                    <a:pt x="9" y="4"/>
                  </a:lnTo>
                  <a:lnTo>
                    <a:pt x="9" y="3"/>
                  </a:lnTo>
                  <a:lnTo>
                    <a:pt x="8" y="2"/>
                  </a:lnTo>
                  <a:lnTo>
                    <a:pt x="6" y="2"/>
                  </a:lnTo>
                  <a:lnTo>
                    <a:pt x="4" y="1"/>
                  </a:lnTo>
                  <a:lnTo>
                    <a:pt x="3" y="0"/>
                  </a:lnTo>
                  <a:lnTo>
                    <a:pt x="1" y="0"/>
                  </a:lnTo>
                  <a:lnTo>
                    <a:pt x="0" y="0"/>
                  </a:lnTo>
                  <a:lnTo>
                    <a:pt x="0" y="1"/>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41" name="Freeform 158">
              <a:extLst>
                <a:ext uri="{FF2B5EF4-FFF2-40B4-BE49-F238E27FC236}">
                  <a16:creationId xmlns:a16="http://schemas.microsoft.com/office/drawing/2014/main" id="{437308DB-D6C6-5139-7855-D68BD963633B}"/>
                </a:ext>
              </a:extLst>
            </p:cNvPr>
            <p:cNvSpPr>
              <a:spLocks/>
            </p:cNvSpPr>
            <p:nvPr/>
          </p:nvSpPr>
          <p:spPr bwMode="auto">
            <a:xfrm>
              <a:off x="2721" y="1174"/>
              <a:ext cx="48" cy="75"/>
            </a:xfrm>
            <a:custGeom>
              <a:avLst/>
              <a:gdLst>
                <a:gd name="T0" fmla="*/ 44 w 48"/>
                <a:gd name="T1" fmla="*/ 3 h 75"/>
                <a:gd name="T2" fmla="*/ 43 w 48"/>
                <a:gd name="T3" fmla="*/ 1 h 75"/>
                <a:gd name="T4" fmla="*/ 41 w 48"/>
                <a:gd name="T5" fmla="*/ 1 h 75"/>
                <a:gd name="T6" fmla="*/ 39 w 48"/>
                <a:gd name="T7" fmla="*/ 1 h 75"/>
                <a:gd name="T8" fmla="*/ 38 w 48"/>
                <a:gd name="T9" fmla="*/ 0 h 75"/>
                <a:gd name="T10" fmla="*/ 42 w 48"/>
                <a:gd name="T11" fmla="*/ 8 h 75"/>
                <a:gd name="T12" fmla="*/ 43 w 48"/>
                <a:gd name="T13" fmla="*/ 16 h 75"/>
                <a:gd name="T14" fmla="*/ 43 w 48"/>
                <a:gd name="T15" fmla="*/ 25 h 75"/>
                <a:gd name="T16" fmla="*/ 41 w 48"/>
                <a:gd name="T17" fmla="*/ 33 h 75"/>
                <a:gd name="T18" fmla="*/ 36 w 48"/>
                <a:gd name="T19" fmla="*/ 42 h 75"/>
                <a:gd name="T20" fmla="*/ 29 w 48"/>
                <a:gd name="T21" fmla="*/ 49 h 75"/>
                <a:gd name="T22" fmla="*/ 20 w 48"/>
                <a:gd name="T23" fmla="*/ 56 h 75"/>
                <a:gd name="T24" fmla="*/ 7 w 48"/>
                <a:gd name="T25" fmla="*/ 62 h 75"/>
                <a:gd name="T26" fmla="*/ 0 w 48"/>
                <a:gd name="T27" fmla="*/ 66 h 75"/>
                <a:gd name="T28" fmla="*/ 4 w 48"/>
                <a:gd name="T29" fmla="*/ 71 h 75"/>
                <a:gd name="T30" fmla="*/ 9 w 48"/>
                <a:gd name="T31" fmla="*/ 74 h 75"/>
                <a:gd name="T32" fmla="*/ 13 w 48"/>
                <a:gd name="T33" fmla="*/ 75 h 75"/>
                <a:gd name="T34" fmla="*/ 13 w 48"/>
                <a:gd name="T35" fmla="*/ 74 h 75"/>
                <a:gd name="T36" fmla="*/ 14 w 48"/>
                <a:gd name="T37" fmla="*/ 71 h 75"/>
                <a:gd name="T38" fmla="*/ 16 w 48"/>
                <a:gd name="T39" fmla="*/ 67 h 75"/>
                <a:gd name="T40" fmla="*/ 19 w 48"/>
                <a:gd name="T41" fmla="*/ 64 h 75"/>
                <a:gd name="T42" fmla="*/ 23 w 48"/>
                <a:gd name="T43" fmla="*/ 62 h 75"/>
                <a:gd name="T44" fmla="*/ 28 w 48"/>
                <a:gd name="T45" fmla="*/ 58 h 75"/>
                <a:gd name="T46" fmla="*/ 34 w 48"/>
                <a:gd name="T47" fmla="*/ 54 h 75"/>
                <a:gd name="T48" fmla="*/ 41 w 48"/>
                <a:gd name="T49" fmla="*/ 46 h 75"/>
                <a:gd name="T50" fmla="*/ 45 w 48"/>
                <a:gd name="T51" fmla="*/ 38 h 75"/>
                <a:gd name="T52" fmla="*/ 48 w 48"/>
                <a:gd name="T53" fmla="*/ 28 h 75"/>
                <a:gd name="T54" fmla="*/ 48 w 48"/>
                <a:gd name="T55" fmla="*/ 16 h 75"/>
                <a:gd name="T56" fmla="*/ 44 w 48"/>
                <a:gd name="T57" fmla="*/ 3 h 7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8"/>
                <a:gd name="T88" fmla="*/ 0 h 75"/>
                <a:gd name="T89" fmla="*/ 48 w 48"/>
                <a:gd name="T90" fmla="*/ 75 h 7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8" h="75">
                  <a:moveTo>
                    <a:pt x="44" y="3"/>
                  </a:moveTo>
                  <a:lnTo>
                    <a:pt x="43" y="1"/>
                  </a:lnTo>
                  <a:lnTo>
                    <a:pt x="41" y="1"/>
                  </a:lnTo>
                  <a:lnTo>
                    <a:pt x="39" y="1"/>
                  </a:lnTo>
                  <a:lnTo>
                    <a:pt x="38" y="0"/>
                  </a:lnTo>
                  <a:lnTo>
                    <a:pt x="42" y="8"/>
                  </a:lnTo>
                  <a:lnTo>
                    <a:pt x="43" y="16"/>
                  </a:lnTo>
                  <a:lnTo>
                    <a:pt x="43" y="25"/>
                  </a:lnTo>
                  <a:lnTo>
                    <a:pt x="41" y="33"/>
                  </a:lnTo>
                  <a:lnTo>
                    <a:pt x="36" y="42"/>
                  </a:lnTo>
                  <a:lnTo>
                    <a:pt x="29" y="49"/>
                  </a:lnTo>
                  <a:lnTo>
                    <a:pt x="20" y="56"/>
                  </a:lnTo>
                  <a:lnTo>
                    <a:pt x="7" y="62"/>
                  </a:lnTo>
                  <a:lnTo>
                    <a:pt x="0" y="66"/>
                  </a:lnTo>
                  <a:lnTo>
                    <a:pt x="4" y="71"/>
                  </a:lnTo>
                  <a:lnTo>
                    <a:pt x="9" y="74"/>
                  </a:lnTo>
                  <a:lnTo>
                    <a:pt x="13" y="75"/>
                  </a:lnTo>
                  <a:lnTo>
                    <a:pt x="13" y="74"/>
                  </a:lnTo>
                  <a:lnTo>
                    <a:pt x="14" y="71"/>
                  </a:lnTo>
                  <a:lnTo>
                    <a:pt x="16" y="67"/>
                  </a:lnTo>
                  <a:lnTo>
                    <a:pt x="19" y="64"/>
                  </a:lnTo>
                  <a:lnTo>
                    <a:pt x="23" y="62"/>
                  </a:lnTo>
                  <a:lnTo>
                    <a:pt x="28" y="58"/>
                  </a:lnTo>
                  <a:lnTo>
                    <a:pt x="34" y="54"/>
                  </a:lnTo>
                  <a:lnTo>
                    <a:pt x="41" y="46"/>
                  </a:lnTo>
                  <a:lnTo>
                    <a:pt x="45" y="38"/>
                  </a:lnTo>
                  <a:lnTo>
                    <a:pt x="48" y="28"/>
                  </a:lnTo>
                  <a:lnTo>
                    <a:pt x="48" y="16"/>
                  </a:lnTo>
                  <a:lnTo>
                    <a:pt x="44" y="3"/>
                  </a:lnTo>
                  <a:close/>
                </a:path>
              </a:pathLst>
            </a:custGeom>
            <a:solidFill>
              <a:srgbClr val="7F3F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42" name="Freeform 159">
              <a:extLst>
                <a:ext uri="{FF2B5EF4-FFF2-40B4-BE49-F238E27FC236}">
                  <a16:creationId xmlns:a16="http://schemas.microsoft.com/office/drawing/2014/main" id="{432F0676-91B5-5D60-83B6-D22DD7065320}"/>
                </a:ext>
              </a:extLst>
            </p:cNvPr>
            <p:cNvSpPr>
              <a:spLocks/>
            </p:cNvSpPr>
            <p:nvPr/>
          </p:nvSpPr>
          <p:spPr bwMode="auto">
            <a:xfrm>
              <a:off x="2707" y="1155"/>
              <a:ext cx="61" cy="32"/>
            </a:xfrm>
            <a:custGeom>
              <a:avLst/>
              <a:gdLst>
                <a:gd name="T0" fmla="*/ 51 w 61"/>
                <a:gd name="T1" fmla="*/ 13 h 32"/>
                <a:gd name="T2" fmla="*/ 49 w 61"/>
                <a:gd name="T3" fmla="*/ 10 h 32"/>
                <a:gd name="T4" fmla="*/ 46 w 61"/>
                <a:gd name="T5" fmla="*/ 8 h 32"/>
                <a:gd name="T6" fmla="*/ 41 w 61"/>
                <a:gd name="T7" fmla="*/ 5 h 32"/>
                <a:gd name="T8" fmla="*/ 34 w 61"/>
                <a:gd name="T9" fmla="*/ 3 h 32"/>
                <a:gd name="T10" fmla="*/ 28 w 61"/>
                <a:gd name="T11" fmla="*/ 0 h 32"/>
                <a:gd name="T12" fmla="*/ 19 w 61"/>
                <a:gd name="T13" fmla="*/ 0 h 32"/>
                <a:gd name="T14" fmla="*/ 10 w 61"/>
                <a:gd name="T15" fmla="*/ 1 h 32"/>
                <a:gd name="T16" fmla="*/ 0 w 61"/>
                <a:gd name="T17" fmla="*/ 6 h 32"/>
                <a:gd name="T18" fmla="*/ 1 w 61"/>
                <a:gd name="T19" fmla="*/ 6 h 32"/>
                <a:gd name="T20" fmla="*/ 5 w 61"/>
                <a:gd name="T21" fmla="*/ 5 h 32"/>
                <a:gd name="T22" fmla="*/ 11 w 61"/>
                <a:gd name="T23" fmla="*/ 4 h 32"/>
                <a:gd name="T24" fmla="*/ 18 w 61"/>
                <a:gd name="T25" fmla="*/ 4 h 32"/>
                <a:gd name="T26" fmla="*/ 26 w 61"/>
                <a:gd name="T27" fmla="*/ 4 h 32"/>
                <a:gd name="T28" fmla="*/ 33 w 61"/>
                <a:gd name="T29" fmla="*/ 6 h 32"/>
                <a:gd name="T30" fmla="*/ 41 w 61"/>
                <a:gd name="T31" fmla="*/ 10 h 32"/>
                <a:gd name="T32" fmla="*/ 48 w 61"/>
                <a:gd name="T33" fmla="*/ 17 h 32"/>
                <a:gd name="T34" fmla="*/ 50 w 61"/>
                <a:gd name="T35" fmla="*/ 19 h 32"/>
                <a:gd name="T36" fmla="*/ 52 w 61"/>
                <a:gd name="T37" fmla="*/ 23 h 32"/>
                <a:gd name="T38" fmla="*/ 53 w 61"/>
                <a:gd name="T39" fmla="*/ 26 h 32"/>
                <a:gd name="T40" fmla="*/ 56 w 61"/>
                <a:gd name="T41" fmla="*/ 30 h 32"/>
                <a:gd name="T42" fmla="*/ 57 w 61"/>
                <a:gd name="T43" fmla="*/ 32 h 32"/>
                <a:gd name="T44" fmla="*/ 58 w 61"/>
                <a:gd name="T45" fmla="*/ 32 h 32"/>
                <a:gd name="T46" fmla="*/ 60 w 61"/>
                <a:gd name="T47" fmla="*/ 32 h 32"/>
                <a:gd name="T48" fmla="*/ 61 w 61"/>
                <a:gd name="T49" fmla="*/ 29 h 32"/>
                <a:gd name="T50" fmla="*/ 59 w 61"/>
                <a:gd name="T51" fmla="*/ 25 h 32"/>
                <a:gd name="T52" fmla="*/ 57 w 61"/>
                <a:gd name="T53" fmla="*/ 20 h 32"/>
                <a:gd name="T54" fmla="*/ 55 w 61"/>
                <a:gd name="T55" fmla="*/ 17 h 32"/>
                <a:gd name="T56" fmla="*/ 51 w 61"/>
                <a:gd name="T57" fmla="*/ 13 h 3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1"/>
                <a:gd name="T88" fmla="*/ 0 h 32"/>
                <a:gd name="T89" fmla="*/ 61 w 61"/>
                <a:gd name="T90" fmla="*/ 32 h 3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1" h="32">
                  <a:moveTo>
                    <a:pt x="51" y="13"/>
                  </a:moveTo>
                  <a:lnTo>
                    <a:pt x="49" y="10"/>
                  </a:lnTo>
                  <a:lnTo>
                    <a:pt x="46" y="8"/>
                  </a:lnTo>
                  <a:lnTo>
                    <a:pt x="41" y="5"/>
                  </a:lnTo>
                  <a:lnTo>
                    <a:pt x="34" y="3"/>
                  </a:lnTo>
                  <a:lnTo>
                    <a:pt x="28" y="0"/>
                  </a:lnTo>
                  <a:lnTo>
                    <a:pt x="19" y="0"/>
                  </a:lnTo>
                  <a:lnTo>
                    <a:pt x="10" y="1"/>
                  </a:lnTo>
                  <a:lnTo>
                    <a:pt x="0" y="6"/>
                  </a:lnTo>
                  <a:lnTo>
                    <a:pt x="1" y="6"/>
                  </a:lnTo>
                  <a:lnTo>
                    <a:pt x="5" y="5"/>
                  </a:lnTo>
                  <a:lnTo>
                    <a:pt x="11" y="4"/>
                  </a:lnTo>
                  <a:lnTo>
                    <a:pt x="18" y="4"/>
                  </a:lnTo>
                  <a:lnTo>
                    <a:pt x="26" y="4"/>
                  </a:lnTo>
                  <a:lnTo>
                    <a:pt x="33" y="6"/>
                  </a:lnTo>
                  <a:lnTo>
                    <a:pt x="41" y="10"/>
                  </a:lnTo>
                  <a:lnTo>
                    <a:pt x="48" y="17"/>
                  </a:lnTo>
                  <a:lnTo>
                    <a:pt x="50" y="19"/>
                  </a:lnTo>
                  <a:lnTo>
                    <a:pt x="52" y="23"/>
                  </a:lnTo>
                  <a:lnTo>
                    <a:pt x="53" y="26"/>
                  </a:lnTo>
                  <a:lnTo>
                    <a:pt x="56" y="30"/>
                  </a:lnTo>
                  <a:lnTo>
                    <a:pt x="57" y="32"/>
                  </a:lnTo>
                  <a:lnTo>
                    <a:pt x="58" y="32"/>
                  </a:lnTo>
                  <a:lnTo>
                    <a:pt x="60" y="32"/>
                  </a:lnTo>
                  <a:lnTo>
                    <a:pt x="61" y="29"/>
                  </a:lnTo>
                  <a:lnTo>
                    <a:pt x="59" y="25"/>
                  </a:lnTo>
                  <a:lnTo>
                    <a:pt x="57" y="20"/>
                  </a:lnTo>
                  <a:lnTo>
                    <a:pt x="55" y="17"/>
                  </a:lnTo>
                  <a:lnTo>
                    <a:pt x="51"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43" name="Freeform 160">
              <a:extLst>
                <a:ext uri="{FF2B5EF4-FFF2-40B4-BE49-F238E27FC236}">
                  <a16:creationId xmlns:a16="http://schemas.microsoft.com/office/drawing/2014/main" id="{AB007F49-8B9D-BDCC-54ED-DDDECAA9E5BD}"/>
                </a:ext>
              </a:extLst>
            </p:cNvPr>
            <p:cNvSpPr>
              <a:spLocks/>
            </p:cNvSpPr>
            <p:nvPr/>
          </p:nvSpPr>
          <p:spPr bwMode="auto">
            <a:xfrm>
              <a:off x="2795" y="1183"/>
              <a:ext cx="66" cy="27"/>
            </a:xfrm>
            <a:custGeom>
              <a:avLst/>
              <a:gdLst>
                <a:gd name="T0" fmla="*/ 18 w 66"/>
                <a:gd name="T1" fmla="*/ 0 h 27"/>
                <a:gd name="T2" fmla="*/ 21 w 66"/>
                <a:gd name="T3" fmla="*/ 0 h 27"/>
                <a:gd name="T4" fmla="*/ 26 w 66"/>
                <a:gd name="T5" fmla="*/ 0 h 27"/>
                <a:gd name="T6" fmla="*/ 32 w 66"/>
                <a:gd name="T7" fmla="*/ 1 h 27"/>
                <a:gd name="T8" fmla="*/ 39 w 66"/>
                <a:gd name="T9" fmla="*/ 2 h 27"/>
                <a:gd name="T10" fmla="*/ 46 w 66"/>
                <a:gd name="T11" fmla="*/ 6 h 27"/>
                <a:gd name="T12" fmla="*/ 54 w 66"/>
                <a:gd name="T13" fmla="*/ 11 h 27"/>
                <a:gd name="T14" fmla="*/ 60 w 66"/>
                <a:gd name="T15" fmla="*/ 18 h 27"/>
                <a:gd name="T16" fmla="*/ 66 w 66"/>
                <a:gd name="T17" fmla="*/ 27 h 27"/>
                <a:gd name="T18" fmla="*/ 65 w 66"/>
                <a:gd name="T19" fmla="*/ 26 h 27"/>
                <a:gd name="T20" fmla="*/ 63 w 66"/>
                <a:gd name="T21" fmla="*/ 23 h 27"/>
                <a:gd name="T22" fmla="*/ 58 w 66"/>
                <a:gd name="T23" fmla="*/ 18 h 27"/>
                <a:gd name="T24" fmla="*/ 51 w 66"/>
                <a:gd name="T25" fmla="*/ 14 h 27"/>
                <a:gd name="T26" fmla="*/ 45 w 66"/>
                <a:gd name="T27" fmla="*/ 9 h 27"/>
                <a:gd name="T28" fmla="*/ 37 w 66"/>
                <a:gd name="T29" fmla="*/ 6 h 27"/>
                <a:gd name="T30" fmla="*/ 28 w 66"/>
                <a:gd name="T31" fmla="*/ 4 h 27"/>
                <a:gd name="T32" fmla="*/ 19 w 66"/>
                <a:gd name="T33" fmla="*/ 5 h 27"/>
                <a:gd name="T34" fmla="*/ 15 w 66"/>
                <a:gd name="T35" fmla="*/ 6 h 27"/>
                <a:gd name="T36" fmla="*/ 11 w 66"/>
                <a:gd name="T37" fmla="*/ 7 h 27"/>
                <a:gd name="T38" fmla="*/ 8 w 66"/>
                <a:gd name="T39" fmla="*/ 9 h 27"/>
                <a:gd name="T40" fmla="*/ 5 w 66"/>
                <a:gd name="T41" fmla="*/ 11 h 27"/>
                <a:gd name="T42" fmla="*/ 2 w 66"/>
                <a:gd name="T43" fmla="*/ 13 h 27"/>
                <a:gd name="T44" fmla="*/ 1 w 66"/>
                <a:gd name="T45" fmla="*/ 11 h 27"/>
                <a:gd name="T46" fmla="*/ 0 w 66"/>
                <a:gd name="T47" fmla="*/ 10 h 27"/>
                <a:gd name="T48" fmla="*/ 0 w 66"/>
                <a:gd name="T49" fmla="*/ 8 h 27"/>
                <a:gd name="T50" fmla="*/ 5 w 66"/>
                <a:gd name="T51" fmla="*/ 5 h 27"/>
                <a:gd name="T52" fmla="*/ 9 w 66"/>
                <a:gd name="T53" fmla="*/ 2 h 27"/>
                <a:gd name="T54" fmla="*/ 13 w 66"/>
                <a:gd name="T55" fmla="*/ 1 h 27"/>
                <a:gd name="T56" fmla="*/ 18 w 66"/>
                <a:gd name="T57" fmla="*/ 0 h 2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6"/>
                <a:gd name="T88" fmla="*/ 0 h 27"/>
                <a:gd name="T89" fmla="*/ 66 w 66"/>
                <a:gd name="T90" fmla="*/ 27 h 2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6" h="27">
                  <a:moveTo>
                    <a:pt x="18" y="0"/>
                  </a:moveTo>
                  <a:lnTo>
                    <a:pt x="21" y="0"/>
                  </a:lnTo>
                  <a:lnTo>
                    <a:pt x="26" y="0"/>
                  </a:lnTo>
                  <a:lnTo>
                    <a:pt x="32" y="1"/>
                  </a:lnTo>
                  <a:lnTo>
                    <a:pt x="39" y="2"/>
                  </a:lnTo>
                  <a:lnTo>
                    <a:pt x="46" y="6"/>
                  </a:lnTo>
                  <a:lnTo>
                    <a:pt x="54" y="11"/>
                  </a:lnTo>
                  <a:lnTo>
                    <a:pt x="60" y="18"/>
                  </a:lnTo>
                  <a:lnTo>
                    <a:pt x="66" y="27"/>
                  </a:lnTo>
                  <a:lnTo>
                    <a:pt x="65" y="26"/>
                  </a:lnTo>
                  <a:lnTo>
                    <a:pt x="63" y="23"/>
                  </a:lnTo>
                  <a:lnTo>
                    <a:pt x="58" y="18"/>
                  </a:lnTo>
                  <a:lnTo>
                    <a:pt x="51" y="14"/>
                  </a:lnTo>
                  <a:lnTo>
                    <a:pt x="45" y="9"/>
                  </a:lnTo>
                  <a:lnTo>
                    <a:pt x="37" y="6"/>
                  </a:lnTo>
                  <a:lnTo>
                    <a:pt x="28" y="4"/>
                  </a:lnTo>
                  <a:lnTo>
                    <a:pt x="19" y="5"/>
                  </a:lnTo>
                  <a:lnTo>
                    <a:pt x="15" y="6"/>
                  </a:lnTo>
                  <a:lnTo>
                    <a:pt x="11" y="7"/>
                  </a:lnTo>
                  <a:lnTo>
                    <a:pt x="8" y="9"/>
                  </a:lnTo>
                  <a:lnTo>
                    <a:pt x="5" y="11"/>
                  </a:lnTo>
                  <a:lnTo>
                    <a:pt x="2" y="13"/>
                  </a:lnTo>
                  <a:lnTo>
                    <a:pt x="1" y="11"/>
                  </a:lnTo>
                  <a:lnTo>
                    <a:pt x="0" y="10"/>
                  </a:lnTo>
                  <a:lnTo>
                    <a:pt x="0" y="8"/>
                  </a:lnTo>
                  <a:lnTo>
                    <a:pt x="5" y="5"/>
                  </a:lnTo>
                  <a:lnTo>
                    <a:pt x="9" y="2"/>
                  </a:lnTo>
                  <a:lnTo>
                    <a:pt x="13" y="1"/>
                  </a:lnTo>
                  <a:lnTo>
                    <a:pt x="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44" name="Freeform 161">
              <a:extLst>
                <a:ext uri="{FF2B5EF4-FFF2-40B4-BE49-F238E27FC236}">
                  <a16:creationId xmlns:a16="http://schemas.microsoft.com/office/drawing/2014/main" id="{1164B696-D968-6F27-209D-B056168D25F1}"/>
                </a:ext>
              </a:extLst>
            </p:cNvPr>
            <p:cNvSpPr>
              <a:spLocks/>
            </p:cNvSpPr>
            <p:nvPr/>
          </p:nvSpPr>
          <p:spPr bwMode="auto">
            <a:xfrm>
              <a:off x="2702" y="1177"/>
              <a:ext cx="55" cy="31"/>
            </a:xfrm>
            <a:custGeom>
              <a:avLst/>
              <a:gdLst>
                <a:gd name="T0" fmla="*/ 32 w 55"/>
                <a:gd name="T1" fmla="*/ 15 h 31"/>
                <a:gd name="T2" fmla="*/ 44 w 55"/>
                <a:gd name="T3" fmla="*/ 22 h 31"/>
                <a:gd name="T4" fmla="*/ 52 w 55"/>
                <a:gd name="T5" fmla="*/ 26 h 31"/>
                <a:gd name="T6" fmla="*/ 54 w 55"/>
                <a:gd name="T7" fmla="*/ 30 h 31"/>
                <a:gd name="T8" fmla="*/ 55 w 55"/>
                <a:gd name="T9" fmla="*/ 31 h 31"/>
                <a:gd name="T10" fmla="*/ 55 w 55"/>
                <a:gd name="T11" fmla="*/ 29 h 31"/>
                <a:gd name="T12" fmla="*/ 53 w 55"/>
                <a:gd name="T13" fmla="*/ 24 h 31"/>
                <a:gd name="T14" fmla="*/ 50 w 55"/>
                <a:gd name="T15" fmla="*/ 16 h 31"/>
                <a:gd name="T16" fmla="*/ 45 w 55"/>
                <a:gd name="T17" fmla="*/ 10 h 31"/>
                <a:gd name="T18" fmla="*/ 37 w 55"/>
                <a:gd name="T19" fmla="*/ 3 h 31"/>
                <a:gd name="T20" fmla="*/ 28 w 55"/>
                <a:gd name="T21" fmla="*/ 0 h 31"/>
                <a:gd name="T22" fmla="*/ 16 w 55"/>
                <a:gd name="T23" fmla="*/ 0 h 31"/>
                <a:gd name="T24" fmla="*/ 0 w 55"/>
                <a:gd name="T25" fmla="*/ 4 h 31"/>
                <a:gd name="T26" fmla="*/ 3 w 55"/>
                <a:gd name="T27" fmla="*/ 4 h 31"/>
                <a:gd name="T28" fmla="*/ 8 w 55"/>
                <a:gd name="T29" fmla="*/ 6 h 31"/>
                <a:gd name="T30" fmla="*/ 17 w 55"/>
                <a:gd name="T31" fmla="*/ 10 h 31"/>
                <a:gd name="T32" fmla="*/ 32 w 55"/>
                <a:gd name="T33" fmla="*/ 15 h 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5"/>
                <a:gd name="T52" fmla="*/ 0 h 31"/>
                <a:gd name="T53" fmla="*/ 55 w 55"/>
                <a:gd name="T54" fmla="*/ 31 h 3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5" h="31">
                  <a:moveTo>
                    <a:pt x="32" y="15"/>
                  </a:moveTo>
                  <a:lnTo>
                    <a:pt x="44" y="22"/>
                  </a:lnTo>
                  <a:lnTo>
                    <a:pt x="52" y="26"/>
                  </a:lnTo>
                  <a:lnTo>
                    <a:pt x="54" y="30"/>
                  </a:lnTo>
                  <a:lnTo>
                    <a:pt x="55" y="31"/>
                  </a:lnTo>
                  <a:lnTo>
                    <a:pt x="55" y="29"/>
                  </a:lnTo>
                  <a:lnTo>
                    <a:pt x="53" y="24"/>
                  </a:lnTo>
                  <a:lnTo>
                    <a:pt x="50" y="16"/>
                  </a:lnTo>
                  <a:lnTo>
                    <a:pt x="45" y="10"/>
                  </a:lnTo>
                  <a:lnTo>
                    <a:pt x="37" y="3"/>
                  </a:lnTo>
                  <a:lnTo>
                    <a:pt x="28" y="0"/>
                  </a:lnTo>
                  <a:lnTo>
                    <a:pt x="16" y="0"/>
                  </a:lnTo>
                  <a:lnTo>
                    <a:pt x="0" y="4"/>
                  </a:lnTo>
                  <a:lnTo>
                    <a:pt x="3" y="4"/>
                  </a:lnTo>
                  <a:lnTo>
                    <a:pt x="8" y="6"/>
                  </a:lnTo>
                  <a:lnTo>
                    <a:pt x="17" y="10"/>
                  </a:lnTo>
                  <a:lnTo>
                    <a:pt x="32" y="15"/>
                  </a:lnTo>
                  <a:close/>
                </a:path>
              </a:pathLst>
            </a:custGeom>
            <a:solidFill>
              <a:srgbClr val="7F3F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45" name="Freeform 162">
              <a:extLst>
                <a:ext uri="{FF2B5EF4-FFF2-40B4-BE49-F238E27FC236}">
                  <a16:creationId xmlns:a16="http://schemas.microsoft.com/office/drawing/2014/main" id="{0DE1FAA2-1106-4582-773E-FBC26CD5328F}"/>
                </a:ext>
              </a:extLst>
            </p:cNvPr>
            <p:cNvSpPr>
              <a:spLocks/>
            </p:cNvSpPr>
            <p:nvPr/>
          </p:nvSpPr>
          <p:spPr bwMode="auto">
            <a:xfrm>
              <a:off x="2700" y="1174"/>
              <a:ext cx="57" cy="34"/>
            </a:xfrm>
            <a:custGeom>
              <a:avLst/>
              <a:gdLst>
                <a:gd name="T0" fmla="*/ 57 w 57"/>
                <a:gd name="T1" fmla="*/ 34 h 34"/>
                <a:gd name="T2" fmla="*/ 57 w 57"/>
                <a:gd name="T3" fmla="*/ 33 h 34"/>
                <a:gd name="T4" fmla="*/ 56 w 57"/>
                <a:gd name="T5" fmla="*/ 30 h 34"/>
                <a:gd name="T6" fmla="*/ 54 w 57"/>
                <a:gd name="T7" fmla="*/ 26 h 34"/>
                <a:gd name="T8" fmla="*/ 49 w 57"/>
                <a:gd name="T9" fmla="*/ 22 h 34"/>
                <a:gd name="T10" fmla="*/ 44 w 57"/>
                <a:gd name="T11" fmla="*/ 17 h 34"/>
                <a:gd name="T12" fmla="*/ 36 w 57"/>
                <a:gd name="T13" fmla="*/ 14 h 34"/>
                <a:gd name="T14" fmla="*/ 26 w 57"/>
                <a:gd name="T15" fmla="*/ 10 h 34"/>
                <a:gd name="T16" fmla="*/ 14 w 57"/>
                <a:gd name="T17" fmla="*/ 9 h 34"/>
                <a:gd name="T18" fmla="*/ 6 w 57"/>
                <a:gd name="T19" fmla="*/ 8 h 34"/>
                <a:gd name="T20" fmla="*/ 2 w 57"/>
                <a:gd name="T21" fmla="*/ 5 h 34"/>
                <a:gd name="T22" fmla="*/ 0 w 57"/>
                <a:gd name="T23" fmla="*/ 1 h 34"/>
                <a:gd name="T24" fmla="*/ 0 w 57"/>
                <a:gd name="T25" fmla="*/ 0 h 34"/>
                <a:gd name="T26" fmla="*/ 0 w 57"/>
                <a:gd name="T27" fmla="*/ 3 h 34"/>
                <a:gd name="T28" fmla="*/ 0 w 57"/>
                <a:gd name="T29" fmla="*/ 9 h 34"/>
                <a:gd name="T30" fmla="*/ 4 w 57"/>
                <a:gd name="T31" fmla="*/ 15 h 34"/>
                <a:gd name="T32" fmla="*/ 11 w 57"/>
                <a:gd name="T33" fmla="*/ 16 h 34"/>
                <a:gd name="T34" fmla="*/ 19 w 57"/>
                <a:gd name="T35" fmla="*/ 16 h 34"/>
                <a:gd name="T36" fmla="*/ 27 w 57"/>
                <a:gd name="T37" fmla="*/ 17 h 34"/>
                <a:gd name="T38" fmla="*/ 35 w 57"/>
                <a:gd name="T39" fmla="*/ 19 h 34"/>
                <a:gd name="T40" fmla="*/ 43 w 57"/>
                <a:gd name="T41" fmla="*/ 23 h 34"/>
                <a:gd name="T42" fmla="*/ 48 w 57"/>
                <a:gd name="T43" fmla="*/ 27 h 34"/>
                <a:gd name="T44" fmla="*/ 53 w 57"/>
                <a:gd name="T45" fmla="*/ 30 h 34"/>
                <a:gd name="T46" fmla="*/ 56 w 57"/>
                <a:gd name="T47" fmla="*/ 33 h 34"/>
                <a:gd name="T48" fmla="*/ 57 w 57"/>
                <a:gd name="T49" fmla="*/ 34 h 3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7"/>
                <a:gd name="T76" fmla="*/ 0 h 34"/>
                <a:gd name="T77" fmla="*/ 57 w 57"/>
                <a:gd name="T78" fmla="*/ 34 h 3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7" h="34">
                  <a:moveTo>
                    <a:pt x="57" y="34"/>
                  </a:moveTo>
                  <a:lnTo>
                    <a:pt x="57" y="33"/>
                  </a:lnTo>
                  <a:lnTo>
                    <a:pt x="56" y="30"/>
                  </a:lnTo>
                  <a:lnTo>
                    <a:pt x="54" y="26"/>
                  </a:lnTo>
                  <a:lnTo>
                    <a:pt x="49" y="22"/>
                  </a:lnTo>
                  <a:lnTo>
                    <a:pt x="44" y="17"/>
                  </a:lnTo>
                  <a:lnTo>
                    <a:pt x="36" y="14"/>
                  </a:lnTo>
                  <a:lnTo>
                    <a:pt x="26" y="10"/>
                  </a:lnTo>
                  <a:lnTo>
                    <a:pt x="14" y="9"/>
                  </a:lnTo>
                  <a:lnTo>
                    <a:pt x="6" y="8"/>
                  </a:lnTo>
                  <a:lnTo>
                    <a:pt x="2" y="5"/>
                  </a:lnTo>
                  <a:lnTo>
                    <a:pt x="0" y="1"/>
                  </a:lnTo>
                  <a:lnTo>
                    <a:pt x="0" y="0"/>
                  </a:lnTo>
                  <a:lnTo>
                    <a:pt x="0" y="3"/>
                  </a:lnTo>
                  <a:lnTo>
                    <a:pt x="0" y="9"/>
                  </a:lnTo>
                  <a:lnTo>
                    <a:pt x="4" y="15"/>
                  </a:lnTo>
                  <a:lnTo>
                    <a:pt x="11" y="16"/>
                  </a:lnTo>
                  <a:lnTo>
                    <a:pt x="19" y="16"/>
                  </a:lnTo>
                  <a:lnTo>
                    <a:pt x="27" y="17"/>
                  </a:lnTo>
                  <a:lnTo>
                    <a:pt x="35" y="19"/>
                  </a:lnTo>
                  <a:lnTo>
                    <a:pt x="43" y="23"/>
                  </a:lnTo>
                  <a:lnTo>
                    <a:pt x="48" y="27"/>
                  </a:lnTo>
                  <a:lnTo>
                    <a:pt x="53" y="30"/>
                  </a:lnTo>
                  <a:lnTo>
                    <a:pt x="56" y="33"/>
                  </a:lnTo>
                  <a:lnTo>
                    <a:pt x="57"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46" name="Freeform 163">
              <a:extLst>
                <a:ext uri="{FF2B5EF4-FFF2-40B4-BE49-F238E27FC236}">
                  <a16:creationId xmlns:a16="http://schemas.microsoft.com/office/drawing/2014/main" id="{8331A48E-009B-2639-934D-272E8C28289E}"/>
                </a:ext>
              </a:extLst>
            </p:cNvPr>
            <p:cNvSpPr>
              <a:spLocks/>
            </p:cNvSpPr>
            <p:nvPr/>
          </p:nvSpPr>
          <p:spPr bwMode="auto">
            <a:xfrm>
              <a:off x="2787" y="1202"/>
              <a:ext cx="63" cy="20"/>
            </a:xfrm>
            <a:custGeom>
              <a:avLst/>
              <a:gdLst>
                <a:gd name="T0" fmla="*/ 29 w 63"/>
                <a:gd name="T1" fmla="*/ 15 h 20"/>
                <a:gd name="T2" fmla="*/ 15 w 63"/>
                <a:gd name="T3" fmla="*/ 14 h 20"/>
                <a:gd name="T4" fmla="*/ 6 w 63"/>
                <a:gd name="T5" fmla="*/ 14 h 20"/>
                <a:gd name="T6" fmla="*/ 1 w 63"/>
                <a:gd name="T7" fmla="*/ 15 h 20"/>
                <a:gd name="T8" fmla="*/ 0 w 63"/>
                <a:gd name="T9" fmla="*/ 16 h 20"/>
                <a:gd name="T10" fmla="*/ 1 w 63"/>
                <a:gd name="T11" fmla="*/ 15 h 20"/>
                <a:gd name="T12" fmla="*/ 6 w 63"/>
                <a:gd name="T13" fmla="*/ 10 h 20"/>
                <a:gd name="T14" fmla="*/ 13 w 63"/>
                <a:gd name="T15" fmla="*/ 7 h 20"/>
                <a:gd name="T16" fmla="*/ 21 w 63"/>
                <a:gd name="T17" fmla="*/ 2 h 20"/>
                <a:gd name="T18" fmla="*/ 30 w 63"/>
                <a:gd name="T19" fmla="*/ 0 h 20"/>
                <a:gd name="T20" fmla="*/ 42 w 63"/>
                <a:gd name="T21" fmla="*/ 2 h 20"/>
                <a:gd name="T22" fmla="*/ 52 w 63"/>
                <a:gd name="T23" fmla="*/ 8 h 20"/>
                <a:gd name="T24" fmla="*/ 63 w 63"/>
                <a:gd name="T25" fmla="*/ 20 h 20"/>
                <a:gd name="T26" fmla="*/ 63 w 63"/>
                <a:gd name="T27" fmla="*/ 20 h 20"/>
                <a:gd name="T28" fmla="*/ 61 w 63"/>
                <a:gd name="T29" fmla="*/ 20 h 20"/>
                <a:gd name="T30" fmla="*/ 58 w 63"/>
                <a:gd name="T31" fmla="*/ 19 h 20"/>
                <a:gd name="T32" fmla="*/ 55 w 63"/>
                <a:gd name="T33" fmla="*/ 19 h 20"/>
                <a:gd name="T34" fmla="*/ 50 w 63"/>
                <a:gd name="T35" fmla="*/ 18 h 20"/>
                <a:gd name="T36" fmla="*/ 45 w 63"/>
                <a:gd name="T37" fmla="*/ 17 h 20"/>
                <a:gd name="T38" fmla="*/ 37 w 63"/>
                <a:gd name="T39" fmla="*/ 16 h 20"/>
                <a:gd name="T40" fmla="*/ 29 w 63"/>
                <a:gd name="T41" fmla="*/ 15 h 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3"/>
                <a:gd name="T64" fmla="*/ 0 h 20"/>
                <a:gd name="T65" fmla="*/ 63 w 63"/>
                <a:gd name="T66" fmla="*/ 20 h 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3" h="20">
                  <a:moveTo>
                    <a:pt x="29" y="15"/>
                  </a:moveTo>
                  <a:lnTo>
                    <a:pt x="15" y="14"/>
                  </a:lnTo>
                  <a:lnTo>
                    <a:pt x="6" y="14"/>
                  </a:lnTo>
                  <a:lnTo>
                    <a:pt x="1" y="15"/>
                  </a:lnTo>
                  <a:lnTo>
                    <a:pt x="0" y="16"/>
                  </a:lnTo>
                  <a:lnTo>
                    <a:pt x="1" y="15"/>
                  </a:lnTo>
                  <a:lnTo>
                    <a:pt x="6" y="10"/>
                  </a:lnTo>
                  <a:lnTo>
                    <a:pt x="13" y="7"/>
                  </a:lnTo>
                  <a:lnTo>
                    <a:pt x="21" y="2"/>
                  </a:lnTo>
                  <a:lnTo>
                    <a:pt x="30" y="0"/>
                  </a:lnTo>
                  <a:lnTo>
                    <a:pt x="42" y="2"/>
                  </a:lnTo>
                  <a:lnTo>
                    <a:pt x="52" y="8"/>
                  </a:lnTo>
                  <a:lnTo>
                    <a:pt x="63" y="20"/>
                  </a:lnTo>
                  <a:lnTo>
                    <a:pt x="61" y="20"/>
                  </a:lnTo>
                  <a:lnTo>
                    <a:pt x="58" y="19"/>
                  </a:lnTo>
                  <a:lnTo>
                    <a:pt x="55" y="19"/>
                  </a:lnTo>
                  <a:lnTo>
                    <a:pt x="50" y="18"/>
                  </a:lnTo>
                  <a:lnTo>
                    <a:pt x="45" y="17"/>
                  </a:lnTo>
                  <a:lnTo>
                    <a:pt x="37" y="16"/>
                  </a:lnTo>
                  <a:lnTo>
                    <a:pt x="29" y="15"/>
                  </a:lnTo>
                  <a:close/>
                </a:path>
              </a:pathLst>
            </a:custGeom>
            <a:solidFill>
              <a:srgbClr val="7F3F1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47" name="Freeform 164">
              <a:extLst>
                <a:ext uri="{FF2B5EF4-FFF2-40B4-BE49-F238E27FC236}">
                  <a16:creationId xmlns:a16="http://schemas.microsoft.com/office/drawing/2014/main" id="{60934A77-F7F0-1618-350D-641109ACCE94}"/>
                </a:ext>
              </a:extLst>
            </p:cNvPr>
            <p:cNvSpPr>
              <a:spLocks/>
            </p:cNvSpPr>
            <p:nvPr/>
          </p:nvSpPr>
          <p:spPr bwMode="auto">
            <a:xfrm>
              <a:off x="2787" y="1211"/>
              <a:ext cx="67" cy="18"/>
            </a:xfrm>
            <a:custGeom>
              <a:avLst/>
              <a:gdLst>
                <a:gd name="T0" fmla="*/ 0 w 67"/>
                <a:gd name="T1" fmla="*/ 7 h 18"/>
                <a:gd name="T2" fmla="*/ 1 w 67"/>
                <a:gd name="T3" fmla="*/ 6 h 18"/>
                <a:gd name="T4" fmla="*/ 4 w 67"/>
                <a:gd name="T5" fmla="*/ 5 h 18"/>
                <a:gd name="T6" fmla="*/ 8 w 67"/>
                <a:gd name="T7" fmla="*/ 4 h 18"/>
                <a:gd name="T8" fmla="*/ 14 w 67"/>
                <a:gd name="T9" fmla="*/ 1 h 18"/>
                <a:gd name="T10" fmla="*/ 20 w 67"/>
                <a:gd name="T11" fmla="*/ 0 h 18"/>
                <a:gd name="T12" fmla="*/ 29 w 67"/>
                <a:gd name="T13" fmla="*/ 1 h 18"/>
                <a:gd name="T14" fmla="*/ 39 w 67"/>
                <a:gd name="T15" fmla="*/ 2 h 18"/>
                <a:gd name="T16" fmla="*/ 50 w 67"/>
                <a:gd name="T17" fmla="*/ 7 h 18"/>
                <a:gd name="T18" fmla="*/ 58 w 67"/>
                <a:gd name="T19" fmla="*/ 9 h 18"/>
                <a:gd name="T20" fmla="*/ 63 w 67"/>
                <a:gd name="T21" fmla="*/ 9 h 18"/>
                <a:gd name="T22" fmla="*/ 66 w 67"/>
                <a:gd name="T23" fmla="*/ 9 h 18"/>
                <a:gd name="T24" fmla="*/ 67 w 67"/>
                <a:gd name="T25" fmla="*/ 9 h 18"/>
                <a:gd name="T26" fmla="*/ 66 w 67"/>
                <a:gd name="T27" fmla="*/ 11 h 18"/>
                <a:gd name="T28" fmla="*/ 64 w 67"/>
                <a:gd name="T29" fmla="*/ 16 h 18"/>
                <a:gd name="T30" fmla="*/ 58 w 67"/>
                <a:gd name="T31" fmla="*/ 18 h 18"/>
                <a:gd name="T32" fmla="*/ 49 w 67"/>
                <a:gd name="T33" fmla="*/ 15 h 18"/>
                <a:gd name="T34" fmla="*/ 42 w 67"/>
                <a:gd name="T35" fmla="*/ 9 h 18"/>
                <a:gd name="T36" fmla="*/ 34 w 67"/>
                <a:gd name="T37" fmla="*/ 7 h 18"/>
                <a:gd name="T38" fmla="*/ 26 w 67"/>
                <a:gd name="T39" fmla="*/ 5 h 18"/>
                <a:gd name="T40" fmla="*/ 18 w 67"/>
                <a:gd name="T41" fmla="*/ 5 h 18"/>
                <a:gd name="T42" fmla="*/ 10 w 67"/>
                <a:gd name="T43" fmla="*/ 5 h 18"/>
                <a:gd name="T44" fmla="*/ 5 w 67"/>
                <a:gd name="T45" fmla="*/ 6 h 18"/>
                <a:gd name="T46" fmla="*/ 1 w 67"/>
                <a:gd name="T47" fmla="*/ 7 h 18"/>
                <a:gd name="T48" fmla="*/ 0 w 67"/>
                <a:gd name="T49" fmla="*/ 7 h 1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7"/>
                <a:gd name="T76" fmla="*/ 0 h 18"/>
                <a:gd name="T77" fmla="*/ 67 w 67"/>
                <a:gd name="T78" fmla="*/ 18 h 1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7" h="18">
                  <a:moveTo>
                    <a:pt x="0" y="7"/>
                  </a:moveTo>
                  <a:lnTo>
                    <a:pt x="1" y="6"/>
                  </a:lnTo>
                  <a:lnTo>
                    <a:pt x="4" y="5"/>
                  </a:lnTo>
                  <a:lnTo>
                    <a:pt x="8" y="4"/>
                  </a:lnTo>
                  <a:lnTo>
                    <a:pt x="14" y="1"/>
                  </a:lnTo>
                  <a:lnTo>
                    <a:pt x="20" y="0"/>
                  </a:lnTo>
                  <a:lnTo>
                    <a:pt x="29" y="1"/>
                  </a:lnTo>
                  <a:lnTo>
                    <a:pt x="39" y="2"/>
                  </a:lnTo>
                  <a:lnTo>
                    <a:pt x="50" y="7"/>
                  </a:lnTo>
                  <a:lnTo>
                    <a:pt x="58" y="9"/>
                  </a:lnTo>
                  <a:lnTo>
                    <a:pt x="63" y="9"/>
                  </a:lnTo>
                  <a:lnTo>
                    <a:pt x="66" y="9"/>
                  </a:lnTo>
                  <a:lnTo>
                    <a:pt x="67" y="9"/>
                  </a:lnTo>
                  <a:lnTo>
                    <a:pt x="66" y="11"/>
                  </a:lnTo>
                  <a:lnTo>
                    <a:pt x="64" y="16"/>
                  </a:lnTo>
                  <a:lnTo>
                    <a:pt x="58" y="18"/>
                  </a:lnTo>
                  <a:lnTo>
                    <a:pt x="49" y="15"/>
                  </a:lnTo>
                  <a:lnTo>
                    <a:pt x="42" y="9"/>
                  </a:lnTo>
                  <a:lnTo>
                    <a:pt x="34" y="7"/>
                  </a:lnTo>
                  <a:lnTo>
                    <a:pt x="26" y="5"/>
                  </a:lnTo>
                  <a:lnTo>
                    <a:pt x="18" y="5"/>
                  </a:lnTo>
                  <a:lnTo>
                    <a:pt x="10" y="5"/>
                  </a:lnTo>
                  <a:lnTo>
                    <a:pt x="5" y="6"/>
                  </a:lnTo>
                  <a:lnTo>
                    <a:pt x="1" y="7"/>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48" name="Freeform 165">
              <a:extLst>
                <a:ext uri="{FF2B5EF4-FFF2-40B4-BE49-F238E27FC236}">
                  <a16:creationId xmlns:a16="http://schemas.microsoft.com/office/drawing/2014/main" id="{46F163B8-4F35-D85E-26D5-C826FDCD0CAD}"/>
                </a:ext>
              </a:extLst>
            </p:cNvPr>
            <p:cNvSpPr>
              <a:spLocks/>
            </p:cNvSpPr>
            <p:nvPr/>
          </p:nvSpPr>
          <p:spPr bwMode="auto">
            <a:xfrm>
              <a:off x="2846" y="1219"/>
              <a:ext cx="27" cy="41"/>
            </a:xfrm>
            <a:custGeom>
              <a:avLst/>
              <a:gdLst>
                <a:gd name="T0" fmla="*/ 10 w 27"/>
                <a:gd name="T1" fmla="*/ 6 h 41"/>
                <a:gd name="T2" fmla="*/ 14 w 27"/>
                <a:gd name="T3" fmla="*/ 3 h 41"/>
                <a:gd name="T4" fmla="*/ 21 w 27"/>
                <a:gd name="T5" fmla="*/ 0 h 41"/>
                <a:gd name="T6" fmla="*/ 26 w 27"/>
                <a:gd name="T7" fmla="*/ 0 h 41"/>
                <a:gd name="T8" fmla="*/ 27 w 27"/>
                <a:gd name="T9" fmla="*/ 9 h 41"/>
                <a:gd name="T10" fmla="*/ 23 w 27"/>
                <a:gd name="T11" fmla="*/ 23 h 41"/>
                <a:gd name="T12" fmla="*/ 15 w 27"/>
                <a:gd name="T13" fmla="*/ 36 h 41"/>
                <a:gd name="T14" fmla="*/ 7 w 27"/>
                <a:gd name="T15" fmla="*/ 41 h 41"/>
                <a:gd name="T16" fmla="*/ 2 w 27"/>
                <a:gd name="T17" fmla="*/ 36 h 41"/>
                <a:gd name="T18" fmla="*/ 0 w 27"/>
                <a:gd name="T19" fmla="*/ 25 h 41"/>
                <a:gd name="T20" fmla="*/ 4 w 27"/>
                <a:gd name="T21" fmla="*/ 14 h 41"/>
                <a:gd name="T22" fmla="*/ 8 w 27"/>
                <a:gd name="T23" fmla="*/ 8 h 41"/>
                <a:gd name="T24" fmla="*/ 10 w 27"/>
                <a:gd name="T25" fmla="*/ 6 h 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
                <a:gd name="T40" fmla="*/ 0 h 41"/>
                <a:gd name="T41" fmla="*/ 27 w 27"/>
                <a:gd name="T42" fmla="*/ 41 h 4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 h="41">
                  <a:moveTo>
                    <a:pt x="10" y="6"/>
                  </a:moveTo>
                  <a:lnTo>
                    <a:pt x="14" y="3"/>
                  </a:lnTo>
                  <a:lnTo>
                    <a:pt x="21" y="0"/>
                  </a:lnTo>
                  <a:lnTo>
                    <a:pt x="26" y="0"/>
                  </a:lnTo>
                  <a:lnTo>
                    <a:pt x="27" y="9"/>
                  </a:lnTo>
                  <a:lnTo>
                    <a:pt x="23" y="23"/>
                  </a:lnTo>
                  <a:lnTo>
                    <a:pt x="15" y="36"/>
                  </a:lnTo>
                  <a:lnTo>
                    <a:pt x="7" y="41"/>
                  </a:lnTo>
                  <a:lnTo>
                    <a:pt x="2" y="36"/>
                  </a:lnTo>
                  <a:lnTo>
                    <a:pt x="0" y="25"/>
                  </a:lnTo>
                  <a:lnTo>
                    <a:pt x="4" y="14"/>
                  </a:lnTo>
                  <a:lnTo>
                    <a:pt x="8" y="8"/>
                  </a:lnTo>
                  <a:lnTo>
                    <a:pt x="10" y="6"/>
                  </a:lnTo>
                  <a:close/>
                </a:path>
              </a:pathLst>
            </a:custGeom>
            <a:solidFill>
              <a:srgbClr val="A363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49" name="Freeform 166">
              <a:extLst>
                <a:ext uri="{FF2B5EF4-FFF2-40B4-BE49-F238E27FC236}">
                  <a16:creationId xmlns:a16="http://schemas.microsoft.com/office/drawing/2014/main" id="{8B2B98B5-925B-C8F7-835A-E7F1D9DE2503}"/>
                </a:ext>
              </a:extLst>
            </p:cNvPr>
            <p:cNvSpPr>
              <a:spLocks/>
            </p:cNvSpPr>
            <p:nvPr/>
          </p:nvSpPr>
          <p:spPr bwMode="auto">
            <a:xfrm>
              <a:off x="2942" y="1360"/>
              <a:ext cx="24" cy="107"/>
            </a:xfrm>
            <a:custGeom>
              <a:avLst/>
              <a:gdLst>
                <a:gd name="T0" fmla="*/ 24 w 24"/>
                <a:gd name="T1" fmla="*/ 14 h 107"/>
                <a:gd name="T2" fmla="*/ 6 w 24"/>
                <a:gd name="T3" fmla="*/ 0 h 107"/>
                <a:gd name="T4" fmla="*/ 0 w 24"/>
                <a:gd name="T5" fmla="*/ 107 h 107"/>
                <a:gd name="T6" fmla="*/ 24 w 24"/>
                <a:gd name="T7" fmla="*/ 14 h 107"/>
                <a:gd name="T8" fmla="*/ 0 60000 65536"/>
                <a:gd name="T9" fmla="*/ 0 60000 65536"/>
                <a:gd name="T10" fmla="*/ 0 60000 65536"/>
                <a:gd name="T11" fmla="*/ 0 60000 65536"/>
                <a:gd name="T12" fmla="*/ 0 w 24"/>
                <a:gd name="T13" fmla="*/ 0 h 107"/>
                <a:gd name="T14" fmla="*/ 24 w 24"/>
                <a:gd name="T15" fmla="*/ 107 h 107"/>
              </a:gdLst>
              <a:ahLst/>
              <a:cxnLst>
                <a:cxn ang="T8">
                  <a:pos x="T0" y="T1"/>
                </a:cxn>
                <a:cxn ang="T9">
                  <a:pos x="T2" y="T3"/>
                </a:cxn>
                <a:cxn ang="T10">
                  <a:pos x="T4" y="T5"/>
                </a:cxn>
                <a:cxn ang="T11">
                  <a:pos x="T6" y="T7"/>
                </a:cxn>
              </a:cxnLst>
              <a:rect l="T12" t="T13" r="T14" b="T15"/>
              <a:pathLst>
                <a:path w="24" h="107">
                  <a:moveTo>
                    <a:pt x="24" y="14"/>
                  </a:moveTo>
                  <a:lnTo>
                    <a:pt x="6" y="0"/>
                  </a:lnTo>
                  <a:lnTo>
                    <a:pt x="0" y="107"/>
                  </a:lnTo>
                  <a:lnTo>
                    <a:pt x="24"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50" name="Freeform 167">
              <a:extLst>
                <a:ext uri="{FF2B5EF4-FFF2-40B4-BE49-F238E27FC236}">
                  <a16:creationId xmlns:a16="http://schemas.microsoft.com/office/drawing/2014/main" id="{C34F9E3E-AE37-D004-DB61-F3EA7432546E}"/>
                </a:ext>
              </a:extLst>
            </p:cNvPr>
            <p:cNvSpPr>
              <a:spLocks/>
            </p:cNvSpPr>
            <p:nvPr/>
          </p:nvSpPr>
          <p:spPr bwMode="auto">
            <a:xfrm>
              <a:off x="2087" y="1225"/>
              <a:ext cx="62" cy="43"/>
            </a:xfrm>
            <a:custGeom>
              <a:avLst/>
              <a:gdLst>
                <a:gd name="T0" fmla="*/ 62 w 62"/>
                <a:gd name="T1" fmla="*/ 17 h 43"/>
                <a:gd name="T2" fmla="*/ 61 w 62"/>
                <a:gd name="T3" fmla="*/ 26 h 43"/>
                <a:gd name="T4" fmla="*/ 55 w 62"/>
                <a:gd name="T5" fmla="*/ 33 h 43"/>
                <a:gd name="T6" fmla="*/ 46 w 62"/>
                <a:gd name="T7" fmla="*/ 40 h 43"/>
                <a:gd name="T8" fmla="*/ 35 w 62"/>
                <a:gd name="T9" fmla="*/ 43 h 43"/>
                <a:gd name="T10" fmla="*/ 28 w 62"/>
                <a:gd name="T11" fmla="*/ 43 h 43"/>
                <a:gd name="T12" fmla="*/ 23 w 62"/>
                <a:gd name="T13" fmla="*/ 43 h 43"/>
                <a:gd name="T14" fmla="*/ 16 w 62"/>
                <a:gd name="T15" fmla="*/ 42 h 43"/>
                <a:gd name="T16" fmla="*/ 12 w 62"/>
                <a:gd name="T17" fmla="*/ 40 h 43"/>
                <a:gd name="T18" fmla="*/ 7 w 62"/>
                <a:gd name="T19" fmla="*/ 38 h 43"/>
                <a:gd name="T20" fmla="*/ 4 w 62"/>
                <a:gd name="T21" fmla="*/ 34 h 43"/>
                <a:gd name="T22" fmla="*/ 2 w 62"/>
                <a:gd name="T23" fmla="*/ 31 h 43"/>
                <a:gd name="T24" fmla="*/ 0 w 62"/>
                <a:gd name="T25" fmla="*/ 26 h 43"/>
                <a:gd name="T26" fmla="*/ 2 w 62"/>
                <a:gd name="T27" fmla="*/ 17 h 43"/>
                <a:gd name="T28" fmla="*/ 7 w 62"/>
                <a:gd name="T29" fmla="*/ 10 h 43"/>
                <a:gd name="T30" fmla="*/ 16 w 62"/>
                <a:gd name="T31" fmla="*/ 3 h 43"/>
                <a:gd name="T32" fmla="*/ 28 w 62"/>
                <a:gd name="T33" fmla="*/ 0 h 43"/>
                <a:gd name="T34" fmla="*/ 35 w 62"/>
                <a:gd name="T35" fmla="*/ 0 h 43"/>
                <a:gd name="T36" fmla="*/ 41 w 62"/>
                <a:gd name="T37" fmla="*/ 0 h 43"/>
                <a:gd name="T38" fmla="*/ 46 w 62"/>
                <a:gd name="T39" fmla="*/ 1 h 43"/>
                <a:gd name="T40" fmla="*/ 51 w 62"/>
                <a:gd name="T41" fmla="*/ 3 h 43"/>
                <a:gd name="T42" fmla="*/ 55 w 62"/>
                <a:gd name="T43" fmla="*/ 6 h 43"/>
                <a:gd name="T44" fmla="*/ 58 w 62"/>
                <a:gd name="T45" fmla="*/ 10 h 43"/>
                <a:gd name="T46" fmla="*/ 61 w 62"/>
                <a:gd name="T47" fmla="*/ 13 h 43"/>
                <a:gd name="T48" fmla="*/ 62 w 62"/>
                <a:gd name="T49" fmla="*/ 17 h 4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2"/>
                <a:gd name="T76" fmla="*/ 0 h 43"/>
                <a:gd name="T77" fmla="*/ 62 w 62"/>
                <a:gd name="T78" fmla="*/ 43 h 4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2" h="43">
                  <a:moveTo>
                    <a:pt x="62" y="17"/>
                  </a:moveTo>
                  <a:lnTo>
                    <a:pt x="61" y="26"/>
                  </a:lnTo>
                  <a:lnTo>
                    <a:pt x="55" y="33"/>
                  </a:lnTo>
                  <a:lnTo>
                    <a:pt x="46" y="40"/>
                  </a:lnTo>
                  <a:lnTo>
                    <a:pt x="35" y="43"/>
                  </a:lnTo>
                  <a:lnTo>
                    <a:pt x="28" y="43"/>
                  </a:lnTo>
                  <a:lnTo>
                    <a:pt x="23" y="43"/>
                  </a:lnTo>
                  <a:lnTo>
                    <a:pt x="16" y="42"/>
                  </a:lnTo>
                  <a:lnTo>
                    <a:pt x="12" y="40"/>
                  </a:lnTo>
                  <a:lnTo>
                    <a:pt x="7" y="38"/>
                  </a:lnTo>
                  <a:lnTo>
                    <a:pt x="4" y="34"/>
                  </a:lnTo>
                  <a:lnTo>
                    <a:pt x="2" y="31"/>
                  </a:lnTo>
                  <a:lnTo>
                    <a:pt x="0" y="26"/>
                  </a:lnTo>
                  <a:lnTo>
                    <a:pt x="2" y="17"/>
                  </a:lnTo>
                  <a:lnTo>
                    <a:pt x="7" y="10"/>
                  </a:lnTo>
                  <a:lnTo>
                    <a:pt x="16" y="3"/>
                  </a:lnTo>
                  <a:lnTo>
                    <a:pt x="28" y="0"/>
                  </a:lnTo>
                  <a:lnTo>
                    <a:pt x="35" y="0"/>
                  </a:lnTo>
                  <a:lnTo>
                    <a:pt x="41" y="0"/>
                  </a:lnTo>
                  <a:lnTo>
                    <a:pt x="46" y="1"/>
                  </a:lnTo>
                  <a:lnTo>
                    <a:pt x="51" y="3"/>
                  </a:lnTo>
                  <a:lnTo>
                    <a:pt x="55" y="6"/>
                  </a:lnTo>
                  <a:lnTo>
                    <a:pt x="58" y="10"/>
                  </a:lnTo>
                  <a:lnTo>
                    <a:pt x="61" y="13"/>
                  </a:lnTo>
                  <a:lnTo>
                    <a:pt x="62" y="17"/>
                  </a:lnTo>
                  <a:close/>
                </a:path>
              </a:pathLst>
            </a:custGeom>
            <a:solidFill>
              <a:srgbClr val="702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51" name="Freeform 168">
              <a:extLst>
                <a:ext uri="{FF2B5EF4-FFF2-40B4-BE49-F238E27FC236}">
                  <a16:creationId xmlns:a16="http://schemas.microsoft.com/office/drawing/2014/main" id="{5C50456E-E6FD-8FA0-409E-3B5AED687525}"/>
                </a:ext>
              </a:extLst>
            </p:cNvPr>
            <p:cNvSpPr>
              <a:spLocks/>
            </p:cNvSpPr>
            <p:nvPr/>
          </p:nvSpPr>
          <p:spPr bwMode="auto">
            <a:xfrm>
              <a:off x="1660" y="1267"/>
              <a:ext cx="583" cy="1487"/>
            </a:xfrm>
            <a:custGeom>
              <a:avLst/>
              <a:gdLst>
                <a:gd name="T0" fmla="*/ 86 w 583"/>
                <a:gd name="T1" fmla="*/ 67 h 1487"/>
                <a:gd name="T2" fmla="*/ 116 w 583"/>
                <a:gd name="T3" fmla="*/ 42 h 1487"/>
                <a:gd name="T4" fmla="*/ 144 w 583"/>
                <a:gd name="T5" fmla="*/ 23 h 1487"/>
                <a:gd name="T6" fmla="*/ 168 w 583"/>
                <a:gd name="T7" fmla="*/ 10 h 1487"/>
                <a:gd name="T8" fmla="*/ 191 w 583"/>
                <a:gd name="T9" fmla="*/ 2 h 1487"/>
                <a:gd name="T10" fmla="*/ 210 w 583"/>
                <a:gd name="T11" fmla="*/ 0 h 1487"/>
                <a:gd name="T12" fmla="*/ 228 w 583"/>
                <a:gd name="T13" fmla="*/ 3 h 1487"/>
                <a:gd name="T14" fmla="*/ 243 w 583"/>
                <a:gd name="T15" fmla="*/ 13 h 1487"/>
                <a:gd name="T16" fmla="*/ 258 w 583"/>
                <a:gd name="T17" fmla="*/ 30 h 1487"/>
                <a:gd name="T18" fmla="*/ 346 w 583"/>
                <a:gd name="T19" fmla="*/ 93 h 1487"/>
                <a:gd name="T20" fmla="*/ 347 w 583"/>
                <a:gd name="T21" fmla="*/ 94 h 1487"/>
                <a:gd name="T22" fmla="*/ 350 w 583"/>
                <a:gd name="T23" fmla="*/ 98 h 1487"/>
                <a:gd name="T24" fmla="*/ 355 w 583"/>
                <a:gd name="T25" fmla="*/ 108 h 1487"/>
                <a:gd name="T26" fmla="*/ 363 w 583"/>
                <a:gd name="T27" fmla="*/ 124 h 1487"/>
                <a:gd name="T28" fmla="*/ 372 w 583"/>
                <a:gd name="T29" fmla="*/ 148 h 1487"/>
                <a:gd name="T30" fmla="*/ 383 w 583"/>
                <a:gd name="T31" fmla="*/ 182 h 1487"/>
                <a:gd name="T32" fmla="*/ 395 w 583"/>
                <a:gd name="T33" fmla="*/ 227 h 1487"/>
                <a:gd name="T34" fmla="*/ 410 w 583"/>
                <a:gd name="T35" fmla="*/ 285 h 1487"/>
                <a:gd name="T36" fmla="*/ 426 w 583"/>
                <a:gd name="T37" fmla="*/ 356 h 1487"/>
                <a:gd name="T38" fmla="*/ 444 w 583"/>
                <a:gd name="T39" fmla="*/ 444 h 1487"/>
                <a:gd name="T40" fmla="*/ 463 w 583"/>
                <a:gd name="T41" fmla="*/ 549 h 1487"/>
                <a:gd name="T42" fmla="*/ 484 w 583"/>
                <a:gd name="T43" fmla="*/ 673 h 1487"/>
                <a:gd name="T44" fmla="*/ 507 w 583"/>
                <a:gd name="T45" fmla="*/ 817 h 1487"/>
                <a:gd name="T46" fmla="*/ 531 w 583"/>
                <a:gd name="T47" fmla="*/ 983 h 1487"/>
                <a:gd name="T48" fmla="*/ 556 w 583"/>
                <a:gd name="T49" fmla="*/ 1173 h 1487"/>
                <a:gd name="T50" fmla="*/ 583 w 583"/>
                <a:gd name="T51" fmla="*/ 1389 h 1487"/>
                <a:gd name="T52" fmla="*/ 108 w 583"/>
                <a:gd name="T53" fmla="*/ 1487 h 1487"/>
                <a:gd name="T54" fmla="*/ 101 w 583"/>
                <a:gd name="T55" fmla="*/ 1438 h 1487"/>
                <a:gd name="T56" fmla="*/ 86 w 583"/>
                <a:gd name="T57" fmla="*/ 1308 h 1487"/>
                <a:gd name="T58" fmla="*/ 64 w 583"/>
                <a:gd name="T59" fmla="*/ 1122 h 1487"/>
                <a:gd name="T60" fmla="*/ 39 w 583"/>
                <a:gd name="T61" fmla="*/ 903 h 1487"/>
                <a:gd name="T62" fmla="*/ 18 w 583"/>
                <a:gd name="T63" fmla="*/ 676 h 1487"/>
                <a:gd name="T64" fmla="*/ 3 w 583"/>
                <a:gd name="T65" fmla="*/ 468 h 1487"/>
                <a:gd name="T66" fmla="*/ 0 w 583"/>
                <a:gd name="T67" fmla="*/ 301 h 1487"/>
                <a:gd name="T68" fmla="*/ 11 w 583"/>
                <a:gd name="T69" fmla="*/ 201 h 1487"/>
                <a:gd name="T70" fmla="*/ 26 w 583"/>
                <a:gd name="T71" fmla="*/ 163 h 1487"/>
                <a:gd name="T72" fmla="*/ 39 w 583"/>
                <a:gd name="T73" fmla="*/ 133 h 1487"/>
                <a:gd name="T74" fmla="*/ 51 w 583"/>
                <a:gd name="T75" fmla="*/ 109 h 1487"/>
                <a:gd name="T76" fmla="*/ 62 w 583"/>
                <a:gd name="T77" fmla="*/ 92 h 1487"/>
                <a:gd name="T78" fmla="*/ 72 w 583"/>
                <a:gd name="T79" fmla="*/ 79 h 1487"/>
                <a:gd name="T80" fmla="*/ 79 w 583"/>
                <a:gd name="T81" fmla="*/ 73 h 1487"/>
                <a:gd name="T82" fmla="*/ 85 w 583"/>
                <a:gd name="T83" fmla="*/ 68 h 1487"/>
                <a:gd name="T84" fmla="*/ 86 w 583"/>
                <a:gd name="T85" fmla="*/ 67 h 148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83"/>
                <a:gd name="T130" fmla="*/ 0 h 1487"/>
                <a:gd name="T131" fmla="*/ 583 w 583"/>
                <a:gd name="T132" fmla="*/ 1487 h 148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83" h="1487">
                  <a:moveTo>
                    <a:pt x="86" y="67"/>
                  </a:moveTo>
                  <a:lnTo>
                    <a:pt x="116" y="42"/>
                  </a:lnTo>
                  <a:lnTo>
                    <a:pt x="144" y="23"/>
                  </a:lnTo>
                  <a:lnTo>
                    <a:pt x="168" y="10"/>
                  </a:lnTo>
                  <a:lnTo>
                    <a:pt x="191" y="2"/>
                  </a:lnTo>
                  <a:lnTo>
                    <a:pt x="210" y="0"/>
                  </a:lnTo>
                  <a:lnTo>
                    <a:pt x="228" y="3"/>
                  </a:lnTo>
                  <a:lnTo>
                    <a:pt x="243" y="13"/>
                  </a:lnTo>
                  <a:lnTo>
                    <a:pt x="258" y="30"/>
                  </a:lnTo>
                  <a:lnTo>
                    <a:pt x="346" y="93"/>
                  </a:lnTo>
                  <a:lnTo>
                    <a:pt x="347" y="94"/>
                  </a:lnTo>
                  <a:lnTo>
                    <a:pt x="350" y="98"/>
                  </a:lnTo>
                  <a:lnTo>
                    <a:pt x="355" y="108"/>
                  </a:lnTo>
                  <a:lnTo>
                    <a:pt x="363" y="124"/>
                  </a:lnTo>
                  <a:lnTo>
                    <a:pt x="372" y="148"/>
                  </a:lnTo>
                  <a:lnTo>
                    <a:pt x="383" y="182"/>
                  </a:lnTo>
                  <a:lnTo>
                    <a:pt x="395" y="227"/>
                  </a:lnTo>
                  <a:lnTo>
                    <a:pt x="410" y="285"/>
                  </a:lnTo>
                  <a:lnTo>
                    <a:pt x="426" y="356"/>
                  </a:lnTo>
                  <a:lnTo>
                    <a:pt x="444" y="444"/>
                  </a:lnTo>
                  <a:lnTo>
                    <a:pt x="463" y="549"/>
                  </a:lnTo>
                  <a:lnTo>
                    <a:pt x="484" y="673"/>
                  </a:lnTo>
                  <a:lnTo>
                    <a:pt x="507" y="817"/>
                  </a:lnTo>
                  <a:lnTo>
                    <a:pt x="531" y="983"/>
                  </a:lnTo>
                  <a:lnTo>
                    <a:pt x="556" y="1173"/>
                  </a:lnTo>
                  <a:lnTo>
                    <a:pt x="583" y="1389"/>
                  </a:lnTo>
                  <a:lnTo>
                    <a:pt x="108" y="1487"/>
                  </a:lnTo>
                  <a:lnTo>
                    <a:pt x="101" y="1438"/>
                  </a:lnTo>
                  <a:lnTo>
                    <a:pt x="86" y="1308"/>
                  </a:lnTo>
                  <a:lnTo>
                    <a:pt x="64" y="1122"/>
                  </a:lnTo>
                  <a:lnTo>
                    <a:pt x="39" y="903"/>
                  </a:lnTo>
                  <a:lnTo>
                    <a:pt x="18" y="676"/>
                  </a:lnTo>
                  <a:lnTo>
                    <a:pt x="3" y="468"/>
                  </a:lnTo>
                  <a:lnTo>
                    <a:pt x="0" y="301"/>
                  </a:lnTo>
                  <a:lnTo>
                    <a:pt x="11" y="201"/>
                  </a:lnTo>
                  <a:lnTo>
                    <a:pt x="26" y="163"/>
                  </a:lnTo>
                  <a:lnTo>
                    <a:pt x="39" y="133"/>
                  </a:lnTo>
                  <a:lnTo>
                    <a:pt x="51" y="109"/>
                  </a:lnTo>
                  <a:lnTo>
                    <a:pt x="62" y="92"/>
                  </a:lnTo>
                  <a:lnTo>
                    <a:pt x="72" y="79"/>
                  </a:lnTo>
                  <a:lnTo>
                    <a:pt x="79" y="73"/>
                  </a:lnTo>
                  <a:lnTo>
                    <a:pt x="85" y="68"/>
                  </a:lnTo>
                  <a:lnTo>
                    <a:pt x="86" y="6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52" name="Freeform 169">
              <a:extLst>
                <a:ext uri="{FF2B5EF4-FFF2-40B4-BE49-F238E27FC236}">
                  <a16:creationId xmlns:a16="http://schemas.microsoft.com/office/drawing/2014/main" id="{9C2D914B-75BD-DE60-72A4-F471EA5D896F}"/>
                </a:ext>
              </a:extLst>
            </p:cNvPr>
            <p:cNvSpPr>
              <a:spLocks/>
            </p:cNvSpPr>
            <p:nvPr/>
          </p:nvSpPr>
          <p:spPr bwMode="auto">
            <a:xfrm>
              <a:off x="1766" y="1136"/>
              <a:ext cx="147" cy="223"/>
            </a:xfrm>
            <a:custGeom>
              <a:avLst/>
              <a:gdLst>
                <a:gd name="T0" fmla="*/ 31 w 147"/>
                <a:gd name="T1" fmla="*/ 31 h 223"/>
                <a:gd name="T2" fmla="*/ 0 w 147"/>
                <a:gd name="T3" fmla="*/ 161 h 223"/>
                <a:gd name="T4" fmla="*/ 147 w 147"/>
                <a:gd name="T5" fmla="*/ 223 h 223"/>
                <a:gd name="T6" fmla="*/ 145 w 147"/>
                <a:gd name="T7" fmla="*/ 148 h 223"/>
                <a:gd name="T8" fmla="*/ 89 w 147"/>
                <a:gd name="T9" fmla="*/ 0 h 223"/>
                <a:gd name="T10" fmla="*/ 31 w 147"/>
                <a:gd name="T11" fmla="*/ 31 h 223"/>
                <a:gd name="T12" fmla="*/ 0 60000 65536"/>
                <a:gd name="T13" fmla="*/ 0 60000 65536"/>
                <a:gd name="T14" fmla="*/ 0 60000 65536"/>
                <a:gd name="T15" fmla="*/ 0 60000 65536"/>
                <a:gd name="T16" fmla="*/ 0 60000 65536"/>
                <a:gd name="T17" fmla="*/ 0 60000 65536"/>
                <a:gd name="T18" fmla="*/ 0 w 147"/>
                <a:gd name="T19" fmla="*/ 0 h 223"/>
                <a:gd name="T20" fmla="*/ 147 w 147"/>
                <a:gd name="T21" fmla="*/ 223 h 223"/>
              </a:gdLst>
              <a:ahLst/>
              <a:cxnLst>
                <a:cxn ang="T12">
                  <a:pos x="T0" y="T1"/>
                </a:cxn>
                <a:cxn ang="T13">
                  <a:pos x="T2" y="T3"/>
                </a:cxn>
                <a:cxn ang="T14">
                  <a:pos x="T4" y="T5"/>
                </a:cxn>
                <a:cxn ang="T15">
                  <a:pos x="T6" y="T7"/>
                </a:cxn>
                <a:cxn ang="T16">
                  <a:pos x="T8" y="T9"/>
                </a:cxn>
                <a:cxn ang="T17">
                  <a:pos x="T10" y="T11"/>
                </a:cxn>
              </a:cxnLst>
              <a:rect l="T18" t="T19" r="T20" b="T21"/>
              <a:pathLst>
                <a:path w="147" h="223">
                  <a:moveTo>
                    <a:pt x="31" y="31"/>
                  </a:moveTo>
                  <a:lnTo>
                    <a:pt x="0" y="161"/>
                  </a:lnTo>
                  <a:lnTo>
                    <a:pt x="147" y="223"/>
                  </a:lnTo>
                  <a:lnTo>
                    <a:pt x="145" y="148"/>
                  </a:lnTo>
                  <a:lnTo>
                    <a:pt x="89" y="0"/>
                  </a:lnTo>
                  <a:lnTo>
                    <a:pt x="31" y="31"/>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53" name="Freeform 170">
              <a:extLst>
                <a:ext uri="{FF2B5EF4-FFF2-40B4-BE49-F238E27FC236}">
                  <a16:creationId xmlns:a16="http://schemas.microsoft.com/office/drawing/2014/main" id="{A019E9B2-F5DA-7E67-6F31-91A35FC5965F}"/>
                </a:ext>
              </a:extLst>
            </p:cNvPr>
            <p:cNvSpPr>
              <a:spLocks/>
            </p:cNvSpPr>
            <p:nvPr/>
          </p:nvSpPr>
          <p:spPr bwMode="auto">
            <a:xfrm>
              <a:off x="1831" y="2727"/>
              <a:ext cx="201" cy="59"/>
            </a:xfrm>
            <a:custGeom>
              <a:avLst/>
              <a:gdLst>
                <a:gd name="T0" fmla="*/ 73 w 201"/>
                <a:gd name="T1" fmla="*/ 0 h 59"/>
                <a:gd name="T2" fmla="*/ 79 w 201"/>
                <a:gd name="T3" fmla="*/ 1 h 59"/>
                <a:gd name="T4" fmla="*/ 92 w 201"/>
                <a:gd name="T5" fmla="*/ 3 h 59"/>
                <a:gd name="T6" fmla="*/ 111 w 201"/>
                <a:gd name="T7" fmla="*/ 7 h 59"/>
                <a:gd name="T8" fmla="*/ 132 w 201"/>
                <a:gd name="T9" fmla="*/ 10 h 59"/>
                <a:gd name="T10" fmla="*/ 155 w 201"/>
                <a:gd name="T11" fmla="*/ 13 h 59"/>
                <a:gd name="T12" fmla="*/ 175 w 201"/>
                <a:gd name="T13" fmla="*/ 18 h 59"/>
                <a:gd name="T14" fmla="*/ 191 w 201"/>
                <a:gd name="T15" fmla="*/ 20 h 59"/>
                <a:gd name="T16" fmla="*/ 197 w 201"/>
                <a:gd name="T17" fmla="*/ 22 h 59"/>
                <a:gd name="T18" fmla="*/ 201 w 201"/>
                <a:gd name="T19" fmla="*/ 29 h 59"/>
                <a:gd name="T20" fmla="*/ 201 w 201"/>
                <a:gd name="T21" fmla="*/ 40 h 59"/>
                <a:gd name="T22" fmla="*/ 199 w 201"/>
                <a:gd name="T23" fmla="*/ 50 h 59"/>
                <a:gd name="T24" fmla="*/ 198 w 201"/>
                <a:gd name="T25" fmla="*/ 55 h 59"/>
                <a:gd name="T26" fmla="*/ 47 w 201"/>
                <a:gd name="T27" fmla="*/ 59 h 59"/>
                <a:gd name="T28" fmla="*/ 0 w 201"/>
                <a:gd name="T29" fmla="*/ 54 h 59"/>
                <a:gd name="T30" fmla="*/ 2 w 201"/>
                <a:gd name="T31" fmla="*/ 15 h 59"/>
                <a:gd name="T32" fmla="*/ 73 w 201"/>
                <a:gd name="T33" fmla="*/ 0 h 5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1"/>
                <a:gd name="T52" fmla="*/ 0 h 59"/>
                <a:gd name="T53" fmla="*/ 201 w 201"/>
                <a:gd name="T54" fmla="*/ 59 h 5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1" h="59">
                  <a:moveTo>
                    <a:pt x="73" y="0"/>
                  </a:moveTo>
                  <a:lnTo>
                    <a:pt x="79" y="1"/>
                  </a:lnTo>
                  <a:lnTo>
                    <a:pt x="92" y="3"/>
                  </a:lnTo>
                  <a:lnTo>
                    <a:pt x="111" y="7"/>
                  </a:lnTo>
                  <a:lnTo>
                    <a:pt x="132" y="10"/>
                  </a:lnTo>
                  <a:lnTo>
                    <a:pt x="155" y="13"/>
                  </a:lnTo>
                  <a:lnTo>
                    <a:pt x="175" y="18"/>
                  </a:lnTo>
                  <a:lnTo>
                    <a:pt x="191" y="20"/>
                  </a:lnTo>
                  <a:lnTo>
                    <a:pt x="197" y="22"/>
                  </a:lnTo>
                  <a:lnTo>
                    <a:pt x="201" y="29"/>
                  </a:lnTo>
                  <a:lnTo>
                    <a:pt x="201" y="40"/>
                  </a:lnTo>
                  <a:lnTo>
                    <a:pt x="199" y="50"/>
                  </a:lnTo>
                  <a:lnTo>
                    <a:pt x="198" y="55"/>
                  </a:lnTo>
                  <a:lnTo>
                    <a:pt x="47" y="59"/>
                  </a:lnTo>
                  <a:lnTo>
                    <a:pt x="0" y="54"/>
                  </a:lnTo>
                  <a:lnTo>
                    <a:pt x="2" y="15"/>
                  </a:lnTo>
                  <a:lnTo>
                    <a:pt x="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54" name="Freeform 171">
              <a:extLst>
                <a:ext uri="{FF2B5EF4-FFF2-40B4-BE49-F238E27FC236}">
                  <a16:creationId xmlns:a16="http://schemas.microsoft.com/office/drawing/2014/main" id="{4397211C-BBCD-3694-7368-0D332CB4445D}"/>
                </a:ext>
              </a:extLst>
            </p:cNvPr>
            <p:cNvSpPr>
              <a:spLocks/>
            </p:cNvSpPr>
            <p:nvPr/>
          </p:nvSpPr>
          <p:spPr bwMode="auto">
            <a:xfrm>
              <a:off x="1788" y="2788"/>
              <a:ext cx="245" cy="74"/>
            </a:xfrm>
            <a:custGeom>
              <a:avLst/>
              <a:gdLst>
                <a:gd name="T0" fmla="*/ 119 w 245"/>
                <a:gd name="T1" fmla="*/ 0 h 74"/>
                <a:gd name="T2" fmla="*/ 6 w 245"/>
                <a:gd name="T3" fmla="*/ 9 h 74"/>
                <a:gd name="T4" fmla="*/ 0 w 245"/>
                <a:gd name="T5" fmla="*/ 35 h 74"/>
                <a:gd name="T6" fmla="*/ 2 w 245"/>
                <a:gd name="T7" fmla="*/ 62 h 74"/>
                <a:gd name="T8" fmla="*/ 64 w 245"/>
                <a:gd name="T9" fmla="*/ 66 h 74"/>
                <a:gd name="T10" fmla="*/ 64 w 245"/>
                <a:gd name="T11" fmla="*/ 54 h 74"/>
                <a:gd name="T12" fmla="*/ 80 w 245"/>
                <a:gd name="T13" fmla="*/ 66 h 74"/>
                <a:gd name="T14" fmla="*/ 238 w 245"/>
                <a:gd name="T15" fmla="*/ 74 h 74"/>
                <a:gd name="T16" fmla="*/ 240 w 245"/>
                <a:gd name="T17" fmla="*/ 70 h 74"/>
                <a:gd name="T18" fmla="*/ 244 w 245"/>
                <a:gd name="T19" fmla="*/ 60 h 74"/>
                <a:gd name="T20" fmla="*/ 245 w 245"/>
                <a:gd name="T21" fmla="*/ 48 h 74"/>
                <a:gd name="T22" fmla="*/ 241 w 245"/>
                <a:gd name="T23" fmla="*/ 41 h 74"/>
                <a:gd name="T24" fmla="*/ 234 w 245"/>
                <a:gd name="T25" fmla="*/ 37 h 74"/>
                <a:gd name="T26" fmla="*/ 218 w 245"/>
                <a:gd name="T27" fmla="*/ 32 h 74"/>
                <a:gd name="T28" fmla="*/ 198 w 245"/>
                <a:gd name="T29" fmla="*/ 25 h 74"/>
                <a:gd name="T30" fmla="*/ 177 w 245"/>
                <a:gd name="T31" fmla="*/ 18 h 74"/>
                <a:gd name="T32" fmla="*/ 154 w 245"/>
                <a:gd name="T33" fmla="*/ 12 h 74"/>
                <a:gd name="T34" fmla="*/ 136 w 245"/>
                <a:gd name="T35" fmla="*/ 6 h 74"/>
                <a:gd name="T36" fmla="*/ 123 w 245"/>
                <a:gd name="T37" fmla="*/ 2 h 74"/>
                <a:gd name="T38" fmla="*/ 119 w 245"/>
                <a:gd name="T39" fmla="*/ 0 h 7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45"/>
                <a:gd name="T61" fmla="*/ 0 h 74"/>
                <a:gd name="T62" fmla="*/ 245 w 245"/>
                <a:gd name="T63" fmla="*/ 74 h 7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45" h="74">
                  <a:moveTo>
                    <a:pt x="119" y="0"/>
                  </a:moveTo>
                  <a:lnTo>
                    <a:pt x="6" y="9"/>
                  </a:lnTo>
                  <a:lnTo>
                    <a:pt x="0" y="35"/>
                  </a:lnTo>
                  <a:lnTo>
                    <a:pt x="2" y="62"/>
                  </a:lnTo>
                  <a:lnTo>
                    <a:pt x="64" y="66"/>
                  </a:lnTo>
                  <a:lnTo>
                    <a:pt x="64" y="54"/>
                  </a:lnTo>
                  <a:lnTo>
                    <a:pt x="80" y="66"/>
                  </a:lnTo>
                  <a:lnTo>
                    <a:pt x="238" y="74"/>
                  </a:lnTo>
                  <a:lnTo>
                    <a:pt x="240" y="70"/>
                  </a:lnTo>
                  <a:lnTo>
                    <a:pt x="244" y="60"/>
                  </a:lnTo>
                  <a:lnTo>
                    <a:pt x="245" y="48"/>
                  </a:lnTo>
                  <a:lnTo>
                    <a:pt x="241" y="41"/>
                  </a:lnTo>
                  <a:lnTo>
                    <a:pt x="234" y="37"/>
                  </a:lnTo>
                  <a:lnTo>
                    <a:pt x="218" y="32"/>
                  </a:lnTo>
                  <a:lnTo>
                    <a:pt x="198" y="25"/>
                  </a:lnTo>
                  <a:lnTo>
                    <a:pt x="177" y="18"/>
                  </a:lnTo>
                  <a:lnTo>
                    <a:pt x="154" y="12"/>
                  </a:lnTo>
                  <a:lnTo>
                    <a:pt x="136" y="6"/>
                  </a:lnTo>
                  <a:lnTo>
                    <a:pt x="123" y="2"/>
                  </a:lnTo>
                  <a:lnTo>
                    <a:pt x="11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55" name="Freeform 172">
              <a:extLst>
                <a:ext uri="{FF2B5EF4-FFF2-40B4-BE49-F238E27FC236}">
                  <a16:creationId xmlns:a16="http://schemas.microsoft.com/office/drawing/2014/main" id="{B17CDCD1-35D8-9A15-C1AE-A2053EAEA605}"/>
                </a:ext>
              </a:extLst>
            </p:cNvPr>
            <p:cNvSpPr>
              <a:spLocks/>
            </p:cNvSpPr>
            <p:nvPr/>
          </p:nvSpPr>
          <p:spPr bwMode="auto">
            <a:xfrm>
              <a:off x="1790" y="1808"/>
              <a:ext cx="265" cy="1013"/>
            </a:xfrm>
            <a:custGeom>
              <a:avLst/>
              <a:gdLst>
                <a:gd name="T0" fmla="*/ 64 w 265"/>
                <a:gd name="T1" fmla="*/ 13 h 1013"/>
                <a:gd name="T2" fmla="*/ 72 w 265"/>
                <a:gd name="T3" fmla="*/ 437 h 1013"/>
                <a:gd name="T4" fmla="*/ 0 w 265"/>
                <a:gd name="T5" fmla="*/ 1013 h 1013"/>
                <a:gd name="T6" fmla="*/ 191 w 265"/>
                <a:gd name="T7" fmla="*/ 1013 h 1013"/>
                <a:gd name="T8" fmla="*/ 264 w 265"/>
                <a:gd name="T9" fmla="*/ 444 h 1013"/>
                <a:gd name="T10" fmla="*/ 265 w 265"/>
                <a:gd name="T11" fmla="*/ 0 h 1013"/>
                <a:gd name="T12" fmla="*/ 64 w 265"/>
                <a:gd name="T13" fmla="*/ 13 h 1013"/>
                <a:gd name="T14" fmla="*/ 0 60000 65536"/>
                <a:gd name="T15" fmla="*/ 0 60000 65536"/>
                <a:gd name="T16" fmla="*/ 0 60000 65536"/>
                <a:gd name="T17" fmla="*/ 0 60000 65536"/>
                <a:gd name="T18" fmla="*/ 0 60000 65536"/>
                <a:gd name="T19" fmla="*/ 0 60000 65536"/>
                <a:gd name="T20" fmla="*/ 0 60000 65536"/>
                <a:gd name="T21" fmla="*/ 0 w 265"/>
                <a:gd name="T22" fmla="*/ 0 h 1013"/>
                <a:gd name="T23" fmla="*/ 265 w 265"/>
                <a:gd name="T24" fmla="*/ 1013 h 10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5" h="1013">
                  <a:moveTo>
                    <a:pt x="64" y="13"/>
                  </a:moveTo>
                  <a:lnTo>
                    <a:pt x="72" y="437"/>
                  </a:lnTo>
                  <a:lnTo>
                    <a:pt x="0" y="1013"/>
                  </a:lnTo>
                  <a:lnTo>
                    <a:pt x="191" y="1013"/>
                  </a:lnTo>
                  <a:lnTo>
                    <a:pt x="264" y="444"/>
                  </a:lnTo>
                  <a:lnTo>
                    <a:pt x="265" y="0"/>
                  </a:lnTo>
                  <a:lnTo>
                    <a:pt x="64"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56" name="Freeform 173">
              <a:extLst>
                <a:ext uri="{FF2B5EF4-FFF2-40B4-BE49-F238E27FC236}">
                  <a16:creationId xmlns:a16="http://schemas.microsoft.com/office/drawing/2014/main" id="{F458C46F-1C3B-4D56-00A8-98968C0A95A3}"/>
                </a:ext>
              </a:extLst>
            </p:cNvPr>
            <p:cNvSpPr>
              <a:spLocks/>
            </p:cNvSpPr>
            <p:nvPr/>
          </p:nvSpPr>
          <p:spPr bwMode="auto">
            <a:xfrm>
              <a:off x="1746" y="1271"/>
              <a:ext cx="196" cy="171"/>
            </a:xfrm>
            <a:custGeom>
              <a:avLst/>
              <a:gdLst>
                <a:gd name="T0" fmla="*/ 162 w 196"/>
                <a:gd name="T1" fmla="*/ 0 h 171"/>
                <a:gd name="T2" fmla="*/ 162 w 196"/>
                <a:gd name="T3" fmla="*/ 0 h 171"/>
                <a:gd name="T4" fmla="*/ 167 w 196"/>
                <a:gd name="T5" fmla="*/ 16 h 171"/>
                <a:gd name="T6" fmla="*/ 174 w 196"/>
                <a:gd name="T7" fmla="*/ 119 h 171"/>
                <a:gd name="T8" fmla="*/ 12 w 196"/>
                <a:gd name="T9" fmla="*/ 28 h 171"/>
                <a:gd name="T10" fmla="*/ 0 w 196"/>
                <a:gd name="T11" fmla="*/ 63 h 171"/>
                <a:gd name="T12" fmla="*/ 196 w 196"/>
                <a:gd name="T13" fmla="*/ 171 h 171"/>
                <a:gd name="T14" fmla="*/ 190 w 196"/>
                <a:gd name="T15" fmla="*/ 70 h 171"/>
                <a:gd name="T16" fmla="*/ 162 w 196"/>
                <a:gd name="T17" fmla="*/ 0 h 17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6"/>
                <a:gd name="T28" fmla="*/ 0 h 171"/>
                <a:gd name="T29" fmla="*/ 196 w 196"/>
                <a:gd name="T30" fmla="*/ 171 h 17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6" h="171">
                  <a:moveTo>
                    <a:pt x="162" y="0"/>
                  </a:moveTo>
                  <a:lnTo>
                    <a:pt x="162" y="0"/>
                  </a:lnTo>
                  <a:lnTo>
                    <a:pt x="167" y="16"/>
                  </a:lnTo>
                  <a:lnTo>
                    <a:pt x="174" y="119"/>
                  </a:lnTo>
                  <a:lnTo>
                    <a:pt x="12" y="28"/>
                  </a:lnTo>
                  <a:lnTo>
                    <a:pt x="0" y="63"/>
                  </a:lnTo>
                  <a:lnTo>
                    <a:pt x="196" y="171"/>
                  </a:lnTo>
                  <a:lnTo>
                    <a:pt x="190" y="70"/>
                  </a:lnTo>
                  <a:lnTo>
                    <a:pt x="162" y="0"/>
                  </a:lnTo>
                  <a:close/>
                </a:path>
              </a:pathLst>
            </a:custGeom>
            <a:solidFill>
              <a:srgbClr val="14C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57" name="Freeform 174">
              <a:extLst>
                <a:ext uri="{FF2B5EF4-FFF2-40B4-BE49-F238E27FC236}">
                  <a16:creationId xmlns:a16="http://schemas.microsoft.com/office/drawing/2014/main" id="{63E84E03-D868-AEEF-4DED-B6D7A75045DD}"/>
                </a:ext>
              </a:extLst>
            </p:cNvPr>
            <p:cNvSpPr>
              <a:spLocks/>
            </p:cNvSpPr>
            <p:nvPr/>
          </p:nvSpPr>
          <p:spPr bwMode="auto">
            <a:xfrm>
              <a:off x="1758" y="1271"/>
              <a:ext cx="162" cy="119"/>
            </a:xfrm>
            <a:custGeom>
              <a:avLst/>
              <a:gdLst>
                <a:gd name="T0" fmla="*/ 155 w 162"/>
                <a:gd name="T1" fmla="*/ 16 h 119"/>
                <a:gd name="T2" fmla="*/ 150 w 162"/>
                <a:gd name="T3" fmla="*/ 0 h 119"/>
                <a:gd name="T4" fmla="*/ 143 w 162"/>
                <a:gd name="T5" fmla="*/ 83 h 119"/>
                <a:gd name="T6" fmla="*/ 6 w 162"/>
                <a:gd name="T7" fmla="*/ 15 h 119"/>
                <a:gd name="T8" fmla="*/ 0 w 162"/>
                <a:gd name="T9" fmla="*/ 28 h 119"/>
                <a:gd name="T10" fmla="*/ 162 w 162"/>
                <a:gd name="T11" fmla="*/ 119 h 119"/>
                <a:gd name="T12" fmla="*/ 155 w 162"/>
                <a:gd name="T13" fmla="*/ 16 h 119"/>
                <a:gd name="T14" fmla="*/ 0 60000 65536"/>
                <a:gd name="T15" fmla="*/ 0 60000 65536"/>
                <a:gd name="T16" fmla="*/ 0 60000 65536"/>
                <a:gd name="T17" fmla="*/ 0 60000 65536"/>
                <a:gd name="T18" fmla="*/ 0 60000 65536"/>
                <a:gd name="T19" fmla="*/ 0 60000 65536"/>
                <a:gd name="T20" fmla="*/ 0 60000 65536"/>
                <a:gd name="T21" fmla="*/ 0 w 162"/>
                <a:gd name="T22" fmla="*/ 0 h 119"/>
                <a:gd name="T23" fmla="*/ 162 w 162"/>
                <a:gd name="T24" fmla="*/ 119 h 1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2" h="119">
                  <a:moveTo>
                    <a:pt x="155" y="16"/>
                  </a:moveTo>
                  <a:lnTo>
                    <a:pt x="150" y="0"/>
                  </a:lnTo>
                  <a:lnTo>
                    <a:pt x="143" y="83"/>
                  </a:lnTo>
                  <a:lnTo>
                    <a:pt x="6" y="15"/>
                  </a:lnTo>
                  <a:lnTo>
                    <a:pt x="0" y="28"/>
                  </a:lnTo>
                  <a:lnTo>
                    <a:pt x="162" y="119"/>
                  </a:lnTo>
                  <a:lnTo>
                    <a:pt x="155"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58" name="Freeform 175">
              <a:extLst>
                <a:ext uri="{FF2B5EF4-FFF2-40B4-BE49-F238E27FC236}">
                  <a16:creationId xmlns:a16="http://schemas.microsoft.com/office/drawing/2014/main" id="{B2D26EB3-93D4-34AA-F175-0D29F8412389}"/>
                </a:ext>
              </a:extLst>
            </p:cNvPr>
            <p:cNvSpPr>
              <a:spLocks/>
            </p:cNvSpPr>
            <p:nvPr/>
          </p:nvSpPr>
          <p:spPr bwMode="auto">
            <a:xfrm>
              <a:off x="2053" y="1191"/>
              <a:ext cx="53" cy="93"/>
            </a:xfrm>
            <a:custGeom>
              <a:avLst/>
              <a:gdLst>
                <a:gd name="T0" fmla="*/ 43 w 53"/>
                <a:gd name="T1" fmla="*/ 56 h 93"/>
                <a:gd name="T2" fmla="*/ 37 w 53"/>
                <a:gd name="T3" fmla="*/ 54 h 93"/>
                <a:gd name="T4" fmla="*/ 31 w 53"/>
                <a:gd name="T5" fmla="*/ 47 h 93"/>
                <a:gd name="T6" fmla="*/ 27 w 53"/>
                <a:gd name="T7" fmla="*/ 40 h 93"/>
                <a:gd name="T8" fmla="*/ 27 w 53"/>
                <a:gd name="T9" fmla="*/ 35 h 93"/>
                <a:gd name="T10" fmla="*/ 30 w 53"/>
                <a:gd name="T11" fmla="*/ 29 h 93"/>
                <a:gd name="T12" fmla="*/ 32 w 53"/>
                <a:gd name="T13" fmla="*/ 22 h 93"/>
                <a:gd name="T14" fmla="*/ 33 w 53"/>
                <a:gd name="T15" fmla="*/ 15 h 93"/>
                <a:gd name="T16" fmla="*/ 31 w 53"/>
                <a:gd name="T17" fmla="*/ 7 h 93"/>
                <a:gd name="T18" fmla="*/ 29 w 53"/>
                <a:gd name="T19" fmla="*/ 3 h 93"/>
                <a:gd name="T20" fmla="*/ 27 w 53"/>
                <a:gd name="T21" fmla="*/ 1 h 93"/>
                <a:gd name="T22" fmla="*/ 24 w 53"/>
                <a:gd name="T23" fmla="*/ 0 h 93"/>
                <a:gd name="T24" fmla="*/ 23 w 53"/>
                <a:gd name="T25" fmla="*/ 0 h 93"/>
                <a:gd name="T26" fmla="*/ 17 w 53"/>
                <a:gd name="T27" fmla="*/ 18 h 93"/>
                <a:gd name="T28" fmla="*/ 3 w 53"/>
                <a:gd name="T29" fmla="*/ 36 h 93"/>
                <a:gd name="T30" fmla="*/ 0 w 53"/>
                <a:gd name="T31" fmla="*/ 63 h 93"/>
                <a:gd name="T32" fmla="*/ 5 w 53"/>
                <a:gd name="T33" fmla="*/ 78 h 93"/>
                <a:gd name="T34" fmla="*/ 14 w 53"/>
                <a:gd name="T35" fmla="*/ 88 h 93"/>
                <a:gd name="T36" fmla="*/ 27 w 53"/>
                <a:gd name="T37" fmla="*/ 93 h 93"/>
                <a:gd name="T38" fmla="*/ 38 w 53"/>
                <a:gd name="T39" fmla="*/ 93 h 93"/>
                <a:gd name="T40" fmla="*/ 48 w 53"/>
                <a:gd name="T41" fmla="*/ 88 h 93"/>
                <a:gd name="T42" fmla="*/ 53 w 53"/>
                <a:gd name="T43" fmla="*/ 80 h 93"/>
                <a:gd name="T44" fmla="*/ 52 w 53"/>
                <a:gd name="T45" fmla="*/ 69 h 93"/>
                <a:gd name="T46" fmla="*/ 43 w 53"/>
                <a:gd name="T47" fmla="*/ 56 h 9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3"/>
                <a:gd name="T73" fmla="*/ 0 h 93"/>
                <a:gd name="T74" fmla="*/ 53 w 53"/>
                <a:gd name="T75" fmla="*/ 93 h 9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3" h="93">
                  <a:moveTo>
                    <a:pt x="43" y="56"/>
                  </a:moveTo>
                  <a:lnTo>
                    <a:pt x="37" y="54"/>
                  </a:lnTo>
                  <a:lnTo>
                    <a:pt x="31" y="47"/>
                  </a:lnTo>
                  <a:lnTo>
                    <a:pt x="27" y="40"/>
                  </a:lnTo>
                  <a:lnTo>
                    <a:pt x="27" y="35"/>
                  </a:lnTo>
                  <a:lnTo>
                    <a:pt x="30" y="29"/>
                  </a:lnTo>
                  <a:lnTo>
                    <a:pt x="32" y="22"/>
                  </a:lnTo>
                  <a:lnTo>
                    <a:pt x="33" y="15"/>
                  </a:lnTo>
                  <a:lnTo>
                    <a:pt x="31" y="7"/>
                  </a:lnTo>
                  <a:lnTo>
                    <a:pt x="29" y="3"/>
                  </a:lnTo>
                  <a:lnTo>
                    <a:pt x="27" y="1"/>
                  </a:lnTo>
                  <a:lnTo>
                    <a:pt x="24" y="0"/>
                  </a:lnTo>
                  <a:lnTo>
                    <a:pt x="23" y="0"/>
                  </a:lnTo>
                  <a:lnTo>
                    <a:pt x="17" y="18"/>
                  </a:lnTo>
                  <a:lnTo>
                    <a:pt x="3" y="36"/>
                  </a:lnTo>
                  <a:lnTo>
                    <a:pt x="0" y="63"/>
                  </a:lnTo>
                  <a:lnTo>
                    <a:pt x="5" y="78"/>
                  </a:lnTo>
                  <a:lnTo>
                    <a:pt x="14" y="88"/>
                  </a:lnTo>
                  <a:lnTo>
                    <a:pt x="27" y="93"/>
                  </a:lnTo>
                  <a:lnTo>
                    <a:pt x="38" y="93"/>
                  </a:lnTo>
                  <a:lnTo>
                    <a:pt x="48" y="88"/>
                  </a:lnTo>
                  <a:lnTo>
                    <a:pt x="53" y="80"/>
                  </a:lnTo>
                  <a:lnTo>
                    <a:pt x="52" y="69"/>
                  </a:lnTo>
                  <a:lnTo>
                    <a:pt x="43" y="56"/>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59" name="Freeform 176">
              <a:extLst>
                <a:ext uri="{FF2B5EF4-FFF2-40B4-BE49-F238E27FC236}">
                  <a16:creationId xmlns:a16="http://schemas.microsoft.com/office/drawing/2014/main" id="{D93ADE72-9E4F-F30D-72D4-7D63D810F4D7}"/>
                </a:ext>
              </a:extLst>
            </p:cNvPr>
            <p:cNvSpPr>
              <a:spLocks/>
            </p:cNvSpPr>
            <p:nvPr/>
          </p:nvSpPr>
          <p:spPr bwMode="auto">
            <a:xfrm>
              <a:off x="1974" y="1074"/>
              <a:ext cx="290" cy="334"/>
            </a:xfrm>
            <a:custGeom>
              <a:avLst/>
              <a:gdLst>
                <a:gd name="T0" fmla="*/ 43 w 290"/>
                <a:gd name="T1" fmla="*/ 0 h 334"/>
                <a:gd name="T2" fmla="*/ 0 w 290"/>
                <a:gd name="T3" fmla="*/ 37 h 334"/>
                <a:gd name="T4" fmla="*/ 116 w 290"/>
                <a:gd name="T5" fmla="*/ 165 h 334"/>
                <a:gd name="T6" fmla="*/ 244 w 290"/>
                <a:gd name="T7" fmla="*/ 334 h 334"/>
                <a:gd name="T8" fmla="*/ 290 w 290"/>
                <a:gd name="T9" fmla="*/ 297 h 334"/>
                <a:gd name="T10" fmla="*/ 147 w 290"/>
                <a:gd name="T11" fmla="*/ 139 h 334"/>
                <a:gd name="T12" fmla="*/ 43 w 290"/>
                <a:gd name="T13" fmla="*/ 0 h 334"/>
                <a:gd name="T14" fmla="*/ 0 60000 65536"/>
                <a:gd name="T15" fmla="*/ 0 60000 65536"/>
                <a:gd name="T16" fmla="*/ 0 60000 65536"/>
                <a:gd name="T17" fmla="*/ 0 60000 65536"/>
                <a:gd name="T18" fmla="*/ 0 60000 65536"/>
                <a:gd name="T19" fmla="*/ 0 60000 65536"/>
                <a:gd name="T20" fmla="*/ 0 60000 65536"/>
                <a:gd name="T21" fmla="*/ 0 w 290"/>
                <a:gd name="T22" fmla="*/ 0 h 334"/>
                <a:gd name="T23" fmla="*/ 290 w 290"/>
                <a:gd name="T24" fmla="*/ 334 h 3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0" h="334">
                  <a:moveTo>
                    <a:pt x="43" y="0"/>
                  </a:moveTo>
                  <a:lnTo>
                    <a:pt x="0" y="37"/>
                  </a:lnTo>
                  <a:lnTo>
                    <a:pt x="116" y="165"/>
                  </a:lnTo>
                  <a:lnTo>
                    <a:pt x="244" y="334"/>
                  </a:lnTo>
                  <a:lnTo>
                    <a:pt x="290" y="297"/>
                  </a:lnTo>
                  <a:lnTo>
                    <a:pt x="147" y="139"/>
                  </a:lnTo>
                  <a:lnTo>
                    <a:pt x="4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60" name="Freeform 177">
              <a:extLst>
                <a:ext uri="{FF2B5EF4-FFF2-40B4-BE49-F238E27FC236}">
                  <a16:creationId xmlns:a16="http://schemas.microsoft.com/office/drawing/2014/main" id="{57D6EDC3-3F06-FFD2-5FA8-CBA0B4AA2B6E}"/>
                </a:ext>
              </a:extLst>
            </p:cNvPr>
            <p:cNvSpPr>
              <a:spLocks/>
            </p:cNvSpPr>
            <p:nvPr/>
          </p:nvSpPr>
          <p:spPr bwMode="auto">
            <a:xfrm>
              <a:off x="2081" y="1203"/>
              <a:ext cx="44" cy="41"/>
            </a:xfrm>
            <a:custGeom>
              <a:avLst/>
              <a:gdLst>
                <a:gd name="T0" fmla="*/ 38 w 44"/>
                <a:gd name="T1" fmla="*/ 7 h 41"/>
                <a:gd name="T2" fmla="*/ 44 w 44"/>
                <a:gd name="T3" fmla="*/ 13 h 41"/>
                <a:gd name="T4" fmla="*/ 11 w 44"/>
                <a:gd name="T5" fmla="*/ 41 h 41"/>
                <a:gd name="T6" fmla="*/ 0 w 44"/>
                <a:gd name="T7" fmla="*/ 28 h 41"/>
                <a:gd name="T8" fmla="*/ 33 w 44"/>
                <a:gd name="T9" fmla="*/ 0 h 41"/>
                <a:gd name="T10" fmla="*/ 38 w 44"/>
                <a:gd name="T11" fmla="*/ 7 h 41"/>
                <a:gd name="T12" fmla="*/ 0 60000 65536"/>
                <a:gd name="T13" fmla="*/ 0 60000 65536"/>
                <a:gd name="T14" fmla="*/ 0 60000 65536"/>
                <a:gd name="T15" fmla="*/ 0 60000 65536"/>
                <a:gd name="T16" fmla="*/ 0 60000 65536"/>
                <a:gd name="T17" fmla="*/ 0 60000 65536"/>
                <a:gd name="T18" fmla="*/ 0 w 44"/>
                <a:gd name="T19" fmla="*/ 0 h 41"/>
                <a:gd name="T20" fmla="*/ 44 w 44"/>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44" h="41">
                  <a:moveTo>
                    <a:pt x="38" y="7"/>
                  </a:moveTo>
                  <a:lnTo>
                    <a:pt x="44" y="13"/>
                  </a:lnTo>
                  <a:lnTo>
                    <a:pt x="11" y="41"/>
                  </a:lnTo>
                  <a:lnTo>
                    <a:pt x="0" y="28"/>
                  </a:lnTo>
                  <a:lnTo>
                    <a:pt x="33" y="0"/>
                  </a:lnTo>
                  <a:lnTo>
                    <a:pt x="38" y="7"/>
                  </a:lnTo>
                  <a:close/>
                </a:path>
              </a:pathLst>
            </a:custGeom>
            <a:solidFill>
              <a:srgbClr val="F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61" name="Freeform 178">
              <a:extLst>
                <a:ext uri="{FF2B5EF4-FFF2-40B4-BE49-F238E27FC236}">
                  <a16:creationId xmlns:a16="http://schemas.microsoft.com/office/drawing/2014/main" id="{B4579153-F5FD-9766-5090-F8C03C39200C}"/>
                </a:ext>
              </a:extLst>
            </p:cNvPr>
            <p:cNvSpPr>
              <a:spLocks/>
            </p:cNvSpPr>
            <p:nvPr/>
          </p:nvSpPr>
          <p:spPr bwMode="auto">
            <a:xfrm>
              <a:off x="2043" y="1180"/>
              <a:ext cx="119" cy="155"/>
            </a:xfrm>
            <a:custGeom>
              <a:avLst/>
              <a:gdLst>
                <a:gd name="T0" fmla="*/ 61 w 119"/>
                <a:gd name="T1" fmla="*/ 11 h 155"/>
                <a:gd name="T2" fmla="*/ 64 w 119"/>
                <a:gd name="T3" fmla="*/ 16 h 155"/>
                <a:gd name="T4" fmla="*/ 70 w 119"/>
                <a:gd name="T5" fmla="*/ 22 h 155"/>
                <a:gd name="T6" fmla="*/ 75 w 119"/>
                <a:gd name="T7" fmla="*/ 29 h 155"/>
                <a:gd name="T8" fmla="*/ 77 w 119"/>
                <a:gd name="T9" fmla="*/ 35 h 155"/>
                <a:gd name="T10" fmla="*/ 73 w 119"/>
                <a:gd name="T11" fmla="*/ 45 h 155"/>
                <a:gd name="T12" fmla="*/ 66 w 119"/>
                <a:gd name="T13" fmla="*/ 55 h 155"/>
                <a:gd name="T14" fmla="*/ 57 w 119"/>
                <a:gd name="T15" fmla="*/ 65 h 155"/>
                <a:gd name="T16" fmla="*/ 48 w 119"/>
                <a:gd name="T17" fmla="*/ 69 h 155"/>
                <a:gd name="T18" fmla="*/ 43 w 119"/>
                <a:gd name="T19" fmla="*/ 70 h 155"/>
                <a:gd name="T20" fmla="*/ 39 w 119"/>
                <a:gd name="T21" fmla="*/ 71 h 155"/>
                <a:gd name="T22" fmla="*/ 34 w 119"/>
                <a:gd name="T23" fmla="*/ 71 h 155"/>
                <a:gd name="T24" fmla="*/ 30 w 119"/>
                <a:gd name="T25" fmla="*/ 71 h 155"/>
                <a:gd name="T26" fmla="*/ 24 w 119"/>
                <a:gd name="T27" fmla="*/ 71 h 155"/>
                <a:gd name="T28" fmla="*/ 20 w 119"/>
                <a:gd name="T29" fmla="*/ 71 h 155"/>
                <a:gd name="T30" fmla="*/ 14 w 119"/>
                <a:gd name="T31" fmla="*/ 71 h 155"/>
                <a:gd name="T32" fmla="*/ 10 w 119"/>
                <a:gd name="T33" fmla="*/ 70 h 155"/>
                <a:gd name="T34" fmla="*/ 10 w 119"/>
                <a:gd name="T35" fmla="*/ 71 h 155"/>
                <a:gd name="T36" fmla="*/ 9 w 119"/>
                <a:gd name="T37" fmla="*/ 75 h 155"/>
                <a:gd name="T38" fmla="*/ 9 w 119"/>
                <a:gd name="T39" fmla="*/ 85 h 155"/>
                <a:gd name="T40" fmla="*/ 9 w 119"/>
                <a:gd name="T41" fmla="*/ 96 h 155"/>
                <a:gd name="T42" fmla="*/ 12 w 119"/>
                <a:gd name="T43" fmla="*/ 108 h 155"/>
                <a:gd name="T44" fmla="*/ 0 w 119"/>
                <a:gd name="T45" fmla="*/ 134 h 155"/>
                <a:gd name="T46" fmla="*/ 42 w 119"/>
                <a:gd name="T47" fmla="*/ 155 h 155"/>
                <a:gd name="T48" fmla="*/ 59 w 119"/>
                <a:gd name="T49" fmla="*/ 122 h 155"/>
                <a:gd name="T50" fmla="*/ 64 w 119"/>
                <a:gd name="T51" fmla="*/ 122 h 155"/>
                <a:gd name="T52" fmla="*/ 70 w 119"/>
                <a:gd name="T53" fmla="*/ 120 h 155"/>
                <a:gd name="T54" fmla="*/ 76 w 119"/>
                <a:gd name="T55" fmla="*/ 119 h 155"/>
                <a:gd name="T56" fmla="*/ 80 w 119"/>
                <a:gd name="T57" fmla="*/ 118 h 155"/>
                <a:gd name="T58" fmla="*/ 86 w 119"/>
                <a:gd name="T59" fmla="*/ 116 h 155"/>
                <a:gd name="T60" fmla="*/ 90 w 119"/>
                <a:gd name="T61" fmla="*/ 114 h 155"/>
                <a:gd name="T62" fmla="*/ 94 w 119"/>
                <a:gd name="T63" fmla="*/ 112 h 155"/>
                <a:gd name="T64" fmla="*/ 97 w 119"/>
                <a:gd name="T65" fmla="*/ 108 h 155"/>
                <a:gd name="T66" fmla="*/ 100 w 119"/>
                <a:gd name="T67" fmla="*/ 105 h 155"/>
                <a:gd name="T68" fmla="*/ 102 w 119"/>
                <a:gd name="T69" fmla="*/ 101 h 155"/>
                <a:gd name="T70" fmla="*/ 106 w 119"/>
                <a:gd name="T71" fmla="*/ 98 h 155"/>
                <a:gd name="T72" fmla="*/ 108 w 119"/>
                <a:gd name="T73" fmla="*/ 94 h 155"/>
                <a:gd name="T74" fmla="*/ 108 w 119"/>
                <a:gd name="T75" fmla="*/ 95 h 155"/>
                <a:gd name="T76" fmla="*/ 118 w 119"/>
                <a:gd name="T77" fmla="*/ 77 h 155"/>
                <a:gd name="T78" fmla="*/ 119 w 119"/>
                <a:gd name="T79" fmla="*/ 66 h 155"/>
                <a:gd name="T80" fmla="*/ 119 w 119"/>
                <a:gd name="T81" fmla="*/ 58 h 155"/>
                <a:gd name="T82" fmla="*/ 118 w 119"/>
                <a:gd name="T83" fmla="*/ 50 h 155"/>
                <a:gd name="T84" fmla="*/ 115 w 119"/>
                <a:gd name="T85" fmla="*/ 43 h 155"/>
                <a:gd name="T86" fmla="*/ 114 w 119"/>
                <a:gd name="T87" fmla="*/ 41 h 155"/>
                <a:gd name="T88" fmla="*/ 105 w 119"/>
                <a:gd name="T89" fmla="*/ 27 h 155"/>
                <a:gd name="T90" fmla="*/ 87 w 119"/>
                <a:gd name="T91" fmla="*/ 1 h 155"/>
                <a:gd name="T92" fmla="*/ 75 w 119"/>
                <a:gd name="T93" fmla="*/ 0 h 155"/>
                <a:gd name="T94" fmla="*/ 72 w 119"/>
                <a:gd name="T95" fmla="*/ 1 h 155"/>
                <a:gd name="T96" fmla="*/ 67 w 119"/>
                <a:gd name="T97" fmla="*/ 2 h 155"/>
                <a:gd name="T98" fmla="*/ 62 w 119"/>
                <a:gd name="T99" fmla="*/ 5 h 155"/>
                <a:gd name="T100" fmla="*/ 61 w 119"/>
                <a:gd name="T101" fmla="*/ 11 h 15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19"/>
                <a:gd name="T154" fmla="*/ 0 h 155"/>
                <a:gd name="T155" fmla="*/ 119 w 119"/>
                <a:gd name="T156" fmla="*/ 155 h 15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19" h="155">
                  <a:moveTo>
                    <a:pt x="61" y="11"/>
                  </a:moveTo>
                  <a:lnTo>
                    <a:pt x="64" y="16"/>
                  </a:lnTo>
                  <a:lnTo>
                    <a:pt x="70" y="22"/>
                  </a:lnTo>
                  <a:lnTo>
                    <a:pt x="75" y="29"/>
                  </a:lnTo>
                  <a:lnTo>
                    <a:pt x="77" y="35"/>
                  </a:lnTo>
                  <a:lnTo>
                    <a:pt x="73" y="45"/>
                  </a:lnTo>
                  <a:lnTo>
                    <a:pt x="66" y="55"/>
                  </a:lnTo>
                  <a:lnTo>
                    <a:pt x="57" y="65"/>
                  </a:lnTo>
                  <a:lnTo>
                    <a:pt x="48" y="69"/>
                  </a:lnTo>
                  <a:lnTo>
                    <a:pt x="43" y="70"/>
                  </a:lnTo>
                  <a:lnTo>
                    <a:pt x="39" y="71"/>
                  </a:lnTo>
                  <a:lnTo>
                    <a:pt x="34" y="71"/>
                  </a:lnTo>
                  <a:lnTo>
                    <a:pt x="30" y="71"/>
                  </a:lnTo>
                  <a:lnTo>
                    <a:pt x="24" y="71"/>
                  </a:lnTo>
                  <a:lnTo>
                    <a:pt x="20" y="71"/>
                  </a:lnTo>
                  <a:lnTo>
                    <a:pt x="14" y="71"/>
                  </a:lnTo>
                  <a:lnTo>
                    <a:pt x="10" y="70"/>
                  </a:lnTo>
                  <a:lnTo>
                    <a:pt x="10" y="71"/>
                  </a:lnTo>
                  <a:lnTo>
                    <a:pt x="9" y="75"/>
                  </a:lnTo>
                  <a:lnTo>
                    <a:pt x="9" y="85"/>
                  </a:lnTo>
                  <a:lnTo>
                    <a:pt x="9" y="96"/>
                  </a:lnTo>
                  <a:lnTo>
                    <a:pt x="12" y="108"/>
                  </a:lnTo>
                  <a:lnTo>
                    <a:pt x="0" y="134"/>
                  </a:lnTo>
                  <a:lnTo>
                    <a:pt x="42" y="155"/>
                  </a:lnTo>
                  <a:lnTo>
                    <a:pt x="59" y="122"/>
                  </a:lnTo>
                  <a:lnTo>
                    <a:pt x="64" y="122"/>
                  </a:lnTo>
                  <a:lnTo>
                    <a:pt x="70" y="120"/>
                  </a:lnTo>
                  <a:lnTo>
                    <a:pt x="76" y="119"/>
                  </a:lnTo>
                  <a:lnTo>
                    <a:pt x="80" y="118"/>
                  </a:lnTo>
                  <a:lnTo>
                    <a:pt x="86" y="116"/>
                  </a:lnTo>
                  <a:lnTo>
                    <a:pt x="90" y="114"/>
                  </a:lnTo>
                  <a:lnTo>
                    <a:pt x="94" y="112"/>
                  </a:lnTo>
                  <a:lnTo>
                    <a:pt x="97" y="108"/>
                  </a:lnTo>
                  <a:lnTo>
                    <a:pt x="100" y="105"/>
                  </a:lnTo>
                  <a:lnTo>
                    <a:pt x="102" y="101"/>
                  </a:lnTo>
                  <a:lnTo>
                    <a:pt x="106" y="98"/>
                  </a:lnTo>
                  <a:lnTo>
                    <a:pt x="108" y="94"/>
                  </a:lnTo>
                  <a:lnTo>
                    <a:pt x="108" y="95"/>
                  </a:lnTo>
                  <a:lnTo>
                    <a:pt x="118" y="77"/>
                  </a:lnTo>
                  <a:lnTo>
                    <a:pt x="119" y="66"/>
                  </a:lnTo>
                  <a:lnTo>
                    <a:pt x="119" y="58"/>
                  </a:lnTo>
                  <a:lnTo>
                    <a:pt x="118" y="50"/>
                  </a:lnTo>
                  <a:lnTo>
                    <a:pt x="115" y="43"/>
                  </a:lnTo>
                  <a:lnTo>
                    <a:pt x="114" y="41"/>
                  </a:lnTo>
                  <a:lnTo>
                    <a:pt x="105" y="27"/>
                  </a:lnTo>
                  <a:lnTo>
                    <a:pt x="87" y="1"/>
                  </a:lnTo>
                  <a:lnTo>
                    <a:pt x="75" y="0"/>
                  </a:lnTo>
                  <a:lnTo>
                    <a:pt x="72" y="1"/>
                  </a:lnTo>
                  <a:lnTo>
                    <a:pt x="67" y="2"/>
                  </a:lnTo>
                  <a:lnTo>
                    <a:pt x="62" y="5"/>
                  </a:lnTo>
                  <a:lnTo>
                    <a:pt x="61" y="11"/>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62" name="Freeform 179">
              <a:extLst>
                <a:ext uri="{FF2B5EF4-FFF2-40B4-BE49-F238E27FC236}">
                  <a16:creationId xmlns:a16="http://schemas.microsoft.com/office/drawing/2014/main" id="{E64F996D-5E7D-7622-1590-25C9FA79CFFB}"/>
                </a:ext>
              </a:extLst>
            </p:cNvPr>
            <p:cNvSpPr>
              <a:spLocks/>
            </p:cNvSpPr>
            <p:nvPr/>
          </p:nvSpPr>
          <p:spPr bwMode="auto">
            <a:xfrm>
              <a:off x="2006" y="1298"/>
              <a:ext cx="95" cy="94"/>
            </a:xfrm>
            <a:custGeom>
              <a:avLst/>
              <a:gdLst>
                <a:gd name="T0" fmla="*/ 29 w 95"/>
                <a:gd name="T1" fmla="*/ 0 h 94"/>
                <a:gd name="T2" fmla="*/ 0 w 95"/>
                <a:gd name="T3" fmla="*/ 37 h 94"/>
                <a:gd name="T4" fmla="*/ 52 w 95"/>
                <a:gd name="T5" fmla="*/ 94 h 94"/>
                <a:gd name="T6" fmla="*/ 95 w 95"/>
                <a:gd name="T7" fmla="*/ 39 h 94"/>
                <a:gd name="T8" fmla="*/ 29 w 95"/>
                <a:gd name="T9" fmla="*/ 0 h 94"/>
                <a:gd name="T10" fmla="*/ 0 60000 65536"/>
                <a:gd name="T11" fmla="*/ 0 60000 65536"/>
                <a:gd name="T12" fmla="*/ 0 60000 65536"/>
                <a:gd name="T13" fmla="*/ 0 60000 65536"/>
                <a:gd name="T14" fmla="*/ 0 60000 65536"/>
                <a:gd name="T15" fmla="*/ 0 w 95"/>
                <a:gd name="T16" fmla="*/ 0 h 94"/>
                <a:gd name="T17" fmla="*/ 95 w 95"/>
                <a:gd name="T18" fmla="*/ 94 h 94"/>
              </a:gdLst>
              <a:ahLst/>
              <a:cxnLst>
                <a:cxn ang="T10">
                  <a:pos x="T0" y="T1"/>
                </a:cxn>
                <a:cxn ang="T11">
                  <a:pos x="T2" y="T3"/>
                </a:cxn>
                <a:cxn ang="T12">
                  <a:pos x="T4" y="T5"/>
                </a:cxn>
                <a:cxn ang="T13">
                  <a:pos x="T6" y="T7"/>
                </a:cxn>
                <a:cxn ang="T14">
                  <a:pos x="T8" y="T9"/>
                </a:cxn>
              </a:cxnLst>
              <a:rect l="T15" t="T16" r="T17" b="T18"/>
              <a:pathLst>
                <a:path w="95" h="94">
                  <a:moveTo>
                    <a:pt x="29" y="0"/>
                  </a:moveTo>
                  <a:lnTo>
                    <a:pt x="0" y="37"/>
                  </a:lnTo>
                  <a:lnTo>
                    <a:pt x="52" y="94"/>
                  </a:lnTo>
                  <a:lnTo>
                    <a:pt x="95" y="39"/>
                  </a:lnTo>
                  <a:lnTo>
                    <a:pt x="29"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63" name="Freeform 180">
              <a:extLst>
                <a:ext uri="{FF2B5EF4-FFF2-40B4-BE49-F238E27FC236}">
                  <a16:creationId xmlns:a16="http://schemas.microsoft.com/office/drawing/2014/main" id="{547892B8-78A8-30E9-3196-3464600E56AB}"/>
                </a:ext>
              </a:extLst>
            </p:cNvPr>
            <p:cNvSpPr>
              <a:spLocks/>
            </p:cNvSpPr>
            <p:nvPr/>
          </p:nvSpPr>
          <p:spPr bwMode="auto">
            <a:xfrm>
              <a:off x="2065" y="1343"/>
              <a:ext cx="12" cy="12"/>
            </a:xfrm>
            <a:custGeom>
              <a:avLst/>
              <a:gdLst>
                <a:gd name="T0" fmla="*/ 2 w 12"/>
                <a:gd name="T1" fmla="*/ 11 h 12"/>
                <a:gd name="T2" fmla="*/ 5 w 12"/>
                <a:gd name="T3" fmla="*/ 12 h 12"/>
                <a:gd name="T4" fmla="*/ 7 w 12"/>
                <a:gd name="T5" fmla="*/ 12 h 12"/>
                <a:gd name="T6" fmla="*/ 9 w 12"/>
                <a:gd name="T7" fmla="*/ 12 h 12"/>
                <a:gd name="T8" fmla="*/ 11 w 12"/>
                <a:gd name="T9" fmla="*/ 10 h 12"/>
                <a:gd name="T10" fmla="*/ 12 w 12"/>
                <a:gd name="T11" fmla="*/ 8 h 12"/>
                <a:gd name="T12" fmla="*/ 12 w 12"/>
                <a:gd name="T13" fmla="*/ 5 h 12"/>
                <a:gd name="T14" fmla="*/ 12 w 12"/>
                <a:gd name="T15" fmla="*/ 3 h 12"/>
                <a:gd name="T16" fmla="*/ 10 w 12"/>
                <a:gd name="T17" fmla="*/ 1 h 12"/>
                <a:gd name="T18" fmla="*/ 8 w 12"/>
                <a:gd name="T19" fmla="*/ 0 h 12"/>
                <a:gd name="T20" fmla="*/ 6 w 12"/>
                <a:gd name="T21" fmla="*/ 0 h 12"/>
                <a:gd name="T22" fmla="*/ 3 w 12"/>
                <a:gd name="T23" fmla="*/ 0 h 12"/>
                <a:gd name="T24" fmla="*/ 1 w 12"/>
                <a:gd name="T25" fmla="*/ 2 h 12"/>
                <a:gd name="T26" fmla="*/ 0 w 12"/>
                <a:gd name="T27" fmla="*/ 4 h 12"/>
                <a:gd name="T28" fmla="*/ 0 w 12"/>
                <a:gd name="T29" fmla="*/ 7 h 12"/>
                <a:gd name="T30" fmla="*/ 0 w 12"/>
                <a:gd name="T31" fmla="*/ 9 h 12"/>
                <a:gd name="T32" fmla="*/ 2 w 12"/>
                <a:gd name="T33" fmla="*/ 11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
                <a:gd name="T52" fmla="*/ 0 h 12"/>
                <a:gd name="T53" fmla="*/ 12 w 12"/>
                <a:gd name="T54" fmla="*/ 12 h 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 h="12">
                  <a:moveTo>
                    <a:pt x="2" y="11"/>
                  </a:moveTo>
                  <a:lnTo>
                    <a:pt x="5" y="12"/>
                  </a:lnTo>
                  <a:lnTo>
                    <a:pt x="7" y="12"/>
                  </a:lnTo>
                  <a:lnTo>
                    <a:pt x="9" y="12"/>
                  </a:lnTo>
                  <a:lnTo>
                    <a:pt x="11" y="10"/>
                  </a:lnTo>
                  <a:lnTo>
                    <a:pt x="12" y="8"/>
                  </a:lnTo>
                  <a:lnTo>
                    <a:pt x="12" y="5"/>
                  </a:lnTo>
                  <a:lnTo>
                    <a:pt x="12" y="3"/>
                  </a:lnTo>
                  <a:lnTo>
                    <a:pt x="10" y="1"/>
                  </a:lnTo>
                  <a:lnTo>
                    <a:pt x="8" y="0"/>
                  </a:lnTo>
                  <a:lnTo>
                    <a:pt x="6" y="0"/>
                  </a:lnTo>
                  <a:lnTo>
                    <a:pt x="3" y="0"/>
                  </a:lnTo>
                  <a:lnTo>
                    <a:pt x="1" y="2"/>
                  </a:lnTo>
                  <a:lnTo>
                    <a:pt x="0" y="4"/>
                  </a:lnTo>
                  <a:lnTo>
                    <a:pt x="0" y="7"/>
                  </a:lnTo>
                  <a:lnTo>
                    <a:pt x="0" y="9"/>
                  </a:lnTo>
                  <a:lnTo>
                    <a:pt x="2"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64" name="Freeform 181">
              <a:extLst>
                <a:ext uri="{FF2B5EF4-FFF2-40B4-BE49-F238E27FC236}">
                  <a16:creationId xmlns:a16="http://schemas.microsoft.com/office/drawing/2014/main" id="{70BAB67E-3517-054E-D374-BB4549896716}"/>
                </a:ext>
              </a:extLst>
            </p:cNvPr>
            <p:cNvSpPr>
              <a:spLocks/>
            </p:cNvSpPr>
            <p:nvPr/>
          </p:nvSpPr>
          <p:spPr bwMode="auto">
            <a:xfrm>
              <a:off x="1878" y="1325"/>
              <a:ext cx="204" cy="333"/>
            </a:xfrm>
            <a:custGeom>
              <a:avLst/>
              <a:gdLst>
                <a:gd name="T0" fmla="*/ 133 w 204"/>
                <a:gd name="T1" fmla="*/ 0 h 333"/>
                <a:gd name="T2" fmla="*/ 2 w 204"/>
                <a:gd name="T3" fmla="*/ 152 h 333"/>
                <a:gd name="T4" fmla="*/ 0 w 204"/>
                <a:gd name="T5" fmla="*/ 174 h 333"/>
                <a:gd name="T6" fmla="*/ 0 w 204"/>
                <a:gd name="T7" fmla="*/ 196 h 333"/>
                <a:gd name="T8" fmla="*/ 0 w 204"/>
                <a:gd name="T9" fmla="*/ 220 h 333"/>
                <a:gd name="T10" fmla="*/ 3 w 204"/>
                <a:gd name="T11" fmla="*/ 242 h 333"/>
                <a:gd name="T12" fmla="*/ 6 w 204"/>
                <a:gd name="T13" fmla="*/ 266 h 333"/>
                <a:gd name="T14" fmla="*/ 12 w 204"/>
                <a:gd name="T15" fmla="*/ 288 h 333"/>
                <a:gd name="T16" fmla="*/ 20 w 204"/>
                <a:gd name="T17" fmla="*/ 311 h 333"/>
                <a:gd name="T18" fmla="*/ 30 w 204"/>
                <a:gd name="T19" fmla="*/ 333 h 333"/>
                <a:gd name="T20" fmla="*/ 204 w 204"/>
                <a:gd name="T21" fmla="*/ 50 h 333"/>
                <a:gd name="T22" fmla="*/ 133 w 204"/>
                <a:gd name="T23" fmla="*/ 0 h 33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4"/>
                <a:gd name="T37" fmla="*/ 0 h 333"/>
                <a:gd name="T38" fmla="*/ 204 w 204"/>
                <a:gd name="T39" fmla="*/ 333 h 33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4" h="333">
                  <a:moveTo>
                    <a:pt x="133" y="0"/>
                  </a:moveTo>
                  <a:lnTo>
                    <a:pt x="2" y="152"/>
                  </a:lnTo>
                  <a:lnTo>
                    <a:pt x="0" y="174"/>
                  </a:lnTo>
                  <a:lnTo>
                    <a:pt x="0" y="196"/>
                  </a:lnTo>
                  <a:lnTo>
                    <a:pt x="0" y="220"/>
                  </a:lnTo>
                  <a:lnTo>
                    <a:pt x="3" y="242"/>
                  </a:lnTo>
                  <a:lnTo>
                    <a:pt x="6" y="266"/>
                  </a:lnTo>
                  <a:lnTo>
                    <a:pt x="12" y="288"/>
                  </a:lnTo>
                  <a:lnTo>
                    <a:pt x="20" y="311"/>
                  </a:lnTo>
                  <a:lnTo>
                    <a:pt x="30" y="333"/>
                  </a:lnTo>
                  <a:lnTo>
                    <a:pt x="204" y="50"/>
                  </a:lnTo>
                  <a:lnTo>
                    <a:pt x="133"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65" name="Freeform 182">
              <a:extLst>
                <a:ext uri="{FF2B5EF4-FFF2-40B4-BE49-F238E27FC236}">
                  <a16:creationId xmlns:a16="http://schemas.microsoft.com/office/drawing/2014/main" id="{BDF01C52-B262-C160-12CD-C1077EA4579D}"/>
                </a:ext>
              </a:extLst>
            </p:cNvPr>
            <p:cNvSpPr>
              <a:spLocks/>
            </p:cNvSpPr>
            <p:nvPr/>
          </p:nvSpPr>
          <p:spPr bwMode="auto">
            <a:xfrm>
              <a:off x="1787" y="1052"/>
              <a:ext cx="175" cy="232"/>
            </a:xfrm>
            <a:custGeom>
              <a:avLst/>
              <a:gdLst>
                <a:gd name="T0" fmla="*/ 152 w 175"/>
                <a:gd name="T1" fmla="*/ 163 h 232"/>
                <a:gd name="T2" fmla="*/ 155 w 175"/>
                <a:gd name="T3" fmla="*/ 159 h 232"/>
                <a:gd name="T4" fmla="*/ 161 w 175"/>
                <a:gd name="T5" fmla="*/ 154 h 232"/>
                <a:gd name="T6" fmla="*/ 165 w 175"/>
                <a:gd name="T7" fmla="*/ 142 h 232"/>
                <a:gd name="T8" fmla="*/ 164 w 175"/>
                <a:gd name="T9" fmla="*/ 125 h 232"/>
                <a:gd name="T10" fmla="*/ 163 w 175"/>
                <a:gd name="T11" fmla="*/ 106 h 232"/>
                <a:gd name="T12" fmla="*/ 168 w 175"/>
                <a:gd name="T13" fmla="*/ 93 h 232"/>
                <a:gd name="T14" fmla="*/ 173 w 175"/>
                <a:gd name="T15" fmla="*/ 87 h 232"/>
                <a:gd name="T16" fmla="*/ 175 w 175"/>
                <a:gd name="T17" fmla="*/ 84 h 232"/>
                <a:gd name="T18" fmla="*/ 175 w 175"/>
                <a:gd name="T19" fmla="*/ 82 h 232"/>
                <a:gd name="T20" fmla="*/ 175 w 175"/>
                <a:gd name="T21" fmla="*/ 75 h 232"/>
                <a:gd name="T22" fmla="*/ 172 w 175"/>
                <a:gd name="T23" fmla="*/ 65 h 232"/>
                <a:gd name="T24" fmla="*/ 164 w 175"/>
                <a:gd name="T25" fmla="*/ 51 h 232"/>
                <a:gd name="T26" fmla="*/ 159 w 175"/>
                <a:gd name="T27" fmla="*/ 43 h 232"/>
                <a:gd name="T28" fmla="*/ 152 w 175"/>
                <a:gd name="T29" fmla="*/ 35 h 232"/>
                <a:gd name="T30" fmla="*/ 143 w 175"/>
                <a:gd name="T31" fmla="*/ 26 h 232"/>
                <a:gd name="T32" fmla="*/ 134 w 175"/>
                <a:gd name="T33" fmla="*/ 19 h 232"/>
                <a:gd name="T34" fmla="*/ 123 w 175"/>
                <a:gd name="T35" fmla="*/ 11 h 232"/>
                <a:gd name="T36" fmla="*/ 110 w 175"/>
                <a:gd name="T37" fmla="*/ 5 h 232"/>
                <a:gd name="T38" fmla="*/ 96 w 175"/>
                <a:gd name="T39" fmla="*/ 1 h 232"/>
                <a:gd name="T40" fmla="*/ 81 w 175"/>
                <a:gd name="T41" fmla="*/ 0 h 232"/>
                <a:gd name="T42" fmla="*/ 69 w 175"/>
                <a:gd name="T43" fmla="*/ 0 h 232"/>
                <a:gd name="T44" fmla="*/ 57 w 175"/>
                <a:gd name="T45" fmla="*/ 2 h 232"/>
                <a:gd name="T46" fmla="*/ 46 w 175"/>
                <a:gd name="T47" fmla="*/ 6 h 232"/>
                <a:gd name="T48" fmla="*/ 34 w 175"/>
                <a:gd name="T49" fmla="*/ 12 h 232"/>
                <a:gd name="T50" fmla="*/ 24 w 175"/>
                <a:gd name="T51" fmla="*/ 21 h 232"/>
                <a:gd name="T52" fmla="*/ 15 w 175"/>
                <a:gd name="T53" fmla="*/ 33 h 232"/>
                <a:gd name="T54" fmla="*/ 6 w 175"/>
                <a:gd name="T55" fmla="*/ 50 h 232"/>
                <a:gd name="T56" fmla="*/ 0 w 175"/>
                <a:gd name="T57" fmla="*/ 70 h 232"/>
                <a:gd name="T58" fmla="*/ 6 w 175"/>
                <a:gd name="T59" fmla="*/ 113 h 232"/>
                <a:gd name="T60" fmla="*/ 11 w 175"/>
                <a:gd name="T61" fmla="*/ 141 h 232"/>
                <a:gd name="T62" fmla="*/ 18 w 175"/>
                <a:gd name="T63" fmla="*/ 163 h 232"/>
                <a:gd name="T64" fmla="*/ 25 w 175"/>
                <a:gd name="T65" fmla="*/ 189 h 232"/>
                <a:gd name="T66" fmla="*/ 28 w 175"/>
                <a:gd name="T67" fmla="*/ 196 h 232"/>
                <a:gd name="T68" fmla="*/ 37 w 175"/>
                <a:gd name="T69" fmla="*/ 204 h 232"/>
                <a:gd name="T70" fmla="*/ 48 w 175"/>
                <a:gd name="T71" fmla="*/ 212 h 232"/>
                <a:gd name="T72" fmla="*/ 63 w 175"/>
                <a:gd name="T73" fmla="*/ 219 h 232"/>
                <a:gd name="T74" fmla="*/ 78 w 175"/>
                <a:gd name="T75" fmla="*/ 226 h 232"/>
                <a:gd name="T76" fmla="*/ 95 w 175"/>
                <a:gd name="T77" fmla="*/ 231 h 232"/>
                <a:gd name="T78" fmla="*/ 111 w 175"/>
                <a:gd name="T79" fmla="*/ 232 h 232"/>
                <a:gd name="T80" fmla="*/ 126 w 175"/>
                <a:gd name="T81" fmla="*/ 229 h 232"/>
                <a:gd name="T82" fmla="*/ 133 w 175"/>
                <a:gd name="T83" fmla="*/ 223 h 232"/>
                <a:gd name="T84" fmla="*/ 136 w 175"/>
                <a:gd name="T85" fmla="*/ 209 h 232"/>
                <a:gd name="T86" fmla="*/ 141 w 175"/>
                <a:gd name="T87" fmla="*/ 189 h 232"/>
                <a:gd name="T88" fmla="*/ 152 w 175"/>
                <a:gd name="T89" fmla="*/ 163 h 23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75"/>
                <a:gd name="T136" fmla="*/ 0 h 232"/>
                <a:gd name="T137" fmla="*/ 175 w 175"/>
                <a:gd name="T138" fmla="*/ 232 h 23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75" h="232">
                  <a:moveTo>
                    <a:pt x="152" y="163"/>
                  </a:moveTo>
                  <a:lnTo>
                    <a:pt x="155" y="159"/>
                  </a:lnTo>
                  <a:lnTo>
                    <a:pt x="161" y="154"/>
                  </a:lnTo>
                  <a:lnTo>
                    <a:pt x="165" y="142"/>
                  </a:lnTo>
                  <a:lnTo>
                    <a:pt x="164" y="125"/>
                  </a:lnTo>
                  <a:lnTo>
                    <a:pt x="163" y="106"/>
                  </a:lnTo>
                  <a:lnTo>
                    <a:pt x="168" y="93"/>
                  </a:lnTo>
                  <a:lnTo>
                    <a:pt x="173" y="87"/>
                  </a:lnTo>
                  <a:lnTo>
                    <a:pt x="175" y="84"/>
                  </a:lnTo>
                  <a:lnTo>
                    <a:pt x="175" y="82"/>
                  </a:lnTo>
                  <a:lnTo>
                    <a:pt x="175" y="75"/>
                  </a:lnTo>
                  <a:lnTo>
                    <a:pt x="172" y="65"/>
                  </a:lnTo>
                  <a:lnTo>
                    <a:pt x="164" y="51"/>
                  </a:lnTo>
                  <a:lnTo>
                    <a:pt x="159" y="43"/>
                  </a:lnTo>
                  <a:lnTo>
                    <a:pt x="152" y="35"/>
                  </a:lnTo>
                  <a:lnTo>
                    <a:pt x="143" y="26"/>
                  </a:lnTo>
                  <a:lnTo>
                    <a:pt x="134" y="19"/>
                  </a:lnTo>
                  <a:lnTo>
                    <a:pt x="123" y="11"/>
                  </a:lnTo>
                  <a:lnTo>
                    <a:pt x="110" y="5"/>
                  </a:lnTo>
                  <a:lnTo>
                    <a:pt x="96" y="1"/>
                  </a:lnTo>
                  <a:lnTo>
                    <a:pt x="81" y="0"/>
                  </a:lnTo>
                  <a:lnTo>
                    <a:pt x="69" y="0"/>
                  </a:lnTo>
                  <a:lnTo>
                    <a:pt x="57" y="2"/>
                  </a:lnTo>
                  <a:lnTo>
                    <a:pt x="46" y="6"/>
                  </a:lnTo>
                  <a:lnTo>
                    <a:pt x="34" y="12"/>
                  </a:lnTo>
                  <a:lnTo>
                    <a:pt x="24" y="21"/>
                  </a:lnTo>
                  <a:lnTo>
                    <a:pt x="15" y="33"/>
                  </a:lnTo>
                  <a:lnTo>
                    <a:pt x="6" y="50"/>
                  </a:lnTo>
                  <a:lnTo>
                    <a:pt x="0" y="70"/>
                  </a:lnTo>
                  <a:lnTo>
                    <a:pt x="6" y="113"/>
                  </a:lnTo>
                  <a:lnTo>
                    <a:pt x="11" y="141"/>
                  </a:lnTo>
                  <a:lnTo>
                    <a:pt x="18" y="163"/>
                  </a:lnTo>
                  <a:lnTo>
                    <a:pt x="25" y="189"/>
                  </a:lnTo>
                  <a:lnTo>
                    <a:pt x="28" y="196"/>
                  </a:lnTo>
                  <a:lnTo>
                    <a:pt x="37" y="204"/>
                  </a:lnTo>
                  <a:lnTo>
                    <a:pt x="48" y="212"/>
                  </a:lnTo>
                  <a:lnTo>
                    <a:pt x="63" y="219"/>
                  </a:lnTo>
                  <a:lnTo>
                    <a:pt x="78" y="226"/>
                  </a:lnTo>
                  <a:lnTo>
                    <a:pt x="95" y="231"/>
                  </a:lnTo>
                  <a:lnTo>
                    <a:pt x="111" y="232"/>
                  </a:lnTo>
                  <a:lnTo>
                    <a:pt x="126" y="229"/>
                  </a:lnTo>
                  <a:lnTo>
                    <a:pt x="133" y="223"/>
                  </a:lnTo>
                  <a:lnTo>
                    <a:pt x="136" y="209"/>
                  </a:lnTo>
                  <a:lnTo>
                    <a:pt x="141" y="189"/>
                  </a:lnTo>
                  <a:lnTo>
                    <a:pt x="152" y="163"/>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66" name="Freeform 183">
              <a:extLst>
                <a:ext uri="{FF2B5EF4-FFF2-40B4-BE49-F238E27FC236}">
                  <a16:creationId xmlns:a16="http://schemas.microsoft.com/office/drawing/2014/main" id="{14949123-9FFB-DB61-EC64-6DF8A6E5EB31}"/>
                </a:ext>
              </a:extLst>
            </p:cNvPr>
            <p:cNvSpPr>
              <a:spLocks/>
            </p:cNvSpPr>
            <p:nvPr/>
          </p:nvSpPr>
          <p:spPr bwMode="auto">
            <a:xfrm>
              <a:off x="1850" y="1124"/>
              <a:ext cx="61" cy="41"/>
            </a:xfrm>
            <a:custGeom>
              <a:avLst/>
              <a:gdLst>
                <a:gd name="T0" fmla="*/ 34 w 61"/>
                <a:gd name="T1" fmla="*/ 41 h 41"/>
                <a:gd name="T2" fmla="*/ 44 w 61"/>
                <a:gd name="T3" fmla="*/ 41 h 41"/>
                <a:gd name="T4" fmla="*/ 51 w 61"/>
                <a:gd name="T5" fmla="*/ 40 h 41"/>
                <a:gd name="T6" fmla="*/ 54 w 61"/>
                <a:gd name="T7" fmla="*/ 39 h 41"/>
                <a:gd name="T8" fmla="*/ 55 w 61"/>
                <a:gd name="T9" fmla="*/ 38 h 41"/>
                <a:gd name="T10" fmla="*/ 57 w 61"/>
                <a:gd name="T11" fmla="*/ 34 h 41"/>
                <a:gd name="T12" fmla="*/ 59 w 61"/>
                <a:gd name="T13" fmla="*/ 24 h 41"/>
                <a:gd name="T14" fmla="*/ 61 w 61"/>
                <a:gd name="T15" fmla="*/ 13 h 41"/>
                <a:gd name="T16" fmla="*/ 60 w 61"/>
                <a:gd name="T17" fmla="*/ 8 h 41"/>
                <a:gd name="T18" fmla="*/ 51 w 61"/>
                <a:gd name="T19" fmla="*/ 3 h 41"/>
                <a:gd name="T20" fmla="*/ 42 w 61"/>
                <a:gd name="T21" fmla="*/ 1 h 41"/>
                <a:gd name="T22" fmla="*/ 32 w 61"/>
                <a:gd name="T23" fmla="*/ 0 h 41"/>
                <a:gd name="T24" fmla="*/ 24 w 61"/>
                <a:gd name="T25" fmla="*/ 1 h 41"/>
                <a:gd name="T26" fmla="*/ 15 w 61"/>
                <a:gd name="T27" fmla="*/ 2 h 41"/>
                <a:gd name="T28" fmla="*/ 9 w 61"/>
                <a:gd name="T29" fmla="*/ 6 h 41"/>
                <a:gd name="T30" fmla="*/ 4 w 61"/>
                <a:gd name="T31" fmla="*/ 8 h 41"/>
                <a:gd name="T32" fmla="*/ 1 w 61"/>
                <a:gd name="T33" fmla="*/ 10 h 41"/>
                <a:gd name="T34" fmla="*/ 0 w 61"/>
                <a:gd name="T35" fmla="*/ 16 h 41"/>
                <a:gd name="T36" fmla="*/ 3 w 61"/>
                <a:gd name="T37" fmla="*/ 22 h 41"/>
                <a:gd name="T38" fmla="*/ 6 w 61"/>
                <a:gd name="T39" fmla="*/ 29 h 41"/>
                <a:gd name="T40" fmla="*/ 7 w 61"/>
                <a:gd name="T41" fmla="*/ 31 h 41"/>
                <a:gd name="T42" fmla="*/ 9 w 61"/>
                <a:gd name="T43" fmla="*/ 32 h 41"/>
                <a:gd name="T44" fmla="*/ 14 w 61"/>
                <a:gd name="T45" fmla="*/ 36 h 41"/>
                <a:gd name="T46" fmla="*/ 22 w 61"/>
                <a:gd name="T47" fmla="*/ 39 h 41"/>
                <a:gd name="T48" fmla="*/ 34 w 61"/>
                <a:gd name="T49" fmla="*/ 41 h 4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1"/>
                <a:gd name="T76" fmla="*/ 0 h 41"/>
                <a:gd name="T77" fmla="*/ 61 w 61"/>
                <a:gd name="T78" fmla="*/ 41 h 4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1" h="41">
                  <a:moveTo>
                    <a:pt x="34" y="41"/>
                  </a:moveTo>
                  <a:lnTo>
                    <a:pt x="44" y="41"/>
                  </a:lnTo>
                  <a:lnTo>
                    <a:pt x="51" y="40"/>
                  </a:lnTo>
                  <a:lnTo>
                    <a:pt x="54" y="39"/>
                  </a:lnTo>
                  <a:lnTo>
                    <a:pt x="55" y="38"/>
                  </a:lnTo>
                  <a:lnTo>
                    <a:pt x="57" y="34"/>
                  </a:lnTo>
                  <a:lnTo>
                    <a:pt x="59" y="24"/>
                  </a:lnTo>
                  <a:lnTo>
                    <a:pt x="61" y="13"/>
                  </a:lnTo>
                  <a:lnTo>
                    <a:pt x="60" y="8"/>
                  </a:lnTo>
                  <a:lnTo>
                    <a:pt x="51" y="3"/>
                  </a:lnTo>
                  <a:lnTo>
                    <a:pt x="42" y="1"/>
                  </a:lnTo>
                  <a:lnTo>
                    <a:pt x="32" y="0"/>
                  </a:lnTo>
                  <a:lnTo>
                    <a:pt x="24" y="1"/>
                  </a:lnTo>
                  <a:lnTo>
                    <a:pt x="15" y="2"/>
                  </a:lnTo>
                  <a:lnTo>
                    <a:pt x="9" y="6"/>
                  </a:lnTo>
                  <a:lnTo>
                    <a:pt x="4" y="8"/>
                  </a:lnTo>
                  <a:lnTo>
                    <a:pt x="1" y="10"/>
                  </a:lnTo>
                  <a:lnTo>
                    <a:pt x="0" y="16"/>
                  </a:lnTo>
                  <a:lnTo>
                    <a:pt x="3" y="22"/>
                  </a:lnTo>
                  <a:lnTo>
                    <a:pt x="6" y="29"/>
                  </a:lnTo>
                  <a:lnTo>
                    <a:pt x="7" y="31"/>
                  </a:lnTo>
                  <a:lnTo>
                    <a:pt x="9" y="32"/>
                  </a:lnTo>
                  <a:lnTo>
                    <a:pt x="14" y="36"/>
                  </a:lnTo>
                  <a:lnTo>
                    <a:pt x="22" y="39"/>
                  </a:lnTo>
                  <a:lnTo>
                    <a:pt x="34" y="41"/>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67" name="Freeform 184">
              <a:extLst>
                <a:ext uri="{FF2B5EF4-FFF2-40B4-BE49-F238E27FC236}">
                  <a16:creationId xmlns:a16="http://schemas.microsoft.com/office/drawing/2014/main" id="{6135F556-CADC-EB5B-CD44-285E19C75104}"/>
                </a:ext>
              </a:extLst>
            </p:cNvPr>
            <p:cNvSpPr>
              <a:spLocks/>
            </p:cNvSpPr>
            <p:nvPr/>
          </p:nvSpPr>
          <p:spPr bwMode="auto">
            <a:xfrm>
              <a:off x="1850" y="1120"/>
              <a:ext cx="63" cy="16"/>
            </a:xfrm>
            <a:custGeom>
              <a:avLst/>
              <a:gdLst>
                <a:gd name="T0" fmla="*/ 58 w 63"/>
                <a:gd name="T1" fmla="*/ 0 h 16"/>
                <a:gd name="T2" fmla="*/ 57 w 63"/>
                <a:gd name="T3" fmla="*/ 0 h 16"/>
                <a:gd name="T4" fmla="*/ 54 w 63"/>
                <a:gd name="T5" fmla="*/ 0 h 16"/>
                <a:gd name="T6" fmla="*/ 49 w 63"/>
                <a:gd name="T7" fmla="*/ 0 h 16"/>
                <a:gd name="T8" fmla="*/ 43 w 63"/>
                <a:gd name="T9" fmla="*/ 0 h 16"/>
                <a:gd name="T10" fmla="*/ 34 w 63"/>
                <a:gd name="T11" fmla="*/ 1 h 16"/>
                <a:gd name="T12" fmla="*/ 25 w 63"/>
                <a:gd name="T13" fmla="*/ 3 h 16"/>
                <a:gd name="T14" fmla="*/ 14 w 63"/>
                <a:gd name="T15" fmla="*/ 5 h 16"/>
                <a:gd name="T16" fmla="*/ 2 w 63"/>
                <a:gd name="T17" fmla="*/ 10 h 16"/>
                <a:gd name="T18" fmla="*/ 2 w 63"/>
                <a:gd name="T19" fmla="*/ 11 h 16"/>
                <a:gd name="T20" fmla="*/ 1 w 63"/>
                <a:gd name="T21" fmla="*/ 12 h 16"/>
                <a:gd name="T22" fmla="*/ 0 w 63"/>
                <a:gd name="T23" fmla="*/ 14 h 16"/>
                <a:gd name="T24" fmla="*/ 1 w 63"/>
                <a:gd name="T25" fmla="*/ 16 h 16"/>
                <a:gd name="T26" fmla="*/ 2 w 63"/>
                <a:gd name="T27" fmla="*/ 16 h 16"/>
                <a:gd name="T28" fmla="*/ 7 w 63"/>
                <a:gd name="T29" fmla="*/ 15 h 16"/>
                <a:gd name="T30" fmla="*/ 14 w 63"/>
                <a:gd name="T31" fmla="*/ 13 h 16"/>
                <a:gd name="T32" fmla="*/ 22 w 63"/>
                <a:gd name="T33" fmla="*/ 12 h 16"/>
                <a:gd name="T34" fmla="*/ 32 w 63"/>
                <a:gd name="T35" fmla="*/ 11 h 16"/>
                <a:gd name="T36" fmla="*/ 42 w 63"/>
                <a:gd name="T37" fmla="*/ 11 h 16"/>
                <a:gd name="T38" fmla="*/ 52 w 63"/>
                <a:gd name="T39" fmla="*/ 12 h 16"/>
                <a:gd name="T40" fmla="*/ 62 w 63"/>
                <a:gd name="T41" fmla="*/ 15 h 16"/>
                <a:gd name="T42" fmla="*/ 63 w 63"/>
                <a:gd name="T43" fmla="*/ 14 h 16"/>
                <a:gd name="T44" fmla="*/ 63 w 63"/>
                <a:gd name="T45" fmla="*/ 10 h 16"/>
                <a:gd name="T46" fmla="*/ 62 w 63"/>
                <a:gd name="T47" fmla="*/ 5 h 16"/>
                <a:gd name="T48" fmla="*/ 58 w 63"/>
                <a:gd name="T49" fmla="*/ 0 h 1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3"/>
                <a:gd name="T76" fmla="*/ 0 h 16"/>
                <a:gd name="T77" fmla="*/ 63 w 63"/>
                <a:gd name="T78" fmla="*/ 16 h 1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3" h="16">
                  <a:moveTo>
                    <a:pt x="58" y="0"/>
                  </a:moveTo>
                  <a:lnTo>
                    <a:pt x="57" y="0"/>
                  </a:lnTo>
                  <a:lnTo>
                    <a:pt x="54" y="0"/>
                  </a:lnTo>
                  <a:lnTo>
                    <a:pt x="49" y="0"/>
                  </a:lnTo>
                  <a:lnTo>
                    <a:pt x="43" y="0"/>
                  </a:lnTo>
                  <a:lnTo>
                    <a:pt x="34" y="1"/>
                  </a:lnTo>
                  <a:lnTo>
                    <a:pt x="25" y="3"/>
                  </a:lnTo>
                  <a:lnTo>
                    <a:pt x="14" y="5"/>
                  </a:lnTo>
                  <a:lnTo>
                    <a:pt x="2" y="10"/>
                  </a:lnTo>
                  <a:lnTo>
                    <a:pt x="2" y="11"/>
                  </a:lnTo>
                  <a:lnTo>
                    <a:pt x="1" y="12"/>
                  </a:lnTo>
                  <a:lnTo>
                    <a:pt x="0" y="14"/>
                  </a:lnTo>
                  <a:lnTo>
                    <a:pt x="1" y="16"/>
                  </a:lnTo>
                  <a:lnTo>
                    <a:pt x="2" y="16"/>
                  </a:lnTo>
                  <a:lnTo>
                    <a:pt x="7" y="15"/>
                  </a:lnTo>
                  <a:lnTo>
                    <a:pt x="14" y="13"/>
                  </a:lnTo>
                  <a:lnTo>
                    <a:pt x="22" y="12"/>
                  </a:lnTo>
                  <a:lnTo>
                    <a:pt x="32" y="11"/>
                  </a:lnTo>
                  <a:lnTo>
                    <a:pt x="42" y="11"/>
                  </a:lnTo>
                  <a:lnTo>
                    <a:pt x="52" y="12"/>
                  </a:lnTo>
                  <a:lnTo>
                    <a:pt x="62" y="15"/>
                  </a:lnTo>
                  <a:lnTo>
                    <a:pt x="63" y="14"/>
                  </a:lnTo>
                  <a:lnTo>
                    <a:pt x="63" y="10"/>
                  </a:lnTo>
                  <a:lnTo>
                    <a:pt x="62" y="5"/>
                  </a:lnTo>
                  <a:lnTo>
                    <a:pt x="5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68" name="Freeform 185">
              <a:extLst>
                <a:ext uri="{FF2B5EF4-FFF2-40B4-BE49-F238E27FC236}">
                  <a16:creationId xmlns:a16="http://schemas.microsoft.com/office/drawing/2014/main" id="{07A6F60A-05FC-988A-54BA-5328C23E7411}"/>
                </a:ext>
              </a:extLst>
            </p:cNvPr>
            <p:cNvSpPr>
              <a:spLocks/>
            </p:cNvSpPr>
            <p:nvPr/>
          </p:nvSpPr>
          <p:spPr bwMode="auto">
            <a:xfrm>
              <a:off x="1924" y="1132"/>
              <a:ext cx="37" cy="29"/>
            </a:xfrm>
            <a:custGeom>
              <a:avLst/>
              <a:gdLst>
                <a:gd name="T0" fmla="*/ 13 w 37"/>
                <a:gd name="T1" fmla="*/ 29 h 29"/>
                <a:gd name="T2" fmla="*/ 17 w 37"/>
                <a:gd name="T3" fmla="*/ 29 h 29"/>
                <a:gd name="T4" fmla="*/ 22 w 37"/>
                <a:gd name="T5" fmla="*/ 29 h 29"/>
                <a:gd name="T6" fmla="*/ 26 w 37"/>
                <a:gd name="T7" fmla="*/ 28 h 29"/>
                <a:gd name="T8" fmla="*/ 27 w 37"/>
                <a:gd name="T9" fmla="*/ 28 h 29"/>
                <a:gd name="T10" fmla="*/ 31 w 37"/>
                <a:gd name="T11" fmla="*/ 21 h 29"/>
                <a:gd name="T12" fmla="*/ 34 w 37"/>
                <a:gd name="T13" fmla="*/ 14 h 29"/>
                <a:gd name="T14" fmla="*/ 36 w 37"/>
                <a:gd name="T15" fmla="*/ 9 h 29"/>
                <a:gd name="T16" fmla="*/ 37 w 37"/>
                <a:gd name="T17" fmla="*/ 5 h 29"/>
                <a:gd name="T18" fmla="*/ 35 w 37"/>
                <a:gd name="T19" fmla="*/ 2 h 29"/>
                <a:gd name="T20" fmla="*/ 32 w 37"/>
                <a:gd name="T21" fmla="*/ 0 h 29"/>
                <a:gd name="T22" fmla="*/ 27 w 37"/>
                <a:gd name="T23" fmla="*/ 0 h 29"/>
                <a:gd name="T24" fmla="*/ 22 w 37"/>
                <a:gd name="T25" fmla="*/ 1 h 29"/>
                <a:gd name="T26" fmla="*/ 16 w 37"/>
                <a:gd name="T27" fmla="*/ 2 h 29"/>
                <a:gd name="T28" fmla="*/ 10 w 37"/>
                <a:gd name="T29" fmla="*/ 5 h 29"/>
                <a:gd name="T30" fmla="*/ 6 w 37"/>
                <a:gd name="T31" fmla="*/ 8 h 29"/>
                <a:gd name="T32" fmla="*/ 4 w 37"/>
                <a:gd name="T33" fmla="*/ 10 h 29"/>
                <a:gd name="T34" fmla="*/ 2 w 37"/>
                <a:gd name="T35" fmla="*/ 14 h 29"/>
                <a:gd name="T36" fmla="*/ 0 w 37"/>
                <a:gd name="T37" fmla="*/ 19 h 29"/>
                <a:gd name="T38" fmla="*/ 0 w 37"/>
                <a:gd name="T39" fmla="*/ 23 h 29"/>
                <a:gd name="T40" fmla="*/ 0 w 37"/>
                <a:gd name="T41" fmla="*/ 24 h 29"/>
                <a:gd name="T42" fmla="*/ 2 w 37"/>
                <a:gd name="T43" fmla="*/ 24 h 29"/>
                <a:gd name="T44" fmla="*/ 4 w 37"/>
                <a:gd name="T45" fmla="*/ 26 h 29"/>
                <a:gd name="T46" fmla="*/ 7 w 37"/>
                <a:gd name="T47" fmla="*/ 27 h 29"/>
                <a:gd name="T48" fmla="*/ 13 w 37"/>
                <a:gd name="T49" fmla="*/ 29 h 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7"/>
                <a:gd name="T76" fmla="*/ 0 h 29"/>
                <a:gd name="T77" fmla="*/ 37 w 37"/>
                <a:gd name="T78" fmla="*/ 29 h 2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7" h="29">
                  <a:moveTo>
                    <a:pt x="13" y="29"/>
                  </a:moveTo>
                  <a:lnTo>
                    <a:pt x="17" y="29"/>
                  </a:lnTo>
                  <a:lnTo>
                    <a:pt x="22" y="29"/>
                  </a:lnTo>
                  <a:lnTo>
                    <a:pt x="26" y="28"/>
                  </a:lnTo>
                  <a:lnTo>
                    <a:pt x="27" y="28"/>
                  </a:lnTo>
                  <a:lnTo>
                    <a:pt x="31" y="21"/>
                  </a:lnTo>
                  <a:lnTo>
                    <a:pt x="34" y="14"/>
                  </a:lnTo>
                  <a:lnTo>
                    <a:pt x="36" y="9"/>
                  </a:lnTo>
                  <a:lnTo>
                    <a:pt x="37" y="5"/>
                  </a:lnTo>
                  <a:lnTo>
                    <a:pt x="35" y="2"/>
                  </a:lnTo>
                  <a:lnTo>
                    <a:pt x="32" y="0"/>
                  </a:lnTo>
                  <a:lnTo>
                    <a:pt x="27" y="0"/>
                  </a:lnTo>
                  <a:lnTo>
                    <a:pt x="22" y="1"/>
                  </a:lnTo>
                  <a:lnTo>
                    <a:pt x="16" y="2"/>
                  </a:lnTo>
                  <a:lnTo>
                    <a:pt x="10" y="5"/>
                  </a:lnTo>
                  <a:lnTo>
                    <a:pt x="6" y="8"/>
                  </a:lnTo>
                  <a:lnTo>
                    <a:pt x="4" y="10"/>
                  </a:lnTo>
                  <a:lnTo>
                    <a:pt x="2" y="14"/>
                  </a:lnTo>
                  <a:lnTo>
                    <a:pt x="0" y="19"/>
                  </a:lnTo>
                  <a:lnTo>
                    <a:pt x="0" y="23"/>
                  </a:lnTo>
                  <a:lnTo>
                    <a:pt x="0" y="24"/>
                  </a:lnTo>
                  <a:lnTo>
                    <a:pt x="2" y="24"/>
                  </a:lnTo>
                  <a:lnTo>
                    <a:pt x="4" y="26"/>
                  </a:lnTo>
                  <a:lnTo>
                    <a:pt x="7" y="27"/>
                  </a:lnTo>
                  <a:lnTo>
                    <a:pt x="13" y="29"/>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69" name="Freeform 186">
              <a:extLst>
                <a:ext uri="{FF2B5EF4-FFF2-40B4-BE49-F238E27FC236}">
                  <a16:creationId xmlns:a16="http://schemas.microsoft.com/office/drawing/2014/main" id="{183C7056-1A23-3DD7-5599-009E90828A99}"/>
                </a:ext>
              </a:extLst>
            </p:cNvPr>
            <p:cNvSpPr>
              <a:spLocks/>
            </p:cNvSpPr>
            <p:nvPr/>
          </p:nvSpPr>
          <p:spPr bwMode="auto">
            <a:xfrm>
              <a:off x="1885" y="1264"/>
              <a:ext cx="10" cy="4"/>
            </a:xfrm>
            <a:custGeom>
              <a:avLst/>
              <a:gdLst>
                <a:gd name="T0" fmla="*/ 10 w 10"/>
                <a:gd name="T1" fmla="*/ 1 h 4"/>
                <a:gd name="T2" fmla="*/ 10 w 10"/>
                <a:gd name="T3" fmla="*/ 2 h 4"/>
                <a:gd name="T4" fmla="*/ 10 w 10"/>
                <a:gd name="T5" fmla="*/ 2 h 4"/>
                <a:gd name="T6" fmla="*/ 8 w 10"/>
                <a:gd name="T7" fmla="*/ 3 h 4"/>
                <a:gd name="T8" fmla="*/ 6 w 10"/>
                <a:gd name="T9" fmla="*/ 4 h 4"/>
                <a:gd name="T10" fmla="*/ 4 w 10"/>
                <a:gd name="T11" fmla="*/ 4 h 4"/>
                <a:gd name="T12" fmla="*/ 1 w 10"/>
                <a:gd name="T13" fmla="*/ 4 h 4"/>
                <a:gd name="T14" fmla="*/ 0 w 10"/>
                <a:gd name="T15" fmla="*/ 4 h 4"/>
                <a:gd name="T16" fmla="*/ 0 w 10"/>
                <a:gd name="T17" fmla="*/ 3 h 4"/>
                <a:gd name="T18" fmla="*/ 0 w 10"/>
                <a:gd name="T19" fmla="*/ 2 h 4"/>
                <a:gd name="T20" fmla="*/ 1 w 10"/>
                <a:gd name="T21" fmla="*/ 1 h 4"/>
                <a:gd name="T22" fmla="*/ 3 w 10"/>
                <a:gd name="T23" fmla="*/ 1 h 4"/>
                <a:gd name="T24" fmla="*/ 5 w 10"/>
                <a:gd name="T25" fmla="*/ 0 h 4"/>
                <a:gd name="T26" fmla="*/ 7 w 10"/>
                <a:gd name="T27" fmla="*/ 0 h 4"/>
                <a:gd name="T28" fmla="*/ 9 w 10"/>
                <a:gd name="T29" fmla="*/ 0 h 4"/>
                <a:gd name="T30" fmla="*/ 10 w 10"/>
                <a:gd name="T31" fmla="*/ 0 h 4"/>
                <a:gd name="T32" fmla="*/ 10 w 10"/>
                <a:gd name="T33" fmla="*/ 1 h 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
                <a:gd name="T52" fmla="*/ 0 h 4"/>
                <a:gd name="T53" fmla="*/ 10 w 10"/>
                <a:gd name="T54" fmla="*/ 4 h 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 h="4">
                  <a:moveTo>
                    <a:pt x="10" y="1"/>
                  </a:moveTo>
                  <a:lnTo>
                    <a:pt x="10" y="2"/>
                  </a:lnTo>
                  <a:lnTo>
                    <a:pt x="8" y="3"/>
                  </a:lnTo>
                  <a:lnTo>
                    <a:pt x="6" y="4"/>
                  </a:lnTo>
                  <a:lnTo>
                    <a:pt x="4" y="4"/>
                  </a:lnTo>
                  <a:lnTo>
                    <a:pt x="1" y="4"/>
                  </a:lnTo>
                  <a:lnTo>
                    <a:pt x="0" y="4"/>
                  </a:lnTo>
                  <a:lnTo>
                    <a:pt x="0" y="3"/>
                  </a:lnTo>
                  <a:lnTo>
                    <a:pt x="0" y="2"/>
                  </a:lnTo>
                  <a:lnTo>
                    <a:pt x="1" y="1"/>
                  </a:lnTo>
                  <a:lnTo>
                    <a:pt x="3" y="1"/>
                  </a:lnTo>
                  <a:lnTo>
                    <a:pt x="5" y="0"/>
                  </a:lnTo>
                  <a:lnTo>
                    <a:pt x="7" y="0"/>
                  </a:lnTo>
                  <a:lnTo>
                    <a:pt x="9" y="0"/>
                  </a:lnTo>
                  <a:lnTo>
                    <a:pt x="10" y="0"/>
                  </a:lnTo>
                  <a:lnTo>
                    <a:pt x="10" y="1"/>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70" name="Freeform 187">
              <a:extLst>
                <a:ext uri="{FF2B5EF4-FFF2-40B4-BE49-F238E27FC236}">
                  <a16:creationId xmlns:a16="http://schemas.microsoft.com/office/drawing/2014/main" id="{926CF1E4-A4C0-7A6D-5453-3511C2D7095A}"/>
                </a:ext>
              </a:extLst>
            </p:cNvPr>
            <p:cNvSpPr>
              <a:spLocks/>
            </p:cNvSpPr>
            <p:nvPr/>
          </p:nvSpPr>
          <p:spPr bwMode="auto">
            <a:xfrm>
              <a:off x="1926" y="1156"/>
              <a:ext cx="24" cy="14"/>
            </a:xfrm>
            <a:custGeom>
              <a:avLst/>
              <a:gdLst>
                <a:gd name="T0" fmla="*/ 0 w 24"/>
                <a:gd name="T1" fmla="*/ 7 h 14"/>
                <a:gd name="T2" fmla="*/ 3 w 24"/>
                <a:gd name="T3" fmla="*/ 11 h 14"/>
                <a:gd name="T4" fmla="*/ 6 w 24"/>
                <a:gd name="T5" fmla="*/ 12 h 14"/>
                <a:gd name="T6" fmla="*/ 11 w 24"/>
                <a:gd name="T7" fmla="*/ 14 h 14"/>
                <a:gd name="T8" fmla="*/ 14 w 24"/>
                <a:gd name="T9" fmla="*/ 14 h 14"/>
                <a:gd name="T10" fmla="*/ 20 w 24"/>
                <a:gd name="T11" fmla="*/ 13 h 14"/>
                <a:gd name="T12" fmla="*/ 23 w 24"/>
                <a:gd name="T13" fmla="*/ 11 h 14"/>
                <a:gd name="T14" fmla="*/ 24 w 24"/>
                <a:gd name="T15" fmla="*/ 8 h 14"/>
                <a:gd name="T16" fmla="*/ 24 w 24"/>
                <a:gd name="T17" fmla="*/ 7 h 14"/>
                <a:gd name="T18" fmla="*/ 24 w 24"/>
                <a:gd name="T19" fmla="*/ 7 h 14"/>
                <a:gd name="T20" fmla="*/ 24 w 24"/>
                <a:gd name="T21" fmla="*/ 5 h 14"/>
                <a:gd name="T22" fmla="*/ 23 w 24"/>
                <a:gd name="T23" fmla="*/ 4 h 14"/>
                <a:gd name="T24" fmla="*/ 23 w 24"/>
                <a:gd name="T25" fmla="*/ 3 h 14"/>
                <a:gd name="T26" fmla="*/ 16 w 24"/>
                <a:gd name="T27" fmla="*/ 0 h 14"/>
                <a:gd name="T28" fmla="*/ 8 w 24"/>
                <a:gd name="T29" fmla="*/ 2 h 14"/>
                <a:gd name="T30" fmla="*/ 2 w 24"/>
                <a:gd name="T31" fmla="*/ 5 h 14"/>
                <a:gd name="T32" fmla="*/ 0 w 24"/>
                <a:gd name="T33" fmla="*/ 7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
                <a:gd name="T52" fmla="*/ 0 h 14"/>
                <a:gd name="T53" fmla="*/ 24 w 24"/>
                <a:gd name="T54" fmla="*/ 14 h 1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 h="14">
                  <a:moveTo>
                    <a:pt x="0" y="7"/>
                  </a:moveTo>
                  <a:lnTo>
                    <a:pt x="3" y="11"/>
                  </a:lnTo>
                  <a:lnTo>
                    <a:pt x="6" y="12"/>
                  </a:lnTo>
                  <a:lnTo>
                    <a:pt x="11" y="14"/>
                  </a:lnTo>
                  <a:lnTo>
                    <a:pt x="14" y="14"/>
                  </a:lnTo>
                  <a:lnTo>
                    <a:pt x="20" y="13"/>
                  </a:lnTo>
                  <a:lnTo>
                    <a:pt x="23" y="11"/>
                  </a:lnTo>
                  <a:lnTo>
                    <a:pt x="24" y="8"/>
                  </a:lnTo>
                  <a:lnTo>
                    <a:pt x="24" y="7"/>
                  </a:lnTo>
                  <a:lnTo>
                    <a:pt x="24" y="5"/>
                  </a:lnTo>
                  <a:lnTo>
                    <a:pt x="23" y="4"/>
                  </a:lnTo>
                  <a:lnTo>
                    <a:pt x="23" y="3"/>
                  </a:lnTo>
                  <a:lnTo>
                    <a:pt x="16" y="0"/>
                  </a:lnTo>
                  <a:lnTo>
                    <a:pt x="8" y="2"/>
                  </a:lnTo>
                  <a:lnTo>
                    <a:pt x="2" y="5"/>
                  </a:lnTo>
                  <a:lnTo>
                    <a:pt x="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71" name="Freeform 188">
              <a:extLst>
                <a:ext uri="{FF2B5EF4-FFF2-40B4-BE49-F238E27FC236}">
                  <a16:creationId xmlns:a16="http://schemas.microsoft.com/office/drawing/2014/main" id="{A9F828B3-EAA7-1F37-B33C-B8C1DF01E10D}"/>
                </a:ext>
              </a:extLst>
            </p:cNvPr>
            <p:cNvSpPr>
              <a:spLocks/>
            </p:cNvSpPr>
            <p:nvPr/>
          </p:nvSpPr>
          <p:spPr bwMode="auto">
            <a:xfrm>
              <a:off x="1942" y="1158"/>
              <a:ext cx="9" cy="11"/>
            </a:xfrm>
            <a:custGeom>
              <a:avLst/>
              <a:gdLst>
                <a:gd name="T0" fmla="*/ 9 w 9"/>
                <a:gd name="T1" fmla="*/ 5 h 11"/>
                <a:gd name="T2" fmla="*/ 8 w 9"/>
                <a:gd name="T3" fmla="*/ 7 h 11"/>
                <a:gd name="T4" fmla="*/ 7 w 9"/>
                <a:gd name="T5" fmla="*/ 10 h 11"/>
                <a:gd name="T6" fmla="*/ 6 w 9"/>
                <a:gd name="T7" fmla="*/ 11 h 11"/>
                <a:gd name="T8" fmla="*/ 5 w 9"/>
                <a:gd name="T9" fmla="*/ 11 h 11"/>
                <a:gd name="T10" fmla="*/ 3 w 9"/>
                <a:gd name="T11" fmla="*/ 10 h 11"/>
                <a:gd name="T12" fmla="*/ 1 w 9"/>
                <a:gd name="T13" fmla="*/ 9 h 11"/>
                <a:gd name="T14" fmla="*/ 0 w 9"/>
                <a:gd name="T15" fmla="*/ 6 h 11"/>
                <a:gd name="T16" fmla="*/ 0 w 9"/>
                <a:gd name="T17" fmla="*/ 4 h 11"/>
                <a:gd name="T18" fmla="*/ 1 w 9"/>
                <a:gd name="T19" fmla="*/ 2 h 11"/>
                <a:gd name="T20" fmla="*/ 4 w 9"/>
                <a:gd name="T21" fmla="*/ 0 h 11"/>
                <a:gd name="T22" fmla="*/ 5 w 9"/>
                <a:gd name="T23" fmla="*/ 0 h 11"/>
                <a:gd name="T24" fmla="*/ 7 w 9"/>
                <a:gd name="T25" fmla="*/ 0 h 11"/>
                <a:gd name="T26" fmla="*/ 8 w 9"/>
                <a:gd name="T27" fmla="*/ 0 h 11"/>
                <a:gd name="T28" fmla="*/ 9 w 9"/>
                <a:gd name="T29" fmla="*/ 1 h 11"/>
                <a:gd name="T30" fmla="*/ 9 w 9"/>
                <a:gd name="T31" fmla="*/ 3 h 11"/>
                <a:gd name="T32" fmla="*/ 9 w 9"/>
                <a:gd name="T33" fmla="*/ 5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
                <a:gd name="T52" fmla="*/ 0 h 11"/>
                <a:gd name="T53" fmla="*/ 9 w 9"/>
                <a:gd name="T54" fmla="*/ 11 h 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 h="11">
                  <a:moveTo>
                    <a:pt x="9" y="5"/>
                  </a:moveTo>
                  <a:lnTo>
                    <a:pt x="8" y="7"/>
                  </a:lnTo>
                  <a:lnTo>
                    <a:pt x="7" y="10"/>
                  </a:lnTo>
                  <a:lnTo>
                    <a:pt x="6" y="11"/>
                  </a:lnTo>
                  <a:lnTo>
                    <a:pt x="5" y="11"/>
                  </a:lnTo>
                  <a:lnTo>
                    <a:pt x="3" y="10"/>
                  </a:lnTo>
                  <a:lnTo>
                    <a:pt x="1" y="9"/>
                  </a:lnTo>
                  <a:lnTo>
                    <a:pt x="0" y="6"/>
                  </a:lnTo>
                  <a:lnTo>
                    <a:pt x="0" y="4"/>
                  </a:lnTo>
                  <a:lnTo>
                    <a:pt x="1" y="2"/>
                  </a:lnTo>
                  <a:lnTo>
                    <a:pt x="4" y="0"/>
                  </a:lnTo>
                  <a:lnTo>
                    <a:pt x="5" y="0"/>
                  </a:lnTo>
                  <a:lnTo>
                    <a:pt x="7" y="0"/>
                  </a:lnTo>
                  <a:lnTo>
                    <a:pt x="8" y="0"/>
                  </a:lnTo>
                  <a:lnTo>
                    <a:pt x="9" y="1"/>
                  </a:lnTo>
                  <a:lnTo>
                    <a:pt x="9" y="3"/>
                  </a:lnTo>
                  <a:lnTo>
                    <a:pt x="9" y="5"/>
                  </a:lnTo>
                  <a:close/>
                </a:path>
              </a:pathLst>
            </a:custGeom>
            <a:solidFill>
              <a:srgbClr val="3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72" name="Freeform 189">
              <a:extLst>
                <a:ext uri="{FF2B5EF4-FFF2-40B4-BE49-F238E27FC236}">
                  <a16:creationId xmlns:a16="http://schemas.microsoft.com/office/drawing/2014/main" id="{385664A5-533B-A0CB-56CB-CAA53480087E}"/>
                </a:ext>
              </a:extLst>
            </p:cNvPr>
            <p:cNvSpPr>
              <a:spLocks/>
            </p:cNvSpPr>
            <p:nvPr/>
          </p:nvSpPr>
          <p:spPr bwMode="auto">
            <a:xfrm>
              <a:off x="1927" y="1156"/>
              <a:ext cx="25" cy="6"/>
            </a:xfrm>
            <a:custGeom>
              <a:avLst/>
              <a:gdLst>
                <a:gd name="T0" fmla="*/ 0 w 25"/>
                <a:gd name="T1" fmla="*/ 6 h 6"/>
                <a:gd name="T2" fmla="*/ 2 w 25"/>
                <a:gd name="T3" fmla="*/ 5 h 6"/>
                <a:gd name="T4" fmla="*/ 6 w 25"/>
                <a:gd name="T5" fmla="*/ 2 h 6"/>
                <a:gd name="T6" fmla="*/ 14 w 25"/>
                <a:gd name="T7" fmla="*/ 0 h 6"/>
                <a:gd name="T8" fmla="*/ 24 w 25"/>
                <a:gd name="T9" fmla="*/ 2 h 6"/>
                <a:gd name="T10" fmla="*/ 25 w 25"/>
                <a:gd name="T11" fmla="*/ 2 h 6"/>
                <a:gd name="T12" fmla="*/ 25 w 25"/>
                <a:gd name="T13" fmla="*/ 4 h 6"/>
                <a:gd name="T14" fmla="*/ 25 w 25"/>
                <a:gd name="T15" fmla="*/ 5 h 6"/>
                <a:gd name="T16" fmla="*/ 25 w 25"/>
                <a:gd name="T17" fmla="*/ 6 h 6"/>
                <a:gd name="T18" fmla="*/ 23 w 25"/>
                <a:gd name="T19" fmla="*/ 5 h 6"/>
                <a:gd name="T20" fmla="*/ 19 w 25"/>
                <a:gd name="T21" fmla="*/ 4 h 6"/>
                <a:gd name="T22" fmla="*/ 11 w 25"/>
                <a:gd name="T23" fmla="*/ 4 h 6"/>
                <a:gd name="T24" fmla="*/ 0 w 25"/>
                <a:gd name="T25" fmla="*/ 6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
                <a:gd name="T40" fmla="*/ 0 h 6"/>
                <a:gd name="T41" fmla="*/ 25 w 25"/>
                <a:gd name="T42" fmla="*/ 6 h 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 h="6">
                  <a:moveTo>
                    <a:pt x="0" y="6"/>
                  </a:moveTo>
                  <a:lnTo>
                    <a:pt x="2" y="5"/>
                  </a:lnTo>
                  <a:lnTo>
                    <a:pt x="6" y="2"/>
                  </a:lnTo>
                  <a:lnTo>
                    <a:pt x="14" y="0"/>
                  </a:lnTo>
                  <a:lnTo>
                    <a:pt x="24" y="2"/>
                  </a:lnTo>
                  <a:lnTo>
                    <a:pt x="25" y="2"/>
                  </a:lnTo>
                  <a:lnTo>
                    <a:pt x="25" y="4"/>
                  </a:lnTo>
                  <a:lnTo>
                    <a:pt x="25" y="5"/>
                  </a:lnTo>
                  <a:lnTo>
                    <a:pt x="25" y="6"/>
                  </a:lnTo>
                  <a:lnTo>
                    <a:pt x="23" y="5"/>
                  </a:lnTo>
                  <a:lnTo>
                    <a:pt x="19" y="4"/>
                  </a:lnTo>
                  <a:lnTo>
                    <a:pt x="11" y="4"/>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73" name="Freeform 190">
              <a:extLst>
                <a:ext uri="{FF2B5EF4-FFF2-40B4-BE49-F238E27FC236}">
                  <a16:creationId xmlns:a16="http://schemas.microsoft.com/office/drawing/2014/main" id="{4F77B134-0F48-DDDF-B7FC-5BD7943EC24C}"/>
                </a:ext>
              </a:extLst>
            </p:cNvPr>
            <p:cNvSpPr>
              <a:spLocks/>
            </p:cNvSpPr>
            <p:nvPr/>
          </p:nvSpPr>
          <p:spPr bwMode="auto">
            <a:xfrm>
              <a:off x="1860" y="1148"/>
              <a:ext cx="45" cy="17"/>
            </a:xfrm>
            <a:custGeom>
              <a:avLst/>
              <a:gdLst>
                <a:gd name="T0" fmla="*/ 0 w 45"/>
                <a:gd name="T1" fmla="*/ 6 h 17"/>
                <a:gd name="T2" fmla="*/ 4 w 45"/>
                <a:gd name="T3" fmla="*/ 11 h 17"/>
                <a:gd name="T4" fmla="*/ 11 w 45"/>
                <a:gd name="T5" fmla="*/ 14 h 17"/>
                <a:gd name="T6" fmla="*/ 19 w 45"/>
                <a:gd name="T7" fmla="*/ 15 h 17"/>
                <a:gd name="T8" fmla="*/ 25 w 45"/>
                <a:gd name="T9" fmla="*/ 16 h 17"/>
                <a:gd name="T10" fmla="*/ 37 w 45"/>
                <a:gd name="T11" fmla="*/ 17 h 17"/>
                <a:gd name="T12" fmla="*/ 43 w 45"/>
                <a:gd name="T13" fmla="*/ 16 h 17"/>
                <a:gd name="T14" fmla="*/ 45 w 45"/>
                <a:gd name="T15" fmla="*/ 14 h 17"/>
                <a:gd name="T16" fmla="*/ 45 w 45"/>
                <a:gd name="T17" fmla="*/ 13 h 17"/>
                <a:gd name="T18" fmla="*/ 45 w 45"/>
                <a:gd name="T19" fmla="*/ 12 h 17"/>
                <a:gd name="T20" fmla="*/ 45 w 45"/>
                <a:gd name="T21" fmla="*/ 7 h 17"/>
                <a:gd name="T22" fmla="*/ 45 w 45"/>
                <a:gd name="T23" fmla="*/ 4 h 17"/>
                <a:gd name="T24" fmla="*/ 45 w 45"/>
                <a:gd name="T25" fmla="*/ 2 h 17"/>
                <a:gd name="T26" fmla="*/ 41 w 45"/>
                <a:gd name="T27" fmla="*/ 0 h 17"/>
                <a:gd name="T28" fmla="*/ 34 w 45"/>
                <a:gd name="T29" fmla="*/ 0 h 17"/>
                <a:gd name="T30" fmla="*/ 28 w 45"/>
                <a:gd name="T31" fmla="*/ 0 h 17"/>
                <a:gd name="T32" fmla="*/ 20 w 45"/>
                <a:gd name="T33" fmla="*/ 1 h 17"/>
                <a:gd name="T34" fmla="*/ 12 w 45"/>
                <a:gd name="T35" fmla="*/ 2 h 17"/>
                <a:gd name="T36" fmla="*/ 5 w 45"/>
                <a:gd name="T37" fmla="*/ 4 h 17"/>
                <a:gd name="T38" fmla="*/ 1 w 45"/>
                <a:gd name="T39" fmla="*/ 5 h 17"/>
                <a:gd name="T40" fmla="*/ 0 w 45"/>
                <a:gd name="T41" fmla="*/ 6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5"/>
                <a:gd name="T64" fmla="*/ 0 h 17"/>
                <a:gd name="T65" fmla="*/ 45 w 45"/>
                <a:gd name="T66" fmla="*/ 17 h 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5" h="17">
                  <a:moveTo>
                    <a:pt x="0" y="6"/>
                  </a:moveTo>
                  <a:lnTo>
                    <a:pt x="4" y="11"/>
                  </a:lnTo>
                  <a:lnTo>
                    <a:pt x="11" y="14"/>
                  </a:lnTo>
                  <a:lnTo>
                    <a:pt x="19" y="15"/>
                  </a:lnTo>
                  <a:lnTo>
                    <a:pt x="25" y="16"/>
                  </a:lnTo>
                  <a:lnTo>
                    <a:pt x="37" y="17"/>
                  </a:lnTo>
                  <a:lnTo>
                    <a:pt x="43" y="16"/>
                  </a:lnTo>
                  <a:lnTo>
                    <a:pt x="45" y="14"/>
                  </a:lnTo>
                  <a:lnTo>
                    <a:pt x="45" y="13"/>
                  </a:lnTo>
                  <a:lnTo>
                    <a:pt x="45" y="12"/>
                  </a:lnTo>
                  <a:lnTo>
                    <a:pt x="45" y="7"/>
                  </a:lnTo>
                  <a:lnTo>
                    <a:pt x="45" y="4"/>
                  </a:lnTo>
                  <a:lnTo>
                    <a:pt x="45" y="2"/>
                  </a:lnTo>
                  <a:lnTo>
                    <a:pt x="41" y="0"/>
                  </a:lnTo>
                  <a:lnTo>
                    <a:pt x="34" y="0"/>
                  </a:lnTo>
                  <a:lnTo>
                    <a:pt x="28" y="0"/>
                  </a:lnTo>
                  <a:lnTo>
                    <a:pt x="20" y="1"/>
                  </a:lnTo>
                  <a:lnTo>
                    <a:pt x="12" y="2"/>
                  </a:lnTo>
                  <a:lnTo>
                    <a:pt x="5" y="4"/>
                  </a:lnTo>
                  <a:lnTo>
                    <a:pt x="1" y="5"/>
                  </a:lnTo>
                  <a:lnTo>
                    <a:pt x="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74" name="Freeform 191">
              <a:extLst>
                <a:ext uri="{FF2B5EF4-FFF2-40B4-BE49-F238E27FC236}">
                  <a16:creationId xmlns:a16="http://schemas.microsoft.com/office/drawing/2014/main" id="{11586960-267D-538B-11B8-8FCDED57A49E}"/>
                </a:ext>
              </a:extLst>
            </p:cNvPr>
            <p:cNvSpPr>
              <a:spLocks/>
            </p:cNvSpPr>
            <p:nvPr/>
          </p:nvSpPr>
          <p:spPr bwMode="auto">
            <a:xfrm>
              <a:off x="1863" y="1218"/>
              <a:ext cx="68" cy="43"/>
            </a:xfrm>
            <a:custGeom>
              <a:avLst/>
              <a:gdLst>
                <a:gd name="T0" fmla="*/ 0 w 68"/>
                <a:gd name="T1" fmla="*/ 0 h 43"/>
                <a:gd name="T2" fmla="*/ 2 w 68"/>
                <a:gd name="T3" fmla="*/ 0 h 43"/>
                <a:gd name="T4" fmla="*/ 9 w 68"/>
                <a:gd name="T5" fmla="*/ 1 h 43"/>
                <a:gd name="T6" fmla="*/ 18 w 68"/>
                <a:gd name="T7" fmla="*/ 1 h 43"/>
                <a:gd name="T8" fmla="*/ 28 w 68"/>
                <a:gd name="T9" fmla="*/ 2 h 43"/>
                <a:gd name="T10" fmla="*/ 40 w 68"/>
                <a:gd name="T11" fmla="*/ 4 h 43"/>
                <a:gd name="T12" fmla="*/ 51 w 68"/>
                <a:gd name="T13" fmla="*/ 5 h 43"/>
                <a:gd name="T14" fmla="*/ 60 w 68"/>
                <a:gd name="T15" fmla="*/ 9 h 43"/>
                <a:gd name="T16" fmla="*/ 68 w 68"/>
                <a:gd name="T17" fmla="*/ 11 h 43"/>
                <a:gd name="T18" fmla="*/ 67 w 68"/>
                <a:gd name="T19" fmla="*/ 14 h 43"/>
                <a:gd name="T20" fmla="*/ 64 w 68"/>
                <a:gd name="T21" fmla="*/ 22 h 43"/>
                <a:gd name="T22" fmla="*/ 59 w 68"/>
                <a:gd name="T23" fmla="*/ 31 h 43"/>
                <a:gd name="T24" fmla="*/ 51 w 68"/>
                <a:gd name="T25" fmla="*/ 40 h 43"/>
                <a:gd name="T26" fmla="*/ 42 w 68"/>
                <a:gd name="T27" fmla="*/ 43 h 43"/>
                <a:gd name="T28" fmla="*/ 30 w 68"/>
                <a:gd name="T29" fmla="*/ 40 h 43"/>
                <a:gd name="T30" fmla="*/ 17 w 68"/>
                <a:gd name="T31" fmla="*/ 27 h 43"/>
                <a:gd name="T32" fmla="*/ 0 w 68"/>
                <a:gd name="T33" fmla="*/ 0 h 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8"/>
                <a:gd name="T52" fmla="*/ 0 h 43"/>
                <a:gd name="T53" fmla="*/ 68 w 68"/>
                <a:gd name="T54" fmla="*/ 43 h 4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8" h="43">
                  <a:moveTo>
                    <a:pt x="0" y="0"/>
                  </a:moveTo>
                  <a:lnTo>
                    <a:pt x="2" y="0"/>
                  </a:lnTo>
                  <a:lnTo>
                    <a:pt x="9" y="1"/>
                  </a:lnTo>
                  <a:lnTo>
                    <a:pt x="18" y="1"/>
                  </a:lnTo>
                  <a:lnTo>
                    <a:pt x="28" y="2"/>
                  </a:lnTo>
                  <a:lnTo>
                    <a:pt x="40" y="4"/>
                  </a:lnTo>
                  <a:lnTo>
                    <a:pt x="51" y="5"/>
                  </a:lnTo>
                  <a:lnTo>
                    <a:pt x="60" y="9"/>
                  </a:lnTo>
                  <a:lnTo>
                    <a:pt x="68" y="11"/>
                  </a:lnTo>
                  <a:lnTo>
                    <a:pt x="67" y="14"/>
                  </a:lnTo>
                  <a:lnTo>
                    <a:pt x="64" y="22"/>
                  </a:lnTo>
                  <a:lnTo>
                    <a:pt x="59" y="31"/>
                  </a:lnTo>
                  <a:lnTo>
                    <a:pt x="51" y="40"/>
                  </a:lnTo>
                  <a:lnTo>
                    <a:pt x="42" y="43"/>
                  </a:lnTo>
                  <a:lnTo>
                    <a:pt x="30" y="40"/>
                  </a:lnTo>
                  <a:lnTo>
                    <a:pt x="17" y="27"/>
                  </a:lnTo>
                  <a:lnTo>
                    <a:pt x="0" y="0"/>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75" name="Freeform 192">
              <a:extLst>
                <a:ext uri="{FF2B5EF4-FFF2-40B4-BE49-F238E27FC236}">
                  <a16:creationId xmlns:a16="http://schemas.microsoft.com/office/drawing/2014/main" id="{E33E2AD3-57AB-A933-FBEB-CD50DEA505CF}"/>
                </a:ext>
              </a:extLst>
            </p:cNvPr>
            <p:cNvSpPr>
              <a:spLocks/>
            </p:cNvSpPr>
            <p:nvPr/>
          </p:nvSpPr>
          <p:spPr bwMode="auto">
            <a:xfrm>
              <a:off x="1870" y="1222"/>
              <a:ext cx="58" cy="30"/>
            </a:xfrm>
            <a:custGeom>
              <a:avLst/>
              <a:gdLst>
                <a:gd name="T0" fmla="*/ 0 w 58"/>
                <a:gd name="T1" fmla="*/ 0 h 30"/>
                <a:gd name="T2" fmla="*/ 1 w 58"/>
                <a:gd name="T3" fmla="*/ 1 h 30"/>
                <a:gd name="T4" fmla="*/ 5 w 58"/>
                <a:gd name="T5" fmla="*/ 3 h 30"/>
                <a:gd name="T6" fmla="*/ 11 w 58"/>
                <a:gd name="T7" fmla="*/ 5 h 30"/>
                <a:gd name="T8" fmla="*/ 19 w 58"/>
                <a:gd name="T9" fmla="*/ 7 h 30"/>
                <a:gd name="T10" fmla="*/ 28 w 58"/>
                <a:gd name="T11" fmla="*/ 9 h 30"/>
                <a:gd name="T12" fmla="*/ 37 w 58"/>
                <a:gd name="T13" fmla="*/ 11 h 30"/>
                <a:gd name="T14" fmla="*/ 48 w 58"/>
                <a:gd name="T15" fmla="*/ 11 h 30"/>
                <a:gd name="T16" fmla="*/ 58 w 58"/>
                <a:gd name="T17" fmla="*/ 10 h 30"/>
                <a:gd name="T18" fmla="*/ 57 w 58"/>
                <a:gd name="T19" fmla="*/ 13 h 30"/>
                <a:gd name="T20" fmla="*/ 54 w 58"/>
                <a:gd name="T21" fmla="*/ 17 h 30"/>
                <a:gd name="T22" fmla="*/ 50 w 58"/>
                <a:gd name="T23" fmla="*/ 24 h 30"/>
                <a:gd name="T24" fmla="*/ 43 w 58"/>
                <a:gd name="T25" fmla="*/ 28 h 30"/>
                <a:gd name="T26" fmla="*/ 35 w 58"/>
                <a:gd name="T27" fmla="*/ 30 h 30"/>
                <a:gd name="T28" fmla="*/ 25 w 58"/>
                <a:gd name="T29" fmla="*/ 28 h 30"/>
                <a:gd name="T30" fmla="*/ 13 w 58"/>
                <a:gd name="T31" fmla="*/ 18 h 30"/>
                <a:gd name="T32" fmla="*/ 0 w 58"/>
                <a:gd name="T33" fmla="*/ 0 h 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8"/>
                <a:gd name="T52" fmla="*/ 0 h 30"/>
                <a:gd name="T53" fmla="*/ 58 w 58"/>
                <a:gd name="T54" fmla="*/ 30 h 3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8" h="30">
                  <a:moveTo>
                    <a:pt x="0" y="0"/>
                  </a:moveTo>
                  <a:lnTo>
                    <a:pt x="1" y="1"/>
                  </a:lnTo>
                  <a:lnTo>
                    <a:pt x="5" y="3"/>
                  </a:lnTo>
                  <a:lnTo>
                    <a:pt x="11" y="5"/>
                  </a:lnTo>
                  <a:lnTo>
                    <a:pt x="19" y="7"/>
                  </a:lnTo>
                  <a:lnTo>
                    <a:pt x="28" y="9"/>
                  </a:lnTo>
                  <a:lnTo>
                    <a:pt x="37" y="11"/>
                  </a:lnTo>
                  <a:lnTo>
                    <a:pt x="48" y="11"/>
                  </a:lnTo>
                  <a:lnTo>
                    <a:pt x="58" y="10"/>
                  </a:lnTo>
                  <a:lnTo>
                    <a:pt x="57" y="13"/>
                  </a:lnTo>
                  <a:lnTo>
                    <a:pt x="54" y="17"/>
                  </a:lnTo>
                  <a:lnTo>
                    <a:pt x="50" y="24"/>
                  </a:lnTo>
                  <a:lnTo>
                    <a:pt x="43" y="28"/>
                  </a:lnTo>
                  <a:lnTo>
                    <a:pt x="35" y="30"/>
                  </a:lnTo>
                  <a:lnTo>
                    <a:pt x="25" y="28"/>
                  </a:lnTo>
                  <a:lnTo>
                    <a:pt x="13" y="18"/>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76" name="Freeform 193">
              <a:extLst>
                <a:ext uri="{FF2B5EF4-FFF2-40B4-BE49-F238E27FC236}">
                  <a16:creationId xmlns:a16="http://schemas.microsoft.com/office/drawing/2014/main" id="{3810502D-63E0-C001-01C4-D5C52B5D248A}"/>
                </a:ext>
              </a:extLst>
            </p:cNvPr>
            <p:cNvSpPr>
              <a:spLocks/>
            </p:cNvSpPr>
            <p:nvPr/>
          </p:nvSpPr>
          <p:spPr bwMode="auto">
            <a:xfrm>
              <a:off x="1894" y="1129"/>
              <a:ext cx="49" cy="90"/>
            </a:xfrm>
            <a:custGeom>
              <a:avLst/>
              <a:gdLst>
                <a:gd name="T0" fmla="*/ 27 w 49"/>
                <a:gd name="T1" fmla="*/ 90 h 90"/>
                <a:gd name="T2" fmla="*/ 35 w 49"/>
                <a:gd name="T3" fmla="*/ 90 h 90"/>
                <a:gd name="T4" fmla="*/ 40 w 49"/>
                <a:gd name="T5" fmla="*/ 88 h 90"/>
                <a:gd name="T6" fmla="*/ 45 w 49"/>
                <a:gd name="T7" fmla="*/ 84 h 90"/>
                <a:gd name="T8" fmla="*/ 47 w 49"/>
                <a:gd name="T9" fmla="*/ 79 h 90"/>
                <a:gd name="T10" fmla="*/ 45 w 49"/>
                <a:gd name="T11" fmla="*/ 69 h 90"/>
                <a:gd name="T12" fmla="*/ 39 w 49"/>
                <a:gd name="T13" fmla="*/ 51 h 90"/>
                <a:gd name="T14" fmla="*/ 36 w 49"/>
                <a:gd name="T15" fmla="*/ 30 h 90"/>
                <a:gd name="T16" fmla="*/ 44 w 49"/>
                <a:gd name="T17" fmla="*/ 8 h 90"/>
                <a:gd name="T18" fmla="*/ 46 w 49"/>
                <a:gd name="T19" fmla="*/ 5 h 90"/>
                <a:gd name="T20" fmla="*/ 48 w 49"/>
                <a:gd name="T21" fmla="*/ 3 h 90"/>
                <a:gd name="T22" fmla="*/ 49 w 49"/>
                <a:gd name="T23" fmla="*/ 1 h 90"/>
                <a:gd name="T24" fmla="*/ 49 w 49"/>
                <a:gd name="T25" fmla="*/ 1 h 90"/>
                <a:gd name="T26" fmla="*/ 48 w 49"/>
                <a:gd name="T27" fmla="*/ 1 h 90"/>
                <a:gd name="T28" fmla="*/ 46 w 49"/>
                <a:gd name="T29" fmla="*/ 0 h 90"/>
                <a:gd name="T30" fmla="*/ 43 w 49"/>
                <a:gd name="T31" fmla="*/ 0 h 90"/>
                <a:gd name="T32" fmla="*/ 37 w 49"/>
                <a:gd name="T33" fmla="*/ 2 h 90"/>
                <a:gd name="T34" fmla="*/ 27 w 49"/>
                <a:gd name="T35" fmla="*/ 21 h 90"/>
                <a:gd name="T36" fmla="*/ 28 w 49"/>
                <a:gd name="T37" fmla="*/ 45 h 90"/>
                <a:gd name="T38" fmla="*/ 35 w 49"/>
                <a:gd name="T39" fmla="*/ 68 h 90"/>
                <a:gd name="T40" fmla="*/ 39 w 49"/>
                <a:gd name="T41" fmla="*/ 77 h 90"/>
                <a:gd name="T42" fmla="*/ 39 w 49"/>
                <a:gd name="T43" fmla="*/ 78 h 90"/>
                <a:gd name="T44" fmla="*/ 38 w 49"/>
                <a:gd name="T45" fmla="*/ 81 h 90"/>
                <a:gd name="T46" fmla="*/ 35 w 49"/>
                <a:gd name="T47" fmla="*/ 83 h 90"/>
                <a:gd name="T48" fmla="*/ 27 w 49"/>
                <a:gd name="T49" fmla="*/ 83 h 90"/>
                <a:gd name="T50" fmla="*/ 15 w 49"/>
                <a:gd name="T51" fmla="*/ 80 h 90"/>
                <a:gd name="T52" fmla="*/ 8 w 49"/>
                <a:gd name="T53" fmla="*/ 74 h 90"/>
                <a:gd name="T54" fmla="*/ 4 w 49"/>
                <a:gd name="T55" fmla="*/ 71 h 90"/>
                <a:gd name="T56" fmla="*/ 0 w 49"/>
                <a:gd name="T57" fmla="*/ 75 h 90"/>
                <a:gd name="T58" fmla="*/ 1 w 49"/>
                <a:gd name="T59" fmla="*/ 80 h 90"/>
                <a:gd name="T60" fmla="*/ 8 w 49"/>
                <a:gd name="T61" fmla="*/ 84 h 90"/>
                <a:gd name="T62" fmla="*/ 18 w 49"/>
                <a:gd name="T63" fmla="*/ 89 h 90"/>
                <a:gd name="T64" fmla="*/ 27 w 49"/>
                <a:gd name="T65" fmla="*/ 90 h 9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90"/>
                <a:gd name="T101" fmla="*/ 49 w 49"/>
                <a:gd name="T102" fmla="*/ 90 h 9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90">
                  <a:moveTo>
                    <a:pt x="27" y="90"/>
                  </a:moveTo>
                  <a:lnTo>
                    <a:pt x="35" y="90"/>
                  </a:lnTo>
                  <a:lnTo>
                    <a:pt x="40" y="88"/>
                  </a:lnTo>
                  <a:lnTo>
                    <a:pt x="45" y="84"/>
                  </a:lnTo>
                  <a:lnTo>
                    <a:pt x="47" y="79"/>
                  </a:lnTo>
                  <a:lnTo>
                    <a:pt x="45" y="69"/>
                  </a:lnTo>
                  <a:lnTo>
                    <a:pt x="39" y="51"/>
                  </a:lnTo>
                  <a:lnTo>
                    <a:pt x="36" y="30"/>
                  </a:lnTo>
                  <a:lnTo>
                    <a:pt x="44" y="8"/>
                  </a:lnTo>
                  <a:lnTo>
                    <a:pt x="46" y="5"/>
                  </a:lnTo>
                  <a:lnTo>
                    <a:pt x="48" y="3"/>
                  </a:lnTo>
                  <a:lnTo>
                    <a:pt x="49" y="1"/>
                  </a:lnTo>
                  <a:lnTo>
                    <a:pt x="48" y="1"/>
                  </a:lnTo>
                  <a:lnTo>
                    <a:pt x="46" y="0"/>
                  </a:lnTo>
                  <a:lnTo>
                    <a:pt x="43" y="0"/>
                  </a:lnTo>
                  <a:lnTo>
                    <a:pt x="37" y="2"/>
                  </a:lnTo>
                  <a:lnTo>
                    <a:pt x="27" y="21"/>
                  </a:lnTo>
                  <a:lnTo>
                    <a:pt x="28" y="45"/>
                  </a:lnTo>
                  <a:lnTo>
                    <a:pt x="35" y="68"/>
                  </a:lnTo>
                  <a:lnTo>
                    <a:pt x="39" y="77"/>
                  </a:lnTo>
                  <a:lnTo>
                    <a:pt x="39" y="78"/>
                  </a:lnTo>
                  <a:lnTo>
                    <a:pt x="38" y="81"/>
                  </a:lnTo>
                  <a:lnTo>
                    <a:pt x="35" y="83"/>
                  </a:lnTo>
                  <a:lnTo>
                    <a:pt x="27" y="83"/>
                  </a:lnTo>
                  <a:lnTo>
                    <a:pt x="15" y="80"/>
                  </a:lnTo>
                  <a:lnTo>
                    <a:pt x="8" y="74"/>
                  </a:lnTo>
                  <a:lnTo>
                    <a:pt x="4" y="71"/>
                  </a:lnTo>
                  <a:lnTo>
                    <a:pt x="0" y="75"/>
                  </a:lnTo>
                  <a:lnTo>
                    <a:pt x="1" y="80"/>
                  </a:lnTo>
                  <a:lnTo>
                    <a:pt x="8" y="84"/>
                  </a:lnTo>
                  <a:lnTo>
                    <a:pt x="18" y="89"/>
                  </a:lnTo>
                  <a:lnTo>
                    <a:pt x="27" y="90"/>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77" name="Freeform 194">
              <a:extLst>
                <a:ext uri="{FF2B5EF4-FFF2-40B4-BE49-F238E27FC236}">
                  <a16:creationId xmlns:a16="http://schemas.microsoft.com/office/drawing/2014/main" id="{28C75CEA-3B28-21AB-B605-F1ACBA50E1FE}"/>
                </a:ext>
              </a:extLst>
            </p:cNvPr>
            <p:cNvSpPr>
              <a:spLocks/>
            </p:cNvSpPr>
            <p:nvPr/>
          </p:nvSpPr>
          <p:spPr bwMode="auto">
            <a:xfrm>
              <a:off x="1927" y="1125"/>
              <a:ext cx="39" cy="16"/>
            </a:xfrm>
            <a:custGeom>
              <a:avLst/>
              <a:gdLst>
                <a:gd name="T0" fmla="*/ 7 w 39"/>
                <a:gd name="T1" fmla="*/ 1 h 16"/>
                <a:gd name="T2" fmla="*/ 11 w 39"/>
                <a:gd name="T3" fmla="*/ 1 h 16"/>
                <a:gd name="T4" fmla="*/ 19 w 39"/>
                <a:gd name="T5" fmla="*/ 0 h 16"/>
                <a:gd name="T6" fmla="*/ 29 w 39"/>
                <a:gd name="T7" fmla="*/ 1 h 16"/>
                <a:gd name="T8" fmla="*/ 39 w 39"/>
                <a:gd name="T9" fmla="*/ 7 h 16"/>
                <a:gd name="T10" fmla="*/ 39 w 39"/>
                <a:gd name="T11" fmla="*/ 8 h 16"/>
                <a:gd name="T12" fmla="*/ 39 w 39"/>
                <a:gd name="T13" fmla="*/ 11 h 16"/>
                <a:gd name="T14" fmla="*/ 36 w 39"/>
                <a:gd name="T15" fmla="*/ 14 h 16"/>
                <a:gd name="T16" fmla="*/ 33 w 39"/>
                <a:gd name="T17" fmla="*/ 16 h 16"/>
                <a:gd name="T18" fmla="*/ 32 w 39"/>
                <a:gd name="T19" fmla="*/ 16 h 16"/>
                <a:gd name="T20" fmla="*/ 30 w 39"/>
                <a:gd name="T21" fmla="*/ 15 h 16"/>
                <a:gd name="T22" fmla="*/ 26 w 39"/>
                <a:gd name="T23" fmla="*/ 14 h 16"/>
                <a:gd name="T24" fmla="*/ 22 w 39"/>
                <a:gd name="T25" fmla="*/ 12 h 16"/>
                <a:gd name="T26" fmla="*/ 16 w 39"/>
                <a:gd name="T27" fmla="*/ 11 h 16"/>
                <a:gd name="T28" fmla="*/ 11 w 39"/>
                <a:gd name="T29" fmla="*/ 10 h 16"/>
                <a:gd name="T30" fmla="*/ 5 w 39"/>
                <a:gd name="T31" fmla="*/ 11 h 16"/>
                <a:gd name="T32" fmla="*/ 0 w 39"/>
                <a:gd name="T33" fmla="*/ 12 h 16"/>
                <a:gd name="T34" fmla="*/ 0 w 39"/>
                <a:gd name="T35" fmla="*/ 11 h 16"/>
                <a:gd name="T36" fmla="*/ 0 w 39"/>
                <a:gd name="T37" fmla="*/ 8 h 16"/>
                <a:gd name="T38" fmla="*/ 2 w 39"/>
                <a:gd name="T39" fmla="*/ 5 h 16"/>
                <a:gd name="T40" fmla="*/ 7 w 39"/>
                <a:gd name="T41" fmla="*/ 1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9"/>
                <a:gd name="T64" fmla="*/ 0 h 16"/>
                <a:gd name="T65" fmla="*/ 39 w 39"/>
                <a:gd name="T66" fmla="*/ 16 h 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9" h="16">
                  <a:moveTo>
                    <a:pt x="7" y="1"/>
                  </a:moveTo>
                  <a:lnTo>
                    <a:pt x="11" y="1"/>
                  </a:lnTo>
                  <a:lnTo>
                    <a:pt x="19" y="0"/>
                  </a:lnTo>
                  <a:lnTo>
                    <a:pt x="29" y="1"/>
                  </a:lnTo>
                  <a:lnTo>
                    <a:pt x="39" y="7"/>
                  </a:lnTo>
                  <a:lnTo>
                    <a:pt x="39" y="8"/>
                  </a:lnTo>
                  <a:lnTo>
                    <a:pt x="39" y="11"/>
                  </a:lnTo>
                  <a:lnTo>
                    <a:pt x="36" y="14"/>
                  </a:lnTo>
                  <a:lnTo>
                    <a:pt x="33" y="16"/>
                  </a:lnTo>
                  <a:lnTo>
                    <a:pt x="32" y="16"/>
                  </a:lnTo>
                  <a:lnTo>
                    <a:pt x="30" y="15"/>
                  </a:lnTo>
                  <a:lnTo>
                    <a:pt x="26" y="14"/>
                  </a:lnTo>
                  <a:lnTo>
                    <a:pt x="22" y="12"/>
                  </a:lnTo>
                  <a:lnTo>
                    <a:pt x="16" y="11"/>
                  </a:lnTo>
                  <a:lnTo>
                    <a:pt x="11" y="10"/>
                  </a:lnTo>
                  <a:lnTo>
                    <a:pt x="5" y="11"/>
                  </a:lnTo>
                  <a:lnTo>
                    <a:pt x="0" y="12"/>
                  </a:lnTo>
                  <a:lnTo>
                    <a:pt x="0" y="11"/>
                  </a:lnTo>
                  <a:lnTo>
                    <a:pt x="0" y="8"/>
                  </a:lnTo>
                  <a:lnTo>
                    <a:pt x="2" y="5"/>
                  </a:lnTo>
                  <a:lnTo>
                    <a:pt x="7"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78" name="Freeform 195">
              <a:extLst>
                <a:ext uri="{FF2B5EF4-FFF2-40B4-BE49-F238E27FC236}">
                  <a16:creationId xmlns:a16="http://schemas.microsoft.com/office/drawing/2014/main" id="{36A52529-A19A-F21E-70CC-C41AA61B6009}"/>
                </a:ext>
              </a:extLst>
            </p:cNvPr>
            <p:cNvSpPr>
              <a:spLocks/>
            </p:cNvSpPr>
            <p:nvPr/>
          </p:nvSpPr>
          <p:spPr bwMode="auto">
            <a:xfrm>
              <a:off x="1897" y="1150"/>
              <a:ext cx="11" cy="13"/>
            </a:xfrm>
            <a:custGeom>
              <a:avLst/>
              <a:gdLst>
                <a:gd name="T0" fmla="*/ 11 w 11"/>
                <a:gd name="T1" fmla="*/ 6 h 13"/>
                <a:gd name="T2" fmla="*/ 8 w 11"/>
                <a:gd name="T3" fmla="*/ 10 h 13"/>
                <a:gd name="T4" fmla="*/ 7 w 11"/>
                <a:gd name="T5" fmla="*/ 12 h 13"/>
                <a:gd name="T6" fmla="*/ 5 w 11"/>
                <a:gd name="T7" fmla="*/ 13 h 13"/>
                <a:gd name="T8" fmla="*/ 3 w 11"/>
                <a:gd name="T9" fmla="*/ 13 h 13"/>
                <a:gd name="T10" fmla="*/ 2 w 11"/>
                <a:gd name="T11" fmla="*/ 12 h 13"/>
                <a:gd name="T12" fmla="*/ 0 w 11"/>
                <a:gd name="T13" fmla="*/ 10 h 13"/>
                <a:gd name="T14" fmla="*/ 0 w 11"/>
                <a:gd name="T15" fmla="*/ 8 h 13"/>
                <a:gd name="T16" fmla="*/ 0 w 11"/>
                <a:gd name="T17" fmla="*/ 4 h 13"/>
                <a:gd name="T18" fmla="*/ 1 w 11"/>
                <a:gd name="T19" fmla="*/ 2 h 13"/>
                <a:gd name="T20" fmla="*/ 4 w 11"/>
                <a:gd name="T21" fmla="*/ 0 h 13"/>
                <a:gd name="T22" fmla="*/ 6 w 11"/>
                <a:gd name="T23" fmla="*/ 0 h 13"/>
                <a:gd name="T24" fmla="*/ 8 w 11"/>
                <a:gd name="T25" fmla="*/ 0 h 13"/>
                <a:gd name="T26" fmla="*/ 10 w 11"/>
                <a:gd name="T27" fmla="*/ 1 h 13"/>
                <a:gd name="T28" fmla="*/ 11 w 11"/>
                <a:gd name="T29" fmla="*/ 2 h 13"/>
                <a:gd name="T30" fmla="*/ 11 w 11"/>
                <a:gd name="T31" fmla="*/ 4 h 13"/>
                <a:gd name="T32" fmla="*/ 11 w 11"/>
                <a:gd name="T33" fmla="*/ 6 h 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
                <a:gd name="T52" fmla="*/ 0 h 13"/>
                <a:gd name="T53" fmla="*/ 11 w 11"/>
                <a:gd name="T54" fmla="*/ 13 h 1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 h="13">
                  <a:moveTo>
                    <a:pt x="11" y="6"/>
                  </a:moveTo>
                  <a:lnTo>
                    <a:pt x="8" y="10"/>
                  </a:lnTo>
                  <a:lnTo>
                    <a:pt x="7" y="12"/>
                  </a:lnTo>
                  <a:lnTo>
                    <a:pt x="5" y="13"/>
                  </a:lnTo>
                  <a:lnTo>
                    <a:pt x="3" y="13"/>
                  </a:lnTo>
                  <a:lnTo>
                    <a:pt x="2" y="12"/>
                  </a:lnTo>
                  <a:lnTo>
                    <a:pt x="0" y="10"/>
                  </a:lnTo>
                  <a:lnTo>
                    <a:pt x="0" y="8"/>
                  </a:lnTo>
                  <a:lnTo>
                    <a:pt x="0" y="4"/>
                  </a:lnTo>
                  <a:lnTo>
                    <a:pt x="1" y="2"/>
                  </a:lnTo>
                  <a:lnTo>
                    <a:pt x="4" y="0"/>
                  </a:lnTo>
                  <a:lnTo>
                    <a:pt x="6" y="0"/>
                  </a:lnTo>
                  <a:lnTo>
                    <a:pt x="8" y="0"/>
                  </a:lnTo>
                  <a:lnTo>
                    <a:pt x="10" y="1"/>
                  </a:lnTo>
                  <a:lnTo>
                    <a:pt x="11" y="2"/>
                  </a:lnTo>
                  <a:lnTo>
                    <a:pt x="11" y="4"/>
                  </a:lnTo>
                  <a:lnTo>
                    <a:pt x="11" y="6"/>
                  </a:lnTo>
                  <a:close/>
                </a:path>
              </a:pathLst>
            </a:custGeom>
            <a:solidFill>
              <a:srgbClr val="3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79" name="Freeform 196">
              <a:extLst>
                <a:ext uri="{FF2B5EF4-FFF2-40B4-BE49-F238E27FC236}">
                  <a16:creationId xmlns:a16="http://schemas.microsoft.com/office/drawing/2014/main" id="{3B9C9ABD-1EEA-8E1A-69B6-826DDF08290D}"/>
                </a:ext>
              </a:extLst>
            </p:cNvPr>
            <p:cNvSpPr>
              <a:spLocks/>
            </p:cNvSpPr>
            <p:nvPr/>
          </p:nvSpPr>
          <p:spPr bwMode="auto">
            <a:xfrm>
              <a:off x="1860" y="1146"/>
              <a:ext cx="49" cy="8"/>
            </a:xfrm>
            <a:custGeom>
              <a:avLst/>
              <a:gdLst>
                <a:gd name="T0" fmla="*/ 0 w 49"/>
                <a:gd name="T1" fmla="*/ 8 h 8"/>
                <a:gd name="T2" fmla="*/ 1 w 49"/>
                <a:gd name="T3" fmla="*/ 8 h 8"/>
                <a:gd name="T4" fmla="*/ 3 w 49"/>
                <a:gd name="T5" fmla="*/ 6 h 8"/>
                <a:gd name="T6" fmla="*/ 6 w 49"/>
                <a:gd name="T7" fmla="*/ 5 h 8"/>
                <a:gd name="T8" fmla="*/ 11 w 49"/>
                <a:gd name="T9" fmla="*/ 3 h 8"/>
                <a:gd name="T10" fmla="*/ 18 w 49"/>
                <a:gd name="T11" fmla="*/ 2 h 8"/>
                <a:gd name="T12" fmla="*/ 26 w 49"/>
                <a:gd name="T13" fmla="*/ 0 h 8"/>
                <a:gd name="T14" fmla="*/ 37 w 49"/>
                <a:gd name="T15" fmla="*/ 0 h 8"/>
                <a:gd name="T16" fmla="*/ 48 w 49"/>
                <a:gd name="T17" fmla="*/ 2 h 8"/>
                <a:gd name="T18" fmla="*/ 49 w 49"/>
                <a:gd name="T19" fmla="*/ 3 h 8"/>
                <a:gd name="T20" fmla="*/ 49 w 49"/>
                <a:gd name="T21" fmla="*/ 4 h 8"/>
                <a:gd name="T22" fmla="*/ 48 w 49"/>
                <a:gd name="T23" fmla="*/ 5 h 8"/>
                <a:gd name="T24" fmla="*/ 47 w 49"/>
                <a:gd name="T25" fmla="*/ 6 h 8"/>
                <a:gd name="T26" fmla="*/ 45 w 49"/>
                <a:gd name="T27" fmla="*/ 6 h 8"/>
                <a:gd name="T28" fmla="*/ 43 w 49"/>
                <a:gd name="T29" fmla="*/ 5 h 8"/>
                <a:gd name="T30" fmla="*/ 40 w 49"/>
                <a:gd name="T31" fmla="*/ 5 h 8"/>
                <a:gd name="T32" fmla="*/ 34 w 49"/>
                <a:gd name="T33" fmla="*/ 4 h 8"/>
                <a:gd name="T34" fmla="*/ 28 w 49"/>
                <a:gd name="T35" fmla="*/ 4 h 8"/>
                <a:gd name="T36" fmla="*/ 20 w 49"/>
                <a:gd name="T37" fmla="*/ 5 h 8"/>
                <a:gd name="T38" fmla="*/ 11 w 49"/>
                <a:gd name="T39" fmla="*/ 6 h 8"/>
                <a:gd name="T40" fmla="*/ 0 w 49"/>
                <a:gd name="T41" fmla="*/ 8 h 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9"/>
                <a:gd name="T64" fmla="*/ 0 h 8"/>
                <a:gd name="T65" fmla="*/ 49 w 49"/>
                <a:gd name="T66" fmla="*/ 8 h 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9" h="8">
                  <a:moveTo>
                    <a:pt x="0" y="8"/>
                  </a:moveTo>
                  <a:lnTo>
                    <a:pt x="1" y="8"/>
                  </a:lnTo>
                  <a:lnTo>
                    <a:pt x="3" y="6"/>
                  </a:lnTo>
                  <a:lnTo>
                    <a:pt x="6" y="5"/>
                  </a:lnTo>
                  <a:lnTo>
                    <a:pt x="11" y="3"/>
                  </a:lnTo>
                  <a:lnTo>
                    <a:pt x="18" y="2"/>
                  </a:lnTo>
                  <a:lnTo>
                    <a:pt x="26" y="0"/>
                  </a:lnTo>
                  <a:lnTo>
                    <a:pt x="37" y="0"/>
                  </a:lnTo>
                  <a:lnTo>
                    <a:pt x="48" y="2"/>
                  </a:lnTo>
                  <a:lnTo>
                    <a:pt x="49" y="3"/>
                  </a:lnTo>
                  <a:lnTo>
                    <a:pt x="49" y="4"/>
                  </a:lnTo>
                  <a:lnTo>
                    <a:pt x="48" y="5"/>
                  </a:lnTo>
                  <a:lnTo>
                    <a:pt x="47" y="6"/>
                  </a:lnTo>
                  <a:lnTo>
                    <a:pt x="45" y="6"/>
                  </a:lnTo>
                  <a:lnTo>
                    <a:pt x="43" y="5"/>
                  </a:lnTo>
                  <a:lnTo>
                    <a:pt x="40" y="5"/>
                  </a:lnTo>
                  <a:lnTo>
                    <a:pt x="34" y="4"/>
                  </a:lnTo>
                  <a:lnTo>
                    <a:pt x="28" y="4"/>
                  </a:lnTo>
                  <a:lnTo>
                    <a:pt x="20" y="5"/>
                  </a:lnTo>
                  <a:lnTo>
                    <a:pt x="11" y="6"/>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80" name="Freeform 197">
              <a:extLst>
                <a:ext uri="{FF2B5EF4-FFF2-40B4-BE49-F238E27FC236}">
                  <a16:creationId xmlns:a16="http://schemas.microsoft.com/office/drawing/2014/main" id="{33F8445D-48B8-46BE-171F-060EFA0BC865}"/>
                </a:ext>
              </a:extLst>
            </p:cNvPr>
            <p:cNvSpPr>
              <a:spLocks/>
            </p:cNvSpPr>
            <p:nvPr/>
          </p:nvSpPr>
          <p:spPr bwMode="auto">
            <a:xfrm>
              <a:off x="1787" y="1045"/>
              <a:ext cx="169" cy="97"/>
            </a:xfrm>
            <a:custGeom>
              <a:avLst/>
              <a:gdLst>
                <a:gd name="T0" fmla="*/ 3 w 169"/>
                <a:gd name="T1" fmla="*/ 59 h 97"/>
                <a:gd name="T2" fmla="*/ 3 w 169"/>
                <a:gd name="T3" fmla="*/ 53 h 97"/>
                <a:gd name="T4" fmla="*/ 3 w 169"/>
                <a:gd name="T5" fmla="*/ 49 h 97"/>
                <a:gd name="T6" fmla="*/ 6 w 169"/>
                <a:gd name="T7" fmla="*/ 41 h 97"/>
                <a:gd name="T8" fmla="*/ 11 w 169"/>
                <a:gd name="T9" fmla="*/ 34 h 97"/>
                <a:gd name="T10" fmla="*/ 15 w 169"/>
                <a:gd name="T11" fmla="*/ 28 h 97"/>
                <a:gd name="T12" fmla="*/ 18 w 169"/>
                <a:gd name="T13" fmla="*/ 24 h 97"/>
                <a:gd name="T14" fmla="*/ 22 w 169"/>
                <a:gd name="T15" fmla="*/ 20 h 97"/>
                <a:gd name="T16" fmla="*/ 27 w 169"/>
                <a:gd name="T17" fmla="*/ 15 h 97"/>
                <a:gd name="T18" fmla="*/ 31 w 169"/>
                <a:gd name="T19" fmla="*/ 11 h 97"/>
                <a:gd name="T20" fmla="*/ 38 w 169"/>
                <a:gd name="T21" fmla="*/ 10 h 97"/>
                <a:gd name="T22" fmla="*/ 46 w 169"/>
                <a:gd name="T23" fmla="*/ 5 h 97"/>
                <a:gd name="T24" fmla="*/ 55 w 169"/>
                <a:gd name="T25" fmla="*/ 4 h 97"/>
                <a:gd name="T26" fmla="*/ 60 w 169"/>
                <a:gd name="T27" fmla="*/ 2 h 97"/>
                <a:gd name="T28" fmla="*/ 68 w 169"/>
                <a:gd name="T29" fmla="*/ 3 h 97"/>
                <a:gd name="T30" fmla="*/ 78 w 169"/>
                <a:gd name="T31" fmla="*/ 1 h 97"/>
                <a:gd name="T32" fmla="*/ 85 w 169"/>
                <a:gd name="T33" fmla="*/ 0 h 97"/>
                <a:gd name="T34" fmla="*/ 93 w 169"/>
                <a:gd name="T35" fmla="*/ 2 h 97"/>
                <a:gd name="T36" fmla="*/ 97 w 169"/>
                <a:gd name="T37" fmla="*/ 5 h 97"/>
                <a:gd name="T38" fmla="*/ 103 w 169"/>
                <a:gd name="T39" fmla="*/ 7 h 97"/>
                <a:gd name="T40" fmla="*/ 110 w 169"/>
                <a:gd name="T41" fmla="*/ 7 h 97"/>
                <a:gd name="T42" fmla="*/ 114 w 169"/>
                <a:gd name="T43" fmla="*/ 9 h 97"/>
                <a:gd name="T44" fmla="*/ 120 w 169"/>
                <a:gd name="T45" fmla="*/ 11 h 97"/>
                <a:gd name="T46" fmla="*/ 125 w 169"/>
                <a:gd name="T47" fmla="*/ 13 h 97"/>
                <a:gd name="T48" fmla="*/ 132 w 169"/>
                <a:gd name="T49" fmla="*/ 14 h 97"/>
                <a:gd name="T50" fmla="*/ 137 w 169"/>
                <a:gd name="T51" fmla="*/ 19 h 97"/>
                <a:gd name="T52" fmla="*/ 144 w 169"/>
                <a:gd name="T53" fmla="*/ 22 h 97"/>
                <a:gd name="T54" fmla="*/ 153 w 169"/>
                <a:gd name="T55" fmla="*/ 24 h 97"/>
                <a:gd name="T56" fmla="*/ 160 w 169"/>
                <a:gd name="T57" fmla="*/ 30 h 97"/>
                <a:gd name="T58" fmla="*/ 166 w 169"/>
                <a:gd name="T59" fmla="*/ 34 h 97"/>
                <a:gd name="T60" fmla="*/ 168 w 169"/>
                <a:gd name="T61" fmla="*/ 43 h 97"/>
                <a:gd name="T62" fmla="*/ 162 w 169"/>
                <a:gd name="T63" fmla="*/ 56 h 97"/>
                <a:gd name="T64" fmla="*/ 155 w 169"/>
                <a:gd name="T65" fmla="*/ 53 h 97"/>
                <a:gd name="T66" fmla="*/ 150 w 169"/>
                <a:gd name="T67" fmla="*/ 52 h 97"/>
                <a:gd name="T68" fmla="*/ 144 w 169"/>
                <a:gd name="T69" fmla="*/ 50 h 97"/>
                <a:gd name="T70" fmla="*/ 140 w 169"/>
                <a:gd name="T71" fmla="*/ 49 h 97"/>
                <a:gd name="T72" fmla="*/ 132 w 169"/>
                <a:gd name="T73" fmla="*/ 50 h 97"/>
                <a:gd name="T74" fmla="*/ 125 w 169"/>
                <a:gd name="T75" fmla="*/ 48 h 97"/>
                <a:gd name="T76" fmla="*/ 118 w 169"/>
                <a:gd name="T77" fmla="*/ 46 h 97"/>
                <a:gd name="T78" fmla="*/ 114 w 169"/>
                <a:gd name="T79" fmla="*/ 46 h 97"/>
                <a:gd name="T80" fmla="*/ 107 w 169"/>
                <a:gd name="T81" fmla="*/ 43 h 97"/>
                <a:gd name="T82" fmla="*/ 99 w 169"/>
                <a:gd name="T83" fmla="*/ 42 h 97"/>
                <a:gd name="T84" fmla="*/ 92 w 169"/>
                <a:gd name="T85" fmla="*/ 44 h 97"/>
                <a:gd name="T86" fmla="*/ 83 w 169"/>
                <a:gd name="T87" fmla="*/ 43 h 97"/>
                <a:gd name="T88" fmla="*/ 78 w 169"/>
                <a:gd name="T89" fmla="*/ 48 h 97"/>
                <a:gd name="T90" fmla="*/ 72 w 169"/>
                <a:gd name="T91" fmla="*/ 47 h 97"/>
                <a:gd name="T92" fmla="*/ 64 w 169"/>
                <a:gd name="T93" fmla="*/ 47 h 97"/>
                <a:gd name="T94" fmla="*/ 54 w 169"/>
                <a:gd name="T95" fmla="*/ 42 h 97"/>
                <a:gd name="T96" fmla="*/ 51 w 169"/>
                <a:gd name="T97" fmla="*/ 48 h 97"/>
                <a:gd name="T98" fmla="*/ 43 w 169"/>
                <a:gd name="T99" fmla="*/ 59 h 97"/>
                <a:gd name="T100" fmla="*/ 35 w 169"/>
                <a:gd name="T101" fmla="*/ 74 h 97"/>
                <a:gd name="T102" fmla="*/ 29 w 169"/>
                <a:gd name="T103" fmla="*/ 90 h 97"/>
                <a:gd name="T104" fmla="*/ 21 w 169"/>
                <a:gd name="T105" fmla="*/ 97 h 97"/>
                <a:gd name="T106" fmla="*/ 1 w 169"/>
                <a:gd name="T107" fmla="*/ 70 h 9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69"/>
                <a:gd name="T163" fmla="*/ 0 h 97"/>
                <a:gd name="T164" fmla="*/ 169 w 169"/>
                <a:gd name="T165" fmla="*/ 97 h 9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69" h="97">
                  <a:moveTo>
                    <a:pt x="2" y="67"/>
                  </a:moveTo>
                  <a:lnTo>
                    <a:pt x="2" y="65"/>
                  </a:lnTo>
                  <a:lnTo>
                    <a:pt x="2" y="61"/>
                  </a:lnTo>
                  <a:lnTo>
                    <a:pt x="3" y="59"/>
                  </a:lnTo>
                  <a:lnTo>
                    <a:pt x="3" y="57"/>
                  </a:lnTo>
                  <a:lnTo>
                    <a:pt x="3" y="56"/>
                  </a:lnTo>
                  <a:lnTo>
                    <a:pt x="3" y="55"/>
                  </a:lnTo>
                  <a:lnTo>
                    <a:pt x="3" y="53"/>
                  </a:lnTo>
                  <a:lnTo>
                    <a:pt x="3" y="52"/>
                  </a:lnTo>
                  <a:lnTo>
                    <a:pt x="3" y="51"/>
                  </a:lnTo>
                  <a:lnTo>
                    <a:pt x="3" y="50"/>
                  </a:lnTo>
                  <a:lnTo>
                    <a:pt x="3" y="49"/>
                  </a:lnTo>
                  <a:lnTo>
                    <a:pt x="3" y="48"/>
                  </a:lnTo>
                  <a:lnTo>
                    <a:pt x="5" y="46"/>
                  </a:lnTo>
                  <a:lnTo>
                    <a:pt x="5" y="43"/>
                  </a:lnTo>
                  <a:lnTo>
                    <a:pt x="6" y="41"/>
                  </a:lnTo>
                  <a:lnTo>
                    <a:pt x="7" y="39"/>
                  </a:lnTo>
                  <a:lnTo>
                    <a:pt x="8" y="37"/>
                  </a:lnTo>
                  <a:lnTo>
                    <a:pt x="10" y="36"/>
                  </a:lnTo>
                  <a:lnTo>
                    <a:pt x="11" y="34"/>
                  </a:lnTo>
                  <a:lnTo>
                    <a:pt x="14" y="32"/>
                  </a:lnTo>
                  <a:lnTo>
                    <a:pt x="14" y="31"/>
                  </a:lnTo>
                  <a:lnTo>
                    <a:pt x="15" y="29"/>
                  </a:lnTo>
                  <a:lnTo>
                    <a:pt x="15" y="28"/>
                  </a:lnTo>
                  <a:lnTo>
                    <a:pt x="16" y="27"/>
                  </a:lnTo>
                  <a:lnTo>
                    <a:pt x="17" y="26"/>
                  </a:lnTo>
                  <a:lnTo>
                    <a:pt x="18" y="24"/>
                  </a:lnTo>
                  <a:lnTo>
                    <a:pt x="19" y="23"/>
                  </a:lnTo>
                  <a:lnTo>
                    <a:pt x="20" y="22"/>
                  </a:lnTo>
                  <a:lnTo>
                    <a:pt x="21" y="21"/>
                  </a:lnTo>
                  <a:lnTo>
                    <a:pt x="22" y="20"/>
                  </a:lnTo>
                  <a:lnTo>
                    <a:pt x="24" y="19"/>
                  </a:lnTo>
                  <a:lnTo>
                    <a:pt x="25" y="18"/>
                  </a:lnTo>
                  <a:lnTo>
                    <a:pt x="26" y="17"/>
                  </a:lnTo>
                  <a:lnTo>
                    <a:pt x="27" y="15"/>
                  </a:lnTo>
                  <a:lnTo>
                    <a:pt x="28" y="14"/>
                  </a:lnTo>
                  <a:lnTo>
                    <a:pt x="30" y="13"/>
                  </a:lnTo>
                  <a:lnTo>
                    <a:pt x="30" y="12"/>
                  </a:lnTo>
                  <a:lnTo>
                    <a:pt x="31" y="11"/>
                  </a:lnTo>
                  <a:lnTo>
                    <a:pt x="33" y="10"/>
                  </a:lnTo>
                  <a:lnTo>
                    <a:pt x="35" y="10"/>
                  </a:lnTo>
                  <a:lnTo>
                    <a:pt x="37" y="10"/>
                  </a:lnTo>
                  <a:lnTo>
                    <a:pt x="38" y="10"/>
                  </a:lnTo>
                  <a:lnTo>
                    <a:pt x="40" y="9"/>
                  </a:lnTo>
                  <a:lnTo>
                    <a:pt x="43" y="8"/>
                  </a:lnTo>
                  <a:lnTo>
                    <a:pt x="44" y="7"/>
                  </a:lnTo>
                  <a:lnTo>
                    <a:pt x="46" y="5"/>
                  </a:lnTo>
                  <a:lnTo>
                    <a:pt x="48" y="4"/>
                  </a:lnTo>
                  <a:lnTo>
                    <a:pt x="50" y="4"/>
                  </a:lnTo>
                  <a:lnTo>
                    <a:pt x="53" y="4"/>
                  </a:lnTo>
                  <a:lnTo>
                    <a:pt x="55" y="4"/>
                  </a:lnTo>
                  <a:lnTo>
                    <a:pt x="57" y="4"/>
                  </a:lnTo>
                  <a:lnTo>
                    <a:pt x="58" y="3"/>
                  </a:lnTo>
                  <a:lnTo>
                    <a:pt x="59" y="3"/>
                  </a:lnTo>
                  <a:lnTo>
                    <a:pt x="60" y="2"/>
                  </a:lnTo>
                  <a:lnTo>
                    <a:pt x="63" y="2"/>
                  </a:lnTo>
                  <a:lnTo>
                    <a:pt x="65" y="2"/>
                  </a:lnTo>
                  <a:lnTo>
                    <a:pt x="67" y="2"/>
                  </a:lnTo>
                  <a:lnTo>
                    <a:pt x="68" y="3"/>
                  </a:lnTo>
                  <a:lnTo>
                    <a:pt x="72" y="3"/>
                  </a:lnTo>
                  <a:lnTo>
                    <a:pt x="74" y="3"/>
                  </a:lnTo>
                  <a:lnTo>
                    <a:pt x="76" y="2"/>
                  </a:lnTo>
                  <a:lnTo>
                    <a:pt x="78" y="1"/>
                  </a:lnTo>
                  <a:lnTo>
                    <a:pt x="81" y="1"/>
                  </a:lnTo>
                  <a:lnTo>
                    <a:pt x="83" y="1"/>
                  </a:lnTo>
                  <a:lnTo>
                    <a:pt x="84" y="0"/>
                  </a:lnTo>
                  <a:lnTo>
                    <a:pt x="85" y="0"/>
                  </a:lnTo>
                  <a:lnTo>
                    <a:pt x="87" y="0"/>
                  </a:lnTo>
                  <a:lnTo>
                    <a:pt x="89" y="1"/>
                  </a:lnTo>
                  <a:lnTo>
                    <a:pt x="92" y="1"/>
                  </a:lnTo>
                  <a:lnTo>
                    <a:pt x="93" y="2"/>
                  </a:lnTo>
                  <a:lnTo>
                    <a:pt x="95" y="3"/>
                  </a:lnTo>
                  <a:lnTo>
                    <a:pt x="96" y="4"/>
                  </a:lnTo>
                  <a:lnTo>
                    <a:pt x="97" y="4"/>
                  </a:lnTo>
                  <a:lnTo>
                    <a:pt x="97" y="5"/>
                  </a:lnTo>
                  <a:lnTo>
                    <a:pt x="98" y="5"/>
                  </a:lnTo>
                  <a:lnTo>
                    <a:pt x="99" y="5"/>
                  </a:lnTo>
                  <a:lnTo>
                    <a:pt x="102" y="5"/>
                  </a:lnTo>
                  <a:lnTo>
                    <a:pt x="103" y="7"/>
                  </a:lnTo>
                  <a:lnTo>
                    <a:pt x="105" y="7"/>
                  </a:lnTo>
                  <a:lnTo>
                    <a:pt x="106" y="7"/>
                  </a:lnTo>
                  <a:lnTo>
                    <a:pt x="108" y="7"/>
                  </a:lnTo>
                  <a:lnTo>
                    <a:pt x="110" y="7"/>
                  </a:lnTo>
                  <a:lnTo>
                    <a:pt x="111" y="7"/>
                  </a:lnTo>
                  <a:lnTo>
                    <a:pt x="112" y="8"/>
                  </a:lnTo>
                  <a:lnTo>
                    <a:pt x="113" y="8"/>
                  </a:lnTo>
                  <a:lnTo>
                    <a:pt x="114" y="9"/>
                  </a:lnTo>
                  <a:lnTo>
                    <a:pt x="115" y="10"/>
                  </a:lnTo>
                  <a:lnTo>
                    <a:pt x="117" y="10"/>
                  </a:lnTo>
                  <a:lnTo>
                    <a:pt x="118" y="10"/>
                  </a:lnTo>
                  <a:lnTo>
                    <a:pt x="120" y="11"/>
                  </a:lnTo>
                  <a:lnTo>
                    <a:pt x="121" y="11"/>
                  </a:lnTo>
                  <a:lnTo>
                    <a:pt x="123" y="12"/>
                  </a:lnTo>
                  <a:lnTo>
                    <a:pt x="124" y="12"/>
                  </a:lnTo>
                  <a:lnTo>
                    <a:pt x="125" y="13"/>
                  </a:lnTo>
                  <a:lnTo>
                    <a:pt x="126" y="14"/>
                  </a:lnTo>
                  <a:lnTo>
                    <a:pt x="129" y="15"/>
                  </a:lnTo>
                  <a:lnTo>
                    <a:pt x="131" y="14"/>
                  </a:lnTo>
                  <a:lnTo>
                    <a:pt x="132" y="14"/>
                  </a:lnTo>
                  <a:lnTo>
                    <a:pt x="134" y="15"/>
                  </a:lnTo>
                  <a:lnTo>
                    <a:pt x="135" y="17"/>
                  </a:lnTo>
                  <a:lnTo>
                    <a:pt x="136" y="18"/>
                  </a:lnTo>
                  <a:lnTo>
                    <a:pt x="137" y="19"/>
                  </a:lnTo>
                  <a:lnTo>
                    <a:pt x="139" y="20"/>
                  </a:lnTo>
                  <a:lnTo>
                    <a:pt x="141" y="21"/>
                  </a:lnTo>
                  <a:lnTo>
                    <a:pt x="143" y="22"/>
                  </a:lnTo>
                  <a:lnTo>
                    <a:pt x="144" y="22"/>
                  </a:lnTo>
                  <a:lnTo>
                    <a:pt x="146" y="23"/>
                  </a:lnTo>
                  <a:lnTo>
                    <a:pt x="149" y="24"/>
                  </a:lnTo>
                  <a:lnTo>
                    <a:pt x="151" y="24"/>
                  </a:lnTo>
                  <a:lnTo>
                    <a:pt x="153" y="24"/>
                  </a:lnTo>
                  <a:lnTo>
                    <a:pt x="155" y="26"/>
                  </a:lnTo>
                  <a:lnTo>
                    <a:pt x="158" y="27"/>
                  </a:lnTo>
                  <a:lnTo>
                    <a:pt x="159" y="28"/>
                  </a:lnTo>
                  <a:lnTo>
                    <a:pt x="160" y="30"/>
                  </a:lnTo>
                  <a:lnTo>
                    <a:pt x="161" y="31"/>
                  </a:lnTo>
                  <a:lnTo>
                    <a:pt x="163" y="32"/>
                  </a:lnTo>
                  <a:lnTo>
                    <a:pt x="164" y="33"/>
                  </a:lnTo>
                  <a:lnTo>
                    <a:pt x="166" y="34"/>
                  </a:lnTo>
                  <a:lnTo>
                    <a:pt x="168" y="37"/>
                  </a:lnTo>
                  <a:lnTo>
                    <a:pt x="169" y="39"/>
                  </a:lnTo>
                  <a:lnTo>
                    <a:pt x="168" y="41"/>
                  </a:lnTo>
                  <a:lnTo>
                    <a:pt x="168" y="43"/>
                  </a:lnTo>
                  <a:lnTo>
                    <a:pt x="168" y="47"/>
                  </a:lnTo>
                  <a:lnTo>
                    <a:pt x="168" y="50"/>
                  </a:lnTo>
                  <a:lnTo>
                    <a:pt x="165" y="53"/>
                  </a:lnTo>
                  <a:lnTo>
                    <a:pt x="162" y="56"/>
                  </a:lnTo>
                  <a:lnTo>
                    <a:pt x="159" y="57"/>
                  </a:lnTo>
                  <a:lnTo>
                    <a:pt x="158" y="56"/>
                  </a:lnTo>
                  <a:lnTo>
                    <a:pt x="156" y="55"/>
                  </a:lnTo>
                  <a:lnTo>
                    <a:pt x="155" y="53"/>
                  </a:lnTo>
                  <a:lnTo>
                    <a:pt x="154" y="53"/>
                  </a:lnTo>
                  <a:lnTo>
                    <a:pt x="152" y="53"/>
                  </a:lnTo>
                  <a:lnTo>
                    <a:pt x="151" y="53"/>
                  </a:lnTo>
                  <a:lnTo>
                    <a:pt x="150" y="52"/>
                  </a:lnTo>
                  <a:lnTo>
                    <a:pt x="147" y="51"/>
                  </a:lnTo>
                  <a:lnTo>
                    <a:pt x="145" y="51"/>
                  </a:lnTo>
                  <a:lnTo>
                    <a:pt x="145" y="50"/>
                  </a:lnTo>
                  <a:lnTo>
                    <a:pt x="144" y="50"/>
                  </a:lnTo>
                  <a:lnTo>
                    <a:pt x="142" y="50"/>
                  </a:lnTo>
                  <a:lnTo>
                    <a:pt x="141" y="49"/>
                  </a:lnTo>
                  <a:lnTo>
                    <a:pt x="140" y="49"/>
                  </a:lnTo>
                  <a:lnTo>
                    <a:pt x="137" y="48"/>
                  </a:lnTo>
                  <a:lnTo>
                    <a:pt x="135" y="48"/>
                  </a:lnTo>
                  <a:lnTo>
                    <a:pt x="134" y="49"/>
                  </a:lnTo>
                  <a:lnTo>
                    <a:pt x="132" y="50"/>
                  </a:lnTo>
                  <a:lnTo>
                    <a:pt x="130" y="50"/>
                  </a:lnTo>
                  <a:lnTo>
                    <a:pt x="129" y="49"/>
                  </a:lnTo>
                  <a:lnTo>
                    <a:pt x="126" y="49"/>
                  </a:lnTo>
                  <a:lnTo>
                    <a:pt x="125" y="48"/>
                  </a:lnTo>
                  <a:lnTo>
                    <a:pt x="123" y="48"/>
                  </a:lnTo>
                  <a:lnTo>
                    <a:pt x="122" y="47"/>
                  </a:lnTo>
                  <a:lnTo>
                    <a:pt x="121" y="46"/>
                  </a:lnTo>
                  <a:lnTo>
                    <a:pt x="118" y="46"/>
                  </a:lnTo>
                  <a:lnTo>
                    <a:pt x="117" y="44"/>
                  </a:lnTo>
                  <a:lnTo>
                    <a:pt x="115" y="44"/>
                  </a:lnTo>
                  <a:lnTo>
                    <a:pt x="114" y="46"/>
                  </a:lnTo>
                  <a:lnTo>
                    <a:pt x="112" y="46"/>
                  </a:lnTo>
                  <a:lnTo>
                    <a:pt x="110" y="44"/>
                  </a:lnTo>
                  <a:lnTo>
                    <a:pt x="108" y="44"/>
                  </a:lnTo>
                  <a:lnTo>
                    <a:pt x="107" y="43"/>
                  </a:lnTo>
                  <a:lnTo>
                    <a:pt x="105" y="43"/>
                  </a:lnTo>
                  <a:lnTo>
                    <a:pt x="103" y="42"/>
                  </a:lnTo>
                  <a:lnTo>
                    <a:pt x="102" y="42"/>
                  </a:lnTo>
                  <a:lnTo>
                    <a:pt x="99" y="42"/>
                  </a:lnTo>
                  <a:lnTo>
                    <a:pt x="97" y="42"/>
                  </a:lnTo>
                  <a:lnTo>
                    <a:pt x="95" y="42"/>
                  </a:lnTo>
                  <a:lnTo>
                    <a:pt x="94" y="43"/>
                  </a:lnTo>
                  <a:lnTo>
                    <a:pt x="92" y="44"/>
                  </a:lnTo>
                  <a:lnTo>
                    <a:pt x="87" y="43"/>
                  </a:lnTo>
                  <a:lnTo>
                    <a:pt x="86" y="43"/>
                  </a:lnTo>
                  <a:lnTo>
                    <a:pt x="85" y="43"/>
                  </a:lnTo>
                  <a:lnTo>
                    <a:pt x="83" y="43"/>
                  </a:lnTo>
                  <a:lnTo>
                    <a:pt x="82" y="44"/>
                  </a:lnTo>
                  <a:lnTo>
                    <a:pt x="81" y="46"/>
                  </a:lnTo>
                  <a:lnTo>
                    <a:pt x="79" y="47"/>
                  </a:lnTo>
                  <a:lnTo>
                    <a:pt x="78" y="48"/>
                  </a:lnTo>
                  <a:lnTo>
                    <a:pt x="77" y="49"/>
                  </a:lnTo>
                  <a:lnTo>
                    <a:pt x="75" y="49"/>
                  </a:lnTo>
                  <a:lnTo>
                    <a:pt x="74" y="48"/>
                  </a:lnTo>
                  <a:lnTo>
                    <a:pt x="72" y="47"/>
                  </a:lnTo>
                  <a:lnTo>
                    <a:pt x="69" y="47"/>
                  </a:lnTo>
                  <a:lnTo>
                    <a:pt x="67" y="47"/>
                  </a:lnTo>
                  <a:lnTo>
                    <a:pt x="66" y="47"/>
                  </a:lnTo>
                  <a:lnTo>
                    <a:pt x="64" y="47"/>
                  </a:lnTo>
                  <a:lnTo>
                    <a:pt x="63" y="48"/>
                  </a:lnTo>
                  <a:lnTo>
                    <a:pt x="59" y="48"/>
                  </a:lnTo>
                  <a:lnTo>
                    <a:pt x="57" y="44"/>
                  </a:lnTo>
                  <a:lnTo>
                    <a:pt x="54" y="42"/>
                  </a:lnTo>
                  <a:lnTo>
                    <a:pt x="51" y="42"/>
                  </a:lnTo>
                  <a:lnTo>
                    <a:pt x="50" y="44"/>
                  </a:lnTo>
                  <a:lnTo>
                    <a:pt x="51" y="46"/>
                  </a:lnTo>
                  <a:lnTo>
                    <a:pt x="51" y="48"/>
                  </a:lnTo>
                  <a:lnTo>
                    <a:pt x="50" y="50"/>
                  </a:lnTo>
                  <a:lnTo>
                    <a:pt x="47" y="53"/>
                  </a:lnTo>
                  <a:lnTo>
                    <a:pt x="45" y="57"/>
                  </a:lnTo>
                  <a:lnTo>
                    <a:pt x="43" y="59"/>
                  </a:lnTo>
                  <a:lnTo>
                    <a:pt x="40" y="63"/>
                  </a:lnTo>
                  <a:lnTo>
                    <a:pt x="38" y="68"/>
                  </a:lnTo>
                  <a:lnTo>
                    <a:pt x="36" y="70"/>
                  </a:lnTo>
                  <a:lnTo>
                    <a:pt x="35" y="74"/>
                  </a:lnTo>
                  <a:lnTo>
                    <a:pt x="34" y="78"/>
                  </a:lnTo>
                  <a:lnTo>
                    <a:pt x="33" y="82"/>
                  </a:lnTo>
                  <a:lnTo>
                    <a:pt x="30" y="86"/>
                  </a:lnTo>
                  <a:lnTo>
                    <a:pt x="29" y="90"/>
                  </a:lnTo>
                  <a:lnTo>
                    <a:pt x="29" y="94"/>
                  </a:lnTo>
                  <a:lnTo>
                    <a:pt x="28" y="97"/>
                  </a:lnTo>
                  <a:lnTo>
                    <a:pt x="26" y="97"/>
                  </a:lnTo>
                  <a:lnTo>
                    <a:pt x="21" y="97"/>
                  </a:lnTo>
                  <a:lnTo>
                    <a:pt x="18" y="95"/>
                  </a:lnTo>
                  <a:lnTo>
                    <a:pt x="3" y="86"/>
                  </a:lnTo>
                  <a:lnTo>
                    <a:pt x="0" y="77"/>
                  </a:lnTo>
                  <a:lnTo>
                    <a:pt x="1" y="70"/>
                  </a:lnTo>
                  <a:lnTo>
                    <a:pt x="2" y="6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81" name="Freeform 198">
              <a:extLst>
                <a:ext uri="{FF2B5EF4-FFF2-40B4-BE49-F238E27FC236}">
                  <a16:creationId xmlns:a16="http://schemas.microsoft.com/office/drawing/2014/main" id="{EE5D8B59-8455-FBB6-8114-AD9E2E809AA3}"/>
                </a:ext>
              </a:extLst>
            </p:cNvPr>
            <p:cNvSpPr>
              <a:spLocks/>
            </p:cNvSpPr>
            <p:nvPr/>
          </p:nvSpPr>
          <p:spPr bwMode="auto">
            <a:xfrm>
              <a:off x="1778" y="1123"/>
              <a:ext cx="29" cy="47"/>
            </a:xfrm>
            <a:custGeom>
              <a:avLst/>
              <a:gdLst>
                <a:gd name="T0" fmla="*/ 29 w 29"/>
                <a:gd name="T1" fmla="*/ 29 h 47"/>
                <a:gd name="T2" fmla="*/ 27 w 29"/>
                <a:gd name="T3" fmla="*/ 22 h 47"/>
                <a:gd name="T4" fmla="*/ 23 w 29"/>
                <a:gd name="T5" fmla="*/ 9 h 47"/>
                <a:gd name="T6" fmla="*/ 14 w 29"/>
                <a:gd name="T7" fmla="*/ 0 h 47"/>
                <a:gd name="T8" fmla="*/ 1 w 29"/>
                <a:gd name="T9" fmla="*/ 4 h 47"/>
                <a:gd name="T10" fmla="*/ 0 w 29"/>
                <a:gd name="T11" fmla="*/ 8 h 47"/>
                <a:gd name="T12" fmla="*/ 1 w 29"/>
                <a:gd name="T13" fmla="*/ 13 h 47"/>
                <a:gd name="T14" fmla="*/ 2 w 29"/>
                <a:gd name="T15" fmla="*/ 20 h 47"/>
                <a:gd name="T16" fmla="*/ 5 w 29"/>
                <a:gd name="T17" fmla="*/ 28 h 47"/>
                <a:gd name="T18" fmla="*/ 10 w 29"/>
                <a:gd name="T19" fmla="*/ 39 h 47"/>
                <a:gd name="T20" fmla="*/ 16 w 29"/>
                <a:gd name="T21" fmla="*/ 46 h 47"/>
                <a:gd name="T22" fmla="*/ 21 w 29"/>
                <a:gd name="T23" fmla="*/ 47 h 47"/>
                <a:gd name="T24" fmla="*/ 27 w 29"/>
                <a:gd name="T25" fmla="*/ 41 h 47"/>
                <a:gd name="T26" fmla="*/ 29 w 29"/>
                <a:gd name="T27" fmla="*/ 29 h 4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9"/>
                <a:gd name="T43" fmla="*/ 0 h 47"/>
                <a:gd name="T44" fmla="*/ 29 w 29"/>
                <a:gd name="T45" fmla="*/ 47 h 4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9" h="47">
                  <a:moveTo>
                    <a:pt x="29" y="29"/>
                  </a:moveTo>
                  <a:lnTo>
                    <a:pt x="27" y="22"/>
                  </a:lnTo>
                  <a:lnTo>
                    <a:pt x="23" y="9"/>
                  </a:lnTo>
                  <a:lnTo>
                    <a:pt x="14" y="0"/>
                  </a:lnTo>
                  <a:lnTo>
                    <a:pt x="1" y="4"/>
                  </a:lnTo>
                  <a:lnTo>
                    <a:pt x="0" y="8"/>
                  </a:lnTo>
                  <a:lnTo>
                    <a:pt x="1" y="13"/>
                  </a:lnTo>
                  <a:lnTo>
                    <a:pt x="2" y="20"/>
                  </a:lnTo>
                  <a:lnTo>
                    <a:pt x="5" y="28"/>
                  </a:lnTo>
                  <a:lnTo>
                    <a:pt x="10" y="39"/>
                  </a:lnTo>
                  <a:lnTo>
                    <a:pt x="16" y="46"/>
                  </a:lnTo>
                  <a:lnTo>
                    <a:pt x="21" y="47"/>
                  </a:lnTo>
                  <a:lnTo>
                    <a:pt x="27" y="41"/>
                  </a:lnTo>
                  <a:lnTo>
                    <a:pt x="29" y="29"/>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82" name="Freeform 199">
              <a:extLst>
                <a:ext uri="{FF2B5EF4-FFF2-40B4-BE49-F238E27FC236}">
                  <a16:creationId xmlns:a16="http://schemas.microsoft.com/office/drawing/2014/main" id="{00F23993-55F4-CF7F-9AF0-AF5169164A3E}"/>
                </a:ext>
              </a:extLst>
            </p:cNvPr>
            <p:cNvSpPr>
              <a:spLocks/>
            </p:cNvSpPr>
            <p:nvPr/>
          </p:nvSpPr>
          <p:spPr bwMode="auto">
            <a:xfrm>
              <a:off x="1783" y="1129"/>
              <a:ext cx="24" cy="41"/>
            </a:xfrm>
            <a:custGeom>
              <a:avLst/>
              <a:gdLst>
                <a:gd name="T0" fmla="*/ 24 w 24"/>
                <a:gd name="T1" fmla="*/ 24 h 41"/>
                <a:gd name="T2" fmla="*/ 23 w 24"/>
                <a:gd name="T3" fmla="*/ 19 h 41"/>
                <a:gd name="T4" fmla="*/ 20 w 24"/>
                <a:gd name="T5" fmla="*/ 7 h 41"/>
                <a:gd name="T6" fmla="*/ 12 w 24"/>
                <a:gd name="T7" fmla="*/ 0 h 41"/>
                <a:gd name="T8" fmla="*/ 1 w 24"/>
                <a:gd name="T9" fmla="*/ 4 h 41"/>
                <a:gd name="T10" fmla="*/ 0 w 24"/>
                <a:gd name="T11" fmla="*/ 7 h 41"/>
                <a:gd name="T12" fmla="*/ 1 w 24"/>
                <a:gd name="T13" fmla="*/ 12 h 41"/>
                <a:gd name="T14" fmla="*/ 2 w 24"/>
                <a:gd name="T15" fmla="*/ 19 h 41"/>
                <a:gd name="T16" fmla="*/ 4 w 24"/>
                <a:gd name="T17" fmla="*/ 24 h 41"/>
                <a:gd name="T18" fmla="*/ 7 w 24"/>
                <a:gd name="T19" fmla="*/ 31 h 41"/>
                <a:gd name="T20" fmla="*/ 13 w 24"/>
                <a:gd name="T21" fmla="*/ 38 h 41"/>
                <a:gd name="T22" fmla="*/ 19 w 24"/>
                <a:gd name="T23" fmla="*/ 41 h 41"/>
                <a:gd name="T24" fmla="*/ 24 w 24"/>
                <a:gd name="T25" fmla="*/ 39 h 41"/>
                <a:gd name="T26" fmla="*/ 24 w 24"/>
                <a:gd name="T27" fmla="*/ 24 h 4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
                <a:gd name="T43" fmla="*/ 0 h 41"/>
                <a:gd name="T44" fmla="*/ 24 w 24"/>
                <a:gd name="T45" fmla="*/ 41 h 4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 h="41">
                  <a:moveTo>
                    <a:pt x="24" y="24"/>
                  </a:moveTo>
                  <a:lnTo>
                    <a:pt x="23" y="19"/>
                  </a:lnTo>
                  <a:lnTo>
                    <a:pt x="20" y="7"/>
                  </a:lnTo>
                  <a:lnTo>
                    <a:pt x="12" y="0"/>
                  </a:lnTo>
                  <a:lnTo>
                    <a:pt x="1" y="4"/>
                  </a:lnTo>
                  <a:lnTo>
                    <a:pt x="0" y="7"/>
                  </a:lnTo>
                  <a:lnTo>
                    <a:pt x="1" y="12"/>
                  </a:lnTo>
                  <a:lnTo>
                    <a:pt x="2" y="19"/>
                  </a:lnTo>
                  <a:lnTo>
                    <a:pt x="4" y="24"/>
                  </a:lnTo>
                  <a:lnTo>
                    <a:pt x="7" y="31"/>
                  </a:lnTo>
                  <a:lnTo>
                    <a:pt x="13" y="38"/>
                  </a:lnTo>
                  <a:lnTo>
                    <a:pt x="19" y="41"/>
                  </a:lnTo>
                  <a:lnTo>
                    <a:pt x="24" y="39"/>
                  </a:lnTo>
                  <a:lnTo>
                    <a:pt x="24" y="24"/>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83" name="Freeform 200">
              <a:extLst>
                <a:ext uri="{FF2B5EF4-FFF2-40B4-BE49-F238E27FC236}">
                  <a16:creationId xmlns:a16="http://schemas.microsoft.com/office/drawing/2014/main" id="{ECFD41B1-EDD9-B016-9558-5E85E9286DDA}"/>
                </a:ext>
              </a:extLst>
            </p:cNvPr>
            <p:cNvSpPr>
              <a:spLocks/>
            </p:cNvSpPr>
            <p:nvPr/>
          </p:nvSpPr>
          <p:spPr bwMode="auto">
            <a:xfrm>
              <a:off x="1787" y="1133"/>
              <a:ext cx="16" cy="30"/>
            </a:xfrm>
            <a:custGeom>
              <a:avLst/>
              <a:gdLst>
                <a:gd name="T0" fmla="*/ 0 w 16"/>
                <a:gd name="T1" fmla="*/ 2 h 30"/>
                <a:gd name="T2" fmla="*/ 3 w 16"/>
                <a:gd name="T3" fmla="*/ 0 h 30"/>
                <a:gd name="T4" fmla="*/ 7 w 16"/>
                <a:gd name="T5" fmla="*/ 0 h 30"/>
                <a:gd name="T6" fmla="*/ 9 w 16"/>
                <a:gd name="T7" fmla="*/ 1 h 30"/>
                <a:gd name="T8" fmla="*/ 11 w 16"/>
                <a:gd name="T9" fmla="*/ 3 h 30"/>
                <a:gd name="T10" fmla="*/ 14 w 16"/>
                <a:gd name="T11" fmla="*/ 8 h 30"/>
                <a:gd name="T12" fmla="*/ 16 w 16"/>
                <a:gd name="T13" fmla="*/ 13 h 30"/>
                <a:gd name="T14" fmla="*/ 16 w 16"/>
                <a:gd name="T15" fmla="*/ 20 h 30"/>
                <a:gd name="T16" fmla="*/ 16 w 16"/>
                <a:gd name="T17" fmla="*/ 28 h 30"/>
                <a:gd name="T18" fmla="*/ 16 w 16"/>
                <a:gd name="T19" fmla="*/ 29 h 30"/>
                <a:gd name="T20" fmla="*/ 16 w 16"/>
                <a:gd name="T21" fmla="*/ 29 h 30"/>
                <a:gd name="T22" fmla="*/ 16 w 16"/>
                <a:gd name="T23" fmla="*/ 29 h 30"/>
                <a:gd name="T24" fmla="*/ 15 w 16"/>
                <a:gd name="T25" fmla="*/ 30 h 30"/>
                <a:gd name="T26" fmla="*/ 15 w 16"/>
                <a:gd name="T27" fmla="*/ 30 h 30"/>
                <a:gd name="T28" fmla="*/ 15 w 16"/>
                <a:gd name="T29" fmla="*/ 29 h 30"/>
                <a:gd name="T30" fmla="*/ 14 w 16"/>
                <a:gd name="T31" fmla="*/ 29 h 30"/>
                <a:gd name="T32" fmla="*/ 14 w 16"/>
                <a:gd name="T33" fmla="*/ 29 h 30"/>
                <a:gd name="T34" fmla="*/ 14 w 16"/>
                <a:gd name="T35" fmla="*/ 22 h 30"/>
                <a:gd name="T36" fmla="*/ 14 w 16"/>
                <a:gd name="T37" fmla="*/ 17 h 30"/>
                <a:gd name="T38" fmla="*/ 12 w 16"/>
                <a:gd name="T39" fmla="*/ 11 h 30"/>
                <a:gd name="T40" fmla="*/ 10 w 16"/>
                <a:gd name="T41" fmla="*/ 8 h 30"/>
                <a:gd name="T42" fmla="*/ 9 w 16"/>
                <a:gd name="T43" fmla="*/ 6 h 30"/>
                <a:gd name="T44" fmla="*/ 7 w 16"/>
                <a:gd name="T45" fmla="*/ 3 h 30"/>
                <a:gd name="T46" fmla="*/ 3 w 16"/>
                <a:gd name="T47" fmla="*/ 3 h 30"/>
                <a:gd name="T48" fmla="*/ 1 w 16"/>
                <a:gd name="T49" fmla="*/ 6 h 30"/>
                <a:gd name="T50" fmla="*/ 0 w 16"/>
                <a:gd name="T51" fmla="*/ 6 h 30"/>
                <a:gd name="T52" fmla="*/ 0 w 16"/>
                <a:gd name="T53" fmla="*/ 6 h 30"/>
                <a:gd name="T54" fmla="*/ 0 w 16"/>
                <a:gd name="T55" fmla="*/ 6 h 30"/>
                <a:gd name="T56" fmla="*/ 0 w 16"/>
                <a:gd name="T57" fmla="*/ 4 h 30"/>
                <a:gd name="T58" fmla="*/ 0 w 16"/>
                <a:gd name="T59" fmla="*/ 4 h 30"/>
                <a:gd name="T60" fmla="*/ 0 w 16"/>
                <a:gd name="T61" fmla="*/ 3 h 30"/>
                <a:gd name="T62" fmla="*/ 0 w 16"/>
                <a:gd name="T63" fmla="*/ 3 h 30"/>
                <a:gd name="T64" fmla="*/ 0 w 16"/>
                <a:gd name="T65" fmla="*/ 2 h 30"/>
                <a:gd name="T66" fmla="*/ 0 w 16"/>
                <a:gd name="T67" fmla="*/ 2 h 3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6"/>
                <a:gd name="T103" fmla="*/ 0 h 30"/>
                <a:gd name="T104" fmla="*/ 16 w 16"/>
                <a:gd name="T105" fmla="*/ 30 h 3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6" h="30">
                  <a:moveTo>
                    <a:pt x="0" y="2"/>
                  </a:moveTo>
                  <a:lnTo>
                    <a:pt x="3" y="0"/>
                  </a:lnTo>
                  <a:lnTo>
                    <a:pt x="7" y="0"/>
                  </a:lnTo>
                  <a:lnTo>
                    <a:pt x="9" y="1"/>
                  </a:lnTo>
                  <a:lnTo>
                    <a:pt x="11" y="3"/>
                  </a:lnTo>
                  <a:lnTo>
                    <a:pt x="14" y="8"/>
                  </a:lnTo>
                  <a:lnTo>
                    <a:pt x="16" y="13"/>
                  </a:lnTo>
                  <a:lnTo>
                    <a:pt x="16" y="20"/>
                  </a:lnTo>
                  <a:lnTo>
                    <a:pt x="16" y="28"/>
                  </a:lnTo>
                  <a:lnTo>
                    <a:pt x="16" y="29"/>
                  </a:lnTo>
                  <a:lnTo>
                    <a:pt x="15" y="30"/>
                  </a:lnTo>
                  <a:lnTo>
                    <a:pt x="15" y="29"/>
                  </a:lnTo>
                  <a:lnTo>
                    <a:pt x="14" y="29"/>
                  </a:lnTo>
                  <a:lnTo>
                    <a:pt x="14" y="22"/>
                  </a:lnTo>
                  <a:lnTo>
                    <a:pt x="14" y="17"/>
                  </a:lnTo>
                  <a:lnTo>
                    <a:pt x="12" y="11"/>
                  </a:lnTo>
                  <a:lnTo>
                    <a:pt x="10" y="8"/>
                  </a:lnTo>
                  <a:lnTo>
                    <a:pt x="9" y="6"/>
                  </a:lnTo>
                  <a:lnTo>
                    <a:pt x="7" y="3"/>
                  </a:lnTo>
                  <a:lnTo>
                    <a:pt x="3" y="3"/>
                  </a:lnTo>
                  <a:lnTo>
                    <a:pt x="1" y="6"/>
                  </a:lnTo>
                  <a:lnTo>
                    <a:pt x="0" y="6"/>
                  </a:lnTo>
                  <a:lnTo>
                    <a:pt x="0" y="4"/>
                  </a:lnTo>
                  <a:lnTo>
                    <a:pt x="0" y="3"/>
                  </a:lnTo>
                  <a:lnTo>
                    <a:pt x="0" y="2"/>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84" name="Freeform 201">
              <a:extLst>
                <a:ext uri="{FF2B5EF4-FFF2-40B4-BE49-F238E27FC236}">
                  <a16:creationId xmlns:a16="http://schemas.microsoft.com/office/drawing/2014/main" id="{903F5167-E359-DDBD-7750-FB759668C664}"/>
                </a:ext>
              </a:extLst>
            </p:cNvPr>
            <p:cNvSpPr>
              <a:spLocks/>
            </p:cNvSpPr>
            <p:nvPr/>
          </p:nvSpPr>
          <p:spPr bwMode="auto">
            <a:xfrm>
              <a:off x="1795" y="1151"/>
              <a:ext cx="8" cy="5"/>
            </a:xfrm>
            <a:custGeom>
              <a:avLst/>
              <a:gdLst>
                <a:gd name="T0" fmla="*/ 6 w 8"/>
                <a:gd name="T1" fmla="*/ 4 h 5"/>
                <a:gd name="T2" fmla="*/ 4 w 8"/>
                <a:gd name="T3" fmla="*/ 3 h 5"/>
                <a:gd name="T4" fmla="*/ 3 w 8"/>
                <a:gd name="T5" fmla="*/ 3 h 5"/>
                <a:gd name="T6" fmla="*/ 2 w 8"/>
                <a:gd name="T7" fmla="*/ 3 h 5"/>
                <a:gd name="T8" fmla="*/ 1 w 8"/>
                <a:gd name="T9" fmla="*/ 5 h 5"/>
                <a:gd name="T10" fmla="*/ 0 w 8"/>
                <a:gd name="T11" fmla="*/ 5 h 5"/>
                <a:gd name="T12" fmla="*/ 0 w 8"/>
                <a:gd name="T13" fmla="*/ 5 h 5"/>
                <a:gd name="T14" fmla="*/ 0 w 8"/>
                <a:gd name="T15" fmla="*/ 5 h 5"/>
                <a:gd name="T16" fmla="*/ 0 w 8"/>
                <a:gd name="T17" fmla="*/ 5 h 5"/>
                <a:gd name="T18" fmla="*/ 0 w 8"/>
                <a:gd name="T19" fmla="*/ 4 h 5"/>
                <a:gd name="T20" fmla="*/ 0 w 8"/>
                <a:gd name="T21" fmla="*/ 4 h 5"/>
                <a:gd name="T22" fmla="*/ 0 w 8"/>
                <a:gd name="T23" fmla="*/ 3 h 5"/>
                <a:gd name="T24" fmla="*/ 0 w 8"/>
                <a:gd name="T25" fmla="*/ 3 h 5"/>
                <a:gd name="T26" fmla="*/ 2 w 8"/>
                <a:gd name="T27" fmla="*/ 1 h 5"/>
                <a:gd name="T28" fmla="*/ 4 w 8"/>
                <a:gd name="T29" fmla="*/ 0 h 5"/>
                <a:gd name="T30" fmla="*/ 6 w 8"/>
                <a:gd name="T31" fmla="*/ 0 h 5"/>
                <a:gd name="T32" fmla="*/ 8 w 8"/>
                <a:gd name="T33" fmla="*/ 1 h 5"/>
                <a:gd name="T34" fmla="*/ 8 w 8"/>
                <a:gd name="T35" fmla="*/ 1 h 5"/>
                <a:gd name="T36" fmla="*/ 8 w 8"/>
                <a:gd name="T37" fmla="*/ 2 h 5"/>
                <a:gd name="T38" fmla="*/ 8 w 8"/>
                <a:gd name="T39" fmla="*/ 2 h 5"/>
                <a:gd name="T40" fmla="*/ 8 w 8"/>
                <a:gd name="T41" fmla="*/ 3 h 5"/>
                <a:gd name="T42" fmla="*/ 7 w 8"/>
                <a:gd name="T43" fmla="*/ 3 h 5"/>
                <a:gd name="T44" fmla="*/ 7 w 8"/>
                <a:gd name="T45" fmla="*/ 3 h 5"/>
                <a:gd name="T46" fmla="*/ 7 w 8"/>
                <a:gd name="T47" fmla="*/ 4 h 5"/>
                <a:gd name="T48" fmla="*/ 6 w 8"/>
                <a:gd name="T49" fmla="*/ 4 h 5"/>
                <a:gd name="T50" fmla="*/ 6 w 8"/>
                <a:gd name="T51" fmla="*/ 4 h 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
                <a:gd name="T79" fmla="*/ 0 h 5"/>
                <a:gd name="T80" fmla="*/ 8 w 8"/>
                <a:gd name="T81" fmla="*/ 5 h 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 h="5">
                  <a:moveTo>
                    <a:pt x="6" y="4"/>
                  </a:moveTo>
                  <a:lnTo>
                    <a:pt x="4" y="3"/>
                  </a:lnTo>
                  <a:lnTo>
                    <a:pt x="3" y="3"/>
                  </a:lnTo>
                  <a:lnTo>
                    <a:pt x="2" y="3"/>
                  </a:lnTo>
                  <a:lnTo>
                    <a:pt x="1" y="5"/>
                  </a:lnTo>
                  <a:lnTo>
                    <a:pt x="0" y="5"/>
                  </a:lnTo>
                  <a:lnTo>
                    <a:pt x="0" y="4"/>
                  </a:lnTo>
                  <a:lnTo>
                    <a:pt x="0" y="3"/>
                  </a:lnTo>
                  <a:lnTo>
                    <a:pt x="2" y="1"/>
                  </a:lnTo>
                  <a:lnTo>
                    <a:pt x="4" y="0"/>
                  </a:lnTo>
                  <a:lnTo>
                    <a:pt x="6" y="0"/>
                  </a:lnTo>
                  <a:lnTo>
                    <a:pt x="8" y="1"/>
                  </a:lnTo>
                  <a:lnTo>
                    <a:pt x="8" y="2"/>
                  </a:lnTo>
                  <a:lnTo>
                    <a:pt x="8" y="3"/>
                  </a:lnTo>
                  <a:lnTo>
                    <a:pt x="7" y="3"/>
                  </a:lnTo>
                  <a:lnTo>
                    <a:pt x="7" y="4"/>
                  </a:lnTo>
                  <a:lnTo>
                    <a:pt x="6" y="4"/>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85" name="Freeform 202">
              <a:extLst>
                <a:ext uri="{FF2B5EF4-FFF2-40B4-BE49-F238E27FC236}">
                  <a16:creationId xmlns:a16="http://schemas.microsoft.com/office/drawing/2014/main" id="{1EA8F325-F5D8-8ECE-3DC8-2AD5727ADCF3}"/>
                </a:ext>
              </a:extLst>
            </p:cNvPr>
            <p:cNvSpPr>
              <a:spLocks/>
            </p:cNvSpPr>
            <p:nvPr/>
          </p:nvSpPr>
          <p:spPr bwMode="auto">
            <a:xfrm>
              <a:off x="1717" y="1002"/>
              <a:ext cx="324" cy="60"/>
            </a:xfrm>
            <a:custGeom>
              <a:avLst/>
              <a:gdLst>
                <a:gd name="T0" fmla="*/ 2 w 324"/>
                <a:gd name="T1" fmla="*/ 16 h 60"/>
                <a:gd name="T2" fmla="*/ 151 w 324"/>
                <a:gd name="T3" fmla="*/ 0 h 60"/>
                <a:gd name="T4" fmla="*/ 321 w 324"/>
                <a:gd name="T5" fmla="*/ 53 h 60"/>
                <a:gd name="T6" fmla="*/ 322 w 324"/>
                <a:gd name="T7" fmla="*/ 54 h 60"/>
                <a:gd name="T8" fmla="*/ 324 w 324"/>
                <a:gd name="T9" fmla="*/ 56 h 60"/>
                <a:gd name="T10" fmla="*/ 324 w 324"/>
                <a:gd name="T11" fmla="*/ 58 h 60"/>
                <a:gd name="T12" fmla="*/ 321 w 324"/>
                <a:gd name="T13" fmla="*/ 60 h 60"/>
                <a:gd name="T14" fmla="*/ 312 w 324"/>
                <a:gd name="T15" fmla="*/ 60 h 60"/>
                <a:gd name="T16" fmla="*/ 293 w 324"/>
                <a:gd name="T17" fmla="*/ 58 h 60"/>
                <a:gd name="T18" fmla="*/ 267 w 324"/>
                <a:gd name="T19" fmla="*/ 57 h 60"/>
                <a:gd name="T20" fmla="*/ 236 w 324"/>
                <a:gd name="T21" fmla="*/ 56 h 60"/>
                <a:gd name="T22" fmla="*/ 206 w 324"/>
                <a:gd name="T23" fmla="*/ 54 h 60"/>
                <a:gd name="T24" fmla="*/ 181 w 324"/>
                <a:gd name="T25" fmla="*/ 53 h 60"/>
                <a:gd name="T26" fmla="*/ 162 w 324"/>
                <a:gd name="T27" fmla="*/ 52 h 60"/>
                <a:gd name="T28" fmla="*/ 155 w 324"/>
                <a:gd name="T29" fmla="*/ 52 h 60"/>
                <a:gd name="T30" fmla="*/ 3 w 324"/>
                <a:gd name="T31" fmla="*/ 25 h 60"/>
                <a:gd name="T32" fmla="*/ 2 w 324"/>
                <a:gd name="T33" fmla="*/ 24 h 60"/>
                <a:gd name="T34" fmla="*/ 1 w 324"/>
                <a:gd name="T35" fmla="*/ 22 h 60"/>
                <a:gd name="T36" fmla="*/ 0 w 324"/>
                <a:gd name="T37" fmla="*/ 18 h 60"/>
                <a:gd name="T38" fmla="*/ 2 w 324"/>
                <a:gd name="T39" fmla="*/ 16 h 6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24"/>
                <a:gd name="T61" fmla="*/ 0 h 60"/>
                <a:gd name="T62" fmla="*/ 324 w 324"/>
                <a:gd name="T63" fmla="*/ 60 h 6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24" h="60">
                  <a:moveTo>
                    <a:pt x="2" y="16"/>
                  </a:moveTo>
                  <a:lnTo>
                    <a:pt x="151" y="0"/>
                  </a:lnTo>
                  <a:lnTo>
                    <a:pt x="321" y="53"/>
                  </a:lnTo>
                  <a:lnTo>
                    <a:pt x="322" y="54"/>
                  </a:lnTo>
                  <a:lnTo>
                    <a:pt x="324" y="56"/>
                  </a:lnTo>
                  <a:lnTo>
                    <a:pt x="324" y="58"/>
                  </a:lnTo>
                  <a:lnTo>
                    <a:pt x="321" y="60"/>
                  </a:lnTo>
                  <a:lnTo>
                    <a:pt x="312" y="60"/>
                  </a:lnTo>
                  <a:lnTo>
                    <a:pt x="293" y="58"/>
                  </a:lnTo>
                  <a:lnTo>
                    <a:pt x="267" y="57"/>
                  </a:lnTo>
                  <a:lnTo>
                    <a:pt x="236" y="56"/>
                  </a:lnTo>
                  <a:lnTo>
                    <a:pt x="206" y="54"/>
                  </a:lnTo>
                  <a:lnTo>
                    <a:pt x="181" y="53"/>
                  </a:lnTo>
                  <a:lnTo>
                    <a:pt x="162" y="52"/>
                  </a:lnTo>
                  <a:lnTo>
                    <a:pt x="155" y="52"/>
                  </a:lnTo>
                  <a:lnTo>
                    <a:pt x="3" y="25"/>
                  </a:lnTo>
                  <a:lnTo>
                    <a:pt x="2" y="24"/>
                  </a:lnTo>
                  <a:lnTo>
                    <a:pt x="1" y="22"/>
                  </a:lnTo>
                  <a:lnTo>
                    <a:pt x="0" y="18"/>
                  </a:lnTo>
                  <a:lnTo>
                    <a:pt x="2"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86" name="Freeform 203">
              <a:extLst>
                <a:ext uri="{FF2B5EF4-FFF2-40B4-BE49-F238E27FC236}">
                  <a16:creationId xmlns:a16="http://schemas.microsoft.com/office/drawing/2014/main" id="{DE9C47AF-08A0-F324-A753-3C8CDEC6DD8D}"/>
                </a:ext>
              </a:extLst>
            </p:cNvPr>
            <p:cNvSpPr>
              <a:spLocks/>
            </p:cNvSpPr>
            <p:nvPr/>
          </p:nvSpPr>
          <p:spPr bwMode="auto">
            <a:xfrm>
              <a:off x="1788" y="1035"/>
              <a:ext cx="170" cy="80"/>
            </a:xfrm>
            <a:custGeom>
              <a:avLst/>
              <a:gdLst>
                <a:gd name="T0" fmla="*/ 0 w 170"/>
                <a:gd name="T1" fmla="*/ 80 h 80"/>
                <a:gd name="T2" fmla="*/ 5 w 170"/>
                <a:gd name="T3" fmla="*/ 0 h 80"/>
                <a:gd name="T4" fmla="*/ 170 w 170"/>
                <a:gd name="T5" fmla="*/ 19 h 80"/>
                <a:gd name="T6" fmla="*/ 168 w 170"/>
                <a:gd name="T7" fmla="*/ 73 h 80"/>
                <a:gd name="T8" fmla="*/ 163 w 170"/>
                <a:gd name="T9" fmla="*/ 70 h 80"/>
                <a:gd name="T10" fmla="*/ 151 w 170"/>
                <a:gd name="T11" fmla="*/ 61 h 80"/>
                <a:gd name="T12" fmla="*/ 133 w 170"/>
                <a:gd name="T13" fmla="*/ 50 h 80"/>
                <a:gd name="T14" fmla="*/ 110 w 170"/>
                <a:gd name="T15" fmla="*/ 40 h 80"/>
                <a:gd name="T16" fmla="*/ 84 w 170"/>
                <a:gd name="T17" fmla="*/ 36 h 80"/>
                <a:gd name="T18" fmla="*/ 56 w 170"/>
                <a:gd name="T19" fmla="*/ 38 h 80"/>
                <a:gd name="T20" fmla="*/ 27 w 170"/>
                <a:gd name="T21" fmla="*/ 52 h 80"/>
                <a:gd name="T22" fmla="*/ 0 w 170"/>
                <a:gd name="T23" fmla="*/ 80 h 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0"/>
                <a:gd name="T37" fmla="*/ 0 h 80"/>
                <a:gd name="T38" fmla="*/ 170 w 170"/>
                <a:gd name="T39" fmla="*/ 80 h 8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0" h="80">
                  <a:moveTo>
                    <a:pt x="0" y="80"/>
                  </a:moveTo>
                  <a:lnTo>
                    <a:pt x="5" y="0"/>
                  </a:lnTo>
                  <a:lnTo>
                    <a:pt x="170" y="19"/>
                  </a:lnTo>
                  <a:lnTo>
                    <a:pt x="168" y="73"/>
                  </a:lnTo>
                  <a:lnTo>
                    <a:pt x="163" y="70"/>
                  </a:lnTo>
                  <a:lnTo>
                    <a:pt x="151" y="61"/>
                  </a:lnTo>
                  <a:lnTo>
                    <a:pt x="133" y="50"/>
                  </a:lnTo>
                  <a:lnTo>
                    <a:pt x="110" y="40"/>
                  </a:lnTo>
                  <a:lnTo>
                    <a:pt x="84" y="36"/>
                  </a:lnTo>
                  <a:lnTo>
                    <a:pt x="56" y="38"/>
                  </a:lnTo>
                  <a:lnTo>
                    <a:pt x="27" y="52"/>
                  </a:lnTo>
                  <a:lnTo>
                    <a:pt x="0" y="8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87" name="Freeform 204">
              <a:extLst>
                <a:ext uri="{FF2B5EF4-FFF2-40B4-BE49-F238E27FC236}">
                  <a16:creationId xmlns:a16="http://schemas.microsoft.com/office/drawing/2014/main" id="{36734011-999E-9587-9731-D7A6E09EBBB1}"/>
                </a:ext>
              </a:extLst>
            </p:cNvPr>
            <p:cNvSpPr>
              <a:spLocks/>
            </p:cNvSpPr>
            <p:nvPr/>
          </p:nvSpPr>
          <p:spPr bwMode="auto">
            <a:xfrm>
              <a:off x="1705" y="1026"/>
              <a:ext cx="45" cy="103"/>
            </a:xfrm>
            <a:custGeom>
              <a:avLst/>
              <a:gdLst>
                <a:gd name="T0" fmla="*/ 22 w 45"/>
                <a:gd name="T1" fmla="*/ 78 h 103"/>
                <a:gd name="T2" fmla="*/ 21 w 45"/>
                <a:gd name="T3" fmla="*/ 72 h 103"/>
                <a:gd name="T4" fmla="*/ 45 w 45"/>
                <a:gd name="T5" fmla="*/ 1 h 103"/>
                <a:gd name="T6" fmla="*/ 16 w 45"/>
                <a:gd name="T7" fmla="*/ 69 h 103"/>
                <a:gd name="T8" fmla="*/ 11 w 45"/>
                <a:gd name="T9" fmla="*/ 70 h 103"/>
                <a:gd name="T10" fmla="*/ 7 w 45"/>
                <a:gd name="T11" fmla="*/ 76 h 103"/>
                <a:gd name="T12" fmla="*/ 6 w 45"/>
                <a:gd name="T13" fmla="*/ 77 h 103"/>
                <a:gd name="T14" fmla="*/ 6 w 45"/>
                <a:gd name="T15" fmla="*/ 79 h 103"/>
                <a:gd name="T16" fmla="*/ 0 w 45"/>
                <a:gd name="T17" fmla="*/ 96 h 103"/>
                <a:gd name="T18" fmla="*/ 0 w 45"/>
                <a:gd name="T19" fmla="*/ 97 h 103"/>
                <a:gd name="T20" fmla="*/ 1 w 45"/>
                <a:gd name="T21" fmla="*/ 97 h 103"/>
                <a:gd name="T22" fmla="*/ 2 w 45"/>
                <a:gd name="T23" fmla="*/ 97 h 103"/>
                <a:gd name="T24" fmla="*/ 3 w 45"/>
                <a:gd name="T25" fmla="*/ 96 h 103"/>
                <a:gd name="T26" fmla="*/ 7 w 45"/>
                <a:gd name="T27" fmla="*/ 85 h 103"/>
                <a:gd name="T28" fmla="*/ 7 w 45"/>
                <a:gd name="T29" fmla="*/ 86 h 103"/>
                <a:gd name="T30" fmla="*/ 2 w 45"/>
                <a:gd name="T31" fmla="*/ 101 h 103"/>
                <a:gd name="T32" fmla="*/ 2 w 45"/>
                <a:gd name="T33" fmla="*/ 101 h 103"/>
                <a:gd name="T34" fmla="*/ 3 w 45"/>
                <a:gd name="T35" fmla="*/ 103 h 103"/>
                <a:gd name="T36" fmla="*/ 4 w 45"/>
                <a:gd name="T37" fmla="*/ 103 h 103"/>
                <a:gd name="T38" fmla="*/ 4 w 45"/>
                <a:gd name="T39" fmla="*/ 101 h 103"/>
                <a:gd name="T40" fmla="*/ 10 w 45"/>
                <a:gd name="T41" fmla="*/ 88 h 103"/>
                <a:gd name="T42" fmla="*/ 10 w 45"/>
                <a:gd name="T43" fmla="*/ 88 h 103"/>
                <a:gd name="T44" fmla="*/ 11 w 45"/>
                <a:gd name="T45" fmla="*/ 88 h 103"/>
                <a:gd name="T46" fmla="*/ 11 w 45"/>
                <a:gd name="T47" fmla="*/ 88 h 103"/>
                <a:gd name="T48" fmla="*/ 6 w 45"/>
                <a:gd name="T49" fmla="*/ 100 h 103"/>
                <a:gd name="T50" fmla="*/ 6 w 45"/>
                <a:gd name="T51" fmla="*/ 101 h 103"/>
                <a:gd name="T52" fmla="*/ 7 w 45"/>
                <a:gd name="T53" fmla="*/ 103 h 103"/>
                <a:gd name="T54" fmla="*/ 8 w 45"/>
                <a:gd name="T55" fmla="*/ 101 h 103"/>
                <a:gd name="T56" fmla="*/ 8 w 45"/>
                <a:gd name="T57" fmla="*/ 100 h 103"/>
                <a:gd name="T58" fmla="*/ 14 w 45"/>
                <a:gd name="T59" fmla="*/ 88 h 103"/>
                <a:gd name="T60" fmla="*/ 14 w 45"/>
                <a:gd name="T61" fmla="*/ 88 h 103"/>
                <a:gd name="T62" fmla="*/ 11 w 45"/>
                <a:gd name="T63" fmla="*/ 99 h 103"/>
                <a:gd name="T64" fmla="*/ 11 w 45"/>
                <a:gd name="T65" fmla="*/ 100 h 103"/>
                <a:gd name="T66" fmla="*/ 11 w 45"/>
                <a:gd name="T67" fmla="*/ 101 h 103"/>
                <a:gd name="T68" fmla="*/ 12 w 45"/>
                <a:gd name="T69" fmla="*/ 101 h 103"/>
                <a:gd name="T70" fmla="*/ 13 w 45"/>
                <a:gd name="T71" fmla="*/ 100 h 103"/>
                <a:gd name="T72" fmla="*/ 20 w 45"/>
                <a:gd name="T73" fmla="*/ 84 h 103"/>
                <a:gd name="T74" fmla="*/ 21 w 45"/>
                <a:gd name="T75" fmla="*/ 82 h 103"/>
                <a:gd name="T76" fmla="*/ 21 w 45"/>
                <a:gd name="T77" fmla="*/ 81 h 1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5"/>
                <a:gd name="T118" fmla="*/ 0 h 103"/>
                <a:gd name="T119" fmla="*/ 45 w 45"/>
                <a:gd name="T120" fmla="*/ 103 h 10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5" h="103">
                  <a:moveTo>
                    <a:pt x="21" y="81"/>
                  </a:moveTo>
                  <a:lnTo>
                    <a:pt x="22" y="78"/>
                  </a:lnTo>
                  <a:lnTo>
                    <a:pt x="22" y="75"/>
                  </a:lnTo>
                  <a:lnTo>
                    <a:pt x="21" y="72"/>
                  </a:lnTo>
                  <a:lnTo>
                    <a:pt x="19" y="70"/>
                  </a:lnTo>
                  <a:lnTo>
                    <a:pt x="45" y="1"/>
                  </a:lnTo>
                  <a:lnTo>
                    <a:pt x="42" y="0"/>
                  </a:lnTo>
                  <a:lnTo>
                    <a:pt x="16" y="69"/>
                  </a:lnTo>
                  <a:lnTo>
                    <a:pt x="14" y="69"/>
                  </a:lnTo>
                  <a:lnTo>
                    <a:pt x="11" y="70"/>
                  </a:lnTo>
                  <a:lnTo>
                    <a:pt x="8" y="72"/>
                  </a:lnTo>
                  <a:lnTo>
                    <a:pt x="7" y="76"/>
                  </a:lnTo>
                  <a:lnTo>
                    <a:pt x="6" y="77"/>
                  </a:lnTo>
                  <a:lnTo>
                    <a:pt x="6" y="78"/>
                  </a:lnTo>
                  <a:lnTo>
                    <a:pt x="6" y="79"/>
                  </a:lnTo>
                  <a:lnTo>
                    <a:pt x="6" y="80"/>
                  </a:lnTo>
                  <a:lnTo>
                    <a:pt x="0" y="96"/>
                  </a:lnTo>
                  <a:lnTo>
                    <a:pt x="0" y="97"/>
                  </a:lnTo>
                  <a:lnTo>
                    <a:pt x="1" y="97"/>
                  </a:lnTo>
                  <a:lnTo>
                    <a:pt x="2" y="97"/>
                  </a:lnTo>
                  <a:lnTo>
                    <a:pt x="3" y="96"/>
                  </a:lnTo>
                  <a:lnTo>
                    <a:pt x="7" y="85"/>
                  </a:lnTo>
                  <a:lnTo>
                    <a:pt x="7" y="86"/>
                  </a:lnTo>
                  <a:lnTo>
                    <a:pt x="2" y="101"/>
                  </a:lnTo>
                  <a:lnTo>
                    <a:pt x="2" y="103"/>
                  </a:lnTo>
                  <a:lnTo>
                    <a:pt x="3" y="103"/>
                  </a:lnTo>
                  <a:lnTo>
                    <a:pt x="4" y="103"/>
                  </a:lnTo>
                  <a:lnTo>
                    <a:pt x="4" y="101"/>
                  </a:lnTo>
                  <a:lnTo>
                    <a:pt x="10" y="88"/>
                  </a:lnTo>
                  <a:lnTo>
                    <a:pt x="11" y="88"/>
                  </a:lnTo>
                  <a:lnTo>
                    <a:pt x="6" y="100"/>
                  </a:lnTo>
                  <a:lnTo>
                    <a:pt x="6" y="101"/>
                  </a:lnTo>
                  <a:lnTo>
                    <a:pt x="7" y="103"/>
                  </a:lnTo>
                  <a:lnTo>
                    <a:pt x="8" y="101"/>
                  </a:lnTo>
                  <a:lnTo>
                    <a:pt x="8" y="100"/>
                  </a:lnTo>
                  <a:lnTo>
                    <a:pt x="14" y="88"/>
                  </a:lnTo>
                  <a:lnTo>
                    <a:pt x="15" y="88"/>
                  </a:lnTo>
                  <a:lnTo>
                    <a:pt x="11" y="99"/>
                  </a:lnTo>
                  <a:lnTo>
                    <a:pt x="11" y="100"/>
                  </a:lnTo>
                  <a:lnTo>
                    <a:pt x="11" y="101"/>
                  </a:lnTo>
                  <a:lnTo>
                    <a:pt x="12" y="101"/>
                  </a:lnTo>
                  <a:lnTo>
                    <a:pt x="13" y="101"/>
                  </a:lnTo>
                  <a:lnTo>
                    <a:pt x="13" y="100"/>
                  </a:lnTo>
                  <a:lnTo>
                    <a:pt x="19" y="85"/>
                  </a:lnTo>
                  <a:lnTo>
                    <a:pt x="20" y="84"/>
                  </a:lnTo>
                  <a:lnTo>
                    <a:pt x="20" y="82"/>
                  </a:lnTo>
                  <a:lnTo>
                    <a:pt x="21" y="82"/>
                  </a:lnTo>
                  <a:lnTo>
                    <a:pt x="21" y="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88" name="Freeform 205">
              <a:extLst>
                <a:ext uri="{FF2B5EF4-FFF2-40B4-BE49-F238E27FC236}">
                  <a16:creationId xmlns:a16="http://schemas.microsoft.com/office/drawing/2014/main" id="{F945C53B-5223-2D71-0955-41CCB9C47011}"/>
                </a:ext>
              </a:extLst>
            </p:cNvPr>
            <p:cNvSpPr>
              <a:spLocks/>
            </p:cNvSpPr>
            <p:nvPr/>
          </p:nvSpPr>
          <p:spPr bwMode="auto">
            <a:xfrm>
              <a:off x="1847" y="786"/>
              <a:ext cx="253" cy="153"/>
            </a:xfrm>
            <a:custGeom>
              <a:avLst/>
              <a:gdLst>
                <a:gd name="T0" fmla="*/ 250 w 253"/>
                <a:gd name="T1" fmla="*/ 153 h 153"/>
                <a:gd name="T2" fmla="*/ 122 w 253"/>
                <a:gd name="T3" fmla="*/ 111 h 153"/>
                <a:gd name="T4" fmla="*/ 0 w 253"/>
                <a:gd name="T5" fmla="*/ 7 h 153"/>
                <a:gd name="T6" fmla="*/ 0 w 253"/>
                <a:gd name="T7" fmla="*/ 5 h 153"/>
                <a:gd name="T8" fmla="*/ 0 w 253"/>
                <a:gd name="T9" fmla="*/ 3 h 153"/>
                <a:gd name="T10" fmla="*/ 0 w 253"/>
                <a:gd name="T11" fmla="*/ 1 h 153"/>
                <a:gd name="T12" fmla="*/ 3 w 253"/>
                <a:gd name="T13" fmla="*/ 0 h 153"/>
                <a:gd name="T14" fmla="*/ 9 w 253"/>
                <a:gd name="T15" fmla="*/ 3 h 153"/>
                <a:gd name="T16" fmla="*/ 25 w 253"/>
                <a:gd name="T17" fmla="*/ 11 h 153"/>
                <a:gd name="T18" fmla="*/ 47 w 253"/>
                <a:gd name="T19" fmla="*/ 22 h 153"/>
                <a:gd name="T20" fmla="*/ 72 w 253"/>
                <a:gd name="T21" fmla="*/ 34 h 153"/>
                <a:gd name="T22" fmla="*/ 95 w 253"/>
                <a:gd name="T23" fmla="*/ 47 h 153"/>
                <a:gd name="T24" fmla="*/ 116 w 253"/>
                <a:gd name="T25" fmla="*/ 58 h 153"/>
                <a:gd name="T26" fmla="*/ 131 w 253"/>
                <a:gd name="T27" fmla="*/ 65 h 153"/>
                <a:gd name="T28" fmla="*/ 137 w 253"/>
                <a:gd name="T29" fmla="*/ 68 h 153"/>
                <a:gd name="T30" fmla="*/ 252 w 253"/>
                <a:gd name="T31" fmla="*/ 146 h 153"/>
                <a:gd name="T32" fmla="*/ 252 w 253"/>
                <a:gd name="T33" fmla="*/ 147 h 153"/>
                <a:gd name="T34" fmla="*/ 253 w 253"/>
                <a:gd name="T35" fmla="*/ 149 h 153"/>
                <a:gd name="T36" fmla="*/ 253 w 253"/>
                <a:gd name="T37" fmla="*/ 152 h 153"/>
                <a:gd name="T38" fmla="*/ 250 w 253"/>
                <a:gd name="T39" fmla="*/ 153 h 15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53"/>
                <a:gd name="T61" fmla="*/ 0 h 153"/>
                <a:gd name="T62" fmla="*/ 253 w 253"/>
                <a:gd name="T63" fmla="*/ 153 h 15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53" h="153">
                  <a:moveTo>
                    <a:pt x="250" y="153"/>
                  </a:moveTo>
                  <a:lnTo>
                    <a:pt x="122" y="111"/>
                  </a:lnTo>
                  <a:lnTo>
                    <a:pt x="0" y="7"/>
                  </a:lnTo>
                  <a:lnTo>
                    <a:pt x="0" y="5"/>
                  </a:lnTo>
                  <a:lnTo>
                    <a:pt x="0" y="3"/>
                  </a:lnTo>
                  <a:lnTo>
                    <a:pt x="0" y="1"/>
                  </a:lnTo>
                  <a:lnTo>
                    <a:pt x="3" y="0"/>
                  </a:lnTo>
                  <a:lnTo>
                    <a:pt x="9" y="3"/>
                  </a:lnTo>
                  <a:lnTo>
                    <a:pt x="25" y="11"/>
                  </a:lnTo>
                  <a:lnTo>
                    <a:pt x="47" y="22"/>
                  </a:lnTo>
                  <a:lnTo>
                    <a:pt x="72" y="34"/>
                  </a:lnTo>
                  <a:lnTo>
                    <a:pt x="95" y="47"/>
                  </a:lnTo>
                  <a:lnTo>
                    <a:pt x="116" y="58"/>
                  </a:lnTo>
                  <a:lnTo>
                    <a:pt x="131" y="65"/>
                  </a:lnTo>
                  <a:lnTo>
                    <a:pt x="137" y="68"/>
                  </a:lnTo>
                  <a:lnTo>
                    <a:pt x="252" y="146"/>
                  </a:lnTo>
                  <a:lnTo>
                    <a:pt x="252" y="147"/>
                  </a:lnTo>
                  <a:lnTo>
                    <a:pt x="253" y="149"/>
                  </a:lnTo>
                  <a:lnTo>
                    <a:pt x="253" y="152"/>
                  </a:lnTo>
                  <a:lnTo>
                    <a:pt x="250" y="15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89" name="Freeform 206">
              <a:extLst>
                <a:ext uri="{FF2B5EF4-FFF2-40B4-BE49-F238E27FC236}">
                  <a16:creationId xmlns:a16="http://schemas.microsoft.com/office/drawing/2014/main" id="{70CE10E2-583F-DD43-54B8-BAE079CA00AD}"/>
                </a:ext>
              </a:extLst>
            </p:cNvPr>
            <p:cNvSpPr>
              <a:spLocks/>
            </p:cNvSpPr>
            <p:nvPr/>
          </p:nvSpPr>
          <p:spPr bwMode="auto">
            <a:xfrm>
              <a:off x="1913" y="778"/>
              <a:ext cx="162" cy="121"/>
            </a:xfrm>
            <a:custGeom>
              <a:avLst/>
              <a:gdLst>
                <a:gd name="T0" fmla="*/ 162 w 162"/>
                <a:gd name="T1" fmla="*/ 56 h 121"/>
                <a:gd name="T2" fmla="*/ 130 w 162"/>
                <a:gd name="T3" fmla="*/ 121 h 121"/>
                <a:gd name="T4" fmla="*/ 0 w 162"/>
                <a:gd name="T5" fmla="*/ 45 h 121"/>
                <a:gd name="T6" fmla="*/ 23 w 162"/>
                <a:gd name="T7" fmla="*/ 0 h 121"/>
                <a:gd name="T8" fmla="*/ 24 w 162"/>
                <a:gd name="T9" fmla="*/ 0 h 121"/>
                <a:gd name="T10" fmla="*/ 29 w 162"/>
                <a:gd name="T11" fmla="*/ 1 h 121"/>
                <a:gd name="T12" fmla="*/ 38 w 162"/>
                <a:gd name="T13" fmla="*/ 3 h 121"/>
                <a:gd name="T14" fmla="*/ 52 w 162"/>
                <a:gd name="T15" fmla="*/ 8 h 121"/>
                <a:gd name="T16" fmla="*/ 69 w 162"/>
                <a:gd name="T17" fmla="*/ 16 h 121"/>
                <a:gd name="T18" fmla="*/ 94 w 162"/>
                <a:gd name="T19" fmla="*/ 25 h 121"/>
                <a:gd name="T20" fmla="*/ 124 w 162"/>
                <a:gd name="T21" fmla="*/ 38 h 121"/>
                <a:gd name="T22" fmla="*/ 162 w 162"/>
                <a:gd name="T23" fmla="*/ 56 h 1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2"/>
                <a:gd name="T37" fmla="*/ 0 h 121"/>
                <a:gd name="T38" fmla="*/ 162 w 162"/>
                <a:gd name="T39" fmla="*/ 121 h 12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2" h="121">
                  <a:moveTo>
                    <a:pt x="162" y="56"/>
                  </a:moveTo>
                  <a:lnTo>
                    <a:pt x="130" y="121"/>
                  </a:lnTo>
                  <a:lnTo>
                    <a:pt x="0" y="45"/>
                  </a:lnTo>
                  <a:lnTo>
                    <a:pt x="23" y="0"/>
                  </a:lnTo>
                  <a:lnTo>
                    <a:pt x="24" y="0"/>
                  </a:lnTo>
                  <a:lnTo>
                    <a:pt x="29" y="1"/>
                  </a:lnTo>
                  <a:lnTo>
                    <a:pt x="38" y="3"/>
                  </a:lnTo>
                  <a:lnTo>
                    <a:pt x="52" y="8"/>
                  </a:lnTo>
                  <a:lnTo>
                    <a:pt x="69" y="16"/>
                  </a:lnTo>
                  <a:lnTo>
                    <a:pt x="94" y="25"/>
                  </a:lnTo>
                  <a:lnTo>
                    <a:pt x="124" y="38"/>
                  </a:lnTo>
                  <a:lnTo>
                    <a:pt x="162" y="5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90" name="Freeform 207">
              <a:extLst>
                <a:ext uri="{FF2B5EF4-FFF2-40B4-BE49-F238E27FC236}">
                  <a16:creationId xmlns:a16="http://schemas.microsoft.com/office/drawing/2014/main" id="{DD2E7F74-2FAD-D48D-E519-A0EE7F3E91CB}"/>
                </a:ext>
              </a:extLst>
            </p:cNvPr>
            <p:cNvSpPr>
              <a:spLocks/>
            </p:cNvSpPr>
            <p:nvPr/>
          </p:nvSpPr>
          <p:spPr bwMode="auto">
            <a:xfrm>
              <a:off x="2053" y="890"/>
              <a:ext cx="99" cy="20"/>
            </a:xfrm>
            <a:custGeom>
              <a:avLst/>
              <a:gdLst>
                <a:gd name="T0" fmla="*/ 68 w 99"/>
                <a:gd name="T1" fmla="*/ 12 h 20"/>
                <a:gd name="T2" fmla="*/ 72 w 99"/>
                <a:gd name="T3" fmla="*/ 14 h 20"/>
                <a:gd name="T4" fmla="*/ 77 w 99"/>
                <a:gd name="T5" fmla="*/ 14 h 20"/>
                <a:gd name="T6" fmla="*/ 78 w 99"/>
                <a:gd name="T7" fmla="*/ 14 h 20"/>
                <a:gd name="T8" fmla="*/ 79 w 99"/>
                <a:gd name="T9" fmla="*/ 14 h 20"/>
                <a:gd name="T10" fmla="*/ 96 w 99"/>
                <a:gd name="T11" fmla="*/ 12 h 20"/>
                <a:gd name="T12" fmla="*/ 96 w 99"/>
                <a:gd name="T13" fmla="*/ 11 h 20"/>
                <a:gd name="T14" fmla="*/ 96 w 99"/>
                <a:gd name="T15" fmla="*/ 10 h 20"/>
                <a:gd name="T16" fmla="*/ 95 w 99"/>
                <a:gd name="T17" fmla="*/ 10 h 20"/>
                <a:gd name="T18" fmla="*/ 82 w 99"/>
                <a:gd name="T19" fmla="*/ 11 h 20"/>
                <a:gd name="T20" fmla="*/ 84 w 99"/>
                <a:gd name="T21" fmla="*/ 11 h 20"/>
                <a:gd name="T22" fmla="*/ 84 w 99"/>
                <a:gd name="T23" fmla="*/ 10 h 20"/>
                <a:gd name="T24" fmla="*/ 99 w 99"/>
                <a:gd name="T25" fmla="*/ 7 h 20"/>
                <a:gd name="T26" fmla="*/ 99 w 99"/>
                <a:gd name="T27" fmla="*/ 7 h 20"/>
                <a:gd name="T28" fmla="*/ 99 w 99"/>
                <a:gd name="T29" fmla="*/ 6 h 20"/>
                <a:gd name="T30" fmla="*/ 98 w 99"/>
                <a:gd name="T31" fmla="*/ 5 h 20"/>
                <a:gd name="T32" fmla="*/ 85 w 99"/>
                <a:gd name="T33" fmla="*/ 7 h 20"/>
                <a:gd name="T34" fmla="*/ 85 w 99"/>
                <a:gd name="T35" fmla="*/ 7 h 20"/>
                <a:gd name="T36" fmla="*/ 85 w 99"/>
                <a:gd name="T37" fmla="*/ 7 h 20"/>
                <a:gd name="T38" fmla="*/ 85 w 99"/>
                <a:gd name="T39" fmla="*/ 6 h 20"/>
                <a:gd name="T40" fmla="*/ 84 w 99"/>
                <a:gd name="T41" fmla="*/ 6 h 20"/>
                <a:gd name="T42" fmla="*/ 96 w 99"/>
                <a:gd name="T43" fmla="*/ 4 h 20"/>
                <a:gd name="T44" fmla="*/ 97 w 99"/>
                <a:gd name="T45" fmla="*/ 4 h 20"/>
                <a:gd name="T46" fmla="*/ 96 w 99"/>
                <a:gd name="T47" fmla="*/ 3 h 20"/>
                <a:gd name="T48" fmla="*/ 96 w 99"/>
                <a:gd name="T49" fmla="*/ 3 h 20"/>
                <a:gd name="T50" fmla="*/ 82 w 99"/>
                <a:gd name="T51" fmla="*/ 4 h 20"/>
                <a:gd name="T52" fmla="*/ 82 w 99"/>
                <a:gd name="T53" fmla="*/ 4 h 20"/>
                <a:gd name="T54" fmla="*/ 81 w 99"/>
                <a:gd name="T55" fmla="*/ 3 h 20"/>
                <a:gd name="T56" fmla="*/ 94 w 99"/>
                <a:gd name="T57" fmla="*/ 2 h 20"/>
                <a:gd name="T58" fmla="*/ 94 w 99"/>
                <a:gd name="T59" fmla="*/ 1 h 20"/>
                <a:gd name="T60" fmla="*/ 94 w 99"/>
                <a:gd name="T61" fmla="*/ 0 h 20"/>
                <a:gd name="T62" fmla="*/ 94 w 99"/>
                <a:gd name="T63" fmla="*/ 0 h 20"/>
                <a:gd name="T64" fmla="*/ 78 w 99"/>
                <a:gd name="T65" fmla="*/ 2 h 20"/>
                <a:gd name="T66" fmla="*/ 76 w 99"/>
                <a:gd name="T67" fmla="*/ 2 h 20"/>
                <a:gd name="T68" fmla="*/ 75 w 99"/>
                <a:gd name="T69" fmla="*/ 2 h 20"/>
                <a:gd name="T70" fmla="*/ 71 w 99"/>
                <a:gd name="T71" fmla="*/ 2 h 20"/>
                <a:gd name="T72" fmla="*/ 67 w 99"/>
                <a:gd name="T73" fmla="*/ 5 h 20"/>
                <a:gd name="T74" fmla="*/ 0 w 99"/>
                <a:gd name="T75" fmla="*/ 16 h 20"/>
                <a:gd name="T76" fmla="*/ 66 w 99"/>
                <a:gd name="T77" fmla="*/ 11 h 2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9"/>
                <a:gd name="T118" fmla="*/ 0 h 20"/>
                <a:gd name="T119" fmla="*/ 99 w 99"/>
                <a:gd name="T120" fmla="*/ 20 h 2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9" h="20">
                  <a:moveTo>
                    <a:pt x="66" y="11"/>
                  </a:moveTo>
                  <a:lnTo>
                    <a:pt x="68" y="12"/>
                  </a:lnTo>
                  <a:lnTo>
                    <a:pt x="70" y="14"/>
                  </a:lnTo>
                  <a:lnTo>
                    <a:pt x="72" y="14"/>
                  </a:lnTo>
                  <a:lnTo>
                    <a:pt x="76" y="14"/>
                  </a:lnTo>
                  <a:lnTo>
                    <a:pt x="77" y="14"/>
                  </a:lnTo>
                  <a:lnTo>
                    <a:pt x="78" y="14"/>
                  </a:lnTo>
                  <a:lnTo>
                    <a:pt x="79" y="14"/>
                  </a:lnTo>
                  <a:lnTo>
                    <a:pt x="95" y="12"/>
                  </a:lnTo>
                  <a:lnTo>
                    <a:pt x="96" y="12"/>
                  </a:lnTo>
                  <a:lnTo>
                    <a:pt x="96" y="11"/>
                  </a:lnTo>
                  <a:lnTo>
                    <a:pt x="96" y="10"/>
                  </a:lnTo>
                  <a:lnTo>
                    <a:pt x="95" y="10"/>
                  </a:lnTo>
                  <a:lnTo>
                    <a:pt x="94" y="10"/>
                  </a:lnTo>
                  <a:lnTo>
                    <a:pt x="82" y="11"/>
                  </a:lnTo>
                  <a:lnTo>
                    <a:pt x="84" y="11"/>
                  </a:lnTo>
                  <a:lnTo>
                    <a:pt x="84" y="10"/>
                  </a:lnTo>
                  <a:lnTo>
                    <a:pt x="98" y="7"/>
                  </a:lnTo>
                  <a:lnTo>
                    <a:pt x="99" y="7"/>
                  </a:lnTo>
                  <a:lnTo>
                    <a:pt x="99" y="6"/>
                  </a:lnTo>
                  <a:lnTo>
                    <a:pt x="98" y="5"/>
                  </a:lnTo>
                  <a:lnTo>
                    <a:pt x="97" y="5"/>
                  </a:lnTo>
                  <a:lnTo>
                    <a:pt x="85" y="7"/>
                  </a:lnTo>
                  <a:lnTo>
                    <a:pt x="85" y="6"/>
                  </a:lnTo>
                  <a:lnTo>
                    <a:pt x="84" y="6"/>
                  </a:lnTo>
                  <a:lnTo>
                    <a:pt x="96" y="5"/>
                  </a:lnTo>
                  <a:lnTo>
                    <a:pt x="96" y="4"/>
                  </a:lnTo>
                  <a:lnTo>
                    <a:pt x="97" y="4"/>
                  </a:lnTo>
                  <a:lnTo>
                    <a:pt x="97" y="3"/>
                  </a:lnTo>
                  <a:lnTo>
                    <a:pt x="96" y="3"/>
                  </a:lnTo>
                  <a:lnTo>
                    <a:pt x="95" y="3"/>
                  </a:lnTo>
                  <a:lnTo>
                    <a:pt x="82" y="4"/>
                  </a:lnTo>
                  <a:lnTo>
                    <a:pt x="81" y="3"/>
                  </a:lnTo>
                  <a:lnTo>
                    <a:pt x="92" y="2"/>
                  </a:lnTo>
                  <a:lnTo>
                    <a:pt x="94" y="2"/>
                  </a:lnTo>
                  <a:lnTo>
                    <a:pt x="94" y="1"/>
                  </a:lnTo>
                  <a:lnTo>
                    <a:pt x="94" y="0"/>
                  </a:lnTo>
                  <a:lnTo>
                    <a:pt x="92" y="0"/>
                  </a:lnTo>
                  <a:lnTo>
                    <a:pt x="78" y="2"/>
                  </a:lnTo>
                  <a:lnTo>
                    <a:pt x="77" y="2"/>
                  </a:lnTo>
                  <a:lnTo>
                    <a:pt x="76" y="2"/>
                  </a:lnTo>
                  <a:lnTo>
                    <a:pt x="75" y="2"/>
                  </a:lnTo>
                  <a:lnTo>
                    <a:pt x="71" y="2"/>
                  </a:lnTo>
                  <a:lnTo>
                    <a:pt x="69" y="4"/>
                  </a:lnTo>
                  <a:lnTo>
                    <a:pt x="67" y="5"/>
                  </a:lnTo>
                  <a:lnTo>
                    <a:pt x="66" y="7"/>
                  </a:lnTo>
                  <a:lnTo>
                    <a:pt x="0" y="16"/>
                  </a:lnTo>
                  <a:lnTo>
                    <a:pt x="1" y="20"/>
                  </a:lnTo>
                  <a:lnTo>
                    <a:pt x="66"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91" name="Freeform 208">
              <a:extLst>
                <a:ext uri="{FF2B5EF4-FFF2-40B4-BE49-F238E27FC236}">
                  <a16:creationId xmlns:a16="http://schemas.microsoft.com/office/drawing/2014/main" id="{B604AA33-F6B7-E17E-8067-F931CF868C4F}"/>
                </a:ext>
              </a:extLst>
            </p:cNvPr>
            <p:cNvSpPr>
              <a:spLocks/>
            </p:cNvSpPr>
            <p:nvPr/>
          </p:nvSpPr>
          <p:spPr bwMode="auto">
            <a:xfrm>
              <a:off x="2083" y="1689"/>
              <a:ext cx="282" cy="83"/>
            </a:xfrm>
            <a:custGeom>
              <a:avLst/>
              <a:gdLst>
                <a:gd name="T0" fmla="*/ 1 w 282"/>
                <a:gd name="T1" fmla="*/ 0 h 83"/>
                <a:gd name="T2" fmla="*/ 282 w 282"/>
                <a:gd name="T3" fmla="*/ 45 h 83"/>
                <a:gd name="T4" fmla="*/ 277 w 282"/>
                <a:gd name="T5" fmla="*/ 83 h 83"/>
                <a:gd name="T6" fmla="*/ 0 w 282"/>
                <a:gd name="T7" fmla="*/ 30 h 83"/>
                <a:gd name="T8" fmla="*/ 1 w 282"/>
                <a:gd name="T9" fmla="*/ 0 h 83"/>
                <a:gd name="T10" fmla="*/ 0 60000 65536"/>
                <a:gd name="T11" fmla="*/ 0 60000 65536"/>
                <a:gd name="T12" fmla="*/ 0 60000 65536"/>
                <a:gd name="T13" fmla="*/ 0 60000 65536"/>
                <a:gd name="T14" fmla="*/ 0 60000 65536"/>
                <a:gd name="T15" fmla="*/ 0 w 282"/>
                <a:gd name="T16" fmla="*/ 0 h 83"/>
                <a:gd name="T17" fmla="*/ 282 w 282"/>
                <a:gd name="T18" fmla="*/ 83 h 83"/>
              </a:gdLst>
              <a:ahLst/>
              <a:cxnLst>
                <a:cxn ang="T10">
                  <a:pos x="T0" y="T1"/>
                </a:cxn>
                <a:cxn ang="T11">
                  <a:pos x="T2" y="T3"/>
                </a:cxn>
                <a:cxn ang="T12">
                  <a:pos x="T4" y="T5"/>
                </a:cxn>
                <a:cxn ang="T13">
                  <a:pos x="T6" y="T7"/>
                </a:cxn>
                <a:cxn ang="T14">
                  <a:pos x="T8" y="T9"/>
                </a:cxn>
              </a:cxnLst>
              <a:rect l="T15" t="T16" r="T17" b="T18"/>
              <a:pathLst>
                <a:path w="282" h="83">
                  <a:moveTo>
                    <a:pt x="1" y="0"/>
                  </a:moveTo>
                  <a:lnTo>
                    <a:pt x="282" y="45"/>
                  </a:lnTo>
                  <a:lnTo>
                    <a:pt x="277" y="83"/>
                  </a:lnTo>
                  <a:lnTo>
                    <a:pt x="0" y="30"/>
                  </a:ln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92" name="Freeform 209">
              <a:extLst>
                <a:ext uri="{FF2B5EF4-FFF2-40B4-BE49-F238E27FC236}">
                  <a16:creationId xmlns:a16="http://schemas.microsoft.com/office/drawing/2014/main" id="{81514BD6-2C98-DC4A-A738-C2DD12E2878E}"/>
                </a:ext>
              </a:extLst>
            </p:cNvPr>
            <p:cNvSpPr>
              <a:spLocks/>
            </p:cNvSpPr>
            <p:nvPr/>
          </p:nvSpPr>
          <p:spPr bwMode="auto">
            <a:xfrm>
              <a:off x="2376" y="2210"/>
              <a:ext cx="181" cy="652"/>
            </a:xfrm>
            <a:custGeom>
              <a:avLst/>
              <a:gdLst>
                <a:gd name="T0" fmla="*/ 170 w 181"/>
                <a:gd name="T1" fmla="*/ 642 h 652"/>
                <a:gd name="T2" fmla="*/ 152 w 181"/>
                <a:gd name="T3" fmla="*/ 634 h 652"/>
                <a:gd name="T4" fmla="*/ 131 w 181"/>
                <a:gd name="T5" fmla="*/ 624 h 652"/>
                <a:gd name="T6" fmla="*/ 115 w 181"/>
                <a:gd name="T7" fmla="*/ 618 h 652"/>
                <a:gd name="T8" fmla="*/ 113 w 181"/>
                <a:gd name="T9" fmla="*/ 616 h 652"/>
                <a:gd name="T10" fmla="*/ 103 w 181"/>
                <a:gd name="T11" fmla="*/ 600 h 652"/>
                <a:gd name="T12" fmla="*/ 91 w 181"/>
                <a:gd name="T13" fmla="*/ 577 h 652"/>
                <a:gd name="T14" fmla="*/ 78 w 181"/>
                <a:gd name="T15" fmla="*/ 556 h 652"/>
                <a:gd name="T16" fmla="*/ 67 w 181"/>
                <a:gd name="T17" fmla="*/ 538 h 652"/>
                <a:gd name="T18" fmla="*/ 50 w 181"/>
                <a:gd name="T19" fmla="*/ 442 h 652"/>
                <a:gd name="T20" fmla="*/ 61 w 181"/>
                <a:gd name="T21" fmla="*/ 314 h 652"/>
                <a:gd name="T22" fmla="*/ 86 w 181"/>
                <a:gd name="T23" fmla="*/ 181 h 652"/>
                <a:gd name="T24" fmla="*/ 110 w 181"/>
                <a:gd name="T25" fmla="*/ 69 h 652"/>
                <a:gd name="T26" fmla="*/ 115 w 181"/>
                <a:gd name="T27" fmla="*/ 49 h 652"/>
                <a:gd name="T28" fmla="*/ 120 w 181"/>
                <a:gd name="T29" fmla="*/ 29 h 652"/>
                <a:gd name="T30" fmla="*/ 100 w 181"/>
                <a:gd name="T31" fmla="*/ 21 h 652"/>
                <a:gd name="T32" fmla="*/ 83 w 181"/>
                <a:gd name="T33" fmla="*/ 8 h 652"/>
                <a:gd name="T34" fmla="*/ 66 w 181"/>
                <a:gd name="T35" fmla="*/ 0 h 652"/>
                <a:gd name="T36" fmla="*/ 44 w 181"/>
                <a:gd name="T37" fmla="*/ 5 h 652"/>
                <a:gd name="T38" fmla="*/ 14 w 181"/>
                <a:gd name="T39" fmla="*/ 98 h 652"/>
                <a:gd name="T40" fmla="*/ 0 w 181"/>
                <a:gd name="T41" fmla="*/ 198 h 652"/>
                <a:gd name="T42" fmla="*/ 5 w 181"/>
                <a:gd name="T43" fmla="*/ 328 h 652"/>
                <a:gd name="T44" fmla="*/ 30 w 181"/>
                <a:gd name="T45" fmla="*/ 509 h 652"/>
                <a:gd name="T46" fmla="*/ 28 w 181"/>
                <a:gd name="T47" fmla="*/ 518 h 652"/>
                <a:gd name="T48" fmla="*/ 24 w 181"/>
                <a:gd name="T49" fmla="*/ 528 h 652"/>
                <a:gd name="T50" fmla="*/ 22 w 181"/>
                <a:gd name="T51" fmla="*/ 532 h 652"/>
                <a:gd name="T52" fmla="*/ 18 w 181"/>
                <a:gd name="T53" fmla="*/ 535 h 652"/>
                <a:gd name="T54" fmla="*/ 14 w 181"/>
                <a:gd name="T55" fmla="*/ 541 h 652"/>
                <a:gd name="T56" fmla="*/ 8 w 181"/>
                <a:gd name="T57" fmla="*/ 551 h 652"/>
                <a:gd name="T58" fmla="*/ 7 w 181"/>
                <a:gd name="T59" fmla="*/ 581 h 652"/>
                <a:gd name="T60" fmla="*/ 14 w 181"/>
                <a:gd name="T61" fmla="*/ 592 h 652"/>
                <a:gd name="T62" fmla="*/ 26 w 181"/>
                <a:gd name="T63" fmla="*/ 652 h 652"/>
                <a:gd name="T64" fmla="*/ 44 w 181"/>
                <a:gd name="T65" fmla="*/ 604 h 652"/>
                <a:gd name="T66" fmla="*/ 66 w 181"/>
                <a:gd name="T67" fmla="*/ 619 h 652"/>
                <a:gd name="T68" fmla="*/ 81 w 181"/>
                <a:gd name="T69" fmla="*/ 637 h 652"/>
                <a:gd name="T70" fmla="*/ 89 w 181"/>
                <a:gd name="T71" fmla="*/ 650 h 652"/>
                <a:gd name="T72" fmla="*/ 180 w 181"/>
                <a:gd name="T73" fmla="*/ 652 h 652"/>
                <a:gd name="T74" fmla="*/ 181 w 181"/>
                <a:gd name="T75" fmla="*/ 649 h 652"/>
                <a:gd name="T76" fmla="*/ 175 w 181"/>
                <a:gd name="T77" fmla="*/ 643 h 65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81"/>
                <a:gd name="T118" fmla="*/ 0 h 652"/>
                <a:gd name="T119" fmla="*/ 181 w 181"/>
                <a:gd name="T120" fmla="*/ 652 h 65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81" h="652">
                  <a:moveTo>
                    <a:pt x="175" y="643"/>
                  </a:moveTo>
                  <a:lnTo>
                    <a:pt x="170" y="642"/>
                  </a:lnTo>
                  <a:lnTo>
                    <a:pt x="162" y="639"/>
                  </a:lnTo>
                  <a:lnTo>
                    <a:pt x="152" y="634"/>
                  </a:lnTo>
                  <a:lnTo>
                    <a:pt x="142" y="630"/>
                  </a:lnTo>
                  <a:lnTo>
                    <a:pt x="131" y="624"/>
                  </a:lnTo>
                  <a:lnTo>
                    <a:pt x="122" y="621"/>
                  </a:lnTo>
                  <a:lnTo>
                    <a:pt x="115" y="618"/>
                  </a:lnTo>
                  <a:lnTo>
                    <a:pt x="113" y="616"/>
                  </a:lnTo>
                  <a:lnTo>
                    <a:pt x="109" y="609"/>
                  </a:lnTo>
                  <a:lnTo>
                    <a:pt x="103" y="600"/>
                  </a:lnTo>
                  <a:lnTo>
                    <a:pt x="98" y="589"/>
                  </a:lnTo>
                  <a:lnTo>
                    <a:pt x="91" y="577"/>
                  </a:lnTo>
                  <a:lnTo>
                    <a:pt x="83" y="566"/>
                  </a:lnTo>
                  <a:lnTo>
                    <a:pt x="78" y="556"/>
                  </a:lnTo>
                  <a:lnTo>
                    <a:pt x="72" y="546"/>
                  </a:lnTo>
                  <a:lnTo>
                    <a:pt x="67" y="538"/>
                  </a:lnTo>
                  <a:lnTo>
                    <a:pt x="54" y="496"/>
                  </a:lnTo>
                  <a:lnTo>
                    <a:pt x="50" y="442"/>
                  </a:lnTo>
                  <a:lnTo>
                    <a:pt x="53" y="381"/>
                  </a:lnTo>
                  <a:lnTo>
                    <a:pt x="61" y="314"/>
                  </a:lnTo>
                  <a:lnTo>
                    <a:pt x="73" y="247"/>
                  </a:lnTo>
                  <a:lnTo>
                    <a:pt x="86" y="181"/>
                  </a:lnTo>
                  <a:lnTo>
                    <a:pt x="99" y="121"/>
                  </a:lnTo>
                  <a:lnTo>
                    <a:pt x="110" y="69"/>
                  </a:lnTo>
                  <a:lnTo>
                    <a:pt x="112" y="59"/>
                  </a:lnTo>
                  <a:lnTo>
                    <a:pt x="115" y="49"/>
                  </a:lnTo>
                  <a:lnTo>
                    <a:pt x="118" y="39"/>
                  </a:lnTo>
                  <a:lnTo>
                    <a:pt x="120" y="29"/>
                  </a:lnTo>
                  <a:lnTo>
                    <a:pt x="109" y="27"/>
                  </a:lnTo>
                  <a:lnTo>
                    <a:pt x="100" y="21"/>
                  </a:lnTo>
                  <a:lnTo>
                    <a:pt x="91" y="15"/>
                  </a:lnTo>
                  <a:lnTo>
                    <a:pt x="83" y="8"/>
                  </a:lnTo>
                  <a:lnTo>
                    <a:pt x="75" y="4"/>
                  </a:lnTo>
                  <a:lnTo>
                    <a:pt x="66" y="0"/>
                  </a:lnTo>
                  <a:lnTo>
                    <a:pt x="56" y="0"/>
                  </a:lnTo>
                  <a:lnTo>
                    <a:pt x="44" y="5"/>
                  </a:lnTo>
                  <a:lnTo>
                    <a:pt x="27" y="52"/>
                  </a:lnTo>
                  <a:lnTo>
                    <a:pt x="14" y="98"/>
                  </a:lnTo>
                  <a:lnTo>
                    <a:pt x="5" y="145"/>
                  </a:lnTo>
                  <a:lnTo>
                    <a:pt x="0" y="198"/>
                  </a:lnTo>
                  <a:lnTo>
                    <a:pt x="0" y="258"/>
                  </a:lnTo>
                  <a:lnTo>
                    <a:pt x="5" y="328"/>
                  </a:lnTo>
                  <a:lnTo>
                    <a:pt x="14" y="411"/>
                  </a:lnTo>
                  <a:lnTo>
                    <a:pt x="30" y="509"/>
                  </a:lnTo>
                  <a:lnTo>
                    <a:pt x="30" y="514"/>
                  </a:lnTo>
                  <a:lnTo>
                    <a:pt x="28" y="518"/>
                  </a:lnTo>
                  <a:lnTo>
                    <a:pt x="26" y="524"/>
                  </a:lnTo>
                  <a:lnTo>
                    <a:pt x="24" y="528"/>
                  </a:lnTo>
                  <a:lnTo>
                    <a:pt x="23" y="529"/>
                  </a:lnTo>
                  <a:lnTo>
                    <a:pt x="22" y="532"/>
                  </a:lnTo>
                  <a:lnTo>
                    <a:pt x="19" y="533"/>
                  </a:lnTo>
                  <a:lnTo>
                    <a:pt x="18" y="535"/>
                  </a:lnTo>
                  <a:lnTo>
                    <a:pt x="16" y="537"/>
                  </a:lnTo>
                  <a:lnTo>
                    <a:pt x="14" y="541"/>
                  </a:lnTo>
                  <a:lnTo>
                    <a:pt x="11" y="546"/>
                  </a:lnTo>
                  <a:lnTo>
                    <a:pt x="8" y="551"/>
                  </a:lnTo>
                  <a:lnTo>
                    <a:pt x="5" y="567"/>
                  </a:lnTo>
                  <a:lnTo>
                    <a:pt x="7" y="581"/>
                  </a:lnTo>
                  <a:lnTo>
                    <a:pt x="12" y="589"/>
                  </a:lnTo>
                  <a:lnTo>
                    <a:pt x="14" y="592"/>
                  </a:lnTo>
                  <a:lnTo>
                    <a:pt x="21" y="652"/>
                  </a:lnTo>
                  <a:lnTo>
                    <a:pt x="26" y="652"/>
                  </a:lnTo>
                  <a:lnTo>
                    <a:pt x="31" y="601"/>
                  </a:lnTo>
                  <a:lnTo>
                    <a:pt x="44" y="604"/>
                  </a:lnTo>
                  <a:lnTo>
                    <a:pt x="56" y="611"/>
                  </a:lnTo>
                  <a:lnTo>
                    <a:pt x="66" y="619"/>
                  </a:lnTo>
                  <a:lnTo>
                    <a:pt x="74" y="628"/>
                  </a:lnTo>
                  <a:lnTo>
                    <a:pt x="81" y="637"/>
                  </a:lnTo>
                  <a:lnTo>
                    <a:pt x="86" y="644"/>
                  </a:lnTo>
                  <a:lnTo>
                    <a:pt x="89" y="650"/>
                  </a:lnTo>
                  <a:lnTo>
                    <a:pt x="90" y="652"/>
                  </a:lnTo>
                  <a:lnTo>
                    <a:pt x="180" y="652"/>
                  </a:lnTo>
                  <a:lnTo>
                    <a:pt x="180" y="651"/>
                  </a:lnTo>
                  <a:lnTo>
                    <a:pt x="181" y="649"/>
                  </a:lnTo>
                  <a:lnTo>
                    <a:pt x="180" y="645"/>
                  </a:lnTo>
                  <a:lnTo>
                    <a:pt x="175" y="643"/>
                  </a:lnTo>
                  <a:close/>
                </a:path>
              </a:pathLst>
            </a:custGeom>
            <a:solidFill>
              <a:srgbClr val="A5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93" name="Freeform 210">
              <a:extLst>
                <a:ext uri="{FF2B5EF4-FFF2-40B4-BE49-F238E27FC236}">
                  <a16:creationId xmlns:a16="http://schemas.microsoft.com/office/drawing/2014/main" id="{9CF2AD9F-8BC4-24A7-30B6-2212B9AF6434}"/>
                </a:ext>
              </a:extLst>
            </p:cNvPr>
            <p:cNvSpPr>
              <a:spLocks/>
            </p:cNvSpPr>
            <p:nvPr/>
          </p:nvSpPr>
          <p:spPr bwMode="auto">
            <a:xfrm>
              <a:off x="1799" y="2114"/>
              <a:ext cx="550" cy="509"/>
            </a:xfrm>
            <a:custGeom>
              <a:avLst/>
              <a:gdLst>
                <a:gd name="T0" fmla="*/ 100 w 550"/>
                <a:gd name="T1" fmla="*/ 488 h 509"/>
                <a:gd name="T2" fmla="*/ 89 w 550"/>
                <a:gd name="T3" fmla="*/ 445 h 509"/>
                <a:gd name="T4" fmla="*/ 86 w 550"/>
                <a:gd name="T5" fmla="*/ 436 h 509"/>
                <a:gd name="T6" fmla="*/ 103 w 550"/>
                <a:gd name="T7" fmla="*/ 393 h 509"/>
                <a:gd name="T8" fmla="*/ 119 w 550"/>
                <a:gd name="T9" fmla="*/ 351 h 509"/>
                <a:gd name="T10" fmla="*/ 143 w 550"/>
                <a:gd name="T11" fmla="*/ 314 h 509"/>
                <a:gd name="T12" fmla="*/ 183 w 550"/>
                <a:gd name="T13" fmla="*/ 277 h 509"/>
                <a:gd name="T14" fmla="*/ 233 w 550"/>
                <a:gd name="T15" fmla="*/ 241 h 509"/>
                <a:gd name="T16" fmla="*/ 291 w 550"/>
                <a:gd name="T17" fmla="*/ 207 h 509"/>
                <a:gd name="T18" fmla="*/ 351 w 550"/>
                <a:gd name="T19" fmla="*/ 174 h 509"/>
                <a:gd name="T20" fmla="*/ 410 w 550"/>
                <a:gd name="T21" fmla="*/ 143 h 509"/>
                <a:gd name="T22" fmla="*/ 466 w 550"/>
                <a:gd name="T23" fmla="*/ 116 h 509"/>
                <a:gd name="T24" fmla="*/ 513 w 550"/>
                <a:gd name="T25" fmla="*/ 93 h 509"/>
                <a:gd name="T26" fmla="*/ 522 w 550"/>
                <a:gd name="T27" fmla="*/ 88 h 509"/>
                <a:gd name="T28" fmla="*/ 532 w 550"/>
                <a:gd name="T29" fmla="*/ 83 h 509"/>
                <a:gd name="T30" fmla="*/ 541 w 550"/>
                <a:gd name="T31" fmla="*/ 78 h 509"/>
                <a:gd name="T32" fmla="*/ 550 w 550"/>
                <a:gd name="T33" fmla="*/ 74 h 509"/>
                <a:gd name="T34" fmla="*/ 543 w 550"/>
                <a:gd name="T35" fmla="*/ 54 h 509"/>
                <a:gd name="T36" fmla="*/ 543 w 550"/>
                <a:gd name="T37" fmla="*/ 34 h 509"/>
                <a:gd name="T38" fmla="*/ 540 w 550"/>
                <a:gd name="T39" fmla="*/ 15 h 509"/>
                <a:gd name="T40" fmla="*/ 522 w 550"/>
                <a:gd name="T41" fmla="*/ 0 h 509"/>
                <a:gd name="T42" fmla="*/ 475 w 550"/>
                <a:gd name="T43" fmla="*/ 17 h 509"/>
                <a:gd name="T44" fmla="*/ 430 w 550"/>
                <a:gd name="T45" fmla="*/ 35 h 509"/>
                <a:gd name="T46" fmla="*/ 387 w 550"/>
                <a:gd name="T47" fmla="*/ 58 h 509"/>
                <a:gd name="T48" fmla="*/ 343 w 550"/>
                <a:gd name="T49" fmla="*/ 87 h 509"/>
                <a:gd name="T50" fmla="*/ 296 w 550"/>
                <a:gd name="T51" fmla="*/ 124 h 509"/>
                <a:gd name="T52" fmla="*/ 244 w 550"/>
                <a:gd name="T53" fmla="*/ 171 h 509"/>
                <a:gd name="T54" fmla="*/ 186 w 550"/>
                <a:gd name="T55" fmla="*/ 230 h 509"/>
                <a:gd name="T56" fmla="*/ 118 w 550"/>
                <a:gd name="T57" fmla="*/ 304 h 509"/>
                <a:gd name="T58" fmla="*/ 110 w 550"/>
                <a:gd name="T59" fmla="*/ 308 h 509"/>
                <a:gd name="T60" fmla="*/ 100 w 550"/>
                <a:gd name="T61" fmla="*/ 311 h 509"/>
                <a:gd name="T62" fmla="*/ 95 w 550"/>
                <a:gd name="T63" fmla="*/ 311 h 509"/>
                <a:gd name="T64" fmla="*/ 91 w 550"/>
                <a:gd name="T65" fmla="*/ 311 h 509"/>
                <a:gd name="T66" fmla="*/ 83 w 550"/>
                <a:gd name="T67" fmla="*/ 311 h 509"/>
                <a:gd name="T68" fmla="*/ 73 w 550"/>
                <a:gd name="T69" fmla="*/ 312 h 509"/>
                <a:gd name="T70" fmla="*/ 48 w 550"/>
                <a:gd name="T71" fmla="*/ 331 h 509"/>
                <a:gd name="T72" fmla="*/ 44 w 550"/>
                <a:gd name="T73" fmla="*/ 343 h 509"/>
                <a:gd name="T74" fmla="*/ 4 w 550"/>
                <a:gd name="T75" fmla="*/ 389 h 509"/>
                <a:gd name="T76" fmla="*/ 55 w 550"/>
                <a:gd name="T77" fmla="*/ 386 h 509"/>
                <a:gd name="T78" fmla="*/ 47 w 550"/>
                <a:gd name="T79" fmla="*/ 431 h 509"/>
                <a:gd name="T80" fmla="*/ 100 w 550"/>
                <a:gd name="T81" fmla="*/ 509 h 509"/>
                <a:gd name="T82" fmla="*/ 103 w 550"/>
                <a:gd name="T83" fmla="*/ 508 h 509"/>
                <a:gd name="T84" fmla="*/ 103 w 550"/>
                <a:gd name="T85" fmla="*/ 500 h 50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50"/>
                <a:gd name="T130" fmla="*/ 0 h 509"/>
                <a:gd name="T131" fmla="*/ 550 w 550"/>
                <a:gd name="T132" fmla="*/ 509 h 50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50" h="509">
                  <a:moveTo>
                    <a:pt x="103" y="500"/>
                  </a:moveTo>
                  <a:lnTo>
                    <a:pt x="100" y="488"/>
                  </a:lnTo>
                  <a:lnTo>
                    <a:pt x="94" y="466"/>
                  </a:lnTo>
                  <a:lnTo>
                    <a:pt x="89" y="445"/>
                  </a:lnTo>
                  <a:lnTo>
                    <a:pt x="86" y="436"/>
                  </a:lnTo>
                  <a:lnTo>
                    <a:pt x="94" y="418"/>
                  </a:lnTo>
                  <a:lnTo>
                    <a:pt x="103" y="393"/>
                  </a:lnTo>
                  <a:lnTo>
                    <a:pt x="112" y="370"/>
                  </a:lnTo>
                  <a:lnTo>
                    <a:pt x="119" y="351"/>
                  </a:lnTo>
                  <a:lnTo>
                    <a:pt x="129" y="333"/>
                  </a:lnTo>
                  <a:lnTo>
                    <a:pt x="143" y="314"/>
                  </a:lnTo>
                  <a:lnTo>
                    <a:pt x="161" y="296"/>
                  </a:lnTo>
                  <a:lnTo>
                    <a:pt x="183" y="277"/>
                  </a:lnTo>
                  <a:lnTo>
                    <a:pt x="207" y="259"/>
                  </a:lnTo>
                  <a:lnTo>
                    <a:pt x="233" y="241"/>
                  </a:lnTo>
                  <a:lnTo>
                    <a:pt x="260" y="223"/>
                  </a:lnTo>
                  <a:lnTo>
                    <a:pt x="291" y="207"/>
                  </a:lnTo>
                  <a:lnTo>
                    <a:pt x="320" y="190"/>
                  </a:lnTo>
                  <a:lnTo>
                    <a:pt x="351" y="174"/>
                  </a:lnTo>
                  <a:lnTo>
                    <a:pt x="381" y="159"/>
                  </a:lnTo>
                  <a:lnTo>
                    <a:pt x="410" y="143"/>
                  </a:lnTo>
                  <a:lnTo>
                    <a:pt x="439" y="130"/>
                  </a:lnTo>
                  <a:lnTo>
                    <a:pt x="466" y="116"/>
                  </a:lnTo>
                  <a:lnTo>
                    <a:pt x="490" y="104"/>
                  </a:lnTo>
                  <a:lnTo>
                    <a:pt x="513" y="93"/>
                  </a:lnTo>
                  <a:lnTo>
                    <a:pt x="517" y="91"/>
                  </a:lnTo>
                  <a:lnTo>
                    <a:pt x="522" y="88"/>
                  </a:lnTo>
                  <a:lnTo>
                    <a:pt x="526" y="86"/>
                  </a:lnTo>
                  <a:lnTo>
                    <a:pt x="532" y="83"/>
                  </a:lnTo>
                  <a:lnTo>
                    <a:pt x="536" y="81"/>
                  </a:lnTo>
                  <a:lnTo>
                    <a:pt x="541" y="78"/>
                  </a:lnTo>
                  <a:lnTo>
                    <a:pt x="545" y="76"/>
                  </a:lnTo>
                  <a:lnTo>
                    <a:pt x="550" y="74"/>
                  </a:lnTo>
                  <a:lnTo>
                    <a:pt x="545" y="64"/>
                  </a:lnTo>
                  <a:lnTo>
                    <a:pt x="543" y="54"/>
                  </a:lnTo>
                  <a:lnTo>
                    <a:pt x="543" y="44"/>
                  </a:lnTo>
                  <a:lnTo>
                    <a:pt x="543" y="34"/>
                  </a:lnTo>
                  <a:lnTo>
                    <a:pt x="542" y="24"/>
                  </a:lnTo>
                  <a:lnTo>
                    <a:pt x="540" y="15"/>
                  </a:lnTo>
                  <a:lnTo>
                    <a:pt x="533" y="7"/>
                  </a:lnTo>
                  <a:lnTo>
                    <a:pt x="522" y="0"/>
                  </a:lnTo>
                  <a:lnTo>
                    <a:pt x="497" y="8"/>
                  </a:lnTo>
                  <a:lnTo>
                    <a:pt x="475" y="17"/>
                  </a:lnTo>
                  <a:lnTo>
                    <a:pt x="452" y="26"/>
                  </a:lnTo>
                  <a:lnTo>
                    <a:pt x="430" y="35"/>
                  </a:lnTo>
                  <a:lnTo>
                    <a:pt x="409" y="46"/>
                  </a:lnTo>
                  <a:lnTo>
                    <a:pt x="387" y="58"/>
                  </a:lnTo>
                  <a:lnTo>
                    <a:pt x="365" y="72"/>
                  </a:lnTo>
                  <a:lnTo>
                    <a:pt x="343" y="87"/>
                  </a:lnTo>
                  <a:lnTo>
                    <a:pt x="320" y="104"/>
                  </a:lnTo>
                  <a:lnTo>
                    <a:pt x="296" y="124"/>
                  </a:lnTo>
                  <a:lnTo>
                    <a:pt x="271" y="146"/>
                  </a:lnTo>
                  <a:lnTo>
                    <a:pt x="244" y="171"/>
                  </a:lnTo>
                  <a:lnTo>
                    <a:pt x="216" y="199"/>
                  </a:lnTo>
                  <a:lnTo>
                    <a:pt x="186" y="230"/>
                  </a:lnTo>
                  <a:lnTo>
                    <a:pt x="152" y="266"/>
                  </a:lnTo>
                  <a:lnTo>
                    <a:pt x="118" y="304"/>
                  </a:lnTo>
                  <a:lnTo>
                    <a:pt x="114" y="306"/>
                  </a:lnTo>
                  <a:lnTo>
                    <a:pt x="110" y="308"/>
                  </a:lnTo>
                  <a:lnTo>
                    <a:pt x="105" y="309"/>
                  </a:lnTo>
                  <a:lnTo>
                    <a:pt x="100" y="311"/>
                  </a:lnTo>
                  <a:lnTo>
                    <a:pt x="98" y="311"/>
                  </a:lnTo>
                  <a:lnTo>
                    <a:pt x="95" y="311"/>
                  </a:lnTo>
                  <a:lnTo>
                    <a:pt x="93" y="311"/>
                  </a:lnTo>
                  <a:lnTo>
                    <a:pt x="91" y="311"/>
                  </a:lnTo>
                  <a:lnTo>
                    <a:pt x="87" y="311"/>
                  </a:lnTo>
                  <a:lnTo>
                    <a:pt x="83" y="311"/>
                  </a:lnTo>
                  <a:lnTo>
                    <a:pt x="77" y="311"/>
                  </a:lnTo>
                  <a:lnTo>
                    <a:pt x="73" y="312"/>
                  </a:lnTo>
                  <a:lnTo>
                    <a:pt x="57" y="321"/>
                  </a:lnTo>
                  <a:lnTo>
                    <a:pt x="48" y="331"/>
                  </a:lnTo>
                  <a:lnTo>
                    <a:pt x="45" y="340"/>
                  </a:lnTo>
                  <a:lnTo>
                    <a:pt x="44" y="343"/>
                  </a:lnTo>
                  <a:lnTo>
                    <a:pt x="0" y="384"/>
                  </a:lnTo>
                  <a:lnTo>
                    <a:pt x="4" y="389"/>
                  </a:lnTo>
                  <a:lnTo>
                    <a:pt x="46" y="361"/>
                  </a:lnTo>
                  <a:lnTo>
                    <a:pt x="55" y="386"/>
                  </a:lnTo>
                  <a:lnTo>
                    <a:pt x="53" y="412"/>
                  </a:lnTo>
                  <a:lnTo>
                    <a:pt x="47" y="431"/>
                  </a:lnTo>
                  <a:lnTo>
                    <a:pt x="44" y="439"/>
                  </a:lnTo>
                  <a:lnTo>
                    <a:pt x="100" y="509"/>
                  </a:lnTo>
                  <a:lnTo>
                    <a:pt x="101" y="509"/>
                  </a:lnTo>
                  <a:lnTo>
                    <a:pt x="103" y="508"/>
                  </a:lnTo>
                  <a:lnTo>
                    <a:pt x="104" y="506"/>
                  </a:lnTo>
                  <a:lnTo>
                    <a:pt x="103" y="500"/>
                  </a:lnTo>
                  <a:close/>
                </a:path>
              </a:pathLst>
            </a:custGeom>
            <a:solidFill>
              <a:srgbClr val="A5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94" name="Freeform 211">
              <a:extLst>
                <a:ext uri="{FF2B5EF4-FFF2-40B4-BE49-F238E27FC236}">
                  <a16:creationId xmlns:a16="http://schemas.microsoft.com/office/drawing/2014/main" id="{33B66A73-BFF6-3A84-7C71-13FAED642C61}"/>
                </a:ext>
              </a:extLst>
            </p:cNvPr>
            <p:cNvSpPr>
              <a:spLocks/>
            </p:cNvSpPr>
            <p:nvPr/>
          </p:nvSpPr>
          <p:spPr bwMode="auto">
            <a:xfrm>
              <a:off x="2227" y="1124"/>
              <a:ext cx="278" cy="221"/>
            </a:xfrm>
            <a:custGeom>
              <a:avLst/>
              <a:gdLst>
                <a:gd name="T0" fmla="*/ 245 w 278"/>
                <a:gd name="T1" fmla="*/ 146 h 221"/>
                <a:gd name="T2" fmla="*/ 234 w 278"/>
                <a:gd name="T3" fmla="*/ 111 h 221"/>
                <a:gd name="T4" fmla="*/ 229 w 278"/>
                <a:gd name="T5" fmla="*/ 88 h 221"/>
                <a:gd name="T6" fmla="*/ 223 w 278"/>
                <a:gd name="T7" fmla="*/ 73 h 221"/>
                <a:gd name="T8" fmla="*/ 215 w 278"/>
                <a:gd name="T9" fmla="*/ 55 h 221"/>
                <a:gd name="T10" fmla="*/ 209 w 278"/>
                <a:gd name="T11" fmla="*/ 44 h 221"/>
                <a:gd name="T12" fmla="*/ 200 w 278"/>
                <a:gd name="T13" fmla="*/ 34 h 221"/>
                <a:gd name="T14" fmla="*/ 189 w 278"/>
                <a:gd name="T15" fmla="*/ 24 h 221"/>
                <a:gd name="T16" fmla="*/ 174 w 278"/>
                <a:gd name="T17" fmla="*/ 15 h 221"/>
                <a:gd name="T18" fmla="*/ 158 w 278"/>
                <a:gd name="T19" fmla="*/ 7 h 221"/>
                <a:gd name="T20" fmla="*/ 138 w 278"/>
                <a:gd name="T21" fmla="*/ 2 h 221"/>
                <a:gd name="T22" fmla="*/ 116 w 278"/>
                <a:gd name="T23" fmla="*/ 0 h 221"/>
                <a:gd name="T24" fmla="*/ 89 w 278"/>
                <a:gd name="T25" fmla="*/ 2 h 221"/>
                <a:gd name="T26" fmla="*/ 85 w 278"/>
                <a:gd name="T27" fmla="*/ 3 h 221"/>
                <a:gd name="T28" fmla="*/ 80 w 278"/>
                <a:gd name="T29" fmla="*/ 5 h 221"/>
                <a:gd name="T30" fmla="*/ 76 w 278"/>
                <a:gd name="T31" fmla="*/ 5 h 221"/>
                <a:gd name="T32" fmla="*/ 71 w 278"/>
                <a:gd name="T33" fmla="*/ 6 h 221"/>
                <a:gd name="T34" fmla="*/ 68 w 278"/>
                <a:gd name="T35" fmla="*/ 7 h 221"/>
                <a:gd name="T36" fmla="*/ 64 w 278"/>
                <a:gd name="T37" fmla="*/ 8 h 221"/>
                <a:gd name="T38" fmla="*/ 59 w 278"/>
                <a:gd name="T39" fmla="*/ 9 h 221"/>
                <a:gd name="T40" fmla="*/ 56 w 278"/>
                <a:gd name="T41" fmla="*/ 10 h 221"/>
                <a:gd name="T42" fmla="*/ 38 w 278"/>
                <a:gd name="T43" fmla="*/ 29 h 221"/>
                <a:gd name="T44" fmla="*/ 22 w 278"/>
                <a:gd name="T45" fmla="*/ 51 h 221"/>
                <a:gd name="T46" fmla="*/ 11 w 278"/>
                <a:gd name="T47" fmla="*/ 76 h 221"/>
                <a:gd name="T48" fmla="*/ 3 w 278"/>
                <a:gd name="T49" fmla="*/ 103 h 221"/>
                <a:gd name="T50" fmla="*/ 0 w 278"/>
                <a:gd name="T51" fmla="*/ 130 h 221"/>
                <a:gd name="T52" fmla="*/ 0 w 278"/>
                <a:gd name="T53" fmla="*/ 157 h 221"/>
                <a:gd name="T54" fmla="*/ 3 w 278"/>
                <a:gd name="T55" fmla="*/ 184 h 221"/>
                <a:gd name="T56" fmla="*/ 11 w 278"/>
                <a:gd name="T57" fmla="*/ 211 h 221"/>
                <a:gd name="T58" fmla="*/ 28 w 278"/>
                <a:gd name="T59" fmla="*/ 213 h 221"/>
                <a:gd name="T60" fmla="*/ 45 w 278"/>
                <a:gd name="T61" fmla="*/ 216 h 221"/>
                <a:gd name="T62" fmla="*/ 61 w 278"/>
                <a:gd name="T63" fmla="*/ 217 h 221"/>
                <a:gd name="T64" fmla="*/ 79 w 278"/>
                <a:gd name="T65" fmla="*/ 219 h 221"/>
                <a:gd name="T66" fmla="*/ 96 w 278"/>
                <a:gd name="T67" fmla="*/ 220 h 221"/>
                <a:gd name="T68" fmla="*/ 113 w 278"/>
                <a:gd name="T69" fmla="*/ 221 h 221"/>
                <a:gd name="T70" fmla="*/ 129 w 278"/>
                <a:gd name="T71" fmla="*/ 221 h 221"/>
                <a:gd name="T72" fmla="*/ 146 w 278"/>
                <a:gd name="T73" fmla="*/ 221 h 221"/>
                <a:gd name="T74" fmla="*/ 163 w 278"/>
                <a:gd name="T75" fmla="*/ 221 h 221"/>
                <a:gd name="T76" fmla="*/ 181 w 278"/>
                <a:gd name="T77" fmla="*/ 220 h 221"/>
                <a:gd name="T78" fmla="*/ 196 w 278"/>
                <a:gd name="T79" fmla="*/ 218 h 221"/>
                <a:gd name="T80" fmla="*/ 213 w 278"/>
                <a:gd name="T81" fmla="*/ 214 h 221"/>
                <a:gd name="T82" fmla="*/ 230 w 278"/>
                <a:gd name="T83" fmla="*/ 211 h 221"/>
                <a:gd name="T84" fmla="*/ 245 w 278"/>
                <a:gd name="T85" fmla="*/ 205 h 221"/>
                <a:gd name="T86" fmla="*/ 262 w 278"/>
                <a:gd name="T87" fmla="*/ 200 h 221"/>
                <a:gd name="T88" fmla="*/ 278 w 278"/>
                <a:gd name="T89" fmla="*/ 193 h 221"/>
                <a:gd name="T90" fmla="*/ 272 w 278"/>
                <a:gd name="T91" fmla="*/ 189 h 221"/>
                <a:gd name="T92" fmla="*/ 263 w 278"/>
                <a:gd name="T93" fmla="*/ 180 h 221"/>
                <a:gd name="T94" fmla="*/ 254 w 278"/>
                <a:gd name="T95" fmla="*/ 165 h 221"/>
                <a:gd name="T96" fmla="*/ 245 w 278"/>
                <a:gd name="T97" fmla="*/ 146 h 2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78"/>
                <a:gd name="T148" fmla="*/ 0 h 221"/>
                <a:gd name="T149" fmla="*/ 278 w 278"/>
                <a:gd name="T150" fmla="*/ 221 h 22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78" h="221">
                  <a:moveTo>
                    <a:pt x="245" y="146"/>
                  </a:moveTo>
                  <a:lnTo>
                    <a:pt x="234" y="111"/>
                  </a:lnTo>
                  <a:lnTo>
                    <a:pt x="229" y="88"/>
                  </a:lnTo>
                  <a:lnTo>
                    <a:pt x="223" y="73"/>
                  </a:lnTo>
                  <a:lnTo>
                    <a:pt x="215" y="55"/>
                  </a:lnTo>
                  <a:lnTo>
                    <a:pt x="209" y="44"/>
                  </a:lnTo>
                  <a:lnTo>
                    <a:pt x="200" y="34"/>
                  </a:lnTo>
                  <a:lnTo>
                    <a:pt x="189" y="24"/>
                  </a:lnTo>
                  <a:lnTo>
                    <a:pt x="174" y="15"/>
                  </a:lnTo>
                  <a:lnTo>
                    <a:pt x="158" y="7"/>
                  </a:lnTo>
                  <a:lnTo>
                    <a:pt x="138" y="2"/>
                  </a:lnTo>
                  <a:lnTo>
                    <a:pt x="116" y="0"/>
                  </a:lnTo>
                  <a:lnTo>
                    <a:pt x="89" y="2"/>
                  </a:lnTo>
                  <a:lnTo>
                    <a:pt x="85" y="3"/>
                  </a:lnTo>
                  <a:lnTo>
                    <a:pt x="80" y="5"/>
                  </a:lnTo>
                  <a:lnTo>
                    <a:pt x="76" y="5"/>
                  </a:lnTo>
                  <a:lnTo>
                    <a:pt x="71" y="6"/>
                  </a:lnTo>
                  <a:lnTo>
                    <a:pt x="68" y="7"/>
                  </a:lnTo>
                  <a:lnTo>
                    <a:pt x="64" y="8"/>
                  </a:lnTo>
                  <a:lnTo>
                    <a:pt x="59" y="9"/>
                  </a:lnTo>
                  <a:lnTo>
                    <a:pt x="56" y="10"/>
                  </a:lnTo>
                  <a:lnTo>
                    <a:pt x="38" y="29"/>
                  </a:lnTo>
                  <a:lnTo>
                    <a:pt x="22" y="51"/>
                  </a:lnTo>
                  <a:lnTo>
                    <a:pt x="11" y="76"/>
                  </a:lnTo>
                  <a:lnTo>
                    <a:pt x="3" y="103"/>
                  </a:lnTo>
                  <a:lnTo>
                    <a:pt x="0" y="130"/>
                  </a:lnTo>
                  <a:lnTo>
                    <a:pt x="0" y="157"/>
                  </a:lnTo>
                  <a:lnTo>
                    <a:pt x="3" y="184"/>
                  </a:lnTo>
                  <a:lnTo>
                    <a:pt x="11" y="211"/>
                  </a:lnTo>
                  <a:lnTo>
                    <a:pt x="28" y="213"/>
                  </a:lnTo>
                  <a:lnTo>
                    <a:pt x="45" y="216"/>
                  </a:lnTo>
                  <a:lnTo>
                    <a:pt x="61" y="217"/>
                  </a:lnTo>
                  <a:lnTo>
                    <a:pt x="79" y="219"/>
                  </a:lnTo>
                  <a:lnTo>
                    <a:pt x="96" y="220"/>
                  </a:lnTo>
                  <a:lnTo>
                    <a:pt x="113" y="221"/>
                  </a:lnTo>
                  <a:lnTo>
                    <a:pt x="129" y="221"/>
                  </a:lnTo>
                  <a:lnTo>
                    <a:pt x="146" y="221"/>
                  </a:lnTo>
                  <a:lnTo>
                    <a:pt x="163" y="221"/>
                  </a:lnTo>
                  <a:lnTo>
                    <a:pt x="181" y="220"/>
                  </a:lnTo>
                  <a:lnTo>
                    <a:pt x="196" y="218"/>
                  </a:lnTo>
                  <a:lnTo>
                    <a:pt x="213" y="214"/>
                  </a:lnTo>
                  <a:lnTo>
                    <a:pt x="230" y="211"/>
                  </a:lnTo>
                  <a:lnTo>
                    <a:pt x="245" y="205"/>
                  </a:lnTo>
                  <a:lnTo>
                    <a:pt x="262" y="200"/>
                  </a:lnTo>
                  <a:lnTo>
                    <a:pt x="278" y="193"/>
                  </a:lnTo>
                  <a:lnTo>
                    <a:pt x="272" y="189"/>
                  </a:lnTo>
                  <a:lnTo>
                    <a:pt x="263" y="180"/>
                  </a:lnTo>
                  <a:lnTo>
                    <a:pt x="254" y="165"/>
                  </a:lnTo>
                  <a:lnTo>
                    <a:pt x="245" y="146"/>
                  </a:lnTo>
                  <a:close/>
                </a:path>
              </a:pathLst>
            </a:custGeom>
            <a:solidFill>
              <a:srgbClr val="38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95" name="Freeform 212">
              <a:extLst>
                <a:ext uri="{FF2B5EF4-FFF2-40B4-BE49-F238E27FC236}">
                  <a16:creationId xmlns:a16="http://schemas.microsoft.com/office/drawing/2014/main" id="{966E1181-9EDC-74AE-827C-38D984516AE7}"/>
                </a:ext>
              </a:extLst>
            </p:cNvPr>
            <p:cNvSpPr>
              <a:spLocks/>
            </p:cNvSpPr>
            <p:nvPr/>
          </p:nvSpPr>
          <p:spPr bwMode="auto">
            <a:xfrm>
              <a:off x="2179" y="1434"/>
              <a:ext cx="208" cy="335"/>
            </a:xfrm>
            <a:custGeom>
              <a:avLst/>
              <a:gdLst>
                <a:gd name="T0" fmla="*/ 194 w 208"/>
                <a:gd name="T1" fmla="*/ 286 h 335"/>
                <a:gd name="T2" fmla="*/ 131 w 208"/>
                <a:gd name="T3" fmla="*/ 279 h 335"/>
                <a:gd name="T4" fmla="*/ 129 w 208"/>
                <a:gd name="T5" fmla="*/ 279 h 335"/>
                <a:gd name="T6" fmla="*/ 126 w 208"/>
                <a:gd name="T7" fmla="*/ 282 h 335"/>
                <a:gd name="T8" fmla="*/ 122 w 208"/>
                <a:gd name="T9" fmla="*/ 284 h 335"/>
                <a:gd name="T10" fmla="*/ 116 w 208"/>
                <a:gd name="T11" fmla="*/ 286 h 335"/>
                <a:gd name="T12" fmla="*/ 109 w 208"/>
                <a:gd name="T13" fmla="*/ 291 h 335"/>
                <a:gd name="T14" fmla="*/ 102 w 208"/>
                <a:gd name="T15" fmla="*/ 295 h 335"/>
                <a:gd name="T16" fmla="*/ 95 w 208"/>
                <a:gd name="T17" fmla="*/ 301 h 335"/>
                <a:gd name="T18" fmla="*/ 88 w 208"/>
                <a:gd name="T19" fmla="*/ 306 h 335"/>
                <a:gd name="T20" fmla="*/ 87 w 208"/>
                <a:gd name="T21" fmla="*/ 305 h 335"/>
                <a:gd name="T22" fmla="*/ 84 w 208"/>
                <a:gd name="T23" fmla="*/ 302 h 335"/>
                <a:gd name="T24" fmla="*/ 80 w 208"/>
                <a:gd name="T25" fmla="*/ 298 h 335"/>
                <a:gd name="T26" fmla="*/ 79 w 208"/>
                <a:gd name="T27" fmla="*/ 297 h 335"/>
                <a:gd name="T28" fmla="*/ 35 w 208"/>
                <a:gd name="T29" fmla="*/ 150 h 335"/>
                <a:gd name="T30" fmla="*/ 171 w 208"/>
                <a:gd name="T31" fmla="*/ 24 h 335"/>
                <a:gd name="T32" fmla="*/ 167 w 208"/>
                <a:gd name="T33" fmla="*/ 22 h 335"/>
                <a:gd name="T34" fmla="*/ 162 w 208"/>
                <a:gd name="T35" fmla="*/ 17 h 335"/>
                <a:gd name="T36" fmla="*/ 155 w 208"/>
                <a:gd name="T37" fmla="*/ 12 h 335"/>
                <a:gd name="T38" fmla="*/ 152 w 208"/>
                <a:gd name="T39" fmla="*/ 9 h 335"/>
                <a:gd name="T40" fmla="*/ 146 w 208"/>
                <a:gd name="T41" fmla="*/ 7 h 335"/>
                <a:gd name="T42" fmla="*/ 141 w 208"/>
                <a:gd name="T43" fmla="*/ 5 h 335"/>
                <a:gd name="T44" fmla="*/ 136 w 208"/>
                <a:gd name="T45" fmla="*/ 3 h 335"/>
                <a:gd name="T46" fmla="*/ 132 w 208"/>
                <a:gd name="T47" fmla="*/ 0 h 335"/>
                <a:gd name="T48" fmla="*/ 0 w 208"/>
                <a:gd name="T49" fmla="*/ 139 h 335"/>
                <a:gd name="T50" fmla="*/ 77 w 208"/>
                <a:gd name="T51" fmla="*/ 322 h 335"/>
                <a:gd name="T52" fmla="*/ 83 w 208"/>
                <a:gd name="T53" fmla="*/ 325 h 335"/>
                <a:gd name="T54" fmla="*/ 87 w 208"/>
                <a:gd name="T55" fmla="*/ 326 h 335"/>
                <a:gd name="T56" fmla="*/ 93 w 208"/>
                <a:gd name="T57" fmla="*/ 327 h 335"/>
                <a:gd name="T58" fmla="*/ 99 w 208"/>
                <a:gd name="T59" fmla="*/ 327 h 335"/>
                <a:gd name="T60" fmla="*/ 107 w 208"/>
                <a:gd name="T61" fmla="*/ 326 h 335"/>
                <a:gd name="T62" fmla="*/ 114 w 208"/>
                <a:gd name="T63" fmla="*/ 327 h 335"/>
                <a:gd name="T64" fmla="*/ 120 w 208"/>
                <a:gd name="T65" fmla="*/ 329 h 335"/>
                <a:gd name="T66" fmla="*/ 125 w 208"/>
                <a:gd name="T67" fmla="*/ 331 h 335"/>
                <a:gd name="T68" fmla="*/ 129 w 208"/>
                <a:gd name="T69" fmla="*/ 333 h 335"/>
                <a:gd name="T70" fmla="*/ 143 w 208"/>
                <a:gd name="T71" fmla="*/ 335 h 335"/>
                <a:gd name="T72" fmla="*/ 152 w 208"/>
                <a:gd name="T73" fmla="*/ 335 h 335"/>
                <a:gd name="T74" fmla="*/ 156 w 208"/>
                <a:gd name="T75" fmla="*/ 334 h 335"/>
                <a:gd name="T76" fmla="*/ 157 w 208"/>
                <a:gd name="T77" fmla="*/ 334 h 335"/>
                <a:gd name="T78" fmla="*/ 156 w 208"/>
                <a:gd name="T79" fmla="*/ 333 h 335"/>
                <a:gd name="T80" fmla="*/ 153 w 208"/>
                <a:gd name="T81" fmla="*/ 329 h 335"/>
                <a:gd name="T82" fmla="*/ 144 w 208"/>
                <a:gd name="T83" fmla="*/ 324 h 335"/>
                <a:gd name="T84" fmla="*/ 128 w 208"/>
                <a:gd name="T85" fmla="*/ 317 h 335"/>
                <a:gd name="T86" fmla="*/ 126 w 208"/>
                <a:gd name="T87" fmla="*/ 314 h 335"/>
                <a:gd name="T88" fmla="*/ 129 w 208"/>
                <a:gd name="T89" fmla="*/ 307 h 335"/>
                <a:gd name="T90" fmla="*/ 135 w 208"/>
                <a:gd name="T91" fmla="*/ 302 h 335"/>
                <a:gd name="T92" fmla="*/ 137 w 208"/>
                <a:gd name="T93" fmla="*/ 300 h 335"/>
                <a:gd name="T94" fmla="*/ 168 w 208"/>
                <a:gd name="T95" fmla="*/ 294 h 335"/>
                <a:gd name="T96" fmla="*/ 172 w 208"/>
                <a:gd name="T97" fmla="*/ 294 h 335"/>
                <a:gd name="T98" fmla="*/ 181 w 208"/>
                <a:gd name="T99" fmla="*/ 294 h 335"/>
                <a:gd name="T100" fmla="*/ 191 w 208"/>
                <a:gd name="T101" fmla="*/ 294 h 335"/>
                <a:gd name="T102" fmla="*/ 199 w 208"/>
                <a:gd name="T103" fmla="*/ 295 h 335"/>
                <a:gd name="T104" fmla="*/ 203 w 208"/>
                <a:gd name="T105" fmla="*/ 295 h 335"/>
                <a:gd name="T106" fmla="*/ 205 w 208"/>
                <a:gd name="T107" fmla="*/ 293 h 335"/>
                <a:gd name="T108" fmla="*/ 208 w 208"/>
                <a:gd name="T109" fmla="*/ 292 h 335"/>
                <a:gd name="T110" fmla="*/ 208 w 208"/>
                <a:gd name="T111" fmla="*/ 291 h 335"/>
                <a:gd name="T112" fmla="*/ 194 w 208"/>
                <a:gd name="T113" fmla="*/ 286 h 3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08"/>
                <a:gd name="T172" fmla="*/ 0 h 335"/>
                <a:gd name="T173" fmla="*/ 208 w 208"/>
                <a:gd name="T174" fmla="*/ 335 h 3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08" h="335">
                  <a:moveTo>
                    <a:pt x="194" y="286"/>
                  </a:moveTo>
                  <a:lnTo>
                    <a:pt x="131" y="279"/>
                  </a:lnTo>
                  <a:lnTo>
                    <a:pt x="129" y="279"/>
                  </a:lnTo>
                  <a:lnTo>
                    <a:pt x="126" y="282"/>
                  </a:lnTo>
                  <a:lnTo>
                    <a:pt x="122" y="284"/>
                  </a:lnTo>
                  <a:lnTo>
                    <a:pt x="116" y="286"/>
                  </a:lnTo>
                  <a:lnTo>
                    <a:pt x="109" y="291"/>
                  </a:lnTo>
                  <a:lnTo>
                    <a:pt x="102" y="295"/>
                  </a:lnTo>
                  <a:lnTo>
                    <a:pt x="95" y="301"/>
                  </a:lnTo>
                  <a:lnTo>
                    <a:pt x="88" y="306"/>
                  </a:lnTo>
                  <a:lnTo>
                    <a:pt x="87" y="305"/>
                  </a:lnTo>
                  <a:lnTo>
                    <a:pt x="84" y="302"/>
                  </a:lnTo>
                  <a:lnTo>
                    <a:pt x="80" y="298"/>
                  </a:lnTo>
                  <a:lnTo>
                    <a:pt x="79" y="297"/>
                  </a:lnTo>
                  <a:lnTo>
                    <a:pt x="35" y="150"/>
                  </a:lnTo>
                  <a:lnTo>
                    <a:pt x="171" y="24"/>
                  </a:lnTo>
                  <a:lnTo>
                    <a:pt x="167" y="22"/>
                  </a:lnTo>
                  <a:lnTo>
                    <a:pt x="162" y="17"/>
                  </a:lnTo>
                  <a:lnTo>
                    <a:pt x="155" y="12"/>
                  </a:lnTo>
                  <a:lnTo>
                    <a:pt x="152" y="9"/>
                  </a:lnTo>
                  <a:lnTo>
                    <a:pt x="146" y="7"/>
                  </a:lnTo>
                  <a:lnTo>
                    <a:pt x="141" y="5"/>
                  </a:lnTo>
                  <a:lnTo>
                    <a:pt x="136" y="3"/>
                  </a:lnTo>
                  <a:lnTo>
                    <a:pt x="132" y="0"/>
                  </a:lnTo>
                  <a:lnTo>
                    <a:pt x="0" y="139"/>
                  </a:lnTo>
                  <a:lnTo>
                    <a:pt x="77" y="322"/>
                  </a:lnTo>
                  <a:lnTo>
                    <a:pt x="83" y="325"/>
                  </a:lnTo>
                  <a:lnTo>
                    <a:pt x="87" y="326"/>
                  </a:lnTo>
                  <a:lnTo>
                    <a:pt x="93" y="327"/>
                  </a:lnTo>
                  <a:lnTo>
                    <a:pt x="99" y="327"/>
                  </a:lnTo>
                  <a:lnTo>
                    <a:pt x="107" y="326"/>
                  </a:lnTo>
                  <a:lnTo>
                    <a:pt x="114" y="327"/>
                  </a:lnTo>
                  <a:lnTo>
                    <a:pt x="120" y="329"/>
                  </a:lnTo>
                  <a:lnTo>
                    <a:pt x="125" y="331"/>
                  </a:lnTo>
                  <a:lnTo>
                    <a:pt x="129" y="333"/>
                  </a:lnTo>
                  <a:lnTo>
                    <a:pt x="143" y="335"/>
                  </a:lnTo>
                  <a:lnTo>
                    <a:pt x="152" y="335"/>
                  </a:lnTo>
                  <a:lnTo>
                    <a:pt x="156" y="334"/>
                  </a:lnTo>
                  <a:lnTo>
                    <a:pt x="157" y="334"/>
                  </a:lnTo>
                  <a:lnTo>
                    <a:pt x="156" y="333"/>
                  </a:lnTo>
                  <a:lnTo>
                    <a:pt x="153" y="329"/>
                  </a:lnTo>
                  <a:lnTo>
                    <a:pt x="144" y="324"/>
                  </a:lnTo>
                  <a:lnTo>
                    <a:pt x="128" y="317"/>
                  </a:lnTo>
                  <a:lnTo>
                    <a:pt x="126" y="314"/>
                  </a:lnTo>
                  <a:lnTo>
                    <a:pt x="129" y="307"/>
                  </a:lnTo>
                  <a:lnTo>
                    <a:pt x="135" y="302"/>
                  </a:lnTo>
                  <a:lnTo>
                    <a:pt x="137" y="300"/>
                  </a:lnTo>
                  <a:lnTo>
                    <a:pt x="168" y="294"/>
                  </a:lnTo>
                  <a:lnTo>
                    <a:pt x="172" y="294"/>
                  </a:lnTo>
                  <a:lnTo>
                    <a:pt x="181" y="294"/>
                  </a:lnTo>
                  <a:lnTo>
                    <a:pt x="191" y="294"/>
                  </a:lnTo>
                  <a:lnTo>
                    <a:pt x="199" y="295"/>
                  </a:lnTo>
                  <a:lnTo>
                    <a:pt x="203" y="295"/>
                  </a:lnTo>
                  <a:lnTo>
                    <a:pt x="205" y="293"/>
                  </a:lnTo>
                  <a:lnTo>
                    <a:pt x="208" y="292"/>
                  </a:lnTo>
                  <a:lnTo>
                    <a:pt x="208" y="291"/>
                  </a:lnTo>
                  <a:lnTo>
                    <a:pt x="194" y="286"/>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96" name="Freeform 213">
              <a:extLst>
                <a:ext uri="{FF2B5EF4-FFF2-40B4-BE49-F238E27FC236}">
                  <a16:creationId xmlns:a16="http://schemas.microsoft.com/office/drawing/2014/main" id="{AAE74F2E-01C6-C75F-D4FA-A2B73A9326B6}"/>
                </a:ext>
              </a:extLst>
            </p:cNvPr>
            <p:cNvSpPr>
              <a:spLocks/>
            </p:cNvSpPr>
            <p:nvPr/>
          </p:nvSpPr>
          <p:spPr bwMode="auto">
            <a:xfrm>
              <a:off x="2313" y="1302"/>
              <a:ext cx="43" cy="125"/>
            </a:xfrm>
            <a:custGeom>
              <a:avLst/>
              <a:gdLst>
                <a:gd name="T0" fmla="*/ 2 w 43"/>
                <a:gd name="T1" fmla="*/ 0 h 125"/>
                <a:gd name="T2" fmla="*/ 1 w 43"/>
                <a:gd name="T3" fmla="*/ 6 h 125"/>
                <a:gd name="T4" fmla="*/ 0 w 43"/>
                <a:gd name="T5" fmla="*/ 29 h 125"/>
                <a:gd name="T6" fmla="*/ 0 w 43"/>
                <a:gd name="T7" fmla="*/ 63 h 125"/>
                <a:gd name="T8" fmla="*/ 1 w 43"/>
                <a:gd name="T9" fmla="*/ 112 h 125"/>
                <a:gd name="T10" fmla="*/ 2 w 43"/>
                <a:gd name="T11" fmla="*/ 113 h 125"/>
                <a:gd name="T12" fmla="*/ 4 w 43"/>
                <a:gd name="T13" fmla="*/ 116 h 125"/>
                <a:gd name="T14" fmla="*/ 8 w 43"/>
                <a:gd name="T15" fmla="*/ 119 h 125"/>
                <a:gd name="T16" fmla="*/ 13 w 43"/>
                <a:gd name="T17" fmla="*/ 122 h 125"/>
                <a:gd name="T18" fmla="*/ 19 w 43"/>
                <a:gd name="T19" fmla="*/ 125 h 125"/>
                <a:gd name="T20" fmla="*/ 27 w 43"/>
                <a:gd name="T21" fmla="*/ 125 h 125"/>
                <a:gd name="T22" fmla="*/ 34 w 43"/>
                <a:gd name="T23" fmla="*/ 121 h 125"/>
                <a:gd name="T24" fmla="*/ 43 w 43"/>
                <a:gd name="T25" fmla="*/ 115 h 125"/>
                <a:gd name="T26" fmla="*/ 40 w 43"/>
                <a:gd name="T27" fmla="*/ 106 h 125"/>
                <a:gd name="T28" fmla="*/ 33 w 43"/>
                <a:gd name="T29" fmla="*/ 82 h 125"/>
                <a:gd name="T30" fmla="*/ 28 w 43"/>
                <a:gd name="T31" fmla="*/ 49 h 125"/>
                <a:gd name="T32" fmla="*/ 28 w 43"/>
                <a:gd name="T33" fmla="*/ 10 h 125"/>
                <a:gd name="T34" fmla="*/ 2 w 43"/>
                <a:gd name="T35" fmla="*/ 0 h 12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3"/>
                <a:gd name="T55" fmla="*/ 0 h 125"/>
                <a:gd name="T56" fmla="*/ 43 w 43"/>
                <a:gd name="T57" fmla="*/ 125 h 12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3" h="125">
                  <a:moveTo>
                    <a:pt x="2" y="0"/>
                  </a:moveTo>
                  <a:lnTo>
                    <a:pt x="1" y="6"/>
                  </a:lnTo>
                  <a:lnTo>
                    <a:pt x="0" y="29"/>
                  </a:lnTo>
                  <a:lnTo>
                    <a:pt x="0" y="63"/>
                  </a:lnTo>
                  <a:lnTo>
                    <a:pt x="1" y="112"/>
                  </a:lnTo>
                  <a:lnTo>
                    <a:pt x="2" y="113"/>
                  </a:lnTo>
                  <a:lnTo>
                    <a:pt x="4" y="116"/>
                  </a:lnTo>
                  <a:lnTo>
                    <a:pt x="8" y="119"/>
                  </a:lnTo>
                  <a:lnTo>
                    <a:pt x="13" y="122"/>
                  </a:lnTo>
                  <a:lnTo>
                    <a:pt x="19" y="125"/>
                  </a:lnTo>
                  <a:lnTo>
                    <a:pt x="27" y="125"/>
                  </a:lnTo>
                  <a:lnTo>
                    <a:pt x="34" y="121"/>
                  </a:lnTo>
                  <a:lnTo>
                    <a:pt x="43" y="115"/>
                  </a:lnTo>
                  <a:lnTo>
                    <a:pt x="40" y="106"/>
                  </a:lnTo>
                  <a:lnTo>
                    <a:pt x="33" y="82"/>
                  </a:lnTo>
                  <a:lnTo>
                    <a:pt x="28" y="49"/>
                  </a:lnTo>
                  <a:lnTo>
                    <a:pt x="28" y="10"/>
                  </a:lnTo>
                  <a:lnTo>
                    <a:pt x="2" y="0"/>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97" name="Freeform 214">
              <a:extLst>
                <a:ext uri="{FF2B5EF4-FFF2-40B4-BE49-F238E27FC236}">
                  <a16:creationId xmlns:a16="http://schemas.microsoft.com/office/drawing/2014/main" id="{585072F2-755D-A5A5-6D7B-AE3E7567DD6E}"/>
                </a:ext>
              </a:extLst>
            </p:cNvPr>
            <p:cNvSpPr>
              <a:spLocks/>
            </p:cNvSpPr>
            <p:nvPr/>
          </p:nvSpPr>
          <p:spPr bwMode="auto">
            <a:xfrm>
              <a:off x="2293" y="1409"/>
              <a:ext cx="137" cy="59"/>
            </a:xfrm>
            <a:custGeom>
              <a:avLst/>
              <a:gdLst>
                <a:gd name="T0" fmla="*/ 100 w 137"/>
                <a:gd name="T1" fmla="*/ 0 h 59"/>
                <a:gd name="T2" fmla="*/ 102 w 137"/>
                <a:gd name="T3" fmla="*/ 0 h 59"/>
                <a:gd name="T4" fmla="*/ 109 w 137"/>
                <a:gd name="T5" fmla="*/ 1 h 59"/>
                <a:gd name="T6" fmla="*/ 117 w 137"/>
                <a:gd name="T7" fmla="*/ 2 h 59"/>
                <a:gd name="T8" fmla="*/ 126 w 137"/>
                <a:gd name="T9" fmla="*/ 6 h 59"/>
                <a:gd name="T10" fmla="*/ 133 w 137"/>
                <a:gd name="T11" fmla="*/ 12 h 59"/>
                <a:gd name="T12" fmla="*/ 137 w 137"/>
                <a:gd name="T13" fmla="*/ 20 h 59"/>
                <a:gd name="T14" fmla="*/ 136 w 137"/>
                <a:gd name="T15" fmla="*/ 31 h 59"/>
                <a:gd name="T16" fmla="*/ 129 w 137"/>
                <a:gd name="T17" fmla="*/ 47 h 59"/>
                <a:gd name="T18" fmla="*/ 121 w 137"/>
                <a:gd name="T19" fmla="*/ 53 h 59"/>
                <a:gd name="T20" fmla="*/ 110 w 137"/>
                <a:gd name="T21" fmla="*/ 58 h 59"/>
                <a:gd name="T22" fmla="*/ 96 w 137"/>
                <a:gd name="T23" fmla="*/ 59 h 59"/>
                <a:gd name="T24" fmla="*/ 80 w 137"/>
                <a:gd name="T25" fmla="*/ 58 h 59"/>
                <a:gd name="T26" fmla="*/ 63 w 137"/>
                <a:gd name="T27" fmla="*/ 54 h 59"/>
                <a:gd name="T28" fmla="*/ 48 w 137"/>
                <a:gd name="T29" fmla="*/ 50 h 59"/>
                <a:gd name="T30" fmla="*/ 32 w 137"/>
                <a:gd name="T31" fmla="*/ 44 h 59"/>
                <a:gd name="T32" fmla="*/ 19 w 137"/>
                <a:gd name="T33" fmla="*/ 38 h 59"/>
                <a:gd name="T34" fmla="*/ 8 w 137"/>
                <a:gd name="T35" fmla="*/ 30 h 59"/>
                <a:gd name="T36" fmla="*/ 2 w 137"/>
                <a:gd name="T37" fmla="*/ 23 h 59"/>
                <a:gd name="T38" fmla="*/ 0 w 137"/>
                <a:gd name="T39" fmla="*/ 16 h 59"/>
                <a:gd name="T40" fmla="*/ 4 w 137"/>
                <a:gd name="T41" fmla="*/ 10 h 59"/>
                <a:gd name="T42" fmla="*/ 15 w 137"/>
                <a:gd name="T43" fmla="*/ 5 h 59"/>
                <a:gd name="T44" fmla="*/ 34 w 137"/>
                <a:gd name="T45" fmla="*/ 1 h 59"/>
                <a:gd name="T46" fmla="*/ 62 w 137"/>
                <a:gd name="T47" fmla="*/ 0 h 59"/>
                <a:gd name="T48" fmla="*/ 100 w 137"/>
                <a:gd name="T49" fmla="*/ 0 h 5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7"/>
                <a:gd name="T76" fmla="*/ 0 h 59"/>
                <a:gd name="T77" fmla="*/ 137 w 137"/>
                <a:gd name="T78" fmla="*/ 59 h 5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7" h="59">
                  <a:moveTo>
                    <a:pt x="100" y="0"/>
                  </a:moveTo>
                  <a:lnTo>
                    <a:pt x="102" y="0"/>
                  </a:lnTo>
                  <a:lnTo>
                    <a:pt x="109" y="1"/>
                  </a:lnTo>
                  <a:lnTo>
                    <a:pt x="117" y="2"/>
                  </a:lnTo>
                  <a:lnTo>
                    <a:pt x="126" y="6"/>
                  </a:lnTo>
                  <a:lnTo>
                    <a:pt x="133" y="12"/>
                  </a:lnTo>
                  <a:lnTo>
                    <a:pt x="137" y="20"/>
                  </a:lnTo>
                  <a:lnTo>
                    <a:pt x="136" y="31"/>
                  </a:lnTo>
                  <a:lnTo>
                    <a:pt x="129" y="47"/>
                  </a:lnTo>
                  <a:lnTo>
                    <a:pt x="121" y="53"/>
                  </a:lnTo>
                  <a:lnTo>
                    <a:pt x="110" y="58"/>
                  </a:lnTo>
                  <a:lnTo>
                    <a:pt x="96" y="59"/>
                  </a:lnTo>
                  <a:lnTo>
                    <a:pt x="80" y="58"/>
                  </a:lnTo>
                  <a:lnTo>
                    <a:pt x="63" y="54"/>
                  </a:lnTo>
                  <a:lnTo>
                    <a:pt x="48" y="50"/>
                  </a:lnTo>
                  <a:lnTo>
                    <a:pt x="32" y="44"/>
                  </a:lnTo>
                  <a:lnTo>
                    <a:pt x="19" y="38"/>
                  </a:lnTo>
                  <a:lnTo>
                    <a:pt x="8" y="30"/>
                  </a:lnTo>
                  <a:lnTo>
                    <a:pt x="2" y="23"/>
                  </a:lnTo>
                  <a:lnTo>
                    <a:pt x="0" y="16"/>
                  </a:lnTo>
                  <a:lnTo>
                    <a:pt x="4" y="10"/>
                  </a:lnTo>
                  <a:lnTo>
                    <a:pt x="15" y="5"/>
                  </a:lnTo>
                  <a:lnTo>
                    <a:pt x="34" y="1"/>
                  </a:lnTo>
                  <a:lnTo>
                    <a:pt x="62" y="0"/>
                  </a:lnTo>
                  <a:lnTo>
                    <a:pt x="10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98" name="Freeform 215">
              <a:extLst>
                <a:ext uri="{FF2B5EF4-FFF2-40B4-BE49-F238E27FC236}">
                  <a16:creationId xmlns:a16="http://schemas.microsoft.com/office/drawing/2014/main" id="{0003E681-F135-BC20-B1F6-FD17CCE71274}"/>
                </a:ext>
              </a:extLst>
            </p:cNvPr>
            <p:cNvSpPr>
              <a:spLocks/>
            </p:cNvSpPr>
            <p:nvPr/>
          </p:nvSpPr>
          <p:spPr bwMode="auto">
            <a:xfrm>
              <a:off x="2257" y="1159"/>
              <a:ext cx="157" cy="217"/>
            </a:xfrm>
            <a:custGeom>
              <a:avLst/>
              <a:gdLst>
                <a:gd name="T0" fmla="*/ 155 w 157"/>
                <a:gd name="T1" fmla="*/ 61 h 217"/>
                <a:gd name="T2" fmla="*/ 153 w 157"/>
                <a:gd name="T3" fmla="*/ 53 h 217"/>
                <a:gd name="T4" fmla="*/ 147 w 157"/>
                <a:gd name="T5" fmla="*/ 42 h 217"/>
                <a:gd name="T6" fmla="*/ 140 w 157"/>
                <a:gd name="T7" fmla="*/ 31 h 217"/>
                <a:gd name="T8" fmla="*/ 128 w 157"/>
                <a:gd name="T9" fmla="*/ 20 h 217"/>
                <a:gd name="T10" fmla="*/ 115 w 157"/>
                <a:gd name="T11" fmla="*/ 10 h 217"/>
                <a:gd name="T12" fmla="*/ 101 w 157"/>
                <a:gd name="T13" fmla="*/ 3 h 217"/>
                <a:gd name="T14" fmla="*/ 83 w 157"/>
                <a:gd name="T15" fmla="*/ 0 h 217"/>
                <a:gd name="T16" fmla="*/ 63 w 157"/>
                <a:gd name="T17" fmla="*/ 1 h 217"/>
                <a:gd name="T18" fmla="*/ 46 w 157"/>
                <a:gd name="T19" fmla="*/ 6 h 217"/>
                <a:gd name="T20" fmla="*/ 31 w 157"/>
                <a:gd name="T21" fmla="*/ 13 h 217"/>
                <a:gd name="T22" fmla="*/ 20 w 157"/>
                <a:gd name="T23" fmla="*/ 22 h 217"/>
                <a:gd name="T24" fmla="*/ 11 w 157"/>
                <a:gd name="T25" fmla="*/ 32 h 217"/>
                <a:gd name="T26" fmla="*/ 5 w 157"/>
                <a:gd name="T27" fmla="*/ 43 h 217"/>
                <a:gd name="T28" fmla="*/ 1 w 157"/>
                <a:gd name="T29" fmla="*/ 57 h 217"/>
                <a:gd name="T30" fmla="*/ 0 w 157"/>
                <a:gd name="T31" fmla="*/ 72 h 217"/>
                <a:gd name="T32" fmla="*/ 1 w 157"/>
                <a:gd name="T33" fmla="*/ 88 h 217"/>
                <a:gd name="T34" fmla="*/ 9 w 157"/>
                <a:gd name="T35" fmla="*/ 125 h 217"/>
                <a:gd name="T36" fmla="*/ 21 w 157"/>
                <a:gd name="T37" fmla="*/ 155 h 217"/>
                <a:gd name="T38" fmla="*/ 36 w 157"/>
                <a:gd name="T39" fmla="*/ 177 h 217"/>
                <a:gd name="T40" fmla="*/ 53 w 157"/>
                <a:gd name="T41" fmla="*/ 194 h 217"/>
                <a:gd name="T42" fmla="*/ 68 w 157"/>
                <a:gd name="T43" fmla="*/ 205 h 217"/>
                <a:gd name="T44" fmla="*/ 82 w 157"/>
                <a:gd name="T45" fmla="*/ 213 h 217"/>
                <a:gd name="T46" fmla="*/ 92 w 157"/>
                <a:gd name="T47" fmla="*/ 216 h 217"/>
                <a:gd name="T48" fmla="*/ 95 w 157"/>
                <a:gd name="T49" fmla="*/ 217 h 217"/>
                <a:gd name="T50" fmla="*/ 101 w 157"/>
                <a:gd name="T51" fmla="*/ 213 h 217"/>
                <a:gd name="T52" fmla="*/ 111 w 157"/>
                <a:gd name="T53" fmla="*/ 204 h 217"/>
                <a:gd name="T54" fmla="*/ 123 w 157"/>
                <a:gd name="T55" fmla="*/ 191 h 217"/>
                <a:gd name="T56" fmla="*/ 135 w 157"/>
                <a:gd name="T57" fmla="*/ 174 h 217"/>
                <a:gd name="T58" fmla="*/ 146 w 157"/>
                <a:gd name="T59" fmla="*/ 152 h 217"/>
                <a:gd name="T60" fmla="*/ 154 w 157"/>
                <a:gd name="T61" fmla="*/ 126 h 217"/>
                <a:gd name="T62" fmla="*/ 157 w 157"/>
                <a:gd name="T63" fmla="*/ 96 h 217"/>
                <a:gd name="T64" fmla="*/ 155 w 157"/>
                <a:gd name="T65" fmla="*/ 61 h 2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7"/>
                <a:gd name="T100" fmla="*/ 0 h 217"/>
                <a:gd name="T101" fmla="*/ 157 w 157"/>
                <a:gd name="T102" fmla="*/ 217 h 21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7" h="217">
                  <a:moveTo>
                    <a:pt x="155" y="61"/>
                  </a:moveTo>
                  <a:lnTo>
                    <a:pt x="153" y="53"/>
                  </a:lnTo>
                  <a:lnTo>
                    <a:pt x="147" y="42"/>
                  </a:lnTo>
                  <a:lnTo>
                    <a:pt x="140" y="31"/>
                  </a:lnTo>
                  <a:lnTo>
                    <a:pt x="128" y="20"/>
                  </a:lnTo>
                  <a:lnTo>
                    <a:pt x="115" y="10"/>
                  </a:lnTo>
                  <a:lnTo>
                    <a:pt x="101" y="3"/>
                  </a:lnTo>
                  <a:lnTo>
                    <a:pt x="83" y="0"/>
                  </a:lnTo>
                  <a:lnTo>
                    <a:pt x="63" y="1"/>
                  </a:lnTo>
                  <a:lnTo>
                    <a:pt x="46" y="6"/>
                  </a:lnTo>
                  <a:lnTo>
                    <a:pt x="31" y="13"/>
                  </a:lnTo>
                  <a:lnTo>
                    <a:pt x="20" y="22"/>
                  </a:lnTo>
                  <a:lnTo>
                    <a:pt x="11" y="32"/>
                  </a:lnTo>
                  <a:lnTo>
                    <a:pt x="5" y="43"/>
                  </a:lnTo>
                  <a:lnTo>
                    <a:pt x="1" y="57"/>
                  </a:lnTo>
                  <a:lnTo>
                    <a:pt x="0" y="72"/>
                  </a:lnTo>
                  <a:lnTo>
                    <a:pt x="1" y="88"/>
                  </a:lnTo>
                  <a:lnTo>
                    <a:pt x="9" y="125"/>
                  </a:lnTo>
                  <a:lnTo>
                    <a:pt x="21" y="155"/>
                  </a:lnTo>
                  <a:lnTo>
                    <a:pt x="36" y="177"/>
                  </a:lnTo>
                  <a:lnTo>
                    <a:pt x="53" y="194"/>
                  </a:lnTo>
                  <a:lnTo>
                    <a:pt x="68" y="205"/>
                  </a:lnTo>
                  <a:lnTo>
                    <a:pt x="82" y="213"/>
                  </a:lnTo>
                  <a:lnTo>
                    <a:pt x="92" y="216"/>
                  </a:lnTo>
                  <a:lnTo>
                    <a:pt x="95" y="217"/>
                  </a:lnTo>
                  <a:lnTo>
                    <a:pt x="101" y="213"/>
                  </a:lnTo>
                  <a:lnTo>
                    <a:pt x="111" y="204"/>
                  </a:lnTo>
                  <a:lnTo>
                    <a:pt x="123" y="191"/>
                  </a:lnTo>
                  <a:lnTo>
                    <a:pt x="135" y="174"/>
                  </a:lnTo>
                  <a:lnTo>
                    <a:pt x="146" y="152"/>
                  </a:lnTo>
                  <a:lnTo>
                    <a:pt x="154" y="126"/>
                  </a:lnTo>
                  <a:lnTo>
                    <a:pt x="157" y="96"/>
                  </a:lnTo>
                  <a:lnTo>
                    <a:pt x="155" y="61"/>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999" name="Freeform 216">
              <a:extLst>
                <a:ext uri="{FF2B5EF4-FFF2-40B4-BE49-F238E27FC236}">
                  <a16:creationId xmlns:a16="http://schemas.microsoft.com/office/drawing/2014/main" id="{5D5A1FE7-7F14-92D6-FC96-AB5E295480D5}"/>
                </a:ext>
              </a:extLst>
            </p:cNvPr>
            <p:cNvSpPr>
              <a:spLocks/>
            </p:cNvSpPr>
            <p:nvPr/>
          </p:nvSpPr>
          <p:spPr bwMode="auto">
            <a:xfrm>
              <a:off x="2304" y="1308"/>
              <a:ext cx="79" cy="54"/>
            </a:xfrm>
            <a:custGeom>
              <a:avLst/>
              <a:gdLst>
                <a:gd name="T0" fmla="*/ 0 w 79"/>
                <a:gd name="T1" fmla="*/ 9 h 54"/>
                <a:gd name="T2" fmla="*/ 2 w 79"/>
                <a:gd name="T3" fmla="*/ 14 h 54"/>
                <a:gd name="T4" fmla="*/ 8 w 79"/>
                <a:gd name="T5" fmla="*/ 24 h 54"/>
                <a:gd name="T6" fmla="*/ 17 w 79"/>
                <a:gd name="T7" fmla="*/ 37 h 54"/>
                <a:gd name="T8" fmla="*/ 28 w 79"/>
                <a:gd name="T9" fmla="*/ 48 h 54"/>
                <a:gd name="T10" fmla="*/ 40 w 79"/>
                <a:gd name="T11" fmla="*/ 54 h 54"/>
                <a:gd name="T12" fmla="*/ 54 w 79"/>
                <a:gd name="T13" fmla="*/ 52 h 54"/>
                <a:gd name="T14" fmla="*/ 67 w 79"/>
                <a:gd name="T15" fmla="*/ 35 h 54"/>
                <a:gd name="T16" fmla="*/ 79 w 79"/>
                <a:gd name="T17" fmla="*/ 1 h 54"/>
                <a:gd name="T18" fmla="*/ 78 w 79"/>
                <a:gd name="T19" fmla="*/ 1 h 54"/>
                <a:gd name="T20" fmla="*/ 76 w 79"/>
                <a:gd name="T21" fmla="*/ 0 h 54"/>
                <a:gd name="T22" fmla="*/ 70 w 79"/>
                <a:gd name="T23" fmla="*/ 0 h 54"/>
                <a:gd name="T24" fmla="*/ 62 w 79"/>
                <a:gd name="T25" fmla="*/ 0 h 54"/>
                <a:gd name="T26" fmla="*/ 51 w 79"/>
                <a:gd name="T27" fmla="*/ 0 h 54"/>
                <a:gd name="T28" fmla="*/ 38 w 79"/>
                <a:gd name="T29" fmla="*/ 1 h 54"/>
                <a:gd name="T30" fmla="*/ 21 w 79"/>
                <a:gd name="T31" fmla="*/ 5 h 54"/>
                <a:gd name="T32" fmla="*/ 0 w 79"/>
                <a:gd name="T33" fmla="*/ 9 h 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9"/>
                <a:gd name="T52" fmla="*/ 0 h 54"/>
                <a:gd name="T53" fmla="*/ 79 w 79"/>
                <a:gd name="T54" fmla="*/ 54 h 5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9" h="54">
                  <a:moveTo>
                    <a:pt x="0" y="9"/>
                  </a:moveTo>
                  <a:lnTo>
                    <a:pt x="2" y="14"/>
                  </a:lnTo>
                  <a:lnTo>
                    <a:pt x="8" y="24"/>
                  </a:lnTo>
                  <a:lnTo>
                    <a:pt x="17" y="37"/>
                  </a:lnTo>
                  <a:lnTo>
                    <a:pt x="28" y="48"/>
                  </a:lnTo>
                  <a:lnTo>
                    <a:pt x="40" y="54"/>
                  </a:lnTo>
                  <a:lnTo>
                    <a:pt x="54" y="52"/>
                  </a:lnTo>
                  <a:lnTo>
                    <a:pt x="67" y="35"/>
                  </a:lnTo>
                  <a:lnTo>
                    <a:pt x="79" y="1"/>
                  </a:lnTo>
                  <a:lnTo>
                    <a:pt x="78" y="1"/>
                  </a:lnTo>
                  <a:lnTo>
                    <a:pt x="76" y="0"/>
                  </a:lnTo>
                  <a:lnTo>
                    <a:pt x="70" y="0"/>
                  </a:lnTo>
                  <a:lnTo>
                    <a:pt x="62" y="0"/>
                  </a:lnTo>
                  <a:lnTo>
                    <a:pt x="51" y="0"/>
                  </a:lnTo>
                  <a:lnTo>
                    <a:pt x="38" y="1"/>
                  </a:lnTo>
                  <a:lnTo>
                    <a:pt x="21" y="5"/>
                  </a:lnTo>
                  <a:lnTo>
                    <a:pt x="0" y="9"/>
                  </a:lnTo>
                  <a:close/>
                </a:path>
              </a:pathLst>
            </a:custGeom>
            <a:solidFill>
              <a:srgbClr val="DB4C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000" name="Freeform 217">
              <a:extLst>
                <a:ext uri="{FF2B5EF4-FFF2-40B4-BE49-F238E27FC236}">
                  <a16:creationId xmlns:a16="http://schemas.microsoft.com/office/drawing/2014/main" id="{8E298459-8E77-2B84-D8B3-CFA8F34116E6}"/>
                </a:ext>
              </a:extLst>
            </p:cNvPr>
            <p:cNvSpPr>
              <a:spLocks/>
            </p:cNvSpPr>
            <p:nvPr/>
          </p:nvSpPr>
          <p:spPr bwMode="auto">
            <a:xfrm>
              <a:off x="2306" y="1312"/>
              <a:ext cx="75" cy="41"/>
            </a:xfrm>
            <a:custGeom>
              <a:avLst/>
              <a:gdLst>
                <a:gd name="T0" fmla="*/ 0 w 75"/>
                <a:gd name="T1" fmla="*/ 7 h 41"/>
                <a:gd name="T2" fmla="*/ 2 w 75"/>
                <a:gd name="T3" fmla="*/ 11 h 41"/>
                <a:gd name="T4" fmla="*/ 8 w 75"/>
                <a:gd name="T5" fmla="*/ 19 h 41"/>
                <a:gd name="T6" fmla="*/ 16 w 75"/>
                <a:gd name="T7" fmla="*/ 29 h 41"/>
                <a:gd name="T8" fmla="*/ 26 w 75"/>
                <a:gd name="T9" fmla="*/ 36 h 41"/>
                <a:gd name="T10" fmla="*/ 37 w 75"/>
                <a:gd name="T11" fmla="*/ 41 h 41"/>
                <a:gd name="T12" fmla="*/ 50 w 75"/>
                <a:gd name="T13" fmla="*/ 38 h 41"/>
                <a:gd name="T14" fmla="*/ 63 w 75"/>
                <a:gd name="T15" fmla="*/ 25 h 41"/>
                <a:gd name="T16" fmla="*/ 75 w 75"/>
                <a:gd name="T17" fmla="*/ 0 h 41"/>
                <a:gd name="T18" fmla="*/ 73 w 75"/>
                <a:gd name="T19" fmla="*/ 0 h 41"/>
                <a:gd name="T20" fmla="*/ 68 w 75"/>
                <a:gd name="T21" fmla="*/ 1 h 41"/>
                <a:gd name="T22" fmla="*/ 60 w 75"/>
                <a:gd name="T23" fmla="*/ 2 h 41"/>
                <a:gd name="T24" fmla="*/ 50 w 75"/>
                <a:gd name="T25" fmla="*/ 3 h 41"/>
                <a:gd name="T26" fmla="*/ 38 w 75"/>
                <a:gd name="T27" fmla="*/ 5 h 41"/>
                <a:gd name="T28" fmla="*/ 26 w 75"/>
                <a:gd name="T29" fmla="*/ 6 h 41"/>
                <a:gd name="T30" fmla="*/ 12 w 75"/>
                <a:gd name="T31" fmla="*/ 7 h 41"/>
                <a:gd name="T32" fmla="*/ 0 w 75"/>
                <a:gd name="T33" fmla="*/ 7 h 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5"/>
                <a:gd name="T52" fmla="*/ 0 h 41"/>
                <a:gd name="T53" fmla="*/ 75 w 75"/>
                <a:gd name="T54" fmla="*/ 41 h 4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5" h="41">
                  <a:moveTo>
                    <a:pt x="0" y="7"/>
                  </a:moveTo>
                  <a:lnTo>
                    <a:pt x="2" y="11"/>
                  </a:lnTo>
                  <a:lnTo>
                    <a:pt x="8" y="19"/>
                  </a:lnTo>
                  <a:lnTo>
                    <a:pt x="16" y="29"/>
                  </a:lnTo>
                  <a:lnTo>
                    <a:pt x="26" y="36"/>
                  </a:lnTo>
                  <a:lnTo>
                    <a:pt x="37" y="41"/>
                  </a:lnTo>
                  <a:lnTo>
                    <a:pt x="50" y="38"/>
                  </a:lnTo>
                  <a:lnTo>
                    <a:pt x="63" y="25"/>
                  </a:lnTo>
                  <a:lnTo>
                    <a:pt x="75" y="0"/>
                  </a:lnTo>
                  <a:lnTo>
                    <a:pt x="73" y="0"/>
                  </a:lnTo>
                  <a:lnTo>
                    <a:pt x="68" y="1"/>
                  </a:lnTo>
                  <a:lnTo>
                    <a:pt x="60" y="2"/>
                  </a:lnTo>
                  <a:lnTo>
                    <a:pt x="50" y="3"/>
                  </a:lnTo>
                  <a:lnTo>
                    <a:pt x="38" y="5"/>
                  </a:lnTo>
                  <a:lnTo>
                    <a:pt x="26" y="6"/>
                  </a:lnTo>
                  <a:lnTo>
                    <a:pt x="12" y="7"/>
                  </a:lnTo>
                  <a:lnTo>
                    <a:pt x="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001" name="Freeform 218">
              <a:extLst>
                <a:ext uri="{FF2B5EF4-FFF2-40B4-BE49-F238E27FC236}">
                  <a16:creationId xmlns:a16="http://schemas.microsoft.com/office/drawing/2014/main" id="{75F92B74-FB98-711F-EABC-86E7756E6F2E}"/>
                </a:ext>
              </a:extLst>
            </p:cNvPr>
            <p:cNvSpPr>
              <a:spLocks/>
            </p:cNvSpPr>
            <p:nvPr/>
          </p:nvSpPr>
          <p:spPr bwMode="auto">
            <a:xfrm>
              <a:off x="2344" y="1218"/>
              <a:ext cx="30" cy="87"/>
            </a:xfrm>
            <a:custGeom>
              <a:avLst/>
              <a:gdLst>
                <a:gd name="T0" fmla="*/ 25 w 30"/>
                <a:gd name="T1" fmla="*/ 76 h 87"/>
                <a:gd name="T2" fmla="*/ 6 w 30"/>
                <a:gd name="T3" fmla="*/ 87 h 87"/>
                <a:gd name="T4" fmla="*/ 30 w 30"/>
                <a:gd name="T5" fmla="*/ 77 h 87"/>
                <a:gd name="T6" fmla="*/ 19 w 30"/>
                <a:gd name="T7" fmla="*/ 66 h 87"/>
                <a:gd name="T8" fmla="*/ 10 w 30"/>
                <a:gd name="T9" fmla="*/ 55 h 87"/>
                <a:gd name="T10" fmla="*/ 6 w 30"/>
                <a:gd name="T11" fmla="*/ 43 h 87"/>
                <a:gd name="T12" fmla="*/ 3 w 30"/>
                <a:gd name="T13" fmla="*/ 33 h 87"/>
                <a:gd name="T14" fmla="*/ 3 w 30"/>
                <a:gd name="T15" fmla="*/ 23 h 87"/>
                <a:gd name="T16" fmla="*/ 6 w 30"/>
                <a:gd name="T17" fmla="*/ 14 h 87"/>
                <a:gd name="T18" fmla="*/ 9 w 30"/>
                <a:gd name="T19" fmla="*/ 7 h 87"/>
                <a:gd name="T20" fmla="*/ 14 w 30"/>
                <a:gd name="T21" fmla="*/ 0 h 87"/>
                <a:gd name="T22" fmla="*/ 12 w 30"/>
                <a:gd name="T23" fmla="*/ 0 h 87"/>
                <a:gd name="T24" fmla="*/ 11 w 30"/>
                <a:gd name="T25" fmla="*/ 0 h 87"/>
                <a:gd name="T26" fmla="*/ 10 w 30"/>
                <a:gd name="T27" fmla="*/ 0 h 87"/>
                <a:gd name="T28" fmla="*/ 9 w 30"/>
                <a:gd name="T29" fmla="*/ 0 h 87"/>
                <a:gd name="T30" fmla="*/ 2 w 30"/>
                <a:gd name="T31" fmla="*/ 15 h 87"/>
                <a:gd name="T32" fmla="*/ 0 w 30"/>
                <a:gd name="T33" fmla="*/ 30 h 87"/>
                <a:gd name="T34" fmla="*/ 2 w 30"/>
                <a:gd name="T35" fmla="*/ 43 h 87"/>
                <a:gd name="T36" fmla="*/ 7 w 30"/>
                <a:gd name="T37" fmla="*/ 55 h 87"/>
                <a:gd name="T38" fmla="*/ 12 w 30"/>
                <a:gd name="T39" fmla="*/ 63 h 87"/>
                <a:gd name="T40" fmla="*/ 18 w 30"/>
                <a:gd name="T41" fmla="*/ 70 h 87"/>
                <a:gd name="T42" fmla="*/ 22 w 30"/>
                <a:gd name="T43" fmla="*/ 75 h 87"/>
                <a:gd name="T44" fmla="*/ 25 w 30"/>
                <a:gd name="T45" fmla="*/ 76 h 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0"/>
                <a:gd name="T70" fmla="*/ 0 h 87"/>
                <a:gd name="T71" fmla="*/ 30 w 30"/>
                <a:gd name="T72" fmla="*/ 87 h 8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0" h="87">
                  <a:moveTo>
                    <a:pt x="25" y="76"/>
                  </a:moveTo>
                  <a:lnTo>
                    <a:pt x="6" y="87"/>
                  </a:lnTo>
                  <a:lnTo>
                    <a:pt x="30" y="77"/>
                  </a:lnTo>
                  <a:lnTo>
                    <a:pt x="19" y="66"/>
                  </a:lnTo>
                  <a:lnTo>
                    <a:pt x="10" y="55"/>
                  </a:lnTo>
                  <a:lnTo>
                    <a:pt x="6" y="43"/>
                  </a:lnTo>
                  <a:lnTo>
                    <a:pt x="3" y="33"/>
                  </a:lnTo>
                  <a:lnTo>
                    <a:pt x="3" y="23"/>
                  </a:lnTo>
                  <a:lnTo>
                    <a:pt x="6" y="14"/>
                  </a:lnTo>
                  <a:lnTo>
                    <a:pt x="9" y="7"/>
                  </a:lnTo>
                  <a:lnTo>
                    <a:pt x="14" y="0"/>
                  </a:lnTo>
                  <a:lnTo>
                    <a:pt x="12" y="0"/>
                  </a:lnTo>
                  <a:lnTo>
                    <a:pt x="11" y="0"/>
                  </a:lnTo>
                  <a:lnTo>
                    <a:pt x="10" y="0"/>
                  </a:lnTo>
                  <a:lnTo>
                    <a:pt x="9" y="0"/>
                  </a:lnTo>
                  <a:lnTo>
                    <a:pt x="2" y="15"/>
                  </a:lnTo>
                  <a:lnTo>
                    <a:pt x="0" y="30"/>
                  </a:lnTo>
                  <a:lnTo>
                    <a:pt x="2" y="43"/>
                  </a:lnTo>
                  <a:lnTo>
                    <a:pt x="7" y="55"/>
                  </a:lnTo>
                  <a:lnTo>
                    <a:pt x="12" y="63"/>
                  </a:lnTo>
                  <a:lnTo>
                    <a:pt x="18" y="70"/>
                  </a:lnTo>
                  <a:lnTo>
                    <a:pt x="22" y="75"/>
                  </a:lnTo>
                  <a:lnTo>
                    <a:pt x="25" y="76"/>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002" name="Freeform 219">
              <a:extLst>
                <a:ext uri="{FF2B5EF4-FFF2-40B4-BE49-F238E27FC236}">
                  <a16:creationId xmlns:a16="http://schemas.microsoft.com/office/drawing/2014/main" id="{ED2D9633-DCD0-9DE0-4727-3C4F0D73DCD6}"/>
                </a:ext>
              </a:extLst>
            </p:cNvPr>
            <p:cNvSpPr>
              <a:spLocks/>
            </p:cNvSpPr>
            <p:nvPr/>
          </p:nvSpPr>
          <p:spPr bwMode="auto">
            <a:xfrm>
              <a:off x="2347" y="1201"/>
              <a:ext cx="61" cy="26"/>
            </a:xfrm>
            <a:custGeom>
              <a:avLst/>
              <a:gdLst>
                <a:gd name="T0" fmla="*/ 12 w 61"/>
                <a:gd name="T1" fmla="*/ 9 h 26"/>
                <a:gd name="T2" fmla="*/ 14 w 61"/>
                <a:gd name="T3" fmla="*/ 7 h 26"/>
                <a:gd name="T4" fmla="*/ 17 w 61"/>
                <a:gd name="T5" fmla="*/ 5 h 26"/>
                <a:gd name="T6" fmla="*/ 23 w 61"/>
                <a:gd name="T7" fmla="*/ 2 h 26"/>
                <a:gd name="T8" fmla="*/ 28 w 61"/>
                <a:gd name="T9" fmla="*/ 1 h 26"/>
                <a:gd name="T10" fmla="*/ 36 w 61"/>
                <a:gd name="T11" fmla="*/ 0 h 26"/>
                <a:gd name="T12" fmla="*/ 44 w 61"/>
                <a:gd name="T13" fmla="*/ 1 h 26"/>
                <a:gd name="T14" fmla="*/ 52 w 61"/>
                <a:gd name="T15" fmla="*/ 5 h 26"/>
                <a:gd name="T16" fmla="*/ 61 w 61"/>
                <a:gd name="T17" fmla="*/ 9 h 26"/>
                <a:gd name="T18" fmla="*/ 60 w 61"/>
                <a:gd name="T19" fmla="*/ 9 h 26"/>
                <a:gd name="T20" fmla="*/ 56 w 61"/>
                <a:gd name="T21" fmla="*/ 7 h 26"/>
                <a:gd name="T22" fmla="*/ 51 w 61"/>
                <a:gd name="T23" fmla="*/ 6 h 26"/>
                <a:gd name="T24" fmla="*/ 44 w 61"/>
                <a:gd name="T25" fmla="*/ 5 h 26"/>
                <a:gd name="T26" fmla="*/ 36 w 61"/>
                <a:gd name="T27" fmla="*/ 3 h 26"/>
                <a:gd name="T28" fmla="*/ 28 w 61"/>
                <a:gd name="T29" fmla="*/ 5 h 26"/>
                <a:gd name="T30" fmla="*/ 21 w 61"/>
                <a:gd name="T31" fmla="*/ 8 h 26"/>
                <a:gd name="T32" fmla="*/ 14 w 61"/>
                <a:gd name="T33" fmla="*/ 12 h 26"/>
                <a:gd name="T34" fmla="*/ 12 w 61"/>
                <a:gd name="T35" fmla="*/ 15 h 26"/>
                <a:gd name="T36" fmla="*/ 9 w 61"/>
                <a:gd name="T37" fmla="*/ 18 h 26"/>
                <a:gd name="T38" fmla="*/ 8 w 61"/>
                <a:gd name="T39" fmla="*/ 21 h 26"/>
                <a:gd name="T40" fmla="*/ 6 w 61"/>
                <a:gd name="T41" fmla="*/ 25 h 26"/>
                <a:gd name="T42" fmla="*/ 4 w 61"/>
                <a:gd name="T43" fmla="*/ 26 h 26"/>
                <a:gd name="T44" fmla="*/ 3 w 61"/>
                <a:gd name="T45" fmla="*/ 26 h 26"/>
                <a:gd name="T46" fmla="*/ 2 w 61"/>
                <a:gd name="T47" fmla="*/ 26 h 26"/>
                <a:gd name="T48" fmla="*/ 0 w 61"/>
                <a:gd name="T49" fmla="*/ 24 h 26"/>
                <a:gd name="T50" fmla="*/ 3 w 61"/>
                <a:gd name="T51" fmla="*/ 19 h 26"/>
                <a:gd name="T52" fmla="*/ 5 w 61"/>
                <a:gd name="T53" fmla="*/ 16 h 26"/>
                <a:gd name="T54" fmla="*/ 8 w 61"/>
                <a:gd name="T55" fmla="*/ 12 h 26"/>
                <a:gd name="T56" fmla="*/ 12 w 61"/>
                <a:gd name="T57" fmla="*/ 9 h 2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1"/>
                <a:gd name="T88" fmla="*/ 0 h 26"/>
                <a:gd name="T89" fmla="*/ 61 w 61"/>
                <a:gd name="T90" fmla="*/ 26 h 2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1" h="26">
                  <a:moveTo>
                    <a:pt x="12" y="9"/>
                  </a:moveTo>
                  <a:lnTo>
                    <a:pt x="14" y="7"/>
                  </a:lnTo>
                  <a:lnTo>
                    <a:pt x="17" y="5"/>
                  </a:lnTo>
                  <a:lnTo>
                    <a:pt x="23" y="2"/>
                  </a:lnTo>
                  <a:lnTo>
                    <a:pt x="28" y="1"/>
                  </a:lnTo>
                  <a:lnTo>
                    <a:pt x="36" y="0"/>
                  </a:lnTo>
                  <a:lnTo>
                    <a:pt x="44" y="1"/>
                  </a:lnTo>
                  <a:lnTo>
                    <a:pt x="52" y="5"/>
                  </a:lnTo>
                  <a:lnTo>
                    <a:pt x="61" y="9"/>
                  </a:lnTo>
                  <a:lnTo>
                    <a:pt x="60" y="9"/>
                  </a:lnTo>
                  <a:lnTo>
                    <a:pt x="56" y="7"/>
                  </a:lnTo>
                  <a:lnTo>
                    <a:pt x="51" y="6"/>
                  </a:lnTo>
                  <a:lnTo>
                    <a:pt x="44" y="5"/>
                  </a:lnTo>
                  <a:lnTo>
                    <a:pt x="36" y="3"/>
                  </a:lnTo>
                  <a:lnTo>
                    <a:pt x="28" y="5"/>
                  </a:lnTo>
                  <a:lnTo>
                    <a:pt x="21" y="8"/>
                  </a:lnTo>
                  <a:lnTo>
                    <a:pt x="14" y="12"/>
                  </a:lnTo>
                  <a:lnTo>
                    <a:pt x="12" y="15"/>
                  </a:lnTo>
                  <a:lnTo>
                    <a:pt x="9" y="18"/>
                  </a:lnTo>
                  <a:lnTo>
                    <a:pt x="8" y="21"/>
                  </a:lnTo>
                  <a:lnTo>
                    <a:pt x="6" y="25"/>
                  </a:lnTo>
                  <a:lnTo>
                    <a:pt x="4" y="26"/>
                  </a:lnTo>
                  <a:lnTo>
                    <a:pt x="3" y="26"/>
                  </a:lnTo>
                  <a:lnTo>
                    <a:pt x="2" y="26"/>
                  </a:lnTo>
                  <a:lnTo>
                    <a:pt x="0" y="24"/>
                  </a:lnTo>
                  <a:lnTo>
                    <a:pt x="3" y="19"/>
                  </a:lnTo>
                  <a:lnTo>
                    <a:pt x="5" y="16"/>
                  </a:lnTo>
                  <a:lnTo>
                    <a:pt x="8" y="12"/>
                  </a:lnTo>
                  <a:lnTo>
                    <a:pt x="12" y="9"/>
                  </a:lnTo>
                  <a:close/>
                </a:path>
              </a:pathLst>
            </a:custGeom>
            <a:solidFill>
              <a:srgbClr val="AF561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003" name="Freeform 220">
              <a:extLst>
                <a:ext uri="{FF2B5EF4-FFF2-40B4-BE49-F238E27FC236}">
                  <a16:creationId xmlns:a16="http://schemas.microsoft.com/office/drawing/2014/main" id="{A58A988D-9C86-48A1-9C32-F4CA6774D247}"/>
                </a:ext>
              </a:extLst>
            </p:cNvPr>
            <p:cNvSpPr>
              <a:spLocks/>
            </p:cNvSpPr>
            <p:nvPr/>
          </p:nvSpPr>
          <p:spPr bwMode="auto">
            <a:xfrm>
              <a:off x="2257" y="1217"/>
              <a:ext cx="64" cy="20"/>
            </a:xfrm>
            <a:custGeom>
              <a:avLst/>
              <a:gdLst>
                <a:gd name="T0" fmla="*/ 48 w 64"/>
                <a:gd name="T1" fmla="*/ 1 h 20"/>
                <a:gd name="T2" fmla="*/ 45 w 64"/>
                <a:gd name="T3" fmla="*/ 1 h 20"/>
                <a:gd name="T4" fmla="*/ 40 w 64"/>
                <a:gd name="T5" fmla="*/ 0 h 20"/>
                <a:gd name="T6" fmla="*/ 35 w 64"/>
                <a:gd name="T7" fmla="*/ 0 h 20"/>
                <a:gd name="T8" fmla="*/ 28 w 64"/>
                <a:gd name="T9" fmla="*/ 1 h 20"/>
                <a:gd name="T10" fmla="*/ 20 w 64"/>
                <a:gd name="T11" fmla="*/ 3 h 20"/>
                <a:gd name="T12" fmla="*/ 13 w 64"/>
                <a:gd name="T13" fmla="*/ 6 h 20"/>
                <a:gd name="T14" fmla="*/ 7 w 64"/>
                <a:gd name="T15" fmla="*/ 12 h 20"/>
                <a:gd name="T16" fmla="*/ 0 w 64"/>
                <a:gd name="T17" fmla="*/ 20 h 20"/>
                <a:gd name="T18" fmla="*/ 1 w 64"/>
                <a:gd name="T19" fmla="*/ 19 h 20"/>
                <a:gd name="T20" fmla="*/ 5 w 64"/>
                <a:gd name="T21" fmla="*/ 16 h 20"/>
                <a:gd name="T22" fmla="*/ 9 w 64"/>
                <a:gd name="T23" fmla="*/ 13 h 20"/>
                <a:gd name="T24" fmla="*/ 16 w 64"/>
                <a:gd name="T25" fmla="*/ 10 h 20"/>
                <a:gd name="T26" fmla="*/ 22 w 64"/>
                <a:gd name="T27" fmla="*/ 6 h 20"/>
                <a:gd name="T28" fmla="*/ 30 w 64"/>
                <a:gd name="T29" fmla="*/ 4 h 20"/>
                <a:gd name="T30" fmla="*/ 38 w 64"/>
                <a:gd name="T31" fmla="*/ 4 h 20"/>
                <a:gd name="T32" fmla="*/ 47 w 64"/>
                <a:gd name="T33" fmla="*/ 6 h 20"/>
                <a:gd name="T34" fmla="*/ 50 w 64"/>
                <a:gd name="T35" fmla="*/ 8 h 20"/>
                <a:gd name="T36" fmla="*/ 54 w 64"/>
                <a:gd name="T37" fmla="*/ 10 h 20"/>
                <a:gd name="T38" fmla="*/ 57 w 64"/>
                <a:gd name="T39" fmla="*/ 12 h 20"/>
                <a:gd name="T40" fmla="*/ 59 w 64"/>
                <a:gd name="T41" fmla="*/ 14 h 20"/>
                <a:gd name="T42" fmla="*/ 61 w 64"/>
                <a:gd name="T43" fmla="*/ 14 h 20"/>
                <a:gd name="T44" fmla="*/ 63 w 64"/>
                <a:gd name="T45" fmla="*/ 14 h 20"/>
                <a:gd name="T46" fmla="*/ 64 w 64"/>
                <a:gd name="T47" fmla="*/ 13 h 20"/>
                <a:gd name="T48" fmla="*/ 64 w 64"/>
                <a:gd name="T49" fmla="*/ 11 h 20"/>
                <a:gd name="T50" fmla="*/ 60 w 64"/>
                <a:gd name="T51" fmla="*/ 8 h 20"/>
                <a:gd name="T52" fmla="*/ 57 w 64"/>
                <a:gd name="T53" fmla="*/ 5 h 20"/>
                <a:gd name="T54" fmla="*/ 53 w 64"/>
                <a:gd name="T55" fmla="*/ 3 h 20"/>
                <a:gd name="T56" fmla="*/ 48 w 64"/>
                <a:gd name="T57" fmla="*/ 1 h 2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4"/>
                <a:gd name="T88" fmla="*/ 0 h 20"/>
                <a:gd name="T89" fmla="*/ 64 w 64"/>
                <a:gd name="T90" fmla="*/ 20 h 2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4" h="20">
                  <a:moveTo>
                    <a:pt x="48" y="1"/>
                  </a:moveTo>
                  <a:lnTo>
                    <a:pt x="45" y="1"/>
                  </a:lnTo>
                  <a:lnTo>
                    <a:pt x="40" y="0"/>
                  </a:lnTo>
                  <a:lnTo>
                    <a:pt x="35" y="0"/>
                  </a:lnTo>
                  <a:lnTo>
                    <a:pt x="28" y="1"/>
                  </a:lnTo>
                  <a:lnTo>
                    <a:pt x="20" y="3"/>
                  </a:lnTo>
                  <a:lnTo>
                    <a:pt x="13" y="6"/>
                  </a:lnTo>
                  <a:lnTo>
                    <a:pt x="7" y="12"/>
                  </a:lnTo>
                  <a:lnTo>
                    <a:pt x="0" y="20"/>
                  </a:lnTo>
                  <a:lnTo>
                    <a:pt x="1" y="19"/>
                  </a:lnTo>
                  <a:lnTo>
                    <a:pt x="5" y="16"/>
                  </a:lnTo>
                  <a:lnTo>
                    <a:pt x="9" y="13"/>
                  </a:lnTo>
                  <a:lnTo>
                    <a:pt x="16" y="10"/>
                  </a:lnTo>
                  <a:lnTo>
                    <a:pt x="22" y="6"/>
                  </a:lnTo>
                  <a:lnTo>
                    <a:pt x="30" y="4"/>
                  </a:lnTo>
                  <a:lnTo>
                    <a:pt x="38" y="4"/>
                  </a:lnTo>
                  <a:lnTo>
                    <a:pt x="47" y="6"/>
                  </a:lnTo>
                  <a:lnTo>
                    <a:pt x="50" y="8"/>
                  </a:lnTo>
                  <a:lnTo>
                    <a:pt x="54" y="10"/>
                  </a:lnTo>
                  <a:lnTo>
                    <a:pt x="57" y="12"/>
                  </a:lnTo>
                  <a:lnTo>
                    <a:pt x="59" y="14"/>
                  </a:lnTo>
                  <a:lnTo>
                    <a:pt x="61" y="14"/>
                  </a:lnTo>
                  <a:lnTo>
                    <a:pt x="63" y="14"/>
                  </a:lnTo>
                  <a:lnTo>
                    <a:pt x="64" y="13"/>
                  </a:lnTo>
                  <a:lnTo>
                    <a:pt x="64" y="11"/>
                  </a:lnTo>
                  <a:lnTo>
                    <a:pt x="60" y="8"/>
                  </a:lnTo>
                  <a:lnTo>
                    <a:pt x="57" y="5"/>
                  </a:lnTo>
                  <a:lnTo>
                    <a:pt x="53" y="3"/>
                  </a:lnTo>
                  <a:lnTo>
                    <a:pt x="48" y="1"/>
                  </a:lnTo>
                  <a:close/>
                </a:path>
              </a:pathLst>
            </a:custGeom>
            <a:solidFill>
              <a:srgbClr val="AF561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004" name="Freeform 221">
              <a:extLst>
                <a:ext uri="{FF2B5EF4-FFF2-40B4-BE49-F238E27FC236}">
                  <a16:creationId xmlns:a16="http://schemas.microsoft.com/office/drawing/2014/main" id="{F3498415-0CCF-2DD5-C057-38D425CF3092}"/>
                </a:ext>
              </a:extLst>
            </p:cNvPr>
            <p:cNvSpPr>
              <a:spLocks/>
            </p:cNvSpPr>
            <p:nvPr/>
          </p:nvSpPr>
          <p:spPr bwMode="auto">
            <a:xfrm>
              <a:off x="2299" y="1149"/>
              <a:ext cx="121" cy="194"/>
            </a:xfrm>
            <a:custGeom>
              <a:avLst/>
              <a:gdLst>
                <a:gd name="T0" fmla="*/ 95 w 121"/>
                <a:gd name="T1" fmla="*/ 42 h 194"/>
                <a:gd name="T2" fmla="*/ 88 w 121"/>
                <a:gd name="T3" fmla="*/ 33 h 194"/>
                <a:gd name="T4" fmla="*/ 79 w 121"/>
                <a:gd name="T5" fmla="*/ 24 h 194"/>
                <a:gd name="T6" fmla="*/ 69 w 121"/>
                <a:gd name="T7" fmla="*/ 18 h 194"/>
                <a:gd name="T8" fmla="*/ 57 w 121"/>
                <a:gd name="T9" fmla="*/ 12 h 194"/>
                <a:gd name="T10" fmla="*/ 45 w 121"/>
                <a:gd name="T11" fmla="*/ 9 h 194"/>
                <a:gd name="T12" fmla="*/ 32 w 121"/>
                <a:gd name="T13" fmla="*/ 5 h 194"/>
                <a:gd name="T14" fmla="*/ 17 w 121"/>
                <a:gd name="T15" fmla="*/ 3 h 194"/>
                <a:gd name="T16" fmla="*/ 2 w 121"/>
                <a:gd name="T17" fmla="*/ 2 h 194"/>
                <a:gd name="T18" fmla="*/ 0 w 121"/>
                <a:gd name="T19" fmla="*/ 2 h 194"/>
                <a:gd name="T20" fmla="*/ 0 w 121"/>
                <a:gd name="T21" fmla="*/ 2 h 194"/>
                <a:gd name="T22" fmla="*/ 0 w 121"/>
                <a:gd name="T23" fmla="*/ 2 h 194"/>
                <a:gd name="T24" fmla="*/ 0 w 121"/>
                <a:gd name="T25" fmla="*/ 1 h 194"/>
                <a:gd name="T26" fmla="*/ 0 w 121"/>
                <a:gd name="T27" fmla="*/ 0 h 194"/>
                <a:gd name="T28" fmla="*/ 0 w 121"/>
                <a:gd name="T29" fmla="*/ 0 h 194"/>
                <a:gd name="T30" fmla="*/ 0 w 121"/>
                <a:gd name="T31" fmla="*/ 0 h 194"/>
                <a:gd name="T32" fmla="*/ 2 w 121"/>
                <a:gd name="T33" fmla="*/ 0 h 194"/>
                <a:gd name="T34" fmla="*/ 17 w 121"/>
                <a:gd name="T35" fmla="*/ 1 h 194"/>
                <a:gd name="T36" fmla="*/ 32 w 121"/>
                <a:gd name="T37" fmla="*/ 2 h 194"/>
                <a:gd name="T38" fmla="*/ 46 w 121"/>
                <a:gd name="T39" fmla="*/ 5 h 194"/>
                <a:gd name="T40" fmla="*/ 59 w 121"/>
                <a:gd name="T41" fmla="*/ 10 h 194"/>
                <a:gd name="T42" fmla="*/ 70 w 121"/>
                <a:gd name="T43" fmla="*/ 15 h 194"/>
                <a:gd name="T44" fmla="*/ 80 w 121"/>
                <a:gd name="T45" fmla="*/ 22 h 194"/>
                <a:gd name="T46" fmla="*/ 90 w 121"/>
                <a:gd name="T47" fmla="*/ 31 h 194"/>
                <a:gd name="T48" fmla="*/ 98 w 121"/>
                <a:gd name="T49" fmla="*/ 40 h 194"/>
                <a:gd name="T50" fmla="*/ 109 w 121"/>
                <a:gd name="T51" fmla="*/ 60 h 194"/>
                <a:gd name="T52" fmla="*/ 117 w 121"/>
                <a:gd name="T53" fmla="*/ 81 h 194"/>
                <a:gd name="T54" fmla="*/ 120 w 121"/>
                <a:gd name="T55" fmla="*/ 105 h 194"/>
                <a:gd name="T56" fmla="*/ 121 w 121"/>
                <a:gd name="T57" fmla="*/ 127 h 194"/>
                <a:gd name="T58" fmla="*/ 120 w 121"/>
                <a:gd name="T59" fmla="*/ 148 h 194"/>
                <a:gd name="T60" fmla="*/ 118 w 121"/>
                <a:gd name="T61" fmla="*/ 167 h 194"/>
                <a:gd name="T62" fmla="*/ 114 w 121"/>
                <a:gd name="T63" fmla="*/ 183 h 194"/>
                <a:gd name="T64" fmla="*/ 112 w 121"/>
                <a:gd name="T65" fmla="*/ 194 h 194"/>
                <a:gd name="T66" fmla="*/ 111 w 121"/>
                <a:gd name="T67" fmla="*/ 194 h 194"/>
                <a:gd name="T68" fmla="*/ 111 w 121"/>
                <a:gd name="T69" fmla="*/ 194 h 194"/>
                <a:gd name="T70" fmla="*/ 110 w 121"/>
                <a:gd name="T71" fmla="*/ 194 h 194"/>
                <a:gd name="T72" fmla="*/ 109 w 121"/>
                <a:gd name="T73" fmla="*/ 194 h 194"/>
                <a:gd name="T74" fmla="*/ 111 w 121"/>
                <a:gd name="T75" fmla="*/ 184 h 194"/>
                <a:gd name="T76" fmla="*/ 114 w 121"/>
                <a:gd name="T77" fmla="*/ 168 h 194"/>
                <a:gd name="T78" fmla="*/ 117 w 121"/>
                <a:gd name="T79" fmla="*/ 149 h 194"/>
                <a:gd name="T80" fmla="*/ 118 w 121"/>
                <a:gd name="T81" fmla="*/ 128 h 194"/>
                <a:gd name="T82" fmla="*/ 118 w 121"/>
                <a:gd name="T83" fmla="*/ 106 h 194"/>
                <a:gd name="T84" fmla="*/ 114 w 121"/>
                <a:gd name="T85" fmla="*/ 83 h 194"/>
                <a:gd name="T86" fmla="*/ 107 w 121"/>
                <a:gd name="T87" fmla="*/ 62 h 194"/>
                <a:gd name="T88" fmla="*/ 95 w 121"/>
                <a:gd name="T89" fmla="*/ 42 h 19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21"/>
                <a:gd name="T136" fmla="*/ 0 h 194"/>
                <a:gd name="T137" fmla="*/ 121 w 121"/>
                <a:gd name="T138" fmla="*/ 194 h 19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21" h="194">
                  <a:moveTo>
                    <a:pt x="95" y="42"/>
                  </a:moveTo>
                  <a:lnTo>
                    <a:pt x="88" y="33"/>
                  </a:lnTo>
                  <a:lnTo>
                    <a:pt x="79" y="24"/>
                  </a:lnTo>
                  <a:lnTo>
                    <a:pt x="69" y="18"/>
                  </a:lnTo>
                  <a:lnTo>
                    <a:pt x="57" y="12"/>
                  </a:lnTo>
                  <a:lnTo>
                    <a:pt x="45" y="9"/>
                  </a:lnTo>
                  <a:lnTo>
                    <a:pt x="32" y="5"/>
                  </a:lnTo>
                  <a:lnTo>
                    <a:pt x="17" y="3"/>
                  </a:lnTo>
                  <a:lnTo>
                    <a:pt x="2" y="2"/>
                  </a:lnTo>
                  <a:lnTo>
                    <a:pt x="0" y="2"/>
                  </a:lnTo>
                  <a:lnTo>
                    <a:pt x="0" y="1"/>
                  </a:lnTo>
                  <a:lnTo>
                    <a:pt x="0" y="0"/>
                  </a:lnTo>
                  <a:lnTo>
                    <a:pt x="2" y="0"/>
                  </a:lnTo>
                  <a:lnTo>
                    <a:pt x="17" y="1"/>
                  </a:lnTo>
                  <a:lnTo>
                    <a:pt x="32" y="2"/>
                  </a:lnTo>
                  <a:lnTo>
                    <a:pt x="46" y="5"/>
                  </a:lnTo>
                  <a:lnTo>
                    <a:pt x="59" y="10"/>
                  </a:lnTo>
                  <a:lnTo>
                    <a:pt x="70" y="15"/>
                  </a:lnTo>
                  <a:lnTo>
                    <a:pt x="80" y="22"/>
                  </a:lnTo>
                  <a:lnTo>
                    <a:pt x="90" y="31"/>
                  </a:lnTo>
                  <a:lnTo>
                    <a:pt x="98" y="40"/>
                  </a:lnTo>
                  <a:lnTo>
                    <a:pt x="109" y="60"/>
                  </a:lnTo>
                  <a:lnTo>
                    <a:pt x="117" y="81"/>
                  </a:lnTo>
                  <a:lnTo>
                    <a:pt x="120" y="105"/>
                  </a:lnTo>
                  <a:lnTo>
                    <a:pt x="121" y="127"/>
                  </a:lnTo>
                  <a:lnTo>
                    <a:pt x="120" y="148"/>
                  </a:lnTo>
                  <a:lnTo>
                    <a:pt x="118" y="167"/>
                  </a:lnTo>
                  <a:lnTo>
                    <a:pt x="114" y="183"/>
                  </a:lnTo>
                  <a:lnTo>
                    <a:pt x="112" y="194"/>
                  </a:lnTo>
                  <a:lnTo>
                    <a:pt x="111" y="194"/>
                  </a:lnTo>
                  <a:lnTo>
                    <a:pt x="110" y="194"/>
                  </a:lnTo>
                  <a:lnTo>
                    <a:pt x="109" y="194"/>
                  </a:lnTo>
                  <a:lnTo>
                    <a:pt x="111" y="184"/>
                  </a:lnTo>
                  <a:lnTo>
                    <a:pt x="114" y="168"/>
                  </a:lnTo>
                  <a:lnTo>
                    <a:pt x="117" y="149"/>
                  </a:lnTo>
                  <a:lnTo>
                    <a:pt x="118" y="128"/>
                  </a:lnTo>
                  <a:lnTo>
                    <a:pt x="118" y="106"/>
                  </a:lnTo>
                  <a:lnTo>
                    <a:pt x="114" y="83"/>
                  </a:lnTo>
                  <a:lnTo>
                    <a:pt x="107" y="62"/>
                  </a:lnTo>
                  <a:lnTo>
                    <a:pt x="95" y="42"/>
                  </a:lnTo>
                  <a:close/>
                </a:path>
              </a:pathLst>
            </a:custGeom>
            <a:solidFill>
              <a:srgbClr val="7C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005" name="Freeform 222">
              <a:extLst>
                <a:ext uri="{FF2B5EF4-FFF2-40B4-BE49-F238E27FC236}">
                  <a16:creationId xmlns:a16="http://schemas.microsoft.com/office/drawing/2014/main" id="{89A4A110-0D08-B786-0B02-CE5DFF1B79B4}"/>
                </a:ext>
              </a:extLst>
            </p:cNvPr>
            <p:cNvSpPr>
              <a:spLocks/>
            </p:cNvSpPr>
            <p:nvPr/>
          </p:nvSpPr>
          <p:spPr bwMode="auto">
            <a:xfrm>
              <a:off x="2288" y="1137"/>
              <a:ext cx="152" cy="204"/>
            </a:xfrm>
            <a:custGeom>
              <a:avLst/>
              <a:gdLst>
                <a:gd name="T0" fmla="*/ 121 w 152"/>
                <a:gd name="T1" fmla="*/ 38 h 204"/>
                <a:gd name="T2" fmla="*/ 111 w 152"/>
                <a:gd name="T3" fmla="*/ 28 h 204"/>
                <a:gd name="T4" fmla="*/ 100 w 152"/>
                <a:gd name="T5" fmla="*/ 19 h 204"/>
                <a:gd name="T6" fmla="*/ 86 w 152"/>
                <a:gd name="T7" fmla="*/ 13 h 204"/>
                <a:gd name="T8" fmla="*/ 73 w 152"/>
                <a:gd name="T9" fmla="*/ 8 h 204"/>
                <a:gd name="T10" fmla="*/ 57 w 152"/>
                <a:gd name="T11" fmla="*/ 5 h 204"/>
                <a:gd name="T12" fmla="*/ 40 w 152"/>
                <a:gd name="T13" fmla="*/ 3 h 204"/>
                <a:gd name="T14" fmla="*/ 22 w 152"/>
                <a:gd name="T15" fmla="*/ 3 h 204"/>
                <a:gd name="T16" fmla="*/ 3 w 152"/>
                <a:gd name="T17" fmla="*/ 5 h 204"/>
                <a:gd name="T18" fmla="*/ 1 w 152"/>
                <a:gd name="T19" fmla="*/ 5 h 204"/>
                <a:gd name="T20" fmla="*/ 1 w 152"/>
                <a:gd name="T21" fmla="*/ 5 h 204"/>
                <a:gd name="T22" fmla="*/ 0 w 152"/>
                <a:gd name="T23" fmla="*/ 5 h 204"/>
                <a:gd name="T24" fmla="*/ 0 w 152"/>
                <a:gd name="T25" fmla="*/ 4 h 204"/>
                <a:gd name="T26" fmla="*/ 0 w 152"/>
                <a:gd name="T27" fmla="*/ 3 h 204"/>
                <a:gd name="T28" fmla="*/ 1 w 152"/>
                <a:gd name="T29" fmla="*/ 3 h 204"/>
                <a:gd name="T30" fmla="*/ 1 w 152"/>
                <a:gd name="T31" fmla="*/ 3 h 204"/>
                <a:gd name="T32" fmla="*/ 1 w 152"/>
                <a:gd name="T33" fmla="*/ 3 h 204"/>
                <a:gd name="T34" fmla="*/ 22 w 152"/>
                <a:gd name="T35" fmla="*/ 0 h 204"/>
                <a:gd name="T36" fmla="*/ 40 w 152"/>
                <a:gd name="T37" fmla="*/ 0 h 204"/>
                <a:gd name="T38" fmla="*/ 57 w 152"/>
                <a:gd name="T39" fmla="*/ 3 h 204"/>
                <a:gd name="T40" fmla="*/ 74 w 152"/>
                <a:gd name="T41" fmla="*/ 6 h 204"/>
                <a:gd name="T42" fmla="*/ 88 w 152"/>
                <a:gd name="T43" fmla="*/ 11 h 204"/>
                <a:gd name="T44" fmla="*/ 101 w 152"/>
                <a:gd name="T45" fmla="*/ 17 h 204"/>
                <a:gd name="T46" fmla="*/ 113 w 152"/>
                <a:gd name="T47" fmla="*/ 26 h 204"/>
                <a:gd name="T48" fmla="*/ 123 w 152"/>
                <a:gd name="T49" fmla="*/ 36 h 204"/>
                <a:gd name="T50" fmla="*/ 136 w 152"/>
                <a:gd name="T51" fmla="*/ 57 h 204"/>
                <a:gd name="T52" fmla="*/ 145 w 152"/>
                <a:gd name="T53" fmla="*/ 81 h 204"/>
                <a:gd name="T54" fmla="*/ 151 w 152"/>
                <a:gd name="T55" fmla="*/ 107 h 204"/>
                <a:gd name="T56" fmla="*/ 152 w 152"/>
                <a:gd name="T57" fmla="*/ 131 h 204"/>
                <a:gd name="T58" fmla="*/ 151 w 152"/>
                <a:gd name="T59" fmla="*/ 155 h 204"/>
                <a:gd name="T60" fmla="*/ 149 w 152"/>
                <a:gd name="T61" fmla="*/ 176 h 204"/>
                <a:gd name="T62" fmla="*/ 147 w 152"/>
                <a:gd name="T63" fmla="*/ 192 h 204"/>
                <a:gd name="T64" fmla="*/ 144 w 152"/>
                <a:gd name="T65" fmla="*/ 204 h 204"/>
                <a:gd name="T66" fmla="*/ 143 w 152"/>
                <a:gd name="T67" fmla="*/ 204 h 204"/>
                <a:gd name="T68" fmla="*/ 143 w 152"/>
                <a:gd name="T69" fmla="*/ 204 h 204"/>
                <a:gd name="T70" fmla="*/ 142 w 152"/>
                <a:gd name="T71" fmla="*/ 204 h 204"/>
                <a:gd name="T72" fmla="*/ 141 w 152"/>
                <a:gd name="T73" fmla="*/ 204 h 204"/>
                <a:gd name="T74" fmla="*/ 143 w 152"/>
                <a:gd name="T75" fmla="*/ 194 h 204"/>
                <a:gd name="T76" fmla="*/ 147 w 152"/>
                <a:gd name="T77" fmla="*/ 178 h 204"/>
                <a:gd name="T78" fmla="*/ 149 w 152"/>
                <a:gd name="T79" fmla="*/ 157 h 204"/>
                <a:gd name="T80" fmla="*/ 150 w 152"/>
                <a:gd name="T81" fmla="*/ 133 h 204"/>
                <a:gd name="T82" fmla="*/ 148 w 152"/>
                <a:gd name="T83" fmla="*/ 109 h 204"/>
                <a:gd name="T84" fmla="*/ 143 w 152"/>
                <a:gd name="T85" fmla="*/ 83 h 204"/>
                <a:gd name="T86" fmla="*/ 134 w 152"/>
                <a:gd name="T87" fmla="*/ 60 h 204"/>
                <a:gd name="T88" fmla="*/ 121 w 152"/>
                <a:gd name="T89" fmla="*/ 38 h 20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2"/>
                <a:gd name="T136" fmla="*/ 0 h 204"/>
                <a:gd name="T137" fmla="*/ 152 w 152"/>
                <a:gd name="T138" fmla="*/ 204 h 20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2" h="204">
                  <a:moveTo>
                    <a:pt x="121" y="38"/>
                  </a:moveTo>
                  <a:lnTo>
                    <a:pt x="111" y="28"/>
                  </a:lnTo>
                  <a:lnTo>
                    <a:pt x="100" y="19"/>
                  </a:lnTo>
                  <a:lnTo>
                    <a:pt x="86" y="13"/>
                  </a:lnTo>
                  <a:lnTo>
                    <a:pt x="73" y="8"/>
                  </a:lnTo>
                  <a:lnTo>
                    <a:pt x="57" y="5"/>
                  </a:lnTo>
                  <a:lnTo>
                    <a:pt x="40" y="3"/>
                  </a:lnTo>
                  <a:lnTo>
                    <a:pt x="22" y="3"/>
                  </a:lnTo>
                  <a:lnTo>
                    <a:pt x="3" y="5"/>
                  </a:lnTo>
                  <a:lnTo>
                    <a:pt x="1" y="5"/>
                  </a:lnTo>
                  <a:lnTo>
                    <a:pt x="0" y="5"/>
                  </a:lnTo>
                  <a:lnTo>
                    <a:pt x="0" y="4"/>
                  </a:lnTo>
                  <a:lnTo>
                    <a:pt x="0" y="3"/>
                  </a:lnTo>
                  <a:lnTo>
                    <a:pt x="1" y="3"/>
                  </a:lnTo>
                  <a:lnTo>
                    <a:pt x="22" y="0"/>
                  </a:lnTo>
                  <a:lnTo>
                    <a:pt x="40" y="0"/>
                  </a:lnTo>
                  <a:lnTo>
                    <a:pt x="57" y="3"/>
                  </a:lnTo>
                  <a:lnTo>
                    <a:pt x="74" y="6"/>
                  </a:lnTo>
                  <a:lnTo>
                    <a:pt x="88" y="11"/>
                  </a:lnTo>
                  <a:lnTo>
                    <a:pt x="101" y="17"/>
                  </a:lnTo>
                  <a:lnTo>
                    <a:pt x="113" y="26"/>
                  </a:lnTo>
                  <a:lnTo>
                    <a:pt x="123" y="36"/>
                  </a:lnTo>
                  <a:lnTo>
                    <a:pt x="136" y="57"/>
                  </a:lnTo>
                  <a:lnTo>
                    <a:pt x="145" y="81"/>
                  </a:lnTo>
                  <a:lnTo>
                    <a:pt x="151" y="107"/>
                  </a:lnTo>
                  <a:lnTo>
                    <a:pt x="152" y="131"/>
                  </a:lnTo>
                  <a:lnTo>
                    <a:pt x="151" y="155"/>
                  </a:lnTo>
                  <a:lnTo>
                    <a:pt x="149" y="176"/>
                  </a:lnTo>
                  <a:lnTo>
                    <a:pt x="147" y="192"/>
                  </a:lnTo>
                  <a:lnTo>
                    <a:pt x="144" y="204"/>
                  </a:lnTo>
                  <a:lnTo>
                    <a:pt x="143" y="204"/>
                  </a:lnTo>
                  <a:lnTo>
                    <a:pt x="142" y="204"/>
                  </a:lnTo>
                  <a:lnTo>
                    <a:pt x="141" y="204"/>
                  </a:lnTo>
                  <a:lnTo>
                    <a:pt x="143" y="194"/>
                  </a:lnTo>
                  <a:lnTo>
                    <a:pt x="147" y="178"/>
                  </a:lnTo>
                  <a:lnTo>
                    <a:pt x="149" y="157"/>
                  </a:lnTo>
                  <a:lnTo>
                    <a:pt x="150" y="133"/>
                  </a:lnTo>
                  <a:lnTo>
                    <a:pt x="148" y="109"/>
                  </a:lnTo>
                  <a:lnTo>
                    <a:pt x="143" y="83"/>
                  </a:lnTo>
                  <a:lnTo>
                    <a:pt x="134" y="60"/>
                  </a:lnTo>
                  <a:lnTo>
                    <a:pt x="121" y="38"/>
                  </a:lnTo>
                  <a:close/>
                </a:path>
              </a:pathLst>
            </a:custGeom>
            <a:solidFill>
              <a:srgbClr val="7C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006" name="Freeform 223">
              <a:extLst>
                <a:ext uri="{FF2B5EF4-FFF2-40B4-BE49-F238E27FC236}">
                  <a16:creationId xmlns:a16="http://schemas.microsoft.com/office/drawing/2014/main" id="{616DC045-5897-80AF-D6C4-F9248121565E}"/>
                </a:ext>
              </a:extLst>
            </p:cNvPr>
            <p:cNvSpPr>
              <a:spLocks/>
            </p:cNvSpPr>
            <p:nvPr/>
          </p:nvSpPr>
          <p:spPr bwMode="auto">
            <a:xfrm>
              <a:off x="2286" y="1133"/>
              <a:ext cx="169" cy="203"/>
            </a:xfrm>
            <a:custGeom>
              <a:avLst/>
              <a:gdLst>
                <a:gd name="T0" fmla="*/ 121 w 169"/>
                <a:gd name="T1" fmla="*/ 35 h 203"/>
                <a:gd name="T2" fmla="*/ 109 w 169"/>
                <a:gd name="T3" fmla="*/ 26 h 203"/>
                <a:gd name="T4" fmla="*/ 97 w 169"/>
                <a:gd name="T5" fmla="*/ 18 h 203"/>
                <a:gd name="T6" fmla="*/ 84 w 169"/>
                <a:gd name="T7" fmla="*/ 11 h 203"/>
                <a:gd name="T8" fmla="*/ 70 w 169"/>
                <a:gd name="T9" fmla="*/ 7 h 203"/>
                <a:gd name="T10" fmla="*/ 55 w 169"/>
                <a:gd name="T11" fmla="*/ 4 h 203"/>
                <a:gd name="T12" fmla="*/ 38 w 169"/>
                <a:gd name="T13" fmla="*/ 3 h 203"/>
                <a:gd name="T14" fmla="*/ 20 w 169"/>
                <a:gd name="T15" fmla="*/ 3 h 203"/>
                <a:gd name="T16" fmla="*/ 2 w 169"/>
                <a:gd name="T17" fmla="*/ 6 h 203"/>
                <a:gd name="T18" fmla="*/ 1 w 169"/>
                <a:gd name="T19" fmla="*/ 6 h 203"/>
                <a:gd name="T20" fmla="*/ 1 w 169"/>
                <a:gd name="T21" fmla="*/ 6 h 203"/>
                <a:gd name="T22" fmla="*/ 0 w 169"/>
                <a:gd name="T23" fmla="*/ 6 h 203"/>
                <a:gd name="T24" fmla="*/ 0 w 169"/>
                <a:gd name="T25" fmla="*/ 4 h 203"/>
                <a:gd name="T26" fmla="*/ 0 w 169"/>
                <a:gd name="T27" fmla="*/ 4 h 203"/>
                <a:gd name="T28" fmla="*/ 0 w 169"/>
                <a:gd name="T29" fmla="*/ 3 h 203"/>
                <a:gd name="T30" fmla="*/ 0 w 169"/>
                <a:gd name="T31" fmla="*/ 3 h 203"/>
                <a:gd name="T32" fmla="*/ 1 w 169"/>
                <a:gd name="T33" fmla="*/ 3 h 203"/>
                <a:gd name="T34" fmla="*/ 20 w 169"/>
                <a:gd name="T35" fmla="*/ 1 h 203"/>
                <a:gd name="T36" fmla="*/ 38 w 169"/>
                <a:gd name="T37" fmla="*/ 0 h 203"/>
                <a:gd name="T38" fmla="*/ 55 w 169"/>
                <a:gd name="T39" fmla="*/ 1 h 203"/>
                <a:gd name="T40" fmla="*/ 70 w 169"/>
                <a:gd name="T41" fmla="*/ 4 h 203"/>
                <a:gd name="T42" fmla="*/ 85 w 169"/>
                <a:gd name="T43" fmla="*/ 9 h 203"/>
                <a:gd name="T44" fmla="*/ 99 w 169"/>
                <a:gd name="T45" fmla="*/ 15 h 203"/>
                <a:gd name="T46" fmla="*/ 112 w 169"/>
                <a:gd name="T47" fmla="*/ 22 h 203"/>
                <a:gd name="T48" fmla="*/ 123 w 169"/>
                <a:gd name="T49" fmla="*/ 32 h 203"/>
                <a:gd name="T50" fmla="*/ 141 w 169"/>
                <a:gd name="T51" fmla="*/ 55 h 203"/>
                <a:gd name="T52" fmla="*/ 153 w 169"/>
                <a:gd name="T53" fmla="*/ 79 h 203"/>
                <a:gd name="T54" fmla="*/ 161 w 169"/>
                <a:gd name="T55" fmla="*/ 106 h 203"/>
                <a:gd name="T56" fmla="*/ 166 w 169"/>
                <a:gd name="T57" fmla="*/ 132 h 203"/>
                <a:gd name="T58" fmla="*/ 169 w 169"/>
                <a:gd name="T59" fmla="*/ 156 h 203"/>
                <a:gd name="T60" fmla="*/ 169 w 169"/>
                <a:gd name="T61" fmla="*/ 178 h 203"/>
                <a:gd name="T62" fmla="*/ 169 w 169"/>
                <a:gd name="T63" fmla="*/ 193 h 203"/>
                <a:gd name="T64" fmla="*/ 168 w 169"/>
                <a:gd name="T65" fmla="*/ 203 h 203"/>
                <a:gd name="T66" fmla="*/ 166 w 169"/>
                <a:gd name="T67" fmla="*/ 203 h 203"/>
                <a:gd name="T68" fmla="*/ 166 w 169"/>
                <a:gd name="T69" fmla="*/ 203 h 203"/>
                <a:gd name="T70" fmla="*/ 165 w 169"/>
                <a:gd name="T71" fmla="*/ 203 h 203"/>
                <a:gd name="T72" fmla="*/ 164 w 169"/>
                <a:gd name="T73" fmla="*/ 203 h 203"/>
                <a:gd name="T74" fmla="*/ 165 w 169"/>
                <a:gd name="T75" fmla="*/ 195 h 203"/>
                <a:gd name="T76" fmla="*/ 165 w 169"/>
                <a:gd name="T77" fmla="*/ 180 h 203"/>
                <a:gd name="T78" fmla="*/ 165 w 169"/>
                <a:gd name="T79" fmla="*/ 160 h 203"/>
                <a:gd name="T80" fmla="*/ 163 w 169"/>
                <a:gd name="T81" fmla="*/ 135 h 203"/>
                <a:gd name="T82" fmla="*/ 159 w 169"/>
                <a:gd name="T83" fmla="*/ 108 h 203"/>
                <a:gd name="T84" fmla="*/ 151 w 169"/>
                <a:gd name="T85" fmla="*/ 83 h 203"/>
                <a:gd name="T86" fmla="*/ 138 w 169"/>
                <a:gd name="T87" fmla="*/ 57 h 203"/>
                <a:gd name="T88" fmla="*/ 121 w 169"/>
                <a:gd name="T89" fmla="*/ 35 h 20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69"/>
                <a:gd name="T136" fmla="*/ 0 h 203"/>
                <a:gd name="T137" fmla="*/ 169 w 169"/>
                <a:gd name="T138" fmla="*/ 203 h 20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69" h="203">
                  <a:moveTo>
                    <a:pt x="121" y="35"/>
                  </a:moveTo>
                  <a:lnTo>
                    <a:pt x="109" y="26"/>
                  </a:lnTo>
                  <a:lnTo>
                    <a:pt x="97" y="18"/>
                  </a:lnTo>
                  <a:lnTo>
                    <a:pt x="84" y="11"/>
                  </a:lnTo>
                  <a:lnTo>
                    <a:pt x="70" y="7"/>
                  </a:lnTo>
                  <a:lnTo>
                    <a:pt x="55" y="4"/>
                  </a:lnTo>
                  <a:lnTo>
                    <a:pt x="38" y="3"/>
                  </a:lnTo>
                  <a:lnTo>
                    <a:pt x="20" y="3"/>
                  </a:lnTo>
                  <a:lnTo>
                    <a:pt x="2" y="6"/>
                  </a:lnTo>
                  <a:lnTo>
                    <a:pt x="1" y="6"/>
                  </a:lnTo>
                  <a:lnTo>
                    <a:pt x="0" y="6"/>
                  </a:lnTo>
                  <a:lnTo>
                    <a:pt x="0" y="4"/>
                  </a:lnTo>
                  <a:lnTo>
                    <a:pt x="0" y="3"/>
                  </a:lnTo>
                  <a:lnTo>
                    <a:pt x="1" y="3"/>
                  </a:lnTo>
                  <a:lnTo>
                    <a:pt x="20" y="1"/>
                  </a:lnTo>
                  <a:lnTo>
                    <a:pt x="38" y="0"/>
                  </a:lnTo>
                  <a:lnTo>
                    <a:pt x="55" y="1"/>
                  </a:lnTo>
                  <a:lnTo>
                    <a:pt x="70" y="4"/>
                  </a:lnTo>
                  <a:lnTo>
                    <a:pt x="85" y="9"/>
                  </a:lnTo>
                  <a:lnTo>
                    <a:pt x="99" y="15"/>
                  </a:lnTo>
                  <a:lnTo>
                    <a:pt x="112" y="22"/>
                  </a:lnTo>
                  <a:lnTo>
                    <a:pt x="123" y="32"/>
                  </a:lnTo>
                  <a:lnTo>
                    <a:pt x="141" y="55"/>
                  </a:lnTo>
                  <a:lnTo>
                    <a:pt x="153" y="79"/>
                  </a:lnTo>
                  <a:lnTo>
                    <a:pt x="161" y="106"/>
                  </a:lnTo>
                  <a:lnTo>
                    <a:pt x="166" y="132"/>
                  </a:lnTo>
                  <a:lnTo>
                    <a:pt x="169" y="156"/>
                  </a:lnTo>
                  <a:lnTo>
                    <a:pt x="169" y="178"/>
                  </a:lnTo>
                  <a:lnTo>
                    <a:pt x="169" y="193"/>
                  </a:lnTo>
                  <a:lnTo>
                    <a:pt x="168" y="203"/>
                  </a:lnTo>
                  <a:lnTo>
                    <a:pt x="166" y="203"/>
                  </a:lnTo>
                  <a:lnTo>
                    <a:pt x="165" y="203"/>
                  </a:lnTo>
                  <a:lnTo>
                    <a:pt x="164" y="203"/>
                  </a:lnTo>
                  <a:lnTo>
                    <a:pt x="165" y="195"/>
                  </a:lnTo>
                  <a:lnTo>
                    <a:pt x="165" y="180"/>
                  </a:lnTo>
                  <a:lnTo>
                    <a:pt x="165" y="160"/>
                  </a:lnTo>
                  <a:lnTo>
                    <a:pt x="163" y="135"/>
                  </a:lnTo>
                  <a:lnTo>
                    <a:pt x="159" y="108"/>
                  </a:lnTo>
                  <a:lnTo>
                    <a:pt x="151" y="83"/>
                  </a:lnTo>
                  <a:lnTo>
                    <a:pt x="138" y="57"/>
                  </a:lnTo>
                  <a:lnTo>
                    <a:pt x="121" y="35"/>
                  </a:lnTo>
                  <a:close/>
                </a:path>
              </a:pathLst>
            </a:custGeom>
            <a:solidFill>
              <a:srgbClr val="7C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007" name="Freeform 224">
              <a:extLst>
                <a:ext uri="{FF2B5EF4-FFF2-40B4-BE49-F238E27FC236}">
                  <a16:creationId xmlns:a16="http://schemas.microsoft.com/office/drawing/2014/main" id="{D077EFDC-22B5-7B74-14C7-00AE72B48F30}"/>
                </a:ext>
              </a:extLst>
            </p:cNvPr>
            <p:cNvSpPr>
              <a:spLocks/>
            </p:cNvSpPr>
            <p:nvPr/>
          </p:nvSpPr>
          <p:spPr bwMode="auto">
            <a:xfrm>
              <a:off x="2283" y="1124"/>
              <a:ext cx="208" cy="200"/>
            </a:xfrm>
            <a:custGeom>
              <a:avLst/>
              <a:gdLst>
                <a:gd name="T0" fmla="*/ 175 w 208"/>
                <a:gd name="T1" fmla="*/ 117 h 200"/>
                <a:gd name="T2" fmla="*/ 169 w 208"/>
                <a:gd name="T3" fmla="*/ 92 h 200"/>
                <a:gd name="T4" fmla="*/ 165 w 208"/>
                <a:gd name="T5" fmla="*/ 78 h 200"/>
                <a:gd name="T6" fmla="*/ 160 w 208"/>
                <a:gd name="T7" fmla="*/ 66 h 200"/>
                <a:gd name="T8" fmla="*/ 155 w 208"/>
                <a:gd name="T9" fmla="*/ 55 h 200"/>
                <a:gd name="T10" fmla="*/ 148 w 208"/>
                <a:gd name="T11" fmla="*/ 45 h 200"/>
                <a:gd name="T12" fmla="*/ 141 w 208"/>
                <a:gd name="T13" fmla="*/ 35 h 200"/>
                <a:gd name="T14" fmla="*/ 134 w 208"/>
                <a:gd name="T15" fmla="*/ 27 h 200"/>
                <a:gd name="T16" fmla="*/ 125 w 208"/>
                <a:gd name="T17" fmla="*/ 20 h 200"/>
                <a:gd name="T18" fmla="*/ 115 w 208"/>
                <a:gd name="T19" fmla="*/ 15 h 200"/>
                <a:gd name="T20" fmla="*/ 96 w 208"/>
                <a:gd name="T21" fmla="*/ 7 h 200"/>
                <a:gd name="T22" fmla="*/ 76 w 208"/>
                <a:gd name="T23" fmla="*/ 3 h 200"/>
                <a:gd name="T24" fmla="*/ 57 w 208"/>
                <a:gd name="T25" fmla="*/ 2 h 200"/>
                <a:gd name="T26" fmla="*/ 40 w 208"/>
                <a:gd name="T27" fmla="*/ 3 h 200"/>
                <a:gd name="T28" fmla="*/ 24 w 208"/>
                <a:gd name="T29" fmla="*/ 7 h 200"/>
                <a:gd name="T30" fmla="*/ 12 w 208"/>
                <a:gd name="T31" fmla="*/ 9 h 200"/>
                <a:gd name="T32" fmla="*/ 4 w 208"/>
                <a:gd name="T33" fmla="*/ 11 h 200"/>
                <a:gd name="T34" fmla="*/ 2 w 208"/>
                <a:gd name="T35" fmla="*/ 12 h 200"/>
                <a:gd name="T36" fmla="*/ 1 w 208"/>
                <a:gd name="T37" fmla="*/ 12 h 200"/>
                <a:gd name="T38" fmla="*/ 1 w 208"/>
                <a:gd name="T39" fmla="*/ 12 h 200"/>
                <a:gd name="T40" fmla="*/ 0 w 208"/>
                <a:gd name="T41" fmla="*/ 12 h 200"/>
                <a:gd name="T42" fmla="*/ 0 w 208"/>
                <a:gd name="T43" fmla="*/ 11 h 200"/>
                <a:gd name="T44" fmla="*/ 0 w 208"/>
                <a:gd name="T45" fmla="*/ 11 h 200"/>
                <a:gd name="T46" fmla="*/ 0 w 208"/>
                <a:gd name="T47" fmla="*/ 10 h 200"/>
                <a:gd name="T48" fmla="*/ 0 w 208"/>
                <a:gd name="T49" fmla="*/ 10 h 200"/>
                <a:gd name="T50" fmla="*/ 1 w 208"/>
                <a:gd name="T51" fmla="*/ 10 h 200"/>
                <a:gd name="T52" fmla="*/ 4 w 208"/>
                <a:gd name="T53" fmla="*/ 9 h 200"/>
                <a:gd name="T54" fmla="*/ 12 w 208"/>
                <a:gd name="T55" fmla="*/ 7 h 200"/>
                <a:gd name="T56" fmla="*/ 24 w 208"/>
                <a:gd name="T57" fmla="*/ 3 h 200"/>
                <a:gd name="T58" fmla="*/ 40 w 208"/>
                <a:gd name="T59" fmla="*/ 1 h 200"/>
                <a:gd name="T60" fmla="*/ 58 w 208"/>
                <a:gd name="T61" fmla="*/ 0 h 200"/>
                <a:gd name="T62" fmla="*/ 77 w 208"/>
                <a:gd name="T63" fmla="*/ 0 h 200"/>
                <a:gd name="T64" fmla="*/ 97 w 208"/>
                <a:gd name="T65" fmla="*/ 3 h 200"/>
                <a:gd name="T66" fmla="*/ 116 w 208"/>
                <a:gd name="T67" fmla="*/ 11 h 200"/>
                <a:gd name="T68" fmla="*/ 126 w 208"/>
                <a:gd name="T69" fmla="*/ 17 h 200"/>
                <a:gd name="T70" fmla="*/ 135 w 208"/>
                <a:gd name="T71" fmla="*/ 25 h 200"/>
                <a:gd name="T72" fmla="*/ 144 w 208"/>
                <a:gd name="T73" fmla="*/ 32 h 200"/>
                <a:gd name="T74" fmla="*/ 150 w 208"/>
                <a:gd name="T75" fmla="*/ 43 h 200"/>
                <a:gd name="T76" fmla="*/ 157 w 208"/>
                <a:gd name="T77" fmla="*/ 53 h 200"/>
                <a:gd name="T78" fmla="*/ 163 w 208"/>
                <a:gd name="T79" fmla="*/ 64 h 200"/>
                <a:gd name="T80" fmla="*/ 168 w 208"/>
                <a:gd name="T81" fmla="*/ 77 h 200"/>
                <a:gd name="T82" fmla="*/ 172 w 208"/>
                <a:gd name="T83" fmla="*/ 91 h 200"/>
                <a:gd name="T84" fmla="*/ 177 w 208"/>
                <a:gd name="T85" fmla="*/ 117 h 200"/>
                <a:gd name="T86" fmla="*/ 183 w 208"/>
                <a:gd name="T87" fmla="*/ 141 h 200"/>
                <a:gd name="T88" fmla="*/ 188 w 208"/>
                <a:gd name="T89" fmla="*/ 162 h 200"/>
                <a:gd name="T90" fmla="*/ 197 w 208"/>
                <a:gd name="T91" fmla="*/ 182 h 200"/>
                <a:gd name="T92" fmla="*/ 208 w 208"/>
                <a:gd name="T93" fmla="*/ 199 h 200"/>
                <a:gd name="T94" fmla="*/ 207 w 208"/>
                <a:gd name="T95" fmla="*/ 200 h 200"/>
                <a:gd name="T96" fmla="*/ 207 w 208"/>
                <a:gd name="T97" fmla="*/ 200 h 200"/>
                <a:gd name="T98" fmla="*/ 206 w 208"/>
                <a:gd name="T99" fmla="*/ 200 h 200"/>
                <a:gd name="T100" fmla="*/ 205 w 208"/>
                <a:gd name="T101" fmla="*/ 200 h 200"/>
                <a:gd name="T102" fmla="*/ 194 w 208"/>
                <a:gd name="T103" fmla="*/ 182 h 200"/>
                <a:gd name="T104" fmla="*/ 186 w 208"/>
                <a:gd name="T105" fmla="*/ 162 h 200"/>
                <a:gd name="T106" fmla="*/ 181 w 208"/>
                <a:gd name="T107" fmla="*/ 141 h 200"/>
                <a:gd name="T108" fmla="*/ 175 w 208"/>
                <a:gd name="T109" fmla="*/ 117 h 20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08"/>
                <a:gd name="T166" fmla="*/ 0 h 200"/>
                <a:gd name="T167" fmla="*/ 208 w 208"/>
                <a:gd name="T168" fmla="*/ 200 h 20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08" h="200">
                  <a:moveTo>
                    <a:pt x="175" y="117"/>
                  </a:moveTo>
                  <a:lnTo>
                    <a:pt x="169" y="92"/>
                  </a:lnTo>
                  <a:lnTo>
                    <a:pt x="165" y="78"/>
                  </a:lnTo>
                  <a:lnTo>
                    <a:pt x="160" y="66"/>
                  </a:lnTo>
                  <a:lnTo>
                    <a:pt x="155" y="55"/>
                  </a:lnTo>
                  <a:lnTo>
                    <a:pt x="148" y="45"/>
                  </a:lnTo>
                  <a:lnTo>
                    <a:pt x="141" y="35"/>
                  </a:lnTo>
                  <a:lnTo>
                    <a:pt x="134" y="27"/>
                  </a:lnTo>
                  <a:lnTo>
                    <a:pt x="125" y="20"/>
                  </a:lnTo>
                  <a:lnTo>
                    <a:pt x="115" y="15"/>
                  </a:lnTo>
                  <a:lnTo>
                    <a:pt x="96" y="7"/>
                  </a:lnTo>
                  <a:lnTo>
                    <a:pt x="76" y="3"/>
                  </a:lnTo>
                  <a:lnTo>
                    <a:pt x="57" y="2"/>
                  </a:lnTo>
                  <a:lnTo>
                    <a:pt x="40" y="3"/>
                  </a:lnTo>
                  <a:lnTo>
                    <a:pt x="24" y="7"/>
                  </a:lnTo>
                  <a:lnTo>
                    <a:pt x="12" y="9"/>
                  </a:lnTo>
                  <a:lnTo>
                    <a:pt x="4" y="11"/>
                  </a:lnTo>
                  <a:lnTo>
                    <a:pt x="2" y="12"/>
                  </a:lnTo>
                  <a:lnTo>
                    <a:pt x="1" y="12"/>
                  </a:lnTo>
                  <a:lnTo>
                    <a:pt x="0" y="12"/>
                  </a:lnTo>
                  <a:lnTo>
                    <a:pt x="0" y="11"/>
                  </a:lnTo>
                  <a:lnTo>
                    <a:pt x="0" y="10"/>
                  </a:lnTo>
                  <a:lnTo>
                    <a:pt x="1" y="10"/>
                  </a:lnTo>
                  <a:lnTo>
                    <a:pt x="4" y="9"/>
                  </a:lnTo>
                  <a:lnTo>
                    <a:pt x="12" y="7"/>
                  </a:lnTo>
                  <a:lnTo>
                    <a:pt x="24" y="3"/>
                  </a:lnTo>
                  <a:lnTo>
                    <a:pt x="40" y="1"/>
                  </a:lnTo>
                  <a:lnTo>
                    <a:pt x="58" y="0"/>
                  </a:lnTo>
                  <a:lnTo>
                    <a:pt x="77" y="0"/>
                  </a:lnTo>
                  <a:lnTo>
                    <a:pt x="97" y="3"/>
                  </a:lnTo>
                  <a:lnTo>
                    <a:pt x="116" y="11"/>
                  </a:lnTo>
                  <a:lnTo>
                    <a:pt x="126" y="17"/>
                  </a:lnTo>
                  <a:lnTo>
                    <a:pt x="135" y="25"/>
                  </a:lnTo>
                  <a:lnTo>
                    <a:pt x="144" y="32"/>
                  </a:lnTo>
                  <a:lnTo>
                    <a:pt x="150" y="43"/>
                  </a:lnTo>
                  <a:lnTo>
                    <a:pt x="157" y="53"/>
                  </a:lnTo>
                  <a:lnTo>
                    <a:pt x="163" y="64"/>
                  </a:lnTo>
                  <a:lnTo>
                    <a:pt x="168" y="77"/>
                  </a:lnTo>
                  <a:lnTo>
                    <a:pt x="172" y="91"/>
                  </a:lnTo>
                  <a:lnTo>
                    <a:pt x="177" y="117"/>
                  </a:lnTo>
                  <a:lnTo>
                    <a:pt x="183" y="141"/>
                  </a:lnTo>
                  <a:lnTo>
                    <a:pt x="188" y="162"/>
                  </a:lnTo>
                  <a:lnTo>
                    <a:pt x="197" y="182"/>
                  </a:lnTo>
                  <a:lnTo>
                    <a:pt x="208" y="199"/>
                  </a:lnTo>
                  <a:lnTo>
                    <a:pt x="207" y="200"/>
                  </a:lnTo>
                  <a:lnTo>
                    <a:pt x="206" y="200"/>
                  </a:lnTo>
                  <a:lnTo>
                    <a:pt x="205" y="200"/>
                  </a:lnTo>
                  <a:lnTo>
                    <a:pt x="194" y="182"/>
                  </a:lnTo>
                  <a:lnTo>
                    <a:pt x="186" y="162"/>
                  </a:lnTo>
                  <a:lnTo>
                    <a:pt x="181" y="141"/>
                  </a:lnTo>
                  <a:lnTo>
                    <a:pt x="175" y="117"/>
                  </a:lnTo>
                  <a:close/>
                </a:path>
              </a:pathLst>
            </a:custGeom>
            <a:solidFill>
              <a:srgbClr val="7C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008" name="Freeform 225">
              <a:extLst>
                <a:ext uri="{FF2B5EF4-FFF2-40B4-BE49-F238E27FC236}">
                  <a16:creationId xmlns:a16="http://schemas.microsoft.com/office/drawing/2014/main" id="{CE85C1B9-125D-C347-1845-9AFE1B45C1C2}"/>
                </a:ext>
              </a:extLst>
            </p:cNvPr>
            <p:cNvSpPr>
              <a:spLocks/>
            </p:cNvSpPr>
            <p:nvPr/>
          </p:nvSpPr>
          <p:spPr bwMode="auto">
            <a:xfrm>
              <a:off x="2354" y="1228"/>
              <a:ext cx="56" cy="23"/>
            </a:xfrm>
            <a:custGeom>
              <a:avLst/>
              <a:gdLst>
                <a:gd name="T0" fmla="*/ 44 w 56"/>
                <a:gd name="T1" fmla="*/ 18 h 23"/>
                <a:gd name="T2" fmla="*/ 37 w 56"/>
                <a:gd name="T3" fmla="*/ 20 h 23"/>
                <a:gd name="T4" fmla="*/ 33 w 56"/>
                <a:gd name="T5" fmla="*/ 22 h 23"/>
                <a:gd name="T6" fmla="*/ 27 w 56"/>
                <a:gd name="T7" fmla="*/ 23 h 23"/>
                <a:gd name="T8" fmla="*/ 22 w 56"/>
                <a:gd name="T9" fmla="*/ 23 h 23"/>
                <a:gd name="T10" fmla="*/ 18 w 56"/>
                <a:gd name="T11" fmla="*/ 23 h 23"/>
                <a:gd name="T12" fmla="*/ 12 w 56"/>
                <a:gd name="T13" fmla="*/ 22 h 23"/>
                <a:gd name="T14" fmla="*/ 7 w 56"/>
                <a:gd name="T15" fmla="*/ 22 h 23"/>
                <a:gd name="T16" fmla="*/ 0 w 56"/>
                <a:gd name="T17" fmla="*/ 21 h 23"/>
                <a:gd name="T18" fmla="*/ 2 w 56"/>
                <a:gd name="T19" fmla="*/ 20 h 23"/>
                <a:gd name="T20" fmla="*/ 7 w 56"/>
                <a:gd name="T21" fmla="*/ 16 h 23"/>
                <a:gd name="T22" fmla="*/ 14 w 56"/>
                <a:gd name="T23" fmla="*/ 11 h 23"/>
                <a:gd name="T24" fmla="*/ 22 w 56"/>
                <a:gd name="T25" fmla="*/ 7 h 23"/>
                <a:gd name="T26" fmla="*/ 31 w 56"/>
                <a:gd name="T27" fmla="*/ 2 h 23"/>
                <a:gd name="T28" fmla="*/ 40 w 56"/>
                <a:gd name="T29" fmla="*/ 0 h 23"/>
                <a:gd name="T30" fmla="*/ 48 w 56"/>
                <a:gd name="T31" fmla="*/ 1 h 23"/>
                <a:gd name="T32" fmla="*/ 55 w 56"/>
                <a:gd name="T33" fmla="*/ 5 h 23"/>
                <a:gd name="T34" fmla="*/ 56 w 56"/>
                <a:gd name="T35" fmla="*/ 7 h 23"/>
                <a:gd name="T36" fmla="*/ 56 w 56"/>
                <a:gd name="T37" fmla="*/ 9 h 23"/>
                <a:gd name="T38" fmla="*/ 53 w 56"/>
                <a:gd name="T39" fmla="*/ 12 h 23"/>
                <a:gd name="T40" fmla="*/ 44 w 56"/>
                <a:gd name="T41" fmla="*/ 18 h 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6"/>
                <a:gd name="T64" fmla="*/ 0 h 23"/>
                <a:gd name="T65" fmla="*/ 56 w 56"/>
                <a:gd name="T66" fmla="*/ 23 h 2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6" h="23">
                  <a:moveTo>
                    <a:pt x="44" y="18"/>
                  </a:moveTo>
                  <a:lnTo>
                    <a:pt x="37" y="20"/>
                  </a:lnTo>
                  <a:lnTo>
                    <a:pt x="33" y="22"/>
                  </a:lnTo>
                  <a:lnTo>
                    <a:pt x="27" y="23"/>
                  </a:lnTo>
                  <a:lnTo>
                    <a:pt x="22" y="23"/>
                  </a:lnTo>
                  <a:lnTo>
                    <a:pt x="18" y="23"/>
                  </a:lnTo>
                  <a:lnTo>
                    <a:pt x="12" y="22"/>
                  </a:lnTo>
                  <a:lnTo>
                    <a:pt x="7" y="22"/>
                  </a:lnTo>
                  <a:lnTo>
                    <a:pt x="0" y="21"/>
                  </a:lnTo>
                  <a:lnTo>
                    <a:pt x="2" y="20"/>
                  </a:lnTo>
                  <a:lnTo>
                    <a:pt x="7" y="16"/>
                  </a:lnTo>
                  <a:lnTo>
                    <a:pt x="14" y="11"/>
                  </a:lnTo>
                  <a:lnTo>
                    <a:pt x="22" y="7"/>
                  </a:lnTo>
                  <a:lnTo>
                    <a:pt x="31" y="2"/>
                  </a:lnTo>
                  <a:lnTo>
                    <a:pt x="40" y="0"/>
                  </a:lnTo>
                  <a:lnTo>
                    <a:pt x="48" y="1"/>
                  </a:lnTo>
                  <a:lnTo>
                    <a:pt x="55" y="5"/>
                  </a:lnTo>
                  <a:lnTo>
                    <a:pt x="56" y="7"/>
                  </a:lnTo>
                  <a:lnTo>
                    <a:pt x="56" y="9"/>
                  </a:lnTo>
                  <a:lnTo>
                    <a:pt x="53" y="12"/>
                  </a:lnTo>
                  <a:lnTo>
                    <a:pt x="44"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009" name="Freeform 226">
              <a:extLst>
                <a:ext uri="{FF2B5EF4-FFF2-40B4-BE49-F238E27FC236}">
                  <a16:creationId xmlns:a16="http://schemas.microsoft.com/office/drawing/2014/main" id="{D0E18320-F352-5231-07AD-E64148DE7CEA}"/>
                </a:ext>
              </a:extLst>
            </p:cNvPr>
            <p:cNvSpPr>
              <a:spLocks/>
            </p:cNvSpPr>
            <p:nvPr/>
          </p:nvSpPr>
          <p:spPr bwMode="auto">
            <a:xfrm>
              <a:off x="2354" y="1222"/>
              <a:ext cx="56" cy="27"/>
            </a:xfrm>
            <a:custGeom>
              <a:avLst/>
              <a:gdLst>
                <a:gd name="T0" fmla="*/ 26 w 56"/>
                <a:gd name="T1" fmla="*/ 16 h 27"/>
                <a:gd name="T2" fmla="*/ 12 w 56"/>
                <a:gd name="T3" fmla="*/ 20 h 27"/>
                <a:gd name="T4" fmla="*/ 5 w 56"/>
                <a:gd name="T5" fmla="*/ 24 h 27"/>
                <a:gd name="T6" fmla="*/ 1 w 56"/>
                <a:gd name="T7" fmla="*/ 26 h 27"/>
                <a:gd name="T8" fmla="*/ 0 w 56"/>
                <a:gd name="T9" fmla="*/ 27 h 27"/>
                <a:gd name="T10" fmla="*/ 1 w 56"/>
                <a:gd name="T11" fmla="*/ 25 h 27"/>
                <a:gd name="T12" fmla="*/ 4 w 56"/>
                <a:gd name="T13" fmla="*/ 20 h 27"/>
                <a:gd name="T14" fmla="*/ 8 w 56"/>
                <a:gd name="T15" fmla="*/ 15 h 27"/>
                <a:gd name="T16" fmla="*/ 14 w 56"/>
                <a:gd name="T17" fmla="*/ 8 h 27"/>
                <a:gd name="T18" fmla="*/ 21 w 56"/>
                <a:gd name="T19" fmla="*/ 4 h 27"/>
                <a:gd name="T20" fmla="*/ 30 w 56"/>
                <a:gd name="T21" fmla="*/ 0 h 27"/>
                <a:gd name="T22" fmla="*/ 43 w 56"/>
                <a:gd name="T23" fmla="*/ 3 h 27"/>
                <a:gd name="T24" fmla="*/ 56 w 56"/>
                <a:gd name="T25" fmla="*/ 9 h 27"/>
                <a:gd name="T26" fmla="*/ 54 w 56"/>
                <a:gd name="T27" fmla="*/ 9 h 27"/>
                <a:gd name="T28" fmla="*/ 49 w 56"/>
                <a:gd name="T29" fmla="*/ 10 h 27"/>
                <a:gd name="T30" fmla="*/ 39 w 56"/>
                <a:gd name="T31" fmla="*/ 13 h 27"/>
                <a:gd name="T32" fmla="*/ 26 w 56"/>
                <a:gd name="T33" fmla="*/ 16 h 2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6"/>
                <a:gd name="T52" fmla="*/ 0 h 27"/>
                <a:gd name="T53" fmla="*/ 56 w 56"/>
                <a:gd name="T54" fmla="*/ 27 h 2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6" h="27">
                  <a:moveTo>
                    <a:pt x="26" y="16"/>
                  </a:moveTo>
                  <a:lnTo>
                    <a:pt x="12" y="20"/>
                  </a:lnTo>
                  <a:lnTo>
                    <a:pt x="5" y="24"/>
                  </a:lnTo>
                  <a:lnTo>
                    <a:pt x="1" y="26"/>
                  </a:lnTo>
                  <a:lnTo>
                    <a:pt x="0" y="27"/>
                  </a:lnTo>
                  <a:lnTo>
                    <a:pt x="1" y="25"/>
                  </a:lnTo>
                  <a:lnTo>
                    <a:pt x="4" y="20"/>
                  </a:lnTo>
                  <a:lnTo>
                    <a:pt x="8" y="15"/>
                  </a:lnTo>
                  <a:lnTo>
                    <a:pt x="14" y="8"/>
                  </a:lnTo>
                  <a:lnTo>
                    <a:pt x="21" y="4"/>
                  </a:lnTo>
                  <a:lnTo>
                    <a:pt x="30" y="0"/>
                  </a:lnTo>
                  <a:lnTo>
                    <a:pt x="43" y="3"/>
                  </a:lnTo>
                  <a:lnTo>
                    <a:pt x="56" y="9"/>
                  </a:lnTo>
                  <a:lnTo>
                    <a:pt x="54" y="9"/>
                  </a:lnTo>
                  <a:lnTo>
                    <a:pt x="49" y="10"/>
                  </a:lnTo>
                  <a:lnTo>
                    <a:pt x="39" y="13"/>
                  </a:lnTo>
                  <a:lnTo>
                    <a:pt x="26" y="16"/>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010" name="Freeform 227">
              <a:extLst>
                <a:ext uri="{FF2B5EF4-FFF2-40B4-BE49-F238E27FC236}">
                  <a16:creationId xmlns:a16="http://schemas.microsoft.com/office/drawing/2014/main" id="{14049DE5-DFBC-4D31-31BD-495D1710ACAC}"/>
                </a:ext>
              </a:extLst>
            </p:cNvPr>
            <p:cNvSpPr>
              <a:spLocks/>
            </p:cNvSpPr>
            <p:nvPr/>
          </p:nvSpPr>
          <p:spPr bwMode="auto">
            <a:xfrm>
              <a:off x="2389" y="1232"/>
              <a:ext cx="15" cy="14"/>
            </a:xfrm>
            <a:custGeom>
              <a:avLst/>
              <a:gdLst>
                <a:gd name="T0" fmla="*/ 15 w 15"/>
                <a:gd name="T1" fmla="*/ 5 h 14"/>
                <a:gd name="T2" fmla="*/ 15 w 15"/>
                <a:gd name="T3" fmla="*/ 8 h 14"/>
                <a:gd name="T4" fmla="*/ 14 w 15"/>
                <a:gd name="T5" fmla="*/ 10 h 14"/>
                <a:gd name="T6" fmla="*/ 12 w 15"/>
                <a:gd name="T7" fmla="*/ 13 h 14"/>
                <a:gd name="T8" fmla="*/ 9 w 15"/>
                <a:gd name="T9" fmla="*/ 14 h 14"/>
                <a:gd name="T10" fmla="*/ 5 w 15"/>
                <a:gd name="T11" fmla="*/ 13 h 14"/>
                <a:gd name="T12" fmla="*/ 3 w 15"/>
                <a:gd name="T13" fmla="*/ 12 h 14"/>
                <a:gd name="T14" fmla="*/ 1 w 15"/>
                <a:gd name="T15" fmla="*/ 9 h 14"/>
                <a:gd name="T16" fmla="*/ 0 w 15"/>
                <a:gd name="T17" fmla="*/ 6 h 14"/>
                <a:gd name="T18" fmla="*/ 0 w 15"/>
                <a:gd name="T19" fmla="*/ 6 h 14"/>
                <a:gd name="T20" fmla="*/ 1 w 15"/>
                <a:gd name="T21" fmla="*/ 4 h 14"/>
                <a:gd name="T22" fmla="*/ 3 w 15"/>
                <a:gd name="T23" fmla="*/ 3 h 14"/>
                <a:gd name="T24" fmla="*/ 8 w 15"/>
                <a:gd name="T25" fmla="*/ 1 h 14"/>
                <a:gd name="T26" fmla="*/ 11 w 15"/>
                <a:gd name="T27" fmla="*/ 0 h 14"/>
                <a:gd name="T28" fmla="*/ 13 w 15"/>
                <a:gd name="T29" fmla="*/ 1 h 14"/>
                <a:gd name="T30" fmla="*/ 14 w 15"/>
                <a:gd name="T31" fmla="*/ 3 h 14"/>
                <a:gd name="T32" fmla="*/ 15 w 15"/>
                <a:gd name="T33" fmla="*/ 5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
                <a:gd name="T52" fmla="*/ 0 h 14"/>
                <a:gd name="T53" fmla="*/ 15 w 15"/>
                <a:gd name="T54" fmla="*/ 14 h 1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 h="14">
                  <a:moveTo>
                    <a:pt x="15" y="5"/>
                  </a:moveTo>
                  <a:lnTo>
                    <a:pt x="15" y="8"/>
                  </a:lnTo>
                  <a:lnTo>
                    <a:pt x="14" y="10"/>
                  </a:lnTo>
                  <a:lnTo>
                    <a:pt x="12" y="13"/>
                  </a:lnTo>
                  <a:lnTo>
                    <a:pt x="9" y="14"/>
                  </a:lnTo>
                  <a:lnTo>
                    <a:pt x="5" y="13"/>
                  </a:lnTo>
                  <a:lnTo>
                    <a:pt x="3" y="12"/>
                  </a:lnTo>
                  <a:lnTo>
                    <a:pt x="1" y="9"/>
                  </a:lnTo>
                  <a:lnTo>
                    <a:pt x="0" y="6"/>
                  </a:lnTo>
                  <a:lnTo>
                    <a:pt x="1" y="4"/>
                  </a:lnTo>
                  <a:lnTo>
                    <a:pt x="3" y="3"/>
                  </a:lnTo>
                  <a:lnTo>
                    <a:pt x="8" y="1"/>
                  </a:lnTo>
                  <a:lnTo>
                    <a:pt x="11" y="0"/>
                  </a:lnTo>
                  <a:lnTo>
                    <a:pt x="13" y="1"/>
                  </a:lnTo>
                  <a:lnTo>
                    <a:pt x="14" y="3"/>
                  </a:lnTo>
                  <a:lnTo>
                    <a:pt x="15" y="5"/>
                  </a:lnTo>
                  <a:close/>
                </a:path>
              </a:pathLst>
            </a:custGeom>
            <a:solidFill>
              <a:srgbClr val="3891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011" name="Freeform 228">
              <a:extLst>
                <a:ext uri="{FF2B5EF4-FFF2-40B4-BE49-F238E27FC236}">
                  <a16:creationId xmlns:a16="http://schemas.microsoft.com/office/drawing/2014/main" id="{E33A5455-5748-4BC3-042E-09C25BB25B52}"/>
                </a:ext>
              </a:extLst>
            </p:cNvPr>
            <p:cNvSpPr>
              <a:spLocks/>
            </p:cNvSpPr>
            <p:nvPr/>
          </p:nvSpPr>
          <p:spPr bwMode="auto">
            <a:xfrm>
              <a:off x="2399" y="1235"/>
              <a:ext cx="3" cy="3"/>
            </a:xfrm>
            <a:custGeom>
              <a:avLst/>
              <a:gdLst>
                <a:gd name="T0" fmla="*/ 0 w 3"/>
                <a:gd name="T1" fmla="*/ 2 h 3"/>
                <a:gd name="T2" fmla="*/ 0 w 3"/>
                <a:gd name="T3" fmla="*/ 2 h 3"/>
                <a:gd name="T4" fmla="*/ 1 w 3"/>
                <a:gd name="T5" fmla="*/ 2 h 3"/>
                <a:gd name="T6" fmla="*/ 1 w 3"/>
                <a:gd name="T7" fmla="*/ 3 h 3"/>
                <a:gd name="T8" fmla="*/ 2 w 3"/>
                <a:gd name="T9" fmla="*/ 3 h 3"/>
                <a:gd name="T10" fmla="*/ 3 w 3"/>
                <a:gd name="T11" fmla="*/ 3 h 3"/>
                <a:gd name="T12" fmla="*/ 3 w 3"/>
                <a:gd name="T13" fmla="*/ 2 h 3"/>
                <a:gd name="T14" fmla="*/ 3 w 3"/>
                <a:gd name="T15" fmla="*/ 2 h 3"/>
                <a:gd name="T16" fmla="*/ 3 w 3"/>
                <a:gd name="T17" fmla="*/ 1 h 3"/>
                <a:gd name="T18" fmla="*/ 3 w 3"/>
                <a:gd name="T19" fmla="*/ 0 h 3"/>
                <a:gd name="T20" fmla="*/ 2 w 3"/>
                <a:gd name="T21" fmla="*/ 0 h 3"/>
                <a:gd name="T22" fmla="*/ 2 w 3"/>
                <a:gd name="T23" fmla="*/ 0 h 3"/>
                <a:gd name="T24" fmla="*/ 1 w 3"/>
                <a:gd name="T25" fmla="*/ 0 h 3"/>
                <a:gd name="T26" fmla="*/ 0 w 3"/>
                <a:gd name="T27" fmla="*/ 0 h 3"/>
                <a:gd name="T28" fmla="*/ 0 w 3"/>
                <a:gd name="T29" fmla="*/ 1 h 3"/>
                <a:gd name="T30" fmla="*/ 0 w 3"/>
                <a:gd name="T31" fmla="*/ 1 h 3"/>
                <a:gd name="T32" fmla="*/ 0 w 3"/>
                <a:gd name="T33" fmla="*/ 2 h 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
                <a:gd name="T52" fmla="*/ 0 h 3"/>
                <a:gd name="T53" fmla="*/ 3 w 3"/>
                <a:gd name="T54" fmla="*/ 3 h 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 h="3">
                  <a:moveTo>
                    <a:pt x="0" y="2"/>
                  </a:moveTo>
                  <a:lnTo>
                    <a:pt x="0" y="2"/>
                  </a:lnTo>
                  <a:lnTo>
                    <a:pt x="1" y="2"/>
                  </a:lnTo>
                  <a:lnTo>
                    <a:pt x="1" y="3"/>
                  </a:lnTo>
                  <a:lnTo>
                    <a:pt x="2" y="3"/>
                  </a:lnTo>
                  <a:lnTo>
                    <a:pt x="3" y="3"/>
                  </a:lnTo>
                  <a:lnTo>
                    <a:pt x="3" y="2"/>
                  </a:lnTo>
                  <a:lnTo>
                    <a:pt x="3" y="1"/>
                  </a:lnTo>
                  <a:lnTo>
                    <a:pt x="3" y="0"/>
                  </a:lnTo>
                  <a:lnTo>
                    <a:pt x="2" y="0"/>
                  </a:lnTo>
                  <a:lnTo>
                    <a:pt x="1" y="0"/>
                  </a:lnTo>
                  <a:lnTo>
                    <a:pt x="0" y="0"/>
                  </a:lnTo>
                  <a:lnTo>
                    <a:pt x="0" y="1"/>
                  </a:lnTo>
                  <a:lnTo>
                    <a:pt x="0"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012" name="Freeform 229">
              <a:extLst>
                <a:ext uri="{FF2B5EF4-FFF2-40B4-BE49-F238E27FC236}">
                  <a16:creationId xmlns:a16="http://schemas.microsoft.com/office/drawing/2014/main" id="{0544F57F-0EC0-508B-D56A-7BE6789E2A3A}"/>
                </a:ext>
              </a:extLst>
            </p:cNvPr>
            <p:cNvSpPr>
              <a:spLocks/>
            </p:cNvSpPr>
            <p:nvPr/>
          </p:nvSpPr>
          <p:spPr bwMode="auto">
            <a:xfrm>
              <a:off x="2356" y="1221"/>
              <a:ext cx="57" cy="26"/>
            </a:xfrm>
            <a:custGeom>
              <a:avLst/>
              <a:gdLst>
                <a:gd name="T0" fmla="*/ 57 w 57"/>
                <a:gd name="T1" fmla="*/ 8 h 26"/>
                <a:gd name="T2" fmla="*/ 56 w 57"/>
                <a:gd name="T3" fmla="*/ 7 h 26"/>
                <a:gd name="T4" fmla="*/ 51 w 57"/>
                <a:gd name="T5" fmla="*/ 5 h 26"/>
                <a:gd name="T6" fmla="*/ 44 w 57"/>
                <a:gd name="T7" fmla="*/ 2 h 26"/>
                <a:gd name="T8" fmla="*/ 36 w 57"/>
                <a:gd name="T9" fmla="*/ 0 h 26"/>
                <a:gd name="T10" fmla="*/ 27 w 57"/>
                <a:gd name="T11" fmla="*/ 0 h 26"/>
                <a:gd name="T12" fmla="*/ 17 w 57"/>
                <a:gd name="T13" fmla="*/ 5 h 26"/>
                <a:gd name="T14" fmla="*/ 8 w 57"/>
                <a:gd name="T15" fmla="*/ 12 h 26"/>
                <a:gd name="T16" fmla="*/ 0 w 57"/>
                <a:gd name="T17" fmla="*/ 26 h 26"/>
                <a:gd name="T18" fmla="*/ 2 w 57"/>
                <a:gd name="T19" fmla="*/ 25 h 26"/>
                <a:gd name="T20" fmla="*/ 4 w 57"/>
                <a:gd name="T21" fmla="*/ 20 h 26"/>
                <a:gd name="T22" fmla="*/ 8 w 57"/>
                <a:gd name="T23" fmla="*/ 16 h 26"/>
                <a:gd name="T24" fmla="*/ 15 w 57"/>
                <a:gd name="T25" fmla="*/ 10 h 26"/>
                <a:gd name="T26" fmla="*/ 22 w 57"/>
                <a:gd name="T27" fmla="*/ 6 h 26"/>
                <a:gd name="T28" fmla="*/ 31 w 57"/>
                <a:gd name="T29" fmla="*/ 4 h 26"/>
                <a:gd name="T30" fmla="*/ 42 w 57"/>
                <a:gd name="T31" fmla="*/ 5 h 26"/>
                <a:gd name="T32" fmla="*/ 53 w 57"/>
                <a:gd name="T33" fmla="*/ 10 h 26"/>
                <a:gd name="T34" fmla="*/ 57 w 57"/>
                <a:gd name="T35" fmla="*/ 8 h 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7"/>
                <a:gd name="T55" fmla="*/ 0 h 26"/>
                <a:gd name="T56" fmla="*/ 57 w 57"/>
                <a:gd name="T57" fmla="*/ 26 h 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7" h="26">
                  <a:moveTo>
                    <a:pt x="57" y="8"/>
                  </a:moveTo>
                  <a:lnTo>
                    <a:pt x="56" y="7"/>
                  </a:lnTo>
                  <a:lnTo>
                    <a:pt x="51" y="5"/>
                  </a:lnTo>
                  <a:lnTo>
                    <a:pt x="44" y="2"/>
                  </a:lnTo>
                  <a:lnTo>
                    <a:pt x="36" y="0"/>
                  </a:lnTo>
                  <a:lnTo>
                    <a:pt x="27" y="0"/>
                  </a:lnTo>
                  <a:lnTo>
                    <a:pt x="17" y="5"/>
                  </a:lnTo>
                  <a:lnTo>
                    <a:pt x="8" y="12"/>
                  </a:lnTo>
                  <a:lnTo>
                    <a:pt x="0" y="26"/>
                  </a:lnTo>
                  <a:lnTo>
                    <a:pt x="2" y="25"/>
                  </a:lnTo>
                  <a:lnTo>
                    <a:pt x="4" y="20"/>
                  </a:lnTo>
                  <a:lnTo>
                    <a:pt x="8" y="16"/>
                  </a:lnTo>
                  <a:lnTo>
                    <a:pt x="15" y="10"/>
                  </a:lnTo>
                  <a:lnTo>
                    <a:pt x="22" y="6"/>
                  </a:lnTo>
                  <a:lnTo>
                    <a:pt x="31" y="4"/>
                  </a:lnTo>
                  <a:lnTo>
                    <a:pt x="42" y="5"/>
                  </a:lnTo>
                  <a:lnTo>
                    <a:pt x="53" y="10"/>
                  </a:lnTo>
                  <a:lnTo>
                    <a:pt x="57" y="8"/>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013" name="Freeform 230">
              <a:extLst>
                <a:ext uri="{FF2B5EF4-FFF2-40B4-BE49-F238E27FC236}">
                  <a16:creationId xmlns:a16="http://schemas.microsoft.com/office/drawing/2014/main" id="{F90C702C-F47D-0232-FE77-6B6F47425E8C}"/>
                </a:ext>
              </a:extLst>
            </p:cNvPr>
            <p:cNvSpPr>
              <a:spLocks/>
            </p:cNvSpPr>
            <p:nvPr/>
          </p:nvSpPr>
          <p:spPr bwMode="auto">
            <a:xfrm>
              <a:off x="2385" y="1229"/>
              <a:ext cx="29" cy="21"/>
            </a:xfrm>
            <a:custGeom>
              <a:avLst/>
              <a:gdLst>
                <a:gd name="T0" fmla="*/ 24 w 29"/>
                <a:gd name="T1" fmla="*/ 2 h 21"/>
                <a:gd name="T2" fmla="*/ 24 w 29"/>
                <a:gd name="T3" fmla="*/ 4 h 21"/>
                <a:gd name="T4" fmla="*/ 23 w 29"/>
                <a:gd name="T5" fmla="*/ 8 h 21"/>
                <a:gd name="T6" fmla="*/ 15 w 29"/>
                <a:gd name="T7" fmla="*/ 15 h 21"/>
                <a:gd name="T8" fmla="*/ 0 w 29"/>
                <a:gd name="T9" fmla="*/ 21 h 21"/>
                <a:gd name="T10" fmla="*/ 5 w 29"/>
                <a:gd name="T11" fmla="*/ 20 h 21"/>
                <a:gd name="T12" fmla="*/ 15 w 29"/>
                <a:gd name="T13" fmla="*/ 17 h 21"/>
                <a:gd name="T14" fmla="*/ 25 w 29"/>
                <a:gd name="T15" fmla="*/ 11 h 21"/>
                <a:gd name="T16" fmla="*/ 29 w 29"/>
                <a:gd name="T17" fmla="*/ 0 h 21"/>
                <a:gd name="T18" fmla="*/ 24 w 29"/>
                <a:gd name="T19" fmla="*/ 2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21"/>
                <a:gd name="T32" fmla="*/ 29 w 29"/>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21">
                  <a:moveTo>
                    <a:pt x="24" y="2"/>
                  </a:moveTo>
                  <a:lnTo>
                    <a:pt x="24" y="4"/>
                  </a:lnTo>
                  <a:lnTo>
                    <a:pt x="23" y="8"/>
                  </a:lnTo>
                  <a:lnTo>
                    <a:pt x="15" y="15"/>
                  </a:lnTo>
                  <a:lnTo>
                    <a:pt x="0" y="21"/>
                  </a:lnTo>
                  <a:lnTo>
                    <a:pt x="5" y="20"/>
                  </a:lnTo>
                  <a:lnTo>
                    <a:pt x="15" y="17"/>
                  </a:lnTo>
                  <a:lnTo>
                    <a:pt x="25" y="11"/>
                  </a:lnTo>
                  <a:lnTo>
                    <a:pt x="29" y="0"/>
                  </a:lnTo>
                  <a:lnTo>
                    <a:pt x="24"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014" name="Freeform 231">
              <a:extLst>
                <a:ext uri="{FF2B5EF4-FFF2-40B4-BE49-F238E27FC236}">
                  <a16:creationId xmlns:a16="http://schemas.microsoft.com/office/drawing/2014/main" id="{7AA660BC-2423-55D0-0636-8366B5EE8E75}"/>
                </a:ext>
              </a:extLst>
            </p:cNvPr>
            <p:cNvSpPr>
              <a:spLocks/>
            </p:cNvSpPr>
            <p:nvPr/>
          </p:nvSpPr>
          <p:spPr bwMode="auto">
            <a:xfrm>
              <a:off x="2354" y="1221"/>
              <a:ext cx="64" cy="28"/>
            </a:xfrm>
            <a:custGeom>
              <a:avLst/>
              <a:gdLst>
                <a:gd name="T0" fmla="*/ 0 w 64"/>
                <a:gd name="T1" fmla="*/ 28 h 28"/>
                <a:gd name="T2" fmla="*/ 0 w 64"/>
                <a:gd name="T3" fmla="*/ 27 h 28"/>
                <a:gd name="T4" fmla="*/ 2 w 64"/>
                <a:gd name="T5" fmla="*/ 25 h 28"/>
                <a:gd name="T6" fmla="*/ 6 w 64"/>
                <a:gd name="T7" fmla="*/ 23 h 28"/>
                <a:gd name="T8" fmla="*/ 10 w 64"/>
                <a:gd name="T9" fmla="*/ 19 h 28"/>
                <a:gd name="T10" fmla="*/ 17 w 64"/>
                <a:gd name="T11" fmla="*/ 16 h 28"/>
                <a:gd name="T12" fmla="*/ 25 w 64"/>
                <a:gd name="T13" fmla="*/ 12 h 28"/>
                <a:gd name="T14" fmla="*/ 36 w 64"/>
                <a:gd name="T15" fmla="*/ 9 h 28"/>
                <a:gd name="T16" fmla="*/ 48 w 64"/>
                <a:gd name="T17" fmla="*/ 8 h 28"/>
                <a:gd name="T18" fmla="*/ 56 w 64"/>
                <a:gd name="T19" fmla="*/ 6 h 28"/>
                <a:gd name="T20" fmla="*/ 60 w 64"/>
                <a:gd name="T21" fmla="*/ 4 h 28"/>
                <a:gd name="T22" fmla="*/ 63 w 64"/>
                <a:gd name="T23" fmla="*/ 1 h 28"/>
                <a:gd name="T24" fmla="*/ 64 w 64"/>
                <a:gd name="T25" fmla="*/ 0 h 28"/>
                <a:gd name="T26" fmla="*/ 64 w 64"/>
                <a:gd name="T27" fmla="*/ 1 h 28"/>
                <a:gd name="T28" fmla="*/ 63 w 64"/>
                <a:gd name="T29" fmla="*/ 6 h 28"/>
                <a:gd name="T30" fmla="*/ 58 w 64"/>
                <a:gd name="T31" fmla="*/ 9 h 28"/>
                <a:gd name="T32" fmla="*/ 47 w 64"/>
                <a:gd name="T33" fmla="*/ 12 h 28"/>
                <a:gd name="T34" fmla="*/ 37 w 64"/>
                <a:gd name="T35" fmla="*/ 15 h 28"/>
                <a:gd name="T36" fmla="*/ 27 w 64"/>
                <a:gd name="T37" fmla="*/ 17 h 28"/>
                <a:gd name="T38" fmla="*/ 19 w 64"/>
                <a:gd name="T39" fmla="*/ 19 h 28"/>
                <a:gd name="T40" fmla="*/ 12 w 64"/>
                <a:gd name="T41" fmla="*/ 21 h 28"/>
                <a:gd name="T42" fmla="*/ 7 w 64"/>
                <a:gd name="T43" fmla="*/ 25 h 28"/>
                <a:gd name="T44" fmla="*/ 4 w 64"/>
                <a:gd name="T45" fmla="*/ 26 h 28"/>
                <a:gd name="T46" fmla="*/ 1 w 64"/>
                <a:gd name="T47" fmla="*/ 28 h 28"/>
                <a:gd name="T48" fmla="*/ 0 w 64"/>
                <a:gd name="T49" fmla="*/ 28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4"/>
                <a:gd name="T76" fmla="*/ 0 h 28"/>
                <a:gd name="T77" fmla="*/ 64 w 64"/>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4" h="28">
                  <a:moveTo>
                    <a:pt x="0" y="28"/>
                  </a:moveTo>
                  <a:lnTo>
                    <a:pt x="0" y="27"/>
                  </a:lnTo>
                  <a:lnTo>
                    <a:pt x="2" y="25"/>
                  </a:lnTo>
                  <a:lnTo>
                    <a:pt x="6" y="23"/>
                  </a:lnTo>
                  <a:lnTo>
                    <a:pt x="10" y="19"/>
                  </a:lnTo>
                  <a:lnTo>
                    <a:pt x="17" y="16"/>
                  </a:lnTo>
                  <a:lnTo>
                    <a:pt x="25" y="12"/>
                  </a:lnTo>
                  <a:lnTo>
                    <a:pt x="36" y="9"/>
                  </a:lnTo>
                  <a:lnTo>
                    <a:pt x="48" y="8"/>
                  </a:lnTo>
                  <a:lnTo>
                    <a:pt x="56" y="6"/>
                  </a:lnTo>
                  <a:lnTo>
                    <a:pt x="60" y="4"/>
                  </a:lnTo>
                  <a:lnTo>
                    <a:pt x="63" y="1"/>
                  </a:lnTo>
                  <a:lnTo>
                    <a:pt x="64" y="0"/>
                  </a:lnTo>
                  <a:lnTo>
                    <a:pt x="64" y="1"/>
                  </a:lnTo>
                  <a:lnTo>
                    <a:pt x="63" y="6"/>
                  </a:lnTo>
                  <a:lnTo>
                    <a:pt x="58" y="9"/>
                  </a:lnTo>
                  <a:lnTo>
                    <a:pt x="47" y="12"/>
                  </a:lnTo>
                  <a:lnTo>
                    <a:pt x="37" y="15"/>
                  </a:lnTo>
                  <a:lnTo>
                    <a:pt x="27" y="17"/>
                  </a:lnTo>
                  <a:lnTo>
                    <a:pt x="19" y="19"/>
                  </a:lnTo>
                  <a:lnTo>
                    <a:pt x="12" y="21"/>
                  </a:lnTo>
                  <a:lnTo>
                    <a:pt x="7" y="25"/>
                  </a:lnTo>
                  <a:lnTo>
                    <a:pt x="4" y="26"/>
                  </a:lnTo>
                  <a:lnTo>
                    <a:pt x="1" y="28"/>
                  </a:lnTo>
                  <a:lnTo>
                    <a:pt x="0"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015" name="Freeform 232">
              <a:extLst>
                <a:ext uri="{FF2B5EF4-FFF2-40B4-BE49-F238E27FC236}">
                  <a16:creationId xmlns:a16="http://schemas.microsoft.com/office/drawing/2014/main" id="{26DC72A5-5394-E696-9B49-A3ACFE00C86E}"/>
                </a:ext>
              </a:extLst>
            </p:cNvPr>
            <p:cNvSpPr>
              <a:spLocks/>
            </p:cNvSpPr>
            <p:nvPr/>
          </p:nvSpPr>
          <p:spPr bwMode="auto">
            <a:xfrm>
              <a:off x="2266" y="1237"/>
              <a:ext cx="59" cy="18"/>
            </a:xfrm>
            <a:custGeom>
              <a:avLst/>
              <a:gdLst>
                <a:gd name="T0" fmla="*/ 31 w 59"/>
                <a:gd name="T1" fmla="*/ 12 h 18"/>
                <a:gd name="T2" fmla="*/ 46 w 59"/>
                <a:gd name="T3" fmla="*/ 13 h 18"/>
                <a:gd name="T4" fmla="*/ 54 w 59"/>
                <a:gd name="T5" fmla="*/ 14 h 18"/>
                <a:gd name="T6" fmla="*/ 58 w 59"/>
                <a:gd name="T7" fmla="*/ 17 h 18"/>
                <a:gd name="T8" fmla="*/ 59 w 59"/>
                <a:gd name="T9" fmla="*/ 18 h 18"/>
                <a:gd name="T10" fmla="*/ 58 w 59"/>
                <a:gd name="T11" fmla="*/ 17 h 18"/>
                <a:gd name="T12" fmla="*/ 55 w 59"/>
                <a:gd name="T13" fmla="*/ 12 h 18"/>
                <a:gd name="T14" fmla="*/ 49 w 59"/>
                <a:gd name="T15" fmla="*/ 8 h 18"/>
                <a:gd name="T16" fmla="*/ 41 w 59"/>
                <a:gd name="T17" fmla="*/ 2 h 18"/>
                <a:gd name="T18" fmla="*/ 32 w 59"/>
                <a:gd name="T19" fmla="*/ 0 h 18"/>
                <a:gd name="T20" fmla="*/ 22 w 59"/>
                <a:gd name="T21" fmla="*/ 0 h 18"/>
                <a:gd name="T22" fmla="*/ 11 w 59"/>
                <a:gd name="T23" fmla="*/ 4 h 18"/>
                <a:gd name="T24" fmla="*/ 0 w 59"/>
                <a:gd name="T25" fmla="*/ 14 h 18"/>
                <a:gd name="T26" fmla="*/ 2 w 59"/>
                <a:gd name="T27" fmla="*/ 14 h 18"/>
                <a:gd name="T28" fmla="*/ 8 w 59"/>
                <a:gd name="T29" fmla="*/ 13 h 18"/>
                <a:gd name="T30" fmla="*/ 17 w 59"/>
                <a:gd name="T31" fmla="*/ 13 h 18"/>
                <a:gd name="T32" fmla="*/ 31 w 59"/>
                <a:gd name="T33" fmla="*/ 12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9"/>
                <a:gd name="T52" fmla="*/ 0 h 18"/>
                <a:gd name="T53" fmla="*/ 59 w 59"/>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9" h="18">
                  <a:moveTo>
                    <a:pt x="31" y="12"/>
                  </a:moveTo>
                  <a:lnTo>
                    <a:pt x="46" y="13"/>
                  </a:lnTo>
                  <a:lnTo>
                    <a:pt x="54" y="14"/>
                  </a:lnTo>
                  <a:lnTo>
                    <a:pt x="58" y="17"/>
                  </a:lnTo>
                  <a:lnTo>
                    <a:pt x="59" y="18"/>
                  </a:lnTo>
                  <a:lnTo>
                    <a:pt x="58" y="17"/>
                  </a:lnTo>
                  <a:lnTo>
                    <a:pt x="55" y="12"/>
                  </a:lnTo>
                  <a:lnTo>
                    <a:pt x="49" y="8"/>
                  </a:lnTo>
                  <a:lnTo>
                    <a:pt x="41" y="2"/>
                  </a:lnTo>
                  <a:lnTo>
                    <a:pt x="32" y="0"/>
                  </a:lnTo>
                  <a:lnTo>
                    <a:pt x="22" y="0"/>
                  </a:lnTo>
                  <a:lnTo>
                    <a:pt x="11" y="4"/>
                  </a:lnTo>
                  <a:lnTo>
                    <a:pt x="0" y="14"/>
                  </a:lnTo>
                  <a:lnTo>
                    <a:pt x="2" y="14"/>
                  </a:lnTo>
                  <a:lnTo>
                    <a:pt x="8" y="13"/>
                  </a:lnTo>
                  <a:lnTo>
                    <a:pt x="17" y="13"/>
                  </a:lnTo>
                  <a:lnTo>
                    <a:pt x="31" y="12"/>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016" name="Freeform 233">
              <a:extLst>
                <a:ext uri="{FF2B5EF4-FFF2-40B4-BE49-F238E27FC236}">
                  <a16:creationId xmlns:a16="http://schemas.microsoft.com/office/drawing/2014/main" id="{75AC1A12-76B7-0823-BE24-9A8D4EB05280}"/>
                </a:ext>
              </a:extLst>
            </p:cNvPr>
            <p:cNvSpPr>
              <a:spLocks/>
            </p:cNvSpPr>
            <p:nvPr/>
          </p:nvSpPr>
          <p:spPr bwMode="auto">
            <a:xfrm>
              <a:off x="2263" y="1235"/>
              <a:ext cx="60" cy="17"/>
            </a:xfrm>
            <a:custGeom>
              <a:avLst/>
              <a:gdLst>
                <a:gd name="T0" fmla="*/ 0 w 60"/>
                <a:gd name="T1" fmla="*/ 15 h 17"/>
                <a:gd name="T2" fmla="*/ 1 w 60"/>
                <a:gd name="T3" fmla="*/ 14 h 17"/>
                <a:gd name="T4" fmla="*/ 5 w 60"/>
                <a:gd name="T5" fmla="*/ 11 h 17"/>
                <a:gd name="T6" fmla="*/ 11 w 60"/>
                <a:gd name="T7" fmla="*/ 6 h 17"/>
                <a:gd name="T8" fmla="*/ 19 w 60"/>
                <a:gd name="T9" fmla="*/ 2 h 17"/>
                <a:gd name="T10" fmla="*/ 28 w 60"/>
                <a:gd name="T11" fmla="*/ 0 h 17"/>
                <a:gd name="T12" fmla="*/ 38 w 60"/>
                <a:gd name="T13" fmla="*/ 1 h 17"/>
                <a:gd name="T14" fmla="*/ 49 w 60"/>
                <a:gd name="T15" fmla="*/ 6 h 17"/>
                <a:gd name="T16" fmla="*/ 60 w 60"/>
                <a:gd name="T17" fmla="*/ 17 h 17"/>
                <a:gd name="T18" fmla="*/ 59 w 60"/>
                <a:gd name="T19" fmla="*/ 16 h 17"/>
                <a:gd name="T20" fmla="*/ 55 w 60"/>
                <a:gd name="T21" fmla="*/ 13 h 17"/>
                <a:gd name="T22" fmla="*/ 50 w 60"/>
                <a:gd name="T23" fmla="*/ 10 h 17"/>
                <a:gd name="T24" fmla="*/ 42 w 60"/>
                <a:gd name="T25" fmla="*/ 6 h 17"/>
                <a:gd name="T26" fmla="*/ 33 w 60"/>
                <a:gd name="T27" fmla="*/ 4 h 17"/>
                <a:gd name="T28" fmla="*/ 24 w 60"/>
                <a:gd name="T29" fmla="*/ 4 h 17"/>
                <a:gd name="T30" fmla="*/ 14 w 60"/>
                <a:gd name="T31" fmla="*/ 9 h 17"/>
                <a:gd name="T32" fmla="*/ 4 w 60"/>
                <a:gd name="T33" fmla="*/ 16 h 17"/>
                <a:gd name="T34" fmla="*/ 0 w 60"/>
                <a:gd name="T35" fmla="*/ 15 h 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0"/>
                <a:gd name="T55" fmla="*/ 0 h 17"/>
                <a:gd name="T56" fmla="*/ 60 w 60"/>
                <a:gd name="T57" fmla="*/ 17 h 1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0" h="17">
                  <a:moveTo>
                    <a:pt x="0" y="15"/>
                  </a:moveTo>
                  <a:lnTo>
                    <a:pt x="1" y="14"/>
                  </a:lnTo>
                  <a:lnTo>
                    <a:pt x="5" y="11"/>
                  </a:lnTo>
                  <a:lnTo>
                    <a:pt x="11" y="6"/>
                  </a:lnTo>
                  <a:lnTo>
                    <a:pt x="19" y="2"/>
                  </a:lnTo>
                  <a:lnTo>
                    <a:pt x="28" y="0"/>
                  </a:lnTo>
                  <a:lnTo>
                    <a:pt x="38" y="1"/>
                  </a:lnTo>
                  <a:lnTo>
                    <a:pt x="49" y="6"/>
                  </a:lnTo>
                  <a:lnTo>
                    <a:pt x="60" y="17"/>
                  </a:lnTo>
                  <a:lnTo>
                    <a:pt x="59" y="16"/>
                  </a:lnTo>
                  <a:lnTo>
                    <a:pt x="55" y="13"/>
                  </a:lnTo>
                  <a:lnTo>
                    <a:pt x="50" y="10"/>
                  </a:lnTo>
                  <a:lnTo>
                    <a:pt x="42" y="6"/>
                  </a:lnTo>
                  <a:lnTo>
                    <a:pt x="33" y="4"/>
                  </a:lnTo>
                  <a:lnTo>
                    <a:pt x="24" y="4"/>
                  </a:lnTo>
                  <a:lnTo>
                    <a:pt x="14" y="9"/>
                  </a:lnTo>
                  <a:lnTo>
                    <a:pt x="4" y="16"/>
                  </a:lnTo>
                  <a:lnTo>
                    <a:pt x="0" y="15"/>
                  </a:lnTo>
                  <a:close/>
                </a:path>
              </a:pathLst>
            </a:custGeom>
            <a:solidFill>
              <a:srgbClr val="FFA8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017" name="Freeform 234">
              <a:extLst>
                <a:ext uri="{FF2B5EF4-FFF2-40B4-BE49-F238E27FC236}">
                  <a16:creationId xmlns:a16="http://schemas.microsoft.com/office/drawing/2014/main" id="{E312F525-8DFC-C249-5998-B281D8D103A6}"/>
                </a:ext>
              </a:extLst>
            </p:cNvPr>
            <p:cNvSpPr>
              <a:spLocks/>
            </p:cNvSpPr>
            <p:nvPr/>
          </p:nvSpPr>
          <p:spPr bwMode="auto">
            <a:xfrm>
              <a:off x="2267" y="1247"/>
              <a:ext cx="58" cy="17"/>
            </a:xfrm>
            <a:custGeom>
              <a:avLst/>
              <a:gdLst>
                <a:gd name="T0" fmla="*/ 16 w 58"/>
                <a:gd name="T1" fmla="*/ 16 h 17"/>
                <a:gd name="T2" fmla="*/ 22 w 58"/>
                <a:gd name="T3" fmla="*/ 17 h 17"/>
                <a:gd name="T4" fmla="*/ 28 w 58"/>
                <a:gd name="T5" fmla="*/ 17 h 17"/>
                <a:gd name="T6" fmla="*/ 34 w 58"/>
                <a:gd name="T7" fmla="*/ 16 h 17"/>
                <a:gd name="T8" fmla="*/ 38 w 58"/>
                <a:gd name="T9" fmla="*/ 14 h 17"/>
                <a:gd name="T10" fmla="*/ 43 w 58"/>
                <a:gd name="T11" fmla="*/ 13 h 17"/>
                <a:gd name="T12" fmla="*/ 47 w 58"/>
                <a:gd name="T13" fmla="*/ 12 h 17"/>
                <a:gd name="T14" fmla="*/ 53 w 58"/>
                <a:gd name="T15" fmla="*/ 10 h 17"/>
                <a:gd name="T16" fmla="*/ 58 w 58"/>
                <a:gd name="T17" fmla="*/ 8 h 17"/>
                <a:gd name="T18" fmla="*/ 56 w 58"/>
                <a:gd name="T19" fmla="*/ 7 h 17"/>
                <a:gd name="T20" fmla="*/ 51 w 58"/>
                <a:gd name="T21" fmla="*/ 5 h 17"/>
                <a:gd name="T22" fmla="*/ 44 w 58"/>
                <a:gd name="T23" fmla="*/ 3 h 17"/>
                <a:gd name="T24" fmla="*/ 35 w 58"/>
                <a:gd name="T25" fmla="*/ 1 h 17"/>
                <a:gd name="T26" fmla="*/ 26 w 58"/>
                <a:gd name="T27" fmla="*/ 0 h 17"/>
                <a:gd name="T28" fmla="*/ 16 w 58"/>
                <a:gd name="T29" fmla="*/ 0 h 17"/>
                <a:gd name="T30" fmla="*/ 7 w 58"/>
                <a:gd name="T31" fmla="*/ 1 h 17"/>
                <a:gd name="T32" fmla="*/ 0 w 58"/>
                <a:gd name="T33" fmla="*/ 5 h 17"/>
                <a:gd name="T34" fmla="*/ 0 w 58"/>
                <a:gd name="T35" fmla="*/ 7 h 17"/>
                <a:gd name="T36" fmla="*/ 1 w 58"/>
                <a:gd name="T37" fmla="*/ 9 h 17"/>
                <a:gd name="T38" fmla="*/ 6 w 58"/>
                <a:gd name="T39" fmla="*/ 12 h 17"/>
                <a:gd name="T40" fmla="*/ 16 w 58"/>
                <a:gd name="T41" fmla="*/ 16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8"/>
                <a:gd name="T64" fmla="*/ 0 h 17"/>
                <a:gd name="T65" fmla="*/ 58 w 58"/>
                <a:gd name="T66" fmla="*/ 17 h 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8" h="17">
                  <a:moveTo>
                    <a:pt x="16" y="16"/>
                  </a:moveTo>
                  <a:lnTo>
                    <a:pt x="22" y="17"/>
                  </a:lnTo>
                  <a:lnTo>
                    <a:pt x="28" y="17"/>
                  </a:lnTo>
                  <a:lnTo>
                    <a:pt x="34" y="16"/>
                  </a:lnTo>
                  <a:lnTo>
                    <a:pt x="38" y="14"/>
                  </a:lnTo>
                  <a:lnTo>
                    <a:pt x="43" y="13"/>
                  </a:lnTo>
                  <a:lnTo>
                    <a:pt x="47" y="12"/>
                  </a:lnTo>
                  <a:lnTo>
                    <a:pt x="53" y="10"/>
                  </a:lnTo>
                  <a:lnTo>
                    <a:pt x="58" y="8"/>
                  </a:lnTo>
                  <a:lnTo>
                    <a:pt x="56" y="7"/>
                  </a:lnTo>
                  <a:lnTo>
                    <a:pt x="51" y="5"/>
                  </a:lnTo>
                  <a:lnTo>
                    <a:pt x="44" y="3"/>
                  </a:lnTo>
                  <a:lnTo>
                    <a:pt x="35" y="1"/>
                  </a:lnTo>
                  <a:lnTo>
                    <a:pt x="26" y="0"/>
                  </a:lnTo>
                  <a:lnTo>
                    <a:pt x="16" y="0"/>
                  </a:lnTo>
                  <a:lnTo>
                    <a:pt x="7" y="1"/>
                  </a:lnTo>
                  <a:lnTo>
                    <a:pt x="0" y="5"/>
                  </a:lnTo>
                  <a:lnTo>
                    <a:pt x="0" y="7"/>
                  </a:lnTo>
                  <a:lnTo>
                    <a:pt x="1" y="9"/>
                  </a:lnTo>
                  <a:lnTo>
                    <a:pt x="6" y="12"/>
                  </a:lnTo>
                  <a:lnTo>
                    <a:pt x="16"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018" name="Freeform 235">
              <a:extLst>
                <a:ext uri="{FF2B5EF4-FFF2-40B4-BE49-F238E27FC236}">
                  <a16:creationId xmlns:a16="http://schemas.microsoft.com/office/drawing/2014/main" id="{F19BC450-93A8-DEF7-AD3C-2BE7E73015E4}"/>
                </a:ext>
              </a:extLst>
            </p:cNvPr>
            <p:cNvSpPr>
              <a:spLocks/>
            </p:cNvSpPr>
            <p:nvPr/>
          </p:nvSpPr>
          <p:spPr bwMode="auto">
            <a:xfrm>
              <a:off x="2297" y="1249"/>
              <a:ext cx="15" cy="12"/>
            </a:xfrm>
            <a:custGeom>
              <a:avLst/>
              <a:gdLst>
                <a:gd name="T0" fmla="*/ 0 w 15"/>
                <a:gd name="T1" fmla="*/ 6 h 12"/>
                <a:gd name="T2" fmla="*/ 1 w 15"/>
                <a:gd name="T3" fmla="*/ 9 h 12"/>
                <a:gd name="T4" fmla="*/ 2 w 15"/>
                <a:gd name="T5" fmla="*/ 10 h 12"/>
                <a:gd name="T6" fmla="*/ 6 w 15"/>
                <a:gd name="T7" fmla="*/ 12 h 12"/>
                <a:gd name="T8" fmla="*/ 8 w 15"/>
                <a:gd name="T9" fmla="*/ 12 h 12"/>
                <a:gd name="T10" fmla="*/ 11 w 15"/>
                <a:gd name="T11" fmla="*/ 11 h 12"/>
                <a:gd name="T12" fmla="*/ 14 w 15"/>
                <a:gd name="T13" fmla="*/ 9 h 12"/>
                <a:gd name="T14" fmla="*/ 15 w 15"/>
                <a:gd name="T15" fmla="*/ 7 h 12"/>
                <a:gd name="T16" fmla="*/ 15 w 15"/>
                <a:gd name="T17" fmla="*/ 3 h 12"/>
                <a:gd name="T18" fmla="*/ 14 w 15"/>
                <a:gd name="T19" fmla="*/ 2 h 12"/>
                <a:gd name="T20" fmla="*/ 13 w 15"/>
                <a:gd name="T21" fmla="*/ 1 h 12"/>
                <a:gd name="T22" fmla="*/ 9 w 15"/>
                <a:gd name="T23" fmla="*/ 0 h 12"/>
                <a:gd name="T24" fmla="*/ 6 w 15"/>
                <a:gd name="T25" fmla="*/ 0 h 12"/>
                <a:gd name="T26" fmla="*/ 4 w 15"/>
                <a:gd name="T27" fmla="*/ 1 h 12"/>
                <a:gd name="T28" fmla="*/ 1 w 15"/>
                <a:gd name="T29" fmla="*/ 1 h 12"/>
                <a:gd name="T30" fmla="*/ 0 w 15"/>
                <a:gd name="T31" fmla="*/ 3 h 12"/>
                <a:gd name="T32" fmla="*/ 0 w 15"/>
                <a:gd name="T33" fmla="*/ 6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
                <a:gd name="T52" fmla="*/ 0 h 12"/>
                <a:gd name="T53" fmla="*/ 15 w 15"/>
                <a:gd name="T54" fmla="*/ 12 h 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 h="12">
                  <a:moveTo>
                    <a:pt x="0" y="6"/>
                  </a:moveTo>
                  <a:lnTo>
                    <a:pt x="1" y="9"/>
                  </a:lnTo>
                  <a:lnTo>
                    <a:pt x="2" y="10"/>
                  </a:lnTo>
                  <a:lnTo>
                    <a:pt x="6" y="12"/>
                  </a:lnTo>
                  <a:lnTo>
                    <a:pt x="8" y="12"/>
                  </a:lnTo>
                  <a:lnTo>
                    <a:pt x="11" y="11"/>
                  </a:lnTo>
                  <a:lnTo>
                    <a:pt x="14" y="9"/>
                  </a:lnTo>
                  <a:lnTo>
                    <a:pt x="15" y="7"/>
                  </a:lnTo>
                  <a:lnTo>
                    <a:pt x="15" y="3"/>
                  </a:lnTo>
                  <a:lnTo>
                    <a:pt x="14" y="2"/>
                  </a:lnTo>
                  <a:lnTo>
                    <a:pt x="13" y="1"/>
                  </a:lnTo>
                  <a:lnTo>
                    <a:pt x="9" y="0"/>
                  </a:lnTo>
                  <a:lnTo>
                    <a:pt x="6" y="0"/>
                  </a:lnTo>
                  <a:lnTo>
                    <a:pt x="4" y="1"/>
                  </a:lnTo>
                  <a:lnTo>
                    <a:pt x="1" y="1"/>
                  </a:lnTo>
                  <a:lnTo>
                    <a:pt x="0" y="3"/>
                  </a:lnTo>
                  <a:lnTo>
                    <a:pt x="0" y="6"/>
                  </a:lnTo>
                  <a:close/>
                </a:path>
              </a:pathLst>
            </a:custGeom>
            <a:solidFill>
              <a:srgbClr val="3891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019" name="Freeform 236">
              <a:extLst>
                <a:ext uri="{FF2B5EF4-FFF2-40B4-BE49-F238E27FC236}">
                  <a16:creationId xmlns:a16="http://schemas.microsoft.com/office/drawing/2014/main" id="{7A6CC226-F5ED-FB8A-DFAF-ACF933447DA9}"/>
                </a:ext>
              </a:extLst>
            </p:cNvPr>
            <p:cNvSpPr>
              <a:spLocks/>
            </p:cNvSpPr>
            <p:nvPr/>
          </p:nvSpPr>
          <p:spPr bwMode="auto">
            <a:xfrm>
              <a:off x="2306" y="1251"/>
              <a:ext cx="4" cy="4"/>
            </a:xfrm>
            <a:custGeom>
              <a:avLst/>
              <a:gdLst>
                <a:gd name="T0" fmla="*/ 4 w 4"/>
                <a:gd name="T1" fmla="*/ 3 h 4"/>
                <a:gd name="T2" fmla="*/ 4 w 4"/>
                <a:gd name="T3" fmla="*/ 3 h 4"/>
                <a:gd name="T4" fmla="*/ 4 w 4"/>
                <a:gd name="T5" fmla="*/ 3 h 4"/>
                <a:gd name="T6" fmla="*/ 4 w 4"/>
                <a:gd name="T7" fmla="*/ 4 h 4"/>
                <a:gd name="T8" fmla="*/ 2 w 4"/>
                <a:gd name="T9" fmla="*/ 4 h 4"/>
                <a:gd name="T10" fmla="*/ 1 w 4"/>
                <a:gd name="T11" fmla="*/ 4 h 4"/>
                <a:gd name="T12" fmla="*/ 1 w 4"/>
                <a:gd name="T13" fmla="*/ 4 h 4"/>
                <a:gd name="T14" fmla="*/ 0 w 4"/>
                <a:gd name="T15" fmla="*/ 4 h 4"/>
                <a:gd name="T16" fmla="*/ 0 w 4"/>
                <a:gd name="T17" fmla="*/ 3 h 4"/>
                <a:gd name="T18" fmla="*/ 0 w 4"/>
                <a:gd name="T19" fmla="*/ 1 h 4"/>
                <a:gd name="T20" fmla="*/ 0 w 4"/>
                <a:gd name="T21" fmla="*/ 1 h 4"/>
                <a:gd name="T22" fmla="*/ 0 w 4"/>
                <a:gd name="T23" fmla="*/ 1 h 4"/>
                <a:gd name="T24" fmla="*/ 1 w 4"/>
                <a:gd name="T25" fmla="*/ 0 h 4"/>
                <a:gd name="T26" fmla="*/ 2 w 4"/>
                <a:gd name="T27" fmla="*/ 0 h 4"/>
                <a:gd name="T28" fmla="*/ 2 w 4"/>
                <a:gd name="T29" fmla="*/ 1 h 4"/>
                <a:gd name="T30" fmla="*/ 4 w 4"/>
                <a:gd name="T31" fmla="*/ 1 h 4"/>
                <a:gd name="T32" fmla="*/ 4 w 4"/>
                <a:gd name="T33" fmla="*/ 3 h 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
                <a:gd name="T52" fmla="*/ 0 h 4"/>
                <a:gd name="T53" fmla="*/ 4 w 4"/>
                <a:gd name="T54" fmla="*/ 4 h 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 h="4">
                  <a:moveTo>
                    <a:pt x="4" y="3"/>
                  </a:moveTo>
                  <a:lnTo>
                    <a:pt x="4" y="3"/>
                  </a:lnTo>
                  <a:lnTo>
                    <a:pt x="4" y="4"/>
                  </a:lnTo>
                  <a:lnTo>
                    <a:pt x="2" y="4"/>
                  </a:lnTo>
                  <a:lnTo>
                    <a:pt x="1" y="4"/>
                  </a:lnTo>
                  <a:lnTo>
                    <a:pt x="0" y="4"/>
                  </a:lnTo>
                  <a:lnTo>
                    <a:pt x="0" y="3"/>
                  </a:lnTo>
                  <a:lnTo>
                    <a:pt x="0" y="1"/>
                  </a:lnTo>
                  <a:lnTo>
                    <a:pt x="1" y="0"/>
                  </a:lnTo>
                  <a:lnTo>
                    <a:pt x="2" y="0"/>
                  </a:lnTo>
                  <a:lnTo>
                    <a:pt x="2" y="1"/>
                  </a:lnTo>
                  <a:lnTo>
                    <a:pt x="4" y="1"/>
                  </a:lnTo>
                  <a:lnTo>
                    <a:pt x="4"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020" name="Freeform 237">
              <a:extLst>
                <a:ext uri="{FF2B5EF4-FFF2-40B4-BE49-F238E27FC236}">
                  <a16:creationId xmlns:a16="http://schemas.microsoft.com/office/drawing/2014/main" id="{ABCD02EC-F298-9DC3-E77F-F6A99B0DB004}"/>
                </a:ext>
              </a:extLst>
            </p:cNvPr>
            <p:cNvSpPr>
              <a:spLocks/>
            </p:cNvSpPr>
            <p:nvPr/>
          </p:nvSpPr>
          <p:spPr bwMode="auto">
            <a:xfrm>
              <a:off x="2256" y="1160"/>
              <a:ext cx="57" cy="183"/>
            </a:xfrm>
            <a:custGeom>
              <a:avLst/>
              <a:gdLst>
                <a:gd name="T0" fmla="*/ 7 w 57"/>
                <a:gd name="T1" fmla="*/ 29 h 183"/>
                <a:gd name="T2" fmla="*/ 9 w 57"/>
                <a:gd name="T3" fmla="*/ 22 h 183"/>
                <a:gd name="T4" fmla="*/ 11 w 57"/>
                <a:gd name="T5" fmla="*/ 17 h 183"/>
                <a:gd name="T6" fmla="*/ 16 w 57"/>
                <a:gd name="T7" fmla="*/ 11 h 183"/>
                <a:gd name="T8" fmla="*/ 20 w 57"/>
                <a:gd name="T9" fmla="*/ 7 h 183"/>
                <a:gd name="T10" fmla="*/ 27 w 57"/>
                <a:gd name="T11" fmla="*/ 3 h 183"/>
                <a:gd name="T12" fmla="*/ 35 w 57"/>
                <a:gd name="T13" fmla="*/ 1 h 183"/>
                <a:gd name="T14" fmla="*/ 45 w 57"/>
                <a:gd name="T15" fmla="*/ 0 h 183"/>
                <a:gd name="T16" fmla="*/ 57 w 57"/>
                <a:gd name="T17" fmla="*/ 0 h 183"/>
                <a:gd name="T18" fmla="*/ 52 w 57"/>
                <a:gd name="T19" fmla="*/ 12 h 183"/>
                <a:gd name="T20" fmla="*/ 43 w 57"/>
                <a:gd name="T21" fmla="*/ 43 h 183"/>
                <a:gd name="T22" fmla="*/ 35 w 57"/>
                <a:gd name="T23" fmla="*/ 84 h 183"/>
                <a:gd name="T24" fmla="*/ 29 w 57"/>
                <a:gd name="T25" fmla="*/ 121 h 183"/>
                <a:gd name="T26" fmla="*/ 31 w 57"/>
                <a:gd name="T27" fmla="*/ 149 h 183"/>
                <a:gd name="T28" fmla="*/ 38 w 57"/>
                <a:gd name="T29" fmla="*/ 168 h 183"/>
                <a:gd name="T30" fmla="*/ 43 w 57"/>
                <a:gd name="T31" fmla="*/ 180 h 183"/>
                <a:gd name="T32" fmla="*/ 47 w 57"/>
                <a:gd name="T33" fmla="*/ 183 h 183"/>
                <a:gd name="T34" fmla="*/ 27 w 57"/>
                <a:gd name="T35" fmla="*/ 181 h 183"/>
                <a:gd name="T36" fmla="*/ 25 w 57"/>
                <a:gd name="T37" fmla="*/ 178 h 183"/>
                <a:gd name="T38" fmla="*/ 20 w 57"/>
                <a:gd name="T39" fmla="*/ 171 h 183"/>
                <a:gd name="T40" fmla="*/ 14 w 57"/>
                <a:gd name="T41" fmla="*/ 158 h 183"/>
                <a:gd name="T42" fmla="*/ 9 w 57"/>
                <a:gd name="T43" fmla="*/ 142 h 183"/>
                <a:gd name="T44" fmla="*/ 3 w 57"/>
                <a:gd name="T45" fmla="*/ 120 h 183"/>
                <a:gd name="T46" fmla="*/ 0 w 57"/>
                <a:gd name="T47" fmla="*/ 94 h 183"/>
                <a:gd name="T48" fmla="*/ 1 w 57"/>
                <a:gd name="T49" fmla="*/ 63 h 183"/>
                <a:gd name="T50" fmla="*/ 7 w 57"/>
                <a:gd name="T51" fmla="*/ 29 h 18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7"/>
                <a:gd name="T79" fmla="*/ 0 h 183"/>
                <a:gd name="T80" fmla="*/ 57 w 57"/>
                <a:gd name="T81" fmla="*/ 183 h 18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7" h="183">
                  <a:moveTo>
                    <a:pt x="7" y="29"/>
                  </a:moveTo>
                  <a:lnTo>
                    <a:pt x="9" y="22"/>
                  </a:lnTo>
                  <a:lnTo>
                    <a:pt x="11" y="17"/>
                  </a:lnTo>
                  <a:lnTo>
                    <a:pt x="16" y="11"/>
                  </a:lnTo>
                  <a:lnTo>
                    <a:pt x="20" y="7"/>
                  </a:lnTo>
                  <a:lnTo>
                    <a:pt x="27" y="3"/>
                  </a:lnTo>
                  <a:lnTo>
                    <a:pt x="35" y="1"/>
                  </a:lnTo>
                  <a:lnTo>
                    <a:pt x="45" y="0"/>
                  </a:lnTo>
                  <a:lnTo>
                    <a:pt x="57" y="0"/>
                  </a:lnTo>
                  <a:lnTo>
                    <a:pt x="52" y="12"/>
                  </a:lnTo>
                  <a:lnTo>
                    <a:pt x="43" y="43"/>
                  </a:lnTo>
                  <a:lnTo>
                    <a:pt x="35" y="84"/>
                  </a:lnTo>
                  <a:lnTo>
                    <a:pt x="29" y="121"/>
                  </a:lnTo>
                  <a:lnTo>
                    <a:pt x="31" y="149"/>
                  </a:lnTo>
                  <a:lnTo>
                    <a:pt x="38" y="168"/>
                  </a:lnTo>
                  <a:lnTo>
                    <a:pt x="43" y="180"/>
                  </a:lnTo>
                  <a:lnTo>
                    <a:pt x="47" y="183"/>
                  </a:lnTo>
                  <a:lnTo>
                    <a:pt x="27" y="181"/>
                  </a:lnTo>
                  <a:lnTo>
                    <a:pt x="25" y="178"/>
                  </a:lnTo>
                  <a:lnTo>
                    <a:pt x="20" y="171"/>
                  </a:lnTo>
                  <a:lnTo>
                    <a:pt x="14" y="158"/>
                  </a:lnTo>
                  <a:lnTo>
                    <a:pt x="9" y="142"/>
                  </a:lnTo>
                  <a:lnTo>
                    <a:pt x="3" y="120"/>
                  </a:lnTo>
                  <a:lnTo>
                    <a:pt x="0" y="94"/>
                  </a:lnTo>
                  <a:lnTo>
                    <a:pt x="1" y="63"/>
                  </a:lnTo>
                  <a:lnTo>
                    <a:pt x="7" y="29"/>
                  </a:lnTo>
                  <a:close/>
                </a:path>
              </a:pathLst>
            </a:custGeom>
            <a:solidFill>
              <a:srgbClr val="38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021" name="Freeform 238">
              <a:extLst>
                <a:ext uri="{FF2B5EF4-FFF2-40B4-BE49-F238E27FC236}">
                  <a16:creationId xmlns:a16="http://schemas.microsoft.com/office/drawing/2014/main" id="{BA2167C2-E6CC-68B3-E1EB-EE40E12F66B8}"/>
                </a:ext>
              </a:extLst>
            </p:cNvPr>
            <p:cNvSpPr>
              <a:spLocks/>
            </p:cNvSpPr>
            <p:nvPr/>
          </p:nvSpPr>
          <p:spPr bwMode="auto">
            <a:xfrm>
              <a:off x="2239" y="1139"/>
              <a:ext cx="49" cy="197"/>
            </a:xfrm>
            <a:custGeom>
              <a:avLst/>
              <a:gdLst>
                <a:gd name="T0" fmla="*/ 47 w 49"/>
                <a:gd name="T1" fmla="*/ 0 h 197"/>
                <a:gd name="T2" fmla="*/ 47 w 49"/>
                <a:gd name="T3" fmla="*/ 0 h 197"/>
                <a:gd name="T4" fmla="*/ 48 w 49"/>
                <a:gd name="T5" fmla="*/ 0 h 197"/>
                <a:gd name="T6" fmla="*/ 48 w 49"/>
                <a:gd name="T7" fmla="*/ 0 h 197"/>
                <a:gd name="T8" fmla="*/ 49 w 49"/>
                <a:gd name="T9" fmla="*/ 0 h 197"/>
                <a:gd name="T10" fmla="*/ 49 w 49"/>
                <a:gd name="T11" fmla="*/ 1 h 197"/>
                <a:gd name="T12" fmla="*/ 49 w 49"/>
                <a:gd name="T13" fmla="*/ 1 h 197"/>
                <a:gd name="T14" fmla="*/ 49 w 49"/>
                <a:gd name="T15" fmla="*/ 2 h 197"/>
                <a:gd name="T16" fmla="*/ 48 w 49"/>
                <a:gd name="T17" fmla="*/ 2 h 197"/>
                <a:gd name="T18" fmla="*/ 27 w 49"/>
                <a:gd name="T19" fmla="*/ 24 h 197"/>
                <a:gd name="T20" fmla="*/ 12 w 49"/>
                <a:gd name="T21" fmla="*/ 51 h 197"/>
                <a:gd name="T22" fmla="*/ 6 w 49"/>
                <a:gd name="T23" fmla="*/ 81 h 197"/>
                <a:gd name="T24" fmla="*/ 2 w 49"/>
                <a:gd name="T25" fmla="*/ 111 h 197"/>
                <a:gd name="T26" fmla="*/ 4 w 49"/>
                <a:gd name="T27" fmla="*/ 140 h 197"/>
                <a:gd name="T28" fmla="*/ 7 w 49"/>
                <a:gd name="T29" fmla="*/ 166 h 197"/>
                <a:gd name="T30" fmla="*/ 10 w 49"/>
                <a:gd name="T31" fmla="*/ 185 h 197"/>
                <a:gd name="T32" fmla="*/ 14 w 49"/>
                <a:gd name="T33" fmla="*/ 197 h 197"/>
                <a:gd name="T34" fmla="*/ 12 w 49"/>
                <a:gd name="T35" fmla="*/ 197 h 197"/>
                <a:gd name="T36" fmla="*/ 12 w 49"/>
                <a:gd name="T37" fmla="*/ 197 h 197"/>
                <a:gd name="T38" fmla="*/ 11 w 49"/>
                <a:gd name="T39" fmla="*/ 197 h 197"/>
                <a:gd name="T40" fmla="*/ 10 w 49"/>
                <a:gd name="T41" fmla="*/ 197 h 197"/>
                <a:gd name="T42" fmla="*/ 7 w 49"/>
                <a:gd name="T43" fmla="*/ 184 h 197"/>
                <a:gd name="T44" fmla="*/ 4 w 49"/>
                <a:gd name="T45" fmla="*/ 164 h 197"/>
                <a:gd name="T46" fmla="*/ 1 w 49"/>
                <a:gd name="T47" fmla="*/ 138 h 197"/>
                <a:gd name="T48" fmla="*/ 0 w 49"/>
                <a:gd name="T49" fmla="*/ 109 h 197"/>
                <a:gd name="T50" fmla="*/ 4 w 49"/>
                <a:gd name="T51" fmla="*/ 79 h 197"/>
                <a:gd name="T52" fmla="*/ 11 w 49"/>
                <a:gd name="T53" fmla="*/ 49 h 197"/>
                <a:gd name="T54" fmla="*/ 25 w 49"/>
                <a:gd name="T55" fmla="*/ 22 h 197"/>
                <a:gd name="T56" fmla="*/ 47 w 49"/>
                <a:gd name="T57" fmla="*/ 0 h 19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9"/>
                <a:gd name="T88" fmla="*/ 0 h 197"/>
                <a:gd name="T89" fmla="*/ 49 w 49"/>
                <a:gd name="T90" fmla="*/ 197 h 19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9" h="197">
                  <a:moveTo>
                    <a:pt x="47" y="0"/>
                  </a:moveTo>
                  <a:lnTo>
                    <a:pt x="47" y="0"/>
                  </a:lnTo>
                  <a:lnTo>
                    <a:pt x="48" y="0"/>
                  </a:lnTo>
                  <a:lnTo>
                    <a:pt x="49" y="0"/>
                  </a:lnTo>
                  <a:lnTo>
                    <a:pt x="49" y="1"/>
                  </a:lnTo>
                  <a:lnTo>
                    <a:pt x="49" y="2"/>
                  </a:lnTo>
                  <a:lnTo>
                    <a:pt x="48" y="2"/>
                  </a:lnTo>
                  <a:lnTo>
                    <a:pt x="27" y="24"/>
                  </a:lnTo>
                  <a:lnTo>
                    <a:pt x="12" y="51"/>
                  </a:lnTo>
                  <a:lnTo>
                    <a:pt x="6" y="81"/>
                  </a:lnTo>
                  <a:lnTo>
                    <a:pt x="2" y="111"/>
                  </a:lnTo>
                  <a:lnTo>
                    <a:pt x="4" y="140"/>
                  </a:lnTo>
                  <a:lnTo>
                    <a:pt x="7" y="166"/>
                  </a:lnTo>
                  <a:lnTo>
                    <a:pt x="10" y="185"/>
                  </a:lnTo>
                  <a:lnTo>
                    <a:pt x="14" y="197"/>
                  </a:lnTo>
                  <a:lnTo>
                    <a:pt x="12" y="197"/>
                  </a:lnTo>
                  <a:lnTo>
                    <a:pt x="11" y="197"/>
                  </a:lnTo>
                  <a:lnTo>
                    <a:pt x="10" y="197"/>
                  </a:lnTo>
                  <a:lnTo>
                    <a:pt x="7" y="184"/>
                  </a:lnTo>
                  <a:lnTo>
                    <a:pt x="4" y="164"/>
                  </a:lnTo>
                  <a:lnTo>
                    <a:pt x="1" y="138"/>
                  </a:lnTo>
                  <a:lnTo>
                    <a:pt x="0" y="109"/>
                  </a:lnTo>
                  <a:lnTo>
                    <a:pt x="4" y="79"/>
                  </a:lnTo>
                  <a:lnTo>
                    <a:pt x="11" y="49"/>
                  </a:lnTo>
                  <a:lnTo>
                    <a:pt x="25" y="22"/>
                  </a:lnTo>
                  <a:lnTo>
                    <a:pt x="47" y="0"/>
                  </a:lnTo>
                  <a:close/>
                </a:path>
              </a:pathLst>
            </a:custGeom>
            <a:solidFill>
              <a:srgbClr val="7C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022" name="Freeform 239">
              <a:extLst>
                <a:ext uri="{FF2B5EF4-FFF2-40B4-BE49-F238E27FC236}">
                  <a16:creationId xmlns:a16="http://schemas.microsoft.com/office/drawing/2014/main" id="{C7174B8F-E839-2C6A-A0EB-97871E7553E2}"/>
                </a:ext>
              </a:extLst>
            </p:cNvPr>
            <p:cNvSpPr>
              <a:spLocks/>
            </p:cNvSpPr>
            <p:nvPr/>
          </p:nvSpPr>
          <p:spPr bwMode="auto">
            <a:xfrm>
              <a:off x="2255" y="1142"/>
              <a:ext cx="37" cy="198"/>
            </a:xfrm>
            <a:custGeom>
              <a:avLst/>
              <a:gdLst>
                <a:gd name="T0" fmla="*/ 33 w 37"/>
                <a:gd name="T1" fmla="*/ 0 h 198"/>
                <a:gd name="T2" fmla="*/ 34 w 37"/>
                <a:gd name="T3" fmla="*/ 0 h 198"/>
                <a:gd name="T4" fmla="*/ 34 w 37"/>
                <a:gd name="T5" fmla="*/ 0 h 198"/>
                <a:gd name="T6" fmla="*/ 36 w 37"/>
                <a:gd name="T7" fmla="*/ 0 h 198"/>
                <a:gd name="T8" fmla="*/ 36 w 37"/>
                <a:gd name="T9" fmla="*/ 1 h 198"/>
                <a:gd name="T10" fmla="*/ 37 w 37"/>
                <a:gd name="T11" fmla="*/ 1 h 198"/>
                <a:gd name="T12" fmla="*/ 37 w 37"/>
                <a:gd name="T13" fmla="*/ 1 h 198"/>
                <a:gd name="T14" fmla="*/ 37 w 37"/>
                <a:gd name="T15" fmla="*/ 2 h 198"/>
                <a:gd name="T16" fmla="*/ 36 w 37"/>
                <a:gd name="T17" fmla="*/ 2 h 198"/>
                <a:gd name="T18" fmla="*/ 18 w 37"/>
                <a:gd name="T19" fmla="*/ 26 h 198"/>
                <a:gd name="T20" fmla="*/ 7 w 37"/>
                <a:gd name="T21" fmla="*/ 54 h 198"/>
                <a:gd name="T22" fmla="*/ 3 w 37"/>
                <a:gd name="T23" fmla="*/ 83 h 198"/>
                <a:gd name="T24" fmla="*/ 3 w 37"/>
                <a:gd name="T25" fmla="*/ 112 h 198"/>
                <a:gd name="T26" fmla="*/ 8 w 37"/>
                <a:gd name="T27" fmla="*/ 139 h 198"/>
                <a:gd name="T28" fmla="*/ 13 w 37"/>
                <a:gd name="T29" fmla="*/ 164 h 198"/>
                <a:gd name="T30" fmla="*/ 19 w 37"/>
                <a:gd name="T31" fmla="*/ 184 h 198"/>
                <a:gd name="T32" fmla="*/ 23 w 37"/>
                <a:gd name="T33" fmla="*/ 198 h 198"/>
                <a:gd name="T34" fmla="*/ 23 w 37"/>
                <a:gd name="T35" fmla="*/ 198 h 198"/>
                <a:gd name="T36" fmla="*/ 22 w 37"/>
                <a:gd name="T37" fmla="*/ 198 h 198"/>
                <a:gd name="T38" fmla="*/ 22 w 37"/>
                <a:gd name="T39" fmla="*/ 198 h 198"/>
                <a:gd name="T40" fmla="*/ 21 w 37"/>
                <a:gd name="T41" fmla="*/ 198 h 198"/>
                <a:gd name="T42" fmla="*/ 15 w 37"/>
                <a:gd name="T43" fmla="*/ 183 h 198"/>
                <a:gd name="T44" fmla="*/ 10 w 37"/>
                <a:gd name="T45" fmla="*/ 163 h 198"/>
                <a:gd name="T46" fmla="*/ 4 w 37"/>
                <a:gd name="T47" fmla="*/ 138 h 198"/>
                <a:gd name="T48" fmla="*/ 1 w 37"/>
                <a:gd name="T49" fmla="*/ 110 h 198"/>
                <a:gd name="T50" fmla="*/ 0 w 37"/>
                <a:gd name="T51" fmla="*/ 80 h 198"/>
                <a:gd name="T52" fmla="*/ 4 w 37"/>
                <a:gd name="T53" fmla="*/ 51 h 198"/>
                <a:gd name="T54" fmla="*/ 15 w 37"/>
                <a:gd name="T55" fmla="*/ 25 h 198"/>
                <a:gd name="T56" fmla="*/ 33 w 37"/>
                <a:gd name="T57" fmla="*/ 0 h 19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7"/>
                <a:gd name="T88" fmla="*/ 0 h 198"/>
                <a:gd name="T89" fmla="*/ 37 w 37"/>
                <a:gd name="T90" fmla="*/ 198 h 19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7" h="198">
                  <a:moveTo>
                    <a:pt x="33" y="0"/>
                  </a:moveTo>
                  <a:lnTo>
                    <a:pt x="34" y="0"/>
                  </a:lnTo>
                  <a:lnTo>
                    <a:pt x="36" y="0"/>
                  </a:lnTo>
                  <a:lnTo>
                    <a:pt x="36" y="1"/>
                  </a:lnTo>
                  <a:lnTo>
                    <a:pt x="37" y="1"/>
                  </a:lnTo>
                  <a:lnTo>
                    <a:pt x="37" y="2"/>
                  </a:lnTo>
                  <a:lnTo>
                    <a:pt x="36" y="2"/>
                  </a:lnTo>
                  <a:lnTo>
                    <a:pt x="18" y="26"/>
                  </a:lnTo>
                  <a:lnTo>
                    <a:pt x="7" y="54"/>
                  </a:lnTo>
                  <a:lnTo>
                    <a:pt x="3" y="83"/>
                  </a:lnTo>
                  <a:lnTo>
                    <a:pt x="3" y="112"/>
                  </a:lnTo>
                  <a:lnTo>
                    <a:pt x="8" y="139"/>
                  </a:lnTo>
                  <a:lnTo>
                    <a:pt x="13" y="164"/>
                  </a:lnTo>
                  <a:lnTo>
                    <a:pt x="19" y="184"/>
                  </a:lnTo>
                  <a:lnTo>
                    <a:pt x="23" y="198"/>
                  </a:lnTo>
                  <a:lnTo>
                    <a:pt x="22" y="198"/>
                  </a:lnTo>
                  <a:lnTo>
                    <a:pt x="21" y="198"/>
                  </a:lnTo>
                  <a:lnTo>
                    <a:pt x="15" y="183"/>
                  </a:lnTo>
                  <a:lnTo>
                    <a:pt x="10" y="163"/>
                  </a:lnTo>
                  <a:lnTo>
                    <a:pt x="4" y="138"/>
                  </a:lnTo>
                  <a:lnTo>
                    <a:pt x="1" y="110"/>
                  </a:lnTo>
                  <a:lnTo>
                    <a:pt x="0" y="80"/>
                  </a:lnTo>
                  <a:lnTo>
                    <a:pt x="4" y="51"/>
                  </a:lnTo>
                  <a:lnTo>
                    <a:pt x="15" y="25"/>
                  </a:lnTo>
                  <a:lnTo>
                    <a:pt x="33" y="0"/>
                  </a:lnTo>
                  <a:close/>
                </a:path>
              </a:pathLst>
            </a:custGeom>
            <a:solidFill>
              <a:srgbClr val="7C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023" name="Freeform 240">
              <a:extLst>
                <a:ext uri="{FF2B5EF4-FFF2-40B4-BE49-F238E27FC236}">
                  <a16:creationId xmlns:a16="http://schemas.microsoft.com/office/drawing/2014/main" id="{22817809-BF0B-E50D-5C6C-7469E4ED7840}"/>
                </a:ext>
              </a:extLst>
            </p:cNvPr>
            <p:cNvSpPr>
              <a:spLocks/>
            </p:cNvSpPr>
            <p:nvPr/>
          </p:nvSpPr>
          <p:spPr bwMode="auto">
            <a:xfrm>
              <a:off x="2264" y="1150"/>
              <a:ext cx="35" cy="191"/>
            </a:xfrm>
            <a:custGeom>
              <a:avLst/>
              <a:gdLst>
                <a:gd name="T0" fmla="*/ 33 w 35"/>
                <a:gd name="T1" fmla="*/ 1 h 191"/>
                <a:gd name="T2" fmla="*/ 34 w 35"/>
                <a:gd name="T3" fmla="*/ 0 h 191"/>
                <a:gd name="T4" fmla="*/ 34 w 35"/>
                <a:gd name="T5" fmla="*/ 0 h 191"/>
                <a:gd name="T6" fmla="*/ 34 w 35"/>
                <a:gd name="T7" fmla="*/ 0 h 191"/>
                <a:gd name="T8" fmla="*/ 35 w 35"/>
                <a:gd name="T9" fmla="*/ 1 h 191"/>
                <a:gd name="T10" fmla="*/ 35 w 35"/>
                <a:gd name="T11" fmla="*/ 1 h 191"/>
                <a:gd name="T12" fmla="*/ 35 w 35"/>
                <a:gd name="T13" fmla="*/ 2 h 191"/>
                <a:gd name="T14" fmla="*/ 35 w 35"/>
                <a:gd name="T15" fmla="*/ 2 h 191"/>
                <a:gd name="T16" fmla="*/ 35 w 35"/>
                <a:gd name="T17" fmla="*/ 3 h 191"/>
                <a:gd name="T18" fmla="*/ 19 w 35"/>
                <a:gd name="T19" fmla="*/ 24 h 191"/>
                <a:gd name="T20" fmla="*/ 8 w 35"/>
                <a:gd name="T21" fmla="*/ 49 h 191"/>
                <a:gd name="T22" fmla="*/ 3 w 35"/>
                <a:gd name="T23" fmla="*/ 76 h 191"/>
                <a:gd name="T24" fmla="*/ 3 w 35"/>
                <a:gd name="T25" fmla="*/ 102 h 191"/>
                <a:gd name="T26" fmla="*/ 5 w 35"/>
                <a:gd name="T27" fmla="*/ 129 h 191"/>
                <a:gd name="T28" fmla="*/ 10 w 35"/>
                <a:gd name="T29" fmla="*/ 154 h 191"/>
                <a:gd name="T30" fmla="*/ 15 w 35"/>
                <a:gd name="T31" fmla="*/ 174 h 191"/>
                <a:gd name="T32" fmla="*/ 21 w 35"/>
                <a:gd name="T33" fmla="*/ 191 h 191"/>
                <a:gd name="T34" fmla="*/ 20 w 35"/>
                <a:gd name="T35" fmla="*/ 191 h 191"/>
                <a:gd name="T36" fmla="*/ 20 w 35"/>
                <a:gd name="T37" fmla="*/ 190 h 191"/>
                <a:gd name="T38" fmla="*/ 19 w 35"/>
                <a:gd name="T39" fmla="*/ 190 h 191"/>
                <a:gd name="T40" fmla="*/ 18 w 35"/>
                <a:gd name="T41" fmla="*/ 190 h 191"/>
                <a:gd name="T42" fmla="*/ 12 w 35"/>
                <a:gd name="T43" fmla="*/ 173 h 191"/>
                <a:gd name="T44" fmla="*/ 6 w 35"/>
                <a:gd name="T45" fmla="*/ 152 h 191"/>
                <a:gd name="T46" fmla="*/ 2 w 35"/>
                <a:gd name="T47" fmla="*/ 127 h 191"/>
                <a:gd name="T48" fmla="*/ 0 w 35"/>
                <a:gd name="T49" fmla="*/ 101 h 191"/>
                <a:gd name="T50" fmla="*/ 0 w 35"/>
                <a:gd name="T51" fmla="*/ 73 h 191"/>
                <a:gd name="T52" fmla="*/ 5 w 35"/>
                <a:gd name="T53" fmla="*/ 48 h 191"/>
                <a:gd name="T54" fmla="*/ 17 w 35"/>
                <a:gd name="T55" fmla="*/ 22 h 191"/>
                <a:gd name="T56" fmla="*/ 33 w 35"/>
                <a:gd name="T57" fmla="*/ 1 h 19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5"/>
                <a:gd name="T88" fmla="*/ 0 h 191"/>
                <a:gd name="T89" fmla="*/ 35 w 35"/>
                <a:gd name="T90" fmla="*/ 191 h 19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5" h="191">
                  <a:moveTo>
                    <a:pt x="33" y="1"/>
                  </a:moveTo>
                  <a:lnTo>
                    <a:pt x="34" y="0"/>
                  </a:lnTo>
                  <a:lnTo>
                    <a:pt x="35" y="1"/>
                  </a:lnTo>
                  <a:lnTo>
                    <a:pt x="35" y="2"/>
                  </a:lnTo>
                  <a:lnTo>
                    <a:pt x="35" y="3"/>
                  </a:lnTo>
                  <a:lnTo>
                    <a:pt x="19" y="24"/>
                  </a:lnTo>
                  <a:lnTo>
                    <a:pt x="8" y="49"/>
                  </a:lnTo>
                  <a:lnTo>
                    <a:pt x="3" y="76"/>
                  </a:lnTo>
                  <a:lnTo>
                    <a:pt x="3" y="102"/>
                  </a:lnTo>
                  <a:lnTo>
                    <a:pt x="5" y="129"/>
                  </a:lnTo>
                  <a:lnTo>
                    <a:pt x="10" y="154"/>
                  </a:lnTo>
                  <a:lnTo>
                    <a:pt x="15" y="174"/>
                  </a:lnTo>
                  <a:lnTo>
                    <a:pt x="21" y="191"/>
                  </a:lnTo>
                  <a:lnTo>
                    <a:pt x="20" y="191"/>
                  </a:lnTo>
                  <a:lnTo>
                    <a:pt x="20" y="190"/>
                  </a:lnTo>
                  <a:lnTo>
                    <a:pt x="19" y="190"/>
                  </a:lnTo>
                  <a:lnTo>
                    <a:pt x="18" y="190"/>
                  </a:lnTo>
                  <a:lnTo>
                    <a:pt x="12" y="173"/>
                  </a:lnTo>
                  <a:lnTo>
                    <a:pt x="6" y="152"/>
                  </a:lnTo>
                  <a:lnTo>
                    <a:pt x="2" y="127"/>
                  </a:lnTo>
                  <a:lnTo>
                    <a:pt x="0" y="101"/>
                  </a:lnTo>
                  <a:lnTo>
                    <a:pt x="0" y="73"/>
                  </a:lnTo>
                  <a:lnTo>
                    <a:pt x="5" y="48"/>
                  </a:lnTo>
                  <a:lnTo>
                    <a:pt x="17" y="22"/>
                  </a:lnTo>
                  <a:lnTo>
                    <a:pt x="33" y="1"/>
                  </a:lnTo>
                  <a:close/>
                </a:path>
              </a:pathLst>
            </a:custGeom>
            <a:solidFill>
              <a:srgbClr val="7C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024" name="Freeform 241">
              <a:extLst>
                <a:ext uri="{FF2B5EF4-FFF2-40B4-BE49-F238E27FC236}">
                  <a16:creationId xmlns:a16="http://schemas.microsoft.com/office/drawing/2014/main" id="{62651363-E98B-CE99-A739-EC9C42036E19}"/>
                </a:ext>
              </a:extLst>
            </p:cNvPr>
            <p:cNvSpPr>
              <a:spLocks/>
            </p:cNvSpPr>
            <p:nvPr/>
          </p:nvSpPr>
          <p:spPr bwMode="auto">
            <a:xfrm>
              <a:off x="2284" y="1161"/>
              <a:ext cx="28" cy="182"/>
            </a:xfrm>
            <a:custGeom>
              <a:avLst/>
              <a:gdLst>
                <a:gd name="T0" fmla="*/ 26 w 28"/>
                <a:gd name="T1" fmla="*/ 0 h 182"/>
                <a:gd name="T2" fmla="*/ 26 w 28"/>
                <a:gd name="T3" fmla="*/ 0 h 182"/>
                <a:gd name="T4" fmla="*/ 27 w 28"/>
                <a:gd name="T5" fmla="*/ 0 h 182"/>
                <a:gd name="T6" fmla="*/ 27 w 28"/>
                <a:gd name="T7" fmla="*/ 0 h 182"/>
                <a:gd name="T8" fmla="*/ 27 w 28"/>
                <a:gd name="T9" fmla="*/ 0 h 182"/>
                <a:gd name="T10" fmla="*/ 28 w 28"/>
                <a:gd name="T11" fmla="*/ 0 h 182"/>
                <a:gd name="T12" fmla="*/ 28 w 28"/>
                <a:gd name="T13" fmla="*/ 0 h 182"/>
                <a:gd name="T14" fmla="*/ 28 w 28"/>
                <a:gd name="T15" fmla="*/ 1 h 182"/>
                <a:gd name="T16" fmla="*/ 28 w 28"/>
                <a:gd name="T17" fmla="*/ 1 h 182"/>
                <a:gd name="T18" fmla="*/ 15 w 28"/>
                <a:gd name="T19" fmla="*/ 41 h 182"/>
                <a:gd name="T20" fmla="*/ 8 w 28"/>
                <a:gd name="T21" fmla="*/ 76 h 182"/>
                <a:gd name="T22" fmla="*/ 3 w 28"/>
                <a:gd name="T23" fmla="*/ 106 h 182"/>
                <a:gd name="T24" fmla="*/ 3 w 28"/>
                <a:gd name="T25" fmla="*/ 129 h 182"/>
                <a:gd name="T26" fmla="*/ 5 w 28"/>
                <a:gd name="T27" fmla="*/ 148 h 182"/>
                <a:gd name="T28" fmla="*/ 9 w 28"/>
                <a:gd name="T29" fmla="*/ 164 h 182"/>
                <a:gd name="T30" fmla="*/ 13 w 28"/>
                <a:gd name="T31" fmla="*/ 175 h 182"/>
                <a:gd name="T32" fmla="*/ 18 w 28"/>
                <a:gd name="T33" fmla="*/ 182 h 182"/>
                <a:gd name="T34" fmla="*/ 17 w 28"/>
                <a:gd name="T35" fmla="*/ 182 h 182"/>
                <a:gd name="T36" fmla="*/ 17 w 28"/>
                <a:gd name="T37" fmla="*/ 182 h 182"/>
                <a:gd name="T38" fmla="*/ 15 w 28"/>
                <a:gd name="T39" fmla="*/ 182 h 182"/>
                <a:gd name="T40" fmla="*/ 14 w 28"/>
                <a:gd name="T41" fmla="*/ 181 h 182"/>
                <a:gd name="T42" fmla="*/ 10 w 28"/>
                <a:gd name="T43" fmla="*/ 173 h 182"/>
                <a:gd name="T44" fmla="*/ 5 w 28"/>
                <a:gd name="T45" fmla="*/ 162 h 182"/>
                <a:gd name="T46" fmla="*/ 2 w 28"/>
                <a:gd name="T47" fmla="*/ 146 h 182"/>
                <a:gd name="T48" fmla="*/ 0 w 28"/>
                <a:gd name="T49" fmla="*/ 127 h 182"/>
                <a:gd name="T50" fmla="*/ 1 w 28"/>
                <a:gd name="T51" fmla="*/ 103 h 182"/>
                <a:gd name="T52" fmla="*/ 4 w 28"/>
                <a:gd name="T53" fmla="*/ 74 h 182"/>
                <a:gd name="T54" fmla="*/ 13 w 28"/>
                <a:gd name="T55" fmla="*/ 40 h 182"/>
                <a:gd name="T56" fmla="*/ 26 w 28"/>
                <a:gd name="T57" fmla="*/ 0 h 18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
                <a:gd name="T88" fmla="*/ 0 h 182"/>
                <a:gd name="T89" fmla="*/ 28 w 28"/>
                <a:gd name="T90" fmla="*/ 182 h 18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 h="182">
                  <a:moveTo>
                    <a:pt x="26" y="0"/>
                  </a:moveTo>
                  <a:lnTo>
                    <a:pt x="26" y="0"/>
                  </a:lnTo>
                  <a:lnTo>
                    <a:pt x="27" y="0"/>
                  </a:lnTo>
                  <a:lnTo>
                    <a:pt x="28" y="0"/>
                  </a:lnTo>
                  <a:lnTo>
                    <a:pt x="28" y="1"/>
                  </a:lnTo>
                  <a:lnTo>
                    <a:pt x="15" y="41"/>
                  </a:lnTo>
                  <a:lnTo>
                    <a:pt x="8" y="76"/>
                  </a:lnTo>
                  <a:lnTo>
                    <a:pt x="3" y="106"/>
                  </a:lnTo>
                  <a:lnTo>
                    <a:pt x="3" y="129"/>
                  </a:lnTo>
                  <a:lnTo>
                    <a:pt x="5" y="148"/>
                  </a:lnTo>
                  <a:lnTo>
                    <a:pt x="9" y="164"/>
                  </a:lnTo>
                  <a:lnTo>
                    <a:pt x="13" y="175"/>
                  </a:lnTo>
                  <a:lnTo>
                    <a:pt x="18" y="182"/>
                  </a:lnTo>
                  <a:lnTo>
                    <a:pt x="17" y="182"/>
                  </a:lnTo>
                  <a:lnTo>
                    <a:pt x="15" y="182"/>
                  </a:lnTo>
                  <a:lnTo>
                    <a:pt x="14" y="181"/>
                  </a:lnTo>
                  <a:lnTo>
                    <a:pt x="10" y="173"/>
                  </a:lnTo>
                  <a:lnTo>
                    <a:pt x="5" y="162"/>
                  </a:lnTo>
                  <a:lnTo>
                    <a:pt x="2" y="146"/>
                  </a:lnTo>
                  <a:lnTo>
                    <a:pt x="0" y="127"/>
                  </a:lnTo>
                  <a:lnTo>
                    <a:pt x="1" y="103"/>
                  </a:lnTo>
                  <a:lnTo>
                    <a:pt x="4" y="74"/>
                  </a:lnTo>
                  <a:lnTo>
                    <a:pt x="13" y="40"/>
                  </a:lnTo>
                  <a:lnTo>
                    <a:pt x="26" y="0"/>
                  </a:lnTo>
                  <a:close/>
                </a:path>
              </a:pathLst>
            </a:custGeom>
            <a:solidFill>
              <a:srgbClr val="7C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025" name="Freeform 242">
              <a:extLst>
                <a:ext uri="{FF2B5EF4-FFF2-40B4-BE49-F238E27FC236}">
                  <a16:creationId xmlns:a16="http://schemas.microsoft.com/office/drawing/2014/main" id="{D026C7FD-8A93-4701-0535-0DFC4687C7FA}"/>
                </a:ext>
              </a:extLst>
            </p:cNvPr>
            <p:cNvSpPr>
              <a:spLocks/>
            </p:cNvSpPr>
            <p:nvPr/>
          </p:nvSpPr>
          <p:spPr bwMode="auto">
            <a:xfrm>
              <a:off x="2283" y="1134"/>
              <a:ext cx="30" cy="29"/>
            </a:xfrm>
            <a:custGeom>
              <a:avLst/>
              <a:gdLst>
                <a:gd name="T0" fmla="*/ 0 w 30"/>
                <a:gd name="T1" fmla="*/ 1 h 29"/>
                <a:gd name="T2" fmla="*/ 0 w 30"/>
                <a:gd name="T3" fmla="*/ 1 h 29"/>
                <a:gd name="T4" fmla="*/ 0 w 30"/>
                <a:gd name="T5" fmla="*/ 2 h 29"/>
                <a:gd name="T6" fmla="*/ 0 w 30"/>
                <a:gd name="T7" fmla="*/ 2 h 29"/>
                <a:gd name="T8" fmla="*/ 0 w 30"/>
                <a:gd name="T9" fmla="*/ 3 h 29"/>
                <a:gd name="T10" fmla="*/ 27 w 30"/>
                <a:gd name="T11" fmla="*/ 28 h 29"/>
                <a:gd name="T12" fmla="*/ 28 w 30"/>
                <a:gd name="T13" fmla="*/ 29 h 29"/>
                <a:gd name="T14" fmla="*/ 28 w 30"/>
                <a:gd name="T15" fmla="*/ 29 h 29"/>
                <a:gd name="T16" fmla="*/ 29 w 30"/>
                <a:gd name="T17" fmla="*/ 29 h 29"/>
                <a:gd name="T18" fmla="*/ 29 w 30"/>
                <a:gd name="T19" fmla="*/ 28 h 29"/>
                <a:gd name="T20" fmla="*/ 30 w 30"/>
                <a:gd name="T21" fmla="*/ 27 h 29"/>
                <a:gd name="T22" fmla="*/ 30 w 30"/>
                <a:gd name="T23" fmla="*/ 27 h 29"/>
                <a:gd name="T24" fmla="*/ 30 w 30"/>
                <a:gd name="T25" fmla="*/ 27 h 29"/>
                <a:gd name="T26" fmla="*/ 29 w 30"/>
                <a:gd name="T27" fmla="*/ 26 h 29"/>
                <a:gd name="T28" fmla="*/ 2 w 30"/>
                <a:gd name="T29" fmla="*/ 1 h 29"/>
                <a:gd name="T30" fmla="*/ 1 w 30"/>
                <a:gd name="T31" fmla="*/ 0 h 29"/>
                <a:gd name="T32" fmla="*/ 1 w 30"/>
                <a:gd name="T33" fmla="*/ 0 h 29"/>
                <a:gd name="T34" fmla="*/ 1 w 30"/>
                <a:gd name="T35" fmla="*/ 0 h 29"/>
                <a:gd name="T36" fmla="*/ 0 w 30"/>
                <a:gd name="T37" fmla="*/ 1 h 2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0"/>
                <a:gd name="T58" fmla="*/ 0 h 29"/>
                <a:gd name="T59" fmla="*/ 30 w 30"/>
                <a:gd name="T60" fmla="*/ 29 h 2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0" h="29">
                  <a:moveTo>
                    <a:pt x="0" y="1"/>
                  </a:moveTo>
                  <a:lnTo>
                    <a:pt x="0" y="1"/>
                  </a:lnTo>
                  <a:lnTo>
                    <a:pt x="0" y="2"/>
                  </a:lnTo>
                  <a:lnTo>
                    <a:pt x="0" y="3"/>
                  </a:lnTo>
                  <a:lnTo>
                    <a:pt x="27" y="28"/>
                  </a:lnTo>
                  <a:lnTo>
                    <a:pt x="28" y="29"/>
                  </a:lnTo>
                  <a:lnTo>
                    <a:pt x="29" y="29"/>
                  </a:lnTo>
                  <a:lnTo>
                    <a:pt x="29" y="28"/>
                  </a:lnTo>
                  <a:lnTo>
                    <a:pt x="30" y="27"/>
                  </a:lnTo>
                  <a:lnTo>
                    <a:pt x="29" y="26"/>
                  </a:lnTo>
                  <a:lnTo>
                    <a:pt x="2" y="1"/>
                  </a:lnTo>
                  <a:lnTo>
                    <a:pt x="1" y="0"/>
                  </a:lnTo>
                  <a:lnTo>
                    <a:pt x="0" y="1"/>
                  </a:lnTo>
                  <a:close/>
                </a:path>
              </a:pathLst>
            </a:custGeom>
            <a:solidFill>
              <a:srgbClr val="7C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026" name="Freeform 243">
              <a:extLst>
                <a:ext uri="{FF2B5EF4-FFF2-40B4-BE49-F238E27FC236}">
                  <a16:creationId xmlns:a16="http://schemas.microsoft.com/office/drawing/2014/main" id="{CA5CC7EA-A3D6-259D-A5C0-930C7E1EE2DB}"/>
                </a:ext>
              </a:extLst>
            </p:cNvPr>
            <p:cNvSpPr>
              <a:spLocks/>
            </p:cNvSpPr>
            <p:nvPr/>
          </p:nvSpPr>
          <p:spPr bwMode="auto">
            <a:xfrm>
              <a:off x="2257" y="1244"/>
              <a:ext cx="68" cy="11"/>
            </a:xfrm>
            <a:custGeom>
              <a:avLst/>
              <a:gdLst>
                <a:gd name="T0" fmla="*/ 68 w 68"/>
                <a:gd name="T1" fmla="*/ 11 h 11"/>
                <a:gd name="T2" fmla="*/ 67 w 68"/>
                <a:gd name="T3" fmla="*/ 10 h 11"/>
                <a:gd name="T4" fmla="*/ 65 w 68"/>
                <a:gd name="T5" fmla="*/ 8 h 11"/>
                <a:gd name="T6" fmla="*/ 61 w 68"/>
                <a:gd name="T7" fmla="*/ 6 h 11"/>
                <a:gd name="T8" fmla="*/ 56 w 68"/>
                <a:gd name="T9" fmla="*/ 4 h 11"/>
                <a:gd name="T10" fmla="*/ 49 w 68"/>
                <a:gd name="T11" fmla="*/ 3 h 11"/>
                <a:gd name="T12" fmla="*/ 40 w 68"/>
                <a:gd name="T13" fmla="*/ 2 h 11"/>
                <a:gd name="T14" fmla="*/ 29 w 68"/>
                <a:gd name="T15" fmla="*/ 2 h 11"/>
                <a:gd name="T16" fmla="*/ 17 w 68"/>
                <a:gd name="T17" fmla="*/ 3 h 11"/>
                <a:gd name="T18" fmla="*/ 9 w 68"/>
                <a:gd name="T19" fmla="*/ 3 h 11"/>
                <a:gd name="T20" fmla="*/ 3 w 68"/>
                <a:gd name="T21" fmla="*/ 2 h 11"/>
                <a:gd name="T22" fmla="*/ 1 w 68"/>
                <a:gd name="T23" fmla="*/ 1 h 11"/>
                <a:gd name="T24" fmla="*/ 0 w 68"/>
                <a:gd name="T25" fmla="*/ 0 h 11"/>
                <a:gd name="T26" fmla="*/ 0 w 68"/>
                <a:gd name="T27" fmla="*/ 1 h 11"/>
                <a:gd name="T28" fmla="*/ 2 w 68"/>
                <a:gd name="T29" fmla="*/ 4 h 11"/>
                <a:gd name="T30" fmla="*/ 7 w 68"/>
                <a:gd name="T31" fmla="*/ 7 h 11"/>
                <a:gd name="T32" fmla="*/ 18 w 68"/>
                <a:gd name="T33" fmla="*/ 7 h 11"/>
                <a:gd name="T34" fmla="*/ 28 w 68"/>
                <a:gd name="T35" fmla="*/ 6 h 11"/>
                <a:gd name="T36" fmla="*/ 38 w 68"/>
                <a:gd name="T37" fmla="*/ 6 h 11"/>
                <a:gd name="T38" fmla="*/ 47 w 68"/>
                <a:gd name="T39" fmla="*/ 7 h 11"/>
                <a:gd name="T40" fmla="*/ 54 w 68"/>
                <a:gd name="T41" fmla="*/ 7 h 11"/>
                <a:gd name="T42" fmla="*/ 60 w 68"/>
                <a:gd name="T43" fmla="*/ 8 h 11"/>
                <a:gd name="T44" fmla="*/ 65 w 68"/>
                <a:gd name="T45" fmla="*/ 10 h 11"/>
                <a:gd name="T46" fmla="*/ 67 w 68"/>
                <a:gd name="T47" fmla="*/ 11 h 11"/>
                <a:gd name="T48" fmla="*/ 68 w 68"/>
                <a:gd name="T49" fmla="*/ 11 h 1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8"/>
                <a:gd name="T76" fmla="*/ 0 h 11"/>
                <a:gd name="T77" fmla="*/ 68 w 68"/>
                <a:gd name="T78" fmla="*/ 11 h 1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8" h="11">
                  <a:moveTo>
                    <a:pt x="68" y="11"/>
                  </a:moveTo>
                  <a:lnTo>
                    <a:pt x="67" y="10"/>
                  </a:lnTo>
                  <a:lnTo>
                    <a:pt x="65" y="8"/>
                  </a:lnTo>
                  <a:lnTo>
                    <a:pt x="61" y="6"/>
                  </a:lnTo>
                  <a:lnTo>
                    <a:pt x="56" y="4"/>
                  </a:lnTo>
                  <a:lnTo>
                    <a:pt x="49" y="3"/>
                  </a:lnTo>
                  <a:lnTo>
                    <a:pt x="40" y="2"/>
                  </a:lnTo>
                  <a:lnTo>
                    <a:pt x="29" y="2"/>
                  </a:lnTo>
                  <a:lnTo>
                    <a:pt x="17" y="3"/>
                  </a:lnTo>
                  <a:lnTo>
                    <a:pt x="9" y="3"/>
                  </a:lnTo>
                  <a:lnTo>
                    <a:pt x="3" y="2"/>
                  </a:lnTo>
                  <a:lnTo>
                    <a:pt x="1" y="1"/>
                  </a:lnTo>
                  <a:lnTo>
                    <a:pt x="0" y="0"/>
                  </a:lnTo>
                  <a:lnTo>
                    <a:pt x="0" y="1"/>
                  </a:lnTo>
                  <a:lnTo>
                    <a:pt x="2" y="4"/>
                  </a:lnTo>
                  <a:lnTo>
                    <a:pt x="7" y="7"/>
                  </a:lnTo>
                  <a:lnTo>
                    <a:pt x="18" y="7"/>
                  </a:lnTo>
                  <a:lnTo>
                    <a:pt x="28" y="6"/>
                  </a:lnTo>
                  <a:lnTo>
                    <a:pt x="38" y="6"/>
                  </a:lnTo>
                  <a:lnTo>
                    <a:pt x="47" y="7"/>
                  </a:lnTo>
                  <a:lnTo>
                    <a:pt x="54" y="7"/>
                  </a:lnTo>
                  <a:lnTo>
                    <a:pt x="60" y="8"/>
                  </a:lnTo>
                  <a:lnTo>
                    <a:pt x="65" y="10"/>
                  </a:lnTo>
                  <a:lnTo>
                    <a:pt x="67" y="11"/>
                  </a:lnTo>
                  <a:lnTo>
                    <a:pt x="6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027" name="Freeform 244">
              <a:extLst>
                <a:ext uri="{FF2B5EF4-FFF2-40B4-BE49-F238E27FC236}">
                  <a16:creationId xmlns:a16="http://schemas.microsoft.com/office/drawing/2014/main" id="{D99B4801-186C-55A4-B90D-2EFD9294B0E7}"/>
                </a:ext>
              </a:extLst>
            </p:cNvPr>
            <p:cNvSpPr>
              <a:spLocks/>
            </p:cNvSpPr>
            <p:nvPr/>
          </p:nvSpPr>
          <p:spPr bwMode="auto">
            <a:xfrm>
              <a:off x="2262" y="1250"/>
              <a:ext cx="33" cy="13"/>
            </a:xfrm>
            <a:custGeom>
              <a:avLst/>
              <a:gdLst>
                <a:gd name="T0" fmla="*/ 6 w 33"/>
                <a:gd name="T1" fmla="*/ 1 h 13"/>
                <a:gd name="T2" fmla="*/ 6 w 33"/>
                <a:gd name="T3" fmla="*/ 2 h 13"/>
                <a:gd name="T4" fmla="*/ 10 w 33"/>
                <a:gd name="T5" fmla="*/ 7 h 13"/>
                <a:gd name="T6" fmla="*/ 17 w 33"/>
                <a:gd name="T7" fmla="*/ 10 h 13"/>
                <a:gd name="T8" fmla="*/ 33 w 33"/>
                <a:gd name="T9" fmla="*/ 13 h 13"/>
                <a:gd name="T10" fmla="*/ 32 w 33"/>
                <a:gd name="T11" fmla="*/ 13 h 13"/>
                <a:gd name="T12" fmla="*/ 29 w 33"/>
                <a:gd name="T13" fmla="*/ 13 h 13"/>
                <a:gd name="T14" fmla="*/ 24 w 33"/>
                <a:gd name="T15" fmla="*/ 13 h 13"/>
                <a:gd name="T16" fmla="*/ 19 w 33"/>
                <a:gd name="T17" fmla="*/ 13 h 13"/>
                <a:gd name="T18" fmla="*/ 13 w 33"/>
                <a:gd name="T19" fmla="*/ 11 h 13"/>
                <a:gd name="T20" fmla="*/ 7 w 33"/>
                <a:gd name="T21" fmla="*/ 9 h 13"/>
                <a:gd name="T22" fmla="*/ 3 w 33"/>
                <a:gd name="T23" fmla="*/ 6 h 13"/>
                <a:gd name="T24" fmla="*/ 0 w 33"/>
                <a:gd name="T25" fmla="*/ 0 h 13"/>
                <a:gd name="T26" fmla="*/ 6 w 33"/>
                <a:gd name="T27" fmla="*/ 1 h 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3"/>
                <a:gd name="T43" fmla="*/ 0 h 13"/>
                <a:gd name="T44" fmla="*/ 33 w 33"/>
                <a:gd name="T45" fmla="*/ 13 h 1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3" h="13">
                  <a:moveTo>
                    <a:pt x="6" y="1"/>
                  </a:moveTo>
                  <a:lnTo>
                    <a:pt x="6" y="2"/>
                  </a:lnTo>
                  <a:lnTo>
                    <a:pt x="10" y="7"/>
                  </a:lnTo>
                  <a:lnTo>
                    <a:pt x="17" y="10"/>
                  </a:lnTo>
                  <a:lnTo>
                    <a:pt x="33" y="13"/>
                  </a:lnTo>
                  <a:lnTo>
                    <a:pt x="32" y="13"/>
                  </a:lnTo>
                  <a:lnTo>
                    <a:pt x="29" y="13"/>
                  </a:lnTo>
                  <a:lnTo>
                    <a:pt x="24" y="13"/>
                  </a:lnTo>
                  <a:lnTo>
                    <a:pt x="19" y="13"/>
                  </a:lnTo>
                  <a:lnTo>
                    <a:pt x="13" y="11"/>
                  </a:lnTo>
                  <a:lnTo>
                    <a:pt x="7" y="9"/>
                  </a:lnTo>
                  <a:lnTo>
                    <a:pt x="3" y="6"/>
                  </a:lnTo>
                  <a:lnTo>
                    <a:pt x="0" y="0"/>
                  </a:lnTo>
                  <a:lnTo>
                    <a:pt x="6"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028" name="Freeform 245">
              <a:extLst>
                <a:ext uri="{FF2B5EF4-FFF2-40B4-BE49-F238E27FC236}">
                  <a16:creationId xmlns:a16="http://schemas.microsoft.com/office/drawing/2014/main" id="{AD7104F3-B66E-474B-5012-DBF07166FB84}"/>
                </a:ext>
              </a:extLst>
            </p:cNvPr>
            <p:cNvSpPr>
              <a:spLocks/>
            </p:cNvSpPr>
            <p:nvPr/>
          </p:nvSpPr>
          <p:spPr bwMode="auto">
            <a:xfrm>
              <a:off x="2238" y="1113"/>
              <a:ext cx="106" cy="339"/>
            </a:xfrm>
            <a:custGeom>
              <a:avLst/>
              <a:gdLst>
                <a:gd name="T0" fmla="*/ 3 w 106"/>
                <a:gd name="T1" fmla="*/ 7 h 339"/>
                <a:gd name="T2" fmla="*/ 0 w 106"/>
                <a:gd name="T3" fmla="*/ 24 h 339"/>
                <a:gd name="T4" fmla="*/ 63 w 106"/>
                <a:gd name="T5" fmla="*/ 294 h 339"/>
                <a:gd name="T6" fmla="*/ 64 w 106"/>
                <a:gd name="T7" fmla="*/ 304 h 339"/>
                <a:gd name="T8" fmla="*/ 67 w 106"/>
                <a:gd name="T9" fmla="*/ 316 h 339"/>
                <a:gd name="T10" fmla="*/ 72 w 106"/>
                <a:gd name="T11" fmla="*/ 326 h 339"/>
                <a:gd name="T12" fmla="*/ 78 w 106"/>
                <a:gd name="T13" fmla="*/ 331 h 339"/>
                <a:gd name="T14" fmla="*/ 80 w 106"/>
                <a:gd name="T15" fmla="*/ 333 h 339"/>
                <a:gd name="T16" fmla="*/ 84 w 106"/>
                <a:gd name="T17" fmla="*/ 335 h 339"/>
                <a:gd name="T18" fmla="*/ 88 w 106"/>
                <a:gd name="T19" fmla="*/ 338 h 339"/>
                <a:gd name="T20" fmla="*/ 90 w 106"/>
                <a:gd name="T21" fmla="*/ 339 h 339"/>
                <a:gd name="T22" fmla="*/ 95 w 106"/>
                <a:gd name="T23" fmla="*/ 338 h 339"/>
                <a:gd name="T24" fmla="*/ 99 w 106"/>
                <a:gd name="T25" fmla="*/ 336 h 339"/>
                <a:gd name="T26" fmla="*/ 102 w 106"/>
                <a:gd name="T27" fmla="*/ 334 h 339"/>
                <a:gd name="T28" fmla="*/ 104 w 106"/>
                <a:gd name="T29" fmla="*/ 329 h 339"/>
                <a:gd name="T30" fmla="*/ 105 w 106"/>
                <a:gd name="T31" fmla="*/ 326 h 339"/>
                <a:gd name="T32" fmla="*/ 106 w 106"/>
                <a:gd name="T33" fmla="*/ 321 h 339"/>
                <a:gd name="T34" fmla="*/ 106 w 106"/>
                <a:gd name="T35" fmla="*/ 318 h 339"/>
                <a:gd name="T36" fmla="*/ 106 w 106"/>
                <a:gd name="T37" fmla="*/ 314 h 339"/>
                <a:gd name="T38" fmla="*/ 27 w 106"/>
                <a:gd name="T39" fmla="*/ 23 h 339"/>
                <a:gd name="T40" fmla="*/ 20 w 106"/>
                <a:gd name="T41" fmla="*/ 7 h 339"/>
                <a:gd name="T42" fmla="*/ 12 w 106"/>
                <a:gd name="T43" fmla="*/ 0 h 339"/>
                <a:gd name="T44" fmla="*/ 6 w 106"/>
                <a:gd name="T45" fmla="*/ 0 h 339"/>
                <a:gd name="T46" fmla="*/ 3 w 106"/>
                <a:gd name="T47" fmla="*/ 7 h 33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6"/>
                <a:gd name="T73" fmla="*/ 0 h 339"/>
                <a:gd name="T74" fmla="*/ 106 w 106"/>
                <a:gd name="T75" fmla="*/ 339 h 33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6" h="339">
                  <a:moveTo>
                    <a:pt x="3" y="7"/>
                  </a:moveTo>
                  <a:lnTo>
                    <a:pt x="0" y="24"/>
                  </a:lnTo>
                  <a:lnTo>
                    <a:pt x="63" y="294"/>
                  </a:lnTo>
                  <a:lnTo>
                    <a:pt x="64" y="304"/>
                  </a:lnTo>
                  <a:lnTo>
                    <a:pt x="67" y="316"/>
                  </a:lnTo>
                  <a:lnTo>
                    <a:pt x="72" y="326"/>
                  </a:lnTo>
                  <a:lnTo>
                    <a:pt x="78" y="331"/>
                  </a:lnTo>
                  <a:lnTo>
                    <a:pt x="80" y="333"/>
                  </a:lnTo>
                  <a:lnTo>
                    <a:pt x="84" y="335"/>
                  </a:lnTo>
                  <a:lnTo>
                    <a:pt x="88" y="338"/>
                  </a:lnTo>
                  <a:lnTo>
                    <a:pt x="90" y="339"/>
                  </a:lnTo>
                  <a:lnTo>
                    <a:pt x="95" y="338"/>
                  </a:lnTo>
                  <a:lnTo>
                    <a:pt x="99" y="336"/>
                  </a:lnTo>
                  <a:lnTo>
                    <a:pt x="102" y="334"/>
                  </a:lnTo>
                  <a:lnTo>
                    <a:pt x="104" y="329"/>
                  </a:lnTo>
                  <a:lnTo>
                    <a:pt x="105" y="326"/>
                  </a:lnTo>
                  <a:lnTo>
                    <a:pt x="106" y="321"/>
                  </a:lnTo>
                  <a:lnTo>
                    <a:pt x="106" y="318"/>
                  </a:lnTo>
                  <a:lnTo>
                    <a:pt x="106" y="314"/>
                  </a:lnTo>
                  <a:lnTo>
                    <a:pt x="27" y="23"/>
                  </a:lnTo>
                  <a:lnTo>
                    <a:pt x="20" y="7"/>
                  </a:lnTo>
                  <a:lnTo>
                    <a:pt x="12" y="0"/>
                  </a:lnTo>
                  <a:lnTo>
                    <a:pt x="6" y="0"/>
                  </a:lnTo>
                  <a:lnTo>
                    <a:pt x="3" y="7"/>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029" name="Freeform 246">
              <a:extLst>
                <a:ext uri="{FF2B5EF4-FFF2-40B4-BE49-F238E27FC236}">
                  <a16:creationId xmlns:a16="http://schemas.microsoft.com/office/drawing/2014/main" id="{3E6B0CF3-A467-4099-D094-19D3ECEA2A0F}"/>
                </a:ext>
              </a:extLst>
            </p:cNvPr>
            <p:cNvSpPr>
              <a:spLocks/>
            </p:cNvSpPr>
            <p:nvPr/>
          </p:nvSpPr>
          <p:spPr bwMode="auto">
            <a:xfrm>
              <a:off x="2191" y="957"/>
              <a:ext cx="72" cy="204"/>
            </a:xfrm>
            <a:custGeom>
              <a:avLst/>
              <a:gdLst>
                <a:gd name="T0" fmla="*/ 72 w 72"/>
                <a:gd name="T1" fmla="*/ 172 h 204"/>
                <a:gd name="T2" fmla="*/ 9 w 72"/>
                <a:gd name="T3" fmla="*/ 0 h 204"/>
                <a:gd name="T4" fmla="*/ 0 w 72"/>
                <a:gd name="T5" fmla="*/ 3 h 204"/>
                <a:gd name="T6" fmla="*/ 53 w 72"/>
                <a:gd name="T7" fmla="*/ 204 h 204"/>
                <a:gd name="T8" fmla="*/ 72 w 72"/>
                <a:gd name="T9" fmla="*/ 172 h 204"/>
                <a:gd name="T10" fmla="*/ 0 60000 65536"/>
                <a:gd name="T11" fmla="*/ 0 60000 65536"/>
                <a:gd name="T12" fmla="*/ 0 60000 65536"/>
                <a:gd name="T13" fmla="*/ 0 60000 65536"/>
                <a:gd name="T14" fmla="*/ 0 60000 65536"/>
                <a:gd name="T15" fmla="*/ 0 w 72"/>
                <a:gd name="T16" fmla="*/ 0 h 204"/>
                <a:gd name="T17" fmla="*/ 72 w 72"/>
                <a:gd name="T18" fmla="*/ 204 h 204"/>
              </a:gdLst>
              <a:ahLst/>
              <a:cxnLst>
                <a:cxn ang="T10">
                  <a:pos x="T0" y="T1"/>
                </a:cxn>
                <a:cxn ang="T11">
                  <a:pos x="T2" y="T3"/>
                </a:cxn>
                <a:cxn ang="T12">
                  <a:pos x="T4" y="T5"/>
                </a:cxn>
                <a:cxn ang="T13">
                  <a:pos x="T6" y="T7"/>
                </a:cxn>
                <a:cxn ang="T14">
                  <a:pos x="T8" y="T9"/>
                </a:cxn>
              </a:cxnLst>
              <a:rect l="T15" t="T16" r="T17" b="T18"/>
              <a:pathLst>
                <a:path w="72" h="204">
                  <a:moveTo>
                    <a:pt x="72" y="172"/>
                  </a:moveTo>
                  <a:lnTo>
                    <a:pt x="9" y="0"/>
                  </a:lnTo>
                  <a:lnTo>
                    <a:pt x="0" y="3"/>
                  </a:lnTo>
                  <a:lnTo>
                    <a:pt x="53" y="204"/>
                  </a:lnTo>
                  <a:lnTo>
                    <a:pt x="72" y="172"/>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030" name="Freeform 247">
              <a:extLst>
                <a:ext uri="{FF2B5EF4-FFF2-40B4-BE49-F238E27FC236}">
                  <a16:creationId xmlns:a16="http://schemas.microsoft.com/office/drawing/2014/main" id="{CA4B9E61-E772-75B7-EC3A-0DE632032005}"/>
                </a:ext>
              </a:extLst>
            </p:cNvPr>
            <p:cNvSpPr>
              <a:spLocks/>
            </p:cNvSpPr>
            <p:nvPr/>
          </p:nvSpPr>
          <p:spPr bwMode="auto">
            <a:xfrm>
              <a:off x="2101" y="933"/>
              <a:ext cx="100" cy="60"/>
            </a:xfrm>
            <a:custGeom>
              <a:avLst/>
              <a:gdLst>
                <a:gd name="T0" fmla="*/ 43 w 100"/>
                <a:gd name="T1" fmla="*/ 60 h 60"/>
                <a:gd name="T2" fmla="*/ 46 w 100"/>
                <a:gd name="T3" fmla="*/ 60 h 60"/>
                <a:gd name="T4" fmla="*/ 50 w 100"/>
                <a:gd name="T5" fmla="*/ 59 h 60"/>
                <a:gd name="T6" fmla="*/ 57 w 100"/>
                <a:gd name="T7" fmla="*/ 57 h 60"/>
                <a:gd name="T8" fmla="*/ 66 w 100"/>
                <a:gd name="T9" fmla="*/ 55 h 60"/>
                <a:gd name="T10" fmla="*/ 75 w 100"/>
                <a:gd name="T11" fmla="*/ 50 h 60"/>
                <a:gd name="T12" fmla="*/ 85 w 100"/>
                <a:gd name="T13" fmla="*/ 45 h 60"/>
                <a:gd name="T14" fmla="*/ 94 w 100"/>
                <a:gd name="T15" fmla="*/ 38 h 60"/>
                <a:gd name="T16" fmla="*/ 100 w 100"/>
                <a:gd name="T17" fmla="*/ 29 h 60"/>
                <a:gd name="T18" fmla="*/ 100 w 100"/>
                <a:gd name="T19" fmla="*/ 26 h 60"/>
                <a:gd name="T20" fmla="*/ 97 w 100"/>
                <a:gd name="T21" fmla="*/ 20 h 60"/>
                <a:gd name="T22" fmla="*/ 90 w 100"/>
                <a:gd name="T23" fmla="*/ 17 h 60"/>
                <a:gd name="T24" fmla="*/ 77 w 100"/>
                <a:gd name="T25" fmla="*/ 19 h 60"/>
                <a:gd name="T26" fmla="*/ 71 w 100"/>
                <a:gd name="T27" fmla="*/ 19 h 60"/>
                <a:gd name="T28" fmla="*/ 66 w 100"/>
                <a:gd name="T29" fmla="*/ 16 h 60"/>
                <a:gd name="T30" fmla="*/ 61 w 100"/>
                <a:gd name="T31" fmla="*/ 11 h 60"/>
                <a:gd name="T32" fmla="*/ 57 w 100"/>
                <a:gd name="T33" fmla="*/ 8 h 60"/>
                <a:gd name="T34" fmla="*/ 44 w 100"/>
                <a:gd name="T35" fmla="*/ 2 h 60"/>
                <a:gd name="T36" fmla="*/ 36 w 100"/>
                <a:gd name="T37" fmla="*/ 0 h 60"/>
                <a:gd name="T38" fmla="*/ 31 w 100"/>
                <a:gd name="T39" fmla="*/ 0 h 60"/>
                <a:gd name="T40" fmla="*/ 30 w 100"/>
                <a:gd name="T41" fmla="*/ 0 h 60"/>
                <a:gd name="T42" fmla="*/ 31 w 100"/>
                <a:gd name="T43" fmla="*/ 1 h 60"/>
                <a:gd name="T44" fmla="*/ 34 w 100"/>
                <a:gd name="T45" fmla="*/ 6 h 60"/>
                <a:gd name="T46" fmla="*/ 41 w 100"/>
                <a:gd name="T47" fmla="*/ 12 h 60"/>
                <a:gd name="T48" fmla="*/ 54 w 100"/>
                <a:gd name="T49" fmla="*/ 23 h 60"/>
                <a:gd name="T50" fmla="*/ 56 w 100"/>
                <a:gd name="T51" fmla="*/ 27 h 60"/>
                <a:gd name="T52" fmla="*/ 51 w 100"/>
                <a:gd name="T53" fmla="*/ 31 h 60"/>
                <a:gd name="T54" fmla="*/ 46 w 100"/>
                <a:gd name="T55" fmla="*/ 36 h 60"/>
                <a:gd name="T56" fmla="*/ 42 w 100"/>
                <a:gd name="T57" fmla="*/ 38 h 60"/>
                <a:gd name="T58" fmla="*/ 20 w 100"/>
                <a:gd name="T59" fmla="*/ 37 h 60"/>
                <a:gd name="T60" fmla="*/ 12 w 100"/>
                <a:gd name="T61" fmla="*/ 37 h 60"/>
                <a:gd name="T62" fmla="*/ 6 w 100"/>
                <a:gd name="T63" fmla="*/ 36 h 60"/>
                <a:gd name="T64" fmla="*/ 3 w 100"/>
                <a:gd name="T65" fmla="*/ 35 h 60"/>
                <a:gd name="T66" fmla="*/ 0 w 100"/>
                <a:gd name="T67" fmla="*/ 36 h 60"/>
                <a:gd name="T68" fmla="*/ 43 w 100"/>
                <a:gd name="T69" fmla="*/ 60 h 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0"/>
                <a:gd name="T106" fmla="*/ 0 h 60"/>
                <a:gd name="T107" fmla="*/ 100 w 100"/>
                <a:gd name="T108" fmla="*/ 60 h 6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0" h="60">
                  <a:moveTo>
                    <a:pt x="43" y="60"/>
                  </a:moveTo>
                  <a:lnTo>
                    <a:pt x="46" y="60"/>
                  </a:lnTo>
                  <a:lnTo>
                    <a:pt x="50" y="59"/>
                  </a:lnTo>
                  <a:lnTo>
                    <a:pt x="57" y="57"/>
                  </a:lnTo>
                  <a:lnTo>
                    <a:pt x="66" y="55"/>
                  </a:lnTo>
                  <a:lnTo>
                    <a:pt x="75" y="50"/>
                  </a:lnTo>
                  <a:lnTo>
                    <a:pt x="85" y="45"/>
                  </a:lnTo>
                  <a:lnTo>
                    <a:pt x="94" y="38"/>
                  </a:lnTo>
                  <a:lnTo>
                    <a:pt x="100" y="29"/>
                  </a:lnTo>
                  <a:lnTo>
                    <a:pt x="100" y="26"/>
                  </a:lnTo>
                  <a:lnTo>
                    <a:pt x="97" y="20"/>
                  </a:lnTo>
                  <a:lnTo>
                    <a:pt x="90" y="17"/>
                  </a:lnTo>
                  <a:lnTo>
                    <a:pt x="77" y="19"/>
                  </a:lnTo>
                  <a:lnTo>
                    <a:pt x="71" y="19"/>
                  </a:lnTo>
                  <a:lnTo>
                    <a:pt x="66" y="16"/>
                  </a:lnTo>
                  <a:lnTo>
                    <a:pt x="61" y="11"/>
                  </a:lnTo>
                  <a:lnTo>
                    <a:pt x="57" y="8"/>
                  </a:lnTo>
                  <a:lnTo>
                    <a:pt x="44" y="2"/>
                  </a:lnTo>
                  <a:lnTo>
                    <a:pt x="36" y="0"/>
                  </a:lnTo>
                  <a:lnTo>
                    <a:pt x="31" y="0"/>
                  </a:lnTo>
                  <a:lnTo>
                    <a:pt x="30" y="0"/>
                  </a:lnTo>
                  <a:lnTo>
                    <a:pt x="31" y="1"/>
                  </a:lnTo>
                  <a:lnTo>
                    <a:pt x="34" y="6"/>
                  </a:lnTo>
                  <a:lnTo>
                    <a:pt x="41" y="12"/>
                  </a:lnTo>
                  <a:lnTo>
                    <a:pt x="54" y="23"/>
                  </a:lnTo>
                  <a:lnTo>
                    <a:pt x="56" y="27"/>
                  </a:lnTo>
                  <a:lnTo>
                    <a:pt x="51" y="31"/>
                  </a:lnTo>
                  <a:lnTo>
                    <a:pt x="46" y="36"/>
                  </a:lnTo>
                  <a:lnTo>
                    <a:pt x="42" y="38"/>
                  </a:lnTo>
                  <a:lnTo>
                    <a:pt x="20" y="37"/>
                  </a:lnTo>
                  <a:lnTo>
                    <a:pt x="12" y="37"/>
                  </a:lnTo>
                  <a:lnTo>
                    <a:pt x="6" y="36"/>
                  </a:lnTo>
                  <a:lnTo>
                    <a:pt x="3" y="35"/>
                  </a:lnTo>
                  <a:lnTo>
                    <a:pt x="0" y="36"/>
                  </a:lnTo>
                  <a:lnTo>
                    <a:pt x="43" y="60"/>
                  </a:lnTo>
                  <a:close/>
                </a:path>
              </a:pathLst>
            </a:custGeom>
            <a:solidFill>
              <a:srgbClr val="FFB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031" name="Freeform 248">
              <a:extLst>
                <a:ext uri="{FF2B5EF4-FFF2-40B4-BE49-F238E27FC236}">
                  <a16:creationId xmlns:a16="http://schemas.microsoft.com/office/drawing/2014/main" id="{E511BE92-2ED3-E895-F817-0A4E1927C03A}"/>
                </a:ext>
              </a:extLst>
            </p:cNvPr>
            <p:cNvSpPr>
              <a:spLocks/>
            </p:cNvSpPr>
            <p:nvPr/>
          </p:nvSpPr>
          <p:spPr bwMode="auto">
            <a:xfrm>
              <a:off x="2038" y="1089"/>
              <a:ext cx="514" cy="1590"/>
            </a:xfrm>
            <a:custGeom>
              <a:avLst/>
              <a:gdLst>
                <a:gd name="T0" fmla="*/ 220 w 514"/>
                <a:gd name="T1" fmla="*/ 0 h 1590"/>
                <a:gd name="T2" fmla="*/ 116 w 514"/>
                <a:gd name="T3" fmla="*/ 34 h 1590"/>
                <a:gd name="T4" fmla="*/ 257 w 514"/>
                <a:gd name="T5" fmla="*/ 348 h 1590"/>
                <a:gd name="T6" fmla="*/ 123 w 514"/>
                <a:gd name="T7" fmla="*/ 477 h 1590"/>
                <a:gd name="T8" fmla="*/ 153 w 514"/>
                <a:gd name="T9" fmla="*/ 670 h 1590"/>
                <a:gd name="T10" fmla="*/ 224 w 514"/>
                <a:gd name="T11" fmla="*/ 637 h 1590"/>
                <a:gd name="T12" fmla="*/ 207 w 514"/>
                <a:gd name="T13" fmla="*/ 494 h 1590"/>
                <a:gd name="T14" fmla="*/ 287 w 514"/>
                <a:gd name="T15" fmla="*/ 464 h 1590"/>
                <a:gd name="T16" fmla="*/ 289 w 514"/>
                <a:gd name="T17" fmla="*/ 504 h 1590"/>
                <a:gd name="T18" fmla="*/ 294 w 514"/>
                <a:gd name="T19" fmla="*/ 611 h 1590"/>
                <a:gd name="T20" fmla="*/ 296 w 514"/>
                <a:gd name="T21" fmla="*/ 766 h 1590"/>
                <a:gd name="T22" fmla="*/ 290 w 514"/>
                <a:gd name="T23" fmla="*/ 947 h 1590"/>
                <a:gd name="T24" fmla="*/ 0 w 514"/>
                <a:gd name="T25" fmla="*/ 1188 h 1590"/>
                <a:gd name="T26" fmla="*/ 3 w 514"/>
                <a:gd name="T27" fmla="*/ 1194 h 1590"/>
                <a:gd name="T28" fmla="*/ 9 w 514"/>
                <a:gd name="T29" fmla="*/ 1207 h 1590"/>
                <a:gd name="T30" fmla="*/ 19 w 514"/>
                <a:gd name="T31" fmla="*/ 1230 h 1590"/>
                <a:gd name="T32" fmla="*/ 34 w 514"/>
                <a:gd name="T33" fmla="*/ 1259 h 1590"/>
                <a:gd name="T34" fmla="*/ 53 w 514"/>
                <a:gd name="T35" fmla="*/ 1292 h 1590"/>
                <a:gd name="T36" fmla="*/ 74 w 514"/>
                <a:gd name="T37" fmla="*/ 1329 h 1590"/>
                <a:gd name="T38" fmla="*/ 99 w 514"/>
                <a:gd name="T39" fmla="*/ 1368 h 1590"/>
                <a:gd name="T40" fmla="*/ 126 w 514"/>
                <a:gd name="T41" fmla="*/ 1408 h 1590"/>
                <a:gd name="T42" fmla="*/ 157 w 514"/>
                <a:gd name="T43" fmla="*/ 1447 h 1590"/>
                <a:gd name="T44" fmla="*/ 189 w 514"/>
                <a:gd name="T45" fmla="*/ 1485 h 1590"/>
                <a:gd name="T46" fmla="*/ 225 w 514"/>
                <a:gd name="T47" fmla="*/ 1519 h 1590"/>
                <a:gd name="T48" fmla="*/ 261 w 514"/>
                <a:gd name="T49" fmla="*/ 1548 h 1590"/>
                <a:gd name="T50" fmla="*/ 301 w 514"/>
                <a:gd name="T51" fmla="*/ 1570 h 1590"/>
                <a:gd name="T52" fmla="*/ 341 w 514"/>
                <a:gd name="T53" fmla="*/ 1584 h 1590"/>
                <a:gd name="T54" fmla="*/ 383 w 514"/>
                <a:gd name="T55" fmla="*/ 1590 h 1590"/>
                <a:gd name="T56" fmla="*/ 426 w 514"/>
                <a:gd name="T57" fmla="*/ 1586 h 1590"/>
                <a:gd name="T58" fmla="*/ 510 w 514"/>
                <a:gd name="T59" fmla="*/ 1013 h 1590"/>
                <a:gd name="T60" fmla="*/ 510 w 514"/>
                <a:gd name="T61" fmla="*/ 1007 h 1590"/>
                <a:gd name="T62" fmla="*/ 512 w 514"/>
                <a:gd name="T63" fmla="*/ 993 h 1590"/>
                <a:gd name="T64" fmla="*/ 513 w 514"/>
                <a:gd name="T65" fmla="*/ 969 h 1590"/>
                <a:gd name="T66" fmla="*/ 514 w 514"/>
                <a:gd name="T67" fmla="*/ 937 h 1590"/>
                <a:gd name="T68" fmla="*/ 513 w 514"/>
                <a:gd name="T69" fmla="*/ 899 h 1590"/>
                <a:gd name="T70" fmla="*/ 513 w 514"/>
                <a:gd name="T71" fmla="*/ 856 h 1590"/>
                <a:gd name="T72" fmla="*/ 509 w 514"/>
                <a:gd name="T73" fmla="*/ 808 h 1590"/>
                <a:gd name="T74" fmla="*/ 505 w 514"/>
                <a:gd name="T75" fmla="*/ 755 h 1590"/>
                <a:gd name="T76" fmla="*/ 498 w 514"/>
                <a:gd name="T77" fmla="*/ 702 h 1590"/>
                <a:gd name="T78" fmla="*/ 489 w 514"/>
                <a:gd name="T79" fmla="*/ 646 h 1590"/>
                <a:gd name="T80" fmla="*/ 477 w 514"/>
                <a:gd name="T81" fmla="*/ 589 h 1590"/>
                <a:gd name="T82" fmla="*/ 462 w 514"/>
                <a:gd name="T83" fmla="*/ 533 h 1590"/>
                <a:gd name="T84" fmla="*/ 442 w 514"/>
                <a:gd name="T85" fmla="*/ 479 h 1590"/>
                <a:gd name="T86" fmla="*/ 419 w 514"/>
                <a:gd name="T87" fmla="*/ 427 h 1590"/>
                <a:gd name="T88" fmla="*/ 391 w 514"/>
                <a:gd name="T89" fmla="*/ 380 h 1590"/>
                <a:gd name="T90" fmla="*/ 359 w 514"/>
                <a:gd name="T91" fmla="*/ 336 h 1590"/>
                <a:gd name="T92" fmla="*/ 342 w 514"/>
                <a:gd name="T93" fmla="*/ 311 h 1590"/>
                <a:gd name="T94" fmla="*/ 324 w 514"/>
                <a:gd name="T95" fmla="*/ 273 h 1590"/>
                <a:gd name="T96" fmla="*/ 305 w 514"/>
                <a:gd name="T97" fmla="*/ 226 h 1590"/>
                <a:gd name="T98" fmla="*/ 286 w 514"/>
                <a:gd name="T99" fmla="*/ 175 h 1590"/>
                <a:gd name="T100" fmla="*/ 268 w 514"/>
                <a:gd name="T101" fmla="*/ 122 h 1590"/>
                <a:gd name="T102" fmla="*/ 250 w 514"/>
                <a:gd name="T103" fmla="*/ 73 h 1590"/>
                <a:gd name="T104" fmla="*/ 234 w 514"/>
                <a:gd name="T105" fmla="*/ 32 h 1590"/>
                <a:gd name="T106" fmla="*/ 220 w 514"/>
                <a:gd name="T107" fmla="*/ 0 h 159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14"/>
                <a:gd name="T163" fmla="*/ 0 h 1590"/>
                <a:gd name="T164" fmla="*/ 514 w 514"/>
                <a:gd name="T165" fmla="*/ 1590 h 159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14" h="1590">
                  <a:moveTo>
                    <a:pt x="220" y="0"/>
                  </a:moveTo>
                  <a:lnTo>
                    <a:pt x="116" y="34"/>
                  </a:lnTo>
                  <a:lnTo>
                    <a:pt x="257" y="348"/>
                  </a:lnTo>
                  <a:lnTo>
                    <a:pt x="123" y="477"/>
                  </a:lnTo>
                  <a:lnTo>
                    <a:pt x="153" y="670"/>
                  </a:lnTo>
                  <a:lnTo>
                    <a:pt x="224" y="637"/>
                  </a:lnTo>
                  <a:lnTo>
                    <a:pt x="207" y="494"/>
                  </a:lnTo>
                  <a:lnTo>
                    <a:pt x="287" y="464"/>
                  </a:lnTo>
                  <a:lnTo>
                    <a:pt x="289" y="504"/>
                  </a:lnTo>
                  <a:lnTo>
                    <a:pt x="294" y="611"/>
                  </a:lnTo>
                  <a:lnTo>
                    <a:pt x="296" y="766"/>
                  </a:lnTo>
                  <a:lnTo>
                    <a:pt x="290" y="947"/>
                  </a:lnTo>
                  <a:lnTo>
                    <a:pt x="0" y="1188"/>
                  </a:lnTo>
                  <a:lnTo>
                    <a:pt x="3" y="1194"/>
                  </a:lnTo>
                  <a:lnTo>
                    <a:pt x="9" y="1207"/>
                  </a:lnTo>
                  <a:lnTo>
                    <a:pt x="19" y="1230"/>
                  </a:lnTo>
                  <a:lnTo>
                    <a:pt x="34" y="1259"/>
                  </a:lnTo>
                  <a:lnTo>
                    <a:pt x="53" y="1292"/>
                  </a:lnTo>
                  <a:lnTo>
                    <a:pt x="74" y="1329"/>
                  </a:lnTo>
                  <a:lnTo>
                    <a:pt x="99" y="1368"/>
                  </a:lnTo>
                  <a:lnTo>
                    <a:pt x="126" y="1408"/>
                  </a:lnTo>
                  <a:lnTo>
                    <a:pt x="157" y="1447"/>
                  </a:lnTo>
                  <a:lnTo>
                    <a:pt x="189" y="1485"/>
                  </a:lnTo>
                  <a:lnTo>
                    <a:pt x="225" y="1519"/>
                  </a:lnTo>
                  <a:lnTo>
                    <a:pt x="261" y="1548"/>
                  </a:lnTo>
                  <a:lnTo>
                    <a:pt x="301" y="1570"/>
                  </a:lnTo>
                  <a:lnTo>
                    <a:pt x="341" y="1584"/>
                  </a:lnTo>
                  <a:lnTo>
                    <a:pt x="383" y="1590"/>
                  </a:lnTo>
                  <a:lnTo>
                    <a:pt x="426" y="1586"/>
                  </a:lnTo>
                  <a:lnTo>
                    <a:pt x="510" y="1013"/>
                  </a:lnTo>
                  <a:lnTo>
                    <a:pt x="510" y="1007"/>
                  </a:lnTo>
                  <a:lnTo>
                    <a:pt x="512" y="993"/>
                  </a:lnTo>
                  <a:lnTo>
                    <a:pt x="513" y="969"/>
                  </a:lnTo>
                  <a:lnTo>
                    <a:pt x="514" y="937"/>
                  </a:lnTo>
                  <a:lnTo>
                    <a:pt x="513" y="899"/>
                  </a:lnTo>
                  <a:lnTo>
                    <a:pt x="513" y="856"/>
                  </a:lnTo>
                  <a:lnTo>
                    <a:pt x="509" y="808"/>
                  </a:lnTo>
                  <a:lnTo>
                    <a:pt x="505" y="755"/>
                  </a:lnTo>
                  <a:lnTo>
                    <a:pt x="498" y="702"/>
                  </a:lnTo>
                  <a:lnTo>
                    <a:pt x="489" y="646"/>
                  </a:lnTo>
                  <a:lnTo>
                    <a:pt x="477" y="589"/>
                  </a:lnTo>
                  <a:lnTo>
                    <a:pt x="462" y="533"/>
                  </a:lnTo>
                  <a:lnTo>
                    <a:pt x="442" y="479"/>
                  </a:lnTo>
                  <a:lnTo>
                    <a:pt x="419" y="427"/>
                  </a:lnTo>
                  <a:lnTo>
                    <a:pt x="391" y="380"/>
                  </a:lnTo>
                  <a:lnTo>
                    <a:pt x="359" y="336"/>
                  </a:lnTo>
                  <a:lnTo>
                    <a:pt x="342" y="311"/>
                  </a:lnTo>
                  <a:lnTo>
                    <a:pt x="324" y="273"/>
                  </a:lnTo>
                  <a:lnTo>
                    <a:pt x="305" y="226"/>
                  </a:lnTo>
                  <a:lnTo>
                    <a:pt x="286" y="175"/>
                  </a:lnTo>
                  <a:lnTo>
                    <a:pt x="268" y="122"/>
                  </a:lnTo>
                  <a:lnTo>
                    <a:pt x="250" y="73"/>
                  </a:lnTo>
                  <a:lnTo>
                    <a:pt x="234" y="32"/>
                  </a:lnTo>
                  <a:lnTo>
                    <a:pt x="22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95" name="Rectangle 61">
            <a:extLst>
              <a:ext uri="{FF2B5EF4-FFF2-40B4-BE49-F238E27FC236}">
                <a16:creationId xmlns:a16="http://schemas.microsoft.com/office/drawing/2014/main" id="{0A69C96F-E2C3-6F33-CDCF-335C0BD1EF35}"/>
              </a:ext>
            </a:extLst>
          </p:cNvPr>
          <p:cNvSpPr>
            <a:spLocks noChangeArrowheads="1"/>
          </p:cNvSpPr>
          <p:nvPr/>
        </p:nvSpPr>
        <p:spPr bwMode="auto">
          <a:xfrm>
            <a:off x="3990975" y="5105400"/>
            <a:ext cx="1295400" cy="241300"/>
          </a:xfrm>
          <a:prstGeom prst="rect">
            <a:avLst/>
          </a:prstGeom>
          <a:noFill/>
          <a:ln w="9525">
            <a:noFill/>
            <a:miter lim="800000"/>
            <a:headEnd/>
            <a:tailEnd/>
          </a:ln>
          <a:effectLst/>
        </p:spPr>
        <p:txBody>
          <a:bodyPr wrap="none" anchor="ctr"/>
          <a:lstStyle/>
          <a:p>
            <a:pPr algn="ctr" eaLnBrk="0" hangingPunct="0">
              <a:defRPr/>
            </a:pPr>
            <a:r>
              <a:rPr lang="en-US" b="1" i="1" dirty="0">
                <a:solidFill>
                  <a:schemeClr val="tx2"/>
                </a:solidFill>
                <a:effectLst>
                  <a:outerShdw blurRad="38100" dist="38100" dir="2700000" algn="tl">
                    <a:srgbClr val="C0C0C0"/>
                  </a:outerShdw>
                </a:effectLst>
                <a:latin typeface="Arial" charset="0"/>
              </a:rPr>
              <a:t>Go to Credits</a:t>
            </a:r>
          </a:p>
        </p:txBody>
      </p:sp>
      <p:sp>
        <p:nvSpPr>
          <p:cNvPr id="293" name="Action Button: Forward or Next 292">
            <a:hlinkClick r:id="" action="ppaction://hlinkshowjump?jump=nextslide" highlightClick="1"/>
            <a:extLst>
              <a:ext uri="{FF2B5EF4-FFF2-40B4-BE49-F238E27FC236}">
                <a16:creationId xmlns:a16="http://schemas.microsoft.com/office/drawing/2014/main" id="{BF4C7A00-1C92-5F7A-78C8-B7EA1557E2D1}"/>
              </a:ext>
              <a:ext uri="{C183D7F6-B498-43B3-948B-1728B52AA6E4}">
                <adec:decorative xmlns:adec="http://schemas.microsoft.com/office/drawing/2017/decorative" val="1"/>
              </a:ext>
            </a:extLst>
          </p:cNvPr>
          <p:cNvSpPr/>
          <p:nvPr/>
        </p:nvSpPr>
        <p:spPr>
          <a:xfrm>
            <a:off x="4137025" y="5383213"/>
            <a:ext cx="987425" cy="685800"/>
          </a:xfrm>
          <a:prstGeom prst="actionButtonForwardNext">
            <a:avLst/>
          </a:prstGeom>
          <a:ln/>
        </p:spPr>
        <p:style>
          <a:lnRef idx="3">
            <a:schemeClr val="lt1"/>
          </a:lnRef>
          <a:fillRef idx="1">
            <a:schemeClr val="accent2"/>
          </a:fillRef>
          <a:effectRef idx="1">
            <a:schemeClr val="accent2"/>
          </a:effectRef>
          <a:fontRef idx="minor">
            <a:schemeClr val="lt1"/>
          </a:fontRef>
        </p:style>
        <p:txBody>
          <a:bodyPr anchor="ctr"/>
          <a:lstStyle/>
          <a:p>
            <a:pPr algn="ctr">
              <a:defRPr/>
            </a:pPr>
            <a:endParaRPr lang="en-US"/>
          </a:p>
        </p:txBody>
      </p:sp>
      <p:pic>
        <p:nvPicPr>
          <p:cNvPr id="297" name="j0071997.wav">
            <a:hlinkClick r:id="" action="ppaction://media"/>
            <a:extLst>
              <a:ext uri="{FF2B5EF4-FFF2-40B4-BE49-F238E27FC236}">
                <a16:creationId xmlns:a16="http://schemas.microsoft.com/office/drawing/2014/main" id="{7B951E4D-A64F-A05D-C098-892FA76C1636}"/>
              </a:ext>
              <a:ext uri="{C183D7F6-B498-43B3-948B-1728B52AA6E4}">
                <adec:decorative xmlns:adec="http://schemas.microsoft.com/office/drawing/2017/decorative" val="1"/>
              </a:ext>
            </a:extLst>
          </p:cNvPr>
          <p:cNvPicPr>
            <a:picLocks noRot="1" noChangeAspect="1"/>
          </p:cNvPicPr>
          <p:nvPr>
            <a:wavAudioFile r:embed="rId1" name="j0074689.wav"/>
          </p:nvPr>
        </p:nvPicPr>
        <p:blipFill>
          <a:blip r:embed="rId5">
            <a:extLst>
              <a:ext uri="{28A0092B-C50C-407E-A947-70E740481C1C}">
                <a14:useLocalDpi xmlns:a14="http://schemas.microsoft.com/office/drawing/2010/main" val="0"/>
              </a:ext>
            </a:extLst>
          </a:blip>
          <a:srcRect/>
          <a:stretch>
            <a:fillRect/>
          </a:stretch>
        </p:blipFill>
        <p:spPr bwMode="auto">
          <a:xfrm>
            <a:off x="9296400" y="390048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5848" name="Object 2">
            <a:hlinkClick r:id="" action="ppaction://ole?verb=0"/>
            <a:extLst>
              <a:ext uri="{FF2B5EF4-FFF2-40B4-BE49-F238E27FC236}">
                <a16:creationId xmlns:a16="http://schemas.microsoft.com/office/drawing/2014/main" id="{9DCAA896-6898-4BC4-2634-7D067DAEC64E}"/>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3786075771"/>
              </p:ext>
            </p:extLst>
          </p:nvPr>
        </p:nvGraphicFramePr>
        <p:xfrm>
          <a:off x="9448800" y="5235575"/>
          <a:ext cx="304800" cy="304800"/>
        </p:xfrm>
        <a:graphic>
          <a:graphicData uri="http://schemas.openxmlformats.org/presentationml/2006/ole">
            <mc:AlternateContent xmlns:mc="http://schemas.openxmlformats.org/markup-compatibility/2006">
              <mc:Choice xmlns:v="urn:schemas-microsoft-com:vml" Requires="v">
                <p:oleObj name="Sound Recorder Document" r:id="rId6" imgW="304520" imgH="304520" progId="SoundRec">
                  <p:embed/>
                </p:oleObj>
              </mc:Choice>
              <mc:Fallback>
                <p:oleObj name="Sound Recorder Document" r:id="rId6" imgW="304520" imgH="304520" progId="SoundRec">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48800" y="5235575"/>
                        <a:ext cx="30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1" name="Footer Placeholder 3">
            <a:extLst>
              <a:ext uri="{FF2B5EF4-FFF2-40B4-BE49-F238E27FC236}">
                <a16:creationId xmlns:a16="http://schemas.microsoft.com/office/drawing/2014/main" id="{4B108B26-4147-BC7E-3F45-19945DCE1526}"/>
              </a:ext>
            </a:extLst>
          </p:cNvPr>
          <p:cNvSpPr>
            <a:spLocks noGrp="1"/>
          </p:cNvSpPr>
          <p:nvPr/>
        </p:nvSpPr>
        <p:spPr>
          <a:xfrm>
            <a:off x="3124200" y="6459538"/>
            <a:ext cx="3733800" cy="365125"/>
          </a:xfrm>
          <a:prstGeom prst="rect">
            <a:avLst/>
          </a:prstGeom>
        </p:spPr>
        <p:txBody>
          <a:bodyPr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sz="1200" kern="1200">
                <a:solidFill>
                  <a:schemeClr val="tx1"/>
                </a:solidFill>
                <a:latin typeface="Arial" charset="0"/>
                <a:ea typeface="+mn-ea"/>
                <a:cs typeface="+mn-cs"/>
              </a:defRPr>
            </a:lvl2pPr>
            <a:lvl3pPr marL="914400" algn="l" rtl="0" fontAlgn="base">
              <a:spcBef>
                <a:spcPct val="0"/>
              </a:spcBef>
              <a:spcAft>
                <a:spcPct val="0"/>
              </a:spcAft>
              <a:defRPr sz="1200" kern="1200">
                <a:solidFill>
                  <a:schemeClr val="tx1"/>
                </a:solidFill>
                <a:latin typeface="Arial" charset="0"/>
                <a:ea typeface="+mn-ea"/>
                <a:cs typeface="+mn-cs"/>
              </a:defRPr>
            </a:lvl3pPr>
            <a:lvl4pPr marL="1371600" algn="l" rtl="0" fontAlgn="base">
              <a:spcBef>
                <a:spcPct val="0"/>
              </a:spcBef>
              <a:spcAft>
                <a:spcPct val="0"/>
              </a:spcAft>
              <a:defRPr sz="1200" kern="1200">
                <a:solidFill>
                  <a:schemeClr val="tx1"/>
                </a:solidFill>
                <a:latin typeface="Arial" charset="0"/>
                <a:ea typeface="+mn-ea"/>
                <a:cs typeface="+mn-cs"/>
              </a:defRPr>
            </a:lvl4pPr>
            <a:lvl5pPr marL="1828800" algn="l"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a:defRPr/>
            </a:pPr>
            <a:r>
              <a:rPr lang="en-US" b="1" dirty="0">
                <a:solidFill>
                  <a:schemeClr val="accent2">
                    <a:lumMod val="75000"/>
                  </a:schemeClr>
                </a:solidFill>
              </a:rPr>
              <a:t>English Language Studies Department </a:t>
            </a:r>
            <a:r>
              <a:rPr lang="en-US" dirty="0"/>
              <a:t>www.seminolestate.edu/adult-ed/els/</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9889" fill="hold"/>
                                        <p:tgtEl>
                                          <p:spTgt spid="29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97"/>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89B0530C-16B3-54CD-30E8-78D6A90867DE}"/>
              </a:ext>
              <a:ext uri="{C183D7F6-B498-43B3-948B-1728B52AA6E4}">
                <adec:decorative xmlns:adec="http://schemas.microsoft.com/office/drawing/2017/decorative" val="1"/>
              </a:ext>
            </a:extLst>
          </p:cNvPr>
          <p:cNvPicPr>
            <a:picLocks noGrp="1" noChangeAspect="1"/>
          </p:cNvPicPr>
          <p:nvPr/>
        </p:nvPicPr>
        <p:blipFill>
          <a:blip r:embed="rId3">
            <a:duotone>
              <a:schemeClr val="accent2">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AE2B7AB-3CAA-2A97-775A-FB9018E2B7C1}"/>
              </a:ext>
            </a:extLst>
          </p:cNvPr>
          <p:cNvSpPr>
            <a:spLocks noGrp="1"/>
          </p:cNvSpPr>
          <p:nvPr>
            <p:ph type="title" idx="4294967295"/>
          </p:nvPr>
        </p:nvSpPr>
        <p:spPr>
          <a:xfrm>
            <a:off x="457200" y="-1143000"/>
            <a:ext cx="8229600" cy="1143000"/>
          </a:xfrm>
        </p:spPr>
        <p:txBody>
          <a:bodyPr vert="horz" wrap="square" lIns="91440" tIns="45720" rIns="91440" bIns="45720" numCol="1" anchor="b" anchorCtr="0" compatLnSpc="1">
            <a:prstTxWarp prst="textNoShape">
              <a:avLst/>
            </a:prstTxWarp>
          </a:bodyPr>
          <a:lstStyle/>
          <a:p>
            <a:r>
              <a:rPr lang="en-US" dirty="0"/>
              <a:t>Slide 35</a:t>
            </a:r>
          </a:p>
        </p:txBody>
      </p:sp>
      <p:sp>
        <p:nvSpPr>
          <p:cNvPr id="111" name="Text Box 7">
            <a:extLst>
              <a:ext uri="{FF2B5EF4-FFF2-40B4-BE49-F238E27FC236}">
                <a16:creationId xmlns:a16="http://schemas.microsoft.com/office/drawing/2014/main" id="{62591079-8363-8AB6-2F65-671B029DD56D}"/>
              </a:ext>
            </a:extLst>
          </p:cNvPr>
          <p:cNvSpPr txBox="1">
            <a:spLocks noChangeArrowheads="1"/>
          </p:cNvSpPr>
          <p:nvPr/>
        </p:nvSpPr>
        <p:spPr bwMode="auto">
          <a:xfrm>
            <a:off x="3581400" y="609600"/>
            <a:ext cx="1968500" cy="579438"/>
          </a:xfrm>
          <a:prstGeom prst="rect">
            <a:avLst/>
          </a:prstGeom>
          <a:noFill/>
          <a:ln w="9525">
            <a:noFill/>
            <a:miter lim="800000"/>
            <a:headEnd/>
            <a:tailEnd/>
          </a:ln>
          <a:effectLst/>
        </p:spPr>
        <p:txBody>
          <a:bodyPr wrap="none">
            <a:spAutoFit/>
          </a:bodyPr>
          <a:lstStyle/>
          <a:p>
            <a:pPr eaLnBrk="0" hangingPunct="0">
              <a:defRPr/>
            </a:pPr>
            <a:r>
              <a:rPr lang="en-US" sz="3200" b="1" i="1" dirty="0">
                <a:effectLst>
                  <a:outerShdw blurRad="38100" dist="38100" dir="2700000" algn="tl">
                    <a:srgbClr val="C0C0C0"/>
                  </a:outerShdw>
                </a:effectLst>
                <a:latin typeface="Arial" charset="0"/>
              </a:rPr>
              <a:t>CREDITS</a:t>
            </a:r>
          </a:p>
        </p:txBody>
      </p:sp>
      <p:sp>
        <p:nvSpPr>
          <p:cNvPr id="112" name="Rectangle 11">
            <a:extLst>
              <a:ext uri="{FF2B5EF4-FFF2-40B4-BE49-F238E27FC236}">
                <a16:creationId xmlns:a16="http://schemas.microsoft.com/office/drawing/2014/main" id="{28BBB26B-0C80-E1CB-86E2-6998660041B0}"/>
              </a:ext>
            </a:extLst>
          </p:cNvPr>
          <p:cNvSpPr>
            <a:spLocks noChangeArrowheads="1"/>
          </p:cNvSpPr>
          <p:nvPr/>
        </p:nvSpPr>
        <p:spPr bwMode="auto">
          <a:xfrm>
            <a:off x="2286000" y="1295400"/>
            <a:ext cx="4876800" cy="1143000"/>
          </a:xfrm>
          <a:prstGeom prst="rect">
            <a:avLst/>
          </a:prstGeom>
          <a:noFill/>
          <a:ln w="9525">
            <a:noFill/>
            <a:miter lim="800000"/>
            <a:headEnd/>
            <a:tailEnd/>
          </a:ln>
          <a:effectLst/>
        </p:spPr>
        <p:txBody>
          <a:bodyPr wrap="none" anchor="ctr"/>
          <a:lstStyle/>
          <a:p>
            <a:pPr algn="ctr" eaLnBrk="0" hangingPunct="0">
              <a:defRPr/>
            </a:pPr>
            <a:r>
              <a:rPr lang="en-US" sz="2000" b="1" i="1" dirty="0">
                <a:effectLst>
                  <a:outerShdw blurRad="38100" dist="38100" dir="2700000" algn="tl">
                    <a:srgbClr val="C0C0C0"/>
                  </a:outerShdw>
                </a:effectLst>
                <a:latin typeface="Arial" charset="0"/>
              </a:rPr>
              <a:t>Seminole State College</a:t>
            </a:r>
          </a:p>
          <a:p>
            <a:pPr algn="ctr" eaLnBrk="0" hangingPunct="0">
              <a:defRPr/>
            </a:pPr>
            <a:r>
              <a:rPr lang="en-US" sz="2400" b="1" i="1" dirty="0">
                <a:effectLst>
                  <a:outerShdw blurRad="38100" dist="38100" dir="2700000" algn="tl">
                    <a:srgbClr val="C0C0C0"/>
                  </a:outerShdw>
                </a:effectLst>
                <a:latin typeface="Arial" charset="0"/>
              </a:rPr>
              <a:t>English Language Studies Department</a:t>
            </a:r>
          </a:p>
        </p:txBody>
      </p:sp>
      <p:sp>
        <p:nvSpPr>
          <p:cNvPr id="109" name="Rectangle 9">
            <a:extLst>
              <a:ext uri="{FF2B5EF4-FFF2-40B4-BE49-F238E27FC236}">
                <a16:creationId xmlns:a16="http://schemas.microsoft.com/office/drawing/2014/main" id="{D715EC9C-1492-2361-5E31-471219AA8A80}"/>
              </a:ext>
            </a:extLst>
          </p:cNvPr>
          <p:cNvSpPr>
            <a:spLocks noChangeArrowheads="1"/>
          </p:cNvSpPr>
          <p:nvPr/>
        </p:nvSpPr>
        <p:spPr bwMode="auto">
          <a:xfrm>
            <a:off x="3505200" y="2057400"/>
            <a:ext cx="22098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en-US" altLang="en-US" sz="2000" b="1" i="1">
                <a:solidFill>
                  <a:srgbClr val="C00000"/>
                </a:solidFill>
              </a:rPr>
              <a:t>Project Producers</a:t>
            </a:r>
          </a:p>
          <a:p>
            <a:pPr>
              <a:buFontTx/>
              <a:buChar char="•"/>
            </a:pPr>
            <a:r>
              <a:rPr lang="en-US" altLang="en-US" sz="1600"/>
              <a:t>Nissa Hopkins</a:t>
            </a:r>
          </a:p>
          <a:p>
            <a:pPr>
              <a:buFontTx/>
              <a:buChar char="•"/>
            </a:pPr>
            <a:r>
              <a:rPr lang="en-US" altLang="en-US" sz="1600"/>
              <a:t>Marco Yepez</a:t>
            </a:r>
          </a:p>
          <a:p>
            <a:pPr>
              <a:buFontTx/>
              <a:buChar char="•"/>
            </a:pPr>
            <a:r>
              <a:rPr lang="en-US" altLang="en-US" sz="1600"/>
              <a:t>Elias Moskona</a:t>
            </a:r>
            <a:endParaRPr lang="en-US" altLang="en-US"/>
          </a:p>
        </p:txBody>
      </p:sp>
      <p:sp>
        <p:nvSpPr>
          <p:cNvPr id="110" name="Rectangle 10">
            <a:extLst>
              <a:ext uri="{FF2B5EF4-FFF2-40B4-BE49-F238E27FC236}">
                <a16:creationId xmlns:a16="http://schemas.microsoft.com/office/drawing/2014/main" id="{C226DE61-4B39-FB09-F2A8-F36058FCD15E}"/>
              </a:ext>
            </a:extLst>
          </p:cNvPr>
          <p:cNvSpPr>
            <a:spLocks noChangeArrowheads="1"/>
          </p:cNvSpPr>
          <p:nvPr/>
        </p:nvSpPr>
        <p:spPr bwMode="auto">
          <a:xfrm>
            <a:off x="3505200" y="3352800"/>
            <a:ext cx="21336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en-US" altLang="en-US" sz="2000" b="1">
                <a:solidFill>
                  <a:schemeClr val="tx2"/>
                </a:solidFill>
              </a:rPr>
              <a:t> </a:t>
            </a:r>
            <a:r>
              <a:rPr lang="en-US" altLang="en-US" sz="2000" b="1">
                <a:solidFill>
                  <a:srgbClr val="C00000"/>
                </a:solidFill>
              </a:rPr>
              <a:t>Web Support</a:t>
            </a:r>
          </a:p>
          <a:p>
            <a:pPr>
              <a:buFont typeface="Arial" panose="020B0604020202020204" pitchFamily="34" charset="0"/>
              <a:buChar char="•"/>
            </a:pPr>
            <a:r>
              <a:rPr lang="en-US" altLang="en-US" sz="1600"/>
              <a:t>Edith Morales</a:t>
            </a:r>
          </a:p>
          <a:p>
            <a:pPr>
              <a:buFont typeface="Arial" panose="020B0604020202020204" pitchFamily="34" charset="0"/>
              <a:buChar char="•"/>
            </a:pPr>
            <a:r>
              <a:rPr lang="en-US" altLang="en-US" sz="1600"/>
              <a:t>Anna Flores</a:t>
            </a:r>
          </a:p>
          <a:p>
            <a:pPr>
              <a:buFont typeface="Arial" panose="020B0604020202020204" pitchFamily="34" charset="0"/>
              <a:buChar char="•"/>
            </a:pPr>
            <a:r>
              <a:rPr lang="en-US" altLang="en-US" sz="1600"/>
              <a:t>Les Lusk</a:t>
            </a:r>
            <a:br>
              <a:rPr lang="en-US" altLang="en-US" sz="2000"/>
            </a:br>
            <a:endParaRPr lang="en-US" altLang="en-US" sz="2000"/>
          </a:p>
        </p:txBody>
      </p:sp>
      <p:sp>
        <p:nvSpPr>
          <p:cNvPr id="7" name="Footer Placeholder 3">
            <a:extLst>
              <a:ext uri="{FF2B5EF4-FFF2-40B4-BE49-F238E27FC236}">
                <a16:creationId xmlns:a16="http://schemas.microsoft.com/office/drawing/2014/main" id="{F3E7520A-99A2-30D2-B434-BE50D5EBA924}"/>
              </a:ext>
            </a:extLst>
          </p:cNvPr>
          <p:cNvSpPr>
            <a:spLocks noGrp="1"/>
          </p:cNvSpPr>
          <p:nvPr/>
        </p:nvSpPr>
        <p:spPr>
          <a:xfrm>
            <a:off x="3124200" y="6459538"/>
            <a:ext cx="3733800" cy="365125"/>
          </a:xfrm>
          <a:prstGeom prst="rect">
            <a:avLst/>
          </a:prstGeom>
        </p:spPr>
        <p:txBody>
          <a:bodyPr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sz="1200" kern="1200">
                <a:solidFill>
                  <a:schemeClr val="tx1"/>
                </a:solidFill>
                <a:latin typeface="Arial" charset="0"/>
                <a:ea typeface="+mn-ea"/>
                <a:cs typeface="+mn-cs"/>
              </a:defRPr>
            </a:lvl2pPr>
            <a:lvl3pPr marL="914400" algn="l" rtl="0" fontAlgn="base">
              <a:spcBef>
                <a:spcPct val="0"/>
              </a:spcBef>
              <a:spcAft>
                <a:spcPct val="0"/>
              </a:spcAft>
              <a:defRPr sz="1200" kern="1200">
                <a:solidFill>
                  <a:schemeClr val="tx1"/>
                </a:solidFill>
                <a:latin typeface="Arial" charset="0"/>
                <a:ea typeface="+mn-ea"/>
                <a:cs typeface="+mn-cs"/>
              </a:defRPr>
            </a:lvl3pPr>
            <a:lvl4pPr marL="1371600" algn="l" rtl="0" fontAlgn="base">
              <a:spcBef>
                <a:spcPct val="0"/>
              </a:spcBef>
              <a:spcAft>
                <a:spcPct val="0"/>
              </a:spcAft>
              <a:defRPr sz="1200" kern="1200">
                <a:solidFill>
                  <a:schemeClr val="tx1"/>
                </a:solidFill>
                <a:latin typeface="Arial" charset="0"/>
                <a:ea typeface="+mn-ea"/>
                <a:cs typeface="+mn-cs"/>
              </a:defRPr>
            </a:lvl4pPr>
            <a:lvl5pPr marL="1828800" algn="l"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a:defRPr/>
            </a:pPr>
            <a:r>
              <a:rPr lang="en-US" b="1" dirty="0">
                <a:solidFill>
                  <a:schemeClr val="accent2">
                    <a:lumMod val="75000"/>
                  </a:schemeClr>
                </a:solidFill>
              </a:rPr>
              <a:t>English Language Studies Department </a:t>
            </a:r>
            <a:r>
              <a:rPr lang="en-US" dirty="0"/>
              <a:t>www.seminolestate.edu/adult-ed/els/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1000"/>
                                        <p:tgtEl>
                                          <p:spTgt spid="109"/>
                                        </p:tgtEl>
                                      </p:cBhvr>
                                    </p:animEffect>
                                    <p:anim calcmode="lin" valueType="num">
                                      <p:cBhvr>
                                        <p:cTn id="8" dur="1000" fill="hold"/>
                                        <p:tgtEl>
                                          <p:spTgt spid="109"/>
                                        </p:tgtEl>
                                        <p:attrNameLst>
                                          <p:attrName>ppt_x</p:attrName>
                                        </p:attrNameLst>
                                      </p:cBhvr>
                                      <p:tavLst>
                                        <p:tav tm="0">
                                          <p:val>
                                            <p:strVal val="#ppt_x"/>
                                          </p:val>
                                        </p:tav>
                                        <p:tav tm="100000">
                                          <p:val>
                                            <p:strVal val="#ppt_x"/>
                                          </p:val>
                                        </p:tav>
                                      </p:tavLst>
                                    </p:anim>
                                    <p:anim calcmode="lin" valueType="num">
                                      <p:cBhvr>
                                        <p:cTn id="9" dur="900" decel="100000" fill="hold"/>
                                        <p:tgtEl>
                                          <p:spTgt spid="10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9"/>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110"/>
                                        </p:tgtEl>
                                        <p:attrNameLst>
                                          <p:attrName>style.visibility</p:attrName>
                                        </p:attrNameLst>
                                      </p:cBhvr>
                                      <p:to>
                                        <p:strVal val="visible"/>
                                      </p:to>
                                    </p:set>
                                    <p:animEffect transition="in" filter="fade">
                                      <p:cBhvr>
                                        <p:cTn id="13" dur="1000"/>
                                        <p:tgtEl>
                                          <p:spTgt spid="110"/>
                                        </p:tgtEl>
                                      </p:cBhvr>
                                    </p:animEffect>
                                    <p:anim calcmode="lin" valueType="num">
                                      <p:cBhvr>
                                        <p:cTn id="14" dur="1000" fill="hold"/>
                                        <p:tgtEl>
                                          <p:spTgt spid="110"/>
                                        </p:tgtEl>
                                        <p:attrNameLst>
                                          <p:attrName>ppt_x</p:attrName>
                                        </p:attrNameLst>
                                      </p:cBhvr>
                                      <p:tavLst>
                                        <p:tav tm="0">
                                          <p:val>
                                            <p:strVal val="#ppt_x"/>
                                          </p:val>
                                        </p:tav>
                                        <p:tav tm="100000">
                                          <p:val>
                                            <p:strVal val="#ppt_x"/>
                                          </p:val>
                                        </p:tav>
                                      </p:tavLst>
                                    </p:anim>
                                    <p:anim calcmode="lin" valueType="num">
                                      <p:cBhvr>
                                        <p:cTn id="15" dur="900" decel="100000" fill="hold"/>
                                        <p:tgtEl>
                                          <p:spTgt spid="110"/>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10"/>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111"/>
                                        </p:tgtEl>
                                        <p:attrNameLst>
                                          <p:attrName>style.visibility</p:attrName>
                                        </p:attrNameLst>
                                      </p:cBhvr>
                                      <p:to>
                                        <p:strVal val="visible"/>
                                      </p:to>
                                    </p:set>
                                    <p:animEffect transition="in" filter="fade">
                                      <p:cBhvr>
                                        <p:cTn id="19" dur="1000"/>
                                        <p:tgtEl>
                                          <p:spTgt spid="111"/>
                                        </p:tgtEl>
                                      </p:cBhvr>
                                    </p:animEffect>
                                    <p:anim calcmode="lin" valueType="num">
                                      <p:cBhvr>
                                        <p:cTn id="20" dur="1000" fill="hold"/>
                                        <p:tgtEl>
                                          <p:spTgt spid="111"/>
                                        </p:tgtEl>
                                        <p:attrNameLst>
                                          <p:attrName>ppt_x</p:attrName>
                                        </p:attrNameLst>
                                      </p:cBhvr>
                                      <p:tavLst>
                                        <p:tav tm="0">
                                          <p:val>
                                            <p:strVal val="#ppt_x"/>
                                          </p:val>
                                        </p:tav>
                                        <p:tav tm="100000">
                                          <p:val>
                                            <p:strVal val="#ppt_x"/>
                                          </p:val>
                                        </p:tav>
                                      </p:tavLst>
                                    </p:anim>
                                    <p:anim calcmode="lin" valueType="num">
                                      <p:cBhvr>
                                        <p:cTn id="21" dur="900" decel="100000" fill="hold"/>
                                        <p:tgtEl>
                                          <p:spTgt spid="111"/>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p:bldP spid="109" grpId="0"/>
      <p:bldP spid="1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5">
            <a:extLst>
              <a:ext uri="{FF2B5EF4-FFF2-40B4-BE49-F238E27FC236}">
                <a16:creationId xmlns:a16="http://schemas.microsoft.com/office/drawing/2014/main" id="{E07A3209-4EAF-556B-0F05-BA1F74525191}"/>
              </a:ext>
              <a:ext uri="{C183D7F6-B498-43B3-948B-1728B52AA6E4}">
                <adec:decorative xmlns:adec="http://schemas.microsoft.com/office/drawing/2017/decorative" val="1"/>
              </a:ext>
            </a:extLst>
          </p:cNvPr>
          <p:cNvPicPr>
            <a:picLocks noGrp="1" noChangeAspect="1"/>
          </p:cNvPicPr>
          <p:nvPr/>
        </p:nvPicPr>
        <p:blipFill>
          <a:blip r:embed="rId4">
            <a:duotone>
              <a:schemeClr val="accent2">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8E10D79-E0C1-C20E-95AC-19C01850CBDA}"/>
              </a:ext>
            </a:extLst>
          </p:cNvPr>
          <p:cNvSpPr>
            <a:spLocks noGrp="1"/>
          </p:cNvSpPr>
          <p:nvPr>
            <p:ph type="ctrTitle"/>
          </p:nvPr>
        </p:nvSpPr>
        <p:spPr>
          <a:xfrm>
            <a:off x="685800" y="-1470025"/>
            <a:ext cx="7772400" cy="1470025"/>
          </a:xfrm>
        </p:spPr>
        <p:txBody>
          <a:bodyPr vert="horz" wrap="square" lIns="91440" tIns="45720" rIns="91440" bIns="45720" numCol="1" anchor="b" anchorCtr="0" compatLnSpc="1">
            <a:prstTxWarp prst="textNoShape">
              <a:avLst/>
            </a:prstTxWarp>
          </a:bodyPr>
          <a:lstStyle/>
          <a:p>
            <a:r>
              <a:rPr lang="en-US" dirty="0"/>
              <a:t>Slide 4</a:t>
            </a:r>
          </a:p>
        </p:txBody>
      </p:sp>
      <p:sp>
        <p:nvSpPr>
          <p:cNvPr id="5123" name="Text Box 2">
            <a:extLst>
              <a:ext uri="{FF2B5EF4-FFF2-40B4-BE49-F238E27FC236}">
                <a16:creationId xmlns:a16="http://schemas.microsoft.com/office/drawing/2014/main" id="{E96B0C33-9FFA-FFEA-40EB-AB7F938EF43E}"/>
              </a:ext>
            </a:extLst>
          </p:cNvPr>
          <p:cNvSpPr txBox="1">
            <a:spLocks noChangeArrowheads="1"/>
          </p:cNvSpPr>
          <p:nvPr/>
        </p:nvSpPr>
        <p:spPr bwMode="auto">
          <a:xfrm>
            <a:off x="457200" y="990600"/>
            <a:ext cx="7315200" cy="528638"/>
          </a:xfrm>
          <a:prstGeom prst="rect">
            <a:avLst/>
          </a:prstGeom>
          <a:solidFill>
            <a:srgbClr val="FFFF99"/>
          </a:solidFill>
          <a:ln w="9525">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800" b="1" i="1"/>
              <a:t>Time Management (in timed tests)</a:t>
            </a:r>
            <a:endParaRPr lang="en-US" altLang="en-US" sz="2400"/>
          </a:p>
        </p:txBody>
      </p:sp>
      <p:pic>
        <p:nvPicPr>
          <p:cNvPr id="5126" name="Picture 9">
            <a:extLst>
              <a:ext uri="{FF2B5EF4-FFF2-40B4-BE49-F238E27FC236}">
                <a16:creationId xmlns:a16="http://schemas.microsoft.com/office/drawing/2014/main" id="{342468CB-787C-D5F9-A74D-4A38547F0646}"/>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6764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Text Box 5">
            <a:extLst>
              <a:ext uri="{FF2B5EF4-FFF2-40B4-BE49-F238E27FC236}">
                <a16:creationId xmlns:a16="http://schemas.microsoft.com/office/drawing/2014/main" id="{96AA1ACB-0227-6121-B4D2-36E7CABC0A4C}"/>
              </a:ext>
            </a:extLst>
          </p:cNvPr>
          <p:cNvSpPr txBox="1">
            <a:spLocks noChangeArrowheads="1"/>
          </p:cNvSpPr>
          <p:nvPr/>
        </p:nvSpPr>
        <p:spPr bwMode="auto">
          <a:xfrm>
            <a:off x="1828800" y="1752600"/>
            <a:ext cx="6096000" cy="841375"/>
          </a:xfrm>
          <a:prstGeom prst="rect">
            <a:avLst/>
          </a:prstGeom>
          <a:solidFill>
            <a:srgbClr val="FFFF99"/>
          </a:solidFill>
          <a:ln w="19050">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400"/>
              <a:t>To be successful in any timed test, one must learn to use time effectively.</a:t>
            </a:r>
          </a:p>
        </p:txBody>
      </p:sp>
      <p:pic>
        <p:nvPicPr>
          <p:cNvPr id="4103" name="Picture 7">
            <a:extLst>
              <a:ext uri="{FF2B5EF4-FFF2-40B4-BE49-F238E27FC236}">
                <a16:creationId xmlns:a16="http://schemas.microsoft.com/office/drawing/2014/main" id="{AFBE0045-47ED-69BA-DB53-42531C0ABB56}"/>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2800" y="2743200"/>
            <a:ext cx="361315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Read1607.WAV">
            <a:hlinkClick r:id="" action="ppaction://media"/>
            <a:extLst>
              <a:ext uri="{FF2B5EF4-FFF2-40B4-BE49-F238E27FC236}">
                <a16:creationId xmlns:a16="http://schemas.microsoft.com/office/drawing/2014/main" id="{8BB2F518-A7AA-99A0-3770-CC53A0525E7A}"/>
              </a:ext>
              <a:ext uri="{C183D7F6-B498-43B3-948B-1728B52AA6E4}">
                <adec:decorative xmlns:adec="http://schemas.microsoft.com/office/drawing/2017/decorative" val="1"/>
              </a:ext>
            </a:extLst>
          </p:cNvPr>
          <p:cNvPicPr>
            <a:picLocks noRot="1" noChangeAspect="1"/>
          </p:cNvPicPr>
          <p:nvPr>
            <a:wavAudioFile r:embed="rId1" name="Reading Time-02.WAV"/>
          </p:nvPr>
        </p:nvPicPr>
        <p:blipFill>
          <a:blip r:embed="rId7">
            <a:extLst>
              <a:ext uri="{28A0092B-C50C-407E-A947-70E740481C1C}">
                <a14:useLocalDpi xmlns:a14="http://schemas.microsoft.com/office/drawing/2010/main" val="0"/>
              </a:ext>
            </a:extLst>
          </a:blip>
          <a:srcRect/>
          <a:stretch>
            <a:fillRect/>
          </a:stretch>
        </p:blipFill>
        <p:spPr bwMode="auto">
          <a:xfrm>
            <a:off x="9144000" y="63166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ooter Placeholder 3">
            <a:extLst>
              <a:ext uri="{FF2B5EF4-FFF2-40B4-BE49-F238E27FC236}">
                <a16:creationId xmlns:a16="http://schemas.microsoft.com/office/drawing/2014/main" id="{29F3CD3F-4C6C-56E0-61E1-B4A9F08991FB}"/>
              </a:ext>
            </a:extLst>
          </p:cNvPr>
          <p:cNvSpPr>
            <a:spLocks noGrp="1"/>
          </p:cNvSpPr>
          <p:nvPr/>
        </p:nvSpPr>
        <p:spPr>
          <a:xfrm>
            <a:off x="3124200" y="6459538"/>
            <a:ext cx="3733800" cy="365125"/>
          </a:xfrm>
          <a:prstGeom prst="rect">
            <a:avLst/>
          </a:prstGeom>
        </p:spPr>
        <p:txBody>
          <a:bodyPr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sz="1200" kern="1200">
                <a:solidFill>
                  <a:schemeClr val="tx1"/>
                </a:solidFill>
                <a:latin typeface="Arial" charset="0"/>
                <a:ea typeface="+mn-ea"/>
                <a:cs typeface="+mn-cs"/>
              </a:defRPr>
            </a:lvl2pPr>
            <a:lvl3pPr marL="914400" algn="l" rtl="0" fontAlgn="base">
              <a:spcBef>
                <a:spcPct val="0"/>
              </a:spcBef>
              <a:spcAft>
                <a:spcPct val="0"/>
              </a:spcAft>
              <a:defRPr sz="1200" kern="1200">
                <a:solidFill>
                  <a:schemeClr val="tx1"/>
                </a:solidFill>
                <a:latin typeface="Arial" charset="0"/>
                <a:ea typeface="+mn-ea"/>
                <a:cs typeface="+mn-cs"/>
              </a:defRPr>
            </a:lvl3pPr>
            <a:lvl4pPr marL="1371600" algn="l" rtl="0" fontAlgn="base">
              <a:spcBef>
                <a:spcPct val="0"/>
              </a:spcBef>
              <a:spcAft>
                <a:spcPct val="0"/>
              </a:spcAft>
              <a:defRPr sz="1200" kern="1200">
                <a:solidFill>
                  <a:schemeClr val="tx1"/>
                </a:solidFill>
                <a:latin typeface="Arial" charset="0"/>
                <a:ea typeface="+mn-ea"/>
                <a:cs typeface="+mn-cs"/>
              </a:defRPr>
            </a:lvl4pPr>
            <a:lvl5pPr marL="1828800" algn="l"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a:defRPr/>
            </a:pPr>
            <a:r>
              <a:rPr lang="en-US" b="1" dirty="0">
                <a:solidFill>
                  <a:schemeClr val="accent2">
                    <a:lumMod val="75000"/>
                  </a:schemeClr>
                </a:solidFill>
              </a:rPr>
              <a:t>English Language Studies Department </a:t>
            </a:r>
            <a:r>
              <a:rPr lang="en-US" dirty="0"/>
              <a:t>www.seminolestate.edu/adult-ed/els/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688" fill="hold"/>
                                        <p:tgtEl>
                                          <p:spTgt spid="8"/>
                                        </p:tgtEl>
                                      </p:cBhvr>
                                    </p:cmd>
                                  </p:childTnLst>
                                </p:cTn>
                              </p:par>
                              <p:par>
                                <p:cTn id="7" presetID="47" presetClass="entr" presetSubtype="0" fill="hold" grpId="0" nodeType="withEffect">
                                  <p:stCondLst>
                                    <p:cond delay="300"/>
                                  </p:stCondLst>
                                  <p:childTnLst>
                                    <p:set>
                                      <p:cBhvr>
                                        <p:cTn id="8" dur="1" fill="hold">
                                          <p:stCondLst>
                                            <p:cond delay="0"/>
                                          </p:stCondLst>
                                        </p:cTn>
                                        <p:tgtEl>
                                          <p:spTgt spid="45061"/>
                                        </p:tgtEl>
                                        <p:attrNameLst>
                                          <p:attrName>style.visibility</p:attrName>
                                        </p:attrNameLst>
                                      </p:cBhvr>
                                      <p:to>
                                        <p:strVal val="visible"/>
                                      </p:to>
                                    </p:set>
                                    <p:animEffect transition="in" filter="fade">
                                      <p:cBhvr>
                                        <p:cTn id="9" dur="1000"/>
                                        <p:tgtEl>
                                          <p:spTgt spid="45061"/>
                                        </p:tgtEl>
                                      </p:cBhvr>
                                    </p:animEffect>
                                    <p:anim calcmode="lin" valueType="num">
                                      <p:cBhvr>
                                        <p:cTn id="10" dur="1000" fill="hold"/>
                                        <p:tgtEl>
                                          <p:spTgt spid="45061"/>
                                        </p:tgtEl>
                                        <p:attrNameLst>
                                          <p:attrName>ppt_x</p:attrName>
                                        </p:attrNameLst>
                                      </p:cBhvr>
                                      <p:tavLst>
                                        <p:tav tm="0">
                                          <p:val>
                                            <p:strVal val="#ppt_x"/>
                                          </p:val>
                                        </p:tav>
                                        <p:tav tm="100000">
                                          <p:val>
                                            <p:strVal val="#ppt_x"/>
                                          </p:val>
                                        </p:tav>
                                      </p:tavLst>
                                    </p:anim>
                                    <p:anim calcmode="lin" valueType="num">
                                      <p:cBhvr>
                                        <p:cTn id="11" dur="1000" fill="hold"/>
                                        <p:tgtEl>
                                          <p:spTgt spid="45061"/>
                                        </p:tgtEl>
                                        <p:attrNameLst>
                                          <p:attrName>ppt_y</p:attrName>
                                        </p:attrNameLst>
                                      </p:cBhvr>
                                      <p:tavLst>
                                        <p:tav tm="0">
                                          <p:val>
                                            <p:strVal val="#ppt_y-.1"/>
                                          </p:val>
                                        </p:tav>
                                        <p:tav tm="100000">
                                          <p:val>
                                            <p:strVal val="#ppt_y"/>
                                          </p:val>
                                        </p:tav>
                                      </p:tavLst>
                                    </p:anim>
                                  </p:childTnLst>
                                </p:cTn>
                              </p:par>
                              <p:par>
                                <p:cTn id="12" presetID="31" presetClass="entr" presetSubtype="0" fill="hold" nodeType="withEffect">
                                  <p:stCondLst>
                                    <p:cond delay="300"/>
                                  </p:stCondLst>
                                  <p:iterate type="lt">
                                    <p:tmPct val="5000"/>
                                  </p:iterate>
                                  <p:childTnLst>
                                    <p:set>
                                      <p:cBhvr>
                                        <p:cTn id="13" dur="1" fill="hold">
                                          <p:stCondLst>
                                            <p:cond delay="0"/>
                                          </p:stCondLst>
                                        </p:cTn>
                                        <p:tgtEl>
                                          <p:spTgt spid="4103"/>
                                        </p:tgtEl>
                                        <p:attrNameLst>
                                          <p:attrName>style.visibility</p:attrName>
                                        </p:attrNameLst>
                                      </p:cBhvr>
                                      <p:to>
                                        <p:strVal val="visible"/>
                                      </p:to>
                                    </p:set>
                                    <p:anim calcmode="lin" valueType="num">
                                      <p:cBhvr>
                                        <p:cTn id="14" dur="1000" fill="hold"/>
                                        <p:tgtEl>
                                          <p:spTgt spid="4103"/>
                                        </p:tgtEl>
                                        <p:attrNameLst>
                                          <p:attrName>ppt_w</p:attrName>
                                        </p:attrNameLst>
                                      </p:cBhvr>
                                      <p:tavLst>
                                        <p:tav tm="0">
                                          <p:val>
                                            <p:fltVal val="0"/>
                                          </p:val>
                                        </p:tav>
                                        <p:tav tm="100000">
                                          <p:val>
                                            <p:strVal val="#ppt_w"/>
                                          </p:val>
                                        </p:tav>
                                      </p:tavLst>
                                    </p:anim>
                                    <p:anim calcmode="lin" valueType="num">
                                      <p:cBhvr>
                                        <p:cTn id="15" dur="1000" fill="hold"/>
                                        <p:tgtEl>
                                          <p:spTgt spid="4103"/>
                                        </p:tgtEl>
                                        <p:attrNameLst>
                                          <p:attrName>ppt_h</p:attrName>
                                        </p:attrNameLst>
                                      </p:cBhvr>
                                      <p:tavLst>
                                        <p:tav tm="0">
                                          <p:val>
                                            <p:fltVal val="0"/>
                                          </p:val>
                                        </p:tav>
                                        <p:tav tm="100000">
                                          <p:val>
                                            <p:strVal val="#ppt_h"/>
                                          </p:val>
                                        </p:tav>
                                      </p:tavLst>
                                    </p:anim>
                                    <p:anim calcmode="lin" valueType="num">
                                      <p:cBhvr>
                                        <p:cTn id="16" dur="1000" fill="hold"/>
                                        <p:tgtEl>
                                          <p:spTgt spid="4103"/>
                                        </p:tgtEl>
                                        <p:attrNameLst>
                                          <p:attrName>style.rotation</p:attrName>
                                        </p:attrNameLst>
                                      </p:cBhvr>
                                      <p:tavLst>
                                        <p:tav tm="0">
                                          <p:val>
                                            <p:fltVal val="90"/>
                                          </p:val>
                                        </p:tav>
                                        <p:tav tm="100000">
                                          <p:val>
                                            <p:fltVal val="0"/>
                                          </p:val>
                                        </p:tav>
                                      </p:tavLst>
                                    </p:anim>
                                    <p:animEffect transition="in" filter="fade">
                                      <p:cBhvr>
                                        <p:cTn id="17" dur="1000"/>
                                        <p:tgtEl>
                                          <p:spTgt spid="410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8"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bldLst>
      <p:bldP spid="4506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5">
            <a:extLst>
              <a:ext uri="{FF2B5EF4-FFF2-40B4-BE49-F238E27FC236}">
                <a16:creationId xmlns:a16="http://schemas.microsoft.com/office/drawing/2014/main" id="{8D1E551D-28F6-6CE3-29D8-913E268E5649}"/>
              </a:ext>
              <a:ext uri="{C183D7F6-B498-43B3-948B-1728B52AA6E4}">
                <adec:decorative xmlns:adec="http://schemas.microsoft.com/office/drawing/2017/decorative" val="1"/>
              </a:ext>
            </a:extLst>
          </p:cNvPr>
          <p:cNvPicPr>
            <a:picLocks noGrp="1" noChangeAspect="1"/>
          </p:cNvPicPr>
          <p:nvPr/>
        </p:nvPicPr>
        <p:blipFill>
          <a:blip r:embed="rId4">
            <a:duotone>
              <a:schemeClr val="accent2">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225B7BD-1C53-1DCB-8144-8646C718BBB3}"/>
              </a:ext>
            </a:extLst>
          </p:cNvPr>
          <p:cNvSpPr>
            <a:spLocks noGrp="1"/>
          </p:cNvSpPr>
          <p:nvPr>
            <p:ph type="ctrTitle"/>
          </p:nvPr>
        </p:nvSpPr>
        <p:spPr>
          <a:xfrm>
            <a:off x="685800" y="-1470025"/>
            <a:ext cx="7772400" cy="1470025"/>
          </a:xfrm>
        </p:spPr>
        <p:txBody>
          <a:bodyPr vert="horz" wrap="square" lIns="91440" tIns="45720" rIns="91440" bIns="45720" numCol="1" anchor="b" anchorCtr="0" compatLnSpc="1">
            <a:prstTxWarp prst="textNoShape">
              <a:avLst/>
            </a:prstTxWarp>
          </a:bodyPr>
          <a:lstStyle/>
          <a:p>
            <a:r>
              <a:rPr lang="en-US" dirty="0"/>
              <a:t>Slide 5</a:t>
            </a:r>
          </a:p>
        </p:txBody>
      </p:sp>
      <p:sp>
        <p:nvSpPr>
          <p:cNvPr id="6148" name="Text Box 2">
            <a:extLst>
              <a:ext uri="{FF2B5EF4-FFF2-40B4-BE49-F238E27FC236}">
                <a16:creationId xmlns:a16="http://schemas.microsoft.com/office/drawing/2014/main" id="{27B9DE2D-B17B-F7F8-7B3A-616ABC81874B}"/>
              </a:ext>
            </a:extLst>
          </p:cNvPr>
          <p:cNvSpPr txBox="1">
            <a:spLocks noChangeArrowheads="1"/>
          </p:cNvSpPr>
          <p:nvPr/>
        </p:nvSpPr>
        <p:spPr bwMode="auto">
          <a:xfrm>
            <a:off x="457200" y="990600"/>
            <a:ext cx="7315200" cy="528638"/>
          </a:xfrm>
          <a:prstGeom prst="rect">
            <a:avLst/>
          </a:prstGeom>
          <a:solidFill>
            <a:srgbClr val="FFFF99"/>
          </a:solidFill>
          <a:ln w="9525">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800" b="1" i="1"/>
              <a:t>Time Management (in timed tests)</a:t>
            </a:r>
            <a:endParaRPr lang="en-US" altLang="en-US" sz="2400"/>
          </a:p>
        </p:txBody>
      </p:sp>
      <p:pic>
        <p:nvPicPr>
          <p:cNvPr id="11278" name="Picture 14">
            <a:extLst>
              <a:ext uri="{FF2B5EF4-FFF2-40B4-BE49-F238E27FC236}">
                <a16:creationId xmlns:a16="http://schemas.microsoft.com/office/drawing/2014/main" id="{C70DF8DF-9AF7-FACC-B85B-A82545BFF143}"/>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362200"/>
            <a:ext cx="795338"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5">
            <a:extLst>
              <a:ext uri="{FF2B5EF4-FFF2-40B4-BE49-F238E27FC236}">
                <a16:creationId xmlns:a16="http://schemas.microsoft.com/office/drawing/2014/main" id="{4D3637F4-68DB-DE48-3AEB-B416D7C2A1C6}"/>
              </a:ext>
            </a:extLst>
          </p:cNvPr>
          <p:cNvSpPr txBox="1">
            <a:spLocks noChangeArrowheads="1"/>
          </p:cNvSpPr>
          <p:nvPr/>
        </p:nvSpPr>
        <p:spPr bwMode="auto">
          <a:xfrm>
            <a:off x="1676400" y="1981200"/>
            <a:ext cx="6096000" cy="1571625"/>
          </a:xfrm>
          <a:prstGeom prst="rect">
            <a:avLst/>
          </a:prstGeom>
          <a:solidFill>
            <a:srgbClr val="FFFF99"/>
          </a:solidFill>
          <a:ln w="19050">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400" b="1"/>
              <a:t>Time: </a:t>
            </a:r>
            <a:r>
              <a:rPr lang="en-US" altLang="en-US" sz="2400"/>
              <a:t>A system of measurement of sequential events that have a relation with the past, present and future.</a:t>
            </a:r>
          </a:p>
          <a:p>
            <a:pPr eaLnBrk="1" hangingPunct="1"/>
            <a:endParaRPr lang="en-US" altLang="en-US" sz="2400"/>
          </a:p>
        </p:txBody>
      </p:sp>
      <p:pic>
        <p:nvPicPr>
          <p:cNvPr id="11279" name="Picture 15">
            <a:extLst>
              <a:ext uri="{FF2B5EF4-FFF2-40B4-BE49-F238E27FC236}">
                <a16:creationId xmlns:a16="http://schemas.microsoft.com/office/drawing/2014/main" id="{34D6FE77-0C4C-5320-AA4D-4C443BCF6A4C}"/>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4800" y="2362200"/>
            <a:ext cx="909638" cy="91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7" name="Picture 13">
            <a:extLst>
              <a:ext uri="{FF2B5EF4-FFF2-40B4-BE49-F238E27FC236}">
                <a16:creationId xmlns:a16="http://schemas.microsoft.com/office/drawing/2014/main" id="{999A4037-6A18-7A7A-75B3-C7398AA09BB8}"/>
              </a:ext>
              <a:ext uri="{C183D7F6-B498-43B3-948B-1728B52AA6E4}">
                <adec:decorative xmlns:adec="http://schemas.microsoft.com/office/drawing/2017/decorative" val="1"/>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810000" y="3962400"/>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Read1607.WAV">
            <a:hlinkClick r:id="" action="ppaction://media"/>
            <a:extLst>
              <a:ext uri="{FF2B5EF4-FFF2-40B4-BE49-F238E27FC236}">
                <a16:creationId xmlns:a16="http://schemas.microsoft.com/office/drawing/2014/main" id="{D6AC2676-7DA0-EDE2-C4DE-C825A8D5EE92}"/>
              </a:ext>
              <a:ext uri="{C183D7F6-B498-43B3-948B-1728B52AA6E4}">
                <adec:decorative xmlns:adec="http://schemas.microsoft.com/office/drawing/2017/decorative" val="1"/>
              </a:ext>
            </a:extLst>
          </p:cNvPr>
          <p:cNvPicPr>
            <a:picLocks noRot="1" noChangeAspect="1"/>
          </p:cNvPicPr>
          <p:nvPr>
            <a:wavAudioFile r:embed="rId1" name="Reading Time-03.WAV"/>
          </p:nvPr>
        </p:nvPicPr>
        <p:blipFill>
          <a:blip r:embed="rId8">
            <a:extLst>
              <a:ext uri="{28A0092B-C50C-407E-A947-70E740481C1C}">
                <a14:useLocalDpi xmlns:a14="http://schemas.microsoft.com/office/drawing/2010/main" val="0"/>
              </a:ext>
            </a:extLst>
          </a:blip>
          <a:srcRect/>
          <a:stretch>
            <a:fillRect/>
          </a:stretch>
        </p:blipFill>
        <p:spPr bwMode="auto">
          <a:xfrm>
            <a:off x="9220200" y="60420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ooter Placeholder 3">
            <a:extLst>
              <a:ext uri="{FF2B5EF4-FFF2-40B4-BE49-F238E27FC236}">
                <a16:creationId xmlns:a16="http://schemas.microsoft.com/office/drawing/2014/main" id="{D4BC1E70-1CF7-2E71-6301-EE949999AD8D}"/>
              </a:ext>
            </a:extLst>
          </p:cNvPr>
          <p:cNvSpPr>
            <a:spLocks noGrp="1"/>
          </p:cNvSpPr>
          <p:nvPr/>
        </p:nvSpPr>
        <p:spPr>
          <a:xfrm>
            <a:off x="3124200" y="6459538"/>
            <a:ext cx="3733800" cy="365125"/>
          </a:xfrm>
          <a:prstGeom prst="rect">
            <a:avLst/>
          </a:prstGeom>
        </p:spPr>
        <p:txBody>
          <a:bodyPr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sz="1200" kern="1200">
                <a:solidFill>
                  <a:schemeClr val="tx1"/>
                </a:solidFill>
                <a:latin typeface="Arial" charset="0"/>
                <a:ea typeface="+mn-ea"/>
                <a:cs typeface="+mn-cs"/>
              </a:defRPr>
            </a:lvl2pPr>
            <a:lvl3pPr marL="914400" algn="l" rtl="0" fontAlgn="base">
              <a:spcBef>
                <a:spcPct val="0"/>
              </a:spcBef>
              <a:spcAft>
                <a:spcPct val="0"/>
              </a:spcAft>
              <a:defRPr sz="1200" kern="1200">
                <a:solidFill>
                  <a:schemeClr val="tx1"/>
                </a:solidFill>
                <a:latin typeface="Arial" charset="0"/>
                <a:ea typeface="+mn-ea"/>
                <a:cs typeface="+mn-cs"/>
              </a:defRPr>
            </a:lvl3pPr>
            <a:lvl4pPr marL="1371600" algn="l" rtl="0" fontAlgn="base">
              <a:spcBef>
                <a:spcPct val="0"/>
              </a:spcBef>
              <a:spcAft>
                <a:spcPct val="0"/>
              </a:spcAft>
              <a:defRPr sz="1200" kern="1200">
                <a:solidFill>
                  <a:schemeClr val="tx1"/>
                </a:solidFill>
                <a:latin typeface="Arial" charset="0"/>
                <a:ea typeface="+mn-ea"/>
                <a:cs typeface="+mn-cs"/>
              </a:defRPr>
            </a:lvl4pPr>
            <a:lvl5pPr marL="1828800" algn="l"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a:defRPr/>
            </a:pPr>
            <a:r>
              <a:rPr lang="en-US" b="1" dirty="0">
                <a:solidFill>
                  <a:schemeClr val="accent2">
                    <a:lumMod val="75000"/>
                  </a:schemeClr>
                </a:solidFill>
              </a:rPr>
              <a:t>English Language Studies Department </a:t>
            </a:r>
            <a:r>
              <a:rPr lang="en-US" dirty="0"/>
              <a:t>www.seminolestate.edu/adult-ed/els/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8545" fill="hold"/>
                                        <p:tgtEl>
                                          <p:spTgt spid="8"/>
                                        </p:tgtEl>
                                      </p:cBhvr>
                                    </p:cmd>
                                  </p:childTnLst>
                                </p:cTn>
                              </p:par>
                              <p:par>
                                <p:cTn id="7" presetID="47" presetClass="entr" presetSubtype="0" fill="hold" grpId="0" nodeType="withEffect">
                                  <p:stCondLst>
                                    <p:cond delay="40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1000"/>
                                        <p:tgtEl>
                                          <p:spTgt spid="9"/>
                                        </p:tgtEl>
                                      </p:cBhvr>
                                    </p:animEffect>
                                    <p:anim calcmode="lin" valueType="num">
                                      <p:cBhvr>
                                        <p:cTn id="10" dur="1000" fill="hold"/>
                                        <p:tgtEl>
                                          <p:spTgt spid="9"/>
                                        </p:tgtEl>
                                        <p:attrNameLst>
                                          <p:attrName>ppt_x</p:attrName>
                                        </p:attrNameLst>
                                      </p:cBhvr>
                                      <p:tavLst>
                                        <p:tav tm="0">
                                          <p:val>
                                            <p:strVal val="#ppt_x"/>
                                          </p:val>
                                        </p:tav>
                                        <p:tav tm="100000">
                                          <p:val>
                                            <p:strVal val="#ppt_x"/>
                                          </p:val>
                                        </p:tav>
                                      </p:tavLst>
                                    </p:anim>
                                    <p:anim calcmode="lin" valueType="num">
                                      <p:cBhvr>
                                        <p:cTn id="11" dur="1000" fill="hold"/>
                                        <p:tgtEl>
                                          <p:spTgt spid="9"/>
                                        </p:tgtEl>
                                        <p:attrNameLst>
                                          <p:attrName>ppt_y</p:attrName>
                                        </p:attrNameLst>
                                      </p:cBhvr>
                                      <p:tavLst>
                                        <p:tav tm="0">
                                          <p:val>
                                            <p:strVal val="#ppt_y-.1"/>
                                          </p:val>
                                        </p:tav>
                                        <p:tav tm="100000">
                                          <p:val>
                                            <p:strVal val="#ppt_y"/>
                                          </p:val>
                                        </p:tav>
                                      </p:tavLst>
                                    </p:anim>
                                  </p:childTnLst>
                                </p:cTn>
                              </p:par>
                              <p:par>
                                <p:cTn id="12" presetID="12" presetClass="entr" presetSubtype="4" fill="hold" nodeType="withEffect">
                                  <p:stCondLst>
                                    <p:cond delay="500"/>
                                  </p:stCondLst>
                                  <p:childTnLst>
                                    <p:set>
                                      <p:cBhvr>
                                        <p:cTn id="13" dur="1" fill="hold">
                                          <p:stCondLst>
                                            <p:cond delay="0"/>
                                          </p:stCondLst>
                                        </p:cTn>
                                        <p:tgtEl>
                                          <p:spTgt spid="11278"/>
                                        </p:tgtEl>
                                        <p:attrNameLst>
                                          <p:attrName>style.visibility</p:attrName>
                                        </p:attrNameLst>
                                      </p:cBhvr>
                                      <p:to>
                                        <p:strVal val="visible"/>
                                      </p:to>
                                    </p:set>
                                    <p:animEffect transition="in" filter="slide(fromBottom)">
                                      <p:cBhvr>
                                        <p:cTn id="14" dur="1000"/>
                                        <p:tgtEl>
                                          <p:spTgt spid="11278"/>
                                        </p:tgtEl>
                                      </p:cBhvr>
                                    </p:animEffect>
                                  </p:childTnLst>
                                </p:cTn>
                              </p:par>
                              <p:par>
                                <p:cTn id="15" presetID="12" presetClass="entr" presetSubtype="4" fill="hold" nodeType="withEffect">
                                  <p:stCondLst>
                                    <p:cond delay="700"/>
                                  </p:stCondLst>
                                  <p:childTnLst>
                                    <p:set>
                                      <p:cBhvr>
                                        <p:cTn id="16" dur="1" fill="hold">
                                          <p:stCondLst>
                                            <p:cond delay="0"/>
                                          </p:stCondLst>
                                        </p:cTn>
                                        <p:tgtEl>
                                          <p:spTgt spid="11279"/>
                                        </p:tgtEl>
                                        <p:attrNameLst>
                                          <p:attrName>style.visibility</p:attrName>
                                        </p:attrNameLst>
                                      </p:cBhvr>
                                      <p:to>
                                        <p:strVal val="visible"/>
                                      </p:to>
                                    </p:set>
                                    <p:animEffect transition="in" filter="slide(fromBottom)">
                                      <p:cBhvr>
                                        <p:cTn id="17" dur="1000"/>
                                        <p:tgtEl>
                                          <p:spTgt spid="11279"/>
                                        </p:tgtEl>
                                      </p:cBhvr>
                                    </p:animEffect>
                                  </p:childTnLst>
                                </p:cTn>
                              </p:par>
                              <p:par>
                                <p:cTn id="18" presetID="37" presetClass="entr" presetSubtype="0" fill="hold" nodeType="withEffect">
                                  <p:stCondLst>
                                    <p:cond delay="700"/>
                                  </p:stCondLst>
                                  <p:childTnLst>
                                    <p:set>
                                      <p:cBhvr>
                                        <p:cTn id="19" dur="1" fill="hold">
                                          <p:stCondLst>
                                            <p:cond delay="0"/>
                                          </p:stCondLst>
                                        </p:cTn>
                                        <p:tgtEl>
                                          <p:spTgt spid="11277"/>
                                        </p:tgtEl>
                                        <p:attrNameLst>
                                          <p:attrName>style.visibility</p:attrName>
                                        </p:attrNameLst>
                                      </p:cBhvr>
                                      <p:to>
                                        <p:strVal val="visible"/>
                                      </p:to>
                                    </p:set>
                                    <p:animEffect transition="in" filter="fade">
                                      <p:cBhvr>
                                        <p:cTn id="20" dur="1100"/>
                                        <p:tgtEl>
                                          <p:spTgt spid="11277"/>
                                        </p:tgtEl>
                                      </p:cBhvr>
                                    </p:animEffect>
                                    <p:anim calcmode="lin" valueType="num">
                                      <p:cBhvr>
                                        <p:cTn id="21" dur="1100" fill="hold"/>
                                        <p:tgtEl>
                                          <p:spTgt spid="11277"/>
                                        </p:tgtEl>
                                        <p:attrNameLst>
                                          <p:attrName>ppt_x</p:attrName>
                                        </p:attrNameLst>
                                      </p:cBhvr>
                                      <p:tavLst>
                                        <p:tav tm="0">
                                          <p:val>
                                            <p:strVal val="#ppt_x"/>
                                          </p:val>
                                        </p:tav>
                                        <p:tav tm="100000">
                                          <p:val>
                                            <p:strVal val="#ppt_x"/>
                                          </p:val>
                                        </p:tav>
                                      </p:tavLst>
                                    </p:anim>
                                    <p:anim calcmode="lin" valueType="num">
                                      <p:cBhvr>
                                        <p:cTn id="22" dur="990" decel="100000" fill="hold"/>
                                        <p:tgtEl>
                                          <p:spTgt spid="11277"/>
                                        </p:tgtEl>
                                        <p:attrNameLst>
                                          <p:attrName>ppt_y</p:attrName>
                                        </p:attrNameLst>
                                      </p:cBhvr>
                                      <p:tavLst>
                                        <p:tav tm="0">
                                          <p:val>
                                            <p:strVal val="#ppt_y+1"/>
                                          </p:val>
                                        </p:tav>
                                        <p:tav tm="100000">
                                          <p:val>
                                            <p:strVal val="#ppt_y-.03"/>
                                          </p:val>
                                        </p:tav>
                                      </p:tavLst>
                                    </p:anim>
                                    <p:anim calcmode="lin" valueType="num">
                                      <p:cBhvr>
                                        <p:cTn id="23" dur="110" accel="100000" fill="hold">
                                          <p:stCondLst>
                                            <p:cond delay="990"/>
                                          </p:stCondLst>
                                        </p:cTn>
                                        <p:tgtEl>
                                          <p:spTgt spid="1127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4"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5">
            <a:extLst>
              <a:ext uri="{FF2B5EF4-FFF2-40B4-BE49-F238E27FC236}">
                <a16:creationId xmlns:a16="http://schemas.microsoft.com/office/drawing/2014/main" id="{F8C4B30B-A5F0-9169-599F-B65AA1D20D3E}"/>
              </a:ext>
              <a:ext uri="{C183D7F6-B498-43B3-948B-1728B52AA6E4}">
                <adec:decorative xmlns:adec="http://schemas.microsoft.com/office/drawing/2017/decorative" val="1"/>
              </a:ext>
            </a:extLst>
          </p:cNvPr>
          <p:cNvPicPr>
            <a:picLocks noGrp="1" noChangeAspect="1"/>
          </p:cNvPicPr>
          <p:nvPr/>
        </p:nvPicPr>
        <p:blipFill>
          <a:blip r:embed="rId4">
            <a:duotone>
              <a:schemeClr val="accent2">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148D0C9-BE80-DDA9-E665-94044DA6D897}"/>
              </a:ext>
            </a:extLst>
          </p:cNvPr>
          <p:cNvSpPr>
            <a:spLocks noGrp="1"/>
          </p:cNvSpPr>
          <p:nvPr>
            <p:ph type="title" idx="4294967295"/>
          </p:nvPr>
        </p:nvSpPr>
        <p:spPr>
          <a:xfrm>
            <a:off x="457200" y="-1143000"/>
            <a:ext cx="8229600" cy="1143000"/>
          </a:xfrm>
        </p:spPr>
        <p:txBody>
          <a:bodyPr vert="horz" wrap="square" lIns="91440" tIns="45720" rIns="91440" bIns="45720" numCol="1" anchor="b" anchorCtr="0" compatLnSpc="1">
            <a:prstTxWarp prst="textNoShape">
              <a:avLst/>
            </a:prstTxWarp>
          </a:bodyPr>
          <a:lstStyle/>
          <a:p>
            <a:r>
              <a:rPr lang="en-US" dirty="0"/>
              <a:t>Slide 6</a:t>
            </a:r>
          </a:p>
        </p:txBody>
      </p:sp>
      <p:sp>
        <p:nvSpPr>
          <p:cNvPr id="7172" name="Text Box 2">
            <a:extLst>
              <a:ext uri="{FF2B5EF4-FFF2-40B4-BE49-F238E27FC236}">
                <a16:creationId xmlns:a16="http://schemas.microsoft.com/office/drawing/2014/main" id="{16B14A98-3953-81CD-288A-A48DCE33562E}"/>
              </a:ext>
            </a:extLst>
          </p:cNvPr>
          <p:cNvSpPr txBox="1">
            <a:spLocks noChangeArrowheads="1"/>
          </p:cNvSpPr>
          <p:nvPr/>
        </p:nvSpPr>
        <p:spPr bwMode="auto">
          <a:xfrm>
            <a:off x="609600" y="549275"/>
            <a:ext cx="7315200" cy="528638"/>
          </a:xfrm>
          <a:prstGeom prst="rect">
            <a:avLst/>
          </a:prstGeom>
          <a:solidFill>
            <a:srgbClr val="FFFF99"/>
          </a:solidFill>
          <a:ln w="9525">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800" b="1" i="1"/>
              <a:t>Time Management (in timed tests)</a:t>
            </a:r>
            <a:endParaRPr lang="en-US" altLang="en-US" sz="2400"/>
          </a:p>
        </p:txBody>
      </p:sp>
      <p:sp>
        <p:nvSpPr>
          <p:cNvPr id="10" name="Text Box 5">
            <a:extLst>
              <a:ext uri="{FF2B5EF4-FFF2-40B4-BE49-F238E27FC236}">
                <a16:creationId xmlns:a16="http://schemas.microsoft.com/office/drawing/2014/main" id="{BCD76D3D-2F2F-0E01-9B53-73977B4DFB81}"/>
              </a:ext>
            </a:extLst>
          </p:cNvPr>
          <p:cNvSpPr txBox="1">
            <a:spLocks noChangeArrowheads="1"/>
          </p:cNvSpPr>
          <p:nvPr/>
        </p:nvSpPr>
        <p:spPr bwMode="auto">
          <a:xfrm>
            <a:off x="1524000" y="1692275"/>
            <a:ext cx="6096000" cy="895350"/>
          </a:xfrm>
          <a:prstGeom prst="rect">
            <a:avLst/>
          </a:prstGeom>
          <a:solidFill>
            <a:srgbClr val="FFFF99"/>
          </a:solidFill>
          <a:ln w="19050">
            <a:solidFill>
              <a:schemeClr val="tx1"/>
            </a:solidFill>
            <a:miter lim="800000"/>
            <a:headEnd/>
            <a:tailEnd/>
          </a:ln>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400" b="1"/>
              <a:t>Management: </a:t>
            </a:r>
            <a:r>
              <a:rPr lang="en-US" altLang="en-US" sz="2400"/>
              <a:t>the act of controlling or handling any affair or matter successfully.</a:t>
            </a:r>
            <a:br>
              <a:rPr lang="en-US" altLang="en-US" sz="2400"/>
            </a:br>
            <a:endParaRPr lang="en-US" altLang="en-US" sz="2400"/>
          </a:p>
        </p:txBody>
      </p:sp>
      <p:pic>
        <p:nvPicPr>
          <p:cNvPr id="53258" name="Picture 10">
            <a:extLst>
              <a:ext uri="{FF2B5EF4-FFF2-40B4-BE49-F238E27FC236}">
                <a16:creationId xmlns:a16="http://schemas.microsoft.com/office/drawing/2014/main" id="{AD895B0A-7866-3067-FB3B-11023186F34A}"/>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8600" y="1692275"/>
            <a:ext cx="1108075"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8">
            <a:extLst>
              <a:ext uri="{FF2B5EF4-FFF2-40B4-BE49-F238E27FC236}">
                <a16:creationId xmlns:a16="http://schemas.microsoft.com/office/drawing/2014/main" id="{9A189881-58F4-F82B-750C-4D83078DD9D2}"/>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2800" y="2911475"/>
            <a:ext cx="2724150"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Read1622.WAV">
            <a:hlinkClick r:id="" action="ppaction://media"/>
            <a:extLst>
              <a:ext uri="{FF2B5EF4-FFF2-40B4-BE49-F238E27FC236}">
                <a16:creationId xmlns:a16="http://schemas.microsoft.com/office/drawing/2014/main" id="{045ED591-CB2B-EA86-4801-FB43B884D77E}"/>
              </a:ext>
              <a:ext uri="{C183D7F6-B498-43B3-948B-1728B52AA6E4}">
                <adec:decorative xmlns:adec="http://schemas.microsoft.com/office/drawing/2017/decorative" val="1"/>
              </a:ext>
            </a:extLst>
          </p:cNvPr>
          <p:cNvPicPr>
            <a:picLocks noRot="1" noChangeAspect="1"/>
          </p:cNvPicPr>
          <p:nvPr>
            <a:wavAudioFile r:embed="rId1" name="Reading Time-04.WAV"/>
          </p:nvPr>
        </p:nvPicPr>
        <p:blipFill>
          <a:blip r:embed="rId7">
            <a:extLst>
              <a:ext uri="{28A0092B-C50C-407E-A947-70E740481C1C}">
                <a14:useLocalDpi xmlns:a14="http://schemas.microsoft.com/office/drawing/2010/main" val="0"/>
              </a:ext>
            </a:extLst>
          </a:blip>
          <a:srcRect/>
          <a:stretch>
            <a:fillRect/>
          </a:stretch>
        </p:blipFill>
        <p:spPr bwMode="auto">
          <a:xfrm>
            <a:off x="9296400" y="5943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ooter Placeholder 3">
            <a:extLst>
              <a:ext uri="{FF2B5EF4-FFF2-40B4-BE49-F238E27FC236}">
                <a16:creationId xmlns:a16="http://schemas.microsoft.com/office/drawing/2014/main" id="{08C57373-5F31-68C2-CEC5-AB8454A12E7C}"/>
              </a:ext>
            </a:extLst>
          </p:cNvPr>
          <p:cNvSpPr>
            <a:spLocks noGrp="1"/>
          </p:cNvSpPr>
          <p:nvPr/>
        </p:nvSpPr>
        <p:spPr>
          <a:xfrm>
            <a:off x="3124200" y="6459538"/>
            <a:ext cx="3733800" cy="365125"/>
          </a:xfrm>
          <a:prstGeom prst="rect">
            <a:avLst/>
          </a:prstGeom>
        </p:spPr>
        <p:txBody>
          <a:bodyPr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sz="1200" kern="1200">
                <a:solidFill>
                  <a:schemeClr val="tx1"/>
                </a:solidFill>
                <a:latin typeface="Arial" charset="0"/>
                <a:ea typeface="+mn-ea"/>
                <a:cs typeface="+mn-cs"/>
              </a:defRPr>
            </a:lvl2pPr>
            <a:lvl3pPr marL="914400" algn="l" rtl="0" fontAlgn="base">
              <a:spcBef>
                <a:spcPct val="0"/>
              </a:spcBef>
              <a:spcAft>
                <a:spcPct val="0"/>
              </a:spcAft>
              <a:defRPr sz="1200" kern="1200">
                <a:solidFill>
                  <a:schemeClr val="tx1"/>
                </a:solidFill>
                <a:latin typeface="Arial" charset="0"/>
                <a:ea typeface="+mn-ea"/>
                <a:cs typeface="+mn-cs"/>
              </a:defRPr>
            </a:lvl3pPr>
            <a:lvl4pPr marL="1371600" algn="l" rtl="0" fontAlgn="base">
              <a:spcBef>
                <a:spcPct val="0"/>
              </a:spcBef>
              <a:spcAft>
                <a:spcPct val="0"/>
              </a:spcAft>
              <a:defRPr sz="1200" kern="1200">
                <a:solidFill>
                  <a:schemeClr val="tx1"/>
                </a:solidFill>
                <a:latin typeface="Arial" charset="0"/>
                <a:ea typeface="+mn-ea"/>
                <a:cs typeface="+mn-cs"/>
              </a:defRPr>
            </a:lvl4pPr>
            <a:lvl5pPr marL="1828800" algn="l"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a:defRPr/>
            </a:pPr>
            <a:r>
              <a:rPr lang="en-US" b="1" dirty="0">
                <a:solidFill>
                  <a:schemeClr val="accent2">
                    <a:lumMod val="75000"/>
                  </a:schemeClr>
                </a:solidFill>
              </a:rPr>
              <a:t>English Language Studies Department </a:t>
            </a:r>
            <a:r>
              <a:rPr lang="en-US" dirty="0"/>
              <a:t>www.seminolestate.edu/adult-ed/els/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7059" fill="hold"/>
                                        <p:tgtEl>
                                          <p:spTgt spid="7"/>
                                        </p:tgtEl>
                                      </p:cBhvr>
                                    </p:cmd>
                                  </p:childTnLst>
                                </p:cTn>
                              </p:par>
                              <p:par>
                                <p:cTn id="7" presetID="47" presetClass="entr" presetSubtype="0" fill="hold" grpId="0" nodeType="withEffect">
                                  <p:stCondLst>
                                    <p:cond delay="40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1000"/>
                                        <p:tgtEl>
                                          <p:spTgt spid="10"/>
                                        </p:tgtEl>
                                      </p:cBhvr>
                                    </p:animEffect>
                                    <p:anim calcmode="lin" valueType="num">
                                      <p:cBhvr>
                                        <p:cTn id="10" dur="1000" fill="hold"/>
                                        <p:tgtEl>
                                          <p:spTgt spid="10"/>
                                        </p:tgtEl>
                                        <p:attrNameLst>
                                          <p:attrName>ppt_x</p:attrName>
                                        </p:attrNameLst>
                                      </p:cBhvr>
                                      <p:tavLst>
                                        <p:tav tm="0">
                                          <p:val>
                                            <p:strVal val="#ppt_x"/>
                                          </p:val>
                                        </p:tav>
                                        <p:tav tm="100000">
                                          <p:val>
                                            <p:strVal val="#ppt_x"/>
                                          </p:val>
                                        </p:tav>
                                      </p:tavLst>
                                    </p:anim>
                                    <p:anim calcmode="lin" valueType="num">
                                      <p:cBhvr>
                                        <p:cTn id="11" dur="1000" fill="hold"/>
                                        <p:tgtEl>
                                          <p:spTgt spid="10"/>
                                        </p:tgtEl>
                                        <p:attrNameLst>
                                          <p:attrName>ppt_y</p:attrName>
                                        </p:attrNameLst>
                                      </p:cBhvr>
                                      <p:tavLst>
                                        <p:tav tm="0">
                                          <p:val>
                                            <p:strVal val="#ppt_y-.1"/>
                                          </p:val>
                                        </p:tav>
                                        <p:tav tm="100000">
                                          <p:val>
                                            <p:strVal val="#ppt_y"/>
                                          </p:val>
                                        </p:tav>
                                      </p:tavLst>
                                    </p:anim>
                                  </p:childTnLst>
                                </p:cTn>
                              </p:par>
                              <p:par>
                                <p:cTn id="12" presetID="12" presetClass="entr" presetSubtype="4" fill="hold" nodeType="withEffect">
                                  <p:stCondLst>
                                    <p:cond delay="700"/>
                                  </p:stCondLst>
                                  <p:childTnLst>
                                    <p:set>
                                      <p:cBhvr>
                                        <p:cTn id="13" dur="1" fill="hold">
                                          <p:stCondLst>
                                            <p:cond delay="0"/>
                                          </p:stCondLst>
                                        </p:cTn>
                                        <p:tgtEl>
                                          <p:spTgt spid="53258"/>
                                        </p:tgtEl>
                                        <p:attrNameLst>
                                          <p:attrName>style.visibility</p:attrName>
                                        </p:attrNameLst>
                                      </p:cBhvr>
                                      <p:to>
                                        <p:strVal val="visible"/>
                                      </p:to>
                                    </p:set>
                                    <p:animEffect transition="in" filter="slide(fromBottom)">
                                      <p:cBhvr>
                                        <p:cTn id="14" dur="2000"/>
                                        <p:tgtEl>
                                          <p:spTgt spid="53258"/>
                                        </p:tgtEl>
                                      </p:cBhvr>
                                    </p:animEffect>
                                  </p:childTnLst>
                                </p:cTn>
                              </p:par>
                              <p:par>
                                <p:cTn id="15" presetID="26" presetClass="entr" presetSubtype="0" fill="hold" nodeType="withEffect">
                                  <p:stCondLst>
                                    <p:cond delay="700"/>
                                  </p:stCondLst>
                                  <p:childTnLst>
                                    <p:set>
                                      <p:cBhvr>
                                        <p:cTn id="16" dur="1" fill="hold">
                                          <p:stCondLst>
                                            <p:cond delay="0"/>
                                          </p:stCondLst>
                                        </p:cTn>
                                        <p:tgtEl>
                                          <p:spTgt spid="6152"/>
                                        </p:tgtEl>
                                        <p:attrNameLst>
                                          <p:attrName>style.visibility</p:attrName>
                                        </p:attrNameLst>
                                      </p:cBhvr>
                                      <p:to>
                                        <p:strVal val="visible"/>
                                      </p:to>
                                    </p:set>
                                    <p:animEffect transition="in" filter="wipe(down)">
                                      <p:cBhvr>
                                        <p:cTn id="17" dur="580">
                                          <p:stCondLst>
                                            <p:cond delay="0"/>
                                          </p:stCondLst>
                                        </p:cTn>
                                        <p:tgtEl>
                                          <p:spTgt spid="6152"/>
                                        </p:tgtEl>
                                      </p:cBhvr>
                                    </p:animEffect>
                                    <p:anim calcmode="lin" valueType="num">
                                      <p:cBhvr>
                                        <p:cTn id="18" dur="1822" tmFilter="0,0; 0.14,0.36; 0.43,0.73; 0.71,0.91; 1.0,1.0">
                                          <p:stCondLst>
                                            <p:cond delay="0"/>
                                          </p:stCondLst>
                                        </p:cTn>
                                        <p:tgtEl>
                                          <p:spTgt spid="6152"/>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6152"/>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6152"/>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6152"/>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6152"/>
                                        </p:tgtEl>
                                        <p:attrNameLst>
                                          <p:attrName>ppt_y</p:attrName>
                                        </p:attrNameLst>
                                      </p:cBhvr>
                                      <p:tavLst>
                                        <p:tav tm="0" fmla="#ppt_y-sin(pi*$)/81">
                                          <p:val>
                                            <p:fltVal val="0"/>
                                          </p:val>
                                        </p:tav>
                                        <p:tav tm="100000">
                                          <p:val>
                                            <p:fltVal val="1"/>
                                          </p:val>
                                        </p:tav>
                                      </p:tavLst>
                                    </p:anim>
                                    <p:animScale>
                                      <p:cBhvr>
                                        <p:cTn id="23" dur="26">
                                          <p:stCondLst>
                                            <p:cond delay="650"/>
                                          </p:stCondLst>
                                        </p:cTn>
                                        <p:tgtEl>
                                          <p:spTgt spid="6152"/>
                                        </p:tgtEl>
                                      </p:cBhvr>
                                      <p:to x="100000" y="60000"/>
                                    </p:animScale>
                                    <p:animScale>
                                      <p:cBhvr>
                                        <p:cTn id="24" dur="166" decel="50000">
                                          <p:stCondLst>
                                            <p:cond delay="676"/>
                                          </p:stCondLst>
                                        </p:cTn>
                                        <p:tgtEl>
                                          <p:spTgt spid="6152"/>
                                        </p:tgtEl>
                                      </p:cBhvr>
                                      <p:to x="100000" y="100000"/>
                                    </p:animScale>
                                    <p:animScale>
                                      <p:cBhvr>
                                        <p:cTn id="25" dur="26">
                                          <p:stCondLst>
                                            <p:cond delay="1312"/>
                                          </p:stCondLst>
                                        </p:cTn>
                                        <p:tgtEl>
                                          <p:spTgt spid="6152"/>
                                        </p:tgtEl>
                                      </p:cBhvr>
                                      <p:to x="100000" y="80000"/>
                                    </p:animScale>
                                    <p:animScale>
                                      <p:cBhvr>
                                        <p:cTn id="26" dur="166" decel="50000">
                                          <p:stCondLst>
                                            <p:cond delay="1338"/>
                                          </p:stCondLst>
                                        </p:cTn>
                                        <p:tgtEl>
                                          <p:spTgt spid="6152"/>
                                        </p:tgtEl>
                                      </p:cBhvr>
                                      <p:to x="100000" y="100000"/>
                                    </p:animScale>
                                    <p:animScale>
                                      <p:cBhvr>
                                        <p:cTn id="27" dur="26">
                                          <p:stCondLst>
                                            <p:cond delay="1642"/>
                                          </p:stCondLst>
                                        </p:cTn>
                                        <p:tgtEl>
                                          <p:spTgt spid="6152"/>
                                        </p:tgtEl>
                                      </p:cBhvr>
                                      <p:to x="100000" y="90000"/>
                                    </p:animScale>
                                    <p:animScale>
                                      <p:cBhvr>
                                        <p:cTn id="28" dur="166" decel="50000">
                                          <p:stCondLst>
                                            <p:cond delay="1668"/>
                                          </p:stCondLst>
                                        </p:cTn>
                                        <p:tgtEl>
                                          <p:spTgt spid="6152"/>
                                        </p:tgtEl>
                                      </p:cBhvr>
                                      <p:to x="100000" y="100000"/>
                                    </p:animScale>
                                    <p:animScale>
                                      <p:cBhvr>
                                        <p:cTn id="29" dur="26">
                                          <p:stCondLst>
                                            <p:cond delay="1808"/>
                                          </p:stCondLst>
                                        </p:cTn>
                                        <p:tgtEl>
                                          <p:spTgt spid="6152"/>
                                        </p:tgtEl>
                                      </p:cBhvr>
                                      <p:to x="100000" y="95000"/>
                                    </p:animScale>
                                    <p:animScale>
                                      <p:cBhvr>
                                        <p:cTn id="30" dur="166" decel="50000">
                                          <p:stCondLst>
                                            <p:cond delay="1834"/>
                                          </p:stCondLst>
                                        </p:cTn>
                                        <p:tgtEl>
                                          <p:spTgt spid="615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31"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5">
            <a:extLst>
              <a:ext uri="{FF2B5EF4-FFF2-40B4-BE49-F238E27FC236}">
                <a16:creationId xmlns:a16="http://schemas.microsoft.com/office/drawing/2014/main" id="{783D3B59-01A2-07F0-6D02-7F43E4111AD9}"/>
              </a:ext>
              <a:ext uri="{C183D7F6-B498-43B3-948B-1728B52AA6E4}">
                <adec:decorative xmlns:adec="http://schemas.microsoft.com/office/drawing/2017/decorative" val="1"/>
              </a:ext>
            </a:extLst>
          </p:cNvPr>
          <p:cNvPicPr>
            <a:picLocks noGrp="1" noChangeAspect="1"/>
          </p:cNvPicPr>
          <p:nvPr/>
        </p:nvPicPr>
        <p:blipFill>
          <a:blip r:embed="rId4">
            <a:duotone>
              <a:schemeClr val="accent2">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AAABE11-D782-AC80-6773-EDC7ED17ECD4}"/>
              </a:ext>
            </a:extLst>
          </p:cNvPr>
          <p:cNvSpPr>
            <a:spLocks noGrp="1"/>
          </p:cNvSpPr>
          <p:nvPr>
            <p:ph type="ctrTitle"/>
          </p:nvPr>
        </p:nvSpPr>
        <p:spPr>
          <a:xfrm>
            <a:off x="685800" y="-1470025"/>
            <a:ext cx="7772400" cy="1470025"/>
          </a:xfrm>
        </p:spPr>
        <p:txBody>
          <a:bodyPr vert="horz" wrap="square" lIns="91440" tIns="45720" rIns="91440" bIns="45720" numCol="1" anchor="b" anchorCtr="0" compatLnSpc="1">
            <a:prstTxWarp prst="textNoShape">
              <a:avLst/>
            </a:prstTxWarp>
          </a:bodyPr>
          <a:lstStyle/>
          <a:p>
            <a:r>
              <a:rPr lang="en-US" dirty="0"/>
              <a:t>Slide 7</a:t>
            </a:r>
          </a:p>
        </p:txBody>
      </p:sp>
      <p:pic>
        <p:nvPicPr>
          <p:cNvPr id="8197" name="Picture 4">
            <a:extLst>
              <a:ext uri="{FF2B5EF4-FFF2-40B4-BE49-F238E27FC236}">
                <a16:creationId xmlns:a16="http://schemas.microsoft.com/office/drawing/2014/main" id="{BCBD7C20-2C2E-DFE5-BF48-62FD55CD2A38}"/>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457200"/>
            <a:ext cx="1828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 Box 2">
            <a:extLst>
              <a:ext uri="{FF2B5EF4-FFF2-40B4-BE49-F238E27FC236}">
                <a16:creationId xmlns:a16="http://schemas.microsoft.com/office/drawing/2014/main" id="{6A99F396-2A9A-D778-F4E6-7ED558E02887}"/>
              </a:ext>
            </a:extLst>
          </p:cNvPr>
          <p:cNvSpPr txBox="1">
            <a:spLocks noChangeArrowheads="1"/>
          </p:cNvSpPr>
          <p:nvPr/>
        </p:nvSpPr>
        <p:spPr bwMode="auto">
          <a:xfrm>
            <a:off x="228600" y="762000"/>
            <a:ext cx="6553200" cy="646113"/>
          </a:xfrm>
          <a:prstGeom prst="rect">
            <a:avLst/>
          </a:prstGeom>
          <a:solidFill>
            <a:srgbClr val="FFFF99"/>
          </a:solidFill>
          <a:ln w="9525">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lgn="ctr" eaLnBrk="1" hangingPunct="1"/>
            <a:r>
              <a:rPr lang="en-US" altLang="en-US" sz="2800" b="1" i="1"/>
              <a:t>                       </a:t>
            </a:r>
            <a:r>
              <a:rPr lang="en-US" altLang="en-US" sz="3600" b="1" i="1"/>
              <a:t>Time Management</a:t>
            </a:r>
            <a:endParaRPr lang="en-US" altLang="en-US" sz="3200"/>
          </a:p>
        </p:txBody>
      </p:sp>
      <p:sp>
        <p:nvSpPr>
          <p:cNvPr id="9" name="Text Box 5">
            <a:extLst>
              <a:ext uri="{FF2B5EF4-FFF2-40B4-BE49-F238E27FC236}">
                <a16:creationId xmlns:a16="http://schemas.microsoft.com/office/drawing/2014/main" id="{A96A9F6F-586C-7D36-8C4E-3E66346D9073}"/>
              </a:ext>
            </a:extLst>
          </p:cNvPr>
          <p:cNvSpPr txBox="1">
            <a:spLocks noChangeArrowheads="1"/>
          </p:cNvSpPr>
          <p:nvPr/>
        </p:nvSpPr>
        <p:spPr bwMode="auto">
          <a:xfrm>
            <a:off x="1295400" y="1981200"/>
            <a:ext cx="6400800" cy="1206500"/>
          </a:xfrm>
          <a:prstGeom prst="rect">
            <a:avLst/>
          </a:prstGeom>
          <a:solidFill>
            <a:srgbClr val="FFFF99"/>
          </a:solidFill>
          <a:ln w="19050">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buFont typeface="Arial" panose="020B0604020202020204" pitchFamily="34" charset="0"/>
              <a:buNone/>
            </a:pPr>
            <a:r>
              <a:rPr lang="en-US" altLang="en-US" sz="2400"/>
              <a:t>Therefore, </a:t>
            </a:r>
            <a:r>
              <a:rPr lang="en-US" altLang="en-US" sz="2400" b="1" i="1"/>
              <a:t>time management</a:t>
            </a:r>
            <a:r>
              <a:rPr lang="en-US" altLang="en-US" sz="2400"/>
              <a:t> refers to practices that individuals follow to make better use of their time. </a:t>
            </a:r>
          </a:p>
        </p:txBody>
      </p:sp>
      <p:pic>
        <p:nvPicPr>
          <p:cNvPr id="12298" name="Picture 10">
            <a:extLst>
              <a:ext uri="{FF2B5EF4-FFF2-40B4-BE49-F238E27FC236}">
                <a16:creationId xmlns:a16="http://schemas.microsoft.com/office/drawing/2014/main" id="{592C8CC0-5D71-EAC0-8158-2AFD873E427F}"/>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2800" y="3505200"/>
            <a:ext cx="2306638"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Read1622.WAV">
            <a:hlinkClick r:id="" action="ppaction://media"/>
            <a:extLst>
              <a:ext uri="{FF2B5EF4-FFF2-40B4-BE49-F238E27FC236}">
                <a16:creationId xmlns:a16="http://schemas.microsoft.com/office/drawing/2014/main" id="{89C62D2F-D536-0CE9-5A26-E614537382ED}"/>
              </a:ext>
              <a:ext uri="{C183D7F6-B498-43B3-948B-1728B52AA6E4}">
                <adec:decorative xmlns:adec="http://schemas.microsoft.com/office/drawing/2017/decorative" val="1"/>
              </a:ext>
            </a:extLst>
          </p:cNvPr>
          <p:cNvPicPr>
            <a:picLocks noRot="1" noChangeAspect="1"/>
          </p:cNvPicPr>
          <p:nvPr>
            <a:wavAudioFile r:embed="rId1" name="Reading Time-05.WAV"/>
          </p:nvPr>
        </p:nvPicPr>
        <p:blipFill>
          <a:blip r:embed="rId7">
            <a:extLst>
              <a:ext uri="{28A0092B-C50C-407E-A947-70E740481C1C}">
                <a14:useLocalDpi xmlns:a14="http://schemas.microsoft.com/office/drawing/2010/main" val="0"/>
              </a:ext>
            </a:extLst>
          </a:blip>
          <a:srcRect/>
          <a:stretch>
            <a:fillRect/>
          </a:stretch>
        </p:blipFill>
        <p:spPr bwMode="auto">
          <a:xfrm>
            <a:off x="9178925" y="6154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ooter Placeholder 3">
            <a:extLst>
              <a:ext uri="{FF2B5EF4-FFF2-40B4-BE49-F238E27FC236}">
                <a16:creationId xmlns:a16="http://schemas.microsoft.com/office/drawing/2014/main" id="{34F46D5E-E899-9102-243E-C0A8D09C766F}"/>
              </a:ext>
            </a:extLst>
          </p:cNvPr>
          <p:cNvSpPr>
            <a:spLocks noGrp="1"/>
          </p:cNvSpPr>
          <p:nvPr/>
        </p:nvSpPr>
        <p:spPr>
          <a:xfrm>
            <a:off x="3124200" y="6459538"/>
            <a:ext cx="3733800" cy="365125"/>
          </a:xfrm>
          <a:prstGeom prst="rect">
            <a:avLst/>
          </a:prstGeom>
        </p:spPr>
        <p:txBody>
          <a:bodyPr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sz="1200" kern="1200">
                <a:solidFill>
                  <a:schemeClr val="tx1"/>
                </a:solidFill>
                <a:latin typeface="Arial" charset="0"/>
                <a:ea typeface="+mn-ea"/>
                <a:cs typeface="+mn-cs"/>
              </a:defRPr>
            </a:lvl2pPr>
            <a:lvl3pPr marL="914400" algn="l" rtl="0" fontAlgn="base">
              <a:spcBef>
                <a:spcPct val="0"/>
              </a:spcBef>
              <a:spcAft>
                <a:spcPct val="0"/>
              </a:spcAft>
              <a:defRPr sz="1200" kern="1200">
                <a:solidFill>
                  <a:schemeClr val="tx1"/>
                </a:solidFill>
                <a:latin typeface="Arial" charset="0"/>
                <a:ea typeface="+mn-ea"/>
                <a:cs typeface="+mn-cs"/>
              </a:defRPr>
            </a:lvl3pPr>
            <a:lvl4pPr marL="1371600" algn="l" rtl="0" fontAlgn="base">
              <a:spcBef>
                <a:spcPct val="0"/>
              </a:spcBef>
              <a:spcAft>
                <a:spcPct val="0"/>
              </a:spcAft>
              <a:defRPr sz="1200" kern="1200">
                <a:solidFill>
                  <a:schemeClr val="tx1"/>
                </a:solidFill>
                <a:latin typeface="Arial" charset="0"/>
                <a:ea typeface="+mn-ea"/>
                <a:cs typeface="+mn-cs"/>
              </a:defRPr>
            </a:lvl4pPr>
            <a:lvl5pPr marL="1828800" algn="l"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a:defRPr/>
            </a:pPr>
            <a:r>
              <a:rPr lang="en-US" b="1" dirty="0">
                <a:solidFill>
                  <a:schemeClr val="accent2">
                    <a:lumMod val="75000"/>
                  </a:schemeClr>
                </a:solidFill>
              </a:rPr>
              <a:t>English Language Studies Department </a:t>
            </a:r>
            <a:r>
              <a:rPr lang="en-US" dirty="0"/>
              <a:t>www.seminolestate.edu/adult-ed/els/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8174" fill="hold"/>
                                        <p:tgtEl>
                                          <p:spTgt spid="7"/>
                                        </p:tgtEl>
                                      </p:cBhvr>
                                    </p:cmd>
                                  </p:childTnLst>
                                </p:cTn>
                              </p:par>
                              <p:par>
                                <p:cTn id="7" presetID="47" presetClass="entr" presetSubtype="0" fill="hold" grpId="0" nodeType="withEffect">
                                  <p:stCondLst>
                                    <p:cond delay="30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1000"/>
                                        <p:tgtEl>
                                          <p:spTgt spid="9"/>
                                        </p:tgtEl>
                                      </p:cBhvr>
                                    </p:animEffect>
                                    <p:anim calcmode="lin" valueType="num">
                                      <p:cBhvr>
                                        <p:cTn id="10" dur="1000" fill="hold"/>
                                        <p:tgtEl>
                                          <p:spTgt spid="9"/>
                                        </p:tgtEl>
                                        <p:attrNameLst>
                                          <p:attrName>ppt_x</p:attrName>
                                        </p:attrNameLst>
                                      </p:cBhvr>
                                      <p:tavLst>
                                        <p:tav tm="0">
                                          <p:val>
                                            <p:strVal val="#ppt_x"/>
                                          </p:val>
                                        </p:tav>
                                        <p:tav tm="100000">
                                          <p:val>
                                            <p:strVal val="#ppt_x"/>
                                          </p:val>
                                        </p:tav>
                                      </p:tavLst>
                                    </p:anim>
                                    <p:anim calcmode="lin" valueType="num">
                                      <p:cBhvr>
                                        <p:cTn id="11" dur="1000" fill="hold"/>
                                        <p:tgtEl>
                                          <p:spTgt spid="9"/>
                                        </p:tgtEl>
                                        <p:attrNameLst>
                                          <p:attrName>ppt_y</p:attrName>
                                        </p:attrNameLst>
                                      </p:cBhvr>
                                      <p:tavLst>
                                        <p:tav tm="0">
                                          <p:val>
                                            <p:strVal val="#ppt_y-.1"/>
                                          </p:val>
                                        </p:tav>
                                        <p:tav tm="100000">
                                          <p:val>
                                            <p:strVal val="#ppt_y"/>
                                          </p:val>
                                        </p:tav>
                                      </p:tavLst>
                                    </p:anim>
                                  </p:childTnLst>
                                </p:cTn>
                              </p:par>
                              <p:par>
                                <p:cTn id="12" presetID="48" presetClass="entr" presetSubtype="0" accel="50000" fill="hold" nodeType="withEffect">
                                  <p:stCondLst>
                                    <p:cond delay="400"/>
                                  </p:stCondLst>
                                  <p:childTnLst>
                                    <p:set>
                                      <p:cBhvr>
                                        <p:cTn id="13" dur="1" fill="hold">
                                          <p:stCondLst>
                                            <p:cond delay="0"/>
                                          </p:stCondLst>
                                        </p:cTn>
                                        <p:tgtEl>
                                          <p:spTgt spid="12298"/>
                                        </p:tgtEl>
                                        <p:attrNameLst>
                                          <p:attrName>style.visibility</p:attrName>
                                        </p:attrNameLst>
                                      </p:cBhvr>
                                      <p:to>
                                        <p:strVal val="visible"/>
                                      </p:to>
                                    </p:set>
                                    <p:anim calcmode="lin" valueType="num">
                                      <p:cBhvr>
                                        <p:cTn id="14" dur="2000" fill="hold"/>
                                        <p:tgtEl>
                                          <p:spTgt spid="12298"/>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5" dur="2000" fill="hold"/>
                                        <p:tgtEl>
                                          <p:spTgt spid="12298"/>
                                        </p:tgtEl>
                                        <p:attrNameLst>
                                          <p:attrName>ppt_x</p:attrName>
                                        </p:attrNameLst>
                                      </p:cBhvr>
                                      <p:tavLst>
                                        <p:tav tm="0">
                                          <p:val>
                                            <p:fltVal val="-1"/>
                                          </p:val>
                                        </p:tav>
                                        <p:tav tm="50000">
                                          <p:val>
                                            <p:fltVal val="0.95"/>
                                          </p:val>
                                        </p:tav>
                                        <p:tav tm="100000">
                                          <p:val>
                                            <p:strVal val="#ppt_x"/>
                                          </p:val>
                                        </p:tav>
                                      </p:tavLst>
                                    </p:anim>
                                    <p:anim calcmode="lin" valueType="num">
                                      <p:cBhvr>
                                        <p:cTn id="16" dur="2000" fill="hold"/>
                                        <p:tgtEl>
                                          <p:spTgt spid="12298"/>
                                        </p:tgtEl>
                                        <p:attrNameLst>
                                          <p:attrName>ppt_y</p:attrName>
                                        </p:attrNameLst>
                                      </p:cBhvr>
                                      <p:tavLst>
                                        <p:tav tm="0">
                                          <p:val>
                                            <p:strVal val="#ppt_y"/>
                                          </p:val>
                                        </p:tav>
                                        <p:tav tm="100000">
                                          <p:val>
                                            <p:strVal val="#ppt_y"/>
                                          </p:val>
                                        </p:tav>
                                      </p:tavLst>
                                    </p:anim>
                                    <p:animEffect transition="in" filter="fade">
                                      <p:cBhvr>
                                        <p:cTn id="17" dur="2000"/>
                                        <p:tgtEl>
                                          <p:spTgt spid="1229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8"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5">
            <a:extLst>
              <a:ext uri="{FF2B5EF4-FFF2-40B4-BE49-F238E27FC236}">
                <a16:creationId xmlns:a16="http://schemas.microsoft.com/office/drawing/2014/main" id="{E3A6AF08-A1F2-C3DC-F800-F47F4C2D6E26}"/>
              </a:ext>
              <a:ext uri="{C183D7F6-B498-43B3-948B-1728B52AA6E4}">
                <adec:decorative xmlns:adec="http://schemas.microsoft.com/office/drawing/2017/decorative" val="1"/>
              </a:ext>
            </a:extLst>
          </p:cNvPr>
          <p:cNvPicPr>
            <a:picLocks noGrp="1" noChangeAspect="1"/>
          </p:cNvPicPr>
          <p:nvPr/>
        </p:nvPicPr>
        <p:blipFill>
          <a:blip r:embed="rId4">
            <a:duotone>
              <a:schemeClr val="accent2">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49D0855B-202E-C625-5D53-0BC85DFDB8C0}"/>
              </a:ext>
            </a:extLst>
          </p:cNvPr>
          <p:cNvSpPr>
            <a:spLocks noGrp="1"/>
          </p:cNvSpPr>
          <p:nvPr>
            <p:ph type="title" idx="4294967295"/>
          </p:nvPr>
        </p:nvSpPr>
        <p:spPr>
          <a:xfrm>
            <a:off x="457200" y="-1143000"/>
            <a:ext cx="8229600" cy="1143000"/>
          </a:xfrm>
        </p:spPr>
        <p:txBody>
          <a:bodyPr vert="horz" wrap="square" lIns="91440" tIns="45720" rIns="91440" bIns="45720" numCol="1" anchor="b" anchorCtr="0" compatLnSpc="1">
            <a:prstTxWarp prst="textNoShape">
              <a:avLst/>
            </a:prstTxWarp>
          </a:bodyPr>
          <a:lstStyle/>
          <a:p>
            <a:r>
              <a:rPr lang="en-US" dirty="0"/>
              <a:t>Slide 8</a:t>
            </a:r>
          </a:p>
        </p:txBody>
      </p:sp>
      <p:sp>
        <p:nvSpPr>
          <p:cNvPr id="9220" name="Text Box 2">
            <a:extLst>
              <a:ext uri="{FF2B5EF4-FFF2-40B4-BE49-F238E27FC236}">
                <a16:creationId xmlns:a16="http://schemas.microsoft.com/office/drawing/2014/main" id="{D4A9AC24-46E5-13E6-3F8F-E1356300E2D6}"/>
              </a:ext>
            </a:extLst>
          </p:cNvPr>
          <p:cNvSpPr txBox="1">
            <a:spLocks noChangeArrowheads="1"/>
          </p:cNvSpPr>
          <p:nvPr/>
        </p:nvSpPr>
        <p:spPr bwMode="auto">
          <a:xfrm>
            <a:off x="460375" y="482600"/>
            <a:ext cx="7315200" cy="528638"/>
          </a:xfrm>
          <a:prstGeom prst="rect">
            <a:avLst/>
          </a:prstGeom>
          <a:solidFill>
            <a:srgbClr val="FFFF99"/>
          </a:solidFill>
          <a:ln w="9525">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800" b="1" i="1"/>
              <a:t>Time Management (in timed tests)</a:t>
            </a:r>
            <a:endParaRPr lang="en-US" altLang="en-US" sz="2400"/>
          </a:p>
        </p:txBody>
      </p:sp>
      <p:sp>
        <p:nvSpPr>
          <p:cNvPr id="10" name="Text Box 5">
            <a:extLst>
              <a:ext uri="{FF2B5EF4-FFF2-40B4-BE49-F238E27FC236}">
                <a16:creationId xmlns:a16="http://schemas.microsoft.com/office/drawing/2014/main" id="{7F0E84D9-94E7-E600-E07C-5EB8DEDEF9F3}"/>
              </a:ext>
            </a:extLst>
          </p:cNvPr>
          <p:cNvSpPr txBox="1">
            <a:spLocks noChangeArrowheads="1"/>
          </p:cNvSpPr>
          <p:nvPr/>
        </p:nvSpPr>
        <p:spPr bwMode="auto">
          <a:xfrm>
            <a:off x="1374775" y="1320800"/>
            <a:ext cx="6096000" cy="457200"/>
          </a:xfrm>
          <a:prstGeom prst="rect">
            <a:avLst/>
          </a:prstGeom>
          <a:solidFill>
            <a:srgbClr val="FFFF99"/>
          </a:solidFill>
          <a:ln w="19050">
            <a:solidFill>
              <a:schemeClr val="tx1"/>
            </a:solidFill>
            <a:miter lim="800000"/>
            <a:headEnd/>
            <a:tailEnd/>
          </a:ln>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400"/>
              <a:t>Tips for managing your time during tests:</a:t>
            </a:r>
          </a:p>
        </p:txBody>
      </p:sp>
      <p:graphicFrame>
        <p:nvGraphicFramePr>
          <p:cNvPr id="12" name="Diagram 11">
            <a:extLst>
              <a:ext uri="{FF2B5EF4-FFF2-40B4-BE49-F238E27FC236}">
                <a16:creationId xmlns:a16="http://schemas.microsoft.com/office/drawing/2014/main" id="{DE53ABB3-6B0D-9562-34C0-802A0A8B768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13819512"/>
              </p:ext>
            </p:extLst>
          </p:nvPr>
        </p:nvGraphicFramePr>
        <p:xfrm>
          <a:off x="-70240" y="2519603"/>
          <a:ext cx="3194440" cy="202352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Text Box 5">
            <a:extLst>
              <a:ext uri="{FF2B5EF4-FFF2-40B4-BE49-F238E27FC236}">
                <a16:creationId xmlns:a16="http://schemas.microsoft.com/office/drawing/2014/main" id="{0F64EF1D-AC33-551E-84F4-3295386CA379}"/>
              </a:ext>
            </a:extLst>
          </p:cNvPr>
          <p:cNvSpPr txBox="1">
            <a:spLocks noChangeArrowheads="1"/>
          </p:cNvSpPr>
          <p:nvPr/>
        </p:nvSpPr>
        <p:spPr bwMode="auto">
          <a:xfrm>
            <a:off x="2746375" y="2159000"/>
            <a:ext cx="5791200" cy="1371600"/>
          </a:xfrm>
          <a:prstGeom prst="rect">
            <a:avLst/>
          </a:prstGeom>
          <a:solidFill>
            <a:srgbClr val="FFFF99"/>
          </a:solidFill>
          <a:ln w="19050">
            <a:solidFill>
              <a:schemeClr val="tx1"/>
            </a:solidFill>
            <a:miter lim="800000"/>
            <a:headEnd/>
            <a:tailEnd/>
          </a:ln>
        </p:spPr>
        <p:txBody>
          <a:bodyPr/>
          <a:lstStyle>
            <a:lvl1pPr marL="228600" indent="-228600"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buFontTx/>
              <a:buAutoNum type="arabicPeriod"/>
            </a:pPr>
            <a:r>
              <a:rPr lang="en-US" altLang="en-US" sz="2400" b="1" i="1"/>
              <a:t>Collect and Organize:</a:t>
            </a:r>
          </a:p>
          <a:p>
            <a:pPr eaLnBrk="1" hangingPunct="1"/>
            <a:r>
              <a:rPr lang="en-US" altLang="en-US" sz="2400"/>
              <a:t>	Prepare for the test to the best of your ability by:</a:t>
            </a:r>
          </a:p>
        </p:txBody>
      </p:sp>
      <p:sp>
        <p:nvSpPr>
          <p:cNvPr id="7" name="Text Box 5">
            <a:extLst>
              <a:ext uri="{FF2B5EF4-FFF2-40B4-BE49-F238E27FC236}">
                <a16:creationId xmlns:a16="http://schemas.microsoft.com/office/drawing/2014/main" id="{018C2266-8A1F-A6EF-CA70-9158D34A5FB7}"/>
              </a:ext>
            </a:extLst>
          </p:cNvPr>
          <p:cNvSpPr txBox="1">
            <a:spLocks noChangeArrowheads="1"/>
          </p:cNvSpPr>
          <p:nvPr/>
        </p:nvSpPr>
        <p:spPr bwMode="auto">
          <a:xfrm>
            <a:off x="3813175" y="3835400"/>
            <a:ext cx="4648200" cy="990600"/>
          </a:xfrm>
          <a:prstGeom prst="rect">
            <a:avLst/>
          </a:prstGeom>
          <a:solidFill>
            <a:srgbClr val="FFFF99"/>
          </a:solidFill>
          <a:ln w="19050">
            <a:solidFill>
              <a:schemeClr val="tx1"/>
            </a:solidFill>
            <a:miter lim="800000"/>
            <a:headEnd/>
            <a:tailEnd/>
          </a:ln>
        </p:spPr>
        <p:txBody>
          <a:bodyPr/>
          <a:lstStyle>
            <a:lvl1pPr marL="228600" indent="-228600"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400"/>
              <a:t>	-Collecting all the information about the test that you can</a:t>
            </a:r>
          </a:p>
        </p:txBody>
      </p:sp>
      <p:sp>
        <p:nvSpPr>
          <p:cNvPr id="8" name="Text Box 5">
            <a:extLst>
              <a:ext uri="{FF2B5EF4-FFF2-40B4-BE49-F238E27FC236}">
                <a16:creationId xmlns:a16="http://schemas.microsoft.com/office/drawing/2014/main" id="{63B53000-1E1B-879A-BE69-BDDE9636B87A}"/>
              </a:ext>
            </a:extLst>
          </p:cNvPr>
          <p:cNvSpPr txBox="1">
            <a:spLocks noChangeArrowheads="1"/>
          </p:cNvSpPr>
          <p:nvPr/>
        </p:nvSpPr>
        <p:spPr bwMode="auto">
          <a:xfrm>
            <a:off x="3813175" y="5054600"/>
            <a:ext cx="4648200" cy="990600"/>
          </a:xfrm>
          <a:prstGeom prst="rect">
            <a:avLst/>
          </a:prstGeom>
          <a:solidFill>
            <a:srgbClr val="FFFF99"/>
          </a:solidFill>
          <a:ln w="19050">
            <a:solidFill>
              <a:schemeClr val="tx1"/>
            </a:solidFill>
            <a:miter lim="800000"/>
            <a:headEnd/>
            <a:tailEnd/>
          </a:ln>
        </p:spPr>
        <p:txBody>
          <a:bodyPr/>
          <a:lstStyle>
            <a:lvl1pPr marL="228600" indent="-228600"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400"/>
              <a:t>	-Organizing your information before the test</a:t>
            </a:r>
          </a:p>
        </p:txBody>
      </p:sp>
      <p:pic>
        <p:nvPicPr>
          <p:cNvPr id="9" name="Read1669.WAV">
            <a:hlinkClick r:id="" action="ppaction://media"/>
            <a:extLst>
              <a:ext uri="{FF2B5EF4-FFF2-40B4-BE49-F238E27FC236}">
                <a16:creationId xmlns:a16="http://schemas.microsoft.com/office/drawing/2014/main" id="{F43028A1-2EE7-C355-FBFB-83EE0D0BC38B}"/>
              </a:ext>
              <a:ext uri="{C183D7F6-B498-43B3-948B-1728B52AA6E4}">
                <adec:decorative xmlns:adec="http://schemas.microsoft.com/office/drawing/2017/decorative" val="1"/>
              </a:ext>
            </a:extLst>
          </p:cNvPr>
          <p:cNvPicPr>
            <a:picLocks noRot="1" noChangeAspect="1"/>
          </p:cNvPicPr>
          <p:nvPr>
            <a:wavAudioFile r:embed="rId1" name="Reading Time-06.WAV"/>
          </p:nvPr>
        </p:nvPicPr>
        <p:blipFill>
          <a:blip r:embed="rId10">
            <a:extLst>
              <a:ext uri="{28A0092B-C50C-407E-A947-70E740481C1C}">
                <a14:useLocalDpi xmlns:a14="http://schemas.microsoft.com/office/drawing/2010/main" val="0"/>
              </a:ext>
            </a:extLst>
          </a:blip>
          <a:srcRect/>
          <a:stretch>
            <a:fillRect/>
          </a:stretch>
        </p:blipFill>
        <p:spPr bwMode="auto">
          <a:xfrm>
            <a:off x="9372600" y="61880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Footer Placeholder 3">
            <a:extLst>
              <a:ext uri="{FF2B5EF4-FFF2-40B4-BE49-F238E27FC236}">
                <a16:creationId xmlns:a16="http://schemas.microsoft.com/office/drawing/2014/main" id="{82430D8B-3DE4-C7B1-CB81-ECB4D4D078E1}"/>
              </a:ext>
            </a:extLst>
          </p:cNvPr>
          <p:cNvSpPr>
            <a:spLocks noGrp="1"/>
          </p:cNvSpPr>
          <p:nvPr/>
        </p:nvSpPr>
        <p:spPr>
          <a:xfrm>
            <a:off x="3124200" y="6459538"/>
            <a:ext cx="3733800" cy="365125"/>
          </a:xfrm>
          <a:prstGeom prst="rect">
            <a:avLst/>
          </a:prstGeom>
        </p:spPr>
        <p:txBody>
          <a:bodyPr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sz="1200" kern="1200">
                <a:solidFill>
                  <a:schemeClr val="tx1"/>
                </a:solidFill>
                <a:latin typeface="Arial" charset="0"/>
                <a:ea typeface="+mn-ea"/>
                <a:cs typeface="+mn-cs"/>
              </a:defRPr>
            </a:lvl2pPr>
            <a:lvl3pPr marL="914400" algn="l" rtl="0" fontAlgn="base">
              <a:spcBef>
                <a:spcPct val="0"/>
              </a:spcBef>
              <a:spcAft>
                <a:spcPct val="0"/>
              </a:spcAft>
              <a:defRPr sz="1200" kern="1200">
                <a:solidFill>
                  <a:schemeClr val="tx1"/>
                </a:solidFill>
                <a:latin typeface="Arial" charset="0"/>
                <a:ea typeface="+mn-ea"/>
                <a:cs typeface="+mn-cs"/>
              </a:defRPr>
            </a:lvl3pPr>
            <a:lvl4pPr marL="1371600" algn="l" rtl="0" fontAlgn="base">
              <a:spcBef>
                <a:spcPct val="0"/>
              </a:spcBef>
              <a:spcAft>
                <a:spcPct val="0"/>
              </a:spcAft>
              <a:defRPr sz="1200" kern="1200">
                <a:solidFill>
                  <a:schemeClr val="tx1"/>
                </a:solidFill>
                <a:latin typeface="Arial" charset="0"/>
                <a:ea typeface="+mn-ea"/>
                <a:cs typeface="+mn-cs"/>
              </a:defRPr>
            </a:lvl4pPr>
            <a:lvl5pPr marL="1828800" algn="l"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a:defRPr/>
            </a:pPr>
            <a:r>
              <a:rPr lang="en-US" b="1" dirty="0">
                <a:solidFill>
                  <a:schemeClr val="accent2">
                    <a:lumMod val="75000"/>
                  </a:schemeClr>
                </a:solidFill>
              </a:rPr>
              <a:t>English Language Studies Department </a:t>
            </a:r>
            <a:r>
              <a:rPr lang="en-US" dirty="0"/>
              <a:t>www.seminolestate.edu/adult-ed/els/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0434" fill="hold"/>
                                        <p:tgtEl>
                                          <p:spTgt spid="9"/>
                                        </p:tgtEl>
                                      </p:cBhvr>
                                    </p:cmd>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47" presetClass="entr" presetSubtype="0" fill="hold" grpId="0" nodeType="withEffect">
                                  <p:stCondLst>
                                    <p:cond delay="47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par>
                                <p:cTn id="14" presetID="12" presetClass="entr" presetSubtype="4" fill="hold" grpId="0" nodeType="withEffect">
                                  <p:stCondLst>
                                    <p:cond delay="4700"/>
                                  </p:stCondLst>
                                  <p:childTnLst>
                                    <p:set>
                                      <p:cBhvr>
                                        <p:cTn id="15" dur="1" fill="hold">
                                          <p:stCondLst>
                                            <p:cond delay="0"/>
                                          </p:stCondLst>
                                        </p:cTn>
                                        <p:tgtEl>
                                          <p:spTgt spid="12"/>
                                        </p:tgtEl>
                                        <p:attrNameLst>
                                          <p:attrName>style.visibility</p:attrName>
                                        </p:attrNameLst>
                                      </p:cBhvr>
                                      <p:to>
                                        <p:strVal val="visible"/>
                                      </p:to>
                                    </p:set>
                                    <p:animEffect transition="in" filter="slide(fromBottom)">
                                      <p:cBhvr>
                                        <p:cTn id="16" dur="1000"/>
                                        <p:tgtEl>
                                          <p:spTgt spid="12"/>
                                        </p:tgtEl>
                                      </p:cBhvr>
                                    </p:animEffect>
                                  </p:childTnLst>
                                </p:cTn>
                              </p:par>
                              <p:par>
                                <p:cTn id="17" presetID="47" presetClass="entr" presetSubtype="0" fill="hold" grpId="0" nodeType="withEffect">
                                  <p:stCondLst>
                                    <p:cond delay="1090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1580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bldLst>
      <p:bldP spid="10" grpId="0" animBg="1"/>
      <p:bldGraphic spid="12" grpId="0">
        <p:bldAsOne/>
      </p:bldGraphic>
      <p:bldP spid="2"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5">
            <a:extLst>
              <a:ext uri="{FF2B5EF4-FFF2-40B4-BE49-F238E27FC236}">
                <a16:creationId xmlns:a16="http://schemas.microsoft.com/office/drawing/2014/main" id="{453FCB02-308E-93F9-5A9F-47B4F82344B9}"/>
              </a:ext>
              <a:ext uri="{C183D7F6-B498-43B3-948B-1728B52AA6E4}">
                <adec:decorative xmlns:adec="http://schemas.microsoft.com/office/drawing/2017/decorative" val="1"/>
              </a:ext>
            </a:extLst>
          </p:cNvPr>
          <p:cNvPicPr>
            <a:picLocks noGrp="1" noChangeAspect="1"/>
          </p:cNvPicPr>
          <p:nvPr/>
        </p:nvPicPr>
        <p:blipFill>
          <a:blip r:embed="rId4">
            <a:duotone>
              <a:schemeClr val="accent2">
                <a:shade val="45000"/>
                <a:satMod val="135000"/>
              </a:schemeClr>
              <a:prstClr val="white"/>
            </a:duotone>
          </a:blip>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1FB82D60-CE15-2076-301E-85B535EDD28D}"/>
              </a:ext>
            </a:extLst>
          </p:cNvPr>
          <p:cNvSpPr>
            <a:spLocks noGrp="1"/>
          </p:cNvSpPr>
          <p:nvPr>
            <p:ph type="title" idx="4294967295"/>
          </p:nvPr>
        </p:nvSpPr>
        <p:spPr>
          <a:xfrm>
            <a:off x="457200" y="-1143000"/>
            <a:ext cx="8229600" cy="1143000"/>
          </a:xfrm>
        </p:spPr>
        <p:txBody>
          <a:bodyPr vert="horz" wrap="square" lIns="91440" tIns="45720" rIns="91440" bIns="45720" numCol="1" anchor="b" anchorCtr="0" compatLnSpc="1">
            <a:prstTxWarp prst="textNoShape">
              <a:avLst/>
            </a:prstTxWarp>
          </a:bodyPr>
          <a:lstStyle/>
          <a:p>
            <a:r>
              <a:rPr lang="en-US" dirty="0"/>
              <a:t>Slide 9</a:t>
            </a:r>
          </a:p>
        </p:txBody>
      </p:sp>
      <p:sp>
        <p:nvSpPr>
          <p:cNvPr id="10244" name="Text Box 2">
            <a:extLst>
              <a:ext uri="{FF2B5EF4-FFF2-40B4-BE49-F238E27FC236}">
                <a16:creationId xmlns:a16="http://schemas.microsoft.com/office/drawing/2014/main" id="{F66C0A07-B7BB-0549-1952-387E3AF80EBD}"/>
              </a:ext>
            </a:extLst>
          </p:cNvPr>
          <p:cNvSpPr txBox="1">
            <a:spLocks noChangeArrowheads="1"/>
          </p:cNvSpPr>
          <p:nvPr/>
        </p:nvSpPr>
        <p:spPr bwMode="auto">
          <a:xfrm>
            <a:off x="512763" y="228600"/>
            <a:ext cx="7315200" cy="528638"/>
          </a:xfrm>
          <a:prstGeom prst="rect">
            <a:avLst/>
          </a:prstGeom>
          <a:solidFill>
            <a:srgbClr val="FFFF99"/>
          </a:solidFill>
          <a:ln w="9525">
            <a:solidFill>
              <a:schemeClr val="tx1"/>
            </a:solidFill>
            <a:miter lim="800000"/>
            <a:headEnd/>
            <a:tailEnd/>
          </a:ln>
        </p:spPr>
        <p:txBody>
          <a:bodyPr>
            <a:spAutoFit/>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800" b="1" i="1"/>
              <a:t>Time Management (in timed tests)</a:t>
            </a:r>
            <a:endParaRPr lang="en-US" altLang="en-US" sz="2400"/>
          </a:p>
        </p:txBody>
      </p:sp>
      <p:sp>
        <p:nvSpPr>
          <p:cNvPr id="10" name="Text Box 5">
            <a:extLst>
              <a:ext uri="{FF2B5EF4-FFF2-40B4-BE49-F238E27FC236}">
                <a16:creationId xmlns:a16="http://schemas.microsoft.com/office/drawing/2014/main" id="{AA9ECA20-7411-88A8-2E9C-743CA3746B20}"/>
              </a:ext>
            </a:extLst>
          </p:cNvPr>
          <p:cNvSpPr txBox="1">
            <a:spLocks noChangeArrowheads="1"/>
          </p:cNvSpPr>
          <p:nvPr/>
        </p:nvSpPr>
        <p:spPr bwMode="auto">
          <a:xfrm>
            <a:off x="1427163" y="1066800"/>
            <a:ext cx="6096000" cy="457200"/>
          </a:xfrm>
          <a:prstGeom prst="rect">
            <a:avLst/>
          </a:prstGeom>
          <a:solidFill>
            <a:srgbClr val="FFFF99"/>
          </a:solidFill>
          <a:ln w="19050">
            <a:solidFill>
              <a:schemeClr val="tx1"/>
            </a:solidFill>
            <a:miter lim="800000"/>
            <a:headEnd/>
            <a:tailEnd/>
          </a:ln>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400"/>
              <a:t>Tips for managing your time during tests:</a:t>
            </a:r>
          </a:p>
        </p:txBody>
      </p:sp>
      <p:graphicFrame>
        <p:nvGraphicFramePr>
          <p:cNvPr id="12" name="Diagram 11">
            <a:extLst>
              <a:ext uri="{FF2B5EF4-FFF2-40B4-BE49-F238E27FC236}">
                <a16:creationId xmlns:a16="http://schemas.microsoft.com/office/drawing/2014/main" id="{916B30E5-9091-2FC6-232B-43A7ECC287B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96276007"/>
              </p:ext>
            </p:extLst>
          </p:nvPr>
        </p:nvGraphicFramePr>
        <p:xfrm>
          <a:off x="-70240" y="2552700"/>
          <a:ext cx="3194440" cy="202352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Text Box 5">
            <a:extLst>
              <a:ext uri="{FF2B5EF4-FFF2-40B4-BE49-F238E27FC236}">
                <a16:creationId xmlns:a16="http://schemas.microsoft.com/office/drawing/2014/main" id="{AD84E815-8C4E-702B-5241-C5AB65EF33E9}"/>
              </a:ext>
            </a:extLst>
          </p:cNvPr>
          <p:cNvSpPr txBox="1">
            <a:spLocks noChangeArrowheads="1"/>
          </p:cNvSpPr>
          <p:nvPr/>
        </p:nvSpPr>
        <p:spPr bwMode="auto">
          <a:xfrm>
            <a:off x="2798763" y="1905000"/>
            <a:ext cx="5791200" cy="1295400"/>
          </a:xfrm>
          <a:prstGeom prst="rect">
            <a:avLst/>
          </a:prstGeom>
          <a:solidFill>
            <a:srgbClr val="FFFF99"/>
          </a:solidFill>
          <a:ln w="19050">
            <a:solidFill>
              <a:schemeClr val="tx1"/>
            </a:solidFill>
            <a:miter lim="800000"/>
            <a:headEnd/>
            <a:tailEnd/>
          </a:ln>
        </p:spPr>
        <p:txBody>
          <a:bodyPr/>
          <a:lstStyle>
            <a:lvl1pPr marL="228600" indent="-228600"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400" b="1" i="1"/>
              <a:t>2. Process and Prioritize:</a:t>
            </a:r>
            <a:endParaRPr lang="en-US" altLang="en-US" sz="2400"/>
          </a:p>
          <a:p>
            <a:pPr eaLnBrk="1" hangingPunct="1"/>
            <a:r>
              <a:rPr lang="en-US" altLang="en-US" sz="2400"/>
              <a:t>	Process information on the test to the best of your ability by:</a:t>
            </a:r>
          </a:p>
        </p:txBody>
      </p:sp>
      <p:sp>
        <p:nvSpPr>
          <p:cNvPr id="7" name="Text Box 5">
            <a:extLst>
              <a:ext uri="{FF2B5EF4-FFF2-40B4-BE49-F238E27FC236}">
                <a16:creationId xmlns:a16="http://schemas.microsoft.com/office/drawing/2014/main" id="{DDAD5E8F-622A-7178-2013-AB9AC5544232}"/>
              </a:ext>
            </a:extLst>
          </p:cNvPr>
          <p:cNvSpPr txBox="1">
            <a:spLocks noChangeArrowheads="1"/>
          </p:cNvSpPr>
          <p:nvPr/>
        </p:nvSpPr>
        <p:spPr bwMode="auto">
          <a:xfrm>
            <a:off x="3865563" y="3429000"/>
            <a:ext cx="4648200" cy="990600"/>
          </a:xfrm>
          <a:prstGeom prst="rect">
            <a:avLst/>
          </a:prstGeom>
          <a:solidFill>
            <a:srgbClr val="FFFF99"/>
          </a:solidFill>
          <a:ln w="19050">
            <a:solidFill>
              <a:schemeClr val="tx1"/>
            </a:solidFill>
            <a:miter lim="800000"/>
            <a:headEnd/>
            <a:tailEnd/>
          </a:ln>
        </p:spPr>
        <p:txBody>
          <a:bodyPr/>
          <a:lstStyle>
            <a:lvl1pPr marL="228600" indent="-228600"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400"/>
              <a:t>	- Answering the questions that you are sure about first. </a:t>
            </a:r>
          </a:p>
        </p:txBody>
      </p:sp>
      <p:sp>
        <p:nvSpPr>
          <p:cNvPr id="8" name="Text Box 5">
            <a:extLst>
              <a:ext uri="{FF2B5EF4-FFF2-40B4-BE49-F238E27FC236}">
                <a16:creationId xmlns:a16="http://schemas.microsoft.com/office/drawing/2014/main" id="{1CCF2A20-995D-7D5D-A941-8C80E131D855}"/>
              </a:ext>
            </a:extLst>
          </p:cNvPr>
          <p:cNvSpPr txBox="1">
            <a:spLocks noChangeArrowheads="1"/>
          </p:cNvSpPr>
          <p:nvPr/>
        </p:nvSpPr>
        <p:spPr bwMode="auto">
          <a:xfrm>
            <a:off x="3865563" y="4648200"/>
            <a:ext cx="4648200" cy="1219200"/>
          </a:xfrm>
          <a:prstGeom prst="rect">
            <a:avLst/>
          </a:prstGeom>
          <a:solidFill>
            <a:srgbClr val="FFFF99"/>
          </a:solidFill>
          <a:ln w="19050">
            <a:solidFill>
              <a:schemeClr val="tx1"/>
            </a:solidFill>
            <a:miter lim="800000"/>
            <a:headEnd/>
            <a:tailEnd/>
          </a:ln>
        </p:spPr>
        <p:txBody>
          <a:bodyPr/>
          <a:lstStyle>
            <a:lvl1pPr marL="228600" indent="-228600"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en-US" altLang="en-US" sz="2400"/>
              <a:t>	-Not wasting time on answers you do not know. Answer those</a:t>
            </a:r>
          </a:p>
          <a:p>
            <a:pPr eaLnBrk="1" hangingPunct="1"/>
            <a:r>
              <a:rPr lang="en-US" altLang="en-US" sz="2400"/>
              <a:t>   questions last.</a:t>
            </a:r>
          </a:p>
          <a:p>
            <a:pPr eaLnBrk="1" hangingPunct="1"/>
            <a:r>
              <a:rPr lang="en-US" altLang="en-US" sz="2400"/>
              <a:t> </a:t>
            </a:r>
          </a:p>
          <a:p>
            <a:pPr eaLnBrk="1" hangingPunct="1"/>
            <a:r>
              <a:rPr lang="en-US" altLang="en-US" sz="2400"/>
              <a:t>.</a:t>
            </a:r>
          </a:p>
        </p:txBody>
      </p:sp>
      <p:pic>
        <p:nvPicPr>
          <p:cNvPr id="9" name="Read1700.WAV">
            <a:hlinkClick r:id="" action="ppaction://media"/>
            <a:extLst>
              <a:ext uri="{FF2B5EF4-FFF2-40B4-BE49-F238E27FC236}">
                <a16:creationId xmlns:a16="http://schemas.microsoft.com/office/drawing/2014/main" id="{EDD2FC91-8502-60E9-34C6-629D76ECEDB9}"/>
              </a:ext>
              <a:ext uri="{C183D7F6-B498-43B3-948B-1728B52AA6E4}">
                <adec:decorative xmlns:adec="http://schemas.microsoft.com/office/drawing/2017/decorative" val="1"/>
              </a:ext>
            </a:extLst>
          </p:cNvPr>
          <p:cNvPicPr>
            <a:picLocks noRot="1" noChangeAspect="1"/>
          </p:cNvPicPr>
          <p:nvPr>
            <a:wavAudioFile r:embed="rId1" name="Reading Time-07.WAV"/>
          </p:nvPr>
        </p:nvPicPr>
        <p:blipFill>
          <a:blip r:embed="rId10">
            <a:extLst>
              <a:ext uri="{28A0092B-C50C-407E-A947-70E740481C1C}">
                <a14:useLocalDpi xmlns:a14="http://schemas.microsoft.com/office/drawing/2010/main" val="0"/>
              </a:ext>
            </a:extLst>
          </a:blip>
          <a:srcRect/>
          <a:stretch>
            <a:fillRect/>
          </a:stretch>
        </p:blipFill>
        <p:spPr bwMode="auto">
          <a:xfrm>
            <a:off x="9296400" y="61753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Footer Placeholder 3">
            <a:extLst>
              <a:ext uri="{FF2B5EF4-FFF2-40B4-BE49-F238E27FC236}">
                <a16:creationId xmlns:a16="http://schemas.microsoft.com/office/drawing/2014/main" id="{AD25A2D3-4C74-B67C-92FE-8693108D5DF3}"/>
              </a:ext>
            </a:extLst>
          </p:cNvPr>
          <p:cNvSpPr>
            <a:spLocks noGrp="1"/>
          </p:cNvSpPr>
          <p:nvPr/>
        </p:nvSpPr>
        <p:spPr>
          <a:xfrm>
            <a:off x="3124200" y="6459538"/>
            <a:ext cx="3733800" cy="365125"/>
          </a:xfrm>
          <a:prstGeom prst="rect">
            <a:avLst/>
          </a:prstGeom>
        </p:spPr>
        <p:txBody>
          <a:bodyPr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sz="1200" kern="1200">
                <a:solidFill>
                  <a:schemeClr val="tx1"/>
                </a:solidFill>
                <a:latin typeface="Arial" charset="0"/>
                <a:ea typeface="+mn-ea"/>
                <a:cs typeface="+mn-cs"/>
              </a:defRPr>
            </a:lvl2pPr>
            <a:lvl3pPr marL="914400" algn="l" rtl="0" fontAlgn="base">
              <a:spcBef>
                <a:spcPct val="0"/>
              </a:spcBef>
              <a:spcAft>
                <a:spcPct val="0"/>
              </a:spcAft>
              <a:defRPr sz="1200" kern="1200">
                <a:solidFill>
                  <a:schemeClr val="tx1"/>
                </a:solidFill>
                <a:latin typeface="Arial" charset="0"/>
                <a:ea typeface="+mn-ea"/>
                <a:cs typeface="+mn-cs"/>
              </a:defRPr>
            </a:lvl3pPr>
            <a:lvl4pPr marL="1371600" algn="l" rtl="0" fontAlgn="base">
              <a:spcBef>
                <a:spcPct val="0"/>
              </a:spcBef>
              <a:spcAft>
                <a:spcPct val="0"/>
              </a:spcAft>
              <a:defRPr sz="1200" kern="1200">
                <a:solidFill>
                  <a:schemeClr val="tx1"/>
                </a:solidFill>
                <a:latin typeface="Arial" charset="0"/>
                <a:ea typeface="+mn-ea"/>
                <a:cs typeface="+mn-cs"/>
              </a:defRPr>
            </a:lvl4pPr>
            <a:lvl5pPr marL="1828800" algn="l"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pPr>
              <a:defRPr/>
            </a:pPr>
            <a:r>
              <a:rPr lang="en-US" b="1" dirty="0">
                <a:solidFill>
                  <a:schemeClr val="accent2">
                    <a:lumMod val="75000"/>
                  </a:schemeClr>
                </a:solidFill>
              </a:rPr>
              <a:t>English Language Studies Department </a:t>
            </a:r>
            <a:r>
              <a:rPr lang="en-US" dirty="0"/>
              <a:t>www.seminolestate.edu/adult-ed/els/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0806" fill="hold"/>
                                        <p:tgtEl>
                                          <p:spTgt spid="9"/>
                                        </p:tgtEl>
                                      </p:cBhvr>
                                    </p:cmd>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47" presetClass="entr" presetSubtype="0" fill="hold" grpId="0" nodeType="withEffect">
                                  <p:stCondLst>
                                    <p:cond delay="2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par>
                                <p:cTn id="14" presetID="12" presetClass="entr" presetSubtype="4" fill="hold" grpId="0" nodeType="withEffect">
                                  <p:stCondLst>
                                    <p:cond delay="200"/>
                                  </p:stCondLst>
                                  <p:childTnLst>
                                    <p:set>
                                      <p:cBhvr>
                                        <p:cTn id="15" dur="1" fill="hold">
                                          <p:stCondLst>
                                            <p:cond delay="0"/>
                                          </p:stCondLst>
                                        </p:cTn>
                                        <p:tgtEl>
                                          <p:spTgt spid="12"/>
                                        </p:tgtEl>
                                        <p:attrNameLst>
                                          <p:attrName>style.visibility</p:attrName>
                                        </p:attrNameLst>
                                      </p:cBhvr>
                                      <p:to>
                                        <p:strVal val="visible"/>
                                      </p:to>
                                    </p:set>
                                    <p:animEffect transition="in" filter="slide(fromBottom)">
                                      <p:cBhvr>
                                        <p:cTn id="16" dur="1000"/>
                                        <p:tgtEl>
                                          <p:spTgt spid="12"/>
                                        </p:tgtEl>
                                      </p:cBhvr>
                                    </p:animEffect>
                                  </p:childTnLst>
                                </p:cTn>
                              </p:par>
                              <p:par>
                                <p:cTn id="17" presetID="47" presetClass="entr" presetSubtype="0" fill="hold" grpId="0" nodeType="withEffect">
                                  <p:stCondLst>
                                    <p:cond delay="1020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1480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bldLst>
      <p:bldP spid="10" grpId="0" animBg="1"/>
      <p:bldGraphic spid="12" grpId="0">
        <p:bldAsOne/>
      </p:bldGraphic>
      <p:bldP spid="2" grpId="0" animBg="1"/>
      <p:bldP spid="7" grpId="0" animBg="1"/>
      <p:bldP spid="8" grpId="0" animBg="1"/>
    </p:bldLst>
  </p:timing>
</p:sld>
</file>

<file path=ppt/theme/theme1.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Theme1</Template>
  <TotalTime>993</TotalTime>
  <Words>3520</Words>
  <Application>Microsoft Office PowerPoint</Application>
  <PresentationFormat>On-screen Show (4:3)</PresentationFormat>
  <Paragraphs>345</Paragraphs>
  <Slides>35</Slides>
  <Notes>32</Notes>
  <HiddenSlides>0</HiddenSlides>
  <MMClips>20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1" baseType="lpstr">
      <vt:lpstr>Arial</vt:lpstr>
      <vt:lpstr>Arial Black</vt:lpstr>
      <vt:lpstr>Calibri</vt:lpstr>
      <vt:lpstr>Eras Bold ITC</vt:lpstr>
      <vt:lpstr>Theme1</vt:lpstr>
      <vt:lpstr>Sound Recorder Document</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vector>
  </TitlesOfParts>
  <Company>Seminole Community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SCC</dc:creator>
  <cp:lastModifiedBy>Michele Wallace</cp:lastModifiedBy>
  <cp:revision>60</cp:revision>
  <dcterms:created xsi:type="dcterms:W3CDTF">2007-11-06T19:41:58Z</dcterms:created>
  <dcterms:modified xsi:type="dcterms:W3CDTF">2026-02-17T17:43:00Z</dcterms:modified>
</cp:coreProperties>
</file>