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89" r:id="rId2"/>
    <p:sldId id="260" r:id="rId3"/>
    <p:sldId id="278" r:id="rId4"/>
    <p:sldId id="274" r:id="rId5"/>
    <p:sldId id="270" r:id="rId6"/>
    <p:sldId id="271" r:id="rId7"/>
    <p:sldId id="275" r:id="rId8"/>
    <p:sldId id="279" r:id="rId9"/>
    <p:sldId id="276" r:id="rId10"/>
    <p:sldId id="272" r:id="rId11"/>
    <p:sldId id="280" r:id="rId12"/>
    <p:sldId id="281" r:id="rId13"/>
    <p:sldId id="282" r:id="rId14"/>
    <p:sldId id="283" r:id="rId15"/>
    <p:sldId id="284" r:id="rId16"/>
    <p:sldId id="285" r:id="rId17"/>
    <p:sldId id="286" r:id="rId18"/>
    <p:sldId id="287" r:id="rId19"/>
    <p:sldId id="288" r:id="rId20"/>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FF99"/>
    <a:srgbClr val="F3FC7C"/>
    <a:srgbClr val="F0FB5B"/>
    <a:srgbClr val="F4FC88"/>
    <a:srgbClr val="F4FC8C"/>
    <a:srgbClr val="F6FDA1"/>
    <a:srgbClr val="F6F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94" y="4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4CEAD2D-3DFF-A678-2720-240EED51FE9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p>
        </p:txBody>
      </p:sp>
      <p:sp>
        <p:nvSpPr>
          <p:cNvPr id="3075" name="Rectangle 3">
            <a:extLst>
              <a:ext uri="{FF2B5EF4-FFF2-40B4-BE49-F238E27FC236}">
                <a16:creationId xmlns:a16="http://schemas.microsoft.com/office/drawing/2014/main" id="{73195ED9-88FB-C9F0-3255-FA1184F4B60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p>
        </p:txBody>
      </p:sp>
      <p:sp>
        <p:nvSpPr>
          <p:cNvPr id="21508" name="Rectangle 4">
            <a:extLst>
              <a:ext uri="{FF2B5EF4-FFF2-40B4-BE49-F238E27FC236}">
                <a16:creationId xmlns:a16="http://schemas.microsoft.com/office/drawing/2014/main" id="{E3240108-1216-1DDD-1C2B-264E3B1F7F7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BA4D021-92ED-0F03-D923-3DAC5F67267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83AF1BE7-528D-2B99-EFD5-D165BB6060A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en-US"/>
          </a:p>
        </p:txBody>
      </p:sp>
      <p:sp>
        <p:nvSpPr>
          <p:cNvPr id="3079" name="Rectangle 7">
            <a:extLst>
              <a:ext uri="{FF2B5EF4-FFF2-40B4-BE49-F238E27FC236}">
                <a16:creationId xmlns:a16="http://schemas.microsoft.com/office/drawing/2014/main" id="{A2C77C06-8A95-AAD0-3F1B-5E59DB2FCE2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fld id="{615ACB73-D606-41E4-BD5F-3BD0B81FEF9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35551E8-9CD9-4F9B-21C6-276F287251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506B16C-2A35-4103-8405-E7EEFE2E3B4F}" type="slidenum">
              <a:rPr lang="en-US" altLang="en-US"/>
              <a:pPr eaLnBrk="1" hangingPunct="1"/>
              <a:t>2</a:t>
            </a:fld>
            <a:endParaRPr lang="en-US" altLang="en-US"/>
          </a:p>
        </p:txBody>
      </p:sp>
      <p:sp>
        <p:nvSpPr>
          <p:cNvPr id="22531" name="Rectangle 2">
            <a:extLst>
              <a:ext uri="{FF2B5EF4-FFF2-40B4-BE49-F238E27FC236}">
                <a16:creationId xmlns:a16="http://schemas.microsoft.com/office/drawing/2014/main" id="{2EB73E49-C4A7-5070-1E2C-6A00E2773641}"/>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9772D73C-5369-8BF4-E523-D889890695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6444A3F-0364-1C13-4C4E-E2FEF3034B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55C2F6C2-D121-4C51-B48D-F9417A0D6E31}" type="slidenum">
              <a:rPr lang="en-US" altLang="en-US"/>
              <a:pPr eaLnBrk="1" hangingPunct="1"/>
              <a:t>12</a:t>
            </a:fld>
            <a:endParaRPr lang="en-US" altLang="en-US"/>
          </a:p>
        </p:txBody>
      </p:sp>
      <p:sp>
        <p:nvSpPr>
          <p:cNvPr id="31747" name="Rectangle 2">
            <a:extLst>
              <a:ext uri="{FF2B5EF4-FFF2-40B4-BE49-F238E27FC236}">
                <a16:creationId xmlns:a16="http://schemas.microsoft.com/office/drawing/2014/main" id="{7D4C3081-AC77-6A5D-53B4-AE1D219C26D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D15351F0-F8A5-94D1-1A3F-476D44C5D2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5616240F-2C96-FA79-782A-2DAB45D329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D13AFA2D-7342-40B6-943F-C2B940224E58}" type="slidenum">
              <a:rPr lang="en-US" altLang="en-US"/>
              <a:pPr eaLnBrk="1" hangingPunct="1"/>
              <a:t>13</a:t>
            </a:fld>
            <a:endParaRPr lang="en-US" altLang="en-US"/>
          </a:p>
        </p:txBody>
      </p:sp>
      <p:sp>
        <p:nvSpPr>
          <p:cNvPr id="32771" name="Rectangle 2">
            <a:extLst>
              <a:ext uri="{FF2B5EF4-FFF2-40B4-BE49-F238E27FC236}">
                <a16:creationId xmlns:a16="http://schemas.microsoft.com/office/drawing/2014/main" id="{221DB5B7-F383-A3E2-C975-81A1A137139D}"/>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25699C55-111C-D6D6-081D-7A560A817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CFD7294-63E9-6665-1414-CD2EEAC407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DA1040D4-BCF1-459A-8A9C-DA10B89D6510}" type="slidenum">
              <a:rPr lang="en-US" altLang="en-US"/>
              <a:pPr eaLnBrk="1" hangingPunct="1"/>
              <a:t>14</a:t>
            </a:fld>
            <a:endParaRPr lang="en-US" altLang="en-US"/>
          </a:p>
        </p:txBody>
      </p:sp>
      <p:sp>
        <p:nvSpPr>
          <p:cNvPr id="33795" name="Rectangle 2">
            <a:extLst>
              <a:ext uri="{FF2B5EF4-FFF2-40B4-BE49-F238E27FC236}">
                <a16:creationId xmlns:a16="http://schemas.microsoft.com/office/drawing/2014/main" id="{DFA0A2F8-6A8D-3DEE-68AD-C8087136064C}"/>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31F51EA2-F365-AF36-678F-D98E5C7DA6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8A60A29-736E-CA4A-70AA-42F40512EA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919939C3-AB82-4AF8-BB40-BEEA082E6B3E}" type="slidenum">
              <a:rPr lang="en-US" altLang="en-US"/>
              <a:pPr eaLnBrk="1" hangingPunct="1"/>
              <a:t>15</a:t>
            </a:fld>
            <a:endParaRPr lang="en-US" altLang="en-US"/>
          </a:p>
        </p:txBody>
      </p:sp>
      <p:sp>
        <p:nvSpPr>
          <p:cNvPr id="34819" name="Rectangle 2">
            <a:extLst>
              <a:ext uri="{FF2B5EF4-FFF2-40B4-BE49-F238E27FC236}">
                <a16:creationId xmlns:a16="http://schemas.microsoft.com/office/drawing/2014/main" id="{E1A0FF31-AF48-7E21-82D4-4B4FC6788C1A}"/>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5898A5D1-832C-FA60-39F1-41841C128D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379B797-BCA5-CF86-CFF9-4FC2BB8EA7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66E397FC-5B02-41E7-A5FF-92AB94D17DE5}" type="slidenum">
              <a:rPr lang="en-US" altLang="en-US"/>
              <a:pPr eaLnBrk="1" hangingPunct="1"/>
              <a:t>16</a:t>
            </a:fld>
            <a:endParaRPr lang="en-US" altLang="en-US"/>
          </a:p>
        </p:txBody>
      </p:sp>
      <p:sp>
        <p:nvSpPr>
          <p:cNvPr id="35843" name="Rectangle 2">
            <a:extLst>
              <a:ext uri="{FF2B5EF4-FFF2-40B4-BE49-F238E27FC236}">
                <a16:creationId xmlns:a16="http://schemas.microsoft.com/office/drawing/2014/main" id="{99727BD5-766C-A27C-85B3-9BFA8688254D}"/>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35825AFB-432D-BF87-05CA-83DEEA2E7C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ECFEEA71-44FF-759F-54DB-F3B9A9A0B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D9D869A-7E61-46A4-83E5-E5DEDD0C76A3}" type="slidenum">
              <a:rPr lang="en-US" altLang="en-US"/>
              <a:pPr eaLnBrk="1" hangingPunct="1"/>
              <a:t>17</a:t>
            </a:fld>
            <a:endParaRPr lang="en-US" altLang="en-US"/>
          </a:p>
        </p:txBody>
      </p:sp>
      <p:sp>
        <p:nvSpPr>
          <p:cNvPr id="36867" name="Rectangle 2">
            <a:extLst>
              <a:ext uri="{FF2B5EF4-FFF2-40B4-BE49-F238E27FC236}">
                <a16:creationId xmlns:a16="http://schemas.microsoft.com/office/drawing/2014/main" id="{953D6FFF-C5BC-A168-FBA3-582C6C004C6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7A880303-37F7-E33F-AE52-B8CBD28F61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DEA0B04-A77D-0F69-B978-904CE1E98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63C7EB48-D6C3-4E9B-B140-CFEAEF583E8D}" type="slidenum">
              <a:rPr lang="en-US" altLang="en-US"/>
              <a:pPr eaLnBrk="1" hangingPunct="1"/>
              <a:t>18</a:t>
            </a:fld>
            <a:endParaRPr lang="en-US" altLang="en-US"/>
          </a:p>
        </p:txBody>
      </p:sp>
      <p:sp>
        <p:nvSpPr>
          <p:cNvPr id="37891" name="Rectangle 2">
            <a:extLst>
              <a:ext uri="{FF2B5EF4-FFF2-40B4-BE49-F238E27FC236}">
                <a16:creationId xmlns:a16="http://schemas.microsoft.com/office/drawing/2014/main" id="{E9397EDD-859C-A71A-A102-BA54AD7FA7F8}"/>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5106DBAE-DD36-7880-9FD7-21B1512BF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2C8B56E9-2AE4-37A3-73F3-487C0CF34F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3DB7DE02-38A1-4B9F-9733-35B1D66EE6AD}" type="slidenum">
              <a:rPr lang="en-US" altLang="en-US"/>
              <a:pPr eaLnBrk="1" hangingPunct="1"/>
              <a:t>19</a:t>
            </a:fld>
            <a:endParaRPr lang="en-US" altLang="en-US"/>
          </a:p>
        </p:txBody>
      </p:sp>
      <p:sp>
        <p:nvSpPr>
          <p:cNvPr id="38915" name="Rectangle 2">
            <a:extLst>
              <a:ext uri="{FF2B5EF4-FFF2-40B4-BE49-F238E27FC236}">
                <a16:creationId xmlns:a16="http://schemas.microsoft.com/office/drawing/2014/main" id="{B0710BFD-40A9-21D8-AF70-75CD2F9856AC}"/>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64DD06A5-27F8-BAF4-F283-38E4FBB890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2EADB8D-6EF3-C6C4-AFFA-FD9EBB1727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BC270B5A-4987-4602-B91F-F2B0D42AD3AC}" type="slidenum">
              <a:rPr lang="en-US" altLang="en-US"/>
              <a:pPr eaLnBrk="1" hangingPunct="1"/>
              <a:t>3</a:t>
            </a:fld>
            <a:endParaRPr lang="en-US" altLang="en-US"/>
          </a:p>
        </p:txBody>
      </p:sp>
      <p:sp>
        <p:nvSpPr>
          <p:cNvPr id="23555" name="Rectangle 2">
            <a:extLst>
              <a:ext uri="{FF2B5EF4-FFF2-40B4-BE49-F238E27FC236}">
                <a16:creationId xmlns:a16="http://schemas.microsoft.com/office/drawing/2014/main" id="{31EE9A8B-755F-B4B7-647E-E495312D1E4F}"/>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F548FBD-66CA-E329-70A8-4A6B70CD3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05671F7-1E7A-F19E-E9D0-A467341E58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7564ECC4-539E-4577-BA20-4CE8EBE8D199}" type="slidenum">
              <a:rPr lang="en-US" altLang="en-US"/>
              <a:pPr eaLnBrk="1" hangingPunct="1"/>
              <a:t>4</a:t>
            </a:fld>
            <a:endParaRPr lang="en-US" altLang="en-US"/>
          </a:p>
        </p:txBody>
      </p:sp>
      <p:sp>
        <p:nvSpPr>
          <p:cNvPr id="24579" name="Rectangle 2">
            <a:extLst>
              <a:ext uri="{FF2B5EF4-FFF2-40B4-BE49-F238E27FC236}">
                <a16:creationId xmlns:a16="http://schemas.microsoft.com/office/drawing/2014/main" id="{3B3AA991-EF6B-61D6-82FE-65DF962425C9}"/>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95BC4FFF-B393-2D0C-212C-C67373190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D1EC616-0754-20ED-763D-043AC0F7D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05969B77-FD2A-4F7E-B594-FD06B3689048}" type="slidenum">
              <a:rPr lang="en-US" altLang="en-US"/>
              <a:pPr eaLnBrk="1" hangingPunct="1"/>
              <a:t>5</a:t>
            </a:fld>
            <a:endParaRPr lang="en-US" altLang="en-US"/>
          </a:p>
        </p:txBody>
      </p:sp>
      <p:sp>
        <p:nvSpPr>
          <p:cNvPr id="25603" name="Rectangle 2">
            <a:extLst>
              <a:ext uri="{FF2B5EF4-FFF2-40B4-BE49-F238E27FC236}">
                <a16:creationId xmlns:a16="http://schemas.microsoft.com/office/drawing/2014/main" id="{5DCFADA7-FD7D-3C7E-C726-16A71AF9F11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159341F4-4501-78C9-BF86-3C07ACF176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ACB4633-9906-5D49-7279-538BA1AABF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27DEF46-2C2C-4016-B95F-99F41EB37A6C}" type="slidenum">
              <a:rPr lang="en-US" altLang="en-US"/>
              <a:pPr eaLnBrk="1" hangingPunct="1"/>
              <a:t>6</a:t>
            </a:fld>
            <a:endParaRPr lang="en-US" altLang="en-US"/>
          </a:p>
        </p:txBody>
      </p:sp>
      <p:sp>
        <p:nvSpPr>
          <p:cNvPr id="26627" name="Rectangle 2">
            <a:extLst>
              <a:ext uri="{FF2B5EF4-FFF2-40B4-BE49-F238E27FC236}">
                <a16:creationId xmlns:a16="http://schemas.microsoft.com/office/drawing/2014/main" id="{1939FD27-35BB-5953-2DDF-488729143A03}"/>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4A3BD5E-4076-3D56-3A20-8AB0AAE9BB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821A185-5689-1876-9897-D17543140D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9FF5C4E-AB9A-4453-A84D-A6EF86932DDC}" type="slidenum">
              <a:rPr lang="en-US" altLang="en-US"/>
              <a:pPr eaLnBrk="1" hangingPunct="1"/>
              <a:t>7</a:t>
            </a:fld>
            <a:endParaRPr lang="en-US" altLang="en-US"/>
          </a:p>
        </p:txBody>
      </p:sp>
      <p:sp>
        <p:nvSpPr>
          <p:cNvPr id="27651" name="Rectangle 2">
            <a:extLst>
              <a:ext uri="{FF2B5EF4-FFF2-40B4-BE49-F238E27FC236}">
                <a16:creationId xmlns:a16="http://schemas.microsoft.com/office/drawing/2014/main" id="{27037F3B-BF2A-D777-2030-E4C8EC3689E3}"/>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17080E2-ED3A-6561-378F-74BACAF210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C1B7CD6-554A-134C-2B2F-1385C501C48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5F2C4BA7-E67C-4FCD-8661-A4504086EA0B}" type="slidenum">
              <a:rPr lang="en-US" altLang="en-US"/>
              <a:pPr algn="r" eaLnBrk="1" hangingPunct="1"/>
              <a:t>8</a:t>
            </a:fld>
            <a:endParaRPr lang="en-US" altLang="en-US"/>
          </a:p>
        </p:txBody>
      </p:sp>
      <p:sp>
        <p:nvSpPr>
          <p:cNvPr id="28675" name="Rectangle 2">
            <a:extLst>
              <a:ext uri="{FF2B5EF4-FFF2-40B4-BE49-F238E27FC236}">
                <a16:creationId xmlns:a16="http://schemas.microsoft.com/office/drawing/2014/main" id="{89ACFB60-363D-4608-AAD5-A799744EDE2D}"/>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12E0FAD-72D2-D03E-ACAC-1874E2DE1F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36EC35A6-A3DD-A468-1A7C-2B1704E455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3B403E6-3B70-49FE-AE94-CC1B9346D267}" type="slidenum">
              <a:rPr lang="en-US" altLang="en-US"/>
              <a:pPr eaLnBrk="1" hangingPunct="1"/>
              <a:t>9</a:t>
            </a:fld>
            <a:endParaRPr lang="en-US" altLang="en-US"/>
          </a:p>
        </p:txBody>
      </p:sp>
      <p:sp>
        <p:nvSpPr>
          <p:cNvPr id="29699" name="Rectangle 2">
            <a:extLst>
              <a:ext uri="{FF2B5EF4-FFF2-40B4-BE49-F238E27FC236}">
                <a16:creationId xmlns:a16="http://schemas.microsoft.com/office/drawing/2014/main" id="{1A8E844D-6E64-27BB-22FF-9D9D4E56258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1875320A-8ADA-8862-CEF7-BF969A2E99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38DE89B-3F71-B1E7-932E-D5CA88F675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3DBF341A-EC68-4140-8A41-D86A523E0273}" type="slidenum">
              <a:rPr lang="en-US" altLang="en-US"/>
              <a:pPr eaLnBrk="1" hangingPunct="1"/>
              <a:t>10</a:t>
            </a:fld>
            <a:endParaRPr lang="en-US" altLang="en-US"/>
          </a:p>
        </p:txBody>
      </p:sp>
      <p:sp>
        <p:nvSpPr>
          <p:cNvPr id="30723" name="Rectangle 2">
            <a:extLst>
              <a:ext uri="{FF2B5EF4-FFF2-40B4-BE49-F238E27FC236}">
                <a16:creationId xmlns:a16="http://schemas.microsoft.com/office/drawing/2014/main" id="{158E599D-9728-FC34-72DD-53BEDFE94491}"/>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3FCA606-D647-264C-7943-881A6AFDE1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63E71E3-D262-ACBD-6847-9C2A144C92E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1C8322C-5579-8DEC-E211-93A3ECBB4C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E95F09-E4B7-FED0-656A-AC46EE3C3775}"/>
              </a:ext>
            </a:extLst>
          </p:cNvPr>
          <p:cNvSpPr>
            <a:spLocks noGrp="1"/>
          </p:cNvSpPr>
          <p:nvPr>
            <p:ph type="sldNum" sz="quarter" idx="12"/>
          </p:nvPr>
        </p:nvSpPr>
        <p:spPr/>
        <p:txBody>
          <a:bodyPr/>
          <a:lstStyle>
            <a:lvl1pPr>
              <a:defRPr/>
            </a:lvl1pPr>
          </a:lstStyle>
          <a:p>
            <a:fld id="{369DEF91-9F20-4D3B-A6F8-697D25E8D1F1}" type="slidenum">
              <a:rPr lang="en-US" altLang="en-US"/>
              <a:pPr/>
              <a:t>‹#›</a:t>
            </a:fld>
            <a:endParaRPr lang="en-US" altLang="en-US"/>
          </a:p>
        </p:txBody>
      </p:sp>
    </p:spTree>
    <p:extLst>
      <p:ext uri="{BB962C8B-B14F-4D97-AF65-F5344CB8AC3E}">
        <p14:creationId xmlns:p14="http://schemas.microsoft.com/office/powerpoint/2010/main" val="58278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433D7-0C15-6EB5-9297-E15F42B773A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75E03D7-0E64-7C33-E910-7E45AE52E7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E775D-F822-24A7-149D-BA943B86E9E6}"/>
              </a:ext>
            </a:extLst>
          </p:cNvPr>
          <p:cNvSpPr>
            <a:spLocks noGrp="1"/>
          </p:cNvSpPr>
          <p:nvPr>
            <p:ph type="sldNum" sz="quarter" idx="12"/>
          </p:nvPr>
        </p:nvSpPr>
        <p:spPr/>
        <p:txBody>
          <a:bodyPr/>
          <a:lstStyle>
            <a:lvl1pPr>
              <a:defRPr/>
            </a:lvl1pPr>
          </a:lstStyle>
          <a:p>
            <a:fld id="{AF7AE17B-90B4-44C1-8F2E-3476909D5454}" type="slidenum">
              <a:rPr lang="en-US" altLang="en-US"/>
              <a:pPr/>
              <a:t>‹#›</a:t>
            </a:fld>
            <a:endParaRPr lang="en-US" altLang="en-US"/>
          </a:p>
        </p:txBody>
      </p:sp>
    </p:spTree>
    <p:extLst>
      <p:ext uri="{BB962C8B-B14F-4D97-AF65-F5344CB8AC3E}">
        <p14:creationId xmlns:p14="http://schemas.microsoft.com/office/powerpoint/2010/main" val="251543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F019F-9E32-CC41-0A29-57C0E0E68BC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DAC4486-A7B4-5891-7AE6-3A8BC7B7CE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548CE0-5A66-48BD-6804-B8C128D17A49}"/>
              </a:ext>
            </a:extLst>
          </p:cNvPr>
          <p:cNvSpPr>
            <a:spLocks noGrp="1"/>
          </p:cNvSpPr>
          <p:nvPr>
            <p:ph type="sldNum" sz="quarter" idx="12"/>
          </p:nvPr>
        </p:nvSpPr>
        <p:spPr/>
        <p:txBody>
          <a:bodyPr/>
          <a:lstStyle>
            <a:lvl1pPr>
              <a:defRPr/>
            </a:lvl1pPr>
          </a:lstStyle>
          <a:p>
            <a:fld id="{46D0D62A-C5D3-4D5F-B9CB-F6C186A8AD2D}" type="slidenum">
              <a:rPr lang="en-US" altLang="en-US"/>
              <a:pPr/>
              <a:t>‹#›</a:t>
            </a:fld>
            <a:endParaRPr lang="en-US" altLang="en-US"/>
          </a:p>
        </p:txBody>
      </p:sp>
    </p:spTree>
    <p:extLst>
      <p:ext uri="{BB962C8B-B14F-4D97-AF65-F5344CB8AC3E}">
        <p14:creationId xmlns:p14="http://schemas.microsoft.com/office/powerpoint/2010/main" val="32801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366EF-23EC-C919-BDB5-843BB61ACE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B7708F-9450-5CE9-7778-3AB6094235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420294-B09D-6D38-057B-EDA861501E64}"/>
              </a:ext>
            </a:extLst>
          </p:cNvPr>
          <p:cNvSpPr>
            <a:spLocks noGrp="1"/>
          </p:cNvSpPr>
          <p:nvPr>
            <p:ph type="sldNum" sz="quarter" idx="12"/>
          </p:nvPr>
        </p:nvSpPr>
        <p:spPr/>
        <p:txBody>
          <a:bodyPr/>
          <a:lstStyle>
            <a:lvl1pPr>
              <a:defRPr/>
            </a:lvl1pPr>
          </a:lstStyle>
          <a:p>
            <a:fld id="{F37ED85C-01B3-44C7-94A0-39F3717372A0}" type="slidenum">
              <a:rPr lang="en-US" altLang="en-US"/>
              <a:pPr/>
              <a:t>‹#›</a:t>
            </a:fld>
            <a:endParaRPr lang="en-US" altLang="en-US"/>
          </a:p>
        </p:txBody>
      </p:sp>
    </p:spTree>
    <p:extLst>
      <p:ext uri="{BB962C8B-B14F-4D97-AF65-F5344CB8AC3E}">
        <p14:creationId xmlns:p14="http://schemas.microsoft.com/office/powerpoint/2010/main" val="326417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CB72E8-A7E4-9179-BC95-ADD5B10459F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5D78226-BAF4-6DBF-0652-0E0A6B9383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849475-87EB-3B5B-51B7-4583649E7C87}"/>
              </a:ext>
            </a:extLst>
          </p:cNvPr>
          <p:cNvSpPr>
            <a:spLocks noGrp="1"/>
          </p:cNvSpPr>
          <p:nvPr>
            <p:ph type="sldNum" sz="quarter" idx="12"/>
          </p:nvPr>
        </p:nvSpPr>
        <p:spPr/>
        <p:txBody>
          <a:bodyPr/>
          <a:lstStyle>
            <a:lvl1pPr>
              <a:defRPr/>
            </a:lvl1pPr>
          </a:lstStyle>
          <a:p>
            <a:fld id="{291CB99A-B546-4FF3-BA6C-615315AB3C0E}" type="slidenum">
              <a:rPr lang="en-US" altLang="en-US"/>
              <a:pPr/>
              <a:t>‹#›</a:t>
            </a:fld>
            <a:endParaRPr lang="en-US" altLang="en-US"/>
          </a:p>
        </p:txBody>
      </p:sp>
    </p:spTree>
    <p:extLst>
      <p:ext uri="{BB962C8B-B14F-4D97-AF65-F5344CB8AC3E}">
        <p14:creationId xmlns:p14="http://schemas.microsoft.com/office/powerpoint/2010/main" val="263687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1EB54E9-D5CD-5916-B8E6-B67AE48FCB5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0B06C64-4381-95A3-DD58-33939E6C37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7F68A0-791C-C2DF-3790-A5A0EC630A63}"/>
              </a:ext>
            </a:extLst>
          </p:cNvPr>
          <p:cNvSpPr>
            <a:spLocks noGrp="1"/>
          </p:cNvSpPr>
          <p:nvPr>
            <p:ph type="sldNum" sz="quarter" idx="12"/>
          </p:nvPr>
        </p:nvSpPr>
        <p:spPr/>
        <p:txBody>
          <a:bodyPr/>
          <a:lstStyle>
            <a:lvl1pPr>
              <a:defRPr/>
            </a:lvl1pPr>
          </a:lstStyle>
          <a:p>
            <a:fld id="{51D5F834-227B-4E1A-8E4E-82B9A769C5BE}" type="slidenum">
              <a:rPr lang="en-US" altLang="en-US"/>
              <a:pPr/>
              <a:t>‹#›</a:t>
            </a:fld>
            <a:endParaRPr lang="en-US" altLang="en-US"/>
          </a:p>
        </p:txBody>
      </p:sp>
    </p:spTree>
    <p:extLst>
      <p:ext uri="{BB962C8B-B14F-4D97-AF65-F5344CB8AC3E}">
        <p14:creationId xmlns:p14="http://schemas.microsoft.com/office/powerpoint/2010/main" val="404554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7CDB633-990E-3BCD-6CB7-194C40CBBAF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5F00210-2762-7A53-B61A-007CD6A2B8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5B05924-3560-6540-9A0E-C3B4F6DBEAFC}"/>
              </a:ext>
            </a:extLst>
          </p:cNvPr>
          <p:cNvSpPr>
            <a:spLocks noGrp="1"/>
          </p:cNvSpPr>
          <p:nvPr>
            <p:ph type="sldNum" sz="quarter" idx="12"/>
          </p:nvPr>
        </p:nvSpPr>
        <p:spPr/>
        <p:txBody>
          <a:bodyPr/>
          <a:lstStyle>
            <a:lvl1pPr>
              <a:defRPr/>
            </a:lvl1pPr>
          </a:lstStyle>
          <a:p>
            <a:fld id="{EFF54CA9-9593-4A4F-931A-4C4D65D679C1}" type="slidenum">
              <a:rPr lang="en-US" altLang="en-US"/>
              <a:pPr/>
              <a:t>‹#›</a:t>
            </a:fld>
            <a:endParaRPr lang="en-US" altLang="en-US"/>
          </a:p>
        </p:txBody>
      </p:sp>
    </p:spTree>
    <p:extLst>
      <p:ext uri="{BB962C8B-B14F-4D97-AF65-F5344CB8AC3E}">
        <p14:creationId xmlns:p14="http://schemas.microsoft.com/office/powerpoint/2010/main" val="319428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0E19148-0046-4632-5C3F-CB4560DA5A2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BAA2401-F6C6-DA9A-BDB7-A0BECD7FF61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788D550-E783-434D-22A4-C886B9166650}"/>
              </a:ext>
            </a:extLst>
          </p:cNvPr>
          <p:cNvSpPr>
            <a:spLocks noGrp="1"/>
          </p:cNvSpPr>
          <p:nvPr>
            <p:ph type="sldNum" sz="quarter" idx="12"/>
          </p:nvPr>
        </p:nvSpPr>
        <p:spPr/>
        <p:txBody>
          <a:bodyPr/>
          <a:lstStyle>
            <a:lvl1pPr>
              <a:defRPr/>
            </a:lvl1pPr>
          </a:lstStyle>
          <a:p>
            <a:fld id="{2618247E-557D-4D31-A9AC-F83774514498}" type="slidenum">
              <a:rPr lang="en-US" altLang="en-US"/>
              <a:pPr/>
              <a:t>‹#›</a:t>
            </a:fld>
            <a:endParaRPr lang="en-US" altLang="en-US"/>
          </a:p>
        </p:txBody>
      </p:sp>
    </p:spTree>
    <p:extLst>
      <p:ext uri="{BB962C8B-B14F-4D97-AF65-F5344CB8AC3E}">
        <p14:creationId xmlns:p14="http://schemas.microsoft.com/office/powerpoint/2010/main" val="198181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2785C2-D47E-FEFC-9E86-D989AAF8CC7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446E490-889E-D4EA-8050-B7CBBFDB2FA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FAA4B0-F534-2244-DA23-F0C36699902D}"/>
              </a:ext>
            </a:extLst>
          </p:cNvPr>
          <p:cNvSpPr>
            <a:spLocks noGrp="1"/>
          </p:cNvSpPr>
          <p:nvPr>
            <p:ph type="sldNum" sz="quarter" idx="12"/>
          </p:nvPr>
        </p:nvSpPr>
        <p:spPr/>
        <p:txBody>
          <a:bodyPr/>
          <a:lstStyle>
            <a:lvl1pPr>
              <a:defRPr/>
            </a:lvl1pPr>
          </a:lstStyle>
          <a:p>
            <a:fld id="{617826E9-DB33-409F-B069-5EE41092BE11}" type="slidenum">
              <a:rPr lang="en-US" altLang="en-US"/>
              <a:pPr/>
              <a:t>‹#›</a:t>
            </a:fld>
            <a:endParaRPr lang="en-US" altLang="en-US"/>
          </a:p>
        </p:txBody>
      </p:sp>
    </p:spTree>
    <p:extLst>
      <p:ext uri="{BB962C8B-B14F-4D97-AF65-F5344CB8AC3E}">
        <p14:creationId xmlns:p14="http://schemas.microsoft.com/office/powerpoint/2010/main" val="2661475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A0F3A10-5D56-B244-09A2-6A9D71BE83A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11E2E2A-06A5-932C-915D-482E01E69C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7C285A-9794-F1FF-C16D-A7F099CD21E0}"/>
              </a:ext>
            </a:extLst>
          </p:cNvPr>
          <p:cNvSpPr>
            <a:spLocks noGrp="1"/>
          </p:cNvSpPr>
          <p:nvPr>
            <p:ph type="sldNum" sz="quarter" idx="12"/>
          </p:nvPr>
        </p:nvSpPr>
        <p:spPr/>
        <p:txBody>
          <a:bodyPr/>
          <a:lstStyle>
            <a:lvl1pPr>
              <a:defRPr/>
            </a:lvl1pPr>
          </a:lstStyle>
          <a:p>
            <a:fld id="{6B5B94F9-CCC3-45CC-A669-6219750C567B}" type="slidenum">
              <a:rPr lang="en-US" altLang="en-US"/>
              <a:pPr/>
              <a:t>‹#›</a:t>
            </a:fld>
            <a:endParaRPr lang="en-US" altLang="en-US"/>
          </a:p>
        </p:txBody>
      </p:sp>
    </p:spTree>
    <p:extLst>
      <p:ext uri="{BB962C8B-B14F-4D97-AF65-F5344CB8AC3E}">
        <p14:creationId xmlns:p14="http://schemas.microsoft.com/office/powerpoint/2010/main" val="364497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00823CF-3459-5E11-041D-0FDBCF1AF8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4BE80CD-D6BB-AE6E-F662-43A36FD398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549065-72E4-B94E-5F09-D8AF567C4156}"/>
              </a:ext>
            </a:extLst>
          </p:cNvPr>
          <p:cNvSpPr>
            <a:spLocks noGrp="1"/>
          </p:cNvSpPr>
          <p:nvPr>
            <p:ph type="sldNum" sz="quarter" idx="12"/>
          </p:nvPr>
        </p:nvSpPr>
        <p:spPr/>
        <p:txBody>
          <a:bodyPr/>
          <a:lstStyle>
            <a:lvl1pPr>
              <a:defRPr/>
            </a:lvl1pPr>
          </a:lstStyle>
          <a:p>
            <a:fld id="{256B60C7-3B9F-4D61-9F2F-3A8784CF4DDA}" type="slidenum">
              <a:rPr lang="en-US" altLang="en-US"/>
              <a:pPr/>
              <a:t>‹#›</a:t>
            </a:fld>
            <a:endParaRPr lang="en-US" altLang="en-US"/>
          </a:p>
        </p:txBody>
      </p:sp>
    </p:spTree>
    <p:extLst>
      <p:ext uri="{BB962C8B-B14F-4D97-AF65-F5344CB8AC3E}">
        <p14:creationId xmlns:p14="http://schemas.microsoft.com/office/powerpoint/2010/main" val="555558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C3A487-761B-FE0A-26AF-511C67A962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7F5D4B-59B6-04EA-EDB3-71AF5EB0EA2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0633E1-2B6D-EF94-191D-6F28334CBA3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929523D4-4954-E721-6995-8EF5D390EC0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5EF6C95-1032-9B3C-1F82-4CDB5C558AB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E7516AC9-DBB3-4A60-A4BB-CFDBB939041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6" Type="http://schemas.openxmlformats.org/officeDocument/2006/relationships/image" Target="../media/image27.png"/><Relationship Id="rId5" Type="http://schemas.openxmlformats.org/officeDocument/2006/relationships/image" Target="../media/image5.wmf"/><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media/audio10.wav"/><Relationship Id="rId5" Type="http://schemas.openxmlformats.org/officeDocument/2006/relationships/image" Target="../media/image28.png"/><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notesSlide" Target="../notesSlides/notesSlide10.xml"/><Relationship Id="rId7" Type="http://schemas.openxmlformats.org/officeDocument/2006/relationships/image" Target="../media/image30.emf"/><Relationship Id="rId12" Type="http://schemas.openxmlformats.org/officeDocument/2006/relationships/slide" Target="slide14.xml"/><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29.png"/><Relationship Id="rId11" Type="http://schemas.openxmlformats.org/officeDocument/2006/relationships/image" Target="../media/image31.emf"/><Relationship Id="rId5" Type="http://schemas.openxmlformats.org/officeDocument/2006/relationships/image" Target="../media/image5.wmf"/><Relationship Id="rId10" Type="http://schemas.openxmlformats.org/officeDocument/2006/relationships/audio" Target="../media/audio12.wav"/><Relationship Id="rId4" Type="http://schemas.openxmlformats.org/officeDocument/2006/relationships/image" Target="../media/image1.jpeg"/><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notesSlide" Target="../notesSlides/notesSlide13.xml"/><Relationship Id="rId7"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35.emf"/><Relationship Id="rId11" Type="http://schemas.openxmlformats.org/officeDocument/2006/relationships/slide" Target="slide17.xml"/><Relationship Id="rId5" Type="http://schemas.openxmlformats.org/officeDocument/2006/relationships/image" Target="../media/image29.png"/><Relationship Id="rId10" Type="http://schemas.openxmlformats.org/officeDocument/2006/relationships/audio" Target="../media/audio11.wav"/><Relationship Id="rId4" Type="http://schemas.openxmlformats.org/officeDocument/2006/relationships/image" Target="../media/image1.jpeg"/><Relationship Id="rId9" Type="http://schemas.openxmlformats.org/officeDocument/2006/relationships/audio" Target="../media/audio12.wav"/></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wmf"/><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2.wav"/><Relationship Id="rId6" Type="http://schemas.openxmlformats.org/officeDocument/2006/relationships/image" Target="../media/image10.gif"/><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6" Type="http://schemas.openxmlformats.org/officeDocument/2006/relationships/image" Target="../media/image12.png"/><Relationship Id="rId5" Type="http://schemas.openxmlformats.org/officeDocument/2006/relationships/image" Target="../media/image5.wmf"/><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audio" Target="../media/audio4.wav"/><Relationship Id="rId6" Type="http://schemas.openxmlformats.org/officeDocument/2006/relationships/image" Target="../media/image13.gif"/><Relationship Id="rId5" Type="http://schemas.openxmlformats.org/officeDocument/2006/relationships/image" Target="../media/image5.wm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15.gif"/><Relationship Id="rId5" Type="http://schemas.openxmlformats.org/officeDocument/2006/relationships/image" Target="../media/image5.wmf"/><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17.wmf"/><Relationship Id="rId5" Type="http://schemas.openxmlformats.org/officeDocument/2006/relationships/image" Target="../media/image5.wmf"/><Relationship Id="rId4" Type="http://schemas.openxmlformats.org/officeDocument/2006/relationships/image" Target="../media/image1.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image" Target="../media/image21.wmf"/><Relationship Id="rId5" Type="http://schemas.openxmlformats.org/officeDocument/2006/relationships/image" Target="../media/image5.wmf"/><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8.xml"/><Relationship Id="rId7" Type="http://schemas.openxmlformats.org/officeDocument/2006/relationships/image" Target="../media/image25.gif"/><Relationship Id="rId2" Type="http://schemas.openxmlformats.org/officeDocument/2006/relationships/slideLayout" Target="../slideLayouts/slideLayout1.xml"/><Relationship Id="rId1" Type="http://schemas.openxmlformats.org/officeDocument/2006/relationships/audio" Target="../media/audio8.wav"/><Relationship Id="rId6" Type="http://schemas.openxmlformats.org/officeDocument/2006/relationships/image" Target="../media/image24.wmf"/><Relationship Id="rId5" Type="http://schemas.openxmlformats.org/officeDocument/2006/relationships/image" Target="../media/image5.wmf"/><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5FDEDB39-DF90-EB96-1480-6C2438B9E4B8}"/>
              </a:ext>
              <a:ext uri="{C183D7F6-B498-43B3-948B-1728B52AA6E4}">
                <adec:decorative xmlns:adec="http://schemas.microsoft.com/office/drawing/2017/decorative" val="1"/>
              </a:ext>
            </a:extLst>
          </p:cNvPr>
          <p:cNvPicPr>
            <a:picLocks noGrp="1" noChangeAspect="1"/>
          </p:cNvPicPr>
          <p:nvPr/>
        </p:nvPicPr>
        <p:blipFill>
          <a:blip r:embed="rId2">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B28446-CADA-C4A6-F680-D62A0AF67D24}"/>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a:t>
            </a:r>
          </a:p>
        </p:txBody>
      </p:sp>
      <p:pic>
        <p:nvPicPr>
          <p:cNvPr id="2053" name="Picture 7">
            <a:extLst>
              <a:ext uri="{FF2B5EF4-FFF2-40B4-BE49-F238E27FC236}">
                <a16:creationId xmlns:a16="http://schemas.microsoft.com/office/drawing/2014/main" id="{17A8EBD7-B3C7-F089-04C7-BAC5F8D98C67}"/>
              </a:ex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81000" y="0"/>
            <a:ext cx="20589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Group 26">
            <a:extLst>
              <a:ext uri="{FF2B5EF4-FFF2-40B4-BE49-F238E27FC236}">
                <a16:creationId xmlns:a16="http://schemas.microsoft.com/office/drawing/2014/main" id="{9275281E-327B-4804-29CF-8D987969884B}"/>
              </a:ext>
              <a:ext uri="{C183D7F6-B498-43B3-948B-1728B52AA6E4}">
                <adec:decorative xmlns:adec="http://schemas.microsoft.com/office/drawing/2017/decorative" val="1"/>
              </a:ext>
            </a:extLst>
          </p:cNvPr>
          <p:cNvGrpSpPr>
            <a:grpSpLocks/>
          </p:cNvGrpSpPr>
          <p:nvPr/>
        </p:nvGrpSpPr>
        <p:grpSpPr bwMode="auto">
          <a:xfrm>
            <a:off x="381000" y="2133600"/>
            <a:ext cx="8305800" cy="2690813"/>
            <a:chOff x="381000" y="2133600"/>
            <a:chExt cx="8305800" cy="2691008"/>
          </a:xfrm>
        </p:grpSpPr>
        <p:grpSp>
          <p:nvGrpSpPr>
            <p:cNvPr id="2057" name="Group 24">
              <a:extLst>
                <a:ext uri="{FF2B5EF4-FFF2-40B4-BE49-F238E27FC236}">
                  <a16:creationId xmlns:a16="http://schemas.microsoft.com/office/drawing/2014/main" id="{D58FCCAF-4750-D37E-5A9C-A9C9B2ACFF33}"/>
                </a:ext>
              </a:extLst>
            </p:cNvPr>
            <p:cNvGrpSpPr>
              <a:grpSpLocks/>
            </p:cNvGrpSpPr>
            <p:nvPr/>
          </p:nvGrpSpPr>
          <p:grpSpPr bwMode="auto">
            <a:xfrm>
              <a:off x="609600" y="2133600"/>
              <a:ext cx="8077200" cy="2209800"/>
              <a:chOff x="609600" y="2133600"/>
              <a:chExt cx="8077200" cy="2209800"/>
            </a:xfrm>
          </p:grpSpPr>
          <p:sp>
            <p:nvSpPr>
              <p:cNvPr id="6" name="TextBox 5">
                <a:extLst>
                  <a:ext uri="{FF2B5EF4-FFF2-40B4-BE49-F238E27FC236}">
                    <a16:creationId xmlns:a16="http://schemas.microsoft.com/office/drawing/2014/main" id="{17AFBB1C-D371-8A7A-1249-3DB2D4C9F94D}"/>
                  </a:ext>
                </a:extLst>
              </p:cNvPr>
              <p:cNvSpPr txBox="1"/>
              <p:nvPr/>
            </p:nvSpPr>
            <p:spPr>
              <a:xfrm>
                <a:off x="609600" y="2133600"/>
                <a:ext cx="8077200" cy="1108155"/>
              </a:xfrm>
              <a:prstGeom prst="rect">
                <a:avLst/>
              </a:prstGeom>
              <a:solidFill>
                <a:srgbClr val="FFFF99"/>
              </a:solidFill>
              <a:ln w="28575">
                <a:solidFill>
                  <a:schemeClr val="tx1"/>
                </a:solidFill>
              </a:ln>
            </p:spPr>
            <p:txBody>
              <a:bodyPr>
                <a:spAutoFit/>
              </a:bodyPr>
              <a:lstStyle/>
              <a:p>
                <a:pPr>
                  <a:defRPr/>
                </a:pPr>
                <a:r>
                  <a:rPr lang="en-US" sz="6600" dirty="0">
                    <a:latin typeface="Eras Bold ITC" pitchFamily="34" charset="0"/>
                  </a:rPr>
                  <a:t>P E T</a:t>
                </a:r>
                <a:r>
                  <a:rPr lang="en-US" sz="2800" dirty="0">
                    <a:latin typeface="+mj-lt"/>
                  </a:rPr>
                  <a:t>&amp;</a:t>
                </a:r>
                <a:r>
                  <a:rPr lang="en-US" sz="6600" dirty="0">
                    <a:latin typeface="Eras Bold ITC" pitchFamily="34" charset="0"/>
                  </a:rPr>
                  <a:t>T   PROJECTS</a:t>
                </a:r>
              </a:p>
            </p:txBody>
          </p:sp>
          <p:grpSp>
            <p:nvGrpSpPr>
              <p:cNvPr id="2060" name="Group 21">
                <a:extLst>
                  <a:ext uri="{FF2B5EF4-FFF2-40B4-BE49-F238E27FC236}">
                    <a16:creationId xmlns:a16="http://schemas.microsoft.com/office/drawing/2014/main" id="{3A4D7650-588B-8416-D32F-349DB5663586}"/>
                  </a:ext>
                </a:extLst>
              </p:cNvPr>
              <p:cNvGrpSpPr>
                <a:grpSpLocks/>
              </p:cNvGrpSpPr>
              <p:nvPr/>
            </p:nvGrpSpPr>
            <p:grpSpPr bwMode="auto">
              <a:xfrm>
                <a:off x="609600" y="3159204"/>
                <a:ext cx="3505200" cy="1184196"/>
                <a:chOff x="609600" y="3540204"/>
                <a:chExt cx="3505200" cy="1184196"/>
              </a:xfrm>
            </p:grpSpPr>
            <p:sp>
              <p:nvSpPr>
                <p:cNvPr id="2061" name="TextBox 18">
                  <a:extLst>
                    <a:ext uri="{FF2B5EF4-FFF2-40B4-BE49-F238E27FC236}">
                      <a16:creationId xmlns:a16="http://schemas.microsoft.com/office/drawing/2014/main" id="{CF21C06A-E0B1-4D61-88BD-5969C2C45353}"/>
                    </a:ext>
                  </a:extLst>
                </p:cNvPr>
                <p:cNvSpPr txBox="1">
                  <a:spLocks noChangeArrowheads="1"/>
                </p:cNvSpPr>
                <p:nvPr/>
              </p:nvSpPr>
              <p:spPr bwMode="auto">
                <a:xfrm>
                  <a:off x="609600" y="3616404"/>
                  <a:ext cx="3505200" cy="1107996"/>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sp>
              <p:nvSpPr>
                <p:cNvPr id="2062" name="TextBox 19">
                  <a:extLst>
                    <a:ext uri="{FF2B5EF4-FFF2-40B4-BE49-F238E27FC236}">
                      <a16:creationId xmlns:a16="http://schemas.microsoft.com/office/drawing/2014/main" id="{9242AE9D-94B5-F8F5-D326-076C276C5352}"/>
                    </a:ext>
                  </a:extLst>
                </p:cNvPr>
                <p:cNvSpPr txBox="1">
                  <a:spLocks noChangeArrowheads="1"/>
                </p:cNvSpPr>
                <p:nvPr/>
              </p:nvSpPr>
              <p:spPr bwMode="auto">
                <a:xfrm>
                  <a:off x="624114" y="3540204"/>
                  <a:ext cx="3487056" cy="1107996"/>
                </a:xfrm>
                <a:prstGeom prst="rect">
                  <a:avLst/>
                </a:prstGeom>
                <a:solidFill>
                  <a:srgbClr val="FFFF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grpSp>
        </p:grpSp>
        <p:pic>
          <p:nvPicPr>
            <p:cNvPr id="2058" name="Picture 3">
              <a:extLst>
                <a:ext uri="{FF2B5EF4-FFF2-40B4-BE49-F238E27FC236}">
                  <a16:creationId xmlns:a16="http://schemas.microsoft.com/office/drawing/2014/main" id="{65159571-4158-2426-67CF-3E0F072619A5}"/>
                </a:ext>
              </a:extLst>
            </p:cNvPr>
            <p:cNvPicPr>
              <a:picLocks noChangeArrowheads="1"/>
            </p:cNvPicPr>
            <p:nvPr/>
          </p:nvPicPr>
          <p:blipFill>
            <a:blip r:embed="rId4">
              <a:extLst>
                <a:ext uri="{28A0092B-C50C-407E-A947-70E740481C1C}">
                  <a14:useLocalDpi xmlns:a14="http://schemas.microsoft.com/office/drawing/2010/main" val="0"/>
                </a:ext>
              </a:extLst>
            </a:blip>
            <a:srcRect l="-17542" t="-35294" r="-30988" b="-80392"/>
            <a:stretch>
              <a:fillRect/>
            </a:stretch>
          </p:blipFill>
          <p:spPr bwMode="auto">
            <a:xfrm>
              <a:off x="381000" y="2710542"/>
              <a:ext cx="4016725" cy="21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12">
            <a:extLst>
              <a:ext uri="{FF2B5EF4-FFF2-40B4-BE49-F238E27FC236}">
                <a16:creationId xmlns:a16="http://schemas.microsoft.com/office/drawing/2014/main" id="{87413438-437A-F691-E46A-D2BA1A2AF23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953000"/>
            <a:ext cx="20542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ooter Placeholder 3">
            <a:extLst>
              <a:ext uri="{FF2B5EF4-FFF2-40B4-BE49-F238E27FC236}">
                <a16:creationId xmlns:a16="http://schemas.microsoft.com/office/drawing/2014/main" id="{CD3128B8-F629-FBA5-491F-04AD149B9F17}"/>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79EE-E949-9937-D71C-29A38E9973B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10</a:t>
            </a:r>
          </a:p>
        </p:txBody>
      </p:sp>
      <p:pic>
        <p:nvPicPr>
          <p:cNvPr id="8" name="Content Placeholder 5">
            <a:extLst>
              <a:ext uri="{FF2B5EF4-FFF2-40B4-BE49-F238E27FC236}">
                <a16:creationId xmlns:a16="http://schemas.microsoft.com/office/drawing/2014/main" id="{F64CBE6F-3C49-0D2A-1B86-31A29DBA1427}"/>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2">
            <a:extLst>
              <a:ext uri="{FF2B5EF4-FFF2-40B4-BE49-F238E27FC236}">
                <a16:creationId xmlns:a16="http://schemas.microsoft.com/office/drawing/2014/main" id="{74FD25BE-8AB8-B6A9-C3B3-AF441D2AC822}"/>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11268" name="Picture 3" descr="j0292894">
            <a:extLst>
              <a:ext uri="{FF2B5EF4-FFF2-40B4-BE49-F238E27FC236}">
                <a16:creationId xmlns:a16="http://schemas.microsoft.com/office/drawing/2014/main" id="{84E55E69-582A-C42A-8FBA-D6B4ABA5D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a:extLst>
              <a:ext uri="{FF2B5EF4-FFF2-40B4-BE49-F238E27FC236}">
                <a16:creationId xmlns:a16="http://schemas.microsoft.com/office/drawing/2014/main" id="{6ED30F7F-6398-2A3C-5FD1-5BC08B6ED844}"/>
              </a:ext>
            </a:extLst>
          </p:cNvPr>
          <p:cNvSpPr txBox="1">
            <a:spLocks noChangeArrowheads="1"/>
          </p:cNvSpPr>
          <p:nvPr/>
        </p:nvSpPr>
        <p:spPr bwMode="auto">
          <a:xfrm>
            <a:off x="1752600" y="1752600"/>
            <a:ext cx="6096000" cy="23018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4. However, making </a:t>
            </a:r>
            <a:r>
              <a:rPr lang="en-US" altLang="en-US" sz="2400" b="1" i="1"/>
              <a:t>inferences</a:t>
            </a:r>
            <a:r>
              <a:rPr lang="en-US" altLang="en-US" sz="2400"/>
              <a:t> means choosing the most likely explanation from the facts at hand.</a:t>
            </a:r>
          </a:p>
          <a:p>
            <a:pPr eaLnBrk="1" hangingPunct="1"/>
            <a:endParaRPr lang="en-US" altLang="en-US" sz="2400"/>
          </a:p>
          <a:p>
            <a:pPr eaLnBrk="1" hangingPunct="1"/>
            <a:r>
              <a:rPr lang="en-US" altLang="en-US" sz="2400"/>
              <a:t> It is most likely, given the details, that you can </a:t>
            </a:r>
            <a:r>
              <a:rPr lang="en-US" altLang="en-US" sz="2400" b="1" i="1"/>
              <a:t>infer</a:t>
            </a:r>
            <a:r>
              <a:rPr lang="en-US" altLang="en-US" sz="2400"/>
              <a:t> that there is a party next door.</a:t>
            </a:r>
          </a:p>
        </p:txBody>
      </p:sp>
      <p:pic>
        <p:nvPicPr>
          <p:cNvPr id="7" name="Read56.WAV">
            <a:hlinkClick r:id="" action="ppaction://media"/>
            <a:extLst>
              <a:ext uri="{FF2B5EF4-FFF2-40B4-BE49-F238E27FC236}">
                <a16:creationId xmlns:a16="http://schemas.microsoft.com/office/drawing/2014/main" id="{39D4D22A-BABC-560E-B6BB-BF8268D1D30D}"/>
              </a:ext>
              <a:ext uri="{C183D7F6-B498-43B3-948B-1728B52AA6E4}">
                <adec:decorative xmlns:adec="http://schemas.microsoft.com/office/drawing/2017/decorative" val="1"/>
              </a:ext>
            </a:extLst>
          </p:cNvPr>
          <p:cNvPicPr>
            <a:picLocks noRot="1" noChangeAspect="1"/>
          </p:cNvPicPr>
          <p:nvPr>
            <a:wavAudioFile r:embed="rId1" name="Reading In-08.WAV"/>
          </p:nvPr>
        </p:nvPicPr>
        <p:blipFill>
          <a:blip r:embed="rId6">
            <a:extLst>
              <a:ext uri="{28A0092B-C50C-407E-A947-70E740481C1C}">
                <a14:useLocalDpi xmlns:a14="http://schemas.microsoft.com/office/drawing/2010/main" val="0"/>
              </a:ext>
            </a:extLst>
          </a:blip>
          <a:srcRect/>
          <a:stretch>
            <a:fillRect/>
          </a:stretch>
        </p:blipFill>
        <p:spPr bwMode="auto">
          <a:xfrm>
            <a:off x="95250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a:extLst>
              <a:ext uri="{FF2B5EF4-FFF2-40B4-BE49-F238E27FC236}">
                <a16:creationId xmlns:a16="http://schemas.microsoft.com/office/drawing/2014/main" id="{74691ED0-BCA5-F93D-9765-525B64A9A63C}"/>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118" fill="hold"/>
                                        <p:tgtEl>
                                          <p:spTgt spid="7"/>
                                        </p:tgtEl>
                                      </p:cBhvr>
                                    </p:cmd>
                                  </p:childTnLst>
                                </p:cTn>
                              </p:par>
                              <p:par>
                                <p:cTn id="7" presetID="9" presetClass="entr" presetSubtype="0" fill="hold" grpId="0" nodeType="withEffect">
                                  <p:stCondLst>
                                    <p:cond delay="900"/>
                                  </p:stCondLst>
                                  <p:childTnLst>
                                    <p:set>
                                      <p:cBhvr>
                                        <p:cTn id="8" dur="1" fill="hold">
                                          <p:stCondLst>
                                            <p:cond delay="0"/>
                                          </p:stCondLst>
                                        </p:cTn>
                                        <p:tgtEl>
                                          <p:spTgt spid="40966"/>
                                        </p:tgtEl>
                                        <p:attrNameLst>
                                          <p:attrName>style.visibility</p:attrName>
                                        </p:attrNameLst>
                                      </p:cBhvr>
                                      <p:to>
                                        <p:strVal val="visible"/>
                                      </p:to>
                                    </p:set>
                                    <p:animEffect transition="in" filter="dissolve">
                                      <p:cBhvr>
                                        <p:cTn id="9" dur="500"/>
                                        <p:tgtEl>
                                          <p:spTgt spid="40966"/>
                                        </p:tgtEl>
                                      </p:cBhvr>
                                    </p:animEffect>
                                  </p:childTnLst>
                                </p:cTn>
                              </p:par>
                              <p:par>
                                <p:cTn id="10" presetID="47" presetClass="entr" presetSubtype="0" fill="hold" grpId="1" nodeType="withEffect">
                                  <p:stCondLst>
                                    <p:cond delay="900"/>
                                  </p:stCondLst>
                                  <p:childTnLst>
                                    <p:set>
                                      <p:cBhvr>
                                        <p:cTn id="11" dur="1" fill="hold">
                                          <p:stCondLst>
                                            <p:cond delay="0"/>
                                          </p:stCondLst>
                                        </p:cTn>
                                        <p:tgtEl>
                                          <p:spTgt spid="40966"/>
                                        </p:tgtEl>
                                        <p:attrNameLst>
                                          <p:attrName>style.visibility</p:attrName>
                                        </p:attrNameLst>
                                      </p:cBhvr>
                                      <p:to>
                                        <p:strVal val="visible"/>
                                      </p:to>
                                    </p:set>
                                    <p:animEffect transition="in" filter="fade">
                                      <p:cBhvr>
                                        <p:cTn id="12" dur="1000"/>
                                        <p:tgtEl>
                                          <p:spTgt spid="40966"/>
                                        </p:tgtEl>
                                      </p:cBhvr>
                                    </p:animEffect>
                                    <p:anim calcmode="lin" valueType="num">
                                      <p:cBhvr>
                                        <p:cTn id="13" dur="1000" fill="hold"/>
                                        <p:tgtEl>
                                          <p:spTgt spid="40966"/>
                                        </p:tgtEl>
                                        <p:attrNameLst>
                                          <p:attrName>ppt_x</p:attrName>
                                        </p:attrNameLst>
                                      </p:cBhvr>
                                      <p:tavLst>
                                        <p:tav tm="0">
                                          <p:val>
                                            <p:strVal val="#ppt_x"/>
                                          </p:val>
                                        </p:tav>
                                        <p:tav tm="100000">
                                          <p:val>
                                            <p:strVal val="#ppt_x"/>
                                          </p:val>
                                        </p:tav>
                                      </p:tavLst>
                                    </p:anim>
                                    <p:anim calcmode="lin" valueType="num">
                                      <p:cBhvr>
                                        <p:cTn id="14" dur="1000" fill="hold"/>
                                        <p:tgtEl>
                                          <p:spTgt spid="40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0966" grpId="0" animBg="1"/>
      <p:bldP spid="4096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2C07074E-4209-4FD8-C2E5-7AA9F3AF6F25}"/>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B288936-860C-4C16-71DA-9214517F0AFF}"/>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11</a:t>
            </a:r>
          </a:p>
        </p:txBody>
      </p:sp>
      <p:pic>
        <p:nvPicPr>
          <p:cNvPr id="6" name="Picture 13" descr="j0284013">
            <a:extLst>
              <a:ext uri="{FF2B5EF4-FFF2-40B4-BE49-F238E27FC236}">
                <a16:creationId xmlns:a16="http://schemas.microsoft.com/office/drawing/2014/main" id="{82610E8B-71E1-A53A-9414-8766D7CAF7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90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6">
            <a:extLst>
              <a:ext uri="{FF2B5EF4-FFF2-40B4-BE49-F238E27FC236}">
                <a16:creationId xmlns:a16="http://schemas.microsoft.com/office/drawing/2014/main" id="{71E9BFBE-4B75-F1CB-B47F-15A4275B6EB7}"/>
              </a:ext>
            </a:extLst>
          </p:cNvPr>
          <p:cNvSpPr>
            <a:spLocks noChangeArrowheads="1"/>
          </p:cNvSpPr>
          <p:nvPr/>
        </p:nvSpPr>
        <p:spPr bwMode="auto">
          <a:xfrm>
            <a:off x="0" y="1676400"/>
            <a:ext cx="9144000" cy="1676400"/>
          </a:xfrm>
          <a:prstGeom prst="rect">
            <a:avLst/>
          </a:prstGeom>
          <a:gradFill flip="none" rotWithShape="1">
            <a:gsLst>
              <a:gs pos="10000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28575">
            <a:solidFill>
              <a:srgbClr val="FFC000"/>
            </a:solidFill>
            <a:miter lim="800000"/>
            <a:headEnd/>
            <a:tailEnd/>
          </a:ln>
          <a:effectLst/>
          <a:scene3d>
            <a:camera prst="orthographicFront"/>
            <a:lightRig rig="threePt" dir="t"/>
          </a:scene3d>
          <a:sp3d>
            <a:bevelT w="152400" h="50800" prst="softRound"/>
          </a:sp3d>
        </p:spPr>
        <p:txBody>
          <a:bodyPr anchor="ctr"/>
          <a:lstStyle/>
          <a:p>
            <a:pPr algn="ctr" eaLnBrk="0" hangingPunct="0">
              <a:defRPr/>
            </a:pPr>
            <a:r>
              <a:rPr lang="en-US" sz="4000" b="1" i="1" dirty="0">
                <a:effectLst>
                  <a:outerShdw blurRad="38100" dist="38100" dir="2700000" algn="tl">
                    <a:srgbClr val="C0C0C0"/>
                  </a:outerShdw>
                </a:effectLst>
                <a:latin typeface="Arial" charset="0"/>
              </a:rPr>
              <a:t>Please practice your new skills by answering the following questions.</a:t>
            </a:r>
          </a:p>
        </p:txBody>
      </p:sp>
      <p:pic>
        <p:nvPicPr>
          <p:cNvPr id="7" name="Read72.WAV">
            <a:hlinkClick r:id="" action="ppaction://media"/>
            <a:extLst>
              <a:ext uri="{FF2B5EF4-FFF2-40B4-BE49-F238E27FC236}">
                <a16:creationId xmlns:a16="http://schemas.microsoft.com/office/drawing/2014/main" id="{BB9CAAF6-CEB1-2D70-33CA-779DD5B20867}"/>
              </a:ext>
              <a:ext uri="{C183D7F6-B498-43B3-948B-1728B52AA6E4}">
                <adec:decorative xmlns:adec="http://schemas.microsoft.com/office/drawing/2017/decorative" val="1"/>
              </a:ext>
            </a:extLst>
          </p:cNvPr>
          <p:cNvPicPr>
            <a:picLocks noRot="1" noChangeAspect="1"/>
          </p:cNvPicPr>
          <p:nvPr>
            <a:wavAudioFile r:embed="rId1" name="Reading Practice Inst for All.WAV"/>
          </p:nvPr>
        </p:nvPicPr>
        <p:blipFill>
          <a:blip r:embed="rId5">
            <a:extLst>
              <a:ext uri="{28A0092B-C50C-407E-A947-70E740481C1C}">
                <a14:useLocalDpi xmlns:a14="http://schemas.microsoft.com/office/drawing/2010/main" val="0"/>
              </a:ext>
            </a:extLst>
          </a:blip>
          <a:srcRect/>
          <a:stretch>
            <a:fillRect/>
          </a:stretch>
        </p:blipFill>
        <p:spPr bwMode="auto">
          <a:xfrm>
            <a:off x="96012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a:extLst>
              <a:ext uri="{FF2B5EF4-FFF2-40B4-BE49-F238E27FC236}">
                <a16:creationId xmlns:a16="http://schemas.microsoft.com/office/drawing/2014/main" id="{96A02B76-9422-C1E7-E621-A1193961247C}"/>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par>
                                <p:cTn id="7" presetID="2" presetClass="entr" presetSubtype="4" fill="hold" nodeType="withEffect">
                                  <p:stCondLst>
                                    <p:cond delay="7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ppt_x"/>
                                          </p:val>
                                        </p:tav>
                                        <p:tav tm="100000">
                                          <p:val>
                                            <p:strVal val="#ppt_x"/>
                                          </p:val>
                                        </p:tav>
                                      </p:tavLst>
                                    </p:anim>
                                    <p:anim calcmode="lin" valueType="num">
                                      <p:cBhvr additive="base">
                                        <p:cTn id="1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2728-2D6C-0200-2BDD-34D4D80B16A6}"/>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12</a:t>
            </a:r>
          </a:p>
        </p:txBody>
      </p:sp>
      <p:pic>
        <p:nvPicPr>
          <p:cNvPr id="20" name="Content Placeholder 5">
            <a:extLst>
              <a:ext uri="{FF2B5EF4-FFF2-40B4-BE49-F238E27FC236}">
                <a16:creationId xmlns:a16="http://schemas.microsoft.com/office/drawing/2014/main" id="{621FFFCF-FD85-7E47-AE30-B838DD3DC610}"/>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3">
            <a:extLst>
              <a:ext uri="{FF2B5EF4-FFF2-40B4-BE49-F238E27FC236}">
                <a16:creationId xmlns:a16="http://schemas.microsoft.com/office/drawing/2014/main" id="{B90228BF-F718-F6CB-AE33-AC33CB5B65C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
            <a:ext cx="889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a:extLst>
              <a:ext uri="{FF2B5EF4-FFF2-40B4-BE49-F238E27FC236}">
                <a16:creationId xmlns:a16="http://schemas.microsoft.com/office/drawing/2014/main" id="{12585615-A8F4-69EA-3CB9-CC681D30EB77}"/>
              </a:ext>
            </a:extLst>
          </p:cNvPr>
          <p:cNvSpPr txBox="1">
            <a:spLocks noChangeArrowheads="1"/>
          </p:cNvSpPr>
          <p:nvPr/>
        </p:nvSpPr>
        <p:spPr bwMode="auto">
          <a:xfrm>
            <a:off x="1333500" y="220663"/>
            <a:ext cx="7315200" cy="530225"/>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7" name="Reading Practice Inst for All.WAV">
            <a:hlinkClick r:id="" action="ppaction://media"/>
            <a:extLst>
              <a:ext uri="{FF2B5EF4-FFF2-40B4-BE49-F238E27FC236}">
                <a16:creationId xmlns:a16="http://schemas.microsoft.com/office/drawing/2014/main" id="{C678634D-56E2-1E5B-5EBC-27949DF82E0C}"/>
              </a:ext>
              <a:ext uri="{C183D7F6-B498-43B3-948B-1728B52AA6E4}">
                <adec:decorative xmlns:adec="http://schemas.microsoft.com/office/drawing/2017/decorative" val="1"/>
              </a:ext>
            </a:extLst>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93726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7">
            <a:extLst>
              <a:ext uri="{FF2B5EF4-FFF2-40B4-BE49-F238E27FC236}">
                <a16:creationId xmlns:a16="http://schemas.microsoft.com/office/drawing/2014/main" id="{33E84FA0-707A-4F71-50A3-CB5E255F5801}"/>
              </a:ext>
            </a:extLst>
          </p:cNvPr>
          <p:cNvSpPr txBox="1">
            <a:spLocks noChangeArrowheads="1"/>
          </p:cNvSpPr>
          <p:nvPr/>
        </p:nvSpPr>
        <p:spPr bwMode="auto">
          <a:xfrm>
            <a:off x="373063" y="1166813"/>
            <a:ext cx="4183062" cy="15700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1. Joseph and his brother set up a </a:t>
            </a:r>
          </a:p>
          <a:p>
            <a:pPr eaLnBrk="1" hangingPunct="1"/>
            <a:r>
              <a:rPr lang="en-US" altLang="en-US" sz="1600"/>
              <a:t>tent in the backyard.  They took flashlights </a:t>
            </a:r>
          </a:p>
          <a:p>
            <a:pPr eaLnBrk="1" hangingPunct="1"/>
            <a:r>
              <a:rPr lang="en-US" altLang="en-US" sz="1600"/>
              <a:t>so that they could see clearly. They roasted </a:t>
            </a:r>
          </a:p>
          <a:p>
            <a:pPr eaLnBrk="1" hangingPunct="1"/>
            <a:r>
              <a:rPr lang="en-US" altLang="en-US" sz="1600"/>
              <a:t>marshmallows and hot dogs over a small </a:t>
            </a:r>
          </a:p>
          <a:p>
            <a:pPr eaLnBrk="1" hangingPunct="1"/>
            <a:r>
              <a:rPr lang="en-US" altLang="en-US" sz="1600"/>
              <a:t>fire that they built. You can guess </a:t>
            </a:r>
          </a:p>
          <a:p>
            <a:pPr eaLnBrk="1" hangingPunct="1"/>
            <a:r>
              <a:rPr lang="en-US" altLang="en-US" sz="1600"/>
              <a:t>or </a:t>
            </a:r>
            <a:r>
              <a:rPr lang="en-US" altLang="en-US" sz="1600" i="1"/>
              <a:t>infer</a:t>
            </a:r>
            <a:r>
              <a:rPr lang="en-US" altLang="en-US" sz="1600"/>
              <a:t> that ___.</a:t>
            </a:r>
          </a:p>
        </p:txBody>
      </p:sp>
      <p:pic>
        <p:nvPicPr>
          <p:cNvPr id="48130" name="Picture 2">
            <a:extLst>
              <a:ext uri="{FF2B5EF4-FFF2-40B4-BE49-F238E27FC236}">
                <a16:creationId xmlns:a16="http://schemas.microsoft.com/office/drawing/2014/main" id="{E706826A-8050-666B-06A4-FEB5E2668FB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9975" y="2255838"/>
            <a:ext cx="96678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8">
            <a:hlinkClick r:id="" action="ppaction://noaction" highlightClick="1">
              <a:snd r:embed="rId8" name="Incorrect Answer.wav"/>
            </a:hlinkClick>
            <a:extLst>
              <a:ext uri="{FF2B5EF4-FFF2-40B4-BE49-F238E27FC236}">
                <a16:creationId xmlns:a16="http://schemas.microsoft.com/office/drawing/2014/main" id="{12B03F37-A75B-637D-5651-A1C7F59A1ED4}"/>
              </a:ext>
            </a:extLst>
          </p:cNvPr>
          <p:cNvSpPr>
            <a:spLocks noChangeArrowheads="1"/>
          </p:cNvSpPr>
          <p:nvPr/>
        </p:nvSpPr>
        <p:spPr bwMode="auto">
          <a:xfrm>
            <a:off x="1333500" y="3162300"/>
            <a:ext cx="263366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It was daytime.</a:t>
            </a:r>
            <a:endParaRPr lang="en-US" sz="1400" dirty="0">
              <a:latin typeface="Arial" pitchFamily="34" charset="0"/>
              <a:cs typeface="Arial" pitchFamily="34" charset="0"/>
            </a:endParaRPr>
          </a:p>
        </p:txBody>
      </p:sp>
      <p:sp>
        <p:nvSpPr>
          <p:cNvPr id="12" name="AutoShape 9">
            <a:hlinkClick r:id="rId9" action="ppaction://hlinksldjump" highlightClick="1">
              <a:snd r:embed="rId10" name="Correct Answer.wav"/>
            </a:hlinkClick>
            <a:extLst>
              <a:ext uri="{FF2B5EF4-FFF2-40B4-BE49-F238E27FC236}">
                <a16:creationId xmlns:a16="http://schemas.microsoft.com/office/drawing/2014/main" id="{2E4EF7DA-F28F-9C6D-6DF5-DA88705B462C}"/>
              </a:ext>
            </a:extLst>
          </p:cNvPr>
          <p:cNvSpPr>
            <a:spLocks noChangeArrowheads="1"/>
          </p:cNvSpPr>
          <p:nvPr/>
        </p:nvSpPr>
        <p:spPr bwMode="auto">
          <a:xfrm>
            <a:off x="1333500" y="3771900"/>
            <a:ext cx="263366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It was nighttime.</a:t>
            </a:r>
            <a:endParaRPr lang="en-US" sz="1400" dirty="0">
              <a:latin typeface="Arial" pitchFamily="34" charset="0"/>
              <a:cs typeface="Arial" pitchFamily="34" charset="0"/>
            </a:endParaRPr>
          </a:p>
        </p:txBody>
      </p:sp>
      <p:sp>
        <p:nvSpPr>
          <p:cNvPr id="13" name="AutoShape 10">
            <a:hlinkClick r:id="" action="ppaction://noaction" highlightClick="1">
              <a:snd r:embed="rId8" name="Incorrect Answer.wav"/>
            </a:hlinkClick>
            <a:extLst>
              <a:ext uri="{FF2B5EF4-FFF2-40B4-BE49-F238E27FC236}">
                <a16:creationId xmlns:a16="http://schemas.microsoft.com/office/drawing/2014/main" id="{661CE9F7-998B-FE9C-0302-0A053FD52919}"/>
              </a:ext>
            </a:extLst>
          </p:cNvPr>
          <p:cNvSpPr>
            <a:spLocks noChangeArrowheads="1"/>
          </p:cNvSpPr>
          <p:nvPr/>
        </p:nvSpPr>
        <p:spPr bwMode="auto">
          <a:xfrm>
            <a:off x="1333500" y="4381500"/>
            <a:ext cx="263366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Joseph has a dog.</a:t>
            </a:r>
            <a:endParaRPr lang="en-US" sz="1400" dirty="0">
              <a:latin typeface="Arial" pitchFamily="34" charset="0"/>
              <a:cs typeface="Arial" pitchFamily="34" charset="0"/>
            </a:endParaRPr>
          </a:p>
        </p:txBody>
      </p:sp>
      <p:sp>
        <p:nvSpPr>
          <p:cNvPr id="14" name="AutoShape 11">
            <a:hlinkClick r:id="" action="ppaction://noaction" highlightClick="1">
              <a:snd r:embed="rId8" name="Incorrect Answer.wav"/>
            </a:hlinkClick>
            <a:extLst>
              <a:ext uri="{FF2B5EF4-FFF2-40B4-BE49-F238E27FC236}">
                <a16:creationId xmlns:a16="http://schemas.microsoft.com/office/drawing/2014/main" id="{C522E61E-88CB-CAB8-6D57-42D4DB089D52}"/>
              </a:ext>
            </a:extLst>
          </p:cNvPr>
          <p:cNvSpPr>
            <a:spLocks noChangeArrowheads="1"/>
          </p:cNvSpPr>
          <p:nvPr/>
        </p:nvSpPr>
        <p:spPr bwMode="auto">
          <a:xfrm>
            <a:off x="1333500" y="4991100"/>
            <a:ext cx="263366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It was rainy.</a:t>
            </a:r>
            <a:endParaRPr lang="en-US" sz="1400" dirty="0">
              <a:latin typeface="Arial" pitchFamily="34" charset="0"/>
              <a:cs typeface="Arial" pitchFamily="34" charset="0"/>
            </a:endParaRPr>
          </a:p>
        </p:txBody>
      </p:sp>
      <p:sp>
        <p:nvSpPr>
          <p:cNvPr id="13327" name="Text Box 7">
            <a:extLst>
              <a:ext uri="{FF2B5EF4-FFF2-40B4-BE49-F238E27FC236}">
                <a16:creationId xmlns:a16="http://schemas.microsoft.com/office/drawing/2014/main" id="{538DDBEF-97FE-E394-22C1-326D12AAF3A0}"/>
              </a:ext>
            </a:extLst>
          </p:cNvPr>
          <p:cNvSpPr txBox="1">
            <a:spLocks noChangeArrowheads="1"/>
          </p:cNvSpPr>
          <p:nvPr/>
        </p:nvSpPr>
        <p:spPr bwMode="auto">
          <a:xfrm>
            <a:off x="4945063" y="1166813"/>
            <a:ext cx="4060825" cy="13239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2. Harriet is very busy. She works full-time,</a:t>
            </a:r>
          </a:p>
          <a:p>
            <a:pPr eaLnBrk="1" hangingPunct="1"/>
            <a:r>
              <a:rPr lang="en-US" altLang="en-US" sz="1600"/>
              <a:t> takes three classes at college, and is </a:t>
            </a:r>
          </a:p>
          <a:p>
            <a:pPr eaLnBrk="1" hangingPunct="1"/>
            <a:r>
              <a:rPr lang="en-US" altLang="en-US" sz="1600"/>
              <a:t>starting her own business. She is also </a:t>
            </a:r>
          </a:p>
          <a:p>
            <a:pPr eaLnBrk="1" hangingPunct="1"/>
            <a:r>
              <a:rPr lang="en-US" altLang="en-US" sz="1600"/>
              <a:t>married, with three young children. You</a:t>
            </a:r>
          </a:p>
          <a:p>
            <a:pPr eaLnBrk="1" hangingPunct="1"/>
            <a:r>
              <a:rPr lang="en-US" altLang="en-US" sz="1600"/>
              <a:t>can guess or</a:t>
            </a:r>
            <a:r>
              <a:rPr lang="en-US" altLang="en-US" sz="1600" i="1"/>
              <a:t> infer </a:t>
            </a:r>
            <a:r>
              <a:rPr lang="en-US" altLang="en-US" sz="1600"/>
              <a:t>that _____.</a:t>
            </a:r>
          </a:p>
        </p:txBody>
      </p:sp>
      <p:pic>
        <p:nvPicPr>
          <p:cNvPr id="13330" name="Picture 4">
            <a:extLst>
              <a:ext uri="{FF2B5EF4-FFF2-40B4-BE49-F238E27FC236}">
                <a16:creationId xmlns:a16="http://schemas.microsoft.com/office/drawing/2014/main" id="{14214A9B-B4FA-53FB-4D93-27A9124BDFFA}"/>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2900" y="2200275"/>
            <a:ext cx="9525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13">
            <a:hlinkClick r:id="" action="ppaction://noaction" highlightClick="1">
              <a:snd r:embed="rId8" name="Incorrect Answer.wav"/>
            </a:hlinkClick>
            <a:extLst>
              <a:ext uri="{FF2B5EF4-FFF2-40B4-BE49-F238E27FC236}">
                <a16:creationId xmlns:a16="http://schemas.microsoft.com/office/drawing/2014/main" id="{4EB072EE-6A7E-FE1B-DF01-7919E945CCD1}"/>
              </a:ext>
            </a:extLst>
          </p:cNvPr>
          <p:cNvSpPr>
            <a:spLocks noChangeArrowheads="1"/>
          </p:cNvSpPr>
          <p:nvPr/>
        </p:nvSpPr>
        <p:spPr bwMode="auto">
          <a:xfrm>
            <a:off x="5659438" y="2979738"/>
            <a:ext cx="26336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Harriet is relaxed.</a:t>
            </a:r>
          </a:p>
        </p:txBody>
      </p:sp>
      <p:sp>
        <p:nvSpPr>
          <p:cNvPr id="17" name="AutoShape 14">
            <a:hlinkClick r:id="" action="ppaction://noaction" highlightClick="1">
              <a:snd r:embed="rId8" name="Incorrect Answer.wav"/>
            </a:hlinkClick>
            <a:extLst>
              <a:ext uri="{FF2B5EF4-FFF2-40B4-BE49-F238E27FC236}">
                <a16:creationId xmlns:a16="http://schemas.microsoft.com/office/drawing/2014/main" id="{88274333-43BE-476B-87B8-1594116B2E69}"/>
              </a:ext>
            </a:extLst>
          </p:cNvPr>
          <p:cNvSpPr>
            <a:spLocks noChangeArrowheads="1"/>
          </p:cNvSpPr>
          <p:nvPr/>
        </p:nvSpPr>
        <p:spPr bwMode="auto">
          <a:xfrm>
            <a:off x="5659438" y="3589338"/>
            <a:ext cx="26336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Harriet doesn’t work hard.</a:t>
            </a:r>
          </a:p>
        </p:txBody>
      </p:sp>
      <p:sp>
        <p:nvSpPr>
          <p:cNvPr id="18" name="AutoShape 15">
            <a:hlinkClick r:id="" action="ppaction://noaction" highlightClick="1">
              <a:snd r:embed="rId8" name="Incorrect Answer.wav"/>
            </a:hlinkClick>
            <a:extLst>
              <a:ext uri="{FF2B5EF4-FFF2-40B4-BE49-F238E27FC236}">
                <a16:creationId xmlns:a16="http://schemas.microsoft.com/office/drawing/2014/main" id="{4AA54C97-DEE1-2EC7-72CB-4942B2B5D6C7}"/>
              </a:ext>
            </a:extLst>
          </p:cNvPr>
          <p:cNvSpPr>
            <a:spLocks noChangeArrowheads="1"/>
          </p:cNvSpPr>
          <p:nvPr/>
        </p:nvSpPr>
        <p:spPr bwMode="auto">
          <a:xfrm>
            <a:off x="5659438" y="4198938"/>
            <a:ext cx="26336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Harriet likes chocolate.</a:t>
            </a:r>
            <a:endParaRPr lang="en-US" sz="1400" dirty="0">
              <a:latin typeface="Arial" pitchFamily="34" charset="0"/>
              <a:cs typeface="Arial" pitchFamily="34" charset="0"/>
            </a:endParaRPr>
          </a:p>
        </p:txBody>
      </p:sp>
      <p:sp>
        <p:nvSpPr>
          <p:cNvPr id="19" name="AutoShape 16">
            <a:hlinkClick r:id="rId12" action="ppaction://hlinksldjump" highlightClick="1">
              <a:snd r:embed="rId10" name="Correct Answer.wav"/>
            </a:hlinkClick>
            <a:extLst>
              <a:ext uri="{FF2B5EF4-FFF2-40B4-BE49-F238E27FC236}">
                <a16:creationId xmlns:a16="http://schemas.microsoft.com/office/drawing/2014/main" id="{DB2D41B2-1BEA-75A0-9871-F27EFE5E6CEB}"/>
              </a:ext>
            </a:extLst>
          </p:cNvPr>
          <p:cNvSpPr>
            <a:spLocks noChangeArrowheads="1"/>
          </p:cNvSpPr>
          <p:nvPr/>
        </p:nvSpPr>
        <p:spPr bwMode="auto">
          <a:xfrm>
            <a:off x="5659438" y="4808538"/>
            <a:ext cx="26336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Harriet is tired.</a:t>
            </a:r>
            <a:endParaRPr lang="en-US" sz="1400" dirty="0">
              <a:latin typeface="Arial" pitchFamily="34" charset="0"/>
              <a:cs typeface="Arial" pitchFamily="34" charset="0"/>
            </a:endParaRPr>
          </a:p>
        </p:txBody>
      </p:sp>
      <p:sp>
        <p:nvSpPr>
          <p:cNvPr id="21" name="Footer Placeholder 3">
            <a:extLst>
              <a:ext uri="{FF2B5EF4-FFF2-40B4-BE49-F238E27FC236}">
                <a16:creationId xmlns:a16="http://schemas.microsoft.com/office/drawing/2014/main" id="{B276E602-72CA-0D77-2E24-39A6075D4477}"/>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4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BE8F-3439-70BF-E4D8-E5BE118DE41A}"/>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13</a:t>
            </a:r>
          </a:p>
        </p:txBody>
      </p:sp>
      <p:pic>
        <p:nvPicPr>
          <p:cNvPr id="9" name="Content Placeholder 5">
            <a:extLst>
              <a:ext uri="{FF2B5EF4-FFF2-40B4-BE49-F238E27FC236}">
                <a16:creationId xmlns:a16="http://schemas.microsoft.com/office/drawing/2014/main" id="{CF33E9BD-3A41-50BC-F7F3-34BEC263F721}"/>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a:extLst>
              <a:ext uri="{FF2B5EF4-FFF2-40B4-BE49-F238E27FC236}">
                <a16:creationId xmlns:a16="http://schemas.microsoft.com/office/drawing/2014/main" id="{85FC876D-E76E-3A42-E713-C5EAD9312EA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57200"/>
            <a:ext cx="28956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207">
            <a:extLst>
              <a:ext uri="{FF2B5EF4-FFF2-40B4-BE49-F238E27FC236}">
                <a16:creationId xmlns:a16="http://schemas.microsoft.com/office/drawing/2014/main" id="{BB41337E-79DA-470B-612C-A76FC5E34418}"/>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21DE2415-1BFA-3327-F090-05731D910BAB}"/>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4346" name="Picture 2">
              <a:extLst>
                <a:ext uri="{FF2B5EF4-FFF2-40B4-BE49-F238E27FC236}">
                  <a16:creationId xmlns:a16="http://schemas.microsoft.com/office/drawing/2014/main" id="{0FA95EC4-5997-7D6E-12DD-11876C287F0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previousslide" highlightClick="1"/>
            <a:extLst>
              <a:ext uri="{FF2B5EF4-FFF2-40B4-BE49-F238E27FC236}">
                <a16:creationId xmlns:a16="http://schemas.microsoft.com/office/drawing/2014/main" id="{24EEE6B3-CFAA-CB11-084C-B88FC1F67A38}"/>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4340" name="TextBox 18">
            <a:extLst>
              <a:ext uri="{FF2B5EF4-FFF2-40B4-BE49-F238E27FC236}">
                <a16:creationId xmlns:a16="http://schemas.microsoft.com/office/drawing/2014/main" id="{2819EE2F-CB5F-34D7-0763-25B8B38C36D8}"/>
              </a:ext>
            </a:extLst>
          </p:cNvPr>
          <p:cNvSpPr txBox="1">
            <a:spLocks noChangeArrowheads="1"/>
          </p:cNvSpPr>
          <p:nvPr/>
        </p:nvSpPr>
        <p:spPr bwMode="auto">
          <a:xfrm>
            <a:off x="3505200" y="5726113"/>
            <a:ext cx="274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10" name="Footer Placeholder 3">
            <a:extLst>
              <a:ext uri="{FF2B5EF4-FFF2-40B4-BE49-F238E27FC236}">
                <a16:creationId xmlns:a16="http://schemas.microsoft.com/office/drawing/2014/main" id="{AD9A3907-2528-ED05-7540-39ED1B4C3A3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1000"/>
                                        <p:tgtEl>
                                          <p:spTgt spid="49154"/>
                                        </p:tgtEl>
                                      </p:cBhvr>
                                    </p:animEffect>
                                    <p:anim calcmode="lin" valueType="num">
                                      <p:cBhvr>
                                        <p:cTn id="8" dur="1000" fill="hold"/>
                                        <p:tgtEl>
                                          <p:spTgt spid="49154"/>
                                        </p:tgtEl>
                                        <p:attrNameLst>
                                          <p:attrName>ppt_x</p:attrName>
                                        </p:attrNameLst>
                                      </p:cBhvr>
                                      <p:tavLst>
                                        <p:tav tm="0">
                                          <p:val>
                                            <p:strVal val="#ppt_x"/>
                                          </p:val>
                                        </p:tav>
                                        <p:tav tm="100000">
                                          <p:val>
                                            <p:strVal val="#ppt_x"/>
                                          </p:val>
                                        </p:tav>
                                      </p:tavLst>
                                    </p:anim>
                                    <p:anim calcmode="lin" valueType="num">
                                      <p:cBhvr>
                                        <p:cTn id="9" dur="1000" fill="hold"/>
                                        <p:tgtEl>
                                          <p:spTgt spid="49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F6390F33-562C-4426-F887-9DD4995AE220}"/>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947C8C-6321-E8FB-125F-25FCFBEA632E}"/>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14</a:t>
            </a:r>
          </a:p>
        </p:txBody>
      </p:sp>
      <p:pic>
        <p:nvPicPr>
          <p:cNvPr id="50178" name="Picture 2">
            <a:extLst>
              <a:ext uri="{FF2B5EF4-FFF2-40B4-BE49-F238E27FC236}">
                <a16:creationId xmlns:a16="http://schemas.microsoft.com/office/drawing/2014/main" id="{DB2FCB96-42DF-5255-2627-F8D2072B5EA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609600"/>
            <a:ext cx="34178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Group 207">
            <a:extLst>
              <a:ext uri="{FF2B5EF4-FFF2-40B4-BE49-F238E27FC236}">
                <a16:creationId xmlns:a16="http://schemas.microsoft.com/office/drawing/2014/main" id="{4B90BE09-C3F5-2595-0C7B-7A3E121E9B7E}"/>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0CE9C0F2-5A14-BC1C-55F6-8F1566D7806C}"/>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5370" name="Picture 2">
              <a:extLst>
                <a:ext uri="{FF2B5EF4-FFF2-40B4-BE49-F238E27FC236}">
                  <a16:creationId xmlns:a16="http://schemas.microsoft.com/office/drawing/2014/main" id="{DC453EA5-1277-54B3-C8B1-AD1B966E0DD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625BD7EE-0FD4-9F74-62EA-82C62942DE62}"/>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15364" name="TextBox 18">
            <a:extLst>
              <a:ext uri="{FF2B5EF4-FFF2-40B4-BE49-F238E27FC236}">
                <a16:creationId xmlns:a16="http://schemas.microsoft.com/office/drawing/2014/main" id="{2E3CA085-66D7-83A8-8FD2-4AA3A9DAC0D5}"/>
              </a:ext>
            </a:extLst>
          </p:cNvPr>
          <p:cNvSpPr txBox="1">
            <a:spLocks noChangeArrowheads="1"/>
          </p:cNvSpPr>
          <p:nvPr/>
        </p:nvSpPr>
        <p:spPr bwMode="auto">
          <a:xfrm>
            <a:off x="32004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Questions #3 &amp; #4</a:t>
            </a:r>
          </a:p>
        </p:txBody>
      </p:sp>
      <p:sp>
        <p:nvSpPr>
          <p:cNvPr id="10" name="Footer Placeholder 3">
            <a:extLst>
              <a:ext uri="{FF2B5EF4-FFF2-40B4-BE49-F238E27FC236}">
                <a16:creationId xmlns:a16="http://schemas.microsoft.com/office/drawing/2014/main" id="{A524FF1C-7802-E1F6-5B29-C4F79BC427BE}"/>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0178"/>
                                        </p:tgtEl>
                                        <p:attrNameLst>
                                          <p:attrName>style.visibility</p:attrName>
                                        </p:attrNameLst>
                                      </p:cBhvr>
                                      <p:to>
                                        <p:strVal val="visible"/>
                                      </p:to>
                                    </p:set>
                                    <p:anim calcmode="lin" valueType="num">
                                      <p:cBhvr>
                                        <p:cTn id="7" dur="1000" fill="hold"/>
                                        <p:tgtEl>
                                          <p:spTgt spid="50178"/>
                                        </p:tgtEl>
                                        <p:attrNameLst>
                                          <p:attrName>ppt_w</p:attrName>
                                        </p:attrNameLst>
                                      </p:cBhvr>
                                      <p:tavLst>
                                        <p:tav tm="0">
                                          <p:val>
                                            <p:fltVal val="0"/>
                                          </p:val>
                                        </p:tav>
                                        <p:tav tm="100000">
                                          <p:val>
                                            <p:strVal val="#ppt_w"/>
                                          </p:val>
                                        </p:tav>
                                      </p:tavLst>
                                    </p:anim>
                                    <p:anim calcmode="lin" valueType="num">
                                      <p:cBhvr>
                                        <p:cTn id="8" dur="1000" fill="hold"/>
                                        <p:tgtEl>
                                          <p:spTgt spid="50178"/>
                                        </p:tgtEl>
                                        <p:attrNameLst>
                                          <p:attrName>ppt_h</p:attrName>
                                        </p:attrNameLst>
                                      </p:cBhvr>
                                      <p:tavLst>
                                        <p:tav tm="0">
                                          <p:val>
                                            <p:fltVal val="0"/>
                                          </p:val>
                                        </p:tav>
                                        <p:tav tm="100000">
                                          <p:val>
                                            <p:strVal val="#ppt_h"/>
                                          </p:val>
                                        </p:tav>
                                      </p:tavLst>
                                    </p:anim>
                                    <p:anim calcmode="lin" valueType="num">
                                      <p:cBhvr>
                                        <p:cTn id="9" dur="1000" fill="hold"/>
                                        <p:tgtEl>
                                          <p:spTgt spid="50178"/>
                                        </p:tgtEl>
                                        <p:attrNameLst>
                                          <p:attrName>style.rotation</p:attrName>
                                        </p:attrNameLst>
                                      </p:cBhvr>
                                      <p:tavLst>
                                        <p:tav tm="0">
                                          <p:val>
                                            <p:fltVal val="90"/>
                                          </p:val>
                                        </p:tav>
                                        <p:tav tm="100000">
                                          <p:val>
                                            <p:fltVal val="0"/>
                                          </p:val>
                                        </p:tav>
                                      </p:tavLst>
                                    </p:anim>
                                    <p:animEffect transition="in" filter="fade">
                                      <p:cBhvr>
                                        <p:cTn id="10" dur="1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2F33-5B8A-5CFC-7864-2A97588019E1}"/>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15</a:t>
            </a:r>
          </a:p>
        </p:txBody>
      </p:sp>
      <p:pic>
        <p:nvPicPr>
          <p:cNvPr id="20" name="Content Placeholder 5">
            <a:extLst>
              <a:ext uri="{FF2B5EF4-FFF2-40B4-BE49-F238E27FC236}">
                <a16:creationId xmlns:a16="http://schemas.microsoft.com/office/drawing/2014/main" id="{E9C3736D-C08C-56A7-6D0A-C8468D8E1BC4}"/>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456789F0-7112-8D60-98E3-53BFCE262440}"/>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194800" y="630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7">
            <a:extLst>
              <a:ext uri="{FF2B5EF4-FFF2-40B4-BE49-F238E27FC236}">
                <a16:creationId xmlns:a16="http://schemas.microsoft.com/office/drawing/2014/main" id="{E9CBAED5-F6ED-455E-14CD-A05E91F4CE94}"/>
              </a:ext>
            </a:extLst>
          </p:cNvPr>
          <p:cNvSpPr txBox="1">
            <a:spLocks noChangeArrowheads="1"/>
          </p:cNvSpPr>
          <p:nvPr/>
        </p:nvSpPr>
        <p:spPr bwMode="auto">
          <a:xfrm>
            <a:off x="714375" y="587375"/>
            <a:ext cx="7848600" cy="2308225"/>
          </a:xfrm>
          <a:prstGeom prst="rect">
            <a:avLst/>
          </a:prstGeom>
          <a:solidFill>
            <a:srgbClr val="FFFF99"/>
          </a:solidFill>
          <a:ln w="38100">
            <a:solidFill>
              <a:srgbClr val="C00000"/>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			  Japanese Weather</a:t>
            </a:r>
          </a:p>
          <a:p>
            <a:pPr eaLnBrk="1" hangingPunct="1"/>
            <a:endParaRPr lang="en-US" altLang="en-US" sz="1600" b="1"/>
          </a:p>
          <a:p>
            <a:pPr eaLnBrk="1" hangingPunct="1"/>
            <a:r>
              <a:rPr lang="en-US" altLang="en-US" sz="1600" b="1"/>
              <a:t>In Japan, there are four distinct seasons, or </a:t>
            </a:r>
            <a:r>
              <a:rPr lang="en-US" altLang="en-US" sz="1600" b="1" i="1"/>
              <a:t>shiki</a:t>
            </a:r>
            <a:r>
              <a:rPr lang="en-US" altLang="en-US" sz="1600" b="1"/>
              <a:t>. In most parts of Japan, spring is a beautiful time when the cherry blossoms bloom. People eat picnics under the trees and spend time outdoors. Summer is generally hot and humid, but people like to go to the beach. Fall is cooler. The leaves turn many bright colors, and people like to see the changing colors. Winter is quite cold in most areas, but snow sports and activities are popular. The four seasons are separate, but each is fun in its own way. </a:t>
            </a:r>
            <a:endParaRPr lang="en-US" altLang="en-US" sz="1600"/>
          </a:p>
        </p:txBody>
      </p:sp>
      <p:pic>
        <p:nvPicPr>
          <p:cNvPr id="16401" name="Picture 2">
            <a:extLst>
              <a:ext uri="{FF2B5EF4-FFF2-40B4-BE49-F238E27FC236}">
                <a16:creationId xmlns:a16="http://schemas.microsoft.com/office/drawing/2014/main" id="{381E459E-9AF2-0BFC-7DB3-0F166D5EDE4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350" y="57150"/>
            <a:ext cx="14970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3">
            <a:extLst>
              <a:ext uri="{FF2B5EF4-FFF2-40B4-BE49-F238E27FC236}">
                <a16:creationId xmlns:a16="http://schemas.microsoft.com/office/drawing/2014/main" id="{FFA4C6F3-ACB2-DA34-8320-7AE45CE2B42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8475" y="130175"/>
            <a:ext cx="889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Text Box 7">
            <a:extLst>
              <a:ext uri="{FF2B5EF4-FFF2-40B4-BE49-F238E27FC236}">
                <a16:creationId xmlns:a16="http://schemas.microsoft.com/office/drawing/2014/main" id="{A67F49F7-2DBF-54DA-1BE8-8BB8D0DA169A}"/>
              </a:ext>
            </a:extLst>
          </p:cNvPr>
          <p:cNvSpPr txBox="1">
            <a:spLocks noChangeArrowheads="1"/>
          </p:cNvSpPr>
          <p:nvPr/>
        </p:nvSpPr>
        <p:spPr bwMode="auto">
          <a:xfrm>
            <a:off x="654050" y="2957513"/>
            <a:ext cx="3984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a:t>
            </a:r>
            <a:r>
              <a:rPr lang="en-US" altLang="en-US" sz="1600"/>
              <a:t> What can you </a:t>
            </a:r>
            <a:r>
              <a:rPr lang="en-US" altLang="en-US" sz="1600" b="1"/>
              <a:t>infer</a:t>
            </a:r>
            <a:r>
              <a:rPr lang="en-US" altLang="en-US" sz="1600"/>
              <a:t> about people who live in Japan?</a:t>
            </a:r>
          </a:p>
        </p:txBody>
      </p:sp>
      <p:sp>
        <p:nvSpPr>
          <p:cNvPr id="11" name="AutoShape 8">
            <a:hlinkClick r:id="rId8" action="ppaction://hlinksldjump" highlightClick="1">
              <a:snd r:embed="rId9" name="Correct Answer.wav"/>
            </a:hlinkClick>
            <a:extLst>
              <a:ext uri="{FF2B5EF4-FFF2-40B4-BE49-F238E27FC236}">
                <a16:creationId xmlns:a16="http://schemas.microsoft.com/office/drawing/2014/main" id="{D7AD28BD-32DA-4602-DD5D-8DD025CDD538}"/>
              </a:ext>
            </a:extLst>
          </p:cNvPr>
          <p:cNvSpPr>
            <a:spLocks noChangeArrowheads="1"/>
          </p:cNvSpPr>
          <p:nvPr/>
        </p:nvSpPr>
        <p:spPr bwMode="auto">
          <a:xfrm>
            <a:off x="1524000" y="3557588"/>
            <a:ext cx="2857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buFontTx/>
              <a:buAutoNum type="alphaUcPeriod"/>
              <a:defRPr/>
            </a:pPr>
            <a:r>
              <a:rPr lang="en-US" sz="1400" b="1" dirty="0">
                <a:latin typeface="Arial" pitchFamily="34" charset="0"/>
                <a:cs typeface="Arial" pitchFamily="34" charset="0"/>
              </a:rPr>
              <a:t>They enjoy being outdoors </a:t>
            </a:r>
          </a:p>
          <a:p>
            <a:pPr>
              <a:defRPr/>
            </a:pPr>
            <a:r>
              <a:rPr lang="en-US" sz="1400" b="1" dirty="0">
                <a:latin typeface="Arial" pitchFamily="34" charset="0"/>
                <a:cs typeface="Arial" pitchFamily="34" charset="0"/>
              </a:rPr>
              <a:t>in different types of weather</a:t>
            </a:r>
            <a:r>
              <a:rPr lang="en-US" sz="1400" dirty="0">
                <a:latin typeface="Arial" pitchFamily="34" charset="0"/>
                <a:cs typeface="Arial" pitchFamily="34" charset="0"/>
              </a:rPr>
              <a:t>.</a:t>
            </a:r>
          </a:p>
        </p:txBody>
      </p:sp>
      <p:sp>
        <p:nvSpPr>
          <p:cNvPr id="12" name="AutoShape 9">
            <a:hlinkClick r:id="" action="ppaction://noaction" highlightClick="1">
              <a:snd r:embed="rId10" name="Incorrect Answer.wav"/>
            </a:hlinkClick>
            <a:extLst>
              <a:ext uri="{FF2B5EF4-FFF2-40B4-BE49-F238E27FC236}">
                <a16:creationId xmlns:a16="http://schemas.microsoft.com/office/drawing/2014/main" id="{7840708C-9BBE-0C68-A0C5-E326471FAC7F}"/>
              </a:ext>
            </a:extLst>
          </p:cNvPr>
          <p:cNvSpPr>
            <a:spLocks noChangeArrowheads="1"/>
          </p:cNvSpPr>
          <p:nvPr/>
        </p:nvSpPr>
        <p:spPr bwMode="auto">
          <a:xfrm>
            <a:off x="1524000" y="4167188"/>
            <a:ext cx="2857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They like summer more </a:t>
            </a:r>
          </a:p>
          <a:p>
            <a:pPr>
              <a:defRPr/>
            </a:pPr>
            <a:r>
              <a:rPr lang="en-US" sz="1400" b="1" dirty="0">
                <a:latin typeface="Arial" pitchFamily="34" charset="0"/>
                <a:cs typeface="Arial" pitchFamily="34" charset="0"/>
              </a:rPr>
              <a:t>than winter</a:t>
            </a:r>
            <a:r>
              <a:rPr lang="en-US" sz="1400" dirty="0">
                <a:latin typeface="Arial" pitchFamily="34" charset="0"/>
                <a:cs typeface="Arial" pitchFamily="34" charset="0"/>
              </a:rPr>
              <a:t>.</a:t>
            </a:r>
          </a:p>
        </p:txBody>
      </p:sp>
      <p:sp>
        <p:nvSpPr>
          <p:cNvPr id="13" name="AutoShape 10">
            <a:hlinkClick r:id="" action="ppaction://noaction" highlightClick="1">
              <a:snd r:embed="rId10" name="Incorrect Answer.wav"/>
            </a:hlinkClick>
            <a:extLst>
              <a:ext uri="{FF2B5EF4-FFF2-40B4-BE49-F238E27FC236}">
                <a16:creationId xmlns:a16="http://schemas.microsoft.com/office/drawing/2014/main" id="{2D234C30-098E-5935-A0B6-6E16074CDD62}"/>
              </a:ext>
            </a:extLst>
          </p:cNvPr>
          <p:cNvSpPr>
            <a:spLocks noChangeArrowheads="1"/>
          </p:cNvSpPr>
          <p:nvPr/>
        </p:nvSpPr>
        <p:spPr bwMode="auto">
          <a:xfrm>
            <a:off x="1524000" y="4776788"/>
            <a:ext cx="2857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They are afraid of changing </a:t>
            </a:r>
          </a:p>
          <a:p>
            <a:pPr>
              <a:defRPr/>
            </a:pPr>
            <a:r>
              <a:rPr lang="en-US" sz="1400" b="1" dirty="0">
                <a:latin typeface="Arial" pitchFamily="34" charset="0"/>
                <a:cs typeface="Arial" pitchFamily="34" charset="0"/>
              </a:rPr>
              <a:t>weather.</a:t>
            </a:r>
          </a:p>
        </p:txBody>
      </p:sp>
      <p:sp>
        <p:nvSpPr>
          <p:cNvPr id="14" name="AutoShape 11">
            <a:hlinkClick r:id="" action="ppaction://noaction" highlightClick="1">
              <a:snd r:embed="rId10" name="Incorrect Answer.wav"/>
            </a:hlinkClick>
            <a:extLst>
              <a:ext uri="{FF2B5EF4-FFF2-40B4-BE49-F238E27FC236}">
                <a16:creationId xmlns:a16="http://schemas.microsoft.com/office/drawing/2014/main" id="{6642DE35-E325-4EDD-ACBE-0E384CF34328}"/>
              </a:ext>
            </a:extLst>
          </p:cNvPr>
          <p:cNvSpPr>
            <a:spLocks noChangeArrowheads="1"/>
          </p:cNvSpPr>
          <p:nvPr/>
        </p:nvSpPr>
        <p:spPr bwMode="auto">
          <a:xfrm>
            <a:off x="1524000" y="5386388"/>
            <a:ext cx="28575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They don’t like the four </a:t>
            </a:r>
          </a:p>
          <a:p>
            <a:pPr>
              <a:defRPr/>
            </a:pPr>
            <a:r>
              <a:rPr lang="en-US" sz="1400" b="1" dirty="0">
                <a:latin typeface="Arial" pitchFamily="34" charset="0"/>
                <a:cs typeface="Arial" pitchFamily="34" charset="0"/>
              </a:rPr>
              <a:t>seasons</a:t>
            </a:r>
            <a:r>
              <a:rPr lang="en-US" sz="1400" dirty="0">
                <a:latin typeface="Arial" pitchFamily="34" charset="0"/>
                <a:cs typeface="Arial" pitchFamily="34" charset="0"/>
              </a:rPr>
              <a:t>.</a:t>
            </a:r>
          </a:p>
        </p:txBody>
      </p:sp>
      <p:sp>
        <p:nvSpPr>
          <p:cNvPr id="16400" name="Text Box 12">
            <a:extLst>
              <a:ext uri="{FF2B5EF4-FFF2-40B4-BE49-F238E27FC236}">
                <a16:creationId xmlns:a16="http://schemas.microsoft.com/office/drawing/2014/main" id="{A4170F9E-1442-9E2B-DC59-C7212B0F043C}"/>
              </a:ext>
            </a:extLst>
          </p:cNvPr>
          <p:cNvSpPr txBox="1">
            <a:spLocks noChangeArrowheads="1"/>
          </p:cNvSpPr>
          <p:nvPr/>
        </p:nvSpPr>
        <p:spPr bwMode="auto">
          <a:xfrm>
            <a:off x="5122863" y="2895600"/>
            <a:ext cx="4089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a:t>
            </a:r>
            <a:r>
              <a:rPr lang="en-US" altLang="en-US" sz="1600"/>
              <a:t> By whom can you </a:t>
            </a:r>
            <a:r>
              <a:rPr lang="en-US" altLang="en-US" sz="1600" b="1"/>
              <a:t>infer</a:t>
            </a:r>
            <a:r>
              <a:rPr lang="en-US" altLang="en-US" sz="1600"/>
              <a:t> this paragraph</a:t>
            </a:r>
          </a:p>
          <a:p>
            <a:pPr eaLnBrk="1" hangingPunct="1"/>
            <a:r>
              <a:rPr lang="en-US" altLang="en-US" sz="1600"/>
              <a:t> was written?</a:t>
            </a:r>
          </a:p>
        </p:txBody>
      </p:sp>
      <p:sp>
        <p:nvSpPr>
          <p:cNvPr id="16" name="AutoShape 13">
            <a:hlinkClick r:id="" action="ppaction://noaction" highlightClick="1">
              <a:snd r:embed="rId10" name="Incorrect Answer.wav"/>
            </a:hlinkClick>
            <a:extLst>
              <a:ext uri="{FF2B5EF4-FFF2-40B4-BE49-F238E27FC236}">
                <a16:creationId xmlns:a16="http://schemas.microsoft.com/office/drawing/2014/main" id="{8DF4CC93-FDCB-8EE8-6701-10EAF546B7E2}"/>
              </a:ext>
            </a:extLst>
          </p:cNvPr>
          <p:cNvSpPr>
            <a:spLocks noChangeArrowheads="1"/>
          </p:cNvSpPr>
          <p:nvPr/>
        </p:nvSpPr>
        <p:spPr bwMode="auto">
          <a:xfrm>
            <a:off x="5376863" y="3481388"/>
            <a:ext cx="3390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a:t>
            </a:r>
            <a:r>
              <a:rPr lang="en-US" sz="1400" dirty="0">
                <a:latin typeface="Arial" pitchFamily="34" charset="0"/>
                <a:cs typeface="Arial" pitchFamily="34" charset="0"/>
              </a:rPr>
              <a:t> </a:t>
            </a:r>
            <a:r>
              <a:rPr lang="en-US" sz="1400" b="1" dirty="0">
                <a:latin typeface="Arial" pitchFamily="34" charset="0"/>
                <a:cs typeface="Arial" pitchFamily="34" charset="0"/>
              </a:rPr>
              <a:t>brand-new resident of Japan</a:t>
            </a:r>
          </a:p>
        </p:txBody>
      </p:sp>
      <p:sp>
        <p:nvSpPr>
          <p:cNvPr id="17" name="AutoShape 14">
            <a:hlinkClick r:id="rId11" action="ppaction://hlinksldjump" highlightClick="1">
              <a:snd r:embed="rId9" name="Correct Answer.wav"/>
            </a:hlinkClick>
            <a:extLst>
              <a:ext uri="{FF2B5EF4-FFF2-40B4-BE49-F238E27FC236}">
                <a16:creationId xmlns:a16="http://schemas.microsoft.com/office/drawing/2014/main" id="{04F41C62-0FAC-8C63-C48A-474A99BE5373}"/>
              </a:ext>
            </a:extLst>
          </p:cNvPr>
          <p:cNvSpPr>
            <a:spLocks noChangeArrowheads="1"/>
          </p:cNvSpPr>
          <p:nvPr/>
        </p:nvSpPr>
        <p:spPr bwMode="auto">
          <a:xfrm>
            <a:off x="5376863" y="4090988"/>
            <a:ext cx="3390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Someone who knows Japan well</a:t>
            </a:r>
          </a:p>
        </p:txBody>
      </p:sp>
      <p:sp>
        <p:nvSpPr>
          <p:cNvPr id="18" name="AutoShape 15">
            <a:hlinkClick r:id="" action="ppaction://noaction" highlightClick="1">
              <a:snd r:embed="rId10" name="Incorrect Answer.wav"/>
            </a:hlinkClick>
            <a:extLst>
              <a:ext uri="{FF2B5EF4-FFF2-40B4-BE49-F238E27FC236}">
                <a16:creationId xmlns:a16="http://schemas.microsoft.com/office/drawing/2014/main" id="{D61ADA26-EF2A-6D41-27B9-C7A6B2F6EE8A}"/>
              </a:ext>
            </a:extLst>
          </p:cNvPr>
          <p:cNvSpPr>
            <a:spLocks noChangeArrowheads="1"/>
          </p:cNvSpPr>
          <p:nvPr/>
        </p:nvSpPr>
        <p:spPr bwMode="auto">
          <a:xfrm>
            <a:off x="5376863" y="4700588"/>
            <a:ext cx="3390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Someone who doesn’t like the </a:t>
            </a:r>
          </a:p>
          <a:p>
            <a:pPr marL="342900" indent="-342900">
              <a:defRPr/>
            </a:pPr>
            <a:r>
              <a:rPr lang="en-US" sz="1400" b="1" dirty="0">
                <a:latin typeface="Arial" pitchFamily="34" charset="0"/>
                <a:cs typeface="Arial" pitchFamily="34" charset="0"/>
              </a:rPr>
              <a:t>weather in Japan</a:t>
            </a:r>
          </a:p>
        </p:txBody>
      </p:sp>
      <p:sp>
        <p:nvSpPr>
          <p:cNvPr id="19" name="AutoShape 16">
            <a:hlinkClick r:id="" action="ppaction://noaction" highlightClick="1">
              <a:snd r:embed="rId10" name="Incorrect Answer.wav"/>
            </a:hlinkClick>
            <a:extLst>
              <a:ext uri="{FF2B5EF4-FFF2-40B4-BE49-F238E27FC236}">
                <a16:creationId xmlns:a16="http://schemas.microsoft.com/office/drawing/2014/main" id="{654AE6A8-151D-790B-3A9F-253541525E9D}"/>
              </a:ext>
            </a:extLst>
          </p:cNvPr>
          <p:cNvSpPr>
            <a:spLocks noChangeArrowheads="1"/>
          </p:cNvSpPr>
          <p:nvPr/>
        </p:nvSpPr>
        <p:spPr bwMode="auto">
          <a:xfrm>
            <a:off x="5376863" y="5310188"/>
            <a:ext cx="33909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Someone who likes all kinds </a:t>
            </a:r>
            <a:br>
              <a:rPr lang="en-US" sz="1400" b="1" dirty="0">
                <a:latin typeface="Arial" pitchFamily="34" charset="0"/>
                <a:cs typeface="Arial" pitchFamily="34" charset="0"/>
              </a:rPr>
            </a:br>
            <a:r>
              <a:rPr lang="en-US" sz="1400" b="1" dirty="0">
                <a:latin typeface="Arial" pitchFamily="34" charset="0"/>
                <a:cs typeface="Arial" pitchFamily="34" charset="0"/>
              </a:rPr>
              <a:t>of sports</a:t>
            </a:r>
          </a:p>
        </p:txBody>
      </p:sp>
      <p:sp>
        <p:nvSpPr>
          <p:cNvPr id="21" name="Footer Placeholder 3">
            <a:extLst>
              <a:ext uri="{FF2B5EF4-FFF2-40B4-BE49-F238E27FC236}">
                <a16:creationId xmlns:a16="http://schemas.microsoft.com/office/drawing/2014/main" id="{A5F658DC-D6D7-6A6E-CCC0-63ED528FA19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A55ED9FF-C197-F44B-B1D6-8E387A8C8F4B}"/>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D75150-613B-47F0-1EEA-BB16DB084809}"/>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16</a:t>
            </a:r>
          </a:p>
        </p:txBody>
      </p:sp>
      <p:pic>
        <p:nvPicPr>
          <p:cNvPr id="52227" name="Picture 3">
            <a:extLst>
              <a:ext uri="{FF2B5EF4-FFF2-40B4-BE49-F238E27FC236}">
                <a16:creationId xmlns:a16="http://schemas.microsoft.com/office/drawing/2014/main" id="{8DFCB0AA-A7D0-3899-6340-42B1DBC35CA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838200"/>
            <a:ext cx="26257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3" name="Group 207">
            <a:extLst>
              <a:ext uri="{FF2B5EF4-FFF2-40B4-BE49-F238E27FC236}">
                <a16:creationId xmlns:a16="http://schemas.microsoft.com/office/drawing/2014/main" id="{21E72415-AB2C-C617-2764-97BED4D95699}"/>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A991896D-05EE-261C-ABC8-1743A3C42016}"/>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7418" name="Picture 2">
              <a:extLst>
                <a:ext uri="{FF2B5EF4-FFF2-40B4-BE49-F238E27FC236}">
                  <a16:creationId xmlns:a16="http://schemas.microsoft.com/office/drawing/2014/main" id="{BAE379D1-DC3A-4159-0DF2-630D4E2E57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previousslide" highlightClick="1"/>
            <a:extLst>
              <a:ext uri="{FF2B5EF4-FFF2-40B4-BE49-F238E27FC236}">
                <a16:creationId xmlns:a16="http://schemas.microsoft.com/office/drawing/2014/main" id="{59B777CB-F8C6-5807-F4C1-70F53D53343F}"/>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7412" name="TextBox 18">
            <a:extLst>
              <a:ext uri="{FF2B5EF4-FFF2-40B4-BE49-F238E27FC236}">
                <a16:creationId xmlns:a16="http://schemas.microsoft.com/office/drawing/2014/main" id="{B6AE2808-AE43-D5CE-ED0F-4E9F763EEEA3}"/>
              </a:ext>
            </a:extLst>
          </p:cNvPr>
          <p:cNvSpPr txBox="1">
            <a:spLocks noChangeArrowheads="1"/>
          </p:cNvSpPr>
          <p:nvPr/>
        </p:nvSpPr>
        <p:spPr bwMode="auto">
          <a:xfrm>
            <a:off x="3505200" y="572611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#4</a:t>
            </a:r>
          </a:p>
        </p:txBody>
      </p:sp>
      <p:sp>
        <p:nvSpPr>
          <p:cNvPr id="10" name="Footer Placeholder 3">
            <a:extLst>
              <a:ext uri="{FF2B5EF4-FFF2-40B4-BE49-F238E27FC236}">
                <a16:creationId xmlns:a16="http://schemas.microsoft.com/office/drawing/2014/main" id="{247068C1-E302-B7A0-C31A-706B3D3CA7C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1000" fill="hold"/>
                                        <p:tgtEl>
                                          <p:spTgt spid="52227"/>
                                        </p:tgtEl>
                                        <p:attrNameLst>
                                          <p:attrName>ppt_w</p:attrName>
                                        </p:attrNameLst>
                                      </p:cBhvr>
                                      <p:tavLst>
                                        <p:tav tm="0">
                                          <p:val>
                                            <p:fltVal val="0"/>
                                          </p:val>
                                        </p:tav>
                                        <p:tav tm="100000">
                                          <p:val>
                                            <p:strVal val="#ppt_w"/>
                                          </p:val>
                                        </p:tav>
                                      </p:tavLst>
                                    </p:anim>
                                    <p:anim calcmode="lin" valueType="num">
                                      <p:cBhvr>
                                        <p:cTn id="8" dur="1000" fill="hold"/>
                                        <p:tgtEl>
                                          <p:spTgt spid="52227"/>
                                        </p:tgtEl>
                                        <p:attrNameLst>
                                          <p:attrName>ppt_h</p:attrName>
                                        </p:attrNameLst>
                                      </p:cBhvr>
                                      <p:tavLst>
                                        <p:tav tm="0">
                                          <p:val>
                                            <p:fltVal val="0"/>
                                          </p:val>
                                        </p:tav>
                                        <p:tav tm="100000">
                                          <p:val>
                                            <p:strVal val="#ppt_h"/>
                                          </p:val>
                                        </p:tav>
                                      </p:tavLst>
                                    </p:anim>
                                    <p:anim calcmode="lin" valueType="num">
                                      <p:cBhvr>
                                        <p:cTn id="9" dur="1000" fill="hold"/>
                                        <p:tgtEl>
                                          <p:spTgt spid="52227"/>
                                        </p:tgtEl>
                                        <p:attrNameLst>
                                          <p:attrName>style.rotation</p:attrName>
                                        </p:attrNameLst>
                                      </p:cBhvr>
                                      <p:tavLst>
                                        <p:tav tm="0">
                                          <p:val>
                                            <p:fltVal val="360"/>
                                          </p:val>
                                        </p:tav>
                                        <p:tav tm="100000">
                                          <p:val>
                                            <p:fltVal val="0"/>
                                          </p:val>
                                        </p:tav>
                                      </p:tavLst>
                                    </p:anim>
                                    <p:animEffect transition="in" filter="fade">
                                      <p:cBhvr>
                                        <p:cTn id="10" dur="1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D8998874-A9B0-28D4-9506-9FA0217457BF}"/>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703DC5-7390-CCF9-07D7-31C7A9C4FC65}"/>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17</a:t>
            </a:r>
          </a:p>
        </p:txBody>
      </p:sp>
      <p:sp>
        <p:nvSpPr>
          <p:cNvPr id="18436" name="TextBox 18">
            <a:extLst>
              <a:ext uri="{FF2B5EF4-FFF2-40B4-BE49-F238E27FC236}">
                <a16:creationId xmlns:a16="http://schemas.microsoft.com/office/drawing/2014/main" id="{47D7E8B6-BB9D-15E8-0515-F44FE11EB498}"/>
              </a:ext>
            </a:extLst>
          </p:cNvPr>
          <p:cNvSpPr txBox="1">
            <a:spLocks noChangeArrowheads="1"/>
          </p:cNvSpPr>
          <p:nvPr/>
        </p:nvSpPr>
        <p:spPr bwMode="auto">
          <a:xfrm>
            <a:off x="4064000" y="5715000"/>
            <a:ext cx="309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Next Slide</a:t>
            </a:r>
          </a:p>
        </p:txBody>
      </p:sp>
      <p:sp>
        <p:nvSpPr>
          <p:cNvPr id="20" name="Action Button: Forward or Next 19">
            <a:hlinkClick r:id="" action="ppaction://hlinkshowjump?jump=nextslide" highlightClick="1"/>
            <a:extLst>
              <a:ext uri="{FF2B5EF4-FFF2-40B4-BE49-F238E27FC236}">
                <a16:creationId xmlns:a16="http://schemas.microsoft.com/office/drawing/2014/main" id="{CCCBA5D8-B96A-4492-64A3-CFC365CEFD79}"/>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grpSp>
        <p:nvGrpSpPr>
          <p:cNvPr id="18438" name="Group 207">
            <a:extLst>
              <a:ext uri="{FF2B5EF4-FFF2-40B4-BE49-F238E27FC236}">
                <a16:creationId xmlns:a16="http://schemas.microsoft.com/office/drawing/2014/main" id="{A99002AC-A6B8-FD82-4667-043C2876AF40}"/>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123EAFA8-9CE3-5667-7155-D447A1E3C580}"/>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8442" name="Picture 2">
              <a:extLst>
                <a:ext uri="{FF2B5EF4-FFF2-40B4-BE49-F238E27FC236}">
                  <a16:creationId xmlns:a16="http://schemas.microsoft.com/office/drawing/2014/main" id="{D476A17C-59CE-C087-F651-11EBA715076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0" name="Picture 2">
            <a:extLst>
              <a:ext uri="{FF2B5EF4-FFF2-40B4-BE49-F238E27FC236}">
                <a16:creationId xmlns:a16="http://schemas.microsoft.com/office/drawing/2014/main" id="{6D523E4E-593D-A81A-0929-A9FA047B03E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609600"/>
            <a:ext cx="24384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54F5E381-7359-9BD2-FE97-DAF179124C2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slide(fromBottom)">
                                      <p:cBhvr>
                                        <p:cTn id="7" dur="10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Content Placeholder 5">
            <a:extLst>
              <a:ext uri="{FF2B5EF4-FFF2-40B4-BE49-F238E27FC236}">
                <a16:creationId xmlns:a16="http://schemas.microsoft.com/office/drawing/2014/main" id="{30C2FA28-6649-4F19-2B20-5645F1B6C9F9}"/>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734438-C2B3-9276-C71C-D307522BEFFD}"/>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18</a:t>
            </a:r>
          </a:p>
        </p:txBody>
      </p:sp>
      <p:sp>
        <p:nvSpPr>
          <p:cNvPr id="109" name="Rectangle 108">
            <a:extLst>
              <a:ext uri="{FF2B5EF4-FFF2-40B4-BE49-F238E27FC236}">
                <a16:creationId xmlns:a16="http://schemas.microsoft.com/office/drawing/2014/main" id="{EA8105D6-80B3-443D-F32C-F53BE7A0FE44}"/>
              </a:ext>
            </a:extLst>
          </p:cNvPr>
          <p:cNvSpPr/>
          <p:nvPr/>
        </p:nvSpPr>
        <p:spPr>
          <a:xfrm>
            <a:off x="457200" y="152400"/>
            <a:ext cx="8458200" cy="2678113"/>
          </a:xfrm>
          <a:prstGeom prst="rect">
            <a:avLst/>
          </a:prstGeom>
        </p:spPr>
        <p:txBody>
          <a:bodyPr>
            <a:spAutoFit/>
          </a:bodyPr>
          <a:lstStyle/>
          <a:p>
            <a:pPr algn="ctr">
              <a:defRPr/>
            </a:pPr>
            <a:endParaRPr lang="en-US" sz="2800" b="1" i="1" dirty="0">
              <a:solidFill>
                <a:srgbClr val="000000"/>
              </a:solidFill>
              <a:effectLst>
                <a:outerShdw blurRad="38100" dist="38100" dir="2700000" algn="tl">
                  <a:srgbClr val="C0C0C0"/>
                </a:outerShdw>
              </a:effectLst>
              <a:latin typeface="Arial" charset="0"/>
            </a:endParaRPr>
          </a:p>
          <a:p>
            <a:pPr algn="ctr">
              <a:defRPr/>
            </a:pPr>
            <a:r>
              <a:rPr lang="en-US" sz="2800" b="1" i="1" dirty="0">
                <a:solidFill>
                  <a:srgbClr val="000000"/>
                </a:solidFill>
                <a:effectLst>
                  <a:outerShdw blurRad="38100" dist="38100" dir="2700000" algn="tl">
                    <a:srgbClr val="C0C0C0"/>
                  </a:outerShdw>
                </a:effectLst>
                <a:latin typeface="Arial" charset="0"/>
              </a:rPr>
              <a:t>Congratulations!</a:t>
            </a:r>
          </a:p>
          <a:p>
            <a:pPr algn="ctr">
              <a:defRPr/>
            </a:pPr>
            <a:r>
              <a:rPr lang="en-US" sz="2800" b="1" i="1" dirty="0">
                <a:solidFill>
                  <a:srgbClr val="000000"/>
                </a:solidFill>
                <a:effectLst>
                  <a:outerShdw blurRad="38100" dist="38100" dir="2700000" algn="tl">
                    <a:srgbClr val="C0C0C0"/>
                  </a:outerShdw>
                </a:effectLst>
                <a:latin typeface="Arial" charset="0"/>
              </a:rPr>
              <a:t>You have successfully completed the </a:t>
            </a:r>
          </a:p>
          <a:p>
            <a:pPr algn="ctr">
              <a:defRPr/>
            </a:pPr>
            <a:r>
              <a:rPr lang="en-US" sz="2800" b="1" i="1" dirty="0">
                <a:solidFill>
                  <a:srgbClr val="000000"/>
                </a:solidFill>
                <a:effectLst>
                  <a:outerShdw blurRad="38100" dist="38100" dir="2700000" algn="tl">
                    <a:srgbClr val="C0C0C0"/>
                  </a:outerShdw>
                </a:effectLst>
                <a:latin typeface="Arial" charset="0"/>
              </a:rPr>
              <a:t>Seminole State College - ELS Department’s</a:t>
            </a:r>
          </a:p>
          <a:p>
            <a:pPr algn="ctr">
              <a:defRPr/>
            </a:pPr>
            <a:r>
              <a:rPr lang="en-US" sz="2800" b="1" i="1" dirty="0">
                <a:solidFill>
                  <a:srgbClr val="C00000"/>
                </a:solidFill>
                <a:latin typeface="Arial Black" pitchFamily="34" charset="0"/>
              </a:rPr>
              <a:t>Inferences (Drawing Logical Conclusions) </a:t>
            </a:r>
            <a:r>
              <a:rPr lang="en-US" sz="2800" b="1" i="1" dirty="0">
                <a:solidFill>
                  <a:srgbClr val="000000"/>
                </a:solidFill>
                <a:effectLst>
                  <a:outerShdw blurRad="38100" dist="38100" dir="2700000" algn="tl">
                    <a:srgbClr val="C0C0C0"/>
                  </a:outerShdw>
                </a:effectLst>
                <a:latin typeface="Arial" charset="0"/>
              </a:rPr>
              <a:t>Tutorial!</a:t>
            </a:r>
            <a:endParaRPr lang="en-US" sz="2800" dirty="0">
              <a:latin typeface="Arial" charset="0"/>
            </a:endParaRPr>
          </a:p>
        </p:txBody>
      </p:sp>
      <p:grpSp>
        <p:nvGrpSpPr>
          <p:cNvPr id="19460" name="Group 249">
            <a:extLst>
              <a:ext uri="{FF2B5EF4-FFF2-40B4-BE49-F238E27FC236}">
                <a16:creationId xmlns:a16="http://schemas.microsoft.com/office/drawing/2014/main" id="{4036B378-4A5F-A908-B0BA-E00FEC285029}"/>
              </a:ext>
              <a:ext uri="{C183D7F6-B498-43B3-948B-1728B52AA6E4}">
                <adec:decorative xmlns:adec="http://schemas.microsoft.com/office/drawing/2017/decorative" val="1"/>
              </a:ext>
            </a:extLst>
          </p:cNvPr>
          <p:cNvGrpSpPr>
            <a:grpSpLocks/>
          </p:cNvGrpSpPr>
          <p:nvPr/>
        </p:nvGrpSpPr>
        <p:grpSpPr bwMode="auto">
          <a:xfrm>
            <a:off x="3298825" y="2605088"/>
            <a:ext cx="2725738" cy="2428875"/>
            <a:chOff x="1554" y="642"/>
            <a:chExt cx="2185" cy="2220"/>
          </a:xfrm>
        </p:grpSpPr>
        <p:sp>
          <p:nvSpPr>
            <p:cNvPr id="19466" name="Freeform 67">
              <a:extLst>
                <a:ext uri="{FF2B5EF4-FFF2-40B4-BE49-F238E27FC236}">
                  <a16:creationId xmlns:a16="http://schemas.microsoft.com/office/drawing/2014/main" id="{2FF8C0D8-4428-B2C7-75CA-3E5269EF9581}"/>
                </a:ext>
              </a:extLst>
            </p:cNvPr>
            <p:cNvSpPr>
              <a:spLocks/>
            </p:cNvSpPr>
            <p:nvPr/>
          </p:nvSpPr>
          <p:spPr bwMode="auto">
            <a:xfrm>
              <a:off x="1616" y="908"/>
              <a:ext cx="2123" cy="1575"/>
            </a:xfrm>
            <a:custGeom>
              <a:avLst/>
              <a:gdLst>
                <a:gd name="T0" fmla="*/ 0 w 2123"/>
                <a:gd name="T1" fmla="*/ 0 h 1575"/>
                <a:gd name="T2" fmla="*/ 35 w 2123"/>
                <a:gd name="T3" fmla="*/ 1079 h 1575"/>
                <a:gd name="T4" fmla="*/ 38 w 2123"/>
                <a:gd name="T5" fmla="*/ 1081 h 1575"/>
                <a:gd name="T6" fmla="*/ 51 w 2123"/>
                <a:gd name="T7" fmla="*/ 1089 h 1575"/>
                <a:gd name="T8" fmla="*/ 68 w 2123"/>
                <a:gd name="T9" fmla="*/ 1101 h 1575"/>
                <a:gd name="T10" fmla="*/ 93 w 2123"/>
                <a:gd name="T11" fmla="*/ 1117 h 1575"/>
                <a:gd name="T12" fmla="*/ 124 w 2123"/>
                <a:gd name="T13" fmla="*/ 1137 h 1575"/>
                <a:gd name="T14" fmla="*/ 162 w 2123"/>
                <a:gd name="T15" fmla="*/ 1160 h 1575"/>
                <a:gd name="T16" fmla="*/ 205 w 2123"/>
                <a:gd name="T17" fmla="*/ 1185 h 1575"/>
                <a:gd name="T18" fmla="*/ 254 w 2123"/>
                <a:gd name="T19" fmla="*/ 1213 h 1575"/>
                <a:gd name="T20" fmla="*/ 306 w 2123"/>
                <a:gd name="T21" fmla="*/ 1242 h 1575"/>
                <a:gd name="T22" fmla="*/ 364 w 2123"/>
                <a:gd name="T23" fmla="*/ 1273 h 1575"/>
                <a:gd name="T24" fmla="*/ 426 w 2123"/>
                <a:gd name="T25" fmla="*/ 1304 h 1575"/>
                <a:gd name="T26" fmla="*/ 491 w 2123"/>
                <a:gd name="T27" fmla="*/ 1336 h 1575"/>
                <a:gd name="T28" fmla="*/ 561 w 2123"/>
                <a:gd name="T29" fmla="*/ 1368 h 1575"/>
                <a:gd name="T30" fmla="*/ 633 w 2123"/>
                <a:gd name="T31" fmla="*/ 1398 h 1575"/>
                <a:gd name="T32" fmla="*/ 708 w 2123"/>
                <a:gd name="T33" fmla="*/ 1428 h 1575"/>
                <a:gd name="T34" fmla="*/ 786 w 2123"/>
                <a:gd name="T35" fmla="*/ 1457 h 1575"/>
                <a:gd name="T36" fmla="*/ 865 w 2123"/>
                <a:gd name="T37" fmla="*/ 1483 h 1575"/>
                <a:gd name="T38" fmla="*/ 947 w 2123"/>
                <a:gd name="T39" fmla="*/ 1508 h 1575"/>
                <a:gd name="T40" fmla="*/ 1030 w 2123"/>
                <a:gd name="T41" fmla="*/ 1529 h 1575"/>
                <a:gd name="T42" fmla="*/ 1113 w 2123"/>
                <a:gd name="T43" fmla="*/ 1547 h 1575"/>
                <a:gd name="T44" fmla="*/ 1197 w 2123"/>
                <a:gd name="T45" fmla="*/ 1560 h 1575"/>
                <a:gd name="T46" fmla="*/ 1282 w 2123"/>
                <a:gd name="T47" fmla="*/ 1570 h 1575"/>
                <a:gd name="T48" fmla="*/ 1367 w 2123"/>
                <a:gd name="T49" fmla="*/ 1575 h 1575"/>
                <a:gd name="T50" fmla="*/ 1450 w 2123"/>
                <a:gd name="T51" fmla="*/ 1575 h 1575"/>
                <a:gd name="T52" fmla="*/ 1533 w 2123"/>
                <a:gd name="T53" fmla="*/ 1568 h 1575"/>
                <a:gd name="T54" fmla="*/ 1616 w 2123"/>
                <a:gd name="T55" fmla="*/ 1556 h 1575"/>
                <a:gd name="T56" fmla="*/ 1696 w 2123"/>
                <a:gd name="T57" fmla="*/ 1538 h 1575"/>
                <a:gd name="T58" fmla="*/ 1774 w 2123"/>
                <a:gd name="T59" fmla="*/ 1511 h 1575"/>
                <a:gd name="T60" fmla="*/ 1850 w 2123"/>
                <a:gd name="T61" fmla="*/ 1477 h 1575"/>
                <a:gd name="T62" fmla="*/ 1924 w 2123"/>
                <a:gd name="T63" fmla="*/ 1436 h 1575"/>
                <a:gd name="T64" fmla="*/ 1995 w 2123"/>
                <a:gd name="T65" fmla="*/ 1387 h 1575"/>
                <a:gd name="T66" fmla="*/ 2062 w 2123"/>
                <a:gd name="T67" fmla="*/ 1328 h 1575"/>
                <a:gd name="T68" fmla="*/ 2123 w 2123"/>
                <a:gd name="T69" fmla="*/ 31 h 1575"/>
                <a:gd name="T70" fmla="*/ 0 w 2123"/>
                <a:gd name="T71" fmla="*/ 0 h 1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23"/>
                <a:gd name="T109" fmla="*/ 0 h 1575"/>
                <a:gd name="T110" fmla="*/ 2123 w 2123"/>
                <a:gd name="T111" fmla="*/ 1575 h 15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23" h="1575">
                  <a:moveTo>
                    <a:pt x="0" y="0"/>
                  </a:moveTo>
                  <a:lnTo>
                    <a:pt x="35" y="1079"/>
                  </a:lnTo>
                  <a:lnTo>
                    <a:pt x="38" y="1081"/>
                  </a:lnTo>
                  <a:lnTo>
                    <a:pt x="51" y="1089"/>
                  </a:lnTo>
                  <a:lnTo>
                    <a:pt x="68" y="1101"/>
                  </a:lnTo>
                  <a:lnTo>
                    <a:pt x="93" y="1117"/>
                  </a:lnTo>
                  <a:lnTo>
                    <a:pt x="124" y="1137"/>
                  </a:lnTo>
                  <a:lnTo>
                    <a:pt x="162" y="1160"/>
                  </a:lnTo>
                  <a:lnTo>
                    <a:pt x="205" y="1185"/>
                  </a:lnTo>
                  <a:lnTo>
                    <a:pt x="254" y="1213"/>
                  </a:lnTo>
                  <a:lnTo>
                    <a:pt x="306" y="1242"/>
                  </a:lnTo>
                  <a:lnTo>
                    <a:pt x="364" y="1273"/>
                  </a:lnTo>
                  <a:lnTo>
                    <a:pt x="426" y="1304"/>
                  </a:lnTo>
                  <a:lnTo>
                    <a:pt x="491" y="1336"/>
                  </a:lnTo>
                  <a:lnTo>
                    <a:pt x="561" y="1368"/>
                  </a:lnTo>
                  <a:lnTo>
                    <a:pt x="633" y="1398"/>
                  </a:lnTo>
                  <a:lnTo>
                    <a:pt x="708" y="1428"/>
                  </a:lnTo>
                  <a:lnTo>
                    <a:pt x="786" y="1457"/>
                  </a:lnTo>
                  <a:lnTo>
                    <a:pt x="865" y="1483"/>
                  </a:lnTo>
                  <a:lnTo>
                    <a:pt x="947" y="1508"/>
                  </a:lnTo>
                  <a:lnTo>
                    <a:pt x="1030" y="1529"/>
                  </a:lnTo>
                  <a:lnTo>
                    <a:pt x="1113" y="1547"/>
                  </a:lnTo>
                  <a:lnTo>
                    <a:pt x="1197" y="1560"/>
                  </a:lnTo>
                  <a:lnTo>
                    <a:pt x="1282" y="1570"/>
                  </a:lnTo>
                  <a:lnTo>
                    <a:pt x="1367" y="1575"/>
                  </a:lnTo>
                  <a:lnTo>
                    <a:pt x="1450" y="1575"/>
                  </a:lnTo>
                  <a:lnTo>
                    <a:pt x="1533" y="1568"/>
                  </a:lnTo>
                  <a:lnTo>
                    <a:pt x="1616" y="1556"/>
                  </a:lnTo>
                  <a:lnTo>
                    <a:pt x="1696" y="1538"/>
                  </a:lnTo>
                  <a:lnTo>
                    <a:pt x="1774" y="1511"/>
                  </a:lnTo>
                  <a:lnTo>
                    <a:pt x="1850" y="1477"/>
                  </a:lnTo>
                  <a:lnTo>
                    <a:pt x="1924" y="1436"/>
                  </a:lnTo>
                  <a:lnTo>
                    <a:pt x="1995" y="1387"/>
                  </a:lnTo>
                  <a:lnTo>
                    <a:pt x="2062" y="1328"/>
                  </a:lnTo>
                  <a:lnTo>
                    <a:pt x="2123" y="31"/>
                  </a:lnTo>
                  <a:lnTo>
                    <a:pt x="0" y="0"/>
                  </a:lnTo>
                  <a:close/>
                </a:path>
              </a:pathLst>
            </a:custGeom>
            <a:solidFill>
              <a:srgbClr val="CCFF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7" name="Freeform 68">
              <a:extLst>
                <a:ext uri="{FF2B5EF4-FFF2-40B4-BE49-F238E27FC236}">
                  <a16:creationId xmlns:a16="http://schemas.microsoft.com/office/drawing/2014/main" id="{F57FD7D2-DA09-3B49-9B0B-A3D4268598C0}"/>
                </a:ext>
              </a:extLst>
            </p:cNvPr>
            <p:cNvSpPr>
              <a:spLocks/>
            </p:cNvSpPr>
            <p:nvPr/>
          </p:nvSpPr>
          <p:spPr bwMode="auto">
            <a:xfrm>
              <a:off x="3076" y="913"/>
              <a:ext cx="209" cy="202"/>
            </a:xfrm>
            <a:custGeom>
              <a:avLst/>
              <a:gdLst>
                <a:gd name="T0" fmla="*/ 55 w 209"/>
                <a:gd name="T1" fmla="*/ 0 h 202"/>
                <a:gd name="T2" fmla="*/ 52 w 209"/>
                <a:gd name="T3" fmla="*/ 2 h 202"/>
                <a:gd name="T4" fmla="*/ 52 w 209"/>
                <a:gd name="T5" fmla="*/ 6 h 202"/>
                <a:gd name="T6" fmla="*/ 27 w 209"/>
                <a:gd name="T7" fmla="*/ 26 h 202"/>
                <a:gd name="T8" fmla="*/ 26 w 209"/>
                <a:gd name="T9" fmla="*/ 21 h 202"/>
                <a:gd name="T10" fmla="*/ 20 w 209"/>
                <a:gd name="T11" fmla="*/ 19 h 202"/>
                <a:gd name="T12" fmla="*/ 20 w 209"/>
                <a:gd name="T13" fmla="*/ 19 h 202"/>
                <a:gd name="T14" fmla="*/ 19 w 209"/>
                <a:gd name="T15" fmla="*/ 19 h 202"/>
                <a:gd name="T16" fmla="*/ 6 w 209"/>
                <a:gd name="T17" fmla="*/ 16 h 202"/>
                <a:gd name="T18" fmla="*/ 5 w 209"/>
                <a:gd name="T19" fmla="*/ 16 h 202"/>
                <a:gd name="T20" fmla="*/ 5 w 209"/>
                <a:gd name="T21" fmla="*/ 17 h 202"/>
                <a:gd name="T22" fmla="*/ 5 w 209"/>
                <a:gd name="T23" fmla="*/ 18 h 202"/>
                <a:gd name="T24" fmla="*/ 6 w 209"/>
                <a:gd name="T25" fmla="*/ 18 h 202"/>
                <a:gd name="T26" fmla="*/ 14 w 209"/>
                <a:gd name="T27" fmla="*/ 20 h 202"/>
                <a:gd name="T28" fmla="*/ 14 w 209"/>
                <a:gd name="T29" fmla="*/ 21 h 202"/>
                <a:gd name="T30" fmla="*/ 1 w 209"/>
                <a:gd name="T31" fmla="*/ 19 h 202"/>
                <a:gd name="T32" fmla="*/ 1 w 209"/>
                <a:gd name="T33" fmla="*/ 19 h 202"/>
                <a:gd name="T34" fmla="*/ 0 w 209"/>
                <a:gd name="T35" fmla="*/ 19 h 202"/>
                <a:gd name="T36" fmla="*/ 1 w 209"/>
                <a:gd name="T37" fmla="*/ 20 h 202"/>
                <a:gd name="T38" fmla="*/ 1 w 209"/>
                <a:gd name="T39" fmla="*/ 21 h 202"/>
                <a:gd name="T40" fmla="*/ 13 w 209"/>
                <a:gd name="T41" fmla="*/ 24 h 202"/>
                <a:gd name="T42" fmla="*/ 13 w 209"/>
                <a:gd name="T43" fmla="*/ 24 h 202"/>
                <a:gd name="T44" fmla="*/ 13 w 209"/>
                <a:gd name="T45" fmla="*/ 24 h 202"/>
                <a:gd name="T46" fmla="*/ 13 w 209"/>
                <a:gd name="T47" fmla="*/ 24 h 202"/>
                <a:gd name="T48" fmla="*/ 3 w 209"/>
                <a:gd name="T49" fmla="*/ 22 h 202"/>
                <a:gd name="T50" fmla="*/ 3 w 209"/>
                <a:gd name="T51" fmla="*/ 22 h 202"/>
                <a:gd name="T52" fmla="*/ 1 w 209"/>
                <a:gd name="T53" fmla="*/ 22 h 202"/>
                <a:gd name="T54" fmla="*/ 3 w 209"/>
                <a:gd name="T55" fmla="*/ 24 h 202"/>
                <a:gd name="T56" fmla="*/ 3 w 209"/>
                <a:gd name="T57" fmla="*/ 25 h 202"/>
                <a:gd name="T58" fmla="*/ 13 w 209"/>
                <a:gd name="T59" fmla="*/ 27 h 202"/>
                <a:gd name="T60" fmla="*/ 13 w 209"/>
                <a:gd name="T61" fmla="*/ 27 h 202"/>
                <a:gd name="T62" fmla="*/ 5 w 209"/>
                <a:gd name="T63" fmla="*/ 25 h 202"/>
                <a:gd name="T64" fmla="*/ 4 w 209"/>
                <a:gd name="T65" fmla="*/ 25 h 202"/>
                <a:gd name="T66" fmla="*/ 3 w 209"/>
                <a:gd name="T67" fmla="*/ 26 h 202"/>
                <a:gd name="T68" fmla="*/ 3 w 209"/>
                <a:gd name="T69" fmla="*/ 27 h 202"/>
                <a:gd name="T70" fmla="*/ 4 w 209"/>
                <a:gd name="T71" fmla="*/ 27 h 202"/>
                <a:gd name="T72" fmla="*/ 17 w 209"/>
                <a:gd name="T73" fmla="*/ 30 h 202"/>
                <a:gd name="T74" fmla="*/ 18 w 209"/>
                <a:gd name="T75" fmla="*/ 30 h 202"/>
                <a:gd name="T76" fmla="*/ 19 w 209"/>
                <a:gd name="T77" fmla="*/ 31 h 202"/>
                <a:gd name="T78" fmla="*/ 24 w 209"/>
                <a:gd name="T79" fmla="*/ 30 h 202"/>
                <a:gd name="T80" fmla="*/ 27 w 209"/>
                <a:gd name="T81" fmla="*/ 28 h 202"/>
                <a:gd name="T82" fmla="*/ 84 w 209"/>
                <a:gd name="T83" fmla="*/ 53 h 202"/>
                <a:gd name="T84" fmla="*/ 67 w 209"/>
                <a:gd name="T85" fmla="*/ 121 h 202"/>
                <a:gd name="T86" fmla="*/ 104 w 209"/>
                <a:gd name="T87" fmla="*/ 158 h 202"/>
                <a:gd name="T88" fmla="*/ 126 w 209"/>
                <a:gd name="T89" fmla="*/ 176 h 202"/>
                <a:gd name="T90" fmla="*/ 137 w 209"/>
                <a:gd name="T91" fmla="*/ 183 h 202"/>
                <a:gd name="T92" fmla="*/ 164 w 209"/>
                <a:gd name="T93" fmla="*/ 155 h 202"/>
                <a:gd name="T94" fmla="*/ 179 w 209"/>
                <a:gd name="T95" fmla="*/ 172 h 202"/>
                <a:gd name="T96" fmla="*/ 192 w 209"/>
                <a:gd name="T97" fmla="*/ 187 h 202"/>
                <a:gd name="T98" fmla="*/ 201 w 209"/>
                <a:gd name="T99" fmla="*/ 198 h 202"/>
                <a:gd name="T100" fmla="*/ 206 w 209"/>
                <a:gd name="T101" fmla="*/ 202 h 202"/>
                <a:gd name="T102" fmla="*/ 209 w 209"/>
                <a:gd name="T103" fmla="*/ 201 h 202"/>
                <a:gd name="T104" fmla="*/ 209 w 209"/>
                <a:gd name="T105" fmla="*/ 198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202"/>
                <a:gd name="T161" fmla="*/ 209 w 209"/>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202">
                  <a:moveTo>
                    <a:pt x="143" y="72"/>
                  </a:moveTo>
                  <a:lnTo>
                    <a:pt x="55" y="0"/>
                  </a:lnTo>
                  <a:lnTo>
                    <a:pt x="53" y="0"/>
                  </a:lnTo>
                  <a:lnTo>
                    <a:pt x="52" y="2"/>
                  </a:lnTo>
                  <a:lnTo>
                    <a:pt x="52" y="5"/>
                  </a:lnTo>
                  <a:lnTo>
                    <a:pt x="52" y="6"/>
                  </a:lnTo>
                  <a:lnTo>
                    <a:pt x="72" y="36"/>
                  </a:lnTo>
                  <a:lnTo>
                    <a:pt x="27" y="26"/>
                  </a:lnTo>
                  <a:lnTo>
                    <a:pt x="27" y="24"/>
                  </a:lnTo>
                  <a:lnTo>
                    <a:pt x="26" y="21"/>
                  </a:lnTo>
                  <a:lnTo>
                    <a:pt x="24" y="20"/>
                  </a:lnTo>
                  <a:lnTo>
                    <a:pt x="20" y="19"/>
                  </a:lnTo>
                  <a:lnTo>
                    <a:pt x="19" y="19"/>
                  </a:lnTo>
                  <a:lnTo>
                    <a:pt x="18" y="19"/>
                  </a:lnTo>
                  <a:lnTo>
                    <a:pt x="6" y="16"/>
                  </a:lnTo>
                  <a:lnTo>
                    <a:pt x="5" y="16"/>
                  </a:lnTo>
                  <a:lnTo>
                    <a:pt x="5" y="17"/>
                  </a:lnTo>
                  <a:lnTo>
                    <a:pt x="5" y="18"/>
                  </a:lnTo>
                  <a:lnTo>
                    <a:pt x="6" y="18"/>
                  </a:lnTo>
                  <a:lnTo>
                    <a:pt x="15" y="20"/>
                  </a:lnTo>
                  <a:lnTo>
                    <a:pt x="14" y="20"/>
                  </a:lnTo>
                  <a:lnTo>
                    <a:pt x="14" y="21"/>
                  </a:lnTo>
                  <a:lnTo>
                    <a:pt x="1" y="19"/>
                  </a:lnTo>
                  <a:lnTo>
                    <a:pt x="0" y="19"/>
                  </a:lnTo>
                  <a:lnTo>
                    <a:pt x="0" y="20"/>
                  </a:lnTo>
                  <a:lnTo>
                    <a:pt x="1" y="20"/>
                  </a:lnTo>
                  <a:lnTo>
                    <a:pt x="1" y="21"/>
                  </a:lnTo>
                  <a:lnTo>
                    <a:pt x="13" y="24"/>
                  </a:lnTo>
                  <a:lnTo>
                    <a:pt x="3" y="22"/>
                  </a:lnTo>
                  <a:lnTo>
                    <a:pt x="1" y="22"/>
                  </a:lnTo>
                  <a:lnTo>
                    <a:pt x="1" y="24"/>
                  </a:lnTo>
                  <a:lnTo>
                    <a:pt x="3" y="24"/>
                  </a:lnTo>
                  <a:lnTo>
                    <a:pt x="3" y="25"/>
                  </a:lnTo>
                  <a:lnTo>
                    <a:pt x="13" y="26"/>
                  </a:lnTo>
                  <a:lnTo>
                    <a:pt x="13" y="27"/>
                  </a:lnTo>
                  <a:lnTo>
                    <a:pt x="14" y="27"/>
                  </a:lnTo>
                  <a:lnTo>
                    <a:pt x="5" y="25"/>
                  </a:lnTo>
                  <a:lnTo>
                    <a:pt x="4" y="25"/>
                  </a:lnTo>
                  <a:lnTo>
                    <a:pt x="4" y="26"/>
                  </a:lnTo>
                  <a:lnTo>
                    <a:pt x="3" y="26"/>
                  </a:lnTo>
                  <a:lnTo>
                    <a:pt x="3" y="27"/>
                  </a:lnTo>
                  <a:lnTo>
                    <a:pt x="4" y="27"/>
                  </a:lnTo>
                  <a:lnTo>
                    <a:pt x="16" y="30"/>
                  </a:lnTo>
                  <a:lnTo>
                    <a:pt x="17" y="30"/>
                  </a:lnTo>
                  <a:lnTo>
                    <a:pt x="18" y="30"/>
                  </a:lnTo>
                  <a:lnTo>
                    <a:pt x="19" y="31"/>
                  </a:lnTo>
                  <a:lnTo>
                    <a:pt x="22" y="31"/>
                  </a:lnTo>
                  <a:lnTo>
                    <a:pt x="24" y="30"/>
                  </a:lnTo>
                  <a:lnTo>
                    <a:pt x="26" y="29"/>
                  </a:lnTo>
                  <a:lnTo>
                    <a:pt x="27" y="28"/>
                  </a:lnTo>
                  <a:lnTo>
                    <a:pt x="74" y="38"/>
                  </a:lnTo>
                  <a:lnTo>
                    <a:pt x="84" y="53"/>
                  </a:lnTo>
                  <a:lnTo>
                    <a:pt x="43" y="95"/>
                  </a:lnTo>
                  <a:lnTo>
                    <a:pt x="67" y="121"/>
                  </a:lnTo>
                  <a:lnTo>
                    <a:pt x="87" y="142"/>
                  </a:lnTo>
                  <a:lnTo>
                    <a:pt x="104" y="158"/>
                  </a:lnTo>
                  <a:lnTo>
                    <a:pt x="118" y="169"/>
                  </a:lnTo>
                  <a:lnTo>
                    <a:pt x="126" y="176"/>
                  </a:lnTo>
                  <a:lnTo>
                    <a:pt x="133" y="181"/>
                  </a:lnTo>
                  <a:lnTo>
                    <a:pt x="137" y="183"/>
                  </a:lnTo>
                  <a:lnTo>
                    <a:pt x="138" y="184"/>
                  </a:lnTo>
                  <a:lnTo>
                    <a:pt x="164" y="155"/>
                  </a:lnTo>
                  <a:lnTo>
                    <a:pt x="172" y="164"/>
                  </a:lnTo>
                  <a:lnTo>
                    <a:pt x="179" y="172"/>
                  </a:lnTo>
                  <a:lnTo>
                    <a:pt x="186" y="180"/>
                  </a:lnTo>
                  <a:lnTo>
                    <a:pt x="192" y="187"/>
                  </a:lnTo>
                  <a:lnTo>
                    <a:pt x="198" y="193"/>
                  </a:lnTo>
                  <a:lnTo>
                    <a:pt x="201" y="198"/>
                  </a:lnTo>
                  <a:lnTo>
                    <a:pt x="205" y="201"/>
                  </a:lnTo>
                  <a:lnTo>
                    <a:pt x="206" y="202"/>
                  </a:lnTo>
                  <a:lnTo>
                    <a:pt x="208" y="202"/>
                  </a:lnTo>
                  <a:lnTo>
                    <a:pt x="209" y="201"/>
                  </a:lnTo>
                  <a:lnTo>
                    <a:pt x="209" y="199"/>
                  </a:lnTo>
                  <a:lnTo>
                    <a:pt x="209" y="198"/>
                  </a:lnTo>
                  <a:lnTo>
                    <a:pt x="143" y="72"/>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8" name="Freeform 69">
              <a:extLst>
                <a:ext uri="{FF2B5EF4-FFF2-40B4-BE49-F238E27FC236}">
                  <a16:creationId xmlns:a16="http://schemas.microsoft.com/office/drawing/2014/main" id="{3F8F9455-AA94-24F8-472A-76E42FA81929}"/>
                </a:ext>
              </a:extLst>
            </p:cNvPr>
            <p:cNvSpPr>
              <a:spLocks/>
            </p:cNvSpPr>
            <p:nvPr/>
          </p:nvSpPr>
          <p:spPr bwMode="auto">
            <a:xfrm>
              <a:off x="3364" y="1012"/>
              <a:ext cx="323" cy="153"/>
            </a:xfrm>
            <a:custGeom>
              <a:avLst/>
              <a:gdLst>
                <a:gd name="T0" fmla="*/ 323 w 323"/>
                <a:gd name="T1" fmla="*/ 17 h 153"/>
                <a:gd name="T2" fmla="*/ 322 w 323"/>
                <a:gd name="T3" fmla="*/ 16 h 153"/>
                <a:gd name="T4" fmla="*/ 307 w 323"/>
                <a:gd name="T5" fmla="*/ 22 h 153"/>
                <a:gd name="T6" fmla="*/ 307 w 323"/>
                <a:gd name="T7" fmla="*/ 22 h 153"/>
                <a:gd name="T8" fmla="*/ 306 w 323"/>
                <a:gd name="T9" fmla="*/ 21 h 153"/>
                <a:gd name="T10" fmla="*/ 317 w 323"/>
                <a:gd name="T11" fmla="*/ 17 h 153"/>
                <a:gd name="T12" fmla="*/ 317 w 323"/>
                <a:gd name="T13" fmla="*/ 16 h 153"/>
                <a:gd name="T14" fmla="*/ 317 w 323"/>
                <a:gd name="T15" fmla="*/ 15 h 153"/>
                <a:gd name="T16" fmla="*/ 317 w 323"/>
                <a:gd name="T17" fmla="*/ 14 h 153"/>
                <a:gd name="T18" fmla="*/ 302 w 323"/>
                <a:gd name="T19" fmla="*/ 19 h 153"/>
                <a:gd name="T20" fmla="*/ 299 w 323"/>
                <a:gd name="T21" fmla="*/ 21 h 153"/>
                <a:gd name="T22" fmla="*/ 298 w 323"/>
                <a:gd name="T23" fmla="*/ 21 h 153"/>
                <a:gd name="T24" fmla="*/ 295 w 323"/>
                <a:gd name="T25" fmla="*/ 23 h 153"/>
                <a:gd name="T26" fmla="*/ 292 w 323"/>
                <a:gd name="T27" fmla="*/ 27 h 153"/>
                <a:gd name="T28" fmla="*/ 228 w 323"/>
                <a:gd name="T29" fmla="*/ 52 h 153"/>
                <a:gd name="T30" fmla="*/ 4 w 323"/>
                <a:gd name="T31" fmla="*/ 0 h 153"/>
                <a:gd name="T32" fmla="*/ 1 w 323"/>
                <a:gd name="T33" fmla="*/ 3 h 153"/>
                <a:gd name="T34" fmla="*/ 1 w 323"/>
                <a:gd name="T35" fmla="*/ 7 h 153"/>
                <a:gd name="T36" fmla="*/ 8 w 323"/>
                <a:gd name="T37" fmla="*/ 11 h 153"/>
                <a:gd name="T38" fmla="*/ 25 w 323"/>
                <a:gd name="T39" fmla="*/ 16 h 153"/>
                <a:gd name="T40" fmla="*/ 46 w 323"/>
                <a:gd name="T41" fmla="*/ 25 h 153"/>
                <a:gd name="T42" fmla="*/ 72 w 323"/>
                <a:gd name="T43" fmla="*/ 35 h 153"/>
                <a:gd name="T44" fmla="*/ 57 w 323"/>
                <a:gd name="T45" fmla="*/ 84 h 153"/>
                <a:gd name="T46" fmla="*/ 70 w 323"/>
                <a:gd name="T47" fmla="*/ 92 h 153"/>
                <a:gd name="T48" fmla="*/ 102 w 323"/>
                <a:gd name="T49" fmla="*/ 110 h 153"/>
                <a:gd name="T50" fmla="*/ 158 w 323"/>
                <a:gd name="T51" fmla="*/ 137 h 153"/>
                <a:gd name="T52" fmla="*/ 220 w 323"/>
                <a:gd name="T53" fmla="*/ 81 h 153"/>
                <a:gd name="T54" fmla="*/ 288 w 323"/>
                <a:gd name="T55" fmla="*/ 95 h 153"/>
                <a:gd name="T56" fmla="*/ 293 w 323"/>
                <a:gd name="T57" fmla="*/ 92 h 153"/>
                <a:gd name="T58" fmla="*/ 233 w 323"/>
                <a:gd name="T59" fmla="*/ 54 h 153"/>
                <a:gd name="T60" fmla="*/ 294 w 323"/>
                <a:gd name="T61" fmla="*/ 34 h 153"/>
                <a:gd name="T62" fmla="*/ 298 w 323"/>
                <a:gd name="T63" fmla="*/ 35 h 153"/>
                <a:gd name="T64" fmla="*/ 303 w 323"/>
                <a:gd name="T65" fmla="*/ 34 h 153"/>
                <a:gd name="T66" fmla="*/ 304 w 323"/>
                <a:gd name="T67" fmla="*/ 34 h 153"/>
                <a:gd name="T68" fmla="*/ 305 w 323"/>
                <a:gd name="T69" fmla="*/ 33 h 153"/>
                <a:gd name="T70" fmla="*/ 321 w 323"/>
                <a:gd name="T71" fmla="*/ 27 h 153"/>
                <a:gd name="T72" fmla="*/ 321 w 323"/>
                <a:gd name="T73" fmla="*/ 26 h 153"/>
                <a:gd name="T74" fmla="*/ 321 w 323"/>
                <a:gd name="T75" fmla="*/ 25 h 153"/>
                <a:gd name="T76" fmla="*/ 320 w 323"/>
                <a:gd name="T77" fmla="*/ 25 h 153"/>
                <a:gd name="T78" fmla="*/ 308 w 323"/>
                <a:gd name="T79" fmla="*/ 29 h 153"/>
                <a:gd name="T80" fmla="*/ 308 w 323"/>
                <a:gd name="T81" fmla="*/ 28 h 153"/>
                <a:gd name="T82" fmla="*/ 308 w 323"/>
                <a:gd name="T83" fmla="*/ 28 h 153"/>
                <a:gd name="T84" fmla="*/ 322 w 323"/>
                <a:gd name="T85" fmla="*/ 24 h 153"/>
                <a:gd name="T86" fmla="*/ 322 w 323"/>
                <a:gd name="T87" fmla="*/ 23 h 153"/>
                <a:gd name="T88" fmla="*/ 322 w 323"/>
                <a:gd name="T89" fmla="*/ 22 h 153"/>
                <a:gd name="T90" fmla="*/ 321 w 323"/>
                <a:gd name="T91" fmla="*/ 21 h 153"/>
                <a:gd name="T92" fmla="*/ 310 w 323"/>
                <a:gd name="T93" fmla="*/ 25 h 153"/>
                <a:gd name="T94" fmla="*/ 310 w 323"/>
                <a:gd name="T95" fmla="*/ 25 h 153"/>
                <a:gd name="T96" fmla="*/ 310 w 323"/>
                <a:gd name="T97" fmla="*/ 24 h 153"/>
                <a:gd name="T98" fmla="*/ 310 w 323"/>
                <a:gd name="T99" fmla="*/ 24 h 153"/>
                <a:gd name="T100" fmla="*/ 308 w 323"/>
                <a:gd name="T101" fmla="*/ 24 h 153"/>
                <a:gd name="T102" fmla="*/ 323 w 323"/>
                <a:gd name="T103" fmla="*/ 19 h 153"/>
                <a:gd name="T104" fmla="*/ 323 w 323"/>
                <a:gd name="T105" fmla="*/ 18 h 1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3"/>
                <a:gd name="T160" fmla="*/ 0 h 153"/>
                <a:gd name="T161" fmla="*/ 323 w 323"/>
                <a:gd name="T162" fmla="*/ 153 h 1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3" h="153">
                  <a:moveTo>
                    <a:pt x="323" y="17"/>
                  </a:moveTo>
                  <a:lnTo>
                    <a:pt x="323" y="17"/>
                  </a:lnTo>
                  <a:lnTo>
                    <a:pt x="323" y="16"/>
                  </a:lnTo>
                  <a:lnTo>
                    <a:pt x="322" y="16"/>
                  </a:lnTo>
                  <a:lnTo>
                    <a:pt x="307" y="22"/>
                  </a:lnTo>
                  <a:lnTo>
                    <a:pt x="306" y="22"/>
                  </a:lnTo>
                  <a:lnTo>
                    <a:pt x="306" y="21"/>
                  </a:lnTo>
                  <a:lnTo>
                    <a:pt x="316" y="17"/>
                  </a:lnTo>
                  <a:lnTo>
                    <a:pt x="317" y="17"/>
                  </a:lnTo>
                  <a:lnTo>
                    <a:pt x="317" y="16"/>
                  </a:lnTo>
                  <a:lnTo>
                    <a:pt x="317" y="15"/>
                  </a:lnTo>
                  <a:lnTo>
                    <a:pt x="317" y="14"/>
                  </a:lnTo>
                  <a:lnTo>
                    <a:pt x="316" y="14"/>
                  </a:lnTo>
                  <a:lnTo>
                    <a:pt x="302" y="19"/>
                  </a:lnTo>
                  <a:lnTo>
                    <a:pt x="301" y="21"/>
                  </a:lnTo>
                  <a:lnTo>
                    <a:pt x="299" y="21"/>
                  </a:lnTo>
                  <a:lnTo>
                    <a:pt x="298" y="21"/>
                  </a:lnTo>
                  <a:lnTo>
                    <a:pt x="297" y="21"/>
                  </a:lnTo>
                  <a:lnTo>
                    <a:pt x="295" y="23"/>
                  </a:lnTo>
                  <a:lnTo>
                    <a:pt x="293" y="25"/>
                  </a:lnTo>
                  <a:lnTo>
                    <a:pt x="292" y="27"/>
                  </a:lnTo>
                  <a:lnTo>
                    <a:pt x="291" y="29"/>
                  </a:lnTo>
                  <a:lnTo>
                    <a:pt x="228" y="52"/>
                  </a:lnTo>
                  <a:lnTo>
                    <a:pt x="170" y="17"/>
                  </a:lnTo>
                  <a:lnTo>
                    <a:pt x="4" y="0"/>
                  </a:lnTo>
                  <a:lnTo>
                    <a:pt x="3" y="2"/>
                  </a:lnTo>
                  <a:lnTo>
                    <a:pt x="1" y="3"/>
                  </a:lnTo>
                  <a:lnTo>
                    <a:pt x="0" y="5"/>
                  </a:lnTo>
                  <a:lnTo>
                    <a:pt x="1" y="7"/>
                  </a:lnTo>
                  <a:lnTo>
                    <a:pt x="4" y="8"/>
                  </a:lnTo>
                  <a:lnTo>
                    <a:pt x="8" y="11"/>
                  </a:lnTo>
                  <a:lnTo>
                    <a:pt x="16" y="13"/>
                  </a:lnTo>
                  <a:lnTo>
                    <a:pt x="25" y="16"/>
                  </a:lnTo>
                  <a:lnTo>
                    <a:pt x="35" y="21"/>
                  </a:lnTo>
                  <a:lnTo>
                    <a:pt x="46" y="25"/>
                  </a:lnTo>
                  <a:lnTo>
                    <a:pt x="58" y="31"/>
                  </a:lnTo>
                  <a:lnTo>
                    <a:pt x="72" y="35"/>
                  </a:lnTo>
                  <a:lnTo>
                    <a:pt x="56" y="83"/>
                  </a:lnTo>
                  <a:lnTo>
                    <a:pt x="57" y="84"/>
                  </a:lnTo>
                  <a:lnTo>
                    <a:pt x="62" y="88"/>
                  </a:lnTo>
                  <a:lnTo>
                    <a:pt x="70" y="92"/>
                  </a:lnTo>
                  <a:lnTo>
                    <a:pt x="83" y="100"/>
                  </a:lnTo>
                  <a:lnTo>
                    <a:pt x="102" y="110"/>
                  </a:lnTo>
                  <a:lnTo>
                    <a:pt x="126" y="122"/>
                  </a:lnTo>
                  <a:lnTo>
                    <a:pt x="158" y="137"/>
                  </a:lnTo>
                  <a:lnTo>
                    <a:pt x="198" y="153"/>
                  </a:lnTo>
                  <a:lnTo>
                    <a:pt x="220" y="81"/>
                  </a:lnTo>
                  <a:lnTo>
                    <a:pt x="287" y="96"/>
                  </a:lnTo>
                  <a:lnTo>
                    <a:pt x="288" y="95"/>
                  </a:lnTo>
                  <a:lnTo>
                    <a:pt x="291" y="94"/>
                  </a:lnTo>
                  <a:lnTo>
                    <a:pt x="293" y="92"/>
                  </a:lnTo>
                  <a:lnTo>
                    <a:pt x="292" y="89"/>
                  </a:lnTo>
                  <a:lnTo>
                    <a:pt x="233" y="54"/>
                  </a:lnTo>
                  <a:lnTo>
                    <a:pt x="292" y="33"/>
                  </a:lnTo>
                  <a:lnTo>
                    <a:pt x="294" y="34"/>
                  </a:lnTo>
                  <a:lnTo>
                    <a:pt x="296" y="35"/>
                  </a:lnTo>
                  <a:lnTo>
                    <a:pt x="298" y="35"/>
                  </a:lnTo>
                  <a:lnTo>
                    <a:pt x="302" y="35"/>
                  </a:lnTo>
                  <a:lnTo>
                    <a:pt x="303" y="34"/>
                  </a:lnTo>
                  <a:lnTo>
                    <a:pt x="304" y="34"/>
                  </a:lnTo>
                  <a:lnTo>
                    <a:pt x="304" y="33"/>
                  </a:lnTo>
                  <a:lnTo>
                    <a:pt x="305" y="33"/>
                  </a:lnTo>
                  <a:lnTo>
                    <a:pt x="321" y="27"/>
                  </a:lnTo>
                  <a:lnTo>
                    <a:pt x="321" y="26"/>
                  </a:lnTo>
                  <a:lnTo>
                    <a:pt x="321" y="25"/>
                  </a:lnTo>
                  <a:lnTo>
                    <a:pt x="320" y="25"/>
                  </a:lnTo>
                  <a:lnTo>
                    <a:pt x="308" y="29"/>
                  </a:lnTo>
                  <a:lnTo>
                    <a:pt x="308" y="28"/>
                  </a:lnTo>
                  <a:lnTo>
                    <a:pt x="321" y="24"/>
                  </a:lnTo>
                  <a:lnTo>
                    <a:pt x="322" y="24"/>
                  </a:lnTo>
                  <a:lnTo>
                    <a:pt x="322" y="23"/>
                  </a:lnTo>
                  <a:lnTo>
                    <a:pt x="322" y="22"/>
                  </a:lnTo>
                  <a:lnTo>
                    <a:pt x="322" y="21"/>
                  </a:lnTo>
                  <a:lnTo>
                    <a:pt x="321" y="21"/>
                  </a:lnTo>
                  <a:lnTo>
                    <a:pt x="310" y="25"/>
                  </a:lnTo>
                  <a:lnTo>
                    <a:pt x="310" y="24"/>
                  </a:lnTo>
                  <a:lnTo>
                    <a:pt x="308" y="24"/>
                  </a:lnTo>
                  <a:lnTo>
                    <a:pt x="322" y="19"/>
                  </a:lnTo>
                  <a:lnTo>
                    <a:pt x="323" y="19"/>
                  </a:lnTo>
                  <a:lnTo>
                    <a:pt x="323" y="18"/>
                  </a:lnTo>
                  <a:lnTo>
                    <a:pt x="323" y="17"/>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9" name="Freeform 70">
              <a:extLst>
                <a:ext uri="{FF2B5EF4-FFF2-40B4-BE49-F238E27FC236}">
                  <a16:creationId xmlns:a16="http://schemas.microsoft.com/office/drawing/2014/main" id="{421D7338-3113-62C0-37D0-FD16AB136AD2}"/>
                </a:ext>
              </a:extLst>
            </p:cNvPr>
            <p:cNvSpPr>
              <a:spLocks noEditPoints="1"/>
            </p:cNvSpPr>
            <p:nvPr/>
          </p:nvSpPr>
          <p:spPr bwMode="auto">
            <a:xfrm>
              <a:off x="1654" y="1150"/>
              <a:ext cx="2059" cy="1597"/>
            </a:xfrm>
            <a:custGeom>
              <a:avLst/>
              <a:gdLst>
                <a:gd name="T0" fmla="*/ 2020 w 2059"/>
                <a:gd name="T1" fmla="*/ 179 h 1597"/>
                <a:gd name="T2" fmla="*/ 1863 w 2059"/>
                <a:gd name="T3" fmla="*/ 146 h 1597"/>
                <a:gd name="T4" fmla="*/ 1860 w 2059"/>
                <a:gd name="T5" fmla="*/ 65 h 1597"/>
                <a:gd name="T6" fmla="*/ 1835 w 2059"/>
                <a:gd name="T7" fmla="*/ 15 h 1597"/>
                <a:gd name="T8" fmla="*/ 1797 w 2059"/>
                <a:gd name="T9" fmla="*/ 12 h 1597"/>
                <a:gd name="T10" fmla="*/ 1766 w 2059"/>
                <a:gd name="T11" fmla="*/ 19 h 1597"/>
                <a:gd name="T12" fmla="*/ 1736 w 2059"/>
                <a:gd name="T13" fmla="*/ 44 h 1597"/>
                <a:gd name="T14" fmla="*/ 1732 w 2059"/>
                <a:gd name="T15" fmla="*/ 79 h 1597"/>
                <a:gd name="T16" fmla="*/ 1735 w 2059"/>
                <a:gd name="T17" fmla="*/ 203 h 1597"/>
                <a:gd name="T18" fmla="*/ 1547 w 2059"/>
                <a:gd name="T19" fmla="*/ 396 h 1597"/>
                <a:gd name="T20" fmla="*/ 1612 w 2059"/>
                <a:gd name="T21" fmla="*/ 215 h 1597"/>
                <a:gd name="T22" fmla="*/ 1495 w 2059"/>
                <a:gd name="T23" fmla="*/ 191 h 1597"/>
                <a:gd name="T24" fmla="*/ 1492 w 2059"/>
                <a:gd name="T25" fmla="*/ 129 h 1597"/>
                <a:gd name="T26" fmla="*/ 1516 w 2059"/>
                <a:gd name="T27" fmla="*/ 62 h 1597"/>
                <a:gd name="T28" fmla="*/ 1356 w 2059"/>
                <a:gd name="T29" fmla="*/ 172 h 1597"/>
                <a:gd name="T30" fmla="*/ 1360 w 2059"/>
                <a:gd name="T31" fmla="*/ 174 h 1597"/>
                <a:gd name="T32" fmla="*/ 1360 w 2059"/>
                <a:gd name="T33" fmla="*/ 153 h 1597"/>
                <a:gd name="T34" fmla="*/ 1377 w 2059"/>
                <a:gd name="T35" fmla="*/ 263 h 1597"/>
                <a:gd name="T36" fmla="*/ 1294 w 2059"/>
                <a:gd name="T37" fmla="*/ 142 h 1597"/>
                <a:gd name="T38" fmla="*/ 1288 w 2059"/>
                <a:gd name="T39" fmla="*/ 105 h 1597"/>
                <a:gd name="T40" fmla="*/ 1254 w 2059"/>
                <a:gd name="T41" fmla="*/ 75 h 1597"/>
                <a:gd name="T42" fmla="*/ 1221 w 2059"/>
                <a:gd name="T43" fmla="*/ 73 h 1597"/>
                <a:gd name="T44" fmla="*/ 1187 w 2059"/>
                <a:gd name="T45" fmla="*/ 87 h 1597"/>
                <a:gd name="T46" fmla="*/ 1168 w 2059"/>
                <a:gd name="T47" fmla="*/ 117 h 1597"/>
                <a:gd name="T48" fmla="*/ 1169 w 2059"/>
                <a:gd name="T49" fmla="*/ 161 h 1597"/>
                <a:gd name="T50" fmla="*/ 1052 w 2059"/>
                <a:gd name="T51" fmla="*/ 194 h 1597"/>
                <a:gd name="T52" fmla="*/ 974 w 2059"/>
                <a:gd name="T53" fmla="*/ 116 h 1597"/>
                <a:gd name="T54" fmla="*/ 738 w 2059"/>
                <a:gd name="T55" fmla="*/ 172 h 1597"/>
                <a:gd name="T56" fmla="*/ 749 w 2059"/>
                <a:gd name="T57" fmla="*/ 66 h 1597"/>
                <a:gd name="T58" fmla="*/ 734 w 2059"/>
                <a:gd name="T59" fmla="*/ 21 h 1597"/>
                <a:gd name="T60" fmla="*/ 705 w 2059"/>
                <a:gd name="T61" fmla="*/ 4 h 1597"/>
                <a:gd name="T62" fmla="*/ 677 w 2059"/>
                <a:gd name="T63" fmla="*/ 5 h 1597"/>
                <a:gd name="T64" fmla="*/ 644 w 2059"/>
                <a:gd name="T65" fmla="*/ 24 h 1597"/>
                <a:gd name="T66" fmla="*/ 632 w 2059"/>
                <a:gd name="T67" fmla="*/ 56 h 1597"/>
                <a:gd name="T68" fmla="*/ 642 w 2059"/>
                <a:gd name="T69" fmla="*/ 102 h 1597"/>
                <a:gd name="T70" fmla="*/ 560 w 2059"/>
                <a:gd name="T71" fmla="*/ 139 h 1597"/>
                <a:gd name="T72" fmla="*/ 555 w 2059"/>
                <a:gd name="T73" fmla="*/ 101 h 1597"/>
                <a:gd name="T74" fmla="*/ 486 w 2059"/>
                <a:gd name="T75" fmla="*/ 52 h 1597"/>
                <a:gd name="T76" fmla="*/ 433 w 2059"/>
                <a:gd name="T77" fmla="*/ 138 h 1597"/>
                <a:gd name="T78" fmla="*/ 437 w 2059"/>
                <a:gd name="T79" fmla="*/ 146 h 1597"/>
                <a:gd name="T80" fmla="*/ 467 w 2059"/>
                <a:gd name="T81" fmla="*/ 119 h 1597"/>
                <a:gd name="T82" fmla="*/ 387 w 2059"/>
                <a:gd name="T83" fmla="*/ 200 h 1597"/>
                <a:gd name="T84" fmla="*/ 390 w 2059"/>
                <a:gd name="T85" fmla="*/ 126 h 1597"/>
                <a:gd name="T86" fmla="*/ 401 w 2059"/>
                <a:gd name="T87" fmla="*/ 63 h 1597"/>
                <a:gd name="T88" fmla="*/ 334 w 2059"/>
                <a:gd name="T89" fmla="*/ 56 h 1597"/>
                <a:gd name="T90" fmla="*/ 307 w 2059"/>
                <a:gd name="T91" fmla="*/ 57 h 1597"/>
                <a:gd name="T92" fmla="*/ 275 w 2059"/>
                <a:gd name="T93" fmla="*/ 75 h 1597"/>
                <a:gd name="T94" fmla="*/ 256 w 2059"/>
                <a:gd name="T95" fmla="*/ 102 h 1597"/>
                <a:gd name="T96" fmla="*/ 264 w 2059"/>
                <a:gd name="T97" fmla="*/ 134 h 1597"/>
                <a:gd name="T98" fmla="*/ 270 w 2059"/>
                <a:gd name="T99" fmla="*/ 157 h 1597"/>
                <a:gd name="T100" fmla="*/ 253 w 2059"/>
                <a:gd name="T101" fmla="*/ 250 h 1597"/>
                <a:gd name="T102" fmla="*/ 214 w 2059"/>
                <a:gd name="T103" fmla="*/ 128 h 1597"/>
                <a:gd name="T104" fmla="*/ 203 w 2059"/>
                <a:gd name="T105" fmla="*/ 90 h 1597"/>
                <a:gd name="T106" fmla="*/ 174 w 2059"/>
                <a:gd name="T107" fmla="*/ 67 h 1597"/>
                <a:gd name="T108" fmla="*/ 147 w 2059"/>
                <a:gd name="T109" fmla="*/ 68 h 1597"/>
                <a:gd name="T110" fmla="*/ 115 w 2059"/>
                <a:gd name="T111" fmla="*/ 79 h 1597"/>
                <a:gd name="T112" fmla="*/ 99 w 2059"/>
                <a:gd name="T113" fmla="*/ 107 h 1597"/>
                <a:gd name="T114" fmla="*/ 99 w 2059"/>
                <a:gd name="T115" fmla="*/ 146 h 1597"/>
                <a:gd name="T116" fmla="*/ 0 w 2059"/>
                <a:gd name="T117" fmla="*/ 787 h 1597"/>
                <a:gd name="T118" fmla="*/ 1613 w 2059"/>
                <a:gd name="T119" fmla="*/ 224 h 1597"/>
                <a:gd name="T120" fmla="*/ 877 w 2059"/>
                <a:gd name="T121" fmla="*/ 230 h 1597"/>
                <a:gd name="T122" fmla="*/ 994 w 2059"/>
                <a:gd name="T123" fmla="*/ 906 h 1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9"/>
                <a:gd name="T187" fmla="*/ 0 h 1597"/>
                <a:gd name="T188" fmla="*/ 2059 w 2059"/>
                <a:gd name="T189" fmla="*/ 1597 h 15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9" h="1597">
                  <a:moveTo>
                    <a:pt x="1922" y="328"/>
                  </a:moveTo>
                  <a:lnTo>
                    <a:pt x="1957" y="305"/>
                  </a:lnTo>
                  <a:lnTo>
                    <a:pt x="1955" y="299"/>
                  </a:lnTo>
                  <a:lnTo>
                    <a:pt x="1980" y="282"/>
                  </a:lnTo>
                  <a:lnTo>
                    <a:pt x="1967" y="264"/>
                  </a:lnTo>
                  <a:lnTo>
                    <a:pt x="1978" y="255"/>
                  </a:lnTo>
                  <a:lnTo>
                    <a:pt x="1984" y="258"/>
                  </a:lnTo>
                  <a:lnTo>
                    <a:pt x="1989" y="260"/>
                  </a:lnTo>
                  <a:lnTo>
                    <a:pt x="1995" y="261"/>
                  </a:lnTo>
                  <a:lnTo>
                    <a:pt x="2001" y="262"/>
                  </a:lnTo>
                  <a:lnTo>
                    <a:pt x="2017" y="376"/>
                  </a:lnTo>
                  <a:lnTo>
                    <a:pt x="2059" y="368"/>
                  </a:lnTo>
                  <a:lnTo>
                    <a:pt x="2033" y="248"/>
                  </a:lnTo>
                  <a:lnTo>
                    <a:pt x="2038" y="240"/>
                  </a:lnTo>
                  <a:lnTo>
                    <a:pt x="2042" y="234"/>
                  </a:lnTo>
                  <a:lnTo>
                    <a:pt x="2043" y="227"/>
                  </a:lnTo>
                  <a:lnTo>
                    <a:pt x="2043" y="222"/>
                  </a:lnTo>
                  <a:lnTo>
                    <a:pt x="2043" y="220"/>
                  </a:lnTo>
                  <a:lnTo>
                    <a:pt x="2042" y="206"/>
                  </a:lnTo>
                  <a:lnTo>
                    <a:pt x="2040" y="181"/>
                  </a:lnTo>
                  <a:lnTo>
                    <a:pt x="2032" y="175"/>
                  </a:lnTo>
                  <a:lnTo>
                    <a:pt x="2030" y="175"/>
                  </a:lnTo>
                  <a:lnTo>
                    <a:pt x="2026" y="174"/>
                  </a:lnTo>
                  <a:lnTo>
                    <a:pt x="2022" y="175"/>
                  </a:lnTo>
                  <a:lnTo>
                    <a:pt x="2020" y="177"/>
                  </a:lnTo>
                  <a:lnTo>
                    <a:pt x="2020" y="178"/>
                  </a:lnTo>
                  <a:lnTo>
                    <a:pt x="2020" y="179"/>
                  </a:lnTo>
                  <a:lnTo>
                    <a:pt x="2020" y="181"/>
                  </a:lnTo>
                  <a:lnTo>
                    <a:pt x="2021" y="182"/>
                  </a:lnTo>
                  <a:lnTo>
                    <a:pt x="2005" y="60"/>
                  </a:lnTo>
                  <a:lnTo>
                    <a:pt x="1964" y="70"/>
                  </a:lnTo>
                  <a:lnTo>
                    <a:pt x="1987" y="179"/>
                  </a:lnTo>
                  <a:lnTo>
                    <a:pt x="1976" y="185"/>
                  </a:lnTo>
                  <a:lnTo>
                    <a:pt x="1965" y="202"/>
                  </a:lnTo>
                  <a:lnTo>
                    <a:pt x="1963" y="204"/>
                  </a:lnTo>
                  <a:lnTo>
                    <a:pt x="1959" y="211"/>
                  </a:lnTo>
                  <a:lnTo>
                    <a:pt x="1955" y="219"/>
                  </a:lnTo>
                  <a:lnTo>
                    <a:pt x="1954" y="229"/>
                  </a:lnTo>
                  <a:lnTo>
                    <a:pt x="1945" y="234"/>
                  </a:lnTo>
                  <a:lnTo>
                    <a:pt x="1928" y="245"/>
                  </a:lnTo>
                  <a:lnTo>
                    <a:pt x="1926" y="242"/>
                  </a:lnTo>
                  <a:lnTo>
                    <a:pt x="1889" y="260"/>
                  </a:lnTo>
                  <a:lnTo>
                    <a:pt x="1852" y="221"/>
                  </a:lnTo>
                  <a:lnTo>
                    <a:pt x="1848" y="198"/>
                  </a:lnTo>
                  <a:lnTo>
                    <a:pt x="1847" y="198"/>
                  </a:lnTo>
                  <a:lnTo>
                    <a:pt x="1847" y="200"/>
                  </a:lnTo>
                  <a:lnTo>
                    <a:pt x="1844" y="191"/>
                  </a:lnTo>
                  <a:lnTo>
                    <a:pt x="1850" y="188"/>
                  </a:lnTo>
                  <a:lnTo>
                    <a:pt x="1855" y="186"/>
                  </a:lnTo>
                  <a:lnTo>
                    <a:pt x="1860" y="184"/>
                  </a:lnTo>
                  <a:lnTo>
                    <a:pt x="1864" y="181"/>
                  </a:lnTo>
                  <a:lnTo>
                    <a:pt x="1867" y="174"/>
                  </a:lnTo>
                  <a:lnTo>
                    <a:pt x="1865" y="163"/>
                  </a:lnTo>
                  <a:lnTo>
                    <a:pt x="1863" y="146"/>
                  </a:lnTo>
                  <a:lnTo>
                    <a:pt x="1864" y="123"/>
                  </a:lnTo>
                  <a:lnTo>
                    <a:pt x="1865" y="119"/>
                  </a:lnTo>
                  <a:lnTo>
                    <a:pt x="1868" y="113"/>
                  </a:lnTo>
                  <a:lnTo>
                    <a:pt x="1869" y="104"/>
                  </a:lnTo>
                  <a:lnTo>
                    <a:pt x="1863" y="90"/>
                  </a:lnTo>
                  <a:lnTo>
                    <a:pt x="1862" y="88"/>
                  </a:lnTo>
                  <a:lnTo>
                    <a:pt x="1861" y="86"/>
                  </a:lnTo>
                  <a:lnTo>
                    <a:pt x="1860" y="85"/>
                  </a:lnTo>
                  <a:lnTo>
                    <a:pt x="1859" y="82"/>
                  </a:lnTo>
                  <a:lnTo>
                    <a:pt x="1859" y="81"/>
                  </a:lnTo>
                  <a:lnTo>
                    <a:pt x="1859" y="80"/>
                  </a:lnTo>
                  <a:lnTo>
                    <a:pt x="1859" y="79"/>
                  </a:lnTo>
                  <a:lnTo>
                    <a:pt x="1859" y="78"/>
                  </a:lnTo>
                  <a:lnTo>
                    <a:pt x="1859" y="77"/>
                  </a:lnTo>
                  <a:lnTo>
                    <a:pt x="1859" y="76"/>
                  </a:lnTo>
                  <a:lnTo>
                    <a:pt x="1859" y="72"/>
                  </a:lnTo>
                  <a:lnTo>
                    <a:pt x="1860" y="68"/>
                  </a:lnTo>
                  <a:lnTo>
                    <a:pt x="1860" y="65"/>
                  </a:lnTo>
                  <a:lnTo>
                    <a:pt x="1860" y="61"/>
                  </a:lnTo>
                  <a:lnTo>
                    <a:pt x="1861" y="58"/>
                  </a:lnTo>
                  <a:lnTo>
                    <a:pt x="1862" y="56"/>
                  </a:lnTo>
                  <a:lnTo>
                    <a:pt x="1861" y="53"/>
                  </a:lnTo>
                  <a:lnTo>
                    <a:pt x="1861" y="52"/>
                  </a:lnTo>
                  <a:lnTo>
                    <a:pt x="1860" y="52"/>
                  </a:lnTo>
                  <a:lnTo>
                    <a:pt x="1859" y="52"/>
                  </a:lnTo>
                  <a:lnTo>
                    <a:pt x="1857" y="49"/>
                  </a:lnTo>
                  <a:lnTo>
                    <a:pt x="1853" y="44"/>
                  </a:lnTo>
                  <a:lnTo>
                    <a:pt x="1849" y="39"/>
                  </a:lnTo>
                  <a:lnTo>
                    <a:pt x="1843" y="34"/>
                  </a:lnTo>
                  <a:lnTo>
                    <a:pt x="1842" y="34"/>
                  </a:lnTo>
                  <a:lnTo>
                    <a:pt x="1842" y="33"/>
                  </a:lnTo>
                  <a:lnTo>
                    <a:pt x="1841" y="33"/>
                  </a:lnTo>
                  <a:lnTo>
                    <a:pt x="1842" y="31"/>
                  </a:lnTo>
                  <a:lnTo>
                    <a:pt x="1843" y="29"/>
                  </a:lnTo>
                  <a:lnTo>
                    <a:pt x="1843" y="27"/>
                  </a:lnTo>
                  <a:lnTo>
                    <a:pt x="1842" y="24"/>
                  </a:lnTo>
                  <a:lnTo>
                    <a:pt x="1841" y="22"/>
                  </a:lnTo>
                  <a:lnTo>
                    <a:pt x="1841" y="21"/>
                  </a:lnTo>
                  <a:lnTo>
                    <a:pt x="1841" y="19"/>
                  </a:lnTo>
                  <a:lnTo>
                    <a:pt x="1840" y="18"/>
                  </a:lnTo>
                  <a:lnTo>
                    <a:pt x="1839" y="17"/>
                  </a:lnTo>
                  <a:lnTo>
                    <a:pt x="1838" y="17"/>
                  </a:lnTo>
                  <a:lnTo>
                    <a:pt x="1835" y="15"/>
                  </a:lnTo>
                  <a:lnTo>
                    <a:pt x="1834" y="15"/>
                  </a:lnTo>
                  <a:lnTo>
                    <a:pt x="1832" y="14"/>
                  </a:lnTo>
                  <a:lnTo>
                    <a:pt x="1831" y="13"/>
                  </a:lnTo>
                  <a:lnTo>
                    <a:pt x="1830" y="13"/>
                  </a:lnTo>
                  <a:lnTo>
                    <a:pt x="1829" y="12"/>
                  </a:lnTo>
                  <a:lnTo>
                    <a:pt x="1826" y="12"/>
                  </a:lnTo>
                  <a:lnTo>
                    <a:pt x="1825" y="13"/>
                  </a:lnTo>
                  <a:lnTo>
                    <a:pt x="1823" y="13"/>
                  </a:lnTo>
                  <a:lnTo>
                    <a:pt x="1822" y="13"/>
                  </a:lnTo>
                  <a:lnTo>
                    <a:pt x="1820" y="13"/>
                  </a:lnTo>
                  <a:lnTo>
                    <a:pt x="1819" y="13"/>
                  </a:lnTo>
                  <a:lnTo>
                    <a:pt x="1816" y="13"/>
                  </a:lnTo>
                  <a:lnTo>
                    <a:pt x="1815" y="13"/>
                  </a:lnTo>
                  <a:lnTo>
                    <a:pt x="1813" y="13"/>
                  </a:lnTo>
                  <a:lnTo>
                    <a:pt x="1813" y="12"/>
                  </a:lnTo>
                  <a:lnTo>
                    <a:pt x="1812" y="12"/>
                  </a:lnTo>
                  <a:lnTo>
                    <a:pt x="1811" y="11"/>
                  </a:lnTo>
                  <a:lnTo>
                    <a:pt x="1810" y="11"/>
                  </a:lnTo>
                  <a:lnTo>
                    <a:pt x="1809" y="12"/>
                  </a:lnTo>
                  <a:lnTo>
                    <a:pt x="1806" y="13"/>
                  </a:lnTo>
                  <a:lnTo>
                    <a:pt x="1805" y="13"/>
                  </a:lnTo>
                  <a:lnTo>
                    <a:pt x="1804" y="13"/>
                  </a:lnTo>
                  <a:lnTo>
                    <a:pt x="1803" y="12"/>
                  </a:lnTo>
                  <a:lnTo>
                    <a:pt x="1802" y="12"/>
                  </a:lnTo>
                  <a:lnTo>
                    <a:pt x="1801" y="12"/>
                  </a:lnTo>
                  <a:lnTo>
                    <a:pt x="1800" y="12"/>
                  </a:lnTo>
                  <a:lnTo>
                    <a:pt x="1799" y="12"/>
                  </a:lnTo>
                  <a:lnTo>
                    <a:pt x="1797" y="12"/>
                  </a:lnTo>
                  <a:lnTo>
                    <a:pt x="1796" y="12"/>
                  </a:lnTo>
                  <a:lnTo>
                    <a:pt x="1795" y="12"/>
                  </a:lnTo>
                  <a:lnTo>
                    <a:pt x="1794" y="12"/>
                  </a:lnTo>
                  <a:lnTo>
                    <a:pt x="1793" y="12"/>
                  </a:lnTo>
                  <a:lnTo>
                    <a:pt x="1792" y="12"/>
                  </a:lnTo>
                  <a:lnTo>
                    <a:pt x="1791" y="12"/>
                  </a:lnTo>
                  <a:lnTo>
                    <a:pt x="1790" y="13"/>
                  </a:lnTo>
                  <a:lnTo>
                    <a:pt x="1788" y="13"/>
                  </a:lnTo>
                  <a:lnTo>
                    <a:pt x="1787" y="13"/>
                  </a:lnTo>
                  <a:lnTo>
                    <a:pt x="1786" y="13"/>
                  </a:lnTo>
                  <a:lnTo>
                    <a:pt x="1785" y="14"/>
                  </a:lnTo>
                  <a:lnTo>
                    <a:pt x="1784" y="14"/>
                  </a:lnTo>
                  <a:lnTo>
                    <a:pt x="1783" y="14"/>
                  </a:lnTo>
                  <a:lnTo>
                    <a:pt x="1783" y="13"/>
                  </a:lnTo>
                  <a:lnTo>
                    <a:pt x="1782" y="13"/>
                  </a:lnTo>
                  <a:lnTo>
                    <a:pt x="1781" y="13"/>
                  </a:lnTo>
                  <a:lnTo>
                    <a:pt x="1780" y="13"/>
                  </a:lnTo>
                  <a:lnTo>
                    <a:pt x="1777" y="13"/>
                  </a:lnTo>
                  <a:lnTo>
                    <a:pt x="1776" y="13"/>
                  </a:lnTo>
                  <a:lnTo>
                    <a:pt x="1774" y="13"/>
                  </a:lnTo>
                  <a:lnTo>
                    <a:pt x="1773" y="14"/>
                  </a:lnTo>
                  <a:lnTo>
                    <a:pt x="1772" y="14"/>
                  </a:lnTo>
                  <a:lnTo>
                    <a:pt x="1772" y="15"/>
                  </a:lnTo>
                  <a:lnTo>
                    <a:pt x="1769" y="17"/>
                  </a:lnTo>
                  <a:lnTo>
                    <a:pt x="1768" y="17"/>
                  </a:lnTo>
                  <a:lnTo>
                    <a:pt x="1767" y="18"/>
                  </a:lnTo>
                  <a:lnTo>
                    <a:pt x="1766" y="19"/>
                  </a:lnTo>
                  <a:lnTo>
                    <a:pt x="1764" y="20"/>
                  </a:lnTo>
                  <a:lnTo>
                    <a:pt x="1762" y="20"/>
                  </a:lnTo>
                  <a:lnTo>
                    <a:pt x="1761" y="21"/>
                  </a:lnTo>
                  <a:lnTo>
                    <a:pt x="1759" y="21"/>
                  </a:lnTo>
                  <a:lnTo>
                    <a:pt x="1758" y="22"/>
                  </a:lnTo>
                  <a:lnTo>
                    <a:pt x="1757" y="23"/>
                  </a:lnTo>
                  <a:lnTo>
                    <a:pt x="1756" y="23"/>
                  </a:lnTo>
                  <a:lnTo>
                    <a:pt x="1756" y="24"/>
                  </a:lnTo>
                  <a:lnTo>
                    <a:pt x="1755" y="25"/>
                  </a:lnTo>
                  <a:lnTo>
                    <a:pt x="1754" y="27"/>
                  </a:lnTo>
                  <a:lnTo>
                    <a:pt x="1752" y="27"/>
                  </a:lnTo>
                  <a:lnTo>
                    <a:pt x="1751" y="27"/>
                  </a:lnTo>
                  <a:lnTo>
                    <a:pt x="1748" y="28"/>
                  </a:lnTo>
                  <a:lnTo>
                    <a:pt x="1747" y="29"/>
                  </a:lnTo>
                  <a:lnTo>
                    <a:pt x="1747" y="31"/>
                  </a:lnTo>
                  <a:lnTo>
                    <a:pt x="1746" y="32"/>
                  </a:lnTo>
                  <a:lnTo>
                    <a:pt x="1745" y="33"/>
                  </a:lnTo>
                  <a:lnTo>
                    <a:pt x="1744" y="34"/>
                  </a:lnTo>
                  <a:lnTo>
                    <a:pt x="1742" y="34"/>
                  </a:lnTo>
                  <a:lnTo>
                    <a:pt x="1740" y="35"/>
                  </a:lnTo>
                  <a:lnTo>
                    <a:pt x="1739" y="37"/>
                  </a:lnTo>
                  <a:lnTo>
                    <a:pt x="1738" y="38"/>
                  </a:lnTo>
                  <a:lnTo>
                    <a:pt x="1738" y="39"/>
                  </a:lnTo>
                  <a:lnTo>
                    <a:pt x="1738" y="40"/>
                  </a:lnTo>
                  <a:lnTo>
                    <a:pt x="1737" y="41"/>
                  </a:lnTo>
                  <a:lnTo>
                    <a:pt x="1737" y="42"/>
                  </a:lnTo>
                  <a:lnTo>
                    <a:pt x="1737" y="43"/>
                  </a:lnTo>
                  <a:lnTo>
                    <a:pt x="1736" y="44"/>
                  </a:lnTo>
                  <a:lnTo>
                    <a:pt x="1736" y="46"/>
                  </a:lnTo>
                  <a:lnTo>
                    <a:pt x="1735" y="47"/>
                  </a:lnTo>
                  <a:lnTo>
                    <a:pt x="1735" y="48"/>
                  </a:lnTo>
                  <a:lnTo>
                    <a:pt x="1734" y="49"/>
                  </a:lnTo>
                  <a:lnTo>
                    <a:pt x="1734" y="50"/>
                  </a:lnTo>
                  <a:lnTo>
                    <a:pt x="1733" y="51"/>
                  </a:lnTo>
                  <a:lnTo>
                    <a:pt x="1733" y="52"/>
                  </a:lnTo>
                  <a:lnTo>
                    <a:pt x="1732" y="52"/>
                  </a:lnTo>
                  <a:lnTo>
                    <a:pt x="1732" y="53"/>
                  </a:lnTo>
                  <a:lnTo>
                    <a:pt x="1732" y="54"/>
                  </a:lnTo>
                  <a:lnTo>
                    <a:pt x="1733" y="56"/>
                  </a:lnTo>
                  <a:lnTo>
                    <a:pt x="1733" y="58"/>
                  </a:lnTo>
                  <a:lnTo>
                    <a:pt x="1733" y="59"/>
                  </a:lnTo>
                  <a:lnTo>
                    <a:pt x="1732" y="61"/>
                  </a:lnTo>
                  <a:lnTo>
                    <a:pt x="1730" y="62"/>
                  </a:lnTo>
                  <a:lnTo>
                    <a:pt x="1729" y="63"/>
                  </a:lnTo>
                  <a:lnTo>
                    <a:pt x="1729" y="66"/>
                  </a:lnTo>
                  <a:lnTo>
                    <a:pt x="1729" y="68"/>
                  </a:lnTo>
                  <a:lnTo>
                    <a:pt x="1729" y="70"/>
                  </a:lnTo>
                  <a:lnTo>
                    <a:pt x="1729" y="71"/>
                  </a:lnTo>
                  <a:lnTo>
                    <a:pt x="1729" y="73"/>
                  </a:lnTo>
                  <a:lnTo>
                    <a:pt x="1729" y="75"/>
                  </a:lnTo>
                  <a:lnTo>
                    <a:pt x="1730" y="76"/>
                  </a:lnTo>
                  <a:lnTo>
                    <a:pt x="1730" y="77"/>
                  </a:lnTo>
                  <a:lnTo>
                    <a:pt x="1730" y="78"/>
                  </a:lnTo>
                  <a:lnTo>
                    <a:pt x="1732" y="78"/>
                  </a:lnTo>
                  <a:lnTo>
                    <a:pt x="1732" y="79"/>
                  </a:lnTo>
                  <a:lnTo>
                    <a:pt x="1732" y="80"/>
                  </a:lnTo>
                  <a:lnTo>
                    <a:pt x="1732" y="81"/>
                  </a:lnTo>
                  <a:lnTo>
                    <a:pt x="1733" y="83"/>
                  </a:lnTo>
                  <a:lnTo>
                    <a:pt x="1733" y="87"/>
                  </a:lnTo>
                  <a:lnTo>
                    <a:pt x="1733" y="88"/>
                  </a:lnTo>
                  <a:lnTo>
                    <a:pt x="1733" y="89"/>
                  </a:lnTo>
                  <a:lnTo>
                    <a:pt x="1734" y="91"/>
                  </a:lnTo>
                  <a:lnTo>
                    <a:pt x="1734" y="95"/>
                  </a:lnTo>
                  <a:lnTo>
                    <a:pt x="1735" y="97"/>
                  </a:lnTo>
                  <a:lnTo>
                    <a:pt x="1734" y="98"/>
                  </a:lnTo>
                  <a:lnTo>
                    <a:pt x="1733" y="99"/>
                  </a:lnTo>
                  <a:lnTo>
                    <a:pt x="1732" y="101"/>
                  </a:lnTo>
                  <a:lnTo>
                    <a:pt x="1730" y="104"/>
                  </a:lnTo>
                  <a:lnTo>
                    <a:pt x="1732" y="106"/>
                  </a:lnTo>
                  <a:lnTo>
                    <a:pt x="1733" y="110"/>
                  </a:lnTo>
                  <a:lnTo>
                    <a:pt x="1736" y="115"/>
                  </a:lnTo>
                  <a:lnTo>
                    <a:pt x="1739" y="120"/>
                  </a:lnTo>
                  <a:lnTo>
                    <a:pt x="1743" y="124"/>
                  </a:lnTo>
                  <a:lnTo>
                    <a:pt x="1745" y="126"/>
                  </a:lnTo>
                  <a:lnTo>
                    <a:pt x="1748" y="128"/>
                  </a:lnTo>
                  <a:lnTo>
                    <a:pt x="1751" y="129"/>
                  </a:lnTo>
                  <a:lnTo>
                    <a:pt x="1752" y="130"/>
                  </a:lnTo>
                  <a:lnTo>
                    <a:pt x="1752" y="131"/>
                  </a:lnTo>
                  <a:lnTo>
                    <a:pt x="1753" y="133"/>
                  </a:lnTo>
                  <a:lnTo>
                    <a:pt x="1742" y="194"/>
                  </a:lnTo>
                  <a:lnTo>
                    <a:pt x="1739" y="192"/>
                  </a:lnTo>
                  <a:lnTo>
                    <a:pt x="1735" y="203"/>
                  </a:lnTo>
                  <a:lnTo>
                    <a:pt x="1721" y="229"/>
                  </a:lnTo>
                  <a:lnTo>
                    <a:pt x="1720" y="230"/>
                  </a:lnTo>
                  <a:lnTo>
                    <a:pt x="1716" y="232"/>
                  </a:lnTo>
                  <a:lnTo>
                    <a:pt x="1710" y="236"/>
                  </a:lnTo>
                  <a:lnTo>
                    <a:pt x="1703" y="245"/>
                  </a:lnTo>
                  <a:lnTo>
                    <a:pt x="1691" y="258"/>
                  </a:lnTo>
                  <a:lnTo>
                    <a:pt x="1680" y="274"/>
                  </a:lnTo>
                  <a:lnTo>
                    <a:pt x="1667" y="297"/>
                  </a:lnTo>
                  <a:lnTo>
                    <a:pt x="1652" y="326"/>
                  </a:lnTo>
                  <a:lnTo>
                    <a:pt x="1641" y="363"/>
                  </a:lnTo>
                  <a:lnTo>
                    <a:pt x="1630" y="419"/>
                  </a:lnTo>
                  <a:lnTo>
                    <a:pt x="1621" y="493"/>
                  </a:lnTo>
                  <a:lnTo>
                    <a:pt x="1613" y="580"/>
                  </a:lnTo>
                  <a:lnTo>
                    <a:pt x="1607" y="676"/>
                  </a:lnTo>
                  <a:lnTo>
                    <a:pt x="1600" y="778"/>
                  </a:lnTo>
                  <a:lnTo>
                    <a:pt x="1595" y="882"/>
                  </a:lnTo>
                  <a:lnTo>
                    <a:pt x="1591" y="984"/>
                  </a:lnTo>
                  <a:lnTo>
                    <a:pt x="1586" y="984"/>
                  </a:lnTo>
                  <a:lnTo>
                    <a:pt x="1582" y="983"/>
                  </a:lnTo>
                  <a:lnTo>
                    <a:pt x="1578" y="983"/>
                  </a:lnTo>
                  <a:lnTo>
                    <a:pt x="1573" y="982"/>
                  </a:lnTo>
                  <a:lnTo>
                    <a:pt x="1567" y="981"/>
                  </a:lnTo>
                  <a:lnTo>
                    <a:pt x="1563" y="980"/>
                  </a:lnTo>
                  <a:lnTo>
                    <a:pt x="1559" y="980"/>
                  </a:lnTo>
                  <a:lnTo>
                    <a:pt x="1554" y="979"/>
                  </a:lnTo>
                  <a:lnTo>
                    <a:pt x="1557" y="706"/>
                  </a:lnTo>
                  <a:lnTo>
                    <a:pt x="1554" y="517"/>
                  </a:lnTo>
                  <a:lnTo>
                    <a:pt x="1547" y="396"/>
                  </a:lnTo>
                  <a:lnTo>
                    <a:pt x="1538" y="328"/>
                  </a:lnTo>
                  <a:lnTo>
                    <a:pt x="1564" y="310"/>
                  </a:lnTo>
                  <a:lnTo>
                    <a:pt x="1563" y="306"/>
                  </a:lnTo>
                  <a:lnTo>
                    <a:pt x="1582" y="292"/>
                  </a:lnTo>
                  <a:lnTo>
                    <a:pt x="1572" y="279"/>
                  </a:lnTo>
                  <a:lnTo>
                    <a:pt x="1581" y="273"/>
                  </a:lnTo>
                  <a:lnTo>
                    <a:pt x="1585" y="274"/>
                  </a:lnTo>
                  <a:lnTo>
                    <a:pt x="1590" y="277"/>
                  </a:lnTo>
                  <a:lnTo>
                    <a:pt x="1593" y="278"/>
                  </a:lnTo>
                  <a:lnTo>
                    <a:pt x="1598" y="278"/>
                  </a:lnTo>
                  <a:lnTo>
                    <a:pt x="1610" y="364"/>
                  </a:lnTo>
                  <a:lnTo>
                    <a:pt x="1641" y="357"/>
                  </a:lnTo>
                  <a:lnTo>
                    <a:pt x="1621" y="267"/>
                  </a:lnTo>
                  <a:lnTo>
                    <a:pt x="1622" y="267"/>
                  </a:lnTo>
                  <a:lnTo>
                    <a:pt x="1626" y="261"/>
                  </a:lnTo>
                  <a:lnTo>
                    <a:pt x="1628" y="257"/>
                  </a:lnTo>
                  <a:lnTo>
                    <a:pt x="1629" y="252"/>
                  </a:lnTo>
                  <a:lnTo>
                    <a:pt x="1629" y="248"/>
                  </a:lnTo>
                  <a:lnTo>
                    <a:pt x="1629" y="246"/>
                  </a:lnTo>
                  <a:lnTo>
                    <a:pt x="1629" y="235"/>
                  </a:lnTo>
                  <a:lnTo>
                    <a:pt x="1627" y="217"/>
                  </a:lnTo>
                  <a:lnTo>
                    <a:pt x="1621" y="212"/>
                  </a:lnTo>
                  <a:lnTo>
                    <a:pt x="1620" y="212"/>
                  </a:lnTo>
                  <a:lnTo>
                    <a:pt x="1617" y="211"/>
                  </a:lnTo>
                  <a:lnTo>
                    <a:pt x="1613" y="212"/>
                  </a:lnTo>
                  <a:lnTo>
                    <a:pt x="1612" y="214"/>
                  </a:lnTo>
                  <a:lnTo>
                    <a:pt x="1612" y="215"/>
                  </a:lnTo>
                  <a:lnTo>
                    <a:pt x="1612" y="216"/>
                  </a:lnTo>
                  <a:lnTo>
                    <a:pt x="1612" y="217"/>
                  </a:lnTo>
                  <a:lnTo>
                    <a:pt x="1601" y="127"/>
                  </a:lnTo>
                  <a:lnTo>
                    <a:pt x="1570" y="134"/>
                  </a:lnTo>
                  <a:lnTo>
                    <a:pt x="1588" y="216"/>
                  </a:lnTo>
                  <a:lnTo>
                    <a:pt x="1579" y="220"/>
                  </a:lnTo>
                  <a:lnTo>
                    <a:pt x="1571" y="232"/>
                  </a:lnTo>
                  <a:lnTo>
                    <a:pt x="1569" y="234"/>
                  </a:lnTo>
                  <a:lnTo>
                    <a:pt x="1566" y="239"/>
                  </a:lnTo>
                  <a:lnTo>
                    <a:pt x="1564" y="245"/>
                  </a:lnTo>
                  <a:lnTo>
                    <a:pt x="1562" y="252"/>
                  </a:lnTo>
                  <a:lnTo>
                    <a:pt x="1556" y="257"/>
                  </a:lnTo>
                  <a:lnTo>
                    <a:pt x="1555" y="257"/>
                  </a:lnTo>
                  <a:lnTo>
                    <a:pt x="1543" y="265"/>
                  </a:lnTo>
                  <a:lnTo>
                    <a:pt x="1542" y="263"/>
                  </a:lnTo>
                  <a:lnTo>
                    <a:pt x="1514" y="275"/>
                  </a:lnTo>
                  <a:lnTo>
                    <a:pt x="1486" y="246"/>
                  </a:lnTo>
                  <a:lnTo>
                    <a:pt x="1483" y="230"/>
                  </a:lnTo>
                  <a:lnTo>
                    <a:pt x="1482" y="231"/>
                  </a:lnTo>
                  <a:lnTo>
                    <a:pt x="1480" y="224"/>
                  </a:lnTo>
                  <a:lnTo>
                    <a:pt x="1485" y="223"/>
                  </a:lnTo>
                  <a:lnTo>
                    <a:pt x="1488" y="222"/>
                  </a:lnTo>
                  <a:lnTo>
                    <a:pt x="1492" y="220"/>
                  </a:lnTo>
                  <a:lnTo>
                    <a:pt x="1495" y="216"/>
                  </a:lnTo>
                  <a:lnTo>
                    <a:pt x="1497" y="211"/>
                  </a:lnTo>
                  <a:lnTo>
                    <a:pt x="1496" y="203"/>
                  </a:lnTo>
                  <a:lnTo>
                    <a:pt x="1495" y="191"/>
                  </a:lnTo>
                  <a:lnTo>
                    <a:pt x="1495" y="173"/>
                  </a:lnTo>
                  <a:lnTo>
                    <a:pt x="1496" y="171"/>
                  </a:lnTo>
                  <a:lnTo>
                    <a:pt x="1498" y="166"/>
                  </a:lnTo>
                  <a:lnTo>
                    <a:pt x="1498" y="159"/>
                  </a:lnTo>
                  <a:lnTo>
                    <a:pt x="1494" y="149"/>
                  </a:lnTo>
                  <a:lnTo>
                    <a:pt x="1493" y="147"/>
                  </a:lnTo>
                  <a:lnTo>
                    <a:pt x="1493" y="146"/>
                  </a:lnTo>
                  <a:lnTo>
                    <a:pt x="1492" y="144"/>
                  </a:lnTo>
                  <a:lnTo>
                    <a:pt x="1492" y="143"/>
                  </a:lnTo>
                  <a:lnTo>
                    <a:pt x="1492" y="142"/>
                  </a:lnTo>
                  <a:lnTo>
                    <a:pt x="1492" y="140"/>
                  </a:lnTo>
                  <a:lnTo>
                    <a:pt x="1492" y="139"/>
                  </a:lnTo>
                  <a:lnTo>
                    <a:pt x="1490" y="138"/>
                  </a:lnTo>
                  <a:lnTo>
                    <a:pt x="1492" y="135"/>
                  </a:lnTo>
                  <a:lnTo>
                    <a:pt x="1492" y="133"/>
                  </a:lnTo>
                  <a:lnTo>
                    <a:pt x="1492" y="129"/>
                  </a:lnTo>
                  <a:lnTo>
                    <a:pt x="1492" y="127"/>
                  </a:lnTo>
                  <a:lnTo>
                    <a:pt x="1493" y="125"/>
                  </a:lnTo>
                  <a:lnTo>
                    <a:pt x="1494" y="123"/>
                  </a:lnTo>
                  <a:lnTo>
                    <a:pt x="1493" y="121"/>
                  </a:lnTo>
                  <a:lnTo>
                    <a:pt x="1493" y="120"/>
                  </a:lnTo>
                  <a:lnTo>
                    <a:pt x="1492" y="120"/>
                  </a:lnTo>
                  <a:lnTo>
                    <a:pt x="1490" y="120"/>
                  </a:lnTo>
                  <a:lnTo>
                    <a:pt x="1489" y="118"/>
                  </a:lnTo>
                  <a:lnTo>
                    <a:pt x="1488" y="115"/>
                  </a:lnTo>
                  <a:lnTo>
                    <a:pt x="1485" y="113"/>
                  </a:lnTo>
                  <a:lnTo>
                    <a:pt x="1482" y="109"/>
                  </a:lnTo>
                  <a:lnTo>
                    <a:pt x="1483" y="109"/>
                  </a:lnTo>
                  <a:lnTo>
                    <a:pt x="1474" y="80"/>
                  </a:lnTo>
                  <a:lnTo>
                    <a:pt x="1482" y="78"/>
                  </a:lnTo>
                  <a:lnTo>
                    <a:pt x="1489" y="75"/>
                  </a:lnTo>
                  <a:lnTo>
                    <a:pt x="1496" y="72"/>
                  </a:lnTo>
                  <a:lnTo>
                    <a:pt x="1503" y="70"/>
                  </a:lnTo>
                  <a:lnTo>
                    <a:pt x="1508" y="68"/>
                  </a:lnTo>
                  <a:lnTo>
                    <a:pt x="1512" y="67"/>
                  </a:lnTo>
                  <a:lnTo>
                    <a:pt x="1515" y="66"/>
                  </a:lnTo>
                  <a:lnTo>
                    <a:pt x="1516" y="65"/>
                  </a:lnTo>
                  <a:lnTo>
                    <a:pt x="1517" y="63"/>
                  </a:lnTo>
                  <a:lnTo>
                    <a:pt x="1516" y="62"/>
                  </a:lnTo>
                  <a:lnTo>
                    <a:pt x="1515" y="61"/>
                  </a:lnTo>
                  <a:lnTo>
                    <a:pt x="1416" y="69"/>
                  </a:lnTo>
                  <a:lnTo>
                    <a:pt x="1342" y="110"/>
                  </a:lnTo>
                  <a:lnTo>
                    <a:pt x="1341" y="111"/>
                  </a:lnTo>
                  <a:lnTo>
                    <a:pt x="1342" y="113"/>
                  </a:lnTo>
                  <a:lnTo>
                    <a:pt x="1343" y="114"/>
                  </a:lnTo>
                  <a:lnTo>
                    <a:pt x="1344" y="114"/>
                  </a:lnTo>
                  <a:lnTo>
                    <a:pt x="1358" y="111"/>
                  </a:lnTo>
                  <a:lnTo>
                    <a:pt x="1358" y="153"/>
                  </a:lnTo>
                  <a:lnTo>
                    <a:pt x="1356" y="154"/>
                  </a:lnTo>
                  <a:lnTo>
                    <a:pt x="1356" y="155"/>
                  </a:lnTo>
                  <a:lnTo>
                    <a:pt x="1355" y="157"/>
                  </a:lnTo>
                  <a:lnTo>
                    <a:pt x="1355" y="158"/>
                  </a:lnTo>
                  <a:lnTo>
                    <a:pt x="1355" y="159"/>
                  </a:lnTo>
                  <a:lnTo>
                    <a:pt x="1355" y="161"/>
                  </a:lnTo>
                  <a:lnTo>
                    <a:pt x="1355" y="162"/>
                  </a:lnTo>
                  <a:lnTo>
                    <a:pt x="1355" y="172"/>
                  </a:lnTo>
                  <a:lnTo>
                    <a:pt x="1356" y="172"/>
                  </a:lnTo>
                  <a:lnTo>
                    <a:pt x="1356" y="164"/>
                  </a:lnTo>
                  <a:lnTo>
                    <a:pt x="1358" y="164"/>
                  </a:lnTo>
                  <a:lnTo>
                    <a:pt x="1358" y="174"/>
                  </a:lnTo>
                  <a:lnTo>
                    <a:pt x="1358" y="175"/>
                  </a:lnTo>
                  <a:lnTo>
                    <a:pt x="1359" y="175"/>
                  </a:lnTo>
                  <a:lnTo>
                    <a:pt x="1359" y="174"/>
                  </a:lnTo>
                  <a:lnTo>
                    <a:pt x="1359" y="165"/>
                  </a:lnTo>
                  <a:lnTo>
                    <a:pt x="1360" y="165"/>
                  </a:lnTo>
                  <a:lnTo>
                    <a:pt x="1360" y="173"/>
                  </a:lnTo>
                  <a:lnTo>
                    <a:pt x="1360" y="174"/>
                  </a:lnTo>
                  <a:lnTo>
                    <a:pt x="1361" y="174"/>
                  </a:lnTo>
                  <a:lnTo>
                    <a:pt x="1361" y="173"/>
                  </a:lnTo>
                  <a:lnTo>
                    <a:pt x="1361" y="164"/>
                  </a:lnTo>
                  <a:lnTo>
                    <a:pt x="1361" y="171"/>
                  </a:lnTo>
                  <a:lnTo>
                    <a:pt x="1361" y="172"/>
                  </a:lnTo>
                  <a:lnTo>
                    <a:pt x="1362" y="172"/>
                  </a:lnTo>
                  <a:lnTo>
                    <a:pt x="1363" y="172"/>
                  </a:lnTo>
                  <a:lnTo>
                    <a:pt x="1363" y="162"/>
                  </a:lnTo>
                  <a:lnTo>
                    <a:pt x="1363" y="161"/>
                  </a:lnTo>
                  <a:lnTo>
                    <a:pt x="1363" y="159"/>
                  </a:lnTo>
                  <a:lnTo>
                    <a:pt x="1363" y="158"/>
                  </a:lnTo>
                  <a:lnTo>
                    <a:pt x="1363" y="157"/>
                  </a:lnTo>
                  <a:lnTo>
                    <a:pt x="1362" y="155"/>
                  </a:lnTo>
                  <a:lnTo>
                    <a:pt x="1361" y="154"/>
                  </a:lnTo>
                  <a:lnTo>
                    <a:pt x="1360" y="153"/>
                  </a:lnTo>
                  <a:lnTo>
                    <a:pt x="1360" y="111"/>
                  </a:lnTo>
                  <a:lnTo>
                    <a:pt x="1384" y="106"/>
                  </a:lnTo>
                  <a:lnTo>
                    <a:pt x="1397" y="148"/>
                  </a:lnTo>
                  <a:lnTo>
                    <a:pt x="1397" y="149"/>
                  </a:lnTo>
                  <a:lnTo>
                    <a:pt x="1397" y="152"/>
                  </a:lnTo>
                  <a:lnTo>
                    <a:pt x="1397" y="153"/>
                  </a:lnTo>
                  <a:lnTo>
                    <a:pt x="1398" y="154"/>
                  </a:lnTo>
                  <a:lnTo>
                    <a:pt x="1397" y="155"/>
                  </a:lnTo>
                  <a:lnTo>
                    <a:pt x="1397" y="156"/>
                  </a:lnTo>
                  <a:lnTo>
                    <a:pt x="1396" y="157"/>
                  </a:lnTo>
                  <a:lnTo>
                    <a:pt x="1396" y="158"/>
                  </a:lnTo>
                  <a:lnTo>
                    <a:pt x="1396" y="161"/>
                  </a:lnTo>
                  <a:lnTo>
                    <a:pt x="1397" y="164"/>
                  </a:lnTo>
                  <a:lnTo>
                    <a:pt x="1399" y="167"/>
                  </a:lnTo>
                  <a:lnTo>
                    <a:pt x="1401" y="172"/>
                  </a:lnTo>
                  <a:lnTo>
                    <a:pt x="1403" y="173"/>
                  </a:lnTo>
                  <a:lnTo>
                    <a:pt x="1406" y="175"/>
                  </a:lnTo>
                  <a:lnTo>
                    <a:pt x="1407" y="176"/>
                  </a:lnTo>
                  <a:lnTo>
                    <a:pt x="1409" y="177"/>
                  </a:lnTo>
                  <a:lnTo>
                    <a:pt x="1410" y="186"/>
                  </a:lnTo>
                  <a:lnTo>
                    <a:pt x="1403" y="226"/>
                  </a:lnTo>
                  <a:lnTo>
                    <a:pt x="1402" y="225"/>
                  </a:lnTo>
                  <a:lnTo>
                    <a:pt x="1398" y="233"/>
                  </a:lnTo>
                  <a:lnTo>
                    <a:pt x="1389" y="252"/>
                  </a:lnTo>
                  <a:lnTo>
                    <a:pt x="1388" y="252"/>
                  </a:lnTo>
                  <a:lnTo>
                    <a:pt x="1386" y="254"/>
                  </a:lnTo>
                  <a:lnTo>
                    <a:pt x="1381" y="258"/>
                  </a:lnTo>
                  <a:lnTo>
                    <a:pt x="1377" y="263"/>
                  </a:lnTo>
                  <a:lnTo>
                    <a:pt x="1370" y="271"/>
                  </a:lnTo>
                  <a:lnTo>
                    <a:pt x="1362" y="281"/>
                  </a:lnTo>
                  <a:lnTo>
                    <a:pt x="1353" y="294"/>
                  </a:lnTo>
                  <a:lnTo>
                    <a:pt x="1343" y="312"/>
                  </a:lnTo>
                  <a:lnTo>
                    <a:pt x="1325" y="320"/>
                  </a:lnTo>
                  <a:lnTo>
                    <a:pt x="1287" y="281"/>
                  </a:lnTo>
                  <a:lnTo>
                    <a:pt x="1283" y="259"/>
                  </a:lnTo>
                  <a:lnTo>
                    <a:pt x="1282" y="259"/>
                  </a:lnTo>
                  <a:lnTo>
                    <a:pt x="1282" y="260"/>
                  </a:lnTo>
                  <a:lnTo>
                    <a:pt x="1281" y="251"/>
                  </a:lnTo>
                  <a:lnTo>
                    <a:pt x="1285" y="250"/>
                  </a:lnTo>
                  <a:lnTo>
                    <a:pt x="1291" y="248"/>
                  </a:lnTo>
                  <a:lnTo>
                    <a:pt x="1295" y="244"/>
                  </a:lnTo>
                  <a:lnTo>
                    <a:pt x="1300" y="241"/>
                  </a:lnTo>
                  <a:lnTo>
                    <a:pt x="1302" y="234"/>
                  </a:lnTo>
                  <a:lnTo>
                    <a:pt x="1301" y="223"/>
                  </a:lnTo>
                  <a:lnTo>
                    <a:pt x="1298" y="206"/>
                  </a:lnTo>
                  <a:lnTo>
                    <a:pt x="1300" y="183"/>
                  </a:lnTo>
                  <a:lnTo>
                    <a:pt x="1301" y="179"/>
                  </a:lnTo>
                  <a:lnTo>
                    <a:pt x="1303" y="174"/>
                  </a:lnTo>
                  <a:lnTo>
                    <a:pt x="1304" y="165"/>
                  </a:lnTo>
                  <a:lnTo>
                    <a:pt x="1298" y="152"/>
                  </a:lnTo>
                  <a:lnTo>
                    <a:pt x="1297" y="149"/>
                  </a:lnTo>
                  <a:lnTo>
                    <a:pt x="1296" y="147"/>
                  </a:lnTo>
                  <a:lnTo>
                    <a:pt x="1295" y="145"/>
                  </a:lnTo>
                  <a:lnTo>
                    <a:pt x="1294" y="143"/>
                  </a:lnTo>
                  <a:lnTo>
                    <a:pt x="1294" y="142"/>
                  </a:lnTo>
                  <a:lnTo>
                    <a:pt x="1294" y="140"/>
                  </a:lnTo>
                  <a:lnTo>
                    <a:pt x="1295" y="140"/>
                  </a:lnTo>
                  <a:lnTo>
                    <a:pt x="1294" y="139"/>
                  </a:lnTo>
                  <a:lnTo>
                    <a:pt x="1294" y="138"/>
                  </a:lnTo>
                  <a:lnTo>
                    <a:pt x="1294" y="137"/>
                  </a:lnTo>
                  <a:lnTo>
                    <a:pt x="1294" y="133"/>
                  </a:lnTo>
                  <a:lnTo>
                    <a:pt x="1295" y="128"/>
                  </a:lnTo>
                  <a:lnTo>
                    <a:pt x="1295" y="125"/>
                  </a:lnTo>
                  <a:lnTo>
                    <a:pt x="1295" y="121"/>
                  </a:lnTo>
                  <a:lnTo>
                    <a:pt x="1296" y="119"/>
                  </a:lnTo>
                  <a:lnTo>
                    <a:pt x="1297" y="116"/>
                  </a:lnTo>
                  <a:lnTo>
                    <a:pt x="1296" y="115"/>
                  </a:lnTo>
                  <a:lnTo>
                    <a:pt x="1296" y="114"/>
                  </a:lnTo>
                  <a:lnTo>
                    <a:pt x="1295" y="113"/>
                  </a:lnTo>
                  <a:lnTo>
                    <a:pt x="1294" y="113"/>
                  </a:lnTo>
                  <a:lnTo>
                    <a:pt x="1292" y="109"/>
                  </a:lnTo>
                  <a:lnTo>
                    <a:pt x="1288" y="105"/>
                  </a:lnTo>
                  <a:lnTo>
                    <a:pt x="1284" y="100"/>
                  </a:lnTo>
                  <a:lnTo>
                    <a:pt x="1278" y="95"/>
                  </a:lnTo>
                  <a:lnTo>
                    <a:pt x="1277" y="95"/>
                  </a:lnTo>
                  <a:lnTo>
                    <a:pt x="1276" y="95"/>
                  </a:lnTo>
                  <a:lnTo>
                    <a:pt x="1277" y="92"/>
                  </a:lnTo>
                  <a:lnTo>
                    <a:pt x="1278" y="89"/>
                  </a:lnTo>
                  <a:lnTo>
                    <a:pt x="1278" y="87"/>
                  </a:lnTo>
                  <a:lnTo>
                    <a:pt x="1278" y="86"/>
                  </a:lnTo>
                  <a:lnTo>
                    <a:pt x="1277" y="83"/>
                  </a:lnTo>
                  <a:lnTo>
                    <a:pt x="1276" y="81"/>
                  </a:lnTo>
                  <a:lnTo>
                    <a:pt x="1276" y="80"/>
                  </a:lnTo>
                  <a:lnTo>
                    <a:pt x="1275" y="78"/>
                  </a:lnTo>
                  <a:lnTo>
                    <a:pt x="1274" y="77"/>
                  </a:lnTo>
                  <a:lnTo>
                    <a:pt x="1273" y="77"/>
                  </a:lnTo>
                  <a:lnTo>
                    <a:pt x="1271" y="77"/>
                  </a:lnTo>
                  <a:lnTo>
                    <a:pt x="1269" y="76"/>
                  </a:lnTo>
                  <a:lnTo>
                    <a:pt x="1267" y="75"/>
                  </a:lnTo>
                  <a:lnTo>
                    <a:pt x="1266" y="75"/>
                  </a:lnTo>
                  <a:lnTo>
                    <a:pt x="1265" y="73"/>
                  </a:lnTo>
                  <a:lnTo>
                    <a:pt x="1264" y="73"/>
                  </a:lnTo>
                  <a:lnTo>
                    <a:pt x="1262" y="73"/>
                  </a:lnTo>
                  <a:lnTo>
                    <a:pt x="1261" y="73"/>
                  </a:lnTo>
                  <a:lnTo>
                    <a:pt x="1258" y="75"/>
                  </a:lnTo>
                  <a:lnTo>
                    <a:pt x="1257" y="75"/>
                  </a:lnTo>
                  <a:lnTo>
                    <a:pt x="1255" y="75"/>
                  </a:lnTo>
                  <a:lnTo>
                    <a:pt x="1254" y="75"/>
                  </a:lnTo>
                  <a:lnTo>
                    <a:pt x="1252" y="75"/>
                  </a:lnTo>
                  <a:lnTo>
                    <a:pt x="1250" y="75"/>
                  </a:lnTo>
                  <a:lnTo>
                    <a:pt x="1249" y="73"/>
                  </a:lnTo>
                  <a:lnTo>
                    <a:pt x="1248" y="73"/>
                  </a:lnTo>
                  <a:lnTo>
                    <a:pt x="1247" y="72"/>
                  </a:lnTo>
                  <a:lnTo>
                    <a:pt x="1246" y="72"/>
                  </a:lnTo>
                  <a:lnTo>
                    <a:pt x="1245" y="72"/>
                  </a:lnTo>
                  <a:lnTo>
                    <a:pt x="1244" y="72"/>
                  </a:lnTo>
                  <a:lnTo>
                    <a:pt x="1243" y="73"/>
                  </a:lnTo>
                  <a:lnTo>
                    <a:pt x="1240" y="73"/>
                  </a:lnTo>
                  <a:lnTo>
                    <a:pt x="1239" y="73"/>
                  </a:lnTo>
                  <a:lnTo>
                    <a:pt x="1238" y="72"/>
                  </a:lnTo>
                  <a:lnTo>
                    <a:pt x="1237" y="72"/>
                  </a:lnTo>
                  <a:lnTo>
                    <a:pt x="1236" y="72"/>
                  </a:lnTo>
                  <a:lnTo>
                    <a:pt x="1235" y="72"/>
                  </a:lnTo>
                  <a:lnTo>
                    <a:pt x="1234" y="72"/>
                  </a:lnTo>
                  <a:lnTo>
                    <a:pt x="1233" y="72"/>
                  </a:lnTo>
                  <a:lnTo>
                    <a:pt x="1231" y="72"/>
                  </a:lnTo>
                  <a:lnTo>
                    <a:pt x="1230" y="72"/>
                  </a:lnTo>
                  <a:lnTo>
                    <a:pt x="1229" y="72"/>
                  </a:lnTo>
                  <a:lnTo>
                    <a:pt x="1228" y="72"/>
                  </a:lnTo>
                  <a:lnTo>
                    <a:pt x="1227" y="72"/>
                  </a:lnTo>
                  <a:lnTo>
                    <a:pt x="1226" y="72"/>
                  </a:lnTo>
                  <a:lnTo>
                    <a:pt x="1225" y="73"/>
                  </a:lnTo>
                  <a:lnTo>
                    <a:pt x="1224" y="73"/>
                  </a:lnTo>
                  <a:lnTo>
                    <a:pt x="1223" y="73"/>
                  </a:lnTo>
                  <a:lnTo>
                    <a:pt x="1221" y="73"/>
                  </a:lnTo>
                  <a:lnTo>
                    <a:pt x="1220" y="75"/>
                  </a:lnTo>
                  <a:lnTo>
                    <a:pt x="1219" y="75"/>
                  </a:lnTo>
                  <a:lnTo>
                    <a:pt x="1218" y="75"/>
                  </a:lnTo>
                  <a:lnTo>
                    <a:pt x="1217" y="75"/>
                  </a:lnTo>
                  <a:lnTo>
                    <a:pt x="1216" y="75"/>
                  </a:lnTo>
                  <a:lnTo>
                    <a:pt x="1215" y="75"/>
                  </a:lnTo>
                  <a:lnTo>
                    <a:pt x="1214" y="75"/>
                  </a:lnTo>
                  <a:lnTo>
                    <a:pt x="1211" y="75"/>
                  </a:lnTo>
                  <a:lnTo>
                    <a:pt x="1210" y="75"/>
                  </a:lnTo>
                  <a:lnTo>
                    <a:pt x="1208" y="75"/>
                  </a:lnTo>
                  <a:lnTo>
                    <a:pt x="1208" y="76"/>
                  </a:lnTo>
                  <a:lnTo>
                    <a:pt x="1207" y="76"/>
                  </a:lnTo>
                  <a:lnTo>
                    <a:pt x="1206" y="77"/>
                  </a:lnTo>
                  <a:lnTo>
                    <a:pt x="1204" y="78"/>
                  </a:lnTo>
                  <a:lnTo>
                    <a:pt x="1202" y="79"/>
                  </a:lnTo>
                  <a:lnTo>
                    <a:pt x="1201" y="80"/>
                  </a:lnTo>
                  <a:lnTo>
                    <a:pt x="1199" y="81"/>
                  </a:lnTo>
                  <a:lnTo>
                    <a:pt x="1197" y="81"/>
                  </a:lnTo>
                  <a:lnTo>
                    <a:pt x="1196" y="81"/>
                  </a:lnTo>
                  <a:lnTo>
                    <a:pt x="1195" y="81"/>
                  </a:lnTo>
                  <a:lnTo>
                    <a:pt x="1194" y="82"/>
                  </a:lnTo>
                  <a:lnTo>
                    <a:pt x="1192" y="83"/>
                  </a:lnTo>
                  <a:lnTo>
                    <a:pt x="1191" y="83"/>
                  </a:lnTo>
                  <a:lnTo>
                    <a:pt x="1191" y="85"/>
                  </a:lnTo>
                  <a:lnTo>
                    <a:pt x="1190" y="86"/>
                  </a:lnTo>
                  <a:lnTo>
                    <a:pt x="1189" y="87"/>
                  </a:lnTo>
                  <a:lnTo>
                    <a:pt x="1187" y="87"/>
                  </a:lnTo>
                  <a:lnTo>
                    <a:pt x="1186" y="88"/>
                  </a:lnTo>
                  <a:lnTo>
                    <a:pt x="1185" y="89"/>
                  </a:lnTo>
                  <a:lnTo>
                    <a:pt x="1183" y="90"/>
                  </a:lnTo>
                  <a:lnTo>
                    <a:pt x="1182" y="91"/>
                  </a:lnTo>
                  <a:lnTo>
                    <a:pt x="1181" y="94"/>
                  </a:lnTo>
                  <a:lnTo>
                    <a:pt x="1180" y="95"/>
                  </a:lnTo>
                  <a:lnTo>
                    <a:pt x="1179" y="96"/>
                  </a:lnTo>
                  <a:lnTo>
                    <a:pt x="1177" y="96"/>
                  </a:lnTo>
                  <a:lnTo>
                    <a:pt x="1176" y="97"/>
                  </a:lnTo>
                  <a:lnTo>
                    <a:pt x="1175" y="98"/>
                  </a:lnTo>
                  <a:lnTo>
                    <a:pt x="1175" y="99"/>
                  </a:lnTo>
                  <a:lnTo>
                    <a:pt x="1173" y="99"/>
                  </a:lnTo>
                  <a:lnTo>
                    <a:pt x="1173" y="100"/>
                  </a:lnTo>
                  <a:lnTo>
                    <a:pt x="1172" y="101"/>
                  </a:lnTo>
                  <a:lnTo>
                    <a:pt x="1172" y="102"/>
                  </a:lnTo>
                  <a:lnTo>
                    <a:pt x="1172" y="104"/>
                  </a:lnTo>
                  <a:lnTo>
                    <a:pt x="1171" y="106"/>
                  </a:lnTo>
                  <a:lnTo>
                    <a:pt x="1171" y="107"/>
                  </a:lnTo>
                  <a:lnTo>
                    <a:pt x="1170" y="108"/>
                  </a:lnTo>
                  <a:lnTo>
                    <a:pt x="1170" y="109"/>
                  </a:lnTo>
                  <a:lnTo>
                    <a:pt x="1170" y="110"/>
                  </a:lnTo>
                  <a:lnTo>
                    <a:pt x="1169" y="111"/>
                  </a:lnTo>
                  <a:lnTo>
                    <a:pt x="1168" y="113"/>
                  </a:lnTo>
                  <a:lnTo>
                    <a:pt x="1168" y="114"/>
                  </a:lnTo>
                  <a:lnTo>
                    <a:pt x="1167" y="115"/>
                  </a:lnTo>
                  <a:lnTo>
                    <a:pt x="1167" y="116"/>
                  </a:lnTo>
                  <a:lnTo>
                    <a:pt x="1168" y="117"/>
                  </a:lnTo>
                  <a:lnTo>
                    <a:pt x="1168" y="118"/>
                  </a:lnTo>
                  <a:lnTo>
                    <a:pt x="1168" y="119"/>
                  </a:lnTo>
                  <a:lnTo>
                    <a:pt x="1167" y="121"/>
                  </a:lnTo>
                  <a:lnTo>
                    <a:pt x="1166" y="123"/>
                  </a:lnTo>
                  <a:lnTo>
                    <a:pt x="1165" y="125"/>
                  </a:lnTo>
                  <a:lnTo>
                    <a:pt x="1165" y="127"/>
                  </a:lnTo>
                  <a:lnTo>
                    <a:pt x="1165" y="129"/>
                  </a:lnTo>
                  <a:lnTo>
                    <a:pt x="1165" y="130"/>
                  </a:lnTo>
                  <a:lnTo>
                    <a:pt x="1165" y="133"/>
                  </a:lnTo>
                  <a:lnTo>
                    <a:pt x="1165" y="135"/>
                  </a:lnTo>
                  <a:lnTo>
                    <a:pt x="1165" y="136"/>
                  </a:lnTo>
                  <a:lnTo>
                    <a:pt x="1166" y="136"/>
                  </a:lnTo>
                  <a:lnTo>
                    <a:pt x="1166" y="137"/>
                  </a:lnTo>
                  <a:lnTo>
                    <a:pt x="1166" y="138"/>
                  </a:lnTo>
                  <a:lnTo>
                    <a:pt x="1167" y="139"/>
                  </a:lnTo>
                  <a:lnTo>
                    <a:pt x="1167" y="140"/>
                  </a:lnTo>
                  <a:lnTo>
                    <a:pt x="1167" y="143"/>
                  </a:lnTo>
                  <a:lnTo>
                    <a:pt x="1168" y="145"/>
                  </a:lnTo>
                  <a:lnTo>
                    <a:pt x="1168" y="148"/>
                  </a:lnTo>
                  <a:lnTo>
                    <a:pt x="1169" y="149"/>
                  </a:lnTo>
                  <a:lnTo>
                    <a:pt x="1169" y="150"/>
                  </a:lnTo>
                  <a:lnTo>
                    <a:pt x="1169" y="152"/>
                  </a:lnTo>
                  <a:lnTo>
                    <a:pt x="1169" y="155"/>
                  </a:lnTo>
                  <a:lnTo>
                    <a:pt x="1170" y="158"/>
                  </a:lnTo>
                  <a:lnTo>
                    <a:pt x="1169" y="159"/>
                  </a:lnTo>
                  <a:lnTo>
                    <a:pt x="1169" y="161"/>
                  </a:lnTo>
                  <a:lnTo>
                    <a:pt x="1168" y="162"/>
                  </a:lnTo>
                  <a:lnTo>
                    <a:pt x="1167" y="164"/>
                  </a:lnTo>
                  <a:lnTo>
                    <a:pt x="1167" y="166"/>
                  </a:lnTo>
                  <a:lnTo>
                    <a:pt x="1168" y="171"/>
                  </a:lnTo>
                  <a:lnTo>
                    <a:pt x="1171" y="175"/>
                  </a:lnTo>
                  <a:lnTo>
                    <a:pt x="1175" y="181"/>
                  </a:lnTo>
                  <a:lnTo>
                    <a:pt x="1178" y="184"/>
                  </a:lnTo>
                  <a:lnTo>
                    <a:pt x="1180" y="186"/>
                  </a:lnTo>
                  <a:lnTo>
                    <a:pt x="1183" y="188"/>
                  </a:lnTo>
                  <a:lnTo>
                    <a:pt x="1186" y="191"/>
                  </a:lnTo>
                  <a:lnTo>
                    <a:pt x="1187" y="192"/>
                  </a:lnTo>
                  <a:lnTo>
                    <a:pt x="1187" y="193"/>
                  </a:lnTo>
                  <a:lnTo>
                    <a:pt x="1188" y="194"/>
                  </a:lnTo>
                  <a:lnTo>
                    <a:pt x="1177" y="254"/>
                  </a:lnTo>
                  <a:lnTo>
                    <a:pt x="1175" y="252"/>
                  </a:lnTo>
                  <a:lnTo>
                    <a:pt x="1170" y="263"/>
                  </a:lnTo>
                  <a:lnTo>
                    <a:pt x="1157" y="289"/>
                  </a:lnTo>
                  <a:lnTo>
                    <a:pt x="1156" y="289"/>
                  </a:lnTo>
                  <a:lnTo>
                    <a:pt x="1153" y="291"/>
                  </a:lnTo>
                  <a:lnTo>
                    <a:pt x="1150" y="293"/>
                  </a:lnTo>
                  <a:lnTo>
                    <a:pt x="1146" y="298"/>
                  </a:lnTo>
                  <a:lnTo>
                    <a:pt x="1139" y="305"/>
                  </a:lnTo>
                  <a:lnTo>
                    <a:pt x="1131" y="313"/>
                  </a:lnTo>
                  <a:lnTo>
                    <a:pt x="1123" y="325"/>
                  </a:lnTo>
                  <a:lnTo>
                    <a:pt x="1113" y="339"/>
                  </a:lnTo>
                  <a:lnTo>
                    <a:pt x="1055" y="193"/>
                  </a:lnTo>
                  <a:lnTo>
                    <a:pt x="1052" y="194"/>
                  </a:lnTo>
                  <a:lnTo>
                    <a:pt x="1047" y="173"/>
                  </a:lnTo>
                  <a:lnTo>
                    <a:pt x="1046" y="173"/>
                  </a:lnTo>
                  <a:lnTo>
                    <a:pt x="1044" y="162"/>
                  </a:lnTo>
                  <a:lnTo>
                    <a:pt x="1048" y="154"/>
                  </a:lnTo>
                  <a:lnTo>
                    <a:pt x="1052" y="145"/>
                  </a:lnTo>
                  <a:lnTo>
                    <a:pt x="1053" y="137"/>
                  </a:lnTo>
                  <a:lnTo>
                    <a:pt x="1053" y="134"/>
                  </a:lnTo>
                  <a:lnTo>
                    <a:pt x="1055" y="113"/>
                  </a:lnTo>
                  <a:lnTo>
                    <a:pt x="1051" y="100"/>
                  </a:lnTo>
                  <a:lnTo>
                    <a:pt x="1138" y="39"/>
                  </a:lnTo>
                  <a:lnTo>
                    <a:pt x="1113" y="0"/>
                  </a:lnTo>
                  <a:lnTo>
                    <a:pt x="1025" y="77"/>
                  </a:lnTo>
                  <a:lnTo>
                    <a:pt x="1026" y="76"/>
                  </a:lnTo>
                  <a:lnTo>
                    <a:pt x="1027" y="75"/>
                  </a:lnTo>
                  <a:lnTo>
                    <a:pt x="1028" y="70"/>
                  </a:lnTo>
                  <a:lnTo>
                    <a:pt x="1026" y="67"/>
                  </a:lnTo>
                  <a:lnTo>
                    <a:pt x="1023" y="63"/>
                  </a:lnTo>
                  <a:lnTo>
                    <a:pt x="1021" y="62"/>
                  </a:lnTo>
                  <a:lnTo>
                    <a:pt x="1010" y="61"/>
                  </a:lnTo>
                  <a:lnTo>
                    <a:pt x="993" y="78"/>
                  </a:lnTo>
                  <a:lnTo>
                    <a:pt x="984" y="88"/>
                  </a:lnTo>
                  <a:lnTo>
                    <a:pt x="983" y="89"/>
                  </a:lnTo>
                  <a:lnTo>
                    <a:pt x="979" y="94"/>
                  </a:lnTo>
                  <a:lnTo>
                    <a:pt x="976" y="99"/>
                  </a:lnTo>
                  <a:lnTo>
                    <a:pt x="975" y="106"/>
                  </a:lnTo>
                  <a:lnTo>
                    <a:pt x="974" y="116"/>
                  </a:lnTo>
                  <a:lnTo>
                    <a:pt x="912" y="159"/>
                  </a:lnTo>
                  <a:lnTo>
                    <a:pt x="912" y="157"/>
                  </a:lnTo>
                  <a:lnTo>
                    <a:pt x="904" y="150"/>
                  </a:lnTo>
                  <a:lnTo>
                    <a:pt x="903" y="150"/>
                  </a:lnTo>
                  <a:lnTo>
                    <a:pt x="899" y="150"/>
                  </a:lnTo>
                  <a:lnTo>
                    <a:pt x="896" y="150"/>
                  </a:lnTo>
                  <a:lnTo>
                    <a:pt x="893" y="154"/>
                  </a:lnTo>
                  <a:lnTo>
                    <a:pt x="893" y="155"/>
                  </a:lnTo>
                  <a:lnTo>
                    <a:pt x="893" y="156"/>
                  </a:lnTo>
                  <a:lnTo>
                    <a:pt x="894" y="157"/>
                  </a:lnTo>
                  <a:lnTo>
                    <a:pt x="881" y="48"/>
                  </a:lnTo>
                  <a:lnTo>
                    <a:pt x="843" y="57"/>
                  </a:lnTo>
                  <a:lnTo>
                    <a:pt x="864" y="155"/>
                  </a:lnTo>
                  <a:lnTo>
                    <a:pt x="854" y="159"/>
                  </a:lnTo>
                  <a:lnTo>
                    <a:pt x="844" y="175"/>
                  </a:lnTo>
                  <a:lnTo>
                    <a:pt x="842" y="177"/>
                  </a:lnTo>
                  <a:lnTo>
                    <a:pt x="839" y="183"/>
                  </a:lnTo>
                  <a:lnTo>
                    <a:pt x="835" y="191"/>
                  </a:lnTo>
                  <a:lnTo>
                    <a:pt x="834" y="198"/>
                  </a:lnTo>
                  <a:lnTo>
                    <a:pt x="826" y="204"/>
                  </a:lnTo>
                  <a:lnTo>
                    <a:pt x="811" y="214"/>
                  </a:lnTo>
                  <a:lnTo>
                    <a:pt x="810" y="212"/>
                  </a:lnTo>
                  <a:lnTo>
                    <a:pt x="776" y="227"/>
                  </a:lnTo>
                  <a:lnTo>
                    <a:pt x="743" y="192"/>
                  </a:lnTo>
                  <a:lnTo>
                    <a:pt x="738" y="172"/>
                  </a:lnTo>
                  <a:lnTo>
                    <a:pt x="738" y="173"/>
                  </a:lnTo>
                  <a:lnTo>
                    <a:pt x="736" y="165"/>
                  </a:lnTo>
                  <a:lnTo>
                    <a:pt x="740" y="164"/>
                  </a:lnTo>
                  <a:lnTo>
                    <a:pt x="746" y="162"/>
                  </a:lnTo>
                  <a:lnTo>
                    <a:pt x="750" y="159"/>
                  </a:lnTo>
                  <a:lnTo>
                    <a:pt x="754" y="156"/>
                  </a:lnTo>
                  <a:lnTo>
                    <a:pt x="756" y="149"/>
                  </a:lnTo>
                  <a:lnTo>
                    <a:pt x="755" y="139"/>
                  </a:lnTo>
                  <a:lnTo>
                    <a:pt x="753" y="125"/>
                  </a:lnTo>
                  <a:lnTo>
                    <a:pt x="754" y="104"/>
                  </a:lnTo>
                  <a:lnTo>
                    <a:pt x="755" y="100"/>
                  </a:lnTo>
                  <a:lnTo>
                    <a:pt x="757" y="96"/>
                  </a:lnTo>
                  <a:lnTo>
                    <a:pt x="757" y="87"/>
                  </a:lnTo>
                  <a:lnTo>
                    <a:pt x="753" y="76"/>
                  </a:lnTo>
                  <a:lnTo>
                    <a:pt x="752" y="73"/>
                  </a:lnTo>
                  <a:lnTo>
                    <a:pt x="750" y="71"/>
                  </a:lnTo>
                  <a:lnTo>
                    <a:pt x="749" y="70"/>
                  </a:lnTo>
                  <a:lnTo>
                    <a:pt x="749" y="68"/>
                  </a:lnTo>
                  <a:lnTo>
                    <a:pt x="749" y="67"/>
                  </a:lnTo>
                  <a:lnTo>
                    <a:pt x="749" y="66"/>
                  </a:lnTo>
                  <a:lnTo>
                    <a:pt x="749" y="65"/>
                  </a:lnTo>
                  <a:lnTo>
                    <a:pt x="749" y="63"/>
                  </a:lnTo>
                  <a:lnTo>
                    <a:pt x="749" y="62"/>
                  </a:lnTo>
                  <a:lnTo>
                    <a:pt x="748" y="62"/>
                  </a:lnTo>
                  <a:lnTo>
                    <a:pt x="749" y="59"/>
                  </a:lnTo>
                  <a:lnTo>
                    <a:pt x="749" y="54"/>
                  </a:lnTo>
                  <a:lnTo>
                    <a:pt x="749" y="51"/>
                  </a:lnTo>
                  <a:lnTo>
                    <a:pt x="749" y="49"/>
                  </a:lnTo>
                  <a:lnTo>
                    <a:pt x="750" y="47"/>
                  </a:lnTo>
                  <a:lnTo>
                    <a:pt x="752" y="43"/>
                  </a:lnTo>
                  <a:lnTo>
                    <a:pt x="750" y="42"/>
                  </a:lnTo>
                  <a:lnTo>
                    <a:pt x="750" y="41"/>
                  </a:lnTo>
                  <a:lnTo>
                    <a:pt x="749" y="41"/>
                  </a:lnTo>
                  <a:lnTo>
                    <a:pt x="748" y="40"/>
                  </a:lnTo>
                  <a:lnTo>
                    <a:pt x="747" y="37"/>
                  </a:lnTo>
                  <a:lnTo>
                    <a:pt x="744" y="33"/>
                  </a:lnTo>
                  <a:lnTo>
                    <a:pt x="739" y="29"/>
                  </a:lnTo>
                  <a:lnTo>
                    <a:pt x="734" y="24"/>
                  </a:lnTo>
                  <a:lnTo>
                    <a:pt x="733" y="23"/>
                  </a:lnTo>
                  <a:lnTo>
                    <a:pt x="734" y="21"/>
                  </a:lnTo>
                  <a:lnTo>
                    <a:pt x="735" y="19"/>
                  </a:lnTo>
                  <a:lnTo>
                    <a:pt x="735" y="18"/>
                  </a:lnTo>
                  <a:lnTo>
                    <a:pt x="734" y="15"/>
                  </a:lnTo>
                  <a:lnTo>
                    <a:pt x="733" y="14"/>
                  </a:lnTo>
                  <a:lnTo>
                    <a:pt x="733" y="12"/>
                  </a:lnTo>
                  <a:lnTo>
                    <a:pt x="733" y="11"/>
                  </a:lnTo>
                  <a:lnTo>
                    <a:pt x="731" y="10"/>
                  </a:lnTo>
                  <a:lnTo>
                    <a:pt x="730" y="9"/>
                  </a:lnTo>
                  <a:lnTo>
                    <a:pt x="729" y="9"/>
                  </a:lnTo>
                  <a:lnTo>
                    <a:pt x="728" y="8"/>
                  </a:lnTo>
                  <a:lnTo>
                    <a:pt x="726" y="8"/>
                  </a:lnTo>
                  <a:lnTo>
                    <a:pt x="725" y="6"/>
                  </a:lnTo>
                  <a:lnTo>
                    <a:pt x="724" y="6"/>
                  </a:lnTo>
                  <a:lnTo>
                    <a:pt x="722" y="5"/>
                  </a:lnTo>
                  <a:lnTo>
                    <a:pt x="721" y="5"/>
                  </a:lnTo>
                  <a:lnTo>
                    <a:pt x="719" y="5"/>
                  </a:lnTo>
                  <a:lnTo>
                    <a:pt x="718" y="5"/>
                  </a:lnTo>
                  <a:lnTo>
                    <a:pt x="717" y="6"/>
                  </a:lnTo>
                  <a:lnTo>
                    <a:pt x="715" y="6"/>
                  </a:lnTo>
                  <a:lnTo>
                    <a:pt x="714" y="6"/>
                  </a:lnTo>
                  <a:lnTo>
                    <a:pt x="712" y="5"/>
                  </a:lnTo>
                  <a:lnTo>
                    <a:pt x="710" y="5"/>
                  </a:lnTo>
                  <a:lnTo>
                    <a:pt x="709" y="5"/>
                  </a:lnTo>
                  <a:lnTo>
                    <a:pt x="708" y="5"/>
                  </a:lnTo>
                  <a:lnTo>
                    <a:pt x="708" y="4"/>
                  </a:lnTo>
                  <a:lnTo>
                    <a:pt x="707" y="4"/>
                  </a:lnTo>
                  <a:lnTo>
                    <a:pt x="706" y="4"/>
                  </a:lnTo>
                  <a:lnTo>
                    <a:pt x="705" y="4"/>
                  </a:lnTo>
                  <a:lnTo>
                    <a:pt x="704" y="4"/>
                  </a:lnTo>
                  <a:lnTo>
                    <a:pt x="701" y="5"/>
                  </a:lnTo>
                  <a:lnTo>
                    <a:pt x="700" y="5"/>
                  </a:lnTo>
                  <a:lnTo>
                    <a:pt x="699" y="5"/>
                  </a:lnTo>
                  <a:lnTo>
                    <a:pt x="699" y="4"/>
                  </a:lnTo>
                  <a:lnTo>
                    <a:pt x="698" y="4"/>
                  </a:lnTo>
                  <a:lnTo>
                    <a:pt x="697" y="4"/>
                  </a:lnTo>
                  <a:lnTo>
                    <a:pt x="696" y="4"/>
                  </a:lnTo>
                  <a:lnTo>
                    <a:pt x="695" y="4"/>
                  </a:lnTo>
                  <a:lnTo>
                    <a:pt x="693" y="4"/>
                  </a:lnTo>
                  <a:lnTo>
                    <a:pt x="692" y="4"/>
                  </a:lnTo>
                  <a:lnTo>
                    <a:pt x="691" y="4"/>
                  </a:lnTo>
                  <a:lnTo>
                    <a:pt x="690" y="4"/>
                  </a:lnTo>
                  <a:lnTo>
                    <a:pt x="689" y="4"/>
                  </a:lnTo>
                  <a:lnTo>
                    <a:pt x="688" y="4"/>
                  </a:lnTo>
                  <a:lnTo>
                    <a:pt x="687" y="4"/>
                  </a:lnTo>
                  <a:lnTo>
                    <a:pt x="686" y="5"/>
                  </a:lnTo>
                  <a:lnTo>
                    <a:pt x="685" y="5"/>
                  </a:lnTo>
                  <a:lnTo>
                    <a:pt x="683" y="5"/>
                  </a:lnTo>
                  <a:lnTo>
                    <a:pt x="682" y="6"/>
                  </a:lnTo>
                  <a:lnTo>
                    <a:pt x="681" y="6"/>
                  </a:lnTo>
                  <a:lnTo>
                    <a:pt x="680" y="6"/>
                  </a:lnTo>
                  <a:lnTo>
                    <a:pt x="680" y="5"/>
                  </a:lnTo>
                  <a:lnTo>
                    <a:pt x="679" y="5"/>
                  </a:lnTo>
                  <a:lnTo>
                    <a:pt x="677" y="5"/>
                  </a:lnTo>
                  <a:lnTo>
                    <a:pt x="676" y="5"/>
                  </a:lnTo>
                  <a:lnTo>
                    <a:pt x="674" y="5"/>
                  </a:lnTo>
                  <a:lnTo>
                    <a:pt x="672" y="5"/>
                  </a:lnTo>
                  <a:lnTo>
                    <a:pt x="671" y="6"/>
                  </a:lnTo>
                  <a:lnTo>
                    <a:pt x="670" y="8"/>
                  </a:lnTo>
                  <a:lnTo>
                    <a:pt x="669" y="8"/>
                  </a:lnTo>
                  <a:lnTo>
                    <a:pt x="667" y="9"/>
                  </a:lnTo>
                  <a:lnTo>
                    <a:pt x="667" y="10"/>
                  </a:lnTo>
                  <a:lnTo>
                    <a:pt x="666" y="11"/>
                  </a:lnTo>
                  <a:lnTo>
                    <a:pt x="663" y="12"/>
                  </a:lnTo>
                  <a:lnTo>
                    <a:pt x="662" y="12"/>
                  </a:lnTo>
                  <a:lnTo>
                    <a:pt x="661" y="12"/>
                  </a:lnTo>
                  <a:lnTo>
                    <a:pt x="659" y="13"/>
                  </a:lnTo>
                  <a:lnTo>
                    <a:pt x="658" y="13"/>
                  </a:lnTo>
                  <a:lnTo>
                    <a:pt x="657" y="14"/>
                  </a:lnTo>
                  <a:lnTo>
                    <a:pt x="656" y="15"/>
                  </a:lnTo>
                  <a:lnTo>
                    <a:pt x="654" y="17"/>
                  </a:lnTo>
                  <a:lnTo>
                    <a:pt x="653" y="18"/>
                  </a:lnTo>
                  <a:lnTo>
                    <a:pt x="652" y="18"/>
                  </a:lnTo>
                  <a:lnTo>
                    <a:pt x="651" y="18"/>
                  </a:lnTo>
                  <a:lnTo>
                    <a:pt x="650" y="19"/>
                  </a:lnTo>
                  <a:lnTo>
                    <a:pt x="649" y="20"/>
                  </a:lnTo>
                  <a:lnTo>
                    <a:pt x="648" y="21"/>
                  </a:lnTo>
                  <a:lnTo>
                    <a:pt x="647" y="23"/>
                  </a:lnTo>
                  <a:lnTo>
                    <a:pt x="645" y="24"/>
                  </a:lnTo>
                  <a:lnTo>
                    <a:pt x="644" y="24"/>
                  </a:lnTo>
                  <a:lnTo>
                    <a:pt x="643" y="25"/>
                  </a:lnTo>
                  <a:lnTo>
                    <a:pt x="642" y="25"/>
                  </a:lnTo>
                  <a:lnTo>
                    <a:pt x="641" y="27"/>
                  </a:lnTo>
                  <a:lnTo>
                    <a:pt x="641" y="28"/>
                  </a:lnTo>
                  <a:lnTo>
                    <a:pt x="641" y="29"/>
                  </a:lnTo>
                  <a:lnTo>
                    <a:pt x="640" y="30"/>
                  </a:lnTo>
                  <a:lnTo>
                    <a:pt x="640" y="31"/>
                  </a:lnTo>
                  <a:lnTo>
                    <a:pt x="639" y="32"/>
                  </a:lnTo>
                  <a:lnTo>
                    <a:pt x="639" y="33"/>
                  </a:lnTo>
                  <a:lnTo>
                    <a:pt x="639" y="34"/>
                  </a:lnTo>
                  <a:lnTo>
                    <a:pt x="638" y="35"/>
                  </a:lnTo>
                  <a:lnTo>
                    <a:pt x="637" y="37"/>
                  </a:lnTo>
                  <a:lnTo>
                    <a:pt x="637" y="38"/>
                  </a:lnTo>
                  <a:lnTo>
                    <a:pt x="637" y="39"/>
                  </a:lnTo>
                  <a:lnTo>
                    <a:pt x="635" y="40"/>
                  </a:lnTo>
                  <a:lnTo>
                    <a:pt x="634" y="41"/>
                  </a:lnTo>
                  <a:lnTo>
                    <a:pt x="634" y="42"/>
                  </a:lnTo>
                  <a:lnTo>
                    <a:pt x="634" y="43"/>
                  </a:lnTo>
                  <a:lnTo>
                    <a:pt x="634" y="44"/>
                  </a:lnTo>
                  <a:lnTo>
                    <a:pt x="634" y="46"/>
                  </a:lnTo>
                  <a:lnTo>
                    <a:pt x="634" y="47"/>
                  </a:lnTo>
                  <a:lnTo>
                    <a:pt x="634" y="49"/>
                  </a:lnTo>
                  <a:lnTo>
                    <a:pt x="633" y="50"/>
                  </a:lnTo>
                  <a:lnTo>
                    <a:pt x="632" y="51"/>
                  </a:lnTo>
                  <a:lnTo>
                    <a:pt x="632" y="53"/>
                  </a:lnTo>
                  <a:lnTo>
                    <a:pt x="632" y="56"/>
                  </a:lnTo>
                  <a:lnTo>
                    <a:pt x="632" y="57"/>
                  </a:lnTo>
                  <a:lnTo>
                    <a:pt x="632" y="58"/>
                  </a:lnTo>
                  <a:lnTo>
                    <a:pt x="632" y="60"/>
                  </a:lnTo>
                  <a:lnTo>
                    <a:pt x="632" y="61"/>
                  </a:lnTo>
                  <a:lnTo>
                    <a:pt x="633" y="61"/>
                  </a:lnTo>
                  <a:lnTo>
                    <a:pt x="633" y="62"/>
                  </a:lnTo>
                  <a:lnTo>
                    <a:pt x="633" y="63"/>
                  </a:lnTo>
                  <a:lnTo>
                    <a:pt x="633" y="65"/>
                  </a:lnTo>
                  <a:lnTo>
                    <a:pt x="634" y="66"/>
                  </a:lnTo>
                  <a:lnTo>
                    <a:pt x="634" y="67"/>
                  </a:lnTo>
                  <a:lnTo>
                    <a:pt x="634" y="69"/>
                  </a:lnTo>
                  <a:lnTo>
                    <a:pt x="634" y="72"/>
                  </a:lnTo>
                  <a:lnTo>
                    <a:pt x="635" y="73"/>
                  </a:lnTo>
                  <a:lnTo>
                    <a:pt x="635" y="75"/>
                  </a:lnTo>
                  <a:lnTo>
                    <a:pt x="635" y="76"/>
                  </a:lnTo>
                  <a:lnTo>
                    <a:pt x="635" y="79"/>
                  </a:lnTo>
                  <a:lnTo>
                    <a:pt x="637" y="81"/>
                  </a:lnTo>
                  <a:lnTo>
                    <a:pt x="635" y="82"/>
                  </a:lnTo>
                  <a:lnTo>
                    <a:pt x="635" y="83"/>
                  </a:lnTo>
                  <a:lnTo>
                    <a:pt x="634" y="85"/>
                  </a:lnTo>
                  <a:lnTo>
                    <a:pt x="633" y="87"/>
                  </a:lnTo>
                  <a:lnTo>
                    <a:pt x="634" y="89"/>
                  </a:lnTo>
                  <a:lnTo>
                    <a:pt x="635" y="92"/>
                  </a:lnTo>
                  <a:lnTo>
                    <a:pt x="638" y="97"/>
                  </a:lnTo>
                  <a:lnTo>
                    <a:pt x="641" y="101"/>
                  </a:lnTo>
                  <a:lnTo>
                    <a:pt x="642" y="102"/>
                  </a:lnTo>
                  <a:lnTo>
                    <a:pt x="643" y="104"/>
                  </a:lnTo>
                  <a:lnTo>
                    <a:pt x="644" y="105"/>
                  </a:lnTo>
                  <a:lnTo>
                    <a:pt x="645" y="106"/>
                  </a:lnTo>
                  <a:lnTo>
                    <a:pt x="624" y="111"/>
                  </a:lnTo>
                  <a:lnTo>
                    <a:pt x="638" y="174"/>
                  </a:lnTo>
                  <a:lnTo>
                    <a:pt x="637" y="176"/>
                  </a:lnTo>
                  <a:lnTo>
                    <a:pt x="627" y="197"/>
                  </a:lnTo>
                  <a:lnTo>
                    <a:pt x="625" y="200"/>
                  </a:lnTo>
                  <a:lnTo>
                    <a:pt x="622" y="202"/>
                  </a:lnTo>
                  <a:lnTo>
                    <a:pt x="616" y="206"/>
                  </a:lnTo>
                  <a:lnTo>
                    <a:pt x="608" y="215"/>
                  </a:lnTo>
                  <a:lnTo>
                    <a:pt x="596" y="229"/>
                  </a:lnTo>
                  <a:lnTo>
                    <a:pt x="574" y="239"/>
                  </a:lnTo>
                  <a:lnTo>
                    <a:pt x="549" y="213"/>
                  </a:lnTo>
                  <a:lnTo>
                    <a:pt x="546" y="197"/>
                  </a:lnTo>
                  <a:lnTo>
                    <a:pt x="545" y="197"/>
                  </a:lnTo>
                  <a:lnTo>
                    <a:pt x="545" y="198"/>
                  </a:lnTo>
                  <a:lnTo>
                    <a:pt x="544" y="192"/>
                  </a:lnTo>
                  <a:lnTo>
                    <a:pt x="548" y="191"/>
                  </a:lnTo>
                  <a:lnTo>
                    <a:pt x="552" y="190"/>
                  </a:lnTo>
                  <a:lnTo>
                    <a:pt x="555" y="187"/>
                  </a:lnTo>
                  <a:lnTo>
                    <a:pt x="557" y="185"/>
                  </a:lnTo>
                  <a:lnTo>
                    <a:pt x="560" y="181"/>
                  </a:lnTo>
                  <a:lnTo>
                    <a:pt x="558" y="173"/>
                  </a:lnTo>
                  <a:lnTo>
                    <a:pt x="556" y="162"/>
                  </a:lnTo>
                  <a:lnTo>
                    <a:pt x="557" y="146"/>
                  </a:lnTo>
                  <a:lnTo>
                    <a:pt x="558" y="144"/>
                  </a:lnTo>
                  <a:lnTo>
                    <a:pt x="560" y="139"/>
                  </a:lnTo>
                  <a:lnTo>
                    <a:pt x="560" y="134"/>
                  </a:lnTo>
                  <a:lnTo>
                    <a:pt x="556" y="125"/>
                  </a:lnTo>
                  <a:lnTo>
                    <a:pt x="555" y="124"/>
                  </a:lnTo>
                  <a:lnTo>
                    <a:pt x="555" y="121"/>
                  </a:lnTo>
                  <a:lnTo>
                    <a:pt x="554" y="120"/>
                  </a:lnTo>
                  <a:lnTo>
                    <a:pt x="554" y="119"/>
                  </a:lnTo>
                  <a:lnTo>
                    <a:pt x="554" y="118"/>
                  </a:lnTo>
                  <a:lnTo>
                    <a:pt x="554" y="117"/>
                  </a:lnTo>
                  <a:lnTo>
                    <a:pt x="554" y="116"/>
                  </a:lnTo>
                  <a:lnTo>
                    <a:pt x="554" y="115"/>
                  </a:lnTo>
                  <a:lnTo>
                    <a:pt x="553" y="115"/>
                  </a:lnTo>
                  <a:lnTo>
                    <a:pt x="554" y="113"/>
                  </a:lnTo>
                  <a:lnTo>
                    <a:pt x="554" y="109"/>
                  </a:lnTo>
                  <a:lnTo>
                    <a:pt x="554" y="107"/>
                  </a:lnTo>
                  <a:lnTo>
                    <a:pt x="554" y="105"/>
                  </a:lnTo>
                  <a:lnTo>
                    <a:pt x="555" y="102"/>
                  </a:lnTo>
                  <a:lnTo>
                    <a:pt x="555" y="101"/>
                  </a:lnTo>
                  <a:lnTo>
                    <a:pt x="555" y="99"/>
                  </a:lnTo>
                  <a:lnTo>
                    <a:pt x="554" y="99"/>
                  </a:lnTo>
                  <a:lnTo>
                    <a:pt x="553" y="98"/>
                  </a:lnTo>
                  <a:lnTo>
                    <a:pt x="552" y="96"/>
                  </a:lnTo>
                  <a:lnTo>
                    <a:pt x="551" y="94"/>
                  </a:lnTo>
                  <a:lnTo>
                    <a:pt x="548" y="91"/>
                  </a:lnTo>
                  <a:lnTo>
                    <a:pt x="545" y="88"/>
                  </a:lnTo>
                  <a:lnTo>
                    <a:pt x="545" y="89"/>
                  </a:lnTo>
                  <a:lnTo>
                    <a:pt x="546" y="89"/>
                  </a:lnTo>
                  <a:lnTo>
                    <a:pt x="538" y="62"/>
                  </a:lnTo>
                  <a:lnTo>
                    <a:pt x="545" y="60"/>
                  </a:lnTo>
                  <a:lnTo>
                    <a:pt x="552" y="58"/>
                  </a:lnTo>
                  <a:lnTo>
                    <a:pt x="558" y="56"/>
                  </a:lnTo>
                  <a:lnTo>
                    <a:pt x="564" y="53"/>
                  </a:lnTo>
                  <a:lnTo>
                    <a:pt x="568" y="51"/>
                  </a:lnTo>
                  <a:lnTo>
                    <a:pt x="573" y="50"/>
                  </a:lnTo>
                  <a:lnTo>
                    <a:pt x="575" y="49"/>
                  </a:lnTo>
                  <a:lnTo>
                    <a:pt x="576" y="49"/>
                  </a:lnTo>
                  <a:lnTo>
                    <a:pt x="577" y="48"/>
                  </a:lnTo>
                  <a:lnTo>
                    <a:pt x="576" y="47"/>
                  </a:lnTo>
                  <a:lnTo>
                    <a:pt x="575" y="46"/>
                  </a:lnTo>
                  <a:lnTo>
                    <a:pt x="486" y="52"/>
                  </a:lnTo>
                  <a:lnTo>
                    <a:pt x="419" y="89"/>
                  </a:lnTo>
                  <a:lnTo>
                    <a:pt x="419" y="90"/>
                  </a:lnTo>
                  <a:lnTo>
                    <a:pt x="420" y="92"/>
                  </a:lnTo>
                  <a:lnTo>
                    <a:pt x="421" y="94"/>
                  </a:lnTo>
                  <a:lnTo>
                    <a:pt x="433" y="90"/>
                  </a:lnTo>
                  <a:lnTo>
                    <a:pt x="433" y="128"/>
                  </a:lnTo>
                  <a:lnTo>
                    <a:pt x="432" y="128"/>
                  </a:lnTo>
                  <a:lnTo>
                    <a:pt x="432" y="129"/>
                  </a:lnTo>
                  <a:lnTo>
                    <a:pt x="431" y="131"/>
                  </a:lnTo>
                  <a:lnTo>
                    <a:pt x="431" y="133"/>
                  </a:lnTo>
                  <a:lnTo>
                    <a:pt x="431" y="134"/>
                  </a:lnTo>
                  <a:lnTo>
                    <a:pt x="431" y="135"/>
                  </a:lnTo>
                  <a:lnTo>
                    <a:pt x="431" y="145"/>
                  </a:lnTo>
                  <a:lnTo>
                    <a:pt x="432" y="145"/>
                  </a:lnTo>
                  <a:lnTo>
                    <a:pt x="432" y="137"/>
                  </a:lnTo>
                  <a:lnTo>
                    <a:pt x="432" y="138"/>
                  </a:lnTo>
                  <a:lnTo>
                    <a:pt x="433" y="138"/>
                  </a:lnTo>
                  <a:lnTo>
                    <a:pt x="433" y="147"/>
                  </a:lnTo>
                  <a:lnTo>
                    <a:pt x="433" y="148"/>
                  </a:lnTo>
                  <a:lnTo>
                    <a:pt x="435" y="148"/>
                  </a:lnTo>
                  <a:lnTo>
                    <a:pt x="435" y="147"/>
                  </a:lnTo>
                  <a:lnTo>
                    <a:pt x="435" y="139"/>
                  </a:lnTo>
                  <a:lnTo>
                    <a:pt x="435" y="138"/>
                  </a:lnTo>
                  <a:lnTo>
                    <a:pt x="435" y="146"/>
                  </a:lnTo>
                  <a:lnTo>
                    <a:pt x="436" y="146"/>
                  </a:lnTo>
                  <a:lnTo>
                    <a:pt x="437" y="146"/>
                  </a:lnTo>
                  <a:lnTo>
                    <a:pt x="437" y="138"/>
                  </a:lnTo>
                  <a:lnTo>
                    <a:pt x="437" y="137"/>
                  </a:lnTo>
                  <a:lnTo>
                    <a:pt x="437" y="144"/>
                  </a:lnTo>
                  <a:lnTo>
                    <a:pt x="437" y="145"/>
                  </a:lnTo>
                  <a:lnTo>
                    <a:pt x="438" y="145"/>
                  </a:lnTo>
                  <a:lnTo>
                    <a:pt x="438" y="135"/>
                  </a:lnTo>
                  <a:lnTo>
                    <a:pt x="438" y="134"/>
                  </a:lnTo>
                  <a:lnTo>
                    <a:pt x="438" y="133"/>
                  </a:lnTo>
                  <a:lnTo>
                    <a:pt x="438" y="131"/>
                  </a:lnTo>
                  <a:lnTo>
                    <a:pt x="437" y="129"/>
                  </a:lnTo>
                  <a:lnTo>
                    <a:pt x="437" y="128"/>
                  </a:lnTo>
                  <a:lnTo>
                    <a:pt x="436" y="128"/>
                  </a:lnTo>
                  <a:lnTo>
                    <a:pt x="436" y="90"/>
                  </a:lnTo>
                  <a:lnTo>
                    <a:pt x="457" y="86"/>
                  </a:lnTo>
                  <a:lnTo>
                    <a:pt x="467" y="119"/>
                  </a:lnTo>
                  <a:lnTo>
                    <a:pt x="460" y="121"/>
                  </a:lnTo>
                  <a:lnTo>
                    <a:pt x="476" y="190"/>
                  </a:lnTo>
                  <a:lnTo>
                    <a:pt x="475" y="194"/>
                  </a:lnTo>
                  <a:lnTo>
                    <a:pt x="474" y="193"/>
                  </a:lnTo>
                  <a:lnTo>
                    <a:pt x="471" y="197"/>
                  </a:lnTo>
                  <a:lnTo>
                    <a:pt x="469" y="198"/>
                  </a:lnTo>
                  <a:lnTo>
                    <a:pt x="461" y="210"/>
                  </a:lnTo>
                  <a:lnTo>
                    <a:pt x="460" y="211"/>
                  </a:lnTo>
                  <a:lnTo>
                    <a:pt x="459" y="214"/>
                  </a:lnTo>
                  <a:lnTo>
                    <a:pt x="457" y="217"/>
                  </a:lnTo>
                  <a:lnTo>
                    <a:pt x="455" y="222"/>
                  </a:lnTo>
                  <a:lnTo>
                    <a:pt x="452" y="224"/>
                  </a:lnTo>
                  <a:lnTo>
                    <a:pt x="450" y="226"/>
                  </a:lnTo>
                  <a:lnTo>
                    <a:pt x="447" y="230"/>
                  </a:lnTo>
                  <a:lnTo>
                    <a:pt x="443" y="234"/>
                  </a:lnTo>
                  <a:lnTo>
                    <a:pt x="437" y="239"/>
                  </a:lnTo>
                  <a:lnTo>
                    <a:pt x="436" y="238"/>
                  </a:lnTo>
                  <a:lnTo>
                    <a:pt x="411" y="249"/>
                  </a:lnTo>
                  <a:lnTo>
                    <a:pt x="385" y="223"/>
                  </a:lnTo>
                  <a:lnTo>
                    <a:pt x="382" y="207"/>
                  </a:lnTo>
                  <a:lnTo>
                    <a:pt x="382" y="209"/>
                  </a:lnTo>
                  <a:lnTo>
                    <a:pt x="381" y="206"/>
                  </a:lnTo>
                  <a:lnTo>
                    <a:pt x="382" y="205"/>
                  </a:lnTo>
                  <a:lnTo>
                    <a:pt x="383" y="204"/>
                  </a:lnTo>
                  <a:lnTo>
                    <a:pt x="383" y="202"/>
                  </a:lnTo>
                  <a:lnTo>
                    <a:pt x="383" y="201"/>
                  </a:lnTo>
                  <a:lnTo>
                    <a:pt x="387" y="200"/>
                  </a:lnTo>
                  <a:lnTo>
                    <a:pt x="389" y="198"/>
                  </a:lnTo>
                  <a:lnTo>
                    <a:pt x="391" y="197"/>
                  </a:lnTo>
                  <a:lnTo>
                    <a:pt x="393" y="195"/>
                  </a:lnTo>
                  <a:lnTo>
                    <a:pt x="395" y="191"/>
                  </a:lnTo>
                  <a:lnTo>
                    <a:pt x="394" y="183"/>
                  </a:lnTo>
                  <a:lnTo>
                    <a:pt x="392" y="172"/>
                  </a:lnTo>
                  <a:lnTo>
                    <a:pt x="393" y="156"/>
                  </a:lnTo>
                  <a:lnTo>
                    <a:pt x="394" y="154"/>
                  </a:lnTo>
                  <a:lnTo>
                    <a:pt x="397" y="149"/>
                  </a:lnTo>
                  <a:lnTo>
                    <a:pt x="397" y="144"/>
                  </a:lnTo>
                  <a:lnTo>
                    <a:pt x="393" y="135"/>
                  </a:lnTo>
                  <a:lnTo>
                    <a:pt x="392" y="134"/>
                  </a:lnTo>
                  <a:lnTo>
                    <a:pt x="392" y="131"/>
                  </a:lnTo>
                  <a:lnTo>
                    <a:pt x="391" y="130"/>
                  </a:lnTo>
                  <a:lnTo>
                    <a:pt x="390" y="129"/>
                  </a:lnTo>
                  <a:lnTo>
                    <a:pt x="390" y="128"/>
                  </a:lnTo>
                  <a:lnTo>
                    <a:pt x="390" y="127"/>
                  </a:lnTo>
                  <a:lnTo>
                    <a:pt x="390" y="126"/>
                  </a:lnTo>
                  <a:lnTo>
                    <a:pt x="390" y="125"/>
                  </a:lnTo>
                  <a:lnTo>
                    <a:pt x="390" y="123"/>
                  </a:lnTo>
                  <a:lnTo>
                    <a:pt x="390" y="119"/>
                  </a:lnTo>
                  <a:lnTo>
                    <a:pt x="390" y="117"/>
                  </a:lnTo>
                  <a:lnTo>
                    <a:pt x="391" y="115"/>
                  </a:lnTo>
                  <a:lnTo>
                    <a:pt x="392" y="113"/>
                  </a:lnTo>
                  <a:lnTo>
                    <a:pt x="392" y="111"/>
                  </a:lnTo>
                  <a:lnTo>
                    <a:pt x="391" y="109"/>
                  </a:lnTo>
                  <a:lnTo>
                    <a:pt x="390" y="109"/>
                  </a:lnTo>
                  <a:lnTo>
                    <a:pt x="390" y="108"/>
                  </a:lnTo>
                  <a:lnTo>
                    <a:pt x="389" y="106"/>
                  </a:lnTo>
                  <a:lnTo>
                    <a:pt x="388" y="104"/>
                  </a:lnTo>
                  <a:lnTo>
                    <a:pt x="384" y="101"/>
                  </a:lnTo>
                  <a:lnTo>
                    <a:pt x="381" y="99"/>
                  </a:lnTo>
                  <a:lnTo>
                    <a:pt x="382" y="99"/>
                  </a:lnTo>
                  <a:lnTo>
                    <a:pt x="374" y="73"/>
                  </a:lnTo>
                  <a:lnTo>
                    <a:pt x="381" y="70"/>
                  </a:lnTo>
                  <a:lnTo>
                    <a:pt x="389" y="68"/>
                  </a:lnTo>
                  <a:lnTo>
                    <a:pt x="394" y="66"/>
                  </a:lnTo>
                  <a:lnTo>
                    <a:pt x="401" y="63"/>
                  </a:lnTo>
                  <a:lnTo>
                    <a:pt x="405" y="61"/>
                  </a:lnTo>
                  <a:lnTo>
                    <a:pt x="410" y="60"/>
                  </a:lnTo>
                  <a:lnTo>
                    <a:pt x="412" y="59"/>
                  </a:lnTo>
                  <a:lnTo>
                    <a:pt x="413" y="59"/>
                  </a:lnTo>
                  <a:lnTo>
                    <a:pt x="413" y="58"/>
                  </a:lnTo>
                  <a:lnTo>
                    <a:pt x="412" y="57"/>
                  </a:lnTo>
                  <a:lnTo>
                    <a:pt x="411" y="56"/>
                  </a:lnTo>
                  <a:lnTo>
                    <a:pt x="356" y="60"/>
                  </a:lnTo>
                  <a:lnTo>
                    <a:pt x="355" y="59"/>
                  </a:lnTo>
                  <a:lnTo>
                    <a:pt x="354" y="59"/>
                  </a:lnTo>
                  <a:lnTo>
                    <a:pt x="352" y="58"/>
                  </a:lnTo>
                  <a:lnTo>
                    <a:pt x="351" y="58"/>
                  </a:lnTo>
                  <a:lnTo>
                    <a:pt x="350" y="57"/>
                  </a:lnTo>
                  <a:lnTo>
                    <a:pt x="349" y="57"/>
                  </a:lnTo>
                  <a:lnTo>
                    <a:pt x="347" y="57"/>
                  </a:lnTo>
                  <a:lnTo>
                    <a:pt x="346" y="57"/>
                  </a:lnTo>
                  <a:lnTo>
                    <a:pt x="344" y="58"/>
                  </a:lnTo>
                  <a:lnTo>
                    <a:pt x="343" y="58"/>
                  </a:lnTo>
                  <a:lnTo>
                    <a:pt x="341" y="58"/>
                  </a:lnTo>
                  <a:lnTo>
                    <a:pt x="340" y="57"/>
                  </a:lnTo>
                  <a:lnTo>
                    <a:pt x="339" y="57"/>
                  </a:lnTo>
                  <a:lnTo>
                    <a:pt x="336" y="57"/>
                  </a:lnTo>
                  <a:lnTo>
                    <a:pt x="335" y="57"/>
                  </a:lnTo>
                  <a:lnTo>
                    <a:pt x="335" y="56"/>
                  </a:lnTo>
                  <a:lnTo>
                    <a:pt x="334" y="56"/>
                  </a:lnTo>
                  <a:lnTo>
                    <a:pt x="333" y="56"/>
                  </a:lnTo>
                  <a:lnTo>
                    <a:pt x="332" y="56"/>
                  </a:lnTo>
                  <a:lnTo>
                    <a:pt x="331" y="56"/>
                  </a:lnTo>
                  <a:lnTo>
                    <a:pt x="330" y="57"/>
                  </a:lnTo>
                  <a:lnTo>
                    <a:pt x="328" y="57"/>
                  </a:lnTo>
                  <a:lnTo>
                    <a:pt x="327" y="57"/>
                  </a:lnTo>
                  <a:lnTo>
                    <a:pt x="326" y="56"/>
                  </a:lnTo>
                  <a:lnTo>
                    <a:pt x="325" y="56"/>
                  </a:lnTo>
                  <a:lnTo>
                    <a:pt x="324" y="56"/>
                  </a:lnTo>
                  <a:lnTo>
                    <a:pt x="323" y="56"/>
                  </a:lnTo>
                  <a:lnTo>
                    <a:pt x="322" y="56"/>
                  </a:lnTo>
                  <a:lnTo>
                    <a:pt x="321" y="56"/>
                  </a:lnTo>
                  <a:lnTo>
                    <a:pt x="320" y="56"/>
                  </a:lnTo>
                  <a:lnTo>
                    <a:pt x="318" y="56"/>
                  </a:lnTo>
                  <a:lnTo>
                    <a:pt x="317" y="56"/>
                  </a:lnTo>
                  <a:lnTo>
                    <a:pt x="316" y="56"/>
                  </a:lnTo>
                  <a:lnTo>
                    <a:pt x="315" y="56"/>
                  </a:lnTo>
                  <a:lnTo>
                    <a:pt x="314" y="57"/>
                  </a:lnTo>
                  <a:lnTo>
                    <a:pt x="313" y="57"/>
                  </a:lnTo>
                  <a:lnTo>
                    <a:pt x="312" y="57"/>
                  </a:lnTo>
                  <a:lnTo>
                    <a:pt x="311" y="57"/>
                  </a:lnTo>
                  <a:lnTo>
                    <a:pt x="309" y="58"/>
                  </a:lnTo>
                  <a:lnTo>
                    <a:pt x="308" y="58"/>
                  </a:lnTo>
                  <a:lnTo>
                    <a:pt x="307" y="58"/>
                  </a:lnTo>
                  <a:lnTo>
                    <a:pt x="307" y="57"/>
                  </a:lnTo>
                  <a:lnTo>
                    <a:pt x="306" y="57"/>
                  </a:lnTo>
                  <a:lnTo>
                    <a:pt x="305" y="57"/>
                  </a:lnTo>
                  <a:lnTo>
                    <a:pt x="304" y="57"/>
                  </a:lnTo>
                  <a:lnTo>
                    <a:pt x="302" y="57"/>
                  </a:lnTo>
                  <a:lnTo>
                    <a:pt x="301" y="57"/>
                  </a:lnTo>
                  <a:lnTo>
                    <a:pt x="299" y="58"/>
                  </a:lnTo>
                  <a:lnTo>
                    <a:pt x="298" y="58"/>
                  </a:lnTo>
                  <a:lnTo>
                    <a:pt x="297" y="59"/>
                  </a:lnTo>
                  <a:lnTo>
                    <a:pt x="296" y="59"/>
                  </a:lnTo>
                  <a:lnTo>
                    <a:pt x="295" y="60"/>
                  </a:lnTo>
                  <a:lnTo>
                    <a:pt x="294" y="61"/>
                  </a:lnTo>
                  <a:lnTo>
                    <a:pt x="293" y="62"/>
                  </a:lnTo>
                  <a:lnTo>
                    <a:pt x="291" y="63"/>
                  </a:lnTo>
                  <a:lnTo>
                    <a:pt x="289" y="63"/>
                  </a:lnTo>
                  <a:lnTo>
                    <a:pt x="288" y="63"/>
                  </a:lnTo>
                  <a:lnTo>
                    <a:pt x="287" y="65"/>
                  </a:lnTo>
                  <a:lnTo>
                    <a:pt x="285" y="65"/>
                  </a:lnTo>
                  <a:lnTo>
                    <a:pt x="284" y="66"/>
                  </a:lnTo>
                  <a:lnTo>
                    <a:pt x="284" y="67"/>
                  </a:lnTo>
                  <a:lnTo>
                    <a:pt x="283" y="68"/>
                  </a:lnTo>
                  <a:lnTo>
                    <a:pt x="282" y="69"/>
                  </a:lnTo>
                  <a:lnTo>
                    <a:pt x="280" y="69"/>
                  </a:lnTo>
                  <a:lnTo>
                    <a:pt x="278" y="69"/>
                  </a:lnTo>
                  <a:lnTo>
                    <a:pt x="277" y="70"/>
                  </a:lnTo>
                  <a:lnTo>
                    <a:pt x="276" y="71"/>
                  </a:lnTo>
                  <a:lnTo>
                    <a:pt x="275" y="72"/>
                  </a:lnTo>
                  <a:lnTo>
                    <a:pt x="275" y="75"/>
                  </a:lnTo>
                  <a:lnTo>
                    <a:pt x="274" y="76"/>
                  </a:lnTo>
                  <a:lnTo>
                    <a:pt x="273" y="76"/>
                  </a:lnTo>
                  <a:lnTo>
                    <a:pt x="272" y="77"/>
                  </a:lnTo>
                  <a:lnTo>
                    <a:pt x="270" y="77"/>
                  </a:lnTo>
                  <a:lnTo>
                    <a:pt x="269" y="78"/>
                  </a:lnTo>
                  <a:lnTo>
                    <a:pt x="268" y="79"/>
                  </a:lnTo>
                  <a:lnTo>
                    <a:pt x="268" y="80"/>
                  </a:lnTo>
                  <a:lnTo>
                    <a:pt x="268" y="81"/>
                  </a:lnTo>
                  <a:lnTo>
                    <a:pt x="267" y="82"/>
                  </a:lnTo>
                  <a:lnTo>
                    <a:pt x="266" y="83"/>
                  </a:lnTo>
                  <a:lnTo>
                    <a:pt x="266" y="85"/>
                  </a:lnTo>
                  <a:lnTo>
                    <a:pt x="265" y="86"/>
                  </a:lnTo>
                  <a:lnTo>
                    <a:pt x="265" y="87"/>
                  </a:lnTo>
                  <a:lnTo>
                    <a:pt x="265" y="88"/>
                  </a:lnTo>
                  <a:lnTo>
                    <a:pt x="264" y="89"/>
                  </a:lnTo>
                  <a:lnTo>
                    <a:pt x="264" y="90"/>
                  </a:lnTo>
                  <a:lnTo>
                    <a:pt x="263" y="91"/>
                  </a:lnTo>
                  <a:lnTo>
                    <a:pt x="263" y="92"/>
                  </a:lnTo>
                  <a:lnTo>
                    <a:pt x="262" y="94"/>
                  </a:lnTo>
                  <a:lnTo>
                    <a:pt x="262" y="95"/>
                  </a:lnTo>
                  <a:lnTo>
                    <a:pt x="262" y="96"/>
                  </a:lnTo>
                  <a:lnTo>
                    <a:pt x="256" y="99"/>
                  </a:lnTo>
                  <a:lnTo>
                    <a:pt x="255" y="100"/>
                  </a:lnTo>
                  <a:lnTo>
                    <a:pt x="256" y="102"/>
                  </a:lnTo>
                  <a:lnTo>
                    <a:pt x="257" y="104"/>
                  </a:lnTo>
                  <a:lnTo>
                    <a:pt x="258" y="104"/>
                  </a:lnTo>
                  <a:lnTo>
                    <a:pt x="259" y="102"/>
                  </a:lnTo>
                  <a:lnTo>
                    <a:pt x="259" y="104"/>
                  </a:lnTo>
                  <a:lnTo>
                    <a:pt x="259" y="105"/>
                  </a:lnTo>
                  <a:lnTo>
                    <a:pt x="259" y="107"/>
                  </a:lnTo>
                  <a:lnTo>
                    <a:pt x="259" y="108"/>
                  </a:lnTo>
                  <a:lnTo>
                    <a:pt x="259" y="109"/>
                  </a:lnTo>
                  <a:lnTo>
                    <a:pt x="259" y="111"/>
                  </a:lnTo>
                  <a:lnTo>
                    <a:pt x="259" y="113"/>
                  </a:lnTo>
                  <a:lnTo>
                    <a:pt x="260" y="113"/>
                  </a:lnTo>
                  <a:lnTo>
                    <a:pt x="260" y="114"/>
                  </a:lnTo>
                  <a:lnTo>
                    <a:pt x="260" y="115"/>
                  </a:lnTo>
                  <a:lnTo>
                    <a:pt x="262" y="116"/>
                  </a:lnTo>
                  <a:lnTo>
                    <a:pt x="262" y="117"/>
                  </a:lnTo>
                  <a:lnTo>
                    <a:pt x="262" y="118"/>
                  </a:lnTo>
                  <a:lnTo>
                    <a:pt x="263" y="120"/>
                  </a:lnTo>
                  <a:lnTo>
                    <a:pt x="263" y="124"/>
                  </a:lnTo>
                  <a:lnTo>
                    <a:pt x="263" y="125"/>
                  </a:lnTo>
                  <a:lnTo>
                    <a:pt x="263" y="126"/>
                  </a:lnTo>
                  <a:lnTo>
                    <a:pt x="264" y="127"/>
                  </a:lnTo>
                  <a:lnTo>
                    <a:pt x="264" y="130"/>
                  </a:lnTo>
                  <a:lnTo>
                    <a:pt x="265" y="133"/>
                  </a:lnTo>
                  <a:lnTo>
                    <a:pt x="264" y="134"/>
                  </a:lnTo>
                  <a:lnTo>
                    <a:pt x="264" y="135"/>
                  </a:lnTo>
                  <a:lnTo>
                    <a:pt x="263" y="136"/>
                  </a:lnTo>
                  <a:lnTo>
                    <a:pt x="262" y="138"/>
                  </a:lnTo>
                  <a:lnTo>
                    <a:pt x="262" y="140"/>
                  </a:lnTo>
                  <a:lnTo>
                    <a:pt x="263" y="144"/>
                  </a:lnTo>
                  <a:lnTo>
                    <a:pt x="265" y="147"/>
                  </a:lnTo>
                  <a:lnTo>
                    <a:pt x="267" y="152"/>
                  </a:lnTo>
                  <a:lnTo>
                    <a:pt x="267" y="155"/>
                  </a:lnTo>
                  <a:lnTo>
                    <a:pt x="268" y="155"/>
                  </a:lnTo>
                  <a:lnTo>
                    <a:pt x="269" y="155"/>
                  </a:lnTo>
                  <a:lnTo>
                    <a:pt x="269" y="153"/>
                  </a:lnTo>
                  <a:lnTo>
                    <a:pt x="269" y="154"/>
                  </a:lnTo>
                  <a:lnTo>
                    <a:pt x="269" y="157"/>
                  </a:lnTo>
                  <a:lnTo>
                    <a:pt x="269" y="158"/>
                  </a:lnTo>
                  <a:lnTo>
                    <a:pt x="270" y="158"/>
                  </a:lnTo>
                  <a:lnTo>
                    <a:pt x="270" y="157"/>
                  </a:lnTo>
                  <a:lnTo>
                    <a:pt x="270" y="155"/>
                  </a:lnTo>
                  <a:lnTo>
                    <a:pt x="272" y="155"/>
                  </a:lnTo>
                  <a:lnTo>
                    <a:pt x="272" y="156"/>
                  </a:lnTo>
                  <a:lnTo>
                    <a:pt x="273" y="156"/>
                  </a:lnTo>
                  <a:lnTo>
                    <a:pt x="275" y="157"/>
                  </a:lnTo>
                  <a:lnTo>
                    <a:pt x="276" y="159"/>
                  </a:lnTo>
                  <a:lnTo>
                    <a:pt x="278" y="161"/>
                  </a:lnTo>
                  <a:lnTo>
                    <a:pt x="279" y="162"/>
                  </a:lnTo>
                  <a:lnTo>
                    <a:pt x="279" y="163"/>
                  </a:lnTo>
                  <a:lnTo>
                    <a:pt x="280" y="163"/>
                  </a:lnTo>
                  <a:lnTo>
                    <a:pt x="280" y="164"/>
                  </a:lnTo>
                  <a:lnTo>
                    <a:pt x="280" y="165"/>
                  </a:lnTo>
                  <a:lnTo>
                    <a:pt x="272" y="220"/>
                  </a:lnTo>
                  <a:lnTo>
                    <a:pt x="269" y="217"/>
                  </a:lnTo>
                  <a:lnTo>
                    <a:pt x="265" y="227"/>
                  </a:lnTo>
                  <a:lnTo>
                    <a:pt x="253" y="250"/>
                  </a:lnTo>
                  <a:lnTo>
                    <a:pt x="251" y="251"/>
                  </a:lnTo>
                  <a:lnTo>
                    <a:pt x="246" y="254"/>
                  </a:lnTo>
                  <a:lnTo>
                    <a:pt x="238" y="262"/>
                  </a:lnTo>
                  <a:lnTo>
                    <a:pt x="227" y="275"/>
                  </a:lnTo>
                  <a:lnTo>
                    <a:pt x="207" y="254"/>
                  </a:lnTo>
                  <a:lnTo>
                    <a:pt x="202" y="233"/>
                  </a:lnTo>
                  <a:lnTo>
                    <a:pt x="201" y="234"/>
                  </a:lnTo>
                  <a:lnTo>
                    <a:pt x="200" y="226"/>
                  </a:lnTo>
                  <a:lnTo>
                    <a:pt x="205" y="225"/>
                  </a:lnTo>
                  <a:lnTo>
                    <a:pt x="209" y="223"/>
                  </a:lnTo>
                  <a:lnTo>
                    <a:pt x="214" y="221"/>
                  </a:lnTo>
                  <a:lnTo>
                    <a:pt x="218" y="217"/>
                  </a:lnTo>
                  <a:lnTo>
                    <a:pt x="220" y="211"/>
                  </a:lnTo>
                  <a:lnTo>
                    <a:pt x="219" y="201"/>
                  </a:lnTo>
                  <a:lnTo>
                    <a:pt x="217" y="186"/>
                  </a:lnTo>
                  <a:lnTo>
                    <a:pt x="217" y="165"/>
                  </a:lnTo>
                  <a:lnTo>
                    <a:pt x="218" y="162"/>
                  </a:lnTo>
                  <a:lnTo>
                    <a:pt x="221" y="157"/>
                  </a:lnTo>
                  <a:lnTo>
                    <a:pt x="221" y="148"/>
                  </a:lnTo>
                  <a:lnTo>
                    <a:pt x="217" y="137"/>
                  </a:lnTo>
                  <a:lnTo>
                    <a:pt x="216" y="135"/>
                  </a:lnTo>
                  <a:lnTo>
                    <a:pt x="215" y="133"/>
                  </a:lnTo>
                  <a:lnTo>
                    <a:pt x="214" y="131"/>
                  </a:lnTo>
                  <a:lnTo>
                    <a:pt x="212" y="129"/>
                  </a:lnTo>
                  <a:lnTo>
                    <a:pt x="214" y="128"/>
                  </a:lnTo>
                  <a:lnTo>
                    <a:pt x="212" y="127"/>
                  </a:lnTo>
                  <a:lnTo>
                    <a:pt x="214" y="127"/>
                  </a:lnTo>
                  <a:lnTo>
                    <a:pt x="214" y="126"/>
                  </a:lnTo>
                  <a:lnTo>
                    <a:pt x="214" y="125"/>
                  </a:lnTo>
                  <a:lnTo>
                    <a:pt x="214" y="124"/>
                  </a:lnTo>
                  <a:lnTo>
                    <a:pt x="212" y="124"/>
                  </a:lnTo>
                  <a:lnTo>
                    <a:pt x="212" y="120"/>
                  </a:lnTo>
                  <a:lnTo>
                    <a:pt x="214" y="116"/>
                  </a:lnTo>
                  <a:lnTo>
                    <a:pt x="214" y="113"/>
                  </a:lnTo>
                  <a:lnTo>
                    <a:pt x="214" y="110"/>
                  </a:lnTo>
                  <a:lnTo>
                    <a:pt x="215" y="108"/>
                  </a:lnTo>
                  <a:lnTo>
                    <a:pt x="216" y="105"/>
                  </a:lnTo>
                  <a:lnTo>
                    <a:pt x="215" y="104"/>
                  </a:lnTo>
                  <a:lnTo>
                    <a:pt x="215" y="102"/>
                  </a:lnTo>
                  <a:lnTo>
                    <a:pt x="214" y="102"/>
                  </a:lnTo>
                  <a:lnTo>
                    <a:pt x="212" y="101"/>
                  </a:lnTo>
                  <a:lnTo>
                    <a:pt x="210" y="98"/>
                  </a:lnTo>
                  <a:lnTo>
                    <a:pt x="208" y="95"/>
                  </a:lnTo>
                  <a:lnTo>
                    <a:pt x="203" y="90"/>
                  </a:lnTo>
                  <a:lnTo>
                    <a:pt x="198" y="86"/>
                  </a:lnTo>
                  <a:lnTo>
                    <a:pt x="197" y="85"/>
                  </a:lnTo>
                  <a:lnTo>
                    <a:pt x="198" y="82"/>
                  </a:lnTo>
                  <a:lnTo>
                    <a:pt x="199" y="80"/>
                  </a:lnTo>
                  <a:lnTo>
                    <a:pt x="199" y="79"/>
                  </a:lnTo>
                  <a:lnTo>
                    <a:pt x="198" y="77"/>
                  </a:lnTo>
                  <a:lnTo>
                    <a:pt x="197" y="76"/>
                  </a:lnTo>
                  <a:lnTo>
                    <a:pt x="197" y="73"/>
                  </a:lnTo>
                  <a:lnTo>
                    <a:pt x="197" y="72"/>
                  </a:lnTo>
                  <a:lnTo>
                    <a:pt x="196" y="71"/>
                  </a:lnTo>
                  <a:lnTo>
                    <a:pt x="195" y="70"/>
                  </a:lnTo>
                  <a:lnTo>
                    <a:pt x="193" y="70"/>
                  </a:lnTo>
                  <a:lnTo>
                    <a:pt x="191" y="69"/>
                  </a:lnTo>
                  <a:lnTo>
                    <a:pt x="190" y="69"/>
                  </a:lnTo>
                  <a:lnTo>
                    <a:pt x="189" y="68"/>
                  </a:lnTo>
                  <a:lnTo>
                    <a:pt x="188" y="68"/>
                  </a:lnTo>
                  <a:lnTo>
                    <a:pt x="187" y="67"/>
                  </a:lnTo>
                  <a:lnTo>
                    <a:pt x="186" y="67"/>
                  </a:lnTo>
                  <a:lnTo>
                    <a:pt x="183" y="67"/>
                  </a:lnTo>
                  <a:lnTo>
                    <a:pt x="182" y="67"/>
                  </a:lnTo>
                  <a:lnTo>
                    <a:pt x="181" y="68"/>
                  </a:lnTo>
                  <a:lnTo>
                    <a:pt x="179" y="68"/>
                  </a:lnTo>
                  <a:lnTo>
                    <a:pt x="178" y="68"/>
                  </a:lnTo>
                  <a:lnTo>
                    <a:pt x="177" y="67"/>
                  </a:lnTo>
                  <a:lnTo>
                    <a:pt x="174" y="67"/>
                  </a:lnTo>
                  <a:lnTo>
                    <a:pt x="173" y="67"/>
                  </a:lnTo>
                  <a:lnTo>
                    <a:pt x="172" y="67"/>
                  </a:lnTo>
                  <a:lnTo>
                    <a:pt x="172" y="66"/>
                  </a:lnTo>
                  <a:lnTo>
                    <a:pt x="171" y="66"/>
                  </a:lnTo>
                  <a:lnTo>
                    <a:pt x="170" y="66"/>
                  </a:lnTo>
                  <a:lnTo>
                    <a:pt x="169" y="66"/>
                  </a:lnTo>
                  <a:lnTo>
                    <a:pt x="168" y="66"/>
                  </a:lnTo>
                  <a:lnTo>
                    <a:pt x="166" y="67"/>
                  </a:lnTo>
                  <a:lnTo>
                    <a:pt x="164" y="67"/>
                  </a:lnTo>
                  <a:lnTo>
                    <a:pt x="163" y="67"/>
                  </a:lnTo>
                  <a:lnTo>
                    <a:pt x="162" y="66"/>
                  </a:lnTo>
                  <a:lnTo>
                    <a:pt x="161" y="66"/>
                  </a:lnTo>
                  <a:lnTo>
                    <a:pt x="160" y="66"/>
                  </a:lnTo>
                  <a:lnTo>
                    <a:pt x="159" y="66"/>
                  </a:lnTo>
                  <a:lnTo>
                    <a:pt x="158" y="66"/>
                  </a:lnTo>
                  <a:lnTo>
                    <a:pt x="157" y="66"/>
                  </a:lnTo>
                  <a:lnTo>
                    <a:pt x="155" y="66"/>
                  </a:lnTo>
                  <a:lnTo>
                    <a:pt x="154" y="66"/>
                  </a:lnTo>
                  <a:lnTo>
                    <a:pt x="153" y="66"/>
                  </a:lnTo>
                  <a:lnTo>
                    <a:pt x="152" y="66"/>
                  </a:lnTo>
                  <a:lnTo>
                    <a:pt x="151" y="66"/>
                  </a:lnTo>
                  <a:lnTo>
                    <a:pt x="150" y="67"/>
                  </a:lnTo>
                  <a:lnTo>
                    <a:pt x="149" y="67"/>
                  </a:lnTo>
                  <a:lnTo>
                    <a:pt x="148" y="67"/>
                  </a:lnTo>
                  <a:lnTo>
                    <a:pt x="147" y="68"/>
                  </a:lnTo>
                  <a:lnTo>
                    <a:pt x="145" y="68"/>
                  </a:lnTo>
                  <a:lnTo>
                    <a:pt x="144" y="68"/>
                  </a:lnTo>
                  <a:lnTo>
                    <a:pt x="144" y="67"/>
                  </a:lnTo>
                  <a:lnTo>
                    <a:pt x="143" y="67"/>
                  </a:lnTo>
                  <a:lnTo>
                    <a:pt x="142" y="67"/>
                  </a:lnTo>
                  <a:lnTo>
                    <a:pt x="141" y="67"/>
                  </a:lnTo>
                  <a:lnTo>
                    <a:pt x="140" y="67"/>
                  </a:lnTo>
                  <a:lnTo>
                    <a:pt x="138" y="67"/>
                  </a:lnTo>
                  <a:lnTo>
                    <a:pt x="136" y="67"/>
                  </a:lnTo>
                  <a:lnTo>
                    <a:pt x="135" y="68"/>
                  </a:lnTo>
                  <a:lnTo>
                    <a:pt x="134" y="69"/>
                  </a:lnTo>
                  <a:lnTo>
                    <a:pt x="133" y="69"/>
                  </a:lnTo>
                  <a:lnTo>
                    <a:pt x="131" y="70"/>
                  </a:lnTo>
                  <a:lnTo>
                    <a:pt x="130" y="71"/>
                  </a:lnTo>
                  <a:lnTo>
                    <a:pt x="129" y="72"/>
                  </a:lnTo>
                  <a:lnTo>
                    <a:pt x="128" y="73"/>
                  </a:lnTo>
                  <a:lnTo>
                    <a:pt x="125" y="73"/>
                  </a:lnTo>
                  <a:lnTo>
                    <a:pt x="124" y="73"/>
                  </a:lnTo>
                  <a:lnTo>
                    <a:pt x="123" y="75"/>
                  </a:lnTo>
                  <a:lnTo>
                    <a:pt x="122" y="75"/>
                  </a:lnTo>
                  <a:lnTo>
                    <a:pt x="121" y="76"/>
                  </a:lnTo>
                  <a:lnTo>
                    <a:pt x="120" y="76"/>
                  </a:lnTo>
                  <a:lnTo>
                    <a:pt x="120" y="77"/>
                  </a:lnTo>
                  <a:lnTo>
                    <a:pt x="119" y="78"/>
                  </a:lnTo>
                  <a:lnTo>
                    <a:pt x="118" y="79"/>
                  </a:lnTo>
                  <a:lnTo>
                    <a:pt x="116" y="79"/>
                  </a:lnTo>
                  <a:lnTo>
                    <a:pt x="115" y="79"/>
                  </a:lnTo>
                  <a:lnTo>
                    <a:pt x="114" y="80"/>
                  </a:lnTo>
                  <a:lnTo>
                    <a:pt x="113" y="81"/>
                  </a:lnTo>
                  <a:lnTo>
                    <a:pt x="112" y="82"/>
                  </a:lnTo>
                  <a:lnTo>
                    <a:pt x="111" y="85"/>
                  </a:lnTo>
                  <a:lnTo>
                    <a:pt x="110" y="86"/>
                  </a:lnTo>
                  <a:lnTo>
                    <a:pt x="109" y="86"/>
                  </a:lnTo>
                  <a:lnTo>
                    <a:pt x="107" y="87"/>
                  </a:lnTo>
                  <a:lnTo>
                    <a:pt x="106" y="87"/>
                  </a:lnTo>
                  <a:lnTo>
                    <a:pt x="105" y="88"/>
                  </a:lnTo>
                  <a:lnTo>
                    <a:pt x="104" y="89"/>
                  </a:lnTo>
                  <a:lnTo>
                    <a:pt x="104" y="90"/>
                  </a:lnTo>
                  <a:lnTo>
                    <a:pt x="104" y="91"/>
                  </a:lnTo>
                  <a:lnTo>
                    <a:pt x="103" y="92"/>
                  </a:lnTo>
                  <a:lnTo>
                    <a:pt x="103" y="94"/>
                  </a:lnTo>
                  <a:lnTo>
                    <a:pt x="103" y="95"/>
                  </a:lnTo>
                  <a:lnTo>
                    <a:pt x="102" y="96"/>
                  </a:lnTo>
                  <a:lnTo>
                    <a:pt x="102" y="97"/>
                  </a:lnTo>
                  <a:lnTo>
                    <a:pt x="101" y="98"/>
                  </a:lnTo>
                  <a:lnTo>
                    <a:pt x="101" y="99"/>
                  </a:lnTo>
                  <a:lnTo>
                    <a:pt x="100" y="100"/>
                  </a:lnTo>
                  <a:lnTo>
                    <a:pt x="100" y="101"/>
                  </a:lnTo>
                  <a:lnTo>
                    <a:pt x="99" y="102"/>
                  </a:lnTo>
                  <a:lnTo>
                    <a:pt x="99" y="104"/>
                  </a:lnTo>
                  <a:lnTo>
                    <a:pt x="99" y="105"/>
                  </a:lnTo>
                  <a:lnTo>
                    <a:pt x="99" y="106"/>
                  </a:lnTo>
                  <a:lnTo>
                    <a:pt x="99" y="107"/>
                  </a:lnTo>
                  <a:lnTo>
                    <a:pt x="99" y="108"/>
                  </a:lnTo>
                  <a:lnTo>
                    <a:pt x="99" y="110"/>
                  </a:lnTo>
                  <a:lnTo>
                    <a:pt x="97" y="111"/>
                  </a:lnTo>
                  <a:lnTo>
                    <a:pt x="95" y="113"/>
                  </a:lnTo>
                  <a:lnTo>
                    <a:pt x="95" y="115"/>
                  </a:lnTo>
                  <a:lnTo>
                    <a:pt x="96" y="117"/>
                  </a:lnTo>
                  <a:lnTo>
                    <a:pt x="96" y="118"/>
                  </a:lnTo>
                  <a:lnTo>
                    <a:pt x="96" y="119"/>
                  </a:lnTo>
                  <a:lnTo>
                    <a:pt x="96" y="121"/>
                  </a:lnTo>
                  <a:lnTo>
                    <a:pt x="96" y="123"/>
                  </a:lnTo>
                  <a:lnTo>
                    <a:pt x="96" y="124"/>
                  </a:lnTo>
                  <a:lnTo>
                    <a:pt x="96" y="125"/>
                  </a:lnTo>
                  <a:lnTo>
                    <a:pt x="96" y="126"/>
                  </a:lnTo>
                  <a:lnTo>
                    <a:pt x="97" y="126"/>
                  </a:lnTo>
                  <a:lnTo>
                    <a:pt x="99" y="127"/>
                  </a:lnTo>
                  <a:lnTo>
                    <a:pt x="99" y="128"/>
                  </a:lnTo>
                  <a:lnTo>
                    <a:pt x="99" y="130"/>
                  </a:lnTo>
                  <a:lnTo>
                    <a:pt x="99" y="134"/>
                  </a:lnTo>
                  <a:lnTo>
                    <a:pt x="100" y="135"/>
                  </a:lnTo>
                  <a:lnTo>
                    <a:pt x="100" y="136"/>
                  </a:lnTo>
                  <a:lnTo>
                    <a:pt x="100" y="137"/>
                  </a:lnTo>
                  <a:lnTo>
                    <a:pt x="100" y="140"/>
                  </a:lnTo>
                  <a:lnTo>
                    <a:pt x="101" y="143"/>
                  </a:lnTo>
                  <a:lnTo>
                    <a:pt x="100" y="144"/>
                  </a:lnTo>
                  <a:lnTo>
                    <a:pt x="100" y="145"/>
                  </a:lnTo>
                  <a:lnTo>
                    <a:pt x="99" y="146"/>
                  </a:lnTo>
                  <a:lnTo>
                    <a:pt x="97" y="148"/>
                  </a:lnTo>
                  <a:lnTo>
                    <a:pt x="97" y="150"/>
                  </a:lnTo>
                  <a:lnTo>
                    <a:pt x="100" y="154"/>
                  </a:lnTo>
                  <a:lnTo>
                    <a:pt x="102" y="158"/>
                  </a:lnTo>
                  <a:lnTo>
                    <a:pt x="105" y="163"/>
                  </a:lnTo>
                  <a:lnTo>
                    <a:pt x="107" y="166"/>
                  </a:lnTo>
                  <a:lnTo>
                    <a:pt x="111" y="168"/>
                  </a:lnTo>
                  <a:lnTo>
                    <a:pt x="113" y="171"/>
                  </a:lnTo>
                  <a:lnTo>
                    <a:pt x="115" y="172"/>
                  </a:lnTo>
                  <a:lnTo>
                    <a:pt x="116" y="173"/>
                  </a:lnTo>
                  <a:lnTo>
                    <a:pt x="116" y="174"/>
                  </a:lnTo>
                  <a:lnTo>
                    <a:pt x="118" y="175"/>
                  </a:lnTo>
                  <a:lnTo>
                    <a:pt x="107" y="230"/>
                  </a:lnTo>
                  <a:lnTo>
                    <a:pt x="105" y="227"/>
                  </a:lnTo>
                  <a:lnTo>
                    <a:pt x="101" y="238"/>
                  </a:lnTo>
                  <a:lnTo>
                    <a:pt x="90" y="261"/>
                  </a:lnTo>
                  <a:lnTo>
                    <a:pt x="88" y="262"/>
                  </a:lnTo>
                  <a:lnTo>
                    <a:pt x="85" y="264"/>
                  </a:lnTo>
                  <a:lnTo>
                    <a:pt x="80" y="269"/>
                  </a:lnTo>
                  <a:lnTo>
                    <a:pt x="72" y="277"/>
                  </a:lnTo>
                  <a:lnTo>
                    <a:pt x="63" y="288"/>
                  </a:lnTo>
                  <a:lnTo>
                    <a:pt x="52" y="303"/>
                  </a:lnTo>
                  <a:lnTo>
                    <a:pt x="39" y="323"/>
                  </a:lnTo>
                  <a:lnTo>
                    <a:pt x="26" y="349"/>
                  </a:lnTo>
                  <a:lnTo>
                    <a:pt x="10" y="433"/>
                  </a:lnTo>
                  <a:lnTo>
                    <a:pt x="3" y="587"/>
                  </a:lnTo>
                  <a:lnTo>
                    <a:pt x="0" y="787"/>
                  </a:lnTo>
                  <a:lnTo>
                    <a:pt x="1" y="1007"/>
                  </a:lnTo>
                  <a:lnTo>
                    <a:pt x="5" y="1221"/>
                  </a:lnTo>
                  <a:lnTo>
                    <a:pt x="9" y="1406"/>
                  </a:lnTo>
                  <a:lnTo>
                    <a:pt x="14" y="1535"/>
                  </a:lnTo>
                  <a:lnTo>
                    <a:pt x="15" y="1584"/>
                  </a:lnTo>
                  <a:lnTo>
                    <a:pt x="2005" y="1597"/>
                  </a:lnTo>
                  <a:lnTo>
                    <a:pt x="2027" y="1058"/>
                  </a:lnTo>
                  <a:lnTo>
                    <a:pt x="2018" y="1056"/>
                  </a:lnTo>
                  <a:lnTo>
                    <a:pt x="2009" y="1054"/>
                  </a:lnTo>
                  <a:lnTo>
                    <a:pt x="2001" y="1052"/>
                  </a:lnTo>
                  <a:lnTo>
                    <a:pt x="1991" y="1050"/>
                  </a:lnTo>
                  <a:lnTo>
                    <a:pt x="1980" y="1048"/>
                  </a:lnTo>
                  <a:lnTo>
                    <a:pt x="1969" y="1046"/>
                  </a:lnTo>
                  <a:lnTo>
                    <a:pt x="1958" y="1043"/>
                  </a:lnTo>
                  <a:lnTo>
                    <a:pt x="1946" y="1041"/>
                  </a:lnTo>
                  <a:lnTo>
                    <a:pt x="1946" y="749"/>
                  </a:lnTo>
                  <a:lnTo>
                    <a:pt x="1941" y="542"/>
                  </a:lnTo>
                  <a:lnTo>
                    <a:pt x="1932" y="407"/>
                  </a:lnTo>
                  <a:lnTo>
                    <a:pt x="1922" y="328"/>
                  </a:lnTo>
                  <a:close/>
                  <a:moveTo>
                    <a:pt x="2022" y="191"/>
                  </a:moveTo>
                  <a:lnTo>
                    <a:pt x="2022" y="191"/>
                  </a:lnTo>
                  <a:lnTo>
                    <a:pt x="2021" y="183"/>
                  </a:lnTo>
                  <a:lnTo>
                    <a:pt x="2021" y="185"/>
                  </a:lnTo>
                  <a:lnTo>
                    <a:pt x="2021" y="186"/>
                  </a:lnTo>
                  <a:lnTo>
                    <a:pt x="2021" y="188"/>
                  </a:lnTo>
                  <a:lnTo>
                    <a:pt x="2022" y="191"/>
                  </a:lnTo>
                  <a:close/>
                  <a:moveTo>
                    <a:pt x="1613" y="224"/>
                  </a:moveTo>
                  <a:lnTo>
                    <a:pt x="1613" y="224"/>
                  </a:lnTo>
                  <a:lnTo>
                    <a:pt x="1612" y="219"/>
                  </a:lnTo>
                  <a:lnTo>
                    <a:pt x="1612" y="220"/>
                  </a:lnTo>
                  <a:lnTo>
                    <a:pt x="1613" y="221"/>
                  </a:lnTo>
                  <a:lnTo>
                    <a:pt x="1613" y="223"/>
                  </a:lnTo>
                  <a:lnTo>
                    <a:pt x="1613" y="224"/>
                  </a:lnTo>
                  <a:close/>
                  <a:moveTo>
                    <a:pt x="1024" y="78"/>
                  </a:moveTo>
                  <a:lnTo>
                    <a:pt x="1018" y="82"/>
                  </a:lnTo>
                  <a:lnTo>
                    <a:pt x="1019" y="81"/>
                  </a:lnTo>
                  <a:lnTo>
                    <a:pt x="1021" y="80"/>
                  </a:lnTo>
                  <a:lnTo>
                    <a:pt x="1023" y="79"/>
                  </a:lnTo>
                  <a:lnTo>
                    <a:pt x="1024" y="78"/>
                  </a:lnTo>
                  <a:close/>
                  <a:moveTo>
                    <a:pt x="896" y="165"/>
                  </a:moveTo>
                  <a:lnTo>
                    <a:pt x="894" y="165"/>
                  </a:lnTo>
                  <a:lnTo>
                    <a:pt x="894" y="158"/>
                  </a:lnTo>
                  <a:lnTo>
                    <a:pt x="894" y="159"/>
                  </a:lnTo>
                  <a:lnTo>
                    <a:pt x="894" y="162"/>
                  </a:lnTo>
                  <a:lnTo>
                    <a:pt x="894" y="163"/>
                  </a:lnTo>
                  <a:lnTo>
                    <a:pt x="896" y="165"/>
                  </a:lnTo>
                  <a:close/>
                  <a:moveTo>
                    <a:pt x="836" y="268"/>
                  </a:moveTo>
                  <a:lnTo>
                    <a:pt x="835" y="263"/>
                  </a:lnTo>
                  <a:lnTo>
                    <a:pt x="859" y="248"/>
                  </a:lnTo>
                  <a:lnTo>
                    <a:pt x="846" y="231"/>
                  </a:lnTo>
                  <a:lnTo>
                    <a:pt x="856" y="224"/>
                  </a:lnTo>
                  <a:lnTo>
                    <a:pt x="862" y="226"/>
                  </a:lnTo>
                  <a:lnTo>
                    <a:pt x="866" y="227"/>
                  </a:lnTo>
                  <a:lnTo>
                    <a:pt x="872" y="229"/>
                  </a:lnTo>
                  <a:lnTo>
                    <a:pt x="877" y="230"/>
                  </a:lnTo>
                  <a:lnTo>
                    <a:pt x="891" y="332"/>
                  </a:lnTo>
                  <a:lnTo>
                    <a:pt x="929" y="325"/>
                  </a:lnTo>
                  <a:lnTo>
                    <a:pt x="906" y="220"/>
                  </a:lnTo>
                  <a:lnTo>
                    <a:pt x="988" y="150"/>
                  </a:lnTo>
                  <a:lnTo>
                    <a:pt x="993" y="155"/>
                  </a:lnTo>
                  <a:lnTo>
                    <a:pt x="997" y="158"/>
                  </a:lnTo>
                  <a:lnTo>
                    <a:pt x="1003" y="161"/>
                  </a:lnTo>
                  <a:lnTo>
                    <a:pt x="1008" y="163"/>
                  </a:lnTo>
                  <a:lnTo>
                    <a:pt x="1010" y="177"/>
                  </a:lnTo>
                  <a:lnTo>
                    <a:pt x="990" y="181"/>
                  </a:lnTo>
                  <a:lnTo>
                    <a:pt x="998" y="214"/>
                  </a:lnTo>
                  <a:lnTo>
                    <a:pt x="993" y="215"/>
                  </a:lnTo>
                  <a:lnTo>
                    <a:pt x="1055" y="479"/>
                  </a:lnTo>
                  <a:lnTo>
                    <a:pt x="1058" y="474"/>
                  </a:lnTo>
                  <a:lnTo>
                    <a:pt x="1062" y="470"/>
                  </a:lnTo>
                  <a:lnTo>
                    <a:pt x="1065" y="466"/>
                  </a:lnTo>
                  <a:lnTo>
                    <a:pt x="1069" y="462"/>
                  </a:lnTo>
                  <a:lnTo>
                    <a:pt x="1063" y="503"/>
                  </a:lnTo>
                  <a:lnTo>
                    <a:pt x="1057" y="550"/>
                  </a:lnTo>
                  <a:lnTo>
                    <a:pt x="1052" y="603"/>
                  </a:lnTo>
                  <a:lnTo>
                    <a:pt x="1047" y="659"/>
                  </a:lnTo>
                  <a:lnTo>
                    <a:pt x="1043" y="719"/>
                  </a:lnTo>
                  <a:lnTo>
                    <a:pt x="1038" y="781"/>
                  </a:lnTo>
                  <a:lnTo>
                    <a:pt x="1035" y="846"/>
                  </a:lnTo>
                  <a:lnTo>
                    <a:pt x="1032" y="911"/>
                  </a:lnTo>
                  <a:lnTo>
                    <a:pt x="1019" y="910"/>
                  </a:lnTo>
                  <a:lnTo>
                    <a:pt x="1006" y="907"/>
                  </a:lnTo>
                  <a:lnTo>
                    <a:pt x="994" y="906"/>
                  </a:lnTo>
                  <a:lnTo>
                    <a:pt x="980" y="905"/>
                  </a:lnTo>
                  <a:lnTo>
                    <a:pt x="968" y="903"/>
                  </a:lnTo>
                  <a:lnTo>
                    <a:pt x="955" y="902"/>
                  </a:lnTo>
                  <a:lnTo>
                    <a:pt x="942" y="901"/>
                  </a:lnTo>
                  <a:lnTo>
                    <a:pt x="930" y="898"/>
                  </a:lnTo>
                  <a:lnTo>
                    <a:pt x="917" y="897"/>
                  </a:lnTo>
                  <a:lnTo>
                    <a:pt x="904" y="896"/>
                  </a:lnTo>
                  <a:lnTo>
                    <a:pt x="891" y="895"/>
                  </a:lnTo>
                  <a:lnTo>
                    <a:pt x="879" y="893"/>
                  </a:lnTo>
                  <a:lnTo>
                    <a:pt x="865" y="892"/>
                  </a:lnTo>
                  <a:lnTo>
                    <a:pt x="853" y="891"/>
                  </a:lnTo>
                  <a:lnTo>
                    <a:pt x="840" y="888"/>
                  </a:lnTo>
                  <a:lnTo>
                    <a:pt x="827" y="887"/>
                  </a:lnTo>
                  <a:lnTo>
                    <a:pt x="827" y="644"/>
                  </a:lnTo>
                  <a:lnTo>
                    <a:pt x="822" y="471"/>
                  </a:lnTo>
                  <a:lnTo>
                    <a:pt x="814" y="357"/>
                  </a:lnTo>
                  <a:lnTo>
                    <a:pt x="805" y="289"/>
                  </a:lnTo>
                  <a:lnTo>
                    <a:pt x="836" y="268"/>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0" name="Freeform 71">
              <a:extLst>
                <a:ext uri="{FF2B5EF4-FFF2-40B4-BE49-F238E27FC236}">
                  <a16:creationId xmlns:a16="http://schemas.microsoft.com/office/drawing/2014/main" id="{1A650284-643E-737C-B355-36C681CEC7E6}"/>
                </a:ext>
              </a:extLst>
            </p:cNvPr>
            <p:cNvSpPr>
              <a:spLocks/>
            </p:cNvSpPr>
            <p:nvPr/>
          </p:nvSpPr>
          <p:spPr bwMode="auto">
            <a:xfrm>
              <a:off x="1554" y="914"/>
              <a:ext cx="290" cy="138"/>
            </a:xfrm>
            <a:custGeom>
              <a:avLst/>
              <a:gdLst>
                <a:gd name="T0" fmla="*/ 289 w 290"/>
                <a:gd name="T1" fmla="*/ 15 h 138"/>
                <a:gd name="T2" fmla="*/ 289 w 290"/>
                <a:gd name="T3" fmla="*/ 15 h 138"/>
                <a:gd name="T4" fmla="*/ 276 w 290"/>
                <a:gd name="T5" fmla="*/ 19 h 138"/>
                <a:gd name="T6" fmla="*/ 276 w 290"/>
                <a:gd name="T7" fmla="*/ 19 h 138"/>
                <a:gd name="T8" fmla="*/ 274 w 290"/>
                <a:gd name="T9" fmla="*/ 19 h 138"/>
                <a:gd name="T10" fmla="*/ 284 w 290"/>
                <a:gd name="T11" fmla="*/ 15 h 138"/>
                <a:gd name="T12" fmla="*/ 286 w 290"/>
                <a:gd name="T13" fmla="*/ 15 h 138"/>
                <a:gd name="T14" fmla="*/ 284 w 290"/>
                <a:gd name="T15" fmla="*/ 14 h 138"/>
                <a:gd name="T16" fmla="*/ 284 w 290"/>
                <a:gd name="T17" fmla="*/ 13 h 138"/>
                <a:gd name="T18" fmla="*/ 270 w 290"/>
                <a:gd name="T19" fmla="*/ 18 h 138"/>
                <a:gd name="T20" fmla="*/ 269 w 290"/>
                <a:gd name="T21" fmla="*/ 18 h 138"/>
                <a:gd name="T22" fmla="*/ 268 w 290"/>
                <a:gd name="T23" fmla="*/ 18 h 138"/>
                <a:gd name="T24" fmla="*/ 264 w 290"/>
                <a:gd name="T25" fmla="*/ 20 h 138"/>
                <a:gd name="T26" fmla="*/ 261 w 290"/>
                <a:gd name="T27" fmla="*/ 25 h 138"/>
                <a:gd name="T28" fmla="*/ 204 w 290"/>
                <a:gd name="T29" fmla="*/ 47 h 138"/>
                <a:gd name="T30" fmla="*/ 3 w 290"/>
                <a:gd name="T31" fmla="*/ 0 h 138"/>
                <a:gd name="T32" fmla="*/ 1 w 290"/>
                <a:gd name="T33" fmla="*/ 2 h 138"/>
                <a:gd name="T34" fmla="*/ 1 w 290"/>
                <a:gd name="T35" fmla="*/ 7 h 138"/>
                <a:gd name="T36" fmla="*/ 7 w 290"/>
                <a:gd name="T37" fmla="*/ 9 h 138"/>
                <a:gd name="T38" fmla="*/ 21 w 290"/>
                <a:gd name="T39" fmla="*/ 15 h 138"/>
                <a:gd name="T40" fmla="*/ 41 w 290"/>
                <a:gd name="T41" fmla="*/ 23 h 138"/>
                <a:gd name="T42" fmla="*/ 63 w 290"/>
                <a:gd name="T43" fmla="*/ 31 h 138"/>
                <a:gd name="T44" fmla="*/ 51 w 290"/>
                <a:gd name="T45" fmla="*/ 76 h 138"/>
                <a:gd name="T46" fmla="*/ 62 w 290"/>
                <a:gd name="T47" fmla="*/ 83 h 138"/>
                <a:gd name="T48" fmla="*/ 90 w 290"/>
                <a:gd name="T49" fmla="*/ 98 h 138"/>
                <a:gd name="T50" fmla="*/ 142 w 290"/>
                <a:gd name="T51" fmla="*/ 122 h 138"/>
                <a:gd name="T52" fmla="*/ 197 w 290"/>
                <a:gd name="T53" fmla="*/ 73 h 138"/>
                <a:gd name="T54" fmla="*/ 259 w 290"/>
                <a:gd name="T55" fmla="*/ 86 h 138"/>
                <a:gd name="T56" fmla="*/ 262 w 290"/>
                <a:gd name="T57" fmla="*/ 83 h 138"/>
                <a:gd name="T58" fmla="*/ 207 w 290"/>
                <a:gd name="T59" fmla="*/ 48 h 138"/>
                <a:gd name="T60" fmla="*/ 263 w 290"/>
                <a:gd name="T61" fmla="*/ 30 h 138"/>
                <a:gd name="T62" fmla="*/ 268 w 290"/>
                <a:gd name="T63" fmla="*/ 31 h 138"/>
                <a:gd name="T64" fmla="*/ 271 w 290"/>
                <a:gd name="T65" fmla="*/ 31 h 138"/>
                <a:gd name="T66" fmla="*/ 272 w 290"/>
                <a:gd name="T67" fmla="*/ 30 h 138"/>
                <a:gd name="T68" fmla="*/ 274 w 290"/>
                <a:gd name="T69" fmla="*/ 30 h 138"/>
                <a:gd name="T70" fmla="*/ 288 w 290"/>
                <a:gd name="T71" fmla="*/ 25 h 138"/>
                <a:gd name="T72" fmla="*/ 288 w 290"/>
                <a:gd name="T73" fmla="*/ 24 h 138"/>
                <a:gd name="T74" fmla="*/ 288 w 290"/>
                <a:gd name="T75" fmla="*/ 23 h 138"/>
                <a:gd name="T76" fmla="*/ 287 w 290"/>
                <a:gd name="T77" fmla="*/ 23 h 138"/>
                <a:gd name="T78" fmla="*/ 277 w 290"/>
                <a:gd name="T79" fmla="*/ 26 h 138"/>
                <a:gd name="T80" fmla="*/ 277 w 290"/>
                <a:gd name="T81" fmla="*/ 26 h 138"/>
                <a:gd name="T82" fmla="*/ 277 w 290"/>
                <a:gd name="T83" fmla="*/ 26 h 138"/>
                <a:gd name="T84" fmla="*/ 288 w 290"/>
                <a:gd name="T85" fmla="*/ 21 h 138"/>
                <a:gd name="T86" fmla="*/ 289 w 290"/>
                <a:gd name="T87" fmla="*/ 20 h 138"/>
                <a:gd name="T88" fmla="*/ 289 w 290"/>
                <a:gd name="T89" fmla="*/ 19 h 138"/>
                <a:gd name="T90" fmla="*/ 288 w 290"/>
                <a:gd name="T91" fmla="*/ 19 h 138"/>
                <a:gd name="T92" fmla="*/ 277 w 290"/>
                <a:gd name="T93" fmla="*/ 23 h 138"/>
                <a:gd name="T94" fmla="*/ 277 w 290"/>
                <a:gd name="T95" fmla="*/ 23 h 138"/>
                <a:gd name="T96" fmla="*/ 277 w 290"/>
                <a:gd name="T97" fmla="*/ 23 h 138"/>
                <a:gd name="T98" fmla="*/ 277 w 290"/>
                <a:gd name="T99" fmla="*/ 21 h 138"/>
                <a:gd name="T100" fmla="*/ 277 w 290"/>
                <a:gd name="T101" fmla="*/ 21 h 138"/>
                <a:gd name="T102" fmla="*/ 289 w 290"/>
                <a:gd name="T103" fmla="*/ 17 h 138"/>
                <a:gd name="T104" fmla="*/ 290 w 290"/>
                <a:gd name="T105" fmla="*/ 17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38"/>
                <a:gd name="T161" fmla="*/ 290 w 290"/>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38">
                  <a:moveTo>
                    <a:pt x="290" y="16"/>
                  </a:moveTo>
                  <a:lnTo>
                    <a:pt x="289" y="15"/>
                  </a:lnTo>
                  <a:lnTo>
                    <a:pt x="288" y="15"/>
                  </a:lnTo>
                  <a:lnTo>
                    <a:pt x="276" y="19"/>
                  </a:lnTo>
                  <a:lnTo>
                    <a:pt x="274" y="19"/>
                  </a:lnTo>
                  <a:lnTo>
                    <a:pt x="284" y="16"/>
                  </a:lnTo>
                  <a:lnTo>
                    <a:pt x="284" y="15"/>
                  </a:lnTo>
                  <a:lnTo>
                    <a:pt x="286" y="15"/>
                  </a:lnTo>
                  <a:lnTo>
                    <a:pt x="286" y="14"/>
                  </a:lnTo>
                  <a:lnTo>
                    <a:pt x="284" y="14"/>
                  </a:lnTo>
                  <a:lnTo>
                    <a:pt x="284" y="13"/>
                  </a:lnTo>
                  <a:lnTo>
                    <a:pt x="283" y="13"/>
                  </a:lnTo>
                  <a:lnTo>
                    <a:pt x="270" y="18"/>
                  </a:lnTo>
                  <a:lnTo>
                    <a:pt x="269" y="18"/>
                  </a:lnTo>
                  <a:lnTo>
                    <a:pt x="268" y="18"/>
                  </a:lnTo>
                  <a:lnTo>
                    <a:pt x="267" y="19"/>
                  </a:lnTo>
                  <a:lnTo>
                    <a:pt x="264" y="20"/>
                  </a:lnTo>
                  <a:lnTo>
                    <a:pt x="262" y="23"/>
                  </a:lnTo>
                  <a:lnTo>
                    <a:pt x="261" y="25"/>
                  </a:lnTo>
                  <a:lnTo>
                    <a:pt x="261" y="27"/>
                  </a:lnTo>
                  <a:lnTo>
                    <a:pt x="204" y="47"/>
                  </a:lnTo>
                  <a:lnTo>
                    <a:pt x="152" y="16"/>
                  </a:lnTo>
                  <a:lnTo>
                    <a:pt x="3" y="0"/>
                  </a:lnTo>
                  <a:lnTo>
                    <a:pt x="2" y="1"/>
                  </a:lnTo>
                  <a:lnTo>
                    <a:pt x="1" y="2"/>
                  </a:lnTo>
                  <a:lnTo>
                    <a:pt x="0" y="5"/>
                  </a:lnTo>
                  <a:lnTo>
                    <a:pt x="1" y="7"/>
                  </a:lnTo>
                  <a:lnTo>
                    <a:pt x="3" y="8"/>
                  </a:lnTo>
                  <a:lnTo>
                    <a:pt x="7" y="9"/>
                  </a:lnTo>
                  <a:lnTo>
                    <a:pt x="13" y="11"/>
                  </a:lnTo>
                  <a:lnTo>
                    <a:pt x="21" y="15"/>
                  </a:lnTo>
                  <a:lnTo>
                    <a:pt x="30" y="18"/>
                  </a:lnTo>
                  <a:lnTo>
                    <a:pt x="41" y="23"/>
                  </a:lnTo>
                  <a:lnTo>
                    <a:pt x="52" y="27"/>
                  </a:lnTo>
                  <a:lnTo>
                    <a:pt x="63" y="31"/>
                  </a:lnTo>
                  <a:lnTo>
                    <a:pt x="50" y="75"/>
                  </a:lnTo>
                  <a:lnTo>
                    <a:pt x="51" y="76"/>
                  </a:lnTo>
                  <a:lnTo>
                    <a:pt x="55" y="78"/>
                  </a:lnTo>
                  <a:lnTo>
                    <a:pt x="62" y="83"/>
                  </a:lnTo>
                  <a:lnTo>
                    <a:pt x="74" y="90"/>
                  </a:lnTo>
                  <a:lnTo>
                    <a:pt x="90" y="98"/>
                  </a:lnTo>
                  <a:lnTo>
                    <a:pt x="113" y="110"/>
                  </a:lnTo>
                  <a:lnTo>
                    <a:pt x="142" y="122"/>
                  </a:lnTo>
                  <a:lnTo>
                    <a:pt x="177" y="138"/>
                  </a:lnTo>
                  <a:lnTo>
                    <a:pt x="197" y="73"/>
                  </a:lnTo>
                  <a:lnTo>
                    <a:pt x="258" y="86"/>
                  </a:lnTo>
                  <a:lnTo>
                    <a:pt x="259" y="86"/>
                  </a:lnTo>
                  <a:lnTo>
                    <a:pt x="261" y="85"/>
                  </a:lnTo>
                  <a:lnTo>
                    <a:pt x="262" y="83"/>
                  </a:lnTo>
                  <a:lnTo>
                    <a:pt x="261" y="81"/>
                  </a:lnTo>
                  <a:lnTo>
                    <a:pt x="207" y="48"/>
                  </a:lnTo>
                  <a:lnTo>
                    <a:pt x="261" y="29"/>
                  </a:lnTo>
                  <a:lnTo>
                    <a:pt x="263" y="30"/>
                  </a:lnTo>
                  <a:lnTo>
                    <a:pt x="266" y="31"/>
                  </a:lnTo>
                  <a:lnTo>
                    <a:pt x="268" y="31"/>
                  </a:lnTo>
                  <a:lnTo>
                    <a:pt x="271" y="31"/>
                  </a:lnTo>
                  <a:lnTo>
                    <a:pt x="272" y="30"/>
                  </a:lnTo>
                  <a:lnTo>
                    <a:pt x="273" y="30"/>
                  </a:lnTo>
                  <a:lnTo>
                    <a:pt x="274" y="30"/>
                  </a:lnTo>
                  <a:lnTo>
                    <a:pt x="287" y="25"/>
                  </a:lnTo>
                  <a:lnTo>
                    <a:pt x="288" y="25"/>
                  </a:lnTo>
                  <a:lnTo>
                    <a:pt x="288" y="24"/>
                  </a:lnTo>
                  <a:lnTo>
                    <a:pt x="288" y="23"/>
                  </a:lnTo>
                  <a:lnTo>
                    <a:pt x="287" y="23"/>
                  </a:lnTo>
                  <a:lnTo>
                    <a:pt x="286" y="23"/>
                  </a:lnTo>
                  <a:lnTo>
                    <a:pt x="277" y="26"/>
                  </a:lnTo>
                  <a:lnTo>
                    <a:pt x="288" y="21"/>
                  </a:lnTo>
                  <a:lnTo>
                    <a:pt x="289" y="20"/>
                  </a:lnTo>
                  <a:lnTo>
                    <a:pt x="289" y="19"/>
                  </a:lnTo>
                  <a:lnTo>
                    <a:pt x="288" y="19"/>
                  </a:lnTo>
                  <a:lnTo>
                    <a:pt x="277" y="23"/>
                  </a:lnTo>
                  <a:lnTo>
                    <a:pt x="277" y="21"/>
                  </a:lnTo>
                  <a:lnTo>
                    <a:pt x="289" y="17"/>
                  </a:lnTo>
                  <a:lnTo>
                    <a:pt x="290" y="17"/>
                  </a:lnTo>
                  <a:lnTo>
                    <a:pt x="290" y="16"/>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1" name="Freeform 72">
              <a:extLst>
                <a:ext uri="{FF2B5EF4-FFF2-40B4-BE49-F238E27FC236}">
                  <a16:creationId xmlns:a16="http://schemas.microsoft.com/office/drawing/2014/main" id="{C7F7496A-C7A5-2050-B20D-B3D1DED92742}"/>
                </a:ext>
              </a:extLst>
            </p:cNvPr>
            <p:cNvSpPr>
              <a:spLocks/>
            </p:cNvSpPr>
            <p:nvPr/>
          </p:nvSpPr>
          <p:spPr bwMode="auto">
            <a:xfrm>
              <a:off x="2404" y="899"/>
              <a:ext cx="206" cy="124"/>
            </a:xfrm>
            <a:custGeom>
              <a:avLst/>
              <a:gdLst>
                <a:gd name="T0" fmla="*/ 95 w 206"/>
                <a:gd name="T1" fmla="*/ 31 h 124"/>
                <a:gd name="T2" fmla="*/ 18 w 206"/>
                <a:gd name="T3" fmla="*/ 42 h 124"/>
                <a:gd name="T4" fmla="*/ 19 w 206"/>
                <a:gd name="T5" fmla="*/ 39 h 124"/>
                <a:gd name="T6" fmla="*/ 16 w 206"/>
                <a:gd name="T7" fmla="*/ 35 h 124"/>
                <a:gd name="T8" fmla="*/ 16 w 206"/>
                <a:gd name="T9" fmla="*/ 34 h 124"/>
                <a:gd name="T10" fmla="*/ 15 w 206"/>
                <a:gd name="T11" fmla="*/ 34 h 124"/>
                <a:gd name="T12" fmla="*/ 7 w 206"/>
                <a:gd name="T13" fmla="*/ 25 h 124"/>
                <a:gd name="T14" fmla="*/ 6 w 206"/>
                <a:gd name="T15" fmla="*/ 25 h 124"/>
                <a:gd name="T16" fmla="*/ 6 w 206"/>
                <a:gd name="T17" fmla="*/ 26 h 124"/>
                <a:gd name="T18" fmla="*/ 6 w 206"/>
                <a:gd name="T19" fmla="*/ 26 h 124"/>
                <a:gd name="T20" fmla="*/ 6 w 206"/>
                <a:gd name="T21" fmla="*/ 28 h 124"/>
                <a:gd name="T22" fmla="*/ 12 w 206"/>
                <a:gd name="T23" fmla="*/ 33 h 124"/>
                <a:gd name="T24" fmla="*/ 10 w 206"/>
                <a:gd name="T25" fmla="*/ 33 h 124"/>
                <a:gd name="T26" fmla="*/ 3 w 206"/>
                <a:gd name="T27" fmla="*/ 25 h 124"/>
                <a:gd name="T28" fmla="*/ 3 w 206"/>
                <a:gd name="T29" fmla="*/ 25 h 124"/>
                <a:gd name="T30" fmla="*/ 2 w 206"/>
                <a:gd name="T31" fmla="*/ 25 h 124"/>
                <a:gd name="T32" fmla="*/ 2 w 206"/>
                <a:gd name="T33" fmla="*/ 26 h 124"/>
                <a:gd name="T34" fmla="*/ 3 w 206"/>
                <a:gd name="T35" fmla="*/ 28 h 124"/>
                <a:gd name="T36" fmla="*/ 9 w 206"/>
                <a:gd name="T37" fmla="*/ 34 h 124"/>
                <a:gd name="T38" fmla="*/ 9 w 206"/>
                <a:gd name="T39" fmla="*/ 34 h 124"/>
                <a:gd name="T40" fmla="*/ 8 w 206"/>
                <a:gd name="T41" fmla="*/ 34 h 124"/>
                <a:gd name="T42" fmla="*/ 8 w 206"/>
                <a:gd name="T43" fmla="*/ 34 h 124"/>
                <a:gd name="T44" fmla="*/ 3 w 206"/>
                <a:gd name="T45" fmla="*/ 29 h 124"/>
                <a:gd name="T46" fmla="*/ 3 w 206"/>
                <a:gd name="T47" fmla="*/ 29 h 124"/>
                <a:gd name="T48" fmla="*/ 2 w 206"/>
                <a:gd name="T49" fmla="*/ 29 h 124"/>
                <a:gd name="T50" fmla="*/ 2 w 206"/>
                <a:gd name="T51" fmla="*/ 29 h 124"/>
                <a:gd name="T52" fmla="*/ 2 w 206"/>
                <a:gd name="T53" fmla="*/ 30 h 124"/>
                <a:gd name="T54" fmla="*/ 8 w 206"/>
                <a:gd name="T55" fmla="*/ 36 h 124"/>
                <a:gd name="T56" fmla="*/ 8 w 206"/>
                <a:gd name="T57" fmla="*/ 36 h 124"/>
                <a:gd name="T58" fmla="*/ 3 w 206"/>
                <a:gd name="T59" fmla="*/ 32 h 124"/>
                <a:gd name="T60" fmla="*/ 3 w 206"/>
                <a:gd name="T61" fmla="*/ 31 h 124"/>
                <a:gd name="T62" fmla="*/ 2 w 206"/>
                <a:gd name="T63" fmla="*/ 32 h 124"/>
                <a:gd name="T64" fmla="*/ 0 w 206"/>
                <a:gd name="T65" fmla="*/ 32 h 124"/>
                <a:gd name="T66" fmla="*/ 2 w 206"/>
                <a:gd name="T67" fmla="*/ 33 h 124"/>
                <a:gd name="T68" fmla="*/ 9 w 206"/>
                <a:gd name="T69" fmla="*/ 41 h 124"/>
                <a:gd name="T70" fmla="*/ 10 w 206"/>
                <a:gd name="T71" fmla="*/ 41 h 124"/>
                <a:gd name="T72" fmla="*/ 10 w 206"/>
                <a:gd name="T73" fmla="*/ 42 h 124"/>
                <a:gd name="T74" fmla="*/ 14 w 206"/>
                <a:gd name="T75" fmla="*/ 44 h 124"/>
                <a:gd name="T76" fmla="*/ 17 w 206"/>
                <a:gd name="T77" fmla="*/ 44 h 124"/>
                <a:gd name="T78" fmla="*/ 23 w 206"/>
                <a:gd name="T79" fmla="*/ 92 h 124"/>
                <a:gd name="T80" fmla="*/ 24 w 206"/>
                <a:gd name="T81" fmla="*/ 96 h 124"/>
                <a:gd name="T82" fmla="*/ 26 w 206"/>
                <a:gd name="T83" fmla="*/ 97 h 124"/>
                <a:gd name="T84" fmla="*/ 91 w 206"/>
                <a:gd name="T85" fmla="*/ 124 h 124"/>
                <a:gd name="T86" fmla="*/ 134 w 206"/>
                <a:gd name="T87" fmla="*/ 94 h 124"/>
                <a:gd name="T88" fmla="*/ 160 w 206"/>
                <a:gd name="T89" fmla="*/ 74 h 124"/>
                <a:gd name="T90" fmla="*/ 172 w 206"/>
                <a:gd name="T91" fmla="*/ 63 h 124"/>
                <a:gd name="T92" fmla="*/ 176 w 206"/>
                <a:gd name="T93" fmla="*/ 60 h 124"/>
                <a:gd name="T94" fmla="*/ 169 w 206"/>
                <a:gd name="T95" fmla="*/ 26 h 124"/>
                <a:gd name="T96" fmla="*/ 183 w 206"/>
                <a:gd name="T97" fmla="*/ 16 h 124"/>
                <a:gd name="T98" fmla="*/ 196 w 206"/>
                <a:gd name="T99" fmla="*/ 10 h 124"/>
                <a:gd name="T100" fmla="*/ 204 w 206"/>
                <a:gd name="T101" fmla="*/ 5 h 124"/>
                <a:gd name="T102" fmla="*/ 206 w 206"/>
                <a:gd name="T103" fmla="*/ 3 h 124"/>
                <a:gd name="T104" fmla="*/ 204 w 206"/>
                <a:gd name="T105" fmla="*/ 0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6"/>
                <a:gd name="T160" fmla="*/ 0 h 124"/>
                <a:gd name="T161" fmla="*/ 206 w 206"/>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6" h="124">
                  <a:moveTo>
                    <a:pt x="202" y="0"/>
                  </a:moveTo>
                  <a:lnTo>
                    <a:pt x="95" y="31"/>
                  </a:lnTo>
                  <a:lnTo>
                    <a:pt x="47" y="71"/>
                  </a:lnTo>
                  <a:lnTo>
                    <a:pt x="18" y="42"/>
                  </a:lnTo>
                  <a:lnTo>
                    <a:pt x="19" y="41"/>
                  </a:lnTo>
                  <a:lnTo>
                    <a:pt x="19" y="39"/>
                  </a:lnTo>
                  <a:lnTo>
                    <a:pt x="18" y="38"/>
                  </a:lnTo>
                  <a:lnTo>
                    <a:pt x="16" y="35"/>
                  </a:lnTo>
                  <a:lnTo>
                    <a:pt x="16" y="34"/>
                  </a:lnTo>
                  <a:lnTo>
                    <a:pt x="15" y="34"/>
                  </a:lnTo>
                  <a:lnTo>
                    <a:pt x="15" y="33"/>
                  </a:lnTo>
                  <a:lnTo>
                    <a:pt x="7" y="25"/>
                  </a:lnTo>
                  <a:lnTo>
                    <a:pt x="6" y="25"/>
                  </a:lnTo>
                  <a:lnTo>
                    <a:pt x="6" y="26"/>
                  </a:lnTo>
                  <a:lnTo>
                    <a:pt x="6" y="28"/>
                  </a:lnTo>
                  <a:lnTo>
                    <a:pt x="12" y="33"/>
                  </a:lnTo>
                  <a:lnTo>
                    <a:pt x="10" y="33"/>
                  </a:lnTo>
                  <a:lnTo>
                    <a:pt x="3" y="25"/>
                  </a:lnTo>
                  <a:lnTo>
                    <a:pt x="2" y="25"/>
                  </a:lnTo>
                  <a:lnTo>
                    <a:pt x="2" y="26"/>
                  </a:lnTo>
                  <a:lnTo>
                    <a:pt x="3" y="28"/>
                  </a:lnTo>
                  <a:lnTo>
                    <a:pt x="9" y="34"/>
                  </a:lnTo>
                  <a:lnTo>
                    <a:pt x="8" y="34"/>
                  </a:lnTo>
                  <a:lnTo>
                    <a:pt x="3" y="29"/>
                  </a:lnTo>
                  <a:lnTo>
                    <a:pt x="2" y="29"/>
                  </a:lnTo>
                  <a:lnTo>
                    <a:pt x="2" y="30"/>
                  </a:lnTo>
                  <a:lnTo>
                    <a:pt x="8" y="36"/>
                  </a:lnTo>
                  <a:lnTo>
                    <a:pt x="8" y="38"/>
                  </a:lnTo>
                  <a:lnTo>
                    <a:pt x="3" y="32"/>
                  </a:lnTo>
                  <a:lnTo>
                    <a:pt x="3" y="31"/>
                  </a:lnTo>
                  <a:lnTo>
                    <a:pt x="2" y="31"/>
                  </a:lnTo>
                  <a:lnTo>
                    <a:pt x="2" y="32"/>
                  </a:lnTo>
                  <a:lnTo>
                    <a:pt x="0" y="32"/>
                  </a:lnTo>
                  <a:lnTo>
                    <a:pt x="2" y="33"/>
                  </a:lnTo>
                  <a:lnTo>
                    <a:pt x="9" y="41"/>
                  </a:lnTo>
                  <a:lnTo>
                    <a:pt x="10" y="41"/>
                  </a:lnTo>
                  <a:lnTo>
                    <a:pt x="10" y="42"/>
                  </a:lnTo>
                  <a:lnTo>
                    <a:pt x="13" y="43"/>
                  </a:lnTo>
                  <a:lnTo>
                    <a:pt x="14" y="44"/>
                  </a:lnTo>
                  <a:lnTo>
                    <a:pt x="16" y="44"/>
                  </a:lnTo>
                  <a:lnTo>
                    <a:pt x="17" y="44"/>
                  </a:lnTo>
                  <a:lnTo>
                    <a:pt x="46" y="72"/>
                  </a:lnTo>
                  <a:lnTo>
                    <a:pt x="23" y="92"/>
                  </a:lnTo>
                  <a:lnTo>
                    <a:pt x="23" y="94"/>
                  </a:lnTo>
                  <a:lnTo>
                    <a:pt x="24" y="96"/>
                  </a:lnTo>
                  <a:lnTo>
                    <a:pt x="25" y="97"/>
                  </a:lnTo>
                  <a:lnTo>
                    <a:pt x="26" y="97"/>
                  </a:lnTo>
                  <a:lnTo>
                    <a:pt x="68" y="79"/>
                  </a:lnTo>
                  <a:lnTo>
                    <a:pt x="91" y="124"/>
                  </a:lnTo>
                  <a:lnTo>
                    <a:pt x="115" y="108"/>
                  </a:lnTo>
                  <a:lnTo>
                    <a:pt x="134" y="94"/>
                  </a:lnTo>
                  <a:lnTo>
                    <a:pt x="149" y="83"/>
                  </a:lnTo>
                  <a:lnTo>
                    <a:pt x="160" y="74"/>
                  </a:lnTo>
                  <a:lnTo>
                    <a:pt x="168" y="68"/>
                  </a:lnTo>
                  <a:lnTo>
                    <a:pt x="172" y="63"/>
                  </a:lnTo>
                  <a:lnTo>
                    <a:pt x="175" y="61"/>
                  </a:lnTo>
                  <a:lnTo>
                    <a:pt x="176" y="60"/>
                  </a:lnTo>
                  <a:lnTo>
                    <a:pt x="161" y="31"/>
                  </a:lnTo>
                  <a:lnTo>
                    <a:pt x="169" y="26"/>
                  </a:lnTo>
                  <a:lnTo>
                    <a:pt x="177" y="21"/>
                  </a:lnTo>
                  <a:lnTo>
                    <a:pt x="183" y="16"/>
                  </a:lnTo>
                  <a:lnTo>
                    <a:pt x="190" y="13"/>
                  </a:lnTo>
                  <a:lnTo>
                    <a:pt x="196" y="10"/>
                  </a:lnTo>
                  <a:lnTo>
                    <a:pt x="200" y="6"/>
                  </a:lnTo>
                  <a:lnTo>
                    <a:pt x="204" y="5"/>
                  </a:lnTo>
                  <a:lnTo>
                    <a:pt x="205" y="4"/>
                  </a:lnTo>
                  <a:lnTo>
                    <a:pt x="206" y="3"/>
                  </a:lnTo>
                  <a:lnTo>
                    <a:pt x="205" y="1"/>
                  </a:lnTo>
                  <a:lnTo>
                    <a:pt x="204" y="0"/>
                  </a:lnTo>
                  <a:lnTo>
                    <a:pt x="202" y="0"/>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2" name="Freeform 73">
              <a:extLst>
                <a:ext uri="{FF2B5EF4-FFF2-40B4-BE49-F238E27FC236}">
                  <a16:creationId xmlns:a16="http://schemas.microsoft.com/office/drawing/2014/main" id="{82B43AEC-889F-3045-AC5C-AA49F698BFBE}"/>
                </a:ext>
              </a:extLst>
            </p:cNvPr>
            <p:cNvSpPr>
              <a:spLocks/>
            </p:cNvSpPr>
            <p:nvPr/>
          </p:nvSpPr>
          <p:spPr bwMode="auto">
            <a:xfrm>
              <a:off x="3238" y="2192"/>
              <a:ext cx="119" cy="624"/>
            </a:xfrm>
            <a:custGeom>
              <a:avLst/>
              <a:gdLst>
                <a:gd name="T0" fmla="*/ 0 w 119"/>
                <a:gd name="T1" fmla="*/ 28 h 624"/>
                <a:gd name="T2" fmla="*/ 10 w 119"/>
                <a:gd name="T3" fmla="*/ 26 h 624"/>
                <a:gd name="T4" fmla="*/ 20 w 119"/>
                <a:gd name="T5" fmla="*/ 22 h 624"/>
                <a:gd name="T6" fmla="*/ 28 w 119"/>
                <a:gd name="T7" fmla="*/ 15 h 624"/>
                <a:gd name="T8" fmla="*/ 37 w 119"/>
                <a:gd name="T9" fmla="*/ 8 h 624"/>
                <a:gd name="T10" fmla="*/ 45 w 119"/>
                <a:gd name="T11" fmla="*/ 3 h 624"/>
                <a:gd name="T12" fmla="*/ 54 w 119"/>
                <a:gd name="T13" fmla="*/ 0 h 624"/>
                <a:gd name="T14" fmla="*/ 64 w 119"/>
                <a:gd name="T15" fmla="*/ 0 h 624"/>
                <a:gd name="T16" fmla="*/ 76 w 119"/>
                <a:gd name="T17" fmla="*/ 5 h 624"/>
                <a:gd name="T18" fmla="*/ 93 w 119"/>
                <a:gd name="T19" fmla="*/ 53 h 624"/>
                <a:gd name="T20" fmla="*/ 105 w 119"/>
                <a:gd name="T21" fmla="*/ 100 h 624"/>
                <a:gd name="T22" fmla="*/ 114 w 119"/>
                <a:gd name="T23" fmla="*/ 149 h 624"/>
                <a:gd name="T24" fmla="*/ 119 w 119"/>
                <a:gd name="T25" fmla="*/ 201 h 624"/>
                <a:gd name="T26" fmla="*/ 119 w 119"/>
                <a:gd name="T27" fmla="*/ 263 h 624"/>
                <a:gd name="T28" fmla="*/ 114 w 119"/>
                <a:gd name="T29" fmla="*/ 335 h 624"/>
                <a:gd name="T30" fmla="*/ 103 w 119"/>
                <a:gd name="T31" fmla="*/ 421 h 624"/>
                <a:gd name="T32" fmla="*/ 87 w 119"/>
                <a:gd name="T33" fmla="*/ 523 h 624"/>
                <a:gd name="T34" fmla="*/ 84 w 119"/>
                <a:gd name="T35" fmla="*/ 527 h 624"/>
                <a:gd name="T36" fmla="*/ 75 w 119"/>
                <a:gd name="T37" fmla="*/ 538 h 624"/>
                <a:gd name="T38" fmla="*/ 63 w 119"/>
                <a:gd name="T39" fmla="*/ 554 h 624"/>
                <a:gd name="T40" fmla="*/ 49 w 119"/>
                <a:gd name="T41" fmla="*/ 572 h 624"/>
                <a:gd name="T42" fmla="*/ 34 w 119"/>
                <a:gd name="T43" fmla="*/ 590 h 624"/>
                <a:gd name="T44" fmla="*/ 20 w 119"/>
                <a:gd name="T45" fmla="*/ 607 h 624"/>
                <a:gd name="T46" fmla="*/ 10 w 119"/>
                <a:gd name="T47" fmla="*/ 619 h 624"/>
                <a:gd name="T48" fmla="*/ 4 w 119"/>
                <a:gd name="T49" fmla="*/ 624 h 624"/>
                <a:gd name="T50" fmla="*/ 4 w 119"/>
                <a:gd name="T51" fmla="*/ 622 h 624"/>
                <a:gd name="T52" fmla="*/ 8 w 119"/>
                <a:gd name="T53" fmla="*/ 614 h 624"/>
                <a:gd name="T54" fmla="*/ 14 w 119"/>
                <a:gd name="T55" fmla="*/ 603 h 624"/>
                <a:gd name="T56" fmla="*/ 21 w 119"/>
                <a:gd name="T57" fmla="*/ 590 h 624"/>
                <a:gd name="T58" fmla="*/ 30 w 119"/>
                <a:gd name="T59" fmla="*/ 575 h 624"/>
                <a:gd name="T60" fmla="*/ 39 w 119"/>
                <a:gd name="T61" fmla="*/ 562 h 624"/>
                <a:gd name="T62" fmla="*/ 46 w 119"/>
                <a:gd name="T63" fmla="*/ 548 h 624"/>
                <a:gd name="T64" fmla="*/ 52 w 119"/>
                <a:gd name="T65" fmla="*/ 538 h 624"/>
                <a:gd name="T66" fmla="*/ 65 w 119"/>
                <a:gd name="T67" fmla="*/ 496 h 624"/>
                <a:gd name="T68" fmla="*/ 69 w 119"/>
                <a:gd name="T69" fmla="*/ 442 h 624"/>
                <a:gd name="T70" fmla="*/ 66 w 119"/>
                <a:gd name="T71" fmla="*/ 381 h 624"/>
                <a:gd name="T72" fmla="*/ 58 w 119"/>
                <a:gd name="T73" fmla="*/ 314 h 624"/>
                <a:gd name="T74" fmla="*/ 46 w 119"/>
                <a:gd name="T75" fmla="*/ 247 h 624"/>
                <a:gd name="T76" fmla="*/ 33 w 119"/>
                <a:gd name="T77" fmla="*/ 181 h 624"/>
                <a:gd name="T78" fmla="*/ 20 w 119"/>
                <a:gd name="T79" fmla="*/ 121 h 624"/>
                <a:gd name="T80" fmla="*/ 9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0" y="26"/>
                  </a:lnTo>
                  <a:lnTo>
                    <a:pt x="20" y="22"/>
                  </a:lnTo>
                  <a:lnTo>
                    <a:pt x="28" y="15"/>
                  </a:lnTo>
                  <a:lnTo>
                    <a:pt x="37" y="8"/>
                  </a:lnTo>
                  <a:lnTo>
                    <a:pt x="45" y="3"/>
                  </a:lnTo>
                  <a:lnTo>
                    <a:pt x="54" y="0"/>
                  </a:lnTo>
                  <a:lnTo>
                    <a:pt x="64" y="0"/>
                  </a:lnTo>
                  <a:lnTo>
                    <a:pt x="76" y="5"/>
                  </a:lnTo>
                  <a:lnTo>
                    <a:pt x="93" y="53"/>
                  </a:lnTo>
                  <a:lnTo>
                    <a:pt x="105" y="100"/>
                  </a:lnTo>
                  <a:lnTo>
                    <a:pt x="114" y="149"/>
                  </a:lnTo>
                  <a:lnTo>
                    <a:pt x="119" y="201"/>
                  </a:lnTo>
                  <a:lnTo>
                    <a:pt x="119" y="263"/>
                  </a:lnTo>
                  <a:lnTo>
                    <a:pt x="114" y="335"/>
                  </a:lnTo>
                  <a:lnTo>
                    <a:pt x="103" y="421"/>
                  </a:lnTo>
                  <a:lnTo>
                    <a:pt x="87" y="523"/>
                  </a:lnTo>
                  <a:lnTo>
                    <a:pt x="84" y="527"/>
                  </a:lnTo>
                  <a:lnTo>
                    <a:pt x="75" y="538"/>
                  </a:lnTo>
                  <a:lnTo>
                    <a:pt x="63" y="554"/>
                  </a:lnTo>
                  <a:lnTo>
                    <a:pt x="49" y="572"/>
                  </a:lnTo>
                  <a:lnTo>
                    <a:pt x="34" y="590"/>
                  </a:lnTo>
                  <a:lnTo>
                    <a:pt x="20" y="607"/>
                  </a:lnTo>
                  <a:lnTo>
                    <a:pt x="10" y="619"/>
                  </a:lnTo>
                  <a:lnTo>
                    <a:pt x="4" y="624"/>
                  </a:lnTo>
                  <a:lnTo>
                    <a:pt x="4" y="622"/>
                  </a:lnTo>
                  <a:lnTo>
                    <a:pt x="8" y="614"/>
                  </a:lnTo>
                  <a:lnTo>
                    <a:pt x="14" y="603"/>
                  </a:lnTo>
                  <a:lnTo>
                    <a:pt x="21" y="590"/>
                  </a:lnTo>
                  <a:lnTo>
                    <a:pt x="30" y="575"/>
                  </a:lnTo>
                  <a:lnTo>
                    <a:pt x="39" y="562"/>
                  </a:lnTo>
                  <a:lnTo>
                    <a:pt x="46" y="548"/>
                  </a:lnTo>
                  <a:lnTo>
                    <a:pt x="52" y="538"/>
                  </a:lnTo>
                  <a:lnTo>
                    <a:pt x="65" y="496"/>
                  </a:lnTo>
                  <a:lnTo>
                    <a:pt x="69" y="442"/>
                  </a:lnTo>
                  <a:lnTo>
                    <a:pt x="66" y="381"/>
                  </a:lnTo>
                  <a:lnTo>
                    <a:pt x="58" y="314"/>
                  </a:lnTo>
                  <a:lnTo>
                    <a:pt x="46" y="247"/>
                  </a:lnTo>
                  <a:lnTo>
                    <a:pt x="33" y="181"/>
                  </a:lnTo>
                  <a:lnTo>
                    <a:pt x="20" y="121"/>
                  </a:lnTo>
                  <a:lnTo>
                    <a:pt x="9" y="70"/>
                  </a:lnTo>
                  <a:lnTo>
                    <a:pt x="7" y="60"/>
                  </a:lnTo>
                  <a:lnTo>
                    <a:pt x="5" y="48"/>
                  </a:lnTo>
                  <a:lnTo>
                    <a:pt x="2" y="38"/>
                  </a:lnTo>
                  <a:lnTo>
                    <a:pt x="0" y="2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3" name="Freeform 74">
              <a:extLst>
                <a:ext uri="{FF2B5EF4-FFF2-40B4-BE49-F238E27FC236}">
                  <a16:creationId xmlns:a16="http://schemas.microsoft.com/office/drawing/2014/main" id="{CB9EE047-B896-C1FF-9EAA-598FB7AF1747}"/>
                </a:ext>
              </a:extLst>
            </p:cNvPr>
            <p:cNvSpPr>
              <a:spLocks/>
            </p:cNvSpPr>
            <p:nvPr/>
          </p:nvSpPr>
          <p:spPr bwMode="auto">
            <a:xfrm>
              <a:off x="3562" y="2669"/>
              <a:ext cx="50" cy="193"/>
            </a:xfrm>
            <a:custGeom>
              <a:avLst/>
              <a:gdLst>
                <a:gd name="T0" fmla="*/ 13 w 50"/>
                <a:gd name="T1" fmla="*/ 12 h 193"/>
                <a:gd name="T2" fmla="*/ 1 w 50"/>
                <a:gd name="T3" fmla="*/ 132 h 193"/>
                <a:gd name="T4" fmla="*/ 1 w 50"/>
                <a:gd name="T5" fmla="*/ 133 h 193"/>
                <a:gd name="T6" fmla="*/ 0 w 50"/>
                <a:gd name="T7" fmla="*/ 137 h 193"/>
                <a:gd name="T8" fmla="*/ 2 w 50"/>
                <a:gd name="T9" fmla="*/ 150 h 193"/>
                <a:gd name="T10" fmla="*/ 9 w 50"/>
                <a:gd name="T11" fmla="*/ 171 h 193"/>
                <a:gd name="T12" fmla="*/ 12 w 50"/>
                <a:gd name="T13" fmla="*/ 181 h 193"/>
                <a:gd name="T14" fmla="*/ 16 w 50"/>
                <a:gd name="T15" fmla="*/ 189 h 193"/>
                <a:gd name="T16" fmla="*/ 18 w 50"/>
                <a:gd name="T17" fmla="*/ 193 h 193"/>
                <a:gd name="T18" fmla="*/ 21 w 50"/>
                <a:gd name="T19" fmla="*/ 193 h 193"/>
                <a:gd name="T20" fmla="*/ 24 w 50"/>
                <a:gd name="T21" fmla="*/ 191 h 193"/>
                <a:gd name="T22" fmla="*/ 28 w 50"/>
                <a:gd name="T23" fmla="*/ 185 h 193"/>
                <a:gd name="T24" fmla="*/ 32 w 50"/>
                <a:gd name="T25" fmla="*/ 178 h 193"/>
                <a:gd name="T26" fmla="*/ 39 w 50"/>
                <a:gd name="T27" fmla="*/ 166 h 193"/>
                <a:gd name="T28" fmla="*/ 47 w 50"/>
                <a:gd name="T29" fmla="*/ 150 h 193"/>
                <a:gd name="T30" fmla="*/ 50 w 50"/>
                <a:gd name="T31" fmla="*/ 136 h 193"/>
                <a:gd name="T32" fmla="*/ 50 w 50"/>
                <a:gd name="T33" fmla="*/ 128 h 193"/>
                <a:gd name="T34" fmla="*/ 50 w 50"/>
                <a:gd name="T35" fmla="*/ 126 h 193"/>
                <a:gd name="T36" fmla="*/ 45 w 50"/>
                <a:gd name="T37" fmla="*/ 66 h 193"/>
                <a:gd name="T38" fmla="*/ 41 w 50"/>
                <a:gd name="T39" fmla="*/ 50 h 193"/>
                <a:gd name="T40" fmla="*/ 32 w 50"/>
                <a:gd name="T41" fmla="*/ 20 h 193"/>
                <a:gd name="T42" fmla="*/ 22 w 50"/>
                <a:gd name="T43" fmla="*/ 0 h 193"/>
                <a:gd name="T44" fmla="*/ 13 w 50"/>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193"/>
                <a:gd name="T71" fmla="*/ 50 w 50"/>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193">
                  <a:moveTo>
                    <a:pt x="13" y="12"/>
                  </a:moveTo>
                  <a:lnTo>
                    <a:pt x="1" y="132"/>
                  </a:lnTo>
                  <a:lnTo>
                    <a:pt x="1" y="133"/>
                  </a:lnTo>
                  <a:lnTo>
                    <a:pt x="0" y="137"/>
                  </a:lnTo>
                  <a:lnTo>
                    <a:pt x="2" y="150"/>
                  </a:lnTo>
                  <a:lnTo>
                    <a:pt x="9" y="171"/>
                  </a:lnTo>
                  <a:lnTo>
                    <a:pt x="12" y="181"/>
                  </a:lnTo>
                  <a:lnTo>
                    <a:pt x="16" y="189"/>
                  </a:lnTo>
                  <a:lnTo>
                    <a:pt x="18" y="193"/>
                  </a:lnTo>
                  <a:lnTo>
                    <a:pt x="21" y="193"/>
                  </a:lnTo>
                  <a:lnTo>
                    <a:pt x="24" y="191"/>
                  </a:lnTo>
                  <a:lnTo>
                    <a:pt x="28" y="185"/>
                  </a:lnTo>
                  <a:lnTo>
                    <a:pt x="32" y="178"/>
                  </a:lnTo>
                  <a:lnTo>
                    <a:pt x="39" y="166"/>
                  </a:lnTo>
                  <a:lnTo>
                    <a:pt x="47" y="150"/>
                  </a:lnTo>
                  <a:lnTo>
                    <a:pt x="50" y="136"/>
                  </a:lnTo>
                  <a:lnTo>
                    <a:pt x="50" y="128"/>
                  </a:lnTo>
                  <a:lnTo>
                    <a:pt x="50" y="126"/>
                  </a:lnTo>
                  <a:lnTo>
                    <a:pt x="45" y="66"/>
                  </a:lnTo>
                  <a:lnTo>
                    <a:pt x="41" y="50"/>
                  </a:lnTo>
                  <a:lnTo>
                    <a:pt x="32" y="20"/>
                  </a:lnTo>
                  <a:lnTo>
                    <a:pt x="22"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4" name="Freeform 75">
              <a:extLst>
                <a:ext uri="{FF2B5EF4-FFF2-40B4-BE49-F238E27FC236}">
                  <a16:creationId xmlns:a16="http://schemas.microsoft.com/office/drawing/2014/main" id="{057CB22A-9BAF-43A9-7A2B-F3990BF4638E}"/>
                </a:ext>
              </a:extLst>
            </p:cNvPr>
            <p:cNvSpPr>
              <a:spLocks/>
            </p:cNvSpPr>
            <p:nvPr/>
          </p:nvSpPr>
          <p:spPr bwMode="auto">
            <a:xfrm>
              <a:off x="3563" y="2660"/>
              <a:ext cx="49" cy="142"/>
            </a:xfrm>
            <a:custGeom>
              <a:avLst/>
              <a:gdLst>
                <a:gd name="T0" fmla="*/ 26 w 49"/>
                <a:gd name="T1" fmla="*/ 0 h 142"/>
                <a:gd name="T2" fmla="*/ 29 w 49"/>
                <a:gd name="T3" fmla="*/ 11 h 142"/>
                <a:gd name="T4" fmla="*/ 36 w 49"/>
                <a:gd name="T5" fmla="*/ 39 h 142"/>
                <a:gd name="T6" fmla="*/ 44 w 49"/>
                <a:gd name="T7" fmla="*/ 73 h 142"/>
                <a:gd name="T8" fmla="*/ 48 w 49"/>
                <a:gd name="T9" fmla="*/ 102 h 142"/>
                <a:gd name="T10" fmla="*/ 49 w 49"/>
                <a:gd name="T11" fmla="*/ 115 h 142"/>
                <a:gd name="T12" fmla="*/ 49 w 49"/>
                <a:gd name="T13" fmla="*/ 126 h 142"/>
                <a:gd name="T14" fmla="*/ 49 w 49"/>
                <a:gd name="T15" fmla="*/ 133 h 142"/>
                <a:gd name="T16" fmla="*/ 49 w 49"/>
                <a:gd name="T17" fmla="*/ 135 h 142"/>
                <a:gd name="T18" fmla="*/ 0 w 49"/>
                <a:gd name="T19" fmla="*/ 142 h 142"/>
                <a:gd name="T20" fmla="*/ 13 w 49"/>
                <a:gd name="T21" fmla="*/ 1 h 142"/>
                <a:gd name="T22" fmla="*/ 26 w 49"/>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142"/>
                <a:gd name="T38" fmla="*/ 49 w 49"/>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142">
                  <a:moveTo>
                    <a:pt x="26" y="0"/>
                  </a:moveTo>
                  <a:lnTo>
                    <a:pt x="29" y="11"/>
                  </a:lnTo>
                  <a:lnTo>
                    <a:pt x="36" y="39"/>
                  </a:lnTo>
                  <a:lnTo>
                    <a:pt x="44" y="73"/>
                  </a:lnTo>
                  <a:lnTo>
                    <a:pt x="48" y="102"/>
                  </a:lnTo>
                  <a:lnTo>
                    <a:pt x="49" y="115"/>
                  </a:lnTo>
                  <a:lnTo>
                    <a:pt x="49" y="126"/>
                  </a:lnTo>
                  <a:lnTo>
                    <a:pt x="49" y="133"/>
                  </a:lnTo>
                  <a:lnTo>
                    <a:pt x="49" y="135"/>
                  </a:lnTo>
                  <a:lnTo>
                    <a:pt x="0" y="142"/>
                  </a:lnTo>
                  <a:lnTo>
                    <a:pt x="13" y="1"/>
                  </a:lnTo>
                  <a:lnTo>
                    <a:pt x="26" y="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5" name="Freeform 76">
              <a:extLst>
                <a:ext uri="{FF2B5EF4-FFF2-40B4-BE49-F238E27FC236}">
                  <a16:creationId xmlns:a16="http://schemas.microsoft.com/office/drawing/2014/main" id="{5BC1B8E9-FCDD-707A-B45E-9A84CF5C8DE2}"/>
                </a:ext>
              </a:extLst>
            </p:cNvPr>
            <p:cNvSpPr>
              <a:spLocks/>
            </p:cNvSpPr>
            <p:nvPr/>
          </p:nvSpPr>
          <p:spPr bwMode="auto">
            <a:xfrm>
              <a:off x="3351" y="2228"/>
              <a:ext cx="238" cy="457"/>
            </a:xfrm>
            <a:custGeom>
              <a:avLst/>
              <a:gdLst>
                <a:gd name="T0" fmla="*/ 143 w 238"/>
                <a:gd name="T1" fmla="*/ 79 h 457"/>
                <a:gd name="T2" fmla="*/ 157 w 238"/>
                <a:gd name="T3" fmla="*/ 108 h 457"/>
                <a:gd name="T4" fmla="*/ 172 w 238"/>
                <a:gd name="T5" fmla="*/ 141 h 457"/>
                <a:gd name="T6" fmla="*/ 185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8 w 238"/>
                <a:gd name="T21" fmla="*/ 454 h 457"/>
                <a:gd name="T22" fmla="*/ 232 w 238"/>
                <a:gd name="T23" fmla="*/ 457 h 457"/>
                <a:gd name="T24" fmla="*/ 221 w 238"/>
                <a:gd name="T25" fmla="*/ 429 h 457"/>
                <a:gd name="T26" fmla="*/ 214 w 238"/>
                <a:gd name="T27" fmla="*/ 409 h 457"/>
                <a:gd name="T28" fmla="*/ 204 w 238"/>
                <a:gd name="T29" fmla="*/ 385 h 457"/>
                <a:gd name="T30" fmla="*/ 192 w 238"/>
                <a:gd name="T31" fmla="*/ 358 h 457"/>
                <a:gd name="T32" fmla="*/ 177 w 238"/>
                <a:gd name="T33" fmla="*/ 331 h 457"/>
                <a:gd name="T34" fmla="*/ 162 w 238"/>
                <a:gd name="T35" fmla="*/ 299 h 457"/>
                <a:gd name="T36" fmla="*/ 145 w 238"/>
                <a:gd name="T37" fmla="*/ 268 h 457"/>
                <a:gd name="T38" fmla="*/ 127 w 238"/>
                <a:gd name="T39" fmla="*/ 236 h 457"/>
                <a:gd name="T40" fmla="*/ 109 w 238"/>
                <a:gd name="T41" fmla="*/ 203 h 457"/>
                <a:gd name="T42" fmla="*/ 91 w 238"/>
                <a:gd name="T43" fmla="*/ 172 h 457"/>
                <a:gd name="T44" fmla="*/ 75 w 238"/>
                <a:gd name="T45" fmla="*/ 142 h 457"/>
                <a:gd name="T46" fmla="*/ 58 w 238"/>
                <a:gd name="T47" fmla="*/ 114 h 457"/>
                <a:gd name="T48" fmla="*/ 42 w 238"/>
                <a:gd name="T49" fmla="*/ 87 h 457"/>
                <a:gd name="T50" fmla="*/ 28 w 238"/>
                <a:gd name="T51" fmla="*/ 65 h 457"/>
                <a:gd name="T52" fmla="*/ 17 w 238"/>
                <a:gd name="T53" fmla="*/ 45 h 457"/>
                <a:gd name="T54" fmla="*/ 7 w 238"/>
                <a:gd name="T55" fmla="*/ 29 h 457"/>
                <a:gd name="T56" fmla="*/ 0 w 238"/>
                <a:gd name="T57" fmla="*/ 19 h 457"/>
                <a:gd name="T58" fmla="*/ 14 w 238"/>
                <a:gd name="T59" fmla="*/ 17 h 457"/>
                <a:gd name="T60" fmla="*/ 30 w 238"/>
                <a:gd name="T61" fmla="*/ 13 h 457"/>
                <a:gd name="T62" fmla="*/ 46 w 238"/>
                <a:gd name="T63" fmla="*/ 10 h 457"/>
                <a:gd name="T64" fmla="*/ 60 w 238"/>
                <a:gd name="T65" fmla="*/ 8 h 457"/>
                <a:gd name="T66" fmla="*/ 72 w 238"/>
                <a:gd name="T67" fmla="*/ 5 h 457"/>
                <a:gd name="T68" fmla="*/ 83 w 238"/>
                <a:gd name="T69" fmla="*/ 2 h 457"/>
                <a:gd name="T70" fmla="*/ 89 w 238"/>
                <a:gd name="T71" fmla="*/ 1 h 457"/>
                <a:gd name="T72" fmla="*/ 91 w 238"/>
                <a:gd name="T73" fmla="*/ 0 h 457"/>
                <a:gd name="T74" fmla="*/ 93 w 238"/>
                <a:gd name="T75" fmla="*/ 1 h 457"/>
                <a:gd name="T76" fmla="*/ 95 w 238"/>
                <a:gd name="T77" fmla="*/ 5 h 457"/>
                <a:gd name="T78" fmla="*/ 99 w 238"/>
                <a:gd name="T79" fmla="*/ 10 h 457"/>
                <a:gd name="T80" fmla="*/ 106 w 238"/>
                <a:gd name="T81" fmla="*/ 19 h 457"/>
                <a:gd name="T82" fmla="*/ 113 w 238"/>
                <a:gd name="T83" fmla="*/ 30 h 457"/>
                <a:gd name="T84" fmla="*/ 122 w 238"/>
                <a:gd name="T85" fmla="*/ 44 h 457"/>
                <a:gd name="T86" fmla="*/ 132 w 238"/>
                <a:gd name="T87" fmla="*/ 60 h 457"/>
                <a:gd name="T88" fmla="*/ 143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3" y="79"/>
                  </a:moveTo>
                  <a:lnTo>
                    <a:pt x="157" y="108"/>
                  </a:lnTo>
                  <a:lnTo>
                    <a:pt x="172" y="141"/>
                  </a:lnTo>
                  <a:lnTo>
                    <a:pt x="185" y="178"/>
                  </a:lnTo>
                  <a:lnTo>
                    <a:pt x="199" y="218"/>
                  </a:lnTo>
                  <a:lnTo>
                    <a:pt x="211" y="264"/>
                  </a:lnTo>
                  <a:lnTo>
                    <a:pt x="221" y="314"/>
                  </a:lnTo>
                  <a:lnTo>
                    <a:pt x="230" y="370"/>
                  </a:lnTo>
                  <a:lnTo>
                    <a:pt x="238" y="430"/>
                  </a:lnTo>
                  <a:lnTo>
                    <a:pt x="238" y="439"/>
                  </a:lnTo>
                  <a:lnTo>
                    <a:pt x="238" y="454"/>
                  </a:lnTo>
                  <a:lnTo>
                    <a:pt x="232" y="457"/>
                  </a:lnTo>
                  <a:lnTo>
                    <a:pt x="221" y="429"/>
                  </a:lnTo>
                  <a:lnTo>
                    <a:pt x="214" y="409"/>
                  </a:lnTo>
                  <a:lnTo>
                    <a:pt x="204" y="385"/>
                  </a:lnTo>
                  <a:lnTo>
                    <a:pt x="192" y="358"/>
                  </a:lnTo>
                  <a:lnTo>
                    <a:pt x="177" y="331"/>
                  </a:lnTo>
                  <a:lnTo>
                    <a:pt x="162" y="299"/>
                  </a:lnTo>
                  <a:lnTo>
                    <a:pt x="145" y="268"/>
                  </a:lnTo>
                  <a:lnTo>
                    <a:pt x="127" y="236"/>
                  </a:lnTo>
                  <a:lnTo>
                    <a:pt x="109" y="203"/>
                  </a:lnTo>
                  <a:lnTo>
                    <a:pt x="91" y="172"/>
                  </a:lnTo>
                  <a:lnTo>
                    <a:pt x="75" y="142"/>
                  </a:lnTo>
                  <a:lnTo>
                    <a:pt x="58" y="114"/>
                  </a:lnTo>
                  <a:lnTo>
                    <a:pt x="42" y="87"/>
                  </a:lnTo>
                  <a:lnTo>
                    <a:pt x="28" y="65"/>
                  </a:lnTo>
                  <a:lnTo>
                    <a:pt x="17" y="45"/>
                  </a:lnTo>
                  <a:lnTo>
                    <a:pt x="7" y="29"/>
                  </a:lnTo>
                  <a:lnTo>
                    <a:pt x="0" y="19"/>
                  </a:lnTo>
                  <a:lnTo>
                    <a:pt x="14" y="17"/>
                  </a:lnTo>
                  <a:lnTo>
                    <a:pt x="30" y="13"/>
                  </a:lnTo>
                  <a:lnTo>
                    <a:pt x="46" y="10"/>
                  </a:lnTo>
                  <a:lnTo>
                    <a:pt x="60" y="8"/>
                  </a:lnTo>
                  <a:lnTo>
                    <a:pt x="72" y="5"/>
                  </a:lnTo>
                  <a:lnTo>
                    <a:pt x="83" y="2"/>
                  </a:lnTo>
                  <a:lnTo>
                    <a:pt x="89" y="1"/>
                  </a:lnTo>
                  <a:lnTo>
                    <a:pt x="91" y="0"/>
                  </a:lnTo>
                  <a:lnTo>
                    <a:pt x="93" y="1"/>
                  </a:lnTo>
                  <a:lnTo>
                    <a:pt x="95" y="5"/>
                  </a:lnTo>
                  <a:lnTo>
                    <a:pt x="99" y="10"/>
                  </a:lnTo>
                  <a:lnTo>
                    <a:pt x="106" y="19"/>
                  </a:lnTo>
                  <a:lnTo>
                    <a:pt x="113" y="30"/>
                  </a:lnTo>
                  <a:lnTo>
                    <a:pt x="122" y="44"/>
                  </a:lnTo>
                  <a:lnTo>
                    <a:pt x="132" y="60"/>
                  </a:lnTo>
                  <a:lnTo>
                    <a:pt x="143" y="79"/>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6" name="Freeform 77">
              <a:extLst>
                <a:ext uri="{FF2B5EF4-FFF2-40B4-BE49-F238E27FC236}">
                  <a16:creationId xmlns:a16="http://schemas.microsoft.com/office/drawing/2014/main" id="{0A4E999A-356B-A2A2-B51F-A507DBC8A364}"/>
                </a:ext>
              </a:extLst>
            </p:cNvPr>
            <p:cNvSpPr>
              <a:spLocks/>
            </p:cNvSpPr>
            <p:nvPr/>
          </p:nvSpPr>
          <p:spPr bwMode="auto">
            <a:xfrm>
              <a:off x="3192" y="2714"/>
              <a:ext cx="154" cy="129"/>
            </a:xfrm>
            <a:custGeom>
              <a:avLst/>
              <a:gdLst>
                <a:gd name="T0" fmla="*/ 3 w 154"/>
                <a:gd name="T1" fmla="*/ 119 h 129"/>
                <a:gd name="T2" fmla="*/ 15 w 154"/>
                <a:gd name="T3" fmla="*/ 115 h 129"/>
                <a:gd name="T4" fmla="*/ 25 w 154"/>
                <a:gd name="T5" fmla="*/ 111 h 129"/>
                <a:gd name="T6" fmla="*/ 33 w 154"/>
                <a:gd name="T7" fmla="*/ 107 h 129"/>
                <a:gd name="T8" fmla="*/ 40 w 154"/>
                <a:gd name="T9" fmla="*/ 103 h 129"/>
                <a:gd name="T10" fmla="*/ 45 w 154"/>
                <a:gd name="T11" fmla="*/ 101 h 129"/>
                <a:gd name="T12" fmla="*/ 48 w 154"/>
                <a:gd name="T13" fmla="*/ 99 h 129"/>
                <a:gd name="T14" fmla="*/ 51 w 154"/>
                <a:gd name="T15" fmla="*/ 97 h 129"/>
                <a:gd name="T16" fmla="*/ 52 w 154"/>
                <a:gd name="T17" fmla="*/ 97 h 129"/>
                <a:gd name="T18" fmla="*/ 124 w 154"/>
                <a:gd name="T19" fmla="*/ 10 h 129"/>
                <a:gd name="T20" fmla="*/ 134 w 154"/>
                <a:gd name="T21" fmla="*/ 0 h 129"/>
                <a:gd name="T22" fmla="*/ 136 w 154"/>
                <a:gd name="T23" fmla="*/ 1 h 129"/>
                <a:gd name="T24" fmla="*/ 140 w 154"/>
                <a:gd name="T25" fmla="*/ 4 h 129"/>
                <a:gd name="T26" fmla="*/ 144 w 154"/>
                <a:gd name="T27" fmla="*/ 9 h 129"/>
                <a:gd name="T28" fmla="*/ 149 w 154"/>
                <a:gd name="T29" fmla="*/ 16 h 129"/>
                <a:gd name="T30" fmla="*/ 152 w 154"/>
                <a:gd name="T31" fmla="*/ 25 h 129"/>
                <a:gd name="T32" fmla="*/ 154 w 154"/>
                <a:gd name="T33" fmla="*/ 35 h 129"/>
                <a:gd name="T34" fmla="*/ 152 w 154"/>
                <a:gd name="T35" fmla="*/ 48 h 129"/>
                <a:gd name="T36" fmla="*/ 147 w 154"/>
                <a:gd name="T37" fmla="*/ 61 h 129"/>
                <a:gd name="T38" fmla="*/ 139 w 154"/>
                <a:gd name="T39" fmla="*/ 68 h 129"/>
                <a:gd name="T40" fmla="*/ 138 w 154"/>
                <a:gd name="T41" fmla="*/ 68 h 129"/>
                <a:gd name="T42" fmla="*/ 133 w 154"/>
                <a:gd name="T43" fmla="*/ 68 h 129"/>
                <a:gd name="T44" fmla="*/ 129 w 154"/>
                <a:gd name="T45" fmla="*/ 69 h 129"/>
                <a:gd name="T46" fmla="*/ 122 w 154"/>
                <a:gd name="T47" fmla="*/ 71 h 129"/>
                <a:gd name="T48" fmla="*/ 115 w 154"/>
                <a:gd name="T49" fmla="*/ 74 h 129"/>
                <a:gd name="T50" fmla="*/ 108 w 154"/>
                <a:gd name="T51" fmla="*/ 80 h 129"/>
                <a:gd name="T52" fmla="*/ 100 w 154"/>
                <a:gd name="T53" fmla="*/ 87 h 129"/>
                <a:gd name="T54" fmla="*/ 93 w 154"/>
                <a:gd name="T55" fmla="*/ 97 h 129"/>
                <a:gd name="T56" fmla="*/ 77 w 154"/>
                <a:gd name="T57" fmla="*/ 118 h 129"/>
                <a:gd name="T58" fmla="*/ 74 w 154"/>
                <a:gd name="T59" fmla="*/ 129 h 129"/>
                <a:gd name="T60" fmla="*/ 4 w 154"/>
                <a:gd name="T61" fmla="*/ 129 h 129"/>
                <a:gd name="T62" fmla="*/ 3 w 154"/>
                <a:gd name="T63" fmla="*/ 128 h 129"/>
                <a:gd name="T64" fmla="*/ 2 w 154"/>
                <a:gd name="T65" fmla="*/ 125 h 129"/>
                <a:gd name="T66" fmla="*/ 0 w 154"/>
                <a:gd name="T67" fmla="*/ 121 h 129"/>
                <a:gd name="T68" fmla="*/ 3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3" y="119"/>
                  </a:moveTo>
                  <a:lnTo>
                    <a:pt x="15" y="115"/>
                  </a:lnTo>
                  <a:lnTo>
                    <a:pt x="25" y="111"/>
                  </a:lnTo>
                  <a:lnTo>
                    <a:pt x="33" y="107"/>
                  </a:lnTo>
                  <a:lnTo>
                    <a:pt x="40" y="103"/>
                  </a:lnTo>
                  <a:lnTo>
                    <a:pt x="45" y="101"/>
                  </a:lnTo>
                  <a:lnTo>
                    <a:pt x="48" y="99"/>
                  </a:lnTo>
                  <a:lnTo>
                    <a:pt x="51" y="97"/>
                  </a:lnTo>
                  <a:lnTo>
                    <a:pt x="52" y="97"/>
                  </a:lnTo>
                  <a:lnTo>
                    <a:pt x="124" y="10"/>
                  </a:lnTo>
                  <a:lnTo>
                    <a:pt x="134" y="0"/>
                  </a:lnTo>
                  <a:lnTo>
                    <a:pt x="136" y="1"/>
                  </a:lnTo>
                  <a:lnTo>
                    <a:pt x="140" y="4"/>
                  </a:lnTo>
                  <a:lnTo>
                    <a:pt x="144" y="9"/>
                  </a:lnTo>
                  <a:lnTo>
                    <a:pt x="149" y="16"/>
                  </a:lnTo>
                  <a:lnTo>
                    <a:pt x="152" y="25"/>
                  </a:lnTo>
                  <a:lnTo>
                    <a:pt x="154" y="35"/>
                  </a:lnTo>
                  <a:lnTo>
                    <a:pt x="152" y="48"/>
                  </a:lnTo>
                  <a:lnTo>
                    <a:pt x="147" y="61"/>
                  </a:lnTo>
                  <a:lnTo>
                    <a:pt x="139" y="68"/>
                  </a:lnTo>
                  <a:lnTo>
                    <a:pt x="138" y="68"/>
                  </a:lnTo>
                  <a:lnTo>
                    <a:pt x="133" y="68"/>
                  </a:lnTo>
                  <a:lnTo>
                    <a:pt x="129" y="69"/>
                  </a:lnTo>
                  <a:lnTo>
                    <a:pt x="122" y="71"/>
                  </a:lnTo>
                  <a:lnTo>
                    <a:pt x="115" y="74"/>
                  </a:lnTo>
                  <a:lnTo>
                    <a:pt x="108" y="80"/>
                  </a:lnTo>
                  <a:lnTo>
                    <a:pt x="100" y="87"/>
                  </a:lnTo>
                  <a:lnTo>
                    <a:pt x="93" y="97"/>
                  </a:lnTo>
                  <a:lnTo>
                    <a:pt x="77" y="118"/>
                  </a:lnTo>
                  <a:lnTo>
                    <a:pt x="74" y="129"/>
                  </a:lnTo>
                  <a:lnTo>
                    <a:pt x="4" y="129"/>
                  </a:lnTo>
                  <a:lnTo>
                    <a:pt x="3" y="128"/>
                  </a:lnTo>
                  <a:lnTo>
                    <a:pt x="2" y="125"/>
                  </a:lnTo>
                  <a:lnTo>
                    <a:pt x="0" y="121"/>
                  </a:lnTo>
                  <a:lnTo>
                    <a:pt x="3" y="11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7" name="Freeform 78">
              <a:extLst>
                <a:ext uri="{FF2B5EF4-FFF2-40B4-BE49-F238E27FC236}">
                  <a16:creationId xmlns:a16="http://schemas.microsoft.com/office/drawing/2014/main" id="{BD68A9C1-C1A0-A412-8CDC-72C799B05C8F}"/>
                </a:ext>
              </a:extLst>
            </p:cNvPr>
            <p:cNvSpPr>
              <a:spLocks/>
            </p:cNvSpPr>
            <p:nvPr/>
          </p:nvSpPr>
          <p:spPr bwMode="auto">
            <a:xfrm>
              <a:off x="3177" y="2725"/>
              <a:ext cx="175" cy="119"/>
            </a:xfrm>
            <a:custGeom>
              <a:avLst/>
              <a:gdLst>
                <a:gd name="T0" fmla="*/ 5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1 w 175"/>
                <a:gd name="T21" fmla="*/ 99 h 119"/>
                <a:gd name="T22" fmla="*/ 99 w 175"/>
                <a:gd name="T23" fmla="*/ 89 h 119"/>
                <a:gd name="T24" fmla="*/ 107 w 175"/>
                <a:gd name="T25" fmla="*/ 80 h 119"/>
                <a:gd name="T26" fmla="*/ 115 w 175"/>
                <a:gd name="T27" fmla="*/ 71 h 119"/>
                <a:gd name="T28" fmla="*/ 121 w 175"/>
                <a:gd name="T29" fmla="*/ 65 h 119"/>
                <a:gd name="T30" fmla="*/ 129 w 175"/>
                <a:gd name="T31" fmla="*/ 58 h 119"/>
                <a:gd name="T32" fmla="*/ 137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8 w 175"/>
                <a:gd name="T51" fmla="*/ 56 h 119"/>
                <a:gd name="T52" fmla="*/ 166 w 175"/>
                <a:gd name="T53" fmla="*/ 59 h 119"/>
                <a:gd name="T54" fmla="*/ 159 w 175"/>
                <a:gd name="T55" fmla="*/ 118 h 119"/>
                <a:gd name="T56" fmla="*/ 155 w 175"/>
                <a:gd name="T57" fmla="*/ 119 h 119"/>
                <a:gd name="T58" fmla="*/ 151 w 175"/>
                <a:gd name="T59" fmla="*/ 68 h 119"/>
                <a:gd name="T60" fmla="*/ 137 w 175"/>
                <a:gd name="T61" fmla="*/ 71 h 119"/>
                <a:gd name="T62" fmla="*/ 125 w 175"/>
                <a:gd name="T63" fmla="*/ 77 h 119"/>
                <a:gd name="T64" fmla="*/ 115 w 175"/>
                <a:gd name="T65" fmla="*/ 86 h 119"/>
                <a:gd name="T66" fmla="*/ 106 w 175"/>
                <a:gd name="T67" fmla="*/ 95 h 119"/>
                <a:gd name="T68" fmla="*/ 100 w 175"/>
                <a:gd name="T69" fmla="*/ 104 h 119"/>
                <a:gd name="T70" fmla="*/ 95 w 175"/>
                <a:gd name="T71" fmla="*/ 111 h 119"/>
                <a:gd name="T72" fmla="*/ 92 w 175"/>
                <a:gd name="T73" fmla="*/ 117 h 119"/>
                <a:gd name="T74" fmla="*/ 91 w 175"/>
                <a:gd name="T75" fmla="*/ 119 h 119"/>
                <a:gd name="T76" fmla="*/ 1 w 175"/>
                <a:gd name="T77" fmla="*/ 119 h 119"/>
                <a:gd name="T78" fmla="*/ 1 w 175"/>
                <a:gd name="T79" fmla="*/ 118 h 119"/>
                <a:gd name="T80" fmla="*/ 0 w 175"/>
                <a:gd name="T81" fmla="*/ 116 h 119"/>
                <a:gd name="T82" fmla="*/ 1 w 175"/>
                <a:gd name="T83" fmla="*/ 113 h 119"/>
                <a:gd name="T84" fmla="*/ 5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5" y="110"/>
                  </a:moveTo>
                  <a:lnTo>
                    <a:pt x="10" y="109"/>
                  </a:lnTo>
                  <a:lnTo>
                    <a:pt x="18" y="106"/>
                  </a:lnTo>
                  <a:lnTo>
                    <a:pt x="28" y="101"/>
                  </a:lnTo>
                  <a:lnTo>
                    <a:pt x="39" y="97"/>
                  </a:lnTo>
                  <a:lnTo>
                    <a:pt x="49" y="91"/>
                  </a:lnTo>
                  <a:lnTo>
                    <a:pt x="58" y="88"/>
                  </a:lnTo>
                  <a:lnTo>
                    <a:pt x="65" y="85"/>
                  </a:lnTo>
                  <a:lnTo>
                    <a:pt x="67" y="84"/>
                  </a:lnTo>
                  <a:lnTo>
                    <a:pt x="85" y="110"/>
                  </a:lnTo>
                  <a:lnTo>
                    <a:pt x="91" y="99"/>
                  </a:lnTo>
                  <a:lnTo>
                    <a:pt x="99" y="89"/>
                  </a:lnTo>
                  <a:lnTo>
                    <a:pt x="107" y="80"/>
                  </a:lnTo>
                  <a:lnTo>
                    <a:pt x="115" y="71"/>
                  </a:lnTo>
                  <a:lnTo>
                    <a:pt x="121" y="65"/>
                  </a:lnTo>
                  <a:lnTo>
                    <a:pt x="129" y="58"/>
                  </a:lnTo>
                  <a:lnTo>
                    <a:pt x="137" y="52"/>
                  </a:lnTo>
                  <a:lnTo>
                    <a:pt x="144" y="48"/>
                  </a:lnTo>
                  <a:lnTo>
                    <a:pt x="161" y="0"/>
                  </a:lnTo>
                  <a:lnTo>
                    <a:pt x="162" y="1"/>
                  </a:lnTo>
                  <a:lnTo>
                    <a:pt x="165" y="5"/>
                  </a:lnTo>
                  <a:lnTo>
                    <a:pt x="169" y="11"/>
                  </a:lnTo>
                  <a:lnTo>
                    <a:pt x="172" y="18"/>
                  </a:lnTo>
                  <a:lnTo>
                    <a:pt x="175" y="34"/>
                  </a:lnTo>
                  <a:lnTo>
                    <a:pt x="173" y="48"/>
                  </a:lnTo>
                  <a:lnTo>
                    <a:pt x="168" y="56"/>
                  </a:lnTo>
                  <a:lnTo>
                    <a:pt x="166" y="59"/>
                  </a:lnTo>
                  <a:lnTo>
                    <a:pt x="159" y="118"/>
                  </a:lnTo>
                  <a:lnTo>
                    <a:pt x="155" y="119"/>
                  </a:lnTo>
                  <a:lnTo>
                    <a:pt x="151" y="68"/>
                  </a:lnTo>
                  <a:lnTo>
                    <a:pt x="137" y="71"/>
                  </a:lnTo>
                  <a:lnTo>
                    <a:pt x="125" y="77"/>
                  </a:lnTo>
                  <a:lnTo>
                    <a:pt x="115" y="86"/>
                  </a:lnTo>
                  <a:lnTo>
                    <a:pt x="106" y="95"/>
                  </a:lnTo>
                  <a:lnTo>
                    <a:pt x="100" y="104"/>
                  </a:lnTo>
                  <a:lnTo>
                    <a:pt x="95" y="111"/>
                  </a:lnTo>
                  <a:lnTo>
                    <a:pt x="92" y="117"/>
                  </a:lnTo>
                  <a:lnTo>
                    <a:pt x="91" y="119"/>
                  </a:lnTo>
                  <a:lnTo>
                    <a:pt x="1" y="119"/>
                  </a:lnTo>
                  <a:lnTo>
                    <a:pt x="1" y="118"/>
                  </a:lnTo>
                  <a:lnTo>
                    <a:pt x="0" y="116"/>
                  </a:lnTo>
                  <a:lnTo>
                    <a:pt x="1" y="113"/>
                  </a:lnTo>
                  <a:lnTo>
                    <a:pt x="5"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8" name="Freeform 79">
              <a:extLst>
                <a:ext uri="{FF2B5EF4-FFF2-40B4-BE49-F238E27FC236}">
                  <a16:creationId xmlns:a16="http://schemas.microsoft.com/office/drawing/2014/main" id="{3182F988-94A8-A518-54B3-1A374F1B939B}"/>
                </a:ext>
              </a:extLst>
            </p:cNvPr>
            <p:cNvSpPr>
              <a:spLocks/>
            </p:cNvSpPr>
            <p:nvPr/>
          </p:nvSpPr>
          <p:spPr bwMode="auto">
            <a:xfrm>
              <a:off x="3316" y="2691"/>
              <a:ext cx="19" cy="35"/>
            </a:xfrm>
            <a:custGeom>
              <a:avLst/>
              <a:gdLst>
                <a:gd name="T0" fmla="*/ 13 w 19"/>
                <a:gd name="T1" fmla="*/ 0 h 35"/>
                <a:gd name="T2" fmla="*/ 12 w 19"/>
                <a:gd name="T3" fmla="*/ 4 h 35"/>
                <a:gd name="T4" fmla="*/ 12 w 19"/>
                <a:gd name="T5" fmla="*/ 12 h 35"/>
                <a:gd name="T6" fmla="*/ 13 w 19"/>
                <a:gd name="T7" fmla="*/ 22 h 35"/>
                <a:gd name="T8" fmla="*/ 19 w 19"/>
                <a:gd name="T9" fmla="*/ 32 h 35"/>
                <a:gd name="T10" fmla="*/ 17 w 19"/>
                <a:gd name="T11" fmla="*/ 33 h 35"/>
                <a:gd name="T12" fmla="*/ 13 w 19"/>
                <a:gd name="T13" fmla="*/ 35 h 35"/>
                <a:gd name="T14" fmla="*/ 7 w 19"/>
                <a:gd name="T15" fmla="*/ 33 h 35"/>
                <a:gd name="T16" fmla="*/ 1 w 19"/>
                <a:gd name="T17" fmla="*/ 23 h 35"/>
                <a:gd name="T18" fmla="*/ 0 w 19"/>
                <a:gd name="T19" fmla="*/ 10 h 35"/>
                <a:gd name="T20" fmla="*/ 5 w 19"/>
                <a:gd name="T21" fmla="*/ 4 h 35"/>
                <a:gd name="T22" fmla="*/ 10 w 19"/>
                <a:gd name="T23" fmla="*/ 0 h 35"/>
                <a:gd name="T24" fmla="*/ 13 w 19"/>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5"/>
                <a:gd name="T41" fmla="*/ 19 w 1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5">
                  <a:moveTo>
                    <a:pt x="13" y="0"/>
                  </a:moveTo>
                  <a:lnTo>
                    <a:pt x="12" y="4"/>
                  </a:lnTo>
                  <a:lnTo>
                    <a:pt x="12" y="12"/>
                  </a:lnTo>
                  <a:lnTo>
                    <a:pt x="13" y="22"/>
                  </a:lnTo>
                  <a:lnTo>
                    <a:pt x="19" y="32"/>
                  </a:lnTo>
                  <a:lnTo>
                    <a:pt x="17" y="33"/>
                  </a:lnTo>
                  <a:lnTo>
                    <a:pt x="13" y="35"/>
                  </a:lnTo>
                  <a:lnTo>
                    <a:pt x="7" y="33"/>
                  </a:lnTo>
                  <a:lnTo>
                    <a:pt x="1" y="23"/>
                  </a:lnTo>
                  <a:lnTo>
                    <a:pt x="0" y="10"/>
                  </a:lnTo>
                  <a:lnTo>
                    <a:pt x="5" y="4"/>
                  </a:lnTo>
                  <a:lnTo>
                    <a:pt x="10" y="0"/>
                  </a:lnTo>
                  <a:lnTo>
                    <a:pt x="13"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9" name="Freeform 80">
              <a:extLst>
                <a:ext uri="{FF2B5EF4-FFF2-40B4-BE49-F238E27FC236}">
                  <a16:creationId xmlns:a16="http://schemas.microsoft.com/office/drawing/2014/main" id="{CAFACA5F-22BD-9782-566A-BE82274201CB}"/>
                </a:ext>
              </a:extLst>
            </p:cNvPr>
            <p:cNvSpPr>
              <a:spLocks/>
            </p:cNvSpPr>
            <p:nvPr/>
          </p:nvSpPr>
          <p:spPr bwMode="auto">
            <a:xfrm>
              <a:off x="3177" y="1379"/>
              <a:ext cx="456" cy="1273"/>
            </a:xfrm>
            <a:custGeom>
              <a:avLst/>
              <a:gdLst>
                <a:gd name="T0" fmla="*/ 283 w 456"/>
                <a:gd name="T1" fmla="*/ 7 h 1273"/>
                <a:gd name="T2" fmla="*/ 277 w 456"/>
                <a:gd name="T3" fmla="*/ 2 h 1273"/>
                <a:gd name="T4" fmla="*/ 264 w 456"/>
                <a:gd name="T5" fmla="*/ 0 h 1273"/>
                <a:gd name="T6" fmla="*/ 248 w 456"/>
                <a:gd name="T7" fmla="*/ 0 h 1273"/>
                <a:gd name="T8" fmla="*/ 230 w 456"/>
                <a:gd name="T9" fmla="*/ 1 h 1273"/>
                <a:gd name="T10" fmla="*/ 212 w 456"/>
                <a:gd name="T11" fmla="*/ 3 h 1273"/>
                <a:gd name="T12" fmla="*/ 197 w 456"/>
                <a:gd name="T13" fmla="*/ 5 h 1273"/>
                <a:gd name="T14" fmla="*/ 187 w 456"/>
                <a:gd name="T15" fmla="*/ 6 h 1273"/>
                <a:gd name="T16" fmla="*/ 183 w 456"/>
                <a:gd name="T17" fmla="*/ 7 h 1273"/>
                <a:gd name="T18" fmla="*/ 118 w 456"/>
                <a:gd name="T19" fmla="*/ 41 h 1273"/>
                <a:gd name="T20" fmla="*/ 5 w 456"/>
                <a:gd name="T21" fmla="*/ 34 h 1273"/>
                <a:gd name="T22" fmla="*/ 4 w 456"/>
                <a:gd name="T23" fmla="*/ 41 h 1273"/>
                <a:gd name="T24" fmla="*/ 3 w 456"/>
                <a:gd name="T25" fmla="*/ 69 h 1273"/>
                <a:gd name="T26" fmla="*/ 1 w 456"/>
                <a:gd name="T27" fmla="*/ 128 h 1273"/>
                <a:gd name="T28" fmla="*/ 0 w 456"/>
                <a:gd name="T29" fmla="*/ 228 h 1273"/>
                <a:gd name="T30" fmla="*/ 1 w 456"/>
                <a:gd name="T31" fmla="*/ 380 h 1273"/>
                <a:gd name="T32" fmla="*/ 4 w 456"/>
                <a:gd name="T33" fmla="*/ 595 h 1273"/>
                <a:gd name="T34" fmla="*/ 10 w 456"/>
                <a:gd name="T35" fmla="*/ 881 h 1273"/>
                <a:gd name="T36" fmla="*/ 21 w 456"/>
                <a:gd name="T37" fmla="*/ 1250 h 1273"/>
                <a:gd name="T38" fmla="*/ 456 w 456"/>
                <a:gd name="T39" fmla="*/ 1273 h 1273"/>
                <a:gd name="T40" fmla="*/ 455 w 456"/>
                <a:gd name="T41" fmla="*/ 1220 h 1273"/>
                <a:gd name="T42" fmla="*/ 453 w 456"/>
                <a:gd name="T43" fmla="*/ 1078 h 1273"/>
                <a:gd name="T44" fmla="*/ 449 w 456"/>
                <a:gd name="T45" fmla="*/ 877 h 1273"/>
                <a:gd name="T46" fmla="*/ 443 w 456"/>
                <a:gd name="T47" fmla="*/ 648 h 1273"/>
                <a:gd name="T48" fmla="*/ 436 w 456"/>
                <a:gd name="T49" fmla="*/ 419 h 1273"/>
                <a:gd name="T50" fmla="*/ 428 w 456"/>
                <a:gd name="T51" fmla="*/ 221 h 1273"/>
                <a:gd name="T52" fmla="*/ 418 w 456"/>
                <a:gd name="T53" fmla="*/ 81 h 1273"/>
                <a:gd name="T54" fmla="*/ 408 w 456"/>
                <a:gd name="T55" fmla="*/ 31 h 1273"/>
                <a:gd name="T56" fmla="*/ 378 w 456"/>
                <a:gd name="T57" fmla="*/ 39 h 1273"/>
                <a:gd name="T58" fmla="*/ 351 w 456"/>
                <a:gd name="T59" fmla="*/ 41 h 1273"/>
                <a:gd name="T60" fmla="*/ 330 w 456"/>
                <a:gd name="T61" fmla="*/ 38 h 1273"/>
                <a:gd name="T62" fmla="*/ 312 w 456"/>
                <a:gd name="T63" fmla="*/ 31 h 1273"/>
                <a:gd name="T64" fmla="*/ 300 w 456"/>
                <a:gd name="T65" fmla="*/ 23 h 1273"/>
                <a:gd name="T66" fmla="*/ 290 w 456"/>
                <a:gd name="T67" fmla="*/ 15 h 1273"/>
                <a:gd name="T68" fmla="*/ 286 w 456"/>
                <a:gd name="T69" fmla="*/ 10 h 1273"/>
                <a:gd name="T70" fmla="*/ 283 w 456"/>
                <a:gd name="T71" fmla="*/ 7 h 1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6"/>
                <a:gd name="T109" fmla="*/ 0 h 1273"/>
                <a:gd name="T110" fmla="*/ 456 w 456"/>
                <a:gd name="T111" fmla="*/ 1273 h 12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6" h="1273">
                  <a:moveTo>
                    <a:pt x="283" y="7"/>
                  </a:moveTo>
                  <a:lnTo>
                    <a:pt x="277" y="2"/>
                  </a:lnTo>
                  <a:lnTo>
                    <a:pt x="264" y="0"/>
                  </a:lnTo>
                  <a:lnTo>
                    <a:pt x="248" y="0"/>
                  </a:lnTo>
                  <a:lnTo>
                    <a:pt x="230" y="1"/>
                  </a:lnTo>
                  <a:lnTo>
                    <a:pt x="212" y="3"/>
                  </a:lnTo>
                  <a:lnTo>
                    <a:pt x="197" y="5"/>
                  </a:lnTo>
                  <a:lnTo>
                    <a:pt x="187" y="6"/>
                  </a:lnTo>
                  <a:lnTo>
                    <a:pt x="183" y="7"/>
                  </a:lnTo>
                  <a:lnTo>
                    <a:pt x="118" y="41"/>
                  </a:lnTo>
                  <a:lnTo>
                    <a:pt x="5" y="34"/>
                  </a:lnTo>
                  <a:lnTo>
                    <a:pt x="4" y="41"/>
                  </a:lnTo>
                  <a:lnTo>
                    <a:pt x="3" y="69"/>
                  </a:lnTo>
                  <a:lnTo>
                    <a:pt x="1" y="128"/>
                  </a:lnTo>
                  <a:lnTo>
                    <a:pt x="0" y="228"/>
                  </a:lnTo>
                  <a:lnTo>
                    <a:pt x="1" y="380"/>
                  </a:lnTo>
                  <a:lnTo>
                    <a:pt x="4" y="595"/>
                  </a:lnTo>
                  <a:lnTo>
                    <a:pt x="10" y="881"/>
                  </a:lnTo>
                  <a:lnTo>
                    <a:pt x="21" y="1250"/>
                  </a:lnTo>
                  <a:lnTo>
                    <a:pt x="456" y="1273"/>
                  </a:lnTo>
                  <a:lnTo>
                    <a:pt x="455" y="1220"/>
                  </a:lnTo>
                  <a:lnTo>
                    <a:pt x="453" y="1078"/>
                  </a:lnTo>
                  <a:lnTo>
                    <a:pt x="449" y="877"/>
                  </a:lnTo>
                  <a:lnTo>
                    <a:pt x="443" y="648"/>
                  </a:lnTo>
                  <a:lnTo>
                    <a:pt x="436" y="419"/>
                  </a:lnTo>
                  <a:lnTo>
                    <a:pt x="428" y="221"/>
                  </a:lnTo>
                  <a:lnTo>
                    <a:pt x="418" y="81"/>
                  </a:lnTo>
                  <a:lnTo>
                    <a:pt x="408" y="31"/>
                  </a:lnTo>
                  <a:lnTo>
                    <a:pt x="378" y="39"/>
                  </a:lnTo>
                  <a:lnTo>
                    <a:pt x="351" y="41"/>
                  </a:lnTo>
                  <a:lnTo>
                    <a:pt x="330" y="38"/>
                  </a:lnTo>
                  <a:lnTo>
                    <a:pt x="312" y="31"/>
                  </a:lnTo>
                  <a:lnTo>
                    <a:pt x="300" y="23"/>
                  </a:lnTo>
                  <a:lnTo>
                    <a:pt x="290" y="15"/>
                  </a:lnTo>
                  <a:lnTo>
                    <a:pt x="286" y="10"/>
                  </a:lnTo>
                  <a:lnTo>
                    <a:pt x="28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0" name="Freeform 81">
              <a:extLst>
                <a:ext uri="{FF2B5EF4-FFF2-40B4-BE49-F238E27FC236}">
                  <a16:creationId xmlns:a16="http://schemas.microsoft.com/office/drawing/2014/main" id="{94BB4682-2C99-4FB2-5BFA-FF2F230273F8}"/>
                </a:ext>
              </a:extLst>
            </p:cNvPr>
            <p:cNvSpPr>
              <a:spLocks/>
            </p:cNvSpPr>
            <p:nvPr/>
          </p:nvSpPr>
          <p:spPr bwMode="auto">
            <a:xfrm>
              <a:off x="3305" y="1137"/>
              <a:ext cx="165" cy="182"/>
            </a:xfrm>
            <a:custGeom>
              <a:avLst/>
              <a:gdLst>
                <a:gd name="T0" fmla="*/ 11 w 165"/>
                <a:gd name="T1" fmla="*/ 110 h 182"/>
                <a:gd name="T2" fmla="*/ 9 w 165"/>
                <a:gd name="T3" fmla="*/ 110 h 182"/>
                <a:gd name="T4" fmla="*/ 8 w 165"/>
                <a:gd name="T5" fmla="*/ 110 h 182"/>
                <a:gd name="T6" fmla="*/ 6 w 165"/>
                <a:gd name="T7" fmla="*/ 110 h 182"/>
                <a:gd name="T8" fmla="*/ 4 w 165"/>
                <a:gd name="T9" fmla="*/ 110 h 182"/>
                <a:gd name="T10" fmla="*/ 8 w 165"/>
                <a:gd name="T11" fmla="*/ 84 h 182"/>
                <a:gd name="T12" fmla="*/ 14 w 165"/>
                <a:gd name="T13" fmla="*/ 60 h 182"/>
                <a:gd name="T14" fmla="*/ 23 w 165"/>
                <a:gd name="T15" fmla="*/ 37 h 182"/>
                <a:gd name="T16" fmla="*/ 33 w 165"/>
                <a:gd name="T17" fmla="*/ 19 h 182"/>
                <a:gd name="T18" fmla="*/ 46 w 165"/>
                <a:gd name="T19" fmla="*/ 7 h 182"/>
                <a:gd name="T20" fmla="*/ 63 w 165"/>
                <a:gd name="T21" fmla="*/ 0 h 182"/>
                <a:gd name="T22" fmla="*/ 84 w 165"/>
                <a:gd name="T23" fmla="*/ 3 h 182"/>
                <a:gd name="T24" fmla="*/ 107 w 165"/>
                <a:gd name="T25" fmla="*/ 14 h 182"/>
                <a:gd name="T26" fmla="*/ 116 w 165"/>
                <a:gd name="T27" fmla="*/ 19 h 182"/>
                <a:gd name="T28" fmla="*/ 123 w 165"/>
                <a:gd name="T29" fmla="*/ 27 h 182"/>
                <a:gd name="T30" fmla="*/ 130 w 165"/>
                <a:gd name="T31" fmla="*/ 36 h 182"/>
                <a:gd name="T32" fmla="*/ 136 w 165"/>
                <a:gd name="T33" fmla="*/ 45 h 182"/>
                <a:gd name="T34" fmla="*/ 141 w 165"/>
                <a:gd name="T35" fmla="*/ 56 h 182"/>
                <a:gd name="T36" fmla="*/ 146 w 165"/>
                <a:gd name="T37" fmla="*/ 66 h 182"/>
                <a:gd name="T38" fmla="*/ 151 w 165"/>
                <a:gd name="T39" fmla="*/ 76 h 182"/>
                <a:gd name="T40" fmla="*/ 155 w 165"/>
                <a:gd name="T41" fmla="*/ 86 h 182"/>
                <a:gd name="T42" fmla="*/ 159 w 165"/>
                <a:gd name="T43" fmla="*/ 99 h 182"/>
                <a:gd name="T44" fmla="*/ 162 w 165"/>
                <a:gd name="T45" fmla="*/ 112 h 182"/>
                <a:gd name="T46" fmla="*/ 164 w 165"/>
                <a:gd name="T47" fmla="*/ 127 h 182"/>
                <a:gd name="T48" fmla="*/ 165 w 165"/>
                <a:gd name="T49" fmla="*/ 141 h 182"/>
                <a:gd name="T50" fmla="*/ 162 w 165"/>
                <a:gd name="T51" fmla="*/ 147 h 182"/>
                <a:gd name="T52" fmla="*/ 160 w 165"/>
                <a:gd name="T53" fmla="*/ 153 h 182"/>
                <a:gd name="T54" fmla="*/ 156 w 165"/>
                <a:gd name="T55" fmla="*/ 160 h 182"/>
                <a:gd name="T56" fmla="*/ 153 w 165"/>
                <a:gd name="T57" fmla="*/ 167 h 182"/>
                <a:gd name="T58" fmla="*/ 148 w 165"/>
                <a:gd name="T59" fmla="*/ 174 h 182"/>
                <a:gd name="T60" fmla="*/ 141 w 165"/>
                <a:gd name="T61" fmla="*/ 178 h 182"/>
                <a:gd name="T62" fmla="*/ 132 w 165"/>
                <a:gd name="T63" fmla="*/ 181 h 182"/>
                <a:gd name="T64" fmla="*/ 120 w 165"/>
                <a:gd name="T65" fmla="*/ 182 h 182"/>
                <a:gd name="T66" fmla="*/ 104 w 165"/>
                <a:gd name="T67" fmla="*/ 182 h 182"/>
                <a:gd name="T68" fmla="*/ 88 w 165"/>
                <a:gd name="T69" fmla="*/ 180 h 182"/>
                <a:gd name="T70" fmla="*/ 73 w 165"/>
                <a:gd name="T71" fmla="*/ 178 h 182"/>
                <a:gd name="T72" fmla="*/ 57 w 165"/>
                <a:gd name="T73" fmla="*/ 175 h 182"/>
                <a:gd name="T74" fmla="*/ 41 w 165"/>
                <a:gd name="T75" fmla="*/ 171 h 182"/>
                <a:gd name="T76" fmla="*/ 27 w 165"/>
                <a:gd name="T77" fmla="*/ 166 h 182"/>
                <a:gd name="T78" fmla="*/ 14 w 165"/>
                <a:gd name="T79" fmla="*/ 160 h 182"/>
                <a:gd name="T80" fmla="*/ 0 w 165"/>
                <a:gd name="T81" fmla="*/ 153 h 182"/>
                <a:gd name="T82" fmla="*/ 0 w 165"/>
                <a:gd name="T83" fmla="*/ 148 h 182"/>
                <a:gd name="T84" fmla="*/ 1 w 165"/>
                <a:gd name="T85" fmla="*/ 142 h 182"/>
                <a:gd name="T86" fmla="*/ 1 w 165"/>
                <a:gd name="T87" fmla="*/ 137 h 182"/>
                <a:gd name="T88" fmla="*/ 1 w 165"/>
                <a:gd name="T89" fmla="*/ 131 h 182"/>
                <a:gd name="T90" fmla="*/ 6 w 165"/>
                <a:gd name="T91" fmla="*/ 126 h 182"/>
                <a:gd name="T92" fmla="*/ 8 w 165"/>
                <a:gd name="T93" fmla="*/ 121 h 182"/>
                <a:gd name="T94" fmla="*/ 10 w 165"/>
                <a:gd name="T95" fmla="*/ 115 h 182"/>
                <a:gd name="T96" fmla="*/ 11 w 165"/>
                <a:gd name="T97" fmla="*/ 110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182"/>
                <a:gd name="T149" fmla="*/ 165 w 165"/>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182">
                  <a:moveTo>
                    <a:pt x="11" y="110"/>
                  </a:moveTo>
                  <a:lnTo>
                    <a:pt x="9" y="110"/>
                  </a:lnTo>
                  <a:lnTo>
                    <a:pt x="8" y="110"/>
                  </a:lnTo>
                  <a:lnTo>
                    <a:pt x="6" y="110"/>
                  </a:lnTo>
                  <a:lnTo>
                    <a:pt x="4" y="110"/>
                  </a:lnTo>
                  <a:lnTo>
                    <a:pt x="8" y="84"/>
                  </a:lnTo>
                  <a:lnTo>
                    <a:pt x="14" y="60"/>
                  </a:lnTo>
                  <a:lnTo>
                    <a:pt x="23" y="37"/>
                  </a:lnTo>
                  <a:lnTo>
                    <a:pt x="33" y="19"/>
                  </a:lnTo>
                  <a:lnTo>
                    <a:pt x="46" y="7"/>
                  </a:lnTo>
                  <a:lnTo>
                    <a:pt x="63" y="0"/>
                  </a:lnTo>
                  <a:lnTo>
                    <a:pt x="84" y="3"/>
                  </a:lnTo>
                  <a:lnTo>
                    <a:pt x="107" y="14"/>
                  </a:lnTo>
                  <a:lnTo>
                    <a:pt x="116" y="19"/>
                  </a:lnTo>
                  <a:lnTo>
                    <a:pt x="123" y="27"/>
                  </a:lnTo>
                  <a:lnTo>
                    <a:pt x="130" y="36"/>
                  </a:lnTo>
                  <a:lnTo>
                    <a:pt x="136" y="45"/>
                  </a:lnTo>
                  <a:lnTo>
                    <a:pt x="141" y="56"/>
                  </a:lnTo>
                  <a:lnTo>
                    <a:pt x="146" y="66"/>
                  </a:lnTo>
                  <a:lnTo>
                    <a:pt x="151" y="76"/>
                  </a:lnTo>
                  <a:lnTo>
                    <a:pt x="155" y="86"/>
                  </a:lnTo>
                  <a:lnTo>
                    <a:pt x="159" y="99"/>
                  </a:lnTo>
                  <a:lnTo>
                    <a:pt x="162" y="112"/>
                  </a:lnTo>
                  <a:lnTo>
                    <a:pt x="164" y="127"/>
                  </a:lnTo>
                  <a:lnTo>
                    <a:pt x="165" y="141"/>
                  </a:lnTo>
                  <a:lnTo>
                    <a:pt x="162" y="147"/>
                  </a:lnTo>
                  <a:lnTo>
                    <a:pt x="160" y="153"/>
                  </a:lnTo>
                  <a:lnTo>
                    <a:pt x="156" y="160"/>
                  </a:lnTo>
                  <a:lnTo>
                    <a:pt x="153" y="167"/>
                  </a:lnTo>
                  <a:lnTo>
                    <a:pt x="148" y="174"/>
                  </a:lnTo>
                  <a:lnTo>
                    <a:pt x="141" y="178"/>
                  </a:lnTo>
                  <a:lnTo>
                    <a:pt x="132" y="181"/>
                  </a:lnTo>
                  <a:lnTo>
                    <a:pt x="120" y="182"/>
                  </a:lnTo>
                  <a:lnTo>
                    <a:pt x="104" y="182"/>
                  </a:lnTo>
                  <a:lnTo>
                    <a:pt x="88" y="180"/>
                  </a:lnTo>
                  <a:lnTo>
                    <a:pt x="73" y="178"/>
                  </a:lnTo>
                  <a:lnTo>
                    <a:pt x="57" y="175"/>
                  </a:lnTo>
                  <a:lnTo>
                    <a:pt x="41" y="171"/>
                  </a:lnTo>
                  <a:lnTo>
                    <a:pt x="27" y="166"/>
                  </a:lnTo>
                  <a:lnTo>
                    <a:pt x="14" y="160"/>
                  </a:lnTo>
                  <a:lnTo>
                    <a:pt x="0" y="153"/>
                  </a:lnTo>
                  <a:lnTo>
                    <a:pt x="0" y="148"/>
                  </a:lnTo>
                  <a:lnTo>
                    <a:pt x="1" y="142"/>
                  </a:lnTo>
                  <a:lnTo>
                    <a:pt x="1" y="137"/>
                  </a:lnTo>
                  <a:lnTo>
                    <a:pt x="1" y="131"/>
                  </a:lnTo>
                  <a:lnTo>
                    <a:pt x="6" y="126"/>
                  </a:lnTo>
                  <a:lnTo>
                    <a:pt x="8" y="121"/>
                  </a:lnTo>
                  <a:lnTo>
                    <a:pt x="10" y="115"/>
                  </a:lnTo>
                  <a:lnTo>
                    <a:pt x="11" y="11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1" name="Freeform 82">
              <a:extLst>
                <a:ext uri="{FF2B5EF4-FFF2-40B4-BE49-F238E27FC236}">
                  <a16:creationId xmlns:a16="http://schemas.microsoft.com/office/drawing/2014/main" id="{E154266A-D558-A96A-0B66-74A455EFA19B}"/>
                </a:ext>
              </a:extLst>
            </p:cNvPr>
            <p:cNvSpPr>
              <a:spLocks/>
            </p:cNvSpPr>
            <p:nvPr/>
          </p:nvSpPr>
          <p:spPr bwMode="auto">
            <a:xfrm>
              <a:off x="3291" y="1093"/>
              <a:ext cx="205" cy="185"/>
            </a:xfrm>
            <a:custGeom>
              <a:avLst/>
              <a:gdLst>
                <a:gd name="T0" fmla="*/ 108 w 205"/>
                <a:gd name="T1" fmla="*/ 62 h 185"/>
                <a:gd name="T2" fmla="*/ 84 w 205"/>
                <a:gd name="T3" fmla="*/ 51 h 185"/>
                <a:gd name="T4" fmla="*/ 66 w 205"/>
                <a:gd name="T5" fmla="*/ 49 h 185"/>
                <a:gd name="T6" fmla="*/ 51 w 205"/>
                <a:gd name="T7" fmla="*/ 53 h 185"/>
                <a:gd name="T8" fmla="*/ 40 w 205"/>
                <a:gd name="T9" fmla="*/ 66 h 185"/>
                <a:gd name="T10" fmla="*/ 32 w 205"/>
                <a:gd name="T11" fmla="*/ 84 h 185"/>
                <a:gd name="T12" fmla="*/ 25 w 205"/>
                <a:gd name="T13" fmla="*/ 105 h 185"/>
                <a:gd name="T14" fmla="*/ 21 w 205"/>
                <a:gd name="T15" fmla="*/ 128 h 185"/>
                <a:gd name="T16" fmla="*/ 18 w 205"/>
                <a:gd name="T17" fmla="*/ 154 h 185"/>
                <a:gd name="T18" fmla="*/ 13 w 205"/>
                <a:gd name="T19" fmla="*/ 154 h 185"/>
                <a:gd name="T20" fmla="*/ 9 w 205"/>
                <a:gd name="T21" fmla="*/ 154 h 185"/>
                <a:gd name="T22" fmla="*/ 4 w 205"/>
                <a:gd name="T23" fmla="*/ 154 h 185"/>
                <a:gd name="T24" fmla="*/ 0 w 205"/>
                <a:gd name="T25" fmla="*/ 153 h 185"/>
                <a:gd name="T26" fmla="*/ 2 w 205"/>
                <a:gd name="T27" fmla="*/ 134 h 185"/>
                <a:gd name="T28" fmla="*/ 4 w 205"/>
                <a:gd name="T29" fmla="*/ 116 h 185"/>
                <a:gd name="T30" fmla="*/ 7 w 205"/>
                <a:gd name="T31" fmla="*/ 98 h 185"/>
                <a:gd name="T32" fmla="*/ 12 w 205"/>
                <a:gd name="T33" fmla="*/ 81 h 185"/>
                <a:gd name="T34" fmla="*/ 18 w 205"/>
                <a:gd name="T35" fmla="*/ 66 h 185"/>
                <a:gd name="T36" fmla="*/ 24 w 205"/>
                <a:gd name="T37" fmla="*/ 49 h 185"/>
                <a:gd name="T38" fmla="*/ 32 w 205"/>
                <a:gd name="T39" fmla="*/ 33 h 185"/>
                <a:gd name="T40" fmla="*/ 42 w 205"/>
                <a:gd name="T41" fmla="*/ 17 h 185"/>
                <a:gd name="T42" fmla="*/ 50 w 205"/>
                <a:gd name="T43" fmla="*/ 12 h 185"/>
                <a:gd name="T44" fmla="*/ 58 w 205"/>
                <a:gd name="T45" fmla="*/ 8 h 185"/>
                <a:gd name="T46" fmla="*/ 66 w 205"/>
                <a:gd name="T47" fmla="*/ 5 h 185"/>
                <a:gd name="T48" fmla="*/ 73 w 205"/>
                <a:gd name="T49" fmla="*/ 3 h 185"/>
                <a:gd name="T50" fmla="*/ 99 w 205"/>
                <a:gd name="T51" fmla="*/ 0 h 185"/>
                <a:gd name="T52" fmla="*/ 120 w 205"/>
                <a:gd name="T53" fmla="*/ 2 h 185"/>
                <a:gd name="T54" fmla="*/ 139 w 205"/>
                <a:gd name="T55" fmla="*/ 11 h 185"/>
                <a:gd name="T56" fmla="*/ 155 w 205"/>
                <a:gd name="T57" fmla="*/ 23 h 185"/>
                <a:gd name="T58" fmla="*/ 167 w 205"/>
                <a:gd name="T59" fmla="*/ 39 h 185"/>
                <a:gd name="T60" fmla="*/ 178 w 205"/>
                <a:gd name="T61" fmla="*/ 57 h 185"/>
                <a:gd name="T62" fmla="*/ 186 w 205"/>
                <a:gd name="T63" fmla="*/ 77 h 185"/>
                <a:gd name="T64" fmla="*/ 192 w 205"/>
                <a:gd name="T65" fmla="*/ 96 h 185"/>
                <a:gd name="T66" fmla="*/ 197 w 205"/>
                <a:gd name="T67" fmla="*/ 117 h 185"/>
                <a:gd name="T68" fmla="*/ 201 w 205"/>
                <a:gd name="T69" fmla="*/ 134 h 185"/>
                <a:gd name="T70" fmla="*/ 203 w 205"/>
                <a:gd name="T71" fmla="*/ 152 h 185"/>
                <a:gd name="T72" fmla="*/ 205 w 205"/>
                <a:gd name="T73" fmla="*/ 175 h 185"/>
                <a:gd name="T74" fmla="*/ 195 w 205"/>
                <a:gd name="T75" fmla="*/ 174 h 185"/>
                <a:gd name="T76" fmla="*/ 188 w 205"/>
                <a:gd name="T77" fmla="*/ 175 h 185"/>
                <a:gd name="T78" fmla="*/ 183 w 205"/>
                <a:gd name="T79" fmla="*/ 180 h 185"/>
                <a:gd name="T80" fmla="*/ 179 w 205"/>
                <a:gd name="T81" fmla="*/ 185 h 185"/>
                <a:gd name="T82" fmla="*/ 178 w 205"/>
                <a:gd name="T83" fmla="*/ 171 h 185"/>
                <a:gd name="T84" fmla="*/ 176 w 205"/>
                <a:gd name="T85" fmla="*/ 156 h 185"/>
                <a:gd name="T86" fmla="*/ 173 w 205"/>
                <a:gd name="T87" fmla="*/ 143 h 185"/>
                <a:gd name="T88" fmla="*/ 169 w 205"/>
                <a:gd name="T89" fmla="*/ 130 h 185"/>
                <a:gd name="T90" fmla="*/ 164 w 205"/>
                <a:gd name="T91" fmla="*/ 122 h 185"/>
                <a:gd name="T92" fmla="*/ 158 w 205"/>
                <a:gd name="T93" fmla="*/ 111 h 185"/>
                <a:gd name="T94" fmla="*/ 151 w 205"/>
                <a:gd name="T95" fmla="*/ 101 h 185"/>
                <a:gd name="T96" fmla="*/ 144 w 205"/>
                <a:gd name="T97" fmla="*/ 91 h 185"/>
                <a:gd name="T98" fmla="*/ 135 w 205"/>
                <a:gd name="T99" fmla="*/ 82 h 185"/>
                <a:gd name="T100" fmla="*/ 126 w 205"/>
                <a:gd name="T101" fmla="*/ 75 h 185"/>
                <a:gd name="T102" fmla="*/ 117 w 205"/>
                <a:gd name="T103" fmla="*/ 68 h 185"/>
                <a:gd name="T104" fmla="*/ 108 w 205"/>
                <a:gd name="T105" fmla="*/ 62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85"/>
                <a:gd name="T161" fmla="*/ 205 w 205"/>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85">
                  <a:moveTo>
                    <a:pt x="108" y="62"/>
                  </a:moveTo>
                  <a:lnTo>
                    <a:pt x="84" y="51"/>
                  </a:lnTo>
                  <a:lnTo>
                    <a:pt x="66" y="49"/>
                  </a:lnTo>
                  <a:lnTo>
                    <a:pt x="51" y="53"/>
                  </a:lnTo>
                  <a:lnTo>
                    <a:pt x="40" y="66"/>
                  </a:lnTo>
                  <a:lnTo>
                    <a:pt x="32" y="84"/>
                  </a:lnTo>
                  <a:lnTo>
                    <a:pt x="25" y="105"/>
                  </a:lnTo>
                  <a:lnTo>
                    <a:pt x="21" y="128"/>
                  </a:lnTo>
                  <a:lnTo>
                    <a:pt x="18" y="154"/>
                  </a:lnTo>
                  <a:lnTo>
                    <a:pt x="13" y="154"/>
                  </a:lnTo>
                  <a:lnTo>
                    <a:pt x="9" y="154"/>
                  </a:lnTo>
                  <a:lnTo>
                    <a:pt x="4" y="154"/>
                  </a:lnTo>
                  <a:lnTo>
                    <a:pt x="0" y="153"/>
                  </a:lnTo>
                  <a:lnTo>
                    <a:pt x="2" y="134"/>
                  </a:lnTo>
                  <a:lnTo>
                    <a:pt x="4" y="116"/>
                  </a:lnTo>
                  <a:lnTo>
                    <a:pt x="7" y="98"/>
                  </a:lnTo>
                  <a:lnTo>
                    <a:pt x="12" y="81"/>
                  </a:lnTo>
                  <a:lnTo>
                    <a:pt x="18" y="66"/>
                  </a:lnTo>
                  <a:lnTo>
                    <a:pt x="24" y="49"/>
                  </a:lnTo>
                  <a:lnTo>
                    <a:pt x="32" y="33"/>
                  </a:lnTo>
                  <a:lnTo>
                    <a:pt x="42" y="17"/>
                  </a:lnTo>
                  <a:lnTo>
                    <a:pt x="50" y="12"/>
                  </a:lnTo>
                  <a:lnTo>
                    <a:pt x="58" y="8"/>
                  </a:lnTo>
                  <a:lnTo>
                    <a:pt x="66" y="5"/>
                  </a:lnTo>
                  <a:lnTo>
                    <a:pt x="73" y="3"/>
                  </a:lnTo>
                  <a:lnTo>
                    <a:pt x="99" y="0"/>
                  </a:lnTo>
                  <a:lnTo>
                    <a:pt x="120" y="2"/>
                  </a:lnTo>
                  <a:lnTo>
                    <a:pt x="139" y="11"/>
                  </a:lnTo>
                  <a:lnTo>
                    <a:pt x="155" y="23"/>
                  </a:lnTo>
                  <a:lnTo>
                    <a:pt x="167" y="39"/>
                  </a:lnTo>
                  <a:lnTo>
                    <a:pt x="178" y="57"/>
                  </a:lnTo>
                  <a:lnTo>
                    <a:pt x="186" y="77"/>
                  </a:lnTo>
                  <a:lnTo>
                    <a:pt x="192" y="96"/>
                  </a:lnTo>
                  <a:lnTo>
                    <a:pt x="197" y="117"/>
                  </a:lnTo>
                  <a:lnTo>
                    <a:pt x="201" y="134"/>
                  </a:lnTo>
                  <a:lnTo>
                    <a:pt x="203" y="152"/>
                  </a:lnTo>
                  <a:lnTo>
                    <a:pt x="205" y="175"/>
                  </a:lnTo>
                  <a:lnTo>
                    <a:pt x="195" y="174"/>
                  </a:lnTo>
                  <a:lnTo>
                    <a:pt x="188" y="175"/>
                  </a:lnTo>
                  <a:lnTo>
                    <a:pt x="183" y="180"/>
                  </a:lnTo>
                  <a:lnTo>
                    <a:pt x="179" y="185"/>
                  </a:lnTo>
                  <a:lnTo>
                    <a:pt x="178" y="171"/>
                  </a:lnTo>
                  <a:lnTo>
                    <a:pt x="176" y="156"/>
                  </a:lnTo>
                  <a:lnTo>
                    <a:pt x="173" y="143"/>
                  </a:lnTo>
                  <a:lnTo>
                    <a:pt x="169" y="130"/>
                  </a:lnTo>
                  <a:lnTo>
                    <a:pt x="164" y="122"/>
                  </a:lnTo>
                  <a:lnTo>
                    <a:pt x="158" y="111"/>
                  </a:lnTo>
                  <a:lnTo>
                    <a:pt x="151" y="101"/>
                  </a:lnTo>
                  <a:lnTo>
                    <a:pt x="144" y="91"/>
                  </a:lnTo>
                  <a:lnTo>
                    <a:pt x="135" y="82"/>
                  </a:lnTo>
                  <a:lnTo>
                    <a:pt x="126" y="75"/>
                  </a:lnTo>
                  <a:lnTo>
                    <a:pt x="117" y="68"/>
                  </a:lnTo>
                  <a:lnTo>
                    <a:pt x="108" y="6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2" name="Freeform 83">
              <a:extLst>
                <a:ext uri="{FF2B5EF4-FFF2-40B4-BE49-F238E27FC236}">
                  <a16:creationId xmlns:a16="http://schemas.microsoft.com/office/drawing/2014/main" id="{2D952D63-47F4-0DF8-5350-894FF7E08ADF}"/>
                </a:ext>
              </a:extLst>
            </p:cNvPr>
            <p:cNvSpPr>
              <a:spLocks/>
            </p:cNvSpPr>
            <p:nvPr/>
          </p:nvSpPr>
          <p:spPr bwMode="auto">
            <a:xfrm>
              <a:off x="3293" y="1268"/>
              <a:ext cx="13" cy="22"/>
            </a:xfrm>
            <a:custGeom>
              <a:avLst/>
              <a:gdLst>
                <a:gd name="T0" fmla="*/ 13 w 13"/>
                <a:gd name="T1" fmla="*/ 0 h 22"/>
                <a:gd name="T2" fmla="*/ 13 w 13"/>
                <a:gd name="T3" fmla="*/ 6 h 22"/>
                <a:gd name="T4" fmla="*/ 13 w 13"/>
                <a:gd name="T5" fmla="*/ 11 h 22"/>
                <a:gd name="T6" fmla="*/ 12 w 13"/>
                <a:gd name="T7" fmla="*/ 17 h 22"/>
                <a:gd name="T8" fmla="*/ 12 w 13"/>
                <a:gd name="T9" fmla="*/ 22 h 22"/>
                <a:gd name="T10" fmla="*/ 9 w 13"/>
                <a:gd name="T11" fmla="*/ 20 h 22"/>
                <a:gd name="T12" fmla="*/ 5 w 13"/>
                <a:gd name="T13" fmla="*/ 19 h 22"/>
                <a:gd name="T14" fmla="*/ 2 w 13"/>
                <a:gd name="T15" fmla="*/ 17 h 22"/>
                <a:gd name="T16" fmla="*/ 0 w 13"/>
                <a:gd name="T17" fmla="*/ 16 h 22"/>
                <a:gd name="T18" fmla="*/ 3 w 13"/>
                <a:gd name="T19" fmla="*/ 11 h 22"/>
                <a:gd name="T20" fmla="*/ 7 w 13"/>
                <a:gd name="T21" fmla="*/ 8 h 22"/>
                <a:gd name="T22" fmla="*/ 10 w 13"/>
                <a:gd name="T23" fmla="*/ 5 h 22"/>
                <a:gd name="T24" fmla="*/ 13 w 1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2"/>
                <a:gd name="T41" fmla="*/ 13 w 1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2">
                  <a:moveTo>
                    <a:pt x="13" y="0"/>
                  </a:moveTo>
                  <a:lnTo>
                    <a:pt x="13" y="6"/>
                  </a:lnTo>
                  <a:lnTo>
                    <a:pt x="13" y="11"/>
                  </a:lnTo>
                  <a:lnTo>
                    <a:pt x="12" y="17"/>
                  </a:lnTo>
                  <a:lnTo>
                    <a:pt x="12" y="22"/>
                  </a:lnTo>
                  <a:lnTo>
                    <a:pt x="9" y="20"/>
                  </a:lnTo>
                  <a:lnTo>
                    <a:pt x="5" y="19"/>
                  </a:lnTo>
                  <a:lnTo>
                    <a:pt x="2" y="17"/>
                  </a:lnTo>
                  <a:lnTo>
                    <a:pt x="0" y="16"/>
                  </a:lnTo>
                  <a:lnTo>
                    <a:pt x="3" y="11"/>
                  </a:lnTo>
                  <a:lnTo>
                    <a:pt x="7" y="8"/>
                  </a:lnTo>
                  <a:lnTo>
                    <a:pt x="10" y="5"/>
                  </a:lnTo>
                  <a:lnTo>
                    <a:pt x="13"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3" name="Freeform 84">
              <a:extLst>
                <a:ext uri="{FF2B5EF4-FFF2-40B4-BE49-F238E27FC236}">
                  <a16:creationId xmlns:a16="http://schemas.microsoft.com/office/drawing/2014/main" id="{23951FF8-15B7-81A1-A12E-36FC4A3134EB}"/>
                </a:ext>
              </a:extLst>
            </p:cNvPr>
            <p:cNvSpPr>
              <a:spLocks/>
            </p:cNvSpPr>
            <p:nvPr/>
          </p:nvSpPr>
          <p:spPr bwMode="auto">
            <a:xfrm>
              <a:off x="3388" y="1309"/>
              <a:ext cx="32" cy="99"/>
            </a:xfrm>
            <a:custGeom>
              <a:avLst/>
              <a:gdLst>
                <a:gd name="T0" fmla="*/ 2 w 32"/>
                <a:gd name="T1" fmla="*/ 14 h 99"/>
                <a:gd name="T2" fmla="*/ 24 w 32"/>
                <a:gd name="T3" fmla="*/ 0 h 99"/>
                <a:gd name="T4" fmla="*/ 28 w 32"/>
                <a:gd name="T5" fmla="*/ 13 h 99"/>
                <a:gd name="T6" fmla="*/ 29 w 32"/>
                <a:gd name="T7" fmla="*/ 26 h 99"/>
                <a:gd name="T8" fmla="*/ 30 w 32"/>
                <a:gd name="T9" fmla="*/ 45 h 99"/>
                <a:gd name="T10" fmla="*/ 32 w 32"/>
                <a:gd name="T11" fmla="*/ 75 h 99"/>
                <a:gd name="T12" fmla="*/ 25 w 32"/>
                <a:gd name="T13" fmla="*/ 83 h 99"/>
                <a:gd name="T14" fmla="*/ 18 w 32"/>
                <a:gd name="T15" fmla="*/ 89 h 99"/>
                <a:gd name="T16" fmla="*/ 9 w 32"/>
                <a:gd name="T17" fmla="*/ 93 h 99"/>
                <a:gd name="T18" fmla="*/ 0 w 32"/>
                <a:gd name="T19" fmla="*/ 99 h 99"/>
                <a:gd name="T20" fmla="*/ 2 w 32"/>
                <a:gd name="T21" fmla="*/ 82 h 99"/>
                <a:gd name="T22" fmla="*/ 4 w 32"/>
                <a:gd name="T23" fmla="*/ 60 h 99"/>
                <a:gd name="T24" fmla="*/ 5 w 32"/>
                <a:gd name="T25" fmla="*/ 36 h 99"/>
                <a:gd name="T26" fmla="*/ 2 w 32"/>
                <a:gd name="T27" fmla="*/ 1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99"/>
                <a:gd name="T44" fmla="*/ 32 w 32"/>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99">
                  <a:moveTo>
                    <a:pt x="2" y="14"/>
                  </a:moveTo>
                  <a:lnTo>
                    <a:pt x="24" y="0"/>
                  </a:lnTo>
                  <a:lnTo>
                    <a:pt x="28" y="13"/>
                  </a:lnTo>
                  <a:lnTo>
                    <a:pt x="29" y="26"/>
                  </a:lnTo>
                  <a:lnTo>
                    <a:pt x="30" y="45"/>
                  </a:lnTo>
                  <a:lnTo>
                    <a:pt x="32" y="75"/>
                  </a:lnTo>
                  <a:lnTo>
                    <a:pt x="25" y="83"/>
                  </a:lnTo>
                  <a:lnTo>
                    <a:pt x="18" y="89"/>
                  </a:lnTo>
                  <a:lnTo>
                    <a:pt x="9" y="93"/>
                  </a:lnTo>
                  <a:lnTo>
                    <a:pt x="0" y="99"/>
                  </a:lnTo>
                  <a:lnTo>
                    <a:pt x="2" y="82"/>
                  </a:lnTo>
                  <a:lnTo>
                    <a:pt x="4" y="60"/>
                  </a:lnTo>
                  <a:lnTo>
                    <a:pt x="5" y="36"/>
                  </a:lnTo>
                  <a:lnTo>
                    <a:pt x="2"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4" name="Freeform 85">
              <a:extLst>
                <a:ext uri="{FF2B5EF4-FFF2-40B4-BE49-F238E27FC236}">
                  <a16:creationId xmlns:a16="http://schemas.microsoft.com/office/drawing/2014/main" id="{6DE568A4-05D8-7D99-5ED4-5BACD8376C96}"/>
                </a:ext>
              </a:extLst>
            </p:cNvPr>
            <p:cNvSpPr>
              <a:spLocks/>
            </p:cNvSpPr>
            <p:nvPr/>
          </p:nvSpPr>
          <p:spPr bwMode="auto">
            <a:xfrm>
              <a:off x="3311" y="1142"/>
              <a:ext cx="147" cy="209"/>
            </a:xfrm>
            <a:custGeom>
              <a:avLst/>
              <a:gdLst>
                <a:gd name="T0" fmla="*/ 4 w 147"/>
                <a:gd name="T1" fmla="*/ 58 h 209"/>
                <a:gd name="T2" fmla="*/ 8 w 147"/>
                <a:gd name="T3" fmla="*/ 47 h 209"/>
                <a:gd name="T4" fmla="*/ 11 w 147"/>
                <a:gd name="T5" fmla="*/ 36 h 209"/>
                <a:gd name="T6" fmla="*/ 17 w 147"/>
                <a:gd name="T7" fmla="*/ 25 h 209"/>
                <a:gd name="T8" fmla="*/ 23 w 147"/>
                <a:gd name="T9" fmla="*/ 14 h 209"/>
                <a:gd name="T10" fmla="*/ 32 w 147"/>
                <a:gd name="T11" fmla="*/ 8 h 209"/>
                <a:gd name="T12" fmla="*/ 43 w 147"/>
                <a:gd name="T13" fmla="*/ 2 h 209"/>
                <a:gd name="T14" fmla="*/ 58 w 147"/>
                <a:gd name="T15" fmla="*/ 0 h 209"/>
                <a:gd name="T16" fmla="*/ 75 w 147"/>
                <a:gd name="T17" fmla="*/ 1 h 209"/>
                <a:gd name="T18" fmla="*/ 80 w 147"/>
                <a:gd name="T19" fmla="*/ 2 h 209"/>
                <a:gd name="T20" fmla="*/ 85 w 147"/>
                <a:gd name="T21" fmla="*/ 2 h 209"/>
                <a:gd name="T22" fmla="*/ 90 w 147"/>
                <a:gd name="T23" fmla="*/ 3 h 209"/>
                <a:gd name="T24" fmla="*/ 95 w 147"/>
                <a:gd name="T25" fmla="*/ 4 h 209"/>
                <a:gd name="T26" fmla="*/ 102 w 147"/>
                <a:gd name="T27" fmla="*/ 9 h 209"/>
                <a:gd name="T28" fmla="*/ 111 w 147"/>
                <a:gd name="T29" fmla="*/ 20 h 209"/>
                <a:gd name="T30" fmla="*/ 120 w 147"/>
                <a:gd name="T31" fmla="*/ 35 h 209"/>
                <a:gd name="T32" fmla="*/ 129 w 147"/>
                <a:gd name="T33" fmla="*/ 50 h 209"/>
                <a:gd name="T34" fmla="*/ 137 w 147"/>
                <a:gd name="T35" fmla="*/ 68 h 209"/>
                <a:gd name="T36" fmla="*/ 143 w 147"/>
                <a:gd name="T37" fmla="*/ 84 h 209"/>
                <a:gd name="T38" fmla="*/ 146 w 147"/>
                <a:gd name="T39" fmla="*/ 96 h 209"/>
                <a:gd name="T40" fmla="*/ 147 w 147"/>
                <a:gd name="T41" fmla="*/ 104 h 209"/>
                <a:gd name="T42" fmla="*/ 146 w 147"/>
                <a:gd name="T43" fmla="*/ 108 h 209"/>
                <a:gd name="T44" fmla="*/ 145 w 147"/>
                <a:gd name="T45" fmla="*/ 112 h 209"/>
                <a:gd name="T46" fmla="*/ 144 w 147"/>
                <a:gd name="T47" fmla="*/ 116 h 209"/>
                <a:gd name="T48" fmla="*/ 143 w 147"/>
                <a:gd name="T49" fmla="*/ 119 h 209"/>
                <a:gd name="T50" fmla="*/ 130 w 147"/>
                <a:gd name="T51" fmla="*/ 146 h 209"/>
                <a:gd name="T52" fmla="*/ 117 w 147"/>
                <a:gd name="T53" fmla="*/ 167 h 209"/>
                <a:gd name="T54" fmla="*/ 102 w 147"/>
                <a:gd name="T55" fmla="*/ 183 h 209"/>
                <a:gd name="T56" fmla="*/ 88 w 147"/>
                <a:gd name="T57" fmla="*/ 194 h 209"/>
                <a:gd name="T58" fmla="*/ 75 w 147"/>
                <a:gd name="T59" fmla="*/ 202 h 209"/>
                <a:gd name="T60" fmla="*/ 64 w 147"/>
                <a:gd name="T61" fmla="*/ 206 h 209"/>
                <a:gd name="T62" fmla="*/ 57 w 147"/>
                <a:gd name="T63" fmla="*/ 209 h 209"/>
                <a:gd name="T64" fmla="*/ 54 w 147"/>
                <a:gd name="T65" fmla="*/ 209 h 209"/>
                <a:gd name="T66" fmla="*/ 49 w 147"/>
                <a:gd name="T67" fmla="*/ 204 h 209"/>
                <a:gd name="T68" fmla="*/ 40 w 147"/>
                <a:gd name="T69" fmla="*/ 194 h 209"/>
                <a:gd name="T70" fmla="*/ 30 w 147"/>
                <a:gd name="T71" fmla="*/ 182 h 209"/>
                <a:gd name="T72" fmla="*/ 19 w 147"/>
                <a:gd name="T73" fmla="*/ 165 h 209"/>
                <a:gd name="T74" fmla="*/ 9 w 147"/>
                <a:gd name="T75" fmla="*/ 144 h 209"/>
                <a:gd name="T76" fmla="*/ 2 w 147"/>
                <a:gd name="T77" fmla="*/ 119 h 209"/>
                <a:gd name="T78" fmla="*/ 0 w 147"/>
                <a:gd name="T79" fmla="*/ 90 h 209"/>
                <a:gd name="T80" fmla="*/ 4 w 147"/>
                <a:gd name="T81" fmla="*/ 58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209"/>
                <a:gd name="T125" fmla="*/ 147 w 147"/>
                <a:gd name="T126" fmla="*/ 209 h 2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209">
                  <a:moveTo>
                    <a:pt x="4" y="58"/>
                  </a:moveTo>
                  <a:lnTo>
                    <a:pt x="8" y="47"/>
                  </a:lnTo>
                  <a:lnTo>
                    <a:pt x="11" y="36"/>
                  </a:lnTo>
                  <a:lnTo>
                    <a:pt x="17" y="25"/>
                  </a:lnTo>
                  <a:lnTo>
                    <a:pt x="23" y="14"/>
                  </a:lnTo>
                  <a:lnTo>
                    <a:pt x="32" y="8"/>
                  </a:lnTo>
                  <a:lnTo>
                    <a:pt x="43" y="2"/>
                  </a:lnTo>
                  <a:lnTo>
                    <a:pt x="58" y="0"/>
                  </a:lnTo>
                  <a:lnTo>
                    <a:pt x="75" y="1"/>
                  </a:lnTo>
                  <a:lnTo>
                    <a:pt x="80" y="2"/>
                  </a:lnTo>
                  <a:lnTo>
                    <a:pt x="85" y="2"/>
                  </a:lnTo>
                  <a:lnTo>
                    <a:pt x="90" y="3"/>
                  </a:lnTo>
                  <a:lnTo>
                    <a:pt x="95" y="4"/>
                  </a:lnTo>
                  <a:lnTo>
                    <a:pt x="102" y="9"/>
                  </a:lnTo>
                  <a:lnTo>
                    <a:pt x="111" y="20"/>
                  </a:lnTo>
                  <a:lnTo>
                    <a:pt x="120" y="35"/>
                  </a:lnTo>
                  <a:lnTo>
                    <a:pt x="129" y="50"/>
                  </a:lnTo>
                  <a:lnTo>
                    <a:pt x="137" y="68"/>
                  </a:lnTo>
                  <a:lnTo>
                    <a:pt x="143" y="84"/>
                  </a:lnTo>
                  <a:lnTo>
                    <a:pt x="146" y="96"/>
                  </a:lnTo>
                  <a:lnTo>
                    <a:pt x="147" y="104"/>
                  </a:lnTo>
                  <a:lnTo>
                    <a:pt x="146" y="108"/>
                  </a:lnTo>
                  <a:lnTo>
                    <a:pt x="145" y="112"/>
                  </a:lnTo>
                  <a:lnTo>
                    <a:pt x="144" y="116"/>
                  </a:lnTo>
                  <a:lnTo>
                    <a:pt x="143" y="119"/>
                  </a:lnTo>
                  <a:lnTo>
                    <a:pt x="130" y="146"/>
                  </a:lnTo>
                  <a:lnTo>
                    <a:pt x="117" y="167"/>
                  </a:lnTo>
                  <a:lnTo>
                    <a:pt x="102" y="183"/>
                  </a:lnTo>
                  <a:lnTo>
                    <a:pt x="88" y="194"/>
                  </a:lnTo>
                  <a:lnTo>
                    <a:pt x="75" y="202"/>
                  </a:lnTo>
                  <a:lnTo>
                    <a:pt x="64" y="206"/>
                  </a:lnTo>
                  <a:lnTo>
                    <a:pt x="57" y="209"/>
                  </a:lnTo>
                  <a:lnTo>
                    <a:pt x="54" y="209"/>
                  </a:lnTo>
                  <a:lnTo>
                    <a:pt x="49" y="204"/>
                  </a:lnTo>
                  <a:lnTo>
                    <a:pt x="40" y="194"/>
                  </a:lnTo>
                  <a:lnTo>
                    <a:pt x="30" y="182"/>
                  </a:lnTo>
                  <a:lnTo>
                    <a:pt x="19" y="165"/>
                  </a:lnTo>
                  <a:lnTo>
                    <a:pt x="9" y="144"/>
                  </a:lnTo>
                  <a:lnTo>
                    <a:pt x="2" y="119"/>
                  </a:lnTo>
                  <a:lnTo>
                    <a:pt x="0" y="90"/>
                  </a:lnTo>
                  <a:lnTo>
                    <a:pt x="4" y="58"/>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5" name="Freeform 86">
              <a:extLst>
                <a:ext uri="{FF2B5EF4-FFF2-40B4-BE49-F238E27FC236}">
                  <a16:creationId xmlns:a16="http://schemas.microsoft.com/office/drawing/2014/main" id="{F1BD8450-D7E3-5BE3-3929-A04593400CC4}"/>
                </a:ext>
              </a:extLst>
            </p:cNvPr>
            <p:cNvSpPr>
              <a:spLocks/>
            </p:cNvSpPr>
            <p:nvPr/>
          </p:nvSpPr>
          <p:spPr bwMode="auto">
            <a:xfrm>
              <a:off x="3338" y="1281"/>
              <a:ext cx="74" cy="55"/>
            </a:xfrm>
            <a:custGeom>
              <a:avLst/>
              <a:gdLst>
                <a:gd name="T0" fmla="*/ 74 w 74"/>
                <a:gd name="T1" fmla="*/ 15 h 55"/>
                <a:gd name="T2" fmla="*/ 72 w 74"/>
                <a:gd name="T3" fmla="*/ 19 h 55"/>
                <a:gd name="T4" fmla="*/ 67 w 74"/>
                <a:gd name="T5" fmla="*/ 28 h 55"/>
                <a:gd name="T6" fmla="*/ 58 w 74"/>
                <a:gd name="T7" fmla="*/ 40 h 55"/>
                <a:gd name="T8" fmla="*/ 46 w 74"/>
                <a:gd name="T9" fmla="*/ 50 h 55"/>
                <a:gd name="T10" fmla="*/ 34 w 74"/>
                <a:gd name="T11" fmla="*/ 55 h 55"/>
                <a:gd name="T12" fmla="*/ 22 w 74"/>
                <a:gd name="T13" fmla="*/ 51 h 55"/>
                <a:gd name="T14" fmla="*/ 10 w 74"/>
                <a:gd name="T15" fmla="*/ 35 h 55"/>
                <a:gd name="T16" fmla="*/ 0 w 74"/>
                <a:gd name="T17" fmla="*/ 4 h 55"/>
                <a:gd name="T18" fmla="*/ 0 w 74"/>
                <a:gd name="T19" fmla="*/ 4 h 55"/>
                <a:gd name="T20" fmla="*/ 1 w 74"/>
                <a:gd name="T21" fmla="*/ 2 h 55"/>
                <a:gd name="T22" fmla="*/ 4 w 74"/>
                <a:gd name="T23" fmla="*/ 0 h 55"/>
                <a:gd name="T24" fmla="*/ 11 w 74"/>
                <a:gd name="T25" fmla="*/ 0 h 55"/>
                <a:gd name="T26" fmla="*/ 20 w 74"/>
                <a:gd name="T27" fmla="*/ 0 h 55"/>
                <a:gd name="T28" fmla="*/ 33 w 74"/>
                <a:gd name="T29" fmla="*/ 3 h 55"/>
                <a:gd name="T30" fmla="*/ 51 w 74"/>
                <a:gd name="T31" fmla="*/ 7 h 55"/>
                <a:gd name="T32" fmla="*/ 74 w 74"/>
                <a:gd name="T33" fmla="*/ 15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55"/>
                <a:gd name="T53" fmla="*/ 74 w 7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55">
                  <a:moveTo>
                    <a:pt x="74" y="15"/>
                  </a:moveTo>
                  <a:lnTo>
                    <a:pt x="72" y="19"/>
                  </a:lnTo>
                  <a:lnTo>
                    <a:pt x="67" y="28"/>
                  </a:lnTo>
                  <a:lnTo>
                    <a:pt x="58" y="40"/>
                  </a:lnTo>
                  <a:lnTo>
                    <a:pt x="46" y="50"/>
                  </a:lnTo>
                  <a:lnTo>
                    <a:pt x="34" y="55"/>
                  </a:lnTo>
                  <a:lnTo>
                    <a:pt x="22" y="51"/>
                  </a:lnTo>
                  <a:lnTo>
                    <a:pt x="10" y="35"/>
                  </a:lnTo>
                  <a:lnTo>
                    <a:pt x="0" y="4"/>
                  </a:lnTo>
                  <a:lnTo>
                    <a:pt x="1" y="2"/>
                  </a:lnTo>
                  <a:lnTo>
                    <a:pt x="4" y="0"/>
                  </a:lnTo>
                  <a:lnTo>
                    <a:pt x="11" y="0"/>
                  </a:lnTo>
                  <a:lnTo>
                    <a:pt x="20" y="0"/>
                  </a:lnTo>
                  <a:lnTo>
                    <a:pt x="33" y="3"/>
                  </a:lnTo>
                  <a:lnTo>
                    <a:pt x="51" y="7"/>
                  </a:lnTo>
                  <a:lnTo>
                    <a:pt x="74" y="15"/>
                  </a:lnTo>
                  <a:close/>
                </a:path>
              </a:pathLst>
            </a:custGeom>
            <a:solidFill>
              <a:srgbClr val="E0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6" name="Freeform 87">
              <a:extLst>
                <a:ext uri="{FF2B5EF4-FFF2-40B4-BE49-F238E27FC236}">
                  <a16:creationId xmlns:a16="http://schemas.microsoft.com/office/drawing/2014/main" id="{C38CC8F2-6249-B46C-6F6A-0FE89332EF8C}"/>
                </a:ext>
              </a:extLst>
            </p:cNvPr>
            <p:cNvSpPr>
              <a:spLocks/>
            </p:cNvSpPr>
            <p:nvPr/>
          </p:nvSpPr>
          <p:spPr bwMode="auto">
            <a:xfrm>
              <a:off x="3340" y="1287"/>
              <a:ext cx="70" cy="39"/>
            </a:xfrm>
            <a:custGeom>
              <a:avLst/>
              <a:gdLst>
                <a:gd name="T0" fmla="*/ 70 w 70"/>
                <a:gd name="T1" fmla="*/ 11 h 39"/>
                <a:gd name="T2" fmla="*/ 68 w 70"/>
                <a:gd name="T3" fmla="*/ 15 h 39"/>
                <a:gd name="T4" fmla="*/ 62 w 70"/>
                <a:gd name="T5" fmla="*/ 21 h 39"/>
                <a:gd name="T6" fmla="*/ 54 w 70"/>
                <a:gd name="T7" fmla="*/ 29 h 39"/>
                <a:gd name="T8" fmla="*/ 44 w 70"/>
                <a:gd name="T9" fmla="*/ 36 h 39"/>
                <a:gd name="T10" fmla="*/ 33 w 70"/>
                <a:gd name="T11" fmla="*/ 39 h 39"/>
                <a:gd name="T12" fmla="*/ 21 w 70"/>
                <a:gd name="T13" fmla="*/ 36 h 39"/>
                <a:gd name="T14" fmla="*/ 10 w 70"/>
                <a:gd name="T15" fmla="*/ 24 h 39"/>
                <a:gd name="T16" fmla="*/ 0 w 70"/>
                <a:gd name="T17" fmla="*/ 0 h 39"/>
                <a:gd name="T18" fmla="*/ 2 w 70"/>
                <a:gd name="T19" fmla="*/ 0 h 39"/>
                <a:gd name="T20" fmla="*/ 6 w 70"/>
                <a:gd name="T21" fmla="*/ 1 h 39"/>
                <a:gd name="T22" fmla="*/ 14 w 70"/>
                <a:gd name="T23" fmla="*/ 3 h 39"/>
                <a:gd name="T24" fmla="*/ 23 w 70"/>
                <a:gd name="T25" fmla="*/ 5 h 39"/>
                <a:gd name="T26" fmla="*/ 34 w 70"/>
                <a:gd name="T27" fmla="*/ 7 h 39"/>
                <a:gd name="T28" fmla="*/ 46 w 70"/>
                <a:gd name="T29" fmla="*/ 9 h 39"/>
                <a:gd name="T30" fmla="*/ 58 w 70"/>
                <a:gd name="T31" fmla="*/ 10 h 39"/>
                <a:gd name="T32" fmla="*/ 70 w 70"/>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9"/>
                <a:gd name="T53" fmla="*/ 70 w 7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9">
                  <a:moveTo>
                    <a:pt x="70" y="11"/>
                  </a:moveTo>
                  <a:lnTo>
                    <a:pt x="68" y="15"/>
                  </a:lnTo>
                  <a:lnTo>
                    <a:pt x="62" y="21"/>
                  </a:lnTo>
                  <a:lnTo>
                    <a:pt x="54" y="29"/>
                  </a:lnTo>
                  <a:lnTo>
                    <a:pt x="44" y="36"/>
                  </a:lnTo>
                  <a:lnTo>
                    <a:pt x="33" y="39"/>
                  </a:lnTo>
                  <a:lnTo>
                    <a:pt x="21" y="36"/>
                  </a:lnTo>
                  <a:lnTo>
                    <a:pt x="10" y="24"/>
                  </a:lnTo>
                  <a:lnTo>
                    <a:pt x="0" y="0"/>
                  </a:lnTo>
                  <a:lnTo>
                    <a:pt x="2" y="0"/>
                  </a:lnTo>
                  <a:lnTo>
                    <a:pt x="6" y="1"/>
                  </a:lnTo>
                  <a:lnTo>
                    <a:pt x="14" y="3"/>
                  </a:lnTo>
                  <a:lnTo>
                    <a:pt x="23" y="5"/>
                  </a:lnTo>
                  <a:lnTo>
                    <a:pt x="34" y="7"/>
                  </a:lnTo>
                  <a:lnTo>
                    <a:pt x="46" y="9"/>
                  </a:lnTo>
                  <a:lnTo>
                    <a:pt x="58" y="10"/>
                  </a:lnTo>
                  <a:lnTo>
                    <a:pt x="7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7" name="Freeform 88">
              <a:extLst>
                <a:ext uri="{FF2B5EF4-FFF2-40B4-BE49-F238E27FC236}">
                  <a16:creationId xmlns:a16="http://schemas.microsoft.com/office/drawing/2014/main" id="{8ACC8832-FA8F-6052-2E07-05EDDD7E5DA5}"/>
                </a:ext>
              </a:extLst>
            </p:cNvPr>
            <p:cNvSpPr>
              <a:spLocks/>
            </p:cNvSpPr>
            <p:nvPr/>
          </p:nvSpPr>
          <p:spPr bwMode="auto">
            <a:xfrm>
              <a:off x="3361" y="1329"/>
              <a:ext cx="8" cy="4"/>
            </a:xfrm>
            <a:custGeom>
              <a:avLst/>
              <a:gdLst>
                <a:gd name="T0" fmla="*/ 0 w 8"/>
                <a:gd name="T1" fmla="*/ 2 h 4"/>
                <a:gd name="T2" fmla="*/ 0 w 8"/>
                <a:gd name="T3" fmla="*/ 3 h 4"/>
                <a:gd name="T4" fmla="*/ 1 w 8"/>
                <a:gd name="T5" fmla="*/ 3 h 4"/>
                <a:gd name="T6" fmla="*/ 2 w 8"/>
                <a:gd name="T7" fmla="*/ 4 h 4"/>
                <a:gd name="T8" fmla="*/ 3 w 8"/>
                <a:gd name="T9" fmla="*/ 4 h 4"/>
                <a:gd name="T10" fmla="*/ 4 w 8"/>
                <a:gd name="T11" fmla="*/ 4 h 4"/>
                <a:gd name="T12" fmla="*/ 7 w 8"/>
                <a:gd name="T13" fmla="*/ 4 h 4"/>
                <a:gd name="T14" fmla="*/ 8 w 8"/>
                <a:gd name="T15" fmla="*/ 4 h 4"/>
                <a:gd name="T16" fmla="*/ 8 w 8"/>
                <a:gd name="T17" fmla="*/ 3 h 4"/>
                <a:gd name="T18" fmla="*/ 8 w 8"/>
                <a:gd name="T19" fmla="*/ 3 h 4"/>
                <a:gd name="T20" fmla="*/ 8 w 8"/>
                <a:gd name="T21" fmla="*/ 2 h 4"/>
                <a:gd name="T22" fmla="*/ 6 w 8"/>
                <a:gd name="T23" fmla="*/ 2 h 4"/>
                <a:gd name="T24" fmla="*/ 4 w 8"/>
                <a:gd name="T25" fmla="*/ 0 h 4"/>
                <a:gd name="T26" fmla="*/ 3 w 8"/>
                <a:gd name="T27" fmla="*/ 0 h 4"/>
                <a:gd name="T28" fmla="*/ 1 w 8"/>
                <a:gd name="T29" fmla="*/ 0 h 4"/>
                <a:gd name="T30" fmla="*/ 0 w 8"/>
                <a:gd name="T31" fmla="*/ 0 h 4"/>
                <a:gd name="T32" fmla="*/ 0 w 8"/>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4"/>
                <a:gd name="T53" fmla="*/ 8 w 8"/>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4">
                  <a:moveTo>
                    <a:pt x="0" y="2"/>
                  </a:moveTo>
                  <a:lnTo>
                    <a:pt x="0" y="3"/>
                  </a:lnTo>
                  <a:lnTo>
                    <a:pt x="1" y="3"/>
                  </a:lnTo>
                  <a:lnTo>
                    <a:pt x="2" y="4"/>
                  </a:lnTo>
                  <a:lnTo>
                    <a:pt x="3" y="4"/>
                  </a:lnTo>
                  <a:lnTo>
                    <a:pt x="4" y="4"/>
                  </a:lnTo>
                  <a:lnTo>
                    <a:pt x="7" y="4"/>
                  </a:lnTo>
                  <a:lnTo>
                    <a:pt x="8" y="4"/>
                  </a:lnTo>
                  <a:lnTo>
                    <a:pt x="8" y="3"/>
                  </a:lnTo>
                  <a:lnTo>
                    <a:pt x="8" y="2"/>
                  </a:lnTo>
                  <a:lnTo>
                    <a:pt x="6" y="2"/>
                  </a:lnTo>
                  <a:lnTo>
                    <a:pt x="4" y="0"/>
                  </a:lnTo>
                  <a:lnTo>
                    <a:pt x="3" y="0"/>
                  </a:lnTo>
                  <a:lnTo>
                    <a:pt x="1" y="0"/>
                  </a:lnTo>
                  <a:lnTo>
                    <a:pt x="0" y="0"/>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8" name="Freeform 89">
              <a:extLst>
                <a:ext uri="{FF2B5EF4-FFF2-40B4-BE49-F238E27FC236}">
                  <a16:creationId xmlns:a16="http://schemas.microsoft.com/office/drawing/2014/main" id="{453B5CC7-E1F9-0737-02D0-3A0FEF449101}"/>
                </a:ext>
              </a:extLst>
            </p:cNvPr>
            <p:cNvSpPr>
              <a:spLocks/>
            </p:cNvSpPr>
            <p:nvPr/>
          </p:nvSpPr>
          <p:spPr bwMode="auto">
            <a:xfrm>
              <a:off x="3317" y="1184"/>
              <a:ext cx="62" cy="92"/>
            </a:xfrm>
            <a:custGeom>
              <a:avLst/>
              <a:gdLst>
                <a:gd name="T0" fmla="*/ 53 w 62"/>
                <a:gd name="T1" fmla="*/ 14 h 92"/>
                <a:gd name="T2" fmla="*/ 51 w 62"/>
                <a:gd name="T3" fmla="*/ 12 h 92"/>
                <a:gd name="T4" fmla="*/ 47 w 62"/>
                <a:gd name="T5" fmla="*/ 8 h 92"/>
                <a:gd name="T6" fmla="*/ 42 w 62"/>
                <a:gd name="T7" fmla="*/ 5 h 92"/>
                <a:gd name="T8" fmla="*/ 35 w 62"/>
                <a:gd name="T9" fmla="*/ 3 h 92"/>
                <a:gd name="T10" fmla="*/ 27 w 62"/>
                <a:gd name="T11" fmla="*/ 0 h 92"/>
                <a:gd name="T12" fmla="*/ 18 w 62"/>
                <a:gd name="T13" fmla="*/ 0 h 92"/>
                <a:gd name="T14" fmla="*/ 9 w 62"/>
                <a:gd name="T15" fmla="*/ 1 h 92"/>
                <a:gd name="T16" fmla="*/ 0 w 62"/>
                <a:gd name="T17" fmla="*/ 6 h 92"/>
                <a:gd name="T18" fmla="*/ 2 w 62"/>
                <a:gd name="T19" fmla="*/ 6 h 92"/>
                <a:gd name="T20" fmla="*/ 5 w 62"/>
                <a:gd name="T21" fmla="*/ 5 h 92"/>
                <a:gd name="T22" fmla="*/ 11 w 62"/>
                <a:gd name="T23" fmla="*/ 4 h 92"/>
                <a:gd name="T24" fmla="*/ 17 w 62"/>
                <a:gd name="T25" fmla="*/ 3 h 92"/>
                <a:gd name="T26" fmla="*/ 24 w 62"/>
                <a:gd name="T27" fmla="*/ 3 h 92"/>
                <a:gd name="T28" fmla="*/ 32 w 62"/>
                <a:gd name="T29" fmla="*/ 4 h 92"/>
                <a:gd name="T30" fmla="*/ 40 w 62"/>
                <a:gd name="T31" fmla="*/ 6 h 92"/>
                <a:gd name="T32" fmla="*/ 46 w 62"/>
                <a:gd name="T33" fmla="*/ 12 h 92"/>
                <a:gd name="T34" fmla="*/ 52 w 62"/>
                <a:gd name="T35" fmla="*/ 18 h 92"/>
                <a:gd name="T36" fmla="*/ 55 w 62"/>
                <a:gd name="T37" fmla="*/ 25 h 92"/>
                <a:gd name="T38" fmla="*/ 58 w 62"/>
                <a:gd name="T39" fmla="*/ 33 h 92"/>
                <a:gd name="T40" fmla="*/ 58 w 62"/>
                <a:gd name="T41" fmla="*/ 42 h 92"/>
                <a:gd name="T42" fmla="*/ 57 w 62"/>
                <a:gd name="T43" fmla="*/ 51 h 92"/>
                <a:gd name="T44" fmla="*/ 53 w 62"/>
                <a:gd name="T45" fmla="*/ 61 h 92"/>
                <a:gd name="T46" fmla="*/ 45 w 62"/>
                <a:gd name="T47" fmla="*/ 71 h 92"/>
                <a:gd name="T48" fmla="*/ 33 w 62"/>
                <a:gd name="T49" fmla="*/ 82 h 92"/>
                <a:gd name="T50" fmla="*/ 33 w 62"/>
                <a:gd name="T51" fmla="*/ 82 h 92"/>
                <a:gd name="T52" fmla="*/ 33 w 62"/>
                <a:gd name="T53" fmla="*/ 83 h 92"/>
                <a:gd name="T54" fmla="*/ 33 w 62"/>
                <a:gd name="T55" fmla="*/ 84 h 92"/>
                <a:gd name="T56" fmla="*/ 33 w 62"/>
                <a:gd name="T57" fmla="*/ 85 h 92"/>
                <a:gd name="T58" fmla="*/ 37 w 62"/>
                <a:gd name="T59" fmla="*/ 87 h 92"/>
                <a:gd name="T60" fmla="*/ 44 w 62"/>
                <a:gd name="T61" fmla="*/ 90 h 92"/>
                <a:gd name="T62" fmla="*/ 52 w 62"/>
                <a:gd name="T63" fmla="*/ 91 h 92"/>
                <a:gd name="T64" fmla="*/ 55 w 62"/>
                <a:gd name="T65" fmla="*/ 92 h 92"/>
                <a:gd name="T66" fmla="*/ 53 w 62"/>
                <a:gd name="T67" fmla="*/ 91 h 92"/>
                <a:gd name="T68" fmla="*/ 46 w 62"/>
                <a:gd name="T69" fmla="*/ 87 h 92"/>
                <a:gd name="T70" fmla="*/ 41 w 62"/>
                <a:gd name="T71" fmla="*/ 85 h 92"/>
                <a:gd name="T72" fmla="*/ 37 w 62"/>
                <a:gd name="T73" fmla="*/ 83 h 92"/>
                <a:gd name="T74" fmla="*/ 37 w 62"/>
                <a:gd name="T75" fmla="*/ 82 h 92"/>
                <a:gd name="T76" fmla="*/ 38 w 62"/>
                <a:gd name="T77" fmla="*/ 81 h 92"/>
                <a:gd name="T78" fmla="*/ 40 w 62"/>
                <a:gd name="T79" fmla="*/ 80 h 92"/>
                <a:gd name="T80" fmla="*/ 41 w 62"/>
                <a:gd name="T81" fmla="*/ 80 h 92"/>
                <a:gd name="T82" fmla="*/ 42 w 62"/>
                <a:gd name="T83" fmla="*/ 79 h 92"/>
                <a:gd name="T84" fmla="*/ 46 w 62"/>
                <a:gd name="T85" fmla="*/ 75 h 92"/>
                <a:gd name="T86" fmla="*/ 52 w 62"/>
                <a:gd name="T87" fmla="*/ 70 h 92"/>
                <a:gd name="T88" fmla="*/ 56 w 62"/>
                <a:gd name="T89" fmla="*/ 62 h 92"/>
                <a:gd name="T90" fmla="*/ 61 w 62"/>
                <a:gd name="T91" fmla="*/ 53 h 92"/>
                <a:gd name="T92" fmla="*/ 62 w 62"/>
                <a:gd name="T93" fmla="*/ 42 h 92"/>
                <a:gd name="T94" fmla="*/ 60 w 62"/>
                <a:gd name="T95" fmla="*/ 28 h 92"/>
                <a:gd name="T96" fmla="*/ 53 w 62"/>
                <a:gd name="T97" fmla="*/ 14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2"/>
                <a:gd name="T149" fmla="*/ 62 w 62"/>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2">
                  <a:moveTo>
                    <a:pt x="53" y="14"/>
                  </a:moveTo>
                  <a:lnTo>
                    <a:pt x="51" y="12"/>
                  </a:lnTo>
                  <a:lnTo>
                    <a:pt x="47" y="8"/>
                  </a:lnTo>
                  <a:lnTo>
                    <a:pt x="42" y="5"/>
                  </a:lnTo>
                  <a:lnTo>
                    <a:pt x="35" y="3"/>
                  </a:lnTo>
                  <a:lnTo>
                    <a:pt x="27" y="0"/>
                  </a:lnTo>
                  <a:lnTo>
                    <a:pt x="18" y="0"/>
                  </a:lnTo>
                  <a:lnTo>
                    <a:pt x="9" y="1"/>
                  </a:lnTo>
                  <a:lnTo>
                    <a:pt x="0" y="6"/>
                  </a:lnTo>
                  <a:lnTo>
                    <a:pt x="2" y="6"/>
                  </a:lnTo>
                  <a:lnTo>
                    <a:pt x="5" y="5"/>
                  </a:lnTo>
                  <a:lnTo>
                    <a:pt x="11" y="4"/>
                  </a:lnTo>
                  <a:lnTo>
                    <a:pt x="17" y="3"/>
                  </a:lnTo>
                  <a:lnTo>
                    <a:pt x="24" y="3"/>
                  </a:lnTo>
                  <a:lnTo>
                    <a:pt x="32" y="4"/>
                  </a:lnTo>
                  <a:lnTo>
                    <a:pt x="40" y="6"/>
                  </a:lnTo>
                  <a:lnTo>
                    <a:pt x="46" y="12"/>
                  </a:lnTo>
                  <a:lnTo>
                    <a:pt x="52" y="18"/>
                  </a:lnTo>
                  <a:lnTo>
                    <a:pt x="55" y="25"/>
                  </a:lnTo>
                  <a:lnTo>
                    <a:pt x="58" y="33"/>
                  </a:lnTo>
                  <a:lnTo>
                    <a:pt x="58" y="42"/>
                  </a:lnTo>
                  <a:lnTo>
                    <a:pt x="57" y="51"/>
                  </a:lnTo>
                  <a:lnTo>
                    <a:pt x="53" y="61"/>
                  </a:lnTo>
                  <a:lnTo>
                    <a:pt x="45" y="71"/>
                  </a:lnTo>
                  <a:lnTo>
                    <a:pt x="33" y="82"/>
                  </a:lnTo>
                  <a:lnTo>
                    <a:pt x="33" y="83"/>
                  </a:lnTo>
                  <a:lnTo>
                    <a:pt x="33" y="84"/>
                  </a:lnTo>
                  <a:lnTo>
                    <a:pt x="33" y="85"/>
                  </a:lnTo>
                  <a:lnTo>
                    <a:pt x="37" y="87"/>
                  </a:lnTo>
                  <a:lnTo>
                    <a:pt x="44" y="90"/>
                  </a:lnTo>
                  <a:lnTo>
                    <a:pt x="52" y="91"/>
                  </a:lnTo>
                  <a:lnTo>
                    <a:pt x="55" y="92"/>
                  </a:lnTo>
                  <a:lnTo>
                    <a:pt x="53" y="91"/>
                  </a:lnTo>
                  <a:lnTo>
                    <a:pt x="46" y="87"/>
                  </a:lnTo>
                  <a:lnTo>
                    <a:pt x="41" y="85"/>
                  </a:lnTo>
                  <a:lnTo>
                    <a:pt x="37" y="83"/>
                  </a:lnTo>
                  <a:lnTo>
                    <a:pt x="37" y="82"/>
                  </a:lnTo>
                  <a:lnTo>
                    <a:pt x="38" y="81"/>
                  </a:lnTo>
                  <a:lnTo>
                    <a:pt x="40" y="80"/>
                  </a:lnTo>
                  <a:lnTo>
                    <a:pt x="41" y="80"/>
                  </a:lnTo>
                  <a:lnTo>
                    <a:pt x="42" y="79"/>
                  </a:lnTo>
                  <a:lnTo>
                    <a:pt x="46" y="75"/>
                  </a:lnTo>
                  <a:lnTo>
                    <a:pt x="52" y="70"/>
                  </a:lnTo>
                  <a:lnTo>
                    <a:pt x="56" y="62"/>
                  </a:lnTo>
                  <a:lnTo>
                    <a:pt x="61" y="53"/>
                  </a:lnTo>
                  <a:lnTo>
                    <a:pt x="62" y="42"/>
                  </a:lnTo>
                  <a:lnTo>
                    <a:pt x="60" y="28"/>
                  </a:lnTo>
                  <a:lnTo>
                    <a:pt x="53"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89" name="Freeform 90">
              <a:extLst>
                <a:ext uri="{FF2B5EF4-FFF2-40B4-BE49-F238E27FC236}">
                  <a16:creationId xmlns:a16="http://schemas.microsoft.com/office/drawing/2014/main" id="{39B5DFA9-D277-6C18-8E1B-06367CC7910F}"/>
                </a:ext>
              </a:extLst>
            </p:cNvPr>
            <p:cNvSpPr>
              <a:spLocks/>
            </p:cNvSpPr>
            <p:nvPr/>
          </p:nvSpPr>
          <p:spPr bwMode="auto">
            <a:xfrm>
              <a:off x="3316" y="1182"/>
              <a:ext cx="59" cy="27"/>
            </a:xfrm>
            <a:custGeom>
              <a:avLst/>
              <a:gdLst>
                <a:gd name="T0" fmla="*/ 49 w 59"/>
                <a:gd name="T1" fmla="*/ 10 h 27"/>
                <a:gd name="T2" fmla="*/ 47 w 59"/>
                <a:gd name="T3" fmla="*/ 8 h 27"/>
                <a:gd name="T4" fmla="*/ 44 w 59"/>
                <a:gd name="T5" fmla="*/ 6 h 27"/>
                <a:gd name="T6" fmla="*/ 38 w 59"/>
                <a:gd name="T7" fmla="*/ 3 h 27"/>
                <a:gd name="T8" fmla="*/ 33 w 59"/>
                <a:gd name="T9" fmla="*/ 1 h 27"/>
                <a:gd name="T10" fmla="*/ 25 w 59"/>
                <a:gd name="T11" fmla="*/ 0 h 27"/>
                <a:gd name="T12" fmla="*/ 17 w 59"/>
                <a:gd name="T13" fmla="*/ 1 h 27"/>
                <a:gd name="T14" fmla="*/ 9 w 59"/>
                <a:gd name="T15" fmla="*/ 3 h 27"/>
                <a:gd name="T16" fmla="*/ 0 w 59"/>
                <a:gd name="T17" fmla="*/ 8 h 27"/>
                <a:gd name="T18" fmla="*/ 1 w 59"/>
                <a:gd name="T19" fmla="*/ 8 h 27"/>
                <a:gd name="T20" fmla="*/ 5 w 59"/>
                <a:gd name="T21" fmla="*/ 7 h 27"/>
                <a:gd name="T22" fmla="*/ 10 w 59"/>
                <a:gd name="T23" fmla="*/ 6 h 27"/>
                <a:gd name="T24" fmla="*/ 17 w 59"/>
                <a:gd name="T25" fmla="*/ 5 h 27"/>
                <a:gd name="T26" fmla="*/ 25 w 59"/>
                <a:gd name="T27" fmla="*/ 5 h 27"/>
                <a:gd name="T28" fmla="*/ 33 w 59"/>
                <a:gd name="T29" fmla="*/ 6 h 27"/>
                <a:gd name="T30" fmla="*/ 41 w 59"/>
                <a:gd name="T31" fmla="*/ 8 h 27"/>
                <a:gd name="T32" fmla="*/ 47 w 59"/>
                <a:gd name="T33" fmla="*/ 14 h 27"/>
                <a:gd name="T34" fmla="*/ 49 w 59"/>
                <a:gd name="T35" fmla="*/ 16 h 27"/>
                <a:gd name="T36" fmla="*/ 52 w 59"/>
                <a:gd name="T37" fmla="*/ 19 h 27"/>
                <a:gd name="T38" fmla="*/ 53 w 59"/>
                <a:gd name="T39" fmla="*/ 22 h 27"/>
                <a:gd name="T40" fmla="*/ 54 w 59"/>
                <a:gd name="T41" fmla="*/ 26 h 27"/>
                <a:gd name="T42" fmla="*/ 55 w 59"/>
                <a:gd name="T43" fmla="*/ 27 h 27"/>
                <a:gd name="T44" fmla="*/ 57 w 59"/>
                <a:gd name="T45" fmla="*/ 27 h 27"/>
                <a:gd name="T46" fmla="*/ 58 w 59"/>
                <a:gd name="T47" fmla="*/ 27 h 27"/>
                <a:gd name="T48" fmla="*/ 59 w 59"/>
                <a:gd name="T49" fmla="*/ 25 h 27"/>
                <a:gd name="T50" fmla="*/ 57 w 59"/>
                <a:gd name="T51" fmla="*/ 20 h 27"/>
                <a:gd name="T52" fmla="*/ 55 w 59"/>
                <a:gd name="T53" fmla="*/ 17 h 27"/>
                <a:gd name="T54" fmla="*/ 53 w 59"/>
                <a:gd name="T55" fmla="*/ 14 h 27"/>
                <a:gd name="T56" fmla="*/ 49 w 59"/>
                <a:gd name="T57" fmla="*/ 1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27"/>
                <a:gd name="T89" fmla="*/ 59 w 59"/>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27">
                  <a:moveTo>
                    <a:pt x="49" y="10"/>
                  </a:moveTo>
                  <a:lnTo>
                    <a:pt x="47" y="8"/>
                  </a:lnTo>
                  <a:lnTo>
                    <a:pt x="44" y="6"/>
                  </a:lnTo>
                  <a:lnTo>
                    <a:pt x="38" y="3"/>
                  </a:lnTo>
                  <a:lnTo>
                    <a:pt x="33" y="1"/>
                  </a:lnTo>
                  <a:lnTo>
                    <a:pt x="25" y="0"/>
                  </a:lnTo>
                  <a:lnTo>
                    <a:pt x="17" y="1"/>
                  </a:lnTo>
                  <a:lnTo>
                    <a:pt x="9" y="3"/>
                  </a:lnTo>
                  <a:lnTo>
                    <a:pt x="0" y="8"/>
                  </a:lnTo>
                  <a:lnTo>
                    <a:pt x="1" y="8"/>
                  </a:lnTo>
                  <a:lnTo>
                    <a:pt x="5" y="7"/>
                  </a:lnTo>
                  <a:lnTo>
                    <a:pt x="10" y="6"/>
                  </a:lnTo>
                  <a:lnTo>
                    <a:pt x="17" y="5"/>
                  </a:lnTo>
                  <a:lnTo>
                    <a:pt x="25" y="5"/>
                  </a:lnTo>
                  <a:lnTo>
                    <a:pt x="33" y="6"/>
                  </a:lnTo>
                  <a:lnTo>
                    <a:pt x="41" y="8"/>
                  </a:lnTo>
                  <a:lnTo>
                    <a:pt x="47" y="14"/>
                  </a:lnTo>
                  <a:lnTo>
                    <a:pt x="49" y="16"/>
                  </a:lnTo>
                  <a:lnTo>
                    <a:pt x="52" y="19"/>
                  </a:lnTo>
                  <a:lnTo>
                    <a:pt x="53" y="22"/>
                  </a:lnTo>
                  <a:lnTo>
                    <a:pt x="54" y="26"/>
                  </a:lnTo>
                  <a:lnTo>
                    <a:pt x="55" y="27"/>
                  </a:lnTo>
                  <a:lnTo>
                    <a:pt x="57" y="27"/>
                  </a:lnTo>
                  <a:lnTo>
                    <a:pt x="58" y="27"/>
                  </a:lnTo>
                  <a:lnTo>
                    <a:pt x="59" y="25"/>
                  </a:lnTo>
                  <a:lnTo>
                    <a:pt x="57" y="20"/>
                  </a:lnTo>
                  <a:lnTo>
                    <a:pt x="55" y="17"/>
                  </a:lnTo>
                  <a:lnTo>
                    <a:pt x="53" y="14"/>
                  </a:lnTo>
                  <a:lnTo>
                    <a:pt x="49"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0" name="Freeform 91">
              <a:extLst>
                <a:ext uri="{FF2B5EF4-FFF2-40B4-BE49-F238E27FC236}">
                  <a16:creationId xmlns:a16="http://schemas.microsoft.com/office/drawing/2014/main" id="{7DE5601C-6A21-9A82-D4DA-C5AA7367A98C}"/>
                </a:ext>
              </a:extLst>
            </p:cNvPr>
            <p:cNvSpPr>
              <a:spLocks/>
            </p:cNvSpPr>
            <p:nvPr/>
          </p:nvSpPr>
          <p:spPr bwMode="auto">
            <a:xfrm>
              <a:off x="3400" y="1201"/>
              <a:ext cx="60" cy="21"/>
            </a:xfrm>
            <a:custGeom>
              <a:avLst/>
              <a:gdLst>
                <a:gd name="T0" fmla="*/ 16 w 60"/>
                <a:gd name="T1" fmla="*/ 1 h 21"/>
                <a:gd name="T2" fmla="*/ 19 w 60"/>
                <a:gd name="T3" fmla="*/ 0 h 21"/>
                <a:gd name="T4" fmla="*/ 23 w 60"/>
                <a:gd name="T5" fmla="*/ 0 h 21"/>
                <a:gd name="T6" fmla="*/ 28 w 60"/>
                <a:gd name="T7" fmla="*/ 0 h 21"/>
                <a:gd name="T8" fmla="*/ 35 w 60"/>
                <a:gd name="T9" fmla="*/ 1 h 21"/>
                <a:gd name="T10" fmla="*/ 41 w 60"/>
                <a:gd name="T11" fmla="*/ 3 h 21"/>
                <a:gd name="T12" fmla="*/ 48 w 60"/>
                <a:gd name="T13" fmla="*/ 8 h 21"/>
                <a:gd name="T14" fmla="*/ 55 w 60"/>
                <a:gd name="T15" fmla="*/ 14 h 21"/>
                <a:gd name="T16" fmla="*/ 60 w 60"/>
                <a:gd name="T17" fmla="*/ 21 h 21"/>
                <a:gd name="T18" fmla="*/ 59 w 60"/>
                <a:gd name="T19" fmla="*/ 20 h 21"/>
                <a:gd name="T20" fmla="*/ 57 w 60"/>
                <a:gd name="T21" fmla="*/ 18 h 21"/>
                <a:gd name="T22" fmla="*/ 53 w 60"/>
                <a:gd name="T23" fmla="*/ 15 h 21"/>
                <a:gd name="T24" fmla="*/ 47 w 60"/>
                <a:gd name="T25" fmla="*/ 10 h 21"/>
                <a:gd name="T26" fmla="*/ 40 w 60"/>
                <a:gd name="T27" fmla="*/ 7 h 21"/>
                <a:gd name="T28" fmla="*/ 34 w 60"/>
                <a:gd name="T29" fmla="*/ 5 h 21"/>
                <a:gd name="T30" fmla="*/ 25 w 60"/>
                <a:gd name="T31" fmla="*/ 5 h 21"/>
                <a:gd name="T32" fmla="*/ 17 w 60"/>
                <a:gd name="T33" fmla="*/ 6 h 21"/>
                <a:gd name="T34" fmla="*/ 13 w 60"/>
                <a:gd name="T35" fmla="*/ 7 h 21"/>
                <a:gd name="T36" fmla="*/ 10 w 60"/>
                <a:gd name="T37" fmla="*/ 9 h 21"/>
                <a:gd name="T38" fmla="*/ 7 w 60"/>
                <a:gd name="T39" fmla="*/ 10 h 21"/>
                <a:gd name="T40" fmla="*/ 5 w 60"/>
                <a:gd name="T41" fmla="*/ 12 h 21"/>
                <a:gd name="T42" fmla="*/ 2 w 60"/>
                <a:gd name="T43" fmla="*/ 14 h 21"/>
                <a:gd name="T44" fmla="*/ 1 w 60"/>
                <a:gd name="T45" fmla="*/ 12 h 21"/>
                <a:gd name="T46" fmla="*/ 0 w 60"/>
                <a:gd name="T47" fmla="*/ 11 h 21"/>
                <a:gd name="T48" fmla="*/ 0 w 60"/>
                <a:gd name="T49" fmla="*/ 9 h 21"/>
                <a:gd name="T50" fmla="*/ 3 w 60"/>
                <a:gd name="T51" fmla="*/ 7 h 21"/>
                <a:gd name="T52" fmla="*/ 7 w 60"/>
                <a:gd name="T53" fmla="*/ 5 h 21"/>
                <a:gd name="T54" fmla="*/ 11 w 60"/>
                <a:gd name="T55" fmla="*/ 3 h 21"/>
                <a:gd name="T56" fmla="*/ 16 w 60"/>
                <a:gd name="T57" fmla="*/ 1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
                <a:gd name="T89" fmla="*/ 60 w 6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
                  <a:moveTo>
                    <a:pt x="16" y="1"/>
                  </a:moveTo>
                  <a:lnTo>
                    <a:pt x="19" y="0"/>
                  </a:lnTo>
                  <a:lnTo>
                    <a:pt x="23" y="0"/>
                  </a:lnTo>
                  <a:lnTo>
                    <a:pt x="28" y="0"/>
                  </a:lnTo>
                  <a:lnTo>
                    <a:pt x="35" y="1"/>
                  </a:lnTo>
                  <a:lnTo>
                    <a:pt x="41" y="3"/>
                  </a:lnTo>
                  <a:lnTo>
                    <a:pt x="48" y="8"/>
                  </a:lnTo>
                  <a:lnTo>
                    <a:pt x="55" y="14"/>
                  </a:lnTo>
                  <a:lnTo>
                    <a:pt x="60" y="21"/>
                  </a:lnTo>
                  <a:lnTo>
                    <a:pt x="59" y="20"/>
                  </a:lnTo>
                  <a:lnTo>
                    <a:pt x="57" y="18"/>
                  </a:lnTo>
                  <a:lnTo>
                    <a:pt x="53" y="15"/>
                  </a:lnTo>
                  <a:lnTo>
                    <a:pt x="47" y="10"/>
                  </a:lnTo>
                  <a:lnTo>
                    <a:pt x="40" y="7"/>
                  </a:lnTo>
                  <a:lnTo>
                    <a:pt x="34" y="5"/>
                  </a:lnTo>
                  <a:lnTo>
                    <a:pt x="25" y="5"/>
                  </a:lnTo>
                  <a:lnTo>
                    <a:pt x="17" y="6"/>
                  </a:lnTo>
                  <a:lnTo>
                    <a:pt x="13" y="7"/>
                  </a:lnTo>
                  <a:lnTo>
                    <a:pt x="10" y="9"/>
                  </a:lnTo>
                  <a:lnTo>
                    <a:pt x="7" y="10"/>
                  </a:lnTo>
                  <a:lnTo>
                    <a:pt x="5" y="12"/>
                  </a:lnTo>
                  <a:lnTo>
                    <a:pt x="2" y="14"/>
                  </a:lnTo>
                  <a:lnTo>
                    <a:pt x="1" y="12"/>
                  </a:lnTo>
                  <a:lnTo>
                    <a:pt x="0" y="11"/>
                  </a:lnTo>
                  <a:lnTo>
                    <a:pt x="0" y="9"/>
                  </a:lnTo>
                  <a:lnTo>
                    <a:pt x="3" y="7"/>
                  </a:lnTo>
                  <a:lnTo>
                    <a:pt x="7" y="5"/>
                  </a:lnTo>
                  <a:lnTo>
                    <a:pt x="11" y="3"/>
                  </a:lnTo>
                  <a:lnTo>
                    <a:pt x="16"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1" name="Freeform 92">
              <a:extLst>
                <a:ext uri="{FF2B5EF4-FFF2-40B4-BE49-F238E27FC236}">
                  <a16:creationId xmlns:a16="http://schemas.microsoft.com/office/drawing/2014/main" id="{7BB32960-586A-AD8C-839A-0DD4BE00F2AE}"/>
                </a:ext>
              </a:extLst>
            </p:cNvPr>
            <p:cNvSpPr>
              <a:spLocks/>
            </p:cNvSpPr>
            <p:nvPr/>
          </p:nvSpPr>
          <p:spPr bwMode="auto">
            <a:xfrm>
              <a:off x="3288" y="1108"/>
              <a:ext cx="47" cy="138"/>
            </a:xfrm>
            <a:custGeom>
              <a:avLst/>
              <a:gdLst>
                <a:gd name="T0" fmla="*/ 45 w 47"/>
                <a:gd name="T1" fmla="*/ 0 h 138"/>
                <a:gd name="T2" fmla="*/ 46 w 47"/>
                <a:gd name="T3" fmla="*/ 0 h 138"/>
                <a:gd name="T4" fmla="*/ 46 w 47"/>
                <a:gd name="T5" fmla="*/ 0 h 138"/>
                <a:gd name="T6" fmla="*/ 47 w 47"/>
                <a:gd name="T7" fmla="*/ 0 h 138"/>
                <a:gd name="T8" fmla="*/ 47 w 47"/>
                <a:gd name="T9" fmla="*/ 2 h 138"/>
                <a:gd name="T10" fmla="*/ 47 w 47"/>
                <a:gd name="T11" fmla="*/ 3 h 138"/>
                <a:gd name="T12" fmla="*/ 47 w 47"/>
                <a:gd name="T13" fmla="*/ 3 h 138"/>
                <a:gd name="T14" fmla="*/ 47 w 47"/>
                <a:gd name="T15" fmla="*/ 4 h 138"/>
                <a:gd name="T16" fmla="*/ 47 w 47"/>
                <a:gd name="T17" fmla="*/ 5 h 138"/>
                <a:gd name="T18" fmla="*/ 38 w 47"/>
                <a:gd name="T19" fmla="*/ 18 h 138"/>
                <a:gd name="T20" fmla="*/ 31 w 47"/>
                <a:gd name="T21" fmla="*/ 32 h 138"/>
                <a:gd name="T22" fmla="*/ 24 w 47"/>
                <a:gd name="T23" fmla="*/ 47 h 138"/>
                <a:gd name="T24" fmla="*/ 18 w 47"/>
                <a:gd name="T25" fmla="*/ 64 h 138"/>
                <a:gd name="T26" fmla="*/ 14 w 47"/>
                <a:gd name="T27" fmla="*/ 82 h 138"/>
                <a:gd name="T28" fmla="*/ 9 w 47"/>
                <a:gd name="T29" fmla="*/ 100 h 138"/>
                <a:gd name="T30" fmla="*/ 6 w 47"/>
                <a:gd name="T31" fmla="*/ 119 h 138"/>
                <a:gd name="T32" fmla="*/ 4 w 47"/>
                <a:gd name="T33" fmla="*/ 138 h 138"/>
                <a:gd name="T34" fmla="*/ 3 w 47"/>
                <a:gd name="T35" fmla="*/ 138 h 138"/>
                <a:gd name="T36" fmla="*/ 3 w 47"/>
                <a:gd name="T37" fmla="*/ 137 h 138"/>
                <a:gd name="T38" fmla="*/ 2 w 47"/>
                <a:gd name="T39" fmla="*/ 137 h 138"/>
                <a:gd name="T40" fmla="*/ 0 w 47"/>
                <a:gd name="T41" fmla="*/ 137 h 138"/>
                <a:gd name="T42" fmla="*/ 4 w 47"/>
                <a:gd name="T43" fmla="*/ 117 h 138"/>
                <a:gd name="T44" fmla="*/ 7 w 47"/>
                <a:gd name="T45" fmla="*/ 98 h 138"/>
                <a:gd name="T46" fmla="*/ 10 w 47"/>
                <a:gd name="T47" fmla="*/ 80 h 138"/>
                <a:gd name="T48" fmla="*/ 16 w 47"/>
                <a:gd name="T49" fmla="*/ 62 h 138"/>
                <a:gd name="T50" fmla="*/ 22 w 47"/>
                <a:gd name="T51" fmla="*/ 44 h 138"/>
                <a:gd name="T52" fmla="*/ 28 w 47"/>
                <a:gd name="T53" fmla="*/ 28 h 138"/>
                <a:gd name="T54" fmla="*/ 36 w 47"/>
                <a:gd name="T55" fmla="*/ 14 h 138"/>
                <a:gd name="T56" fmla="*/ 45 w 47"/>
                <a:gd name="T57" fmla="*/ 0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38"/>
                <a:gd name="T89" fmla="*/ 47 w 47"/>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38">
                  <a:moveTo>
                    <a:pt x="45" y="0"/>
                  </a:moveTo>
                  <a:lnTo>
                    <a:pt x="46" y="0"/>
                  </a:lnTo>
                  <a:lnTo>
                    <a:pt x="47" y="0"/>
                  </a:lnTo>
                  <a:lnTo>
                    <a:pt x="47" y="2"/>
                  </a:lnTo>
                  <a:lnTo>
                    <a:pt x="47" y="3"/>
                  </a:lnTo>
                  <a:lnTo>
                    <a:pt x="47" y="4"/>
                  </a:lnTo>
                  <a:lnTo>
                    <a:pt x="47" y="5"/>
                  </a:lnTo>
                  <a:lnTo>
                    <a:pt x="38" y="18"/>
                  </a:lnTo>
                  <a:lnTo>
                    <a:pt x="31" y="32"/>
                  </a:lnTo>
                  <a:lnTo>
                    <a:pt x="24" y="47"/>
                  </a:lnTo>
                  <a:lnTo>
                    <a:pt x="18" y="64"/>
                  </a:lnTo>
                  <a:lnTo>
                    <a:pt x="14" y="82"/>
                  </a:lnTo>
                  <a:lnTo>
                    <a:pt x="9" y="100"/>
                  </a:lnTo>
                  <a:lnTo>
                    <a:pt x="6" y="119"/>
                  </a:lnTo>
                  <a:lnTo>
                    <a:pt x="4" y="138"/>
                  </a:lnTo>
                  <a:lnTo>
                    <a:pt x="3" y="138"/>
                  </a:lnTo>
                  <a:lnTo>
                    <a:pt x="3" y="137"/>
                  </a:lnTo>
                  <a:lnTo>
                    <a:pt x="2" y="137"/>
                  </a:lnTo>
                  <a:lnTo>
                    <a:pt x="0" y="137"/>
                  </a:lnTo>
                  <a:lnTo>
                    <a:pt x="4" y="117"/>
                  </a:lnTo>
                  <a:lnTo>
                    <a:pt x="7" y="98"/>
                  </a:lnTo>
                  <a:lnTo>
                    <a:pt x="10" y="80"/>
                  </a:lnTo>
                  <a:lnTo>
                    <a:pt x="16" y="62"/>
                  </a:lnTo>
                  <a:lnTo>
                    <a:pt x="22" y="44"/>
                  </a:lnTo>
                  <a:lnTo>
                    <a:pt x="28" y="28"/>
                  </a:lnTo>
                  <a:lnTo>
                    <a:pt x="36" y="14"/>
                  </a:lnTo>
                  <a:lnTo>
                    <a:pt x="45"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2" name="Freeform 93">
              <a:extLst>
                <a:ext uri="{FF2B5EF4-FFF2-40B4-BE49-F238E27FC236}">
                  <a16:creationId xmlns:a16="http://schemas.microsoft.com/office/drawing/2014/main" id="{67C6E1CB-688C-B416-BCE6-1BD894D84AEA}"/>
                </a:ext>
              </a:extLst>
            </p:cNvPr>
            <p:cNvSpPr>
              <a:spLocks/>
            </p:cNvSpPr>
            <p:nvPr/>
          </p:nvSpPr>
          <p:spPr bwMode="auto">
            <a:xfrm>
              <a:off x="3303" y="1119"/>
              <a:ext cx="37" cy="128"/>
            </a:xfrm>
            <a:custGeom>
              <a:avLst/>
              <a:gdLst>
                <a:gd name="T0" fmla="*/ 33 w 37"/>
                <a:gd name="T1" fmla="*/ 1 h 128"/>
                <a:gd name="T2" fmla="*/ 35 w 37"/>
                <a:gd name="T3" fmla="*/ 0 h 128"/>
                <a:gd name="T4" fmla="*/ 35 w 37"/>
                <a:gd name="T5" fmla="*/ 0 h 128"/>
                <a:gd name="T6" fmla="*/ 36 w 37"/>
                <a:gd name="T7" fmla="*/ 0 h 128"/>
                <a:gd name="T8" fmla="*/ 36 w 37"/>
                <a:gd name="T9" fmla="*/ 1 h 128"/>
                <a:gd name="T10" fmla="*/ 37 w 37"/>
                <a:gd name="T11" fmla="*/ 2 h 128"/>
                <a:gd name="T12" fmla="*/ 37 w 37"/>
                <a:gd name="T13" fmla="*/ 2 h 128"/>
                <a:gd name="T14" fmla="*/ 37 w 37"/>
                <a:gd name="T15" fmla="*/ 3 h 128"/>
                <a:gd name="T16" fmla="*/ 36 w 37"/>
                <a:gd name="T17" fmla="*/ 4 h 128"/>
                <a:gd name="T18" fmla="*/ 29 w 37"/>
                <a:gd name="T19" fmla="*/ 17 h 128"/>
                <a:gd name="T20" fmla="*/ 22 w 37"/>
                <a:gd name="T21" fmla="*/ 31 h 128"/>
                <a:gd name="T22" fmla="*/ 18 w 37"/>
                <a:gd name="T23" fmla="*/ 45 h 128"/>
                <a:gd name="T24" fmla="*/ 13 w 37"/>
                <a:gd name="T25" fmla="*/ 61 h 128"/>
                <a:gd name="T26" fmla="*/ 10 w 37"/>
                <a:gd name="T27" fmla="*/ 78 h 128"/>
                <a:gd name="T28" fmla="*/ 7 w 37"/>
                <a:gd name="T29" fmla="*/ 94 h 128"/>
                <a:gd name="T30" fmla="*/ 4 w 37"/>
                <a:gd name="T31" fmla="*/ 111 h 128"/>
                <a:gd name="T32" fmla="*/ 2 w 37"/>
                <a:gd name="T33" fmla="*/ 128 h 128"/>
                <a:gd name="T34" fmla="*/ 1 w 37"/>
                <a:gd name="T35" fmla="*/ 128 h 128"/>
                <a:gd name="T36" fmla="*/ 1 w 37"/>
                <a:gd name="T37" fmla="*/ 128 h 128"/>
                <a:gd name="T38" fmla="*/ 1 w 37"/>
                <a:gd name="T39" fmla="*/ 128 h 128"/>
                <a:gd name="T40" fmla="*/ 0 w 37"/>
                <a:gd name="T41" fmla="*/ 128 h 128"/>
                <a:gd name="T42" fmla="*/ 1 w 37"/>
                <a:gd name="T43" fmla="*/ 110 h 128"/>
                <a:gd name="T44" fmla="*/ 3 w 37"/>
                <a:gd name="T45" fmla="*/ 93 h 128"/>
                <a:gd name="T46" fmla="*/ 7 w 37"/>
                <a:gd name="T47" fmla="*/ 77 h 128"/>
                <a:gd name="T48" fmla="*/ 10 w 37"/>
                <a:gd name="T49" fmla="*/ 60 h 128"/>
                <a:gd name="T50" fmla="*/ 14 w 37"/>
                <a:gd name="T51" fmla="*/ 44 h 128"/>
                <a:gd name="T52" fmla="*/ 20 w 37"/>
                <a:gd name="T53" fmla="*/ 29 h 128"/>
                <a:gd name="T54" fmla="*/ 27 w 37"/>
                <a:gd name="T55" fmla="*/ 14 h 128"/>
                <a:gd name="T56" fmla="*/ 33 w 37"/>
                <a:gd name="T57" fmla="*/ 1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28"/>
                <a:gd name="T89" fmla="*/ 37 w 37"/>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28">
                  <a:moveTo>
                    <a:pt x="33" y="1"/>
                  </a:moveTo>
                  <a:lnTo>
                    <a:pt x="35" y="0"/>
                  </a:lnTo>
                  <a:lnTo>
                    <a:pt x="36" y="0"/>
                  </a:lnTo>
                  <a:lnTo>
                    <a:pt x="36" y="1"/>
                  </a:lnTo>
                  <a:lnTo>
                    <a:pt x="37" y="2"/>
                  </a:lnTo>
                  <a:lnTo>
                    <a:pt x="37" y="3"/>
                  </a:lnTo>
                  <a:lnTo>
                    <a:pt x="36" y="4"/>
                  </a:lnTo>
                  <a:lnTo>
                    <a:pt x="29" y="17"/>
                  </a:lnTo>
                  <a:lnTo>
                    <a:pt x="22" y="31"/>
                  </a:lnTo>
                  <a:lnTo>
                    <a:pt x="18" y="45"/>
                  </a:lnTo>
                  <a:lnTo>
                    <a:pt x="13" y="61"/>
                  </a:lnTo>
                  <a:lnTo>
                    <a:pt x="10" y="78"/>
                  </a:lnTo>
                  <a:lnTo>
                    <a:pt x="7" y="94"/>
                  </a:lnTo>
                  <a:lnTo>
                    <a:pt x="4" y="111"/>
                  </a:lnTo>
                  <a:lnTo>
                    <a:pt x="2" y="128"/>
                  </a:lnTo>
                  <a:lnTo>
                    <a:pt x="1" y="128"/>
                  </a:lnTo>
                  <a:lnTo>
                    <a:pt x="0" y="128"/>
                  </a:lnTo>
                  <a:lnTo>
                    <a:pt x="1" y="110"/>
                  </a:lnTo>
                  <a:lnTo>
                    <a:pt x="3" y="93"/>
                  </a:lnTo>
                  <a:lnTo>
                    <a:pt x="7" y="77"/>
                  </a:lnTo>
                  <a:lnTo>
                    <a:pt x="10" y="60"/>
                  </a:lnTo>
                  <a:lnTo>
                    <a:pt x="14" y="44"/>
                  </a:lnTo>
                  <a:lnTo>
                    <a:pt x="20" y="29"/>
                  </a:lnTo>
                  <a:lnTo>
                    <a:pt x="27" y="14"/>
                  </a:lnTo>
                  <a:lnTo>
                    <a:pt x="33"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3" name="Freeform 94">
              <a:extLst>
                <a:ext uri="{FF2B5EF4-FFF2-40B4-BE49-F238E27FC236}">
                  <a16:creationId xmlns:a16="http://schemas.microsoft.com/office/drawing/2014/main" id="{3228B4E9-2130-9BDE-23AD-5E3F8767D029}"/>
                </a:ext>
              </a:extLst>
            </p:cNvPr>
            <p:cNvSpPr>
              <a:spLocks/>
            </p:cNvSpPr>
            <p:nvPr/>
          </p:nvSpPr>
          <p:spPr bwMode="auto">
            <a:xfrm>
              <a:off x="3301" y="1271"/>
              <a:ext cx="3" cy="18"/>
            </a:xfrm>
            <a:custGeom>
              <a:avLst/>
              <a:gdLst>
                <a:gd name="T0" fmla="*/ 3 w 3"/>
                <a:gd name="T1" fmla="*/ 0 h 18"/>
                <a:gd name="T2" fmla="*/ 3 w 3"/>
                <a:gd name="T3" fmla="*/ 5 h 18"/>
                <a:gd name="T4" fmla="*/ 3 w 3"/>
                <a:gd name="T5" fmla="*/ 9 h 18"/>
                <a:gd name="T6" fmla="*/ 2 w 3"/>
                <a:gd name="T7" fmla="*/ 14 h 18"/>
                <a:gd name="T8" fmla="*/ 2 w 3"/>
                <a:gd name="T9" fmla="*/ 18 h 18"/>
                <a:gd name="T10" fmla="*/ 2 w 3"/>
                <a:gd name="T11" fmla="*/ 18 h 18"/>
                <a:gd name="T12" fmla="*/ 1 w 3"/>
                <a:gd name="T13" fmla="*/ 17 h 18"/>
                <a:gd name="T14" fmla="*/ 1 w 3"/>
                <a:gd name="T15" fmla="*/ 17 h 18"/>
                <a:gd name="T16" fmla="*/ 0 w 3"/>
                <a:gd name="T17" fmla="*/ 17 h 18"/>
                <a:gd name="T18" fmla="*/ 0 w 3"/>
                <a:gd name="T19" fmla="*/ 14 h 18"/>
                <a:gd name="T20" fmla="*/ 0 w 3"/>
                <a:gd name="T21" fmla="*/ 10 h 18"/>
                <a:gd name="T22" fmla="*/ 0 w 3"/>
                <a:gd name="T23" fmla="*/ 7 h 18"/>
                <a:gd name="T24" fmla="*/ 0 w 3"/>
                <a:gd name="T25" fmla="*/ 4 h 18"/>
                <a:gd name="T26" fmla="*/ 1 w 3"/>
                <a:gd name="T27" fmla="*/ 3 h 18"/>
                <a:gd name="T28" fmla="*/ 2 w 3"/>
                <a:gd name="T29" fmla="*/ 2 h 18"/>
                <a:gd name="T30" fmla="*/ 2 w 3"/>
                <a:gd name="T31" fmla="*/ 2 h 18"/>
                <a:gd name="T32" fmla="*/ 3 w 3"/>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8"/>
                <a:gd name="T53" fmla="*/ 3 w 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8">
                  <a:moveTo>
                    <a:pt x="3" y="0"/>
                  </a:moveTo>
                  <a:lnTo>
                    <a:pt x="3" y="5"/>
                  </a:lnTo>
                  <a:lnTo>
                    <a:pt x="3" y="9"/>
                  </a:lnTo>
                  <a:lnTo>
                    <a:pt x="2" y="14"/>
                  </a:lnTo>
                  <a:lnTo>
                    <a:pt x="2" y="18"/>
                  </a:lnTo>
                  <a:lnTo>
                    <a:pt x="1" y="17"/>
                  </a:lnTo>
                  <a:lnTo>
                    <a:pt x="0" y="17"/>
                  </a:lnTo>
                  <a:lnTo>
                    <a:pt x="0" y="14"/>
                  </a:lnTo>
                  <a:lnTo>
                    <a:pt x="0" y="10"/>
                  </a:lnTo>
                  <a:lnTo>
                    <a:pt x="0" y="7"/>
                  </a:lnTo>
                  <a:lnTo>
                    <a:pt x="0" y="4"/>
                  </a:lnTo>
                  <a:lnTo>
                    <a:pt x="1" y="3"/>
                  </a:lnTo>
                  <a:lnTo>
                    <a:pt x="2" y="2"/>
                  </a:lnTo>
                  <a:lnTo>
                    <a:pt x="3"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4" name="Freeform 95">
              <a:extLst>
                <a:ext uri="{FF2B5EF4-FFF2-40B4-BE49-F238E27FC236}">
                  <a16:creationId xmlns:a16="http://schemas.microsoft.com/office/drawing/2014/main" id="{48691C4F-0A7F-94F0-E68C-8D849DE69B8B}"/>
                </a:ext>
              </a:extLst>
            </p:cNvPr>
            <p:cNvSpPr>
              <a:spLocks/>
            </p:cNvSpPr>
            <p:nvPr/>
          </p:nvSpPr>
          <p:spPr bwMode="auto">
            <a:xfrm>
              <a:off x="3310" y="1139"/>
              <a:ext cx="40" cy="108"/>
            </a:xfrm>
            <a:custGeom>
              <a:avLst/>
              <a:gdLst>
                <a:gd name="T0" fmla="*/ 36 w 40"/>
                <a:gd name="T1" fmla="*/ 0 h 108"/>
                <a:gd name="T2" fmla="*/ 38 w 40"/>
                <a:gd name="T3" fmla="*/ 0 h 108"/>
                <a:gd name="T4" fmla="*/ 38 w 40"/>
                <a:gd name="T5" fmla="*/ 0 h 108"/>
                <a:gd name="T6" fmla="*/ 39 w 40"/>
                <a:gd name="T7" fmla="*/ 1 h 108"/>
                <a:gd name="T8" fmla="*/ 39 w 40"/>
                <a:gd name="T9" fmla="*/ 2 h 108"/>
                <a:gd name="T10" fmla="*/ 40 w 40"/>
                <a:gd name="T11" fmla="*/ 3 h 108"/>
                <a:gd name="T12" fmla="*/ 40 w 40"/>
                <a:gd name="T13" fmla="*/ 3 h 108"/>
                <a:gd name="T14" fmla="*/ 40 w 40"/>
                <a:gd name="T15" fmla="*/ 4 h 108"/>
                <a:gd name="T16" fmla="*/ 39 w 40"/>
                <a:gd name="T17" fmla="*/ 5 h 108"/>
                <a:gd name="T18" fmla="*/ 31 w 40"/>
                <a:gd name="T19" fmla="*/ 13 h 108"/>
                <a:gd name="T20" fmla="*/ 24 w 40"/>
                <a:gd name="T21" fmla="*/ 22 h 108"/>
                <a:gd name="T22" fmla="*/ 19 w 40"/>
                <a:gd name="T23" fmla="*/ 33 h 108"/>
                <a:gd name="T24" fmla="*/ 14 w 40"/>
                <a:gd name="T25" fmla="*/ 45 h 108"/>
                <a:gd name="T26" fmla="*/ 10 w 40"/>
                <a:gd name="T27" fmla="*/ 60 h 108"/>
                <a:gd name="T28" fmla="*/ 6 w 40"/>
                <a:gd name="T29" fmla="*/ 74 h 108"/>
                <a:gd name="T30" fmla="*/ 4 w 40"/>
                <a:gd name="T31" fmla="*/ 91 h 108"/>
                <a:gd name="T32" fmla="*/ 3 w 40"/>
                <a:gd name="T33" fmla="*/ 108 h 108"/>
                <a:gd name="T34" fmla="*/ 2 w 40"/>
                <a:gd name="T35" fmla="*/ 108 h 108"/>
                <a:gd name="T36" fmla="*/ 2 w 40"/>
                <a:gd name="T37" fmla="*/ 108 h 108"/>
                <a:gd name="T38" fmla="*/ 1 w 40"/>
                <a:gd name="T39" fmla="*/ 108 h 108"/>
                <a:gd name="T40" fmla="*/ 0 w 40"/>
                <a:gd name="T41" fmla="*/ 108 h 108"/>
                <a:gd name="T42" fmla="*/ 1 w 40"/>
                <a:gd name="T43" fmla="*/ 90 h 108"/>
                <a:gd name="T44" fmla="*/ 3 w 40"/>
                <a:gd name="T45" fmla="*/ 73 h 108"/>
                <a:gd name="T46" fmla="*/ 6 w 40"/>
                <a:gd name="T47" fmla="*/ 57 h 108"/>
                <a:gd name="T48" fmla="*/ 10 w 40"/>
                <a:gd name="T49" fmla="*/ 42 h 108"/>
                <a:gd name="T50" fmla="*/ 14 w 40"/>
                <a:gd name="T51" fmla="*/ 29 h 108"/>
                <a:gd name="T52" fmla="*/ 21 w 40"/>
                <a:gd name="T53" fmla="*/ 17 h 108"/>
                <a:gd name="T54" fmla="*/ 28 w 40"/>
                <a:gd name="T55" fmla="*/ 7 h 108"/>
                <a:gd name="T56" fmla="*/ 36 w 40"/>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108"/>
                <a:gd name="T89" fmla="*/ 40 w 4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108">
                  <a:moveTo>
                    <a:pt x="36" y="0"/>
                  </a:moveTo>
                  <a:lnTo>
                    <a:pt x="38" y="0"/>
                  </a:lnTo>
                  <a:lnTo>
                    <a:pt x="39" y="1"/>
                  </a:lnTo>
                  <a:lnTo>
                    <a:pt x="39" y="2"/>
                  </a:lnTo>
                  <a:lnTo>
                    <a:pt x="40" y="3"/>
                  </a:lnTo>
                  <a:lnTo>
                    <a:pt x="40" y="4"/>
                  </a:lnTo>
                  <a:lnTo>
                    <a:pt x="39" y="5"/>
                  </a:lnTo>
                  <a:lnTo>
                    <a:pt x="31" y="13"/>
                  </a:lnTo>
                  <a:lnTo>
                    <a:pt x="24" y="22"/>
                  </a:lnTo>
                  <a:lnTo>
                    <a:pt x="19" y="33"/>
                  </a:lnTo>
                  <a:lnTo>
                    <a:pt x="14" y="45"/>
                  </a:lnTo>
                  <a:lnTo>
                    <a:pt x="10" y="60"/>
                  </a:lnTo>
                  <a:lnTo>
                    <a:pt x="6" y="74"/>
                  </a:lnTo>
                  <a:lnTo>
                    <a:pt x="4" y="91"/>
                  </a:lnTo>
                  <a:lnTo>
                    <a:pt x="3" y="108"/>
                  </a:lnTo>
                  <a:lnTo>
                    <a:pt x="2" y="108"/>
                  </a:lnTo>
                  <a:lnTo>
                    <a:pt x="1" y="108"/>
                  </a:lnTo>
                  <a:lnTo>
                    <a:pt x="0" y="108"/>
                  </a:lnTo>
                  <a:lnTo>
                    <a:pt x="1" y="90"/>
                  </a:lnTo>
                  <a:lnTo>
                    <a:pt x="3" y="73"/>
                  </a:lnTo>
                  <a:lnTo>
                    <a:pt x="6" y="57"/>
                  </a:lnTo>
                  <a:lnTo>
                    <a:pt x="10" y="42"/>
                  </a:lnTo>
                  <a:lnTo>
                    <a:pt x="14" y="29"/>
                  </a:lnTo>
                  <a:lnTo>
                    <a:pt x="21" y="17"/>
                  </a:lnTo>
                  <a:lnTo>
                    <a:pt x="28" y="7"/>
                  </a:lnTo>
                  <a:lnTo>
                    <a:pt x="36"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5" name="Freeform 96">
              <a:extLst>
                <a:ext uri="{FF2B5EF4-FFF2-40B4-BE49-F238E27FC236}">
                  <a16:creationId xmlns:a16="http://schemas.microsoft.com/office/drawing/2014/main" id="{7E8DE3BD-FBBB-AC15-DE05-9BF8173D4320}"/>
                </a:ext>
              </a:extLst>
            </p:cNvPr>
            <p:cNvSpPr>
              <a:spLocks/>
            </p:cNvSpPr>
            <p:nvPr/>
          </p:nvSpPr>
          <p:spPr bwMode="auto">
            <a:xfrm>
              <a:off x="3309" y="1259"/>
              <a:ext cx="4" cy="36"/>
            </a:xfrm>
            <a:custGeom>
              <a:avLst/>
              <a:gdLst>
                <a:gd name="T0" fmla="*/ 0 w 4"/>
                <a:gd name="T1" fmla="*/ 7 h 36"/>
                <a:gd name="T2" fmla="*/ 1 w 4"/>
                <a:gd name="T3" fmla="*/ 5 h 36"/>
                <a:gd name="T4" fmla="*/ 2 w 4"/>
                <a:gd name="T5" fmla="*/ 4 h 36"/>
                <a:gd name="T6" fmla="*/ 3 w 4"/>
                <a:gd name="T7" fmla="*/ 1 h 36"/>
                <a:gd name="T8" fmla="*/ 4 w 4"/>
                <a:gd name="T9" fmla="*/ 0 h 36"/>
                <a:gd name="T10" fmla="*/ 4 w 4"/>
                <a:gd name="T11" fmla="*/ 9 h 36"/>
                <a:gd name="T12" fmla="*/ 4 w 4"/>
                <a:gd name="T13" fmla="*/ 18 h 36"/>
                <a:gd name="T14" fmla="*/ 4 w 4"/>
                <a:gd name="T15" fmla="*/ 27 h 36"/>
                <a:gd name="T16" fmla="*/ 4 w 4"/>
                <a:gd name="T17" fmla="*/ 36 h 36"/>
                <a:gd name="T18" fmla="*/ 3 w 4"/>
                <a:gd name="T19" fmla="*/ 35 h 36"/>
                <a:gd name="T20" fmla="*/ 2 w 4"/>
                <a:gd name="T21" fmla="*/ 35 h 36"/>
                <a:gd name="T22" fmla="*/ 1 w 4"/>
                <a:gd name="T23" fmla="*/ 35 h 36"/>
                <a:gd name="T24" fmla="*/ 0 w 4"/>
                <a:gd name="T25" fmla="*/ 34 h 36"/>
                <a:gd name="T26" fmla="*/ 0 w 4"/>
                <a:gd name="T27" fmla="*/ 27 h 36"/>
                <a:gd name="T28" fmla="*/ 0 w 4"/>
                <a:gd name="T29" fmla="*/ 20 h 36"/>
                <a:gd name="T30" fmla="*/ 0 w 4"/>
                <a:gd name="T31" fmla="*/ 14 h 36"/>
                <a:gd name="T32" fmla="*/ 0 w 4"/>
                <a:gd name="T33" fmla="*/ 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36"/>
                <a:gd name="T53" fmla="*/ 4 w 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36">
                  <a:moveTo>
                    <a:pt x="0" y="7"/>
                  </a:moveTo>
                  <a:lnTo>
                    <a:pt x="1" y="5"/>
                  </a:lnTo>
                  <a:lnTo>
                    <a:pt x="2" y="4"/>
                  </a:lnTo>
                  <a:lnTo>
                    <a:pt x="3" y="1"/>
                  </a:lnTo>
                  <a:lnTo>
                    <a:pt x="4" y="0"/>
                  </a:lnTo>
                  <a:lnTo>
                    <a:pt x="4" y="9"/>
                  </a:lnTo>
                  <a:lnTo>
                    <a:pt x="4" y="18"/>
                  </a:lnTo>
                  <a:lnTo>
                    <a:pt x="4" y="27"/>
                  </a:lnTo>
                  <a:lnTo>
                    <a:pt x="4" y="36"/>
                  </a:lnTo>
                  <a:lnTo>
                    <a:pt x="3" y="35"/>
                  </a:lnTo>
                  <a:lnTo>
                    <a:pt x="2" y="35"/>
                  </a:lnTo>
                  <a:lnTo>
                    <a:pt x="1" y="35"/>
                  </a:lnTo>
                  <a:lnTo>
                    <a:pt x="0" y="34"/>
                  </a:lnTo>
                  <a:lnTo>
                    <a:pt x="0" y="27"/>
                  </a:lnTo>
                  <a:lnTo>
                    <a:pt x="0" y="20"/>
                  </a:lnTo>
                  <a:lnTo>
                    <a:pt x="0" y="14"/>
                  </a:lnTo>
                  <a:lnTo>
                    <a:pt x="0" y="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6" name="Freeform 97">
              <a:extLst>
                <a:ext uri="{FF2B5EF4-FFF2-40B4-BE49-F238E27FC236}">
                  <a16:creationId xmlns:a16="http://schemas.microsoft.com/office/drawing/2014/main" id="{938A8F2C-511A-8BB9-34CD-8AE5D4573B23}"/>
                </a:ext>
              </a:extLst>
            </p:cNvPr>
            <p:cNvSpPr>
              <a:spLocks/>
            </p:cNvSpPr>
            <p:nvPr/>
          </p:nvSpPr>
          <p:spPr bwMode="auto">
            <a:xfrm>
              <a:off x="3332" y="1110"/>
              <a:ext cx="26" cy="38"/>
            </a:xfrm>
            <a:custGeom>
              <a:avLst/>
              <a:gdLst>
                <a:gd name="T0" fmla="*/ 0 w 26"/>
                <a:gd name="T1" fmla="*/ 1 h 38"/>
                <a:gd name="T2" fmla="*/ 0 w 26"/>
                <a:gd name="T3" fmla="*/ 2 h 38"/>
                <a:gd name="T4" fmla="*/ 0 w 26"/>
                <a:gd name="T5" fmla="*/ 2 h 38"/>
                <a:gd name="T6" fmla="*/ 0 w 26"/>
                <a:gd name="T7" fmla="*/ 2 h 38"/>
                <a:gd name="T8" fmla="*/ 0 w 26"/>
                <a:gd name="T9" fmla="*/ 3 h 38"/>
                <a:gd name="T10" fmla="*/ 12 w 26"/>
                <a:gd name="T11" fmla="*/ 38 h 38"/>
                <a:gd name="T12" fmla="*/ 14 w 26"/>
                <a:gd name="T13" fmla="*/ 38 h 38"/>
                <a:gd name="T14" fmla="*/ 18 w 26"/>
                <a:gd name="T15" fmla="*/ 35 h 38"/>
                <a:gd name="T16" fmla="*/ 21 w 26"/>
                <a:gd name="T17" fmla="*/ 34 h 38"/>
                <a:gd name="T18" fmla="*/ 26 w 26"/>
                <a:gd name="T19" fmla="*/ 34 h 38"/>
                <a:gd name="T20" fmla="*/ 2 w 26"/>
                <a:gd name="T21" fmla="*/ 0 h 38"/>
                <a:gd name="T22" fmla="*/ 2 w 26"/>
                <a:gd name="T23" fmla="*/ 0 h 38"/>
                <a:gd name="T24" fmla="*/ 1 w 26"/>
                <a:gd name="T25" fmla="*/ 0 h 38"/>
                <a:gd name="T26" fmla="*/ 1 w 26"/>
                <a:gd name="T27" fmla="*/ 0 h 38"/>
                <a:gd name="T28" fmla="*/ 0 w 26"/>
                <a:gd name="T29" fmla="*/ 1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8"/>
                <a:gd name="T47" fmla="*/ 26 w 2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8">
                  <a:moveTo>
                    <a:pt x="0" y="1"/>
                  </a:moveTo>
                  <a:lnTo>
                    <a:pt x="0" y="2"/>
                  </a:lnTo>
                  <a:lnTo>
                    <a:pt x="0" y="3"/>
                  </a:lnTo>
                  <a:lnTo>
                    <a:pt x="12" y="38"/>
                  </a:lnTo>
                  <a:lnTo>
                    <a:pt x="14" y="38"/>
                  </a:lnTo>
                  <a:lnTo>
                    <a:pt x="18" y="35"/>
                  </a:lnTo>
                  <a:lnTo>
                    <a:pt x="21" y="34"/>
                  </a:lnTo>
                  <a:lnTo>
                    <a:pt x="26" y="34"/>
                  </a:lnTo>
                  <a:lnTo>
                    <a:pt x="2" y="0"/>
                  </a:lnTo>
                  <a:lnTo>
                    <a:pt x="1" y="0"/>
                  </a:lnTo>
                  <a:lnTo>
                    <a:pt x="0"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7" name="Freeform 98">
              <a:extLst>
                <a:ext uri="{FF2B5EF4-FFF2-40B4-BE49-F238E27FC236}">
                  <a16:creationId xmlns:a16="http://schemas.microsoft.com/office/drawing/2014/main" id="{9A3FC308-BF36-F757-EF8A-B4EC9F339F3C}"/>
                </a:ext>
              </a:extLst>
            </p:cNvPr>
            <p:cNvSpPr>
              <a:spLocks/>
            </p:cNvSpPr>
            <p:nvPr/>
          </p:nvSpPr>
          <p:spPr bwMode="auto">
            <a:xfrm>
              <a:off x="3352" y="1285"/>
              <a:ext cx="9" cy="4"/>
            </a:xfrm>
            <a:custGeom>
              <a:avLst/>
              <a:gdLst>
                <a:gd name="T0" fmla="*/ 0 w 9"/>
                <a:gd name="T1" fmla="*/ 2 h 4"/>
                <a:gd name="T2" fmla="*/ 0 w 9"/>
                <a:gd name="T3" fmla="*/ 2 h 4"/>
                <a:gd name="T4" fmla="*/ 1 w 9"/>
                <a:gd name="T5" fmla="*/ 3 h 4"/>
                <a:gd name="T6" fmla="*/ 2 w 9"/>
                <a:gd name="T7" fmla="*/ 4 h 4"/>
                <a:gd name="T8" fmla="*/ 5 w 9"/>
                <a:gd name="T9" fmla="*/ 4 h 4"/>
                <a:gd name="T10" fmla="*/ 6 w 9"/>
                <a:gd name="T11" fmla="*/ 4 h 4"/>
                <a:gd name="T12" fmla="*/ 8 w 9"/>
                <a:gd name="T13" fmla="*/ 4 h 4"/>
                <a:gd name="T14" fmla="*/ 9 w 9"/>
                <a:gd name="T15" fmla="*/ 4 h 4"/>
                <a:gd name="T16" fmla="*/ 9 w 9"/>
                <a:gd name="T17" fmla="*/ 3 h 4"/>
                <a:gd name="T18" fmla="*/ 9 w 9"/>
                <a:gd name="T19" fmla="*/ 2 h 4"/>
                <a:gd name="T20" fmla="*/ 9 w 9"/>
                <a:gd name="T21" fmla="*/ 1 h 4"/>
                <a:gd name="T22" fmla="*/ 7 w 9"/>
                <a:gd name="T23" fmla="*/ 1 h 4"/>
                <a:gd name="T24" fmla="*/ 5 w 9"/>
                <a:gd name="T25" fmla="*/ 0 h 4"/>
                <a:gd name="T26" fmla="*/ 3 w 9"/>
                <a:gd name="T27" fmla="*/ 0 h 4"/>
                <a:gd name="T28" fmla="*/ 1 w 9"/>
                <a:gd name="T29" fmla="*/ 1 h 4"/>
                <a:gd name="T30" fmla="*/ 0 w 9"/>
                <a:gd name="T31" fmla="*/ 1 h 4"/>
                <a:gd name="T32" fmla="*/ 0 w 9"/>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0" y="2"/>
                  </a:moveTo>
                  <a:lnTo>
                    <a:pt x="0" y="2"/>
                  </a:lnTo>
                  <a:lnTo>
                    <a:pt x="1" y="3"/>
                  </a:lnTo>
                  <a:lnTo>
                    <a:pt x="2" y="4"/>
                  </a:lnTo>
                  <a:lnTo>
                    <a:pt x="5" y="4"/>
                  </a:lnTo>
                  <a:lnTo>
                    <a:pt x="6" y="4"/>
                  </a:lnTo>
                  <a:lnTo>
                    <a:pt x="8" y="4"/>
                  </a:lnTo>
                  <a:lnTo>
                    <a:pt x="9" y="4"/>
                  </a:lnTo>
                  <a:lnTo>
                    <a:pt x="9" y="3"/>
                  </a:lnTo>
                  <a:lnTo>
                    <a:pt x="9" y="2"/>
                  </a:lnTo>
                  <a:lnTo>
                    <a:pt x="9" y="1"/>
                  </a:lnTo>
                  <a:lnTo>
                    <a:pt x="7" y="1"/>
                  </a:lnTo>
                  <a:lnTo>
                    <a:pt x="5" y="0"/>
                  </a:lnTo>
                  <a:lnTo>
                    <a:pt x="3" y="0"/>
                  </a:lnTo>
                  <a:lnTo>
                    <a:pt x="1" y="1"/>
                  </a:lnTo>
                  <a:lnTo>
                    <a:pt x="0" y="1"/>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8" name="Freeform 99">
              <a:extLst>
                <a:ext uri="{FF2B5EF4-FFF2-40B4-BE49-F238E27FC236}">
                  <a16:creationId xmlns:a16="http://schemas.microsoft.com/office/drawing/2014/main" id="{E76D502A-DB47-56A8-F608-2929E2E433D8}"/>
                </a:ext>
              </a:extLst>
            </p:cNvPr>
            <p:cNvSpPr>
              <a:spLocks/>
            </p:cNvSpPr>
            <p:nvPr/>
          </p:nvSpPr>
          <p:spPr bwMode="auto">
            <a:xfrm>
              <a:off x="3396" y="1220"/>
              <a:ext cx="58" cy="18"/>
            </a:xfrm>
            <a:custGeom>
              <a:avLst/>
              <a:gdLst>
                <a:gd name="T0" fmla="*/ 26 w 58"/>
                <a:gd name="T1" fmla="*/ 13 h 18"/>
                <a:gd name="T2" fmla="*/ 13 w 58"/>
                <a:gd name="T3" fmla="*/ 12 h 18"/>
                <a:gd name="T4" fmla="*/ 5 w 58"/>
                <a:gd name="T5" fmla="*/ 13 h 18"/>
                <a:gd name="T6" fmla="*/ 1 w 58"/>
                <a:gd name="T7" fmla="*/ 15 h 18"/>
                <a:gd name="T8" fmla="*/ 0 w 58"/>
                <a:gd name="T9" fmla="*/ 16 h 18"/>
                <a:gd name="T10" fmla="*/ 1 w 58"/>
                <a:gd name="T11" fmla="*/ 15 h 18"/>
                <a:gd name="T12" fmla="*/ 5 w 58"/>
                <a:gd name="T13" fmla="*/ 11 h 18"/>
                <a:gd name="T14" fmla="*/ 11 w 58"/>
                <a:gd name="T15" fmla="*/ 7 h 18"/>
                <a:gd name="T16" fmla="*/ 19 w 58"/>
                <a:gd name="T17" fmla="*/ 2 h 18"/>
                <a:gd name="T18" fmla="*/ 27 w 58"/>
                <a:gd name="T19" fmla="*/ 0 h 18"/>
                <a:gd name="T20" fmla="*/ 36 w 58"/>
                <a:gd name="T21" fmla="*/ 1 h 18"/>
                <a:gd name="T22" fmla="*/ 48 w 58"/>
                <a:gd name="T23" fmla="*/ 7 h 18"/>
                <a:gd name="T24" fmla="*/ 58 w 58"/>
                <a:gd name="T25" fmla="*/ 18 h 18"/>
                <a:gd name="T26" fmla="*/ 55 w 58"/>
                <a:gd name="T27" fmla="*/ 18 h 18"/>
                <a:gd name="T28" fmla="*/ 50 w 58"/>
                <a:gd name="T29" fmla="*/ 17 h 18"/>
                <a:gd name="T30" fmla="*/ 40 w 58"/>
                <a:gd name="T31" fmla="*/ 15 h 18"/>
                <a:gd name="T32" fmla="*/ 26 w 58"/>
                <a:gd name="T33" fmla="*/ 1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8"/>
                <a:gd name="T53" fmla="*/ 58 w 5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8">
                  <a:moveTo>
                    <a:pt x="26" y="13"/>
                  </a:moveTo>
                  <a:lnTo>
                    <a:pt x="13" y="12"/>
                  </a:lnTo>
                  <a:lnTo>
                    <a:pt x="5" y="13"/>
                  </a:lnTo>
                  <a:lnTo>
                    <a:pt x="1" y="15"/>
                  </a:lnTo>
                  <a:lnTo>
                    <a:pt x="0" y="16"/>
                  </a:lnTo>
                  <a:lnTo>
                    <a:pt x="1" y="15"/>
                  </a:lnTo>
                  <a:lnTo>
                    <a:pt x="5" y="11"/>
                  </a:lnTo>
                  <a:lnTo>
                    <a:pt x="11" y="7"/>
                  </a:lnTo>
                  <a:lnTo>
                    <a:pt x="19" y="2"/>
                  </a:lnTo>
                  <a:lnTo>
                    <a:pt x="27" y="0"/>
                  </a:lnTo>
                  <a:lnTo>
                    <a:pt x="36" y="1"/>
                  </a:lnTo>
                  <a:lnTo>
                    <a:pt x="48" y="7"/>
                  </a:lnTo>
                  <a:lnTo>
                    <a:pt x="58" y="18"/>
                  </a:lnTo>
                  <a:lnTo>
                    <a:pt x="55" y="18"/>
                  </a:lnTo>
                  <a:lnTo>
                    <a:pt x="50" y="17"/>
                  </a:lnTo>
                  <a:lnTo>
                    <a:pt x="40" y="15"/>
                  </a:lnTo>
                  <a:lnTo>
                    <a:pt x="26" y="13"/>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99" name="Freeform 100">
              <a:extLst>
                <a:ext uri="{FF2B5EF4-FFF2-40B4-BE49-F238E27FC236}">
                  <a16:creationId xmlns:a16="http://schemas.microsoft.com/office/drawing/2014/main" id="{F981441C-C28C-2C96-54B9-C2C5965CF34A}"/>
                </a:ext>
              </a:extLst>
            </p:cNvPr>
            <p:cNvSpPr>
              <a:spLocks/>
            </p:cNvSpPr>
            <p:nvPr/>
          </p:nvSpPr>
          <p:spPr bwMode="auto">
            <a:xfrm>
              <a:off x="3398" y="1218"/>
              <a:ext cx="59" cy="20"/>
            </a:xfrm>
            <a:custGeom>
              <a:avLst/>
              <a:gdLst>
                <a:gd name="T0" fmla="*/ 59 w 59"/>
                <a:gd name="T1" fmla="*/ 20 h 20"/>
                <a:gd name="T2" fmla="*/ 58 w 59"/>
                <a:gd name="T3" fmla="*/ 18 h 20"/>
                <a:gd name="T4" fmla="*/ 56 w 59"/>
                <a:gd name="T5" fmla="*/ 13 h 20"/>
                <a:gd name="T6" fmla="*/ 51 w 59"/>
                <a:gd name="T7" fmla="*/ 8 h 20"/>
                <a:gd name="T8" fmla="*/ 44 w 59"/>
                <a:gd name="T9" fmla="*/ 3 h 20"/>
                <a:gd name="T10" fmla="*/ 37 w 59"/>
                <a:gd name="T11" fmla="*/ 0 h 20"/>
                <a:gd name="T12" fmla="*/ 25 w 59"/>
                <a:gd name="T13" fmla="*/ 0 h 20"/>
                <a:gd name="T14" fmla="*/ 14 w 59"/>
                <a:gd name="T15" fmla="*/ 5 h 20"/>
                <a:gd name="T16" fmla="*/ 0 w 59"/>
                <a:gd name="T17" fmla="*/ 17 h 20"/>
                <a:gd name="T18" fmla="*/ 1 w 59"/>
                <a:gd name="T19" fmla="*/ 15 h 20"/>
                <a:gd name="T20" fmla="*/ 5 w 59"/>
                <a:gd name="T21" fmla="*/ 13 h 20"/>
                <a:gd name="T22" fmla="*/ 11 w 59"/>
                <a:gd name="T23" fmla="*/ 10 h 20"/>
                <a:gd name="T24" fmla="*/ 19 w 59"/>
                <a:gd name="T25" fmla="*/ 7 h 20"/>
                <a:gd name="T26" fmla="*/ 27 w 59"/>
                <a:gd name="T27" fmla="*/ 5 h 20"/>
                <a:gd name="T28" fmla="*/ 36 w 59"/>
                <a:gd name="T29" fmla="*/ 7 h 20"/>
                <a:gd name="T30" fmla="*/ 46 w 59"/>
                <a:gd name="T31" fmla="*/ 11 h 20"/>
                <a:gd name="T32" fmla="*/ 55 w 59"/>
                <a:gd name="T33" fmla="*/ 20 h 20"/>
                <a:gd name="T34" fmla="*/ 59 w 59"/>
                <a:gd name="T35" fmla="*/ 2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20"/>
                <a:gd name="T56" fmla="*/ 59 w 5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20">
                  <a:moveTo>
                    <a:pt x="59" y="20"/>
                  </a:moveTo>
                  <a:lnTo>
                    <a:pt x="58" y="18"/>
                  </a:lnTo>
                  <a:lnTo>
                    <a:pt x="56" y="13"/>
                  </a:lnTo>
                  <a:lnTo>
                    <a:pt x="51" y="8"/>
                  </a:lnTo>
                  <a:lnTo>
                    <a:pt x="44" y="3"/>
                  </a:lnTo>
                  <a:lnTo>
                    <a:pt x="37" y="0"/>
                  </a:lnTo>
                  <a:lnTo>
                    <a:pt x="25" y="0"/>
                  </a:lnTo>
                  <a:lnTo>
                    <a:pt x="14" y="5"/>
                  </a:lnTo>
                  <a:lnTo>
                    <a:pt x="0" y="17"/>
                  </a:lnTo>
                  <a:lnTo>
                    <a:pt x="1" y="15"/>
                  </a:lnTo>
                  <a:lnTo>
                    <a:pt x="5" y="13"/>
                  </a:lnTo>
                  <a:lnTo>
                    <a:pt x="11" y="10"/>
                  </a:lnTo>
                  <a:lnTo>
                    <a:pt x="19" y="7"/>
                  </a:lnTo>
                  <a:lnTo>
                    <a:pt x="27" y="5"/>
                  </a:lnTo>
                  <a:lnTo>
                    <a:pt x="36" y="7"/>
                  </a:lnTo>
                  <a:lnTo>
                    <a:pt x="46" y="11"/>
                  </a:lnTo>
                  <a:lnTo>
                    <a:pt x="55" y="20"/>
                  </a:lnTo>
                  <a:lnTo>
                    <a:pt x="59" y="2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0" name="Freeform 101">
              <a:extLst>
                <a:ext uri="{FF2B5EF4-FFF2-40B4-BE49-F238E27FC236}">
                  <a16:creationId xmlns:a16="http://schemas.microsoft.com/office/drawing/2014/main" id="{B8ADE2F7-DF00-BECF-8413-2BA7DC15606B}"/>
                </a:ext>
              </a:extLst>
            </p:cNvPr>
            <p:cNvSpPr>
              <a:spLocks/>
            </p:cNvSpPr>
            <p:nvPr/>
          </p:nvSpPr>
          <p:spPr bwMode="auto">
            <a:xfrm>
              <a:off x="3313" y="1201"/>
              <a:ext cx="54" cy="29"/>
            </a:xfrm>
            <a:custGeom>
              <a:avLst/>
              <a:gdLst>
                <a:gd name="T0" fmla="*/ 30 w 54"/>
                <a:gd name="T1" fmla="*/ 16 h 29"/>
                <a:gd name="T2" fmla="*/ 42 w 54"/>
                <a:gd name="T3" fmla="*/ 20 h 29"/>
                <a:gd name="T4" fmla="*/ 50 w 54"/>
                <a:gd name="T5" fmla="*/ 25 h 29"/>
                <a:gd name="T6" fmla="*/ 52 w 54"/>
                <a:gd name="T7" fmla="*/ 28 h 29"/>
                <a:gd name="T8" fmla="*/ 54 w 54"/>
                <a:gd name="T9" fmla="*/ 29 h 29"/>
                <a:gd name="T10" fmla="*/ 52 w 54"/>
                <a:gd name="T11" fmla="*/ 27 h 29"/>
                <a:gd name="T12" fmla="*/ 51 w 54"/>
                <a:gd name="T13" fmla="*/ 22 h 29"/>
                <a:gd name="T14" fmla="*/ 48 w 54"/>
                <a:gd name="T15" fmla="*/ 16 h 29"/>
                <a:gd name="T16" fmla="*/ 42 w 54"/>
                <a:gd name="T17" fmla="*/ 9 h 29"/>
                <a:gd name="T18" fmla="*/ 35 w 54"/>
                <a:gd name="T19" fmla="*/ 3 h 29"/>
                <a:gd name="T20" fmla="*/ 26 w 54"/>
                <a:gd name="T21" fmla="*/ 0 h 29"/>
                <a:gd name="T22" fmla="*/ 15 w 54"/>
                <a:gd name="T23" fmla="*/ 0 h 29"/>
                <a:gd name="T24" fmla="*/ 0 w 54"/>
                <a:gd name="T25" fmla="*/ 6 h 29"/>
                <a:gd name="T26" fmla="*/ 2 w 54"/>
                <a:gd name="T27" fmla="*/ 6 h 29"/>
                <a:gd name="T28" fmla="*/ 7 w 54"/>
                <a:gd name="T29" fmla="*/ 8 h 29"/>
                <a:gd name="T30" fmla="*/ 17 w 54"/>
                <a:gd name="T31" fmla="*/ 11 h 29"/>
                <a:gd name="T32" fmla="*/ 30 w 54"/>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29"/>
                <a:gd name="T53" fmla="*/ 54 w 5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29">
                  <a:moveTo>
                    <a:pt x="30" y="16"/>
                  </a:moveTo>
                  <a:lnTo>
                    <a:pt x="42" y="20"/>
                  </a:lnTo>
                  <a:lnTo>
                    <a:pt x="50" y="25"/>
                  </a:lnTo>
                  <a:lnTo>
                    <a:pt x="52" y="28"/>
                  </a:lnTo>
                  <a:lnTo>
                    <a:pt x="54" y="29"/>
                  </a:lnTo>
                  <a:lnTo>
                    <a:pt x="52" y="27"/>
                  </a:lnTo>
                  <a:lnTo>
                    <a:pt x="51" y="22"/>
                  </a:lnTo>
                  <a:lnTo>
                    <a:pt x="48" y="16"/>
                  </a:lnTo>
                  <a:lnTo>
                    <a:pt x="42" y="9"/>
                  </a:lnTo>
                  <a:lnTo>
                    <a:pt x="35" y="3"/>
                  </a:lnTo>
                  <a:lnTo>
                    <a:pt x="26" y="0"/>
                  </a:lnTo>
                  <a:lnTo>
                    <a:pt x="15" y="0"/>
                  </a:lnTo>
                  <a:lnTo>
                    <a:pt x="0" y="6"/>
                  </a:lnTo>
                  <a:lnTo>
                    <a:pt x="2" y="6"/>
                  </a:lnTo>
                  <a:lnTo>
                    <a:pt x="7" y="8"/>
                  </a:lnTo>
                  <a:lnTo>
                    <a:pt x="17" y="11"/>
                  </a:lnTo>
                  <a:lnTo>
                    <a:pt x="30" y="16"/>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1" name="Freeform 102">
              <a:extLst>
                <a:ext uri="{FF2B5EF4-FFF2-40B4-BE49-F238E27FC236}">
                  <a16:creationId xmlns:a16="http://schemas.microsoft.com/office/drawing/2014/main" id="{D39F1FC0-29F8-A023-E21C-C337C38216C5}"/>
                </a:ext>
              </a:extLst>
            </p:cNvPr>
            <p:cNvSpPr>
              <a:spLocks/>
            </p:cNvSpPr>
            <p:nvPr/>
          </p:nvSpPr>
          <p:spPr bwMode="auto">
            <a:xfrm>
              <a:off x="3311" y="1196"/>
              <a:ext cx="54" cy="32"/>
            </a:xfrm>
            <a:custGeom>
              <a:avLst/>
              <a:gdLst>
                <a:gd name="T0" fmla="*/ 0 w 54"/>
                <a:gd name="T1" fmla="*/ 8 h 32"/>
                <a:gd name="T2" fmla="*/ 2 w 54"/>
                <a:gd name="T3" fmla="*/ 7 h 32"/>
                <a:gd name="T4" fmla="*/ 6 w 54"/>
                <a:gd name="T5" fmla="*/ 4 h 32"/>
                <a:gd name="T6" fmla="*/ 12 w 54"/>
                <a:gd name="T7" fmla="*/ 2 h 32"/>
                <a:gd name="T8" fmla="*/ 21 w 54"/>
                <a:gd name="T9" fmla="*/ 0 h 32"/>
                <a:gd name="T10" fmla="*/ 29 w 54"/>
                <a:gd name="T11" fmla="*/ 1 h 32"/>
                <a:gd name="T12" fmla="*/ 38 w 54"/>
                <a:gd name="T13" fmla="*/ 6 h 32"/>
                <a:gd name="T14" fmla="*/ 47 w 54"/>
                <a:gd name="T15" fmla="*/ 16 h 32"/>
                <a:gd name="T16" fmla="*/ 54 w 54"/>
                <a:gd name="T17" fmla="*/ 32 h 32"/>
                <a:gd name="T18" fmla="*/ 53 w 54"/>
                <a:gd name="T19" fmla="*/ 31 h 32"/>
                <a:gd name="T20" fmla="*/ 51 w 54"/>
                <a:gd name="T21" fmla="*/ 26 h 32"/>
                <a:gd name="T22" fmla="*/ 48 w 54"/>
                <a:gd name="T23" fmla="*/ 21 h 32"/>
                <a:gd name="T24" fmla="*/ 42 w 54"/>
                <a:gd name="T25" fmla="*/ 15 h 32"/>
                <a:gd name="T26" fmla="*/ 34 w 54"/>
                <a:gd name="T27" fmla="*/ 10 h 32"/>
                <a:gd name="T28" fmla="*/ 25 w 54"/>
                <a:gd name="T29" fmla="*/ 7 h 32"/>
                <a:gd name="T30" fmla="*/ 15 w 54"/>
                <a:gd name="T31" fmla="*/ 7 h 32"/>
                <a:gd name="T32" fmla="*/ 3 w 54"/>
                <a:gd name="T33" fmla="*/ 11 h 32"/>
                <a:gd name="T34" fmla="*/ 0 w 54"/>
                <a:gd name="T35" fmla="*/ 8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32"/>
                <a:gd name="T56" fmla="*/ 54 w 54"/>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32">
                  <a:moveTo>
                    <a:pt x="0" y="8"/>
                  </a:moveTo>
                  <a:lnTo>
                    <a:pt x="2" y="7"/>
                  </a:lnTo>
                  <a:lnTo>
                    <a:pt x="6" y="4"/>
                  </a:lnTo>
                  <a:lnTo>
                    <a:pt x="12" y="2"/>
                  </a:lnTo>
                  <a:lnTo>
                    <a:pt x="21" y="0"/>
                  </a:lnTo>
                  <a:lnTo>
                    <a:pt x="29" y="1"/>
                  </a:lnTo>
                  <a:lnTo>
                    <a:pt x="38" y="6"/>
                  </a:lnTo>
                  <a:lnTo>
                    <a:pt x="47" y="16"/>
                  </a:lnTo>
                  <a:lnTo>
                    <a:pt x="54" y="32"/>
                  </a:lnTo>
                  <a:lnTo>
                    <a:pt x="53" y="31"/>
                  </a:lnTo>
                  <a:lnTo>
                    <a:pt x="51" y="26"/>
                  </a:lnTo>
                  <a:lnTo>
                    <a:pt x="48" y="21"/>
                  </a:lnTo>
                  <a:lnTo>
                    <a:pt x="42" y="15"/>
                  </a:lnTo>
                  <a:lnTo>
                    <a:pt x="34" y="10"/>
                  </a:lnTo>
                  <a:lnTo>
                    <a:pt x="25" y="7"/>
                  </a:lnTo>
                  <a:lnTo>
                    <a:pt x="15" y="7"/>
                  </a:lnTo>
                  <a:lnTo>
                    <a:pt x="3" y="11"/>
                  </a:lnTo>
                  <a:lnTo>
                    <a:pt x="0"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2" name="Freeform 103">
              <a:extLst>
                <a:ext uri="{FF2B5EF4-FFF2-40B4-BE49-F238E27FC236}">
                  <a16:creationId xmlns:a16="http://schemas.microsoft.com/office/drawing/2014/main" id="{DDA522D9-9B0A-F3BA-9C49-BE6D28DF0947}"/>
                </a:ext>
              </a:extLst>
            </p:cNvPr>
            <p:cNvSpPr>
              <a:spLocks/>
            </p:cNvSpPr>
            <p:nvPr/>
          </p:nvSpPr>
          <p:spPr bwMode="auto">
            <a:xfrm>
              <a:off x="3307" y="1197"/>
              <a:ext cx="60" cy="33"/>
            </a:xfrm>
            <a:custGeom>
              <a:avLst/>
              <a:gdLst>
                <a:gd name="T0" fmla="*/ 60 w 60"/>
                <a:gd name="T1" fmla="*/ 33 h 33"/>
                <a:gd name="T2" fmla="*/ 60 w 60"/>
                <a:gd name="T3" fmla="*/ 32 h 33"/>
                <a:gd name="T4" fmla="*/ 57 w 60"/>
                <a:gd name="T5" fmla="*/ 30 h 33"/>
                <a:gd name="T6" fmla="*/ 55 w 60"/>
                <a:gd name="T7" fmla="*/ 26 h 33"/>
                <a:gd name="T8" fmla="*/ 51 w 60"/>
                <a:gd name="T9" fmla="*/ 23 h 33"/>
                <a:gd name="T10" fmla="*/ 45 w 60"/>
                <a:gd name="T11" fmla="*/ 19 h 33"/>
                <a:gd name="T12" fmla="*/ 37 w 60"/>
                <a:gd name="T13" fmla="*/ 15 h 33"/>
                <a:gd name="T14" fmla="*/ 27 w 60"/>
                <a:gd name="T15" fmla="*/ 11 h 33"/>
                <a:gd name="T16" fmla="*/ 15 w 60"/>
                <a:gd name="T17" fmla="*/ 9 h 33"/>
                <a:gd name="T18" fmla="*/ 7 w 60"/>
                <a:gd name="T19" fmla="*/ 6 h 33"/>
                <a:gd name="T20" fmla="*/ 3 w 60"/>
                <a:gd name="T21" fmla="*/ 3 h 33"/>
                <a:gd name="T22" fmla="*/ 0 w 60"/>
                <a:gd name="T23" fmla="*/ 1 h 33"/>
                <a:gd name="T24" fmla="*/ 0 w 60"/>
                <a:gd name="T25" fmla="*/ 0 h 33"/>
                <a:gd name="T26" fmla="*/ 0 w 60"/>
                <a:gd name="T27" fmla="*/ 3 h 33"/>
                <a:gd name="T28" fmla="*/ 0 w 60"/>
                <a:gd name="T29" fmla="*/ 10 h 33"/>
                <a:gd name="T30" fmla="*/ 5 w 60"/>
                <a:gd name="T31" fmla="*/ 16 h 33"/>
                <a:gd name="T32" fmla="*/ 16 w 60"/>
                <a:gd name="T33" fmla="*/ 18 h 33"/>
                <a:gd name="T34" fmla="*/ 24 w 60"/>
                <a:gd name="T35" fmla="*/ 16 h 33"/>
                <a:gd name="T36" fmla="*/ 33 w 60"/>
                <a:gd name="T37" fmla="*/ 18 h 33"/>
                <a:gd name="T38" fmla="*/ 39 w 60"/>
                <a:gd name="T39" fmla="*/ 21 h 33"/>
                <a:gd name="T40" fmla="*/ 46 w 60"/>
                <a:gd name="T41" fmla="*/ 23 h 33"/>
                <a:gd name="T42" fmla="*/ 52 w 60"/>
                <a:gd name="T43" fmla="*/ 28 h 33"/>
                <a:gd name="T44" fmla="*/ 56 w 60"/>
                <a:gd name="T45" fmla="*/ 30 h 33"/>
                <a:gd name="T46" fmla="*/ 58 w 60"/>
                <a:gd name="T47" fmla="*/ 32 h 33"/>
                <a:gd name="T48" fmla="*/ 60 w 60"/>
                <a:gd name="T49" fmla="*/ 33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33"/>
                <a:gd name="T77" fmla="*/ 60 w 60"/>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33">
                  <a:moveTo>
                    <a:pt x="60" y="33"/>
                  </a:moveTo>
                  <a:lnTo>
                    <a:pt x="60" y="32"/>
                  </a:lnTo>
                  <a:lnTo>
                    <a:pt x="57" y="30"/>
                  </a:lnTo>
                  <a:lnTo>
                    <a:pt x="55" y="26"/>
                  </a:lnTo>
                  <a:lnTo>
                    <a:pt x="51" y="23"/>
                  </a:lnTo>
                  <a:lnTo>
                    <a:pt x="45" y="19"/>
                  </a:lnTo>
                  <a:lnTo>
                    <a:pt x="37" y="15"/>
                  </a:lnTo>
                  <a:lnTo>
                    <a:pt x="27" y="11"/>
                  </a:lnTo>
                  <a:lnTo>
                    <a:pt x="15" y="9"/>
                  </a:lnTo>
                  <a:lnTo>
                    <a:pt x="7" y="6"/>
                  </a:lnTo>
                  <a:lnTo>
                    <a:pt x="3" y="3"/>
                  </a:lnTo>
                  <a:lnTo>
                    <a:pt x="0" y="1"/>
                  </a:lnTo>
                  <a:lnTo>
                    <a:pt x="0" y="0"/>
                  </a:lnTo>
                  <a:lnTo>
                    <a:pt x="0" y="3"/>
                  </a:lnTo>
                  <a:lnTo>
                    <a:pt x="0" y="10"/>
                  </a:lnTo>
                  <a:lnTo>
                    <a:pt x="5" y="16"/>
                  </a:lnTo>
                  <a:lnTo>
                    <a:pt x="16" y="18"/>
                  </a:lnTo>
                  <a:lnTo>
                    <a:pt x="24" y="16"/>
                  </a:lnTo>
                  <a:lnTo>
                    <a:pt x="33" y="18"/>
                  </a:lnTo>
                  <a:lnTo>
                    <a:pt x="39" y="21"/>
                  </a:lnTo>
                  <a:lnTo>
                    <a:pt x="46" y="23"/>
                  </a:lnTo>
                  <a:lnTo>
                    <a:pt x="52" y="28"/>
                  </a:lnTo>
                  <a:lnTo>
                    <a:pt x="56" y="30"/>
                  </a:lnTo>
                  <a:lnTo>
                    <a:pt x="58" y="32"/>
                  </a:lnTo>
                  <a:lnTo>
                    <a:pt x="6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3" name="Freeform 104">
              <a:extLst>
                <a:ext uri="{FF2B5EF4-FFF2-40B4-BE49-F238E27FC236}">
                  <a16:creationId xmlns:a16="http://schemas.microsoft.com/office/drawing/2014/main" id="{258722F4-5AAA-DD5B-AA9F-75A46388C167}"/>
                </a:ext>
              </a:extLst>
            </p:cNvPr>
            <p:cNvSpPr>
              <a:spLocks/>
            </p:cNvSpPr>
            <p:nvPr/>
          </p:nvSpPr>
          <p:spPr bwMode="auto">
            <a:xfrm>
              <a:off x="3377" y="1132"/>
              <a:ext cx="96" cy="173"/>
            </a:xfrm>
            <a:custGeom>
              <a:avLst/>
              <a:gdLst>
                <a:gd name="T0" fmla="*/ 0 w 96"/>
                <a:gd name="T1" fmla="*/ 9 h 173"/>
                <a:gd name="T2" fmla="*/ 3 w 96"/>
                <a:gd name="T3" fmla="*/ 10 h 173"/>
                <a:gd name="T4" fmla="*/ 12 w 96"/>
                <a:gd name="T5" fmla="*/ 14 h 173"/>
                <a:gd name="T6" fmla="*/ 24 w 96"/>
                <a:gd name="T7" fmla="*/ 22 h 173"/>
                <a:gd name="T8" fmla="*/ 39 w 96"/>
                <a:gd name="T9" fmla="*/ 37 h 173"/>
                <a:gd name="T10" fmla="*/ 52 w 96"/>
                <a:gd name="T11" fmla="*/ 57 h 173"/>
                <a:gd name="T12" fmla="*/ 65 w 96"/>
                <a:gd name="T13" fmla="*/ 86 h 173"/>
                <a:gd name="T14" fmla="*/ 76 w 96"/>
                <a:gd name="T15" fmla="*/ 124 h 173"/>
                <a:gd name="T16" fmla="*/ 80 w 96"/>
                <a:gd name="T17" fmla="*/ 173 h 173"/>
                <a:gd name="T18" fmla="*/ 81 w 96"/>
                <a:gd name="T19" fmla="*/ 172 h 173"/>
                <a:gd name="T20" fmla="*/ 84 w 96"/>
                <a:gd name="T21" fmla="*/ 168 h 173"/>
                <a:gd name="T22" fmla="*/ 89 w 96"/>
                <a:gd name="T23" fmla="*/ 161 h 173"/>
                <a:gd name="T24" fmla="*/ 93 w 96"/>
                <a:gd name="T25" fmla="*/ 151 h 173"/>
                <a:gd name="T26" fmla="*/ 96 w 96"/>
                <a:gd name="T27" fmla="*/ 136 h 173"/>
                <a:gd name="T28" fmla="*/ 94 w 96"/>
                <a:gd name="T29" fmla="*/ 118 h 173"/>
                <a:gd name="T30" fmla="*/ 89 w 96"/>
                <a:gd name="T31" fmla="*/ 95 h 173"/>
                <a:gd name="T32" fmla="*/ 78 w 96"/>
                <a:gd name="T33" fmla="*/ 66 h 173"/>
                <a:gd name="T34" fmla="*/ 68 w 96"/>
                <a:gd name="T35" fmla="*/ 47 h 173"/>
                <a:gd name="T36" fmla="*/ 59 w 96"/>
                <a:gd name="T37" fmla="*/ 30 h 173"/>
                <a:gd name="T38" fmla="*/ 48 w 96"/>
                <a:gd name="T39" fmla="*/ 18 h 173"/>
                <a:gd name="T40" fmla="*/ 38 w 96"/>
                <a:gd name="T41" fmla="*/ 8 h 173"/>
                <a:gd name="T42" fmla="*/ 28 w 96"/>
                <a:gd name="T43" fmla="*/ 2 h 173"/>
                <a:gd name="T44" fmla="*/ 17 w 96"/>
                <a:gd name="T45" fmla="*/ 0 h 173"/>
                <a:gd name="T46" fmla="*/ 9 w 96"/>
                <a:gd name="T47" fmla="*/ 2 h 173"/>
                <a:gd name="T48" fmla="*/ 0 w 96"/>
                <a:gd name="T49" fmla="*/ 9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3"/>
                <a:gd name="T77" fmla="*/ 96 w 96"/>
                <a:gd name="T78" fmla="*/ 173 h 1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3">
                  <a:moveTo>
                    <a:pt x="0" y="9"/>
                  </a:moveTo>
                  <a:lnTo>
                    <a:pt x="3" y="10"/>
                  </a:lnTo>
                  <a:lnTo>
                    <a:pt x="12" y="14"/>
                  </a:lnTo>
                  <a:lnTo>
                    <a:pt x="24" y="22"/>
                  </a:lnTo>
                  <a:lnTo>
                    <a:pt x="39" y="37"/>
                  </a:lnTo>
                  <a:lnTo>
                    <a:pt x="52" y="57"/>
                  </a:lnTo>
                  <a:lnTo>
                    <a:pt x="65" y="86"/>
                  </a:lnTo>
                  <a:lnTo>
                    <a:pt x="76" y="124"/>
                  </a:lnTo>
                  <a:lnTo>
                    <a:pt x="80" y="173"/>
                  </a:lnTo>
                  <a:lnTo>
                    <a:pt x="81" y="172"/>
                  </a:lnTo>
                  <a:lnTo>
                    <a:pt x="84" y="168"/>
                  </a:lnTo>
                  <a:lnTo>
                    <a:pt x="89" y="161"/>
                  </a:lnTo>
                  <a:lnTo>
                    <a:pt x="93" y="151"/>
                  </a:lnTo>
                  <a:lnTo>
                    <a:pt x="96" y="136"/>
                  </a:lnTo>
                  <a:lnTo>
                    <a:pt x="94" y="118"/>
                  </a:lnTo>
                  <a:lnTo>
                    <a:pt x="89" y="95"/>
                  </a:lnTo>
                  <a:lnTo>
                    <a:pt x="78" y="66"/>
                  </a:lnTo>
                  <a:lnTo>
                    <a:pt x="68" y="47"/>
                  </a:lnTo>
                  <a:lnTo>
                    <a:pt x="59" y="30"/>
                  </a:lnTo>
                  <a:lnTo>
                    <a:pt x="48" y="18"/>
                  </a:lnTo>
                  <a:lnTo>
                    <a:pt x="38" y="8"/>
                  </a:lnTo>
                  <a:lnTo>
                    <a:pt x="28" y="2"/>
                  </a:lnTo>
                  <a:lnTo>
                    <a:pt x="17" y="0"/>
                  </a:lnTo>
                  <a:lnTo>
                    <a:pt x="9" y="2"/>
                  </a:lnTo>
                  <a:lnTo>
                    <a:pt x="0" y="9"/>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4" name="Freeform 105">
              <a:extLst>
                <a:ext uri="{FF2B5EF4-FFF2-40B4-BE49-F238E27FC236}">
                  <a16:creationId xmlns:a16="http://schemas.microsoft.com/office/drawing/2014/main" id="{057CE453-005F-55D4-4117-10C257B3C813}"/>
                </a:ext>
              </a:extLst>
            </p:cNvPr>
            <p:cNvSpPr>
              <a:spLocks/>
            </p:cNvSpPr>
            <p:nvPr/>
          </p:nvSpPr>
          <p:spPr bwMode="auto">
            <a:xfrm>
              <a:off x="3339" y="1115"/>
              <a:ext cx="136" cy="160"/>
            </a:xfrm>
            <a:custGeom>
              <a:avLst/>
              <a:gdLst>
                <a:gd name="T0" fmla="*/ 1 w 136"/>
                <a:gd name="T1" fmla="*/ 8 h 160"/>
                <a:gd name="T2" fmla="*/ 0 w 136"/>
                <a:gd name="T3" fmla="*/ 8 h 160"/>
                <a:gd name="T4" fmla="*/ 0 w 136"/>
                <a:gd name="T5" fmla="*/ 7 h 160"/>
                <a:gd name="T6" fmla="*/ 0 w 136"/>
                <a:gd name="T7" fmla="*/ 7 h 160"/>
                <a:gd name="T8" fmla="*/ 0 w 136"/>
                <a:gd name="T9" fmla="*/ 6 h 160"/>
                <a:gd name="T10" fmla="*/ 0 w 136"/>
                <a:gd name="T11" fmla="*/ 5 h 160"/>
                <a:gd name="T12" fmla="*/ 0 w 136"/>
                <a:gd name="T13" fmla="*/ 4 h 160"/>
                <a:gd name="T14" fmla="*/ 0 w 136"/>
                <a:gd name="T15" fmla="*/ 4 h 160"/>
                <a:gd name="T16" fmla="*/ 1 w 136"/>
                <a:gd name="T17" fmla="*/ 2 h 160"/>
                <a:gd name="T18" fmla="*/ 20 w 136"/>
                <a:gd name="T19" fmla="*/ 0 h 160"/>
                <a:gd name="T20" fmla="*/ 38 w 136"/>
                <a:gd name="T21" fmla="*/ 0 h 160"/>
                <a:gd name="T22" fmla="*/ 53 w 136"/>
                <a:gd name="T23" fmla="*/ 4 h 160"/>
                <a:gd name="T24" fmla="*/ 69 w 136"/>
                <a:gd name="T25" fmla="*/ 9 h 160"/>
                <a:gd name="T26" fmla="*/ 82 w 136"/>
                <a:gd name="T27" fmla="*/ 18 h 160"/>
                <a:gd name="T28" fmla="*/ 95 w 136"/>
                <a:gd name="T29" fmla="*/ 30 h 160"/>
                <a:gd name="T30" fmla="*/ 106 w 136"/>
                <a:gd name="T31" fmla="*/ 45 h 160"/>
                <a:gd name="T32" fmla="*/ 115 w 136"/>
                <a:gd name="T33" fmla="*/ 63 h 160"/>
                <a:gd name="T34" fmla="*/ 122 w 136"/>
                <a:gd name="T35" fmla="*/ 84 h 160"/>
                <a:gd name="T36" fmla="*/ 128 w 136"/>
                <a:gd name="T37" fmla="*/ 106 h 160"/>
                <a:gd name="T38" fmla="*/ 132 w 136"/>
                <a:gd name="T39" fmla="*/ 131 h 160"/>
                <a:gd name="T40" fmla="*/ 136 w 136"/>
                <a:gd name="T41" fmla="*/ 156 h 160"/>
                <a:gd name="T42" fmla="*/ 135 w 136"/>
                <a:gd name="T43" fmla="*/ 158 h 160"/>
                <a:gd name="T44" fmla="*/ 135 w 136"/>
                <a:gd name="T45" fmla="*/ 158 h 160"/>
                <a:gd name="T46" fmla="*/ 134 w 136"/>
                <a:gd name="T47" fmla="*/ 159 h 160"/>
                <a:gd name="T48" fmla="*/ 134 w 136"/>
                <a:gd name="T49" fmla="*/ 160 h 160"/>
                <a:gd name="T50" fmla="*/ 130 w 136"/>
                <a:gd name="T51" fmla="*/ 134 h 160"/>
                <a:gd name="T52" fmla="*/ 126 w 136"/>
                <a:gd name="T53" fmla="*/ 110 h 160"/>
                <a:gd name="T54" fmla="*/ 120 w 136"/>
                <a:gd name="T55" fmla="*/ 87 h 160"/>
                <a:gd name="T56" fmla="*/ 112 w 136"/>
                <a:gd name="T57" fmla="*/ 66 h 160"/>
                <a:gd name="T58" fmla="*/ 103 w 136"/>
                <a:gd name="T59" fmla="*/ 48 h 160"/>
                <a:gd name="T60" fmla="*/ 92 w 136"/>
                <a:gd name="T61" fmla="*/ 34 h 160"/>
                <a:gd name="T62" fmla="*/ 81 w 136"/>
                <a:gd name="T63" fmla="*/ 22 h 160"/>
                <a:gd name="T64" fmla="*/ 68 w 136"/>
                <a:gd name="T65" fmla="*/ 14 h 160"/>
                <a:gd name="T66" fmla="*/ 53 w 136"/>
                <a:gd name="T67" fmla="*/ 8 h 160"/>
                <a:gd name="T68" fmla="*/ 36 w 136"/>
                <a:gd name="T69" fmla="*/ 6 h 160"/>
                <a:gd name="T70" fmla="*/ 20 w 136"/>
                <a:gd name="T71" fmla="*/ 6 h 160"/>
                <a:gd name="T72" fmla="*/ 1 w 136"/>
                <a:gd name="T73" fmla="*/ 8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160"/>
                <a:gd name="T113" fmla="*/ 136 w 136"/>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160">
                  <a:moveTo>
                    <a:pt x="1" y="8"/>
                  </a:moveTo>
                  <a:lnTo>
                    <a:pt x="0" y="8"/>
                  </a:lnTo>
                  <a:lnTo>
                    <a:pt x="0" y="7"/>
                  </a:lnTo>
                  <a:lnTo>
                    <a:pt x="0" y="6"/>
                  </a:lnTo>
                  <a:lnTo>
                    <a:pt x="0" y="5"/>
                  </a:lnTo>
                  <a:lnTo>
                    <a:pt x="0" y="4"/>
                  </a:lnTo>
                  <a:lnTo>
                    <a:pt x="1" y="2"/>
                  </a:lnTo>
                  <a:lnTo>
                    <a:pt x="20" y="0"/>
                  </a:lnTo>
                  <a:lnTo>
                    <a:pt x="38" y="0"/>
                  </a:lnTo>
                  <a:lnTo>
                    <a:pt x="53" y="4"/>
                  </a:lnTo>
                  <a:lnTo>
                    <a:pt x="69" y="9"/>
                  </a:lnTo>
                  <a:lnTo>
                    <a:pt x="82" y="18"/>
                  </a:lnTo>
                  <a:lnTo>
                    <a:pt x="95" y="30"/>
                  </a:lnTo>
                  <a:lnTo>
                    <a:pt x="106" y="45"/>
                  </a:lnTo>
                  <a:lnTo>
                    <a:pt x="115" y="63"/>
                  </a:lnTo>
                  <a:lnTo>
                    <a:pt x="122" y="84"/>
                  </a:lnTo>
                  <a:lnTo>
                    <a:pt x="128" y="106"/>
                  </a:lnTo>
                  <a:lnTo>
                    <a:pt x="132" y="131"/>
                  </a:lnTo>
                  <a:lnTo>
                    <a:pt x="136" y="156"/>
                  </a:lnTo>
                  <a:lnTo>
                    <a:pt x="135" y="158"/>
                  </a:lnTo>
                  <a:lnTo>
                    <a:pt x="134" y="159"/>
                  </a:lnTo>
                  <a:lnTo>
                    <a:pt x="134" y="160"/>
                  </a:lnTo>
                  <a:lnTo>
                    <a:pt x="130" y="134"/>
                  </a:lnTo>
                  <a:lnTo>
                    <a:pt x="126" y="110"/>
                  </a:lnTo>
                  <a:lnTo>
                    <a:pt x="120" y="87"/>
                  </a:lnTo>
                  <a:lnTo>
                    <a:pt x="112" y="66"/>
                  </a:lnTo>
                  <a:lnTo>
                    <a:pt x="103" y="48"/>
                  </a:lnTo>
                  <a:lnTo>
                    <a:pt x="92" y="34"/>
                  </a:lnTo>
                  <a:lnTo>
                    <a:pt x="81" y="22"/>
                  </a:lnTo>
                  <a:lnTo>
                    <a:pt x="68" y="14"/>
                  </a:lnTo>
                  <a:lnTo>
                    <a:pt x="53" y="8"/>
                  </a:lnTo>
                  <a:lnTo>
                    <a:pt x="36" y="6"/>
                  </a:lnTo>
                  <a:lnTo>
                    <a:pt x="20" y="6"/>
                  </a:lnTo>
                  <a:lnTo>
                    <a:pt x="1" y="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5" name="Freeform 106">
              <a:extLst>
                <a:ext uri="{FF2B5EF4-FFF2-40B4-BE49-F238E27FC236}">
                  <a16:creationId xmlns:a16="http://schemas.microsoft.com/office/drawing/2014/main" id="{7A94416F-CF13-A96E-4964-E799049B5CAA}"/>
                </a:ext>
              </a:extLst>
            </p:cNvPr>
            <p:cNvSpPr>
              <a:spLocks/>
            </p:cNvSpPr>
            <p:nvPr/>
          </p:nvSpPr>
          <p:spPr bwMode="auto">
            <a:xfrm>
              <a:off x="3336" y="1107"/>
              <a:ext cx="146" cy="161"/>
            </a:xfrm>
            <a:custGeom>
              <a:avLst/>
              <a:gdLst>
                <a:gd name="T0" fmla="*/ 2 w 146"/>
                <a:gd name="T1" fmla="*/ 10 h 161"/>
                <a:gd name="T2" fmla="*/ 0 w 146"/>
                <a:gd name="T3" fmla="*/ 10 h 161"/>
                <a:gd name="T4" fmla="*/ 0 w 146"/>
                <a:gd name="T5" fmla="*/ 9 h 161"/>
                <a:gd name="T6" fmla="*/ 0 w 146"/>
                <a:gd name="T7" fmla="*/ 9 h 161"/>
                <a:gd name="T8" fmla="*/ 0 w 146"/>
                <a:gd name="T9" fmla="*/ 8 h 161"/>
                <a:gd name="T10" fmla="*/ 0 w 146"/>
                <a:gd name="T11" fmla="*/ 7 h 161"/>
                <a:gd name="T12" fmla="*/ 0 w 146"/>
                <a:gd name="T13" fmla="*/ 6 h 161"/>
                <a:gd name="T14" fmla="*/ 0 w 146"/>
                <a:gd name="T15" fmla="*/ 6 h 161"/>
                <a:gd name="T16" fmla="*/ 2 w 146"/>
                <a:gd name="T17" fmla="*/ 5 h 161"/>
                <a:gd name="T18" fmla="*/ 19 w 146"/>
                <a:gd name="T19" fmla="*/ 0 h 161"/>
                <a:gd name="T20" fmla="*/ 36 w 146"/>
                <a:gd name="T21" fmla="*/ 0 h 161"/>
                <a:gd name="T22" fmla="*/ 53 w 146"/>
                <a:gd name="T23" fmla="*/ 3 h 161"/>
                <a:gd name="T24" fmla="*/ 67 w 146"/>
                <a:gd name="T25" fmla="*/ 7 h 161"/>
                <a:gd name="T26" fmla="*/ 81 w 146"/>
                <a:gd name="T27" fmla="*/ 15 h 161"/>
                <a:gd name="T28" fmla="*/ 94 w 146"/>
                <a:gd name="T29" fmla="*/ 26 h 161"/>
                <a:gd name="T30" fmla="*/ 105 w 146"/>
                <a:gd name="T31" fmla="*/ 41 h 161"/>
                <a:gd name="T32" fmla="*/ 115 w 146"/>
                <a:gd name="T33" fmla="*/ 57 h 161"/>
                <a:gd name="T34" fmla="*/ 125 w 146"/>
                <a:gd name="T35" fmla="*/ 81 h 161"/>
                <a:gd name="T36" fmla="*/ 134 w 146"/>
                <a:gd name="T37" fmla="*/ 105 h 161"/>
                <a:gd name="T38" fmla="*/ 141 w 146"/>
                <a:gd name="T39" fmla="*/ 132 h 161"/>
                <a:gd name="T40" fmla="*/ 146 w 146"/>
                <a:gd name="T41" fmla="*/ 160 h 161"/>
                <a:gd name="T42" fmla="*/ 144 w 146"/>
                <a:gd name="T43" fmla="*/ 161 h 161"/>
                <a:gd name="T44" fmla="*/ 144 w 146"/>
                <a:gd name="T45" fmla="*/ 161 h 161"/>
                <a:gd name="T46" fmla="*/ 144 w 146"/>
                <a:gd name="T47" fmla="*/ 161 h 161"/>
                <a:gd name="T48" fmla="*/ 143 w 146"/>
                <a:gd name="T49" fmla="*/ 161 h 161"/>
                <a:gd name="T50" fmla="*/ 139 w 146"/>
                <a:gd name="T51" fmla="*/ 134 h 161"/>
                <a:gd name="T52" fmla="*/ 132 w 146"/>
                <a:gd name="T53" fmla="*/ 108 h 161"/>
                <a:gd name="T54" fmla="*/ 123 w 146"/>
                <a:gd name="T55" fmla="*/ 83 h 161"/>
                <a:gd name="T56" fmla="*/ 113 w 146"/>
                <a:gd name="T57" fmla="*/ 62 h 161"/>
                <a:gd name="T58" fmla="*/ 103 w 146"/>
                <a:gd name="T59" fmla="*/ 45 h 161"/>
                <a:gd name="T60" fmla="*/ 92 w 146"/>
                <a:gd name="T61" fmla="*/ 32 h 161"/>
                <a:gd name="T62" fmla="*/ 80 w 146"/>
                <a:gd name="T63" fmla="*/ 20 h 161"/>
                <a:gd name="T64" fmla="*/ 66 w 146"/>
                <a:gd name="T65" fmla="*/ 13 h 161"/>
                <a:gd name="T66" fmla="*/ 52 w 146"/>
                <a:gd name="T67" fmla="*/ 8 h 161"/>
                <a:gd name="T68" fmla="*/ 36 w 146"/>
                <a:gd name="T69" fmla="*/ 6 h 161"/>
                <a:gd name="T70" fmla="*/ 19 w 146"/>
                <a:gd name="T71" fmla="*/ 6 h 161"/>
                <a:gd name="T72" fmla="*/ 2 w 146"/>
                <a:gd name="T73" fmla="*/ 1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161"/>
                <a:gd name="T113" fmla="*/ 146 w 14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161">
                  <a:moveTo>
                    <a:pt x="2" y="10"/>
                  </a:moveTo>
                  <a:lnTo>
                    <a:pt x="0" y="10"/>
                  </a:lnTo>
                  <a:lnTo>
                    <a:pt x="0" y="9"/>
                  </a:lnTo>
                  <a:lnTo>
                    <a:pt x="0" y="8"/>
                  </a:lnTo>
                  <a:lnTo>
                    <a:pt x="0" y="7"/>
                  </a:lnTo>
                  <a:lnTo>
                    <a:pt x="0" y="6"/>
                  </a:lnTo>
                  <a:lnTo>
                    <a:pt x="2" y="5"/>
                  </a:lnTo>
                  <a:lnTo>
                    <a:pt x="19" y="0"/>
                  </a:lnTo>
                  <a:lnTo>
                    <a:pt x="36" y="0"/>
                  </a:lnTo>
                  <a:lnTo>
                    <a:pt x="53" y="3"/>
                  </a:lnTo>
                  <a:lnTo>
                    <a:pt x="67" y="7"/>
                  </a:lnTo>
                  <a:lnTo>
                    <a:pt x="81" y="15"/>
                  </a:lnTo>
                  <a:lnTo>
                    <a:pt x="94" y="26"/>
                  </a:lnTo>
                  <a:lnTo>
                    <a:pt x="105" y="41"/>
                  </a:lnTo>
                  <a:lnTo>
                    <a:pt x="115" y="57"/>
                  </a:lnTo>
                  <a:lnTo>
                    <a:pt x="125" y="81"/>
                  </a:lnTo>
                  <a:lnTo>
                    <a:pt x="134" y="105"/>
                  </a:lnTo>
                  <a:lnTo>
                    <a:pt x="141" y="132"/>
                  </a:lnTo>
                  <a:lnTo>
                    <a:pt x="146" y="160"/>
                  </a:lnTo>
                  <a:lnTo>
                    <a:pt x="144" y="161"/>
                  </a:lnTo>
                  <a:lnTo>
                    <a:pt x="143" y="161"/>
                  </a:lnTo>
                  <a:lnTo>
                    <a:pt x="139" y="134"/>
                  </a:lnTo>
                  <a:lnTo>
                    <a:pt x="132" y="108"/>
                  </a:lnTo>
                  <a:lnTo>
                    <a:pt x="123" y="83"/>
                  </a:lnTo>
                  <a:lnTo>
                    <a:pt x="113" y="62"/>
                  </a:lnTo>
                  <a:lnTo>
                    <a:pt x="103" y="45"/>
                  </a:lnTo>
                  <a:lnTo>
                    <a:pt x="92" y="32"/>
                  </a:lnTo>
                  <a:lnTo>
                    <a:pt x="80" y="20"/>
                  </a:lnTo>
                  <a:lnTo>
                    <a:pt x="66" y="13"/>
                  </a:lnTo>
                  <a:lnTo>
                    <a:pt x="52" y="8"/>
                  </a:lnTo>
                  <a:lnTo>
                    <a:pt x="36" y="6"/>
                  </a:lnTo>
                  <a:lnTo>
                    <a:pt x="19" y="6"/>
                  </a:lnTo>
                  <a:lnTo>
                    <a:pt x="2"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6" name="Freeform 107">
              <a:extLst>
                <a:ext uri="{FF2B5EF4-FFF2-40B4-BE49-F238E27FC236}">
                  <a16:creationId xmlns:a16="http://schemas.microsoft.com/office/drawing/2014/main" id="{99B68AF4-659A-4A82-C83C-72151374E7E4}"/>
                </a:ext>
              </a:extLst>
            </p:cNvPr>
            <p:cNvSpPr>
              <a:spLocks/>
            </p:cNvSpPr>
            <p:nvPr/>
          </p:nvSpPr>
          <p:spPr bwMode="auto">
            <a:xfrm>
              <a:off x="3333" y="1089"/>
              <a:ext cx="162" cy="178"/>
            </a:xfrm>
            <a:custGeom>
              <a:avLst/>
              <a:gdLst>
                <a:gd name="T0" fmla="*/ 109 w 162"/>
                <a:gd name="T1" fmla="*/ 27 h 178"/>
                <a:gd name="T2" fmla="*/ 92 w 162"/>
                <a:gd name="T3" fmla="*/ 14 h 178"/>
                <a:gd name="T4" fmla="*/ 73 w 162"/>
                <a:gd name="T5" fmla="*/ 7 h 178"/>
                <a:gd name="T6" fmla="*/ 55 w 162"/>
                <a:gd name="T7" fmla="*/ 6 h 178"/>
                <a:gd name="T8" fmla="*/ 38 w 162"/>
                <a:gd name="T9" fmla="*/ 8 h 178"/>
                <a:gd name="T10" fmla="*/ 24 w 162"/>
                <a:gd name="T11" fmla="*/ 13 h 178"/>
                <a:gd name="T12" fmla="*/ 12 w 162"/>
                <a:gd name="T13" fmla="*/ 18 h 178"/>
                <a:gd name="T14" fmla="*/ 5 w 162"/>
                <a:gd name="T15" fmla="*/ 22 h 178"/>
                <a:gd name="T16" fmla="*/ 2 w 162"/>
                <a:gd name="T17" fmla="*/ 24 h 178"/>
                <a:gd name="T18" fmla="*/ 1 w 162"/>
                <a:gd name="T19" fmla="*/ 24 h 178"/>
                <a:gd name="T20" fmla="*/ 1 w 162"/>
                <a:gd name="T21" fmla="*/ 24 h 178"/>
                <a:gd name="T22" fmla="*/ 0 w 162"/>
                <a:gd name="T23" fmla="*/ 24 h 178"/>
                <a:gd name="T24" fmla="*/ 0 w 162"/>
                <a:gd name="T25" fmla="*/ 23 h 178"/>
                <a:gd name="T26" fmla="*/ 0 w 162"/>
                <a:gd name="T27" fmla="*/ 22 h 178"/>
                <a:gd name="T28" fmla="*/ 0 w 162"/>
                <a:gd name="T29" fmla="*/ 21 h 178"/>
                <a:gd name="T30" fmla="*/ 0 w 162"/>
                <a:gd name="T31" fmla="*/ 19 h 178"/>
                <a:gd name="T32" fmla="*/ 1 w 162"/>
                <a:gd name="T33" fmla="*/ 19 h 178"/>
                <a:gd name="T34" fmla="*/ 3 w 162"/>
                <a:gd name="T35" fmla="*/ 17 h 178"/>
                <a:gd name="T36" fmla="*/ 11 w 162"/>
                <a:gd name="T37" fmla="*/ 13 h 178"/>
                <a:gd name="T38" fmla="*/ 24 w 162"/>
                <a:gd name="T39" fmla="*/ 7 h 178"/>
                <a:gd name="T40" fmla="*/ 38 w 162"/>
                <a:gd name="T41" fmla="*/ 3 h 178"/>
                <a:gd name="T42" fmla="*/ 55 w 162"/>
                <a:gd name="T43" fmla="*/ 0 h 178"/>
                <a:gd name="T44" fmla="*/ 74 w 162"/>
                <a:gd name="T45" fmla="*/ 2 h 178"/>
                <a:gd name="T46" fmla="*/ 92 w 162"/>
                <a:gd name="T47" fmla="*/ 8 h 178"/>
                <a:gd name="T48" fmla="*/ 111 w 162"/>
                <a:gd name="T49" fmla="*/ 22 h 178"/>
                <a:gd name="T50" fmla="*/ 120 w 162"/>
                <a:gd name="T51" fmla="*/ 33 h 178"/>
                <a:gd name="T52" fmla="*/ 128 w 162"/>
                <a:gd name="T53" fmla="*/ 45 h 178"/>
                <a:gd name="T54" fmla="*/ 136 w 162"/>
                <a:gd name="T55" fmla="*/ 60 h 178"/>
                <a:gd name="T56" fmla="*/ 143 w 162"/>
                <a:gd name="T57" fmla="*/ 76 h 178"/>
                <a:gd name="T58" fmla="*/ 149 w 162"/>
                <a:gd name="T59" fmla="*/ 95 h 178"/>
                <a:gd name="T60" fmla="*/ 153 w 162"/>
                <a:gd name="T61" fmla="*/ 117 h 178"/>
                <a:gd name="T62" fmla="*/ 157 w 162"/>
                <a:gd name="T63" fmla="*/ 139 h 178"/>
                <a:gd name="T64" fmla="*/ 161 w 162"/>
                <a:gd name="T65" fmla="*/ 163 h 178"/>
                <a:gd name="T66" fmla="*/ 162 w 162"/>
                <a:gd name="T67" fmla="*/ 178 h 178"/>
                <a:gd name="T68" fmla="*/ 161 w 162"/>
                <a:gd name="T69" fmla="*/ 178 h 178"/>
                <a:gd name="T70" fmla="*/ 161 w 162"/>
                <a:gd name="T71" fmla="*/ 178 h 178"/>
                <a:gd name="T72" fmla="*/ 160 w 162"/>
                <a:gd name="T73" fmla="*/ 178 h 178"/>
                <a:gd name="T74" fmla="*/ 159 w 162"/>
                <a:gd name="T75" fmla="*/ 178 h 178"/>
                <a:gd name="T76" fmla="*/ 157 w 162"/>
                <a:gd name="T77" fmla="*/ 165 h 178"/>
                <a:gd name="T78" fmla="*/ 154 w 162"/>
                <a:gd name="T79" fmla="*/ 140 h 178"/>
                <a:gd name="T80" fmla="*/ 151 w 162"/>
                <a:gd name="T81" fmla="*/ 119 h 178"/>
                <a:gd name="T82" fmla="*/ 146 w 162"/>
                <a:gd name="T83" fmla="*/ 99 h 178"/>
                <a:gd name="T84" fmla="*/ 141 w 162"/>
                <a:gd name="T85" fmla="*/ 80 h 178"/>
                <a:gd name="T86" fmla="*/ 134 w 162"/>
                <a:gd name="T87" fmla="*/ 64 h 178"/>
                <a:gd name="T88" fmla="*/ 126 w 162"/>
                <a:gd name="T89" fmla="*/ 50 h 178"/>
                <a:gd name="T90" fmla="*/ 118 w 162"/>
                <a:gd name="T91" fmla="*/ 37 h 178"/>
                <a:gd name="T92" fmla="*/ 109 w 162"/>
                <a:gd name="T93" fmla="*/ 27 h 1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78"/>
                <a:gd name="T143" fmla="*/ 162 w 162"/>
                <a:gd name="T144" fmla="*/ 178 h 1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78">
                  <a:moveTo>
                    <a:pt x="109" y="27"/>
                  </a:moveTo>
                  <a:lnTo>
                    <a:pt x="92" y="14"/>
                  </a:lnTo>
                  <a:lnTo>
                    <a:pt x="73" y="7"/>
                  </a:lnTo>
                  <a:lnTo>
                    <a:pt x="55" y="6"/>
                  </a:lnTo>
                  <a:lnTo>
                    <a:pt x="38" y="8"/>
                  </a:lnTo>
                  <a:lnTo>
                    <a:pt x="24" y="13"/>
                  </a:lnTo>
                  <a:lnTo>
                    <a:pt x="12" y="18"/>
                  </a:lnTo>
                  <a:lnTo>
                    <a:pt x="5" y="22"/>
                  </a:lnTo>
                  <a:lnTo>
                    <a:pt x="2" y="24"/>
                  </a:lnTo>
                  <a:lnTo>
                    <a:pt x="1" y="24"/>
                  </a:lnTo>
                  <a:lnTo>
                    <a:pt x="0" y="24"/>
                  </a:lnTo>
                  <a:lnTo>
                    <a:pt x="0" y="23"/>
                  </a:lnTo>
                  <a:lnTo>
                    <a:pt x="0" y="22"/>
                  </a:lnTo>
                  <a:lnTo>
                    <a:pt x="0" y="21"/>
                  </a:lnTo>
                  <a:lnTo>
                    <a:pt x="0" y="19"/>
                  </a:lnTo>
                  <a:lnTo>
                    <a:pt x="1" y="19"/>
                  </a:lnTo>
                  <a:lnTo>
                    <a:pt x="3" y="17"/>
                  </a:lnTo>
                  <a:lnTo>
                    <a:pt x="11" y="13"/>
                  </a:lnTo>
                  <a:lnTo>
                    <a:pt x="24" y="7"/>
                  </a:lnTo>
                  <a:lnTo>
                    <a:pt x="38" y="3"/>
                  </a:lnTo>
                  <a:lnTo>
                    <a:pt x="55" y="0"/>
                  </a:lnTo>
                  <a:lnTo>
                    <a:pt x="74" y="2"/>
                  </a:lnTo>
                  <a:lnTo>
                    <a:pt x="92" y="8"/>
                  </a:lnTo>
                  <a:lnTo>
                    <a:pt x="111" y="22"/>
                  </a:lnTo>
                  <a:lnTo>
                    <a:pt x="120" y="33"/>
                  </a:lnTo>
                  <a:lnTo>
                    <a:pt x="128" y="45"/>
                  </a:lnTo>
                  <a:lnTo>
                    <a:pt x="136" y="60"/>
                  </a:lnTo>
                  <a:lnTo>
                    <a:pt x="143" y="76"/>
                  </a:lnTo>
                  <a:lnTo>
                    <a:pt x="149" y="95"/>
                  </a:lnTo>
                  <a:lnTo>
                    <a:pt x="153" y="117"/>
                  </a:lnTo>
                  <a:lnTo>
                    <a:pt x="157" y="139"/>
                  </a:lnTo>
                  <a:lnTo>
                    <a:pt x="161" y="163"/>
                  </a:lnTo>
                  <a:lnTo>
                    <a:pt x="162" y="178"/>
                  </a:lnTo>
                  <a:lnTo>
                    <a:pt x="161" y="178"/>
                  </a:lnTo>
                  <a:lnTo>
                    <a:pt x="160" y="178"/>
                  </a:lnTo>
                  <a:lnTo>
                    <a:pt x="159" y="178"/>
                  </a:lnTo>
                  <a:lnTo>
                    <a:pt x="157" y="165"/>
                  </a:lnTo>
                  <a:lnTo>
                    <a:pt x="154" y="140"/>
                  </a:lnTo>
                  <a:lnTo>
                    <a:pt x="151" y="119"/>
                  </a:lnTo>
                  <a:lnTo>
                    <a:pt x="146" y="99"/>
                  </a:lnTo>
                  <a:lnTo>
                    <a:pt x="141" y="80"/>
                  </a:lnTo>
                  <a:lnTo>
                    <a:pt x="134" y="64"/>
                  </a:lnTo>
                  <a:lnTo>
                    <a:pt x="126" y="50"/>
                  </a:lnTo>
                  <a:lnTo>
                    <a:pt x="118" y="37"/>
                  </a:lnTo>
                  <a:lnTo>
                    <a:pt x="109" y="2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7" name="Freeform 108">
              <a:extLst>
                <a:ext uri="{FF2B5EF4-FFF2-40B4-BE49-F238E27FC236}">
                  <a16:creationId xmlns:a16="http://schemas.microsoft.com/office/drawing/2014/main" id="{01B6ED0E-35C9-E536-7577-A98E9E67264A}"/>
                </a:ext>
              </a:extLst>
            </p:cNvPr>
            <p:cNvSpPr>
              <a:spLocks/>
            </p:cNvSpPr>
            <p:nvPr/>
          </p:nvSpPr>
          <p:spPr bwMode="auto">
            <a:xfrm>
              <a:off x="3353" y="1139"/>
              <a:ext cx="104" cy="169"/>
            </a:xfrm>
            <a:custGeom>
              <a:avLst/>
              <a:gdLst>
                <a:gd name="T0" fmla="*/ 1 w 104"/>
                <a:gd name="T1" fmla="*/ 5 h 169"/>
                <a:gd name="T2" fmla="*/ 0 w 104"/>
                <a:gd name="T3" fmla="*/ 5 h 169"/>
                <a:gd name="T4" fmla="*/ 0 w 104"/>
                <a:gd name="T5" fmla="*/ 4 h 169"/>
                <a:gd name="T6" fmla="*/ 0 w 104"/>
                <a:gd name="T7" fmla="*/ 4 h 169"/>
                <a:gd name="T8" fmla="*/ 0 w 104"/>
                <a:gd name="T9" fmla="*/ 3 h 169"/>
                <a:gd name="T10" fmla="*/ 0 w 104"/>
                <a:gd name="T11" fmla="*/ 2 h 169"/>
                <a:gd name="T12" fmla="*/ 0 w 104"/>
                <a:gd name="T13" fmla="*/ 1 h 169"/>
                <a:gd name="T14" fmla="*/ 0 w 104"/>
                <a:gd name="T15" fmla="*/ 0 h 169"/>
                <a:gd name="T16" fmla="*/ 1 w 104"/>
                <a:gd name="T17" fmla="*/ 0 h 169"/>
                <a:gd name="T18" fmla="*/ 16 w 104"/>
                <a:gd name="T19" fmla="*/ 1 h 169"/>
                <a:gd name="T20" fmla="*/ 29 w 104"/>
                <a:gd name="T21" fmla="*/ 4 h 169"/>
                <a:gd name="T22" fmla="*/ 41 w 104"/>
                <a:gd name="T23" fmla="*/ 9 h 169"/>
                <a:gd name="T24" fmla="*/ 53 w 104"/>
                <a:gd name="T25" fmla="*/ 16 h 169"/>
                <a:gd name="T26" fmla="*/ 63 w 104"/>
                <a:gd name="T27" fmla="*/ 25 h 169"/>
                <a:gd name="T28" fmla="*/ 72 w 104"/>
                <a:gd name="T29" fmla="*/ 36 h 169"/>
                <a:gd name="T30" fmla="*/ 79 w 104"/>
                <a:gd name="T31" fmla="*/ 51 h 169"/>
                <a:gd name="T32" fmla="*/ 86 w 104"/>
                <a:gd name="T33" fmla="*/ 68 h 169"/>
                <a:gd name="T34" fmla="*/ 94 w 104"/>
                <a:gd name="T35" fmla="*/ 90 h 169"/>
                <a:gd name="T36" fmla="*/ 98 w 104"/>
                <a:gd name="T37" fmla="*/ 113 h 169"/>
                <a:gd name="T38" fmla="*/ 102 w 104"/>
                <a:gd name="T39" fmla="*/ 139 h 169"/>
                <a:gd name="T40" fmla="*/ 104 w 104"/>
                <a:gd name="T41" fmla="*/ 166 h 169"/>
                <a:gd name="T42" fmla="*/ 104 w 104"/>
                <a:gd name="T43" fmla="*/ 167 h 169"/>
                <a:gd name="T44" fmla="*/ 103 w 104"/>
                <a:gd name="T45" fmla="*/ 167 h 169"/>
                <a:gd name="T46" fmla="*/ 103 w 104"/>
                <a:gd name="T47" fmla="*/ 168 h 169"/>
                <a:gd name="T48" fmla="*/ 102 w 104"/>
                <a:gd name="T49" fmla="*/ 169 h 169"/>
                <a:gd name="T50" fmla="*/ 100 w 104"/>
                <a:gd name="T51" fmla="*/ 142 h 169"/>
                <a:gd name="T52" fmla="*/ 96 w 104"/>
                <a:gd name="T53" fmla="*/ 117 h 169"/>
                <a:gd name="T54" fmla="*/ 91 w 104"/>
                <a:gd name="T55" fmla="*/ 92 h 169"/>
                <a:gd name="T56" fmla="*/ 84 w 104"/>
                <a:gd name="T57" fmla="*/ 70 h 169"/>
                <a:gd name="T58" fmla="*/ 77 w 104"/>
                <a:gd name="T59" fmla="*/ 54 h 169"/>
                <a:gd name="T60" fmla="*/ 69 w 104"/>
                <a:gd name="T61" fmla="*/ 41 h 169"/>
                <a:gd name="T62" fmla="*/ 60 w 104"/>
                <a:gd name="T63" fmla="*/ 30 h 169"/>
                <a:gd name="T64" fmla="*/ 52 w 104"/>
                <a:gd name="T65" fmla="*/ 21 h 169"/>
                <a:gd name="T66" fmla="*/ 40 w 104"/>
                <a:gd name="T67" fmla="*/ 14 h 169"/>
                <a:gd name="T68" fmla="*/ 29 w 104"/>
                <a:gd name="T69" fmla="*/ 9 h 169"/>
                <a:gd name="T70" fmla="*/ 16 w 104"/>
                <a:gd name="T71" fmla="*/ 6 h 169"/>
                <a:gd name="T72" fmla="*/ 1 w 104"/>
                <a:gd name="T73" fmla="*/ 5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69"/>
                <a:gd name="T113" fmla="*/ 104 w 104"/>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69">
                  <a:moveTo>
                    <a:pt x="1" y="5"/>
                  </a:moveTo>
                  <a:lnTo>
                    <a:pt x="0" y="5"/>
                  </a:lnTo>
                  <a:lnTo>
                    <a:pt x="0" y="4"/>
                  </a:lnTo>
                  <a:lnTo>
                    <a:pt x="0" y="3"/>
                  </a:lnTo>
                  <a:lnTo>
                    <a:pt x="0" y="2"/>
                  </a:lnTo>
                  <a:lnTo>
                    <a:pt x="0" y="1"/>
                  </a:lnTo>
                  <a:lnTo>
                    <a:pt x="0" y="0"/>
                  </a:lnTo>
                  <a:lnTo>
                    <a:pt x="1" y="0"/>
                  </a:lnTo>
                  <a:lnTo>
                    <a:pt x="16" y="1"/>
                  </a:lnTo>
                  <a:lnTo>
                    <a:pt x="29" y="4"/>
                  </a:lnTo>
                  <a:lnTo>
                    <a:pt x="41" y="9"/>
                  </a:lnTo>
                  <a:lnTo>
                    <a:pt x="53" y="16"/>
                  </a:lnTo>
                  <a:lnTo>
                    <a:pt x="63" y="25"/>
                  </a:lnTo>
                  <a:lnTo>
                    <a:pt x="72" y="36"/>
                  </a:lnTo>
                  <a:lnTo>
                    <a:pt x="79" y="51"/>
                  </a:lnTo>
                  <a:lnTo>
                    <a:pt x="86" y="68"/>
                  </a:lnTo>
                  <a:lnTo>
                    <a:pt x="94" y="90"/>
                  </a:lnTo>
                  <a:lnTo>
                    <a:pt x="98" y="113"/>
                  </a:lnTo>
                  <a:lnTo>
                    <a:pt x="102" y="139"/>
                  </a:lnTo>
                  <a:lnTo>
                    <a:pt x="104" y="166"/>
                  </a:lnTo>
                  <a:lnTo>
                    <a:pt x="104" y="167"/>
                  </a:lnTo>
                  <a:lnTo>
                    <a:pt x="103" y="167"/>
                  </a:lnTo>
                  <a:lnTo>
                    <a:pt x="103" y="168"/>
                  </a:lnTo>
                  <a:lnTo>
                    <a:pt x="102" y="169"/>
                  </a:lnTo>
                  <a:lnTo>
                    <a:pt x="100" y="142"/>
                  </a:lnTo>
                  <a:lnTo>
                    <a:pt x="96" y="117"/>
                  </a:lnTo>
                  <a:lnTo>
                    <a:pt x="91" y="92"/>
                  </a:lnTo>
                  <a:lnTo>
                    <a:pt x="84" y="70"/>
                  </a:lnTo>
                  <a:lnTo>
                    <a:pt x="77" y="54"/>
                  </a:lnTo>
                  <a:lnTo>
                    <a:pt x="69" y="41"/>
                  </a:lnTo>
                  <a:lnTo>
                    <a:pt x="60" y="30"/>
                  </a:lnTo>
                  <a:lnTo>
                    <a:pt x="52" y="21"/>
                  </a:lnTo>
                  <a:lnTo>
                    <a:pt x="40" y="14"/>
                  </a:lnTo>
                  <a:lnTo>
                    <a:pt x="29" y="9"/>
                  </a:lnTo>
                  <a:lnTo>
                    <a:pt x="16" y="6"/>
                  </a:lnTo>
                  <a:lnTo>
                    <a:pt x="1" y="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8" name="Freeform 109">
              <a:extLst>
                <a:ext uri="{FF2B5EF4-FFF2-40B4-BE49-F238E27FC236}">
                  <a16:creationId xmlns:a16="http://schemas.microsoft.com/office/drawing/2014/main" id="{2895B5AB-7EBB-2CE6-EEC5-E1EB173FC52D}"/>
                </a:ext>
              </a:extLst>
            </p:cNvPr>
            <p:cNvSpPr>
              <a:spLocks/>
            </p:cNvSpPr>
            <p:nvPr/>
          </p:nvSpPr>
          <p:spPr bwMode="auto">
            <a:xfrm>
              <a:off x="3435" y="1298"/>
              <a:ext cx="6" cy="7"/>
            </a:xfrm>
            <a:custGeom>
              <a:avLst/>
              <a:gdLst>
                <a:gd name="T0" fmla="*/ 6 w 6"/>
                <a:gd name="T1" fmla="*/ 2 h 7"/>
                <a:gd name="T2" fmla="*/ 6 w 6"/>
                <a:gd name="T3" fmla="*/ 1 h 7"/>
                <a:gd name="T4" fmla="*/ 5 w 6"/>
                <a:gd name="T5" fmla="*/ 1 h 7"/>
                <a:gd name="T6" fmla="*/ 3 w 6"/>
                <a:gd name="T7" fmla="*/ 0 h 7"/>
                <a:gd name="T8" fmla="*/ 2 w 6"/>
                <a:gd name="T9" fmla="*/ 0 h 7"/>
                <a:gd name="T10" fmla="*/ 1 w 6"/>
                <a:gd name="T11" fmla="*/ 1 h 7"/>
                <a:gd name="T12" fmla="*/ 1 w 6"/>
                <a:gd name="T13" fmla="*/ 2 h 7"/>
                <a:gd name="T14" fmla="*/ 0 w 6"/>
                <a:gd name="T15" fmla="*/ 4 h 7"/>
                <a:gd name="T16" fmla="*/ 0 w 6"/>
                <a:gd name="T17" fmla="*/ 5 h 7"/>
                <a:gd name="T18" fmla="*/ 1 w 6"/>
                <a:gd name="T19" fmla="*/ 6 h 7"/>
                <a:gd name="T20" fmla="*/ 2 w 6"/>
                <a:gd name="T21" fmla="*/ 7 h 7"/>
                <a:gd name="T22" fmla="*/ 3 w 6"/>
                <a:gd name="T23" fmla="*/ 7 h 7"/>
                <a:gd name="T24" fmla="*/ 4 w 6"/>
                <a:gd name="T25" fmla="*/ 7 h 7"/>
                <a:gd name="T26" fmla="*/ 5 w 6"/>
                <a:gd name="T27" fmla="*/ 7 h 7"/>
                <a:gd name="T28" fmla="*/ 6 w 6"/>
                <a:gd name="T29" fmla="*/ 6 h 7"/>
                <a:gd name="T30" fmla="*/ 6 w 6"/>
                <a:gd name="T31" fmla="*/ 4 h 7"/>
                <a:gd name="T32" fmla="*/ 6 w 6"/>
                <a:gd name="T33" fmla="*/ 2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6" y="2"/>
                  </a:moveTo>
                  <a:lnTo>
                    <a:pt x="6" y="1"/>
                  </a:lnTo>
                  <a:lnTo>
                    <a:pt x="5" y="1"/>
                  </a:lnTo>
                  <a:lnTo>
                    <a:pt x="3" y="0"/>
                  </a:lnTo>
                  <a:lnTo>
                    <a:pt x="2" y="0"/>
                  </a:lnTo>
                  <a:lnTo>
                    <a:pt x="1" y="1"/>
                  </a:lnTo>
                  <a:lnTo>
                    <a:pt x="1" y="2"/>
                  </a:lnTo>
                  <a:lnTo>
                    <a:pt x="0" y="4"/>
                  </a:lnTo>
                  <a:lnTo>
                    <a:pt x="0" y="5"/>
                  </a:lnTo>
                  <a:lnTo>
                    <a:pt x="1" y="6"/>
                  </a:lnTo>
                  <a:lnTo>
                    <a:pt x="2" y="7"/>
                  </a:lnTo>
                  <a:lnTo>
                    <a:pt x="3" y="7"/>
                  </a:lnTo>
                  <a:lnTo>
                    <a:pt x="4" y="7"/>
                  </a:lnTo>
                  <a:lnTo>
                    <a:pt x="5" y="7"/>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09" name="Freeform 110">
              <a:extLst>
                <a:ext uri="{FF2B5EF4-FFF2-40B4-BE49-F238E27FC236}">
                  <a16:creationId xmlns:a16="http://schemas.microsoft.com/office/drawing/2014/main" id="{569C489F-0CE6-F4D0-E1F4-F2A5025DFA01}"/>
                </a:ext>
              </a:extLst>
            </p:cNvPr>
            <p:cNvSpPr>
              <a:spLocks/>
            </p:cNvSpPr>
            <p:nvPr/>
          </p:nvSpPr>
          <p:spPr bwMode="auto">
            <a:xfrm>
              <a:off x="3346" y="1129"/>
              <a:ext cx="120" cy="167"/>
            </a:xfrm>
            <a:custGeom>
              <a:avLst/>
              <a:gdLst>
                <a:gd name="T0" fmla="*/ 100 w 120"/>
                <a:gd name="T1" fmla="*/ 64 h 167"/>
                <a:gd name="T2" fmla="*/ 110 w 120"/>
                <a:gd name="T3" fmla="*/ 99 h 167"/>
                <a:gd name="T4" fmla="*/ 115 w 120"/>
                <a:gd name="T5" fmla="*/ 130 h 167"/>
                <a:gd name="T6" fmla="*/ 119 w 120"/>
                <a:gd name="T7" fmla="*/ 154 h 167"/>
                <a:gd name="T8" fmla="*/ 120 w 120"/>
                <a:gd name="T9" fmla="*/ 164 h 167"/>
                <a:gd name="T10" fmla="*/ 118 w 120"/>
                <a:gd name="T11" fmla="*/ 167 h 167"/>
                <a:gd name="T12" fmla="*/ 117 w 120"/>
                <a:gd name="T13" fmla="*/ 157 h 167"/>
                <a:gd name="T14" fmla="*/ 113 w 120"/>
                <a:gd name="T15" fmla="*/ 132 h 167"/>
                <a:gd name="T16" fmla="*/ 107 w 120"/>
                <a:gd name="T17" fmla="*/ 100 h 167"/>
                <a:gd name="T18" fmla="*/ 96 w 120"/>
                <a:gd name="T19" fmla="*/ 65 h 167"/>
                <a:gd name="T20" fmla="*/ 85 w 120"/>
                <a:gd name="T21" fmla="*/ 42 h 167"/>
                <a:gd name="T22" fmla="*/ 71 w 120"/>
                <a:gd name="T23" fmla="*/ 24 h 167"/>
                <a:gd name="T24" fmla="*/ 55 w 120"/>
                <a:gd name="T25" fmla="*/ 13 h 167"/>
                <a:gd name="T26" fmla="*/ 40 w 120"/>
                <a:gd name="T27" fmla="*/ 6 h 167"/>
                <a:gd name="T28" fmla="*/ 25 w 120"/>
                <a:gd name="T29" fmla="*/ 4 h 167"/>
                <a:gd name="T30" fmla="*/ 13 w 120"/>
                <a:gd name="T31" fmla="*/ 3 h 167"/>
                <a:gd name="T32" fmla="*/ 4 w 120"/>
                <a:gd name="T33" fmla="*/ 3 h 167"/>
                <a:gd name="T34" fmla="*/ 0 w 120"/>
                <a:gd name="T35" fmla="*/ 4 h 167"/>
                <a:gd name="T36" fmla="*/ 0 w 120"/>
                <a:gd name="T37" fmla="*/ 1 h 167"/>
                <a:gd name="T38" fmla="*/ 4 w 120"/>
                <a:gd name="T39" fmla="*/ 1 h 167"/>
                <a:gd name="T40" fmla="*/ 13 w 120"/>
                <a:gd name="T41" fmla="*/ 0 h 167"/>
                <a:gd name="T42" fmla="*/ 25 w 120"/>
                <a:gd name="T43" fmla="*/ 1 h 167"/>
                <a:gd name="T44" fmla="*/ 41 w 120"/>
                <a:gd name="T45" fmla="*/ 4 h 167"/>
                <a:gd name="T46" fmla="*/ 56 w 120"/>
                <a:gd name="T47" fmla="*/ 11 h 167"/>
                <a:gd name="T48" fmla="*/ 73 w 120"/>
                <a:gd name="T49" fmla="*/ 22 h 167"/>
                <a:gd name="T50" fmla="*/ 88 w 120"/>
                <a:gd name="T51" fmla="*/ 40 h 167"/>
                <a:gd name="T52" fmla="*/ 100 w 120"/>
                <a:gd name="T53" fmla="*/ 64 h 1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67"/>
                <a:gd name="T83" fmla="*/ 120 w 120"/>
                <a:gd name="T84" fmla="*/ 167 h 1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67">
                  <a:moveTo>
                    <a:pt x="100" y="64"/>
                  </a:moveTo>
                  <a:lnTo>
                    <a:pt x="110" y="99"/>
                  </a:lnTo>
                  <a:lnTo>
                    <a:pt x="115" y="130"/>
                  </a:lnTo>
                  <a:lnTo>
                    <a:pt x="119" y="154"/>
                  </a:lnTo>
                  <a:lnTo>
                    <a:pt x="120" y="164"/>
                  </a:lnTo>
                  <a:lnTo>
                    <a:pt x="118" y="167"/>
                  </a:lnTo>
                  <a:lnTo>
                    <a:pt x="117" y="157"/>
                  </a:lnTo>
                  <a:lnTo>
                    <a:pt x="113" y="132"/>
                  </a:lnTo>
                  <a:lnTo>
                    <a:pt x="107" y="100"/>
                  </a:lnTo>
                  <a:lnTo>
                    <a:pt x="96" y="65"/>
                  </a:lnTo>
                  <a:lnTo>
                    <a:pt x="85" y="42"/>
                  </a:lnTo>
                  <a:lnTo>
                    <a:pt x="71" y="24"/>
                  </a:lnTo>
                  <a:lnTo>
                    <a:pt x="55" y="13"/>
                  </a:lnTo>
                  <a:lnTo>
                    <a:pt x="40" y="6"/>
                  </a:lnTo>
                  <a:lnTo>
                    <a:pt x="25" y="4"/>
                  </a:lnTo>
                  <a:lnTo>
                    <a:pt x="13" y="3"/>
                  </a:lnTo>
                  <a:lnTo>
                    <a:pt x="4" y="3"/>
                  </a:lnTo>
                  <a:lnTo>
                    <a:pt x="0" y="4"/>
                  </a:lnTo>
                  <a:lnTo>
                    <a:pt x="0" y="1"/>
                  </a:lnTo>
                  <a:lnTo>
                    <a:pt x="4" y="1"/>
                  </a:lnTo>
                  <a:lnTo>
                    <a:pt x="13" y="0"/>
                  </a:lnTo>
                  <a:lnTo>
                    <a:pt x="25" y="1"/>
                  </a:lnTo>
                  <a:lnTo>
                    <a:pt x="41" y="4"/>
                  </a:lnTo>
                  <a:lnTo>
                    <a:pt x="56" y="11"/>
                  </a:lnTo>
                  <a:lnTo>
                    <a:pt x="73" y="22"/>
                  </a:lnTo>
                  <a:lnTo>
                    <a:pt x="88" y="40"/>
                  </a:lnTo>
                  <a:lnTo>
                    <a:pt x="100" y="6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0" name="Freeform 111">
              <a:extLst>
                <a:ext uri="{FF2B5EF4-FFF2-40B4-BE49-F238E27FC236}">
                  <a16:creationId xmlns:a16="http://schemas.microsoft.com/office/drawing/2014/main" id="{9FBE7AE0-FA65-A5E2-262C-FA3491D2488A}"/>
                </a:ext>
              </a:extLst>
            </p:cNvPr>
            <p:cNvSpPr>
              <a:spLocks/>
            </p:cNvSpPr>
            <p:nvPr/>
          </p:nvSpPr>
          <p:spPr bwMode="auto">
            <a:xfrm>
              <a:off x="3396" y="1229"/>
              <a:ext cx="67" cy="15"/>
            </a:xfrm>
            <a:custGeom>
              <a:avLst/>
              <a:gdLst>
                <a:gd name="T0" fmla="*/ 0 w 67"/>
                <a:gd name="T1" fmla="*/ 7 h 15"/>
                <a:gd name="T2" fmla="*/ 1 w 67"/>
                <a:gd name="T3" fmla="*/ 7 h 15"/>
                <a:gd name="T4" fmla="*/ 3 w 67"/>
                <a:gd name="T5" fmla="*/ 4 h 15"/>
                <a:gd name="T6" fmla="*/ 6 w 67"/>
                <a:gd name="T7" fmla="*/ 3 h 15"/>
                <a:gd name="T8" fmla="*/ 12 w 67"/>
                <a:gd name="T9" fmla="*/ 1 h 15"/>
                <a:gd name="T10" fmla="*/ 20 w 67"/>
                <a:gd name="T11" fmla="*/ 0 h 15"/>
                <a:gd name="T12" fmla="*/ 27 w 67"/>
                <a:gd name="T13" fmla="*/ 0 h 15"/>
                <a:gd name="T14" fmla="*/ 38 w 67"/>
                <a:gd name="T15" fmla="*/ 1 h 15"/>
                <a:gd name="T16" fmla="*/ 50 w 67"/>
                <a:gd name="T17" fmla="*/ 3 h 15"/>
                <a:gd name="T18" fmla="*/ 58 w 67"/>
                <a:gd name="T19" fmla="*/ 6 h 15"/>
                <a:gd name="T20" fmla="*/ 63 w 67"/>
                <a:gd name="T21" fmla="*/ 4 h 15"/>
                <a:gd name="T22" fmla="*/ 65 w 67"/>
                <a:gd name="T23" fmla="*/ 3 h 15"/>
                <a:gd name="T24" fmla="*/ 67 w 67"/>
                <a:gd name="T25" fmla="*/ 2 h 15"/>
                <a:gd name="T26" fmla="*/ 65 w 67"/>
                <a:gd name="T27" fmla="*/ 6 h 15"/>
                <a:gd name="T28" fmla="*/ 61 w 67"/>
                <a:gd name="T29" fmla="*/ 11 h 15"/>
                <a:gd name="T30" fmla="*/ 54 w 67"/>
                <a:gd name="T31" fmla="*/ 15 h 15"/>
                <a:gd name="T32" fmla="*/ 45 w 67"/>
                <a:gd name="T33" fmla="*/ 12 h 15"/>
                <a:gd name="T34" fmla="*/ 39 w 67"/>
                <a:gd name="T35" fmla="*/ 9 h 15"/>
                <a:gd name="T36" fmla="*/ 32 w 67"/>
                <a:gd name="T37" fmla="*/ 7 h 15"/>
                <a:gd name="T38" fmla="*/ 24 w 67"/>
                <a:gd name="T39" fmla="*/ 6 h 15"/>
                <a:gd name="T40" fmla="*/ 16 w 67"/>
                <a:gd name="T41" fmla="*/ 4 h 15"/>
                <a:gd name="T42" fmla="*/ 10 w 67"/>
                <a:gd name="T43" fmla="*/ 6 h 15"/>
                <a:gd name="T44" fmla="*/ 4 w 67"/>
                <a:gd name="T45" fmla="*/ 6 h 15"/>
                <a:gd name="T46" fmla="*/ 1 w 67"/>
                <a:gd name="T47" fmla="*/ 7 h 15"/>
                <a:gd name="T48" fmla="*/ 0 w 67"/>
                <a:gd name="T49" fmla="*/ 7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5"/>
                <a:gd name="T77" fmla="*/ 67 w 67"/>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5">
                  <a:moveTo>
                    <a:pt x="0" y="7"/>
                  </a:moveTo>
                  <a:lnTo>
                    <a:pt x="1" y="7"/>
                  </a:lnTo>
                  <a:lnTo>
                    <a:pt x="3" y="4"/>
                  </a:lnTo>
                  <a:lnTo>
                    <a:pt x="6" y="3"/>
                  </a:lnTo>
                  <a:lnTo>
                    <a:pt x="12" y="1"/>
                  </a:lnTo>
                  <a:lnTo>
                    <a:pt x="20" y="0"/>
                  </a:lnTo>
                  <a:lnTo>
                    <a:pt x="27" y="0"/>
                  </a:lnTo>
                  <a:lnTo>
                    <a:pt x="38" y="1"/>
                  </a:lnTo>
                  <a:lnTo>
                    <a:pt x="50" y="3"/>
                  </a:lnTo>
                  <a:lnTo>
                    <a:pt x="58" y="6"/>
                  </a:lnTo>
                  <a:lnTo>
                    <a:pt x="63" y="4"/>
                  </a:lnTo>
                  <a:lnTo>
                    <a:pt x="65" y="3"/>
                  </a:lnTo>
                  <a:lnTo>
                    <a:pt x="67" y="2"/>
                  </a:lnTo>
                  <a:lnTo>
                    <a:pt x="65" y="6"/>
                  </a:lnTo>
                  <a:lnTo>
                    <a:pt x="61" y="11"/>
                  </a:lnTo>
                  <a:lnTo>
                    <a:pt x="54" y="15"/>
                  </a:lnTo>
                  <a:lnTo>
                    <a:pt x="45" y="12"/>
                  </a:lnTo>
                  <a:lnTo>
                    <a:pt x="39" y="9"/>
                  </a:lnTo>
                  <a:lnTo>
                    <a:pt x="32" y="7"/>
                  </a:lnTo>
                  <a:lnTo>
                    <a:pt x="24" y="6"/>
                  </a:lnTo>
                  <a:lnTo>
                    <a:pt x="16" y="4"/>
                  </a:lnTo>
                  <a:lnTo>
                    <a:pt x="10" y="6"/>
                  </a:lnTo>
                  <a:lnTo>
                    <a:pt x="4"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1" name="Freeform 112">
              <a:extLst>
                <a:ext uri="{FF2B5EF4-FFF2-40B4-BE49-F238E27FC236}">
                  <a16:creationId xmlns:a16="http://schemas.microsoft.com/office/drawing/2014/main" id="{E9C165FC-FD6F-2ED9-1A07-7F6062435607}"/>
                </a:ext>
              </a:extLst>
            </p:cNvPr>
            <p:cNvSpPr>
              <a:spLocks/>
            </p:cNvSpPr>
            <p:nvPr/>
          </p:nvSpPr>
          <p:spPr bwMode="auto">
            <a:xfrm>
              <a:off x="3341" y="1386"/>
              <a:ext cx="148" cy="128"/>
            </a:xfrm>
            <a:custGeom>
              <a:avLst/>
              <a:gdLst>
                <a:gd name="T0" fmla="*/ 0 w 148"/>
                <a:gd name="T1" fmla="*/ 10 h 128"/>
                <a:gd name="T2" fmla="*/ 13 w 148"/>
                <a:gd name="T3" fmla="*/ 4 h 128"/>
                <a:gd name="T4" fmla="*/ 19 w 148"/>
                <a:gd name="T5" fmla="*/ 0 h 128"/>
                <a:gd name="T6" fmla="*/ 19 w 148"/>
                <a:gd name="T7" fmla="*/ 0 h 128"/>
                <a:gd name="T8" fmla="*/ 19 w 148"/>
                <a:gd name="T9" fmla="*/ 0 h 128"/>
                <a:gd name="T10" fmla="*/ 19 w 148"/>
                <a:gd name="T11" fmla="*/ 0 h 128"/>
                <a:gd name="T12" fmla="*/ 19 w 148"/>
                <a:gd name="T13" fmla="*/ 0 h 128"/>
                <a:gd name="T14" fmla="*/ 26 w 148"/>
                <a:gd name="T15" fmla="*/ 77 h 128"/>
                <a:gd name="T16" fmla="*/ 124 w 148"/>
                <a:gd name="T17" fmla="*/ 2 h 128"/>
                <a:gd name="T18" fmla="*/ 128 w 148"/>
                <a:gd name="T19" fmla="*/ 5 h 128"/>
                <a:gd name="T20" fmla="*/ 134 w 148"/>
                <a:gd name="T21" fmla="*/ 8 h 128"/>
                <a:gd name="T22" fmla="*/ 141 w 148"/>
                <a:gd name="T23" fmla="*/ 15 h 128"/>
                <a:gd name="T24" fmla="*/ 148 w 148"/>
                <a:gd name="T25" fmla="*/ 23 h 128"/>
                <a:gd name="T26" fmla="*/ 13 w 148"/>
                <a:gd name="T27" fmla="*/ 128 h 128"/>
                <a:gd name="T28" fmla="*/ 0 w 148"/>
                <a:gd name="T29" fmla="*/ 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28"/>
                <a:gd name="T47" fmla="*/ 148 w 148"/>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28">
                  <a:moveTo>
                    <a:pt x="0" y="10"/>
                  </a:moveTo>
                  <a:lnTo>
                    <a:pt x="13" y="4"/>
                  </a:lnTo>
                  <a:lnTo>
                    <a:pt x="19" y="0"/>
                  </a:lnTo>
                  <a:lnTo>
                    <a:pt x="26" y="77"/>
                  </a:lnTo>
                  <a:lnTo>
                    <a:pt x="124" y="2"/>
                  </a:lnTo>
                  <a:lnTo>
                    <a:pt x="128" y="5"/>
                  </a:lnTo>
                  <a:lnTo>
                    <a:pt x="134" y="8"/>
                  </a:lnTo>
                  <a:lnTo>
                    <a:pt x="141" y="15"/>
                  </a:lnTo>
                  <a:lnTo>
                    <a:pt x="148" y="23"/>
                  </a:lnTo>
                  <a:lnTo>
                    <a:pt x="13" y="128"/>
                  </a:lnTo>
                  <a:lnTo>
                    <a:pt x="0" y="1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2" name="Freeform 113">
              <a:extLst>
                <a:ext uri="{FF2B5EF4-FFF2-40B4-BE49-F238E27FC236}">
                  <a16:creationId xmlns:a16="http://schemas.microsoft.com/office/drawing/2014/main" id="{9E4B9864-B5E0-1BCA-9BFD-3CA2605BD701}"/>
                </a:ext>
              </a:extLst>
            </p:cNvPr>
            <p:cNvSpPr>
              <a:spLocks/>
            </p:cNvSpPr>
            <p:nvPr/>
          </p:nvSpPr>
          <p:spPr bwMode="auto">
            <a:xfrm>
              <a:off x="3360" y="1380"/>
              <a:ext cx="105" cy="83"/>
            </a:xfrm>
            <a:custGeom>
              <a:avLst/>
              <a:gdLst>
                <a:gd name="T0" fmla="*/ 100 w 105"/>
                <a:gd name="T1" fmla="*/ 6 h 83"/>
                <a:gd name="T2" fmla="*/ 100 w 105"/>
                <a:gd name="T3" fmla="*/ 6 h 83"/>
                <a:gd name="T4" fmla="*/ 101 w 105"/>
                <a:gd name="T5" fmla="*/ 6 h 83"/>
                <a:gd name="T6" fmla="*/ 103 w 105"/>
                <a:gd name="T7" fmla="*/ 6 h 83"/>
                <a:gd name="T8" fmla="*/ 105 w 105"/>
                <a:gd name="T9" fmla="*/ 8 h 83"/>
                <a:gd name="T10" fmla="*/ 7 w 105"/>
                <a:gd name="T11" fmla="*/ 83 h 83"/>
                <a:gd name="T12" fmla="*/ 0 w 105"/>
                <a:gd name="T13" fmla="*/ 6 h 83"/>
                <a:gd name="T14" fmla="*/ 1 w 105"/>
                <a:gd name="T15" fmla="*/ 6 h 83"/>
                <a:gd name="T16" fmla="*/ 3 w 105"/>
                <a:gd name="T17" fmla="*/ 6 h 83"/>
                <a:gd name="T18" fmla="*/ 5 w 105"/>
                <a:gd name="T19" fmla="*/ 6 h 83"/>
                <a:gd name="T20" fmla="*/ 9 w 105"/>
                <a:gd name="T21" fmla="*/ 5 h 83"/>
                <a:gd name="T22" fmla="*/ 20 w 105"/>
                <a:gd name="T23" fmla="*/ 50 h 83"/>
                <a:gd name="T24" fmla="*/ 90 w 105"/>
                <a:gd name="T25" fmla="*/ 0 h 83"/>
                <a:gd name="T26" fmla="*/ 94 w 105"/>
                <a:gd name="T27" fmla="*/ 1 h 83"/>
                <a:gd name="T28" fmla="*/ 97 w 105"/>
                <a:gd name="T29" fmla="*/ 2 h 83"/>
                <a:gd name="T30" fmla="*/ 99 w 105"/>
                <a:gd name="T31" fmla="*/ 4 h 83"/>
                <a:gd name="T32" fmla="*/ 100 w 105"/>
                <a:gd name="T33" fmla="*/ 6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83"/>
                <a:gd name="T53" fmla="*/ 105 w 105"/>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83">
                  <a:moveTo>
                    <a:pt x="100" y="6"/>
                  </a:moveTo>
                  <a:lnTo>
                    <a:pt x="100" y="6"/>
                  </a:lnTo>
                  <a:lnTo>
                    <a:pt x="101" y="6"/>
                  </a:lnTo>
                  <a:lnTo>
                    <a:pt x="103" y="6"/>
                  </a:lnTo>
                  <a:lnTo>
                    <a:pt x="105" y="8"/>
                  </a:lnTo>
                  <a:lnTo>
                    <a:pt x="7" y="83"/>
                  </a:lnTo>
                  <a:lnTo>
                    <a:pt x="0" y="6"/>
                  </a:lnTo>
                  <a:lnTo>
                    <a:pt x="1" y="6"/>
                  </a:lnTo>
                  <a:lnTo>
                    <a:pt x="3" y="6"/>
                  </a:lnTo>
                  <a:lnTo>
                    <a:pt x="5" y="6"/>
                  </a:lnTo>
                  <a:lnTo>
                    <a:pt x="9" y="5"/>
                  </a:lnTo>
                  <a:lnTo>
                    <a:pt x="20" y="50"/>
                  </a:lnTo>
                  <a:lnTo>
                    <a:pt x="90" y="0"/>
                  </a:lnTo>
                  <a:lnTo>
                    <a:pt x="94" y="1"/>
                  </a:lnTo>
                  <a:lnTo>
                    <a:pt x="97" y="2"/>
                  </a:lnTo>
                  <a:lnTo>
                    <a:pt x="99" y="4"/>
                  </a:lnTo>
                  <a:lnTo>
                    <a:pt x="10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3" name="Freeform 114">
              <a:extLst>
                <a:ext uri="{FF2B5EF4-FFF2-40B4-BE49-F238E27FC236}">
                  <a16:creationId xmlns:a16="http://schemas.microsoft.com/office/drawing/2014/main" id="{7D6AECCD-0729-8E8B-FF28-916A0BABD2A0}"/>
                </a:ext>
              </a:extLst>
            </p:cNvPr>
            <p:cNvSpPr>
              <a:spLocks/>
            </p:cNvSpPr>
            <p:nvPr/>
          </p:nvSpPr>
          <p:spPr bwMode="auto">
            <a:xfrm>
              <a:off x="3055" y="1028"/>
              <a:ext cx="101" cy="370"/>
            </a:xfrm>
            <a:custGeom>
              <a:avLst/>
              <a:gdLst>
                <a:gd name="T0" fmla="*/ 55 w 101"/>
                <a:gd name="T1" fmla="*/ 130 h 370"/>
                <a:gd name="T2" fmla="*/ 55 w 101"/>
                <a:gd name="T3" fmla="*/ 102 h 370"/>
                <a:gd name="T4" fmla="*/ 50 w 101"/>
                <a:gd name="T5" fmla="*/ 92 h 370"/>
                <a:gd name="T6" fmla="*/ 38 w 101"/>
                <a:gd name="T7" fmla="*/ 59 h 370"/>
                <a:gd name="T8" fmla="*/ 36 w 101"/>
                <a:gd name="T9" fmla="*/ 44 h 370"/>
                <a:gd name="T10" fmla="*/ 43 w 101"/>
                <a:gd name="T11" fmla="*/ 9 h 370"/>
                <a:gd name="T12" fmla="*/ 54 w 101"/>
                <a:gd name="T13" fmla="*/ 6 h 370"/>
                <a:gd name="T14" fmla="*/ 51 w 101"/>
                <a:gd name="T15" fmla="*/ 10 h 370"/>
                <a:gd name="T16" fmla="*/ 51 w 101"/>
                <a:gd name="T17" fmla="*/ 11 h 370"/>
                <a:gd name="T18" fmla="*/ 54 w 101"/>
                <a:gd name="T19" fmla="*/ 11 h 370"/>
                <a:gd name="T20" fmla="*/ 56 w 101"/>
                <a:gd name="T21" fmla="*/ 7 h 370"/>
                <a:gd name="T22" fmla="*/ 64 w 101"/>
                <a:gd name="T23" fmla="*/ 6 h 370"/>
                <a:gd name="T24" fmla="*/ 69 w 101"/>
                <a:gd name="T25" fmla="*/ 3 h 370"/>
                <a:gd name="T26" fmla="*/ 78 w 101"/>
                <a:gd name="T27" fmla="*/ 3 h 370"/>
                <a:gd name="T28" fmla="*/ 86 w 101"/>
                <a:gd name="T29" fmla="*/ 6 h 370"/>
                <a:gd name="T30" fmla="*/ 92 w 101"/>
                <a:gd name="T31" fmla="*/ 8 h 370"/>
                <a:gd name="T32" fmla="*/ 91 w 101"/>
                <a:gd name="T33" fmla="*/ 10 h 370"/>
                <a:gd name="T34" fmla="*/ 78 w 101"/>
                <a:gd name="T35" fmla="*/ 20 h 370"/>
                <a:gd name="T36" fmla="*/ 74 w 101"/>
                <a:gd name="T37" fmla="*/ 36 h 370"/>
                <a:gd name="T38" fmla="*/ 72 w 101"/>
                <a:gd name="T39" fmla="*/ 46 h 370"/>
                <a:gd name="T40" fmla="*/ 73 w 101"/>
                <a:gd name="T41" fmla="*/ 50 h 370"/>
                <a:gd name="T42" fmla="*/ 79 w 101"/>
                <a:gd name="T43" fmla="*/ 57 h 370"/>
                <a:gd name="T44" fmla="*/ 91 w 101"/>
                <a:gd name="T45" fmla="*/ 54 h 370"/>
                <a:gd name="T46" fmla="*/ 98 w 101"/>
                <a:gd name="T47" fmla="*/ 55 h 370"/>
                <a:gd name="T48" fmla="*/ 99 w 101"/>
                <a:gd name="T49" fmla="*/ 57 h 370"/>
                <a:gd name="T50" fmla="*/ 98 w 101"/>
                <a:gd name="T51" fmla="*/ 58 h 370"/>
                <a:gd name="T52" fmla="*/ 95 w 101"/>
                <a:gd name="T53" fmla="*/ 64 h 370"/>
                <a:gd name="T54" fmla="*/ 87 w 101"/>
                <a:gd name="T55" fmla="*/ 76 h 370"/>
                <a:gd name="T56" fmla="*/ 83 w 101"/>
                <a:gd name="T57" fmla="*/ 93 h 370"/>
                <a:gd name="T58" fmla="*/ 77 w 101"/>
                <a:gd name="T59" fmla="*/ 109 h 370"/>
                <a:gd name="T60" fmla="*/ 75 w 101"/>
                <a:gd name="T61" fmla="*/ 117 h 370"/>
                <a:gd name="T62" fmla="*/ 67 w 101"/>
                <a:gd name="T63" fmla="*/ 343 h 370"/>
                <a:gd name="T64" fmla="*/ 55 w 101"/>
                <a:gd name="T65" fmla="*/ 356 h 370"/>
                <a:gd name="T66" fmla="*/ 43 w 101"/>
                <a:gd name="T67" fmla="*/ 370 h 370"/>
                <a:gd name="T68" fmla="*/ 53 w 101"/>
                <a:gd name="T69" fmla="*/ 145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370"/>
                <a:gd name="T107" fmla="*/ 101 w 101"/>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370">
                  <a:moveTo>
                    <a:pt x="53" y="145"/>
                  </a:moveTo>
                  <a:lnTo>
                    <a:pt x="55" y="130"/>
                  </a:lnTo>
                  <a:lnTo>
                    <a:pt x="56" y="115"/>
                  </a:lnTo>
                  <a:lnTo>
                    <a:pt x="55" y="102"/>
                  </a:lnTo>
                  <a:lnTo>
                    <a:pt x="50" y="92"/>
                  </a:lnTo>
                  <a:lnTo>
                    <a:pt x="43" y="75"/>
                  </a:lnTo>
                  <a:lnTo>
                    <a:pt x="38" y="59"/>
                  </a:lnTo>
                  <a:lnTo>
                    <a:pt x="36" y="48"/>
                  </a:lnTo>
                  <a:lnTo>
                    <a:pt x="36" y="44"/>
                  </a:lnTo>
                  <a:lnTo>
                    <a:pt x="36" y="26"/>
                  </a:lnTo>
                  <a:lnTo>
                    <a:pt x="43" y="9"/>
                  </a:lnTo>
                  <a:lnTo>
                    <a:pt x="54" y="0"/>
                  </a:lnTo>
                  <a:lnTo>
                    <a:pt x="54" y="6"/>
                  </a:lnTo>
                  <a:lnTo>
                    <a:pt x="53" y="9"/>
                  </a:lnTo>
                  <a:lnTo>
                    <a:pt x="51" y="10"/>
                  </a:lnTo>
                  <a:lnTo>
                    <a:pt x="50" y="11"/>
                  </a:lnTo>
                  <a:lnTo>
                    <a:pt x="51" y="11"/>
                  </a:lnTo>
                  <a:lnTo>
                    <a:pt x="53" y="11"/>
                  </a:lnTo>
                  <a:lnTo>
                    <a:pt x="54" y="11"/>
                  </a:lnTo>
                  <a:lnTo>
                    <a:pt x="56" y="7"/>
                  </a:lnTo>
                  <a:lnTo>
                    <a:pt x="60" y="6"/>
                  </a:lnTo>
                  <a:lnTo>
                    <a:pt x="64" y="6"/>
                  </a:lnTo>
                  <a:lnTo>
                    <a:pt x="67" y="7"/>
                  </a:lnTo>
                  <a:lnTo>
                    <a:pt x="69" y="3"/>
                  </a:lnTo>
                  <a:lnTo>
                    <a:pt x="74" y="2"/>
                  </a:lnTo>
                  <a:lnTo>
                    <a:pt x="78" y="3"/>
                  </a:lnTo>
                  <a:lnTo>
                    <a:pt x="82" y="6"/>
                  </a:lnTo>
                  <a:lnTo>
                    <a:pt x="86" y="6"/>
                  </a:lnTo>
                  <a:lnTo>
                    <a:pt x="89" y="7"/>
                  </a:lnTo>
                  <a:lnTo>
                    <a:pt x="92" y="8"/>
                  </a:lnTo>
                  <a:lnTo>
                    <a:pt x="93" y="9"/>
                  </a:lnTo>
                  <a:lnTo>
                    <a:pt x="91" y="10"/>
                  </a:lnTo>
                  <a:lnTo>
                    <a:pt x="84" y="13"/>
                  </a:lnTo>
                  <a:lnTo>
                    <a:pt x="78" y="20"/>
                  </a:lnTo>
                  <a:lnTo>
                    <a:pt x="75" y="30"/>
                  </a:lnTo>
                  <a:lnTo>
                    <a:pt x="74" y="36"/>
                  </a:lnTo>
                  <a:lnTo>
                    <a:pt x="73" y="43"/>
                  </a:lnTo>
                  <a:lnTo>
                    <a:pt x="72" y="46"/>
                  </a:lnTo>
                  <a:lnTo>
                    <a:pt x="72" y="48"/>
                  </a:lnTo>
                  <a:lnTo>
                    <a:pt x="73" y="50"/>
                  </a:lnTo>
                  <a:lnTo>
                    <a:pt x="75" y="55"/>
                  </a:lnTo>
                  <a:lnTo>
                    <a:pt x="79" y="57"/>
                  </a:lnTo>
                  <a:lnTo>
                    <a:pt x="87" y="53"/>
                  </a:lnTo>
                  <a:lnTo>
                    <a:pt x="91" y="54"/>
                  </a:lnTo>
                  <a:lnTo>
                    <a:pt x="95" y="54"/>
                  </a:lnTo>
                  <a:lnTo>
                    <a:pt x="98" y="55"/>
                  </a:lnTo>
                  <a:lnTo>
                    <a:pt x="101" y="56"/>
                  </a:lnTo>
                  <a:lnTo>
                    <a:pt x="99" y="57"/>
                  </a:lnTo>
                  <a:lnTo>
                    <a:pt x="98" y="58"/>
                  </a:lnTo>
                  <a:lnTo>
                    <a:pt x="97" y="59"/>
                  </a:lnTo>
                  <a:lnTo>
                    <a:pt x="95" y="64"/>
                  </a:lnTo>
                  <a:lnTo>
                    <a:pt x="92" y="69"/>
                  </a:lnTo>
                  <a:lnTo>
                    <a:pt x="87" y="76"/>
                  </a:lnTo>
                  <a:lnTo>
                    <a:pt x="85" y="84"/>
                  </a:lnTo>
                  <a:lnTo>
                    <a:pt x="83" y="93"/>
                  </a:lnTo>
                  <a:lnTo>
                    <a:pt x="79" y="102"/>
                  </a:lnTo>
                  <a:lnTo>
                    <a:pt x="77" y="109"/>
                  </a:lnTo>
                  <a:lnTo>
                    <a:pt x="75" y="116"/>
                  </a:lnTo>
                  <a:lnTo>
                    <a:pt x="75" y="117"/>
                  </a:lnTo>
                  <a:lnTo>
                    <a:pt x="36" y="320"/>
                  </a:lnTo>
                  <a:lnTo>
                    <a:pt x="67" y="343"/>
                  </a:lnTo>
                  <a:lnTo>
                    <a:pt x="60" y="349"/>
                  </a:lnTo>
                  <a:lnTo>
                    <a:pt x="55" y="356"/>
                  </a:lnTo>
                  <a:lnTo>
                    <a:pt x="48" y="363"/>
                  </a:lnTo>
                  <a:lnTo>
                    <a:pt x="43" y="370"/>
                  </a:lnTo>
                  <a:lnTo>
                    <a:pt x="0" y="333"/>
                  </a:lnTo>
                  <a:lnTo>
                    <a:pt x="53" y="145"/>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4" name="Freeform 115">
              <a:extLst>
                <a:ext uri="{FF2B5EF4-FFF2-40B4-BE49-F238E27FC236}">
                  <a16:creationId xmlns:a16="http://schemas.microsoft.com/office/drawing/2014/main" id="{BE372CBF-6099-C896-B593-37E4AB2F42B4}"/>
                </a:ext>
              </a:extLst>
            </p:cNvPr>
            <p:cNvSpPr>
              <a:spLocks/>
            </p:cNvSpPr>
            <p:nvPr/>
          </p:nvSpPr>
          <p:spPr bwMode="auto">
            <a:xfrm>
              <a:off x="2933" y="1019"/>
              <a:ext cx="351" cy="96"/>
            </a:xfrm>
            <a:custGeom>
              <a:avLst/>
              <a:gdLst>
                <a:gd name="T0" fmla="*/ 345 w 351"/>
                <a:gd name="T1" fmla="*/ 0 h 96"/>
                <a:gd name="T2" fmla="*/ 351 w 351"/>
                <a:gd name="T3" fmla="*/ 52 h 96"/>
                <a:gd name="T4" fmla="*/ 196 w 351"/>
                <a:gd name="T5" fmla="*/ 65 h 96"/>
                <a:gd name="T6" fmla="*/ 8 w 351"/>
                <a:gd name="T7" fmla="*/ 96 h 96"/>
                <a:gd name="T8" fmla="*/ 0 w 351"/>
                <a:gd name="T9" fmla="*/ 45 h 96"/>
                <a:gd name="T10" fmla="*/ 191 w 351"/>
                <a:gd name="T11" fmla="*/ 29 h 96"/>
                <a:gd name="T12" fmla="*/ 345 w 351"/>
                <a:gd name="T13" fmla="*/ 0 h 96"/>
                <a:gd name="T14" fmla="*/ 0 60000 65536"/>
                <a:gd name="T15" fmla="*/ 0 60000 65536"/>
                <a:gd name="T16" fmla="*/ 0 60000 65536"/>
                <a:gd name="T17" fmla="*/ 0 60000 65536"/>
                <a:gd name="T18" fmla="*/ 0 60000 65536"/>
                <a:gd name="T19" fmla="*/ 0 60000 65536"/>
                <a:gd name="T20" fmla="*/ 0 60000 65536"/>
                <a:gd name="T21" fmla="*/ 0 w 351"/>
                <a:gd name="T22" fmla="*/ 0 h 96"/>
                <a:gd name="T23" fmla="*/ 351 w 351"/>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 h="96">
                  <a:moveTo>
                    <a:pt x="345" y="0"/>
                  </a:moveTo>
                  <a:lnTo>
                    <a:pt x="351" y="52"/>
                  </a:lnTo>
                  <a:lnTo>
                    <a:pt x="196" y="65"/>
                  </a:lnTo>
                  <a:lnTo>
                    <a:pt x="8" y="96"/>
                  </a:lnTo>
                  <a:lnTo>
                    <a:pt x="0" y="45"/>
                  </a:lnTo>
                  <a:lnTo>
                    <a:pt x="191" y="29"/>
                  </a:lnTo>
                  <a:lnTo>
                    <a:pt x="3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5" name="Freeform 116">
              <a:extLst>
                <a:ext uri="{FF2B5EF4-FFF2-40B4-BE49-F238E27FC236}">
                  <a16:creationId xmlns:a16="http://schemas.microsoft.com/office/drawing/2014/main" id="{BFF38297-C02E-F6FD-3F7D-9CBFE158E71A}"/>
                </a:ext>
              </a:extLst>
            </p:cNvPr>
            <p:cNvSpPr>
              <a:spLocks/>
            </p:cNvSpPr>
            <p:nvPr/>
          </p:nvSpPr>
          <p:spPr bwMode="auto">
            <a:xfrm>
              <a:off x="3120" y="1045"/>
              <a:ext cx="19" cy="41"/>
            </a:xfrm>
            <a:custGeom>
              <a:avLst/>
              <a:gdLst>
                <a:gd name="T0" fmla="*/ 8 w 19"/>
                <a:gd name="T1" fmla="*/ 2 h 41"/>
                <a:gd name="T2" fmla="*/ 0 w 19"/>
                <a:gd name="T3" fmla="*/ 2 h 41"/>
                <a:gd name="T4" fmla="*/ 4 w 19"/>
                <a:gd name="T5" fmla="*/ 41 h 41"/>
                <a:gd name="T6" fmla="*/ 19 w 19"/>
                <a:gd name="T7" fmla="*/ 39 h 41"/>
                <a:gd name="T8" fmla="*/ 14 w 19"/>
                <a:gd name="T9" fmla="*/ 0 h 41"/>
                <a:gd name="T10" fmla="*/ 8 w 19"/>
                <a:gd name="T11" fmla="*/ 2 h 41"/>
                <a:gd name="T12" fmla="*/ 0 60000 65536"/>
                <a:gd name="T13" fmla="*/ 0 60000 65536"/>
                <a:gd name="T14" fmla="*/ 0 60000 65536"/>
                <a:gd name="T15" fmla="*/ 0 60000 65536"/>
                <a:gd name="T16" fmla="*/ 0 60000 65536"/>
                <a:gd name="T17" fmla="*/ 0 60000 65536"/>
                <a:gd name="T18" fmla="*/ 0 w 19"/>
                <a:gd name="T19" fmla="*/ 0 h 41"/>
                <a:gd name="T20" fmla="*/ 19 w 1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9" h="41">
                  <a:moveTo>
                    <a:pt x="8" y="2"/>
                  </a:moveTo>
                  <a:lnTo>
                    <a:pt x="0" y="2"/>
                  </a:lnTo>
                  <a:lnTo>
                    <a:pt x="4" y="41"/>
                  </a:lnTo>
                  <a:lnTo>
                    <a:pt x="19" y="39"/>
                  </a:lnTo>
                  <a:lnTo>
                    <a:pt x="14" y="0"/>
                  </a:lnTo>
                  <a:lnTo>
                    <a:pt x="8"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6" name="Freeform 117">
              <a:extLst>
                <a:ext uri="{FF2B5EF4-FFF2-40B4-BE49-F238E27FC236}">
                  <a16:creationId xmlns:a16="http://schemas.microsoft.com/office/drawing/2014/main" id="{D678E6F9-CD24-B48F-6CC3-1EEFB696B568}"/>
                </a:ext>
              </a:extLst>
            </p:cNvPr>
            <p:cNvSpPr>
              <a:spLocks/>
            </p:cNvSpPr>
            <p:nvPr/>
          </p:nvSpPr>
          <p:spPr bwMode="auto">
            <a:xfrm>
              <a:off x="3138" y="1034"/>
              <a:ext cx="11" cy="25"/>
            </a:xfrm>
            <a:custGeom>
              <a:avLst/>
              <a:gdLst>
                <a:gd name="T0" fmla="*/ 10 w 11"/>
                <a:gd name="T1" fmla="*/ 3 h 25"/>
                <a:gd name="T2" fmla="*/ 11 w 11"/>
                <a:gd name="T3" fmla="*/ 25 h 25"/>
                <a:gd name="T4" fmla="*/ 10 w 11"/>
                <a:gd name="T5" fmla="*/ 25 h 25"/>
                <a:gd name="T6" fmla="*/ 5 w 11"/>
                <a:gd name="T7" fmla="*/ 23 h 25"/>
                <a:gd name="T8" fmla="*/ 2 w 11"/>
                <a:gd name="T9" fmla="*/ 18 h 25"/>
                <a:gd name="T10" fmla="*/ 0 w 11"/>
                <a:gd name="T11" fmla="*/ 5 h 25"/>
                <a:gd name="T12" fmla="*/ 0 w 11"/>
                <a:gd name="T13" fmla="*/ 3 h 25"/>
                <a:gd name="T14" fmla="*/ 1 w 11"/>
                <a:gd name="T15" fmla="*/ 1 h 25"/>
                <a:gd name="T16" fmla="*/ 4 w 11"/>
                <a:gd name="T17" fmla="*/ 0 h 25"/>
                <a:gd name="T18" fmla="*/ 10 w 11"/>
                <a:gd name="T19" fmla="*/ 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10" y="3"/>
                  </a:moveTo>
                  <a:lnTo>
                    <a:pt x="11" y="25"/>
                  </a:lnTo>
                  <a:lnTo>
                    <a:pt x="10" y="25"/>
                  </a:lnTo>
                  <a:lnTo>
                    <a:pt x="5" y="23"/>
                  </a:lnTo>
                  <a:lnTo>
                    <a:pt x="2" y="18"/>
                  </a:lnTo>
                  <a:lnTo>
                    <a:pt x="0" y="5"/>
                  </a:lnTo>
                  <a:lnTo>
                    <a:pt x="0" y="3"/>
                  </a:lnTo>
                  <a:lnTo>
                    <a:pt x="1" y="1"/>
                  </a:lnTo>
                  <a:lnTo>
                    <a:pt x="4" y="0"/>
                  </a:lnTo>
                  <a:lnTo>
                    <a:pt x="1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7" name="Freeform 118">
              <a:extLst>
                <a:ext uri="{FF2B5EF4-FFF2-40B4-BE49-F238E27FC236}">
                  <a16:creationId xmlns:a16="http://schemas.microsoft.com/office/drawing/2014/main" id="{C66F95A8-8587-41DC-99B8-16B5E4F141B3}"/>
                </a:ext>
              </a:extLst>
            </p:cNvPr>
            <p:cNvSpPr>
              <a:spLocks/>
            </p:cNvSpPr>
            <p:nvPr/>
          </p:nvSpPr>
          <p:spPr bwMode="auto">
            <a:xfrm>
              <a:off x="3124" y="1033"/>
              <a:ext cx="14" cy="30"/>
            </a:xfrm>
            <a:custGeom>
              <a:avLst/>
              <a:gdLst>
                <a:gd name="T0" fmla="*/ 13 w 14"/>
                <a:gd name="T1" fmla="*/ 3 h 30"/>
                <a:gd name="T2" fmla="*/ 14 w 14"/>
                <a:gd name="T3" fmla="*/ 30 h 30"/>
                <a:gd name="T4" fmla="*/ 12 w 14"/>
                <a:gd name="T5" fmla="*/ 30 h 30"/>
                <a:gd name="T6" fmla="*/ 8 w 14"/>
                <a:gd name="T7" fmla="*/ 27 h 30"/>
                <a:gd name="T8" fmla="*/ 4 w 14"/>
                <a:gd name="T9" fmla="*/ 20 h 30"/>
                <a:gd name="T10" fmla="*/ 0 w 14"/>
                <a:gd name="T11" fmla="*/ 5 h 30"/>
                <a:gd name="T12" fmla="*/ 1 w 14"/>
                <a:gd name="T13" fmla="*/ 4 h 30"/>
                <a:gd name="T14" fmla="*/ 4 w 14"/>
                <a:gd name="T15" fmla="*/ 1 h 30"/>
                <a:gd name="T16" fmla="*/ 7 w 14"/>
                <a:gd name="T17" fmla="*/ 0 h 30"/>
                <a:gd name="T18" fmla="*/ 13 w 14"/>
                <a:gd name="T19" fmla="*/ 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30"/>
                <a:gd name="T32" fmla="*/ 14 w 1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30">
                  <a:moveTo>
                    <a:pt x="13" y="3"/>
                  </a:moveTo>
                  <a:lnTo>
                    <a:pt x="14" y="30"/>
                  </a:lnTo>
                  <a:lnTo>
                    <a:pt x="12" y="30"/>
                  </a:lnTo>
                  <a:lnTo>
                    <a:pt x="8" y="27"/>
                  </a:lnTo>
                  <a:lnTo>
                    <a:pt x="4" y="20"/>
                  </a:lnTo>
                  <a:lnTo>
                    <a:pt x="0" y="5"/>
                  </a:lnTo>
                  <a:lnTo>
                    <a:pt x="1" y="4"/>
                  </a:lnTo>
                  <a:lnTo>
                    <a:pt x="4" y="1"/>
                  </a:lnTo>
                  <a:lnTo>
                    <a:pt x="7" y="0"/>
                  </a:lnTo>
                  <a:lnTo>
                    <a:pt x="13"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8" name="Freeform 119">
              <a:extLst>
                <a:ext uri="{FF2B5EF4-FFF2-40B4-BE49-F238E27FC236}">
                  <a16:creationId xmlns:a16="http://schemas.microsoft.com/office/drawing/2014/main" id="{ECFF06DF-ADDA-A6F2-E5AB-C521F87C214F}"/>
                </a:ext>
              </a:extLst>
            </p:cNvPr>
            <p:cNvSpPr>
              <a:spLocks/>
            </p:cNvSpPr>
            <p:nvPr/>
          </p:nvSpPr>
          <p:spPr bwMode="auto">
            <a:xfrm>
              <a:off x="3110" y="1035"/>
              <a:ext cx="13" cy="29"/>
            </a:xfrm>
            <a:custGeom>
              <a:avLst/>
              <a:gdLst>
                <a:gd name="T0" fmla="*/ 12 w 13"/>
                <a:gd name="T1" fmla="*/ 2 h 29"/>
                <a:gd name="T2" fmla="*/ 13 w 13"/>
                <a:gd name="T3" fmla="*/ 29 h 29"/>
                <a:gd name="T4" fmla="*/ 11 w 13"/>
                <a:gd name="T5" fmla="*/ 29 h 29"/>
                <a:gd name="T6" fmla="*/ 8 w 13"/>
                <a:gd name="T7" fmla="*/ 27 h 29"/>
                <a:gd name="T8" fmla="*/ 3 w 13"/>
                <a:gd name="T9" fmla="*/ 20 h 29"/>
                <a:gd name="T10" fmla="*/ 0 w 13"/>
                <a:gd name="T11" fmla="*/ 5 h 29"/>
                <a:gd name="T12" fmla="*/ 1 w 13"/>
                <a:gd name="T13" fmla="*/ 4 h 29"/>
                <a:gd name="T14" fmla="*/ 3 w 13"/>
                <a:gd name="T15" fmla="*/ 1 h 29"/>
                <a:gd name="T16" fmla="*/ 7 w 13"/>
                <a:gd name="T17" fmla="*/ 0 h 29"/>
                <a:gd name="T18" fmla="*/ 12 w 13"/>
                <a:gd name="T19" fmla="*/ 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9"/>
                <a:gd name="T32" fmla="*/ 13 w 1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9">
                  <a:moveTo>
                    <a:pt x="12" y="2"/>
                  </a:moveTo>
                  <a:lnTo>
                    <a:pt x="13" y="29"/>
                  </a:lnTo>
                  <a:lnTo>
                    <a:pt x="11" y="29"/>
                  </a:lnTo>
                  <a:lnTo>
                    <a:pt x="8" y="27"/>
                  </a:lnTo>
                  <a:lnTo>
                    <a:pt x="3" y="20"/>
                  </a:lnTo>
                  <a:lnTo>
                    <a:pt x="0" y="5"/>
                  </a:lnTo>
                  <a:lnTo>
                    <a:pt x="1" y="4"/>
                  </a:lnTo>
                  <a:lnTo>
                    <a:pt x="3" y="1"/>
                  </a:lnTo>
                  <a:lnTo>
                    <a:pt x="7" y="0"/>
                  </a:lnTo>
                  <a:lnTo>
                    <a:pt x="12" y="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19" name="Freeform 120">
              <a:extLst>
                <a:ext uri="{FF2B5EF4-FFF2-40B4-BE49-F238E27FC236}">
                  <a16:creationId xmlns:a16="http://schemas.microsoft.com/office/drawing/2014/main" id="{CF36D194-EDEE-00AB-8D35-E26C83723EA9}"/>
                </a:ext>
              </a:extLst>
            </p:cNvPr>
            <p:cNvSpPr>
              <a:spLocks/>
            </p:cNvSpPr>
            <p:nvPr/>
          </p:nvSpPr>
          <p:spPr bwMode="auto">
            <a:xfrm>
              <a:off x="3124" y="1047"/>
              <a:ext cx="39" cy="47"/>
            </a:xfrm>
            <a:custGeom>
              <a:avLst/>
              <a:gdLst>
                <a:gd name="T0" fmla="*/ 35 w 39"/>
                <a:gd name="T1" fmla="*/ 10 h 47"/>
                <a:gd name="T2" fmla="*/ 39 w 39"/>
                <a:gd name="T3" fmla="*/ 30 h 47"/>
                <a:gd name="T4" fmla="*/ 24 w 39"/>
                <a:gd name="T5" fmla="*/ 47 h 47"/>
                <a:gd name="T6" fmla="*/ 0 w 39"/>
                <a:gd name="T7" fmla="*/ 41 h 47"/>
                <a:gd name="T8" fmla="*/ 0 w 39"/>
                <a:gd name="T9" fmla="*/ 39 h 47"/>
                <a:gd name="T10" fmla="*/ 3 w 39"/>
                <a:gd name="T11" fmla="*/ 34 h 47"/>
                <a:gd name="T12" fmla="*/ 7 w 39"/>
                <a:gd name="T13" fmla="*/ 29 h 47"/>
                <a:gd name="T14" fmla="*/ 17 w 39"/>
                <a:gd name="T15" fmla="*/ 26 h 47"/>
                <a:gd name="T16" fmla="*/ 26 w 39"/>
                <a:gd name="T17" fmla="*/ 25 h 47"/>
                <a:gd name="T18" fmla="*/ 26 w 39"/>
                <a:gd name="T19" fmla="*/ 16 h 47"/>
                <a:gd name="T20" fmla="*/ 24 w 39"/>
                <a:gd name="T21" fmla="*/ 15 h 47"/>
                <a:gd name="T22" fmla="*/ 19 w 39"/>
                <a:gd name="T23" fmla="*/ 12 h 47"/>
                <a:gd name="T24" fmla="*/ 16 w 39"/>
                <a:gd name="T25" fmla="*/ 7 h 47"/>
                <a:gd name="T26" fmla="*/ 16 w 39"/>
                <a:gd name="T27" fmla="*/ 0 h 47"/>
                <a:gd name="T28" fmla="*/ 35 w 39"/>
                <a:gd name="T29" fmla="*/ 1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7"/>
                <a:gd name="T47" fmla="*/ 39 w 39"/>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7">
                  <a:moveTo>
                    <a:pt x="35" y="10"/>
                  </a:moveTo>
                  <a:lnTo>
                    <a:pt x="39" y="30"/>
                  </a:lnTo>
                  <a:lnTo>
                    <a:pt x="24" y="47"/>
                  </a:lnTo>
                  <a:lnTo>
                    <a:pt x="0" y="41"/>
                  </a:lnTo>
                  <a:lnTo>
                    <a:pt x="0" y="39"/>
                  </a:lnTo>
                  <a:lnTo>
                    <a:pt x="3" y="34"/>
                  </a:lnTo>
                  <a:lnTo>
                    <a:pt x="7" y="29"/>
                  </a:lnTo>
                  <a:lnTo>
                    <a:pt x="17" y="26"/>
                  </a:lnTo>
                  <a:lnTo>
                    <a:pt x="26" y="25"/>
                  </a:lnTo>
                  <a:lnTo>
                    <a:pt x="26" y="16"/>
                  </a:lnTo>
                  <a:lnTo>
                    <a:pt x="24" y="15"/>
                  </a:lnTo>
                  <a:lnTo>
                    <a:pt x="19" y="12"/>
                  </a:lnTo>
                  <a:lnTo>
                    <a:pt x="16" y="7"/>
                  </a:lnTo>
                  <a:lnTo>
                    <a:pt x="16" y="0"/>
                  </a:lnTo>
                  <a:lnTo>
                    <a:pt x="35" y="1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0" name="Freeform 121">
              <a:extLst>
                <a:ext uri="{FF2B5EF4-FFF2-40B4-BE49-F238E27FC236}">
                  <a16:creationId xmlns:a16="http://schemas.microsoft.com/office/drawing/2014/main" id="{F920A5AE-FEB0-4D04-C9E6-416A0C11EA5E}"/>
                </a:ext>
              </a:extLst>
            </p:cNvPr>
            <p:cNvSpPr>
              <a:spLocks/>
            </p:cNvSpPr>
            <p:nvPr/>
          </p:nvSpPr>
          <p:spPr bwMode="auto">
            <a:xfrm>
              <a:off x="3089" y="1363"/>
              <a:ext cx="143" cy="150"/>
            </a:xfrm>
            <a:custGeom>
              <a:avLst/>
              <a:gdLst>
                <a:gd name="T0" fmla="*/ 30 w 143"/>
                <a:gd name="T1" fmla="*/ 0 h 150"/>
                <a:gd name="T2" fmla="*/ 57 w 143"/>
                <a:gd name="T3" fmla="*/ 12 h 150"/>
                <a:gd name="T4" fmla="*/ 50 w 143"/>
                <a:gd name="T5" fmla="*/ 19 h 150"/>
                <a:gd name="T6" fmla="*/ 132 w 143"/>
                <a:gd name="T7" fmla="*/ 76 h 150"/>
                <a:gd name="T8" fmla="*/ 138 w 143"/>
                <a:gd name="T9" fmla="*/ 94 h 150"/>
                <a:gd name="T10" fmla="*/ 140 w 143"/>
                <a:gd name="T11" fmla="*/ 112 h 150"/>
                <a:gd name="T12" fmla="*/ 141 w 143"/>
                <a:gd name="T13" fmla="*/ 131 h 150"/>
                <a:gd name="T14" fmla="*/ 143 w 143"/>
                <a:gd name="T15" fmla="*/ 150 h 150"/>
                <a:gd name="T16" fmla="*/ 21 w 143"/>
                <a:gd name="T17" fmla="*/ 45 h 150"/>
                <a:gd name="T18" fmla="*/ 19 w 143"/>
                <a:gd name="T19" fmla="*/ 48 h 150"/>
                <a:gd name="T20" fmla="*/ 0 w 143"/>
                <a:gd name="T21" fmla="*/ 31 h 150"/>
                <a:gd name="T22" fmla="*/ 30 w 143"/>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50"/>
                <a:gd name="T38" fmla="*/ 143 w 143"/>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50">
                  <a:moveTo>
                    <a:pt x="30" y="0"/>
                  </a:moveTo>
                  <a:lnTo>
                    <a:pt x="57" y="12"/>
                  </a:lnTo>
                  <a:lnTo>
                    <a:pt x="50" y="19"/>
                  </a:lnTo>
                  <a:lnTo>
                    <a:pt x="132" y="76"/>
                  </a:lnTo>
                  <a:lnTo>
                    <a:pt x="138" y="94"/>
                  </a:lnTo>
                  <a:lnTo>
                    <a:pt x="140" y="112"/>
                  </a:lnTo>
                  <a:lnTo>
                    <a:pt x="141" y="131"/>
                  </a:lnTo>
                  <a:lnTo>
                    <a:pt x="143" y="150"/>
                  </a:lnTo>
                  <a:lnTo>
                    <a:pt x="21" y="45"/>
                  </a:lnTo>
                  <a:lnTo>
                    <a:pt x="19" y="48"/>
                  </a:lnTo>
                  <a:lnTo>
                    <a:pt x="0" y="31"/>
                  </a:lnTo>
                  <a:lnTo>
                    <a:pt x="30"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1" name="Freeform 122">
              <a:extLst>
                <a:ext uri="{FF2B5EF4-FFF2-40B4-BE49-F238E27FC236}">
                  <a16:creationId xmlns:a16="http://schemas.microsoft.com/office/drawing/2014/main" id="{5E59B9F9-A1D0-9172-A3E7-417455DC5630}"/>
                </a:ext>
              </a:extLst>
            </p:cNvPr>
            <p:cNvSpPr>
              <a:spLocks/>
            </p:cNvSpPr>
            <p:nvPr/>
          </p:nvSpPr>
          <p:spPr bwMode="auto">
            <a:xfrm>
              <a:off x="3188" y="1414"/>
              <a:ext cx="69" cy="158"/>
            </a:xfrm>
            <a:custGeom>
              <a:avLst/>
              <a:gdLst>
                <a:gd name="T0" fmla="*/ 29 w 69"/>
                <a:gd name="T1" fmla="*/ 158 h 158"/>
                <a:gd name="T2" fmla="*/ 29 w 69"/>
                <a:gd name="T3" fmla="*/ 152 h 158"/>
                <a:gd name="T4" fmla="*/ 30 w 69"/>
                <a:gd name="T5" fmla="*/ 139 h 158"/>
                <a:gd name="T6" fmla="*/ 30 w 69"/>
                <a:gd name="T7" fmla="*/ 119 h 158"/>
                <a:gd name="T8" fmla="*/ 29 w 69"/>
                <a:gd name="T9" fmla="*/ 94 h 158"/>
                <a:gd name="T10" fmla="*/ 27 w 69"/>
                <a:gd name="T11" fmla="*/ 67 h 158"/>
                <a:gd name="T12" fmla="*/ 21 w 69"/>
                <a:gd name="T13" fmla="*/ 42 h 158"/>
                <a:gd name="T14" fmla="*/ 12 w 69"/>
                <a:gd name="T15" fmla="*/ 18 h 158"/>
                <a:gd name="T16" fmla="*/ 0 w 69"/>
                <a:gd name="T17" fmla="*/ 0 h 158"/>
                <a:gd name="T18" fmla="*/ 66 w 69"/>
                <a:gd name="T19" fmla="*/ 23 h 158"/>
                <a:gd name="T20" fmla="*/ 67 w 69"/>
                <a:gd name="T21" fmla="*/ 27 h 158"/>
                <a:gd name="T22" fmla="*/ 68 w 69"/>
                <a:gd name="T23" fmla="*/ 39 h 158"/>
                <a:gd name="T24" fmla="*/ 69 w 69"/>
                <a:gd name="T25" fmla="*/ 57 h 158"/>
                <a:gd name="T26" fmla="*/ 69 w 69"/>
                <a:gd name="T27" fmla="*/ 80 h 158"/>
                <a:gd name="T28" fmla="*/ 66 w 69"/>
                <a:gd name="T29" fmla="*/ 102 h 158"/>
                <a:gd name="T30" fmla="*/ 59 w 69"/>
                <a:gd name="T31" fmla="*/ 124 h 158"/>
                <a:gd name="T32" fmla="*/ 47 w 69"/>
                <a:gd name="T33" fmla="*/ 143 h 158"/>
                <a:gd name="T34" fmla="*/ 29 w 69"/>
                <a:gd name="T35" fmla="*/ 158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8"/>
                <a:gd name="T56" fmla="*/ 69 w 69"/>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8">
                  <a:moveTo>
                    <a:pt x="29" y="158"/>
                  </a:moveTo>
                  <a:lnTo>
                    <a:pt x="29" y="152"/>
                  </a:lnTo>
                  <a:lnTo>
                    <a:pt x="30" y="139"/>
                  </a:lnTo>
                  <a:lnTo>
                    <a:pt x="30" y="119"/>
                  </a:lnTo>
                  <a:lnTo>
                    <a:pt x="29" y="94"/>
                  </a:lnTo>
                  <a:lnTo>
                    <a:pt x="27" y="67"/>
                  </a:lnTo>
                  <a:lnTo>
                    <a:pt x="21" y="42"/>
                  </a:lnTo>
                  <a:lnTo>
                    <a:pt x="12" y="18"/>
                  </a:lnTo>
                  <a:lnTo>
                    <a:pt x="0" y="0"/>
                  </a:lnTo>
                  <a:lnTo>
                    <a:pt x="66" y="23"/>
                  </a:lnTo>
                  <a:lnTo>
                    <a:pt x="67" y="27"/>
                  </a:lnTo>
                  <a:lnTo>
                    <a:pt x="68" y="39"/>
                  </a:lnTo>
                  <a:lnTo>
                    <a:pt x="69" y="57"/>
                  </a:lnTo>
                  <a:lnTo>
                    <a:pt x="69" y="80"/>
                  </a:lnTo>
                  <a:lnTo>
                    <a:pt x="66" y="102"/>
                  </a:lnTo>
                  <a:lnTo>
                    <a:pt x="59" y="124"/>
                  </a:lnTo>
                  <a:lnTo>
                    <a:pt x="47" y="143"/>
                  </a:lnTo>
                  <a:lnTo>
                    <a:pt x="29"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2" name="Freeform 123">
              <a:extLst>
                <a:ext uri="{FF2B5EF4-FFF2-40B4-BE49-F238E27FC236}">
                  <a16:creationId xmlns:a16="http://schemas.microsoft.com/office/drawing/2014/main" id="{C327200F-C643-CE7C-C60A-B223B8FF287D}"/>
                </a:ext>
              </a:extLst>
            </p:cNvPr>
            <p:cNvSpPr>
              <a:spLocks/>
            </p:cNvSpPr>
            <p:nvPr/>
          </p:nvSpPr>
          <p:spPr bwMode="auto">
            <a:xfrm>
              <a:off x="3597" y="1028"/>
              <a:ext cx="10" cy="27"/>
            </a:xfrm>
            <a:custGeom>
              <a:avLst/>
              <a:gdLst>
                <a:gd name="T0" fmla="*/ 0 w 10"/>
                <a:gd name="T1" fmla="*/ 3 h 27"/>
                <a:gd name="T2" fmla="*/ 0 w 10"/>
                <a:gd name="T3" fmla="*/ 27 h 27"/>
                <a:gd name="T4" fmla="*/ 1 w 10"/>
                <a:gd name="T5" fmla="*/ 27 h 27"/>
                <a:gd name="T6" fmla="*/ 4 w 10"/>
                <a:gd name="T7" fmla="*/ 25 h 27"/>
                <a:gd name="T8" fmla="*/ 7 w 10"/>
                <a:gd name="T9" fmla="*/ 18 h 27"/>
                <a:gd name="T10" fmla="*/ 10 w 10"/>
                <a:gd name="T11" fmla="*/ 6 h 27"/>
                <a:gd name="T12" fmla="*/ 10 w 10"/>
                <a:gd name="T13" fmla="*/ 3 h 27"/>
                <a:gd name="T14" fmla="*/ 8 w 10"/>
                <a:gd name="T15" fmla="*/ 1 h 27"/>
                <a:gd name="T16" fmla="*/ 5 w 10"/>
                <a:gd name="T17" fmla="*/ 0 h 27"/>
                <a:gd name="T18" fmla="*/ 0 w 10"/>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7"/>
                <a:gd name="T32" fmla="*/ 10 w 1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7">
                  <a:moveTo>
                    <a:pt x="0" y="3"/>
                  </a:moveTo>
                  <a:lnTo>
                    <a:pt x="0" y="27"/>
                  </a:lnTo>
                  <a:lnTo>
                    <a:pt x="1" y="27"/>
                  </a:lnTo>
                  <a:lnTo>
                    <a:pt x="4" y="25"/>
                  </a:lnTo>
                  <a:lnTo>
                    <a:pt x="7" y="18"/>
                  </a:lnTo>
                  <a:lnTo>
                    <a:pt x="10" y="6"/>
                  </a:lnTo>
                  <a:lnTo>
                    <a:pt x="10" y="3"/>
                  </a:lnTo>
                  <a:lnTo>
                    <a:pt x="8" y="1"/>
                  </a:lnTo>
                  <a:lnTo>
                    <a:pt x="5" y="0"/>
                  </a:lnTo>
                  <a:lnTo>
                    <a:pt x="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3" name="Freeform 124">
              <a:extLst>
                <a:ext uri="{FF2B5EF4-FFF2-40B4-BE49-F238E27FC236}">
                  <a16:creationId xmlns:a16="http://schemas.microsoft.com/office/drawing/2014/main" id="{2F026051-52EB-507E-1BB7-935AC8A9C5A4}"/>
                </a:ext>
              </a:extLst>
            </p:cNvPr>
            <p:cNvSpPr>
              <a:spLocks/>
            </p:cNvSpPr>
            <p:nvPr/>
          </p:nvSpPr>
          <p:spPr bwMode="auto">
            <a:xfrm>
              <a:off x="3582" y="1024"/>
              <a:ext cx="108" cy="368"/>
            </a:xfrm>
            <a:custGeom>
              <a:avLst/>
              <a:gdLst>
                <a:gd name="T0" fmla="*/ 13 w 108"/>
                <a:gd name="T1" fmla="*/ 63 h 368"/>
                <a:gd name="T2" fmla="*/ 0 w 108"/>
                <a:gd name="T3" fmla="*/ 48 h 368"/>
                <a:gd name="T4" fmla="*/ 4 w 108"/>
                <a:gd name="T5" fmla="*/ 28 h 368"/>
                <a:gd name="T6" fmla="*/ 13 w 108"/>
                <a:gd name="T7" fmla="*/ 23 h 368"/>
                <a:gd name="T8" fmla="*/ 15 w 108"/>
                <a:gd name="T9" fmla="*/ 16 h 368"/>
                <a:gd name="T10" fmla="*/ 15 w 108"/>
                <a:gd name="T11" fmla="*/ 12 h 368"/>
                <a:gd name="T12" fmla="*/ 15 w 108"/>
                <a:gd name="T13" fmla="*/ 9 h 368"/>
                <a:gd name="T14" fmla="*/ 15 w 108"/>
                <a:gd name="T15" fmla="*/ 7 h 368"/>
                <a:gd name="T16" fmla="*/ 16 w 108"/>
                <a:gd name="T17" fmla="*/ 6 h 368"/>
                <a:gd name="T18" fmla="*/ 18 w 108"/>
                <a:gd name="T19" fmla="*/ 5 h 368"/>
                <a:gd name="T20" fmla="*/ 21 w 108"/>
                <a:gd name="T21" fmla="*/ 4 h 368"/>
                <a:gd name="T22" fmla="*/ 27 w 108"/>
                <a:gd name="T23" fmla="*/ 4 h 368"/>
                <a:gd name="T24" fmla="*/ 30 w 108"/>
                <a:gd name="T25" fmla="*/ 2 h 368"/>
                <a:gd name="T26" fmla="*/ 35 w 108"/>
                <a:gd name="T27" fmla="*/ 2 h 368"/>
                <a:gd name="T28" fmla="*/ 39 w 108"/>
                <a:gd name="T29" fmla="*/ 3 h 368"/>
                <a:gd name="T30" fmla="*/ 41 w 108"/>
                <a:gd name="T31" fmla="*/ 6 h 368"/>
                <a:gd name="T32" fmla="*/ 45 w 108"/>
                <a:gd name="T33" fmla="*/ 5 h 368"/>
                <a:gd name="T34" fmla="*/ 48 w 108"/>
                <a:gd name="T35" fmla="*/ 4 h 368"/>
                <a:gd name="T36" fmla="*/ 52 w 108"/>
                <a:gd name="T37" fmla="*/ 6 h 368"/>
                <a:gd name="T38" fmla="*/ 55 w 108"/>
                <a:gd name="T39" fmla="*/ 10 h 368"/>
                <a:gd name="T40" fmla="*/ 55 w 108"/>
                <a:gd name="T41" fmla="*/ 10 h 368"/>
                <a:gd name="T42" fmla="*/ 56 w 108"/>
                <a:gd name="T43" fmla="*/ 10 h 368"/>
                <a:gd name="T44" fmla="*/ 57 w 108"/>
                <a:gd name="T45" fmla="*/ 10 h 368"/>
                <a:gd name="T46" fmla="*/ 57 w 108"/>
                <a:gd name="T47" fmla="*/ 10 h 368"/>
                <a:gd name="T48" fmla="*/ 57 w 108"/>
                <a:gd name="T49" fmla="*/ 10 h 368"/>
                <a:gd name="T50" fmla="*/ 56 w 108"/>
                <a:gd name="T51" fmla="*/ 7 h 368"/>
                <a:gd name="T52" fmla="*/ 54 w 108"/>
                <a:gd name="T53" fmla="*/ 4 h 368"/>
                <a:gd name="T54" fmla="*/ 54 w 108"/>
                <a:gd name="T55" fmla="*/ 0 h 368"/>
                <a:gd name="T56" fmla="*/ 65 w 108"/>
                <a:gd name="T57" fmla="*/ 7 h 368"/>
                <a:gd name="T58" fmla="*/ 71 w 108"/>
                <a:gd name="T59" fmla="*/ 24 h 368"/>
                <a:gd name="T60" fmla="*/ 73 w 108"/>
                <a:gd name="T61" fmla="*/ 43 h 368"/>
                <a:gd name="T62" fmla="*/ 73 w 108"/>
                <a:gd name="T63" fmla="*/ 48 h 368"/>
                <a:gd name="T64" fmla="*/ 70 w 108"/>
                <a:gd name="T65" fmla="*/ 59 h 368"/>
                <a:gd name="T66" fmla="*/ 66 w 108"/>
                <a:gd name="T67" fmla="*/ 73 h 368"/>
                <a:gd name="T68" fmla="*/ 58 w 108"/>
                <a:gd name="T69" fmla="*/ 90 h 368"/>
                <a:gd name="T70" fmla="*/ 58 w 108"/>
                <a:gd name="T71" fmla="*/ 90 h 368"/>
                <a:gd name="T72" fmla="*/ 54 w 108"/>
                <a:gd name="T73" fmla="*/ 100 h 368"/>
                <a:gd name="T74" fmla="*/ 52 w 108"/>
                <a:gd name="T75" fmla="*/ 113 h 368"/>
                <a:gd name="T76" fmla="*/ 52 w 108"/>
                <a:gd name="T77" fmla="*/ 129 h 368"/>
                <a:gd name="T78" fmla="*/ 55 w 108"/>
                <a:gd name="T79" fmla="*/ 144 h 368"/>
                <a:gd name="T80" fmla="*/ 108 w 108"/>
                <a:gd name="T81" fmla="*/ 331 h 368"/>
                <a:gd name="T82" fmla="*/ 65 w 108"/>
                <a:gd name="T83" fmla="*/ 368 h 368"/>
                <a:gd name="T84" fmla="*/ 59 w 108"/>
                <a:gd name="T85" fmla="*/ 361 h 368"/>
                <a:gd name="T86" fmla="*/ 54 w 108"/>
                <a:gd name="T87" fmla="*/ 355 h 368"/>
                <a:gd name="T88" fmla="*/ 47 w 108"/>
                <a:gd name="T89" fmla="*/ 348 h 368"/>
                <a:gd name="T90" fmla="*/ 40 w 108"/>
                <a:gd name="T91" fmla="*/ 341 h 368"/>
                <a:gd name="T92" fmla="*/ 73 w 108"/>
                <a:gd name="T93" fmla="*/ 319 h 368"/>
                <a:gd name="T94" fmla="*/ 32 w 108"/>
                <a:gd name="T95" fmla="*/ 117 h 368"/>
                <a:gd name="T96" fmla="*/ 32 w 108"/>
                <a:gd name="T97" fmla="*/ 116 h 368"/>
                <a:gd name="T98" fmla="*/ 30 w 108"/>
                <a:gd name="T99" fmla="*/ 109 h 368"/>
                <a:gd name="T100" fmla="*/ 28 w 108"/>
                <a:gd name="T101" fmla="*/ 101 h 368"/>
                <a:gd name="T102" fmla="*/ 26 w 108"/>
                <a:gd name="T103" fmla="*/ 92 h 368"/>
                <a:gd name="T104" fmla="*/ 23 w 108"/>
                <a:gd name="T105" fmla="*/ 82 h 368"/>
                <a:gd name="T106" fmla="*/ 21 w 108"/>
                <a:gd name="T107" fmla="*/ 78 h 368"/>
                <a:gd name="T108" fmla="*/ 19 w 108"/>
                <a:gd name="T109" fmla="*/ 72 h 368"/>
                <a:gd name="T110" fmla="*/ 16 w 108"/>
                <a:gd name="T111" fmla="*/ 68 h 368"/>
                <a:gd name="T112" fmla="*/ 13 w 108"/>
                <a:gd name="T113" fmla="*/ 63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
                <a:gd name="T172" fmla="*/ 0 h 368"/>
                <a:gd name="T173" fmla="*/ 108 w 108"/>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 h="368">
                  <a:moveTo>
                    <a:pt x="13" y="63"/>
                  </a:moveTo>
                  <a:lnTo>
                    <a:pt x="0" y="48"/>
                  </a:lnTo>
                  <a:lnTo>
                    <a:pt x="4" y="28"/>
                  </a:lnTo>
                  <a:lnTo>
                    <a:pt x="13" y="23"/>
                  </a:lnTo>
                  <a:lnTo>
                    <a:pt x="15" y="16"/>
                  </a:lnTo>
                  <a:lnTo>
                    <a:pt x="15" y="12"/>
                  </a:lnTo>
                  <a:lnTo>
                    <a:pt x="15" y="9"/>
                  </a:lnTo>
                  <a:lnTo>
                    <a:pt x="15" y="7"/>
                  </a:lnTo>
                  <a:lnTo>
                    <a:pt x="16" y="6"/>
                  </a:lnTo>
                  <a:lnTo>
                    <a:pt x="18" y="5"/>
                  </a:lnTo>
                  <a:lnTo>
                    <a:pt x="21" y="4"/>
                  </a:lnTo>
                  <a:lnTo>
                    <a:pt x="27" y="4"/>
                  </a:lnTo>
                  <a:lnTo>
                    <a:pt x="30" y="2"/>
                  </a:lnTo>
                  <a:lnTo>
                    <a:pt x="35" y="2"/>
                  </a:lnTo>
                  <a:lnTo>
                    <a:pt x="39" y="3"/>
                  </a:lnTo>
                  <a:lnTo>
                    <a:pt x="41" y="6"/>
                  </a:lnTo>
                  <a:lnTo>
                    <a:pt x="45" y="5"/>
                  </a:lnTo>
                  <a:lnTo>
                    <a:pt x="48" y="4"/>
                  </a:lnTo>
                  <a:lnTo>
                    <a:pt x="52" y="6"/>
                  </a:lnTo>
                  <a:lnTo>
                    <a:pt x="55" y="10"/>
                  </a:lnTo>
                  <a:lnTo>
                    <a:pt x="56" y="10"/>
                  </a:lnTo>
                  <a:lnTo>
                    <a:pt x="57" y="10"/>
                  </a:lnTo>
                  <a:lnTo>
                    <a:pt x="56" y="7"/>
                  </a:lnTo>
                  <a:lnTo>
                    <a:pt x="54" y="4"/>
                  </a:lnTo>
                  <a:lnTo>
                    <a:pt x="54" y="0"/>
                  </a:lnTo>
                  <a:lnTo>
                    <a:pt x="65" y="7"/>
                  </a:lnTo>
                  <a:lnTo>
                    <a:pt x="71" y="24"/>
                  </a:lnTo>
                  <a:lnTo>
                    <a:pt x="73" y="43"/>
                  </a:lnTo>
                  <a:lnTo>
                    <a:pt x="73" y="48"/>
                  </a:lnTo>
                  <a:lnTo>
                    <a:pt x="70" y="59"/>
                  </a:lnTo>
                  <a:lnTo>
                    <a:pt x="66" y="73"/>
                  </a:lnTo>
                  <a:lnTo>
                    <a:pt x="58" y="90"/>
                  </a:lnTo>
                  <a:lnTo>
                    <a:pt x="54" y="100"/>
                  </a:lnTo>
                  <a:lnTo>
                    <a:pt x="52" y="113"/>
                  </a:lnTo>
                  <a:lnTo>
                    <a:pt x="52" y="129"/>
                  </a:lnTo>
                  <a:lnTo>
                    <a:pt x="55" y="144"/>
                  </a:lnTo>
                  <a:lnTo>
                    <a:pt x="108" y="331"/>
                  </a:lnTo>
                  <a:lnTo>
                    <a:pt x="65" y="368"/>
                  </a:lnTo>
                  <a:lnTo>
                    <a:pt x="59" y="361"/>
                  </a:lnTo>
                  <a:lnTo>
                    <a:pt x="54" y="355"/>
                  </a:lnTo>
                  <a:lnTo>
                    <a:pt x="47" y="348"/>
                  </a:lnTo>
                  <a:lnTo>
                    <a:pt x="40" y="341"/>
                  </a:lnTo>
                  <a:lnTo>
                    <a:pt x="73" y="319"/>
                  </a:lnTo>
                  <a:lnTo>
                    <a:pt x="32" y="117"/>
                  </a:lnTo>
                  <a:lnTo>
                    <a:pt x="32" y="116"/>
                  </a:lnTo>
                  <a:lnTo>
                    <a:pt x="30" y="109"/>
                  </a:lnTo>
                  <a:lnTo>
                    <a:pt x="28" y="101"/>
                  </a:lnTo>
                  <a:lnTo>
                    <a:pt x="26" y="92"/>
                  </a:lnTo>
                  <a:lnTo>
                    <a:pt x="23" y="82"/>
                  </a:lnTo>
                  <a:lnTo>
                    <a:pt x="21" y="78"/>
                  </a:lnTo>
                  <a:lnTo>
                    <a:pt x="19" y="72"/>
                  </a:lnTo>
                  <a:lnTo>
                    <a:pt x="16" y="68"/>
                  </a:lnTo>
                  <a:lnTo>
                    <a:pt x="13" y="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4" name="Freeform 125">
              <a:extLst>
                <a:ext uri="{FF2B5EF4-FFF2-40B4-BE49-F238E27FC236}">
                  <a16:creationId xmlns:a16="http://schemas.microsoft.com/office/drawing/2014/main" id="{E8DC2117-0A76-5B12-511D-AB3086D7B494}"/>
                </a:ext>
              </a:extLst>
            </p:cNvPr>
            <p:cNvSpPr>
              <a:spLocks/>
            </p:cNvSpPr>
            <p:nvPr/>
          </p:nvSpPr>
          <p:spPr bwMode="auto">
            <a:xfrm>
              <a:off x="3522" y="1351"/>
              <a:ext cx="143" cy="149"/>
            </a:xfrm>
            <a:custGeom>
              <a:avLst/>
              <a:gdLst>
                <a:gd name="T0" fmla="*/ 114 w 143"/>
                <a:gd name="T1" fmla="*/ 0 h 149"/>
                <a:gd name="T2" fmla="*/ 86 w 143"/>
                <a:gd name="T3" fmla="*/ 12 h 149"/>
                <a:gd name="T4" fmla="*/ 93 w 143"/>
                <a:gd name="T5" fmla="*/ 19 h 149"/>
                <a:gd name="T6" fmla="*/ 10 w 143"/>
                <a:gd name="T7" fmla="*/ 76 h 149"/>
                <a:gd name="T8" fmla="*/ 5 w 143"/>
                <a:gd name="T9" fmla="*/ 93 h 149"/>
                <a:gd name="T10" fmla="*/ 2 w 143"/>
                <a:gd name="T11" fmla="*/ 111 h 149"/>
                <a:gd name="T12" fmla="*/ 1 w 143"/>
                <a:gd name="T13" fmla="*/ 130 h 149"/>
                <a:gd name="T14" fmla="*/ 0 w 143"/>
                <a:gd name="T15" fmla="*/ 149 h 149"/>
                <a:gd name="T16" fmla="*/ 121 w 143"/>
                <a:gd name="T17" fmla="*/ 44 h 149"/>
                <a:gd name="T18" fmla="*/ 125 w 143"/>
                <a:gd name="T19" fmla="*/ 47 h 149"/>
                <a:gd name="T20" fmla="*/ 143 w 143"/>
                <a:gd name="T21" fmla="*/ 31 h 149"/>
                <a:gd name="T22" fmla="*/ 114 w 143"/>
                <a:gd name="T23" fmla="*/ 0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49"/>
                <a:gd name="T38" fmla="*/ 143 w 143"/>
                <a:gd name="T39" fmla="*/ 149 h 1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49">
                  <a:moveTo>
                    <a:pt x="114" y="0"/>
                  </a:moveTo>
                  <a:lnTo>
                    <a:pt x="86" y="12"/>
                  </a:lnTo>
                  <a:lnTo>
                    <a:pt x="93" y="19"/>
                  </a:lnTo>
                  <a:lnTo>
                    <a:pt x="10" y="76"/>
                  </a:lnTo>
                  <a:lnTo>
                    <a:pt x="5" y="93"/>
                  </a:lnTo>
                  <a:lnTo>
                    <a:pt x="2" y="111"/>
                  </a:lnTo>
                  <a:lnTo>
                    <a:pt x="1" y="130"/>
                  </a:lnTo>
                  <a:lnTo>
                    <a:pt x="0" y="149"/>
                  </a:lnTo>
                  <a:lnTo>
                    <a:pt x="121" y="44"/>
                  </a:lnTo>
                  <a:lnTo>
                    <a:pt x="125" y="47"/>
                  </a:lnTo>
                  <a:lnTo>
                    <a:pt x="143" y="31"/>
                  </a:lnTo>
                  <a:lnTo>
                    <a:pt x="114"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5" name="Freeform 126">
              <a:extLst>
                <a:ext uri="{FF2B5EF4-FFF2-40B4-BE49-F238E27FC236}">
                  <a16:creationId xmlns:a16="http://schemas.microsoft.com/office/drawing/2014/main" id="{6023DA11-E4B9-D603-BFCC-8241FD10D4E9}"/>
                </a:ext>
              </a:extLst>
            </p:cNvPr>
            <p:cNvSpPr>
              <a:spLocks/>
            </p:cNvSpPr>
            <p:nvPr/>
          </p:nvSpPr>
          <p:spPr bwMode="auto">
            <a:xfrm>
              <a:off x="3497" y="1402"/>
              <a:ext cx="69" cy="157"/>
            </a:xfrm>
            <a:custGeom>
              <a:avLst/>
              <a:gdLst>
                <a:gd name="T0" fmla="*/ 40 w 69"/>
                <a:gd name="T1" fmla="*/ 157 h 157"/>
                <a:gd name="T2" fmla="*/ 40 w 69"/>
                <a:gd name="T3" fmla="*/ 152 h 157"/>
                <a:gd name="T4" fmla="*/ 39 w 69"/>
                <a:gd name="T5" fmla="*/ 138 h 157"/>
                <a:gd name="T6" fmla="*/ 39 w 69"/>
                <a:gd name="T7" fmla="*/ 118 h 157"/>
                <a:gd name="T8" fmla="*/ 40 w 69"/>
                <a:gd name="T9" fmla="*/ 94 h 157"/>
                <a:gd name="T10" fmla="*/ 43 w 69"/>
                <a:gd name="T11" fmla="*/ 67 h 157"/>
                <a:gd name="T12" fmla="*/ 48 w 69"/>
                <a:gd name="T13" fmla="*/ 41 h 157"/>
                <a:gd name="T14" fmla="*/ 57 w 69"/>
                <a:gd name="T15" fmla="*/ 18 h 157"/>
                <a:gd name="T16" fmla="*/ 69 w 69"/>
                <a:gd name="T17" fmla="*/ 0 h 157"/>
                <a:gd name="T18" fmla="*/ 4 w 69"/>
                <a:gd name="T19" fmla="*/ 21 h 157"/>
                <a:gd name="T20" fmla="*/ 2 w 69"/>
                <a:gd name="T21" fmla="*/ 26 h 157"/>
                <a:gd name="T22" fmla="*/ 1 w 69"/>
                <a:gd name="T23" fmla="*/ 38 h 157"/>
                <a:gd name="T24" fmla="*/ 0 w 69"/>
                <a:gd name="T25" fmla="*/ 57 h 157"/>
                <a:gd name="T26" fmla="*/ 0 w 69"/>
                <a:gd name="T27" fmla="*/ 78 h 157"/>
                <a:gd name="T28" fmla="*/ 4 w 69"/>
                <a:gd name="T29" fmla="*/ 102 h 157"/>
                <a:gd name="T30" fmla="*/ 10 w 69"/>
                <a:gd name="T31" fmla="*/ 124 h 157"/>
                <a:gd name="T32" fmla="*/ 22 w 69"/>
                <a:gd name="T33" fmla="*/ 143 h 157"/>
                <a:gd name="T34" fmla="*/ 40 w 69"/>
                <a:gd name="T35" fmla="*/ 15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7"/>
                <a:gd name="T56" fmla="*/ 69 w 69"/>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7">
                  <a:moveTo>
                    <a:pt x="40" y="157"/>
                  </a:moveTo>
                  <a:lnTo>
                    <a:pt x="40" y="152"/>
                  </a:lnTo>
                  <a:lnTo>
                    <a:pt x="39" y="138"/>
                  </a:lnTo>
                  <a:lnTo>
                    <a:pt x="39" y="118"/>
                  </a:lnTo>
                  <a:lnTo>
                    <a:pt x="40" y="94"/>
                  </a:lnTo>
                  <a:lnTo>
                    <a:pt x="43" y="67"/>
                  </a:lnTo>
                  <a:lnTo>
                    <a:pt x="48" y="41"/>
                  </a:lnTo>
                  <a:lnTo>
                    <a:pt x="57" y="18"/>
                  </a:lnTo>
                  <a:lnTo>
                    <a:pt x="69" y="0"/>
                  </a:lnTo>
                  <a:lnTo>
                    <a:pt x="4" y="21"/>
                  </a:lnTo>
                  <a:lnTo>
                    <a:pt x="2" y="26"/>
                  </a:lnTo>
                  <a:lnTo>
                    <a:pt x="1" y="38"/>
                  </a:lnTo>
                  <a:lnTo>
                    <a:pt x="0" y="57"/>
                  </a:lnTo>
                  <a:lnTo>
                    <a:pt x="0" y="78"/>
                  </a:lnTo>
                  <a:lnTo>
                    <a:pt x="4" y="102"/>
                  </a:lnTo>
                  <a:lnTo>
                    <a:pt x="10" y="124"/>
                  </a:lnTo>
                  <a:lnTo>
                    <a:pt x="22" y="143"/>
                  </a:lnTo>
                  <a:lnTo>
                    <a:pt x="40"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6" name="Freeform 127">
              <a:extLst>
                <a:ext uri="{FF2B5EF4-FFF2-40B4-BE49-F238E27FC236}">
                  <a16:creationId xmlns:a16="http://schemas.microsoft.com/office/drawing/2014/main" id="{E6D2F8B1-1D19-B269-8732-9B17BC96821C}"/>
                </a:ext>
              </a:extLst>
            </p:cNvPr>
            <p:cNvSpPr>
              <a:spLocks/>
            </p:cNvSpPr>
            <p:nvPr/>
          </p:nvSpPr>
          <p:spPr bwMode="auto">
            <a:xfrm>
              <a:off x="3280" y="1036"/>
              <a:ext cx="284" cy="78"/>
            </a:xfrm>
            <a:custGeom>
              <a:avLst/>
              <a:gdLst>
                <a:gd name="T0" fmla="*/ 283 w 284"/>
                <a:gd name="T1" fmla="*/ 72 h 78"/>
                <a:gd name="T2" fmla="*/ 164 w 284"/>
                <a:gd name="T3" fmla="*/ 11 h 78"/>
                <a:gd name="T4" fmla="*/ 3 w 284"/>
                <a:gd name="T5" fmla="*/ 0 h 78"/>
                <a:gd name="T6" fmla="*/ 2 w 284"/>
                <a:gd name="T7" fmla="*/ 0 h 78"/>
                <a:gd name="T8" fmla="*/ 1 w 284"/>
                <a:gd name="T9" fmla="*/ 2 h 78"/>
                <a:gd name="T10" fmla="*/ 0 w 284"/>
                <a:gd name="T11" fmla="*/ 3 h 78"/>
                <a:gd name="T12" fmla="*/ 1 w 284"/>
                <a:gd name="T13" fmla="*/ 5 h 78"/>
                <a:gd name="T14" fmla="*/ 7 w 284"/>
                <a:gd name="T15" fmla="*/ 8 h 78"/>
                <a:gd name="T16" fmla="*/ 24 w 284"/>
                <a:gd name="T17" fmla="*/ 13 h 78"/>
                <a:gd name="T18" fmla="*/ 48 w 284"/>
                <a:gd name="T19" fmla="*/ 21 h 78"/>
                <a:gd name="T20" fmla="*/ 73 w 284"/>
                <a:gd name="T21" fmla="*/ 30 h 78"/>
                <a:gd name="T22" fmla="*/ 99 w 284"/>
                <a:gd name="T23" fmla="*/ 38 h 78"/>
                <a:gd name="T24" fmla="*/ 121 w 284"/>
                <a:gd name="T25" fmla="*/ 46 h 78"/>
                <a:gd name="T26" fmla="*/ 138 w 284"/>
                <a:gd name="T27" fmla="*/ 50 h 78"/>
                <a:gd name="T28" fmla="*/ 143 w 284"/>
                <a:gd name="T29" fmla="*/ 52 h 78"/>
                <a:gd name="T30" fmla="*/ 280 w 284"/>
                <a:gd name="T31" fmla="*/ 78 h 78"/>
                <a:gd name="T32" fmla="*/ 281 w 284"/>
                <a:gd name="T33" fmla="*/ 78 h 78"/>
                <a:gd name="T34" fmla="*/ 283 w 284"/>
                <a:gd name="T35" fmla="*/ 77 h 78"/>
                <a:gd name="T36" fmla="*/ 284 w 284"/>
                <a:gd name="T37" fmla="*/ 75 h 78"/>
                <a:gd name="T38" fmla="*/ 283 w 284"/>
                <a:gd name="T39" fmla="*/ 7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4"/>
                <a:gd name="T61" fmla="*/ 0 h 78"/>
                <a:gd name="T62" fmla="*/ 284 w 284"/>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4" h="78">
                  <a:moveTo>
                    <a:pt x="283" y="72"/>
                  </a:moveTo>
                  <a:lnTo>
                    <a:pt x="164" y="11"/>
                  </a:lnTo>
                  <a:lnTo>
                    <a:pt x="3" y="0"/>
                  </a:lnTo>
                  <a:lnTo>
                    <a:pt x="2" y="0"/>
                  </a:lnTo>
                  <a:lnTo>
                    <a:pt x="1" y="2"/>
                  </a:lnTo>
                  <a:lnTo>
                    <a:pt x="0" y="3"/>
                  </a:lnTo>
                  <a:lnTo>
                    <a:pt x="1" y="5"/>
                  </a:lnTo>
                  <a:lnTo>
                    <a:pt x="7" y="8"/>
                  </a:lnTo>
                  <a:lnTo>
                    <a:pt x="24" y="13"/>
                  </a:lnTo>
                  <a:lnTo>
                    <a:pt x="48" y="21"/>
                  </a:lnTo>
                  <a:lnTo>
                    <a:pt x="73" y="30"/>
                  </a:lnTo>
                  <a:lnTo>
                    <a:pt x="99" y="38"/>
                  </a:lnTo>
                  <a:lnTo>
                    <a:pt x="121" y="46"/>
                  </a:lnTo>
                  <a:lnTo>
                    <a:pt x="138" y="50"/>
                  </a:lnTo>
                  <a:lnTo>
                    <a:pt x="143" y="52"/>
                  </a:lnTo>
                  <a:lnTo>
                    <a:pt x="280" y="78"/>
                  </a:lnTo>
                  <a:lnTo>
                    <a:pt x="281" y="78"/>
                  </a:lnTo>
                  <a:lnTo>
                    <a:pt x="283" y="77"/>
                  </a:lnTo>
                  <a:lnTo>
                    <a:pt x="284" y="75"/>
                  </a:lnTo>
                  <a:lnTo>
                    <a:pt x="28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7" name="Freeform 128">
              <a:extLst>
                <a:ext uri="{FF2B5EF4-FFF2-40B4-BE49-F238E27FC236}">
                  <a16:creationId xmlns:a16="http://schemas.microsoft.com/office/drawing/2014/main" id="{EDD143A5-A523-979B-5F8F-F5D1A36A04F4}"/>
                </a:ext>
              </a:extLst>
            </p:cNvPr>
            <p:cNvSpPr>
              <a:spLocks/>
            </p:cNvSpPr>
            <p:nvPr/>
          </p:nvSpPr>
          <p:spPr bwMode="auto">
            <a:xfrm>
              <a:off x="3335" y="1060"/>
              <a:ext cx="161" cy="108"/>
            </a:xfrm>
            <a:custGeom>
              <a:avLst/>
              <a:gdLst>
                <a:gd name="T0" fmla="*/ 142 w 161"/>
                <a:gd name="T1" fmla="*/ 108 h 108"/>
                <a:gd name="T2" fmla="*/ 161 w 161"/>
                <a:gd name="T3" fmla="*/ 38 h 108"/>
                <a:gd name="T4" fmla="*/ 16 w 161"/>
                <a:gd name="T5" fmla="*/ 0 h 108"/>
                <a:gd name="T6" fmla="*/ 0 w 161"/>
                <a:gd name="T7" fmla="*/ 47 h 108"/>
                <a:gd name="T8" fmla="*/ 6 w 161"/>
                <a:gd name="T9" fmla="*/ 47 h 108"/>
                <a:gd name="T10" fmla="*/ 19 w 161"/>
                <a:gd name="T11" fmla="*/ 48 h 108"/>
                <a:gd name="T12" fmla="*/ 40 w 161"/>
                <a:gd name="T13" fmla="*/ 52 h 108"/>
                <a:gd name="T14" fmla="*/ 64 w 161"/>
                <a:gd name="T15" fmla="*/ 56 h 108"/>
                <a:gd name="T16" fmla="*/ 88 w 161"/>
                <a:gd name="T17" fmla="*/ 64 h 108"/>
                <a:gd name="T18" fmla="*/ 112 w 161"/>
                <a:gd name="T19" fmla="*/ 74 h 108"/>
                <a:gd name="T20" fmla="*/ 131 w 161"/>
                <a:gd name="T21" fmla="*/ 89 h 108"/>
                <a:gd name="T22" fmla="*/ 142 w 161"/>
                <a:gd name="T23" fmla="*/ 108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08"/>
                <a:gd name="T38" fmla="*/ 161 w 16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08">
                  <a:moveTo>
                    <a:pt x="142" y="108"/>
                  </a:moveTo>
                  <a:lnTo>
                    <a:pt x="161" y="38"/>
                  </a:lnTo>
                  <a:lnTo>
                    <a:pt x="16" y="0"/>
                  </a:lnTo>
                  <a:lnTo>
                    <a:pt x="0" y="47"/>
                  </a:lnTo>
                  <a:lnTo>
                    <a:pt x="6" y="47"/>
                  </a:lnTo>
                  <a:lnTo>
                    <a:pt x="19" y="48"/>
                  </a:lnTo>
                  <a:lnTo>
                    <a:pt x="40" y="52"/>
                  </a:lnTo>
                  <a:lnTo>
                    <a:pt x="64" y="56"/>
                  </a:lnTo>
                  <a:lnTo>
                    <a:pt x="88" y="64"/>
                  </a:lnTo>
                  <a:lnTo>
                    <a:pt x="112" y="74"/>
                  </a:lnTo>
                  <a:lnTo>
                    <a:pt x="131" y="89"/>
                  </a:lnTo>
                  <a:lnTo>
                    <a:pt x="14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8" name="Freeform 129">
              <a:extLst>
                <a:ext uri="{FF2B5EF4-FFF2-40B4-BE49-F238E27FC236}">
                  <a16:creationId xmlns:a16="http://schemas.microsoft.com/office/drawing/2014/main" id="{0A9EED5B-082B-8152-11CB-86B54124FB0D}"/>
                </a:ext>
              </a:extLst>
            </p:cNvPr>
            <p:cNvSpPr>
              <a:spLocks/>
            </p:cNvSpPr>
            <p:nvPr/>
          </p:nvSpPr>
          <p:spPr bwMode="auto">
            <a:xfrm>
              <a:off x="3530" y="1105"/>
              <a:ext cx="12" cy="99"/>
            </a:xfrm>
            <a:custGeom>
              <a:avLst/>
              <a:gdLst>
                <a:gd name="T0" fmla="*/ 0 w 12"/>
                <a:gd name="T1" fmla="*/ 73 h 99"/>
                <a:gd name="T2" fmla="*/ 3 w 12"/>
                <a:gd name="T3" fmla="*/ 67 h 99"/>
                <a:gd name="T4" fmla="*/ 4 w 12"/>
                <a:gd name="T5" fmla="*/ 0 h 99"/>
                <a:gd name="T6" fmla="*/ 7 w 12"/>
                <a:gd name="T7" fmla="*/ 66 h 99"/>
                <a:gd name="T8" fmla="*/ 11 w 12"/>
                <a:gd name="T9" fmla="*/ 69 h 99"/>
                <a:gd name="T10" fmla="*/ 12 w 12"/>
                <a:gd name="T11" fmla="*/ 76 h 99"/>
                <a:gd name="T12" fmla="*/ 12 w 12"/>
                <a:gd name="T13" fmla="*/ 77 h 99"/>
                <a:gd name="T14" fmla="*/ 12 w 12"/>
                <a:gd name="T15" fmla="*/ 78 h 99"/>
                <a:gd name="T16" fmla="*/ 12 w 12"/>
                <a:gd name="T17" fmla="*/ 95 h 99"/>
                <a:gd name="T18" fmla="*/ 12 w 12"/>
                <a:gd name="T19" fmla="*/ 95 h 99"/>
                <a:gd name="T20" fmla="*/ 11 w 12"/>
                <a:gd name="T21" fmla="*/ 95 h 99"/>
                <a:gd name="T22" fmla="*/ 11 w 12"/>
                <a:gd name="T23" fmla="*/ 95 h 99"/>
                <a:gd name="T24" fmla="*/ 10 w 12"/>
                <a:gd name="T25" fmla="*/ 94 h 99"/>
                <a:gd name="T26" fmla="*/ 10 w 12"/>
                <a:gd name="T27" fmla="*/ 83 h 99"/>
                <a:gd name="T28" fmla="*/ 8 w 12"/>
                <a:gd name="T29" fmla="*/ 84 h 99"/>
                <a:gd name="T30" fmla="*/ 8 w 12"/>
                <a:gd name="T31" fmla="*/ 98 h 99"/>
                <a:gd name="T32" fmla="*/ 8 w 12"/>
                <a:gd name="T33" fmla="*/ 99 h 99"/>
                <a:gd name="T34" fmla="*/ 7 w 12"/>
                <a:gd name="T35" fmla="*/ 99 h 99"/>
                <a:gd name="T36" fmla="*/ 6 w 12"/>
                <a:gd name="T37" fmla="*/ 98 h 99"/>
                <a:gd name="T38" fmla="*/ 6 w 12"/>
                <a:gd name="T39" fmla="*/ 98 h 99"/>
                <a:gd name="T40" fmla="*/ 6 w 12"/>
                <a:gd name="T41" fmla="*/ 85 h 99"/>
                <a:gd name="T42" fmla="*/ 6 w 12"/>
                <a:gd name="T43" fmla="*/ 85 h 99"/>
                <a:gd name="T44" fmla="*/ 5 w 12"/>
                <a:gd name="T45" fmla="*/ 85 h 99"/>
                <a:gd name="T46" fmla="*/ 5 w 12"/>
                <a:gd name="T47" fmla="*/ 85 h 99"/>
                <a:gd name="T48" fmla="*/ 5 w 12"/>
                <a:gd name="T49" fmla="*/ 96 h 99"/>
                <a:gd name="T50" fmla="*/ 5 w 12"/>
                <a:gd name="T51" fmla="*/ 97 h 99"/>
                <a:gd name="T52" fmla="*/ 4 w 12"/>
                <a:gd name="T53" fmla="*/ 97 h 99"/>
                <a:gd name="T54" fmla="*/ 3 w 12"/>
                <a:gd name="T55" fmla="*/ 96 h 99"/>
                <a:gd name="T56" fmla="*/ 3 w 12"/>
                <a:gd name="T57" fmla="*/ 96 h 99"/>
                <a:gd name="T58" fmla="*/ 3 w 12"/>
                <a:gd name="T59" fmla="*/ 84 h 99"/>
                <a:gd name="T60" fmla="*/ 2 w 12"/>
                <a:gd name="T61" fmla="*/ 83 h 99"/>
                <a:gd name="T62" fmla="*/ 2 w 12"/>
                <a:gd name="T63" fmla="*/ 94 h 99"/>
                <a:gd name="T64" fmla="*/ 2 w 12"/>
                <a:gd name="T65" fmla="*/ 95 h 99"/>
                <a:gd name="T66" fmla="*/ 1 w 12"/>
                <a:gd name="T67" fmla="*/ 95 h 99"/>
                <a:gd name="T68" fmla="*/ 1 w 12"/>
                <a:gd name="T69" fmla="*/ 95 h 99"/>
                <a:gd name="T70" fmla="*/ 0 w 12"/>
                <a:gd name="T71" fmla="*/ 94 h 99"/>
                <a:gd name="T72" fmla="*/ 0 w 12"/>
                <a:gd name="T73" fmla="*/ 78 h 99"/>
                <a:gd name="T74" fmla="*/ 0 w 12"/>
                <a:gd name="T75" fmla="*/ 77 h 99"/>
                <a:gd name="T76" fmla="*/ 0 w 12"/>
                <a:gd name="T77" fmla="*/ 76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99"/>
                <a:gd name="T119" fmla="*/ 12 w 12"/>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99">
                  <a:moveTo>
                    <a:pt x="0" y="76"/>
                  </a:moveTo>
                  <a:lnTo>
                    <a:pt x="0" y="73"/>
                  </a:lnTo>
                  <a:lnTo>
                    <a:pt x="1" y="69"/>
                  </a:lnTo>
                  <a:lnTo>
                    <a:pt x="3" y="67"/>
                  </a:lnTo>
                  <a:lnTo>
                    <a:pt x="4" y="66"/>
                  </a:lnTo>
                  <a:lnTo>
                    <a:pt x="4" y="0"/>
                  </a:lnTo>
                  <a:lnTo>
                    <a:pt x="7" y="0"/>
                  </a:lnTo>
                  <a:lnTo>
                    <a:pt x="7" y="66"/>
                  </a:lnTo>
                  <a:lnTo>
                    <a:pt x="8" y="67"/>
                  </a:lnTo>
                  <a:lnTo>
                    <a:pt x="11" y="69"/>
                  </a:lnTo>
                  <a:lnTo>
                    <a:pt x="12" y="73"/>
                  </a:lnTo>
                  <a:lnTo>
                    <a:pt x="12" y="76"/>
                  </a:lnTo>
                  <a:lnTo>
                    <a:pt x="12" y="77"/>
                  </a:lnTo>
                  <a:lnTo>
                    <a:pt x="12" y="78"/>
                  </a:lnTo>
                  <a:lnTo>
                    <a:pt x="12" y="79"/>
                  </a:lnTo>
                  <a:lnTo>
                    <a:pt x="12" y="95"/>
                  </a:lnTo>
                  <a:lnTo>
                    <a:pt x="11" y="95"/>
                  </a:lnTo>
                  <a:lnTo>
                    <a:pt x="10" y="95"/>
                  </a:lnTo>
                  <a:lnTo>
                    <a:pt x="10" y="94"/>
                  </a:lnTo>
                  <a:lnTo>
                    <a:pt x="10" y="83"/>
                  </a:lnTo>
                  <a:lnTo>
                    <a:pt x="8" y="84"/>
                  </a:lnTo>
                  <a:lnTo>
                    <a:pt x="8" y="98"/>
                  </a:lnTo>
                  <a:lnTo>
                    <a:pt x="8" y="99"/>
                  </a:lnTo>
                  <a:lnTo>
                    <a:pt x="7" y="99"/>
                  </a:lnTo>
                  <a:lnTo>
                    <a:pt x="6" y="99"/>
                  </a:lnTo>
                  <a:lnTo>
                    <a:pt x="6" y="98"/>
                  </a:lnTo>
                  <a:lnTo>
                    <a:pt x="6" y="85"/>
                  </a:lnTo>
                  <a:lnTo>
                    <a:pt x="5" y="85"/>
                  </a:lnTo>
                  <a:lnTo>
                    <a:pt x="5" y="96"/>
                  </a:lnTo>
                  <a:lnTo>
                    <a:pt x="5" y="97"/>
                  </a:lnTo>
                  <a:lnTo>
                    <a:pt x="4" y="97"/>
                  </a:lnTo>
                  <a:lnTo>
                    <a:pt x="3" y="97"/>
                  </a:lnTo>
                  <a:lnTo>
                    <a:pt x="3" y="96"/>
                  </a:lnTo>
                  <a:lnTo>
                    <a:pt x="3" y="84"/>
                  </a:lnTo>
                  <a:lnTo>
                    <a:pt x="3" y="83"/>
                  </a:lnTo>
                  <a:lnTo>
                    <a:pt x="2" y="83"/>
                  </a:lnTo>
                  <a:lnTo>
                    <a:pt x="2" y="94"/>
                  </a:lnTo>
                  <a:lnTo>
                    <a:pt x="2" y="95"/>
                  </a:lnTo>
                  <a:lnTo>
                    <a:pt x="1" y="95"/>
                  </a:lnTo>
                  <a:lnTo>
                    <a:pt x="0" y="95"/>
                  </a:lnTo>
                  <a:lnTo>
                    <a:pt x="0" y="94"/>
                  </a:lnTo>
                  <a:lnTo>
                    <a:pt x="0" y="79"/>
                  </a:lnTo>
                  <a:lnTo>
                    <a:pt x="0" y="78"/>
                  </a:lnTo>
                  <a:lnTo>
                    <a:pt x="0" y="77"/>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29" name="Freeform 130">
              <a:extLst>
                <a:ext uri="{FF2B5EF4-FFF2-40B4-BE49-F238E27FC236}">
                  <a16:creationId xmlns:a16="http://schemas.microsoft.com/office/drawing/2014/main" id="{3D6428F2-A0CC-DD01-E08C-7D3A6BDE04DA}"/>
                </a:ext>
              </a:extLst>
            </p:cNvPr>
            <p:cNvSpPr>
              <a:spLocks/>
            </p:cNvSpPr>
            <p:nvPr/>
          </p:nvSpPr>
          <p:spPr bwMode="auto">
            <a:xfrm>
              <a:off x="2529" y="642"/>
              <a:ext cx="168" cy="293"/>
            </a:xfrm>
            <a:custGeom>
              <a:avLst/>
              <a:gdLst>
                <a:gd name="T0" fmla="*/ 100 w 168"/>
                <a:gd name="T1" fmla="*/ 69 h 293"/>
                <a:gd name="T2" fmla="*/ 90 w 168"/>
                <a:gd name="T3" fmla="*/ 2 h 293"/>
                <a:gd name="T4" fmla="*/ 85 w 168"/>
                <a:gd name="T5" fmla="*/ 0 h 293"/>
                <a:gd name="T6" fmla="*/ 63 w 168"/>
                <a:gd name="T7" fmla="*/ 135 h 293"/>
                <a:gd name="T8" fmla="*/ 29 w 168"/>
                <a:gd name="T9" fmla="*/ 266 h 293"/>
                <a:gd name="T10" fmla="*/ 25 w 168"/>
                <a:gd name="T11" fmla="*/ 263 h 293"/>
                <a:gd name="T12" fmla="*/ 19 w 168"/>
                <a:gd name="T13" fmla="*/ 264 h 293"/>
                <a:gd name="T14" fmla="*/ 18 w 168"/>
                <a:gd name="T15" fmla="*/ 264 h 293"/>
                <a:gd name="T16" fmla="*/ 17 w 168"/>
                <a:gd name="T17" fmla="*/ 266 h 293"/>
                <a:gd name="T18" fmla="*/ 3 w 168"/>
                <a:gd name="T19" fmla="*/ 272 h 293"/>
                <a:gd name="T20" fmla="*/ 2 w 168"/>
                <a:gd name="T21" fmla="*/ 272 h 293"/>
                <a:gd name="T22" fmla="*/ 2 w 168"/>
                <a:gd name="T23" fmla="*/ 273 h 293"/>
                <a:gd name="T24" fmla="*/ 3 w 168"/>
                <a:gd name="T25" fmla="*/ 274 h 293"/>
                <a:gd name="T26" fmla="*/ 4 w 168"/>
                <a:gd name="T27" fmla="*/ 274 h 293"/>
                <a:gd name="T28" fmla="*/ 14 w 168"/>
                <a:gd name="T29" fmla="*/ 270 h 293"/>
                <a:gd name="T30" fmla="*/ 14 w 168"/>
                <a:gd name="T31" fmla="*/ 270 h 293"/>
                <a:gd name="T32" fmla="*/ 3 w 168"/>
                <a:gd name="T33" fmla="*/ 276 h 293"/>
                <a:gd name="T34" fmla="*/ 2 w 168"/>
                <a:gd name="T35" fmla="*/ 277 h 293"/>
                <a:gd name="T36" fmla="*/ 2 w 168"/>
                <a:gd name="T37" fmla="*/ 278 h 293"/>
                <a:gd name="T38" fmla="*/ 2 w 168"/>
                <a:gd name="T39" fmla="*/ 278 h 293"/>
                <a:gd name="T40" fmla="*/ 3 w 168"/>
                <a:gd name="T41" fmla="*/ 278 h 293"/>
                <a:gd name="T42" fmla="*/ 14 w 168"/>
                <a:gd name="T43" fmla="*/ 273 h 293"/>
                <a:gd name="T44" fmla="*/ 14 w 168"/>
                <a:gd name="T45" fmla="*/ 274 h 293"/>
                <a:gd name="T46" fmla="*/ 14 w 168"/>
                <a:gd name="T47" fmla="*/ 274 h 293"/>
                <a:gd name="T48" fmla="*/ 14 w 168"/>
                <a:gd name="T49" fmla="*/ 274 h 293"/>
                <a:gd name="T50" fmla="*/ 2 w 168"/>
                <a:gd name="T51" fmla="*/ 280 h 293"/>
                <a:gd name="T52" fmla="*/ 2 w 168"/>
                <a:gd name="T53" fmla="*/ 280 h 293"/>
                <a:gd name="T54" fmla="*/ 0 w 168"/>
                <a:gd name="T55" fmla="*/ 281 h 293"/>
                <a:gd name="T56" fmla="*/ 2 w 168"/>
                <a:gd name="T57" fmla="*/ 282 h 293"/>
                <a:gd name="T58" fmla="*/ 3 w 168"/>
                <a:gd name="T59" fmla="*/ 282 h 293"/>
                <a:gd name="T60" fmla="*/ 16 w 168"/>
                <a:gd name="T61" fmla="*/ 277 h 293"/>
                <a:gd name="T62" fmla="*/ 16 w 168"/>
                <a:gd name="T63" fmla="*/ 277 h 293"/>
                <a:gd name="T64" fmla="*/ 7 w 168"/>
                <a:gd name="T65" fmla="*/ 281 h 293"/>
                <a:gd name="T66" fmla="*/ 6 w 168"/>
                <a:gd name="T67" fmla="*/ 282 h 293"/>
                <a:gd name="T68" fmla="*/ 6 w 168"/>
                <a:gd name="T69" fmla="*/ 283 h 293"/>
                <a:gd name="T70" fmla="*/ 6 w 168"/>
                <a:gd name="T71" fmla="*/ 283 h 293"/>
                <a:gd name="T72" fmla="*/ 7 w 168"/>
                <a:gd name="T73" fmla="*/ 283 h 293"/>
                <a:gd name="T74" fmla="*/ 23 w 168"/>
                <a:gd name="T75" fmla="*/ 277 h 293"/>
                <a:gd name="T76" fmla="*/ 24 w 168"/>
                <a:gd name="T77" fmla="*/ 277 h 293"/>
                <a:gd name="T78" fmla="*/ 25 w 168"/>
                <a:gd name="T79" fmla="*/ 277 h 293"/>
                <a:gd name="T80" fmla="*/ 29 w 168"/>
                <a:gd name="T81" fmla="*/ 272 h 293"/>
                <a:gd name="T82" fmla="*/ 31 w 168"/>
                <a:gd name="T83" fmla="*/ 268 h 293"/>
                <a:gd name="T84" fmla="*/ 104 w 168"/>
                <a:gd name="T85" fmla="*/ 291 h 293"/>
                <a:gd name="T86" fmla="*/ 106 w 168"/>
                <a:gd name="T87" fmla="*/ 292 h 293"/>
                <a:gd name="T88" fmla="*/ 110 w 168"/>
                <a:gd name="T89" fmla="*/ 291 h 293"/>
                <a:gd name="T90" fmla="*/ 111 w 168"/>
                <a:gd name="T91" fmla="*/ 268 h 293"/>
                <a:gd name="T92" fmla="*/ 110 w 168"/>
                <a:gd name="T93" fmla="*/ 219 h 293"/>
                <a:gd name="T94" fmla="*/ 157 w 168"/>
                <a:gd name="T95" fmla="*/ 211 h 293"/>
                <a:gd name="T96" fmla="*/ 164 w 168"/>
                <a:gd name="T97" fmla="*/ 143 h 2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293"/>
                <a:gd name="T149" fmla="*/ 168 w 168"/>
                <a:gd name="T150" fmla="*/ 293 h 2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293">
                  <a:moveTo>
                    <a:pt x="168" y="68"/>
                  </a:moveTo>
                  <a:lnTo>
                    <a:pt x="100" y="69"/>
                  </a:lnTo>
                  <a:lnTo>
                    <a:pt x="91" y="3"/>
                  </a:lnTo>
                  <a:lnTo>
                    <a:pt x="90" y="2"/>
                  </a:lnTo>
                  <a:lnTo>
                    <a:pt x="87" y="1"/>
                  </a:lnTo>
                  <a:lnTo>
                    <a:pt x="85" y="0"/>
                  </a:lnTo>
                  <a:lnTo>
                    <a:pt x="83" y="2"/>
                  </a:lnTo>
                  <a:lnTo>
                    <a:pt x="63" y="135"/>
                  </a:lnTo>
                  <a:lnTo>
                    <a:pt x="91" y="239"/>
                  </a:lnTo>
                  <a:lnTo>
                    <a:pt x="29" y="266"/>
                  </a:lnTo>
                  <a:lnTo>
                    <a:pt x="27" y="264"/>
                  </a:lnTo>
                  <a:lnTo>
                    <a:pt x="25" y="263"/>
                  </a:lnTo>
                  <a:lnTo>
                    <a:pt x="23" y="263"/>
                  </a:lnTo>
                  <a:lnTo>
                    <a:pt x="19" y="264"/>
                  </a:lnTo>
                  <a:lnTo>
                    <a:pt x="18" y="264"/>
                  </a:lnTo>
                  <a:lnTo>
                    <a:pt x="18" y="266"/>
                  </a:lnTo>
                  <a:lnTo>
                    <a:pt x="17" y="266"/>
                  </a:lnTo>
                  <a:lnTo>
                    <a:pt x="16" y="267"/>
                  </a:lnTo>
                  <a:lnTo>
                    <a:pt x="3" y="272"/>
                  </a:lnTo>
                  <a:lnTo>
                    <a:pt x="2" y="272"/>
                  </a:lnTo>
                  <a:lnTo>
                    <a:pt x="2" y="273"/>
                  </a:lnTo>
                  <a:lnTo>
                    <a:pt x="3" y="274"/>
                  </a:lnTo>
                  <a:lnTo>
                    <a:pt x="4" y="274"/>
                  </a:lnTo>
                  <a:lnTo>
                    <a:pt x="14" y="270"/>
                  </a:lnTo>
                  <a:lnTo>
                    <a:pt x="14" y="271"/>
                  </a:lnTo>
                  <a:lnTo>
                    <a:pt x="3" y="276"/>
                  </a:lnTo>
                  <a:lnTo>
                    <a:pt x="2" y="276"/>
                  </a:lnTo>
                  <a:lnTo>
                    <a:pt x="2" y="277"/>
                  </a:lnTo>
                  <a:lnTo>
                    <a:pt x="2" y="278"/>
                  </a:lnTo>
                  <a:lnTo>
                    <a:pt x="3" y="278"/>
                  </a:lnTo>
                  <a:lnTo>
                    <a:pt x="14" y="273"/>
                  </a:lnTo>
                  <a:lnTo>
                    <a:pt x="14" y="274"/>
                  </a:lnTo>
                  <a:lnTo>
                    <a:pt x="2" y="280"/>
                  </a:lnTo>
                  <a:lnTo>
                    <a:pt x="0" y="281"/>
                  </a:lnTo>
                  <a:lnTo>
                    <a:pt x="2" y="282"/>
                  </a:lnTo>
                  <a:lnTo>
                    <a:pt x="3" y="282"/>
                  </a:lnTo>
                  <a:lnTo>
                    <a:pt x="16" y="277"/>
                  </a:lnTo>
                  <a:lnTo>
                    <a:pt x="17" y="277"/>
                  </a:lnTo>
                  <a:lnTo>
                    <a:pt x="7" y="281"/>
                  </a:lnTo>
                  <a:lnTo>
                    <a:pt x="6" y="281"/>
                  </a:lnTo>
                  <a:lnTo>
                    <a:pt x="6" y="282"/>
                  </a:lnTo>
                  <a:lnTo>
                    <a:pt x="6" y="283"/>
                  </a:lnTo>
                  <a:lnTo>
                    <a:pt x="7" y="283"/>
                  </a:lnTo>
                  <a:lnTo>
                    <a:pt x="22" y="278"/>
                  </a:lnTo>
                  <a:lnTo>
                    <a:pt x="23" y="277"/>
                  </a:lnTo>
                  <a:lnTo>
                    <a:pt x="24" y="277"/>
                  </a:lnTo>
                  <a:lnTo>
                    <a:pt x="25" y="277"/>
                  </a:lnTo>
                  <a:lnTo>
                    <a:pt x="27" y="274"/>
                  </a:lnTo>
                  <a:lnTo>
                    <a:pt x="29" y="272"/>
                  </a:lnTo>
                  <a:lnTo>
                    <a:pt x="31" y="270"/>
                  </a:lnTo>
                  <a:lnTo>
                    <a:pt x="31" y="268"/>
                  </a:lnTo>
                  <a:lnTo>
                    <a:pt x="91" y="242"/>
                  </a:lnTo>
                  <a:lnTo>
                    <a:pt x="104" y="291"/>
                  </a:lnTo>
                  <a:lnTo>
                    <a:pt x="105" y="292"/>
                  </a:lnTo>
                  <a:lnTo>
                    <a:pt x="106" y="292"/>
                  </a:lnTo>
                  <a:lnTo>
                    <a:pt x="109" y="293"/>
                  </a:lnTo>
                  <a:lnTo>
                    <a:pt x="110" y="291"/>
                  </a:lnTo>
                  <a:lnTo>
                    <a:pt x="111" y="283"/>
                  </a:lnTo>
                  <a:lnTo>
                    <a:pt x="111" y="268"/>
                  </a:lnTo>
                  <a:lnTo>
                    <a:pt x="111" y="244"/>
                  </a:lnTo>
                  <a:lnTo>
                    <a:pt x="110" y="219"/>
                  </a:lnTo>
                  <a:lnTo>
                    <a:pt x="156" y="218"/>
                  </a:lnTo>
                  <a:lnTo>
                    <a:pt x="157" y="211"/>
                  </a:lnTo>
                  <a:lnTo>
                    <a:pt x="161" y="189"/>
                  </a:lnTo>
                  <a:lnTo>
                    <a:pt x="164" y="143"/>
                  </a:lnTo>
                  <a:lnTo>
                    <a:pt x="16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0" name="Freeform 131">
              <a:extLst>
                <a:ext uri="{FF2B5EF4-FFF2-40B4-BE49-F238E27FC236}">
                  <a16:creationId xmlns:a16="http://schemas.microsoft.com/office/drawing/2014/main" id="{04996C78-76B7-A53F-3FD6-312B60830BF1}"/>
                </a:ext>
              </a:extLst>
            </p:cNvPr>
            <p:cNvSpPr>
              <a:spLocks/>
            </p:cNvSpPr>
            <p:nvPr/>
          </p:nvSpPr>
          <p:spPr bwMode="auto">
            <a:xfrm>
              <a:off x="2627" y="2192"/>
              <a:ext cx="119" cy="624"/>
            </a:xfrm>
            <a:custGeom>
              <a:avLst/>
              <a:gdLst>
                <a:gd name="T0" fmla="*/ 0 w 119"/>
                <a:gd name="T1" fmla="*/ 28 h 624"/>
                <a:gd name="T2" fmla="*/ 11 w 119"/>
                <a:gd name="T3" fmla="*/ 26 h 624"/>
                <a:gd name="T4" fmla="*/ 20 w 119"/>
                <a:gd name="T5" fmla="*/ 22 h 624"/>
                <a:gd name="T6" fmla="*/ 29 w 119"/>
                <a:gd name="T7" fmla="*/ 15 h 624"/>
                <a:gd name="T8" fmla="*/ 36 w 119"/>
                <a:gd name="T9" fmla="*/ 8 h 624"/>
                <a:gd name="T10" fmla="*/ 45 w 119"/>
                <a:gd name="T11" fmla="*/ 3 h 624"/>
                <a:gd name="T12" fmla="*/ 54 w 119"/>
                <a:gd name="T13" fmla="*/ 0 h 624"/>
                <a:gd name="T14" fmla="*/ 64 w 119"/>
                <a:gd name="T15" fmla="*/ 0 h 624"/>
                <a:gd name="T16" fmla="*/ 77 w 119"/>
                <a:gd name="T17" fmla="*/ 5 h 624"/>
                <a:gd name="T18" fmla="*/ 93 w 119"/>
                <a:gd name="T19" fmla="*/ 53 h 624"/>
                <a:gd name="T20" fmla="*/ 106 w 119"/>
                <a:gd name="T21" fmla="*/ 100 h 624"/>
                <a:gd name="T22" fmla="*/ 114 w 119"/>
                <a:gd name="T23" fmla="*/ 149 h 624"/>
                <a:gd name="T24" fmla="*/ 119 w 119"/>
                <a:gd name="T25" fmla="*/ 201 h 624"/>
                <a:gd name="T26" fmla="*/ 119 w 119"/>
                <a:gd name="T27" fmla="*/ 263 h 624"/>
                <a:gd name="T28" fmla="*/ 113 w 119"/>
                <a:gd name="T29" fmla="*/ 335 h 624"/>
                <a:gd name="T30" fmla="*/ 103 w 119"/>
                <a:gd name="T31" fmla="*/ 421 h 624"/>
                <a:gd name="T32" fmla="*/ 88 w 119"/>
                <a:gd name="T33" fmla="*/ 523 h 624"/>
                <a:gd name="T34" fmla="*/ 84 w 119"/>
                <a:gd name="T35" fmla="*/ 527 h 624"/>
                <a:gd name="T36" fmla="*/ 75 w 119"/>
                <a:gd name="T37" fmla="*/ 538 h 624"/>
                <a:gd name="T38" fmla="*/ 63 w 119"/>
                <a:gd name="T39" fmla="*/ 554 h 624"/>
                <a:gd name="T40" fmla="*/ 50 w 119"/>
                <a:gd name="T41" fmla="*/ 572 h 624"/>
                <a:gd name="T42" fmla="*/ 34 w 119"/>
                <a:gd name="T43" fmla="*/ 590 h 624"/>
                <a:gd name="T44" fmla="*/ 21 w 119"/>
                <a:gd name="T45" fmla="*/ 607 h 624"/>
                <a:gd name="T46" fmla="*/ 11 w 119"/>
                <a:gd name="T47" fmla="*/ 619 h 624"/>
                <a:gd name="T48" fmla="*/ 4 w 119"/>
                <a:gd name="T49" fmla="*/ 624 h 624"/>
                <a:gd name="T50" fmla="*/ 4 w 119"/>
                <a:gd name="T51" fmla="*/ 622 h 624"/>
                <a:gd name="T52" fmla="*/ 7 w 119"/>
                <a:gd name="T53" fmla="*/ 614 h 624"/>
                <a:gd name="T54" fmla="*/ 14 w 119"/>
                <a:gd name="T55" fmla="*/ 603 h 624"/>
                <a:gd name="T56" fmla="*/ 22 w 119"/>
                <a:gd name="T57" fmla="*/ 590 h 624"/>
                <a:gd name="T58" fmla="*/ 31 w 119"/>
                <a:gd name="T59" fmla="*/ 575 h 624"/>
                <a:gd name="T60" fmla="*/ 39 w 119"/>
                <a:gd name="T61" fmla="*/ 562 h 624"/>
                <a:gd name="T62" fmla="*/ 46 w 119"/>
                <a:gd name="T63" fmla="*/ 548 h 624"/>
                <a:gd name="T64" fmla="*/ 52 w 119"/>
                <a:gd name="T65" fmla="*/ 538 h 624"/>
                <a:gd name="T66" fmla="*/ 65 w 119"/>
                <a:gd name="T67" fmla="*/ 496 h 624"/>
                <a:gd name="T68" fmla="*/ 70 w 119"/>
                <a:gd name="T69" fmla="*/ 442 h 624"/>
                <a:gd name="T70" fmla="*/ 66 w 119"/>
                <a:gd name="T71" fmla="*/ 381 h 624"/>
                <a:gd name="T72" fmla="*/ 59 w 119"/>
                <a:gd name="T73" fmla="*/ 314 h 624"/>
                <a:gd name="T74" fmla="*/ 46 w 119"/>
                <a:gd name="T75" fmla="*/ 247 h 624"/>
                <a:gd name="T76" fmla="*/ 33 w 119"/>
                <a:gd name="T77" fmla="*/ 181 h 624"/>
                <a:gd name="T78" fmla="*/ 21 w 119"/>
                <a:gd name="T79" fmla="*/ 121 h 624"/>
                <a:gd name="T80" fmla="*/ 10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1" y="26"/>
                  </a:lnTo>
                  <a:lnTo>
                    <a:pt x="20" y="22"/>
                  </a:lnTo>
                  <a:lnTo>
                    <a:pt x="29" y="15"/>
                  </a:lnTo>
                  <a:lnTo>
                    <a:pt x="36" y="8"/>
                  </a:lnTo>
                  <a:lnTo>
                    <a:pt x="45" y="3"/>
                  </a:lnTo>
                  <a:lnTo>
                    <a:pt x="54" y="0"/>
                  </a:lnTo>
                  <a:lnTo>
                    <a:pt x="64" y="0"/>
                  </a:lnTo>
                  <a:lnTo>
                    <a:pt x="77" y="5"/>
                  </a:lnTo>
                  <a:lnTo>
                    <a:pt x="93" y="53"/>
                  </a:lnTo>
                  <a:lnTo>
                    <a:pt x="106" y="100"/>
                  </a:lnTo>
                  <a:lnTo>
                    <a:pt x="114" y="149"/>
                  </a:lnTo>
                  <a:lnTo>
                    <a:pt x="119" y="201"/>
                  </a:lnTo>
                  <a:lnTo>
                    <a:pt x="119" y="263"/>
                  </a:lnTo>
                  <a:lnTo>
                    <a:pt x="113" y="335"/>
                  </a:lnTo>
                  <a:lnTo>
                    <a:pt x="103" y="421"/>
                  </a:lnTo>
                  <a:lnTo>
                    <a:pt x="88" y="523"/>
                  </a:lnTo>
                  <a:lnTo>
                    <a:pt x="84" y="527"/>
                  </a:lnTo>
                  <a:lnTo>
                    <a:pt x="75" y="538"/>
                  </a:lnTo>
                  <a:lnTo>
                    <a:pt x="63" y="554"/>
                  </a:lnTo>
                  <a:lnTo>
                    <a:pt x="50" y="572"/>
                  </a:lnTo>
                  <a:lnTo>
                    <a:pt x="34" y="590"/>
                  </a:lnTo>
                  <a:lnTo>
                    <a:pt x="21" y="607"/>
                  </a:lnTo>
                  <a:lnTo>
                    <a:pt x="11" y="619"/>
                  </a:lnTo>
                  <a:lnTo>
                    <a:pt x="4" y="624"/>
                  </a:lnTo>
                  <a:lnTo>
                    <a:pt x="4" y="622"/>
                  </a:lnTo>
                  <a:lnTo>
                    <a:pt x="7" y="614"/>
                  </a:lnTo>
                  <a:lnTo>
                    <a:pt x="14" y="603"/>
                  </a:lnTo>
                  <a:lnTo>
                    <a:pt x="22" y="590"/>
                  </a:lnTo>
                  <a:lnTo>
                    <a:pt x="31" y="575"/>
                  </a:lnTo>
                  <a:lnTo>
                    <a:pt x="39" y="562"/>
                  </a:lnTo>
                  <a:lnTo>
                    <a:pt x="46" y="548"/>
                  </a:lnTo>
                  <a:lnTo>
                    <a:pt x="52" y="538"/>
                  </a:lnTo>
                  <a:lnTo>
                    <a:pt x="65" y="496"/>
                  </a:lnTo>
                  <a:lnTo>
                    <a:pt x="70" y="442"/>
                  </a:lnTo>
                  <a:lnTo>
                    <a:pt x="66" y="381"/>
                  </a:lnTo>
                  <a:lnTo>
                    <a:pt x="59" y="314"/>
                  </a:lnTo>
                  <a:lnTo>
                    <a:pt x="46" y="247"/>
                  </a:lnTo>
                  <a:lnTo>
                    <a:pt x="33" y="181"/>
                  </a:lnTo>
                  <a:lnTo>
                    <a:pt x="21" y="121"/>
                  </a:lnTo>
                  <a:lnTo>
                    <a:pt x="10" y="70"/>
                  </a:lnTo>
                  <a:lnTo>
                    <a:pt x="7" y="60"/>
                  </a:lnTo>
                  <a:lnTo>
                    <a:pt x="5" y="48"/>
                  </a:lnTo>
                  <a:lnTo>
                    <a:pt x="2" y="38"/>
                  </a:lnTo>
                  <a:lnTo>
                    <a:pt x="0" y="28"/>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1" name="Freeform 132">
              <a:extLst>
                <a:ext uri="{FF2B5EF4-FFF2-40B4-BE49-F238E27FC236}">
                  <a16:creationId xmlns:a16="http://schemas.microsoft.com/office/drawing/2014/main" id="{8A1E778F-8091-1295-53E8-4F1257773683}"/>
                </a:ext>
              </a:extLst>
            </p:cNvPr>
            <p:cNvSpPr>
              <a:spLocks/>
            </p:cNvSpPr>
            <p:nvPr/>
          </p:nvSpPr>
          <p:spPr bwMode="auto">
            <a:xfrm>
              <a:off x="2951" y="2669"/>
              <a:ext cx="51" cy="193"/>
            </a:xfrm>
            <a:custGeom>
              <a:avLst/>
              <a:gdLst>
                <a:gd name="T0" fmla="*/ 14 w 51"/>
                <a:gd name="T1" fmla="*/ 12 h 193"/>
                <a:gd name="T2" fmla="*/ 0 w 51"/>
                <a:gd name="T3" fmla="*/ 132 h 193"/>
                <a:gd name="T4" fmla="*/ 0 w 51"/>
                <a:gd name="T5" fmla="*/ 133 h 193"/>
                <a:gd name="T6" fmla="*/ 0 w 51"/>
                <a:gd name="T7" fmla="*/ 137 h 193"/>
                <a:gd name="T8" fmla="*/ 3 w 51"/>
                <a:gd name="T9" fmla="*/ 150 h 193"/>
                <a:gd name="T10" fmla="*/ 9 w 51"/>
                <a:gd name="T11" fmla="*/ 171 h 193"/>
                <a:gd name="T12" fmla="*/ 13 w 51"/>
                <a:gd name="T13" fmla="*/ 181 h 193"/>
                <a:gd name="T14" fmla="*/ 15 w 51"/>
                <a:gd name="T15" fmla="*/ 189 h 193"/>
                <a:gd name="T16" fmla="*/ 17 w 51"/>
                <a:gd name="T17" fmla="*/ 193 h 193"/>
                <a:gd name="T18" fmla="*/ 20 w 51"/>
                <a:gd name="T19" fmla="*/ 193 h 193"/>
                <a:gd name="T20" fmla="*/ 24 w 51"/>
                <a:gd name="T21" fmla="*/ 191 h 193"/>
                <a:gd name="T22" fmla="*/ 27 w 51"/>
                <a:gd name="T23" fmla="*/ 185 h 193"/>
                <a:gd name="T24" fmla="*/ 33 w 51"/>
                <a:gd name="T25" fmla="*/ 178 h 193"/>
                <a:gd name="T26" fmla="*/ 39 w 51"/>
                <a:gd name="T27" fmla="*/ 166 h 193"/>
                <a:gd name="T28" fmla="*/ 47 w 51"/>
                <a:gd name="T29" fmla="*/ 150 h 193"/>
                <a:gd name="T30" fmla="*/ 51 w 51"/>
                <a:gd name="T31" fmla="*/ 136 h 193"/>
                <a:gd name="T32" fmla="*/ 51 w 51"/>
                <a:gd name="T33" fmla="*/ 128 h 193"/>
                <a:gd name="T34" fmla="*/ 51 w 51"/>
                <a:gd name="T35" fmla="*/ 126 h 193"/>
                <a:gd name="T36" fmla="*/ 45 w 51"/>
                <a:gd name="T37" fmla="*/ 66 h 193"/>
                <a:gd name="T38" fmla="*/ 42 w 51"/>
                <a:gd name="T39" fmla="*/ 50 h 193"/>
                <a:gd name="T40" fmla="*/ 33 w 51"/>
                <a:gd name="T41" fmla="*/ 20 h 193"/>
                <a:gd name="T42" fmla="*/ 23 w 51"/>
                <a:gd name="T43" fmla="*/ 0 h 193"/>
                <a:gd name="T44" fmla="*/ 14 w 51"/>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193"/>
                <a:gd name="T71" fmla="*/ 51 w 5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193">
                  <a:moveTo>
                    <a:pt x="14" y="12"/>
                  </a:moveTo>
                  <a:lnTo>
                    <a:pt x="0" y="132"/>
                  </a:lnTo>
                  <a:lnTo>
                    <a:pt x="0" y="133"/>
                  </a:lnTo>
                  <a:lnTo>
                    <a:pt x="0" y="137"/>
                  </a:lnTo>
                  <a:lnTo>
                    <a:pt x="3" y="150"/>
                  </a:lnTo>
                  <a:lnTo>
                    <a:pt x="9" y="171"/>
                  </a:lnTo>
                  <a:lnTo>
                    <a:pt x="13" y="181"/>
                  </a:lnTo>
                  <a:lnTo>
                    <a:pt x="15" y="189"/>
                  </a:lnTo>
                  <a:lnTo>
                    <a:pt x="17" y="193"/>
                  </a:lnTo>
                  <a:lnTo>
                    <a:pt x="20" y="193"/>
                  </a:lnTo>
                  <a:lnTo>
                    <a:pt x="24" y="191"/>
                  </a:lnTo>
                  <a:lnTo>
                    <a:pt x="27" y="185"/>
                  </a:lnTo>
                  <a:lnTo>
                    <a:pt x="33" y="178"/>
                  </a:lnTo>
                  <a:lnTo>
                    <a:pt x="39" y="166"/>
                  </a:lnTo>
                  <a:lnTo>
                    <a:pt x="47" y="150"/>
                  </a:lnTo>
                  <a:lnTo>
                    <a:pt x="51" y="136"/>
                  </a:lnTo>
                  <a:lnTo>
                    <a:pt x="51" y="128"/>
                  </a:lnTo>
                  <a:lnTo>
                    <a:pt x="51" y="126"/>
                  </a:lnTo>
                  <a:lnTo>
                    <a:pt x="45" y="66"/>
                  </a:lnTo>
                  <a:lnTo>
                    <a:pt x="42" y="50"/>
                  </a:lnTo>
                  <a:lnTo>
                    <a:pt x="33" y="20"/>
                  </a:lnTo>
                  <a:lnTo>
                    <a:pt x="23" y="0"/>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2" name="Freeform 133">
              <a:extLst>
                <a:ext uri="{FF2B5EF4-FFF2-40B4-BE49-F238E27FC236}">
                  <a16:creationId xmlns:a16="http://schemas.microsoft.com/office/drawing/2014/main" id="{372B2C1A-C9D8-A2DB-560D-414B4B03BE55}"/>
                </a:ext>
              </a:extLst>
            </p:cNvPr>
            <p:cNvSpPr>
              <a:spLocks/>
            </p:cNvSpPr>
            <p:nvPr/>
          </p:nvSpPr>
          <p:spPr bwMode="auto">
            <a:xfrm>
              <a:off x="2951" y="2660"/>
              <a:ext cx="51" cy="142"/>
            </a:xfrm>
            <a:custGeom>
              <a:avLst/>
              <a:gdLst>
                <a:gd name="T0" fmla="*/ 27 w 51"/>
                <a:gd name="T1" fmla="*/ 0 h 142"/>
                <a:gd name="T2" fmla="*/ 30 w 51"/>
                <a:gd name="T3" fmla="*/ 11 h 142"/>
                <a:gd name="T4" fmla="*/ 37 w 51"/>
                <a:gd name="T5" fmla="*/ 39 h 142"/>
                <a:gd name="T6" fmla="*/ 45 w 51"/>
                <a:gd name="T7" fmla="*/ 73 h 142"/>
                <a:gd name="T8" fmla="*/ 48 w 51"/>
                <a:gd name="T9" fmla="*/ 102 h 142"/>
                <a:gd name="T10" fmla="*/ 49 w 51"/>
                <a:gd name="T11" fmla="*/ 115 h 142"/>
                <a:gd name="T12" fmla="*/ 51 w 51"/>
                <a:gd name="T13" fmla="*/ 126 h 142"/>
                <a:gd name="T14" fmla="*/ 51 w 51"/>
                <a:gd name="T15" fmla="*/ 133 h 142"/>
                <a:gd name="T16" fmla="*/ 51 w 51"/>
                <a:gd name="T17" fmla="*/ 135 h 142"/>
                <a:gd name="T18" fmla="*/ 0 w 51"/>
                <a:gd name="T19" fmla="*/ 142 h 142"/>
                <a:gd name="T20" fmla="*/ 15 w 51"/>
                <a:gd name="T21" fmla="*/ 1 h 142"/>
                <a:gd name="T22" fmla="*/ 27 w 51"/>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142"/>
                <a:gd name="T38" fmla="*/ 51 w 51"/>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142">
                  <a:moveTo>
                    <a:pt x="27" y="0"/>
                  </a:moveTo>
                  <a:lnTo>
                    <a:pt x="30" y="11"/>
                  </a:lnTo>
                  <a:lnTo>
                    <a:pt x="37" y="39"/>
                  </a:lnTo>
                  <a:lnTo>
                    <a:pt x="45" y="73"/>
                  </a:lnTo>
                  <a:lnTo>
                    <a:pt x="48" y="102"/>
                  </a:lnTo>
                  <a:lnTo>
                    <a:pt x="49" y="115"/>
                  </a:lnTo>
                  <a:lnTo>
                    <a:pt x="51" y="126"/>
                  </a:lnTo>
                  <a:lnTo>
                    <a:pt x="51" y="133"/>
                  </a:lnTo>
                  <a:lnTo>
                    <a:pt x="51" y="135"/>
                  </a:lnTo>
                  <a:lnTo>
                    <a:pt x="0" y="142"/>
                  </a:lnTo>
                  <a:lnTo>
                    <a:pt x="15" y="1"/>
                  </a:lnTo>
                  <a:lnTo>
                    <a:pt x="27"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3" name="Freeform 134">
              <a:extLst>
                <a:ext uri="{FF2B5EF4-FFF2-40B4-BE49-F238E27FC236}">
                  <a16:creationId xmlns:a16="http://schemas.microsoft.com/office/drawing/2014/main" id="{B53ABF37-AD81-9300-A6EC-1A68CF57EE4E}"/>
                </a:ext>
              </a:extLst>
            </p:cNvPr>
            <p:cNvSpPr>
              <a:spLocks/>
            </p:cNvSpPr>
            <p:nvPr/>
          </p:nvSpPr>
          <p:spPr bwMode="auto">
            <a:xfrm>
              <a:off x="2740" y="2228"/>
              <a:ext cx="238" cy="457"/>
            </a:xfrm>
            <a:custGeom>
              <a:avLst/>
              <a:gdLst>
                <a:gd name="T0" fmla="*/ 142 w 238"/>
                <a:gd name="T1" fmla="*/ 79 h 457"/>
                <a:gd name="T2" fmla="*/ 158 w 238"/>
                <a:gd name="T3" fmla="*/ 108 h 457"/>
                <a:gd name="T4" fmla="*/ 172 w 238"/>
                <a:gd name="T5" fmla="*/ 141 h 457"/>
                <a:gd name="T6" fmla="*/ 186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7 w 238"/>
                <a:gd name="T21" fmla="*/ 454 h 457"/>
                <a:gd name="T22" fmla="*/ 233 w 238"/>
                <a:gd name="T23" fmla="*/ 457 h 457"/>
                <a:gd name="T24" fmla="*/ 221 w 238"/>
                <a:gd name="T25" fmla="*/ 429 h 457"/>
                <a:gd name="T26" fmla="*/ 215 w 238"/>
                <a:gd name="T27" fmla="*/ 409 h 457"/>
                <a:gd name="T28" fmla="*/ 205 w 238"/>
                <a:gd name="T29" fmla="*/ 385 h 457"/>
                <a:gd name="T30" fmla="*/ 192 w 238"/>
                <a:gd name="T31" fmla="*/ 358 h 457"/>
                <a:gd name="T32" fmla="*/ 178 w 238"/>
                <a:gd name="T33" fmla="*/ 331 h 457"/>
                <a:gd name="T34" fmla="*/ 162 w 238"/>
                <a:gd name="T35" fmla="*/ 299 h 457"/>
                <a:gd name="T36" fmla="*/ 145 w 238"/>
                <a:gd name="T37" fmla="*/ 268 h 457"/>
                <a:gd name="T38" fmla="*/ 128 w 238"/>
                <a:gd name="T39" fmla="*/ 236 h 457"/>
                <a:gd name="T40" fmla="*/ 110 w 238"/>
                <a:gd name="T41" fmla="*/ 203 h 457"/>
                <a:gd name="T42" fmla="*/ 92 w 238"/>
                <a:gd name="T43" fmla="*/ 172 h 457"/>
                <a:gd name="T44" fmla="*/ 75 w 238"/>
                <a:gd name="T45" fmla="*/ 142 h 457"/>
                <a:gd name="T46" fmla="*/ 58 w 238"/>
                <a:gd name="T47" fmla="*/ 114 h 457"/>
                <a:gd name="T48" fmla="*/ 43 w 238"/>
                <a:gd name="T49" fmla="*/ 87 h 457"/>
                <a:gd name="T50" fmla="*/ 28 w 238"/>
                <a:gd name="T51" fmla="*/ 65 h 457"/>
                <a:gd name="T52" fmla="*/ 17 w 238"/>
                <a:gd name="T53" fmla="*/ 45 h 457"/>
                <a:gd name="T54" fmla="*/ 7 w 238"/>
                <a:gd name="T55" fmla="*/ 29 h 457"/>
                <a:gd name="T56" fmla="*/ 0 w 238"/>
                <a:gd name="T57" fmla="*/ 19 h 457"/>
                <a:gd name="T58" fmla="*/ 15 w 238"/>
                <a:gd name="T59" fmla="*/ 17 h 457"/>
                <a:gd name="T60" fmla="*/ 31 w 238"/>
                <a:gd name="T61" fmla="*/ 13 h 457"/>
                <a:gd name="T62" fmla="*/ 46 w 238"/>
                <a:gd name="T63" fmla="*/ 10 h 457"/>
                <a:gd name="T64" fmla="*/ 60 w 238"/>
                <a:gd name="T65" fmla="*/ 8 h 457"/>
                <a:gd name="T66" fmla="*/ 72 w 238"/>
                <a:gd name="T67" fmla="*/ 5 h 457"/>
                <a:gd name="T68" fmla="*/ 82 w 238"/>
                <a:gd name="T69" fmla="*/ 2 h 457"/>
                <a:gd name="T70" fmla="*/ 89 w 238"/>
                <a:gd name="T71" fmla="*/ 1 h 457"/>
                <a:gd name="T72" fmla="*/ 91 w 238"/>
                <a:gd name="T73" fmla="*/ 0 h 457"/>
                <a:gd name="T74" fmla="*/ 92 w 238"/>
                <a:gd name="T75" fmla="*/ 1 h 457"/>
                <a:gd name="T76" fmla="*/ 94 w 238"/>
                <a:gd name="T77" fmla="*/ 5 h 457"/>
                <a:gd name="T78" fmla="*/ 99 w 238"/>
                <a:gd name="T79" fmla="*/ 10 h 457"/>
                <a:gd name="T80" fmla="*/ 105 w 238"/>
                <a:gd name="T81" fmla="*/ 19 h 457"/>
                <a:gd name="T82" fmla="*/ 113 w 238"/>
                <a:gd name="T83" fmla="*/ 30 h 457"/>
                <a:gd name="T84" fmla="*/ 121 w 238"/>
                <a:gd name="T85" fmla="*/ 44 h 457"/>
                <a:gd name="T86" fmla="*/ 131 w 238"/>
                <a:gd name="T87" fmla="*/ 60 h 457"/>
                <a:gd name="T88" fmla="*/ 142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2" y="79"/>
                  </a:moveTo>
                  <a:lnTo>
                    <a:pt x="158" y="108"/>
                  </a:lnTo>
                  <a:lnTo>
                    <a:pt x="172" y="141"/>
                  </a:lnTo>
                  <a:lnTo>
                    <a:pt x="186" y="178"/>
                  </a:lnTo>
                  <a:lnTo>
                    <a:pt x="199" y="218"/>
                  </a:lnTo>
                  <a:lnTo>
                    <a:pt x="211" y="264"/>
                  </a:lnTo>
                  <a:lnTo>
                    <a:pt x="221" y="314"/>
                  </a:lnTo>
                  <a:lnTo>
                    <a:pt x="230" y="370"/>
                  </a:lnTo>
                  <a:lnTo>
                    <a:pt x="238" y="430"/>
                  </a:lnTo>
                  <a:lnTo>
                    <a:pt x="238" y="439"/>
                  </a:lnTo>
                  <a:lnTo>
                    <a:pt x="237" y="454"/>
                  </a:lnTo>
                  <a:lnTo>
                    <a:pt x="233" y="457"/>
                  </a:lnTo>
                  <a:lnTo>
                    <a:pt x="221" y="429"/>
                  </a:lnTo>
                  <a:lnTo>
                    <a:pt x="215" y="409"/>
                  </a:lnTo>
                  <a:lnTo>
                    <a:pt x="205" y="385"/>
                  </a:lnTo>
                  <a:lnTo>
                    <a:pt x="192" y="358"/>
                  </a:lnTo>
                  <a:lnTo>
                    <a:pt x="178" y="331"/>
                  </a:lnTo>
                  <a:lnTo>
                    <a:pt x="162" y="299"/>
                  </a:lnTo>
                  <a:lnTo>
                    <a:pt x="145" y="268"/>
                  </a:lnTo>
                  <a:lnTo>
                    <a:pt x="128" y="236"/>
                  </a:lnTo>
                  <a:lnTo>
                    <a:pt x="110" y="203"/>
                  </a:lnTo>
                  <a:lnTo>
                    <a:pt x="92" y="172"/>
                  </a:lnTo>
                  <a:lnTo>
                    <a:pt x="75" y="142"/>
                  </a:lnTo>
                  <a:lnTo>
                    <a:pt x="58" y="114"/>
                  </a:lnTo>
                  <a:lnTo>
                    <a:pt x="43" y="87"/>
                  </a:lnTo>
                  <a:lnTo>
                    <a:pt x="28" y="65"/>
                  </a:lnTo>
                  <a:lnTo>
                    <a:pt x="17" y="45"/>
                  </a:lnTo>
                  <a:lnTo>
                    <a:pt x="7" y="29"/>
                  </a:lnTo>
                  <a:lnTo>
                    <a:pt x="0" y="19"/>
                  </a:lnTo>
                  <a:lnTo>
                    <a:pt x="15" y="17"/>
                  </a:lnTo>
                  <a:lnTo>
                    <a:pt x="31" y="13"/>
                  </a:lnTo>
                  <a:lnTo>
                    <a:pt x="46" y="10"/>
                  </a:lnTo>
                  <a:lnTo>
                    <a:pt x="60" y="8"/>
                  </a:lnTo>
                  <a:lnTo>
                    <a:pt x="72" y="5"/>
                  </a:lnTo>
                  <a:lnTo>
                    <a:pt x="82" y="2"/>
                  </a:lnTo>
                  <a:lnTo>
                    <a:pt x="89" y="1"/>
                  </a:lnTo>
                  <a:lnTo>
                    <a:pt x="91" y="0"/>
                  </a:lnTo>
                  <a:lnTo>
                    <a:pt x="92" y="1"/>
                  </a:lnTo>
                  <a:lnTo>
                    <a:pt x="94" y="5"/>
                  </a:lnTo>
                  <a:lnTo>
                    <a:pt x="99" y="10"/>
                  </a:lnTo>
                  <a:lnTo>
                    <a:pt x="105" y="19"/>
                  </a:lnTo>
                  <a:lnTo>
                    <a:pt x="113" y="30"/>
                  </a:lnTo>
                  <a:lnTo>
                    <a:pt x="121" y="44"/>
                  </a:lnTo>
                  <a:lnTo>
                    <a:pt x="131" y="60"/>
                  </a:lnTo>
                  <a:lnTo>
                    <a:pt x="142" y="79"/>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4" name="Freeform 135">
              <a:extLst>
                <a:ext uri="{FF2B5EF4-FFF2-40B4-BE49-F238E27FC236}">
                  <a16:creationId xmlns:a16="http://schemas.microsoft.com/office/drawing/2014/main" id="{81B5B29B-94F5-B1A1-DE0C-31DB4CBE934E}"/>
                </a:ext>
              </a:extLst>
            </p:cNvPr>
            <p:cNvSpPr>
              <a:spLocks/>
            </p:cNvSpPr>
            <p:nvPr/>
          </p:nvSpPr>
          <p:spPr bwMode="auto">
            <a:xfrm>
              <a:off x="2582" y="2714"/>
              <a:ext cx="154" cy="129"/>
            </a:xfrm>
            <a:custGeom>
              <a:avLst/>
              <a:gdLst>
                <a:gd name="T0" fmla="*/ 2 w 154"/>
                <a:gd name="T1" fmla="*/ 119 h 129"/>
                <a:gd name="T2" fmla="*/ 14 w 154"/>
                <a:gd name="T3" fmla="*/ 115 h 129"/>
                <a:gd name="T4" fmla="*/ 24 w 154"/>
                <a:gd name="T5" fmla="*/ 111 h 129"/>
                <a:gd name="T6" fmla="*/ 32 w 154"/>
                <a:gd name="T7" fmla="*/ 107 h 129"/>
                <a:gd name="T8" fmla="*/ 39 w 154"/>
                <a:gd name="T9" fmla="*/ 103 h 129"/>
                <a:gd name="T10" fmla="*/ 45 w 154"/>
                <a:gd name="T11" fmla="*/ 101 h 129"/>
                <a:gd name="T12" fmla="*/ 48 w 154"/>
                <a:gd name="T13" fmla="*/ 99 h 129"/>
                <a:gd name="T14" fmla="*/ 50 w 154"/>
                <a:gd name="T15" fmla="*/ 97 h 129"/>
                <a:gd name="T16" fmla="*/ 51 w 154"/>
                <a:gd name="T17" fmla="*/ 97 h 129"/>
                <a:gd name="T18" fmla="*/ 124 w 154"/>
                <a:gd name="T19" fmla="*/ 10 h 129"/>
                <a:gd name="T20" fmla="*/ 134 w 154"/>
                <a:gd name="T21" fmla="*/ 0 h 129"/>
                <a:gd name="T22" fmla="*/ 135 w 154"/>
                <a:gd name="T23" fmla="*/ 1 h 129"/>
                <a:gd name="T24" fmla="*/ 139 w 154"/>
                <a:gd name="T25" fmla="*/ 4 h 129"/>
                <a:gd name="T26" fmla="*/ 144 w 154"/>
                <a:gd name="T27" fmla="*/ 9 h 129"/>
                <a:gd name="T28" fmla="*/ 148 w 154"/>
                <a:gd name="T29" fmla="*/ 16 h 129"/>
                <a:gd name="T30" fmla="*/ 152 w 154"/>
                <a:gd name="T31" fmla="*/ 25 h 129"/>
                <a:gd name="T32" fmla="*/ 154 w 154"/>
                <a:gd name="T33" fmla="*/ 35 h 129"/>
                <a:gd name="T34" fmla="*/ 152 w 154"/>
                <a:gd name="T35" fmla="*/ 48 h 129"/>
                <a:gd name="T36" fmla="*/ 146 w 154"/>
                <a:gd name="T37" fmla="*/ 61 h 129"/>
                <a:gd name="T38" fmla="*/ 138 w 154"/>
                <a:gd name="T39" fmla="*/ 68 h 129"/>
                <a:gd name="T40" fmla="*/ 137 w 154"/>
                <a:gd name="T41" fmla="*/ 68 h 129"/>
                <a:gd name="T42" fmla="*/ 133 w 154"/>
                <a:gd name="T43" fmla="*/ 68 h 129"/>
                <a:gd name="T44" fmla="*/ 128 w 154"/>
                <a:gd name="T45" fmla="*/ 69 h 129"/>
                <a:gd name="T46" fmla="*/ 122 w 154"/>
                <a:gd name="T47" fmla="*/ 71 h 129"/>
                <a:gd name="T48" fmla="*/ 115 w 154"/>
                <a:gd name="T49" fmla="*/ 74 h 129"/>
                <a:gd name="T50" fmla="*/ 107 w 154"/>
                <a:gd name="T51" fmla="*/ 80 h 129"/>
                <a:gd name="T52" fmla="*/ 99 w 154"/>
                <a:gd name="T53" fmla="*/ 87 h 129"/>
                <a:gd name="T54" fmla="*/ 93 w 154"/>
                <a:gd name="T55" fmla="*/ 97 h 129"/>
                <a:gd name="T56" fmla="*/ 77 w 154"/>
                <a:gd name="T57" fmla="*/ 118 h 129"/>
                <a:gd name="T58" fmla="*/ 74 w 154"/>
                <a:gd name="T59" fmla="*/ 129 h 129"/>
                <a:gd name="T60" fmla="*/ 3 w 154"/>
                <a:gd name="T61" fmla="*/ 129 h 129"/>
                <a:gd name="T62" fmla="*/ 2 w 154"/>
                <a:gd name="T63" fmla="*/ 128 h 129"/>
                <a:gd name="T64" fmla="*/ 1 w 154"/>
                <a:gd name="T65" fmla="*/ 125 h 129"/>
                <a:gd name="T66" fmla="*/ 0 w 154"/>
                <a:gd name="T67" fmla="*/ 121 h 129"/>
                <a:gd name="T68" fmla="*/ 2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2" y="119"/>
                  </a:moveTo>
                  <a:lnTo>
                    <a:pt x="14" y="115"/>
                  </a:lnTo>
                  <a:lnTo>
                    <a:pt x="24" y="111"/>
                  </a:lnTo>
                  <a:lnTo>
                    <a:pt x="32" y="107"/>
                  </a:lnTo>
                  <a:lnTo>
                    <a:pt x="39" y="103"/>
                  </a:lnTo>
                  <a:lnTo>
                    <a:pt x="45" y="101"/>
                  </a:lnTo>
                  <a:lnTo>
                    <a:pt x="48" y="99"/>
                  </a:lnTo>
                  <a:lnTo>
                    <a:pt x="50" y="97"/>
                  </a:lnTo>
                  <a:lnTo>
                    <a:pt x="51" y="97"/>
                  </a:lnTo>
                  <a:lnTo>
                    <a:pt x="124" y="10"/>
                  </a:lnTo>
                  <a:lnTo>
                    <a:pt x="134" y="0"/>
                  </a:lnTo>
                  <a:lnTo>
                    <a:pt x="135" y="1"/>
                  </a:lnTo>
                  <a:lnTo>
                    <a:pt x="139" y="4"/>
                  </a:lnTo>
                  <a:lnTo>
                    <a:pt x="144" y="9"/>
                  </a:lnTo>
                  <a:lnTo>
                    <a:pt x="148" y="16"/>
                  </a:lnTo>
                  <a:lnTo>
                    <a:pt x="152" y="25"/>
                  </a:lnTo>
                  <a:lnTo>
                    <a:pt x="154" y="35"/>
                  </a:lnTo>
                  <a:lnTo>
                    <a:pt x="152" y="48"/>
                  </a:lnTo>
                  <a:lnTo>
                    <a:pt x="146" y="61"/>
                  </a:lnTo>
                  <a:lnTo>
                    <a:pt x="138" y="68"/>
                  </a:lnTo>
                  <a:lnTo>
                    <a:pt x="137" y="68"/>
                  </a:lnTo>
                  <a:lnTo>
                    <a:pt x="133" y="68"/>
                  </a:lnTo>
                  <a:lnTo>
                    <a:pt x="128" y="69"/>
                  </a:lnTo>
                  <a:lnTo>
                    <a:pt x="122" y="71"/>
                  </a:lnTo>
                  <a:lnTo>
                    <a:pt x="115" y="74"/>
                  </a:lnTo>
                  <a:lnTo>
                    <a:pt x="107" y="80"/>
                  </a:lnTo>
                  <a:lnTo>
                    <a:pt x="99" y="87"/>
                  </a:lnTo>
                  <a:lnTo>
                    <a:pt x="93" y="97"/>
                  </a:lnTo>
                  <a:lnTo>
                    <a:pt x="77" y="118"/>
                  </a:lnTo>
                  <a:lnTo>
                    <a:pt x="74" y="129"/>
                  </a:lnTo>
                  <a:lnTo>
                    <a:pt x="3" y="129"/>
                  </a:lnTo>
                  <a:lnTo>
                    <a:pt x="2" y="128"/>
                  </a:lnTo>
                  <a:lnTo>
                    <a:pt x="1" y="125"/>
                  </a:lnTo>
                  <a:lnTo>
                    <a:pt x="0" y="121"/>
                  </a:lnTo>
                  <a:lnTo>
                    <a:pt x="2" y="119"/>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5" name="Freeform 136">
              <a:extLst>
                <a:ext uri="{FF2B5EF4-FFF2-40B4-BE49-F238E27FC236}">
                  <a16:creationId xmlns:a16="http://schemas.microsoft.com/office/drawing/2014/main" id="{2E1C4586-2854-F001-19D3-FE901E643B1B}"/>
                </a:ext>
              </a:extLst>
            </p:cNvPr>
            <p:cNvSpPr>
              <a:spLocks/>
            </p:cNvSpPr>
            <p:nvPr/>
          </p:nvSpPr>
          <p:spPr bwMode="auto">
            <a:xfrm>
              <a:off x="2566" y="2725"/>
              <a:ext cx="175" cy="119"/>
            </a:xfrm>
            <a:custGeom>
              <a:avLst/>
              <a:gdLst>
                <a:gd name="T0" fmla="*/ 6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2 w 175"/>
                <a:gd name="T21" fmla="*/ 99 h 119"/>
                <a:gd name="T22" fmla="*/ 100 w 175"/>
                <a:gd name="T23" fmla="*/ 89 h 119"/>
                <a:gd name="T24" fmla="*/ 107 w 175"/>
                <a:gd name="T25" fmla="*/ 80 h 119"/>
                <a:gd name="T26" fmla="*/ 115 w 175"/>
                <a:gd name="T27" fmla="*/ 71 h 119"/>
                <a:gd name="T28" fmla="*/ 122 w 175"/>
                <a:gd name="T29" fmla="*/ 65 h 119"/>
                <a:gd name="T30" fmla="*/ 130 w 175"/>
                <a:gd name="T31" fmla="*/ 58 h 119"/>
                <a:gd name="T32" fmla="*/ 138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9 w 175"/>
                <a:gd name="T51" fmla="*/ 56 h 119"/>
                <a:gd name="T52" fmla="*/ 167 w 175"/>
                <a:gd name="T53" fmla="*/ 59 h 119"/>
                <a:gd name="T54" fmla="*/ 160 w 175"/>
                <a:gd name="T55" fmla="*/ 118 h 119"/>
                <a:gd name="T56" fmla="*/ 154 w 175"/>
                <a:gd name="T57" fmla="*/ 119 h 119"/>
                <a:gd name="T58" fmla="*/ 151 w 175"/>
                <a:gd name="T59" fmla="*/ 68 h 119"/>
                <a:gd name="T60" fmla="*/ 138 w 175"/>
                <a:gd name="T61" fmla="*/ 71 h 119"/>
                <a:gd name="T62" fmla="*/ 125 w 175"/>
                <a:gd name="T63" fmla="*/ 77 h 119"/>
                <a:gd name="T64" fmla="*/ 115 w 175"/>
                <a:gd name="T65" fmla="*/ 86 h 119"/>
                <a:gd name="T66" fmla="*/ 106 w 175"/>
                <a:gd name="T67" fmla="*/ 95 h 119"/>
                <a:gd name="T68" fmla="*/ 101 w 175"/>
                <a:gd name="T69" fmla="*/ 104 h 119"/>
                <a:gd name="T70" fmla="*/ 95 w 175"/>
                <a:gd name="T71" fmla="*/ 111 h 119"/>
                <a:gd name="T72" fmla="*/ 93 w 175"/>
                <a:gd name="T73" fmla="*/ 117 h 119"/>
                <a:gd name="T74" fmla="*/ 92 w 175"/>
                <a:gd name="T75" fmla="*/ 119 h 119"/>
                <a:gd name="T76" fmla="*/ 1 w 175"/>
                <a:gd name="T77" fmla="*/ 119 h 119"/>
                <a:gd name="T78" fmla="*/ 1 w 175"/>
                <a:gd name="T79" fmla="*/ 118 h 119"/>
                <a:gd name="T80" fmla="*/ 0 w 175"/>
                <a:gd name="T81" fmla="*/ 116 h 119"/>
                <a:gd name="T82" fmla="*/ 1 w 175"/>
                <a:gd name="T83" fmla="*/ 113 h 119"/>
                <a:gd name="T84" fmla="*/ 6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6" y="110"/>
                  </a:moveTo>
                  <a:lnTo>
                    <a:pt x="10" y="109"/>
                  </a:lnTo>
                  <a:lnTo>
                    <a:pt x="18" y="106"/>
                  </a:lnTo>
                  <a:lnTo>
                    <a:pt x="28" y="101"/>
                  </a:lnTo>
                  <a:lnTo>
                    <a:pt x="39" y="97"/>
                  </a:lnTo>
                  <a:lnTo>
                    <a:pt x="49" y="91"/>
                  </a:lnTo>
                  <a:lnTo>
                    <a:pt x="58" y="88"/>
                  </a:lnTo>
                  <a:lnTo>
                    <a:pt x="65" y="85"/>
                  </a:lnTo>
                  <a:lnTo>
                    <a:pt x="67" y="84"/>
                  </a:lnTo>
                  <a:lnTo>
                    <a:pt x="85" y="110"/>
                  </a:lnTo>
                  <a:lnTo>
                    <a:pt x="92" y="99"/>
                  </a:lnTo>
                  <a:lnTo>
                    <a:pt x="100" y="89"/>
                  </a:lnTo>
                  <a:lnTo>
                    <a:pt x="107" y="80"/>
                  </a:lnTo>
                  <a:lnTo>
                    <a:pt x="115" y="71"/>
                  </a:lnTo>
                  <a:lnTo>
                    <a:pt x="122" y="65"/>
                  </a:lnTo>
                  <a:lnTo>
                    <a:pt x="130" y="58"/>
                  </a:lnTo>
                  <a:lnTo>
                    <a:pt x="138" y="52"/>
                  </a:lnTo>
                  <a:lnTo>
                    <a:pt x="144" y="48"/>
                  </a:lnTo>
                  <a:lnTo>
                    <a:pt x="161" y="0"/>
                  </a:lnTo>
                  <a:lnTo>
                    <a:pt x="162" y="1"/>
                  </a:lnTo>
                  <a:lnTo>
                    <a:pt x="165" y="5"/>
                  </a:lnTo>
                  <a:lnTo>
                    <a:pt x="169" y="11"/>
                  </a:lnTo>
                  <a:lnTo>
                    <a:pt x="172" y="18"/>
                  </a:lnTo>
                  <a:lnTo>
                    <a:pt x="175" y="34"/>
                  </a:lnTo>
                  <a:lnTo>
                    <a:pt x="173" y="48"/>
                  </a:lnTo>
                  <a:lnTo>
                    <a:pt x="169" y="56"/>
                  </a:lnTo>
                  <a:lnTo>
                    <a:pt x="167" y="59"/>
                  </a:lnTo>
                  <a:lnTo>
                    <a:pt x="160" y="118"/>
                  </a:lnTo>
                  <a:lnTo>
                    <a:pt x="154" y="119"/>
                  </a:lnTo>
                  <a:lnTo>
                    <a:pt x="151" y="68"/>
                  </a:lnTo>
                  <a:lnTo>
                    <a:pt x="138" y="71"/>
                  </a:lnTo>
                  <a:lnTo>
                    <a:pt x="125" y="77"/>
                  </a:lnTo>
                  <a:lnTo>
                    <a:pt x="115" y="86"/>
                  </a:lnTo>
                  <a:lnTo>
                    <a:pt x="106" y="95"/>
                  </a:lnTo>
                  <a:lnTo>
                    <a:pt x="101" y="104"/>
                  </a:lnTo>
                  <a:lnTo>
                    <a:pt x="95" y="111"/>
                  </a:lnTo>
                  <a:lnTo>
                    <a:pt x="93" y="117"/>
                  </a:lnTo>
                  <a:lnTo>
                    <a:pt x="92" y="119"/>
                  </a:lnTo>
                  <a:lnTo>
                    <a:pt x="1" y="119"/>
                  </a:lnTo>
                  <a:lnTo>
                    <a:pt x="1" y="118"/>
                  </a:lnTo>
                  <a:lnTo>
                    <a:pt x="0" y="116"/>
                  </a:lnTo>
                  <a:lnTo>
                    <a:pt x="1" y="113"/>
                  </a:lnTo>
                  <a:lnTo>
                    <a:pt x="6"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6" name="Freeform 137">
              <a:extLst>
                <a:ext uri="{FF2B5EF4-FFF2-40B4-BE49-F238E27FC236}">
                  <a16:creationId xmlns:a16="http://schemas.microsoft.com/office/drawing/2014/main" id="{AD55D4A3-4D98-9852-49DC-94F21D7C13AD}"/>
                </a:ext>
              </a:extLst>
            </p:cNvPr>
            <p:cNvSpPr>
              <a:spLocks/>
            </p:cNvSpPr>
            <p:nvPr/>
          </p:nvSpPr>
          <p:spPr bwMode="auto">
            <a:xfrm>
              <a:off x="2706" y="2691"/>
              <a:ext cx="18" cy="35"/>
            </a:xfrm>
            <a:custGeom>
              <a:avLst/>
              <a:gdLst>
                <a:gd name="T0" fmla="*/ 12 w 18"/>
                <a:gd name="T1" fmla="*/ 0 h 35"/>
                <a:gd name="T2" fmla="*/ 11 w 18"/>
                <a:gd name="T3" fmla="*/ 4 h 35"/>
                <a:gd name="T4" fmla="*/ 11 w 18"/>
                <a:gd name="T5" fmla="*/ 12 h 35"/>
                <a:gd name="T6" fmla="*/ 12 w 18"/>
                <a:gd name="T7" fmla="*/ 22 h 35"/>
                <a:gd name="T8" fmla="*/ 18 w 18"/>
                <a:gd name="T9" fmla="*/ 32 h 35"/>
                <a:gd name="T10" fmla="*/ 17 w 18"/>
                <a:gd name="T11" fmla="*/ 33 h 35"/>
                <a:gd name="T12" fmla="*/ 12 w 18"/>
                <a:gd name="T13" fmla="*/ 35 h 35"/>
                <a:gd name="T14" fmla="*/ 6 w 18"/>
                <a:gd name="T15" fmla="*/ 33 h 35"/>
                <a:gd name="T16" fmla="*/ 1 w 18"/>
                <a:gd name="T17" fmla="*/ 23 h 35"/>
                <a:gd name="T18" fmla="*/ 0 w 18"/>
                <a:gd name="T19" fmla="*/ 10 h 35"/>
                <a:gd name="T20" fmla="*/ 4 w 18"/>
                <a:gd name="T21" fmla="*/ 4 h 35"/>
                <a:gd name="T22" fmla="*/ 10 w 18"/>
                <a:gd name="T23" fmla="*/ 0 h 35"/>
                <a:gd name="T24" fmla="*/ 12 w 18"/>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5"/>
                <a:gd name="T41" fmla="*/ 18 w 18"/>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5">
                  <a:moveTo>
                    <a:pt x="12" y="0"/>
                  </a:moveTo>
                  <a:lnTo>
                    <a:pt x="11" y="4"/>
                  </a:lnTo>
                  <a:lnTo>
                    <a:pt x="11" y="12"/>
                  </a:lnTo>
                  <a:lnTo>
                    <a:pt x="12" y="22"/>
                  </a:lnTo>
                  <a:lnTo>
                    <a:pt x="18" y="32"/>
                  </a:lnTo>
                  <a:lnTo>
                    <a:pt x="17" y="33"/>
                  </a:lnTo>
                  <a:lnTo>
                    <a:pt x="12" y="35"/>
                  </a:lnTo>
                  <a:lnTo>
                    <a:pt x="6" y="33"/>
                  </a:lnTo>
                  <a:lnTo>
                    <a:pt x="1" y="23"/>
                  </a:lnTo>
                  <a:lnTo>
                    <a:pt x="0" y="10"/>
                  </a:lnTo>
                  <a:lnTo>
                    <a:pt x="4" y="4"/>
                  </a:lnTo>
                  <a:lnTo>
                    <a:pt x="10" y="0"/>
                  </a:lnTo>
                  <a:lnTo>
                    <a:pt x="12" y="0"/>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7" name="Freeform 138">
              <a:extLst>
                <a:ext uri="{FF2B5EF4-FFF2-40B4-BE49-F238E27FC236}">
                  <a16:creationId xmlns:a16="http://schemas.microsoft.com/office/drawing/2014/main" id="{C6C8D0F7-127E-0FE0-22BB-177141F35337}"/>
                </a:ext>
              </a:extLst>
            </p:cNvPr>
            <p:cNvSpPr>
              <a:spLocks/>
            </p:cNvSpPr>
            <p:nvPr/>
          </p:nvSpPr>
          <p:spPr bwMode="auto">
            <a:xfrm>
              <a:off x="2587" y="1321"/>
              <a:ext cx="453" cy="1331"/>
            </a:xfrm>
            <a:custGeom>
              <a:avLst/>
              <a:gdLst>
                <a:gd name="T0" fmla="*/ 263 w 453"/>
                <a:gd name="T1" fmla="*/ 65 h 1331"/>
                <a:gd name="T2" fmla="*/ 254 w 453"/>
                <a:gd name="T3" fmla="*/ 60 h 1331"/>
                <a:gd name="T4" fmla="*/ 240 w 453"/>
                <a:gd name="T5" fmla="*/ 58 h 1331"/>
                <a:gd name="T6" fmla="*/ 225 w 453"/>
                <a:gd name="T7" fmla="*/ 58 h 1331"/>
                <a:gd name="T8" fmla="*/ 207 w 453"/>
                <a:gd name="T9" fmla="*/ 59 h 1331"/>
                <a:gd name="T10" fmla="*/ 190 w 453"/>
                <a:gd name="T11" fmla="*/ 61 h 1331"/>
                <a:gd name="T12" fmla="*/ 176 w 453"/>
                <a:gd name="T13" fmla="*/ 63 h 1331"/>
                <a:gd name="T14" fmla="*/ 166 w 453"/>
                <a:gd name="T15" fmla="*/ 64 h 1331"/>
                <a:gd name="T16" fmla="*/ 162 w 453"/>
                <a:gd name="T17" fmla="*/ 65 h 1331"/>
                <a:gd name="T18" fmla="*/ 84 w 453"/>
                <a:gd name="T19" fmla="*/ 0 h 1331"/>
                <a:gd name="T20" fmla="*/ 81 w 453"/>
                <a:gd name="T21" fmla="*/ 13 h 1331"/>
                <a:gd name="T22" fmla="*/ 73 w 453"/>
                <a:gd name="T23" fmla="*/ 59 h 1331"/>
                <a:gd name="T24" fmla="*/ 61 w 453"/>
                <a:gd name="T25" fmla="*/ 140 h 1331"/>
                <a:gd name="T26" fmla="*/ 46 w 453"/>
                <a:gd name="T27" fmla="*/ 265 h 1331"/>
                <a:gd name="T28" fmla="*/ 32 w 453"/>
                <a:gd name="T29" fmla="*/ 439 h 1331"/>
                <a:gd name="T30" fmla="*/ 18 w 453"/>
                <a:gd name="T31" fmla="*/ 667 h 1331"/>
                <a:gd name="T32" fmla="*/ 7 w 453"/>
                <a:gd name="T33" fmla="*/ 954 h 1331"/>
                <a:gd name="T34" fmla="*/ 0 w 453"/>
                <a:gd name="T35" fmla="*/ 1308 h 1331"/>
                <a:gd name="T36" fmla="*/ 436 w 453"/>
                <a:gd name="T37" fmla="*/ 1331 h 1331"/>
                <a:gd name="T38" fmla="*/ 440 w 453"/>
                <a:gd name="T39" fmla="*/ 1158 h 1331"/>
                <a:gd name="T40" fmla="*/ 449 w 453"/>
                <a:gd name="T41" fmla="*/ 775 h 1331"/>
                <a:gd name="T42" fmla="*/ 453 w 453"/>
                <a:gd name="T43" fmla="*/ 389 h 1331"/>
                <a:gd name="T44" fmla="*/ 445 w 453"/>
                <a:gd name="T45" fmla="*/ 205 h 1331"/>
                <a:gd name="T46" fmla="*/ 432 w 453"/>
                <a:gd name="T47" fmla="*/ 195 h 1331"/>
                <a:gd name="T48" fmla="*/ 419 w 453"/>
                <a:gd name="T49" fmla="*/ 184 h 1331"/>
                <a:gd name="T50" fmla="*/ 406 w 453"/>
                <a:gd name="T51" fmla="*/ 173 h 1331"/>
                <a:gd name="T52" fmla="*/ 390 w 453"/>
                <a:gd name="T53" fmla="*/ 160 h 1331"/>
                <a:gd name="T54" fmla="*/ 376 w 453"/>
                <a:gd name="T55" fmla="*/ 149 h 1331"/>
                <a:gd name="T56" fmla="*/ 360 w 453"/>
                <a:gd name="T57" fmla="*/ 137 h 1331"/>
                <a:gd name="T58" fmla="*/ 345 w 453"/>
                <a:gd name="T59" fmla="*/ 126 h 1331"/>
                <a:gd name="T60" fmla="*/ 331 w 453"/>
                <a:gd name="T61" fmla="*/ 115 h 1331"/>
                <a:gd name="T62" fmla="*/ 317 w 453"/>
                <a:gd name="T63" fmla="*/ 104 h 1331"/>
                <a:gd name="T64" fmla="*/ 304 w 453"/>
                <a:gd name="T65" fmla="*/ 96 h 1331"/>
                <a:gd name="T66" fmla="*/ 293 w 453"/>
                <a:gd name="T67" fmla="*/ 87 h 1331"/>
                <a:gd name="T68" fmla="*/ 283 w 453"/>
                <a:gd name="T69" fmla="*/ 80 h 1331"/>
                <a:gd name="T70" fmla="*/ 274 w 453"/>
                <a:gd name="T71" fmla="*/ 73 h 1331"/>
                <a:gd name="T72" fmla="*/ 268 w 453"/>
                <a:gd name="T73" fmla="*/ 69 h 1331"/>
                <a:gd name="T74" fmla="*/ 264 w 453"/>
                <a:gd name="T75" fmla="*/ 67 h 1331"/>
                <a:gd name="T76" fmla="*/ 263 w 453"/>
                <a:gd name="T77" fmla="*/ 65 h 13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3"/>
                <a:gd name="T118" fmla="*/ 0 h 1331"/>
                <a:gd name="T119" fmla="*/ 453 w 453"/>
                <a:gd name="T120" fmla="*/ 1331 h 13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3" h="1331">
                  <a:moveTo>
                    <a:pt x="263" y="65"/>
                  </a:moveTo>
                  <a:lnTo>
                    <a:pt x="254" y="60"/>
                  </a:lnTo>
                  <a:lnTo>
                    <a:pt x="240" y="58"/>
                  </a:lnTo>
                  <a:lnTo>
                    <a:pt x="225" y="58"/>
                  </a:lnTo>
                  <a:lnTo>
                    <a:pt x="207" y="59"/>
                  </a:lnTo>
                  <a:lnTo>
                    <a:pt x="190" y="61"/>
                  </a:lnTo>
                  <a:lnTo>
                    <a:pt x="176" y="63"/>
                  </a:lnTo>
                  <a:lnTo>
                    <a:pt x="166" y="64"/>
                  </a:lnTo>
                  <a:lnTo>
                    <a:pt x="162" y="65"/>
                  </a:lnTo>
                  <a:lnTo>
                    <a:pt x="84" y="0"/>
                  </a:lnTo>
                  <a:lnTo>
                    <a:pt x="81" y="13"/>
                  </a:lnTo>
                  <a:lnTo>
                    <a:pt x="73" y="59"/>
                  </a:lnTo>
                  <a:lnTo>
                    <a:pt x="61" y="140"/>
                  </a:lnTo>
                  <a:lnTo>
                    <a:pt x="46" y="265"/>
                  </a:lnTo>
                  <a:lnTo>
                    <a:pt x="32" y="439"/>
                  </a:lnTo>
                  <a:lnTo>
                    <a:pt x="18" y="667"/>
                  </a:lnTo>
                  <a:lnTo>
                    <a:pt x="7" y="954"/>
                  </a:lnTo>
                  <a:lnTo>
                    <a:pt x="0" y="1308"/>
                  </a:lnTo>
                  <a:lnTo>
                    <a:pt x="436" y="1331"/>
                  </a:lnTo>
                  <a:lnTo>
                    <a:pt x="440" y="1158"/>
                  </a:lnTo>
                  <a:lnTo>
                    <a:pt x="449" y="775"/>
                  </a:lnTo>
                  <a:lnTo>
                    <a:pt x="453" y="389"/>
                  </a:lnTo>
                  <a:lnTo>
                    <a:pt x="445" y="205"/>
                  </a:lnTo>
                  <a:lnTo>
                    <a:pt x="432" y="195"/>
                  </a:lnTo>
                  <a:lnTo>
                    <a:pt x="419" y="184"/>
                  </a:lnTo>
                  <a:lnTo>
                    <a:pt x="406" y="173"/>
                  </a:lnTo>
                  <a:lnTo>
                    <a:pt x="390" y="160"/>
                  </a:lnTo>
                  <a:lnTo>
                    <a:pt x="376" y="149"/>
                  </a:lnTo>
                  <a:lnTo>
                    <a:pt x="360" y="137"/>
                  </a:lnTo>
                  <a:lnTo>
                    <a:pt x="345" y="126"/>
                  </a:lnTo>
                  <a:lnTo>
                    <a:pt x="331" y="115"/>
                  </a:lnTo>
                  <a:lnTo>
                    <a:pt x="317" y="104"/>
                  </a:lnTo>
                  <a:lnTo>
                    <a:pt x="304" y="96"/>
                  </a:lnTo>
                  <a:lnTo>
                    <a:pt x="293" y="87"/>
                  </a:lnTo>
                  <a:lnTo>
                    <a:pt x="283" y="80"/>
                  </a:lnTo>
                  <a:lnTo>
                    <a:pt x="274" y="73"/>
                  </a:lnTo>
                  <a:lnTo>
                    <a:pt x="268" y="69"/>
                  </a:lnTo>
                  <a:lnTo>
                    <a:pt x="264" y="67"/>
                  </a:lnTo>
                  <a:lnTo>
                    <a:pt x="263"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8" name="Freeform 139">
              <a:extLst>
                <a:ext uri="{FF2B5EF4-FFF2-40B4-BE49-F238E27FC236}">
                  <a16:creationId xmlns:a16="http://schemas.microsoft.com/office/drawing/2014/main" id="{C6F747C2-78C3-7CD8-86DC-4301E30BDDD5}"/>
                </a:ext>
              </a:extLst>
            </p:cNvPr>
            <p:cNvSpPr>
              <a:spLocks/>
            </p:cNvSpPr>
            <p:nvPr/>
          </p:nvSpPr>
          <p:spPr bwMode="auto">
            <a:xfrm>
              <a:off x="2727" y="1366"/>
              <a:ext cx="153" cy="148"/>
            </a:xfrm>
            <a:custGeom>
              <a:avLst/>
              <a:gdLst>
                <a:gd name="T0" fmla="*/ 0 w 153"/>
                <a:gd name="T1" fmla="*/ 0 h 148"/>
                <a:gd name="T2" fmla="*/ 22 w 153"/>
                <a:gd name="T3" fmla="*/ 20 h 148"/>
                <a:gd name="T4" fmla="*/ 22 w 153"/>
                <a:gd name="T5" fmla="*/ 20 h 148"/>
                <a:gd name="T6" fmla="*/ 22 w 153"/>
                <a:gd name="T7" fmla="*/ 20 h 148"/>
                <a:gd name="T8" fmla="*/ 22 w 153"/>
                <a:gd name="T9" fmla="*/ 20 h 148"/>
                <a:gd name="T10" fmla="*/ 22 w 153"/>
                <a:gd name="T11" fmla="*/ 20 h 148"/>
                <a:gd name="T12" fmla="*/ 29 w 153"/>
                <a:gd name="T13" fmla="*/ 97 h 148"/>
                <a:gd name="T14" fmla="*/ 127 w 153"/>
                <a:gd name="T15" fmla="*/ 22 h 148"/>
                <a:gd name="T16" fmla="*/ 132 w 153"/>
                <a:gd name="T17" fmla="*/ 25 h 148"/>
                <a:gd name="T18" fmla="*/ 137 w 153"/>
                <a:gd name="T19" fmla="*/ 28 h 148"/>
                <a:gd name="T20" fmla="*/ 144 w 153"/>
                <a:gd name="T21" fmla="*/ 34 h 148"/>
                <a:gd name="T22" fmla="*/ 153 w 153"/>
                <a:gd name="T23" fmla="*/ 42 h 148"/>
                <a:gd name="T24" fmla="*/ 17 w 153"/>
                <a:gd name="T25" fmla="*/ 148 h 148"/>
                <a:gd name="T26" fmla="*/ 0 w 153"/>
                <a:gd name="T27" fmla="*/ 0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
                <a:gd name="T43" fmla="*/ 0 h 148"/>
                <a:gd name="T44" fmla="*/ 153 w 15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 h="148">
                  <a:moveTo>
                    <a:pt x="0" y="0"/>
                  </a:moveTo>
                  <a:lnTo>
                    <a:pt x="22" y="20"/>
                  </a:lnTo>
                  <a:lnTo>
                    <a:pt x="29" y="97"/>
                  </a:lnTo>
                  <a:lnTo>
                    <a:pt x="127" y="22"/>
                  </a:lnTo>
                  <a:lnTo>
                    <a:pt x="132" y="25"/>
                  </a:lnTo>
                  <a:lnTo>
                    <a:pt x="137" y="28"/>
                  </a:lnTo>
                  <a:lnTo>
                    <a:pt x="144" y="34"/>
                  </a:lnTo>
                  <a:lnTo>
                    <a:pt x="153" y="42"/>
                  </a:lnTo>
                  <a:lnTo>
                    <a:pt x="17" y="148"/>
                  </a:lnTo>
                  <a:lnTo>
                    <a:pt x="0"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39" name="Freeform 140">
              <a:extLst>
                <a:ext uri="{FF2B5EF4-FFF2-40B4-BE49-F238E27FC236}">
                  <a16:creationId xmlns:a16="http://schemas.microsoft.com/office/drawing/2014/main" id="{168A60B4-D8BD-C2F3-859A-C2838B9EC8F7}"/>
                </a:ext>
              </a:extLst>
            </p:cNvPr>
            <p:cNvSpPr>
              <a:spLocks/>
            </p:cNvSpPr>
            <p:nvPr/>
          </p:nvSpPr>
          <p:spPr bwMode="auto">
            <a:xfrm>
              <a:off x="2749" y="1380"/>
              <a:ext cx="105" cy="83"/>
            </a:xfrm>
            <a:custGeom>
              <a:avLst/>
              <a:gdLst>
                <a:gd name="T0" fmla="*/ 105 w 105"/>
                <a:gd name="T1" fmla="*/ 8 h 83"/>
                <a:gd name="T2" fmla="*/ 7 w 105"/>
                <a:gd name="T3" fmla="*/ 83 h 83"/>
                <a:gd name="T4" fmla="*/ 0 w 105"/>
                <a:gd name="T5" fmla="*/ 6 h 83"/>
                <a:gd name="T6" fmla="*/ 1 w 105"/>
                <a:gd name="T7" fmla="*/ 6 h 83"/>
                <a:gd name="T8" fmla="*/ 4 w 105"/>
                <a:gd name="T9" fmla="*/ 6 h 83"/>
                <a:gd name="T10" fmla="*/ 6 w 105"/>
                <a:gd name="T11" fmla="*/ 6 h 83"/>
                <a:gd name="T12" fmla="*/ 9 w 105"/>
                <a:gd name="T13" fmla="*/ 5 h 83"/>
                <a:gd name="T14" fmla="*/ 19 w 105"/>
                <a:gd name="T15" fmla="*/ 50 h 83"/>
                <a:gd name="T16" fmla="*/ 90 w 105"/>
                <a:gd name="T17" fmla="*/ 0 h 83"/>
                <a:gd name="T18" fmla="*/ 94 w 105"/>
                <a:gd name="T19" fmla="*/ 1 h 83"/>
                <a:gd name="T20" fmla="*/ 99 w 105"/>
                <a:gd name="T21" fmla="*/ 3 h 83"/>
                <a:gd name="T22" fmla="*/ 102 w 105"/>
                <a:gd name="T23" fmla="*/ 6 h 83"/>
                <a:gd name="T24" fmla="*/ 105 w 105"/>
                <a:gd name="T25" fmla="*/ 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83"/>
                <a:gd name="T41" fmla="*/ 105 w 105"/>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83">
                  <a:moveTo>
                    <a:pt x="105" y="8"/>
                  </a:moveTo>
                  <a:lnTo>
                    <a:pt x="7" y="83"/>
                  </a:lnTo>
                  <a:lnTo>
                    <a:pt x="0" y="6"/>
                  </a:lnTo>
                  <a:lnTo>
                    <a:pt x="1" y="6"/>
                  </a:lnTo>
                  <a:lnTo>
                    <a:pt x="4" y="6"/>
                  </a:lnTo>
                  <a:lnTo>
                    <a:pt x="6" y="6"/>
                  </a:lnTo>
                  <a:lnTo>
                    <a:pt x="9" y="5"/>
                  </a:lnTo>
                  <a:lnTo>
                    <a:pt x="19" y="50"/>
                  </a:lnTo>
                  <a:lnTo>
                    <a:pt x="90" y="0"/>
                  </a:lnTo>
                  <a:lnTo>
                    <a:pt x="94" y="1"/>
                  </a:lnTo>
                  <a:lnTo>
                    <a:pt x="99" y="3"/>
                  </a:lnTo>
                  <a:lnTo>
                    <a:pt x="102" y="6"/>
                  </a:lnTo>
                  <a:lnTo>
                    <a:pt x="10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0" name="Freeform 141">
              <a:extLst>
                <a:ext uri="{FF2B5EF4-FFF2-40B4-BE49-F238E27FC236}">
                  <a16:creationId xmlns:a16="http://schemas.microsoft.com/office/drawing/2014/main" id="{5C360190-B2BB-906B-7941-6FDAB00D0500}"/>
                </a:ext>
              </a:extLst>
            </p:cNvPr>
            <p:cNvSpPr>
              <a:spLocks/>
            </p:cNvSpPr>
            <p:nvPr/>
          </p:nvSpPr>
          <p:spPr bwMode="auto">
            <a:xfrm>
              <a:off x="2562" y="924"/>
              <a:ext cx="114" cy="436"/>
            </a:xfrm>
            <a:custGeom>
              <a:avLst/>
              <a:gdLst>
                <a:gd name="T0" fmla="*/ 95 w 114"/>
                <a:gd name="T1" fmla="*/ 65 h 436"/>
                <a:gd name="T2" fmla="*/ 109 w 114"/>
                <a:gd name="T3" fmla="*/ 49 h 436"/>
                <a:gd name="T4" fmla="*/ 105 w 114"/>
                <a:gd name="T5" fmla="*/ 29 h 436"/>
                <a:gd name="T6" fmla="*/ 96 w 114"/>
                <a:gd name="T7" fmla="*/ 25 h 436"/>
                <a:gd name="T8" fmla="*/ 95 w 114"/>
                <a:gd name="T9" fmla="*/ 18 h 436"/>
                <a:gd name="T10" fmla="*/ 95 w 114"/>
                <a:gd name="T11" fmla="*/ 14 h 436"/>
                <a:gd name="T12" fmla="*/ 94 w 114"/>
                <a:gd name="T13" fmla="*/ 10 h 436"/>
                <a:gd name="T14" fmla="*/ 94 w 114"/>
                <a:gd name="T15" fmla="*/ 9 h 436"/>
                <a:gd name="T16" fmla="*/ 92 w 114"/>
                <a:gd name="T17" fmla="*/ 8 h 436"/>
                <a:gd name="T18" fmla="*/ 91 w 114"/>
                <a:gd name="T19" fmla="*/ 7 h 436"/>
                <a:gd name="T20" fmla="*/ 88 w 114"/>
                <a:gd name="T21" fmla="*/ 6 h 436"/>
                <a:gd name="T22" fmla="*/ 82 w 114"/>
                <a:gd name="T23" fmla="*/ 6 h 436"/>
                <a:gd name="T24" fmla="*/ 79 w 114"/>
                <a:gd name="T25" fmla="*/ 4 h 436"/>
                <a:gd name="T26" fmla="*/ 75 w 114"/>
                <a:gd name="T27" fmla="*/ 3 h 436"/>
                <a:gd name="T28" fmla="*/ 70 w 114"/>
                <a:gd name="T29" fmla="*/ 5 h 436"/>
                <a:gd name="T30" fmla="*/ 68 w 114"/>
                <a:gd name="T31" fmla="*/ 7 h 436"/>
                <a:gd name="T32" fmla="*/ 65 w 114"/>
                <a:gd name="T33" fmla="*/ 6 h 436"/>
                <a:gd name="T34" fmla="*/ 61 w 114"/>
                <a:gd name="T35" fmla="*/ 6 h 436"/>
                <a:gd name="T36" fmla="*/ 57 w 114"/>
                <a:gd name="T37" fmla="*/ 7 h 436"/>
                <a:gd name="T38" fmla="*/ 54 w 114"/>
                <a:gd name="T39" fmla="*/ 11 h 436"/>
                <a:gd name="T40" fmla="*/ 54 w 114"/>
                <a:gd name="T41" fmla="*/ 11 h 436"/>
                <a:gd name="T42" fmla="*/ 53 w 114"/>
                <a:gd name="T43" fmla="*/ 11 h 436"/>
                <a:gd name="T44" fmla="*/ 52 w 114"/>
                <a:gd name="T45" fmla="*/ 11 h 436"/>
                <a:gd name="T46" fmla="*/ 52 w 114"/>
                <a:gd name="T47" fmla="*/ 11 h 436"/>
                <a:gd name="T48" fmla="*/ 52 w 114"/>
                <a:gd name="T49" fmla="*/ 10 h 436"/>
                <a:gd name="T50" fmla="*/ 54 w 114"/>
                <a:gd name="T51" fmla="*/ 9 h 436"/>
                <a:gd name="T52" fmla="*/ 56 w 114"/>
                <a:gd name="T53" fmla="*/ 6 h 436"/>
                <a:gd name="T54" fmla="*/ 56 w 114"/>
                <a:gd name="T55" fmla="*/ 0 h 436"/>
                <a:gd name="T56" fmla="*/ 43 w 114"/>
                <a:gd name="T57" fmla="*/ 9 h 436"/>
                <a:gd name="T58" fmla="*/ 37 w 114"/>
                <a:gd name="T59" fmla="*/ 26 h 436"/>
                <a:gd name="T60" fmla="*/ 37 w 114"/>
                <a:gd name="T61" fmla="*/ 44 h 436"/>
                <a:gd name="T62" fmla="*/ 37 w 114"/>
                <a:gd name="T63" fmla="*/ 48 h 436"/>
                <a:gd name="T64" fmla="*/ 39 w 114"/>
                <a:gd name="T65" fmla="*/ 59 h 436"/>
                <a:gd name="T66" fmla="*/ 43 w 114"/>
                <a:gd name="T67" fmla="*/ 75 h 436"/>
                <a:gd name="T68" fmla="*/ 51 w 114"/>
                <a:gd name="T69" fmla="*/ 92 h 436"/>
                <a:gd name="T70" fmla="*/ 50 w 114"/>
                <a:gd name="T71" fmla="*/ 92 h 436"/>
                <a:gd name="T72" fmla="*/ 54 w 114"/>
                <a:gd name="T73" fmla="*/ 102 h 436"/>
                <a:gd name="T74" fmla="*/ 57 w 114"/>
                <a:gd name="T75" fmla="*/ 115 h 436"/>
                <a:gd name="T76" fmla="*/ 56 w 114"/>
                <a:gd name="T77" fmla="*/ 131 h 436"/>
                <a:gd name="T78" fmla="*/ 53 w 114"/>
                <a:gd name="T79" fmla="*/ 145 h 436"/>
                <a:gd name="T80" fmla="*/ 0 w 114"/>
                <a:gd name="T81" fmla="*/ 333 h 436"/>
                <a:gd name="T82" fmla="*/ 105 w 114"/>
                <a:gd name="T83" fmla="*/ 436 h 436"/>
                <a:gd name="T84" fmla="*/ 108 w 114"/>
                <a:gd name="T85" fmla="*/ 428 h 436"/>
                <a:gd name="T86" fmla="*/ 109 w 114"/>
                <a:gd name="T87" fmla="*/ 420 h 436"/>
                <a:gd name="T88" fmla="*/ 109 w 114"/>
                <a:gd name="T89" fmla="*/ 411 h 436"/>
                <a:gd name="T90" fmla="*/ 114 w 114"/>
                <a:gd name="T91" fmla="*/ 404 h 436"/>
                <a:gd name="T92" fmla="*/ 36 w 114"/>
                <a:gd name="T93" fmla="*/ 321 h 436"/>
                <a:gd name="T94" fmla="*/ 76 w 114"/>
                <a:gd name="T95" fmla="*/ 117 h 436"/>
                <a:gd name="T96" fmla="*/ 76 w 114"/>
                <a:gd name="T97" fmla="*/ 117 h 436"/>
                <a:gd name="T98" fmla="*/ 78 w 114"/>
                <a:gd name="T99" fmla="*/ 111 h 436"/>
                <a:gd name="T100" fmla="*/ 80 w 114"/>
                <a:gd name="T101" fmla="*/ 103 h 436"/>
                <a:gd name="T102" fmla="*/ 84 w 114"/>
                <a:gd name="T103" fmla="*/ 94 h 436"/>
                <a:gd name="T104" fmla="*/ 86 w 114"/>
                <a:gd name="T105" fmla="*/ 84 h 436"/>
                <a:gd name="T106" fmla="*/ 87 w 114"/>
                <a:gd name="T107" fmla="*/ 80 h 436"/>
                <a:gd name="T108" fmla="*/ 89 w 114"/>
                <a:gd name="T109" fmla="*/ 74 h 436"/>
                <a:gd name="T110" fmla="*/ 92 w 114"/>
                <a:gd name="T111" fmla="*/ 69 h 436"/>
                <a:gd name="T112" fmla="*/ 95 w 114"/>
                <a:gd name="T113" fmla="*/ 65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436"/>
                <a:gd name="T173" fmla="*/ 114 w 114"/>
                <a:gd name="T174" fmla="*/ 436 h 4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436">
                  <a:moveTo>
                    <a:pt x="95" y="65"/>
                  </a:moveTo>
                  <a:lnTo>
                    <a:pt x="109" y="49"/>
                  </a:lnTo>
                  <a:lnTo>
                    <a:pt x="105" y="29"/>
                  </a:lnTo>
                  <a:lnTo>
                    <a:pt x="96" y="25"/>
                  </a:lnTo>
                  <a:lnTo>
                    <a:pt x="95" y="18"/>
                  </a:lnTo>
                  <a:lnTo>
                    <a:pt x="95" y="14"/>
                  </a:lnTo>
                  <a:lnTo>
                    <a:pt x="94" y="10"/>
                  </a:lnTo>
                  <a:lnTo>
                    <a:pt x="94" y="9"/>
                  </a:lnTo>
                  <a:lnTo>
                    <a:pt x="92" y="8"/>
                  </a:lnTo>
                  <a:lnTo>
                    <a:pt x="91" y="7"/>
                  </a:lnTo>
                  <a:lnTo>
                    <a:pt x="88" y="6"/>
                  </a:lnTo>
                  <a:lnTo>
                    <a:pt x="82" y="6"/>
                  </a:lnTo>
                  <a:lnTo>
                    <a:pt x="79" y="4"/>
                  </a:lnTo>
                  <a:lnTo>
                    <a:pt x="75" y="3"/>
                  </a:lnTo>
                  <a:lnTo>
                    <a:pt x="70" y="5"/>
                  </a:lnTo>
                  <a:lnTo>
                    <a:pt x="68" y="7"/>
                  </a:lnTo>
                  <a:lnTo>
                    <a:pt x="65" y="6"/>
                  </a:lnTo>
                  <a:lnTo>
                    <a:pt x="61" y="6"/>
                  </a:lnTo>
                  <a:lnTo>
                    <a:pt x="57" y="7"/>
                  </a:lnTo>
                  <a:lnTo>
                    <a:pt x="54" y="11"/>
                  </a:lnTo>
                  <a:lnTo>
                    <a:pt x="53" y="11"/>
                  </a:lnTo>
                  <a:lnTo>
                    <a:pt x="52" y="11"/>
                  </a:lnTo>
                  <a:lnTo>
                    <a:pt x="52" y="10"/>
                  </a:lnTo>
                  <a:lnTo>
                    <a:pt x="54" y="9"/>
                  </a:lnTo>
                  <a:lnTo>
                    <a:pt x="56" y="6"/>
                  </a:lnTo>
                  <a:lnTo>
                    <a:pt x="56" y="0"/>
                  </a:lnTo>
                  <a:lnTo>
                    <a:pt x="43" y="9"/>
                  </a:lnTo>
                  <a:lnTo>
                    <a:pt x="37" y="26"/>
                  </a:lnTo>
                  <a:lnTo>
                    <a:pt x="37" y="44"/>
                  </a:lnTo>
                  <a:lnTo>
                    <a:pt x="37" y="48"/>
                  </a:lnTo>
                  <a:lnTo>
                    <a:pt x="39" y="59"/>
                  </a:lnTo>
                  <a:lnTo>
                    <a:pt x="43" y="75"/>
                  </a:lnTo>
                  <a:lnTo>
                    <a:pt x="51" y="92"/>
                  </a:lnTo>
                  <a:lnTo>
                    <a:pt x="50" y="92"/>
                  </a:lnTo>
                  <a:lnTo>
                    <a:pt x="54" y="102"/>
                  </a:lnTo>
                  <a:lnTo>
                    <a:pt x="57" y="115"/>
                  </a:lnTo>
                  <a:lnTo>
                    <a:pt x="56" y="131"/>
                  </a:lnTo>
                  <a:lnTo>
                    <a:pt x="53" y="145"/>
                  </a:lnTo>
                  <a:lnTo>
                    <a:pt x="0" y="333"/>
                  </a:lnTo>
                  <a:lnTo>
                    <a:pt x="105" y="436"/>
                  </a:lnTo>
                  <a:lnTo>
                    <a:pt x="108" y="428"/>
                  </a:lnTo>
                  <a:lnTo>
                    <a:pt x="109" y="420"/>
                  </a:lnTo>
                  <a:lnTo>
                    <a:pt x="109" y="411"/>
                  </a:lnTo>
                  <a:lnTo>
                    <a:pt x="114" y="404"/>
                  </a:lnTo>
                  <a:lnTo>
                    <a:pt x="36" y="321"/>
                  </a:lnTo>
                  <a:lnTo>
                    <a:pt x="76" y="117"/>
                  </a:lnTo>
                  <a:lnTo>
                    <a:pt x="78" y="111"/>
                  </a:lnTo>
                  <a:lnTo>
                    <a:pt x="80" y="103"/>
                  </a:lnTo>
                  <a:lnTo>
                    <a:pt x="84" y="94"/>
                  </a:lnTo>
                  <a:lnTo>
                    <a:pt x="86" y="84"/>
                  </a:lnTo>
                  <a:lnTo>
                    <a:pt x="87" y="80"/>
                  </a:lnTo>
                  <a:lnTo>
                    <a:pt x="89" y="74"/>
                  </a:lnTo>
                  <a:lnTo>
                    <a:pt x="92" y="69"/>
                  </a:lnTo>
                  <a:lnTo>
                    <a:pt x="95" y="65"/>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1" name="Freeform 142">
              <a:extLst>
                <a:ext uri="{FF2B5EF4-FFF2-40B4-BE49-F238E27FC236}">
                  <a16:creationId xmlns:a16="http://schemas.microsoft.com/office/drawing/2014/main" id="{7D6241D9-FADD-156B-7DDA-E693B8F385DD}"/>
                </a:ext>
              </a:extLst>
            </p:cNvPr>
            <p:cNvSpPr>
              <a:spLocks/>
            </p:cNvSpPr>
            <p:nvPr/>
          </p:nvSpPr>
          <p:spPr bwMode="auto">
            <a:xfrm>
              <a:off x="2584" y="1255"/>
              <a:ext cx="95" cy="116"/>
            </a:xfrm>
            <a:custGeom>
              <a:avLst/>
              <a:gdLst>
                <a:gd name="T0" fmla="*/ 46 w 95"/>
                <a:gd name="T1" fmla="*/ 20 h 116"/>
                <a:gd name="T2" fmla="*/ 51 w 95"/>
                <a:gd name="T3" fmla="*/ 16 h 116"/>
                <a:gd name="T4" fmla="*/ 30 w 95"/>
                <a:gd name="T5" fmla="*/ 0 h 116"/>
                <a:gd name="T6" fmla="*/ 0 w 95"/>
                <a:gd name="T7" fmla="*/ 31 h 116"/>
                <a:gd name="T8" fmla="*/ 17 w 95"/>
                <a:gd name="T9" fmla="*/ 48 h 116"/>
                <a:gd name="T10" fmla="*/ 21 w 95"/>
                <a:gd name="T11" fmla="*/ 47 h 116"/>
                <a:gd name="T12" fmla="*/ 85 w 95"/>
                <a:gd name="T13" fmla="*/ 116 h 116"/>
                <a:gd name="T14" fmla="*/ 95 w 95"/>
                <a:gd name="T15" fmla="*/ 76 h 116"/>
                <a:gd name="T16" fmla="*/ 46 w 95"/>
                <a:gd name="T17" fmla="*/ 2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116"/>
                <a:gd name="T29" fmla="*/ 95 w 95"/>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116">
                  <a:moveTo>
                    <a:pt x="46" y="20"/>
                  </a:moveTo>
                  <a:lnTo>
                    <a:pt x="51" y="16"/>
                  </a:lnTo>
                  <a:lnTo>
                    <a:pt x="30" y="0"/>
                  </a:lnTo>
                  <a:lnTo>
                    <a:pt x="0" y="31"/>
                  </a:lnTo>
                  <a:lnTo>
                    <a:pt x="17" y="48"/>
                  </a:lnTo>
                  <a:lnTo>
                    <a:pt x="21" y="47"/>
                  </a:lnTo>
                  <a:lnTo>
                    <a:pt x="85" y="116"/>
                  </a:lnTo>
                  <a:lnTo>
                    <a:pt x="95" y="76"/>
                  </a:lnTo>
                  <a:lnTo>
                    <a:pt x="4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2" name="Freeform 143">
              <a:extLst>
                <a:ext uri="{FF2B5EF4-FFF2-40B4-BE49-F238E27FC236}">
                  <a16:creationId xmlns:a16="http://schemas.microsoft.com/office/drawing/2014/main" id="{767E2077-8F24-230D-7CC0-9E2126EC7DB7}"/>
                </a:ext>
              </a:extLst>
            </p:cNvPr>
            <p:cNvSpPr>
              <a:spLocks/>
            </p:cNvSpPr>
            <p:nvPr/>
          </p:nvSpPr>
          <p:spPr bwMode="auto">
            <a:xfrm>
              <a:off x="3047" y="1394"/>
              <a:ext cx="332" cy="219"/>
            </a:xfrm>
            <a:custGeom>
              <a:avLst/>
              <a:gdLst>
                <a:gd name="T0" fmla="*/ 207 w 332"/>
                <a:gd name="T1" fmla="*/ 88 h 219"/>
                <a:gd name="T2" fmla="*/ 220 w 332"/>
                <a:gd name="T3" fmla="*/ 81 h 219"/>
                <a:gd name="T4" fmla="*/ 233 w 332"/>
                <a:gd name="T5" fmla="*/ 75 h 219"/>
                <a:gd name="T6" fmla="*/ 245 w 332"/>
                <a:gd name="T7" fmla="*/ 73 h 219"/>
                <a:gd name="T8" fmla="*/ 250 w 332"/>
                <a:gd name="T9" fmla="*/ 73 h 219"/>
                <a:gd name="T10" fmla="*/ 269 w 332"/>
                <a:gd name="T11" fmla="*/ 73 h 219"/>
                <a:gd name="T12" fmla="*/ 285 w 332"/>
                <a:gd name="T13" fmla="*/ 72 h 219"/>
                <a:gd name="T14" fmla="*/ 295 w 332"/>
                <a:gd name="T15" fmla="*/ 68 h 219"/>
                <a:gd name="T16" fmla="*/ 299 w 332"/>
                <a:gd name="T17" fmla="*/ 67 h 219"/>
                <a:gd name="T18" fmla="*/ 328 w 332"/>
                <a:gd name="T19" fmla="*/ 46 h 219"/>
                <a:gd name="T20" fmla="*/ 327 w 332"/>
                <a:gd name="T21" fmla="*/ 34 h 219"/>
                <a:gd name="T22" fmla="*/ 323 w 332"/>
                <a:gd name="T23" fmla="*/ 38 h 219"/>
                <a:gd name="T24" fmla="*/ 323 w 332"/>
                <a:gd name="T25" fmla="*/ 38 h 219"/>
                <a:gd name="T26" fmla="*/ 322 w 332"/>
                <a:gd name="T27" fmla="*/ 37 h 219"/>
                <a:gd name="T28" fmla="*/ 325 w 332"/>
                <a:gd name="T29" fmla="*/ 33 h 219"/>
                <a:gd name="T30" fmla="*/ 322 w 332"/>
                <a:gd name="T31" fmla="*/ 25 h 219"/>
                <a:gd name="T32" fmla="*/ 322 w 332"/>
                <a:gd name="T33" fmla="*/ 19 h 219"/>
                <a:gd name="T34" fmla="*/ 318 w 332"/>
                <a:gd name="T35" fmla="*/ 11 h 219"/>
                <a:gd name="T36" fmla="*/ 313 w 332"/>
                <a:gd name="T37" fmla="*/ 5 h 219"/>
                <a:gd name="T38" fmla="*/ 308 w 332"/>
                <a:gd name="T39" fmla="*/ 0 h 219"/>
                <a:gd name="T40" fmla="*/ 307 w 332"/>
                <a:gd name="T41" fmla="*/ 2 h 219"/>
                <a:gd name="T42" fmla="*/ 304 w 332"/>
                <a:gd name="T43" fmla="*/ 18 h 219"/>
                <a:gd name="T44" fmla="*/ 291 w 332"/>
                <a:gd name="T45" fmla="*/ 29 h 219"/>
                <a:gd name="T46" fmla="*/ 282 w 332"/>
                <a:gd name="T47" fmla="*/ 34 h 219"/>
                <a:gd name="T48" fmla="*/ 278 w 332"/>
                <a:gd name="T49" fmla="*/ 36 h 219"/>
                <a:gd name="T50" fmla="*/ 269 w 332"/>
                <a:gd name="T51" fmla="*/ 33 h 219"/>
                <a:gd name="T52" fmla="*/ 268 w 332"/>
                <a:gd name="T53" fmla="*/ 20 h 219"/>
                <a:gd name="T54" fmla="*/ 264 w 332"/>
                <a:gd name="T55" fmla="*/ 15 h 219"/>
                <a:gd name="T56" fmla="*/ 262 w 332"/>
                <a:gd name="T57" fmla="*/ 14 h 219"/>
                <a:gd name="T58" fmla="*/ 262 w 332"/>
                <a:gd name="T59" fmla="*/ 16 h 219"/>
                <a:gd name="T60" fmla="*/ 257 w 332"/>
                <a:gd name="T61" fmla="*/ 21 h 219"/>
                <a:gd name="T62" fmla="*/ 248 w 332"/>
                <a:gd name="T63" fmla="*/ 33 h 219"/>
                <a:gd name="T64" fmla="*/ 236 w 332"/>
                <a:gd name="T65" fmla="*/ 45 h 219"/>
                <a:gd name="T66" fmla="*/ 221 w 332"/>
                <a:gd name="T67" fmla="*/ 56 h 219"/>
                <a:gd name="T68" fmla="*/ 216 w 332"/>
                <a:gd name="T69" fmla="*/ 61 h 219"/>
                <a:gd name="T70" fmla="*/ 15 w 332"/>
                <a:gd name="T71" fmla="*/ 162 h 219"/>
                <a:gd name="T72" fmla="*/ 8 w 332"/>
                <a:gd name="T73" fmla="*/ 180 h 219"/>
                <a:gd name="T74" fmla="*/ 0 w 332"/>
                <a:gd name="T75" fmla="*/ 196 h 219"/>
                <a:gd name="T76" fmla="*/ 200 w 332"/>
                <a:gd name="T77" fmla="*/ 93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2"/>
                <a:gd name="T118" fmla="*/ 0 h 219"/>
                <a:gd name="T119" fmla="*/ 332 w 332"/>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2" h="219">
                  <a:moveTo>
                    <a:pt x="200" y="93"/>
                  </a:moveTo>
                  <a:lnTo>
                    <a:pt x="207" y="88"/>
                  </a:lnTo>
                  <a:lnTo>
                    <a:pt x="214" y="85"/>
                  </a:lnTo>
                  <a:lnTo>
                    <a:pt x="220" y="81"/>
                  </a:lnTo>
                  <a:lnTo>
                    <a:pt x="227" y="78"/>
                  </a:lnTo>
                  <a:lnTo>
                    <a:pt x="233" y="75"/>
                  </a:lnTo>
                  <a:lnTo>
                    <a:pt x="239" y="74"/>
                  </a:lnTo>
                  <a:lnTo>
                    <a:pt x="245" y="73"/>
                  </a:lnTo>
                  <a:lnTo>
                    <a:pt x="250" y="74"/>
                  </a:lnTo>
                  <a:lnTo>
                    <a:pt x="250" y="73"/>
                  </a:lnTo>
                  <a:lnTo>
                    <a:pt x="259" y="74"/>
                  </a:lnTo>
                  <a:lnTo>
                    <a:pt x="269" y="73"/>
                  </a:lnTo>
                  <a:lnTo>
                    <a:pt x="277" y="73"/>
                  </a:lnTo>
                  <a:lnTo>
                    <a:pt x="285" y="72"/>
                  </a:lnTo>
                  <a:lnTo>
                    <a:pt x="291" y="69"/>
                  </a:lnTo>
                  <a:lnTo>
                    <a:pt x="295" y="68"/>
                  </a:lnTo>
                  <a:lnTo>
                    <a:pt x="298" y="67"/>
                  </a:lnTo>
                  <a:lnTo>
                    <a:pt x="299" y="67"/>
                  </a:lnTo>
                  <a:lnTo>
                    <a:pt x="316" y="58"/>
                  </a:lnTo>
                  <a:lnTo>
                    <a:pt x="328" y="46"/>
                  </a:lnTo>
                  <a:lnTo>
                    <a:pt x="332" y="31"/>
                  </a:lnTo>
                  <a:lnTo>
                    <a:pt x="327" y="34"/>
                  </a:lnTo>
                  <a:lnTo>
                    <a:pt x="324" y="36"/>
                  </a:lnTo>
                  <a:lnTo>
                    <a:pt x="323" y="38"/>
                  </a:lnTo>
                  <a:lnTo>
                    <a:pt x="323" y="39"/>
                  </a:lnTo>
                  <a:lnTo>
                    <a:pt x="323" y="38"/>
                  </a:lnTo>
                  <a:lnTo>
                    <a:pt x="322" y="37"/>
                  </a:lnTo>
                  <a:lnTo>
                    <a:pt x="325" y="33"/>
                  </a:lnTo>
                  <a:lnTo>
                    <a:pt x="324" y="28"/>
                  </a:lnTo>
                  <a:lnTo>
                    <a:pt x="322" y="25"/>
                  </a:lnTo>
                  <a:lnTo>
                    <a:pt x="320" y="23"/>
                  </a:lnTo>
                  <a:lnTo>
                    <a:pt x="322" y="19"/>
                  </a:lnTo>
                  <a:lnTo>
                    <a:pt x="321" y="15"/>
                  </a:lnTo>
                  <a:lnTo>
                    <a:pt x="318" y="11"/>
                  </a:lnTo>
                  <a:lnTo>
                    <a:pt x="315" y="9"/>
                  </a:lnTo>
                  <a:lnTo>
                    <a:pt x="313" y="5"/>
                  </a:lnTo>
                  <a:lnTo>
                    <a:pt x="311" y="1"/>
                  </a:lnTo>
                  <a:lnTo>
                    <a:pt x="308" y="0"/>
                  </a:lnTo>
                  <a:lnTo>
                    <a:pt x="307" y="0"/>
                  </a:lnTo>
                  <a:lnTo>
                    <a:pt x="307" y="2"/>
                  </a:lnTo>
                  <a:lnTo>
                    <a:pt x="307" y="9"/>
                  </a:lnTo>
                  <a:lnTo>
                    <a:pt x="304" y="18"/>
                  </a:lnTo>
                  <a:lnTo>
                    <a:pt x="296" y="26"/>
                  </a:lnTo>
                  <a:lnTo>
                    <a:pt x="291" y="29"/>
                  </a:lnTo>
                  <a:lnTo>
                    <a:pt x="286" y="31"/>
                  </a:lnTo>
                  <a:lnTo>
                    <a:pt x="282" y="34"/>
                  </a:lnTo>
                  <a:lnTo>
                    <a:pt x="281" y="35"/>
                  </a:lnTo>
                  <a:lnTo>
                    <a:pt x="278" y="36"/>
                  </a:lnTo>
                  <a:lnTo>
                    <a:pt x="273" y="36"/>
                  </a:lnTo>
                  <a:lnTo>
                    <a:pt x="269" y="33"/>
                  </a:lnTo>
                  <a:lnTo>
                    <a:pt x="270" y="24"/>
                  </a:lnTo>
                  <a:lnTo>
                    <a:pt x="268" y="20"/>
                  </a:lnTo>
                  <a:lnTo>
                    <a:pt x="266" y="17"/>
                  </a:lnTo>
                  <a:lnTo>
                    <a:pt x="264" y="15"/>
                  </a:lnTo>
                  <a:lnTo>
                    <a:pt x="263" y="13"/>
                  </a:lnTo>
                  <a:lnTo>
                    <a:pt x="262" y="14"/>
                  </a:lnTo>
                  <a:lnTo>
                    <a:pt x="262" y="15"/>
                  </a:lnTo>
                  <a:lnTo>
                    <a:pt x="262" y="16"/>
                  </a:lnTo>
                  <a:lnTo>
                    <a:pt x="260" y="17"/>
                  </a:lnTo>
                  <a:lnTo>
                    <a:pt x="257" y="21"/>
                  </a:lnTo>
                  <a:lnTo>
                    <a:pt x="253" y="27"/>
                  </a:lnTo>
                  <a:lnTo>
                    <a:pt x="248" y="33"/>
                  </a:lnTo>
                  <a:lnTo>
                    <a:pt x="244" y="38"/>
                  </a:lnTo>
                  <a:lnTo>
                    <a:pt x="236" y="45"/>
                  </a:lnTo>
                  <a:lnTo>
                    <a:pt x="228" y="50"/>
                  </a:lnTo>
                  <a:lnTo>
                    <a:pt x="221" y="56"/>
                  </a:lnTo>
                  <a:lnTo>
                    <a:pt x="217" y="61"/>
                  </a:lnTo>
                  <a:lnTo>
                    <a:pt x="216" y="61"/>
                  </a:lnTo>
                  <a:lnTo>
                    <a:pt x="48" y="182"/>
                  </a:lnTo>
                  <a:lnTo>
                    <a:pt x="15" y="162"/>
                  </a:lnTo>
                  <a:lnTo>
                    <a:pt x="11" y="171"/>
                  </a:lnTo>
                  <a:lnTo>
                    <a:pt x="8" y="180"/>
                  </a:lnTo>
                  <a:lnTo>
                    <a:pt x="5" y="188"/>
                  </a:lnTo>
                  <a:lnTo>
                    <a:pt x="0" y="196"/>
                  </a:lnTo>
                  <a:lnTo>
                    <a:pt x="52" y="219"/>
                  </a:lnTo>
                  <a:lnTo>
                    <a:pt x="200" y="93"/>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3" name="Freeform 144">
              <a:extLst>
                <a:ext uri="{FF2B5EF4-FFF2-40B4-BE49-F238E27FC236}">
                  <a16:creationId xmlns:a16="http://schemas.microsoft.com/office/drawing/2014/main" id="{156ECF72-10DB-B273-338A-A9500F644348}"/>
                </a:ext>
              </a:extLst>
            </p:cNvPr>
            <p:cNvSpPr>
              <a:spLocks/>
            </p:cNvSpPr>
            <p:nvPr/>
          </p:nvSpPr>
          <p:spPr bwMode="auto">
            <a:xfrm>
              <a:off x="3267" y="1268"/>
              <a:ext cx="152" cy="347"/>
            </a:xfrm>
            <a:custGeom>
              <a:avLst/>
              <a:gdLst>
                <a:gd name="T0" fmla="*/ 49 w 152"/>
                <a:gd name="T1" fmla="*/ 0 h 347"/>
                <a:gd name="T2" fmla="*/ 0 w 152"/>
                <a:gd name="T3" fmla="*/ 17 h 347"/>
                <a:gd name="T4" fmla="*/ 53 w 152"/>
                <a:gd name="T5" fmla="*/ 163 h 347"/>
                <a:gd name="T6" fmla="*/ 102 w 152"/>
                <a:gd name="T7" fmla="*/ 347 h 347"/>
                <a:gd name="T8" fmla="*/ 152 w 152"/>
                <a:gd name="T9" fmla="*/ 333 h 347"/>
                <a:gd name="T10" fmla="*/ 87 w 152"/>
                <a:gd name="T11" fmla="*/ 152 h 347"/>
                <a:gd name="T12" fmla="*/ 49 w 152"/>
                <a:gd name="T13" fmla="*/ 0 h 347"/>
                <a:gd name="T14" fmla="*/ 0 60000 65536"/>
                <a:gd name="T15" fmla="*/ 0 60000 65536"/>
                <a:gd name="T16" fmla="*/ 0 60000 65536"/>
                <a:gd name="T17" fmla="*/ 0 60000 65536"/>
                <a:gd name="T18" fmla="*/ 0 60000 65536"/>
                <a:gd name="T19" fmla="*/ 0 60000 65536"/>
                <a:gd name="T20" fmla="*/ 0 60000 65536"/>
                <a:gd name="T21" fmla="*/ 0 w 152"/>
                <a:gd name="T22" fmla="*/ 0 h 347"/>
                <a:gd name="T23" fmla="*/ 152 w 152"/>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347">
                  <a:moveTo>
                    <a:pt x="49" y="0"/>
                  </a:moveTo>
                  <a:lnTo>
                    <a:pt x="0" y="17"/>
                  </a:lnTo>
                  <a:lnTo>
                    <a:pt x="53" y="163"/>
                  </a:lnTo>
                  <a:lnTo>
                    <a:pt x="102" y="347"/>
                  </a:lnTo>
                  <a:lnTo>
                    <a:pt x="152" y="333"/>
                  </a:lnTo>
                  <a:lnTo>
                    <a:pt x="87" y="152"/>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4" name="Freeform 145">
              <a:extLst>
                <a:ext uri="{FF2B5EF4-FFF2-40B4-BE49-F238E27FC236}">
                  <a16:creationId xmlns:a16="http://schemas.microsoft.com/office/drawing/2014/main" id="{E61E7B02-EB02-C93B-CA6D-875797019CAB}"/>
                </a:ext>
              </a:extLst>
            </p:cNvPr>
            <p:cNvSpPr>
              <a:spLocks/>
            </p:cNvSpPr>
            <p:nvPr/>
          </p:nvSpPr>
          <p:spPr bwMode="auto">
            <a:xfrm>
              <a:off x="3315" y="1410"/>
              <a:ext cx="43" cy="26"/>
            </a:xfrm>
            <a:custGeom>
              <a:avLst/>
              <a:gdLst>
                <a:gd name="T0" fmla="*/ 39 w 43"/>
                <a:gd name="T1" fmla="*/ 7 h 26"/>
                <a:gd name="T2" fmla="*/ 43 w 43"/>
                <a:gd name="T3" fmla="*/ 14 h 26"/>
                <a:gd name="T4" fmla="*/ 5 w 43"/>
                <a:gd name="T5" fmla="*/ 26 h 26"/>
                <a:gd name="T6" fmla="*/ 0 w 43"/>
                <a:gd name="T7" fmla="*/ 11 h 26"/>
                <a:gd name="T8" fmla="*/ 38 w 43"/>
                <a:gd name="T9" fmla="*/ 0 h 26"/>
                <a:gd name="T10" fmla="*/ 39 w 43"/>
                <a:gd name="T11" fmla="*/ 7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39" y="7"/>
                  </a:moveTo>
                  <a:lnTo>
                    <a:pt x="43" y="14"/>
                  </a:lnTo>
                  <a:lnTo>
                    <a:pt x="5" y="26"/>
                  </a:lnTo>
                  <a:lnTo>
                    <a:pt x="0" y="11"/>
                  </a:lnTo>
                  <a:lnTo>
                    <a:pt x="38" y="0"/>
                  </a:lnTo>
                  <a:lnTo>
                    <a:pt x="39"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5" name="Freeform 146">
              <a:extLst>
                <a:ext uri="{FF2B5EF4-FFF2-40B4-BE49-F238E27FC236}">
                  <a16:creationId xmlns:a16="http://schemas.microsoft.com/office/drawing/2014/main" id="{C343C1B1-B57C-BEA9-BD1B-5D8B4DEEEE90}"/>
                </a:ext>
              </a:extLst>
            </p:cNvPr>
            <p:cNvSpPr>
              <a:spLocks/>
            </p:cNvSpPr>
            <p:nvPr/>
          </p:nvSpPr>
          <p:spPr bwMode="auto">
            <a:xfrm>
              <a:off x="3333" y="1394"/>
              <a:ext cx="28" cy="14"/>
            </a:xfrm>
            <a:custGeom>
              <a:avLst/>
              <a:gdLst>
                <a:gd name="T0" fmla="*/ 21 w 28"/>
                <a:gd name="T1" fmla="*/ 0 h 14"/>
                <a:gd name="T2" fmla="*/ 0 w 28"/>
                <a:gd name="T3" fmla="*/ 8 h 14"/>
                <a:gd name="T4" fmla="*/ 1 w 28"/>
                <a:gd name="T5" fmla="*/ 9 h 14"/>
                <a:gd name="T6" fmla="*/ 5 w 28"/>
                <a:gd name="T7" fmla="*/ 13 h 14"/>
                <a:gd name="T8" fmla="*/ 11 w 28"/>
                <a:gd name="T9" fmla="*/ 14 h 14"/>
                <a:gd name="T10" fmla="*/ 24 w 28"/>
                <a:gd name="T11" fmla="*/ 10 h 14"/>
                <a:gd name="T12" fmla="*/ 25 w 28"/>
                <a:gd name="T13" fmla="*/ 9 h 14"/>
                <a:gd name="T14" fmla="*/ 28 w 28"/>
                <a:gd name="T15" fmla="*/ 7 h 14"/>
                <a:gd name="T16" fmla="*/ 27 w 28"/>
                <a:gd name="T17" fmla="*/ 4 h 14"/>
                <a:gd name="T18" fmla="*/ 21 w 2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4"/>
                <a:gd name="T32" fmla="*/ 28 w 2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4">
                  <a:moveTo>
                    <a:pt x="21" y="0"/>
                  </a:moveTo>
                  <a:lnTo>
                    <a:pt x="0" y="8"/>
                  </a:lnTo>
                  <a:lnTo>
                    <a:pt x="1" y="9"/>
                  </a:lnTo>
                  <a:lnTo>
                    <a:pt x="5" y="13"/>
                  </a:lnTo>
                  <a:lnTo>
                    <a:pt x="11" y="14"/>
                  </a:lnTo>
                  <a:lnTo>
                    <a:pt x="24" y="10"/>
                  </a:lnTo>
                  <a:lnTo>
                    <a:pt x="25" y="9"/>
                  </a:lnTo>
                  <a:lnTo>
                    <a:pt x="28" y="7"/>
                  </a:lnTo>
                  <a:lnTo>
                    <a:pt x="27" y="4"/>
                  </a:lnTo>
                  <a:lnTo>
                    <a:pt x="21"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6" name="Freeform 147">
              <a:extLst>
                <a:ext uri="{FF2B5EF4-FFF2-40B4-BE49-F238E27FC236}">
                  <a16:creationId xmlns:a16="http://schemas.microsoft.com/office/drawing/2014/main" id="{61282DFA-9A93-EDCA-EFE1-A7E93391F9EB}"/>
                </a:ext>
              </a:extLst>
            </p:cNvPr>
            <p:cNvSpPr>
              <a:spLocks/>
            </p:cNvSpPr>
            <p:nvPr/>
          </p:nvSpPr>
          <p:spPr bwMode="auto">
            <a:xfrm>
              <a:off x="3335" y="1404"/>
              <a:ext cx="30" cy="16"/>
            </a:xfrm>
            <a:custGeom>
              <a:avLst/>
              <a:gdLst>
                <a:gd name="T0" fmla="*/ 26 w 30"/>
                <a:gd name="T1" fmla="*/ 0 h 16"/>
                <a:gd name="T2" fmla="*/ 0 w 30"/>
                <a:gd name="T3" fmla="*/ 10 h 16"/>
                <a:gd name="T4" fmla="*/ 1 w 30"/>
                <a:gd name="T5" fmla="*/ 11 h 16"/>
                <a:gd name="T6" fmla="*/ 6 w 30"/>
                <a:gd name="T7" fmla="*/ 15 h 16"/>
                <a:gd name="T8" fmla="*/ 14 w 30"/>
                <a:gd name="T9" fmla="*/ 16 h 16"/>
                <a:gd name="T10" fmla="*/ 28 w 30"/>
                <a:gd name="T11" fmla="*/ 11 h 16"/>
                <a:gd name="T12" fmla="*/ 29 w 30"/>
                <a:gd name="T13" fmla="*/ 10 h 16"/>
                <a:gd name="T14" fmla="*/ 30 w 30"/>
                <a:gd name="T15" fmla="*/ 7 h 16"/>
                <a:gd name="T16" fmla="*/ 30 w 30"/>
                <a:gd name="T17" fmla="*/ 4 h 16"/>
                <a:gd name="T18" fmla="*/ 26 w 3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26" y="0"/>
                  </a:moveTo>
                  <a:lnTo>
                    <a:pt x="0" y="10"/>
                  </a:lnTo>
                  <a:lnTo>
                    <a:pt x="1" y="11"/>
                  </a:lnTo>
                  <a:lnTo>
                    <a:pt x="6" y="15"/>
                  </a:lnTo>
                  <a:lnTo>
                    <a:pt x="14" y="16"/>
                  </a:lnTo>
                  <a:lnTo>
                    <a:pt x="28" y="11"/>
                  </a:lnTo>
                  <a:lnTo>
                    <a:pt x="29" y="10"/>
                  </a:lnTo>
                  <a:lnTo>
                    <a:pt x="30" y="7"/>
                  </a:lnTo>
                  <a:lnTo>
                    <a:pt x="30" y="4"/>
                  </a:lnTo>
                  <a:lnTo>
                    <a:pt x="26"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7" name="Freeform 148">
              <a:extLst>
                <a:ext uri="{FF2B5EF4-FFF2-40B4-BE49-F238E27FC236}">
                  <a16:creationId xmlns:a16="http://schemas.microsoft.com/office/drawing/2014/main" id="{82A52B27-6634-E5F4-25DD-CC3EEF42292E}"/>
                </a:ext>
              </a:extLst>
            </p:cNvPr>
            <p:cNvSpPr>
              <a:spLocks/>
            </p:cNvSpPr>
            <p:nvPr/>
          </p:nvSpPr>
          <p:spPr bwMode="auto">
            <a:xfrm>
              <a:off x="3340" y="1418"/>
              <a:ext cx="30" cy="15"/>
            </a:xfrm>
            <a:custGeom>
              <a:avLst/>
              <a:gdLst>
                <a:gd name="T0" fmla="*/ 25 w 30"/>
                <a:gd name="T1" fmla="*/ 0 h 15"/>
                <a:gd name="T2" fmla="*/ 0 w 30"/>
                <a:gd name="T3" fmla="*/ 10 h 15"/>
                <a:gd name="T4" fmla="*/ 1 w 30"/>
                <a:gd name="T5" fmla="*/ 11 h 15"/>
                <a:gd name="T6" fmla="*/ 5 w 30"/>
                <a:gd name="T7" fmla="*/ 14 h 15"/>
                <a:gd name="T8" fmla="*/ 13 w 30"/>
                <a:gd name="T9" fmla="*/ 15 h 15"/>
                <a:gd name="T10" fmla="*/ 28 w 30"/>
                <a:gd name="T11" fmla="*/ 12 h 15"/>
                <a:gd name="T12" fmla="*/ 29 w 30"/>
                <a:gd name="T13" fmla="*/ 11 h 15"/>
                <a:gd name="T14" fmla="*/ 30 w 30"/>
                <a:gd name="T15" fmla="*/ 7 h 15"/>
                <a:gd name="T16" fmla="*/ 30 w 30"/>
                <a:gd name="T17" fmla="*/ 3 h 15"/>
                <a:gd name="T18" fmla="*/ 25 w 30"/>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
                <a:gd name="T32" fmla="*/ 30 w 3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
                  <a:moveTo>
                    <a:pt x="25" y="0"/>
                  </a:moveTo>
                  <a:lnTo>
                    <a:pt x="0" y="10"/>
                  </a:lnTo>
                  <a:lnTo>
                    <a:pt x="1" y="11"/>
                  </a:lnTo>
                  <a:lnTo>
                    <a:pt x="5" y="14"/>
                  </a:lnTo>
                  <a:lnTo>
                    <a:pt x="13" y="15"/>
                  </a:lnTo>
                  <a:lnTo>
                    <a:pt x="28" y="12"/>
                  </a:lnTo>
                  <a:lnTo>
                    <a:pt x="29" y="11"/>
                  </a:lnTo>
                  <a:lnTo>
                    <a:pt x="30" y="7"/>
                  </a:lnTo>
                  <a:lnTo>
                    <a:pt x="30" y="3"/>
                  </a:lnTo>
                  <a:lnTo>
                    <a:pt x="25"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8" name="Freeform 149">
              <a:extLst>
                <a:ext uri="{FF2B5EF4-FFF2-40B4-BE49-F238E27FC236}">
                  <a16:creationId xmlns:a16="http://schemas.microsoft.com/office/drawing/2014/main" id="{D4DB5F24-D53E-5146-BEF2-3A0144B1C7C0}"/>
                </a:ext>
              </a:extLst>
            </p:cNvPr>
            <p:cNvSpPr>
              <a:spLocks/>
            </p:cNvSpPr>
            <p:nvPr/>
          </p:nvSpPr>
          <p:spPr bwMode="auto">
            <a:xfrm>
              <a:off x="3302" y="1393"/>
              <a:ext cx="47" cy="44"/>
            </a:xfrm>
            <a:custGeom>
              <a:avLst/>
              <a:gdLst>
                <a:gd name="T0" fmla="*/ 30 w 47"/>
                <a:gd name="T1" fmla="*/ 0 h 44"/>
                <a:gd name="T2" fmla="*/ 10 w 47"/>
                <a:gd name="T3" fmla="*/ 3 h 44"/>
                <a:gd name="T4" fmla="*/ 0 w 47"/>
                <a:gd name="T5" fmla="*/ 25 h 44"/>
                <a:gd name="T6" fmla="*/ 15 w 47"/>
                <a:gd name="T7" fmla="*/ 44 h 44"/>
                <a:gd name="T8" fmla="*/ 18 w 47"/>
                <a:gd name="T9" fmla="*/ 43 h 44"/>
                <a:gd name="T10" fmla="*/ 21 w 47"/>
                <a:gd name="T11" fmla="*/ 39 h 44"/>
                <a:gd name="T12" fmla="*/ 24 w 47"/>
                <a:gd name="T13" fmla="*/ 31 h 44"/>
                <a:gd name="T14" fmla="*/ 22 w 47"/>
                <a:gd name="T15" fmla="*/ 21 h 44"/>
                <a:gd name="T16" fmla="*/ 20 w 47"/>
                <a:gd name="T17" fmla="*/ 14 h 44"/>
                <a:gd name="T18" fmla="*/ 29 w 47"/>
                <a:gd name="T19" fmla="*/ 10 h 44"/>
                <a:gd name="T20" fmla="*/ 30 w 47"/>
                <a:gd name="T21" fmla="*/ 11 h 44"/>
                <a:gd name="T22" fmla="*/ 34 w 47"/>
                <a:gd name="T23" fmla="*/ 15 h 44"/>
                <a:gd name="T24" fmla="*/ 40 w 47"/>
                <a:gd name="T25" fmla="*/ 16 h 44"/>
                <a:gd name="T26" fmla="*/ 47 w 47"/>
                <a:gd name="T27" fmla="*/ 12 h 44"/>
                <a:gd name="T28" fmla="*/ 30 w 47"/>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4"/>
                <a:gd name="T47" fmla="*/ 47 w 47"/>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4">
                  <a:moveTo>
                    <a:pt x="30" y="0"/>
                  </a:moveTo>
                  <a:lnTo>
                    <a:pt x="10" y="3"/>
                  </a:lnTo>
                  <a:lnTo>
                    <a:pt x="0" y="25"/>
                  </a:lnTo>
                  <a:lnTo>
                    <a:pt x="15" y="44"/>
                  </a:lnTo>
                  <a:lnTo>
                    <a:pt x="18" y="43"/>
                  </a:lnTo>
                  <a:lnTo>
                    <a:pt x="21" y="39"/>
                  </a:lnTo>
                  <a:lnTo>
                    <a:pt x="24" y="31"/>
                  </a:lnTo>
                  <a:lnTo>
                    <a:pt x="22" y="21"/>
                  </a:lnTo>
                  <a:lnTo>
                    <a:pt x="20" y="14"/>
                  </a:lnTo>
                  <a:lnTo>
                    <a:pt x="29" y="10"/>
                  </a:lnTo>
                  <a:lnTo>
                    <a:pt x="30" y="11"/>
                  </a:lnTo>
                  <a:lnTo>
                    <a:pt x="34" y="15"/>
                  </a:lnTo>
                  <a:lnTo>
                    <a:pt x="40" y="16"/>
                  </a:lnTo>
                  <a:lnTo>
                    <a:pt x="47" y="12"/>
                  </a:lnTo>
                  <a:lnTo>
                    <a:pt x="30"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49" name="Freeform 150">
              <a:extLst>
                <a:ext uri="{FF2B5EF4-FFF2-40B4-BE49-F238E27FC236}">
                  <a16:creationId xmlns:a16="http://schemas.microsoft.com/office/drawing/2014/main" id="{32C11817-051D-4428-DF31-7C7C77D3F4A6}"/>
                </a:ext>
              </a:extLst>
            </p:cNvPr>
            <p:cNvSpPr>
              <a:spLocks/>
            </p:cNvSpPr>
            <p:nvPr/>
          </p:nvSpPr>
          <p:spPr bwMode="auto">
            <a:xfrm>
              <a:off x="3002" y="1536"/>
              <a:ext cx="69" cy="60"/>
            </a:xfrm>
            <a:custGeom>
              <a:avLst/>
              <a:gdLst>
                <a:gd name="T0" fmla="*/ 45 w 69"/>
                <a:gd name="T1" fmla="*/ 1 h 60"/>
                <a:gd name="T2" fmla="*/ 43 w 69"/>
                <a:gd name="T3" fmla="*/ 10 h 60"/>
                <a:gd name="T4" fmla="*/ 25 w 69"/>
                <a:gd name="T5" fmla="*/ 0 h 60"/>
                <a:gd name="T6" fmla="*/ 20 w 69"/>
                <a:gd name="T7" fmla="*/ 8 h 60"/>
                <a:gd name="T8" fmla="*/ 13 w 69"/>
                <a:gd name="T9" fmla="*/ 16 h 60"/>
                <a:gd name="T10" fmla="*/ 6 w 69"/>
                <a:gd name="T11" fmla="*/ 23 h 60"/>
                <a:gd name="T12" fmla="*/ 0 w 69"/>
                <a:gd name="T13" fmla="*/ 32 h 60"/>
                <a:gd name="T14" fmla="*/ 31 w 69"/>
                <a:gd name="T15" fmla="*/ 47 h 60"/>
                <a:gd name="T16" fmla="*/ 30 w 69"/>
                <a:gd name="T17" fmla="*/ 50 h 60"/>
                <a:gd name="T18" fmla="*/ 52 w 69"/>
                <a:gd name="T19" fmla="*/ 60 h 60"/>
                <a:gd name="T20" fmla="*/ 69 w 69"/>
                <a:gd name="T21" fmla="*/ 20 h 60"/>
                <a:gd name="T22" fmla="*/ 45 w 69"/>
                <a:gd name="T23" fmla="*/ 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45" y="1"/>
                  </a:moveTo>
                  <a:lnTo>
                    <a:pt x="43" y="10"/>
                  </a:lnTo>
                  <a:lnTo>
                    <a:pt x="25" y="0"/>
                  </a:lnTo>
                  <a:lnTo>
                    <a:pt x="20" y="8"/>
                  </a:lnTo>
                  <a:lnTo>
                    <a:pt x="13" y="16"/>
                  </a:lnTo>
                  <a:lnTo>
                    <a:pt x="6" y="23"/>
                  </a:lnTo>
                  <a:lnTo>
                    <a:pt x="0" y="32"/>
                  </a:lnTo>
                  <a:lnTo>
                    <a:pt x="31" y="47"/>
                  </a:lnTo>
                  <a:lnTo>
                    <a:pt x="30" y="50"/>
                  </a:lnTo>
                  <a:lnTo>
                    <a:pt x="52" y="60"/>
                  </a:lnTo>
                  <a:lnTo>
                    <a:pt x="69" y="20"/>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0" name="Freeform 151">
              <a:extLst>
                <a:ext uri="{FF2B5EF4-FFF2-40B4-BE49-F238E27FC236}">
                  <a16:creationId xmlns:a16="http://schemas.microsoft.com/office/drawing/2014/main" id="{87221C54-E9BF-D882-9F50-34AB5DB7A46D}"/>
                </a:ext>
              </a:extLst>
            </p:cNvPr>
            <p:cNvSpPr>
              <a:spLocks/>
            </p:cNvSpPr>
            <p:nvPr/>
          </p:nvSpPr>
          <p:spPr bwMode="auto">
            <a:xfrm>
              <a:off x="2700" y="1091"/>
              <a:ext cx="177" cy="206"/>
            </a:xfrm>
            <a:custGeom>
              <a:avLst/>
              <a:gdLst>
                <a:gd name="T0" fmla="*/ 133 w 177"/>
                <a:gd name="T1" fmla="*/ 16 h 206"/>
                <a:gd name="T2" fmla="*/ 114 w 177"/>
                <a:gd name="T3" fmla="*/ 4 h 206"/>
                <a:gd name="T4" fmla="*/ 108 w 177"/>
                <a:gd name="T5" fmla="*/ 10 h 206"/>
                <a:gd name="T6" fmla="*/ 79 w 177"/>
                <a:gd name="T7" fmla="*/ 0 h 206"/>
                <a:gd name="T8" fmla="*/ 76 w 177"/>
                <a:gd name="T9" fmla="*/ 9 h 206"/>
                <a:gd name="T10" fmla="*/ 57 w 177"/>
                <a:gd name="T11" fmla="*/ 5 h 206"/>
                <a:gd name="T12" fmla="*/ 52 w 177"/>
                <a:gd name="T13" fmla="*/ 15 h 206"/>
                <a:gd name="T14" fmla="*/ 28 w 177"/>
                <a:gd name="T15" fmla="*/ 19 h 206"/>
                <a:gd name="T16" fmla="*/ 28 w 177"/>
                <a:gd name="T17" fmla="*/ 29 h 206"/>
                <a:gd name="T18" fmla="*/ 8 w 177"/>
                <a:gd name="T19" fmla="*/ 59 h 206"/>
                <a:gd name="T20" fmla="*/ 0 w 177"/>
                <a:gd name="T21" fmla="*/ 110 h 206"/>
                <a:gd name="T22" fmla="*/ 30 w 177"/>
                <a:gd name="T23" fmla="*/ 74 h 206"/>
                <a:gd name="T24" fmla="*/ 54 w 177"/>
                <a:gd name="T25" fmla="*/ 61 h 206"/>
                <a:gd name="T26" fmla="*/ 55 w 177"/>
                <a:gd name="T27" fmla="*/ 74 h 206"/>
                <a:gd name="T28" fmla="*/ 71 w 177"/>
                <a:gd name="T29" fmla="*/ 78 h 206"/>
                <a:gd name="T30" fmla="*/ 69 w 177"/>
                <a:gd name="T31" fmla="*/ 98 h 206"/>
                <a:gd name="T32" fmla="*/ 79 w 177"/>
                <a:gd name="T33" fmla="*/ 106 h 206"/>
                <a:gd name="T34" fmla="*/ 93 w 177"/>
                <a:gd name="T35" fmla="*/ 110 h 206"/>
                <a:gd name="T36" fmla="*/ 93 w 177"/>
                <a:gd name="T37" fmla="*/ 108 h 206"/>
                <a:gd name="T38" fmla="*/ 92 w 177"/>
                <a:gd name="T39" fmla="*/ 103 h 206"/>
                <a:gd name="T40" fmla="*/ 94 w 177"/>
                <a:gd name="T41" fmla="*/ 99 h 206"/>
                <a:gd name="T42" fmla="*/ 100 w 177"/>
                <a:gd name="T43" fmla="*/ 97 h 206"/>
                <a:gd name="T44" fmla="*/ 115 w 177"/>
                <a:gd name="T45" fmla="*/ 101 h 206"/>
                <a:gd name="T46" fmla="*/ 121 w 177"/>
                <a:gd name="T47" fmla="*/ 115 h 206"/>
                <a:gd name="T48" fmla="*/ 120 w 177"/>
                <a:gd name="T49" fmla="*/ 128 h 206"/>
                <a:gd name="T50" fmla="*/ 119 w 177"/>
                <a:gd name="T51" fmla="*/ 135 h 206"/>
                <a:gd name="T52" fmla="*/ 117 w 177"/>
                <a:gd name="T53" fmla="*/ 206 h 206"/>
                <a:gd name="T54" fmla="*/ 140 w 177"/>
                <a:gd name="T55" fmla="*/ 187 h 206"/>
                <a:gd name="T56" fmla="*/ 177 w 177"/>
                <a:gd name="T57" fmla="*/ 99 h 206"/>
                <a:gd name="T58" fmla="*/ 175 w 177"/>
                <a:gd name="T59" fmla="*/ 67 h 206"/>
                <a:gd name="T60" fmla="*/ 158 w 177"/>
                <a:gd name="T61" fmla="*/ 35 h 206"/>
                <a:gd name="T62" fmla="*/ 150 w 177"/>
                <a:gd name="T63" fmla="*/ 28 h 206"/>
                <a:gd name="T64" fmla="*/ 139 w 177"/>
                <a:gd name="T65" fmla="*/ 15 h 206"/>
                <a:gd name="T66" fmla="*/ 133 w 177"/>
                <a:gd name="T67" fmla="*/ 16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206"/>
                <a:gd name="T104" fmla="*/ 177 w 17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206">
                  <a:moveTo>
                    <a:pt x="133" y="16"/>
                  </a:moveTo>
                  <a:lnTo>
                    <a:pt x="114" y="4"/>
                  </a:lnTo>
                  <a:lnTo>
                    <a:pt x="108" y="10"/>
                  </a:lnTo>
                  <a:lnTo>
                    <a:pt x="79" y="0"/>
                  </a:lnTo>
                  <a:lnTo>
                    <a:pt x="76" y="9"/>
                  </a:lnTo>
                  <a:lnTo>
                    <a:pt x="57" y="5"/>
                  </a:lnTo>
                  <a:lnTo>
                    <a:pt x="52" y="15"/>
                  </a:lnTo>
                  <a:lnTo>
                    <a:pt x="28" y="19"/>
                  </a:lnTo>
                  <a:lnTo>
                    <a:pt x="28" y="29"/>
                  </a:lnTo>
                  <a:lnTo>
                    <a:pt x="8" y="59"/>
                  </a:lnTo>
                  <a:lnTo>
                    <a:pt x="0" y="110"/>
                  </a:lnTo>
                  <a:lnTo>
                    <a:pt x="30" y="74"/>
                  </a:lnTo>
                  <a:lnTo>
                    <a:pt x="54" y="61"/>
                  </a:lnTo>
                  <a:lnTo>
                    <a:pt x="55" y="74"/>
                  </a:lnTo>
                  <a:lnTo>
                    <a:pt x="71" y="78"/>
                  </a:lnTo>
                  <a:lnTo>
                    <a:pt x="69" y="98"/>
                  </a:lnTo>
                  <a:lnTo>
                    <a:pt x="79" y="106"/>
                  </a:lnTo>
                  <a:lnTo>
                    <a:pt x="93" y="110"/>
                  </a:lnTo>
                  <a:lnTo>
                    <a:pt x="93" y="108"/>
                  </a:lnTo>
                  <a:lnTo>
                    <a:pt x="92" y="103"/>
                  </a:lnTo>
                  <a:lnTo>
                    <a:pt x="94" y="99"/>
                  </a:lnTo>
                  <a:lnTo>
                    <a:pt x="100" y="97"/>
                  </a:lnTo>
                  <a:lnTo>
                    <a:pt x="115" y="101"/>
                  </a:lnTo>
                  <a:lnTo>
                    <a:pt x="121" y="115"/>
                  </a:lnTo>
                  <a:lnTo>
                    <a:pt x="120" y="128"/>
                  </a:lnTo>
                  <a:lnTo>
                    <a:pt x="119" y="135"/>
                  </a:lnTo>
                  <a:lnTo>
                    <a:pt x="117" y="206"/>
                  </a:lnTo>
                  <a:lnTo>
                    <a:pt x="140" y="187"/>
                  </a:lnTo>
                  <a:lnTo>
                    <a:pt x="177" y="99"/>
                  </a:lnTo>
                  <a:lnTo>
                    <a:pt x="175" y="67"/>
                  </a:lnTo>
                  <a:lnTo>
                    <a:pt x="158" y="35"/>
                  </a:lnTo>
                  <a:lnTo>
                    <a:pt x="150" y="28"/>
                  </a:lnTo>
                  <a:lnTo>
                    <a:pt x="139" y="15"/>
                  </a:lnTo>
                  <a:lnTo>
                    <a:pt x="1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1" name="Freeform 152">
              <a:extLst>
                <a:ext uri="{FF2B5EF4-FFF2-40B4-BE49-F238E27FC236}">
                  <a16:creationId xmlns:a16="http://schemas.microsoft.com/office/drawing/2014/main" id="{D63DB86F-B46A-FB63-7958-057BACEC7EF6}"/>
                </a:ext>
              </a:extLst>
            </p:cNvPr>
            <p:cNvSpPr>
              <a:spLocks/>
            </p:cNvSpPr>
            <p:nvPr/>
          </p:nvSpPr>
          <p:spPr bwMode="auto">
            <a:xfrm>
              <a:off x="2775" y="1263"/>
              <a:ext cx="45" cy="148"/>
            </a:xfrm>
            <a:custGeom>
              <a:avLst/>
              <a:gdLst>
                <a:gd name="T0" fmla="*/ 45 w 45"/>
                <a:gd name="T1" fmla="*/ 16 h 148"/>
                <a:gd name="T2" fmla="*/ 19 w 45"/>
                <a:gd name="T3" fmla="*/ 0 h 148"/>
                <a:gd name="T4" fmla="*/ 0 w 45"/>
                <a:gd name="T5" fmla="*/ 120 h 148"/>
                <a:gd name="T6" fmla="*/ 2 w 45"/>
                <a:gd name="T7" fmla="*/ 148 h 148"/>
                <a:gd name="T8" fmla="*/ 41 w 45"/>
                <a:gd name="T9" fmla="*/ 116 h 148"/>
                <a:gd name="T10" fmla="*/ 39 w 45"/>
                <a:gd name="T11" fmla="*/ 107 h 148"/>
                <a:gd name="T12" fmla="*/ 36 w 45"/>
                <a:gd name="T13" fmla="*/ 84 h 148"/>
                <a:gd name="T14" fmla="*/ 36 w 45"/>
                <a:gd name="T15" fmla="*/ 52 h 148"/>
                <a:gd name="T16" fmla="*/ 45 w 45"/>
                <a:gd name="T17" fmla="*/ 16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48"/>
                <a:gd name="T29" fmla="*/ 45 w 4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48">
                  <a:moveTo>
                    <a:pt x="45" y="16"/>
                  </a:moveTo>
                  <a:lnTo>
                    <a:pt x="19" y="0"/>
                  </a:lnTo>
                  <a:lnTo>
                    <a:pt x="0" y="120"/>
                  </a:lnTo>
                  <a:lnTo>
                    <a:pt x="2" y="148"/>
                  </a:lnTo>
                  <a:lnTo>
                    <a:pt x="41" y="116"/>
                  </a:lnTo>
                  <a:lnTo>
                    <a:pt x="39" y="107"/>
                  </a:lnTo>
                  <a:lnTo>
                    <a:pt x="36" y="84"/>
                  </a:lnTo>
                  <a:lnTo>
                    <a:pt x="36" y="52"/>
                  </a:lnTo>
                  <a:lnTo>
                    <a:pt x="45" y="16"/>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2" name="Freeform 153">
              <a:extLst>
                <a:ext uri="{FF2B5EF4-FFF2-40B4-BE49-F238E27FC236}">
                  <a16:creationId xmlns:a16="http://schemas.microsoft.com/office/drawing/2014/main" id="{AF27288E-8F33-E530-5607-C0AD63AD459C}"/>
                </a:ext>
              </a:extLst>
            </p:cNvPr>
            <p:cNvSpPr>
              <a:spLocks/>
            </p:cNvSpPr>
            <p:nvPr/>
          </p:nvSpPr>
          <p:spPr bwMode="auto">
            <a:xfrm>
              <a:off x="2697" y="1114"/>
              <a:ext cx="168" cy="227"/>
            </a:xfrm>
            <a:custGeom>
              <a:avLst/>
              <a:gdLst>
                <a:gd name="T0" fmla="*/ 1 w 168"/>
                <a:gd name="T1" fmla="*/ 86 h 227"/>
                <a:gd name="T2" fmla="*/ 2 w 168"/>
                <a:gd name="T3" fmla="*/ 79 h 227"/>
                <a:gd name="T4" fmla="*/ 4 w 168"/>
                <a:gd name="T5" fmla="*/ 74 h 227"/>
                <a:gd name="T6" fmla="*/ 7 w 168"/>
                <a:gd name="T7" fmla="*/ 68 h 227"/>
                <a:gd name="T8" fmla="*/ 9 w 168"/>
                <a:gd name="T9" fmla="*/ 60 h 227"/>
                <a:gd name="T10" fmla="*/ 10 w 168"/>
                <a:gd name="T11" fmla="*/ 57 h 227"/>
                <a:gd name="T12" fmla="*/ 11 w 168"/>
                <a:gd name="T13" fmla="*/ 53 h 227"/>
                <a:gd name="T14" fmla="*/ 12 w 168"/>
                <a:gd name="T15" fmla="*/ 48 h 227"/>
                <a:gd name="T16" fmla="*/ 14 w 168"/>
                <a:gd name="T17" fmla="*/ 44 h 227"/>
                <a:gd name="T18" fmla="*/ 20 w 168"/>
                <a:gd name="T19" fmla="*/ 35 h 227"/>
                <a:gd name="T20" fmla="*/ 28 w 168"/>
                <a:gd name="T21" fmla="*/ 26 h 227"/>
                <a:gd name="T22" fmla="*/ 38 w 168"/>
                <a:gd name="T23" fmla="*/ 17 h 227"/>
                <a:gd name="T24" fmla="*/ 49 w 168"/>
                <a:gd name="T25" fmla="*/ 9 h 227"/>
                <a:gd name="T26" fmla="*/ 62 w 168"/>
                <a:gd name="T27" fmla="*/ 3 h 227"/>
                <a:gd name="T28" fmla="*/ 77 w 168"/>
                <a:gd name="T29" fmla="*/ 0 h 227"/>
                <a:gd name="T30" fmla="*/ 92 w 168"/>
                <a:gd name="T31" fmla="*/ 0 h 227"/>
                <a:gd name="T32" fmla="*/ 110 w 168"/>
                <a:gd name="T33" fmla="*/ 5 h 227"/>
                <a:gd name="T34" fmla="*/ 128 w 168"/>
                <a:gd name="T35" fmla="*/ 12 h 227"/>
                <a:gd name="T36" fmla="*/ 142 w 168"/>
                <a:gd name="T37" fmla="*/ 21 h 227"/>
                <a:gd name="T38" fmla="*/ 153 w 168"/>
                <a:gd name="T39" fmla="*/ 32 h 227"/>
                <a:gd name="T40" fmla="*/ 161 w 168"/>
                <a:gd name="T41" fmla="*/ 45 h 227"/>
                <a:gd name="T42" fmla="*/ 166 w 168"/>
                <a:gd name="T43" fmla="*/ 58 h 227"/>
                <a:gd name="T44" fmla="*/ 168 w 168"/>
                <a:gd name="T45" fmla="*/ 73 h 227"/>
                <a:gd name="T46" fmla="*/ 167 w 168"/>
                <a:gd name="T47" fmla="*/ 88 h 227"/>
                <a:gd name="T48" fmla="*/ 164 w 168"/>
                <a:gd name="T49" fmla="*/ 105 h 227"/>
                <a:gd name="T50" fmla="*/ 152 w 168"/>
                <a:gd name="T51" fmla="*/ 140 h 227"/>
                <a:gd name="T52" fmla="*/ 136 w 168"/>
                <a:gd name="T53" fmla="*/ 166 h 227"/>
                <a:gd name="T54" fmla="*/ 118 w 168"/>
                <a:gd name="T55" fmla="*/ 188 h 227"/>
                <a:gd name="T56" fmla="*/ 99 w 168"/>
                <a:gd name="T57" fmla="*/ 203 h 227"/>
                <a:gd name="T58" fmla="*/ 81 w 168"/>
                <a:gd name="T59" fmla="*/ 213 h 227"/>
                <a:gd name="T60" fmla="*/ 65 w 168"/>
                <a:gd name="T61" fmla="*/ 221 h 227"/>
                <a:gd name="T62" fmla="*/ 52 w 168"/>
                <a:gd name="T63" fmla="*/ 224 h 227"/>
                <a:gd name="T64" fmla="*/ 46 w 168"/>
                <a:gd name="T65" fmla="*/ 227 h 227"/>
                <a:gd name="T66" fmla="*/ 44 w 168"/>
                <a:gd name="T67" fmla="*/ 227 h 227"/>
                <a:gd name="T68" fmla="*/ 40 w 168"/>
                <a:gd name="T69" fmla="*/ 222 h 227"/>
                <a:gd name="T70" fmla="*/ 33 w 168"/>
                <a:gd name="T71" fmla="*/ 213 h 227"/>
                <a:gd name="T72" fmla="*/ 24 w 168"/>
                <a:gd name="T73" fmla="*/ 200 h 227"/>
                <a:gd name="T74" fmla="*/ 17 w 168"/>
                <a:gd name="T75" fmla="*/ 184 h 227"/>
                <a:gd name="T76" fmla="*/ 8 w 168"/>
                <a:gd name="T77" fmla="*/ 164 h 227"/>
                <a:gd name="T78" fmla="*/ 2 w 168"/>
                <a:gd name="T79" fmla="*/ 141 h 227"/>
                <a:gd name="T80" fmla="*/ 0 w 168"/>
                <a:gd name="T81" fmla="*/ 115 h 227"/>
                <a:gd name="T82" fmla="*/ 1 w 168"/>
                <a:gd name="T83" fmla="*/ 8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227"/>
                <a:gd name="T128" fmla="*/ 168 w 168"/>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227">
                  <a:moveTo>
                    <a:pt x="1" y="86"/>
                  </a:moveTo>
                  <a:lnTo>
                    <a:pt x="2" y="79"/>
                  </a:lnTo>
                  <a:lnTo>
                    <a:pt x="4" y="74"/>
                  </a:lnTo>
                  <a:lnTo>
                    <a:pt x="7" y="68"/>
                  </a:lnTo>
                  <a:lnTo>
                    <a:pt x="9" y="60"/>
                  </a:lnTo>
                  <a:lnTo>
                    <a:pt x="10" y="57"/>
                  </a:lnTo>
                  <a:lnTo>
                    <a:pt x="11" y="53"/>
                  </a:lnTo>
                  <a:lnTo>
                    <a:pt x="12" y="48"/>
                  </a:lnTo>
                  <a:lnTo>
                    <a:pt x="14" y="44"/>
                  </a:lnTo>
                  <a:lnTo>
                    <a:pt x="20" y="35"/>
                  </a:lnTo>
                  <a:lnTo>
                    <a:pt x="28" y="26"/>
                  </a:lnTo>
                  <a:lnTo>
                    <a:pt x="38" y="17"/>
                  </a:lnTo>
                  <a:lnTo>
                    <a:pt x="49" y="9"/>
                  </a:lnTo>
                  <a:lnTo>
                    <a:pt x="62" y="3"/>
                  </a:lnTo>
                  <a:lnTo>
                    <a:pt x="77" y="0"/>
                  </a:lnTo>
                  <a:lnTo>
                    <a:pt x="92" y="0"/>
                  </a:lnTo>
                  <a:lnTo>
                    <a:pt x="110" y="5"/>
                  </a:lnTo>
                  <a:lnTo>
                    <a:pt x="128" y="12"/>
                  </a:lnTo>
                  <a:lnTo>
                    <a:pt x="142" y="21"/>
                  </a:lnTo>
                  <a:lnTo>
                    <a:pt x="153" y="32"/>
                  </a:lnTo>
                  <a:lnTo>
                    <a:pt x="161" y="45"/>
                  </a:lnTo>
                  <a:lnTo>
                    <a:pt x="166" y="58"/>
                  </a:lnTo>
                  <a:lnTo>
                    <a:pt x="168" y="73"/>
                  </a:lnTo>
                  <a:lnTo>
                    <a:pt x="167" y="88"/>
                  </a:lnTo>
                  <a:lnTo>
                    <a:pt x="164" y="105"/>
                  </a:lnTo>
                  <a:lnTo>
                    <a:pt x="152" y="140"/>
                  </a:lnTo>
                  <a:lnTo>
                    <a:pt x="136" y="166"/>
                  </a:lnTo>
                  <a:lnTo>
                    <a:pt x="118" y="188"/>
                  </a:lnTo>
                  <a:lnTo>
                    <a:pt x="99" y="203"/>
                  </a:lnTo>
                  <a:lnTo>
                    <a:pt x="81" y="213"/>
                  </a:lnTo>
                  <a:lnTo>
                    <a:pt x="65" y="221"/>
                  </a:lnTo>
                  <a:lnTo>
                    <a:pt x="52" y="224"/>
                  </a:lnTo>
                  <a:lnTo>
                    <a:pt x="46" y="227"/>
                  </a:lnTo>
                  <a:lnTo>
                    <a:pt x="44" y="227"/>
                  </a:lnTo>
                  <a:lnTo>
                    <a:pt x="40" y="222"/>
                  </a:lnTo>
                  <a:lnTo>
                    <a:pt x="33" y="213"/>
                  </a:lnTo>
                  <a:lnTo>
                    <a:pt x="24" y="200"/>
                  </a:lnTo>
                  <a:lnTo>
                    <a:pt x="17" y="184"/>
                  </a:lnTo>
                  <a:lnTo>
                    <a:pt x="8" y="164"/>
                  </a:lnTo>
                  <a:lnTo>
                    <a:pt x="2" y="141"/>
                  </a:lnTo>
                  <a:lnTo>
                    <a:pt x="0" y="115"/>
                  </a:lnTo>
                  <a:lnTo>
                    <a:pt x="1" y="8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3" name="Freeform 154">
              <a:extLst>
                <a:ext uri="{FF2B5EF4-FFF2-40B4-BE49-F238E27FC236}">
                  <a16:creationId xmlns:a16="http://schemas.microsoft.com/office/drawing/2014/main" id="{5D7366DA-6A67-3DB4-22C6-C42559AE412E}"/>
                </a:ext>
              </a:extLst>
            </p:cNvPr>
            <p:cNvSpPr>
              <a:spLocks/>
            </p:cNvSpPr>
            <p:nvPr/>
          </p:nvSpPr>
          <p:spPr bwMode="auto">
            <a:xfrm>
              <a:off x="2719" y="1260"/>
              <a:ext cx="82" cy="66"/>
            </a:xfrm>
            <a:custGeom>
              <a:avLst/>
              <a:gdLst>
                <a:gd name="T0" fmla="*/ 82 w 82"/>
                <a:gd name="T1" fmla="*/ 26 h 66"/>
                <a:gd name="T2" fmla="*/ 78 w 82"/>
                <a:gd name="T3" fmla="*/ 30 h 66"/>
                <a:gd name="T4" fmla="*/ 72 w 82"/>
                <a:gd name="T5" fmla="*/ 40 h 66"/>
                <a:gd name="T6" fmla="*/ 60 w 82"/>
                <a:gd name="T7" fmla="*/ 52 h 66"/>
                <a:gd name="T8" fmla="*/ 47 w 82"/>
                <a:gd name="T9" fmla="*/ 62 h 66"/>
                <a:gd name="T10" fmla="*/ 33 w 82"/>
                <a:gd name="T11" fmla="*/ 66 h 66"/>
                <a:gd name="T12" fmla="*/ 19 w 82"/>
                <a:gd name="T13" fmla="*/ 61 h 66"/>
                <a:gd name="T14" fmla="*/ 8 w 82"/>
                <a:gd name="T15" fmla="*/ 42 h 66"/>
                <a:gd name="T16" fmla="*/ 0 w 82"/>
                <a:gd name="T17" fmla="*/ 6 h 66"/>
                <a:gd name="T18" fmla="*/ 1 w 82"/>
                <a:gd name="T19" fmla="*/ 5 h 66"/>
                <a:gd name="T20" fmla="*/ 4 w 82"/>
                <a:gd name="T21" fmla="*/ 4 h 66"/>
                <a:gd name="T22" fmla="*/ 8 w 82"/>
                <a:gd name="T23" fmla="*/ 1 h 66"/>
                <a:gd name="T24" fmla="*/ 15 w 82"/>
                <a:gd name="T25" fmla="*/ 0 h 66"/>
                <a:gd name="T26" fmla="*/ 26 w 82"/>
                <a:gd name="T27" fmla="*/ 1 h 66"/>
                <a:gd name="T28" fmla="*/ 39 w 82"/>
                <a:gd name="T29" fmla="*/ 6 h 66"/>
                <a:gd name="T30" fmla="*/ 58 w 82"/>
                <a:gd name="T31" fmla="*/ 14 h 66"/>
                <a:gd name="T32" fmla="*/ 82 w 82"/>
                <a:gd name="T33" fmla="*/ 2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66"/>
                <a:gd name="T53" fmla="*/ 82 w 8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66">
                  <a:moveTo>
                    <a:pt x="82" y="26"/>
                  </a:moveTo>
                  <a:lnTo>
                    <a:pt x="78" y="30"/>
                  </a:lnTo>
                  <a:lnTo>
                    <a:pt x="72" y="40"/>
                  </a:lnTo>
                  <a:lnTo>
                    <a:pt x="60" y="52"/>
                  </a:lnTo>
                  <a:lnTo>
                    <a:pt x="47" y="62"/>
                  </a:lnTo>
                  <a:lnTo>
                    <a:pt x="33" y="66"/>
                  </a:lnTo>
                  <a:lnTo>
                    <a:pt x="19" y="61"/>
                  </a:lnTo>
                  <a:lnTo>
                    <a:pt x="8" y="42"/>
                  </a:lnTo>
                  <a:lnTo>
                    <a:pt x="0" y="6"/>
                  </a:lnTo>
                  <a:lnTo>
                    <a:pt x="1" y="5"/>
                  </a:lnTo>
                  <a:lnTo>
                    <a:pt x="4" y="4"/>
                  </a:lnTo>
                  <a:lnTo>
                    <a:pt x="8" y="1"/>
                  </a:lnTo>
                  <a:lnTo>
                    <a:pt x="15" y="0"/>
                  </a:lnTo>
                  <a:lnTo>
                    <a:pt x="26" y="1"/>
                  </a:lnTo>
                  <a:lnTo>
                    <a:pt x="39" y="6"/>
                  </a:lnTo>
                  <a:lnTo>
                    <a:pt x="58" y="14"/>
                  </a:lnTo>
                  <a:lnTo>
                    <a:pt x="82" y="26"/>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4" name="Freeform 155">
              <a:extLst>
                <a:ext uri="{FF2B5EF4-FFF2-40B4-BE49-F238E27FC236}">
                  <a16:creationId xmlns:a16="http://schemas.microsoft.com/office/drawing/2014/main" id="{114C15A7-C97F-7FD0-0128-FE27FB69B9F9}"/>
                </a:ext>
              </a:extLst>
            </p:cNvPr>
            <p:cNvSpPr>
              <a:spLocks/>
            </p:cNvSpPr>
            <p:nvPr/>
          </p:nvSpPr>
          <p:spPr bwMode="auto">
            <a:xfrm>
              <a:off x="2721" y="1268"/>
              <a:ext cx="76" cy="44"/>
            </a:xfrm>
            <a:custGeom>
              <a:avLst/>
              <a:gdLst>
                <a:gd name="T0" fmla="*/ 76 w 76"/>
                <a:gd name="T1" fmla="*/ 20 h 44"/>
                <a:gd name="T2" fmla="*/ 74 w 76"/>
                <a:gd name="T3" fmla="*/ 22 h 44"/>
                <a:gd name="T4" fmla="*/ 67 w 76"/>
                <a:gd name="T5" fmla="*/ 29 h 44"/>
                <a:gd name="T6" fmla="*/ 57 w 76"/>
                <a:gd name="T7" fmla="*/ 36 h 44"/>
                <a:gd name="T8" fmla="*/ 46 w 76"/>
                <a:gd name="T9" fmla="*/ 41 h 44"/>
                <a:gd name="T10" fmla="*/ 33 w 76"/>
                <a:gd name="T11" fmla="*/ 44 h 44"/>
                <a:gd name="T12" fmla="*/ 20 w 76"/>
                <a:gd name="T13" fmla="*/ 38 h 44"/>
                <a:gd name="T14" fmla="*/ 9 w 76"/>
                <a:gd name="T15" fmla="*/ 25 h 44"/>
                <a:gd name="T16" fmla="*/ 0 w 76"/>
                <a:gd name="T17" fmla="*/ 0 h 44"/>
                <a:gd name="T18" fmla="*/ 3 w 76"/>
                <a:gd name="T19" fmla="*/ 1 h 44"/>
                <a:gd name="T20" fmla="*/ 7 w 76"/>
                <a:gd name="T21" fmla="*/ 2 h 44"/>
                <a:gd name="T22" fmla="*/ 15 w 76"/>
                <a:gd name="T23" fmla="*/ 5 h 44"/>
                <a:gd name="T24" fmla="*/ 25 w 76"/>
                <a:gd name="T25" fmla="*/ 8 h 44"/>
                <a:gd name="T26" fmla="*/ 37 w 76"/>
                <a:gd name="T27" fmla="*/ 11 h 44"/>
                <a:gd name="T28" fmla="*/ 50 w 76"/>
                <a:gd name="T29" fmla="*/ 15 h 44"/>
                <a:gd name="T30" fmla="*/ 63 w 76"/>
                <a:gd name="T31" fmla="*/ 18 h 44"/>
                <a:gd name="T32" fmla="*/ 76 w 76"/>
                <a:gd name="T33" fmla="*/ 2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44"/>
                <a:gd name="T53" fmla="*/ 76 w 76"/>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44">
                  <a:moveTo>
                    <a:pt x="76" y="20"/>
                  </a:moveTo>
                  <a:lnTo>
                    <a:pt x="74" y="22"/>
                  </a:lnTo>
                  <a:lnTo>
                    <a:pt x="67" y="29"/>
                  </a:lnTo>
                  <a:lnTo>
                    <a:pt x="57" y="36"/>
                  </a:lnTo>
                  <a:lnTo>
                    <a:pt x="46" y="41"/>
                  </a:lnTo>
                  <a:lnTo>
                    <a:pt x="33" y="44"/>
                  </a:lnTo>
                  <a:lnTo>
                    <a:pt x="20" y="38"/>
                  </a:lnTo>
                  <a:lnTo>
                    <a:pt x="9" y="25"/>
                  </a:lnTo>
                  <a:lnTo>
                    <a:pt x="0" y="0"/>
                  </a:lnTo>
                  <a:lnTo>
                    <a:pt x="3" y="1"/>
                  </a:lnTo>
                  <a:lnTo>
                    <a:pt x="7" y="2"/>
                  </a:lnTo>
                  <a:lnTo>
                    <a:pt x="15" y="5"/>
                  </a:lnTo>
                  <a:lnTo>
                    <a:pt x="25" y="8"/>
                  </a:lnTo>
                  <a:lnTo>
                    <a:pt x="37" y="11"/>
                  </a:lnTo>
                  <a:lnTo>
                    <a:pt x="50" y="15"/>
                  </a:lnTo>
                  <a:lnTo>
                    <a:pt x="63" y="18"/>
                  </a:lnTo>
                  <a:lnTo>
                    <a:pt x="7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5" name="Freeform 156">
              <a:extLst>
                <a:ext uri="{FF2B5EF4-FFF2-40B4-BE49-F238E27FC236}">
                  <a16:creationId xmlns:a16="http://schemas.microsoft.com/office/drawing/2014/main" id="{4A5A53D8-74B2-7964-C691-64BF020F822C}"/>
                </a:ext>
              </a:extLst>
            </p:cNvPr>
            <p:cNvSpPr>
              <a:spLocks/>
            </p:cNvSpPr>
            <p:nvPr/>
          </p:nvSpPr>
          <p:spPr bwMode="auto">
            <a:xfrm>
              <a:off x="2740" y="1317"/>
              <a:ext cx="9" cy="5"/>
            </a:xfrm>
            <a:custGeom>
              <a:avLst/>
              <a:gdLst>
                <a:gd name="T0" fmla="*/ 0 w 9"/>
                <a:gd name="T1" fmla="*/ 1 h 5"/>
                <a:gd name="T2" fmla="*/ 0 w 9"/>
                <a:gd name="T3" fmla="*/ 2 h 5"/>
                <a:gd name="T4" fmla="*/ 0 w 9"/>
                <a:gd name="T5" fmla="*/ 2 h 5"/>
                <a:gd name="T6" fmla="*/ 3 w 9"/>
                <a:gd name="T7" fmla="*/ 4 h 5"/>
                <a:gd name="T8" fmla="*/ 4 w 9"/>
                <a:gd name="T9" fmla="*/ 5 h 5"/>
                <a:gd name="T10" fmla="*/ 5 w 9"/>
                <a:gd name="T11" fmla="*/ 5 h 5"/>
                <a:gd name="T12" fmla="*/ 7 w 9"/>
                <a:gd name="T13" fmla="*/ 5 h 5"/>
                <a:gd name="T14" fmla="*/ 8 w 9"/>
                <a:gd name="T15" fmla="*/ 5 h 5"/>
                <a:gd name="T16" fmla="*/ 9 w 9"/>
                <a:gd name="T17" fmla="*/ 5 h 5"/>
                <a:gd name="T18" fmla="*/ 9 w 9"/>
                <a:gd name="T19" fmla="*/ 4 h 5"/>
                <a:gd name="T20" fmla="*/ 8 w 9"/>
                <a:gd name="T21" fmla="*/ 2 h 5"/>
                <a:gd name="T22" fmla="*/ 6 w 9"/>
                <a:gd name="T23" fmla="*/ 1 h 5"/>
                <a:gd name="T24" fmla="*/ 5 w 9"/>
                <a:gd name="T25" fmla="*/ 1 h 5"/>
                <a:gd name="T26" fmla="*/ 4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3" y="4"/>
                  </a:lnTo>
                  <a:lnTo>
                    <a:pt x="4" y="5"/>
                  </a:lnTo>
                  <a:lnTo>
                    <a:pt x="5" y="5"/>
                  </a:lnTo>
                  <a:lnTo>
                    <a:pt x="7" y="5"/>
                  </a:lnTo>
                  <a:lnTo>
                    <a:pt x="8" y="5"/>
                  </a:lnTo>
                  <a:lnTo>
                    <a:pt x="9" y="5"/>
                  </a:lnTo>
                  <a:lnTo>
                    <a:pt x="9" y="4"/>
                  </a:lnTo>
                  <a:lnTo>
                    <a:pt x="8" y="2"/>
                  </a:lnTo>
                  <a:lnTo>
                    <a:pt x="6" y="1"/>
                  </a:lnTo>
                  <a:lnTo>
                    <a:pt x="5" y="1"/>
                  </a:lnTo>
                  <a:lnTo>
                    <a:pt x="4"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6" name="Freeform 157">
              <a:extLst>
                <a:ext uri="{FF2B5EF4-FFF2-40B4-BE49-F238E27FC236}">
                  <a16:creationId xmlns:a16="http://schemas.microsoft.com/office/drawing/2014/main" id="{8BD5ED85-B768-46D3-F76D-555CC8A8885E}"/>
                </a:ext>
              </a:extLst>
            </p:cNvPr>
            <p:cNvSpPr>
              <a:spLocks/>
            </p:cNvSpPr>
            <p:nvPr/>
          </p:nvSpPr>
          <p:spPr bwMode="auto">
            <a:xfrm>
              <a:off x="2737" y="1263"/>
              <a:ext cx="9" cy="5"/>
            </a:xfrm>
            <a:custGeom>
              <a:avLst/>
              <a:gdLst>
                <a:gd name="T0" fmla="*/ 0 w 9"/>
                <a:gd name="T1" fmla="*/ 1 h 5"/>
                <a:gd name="T2" fmla="*/ 0 w 9"/>
                <a:gd name="T3" fmla="*/ 2 h 5"/>
                <a:gd name="T4" fmla="*/ 0 w 9"/>
                <a:gd name="T5" fmla="*/ 3 h 5"/>
                <a:gd name="T6" fmla="*/ 2 w 9"/>
                <a:gd name="T7" fmla="*/ 4 h 5"/>
                <a:gd name="T8" fmla="*/ 3 w 9"/>
                <a:gd name="T9" fmla="*/ 4 h 5"/>
                <a:gd name="T10" fmla="*/ 4 w 9"/>
                <a:gd name="T11" fmla="*/ 5 h 5"/>
                <a:gd name="T12" fmla="*/ 7 w 9"/>
                <a:gd name="T13" fmla="*/ 5 h 5"/>
                <a:gd name="T14" fmla="*/ 8 w 9"/>
                <a:gd name="T15" fmla="*/ 5 h 5"/>
                <a:gd name="T16" fmla="*/ 9 w 9"/>
                <a:gd name="T17" fmla="*/ 4 h 5"/>
                <a:gd name="T18" fmla="*/ 9 w 9"/>
                <a:gd name="T19" fmla="*/ 3 h 5"/>
                <a:gd name="T20" fmla="*/ 8 w 9"/>
                <a:gd name="T21" fmla="*/ 2 h 5"/>
                <a:gd name="T22" fmla="*/ 6 w 9"/>
                <a:gd name="T23" fmla="*/ 2 h 5"/>
                <a:gd name="T24" fmla="*/ 4 w 9"/>
                <a:gd name="T25" fmla="*/ 1 h 5"/>
                <a:gd name="T26" fmla="*/ 3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0" y="3"/>
                  </a:lnTo>
                  <a:lnTo>
                    <a:pt x="2" y="4"/>
                  </a:lnTo>
                  <a:lnTo>
                    <a:pt x="3" y="4"/>
                  </a:lnTo>
                  <a:lnTo>
                    <a:pt x="4" y="5"/>
                  </a:lnTo>
                  <a:lnTo>
                    <a:pt x="7" y="5"/>
                  </a:lnTo>
                  <a:lnTo>
                    <a:pt x="8" y="5"/>
                  </a:lnTo>
                  <a:lnTo>
                    <a:pt x="9" y="4"/>
                  </a:lnTo>
                  <a:lnTo>
                    <a:pt x="9" y="3"/>
                  </a:lnTo>
                  <a:lnTo>
                    <a:pt x="8" y="2"/>
                  </a:lnTo>
                  <a:lnTo>
                    <a:pt x="6" y="2"/>
                  </a:lnTo>
                  <a:lnTo>
                    <a:pt x="4" y="1"/>
                  </a:lnTo>
                  <a:lnTo>
                    <a:pt x="3"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7" name="Freeform 158">
              <a:extLst>
                <a:ext uri="{FF2B5EF4-FFF2-40B4-BE49-F238E27FC236}">
                  <a16:creationId xmlns:a16="http://schemas.microsoft.com/office/drawing/2014/main" id="{EF6B1A23-7447-21CA-E05C-369B51F4962A}"/>
                </a:ext>
              </a:extLst>
            </p:cNvPr>
            <p:cNvSpPr>
              <a:spLocks/>
            </p:cNvSpPr>
            <p:nvPr/>
          </p:nvSpPr>
          <p:spPr bwMode="auto">
            <a:xfrm>
              <a:off x="2721" y="1174"/>
              <a:ext cx="48" cy="75"/>
            </a:xfrm>
            <a:custGeom>
              <a:avLst/>
              <a:gdLst>
                <a:gd name="T0" fmla="*/ 44 w 48"/>
                <a:gd name="T1" fmla="*/ 3 h 75"/>
                <a:gd name="T2" fmla="*/ 43 w 48"/>
                <a:gd name="T3" fmla="*/ 1 h 75"/>
                <a:gd name="T4" fmla="*/ 41 w 48"/>
                <a:gd name="T5" fmla="*/ 1 h 75"/>
                <a:gd name="T6" fmla="*/ 39 w 48"/>
                <a:gd name="T7" fmla="*/ 1 h 75"/>
                <a:gd name="T8" fmla="*/ 38 w 48"/>
                <a:gd name="T9" fmla="*/ 0 h 75"/>
                <a:gd name="T10" fmla="*/ 42 w 48"/>
                <a:gd name="T11" fmla="*/ 8 h 75"/>
                <a:gd name="T12" fmla="*/ 43 w 48"/>
                <a:gd name="T13" fmla="*/ 16 h 75"/>
                <a:gd name="T14" fmla="*/ 43 w 48"/>
                <a:gd name="T15" fmla="*/ 25 h 75"/>
                <a:gd name="T16" fmla="*/ 41 w 48"/>
                <a:gd name="T17" fmla="*/ 33 h 75"/>
                <a:gd name="T18" fmla="*/ 36 w 48"/>
                <a:gd name="T19" fmla="*/ 42 h 75"/>
                <a:gd name="T20" fmla="*/ 29 w 48"/>
                <a:gd name="T21" fmla="*/ 49 h 75"/>
                <a:gd name="T22" fmla="*/ 20 w 48"/>
                <a:gd name="T23" fmla="*/ 56 h 75"/>
                <a:gd name="T24" fmla="*/ 7 w 48"/>
                <a:gd name="T25" fmla="*/ 62 h 75"/>
                <a:gd name="T26" fmla="*/ 0 w 48"/>
                <a:gd name="T27" fmla="*/ 66 h 75"/>
                <a:gd name="T28" fmla="*/ 4 w 48"/>
                <a:gd name="T29" fmla="*/ 71 h 75"/>
                <a:gd name="T30" fmla="*/ 9 w 48"/>
                <a:gd name="T31" fmla="*/ 74 h 75"/>
                <a:gd name="T32" fmla="*/ 13 w 48"/>
                <a:gd name="T33" fmla="*/ 75 h 75"/>
                <a:gd name="T34" fmla="*/ 13 w 48"/>
                <a:gd name="T35" fmla="*/ 74 h 75"/>
                <a:gd name="T36" fmla="*/ 14 w 48"/>
                <a:gd name="T37" fmla="*/ 71 h 75"/>
                <a:gd name="T38" fmla="*/ 16 w 48"/>
                <a:gd name="T39" fmla="*/ 67 h 75"/>
                <a:gd name="T40" fmla="*/ 19 w 48"/>
                <a:gd name="T41" fmla="*/ 64 h 75"/>
                <a:gd name="T42" fmla="*/ 23 w 48"/>
                <a:gd name="T43" fmla="*/ 62 h 75"/>
                <a:gd name="T44" fmla="*/ 28 w 48"/>
                <a:gd name="T45" fmla="*/ 58 h 75"/>
                <a:gd name="T46" fmla="*/ 34 w 48"/>
                <a:gd name="T47" fmla="*/ 54 h 75"/>
                <a:gd name="T48" fmla="*/ 41 w 48"/>
                <a:gd name="T49" fmla="*/ 46 h 75"/>
                <a:gd name="T50" fmla="*/ 45 w 48"/>
                <a:gd name="T51" fmla="*/ 38 h 75"/>
                <a:gd name="T52" fmla="*/ 48 w 48"/>
                <a:gd name="T53" fmla="*/ 28 h 75"/>
                <a:gd name="T54" fmla="*/ 48 w 48"/>
                <a:gd name="T55" fmla="*/ 16 h 75"/>
                <a:gd name="T56" fmla="*/ 44 w 48"/>
                <a:gd name="T57" fmla="*/ 3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75"/>
                <a:gd name="T89" fmla="*/ 48 w 48"/>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75">
                  <a:moveTo>
                    <a:pt x="44" y="3"/>
                  </a:moveTo>
                  <a:lnTo>
                    <a:pt x="43" y="1"/>
                  </a:lnTo>
                  <a:lnTo>
                    <a:pt x="41" y="1"/>
                  </a:lnTo>
                  <a:lnTo>
                    <a:pt x="39" y="1"/>
                  </a:lnTo>
                  <a:lnTo>
                    <a:pt x="38" y="0"/>
                  </a:lnTo>
                  <a:lnTo>
                    <a:pt x="42" y="8"/>
                  </a:lnTo>
                  <a:lnTo>
                    <a:pt x="43" y="16"/>
                  </a:lnTo>
                  <a:lnTo>
                    <a:pt x="43" y="25"/>
                  </a:lnTo>
                  <a:lnTo>
                    <a:pt x="41" y="33"/>
                  </a:lnTo>
                  <a:lnTo>
                    <a:pt x="36" y="42"/>
                  </a:lnTo>
                  <a:lnTo>
                    <a:pt x="29" y="49"/>
                  </a:lnTo>
                  <a:lnTo>
                    <a:pt x="20" y="56"/>
                  </a:lnTo>
                  <a:lnTo>
                    <a:pt x="7" y="62"/>
                  </a:lnTo>
                  <a:lnTo>
                    <a:pt x="0" y="66"/>
                  </a:lnTo>
                  <a:lnTo>
                    <a:pt x="4" y="71"/>
                  </a:lnTo>
                  <a:lnTo>
                    <a:pt x="9" y="74"/>
                  </a:lnTo>
                  <a:lnTo>
                    <a:pt x="13" y="75"/>
                  </a:lnTo>
                  <a:lnTo>
                    <a:pt x="13" y="74"/>
                  </a:lnTo>
                  <a:lnTo>
                    <a:pt x="14" y="71"/>
                  </a:lnTo>
                  <a:lnTo>
                    <a:pt x="16" y="67"/>
                  </a:lnTo>
                  <a:lnTo>
                    <a:pt x="19" y="64"/>
                  </a:lnTo>
                  <a:lnTo>
                    <a:pt x="23" y="62"/>
                  </a:lnTo>
                  <a:lnTo>
                    <a:pt x="28" y="58"/>
                  </a:lnTo>
                  <a:lnTo>
                    <a:pt x="34" y="54"/>
                  </a:lnTo>
                  <a:lnTo>
                    <a:pt x="41" y="46"/>
                  </a:lnTo>
                  <a:lnTo>
                    <a:pt x="45" y="38"/>
                  </a:lnTo>
                  <a:lnTo>
                    <a:pt x="48" y="28"/>
                  </a:lnTo>
                  <a:lnTo>
                    <a:pt x="48" y="16"/>
                  </a:lnTo>
                  <a:lnTo>
                    <a:pt x="44" y="3"/>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8" name="Freeform 159">
              <a:extLst>
                <a:ext uri="{FF2B5EF4-FFF2-40B4-BE49-F238E27FC236}">
                  <a16:creationId xmlns:a16="http://schemas.microsoft.com/office/drawing/2014/main" id="{660A2EFE-A258-C78E-8227-A628F27FB0BA}"/>
                </a:ext>
              </a:extLst>
            </p:cNvPr>
            <p:cNvSpPr>
              <a:spLocks/>
            </p:cNvSpPr>
            <p:nvPr/>
          </p:nvSpPr>
          <p:spPr bwMode="auto">
            <a:xfrm>
              <a:off x="2707" y="1155"/>
              <a:ext cx="61" cy="32"/>
            </a:xfrm>
            <a:custGeom>
              <a:avLst/>
              <a:gdLst>
                <a:gd name="T0" fmla="*/ 51 w 61"/>
                <a:gd name="T1" fmla="*/ 13 h 32"/>
                <a:gd name="T2" fmla="*/ 49 w 61"/>
                <a:gd name="T3" fmla="*/ 10 h 32"/>
                <a:gd name="T4" fmla="*/ 46 w 61"/>
                <a:gd name="T5" fmla="*/ 8 h 32"/>
                <a:gd name="T6" fmla="*/ 41 w 61"/>
                <a:gd name="T7" fmla="*/ 5 h 32"/>
                <a:gd name="T8" fmla="*/ 34 w 61"/>
                <a:gd name="T9" fmla="*/ 3 h 32"/>
                <a:gd name="T10" fmla="*/ 28 w 61"/>
                <a:gd name="T11" fmla="*/ 0 h 32"/>
                <a:gd name="T12" fmla="*/ 19 w 61"/>
                <a:gd name="T13" fmla="*/ 0 h 32"/>
                <a:gd name="T14" fmla="*/ 10 w 61"/>
                <a:gd name="T15" fmla="*/ 1 h 32"/>
                <a:gd name="T16" fmla="*/ 0 w 61"/>
                <a:gd name="T17" fmla="*/ 6 h 32"/>
                <a:gd name="T18" fmla="*/ 1 w 61"/>
                <a:gd name="T19" fmla="*/ 6 h 32"/>
                <a:gd name="T20" fmla="*/ 5 w 61"/>
                <a:gd name="T21" fmla="*/ 5 h 32"/>
                <a:gd name="T22" fmla="*/ 11 w 61"/>
                <a:gd name="T23" fmla="*/ 4 h 32"/>
                <a:gd name="T24" fmla="*/ 18 w 61"/>
                <a:gd name="T25" fmla="*/ 4 h 32"/>
                <a:gd name="T26" fmla="*/ 26 w 61"/>
                <a:gd name="T27" fmla="*/ 4 h 32"/>
                <a:gd name="T28" fmla="*/ 33 w 61"/>
                <a:gd name="T29" fmla="*/ 6 h 32"/>
                <a:gd name="T30" fmla="*/ 41 w 61"/>
                <a:gd name="T31" fmla="*/ 10 h 32"/>
                <a:gd name="T32" fmla="*/ 48 w 61"/>
                <a:gd name="T33" fmla="*/ 17 h 32"/>
                <a:gd name="T34" fmla="*/ 50 w 61"/>
                <a:gd name="T35" fmla="*/ 19 h 32"/>
                <a:gd name="T36" fmla="*/ 52 w 61"/>
                <a:gd name="T37" fmla="*/ 23 h 32"/>
                <a:gd name="T38" fmla="*/ 53 w 61"/>
                <a:gd name="T39" fmla="*/ 26 h 32"/>
                <a:gd name="T40" fmla="*/ 56 w 61"/>
                <a:gd name="T41" fmla="*/ 30 h 32"/>
                <a:gd name="T42" fmla="*/ 57 w 61"/>
                <a:gd name="T43" fmla="*/ 32 h 32"/>
                <a:gd name="T44" fmla="*/ 58 w 61"/>
                <a:gd name="T45" fmla="*/ 32 h 32"/>
                <a:gd name="T46" fmla="*/ 60 w 61"/>
                <a:gd name="T47" fmla="*/ 32 h 32"/>
                <a:gd name="T48" fmla="*/ 61 w 61"/>
                <a:gd name="T49" fmla="*/ 29 h 32"/>
                <a:gd name="T50" fmla="*/ 59 w 61"/>
                <a:gd name="T51" fmla="*/ 25 h 32"/>
                <a:gd name="T52" fmla="*/ 57 w 61"/>
                <a:gd name="T53" fmla="*/ 20 h 32"/>
                <a:gd name="T54" fmla="*/ 55 w 61"/>
                <a:gd name="T55" fmla="*/ 17 h 32"/>
                <a:gd name="T56" fmla="*/ 51 w 61"/>
                <a:gd name="T57" fmla="*/ 13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32"/>
                <a:gd name="T89" fmla="*/ 61 w 61"/>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32">
                  <a:moveTo>
                    <a:pt x="51" y="13"/>
                  </a:moveTo>
                  <a:lnTo>
                    <a:pt x="49" y="10"/>
                  </a:lnTo>
                  <a:lnTo>
                    <a:pt x="46" y="8"/>
                  </a:lnTo>
                  <a:lnTo>
                    <a:pt x="41" y="5"/>
                  </a:lnTo>
                  <a:lnTo>
                    <a:pt x="34" y="3"/>
                  </a:lnTo>
                  <a:lnTo>
                    <a:pt x="28" y="0"/>
                  </a:lnTo>
                  <a:lnTo>
                    <a:pt x="19" y="0"/>
                  </a:lnTo>
                  <a:lnTo>
                    <a:pt x="10" y="1"/>
                  </a:lnTo>
                  <a:lnTo>
                    <a:pt x="0" y="6"/>
                  </a:lnTo>
                  <a:lnTo>
                    <a:pt x="1" y="6"/>
                  </a:lnTo>
                  <a:lnTo>
                    <a:pt x="5" y="5"/>
                  </a:lnTo>
                  <a:lnTo>
                    <a:pt x="11" y="4"/>
                  </a:lnTo>
                  <a:lnTo>
                    <a:pt x="18" y="4"/>
                  </a:lnTo>
                  <a:lnTo>
                    <a:pt x="26" y="4"/>
                  </a:lnTo>
                  <a:lnTo>
                    <a:pt x="33" y="6"/>
                  </a:lnTo>
                  <a:lnTo>
                    <a:pt x="41" y="10"/>
                  </a:lnTo>
                  <a:lnTo>
                    <a:pt x="48" y="17"/>
                  </a:lnTo>
                  <a:lnTo>
                    <a:pt x="50" y="19"/>
                  </a:lnTo>
                  <a:lnTo>
                    <a:pt x="52" y="23"/>
                  </a:lnTo>
                  <a:lnTo>
                    <a:pt x="53" y="26"/>
                  </a:lnTo>
                  <a:lnTo>
                    <a:pt x="56" y="30"/>
                  </a:lnTo>
                  <a:lnTo>
                    <a:pt x="57" y="32"/>
                  </a:lnTo>
                  <a:lnTo>
                    <a:pt x="58" y="32"/>
                  </a:lnTo>
                  <a:lnTo>
                    <a:pt x="60" y="32"/>
                  </a:lnTo>
                  <a:lnTo>
                    <a:pt x="61" y="29"/>
                  </a:lnTo>
                  <a:lnTo>
                    <a:pt x="59" y="25"/>
                  </a:lnTo>
                  <a:lnTo>
                    <a:pt x="57" y="20"/>
                  </a:lnTo>
                  <a:lnTo>
                    <a:pt x="55" y="17"/>
                  </a:lnTo>
                  <a:lnTo>
                    <a:pt x="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9" name="Freeform 160">
              <a:extLst>
                <a:ext uri="{FF2B5EF4-FFF2-40B4-BE49-F238E27FC236}">
                  <a16:creationId xmlns:a16="http://schemas.microsoft.com/office/drawing/2014/main" id="{9CADB16A-E931-17BC-AF50-346F01FFCE7E}"/>
                </a:ext>
              </a:extLst>
            </p:cNvPr>
            <p:cNvSpPr>
              <a:spLocks/>
            </p:cNvSpPr>
            <p:nvPr/>
          </p:nvSpPr>
          <p:spPr bwMode="auto">
            <a:xfrm>
              <a:off x="2795" y="1183"/>
              <a:ext cx="66" cy="27"/>
            </a:xfrm>
            <a:custGeom>
              <a:avLst/>
              <a:gdLst>
                <a:gd name="T0" fmla="*/ 18 w 66"/>
                <a:gd name="T1" fmla="*/ 0 h 27"/>
                <a:gd name="T2" fmla="*/ 21 w 66"/>
                <a:gd name="T3" fmla="*/ 0 h 27"/>
                <a:gd name="T4" fmla="*/ 26 w 66"/>
                <a:gd name="T5" fmla="*/ 0 h 27"/>
                <a:gd name="T6" fmla="*/ 32 w 66"/>
                <a:gd name="T7" fmla="*/ 1 h 27"/>
                <a:gd name="T8" fmla="*/ 39 w 66"/>
                <a:gd name="T9" fmla="*/ 2 h 27"/>
                <a:gd name="T10" fmla="*/ 46 w 66"/>
                <a:gd name="T11" fmla="*/ 6 h 27"/>
                <a:gd name="T12" fmla="*/ 54 w 66"/>
                <a:gd name="T13" fmla="*/ 11 h 27"/>
                <a:gd name="T14" fmla="*/ 60 w 66"/>
                <a:gd name="T15" fmla="*/ 18 h 27"/>
                <a:gd name="T16" fmla="*/ 66 w 66"/>
                <a:gd name="T17" fmla="*/ 27 h 27"/>
                <a:gd name="T18" fmla="*/ 65 w 66"/>
                <a:gd name="T19" fmla="*/ 26 h 27"/>
                <a:gd name="T20" fmla="*/ 63 w 66"/>
                <a:gd name="T21" fmla="*/ 23 h 27"/>
                <a:gd name="T22" fmla="*/ 58 w 66"/>
                <a:gd name="T23" fmla="*/ 18 h 27"/>
                <a:gd name="T24" fmla="*/ 51 w 66"/>
                <a:gd name="T25" fmla="*/ 14 h 27"/>
                <a:gd name="T26" fmla="*/ 45 w 66"/>
                <a:gd name="T27" fmla="*/ 9 h 27"/>
                <a:gd name="T28" fmla="*/ 37 w 66"/>
                <a:gd name="T29" fmla="*/ 6 h 27"/>
                <a:gd name="T30" fmla="*/ 28 w 66"/>
                <a:gd name="T31" fmla="*/ 4 h 27"/>
                <a:gd name="T32" fmla="*/ 19 w 66"/>
                <a:gd name="T33" fmla="*/ 5 h 27"/>
                <a:gd name="T34" fmla="*/ 15 w 66"/>
                <a:gd name="T35" fmla="*/ 6 h 27"/>
                <a:gd name="T36" fmla="*/ 11 w 66"/>
                <a:gd name="T37" fmla="*/ 7 h 27"/>
                <a:gd name="T38" fmla="*/ 8 w 66"/>
                <a:gd name="T39" fmla="*/ 9 h 27"/>
                <a:gd name="T40" fmla="*/ 5 w 66"/>
                <a:gd name="T41" fmla="*/ 11 h 27"/>
                <a:gd name="T42" fmla="*/ 2 w 66"/>
                <a:gd name="T43" fmla="*/ 13 h 27"/>
                <a:gd name="T44" fmla="*/ 1 w 66"/>
                <a:gd name="T45" fmla="*/ 11 h 27"/>
                <a:gd name="T46" fmla="*/ 0 w 66"/>
                <a:gd name="T47" fmla="*/ 10 h 27"/>
                <a:gd name="T48" fmla="*/ 0 w 66"/>
                <a:gd name="T49" fmla="*/ 8 h 27"/>
                <a:gd name="T50" fmla="*/ 5 w 66"/>
                <a:gd name="T51" fmla="*/ 5 h 27"/>
                <a:gd name="T52" fmla="*/ 9 w 66"/>
                <a:gd name="T53" fmla="*/ 2 h 27"/>
                <a:gd name="T54" fmla="*/ 13 w 66"/>
                <a:gd name="T55" fmla="*/ 1 h 27"/>
                <a:gd name="T56" fmla="*/ 18 w 66"/>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27"/>
                <a:gd name="T89" fmla="*/ 66 w 66"/>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27">
                  <a:moveTo>
                    <a:pt x="18" y="0"/>
                  </a:moveTo>
                  <a:lnTo>
                    <a:pt x="21" y="0"/>
                  </a:lnTo>
                  <a:lnTo>
                    <a:pt x="26" y="0"/>
                  </a:lnTo>
                  <a:lnTo>
                    <a:pt x="32" y="1"/>
                  </a:lnTo>
                  <a:lnTo>
                    <a:pt x="39" y="2"/>
                  </a:lnTo>
                  <a:lnTo>
                    <a:pt x="46" y="6"/>
                  </a:lnTo>
                  <a:lnTo>
                    <a:pt x="54" y="11"/>
                  </a:lnTo>
                  <a:lnTo>
                    <a:pt x="60" y="18"/>
                  </a:lnTo>
                  <a:lnTo>
                    <a:pt x="66" y="27"/>
                  </a:lnTo>
                  <a:lnTo>
                    <a:pt x="65" y="26"/>
                  </a:lnTo>
                  <a:lnTo>
                    <a:pt x="63" y="23"/>
                  </a:lnTo>
                  <a:lnTo>
                    <a:pt x="58" y="18"/>
                  </a:lnTo>
                  <a:lnTo>
                    <a:pt x="51" y="14"/>
                  </a:lnTo>
                  <a:lnTo>
                    <a:pt x="45" y="9"/>
                  </a:lnTo>
                  <a:lnTo>
                    <a:pt x="37" y="6"/>
                  </a:lnTo>
                  <a:lnTo>
                    <a:pt x="28" y="4"/>
                  </a:lnTo>
                  <a:lnTo>
                    <a:pt x="19" y="5"/>
                  </a:lnTo>
                  <a:lnTo>
                    <a:pt x="15" y="6"/>
                  </a:lnTo>
                  <a:lnTo>
                    <a:pt x="11" y="7"/>
                  </a:lnTo>
                  <a:lnTo>
                    <a:pt x="8" y="9"/>
                  </a:lnTo>
                  <a:lnTo>
                    <a:pt x="5" y="11"/>
                  </a:lnTo>
                  <a:lnTo>
                    <a:pt x="2" y="13"/>
                  </a:lnTo>
                  <a:lnTo>
                    <a:pt x="1" y="11"/>
                  </a:lnTo>
                  <a:lnTo>
                    <a:pt x="0" y="10"/>
                  </a:lnTo>
                  <a:lnTo>
                    <a:pt x="0" y="8"/>
                  </a:lnTo>
                  <a:lnTo>
                    <a:pt x="5" y="5"/>
                  </a:lnTo>
                  <a:lnTo>
                    <a:pt x="9" y="2"/>
                  </a:lnTo>
                  <a:lnTo>
                    <a:pt x="13" y="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0" name="Freeform 161">
              <a:extLst>
                <a:ext uri="{FF2B5EF4-FFF2-40B4-BE49-F238E27FC236}">
                  <a16:creationId xmlns:a16="http://schemas.microsoft.com/office/drawing/2014/main" id="{6289C276-7A13-E5C4-3E0E-502EDBC84ACB}"/>
                </a:ext>
              </a:extLst>
            </p:cNvPr>
            <p:cNvSpPr>
              <a:spLocks/>
            </p:cNvSpPr>
            <p:nvPr/>
          </p:nvSpPr>
          <p:spPr bwMode="auto">
            <a:xfrm>
              <a:off x="2702" y="1177"/>
              <a:ext cx="55" cy="31"/>
            </a:xfrm>
            <a:custGeom>
              <a:avLst/>
              <a:gdLst>
                <a:gd name="T0" fmla="*/ 32 w 55"/>
                <a:gd name="T1" fmla="*/ 15 h 31"/>
                <a:gd name="T2" fmla="*/ 44 w 55"/>
                <a:gd name="T3" fmla="*/ 22 h 31"/>
                <a:gd name="T4" fmla="*/ 52 w 55"/>
                <a:gd name="T5" fmla="*/ 26 h 31"/>
                <a:gd name="T6" fmla="*/ 54 w 55"/>
                <a:gd name="T7" fmla="*/ 30 h 31"/>
                <a:gd name="T8" fmla="*/ 55 w 55"/>
                <a:gd name="T9" fmla="*/ 31 h 31"/>
                <a:gd name="T10" fmla="*/ 55 w 55"/>
                <a:gd name="T11" fmla="*/ 29 h 31"/>
                <a:gd name="T12" fmla="*/ 53 w 55"/>
                <a:gd name="T13" fmla="*/ 24 h 31"/>
                <a:gd name="T14" fmla="*/ 50 w 55"/>
                <a:gd name="T15" fmla="*/ 16 h 31"/>
                <a:gd name="T16" fmla="*/ 45 w 55"/>
                <a:gd name="T17" fmla="*/ 10 h 31"/>
                <a:gd name="T18" fmla="*/ 37 w 55"/>
                <a:gd name="T19" fmla="*/ 3 h 31"/>
                <a:gd name="T20" fmla="*/ 28 w 55"/>
                <a:gd name="T21" fmla="*/ 0 h 31"/>
                <a:gd name="T22" fmla="*/ 16 w 55"/>
                <a:gd name="T23" fmla="*/ 0 h 31"/>
                <a:gd name="T24" fmla="*/ 0 w 55"/>
                <a:gd name="T25" fmla="*/ 4 h 31"/>
                <a:gd name="T26" fmla="*/ 3 w 55"/>
                <a:gd name="T27" fmla="*/ 4 h 31"/>
                <a:gd name="T28" fmla="*/ 8 w 55"/>
                <a:gd name="T29" fmla="*/ 6 h 31"/>
                <a:gd name="T30" fmla="*/ 17 w 55"/>
                <a:gd name="T31" fmla="*/ 10 h 31"/>
                <a:gd name="T32" fmla="*/ 32 w 55"/>
                <a:gd name="T33" fmla="*/ 15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31"/>
                <a:gd name="T53" fmla="*/ 55 w 55"/>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31">
                  <a:moveTo>
                    <a:pt x="32" y="15"/>
                  </a:moveTo>
                  <a:lnTo>
                    <a:pt x="44" y="22"/>
                  </a:lnTo>
                  <a:lnTo>
                    <a:pt x="52" y="26"/>
                  </a:lnTo>
                  <a:lnTo>
                    <a:pt x="54" y="30"/>
                  </a:lnTo>
                  <a:lnTo>
                    <a:pt x="55" y="31"/>
                  </a:lnTo>
                  <a:lnTo>
                    <a:pt x="55" y="29"/>
                  </a:lnTo>
                  <a:lnTo>
                    <a:pt x="53" y="24"/>
                  </a:lnTo>
                  <a:lnTo>
                    <a:pt x="50" y="16"/>
                  </a:lnTo>
                  <a:lnTo>
                    <a:pt x="45" y="10"/>
                  </a:lnTo>
                  <a:lnTo>
                    <a:pt x="37" y="3"/>
                  </a:lnTo>
                  <a:lnTo>
                    <a:pt x="28" y="0"/>
                  </a:lnTo>
                  <a:lnTo>
                    <a:pt x="16" y="0"/>
                  </a:lnTo>
                  <a:lnTo>
                    <a:pt x="0" y="4"/>
                  </a:lnTo>
                  <a:lnTo>
                    <a:pt x="3" y="4"/>
                  </a:lnTo>
                  <a:lnTo>
                    <a:pt x="8" y="6"/>
                  </a:lnTo>
                  <a:lnTo>
                    <a:pt x="17" y="10"/>
                  </a:lnTo>
                  <a:lnTo>
                    <a:pt x="32"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1" name="Freeform 162">
              <a:extLst>
                <a:ext uri="{FF2B5EF4-FFF2-40B4-BE49-F238E27FC236}">
                  <a16:creationId xmlns:a16="http://schemas.microsoft.com/office/drawing/2014/main" id="{0AEC836D-80D5-A48C-5091-1A8892B35E8A}"/>
                </a:ext>
              </a:extLst>
            </p:cNvPr>
            <p:cNvSpPr>
              <a:spLocks/>
            </p:cNvSpPr>
            <p:nvPr/>
          </p:nvSpPr>
          <p:spPr bwMode="auto">
            <a:xfrm>
              <a:off x="2700" y="1174"/>
              <a:ext cx="57" cy="34"/>
            </a:xfrm>
            <a:custGeom>
              <a:avLst/>
              <a:gdLst>
                <a:gd name="T0" fmla="*/ 57 w 57"/>
                <a:gd name="T1" fmla="*/ 34 h 34"/>
                <a:gd name="T2" fmla="*/ 57 w 57"/>
                <a:gd name="T3" fmla="*/ 33 h 34"/>
                <a:gd name="T4" fmla="*/ 56 w 57"/>
                <a:gd name="T5" fmla="*/ 30 h 34"/>
                <a:gd name="T6" fmla="*/ 54 w 57"/>
                <a:gd name="T7" fmla="*/ 26 h 34"/>
                <a:gd name="T8" fmla="*/ 49 w 57"/>
                <a:gd name="T9" fmla="*/ 22 h 34"/>
                <a:gd name="T10" fmla="*/ 44 w 57"/>
                <a:gd name="T11" fmla="*/ 17 h 34"/>
                <a:gd name="T12" fmla="*/ 36 w 57"/>
                <a:gd name="T13" fmla="*/ 14 h 34"/>
                <a:gd name="T14" fmla="*/ 26 w 57"/>
                <a:gd name="T15" fmla="*/ 10 h 34"/>
                <a:gd name="T16" fmla="*/ 14 w 57"/>
                <a:gd name="T17" fmla="*/ 9 h 34"/>
                <a:gd name="T18" fmla="*/ 6 w 57"/>
                <a:gd name="T19" fmla="*/ 8 h 34"/>
                <a:gd name="T20" fmla="*/ 2 w 57"/>
                <a:gd name="T21" fmla="*/ 5 h 34"/>
                <a:gd name="T22" fmla="*/ 0 w 57"/>
                <a:gd name="T23" fmla="*/ 1 h 34"/>
                <a:gd name="T24" fmla="*/ 0 w 57"/>
                <a:gd name="T25" fmla="*/ 0 h 34"/>
                <a:gd name="T26" fmla="*/ 0 w 57"/>
                <a:gd name="T27" fmla="*/ 3 h 34"/>
                <a:gd name="T28" fmla="*/ 0 w 57"/>
                <a:gd name="T29" fmla="*/ 9 h 34"/>
                <a:gd name="T30" fmla="*/ 4 w 57"/>
                <a:gd name="T31" fmla="*/ 15 h 34"/>
                <a:gd name="T32" fmla="*/ 11 w 57"/>
                <a:gd name="T33" fmla="*/ 16 h 34"/>
                <a:gd name="T34" fmla="*/ 19 w 57"/>
                <a:gd name="T35" fmla="*/ 16 h 34"/>
                <a:gd name="T36" fmla="*/ 27 w 57"/>
                <a:gd name="T37" fmla="*/ 17 h 34"/>
                <a:gd name="T38" fmla="*/ 35 w 57"/>
                <a:gd name="T39" fmla="*/ 19 h 34"/>
                <a:gd name="T40" fmla="*/ 43 w 57"/>
                <a:gd name="T41" fmla="*/ 23 h 34"/>
                <a:gd name="T42" fmla="*/ 48 w 57"/>
                <a:gd name="T43" fmla="*/ 27 h 34"/>
                <a:gd name="T44" fmla="*/ 53 w 57"/>
                <a:gd name="T45" fmla="*/ 30 h 34"/>
                <a:gd name="T46" fmla="*/ 56 w 57"/>
                <a:gd name="T47" fmla="*/ 33 h 34"/>
                <a:gd name="T48" fmla="*/ 57 w 57"/>
                <a:gd name="T49" fmla="*/ 34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34"/>
                <a:gd name="T77" fmla="*/ 57 w 57"/>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34">
                  <a:moveTo>
                    <a:pt x="57" y="34"/>
                  </a:moveTo>
                  <a:lnTo>
                    <a:pt x="57" y="33"/>
                  </a:lnTo>
                  <a:lnTo>
                    <a:pt x="56" y="30"/>
                  </a:lnTo>
                  <a:lnTo>
                    <a:pt x="54" y="26"/>
                  </a:lnTo>
                  <a:lnTo>
                    <a:pt x="49" y="22"/>
                  </a:lnTo>
                  <a:lnTo>
                    <a:pt x="44" y="17"/>
                  </a:lnTo>
                  <a:lnTo>
                    <a:pt x="36" y="14"/>
                  </a:lnTo>
                  <a:lnTo>
                    <a:pt x="26" y="10"/>
                  </a:lnTo>
                  <a:lnTo>
                    <a:pt x="14" y="9"/>
                  </a:lnTo>
                  <a:lnTo>
                    <a:pt x="6" y="8"/>
                  </a:lnTo>
                  <a:lnTo>
                    <a:pt x="2" y="5"/>
                  </a:lnTo>
                  <a:lnTo>
                    <a:pt x="0" y="1"/>
                  </a:lnTo>
                  <a:lnTo>
                    <a:pt x="0" y="0"/>
                  </a:lnTo>
                  <a:lnTo>
                    <a:pt x="0" y="3"/>
                  </a:lnTo>
                  <a:lnTo>
                    <a:pt x="0" y="9"/>
                  </a:lnTo>
                  <a:lnTo>
                    <a:pt x="4" y="15"/>
                  </a:lnTo>
                  <a:lnTo>
                    <a:pt x="11" y="16"/>
                  </a:lnTo>
                  <a:lnTo>
                    <a:pt x="19" y="16"/>
                  </a:lnTo>
                  <a:lnTo>
                    <a:pt x="27" y="17"/>
                  </a:lnTo>
                  <a:lnTo>
                    <a:pt x="35" y="19"/>
                  </a:lnTo>
                  <a:lnTo>
                    <a:pt x="43" y="23"/>
                  </a:lnTo>
                  <a:lnTo>
                    <a:pt x="48" y="27"/>
                  </a:lnTo>
                  <a:lnTo>
                    <a:pt x="53" y="30"/>
                  </a:lnTo>
                  <a:lnTo>
                    <a:pt x="56" y="33"/>
                  </a:lnTo>
                  <a:lnTo>
                    <a:pt x="5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2" name="Freeform 163">
              <a:extLst>
                <a:ext uri="{FF2B5EF4-FFF2-40B4-BE49-F238E27FC236}">
                  <a16:creationId xmlns:a16="http://schemas.microsoft.com/office/drawing/2014/main" id="{55A11D7E-F0E1-8146-F157-A091F483FB30}"/>
                </a:ext>
              </a:extLst>
            </p:cNvPr>
            <p:cNvSpPr>
              <a:spLocks/>
            </p:cNvSpPr>
            <p:nvPr/>
          </p:nvSpPr>
          <p:spPr bwMode="auto">
            <a:xfrm>
              <a:off x="2787" y="1202"/>
              <a:ext cx="63" cy="20"/>
            </a:xfrm>
            <a:custGeom>
              <a:avLst/>
              <a:gdLst>
                <a:gd name="T0" fmla="*/ 29 w 63"/>
                <a:gd name="T1" fmla="*/ 15 h 20"/>
                <a:gd name="T2" fmla="*/ 15 w 63"/>
                <a:gd name="T3" fmla="*/ 14 h 20"/>
                <a:gd name="T4" fmla="*/ 6 w 63"/>
                <a:gd name="T5" fmla="*/ 14 h 20"/>
                <a:gd name="T6" fmla="*/ 1 w 63"/>
                <a:gd name="T7" fmla="*/ 15 h 20"/>
                <a:gd name="T8" fmla="*/ 0 w 63"/>
                <a:gd name="T9" fmla="*/ 16 h 20"/>
                <a:gd name="T10" fmla="*/ 1 w 63"/>
                <a:gd name="T11" fmla="*/ 15 h 20"/>
                <a:gd name="T12" fmla="*/ 6 w 63"/>
                <a:gd name="T13" fmla="*/ 10 h 20"/>
                <a:gd name="T14" fmla="*/ 13 w 63"/>
                <a:gd name="T15" fmla="*/ 7 h 20"/>
                <a:gd name="T16" fmla="*/ 21 w 63"/>
                <a:gd name="T17" fmla="*/ 2 h 20"/>
                <a:gd name="T18" fmla="*/ 30 w 63"/>
                <a:gd name="T19" fmla="*/ 0 h 20"/>
                <a:gd name="T20" fmla="*/ 42 w 63"/>
                <a:gd name="T21" fmla="*/ 2 h 20"/>
                <a:gd name="T22" fmla="*/ 52 w 63"/>
                <a:gd name="T23" fmla="*/ 8 h 20"/>
                <a:gd name="T24" fmla="*/ 63 w 63"/>
                <a:gd name="T25" fmla="*/ 20 h 20"/>
                <a:gd name="T26" fmla="*/ 63 w 63"/>
                <a:gd name="T27" fmla="*/ 20 h 20"/>
                <a:gd name="T28" fmla="*/ 61 w 63"/>
                <a:gd name="T29" fmla="*/ 20 h 20"/>
                <a:gd name="T30" fmla="*/ 58 w 63"/>
                <a:gd name="T31" fmla="*/ 19 h 20"/>
                <a:gd name="T32" fmla="*/ 55 w 63"/>
                <a:gd name="T33" fmla="*/ 19 h 20"/>
                <a:gd name="T34" fmla="*/ 50 w 63"/>
                <a:gd name="T35" fmla="*/ 18 h 20"/>
                <a:gd name="T36" fmla="*/ 45 w 63"/>
                <a:gd name="T37" fmla="*/ 17 h 20"/>
                <a:gd name="T38" fmla="*/ 37 w 63"/>
                <a:gd name="T39" fmla="*/ 16 h 20"/>
                <a:gd name="T40" fmla="*/ 29 w 63"/>
                <a:gd name="T41" fmla="*/ 15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20"/>
                <a:gd name="T65" fmla="*/ 63 w 6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20">
                  <a:moveTo>
                    <a:pt x="29" y="15"/>
                  </a:moveTo>
                  <a:lnTo>
                    <a:pt x="15" y="14"/>
                  </a:lnTo>
                  <a:lnTo>
                    <a:pt x="6" y="14"/>
                  </a:lnTo>
                  <a:lnTo>
                    <a:pt x="1" y="15"/>
                  </a:lnTo>
                  <a:lnTo>
                    <a:pt x="0" y="16"/>
                  </a:lnTo>
                  <a:lnTo>
                    <a:pt x="1" y="15"/>
                  </a:lnTo>
                  <a:lnTo>
                    <a:pt x="6" y="10"/>
                  </a:lnTo>
                  <a:lnTo>
                    <a:pt x="13" y="7"/>
                  </a:lnTo>
                  <a:lnTo>
                    <a:pt x="21" y="2"/>
                  </a:lnTo>
                  <a:lnTo>
                    <a:pt x="30" y="0"/>
                  </a:lnTo>
                  <a:lnTo>
                    <a:pt x="42" y="2"/>
                  </a:lnTo>
                  <a:lnTo>
                    <a:pt x="52" y="8"/>
                  </a:lnTo>
                  <a:lnTo>
                    <a:pt x="63" y="20"/>
                  </a:lnTo>
                  <a:lnTo>
                    <a:pt x="61" y="20"/>
                  </a:lnTo>
                  <a:lnTo>
                    <a:pt x="58" y="19"/>
                  </a:lnTo>
                  <a:lnTo>
                    <a:pt x="55" y="19"/>
                  </a:lnTo>
                  <a:lnTo>
                    <a:pt x="50" y="18"/>
                  </a:lnTo>
                  <a:lnTo>
                    <a:pt x="45" y="17"/>
                  </a:lnTo>
                  <a:lnTo>
                    <a:pt x="37" y="16"/>
                  </a:lnTo>
                  <a:lnTo>
                    <a:pt x="29"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3" name="Freeform 164">
              <a:extLst>
                <a:ext uri="{FF2B5EF4-FFF2-40B4-BE49-F238E27FC236}">
                  <a16:creationId xmlns:a16="http://schemas.microsoft.com/office/drawing/2014/main" id="{7077E94E-1672-B2BE-1D6B-7F3391E50522}"/>
                </a:ext>
              </a:extLst>
            </p:cNvPr>
            <p:cNvSpPr>
              <a:spLocks/>
            </p:cNvSpPr>
            <p:nvPr/>
          </p:nvSpPr>
          <p:spPr bwMode="auto">
            <a:xfrm>
              <a:off x="2787" y="1211"/>
              <a:ext cx="67" cy="18"/>
            </a:xfrm>
            <a:custGeom>
              <a:avLst/>
              <a:gdLst>
                <a:gd name="T0" fmla="*/ 0 w 67"/>
                <a:gd name="T1" fmla="*/ 7 h 18"/>
                <a:gd name="T2" fmla="*/ 1 w 67"/>
                <a:gd name="T3" fmla="*/ 6 h 18"/>
                <a:gd name="T4" fmla="*/ 4 w 67"/>
                <a:gd name="T5" fmla="*/ 5 h 18"/>
                <a:gd name="T6" fmla="*/ 8 w 67"/>
                <a:gd name="T7" fmla="*/ 4 h 18"/>
                <a:gd name="T8" fmla="*/ 14 w 67"/>
                <a:gd name="T9" fmla="*/ 1 h 18"/>
                <a:gd name="T10" fmla="*/ 20 w 67"/>
                <a:gd name="T11" fmla="*/ 0 h 18"/>
                <a:gd name="T12" fmla="*/ 29 w 67"/>
                <a:gd name="T13" fmla="*/ 1 h 18"/>
                <a:gd name="T14" fmla="*/ 39 w 67"/>
                <a:gd name="T15" fmla="*/ 2 h 18"/>
                <a:gd name="T16" fmla="*/ 50 w 67"/>
                <a:gd name="T17" fmla="*/ 7 h 18"/>
                <a:gd name="T18" fmla="*/ 58 w 67"/>
                <a:gd name="T19" fmla="*/ 9 h 18"/>
                <a:gd name="T20" fmla="*/ 63 w 67"/>
                <a:gd name="T21" fmla="*/ 9 h 18"/>
                <a:gd name="T22" fmla="*/ 66 w 67"/>
                <a:gd name="T23" fmla="*/ 9 h 18"/>
                <a:gd name="T24" fmla="*/ 67 w 67"/>
                <a:gd name="T25" fmla="*/ 9 h 18"/>
                <a:gd name="T26" fmla="*/ 66 w 67"/>
                <a:gd name="T27" fmla="*/ 11 h 18"/>
                <a:gd name="T28" fmla="*/ 64 w 67"/>
                <a:gd name="T29" fmla="*/ 16 h 18"/>
                <a:gd name="T30" fmla="*/ 58 w 67"/>
                <a:gd name="T31" fmla="*/ 18 h 18"/>
                <a:gd name="T32" fmla="*/ 49 w 67"/>
                <a:gd name="T33" fmla="*/ 15 h 18"/>
                <a:gd name="T34" fmla="*/ 42 w 67"/>
                <a:gd name="T35" fmla="*/ 9 h 18"/>
                <a:gd name="T36" fmla="*/ 34 w 67"/>
                <a:gd name="T37" fmla="*/ 7 h 18"/>
                <a:gd name="T38" fmla="*/ 26 w 67"/>
                <a:gd name="T39" fmla="*/ 5 h 18"/>
                <a:gd name="T40" fmla="*/ 18 w 67"/>
                <a:gd name="T41" fmla="*/ 5 h 18"/>
                <a:gd name="T42" fmla="*/ 10 w 67"/>
                <a:gd name="T43" fmla="*/ 5 h 18"/>
                <a:gd name="T44" fmla="*/ 5 w 67"/>
                <a:gd name="T45" fmla="*/ 6 h 18"/>
                <a:gd name="T46" fmla="*/ 1 w 67"/>
                <a:gd name="T47" fmla="*/ 7 h 18"/>
                <a:gd name="T48" fmla="*/ 0 w 67"/>
                <a:gd name="T49" fmla="*/ 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8"/>
                <a:gd name="T77" fmla="*/ 67 w 6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8">
                  <a:moveTo>
                    <a:pt x="0" y="7"/>
                  </a:moveTo>
                  <a:lnTo>
                    <a:pt x="1" y="6"/>
                  </a:lnTo>
                  <a:lnTo>
                    <a:pt x="4" y="5"/>
                  </a:lnTo>
                  <a:lnTo>
                    <a:pt x="8" y="4"/>
                  </a:lnTo>
                  <a:lnTo>
                    <a:pt x="14" y="1"/>
                  </a:lnTo>
                  <a:lnTo>
                    <a:pt x="20" y="0"/>
                  </a:lnTo>
                  <a:lnTo>
                    <a:pt x="29" y="1"/>
                  </a:lnTo>
                  <a:lnTo>
                    <a:pt x="39" y="2"/>
                  </a:lnTo>
                  <a:lnTo>
                    <a:pt x="50" y="7"/>
                  </a:lnTo>
                  <a:lnTo>
                    <a:pt x="58" y="9"/>
                  </a:lnTo>
                  <a:lnTo>
                    <a:pt x="63" y="9"/>
                  </a:lnTo>
                  <a:lnTo>
                    <a:pt x="66" y="9"/>
                  </a:lnTo>
                  <a:lnTo>
                    <a:pt x="67" y="9"/>
                  </a:lnTo>
                  <a:lnTo>
                    <a:pt x="66" y="11"/>
                  </a:lnTo>
                  <a:lnTo>
                    <a:pt x="64" y="16"/>
                  </a:lnTo>
                  <a:lnTo>
                    <a:pt x="58" y="18"/>
                  </a:lnTo>
                  <a:lnTo>
                    <a:pt x="49" y="15"/>
                  </a:lnTo>
                  <a:lnTo>
                    <a:pt x="42" y="9"/>
                  </a:lnTo>
                  <a:lnTo>
                    <a:pt x="34" y="7"/>
                  </a:lnTo>
                  <a:lnTo>
                    <a:pt x="26" y="5"/>
                  </a:lnTo>
                  <a:lnTo>
                    <a:pt x="18" y="5"/>
                  </a:lnTo>
                  <a:lnTo>
                    <a:pt x="10" y="5"/>
                  </a:lnTo>
                  <a:lnTo>
                    <a:pt x="5"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4" name="Freeform 165">
              <a:extLst>
                <a:ext uri="{FF2B5EF4-FFF2-40B4-BE49-F238E27FC236}">
                  <a16:creationId xmlns:a16="http://schemas.microsoft.com/office/drawing/2014/main" id="{A34271CC-2534-A76A-A1E7-61B89F44A37D}"/>
                </a:ext>
              </a:extLst>
            </p:cNvPr>
            <p:cNvSpPr>
              <a:spLocks/>
            </p:cNvSpPr>
            <p:nvPr/>
          </p:nvSpPr>
          <p:spPr bwMode="auto">
            <a:xfrm>
              <a:off x="2846" y="1219"/>
              <a:ext cx="27" cy="41"/>
            </a:xfrm>
            <a:custGeom>
              <a:avLst/>
              <a:gdLst>
                <a:gd name="T0" fmla="*/ 10 w 27"/>
                <a:gd name="T1" fmla="*/ 6 h 41"/>
                <a:gd name="T2" fmla="*/ 14 w 27"/>
                <a:gd name="T3" fmla="*/ 3 h 41"/>
                <a:gd name="T4" fmla="*/ 21 w 27"/>
                <a:gd name="T5" fmla="*/ 0 h 41"/>
                <a:gd name="T6" fmla="*/ 26 w 27"/>
                <a:gd name="T7" fmla="*/ 0 h 41"/>
                <a:gd name="T8" fmla="*/ 27 w 27"/>
                <a:gd name="T9" fmla="*/ 9 h 41"/>
                <a:gd name="T10" fmla="*/ 23 w 27"/>
                <a:gd name="T11" fmla="*/ 23 h 41"/>
                <a:gd name="T12" fmla="*/ 15 w 27"/>
                <a:gd name="T13" fmla="*/ 36 h 41"/>
                <a:gd name="T14" fmla="*/ 7 w 27"/>
                <a:gd name="T15" fmla="*/ 41 h 41"/>
                <a:gd name="T16" fmla="*/ 2 w 27"/>
                <a:gd name="T17" fmla="*/ 36 h 41"/>
                <a:gd name="T18" fmla="*/ 0 w 27"/>
                <a:gd name="T19" fmla="*/ 25 h 41"/>
                <a:gd name="T20" fmla="*/ 4 w 27"/>
                <a:gd name="T21" fmla="*/ 14 h 41"/>
                <a:gd name="T22" fmla="*/ 8 w 27"/>
                <a:gd name="T23" fmla="*/ 8 h 41"/>
                <a:gd name="T24" fmla="*/ 10 w 27"/>
                <a:gd name="T25" fmla="*/ 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1"/>
                <a:gd name="T41" fmla="*/ 27 w 27"/>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1">
                  <a:moveTo>
                    <a:pt x="10" y="6"/>
                  </a:moveTo>
                  <a:lnTo>
                    <a:pt x="14" y="3"/>
                  </a:lnTo>
                  <a:lnTo>
                    <a:pt x="21" y="0"/>
                  </a:lnTo>
                  <a:lnTo>
                    <a:pt x="26" y="0"/>
                  </a:lnTo>
                  <a:lnTo>
                    <a:pt x="27" y="9"/>
                  </a:lnTo>
                  <a:lnTo>
                    <a:pt x="23" y="23"/>
                  </a:lnTo>
                  <a:lnTo>
                    <a:pt x="15" y="36"/>
                  </a:lnTo>
                  <a:lnTo>
                    <a:pt x="7" y="41"/>
                  </a:lnTo>
                  <a:lnTo>
                    <a:pt x="2" y="36"/>
                  </a:lnTo>
                  <a:lnTo>
                    <a:pt x="0" y="25"/>
                  </a:lnTo>
                  <a:lnTo>
                    <a:pt x="4" y="14"/>
                  </a:lnTo>
                  <a:lnTo>
                    <a:pt x="8" y="8"/>
                  </a:lnTo>
                  <a:lnTo>
                    <a:pt x="10" y="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5" name="Freeform 166">
              <a:extLst>
                <a:ext uri="{FF2B5EF4-FFF2-40B4-BE49-F238E27FC236}">
                  <a16:creationId xmlns:a16="http://schemas.microsoft.com/office/drawing/2014/main" id="{25C16DEC-9BB6-47C9-B703-0FE1263099B9}"/>
                </a:ext>
              </a:extLst>
            </p:cNvPr>
            <p:cNvSpPr>
              <a:spLocks/>
            </p:cNvSpPr>
            <p:nvPr/>
          </p:nvSpPr>
          <p:spPr bwMode="auto">
            <a:xfrm>
              <a:off x="2942" y="1360"/>
              <a:ext cx="24" cy="107"/>
            </a:xfrm>
            <a:custGeom>
              <a:avLst/>
              <a:gdLst>
                <a:gd name="T0" fmla="*/ 24 w 24"/>
                <a:gd name="T1" fmla="*/ 14 h 107"/>
                <a:gd name="T2" fmla="*/ 6 w 24"/>
                <a:gd name="T3" fmla="*/ 0 h 107"/>
                <a:gd name="T4" fmla="*/ 0 w 24"/>
                <a:gd name="T5" fmla="*/ 107 h 107"/>
                <a:gd name="T6" fmla="*/ 24 w 24"/>
                <a:gd name="T7" fmla="*/ 14 h 107"/>
                <a:gd name="T8" fmla="*/ 0 60000 65536"/>
                <a:gd name="T9" fmla="*/ 0 60000 65536"/>
                <a:gd name="T10" fmla="*/ 0 60000 65536"/>
                <a:gd name="T11" fmla="*/ 0 60000 65536"/>
                <a:gd name="T12" fmla="*/ 0 w 24"/>
                <a:gd name="T13" fmla="*/ 0 h 107"/>
                <a:gd name="T14" fmla="*/ 24 w 24"/>
                <a:gd name="T15" fmla="*/ 107 h 107"/>
              </a:gdLst>
              <a:ahLst/>
              <a:cxnLst>
                <a:cxn ang="T8">
                  <a:pos x="T0" y="T1"/>
                </a:cxn>
                <a:cxn ang="T9">
                  <a:pos x="T2" y="T3"/>
                </a:cxn>
                <a:cxn ang="T10">
                  <a:pos x="T4" y="T5"/>
                </a:cxn>
                <a:cxn ang="T11">
                  <a:pos x="T6" y="T7"/>
                </a:cxn>
              </a:cxnLst>
              <a:rect l="T12" t="T13" r="T14" b="T15"/>
              <a:pathLst>
                <a:path w="24" h="107">
                  <a:moveTo>
                    <a:pt x="24" y="14"/>
                  </a:moveTo>
                  <a:lnTo>
                    <a:pt x="6" y="0"/>
                  </a:lnTo>
                  <a:lnTo>
                    <a:pt x="0" y="107"/>
                  </a:lnTo>
                  <a:lnTo>
                    <a:pt x="2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6" name="Freeform 167">
              <a:extLst>
                <a:ext uri="{FF2B5EF4-FFF2-40B4-BE49-F238E27FC236}">
                  <a16:creationId xmlns:a16="http://schemas.microsoft.com/office/drawing/2014/main" id="{C663A272-2C69-01AC-1975-C673CB99759B}"/>
                </a:ext>
              </a:extLst>
            </p:cNvPr>
            <p:cNvSpPr>
              <a:spLocks/>
            </p:cNvSpPr>
            <p:nvPr/>
          </p:nvSpPr>
          <p:spPr bwMode="auto">
            <a:xfrm>
              <a:off x="2087" y="1225"/>
              <a:ext cx="62" cy="43"/>
            </a:xfrm>
            <a:custGeom>
              <a:avLst/>
              <a:gdLst>
                <a:gd name="T0" fmla="*/ 62 w 62"/>
                <a:gd name="T1" fmla="*/ 17 h 43"/>
                <a:gd name="T2" fmla="*/ 61 w 62"/>
                <a:gd name="T3" fmla="*/ 26 h 43"/>
                <a:gd name="T4" fmla="*/ 55 w 62"/>
                <a:gd name="T5" fmla="*/ 33 h 43"/>
                <a:gd name="T6" fmla="*/ 46 w 62"/>
                <a:gd name="T7" fmla="*/ 40 h 43"/>
                <a:gd name="T8" fmla="*/ 35 w 62"/>
                <a:gd name="T9" fmla="*/ 43 h 43"/>
                <a:gd name="T10" fmla="*/ 28 w 62"/>
                <a:gd name="T11" fmla="*/ 43 h 43"/>
                <a:gd name="T12" fmla="*/ 23 w 62"/>
                <a:gd name="T13" fmla="*/ 43 h 43"/>
                <a:gd name="T14" fmla="*/ 16 w 62"/>
                <a:gd name="T15" fmla="*/ 42 h 43"/>
                <a:gd name="T16" fmla="*/ 12 w 62"/>
                <a:gd name="T17" fmla="*/ 40 h 43"/>
                <a:gd name="T18" fmla="*/ 7 w 62"/>
                <a:gd name="T19" fmla="*/ 38 h 43"/>
                <a:gd name="T20" fmla="*/ 4 w 62"/>
                <a:gd name="T21" fmla="*/ 34 h 43"/>
                <a:gd name="T22" fmla="*/ 2 w 62"/>
                <a:gd name="T23" fmla="*/ 31 h 43"/>
                <a:gd name="T24" fmla="*/ 0 w 62"/>
                <a:gd name="T25" fmla="*/ 26 h 43"/>
                <a:gd name="T26" fmla="*/ 2 w 62"/>
                <a:gd name="T27" fmla="*/ 17 h 43"/>
                <a:gd name="T28" fmla="*/ 7 w 62"/>
                <a:gd name="T29" fmla="*/ 10 h 43"/>
                <a:gd name="T30" fmla="*/ 16 w 62"/>
                <a:gd name="T31" fmla="*/ 3 h 43"/>
                <a:gd name="T32" fmla="*/ 28 w 62"/>
                <a:gd name="T33" fmla="*/ 0 h 43"/>
                <a:gd name="T34" fmla="*/ 35 w 62"/>
                <a:gd name="T35" fmla="*/ 0 h 43"/>
                <a:gd name="T36" fmla="*/ 41 w 62"/>
                <a:gd name="T37" fmla="*/ 0 h 43"/>
                <a:gd name="T38" fmla="*/ 46 w 62"/>
                <a:gd name="T39" fmla="*/ 1 h 43"/>
                <a:gd name="T40" fmla="*/ 51 w 62"/>
                <a:gd name="T41" fmla="*/ 3 h 43"/>
                <a:gd name="T42" fmla="*/ 55 w 62"/>
                <a:gd name="T43" fmla="*/ 6 h 43"/>
                <a:gd name="T44" fmla="*/ 58 w 62"/>
                <a:gd name="T45" fmla="*/ 10 h 43"/>
                <a:gd name="T46" fmla="*/ 61 w 62"/>
                <a:gd name="T47" fmla="*/ 13 h 43"/>
                <a:gd name="T48" fmla="*/ 62 w 62"/>
                <a:gd name="T49" fmla="*/ 1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43"/>
                <a:gd name="T77" fmla="*/ 62 w 62"/>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43">
                  <a:moveTo>
                    <a:pt x="62" y="17"/>
                  </a:moveTo>
                  <a:lnTo>
                    <a:pt x="61" y="26"/>
                  </a:lnTo>
                  <a:lnTo>
                    <a:pt x="55" y="33"/>
                  </a:lnTo>
                  <a:lnTo>
                    <a:pt x="46" y="40"/>
                  </a:lnTo>
                  <a:lnTo>
                    <a:pt x="35" y="43"/>
                  </a:lnTo>
                  <a:lnTo>
                    <a:pt x="28" y="43"/>
                  </a:lnTo>
                  <a:lnTo>
                    <a:pt x="23" y="43"/>
                  </a:lnTo>
                  <a:lnTo>
                    <a:pt x="16" y="42"/>
                  </a:lnTo>
                  <a:lnTo>
                    <a:pt x="12" y="40"/>
                  </a:lnTo>
                  <a:lnTo>
                    <a:pt x="7" y="38"/>
                  </a:lnTo>
                  <a:lnTo>
                    <a:pt x="4" y="34"/>
                  </a:lnTo>
                  <a:lnTo>
                    <a:pt x="2" y="31"/>
                  </a:lnTo>
                  <a:lnTo>
                    <a:pt x="0" y="26"/>
                  </a:lnTo>
                  <a:lnTo>
                    <a:pt x="2" y="17"/>
                  </a:lnTo>
                  <a:lnTo>
                    <a:pt x="7" y="10"/>
                  </a:lnTo>
                  <a:lnTo>
                    <a:pt x="16" y="3"/>
                  </a:lnTo>
                  <a:lnTo>
                    <a:pt x="28" y="0"/>
                  </a:lnTo>
                  <a:lnTo>
                    <a:pt x="35" y="0"/>
                  </a:lnTo>
                  <a:lnTo>
                    <a:pt x="41" y="0"/>
                  </a:lnTo>
                  <a:lnTo>
                    <a:pt x="46" y="1"/>
                  </a:lnTo>
                  <a:lnTo>
                    <a:pt x="51" y="3"/>
                  </a:lnTo>
                  <a:lnTo>
                    <a:pt x="55" y="6"/>
                  </a:lnTo>
                  <a:lnTo>
                    <a:pt x="58" y="10"/>
                  </a:lnTo>
                  <a:lnTo>
                    <a:pt x="61" y="13"/>
                  </a:lnTo>
                  <a:lnTo>
                    <a:pt x="62" y="17"/>
                  </a:lnTo>
                  <a:close/>
                </a:path>
              </a:pathLst>
            </a:custGeom>
            <a:solidFill>
              <a:srgbClr val="70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7" name="Freeform 168">
              <a:extLst>
                <a:ext uri="{FF2B5EF4-FFF2-40B4-BE49-F238E27FC236}">
                  <a16:creationId xmlns:a16="http://schemas.microsoft.com/office/drawing/2014/main" id="{2A7D2E36-DE27-FAF8-0882-823C8327E95C}"/>
                </a:ext>
              </a:extLst>
            </p:cNvPr>
            <p:cNvSpPr>
              <a:spLocks/>
            </p:cNvSpPr>
            <p:nvPr/>
          </p:nvSpPr>
          <p:spPr bwMode="auto">
            <a:xfrm>
              <a:off x="1660" y="1267"/>
              <a:ext cx="583" cy="1487"/>
            </a:xfrm>
            <a:custGeom>
              <a:avLst/>
              <a:gdLst>
                <a:gd name="T0" fmla="*/ 86 w 583"/>
                <a:gd name="T1" fmla="*/ 67 h 1487"/>
                <a:gd name="T2" fmla="*/ 116 w 583"/>
                <a:gd name="T3" fmla="*/ 42 h 1487"/>
                <a:gd name="T4" fmla="*/ 144 w 583"/>
                <a:gd name="T5" fmla="*/ 23 h 1487"/>
                <a:gd name="T6" fmla="*/ 168 w 583"/>
                <a:gd name="T7" fmla="*/ 10 h 1487"/>
                <a:gd name="T8" fmla="*/ 191 w 583"/>
                <a:gd name="T9" fmla="*/ 2 h 1487"/>
                <a:gd name="T10" fmla="*/ 210 w 583"/>
                <a:gd name="T11" fmla="*/ 0 h 1487"/>
                <a:gd name="T12" fmla="*/ 228 w 583"/>
                <a:gd name="T13" fmla="*/ 3 h 1487"/>
                <a:gd name="T14" fmla="*/ 243 w 583"/>
                <a:gd name="T15" fmla="*/ 13 h 1487"/>
                <a:gd name="T16" fmla="*/ 258 w 583"/>
                <a:gd name="T17" fmla="*/ 30 h 1487"/>
                <a:gd name="T18" fmla="*/ 346 w 583"/>
                <a:gd name="T19" fmla="*/ 93 h 1487"/>
                <a:gd name="T20" fmla="*/ 347 w 583"/>
                <a:gd name="T21" fmla="*/ 94 h 1487"/>
                <a:gd name="T22" fmla="*/ 350 w 583"/>
                <a:gd name="T23" fmla="*/ 98 h 1487"/>
                <a:gd name="T24" fmla="*/ 355 w 583"/>
                <a:gd name="T25" fmla="*/ 108 h 1487"/>
                <a:gd name="T26" fmla="*/ 363 w 583"/>
                <a:gd name="T27" fmla="*/ 124 h 1487"/>
                <a:gd name="T28" fmla="*/ 372 w 583"/>
                <a:gd name="T29" fmla="*/ 148 h 1487"/>
                <a:gd name="T30" fmla="*/ 383 w 583"/>
                <a:gd name="T31" fmla="*/ 182 h 1487"/>
                <a:gd name="T32" fmla="*/ 395 w 583"/>
                <a:gd name="T33" fmla="*/ 227 h 1487"/>
                <a:gd name="T34" fmla="*/ 410 w 583"/>
                <a:gd name="T35" fmla="*/ 285 h 1487"/>
                <a:gd name="T36" fmla="*/ 426 w 583"/>
                <a:gd name="T37" fmla="*/ 356 h 1487"/>
                <a:gd name="T38" fmla="*/ 444 w 583"/>
                <a:gd name="T39" fmla="*/ 444 h 1487"/>
                <a:gd name="T40" fmla="*/ 463 w 583"/>
                <a:gd name="T41" fmla="*/ 549 h 1487"/>
                <a:gd name="T42" fmla="*/ 484 w 583"/>
                <a:gd name="T43" fmla="*/ 673 h 1487"/>
                <a:gd name="T44" fmla="*/ 507 w 583"/>
                <a:gd name="T45" fmla="*/ 817 h 1487"/>
                <a:gd name="T46" fmla="*/ 531 w 583"/>
                <a:gd name="T47" fmla="*/ 983 h 1487"/>
                <a:gd name="T48" fmla="*/ 556 w 583"/>
                <a:gd name="T49" fmla="*/ 1173 h 1487"/>
                <a:gd name="T50" fmla="*/ 583 w 583"/>
                <a:gd name="T51" fmla="*/ 1389 h 1487"/>
                <a:gd name="T52" fmla="*/ 108 w 583"/>
                <a:gd name="T53" fmla="*/ 1487 h 1487"/>
                <a:gd name="T54" fmla="*/ 101 w 583"/>
                <a:gd name="T55" fmla="*/ 1438 h 1487"/>
                <a:gd name="T56" fmla="*/ 86 w 583"/>
                <a:gd name="T57" fmla="*/ 1308 h 1487"/>
                <a:gd name="T58" fmla="*/ 64 w 583"/>
                <a:gd name="T59" fmla="*/ 1122 h 1487"/>
                <a:gd name="T60" fmla="*/ 39 w 583"/>
                <a:gd name="T61" fmla="*/ 903 h 1487"/>
                <a:gd name="T62" fmla="*/ 18 w 583"/>
                <a:gd name="T63" fmla="*/ 676 h 1487"/>
                <a:gd name="T64" fmla="*/ 3 w 583"/>
                <a:gd name="T65" fmla="*/ 468 h 1487"/>
                <a:gd name="T66" fmla="*/ 0 w 583"/>
                <a:gd name="T67" fmla="*/ 301 h 1487"/>
                <a:gd name="T68" fmla="*/ 11 w 583"/>
                <a:gd name="T69" fmla="*/ 201 h 1487"/>
                <a:gd name="T70" fmla="*/ 26 w 583"/>
                <a:gd name="T71" fmla="*/ 163 h 1487"/>
                <a:gd name="T72" fmla="*/ 39 w 583"/>
                <a:gd name="T73" fmla="*/ 133 h 1487"/>
                <a:gd name="T74" fmla="*/ 51 w 583"/>
                <a:gd name="T75" fmla="*/ 109 h 1487"/>
                <a:gd name="T76" fmla="*/ 62 w 583"/>
                <a:gd name="T77" fmla="*/ 92 h 1487"/>
                <a:gd name="T78" fmla="*/ 72 w 583"/>
                <a:gd name="T79" fmla="*/ 79 h 1487"/>
                <a:gd name="T80" fmla="*/ 79 w 583"/>
                <a:gd name="T81" fmla="*/ 73 h 1487"/>
                <a:gd name="T82" fmla="*/ 85 w 583"/>
                <a:gd name="T83" fmla="*/ 68 h 1487"/>
                <a:gd name="T84" fmla="*/ 86 w 583"/>
                <a:gd name="T85" fmla="*/ 67 h 14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3"/>
                <a:gd name="T130" fmla="*/ 0 h 1487"/>
                <a:gd name="T131" fmla="*/ 583 w 583"/>
                <a:gd name="T132" fmla="*/ 1487 h 14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3" h="1487">
                  <a:moveTo>
                    <a:pt x="86" y="67"/>
                  </a:moveTo>
                  <a:lnTo>
                    <a:pt x="116" y="42"/>
                  </a:lnTo>
                  <a:lnTo>
                    <a:pt x="144" y="23"/>
                  </a:lnTo>
                  <a:lnTo>
                    <a:pt x="168" y="10"/>
                  </a:lnTo>
                  <a:lnTo>
                    <a:pt x="191" y="2"/>
                  </a:lnTo>
                  <a:lnTo>
                    <a:pt x="210" y="0"/>
                  </a:lnTo>
                  <a:lnTo>
                    <a:pt x="228" y="3"/>
                  </a:lnTo>
                  <a:lnTo>
                    <a:pt x="243" y="13"/>
                  </a:lnTo>
                  <a:lnTo>
                    <a:pt x="258" y="30"/>
                  </a:lnTo>
                  <a:lnTo>
                    <a:pt x="346" y="93"/>
                  </a:lnTo>
                  <a:lnTo>
                    <a:pt x="347" y="94"/>
                  </a:lnTo>
                  <a:lnTo>
                    <a:pt x="350" y="98"/>
                  </a:lnTo>
                  <a:lnTo>
                    <a:pt x="355" y="108"/>
                  </a:lnTo>
                  <a:lnTo>
                    <a:pt x="363" y="124"/>
                  </a:lnTo>
                  <a:lnTo>
                    <a:pt x="372" y="148"/>
                  </a:lnTo>
                  <a:lnTo>
                    <a:pt x="383" y="182"/>
                  </a:lnTo>
                  <a:lnTo>
                    <a:pt x="395" y="227"/>
                  </a:lnTo>
                  <a:lnTo>
                    <a:pt x="410" y="285"/>
                  </a:lnTo>
                  <a:lnTo>
                    <a:pt x="426" y="356"/>
                  </a:lnTo>
                  <a:lnTo>
                    <a:pt x="444" y="444"/>
                  </a:lnTo>
                  <a:lnTo>
                    <a:pt x="463" y="549"/>
                  </a:lnTo>
                  <a:lnTo>
                    <a:pt x="484" y="673"/>
                  </a:lnTo>
                  <a:lnTo>
                    <a:pt x="507" y="817"/>
                  </a:lnTo>
                  <a:lnTo>
                    <a:pt x="531" y="983"/>
                  </a:lnTo>
                  <a:lnTo>
                    <a:pt x="556" y="1173"/>
                  </a:lnTo>
                  <a:lnTo>
                    <a:pt x="583" y="1389"/>
                  </a:lnTo>
                  <a:lnTo>
                    <a:pt x="108" y="1487"/>
                  </a:lnTo>
                  <a:lnTo>
                    <a:pt x="101" y="1438"/>
                  </a:lnTo>
                  <a:lnTo>
                    <a:pt x="86" y="1308"/>
                  </a:lnTo>
                  <a:lnTo>
                    <a:pt x="64" y="1122"/>
                  </a:lnTo>
                  <a:lnTo>
                    <a:pt x="39" y="903"/>
                  </a:lnTo>
                  <a:lnTo>
                    <a:pt x="18" y="676"/>
                  </a:lnTo>
                  <a:lnTo>
                    <a:pt x="3" y="468"/>
                  </a:lnTo>
                  <a:lnTo>
                    <a:pt x="0" y="301"/>
                  </a:lnTo>
                  <a:lnTo>
                    <a:pt x="11" y="201"/>
                  </a:lnTo>
                  <a:lnTo>
                    <a:pt x="26" y="163"/>
                  </a:lnTo>
                  <a:lnTo>
                    <a:pt x="39" y="133"/>
                  </a:lnTo>
                  <a:lnTo>
                    <a:pt x="51" y="109"/>
                  </a:lnTo>
                  <a:lnTo>
                    <a:pt x="62" y="92"/>
                  </a:lnTo>
                  <a:lnTo>
                    <a:pt x="72" y="79"/>
                  </a:lnTo>
                  <a:lnTo>
                    <a:pt x="79" y="73"/>
                  </a:lnTo>
                  <a:lnTo>
                    <a:pt x="85" y="68"/>
                  </a:lnTo>
                  <a:lnTo>
                    <a:pt x="8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8" name="Freeform 169">
              <a:extLst>
                <a:ext uri="{FF2B5EF4-FFF2-40B4-BE49-F238E27FC236}">
                  <a16:creationId xmlns:a16="http://schemas.microsoft.com/office/drawing/2014/main" id="{E8A17D59-A347-F710-1D27-17A6AC68B0C0}"/>
                </a:ext>
              </a:extLst>
            </p:cNvPr>
            <p:cNvSpPr>
              <a:spLocks/>
            </p:cNvSpPr>
            <p:nvPr/>
          </p:nvSpPr>
          <p:spPr bwMode="auto">
            <a:xfrm>
              <a:off x="1766" y="1136"/>
              <a:ext cx="147" cy="223"/>
            </a:xfrm>
            <a:custGeom>
              <a:avLst/>
              <a:gdLst>
                <a:gd name="T0" fmla="*/ 31 w 147"/>
                <a:gd name="T1" fmla="*/ 31 h 223"/>
                <a:gd name="T2" fmla="*/ 0 w 147"/>
                <a:gd name="T3" fmla="*/ 161 h 223"/>
                <a:gd name="T4" fmla="*/ 147 w 147"/>
                <a:gd name="T5" fmla="*/ 223 h 223"/>
                <a:gd name="T6" fmla="*/ 145 w 147"/>
                <a:gd name="T7" fmla="*/ 148 h 223"/>
                <a:gd name="T8" fmla="*/ 89 w 147"/>
                <a:gd name="T9" fmla="*/ 0 h 223"/>
                <a:gd name="T10" fmla="*/ 31 w 147"/>
                <a:gd name="T11" fmla="*/ 31 h 223"/>
                <a:gd name="T12" fmla="*/ 0 60000 65536"/>
                <a:gd name="T13" fmla="*/ 0 60000 65536"/>
                <a:gd name="T14" fmla="*/ 0 60000 65536"/>
                <a:gd name="T15" fmla="*/ 0 60000 65536"/>
                <a:gd name="T16" fmla="*/ 0 60000 65536"/>
                <a:gd name="T17" fmla="*/ 0 60000 65536"/>
                <a:gd name="T18" fmla="*/ 0 w 147"/>
                <a:gd name="T19" fmla="*/ 0 h 223"/>
                <a:gd name="T20" fmla="*/ 147 w 147"/>
                <a:gd name="T21" fmla="*/ 223 h 223"/>
              </a:gdLst>
              <a:ahLst/>
              <a:cxnLst>
                <a:cxn ang="T12">
                  <a:pos x="T0" y="T1"/>
                </a:cxn>
                <a:cxn ang="T13">
                  <a:pos x="T2" y="T3"/>
                </a:cxn>
                <a:cxn ang="T14">
                  <a:pos x="T4" y="T5"/>
                </a:cxn>
                <a:cxn ang="T15">
                  <a:pos x="T6" y="T7"/>
                </a:cxn>
                <a:cxn ang="T16">
                  <a:pos x="T8" y="T9"/>
                </a:cxn>
                <a:cxn ang="T17">
                  <a:pos x="T10" y="T11"/>
                </a:cxn>
              </a:cxnLst>
              <a:rect l="T18" t="T19" r="T20" b="T21"/>
              <a:pathLst>
                <a:path w="147" h="223">
                  <a:moveTo>
                    <a:pt x="31" y="31"/>
                  </a:moveTo>
                  <a:lnTo>
                    <a:pt x="0" y="161"/>
                  </a:lnTo>
                  <a:lnTo>
                    <a:pt x="147" y="223"/>
                  </a:lnTo>
                  <a:lnTo>
                    <a:pt x="145" y="148"/>
                  </a:lnTo>
                  <a:lnTo>
                    <a:pt x="89" y="0"/>
                  </a:lnTo>
                  <a:lnTo>
                    <a:pt x="31" y="3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9" name="Freeform 170">
              <a:extLst>
                <a:ext uri="{FF2B5EF4-FFF2-40B4-BE49-F238E27FC236}">
                  <a16:creationId xmlns:a16="http://schemas.microsoft.com/office/drawing/2014/main" id="{B1FC5D86-D3D5-AB2B-45E9-A4359561F42C}"/>
                </a:ext>
              </a:extLst>
            </p:cNvPr>
            <p:cNvSpPr>
              <a:spLocks/>
            </p:cNvSpPr>
            <p:nvPr/>
          </p:nvSpPr>
          <p:spPr bwMode="auto">
            <a:xfrm>
              <a:off x="1831" y="2727"/>
              <a:ext cx="201" cy="59"/>
            </a:xfrm>
            <a:custGeom>
              <a:avLst/>
              <a:gdLst>
                <a:gd name="T0" fmla="*/ 73 w 201"/>
                <a:gd name="T1" fmla="*/ 0 h 59"/>
                <a:gd name="T2" fmla="*/ 79 w 201"/>
                <a:gd name="T3" fmla="*/ 1 h 59"/>
                <a:gd name="T4" fmla="*/ 92 w 201"/>
                <a:gd name="T5" fmla="*/ 3 h 59"/>
                <a:gd name="T6" fmla="*/ 111 w 201"/>
                <a:gd name="T7" fmla="*/ 7 h 59"/>
                <a:gd name="T8" fmla="*/ 132 w 201"/>
                <a:gd name="T9" fmla="*/ 10 h 59"/>
                <a:gd name="T10" fmla="*/ 155 w 201"/>
                <a:gd name="T11" fmla="*/ 13 h 59"/>
                <a:gd name="T12" fmla="*/ 175 w 201"/>
                <a:gd name="T13" fmla="*/ 18 h 59"/>
                <a:gd name="T14" fmla="*/ 191 w 201"/>
                <a:gd name="T15" fmla="*/ 20 h 59"/>
                <a:gd name="T16" fmla="*/ 197 w 201"/>
                <a:gd name="T17" fmla="*/ 22 h 59"/>
                <a:gd name="T18" fmla="*/ 201 w 201"/>
                <a:gd name="T19" fmla="*/ 29 h 59"/>
                <a:gd name="T20" fmla="*/ 201 w 201"/>
                <a:gd name="T21" fmla="*/ 40 h 59"/>
                <a:gd name="T22" fmla="*/ 199 w 201"/>
                <a:gd name="T23" fmla="*/ 50 h 59"/>
                <a:gd name="T24" fmla="*/ 198 w 201"/>
                <a:gd name="T25" fmla="*/ 55 h 59"/>
                <a:gd name="T26" fmla="*/ 47 w 201"/>
                <a:gd name="T27" fmla="*/ 59 h 59"/>
                <a:gd name="T28" fmla="*/ 0 w 201"/>
                <a:gd name="T29" fmla="*/ 54 h 59"/>
                <a:gd name="T30" fmla="*/ 2 w 201"/>
                <a:gd name="T31" fmla="*/ 15 h 59"/>
                <a:gd name="T32" fmla="*/ 73 w 20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59"/>
                <a:gd name="T53" fmla="*/ 201 w 201"/>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59">
                  <a:moveTo>
                    <a:pt x="73" y="0"/>
                  </a:moveTo>
                  <a:lnTo>
                    <a:pt x="79" y="1"/>
                  </a:lnTo>
                  <a:lnTo>
                    <a:pt x="92" y="3"/>
                  </a:lnTo>
                  <a:lnTo>
                    <a:pt x="111" y="7"/>
                  </a:lnTo>
                  <a:lnTo>
                    <a:pt x="132" y="10"/>
                  </a:lnTo>
                  <a:lnTo>
                    <a:pt x="155" y="13"/>
                  </a:lnTo>
                  <a:lnTo>
                    <a:pt x="175" y="18"/>
                  </a:lnTo>
                  <a:lnTo>
                    <a:pt x="191" y="20"/>
                  </a:lnTo>
                  <a:lnTo>
                    <a:pt x="197" y="22"/>
                  </a:lnTo>
                  <a:lnTo>
                    <a:pt x="201" y="29"/>
                  </a:lnTo>
                  <a:lnTo>
                    <a:pt x="201" y="40"/>
                  </a:lnTo>
                  <a:lnTo>
                    <a:pt x="199" y="50"/>
                  </a:lnTo>
                  <a:lnTo>
                    <a:pt x="198" y="55"/>
                  </a:lnTo>
                  <a:lnTo>
                    <a:pt x="47" y="59"/>
                  </a:lnTo>
                  <a:lnTo>
                    <a:pt x="0" y="54"/>
                  </a:lnTo>
                  <a:lnTo>
                    <a:pt x="2" y="15"/>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0" name="Freeform 171">
              <a:extLst>
                <a:ext uri="{FF2B5EF4-FFF2-40B4-BE49-F238E27FC236}">
                  <a16:creationId xmlns:a16="http://schemas.microsoft.com/office/drawing/2014/main" id="{29491A9F-769D-8DDF-9D46-F4F893DB119D}"/>
                </a:ext>
              </a:extLst>
            </p:cNvPr>
            <p:cNvSpPr>
              <a:spLocks/>
            </p:cNvSpPr>
            <p:nvPr/>
          </p:nvSpPr>
          <p:spPr bwMode="auto">
            <a:xfrm>
              <a:off x="1788" y="2788"/>
              <a:ext cx="245" cy="74"/>
            </a:xfrm>
            <a:custGeom>
              <a:avLst/>
              <a:gdLst>
                <a:gd name="T0" fmla="*/ 119 w 245"/>
                <a:gd name="T1" fmla="*/ 0 h 74"/>
                <a:gd name="T2" fmla="*/ 6 w 245"/>
                <a:gd name="T3" fmla="*/ 9 h 74"/>
                <a:gd name="T4" fmla="*/ 0 w 245"/>
                <a:gd name="T5" fmla="*/ 35 h 74"/>
                <a:gd name="T6" fmla="*/ 2 w 245"/>
                <a:gd name="T7" fmla="*/ 62 h 74"/>
                <a:gd name="T8" fmla="*/ 64 w 245"/>
                <a:gd name="T9" fmla="*/ 66 h 74"/>
                <a:gd name="T10" fmla="*/ 64 w 245"/>
                <a:gd name="T11" fmla="*/ 54 h 74"/>
                <a:gd name="T12" fmla="*/ 80 w 245"/>
                <a:gd name="T13" fmla="*/ 66 h 74"/>
                <a:gd name="T14" fmla="*/ 238 w 245"/>
                <a:gd name="T15" fmla="*/ 74 h 74"/>
                <a:gd name="T16" fmla="*/ 240 w 245"/>
                <a:gd name="T17" fmla="*/ 70 h 74"/>
                <a:gd name="T18" fmla="*/ 244 w 245"/>
                <a:gd name="T19" fmla="*/ 60 h 74"/>
                <a:gd name="T20" fmla="*/ 245 w 245"/>
                <a:gd name="T21" fmla="*/ 48 h 74"/>
                <a:gd name="T22" fmla="*/ 241 w 245"/>
                <a:gd name="T23" fmla="*/ 41 h 74"/>
                <a:gd name="T24" fmla="*/ 234 w 245"/>
                <a:gd name="T25" fmla="*/ 37 h 74"/>
                <a:gd name="T26" fmla="*/ 218 w 245"/>
                <a:gd name="T27" fmla="*/ 32 h 74"/>
                <a:gd name="T28" fmla="*/ 198 w 245"/>
                <a:gd name="T29" fmla="*/ 25 h 74"/>
                <a:gd name="T30" fmla="*/ 177 w 245"/>
                <a:gd name="T31" fmla="*/ 18 h 74"/>
                <a:gd name="T32" fmla="*/ 154 w 245"/>
                <a:gd name="T33" fmla="*/ 12 h 74"/>
                <a:gd name="T34" fmla="*/ 136 w 245"/>
                <a:gd name="T35" fmla="*/ 6 h 74"/>
                <a:gd name="T36" fmla="*/ 123 w 245"/>
                <a:gd name="T37" fmla="*/ 2 h 74"/>
                <a:gd name="T38" fmla="*/ 119 w 24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
                <a:gd name="T61" fmla="*/ 0 h 74"/>
                <a:gd name="T62" fmla="*/ 245 w 2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 h="74">
                  <a:moveTo>
                    <a:pt x="119" y="0"/>
                  </a:moveTo>
                  <a:lnTo>
                    <a:pt x="6" y="9"/>
                  </a:lnTo>
                  <a:lnTo>
                    <a:pt x="0" y="35"/>
                  </a:lnTo>
                  <a:lnTo>
                    <a:pt x="2" y="62"/>
                  </a:lnTo>
                  <a:lnTo>
                    <a:pt x="64" y="66"/>
                  </a:lnTo>
                  <a:lnTo>
                    <a:pt x="64" y="54"/>
                  </a:lnTo>
                  <a:lnTo>
                    <a:pt x="80" y="66"/>
                  </a:lnTo>
                  <a:lnTo>
                    <a:pt x="238" y="74"/>
                  </a:lnTo>
                  <a:lnTo>
                    <a:pt x="240" y="70"/>
                  </a:lnTo>
                  <a:lnTo>
                    <a:pt x="244" y="60"/>
                  </a:lnTo>
                  <a:lnTo>
                    <a:pt x="245" y="48"/>
                  </a:lnTo>
                  <a:lnTo>
                    <a:pt x="241" y="41"/>
                  </a:lnTo>
                  <a:lnTo>
                    <a:pt x="234" y="37"/>
                  </a:lnTo>
                  <a:lnTo>
                    <a:pt x="218" y="32"/>
                  </a:lnTo>
                  <a:lnTo>
                    <a:pt x="198" y="25"/>
                  </a:lnTo>
                  <a:lnTo>
                    <a:pt x="177" y="18"/>
                  </a:lnTo>
                  <a:lnTo>
                    <a:pt x="154" y="12"/>
                  </a:lnTo>
                  <a:lnTo>
                    <a:pt x="136" y="6"/>
                  </a:lnTo>
                  <a:lnTo>
                    <a:pt x="123" y="2"/>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1" name="Freeform 172">
              <a:extLst>
                <a:ext uri="{FF2B5EF4-FFF2-40B4-BE49-F238E27FC236}">
                  <a16:creationId xmlns:a16="http://schemas.microsoft.com/office/drawing/2014/main" id="{14990D67-19C5-0D36-0DD5-ECA05CFE99AB}"/>
                </a:ext>
              </a:extLst>
            </p:cNvPr>
            <p:cNvSpPr>
              <a:spLocks/>
            </p:cNvSpPr>
            <p:nvPr/>
          </p:nvSpPr>
          <p:spPr bwMode="auto">
            <a:xfrm>
              <a:off x="1790" y="1808"/>
              <a:ext cx="265" cy="1013"/>
            </a:xfrm>
            <a:custGeom>
              <a:avLst/>
              <a:gdLst>
                <a:gd name="T0" fmla="*/ 64 w 265"/>
                <a:gd name="T1" fmla="*/ 13 h 1013"/>
                <a:gd name="T2" fmla="*/ 72 w 265"/>
                <a:gd name="T3" fmla="*/ 437 h 1013"/>
                <a:gd name="T4" fmla="*/ 0 w 265"/>
                <a:gd name="T5" fmla="*/ 1013 h 1013"/>
                <a:gd name="T6" fmla="*/ 191 w 265"/>
                <a:gd name="T7" fmla="*/ 1013 h 1013"/>
                <a:gd name="T8" fmla="*/ 264 w 265"/>
                <a:gd name="T9" fmla="*/ 444 h 1013"/>
                <a:gd name="T10" fmla="*/ 265 w 265"/>
                <a:gd name="T11" fmla="*/ 0 h 1013"/>
                <a:gd name="T12" fmla="*/ 64 w 265"/>
                <a:gd name="T13" fmla="*/ 13 h 1013"/>
                <a:gd name="T14" fmla="*/ 0 60000 65536"/>
                <a:gd name="T15" fmla="*/ 0 60000 65536"/>
                <a:gd name="T16" fmla="*/ 0 60000 65536"/>
                <a:gd name="T17" fmla="*/ 0 60000 65536"/>
                <a:gd name="T18" fmla="*/ 0 60000 65536"/>
                <a:gd name="T19" fmla="*/ 0 60000 65536"/>
                <a:gd name="T20" fmla="*/ 0 60000 65536"/>
                <a:gd name="T21" fmla="*/ 0 w 265"/>
                <a:gd name="T22" fmla="*/ 0 h 1013"/>
                <a:gd name="T23" fmla="*/ 265 w 265"/>
                <a:gd name="T24" fmla="*/ 1013 h 10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013">
                  <a:moveTo>
                    <a:pt x="64" y="13"/>
                  </a:moveTo>
                  <a:lnTo>
                    <a:pt x="72" y="437"/>
                  </a:lnTo>
                  <a:lnTo>
                    <a:pt x="0" y="1013"/>
                  </a:lnTo>
                  <a:lnTo>
                    <a:pt x="191" y="1013"/>
                  </a:lnTo>
                  <a:lnTo>
                    <a:pt x="264" y="444"/>
                  </a:lnTo>
                  <a:lnTo>
                    <a:pt x="265" y="0"/>
                  </a:lnTo>
                  <a:lnTo>
                    <a:pt x="6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2" name="Freeform 173">
              <a:extLst>
                <a:ext uri="{FF2B5EF4-FFF2-40B4-BE49-F238E27FC236}">
                  <a16:creationId xmlns:a16="http://schemas.microsoft.com/office/drawing/2014/main" id="{C393035B-33A2-6CDA-F422-443A195055CA}"/>
                </a:ext>
              </a:extLst>
            </p:cNvPr>
            <p:cNvSpPr>
              <a:spLocks/>
            </p:cNvSpPr>
            <p:nvPr/>
          </p:nvSpPr>
          <p:spPr bwMode="auto">
            <a:xfrm>
              <a:off x="1746" y="1271"/>
              <a:ext cx="196" cy="171"/>
            </a:xfrm>
            <a:custGeom>
              <a:avLst/>
              <a:gdLst>
                <a:gd name="T0" fmla="*/ 162 w 196"/>
                <a:gd name="T1" fmla="*/ 0 h 171"/>
                <a:gd name="T2" fmla="*/ 162 w 196"/>
                <a:gd name="T3" fmla="*/ 0 h 171"/>
                <a:gd name="T4" fmla="*/ 167 w 196"/>
                <a:gd name="T5" fmla="*/ 16 h 171"/>
                <a:gd name="T6" fmla="*/ 174 w 196"/>
                <a:gd name="T7" fmla="*/ 119 h 171"/>
                <a:gd name="T8" fmla="*/ 12 w 196"/>
                <a:gd name="T9" fmla="*/ 28 h 171"/>
                <a:gd name="T10" fmla="*/ 0 w 196"/>
                <a:gd name="T11" fmla="*/ 63 h 171"/>
                <a:gd name="T12" fmla="*/ 196 w 196"/>
                <a:gd name="T13" fmla="*/ 171 h 171"/>
                <a:gd name="T14" fmla="*/ 190 w 196"/>
                <a:gd name="T15" fmla="*/ 70 h 171"/>
                <a:gd name="T16" fmla="*/ 162 w 196"/>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71"/>
                <a:gd name="T29" fmla="*/ 196 w 196"/>
                <a:gd name="T30" fmla="*/ 171 h 1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71">
                  <a:moveTo>
                    <a:pt x="162" y="0"/>
                  </a:moveTo>
                  <a:lnTo>
                    <a:pt x="162" y="0"/>
                  </a:lnTo>
                  <a:lnTo>
                    <a:pt x="167" y="16"/>
                  </a:lnTo>
                  <a:lnTo>
                    <a:pt x="174" y="119"/>
                  </a:lnTo>
                  <a:lnTo>
                    <a:pt x="12" y="28"/>
                  </a:lnTo>
                  <a:lnTo>
                    <a:pt x="0" y="63"/>
                  </a:lnTo>
                  <a:lnTo>
                    <a:pt x="196" y="171"/>
                  </a:lnTo>
                  <a:lnTo>
                    <a:pt x="190" y="70"/>
                  </a:lnTo>
                  <a:lnTo>
                    <a:pt x="162"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3" name="Freeform 174">
              <a:extLst>
                <a:ext uri="{FF2B5EF4-FFF2-40B4-BE49-F238E27FC236}">
                  <a16:creationId xmlns:a16="http://schemas.microsoft.com/office/drawing/2014/main" id="{C549E106-C164-8765-99A5-41140E24608D}"/>
                </a:ext>
              </a:extLst>
            </p:cNvPr>
            <p:cNvSpPr>
              <a:spLocks/>
            </p:cNvSpPr>
            <p:nvPr/>
          </p:nvSpPr>
          <p:spPr bwMode="auto">
            <a:xfrm>
              <a:off x="1758" y="1271"/>
              <a:ext cx="162" cy="119"/>
            </a:xfrm>
            <a:custGeom>
              <a:avLst/>
              <a:gdLst>
                <a:gd name="T0" fmla="*/ 155 w 162"/>
                <a:gd name="T1" fmla="*/ 16 h 119"/>
                <a:gd name="T2" fmla="*/ 150 w 162"/>
                <a:gd name="T3" fmla="*/ 0 h 119"/>
                <a:gd name="T4" fmla="*/ 143 w 162"/>
                <a:gd name="T5" fmla="*/ 83 h 119"/>
                <a:gd name="T6" fmla="*/ 6 w 162"/>
                <a:gd name="T7" fmla="*/ 15 h 119"/>
                <a:gd name="T8" fmla="*/ 0 w 162"/>
                <a:gd name="T9" fmla="*/ 28 h 119"/>
                <a:gd name="T10" fmla="*/ 162 w 162"/>
                <a:gd name="T11" fmla="*/ 119 h 119"/>
                <a:gd name="T12" fmla="*/ 155 w 162"/>
                <a:gd name="T13" fmla="*/ 16 h 119"/>
                <a:gd name="T14" fmla="*/ 0 60000 65536"/>
                <a:gd name="T15" fmla="*/ 0 60000 65536"/>
                <a:gd name="T16" fmla="*/ 0 60000 65536"/>
                <a:gd name="T17" fmla="*/ 0 60000 65536"/>
                <a:gd name="T18" fmla="*/ 0 60000 65536"/>
                <a:gd name="T19" fmla="*/ 0 60000 65536"/>
                <a:gd name="T20" fmla="*/ 0 60000 65536"/>
                <a:gd name="T21" fmla="*/ 0 w 162"/>
                <a:gd name="T22" fmla="*/ 0 h 119"/>
                <a:gd name="T23" fmla="*/ 162 w 16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119">
                  <a:moveTo>
                    <a:pt x="155" y="16"/>
                  </a:moveTo>
                  <a:lnTo>
                    <a:pt x="150" y="0"/>
                  </a:lnTo>
                  <a:lnTo>
                    <a:pt x="143" y="83"/>
                  </a:lnTo>
                  <a:lnTo>
                    <a:pt x="6" y="15"/>
                  </a:lnTo>
                  <a:lnTo>
                    <a:pt x="0" y="28"/>
                  </a:lnTo>
                  <a:lnTo>
                    <a:pt x="162" y="119"/>
                  </a:lnTo>
                  <a:lnTo>
                    <a:pt x="15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4" name="Freeform 175">
              <a:extLst>
                <a:ext uri="{FF2B5EF4-FFF2-40B4-BE49-F238E27FC236}">
                  <a16:creationId xmlns:a16="http://schemas.microsoft.com/office/drawing/2014/main" id="{061CE1E3-551B-F6CF-DF38-5A023A83B38B}"/>
                </a:ext>
              </a:extLst>
            </p:cNvPr>
            <p:cNvSpPr>
              <a:spLocks/>
            </p:cNvSpPr>
            <p:nvPr/>
          </p:nvSpPr>
          <p:spPr bwMode="auto">
            <a:xfrm>
              <a:off x="2053" y="1191"/>
              <a:ext cx="53" cy="93"/>
            </a:xfrm>
            <a:custGeom>
              <a:avLst/>
              <a:gdLst>
                <a:gd name="T0" fmla="*/ 43 w 53"/>
                <a:gd name="T1" fmla="*/ 56 h 93"/>
                <a:gd name="T2" fmla="*/ 37 w 53"/>
                <a:gd name="T3" fmla="*/ 54 h 93"/>
                <a:gd name="T4" fmla="*/ 31 w 53"/>
                <a:gd name="T5" fmla="*/ 47 h 93"/>
                <a:gd name="T6" fmla="*/ 27 w 53"/>
                <a:gd name="T7" fmla="*/ 40 h 93"/>
                <a:gd name="T8" fmla="*/ 27 w 53"/>
                <a:gd name="T9" fmla="*/ 35 h 93"/>
                <a:gd name="T10" fmla="*/ 30 w 53"/>
                <a:gd name="T11" fmla="*/ 29 h 93"/>
                <a:gd name="T12" fmla="*/ 32 w 53"/>
                <a:gd name="T13" fmla="*/ 22 h 93"/>
                <a:gd name="T14" fmla="*/ 33 w 53"/>
                <a:gd name="T15" fmla="*/ 15 h 93"/>
                <a:gd name="T16" fmla="*/ 31 w 53"/>
                <a:gd name="T17" fmla="*/ 7 h 93"/>
                <a:gd name="T18" fmla="*/ 29 w 53"/>
                <a:gd name="T19" fmla="*/ 3 h 93"/>
                <a:gd name="T20" fmla="*/ 27 w 53"/>
                <a:gd name="T21" fmla="*/ 1 h 93"/>
                <a:gd name="T22" fmla="*/ 24 w 53"/>
                <a:gd name="T23" fmla="*/ 0 h 93"/>
                <a:gd name="T24" fmla="*/ 23 w 53"/>
                <a:gd name="T25" fmla="*/ 0 h 93"/>
                <a:gd name="T26" fmla="*/ 17 w 53"/>
                <a:gd name="T27" fmla="*/ 18 h 93"/>
                <a:gd name="T28" fmla="*/ 3 w 53"/>
                <a:gd name="T29" fmla="*/ 36 h 93"/>
                <a:gd name="T30" fmla="*/ 0 w 53"/>
                <a:gd name="T31" fmla="*/ 63 h 93"/>
                <a:gd name="T32" fmla="*/ 5 w 53"/>
                <a:gd name="T33" fmla="*/ 78 h 93"/>
                <a:gd name="T34" fmla="*/ 14 w 53"/>
                <a:gd name="T35" fmla="*/ 88 h 93"/>
                <a:gd name="T36" fmla="*/ 27 w 53"/>
                <a:gd name="T37" fmla="*/ 93 h 93"/>
                <a:gd name="T38" fmla="*/ 38 w 53"/>
                <a:gd name="T39" fmla="*/ 93 h 93"/>
                <a:gd name="T40" fmla="*/ 48 w 53"/>
                <a:gd name="T41" fmla="*/ 88 h 93"/>
                <a:gd name="T42" fmla="*/ 53 w 53"/>
                <a:gd name="T43" fmla="*/ 80 h 93"/>
                <a:gd name="T44" fmla="*/ 52 w 53"/>
                <a:gd name="T45" fmla="*/ 69 h 93"/>
                <a:gd name="T46" fmla="*/ 43 w 53"/>
                <a:gd name="T47" fmla="*/ 56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93"/>
                <a:gd name="T74" fmla="*/ 53 w 53"/>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93">
                  <a:moveTo>
                    <a:pt x="43" y="56"/>
                  </a:moveTo>
                  <a:lnTo>
                    <a:pt x="37" y="54"/>
                  </a:lnTo>
                  <a:lnTo>
                    <a:pt x="31" y="47"/>
                  </a:lnTo>
                  <a:lnTo>
                    <a:pt x="27" y="40"/>
                  </a:lnTo>
                  <a:lnTo>
                    <a:pt x="27" y="35"/>
                  </a:lnTo>
                  <a:lnTo>
                    <a:pt x="30" y="29"/>
                  </a:lnTo>
                  <a:lnTo>
                    <a:pt x="32" y="22"/>
                  </a:lnTo>
                  <a:lnTo>
                    <a:pt x="33" y="15"/>
                  </a:lnTo>
                  <a:lnTo>
                    <a:pt x="31" y="7"/>
                  </a:lnTo>
                  <a:lnTo>
                    <a:pt x="29" y="3"/>
                  </a:lnTo>
                  <a:lnTo>
                    <a:pt x="27" y="1"/>
                  </a:lnTo>
                  <a:lnTo>
                    <a:pt x="24" y="0"/>
                  </a:lnTo>
                  <a:lnTo>
                    <a:pt x="23" y="0"/>
                  </a:lnTo>
                  <a:lnTo>
                    <a:pt x="17" y="18"/>
                  </a:lnTo>
                  <a:lnTo>
                    <a:pt x="3" y="36"/>
                  </a:lnTo>
                  <a:lnTo>
                    <a:pt x="0" y="63"/>
                  </a:lnTo>
                  <a:lnTo>
                    <a:pt x="5" y="78"/>
                  </a:lnTo>
                  <a:lnTo>
                    <a:pt x="14" y="88"/>
                  </a:lnTo>
                  <a:lnTo>
                    <a:pt x="27" y="93"/>
                  </a:lnTo>
                  <a:lnTo>
                    <a:pt x="38" y="93"/>
                  </a:lnTo>
                  <a:lnTo>
                    <a:pt x="48" y="88"/>
                  </a:lnTo>
                  <a:lnTo>
                    <a:pt x="53" y="80"/>
                  </a:lnTo>
                  <a:lnTo>
                    <a:pt x="52" y="69"/>
                  </a:lnTo>
                  <a:lnTo>
                    <a:pt x="43" y="5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5" name="Freeform 176">
              <a:extLst>
                <a:ext uri="{FF2B5EF4-FFF2-40B4-BE49-F238E27FC236}">
                  <a16:creationId xmlns:a16="http://schemas.microsoft.com/office/drawing/2014/main" id="{D1C480A7-4F1E-18A9-4784-384F91670FFF}"/>
                </a:ext>
              </a:extLst>
            </p:cNvPr>
            <p:cNvSpPr>
              <a:spLocks/>
            </p:cNvSpPr>
            <p:nvPr/>
          </p:nvSpPr>
          <p:spPr bwMode="auto">
            <a:xfrm>
              <a:off x="1974" y="1074"/>
              <a:ext cx="290" cy="334"/>
            </a:xfrm>
            <a:custGeom>
              <a:avLst/>
              <a:gdLst>
                <a:gd name="T0" fmla="*/ 43 w 290"/>
                <a:gd name="T1" fmla="*/ 0 h 334"/>
                <a:gd name="T2" fmla="*/ 0 w 290"/>
                <a:gd name="T3" fmla="*/ 37 h 334"/>
                <a:gd name="T4" fmla="*/ 116 w 290"/>
                <a:gd name="T5" fmla="*/ 165 h 334"/>
                <a:gd name="T6" fmla="*/ 244 w 290"/>
                <a:gd name="T7" fmla="*/ 334 h 334"/>
                <a:gd name="T8" fmla="*/ 290 w 290"/>
                <a:gd name="T9" fmla="*/ 297 h 334"/>
                <a:gd name="T10" fmla="*/ 147 w 290"/>
                <a:gd name="T11" fmla="*/ 139 h 334"/>
                <a:gd name="T12" fmla="*/ 43 w 290"/>
                <a:gd name="T13" fmla="*/ 0 h 334"/>
                <a:gd name="T14" fmla="*/ 0 60000 65536"/>
                <a:gd name="T15" fmla="*/ 0 60000 65536"/>
                <a:gd name="T16" fmla="*/ 0 60000 65536"/>
                <a:gd name="T17" fmla="*/ 0 60000 65536"/>
                <a:gd name="T18" fmla="*/ 0 60000 65536"/>
                <a:gd name="T19" fmla="*/ 0 60000 65536"/>
                <a:gd name="T20" fmla="*/ 0 60000 65536"/>
                <a:gd name="T21" fmla="*/ 0 w 290"/>
                <a:gd name="T22" fmla="*/ 0 h 334"/>
                <a:gd name="T23" fmla="*/ 290 w 290"/>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34">
                  <a:moveTo>
                    <a:pt x="43" y="0"/>
                  </a:moveTo>
                  <a:lnTo>
                    <a:pt x="0" y="37"/>
                  </a:lnTo>
                  <a:lnTo>
                    <a:pt x="116" y="165"/>
                  </a:lnTo>
                  <a:lnTo>
                    <a:pt x="244" y="334"/>
                  </a:lnTo>
                  <a:lnTo>
                    <a:pt x="290" y="297"/>
                  </a:lnTo>
                  <a:lnTo>
                    <a:pt x="147" y="139"/>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6" name="Freeform 177">
              <a:extLst>
                <a:ext uri="{FF2B5EF4-FFF2-40B4-BE49-F238E27FC236}">
                  <a16:creationId xmlns:a16="http://schemas.microsoft.com/office/drawing/2014/main" id="{CA2C3412-A496-BACA-4E89-4C27FDC76761}"/>
                </a:ext>
              </a:extLst>
            </p:cNvPr>
            <p:cNvSpPr>
              <a:spLocks/>
            </p:cNvSpPr>
            <p:nvPr/>
          </p:nvSpPr>
          <p:spPr bwMode="auto">
            <a:xfrm>
              <a:off x="2081" y="1203"/>
              <a:ext cx="44" cy="41"/>
            </a:xfrm>
            <a:custGeom>
              <a:avLst/>
              <a:gdLst>
                <a:gd name="T0" fmla="*/ 38 w 44"/>
                <a:gd name="T1" fmla="*/ 7 h 41"/>
                <a:gd name="T2" fmla="*/ 44 w 44"/>
                <a:gd name="T3" fmla="*/ 13 h 41"/>
                <a:gd name="T4" fmla="*/ 11 w 44"/>
                <a:gd name="T5" fmla="*/ 41 h 41"/>
                <a:gd name="T6" fmla="*/ 0 w 44"/>
                <a:gd name="T7" fmla="*/ 28 h 41"/>
                <a:gd name="T8" fmla="*/ 33 w 44"/>
                <a:gd name="T9" fmla="*/ 0 h 41"/>
                <a:gd name="T10" fmla="*/ 38 w 44"/>
                <a:gd name="T11" fmla="*/ 7 h 41"/>
                <a:gd name="T12" fmla="*/ 0 60000 65536"/>
                <a:gd name="T13" fmla="*/ 0 60000 65536"/>
                <a:gd name="T14" fmla="*/ 0 60000 65536"/>
                <a:gd name="T15" fmla="*/ 0 60000 65536"/>
                <a:gd name="T16" fmla="*/ 0 60000 65536"/>
                <a:gd name="T17" fmla="*/ 0 60000 65536"/>
                <a:gd name="T18" fmla="*/ 0 w 44"/>
                <a:gd name="T19" fmla="*/ 0 h 41"/>
                <a:gd name="T20" fmla="*/ 44 w 44"/>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4" h="41">
                  <a:moveTo>
                    <a:pt x="38" y="7"/>
                  </a:moveTo>
                  <a:lnTo>
                    <a:pt x="44" y="13"/>
                  </a:lnTo>
                  <a:lnTo>
                    <a:pt x="11" y="41"/>
                  </a:lnTo>
                  <a:lnTo>
                    <a:pt x="0" y="28"/>
                  </a:lnTo>
                  <a:lnTo>
                    <a:pt x="33" y="0"/>
                  </a:lnTo>
                  <a:lnTo>
                    <a:pt x="38"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7" name="Freeform 178">
              <a:extLst>
                <a:ext uri="{FF2B5EF4-FFF2-40B4-BE49-F238E27FC236}">
                  <a16:creationId xmlns:a16="http://schemas.microsoft.com/office/drawing/2014/main" id="{0ACA6F21-6BB0-1013-B928-00F7FF06253D}"/>
                </a:ext>
              </a:extLst>
            </p:cNvPr>
            <p:cNvSpPr>
              <a:spLocks/>
            </p:cNvSpPr>
            <p:nvPr/>
          </p:nvSpPr>
          <p:spPr bwMode="auto">
            <a:xfrm>
              <a:off x="2043" y="1180"/>
              <a:ext cx="119" cy="155"/>
            </a:xfrm>
            <a:custGeom>
              <a:avLst/>
              <a:gdLst>
                <a:gd name="T0" fmla="*/ 61 w 119"/>
                <a:gd name="T1" fmla="*/ 11 h 155"/>
                <a:gd name="T2" fmla="*/ 64 w 119"/>
                <a:gd name="T3" fmla="*/ 16 h 155"/>
                <a:gd name="T4" fmla="*/ 70 w 119"/>
                <a:gd name="T5" fmla="*/ 22 h 155"/>
                <a:gd name="T6" fmla="*/ 75 w 119"/>
                <a:gd name="T7" fmla="*/ 29 h 155"/>
                <a:gd name="T8" fmla="*/ 77 w 119"/>
                <a:gd name="T9" fmla="*/ 35 h 155"/>
                <a:gd name="T10" fmla="*/ 73 w 119"/>
                <a:gd name="T11" fmla="*/ 45 h 155"/>
                <a:gd name="T12" fmla="*/ 66 w 119"/>
                <a:gd name="T13" fmla="*/ 55 h 155"/>
                <a:gd name="T14" fmla="*/ 57 w 119"/>
                <a:gd name="T15" fmla="*/ 65 h 155"/>
                <a:gd name="T16" fmla="*/ 48 w 119"/>
                <a:gd name="T17" fmla="*/ 69 h 155"/>
                <a:gd name="T18" fmla="*/ 43 w 119"/>
                <a:gd name="T19" fmla="*/ 70 h 155"/>
                <a:gd name="T20" fmla="*/ 39 w 119"/>
                <a:gd name="T21" fmla="*/ 71 h 155"/>
                <a:gd name="T22" fmla="*/ 34 w 119"/>
                <a:gd name="T23" fmla="*/ 71 h 155"/>
                <a:gd name="T24" fmla="*/ 30 w 119"/>
                <a:gd name="T25" fmla="*/ 71 h 155"/>
                <a:gd name="T26" fmla="*/ 24 w 119"/>
                <a:gd name="T27" fmla="*/ 71 h 155"/>
                <a:gd name="T28" fmla="*/ 20 w 119"/>
                <a:gd name="T29" fmla="*/ 71 h 155"/>
                <a:gd name="T30" fmla="*/ 14 w 119"/>
                <a:gd name="T31" fmla="*/ 71 h 155"/>
                <a:gd name="T32" fmla="*/ 10 w 119"/>
                <a:gd name="T33" fmla="*/ 70 h 155"/>
                <a:gd name="T34" fmla="*/ 10 w 119"/>
                <a:gd name="T35" fmla="*/ 71 h 155"/>
                <a:gd name="T36" fmla="*/ 9 w 119"/>
                <a:gd name="T37" fmla="*/ 75 h 155"/>
                <a:gd name="T38" fmla="*/ 9 w 119"/>
                <a:gd name="T39" fmla="*/ 85 h 155"/>
                <a:gd name="T40" fmla="*/ 9 w 119"/>
                <a:gd name="T41" fmla="*/ 96 h 155"/>
                <a:gd name="T42" fmla="*/ 12 w 119"/>
                <a:gd name="T43" fmla="*/ 108 h 155"/>
                <a:gd name="T44" fmla="*/ 0 w 119"/>
                <a:gd name="T45" fmla="*/ 134 h 155"/>
                <a:gd name="T46" fmla="*/ 42 w 119"/>
                <a:gd name="T47" fmla="*/ 155 h 155"/>
                <a:gd name="T48" fmla="*/ 59 w 119"/>
                <a:gd name="T49" fmla="*/ 122 h 155"/>
                <a:gd name="T50" fmla="*/ 64 w 119"/>
                <a:gd name="T51" fmla="*/ 122 h 155"/>
                <a:gd name="T52" fmla="*/ 70 w 119"/>
                <a:gd name="T53" fmla="*/ 120 h 155"/>
                <a:gd name="T54" fmla="*/ 76 w 119"/>
                <a:gd name="T55" fmla="*/ 119 h 155"/>
                <a:gd name="T56" fmla="*/ 80 w 119"/>
                <a:gd name="T57" fmla="*/ 118 h 155"/>
                <a:gd name="T58" fmla="*/ 86 w 119"/>
                <a:gd name="T59" fmla="*/ 116 h 155"/>
                <a:gd name="T60" fmla="*/ 90 w 119"/>
                <a:gd name="T61" fmla="*/ 114 h 155"/>
                <a:gd name="T62" fmla="*/ 94 w 119"/>
                <a:gd name="T63" fmla="*/ 112 h 155"/>
                <a:gd name="T64" fmla="*/ 97 w 119"/>
                <a:gd name="T65" fmla="*/ 108 h 155"/>
                <a:gd name="T66" fmla="*/ 100 w 119"/>
                <a:gd name="T67" fmla="*/ 105 h 155"/>
                <a:gd name="T68" fmla="*/ 102 w 119"/>
                <a:gd name="T69" fmla="*/ 101 h 155"/>
                <a:gd name="T70" fmla="*/ 106 w 119"/>
                <a:gd name="T71" fmla="*/ 98 h 155"/>
                <a:gd name="T72" fmla="*/ 108 w 119"/>
                <a:gd name="T73" fmla="*/ 94 h 155"/>
                <a:gd name="T74" fmla="*/ 108 w 119"/>
                <a:gd name="T75" fmla="*/ 95 h 155"/>
                <a:gd name="T76" fmla="*/ 118 w 119"/>
                <a:gd name="T77" fmla="*/ 77 h 155"/>
                <a:gd name="T78" fmla="*/ 119 w 119"/>
                <a:gd name="T79" fmla="*/ 66 h 155"/>
                <a:gd name="T80" fmla="*/ 119 w 119"/>
                <a:gd name="T81" fmla="*/ 58 h 155"/>
                <a:gd name="T82" fmla="*/ 118 w 119"/>
                <a:gd name="T83" fmla="*/ 50 h 155"/>
                <a:gd name="T84" fmla="*/ 115 w 119"/>
                <a:gd name="T85" fmla="*/ 43 h 155"/>
                <a:gd name="T86" fmla="*/ 114 w 119"/>
                <a:gd name="T87" fmla="*/ 41 h 155"/>
                <a:gd name="T88" fmla="*/ 105 w 119"/>
                <a:gd name="T89" fmla="*/ 27 h 155"/>
                <a:gd name="T90" fmla="*/ 87 w 119"/>
                <a:gd name="T91" fmla="*/ 1 h 155"/>
                <a:gd name="T92" fmla="*/ 75 w 119"/>
                <a:gd name="T93" fmla="*/ 0 h 155"/>
                <a:gd name="T94" fmla="*/ 72 w 119"/>
                <a:gd name="T95" fmla="*/ 1 h 155"/>
                <a:gd name="T96" fmla="*/ 67 w 119"/>
                <a:gd name="T97" fmla="*/ 2 h 155"/>
                <a:gd name="T98" fmla="*/ 62 w 119"/>
                <a:gd name="T99" fmla="*/ 5 h 155"/>
                <a:gd name="T100" fmla="*/ 61 w 119"/>
                <a:gd name="T101" fmla="*/ 11 h 1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155"/>
                <a:gd name="T155" fmla="*/ 119 w 119"/>
                <a:gd name="T156" fmla="*/ 155 h 1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155">
                  <a:moveTo>
                    <a:pt x="61" y="11"/>
                  </a:moveTo>
                  <a:lnTo>
                    <a:pt x="64" y="16"/>
                  </a:lnTo>
                  <a:lnTo>
                    <a:pt x="70" y="22"/>
                  </a:lnTo>
                  <a:lnTo>
                    <a:pt x="75" y="29"/>
                  </a:lnTo>
                  <a:lnTo>
                    <a:pt x="77" y="35"/>
                  </a:lnTo>
                  <a:lnTo>
                    <a:pt x="73" y="45"/>
                  </a:lnTo>
                  <a:lnTo>
                    <a:pt x="66" y="55"/>
                  </a:lnTo>
                  <a:lnTo>
                    <a:pt x="57" y="65"/>
                  </a:lnTo>
                  <a:lnTo>
                    <a:pt x="48" y="69"/>
                  </a:lnTo>
                  <a:lnTo>
                    <a:pt x="43" y="70"/>
                  </a:lnTo>
                  <a:lnTo>
                    <a:pt x="39" y="71"/>
                  </a:lnTo>
                  <a:lnTo>
                    <a:pt x="34" y="71"/>
                  </a:lnTo>
                  <a:lnTo>
                    <a:pt x="30" y="71"/>
                  </a:lnTo>
                  <a:lnTo>
                    <a:pt x="24" y="71"/>
                  </a:lnTo>
                  <a:lnTo>
                    <a:pt x="20" y="71"/>
                  </a:lnTo>
                  <a:lnTo>
                    <a:pt x="14" y="71"/>
                  </a:lnTo>
                  <a:lnTo>
                    <a:pt x="10" y="70"/>
                  </a:lnTo>
                  <a:lnTo>
                    <a:pt x="10" y="71"/>
                  </a:lnTo>
                  <a:lnTo>
                    <a:pt x="9" y="75"/>
                  </a:lnTo>
                  <a:lnTo>
                    <a:pt x="9" y="85"/>
                  </a:lnTo>
                  <a:lnTo>
                    <a:pt x="9" y="96"/>
                  </a:lnTo>
                  <a:lnTo>
                    <a:pt x="12" y="108"/>
                  </a:lnTo>
                  <a:lnTo>
                    <a:pt x="0" y="134"/>
                  </a:lnTo>
                  <a:lnTo>
                    <a:pt x="42" y="155"/>
                  </a:lnTo>
                  <a:lnTo>
                    <a:pt x="59" y="122"/>
                  </a:lnTo>
                  <a:lnTo>
                    <a:pt x="64" y="122"/>
                  </a:lnTo>
                  <a:lnTo>
                    <a:pt x="70" y="120"/>
                  </a:lnTo>
                  <a:lnTo>
                    <a:pt x="76" y="119"/>
                  </a:lnTo>
                  <a:lnTo>
                    <a:pt x="80" y="118"/>
                  </a:lnTo>
                  <a:lnTo>
                    <a:pt x="86" y="116"/>
                  </a:lnTo>
                  <a:lnTo>
                    <a:pt x="90" y="114"/>
                  </a:lnTo>
                  <a:lnTo>
                    <a:pt x="94" y="112"/>
                  </a:lnTo>
                  <a:lnTo>
                    <a:pt x="97" y="108"/>
                  </a:lnTo>
                  <a:lnTo>
                    <a:pt x="100" y="105"/>
                  </a:lnTo>
                  <a:lnTo>
                    <a:pt x="102" y="101"/>
                  </a:lnTo>
                  <a:lnTo>
                    <a:pt x="106" y="98"/>
                  </a:lnTo>
                  <a:lnTo>
                    <a:pt x="108" y="94"/>
                  </a:lnTo>
                  <a:lnTo>
                    <a:pt x="108" y="95"/>
                  </a:lnTo>
                  <a:lnTo>
                    <a:pt x="118" y="77"/>
                  </a:lnTo>
                  <a:lnTo>
                    <a:pt x="119" y="66"/>
                  </a:lnTo>
                  <a:lnTo>
                    <a:pt x="119" y="58"/>
                  </a:lnTo>
                  <a:lnTo>
                    <a:pt x="118" y="50"/>
                  </a:lnTo>
                  <a:lnTo>
                    <a:pt x="115" y="43"/>
                  </a:lnTo>
                  <a:lnTo>
                    <a:pt x="114" y="41"/>
                  </a:lnTo>
                  <a:lnTo>
                    <a:pt x="105" y="27"/>
                  </a:lnTo>
                  <a:lnTo>
                    <a:pt x="87" y="1"/>
                  </a:lnTo>
                  <a:lnTo>
                    <a:pt x="75" y="0"/>
                  </a:lnTo>
                  <a:lnTo>
                    <a:pt x="72" y="1"/>
                  </a:lnTo>
                  <a:lnTo>
                    <a:pt x="67" y="2"/>
                  </a:lnTo>
                  <a:lnTo>
                    <a:pt x="62" y="5"/>
                  </a:lnTo>
                  <a:lnTo>
                    <a:pt x="61" y="1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8" name="Freeform 179">
              <a:extLst>
                <a:ext uri="{FF2B5EF4-FFF2-40B4-BE49-F238E27FC236}">
                  <a16:creationId xmlns:a16="http://schemas.microsoft.com/office/drawing/2014/main" id="{8BF93C68-3410-4951-0496-1F781F618C72}"/>
                </a:ext>
              </a:extLst>
            </p:cNvPr>
            <p:cNvSpPr>
              <a:spLocks/>
            </p:cNvSpPr>
            <p:nvPr/>
          </p:nvSpPr>
          <p:spPr bwMode="auto">
            <a:xfrm>
              <a:off x="2006" y="1298"/>
              <a:ext cx="95" cy="94"/>
            </a:xfrm>
            <a:custGeom>
              <a:avLst/>
              <a:gdLst>
                <a:gd name="T0" fmla="*/ 29 w 95"/>
                <a:gd name="T1" fmla="*/ 0 h 94"/>
                <a:gd name="T2" fmla="*/ 0 w 95"/>
                <a:gd name="T3" fmla="*/ 37 h 94"/>
                <a:gd name="T4" fmla="*/ 52 w 95"/>
                <a:gd name="T5" fmla="*/ 94 h 94"/>
                <a:gd name="T6" fmla="*/ 95 w 95"/>
                <a:gd name="T7" fmla="*/ 39 h 94"/>
                <a:gd name="T8" fmla="*/ 29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29" y="0"/>
                  </a:moveTo>
                  <a:lnTo>
                    <a:pt x="0" y="37"/>
                  </a:lnTo>
                  <a:lnTo>
                    <a:pt x="52" y="94"/>
                  </a:lnTo>
                  <a:lnTo>
                    <a:pt x="95" y="39"/>
                  </a:lnTo>
                  <a:lnTo>
                    <a:pt x="2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79" name="Freeform 180">
              <a:extLst>
                <a:ext uri="{FF2B5EF4-FFF2-40B4-BE49-F238E27FC236}">
                  <a16:creationId xmlns:a16="http://schemas.microsoft.com/office/drawing/2014/main" id="{4C463693-A66C-294F-0314-050531F30E3D}"/>
                </a:ext>
              </a:extLst>
            </p:cNvPr>
            <p:cNvSpPr>
              <a:spLocks/>
            </p:cNvSpPr>
            <p:nvPr/>
          </p:nvSpPr>
          <p:spPr bwMode="auto">
            <a:xfrm>
              <a:off x="2065" y="1343"/>
              <a:ext cx="12" cy="12"/>
            </a:xfrm>
            <a:custGeom>
              <a:avLst/>
              <a:gdLst>
                <a:gd name="T0" fmla="*/ 2 w 12"/>
                <a:gd name="T1" fmla="*/ 11 h 12"/>
                <a:gd name="T2" fmla="*/ 5 w 12"/>
                <a:gd name="T3" fmla="*/ 12 h 12"/>
                <a:gd name="T4" fmla="*/ 7 w 12"/>
                <a:gd name="T5" fmla="*/ 12 h 12"/>
                <a:gd name="T6" fmla="*/ 9 w 12"/>
                <a:gd name="T7" fmla="*/ 12 h 12"/>
                <a:gd name="T8" fmla="*/ 11 w 12"/>
                <a:gd name="T9" fmla="*/ 10 h 12"/>
                <a:gd name="T10" fmla="*/ 12 w 12"/>
                <a:gd name="T11" fmla="*/ 8 h 12"/>
                <a:gd name="T12" fmla="*/ 12 w 12"/>
                <a:gd name="T13" fmla="*/ 5 h 12"/>
                <a:gd name="T14" fmla="*/ 12 w 12"/>
                <a:gd name="T15" fmla="*/ 3 h 12"/>
                <a:gd name="T16" fmla="*/ 10 w 12"/>
                <a:gd name="T17" fmla="*/ 1 h 12"/>
                <a:gd name="T18" fmla="*/ 8 w 12"/>
                <a:gd name="T19" fmla="*/ 0 h 12"/>
                <a:gd name="T20" fmla="*/ 6 w 12"/>
                <a:gd name="T21" fmla="*/ 0 h 12"/>
                <a:gd name="T22" fmla="*/ 3 w 12"/>
                <a:gd name="T23" fmla="*/ 0 h 12"/>
                <a:gd name="T24" fmla="*/ 1 w 12"/>
                <a:gd name="T25" fmla="*/ 2 h 12"/>
                <a:gd name="T26" fmla="*/ 0 w 12"/>
                <a:gd name="T27" fmla="*/ 4 h 12"/>
                <a:gd name="T28" fmla="*/ 0 w 12"/>
                <a:gd name="T29" fmla="*/ 7 h 12"/>
                <a:gd name="T30" fmla="*/ 0 w 12"/>
                <a:gd name="T31" fmla="*/ 9 h 12"/>
                <a:gd name="T32" fmla="*/ 2 w 12"/>
                <a:gd name="T33" fmla="*/ 1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2" y="11"/>
                  </a:moveTo>
                  <a:lnTo>
                    <a:pt x="5" y="12"/>
                  </a:lnTo>
                  <a:lnTo>
                    <a:pt x="7" y="12"/>
                  </a:lnTo>
                  <a:lnTo>
                    <a:pt x="9" y="12"/>
                  </a:lnTo>
                  <a:lnTo>
                    <a:pt x="11" y="10"/>
                  </a:lnTo>
                  <a:lnTo>
                    <a:pt x="12" y="8"/>
                  </a:lnTo>
                  <a:lnTo>
                    <a:pt x="12" y="5"/>
                  </a:lnTo>
                  <a:lnTo>
                    <a:pt x="12" y="3"/>
                  </a:lnTo>
                  <a:lnTo>
                    <a:pt x="10" y="1"/>
                  </a:lnTo>
                  <a:lnTo>
                    <a:pt x="8" y="0"/>
                  </a:lnTo>
                  <a:lnTo>
                    <a:pt x="6" y="0"/>
                  </a:lnTo>
                  <a:lnTo>
                    <a:pt x="3" y="0"/>
                  </a:lnTo>
                  <a:lnTo>
                    <a:pt x="1" y="2"/>
                  </a:lnTo>
                  <a:lnTo>
                    <a:pt x="0" y="4"/>
                  </a:lnTo>
                  <a:lnTo>
                    <a:pt x="0" y="7"/>
                  </a:lnTo>
                  <a:lnTo>
                    <a:pt x="0" y="9"/>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0" name="Freeform 181">
              <a:extLst>
                <a:ext uri="{FF2B5EF4-FFF2-40B4-BE49-F238E27FC236}">
                  <a16:creationId xmlns:a16="http://schemas.microsoft.com/office/drawing/2014/main" id="{650E1613-1F1E-A9F9-2890-34C0A2572029}"/>
                </a:ext>
              </a:extLst>
            </p:cNvPr>
            <p:cNvSpPr>
              <a:spLocks/>
            </p:cNvSpPr>
            <p:nvPr/>
          </p:nvSpPr>
          <p:spPr bwMode="auto">
            <a:xfrm>
              <a:off x="1878" y="1325"/>
              <a:ext cx="204" cy="333"/>
            </a:xfrm>
            <a:custGeom>
              <a:avLst/>
              <a:gdLst>
                <a:gd name="T0" fmla="*/ 133 w 204"/>
                <a:gd name="T1" fmla="*/ 0 h 333"/>
                <a:gd name="T2" fmla="*/ 2 w 204"/>
                <a:gd name="T3" fmla="*/ 152 h 333"/>
                <a:gd name="T4" fmla="*/ 0 w 204"/>
                <a:gd name="T5" fmla="*/ 174 h 333"/>
                <a:gd name="T6" fmla="*/ 0 w 204"/>
                <a:gd name="T7" fmla="*/ 196 h 333"/>
                <a:gd name="T8" fmla="*/ 0 w 204"/>
                <a:gd name="T9" fmla="*/ 220 h 333"/>
                <a:gd name="T10" fmla="*/ 3 w 204"/>
                <a:gd name="T11" fmla="*/ 242 h 333"/>
                <a:gd name="T12" fmla="*/ 6 w 204"/>
                <a:gd name="T13" fmla="*/ 266 h 333"/>
                <a:gd name="T14" fmla="*/ 12 w 204"/>
                <a:gd name="T15" fmla="*/ 288 h 333"/>
                <a:gd name="T16" fmla="*/ 20 w 204"/>
                <a:gd name="T17" fmla="*/ 311 h 333"/>
                <a:gd name="T18" fmla="*/ 30 w 204"/>
                <a:gd name="T19" fmla="*/ 333 h 333"/>
                <a:gd name="T20" fmla="*/ 204 w 204"/>
                <a:gd name="T21" fmla="*/ 50 h 333"/>
                <a:gd name="T22" fmla="*/ 133 w 204"/>
                <a:gd name="T23" fmla="*/ 0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333"/>
                <a:gd name="T38" fmla="*/ 204 w 204"/>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333">
                  <a:moveTo>
                    <a:pt x="133" y="0"/>
                  </a:moveTo>
                  <a:lnTo>
                    <a:pt x="2" y="152"/>
                  </a:lnTo>
                  <a:lnTo>
                    <a:pt x="0" y="174"/>
                  </a:lnTo>
                  <a:lnTo>
                    <a:pt x="0" y="196"/>
                  </a:lnTo>
                  <a:lnTo>
                    <a:pt x="0" y="220"/>
                  </a:lnTo>
                  <a:lnTo>
                    <a:pt x="3" y="242"/>
                  </a:lnTo>
                  <a:lnTo>
                    <a:pt x="6" y="266"/>
                  </a:lnTo>
                  <a:lnTo>
                    <a:pt x="12" y="288"/>
                  </a:lnTo>
                  <a:lnTo>
                    <a:pt x="20" y="311"/>
                  </a:lnTo>
                  <a:lnTo>
                    <a:pt x="30" y="333"/>
                  </a:lnTo>
                  <a:lnTo>
                    <a:pt x="204" y="50"/>
                  </a:lnTo>
                  <a:lnTo>
                    <a:pt x="13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1" name="Freeform 182">
              <a:extLst>
                <a:ext uri="{FF2B5EF4-FFF2-40B4-BE49-F238E27FC236}">
                  <a16:creationId xmlns:a16="http://schemas.microsoft.com/office/drawing/2014/main" id="{728BF5A7-42A4-0CE8-7210-0BECA0E74A26}"/>
                </a:ext>
              </a:extLst>
            </p:cNvPr>
            <p:cNvSpPr>
              <a:spLocks/>
            </p:cNvSpPr>
            <p:nvPr/>
          </p:nvSpPr>
          <p:spPr bwMode="auto">
            <a:xfrm>
              <a:off x="1787" y="1052"/>
              <a:ext cx="175" cy="232"/>
            </a:xfrm>
            <a:custGeom>
              <a:avLst/>
              <a:gdLst>
                <a:gd name="T0" fmla="*/ 152 w 175"/>
                <a:gd name="T1" fmla="*/ 163 h 232"/>
                <a:gd name="T2" fmla="*/ 155 w 175"/>
                <a:gd name="T3" fmla="*/ 159 h 232"/>
                <a:gd name="T4" fmla="*/ 161 w 175"/>
                <a:gd name="T5" fmla="*/ 154 h 232"/>
                <a:gd name="T6" fmla="*/ 165 w 175"/>
                <a:gd name="T7" fmla="*/ 142 h 232"/>
                <a:gd name="T8" fmla="*/ 164 w 175"/>
                <a:gd name="T9" fmla="*/ 125 h 232"/>
                <a:gd name="T10" fmla="*/ 163 w 175"/>
                <a:gd name="T11" fmla="*/ 106 h 232"/>
                <a:gd name="T12" fmla="*/ 168 w 175"/>
                <a:gd name="T13" fmla="*/ 93 h 232"/>
                <a:gd name="T14" fmla="*/ 173 w 175"/>
                <a:gd name="T15" fmla="*/ 87 h 232"/>
                <a:gd name="T16" fmla="*/ 175 w 175"/>
                <a:gd name="T17" fmla="*/ 84 h 232"/>
                <a:gd name="T18" fmla="*/ 175 w 175"/>
                <a:gd name="T19" fmla="*/ 82 h 232"/>
                <a:gd name="T20" fmla="*/ 175 w 175"/>
                <a:gd name="T21" fmla="*/ 75 h 232"/>
                <a:gd name="T22" fmla="*/ 172 w 175"/>
                <a:gd name="T23" fmla="*/ 65 h 232"/>
                <a:gd name="T24" fmla="*/ 164 w 175"/>
                <a:gd name="T25" fmla="*/ 51 h 232"/>
                <a:gd name="T26" fmla="*/ 159 w 175"/>
                <a:gd name="T27" fmla="*/ 43 h 232"/>
                <a:gd name="T28" fmla="*/ 152 w 175"/>
                <a:gd name="T29" fmla="*/ 35 h 232"/>
                <a:gd name="T30" fmla="*/ 143 w 175"/>
                <a:gd name="T31" fmla="*/ 26 h 232"/>
                <a:gd name="T32" fmla="*/ 134 w 175"/>
                <a:gd name="T33" fmla="*/ 19 h 232"/>
                <a:gd name="T34" fmla="*/ 123 w 175"/>
                <a:gd name="T35" fmla="*/ 11 h 232"/>
                <a:gd name="T36" fmla="*/ 110 w 175"/>
                <a:gd name="T37" fmla="*/ 5 h 232"/>
                <a:gd name="T38" fmla="*/ 96 w 175"/>
                <a:gd name="T39" fmla="*/ 1 h 232"/>
                <a:gd name="T40" fmla="*/ 81 w 175"/>
                <a:gd name="T41" fmla="*/ 0 h 232"/>
                <a:gd name="T42" fmla="*/ 69 w 175"/>
                <a:gd name="T43" fmla="*/ 0 h 232"/>
                <a:gd name="T44" fmla="*/ 57 w 175"/>
                <a:gd name="T45" fmla="*/ 2 h 232"/>
                <a:gd name="T46" fmla="*/ 46 w 175"/>
                <a:gd name="T47" fmla="*/ 6 h 232"/>
                <a:gd name="T48" fmla="*/ 34 w 175"/>
                <a:gd name="T49" fmla="*/ 12 h 232"/>
                <a:gd name="T50" fmla="*/ 24 w 175"/>
                <a:gd name="T51" fmla="*/ 21 h 232"/>
                <a:gd name="T52" fmla="*/ 15 w 175"/>
                <a:gd name="T53" fmla="*/ 33 h 232"/>
                <a:gd name="T54" fmla="*/ 6 w 175"/>
                <a:gd name="T55" fmla="*/ 50 h 232"/>
                <a:gd name="T56" fmla="*/ 0 w 175"/>
                <a:gd name="T57" fmla="*/ 70 h 232"/>
                <a:gd name="T58" fmla="*/ 6 w 175"/>
                <a:gd name="T59" fmla="*/ 113 h 232"/>
                <a:gd name="T60" fmla="*/ 11 w 175"/>
                <a:gd name="T61" fmla="*/ 141 h 232"/>
                <a:gd name="T62" fmla="*/ 18 w 175"/>
                <a:gd name="T63" fmla="*/ 163 h 232"/>
                <a:gd name="T64" fmla="*/ 25 w 175"/>
                <a:gd name="T65" fmla="*/ 189 h 232"/>
                <a:gd name="T66" fmla="*/ 28 w 175"/>
                <a:gd name="T67" fmla="*/ 196 h 232"/>
                <a:gd name="T68" fmla="*/ 37 w 175"/>
                <a:gd name="T69" fmla="*/ 204 h 232"/>
                <a:gd name="T70" fmla="*/ 48 w 175"/>
                <a:gd name="T71" fmla="*/ 212 h 232"/>
                <a:gd name="T72" fmla="*/ 63 w 175"/>
                <a:gd name="T73" fmla="*/ 219 h 232"/>
                <a:gd name="T74" fmla="*/ 78 w 175"/>
                <a:gd name="T75" fmla="*/ 226 h 232"/>
                <a:gd name="T76" fmla="*/ 95 w 175"/>
                <a:gd name="T77" fmla="*/ 231 h 232"/>
                <a:gd name="T78" fmla="*/ 111 w 175"/>
                <a:gd name="T79" fmla="*/ 232 h 232"/>
                <a:gd name="T80" fmla="*/ 126 w 175"/>
                <a:gd name="T81" fmla="*/ 229 h 232"/>
                <a:gd name="T82" fmla="*/ 133 w 175"/>
                <a:gd name="T83" fmla="*/ 223 h 232"/>
                <a:gd name="T84" fmla="*/ 136 w 175"/>
                <a:gd name="T85" fmla="*/ 209 h 232"/>
                <a:gd name="T86" fmla="*/ 141 w 175"/>
                <a:gd name="T87" fmla="*/ 189 h 232"/>
                <a:gd name="T88" fmla="*/ 152 w 175"/>
                <a:gd name="T89" fmla="*/ 163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232"/>
                <a:gd name="T137" fmla="*/ 175 w 175"/>
                <a:gd name="T138" fmla="*/ 232 h 2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232">
                  <a:moveTo>
                    <a:pt x="152" y="163"/>
                  </a:moveTo>
                  <a:lnTo>
                    <a:pt x="155" y="159"/>
                  </a:lnTo>
                  <a:lnTo>
                    <a:pt x="161" y="154"/>
                  </a:lnTo>
                  <a:lnTo>
                    <a:pt x="165" y="142"/>
                  </a:lnTo>
                  <a:lnTo>
                    <a:pt x="164" y="125"/>
                  </a:lnTo>
                  <a:lnTo>
                    <a:pt x="163" y="106"/>
                  </a:lnTo>
                  <a:lnTo>
                    <a:pt x="168" y="93"/>
                  </a:lnTo>
                  <a:lnTo>
                    <a:pt x="173" y="87"/>
                  </a:lnTo>
                  <a:lnTo>
                    <a:pt x="175" y="84"/>
                  </a:lnTo>
                  <a:lnTo>
                    <a:pt x="175" y="82"/>
                  </a:lnTo>
                  <a:lnTo>
                    <a:pt x="175" y="75"/>
                  </a:lnTo>
                  <a:lnTo>
                    <a:pt x="172" y="65"/>
                  </a:lnTo>
                  <a:lnTo>
                    <a:pt x="164" y="51"/>
                  </a:lnTo>
                  <a:lnTo>
                    <a:pt x="159" y="43"/>
                  </a:lnTo>
                  <a:lnTo>
                    <a:pt x="152" y="35"/>
                  </a:lnTo>
                  <a:lnTo>
                    <a:pt x="143" y="26"/>
                  </a:lnTo>
                  <a:lnTo>
                    <a:pt x="134" y="19"/>
                  </a:lnTo>
                  <a:lnTo>
                    <a:pt x="123" y="11"/>
                  </a:lnTo>
                  <a:lnTo>
                    <a:pt x="110" y="5"/>
                  </a:lnTo>
                  <a:lnTo>
                    <a:pt x="96" y="1"/>
                  </a:lnTo>
                  <a:lnTo>
                    <a:pt x="81" y="0"/>
                  </a:lnTo>
                  <a:lnTo>
                    <a:pt x="69" y="0"/>
                  </a:lnTo>
                  <a:lnTo>
                    <a:pt x="57" y="2"/>
                  </a:lnTo>
                  <a:lnTo>
                    <a:pt x="46" y="6"/>
                  </a:lnTo>
                  <a:lnTo>
                    <a:pt x="34" y="12"/>
                  </a:lnTo>
                  <a:lnTo>
                    <a:pt x="24" y="21"/>
                  </a:lnTo>
                  <a:lnTo>
                    <a:pt x="15" y="33"/>
                  </a:lnTo>
                  <a:lnTo>
                    <a:pt x="6" y="50"/>
                  </a:lnTo>
                  <a:lnTo>
                    <a:pt x="0" y="70"/>
                  </a:lnTo>
                  <a:lnTo>
                    <a:pt x="6" y="113"/>
                  </a:lnTo>
                  <a:lnTo>
                    <a:pt x="11" y="141"/>
                  </a:lnTo>
                  <a:lnTo>
                    <a:pt x="18" y="163"/>
                  </a:lnTo>
                  <a:lnTo>
                    <a:pt x="25" y="189"/>
                  </a:lnTo>
                  <a:lnTo>
                    <a:pt x="28" y="196"/>
                  </a:lnTo>
                  <a:lnTo>
                    <a:pt x="37" y="204"/>
                  </a:lnTo>
                  <a:lnTo>
                    <a:pt x="48" y="212"/>
                  </a:lnTo>
                  <a:lnTo>
                    <a:pt x="63" y="219"/>
                  </a:lnTo>
                  <a:lnTo>
                    <a:pt x="78" y="226"/>
                  </a:lnTo>
                  <a:lnTo>
                    <a:pt x="95" y="231"/>
                  </a:lnTo>
                  <a:lnTo>
                    <a:pt x="111" y="232"/>
                  </a:lnTo>
                  <a:lnTo>
                    <a:pt x="126" y="229"/>
                  </a:lnTo>
                  <a:lnTo>
                    <a:pt x="133" y="223"/>
                  </a:lnTo>
                  <a:lnTo>
                    <a:pt x="136" y="209"/>
                  </a:lnTo>
                  <a:lnTo>
                    <a:pt x="141" y="189"/>
                  </a:lnTo>
                  <a:lnTo>
                    <a:pt x="152" y="1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2" name="Freeform 183">
              <a:extLst>
                <a:ext uri="{FF2B5EF4-FFF2-40B4-BE49-F238E27FC236}">
                  <a16:creationId xmlns:a16="http://schemas.microsoft.com/office/drawing/2014/main" id="{7D5E5A57-BF40-AA49-D010-FE7DEFB5259C}"/>
                </a:ext>
              </a:extLst>
            </p:cNvPr>
            <p:cNvSpPr>
              <a:spLocks/>
            </p:cNvSpPr>
            <p:nvPr/>
          </p:nvSpPr>
          <p:spPr bwMode="auto">
            <a:xfrm>
              <a:off x="1850" y="1124"/>
              <a:ext cx="61" cy="41"/>
            </a:xfrm>
            <a:custGeom>
              <a:avLst/>
              <a:gdLst>
                <a:gd name="T0" fmla="*/ 34 w 61"/>
                <a:gd name="T1" fmla="*/ 41 h 41"/>
                <a:gd name="T2" fmla="*/ 44 w 61"/>
                <a:gd name="T3" fmla="*/ 41 h 41"/>
                <a:gd name="T4" fmla="*/ 51 w 61"/>
                <a:gd name="T5" fmla="*/ 40 h 41"/>
                <a:gd name="T6" fmla="*/ 54 w 61"/>
                <a:gd name="T7" fmla="*/ 39 h 41"/>
                <a:gd name="T8" fmla="*/ 55 w 61"/>
                <a:gd name="T9" fmla="*/ 38 h 41"/>
                <a:gd name="T10" fmla="*/ 57 w 61"/>
                <a:gd name="T11" fmla="*/ 34 h 41"/>
                <a:gd name="T12" fmla="*/ 59 w 61"/>
                <a:gd name="T13" fmla="*/ 24 h 41"/>
                <a:gd name="T14" fmla="*/ 61 w 61"/>
                <a:gd name="T15" fmla="*/ 13 h 41"/>
                <a:gd name="T16" fmla="*/ 60 w 61"/>
                <a:gd name="T17" fmla="*/ 8 h 41"/>
                <a:gd name="T18" fmla="*/ 51 w 61"/>
                <a:gd name="T19" fmla="*/ 3 h 41"/>
                <a:gd name="T20" fmla="*/ 42 w 61"/>
                <a:gd name="T21" fmla="*/ 1 h 41"/>
                <a:gd name="T22" fmla="*/ 32 w 61"/>
                <a:gd name="T23" fmla="*/ 0 h 41"/>
                <a:gd name="T24" fmla="*/ 24 w 61"/>
                <a:gd name="T25" fmla="*/ 1 h 41"/>
                <a:gd name="T26" fmla="*/ 15 w 61"/>
                <a:gd name="T27" fmla="*/ 2 h 41"/>
                <a:gd name="T28" fmla="*/ 9 w 61"/>
                <a:gd name="T29" fmla="*/ 6 h 41"/>
                <a:gd name="T30" fmla="*/ 4 w 61"/>
                <a:gd name="T31" fmla="*/ 8 h 41"/>
                <a:gd name="T32" fmla="*/ 1 w 61"/>
                <a:gd name="T33" fmla="*/ 10 h 41"/>
                <a:gd name="T34" fmla="*/ 0 w 61"/>
                <a:gd name="T35" fmla="*/ 16 h 41"/>
                <a:gd name="T36" fmla="*/ 3 w 61"/>
                <a:gd name="T37" fmla="*/ 22 h 41"/>
                <a:gd name="T38" fmla="*/ 6 w 61"/>
                <a:gd name="T39" fmla="*/ 29 h 41"/>
                <a:gd name="T40" fmla="*/ 7 w 61"/>
                <a:gd name="T41" fmla="*/ 31 h 41"/>
                <a:gd name="T42" fmla="*/ 9 w 61"/>
                <a:gd name="T43" fmla="*/ 32 h 41"/>
                <a:gd name="T44" fmla="*/ 14 w 61"/>
                <a:gd name="T45" fmla="*/ 36 h 41"/>
                <a:gd name="T46" fmla="*/ 22 w 61"/>
                <a:gd name="T47" fmla="*/ 39 h 41"/>
                <a:gd name="T48" fmla="*/ 34 w 61"/>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41"/>
                <a:gd name="T77" fmla="*/ 61 w 6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41">
                  <a:moveTo>
                    <a:pt x="34" y="41"/>
                  </a:moveTo>
                  <a:lnTo>
                    <a:pt x="44" y="41"/>
                  </a:lnTo>
                  <a:lnTo>
                    <a:pt x="51" y="40"/>
                  </a:lnTo>
                  <a:lnTo>
                    <a:pt x="54" y="39"/>
                  </a:lnTo>
                  <a:lnTo>
                    <a:pt x="55" y="38"/>
                  </a:lnTo>
                  <a:lnTo>
                    <a:pt x="57" y="34"/>
                  </a:lnTo>
                  <a:lnTo>
                    <a:pt x="59" y="24"/>
                  </a:lnTo>
                  <a:lnTo>
                    <a:pt x="61" y="13"/>
                  </a:lnTo>
                  <a:lnTo>
                    <a:pt x="60" y="8"/>
                  </a:lnTo>
                  <a:lnTo>
                    <a:pt x="51" y="3"/>
                  </a:lnTo>
                  <a:lnTo>
                    <a:pt x="42" y="1"/>
                  </a:lnTo>
                  <a:lnTo>
                    <a:pt x="32" y="0"/>
                  </a:lnTo>
                  <a:lnTo>
                    <a:pt x="24" y="1"/>
                  </a:lnTo>
                  <a:lnTo>
                    <a:pt x="15" y="2"/>
                  </a:lnTo>
                  <a:lnTo>
                    <a:pt x="9" y="6"/>
                  </a:lnTo>
                  <a:lnTo>
                    <a:pt x="4" y="8"/>
                  </a:lnTo>
                  <a:lnTo>
                    <a:pt x="1" y="10"/>
                  </a:lnTo>
                  <a:lnTo>
                    <a:pt x="0" y="16"/>
                  </a:lnTo>
                  <a:lnTo>
                    <a:pt x="3" y="22"/>
                  </a:lnTo>
                  <a:lnTo>
                    <a:pt x="6" y="29"/>
                  </a:lnTo>
                  <a:lnTo>
                    <a:pt x="7" y="31"/>
                  </a:lnTo>
                  <a:lnTo>
                    <a:pt x="9" y="32"/>
                  </a:lnTo>
                  <a:lnTo>
                    <a:pt x="14" y="36"/>
                  </a:lnTo>
                  <a:lnTo>
                    <a:pt x="22" y="39"/>
                  </a:lnTo>
                  <a:lnTo>
                    <a:pt x="34" y="4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3" name="Freeform 184">
              <a:extLst>
                <a:ext uri="{FF2B5EF4-FFF2-40B4-BE49-F238E27FC236}">
                  <a16:creationId xmlns:a16="http://schemas.microsoft.com/office/drawing/2014/main" id="{12634D32-9DC4-405F-80A2-201C27D56BC2}"/>
                </a:ext>
              </a:extLst>
            </p:cNvPr>
            <p:cNvSpPr>
              <a:spLocks/>
            </p:cNvSpPr>
            <p:nvPr/>
          </p:nvSpPr>
          <p:spPr bwMode="auto">
            <a:xfrm>
              <a:off x="1850" y="1120"/>
              <a:ext cx="63" cy="16"/>
            </a:xfrm>
            <a:custGeom>
              <a:avLst/>
              <a:gdLst>
                <a:gd name="T0" fmla="*/ 58 w 63"/>
                <a:gd name="T1" fmla="*/ 0 h 16"/>
                <a:gd name="T2" fmla="*/ 57 w 63"/>
                <a:gd name="T3" fmla="*/ 0 h 16"/>
                <a:gd name="T4" fmla="*/ 54 w 63"/>
                <a:gd name="T5" fmla="*/ 0 h 16"/>
                <a:gd name="T6" fmla="*/ 49 w 63"/>
                <a:gd name="T7" fmla="*/ 0 h 16"/>
                <a:gd name="T8" fmla="*/ 43 w 63"/>
                <a:gd name="T9" fmla="*/ 0 h 16"/>
                <a:gd name="T10" fmla="*/ 34 w 63"/>
                <a:gd name="T11" fmla="*/ 1 h 16"/>
                <a:gd name="T12" fmla="*/ 25 w 63"/>
                <a:gd name="T13" fmla="*/ 3 h 16"/>
                <a:gd name="T14" fmla="*/ 14 w 63"/>
                <a:gd name="T15" fmla="*/ 5 h 16"/>
                <a:gd name="T16" fmla="*/ 2 w 63"/>
                <a:gd name="T17" fmla="*/ 10 h 16"/>
                <a:gd name="T18" fmla="*/ 2 w 63"/>
                <a:gd name="T19" fmla="*/ 11 h 16"/>
                <a:gd name="T20" fmla="*/ 1 w 63"/>
                <a:gd name="T21" fmla="*/ 12 h 16"/>
                <a:gd name="T22" fmla="*/ 0 w 63"/>
                <a:gd name="T23" fmla="*/ 14 h 16"/>
                <a:gd name="T24" fmla="*/ 1 w 63"/>
                <a:gd name="T25" fmla="*/ 16 h 16"/>
                <a:gd name="T26" fmla="*/ 2 w 63"/>
                <a:gd name="T27" fmla="*/ 16 h 16"/>
                <a:gd name="T28" fmla="*/ 7 w 63"/>
                <a:gd name="T29" fmla="*/ 15 h 16"/>
                <a:gd name="T30" fmla="*/ 14 w 63"/>
                <a:gd name="T31" fmla="*/ 13 h 16"/>
                <a:gd name="T32" fmla="*/ 22 w 63"/>
                <a:gd name="T33" fmla="*/ 12 h 16"/>
                <a:gd name="T34" fmla="*/ 32 w 63"/>
                <a:gd name="T35" fmla="*/ 11 h 16"/>
                <a:gd name="T36" fmla="*/ 42 w 63"/>
                <a:gd name="T37" fmla="*/ 11 h 16"/>
                <a:gd name="T38" fmla="*/ 52 w 63"/>
                <a:gd name="T39" fmla="*/ 12 h 16"/>
                <a:gd name="T40" fmla="*/ 62 w 63"/>
                <a:gd name="T41" fmla="*/ 15 h 16"/>
                <a:gd name="T42" fmla="*/ 63 w 63"/>
                <a:gd name="T43" fmla="*/ 14 h 16"/>
                <a:gd name="T44" fmla="*/ 63 w 63"/>
                <a:gd name="T45" fmla="*/ 10 h 16"/>
                <a:gd name="T46" fmla="*/ 62 w 63"/>
                <a:gd name="T47" fmla="*/ 5 h 16"/>
                <a:gd name="T48" fmla="*/ 58 w 63"/>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6"/>
                <a:gd name="T77" fmla="*/ 63 w 63"/>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6">
                  <a:moveTo>
                    <a:pt x="58" y="0"/>
                  </a:moveTo>
                  <a:lnTo>
                    <a:pt x="57" y="0"/>
                  </a:lnTo>
                  <a:lnTo>
                    <a:pt x="54" y="0"/>
                  </a:lnTo>
                  <a:lnTo>
                    <a:pt x="49" y="0"/>
                  </a:lnTo>
                  <a:lnTo>
                    <a:pt x="43" y="0"/>
                  </a:lnTo>
                  <a:lnTo>
                    <a:pt x="34" y="1"/>
                  </a:lnTo>
                  <a:lnTo>
                    <a:pt x="25" y="3"/>
                  </a:lnTo>
                  <a:lnTo>
                    <a:pt x="14" y="5"/>
                  </a:lnTo>
                  <a:lnTo>
                    <a:pt x="2" y="10"/>
                  </a:lnTo>
                  <a:lnTo>
                    <a:pt x="2" y="11"/>
                  </a:lnTo>
                  <a:lnTo>
                    <a:pt x="1" y="12"/>
                  </a:lnTo>
                  <a:lnTo>
                    <a:pt x="0" y="14"/>
                  </a:lnTo>
                  <a:lnTo>
                    <a:pt x="1" y="16"/>
                  </a:lnTo>
                  <a:lnTo>
                    <a:pt x="2" y="16"/>
                  </a:lnTo>
                  <a:lnTo>
                    <a:pt x="7" y="15"/>
                  </a:lnTo>
                  <a:lnTo>
                    <a:pt x="14" y="13"/>
                  </a:lnTo>
                  <a:lnTo>
                    <a:pt x="22" y="12"/>
                  </a:lnTo>
                  <a:lnTo>
                    <a:pt x="32" y="11"/>
                  </a:lnTo>
                  <a:lnTo>
                    <a:pt x="42" y="11"/>
                  </a:lnTo>
                  <a:lnTo>
                    <a:pt x="52" y="12"/>
                  </a:lnTo>
                  <a:lnTo>
                    <a:pt x="62" y="15"/>
                  </a:lnTo>
                  <a:lnTo>
                    <a:pt x="63" y="14"/>
                  </a:lnTo>
                  <a:lnTo>
                    <a:pt x="63" y="10"/>
                  </a:lnTo>
                  <a:lnTo>
                    <a:pt x="62" y="5"/>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4" name="Freeform 185">
              <a:extLst>
                <a:ext uri="{FF2B5EF4-FFF2-40B4-BE49-F238E27FC236}">
                  <a16:creationId xmlns:a16="http://schemas.microsoft.com/office/drawing/2014/main" id="{279887BA-9199-D619-0EA3-32E20D8D94B7}"/>
                </a:ext>
              </a:extLst>
            </p:cNvPr>
            <p:cNvSpPr>
              <a:spLocks/>
            </p:cNvSpPr>
            <p:nvPr/>
          </p:nvSpPr>
          <p:spPr bwMode="auto">
            <a:xfrm>
              <a:off x="1924" y="1132"/>
              <a:ext cx="37" cy="29"/>
            </a:xfrm>
            <a:custGeom>
              <a:avLst/>
              <a:gdLst>
                <a:gd name="T0" fmla="*/ 13 w 37"/>
                <a:gd name="T1" fmla="*/ 29 h 29"/>
                <a:gd name="T2" fmla="*/ 17 w 37"/>
                <a:gd name="T3" fmla="*/ 29 h 29"/>
                <a:gd name="T4" fmla="*/ 22 w 37"/>
                <a:gd name="T5" fmla="*/ 29 h 29"/>
                <a:gd name="T6" fmla="*/ 26 w 37"/>
                <a:gd name="T7" fmla="*/ 28 h 29"/>
                <a:gd name="T8" fmla="*/ 27 w 37"/>
                <a:gd name="T9" fmla="*/ 28 h 29"/>
                <a:gd name="T10" fmla="*/ 31 w 37"/>
                <a:gd name="T11" fmla="*/ 21 h 29"/>
                <a:gd name="T12" fmla="*/ 34 w 37"/>
                <a:gd name="T13" fmla="*/ 14 h 29"/>
                <a:gd name="T14" fmla="*/ 36 w 37"/>
                <a:gd name="T15" fmla="*/ 9 h 29"/>
                <a:gd name="T16" fmla="*/ 37 w 37"/>
                <a:gd name="T17" fmla="*/ 5 h 29"/>
                <a:gd name="T18" fmla="*/ 35 w 37"/>
                <a:gd name="T19" fmla="*/ 2 h 29"/>
                <a:gd name="T20" fmla="*/ 32 w 37"/>
                <a:gd name="T21" fmla="*/ 0 h 29"/>
                <a:gd name="T22" fmla="*/ 27 w 37"/>
                <a:gd name="T23" fmla="*/ 0 h 29"/>
                <a:gd name="T24" fmla="*/ 22 w 37"/>
                <a:gd name="T25" fmla="*/ 1 h 29"/>
                <a:gd name="T26" fmla="*/ 16 w 37"/>
                <a:gd name="T27" fmla="*/ 2 h 29"/>
                <a:gd name="T28" fmla="*/ 10 w 37"/>
                <a:gd name="T29" fmla="*/ 5 h 29"/>
                <a:gd name="T30" fmla="*/ 6 w 37"/>
                <a:gd name="T31" fmla="*/ 8 h 29"/>
                <a:gd name="T32" fmla="*/ 4 w 37"/>
                <a:gd name="T33" fmla="*/ 10 h 29"/>
                <a:gd name="T34" fmla="*/ 2 w 37"/>
                <a:gd name="T35" fmla="*/ 14 h 29"/>
                <a:gd name="T36" fmla="*/ 0 w 37"/>
                <a:gd name="T37" fmla="*/ 19 h 29"/>
                <a:gd name="T38" fmla="*/ 0 w 37"/>
                <a:gd name="T39" fmla="*/ 23 h 29"/>
                <a:gd name="T40" fmla="*/ 0 w 37"/>
                <a:gd name="T41" fmla="*/ 24 h 29"/>
                <a:gd name="T42" fmla="*/ 2 w 37"/>
                <a:gd name="T43" fmla="*/ 24 h 29"/>
                <a:gd name="T44" fmla="*/ 4 w 37"/>
                <a:gd name="T45" fmla="*/ 26 h 29"/>
                <a:gd name="T46" fmla="*/ 7 w 37"/>
                <a:gd name="T47" fmla="*/ 27 h 29"/>
                <a:gd name="T48" fmla="*/ 13 w 37"/>
                <a:gd name="T49" fmla="*/ 29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29"/>
                <a:gd name="T77" fmla="*/ 37 w 3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29">
                  <a:moveTo>
                    <a:pt x="13" y="29"/>
                  </a:moveTo>
                  <a:lnTo>
                    <a:pt x="17" y="29"/>
                  </a:lnTo>
                  <a:lnTo>
                    <a:pt x="22" y="29"/>
                  </a:lnTo>
                  <a:lnTo>
                    <a:pt x="26" y="28"/>
                  </a:lnTo>
                  <a:lnTo>
                    <a:pt x="27" y="28"/>
                  </a:lnTo>
                  <a:lnTo>
                    <a:pt x="31" y="21"/>
                  </a:lnTo>
                  <a:lnTo>
                    <a:pt x="34" y="14"/>
                  </a:lnTo>
                  <a:lnTo>
                    <a:pt x="36" y="9"/>
                  </a:lnTo>
                  <a:lnTo>
                    <a:pt x="37" y="5"/>
                  </a:lnTo>
                  <a:lnTo>
                    <a:pt x="35" y="2"/>
                  </a:lnTo>
                  <a:lnTo>
                    <a:pt x="32" y="0"/>
                  </a:lnTo>
                  <a:lnTo>
                    <a:pt x="27" y="0"/>
                  </a:lnTo>
                  <a:lnTo>
                    <a:pt x="22" y="1"/>
                  </a:lnTo>
                  <a:lnTo>
                    <a:pt x="16" y="2"/>
                  </a:lnTo>
                  <a:lnTo>
                    <a:pt x="10" y="5"/>
                  </a:lnTo>
                  <a:lnTo>
                    <a:pt x="6" y="8"/>
                  </a:lnTo>
                  <a:lnTo>
                    <a:pt x="4" y="10"/>
                  </a:lnTo>
                  <a:lnTo>
                    <a:pt x="2" y="14"/>
                  </a:lnTo>
                  <a:lnTo>
                    <a:pt x="0" y="19"/>
                  </a:lnTo>
                  <a:lnTo>
                    <a:pt x="0" y="23"/>
                  </a:lnTo>
                  <a:lnTo>
                    <a:pt x="0" y="24"/>
                  </a:lnTo>
                  <a:lnTo>
                    <a:pt x="2" y="24"/>
                  </a:lnTo>
                  <a:lnTo>
                    <a:pt x="4" y="26"/>
                  </a:lnTo>
                  <a:lnTo>
                    <a:pt x="7" y="27"/>
                  </a:lnTo>
                  <a:lnTo>
                    <a:pt x="13"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5" name="Freeform 186">
              <a:extLst>
                <a:ext uri="{FF2B5EF4-FFF2-40B4-BE49-F238E27FC236}">
                  <a16:creationId xmlns:a16="http://schemas.microsoft.com/office/drawing/2014/main" id="{A9947EDF-1726-CF02-A349-82EAD63DB8C9}"/>
                </a:ext>
              </a:extLst>
            </p:cNvPr>
            <p:cNvSpPr>
              <a:spLocks/>
            </p:cNvSpPr>
            <p:nvPr/>
          </p:nvSpPr>
          <p:spPr bwMode="auto">
            <a:xfrm>
              <a:off x="1885" y="1264"/>
              <a:ext cx="10" cy="4"/>
            </a:xfrm>
            <a:custGeom>
              <a:avLst/>
              <a:gdLst>
                <a:gd name="T0" fmla="*/ 10 w 10"/>
                <a:gd name="T1" fmla="*/ 1 h 4"/>
                <a:gd name="T2" fmla="*/ 10 w 10"/>
                <a:gd name="T3" fmla="*/ 2 h 4"/>
                <a:gd name="T4" fmla="*/ 10 w 10"/>
                <a:gd name="T5" fmla="*/ 2 h 4"/>
                <a:gd name="T6" fmla="*/ 8 w 10"/>
                <a:gd name="T7" fmla="*/ 3 h 4"/>
                <a:gd name="T8" fmla="*/ 6 w 10"/>
                <a:gd name="T9" fmla="*/ 4 h 4"/>
                <a:gd name="T10" fmla="*/ 4 w 10"/>
                <a:gd name="T11" fmla="*/ 4 h 4"/>
                <a:gd name="T12" fmla="*/ 1 w 10"/>
                <a:gd name="T13" fmla="*/ 4 h 4"/>
                <a:gd name="T14" fmla="*/ 0 w 10"/>
                <a:gd name="T15" fmla="*/ 4 h 4"/>
                <a:gd name="T16" fmla="*/ 0 w 10"/>
                <a:gd name="T17" fmla="*/ 3 h 4"/>
                <a:gd name="T18" fmla="*/ 0 w 10"/>
                <a:gd name="T19" fmla="*/ 2 h 4"/>
                <a:gd name="T20" fmla="*/ 1 w 10"/>
                <a:gd name="T21" fmla="*/ 1 h 4"/>
                <a:gd name="T22" fmla="*/ 3 w 10"/>
                <a:gd name="T23" fmla="*/ 1 h 4"/>
                <a:gd name="T24" fmla="*/ 5 w 10"/>
                <a:gd name="T25" fmla="*/ 0 h 4"/>
                <a:gd name="T26" fmla="*/ 7 w 10"/>
                <a:gd name="T27" fmla="*/ 0 h 4"/>
                <a:gd name="T28" fmla="*/ 9 w 10"/>
                <a:gd name="T29" fmla="*/ 0 h 4"/>
                <a:gd name="T30" fmla="*/ 10 w 10"/>
                <a:gd name="T31" fmla="*/ 0 h 4"/>
                <a:gd name="T32" fmla="*/ 10 w 10"/>
                <a:gd name="T33" fmla="*/ 1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
                <a:gd name="T53" fmla="*/ 10 w 1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
                  <a:moveTo>
                    <a:pt x="10" y="1"/>
                  </a:moveTo>
                  <a:lnTo>
                    <a:pt x="10" y="2"/>
                  </a:lnTo>
                  <a:lnTo>
                    <a:pt x="8" y="3"/>
                  </a:lnTo>
                  <a:lnTo>
                    <a:pt x="6" y="4"/>
                  </a:lnTo>
                  <a:lnTo>
                    <a:pt x="4" y="4"/>
                  </a:lnTo>
                  <a:lnTo>
                    <a:pt x="1" y="4"/>
                  </a:lnTo>
                  <a:lnTo>
                    <a:pt x="0" y="4"/>
                  </a:lnTo>
                  <a:lnTo>
                    <a:pt x="0" y="3"/>
                  </a:lnTo>
                  <a:lnTo>
                    <a:pt x="0" y="2"/>
                  </a:lnTo>
                  <a:lnTo>
                    <a:pt x="1" y="1"/>
                  </a:lnTo>
                  <a:lnTo>
                    <a:pt x="3" y="1"/>
                  </a:lnTo>
                  <a:lnTo>
                    <a:pt x="5" y="0"/>
                  </a:lnTo>
                  <a:lnTo>
                    <a:pt x="7" y="0"/>
                  </a:lnTo>
                  <a:lnTo>
                    <a:pt x="9" y="0"/>
                  </a:lnTo>
                  <a:lnTo>
                    <a:pt x="10" y="0"/>
                  </a:lnTo>
                  <a:lnTo>
                    <a:pt x="10" y="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6" name="Freeform 187">
              <a:extLst>
                <a:ext uri="{FF2B5EF4-FFF2-40B4-BE49-F238E27FC236}">
                  <a16:creationId xmlns:a16="http://schemas.microsoft.com/office/drawing/2014/main" id="{B188560A-B174-D801-D775-3F0AA61C90A3}"/>
                </a:ext>
              </a:extLst>
            </p:cNvPr>
            <p:cNvSpPr>
              <a:spLocks/>
            </p:cNvSpPr>
            <p:nvPr/>
          </p:nvSpPr>
          <p:spPr bwMode="auto">
            <a:xfrm>
              <a:off x="1926" y="1156"/>
              <a:ext cx="24" cy="14"/>
            </a:xfrm>
            <a:custGeom>
              <a:avLst/>
              <a:gdLst>
                <a:gd name="T0" fmla="*/ 0 w 24"/>
                <a:gd name="T1" fmla="*/ 7 h 14"/>
                <a:gd name="T2" fmla="*/ 3 w 24"/>
                <a:gd name="T3" fmla="*/ 11 h 14"/>
                <a:gd name="T4" fmla="*/ 6 w 24"/>
                <a:gd name="T5" fmla="*/ 12 h 14"/>
                <a:gd name="T6" fmla="*/ 11 w 24"/>
                <a:gd name="T7" fmla="*/ 14 h 14"/>
                <a:gd name="T8" fmla="*/ 14 w 24"/>
                <a:gd name="T9" fmla="*/ 14 h 14"/>
                <a:gd name="T10" fmla="*/ 20 w 24"/>
                <a:gd name="T11" fmla="*/ 13 h 14"/>
                <a:gd name="T12" fmla="*/ 23 w 24"/>
                <a:gd name="T13" fmla="*/ 11 h 14"/>
                <a:gd name="T14" fmla="*/ 24 w 24"/>
                <a:gd name="T15" fmla="*/ 8 h 14"/>
                <a:gd name="T16" fmla="*/ 24 w 24"/>
                <a:gd name="T17" fmla="*/ 7 h 14"/>
                <a:gd name="T18" fmla="*/ 24 w 24"/>
                <a:gd name="T19" fmla="*/ 7 h 14"/>
                <a:gd name="T20" fmla="*/ 24 w 24"/>
                <a:gd name="T21" fmla="*/ 5 h 14"/>
                <a:gd name="T22" fmla="*/ 23 w 24"/>
                <a:gd name="T23" fmla="*/ 4 h 14"/>
                <a:gd name="T24" fmla="*/ 23 w 24"/>
                <a:gd name="T25" fmla="*/ 3 h 14"/>
                <a:gd name="T26" fmla="*/ 16 w 24"/>
                <a:gd name="T27" fmla="*/ 0 h 14"/>
                <a:gd name="T28" fmla="*/ 8 w 24"/>
                <a:gd name="T29" fmla="*/ 2 h 14"/>
                <a:gd name="T30" fmla="*/ 2 w 24"/>
                <a:gd name="T31" fmla="*/ 5 h 14"/>
                <a:gd name="T32" fmla="*/ 0 w 24"/>
                <a:gd name="T33" fmla="*/ 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
                <a:gd name="T53" fmla="*/ 24 w 2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
                  <a:moveTo>
                    <a:pt x="0" y="7"/>
                  </a:moveTo>
                  <a:lnTo>
                    <a:pt x="3" y="11"/>
                  </a:lnTo>
                  <a:lnTo>
                    <a:pt x="6" y="12"/>
                  </a:lnTo>
                  <a:lnTo>
                    <a:pt x="11" y="14"/>
                  </a:lnTo>
                  <a:lnTo>
                    <a:pt x="14" y="14"/>
                  </a:lnTo>
                  <a:lnTo>
                    <a:pt x="20" y="13"/>
                  </a:lnTo>
                  <a:lnTo>
                    <a:pt x="23" y="11"/>
                  </a:lnTo>
                  <a:lnTo>
                    <a:pt x="24" y="8"/>
                  </a:lnTo>
                  <a:lnTo>
                    <a:pt x="24" y="7"/>
                  </a:lnTo>
                  <a:lnTo>
                    <a:pt x="24" y="5"/>
                  </a:lnTo>
                  <a:lnTo>
                    <a:pt x="23" y="4"/>
                  </a:lnTo>
                  <a:lnTo>
                    <a:pt x="23" y="3"/>
                  </a:lnTo>
                  <a:lnTo>
                    <a:pt x="16" y="0"/>
                  </a:lnTo>
                  <a:lnTo>
                    <a:pt x="8" y="2"/>
                  </a:lnTo>
                  <a:lnTo>
                    <a:pt x="2"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7" name="Freeform 188">
              <a:extLst>
                <a:ext uri="{FF2B5EF4-FFF2-40B4-BE49-F238E27FC236}">
                  <a16:creationId xmlns:a16="http://schemas.microsoft.com/office/drawing/2014/main" id="{1177FE55-4E57-DA18-7BD7-F9190BFD3AA8}"/>
                </a:ext>
              </a:extLst>
            </p:cNvPr>
            <p:cNvSpPr>
              <a:spLocks/>
            </p:cNvSpPr>
            <p:nvPr/>
          </p:nvSpPr>
          <p:spPr bwMode="auto">
            <a:xfrm>
              <a:off x="1942" y="1158"/>
              <a:ext cx="9" cy="11"/>
            </a:xfrm>
            <a:custGeom>
              <a:avLst/>
              <a:gdLst>
                <a:gd name="T0" fmla="*/ 9 w 9"/>
                <a:gd name="T1" fmla="*/ 5 h 11"/>
                <a:gd name="T2" fmla="*/ 8 w 9"/>
                <a:gd name="T3" fmla="*/ 7 h 11"/>
                <a:gd name="T4" fmla="*/ 7 w 9"/>
                <a:gd name="T5" fmla="*/ 10 h 11"/>
                <a:gd name="T6" fmla="*/ 6 w 9"/>
                <a:gd name="T7" fmla="*/ 11 h 11"/>
                <a:gd name="T8" fmla="*/ 5 w 9"/>
                <a:gd name="T9" fmla="*/ 11 h 11"/>
                <a:gd name="T10" fmla="*/ 3 w 9"/>
                <a:gd name="T11" fmla="*/ 10 h 11"/>
                <a:gd name="T12" fmla="*/ 1 w 9"/>
                <a:gd name="T13" fmla="*/ 9 h 11"/>
                <a:gd name="T14" fmla="*/ 0 w 9"/>
                <a:gd name="T15" fmla="*/ 6 h 11"/>
                <a:gd name="T16" fmla="*/ 0 w 9"/>
                <a:gd name="T17" fmla="*/ 4 h 11"/>
                <a:gd name="T18" fmla="*/ 1 w 9"/>
                <a:gd name="T19" fmla="*/ 2 h 11"/>
                <a:gd name="T20" fmla="*/ 4 w 9"/>
                <a:gd name="T21" fmla="*/ 0 h 11"/>
                <a:gd name="T22" fmla="*/ 5 w 9"/>
                <a:gd name="T23" fmla="*/ 0 h 11"/>
                <a:gd name="T24" fmla="*/ 7 w 9"/>
                <a:gd name="T25" fmla="*/ 0 h 11"/>
                <a:gd name="T26" fmla="*/ 8 w 9"/>
                <a:gd name="T27" fmla="*/ 0 h 11"/>
                <a:gd name="T28" fmla="*/ 9 w 9"/>
                <a:gd name="T29" fmla="*/ 1 h 11"/>
                <a:gd name="T30" fmla="*/ 9 w 9"/>
                <a:gd name="T31" fmla="*/ 3 h 11"/>
                <a:gd name="T32" fmla="*/ 9 w 9"/>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9" y="5"/>
                  </a:moveTo>
                  <a:lnTo>
                    <a:pt x="8" y="7"/>
                  </a:lnTo>
                  <a:lnTo>
                    <a:pt x="7" y="10"/>
                  </a:lnTo>
                  <a:lnTo>
                    <a:pt x="6" y="11"/>
                  </a:lnTo>
                  <a:lnTo>
                    <a:pt x="5" y="11"/>
                  </a:lnTo>
                  <a:lnTo>
                    <a:pt x="3" y="10"/>
                  </a:lnTo>
                  <a:lnTo>
                    <a:pt x="1" y="9"/>
                  </a:lnTo>
                  <a:lnTo>
                    <a:pt x="0" y="6"/>
                  </a:lnTo>
                  <a:lnTo>
                    <a:pt x="0" y="4"/>
                  </a:lnTo>
                  <a:lnTo>
                    <a:pt x="1" y="2"/>
                  </a:lnTo>
                  <a:lnTo>
                    <a:pt x="4" y="0"/>
                  </a:lnTo>
                  <a:lnTo>
                    <a:pt x="5" y="0"/>
                  </a:lnTo>
                  <a:lnTo>
                    <a:pt x="7" y="0"/>
                  </a:lnTo>
                  <a:lnTo>
                    <a:pt x="8" y="0"/>
                  </a:lnTo>
                  <a:lnTo>
                    <a:pt x="9" y="1"/>
                  </a:lnTo>
                  <a:lnTo>
                    <a:pt x="9" y="3"/>
                  </a:lnTo>
                  <a:lnTo>
                    <a:pt x="9" y="5"/>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8" name="Freeform 189">
              <a:extLst>
                <a:ext uri="{FF2B5EF4-FFF2-40B4-BE49-F238E27FC236}">
                  <a16:creationId xmlns:a16="http://schemas.microsoft.com/office/drawing/2014/main" id="{35C50212-6FAF-88CF-D61B-4D6F8F4BB2F1}"/>
                </a:ext>
              </a:extLst>
            </p:cNvPr>
            <p:cNvSpPr>
              <a:spLocks/>
            </p:cNvSpPr>
            <p:nvPr/>
          </p:nvSpPr>
          <p:spPr bwMode="auto">
            <a:xfrm>
              <a:off x="1927" y="1156"/>
              <a:ext cx="25" cy="6"/>
            </a:xfrm>
            <a:custGeom>
              <a:avLst/>
              <a:gdLst>
                <a:gd name="T0" fmla="*/ 0 w 25"/>
                <a:gd name="T1" fmla="*/ 6 h 6"/>
                <a:gd name="T2" fmla="*/ 2 w 25"/>
                <a:gd name="T3" fmla="*/ 5 h 6"/>
                <a:gd name="T4" fmla="*/ 6 w 25"/>
                <a:gd name="T5" fmla="*/ 2 h 6"/>
                <a:gd name="T6" fmla="*/ 14 w 25"/>
                <a:gd name="T7" fmla="*/ 0 h 6"/>
                <a:gd name="T8" fmla="*/ 24 w 25"/>
                <a:gd name="T9" fmla="*/ 2 h 6"/>
                <a:gd name="T10" fmla="*/ 25 w 25"/>
                <a:gd name="T11" fmla="*/ 2 h 6"/>
                <a:gd name="T12" fmla="*/ 25 w 25"/>
                <a:gd name="T13" fmla="*/ 4 h 6"/>
                <a:gd name="T14" fmla="*/ 25 w 25"/>
                <a:gd name="T15" fmla="*/ 5 h 6"/>
                <a:gd name="T16" fmla="*/ 25 w 25"/>
                <a:gd name="T17" fmla="*/ 6 h 6"/>
                <a:gd name="T18" fmla="*/ 23 w 25"/>
                <a:gd name="T19" fmla="*/ 5 h 6"/>
                <a:gd name="T20" fmla="*/ 19 w 25"/>
                <a:gd name="T21" fmla="*/ 4 h 6"/>
                <a:gd name="T22" fmla="*/ 11 w 25"/>
                <a:gd name="T23" fmla="*/ 4 h 6"/>
                <a:gd name="T24" fmla="*/ 0 w 25"/>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6"/>
                <a:gd name="T41" fmla="*/ 25 w 2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6">
                  <a:moveTo>
                    <a:pt x="0" y="6"/>
                  </a:moveTo>
                  <a:lnTo>
                    <a:pt x="2" y="5"/>
                  </a:lnTo>
                  <a:lnTo>
                    <a:pt x="6" y="2"/>
                  </a:lnTo>
                  <a:lnTo>
                    <a:pt x="14" y="0"/>
                  </a:lnTo>
                  <a:lnTo>
                    <a:pt x="24" y="2"/>
                  </a:lnTo>
                  <a:lnTo>
                    <a:pt x="25" y="2"/>
                  </a:lnTo>
                  <a:lnTo>
                    <a:pt x="25" y="4"/>
                  </a:lnTo>
                  <a:lnTo>
                    <a:pt x="25" y="5"/>
                  </a:lnTo>
                  <a:lnTo>
                    <a:pt x="25" y="6"/>
                  </a:lnTo>
                  <a:lnTo>
                    <a:pt x="23" y="5"/>
                  </a:lnTo>
                  <a:lnTo>
                    <a:pt x="19" y="4"/>
                  </a:lnTo>
                  <a:lnTo>
                    <a:pt x="11"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89" name="Freeform 190">
              <a:extLst>
                <a:ext uri="{FF2B5EF4-FFF2-40B4-BE49-F238E27FC236}">
                  <a16:creationId xmlns:a16="http://schemas.microsoft.com/office/drawing/2014/main" id="{91C31B35-94C6-8D07-003D-F8CAA3FBBDCF}"/>
                </a:ext>
              </a:extLst>
            </p:cNvPr>
            <p:cNvSpPr>
              <a:spLocks/>
            </p:cNvSpPr>
            <p:nvPr/>
          </p:nvSpPr>
          <p:spPr bwMode="auto">
            <a:xfrm>
              <a:off x="1860" y="1148"/>
              <a:ext cx="45" cy="17"/>
            </a:xfrm>
            <a:custGeom>
              <a:avLst/>
              <a:gdLst>
                <a:gd name="T0" fmla="*/ 0 w 45"/>
                <a:gd name="T1" fmla="*/ 6 h 17"/>
                <a:gd name="T2" fmla="*/ 4 w 45"/>
                <a:gd name="T3" fmla="*/ 11 h 17"/>
                <a:gd name="T4" fmla="*/ 11 w 45"/>
                <a:gd name="T5" fmla="*/ 14 h 17"/>
                <a:gd name="T6" fmla="*/ 19 w 45"/>
                <a:gd name="T7" fmla="*/ 15 h 17"/>
                <a:gd name="T8" fmla="*/ 25 w 45"/>
                <a:gd name="T9" fmla="*/ 16 h 17"/>
                <a:gd name="T10" fmla="*/ 37 w 45"/>
                <a:gd name="T11" fmla="*/ 17 h 17"/>
                <a:gd name="T12" fmla="*/ 43 w 45"/>
                <a:gd name="T13" fmla="*/ 16 h 17"/>
                <a:gd name="T14" fmla="*/ 45 w 45"/>
                <a:gd name="T15" fmla="*/ 14 h 17"/>
                <a:gd name="T16" fmla="*/ 45 w 45"/>
                <a:gd name="T17" fmla="*/ 13 h 17"/>
                <a:gd name="T18" fmla="*/ 45 w 45"/>
                <a:gd name="T19" fmla="*/ 12 h 17"/>
                <a:gd name="T20" fmla="*/ 45 w 45"/>
                <a:gd name="T21" fmla="*/ 7 h 17"/>
                <a:gd name="T22" fmla="*/ 45 w 45"/>
                <a:gd name="T23" fmla="*/ 4 h 17"/>
                <a:gd name="T24" fmla="*/ 45 w 45"/>
                <a:gd name="T25" fmla="*/ 2 h 17"/>
                <a:gd name="T26" fmla="*/ 41 w 45"/>
                <a:gd name="T27" fmla="*/ 0 h 17"/>
                <a:gd name="T28" fmla="*/ 34 w 45"/>
                <a:gd name="T29" fmla="*/ 0 h 17"/>
                <a:gd name="T30" fmla="*/ 28 w 45"/>
                <a:gd name="T31" fmla="*/ 0 h 17"/>
                <a:gd name="T32" fmla="*/ 20 w 45"/>
                <a:gd name="T33" fmla="*/ 1 h 17"/>
                <a:gd name="T34" fmla="*/ 12 w 45"/>
                <a:gd name="T35" fmla="*/ 2 h 17"/>
                <a:gd name="T36" fmla="*/ 5 w 45"/>
                <a:gd name="T37" fmla="*/ 4 h 17"/>
                <a:gd name="T38" fmla="*/ 1 w 45"/>
                <a:gd name="T39" fmla="*/ 5 h 17"/>
                <a:gd name="T40" fmla="*/ 0 w 45"/>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7"/>
                <a:gd name="T65" fmla="*/ 45 w 4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7">
                  <a:moveTo>
                    <a:pt x="0" y="6"/>
                  </a:moveTo>
                  <a:lnTo>
                    <a:pt x="4" y="11"/>
                  </a:lnTo>
                  <a:lnTo>
                    <a:pt x="11" y="14"/>
                  </a:lnTo>
                  <a:lnTo>
                    <a:pt x="19" y="15"/>
                  </a:lnTo>
                  <a:lnTo>
                    <a:pt x="25" y="16"/>
                  </a:lnTo>
                  <a:lnTo>
                    <a:pt x="37" y="17"/>
                  </a:lnTo>
                  <a:lnTo>
                    <a:pt x="43" y="16"/>
                  </a:lnTo>
                  <a:lnTo>
                    <a:pt x="45" y="14"/>
                  </a:lnTo>
                  <a:lnTo>
                    <a:pt x="45" y="13"/>
                  </a:lnTo>
                  <a:lnTo>
                    <a:pt x="45" y="12"/>
                  </a:lnTo>
                  <a:lnTo>
                    <a:pt x="45" y="7"/>
                  </a:lnTo>
                  <a:lnTo>
                    <a:pt x="45" y="4"/>
                  </a:lnTo>
                  <a:lnTo>
                    <a:pt x="45" y="2"/>
                  </a:lnTo>
                  <a:lnTo>
                    <a:pt x="41" y="0"/>
                  </a:lnTo>
                  <a:lnTo>
                    <a:pt x="34" y="0"/>
                  </a:lnTo>
                  <a:lnTo>
                    <a:pt x="28" y="0"/>
                  </a:lnTo>
                  <a:lnTo>
                    <a:pt x="20" y="1"/>
                  </a:lnTo>
                  <a:lnTo>
                    <a:pt x="12" y="2"/>
                  </a:lnTo>
                  <a:lnTo>
                    <a:pt x="5" y="4"/>
                  </a:lnTo>
                  <a:lnTo>
                    <a:pt x="1" y="5"/>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0" name="Freeform 191">
              <a:extLst>
                <a:ext uri="{FF2B5EF4-FFF2-40B4-BE49-F238E27FC236}">
                  <a16:creationId xmlns:a16="http://schemas.microsoft.com/office/drawing/2014/main" id="{C87323B3-F96A-3A48-7D8D-80E47E8F7E85}"/>
                </a:ext>
              </a:extLst>
            </p:cNvPr>
            <p:cNvSpPr>
              <a:spLocks/>
            </p:cNvSpPr>
            <p:nvPr/>
          </p:nvSpPr>
          <p:spPr bwMode="auto">
            <a:xfrm>
              <a:off x="1863" y="1218"/>
              <a:ext cx="68" cy="43"/>
            </a:xfrm>
            <a:custGeom>
              <a:avLst/>
              <a:gdLst>
                <a:gd name="T0" fmla="*/ 0 w 68"/>
                <a:gd name="T1" fmla="*/ 0 h 43"/>
                <a:gd name="T2" fmla="*/ 2 w 68"/>
                <a:gd name="T3" fmla="*/ 0 h 43"/>
                <a:gd name="T4" fmla="*/ 9 w 68"/>
                <a:gd name="T5" fmla="*/ 1 h 43"/>
                <a:gd name="T6" fmla="*/ 18 w 68"/>
                <a:gd name="T7" fmla="*/ 1 h 43"/>
                <a:gd name="T8" fmla="*/ 28 w 68"/>
                <a:gd name="T9" fmla="*/ 2 h 43"/>
                <a:gd name="T10" fmla="*/ 40 w 68"/>
                <a:gd name="T11" fmla="*/ 4 h 43"/>
                <a:gd name="T12" fmla="*/ 51 w 68"/>
                <a:gd name="T13" fmla="*/ 5 h 43"/>
                <a:gd name="T14" fmla="*/ 60 w 68"/>
                <a:gd name="T15" fmla="*/ 9 h 43"/>
                <a:gd name="T16" fmla="*/ 68 w 68"/>
                <a:gd name="T17" fmla="*/ 11 h 43"/>
                <a:gd name="T18" fmla="*/ 67 w 68"/>
                <a:gd name="T19" fmla="*/ 14 h 43"/>
                <a:gd name="T20" fmla="*/ 64 w 68"/>
                <a:gd name="T21" fmla="*/ 22 h 43"/>
                <a:gd name="T22" fmla="*/ 59 w 68"/>
                <a:gd name="T23" fmla="*/ 31 h 43"/>
                <a:gd name="T24" fmla="*/ 51 w 68"/>
                <a:gd name="T25" fmla="*/ 40 h 43"/>
                <a:gd name="T26" fmla="*/ 42 w 68"/>
                <a:gd name="T27" fmla="*/ 43 h 43"/>
                <a:gd name="T28" fmla="*/ 30 w 68"/>
                <a:gd name="T29" fmla="*/ 40 h 43"/>
                <a:gd name="T30" fmla="*/ 17 w 68"/>
                <a:gd name="T31" fmla="*/ 27 h 43"/>
                <a:gd name="T32" fmla="*/ 0 w 6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43"/>
                <a:gd name="T53" fmla="*/ 68 w 6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43">
                  <a:moveTo>
                    <a:pt x="0" y="0"/>
                  </a:moveTo>
                  <a:lnTo>
                    <a:pt x="2" y="0"/>
                  </a:lnTo>
                  <a:lnTo>
                    <a:pt x="9" y="1"/>
                  </a:lnTo>
                  <a:lnTo>
                    <a:pt x="18" y="1"/>
                  </a:lnTo>
                  <a:lnTo>
                    <a:pt x="28" y="2"/>
                  </a:lnTo>
                  <a:lnTo>
                    <a:pt x="40" y="4"/>
                  </a:lnTo>
                  <a:lnTo>
                    <a:pt x="51" y="5"/>
                  </a:lnTo>
                  <a:lnTo>
                    <a:pt x="60" y="9"/>
                  </a:lnTo>
                  <a:lnTo>
                    <a:pt x="68" y="11"/>
                  </a:lnTo>
                  <a:lnTo>
                    <a:pt x="67" y="14"/>
                  </a:lnTo>
                  <a:lnTo>
                    <a:pt x="64" y="22"/>
                  </a:lnTo>
                  <a:lnTo>
                    <a:pt x="59" y="31"/>
                  </a:lnTo>
                  <a:lnTo>
                    <a:pt x="51" y="40"/>
                  </a:lnTo>
                  <a:lnTo>
                    <a:pt x="42" y="43"/>
                  </a:lnTo>
                  <a:lnTo>
                    <a:pt x="30" y="40"/>
                  </a:lnTo>
                  <a:lnTo>
                    <a:pt x="17" y="27"/>
                  </a:lnTo>
                  <a:lnTo>
                    <a:pt x="0"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1" name="Freeform 192">
              <a:extLst>
                <a:ext uri="{FF2B5EF4-FFF2-40B4-BE49-F238E27FC236}">
                  <a16:creationId xmlns:a16="http://schemas.microsoft.com/office/drawing/2014/main" id="{E0E1C34A-4BEC-F7E6-6F2C-4866BCAB36B1}"/>
                </a:ext>
              </a:extLst>
            </p:cNvPr>
            <p:cNvSpPr>
              <a:spLocks/>
            </p:cNvSpPr>
            <p:nvPr/>
          </p:nvSpPr>
          <p:spPr bwMode="auto">
            <a:xfrm>
              <a:off x="1870" y="1222"/>
              <a:ext cx="58" cy="30"/>
            </a:xfrm>
            <a:custGeom>
              <a:avLst/>
              <a:gdLst>
                <a:gd name="T0" fmla="*/ 0 w 58"/>
                <a:gd name="T1" fmla="*/ 0 h 30"/>
                <a:gd name="T2" fmla="*/ 1 w 58"/>
                <a:gd name="T3" fmla="*/ 1 h 30"/>
                <a:gd name="T4" fmla="*/ 5 w 58"/>
                <a:gd name="T5" fmla="*/ 3 h 30"/>
                <a:gd name="T6" fmla="*/ 11 w 58"/>
                <a:gd name="T7" fmla="*/ 5 h 30"/>
                <a:gd name="T8" fmla="*/ 19 w 58"/>
                <a:gd name="T9" fmla="*/ 7 h 30"/>
                <a:gd name="T10" fmla="*/ 28 w 58"/>
                <a:gd name="T11" fmla="*/ 9 h 30"/>
                <a:gd name="T12" fmla="*/ 37 w 58"/>
                <a:gd name="T13" fmla="*/ 11 h 30"/>
                <a:gd name="T14" fmla="*/ 48 w 58"/>
                <a:gd name="T15" fmla="*/ 11 h 30"/>
                <a:gd name="T16" fmla="*/ 58 w 58"/>
                <a:gd name="T17" fmla="*/ 10 h 30"/>
                <a:gd name="T18" fmla="*/ 57 w 58"/>
                <a:gd name="T19" fmla="*/ 13 h 30"/>
                <a:gd name="T20" fmla="*/ 54 w 58"/>
                <a:gd name="T21" fmla="*/ 17 h 30"/>
                <a:gd name="T22" fmla="*/ 50 w 58"/>
                <a:gd name="T23" fmla="*/ 24 h 30"/>
                <a:gd name="T24" fmla="*/ 43 w 58"/>
                <a:gd name="T25" fmla="*/ 28 h 30"/>
                <a:gd name="T26" fmla="*/ 35 w 58"/>
                <a:gd name="T27" fmla="*/ 30 h 30"/>
                <a:gd name="T28" fmla="*/ 25 w 58"/>
                <a:gd name="T29" fmla="*/ 28 h 30"/>
                <a:gd name="T30" fmla="*/ 13 w 58"/>
                <a:gd name="T31" fmla="*/ 18 h 30"/>
                <a:gd name="T32" fmla="*/ 0 w 5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30"/>
                <a:gd name="T53" fmla="*/ 58 w 5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30">
                  <a:moveTo>
                    <a:pt x="0" y="0"/>
                  </a:moveTo>
                  <a:lnTo>
                    <a:pt x="1" y="1"/>
                  </a:lnTo>
                  <a:lnTo>
                    <a:pt x="5" y="3"/>
                  </a:lnTo>
                  <a:lnTo>
                    <a:pt x="11" y="5"/>
                  </a:lnTo>
                  <a:lnTo>
                    <a:pt x="19" y="7"/>
                  </a:lnTo>
                  <a:lnTo>
                    <a:pt x="28" y="9"/>
                  </a:lnTo>
                  <a:lnTo>
                    <a:pt x="37" y="11"/>
                  </a:lnTo>
                  <a:lnTo>
                    <a:pt x="48" y="11"/>
                  </a:lnTo>
                  <a:lnTo>
                    <a:pt x="58" y="10"/>
                  </a:lnTo>
                  <a:lnTo>
                    <a:pt x="57" y="13"/>
                  </a:lnTo>
                  <a:lnTo>
                    <a:pt x="54" y="17"/>
                  </a:lnTo>
                  <a:lnTo>
                    <a:pt x="50" y="24"/>
                  </a:lnTo>
                  <a:lnTo>
                    <a:pt x="43" y="28"/>
                  </a:lnTo>
                  <a:lnTo>
                    <a:pt x="35" y="30"/>
                  </a:lnTo>
                  <a:lnTo>
                    <a:pt x="25" y="28"/>
                  </a:lnTo>
                  <a:lnTo>
                    <a:pt x="13"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2" name="Freeform 193">
              <a:extLst>
                <a:ext uri="{FF2B5EF4-FFF2-40B4-BE49-F238E27FC236}">
                  <a16:creationId xmlns:a16="http://schemas.microsoft.com/office/drawing/2014/main" id="{E38AF5E5-3674-31FB-936D-F39AC01BCE64}"/>
                </a:ext>
              </a:extLst>
            </p:cNvPr>
            <p:cNvSpPr>
              <a:spLocks/>
            </p:cNvSpPr>
            <p:nvPr/>
          </p:nvSpPr>
          <p:spPr bwMode="auto">
            <a:xfrm>
              <a:off x="1894" y="1129"/>
              <a:ext cx="49" cy="90"/>
            </a:xfrm>
            <a:custGeom>
              <a:avLst/>
              <a:gdLst>
                <a:gd name="T0" fmla="*/ 27 w 49"/>
                <a:gd name="T1" fmla="*/ 90 h 90"/>
                <a:gd name="T2" fmla="*/ 35 w 49"/>
                <a:gd name="T3" fmla="*/ 90 h 90"/>
                <a:gd name="T4" fmla="*/ 40 w 49"/>
                <a:gd name="T5" fmla="*/ 88 h 90"/>
                <a:gd name="T6" fmla="*/ 45 w 49"/>
                <a:gd name="T7" fmla="*/ 84 h 90"/>
                <a:gd name="T8" fmla="*/ 47 w 49"/>
                <a:gd name="T9" fmla="*/ 79 h 90"/>
                <a:gd name="T10" fmla="*/ 45 w 49"/>
                <a:gd name="T11" fmla="*/ 69 h 90"/>
                <a:gd name="T12" fmla="*/ 39 w 49"/>
                <a:gd name="T13" fmla="*/ 51 h 90"/>
                <a:gd name="T14" fmla="*/ 36 w 49"/>
                <a:gd name="T15" fmla="*/ 30 h 90"/>
                <a:gd name="T16" fmla="*/ 44 w 49"/>
                <a:gd name="T17" fmla="*/ 8 h 90"/>
                <a:gd name="T18" fmla="*/ 46 w 49"/>
                <a:gd name="T19" fmla="*/ 5 h 90"/>
                <a:gd name="T20" fmla="*/ 48 w 49"/>
                <a:gd name="T21" fmla="*/ 3 h 90"/>
                <a:gd name="T22" fmla="*/ 49 w 49"/>
                <a:gd name="T23" fmla="*/ 1 h 90"/>
                <a:gd name="T24" fmla="*/ 49 w 49"/>
                <a:gd name="T25" fmla="*/ 1 h 90"/>
                <a:gd name="T26" fmla="*/ 48 w 49"/>
                <a:gd name="T27" fmla="*/ 1 h 90"/>
                <a:gd name="T28" fmla="*/ 46 w 49"/>
                <a:gd name="T29" fmla="*/ 0 h 90"/>
                <a:gd name="T30" fmla="*/ 43 w 49"/>
                <a:gd name="T31" fmla="*/ 0 h 90"/>
                <a:gd name="T32" fmla="*/ 37 w 49"/>
                <a:gd name="T33" fmla="*/ 2 h 90"/>
                <a:gd name="T34" fmla="*/ 27 w 49"/>
                <a:gd name="T35" fmla="*/ 21 h 90"/>
                <a:gd name="T36" fmla="*/ 28 w 49"/>
                <a:gd name="T37" fmla="*/ 45 h 90"/>
                <a:gd name="T38" fmla="*/ 35 w 49"/>
                <a:gd name="T39" fmla="*/ 68 h 90"/>
                <a:gd name="T40" fmla="*/ 39 w 49"/>
                <a:gd name="T41" fmla="*/ 77 h 90"/>
                <a:gd name="T42" fmla="*/ 39 w 49"/>
                <a:gd name="T43" fmla="*/ 78 h 90"/>
                <a:gd name="T44" fmla="*/ 38 w 49"/>
                <a:gd name="T45" fmla="*/ 81 h 90"/>
                <a:gd name="T46" fmla="*/ 35 w 49"/>
                <a:gd name="T47" fmla="*/ 83 h 90"/>
                <a:gd name="T48" fmla="*/ 27 w 49"/>
                <a:gd name="T49" fmla="*/ 83 h 90"/>
                <a:gd name="T50" fmla="*/ 15 w 49"/>
                <a:gd name="T51" fmla="*/ 80 h 90"/>
                <a:gd name="T52" fmla="*/ 8 w 49"/>
                <a:gd name="T53" fmla="*/ 74 h 90"/>
                <a:gd name="T54" fmla="*/ 4 w 49"/>
                <a:gd name="T55" fmla="*/ 71 h 90"/>
                <a:gd name="T56" fmla="*/ 0 w 49"/>
                <a:gd name="T57" fmla="*/ 75 h 90"/>
                <a:gd name="T58" fmla="*/ 1 w 49"/>
                <a:gd name="T59" fmla="*/ 80 h 90"/>
                <a:gd name="T60" fmla="*/ 8 w 49"/>
                <a:gd name="T61" fmla="*/ 84 h 90"/>
                <a:gd name="T62" fmla="*/ 18 w 49"/>
                <a:gd name="T63" fmla="*/ 89 h 90"/>
                <a:gd name="T64" fmla="*/ 27 w 49"/>
                <a:gd name="T65" fmla="*/ 9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0"/>
                <a:gd name="T101" fmla="*/ 49 w 49"/>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0">
                  <a:moveTo>
                    <a:pt x="27" y="90"/>
                  </a:moveTo>
                  <a:lnTo>
                    <a:pt x="35" y="90"/>
                  </a:lnTo>
                  <a:lnTo>
                    <a:pt x="40" y="88"/>
                  </a:lnTo>
                  <a:lnTo>
                    <a:pt x="45" y="84"/>
                  </a:lnTo>
                  <a:lnTo>
                    <a:pt x="47" y="79"/>
                  </a:lnTo>
                  <a:lnTo>
                    <a:pt x="45" y="69"/>
                  </a:lnTo>
                  <a:lnTo>
                    <a:pt x="39" y="51"/>
                  </a:lnTo>
                  <a:lnTo>
                    <a:pt x="36" y="30"/>
                  </a:lnTo>
                  <a:lnTo>
                    <a:pt x="44" y="8"/>
                  </a:lnTo>
                  <a:lnTo>
                    <a:pt x="46" y="5"/>
                  </a:lnTo>
                  <a:lnTo>
                    <a:pt x="48" y="3"/>
                  </a:lnTo>
                  <a:lnTo>
                    <a:pt x="49" y="1"/>
                  </a:lnTo>
                  <a:lnTo>
                    <a:pt x="48" y="1"/>
                  </a:lnTo>
                  <a:lnTo>
                    <a:pt x="46" y="0"/>
                  </a:lnTo>
                  <a:lnTo>
                    <a:pt x="43" y="0"/>
                  </a:lnTo>
                  <a:lnTo>
                    <a:pt x="37" y="2"/>
                  </a:lnTo>
                  <a:lnTo>
                    <a:pt x="27" y="21"/>
                  </a:lnTo>
                  <a:lnTo>
                    <a:pt x="28" y="45"/>
                  </a:lnTo>
                  <a:lnTo>
                    <a:pt x="35" y="68"/>
                  </a:lnTo>
                  <a:lnTo>
                    <a:pt x="39" y="77"/>
                  </a:lnTo>
                  <a:lnTo>
                    <a:pt x="39" y="78"/>
                  </a:lnTo>
                  <a:lnTo>
                    <a:pt x="38" y="81"/>
                  </a:lnTo>
                  <a:lnTo>
                    <a:pt x="35" y="83"/>
                  </a:lnTo>
                  <a:lnTo>
                    <a:pt x="27" y="83"/>
                  </a:lnTo>
                  <a:lnTo>
                    <a:pt x="15" y="80"/>
                  </a:lnTo>
                  <a:lnTo>
                    <a:pt x="8" y="74"/>
                  </a:lnTo>
                  <a:lnTo>
                    <a:pt x="4" y="71"/>
                  </a:lnTo>
                  <a:lnTo>
                    <a:pt x="0" y="75"/>
                  </a:lnTo>
                  <a:lnTo>
                    <a:pt x="1" y="80"/>
                  </a:lnTo>
                  <a:lnTo>
                    <a:pt x="8" y="84"/>
                  </a:lnTo>
                  <a:lnTo>
                    <a:pt x="18" y="89"/>
                  </a:lnTo>
                  <a:lnTo>
                    <a:pt x="27" y="9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3" name="Freeform 194">
              <a:extLst>
                <a:ext uri="{FF2B5EF4-FFF2-40B4-BE49-F238E27FC236}">
                  <a16:creationId xmlns:a16="http://schemas.microsoft.com/office/drawing/2014/main" id="{D5A8A845-8821-9B9B-2626-0F6E5AE8CF35}"/>
                </a:ext>
              </a:extLst>
            </p:cNvPr>
            <p:cNvSpPr>
              <a:spLocks/>
            </p:cNvSpPr>
            <p:nvPr/>
          </p:nvSpPr>
          <p:spPr bwMode="auto">
            <a:xfrm>
              <a:off x="1927" y="1125"/>
              <a:ext cx="39" cy="16"/>
            </a:xfrm>
            <a:custGeom>
              <a:avLst/>
              <a:gdLst>
                <a:gd name="T0" fmla="*/ 7 w 39"/>
                <a:gd name="T1" fmla="*/ 1 h 16"/>
                <a:gd name="T2" fmla="*/ 11 w 39"/>
                <a:gd name="T3" fmla="*/ 1 h 16"/>
                <a:gd name="T4" fmla="*/ 19 w 39"/>
                <a:gd name="T5" fmla="*/ 0 h 16"/>
                <a:gd name="T6" fmla="*/ 29 w 39"/>
                <a:gd name="T7" fmla="*/ 1 h 16"/>
                <a:gd name="T8" fmla="*/ 39 w 39"/>
                <a:gd name="T9" fmla="*/ 7 h 16"/>
                <a:gd name="T10" fmla="*/ 39 w 39"/>
                <a:gd name="T11" fmla="*/ 8 h 16"/>
                <a:gd name="T12" fmla="*/ 39 w 39"/>
                <a:gd name="T13" fmla="*/ 11 h 16"/>
                <a:gd name="T14" fmla="*/ 36 w 39"/>
                <a:gd name="T15" fmla="*/ 14 h 16"/>
                <a:gd name="T16" fmla="*/ 33 w 39"/>
                <a:gd name="T17" fmla="*/ 16 h 16"/>
                <a:gd name="T18" fmla="*/ 32 w 39"/>
                <a:gd name="T19" fmla="*/ 16 h 16"/>
                <a:gd name="T20" fmla="*/ 30 w 39"/>
                <a:gd name="T21" fmla="*/ 15 h 16"/>
                <a:gd name="T22" fmla="*/ 26 w 39"/>
                <a:gd name="T23" fmla="*/ 14 h 16"/>
                <a:gd name="T24" fmla="*/ 22 w 39"/>
                <a:gd name="T25" fmla="*/ 12 h 16"/>
                <a:gd name="T26" fmla="*/ 16 w 39"/>
                <a:gd name="T27" fmla="*/ 11 h 16"/>
                <a:gd name="T28" fmla="*/ 11 w 39"/>
                <a:gd name="T29" fmla="*/ 10 h 16"/>
                <a:gd name="T30" fmla="*/ 5 w 39"/>
                <a:gd name="T31" fmla="*/ 11 h 16"/>
                <a:gd name="T32" fmla="*/ 0 w 39"/>
                <a:gd name="T33" fmla="*/ 12 h 16"/>
                <a:gd name="T34" fmla="*/ 0 w 39"/>
                <a:gd name="T35" fmla="*/ 11 h 16"/>
                <a:gd name="T36" fmla="*/ 0 w 39"/>
                <a:gd name="T37" fmla="*/ 8 h 16"/>
                <a:gd name="T38" fmla="*/ 2 w 39"/>
                <a:gd name="T39" fmla="*/ 5 h 16"/>
                <a:gd name="T40" fmla="*/ 7 w 3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6"/>
                <a:gd name="T65" fmla="*/ 39 w 3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6">
                  <a:moveTo>
                    <a:pt x="7" y="1"/>
                  </a:moveTo>
                  <a:lnTo>
                    <a:pt x="11" y="1"/>
                  </a:lnTo>
                  <a:lnTo>
                    <a:pt x="19" y="0"/>
                  </a:lnTo>
                  <a:lnTo>
                    <a:pt x="29" y="1"/>
                  </a:lnTo>
                  <a:lnTo>
                    <a:pt x="39" y="7"/>
                  </a:lnTo>
                  <a:lnTo>
                    <a:pt x="39" y="8"/>
                  </a:lnTo>
                  <a:lnTo>
                    <a:pt x="39" y="11"/>
                  </a:lnTo>
                  <a:lnTo>
                    <a:pt x="36" y="14"/>
                  </a:lnTo>
                  <a:lnTo>
                    <a:pt x="33" y="16"/>
                  </a:lnTo>
                  <a:lnTo>
                    <a:pt x="32" y="16"/>
                  </a:lnTo>
                  <a:lnTo>
                    <a:pt x="30" y="15"/>
                  </a:lnTo>
                  <a:lnTo>
                    <a:pt x="26" y="14"/>
                  </a:lnTo>
                  <a:lnTo>
                    <a:pt x="22" y="12"/>
                  </a:lnTo>
                  <a:lnTo>
                    <a:pt x="16" y="11"/>
                  </a:lnTo>
                  <a:lnTo>
                    <a:pt x="11" y="10"/>
                  </a:lnTo>
                  <a:lnTo>
                    <a:pt x="5" y="11"/>
                  </a:lnTo>
                  <a:lnTo>
                    <a:pt x="0" y="12"/>
                  </a:lnTo>
                  <a:lnTo>
                    <a:pt x="0" y="11"/>
                  </a:lnTo>
                  <a:lnTo>
                    <a:pt x="0" y="8"/>
                  </a:lnTo>
                  <a:lnTo>
                    <a:pt x="2" y="5"/>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4" name="Freeform 195">
              <a:extLst>
                <a:ext uri="{FF2B5EF4-FFF2-40B4-BE49-F238E27FC236}">
                  <a16:creationId xmlns:a16="http://schemas.microsoft.com/office/drawing/2014/main" id="{55DB4C05-D104-BA6E-CE5B-B5489D6BEF71}"/>
                </a:ext>
              </a:extLst>
            </p:cNvPr>
            <p:cNvSpPr>
              <a:spLocks/>
            </p:cNvSpPr>
            <p:nvPr/>
          </p:nvSpPr>
          <p:spPr bwMode="auto">
            <a:xfrm>
              <a:off x="1897" y="1150"/>
              <a:ext cx="11" cy="13"/>
            </a:xfrm>
            <a:custGeom>
              <a:avLst/>
              <a:gdLst>
                <a:gd name="T0" fmla="*/ 11 w 11"/>
                <a:gd name="T1" fmla="*/ 6 h 13"/>
                <a:gd name="T2" fmla="*/ 8 w 11"/>
                <a:gd name="T3" fmla="*/ 10 h 13"/>
                <a:gd name="T4" fmla="*/ 7 w 11"/>
                <a:gd name="T5" fmla="*/ 12 h 13"/>
                <a:gd name="T6" fmla="*/ 5 w 11"/>
                <a:gd name="T7" fmla="*/ 13 h 13"/>
                <a:gd name="T8" fmla="*/ 3 w 11"/>
                <a:gd name="T9" fmla="*/ 13 h 13"/>
                <a:gd name="T10" fmla="*/ 2 w 11"/>
                <a:gd name="T11" fmla="*/ 12 h 13"/>
                <a:gd name="T12" fmla="*/ 0 w 11"/>
                <a:gd name="T13" fmla="*/ 10 h 13"/>
                <a:gd name="T14" fmla="*/ 0 w 11"/>
                <a:gd name="T15" fmla="*/ 8 h 13"/>
                <a:gd name="T16" fmla="*/ 0 w 11"/>
                <a:gd name="T17" fmla="*/ 4 h 13"/>
                <a:gd name="T18" fmla="*/ 1 w 11"/>
                <a:gd name="T19" fmla="*/ 2 h 13"/>
                <a:gd name="T20" fmla="*/ 4 w 11"/>
                <a:gd name="T21" fmla="*/ 0 h 13"/>
                <a:gd name="T22" fmla="*/ 6 w 11"/>
                <a:gd name="T23" fmla="*/ 0 h 13"/>
                <a:gd name="T24" fmla="*/ 8 w 11"/>
                <a:gd name="T25" fmla="*/ 0 h 13"/>
                <a:gd name="T26" fmla="*/ 10 w 11"/>
                <a:gd name="T27" fmla="*/ 1 h 13"/>
                <a:gd name="T28" fmla="*/ 11 w 11"/>
                <a:gd name="T29" fmla="*/ 2 h 13"/>
                <a:gd name="T30" fmla="*/ 11 w 11"/>
                <a:gd name="T31" fmla="*/ 4 h 13"/>
                <a:gd name="T32" fmla="*/ 11 w 11"/>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3"/>
                <a:gd name="T53" fmla="*/ 11 w 11"/>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3">
                  <a:moveTo>
                    <a:pt x="11" y="6"/>
                  </a:moveTo>
                  <a:lnTo>
                    <a:pt x="8" y="10"/>
                  </a:lnTo>
                  <a:lnTo>
                    <a:pt x="7" y="12"/>
                  </a:lnTo>
                  <a:lnTo>
                    <a:pt x="5" y="13"/>
                  </a:lnTo>
                  <a:lnTo>
                    <a:pt x="3" y="13"/>
                  </a:lnTo>
                  <a:lnTo>
                    <a:pt x="2" y="12"/>
                  </a:lnTo>
                  <a:lnTo>
                    <a:pt x="0" y="10"/>
                  </a:lnTo>
                  <a:lnTo>
                    <a:pt x="0" y="8"/>
                  </a:lnTo>
                  <a:lnTo>
                    <a:pt x="0" y="4"/>
                  </a:lnTo>
                  <a:lnTo>
                    <a:pt x="1" y="2"/>
                  </a:lnTo>
                  <a:lnTo>
                    <a:pt x="4" y="0"/>
                  </a:lnTo>
                  <a:lnTo>
                    <a:pt x="6" y="0"/>
                  </a:lnTo>
                  <a:lnTo>
                    <a:pt x="8" y="0"/>
                  </a:lnTo>
                  <a:lnTo>
                    <a:pt x="10" y="1"/>
                  </a:lnTo>
                  <a:lnTo>
                    <a:pt x="11" y="2"/>
                  </a:lnTo>
                  <a:lnTo>
                    <a:pt x="11" y="4"/>
                  </a:lnTo>
                  <a:lnTo>
                    <a:pt x="11" y="6"/>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5" name="Freeform 196">
              <a:extLst>
                <a:ext uri="{FF2B5EF4-FFF2-40B4-BE49-F238E27FC236}">
                  <a16:creationId xmlns:a16="http://schemas.microsoft.com/office/drawing/2014/main" id="{F211B2A0-5C97-67B7-9041-0099B22A0B83}"/>
                </a:ext>
              </a:extLst>
            </p:cNvPr>
            <p:cNvSpPr>
              <a:spLocks/>
            </p:cNvSpPr>
            <p:nvPr/>
          </p:nvSpPr>
          <p:spPr bwMode="auto">
            <a:xfrm>
              <a:off x="1860" y="1146"/>
              <a:ext cx="49" cy="8"/>
            </a:xfrm>
            <a:custGeom>
              <a:avLst/>
              <a:gdLst>
                <a:gd name="T0" fmla="*/ 0 w 49"/>
                <a:gd name="T1" fmla="*/ 8 h 8"/>
                <a:gd name="T2" fmla="*/ 1 w 49"/>
                <a:gd name="T3" fmla="*/ 8 h 8"/>
                <a:gd name="T4" fmla="*/ 3 w 49"/>
                <a:gd name="T5" fmla="*/ 6 h 8"/>
                <a:gd name="T6" fmla="*/ 6 w 49"/>
                <a:gd name="T7" fmla="*/ 5 h 8"/>
                <a:gd name="T8" fmla="*/ 11 w 49"/>
                <a:gd name="T9" fmla="*/ 3 h 8"/>
                <a:gd name="T10" fmla="*/ 18 w 49"/>
                <a:gd name="T11" fmla="*/ 2 h 8"/>
                <a:gd name="T12" fmla="*/ 26 w 49"/>
                <a:gd name="T13" fmla="*/ 0 h 8"/>
                <a:gd name="T14" fmla="*/ 37 w 49"/>
                <a:gd name="T15" fmla="*/ 0 h 8"/>
                <a:gd name="T16" fmla="*/ 48 w 49"/>
                <a:gd name="T17" fmla="*/ 2 h 8"/>
                <a:gd name="T18" fmla="*/ 49 w 49"/>
                <a:gd name="T19" fmla="*/ 3 h 8"/>
                <a:gd name="T20" fmla="*/ 49 w 49"/>
                <a:gd name="T21" fmla="*/ 4 h 8"/>
                <a:gd name="T22" fmla="*/ 48 w 49"/>
                <a:gd name="T23" fmla="*/ 5 h 8"/>
                <a:gd name="T24" fmla="*/ 47 w 49"/>
                <a:gd name="T25" fmla="*/ 6 h 8"/>
                <a:gd name="T26" fmla="*/ 45 w 49"/>
                <a:gd name="T27" fmla="*/ 6 h 8"/>
                <a:gd name="T28" fmla="*/ 43 w 49"/>
                <a:gd name="T29" fmla="*/ 5 h 8"/>
                <a:gd name="T30" fmla="*/ 40 w 49"/>
                <a:gd name="T31" fmla="*/ 5 h 8"/>
                <a:gd name="T32" fmla="*/ 34 w 49"/>
                <a:gd name="T33" fmla="*/ 4 h 8"/>
                <a:gd name="T34" fmla="*/ 28 w 49"/>
                <a:gd name="T35" fmla="*/ 4 h 8"/>
                <a:gd name="T36" fmla="*/ 20 w 49"/>
                <a:gd name="T37" fmla="*/ 5 h 8"/>
                <a:gd name="T38" fmla="*/ 11 w 49"/>
                <a:gd name="T39" fmla="*/ 6 h 8"/>
                <a:gd name="T40" fmla="*/ 0 w 49"/>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8"/>
                <a:gd name="T65" fmla="*/ 49 w 4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8">
                  <a:moveTo>
                    <a:pt x="0" y="8"/>
                  </a:moveTo>
                  <a:lnTo>
                    <a:pt x="1" y="8"/>
                  </a:lnTo>
                  <a:lnTo>
                    <a:pt x="3" y="6"/>
                  </a:lnTo>
                  <a:lnTo>
                    <a:pt x="6" y="5"/>
                  </a:lnTo>
                  <a:lnTo>
                    <a:pt x="11" y="3"/>
                  </a:lnTo>
                  <a:lnTo>
                    <a:pt x="18" y="2"/>
                  </a:lnTo>
                  <a:lnTo>
                    <a:pt x="26" y="0"/>
                  </a:lnTo>
                  <a:lnTo>
                    <a:pt x="37" y="0"/>
                  </a:lnTo>
                  <a:lnTo>
                    <a:pt x="48" y="2"/>
                  </a:lnTo>
                  <a:lnTo>
                    <a:pt x="49" y="3"/>
                  </a:lnTo>
                  <a:lnTo>
                    <a:pt x="49" y="4"/>
                  </a:lnTo>
                  <a:lnTo>
                    <a:pt x="48" y="5"/>
                  </a:lnTo>
                  <a:lnTo>
                    <a:pt x="47" y="6"/>
                  </a:lnTo>
                  <a:lnTo>
                    <a:pt x="45" y="6"/>
                  </a:lnTo>
                  <a:lnTo>
                    <a:pt x="43" y="5"/>
                  </a:lnTo>
                  <a:lnTo>
                    <a:pt x="40" y="5"/>
                  </a:lnTo>
                  <a:lnTo>
                    <a:pt x="34" y="4"/>
                  </a:lnTo>
                  <a:lnTo>
                    <a:pt x="28" y="4"/>
                  </a:lnTo>
                  <a:lnTo>
                    <a:pt x="20" y="5"/>
                  </a:lnTo>
                  <a:lnTo>
                    <a:pt x="11"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6" name="Freeform 197">
              <a:extLst>
                <a:ext uri="{FF2B5EF4-FFF2-40B4-BE49-F238E27FC236}">
                  <a16:creationId xmlns:a16="http://schemas.microsoft.com/office/drawing/2014/main" id="{4BC6A48A-61EF-3BB2-4B3F-AD3C4608A797}"/>
                </a:ext>
              </a:extLst>
            </p:cNvPr>
            <p:cNvSpPr>
              <a:spLocks/>
            </p:cNvSpPr>
            <p:nvPr/>
          </p:nvSpPr>
          <p:spPr bwMode="auto">
            <a:xfrm>
              <a:off x="1787" y="1045"/>
              <a:ext cx="169" cy="97"/>
            </a:xfrm>
            <a:custGeom>
              <a:avLst/>
              <a:gdLst>
                <a:gd name="T0" fmla="*/ 3 w 169"/>
                <a:gd name="T1" fmla="*/ 59 h 97"/>
                <a:gd name="T2" fmla="*/ 3 w 169"/>
                <a:gd name="T3" fmla="*/ 53 h 97"/>
                <a:gd name="T4" fmla="*/ 3 w 169"/>
                <a:gd name="T5" fmla="*/ 49 h 97"/>
                <a:gd name="T6" fmla="*/ 6 w 169"/>
                <a:gd name="T7" fmla="*/ 41 h 97"/>
                <a:gd name="T8" fmla="*/ 11 w 169"/>
                <a:gd name="T9" fmla="*/ 34 h 97"/>
                <a:gd name="T10" fmla="*/ 15 w 169"/>
                <a:gd name="T11" fmla="*/ 28 h 97"/>
                <a:gd name="T12" fmla="*/ 18 w 169"/>
                <a:gd name="T13" fmla="*/ 24 h 97"/>
                <a:gd name="T14" fmla="*/ 22 w 169"/>
                <a:gd name="T15" fmla="*/ 20 h 97"/>
                <a:gd name="T16" fmla="*/ 27 w 169"/>
                <a:gd name="T17" fmla="*/ 15 h 97"/>
                <a:gd name="T18" fmla="*/ 31 w 169"/>
                <a:gd name="T19" fmla="*/ 11 h 97"/>
                <a:gd name="T20" fmla="*/ 38 w 169"/>
                <a:gd name="T21" fmla="*/ 10 h 97"/>
                <a:gd name="T22" fmla="*/ 46 w 169"/>
                <a:gd name="T23" fmla="*/ 5 h 97"/>
                <a:gd name="T24" fmla="*/ 55 w 169"/>
                <a:gd name="T25" fmla="*/ 4 h 97"/>
                <a:gd name="T26" fmla="*/ 60 w 169"/>
                <a:gd name="T27" fmla="*/ 2 h 97"/>
                <a:gd name="T28" fmla="*/ 68 w 169"/>
                <a:gd name="T29" fmla="*/ 3 h 97"/>
                <a:gd name="T30" fmla="*/ 78 w 169"/>
                <a:gd name="T31" fmla="*/ 1 h 97"/>
                <a:gd name="T32" fmla="*/ 85 w 169"/>
                <a:gd name="T33" fmla="*/ 0 h 97"/>
                <a:gd name="T34" fmla="*/ 93 w 169"/>
                <a:gd name="T35" fmla="*/ 2 h 97"/>
                <a:gd name="T36" fmla="*/ 97 w 169"/>
                <a:gd name="T37" fmla="*/ 5 h 97"/>
                <a:gd name="T38" fmla="*/ 103 w 169"/>
                <a:gd name="T39" fmla="*/ 7 h 97"/>
                <a:gd name="T40" fmla="*/ 110 w 169"/>
                <a:gd name="T41" fmla="*/ 7 h 97"/>
                <a:gd name="T42" fmla="*/ 114 w 169"/>
                <a:gd name="T43" fmla="*/ 9 h 97"/>
                <a:gd name="T44" fmla="*/ 120 w 169"/>
                <a:gd name="T45" fmla="*/ 11 h 97"/>
                <a:gd name="T46" fmla="*/ 125 w 169"/>
                <a:gd name="T47" fmla="*/ 13 h 97"/>
                <a:gd name="T48" fmla="*/ 132 w 169"/>
                <a:gd name="T49" fmla="*/ 14 h 97"/>
                <a:gd name="T50" fmla="*/ 137 w 169"/>
                <a:gd name="T51" fmla="*/ 19 h 97"/>
                <a:gd name="T52" fmla="*/ 144 w 169"/>
                <a:gd name="T53" fmla="*/ 22 h 97"/>
                <a:gd name="T54" fmla="*/ 153 w 169"/>
                <a:gd name="T55" fmla="*/ 24 h 97"/>
                <a:gd name="T56" fmla="*/ 160 w 169"/>
                <a:gd name="T57" fmla="*/ 30 h 97"/>
                <a:gd name="T58" fmla="*/ 166 w 169"/>
                <a:gd name="T59" fmla="*/ 34 h 97"/>
                <a:gd name="T60" fmla="*/ 168 w 169"/>
                <a:gd name="T61" fmla="*/ 43 h 97"/>
                <a:gd name="T62" fmla="*/ 162 w 169"/>
                <a:gd name="T63" fmla="*/ 56 h 97"/>
                <a:gd name="T64" fmla="*/ 155 w 169"/>
                <a:gd name="T65" fmla="*/ 53 h 97"/>
                <a:gd name="T66" fmla="*/ 150 w 169"/>
                <a:gd name="T67" fmla="*/ 52 h 97"/>
                <a:gd name="T68" fmla="*/ 144 w 169"/>
                <a:gd name="T69" fmla="*/ 50 h 97"/>
                <a:gd name="T70" fmla="*/ 140 w 169"/>
                <a:gd name="T71" fmla="*/ 49 h 97"/>
                <a:gd name="T72" fmla="*/ 132 w 169"/>
                <a:gd name="T73" fmla="*/ 50 h 97"/>
                <a:gd name="T74" fmla="*/ 125 w 169"/>
                <a:gd name="T75" fmla="*/ 48 h 97"/>
                <a:gd name="T76" fmla="*/ 118 w 169"/>
                <a:gd name="T77" fmla="*/ 46 h 97"/>
                <a:gd name="T78" fmla="*/ 114 w 169"/>
                <a:gd name="T79" fmla="*/ 46 h 97"/>
                <a:gd name="T80" fmla="*/ 107 w 169"/>
                <a:gd name="T81" fmla="*/ 43 h 97"/>
                <a:gd name="T82" fmla="*/ 99 w 169"/>
                <a:gd name="T83" fmla="*/ 42 h 97"/>
                <a:gd name="T84" fmla="*/ 92 w 169"/>
                <a:gd name="T85" fmla="*/ 44 h 97"/>
                <a:gd name="T86" fmla="*/ 83 w 169"/>
                <a:gd name="T87" fmla="*/ 43 h 97"/>
                <a:gd name="T88" fmla="*/ 78 w 169"/>
                <a:gd name="T89" fmla="*/ 48 h 97"/>
                <a:gd name="T90" fmla="*/ 72 w 169"/>
                <a:gd name="T91" fmla="*/ 47 h 97"/>
                <a:gd name="T92" fmla="*/ 64 w 169"/>
                <a:gd name="T93" fmla="*/ 47 h 97"/>
                <a:gd name="T94" fmla="*/ 54 w 169"/>
                <a:gd name="T95" fmla="*/ 42 h 97"/>
                <a:gd name="T96" fmla="*/ 51 w 169"/>
                <a:gd name="T97" fmla="*/ 48 h 97"/>
                <a:gd name="T98" fmla="*/ 43 w 169"/>
                <a:gd name="T99" fmla="*/ 59 h 97"/>
                <a:gd name="T100" fmla="*/ 35 w 169"/>
                <a:gd name="T101" fmla="*/ 74 h 97"/>
                <a:gd name="T102" fmla="*/ 29 w 169"/>
                <a:gd name="T103" fmla="*/ 90 h 97"/>
                <a:gd name="T104" fmla="*/ 21 w 169"/>
                <a:gd name="T105" fmla="*/ 97 h 97"/>
                <a:gd name="T106" fmla="*/ 1 w 169"/>
                <a:gd name="T107" fmla="*/ 70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97"/>
                <a:gd name="T164" fmla="*/ 169 w 169"/>
                <a:gd name="T165" fmla="*/ 97 h 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97">
                  <a:moveTo>
                    <a:pt x="2" y="67"/>
                  </a:moveTo>
                  <a:lnTo>
                    <a:pt x="2" y="65"/>
                  </a:lnTo>
                  <a:lnTo>
                    <a:pt x="2" y="61"/>
                  </a:lnTo>
                  <a:lnTo>
                    <a:pt x="3" y="59"/>
                  </a:lnTo>
                  <a:lnTo>
                    <a:pt x="3" y="57"/>
                  </a:lnTo>
                  <a:lnTo>
                    <a:pt x="3" y="56"/>
                  </a:lnTo>
                  <a:lnTo>
                    <a:pt x="3" y="55"/>
                  </a:lnTo>
                  <a:lnTo>
                    <a:pt x="3" y="53"/>
                  </a:lnTo>
                  <a:lnTo>
                    <a:pt x="3" y="52"/>
                  </a:lnTo>
                  <a:lnTo>
                    <a:pt x="3" y="51"/>
                  </a:lnTo>
                  <a:lnTo>
                    <a:pt x="3" y="50"/>
                  </a:lnTo>
                  <a:lnTo>
                    <a:pt x="3" y="49"/>
                  </a:lnTo>
                  <a:lnTo>
                    <a:pt x="3" y="48"/>
                  </a:lnTo>
                  <a:lnTo>
                    <a:pt x="5" y="46"/>
                  </a:lnTo>
                  <a:lnTo>
                    <a:pt x="5" y="43"/>
                  </a:lnTo>
                  <a:lnTo>
                    <a:pt x="6" y="41"/>
                  </a:lnTo>
                  <a:lnTo>
                    <a:pt x="7" y="39"/>
                  </a:lnTo>
                  <a:lnTo>
                    <a:pt x="8" y="37"/>
                  </a:lnTo>
                  <a:lnTo>
                    <a:pt x="10" y="36"/>
                  </a:lnTo>
                  <a:lnTo>
                    <a:pt x="11" y="34"/>
                  </a:lnTo>
                  <a:lnTo>
                    <a:pt x="14" y="32"/>
                  </a:lnTo>
                  <a:lnTo>
                    <a:pt x="14" y="31"/>
                  </a:lnTo>
                  <a:lnTo>
                    <a:pt x="15" y="29"/>
                  </a:lnTo>
                  <a:lnTo>
                    <a:pt x="15" y="28"/>
                  </a:lnTo>
                  <a:lnTo>
                    <a:pt x="16" y="27"/>
                  </a:lnTo>
                  <a:lnTo>
                    <a:pt x="17" y="26"/>
                  </a:lnTo>
                  <a:lnTo>
                    <a:pt x="18" y="24"/>
                  </a:lnTo>
                  <a:lnTo>
                    <a:pt x="19" y="23"/>
                  </a:lnTo>
                  <a:lnTo>
                    <a:pt x="20" y="22"/>
                  </a:lnTo>
                  <a:lnTo>
                    <a:pt x="21" y="21"/>
                  </a:lnTo>
                  <a:lnTo>
                    <a:pt x="22" y="20"/>
                  </a:lnTo>
                  <a:lnTo>
                    <a:pt x="24" y="19"/>
                  </a:lnTo>
                  <a:lnTo>
                    <a:pt x="25" y="18"/>
                  </a:lnTo>
                  <a:lnTo>
                    <a:pt x="26" y="17"/>
                  </a:lnTo>
                  <a:lnTo>
                    <a:pt x="27" y="15"/>
                  </a:lnTo>
                  <a:lnTo>
                    <a:pt x="28" y="14"/>
                  </a:lnTo>
                  <a:lnTo>
                    <a:pt x="30" y="13"/>
                  </a:lnTo>
                  <a:lnTo>
                    <a:pt x="30" y="12"/>
                  </a:lnTo>
                  <a:lnTo>
                    <a:pt x="31" y="11"/>
                  </a:lnTo>
                  <a:lnTo>
                    <a:pt x="33" y="10"/>
                  </a:lnTo>
                  <a:lnTo>
                    <a:pt x="35" y="10"/>
                  </a:lnTo>
                  <a:lnTo>
                    <a:pt x="37" y="10"/>
                  </a:lnTo>
                  <a:lnTo>
                    <a:pt x="38" y="10"/>
                  </a:lnTo>
                  <a:lnTo>
                    <a:pt x="40" y="9"/>
                  </a:lnTo>
                  <a:lnTo>
                    <a:pt x="43" y="8"/>
                  </a:lnTo>
                  <a:lnTo>
                    <a:pt x="44" y="7"/>
                  </a:lnTo>
                  <a:lnTo>
                    <a:pt x="46" y="5"/>
                  </a:lnTo>
                  <a:lnTo>
                    <a:pt x="48" y="4"/>
                  </a:lnTo>
                  <a:lnTo>
                    <a:pt x="50" y="4"/>
                  </a:lnTo>
                  <a:lnTo>
                    <a:pt x="53" y="4"/>
                  </a:lnTo>
                  <a:lnTo>
                    <a:pt x="55" y="4"/>
                  </a:lnTo>
                  <a:lnTo>
                    <a:pt x="57" y="4"/>
                  </a:lnTo>
                  <a:lnTo>
                    <a:pt x="58" y="3"/>
                  </a:lnTo>
                  <a:lnTo>
                    <a:pt x="59" y="3"/>
                  </a:lnTo>
                  <a:lnTo>
                    <a:pt x="60" y="2"/>
                  </a:lnTo>
                  <a:lnTo>
                    <a:pt x="63" y="2"/>
                  </a:lnTo>
                  <a:lnTo>
                    <a:pt x="65" y="2"/>
                  </a:lnTo>
                  <a:lnTo>
                    <a:pt x="67" y="2"/>
                  </a:lnTo>
                  <a:lnTo>
                    <a:pt x="68" y="3"/>
                  </a:lnTo>
                  <a:lnTo>
                    <a:pt x="72" y="3"/>
                  </a:lnTo>
                  <a:lnTo>
                    <a:pt x="74" y="3"/>
                  </a:lnTo>
                  <a:lnTo>
                    <a:pt x="76" y="2"/>
                  </a:lnTo>
                  <a:lnTo>
                    <a:pt x="78" y="1"/>
                  </a:lnTo>
                  <a:lnTo>
                    <a:pt x="81" y="1"/>
                  </a:lnTo>
                  <a:lnTo>
                    <a:pt x="83" y="1"/>
                  </a:lnTo>
                  <a:lnTo>
                    <a:pt x="84" y="0"/>
                  </a:lnTo>
                  <a:lnTo>
                    <a:pt x="85" y="0"/>
                  </a:lnTo>
                  <a:lnTo>
                    <a:pt x="87" y="0"/>
                  </a:lnTo>
                  <a:lnTo>
                    <a:pt x="89" y="1"/>
                  </a:lnTo>
                  <a:lnTo>
                    <a:pt x="92" y="1"/>
                  </a:lnTo>
                  <a:lnTo>
                    <a:pt x="93" y="2"/>
                  </a:lnTo>
                  <a:lnTo>
                    <a:pt x="95" y="3"/>
                  </a:lnTo>
                  <a:lnTo>
                    <a:pt x="96" y="4"/>
                  </a:lnTo>
                  <a:lnTo>
                    <a:pt x="97" y="4"/>
                  </a:lnTo>
                  <a:lnTo>
                    <a:pt x="97" y="5"/>
                  </a:lnTo>
                  <a:lnTo>
                    <a:pt x="98" y="5"/>
                  </a:lnTo>
                  <a:lnTo>
                    <a:pt x="99" y="5"/>
                  </a:lnTo>
                  <a:lnTo>
                    <a:pt x="102" y="5"/>
                  </a:lnTo>
                  <a:lnTo>
                    <a:pt x="103" y="7"/>
                  </a:lnTo>
                  <a:lnTo>
                    <a:pt x="105" y="7"/>
                  </a:lnTo>
                  <a:lnTo>
                    <a:pt x="106" y="7"/>
                  </a:lnTo>
                  <a:lnTo>
                    <a:pt x="108" y="7"/>
                  </a:lnTo>
                  <a:lnTo>
                    <a:pt x="110" y="7"/>
                  </a:lnTo>
                  <a:lnTo>
                    <a:pt x="111" y="7"/>
                  </a:lnTo>
                  <a:lnTo>
                    <a:pt x="112" y="8"/>
                  </a:lnTo>
                  <a:lnTo>
                    <a:pt x="113" y="8"/>
                  </a:lnTo>
                  <a:lnTo>
                    <a:pt x="114" y="9"/>
                  </a:lnTo>
                  <a:lnTo>
                    <a:pt x="115" y="10"/>
                  </a:lnTo>
                  <a:lnTo>
                    <a:pt x="117" y="10"/>
                  </a:lnTo>
                  <a:lnTo>
                    <a:pt x="118" y="10"/>
                  </a:lnTo>
                  <a:lnTo>
                    <a:pt x="120" y="11"/>
                  </a:lnTo>
                  <a:lnTo>
                    <a:pt x="121" y="11"/>
                  </a:lnTo>
                  <a:lnTo>
                    <a:pt x="123" y="12"/>
                  </a:lnTo>
                  <a:lnTo>
                    <a:pt x="124" y="12"/>
                  </a:lnTo>
                  <a:lnTo>
                    <a:pt x="125" y="13"/>
                  </a:lnTo>
                  <a:lnTo>
                    <a:pt x="126" y="14"/>
                  </a:lnTo>
                  <a:lnTo>
                    <a:pt x="129" y="15"/>
                  </a:lnTo>
                  <a:lnTo>
                    <a:pt x="131" y="14"/>
                  </a:lnTo>
                  <a:lnTo>
                    <a:pt x="132" y="14"/>
                  </a:lnTo>
                  <a:lnTo>
                    <a:pt x="134" y="15"/>
                  </a:lnTo>
                  <a:lnTo>
                    <a:pt x="135" y="17"/>
                  </a:lnTo>
                  <a:lnTo>
                    <a:pt x="136" y="18"/>
                  </a:lnTo>
                  <a:lnTo>
                    <a:pt x="137" y="19"/>
                  </a:lnTo>
                  <a:lnTo>
                    <a:pt x="139" y="20"/>
                  </a:lnTo>
                  <a:lnTo>
                    <a:pt x="141" y="21"/>
                  </a:lnTo>
                  <a:lnTo>
                    <a:pt x="143" y="22"/>
                  </a:lnTo>
                  <a:lnTo>
                    <a:pt x="144" y="22"/>
                  </a:lnTo>
                  <a:lnTo>
                    <a:pt x="146" y="23"/>
                  </a:lnTo>
                  <a:lnTo>
                    <a:pt x="149" y="24"/>
                  </a:lnTo>
                  <a:lnTo>
                    <a:pt x="151" y="24"/>
                  </a:lnTo>
                  <a:lnTo>
                    <a:pt x="153" y="24"/>
                  </a:lnTo>
                  <a:lnTo>
                    <a:pt x="155" y="26"/>
                  </a:lnTo>
                  <a:lnTo>
                    <a:pt x="158" y="27"/>
                  </a:lnTo>
                  <a:lnTo>
                    <a:pt x="159" y="28"/>
                  </a:lnTo>
                  <a:lnTo>
                    <a:pt x="160" y="30"/>
                  </a:lnTo>
                  <a:lnTo>
                    <a:pt x="161" y="31"/>
                  </a:lnTo>
                  <a:lnTo>
                    <a:pt x="163" y="32"/>
                  </a:lnTo>
                  <a:lnTo>
                    <a:pt x="164" y="33"/>
                  </a:lnTo>
                  <a:lnTo>
                    <a:pt x="166" y="34"/>
                  </a:lnTo>
                  <a:lnTo>
                    <a:pt x="168" y="37"/>
                  </a:lnTo>
                  <a:lnTo>
                    <a:pt x="169" y="39"/>
                  </a:lnTo>
                  <a:lnTo>
                    <a:pt x="168" y="41"/>
                  </a:lnTo>
                  <a:lnTo>
                    <a:pt x="168" y="43"/>
                  </a:lnTo>
                  <a:lnTo>
                    <a:pt x="168" y="47"/>
                  </a:lnTo>
                  <a:lnTo>
                    <a:pt x="168" y="50"/>
                  </a:lnTo>
                  <a:lnTo>
                    <a:pt x="165" y="53"/>
                  </a:lnTo>
                  <a:lnTo>
                    <a:pt x="162" y="56"/>
                  </a:lnTo>
                  <a:lnTo>
                    <a:pt x="159" y="57"/>
                  </a:lnTo>
                  <a:lnTo>
                    <a:pt x="158" y="56"/>
                  </a:lnTo>
                  <a:lnTo>
                    <a:pt x="156" y="55"/>
                  </a:lnTo>
                  <a:lnTo>
                    <a:pt x="155" y="53"/>
                  </a:lnTo>
                  <a:lnTo>
                    <a:pt x="154" y="53"/>
                  </a:lnTo>
                  <a:lnTo>
                    <a:pt x="152" y="53"/>
                  </a:lnTo>
                  <a:lnTo>
                    <a:pt x="151" y="53"/>
                  </a:lnTo>
                  <a:lnTo>
                    <a:pt x="150" y="52"/>
                  </a:lnTo>
                  <a:lnTo>
                    <a:pt x="147" y="51"/>
                  </a:lnTo>
                  <a:lnTo>
                    <a:pt x="145" y="51"/>
                  </a:lnTo>
                  <a:lnTo>
                    <a:pt x="145" y="50"/>
                  </a:lnTo>
                  <a:lnTo>
                    <a:pt x="144" y="50"/>
                  </a:lnTo>
                  <a:lnTo>
                    <a:pt x="142" y="50"/>
                  </a:lnTo>
                  <a:lnTo>
                    <a:pt x="141" y="49"/>
                  </a:lnTo>
                  <a:lnTo>
                    <a:pt x="140" y="49"/>
                  </a:lnTo>
                  <a:lnTo>
                    <a:pt x="137" y="48"/>
                  </a:lnTo>
                  <a:lnTo>
                    <a:pt x="135" y="48"/>
                  </a:lnTo>
                  <a:lnTo>
                    <a:pt x="134" y="49"/>
                  </a:lnTo>
                  <a:lnTo>
                    <a:pt x="132" y="50"/>
                  </a:lnTo>
                  <a:lnTo>
                    <a:pt x="130" y="50"/>
                  </a:lnTo>
                  <a:lnTo>
                    <a:pt x="129" y="49"/>
                  </a:lnTo>
                  <a:lnTo>
                    <a:pt x="126" y="49"/>
                  </a:lnTo>
                  <a:lnTo>
                    <a:pt x="125" y="48"/>
                  </a:lnTo>
                  <a:lnTo>
                    <a:pt x="123" y="48"/>
                  </a:lnTo>
                  <a:lnTo>
                    <a:pt x="122" y="47"/>
                  </a:lnTo>
                  <a:lnTo>
                    <a:pt x="121" y="46"/>
                  </a:lnTo>
                  <a:lnTo>
                    <a:pt x="118" y="46"/>
                  </a:lnTo>
                  <a:lnTo>
                    <a:pt x="117" y="44"/>
                  </a:lnTo>
                  <a:lnTo>
                    <a:pt x="115" y="44"/>
                  </a:lnTo>
                  <a:lnTo>
                    <a:pt x="114" y="46"/>
                  </a:lnTo>
                  <a:lnTo>
                    <a:pt x="112" y="46"/>
                  </a:lnTo>
                  <a:lnTo>
                    <a:pt x="110" y="44"/>
                  </a:lnTo>
                  <a:lnTo>
                    <a:pt x="108" y="44"/>
                  </a:lnTo>
                  <a:lnTo>
                    <a:pt x="107" y="43"/>
                  </a:lnTo>
                  <a:lnTo>
                    <a:pt x="105" y="43"/>
                  </a:lnTo>
                  <a:lnTo>
                    <a:pt x="103" y="42"/>
                  </a:lnTo>
                  <a:lnTo>
                    <a:pt x="102" y="42"/>
                  </a:lnTo>
                  <a:lnTo>
                    <a:pt x="99" y="42"/>
                  </a:lnTo>
                  <a:lnTo>
                    <a:pt x="97" y="42"/>
                  </a:lnTo>
                  <a:lnTo>
                    <a:pt x="95" y="42"/>
                  </a:lnTo>
                  <a:lnTo>
                    <a:pt x="94" y="43"/>
                  </a:lnTo>
                  <a:lnTo>
                    <a:pt x="92" y="44"/>
                  </a:lnTo>
                  <a:lnTo>
                    <a:pt x="87" y="43"/>
                  </a:lnTo>
                  <a:lnTo>
                    <a:pt x="86" y="43"/>
                  </a:lnTo>
                  <a:lnTo>
                    <a:pt x="85" y="43"/>
                  </a:lnTo>
                  <a:lnTo>
                    <a:pt x="83" y="43"/>
                  </a:lnTo>
                  <a:lnTo>
                    <a:pt x="82" y="44"/>
                  </a:lnTo>
                  <a:lnTo>
                    <a:pt x="81" y="46"/>
                  </a:lnTo>
                  <a:lnTo>
                    <a:pt x="79" y="47"/>
                  </a:lnTo>
                  <a:lnTo>
                    <a:pt x="78" y="48"/>
                  </a:lnTo>
                  <a:lnTo>
                    <a:pt x="77" y="49"/>
                  </a:lnTo>
                  <a:lnTo>
                    <a:pt x="75" y="49"/>
                  </a:lnTo>
                  <a:lnTo>
                    <a:pt x="74" y="48"/>
                  </a:lnTo>
                  <a:lnTo>
                    <a:pt x="72" y="47"/>
                  </a:lnTo>
                  <a:lnTo>
                    <a:pt x="69" y="47"/>
                  </a:lnTo>
                  <a:lnTo>
                    <a:pt x="67" y="47"/>
                  </a:lnTo>
                  <a:lnTo>
                    <a:pt x="66" y="47"/>
                  </a:lnTo>
                  <a:lnTo>
                    <a:pt x="64" y="47"/>
                  </a:lnTo>
                  <a:lnTo>
                    <a:pt x="63" y="48"/>
                  </a:lnTo>
                  <a:lnTo>
                    <a:pt x="59" y="48"/>
                  </a:lnTo>
                  <a:lnTo>
                    <a:pt x="57" y="44"/>
                  </a:lnTo>
                  <a:lnTo>
                    <a:pt x="54" y="42"/>
                  </a:lnTo>
                  <a:lnTo>
                    <a:pt x="51" y="42"/>
                  </a:lnTo>
                  <a:lnTo>
                    <a:pt x="50" y="44"/>
                  </a:lnTo>
                  <a:lnTo>
                    <a:pt x="51" y="46"/>
                  </a:lnTo>
                  <a:lnTo>
                    <a:pt x="51" y="48"/>
                  </a:lnTo>
                  <a:lnTo>
                    <a:pt x="50" y="50"/>
                  </a:lnTo>
                  <a:lnTo>
                    <a:pt x="47" y="53"/>
                  </a:lnTo>
                  <a:lnTo>
                    <a:pt x="45" y="57"/>
                  </a:lnTo>
                  <a:lnTo>
                    <a:pt x="43" y="59"/>
                  </a:lnTo>
                  <a:lnTo>
                    <a:pt x="40" y="63"/>
                  </a:lnTo>
                  <a:lnTo>
                    <a:pt x="38" y="68"/>
                  </a:lnTo>
                  <a:lnTo>
                    <a:pt x="36" y="70"/>
                  </a:lnTo>
                  <a:lnTo>
                    <a:pt x="35" y="74"/>
                  </a:lnTo>
                  <a:lnTo>
                    <a:pt x="34" y="78"/>
                  </a:lnTo>
                  <a:lnTo>
                    <a:pt x="33" y="82"/>
                  </a:lnTo>
                  <a:lnTo>
                    <a:pt x="30" y="86"/>
                  </a:lnTo>
                  <a:lnTo>
                    <a:pt x="29" y="90"/>
                  </a:lnTo>
                  <a:lnTo>
                    <a:pt x="29" y="94"/>
                  </a:lnTo>
                  <a:lnTo>
                    <a:pt x="28" y="97"/>
                  </a:lnTo>
                  <a:lnTo>
                    <a:pt x="26" y="97"/>
                  </a:lnTo>
                  <a:lnTo>
                    <a:pt x="21" y="97"/>
                  </a:lnTo>
                  <a:lnTo>
                    <a:pt x="18" y="95"/>
                  </a:lnTo>
                  <a:lnTo>
                    <a:pt x="3" y="86"/>
                  </a:lnTo>
                  <a:lnTo>
                    <a:pt x="0" y="77"/>
                  </a:lnTo>
                  <a:lnTo>
                    <a:pt x="1" y="70"/>
                  </a:lnTo>
                  <a:lnTo>
                    <a:pt x="2"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7" name="Freeform 198">
              <a:extLst>
                <a:ext uri="{FF2B5EF4-FFF2-40B4-BE49-F238E27FC236}">
                  <a16:creationId xmlns:a16="http://schemas.microsoft.com/office/drawing/2014/main" id="{0275CDA1-9838-722A-8852-F4246F3B897A}"/>
                </a:ext>
              </a:extLst>
            </p:cNvPr>
            <p:cNvSpPr>
              <a:spLocks/>
            </p:cNvSpPr>
            <p:nvPr/>
          </p:nvSpPr>
          <p:spPr bwMode="auto">
            <a:xfrm>
              <a:off x="1778" y="1123"/>
              <a:ext cx="29" cy="47"/>
            </a:xfrm>
            <a:custGeom>
              <a:avLst/>
              <a:gdLst>
                <a:gd name="T0" fmla="*/ 29 w 29"/>
                <a:gd name="T1" fmla="*/ 29 h 47"/>
                <a:gd name="T2" fmla="*/ 27 w 29"/>
                <a:gd name="T3" fmla="*/ 22 h 47"/>
                <a:gd name="T4" fmla="*/ 23 w 29"/>
                <a:gd name="T5" fmla="*/ 9 h 47"/>
                <a:gd name="T6" fmla="*/ 14 w 29"/>
                <a:gd name="T7" fmla="*/ 0 h 47"/>
                <a:gd name="T8" fmla="*/ 1 w 29"/>
                <a:gd name="T9" fmla="*/ 4 h 47"/>
                <a:gd name="T10" fmla="*/ 0 w 29"/>
                <a:gd name="T11" fmla="*/ 8 h 47"/>
                <a:gd name="T12" fmla="*/ 1 w 29"/>
                <a:gd name="T13" fmla="*/ 13 h 47"/>
                <a:gd name="T14" fmla="*/ 2 w 29"/>
                <a:gd name="T15" fmla="*/ 20 h 47"/>
                <a:gd name="T16" fmla="*/ 5 w 29"/>
                <a:gd name="T17" fmla="*/ 28 h 47"/>
                <a:gd name="T18" fmla="*/ 10 w 29"/>
                <a:gd name="T19" fmla="*/ 39 h 47"/>
                <a:gd name="T20" fmla="*/ 16 w 29"/>
                <a:gd name="T21" fmla="*/ 46 h 47"/>
                <a:gd name="T22" fmla="*/ 21 w 29"/>
                <a:gd name="T23" fmla="*/ 47 h 47"/>
                <a:gd name="T24" fmla="*/ 27 w 29"/>
                <a:gd name="T25" fmla="*/ 41 h 47"/>
                <a:gd name="T26" fmla="*/ 29 w 29"/>
                <a:gd name="T27" fmla="*/ 2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7"/>
                <a:gd name="T44" fmla="*/ 29 w 29"/>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7">
                  <a:moveTo>
                    <a:pt x="29" y="29"/>
                  </a:moveTo>
                  <a:lnTo>
                    <a:pt x="27" y="22"/>
                  </a:lnTo>
                  <a:lnTo>
                    <a:pt x="23" y="9"/>
                  </a:lnTo>
                  <a:lnTo>
                    <a:pt x="14" y="0"/>
                  </a:lnTo>
                  <a:lnTo>
                    <a:pt x="1" y="4"/>
                  </a:lnTo>
                  <a:lnTo>
                    <a:pt x="0" y="8"/>
                  </a:lnTo>
                  <a:lnTo>
                    <a:pt x="1" y="13"/>
                  </a:lnTo>
                  <a:lnTo>
                    <a:pt x="2" y="20"/>
                  </a:lnTo>
                  <a:lnTo>
                    <a:pt x="5" y="28"/>
                  </a:lnTo>
                  <a:lnTo>
                    <a:pt x="10" y="39"/>
                  </a:lnTo>
                  <a:lnTo>
                    <a:pt x="16" y="46"/>
                  </a:lnTo>
                  <a:lnTo>
                    <a:pt x="21" y="47"/>
                  </a:lnTo>
                  <a:lnTo>
                    <a:pt x="27" y="41"/>
                  </a:lnTo>
                  <a:lnTo>
                    <a:pt x="29"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8" name="Freeform 199">
              <a:extLst>
                <a:ext uri="{FF2B5EF4-FFF2-40B4-BE49-F238E27FC236}">
                  <a16:creationId xmlns:a16="http://schemas.microsoft.com/office/drawing/2014/main" id="{7CF50DDA-40C0-0A89-251D-918E38ED2EA1}"/>
                </a:ext>
              </a:extLst>
            </p:cNvPr>
            <p:cNvSpPr>
              <a:spLocks/>
            </p:cNvSpPr>
            <p:nvPr/>
          </p:nvSpPr>
          <p:spPr bwMode="auto">
            <a:xfrm>
              <a:off x="1783" y="1129"/>
              <a:ext cx="24" cy="41"/>
            </a:xfrm>
            <a:custGeom>
              <a:avLst/>
              <a:gdLst>
                <a:gd name="T0" fmla="*/ 24 w 24"/>
                <a:gd name="T1" fmla="*/ 24 h 41"/>
                <a:gd name="T2" fmla="*/ 23 w 24"/>
                <a:gd name="T3" fmla="*/ 19 h 41"/>
                <a:gd name="T4" fmla="*/ 20 w 24"/>
                <a:gd name="T5" fmla="*/ 7 h 41"/>
                <a:gd name="T6" fmla="*/ 12 w 24"/>
                <a:gd name="T7" fmla="*/ 0 h 41"/>
                <a:gd name="T8" fmla="*/ 1 w 24"/>
                <a:gd name="T9" fmla="*/ 4 h 41"/>
                <a:gd name="T10" fmla="*/ 0 w 24"/>
                <a:gd name="T11" fmla="*/ 7 h 41"/>
                <a:gd name="T12" fmla="*/ 1 w 24"/>
                <a:gd name="T13" fmla="*/ 12 h 41"/>
                <a:gd name="T14" fmla="*/ 2 w 24"/>
                <a:gd name="T15" fmla="*/ 19 h 41"/>
                <a:gd name="T16" fmla="*/ 4 w 24"/>
                <a:gd name="T17" fmla="*/ 24 h 41"/>
                <a:gd name="T18" fmla="*/ 7 w 24"/>
                <a:gd name="T19" fmla="*/ 31 h 41"/>
                <a:gd name="T20" fmla="*/ 13 w 24"/>
                <a:gd name="T21" fmla="*/ 38 h 41"/>
                <a:gd name="T22" fmla="*/ 19 w 24"/>
                <a:gd name="T23" fmla="*/ 41 h 41"/>
                <a:gd name="T24" fmla="*/ 24 w 24"/>
                <a:gd name="T25" fmla="*/ 39 h 41"/>
                <a:gd name="T26" fmla="*/ 24 w 24"/>
                <a:gd name="T27" fmla="*/ 24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41"/>
                <a:gd name="T44" fmla="*/ 24 w 24"/>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41">
                  <a:moveTo>
                    <a:pt x="24" y="24"/>
                  </a:moveTo>
                  <a:lnTo>
                    <a:pt x="23" y="19"/>
                  </a:lnTo>
                  <a:lnTo>
                    <a:pt x="20" y="7"/>
                  </a:lnTo>
                  <a:lnTo>
                    <a:pt x="12" y="0"/>
                  </a:lnTo>
                  <a:lnTo>
                    <a:pt x="1" y="4"/>
                  </a:lnTo>
                  <a:lnTo>
                    <a:pt x="0" y="7"/>
                  </a:lnTo>
                  <a:lnTo>
                    <a:pt x="1" y="12"/>
                  </a:lnTo>
                  <a:lnTo>
                    <a:pt x="2" y="19"/>
                  </a:lnTo>
                  <a:lnTo>
                    <a:pt x="4" y="24"/>
                  </a:lnTo>
                  <a:lnTo>
                    <a:pt x="7" y="31"/>
                  </a:lnTo>
                  <a:lnTo>
                    <a:pt x="13" y="38"/>
                  </a:lnTo>
                  <a:lnTo>
                    <a:pt x="19" y="41"/>
                  </a:lnTo>
                  <a:lnTo>
                    <a:pt x="24" y="39"/>
                  </a:lnTo>
                  <a:lnTo>
                    <a:pt x="24" y="2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99" name="Freeform 200">
              <a:extLst>
                <a:ext uri="{FF2B5EF4-FFF2-40B4-BE49-F238E27FC236}">
                  <a16:creationId xmlns:a16="http://schemas.microsoft.com/office/drawing/2014/main" id="{95B515CE-DD85-10B3-C47F-65891CE9687D}"/>
                </a:ext>
              </a:extLst>
            </p:cNvPr>
            <p:cNvSpPr>
              <a:spLocks/>
            </p:cNvSpPr>
            <p:nvPr/>
          </p:nvSpPr>
          <p:spPr bwMode="auto">
            <a:xfrm>
              <a:off x="1787" y="1133"/>
              <a:ext cx="16" cy="30"/>
            </a:xfrm>
            <a:custGeom>
              <a:avLst/>
              <a:gdLst>
                <a:gd name="T0" fmla="*/ 0 w 16"/>
                <a:gd name="T1" fmla="*/ 2 h 30"/>
                <a:gd name="T2" fmla="*/ 3 w 16"/>
                <a:gd name="T3" fmla="*/ 0 h 30"/>
                <a:gd name="T4" fmla="*/ 7 w 16"/>
                <a:gd name="T5" fmla="*/ 0 h 30"/>
                <a:gd name="T6" fmla="*/ 9 w 16"/>
                <a:gd name="T7" fmla="*/ 1 h 30"/>
                <a:gd name="T8" fmla="*/ 11 w 16"/>
                <a:gd name="T9" fmla="*/ 3 h 30"/>
                <a:gd name="T10" fmla="*/ 14 w 16"/>
                <a:gd name="T11" fmla="*/ 8 h 30"/>
                <a:gd name="T12" fmla="*/ 16 w 16"/>
                <a:gd name="T13" fmla="*/ 13 h 30"/>
                <a:gd name="T14" fmla="*/ 16 w 16"/>
                <a:gd name="T15" fmla="*/ 20 h 30"/>
                <a:gd name="T16" fmla="*/ 16 w 16"/>
                <a:gd name="T17" fmla="*/ 28 h 30"/>
                <a:gd name="T18" fmla="*/ 16 w 16"/>
                <a:gd name="T19" fmla="*/ 29 h 30"/>
                <a:gd name="T20" fmla="*/ 16 w 16"/>
                <a:gd name="T21" fmla="*/ 29 h 30"/>
                <a:gd name="T22" fmla="*/ 16 w 16"/>
                <a:gd name="T23" fmla="*/ 29 h 30"/>
                <a:gd name="T24" fmla="*/ 15 w 16"/>
                <a:gd name="T25" fmla="*/ 30 h 30"/>
                <a:gd name="T26" fmla="*/ 15 w 16"/>
                <a:gd name="T27" fmla="*/ 30 h 30"/>
                <a:gd name="T28" fmla="*/ 15 w 16"/>
                <a:gd name="T29" fmla="*/ 29 h 30"/>
                <a:gd name="T30" fmla="*/ 14 w 16"/>
                <a:gd name="T31" fmla="*/ 29 h 30"/>
                <a:gd name="T32" fmla="*/ 14 w 16"/>
                <a:gd name="T33" fmla="*/ 29 h 30"/>
                <a:gd name="T34" fmla="*/ 14 w 16"/>
                <a:gd name="T35" fmla="*/ 22 h 30"/>
                <a:gd name="T36" fmla="*/ 14 w 16"/>
                <a:gd name="T37" fmla="*/ 17 h 30"/>
                <a:gd name="T38" fmla="*/ 12 w 16"/>
                <a:gd name="T39" fmla="*/ 11 h 30"/>
                <a:gd name="T40" fmla="*/ 10 w 16"/>
                <a:gd name="T41" fmla="*/ 8 h 30"/>
                <a:gd name="T42" fmla="*/ 9 w 16"/>
                <a:gd name="T43" fmla="*/ 6 h 30"/>
                <a:gd name="T44" fmla="*/ 7 w 16"/>
                <a:gd name="T45" fmla="*/ 3 h 30"/>
                <a:gd name="T46" fmla="*/ 3 w 16"/>
                <a:gd name="T47" fmla="*/ 3 h 30"/>
                <a:gd name="T48" fmla="*/ 1 w 16"/>
                <a:gd name="T49" fmla="*/ 6 h 30"/>
                <a:gd name="T50" fmla="*/ 0 w 16"/>
                <a:gd name="T51" fmla="*/ 6 h 30"/>
                <a:gd name="T52" fmla="*/ 0 w 16"/>
                <a:gd name="T53" fmla="*/ 6 h 30"/>
                <a:gd name="T54" fmla="*/ 0 w 16"/>
                <a:gd name="T55" fmla="*/ 6 h 30"/>
                <a:gd name="T56" fmla="*/ 0 w 16"/>
                <a:gd name="T57" fmla="*/ 4 h 30"/>
                <a:gd name="T58" fmla="*/ 0 w 16"/>
                <a:gd name="T59" fmla="*/ 4 h 30"/>
                <a:gd name="T60" fmla="*/ 0 w 16"/>
                <a:gd name="T61" fmla="*/ 3 h 30"/>
                <a:gd name="T62" fmla="*/ 0 w 16"/>
                <a:gd name="T63" fmla="*/ 3 h 30"/>
                <a:gd name="T64" fmla="*/ 0 w 16"/>
                <a:gd name="T65" fmla="*/ 2 h 30"/>
                <a:gd name="T66" fmla="*/ 0 w 16"/>
                <a:gd name="T67" fmla="*/ 2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30"/>
                <a:gd name="T104" fmla="*/ 16 w 16"/>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30">
                  <a:moveTo>
                    <a:pt x="0" y="2"/>
                  </a:moveTo>
                  <a:lnTo>
                    <a:pt x="3" y="0"/>
                  </a:lnTo>
                  <a:lnTo>
                    <a:pt x="7" y="0"/>
                  </a:lnTo>
                  <a:lnTo>
                    <a:pt x="9" y="1"/>
                  </a:lnTo>
                  <a:lnTo>
                    <a:pt x="11" y="3"/>
                  </a:lnTo>
                  <a:lnTo>
                    <a:pt x="14" y="8"/>
                  </a:lnTo>
                  <a:lnTo>
                    <a:pt x="16" y="13"/>
                  </a:lnTo>
                  <a:lnTo>
                    <a:pt x="16" y="20"/>
                  </a:lnTo>
                  <a:lnTo>
                    <a:pt x="16" y="28"/>
                  </a:lnTo>
                  <a:lnTo>
                    <a:pt x="16" y="29"/>
                  </a:lnTo>
                  <a:lnTo>
                    <a:pt x="15" y="30"/>
                  </a:lnTo>
                  <a:lnTo>
                    <a:pt x="15" y="29"/>
                  </a:lnTo>
                  <a:lnTo>
                    <a:pt x="14" y="29"/>
                  </a:lnTo>
                  <a:lnTo>
                    <a:pt x="14" y="22"/>
                  </a:lnTo>
                  <a:lnTo>
                    <a:pt x="14" y="17"/>
                  </a:lnTo>
                  <a:lnTo>
                    <a:pt x="12" y="11"/>
                  </a:lnTo>
                  <a:lnTo>
                    <a:pt x="10" y="8"/>
                  </a:lnTo>
                  <a:lnTo>
                    <a:pt x="9" y="6"/>
                  </a:lnTo>
                  <a:lnTo>
                    <a:pt x="7" y="3"/>
                  </a:lnTo>
                  <a:lnTo>
                    <a:pt x="3" y="3"/>
                  </a:lnTo>
                  <a:lnTo>
                    <a:pt x="1" y="6"/>
                  </a:lnTo>
                  <a:lnTo>
                    <a:pt x="0" y="6"/>
                  </a:lnTo>
                  <a:lnTo>
                    <a:pt x="0" y="4"/>
                  </a:lnTo>
                  <a:lnTo>
                    <a:pt x="0" y="3"/>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0" name="Freeform 201">
              <a:extLst>
                <a:ext uri="{FF2B5EF4-FFF2-40B4-BE49-F238E27FC236}">
                  <a16:creationId xmlns:a16="http://schemas.microsoft.com/office/drawing/2014/main" id="{1B418CF4-8A3F-9732-E722-79F2021C228B}"/>
                </a:ext>
              </a:extLst>
            </p:cNvPr>
            <p:cNvSpPr>
              <a:spLocks/>
            </p:cNvSpPr>
            <p:nvPr/>
          </p:nvSpPr>
          <p:spPr bwMode="auto">
            <a:xfrm>
              <a:off x="1795" y="1151"/>
              <a:ext cx="8" cy="5"/>
            </a:xfrm>
            <a:custGeom>
              <a:avLst/>
              <a:gdLst>
                <a:gd name="T0" fmla="*/ 6 w 8"/>
                <a:gd name="T1" fmla="*/ 4 h 5"/>
                <a:gd name="T2" fmla="*/ 4 w 8"/>
                <a:gd name="T3" fmla="*/ 3 h 5"/>
                <a:gd name="T4" fmla="*/ 3 w 8"/>
                <a:gd name="T5" fmla="*/ 3 h 5"/>
                <a:gd name="T6" fmla="*/ 2 w 8"/>
                <a:gd name="T7" fmla="*/ 3 h 5"/>
                <a:gd name="T8" fmla="*/ 1 w 8"/>
                <a:gd name="T9" fmla="*/ 5 h 5"/>
                <a:gd name="T10" fmla="*/ 0 w 8"/>
                <a:gd name="T11" fmla="*/ 5 h 5"/>
                <a:gd name="T12" fmla="*/ 0 w 8"/>
                <a:gd name="T13" fmla="*/ 5 h 5"/>
                <a:gd name="T14" fmla="*/ 0 w 8"/>
                <a:gd name="T15" fmla="*/ 5 h 5"/>
                <a:gd name="T16" fmla="*/ 0 w 8"/>
                <a:gd name="T17" fmla="*/ 5 h 5"/>
                <a:gd name="T18" fmla="*/ 0 w 8"/>
                <a:gd name="T19" fmla="*/ 4 h 5"/>
                <a:gd name="T20" fmla="*/ 0 w 8"/>
                <a:gd name="T21" fmla="*/ 4 h 5"/>
                <a:gd name="T22" fmla="*/ 0 w 8"/>
                <a:gd name="T23" fmla="*/ 3 h 5"/>
                <a:gd name="T24" fmla="*/ 0 w 8"/>
                <a:gd name="T25" fmla="*/ 3 h 5"/>
                <a:gd name="T26" fmla="*/ 2 w 8"/>
                <a:gd name="T27" fmla="*/ 1 h 5"/>
                <a:gd name="T28" fmla="*/ 4 w 8"/>
                <a:gd name="T29" fmla="*/ 0 h 5"/>
                <a:gd name="T30" fmla="*/ 6 w 8"/>
                <a:gd name="T31" fmla="*/ 0 h 5"/>
                <a:gd name="T32" fmla="*/ 8 w 8"/>
                <a:gd name="T33" fmla="*/ 1 h 5"/>
                <a:gd name="T34" fmla="*/ 8 w 8"/>
                <a:gd name="T35" fmla="*/ 1 h 5"/>
                <a:gd name="T36" fmla="*/ 8 w 8"/>
                <a:gd name="T37" fmla="*/ 2 h 5"/>
                <a:gd name="T38" fmla="*/ 8 w 8"/>
                <a:gd name="T39" fmla="*/ 2 h 5"/>
                <a:gd name="T40" fmla="*/ 8 w 8"/>
                <a:gd name="T41" fmla="*/ 3 h 5"/>
                <a:gd name="T42" fmla="*/ 7 w 8"/>
                <a:gd name="T43" fmla="*/ 3 h 5"/>
                <a:gd name="T44" fmla="*/ 7 w 8"/>
                <a:gd name="T45" fmla="*/ 3 h 5"/>
                <a:gd name="T46" fmla="*/ 7 w 8"/>
                <a:gd name="T47" fmla="*/ 4 h 5"/>
                <a:gd name="T48" fmla="*/ 6 w 8"/>
                <a:gd name="T49" fmla="*/ 4 h 5"/>
                <a:gd name="T50" fmla="*/ 6 w 8"/>
                <a:gd name="T51" fmla="*/ 4 h 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5"/>
                <a:gd name="T80" fmla="*/ 8 w 8"/>
                <a:gd name="T81" fmla="*/ 5 h 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5">
                  <a:moveTo>
                    <a:pt x="6" y="4"/>
                  </a:moveTo>
                  <a:lnTo>
                    <a:pt x="4" y="3"/>
                  </a:lnTo>
                  <a:lnTo>
                    <a:pt x="3" y="3"/>
                  </a:lnTo>
                  <a:lnTo>
                    <a:pt x="2" y="3"/>
                  </a:lnTo>
                  <a:lnTo>
                    <a:pt x="1" y="5"/>
                  </a:lnTo>
                  <a:lnTo>
                    <a:pt x="0" y="5"/>
                  </a:lnTo>
                  <a:lnTo>
                    <a:pt x="0" y="4"/>
                  </a:lnTo>
                  <a:lnTo>
                    <a:pt x="0" y="3"/>
                  </a:lnTo>
                  <a:lnTo>
                    <a:pt x="2" y="1"/>
                  </a:lnTo>
                  <a:lnTo>
                    <a:pt x="4" y="0"/>
                  </a:lnTo>
                  <a:lnTo>
                    <a:pt x="6" y="0"/>
                  </a:lnTo>
                  <a:lnTo>
                    <a:pt x="8" y="1"/>
                  </a:lnTo>
                  <a:lnTo>
                    <a:pt x="8" y="2"/>
                  </a:lnTo>
                  <a:lnTo>
                    <a:pt x="8" y="3"/>
                  </a:lnTo>
                  <a:lnTo>
                    <a:pt x="7" y="3"/>
                  </a:lnTo>
                  <a:lnTo>
                    <a:pt x="7" y="4"/>
                  </a:lnTo>
                  <a:lnTo>
                    <a:pt x="6" y="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1" name="Freeform 202">
              <a:extLst>
                <a:ext uri="{FF2B5EF4-FFF2-40B4-BE49-F238E27FC236}">
                  <a16:creationId xmlns:a16="http://schemas.microsoft.com/office/drawing/2014/main" id="{2F1F9582-45BE-919E-D441-598F7959C316}"/>
                </a:ext>
              </a:extLst>
            </p:cNvPr>
            <p:cNvSpPr>
              <a:spLocks/>
            </p:cNvSpPr>
            <p:nvPr/>
          </p:nvSpPr>
          <p:spPr bwMode="auto">
            <a:xfrm>
              <a:off x="1717" y="1002"/>
              <a:ext cx="324" cy="60"/>
            </a:xfrm>
            <a:custGeom>
              <a:avLst/>
              <a:gdLst>
                <a:gd name="T0" fmla="*/ 2 w 324"/>
                <a:gd name="T1" fmla="*/ 16 h 60"/>
                <a:gd name="T2" fmla="*/ 151 w 324"/>
                <a:gd name="T3" fmla="*/ 0 h 60"/>
                <a:gd name="T4" fmla="*/ 321 w 324"/>
                <a:gd name="T5" fmla="*/ 53 h 60"/>
                <a:gd name="T6" fmla="*/ 322 w 324"/>
                <a:gd name="T7" fmla="*/ 54 h 60"/>
                <a:gd name="T8" fmla="*/ 324 w 324"/>
                <a:gd name="T9" fmla="*/ 56 h 60"/>
                <a:gd name="T10" fmla="*/ 324 w 324"/>
                <a:gd name="T11" fmla="*/ 58 h 60"/>
                <a:gd name="T12" fmla="*/ 321 w 324"/>
                <a:gd name="T13" fmla="*/ 60 h 60"/>
                <a:gd name="T14" fmla="*/ 312 w 324"/>
                <a:gd name="T15" fmla="*/ 60 h 60"/>
                <a:gd name="T16" fmla="*/ 293 w 324"/>
                <a:gd name="T17" fmla="*/ 58 h 60"/>
                <a:gd name="T18" fmla="*/ 267 w 324"/>
                <a:gd name="T19" fmla="*/ 57 h 60"/>
                <a:gd name="T20" fmla="*/ 236 w 324"/>
                <a:gd name="T21" fmla="*/ 56 h 60"/>
                <a:gd name="T22" fmla="*/ 206 w 324"/>
                <a:gd name="T23" fmla="*/ 54 h 60"/>
                <a:gd name="T24" fmla="*/ 181 w 324"/>
                <a:gd name="T25" fmla="*/ 53 h 60"/>
                <a:gd name="T26" fmla="*/ 162 w 324"/>
                <a:gd name="T27" fmla="*/ 52 h 60"/>
                <a:gd name="T28" fmla="*/ 155 w 324"/>
                <a:gd name="T29" fmla="*/ 52 h 60"/>
                <a:gd name="T30" fmla="*/ 3 w 324"/>
                <a:gd name="T31" fmla="*/ 25 h 60"/>
                <a:gd name="T32" fmla="*/ 2 w 324"/>
                <a:gd name="T33" fmla="*/ 24 h 60"/>
                <a:gd name="T34" fmla="*/ 1 w 324"/>
                <a:gd name="T35" fmla="*/ 22 h 60"/>
                <a:gd name="T36" fmla="*/ 0 w 324"/>
                <a:gd name="T37" fmla="*/ 18 h 60"/>
                <a:gd name="T38" fmla="*/ 2 w 324"/>
                <a:gd name="T39" fmla="*/ 16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4"/>
                <a:gd name="T61" fmla="*/ 0 h 60"/>
                <a:gd name="T62" fmla="*/ 324 w 324"/>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4" h="60">
                  <a:moveTo>
                    <a:pt x="2" y="16"/>
                  </a:moveTo>
                  <a:lnTo>
                    <a:pt x="151" y="0"/>
                  </a:lnTo>
                  <a:lnTo>
                    <a:pt x="321" y="53"/>
                  </a:lnTo>
                  <a:lnTo>
                    <a:pt x="322" y="54"/>
                  </a:lnTo>
                  <a:lnTo>
                    <a:pt x="324" y="56"/>
                  </a:lnTo>
                  <a:lnTo>
                    <a:pt x="324" y="58"/>
                  </a:lnTo>
                  <a:lnTo>
                    <a:pt x="321" y="60"/>
                  </a:lnTo>
                  <a:lnTo>
                    <a:pt x="312" y="60"/>
                  </a:lnTo>
                  <a:lnTo>
                    <a:pt x="293" y="58"/>
                  </a:lnTo>
                  <a:lnTo>
                    <a:pt x="267" y="57"/>
                  </a:lnTo>
                  <a:lnTo>
                    <a:pt x="236" y="56"/>
                  </a:lnTo>
                  <a:lnTo>
                    <a:pt x="206" y="54"/>
                  </a:lnTo>
                  <a:lnTo>
                    <a:pt x="181" y="53"/>
                  </a:lnTo>
                  <a:lnTo>
                    <a:pt x="162" y="52"/>
                  </a:lnTo>
                  <a:lnTo>
                    <a:pt x="155" y="52"/>
                  </a:lnTo>
                  <a:lnTo>
                    <a:pt x="3" y="25"/>
                  </a:lnTo>
                  <a:lnTo>
                    <a:pt x="2" y="24"/>
                  </a:lnTo>
                  <a:lnTo>
                    <a:pt x="1" y="22"/>
                  </a:lnTo>
                  <a:lnTo>
                    <a:pt x="0" y="18"/>
                  </a:lnTo>
                  <a:lnTo>
                    <a:pt x="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2" name="Freeform 203">
              <a:extLst>
                <a:ext uri="{FF2B5EF4-FFF2-40B4-BE49-F238E27FC236}">
                  <a16:creationId xmlns:a16="http://schemas.microsoft.com/office/drawing/2014/main" id="{881B1045-2E0C-1780-B4ED-5B3D13AA19F5}"/>
                </a:ext>
              </a:extLst>
            </p:cNvPr>
            <p:cNvSpPr>
              <a:spLocks/>
            </p:cNvSpPr>
            <p:nvPr/>
          </p:nvSpPr>
          <p:spPr bwMode="auto">
            <a:xfrm>
              <a:off x="1788" y="1035"/>
              <a:ext cx="170" cy="80"/>
            </a:xfrm>
            <a:custGeom>
              <a:avLst/>
              <a:gdLst>
                <a:gd name="T0" fmla="*/ 0 w 170"/>
                <a:gd name="T1" fmla="*/ 80 h 80"/>
                <a:gd name="T2" fmla="*/ 5 w 170"/>
                <a:gd name="T3" fmla="*/ 0 h 80"/>
                <a:gd name="T4" fmla="*/ 170 w 170"/>
                <a:gd name="T5" fmla="*/ 19 h 80"/>
                <a:gd name="T6" fmla="*/ 168 w 170"/>
                <a:gd name="T7" fmla="*/ 73 h 80"/>
                <a:gd name="T8" fmla="*/ 163 w 170"/>
                <a:gd name="T9" fmla="*/ 70 h 80"/>
                <a:gd name="T10" fmla="*/ 151 w 170"/>
                <a:gd name="T11" fmla="*/ 61 h 80"/>
                <a:gd name="T12" fmla="*/ 133 w 170"/>
                <a:gd name="T13" fmla="*/ 50 h 80"/>
                <a:gd name="T14" fmla="*/ 110 w 170"/>
                <a:gd name="T15" fmla="*/ 40 h 80"/>
                <a:gd name="T16" fmla="*/ 84 w 170"/>
                <a:gd name="T17" fmla="*/ 36 h 80"/>
                <a:gd name="T18" fmla="*/ 56 w 170"/>
                <a:gd name="T19" fmla="*/ 38 h 80"/>
                <a:gd name="T20" fmla="*/ 27 w 170"/>
                <a:gd name="T21" fmla="*/ 52 h 80"/>
                <a:gd name="T22" fmla="*/ 0 w 170"/>
                <a:gd name="T23" fmla="*/ 8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
                <a:gd name="T37" fmla="*/ 0 h 80"/>
                <a:gd name="T38" fmla="*/ 170 w 17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 h="80">
                  <a:moveTo>
                    <a:pt x="0" y="80"/>
                  </a:moveTo>
                  <a:lnTo>
                    <a:pt x="5" y="0"/>
                  </a:lnTo>
                  <a:lnTo>
                    <a:pt x="170" y="19"/>
                  </a:lnTo>
                  <a:lnTo>
                    <a:pt x="168" y="73"/>
                  </a:lnTo>
                  <a:lnTo>
                    <a:pt x="163" y="70"/>
                  </a:lnTo>
                  <a:lnTo>
                    <a:pt x="151" y="61"/>
                  </a:lnTo>
                  <a:lnTo>
                    <a:pt x="133" y="50"/>
                  </a:lnTo>
                  <a:lnTo>
                    <a:pt x="110" y="40"/>
                  </a:lnTo>
                  <a:lnTo>
                    <a:pt x="84" y="36"/>
                  </a:lnTo>
                  <a:lnTo>
                    <a:pt x="56" y="38"/>
                  </a:lnTo>
                  <a:lnTo>
                    <a:pt x="27" y="52"/>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3" name="Freeform 204">
              <a:extLst>
                <a:ext uri="{FF2B5EF4-FFF2-40B4-BE49-F238E27FC236}">
                  <a16:creationId xmlns:a16="http://schemas.microsoft.com/office/drawing/2014/main" id="{1FC1D054-26E0-FF74-FA3E-15646BD187F2}"/>
                </a:ext>
              </a:extLst>
            </p:cNvPr>
            <p:cNvSpPr>
              <a:spLocks/>
            </p:cNvSpPr>
            <p:nvPr/>
          </p:nvSpPr>
          <p:spPr bwMode="auto">
            <a:xfrm>
              <a:off x="1705" y="1026"/>
              <a:ext cx="45" cy="103"/>
            </a:xfrm>
            <a:custGeom>
              <a:avLst/>
              <a:gdLst>
                <a:gd name="T0" fmla="*/ 22 w 45"/>
                <a:gd name="T1" fmla="*/ 78 h 103"/>
                <a:gd name="T2" fmla="*/ 21 w 45"/>
                <a:gd name="T3" fmla="*/ 72 h 103"/>
                <a:gd name="T4" fmla="*/ 45 w 45"/>
                <a:gd name="T5" fmla="*/ 1 h 103"/>
                <a:gd name="T6" fmla="*/ 16 w 45"/>
                <a:gd name="T7" fmla="*/ 69 h 103"/>
                <a:gd name="T8" fmla="*/ 11 w 45"/>
                <a:gd name="T9" fmla="*/ 70 h 103"/>
                <a:gd name="T10" fmla="*/ 7 w 45"/>
                <a:gd name="T11" fmla="*/ 76 h 103"/>
                <a:gd name="T12" fmla="*/ 6 w 45"/>
                <a:gd name="T13" fmla="*/ 77 h 103"/>
                <a:gd name="T14" fmla="*/ 6 w 45"/>
                <a:gd name="T15" fmla="*/ 79 h 103"/>
                <a:gd name="T16" fmla="*/ 0 w 45"/>
                <a:gd name="T17" fmla="*/ 96 h 103"/>
                <a:gd name="T18" fmla="*/ 0 w 45"/>
                <a:gd name="T19" fmla="*/ 97 h 103"/>
                <a:gd name="T20" fmla="*/ 1 w 45"/>
                <a:gd name="T21" fmla="*/ 97 h 103"/>
                <a:gd name="T22" fmla="*/ 2 w 45"/>
                <a:gd name="T23" fmla="*/ 97 h 103"/>
                <a:gd name="T24" fmla="*/ 3 w 45"/>
                <a:gd name="T25" fmla="*/ 96 h 103"/>
                <a:gd name="T26" fmla="*/ 7 w 45"/>
                <a:gd name="T27" fmla="*/ 85 h 103"/>
                <a:gd name="T28" fmla="*/ 7 w 45"/>
                <a:gd name="T29" fmla="*/ 86 h 103"/>
                <a:gd name="T30" fmla="*/ 2 w 45"/>
                <a:gd name="T31" fmla="*/ 101 h 103"/>
                <a:gd name="T32" fmla="*/ 2 w 45"/>
                <a:gd name="T33" fmla="*/ 101 h 103"/>
                <a:gd name="T34" fmla="*/ 3 w 45"/>
                <a:gd name="T35" fmla="*/ 103 h 103"/>
                <a:gd name="T36" fmla="*/ 4 w 45"/>
                <a:gd name="T37" fmla="*/ 103 h 103"/>
                <a:gd name="T38" fmla="*/ 4 w 45"/>
                <a:gd name="T39" fmla="*/ 101 h 103"/>
                <a:gd name="T40" fmla="*/ 10 w 45"/>
                <a:gd name="T41" fmla="*/ 88 h 103"/>
                <a:gd name="T42" fmla="*/ 10 w 45"/>
                <a:gd name="T43" fmla="*/ 88 h 103"/>
                <a:gd name="T44" fmla="*/ 11 w 45"/>
                <a:gd name="T45" fmla="*/ 88 h 103"/>
                <a:gd name="T46" fmla="*/ 11 w 45"/>
                <a:gd name="T47" fmla="*/ 88 h 103"/>
                <a:gd name="T48" fmla="*/ 6 w 45"/>
                <a:gd name="T49" fmla="*/ 100 h 103"/>
                <a:gd name="T50" fmla="*/ 6 w 45"/>
                <a:gd name="T51" fmla="*/ 101 h 103"/>
                <a:gd name="T52" fmla="*/ 7 w 45"/>
                <a:gd name="T53" fmla="*/ 103 h 103"/>
                <a:gd name="T54" fmla="*/ 8 w 45"/>
                <a:gd name="T55" fmla="*/ 101 h 103"/>
                <a:gd name="T56" fmla="*/ 8 w 45"/>
                <a:gd name="T57" fmla="*/ 100 h 103"/>
                <a:gd name="T58" fmla="*/ 14 w 45"/>
                <a:gd name="T59" fmla="*/ 88 h 103"/>
                <a:gd name="T60" fmla="*/ 14 w 45"/>
                <a:gd name="T61" fmla="*/ 88 h 103"/>
                <a:gd name="T62" fmla="*/ 11 w 45"/>
                <a:gd name="T63" fmla="*/ 99 h 103"/>
                <a:gd name="T64" fmla="*/ 11 w 45"/>
                <a:gd name="T65" fmla="*/ 100 h 103"/>
                <a:gd name="T66" fmla="*/ 11 w 45"/>
                <a:gd name="T67" fmla="*/ 101 h 103"/>
                <a:gd name="T68" fmla="*/ 12 w 45"/>
                <a:gd name="T69" fmla="*/ 101 h 103"/>
                <a:gd name="T70" fmla="*/ 13 w 45"/>
                <a:gd name="T71" fmla="*/ 100 h 103"/>
                <a:gd name="T72" fmla="*/ 20 w 45"/>
                <a:gd name="T73" fmla="*/ 84 h 103"/>
                <a:gd name="T74" fmla="*/ 21 w 45"/>
                <a:gd name="T75" fmla="*/ 82 h 103"/>
                <a:gd name="T76" fmla="*/ 21 w 45"/>
                <a:gd name="T77" fmla="*/ 8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103"/>
                <a:gd name="T119" fmla="*/ 45 w 45"/>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103">
                  <a:moveTo>
                    <a:pt x="21" y="81"/>
                  </a:moveTo>
                  <a:lnTo>
                    <a:pt x="22" y="78"/>
                  </a:lnTo>
                  <a:lnTo>
                    <a:pt x="22" y="75"/>
                  </a:lnTo>
                  <a:lnTo>
                    <a:pt x="21" y="72"/>
                  </a:lnTo>
                  <a:lnTo>
                    <a:pt x="19" y="70"/>
                  </a:lnTo>
                  <a:lnTo>
                    <a:pt x="45" y="1"/>
                  </a:lnTo>
                  <a:lnTo>
                    <a:pt x="42" y="0"/>
                  </a:lnTo>
                  <a:lnTo>
                    <a:pt x="16" y="69"/>
                  </a:lnTo>
                  <a:lnTo>
                    <a:pt x="14" y="69"/>
                  </a:lnTo>
                  <a:lnTo>
                    <a:pt x="11" y="70"/>
                  </a:lnTo>
                  <a:lnTo>
                    <a:pt x="8" y="72"/>
                  </a:lnTo>
                  <a:lnTo>
                    <a:pt x="7" y="76"/>
                  </a:lnTo>
                  <a:lnTo>
                    <a:pt x="6" y="77"/>
                  </a:lnTo>
                  <a:lnTo>
                    <a:pt x="6" y="78"/>
                  </a:lnTo>
                  <a:lnTo>
                    <a:pt x="6" y="79"/>
                  </a:lnTo>
                  <a:lnTo>
                    <a:pt x="6" y="80"/>
                  </a:lnTo>
                  <a:lnTo>
                    <a:pt x="0" y="96"/>
                  </a:lnTo>
                  <a:lnTo>
                    <a:pt x="0" y="97"/>
                  </a:lnTo>
                  <a:lnTo>
                    <a:pt x="1" y="97"/>
                  </a:lnTo>
                  <a:lnTo>
                    <a:pt x="2" y="97"/>
                  </a:lnTo>
                  <a:lnTo>
                    <a:pt x="3" y="96"/>
                  </a:lnTo>
                  <a:lnTo>
                    <a:pt x="7" y="85"/>
                  </a:lnTo>
                  <a:lnTo>
                    <a:pt x="7" y="86"/>
                  </a:lnTo>
                  <a:lnTo>
                    <a:pt x="2" y="101"/>
                  </a:lnTo>
                  <a:lnTo>
                    <a:pt x="2" y="103"/>
                  </a:lnTo>
                  <a:lnTo>
                    <a:pt x="3" y="103"/>
                  </a:lnTo>
                  <a:lnTo>
                    <a:pt x="4" y="103"/>
                  </a:lnTo>
                  <a:lnTo>
                    <a:pt x="4" y="101"/>
                  </a:lnTo>
                  <a:lnTo>
                    <a:pt x="10" y="88"/>
                  </a:lnTo>
                  <a:lnTo>
                    <a:pt x="11" y="88"/>
                  </a:lnTo>
                  <a:lnTo>
                    <a:pt x="6" y="100"/>
                  </a:lnTo>
                  <a:lnTo>
                    <a:pt x="6" y="101"/>
                  </a:lnTo>
                  <a:lnTo>
                    <a:pt x="7" y="103"/>
                  </a:lnTo>
                  <a:lnTo>
                    <a:pt x="8" y="101"/>
                  </a:lnTo>
                  <a:lnTo>
                    <a:pt x="8" y="100"/>
                  </a:lnTo>
                  <a:lnTo>
                    <a:pt x="14" y="88"/>
                  </a:lnTo>
                  <a:lnTo>
                    <a:pt x="15" y="88"/>
                  </a:lnTo>
                  <a:lnTo>
                    <a:pt x="11" y="99"/>
                  </a:lnTo>
                  <a:lnTo>
                    <a:pt x="11" y="100"/>
                  </a:lnTo>
                  <a:lnTo>
                    <a:pt x="11" y="101"/>
                  </a:lnTo>
                  <a:lnTo>
                    <a:pt x="12" y="101"/>
                  </a:lnTo>
                  <a:lnTo>
                    <a:pt x="13" y="101"/>
                  </a:lnTo>
                  <a:lnTo>
                    <a:pt x="13" y="100"/>
                  </a:lnTo>
                  <a:lnTo>
                    <a:pt x="19" y="85"/>
                  </a:lnTo>
                  <a:lnTo>
                    <a:pt x="20" y="84"/>
                  </a:lnTo>
                  <a:lnTo>
                    <a:pt x="20" y="82"/>
                  </a:lnTo>
                  <a:lnTo>
                    <a:pt x="21" y="82"/>
                  </a:lnTo>
                  <a:lnTo>
                    <a:pt x="2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4" name="Freeform 205">
              <a:extLst>
                <a:ext uri="{FF2B5EF4-FFF2-40B4-BE49-F238E27FC236}">
                  <a16:creationId xmlns:a16="http://schemas.microsoft.com/office/drawing/2014/main" id="{CB2B08A8-E8F1-CD7E-7E0D-F5DF3C43D6B8}"/>
                </a:ext>
              </a:extLst>
            </p:cNvPr>
            <p:cNvSpPr>
              <a:spLocks/>
            </p:cNvSpPr>
            <p:nvPr/>
          </p:nvSpPr>
          <p:spPr bwMode="auto">
            <a:xfrm>
              <a:off x="1847" y="786"/>
              <a:ext cx="253" cy="153"/>
            </a:xfrm>
            <a:custGeom>
              <a:avLst/>
              <a:gdLst>
                <a:gd name="T0" fmla="*/ 250 w 253"/>
                <a:gd name="T1" fmla="*/ 153 h 153"/>
                <a:gd name="T2" fmla="*/ 122 w 253"/>
                <a:gd name="T3" fmla="*/ 111 h 153"/>
                <a:gd name="T4" fmla="*/ 0 w 253"/>
                <a:gd name="T5" fmla="*/ 7 h 153"/>
                <a:gd name="T6" fmla="*/ 0 w 253"/>
                <a:gd name="T7" fmla="*/ 5 h 153"/>
                <a:gd name="T8" fmla="*/ 0 w 253"/>
                <a:gd name="T9" fmla="*/ 3 h 153"/>
                <a:gd name="T10" fmla="*/ 0 w 253"/>
                <a:gd name="T11" fmla="*/ 1 h 153"/>
                <a:gd name="T12" fmla="*/ 3 w 253"/>
                <a:gd name="T13" fmla="*/ 0 h 153"/>
                <a:gd name="T14" fmla="*/ 9 w 253"/>
                <a:gd name="T15" fmla="*/ 3 h 153"/>
                <a:gd name="T16" fmla="*/ 25 w 253"/>
                <a:gd name="T17" fmla="*/ 11 h 153"/>
                <a:gd name="T18" fmla="*/ 47 w 253"/>
                <a:gd name="T19" fmla="*/ 22 h 153"/>
                <a:gd name="T20" fmla="*/ 72 w 253"/>
                <a:gd name="T21" fmla="*/ 34 h 153"/>
                <a:gd name="T22" fmla="*/ 95 w 253"/>
                <a:gd name="T23" fmla="*/ 47 h 153"/>
                <a:gd name="T24" fmla="*/ 116 w 253"/>
                <a:gd name="T25" fmla="*/ 58 h 153"/>
                <a:gd name="T26" fmla="*/ 131 w 253"/>
                <a:gd name="T27" fmla="*/ 65 h 153"/>
                <a:gd name="T28" fmla="*/ 137 w 253"/>
                <a:gd name="T29" fmla="*/ 68 h 153"/>
                <a:gd name="T30" fmla="*/ 252 w 253"/>
                <a:gd name="T31" fmla="*/ 146 h 153"/>
                <a:gd name="T32" fmla="*/ 252 w 253"/>
                <a:gd name="T33" fmla="*/ 147 h 153"/>
                <a:gd name="T34" fmla="*/ 253 w 253"/>
                <a:gd name="T35" fmla="*/ 149 h 153"/>
                <a:gd name="T36" fmla="*/ 253 w 253"/>
                <a:gd name="T37" fmla="*/ 152 h 153"/>
                <a:gd name="T38" fmla="*/ 250 w 253"/>
                <a:gd name="T39" fmla="*/ 153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53"/>
                <a:gd name="T62" fmla="*/ 253 w 253"/>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53">
                  <a:moveTo>
                    <a:pt x="250" y="153"/>
                  </a:moveTo>
                  <a:lnTo>
                    <a:pt x="122" y="111"/>
                  </a:lnTo>
                  <a:lnTo>
                    <a:pt x="0" y="7"/>
                  </a:lnTo>
                  <a:lnTo>
                    <a:pt x="0" y="5"/>
                  </a:lnTo>
                  <a:lnTo>
                    <a:pt x="0" y="3"/>
                  </a:lnTo>
                  <a:lnTo>
                    <a:pt x="0" y="1"/>
                  </a:lnTo>
                  <a:lnTo>
                    <a:pt x="3" y="0"/>
                  </a:lnTo>
                  <a:lnTo>
                    <a:pt x="9" y="3"/>
                  </a:lnTo>
                  <a:lnTo>
                    <a:pt x="25" y="11"/>
                  </a:lnTo>
                  <a:lnTo>
                    <a:pt x="47" y="22"/>
                  </a:lnTo>
                  <a:lnTo>
                    <a:pt x="72" y="34"/>
                  </a:lnTo>
                  <a:lnTo>
                    <a:pt x="95" y="47"/>
                  </a:lnTo>
                  <a:lnTo>
                    <a:pt x="116" y="58"/>
                  </a:lnTo>
                  <a:lnTo>
                    <a:pt x="131" y="65"/>
                  </a:lnTo>
                  <a:lnTo>
                    <a:pt x="137" y="68"/>
                  </a:lnTo>
                  <a:lnTo>
                    <a:pt x="252" y="146"/>
                  </a:lnTo>
                  <a:lnTo>
                    <a:pt x="252" y="147"/>
                  </a:lnTo>
                  <a:lnTo>
                    <a:pt x="253" y="149"/>
                  </a:lnTo>
                  <a:lnTo>
                    <a:pt x="253" y="152"/>
                  </a:lnTo>
                  <a:lnTo>
                    <a:pt x="25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5" name="Freeform 206">
              <a:extLst>
                <a:ext uri="{FF2B5EF4-FFF2-40B4-BE49-F238E27FC236}">
                  <a16:creationId xmlns:a16="http://schemas.microsoft.com/office/drawing/2014/main" id="{D8921A0A-088F-B957-5573-2FDB07DF0C3F}"/>
                </a:ext>
              </a:extLst>
            </p:cNvPr>
            <p:cNvSpPr>
              <a:spLocks/>
            </p:cNvSpPr>
            <p:nvPr/>
          </p:nvSpPr>
          <p:spPr bwMode="auto">
            <a:xfrm>
              <a:off x="1913" y="778"/>
              <a:ext cx="162" cy="121"/>
            </a:xfrm>
            <a:custGeom>
              <a:avLst/>
              <a:gdLst>
                <a:gd name="T0" fmla="*/ 162 w 162"/>
                <a:gd name="T1" fmla="*/ 56 h 121"/>
                <a:gd name="T2" fmla="*/ 130 w 162"/>
                <a:gd name="T3" fmla="*/ 121 h 121"/>
                <a:gd name="T4" fmla="*/ 0 w 162"/>
                <a:gd name="T5" fmla="*/ 45 h 121"/>
                <a:gd name="T6" fmla="*/ 23 w 162"/>
                <a:gd name="T7" fmla="*/ 0 h 121"/>
                <a:gd name="T8" fmla="*/ 24 w 162"/>
                <a:gd name="T9" fmla="*/ 0 h 121"/>
                <a:gd name="T10" fmla="*/ 29 w 162"/>
                <a:gd name="T11" fmla="*/ 1 h 121"/>
                <a:gd name="T12" fmla="*/ 38 w 162"/>
                <a:gd name="T13" fmla="*/ 3 h 121"/>
                <a:gd name="T14" fmla="*/ 52 w 162"/>
                <a:gd name="T15" fmla="*/ 8 h 121"/>
                <a:gd name="T16" fmla="*/ 69 w 162"/>
                <a:gd name="T17" fmla="*/ 16 h 121"/>
                <a:gd name="T18" fmla="*/ 94 w 162"/>
                <a:gd name="T19" fmla="*/ 25 h 121"/>
                <a:gd name="T20" fmla="*/ 124 w 162"/>
                <a:gd name="T21" fmla="*/ 38 h 121"/>
                <a:gd name="T22" fmla="*/ 162 w 162"/>
                <a:gd name="T23" fmla="*/ 56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21"/>
                <a:gd name="T38" fmla="*/ 162 w 162"/>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21">
                  <a:moveTo>
                    <a:pt x="162" y="56"/>
                  </a:moveTo>
                  <a:lnTo>
                    <a:pt x="130" y="121"/>
                  </a:lnTo>
                  <a:lnTo>
                    <a:pt x="0" y="45"/>
                  </a:lnTo>
                  <a:lnTo>
                    <a:pt x="23" y="0"/>
                  </a:lnTo>
                  <a:lnTo>
                    <a:pt x="24" y="0"/>
                  </a:lnTo>
                  <a:lnTo>
                    <a:pt x="29" y="1"/>
                  </a:lnTo>
                  <a:lnTo>
                    <a:pt x="38" y="3"/>
                  </a:lnTo>
                  <a:lnTo>
                    <a:pt x="52" y="8"/>
                  </a:lnTo>
                  <a:lnTo>
                    <a:pt x="69" y="16"/>
                  </a:lnTo>
                  <a:lnTo>
                    <a:pt x="94" y="25"/>
                  </a:lnTo>
                  <a:lnTo>
                    <a:pt x="124" y="38"/>
                  </a:lnTo>
                  <a:lnTo>
                    <a:pt x="16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6" name="Freeform 207">
              <a:extLst>
                <a:ext uri="{FF2B5EF4-FFF2-40B4-BE49-F238E27FC236}">
                  <a16:creationId xmlns:a16="http://schemas.microsoft.com/office/drawing/2014/main" id="{E2AB36E3-C12C-BA6A-41F1-9C7E9BD48C5D}"/>
                </a:ext>
              </a:extLst>
            </p:cNvPr>
            <p:cNvSpPr>
              <a:spLocks/>
            </p:cNvSpPr>
            <p:nvPr/>
          </p:nvSpPr>
          <p:spPr bwMode="auto">
            <a:xfrm>
              <a:off x="2053" y="890"/>
              <a:ext cx="99" cy="20"/>
            </a:xfrm>
            <a:custGeom>
              <a:avLst/>
              <a:gdLst>
                <a:gd name="T0" fmla="*/ 68 w 99"/>
                <a:gd name="T1" fmla="*/ 12 h 20"/>
                <a:gd name="T2" fmla="*/ 72 w 99"/>
                <a:gd name="T3" fmla="*/ 14 h 20"/>
                <a:gd name="T4" fmla="*/ 77 w 99"/>
                <a:gd name="T5" fmla="*/ 14 h 20"/>
                <a:gd name="T6" fmla="*/ 78 w 99"/>
                <a:gd name="T7" fmla="*/ 14 h 20"/>
                <a:gd name="T8" fmla="*/ 79 w 99"/>
                <a:gd name="T9" fmla="*/ 14 h 20"/>
                <a:gd name="T10" fmla="*/ 96 w 99"/>
                <a:gd name="T11" fmla="*/ 12 h 20"/>
                <a:gd name="T12" fmla="*/ 96 w 99"/>
                <a:gd name="T13" fmla="*/ 11 h 20"/>
                <a:gd name="T14" fmla="*/ 96 w 99"/>
                <a:gd name="T15" fmla="*/ 10 h 20"/>
                <a:gd name="T16" fmla="*/ 95 w 99"/>
                <a:gd name="T17" fmla="*/ 10 h 20"/>
                <a:gd name="T18" fmla="*/ 82 w 99"/>
                <a:gd name="T19" fmla="*/ 11 h 20"/>
                <a:gd name="T20" fmla="*/ 84 w 99"/>
                <a:gd name="T21" fmla="*/ 11 h 20"/>
                <a:gd name="T22" fmla="*/ 84 w 99"/>
                <a:gd name="T23" fmla="*/ 10 h 20"/>
                <a:gd name="T24" fmla="*/ 99 w 99"/>
                <a:gd name="T25" fmla="*/ 7 h 20"/>
                <a:gd name="T26" fmla="*/ 99 w 99"/>
                <a:gd name="T27" fmla="*/ 7 h 20"/>
                <a:gd name="T28" fmla="*/ 99 w 99"/>
                <a:gd name="T29" fmla="*/ 6 h 20"/>
                <a:gd name="T30" fmla="*/ 98 w 99"/>
                <a:gd name="T31" fmla="*/ 5 h 20"/>
                <a:gd name="T32" fmla="*/ 85 w 99"/>
                <a:gd name="T33" fmla="*/ 7 h 20"/>
                <a:gd name="T34" fmla="*/ 85 w 99"/>
                <a:gd name="T35" fmla="*/ 7 h 20"/>
                <a:gd name="T36" fmla="*/ 85 w 99"/>
                <a:gd name="T37" fmla="*/ 7 h 20"/>
                <a:gd name="T38" fmla="*/ 85 w 99"/>
                <a:gd name="T39" fmla="*/ 6 h 20"/>
                <a:gd name="T40" fmla="*/ 84 w 99"/>
                <a:gd name="T41" fmla="*/ 6 h 20"/>
                <a:gd name="T42" fmla="*/ 96 w 99"/>
                <a:gd name="T43" fmla="*/ 4 h 20"/>
                <a:gd name="T44" fmla="*/ 97 w 99"/>
                <a:gd name="T45" fmla="*/ 4 h 20"/>
                <a:gd name="T46" fmla="*/ 96 w 99"/>
                <a:gd name="T47" fmla="*/ 3 h 20"/>
                <a:gd name="T48" fmla="*/ 96 w 99"/>
                <a:gd name="T49" fmla="*/ 3 h 20"/>
                <a:gd name="T50" fmla="*/ 82 w 99"/>
                <a:gd name="T51" fmla="*/ 4 h 20"/>
                <a:gd name="T52" fmla="*/ 82 w 99"/>
                <a:gd name="T53" fmla="*/ 4 h 20"/>
                <a:gd name="T54" fmla="*/ 81 w 99"/>
                <a:gd name="T55" fmla="*/ 3 h 20"/>
                <a:gd name="T56" fmla="*/ 94 w 99"/>
                <a:gd name="T57" fmla="*/ 2 h 20"/>
                <a:gd name="T58" fmla="*/ 94 w 99"/>
                <a:gd name="T59" fmla="*/ 1 h 20"/>
                <a:gd name="T60" fmla="*/ 94 w 99"/>
                <a:gd name="T61" fmla="*/ 0 h 20"/>
                <a:gd name="T62" fmla="*/ 94 w 99"/>
                <a:gd name="T63" fmla="*/ 0 h 20"/>
                <a:gd name="T64" fmla="*/ 78 w 99"/>
                <a:gd name="T65" fmla="*/ 2 h 20"/>
                <a:gd name="T66" fmla="*/ 76 w 99"/>
                <a:gd name="T67" fmla="*/ 2 h 20"/>
                <a:gd name="T68" fmla="*/ 75 w 99"/>
                <a:gd name="T69" fmla="*/ 2 h 20"/>
                <a:gd name="T70" fmla="*/ 71 w 99"/>
                <a:gd name="T71" fmla="*/ 2 h 20"/>
                <a:gd name="T72" fmla="*/ 67 w 99"/>
                <a:gd name="T73" fmla="*/ 5 h 20"/>
                <a:gd name="T74" fmla="*/ 0 w 99"/>
                <a:gd name="T75" fmla="*/ 16 h 20"/>
                <a:gd name="T76" fmla="*/ 66 w 99"/>
                <a:gd name="T77" fmla="*/ 11 h 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20"/>
                <a:gd name="T119" fmla="*/ 99 w 99"/>
                <a:gd name="T120" fmla="*/ 20 h 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20">
                  <a:moveTo>
                    <a:pt x="66" y="11"/>
                  </a:moveTo>
                  <a:lnTo>
                    <a:pt x="68" y="12"/>
                  </a:lnTo>
                  <a:lnTo>
                    <a:pt x="70" y="14"/>
                  </a:lnTo>
                  <a:lnTo>
                    <a:pt x="72" y="14"/>
                  </a:lnTo>
                  <a:lnTo>
                    <a:pt x="76" y="14"/>
                  </a:lnTo>
                  <a:lnTo>
                    <a:pt x="77" y="14"/>
                  </a:lnTo>
                  <a:lnTo>
                    <a:pt x="78" y="14"/>
                  </a:lnTo>
                  <a:lnTo>
                    <a:pt x="79" y="14"/>
                  </a:lnTo>
                  <a:lnTo>
                    <a:pt x="95" y="12"/>
                  </a:lnTo>
                  <a:lnTo>
                    <a:pt x="96" y="12"/>
                  </a:lnTo>
                  <a:lnTo>
                    <a:pt x="96" y="11"/>
                  </a:lnTo>
                  <a:lnTo>
                    <a:pt x="96" y="10"/>
                  </a:lnTo>
                  <a:lnTo>
                    <a:pt x="95" y="10"/>
                  </a:lnTo>
                  <a:lnTo>
                    <a:pt x="94" y="10"/>
                  </a:lnTo>
                  <a:lnTo>
                    <a:pt x="82" y="11"/>
                  </a:lnTo>
                  <a:lnTo>
                    <a:pt x="84" y="11"/>
                  </a:lnTo>
                  <a:lnTo>
                    <a:pt x="84" y="10"/>
                  </a:lnTo>
                  <a:lnTo>
                    <a:pt x="98" y="7"/>
                  </a:lnTo>
                  <a:lnTo>
                    <a:pt x="99" y="7"/>
                  </a:lnTo>
                  <a:lnTo>
                    <a:pt x="99" y="6"/>
                  </a:lnTo>
                  <a:lnTo>
                    <a:pt x="98" y="5"/>
                  </a:lnTo>
                  <a:lnTo>
                    <a:pt x="97" y="5"/>
                  </a:lnTo>
                  <a:lnTo>
                    <a:pt x="85" y="7"/>
                  </a:lnTo>
                  <a:lnTo>
                    <a:pt x="85" y="6"/>
                  </a:lnTo>
                  <a:lnTo>
                    <a:pt x="84" y="6"/>
                  </a:lnTo>
                  <a:lnTo>
                    <a:pt x="96" y="5"/>
                  </a:lnTo>
                  <a:lnTo>
                    <a:pt x="96" y="4"/>
                  </a:lnTo>
                  <a:lnTo>
                    <a:pt x="97" y="4"/>
                  </a:lnTo>
                  <a:lnTo>
                    <a:pt x="97" y="3"/>
                  </a:lnTo>
                  <a:lnTo>
                    <a:pt x="96" y="3"/>
                  </a:lnTo>
                  <a:lnTo>
                    <a:pt x="95" y="3"/>
                  </a:lnTo>
                  <a:lnTo>
                    <a:pt x="82" y="4"/>
                  </a:lnTo>
                  <a:lnTo>
                    <a:pt x="81" y="3"/>
                  </a:lnTo>
                  <a:lnTo>
                    <a:pt x="92" y="2"/>
                  </a:lnTo>
                  <a:lnTo>
                    <a:pt x="94" y="2"/>
                  </a:lnTo>
                  <a:lnTo>
                    <a:pt x="94" y="1"/>
                  </a:lnTo>
                  <a:lnTo>
                    <a:pt x="94" y="0"/>
                  </a:lnTo>
                  <a:lnTo>
                    <a:pt x="92" y="0"/>
                  </a:lnTo>
                  <a:lnTo>
                    <a:pt x="78" y="2"/>
                  </a:lnTo>
                  <a:lnTo>
                    <a:pt x="77" y="2"/>
                  </a:lnTo>
                  <a:lnTo>
                    <a:pt x="76" y="2"/>
                  </a:lnTo>
                  <a:lnTo>
                    <a:pt x="75" y="2"/>
                  </a:lnTo>
                  <a:lnTo>
                    <a:pt x="71" y="2"/>
                  </a:lnTo>
                  <a:lnTo>
                    <a:pt x="69" y="4"/>
                  </a:lnTo>
                  <a:lnTo>
                    <a:pt x="67" y="5"/>
                  </a:lnTo>
                  <a:lnTo>
                    <a:pt x="66" y="7"/>
                  </a:lnTo>
                  <a:lnTo>
                    <a:pt x="0" y="16"/>
                  </a:lnTo>
                  <a:lnTo>
                    <a:pt x="1" y="20"/>
                  </a:lnTo>
                  <a:lnTo>
                    <a:pt x="6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7" name="Freeform 208">
              <a:extLst>
                <a:ext uri="{FF2B5EF4-FFF2-40B4-BE49-F238E27FC236}">
                  <a16:creationId xmlns:a16="http://schemas.microsoft.com/office/drawing/2014/main" id="{7783C993-6D4F-81D8-C5F5-810A9EE2F3E7}"/>
                </a:ext>
              </a:extLst>
            </p:cNvPr>
            <p:cNvSpPr>
              <a:spLocks/>
            </p:cNvSpPr>
            <p:nvPr/>
          </p:nvSpPr>
          <p:spPr bwMode="auto">
            <a:xfrm>
              <a:off x="2083" y="1689"/>
              <a:ext cx="282" cy="83"/>
            </a:xfrm>
            <a:custGeom>
              <a:avLst/>
              <a:gdLst>
                <a:gd name="T0" fmla="*/ 1 w 282"/>
                <a:gd name="T1" fmla="*/ 0 h 83"/>
                <a:gd name="T2" fmla="*/ 282 w 282"/>
                <a:gd name="T3" fmla="*/ 45 h 83"/>
                <a:gd name="T4" fmla="*/ 277 w 282"/>
                <a:gd name="T5" fmla="*/ 83 h 83"/>
                <a:gd name="T6" fmla="*/ 0 w 282"/>
                <a:gd name="T7" fmla="*/ 30 h 83"/>
                <a:gd name="T8" fmla="*/ 1 w 282"/>
                <a:gd name="T9" fmla="*/ 0 h 83"/>
                <a:gd name="T10" fmla="*/ 0 60000 65536"/>
                <a:gd name="T11" fmla="*/ 0 60000 65536"/>
                <a:gd name="T12" fmla="*/ 0 60000 65536"/>
                <a:gd name="T13" fmla="*/ 0 60000 65536"/>
                <a:gd name="T14" fmla="*/ 0 60000 65536"/>
                <a:gd name="T15" fmla="*/ 0 w 282"/>
                <a:gd name="T16" fmla="*/ 0 h 83"/>
                <a:gd name="T17" fmla="*/ 282 w 282"/>
                <a:gd name="T18" fmla="*/ 83 h 83"/>
              </a:gdLst>
              <a:ahLst/>
              <a:cxnLst>
                <a:cxn ang="T10">
                  <a:pos x="T0" y="T1"/>
                </a:cxn>
                <a:cxn ang="T11">
                  <a:pos x="T2" y="T3"/>
                </a:cxn>
                <a:cxn ang="T12">
                  <a:pos x="T4" y="T5"/>
                </a:cxn>
                <a:cxn ang="T13">
                  <a:pos x="T6" y="T7"/>
                </a:cxn>
                <a:cxn ang="T14">
                  <a:pos x="T8" y="T9"/>
                </a:cxn>
              </a:cxnLst>
              <a:rect l="T15" t="T16" r="T17" b="T18"/>
              <a:pathLst>
                <a:path w="282" h="83">
                  <a:moveTo>
                    <a:pt x="1" y="0"/>
                  </a:moveTo>
                  <a:lnTo>
                    <a:pt x="282" y="45"/>
                  </a:lnTo>
                  <a:lnTo>
                    <a:pt x="277" y="83"/>
                  </a:lnTo>
                  <a:lnTo>
                    <a:pt x="0" y="3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8" name="Freeform 209">
              <a:extLst>
                <a:ext uri="{FF2B5EF4-FFF2-40B4-BE49-F238E27FC236}">
                  <a16:creationId xmlns:a16="http://schemas.microsoft.com/office/drawing/2014/main" id="{1F829861-F577-87ED-4439-D984E1755715}"/>
                </a:ext>
              </a:extLst>
            </p:cNvPr>
            <p:cNvSpPr>
              <a:spLocks/>
            </p:cNvSpPr>
            <p:nvPr/>
          </p:nvSpPr>
          <p:spPr bwMode="auto">
            <a:xfrm>
              <a:off x="2376" y="2210"/>
              <a:ext cx="181" cy="652"/>
            </a:xfrm>
            <a:custGeom>
              <a:avLst/>
              <a:gdLst>
                <a:gd name="T0" fmla="*/ 170 w 181"/>
                <a:gd name="T1" fmla="*/ 642 h 652"/>
                <a:gd name="T2" fmla="*/ 152 w 181"/>
                <a:gd name="T3" fmla="*/ 634 h 652"/>
                <a:gd name="T4" fmla="*/ 131 w 181"/>
                <a:gd name="T5" fmla="*/ 624 h 652"/>
                <a:gd name="T6" fmla="*/ 115 w 181"/>
                <a:gd name="T7" fmla="*/ 618 h 652"/>
                <a:gd name="T8" fmla="*/ 113 w 181"/>
                <a:gd name="T9" fmla="*/ 616 h 652"/>
                <a:gd name="T10" fmla="*/ 103 w 181"/>
                <a:gd name="T11" fmla="*/ 600 h 652"/>
                <a:gd name="T12" fmla="*/ 91 w 181"/>
                <a:gd name="T13" fmla="*/ 577 h 652"/>
                <a:gd name="T14" fmla="*/ 78 w 181"/>
                <a:gd name="T15" fmla="*/ 556 h 652"/>
                <a:gd name="T16" fmla="*/ 67 w 181"/>
                <a:gd name="T17" fmla="*/ 538 h 652"/>
                <a:gd name="T18" fmla="*/ 50 w 181"/>
                <a:gd name="T19" fmla="*/ 442 h 652"/>
                <a:gd name="T20" fmla="*/ 61 w 181"/>
                <a:gd name="T21" fmla="*/ 314 h 652"/>
                <a:gd name="T22" fmla="*/ 86 w 181"/>
                <a:gd name="T23" fmla="*/ 181 h 652"/>
                <a:gd name="T24" fmla="*/ 110 w 181"/>
                <a:gd name="T25" fmla="*/ 69 h 652"/>
                <a:gd name="T26" fmla="*/ 115 w 181"/>
                <a:gd name="T27" fmla="*/ 49 h 652"/>
                <a:gd name="T28" fmla="*/ 120 w 181"/>
                <a:gd name="T29" fmla="*/ 29 h 652"/>
                <a:gd name="T30" fmla="*/ 100 w 181"/>
                <a:gd name="T31" fmla="*/ 21 h 652"/>
                <a:gd name="T32" fmla="*/ 83 w 181"/>
                <a:gd name="T33" fmla="*/ 8 h 652"/>
                <a:gd name="T34" fmla="*/ 66 w 181"/>
                <a:gd name="T35" fmla="*/ 0 h 652"/>
                <a:gd name="T36" fmla="*/ 44 w 181"/>
                <a:gd name="T37" fmla="*/ 5 h 652"/>
                <a:gd name="T38" fmla="*/ 14 w 181"/>
                <a:gd name="T39" fmla="*/ 98 h 652"/>
                <a:gd name="T40" fmla="*/ 0 w 181"/>
                <a:gd name="T41" fmla="*/ 198 h 652"/>
                <a:gd name="T42" fmla="*/ 5 w 181"/>
                <a:gd name="T43" fmla="*/ 328 h 652"/>
                <a:gd name="T44" fmla="*/ 30 w 181"/>
                <a:gd name="T45" fmla="*/ 509 h 652"/>
                <a:gd name="T46" fmla="*/ 28 w 181"/>
                <a:gd name="T47" fmla="*/ 518 h 652"/>
                <a:gd name="T48" fmla="*/ 24 w 181"/>
                <a:gd name="T49" fmla="*/ 528 h 652"/>
                <a:gd name="T50" fmla="*/ 22 w 181"/>
                <a:gd name="T51" fmla="*/ 532 h 652"/>
                <a:gd name="T52" fmla="*/ 18 w 181"/>
                <a:gd name="T53" fmla="*/ 535 h 652"/>
                <a:gd name="T54" fmla="*/ 14 w 181"/>
                <a:gd name="T55" fmla="*/ 541 h 652"/>
                <a:gd name="T56" fmla="*/ 8 w 181"/>
                <a:gd name="T57" fmla="*/ 551 h 652"/>
                <a:gd name="T58" fmla="*/ 7 w 181"/>
                <a:gd name="T59" fmla="*/ 581 h 652"/>
                <a:gd name="T60" fmla="*/ 14 w 181"/>
                <a:gd name="T61" fmla="*/ 592 h 652"/>
                <a:gd name="T62" fmla="*/ 26 w 181"/>
                <a:gd name="T63" fmla="*/ 652 h 652"/>
                <a:gd name="T64" fmla="*/ 44 w 181"/>
                <a:gd name="T65" fmla="*/ 604 h 652"/>
                <a:gd name="T66" fmla="*/ 66 w 181"/>
                <a:gd name="T67" fmla="*/ 619 h 652"/>
                <a:gd name="T68" fmla="*/ 81 w 181"/>
                <a:gd name="T69" fmla="*/ 637 h 652"/>
                <a:gd name="T70" fmla="*/ 89 w 181"/>
                <a:gd name="T71" fmla="*/ 650 h 652"/>
                <a:gd name="T72" fmla="*/ 180 w 181"/>
                <a:gd name="T73" fmla="*/ 652 h 652"/>
                <a:gd name="T74" fmla="*/ 181 w 181"/>
                <a:gd name="T75" fmla="*/ 649 h 652"/>
                <a:gd name="T76" fmla="*/ 175 w 181"/>
                <a:gd name="T77" fmla="*/ 643 h 6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1"/>
                <a:gd name="T118" fmla="*/ 0 h 652"/>
                <a:gd name="T119" fmla="*/ 181 w 181"/>
                <a:gd name="T120" fmla="*/ 652 h 6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1" h="652">
                  <a:moveTo>
                    <a:pt x="175" y="643"/>
                  </a:moveTo>
                  <a:lnTo>
                    <a:pt x="170" y="642"/>
                  </a:lnTo>
                  <a:lnTo>
                    <a:pt x="162" y="639"/>
                  </a:lnTo>
                  <a:lnTo>
                    <a:pt x="152" y="634"/>
                  </a:lnTo>
                  <a:lnTo>
                    <a:pt x="142" y="630"/>
                  </a:lnTo>
                  <a:lnTo>
                    <a:pt x="131" y="624"/>
                  </a:lnTo>
                  <a:lnTo>
                    <a:pt x="122" y="621"/>
                  </a:lnTo>
                  <a:lnTo>
                    <a:pt x="115" y="618"/>
                  </a:lnTo>
                  <a:lnTo>
                    <a:pt x="113" y="616"/>
                  </a:lnTo>
                  <a:lnTo>
                    <a:pt x="109" y="609"/>
                  </a:lnTo>
                  <a:lnTo>
                    <a:pt x="103" y="600"/>
                  </a:lnTo>
                  <a:lnTo>
                    <a:pt x="98" y="589"/>
                  </a:lnTo>
                  <a:lnTo>
                    <a:pt x="91" y="577"/>
                  </a:lnTo>
                  <a:lnTo>
                    <a:pt x="83" y="566"/>
                  </a:lnTo>
                  <a:lnTo>
                    <a:pt x="78" y="556"/>
                  </a:lnTo>
                  <a:lnTo>
                    <a:pt x="72" y="546"/>
                  </a:lnTo>
                  <a:lnTo>
                    <a:pt x="67" y="538"/>
                  </a:lnTo>
                  <a:lnTo>
                    <a:pt x="54" y="496"/>
                  </a:lnTo>
                  <a:lnTo>
                    <a:pt x="50" y="442"/>
                  </a:lnTo>
                  <a:lnTo>
                    <a:pt x="53" y="381"/>
                  </a:lnTo>
                  <a:lnTo>
                    <a:pt x="61" y="314"/>
                  </a:lnTo>
                  <a:lnTo>
                    <a:pt x="73" y="247"/>
                  </a:lnTo>
                  <a:lnTo>
                    <a:pt x="86" y="181"/>
                  </a:lnTo>
                  <a:lnTo>
                    <a:pt x="99" y="121"/>
                  </a:lnTo>
                  <a:lnTo>
                    <a:pt x="110" y="69"/>
                  </a:lnTo>
                  <a:lnTo>
                    <a:pt x="112" y="59"/>
                  </a:lnTo>
                  <a:lnTo>
                    <a:pt x="115" y="49"/>
                  </a:lnTo>
                  <a:lnTo>
                    <a:pt x="118" y="39"/>
                  </a:lnTo>
                  <a:lnTo>
                    <a:pt x="120" y="29"/>
                  </a:lnTo>
                  <a:lnTo>
                    <a:pt x="109" y="27"/>
                  </a:lnTo>
                  <a:lnTo>
                    <a:pt x="100" y="21"/>
                  </a:lnTo>
                  <a:lnTo>
                    <a:pt x="91" y="15"/>
                  </a:lnTo>
                  <a:lnTo>
                    <a:pt x="83" y="8"/>
                  </a:lnTo>
                  <a:lnTo>
                    <a:pt x="75" y="4"/>
                  </a:lnTo>
                  <a:lnTo>
                    <a:pt x="66" y="0"/>
                  </a:lnTo>
                  <a:lnTo>
                    <a:pt x="56" y="0"/>
                  </a:lnTo>
                  <a:lnTo>
                    <a:pt x="44" y="5"/>
                  </a:lnTo>
                  <a:lnTo>
                    <a:pt x="27" y="52"/>
                  </a:lnTo>
                  <a:lnTo>
                    <a:pt x="14" y="98"/>
                  </a:lnTo>
                  <a:lnTo>
                    <a:pt x="5" y="145"/>
                  </a:lnTo>
                  <a:lnTo>
                    <a:pt x="0" y="198"/>
                  </a:lnTo>
                  <a:lnTo>
                    <a:pt x="0" y="258"/>
                  </a:lnTo>
                  <a:lnTo>
                    <a:pt x="5" y="328"/>
                  </a:lnTo>
                  <a:lnTo>
                    <a:pt x="14" y="411"/>
                  </a:lnTo>
                  <a:lnTo>
                    <a:pt x="30" y="509"/>
                  </a:lnTo>
                  <a:lnTo>
                    <a:pt x="30" y="514"/>
                  </a:lnTo>
                  <a:lnTo>
                    <a:pt x="28" y="518"/>
                  </a:lnTo>
                  <a:lnTo>
                    <a:pt x="26" y="524"/>
                  </a:lnTo>
                  <a:lnTo>
                    <a:pt x="24" y="528"/>
                  </a:lnTo>
                  <a:lnTo>
                    <a:pt x="23" y="529"/>
                  </a:lnTo>
                  <a:lnTo>
                    <a:pt x="22" y="532"/>
                  </a:lnTo>
                  <a:lnTo>
                    <a:pt x="19" y="533"/>
                  </a:lnTo>
                  <a:lnTo>
                    <a:pt x="18" y="535"/>
                  </a:lnTo>
                  <a:lnTo>
                    <a:pt x="16" y="537"/>
                  </a:lnTo>
                  <a:lnTo>
                    <a:pt x="14" y="541"/>
                  </a:lnTo>
                  <a:lnTo>
                    <a:pt x="11" y="546"/>
                  </a:lnTo>
                  <a:lnTo>
                    <a:pt x="8" y="551"/>
                  </a:lnTo>
                  <a:lnTo>
                    <a:pt x="5" y="567"/>
                  </a:lnTo>
                  <a:lnTo>
                    <a:pt x="7" y="581"/>
                  </a:lnTo>
                  <a:lnTo>
                    <a:pt x="12" y="589"/>
                  </a:lnTo>
                  <a:lnTo>
                    <a:pt x="14" y="592"/>
                  </a:lnTo>
                  <a:lnTo>
                    <a:pt x="21" y="652"/>
                  </a:lnTo>
                  <a:lnTo>
                    <a:pt x="26" y="652"/>
                  </a:lnTo>
                  <a:lnTo>
                    <a:pt x="31" y="601"/>
                  </a:lnTo>
                  <a:lnTo>
                    <a:pt x="44" y="604"/>
                  </a:lnTo>
                  <a:lnTo>
                    <a:pt x="56" y="611"/>
                  </a:lnTo>
                  <a:lnTo>
                    <a:pt x="66" y="619"/>
                  </a:lnTo>
                  <a:lnTo>
                    <a:pt x="74" y="628"/>
                  </a:lnTo>
                  <a:lnTo>
                    <a:pt x="81" y="637"/>
                  </a:lnTo>
                  <a:lnTo>
                    <a:pt x="86" y="644"/>
                  </a:lnTo>
                  <a:lnTo>
                    <a:pt x="89" y="650"/>
                  </a:lnTo>
                  <a:lnTo>
                    <a:pt x="90" y="652"/>
                  </a:lnTo>
                  <a:lnTo>
                    <a:pt x="180" y="652"/>
                  </a:lnTo>
                  <a:lnTo>
                    <a:pt x="180" y="651"/>
                  </a:lnTo>
                  <a:lnTo>
                    <a:pt x="181" y="649"/>
                  </a:lnTo>
                  <a:lnTo>
                    <a:pt x="180" y="645"/>
                  </a:lnTo>
                  <a:lnTo>
                    <a:pt x="175" y="643"/>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09" name="Freeform 210">
              <a:extLst>
                <a:ext uri="{FF2B5EF4-FFF2-40B4-BE49-F238E27FC236}">
                  <a16:creationId xmlns:a16="http://schemas.microsoft.com/office/drawing/2014/main" id="{2E9D663E-0B41-40C3-A97F-ED9B6F445F9C}"/>
                </a:ext>
              </a:extLst>
            </p:cNvPr>
            <p:cNvSpPr>
              <a:spLocks/>
            </p:cNvSpPr>
            <p:nvPr/>
          </p:nvSpPr>
          <p:spPr bwMode="auto">
            <a:xfrm>
              <a:off x="1799" y="2114"/>
              <a:ext cx="550" cy="509"/>
            </a:xfrm>
            <a:custGeom>
              <a:avLst/>
              <a:gdLst>
                <a:gd name="T0" fmla="*/ 100 w 550"/>
                <a:gd name="T1" fmla="*/ 488 h 509"/>
                <a:gd name="T2" fmla="*/ 89 w 550"/>
                <a:gd name="T3" fmla="*/ 445 h 509"/>
                <a:gd name="T4" fmla="*/ 86 w 550"/>
                <a:gd name="T5" fmla="*/ 436 h 509"/>
                <a:gd name="T6" fmla="*/ 103 w 550"/>
                <a:gd name="T7" fmla="*/ 393 h 509"/>
                <a:gd name="T8" fmla="*/ 119 w 550"/>
                <a:gd name="T9" fmla="*/ 351 h 509"/>
                <a:gd name="T10" fmla="*/ 143 w 550"/>
                <a:gd name="T11" fmla="*/ 314 h 509"/>
                <a:gd name="T12" fmla="*/ 183 w 550"/>
                <a:gd name="T13" fmla="*/ 277 h 509"/>
                <a:gd name="T14" fmla="*/ 233 w 550"/>
                <a:gd name="T15" fmla="*/ 241 h 509"/>
                <a:gd name="T16" fmla="*/ 291 w 550"/>
                <a:gd name="T17" fmla="*/ 207 h 509"/>
                <a:gd name="T18" fmla="*/ 351 w 550"/>
                <a:gd name="T19" fmla="*/ 174 h 509"/>
                <a:gd name="T20" fmla="*/ 410 w 550"/>
                <a:gd name="T21" fmla="*/ 143 h 509"/>
                <a:gd name="T22" fmla="*/ 466 w 550"/>
                <a:gd name="T23" fmla="*/ 116 h 509"/>
                <a:gd name="T24" fmla="*/ 513 w 550"/>
                <a:gd name="T25" fmla="*/ 93 h 509"/>
                <a:gd name="T26" fmla="*/ 522 w 550"/>
                <a:gd name="T27" fmla="*/ 88 h 509"/>
                <a:gd name="T28" fmla="*/ 532 w 550"/>
                <a:gd name="T29" fmla="*/ 83 h 509"/>
                <a:gd name="T30" fmla="*/ 541 w 550"/>
                <a:gd name="T31" fmla="*/ 78 h 509"/>
                <a:gd name="T32" fmla="*/ 550 w 550"/>
                <a:gd name="T33" fmla="*/ 74 h 509"/>
                <a:gd name="T34" fmla="*/ 543 w 550"/>
                <a:gd name="T35" fmla="*/ 54 h 509"/>
                <a:gd name="T36" fmla="*/ 543 w 550"/>
                <a:gd name="T37" fmla="*/ 34 h 509"/>
                <a:gd name="T38" fmla="*/ 540 w 550"/>
                <a:gd name="T39" fmla="*/ 15 h 509"/>
                <a:gd name="T40" fmla="*/ 522 w 550"/>
                <a:gd name="T41" fmla="*/ 0 h 509"/>
                <a:gd name="T42" fmla="*/ 475 w 550"/>
                <a:gd name="T43" fmla="*/ 17 h 509"/>
                <a:gd name="T44" fmla="*/ 430 w 550"/>
                <a:gd name="T45" fmla="*/ 35 h 509"/>
                <a:gd name="T46" fmla="*/ 387 w 550"/>
                <a:gd name="T47" fmla="*/ 58 h 509"/>
                <a:gd name="T48" fmla="*/ 343 w 550"/>
                <a:gd name="T49" fmla="*/ 87 h 509"/>
                <a:gd name="T50" fmla="*/ 296 w 550"/>
                <a:gd name="T51" fmla="*/ 124 h 509"/>
                <a:gd name="T52" fmla="*/ 244 w 550"/>
                <a:gd name="T53" fmla="*/ 171 h 509"/>
                <a:gd name="T54" fmla="*/ 186 w 550"/>
                <a:gd name="T55" fmla="*/ 230 h 509"/>
                <a:gd name="T56" fmla="*/ 118 w 550"/>
                <a:gd name="T57" fmla="*/ 304 h 509"/>
                <a:gd name="T58" fmla="*/ 110 w 550"/>
                <a:gd name="T59" fmla="*/ 308 h 509"/>
                <a:gd name="T60" fmla="*/ 100 w 550"/>
                <a:gd name="T61" fmla="*/ 311 h 509"/>
                <a:gd name="T62" fmla="*/ 95 w 550"/>
                <a:gd name="T63" fmla="*/ 311 h 509"/>
                <a:gd name="T64" fmla="*/ 91 w 550"/>
                <a:gd name="T65" fmla="*/ 311 h 509"/>
                <a:gd name="T66" fmla="*/ 83 w 550"/>
                <a:gd name="T67" fmla="*/ 311 h 509"/>
                <a:gd name="T68" fmla="*/ 73 w 550"/>
                <a:gd name="T69" fmla="*/ 312 h 509"/>
                <a:gd name="T70" fmla="*/ 48 w 550"/>
                <a:gd name="T71" fmla="*/ 331 h 509"/>
                <a:gd name="T72" fmla="*/ 44 w 550"/>
                <a:gd name="T73" fmla="*/ 343 h 509"/>
                <a:gd name="T74" fmla="*/ 4 w 550"/>
                <a:gd name="T75" fmla="*/ 389 h 509"/>
                <a:gd name="T76" fmla="*/ 55 w 550"/>
                <a:gd name="T77" fmla="*/ 386 h 509"/>
                <a:gd name="T78" fmla="*/ 47 w 550"/>
                <a:gd name="T79" fmla="*/ 431 h 509"/>
                <a:gd name="T80" fmla="*/ 100 w 550"/>
                <a:gd name="T81" fmla="*/ 509 h 509"/>
                <a:gd name="T82" fmla="*/ 103 w 550"/>
                <a:gd name="T83" fmla="*/ 508 h 509"/>
                <a:gd name="T84" fmla="*/ 103 w 550"/>
                <a:gd name="T85" fmla="*/ 500 h 5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09"/>
                <a:gd name="T131" fmla="*/ 550 w 550"/>
                <a:gd name="T132" fmla="*/ 509 h 5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09">
                  <a:moveTo>
                    <a:pt x="103" y="500"/>
                  </a:moveTo>
                  <a:lnTo>
                    <a:pt x="100" y="488"/>
                  </a:lnTo>
                  <a:lnTo>
                    <a:pt x="94" y="466"/>
                  </a:lnTo>
                  <a:lnTo>
                    <a:pt x="89" y="445"/>
                  </a:lnTo>
                  <a:lnTo>
                    <a:pt x="86" y="436"/>
                  </a:lnTo>
                  <a:lnTo>
                    <a:pt x="94" y="418"/>
                  </a:lnTo>
                  <a:lnTo>
                    <a:pt x="103" y="393"/>
                  </a:lnTo>
                  <a:lnTo>
                    <a:pt x="112" y="370"/>
                  </a:lnTo>
                  <a:lnTo>
                    <a:pt x="119" y="351"/>
                  </a:lnTo>
                  <a:lnTo>
                    <a:pt x="129" y="333"/>
                  </a:lnTo>
                  <a:lnTo>
                    <a:pt x="143" y="314"/>
                  </a:lnTo>
                  <a:lnTo>
                    <a:pt x="161" y="296"/>
                  </a:lnTo>
                  <a:lnTo>
                    <a:pt x="183" y="277"/>
                  </a:lnTo>
                  <a:lnTo>
                    <a:pt x="207" y="259"/>
                  </a:lnTo>
                  <a:lnTo>
                    <a:pt x="233" y="241"/>
                  </a:lnTo>
                  <a:lnTo>
                    <a:pt x="260" y="223"/>
                  </a:lnTo>
                  <a:lnTo>
                    <a:pt x="291" y="207"/>
                  </a:lnTo>
                  <a:lnTo>
                    <a:pt x="320" y="190"/>
                  </a:lnTo>
                  <a:lnTo>
                    <a:pt x="351" y="174"/>
                  </a:lnTo>
                  <a:lnTo>
                    <a:pt x="381" y="159"/>
                  </a:lnTo>
                  <a:lnTo>
                    <a:pt x="410" y="143"/>
                  </a:lnTo>
                  <a:lnTo>
                    <a:pt x="439" y="130"/>
                  </a:lnTo>
                  <a:lnTo>
                    <a:pt x="466" y="116"/>
                  </a:lnTo>
                  <a:lnTo>
                    <a:pt x="490" y="104"/>
                  </a:lnTo>
                  <a:lnTo>
                    <a:pt x="513" y="93"/>
                  </a:lnTo>
                  <a:lnTo>
                    <a:pt x="517" y="91"/>
                  </a:lnTo>
                  <a:lnTo>
                    <a:pt x="522" y="88"/>
                  </a:lnTo>
                  <a:lnTo>
                    <a:pt x="526" y="86"/>
                  </a:lnTo>
                  <a:lnTo>
                    <a:pt x="532" y="83"/>
                  </a:lnTo>
                  <a:lnTo>
                    <a:pt x="536" y="81"/>
                  </a:lnTo>
                  <a:lnTo>
                    <a:pt x="541" y="78"/>
                  </a:lnTo>
                  <a:lnTo>
                    <a:pt x="545" y="76"/>
                  </a:lnTo>
                  <a:lnTo>
                    <a:pt x="550" y="74"/>
                  </a:lnTo>
                  <a:lnTo>
                    <a:pt x="545" y="64"/>
                  </a:lnTo>
                  <a:lnTo>
                    <a:pt x="543" y="54"/>
                  </a:lnTo>
                  <a:lnTo>
                    <a:pt x="543" y="44"/>
                  </a:lnTo>
                  <a:lnTo>
                    <a:pt x="543" y="34"/>
                  </a:lnTo>
                  <a:lnTo>
                    <a:pt x="542" y="24"/>
                  </a:lnTo>
                  <a:lnTo>
                    <a:pt x="540" y="15"/>
                  </a:lnTo>
                  <a:lnTo>
                    <a:pt x="533" y="7"/>
                  </a:lnTo>
                  <a:lnTo>
                    <a:pt x="522" y="0"/>
                  </a:lnTo>
                  <a:lnTo>
                    <a:pt x="497" y="8"/>
                  </a:lnTo>
                  <a:lnTo>
                    <a:pt x="475" y="17"/>
                  </a:lnTo>
                  <a:lnTo>
                    <a:pt x="452" y="26"/>
                  </a:lnTo>
                  <a:lnTo>
                    <a:pt x="430" y="35"/>
                  </a:lnTo>
                  <a:lnTo>
                    <a:pt x="409" y="46"/>
                  </a:lnTo>
                  <a:lnTo>
                    <a:pt x="387" y="58"/>
                  </a:lnTo>
                  <a:lnTo>
                    <a:pt x="365" y="72"/>
                  </a:lnTo>
                  <a:lnTo>
                    <a:pt x="343" y="87"/>
                  </a:lnTo>
                  <a:lnTo>
                    <a:pt x="320" y="104"/>
                  </a:lnTo>
                  <a:lnTo>
                    <a:pt x="296" y="124"/>
                  </a:lnTo>
                  <a:lnTo>
                    <a:pt x="271" y="146"/>
                  </a:lnTo>
                  <a:lnTo>
                    <a:pt x="244" y="171"/>
                  </a:lnTo>
                  <a:lnTo>
                    <a:pt x="216" y="199"/>
                  </a:lnTo>
                  <a:lnTo>
                    <a:pt x="186" y="230"/>
                  </a:lnTo>
                  <a:lnTo>
                    <a:pt x="152" y="266"/>
                  </a:lnTo>
                  <a:lnTo>
                    <a:pt x="118" y="304"/>
                  </a:lnTo>
                  <a:lnTo>
                    <a:pt x="114" y="306"/>
                  </a:lnTo>
                  <a:lnTo>
                    <a:pt x="110" y="308"/>
                  </a:lnTo>
                  <a:lnTo>
                    <a:pt x="105" y="309"/>
                  </a:lnTo>
                  <a:lnTo>
                    <a:pt x="100" y="311"/>
                  </a:lnTo>
                  <a:lnTo>
                    <a:pt x="98" y="311"/>
                  </a:lnTo>
                  <a:lnTo>
                    <a:pt x="95" y="311"/>
                  </a:lnTo>
                  <a:lnTo>
                    <a:pt x="93" y="311"/>
                  </a:lnTo>
                  <a:lnTo>
                    <a:pt x="91" y="311"/>
                  </a:lnTo>
                  <a:lnTo>
                    <a:pt x="87" y="311"/>
                  </a:lnTo>
                  <a:lnTo>
                    <a:pt x="83" y="311"/>
                  </a:lnTo>
                  <a:lnTo>
                    <a:pt x="77" y="311"/>
                  </a:lnTo>
                  <a:lnTo>
                    <a:pt x="73" y="312"/>
                  </a:lnTo>
                  <a:lnTo>
                    <a:pt x="57" y="321"/>
                  </a:lnTo>
                  <a:lnTo>
                    <a:pt x="48" y="331"/>
                  </a:lnTo>
                  <a:lnTo>
                    <a:pt x="45" y="340"/>
                  </a:lnTo>
                  <a:lnTo>
                    <a:pt x="44" y="343"/>
                  </a:lnTo>
                  <a:lnTo>
                    <a:pt x="0" y="384"/>
                  </a:lnTo>
                  <a:lnTo>
                    <a:pt x="4" y="389"/>
                  </a:lnTo>
                  <a:lnTo>
                    <a:pt x="46" y="361"/>
                  </a:lnTo>
                  <a:lnTo>
                    <a:pt x="55" y="386"/>
                  </a:lnTo>
                  <a:lnTo>
                    <a:pt x="53" y="412"/>
                  </a:lnTo>
                  <a:lnTo>
                    <a:pt x="47" y="431"/>
                  </a:lnTo>
                  <a:lnTo>
                    <a:pt x="44" y="439"/>
                  </a:lnTo>
                  <a:lnTo>
                    <a:pt x="100" y="509"/>
                  </a:lnTo>
                  <a:lnTo>
                    <a:pt x="101" y="509"/>
                  </a:lnTo>
                  <a:lnTo>
                    <a:pt x="103" y="508"/>
                  </a:lnTo>
                  <a:lnTo>
                    <a:pt x="104" y="506"/>
                  </a:lnTo>
                  <a:lnTo>
                    <a:pt x="103" y="50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0" name="Freeform 211">
              <a:extLst>
                <a:ext uri="{FF2B5EF4-FFF2-40B4-BE49-F238E27FC236}">
                  <a16:creationId xmlns:a16="http://schemas.microsoft.com/office/drawing/2014/main" id="{D03D4E9C-B834-B0A7-AD17-F52F42B34FB9}"/>
                </a:ext>
              </a:extLst>
            </p:cNvPr>
            <p:cNvSpPr>
              <a:spLocks/>
            </p:cNvSpPr>
            <p:nvPr/>
          </p:nvSpPr>
          <p:spPr bwMode="auto">
            <a:xfrm>
              <a:off x="2227" y="1124"/>
              <a:ext cx="278" cy="221"/>
            </a:xfrm>
            <a:custGeom>
              <a:avLst/>
              <a:gdLst>
                <a:gd name="T0" fmla="*/ 245 w 278"/>
                <a:gd name="T1" fmla="*/ 146 h 221"/>
                <a:gd name="T2" fmla="*/ 234 w 278"/>
                <a:gd name="T3" fmla="*/ 111 h 221"/>
                <a:gd name="T4" fmla="*/ 229 w 278"/>
                <a:gd name="T5" fmla="*/ 88 h 221"/>
                <a:gd name="T6" fmla="*/ 223 w 278"/>
                <a:gd name="T7" fmla="*/ 73 h 221"/>
                <a:gd name="T8" fmla="*/ 215 w 278"/>
                <a:gd name="T9" fmla="*/ 55 h 221"/>
                <a:gd name="T10" fmla="*/ 209 w 278"/>
                <a:gd name="T11" fmla="*/ 44 h 221"/>
                <a:gd name="T12" fmla="*/ 200 w 278"/>
                <a:gd name="T13" fmla="*/ 34 h 221"/>
                <a:gd name="T14" fmla="*/ 189 w 278"/>
                <a:gd name="T15" fmla="*/ 24 h 221"/>
                <a:gd name="T16" fmla="*/ 174 w 278"/>
                <a:gd name="T17" fmla="*/ 15 h 221"/>
                <a:gd name="T18" fmla="*/ 158 w 278"/>
                <a:gd name="T19" fmla="*/ 7 h 221"/>
                <a:gd name="T20" fmla="*/ 138 w 278"/>
                <a:gd name="T21" fmla="*/ 2 h 221"/>
                <a:gd name="T22" fmla="*/ 116 w 278"/>
                <a:gd name="T23" fmla="*/ 0 h 221"/>
                <a:gd name="T24" fmla="*/ 89 w 278"/>
                <a:gd name="T25" fmla="*/ 2 h 221"/>
                <a:gd name="T26" fmla="*/ 85 w 278"/>
                <a:gd name="T27" fmla="*/ 3 h 221"/>
                <a:gd name="T28" fmla="*/ 80 w 278"/>
                <a:gd name="T29" fmla="*/ 5 h 221"/>
                <a:gd name="T30" fmla="*/ 76 w 278"/>
                <a:gd name="T31" fmla="*/ 5 h 221"/>
                <a:gd name="T32" fmla="*/ 71 w 278"/>
                <a:gd name="T33" fmla="*/ 6 h 221"/>
                <a:gd name="T34" fmla="*/ 68 w 278"/>
                <a:gd name="T35" fmla="*/ 7 h 221"/>
                <a:gd name="T36" fmla="*/ 64 w 278"/>
                <a:gd name="T37" fmla="*/ 8 h 221"/>
                <a:gd name="T38" fmla="*/ 59 w 278"/>
                <a:gd name="T39" fmla="*/ 9 h 221"/>
                <a:gd name="T40" fmla="*/ 56 w 278"/>
                <a:gd name="T41" fmla="*/ 10 h 221"/>
                <a:gd name="T42" fmla="*/ 38 w 278"/>
                <a:gd name="T43" fmla="*/ 29 h 221"/>
                <a:gd name="T44" fmla="*/ 22 w 278"/>
                <a:gd name="T45" fmla="*/ 51 h 221"/>
                <a:gd name="T46" fmla="*/ 11 w 278"/>
                <a:gd name="T47" fmla="*/ 76 h 221"/>
                <a:gd name="T48" fmla="*/ 3 w 278"/>
                <a:gd name="T49" fmla="*/ 103 h 221"/>
                <a:gd name="T50" fmla="*/ 0 w 278"/>
                <a:gd name="T51" fmla="*/ 130 h 221"/>
                <a:gd name="T52" fmla="*/ 0 w 278"/>
                <a:gd name="T53" fmla="*/ 157 h 221"/>
                <a:gd name="T54" fmla="*/ 3 w 278"/>
                <a:gd name="T55" fmla="*/ 184 h 221"/>
                <a:gd name="T56" fmla="*/ 11 w 278"/>
                <a:gd name="T57" fmla="*/ 211 h 221"/>
                <a:gd name="T58" fmla="*/ 28 w 278"/>
                <a:gd name="T59" fmla="*/ 213 h 221"/>
                <a:gd name="T60" fmla="*/ 45 w 278"/>
                <a:gd name="T61" fmla="*/ 216 h 221"/>
                <a:gd name="T62" fmla="*/ 61 w 278"/>
                <a:gd name="T63" fmla="*/ 217 h 221"/>
                <a:gd name="T64" fmla="*/ 79 w 278"/>
                <a:gd name="T65" fmla="*/ 219 h 221"/>
                <a:gd name="T66" fmla="*/ 96 w 278"/>
                <a:gd name="T67" fmla="*/ 220 h 221"/>
                <a:gd name="T68" fmla="*/ 113 w 278"/>
                <a:gd name="T69" fmla="*/ 221 h 221"/>
                <a:gd name="T70" fmla="*/ 129 w 278"/>
                <a:gd name="T71" fmla="*/ 221 h 221"/>
                <a:gd name="T72" fmla="*/ 146 w 278"/>
                <a:gd name="T73" fmla="*/ 221 h 221"/>
                <a:gd name="T74" fmla="*/ 163 w 278"/>
                <a:gd name="T75" fmla="*/ 221 h 221"/>
                <a:gd name="T76" fmla="*/ 181 w 278"/>
                <a:gd name="T77" fmla="*/ 220 h 221"/>
                <a:gd name="T78" fmla="*/ 196 w 278"/>
                <a:gd name="T79" fmla="*/ 218 h 221"/>
                <a:gd name="T80" fmla="*/ 213 w 278"/>
                <a:gd name="T81" fmla="*/ 214 h 221"/>
                <a:gd name="T82" fmla="*/ 230 w 278"/>
                <a:gd name="T83" fmla="*/ 211 h 221"/>
                <a:gd name="T84" fmla="*/ 245 w 278"/>
                <a:gd name="T85" fmla="*/ 205 h 221"/>
                <a:gd name="T86" fmla="*/ 262 w 278"/>
                <a:gd name="T87" fmla="*/ 200 h 221"/>
                <a:gd name="T88" fmla="*/ 278 w 278"/>
                <a:gd name="T89" fmla="*/ 193 h 221"/>
                <a:gd name="T90" fmla="*/ 272 w 278"/>
                <a:gd name="T91" fmla="*/ 189 h 221"/>
                <a:gd name="T92" fmla="*/ 263 w 278"/>
                <a:gd name="T93" fmla="*/ 180 h 221"/>
                <a:gd name="T94" fmla="*/ 254 w 278"/>
                <a:gd name="T95" fmla="*/ 165 h 221"/>
                <a:gd name="T96" fmla="*/ 245 w 278"/>
                <a:gd name="T97" fmla="*/ 14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8"/>
                <a:gd name="T148" fmla="*/ 0 h 221"/>
                <a:gd name="T149" fmla="*/ 278 w 278"/>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8" h="221">
                  <a:moveTo>
                    <a:pt x="245" y="146"/>
                  </a:moveTo>
                  <a:lnTo>
                    <a:pt x="234" y="111"/>
                  </a:lnTo>
                  <a:lnTo>
                    <a:pt x="229" y="88"/>
                  </a:lnTo>
                  <a:lnTo>
                    <a:pt x="223" y="73"/>
                  </a:lnTo>
                  <a:lnTo>
                    <a:pt x="215" y="55"/>
                  </a:lnTo>
                  <a:lnTo>
                    <a:pt x="209" y="44"/>
                  </a:lnTo>
                  <a:lnTo>
                    <a:pt x="200" y="34"/>
                  </a:lnTo>
                  <a:lnTo>
                    <a:pt x="189" y="24"/>
                  </a:lnTo>
                  <a:lnTo>
                    <a:pt x="174" y="15"/>
                  </a:lnTo>
                  <a:lnTo>
                    <a:pt x="158" y="7"/>
                  </a:lnTo>
                  <a:lnTo>
                    <a:pt x="138" y="2"/>
                  </a:lnTo>
                  <a:lnTo>
                    <a:pt x="116" y="0"/>
                  </a:lnTo>
                  <a:lnTo>
                    <a:pt x="89" y="2"/>
                  </a:lnTo>
                  <a:lnTo>
                    <a:pt x="85" y="3"/>
                  </a:lnTo>
                  <a:lnTo>
                    <a:pt x="80" y="5"/>
                  </a:lnTo>
                  <a:lnTo>
                    <a:pt x="76" y="5"/>
                  </a:lnTo>
                  <a:lnTo>
                    <a:pt x="71" y="6"/>
                  </a:lnTo>
                  <a:lnTo>
                    <a:pt x="68" y="7"/>
                  </a:lnTo>
                  <a:lnTo>
                    <a:pt x="64" y="8"/>
                  </a:lnTo>
                  <a:lnTo>
                    <a:pt x="59" y="9"/>
                  </a:lnTo>
                  <a:lnTo>
                    <a:pt x="56" y="10"/>
                  </a:lnTo>
                  <a:lnTo>
                    <a:pt x="38" y="29"/>
                  </a:lnTo>
                  <a:lnTo>
                    <a:pt x="22" y="51"/>
                  </a:lnTo>
                  <a:lnTo>
                    <a:pt x="11" y="76"/>
                  </a:lnTo>
                  <a:lnTo>
                    <a:pt x="3" y="103"/>
                  </a:lnTo>
                  <a:lnTo>
                    <a:pt x="0" y="130"/>
                  </a:lnTo>
                  <a:lnTo>
                    <a:pt x="0" y="157"/>
                  </a:lnTo>
                  <a:lnTo>
                    <a:pt x="3" y="184"/>
                  </a:lnTo>
                  <a:lnTo>
                    <a:pt x="11" y="211"/>
                  </a:lnTo>
                  <a:lnTo>
                    <a:pt x="28" y="213"/>
                  </a:lnTo>
                  <a:lnTo>
                    <a:pt x="45" y="216"/>
                  </a:lnTo>
                  <a:lnTo>
                    <a:pt x="61" y="217"/>
                  </a:lnTo>
                  <a:lnTo>
                    <a:pt x="79" y="219"/>
                  </a:lnTo>
                  <a:lnTo>
                    <a:pt x="96" y="220"/>
                  </a:lnTo>
                  <a:lnTo>
                    <a:pt x="113" y="221"/>
                  </a:lnTo>
                  <a:lnTo>
                    <a:pt x="129" y="221"/>
                  </a:lnTo>
                  <a:lnTo>
                    <a:pt x="146" y="221"/>
                  </a:lnTo>
                  <a:lnTo>
                    <a:pt x="163" y="221"/>
                  </a:lnTo>
                  <a:lnTo>
                    <a:pt x="181" y="220"/>
                  </a:lnTo>
                  <a:lnTo>
                    <a:pt x="196" y="218"/>
                  </a:lnTo>
                  <a:lnTo>
                    <a:pt x="213" y="214"/>
                  </a:lnTo>
                  <a:lnTo>
                    <a:pt x="230" y="211"/>
                  </a:lnTo>
                  <a:lnTo>
                    <a:pt x="245" y="205"/>
                  </a:lnTo>
                  <a:lnTo>
                    <a:pt x="262" y="200"/>
                  </a:lnTo>
                  <a:lnTo>
                    <a:pt x="278" y="193"/>
                  </a:lnTo>
                  <a:lnTo>
                    <a:pt x="272" y="189"/>
                  </a:lnTo>
                  <a:lnTo>
                    <a:pt x="263" y="180"/>
                  </a:lnTo>
                  <a:lnTo>
                    <a:pt x="254" y="165"/>
                  </a:lnTo>
                  <a:lnTo>
                    <a:pt x="245" y="146"/>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1" name="Freeform 212">
              <a:extLst>
                <a:ext uri="{FF2B5EF4-FFF2-40B4-BE49-F238E27FC236}">
                  <a16:creationId xmlns:a16="http://schemas.microsoft.com/office/drawing/2014/main" id="{EBCDD00C-87BE-8044-33A1-09B58D9E8464}"/>
                </a:ext>
              </a:extLst>
            </p:cNvPr>
            <p:cNvSpPr>
              <a:spLocks/>
            </p:cNvSpPr>
            <p:nvPr/>
          </p:nvSpPr>
          <p:spPr bwMode="auto">
            <a:xfrm>
              <a:off x="2179" y="1434"/>
              <a:ext cx="208" cy="335"/>
            </a:xfrm>
            <a:custGeom>
              <a:avLst/>
              <a:gdLst>
                <a:gd name="T0" fmla="*/ 194 w 208"/>
                <a:gd name="T1" fmla="*/ 286 h 335"/>
                <a:gd name="T2" fmla="*/ 131 w 208"/>
                <a:gd name="T3" fmla="*/ 279 h 335"/>
                <a:gd name="T4" fmla="*/ 129 w 208"/>
                <a:gd name="T5" fmla="*/ 279 h 335"/>
                <a:gd name="T6" fmla="*/ 126 w 208"/>
                <a:gd name="T7" fmla="*/ 282 h 335"/>
                <a:gd name="T8" fmla="*/ 122 w 208"/>
                <a:gd name="T9" fmla="*/ 284 h 335"/>
                <a:gd name="T10" fmla="*/ 116 w 208"/>
                <a:gd name="T11" fmla="*/ 286 h 335"/>
                <a:gd name="T12" fmla="*/ 109 w 208"/>
                <a:gd name="T13" fmla="*/ 291 h 335"/>
                <a:gd name="T14" fmla="*/ 102 w 208"/>
                <a:gd name="T15" fmla="*/ 295 h 335"/>
                <a:gd name="T16" fmla="*/ 95 w 208"/>
                <a:gd name="T17" fmla="*/ 301 h 335"/>
                <a:gd name="T18" fmla="*/ 88 w 208"/>
                <a:gd name="T19" fmla="*/ 306 h 335"/>
                <a:gd name="T20" fmla="*/ 87 w 208"/>
                <a:gd name="T21" fmla="*/ 305 h 335"/>
                <a:gd name="T22" fmla="*/ 84 w 208"/>
                <a:gd name="T23" fmla="*/ 302 h 335"/>
                <a:gd name="T24" fmla="*/ 80 w 208"/>
                <a:gd name="T25" fmla="*/ 298 h 335"/>
                <a:gd name="T26" fmla="*/ 79 w 208"/>
                <a:gd name="T27" fmla="*/ 297 h 335"/>
                <a:gd name="T28" fmla="*/ 35 w 208"/>
                <a:gd name="T29" fmla="*/ 150 h 335"/>
                <a:gd name="T30" fmla="*/ 171 w 208"/>
                <a:gd name="T31" fmla="*/ 24 h 335"/>
                <a:gd name="T32" fmla="*/ 167 w 208"/>
                <a:gd name="T33" fmla="*/ 22 h 335"/>
                <a:gd name="T34" fmla="*/ 162 w 208"/>
                <a:gd name="T35" fmla="*/ 17 h 335"/>
                <a:gd name="T36" fmla="*/ 155 w 208"/>
                <a:gd name="T37" fmla="*/ 12 h 335"/>
                <a:gd name="T38" fmla="*/ 152 w 208"/>
                <a:gd name="T39" fmla="*/ 9 h 335"/>
                <a:gd name="T40" fmla="*/ 146 w 208"/>
                <a:gd name="T41" fmla="*/ 7 h 335"/>
                <a:gd name="T42" fmla="*/ 141 w 208"/>
                <a:gd name="T43" fmla="*/ 5 h 335"/>
                <a:gd name="T44" fmla="*/ 136 w 208"/>
                <a:gd name="T45" fmla="*/ 3 h 335"/>
                <a:gd name="T46" fmla="*/ 132 w 208"/>
                <a:gd name="T47" fmla="*/ 0 h 335"/>
                <a:gd name="T48" fmla="*/ 0 w 208"/>
                <a:gd name="T49" fmla="*/ 139 h 335"/>
                <a:gd name="T50" fmla="*/ 77 w 208"/>
                <a:gd name="T51" fmla="*/ 322 h 335"/>
                <a:gd name="T52" fmla="*/ 83 w 208"/>
                <a:gd name="T53" fmla="*/ 325 h 335"/>
                <a:gd name="T54" fmla="*/ 87 w 208"/>
                <a:gd name="T55" fmla="*/ 326 h 335"/>
                <a:gd name="T56" fmla="*/ 93 w 208"/>
                <a:gd name="T57" fmla="*/ 327 h 335"/>
                <a:gd name="T58" fmla="*/ 99 w 208"/>
                <a:gd name="T59" fmla="*/ 327 h 335"/>
                <a:gd name="T60" fmla="*/ 107 w 208"/>
                <a:gd name="T61" fmla="*/ 326 h 335"/>
                <a:gd name="T62" fmla="*/ 114 w 208"/>
                <a:gd name="T63" fmla="*/ 327 h 335"/>
                <a:gd name="T64" fmla="*/ 120 w 208"/>
                <a:gd name="T65" fmla="*/ 329 h 335"/>
                <a:gd name="T66" fmla="*/ 125 w 208"/>
                <a:gd name="T67" fmla="*/ 331 h 335"/>
                <a:gd name="T68" fmla="*/ 129 w 208"/>
                <a:gd name="T69" fmla="*/ 333 h 335"/>
                <a:gd name="T70" fmla="*/ 143 w 208"/>
                <a:gd name="T71" fmla="*/ 335 h 335"/>
                <a:gd name="T72" fmla="*/ 152 w 208"/>
                <a:gd name="T73" fmla="*/ 335 h 335"/>
                <a:gd name="T74" fmla="*/ 156 w 208"/>
                <a:gd name="T75" fmla="*/ 334 h 335"/>
                <a:gd name="T76" fmla="*/ 157 w 208"/>
                <a:gd name="T77" fmla="*/ 334 h 335"/>
                <a:gd name="T78" fmla="*/ 156 w 208"/>
                <a:gd name="T79" fmla="*/ 333 h 335"/>
                <a:gd name="T80" fmla="*/ 153 w 208"/>
                <a:gd name="T81" fmla="*/ 329 h 335"/>
                <a:gd name="T82" fmla="*/ 144 w 208"/>
                <a:gd name="T83" fmla="*/ 324 h 335"/>
                <a:gd name="T84" fmla="*/ 128 w 208"/>
                <a:gd name="T85" fmla="*/ 317 h 335"/>
                <a:gd name="T86" fmla="*/ 126 w 208"/>
                <a:gd name="T87" fmla="*/ 314 h 335"/>
                <a:gd name="T88" fmla="*/ 129 w 208"/>
                <a:gd name="T89" fmla="*/ 307 h 335"/>
                <a:gd name="T90" fmla="*/ 135 w 208"/>
                <a:gd name="T91" fmla="*/ 302 h 335"/>
                <a:gd name="T92" fmla="*/ 137 w 208"/>
                <a:gd name="T93" fmla="*/ 300 h 335"/>
                <a:gd name="T94" fmla="*/ 168 w 208"/>
                <a:gd name="T95" fmla="*/ 294 h 335"/>
                <a:gd name="T96" fmla="*/ 172 w 208"/>
                <a:gd name="T97" fmla="*/ 294 h 335"/>
                <a:gd name="T98" fmla="*/ 181 w 208"/>
                <a:gd name="T99" fmla="*/ 294 h 335"/>
                <a:gd name="T100" fmla="*/ 191 w 208"/>
                <a:gd name="T101" fmla="*/ 294 h 335"/>
                <a:gd name="T102" fmla="*/ 199 w 208"/>
                <a:gd name="T103" fmla="*/ 295 h 335"/>
                <a:gd name="T104" fmla="*/ 203 w 208"/>
                <a:gd name="T105" fmla="*/ 295 h 335"/>
                <a:gd name="T106" fmla="*/ 205 w 208"/>
                <a:gd name="T107" fmla="*/ 293 h 335"/>
                <a:gd name="T108" fmla="*/ 208 w 208"/>
                <a:gd name="T109" fmla="*/ 292 h 335"/>
                <a:gd name="T110" fmla="*/ 208 w 208"/>
                <a:gd name="T111" fmla="*/ 291 h 335"/>
                <a:gd name="T112" fmla="*/ 194 w 208"/>
                <a:gd name="T113" fmla="*/ 286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335"/>
                <a:gd name="T173" fmla="*/ 208 w 208"/>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335">
                  <a:moveTo>
                    <a:pt x="194" y="286"/>
                  </a:moveTo>
                  <a:lnTo>
                    <a:pt x="131" y="279"/>
                  </a:lnTo>
                  <a:lnTo>
                    <a:pt x="129" y="279"/>
                  </a:lnTo>
                  <a:lnTo>
                    <a:pt x="126" y="282"/>
                  </a:lnTo>
                  <a:lnTo>
                    <a:pt x="122" y="284"/>
                  </a:lnTo>
                  <a:lnTo>
                    <a:pt x="116" y="286"/>
                  </a:lnTo>
                  <a:lnTo>
                    <a:pt x="109" y="291"/>
                  </a:lnTo>
                  <a:lnTo>
                    <a:pt x="102" y="295"/>
                  </a:lnTo>
                  <a:lnTo>
                    <a:pt x="95" y="301"/>
                  </a:lnTo>
                  <a:lnTo>
                    <a:pt x="88" y="306"/>
                  </a:lnTo>
                  <a:lnTo>
                    <a:pt x="87" y="305"/>
                  </a:lnTo>
                  <a:lnTo>
                    <a:pt x="84" y="302"/>
                  </a:lnTo>
                  <a:lnTo>
                    <a:pt x="80" y="298"/>
                  </a:lnTo>
                  <a:lnTo>
                    <a:pt x="79" y="297"/>
                  </a:lnTo>
                  <a:lnTo>
                    <a:pt x="35" y="150"/>
                  </a:lnTo>
                  <a:lnTo>
                    <a:pt x="171" y="24"/>
                  </a:lnTo>
                  <a:lnTo>
                    <a:pt x="167" y="22"/>
                  </a:lnTo>
                  <a:lnTo>
                    <a:pt x="162" y="17"/>
                  </a:lnTo>
                  <a:lnTo>
                    <a:pt x="155" y="12"/>
                  </a:lnTo>
                  <a:lnTo>
                    <a:pt x="152" y="9"/>
                  </a:lnTo>
                  <a:lnTo>
                    <a:pt x="146" y="7"/>
                  </a:lnTo>
                  <a:lnTo>
                    <a:pt x="141" y="5"/>
                  </a:lnTo>
                  <a:lnTo>
                    <a:pt x="136" y="3"/>
                  </a:lnTo>
                  <a:lnTo>
                    <a:pt x="132" y="0"/>
                  </a:lnTo>
                  <a:lnTo>
                    <a:pt x="0" y="139"/>
                  </a:lnTo>
                  <a:lnTo>
                    <a:pt x="77" y="322"/>
                  </a:lnTo>
                  <a:lnTo>
                    <a:pt x="83" y="325"/>
                  </a:lnTo>
                  <a:lnTo>
                    <a:pt x="87" y="326"/>
                  </a:lnTo>
                  <a:lnTo>
                    <a:pt x="93" y="327"/>
                  </a:lnTo>
                  <a:lnTo>
                    <a:pt x="99" y="327"/>
                  </a:lnTo>
                  <a:lnTo>
                    <a:pt x="107" y="326"/>
                  </a:lnTo>
                  <a:lnTo>
                    <a:pt x="114" y="327"/>
                  </a:lnTo>
                  <a:lnTo>
                    <a:pt x="120" y="329"/>
                  </a:lnTo>
                  <a:lnTo>
                    <a:pt x="125" y="331"/>
                  </a:lnTo>
                  <a:lnTo>
                    <a:pt x="129" y="333"/>
                  </a:lnTo>
                  <a:lnTo>
                    <a:pt x="143" y="335"/>
                  </a:lnTo>
                  <a:lnTo>
                    <a:pt x="152" y="335"/>
                  </a:lnTo>
                  <a:lnTo>
                    <a:pt x="156" y="334"/>
                  </a:lnTo>
                  <a:lnTo>
                    <a:pt x="157" y="334"/>
                  </a:lnTo>
                  <a:lnTo>
                    <a:pt x="156" y="333"/>
                  </a:lnTo>
                  <a:lnTo>
                    <a:pt x="153" y="329"/>
                  </a:lnTo>
                  <a:lnTo>
                    <a:pt x="144" y="324"/>
                  </a:lnTo>
                  <a:lnTo>
                    <a:pt x="128" y="317"/>
                  </a:lnTo>
                  <a:lnTo>
                    <a:pt x="126" y="314"/>
                  </a:lnTo>
                  <a:lnTo>
                    <a:pt x="129" y="307"/>
                  </a:lnTo>
                  <a:lnTo>
                    <a:pt x="135" y="302"/>
                  </a:lnTo>
                  <a:lnTo>
                    <a:pt x="137" y="300"/>
                  </a:lnTo>
                  <a:lnTo>
                    <a:pt x="168" y="294"/>
                  </a:lnTo>
                  <a:lnTo>
                    <a:pt x="172" y="294"/>
                  </a:lnTo>
                  <a:lnTo>
                    <a:pt x="181" y="294"/>
                  </a:lnTo>
                  <a:lnTo>
                    <a:pt x="191" y="294"/>
                  </a:lnTo>
                  <a:lnTo>
                    <a:pt x="199" y="295"/>
                  </a:lnTo>
                  <a:lnTo>
                    <a:pt x="203" y="295"/>
                  </a:lnTo>
                  <a:lnTo>
                    <a:pt x="205" y="293"/>
                  </a:lnTo>
                  <a:lnTo>
                    <a:pt x="208" y="292"/>
                  </a:lnTo>
                  <a:lnTo>
                    <a:pt x="208" y="291"/>
                  </a:lnTo>
                  <a:lnTo>
                    <a:pt x="194" y="28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2" name="Freeform 213">
              <a:extLst>
                <a:ext uri="{FF2B5EF4-FFF2-40B4-BE49-F238E27FC236}">
                  <a16:creationId xmlns:a16="http://schemas.microsoft.com/office/drawing/2014/main" id="{D64B33A6-04E1-196B-4FE2-0BC02179EC18}"/>
                </a:ext>
              </a:extLst>
            </p:cNvPr>
            <p:cNvSpPr>
              <a:spLocks/>
            </p:cNvSpPr>
            <p:nvPr/>
          </p:nvSpPr>
          <p:spPr bwMode="auto">
            <a:xfrm>
              <a:off x="2313" y="1302"/>
              <a:ext cx="43" cy="125"/>
            </a:xfrm>
            <a:custGeom>
              <a:avLst/>
              <a:gdLst>
                <a:gd name="T0" fmla="*/ 2 w 43"/>
                <a:gd name="T1" fmla="*/ 0 h 125"/>
                <a:gd name="T2" fmla="*/ 1 w 43"/>
                <a:gd name="T3" fmla="*/ 6 h 125"/>
                <a:gd name="T4" fmla="*/ 0 w 43"/>
                <a:gd name="T5" fmla="*/ 29 h 125"/>
                <a:gd name="T6" fmla="*/ 0 w 43"/>
                <a:gd name="T7" fmla="*/ 63 h 125"/>
                <a:gd name="T8" fmla="*/ 1 w 43"/>
                <a:gd name="T9" fmla="*/ 112 h 125"/>
                <a:gd name="T10" fmla="*/ 2 w 43"/>
                <a:gd name="T11" fmla="*/ 113 h 125"/>
                <a:gd name="T12" fmla="*/ 4 w 43"/>
                <a:gd name="T13" fmla="*/ 116 h 125"/>
                <a:gd name="T14" fmla="*/ 8 w 43"/>
                <a:gd name="T15" fmla="*/ 119 h 125"/>
                <a:gd name="T16" fmla="*/ 13 w 43"/>
                <a:gd name="T17" fmla="*/ 122 h 125"/>
                <a:gd name="T18" fmla="*/ 19 w 43"/>
                <a:gd name="T19" fmla="*/ 125 h 125"/>
                <a:gd name="T20" fmla="*/ 27 w 43"/>
                <a:gd name="T21" fmla="*/ 125 h 125"/>
                <a:gd name="T22" fmla="*/ 34 w 43"/>
                <a:gd name="T23" fmla="*/ 121 h 125"/>
                <a:gd name="T24" fmla="*/ 43 w 43"/>
                <a:gd name="T25" fmla="*/ 115 h 125"/>
                <a:gd name="T26" fmla="*/ 40 w 43"/>
                <a:gd name="T27" fmla="*/ 106 h 125"/>
                <a:gd name="T28" fmla="*/ 33 w 43"/>
                <a:gd name="T29" fmla="*/ 82 h 125"/>
                <a:gd name="T30" fmla="*/ 28 w 43"/>
                <a:gd name="T31" fmla="*/ 49 h 125"/>
                <a:gd name="T32" fmla="*/ 28 w 43"/>
                <a:gd name="T33" fmla="*/ 10 h 125"/>
                <a:gd name="T34" fmla="*/ 2 w 43"/>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125"/>
                <a:gd name="T56" fmla="*/ 43 w 43"/>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125">
                  <a:moveTo>
                    <a:pt x="2" y="0"/>
                  </a:moveTo>
                  <a:lnTo>
                    <a:pt x="1" y="6"/>
                  </a:lnTo>
                  <a:lnTo>
                    <a:pt x="0" y="29"/>
                  </a:lnTo>
                  <a:lnTo>
                    <a:pt x="0" y="63"/>
                  </a:lnTo>
                  <a:lnTo>
                    <a:pt x="1" y="112"/>
                  </a:lnTo>
                  <a:lnTo>
                    <a:pt x="2" y="113"/>
                  </a:lnTo>
                  <a:lnTo>
                    <a:pt x="4" y="116"/>
                  </a:lnTo>
                  <a:lnTo>
                    <a:pt x="8" y="119"/>
                  </a:lnTo>
                  <a:lnTo>
                    <a:pt x="13" y="122"/>
                  </a:lnTo>
                  <a:lnTo>
                    <a:pt x="19" y="125"/>
                  </a:lnTo>
                  <a:lnTo>
                    <a:pt x="27" y="125"/>
                  </a:lnTo>
                  <a:lnTo>
                    <a:pt x="34" y="121"/>
                  </a:lnTo>
                  <a:lnTo>
                    <a:pt x="43" y="115"/>
                  </a:lnTo>
                  <a:lnTo>
                    <a:pt x="40" y="106"/>
                  </a:lnTo>
                  <a:lnTo>
                    <a:pt x="33" y="82"/>
                  </a:lnTo>
                  <a:lnTo>
                    <a:pt x="28" y="49"/>
                  </a:lnTo>
                  <a:lnTo>
                    <a:pt x="28" y="10"/>
                  </a:lnTo>
                  <a:lnTo>
                    <a:pt x="2"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3" name="Freeform 214">
              <a:extLst>
                <a:ext uri="{FF2B5EF4-FFF2-40B4-BE49-F238E27FC236}">
                  <a16:creationId xmlns:a16="http://schemas.microsoft.com/office/drawing/2014/main" id="{8277B467-2996-FCAB-A1EB-603CF0097D46}"/>
                </a:ext>
              </a:extLst>
            </p:cNvPr>
            <p:cNvSpPr>
              <a:spLocks/>
            </p:cNvSpPr>
            <p:nvPr/>
          </p:nvSpPr>
          <p:spPr bwMode="auto">
            <a:xfrm>
              <a:off x="2293" y="1409"/>
              <a:ext cx="137" cy="59"/>
            </a:xfrm>
            <a:custGeom>
              <a:avLst/>
              <a:gdLst>
                <a:gd name="T0" fmla="*/ 100 w 137"/>
                <a:gd name="T1" fmla="*/ 0 h 59"/>
                <a:gd name="T2" fmla="*/ 102 w 137"/>
                <a:gd name="T3" fmla="*/ 0 h 59"/>
                <a:gd name="T4" fmla="*/ 109 w 137"/>
                <a:gd name="T5" fmla="*/ 1 h 59"/>
                <a:gd name="T6" fmla="*/ 117 w 137"/>
                <a:gd name="T7" fmla="*/ 2 h 59"/>
                <a:gd name="T8" fmla="*/ 126 w 137"/>
                <a:gd name="T9" fmla="*/ 6 h 59"/>
                <a:gd name="T10" fmla="*/ 133 w 137"/>
                <a:gd name="T11" fmla="*/ 12 h 59"/>
                <a:gd name="T12" fmla="*/ 137 w 137"/>
                <a:gd name="T13" fmla="*/ 20 h 59"/>
                <a:gd name="T14" fmla="*/ 136 w 137"/>
                <a:gd name="T15" fmla="*/ 31 h 59"/>
                <a:gd name="T16" fmla="*/ 129 w 137"/>
                <a:gd name="T17" fmla="*/ 47 h 59"/>
                <a:gd name="T18" fmla="*/ 121 w 137"/>
                <a:gd name="T19" fmla="*/ 53 h 59"/>
                <a:gd name="T20" fmla="*/ 110 w 137"/>
                <a:gd name="T21" fmla="*/ 58 h 59"/>
                <a:gd name="T22" fmla="*/ 96 w 137"/>
                <a:gd name="T23" fmla="*/ 59 h 59"/>
                <a:gd name="T24" fmla="*/ 80 w 137"/>
                <a:gd name="T25" fmla="*/ 58 h 59"/>
                <a:gd name="T26" fmla="*/ 63 w 137"/>
                <a:gd name="T27" fmla="*/ 54 h 59"/>
                <a:gd name="T28" fmla="*/ 48 w 137"/>
                <a:gd name="T29" fmla="*/ 50 h 59"/>
                <a:gd name="T30" fmla="*/ 32 w 137"/>
                <a:gd name="T31" fmla="*/ 44 h 59"/>
                <a:gd name="T32" fmla="*/ 19 w 137"/>
                <a:gd name="T33" fmla="*/ 38 h 59"/>
                <a:gd name="T34" fmla="*/ 8 w 137"/>
                <a:gd name="T35" fmla="*/ 30 h 59"/>
                <a:gd name="T36" fmla="*/ 2 w 137"/>
                <a:gd name="T37" fmla="*/ 23 h 59"/>
                <a:gd name="T38" fmla="*/ 0 w 137"/>
                <a:gd name="T39" fmla="*/ 16 h 59"/>
                <a:gd name="T40" fmla="*/ 4 w 137"/>
                <a:gd name="T41" fmla="*/ 10 h 59"/>
                <a:gd name="T42" fmla="*/ 15 w 137"/>
                <a:gd name="T43" fmla="*/ 5 h 59"/>
                <a:gd name="T44" fmla="*/ 34 w 137"/>
                <a:gd name="T45" fmla="*/ 1 h 59"/>
                <a:gd name="T46" fmla="*/ 62 w 137"/>
                <a:gd name="T47" fmla="*/ 0 h 59"/>
                <a:gd name="T48" fmla="*/ 100 w 137"/>
                <a:gd name="T49" fmla="*/ 0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59"/>
                <a:gd name="T77" fmla="*/ 137 w 137"/>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59">
                  <a:moveTo>
                    <a:pt x="100" y="0"/>
                  </a:moveTo>
                  <a:lnTo>
                    <a:pt x="102" y="0"/>
                  </a:lnTo>
                  <a:lnTo>
                    <a:pt x="109" y="1"/>
                  </a:lnTo>
                  <a:lnTo>
                    <a:pt x="117" y="2"/>
                  </a:lnTo>
                  <a:lnTo>
                    <a:pt x="126" y="6"/>
                  </a:lnTo>
                  <a:lnTo>
                    <a:pt x="133" y="12"/>
                  </a:lnTo>
                  <a:lnTo>
                    <a:pt x="137" y="20"/>
                  </a:lnTo>
                  <a:lnTo>
                    <a:pt x="136" y="31"/>
                  </a:lnTo>
                  <a:lnTo>
                    <a:pt x="129" y="47"/>
                  </a:lnTo>
                  <a:lnTo>
                    <a:pt x="121" y="53"/>
                  </a:lnTo>
                  <a:lnTo>
                    <a:pt x="110" y="58"/>
                  </a:lnTo>
                  <a:lnTo>
                    <a:pt x="96" y="59"/>
                  </a:lnTo>
                  <a:lnTo>
                    <a:pt x="80" y="58"/>
                  </a:lnTo>
                  <a:lnTo>
                    <a:pt x="63" y="54"/>
                  </a:lnTo>
                  <a:lnTo>
                    <a:pt x="48" y="50"/>
                  </a:lnTo>
                  <a:lnTo>
                    <a:pt x="32" y="44"/>
                  </a:lnTo>
                  <a:lnTo>
                    <a:pt x="19" y="38"/>
                  </a:lnTo>
                  <a:lnTo>
                    <a:pt x="8" y="30"/>
                  </a:lnTo>
                  <a:lnTo>
                    <a:pt x="2" y="23"/>
                  </a:lnTo>
                  <a:lnTo>
                    <a:pt x="0" y="16"/>
                  </a:lnTo>
                  <a:lnTo>
                    <a:pt x="4" y="10"/>
                  </a:lnTo>
                  <a:lnTo>
                    <a:pt x="15" y="5"/>
                  </a:lnTo>
                  <a:lnTo>
                    <a:pt x="34" y="1"/>
                  </a:lnTo>
                  <a:lnTo>
                    <a:pt x="62"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4" name="Freeform 215">
              <a:extLst>
                <a:ext uri="{FF2B5EF4-FFF2-40B4-BE49-F238E27FC236}">
                  <a16:creationId xmlns:a16="http://schemas.microsoft.com/office/drawing/2014/main" id="{8B2F5006-CEBA-8321-A07D-7A3F9249C2EC}"/>
                </a:ext>
              </a:extLst>
            </p:cNvPr>
            <p:cNvSpPr>
              <a:spLocks/>
            </p:cNvSpPr>
            <p:nvPr/>
          </p:nvSpPr>
          <p:spPr bwMode="auto">
            <a:xfrm>
              <a:off x="2257" y="1159"/>
              <a:ext cx="157" cy="217"/>
            </a:xfrm>
            <a:custGeom>
              <a:avLst/>
              <a:gdLst>
                <a:gd name="T0" fmla="*/ 155 w 157"/>
                <a:gd name="T1" fmla="*/ 61 h 217"/>
                <a:gd name="T2" fmla="*/ 153 w 157"/>
                <a:gd name="T3" fmla="*/ 53 h 217"/>
                <a:gd name="T4" fmla="*/ 147 w 157"/>
                <a:gd name="T5" fmla="*/ 42 h 217"/>
                <a:gd name="T6" fmla="*/ 140 w 157"/>
                <a:gd name="T7" fmla="*/ 31 h 217"/>
                <a:gd name="T8" fmla="*/ 128 w 157"/>
                <a:gd name="T9" fmla="*/ 20 h 217"/>
                <a:gd name="T10" fmla="*/ 115 w 157"/>
                <a:gd name="T11" fmla="*/ 10 h 217"/>
                <a:gd name="T12" fmla="*/ 101 w 157"/>
                <a:gd name="T13" fmla="*/ 3 h 217"/>
                <a:gd name="T14" fmla="*/ 83 w 157"/>
                <a:gd name="T15" fmla="*/ 0 h 217"/>
                <a:gd name="T16" fmla="*/ 63 w 157"/>
                <a:gd name="T17" fmla="*/ 1 h 217"/>
                <a:gd name="T18" fmla="*/ 46 w 157"/>
                <a:gd name="T19" fmla="*/ 6 h 217"/>
                <a:gd name="T20" fmla="*/ 31 w 157"/>
                <a:gd name="T21" fmla="*/ 13 h 217"/>
                <a:gd name="T22" fmla="*/ 20 w 157"/>
                <a:gd name="T23" fmla="*/ 22 h 217"/>
                <a:gd name="T24" fmla="*/ 11 w 157"/>
                <a:gd name="T25" fmla="*/ 32 h 217"/>
                <a:gd name="T26" fmla="*/ 5 w 157"/>
                <a:gd name="T27" fmla="*/ 43 h 217"/>
                <a:gd name="T28" fmla="*/ 1 w 157"/>
                <a:gd name="T29" fmla="*/ 57 h 217"/>
                <a:gd name="T30" fmla="*/ 0 w 157"/>
                <a:gd name="T31" fmla="*/ 72 h 217"/>
                <a:gd name="T32" fmla="*/ 1 w 157"/>
                <a:gd name="T33" fmla="*/ 88 h 217"/>
                <a:gd name="T34" fmla="*/ 9 w 157"/>
                <a:gd name="T35" fmla="*/ 125 h 217"/>
                <a:gd name="T36" fmla="*/ 21 w 157"/>
                <a:gd name="T37" fmla="*/ 155 h 217"/>
                <a:gd name="T38" fmla="*/ 36 w 157"/>
                <a:gd name="T39" fmla="*/ 177 h 217"/>
                <a:gd name="T40" fmla="*/ 53 w 157"/>
                <a:gd name="T41" fmla="*/ 194 h 217"/>
                <a:gd name="T42" fmla="*/ 68 w 157"/>
                <a:gd name="T43" fmla="*/ 205 h 217"/>
                <a:gd name="T44" fmla="*/ 82 w 157"/>
                <a:gd name="T45" fmla="*/ 213 h 217"/>
                <a:gd name="T46" fmla="*/ 92 w 157"/>
                <a:gd name="T47" fmla="*/ 216 h 217"/>
                <a:gd name="T48" fmla="*/ 95 w 157"/>
                <a:gd name="T49" fmla="*/ 217 h 217"/>
                <a:gd name="T50" fmla="*/ 101 w 157"/>
                <a:gd name="T51" fmla="*/ 213 h 217"/>
                <a:gd name="T52" fmla="*/ 111 w 157"/>
                <a:gd name="T53" fmla="*/ 204 h 217"/>
                <a:gd name="T54" fmla="*/ 123 w 157"/>
                <a:gd name="T55" fmla="*/ 191 h 217"/>
                <a:gd name="T56" fmla="*/ 135 w 157"/>
                <a:gd name="T57" fmla="*/ 174 h 217"/>
                <a:gd name="T58" fmla="*/ 146 w 157"/>
                <a:gd name="T59" fmla="*/ 152 h 217"/>
                <a:gd name="T60" fmla="*/ 154 w 157"/>
                <a:gd name="T61" fmla="*/ 126 h 217"/>
                <a:gd name="T62" fmla="*/ 157 w 157"/>
                <a:gd name="T63" fmla="*/ 96 h 217"/>
                <a:gd name="T64" fmla="*/ 155 w 157"/>
                <a:gd name="T65" fmla="*/ 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217"/>
                <a:gd name="T101" fmla="*/ 157 w 157"/>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217">
                  <a:moveTo>
                    <a:pt x="155" y="61"/>
                  </a:moveTo>
                  <a:lnTo>
                    <a:pt x="153" y="53"/>
                  </a:lnTo>
                  <a:lnTo>
                    <a:pt x="147" y="42"/>
                  </a:lnTo>
                  <a:lnTo>
                    <a:pt x="140" y="31"/>
                  </a:lnTo>
                  <a:lnTo>
                    <a:pt x="128" y="20"/>
                  </a:lnTo>
                  <a:lnTo>
                    <a:pt x="115" y="10"/>
                  </a:lnTo>
                  <a:lnTo>
                    <a:pt x="101" y="3"/>
                  </a:lnTo>
                  <a:lnTo>
                    <a:pt x="83" y="0"/>
                  </a:lnTo>
                  <a:lnTo>
                    <a:pt x="63" y="1"/>
                  </a:lnTo>
                  <a:lnTo>
                    <a:pt x="46" y="6"/>
                  </a:lnTo>
                  <a:lnTo>
                    <a:pt x="31" y="13"/>
                  </a:lnTo>
                  <a:lnTo>
                    <a:pt x="20" y="22"/>
                  </a:lnTo>
                  <a:lnTo>
                    <a:pt x="11" y="32"/>
                  </a:lnTo>
                  <a:lnTo>
                    <a:pt x="5" y="43"/>
                  </a:lnTo>
                  <a:lnTo>
                    <a:pt x="1" y="57"/>
                  </a:lnTo>
                  <a:lnTo>
                    <a:pt x="0" y="72"/>
                  </a:lnTo>
                  <a:lnTo>
                    <a:pt x="1" y="88"/>
                  </a:lnTo>
                  <a:lnTo>
                    <a:pt x="9" y="125"/>
                  </a:lnTo>
                  <a:lnTo>
                    <a:pt x="21" y="155"/>
                  </a:lnTo>
                  <a:lnTo>
                    <a:pt x="36" y="177"/>
                  </a:lnTo>
                  <a:lnTo>
                    <a:pt x="53" y="194"/>
                  </a:lnTo>
                  <a:lnTo>
                    <a:pt x="68" y="205"/>
                  </a:lnTo>
                  <a:lnTo>
                    <a:pt x="82" y="213"/>
                  </a:lnTo>
                  <a:lnTo>
                    <a:pt x="92" y="216"/>
                  </a:lnTo>
                  <a:lnTo>
                    <a:pt x="95" y="217"/>
                  </a:lnTo>
                  <a:lnTo>
                    <a:pt x="101" y="213"/>
                  </a:lnTo>
                  <a:lnTo>
                    <a:pt x="111" y="204"/>
                  </a:lnTo>
                  <a:lnTo>
                    <a:pt x="123" y="191"/>
                  </a:lnTo>
                  <a:lnTo>
                    <a:pt x="135" y="174"/>
                  </a:lnTo>
                  <a:lnTo>
                    <a:pt x="146" y="152"/>
                  </a:lnTo>
                  <a:lnTo>
                    <a:pt x="154" y="126"/>
                  </a:lnTo>
                  <a:lnTo>
                    <a:pt x="157" y="96"/>
                  </a:lnTo>
                  <a:lnTo>
                    <a:pt x="155" y="6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5" name="Freeform 216">
              <a:extLst>
                <a:ext uri="{FF2B5EF4-FFF2-40B4-BE49-F238E27FC236}">
                  <a16:creationId xmlns:a16="http://schemas.microsoft.com/office/drawing/2014/main" id="{6772B183-2296-6FBE-E6DD-73B14B66C543}"/>
                </a:ext>
              </a:extLst>
            </p:cNvPr>
            <p:cNvSpPr>
              <a:spLocks/>
            </p:cNvSpPr>
            <p:nvPr/>
          </p:nvSpPr>
          <p:spPr bwMode="auto">
            <a:xfrm>
              <a:off x="2304" y="1308"/>
              <a:ext cx="79" cy="54"/>
            </a:xfrm>
            <a:custGeom>
              <a:avLst/>
              <a:gdLst>
                <a:gd name="T0" fmla="*/ 0 w 79"/>
                <a:gd name="T1" fmla="*/ 9 h 54"/>
                <a:gd name="T2" fmla="*/ 2 w 79"/>
                <a:gd name="T3" fmla="*/ 14 h 54"/>
                <a:gd name="T4" fmla="*/ 8 w 79"/>
                <a:gd name="T5" fmla="*/ 24 h 54"/>
                <a:gd name="T6" fmla="*/ 17 w 79"/>
                <a:gd name="T7" fmla="*/ 37 h 54"/>
                <a:gd name="T8" fmla="*/ 28 w 79"/>
                <a:gd name="T9" fmla="*/ 48 h 54"/>
                <a:gd name="T10" fmla="*/ 40 w 79"/>
                <a:gd name="T11" fmla="*/ 54 h 54"/>
                <a:gd name="T12" fmla="*/ 54 w 79"/>
                <a:gd name="T13" fmla="*/ 52 h 54"/>
                <a:gd name="T14" fmla="*/ 67 w 79"/>
                <a:gd name="T15" fmla="*/ 35 h 54"/>
                <a:gd name="T16" fmla="*/ 79 w 79"/>
                <a:gd name="T17" fmla="*/ 1 h 54"/>
                <a:gd name="T18" fmla="*/ 78 w 79"/>
                <a:gd name="T19" fmla="*/ 1 h 54"/>
                <a:gd name="T20" fmla="*/ 76 w 79"/>
                <a:gd name="T21" fmla="*/ 0 h 54"/>
                <a:gd name="T22" fmla="*/ 70 w 79"/>
                <a:gd name="T23" fmla="*/ 0 h 54"/>
                <a:gd name="T24" fmla="*/ 62 w 79"/>
                <a:gd name="T25" fmla="*/ 0 h 54"/>
                <a:gd name="T26" fmla="*/ 51 w 79"/>
                <a:gd name="T27" fmla="*/ 0 h 54"/>
                <a:gd name="T28" fmla="*/ 38 w 79"/>
                <a:gd name="T29" fmla="*/ 1 h 54"/>
                <a:gd name="T30" fmla="*/ 21 w 79"/>
                <a:gd name="T31" fmla="*/ 5 h 54"/>
                <a:gd name="T32" fmla="*/ 0 w 79"/>
                <a:gd name="T33" fmla="*/ 9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54"/>
                <a:gd name="T53" fmla="*/ 79 w 7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54">
                  <a:moveTo>
                    <a:pt x="0" y="9"/>
                  </a:moveTo>
                  <a:lnTo>
                    <a:pt x="2" y="14"/>
                  </a:lnTo>
                  <a:lnTo>
                    <a:pt x="8" y="24"/>
                  </a:lnTo>
                  <a:lnTo>
                    <a:pt x="17" y="37"/>
                  </a:lnTo>
                  <a:lnTo>
                    <a:pt x="28" y="48"/>
                  </a:lnTo>
                  <a:lnTo>
                    <a:pt x="40" y="54"/>
                  </a:lnTo>
                  <a:lnTo>
                    <a:pt x="54" y="52"/>
                  </a:lnTo>
                  <a:lnTo>
                    <a:pt x="67" y="35"/>
                  </a:lnTo>
                  <a:lnTo>
                    <a:pt x="79" y="1"/>
                  </a:lnTo>
                  <a:lnTo>
                    <a:pt x="78" y="1"/>
                  </a:lnTo>
                  <a:lnTo>
                    <a:pt x="76" y="0"/>
                  </a:lnTo>
                  <a:lnTo>
                    <a:pt x="70" y="0"/>
                  </a:lnTo>
                  <a:lnTo>
                    <a:pt x="62" y="0"/>
                  </a:lnTo>
                  <a:lnTo>
                    <a:pt x="51" y="0"/>
                  </a:lnTo>
                  <a:lnTo>
                    <a:pt x="38" y="1"/>
                  </a:lnTo>
                  <a:lnTo>
                    <a:pt x="21" y="5"/>
                  </a:lnTo>
                  <a:lnTo>
                    <a:pt x="0" y="9"/>
                  </a:lnTo>
                  <a:close/>
                </a:path>
              </a:pathLst>
            </a:custGeom>
            <a:solidFill>
              <a:srgbClr val="DB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6" name="Freeform 217">
              <a:extLst>
                <a:ext uri="{FF2B5EF4-FFF2-40B4-BE49-F238E27FC236}">
                  <a16:creationId xmlns:a16="http://schemas.microsoft.com/office/drawing/2014/main" id="{600C22DD-ADFC-FCBE-B005-512983167015}"/>
                </a:ext>
              </a:extLst>
            </p:cNvPr>
            <p:cNvSpPr>
              <a:spLocks/>
            </p:cNvSpPr>
            <p:nvPr/>
          </p:nvSpPr>
          <p:spPr bwMode="auto">
            <a:xfrm>
              <a:off x="2306" y="1312"/>
              <a:ext cx="75" cy="41"/>
            </a:xfrm>
            <a:custGeom>
              <a:avLst/>
              <a:gdLst>
                <a:gd name="T0" fmla="*/ 0 w 75"/>
                <a:gd name="T1" fmla="*/ 7 h 41"/>
                <a:gd name="T2" fmla="*/ 2 w 75"/>
                <a:gd name="T3" fmla="*/ 11 h 41"/>
                <a:gd name="T4" fmla="*/ 8 w 75"/>
                <a:gd name="T5" fmla="*/ 19 h 41"/>
                <a:gd name="T6" fmla="*/ 16 w 75"/>
                <a:gd name="T7" fmla="*/ 29 h 41"/>
                <a:gd name="T8" fmla="*/ 26 w 75"/>
                <a:gd name="T9" fmla="*/ 36 h 41"/>
                <a:gd name="T10" fmla="*/ 37 w 75"/>
                <a:gd name="T11" fmla="*/ 41 h 41"/>
                <a:gd name="T12" fmla="*/ 50 w 75"/>
                <a:gd name="T13" fmla="*/ 38 h 41"/>
                <a:gd name="T14" fmla="*/ 63 w 75"/>
                <a:gd name="T15" fmla="*/ 25 h 41"/>
                <a:gd name="T16" fmla="*/ 75 w 75"/>
                <a:gd name="T17" fmla="*/ 0 h 41"/>
                <a:gd name="T18" fmla="*/ 73 w 75"/>
                <a:gd name="T19" fmla="*/ 0 h 41"/>
                <a:gd name="T20" fmla="*/ 68 w 75"/>
                <a:gd name="T21" fmla="*/ 1 h 41"/>
                <a:gd name="T22" fmla="*/ 60 w 75"/>
                <a:gd name="T23" fmla="*/ 2 h 41"/>
                <a:gd name="T24" fmla="*/ 50 w 75"/>
                <a:gd name="T25" fmla="*/ 3 h 41"/>
                <a:gd name="T26" fmla="*/ 38 w 75"/>
                <a:gd name="T27" fmla="*/ 5 h 41"/>
                <a:gd name="T28" fmla="*/ 26 w 75"/>
                <a:gd name="T29" fmla="*/ 6 h 41"/>
                <a:gd name="T30" fmla="*/ 12 w 75"/>
                <a:gd name="T31" fmla="*/ 7 h 41"/>
                <a:gd name="T32" fmla="*/ 0 w 75"/>
                <a:gd name="T33" fmla="*/ 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41"/>
                <a:gd name="T53" fmla="*/ 75 w 7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41">
                  <a:moveTo>
                    <a:pt x="0" y="7"/>
                  </a:moveTo>
                  <a:lnTo>
                    <a:pt x="2" y="11"/>
                  </a:lnTo>
                  <a:lnTo>
                    <a:pt x="8" y="19"/>
                  </a:lnTo>
                  <a:lnTo>
                    <a:pt x="16" y="29"/>
                  </a:lnTo>
                  <a:lnTo>
                    <a:pt x="26" y="36"/>
                  </a:lnTo>
                  <a:lnTo>
                    <a:pt x="37" y="41"/>
                  </a:lnTo>
                  <a:lnTo>
                    <a:pt x="50" y="38"/>
                  </a:lnTo>
                  <a:lnTo>
                    <a:pt x="63" y="25"/>
                  </a:lnTo>
                  <a:lnTo>
                    <a:pt x="75" y="0"/>
                  </a:lnTo>
                  <a:lnTo>
                    <a:pt x="73" y="0"/>
                  </a:lnTo>
                  <a:lnTo>
                    <a:pt x="68" y="1"/>
                  </a:lnTo>
                  <a:lnTo>
                    <a:pt x="60" y="2"/>
                  </a:lnTo>
                  <a:lnTo>
                    <a:pt x="50" y="3"/>
                  </a:lnTo>
                  <a:lnTo>
                    <a:pt x="38" y="5"/>
                  </a:lnTo>
                  <a:lnTo>
                    <a:pt x="26" y="6"/>
                  </a:lnTo>
                  <a:lnTo>
                    <a:pt x="12"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7" name="Freeform 218">
              <a:extLst>
                <a:ext uri="{FF2B5EF4-FFF2-40B4-BE49-F238E27FC236}">
                  <a16:creationId xmlns:a16="http://schemas.microsoft.com/office/drawing/2014/main" id="{BE0C350F-098E-F054-3E6A-C6136392B06A}"/>
                </a:ext>
              </a:extLst>
            </p:cNvPr>
            <p:cNvSpPr>
              <a:spLocks/>
            </p:cNvSpPr>
            <p:nvPr/>
          </p:nvSpPr>
          <p:spPr bwMode="auto">
            <a:xfrm>
              <a:off x="2344" y="1218"/>
              <a:ext cx="30" cy="87"/>
            </a:xfrm>
            <a:custGeom>
              <a:avLst/>
              <a:gdLst>
                <a:gd name="T0" fmla="*/ 25 w 30"/>
                <a:gd name="T1" fmla="*/ 76 h 87"/>
                <a:gd name="T2" fmla="*/ 6 w 30"/>
                <a:gd name="T3" fmla="*/ 87 h 87"/>
                <a:gd name="T4" fmla="*/ 30 w 30"/>
                <a:gd name="T5" fmla="*/ 77 h 87"/>
                <a:gd name="T6" fmla="*/ 19 w 30"/>
                <a:gd name="T7" fmla="*/ 66 h 87"/>
                <a:gd name="T8" fmla="*/ 10 w 30"/>
                <a:gd name="T9" fmla="*/ 55 h 87"/>
                <a:gd name="T10" fmla="*/ 6 w 30"/>
                <a:gd name="T11" fmla="*/ 43 h 87"/>
                <a:gd name="T12" fmla="*/ 3 w 30"/>
                <a:gd name="T13" fmla="*/ 33 h 87"/>
                <a:gd name="T14" fmla="*/ 3 w 30"/>
                <a:gd name="T15" fmla="*/ 23 h 87"/>
                <a:gd name="T16" fmla="*/ 6 w 30"/>
                <a:gd name="T17" fmla="*/ 14 h 87"/>
                <a:gd name="T18" fmla="*/ 9 w 30"/>
                <a:gd name="T19" fmla="*/ 7 h 87"/>
                <a:gd name="T20" fmla="*/ 14 w 30"/>
                <a:gd name="T21" fmla="*/ 0 h 87"/>
                <a:gd name="T22" fmla="*/ 12 w 30"/>
                <a:gd name="T23" fmla="*/ 0 h 87"/>
                <a:gd name="T24" fmla="*/ 11 w 30"/>
                <a:gd name="T25" fmla="*/ 0 h 87"/>
                <a:gd name="T26" fmla="*/ 10 w 30"/>
                <a:gd name="T27" fmla="*/ 0 h 87"/>
                <a:gd name="T28" fmla="*/ 9 w 30"/>
                <a:gd name="T29" fmla="*/ 0 h 87"/>
                <a:gd name="T30" fmla="*/ 2 w 30"/>
                <a:gd name="T31" fmla="*/ 15 h 87"/>
                <a:gd name="T32" fmla="*/ 0 w 30"/>
                <a:gd name="T33" fmla="*/ 30 h 87"/>
                <a:gd name="T34" fmla="*/ 2 w 30"/>
                <a:gd name="T35" fmla="*/ 43 h 87"/>
                <a:gd name="T36" fmla="*/ 7 w 30"/>
                <a:gd name="T37" fmla="*/ 55 h 87"/>
                <a:gd name="T38" fmla="*/ 12 w 30"/>
                <a:gd name="T39" fmla="*/ 63 h 87"/>
                <a:gd name="T40" fmla="*/ 18 w 30"/>
                <a:gd name="T41" fmla="*/ 70 h 87"/>
                <a:gd name="T42" fmla="*/ 22 w 30"/>
                <a:gd name="T43" fmla="*/ 75 h 87"/>
                <a:gd name="T44" fmla="*/ 25 w 30"/>
                <a:gd name="T45" fmla="*/ 7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87"/>
                <a:gd name="T71" fmla="*/ 30 w 30"/>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87">
                  <a:moveTo>
                    <a:pt x="25" y="76"/>
                  </a:moveTo>
                  <a:lnTo>
                    <a:pt x="6" y="87"/>
                  </a:lnTo>
                  <a:lnTo>
                    <a:pt x="30" y="77"/>
                  </a:lnTo>
                  <a:lnTo>
                    <a:pt x="19" y="66"/>
                  </a:lnTo>
                  <a:lnTo>
                    <a:pt x="10" y="55"/>
                  </a:lnTo>
                  <a:lnTo>
                    <a:pt x="6" y="43"/>
                  </a:lnTo>
                  <a:lnTo>
                    <a:pt x="3" y="33"/>
                  </a:lnTo>
                  <a:lnTo>
                    <a:pt x="3" y="23"/>
                  </a:lnTo>
                  <a:lnTo>
                    <a:pt x="6" y="14"/>
                  </a:lnTo>
                  <a:lnTo>
                    <a:pt x="9" y="7"/>
                  </a:lnTo>
                  <a:lnTo>
                    <a:pt x="14" y="0"/>
                  </a:lnTo>
                  <a:lnTo>
                    <a:pt x="12" y="0"/>
                  </a:lnTo>
                  <a:lnTo>
                    <a:pt x="11" y="0"/>
                  </a:lnTo>
                  <a:lnTo>
                    <a:pt x="10" y="0"/>
                  </a:lnTo>
                  <a:lnTo>
                    <a:pt x="9" y="0"/>
                  </a:lnTo>
                  <a:lnTo>
                    <a:pt x="2" y="15"/>
                  </a:lnTo>
                  <a:lnTo>
                    <a:pt x="0" y="30"/>
                  </a:lnTo>
                  <a:lnTo>
                    <a:pt x="2" y="43"/>
                  </a:lnTo>
                  <a:lnTo>
                    <a:pt x="7" y="55"/>
                  </a:lnTo>
                  <a:lnTo>
                    <a:pt x="12" y="63"/>
                  </a:lnTo>
                  <a:lnTo>
                    <a:pt x="18" y="70"/>
                  </a:lnTo>
                  <a:lnTo>
                    <a:pt x="22" y="75"/>
                  </a:lnTo>
                  <a:lnTo>
                    <a:pt x="25" y="7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8" name="Freeform 219">
              <a:extLst>
                <a:ext uri="{FF2B5EF4-FFF2-40B4-BE49-F238E27FC236}">
                  <a16:creationId xmlns:a16="http://schemas.microsoft.com/office/drawing/2014/main" id="{A0E2CF24-01BB-8CC4-C161-80B2CE8D89C5}"/>
                </a:ext>
              </a:extLst>
            </p:cNvPr>
            <p:cNvSpPr>
              <a:spLocks/>
            </p:cNvSpPr>
            <p:nvPr/>
          </p:nvSpPr>
          <p:spPr bwMode="auto">
            <a:xfrm>
              <a:off x="2347" y="1201"/>
              <a:ext cx="61" cy="26"/>
            </a:xfrm>
            <a:custGeom>
              <a:avLst/>
              <a:gdLst>
                <a:gd name="T0" fmla="*/ 12 w 61"/>
                <a:gd name="T1" fmla="*/ 9 h 26"/>
                <a:gd name="T2" fmla="*/ 14 w 61"/>
                <a:gd name="T3" fmla="*/ 7 h 26"/>
                <a:gd name="T4" fmla="*/ 17 w 61"/>
                <a:gd name="T5" fmla="*/ 5 h 26"/>
                <a:gd name="T6" fmla="*/ 23 w 61"/>
                <a:gd name="T7" fmla="*/ 2 h 26"/>
                <a:gd name="T8" fmla="*/ 28 w 61"/>
                <a:gd name="T9" fmla="*/ 1 h 26"/>
                <a:gd name="T10" fmla="*/ 36 w 61"/>
                <a:gd name="T11" fmla="*/ 0 h 26"/>
                <a:gd name="T12" fmla="*/ 44 w 61"/>
                <a:gd name="T13" fmla="*/ 1 h 26"/>
                <a:gd name="T14" fmla="*/ 52 w 61"/>
                <a:gd name="T15" fmla="*/ 5 h 26"/>
                <a:gd name="T16" fmla="*/ 61 w 61"/>
                <a:gd name="T17" fmla="*/ 9 h 26"/>
                <a:gd name="T18" fmla="*/ 60 w 61"/>
                <a:gd name="T19" fmla="*/ 9 h 26"/>
                <a:gd name="T20" fmla="*/ 56 w 61"/>
                <a:gd name="T21" fmla="*/ 7 h 26"/>
                <a:gd name="T22" fmla="*/ 51 w 61"/>
                <a:gd name="T23" fmla="*/ 6 h 26"/>
                <a:gd name="T24" fmla="*/ 44 w 61"/>
                <a:gd name="T25" fmla="*/ 5 h 26"/>
                <a:gd name="T26" fmla="*/ 36 w 61"/>
                <a:gd name="T27" fmla="*/ 3 h 26"/>
                <a:gd name="T28" fmla="*/ 28 w 61"/>
                <a:gd name="T29" fmla="*/ 5 h 26"/>
                <a:gd name="T30" fmla="*/ 21 w 61"/>
                <a:gd name="T31" fmla="*/ 8 h 26"/>
                <a:gd name="T32" fmla="*/ 14 w 61"/>
                <a:gd name="T33" fmla="*/ 12 h 26"/>
                <a:gd name="T34" fmla="*/ 12 w 61"/>
                <a:gd name="T35" fmla="*/ 15 h 26"/>
                <a:gd name="T36" fmla="*/ 9 w 61"/>
                <a:gd name="T37" fmla="*/ 18 h 26"/>
                <a:gd name="T38" fmla="*/ 8 w 61"/>
                <a:gd name="T39" fmla="*/ 21 h 26"/>
                <a:gd name="T40" fmla="*/ 6 w 61"/>
                <a:gd name="T41" fmla="*/ 25 h 26"/>
                <a:gd name="T42" fmla="*/ 4 w 61"/>
                <a:gd name="T43" fmla="*/ 26 h 26"/>
                <a:gd name="T44" fmla="*/ 3 w 61"/>
                <a:gd name="T45" fmla="*/ 26 h 26"/>
                <a:gd name="T46" fmla="*/ 2 w 61"/>
                <a:gd name="T47" fmla="*/ 26 h 26"/>
                <a:gd name="T48" fmla="*/ 0 w 61"/>
                <a:gd name="T49" fmla="*/ 24 h 26"/>
                <a:gd name="T50" fmla="*/ 3 w 61"/>
                <a:gd name="T51" fmla="*/ 19 h 26"/>
                <a:gd name="T52" fmla="*/ 5 w 61"/>
                <a:gd name="T53" fmla="*/ 16 h 26"/>
                <a:gd name="T54" fmla="*/ 8 w 61"/>
                <a:gd name="T55" fmla="*/ 12 h 26"/>
                <a:gd name="T56" fmla="*/ 12 w 61"/>
                <a:gd name="T57" fmla="*/ 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6"/>
                <a:gd name="T89" fmla="*/ 61 w 6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6">
                  <a:moveTo>
                    <a:pt x="12" y="9"/>
                  </a:moveTo>
                  <a:lnTo>
                    <a:pt x="14" y="7"/>
                  </a:lnTo>
                  <a:lnTo>
                    <a:pt x="17" y="5"/>
                  </a:lnTo>
                  <a:lnTo>
                    <a:pt x="23" y="2"/>
                  </a:lnTo>
                  <a:lnTo>
                    <a:pt x="28" y="1"/>
                  </a:lnTo>
                  <a:lnTo>
                    <a:pt x="36" y="0"/>
                  </a:lnTo>
                  <a:lnTo>
                    <a:pt x="44" y="1"/>
                  </a:lnTo>
                  <a:lnTo>
                    <a:pt x="52" y="5"/>
                  </a:lnTo>
                  <a:lnTo>
                    <a:pt x="61" y="9"/>
                  </a:lnTo>
                  <a:lnTo>
                    <a:pt x="60" y="9"/>
                  </a:lnTo>
                  <a:lnTo>
                    <a:pt x="56" y="7"/>
                  </a:lnTo>
                  <a:lnTo>
                    <a:pt x="51" y="6"/>
                  </a:lnTo>
                  <a:lnTo>
                    <a:pt x="44" y="5"/>
                  </a:lnTo>
                  <a:lnTo>
                    <a:pt x="36" y="3"/>
                  </a:lnTo>
                  <a:lnTo>
                    <a:pt x="28" y="5"/>
                  </a:lnTo>
                  <a:lnTo>
                    <a:pt x="21" y="8"/>
                  </a:lnTo>
                  <a:lnTo>
                    <a:pt x="14" y="12"/>
                  </a:lnTo>
                  <a:lnTo>
                    <a:pt x="12" y="15"/>
                  </a:lnTo>
                  <a:lnTo>
                    <a:pt x="9" y="18"/>
                  </a:lnTo>
                  <a:lnTo>
                    <a:pt x="8" y="21"/>
                  </a:lnTo>
                  <a:lnTo>
                    <a:pt x="6" y="25"/>
                  </a:lnTo>
                  <a:lnTo>
                    <a:pt x="4" y="26"/>
                  </a:lnTo>
                  <a:lnTo>
                    <a:pt x="3" y="26"/>
                  </a:lnTo>
                  <a:lnTo>
                    <a:pt x="2" y="26"/>
                  </a:lnTo>
                  <a:lnTo>
                    <a:pt x="0" y="24"/>
                  </a:lnTo>
                  <a:lnTo>
                    <a:pt x="3" y="19"/>
                  </a:lnTo>
                  <a:lnTo>
                    <a:pt x="5" y="16"/>
                  </a:lnTo>
                  <a:lnTo>
                    <a:pt x="8" y="12"/>
                  </a:lnTo>
                  <a:lnTo>
                    <a:pt x="12" y="9"/>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19" name="Freeform 220">
              <a:extLst>
                <a:ext uri="{FF2B5EF4-FFF2-40B4-BE49-F238E27FC236}">
                  <a16:creationId xmlns:a16="http://schemas.microsoft.com/office/drawing/2014/main" id="{F1282191-F00D-25D3-7966-2020E15B5A88}"/>
                </a:ext>
              </a:extLst>
            </p:cNvPr>
            <p:cNvSpPr>
              <a:spLocks/>
            </p:cNvSpPr>
            <p:nvPr/>
          </p:nvSpPr>
          <p:spPr bwMode="auto">
            <a:xfrm>
              <a:off x="2257" y="1217"/>
              <a:ext cx="64" cy="20"/>
            </a:xfrm>
            <a:custGeom>
              <a:avLst/>
              <a:gdLst>
                <a:gd name="T0" fmla="*/ 48 w 64"/>
                <a:gd name="T1" fmla="*/ 1 h 20"/>
                <a:gd name="T2" fmla="*/ 45 w 64"/>
                <a:gd name="T3" fmla="*/ 1 h 20"/>
                <a:gd name="T4" fmla="*/ 40 w 64"/>
                <a:gd name="T5" fmla="*/ 0 h 20"/>
                <a:gd name="T6" fmla="*/ 35 w 64"/>
                <a:gd name="T7" fmla="*/ 0 h 20"/>
                <a:gd name="T8" fmla="*/ 28 w 64"/>
                <a:gd name="T9" fmla="*/ 1 h 20"/>
                <a:gd name="T10" fmla="*/ 20 w 64"/>
                <a:gd name="T11" fmla="*/ 3 h 20"/>
                <a:gd name="T12" fmla="*/ 13 w 64"/>
                <a:gd name="T13" fmla="*/ 6 h 20"/>
                <a:gd name="T14" fmla="*/ 7 w 64"/>
                <a:gd name="T15" fmla="*/ 12 h 20"/>
                <a:gd name="T16" fmla="*/ 0 w 64"/>
                <a:gd name="T17" fmla="*/ 20 h 20"/>
                <a:gd name="T18" fmla="*/ 1 w 64"/>
                <a:gd name="T19" fmla="*/ 19 h 20"/>
                <a:gd name="T20" fmla="*/ 5 w 64"/>
                <a:gd name="T21" fmla="*/ 16 h 20"/>
                <a:gd name="T22" fmla="*/ 9 w 64"/>
                <a:gd name="T23" fmla="*/ 13 h 20"/>
                <a:gd name="T24" fmla="*/ 16 w 64"/>
                <a:gd name="T25" fmla="*/ 10 h 20"/>
                <a:gd name="T26" fmla="*/ 22 w 64"/>
                <a:gd name="T27" fmla="*/ 6 h 20"/>
                <a:gd name="T28" fmla="*/ 30 w 64"/>
                <a:gd name="T29" fmla="*/ 4 h 20"/>
                <a:gd name="T30" fmla="*/ 38 w 64"/>
                <a:gd name="T31" fmla="*/ 4 h 20"/>
                <a:gd name="T32" fmla="*/ 47 w 64"/>
                <a:gd name="T33" fmla="*/ 6 h 20"/>
                <a:gd name="T34" fmla="*/ 50 w 64"/>
                <a:gd name="T35" fmla="*/ 8 h 20"/>
                <a:gd name="T36" fmla="*/ 54 w 64"/>
                <a:gd name="T37" fmla="*/ 10 h 20"/>
                <a:gd name="T38" fmla="*/ 57 w 64"/>
                <a:gd name="T39" fmla="*/ 12 h 20"/>
                <a:gd name="T40" fmla="*/ 59 w 64"/>
                <a:gd name="T41" fmla="*/ 14 h 20"/>
                <a:gd name="T42" fmla="*/ 61 w 64"/>
                <a:gd name="T43" fmla="*/ 14 h 20"/>
                <a:gd name="T44" fmla="*/ 63 w 64"/>
                <a:gd name="T45" fmla="*/ 14 h 20"/>
                <a:gd name="T46" fmla="*/ 64 w 64"/>
                <a:gd name="T47" fmla="*/ 13 h 20"/>
                <a:gd name="T48" fmla="*/ 64 w 64"/>
                <a:gd name="T49" fmla="*/ 11 h 20"/>
                <a:gd name="T50" fmla="*/ 60 w 64"/>
                <a:gd name="T51" fmla="*/ 8 h 20"/>
                <a:gd name="T52" fmla="*/ 57 w 64"/>
                <a:gd name="T53" fmla="*/ 5 h 20"/>
                <a:gd name="T54" fmla="*/ 53 w 64"/>
                <a:gd name="T55" fmla="*/ 3 h 20"/>
                <a:gd name="T56" fmla="*/ 48 w 64"/>
                <a:gd name="T57" fmla="*/ 1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20"/>
                <a:gd name="T89" fmla="*/ 64 w 64"/>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20">
                  <a:moveTo>
                    <a:pt x="48" y="1"/>
                  </a:moveTo>
                  <a:lnTo>
                    <a:pt x="45" y="1"/>
                  </a:lnTo>
                  <a:lnTo>
                    <a:pt x="40" y="0"/>
                  </a:lnTo>
                  <a:lnTo>
                    <a:pt x="35" y="0"/>
                  </a:lnTo>
                  <a:lnTo>
                    <a:pt x="28" y="1"/>
                  </a:lnTo>
                  <a:lnTo>
                    <a:pt x="20" y="3"/>
                  </a:lnTo>
                  <a:lnTo>
                    <a:pt x="13" y="6"/>
                  </a:lnTo>
                  <a:lnTo>
                    <a:pt x="7" y="12"/>
                  </a:lnTo>
                  <a:lnTo>
                    <a:pt x="0" y="20"/>
                  </a:lnTo>
                  <a:lnTo>
                    <a:pt x="1" y="19"/>
                  </a:lnTo>
                  <a:lnTo>
                    <a:pt x="5" y="16"/>
                  </a:lnTo>
                  <a:lnTo>
                    <a:pt x="9" y="13"/>
                  </a:lnTo>
                  <a:lnTo>
                    <a:pt x="16" y="10"/>
                  </a:lnTo>
                  <a:lnTo>
                    <a:pt x="22" y="6"/>
                  </a:lnTo>
                  <a:lnTo>
                    <a:pt x="30" y="4"/>
                  </a:lnTo>
                  <a:lnTo>
                    <a:pt x="38" y="4"/>
                  </a:lnTo>
                  <a:lnTo>
                    <a:pt x="47" y="6"/>
                  </a:lnTo>
                  <a:lnTo>
                    <a:pt x="50" y="8"/>
                  </a:lnTo>
                  <a:lnTo>
                    <a:pt x="54" y="10"/>
                  </a:lnTo>
                  <a:lnTo>
                    <a:pt x="57" y="12"/>
                  </a:lnTo>
                  <a:lnTo>
                    <a:pt x="59" y="14"/>
                  </a:lnTo>
                  <a:lnTo>
                    <a:pt x="61" y="14"/>
                  </a:lnTo>
                  <a:lnTo>
                    <a:pt x="63" y="14"/>
                  </a:lnTo>
                  <a:lnTo>
                    <a:pt x="64" y="13"/>
                  </a:lnTo>
                  <a:lnTo>
                    <a:pt x="64" y="11"/>
                  </a:lnTo>
                  <a:lnTo>
                    <a:pt x="60" y="8"/>
                  </a:lnTo>
                  <a:lnTo>
                    <a:pt x="57" y="5"/>
                  </a:lnTo>
                  <a:lnTo>
                    <a:pt x="53" y="3"/>
                  </a:lnTo>
                  <a:lnTo>
                    <a:pt x="48" y="1"/>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0" name="Freeform 221">
              <a:extLst>
                <a:ext uri="{FF2B5EF4-FFF2-40B4-BE49-F238E27FC236}">
                  <a16:creationId xmlns:a16="http://schemas.microsoft.com/office/drawing/2014/main" id="{875EB9EC-2ACA-C267-946C-BCF39EF94DD9}"/>
                </a:ext>
              </a:extLst>
            </p:cNvPr>
            <p:cNvSpPr>
              <a:spLocks/>
            </p:cNvSpPr>
            <p:nvPr/>
          </p:nvSpPr>
          <p:spPr bwMode="auto">
            <a:xfrm>
              <a:off x="2299" y="1149"/>
              <a:ext cx="121" cy="194"/>
            </a:xfrm>
            <a:custGeom>
              <a:avLst/>
              <a:gdLst>
                <a:gd name="T0" fmla="*/ 95 w 121"/>
                <a:gd name="T1" fmla="*/ 42 h 194"/>
                <a:gd name="T2" fmla="*/ 88 w 121"/>
                <a:gd name="T3" fmla="*/ 33 h 194"/>
                <a:gd name="T4" fmla="*/ 79 w 121"/>
                <a:gd name="T5" fmla="*/ 24 h 194"/>
                <a:gd name="T6" fmla="*/ 69 w 121"/>
                <a:gd name="T7" fmla="*/ 18 h 194"/>
                <a:gd name="T8" fmla="*/ 57 w 121"/>
                <a:gd name="T9" fmla="*/ 12 h 194"/>
                <a:gd name="T10" fmla="*/ 45 w 121"/>
                <a:gd name="T11" fmla="*/ 9 h 194"/>
                <a:gd name="T12" fmla="*/ 32 w 121"/>
                <a:gd name="T13" fmla="*/ 5 h 194"/>
                <a:gd name="T14" fmla="*/ 17 w 121"/>
                <a:gd name="T15" fmla="*/ 3 h 194"/>
                <a:gd name="T16" fmla="*/ 2 w 121"/>
                <a:gd name="T17" fmla="*/ 2 h 194"/>
                <a:gd name="T18" fmla="*/ 0 w 121"/>
                <a:gd name="T19" fmla="*/ 2 h 194"/>
                <a:gd name="T20" fmla="*/ 0 w 121"/>
                <a:gd name="T21" fmla="*/ 2 h 194"/>
                <a:gd name="T22" fmla="*/ 0 w 121"/>
                <a:gd name="T23" fmla="*/ 2 h 194"/>
                <a:gd name="T24" fmla="*/ 0 w 121"/>
                <a:gd name="T25" fmla="*/ 1 h 194"/>
                <a:gd name="T26" fmla="*/ 0 w 121"/>
                <a:gd name="T27" fmla="*/ 0 h 194"/>
                <a:gd name="T28" fmla="*/ 0 w 121"/>
                <a:gd name="T29" fmla="*/ 0 h 194"/>
                <a:gd name="T30" fmla="*/ 0 w 121"/>
                <a:gd name="T31" fmla="*/ 0 h 194"/>
                <a:gd name="T32" fmla="*/ 2 w 121"/>
                <a:gd name="T33" fmla="*/ 0 h 194"/>
                <a:gd name="T34" fmla="*/ 17 w 121"/>
                <a:gd name="T35" fmla="*/ 1 h 194"/>
                <a:gd name="T36" fmla="*/ 32 w 121"/>
                <a:gd name="T37" fmla="*/ 2 h 194"/>
                <a:gd name="T38" fmla="*/ 46 w 121"/>
                <a:gd name="T39" fmla="*/ 5 h 194"/>
                <a:gd name="T40" fmla="*/ 59 w 121"/>
                <a:gd name="T41" fmla="*/ 10 h 194"/>
                <a:gd name="T42" fmla="*/ 70 w 121"/>
                <a:gd name="T43" fmla="*/ 15 h 194"/>
                <a:gd name="T44" fmla="*/ 80 w 121"/>
                <a:gd name="T45" fmla="*/ 22 h 194"/>
                <a:gd name="T46" fmla="*/ 90 w 121"/>
                <a:gd name="T47" fmla="*/ 31 h 194"/>
                <a:gd name="T48" fmla="*/ 98 w 121"/>
                <a:gd name="T49" fmla="*/ 40 h 194"/>
                <a:gd name="T50" fmla="*/ 109 w 121"/>
                <a:gd name="T51" fmla="*/ 60 h 194"/>
                <a:gd name="T52" fmla="*/ 117 w 121"/>
                <a:gd name="T53" fmla="*/ 81 h 194"/>
                <a:gd name="T54" fmla="*/ 120 w 121"/>
                <a:gd name="T55" fmla="*/ 105 h 194"/>
                <a:gd name="T56" fmla="*/ 121 w 121"/>
                <a:gd name="T57" fmla="*/ 127 h 194"/>
                <a:gd name="T58" fmla="*/ 120 w 121"/>
                <a:gd name="T59" fmla="*/ 148 h 194"/>
                <a:gd name="T60" fmla="*/ 118 w 121"/>
                <a:gd name="T61" fmla="*/ 167 h 194"/>
                <a:gd name="T62" fmla="*/ 114 w 121"/>
                <a:gd name="T63" fmla="*/ 183 h 194"/>
                <a:gd name="T64" fmla="*/ 112 w 121"/>
                <a:gd name="T65" fmla="*/ 194 h 194"/>
                <a:gd name="T66" fmla="*/ 111 w 121"/>
                <a:gd name="T67" fmla="*/ 194 h 194"/>
                <a:gd name="T68" fmla="*/ 111 w 121"/>
                <a:gd name="T69" fmla="*/ 194 h 194"/>
                <a:gd name="T70" fmla="*/ 110 w 121"/>
                <a:gd name="T71" fmla="*/ 194 h 194"/>
                <a:gd name="T72" fmla="*/ 109 w 121"/>
                <a:gd name="T73" fmla="*/ 194 h 194"/>
                <a:gd name="T74" fmla="*/ 111 w 121"/>
                <a:gd name="T75" fmla="*/ 184 h 194"/>
                <a:gd name="T76" fmla="*/ 114 w 121"/>
                <a:gd name="T77" fmla="*/ 168 h 194"/>
                <a:gd name="T78" fmla="*/ 117 w 121"/>
                <a:gd name="T79" fmla="*/ 149 h 194"/>
                <a:gd name="T80" fmla="*/ 118 w 121"/>
                <a:gd name="T81" fmla="*/ 128 h 194"/>
                <a:gd name="T82" fmla="*/ 118 w 121"/>
                <a:gd name="T83" fmla="*/ 106 h 194"/>
                <a:gd name="T84" fmla="*/ 114 w 121"/>
                <a:gd name="T85" fmla="*/ 83 h 194"/>
                <a:gd name="T86" fmla="*/ 107 w 121"/>
                <a:gd name="T87" fmla="*/ 62 h 194"/>
                <a:gd name="T88" fmla="*/ 95 w 121"/>
                <a:gd name="T89" fmla="*/ 42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4"/>
                <a:gd name="T137" fmla="*/ 121 w 121"/>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4">
                  <a:moveTo>
                    <a:pt x="95" y="42"/>
                  </a:moveTo>
                  <a:lnTo>
                    <a:pt x="88" y="33"/>
                  </a:lnTo>
                  <a:lnTo>
                    <a:pt x="79" y="24"/>
                  </a:lnTo>
                  <a:lnTo>
                    <a:pt x="69" y="18"/>
                  </a:lnTo>
                  <a:lnTo>
                    <a:pt x="57" y="12"/>
                  </a:lnTo>
                  <a:lnTo>
                    <a:pt x="45" y="9"/>
                  </a:lnTo>
                  <a:lnTo>
                    <a:pt x="32" y="5"/>
                  </a:lnTo>
                  <a:lnTo>
                    <a:pt x="17" y="3"/>
                  </a:lnTo>
                  <a:lnTo>
                    <a:pt x="2" y="2"/>
                  </a:lnTo>
                  <a:lnTo>
                    <a:pt x="0" y="2"/>
                  </a:lnTo>
                  <a:lnTo>
                    <a:pt x="0" y="1"/>
                  </a:lnTo>
                  <a:lnTo>
                    <a:pt x="0" y="0"/>
                  </a:lnTo>
                  <a:lnTo>
                    <a:pt x="2" y="0"/>
                  </a:lnTo>
                  <a:lnTo>
                    <a:pt x="17" y="1"/>
                  </a:lnTo>
                  <a:lnTo>
                    <a:pt x="32" y="2"/>
                  </a:lnTo>
                  <a:lnTo>
                    <a:pt x="46" y="5"/>
                  </a:lnTo>
                  <a:lnTo>
                    <a:pt x="59" y="10"/>
                  </a:lnTo>
                  <a:lnTo>
                    <a:pt x="70" y="15"/>
                  </a:lnTo>
                  <a:lnTo>
                    <a:pt x="80" y="22"/>
                  </a:lnTo>
                  <a:lnTo>
                    <a:pt x="90" y="31"/>
                  </a:lnTo>
                  <a:lnTo>
                    <a:pt x="98" y="40"/>
                  </a:lnTo>
                  <a:lnTo>
                    <a:pt x="109" y="60"/>
                  </a:lnTo>
                  <a:lnTo>
                    <a:pt x="117" y="81"/>
                  </a:lnTo>
                  <a:lnTo>
                    <a:pt x="120" y="105"/>
                  </a:lnTo>
                  <a:lnTo>
                    <a:pt x="121" y="127"/>
                  </a:lnTo>
                  <a:lnTo>
                    <a:pt x="120" y="148"/>
                  </a:lnTo>
                  <a:lnTo>
                    <a:pt x="118" y="167"/>
                  </a:lnTo>
                  <a:lnTo>
                    <a:pt x="114" y="183"/>
                  </a:lnTo>
                  <a:lnTo>
                    <a:pt x="112" y="194"/>
                  </a:lnTo>
                  <a:lnTo>
                    <a:pt x="111" y="194"/>
                  </a:lnTo>
                  <a:lnTo>
                    <a:pt x="110" y="194"/>
                  </a:lnTo>
                  <a:lnTo>
                    <a:pt x="109" y="194"/>
                  </a:lnTo>
                  <a:lnTo>
                    <a:pt x="111" y="184"/>
                  </a:lnTo>
                  <a:lnTo>
                    <a:pt x="114" y="168"/>
                  </a:lnTo>
                  <a:lnTo>
                    <a:pt x="117" y="149"/>
                  </a:lnTo>
                  <a:lnTo>
                    <a:pt x="118" y="128"/>
                  </a:lnTo>
                  <a:lnTo>
                    <a:pt x="118" y="106"/>
                  </a:lnTo>
                  <a:lnTo>
                    <a:pt x="114" y="83"/>
                  </a:lnTo>
                  <a:lnTo>
                    <a:pt x="107" y="62"/>
                  </a:lnTo>
                  <a:lnTo>
                    <a:pt x="95" y="42"/>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1" name="Freeform 222">
              <a:extLst>
                <a:ext uri="{FF2B5EF4-FFF2-40B4-BE49-F238E27FC236}">
                  <a16:creationId xmlns:a16="http://schemas.microsoft.com/office/drawing/2014/main" id="{C5DA41C6-2391-28EE-34A6-01D915C10649}"/>
                </a:ext>
              </a:extLst>
            </p:cNvPr>
            <p:cNvSpPr>
              <a:spLocks/>
            </p:cNvSpPr>
            <p:nvPr/>
          </p:nvSpPr>
          <p:spPr bwMode="auto">
            <a:xfrm>
              <a:off x="2288" y="1137"/>
              <a:ext cx="152" cy="204"/>
            </a:xfrm>
            <a:custGeom>
              <a:avLst/>
              <a:gdLst>
                <a:gd name="T0" fmla="*/ 121 w 152"/>
                <a:gd name="T1" fmla="*/ 38 h 204"/>
                <a:gd name="T2" fmla="*/ 111 w 152"/>
                <a:gd name="T3" fmla="*/ 28 h 204"/>
                <a:gd name="T4" fmla="*/ 100 w 152"/>
                <a:gd name="T5" fmla="*/ 19 h 204"/>
                <a:gd name="T6" fmla="*/ 86 w 152"/>
                <a:gd name="T7" fmla="*/ 13 h 204"/>
                <a:gd name="T8" fmla="*/ 73 w 152"/>
                <a:gd name="T9" fmla="*/ 8 h 204"/>
                <a:gd name="T10" fmla="*/ 57 w 152"/>
                <a:gd name="T11" fmla="*/ 5 h 204"/>
                <a:gd name="T12" fmla="*/ 40 w 152"/>
                <a:gd name="T13" fmla="*/ 3 h 204"/>
                <a:gd name="T14" fmla="*/ 22 w 152"/>
                <a:gd name="T15" fmla="*/ 3 h 204"/>
                <a:gd name="T16" fmla="*/ 3 w 152"/>
                <a:gd name="T17" fmla="*/ 5 h 204"/>
                <a:gd name="T18" fmla="*/ 1 w 152"/>
                <a:gd name="T19" fmla="*/ 5 h 204"/>
                <a:gd name="T20" fmla="*/ 1 w 152"/>
                <a:gd name="T21" fmla="*/ 5 h 204"/>
                <a:gd name="T22" fmla="*/ 0 w 152"/>
                <a:gd name="T23" fmla="*/ 5 h 204"/>
                <a:gd name="T24" fmla="*/ 0 w 152"/>
                <a:gd name="T25" fmla="*/ 4 h 204"/>
                <a:gd name="T26" fmla="*/ 0 w 152"/>
                <a:gd name="T27" fmla="*/ 3 h 204"/>
                <a:gd name="T28" fmla="*/ 1 w 152"/>
                <a:gd name="T29" fmla="*/ 3 h 204"/>
                <a:gd name="T30" fmla="*/ 1 w 152"/>
                <a:gd name="T31" fmla="*/ 3 h 204"/>
                <a:gd name="T32" fmla="*/ 1 w 152"/>
                <a:gd name="T33" fmla="*/ 3 h 204"/>
                <a:gd name="T34" fmla="*/ 22 w 152"/>
                <a:gd name="T35" fmla="*/ 0 h 204"/>
                <a:gd name="T36" fmla="*/ 40 w 152"/>
                <a:gd name="T37" fmla="*/ 0 h 204"/>
                <a:gd name="T38" fmla="*/ 57 w 152"/>
                <a:gd name="T39" fmla="*/ 3 h 204"/>
                <a:gd name="T40" fmla="*/ 74 w 152"/>
                <a:gd name="T41" fmla="*/ 6 h 204"/>
                <a:gd name="T42" fmla="*/ 88 w 152"/>
                <a:gd name="T43" fmla="*/ 11 h 204"/>
                <a:gd name="T44" fmla="*/ 101 w 152"/>
                <a:gd name="T45" fmla="*/ 17 h 204"/>
                <a:gd name="T46" fmla="*/ 113 w 152"/>
                <a:gd name="T47" fmla="*/ 26 h 204"/>
                <a:gd name="T48" fmla="*/ 123 w 152"/>
                <a:gd name="T49" fmla="*/ 36 h 204"/>
                <a:gd name="T50" fmla="*/ 136 w 152"/>
                <a:gd name="T51" fmla="*/ 57 h 204"/>
                <a:gd name="T52" fmla="*/ 145 w 152"/>
                <a:gd name="T53" fmla="*/ 81 h 204"/>
                <a:gd name="T54" fmla="*/ 151 w 152"/>
                <a:gd name="T55" fmla="*/ 107 h 204"/>
                <a:gd name="T56" fmla="*/ 152 w 152"/>
                <a:gd name="T57" fmla="*/ 131 h 204"/>
                <a:gd name="T58" fmla="*/ 151 w 152"/>
                <a:gd name="T59" fmla="*/ 155 h 204"/>
                <a:gd name="T60" fmla="*/ 149 w 152"/>
                <a:gd name="T61" fmla="*/ 176 h 204"/>
                <a:gd name="T62" fmla="*/ 147 w 152"/>
                <a:gd name="T63" fmla="*/ 192 h 204"/>
                <a:gd name="T64" fmla="*/ 144 w 152"/>
                <a:gd name="T65" fmla="*/ 204 h 204"/>
                <a:gd name="T66" fmla="*/ 143 w 152"/>
                <a:gd name="T67" fmla="*/ 204 h 204"/>
                <a:gd name="T68" fmla="*/ 143 w 152"/>
                <a:gd name="T69" fmla="*/ 204 h 204"/>
                <a:gd name="T70" fmla="*/ 142 w 152"/>
                <a:gd name="T71" fmla="*/ 204 h 204"/>
                <a:gd name="T72" fmla="*/ 141 w 152"/>
                <a:gd name="T73" fmla="*/ 204 h 204"/>
                <a:gd name="T74" fmla="*/ 143 w 152"/>
                <a:gd name="T75" fmla="*/ 194 h 204"/>
                <a:gd name="T76" fmla="*/ 147 w 152"/>
                <a:gd name="T77" fmla="*/ 178 h 204"/>
                <a:gd name="T78" fmla="*/ 149 w 152"/>
                <a:gd name="T79" fmla="*/ 157 h 204"/>
                <a:gd name="T80" fmla="*/ 150 w 152"/>
                <a:gd name="T81" fmla="*/ 133 h 204"/>
                <a:gd name="T82" fmla="*/ 148 w 152"/>
                <a:gd name="T83" fmla="*/ 109 h 204"/>
                <a:gd name="T84" fmla="*/ 143 w 152"/>
                <a:gd name="T85" fmla="*/ 83 h 204"/>
                <a:gd name="T86" fmla="*/ 134 w 152"/>
                <a:gd name="T87" fmla="*/ 60 h 204"/>
                <a:gd name="T88" fmla="*/ 121 w 152"/>
                <a:gd name="T89" fmla="*/ 38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04"/>
                <a:gd name="T137" fmla="*/ 152 w 152"/>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04">
                  <a:moveTo>
                    <a:pt x="121" y="38"/>
                  </a:moveTo>
                  <a:lnTo>
                    <a:pt x="111" y="28"/>
                  </a:lnTo>
                  <a:lnTo>
                    <a:pt x="100" y="19"/>
                  </a:lnTo>
                  <a:lnTo>
                    <a:pt x="86" y="13"/>
                  </a:lnTo>
                  <a:lnTo>
                    <a:pt x="73" y="8"/>
                  </a:lnTo>
                  <a:lnTo>
                    <a:pt x="57" y="5"/>
                  </a:lnTo>
                  <a:lnTo>
                    <a:pt x="40" y="3"/>
                  </a:lnTo>
                  <a:lnTo>
                    <a:pt x="22" y="3"/>
                  </a:lnTo>
                  <a:lnTo>
                    <a:pt x="3" y="5"/>
                  </a:lnTo>
                  <a:lnTo>
                    <a:pt x="1" y="5"/>
                  </a:lnTo>
                  <a:lnTo>
                    <a:pt x="0" y="5"/>
                  </a:lnTo>
                  <a:lnTo>
                    <a:pt x="0" y="4"/>
                  </a:lnTo>
                  <a:lnTo>
                    <a:pt x="0" y="3"/>
                  </a:lnTo>
                  <a:lnTo>
                    <a:pt x="1" y="3"/>
                  </a:lnTo>
                  <a:lnTo>
                    <a:pt x="22" y="0"/>
                  </a:lnTo>
                  <a:lnTo>
                    <a:pt x="40" y="0"/>
                  </a:lnTo>
                  <a:lnTo>
                    <a:pt x="57" y="3"/>
                  </a:lnTo>
                  <a:lnTo>
                    <a:pt x="74" y="6"/>
                  </a:lnTo>
                  <a:lnTo>
                    <a:pt x="88" y="11"/>
                  </a:lnTo>
                  <a:lnTo>
                    <a:pt x="101" y="17"/>
                  </a:lnTo>
                  <a:lnTo>
                    <a:pt x="113" y="26"/>
                  </a:lnTo>
                  <a:lnTo>
                    <a:pt x="123" y="36"/>
                  </a:lnTo>
                  <a:lnTo>
                    <a:pt x="136" y="57"/>
                  </a:lnTo>
                  <a:lnTo>
                    <a:pt x="145" y="81"/>
                  </a:lnTo>
                  <a:lnTo>
                    <a:pt x="151" y="107"/>
                  </a:lnTo>
                  <a:lnTo>
                    <a:pt x="152" y="131"/>
                  </a:lnTo>
                  <a:lnTo>
                    <a:pt x="151" y="155"/>
                  </a:lnTo>
                  <a:lnTo>
                    <a:pt x="149" y="176"/>
                  </a:lnTo>
                  <a:lnTo>
                    <a:pt x="147" y="192"/>
                  </a:lnTo>
                  <a:lnTo>
                    <a:pt x="144" y="204"/>
                  </a:lnTo>
                  <a:lnTo>
                    <a:pt x="143" y="204"/>
                  </a:lnTo>
                  <a:lnTo>
                    <a:pt x="142" y="204"/>
                  </a:lnTo>
                  <a:lnTo>
                    <a:pt x="141" y="204"/>
                  </a:lnTo>
                  <a:lnTo>
                    <a:pt x="143" y="194"/>
                  </a:lnTo>
                  <a:lnTo>
                    <a:pt x="147" y="178"/>
                  </a:lnTo>
                  <a:lnTo>
                    <a:pt x="149" y="157"/>
                  </a:lnTo>
                  <a:lnTo>
                    <a:pt x="150" y="133"/>
                  </a:lnTo>
                  <a:lnTo>
                    <a:pt x="148" y="109"/>
                  </a:lnTo>
                  <a:lnTo>
                    <a:pt x="143" y="83"/>
                  </a:lnTo>
                  <a:lnTo>
                    <a:pt x="134" y="60"/>
                  </a:lnTo>
                  <a:lnTo>
                    <a:pt x="121" y="38"/>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2" name="Freeform 223">
              <a:extLst>
                <a:ext uri="{FF2B5EF4-FFF2-40B4-BE49-F238E27FC236}">
                  <a16:creationId xmlns:a16="http://schemas.microsoft.com/office/drawing/2014/main" id="{71523660-EDBD-36D7-E029-7C265620A05C}"/>
                </a:ext>
              </a:extLst>
            </p:cNvPr>
            <p:cNvSpPr>
              <a:spLocks/>
            </p:cNvSpPr>
            <p:nvPr/>
          </p:nvSpPr>
          <p:spPr bwMode="auto">
            <a:xfrm>
              <a:off x="2286" y="1133"/>
              <a:ext cx="169" cy="203"/>
            </a:xfrm>
            <a:custGeom>
              <a:avLst/>
              <a:gdLst>
                <a:gd name="T0" fmla="*/ 121 w 169"/>
                <a:gd name="T1" fmla="*/ 35 h 203"/>
                <a:gd name="T2" fmla="*/ 109 w 169"/>
                <a:gd name="T3" fmla="*/ 26 h 203"/>
                <a:gd name="T4" fmla="*/ 97 w 169"/>
                <a:gd name="T5" fmla="*/ 18 h 203"/>
                <a:gd name="T6" fmla="*/ 84 w 169"/>
                <a:gd name="T7" fmla="*/ 11 h 203"/>
                <a:gd name="T8" fmla="*/ 70 w 169"/>
                <a:gd name="T9" fmla="*/ 7 h 203"/>
                <a:gd name="T10" fmla="*/ 55 w 169"/>
                <a:gd name="T11" fmla="*/ 4 h 203"/>
                <a:gd name="T12" fmla="*/ 38 w 169"/>
                <a:gd name="T13" fmla="*/ 3 h 203"/>
                <a:gd name="T14" fmla="*/ 20 w 169"/>
                <a:gd name="T15" fmla="*/ 3 h 203"/>
                <a:gd name="T16" fmla="*/ 2 w 169"/>
                <a:gd name="T17" fmla="*/ 6 h 203"/>
                <a:gd name="T18" fmla="*/ 1 w 169"/>
                <a:gd name="T19" fmla="*/ 6 h 203"/>
                <a:gd name="T20" fmla="*/ 1 w 169"/>
                <a:gd name="T21" fmla="*/ 6 h 203"/>
                <a:gd name="T22" fmla="*/ 0 w 169"/>
                <a:gd name="T23" fmla="*/ 6 h 203"/>
                <a:gd name="T24" fmla="*/ 0 w 169"/>
                <a:gd name="T25" fmla="*/ 4 h 203"/>
                <a:gd name="T26" fmla="*/ 0 w 169"/>
                <a:gd name="T27" fmla="*/ 4 h 203"/>
                <a:gd name="T28" fmla="*/ 0 w 169"/>
                <a:gd name="T29" fmla="*/ 3 h 203"/>
                <a:gd name="T30" fmla="*/ 0 w 169"/>
                <a:gd name="T31" fmla="*/ 3 h 203"/>
                <a:gd name="T32" fmla="*/ 1 w 169"/>
                <a:gd name="T33" fmla="*/ 3 h 203"/>
                <a:gd name="T34" fmla="*/ 20 w 169"/>
                <a:gd name="T35" fmla="*/ 1 h 203"/>
                <a:gd name="T36" fmla="*/ 38 w 169"/>
                <a:gd name="T37" fmla="*/ 0 h 203"/>
                <a:gd name="T38" fmla="*/ 55 w 169"/>
                <a:gd name="T39" fmla="*/ 1 h 203"/>
                <a:gd name="T40" fmla="*/ 70 w 169"/>
                <a:gd name="T41" fmla="*/ 4 h 203"/>
                <a:gd name="T42" fmla="*/ 85 w 169"/>
                <a:gd name="T43" fmla="*/ 9 h 203"/>
                <a:gd name="T44" fmla="*/ 99 w 169"/>
                <a:gd name="T45" fmla="*/ 15 h 203"/>
                <a:gd name="T46" fmla="*/ 112 w 169"/>
                <a:gd name="T47" fmla="*/ 22 h 203"/>
                <a:gd name="T48" fmla="*/ 123 w 169"/>
                <a:gd name="T49" fmla="*/ 32 h 203"/>
                <a:gd name="T50" fmla="*/ 141 w 169"/>
                <a:gd name="T51" fmla="*/ 55 h 203"/>
                <a:gd name="T52" fmla="*/ 153 w 169"/>
                <a:gd name="T53" fmla="*/ 79 h 203"/>
                <a:gd name="T54" fmla="*/ 161 w 169"/>
                <a:gd name="T55" fmla="*/ 106 h 203"/>
                <a:gd name="T56" fmla="*/ 166 w 169"/>
                <a:gd name="T57" fmla="*/ 132 h 203"/>
                <a:gd name="T58" fmla="*/ 169 w 169"/>
                <a:gd name="T59" fmla="*/ 156 h 203"/>
                <a:gd name="T60" fmla="*/ 169 w 169"/>
                <a:gd name="T61" fmla="*/ 178 h 203"/>
                <a:gd name="T62" fmla="*/ 169 w 169"/>
                <a:gd name="T63" fmla="*/ 193 h 203"/>
                <a:gd name="T64" fmla="*/ 168 w 169"/>
                <a:gd name="T65" fmla="*/ 203 h 203"/>
                <a:gd name="T66" fmla="*/ 166 w 169"/>
                <a:gd name="T67" fmla="*/ 203 h 203"/>
                <a:gd name="T68" fmla="*/ 166 w 169"/>
                <a:gd name="T69" fmla="*/ 203 h 203"/>
                <a:gd name="T70" fmla="*/ 165 w 169"/>
                <a:gd name="T71" fmla="*/ 203 h 203"/>
                <a:gd name="T72" fmla="*/ 164 w 169"/>
                <a:gd name="T73" fmla="*/ 203 h 203"/>
                <a:gd name="T74" fmla="*/ 165 w 169"/>
                <a:gd name="T75" fmla="*/ 195 h 203"/>
                <a:gd name="T76" fmla="*/ 165 w 169"/>
                <a:gd name="T77" fmla="*/ 180 h 203"/>
                <a:gd name="T78" fmla="*/ 165 w 169"/>
                <a:gd name="T79" fmla="*/ 160 h 203"/>
                <a:gd name="T80" fmla="*/ 163 w 169"/>
                <a:gd name="T81" fmla="*/ 135 h 203"/>
                <a:gd name="T82" fmla="*/ 159 w 169"/>
                <a:gd name="T83" fmla="*/ 108 h 203"/>
                <a:gd name="T84" fmla="*/ 151 w 169"/>
                <a:gd name="T85" fmla="*/ 83 h 203"/>
                <a:gd name="T86" fmla="*/ 138 w 169"/>
                <a:gd name="T87" fmla="*/ 57 h 203"/>
                <a:gd name="T88" fmla="*/ 121 w 169"/>
                <a:gd name="T89" fmla="*/ 35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203"/>
                <a:gd name="T137" fmla="*/ 169 w 169"/>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203">
                  <a:moveTo>
                    <a:pt x="121" y="35"/>
                  </a:moveTo>
                  <a:lnTo>
                    <a:pt x="109" y="26"/>
                  </a:lnTo>
                  <a:lnTo>
                    <a:pt x="97" y="18"/>
                  </a:lnTo>
                  <a:lnTo>
                    <a:pt x="84" y="11"/>
                  </a:lnTo>
                  <a:lnTo>
                    <a:pt x="70" y="7"/>
                  </a:lnTo>
                  <a:lnTo>
                    <a:pt x="55" y="4"/>
                  </a:lnTo>
                  <a:lnTo>
                    <a:pt x="38" y="3"/>
                  </a:lnTo>
                  <a:lnTo>
                    <a:pt x="20" y="3"/>
                  </a:lnTo>
                  <a:lnTo>
                    <a:pt x="2" y="6"/>
                  </a:lnTo>
                  <a:lnTo>
                    <a:pt x="1" y="6"/>
                  </a:lnTo>
                  <a:lnTo>
                    <a:pt x="0" y="6"/>
                  </a:lnTo>
                  <a:lnTo>
                    <a:pt x="0" y="4"/>
                  </a:lnTo>
                  <a:lnTo>
                    <a:pt x="0" y="3"/>
                  </a:lnTo>
                  <a:lnTo>
                    <a:pt x="1" y="3"/>
                  </a:lnTo>
                  <a:lnTo>
                    <a:pt x="20" y="1"/>
                  </a:lnTo>
                  <a:lnTo>
                    <a:pt x="38" y="0"/>
                  </a:lnTo>
                  <a:lnTo>
                    <a:pt x="55" y="1"/>
                  </a:lnTo>
                  <a:lnTo>
                    <a:pt x="70" y="4"/>
                  </a:lnTo>
                  <a:lnTo>
                    <a:pt x="85" y="9"/>
                  </a:lnTo>
                  <a:lnTo>
                    <a:pt x="99" y="15"/>
                  </a:lnTo>
                  <a:lnTo>
                    <a:pt x="112" y="22"/>
                  </a:lnTo>
                  <a:lnTo>
                    <a:pt x="123" y="32"/>
                  </a:lnTo>
                  <a:lnTo>
                    <a:pt x="141" y="55"/>
                  </a:lnTo>
                  <a:lnTo>
                    <a:pt x="153" y="79"/>
                  </a:lnTo>
                  <a:lnTo>
                    <a:pt x="161" y="106"/>
                  </a:lnTo>
                  <a:lnTo>
                    <a:pt x="166" y="132"/>
                  </a:lnTo>
                  <a:lnTo>
                    <a:pt x="169" y="156"/>
                  </a:lnTo>
                  <a:lnTo>
                    <a:pt x="169" y="178"/>
                  </a:lnTo>
                  <a:lnTo>
                    <a:pt x="169" y="193"/>
                  </a:lnTo>
                  <a:lnTo>
                    <a:pt x="168" y="203"/>
                  </a:lnTo>
                  <a:lnTo>
                    <a:pt x="166" y="203"/>
                  </a:lnTo>
                  <a:lnTo>
                    <a:pt x="165" y="203"/>
                  </a:lnTo>
                  <a:lnTo>
                    <a:pt x="164" y="203"/>
                  </a:lnTo>
                  <a:lnTo>
                    <a:pt x="165" y="195"/>
                  </a:lnTo>
                  <a:lnTo>
                    <a:pt x="165" y="180"/>
                  </a:lnTo>
                  <a:lnTo>
                    <a:pt x="165" y="160"/>
                  </a:lnTo>
                  <a:lnTo>
                    <a:pt x="163" y="135"/>
                  </a:lnTo>
                  <a:lnTo>
                    <a:pt x="159" y="108"/>
                  </a:lnTo>
                  <a:lnTo>
                    <a:pt x="151" y="83"/>
                  </a:lnTo>
                  <a:lnTo>
                    <a:pt x="138" y="57"/>
                  </a:lnTo>
                  <a:lnTo>
                    <a:pt x="121" y="35"/>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3" name="Freeform 224">
              <a:extLst>
                <a:ext uri="{FF2B5EF4-FFF2-40B4-BE49-F238E27FC236}">
                  <a16:creationId xmlns:a16="http://schemas.microsoft.com/office/drawing/2014/main" id="{A7664E9D-9A4F-68FE-4712-F346911BEC5B}"/>
                </a:ext>
              </a:extLst>
            </p:cNvPr>
            <p:cNvSpPr>
              <a:spLocks/>
            </p:cNvSpPr>
            <p:nvPr/>
          </p:nvSpPr>
          <p:spPr bwMode="auto">
            <a:xfrm>
              <a:off x="2283" y="1124"/>
              <a:ext cx="208" cy="200"/>
            </a:xfrm>
            <a:custGeom>
              <a:avLst/>
              <a:gdLst>
                <a:gd name="T0" fmla="*/ 175 w 208"/>
                <a:gd name="T1" fmla="*/ 117 h 200"/>
                <a:gd name="T2" fmla="*/ 169 w 208"/>
                <a:gd name="T3" fmla="*/ 92 h 200"/>
                <a:gd name="T4" fmla="*/ 165 w 208"/>
                <a:gd name="T5" fmla="*/ 78 h 200"/>
                <a:gd name="T6" fmla="*/ 160 w 208"/>
                <a:gd name="T7" fmla="*/ 66 h 200"/>
                <a:gd name="T8" fmla="*/ 155 w 208"/>
                <a:gd name="T9" fmla="*/ 55 h 200"/>
                <a:gd name="T10" fmla="*/ 148 w 208"/>
                <a:gd name="T11" fmla="*/ 45 h 200"/>
                <a:gd name="T12" fmla="*/ 141 w 208"/>
                <a:gd name="T13" fmla="*/ 35 h 200"/>
                <a:gd name="T14" fmla="*/ 134 w 208"/>
                <a:gd name="T15" fmla="*/ 27 h 200"/>
                <a:gd name="T16" fmla="*/ 125 w 208"/>
                <a:gd name="T17" fmla="*/ 20 h 200"/>
                <a:gd name="T18" fmla="*/ 115 w 208"/>
                <a:gd name="T19" fmla="*/ 15 h 200"/>
                <a:gd name="T20" fmla="*/ 96 w 208"/>
                <a:gd name="T21" fmla="*/ 7 h 200"/>
                <a:gd name="T22" fmla="*/ 76 w 208"/>
                <a:gd name="T23" fmla="*/ 3 h 200"/>
                <a:gd name="T24" fmla="*/ 57 w 208"/>
                <a:gd name="T25" fmla="*/ 2 h 200"/>
                <a:gd name="T26" fmla="*/ 40 w 208"/>
                <a:gd name="T27" fmla="*/ 3 h 200"/>
                <a:gd name="T28" fmla="*/ 24 w 208"/>
                <a:gd name="T29" fmla="*/ 7 h 200"/>
                <a:gd name="T30" fmla="*/ 12 w 208"/>
                <a:gd name="T31" fmla="*/ 9 h 200"/>
                <a:gd name="T32" fmla="*/ 4 w 208"/>
                <a:gd name="T33" fmla="*/ 11 h 200"/>
                <a:gd name="T34" fmla="*/ 2 w 208"/>
                <a:gd name="T35" fmla="*/ 12 h 200"/>
                <a:gd name="T36" fmla="*/ 1 w 208"/>
                <a:gd name="T37" fmla="*/ 12 h 200"/>
                <a:gd name="T38" fmla="*/ 1 w 208"/>
                <a:gd name="T39" fmla="*/ 12 h 200"/>
                <a:gd name="T40" fmla="*/ 0 w 208"/>
                <a:gd name="T41" fmla="*/ 12 h 200"/>
                <a:gd name="T42" fmla="*/ 0 w 208"/>
                <a:gd name="T43" fmla="*/ 11 h 200"/>
                <a:gd name="T44" fmla="*/ 0 w 208"/>
                <a:gd name="T45" fmla="*/ 11 h 200"/>
                <a:gd name="T46" fmla="*/ 0 w 208"/>
                <a:gd name="T47" fmla="*/ 10 h 200"/>
                <a:gd name="T48" fmla="*/ 0 w 208"/>
                <a:gd name="T49" fmla="*/ 10 h 200"/>
                <a:gd name="T50" fmla="*/ 1 w 208"/>
                <a:gd name="T51" fmla="*/ 10 h 200"/>
                <a:gd name="T52" fmla="*/ 4 w 208"/>
                <a:gd name="T53" fmla="*/ 9 h 200"/>
                <a:gd name="T54" fmla="*/ 12 w 208"/>
                <a:gd name="T55" fmla="*/ 7 h 200"/>
                <a:gd name="T56" fmla="*/ 24 w 208"/>
                <a:gd name="T57" fmla="*/ 3 h 200"/>
                <a:gd name="T58" fmla="*/ 40 w 208"/>
                <a:gd name="T59" fmla="*/ 1 h 200"/>
                <a:gd name="T60" fmla="*/ 58 w 208"/>
                <a:gd name="T61" fmla="*/ 0 h 200"/>
                <a:gd name="T62" fmla="*/ 77 w 208"/>
                <a:gd name="T63" fmla="*/ 0 h 200"/>
                <a:gd name="T64" fmla="*/ 97 w 208"/>
                <a:gd name="T65" fmla="*/ 3 h 200"/>
                <a:gd name="T66" fmla="*/ 116 w 208"/>
                <a:gd name="T67" fmla="*/ 11 h 200"/>
                <a:gd name="T68" fmla="*/ 126 w 208"/>
                <a:gd name="T69" fmla="*/ 17 h 200"/>
                <a:gd name="T70" fmla="*/ 135 w 208"/>
                <a:gd name="T71" fmla="*/ 25 h 200"/>
                <a:gd name="T72" fmla="*/ 144 w 208"/>
                <a:gd name="T73" fmla="*/ 32 h 200"/>
                <a:gd name="T74" fmla="*/ 150 w 208"/>
                <a:gd name="T75" fmla="*/ 43 h 200"/>
                <a:gd name="T76" fmla="*/ 157 w 208"/>
                <a:gd name="T77" fmla="*/ 53 h 200"/>
                <a:gd name="T78" fmla="*/ 163 w 208"/>
                <a:gd name="T79" fmla="*/ 64 h 200"/>
                <a:gd name="T80" fmla="*/ 168 w 208"/>
                <a:gd name="T81" fmla="*/ 77 h 200"/>
                <a:gd name="T82" fmla="*/ 172 w 208"/>
                <a:gd name="T83" fmla="*/ 91 h 200"/>
                <a:gd name="T84" fmla="*/ 177 w 208"/>
                <a:gd name="T85" fmla="*/ 117 h 200"/>
                <a:gd name="T86" fmla="*/ 183 w 208"/>
                <a:gd name="T87" fmla="*/ 141 h 200"/>
                <a:gd name="T88" fmla="*/ 188 w 208"/>
                <a:gd name="T89" fmla="*/ 162 h 200"/>
                <a:gd name="T90" fmla="*/ 197 w 208"/>
                <a:gd name="T91" fmla="*/ 182 h 200"/>
                <a:gd name="T92" fmla="*/ 208 w 208"/>
                <a:gd name="T93" fmla="*/ 199 h 200"/>
                <a:gd name="T94" fmla="*/ 207 w 208"/>
                <a:gd name="T95" fmla="*/ 200 h 200"/>
                <a:gd name="T96" fmla="*/ 207 w 208"/>
                <a:gd name="T97" fmla="*/ 200 h 200"/>
                <a:gd name="T98" fmla="*/ 206 w 208"/>
                <a:gd name="T99" fmla="*/ 200 h 200"/>
                <a:gd name="T100" fmla="*/ 205 w 208"/>
                <a:gd name="T101" fmla="*/ 200 h 200"/>
                <a:gd name="T102" fmla="*/ 194 w 208"/>
                <a:gd name="T103" fmla="*/ 182 h 200"/>
                <a:gd name="T104" fmla="*/ 186 w 208"/>
                <a:gd name="T105" fmla="*/ 162 h 200"/>
                <a:gd name="T106" fmla="*/ 181 w 208"/>
                <a:gd name="T107" fmla="*/ 141 h 200"/>
                <a:gd name="T108" fmla="*/ 175 w 208"/>
                <a:gd name="T109" fmla="*/ 117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8"/>
                <a:gd name="T166" fmla="*/ 0 h 200"/>
                <a:gd name="T167" fmla="*/ 208 w 208"/>
                <a:gd name="T168" fmla="*/ 200 h 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8" h="200">
                  <a:moveTo>
                    <a:pt x="175" y="117"/>
                  </a:moveTo>
                  <a:lnTo>
                    <a:pt x="169" y="92"/>
                  </a:lnTo>
                  <a:lnTo>
                    <a:pt x="165" y="78"/>
                  </a:lnTo>
                  <a:lnTo>
                    <a:pt x="160" y="66"/>
                  </a:lnTo>
                  <a:lnTo>
                    <a:pt x="155" y="55"/>
                  </a:lnTo>
                  <a:lnTo>
                    <a:pt x="148" y="45"/>
                  </a:lnTo>
                  <a:lnTo>
                    <a:pt x="141" y="35"/>
                  </a:lnTo>
                  <a:lnTo>
                    <a:pt x="134" y="27"/>
                  </a:lnTo>
                  <a:lnTo>
                    <a:pt x="125" y="20"/>
                  </a:lnTo>
                  <a:lnTo>
                    <a:pt x="115" y="15"/>
                  </a:lnTo>
                  <a:lnTo>
                    <a:pt x="96" y="7"/>
                  </a:lnTo>
                  <a:lnTo>
                    <a:pt x="76" y="3"/>
                  </a:lnTo>
                  <a:lnTo>
                    <a:pt x="57" y="2"/>
                  </a:lnTo>
                  <a:lnTo>
                    <a:pt x="40" y="3"/>
                  </a:lnTo>
                  <a:lnTo>
                    <a:pt x="24" y="7"/>
                  </a:lnTo>
                  <a:lnTo>
                    <a:pt x="12" y="9"/>
                  </a:lnTo>
                  <a:lnTo>
                    <a:pt x="4" y="11"/>
                  </a:lnTo>
                  <a:lnTo>
                    <a:pt x="2" y="12"/>
                  </a:lnTo>
                  <a:lnTo>
                    <a:pt x="1" y="12"/>
                  </a:lnTo>
                  <a:lnTo>
                    <a:pt x="0" y="12"/>
                  </a:lnTo>
                  <a:lnTo>
                    <a:pt x="0" y="11"/>
                  </a:lnTo>
                  <a:lnTo>
                    <a:pt x="0" y="10"/>
                  </a:lnTo>
                  <a:lnTo>
                    <a:pt x="1" y="10"/>
                  </a:lnTo>
                  <a:lnTo>
                    <a:pt x="4" y="9"/>
                  </a:lnTo>
                  <a:lnTo>
                    <a:pt x="12" y="7"/>
                  </a:lnTo>
                  <a:lnTo>
                    <a:pt x="24" y="3"/>
                  </a:lnTo>
                  <a:lnTo>
                    <a:pt x="40" y="1"/>
                  </a:lnTo>
                  <a:lnTo>
                    <a:pt x="58" y="0"/>
                  </a:lnTo>
                  <a:lnTo>
                    <a:pt x="77" y="0"/>
                  </a:lnTo>
                  <a:lnTo>
                    <a:pt x="97" y="3"/>
                  </a:lnTo>
                  <a:lnTo>
                    <a:pt x="116" y="11"/>
                  </a:lnTo>
                  <a:lnTo>
                    <a:pt x="126" y="17"/>
                  </a:lnTo>
                  <a:lnTo>
                    <a:pt x="135" y="25"/>
                  </a:lnTo>
                  <a:lnTo>
                    <a:pt x="144" y="32"/>
                  </a:lnTo>
                  <a:lnTo>
                    <a:pt x="150" y="43"/>
                  </a:lnTo>
                  <a:lnTo>
                    <a:pt x="157" y="53"/>
                  </a:lnTo>
                  <a:lnTo>
                    <a:pt x="163" y="64"/>
                  </a:lnTo>
                  <a:lnTo>
                    <a:pt x="168" y="77"/>
                  </a:lnTo>
                  <a:lnTo>
                    <a:pt x="172" y="91"/>
                  </a:lnTo>
                  <a:lnTo>
                    <a:pt x="177" y="117"/>
                  </a:lnTo>
                  <a:lnTo>
                    <a:pt x="183" y="141"/>
                  </a:lnTo>
                  <a:lnTo>
                    <a:pt x="188" y="162"/>
                  </a:lnTo>
                  <a:lnTo>
                    <a:pt x="197" y="182"/>
                  </a:lnTo>
                  <a:lnTo>
                    <a:pt x="208" y="199"/>
                  </a:lnTo>
                  <a:lnTo>
                    <a:pt x="207" y="200"/>
                  </a:lnTo>
                  <a:lnTo>
                    <a:pt x="206" y="200"/>
                  </a:lnTo>
                  <a:lnTo>
                    <a:pt x="205" y="200"/>
                  </a:lnTo>
                  <a:lnTo>
                    <a:pt x="194" y="182"/>
                  </a:lnTo>
                  <a:lnTo>
                    <a:pt x="186" y="162"/>
                  </a:lnTo>
                  <a:lnTo>
                    <a:pt x="181" y="141"/>
                  </a:lnTo>
                  <a:lnTo>
                    <a:pt x="175" y="117"/>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4" name="Freeform 225">
              <a:extLst>
                <a:ext uri="{FF2B5EF4-FFF2-40B4-BE49-F238E27FC236}">
                  <a16:creationId xmlns:a16="http://schemas.microsoft.com/office/drawing/2014/main" id="{8DA2EECE-39D0-8029-B7C1-D6D4CE6F8B3A}"/>
                </a:ext>
              </a:extLst>
            </p:cNvPr>
            <p:cNvSpPr>
              <a:spLocks/>
            </p:cNvSpPr>
            <p:nvPr/>
          </p:nvSpPr>
          <p:spPr bwMode="auto">
            <a:xfrm>
              <a:off x="2354" y="1228"/>
              <a:ext cx="56" cy="23"/>
            </a:xfrm>
            <a:custGeom>
              <a:avLst/>
              <a:gdLst>
                <a:gd name="T0" fmla="*/ 44 w 56"/>
                <a:gd name="T1" fmla="*/ 18 h 23"/>
                <a:gd name="T2" fmla="*/ 37 w 56"/>
                <a:gd name="T3" fmla="*/ 20 h 23"/>
                <a:gd name="T4" fmla="*/ 33 w 56"/>
                <a:gd name="T5" fmla="*/ 22 h 23"/>
                <a:gd name="T6" fmla="*/ 27 w 56"/>
                <a:gd name="T7" fmla="*/ 23 h 23"/>
                <a:gd name="T8" fmla="*/ 22 w 56"/>
                <a:gd name="T9" fmla="*/ 23 h 23"/>
                <a:gd name="T10" fmla="*/ 18 w 56"/>
                <a:gd name="T11" fmla="*/ 23 h 23"/>
                <a:gd name="T12" fmla="*/ 12 w 56"/>
                <a:gd name="T13" fmla="*/ 22 h 23"/>
                <a:gd name="T14" fmla="*/ 7 w 56"/>
                <a:gd name="T15" fmla="*/ 22 h 23"/>
                <a:gd name="T16" fmla="*/ 0 w 56"/>
                <a:gd name="T17" fmla="*/ 21 h 23"/>
                <a:gd name="T18" fmla="*/ 2 w 56"/>
                <a:gd name="T19" fmla="*/ 20 h 23"/>
                <a:gd name="T20" fmla="*/ 7 w 56"/>
                <a:gd name="T21" fmla="*/ 16 h 23"/>
                <a:gd name="T22" fmla="*/ 14 w 56"/>
                <a:gd name="T23" fmla="*/ 11 h 23"/>
                <a:gd name="T24" fmla="*/ 22 w 56"/>
                <a:gd name="T25" fmla="*/ 7 h 23"/>
                <a:gd name="T26" fmla="*/ 31 w 56"/>
                <a:gd name="T27" fmla="*/ 2 h 23"/>
                <a:gd name="T28" fmla="*/ 40 w 56"/>
                <a:gd name="T29" fmla="*/ 0 h 23"/>
                <a:gd name="T30" fmla="*/ 48 w 56"/>
                <a:gd name="T31" fmla="*/ 1 h 23"/>
                <a:gd name="T32" fmla="*/ 55 w 56"/>
                <a:gd name="T33" fmla="*/ 5 h 23"/>
                <a:gd name="T34" fmla="*/ 56 w 56"/>
                <a:gd name="T35" fmla="*/ 7 h 23"/>
                <a:gd name="T36" fmla="*/ 56 w 56"/>
                <a:gd name="T37" fmla="*/ 9 h 23"/>
                <a:gd name="T38" fmla="*/ 53 w 56"/>
                <a:gd name="T39" fmla="*/ 12 h 23"/>
                <a:gd name="T40" fmla="*/ 44 w 56"/>
                <a:gd name="T41" fmla="*/ 18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3"/>
                <a:gd name="T65" fmla="*/ 56 w 5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3">
                  <a:moveTo>
                    <a:pt x="44" y="18"/>
                  </a:moveTo>
                  <a:lnTo>
                    <a:pt x="37" y="20"/>
                  </a:lnTo>
                  <a:lnTo>
                    <a:pt x="33" y="22"/>
                  </a:lnTo>
                  <a:lnTo>
                    <a:pt x="27" y="23"/>
                  </a:lnTo>
                  <a:lnTo>
                    <a:pt x="22" y="23"/>
                  </a:lnTo>
                  <a:lnTo>
                    <a:pt x="18" y="23"/>
                  </a:lnTo>
                  <a:lnTo>
                    <a:pt x="12" y="22"/>
                  </a:lnTo>
                  <a:lnTo>
                    <a:pt x="7" y="22"/>
                  </a:lnTo>
                  <a:lnTo>
                    <a:pt x="0" y="21"/>
                  </a:lnTo>
                  <a:lnTo>
                    <a:pt x="2" y="20"/>
                  </a:lnTo>
                  <a:lnTo>
                    <a:pt x="7" y="16"/>
                  </a:lnTo>
                  <a:lnTo>
                    <a:pt x="14" y="11"/>
                  </a:lnTo>
                  <a:lnTo>
                    <a:pt x="22" y="7"/>
                  </a:lnTo>
                  <a:lnTo>
                    <a:pt x="31" y="2"/>
                  </a:lnTo>
                  <a:lnTo>
                    <a:pt x="40" y="0"/>
                  </a:lnTo>
                  <a:lnTo>
                    <a:pt x="48" y="1"/>
                  </a:lnTo>
                  <a:lnTo>
                    <a:pt x="55" y="5"/>
                  </a:lnTo>
                  <a:lnTo>
                    <a:pt x="56" y="7"/>
                  </a:lnTo>
                  <a:lnTo>
                    <a:pt x="56" y="9"/>
                  </a:lnTo>
                  <a:lnTo>
                    <a:pt x="53" y="12"/>
                  </a:lnTo>
                  <a:lnTo>
                    <a:pt x="4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5" name="Freeform 226">
              <a:extLst>
                <a:ext uri="{FF2B5EF4-FFF2-40B4-BE49-F238E27FC236}">
                  <a16:creationId xmlns:a16="http://schemas.microsoft.com/office/drawing/2014/main" id="{E861D9AC-5576-08E1-2362-9910366A440B}"/>
                </a:ext>
              </a:extLst>
            </p:cNvPr>
            <p:cNvSpPr>
              <a:spLocks/>
            </p:cNvSpPr>
            <p:nvPr/>
          </p:nvSpPr>
          <p:spPr bwMode="auto">
            <a:xfrm>
              <a:off x="2354" y="1222"/>
              <a:ext cx="56" cy="27"/>
            </a:xfrm>
            <a:custGeom>
              <a:avLst/>
              <a:gdLst>
                <a:gd name="T0" fmla="*/ 26 w 56"/>
                <a:gd name="T1" fmla="*/ 16 h 27"/>
                <a:gd name="T2" fmla="*/ 12 w 56"/>
                <a:gd name="T3" fmla="*/ 20 h 27"/>
                <a:gd name="T4" fmla="*/ 5 w 56"/>
                <a:gd name="T5" fmla="*/ 24 h 27"/>
                <a:gd name="T6" fmla="*/ 1 w 56"/>
                <a:gd name="T7" fmla="*/ 26 h 27"/>
                <a:gd name="T8" fmla="*/ 0 w 56"/>
                <a:gd name="T9" fmla="*/ 27 h 27"/>
                <a:gd name="T10" fmla="*/ 1 w 56"/>
                <a:gd name="T11" fmla="*/ 25 h 27"/>
                <a:gd name="T12" fmla="*/ 4 w 56"/>
                <a:gd name="T13" fmla="*/ 20 h 27"/>
                <a:gd name="T14" fmla="*/ 8 w 56"/>
                <a:gd name="T15" fmla="*/ 15 h 27"/>
                <a:gd name="T16" fmla="*/ 14 w 56"/>
                <a:gd name="T17" fmla="*/ 8 h 27"/>
                <a:gd name="T18" fmla="*/ 21 w 56"/>
                <a:gd name="T19" fmla="*/ 4 h 27"/>
                <a:gd name="T20" fmla="*/ 30 w 56"/>
                <a:gd name="T21" fmla="*/ 0 h 27"/>
                <a:gd name="T22" fmla="*/ 43 w 56"/>
                <a:gd name="T23" fmla="*/ 3 h 27"/>
                <a:gd name="T24" fmla="*/ 56 w 56"/>
                <a:gd name="T25" fmla="*/ 9 h 27"/>
                <a:gd name="T26" fmla="*/ 54 w 56"/>
                <a:gd name="T27" fmla="*/ 9 h 27"/>
                <a:gd name="T28" fmla="*/ 49 w 56"/>
                <a:gd name="T29" fmla="*/ 10 h 27"/>
                <a:gd name="T30" fmla="*/ 39 w 56"/>
                <a:gd name="T31" fmla="*/ 13 h 27"/>
                <a:gd name="T32" fmla="*/ 26 w 56"/>
                <a:gd name="T33" fmla="*/ 1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7"/>
                <a:gd name="T53" fmla="*/ 56 w 56"/>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7">
                  <a:moveTo>
                    <a:pt x="26" y="16"/>
                  </a:moveTo>
                  <a:lnTo>
                    <a:pt x="12" y="20"/>
                  </a:lnTo>
                  <a:lnTo>
                    <a:pt x="5" y="24"/>
                  </a:lnTo>
                  <a:lnTo>
                    <a:pt x="1" y="26"/>
                  </a:lnTo>
                  <a:lnTo>
                    <a:pt x="0" y="27"/>
                  </a:lnTo>
                  <a:lnTo>
                    <a:pt x="1" y="25"/>
                  </a:lnTo>
                  <a:lnTo>
                    <a:pt x="4" y="20"/>
                  </a:lnTo>
                  <a:lnTo>
                    <a:pt x="8" y="15"/>
                  </a:lnTo>
                  <a:lnTo>
                    <a:pt x="14" y="8"/>
                  </a:lnTo>
                  <a:lnTo>
                    <a:pt x="21" y="4"/>
                  </a:lnTo>
                  <a:lnTo>
                    <a:pt x="30" y="0"/>
                  </a:lnTo>
                  <a:lnTo>
                    <a:pt x="43" y="3"/>
                  </a:lnTo>
                  <a:lnTo>
                    <a:pt x="56" y="9"/>
                  </a:lnTo>
                  <a:lnTo>
                    <a:pt x="54" y="9"/>
                  </a:lnTo>
                  <a:lnTo>
                    <a:pt x="49" y="10"/>
                  </a:lnTo>
                  <a:lnTo>
                    <a:pt x="39" y="13"/>
                  </a:lnTo>
                  <a:lnTo>
                    <a:pt x="26" y="1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6" name="Freeform 227">
              <a:extLst>
                <a:ext uri="{FF2B5EF4-FFF2-40B4-BE49-F238E27FC236}">
                  <a16:creationId xmlns:a16="http://schemas.microsoft.com/office/drawing/2014/main" id="{93D1C186-80E6-8072-B5EF-60F73AB89B61}"/>
                </a:ext>
              </a:extLst>
            </p:cNvPr>
            <p:cNvSpPr>
              <a:spLocks/>
            </p:cNvSpPr>
            <p:nvPr/>
          </p:nvSpPr>
          <p:spPr bwMode="auto">
            <a:xfrm>
              <a:off x="2389" y="1232"/>
              <a:ext cx="15" cy="14"/>
            </a:xfrm>
            <a:custGeom>
              <a:avLst/>
              <a:gdLst>
                <a:gd name="T0" fmla="*/ 15 w 15"/>
                <a:gd name="T1" fmla="*/ 5 h 14"/>
                <a:gd name="T2" fmla="*/ 15 w 15"/>
                <a:gd name="T3" fmla="*/ 8 h 14"/>
                <a:gd name="T4" fmla="*/ 14 w 15"/>
                <a:gd name="T5" fmla="*/ 10 h 14"/>
                <a:gd name="T6" fmla="*/ 12 w 15"/>
                <a:gd name="T7" fmla="*/ 13 h 14"/>
                <a:gd name="T8" fmla="*/ 9 w 15"/>
                <a:gd name="T9" fmla="*/ 14 h 14"/>
                <a:gd name="T10" fmla="*/ 5 w 15"/>
                <a:gd name="T11" fmla="*/ 13 h 14"/>
                <a:gd name="T12" fmla="*/ 3 w 15"/>
                <a:gd name="T13" fmla="*/ 12 h 14"/>
                <a:gd name="T14" fmla="*/ 1 w 15"/>
                <a:gd name="T15" fmla="*/ 9 h 14"/>
                <a:gd name="T16" fmla="*/ 0 w 15"/>
                <a:gd name="T17" fmla="*/ 6 h 14"/>
                <a:gd name="T18" fmla="*/ 0 w 15"/>
                <a:gd name="T19" fmla="*/ 6 h 14"/>
                <a:gd name="T20" fmla="*/ 1 w 15"/>
                <a:gd name="T21" fmla="*/ 4 h 14"/>
                <a:gd name="T22" fmla="*/ 3 w 15"/>
                <a:gd name="T23" fmla="*/ 3 h 14"/>
                <a:gd name="T24" fmla="*/ 8 w 15"/>
                <a:gd name="T25" fmla="*/ 1 h 14"/>
                <a:gd name="T26" fmla="*/ 11 w 15"/>
                <a:gd name="T27" fmla="*/ 0 h 14"/>
                <a:gd name="T28" fmla="*/ 13 w 15"/>
                <a:gd name="T29" fmla="*/ 1 h 14"/>
                <a:gd name="T30" fmla="*/ 14 w 15"/>
                <a:gd name="T31" fmla="*/ 3 h 14"/>
                <a:gd name="T32" fmla="*/ 15 w 15"/>
                <a:gd name="T33" fmla="*/ 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15" y="5"/>
                  </a:moveTo>
                  <a:lnTo>
                    <a:pt x="15" y="8"/>
                  </a:lnTo>
                  <a:lnTo>
                    <a:pt x="14" y="10"/>
                  </a:lnTo>
                  <a:lnTo>
                    <a:pt x="12" y="13"/>
                  </a:lnTo>
                  <a:lnTo>
                    <a:pt x="9" y="14"/>
                  </a:lnTo>
                  <a:lnTo>
                    <a:pt x="5" y="13"/>
                  </a:lnTo>
                  <a:lnTo>
                    <a:pt x="3" y="12"/>
                  </a:lnTo>
                  <a:lnTo>
                    <a:pt x="1" y="9"/>
                  </a:lnTo>
                  <a:lnTo>
                    <a:pt x="0" y="6"/>
                  </a:lnTo>
                  <a:lnTo>
                    <a:pt x="1" y="4"/>
                  </a:lnTo>
                  <a:lnTo>
                    <a:pt x="3" y="3"/>
                  </a:lnTo>
                  <a:lnTo>
                    <a:pt x="8" y="1"/>
                  </a:lnTo>
                  <a:lnTo>
                    <a:pt x="11" y="0"/>
                  </a:lnTo>
                  <a:lnTo>
                    <a:pt x="13" y="1"/>
                  </a:lnTo>
                  <a:lnTo>
                    <a:pt x="14" y="3"/>
                  </a:lnTo>
                  <a:lnTo>
                    <a:pt x="15" y="5"/>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7" name="Freeform 228">
              <a:extLst>
                <a:ext uri="{FF2B5EF4-FFF2-40B4-BE49-F238E27FC236}">
                  <a16:creationId xmlns:a16="http://schemas.microsoft.com/office/drawing/2014/main" id="{F817000B-93A6-C4B3-E869-5C90390D3599}"/>
                </a:ext>
              </a:extLst>
            </p:cNvPr>
            <p:cNvSpPr>
              <a:spLocks/>
            </p:cNvSpPr>
            <p:nvPr/>
          </p:nvSpPr>
          <p:spPr bwMode="auto">
            <a:xfrm>
              <a:off x="2399" y="1235"/>
              <a:ext cx="3" cy="3"/>
            </a:xfrm>
            <a:custGeom>
              <a:avLst/>
              <a:gdLst>
                <a:gd name="T0" fmla="*/ 0 w 3"/>
                <a:gd name="T1" fmla="*/ 2 h 3"/>
                <a:gd name="T2" fmla="*/ 0 w 3"/>
                <a:gd name="T3" fmla="*/ 2 h 3"/>
                <a:gd name="T4" fmla="*/ 1 w 3"/>
                <a:gd name="T5" fmla="*/ 2 h 3"/>
                <a:gd name="T6" fmla="*/ 1 w 3"/>
                <a:gd name="T7" fmla="*/ 3 h 3"/>
                <a:gd name="T8" fmla="*/ 2 w 3"/>
                <a:gd name="T9" fmla="*/ 3 h 3"/>
                <a:gd name="T10" fmla="*/ 3 w 3"/>
                <a:gd name="T11" fmla="*/ 3 h 3"/>
                <a:gd name="T12" fmla="*/ 3 w 3"/>
                <a:gd name="T13" fmla="*/ 2 h 3"/>
                <a:gd name="T14" fmla="*/ 3 w 3"/>
                <a:gd name="T15" fmla="*/ 2 h 3"/>
                <a:gd name="T16" fmla="*/ 3 w 3"/>
                <a:gd name="T17" fmla="*/ 1 h 3"/>
                <a:gd name="T18" fmla="*/ 3 w 3"/>
                <a:gd name="T19" fmla="*/ 0 h 3"/>
                <a:gd name="T20" fmla="*/ 2 w 3"/>
                <a:gd name="T21" fmla="*/ 0 h 3"/>
                <a:gd name="T22" fmla="*/ 2 w 3"/>
                <a:gd name="T23" fmla="*/ 0 h 3"/>
                <a:gd name="T24" fmla="*/ 1 w 3"/>
                <a:gd name="T25" fmla="*/ 0 h 3"/>
                <a:gd name="T26" fmla="*/ 0 w 3"/>
                <a:gd name="T27" fmla="*/ 0 h 3"/>
                <a:gd name="T28" fmla="*/ 0 w 3"/>
                <a:gd name="T29" fmla="*/ 1 h 3"/>
                <a:gd name="T30" fmla="*/ 0 w 3"/>
                <a:gd name="T31" fmla="*/ 1 h 3"/>
                <a:gd name="T32" fmla="*/ 0 w 3"/>
                <a:gd name="T33" fmla="*/ 2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0" y="2"/>
                  </a:moveTo>
                  <a:lnTo>
                    <a:pt x="0" y="2"/>
                  </a:lnTo>
                  <a:lnTo>
                    <a:pt x="1" y="2"/>
                  </a:lnTo>
                  <a:lnTo>
                    <a:pt x="1" y="3"/>
                  </a:lnTo>
                  <a:lnTo>
                    <a:pt x="2" y="3"/>
                  </a:lnTo>
                  <a:lnTo>
                    <a:pt x="3" y="3"/>
                  </a:lnTo>
                  <a:lnTo>
                    <a:pt x="3" y="2"/>
                  </a:lnTo>
                  <a:lnTo>
                    <a:pt x="3" y="1"/>
                  </a:lnTo>
                  <a:lnTo>
                    <a:pt x="3" y="0"/>
                  </a:lnTo>
                  <a:lnTo>
                    <a:pt x="2" y="0"/>
                  </a:lnTo>
                  <a:lnTo>
                    <a:pt x="1" y="0"/>
                  </a:lnTo>
                  <a:lnTo>
                    <a:pt x="0" y="0"/>
                  </a:lnTo>
                  <a:lnTo>
                    <a:pt x="0" y="1"/>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8" name="Freeform 229">
              <a:extLst>
                <a:ext uri="{FF2B5EF4-FFF2-40B4-BE49-F238E27FC236}">
                  <a16:creationId xmlns:a16="http://schemas.microsoft.com/office/drawing/2014/main" id="{05C0C6C8-DE74-9F3E-980E-8A54A8063AE3}"/>
                </a:ext>
              </a:extLst>
            </p:cNvPr>
            <p:cNvSpPr>
              <a:spLocks/>
            </p:cNvSpPr>
            <p:nvPr/>
          </p:nvSpPr>
          <p:spPr bwMode="auto">
            <a:xfrm>
              <a:off x="2356" y="1221"/>
              <a:ext cx="57" cy="26"/>
            </a:xfrm>
            <a:custGeom>
              <a:avLst/>
              <a:gdLst>
                <a:gd name="T0" fmla="*/ 57 w 57"/>
                <a:gd name="T1" fmla="*/ 8 h 26"/>
                <a:gd name="T2" fmla="*/ 56 w 57"/>
                <a:gd name="T3" fmla="*/ 7 h 26"/>
                <a:gd name="T4" fmla="*/ 51 w 57"/>
                <a:gd name="T5" fmla="*/ 5 h 26"/>
                <a:gd name="T6" fmla="*/ 44 w 57"/>
                <a:gd name="T7" fmla="*/ 2 h 26"/>
                <a:gd name="T8" fmla="*/ 36 w 57"/>
                <a:gd name="T9" fmla="*/ 0 h 26"/>
                <a:gd name="T10" fmla="*/ 27 w 57"/>
                <a:gd name="T11" fmla="*/ 0 h 26"/>
                <a:gd name="T12" fmla="*/ 17 w 57"/>
                <a:gd name="T13" fmla="*/ 5 h 26"/>
                <a:gd name="T14" fmla="*/ 8 w 57"/>
                <a:gd name="T15" fmla="*/ 12 h 26"/>
                <a:gd name="T16" fmla="*/ 0 w 57"/>
                <a:gd name="T17" fmla="*/ 26 h 26"/>
                <a:gd name="T18" fmla="*/ 2 w 57"/>
                <a:gd name="T19" fmla="*/ 25 h 26"/>
                <a:gd name="T20" fmla="*/ 4 w 57"/>
                <a:gd name="T21" fmla="*/ 20 h 26"/>
                <a:gd name="T22" fmla="*/ 8 w 57"/>
                <a:gd name="T23" fmla="*/ 16 h 26"/>
                <a:gd name="T24" fmla="*/ 15 w 57"/>
                <a:gd name="T25" fmla="*/ 10 h 26"/>
                <a:gd name="T26" fmla="*/ 22 w 57"/>
                <a:gd name="T27" fmla="*/ 6 h 26"/>
                <a:gd name="T28" fmla="*/ 31 w 57"/>
                <a:gd name="T29" fmla="*/ 4 h 26"/>
                <a:gd name="T30" fmla="*/ 42 w 57"/>
                <a:gd name="T31" fmla="*/ 5 h 26"/>
                <a:gd name="T32" fmla="*/ 53 w 57"/>
                <a:gd name="T33" fmla="*/ 10 h 26"/>
                <a:gd name="T34" fmla="*/ 57 w 57"/>
                <a:gd name="T35" fmla="*/ 8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26"/>
                <a:gd name="T56" fmla="*/ 57 w 57"/>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26">
                  <a:moveTo>
                    <a:pt x="57" y="8"/>
                  </a:moveTo>
                  <a:lnTo>
                    <a:pt x="56" y="7"/>
                  </a:lnTo>
                  <a:lnTo>
                    <a:pt x="51" y="5"/>
                  </a:lnTo>
                  <a:lnTo>
                    <a:pt x="44" y="2"/>
                  </a:lnTo>
                  <a:lnTo>
                    <a:pt x="36" y="0"/>
                  </a:lnTo>
                  <a:lnTo>
                    <a:pt x="27" y="0"/>
                  </a:lnTo>
                  <a:lnTo>
                    <a:pt x="17" y="5"/>
                  </a:lnTo>
                  <a:lnTo>
                    <a:pt x="8" y="12"/>
                  </a:lnTo>
                  <a:lnTo>
                    <a:pt x="0" y="26"/>
                  </a:lnTo>
                  <a:lnTo>
                    <a:pt x="2" y="25"/>
                  </a:lnTo>
                  <a:lnTo>
                    <a:pt x="4" y="20"/>
                  </a:lnTo>
                  <a:lnTo>
                    <a:pt x="8" y="16"/>
                  </a:lnTo>
                  <a:lnTo>
                    <a:pt x="15" y="10"/>
                  </a:lnTo>
                  <a:lnTo>
                    <a:pt x="22" y="6"/>
                  </a:lnTo>
                  <a:lnTo>
                    <a:pt x="31" y="4"/>
                  </a:lnTo>
                  <a:lnTo>
                    <a:pt x="42" y="5"/>
                  </a:lnTo>
                  <a:lnTo>
                    <a:pt x="53" y="10"/>
                  </a:lnTo>
                  <a:lnTo>
                    <a:pt x="57"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29" name="Freeform 230">
              <a:extLst>
                <a:ext uri="{FF2B5EF4-FFF2-40B4-BE49-F238E27FC236}">
                  <a16:creationId xmlns:a16="http://schemas.microsoft.com/office/drawing/2014/main" id="{12EA6AC4-9EAE-AB41-A841-4497F162EEC8}"/>
                </a:ext>
              </a:extLst>
            </p:cNvPr>
            <p:cNvSpPr>
              <a:spLocks/>
            </p:cNvSpPr>
            <p:nvPr/>
          </p:nvSpPr>
          <p:spPr bwMode="auto">
            <a:xfrm>
              <a:off x="2385" y="1229"/>
              <a:ext cx="29" cy="21"/>
            </a:xfrm>
            <a:custGeom>
              <a:avLst/>
              <a:gdLst>
                <a:gd name="T0" fmla="*/ 24 w 29"/>
                <a:gd name="T1" fmla="*/ 2 h 21"/>
                <a:gd name="T2" fmla="*/ 24 w 29"/>
                <a:gd name="T3" fmla="*/ 4 h 21"/>
                <a:gd name="T4" fmla="*/ 23 w 29"/>
                <a:gd name="T5" fmla="*/ 8 h 21"/>
                <a:gd name="T6" fmla="*/ 15 w 29"/>
                <a:gd name="T7" fmla="*/ 15 h 21"/>
                <a:gd name="T8" fmla="*/ 0 w 29"/>
                <a:gd name="T9" fmla="*/ 21 h 21"/>
                <a:gd name="T10" fmla="*/ 5 w 29"/>
                <a:gd name="T11" fmla="*/ 20 h 21"/>
                <a:gd name="T12" fmla="*/ 15 w 29"/>
                <a:gd name="T13" fmla="*/ 17 h 21"/>
                <a:gd name="T14" fmla="*/ 25 w 29"/>
                <a:gd name="T15" fmla="*/ 11 h 21"/>
                <a:gd name="T16" fmla="*/ 29 w 29"/>
                <a:gd name="T17" fmla="*/ 0 h 21"/>
                <a:gd name="T18" fmla="*/ 24 w 29"/>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24" y="2"/>
                  </a:moveTo>
                  <a:lnTo>
                    <a:pt x="24" y="4"/>
                  </a:lnTo>
                  <a:lnTo>
                    <a:pt x="23" y="8"/>
                  </a:lnTo>
                  <a:lnTo>
                    <a:pt x="15" y="15"/>
                  </a:lnTo>
                  <a:lnTo>
                    <a:pt x="0" y="21"/>
                  </a:lnTo>
                  <a:lnTo>
                    <a:pt x="5" y="20"/>
                  </a:lnTo>
                  <a:lnTo>
                    <a:pt x="15" y="17"/>
                  </a:lnTo>
                  <a:lnTo>
                    <a:pt x="25" y="11"/>
                  </a:lnTo>
                  <a:lnTo>
                    <a:pt x="29" y="0"/>
                  </a:lnTo>
                  <a:lnTo>
                    <a:pt x="2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0" name="Freeform 231">
              <a:extLst>
                <a:ext uri="{FF2B5EF4-FFF2-40B4-BE49-F238E27FC236}">
                  <a16:creationId xmlns:a16="http://schemas.microsoft.com/office/drawing/2014/main" id="{979A79E1-BA33-8221-9AB9-486C6BA8834B}"/>
                </a:ext>
              </a:extLst>
            </p:cNvPr>
            <p:cNvSpPr>
              <a:spLocks/>
            </p:cNvSpPr>
            <p:nvPr/>
          </p:nvSpPr>
          <p:spPr bwMode="auto">
            <a:xfrm>
              <a:off x="2354" y="1221"/>
              <a:ext cx="64" cy="28"/>
            </a:xfrm>
            <a:custGeom>
              <a:avLst/>
              <a:gdLst>
                <a:gd name="T0" fmla="*/ 0 w 64"/>
                <a:gd name="T1" fmla="*/ 28 h 28"/>
                <a:gd name="T2" fmla="*/ 0 w 64"/>
                <a:gd name="T3" fmla="*/ 27 h 28"/>
                <a:gd name="T4" fmla="*/ 2 w 64"/>
                <a:gd name="T5" fmla="*/ 25 h 28"/>
                <a:gd name="T6" fmla="*/ 6 w 64"/>
                <a:gd name="T7" fmla="*/ 23 h 28"/>
                <a:gd name="T8" fmla="*/ 10 w 64"/>
                <a:gd name="T9" fmla="*/ 19 h 28"/>
                <a:gd name="T10" fmla="*/ 17 w 64"/>
                <a:gd name="T11" fmla="*/ 16 h 28"/>
                <a:gd name="T12" fmla="*/ 25 w 64"/>
                <a:gd name="T13" fmla="*/ 12 h 28"/>
                <a:gd name="T14" fmla="*/ 36 w 64"/>
                <a:gd name="T15" fmla="*/ 9 h 28"/>
                <a:gd name="T16" fmla="*/ 48 w 64"/>
                <a:gd name="T17" fmla="*/ 8 h 28"/>
                <a:gd name="T18" fmla="*/ 56 w 64"/>
                <a:gd name="T19" fmla="*/ 6 h 28"/>
                <a:gd name="T20" fmla="*/ 60 w 64"/>
                <a:gd name="T21" fmla="*/ 4 h 28"/>
                <a:gd name="T22" fmla="*/ 63 w 64"/>
                <a:gd name="T23" fmla="*/ 1 h 28"/>
                <a:gd name="T24" fmla="*/ 64 w 64"/>
                <a:gd name="T25" fmla="*/ 0 h 28"/>
                <a:gd name="T26" fmla="*/ 64 w 64"/>
                <a:gd name="T27" fmla="*/ 1 h 28"/>
                <a:gd name="T28" fmla="*/ 63 w 64"/>
                <a:gd name="T29" fmla="*/ 6 h 28"/>
                <a:gd name="T30" fmla="*/ 58 w 64"/>
                <a:gd name="T31" fmla="*/ 9 h 28"/>
                <a:gd name="T32" fmla="*/ 47 w 64"/>
                <a:gd name="T33" fmla="*/ 12 h 28"/>
                <a:gd name="T34" fmla="*/ 37 w 64"/>
                <a:gd name="T35" fmla="*/ 15 h 28"/>
                <a:gd name="T36" fmla="*/ 27 w 64"/>
                <a:gd name="T37" fmla="*/ 17 h 28"/>
                <a:gd name="T38" fmla="*/ 19 w 64"/>
                <a:gd name="T39" fmla="*/ 19 h 28"/>
                <a:gd name="T40" fmla="*/ 12 w 64"/>
                <a:gd name="T41" fmla="*/ 21 h 28"/>
                <a:gd name="T42" fmla="*/ 7 w 64"/>
                <a:gd name="T43" fmla="*/ 25 h 28"/>
                <a:gd name="T44" fmla="*/ 4 w 64"/>
                <a:gd name="T45" fmla="*/ 26 h 28"/>
                <a:gd name="T46" fmla="*/ 1 w 64"/>
                <a:gd name="T47" fmla="*/ 28 h 28"/>
                <a:gd name="T48" fmla="*/ 0 w 64"/>
                <a:gd name="T49" fmla="*/ 28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28"/>
                <a:gd name="T77" fmla="*/ 64 w 6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28">
                  <a:moveTo>
                    <a:pt x="0" y="28"/>
                  </a:moveTo>
                  <a:lnTo>
                    <a:pt x="0" y="27"/>
                  </a:lnTo>
                  <a:lnTo>
                    <a:pt x="2" y="25"/>
                  </a:lnTo>
                  <a:lnTo>
                    <a:pt x="6" y="23"/>
                  </a:lnTo>
                  <a:lnTo>
                    <a:pt x="10" y="19"/>
                  </a:lnTo>
                  <a:lnTo>
                    <a:pt x="17" y="16"/>
                  </a:lnTo>
                  <a:lnTo>
                    <a:pt x="25" y="12"/>
                  </a:lnTo>
                  <a:lnTo>
                    <a:pt x="36" y="9"/>
                  </a:lnTo>
                  <a:lnTo>
                    <a:pt x="48" y="8"/>
                  </a:lnTo>
                  <a:lnTo>
                    <a:pt x="56" y="6"/>
                  </a:lnTo>
                  <a:lnTo>
                    <a:pt x="60" y="4"/>
                  </a:lnTo>
                  <a:lnTo>
                    <a:pt x="63" y="1"/>
                  </a:lnTo>
                  <a:lnTo>
                    <a:pt x="64" y="0"/>
                  </a:lnTo>
                  <a:lnTo>
                    <a:pt x="64" y="1"/>
                  </a:lnTo>
                  <a:lnTo>
                    <a:pt x="63" y="6"/>
                  </a:lnTo>
                  <a:lnTo>
                    <a:pt x="58" y="9"/>
                  </a:lnTo>
                  <a:lnTo>
                    <a:pt x="47" y="12"/>
                  </a:lnTo>
                  <a:lnTo>
                    <a:pt x="37" y="15"/>
                  </a:lnTo>
                  <a:lnTo>
                    <a:pt x="27" y="17"/>
                  </a:lnTo>
                  <a:lnTo>
                    <a:pt x="19" y="19"/>
                  </a:lnTo>
                  <a:lnTo>
                    <a:pt x="12" y="21"/>
                  </a:lnTo>
                  <a:lnTo>
                    <a:pt x="7" y="25"/>
                  </a:lnTo>
                  <a:lnTo>
                    <a:pt x="4" y="26"/>
                  </a:lnTo>
                  <a:lnTo>
                    <a:pt x="1"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1" name="Freeform 232">
              <a:extLst>
                <a:ext uri="{FF2B5EF4-FFF2-40B4-BE49-F238E27FC236}">
                  <a16:creationId xmlns:a16="http://schemas.microsoft.com/office/drawing/2014/main" id="{EB452335-FE38-C2BF-7377-592B9F603049}"/>
                </a:ext>
              </a:extLst>
            </p:cNvPr>
            <p:cNvSpPr>
              <a:spLocks/>
            </p:cNvSpPr>
            <p:nvPr/>
          </p:nvSpPr>
          <p:spPr bwMode="auto">
            <a:xfrm>
              <a:off x="2266" y="1237"/>
              <a:ext cx="59" cy="18"/>
            </a:xfrm>
            <a:custGeom>
              <a:avLst/>
              <a:gdLst>
                <a:gd name="T0" fmla="*/ 31 w 59"/>
                <a:gd name="T1" fmla="*/ 12 h 18"/>
                <a:gd name="T2" fmla="*/ 46 w 59"/>
                <a:gd name="T3" fmla="*/ 13 h 18"/>
                <a:gd name="T4" fmla="*/ 54 w 59"/>
                <a:gd name="T5" fmla="*/ 14 h 18"/>
                <a:gd name="T6" fmla="*/ 58 w 59"/>
                <a:gd name="T7" fmla="*/ 17 h 18"/>
                <a:gd name="T8" fmla="*/ 59 w 59"/>
                <a:gd name="T9" fmla="*/ 18 h 18"/>
                <a:gd name="T10" fmla="*/ 58 w 59"/>
                <a:gd name="T11" fmla="*/ 17 h 18"/>
                <a:gd name="T12" fmla="*/ 55 w 59"/>
                <a:gd name="T13" fmla="*/ 12 h 18"/>
                <a:gd name="T14" fmla="*/ 49 w 59"/>
                <a:gd name="T15" fmla="*/ 8 h 18"/>
                <a:gd name="T16" fmla="*/ 41 w 59"/>
                <a:gd name="T17" fmla="*/ 2 h 18"/>
                <a:gd name="T18" fmla="*/ 32 w 59"/>
                <a:gd name="T19" fmla="*/ 0 h 18"/>
                <a:gd name="T20" fmla="*/ 22 w 59"/>
                <a:gd name="T21" fmla="*/ 0 h 18"/>
                <a:gd name="T22" fmla="*/ 11 w 59"/>
                <a:gd name="T23" fmla="*/ 4 h 18"/>
                <a:gd name="T24" fmla="*/ 0 w 59"/>
                <a:gd name="T25" fmla="*/ 14 h 18"/>
                <a:gd name="T26" fmla="*/ 2 w 59"/>
                <a:gd name="T27" fmla="*/ 14 h 18"/>
                <a:gd name="T28" fmla="*/ 8 w 59"/>
                <a:gd name="T29" fmla="*/ 13 h 18"/>
                <a:gd name="T30" fmla="*/ 17 w 59"/>
                <a:gd name="T31" fmla="*/ 13 h 18"/>
                <a:gd name="T32" fmla="*/ 31 w 59"/>
                <a:gd name="T33" fmla="*/ 12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18"/>
                <a:gd name="T53" fmla="*/ 59 w 5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18">
                  <a:moveTo>
                    <a:pt x="31" y="12"/>
                  </a:moveTo>
                  <a:lnTo>
                    <a:pt x="46" y="13"/>
                  </a:lnTo>
                  <a:lnTo>
                    <a:pt x="54" y="14"/>
                  </a:lnTo>
                  <a:lnTo>
                    <a:pt x="58" y="17"/>
                  </a:lnTo>
                  <a:lnTo>
                    <a:pt x="59" y="18"/>
                  </a:lnTo>
                  <a:lnTo>
                    <a:pt x="58" y="17"/>
                  </a:lnTo>
                  <a:lnTo>
                    <a:pt x="55" y="12"/>
                  </a:lnTo>
                  <a:lnTo>
                    <a:pt x="49" y="8"/>
                  </a:lnTo>
                  <a:lnTo>
                    <a:pt x="41" y="2"/>
                  </a:lnTo>
                  <a:lnTo>
                    <a:pt x="32" y="0"/>
                  </a:lnTo>
                  <a:lnTo>
                    <a:pt x="22" y="0"/>
                  </a:lnTo>
                  <a:lnTo>
                    <a:pt x="11" y="4"/>
                  </a:lnTo>
                  <a:lnTo>
                    <a:pt x="0" y="14"/>
                  </a:lnTo>
                  <a:lnTo>
                    <a:pt x="2" y="14"/>
                  </a:lnTo>
                  <a:lnTo>
                    <a:pt x="8" y="13"/>
                  </a:lnTo>
                  <a:lnTo>
                    <a:pt x="17" y="13"/>
                  </a:lnTo>
                  <a:lnTo>
                    <a:pt x="31" y="1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2" name="Freeform 233">
              <a:extLst>
                <a:ext uri="{FF2B5EF4-FFF2-40B4-BE49-F238E27FC236}">
                  <a16:creationId xmlns:a16="http://schemas.microsoft.com/office/drawing/2014/main" id="{9D386ED7-8B52-5D68-6540-19A2AF542D74}"/>
                </a:ext>
              </a:extLst>
            </p:cNvPr>
            <p:cNvSpPr>
              <a:spLocks/>
            </p:cNvSpPr>
            <p:nvPr/>
          </p:nvSpPr>
          <p:spPr bwMode="auto">
            <a:xfrm>
              <a:off x="2263" y="1235"/>
              <a:ext cx="60" cy="17"/>
            </a:xfrm>
            <a:custGeom>
              <a:avLst/>
              <a:gdLst>
                <a:gd name="T0" fmla="*/ 0 w 60"/>
                <a:gd name="T1" fmla="*/ 15 h 17"/>
                <a:gd name="T2" fmla="*/ 1 w 60"/>
                <a:gd name="T3" fmla="*/ 14 h 17"/>
                <a:gd name="T4" fmla="*/ 5 w 60"/>
                <a:gd name="T5" fmla="*/ 11 h 17"/>
                <a:gd name="T6" fmla="*/ 11 w 60"/>
                <a:gd name="T7" fmla="*/ 6 h 17"/>
                <a:gd name="T8" fmla="*/ 19 w 60"/>
                <a:gd name="T9" fmla="*/ 2 h 17"/>
                <a:gd name="T10" fmla="*/ 28 w 60"/>
                <a:gd name="T11" fmla="*/ 0 h 17"/>
                <a:gd name="T12" fmla="*/ 38 w 60"/>
                <a:gd name="T13" fmla="*/ 1 h 17"/>
                <a:gd name="T14" fmla="*/ 49 w 60"/>
                <a:gd name="T15" fmla="*/ 6 h 17"/>
                <a:gd name="T16" fmla="*/ 60 w 60"/>
                <a:gd name="T17" fmla="*/ 17 h 17"/>
                <a:gd name="T18" fmla="*/ 59 w 60"/>
                <a:gd name="T19" fmla="*/ 16 h 17"/>
                <a:gd name="T20" fmla="*/ 55 w 60"/>
                <a:gd name="T21" fmla="*/ 13 h 17"/>
                <a:gd name="T22" fmla="*/ 50 w 60"/>
                <a:gd name="T23" fmla="*/ 10 h 17"/>
                <a:gd name="T24" fmla="*/ 42 w 60"/>
                <a:gd name="T25" fmla="*/ 6 h 17"/>
                <a:gd name="T26" fmla="*/ 33 w 60"/>
                <a:gd name="T27" fmla="*/ 4 h 17"/>
                <a:gd name="T28" fmla="*/ 24 w 60"/>
                <a:gd name="T29" fmla="*/ 4 h 17"/>
                <a:gd name="T30" fmla="*/ 14 w 60"/>
                <a:gd name="T31" fmla="*/ 9 h 17"/>
                <a:gd name="T32" fmla="*/ 4 w 60"/>
                <a:gd name="T33" fmla="*/ 16 h 17"/>
                <a:gd name="T34" fmla="*/ 0 w 60"/>
                <a:gd name="T35" fmla="*/ 1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7"/>
                <a:gd name="T56" fmla="*/ 60 w 6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7">
                  <a:moveTo>
                    <a:pt x="0" y="15"/>
                  </a:moveTo>
                  <a:lnTo>
                    <a:pt x="1" y="14"/>
                  </a:lnTo>
                  <a:lnTo>
                    <a:pt x="5" y="11"/>
                  </a:lnTo>
                  <a:lnTo>
                    <a:pt x="11" y="6"/>
                  </a:lnTo>
                  <a:lnTo>
                    <a:pt x="19" y="2"/>
                  </a:lnTo>
                  <a:lnTo>
                    <a:pt x="28" y="0"/>
                  </a:lnTo>
                  <a:lnTo>
                    <a:pt x="38" y="1"/>
                  </a:lnTo>
                  <a:lnTo>
                    <a:pt x="49" y="6"/>
                  </a:lnTo>
                  <a:lnTo>
                    <a:pt x="60" y="17"/>
                  </a:lnTo>
                  <a:lnTo>
                    <a:pt x="59" y="16"/>
                  </a:lnTo>
                  <a:lnTo>
                    <a:pt x="55" y="13"/>
                  </a:lnTo>
                  <a:lnTo>
                    <a:pt x="50" y="10"/>
                  </a:lnTo>
                  <a:lnTo>
                    <a:pt x="42" y="6"/>
                  </a:lnTo>
                  <a:lnTo>
                    <a:pt x="33" y="4"/>
                  </a:lnTo>
                  <a:lnTo>
                    <a:pt x="24" y="4"/>
                  </a:lnTo>
                  <a:lnTo>
                    <a:pt x="14" y="9"/>
                  </a:lnTo>
                  <a:lnTo>
                    <a:pt x="4" y="16"/>
                  </a:lnTo>
                  <a:lnTo>
                    <a:pt x="0" y="15"/>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3" name="Freeform 234">
              <a:extLst>
                <a:ext uri="{FF2B5EF4-FFF2-40B4-BE49-F238E27FC236}">
                  <a16:creationId xmlns:a16="http://schemas.microsoft.com/office/drawing/2014/main" id="{E7DBFD38-F5B5-EB18-BC25-87D0528B6268}"/>
                </a:ext>
              </a:extLst>
            </p:cNvPr>
            <p:cNvSpPr>
              <a:spLocks/>
            </p:cNvSpPr>
            <p:nvPr/>
          </p:nvSpPr>
          <p:spPr bwMode="auto">
            <a:xfrm>
              <a:off x="2267" y="1247"/>
              <a:ext cx="58" cy="17"/>
            </a:xfrm>
            <a:custGeom>
              <a:avLst/>
              <a:gdLst>
                <a:gd name="T0" fmla="*/ 16 w 58"/>
                <a:gd name="T1" fmla="*/ 16 h 17"/>
                <a:gd name="T2" fmla="*/ 22 w 58"/>
                <a:gd name="T3" fmla="*/ 17 h 17"/>
                <a:gd name="T4" fmla="*/ 28 w 58"/>
                <a:gd name="T5" fmla="*/ 17 h 17"/>
                <a:gd name="T6" fmla="*/ 34 w 58"/>
                <a:gd name="T7" fmla="*/ 16 h 17"/>
                <a:gd name="T8" fmla="*/ 38 w 58"/>
                <a:gd name="T9" fmla="*/ 14 h 17"/>
                <a:gd name="T10" fmla="*/ 43 w 58"/>
                <a:gd name="T11" fmla="*/ 13 h 17"/>
                <a:gd name="T12" fmla="*/ 47 w 58"/>
                <a:gd name="T13" fmla="*/ 12 h 17"/>
                <a:gd name="T14" fmla="*/ 53 w 58"/>
                <a:gd name="T15" fmla="*/ 10 h 17"/>
                <a:gd name="T16" fmla="*/ 58 w 58"/>
                <a:gd name="T17" fmla="*/ 8 h 17"/>
                <a:gd name="T18" fmla="*/ 56 w 58"/>
                <a:gd name="T19" fmla="*/ 7 h 17"/>
                <a:gd name="T20" fmla="*/ 51 w 58"/>
                <a:gd name="T21" fmla="*/ 5 h 17"/>
                <a:gd name="T22" fmla="*/ 44 w 58"/>
                <a:gd name="T23" fmla="*/ 3 h 17"/>
                <a:gd name="T24" fmla="*/ 35 w 58"/>
                <a:gd name="T25" fmla="*/ 1 h 17"/>
                <a:gd name="T26" fmla="*/ 26 w 58"/>
                <a:gd name="T27" fmla="*/ 0 h 17"/>
                <a:gd name="T28" fmla="*/ 16 w 58"/>
                <a:gd name="T29" fmla="*/ 0 h 17"/>
                <a:gd name="T30" fmla="*/ 7 w 58"/>
                <a:gd name="T31" fmla="*/ 1 h 17"/>
                <a:gd name="T32" fmla="*/ 0 w 58"/>
                <a:gd name="T33" fmla="*/ 5 h 17"/>
                <a:gd name="T34" fmla="*/ 0 w 58"/>
                <a:gd name="T35" fmla="*/ 7 h 17"/>
                <a:gd name="T36" fmla="*/ 1 w 58"/>
                <a:gd name="T37" fmla="*/ 9 h 17"/>
                <a:gd name="T38" fmla="*/ 6 w 58"/>
                <a:gd name="T39" fmla="*/ 12 h 17"/>
                <a:gd name="T40" fmla="*/ 16 w 58"/>
                <a:gd name="T41" fmla="*/ 1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7"/>
                <a:gd name="T65" fmla="*/ 58 w 5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7">
                  <a:moveTo>
                    <a:pt x="16" y="16"/>
                  </a:moveTo>
                  <a:lnTo>
                    <a:pt x="22" y="17"/>
                  </a:lnTo>
                  <a:lnTo>
                    <a:pt x="28" y="17"/>
                  </a:lnTo>
                  <a:lnTo>
                    <a:pt x="34" y="16"/>
                  </a:lnTo>
                  <a:lnTo>
                    <a:pt x="38" y="14"/>
                  </a:lnTo>
                  <a:lnTo>
                    <a:pt x="43" y="13"/>
                  </a:lnTo>
                  <a:lnTo>
                    <a:pt x="47" y="12"/>
                  </a:lnTo>
                  <a:lnTo>
                    <a:pt x="53" y="10"/>
                  </a:lnTo>
                  <a:lnTo>
                    <a:pt x="58" y="8"/>
                  </a:lnTo>
                  <a:lnTo>
                    <a:pt x="56" y="7"/>
                  </a:lnTo>
                  <a:lnTo>
                    <a:pt x="51" y="5"/>
                  </a:lnTo>
                  <a:lnTo>
                    <a:pt x="44" y="3"/>
                  </a:lnTo>
                  <a:lnTo>
                    <a:pt x="35" y="1"/>
                  </a:lnTo>
                  <a:lnTo>
                    <a:pt x="26" y="0"/>
                  </a:lnTo>
                  <a:lnTo>
                    <a:pt x="16" y="0"/>
                  </a:lnTo>
                  <a:lnTo>
                    <a:pt x="7" y="1"/>
                  </a:lnTo>
                  <a:lnTo>
                    <a:pt x="0" y="5"/>
                  </a:lnTo>
                  <a:lnTo>
                    <a:pt x="0" y="7"/>
                  </a:lnTo>
                  <a:lnTo>
                    <a:pt x="1" y="9"/>
                  </a:lnTo>
                  <a:lnTo>
                    <a:pt x="6" y="12"/>
                  </a:ln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4" name="Freeform 235">
              <a:extLst>
                <a:ext uri="{FF2B5EF4-FFF2-40B4-BE49-F238E27FC236}">
                  <a16:creationId xmlns:a16="http://schemas.microsoft.com/office/drawing/2014/main" id="{B0989B7F-E134-56A6-091F-A43F62655ED4}"/>
                </a:ext>
              </a:extLst>
            </p:cNvPr>
            <p:cNvSpPr>
              <a:spLocks/>
            </p:cNvSpPr>
            <p:nvPr/>
          </p:nvSpPr>
          <p:spPr bwMode="auto">
            <a:xfrm>
              <a:off x="2297" y="1249"/>
              <a:ext cx="15" cy="12"/>
            </a:xfrm>
            <a:custGeom>
              <a:avLst/>
              <a:gdLst>
                <a:gd name="T0" fmla="*/ 0 w 15"/>
                <a:gd name="T1" fmla="*/ 6 h 12"/>
                <a:gd name="T2" fmla="*/ 1 w 15"/>
                <a:gd name="T3" fmla="*/ 9 h 12"/>
                <a:gd name="T4" fmla="*/ 2 w 15"/>
                <a:gd name="T5" fmla="*/ 10 h 12"/>
                <a:gd name="T6" fmla="*/ 6 w 15"/>
                <a:gd name="T7" fmla="*/ 12 h 12"/>
                <a:gd name="T8" fmla="*/ 8 w 15"/>
                <a:gd name="T9" fmla="*/ 12 h 12"/>
                <a:gd name="T10" fmla="*/ 11 w 15"/>
                <a:gd name="T11" fmla="*/ 11 h 12"/>
                <a:gd name="T12" fmla="*/ 14 w 15"/>
                <a:gd name="T13" fmla="*/ 9 h 12"/>
                <a:gd name="T14" fmla="*/ 15 w 15"/>
                <a:gd name="T15" fmla="*/ 7 h 12"/>
                <a:gd name="T16" fmla="*/ 15 w 15"/>
                <a:gd name="T17" fmla="*/ 3 h 12"/>
                <a:gd name="T18" fmla="*/ 14 w 15"/>
                <a:gd name="T19" fmla="*/ 2 h 12"/>
                <a:gd name="T20" fmla="*/ 13 w 15"/>
                <a:gd name="T21" fmla="*/ 1 h 12"/>
                <a:gd name="T22" fmla="*/ 9 w 15"/>
                <a:gd name="T23" fmla="*/ 0 h 12"/>
                <a:gd name="T24" fmla="*/ 6 w 15"/>
                <a:gd name="T25" fmla="*/ 0 h 12"/>
                <a:gd name="T26" fmla="*/ 4 w 15"/>
                <a:gd name="T27" fmla="*/ 1 h 12"/>
                <a:gd name="T28" fmla="*/ 1 w 15"/>
                <a:gd name="T29" fmla="*/ 1 h 12"/>
                <a:gd name="T30" fmla="*/ 0 w 15"/>
                <a:gd name="T31" fmla="*/ 3 h 12"/>
                <a:gd name="T32" fmla="*/ 0 w 15"/>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2"/>
                <a:gd name="T53" fmla="*/ 15 w 1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2">
                  <a:moveTo>
                    <a:pt x="0" y="6"/>
                  </a:moveTo>
                  <a:lnTo>
                    <a:pt x="1" y="9"/>
                  </a:lnTo>
                  <a:lnTo>
                    <a:pt x="2" y="10"/>
                  </a:lnTo>
                  <a:lnTo>
                    <a:pt x="6" y="12"/>
                  </a:lnTo>
                  <a:lnTo>
                    <a:pt x="8" y="12"/>
                  </a:lnTo>
                  <a:lnTo>
                    <a:pt x="11" y="11"/>
                  </a:lnTo>
                  <a:lnTo>
                    <a:pt x="14" y="9"/>
                  </a:lnTo>
                  <a:lnTo>
                    <a:pt x="15" y="7"/>
                  </a:lnTo>
                  <a:lnTo>
                    <a:pt x="15" y="3"/>
                  </a:lnTo>
                  <a:lnTo>
                    <a:pt x="14" y="2"/>
                  </a:lnTo>
                  <a:lnTo>
                    <a:pt x="13" y="1"/>
                  </a:lnTo>
                  <a:lnTo>
                    <a:pt x="9" y="0"/>
                  </a:lnTo>
                  <a:lnTo>
                    <a:pt x="6" y="0"/>
                  </a:lnTo>
                  <a:lnTo>
                    <a:pt x="4" y="1"/>
                  </a:lnTo>
                  <a:lnTo>
                    <a:pt x="1" y="1"/>
                  </a:lnTo>
                  <a:lnTo>
                    <a:pt x="0" y="3"/>
                  </a:lnTo>
                  <a:lnTo>
                    <a:pt x="0" y="6"/>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5" name="Freeform 236">
              <a:extLst>
                <a:ext uri="{FF2B5EF4-FFF2-40B4-BE49-F238E27FC236}">
                  <a16:creationId xmlns:a16="http://schemas.microsoft.com/office/drawing/2014/main" id="{2763874A-3F9F-CC8B-B166-F5F8F881A434}"/>
                </a:ext>
              </a:extLst>
            </p:cNvPr>
            <p:cNvSpPr>
              <a:spLocks/>
            </p:cNvSpPr>
            <p:nvPr/>
          </p:nvSpPr>
          <p:spPr bwMode="auto">
            <a:xfrm>
              <a:off x="2306" y="1251"/>
              <a:ext cx="4" cy="4"/>
            </a:xfrm>
            <a:custGeom>
              <a:avLst/>
              <a:gdLst>
                <a:gd name="T0" fmla="*/ 4 w 4"/>
                <a:gd name="T1" fmla="*/ 3 h 4"/>
                <a:gd name="T2" fmla="*/ 4 w 4"/>
                <a:gd name="T3" fmla="*/ 3 h 4"/>
                <a:gd name="T4" fmla="*/ 4 w 4"/>
                <a:gd name="T5" fmla="*/ 3 h 4"/>
                <a:gd name="T6" fmla="*/ 4 w 4"/>
                <a:gd name="T7" fmla="*/ 4 h 4"/>
                <a:gd name="T8" fmla="*/ 2 w 4"/>
                <a:gd name="T9" fmla="*/ 4 h 4"/>
                <a:gd name="T10" fmla="*/ 1 w 4"/>
                <a:gd name="T11" fmla="*/ 4 h 4"/>
                <a:gd name="T12" fmla="*/ 1 w 4"/>
                <a:gd name="T13" fmla="*/ 4 h 4"/>
                <a:gd name="T14" fmla="*/ 0 w 4"/>
                <a:gd name="T15" fmla="*/ 4 h 4"/>
                <a:gd name="T16" fmla="*/ 0 w 4"/>
                <a:gd name="T17" fmla="*/ 3 h 4"/>
                <a:gd name="T18" fmla="*/ 0 w 4"/>
                <a:gd name="T19" fmla="*/ 1 h 4"/>
                <a:gd name="T20" fmla="*/ 0 w 4"/>
                <a:gd name="T21" fmla="*/ 1 h 4"/>
                <a:gd name="T22" fmla="*/ 0 w 4"/>
                <a:gd name="T23" fmla="*/ 1 h 4"/>
                <a:gd name="T24" fmla="*/ 1 w 4"/>
                <a:gd name="T25" fmla="*/ 0 h 4"/>
                <a:gd name="T26" fmla="*/ 2 w 4"/>
                <a:gd name="T27" fmla="*/ 0 h 4"/>
                <a:gd name="T28" fmla="*/ 2 w 4"/>
                <a:gd name="T29" fmla="*/ 1 h 4"/>
                <a:gd name="T30" fmla="*/ 4 w 4"/>
                <a:gd name="T31" fmla="*/ 1 h 4"/>
                <a:gd name="T32" fmla="*/ 4 w 4"/>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4" y="3"/>
                  </a:moveTo>
                  <a:lnTo>
                    <a:pt x="4" y="3"/>
                  </a:lnTo>
                  <a:lnTo>
                    <a:pt x="4" y="4"/>
                  </a:lnTo>
                  <a:lnTo>
                    <a:pt x="2" y="4"/>
                  </a:lnTo>
                  <a:lnTo>
                    <a:pt x="1" y="4"/>
                  </a:lnTo>
                  <a:lnTo>
                    <a:pt x="0" y="4"/>
                  </a:lnTo>
                  <a:lnTo>
                    <a:pt x="0" y="3"/>
                  </a:lnTo>
                  <a:lnTo>
                    <a:pt x="0" y="1"/>
                  </a:lnTo>
                  <a:lnTo>
                    <a:pt x="1" y="0"/>
                  </a:lnTo>
                  <a:lnTo>
                    <a:pt x="2" y="0"/>
                  </a:lnTo>
                  <a:lnTo>
                    <a:pt x="2" y="1"/>
                  </a:lnTo>
                  <a:lnTo>
                    <a:pt x="4" y="1"/>
                  </a:lnTo>
                  <a:lnTo>
                    <a:pt x="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6" name="Freeform 237">
              <a:extLst>
                <a:ext uri="{FF2B5EF4-FFF2-40B4-BE49-F238E27FC236}">
                  <a16:creationId xmlns:a16="http://schemas.microsoft.com/office/drawing/2014/main" id="{E2FB57C1-6036-F87C-2D7A-719766280A7D}"/>
                </a:ext>
              </a:extLst>
            </p:cNvPr>
            <p:cNvSpPr>
              <a:spLocks/>
            </p:cNvSpPr>
            <p:nvPr/>
          </p:nvSpPr>
          <p:spPr bwMode="auto">
            <a:xfrm>
              <a:off x="2256" y="1160"/>
              <a:ext cx="57" cy="183"/>
            </a:xfrm>
            <a:custGeom>
              <a:avLst/>
              <a:gdLst>
                <a:gd name="T0" fmla="*/ 7 w 57"/>
                <a:gd name="T1" fmla="*/ 29 h 183"/>
                <a:gd name="T2" fmla="*/ 9 w 57"/>
                <a:gd name="T3" fmla="*/ 22 h 183"/>
                <a:gd name="T4" fmla="*/ 11 w 57"/>
                <a:gd name="T5" fmla="*/ 17 h 183"/>
                <a:gd name="T6" fmla="*/ 16 w 57"/>
                <a:gd name="T7" fmla="*/ 11 h 183"/>
                <a:gd name="T8" fmla="*/ 20 w 57"/>
                <a:gd name="T9" fmla="*/ 7 h 183"/>
                <a:gd name="T10" fmla="*/ 27 w 57"/>
                <a:gd name="T11" fmla="*/ 3 h 183"/>
                <a:gd name="T12" fmla="*/ 35 w 57"/>
                <a:gd name="T13" fmla="*/ 1 h 183"/>
                <a:gd name="T14" fmla="*/ 45 w 57"/>
                <a:gd name="T15" fmla="*/ 0 h 183"/>
                <a:gd name="T16" fmla="*/ 57 w 57"/>
                <a:gd name="T17" fmla="*/ 0 h 183"/>
                <a:gd name="T18" fmla="*/ 52 w 57"/>
                <a:gd name="T19" fmla="*/ 12 h 183"/>
                <a:gd name="T20" fmla="*/ 43 w 57"/>
                <a:gd name="T21" fmla="*/ 43 h 183"/>
                <a:gd name="T22" fmla="*/ 35 w 57"/>
                <a:gd name="T23" fmla="*/ 84 h 183"/>
                <a:gd name="T24" fmla="*/ 29 w 57"/>
                <a:gd name="T25" fmla="*/ 121 h 183"/>
                <a:gd name="T26" fmla="*/ 31 w 57"/>
                <a:gd name="T27" fmla="*/ 149 h 183"/>
                <a:gd name="T28" fmla="*/ 38 w 57"/>
                <a:gd name="T29" fmla="*/ 168 h 183"/>
                <a:gd name="T30" fmla="*/ 43 w 57"/>
                <a:gd name="T31" fmla="*/ 180 h 183"/>
                <a:gd name="T32" fmla="*/ 47 w 57"/>
                <a:gd name="T33" fmla="*/ 183 h 183"/>
                <a:gd name="T34" fmla="*/ 27 w 57"/>
                <a:gd name="T35" fmla="*/ 181 h 183"/>
                <a:gd name="T36" fmla="*/ 25 w 57"/>
                <a:gd name="T37" fmla="*/ 178 h 183"/>
                <a:gd name="T38" fmla="*/ 20 w 57"/>
                <a:gd name="T39" fmla="*/ 171 h 183"/>
                <a:gd name="T40" fmla="*/ 14 w 57"/>
                <a:gd name="T41" fmla="*/ 158 h 183"/>
                <a:gd name="T42" fmla="*/ 9 w 57"/>
                <a:gd name="T43" fmla="*/ 142 h 183"/>
                <a:gd name="T44" fmla="*/ 3 w 57"/>
                <a:gd name="T45" fmla="*/ 120 h 183"/>
                <a:gd name="T46" fmla="*/ 0 w 57"/>
                <a:gd name="T47" fmla="*/ 94 h 183"/>
                <a:gd name="T48" fmla="*/ 1 w 57"/>
                <a:gd name="T49" fmla="*/ 63 h 183"/>
                <a:gd name="T50" fmla="*/ 7 w 57"/>
                <a:gd name="T51" fmla="*/ 29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183"/>
                <a:gd name="T80" fmla="*/ 57 w 57"/>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183">
                  <a:moveTo>
                    <a:pt x="7" y="29"/>
                  </a:moveTo>
                  <a:lnTo>
                    <a:pt x="9" y="22"/>
                  </a:lnTo>
                  <a:lnTo>
                    <a:pt x="11" y="17"/>
                  </a:lnTo>
                  <a:lnTo>
                    <a:pt x="16" y="11"/>
                  </a:lnTo>
                  <a:lnTo>
                    <a:pt x="20" y="7"/>
                  </a:lnTo>
                  <a:lnTo>
                    <a:pt x="27" y="3"/>
                  </a:lnTo>
                  <a:lnTo>
                    <a:pt x="35" y="1"/>
                  </a:lnTo>
                  <a:lnTo>
                    <a:pt x="45" y="0"/>
                  </a:lnTo>
                  <a:lnTo>
                    <a:pt x="57" y="0"/>
                  </a:lnTo>
                  <a:lnTo>
                    <a:pt x="52" y="12"/>
                  </a:lnTo>
                  <a:lnTo>
                    <a:pt x="43" y="43"/>
                  </a:lnTo>
                  <a:lnTo>
                    <a:pt x="35" y="84"/>
                  </a:lnTo>
                  <a:lnTo>
                    <a:pt x="29" y="121"/>
                  </a:lnTo>
                  <a:lnTo>
                    <a:pt x="31" y="149"/>
                  </a:lnTo>
                  <a:lnTo>
                    <a:pt x="38" y="168"/>
                  </a:lnTo>
                  <a:lnTo>
                    <a:pt x="43" y="180"/>
                  </a:lnTo>
                  <a:lnTo>
                    <a:pt x="47" y="183"/>
                  </a:lnTo>
                  <a:lnTo>
                    <a:pt x="27" y="181"/>
                  </a:lnTo>
                  <a:lnTo>
                    <a:pt x="25" y="178"/>
                  </a:lnTo>
                  <a:lnTo>
                    <a:pt x="20" y="171"/>
                  </a:lnTo>
                  <a:lnTo>
                    <a:pt x="14" y="158"/>
                  </a:lnTo>
                  <a:lnTo>
                    <a:pt x="9" y="142"/>
                  </a:lnTo>
                  <a:lnTo>
                    <a:pt x="3" y="120"/>
                  </a:lnTo>
                  <a:lnTo>
                    <a:pt x="0" y="94"/>
                  </a:lnTo>
                  <a:lnTo>
                    <a:pt x="1" y="63"/>
                  </a:lnTo>
                  <a:lnTo>
                    <a:pt x="7" y="29"/>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7" name="Freeform 238">
              <a:extLst>
                <a:ext uri="{FF2B5EF4-FFF2-40B4-BE49-F238E27FC236}">
                  <a16:creationId xmlns:a16="http://schemas.microsoft.com/office/drawing/2014/main" id="{1755161B-3AEF-FC6A-1ADD-8A973396B95B}"/>
                </a:ext>
              </a:extLst>
            </p:cNvPr>
            <p:cNvSpPr>
              <a:spLocks/>
            </p:cNvSpPr>
            <p:nvPr/>
          </p:nvSpPr>
          <p:spPr bwMode="auto">
            <a:xfrm>
              <a:off x="2239" y="1139"/>
              <a:ext cx="49" cy="197"/>
            </a:xfrm>
            <a:custGeom>
              <a:avLst/>
              <a:gdLst>
                <a:gd name="T0" fmla="*/ 47 w 49"/>
                <a:gd name="T1" fmla="*/ 0 h 197"/>
                <a:gd name="T2" fmla="*/ 47 w 49"/>
                <a:gd name="T3" fmla="*/ 0 h 197"/>
                <a:gd name="T4" fmla="*/ 48 w 49"/>
                <a:gd name="T5" fmla="*/ 0 h 197"/>
                <a:gd name="T6" fmla="*/ 48 w 49"/>
                <a:gd name="T7" fmla="*/ 0 h 197"/>
                <a:gd name="T8" fmla="*/ 49 w 49"/>
                <a:gd name="T9" fmla="*/ 0 h 197"/>
                <a:gd name="T10" fmla="*/ 49 w 49"/>
                <a:gd name="T11" fmla="*/ 1 h 197"/>
                <a:gd name="T12" fmla="*/ 49 w 49"/>
                <a:gd name="T13" fmla="*/ 1 h 197"/>
                <a:gd name="T14" fmla="*/ 49 w 49"/>
                <a:gd name="T15" fmla="*/ 2 h 197"/>
                <a:gd name="T16" fmla="*/ 48 w 49"/>
                <a:gd name="T17" fmla="*/ 2 h 197"/>
                <a:gd name="T18" fmla="*/ 27 w 49"/>
                <a:gd name="T19" fmla="*/ 24 h 197"/>
                <a:gd name="T20" fmla="*/ 12 w 49"/>
                <a:gd name="T21" fmla="*/ 51 h 197"/>
                <a:gd name="T22" fmla="*/ 6 w 49"/>
                <a:gd name="T23" fmla="*/ 81 h 197"/>
                <a:gd name="T24" fmla="*/ 2 w 49"/>
                <a:gd name="T25" fmla="*/ 111 h 197"/>
                <a:gd name="T26" fmla="*/ 4 w 49"/>
                <a:gd name="T27" fmla="*/ 140 h 197"/>
                <a:gd name="T28" fmla="*/ 7 w 49"/>
                <a:gd name="T29" fmla="*/ 166 h 197"/>
                <a:gd name="T30" fmla="*/ 10 w 49"/>
                <a:gd name="T31" fmla="*/ 185 h 197"/>
                <a:gd name="T32" fmla="*/ 14 w 49"/>
                <a:gd name="T33" fmla="*/ 197 h 197"/>
                <a:gd name="T34" fmla="*/ 12 w 49"/>
                <a:gd name="T35" fmla="*/ 197 h 197"/>
                <a:gd name="T36" fmla="*/ 12 w 49"/>
                <a:gd name="T37" fmla="*/ 197 h 197"/>
                <a:gd name="T38" fmla="*/ 11 w 49"/>
                <a:gd name="T39" fmla="*/ 197 h 197"/>
                <a:gd name="T40" fmla="*/ 10 w 49"/>
                <a:gd name="T41" fmla="*/ 197 h 197"/>
                <a:gd name="T42" fmla="*/ 7 w 49"/>
                <a:gd name="T43" fmla="*/ 184 h 197"/>
                <a:gd name="T44" fmla="*/ 4 w 49"/>
                <a:gd name="T45" fmla="*/ 164 h 197"/>
                <a:gd name="T46" fmla="*/ 1 w 49"/>
                <a:gd name="T47" fmla="*/ 138 h 197"/>
                <a:gd name="T48" fmla="*/ 0 w 49"/>
                <a:gd name="T49" fmla="*/ 109 h 197"/>
                <a:gd name="T50" fmla="*/ 4 w 49"/>
                <a:gd name="T51" fmla="*/ 79 h 197"/>
                <a:gd name="T52" fmla="*/ 11 w 49"/>
                <a:gd name="T53" fmla="*/ 49 h 197"/>
                <a:gd name="T54" fmla="*/ 25 w 49"/>
                <a:gd name="T55" fmla="*/ 22 h 197"/>
                <a:gd name="T56" fmla="*/ 47 w 49"/>
                <a:gd name="T57" fmla="*/ 0 h 1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97"/>
                <a:gd name="T89" fmla="*/ 49 w 49"/>
                <a:gd name="T90" fmla="*/ 197 h 1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97">
                  <a:moveTo>
                    <a:pt x="47" y="0"/>
                  </a:moveTo>
                  <a:lnTo>
                    <a:pt x="47" y="0"/>
                  </a:lnTo>
                  <a:lnTo>
                    <a:pt x="48" y="0"/>
                  </a:lnTo>
                  <a:lnTo>
                    <a:pt x="49" y="0"/>
                  </a:lnTo>
                  <a:lnTo>
                    <a:pt x="49" y="1"/>
                  </a:lnTo>
                  <a:lnTo>
                    <a:pt x="49" y="2"/>
                  </a:lnTo>
                  <a:lnTo>
                    <a:pt x="48" y="2"/>
                  </a:lnTo>
                  <a:lnTo>
                    <a:pt x="27" y="24"/>
                  </a:lnTo>
                  <a:lnTo>
                    <a:pt x="12" y="51"/>
                  </a:lnTo>
                  <a:lnTo>
                    <a:pt x="6" y="81"/>
                  </a:lnTo>
                  <a:lnTo>
                    <a:pt x="2" y="111"/>
                  </a:lnTo>
                  <a:lnTo>
                    <a:pt x="4" y="140"/>
                  </a:lnTo>
                  <a:lnTo>
                    <a:pt x="7" y="166"/>
                  </a:lnTo>
                  <a:lnTo>
                    <a:pt x="10" y="185"/>
                  </a:lnTo>
                  <a:lnTo>
                    <a:pt x="14" y="197"/>
                  </a:lnTo>
                  <a:lnTo>
                    <a:pt x="12" y="197"/>
                  </a:lnTo>
                  <a:lnTo>
                    <a:pt x="11" y="197"/>
                  </a:lnTo>
                  <a:lnTo>
                    <a:pt x="10" y="197"/>
                  </a:lnTo>
                  <a:lnTo>
                    <a:pt x="7" y="184"/>
                  </a:lnTo>
                  <a:lnTo>
                    <a:pt x="4" y="164"/>
                  </a:lnTo>
                  <a:lnTo>
                    <a:pt x="1" y="138"/>
                  </a:lnTo>
                  <a:lnTo>
                    <a:pt x="0" y="109"/>
                  </a:lnTo>
                  <a:lnTo>
                    <a:pt x="4" y="79"/>
                  </a:lnTo>
                  <a:lnTo>
                    <a:pt x="11" y="49"/>
                  </a:lnTo>
                  <a:lnTo>
                    <a:pt x="25" y="22"/>
                  </a:lnTo>
                  <a:lnTo>
                    <a:pt x="47"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8" name="Freeform 239">
              <a:extLst>
                <a:ext uri="{FF2B5EF4-FFF2-40B4-BE49-F238E27FC236}">
                  <a16:creationId xmlns:a16="http://schemas.microsoft.com/office/drawing/2014/main" id="{7FDF656E-08A5-C569-F308-C3B3831E5224}"/>
                </a:ext>
              </a:extLst>
            </p:cNvPr>
            <p:cNvSpPr>
              <a:spLocks/>
            </p:cNvSpPr>
            <p:nvPr/>
          </p:nvSpPr>
          <p:spPr bwMode="auto">
            <a:xfrm>
              <a:off x="2255" y="1142"/>
              <a:ext cx="37" cy="198"/>
            </a:xfrm>
            <a:custGeom>
              <a:avLst/>
              <a:gdLst>
                <a:gd name="T0" fmla="*/ 33 w 37"/>
                <a:gd name="T1" fmla="*/ 0 h 198"/>
                <a:gd name="T2" fmla="*/ 34 w 37"/>
                <a:gd name="T3" fmla="*/ 0 h 198"/>
                <a:gd name="T4" fmla="*/ 34 w 37"/>
                <a:gd name="T5" fmla="*/ 0 h 198"/>
                <a:gd name="T6" fmla="*/ 36 w 37"/>
                <a:gd name="T7" fmla="*/ 0 h 198"/>
                <a:gd name="T8" fmla="*/ 36 w 37"/>
                <a:gd name="T9" fmla="*/ 1 h 198"/>
                <a:gd name="T10" fmla="*/ 37 w 37"/>
                <a:gd name="T11" fmla="*/ 1 h 198"/>
                <a:gd name="T12" fmla="*/ 37 w 37"/>
                <a:gd name="T13" fmla="*/ 1 h 198"/>
                <a:gd name="T14" fmla="*/ 37 w 37"/>
                <a:gd name="T15" fmla="*/ 2 h 198"/>
                <a:gd name="T16" fmla="*/ 36 w 37"/>
                <a:gd name="T17" fmla="*/ 2 h 198"/>
                <a:gd name="T18" fmla="*/ 18 w 37"/>
                <a:gd name="T19" fmla="*/ 26 h 198"/>
                <a:gd name="T20" fmla="*/ 7 w 37"/>
                <a:gd name="T21" fmla="*/ 54 h 198"/>
                <a:gd name="T22" fmla="*/ 3 w 37"/>
                <a:gd name="T23" fmla="*/ 83 h 198"/>
                <a:gd name="T24" fmla="*/ 3 w 37"/>
                <a:gd name="T25" fmla="*/ 112 h 198"/>
                <a:gd name="T26" fmla="*/ 8 w 37"/>
                <a:gd name="T27" fmla="*/ 139 h 198"/>
                <a:gd name="T28" fmla="*/ 13 w 37"/>
                <a:gd name="T29" fmla="*/ 164 h 198"/>
                <a:gd name="T30" fmla="*/ 19 w 37"/>
                <a:gd name="T31" fmla="*/ 184 h 198"/>
                <a:gd name="T32" fmla="*/ 23 w 37"/>
                <a:gd name="T33" fmla="*/ 198 h 198"/>
                <a:gd name="T34" fmla="*/ 23 w 37"/>
                <a:gd name="T35" fmla="*/ 198 h 198"/>
                <a:gd name="T36" fmla="*/ 22 w 37"/>
                <a:gd name="T37" fmla="*/ 198 h 198"/>
                <a:gd name="T38" fmla="*/ 22 w 37"/>
                <a:gd name="T39" fmla="*/ 198 h 198"/>
                <a:gd name="T40" fmla="*/ 21 w 37"/>
                <a:gd name="T41" fmla="*/ 198 h 198"/>
                <a:gd name="T42" fmla="*/ 15 w 37"/>
                <a:gd name="T43" fmla="*/ 183 h 198"/>
                <a:gd name="T44" fmla="*/ 10 w 37"/>
                <a:gd name="T45" fmla="*/ 163 h 198"/>
                <a:gd name="T46" fmla="*/ 4 w 37"/>
                <a:gd name="T47" fmla="*/ 138 h 198"/>
                <a:gd name="T48" fmla="*/ 1 w 37"/>
                <a:gd name="T49" fmla="*/ 110 h 198"/>
                <a:gd name="T50" fmla="*/ 0 w 37"/>
                <a:gd name="T51" fmla="*/ 80 h 198"/>
                <a:gd name="T52" fmla="*/ 4 w 37"/>
                <a:gd name="T53" fmla="*/ 51 h 198"/>
                <a:gd name="T54" fmla="*/ 15 w 37"/>
                <a:gd name="T55" fmla="*/ 25 h 198"/>
                <a:gd name="T56" fmla="*/ 33 w 37"/>
                <a:gd name="T57" fmla="*/ 0 h 1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98"/>
                <a:gd name="T89" fmla="*/ 37 w 37"/>
                <a:gd name="T90" fmla="*/ 198 h 1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98">
                  <a:moveTo>
                    <a:pt x="33" y="0"/>
                  </a:moveTo>
                  <a:lnTo>
                    <a:pt x="34" y="0"/>
                  </a:lnTo>
                  <a:lnTo>
                    <a:pt x="36" y="0"/>
                  </a:lnTo>
                  <a:lnTo>
                    <a:pt x="36" y="1"/>
                  </a:lnTo>
                  <a:lnTo>
                    <a:pt x="37" y="1"/>
                  </a:lnTo>
                  <a:lnTo>
                    <a:pt x="37" y="2"/>
                  </a:lnTo>
                  <a:lnTo>
                    <a:pt x="36" y="2"/>
                  </a:lnTo>
                  <a:lnTo>
                    <a:pt x="18" y="26"/>
                  </a:lnTo>
                  <a:lnTo>
                    <a:pt x="7" y="54"/>
                  </a:lnTo>
                  <a:lnTo>
                    <a:pt x="3" y="83"/>
                  </a:lnTo>
                  <a:lnTo>
                    <a:pt x="3" y="112"/>
                  </a:lnTo>
                  <a:lnTo>
                    <a:pt x="8" y="139"/>
                  </a:lnTo>
                  <a:lnTo>
                    <a:pt x="13" y="164"/>
                  </a:lnTo>
                  <a:lnTo>
                    <a:pt x="19" y="184"/>
                  </a:lnTo>
                  <a:lnTo>
                    <a:pt x="23" y="198"/>
                  </a:lnTo>
                  <a:lnTo>
                    <a:pt x="22" y="198"/>
                  </a:lnTo>
                  <a:lnTo>
                    <a:pt x="21" y="198"/>
                  </a:lnTo>
                  <a:lnTo>
                    <a:pt x="15" y="183"/>
                  </a:lnTo>
                  <a:lnTo>
                    <a:pt x="10" y="163"/>
                  </a:lnTo>
                  <a:lnTo>
                    <a:pt x="4" y="138"/>
                  </a:lnTo>
                  <a:lnTo>
                    <a:pt x="1" y="110"/>
                  </a:lnTo>
                  <a:lnTo>
                    <a:pt x="0" y="80"/>
                  </a:lnTo>
                  <a:lnTo>
                    <a:pt x="4" y="51"/>
                  </a:lnTo>
                  <a:lnTo>
                    <a:pt x="15" y="25"/>
                  </a:lnTo>
                  <a:lnTo>
                    <a:pt x="33"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39" name="Freeform 240">
              <a:extLst>
                <a:ext uri="{FF2B5EF4-FFF2-40B4-BE49-F238E27FC236}">
                  <a16:creationId xmlns:a16="http://schemas.microsoft.com/office/drawing/2014/main" id="{2750E7CB-CC34-8A49-1575-A7E072D1654D}"/>
                </a:ext>
              </a:extLst>
            </p:cNvPr>
            <p:cNvSpPr>
              <a:spLocks/>
            </p:cNvSpPr>
            <p:nvPr/>
          </p:nvSpPr>
          <p:spPr bwMode="auto">
            <a:xfrm>
              <a:off x="2264" y="1150"/>
              <a:ext cx="35" cy="191"/>
            </a:xfrm>
            <a:custGeom>
              <a:avLst/>
              <a:gdLst>
                <a:gd name="T0" fmla="*/ 33 w 35"/>
                <a:gd name="T1" fmla="*/ 1 h 191"/>
                <a:gd name="T2" fmla="*/ 34 w 35"/>
                <a:gd name="T3" fmla="*/ 0 h 191"/>
                <a:gd name="T4" fmla="*/ 34 w 35"/>
                <a:gd name="T5" fmla="*/ 0 h 191"/>
                <a:gd name="T6" fmla="*/ 34 w 35"/>
                <a:gd name="T7" fmla="*/ 0 h 191"/>
                <a:gd name="T8" fmla="*/ 35 w 35"/>
                <a:gd name="T9" fmla="*/ 1 h 191"/>
                <a:gd name="T10" fmla="*/ 35 w 35"/>
                <a:gd name="T11" fmla="*/ 1 h 191"/>
                <a:gd name="T12" fmla="*/ 35 w 35"/>
                <a:gd name="T13" fmla="*/ 2 h 191"/>
                <a:gd name="T14" fmla="*/ 35 w 35"/>
                <a:gd name="T15" fmla="*/ 2 h 191"/>
                <a:gd name="T16" fmla="*/ 35 w 35"/>
                <a:gd name="T17" fmla="*/ 3 h 191"/>
                <a:gd name="T18" fmla="*/ 19 w 35"/>
                <a:gd name="T19" fmla="*/ 24 h 191"/>
                <a:gd name="T20" fmla="*/ 8 w 35"/>
                <a:gd name="T21" fmla="*/ 49 h 191"/>
                <a:gd name="T22" fmla="*/ 3 w 35"/>
                <a:gd name="T23" fmla="*/ 76 h 191"/>
                <a:gd name="T24" fmla="*/ 3 w 35"/>
                <a:gd name="T25" fmla="*/ 102 h 191"/>
                <a:gd name="T26" fmla="*/ 5 w 35"/>
                <a:gd name="T27" fmla="*/ 129 h 191"/>
                <a:gd name="T28" fmla="*/ 10 w 35"/>
                <a:gd name="T29" fmla="*/ 154 h 191"/>
                <a:gd name="T30" fmla="*/ 15 w 35"/>
                <a:gd name="T31" fmla="*/ 174 h 191"/>
                <a:gd name="T32" fmla="*/ 21 w 35"/>
                <a:gd name="T33" fmla="*/ 191 h 191"/>
                <a:gd name="T34" fmla="*/ 20 w 35"/>
                <a:gd name="T35" fmla="*/ 191 h 191"/>
                <a:gd name="T36" fmla="*/ 20 w 35"/>
                <a:gd name="T37" fmla="*/ 190 h 191"/>
                <a:gd name="T38" fmla="*/ 19 w 35"/>
                <a:gd name="T39" fmla="*/ 190 h 191"/>
                <a:gd name="T40" fmla="*/ 18 w 35"/>
                <a:gd name="T41" fmla="*/ 190 h 191"/>
                <a:gd name="T42" fmla="*/ 12 w 35"/>
                <a:gd name="T43" fmla="*/ 173 h 191"/>
                <a:gd name="T44" fmla="*/ 6 w 35"/>
                <a:gd name="T45" fmla="*/ 152 h 191"/>
                <a:gd name="T46" fmla="*/ 2 w 35"/>
                <a:gd name="T47" fmla="*/ 127 h 191"/>
                <a:gd name="T48" fmla="*/ 0 w 35"/>
                <a:gd name="T49" fmla="*/ 101 h 191"/>
                <a:gd name="T50" fmla="*/ 0 w 35"/>
                <a:gd name="T51" fmla="*/ 73 h 191"/>
                <a:gd name="T52" fmla="*/ 5 w 35"/>
                <a:gd name="T53" fmla="*/ 48 h 191"/>
                <a:gd name="T54" fmla="*/ 17 w 35"/>
                <a:gd name="T55" fmla="*/ 22 h 191"/>
                <a:gd name="T56" fmla="*/ 33 w 35"/>
                <a:gd name="T57" fmla="*/ 1 h 1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191"/>
                <a:gd name="T89" fmla="*/ 35 w 35"/>
                <a:gd name="T90" fmla="*/ 191 h 1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191">
                  <a:moveTo>
                    <a:pt x="33" y="1"/>
                  </a:moveTo>
                  <a:lnTo>
                    <a:pt x="34" y="0"/>
                  </a:lnTo>
                  <a:lnTo>
                    <a:pt x="35" y="1"/>
                  </a:lnTo>
                  <a:lnTo>
                    <a:pt x="35" y="2"/>
                  </a:lnTo>
                  <a:lnTo>
                    <a:pt x="35" y="3"/>
                  </a:lnTo>
                  <a:lnTo>
                    <a:pt x="19" y="24"/>
                  </a:lnTo>
                  <a:lnTo>
                    <a:pt x="8" y="49"/>
                  </a:lnTo>
                  <a:lnTo>
                    <a:pt x="3" y="76"/>
                  </a:lnTo>
                  <a:lnTo>
                    <a:pt x="3" y="102"/>
                  </a:lnTo>
                  <a:lnTo>
                    <a:pt x="5" y="129"/>
                  </a:lnTo>
                  <a:lnTo>
                    <a:pt x="10" y="154"/>
                  </a:lnTo>
                  <a:lnTo>
                    <a:pt x="15" y="174"/>
                  </a:lnTo>
                  <a:lnTo>
                    <a:pt x="21" y="191"/>
                  </a:lnTo>
                  <a:lnTo>
                    <a:pt x="20" y="191"/>
                  </a:lnTo>
                  <a:lnTo>
                    <a:pt x="20" y="190"/>
                  </a:lnTo>
                  <a:lnTo>
                    <a:pt x="19" y="190"/>
                  </a:lnTo>
                  <a:lnTo>
                    <a:pt x="18" y="190"/>
                  </a:lnTo>
                  <a:lnTo>
                    <a:pt x="12" y="173"/>
                  </a:lnTo>
                  <a:lnTo>
                    <a:pt x="6" y="152"/>
                  </a:lnTo>
                  <a:lnTo>
                    <a:pt x="2" y="127"/>
                  </a:lnTo>
                  <a:lnTo>
                    <a:pt x="0" y="101"/>
                  </a:lnTo>
                  <a:lnTo>
                    <a:pt x="0" y="73"/>
                  </a:lnTo>
                  <a:lnTo>
                    <a:pt x="5" y="48"/>
                  </a:lnTo>
                  <a:lnTo>
                    <a:pt x="17" y="22"/>
                  </a:lnTo>
                  <a:lnTo>
                    <a:pt x="33"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0" name="Freeform 241">
              <a:extLst>
                <a:ext uri="{FF2B5EF4-FFF2-40B4-BE49-F238E27FC236}">
                  <a16:creationId xmlns:a16="http://schemas.microsoft.com/office/drawing/2014/main" id="{71D82465-1851-D196-CF39-09AB8D92E3A2}"/>
                </a:ext>
              </a:extLst>
            </p:cNvPr>
            <p:cNvSpPr>
              <a:spLocks/>
            </p:cNvSpPr>
            <p:nvPr/>
          </p:nvSpPr>
          <p:spPr bwMode="auto">
            <a:xfrm>
              <a:off x="2284" y="1161"/>
              <a:ext cx="28" cy="182"/>
            </a:xfrm>
            <a:custGeom>
              <a:avLst/>
              <a:gdLst>
                <a:gd name="T0" fmla="*/ 26 w 28"/>
                <a:gd name="T1" fmla="*/ 0 h 182"/>
                <a:gd name="T2" fmla="*/ 26 w 28"/>
                <a:gd name="T3" fmla="*/ 0 h 182"/>
                <a:gd name="T4" fmla="*/ 27 w 28"/>
                <a:gd name="T5" fmla="*/ 0 h 182"/>
                <a:gd name="T6" fmla="*/ 27 w 28"/>
                <a:gd name="T7" fmla="*/ 0 h 182"/>
                <a:gd name="T8" fmla="*/ 27 w 28"/>
                <a:gd name="T9" fmla="*/ 0 h 182"/>
                <a:gd name="T10" fmla="*/ 28 w 28"/>
                <a:gd name="T11" fmla="*/ 0 h 182"/>
                <a:gd name="T12" fmla="*/ 28 w 28"/>
                <a:gd name="T13" fmla="*/ 0 h 182"/>
                <a:gd name="T14" fmla="*/ 28 w 28"/>
                <a:gd name="T15" fmla="*/ 1 h 182"/>
                <a:gd name="T16" fmla="*/ 28 w 28"/>
                <a:gd name="T17" fmla="*/ 1 h 182"/>
                <a:gd name="T18" fmla="*/ 15 w 28"/>
                <a:gd name="T19" fmla="*/ 41 h 182"/>
                <a:gd name="T20" fmla="*/ 8 w 28"/>
                <a:gd name="T21" fmla="*/ 76 h 182"/>
                <a:gd name="T22" fmla="*/ 3 w 28"/>
                <a:gd name="T23" fmla="*/ 106 h 182"/>
                <a:gd name="T24" fmla="*/ 3 w 28"/>
                <a:gd name="T25" fmla="*/ 129 h 182"/>
                <a:gd name="T26" fmla="*/ 5 w 28"/>
                <a:gd name="T27" fmla="*/ 148 h 182"/>
                <a:gd name="T28" fmla="*/ 9 w 28"/>
                <a:gd name="T29" fmla="*/ 164 h 182"/>
                <a:gd name="T30" fmla="*/ 13 w 28"/>
                <a:gd name="T31" fmla="*/ 175 h 182"/>
                <a:gd name="T32" fmla="*/ 18 w 28"/>
                <a:gd name="T33" fmla="*/ 182 h 182"/>
                <a:gd name="T34" fmla="*/ 17 w 28"/>
                <a:gd name="T35" fmla="*/ 182 h 182"/>
                <a:gd name="T36" fmla="*/ 17 w 28"/>
                <a:gd name="T37" fmla="*/ 182 h 182"/>
                <a:gd name="T38" fmla="*/ 15 w 28"/>
                <a:gd name="T39" fmla="*/ 182 h 182"/>
                <a:gd name="T40" fmla="*/ 14 w 28"/>
                <a:gd name="T41" fmla="*/ 181 h 182"/>
                <a:gd name="T42" fmla="*/ 10 w 28"/>
                <a:gd name="T43" fmla="*/ 173 h 182"/>
                <a:gd name="T44" fmla="*/ 5 w 28"/>
                <a:gd name="T45" fmla="*/ 162 h 182"/>
                <a:gd name="T46" fmla="*/ 2 w 28"/>
                <a:gd name="T47" fmla="*/ 146 h 182"/>
                <a:gd name="T48" fmla="*/ 0 w 28"/>
                <a:gd name="T49" fmla="*/ 127 h 182"/>
                <a:gd name="T50" fmla="*/ 1 w 28"/>
                <a:gd name="T51" fmla="*/ 103 h 182"/>
                <a:gd name="T52" fmla="*/ 4 w 28"/>
                <a:gd name="T53" fmla="*/ 74 h 182"/>
                <a:gd name="T54" fmla="*/ 13 w 28"/>
                <a:gd name="T55" fmla="*/ 40 h 182"/>
                <a:gd name="T56" fmla="*/ 26 w 28"/>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82"/>
                <a:gd name="T89" fmla="*/ 28 w 28"/>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82">
                  <a:moveTo>
                    <a:pt x="26" y="0"/>
                  </a:moveTo>
                  <a:lnTo>
                    <a:pt x="26" y="0"/>
                  </a:lnTo>
                  <a:lnTo>
                    <a:pt x="27" y="0"/>
                  </a:lnTo>
                  <a:lnTo>
                    <a:pt x="28" y="0"/>
                  </a:lnTo>
                  <a:lnTo>
                    <a:pt x="28" y="1"/>
                  </a:lnTo>
                  <a:lnTo>
                    <a:pt x="15" y="41"/>
                  </a:lnTo>
                  <a:lnTo>
                    <a:pt x="8" y="76"/>
                  </a:lnTo>
                  <a:lnTo>
                    <a:pt x="3" y="106"/>
                  </a:lnTo>
                  <a:lnTo>
                    <a:pt x="3" y="129"/>
                  </a:lnTo>
                  <a:lnTo>
                    <a:pt x="5" y="148"/>
                  </a:lnTo>
                  <a:lnTo>
                    <a:pt x="9" y="164"/>
                  </a:lnTo>
                  <a:lnTo>
                    <a:pt x="13" y="175"/>
                  </a:lnTo>
                  <a:lnTo>
                    <a:pt x="18" y="182"/>
                  </a:lnTo>
                  <a:lnTo>
                    <a:pt x="17" y="182"/>
                  </a:lnTo>
                  <a:lnTo>
                    <a:pt x="15" y="182"/>
                  </a:lnTo>
                  <a:lnTo>
                    <a:pt x="14" y="181"/>
                  </a:lnTo>
                  <a:lnTo>
                    <a:pt x="10" y="173"/>
                  </a:lnTo>
                  <a:lnTo>
                    <a:pt x="5" y="162"/>
                  </a:lnTo>
                  <a:lnTo>
                    <a:pt x="2" y="146"/>
                  </a:lnTo>
                  <a:lnTo>
                    <a:pt x="0" y="127"/>
                  </a:lnTo>
                  <a:lnTo>
                    <a:pt x="1" y="103"/>
                  </a:lnTo>
                  <a:lnTo>
                    <a:pt x="4" y="74"/>
                  </a:lnTo>
                  <a:lnTo>
                    <a:pt x="13" y="40"/>
                  </a:lnTo>
                  <a:lnTo>
                    <a:pt x="26"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1" name="Freeform 242">
              <a:extLst>
                <a:ext uri="{FF2B5EF4-FFF2-40B4-BE49-F238E27FC236}">
                  <a16:creationId xmlns:a16="http://schemas.microsoft.com/office/drawing/2014/main" id="{82269EDB-A144-565E-3E01-C6774E63F7C6}"/>
                </a:ext>
              </a:extLst>
            </p:cNvPr>
            <p:cNvSpPr>
              <a:spLocks/>
            </p:cNvSpPr>
            <p:nvPr/>
          </p:nvSpPr>
          <p:spPr bwMode="auto">
            <a:xfrm>
              <a:off x="2283" y="1134"/>
              <a:ext cx="30" cy="29"/>
            </a:xfrm>
            <a:custGeom>
              <a:avLst/>
              <a:gdLst>
                <a:gd name="T0" fmla="*/ 0 w 30"/>
                <a:gd name="T1" fmla="*/ 1 h 29"/>
                <a:gd name="T2" fmla="*/ 0 w 30"/>
                <a:gd name="T3" fmla="*/ 1 h 29"/>
                <a:gd name="T4" fmla="*/ 0 w 30"/>
                <a:gd name="T5" fmla="*/ 2 h 29"/>
                <a:gd name="T6" fmla="*/ 0 w 30"/>
                <a:gd name="T7" fmla="*/ 2 h 29"/>
                <a:gd name="T8" fmla="*/ 0 w 30"/>
                <a:gd name="T9" fmla="*/ 3 h 29"/>
                <a:gd name="T10" fmla="*/ 27 w 30"/>
                <a:gd name="T11" fmla="*/ 28 h 29"/>
                <a:gd name="T12" fmla="*/ 28 w 30"/>
                <a:gd name="T13" fmla="*/ 29 h 29"/>
                <a:gd name="T14" fmla="*/ 28 w 30"/>
                <a:gd name="T15" fmla="*/ 29 h 29"/>
                <a:gd name="T16" fmla="*/ 29 w 30"/>
                <a:gd name="T17" fmla="*/ 29 h 29"/>
                <a:gd name="T18" fmla="*/ 29 w 30"/>
                <a:gd name="T19" fmla="*/ 28 h 29"/>
                <a:gd name="T20" fmla="*/ 30 w 30"/>
                <a:gd name="T21" fmla="*/ 27 h 29"/>
                <a:gd name="T22" fmla="*/ 30 w 30"/>
                <a:gd name="T23" fmla="*/ 27 h 29"/>
                <a:gd name="T24" fmla="*/ 30 w 30"/>
                <a:gd name="T25" fmla="*/ 27 h 29"/>
                <a:gd name="T26" fmla="*/ 29 w 30"/>
                <a:gd name="T27" fmla="*/ 26 h 29"/>
                <a:gd name="T28" fmla="*/ 2 w 30"/>
                <a:gd name="T29" fmla="*/ 1 h 29"/>
                <a:gd name="T30" fmla="*/ 1 w 30"/>
                <a:gd name="T31" fmla="*/ 0 h 29"/>
                <a:gd name="T32" fmla="*/ 1 w 30"/>
                <a:gd name="T33" fmla="*/ 0 h 29"/>
                <a:gd name="T34" fmla="*/ 1 w 30"/>
                <a:gd name="T35" fmla="*/ 0 h 29"/>
                <a:gd name="T36" fmla="*/ 0 w 30"/>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9"/>
                <a:gd name="T59" fmla="*/ 30 w 3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9">
                  <a:moveTo>
                    <a:pt x="0" y="1"/>
                  </a:moveTo>
                  <a:lnTo>
                    <a:pt x="0" y="1"/>
                  </a:lnTo>
                  <a:lnTo>
                    <a:pt x="0" y="2"/>
                  </a:lnTo>
                  <a:lnTo>
                    <a:pt x="0" y="3"/>
                  </a:lnTo>
                  <a:lnTo>
                    <a:pt x="27" y="28"/>
                  </a:lnTo>
                  <a:lnTo>
                    <a:pt x="28" y="29"/>
                  </a:lnTo>
                  <a:lnTo>
                    <a:pt x="29" y="29"/>
                  </a:lnTo>
                  <a:lnTo>
                    <a:pt x="29" y="28"/>
                  </a:lnTo>
                  <a:lnTo>
                    <a:pt x="30" y="27"/>
                  </a:lnTo>
                  <a:lnTo>
                    <a:pt x="29" y="26"/>
                  </a:lnTo>
                  <a:lnTo>
                    <a:pt x="2" y="1"/>
                  </a:lnTo>
                  <a:lnTo>
                    <a:pt x="1" y="0"/>
                  </a:lnTo>
                  <a:lnTo>
                    <a:pt x="0"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2" name="Freeform 243">
              <a:extLst>
                <a:ext uri="{FF2B5EF4-FFF2-40B4-BE49-F238E27FC236}">
                  <a16:creationId xmlns:a16="http://schemas.microsoft.com/office/drawing/2014/main" id="{932E8523-EF37-8498-D7C6-BA4545882400}"/>
                </a:ext>
              </a:extLst>
            </p:cNvPr>
            <p:cNvSpPr>
              <a:spLocks/>
            </p:cNvSpPr>
            <p:nvPr/>
          </p:nvSpPr>
          <p:spPr bwMode="auto">
            <a:xfrm>
              <a:off x="2257" y="1244"/>
              <a:ext cx="68" cy="11"/>
            </a:xfrm>
            <a:custGeom>
              <a:avLst/>
              <a:gdLst>
                <a:gd name="T0" fmla="*/ 68 w 68"/>
                <a:gd name="T1" fmla="*/ 11 h 11"/>
                <a:gd name="T2" fmla="*/ 67 w 68"/>
                <a:gd name="T3" fmla="*/ 10 h 11"/>
                <a:gd name="T4" fmla="*/ 65 w 68"/>
                <a:gd name="T5" fmla="*/ 8 h 11"/>
                <a:gd name="T6" fmla="*/ 61 w 68"/>
                <a:gd name="T7" fmla="*/ 6 h 11"/>
                <a:gd name="T8" fmla="*/ 56 w 68"/>
                <a:gd name="T9" fmla="*/ 4 h 11"/>
                <a:gd name="T10" fmla="*/ 49 w 68"/>
                <a:gd name="T11" fmla="*/ 3 h 11"/>
                <a:gd name="T12" fmla="*/ 40 w 68"/>
                <a:gd name="T13" fmla="*/ 2 h 11"/>
                <a:gd name="T14" fmla="*/ 29 w 68"/>
                <a:gd name="T15" fmla="*/ 2 h 11"/>
                <a:gd name="T16" fmla="*/ 17 w 68"/>
                <a:gd name="T17" fmla="*/ 3 h 11"/>
                <a:gd name="T18" fmla="*/ 9 w 68"/>
                <a:gd name="T19" fmla="*/ 3 h 11"/>
                <a:gd name="T20" fmla="*/ 3 w 68"/>
                <a:gd name="T21" fmla="*/ 2 h 11"/>
                <a:gd name="T22" fmla="*/ 1 w 68"/>
                <a:gd name="T23" fmla="*/ 1 h 11"/>
                <a:gd name="T24" fmla="*/ 0 w 68"/>
                <a:gd name="T25" fmla="*/ 0 h 11"/>
                <a:gd name="T26" fmla="*/ 0 w 68"/>
                <a:gd name="T27" fmla="*/ 1 h 11"/>
                <a:gd name="T28" fmla="*/ 2 w 68"/>
                <a:gd name="T29" fmla="*/ 4 h 11"/>
                <a:gd name="T30" fmla="*/ 7 w 68"/>
                <a:gd name="T31" fmla="*/ 7 h 11"/>
                <a:gd name="T32" fmla="*/ 18 w 68"/>
                <a:gd name="T33" fmla="*/ 7 h 11"/>
                <a:gd name="T34" fmla="*/ 28 w 68"/>
                <a:gd name="T35" fmla="*/ 6 h 11"/>
                <a:gd name="T36" fmla="*/ 38 w 68"/>
                <a:gd name="T37" fmla="*/ 6 h 11"/>
                <a:gd name="T38" fmla="*/ 47 w 68"/>
                <a:gd name="T39" fmla="*/ 7 h 11"/>
                <a:gd name="T40" fmla="*/ 54 w 68"/>
                <a:gd name="T41" fmla="*/ 7 h 11"/>
                <a:gd name="T42" fmla="*/ 60 w 68"/>
                <a:gd name="T43" fmla="*/ 8 h 11"/>
                <a:gd name="T44" fmla="*/ 65 w 68"/>
                <a:gd name="T45" fmla="*/ 10 h 11"/>
                <a:gd name="T46" fmla="*/ 67 w 68"/>
                <a:gd name="T47" fmla="*/ 11 h 11"/>
                <a:gd name="T48" fmla="*/ 68 w 68"/>
                <a:gd name="T49" fmla="*/ 11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11"/>
                <a:gd name="T77" fmla="*/ 68 w 6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11">
                  <a:moveTo>
                    <a:pt x="68" y="11"/>
                  </a:moveTo>
                  <a:lnTo>
                    <a:pt x="67" y="10"/>
                  </a:lnTo>
                  <a:lnTo>
                    <a:pt x="65" y="8"/>
                  </a:lnTo>
                  <a:lnTo>
                    <a:pt x="61" y="6"/>
                  </a:lnTo>
                  <a:lnTo>
                    <a:pt x="56" y="4"/>
                  </a:lnTo>
                  <a:lnTo>
                    <a:pt x="49" y="3"/>
                  </a:lnTo>
                  <a:lnTo>
                    <a:pt x="40" y="2"/>
                  </a:lnTo>
                  <a:lnTo>
                    <a:pt x="29" y="2"/>
                  </a:lnTo>
                  <a:lnTo>
                    <a:pt x="17" y="3"/>
                  </a:lnTo>
                  <a:lnTo>
                    <a:pt x="9" y="3"/>
                  </a:lnTo>
                  <a:lnTo>
                    <a:pt x="3" y="2"/>
                  </a:lnTo>
                  <a:lnTo>
                    <a:pt x="1" y="1"/>
                  </a:lnTo>
                  <a:lnTo>
                    <a:pt x="0" y="0"/>
                  </a:lnTo>
                  <a:lnTo>
                    <a:pt x="0" y="1"/>
                  </a:lnTo>
                  <a:lnTo>
                    <a:pt x="2" y="4"/>
                  </a:lnTo>
                  <a:lnTo>
                    <a:pt x="7" y="7"/>
                  </a:lnTo>
                  <a:lnTo>
                    <a:pt x="18" y="7"/>
                  </a:lnTo>
                  <a:lnTo>
                    <a:pt x="28" y="6"/>
                  </a:lnTo>
                  <a:lnTo>
                    <a:pt x="38" y="6"/>
                  </a:lnTo>
                  <a:lnTo>
                    <a:pt x="47" y="7"/>
                  </a:lnTo>
                  <a:lnTo>
                    <a:pt x="54" y="7"/>
                  </a:lnTo>
                  <a:lnTo>
                    <a:pt x="60" y="8"/>
                  </a:lnTo>
                  <a:lnTo>
                    <a:pt x="65" y="10"/>
                  </a:lnTo>
                  <a:lnTo>
                    <a:pt x="67" y="11"/>
                  </a:lnTo>
                  <a:lnTo>
                    <a:pt x="6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3" name="Freeform 244">
              <a:extLst>
                <a:ext uri="{FF2B5EF4-FFF2-40B4-BE49-F238E27FC236}">
                  <a16:creationId xmlns:a16="http://schemas.microsoft.com/office/drawing/2014/main" id="{9B261CED-8E06-443A-A60C-A35C3FA43CC4}"/>
                </a:ext>
              </a:extLst>
            </p:cNvPr>
            <p:cNvSpPr>
              <a:spLocks/>
            </p:cNvSpPr>
            <p:nvPr/>
          </p:nvSpPr>
          <p:spPr bwMode="auto">
            <a:xfrm>
              <a:off x="2262" y="1250"/>
              <a:ext cx="33" cy="13"/>
            </a:xfrm>
            <a:custGeom>
              <a:avLst/>
              <a:gdLst>
                <a:gd name="T0" fmla="*/ 6 w 33"/>
                <a:gd name="T1" fmla="*/ 1 h 13"/>
                <a:gd name="T2" fmla="*/ 6 w 33"/>
                <a:gd name="T3" fmla="*/ 2 h 13"/>
                <a:gd name="T4" fmla="*/ 10 w 33"/>
                <a:gd name="T5" fmla="*/ 7 h 13"/>
                <a:gd name="T6" fmla="*/ 17 w 33"/>
                <a:gd name="T7" fmla="*/ 10 h 13"/>
                <a:gd name="T8" fmla="*/ 33 w 33"/>
                <a:gd name="T9" fmla="*/ 13 h 13"/>
                <a:gd name="T10" fmla="*/ 32 w 33"/>
                <a:gd name="T11" fmla="*/ 13 h 13"/>
                <a:gd name="T12" fmla="*/ 29 w 33"/>
                <a:gd name="T13" fmla="*/ 13 h 13"/>
                <a:gd name="T14" fmla="*/ 24 w 33"/>
                <a:gd name="T15" fmla="*/ 13 h 13"/>
                <a:gd name="T16" fmla="*/ 19 w 33"/>
                <a:gd name="T17" fmla="*/ 13 h 13"/>
                <a:gd name="T18" fmla="*/ 13 w 33"/>
                <a:gd name="T19" fmla="*/ 11 h 13"/>
                <a:gd name="T20" fmla="*/ 7 w 33"/>
                <a:gd name="T21" fmla="*/ 9 h 13"/>
                <a:gd name="T22" fmla="*/ 3 w 33"/>
                <a:gd name="T23" fmla="*/ 6 h 13"/>
                <a:gd name="T24" fmla="*/ 0 w 33"/>
                <a:gd name="T25" fmla="*/ 0 h 13"/>
                <a:gd name="T26" fmla="*/ 6 w 33"/>
                <a:gd name="T27" fmla="*/ 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6" y="1"/>
                  </a:moveTo>
                  <a:lnTo>
                    <a:pt x="6" y="2"/>
                  </a:lnTo>
                  <a:lnTo>
                    <a:pt x="10" y="7"/>
                  </a:lnTo>
                  <a:lnTo>
                    <a:pt x="17" y="10"/>
                  </a:lnTo>
                  <a:lnTo>
                    <a:pt x="33" y="13"/>
                  </a:lnTo>
                  <a:lnTo>
                    <a:pt x="32" y="13"/>
                  </a:lnTo>
                  <a:lnTo>
                    <a:pt x="29" y="13"/>
                  </a:lnTo>
                  <a:lnTo>
                    <a:pt x="24" y="13"/>
                  </a:lnTo>
                  <a:lnTo>
                    <a:pt x="19" y="13"/>
                  </a:lnTo>
                  <a:lnTo>
                    <a:pt x="13" y="11"/>
                  </a:lnTo>
                  <a:lnTo>
                    <a:pt x="7" y="9"/>
                  </a:lnTo>
                  <a:lnTo>
                    <a:pt x="3" y="6"/>
                  </a:lnTo>
                  <a:lnTo>
                    <a:pt x="0"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4" name="Freeform 245">
              <a:extLst>
                <a:ext uri="{FF2B5EF4-FFF2-40B4-BE49-F238E27FC236}">
                  <a16:creationId xmlns:a16="http://schemas.microsoft.com/office/drawing/2014/main" id="{5EB8BEF3-084E-C455-7313-04A4A12527B4}"/>
                </a:ext>
              </a:extLst>
            </p:cNvPr>
            <p:cNvSpPr>
              <a:spLocks/>
            </p:cNvSpPr>
            <p:nvPr/>
          </p:nvSpPr>
          <p:spPr bwMode="auto">
            <a:xfrm>
              <a:off x="2238" y="1113"/>
              <a:ext cx="106" cy="339"/>
            </a:xfrm>
            <a:custGeom>
              <a:avLst/>
              <a:gdLst>
                <a:gd name="T0" fmla="*/ 3 w 106"/>
                <a:gd name="T1" fmla="*/ 7 h 339"/>
                <a:gd name="T2" fmla="*/ 0 w 106"/>
                <a:gd name="T3" fmla="*/ 24 h 339"/>
                <a:gd name="T4" fmla="*/ 63 w 106"/>
                <a:gd name="T5" fmla="*/ 294 h 339"/>
                <a:gd name="T6" fmla="*/ 64 w 106"/>
                <a:gd name="T7" fmla="*/ 304 h 339"/>
                <a:gd name="T8" fmla="*/ 67 w 106"/>
                <a:gd name="T9" fmla="*/ 316 h 339"/>
                <a:gd name="T10" fmla="*/ 72 w 106"/>
                <a:gd name="T11" fmla="*/ 326 h 339"/>
                <a:gd name="T12" fmla="*/ 78 w 106"/>
                <a:gd name="T13" fmla="*/ 331 h 339"/>
                <a:gd name="T14" fmla="*/ 80 w 106"/>
                <a:gd name="T15" fmla="*/ 333 h 339"/>
                <a:gd name="T16" fmla="*/ 84 w 106"/>
                <a:gd name="T17" fmla="*/ 335 h 339"/>
                <a:gd name="T18" fmla="*/ 88 w 106"/>
                <a:gd name="T19" fmla="*/ 338 h 339"/>
                <a:gd name="T20" fmla="*/ 90 w 106"/>
                <a:gd name="T21" fmla="*/ 339 h 339"/>
                <a:gd name="T22" fmla="*/ 95 w 106"/>
                <a:gd name="T23" fmla="*/ 338 h 339"/>
                <a:gd name="T24" fmla="*/ 99 w 106"/>
                <a:gd name="T25" fmla="*/ 336 h 339"/>
                <a:gd name="T26" fmla="*/ 102 w 106"/>
                <a:gd name="T27" fmla="*/ 334 h 339"/>
                <a:gd name="T28" fmla="*/ 104 w 106"/>
                <a:gd name="T29" fmla="*/ 329 h 339"/>
                <a:gd name="T30" fmla="*/ 105 w 106"/>
                <a:gd name="T31" fmla="*/ 326 h 339"/>
                <a:gd name="T32" fmla="*/ 106 w 106"/>
                <a:gd name="T33" fmla="*/ 321 h 339"/>
                <a:gd name="T34" fmla="*/ 106 w 106"/>
                <a:gd name="T35" fmla="*/ 318 h 339"/>
                <a:gd name="T36" fmla="*/ 106 w 106"/>
                <a:gd name="T37" fmla="*/ 314 h 339"/>
                <a:gd name="T38" fmla="*/ 27 w 106"/>
                <a:gd name="T39" fmla="*/ 23 h 339"/>
                <a:gd name="T40" fmla="*/ 20 w 106"/>
                <a:gd name="T41" fmla="*/ 7 h 339"/>
                <a:gd name="T42" fmla="*/ 12 w 106"/>
                <a:gd name="T43" fmla="*/ 0 h 339"/>
                <a:gd name="T44" fmla="*/ 6 w 106"/>
                <a:gd name="T45" fmla="*/ 0 h 339"/>
                <a:gd name="T46" fmla="*/ 3 w 106"/>
                <a:gd name="T47" fmla="*/ 7 h 3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39"/>
                <a:gd name="T74" fmla="*/ 106 w 106"/>
                <a:gd name="T75" fmla="*/ 339 h 3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39">
                  <a:moveTo>
                    <a:pt x="3" y="7"/>
                  </a:moveTo>
                  <a:lnTo>
                    <a:pt x="0" y="24"/>
                  </a:lnTo>
                  <a:lnTo>
                    <a:pt x="63" y="294"/>
                  </a:lnTo>
                  <a:lnTo>
                    <a:pt x="64" y="304"/>
                  </a:lnTo>
                  <a:lnTo>
                    <a:pt x="67" y="316"/>
                  </a:lnTo>
                  <a:lnTo>
                    <a:pt x="72" y="326"/>
                  </a:lnTo>
                  <a:lnTo>
                    <a:pt x="78" y="331"/>
                  </a:lnTo>
                  <a:lnTo>
                    <a:pt x="80" y="333"/>
                  </a:lnTo>
                  <a:lnTo>
                    <a:pt x="84" y="335"/>
                  </a:lnTo>
                  <a:lnTo>
                    <a:pt x="88" y="338"/>
                  </a:lnTo>
                  <a:lnTo>
                    <a:pt x="90" y="339"/>
                  </a:lnTo>
                  <a:lnTo>
                    <a:pt x="95" y="338"/>
                  </a:lnTo>
                  <a:lnTo>
                    <a:pt x="99" y="336"/>
                  </a:lnTo>
                  <a:lnTo>
                    <a:pt x="102" y="334"/>
                  </a:lnTo>
                  <a:lnTo>
                    <a:pt x="104" y="329"/>
                  </a:lnTo>
                  <a:lnTo>
                    <a:pt x="105" y="326"/>
                  </a:lnTo>
                  <a:lnTo>
                    <a:pt x="106" y="321"/>
                  </a:lnTo>
                  <a:lnTo>
                    <a:pt x="106" y="318"/>
                  </a:lnTo>
                  <a:lnTo>
                    <a:pt x="106" y="314"/>
                  </a:lnTo>
                  <a:lnTo>
                    <a:pt x="27" y="23"/>
                  </a:lnTo>
                  <a:lnTo>
                    <a:pt x="20" y="7"/>
                  </a:lnTo>
                  <a:lnTo>
                    <a:pt x="12" y="0"/>
                  </a:lnTo>
                  <a:lnTo>
                    <a:pt x="6" y="0"/>
                  </a:lnTo>
                  <a:lnTo>
                    <a:pt x="3" y="7"/>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5" name="Freeform 246">
              <a:extLst>
                <a:ext uri="{FF2B5EF4-FFF2-40B4-BE49-F238E27FC236}">
                  <a16:creationId xmlns:a16="http://schemas.microsoft.com/office/drawing/2014/main" id="{D702C5EA-0E16-4DDB-EC04-A9EE34E58672}"/>
                </a:ext>
              </a:extLst>
            </p:cNvPr>
            <p:cNvSpPr>
              <a:spLocks/>
            </p:cNvSpPr>
            <p:nvPr/>
          </p:nvSpPr>
          <p:spPr bwMode="auto">
            <a:xfrm>
              <a:off x="2191" y="957"/>
              <a:ext cx="72" cy="204"/>
            </a:xfrm>
            <a:custGeom>
              <a:avLst/>
              <a:gdLst>
                <a:gd name="T0" fmla="*/ 72 w 72"/>
                <a:gd name="T1" fmla="*/ 172 h 204"/>
                <a:gd name="T2" fmla="*/ 9 w 72"/>
                <a:gd name="T3" fmla="*/ 0 h 204"/>
                <a:gd name="T4" fmla="*/ 0 w 72"/>
                <a:gd name="T5" fmla="*/ 3 h 204"/>
                <a:gd name="T6" fmla="*/ 53 w 72"/>
                <a:gd name="T7" fmla="*/ 204 h 204"/>
                <a:gd name="T8" fmla="*/ 72 w 72"/>
                <a:gd name="T9" fmla="*/ 172 h 204"/>
                <a:gd name="T10" fmla="*/ 0 60000 65536"/>
                <a:gd name="T11" fmla="*/ 0 60000 65536"/>
                <a:gd name="T12" fmla="*/ 0 60000 65536"/>
                <a:gd name="T13" fmla="*/ 0 60000 65536"/>
                <a:gd name="T14" fmla="*/ 0 60000 65536"/>
                <a:gd name="T15" fmla="*/ 0 w 72"/>
                <a:gd name="T16" fmla="*/ 0 h 204"/>
                <a:gd name="T17" fmla="*/ 72 w 72"/>
                <a:gd name="T18" fmla="*/ 204 h 204"/>
              </a:gdLst>
              <a:ahLst/>
              <a:cxnLst>
                <a:cxn ang="T10">
                  <a:pos x="T0" y="T1"/>
                </a:cxn>
                <a:cxn ang="T11">
                  <a:pos x="T2" y="T3"/>
                </a:cxn>
                <a:cxn ang="T12">
                  <a:pos x="T4" y="T5"/>
                </a:cxn>
                <a:cxn ang="T13">
                  <a:pos x="T6" y="T7"/>
                </a:cxn>
                <a:cxn ang="T14">
                  <a:pos x="T8" y="T9"/>
                </a:cxn>
              </a:cxnLst>
              <a:rect l="T15" t="T16" r="T17" b="T18"/>
              <a:pathLst>
                <a:path w="72" h="204">
                  <a:moveTo>
                    <a:pt x="72" y="172"/>
                  </a:moveTo>
                  <a:lnTo>
                    <a:pt x="9" y="0"/>
                  </a:lnTo>
                  <a:lnTo>
                    <a:pt x="0" y="3"/>
                  </a:lnTo>
                  <a:lnTo>
                    <a:pt x="53" y="204"/>
                  </a:lnTo>
                  <a:lnTo>
                    <a:pt x="72" y="17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6" name="Freeform 247">
              <a:extLst>
                <a:ext uri="{FF2B5EF4-FFF2-40B4-BE49-F238E27FC236}">
                  <a16:creationId xmlns:a16="http://schemas.microsoft.com/office/drawing/2014/main" id="{8A05BECB-7BF7-CEA3-2F8D-75DF1E89AD95}"/>
                </a:ext>
              </a:extLst>
            </p:cNvPr>
            <p:cNvSpPr>
              <a:spLocks/>
            </p:cNvSpPr>
            <p:nvPr/>
          </p:nvSpPr>
          <p:spPr bwMode="auto">
            <a:xfrm>
              <a:off x="2101" y="933"/>
              <a:ext cx="100" cy="60"/>
            </a:xfrm>
            <a:custGeom>
              <a:avLst/>
              <a:gdLst>
                <a:gd name="T0" fmla="*/ 43 w 100"/>
                <a:gd name="T1" fmla="*/ 60 h 60"/>
                <a:gd name="T2" fmla="*/ 46 w 100"/>
                <a:gd name="T3" fmla="*/ 60 h 60"/>
                <a:gd name="T4" fmla="*/ 50 w 100"/>
                <a:gd name="T5" fmla="*/ 59 h 60"/>
                <a:gd name="T6" fmla="*/ 57 w 100"/>
                <a:gd name="T7" fmla="*/ 57 h 60"/>
                <a:gd name="T8" fmla="*/ 66 w 100"/>
                <a:gd name="T9" fmla="*/ 55 h 60"/>
                <a:gd name="T10" fmla="*/ 75 w 100"/>
                <a:gd name="T11" fmla="*/ 50 h 60"/>
                <a:gd name="T12" fmla="*/ 85 w 100"/>
                <a:gd name="T13" fmla="*/ 45 h 60"/>
                <a:gd name="T14" fmla="*/ 94 w 100"/>
                <a:gd name="T15" fmla="*/ 38 h 60"/>
                <a:gd name="T16" fmla="*/ 100 w 100"/>
                <a:gd name="T17" fmla="*/ 29 h 60"/>
                <a:gd name="T18" fmla="*/ 100 w 100"/>
                <a:gd name="T19" fmla="*/ 26 h 60"/>
                <a:gd name="T20" fmla="*/ 97 w 100"/>
                <a:gd name="T21" fmla="*/ 20 h 60"/>
                <a:gd name="T22" fmla="*/ 90 w 100"/>
                <a:gd name="T23" fmla="*/ 17 h 60"/>
                <a:gd name="T24" fmla="*/ 77 w 100"/>
                <a:gd name="T25" fmla="*/ 19 h 60"/>
                <a:gd name="T26" fmla="*/ 71 w 100"/>
                <a:gd name="T27" fmla="*/ 19 h 60"/>
                <a:gd name="T28" fmla="*/ 66 w 100"/>
                <a:gd name="T29" fmla="*/ 16 h 60"/>
                <a:gd name="T30" fmla="*/ 61 w 100"/>
                <a:gd name="T31" fmla="*/ 11 h 60"/>
                <a:gd name="T32" fmla="*/ 57 w 100"/>
                <a:gd name="T33" fmla="*/ 8 h 60"/>
                <a:gd name="T34" fmla="*/ 44 w 100"/>
                <a:gd name="T35" fmla="*/ 2 h 60"/>
                <a:gd name="T36" fmla="*/ 36 w 100"/>
                <a:gd name="T37" fmla="*/ 0 h 60"/>
                <a:gd name="T38" fmla="*/ 31 w 100"/>
                <a:gd name="T39" fmla="*/ 0 h 60"/>
                <a:gd name="T40" fmla="*/ 30 w 100"/>
                <a:gd name="T41" fmla="*/ 0 h 60"/>
                <a:gd name="T42" fmla="*/ 31 w 100"/>
                <a:gd name="T43" fmla="*/ 1 h 60"/>
                <a:gd name="T44" fmla="*/ 34 w 100"/>
                <a:gd name="T45" fmla="*/ 6 h 60"/>
                <a:gd name="T46" fmla="*/ 41 w 100"/>
                <a:gd name="T47" fmla="*/ 12 h 60"/>
                <a:gd name="T48" fmla="*/ 54 w 100"/>
                <a:gd name="T49" fmla="*/ 23 h 60"/>
                <a:gd name="T50" fmla="*/ 56 w 100"/>
                <a:gd name="T51" fmla="*/ 27 h 60"/>
                <a:gd name="T52" fmla="*/ 51 w 100"/>
                <a:gd name="T53" fmla="*/ 31 h 60"/>
                <a:gd name="T54" fmla="*/ 46 w 100"/>
                <a:gd name="T55" fmla="*/ 36 h 60"/>
                <a:gd name="T56" fmla="*/ 42 w 100"/>
                <a:gd name="T57" fmla="*/ 38 h 60"/>
                <a:gd name="T58" fmla="*/ 20 w 100"/>
                <a:gd name="T59" fmla="*/ 37 h 60"/>
                <a:gd name="T60" fmla="*/ 12 w 100"/>
                <a:gd name="T61" fmla="*/ 37 h 60"/>
                <a:gd name="T62" fmla="*/ 6 w 100"/>
                <a:gd name="T63" fmla="*/ 36 h 60"/>
                <a:gd name="T64" fmla="*/ 3 w 100"/>
                <a:gd name="T65" fmla="*/ 35 h 60"/>
                <a:gd name="T66" fmla="*/ 0 w 100"/>
                <a:gd name="T67" fmla="*/ 36 h 60"/>
                <a:gd name="T68" fmla="*/ 43 w 100"/>
                <a:gd name="T69" fmla="*/ 60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60"/>
                <a:gd name="T107" fmla="*/ 100 w 10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60">
                  <a:moveTo>
                    <a:pt x="43" y="60"/>
                  </a:moveTo>
                  <a:lnTo>
                    <a:pt x="46" y="60"/>
                  </a:lnTo>
                  <a:lnTo>
                    <a:pt x="50" y="59"/>
                  </a:lnTo>
                  <a:lnTo>
                    <a:pt x="57" y="57"/>
                  </a:lnTo>
                  <a:lnTo>
                    <a:pt x="66" y="55"/>
                  </a:lnTo>
                  <a:lnTo>
                    <a:pt x="75" y="50"/>
                  </a:lnTo>
                  <a:lnTo>
                    <a:pt x="85" y="45"/>
                  </a:lnTo>
                  <a:lnTo>
                    <a:pt x="94" y="38"/>
                  </a:lnTo>
                  <a:lnTo>
                    <a:pt x="100" y="29"/>
                  </a:lnTo>
                  <a:lnTo>
                    <a:pt x="100" y="26"/>
                  </a:lnTo>
                  <a:lnTo>
                    <a:pt x="97" y="20"/>
                  </a:lnTo>
                  <a:lnTo>
                    <a:pt x="90" y="17"/>
                  </a:lnTo>
                  <a:lnTo>
                    <a:pt x="77" y="19"/>
                  </a:lnTo>
                  <a:lnTo>
                    <a:pt x="71" y="19"/>
                  </a:lnTo>
                  <a:lnTo>
                    <a:pt x="66" y="16"/>
                  </a:lnTo>
                  <a:lnTo>
                    <a:pt x="61" y="11"/>
                  </a:lnTo>
                  <a:lnTo>
                    <a:pt x="57" y="8"/>
                  </a:lnTo>
                  <a:lnTo>
                    <a:pt x="44" y="2"/>
                  </a:lnTo>
                  <a:lnTo>
                    <a:pt x="36" y="0"/>
                  </a:lnTo>
                  <a:lnTo>
                    <a:pt x="31" y="0"/>
                  </a:lnTo>
                  <a:lnTo>
                    <a:pt x="30" y="0"/>
                  </a:lnTo>
                  <a:lnTo>
                    <a:pt x="31" y="1"/>
                  </a:lnTo>
                  <a:lnTo>
                    <a:pt x="34" y="6"/>
                  </a:lnTo>
                  <a:lnTo>
                    <a:pt x="41" y="12"/>
                  </a:lnTo>
                  <a:lnTo>
                    <a:pt x="54" y="23"/>
                  </a:lnTo>
                  <a:lnTo>
                    <a:pt x="56" y="27"/>
                  </a:lnTo>
                  <a:lnTo>
                    <a:pt x="51" y="31"/>
                  </a:lnTo>
                  <a:lnTo>
                    <a:pt x="46" y="36"/>
                  </a:lnTo>
                  <a:lnTo>
                    <a:pt x="42" y="38"/>
                  </a:lnTo>
                  <a:lnTo>
                    <a:pt x="20" y="37"/>
                  </a:lnTo>
                  <a:lnTo>
                    <a:pt x="12" y="37"/>
                  </a:lnTo>
                  <a:lnTo>
                    <a:pt x="6" y="36"/>
                  </a:lnTo>
                  <a:lnTo>
                    <a:pt x="3" y="35"/>
                  </a:lnTo>
                  <a:lnTo>
                    <a:pt x="0" y="36"/>
                  </a:lnTo>
                  <a:lnTo>
                    <a:pt x="43" y="6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47" name="Freeform 248">
              <a:extLst>
                <a:ext uri="{FF2B5EF4-FFF2-40B4-BE49-F238E27FC236}">
                  <a16:creationId xmlns:a16="http://schemas.microsoft.com/office/drawing/2014/main" id="{F356E769-0E4C-30EB-E8A9-761031080047}"/>
                </a:ext>
              </a:extLst>
            </p:cNvPr>
            <p:cNvSpPr>
              <a:spLocks/>
            </p:cNvSpPr>
            <p:nvPr/>
          </p:nvSpPr>
          <p:spPr bwMode="auto">
            <a:xfrm>
              <a:off x="2038" y="1089"/>
              <a:ext cx="514" cy="1590"/>
            </a:xfrm>
            <a:custGeom>
              <a:avLst/>
              <a:gdLst>
                <a:gd name="T0" fmla="*/ 220 w 514"/>
                <a:gd name="T1" fmla="*/ 0 h 1590"/>
                <a:gd name="T2" fmla="*/ 116 w 514"/>
                <a:gd name="T3" fmla="*/ 34 h 1590"/>
                <a:gd name="T4" fmla="*/ 257 w 514"/>
                <a:gd name="T5" fmla="*/ 348 h 1590"/>
                <a:gd name="T6" fmla="*/ 123 w 514"/>
                <a:gd name="T7" fmla="*/ 477 h 1590"/>
                <a:gd name="T8" fmla="*/ 153 w 514"/>
                <a:gd name="T9" fmla="*/ 670 h 1590"/>
                <a:gd name="T10" fmla="*/ 224 w 514"/>
                <a:gd name="T11" fmla="*/ 637 h 1590"/>
                <a:gd name="T12" fmla="*/ 207 w 514"/>
                <a:gd name="T13" fmla="*/ 494 h 1590"/>
                <a:gd name="T14" fmla="*/ 287 w 514"/>
                <a:gd name="T15" fmla="*/ 464 h 1590"/>
                <a:gd name="T16" fmla="*/ 289 w 514"/>
                <a:gd name="T17" fmla="*/ 504 h 1590"/>
                <a:gd name="T18" fmla="*/ 294 w 514"/>
                <a:gd name="T19" fmla="*/ 611 h 1590"/>
                <a:gd name="T20" fmla="*/ 296 w 514"/>
                <a:gd name="T21" fmla="*/ 766 h 1590"/>
                <a:gd name="T22" fmla="*/ 290 w 514"/>
                <a:gd name="T23" fmla="*/ 947 h 1590"/>
                <a:gd name="T24" fmla="*/ 0 w 514"/>
                <a:gd name="T25" fmla="*/ 1188 h 1590"/>
                <a:gd name="T26" fmla="*/ 3 w 514"/>
                <a:gd name="T27" fmla="*/ 1194 h 1590"/>
                <a:gd name="T28" fmla="*/ 9 w 514"/>
                <a:gd name="T29" fmla="*/ 1207 h 1590"/>
                <a:gd name="T30" fmla="*/ 19 w 514"/>
                <a:gd name="T31" fmla="*/ 1230 h 1590"/>
                <a:gd name="T32" fmla="*/ 34 w 514"/>
                <a:gd name="T33" fmla="*/ 1259 h 1590"/>
                <a:gd name="T34" fmla="*/ 53 w 514"/>
                <a:gd name="T35" fmla="*/ 1292 h 1590"/>
                <a:gd name="T36" fmla="*/ 74 w 514"/>
                <a:gd name="T37" fmla="*/ 1329 h 1590"/>
                <a:gd name="T38" fmla="*/ 99 w 514"/>
                <a:gd name="T39" fmla="*/ 1368 h 1590"/>
                <a:gd name="T40" fmla="*/ 126 w 514"/>
                <a:gd name="T41" fmla="*/ 1408 h 1590"/>
                <a:gd name="T42" fmla="*/ 157 w 514"/>
                <a:gd name="T43" fmla="*/ 1447 h 1590"/>
                <a:gd name="T44" fmla="*/ 189 w 514"/>
                <a:gd name="T45" fmla="*/ 1485 h 1590"/>
                <a:gd name="T46" fmla="*/ 225 w 514"/>
                <a:gd name="T47" fmla="*/ 1519 h 1590"/>
                <a:gd name="T48" fmla="*/ 261 w 514"/>
                <a:gd name="T49" fmla="*/ 1548 h 1590"/>
                <a:gd name="T50" fmla="*/ 301 w 514"/>
                <a:gd name="T51" fmla="*/ 1570 h 1590"/>
                <a:gd name="T52" fmla="*/ 341 w 514"/>
                <a:gd name="T53" fmla="*/ 1584 h 1590"/>
                <a:gd name="T54" fmla="*/ 383 w 514"/>
                <a:gd name="T55" fmla="*/ 1590 h 1590"/>
                <a:gd name="T56" fmla="*/ 426 w 514"/>
                <a:gd name="T57" fmla="*/ 1586 h 1590"/>
                <a:gd name="T58" fmla="*/ 510 w 514"/>
                <a:gd name="T59" fmla="*/ 1013 h 1590"/>
                <a:gd name="T60" fmla="*/ 510 w 514"/>
                <a:gd name="T61" fmla="*/ 1007 h 1590"/>
                <a:gd name="T62" fmla="*/ 512 w 514"/>
                <a:gd name="T63" fmla="*/ 993 h 1590"/>
                <a:gd name="T64" fmla="*/ 513 w 514"/>
                <a:gd name="T65" fmla="*/ 969 h 1590"/>
                <a:gd name="T66" fmla="*/ 514 w 514"/>
                <a:gd name="T67" fmla="*/ 937 h 1590"/>
                <a:gd name="T68" fmla="*/ 513 w 514"/>
                <a:gd name="T69" fmla="*/ 899 h 1590"/>
                <a:gd name="T70" fmla="*/ 513 w 514"/>
                <a:gd name="T71" fmla="*/ 856 h 1590"/>
                <a:gd name="T72" fmla="*/ 509 w 514"/>
                <a:gd name="T73" fmla="*/ 808 h 1590"/>
                <a:gd name="T74" fmla="*/ 505 w 514"/>
                <a:gd name="T75" fmla="*/ 755 h 1590"/>
                <a:gd name="T76" fmla="*/ 498 w 514"/>
                <a:gd name="T77" fmla="*/ 702 h 1590"/>
                <a:gd name="T78" fmla="*/ 489 w 514"/>
                <a:gd name="T79" fmla="*/ 646 h 1590"/>
                <a:gd name="T80" fmla="*/ 477 w 514"/>
                <a:gd name="T81" fmla="*/ 589 h 1590"/>
                <a:gd name="T82" fmla="*/ 462 w 514"/>
                <a:gd name="T83" fmla="*/ 533 h 1590"/>
                <a:gd name="T84" fmla="*/ 442 w 514"/>
                <a:gd name="T85" fmla="*/ 479 h 1590"/>
                <a:gd name="T86" fmla="*/ 419 w 514"/>
                <a:gd name="T87" fmla="*/ 427 h 1590"/>
                <a:gd name="T88" fmla="*/ 391 w 514"/>
                <a:gd name="T89" fmla="*/ 380 h 1590"/>
                <a:gd name="T90" fmla="*/ 359 w 514"/>
                <a:gd name="T91" fmla="*/ 336 h 1590"/>
                <a:gd name="T92" fmla="*/ 342 w 514"/>
                <a:gd name="T93" fmla="*/ 311 h 1590"/>
                <a:gd name="T94" fmla="*/ 324 w 514"/>
                <a:gd name="T95" fmla="*/ 273 h 1590"/>
                <a:gd name="T96" fmla="*/ 305 w 514"/>
                <a:gd name="T97" fmla="*/ 226 h 1590"/>
                <a:gd name="T98" fmla="*/ 286 w 514"/>
                <a:gd name="T99" fmla="*/ 175 h 1590"/>
                <a:gd name="T100" fmla="*/ 268 w 514"/>
                <a:gd name="T101" fmla="*/ 122 h 1590"/>
                <a:gd name="T102" fmla="*/ 250 w 514"/>
                <a:gd name="T103" fmla="*/ 73 h 1590"/>
                <a:gd name="T104" fmla="*/ 234 w 514"/>
                <a:gd name="T105" fmla="*/ 32 h 1590"/>
                <a:gd name="T106" fmla="*/ 220 w 514"/>
                <a:gd name="T107" fmla="*/ 0 h 15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4"/>
                <a:gd name="T163" fmla="*/ 0 h 1590"/>
                <a:gd name="T164" fmla="*/ 514 w 514"/>
                <a:gd name="T165" fmla="*/ 1590 h 15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4" h="1590">
                  <a:moveTo>
                    <a:pt x="220" y="0"/>
                  </a:moveTo>
                  <a:lnTo>
                    <a:pt x="116" y="34"/>
                  </a:lnTo>
                  <a:lnTo>
                    <a:pt x="257" y="348"/>
                  </a:lnTo>
                  <a:lnTo>
                    <a:pt x="123" y="477"/>
                  </a:lnTo>
                  <a:lnTo>
                    <a:pt x="153" y="670"/>
                  </a:lnTo>
                  <a:lnTo>
                    <a:pt x="224" y="637"/>
                  </a:lnTo>
                  <a:lnTo>
                    <a:pt x="207" y="494"/>
                  </a:lnTo>
                  <a:lnTo>
                    <a:pt x="287" y="464"/>
                  </a:lnTo>
                  <a:lnTo>
                    <a:pt x="289" y="504"/>
                  </a:lnTo>
                  <a:lnTo>
                    <a:pt x="294" y="611"/>
                  </a:lnTo>
                  <a:lnTo>
                    <a:pt x="296" y="766"/>
                  </a:lnTo>
                  <a:lnTo>
                    <a:pt x="290" y="947"/>
                  </a:lnTo>
                  <a:lnTo>
                    <a:pt x="0" y="1188"/>
                  </a:lnTo>
                  <a:lnTo>
                    <a:pt x="3" y="1194"/>
                  </a:lnTo>
                  <a:lnTo>
                    <a:pt x="9" y="1207"/>
                  </a:lnTo>
                  <a:lnTo>
                    <a:pt x="19" y="1230"/>
                  </a:lnTo>
                  <a:lnTo>
                    <a:pt x="34" y="1259"/>
                  </a:lnTo>
                  <a:lnTo>
                    <a:pt x="53" y="1292"/>
                  </a:lnTo>
                  <a:lnTo>
                    <a:pt x="74" y="1329"/>
                  </a:lnTo>
                  <a:lnTo>
                    <a:pt x="99" y="1368"/>
                  </a:lnTo>
                  <a:lnTo>
                    <a:pt x="126" y="1408"/>
                  </a:lnTo>
                  <a:lnTo>
                    <a:pt x="157" y="1447"/>
                  </a:lnTo>
                  <a:lnTo>
                    <a:pt x="189" y="1485"/>
                  </a:lnTo>
                  <a:lnTo>
                    <a:pt x="225" y="1519"/>
                  </a:lnTo>
                  <a:lnTo>
                    <a:pt x="261" y="1548"/>
                  </a:lnTo>
                  <a:lnTo>
                    <a:pt x="301" y="1570"/>
                  </a:lnTo>
                  <a:lnTo>
                    <a:pt x="341" y="1584"/>
                  </a:lnTo>
                  <a:lnTo>
                    <a:pt x="383" y="1590"/>
                  </a:lnTo>
                  <a:lnTo>
                    <a:pt x="426" y="1586"/>
                  </a:lnTo>
                  <a:lnTo>
                    <a:pt x="510" y="1013"/>
                  </a:lnTo>
                  <a:lnTo>
                    <a:pt x="510" y="1007"/>
                  </a:lnTo>
                  <a:lnTo>
                    <a:pt x="512" y="993"/>
                  </a:lnTo>
                  <a:lnTo>
                    <a:pt x="513" y="969"/>
                  </a:lnTo>
                  <a:lnTo>
                    <a:pt x="514" y="937"/>
                  </a:lnTo>
                  <a:lnTo>
                    <a:pt x="513" y="899"/>
                  </a:lnTo>
                  <a:lnTo>
                    <a:pt x="513" y="856"/>
                  </a:lnTo>
                  <a:lnTo>
                    <a:pt x="509" y="808"/>
                  </a:lnTo>
                  <a:lnTo>
                    <a:pt x="505" y="755"/>
                  </a:lnTo>
                  <a:lnTo>
                    <a:pt x="498" y="702"/>
                  </a:lnTo>
                  <a:lnTo>
                    <a:pt x="489" y="646"/>
                  </a:lnTo>
                  <a:lnTo>
                    <a:pt x="477" y="589"/>
                  </a:lnTo>
                  <a:lnTo>
                    <a:pt x="462" y="533"/>
                  </a:lnTo>
                  <a:lnTo>
                    <a:pt x="442" y="479"/>
                  </a:lnTo>
                  <a:lnTo>
                    <a:pt x="419" y="427"/>
                  </a:lnTo>
                  <a:lnTo>
                    <a:pt x="391" y="380"/>
                  </a:lnTo>
                  <a:lnTo>
                    <a:pt x="359" y="336"/>
                  </a:lnTo>
                  <a:lnTo>
                    <a:pt x="342" y="311"/>
                  </a:lnTo>
                  <a:lnTo>
                    <a:pt x="324" y="273"/>
                  </a:lnTo>
                  <a:lnTo>
                    <a:pt x="305" y="226"/>
                  </a:lnTo>
                  <a:lnTo>
                    <a:pt x="286" y="175"/>
                  </a:lnTo>
                  <a:lnTo>
                    <a:pt x="268" y="122"/>
                  </a:lnTo>
                  <a:lnTo>
                    <a:pt x="250" y="73"/>
                  </a:lnTo>
                  <a:lnTo>
                    <a:pt x="234" y="32"/>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5" name="Rectangle 61">
            <a:extLst>
              <a:ext uri="{FF2B5EF4-FFF2-40B4-BE49-F238E27FC236}">
                <a16:creationId xmlns:a16="http://schemas.microsoft.com/office/drawing/2014/main" id="{196811C4-CBEA-4A78-4B1F-DAF0CDA5EB3C}"/>
              </a:ext>
            </a:extLst>
          </p:cNvPr>
          <p:cNvSpPr>
            <a:spLocks noChangeArrowheads="1"/>
          </p:cNvSpPr>
          <p:nvPr/>
        </p:nvSpPr>
        <p:spPr bwMode="auto">
          <a:xfrm>
            <a:off x="4043363" y="5181600"/>
            <a:ext cx="1295400" cy="241300"/>
          </a:xfrm>
          <a:prstGeom prst="rect">
            <a:avLst/>
          </a:prstGeom>
          <a:noFill/>
          <a:ln w="9525">
            <a:noFill/>
            <a:miter lim="800000"/>
            <a:headEnd/>
            <a:tailEnd/>
          </a:ln>
          <a:effectLst/>
        </p:spPr>
        <p:txBody>
          <a:bodyPr wrap="none" anchor="ctr"/>
          <a:lstStyle/>
          <a:p>
            <a:pPr algn="ctr" eaLnBrk="0" hangingPunct="0">
              <a:defRPr/>
            </a:pPr>
            <a:r>
              <a:rPr lang="en-US" b="1" i="1" dirty="0">
                <a:solidFill>
                  <a:schemeClr val="tx2"/>
                </a:solidFill>
                <a:effectLst>
                  <a:outerShdw blurRad="38100" dist="38100" dir="2700000" algn="tl">
                    <a:srgbClr val="C0C0C0"/>
                  </a:outerShdw>
                </a:effectLst>
                <a:latin typeface="Arial" charset="0"/>
              </a:rPr>
              <a:t>Go to Credits</a:t>
            </a:r>
          </a:p>
        </p:txBody>
      </p:sp>
      <p:sp>
        <p:nvSpPr>
          <p:cNvPr id="293" name="Action Button: Forward or Next 292">
            <a:hlinkClick r:id="" action="ppaction://hlinkshowjump?jump=nextslide" highlightClick="1"/>
            <a:extLst>
              <a:ext uri="{FF2B5EF4-FFF2-40B4-BE49-F238E27FC236}">
                <a16:creationId xmlns:a16="http://schemas.microsoft.com/office/drawing/2014/main" id="{D2ABEF4D-BDFF-538A-F90D-EEEE19A3772E}"/>
              </a:ext>
              <a:ext uri="{C183D7F6-B498-43B3-948B-1728B52AA6E4}">
                <adec:decorative xmlns:adec="http://schemas.microsoft.com/office/drawing/2017/decorative" val="1"/>
              </a:ext>
            </a:extLst>
          </p:cNvPr>
          <p:cNvSpPr/>
          <p:nvPr/>
        </p:nvSpPr>
        <p:spPr>
          <a:xfrm>
            <a:off x="4176713" y="54864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graphicFrame>
        <p:nvGraphicFramePr>
          <p:cNvPr id="19464" name="Object 2">
            <a:hlinkClick r:id="" action="ppaction://ole?verb=0"/>
            <a:extLst>
              <a:ext uri="{FF2B5EF4-FFF2-40B4-BE49-F238E27FC236}">
                <a16:creationId xmlns:a16="http://schemas.microsoft.com/office/drawing/2014/main" id="{B114225B-C7FC-CF07-9FE8-6002406EACB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74916124"/>
              </p:ext>
            </p:extLst>
          </p:nvPr>
        </p:nvGraphicFramePr>
        <p:xfrm>
          <a:off x="9372600" y="5676900"/>
          <a:ext cx="304800" cy="304800"/>
        </p:xfrm>
        <a:graphic>
          <a:graphicData uri="http://schemas.openxmlformats.org/presentationml/2006/ole">
            <mc:AlternateContent xmlns:mc="http://schemas.openxmlformats.org/markup-compatibility/2006">
              <mc:Choice xmlns:v="urn:schemas-microsoft-com:vml" Requires="v">
                <p:oleObj name="Sound Recorder Document" r:id="rId4" imgW="304520" imgH="304520" progId="SoundRec">
                  <p:embed/>
                </p:oleObj>
              </mc:Choice>
              <mc:Fallback>
                <p:oleObj name="Sound Recorder Document" r:id="rId4" imgW="304520" imgH="304520" progId="SoundRec">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56769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 name="Footer Placeholder 3">
            <a:extLst>
              <a:ext uri="{FF2B5EF4-FFF2-40B4-BE49-F238E27FC236}">
                <a16:creationId xmlns:a16="http://schemas.microsoft.com/office/drawing/2014/main" id="{6BA47C0E-B4EA-2720-B3DF-8C73645CF14E}"/>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45FB1C-1519-442E-C9D5-530E492503CD}"/>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381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5FFAF0-4B0E-AFA6-FAA5-E679E21478A2}"/>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19</a:t>
            </a:r>
          </a:p>
        </p:txBody>
      </p:sp>
      <p:sp>
        <p:nvSpPr>
          <p:cNvPr id="111" name="Text Box 7">
            <a:extLst>
              <a:ext uri="{FF2B5EF4-FFF2-40B4-BE49-F238E27FC236}">
                <a16:creationId xmlns:a16="http://schemas.microsoft.com/office/drawing/2014/main" id="{F153826B-396A-674B-2CBD-7996C5FC0AAB}"/>
              </a:ext>
            </a:extLst>
          </p:cNvPr>
          <p:cNvSpPr txBox="1">
            <a:spLocks noChangeArrowheads="1"/>
          </p:cNvSpPr>
          <p:nvPr/>
        </p:nvSpPr>
        <p:spPr bwMode="auto">
          <a:xfrm>
            <a:off x="3581400" y="609600"/>
            <a:ext cx="1968500" cy="579438"/>
          </a:xfrm>
          <a:prstGeom prst="rect">
            <a:avLst/>
          </a:prstGeom>
          <a:noFill/>
          <a:ln w="9525">
            <a:noFill/>
            <a:miter lim="800000"/>
            <a:headEnd/>
            <a:tailEnd/>
          </a:ln>
          <a:effectLst/>
        </p:spPr>
        <p:txBody>
          <a:bodyPr wrap="none">
            <a:spAutoFit/>
          </a:bodyPr>
          <a:lstStyle/>
          <a:p>
            <a:pPr eaLnBrk="0" hangingPunct="0">
              <a:defRPr/>
            </a:pPr>
            <a:r>
              <a:rPr lang="en-US" sz="3200" b="1" i="1" dirty="0">
                <a:effectLst>
                  <a:outerShdw blurRad="38100" dist="38100" dir="2700000" algn="tl">
                    <a:srgbClr val="C0C0C0"/>
                  </a:outerShdw>
                </a:effectLst>
                <a:latin typeface="Arial" charset="0"/>
              </a:rPr>
              <a:t>CREDITS</a:t>
            </a:r>
          </a:p>
        </p:txBody>
      </p:sp>
      <p:sp>
        <p:nvSpPr>
          <p:cNvPr id="112" name="Rectangle 11">
            <a:extLst>
              <a:ext uri="{FF2B5EF4-FFF2-40B4-BE49-F238E27FC236}">
                <a16:creationId xmlns:a16="http://schemas.microsoft.com/office/drawing/2014/main" id="{EFA51E8D-98EB-840C-C6C7-2948390F52CE}"/>
              </a:ext>
            </a:extLst>
          </p:cNvPr>
          <p:cNvSpPr>
            <a:spLocks noChangeArrowheads="1"/>
          </p:cNvSpPr>
          <p:nvPr/>
        </p:nvSpPr>
        <p:spPr bwMode="auto">
          <a:xfrm>
            <a:off x="2286000" y="1295400"/>
            <a:ext cx="4876800" cy="1143000"/>
          </a:xfrm>
          <a:prstGeom prst="rect">
            <a:avLst/>
          </a:prstGeom>
          <a:noFill/>
          <a:ln w="9525">
            <a:noFill/>
            <a:miter lim="800000"/>
            <a:headEnd/>
            <a:tailEnd/>
          </a:ln>
          <a:effectLst/>
        </p:spPr>
        <p:txBody>
          <a:bodyPr wrap="none" anchor="ctr"/>
          <a:lstStyle/>
          <a:p>
            <a:pPr algn="ctr" eaLnBrk="0" hangingPunct="0">
              <a:defRPr/>
            </a:pPr>
            <a:r>
              <a:rPr lang="en-US" sz="2000" b="1" i="1" dirty="0">
                <a:effectLst>
                  <a:outerShdw blurRad="38100" dist="38100" dir="2700000" algn="tl">
                    <a:srgbClr val="C0C0C0"/>
                  </a:outerShdw>
                </a:effectLst>
                <a:latin typeface="Arial" charset="0"/>
              </a:rPr>
              <a:t>Seminole State College</a:t>
            </a:r>
          </a:p>
          <a:p>
            <a:pPr algn="ctr" eaLnBrk="0" hangingPunct="0">
              <a:defRPr/>
            </a:pPr>
            <a:r>
              <a:rPr lang="en-US" sz="2400" b="1" i="1" dirty="0">
                <a:effectLst>
                  <a:outerShdw blurRad="38100" dist="38100" dir="2700000" algn="tl">
                    <a:srgbClr val="C0C0C0"/>
                  </a:outerShdw>
                </a:effectLst>
                <a:latin typeface="Arial" charset="0"/>
              </a:rPr>
              <a:t>English Language Studies Department</a:t>
            </a:r>
          </a:p>
        </p:txBody>
      </p:sp>
      <p:sp>
        <p:nvSpPr>
          <p:cNvPr id="109" name="Rectangle 9">
            <a:extLst>
              <a:ext uri="{FF2B5EF4-FFF2-40B4-BE49-F238E27FC236}">
                <a16:creationId xmlns:a16="http://schemas.microsoft.com/office/drawing/2014/main" id="{EECE3F09-ACED-725C-C6A3-1199CF5928F8}"/>
              </a:ext>
            </a:extLst>
          </p:cNvPr>
          <p:cNvSpPr>
            <a:spLocks noChangeArrowheads="1"/>
          </p:cNvSpPr>
          <p:nvPr/>
        </p:nvSpPr>
        <p:spPr bwMode="auto">
          <a:xfrm>
            <a:off x="3505200" y="20574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i="1">
                <a:solidFill>
                  <a:srgbClr val="C00000"/>
                </a:solidFill>
              </a:rPr>
              <a:t>Project Producers</a:t>
            </a:r>
          </a:p>
          <a:p>
            <a:pPr>
              <a:buFontTx/>
              <a:buChar char="•"/>
            </a:pPr>
            <a:r>
              <a:rPr lang="en-US" altLang="en-US" sz="1600"/>
              <a:t>Nissa Hopkins</a:t>
            </a:r>
          </a:p>
          <a:p>
            <a:pPr>
              <a:buFontTx/>
              <a:buChar char="•"/>
            </a:pPr>
            <a:r>
              <a:rPr lang="en-US" altLang="en-US" sz="1600"/>
              <a:t>Marco Yepez</a:t>
            </a:r>
          </a:p>
          <a:p>
            <a:pPr>
              <a:buFontTx/>
              <a:buChar char="•"/>
            </a:pPr>
            <a:r>
              <a:rPr lang="en-US" altLang="en-US" sz="1600"/>
              <a:t>Elias Moskona</a:t>
            </a:r>
            <a:endParaRPr lang="en-US" altLang="en-US"/>
          </a:p>
        </p:txBody>
      </p:sp>
      <p:sp>
        <p:nvSpPr>
          <p:cNvPr id="110" name="Rectangle 10">
            <a:extLst>
              <a:ext uri="{FF2B5EF4-FFF2-40B4-BE49-F238E27FC236}">
                <a16:creationId xmlns:a16="http://schemas.microsoft.com/office/drawing/2014/main" id="{68071F43-C420-B4C7-8319-65522CA24548}"/>
              </a:ext>
            </a:extLst>
          </p:cNvPr>
          <p:cNvSpPr>
            <a:spLocks noChangeArrowheads="1"/>
          </p:cNvSpPr>
          <p:nvPr/>
        </p:nvSpPr>
        <p:spPr bwMode="auto">
          <a:xfrm>
            <a:off x="3505200" y="3352800"/>
            <a:ext cx="2133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a:solidFill>
                  <a:schemeClr val="tx2"/>
                </a:solidFill>
              </a:rPr>
              <a:t> </a:t>
            </a:r>
            <a:r>
              <a:rPr lang="en-US" altLang="en-US" sz="2000" b="1">
                <a:solidFill>
                  <a:srgbClr val="C00000"/>
                </a:solidFill>
              </a:rPr>
              <a:t>Web Support</a:t>
            </a:r>
          </a:p>
          <a:p>
            <a:pPr>
              <a:buFont typeface="Arial" panose="020B0604020202020204" pitchFamily="34" charset="0"/>
              <a:buChar char="•"/>
            </a:pPr>
            <a:r>
              <a:rPr lang="en-US" altLang="en-US" sz="1600"/>
              <a:t>Edith Morales</a:t>
            </a:r>
          </a:p>
          <a:p>
            <a:pPr>
              <a:buFont typeface="Arial" panose="020B0604020202020204" pitchFamily="34" charset="0"/>
              <a:buChar char="•"/>
            </a:pPr>
            <a:r>
              <a:rPr lang="en-US" altLang="en-US" sz="1600"/>
              <a:t>Anna Flores</a:t>
            </a:r>
          </a:p>
          <a:p>
            <a:pPr>
              <a:buFont typeface="Arial" panose="020B0604020202020204" pitchFamily="34" charset="0"/>
              <a:buChar char="•"/>
            </a:pPr>
            <a:r>
              <a:rPr lang="en-US" altLang="en-US" sz="1600"/>
              <a:t>Les Lusk</a:t>
            </a:r>
            <a:br>
              <a:rPr lang="en-US" altLang="en-US" sz="2000"/>
            </a:br>
            <a:endParaRPr lang="en-US" altLang="en-US" sz="2000"/>
          </a:p>
        </p:txBody>
      </p:sp>
      <p:sp>
        <p:nvSpPr>
          <p:cNvPr id="7" name="Footer Placeholder 3">
            <a:extLst>
              <a:ext uri="{FF2B5EF4-FFF2-40B4-BE49-F238E27FC236}">
                <a16:creationId xmlns:a16="http://schemas.microsoft.com/office/drawing/2014/main" id="{30DCE382-001E-B2A8-676B-0BEF6817270A}"/>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900" decel="100000" fill="hold"/>
                                        <p:tgtEl>
                                          <p:spTgt spid="1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1000"/>
                                        <p:tgtEl>
                                          <p:spTgt spid="110"/>
                                        </p:tgtEl>
                                      </p:cBhvr>
                                    </p:animEffect>
                                    <p:anim calcmode="lin" valueType="num">
                                      <p:cBhvr>
                                        <p:cTn id="14" dur="1000" fill="hold"/>
                                        <p:tgtEl>
                                          <p:spTgt spid="110"/>
                                        </p:tgtEl>
                                        <p:attrNameLst>
                                          <p:attrName>ppt_x</p:attrName>
                                        </p:attrNameLst>
                                      </p:cBhvr>
                                      <p:tavLst>
                                        <p:tav tm="0">
                                          <p:val>
                                            <p:strVal val="#ppt_x"/>
                                          </p:val>
                                        </p:tav>
                                        <p:tav tm="100000">
                                          <p:val>
                                            <p:strVal val="#ppt_x"/>
                                          </p:val>
                                        </p:tav>
                                      </p:tavLst>
                                    </p:anim>
                                    <p:anim calcmode="lin" valueType="num">
                                      <p:cBhvr>
                                        <p:cTn id="15" dur="900" decel="100000" fill="hold"/>
                                        <p:tgtEl>
                                          <p:spTgt spid="1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1000"/>
                                        <p:tgtEl>
                                          <p:spTgt spid="111"/>
                                        </p:tgtEl>
                                      </p:cBhvr>
                                    </p:animEffect>
                                    <p:anim calcmode="lin" valueType="num">
                                      <p:cBhvr>
                                        <p:cTn id="20" dur="1000" fill="hold"/>
                                        <p:tgtEl>
                                          <p:spTgt spid="111"/>
                                        </p:tgtEl>
                                        <p:attrNameLst>
                                          <p:attrName>ppt_x</p:attrName>
                                        </p:attrNameLst>
                                      </p:cBhvr>
                                      <p:tavLst>
                                        <p:tav tm="0">
                                          <p:val>
                                            <p:strVal val="#ppt_x"/>
                                          </p:val>
                                        </p:tav>
                                        <p:tav tm="100000">
                                          <p:val>
                                            <p:strVal val="#ppt_x"/>
                                          </p:val>
                                        </p:tav>
                                      </p:tavLst>
                                    </p:anim>
                                    <p:anim calcmode="lin" valueType="num">
                                      <p:cBhvr>
                                        <p:cTn id="21" dur="900" decel="100000" fill="hold"/>
                                        <p:tgtEl>
                                          <p:spTgt spid="1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9" grpId="0"/>
      <p:bldP spid="1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B8286-A2AD-7BFC-B4B0-6C251583B157}"/>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a:t>
            </a:r>
          </a:p>
        </p:txBody>
      </p:sp>
      <p:pic>
        <p:nvPicPr>
          <p:cNvPr id="15" name="Content Placeholder 5">
            <a:extLst>
              <a:ext uri="{FF2B5EF4-FFF2-40B4-BE49-F238E27FC236}">
                <a16:creationId xmlns:a16="http://schemas.microsoft.com/office/drawing/2014/main" id="{918A4A33-A171-878F-ABE1-FE34F00DC15E}"/>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63">
            <a:extLst>
              <a:ext uri="{FF2B5EF4-FFF2-40B4-BE49-F238E27FC236}">
                <a16:creationId xmlns:a16="http://schemas.microsoft.com/office/drawing/2014/main" id="{F19BBFF1-FB83-D85D-9951-BCAB6191B0DA}"/>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75">
            <a:extLst>
              <a:ext uri="{FF2B5EF4-FFF2-40B4-BE49-F238E27FC236}">
                <a16:creationId xmlns:a16="http://schemas.microsoft.com/office/drawing/2014/main" id="{EFE709A7-FD7A-065C-B31E-81921E0B14BB}"/>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3075" name="Text Box 61">
            <a:extLst>
              <a:ext uri="{FF2B5EF4-FFF2-40B4-BE49-F238E27FC236}">
                <a16:creationId xmlns:a16="http://schemas.microsoft.com/office/drawing/2014/main" id="{9999C13F-1084-6513-C348-EAFBAC3D2CCD}"/>
              </a:ext>
            </a:extLst>
          </p:cNvPr>
          <p:cNvSpPr txBox="1">
            <a:spLocks noChangeArrowheads="1"/>
          </p:cNvSpPr>
          <p:nvPr/>
        </p:nvSpPr>
        <p:spPr bwMode="auto">
          <a:xfrm>
            <a:off x="838200" y="16002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There are many different skills which can aid your reading comprehension and help you to more accurately interpret a reading passage. Some of the skills include:</a:t>
            </a:r>
            <a:endParaRPr lang="en-US" altLang="en-US" sz="1800"/>
          </a:p>
        </p:txBody>
      </p:sp>
      <p:sp>
        <p:nvSpPr>
          <p:cNvPr id="4104" name="Text Box 76">
            <a:extLst>
              <a:ext uri="{FF2B5EF4-FFF2-40B4-BE49-F238E27FC236}">
                <a16:creationId xmlns:a16="http://schemas.microsoft.com/office/drawing/2014/main" id="{2988674A-3EBC-BA62-1031-4D646A523137}"/>
              </a:ext>
            </a:extLst>
          </p:cNvPr>
          <p:cNvSpPr txBox="1">
            <a:spLocks noChangeArrowheads="1"/>
          </p:cNvSpPr>
          <p:nvPr/>
        </p:nvSpPr>
        <p:spPr bwMode="auto">
          <a:xfrm>
            <a:off x="990600" y="2819400"/>
            <a:ext cx="480060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-Inferences (drawing logical conclusions)</a:t>
            </a:r>
            <a:endParaRPr lang="en-US" sz="1800"/>
          </a:p>
        </p:txBody>
      </p:sp>
      <p:pic>
        <p:nvPicPr>
          <p:cNvPr id="3077" name="Picture 66">
            <a:extLst>
              <a:ext uri="{FF2B5EF4-FFF2-40B4-BE49-F238E27FC236}">
                <a16:creationId xmlns:a16="http://schemas.microsoft.com/office/drawing/2014/main" id="{4DC921B6-49B6-5C25-0B23-EA53B2A821A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4384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77">
            <a:extLst>
              <a:ext uri="{FF2B5EF4-FFF2-40B4-BE49-F238E27FC236}">
                <a16:creationId xmlns:a16="http://schemas.microsoft.com/office/drawing/2014/main" id="{FEE5CDCD-45D1-7983-8084-9982FF2C2AE2}"/>
              </a:ext>
            </a:extLst>
          </p:cNvPr>
          <p:cNvSpPr txBox="1">
            <a:spLocks noChangeArrowheads="1"/>
          </p:cNvSpPr>
          <p:nvPr/>
        </p:nvSpPr>
        <p:spPr bwMode="auto">
          <a:xfrm>
            <a:off x="990600" y="3581400"/>
            <a:ext cx="467995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-Scanning and Key Word Recognition</a:t>
            </a:r>
            <a:endParaRPr lang="en-US" sz="1800"/>
          </a:p>
        </p:txBody>
      </p:sp>
      <p:pic>
        <p:nvPicPr>
          <p:cNvPr id="3078" name="Picture 69">
            <a:extLst>
              <a:ext uri="{FF2B5EF4-FFF2-40B4-BE49-F238E27FC236}">
                <a16:creationId xmlns:a16="http://schemas.microsoft.com/office/drawing/2014/main" id="{0A837D05-03F7-C85A-59A9-F487D9BF195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276600"/>
            <a:ext cx="6508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78">
            <a:extLst>
              <a:ext uri="{FF2B5EF4-FFF2-40B4-BE49-F238E27FC236}">
                <a16:creationId xmlns:a16="http://schemas.microsoft.com/office/drawing/2014/main" id="{AA9BBF5C-384E-1994-4C25-9753DB99F7EF}"/>
              </a:ext>
            </a:extLst>
          </p:cNvPr>
          <p:cNvSpPr txBox="1">
            <a:spLocks noChangeArrowheads="1"/>
          </p:cNvSpPr>
          <p:nvPr/>
        </p:nvSpPr>
        <p:spPr bwMode="auto">
          <a:xfrm>
            <a:off x="990600" y="4419600"/>
            <a:ext cx="467995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-Part of Speech and Context Clues</a:t>
            </a:r>
            <a:endParaRPr lang="en-US" sz="1800"/>
          </a:p>
        </p:txBody>
      </p:sp>
      <p:pic>
        <p:nvPicPr>
          <p:cNvPr id="3079" name="Picture 73">
            <a:extLst>
              <a:ext uri="{FF2B5EF4-FFF2-40B4-BE49-F238E27FC236}">
                <a16:creationId xmlns:a16="http://schemas.microsoft.com/office/drawing/2014/main" id="{58446A46-FCB9-41D9-E73F-CA32AE5C4028}"/>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191000"/>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 Box 79">
            <a:extLst>
              <a:ext uri="{FF2B5EF4-FFF2-40B4-BE49-F238E27FC236}">
                <a16:creationId xmlns:a16="http://schemas.microsoft.com/office/drawing/2014/main" id="{5994B955-2DE8-4548-1A60-C7D15C8590BE}"/>
              </a:ext>
            </a:extLst>
          </p:cNvPr>
          <p:cNvSpPr txBox="1">
            <a:spLocks noChangeArrowheads="1"/>
          </p:cNvSpPr>
          <p:nvPr/>
        </p:nvSpPr>
        <p:spPr bwMode="auto">
          <a:xfrm>
            <a:off x="990600" y="5105400"/>
            <a:ext cx="586740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-Time Management (specifically used in timed tests)</a:t>
            </a:r>
            <a:endParaRPr lang="en-US" sz="1800"/>
          </a:p>
        </p:txBody>
      </p:sp>
      <p:pic>
        <p:nvPicPr>
          <p:cNvPr id="3076" name="Picture 65">
            <a:extLst>
              <a:ext uri="{FF2B5EF4-FFF2-40B4-BE49-F238E27FC236}">
                <a16:creationId xmlns:a16="http://schemas.microsoft.com/office/drawing/2014/main" id="{520621AE-A73C-114E-23ED-A9CECE7F4405}"/>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4800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ad4090.WAV">
            <a:hlinkClick r:id="" action="ppaction://media"/>
            <a:extLst>
              <a:ext uri="{FF2B5EF4-FFF2-40B4-BE49-F238E27FC236}">
                <a16:creationId xmlns:a16="http://schemas.microsoft.com/office/drawing/2014/main" id="{57BAC785-05A4-354E-E29C-AAED3EC5B07E}"/>
              </a:ext>
              <a:ext uri="{C183D7F6-B498-43B3-948B-1728B52AA6E4}">
                <adec:decorative xmlns:adec="http://schemas.microsoft.com/office/drawing/2017/decorative" val="1"/>
              </a:ext>
            </a:extLst>
          </p:cNvPr>
          <p:cNvPicPr>
            <a:picLocks noRot="1" noChangeAspect="1"/>
          </p:cNvPicPr>
          <p:nvPr>
            <a:wavAudioFile r:embed="rId1" name="Reading Intro for All.WAV"/>
          </p:nvPr>
        </p:nvPicPr>
        <p:blipFill>
          <a:blip r:embed="rId10">
            <a:extLst>
              <a:ext uri="{28A0092B-C50C-407E-A947-70E740481C1C}">
                <a14:useLocalDpi xmlns:a14="http://schemas.microsoft.com/office/drawing/2010/main" val="0"/>
              </a:ext>
            </a:extLst>
          </a:blip>
          <a:srcRect/>
          <a:stretch>
            <a:fillRect/>
          </a:stretch>
        </p:blipFill>
        <p:spPr bwMode="auto">
          <a:xfrm>
            <a:off x="97536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3">
            <a:extLst>
              <a:ext uri="{FF2B5EF4-FFF2-40B4-BE49-F238E27FC236}">
                <a16:creationId xmlns:a16="http://schemas.microsoft.com/office/drawing/2014/main" id="{8D7B7BFD-EF08-0BEC-3041-23EDD4201A0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5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0DDD-99B9-670B-0A06-81B625B852F0}"/>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a:t>
            </a:r>
          </a:p>
        </p:txBody>
      </p:sp>
      <p:pic>
        <p:nvPicPr>
          <p:cNvPr id="11" name="Content Placeholder 5">
            <a:extLst>
              <a:ext uri="{FF2B5EF4-FFF2-40B4-BE49-F238E27FC236}">
                <a16:creationId xmlns:a16="http://schemas.microsoft.com/office/drawing/2014/main" id="{38A52CE0-0FA1-B76D-46D3-9E3EC08733BD}"/>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3">
            <a:extLst>
              <a:ext uri="{FF2B5EF4-FFF2-40B4-BE49-F238E27FC236}">
                <a16:creationId xmlns:a16="http://schemas.microsoft.com/office/drawing/2014/main" id="{718E646F-1EEB-2BD5-9759-03E189A2B617}"/>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7">
            <a:extLst>
              <a:ext uri="{FF2B5EF4-FFF2-40B4-BE49-F238E27FC236}">
                <a16:creationId xmlns:a16="http://schemas.microsoft.com/office/drawing/2014/main" id="{177D5471-EE30-AF5A-5670-CCD7FD7C4B6A}"/>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4100" name="Rectangle 12">
            <a:extLst>
              <a:ext uri="{FF2B5EF4-FFF2-40B4-BE49-F238E27FC236}">
                <a16:creationId xmlns:a16="http://schemas.microsoft.com/office/drawing/2014/main" id="{ACE8CC64-3244-C2CB-0E52-7B6751D6B713}"/>
              </a:ext>
              <a:ext uri="{C183D7F6-B498-43B3-948B-1728B52AA6E4}">
                <adec:decorative xmlns:adec="http://schemas.microsoft.com/office/drawing/2017/decorative" val="0"/>
              </a:ext>
            </a:extLst>
          </p:cNvPr>
          <p:cNvSpPr>
            <a:spLocks noChangeArrowheads="1"/>
          </p:cNvSpPr>
          <p:nvPr/>
        </p:nvSpPr>
        <p:spPr bwMode="auto">
          <a:xfrm>
            <a:off x="685800" y="2057400"/>
            <a:ext cx="6248400" cy="1187450"/>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In this tutorial, you will learn about: </a:t>
            </a:r>
          </a:p>
          <a:p>
            <a:pPr eaLnBrk="1" hangingPunct="1"/>
            <a:r>
              <a:rPr lang="en-US" altLang="en-US" sz="2400" b="1" i="1"/>
              <a:t>and apply your new skills by answering practice questions.</a:t>
            </a:r>
          </a:p>
        </p:txBody>
      </p:sp>
      <p:sp>
        <p:nvSpPr>
          <p:cNvPr id="53262" name="Text Box 14">
            <a:extLst>
              <a:ext uri="{FF2B5EF4-FFF2-40B4-BE49-F238E27FC236}">
                <a16:creationId xmlns:a16="http://schemas.microsoft.com/office/drawing/2014/main" id="{3C653EE9-0DAA-51AF-389C-B0F73F4BADAE}"/>
              </a:ext>
            </a:extLst>
          </p:cNvPr>
          <p:cNvSpPr txBox="1">
            <a:spLocks noChangeArrowheads="1"/>
          </p:cNvSpPr>
          <p:nvPr/>
        </p:nvSpPr>
        <p:spPr bwMode="auto">
          <a:xfrm>
            <a:off x="6019800" y="1905000"/>
            <a:ext cx="2582863" cy="584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3200" b="1" i="1">
                <a:solidFill>
                  <a:srgbClr val="C00000"/>
                </a:solidFill>
                <a:latin typeface="Arial Black" panose="020B0A04020102020204" pitchFamily="34" charset="0"/>
              </a:rPr>
              <a:t>Inferences</a:t>
            </a:r>
          </a:p>
        </p:txBody>
      </p:sp>
      <p:sp>
        <p:nvSpPr>
          <p:cNvPr id="53263" name="Text Box 15">
            <a:extLst>
              <a:ext uri="{FF2B5EF4-FFF2-40B4-BE49-F238E27FC236}">
                <a16:creationId xmlns:a16="http://schemas.microsoft.com/office/drawing/2014/main" id="{6CDE16ED-1323-52A2-A9FE-92C62D9F27DB}"/>
              </a:ext>
            </a:extLst>
          </p:cNvPr>
          <p:cNvSpPr txBox="1">
            <a:spLocks noChangeArrowheads="1"/>
          </p:cNvSpPr>
          <p:nvPr/>
        </p:nvSpPr>
        <p:spPr bwMode="auto">
          <a:xfrm>
            <a:off x="1295400" y="3429000"/>
            <a:ext cx="3429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Ready to begin?</a:t>
            </a:r>
            <a:r>
              <a:rPr lang="en-US" altLang="en-US" sz="2400" b="1" i="1"/>
              <a:t> </a:t>
            </a:r>
          </a:p>
        </p:txBody>
      </p:sp>
      <p:sp>
        <p:nvSpPr>
          <p:cNvPr id="53265" name="Text Box 17">
            <a:extLst>
              <a:ext uri="{FF2B5EF4-FFF2-40B4-BE49-F238E27FC236}">
                <a16:creationId xmlns:a16="http://schemas.microsoft.com/office/drawing/2014/main" id="{3D588BCA-358A-7216-D956-DCF46F4787C8}"/>
              </a:ext>
            </a:extLst>
          </p:cNvPr>
          <p:cNvSpPr txBox="1">
            <a:spLocks noChangeArrowheads="1"/>
          </p:cNvSpPr>
          <p:nvPr/>
        </p:nvSpPr>
        <p:spPr bwMode="auto">
          <a:xfrm>
            <a:off x="2590800" y="4724400"/>
            <a:ext cx="2667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Let’s start!!</a:t>
            </a:r>
          </a:p>
        </p:txBody>
      </p:sp>
      <p:pic>
        <p:nvPicPr>
          <p:cNvPr id="53264" name="Picture 16">
            <a:extLst>
              <a:ext uri="{FF2B5EF4-FFF2-40B4-BE49-F238E27FC236}">
                <a16:creationId xmlns:a16="http://schemas.microsoft.com/office/drawing/2014/main" id="{12259608-C3E8-F352-626F-44300840B5F3}"/>
              </a:ext>
              <a:ext uri="{C183D7F6-B498-43B3-948B-1728B52AA6E4}">
                <adec:decorative xmlns:adec="http://schemas.microsoft.com/office/drawing/2017/decorative" val="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343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10.WAV">
            <a:hlinkClick r:id="" action="ppaction://media"/>
            <a:extLst>
              <a:ext uri="{FF2B5EF4-FFF2-40B4-BE49-F238E27FC236}">
                <a16:creationId xmlns:a16="http://schemas.microsoft.com/office/drawing/2014/main" id="{BFBC1501-71D2-F1FE-35D8-B568363A1550}"/>
              </a:ext>
              <a:ext uri="{C183D7F6-B498-43B3-948B-1728B52AA6E4}">
                <adec:decorative xmlns:adec="http://schemas.microsoft.com/office/drawing/2017/decorative" val="1"/>
              </a:ext>
            </a:extLst>
          </p:cNvPr>
          <p:cNvPicPr>
            <a:picLocks noRot="1" noChangeAspect="1"/>
          </p:cNvPicPr>
          <p:nvPr>
            <a:wavAudioFile r:embed="rId1" name="Reading In-01.WAV"/>
          </p:nvPr>
        </p:nvPicPr>
        <p:blipFill>
          <a:blip r:embed="rId7">
            <a:extLst>
              <a:ext uri="{28A0092B-C50C-407E-A947-70E740481C1C}">
                <a14:useLocalDpi xmlns:a14="http://schemas.microsoft.com/office/drawing/2010/main" val="0"/>
              </a:ext>
            </a:extLst>
          </a:blip>
          <a:srcRect/>
          <a:stretch>
            <a:fillRect/>
          </a:stretch>
        </p:blipFill>
        <p:spPr bwMode="auto">
          <a:xfrm>
            <a:off x="10058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a:extLst>
              <a:ext uri="{FF2B5EF4-FFF2-40B4-BE49-F238E27FC236}">
                <a16:creationId xmlns:a16="http://schemas.microsoft.com/office/drawing/2014/main" id="{4BAECE8D-9CB8-12CB-49D9-2881F90A91DC}"/>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889" fill="hold"/>
                                        <p:tgtEl>
                                          <p:spTgt spid="10"/>
                                        </p:tgtEl>
                                      </p:cBhvr>
                                    </p:cmd>
                                  </p:childTnLst>
                                </p:cTn>
                              </p:par>
                              <p:par>
                                <p:cTn id="7" presetID="20" presetClass="entr" presetSubtype="0" fill="hold" grpId="0" nodeType="withEffect">
                                  <p:stCondLst>
                                    <p:cond delay="0"/>
                                  </p:stCondLst>
                                  <p:childTnLst>
                                    <p:set>
                                      <p:cBhvr>
                                        <p:cTn id="8" dur="1" fill="hold">
                                          <p:stCondLst>
                                            <p:cond delay="0"/>
                                          </p:stCondLst>
                                        </p:cTn>
                                        <p:tgtEl>
                                          <p:spTgt spid="53262"/>
                                        </p:tgtEl>
                                        <p:attrNameLst>
                                          <p:attrName>style.visibility</p:attrName>
                                        </p:attrNameLst>
                                      </p:cBhvr>
                                      <p:to>
                                        <p:strVal val="visible"/>
                                      </p:to>
                                    </p:set>
                                    <p:animEffect transition="in" filter="wedge">
                                      <p:cBhvr>
                                        <p:cTn id="9" dur="2000"/>
                                        <p:tgtEl>
                                          <p:spTgt spid="53262"/>
                                        </p:tgtEl>
                                      </p:cBhvr>
                                    </p:animEffect>
                                  </p:childTnLst>
                                </p:cTn>
                              </p:par>
                              <p:par>
                                <p:cTn id="10" presetID="26" presetClass="entr" presetSubtype="0" fill="hold" grpId="0" nodeType="withEffect">
                                  <p:stCondLst>
                                    <p:cond delay="7000"/>
                                  </p:stCondLst>
                                  <p:childTnLst>
                                    <p:set>
                                      <p:cBhvr>
                                        <p:cTn id="11" dur="1" fill="hold">
                                          <p:stCondLst>
                                            <p:cond delay="0"/>
                                          </p:stCondLst>
                                        </p:cTn>
                                        <p:tgtEl>
                                          <p:spTgt spid="53263"/>
                                        </p:tgtEl>
                                        <p:attrNameLst>
                                          <p:attrName>style.visibility</p:attrName>
                                        </p:attrNameLst>
                                      </p:cBhvr>
                                      <p:to>
                                        <p:strVal val="visible"/>
                                      </p:to>
                                    </p:set>
                                    <p:animEffect transition="in" filter="wipe(down)">
                                      <p:cBhvr>
                                        <p:cTn id="12" dur="783">
                                          <p:stCondLst>
                                            <p:cond delay="0"/>
                                          </p:stCondLst>
                                        </p:cTn>
                                        <p:tgtEl>
                                          <p:spTgt spid="53263"/>
                                        </p:tgtEl>
                                      </p:cBhvr>
                                    </p:animEffect>
                                    <p:anim calcmode="lin" valueType="num">
                                      <p:cBhvr>
                                        <p:cTn id="13" dur="2460" tmFilter="0,0; 0.14,0.36; 0.43,0.73; 0.71,0.91; 1.0,1.0">
                                          <p:stCondLst>
                                            <p:cond delay="0"/>
                                          </p:stCondLst>
                                        </p:cTn>
                                        <p:tgtEl>
                                          <p:spTgt spid="53263"/>
                                        </p:tgtEl>
                                        <p:attrNameLst>
                                          <p:attrName>ppt_x</p:attrName>
                                        </p:attrNameLst>
                                      </p:cBhvr>
                                      <p:tavLst>
                                        <p:tav tm="0">
                                          <p:val>
                                            <p:strVal val="#ppt_x-0.25"/>
                                          </p:val>
                                        </p:tav>
                                        <p:tav tm="100000">
                                          <p:val>
                                            <p:strVal val="#ppt_x"/>
                                          </p:val>
                                        </p:tav>
                                      </p:tavLst>
                                    </p:anim>
                                    <p:anim calcmode="lin" valueType="num">
                                      <p:cBhvr>
                                        <p:cTn id="14" dur="896" tmFilter="0.0,0.0; 0.25,0.07; 0.50,0.2; 0.75,0.467; 1.0,1.0">
                                          <p:stCondLst>
                                            <p:cond delay="0"/>
                                          </p:stCondLst>
                                        </p:cTn>
                                        <p:tgtEl>
                                          <p:spTgt spid="53263"/>
                                        </p:tgtEl>
                                        <p:attrNameLst>
                                          <p:attrName>ppt_y</p:attrName>
                                        </p:attrNameLst>
                                      </p:cBhvr>
                                      <p:tavLst>
                                        <p:tav tm="0" fmla="#ppt_y-sin(pi*$)/3">
                                          <p:val>
                                            <p:fltVal val="0.5"/>
                                          </p:val>
                                        </p:tav>
                                        <p:tav tm="100000">
                                          <p:val>
                                            <p:fltVal val="1"/>
                                          </p:val>
                                        </p:tav>
                                      </p:tavLst>
                                    </p:anim>
                                    <p:anim calcmode="lin" valueType="num">
                                      <p:cBhvr>
                                        <p:cTn id="15" dur="896" tmFilter="0, 0; 0.125,0.2665; 0.25,0.4; 0.375,0.465; 0.5,0.5;  0.625,0.535; 0.75,0.6; 0.875,0.7335; 1,1">
                                          <p:stCondLst>
                                            <p:cond delay="896"/>
                                          </p:stCondLst>
                                        </p:cTn>
                                        <p:tgtEl>
                                          <p:spTgt spid="53263"/>
                                        </p:tgtEl>
                                        <p:attrNameLst>
                                          <p:attrName>ppt_y</p:attrName>
                                        </p:attrNameLst>
                                      </p:cBhvr>
                                      <p:tavLst>
                                        <p:tav tm="0" fmla="#ppt_y-sin(pi*$)/9">
                                          <p:val>
                                            <p:fltVal val="0"/>
                                          </p:val>
                                        </p:tav>
                                        <p:tav tm="100000">
                                          <p:val>
                                            <p:fltVal val="1"/>
                                          </p:val>
                                        </p:tav>
                                      </p:tavLst>
                                    </p:anim>
                                    <p:anim calcmode="lin" valueType="num">
                                      <p:cBhvr>
                                        <p:cTn id="16" dur="448" tmFilter="0, 0; 0.125,0.2665; 0.25,0.4; 0.375,0.465; 0.5,0.5;  0.625,0.535; 0.75,0.6; 0.875,0.7335; 1,1">
                                          <p:stCondLst>
                                            <p:cond delay="1787"/>
                                          </p:stCondLst>
                                        </p:cTn>
                                        <p:tgtEl>
                                          <p:spTgt spid="53263"/>
                                        </p:tgtEl>
                                        <p:attrNameLst>
                                          <p:attrName>ppt_y</p:attrName>
                                        </p:attrNameLst>
                                      </p:cBhvr>
                                      <p:tavLst>
                                        <p:tav tm="0" fmla="#ppt_y-sin(pi*$)/27">
                                          <p:val>
                                            <p:fltVal val="0"/>
                                          </p:val>
                                        </p:tav>
                                        <p:tav tm="100000">
                                          <p:val>
                                            <p:fltVal val="1"/>
                                          </p:val>
                                        </p:tav>
                                      </p:tavLst>
                                    </p:anim>
                                    <p:anim calcmode="lin" valueType="num">
                                      <p:cBhvr>
                                        <p:cTn id="17" dur="221" tmFilter="0, 0; 0.125,0.2665; 0.25,0.4; 0.375,0.465; 0.5,0.5;  0.625,0.535; 0.75,0.6; 0.875,0.7335; 1,1">
                                          <p:stCondLst>
                                            <p:cond delay="2236"/>
                                          </p:stCondLst>
                                        </p:cTn>
                                        <p:tgtEl>
                                          <p:spTgt spid="53263"/>
                                        </p:tgtEl>
                                        <p:attrNameLst>
                                          <p:attrName>ppt_y</p:attrName>
                                        </p:attrNameLst>
                                      </p:cBhvr>
                                      <p:tavLst>
                                        <p:tav tm="0" fmla="#ppt_y-sin(pi*$)/81">
                                          <p:val>
                                            <p:fltVal val="0"/>
                                          </p:val>
                                        </p:tav>
                                        <p:tav tm="100000">
                                          <p:val>
                                            <p:fltVal val="1"/>
                                          </p:val>
                                        </p:tav>
                                      </p:tavLst>
                                    </p:anim>
                                    <p:animScale>
                                      <p:cBhvr>
                                        <p:cTn id="18" dur="35">
                                          <p:stCondLst>
                                            <p:cond delay="877"/>
                                          </p:stCondLst>
                                        </p:cTn>
                                        <p:tgtEl>
                                          <p:spTgt spid="53263"/>
                                        </p:tgtEl>
                                      </p:cBhvr>
                                      <p:to x="100000" y="60000"/>
                                    </p:animScale>
                                    <p:animScale>
                                      <p:cBhvr>
                                        <p:cTn id="19" dur="224" decel="50000">
                                          <p:stCondLst>
                                            <p:cond delay="913"/>
                                          </p:stCondLst>
                                        </p:cTn>
                                        <p:tgtEl>
                                          <p:spTgt spid="53263"/>
                                        </p:tgtEl>
                                      </p:cBhvr>
                                      <p:to x="100000" y="100000"/>
                                    </p:animScale>
                                    <p:animScale>
                                      <p:cBhvr>
                                        <p:cTn id="20" dur="35">
                                          <p:stCondLst>
                                            <p:cond delay="1771"/>
                                          </p:stCondLst>
                                        </p:cTn>
                                        <p:tgtEl>
                                          <p:spTgt spid="53263"/>
                                        </p:tgtEl>
                                      </p:cBhvr>
                                      <p:to x="100000" y="80000"/>
                                    </p:animScale>
                                    <p:animScale>
                                      <p:cBhvr>
                                        <p:cTn id="21" dur="224" decel="50000">
                                          <p:stCondLst>
                                            <p:cond delay="1806"/>
                                          </p:stCondLst>
                                        </p:cTn>
                                        <p:tgtEl>
                                          <p:spTgt spid="53263"/>
                                        </p:tgtEl>
                                      </p:cBhvr>
                                      <p:to x="100000" y="100000"/>
                                    </p:animScale>
                                    <p:animScale>
                                      <p:cBhvr>
                                        <p:cTn id="22" dur="35">
                                          <p:stCondLst>
                                            <p:cond delay="2217"/>
                                          </p:stCondLst>
                                        </p:cTn>
                                        <p:tgtEl>
                                          <p:spTgt spid="53263"/>
                                        </p:tgtEl>
                                      </p:cBhvr>
                                      <p:to x="100000" y="90000"/>
                                    </p:animScale>
                                    <p:animScale>
                                      <p:cBhvr>
                                        <p:cTn id="23" dur="224" decel="50000">
                                          <p:stCondLst>
                                            <p:cond delay="2252"/>
                                          </p:stCondLst>
                                        </p:cTn>
                                        <p:tgtEl>
                                          <p:spTgt spid="53263"/>
                                        </p:tgtEl>
                                      </p:cBhvr>
                                      <p:to x="100000" y="100000"/>
                                    </p:animScale>
                                    <p:animScale>
                                      <p:cBhvr>
                                        <p:cTn id="24" dur="35">
                                          <p:stCondLst>
                                            <p:cond delay="2441"/>
                                          </p:stCondLst>
                                        </p:cTn>
                                        <p:tgtEl>
                                          <p:spTgt spid="53263"/>
                                        </p:tgtEl>
                                      </p:cBhvr>
                                      <p:to x="100000" y="95000"/>
                                    </p:animScale>
                                    <p:animScale>
                                      <p:cBhvr>
                                        <p:cTn id="25" dur="224" decel="50000">
                                          <p:stCondLst>
                                            <p:cond delay="2476"/>
                                          </p:stCondLst>
                                        </p:cTn>
                                        <p:tgtEl>
                                          <p:spTgt spid="53263"/>
                                        </p:tgtEl>
                                      </p:cBhvr>
                                      <p:to x="100000" y="100000"/>
                                    </p:animScale>
                                  </p:childTnLst>
                                </p:cTn>
                              </p:par>
                              <p:par>
                                <p:cTn id="26" presetID="26" presetClass="entr" presetSubtype="0" fill="hold" grpId="0" nodeType="withEffect">
                                  <p:stCondLst>
                                    <p:cond delay="9900"/>
                                  </p:stCondLst>
                                  <p:childTnLst>
                                    <p:set>
                                      <p:cBhvr>
                                        <p:cTn id="27" dur="1" fill="hold">
                                          <p:stCondLst>
                                            <p:cond delay="0"/>
                                          </p:stCondLst>
                                        </p:cTn>
                                        <p:tgtEl>
                                          <p:spTgt spid="53265"/>
                                        </p:tgtEl>
                                        <p:attrNameLst>
                                          <p:attrName>style.visibility</p:attrName>
                                        </p:attrNameLst>
                                      </p:cBhvr>
                                      <p:to>
                                        <p:strVal val="visible"/>
                                      </p:to>
                                    </p:set>
                                    <p:animEffect transition="in" filter="wipe(down)">
                                      <p:cBhvr>
                                        <p:cTn id="28" dur="580">
                                          <p:stCondLst>
                                            <p:cond delay="0"/>
                                          </p:stCondLst>
                                        </p:cTn>
                                        <p:tgtEl>
                                          <p:spTgt spid="53265"/>
                                        </p:tgtEl>
                                      </p:cBhvr>
                                    </p:animEffect>
                                    <p:anim calcmode="lin" valueType="num">
                                      <p:cBhvr>
                                        <p:cTn id="29" dur="1822" tmFilter="0,0; 0.14,0.36; 0.43,0.73; 0.71,0.91; 1.0,1.0">
                                          <p:stCondLst>
                                            <p:cond delay="0"/>
                                          </p:stCondLst>
                                        </p:cTn>
                                        <p:tgtEl>
                                          <p:spTgt spid="5326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326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326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326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3265"/>
                                        </p:tgtEl>
                                        <p:attrNameLst>
                                          <p:attrName>ppt_y</p:attrName>
                                        </p:attrNameLst>
                                      </p:cBhvr>
                                      <p:tavLst>
                                        <p:tav tm="0" fmla="#ppt_y-sin(pi*$)/81">
                                          <p:val>
                                            <p:fltVal val="0"/>
                                          </p:val>
                                        </p:tav>
                                        <p:tav tm="100000">
                                          <p:val>
                                            <p:fltVal val="1"/>
                                          </p:val>
                                        </p:tav>
                                      </p:tavLst>
                                    </p:anim>
                                    <p:animScale>
                                      <p:cBhvr>
                                        <p:cTn id="34" dur="26">
                                          <p:stCondLst>
                                            <p:cond delay="650"/>
                                          </p:stCondLst>
                                        </p:cTn>
                                        <p:tgtEl>
                                          <p:spTgt spid="53265"/>
                                        </p:tgtEl>
                                      </p:cBhvr>
                                      <p:to x="100000" y="60000"/>
                                    </p:animScale>
                                    <p:animScale>
                                      <p:cBhvr>
                                        <p:cTn id="35" dur="166" decel="50000">
                                          <p:stCondLst>
                                            <p:cond delay="676"/>
                                          </p:stCondLst>
                                        </p:cTn>
                                        <p:tgtEl>
                                          <p:spTgt spid="53265"/>
                                        </p:tgtEl>
                                      </p:cBhvr>
                                      <p:to x="100000" y="100000"/>
                                    </p:animScale>
                                    <p:animScale>
                                      <p:cBhvr>
                                        <p:cTn id="36" dur="26">
                                          <p:stCondLst>
                                            <p:cond delay="1312"/>
                                          </p:stCondLst>
                                        </p:cTn>
                                        <p:tgtEl>
                                          <p:spTgt spid="53265"/>
                                        </p:tgtEl>
                                      </p:cBhvr>
                                      <p:to x="100000" y="80000"/>
                                    </p:animScale>
                                    <p:animScale>
                                      <p:cBhvr>
                                        <p:cTn id="37" dur="166" decel="50000">
                                          <p:stCondLst>
                                            <p:cond delay="1338"/>
                                          </p:stCondLst>
                                        </p:cTn>
                                        <p:tgtEl>
                                          <p:spTgt spid="53265"/>
                                        </p:tgtEl>
                                      </p:cBhvr>
                                      <p:to x="100000" y="100000"/>
                                    </p:animScale>
                                    <p:animScale>
                                      <p:cBhvr>
                                        <p:cTn id="38" dur="26">
                                          <p:stCondLst>
                                            <p:cond delay="1642"/>
                                          </p:stCondLst>
                                        </p:cTn>
                                        <p:tgtEl>
                                          <p:spTgt spid="53265"/>
                                        </p:tgtEl>
                                      </p:cBhvr>
                                      <p:to x="100000" y="90000"/>
                                    </p:animScale>
                                    <p:animScale>
                                      <p:cBhvr>
                                        <p:cTn id="39" dur="166" decel="50000">
                                          <p:stCondLst>
                                            <p:cond delay="1668"/>
                                          </p:stCondLst>
                                        </p:cTn>
                                        <p:tgtEl>
                                          <p:spTgt spid="53265"/>
                                        </p:tgtEl>
                                      </p:cBhvr>
                                      <p:to x="100000" y="100000"/>
                                    </p:animScale>
                                    <p:animScale>
                                      <p:cBhvr>
                                        <p:cTn id="40" dur="26">
                                          <p:stCondLst>
                                            <p:cond delay="1808"/>
                                          </p:stCondLst>
                                        </p:cTn>
                                        <p:tgtEl>
                                          <p:spTgt spid="53265"/>
                                        </p:tgtEl>
                                      </p:cBhvr>
                                      <p:to x="100000" y="95000"/>
                                    </p:animScale>
                                    <p:animScale>
                                      <p:cBhvr>
                                        <p:cTn id="41" dur="166" decel="50000">
                                          <p:stCondLst>
                                            <p:cond delay="1834"/>
                                          </p:stCondLst>
                                        </p:cTn>
                                        <p:tgtEl>
                                          <p:spTgt spid="53265"/>
                                        </p:tgtEl>
                                      </p:cBhvr>
                                      <p:to x="100000" y="100000"/>
                                    </p:animScale>
                                  </p:childTnLst>
                                </p:cTn>
                              </p:par>
                              <p:par>
                                <p:cTn id="42" presetID="37" presetClass="entr" presetSubtype="0" fill="hold" nodeType="withEffect">
                                  <p:stCondLst>
                                    <p:cond delay="11500"/>
                                  </p:stCondLst>
                                  <p:childTnLst>
                                    <p:set>
                                      <p:cBhvr>
                                        <p:cTn id="43" dur="1" fill="hold">
                                          <p:stCondLst>
                                            <p:cond delay="0"/>
                                          </p:stCondLst>
                                        </p:cTn>
                                        <p:tgtEl>
                                          <p:spTgt spid="53264"/>
                                        </p:tgtEl>
                                        <p:attrNameLst>
                                          <p:attrName>style.visibility</p:attrName>
                                        </p:attrNameLst>
                                      </p:cBhvr>
                                      <p:to>
                                        <p:strVal val="visible"/>
                                      </p:to>
                                    </p:set>
                                    <p:animEffect transition="in" filter="fade">
                                      <p:cBhvr>
                                        <p:cTn id="44" dur="1000"/>
                                        <p:tgtEl>
                                          <p:spTgt spid="53264"/>
                                        </p:tgtEl>
                                      </p:cBhvr>
                                    </p:animEffect>
                                    <p:anim calcmode="lin" valueType="num">
                                      <p:cBhvr>
                                        <p:cTn id="45" dur="1000" fill="hold"/>
                                        <p:tgtEl>
                                          <p:spTgt spid="53264"/>
                                        </p:tgtEl>
                                        <p:attrNameLst>
                                          <p:attrName>ppt_x</p:attrName>
                                        </p:attrNameLst>
                                      </p:cBhvr>
                                      <p:tavLst>
                                        <p:tav tm="0">
                                          <p:val>
                                            <p:strVal val="#ppt_x"/>
                                          </p:val>
                                        </p:tav>
                                        <p:tav tm="100000">
                                          <p:val>
                                            <p:strVal val="#ppt_x"/>
                                          </p:val>
                                        </p:tav>
                                      </p:tavLst>
                                    </p:anim>
                                    <p:anim calcmode="lin" valueType="num">
                                      <p:cBhvr>
                                        <p:cTn id="46" dur="900" decel="100000" fill="hold"/>
                                        <p:tgtEl>
                                          <p:spTgt spid="5326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32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3262" grpId="0" animBg="1"/>
      <p:bldP spid="53263" grpId="0" animBg="1"/>
      <p:bldP spid="532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DB77-2828-8D59-741B-F188AA7AA5AD}"/>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4</a:t>
            </a:r>
          </a:p>
        </p:txBody>
      </p:sp>
      <p:pic>
        <p:nvPicPr>
          <p:cNvPr id="8" name="Content Placeholder 5">
            <a:extLst>
              <a:ext uri="{FF2B5EF4-FFF2-40B4-BE49-F238E27FC236}">
                <a16:creationId xmlns:a16="http://schemas.microsoft.com/office/drawing/2014/main" id="{F387D34F-4CBD-055A-1520-0D55F5898CB0}"/>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2">
            <a:extLst>
              <a:ext uri="{FF2B5EF4-FFF2-40B4-BE49-F238E27FC236}">
                <a16:creationId xmlns:a16="http://schemas.microsoft.com/office/drawing/2014/main" id="{C988798A-E932-E74B-13B9-E8A8939EF56B}"/>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5124" name="Picture 3" descr="j0292894">
            <a:extLst>
              <a:ext uri="{FF2B5EF4-FFF2-40B4-BE49-F238E27FC236}">
                <a16:creationId xmlns:a16="http://schemas.microsoft.com/office/drawing/2014/main" id="{559E2B54-BD46-DC21-B962-BCA84E5D5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C74B104B-0E2B-F6E7-2520-AB84D49738FD}"/>
              </a:ext>
            </a:extLst>
          </p:cNvPr>
          <p:cNvSpPr txBox="1">
            <a:spLocks noChangeArrowheads="1"/>
          </p:cNvSpPr>
          <p:nvPr/>
        </p:nvSpPr>
        <p:spPr bwMode="auto">
          <a:xfrm>
            <a:off x="1828800" y="1752600"/>
            <a:ext cx="6096000" cy="3397250"/>
          </a:xfrm>
          <a:prstGeom prst="rect">
            <a:avLst/>
          </a:prstGeom>
          <a:solidFill>
            <a:srgbClr val="FFFF99"/>
          </a:solidFill>
          <a:ln w="19050">
            <a:solidFill>
              <a:schemeClr val="tx1"/>
            </a:solidFill>
            <a:miter lim="800000"/>
            <a:headEnd/>
            <a:tailEnd/>
          </a:ln>
        </p:spPr>
        <p:txBody>
          <a:bodyPr>
            <a:spAutoFit/>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buFontTx/>
              <a:buAutoNum type="arabicPeriod"/>
            </a:pPr>
            <a:r>
              <a:rPr lang="en-US" altLang="en-US" sz="2400" b="1" i="1"/>
              <a:t>Inference</a:t>
            </a:r>
            <a:r>
              <a:rPr lang="en-US" altLang="en-US" sz="2400"/>
              <a:t> is another way to say </a:t>
            </a:r>
            <a:r>
              <a:rPr lang="en-US" altLang="en-US" sz="2400" b="1" i="1"/>
              <a:t>conclusion </a:t>
            </a:r>
            <a:r>
              <a:rPr lang="en-US" altLang="en-US" sz="2400"/>
              <a:t>or </a:t>
            </a:r>
            <a:r>
              <a:rPr lang="en-US" altLang="en-US" sz="2400" b="1" i="1"/>
              <a:t>guess.</a:t>
            </a:r>
          </a:p>
          <a:p>
            <a:pPr eaLnBrk="1" hangingPunct="1">
              <a:buFontTx/>
              <a:buAutoNum type="arabicPeriod"/>
            </a:pPr>
            <a:endParaRPr lang="en-US" altLang="en-US" sz="2400" b="1" i="1"/>
          </a:p>
          <a:p>
            <a:pPr eaLnBrk="1" hangingPunct="1"/>
            <a:r>
              <a:rPr lang="en-US" altLang="en-US" sz="2400" b="1" i="1"/>
              <a:t>  -</a:t>
            </a:r>
            <a:r>
              <a:rPr lang="en-US" altLang="en-US" sz="2400"/>
              <a:t>Writers do not always state everything </a:t>
            </a:r>
          </a:p>
          <a:p>
            <a:pPr eaLnBrk="1" hangingPunct="1"/>
            <a:r>
              <a:rPr lang="en-US" altLang="en-US" sz="2400"/>
              <a:t>  clearly. </a:t>
            </a:r>
          </a:p>
          <a:p>
            <a:pPr eaLnBrk="1" hangingPunct="1"/>
            <a:endParaRPr lang="en-US" altLang="en-US" sz="2400"/>
          </a:p>
          <a:p>
            <a:pPr eaLnBrk="1" hangingPunct="1"/>
            <a:r>
              <a:rPr lang="en-US" altLang="en-US" sz="2400"/>
              <a:t>  -Sometimes readers need to </a:t>
            </a:r>
            <a:r>
              <a:rPr lang="en-US" altLang="en-US" sz="2400" i="1"/>
              <a:t>guess information</a:t>
            </a:r>
            <a:r>
              <a:rPr lang="en-US" altLang="en-US" sz="2400"/>
              <a:t>, or </a:t>
            </a:r>
            <a:r>
              <a:rPr lang="en-US" altLang="en-US" sz="2400" b="1"/>
              <a:t>make an inference.</a:t>
            </a:r>
            <a:endParaRPr lang="en-US" altLang="en-US" sz="2400" b="1" i="1"/>
          </a:p>
          <a:p>
            <a:pPr eaLnBrk="1" hangingPunct="1"/>
            <a:endParaRPr lang="en-US" altLang="en-US" sz="2400"/>
          </a:p>
        </p:txBody>
      </p:sp>
      <p:pic>
        <p:nvPicPr>
          <p:cNvPr id="7" name="Read10.WAV">
            <a:hlinkClick r:id="" action="ppaction://media"/>
            <a:extLst>
              <a:ext uri="{FF2B5EF4-FFF2-40B4-BE49-F238E27FC236}">
                <a16:creationId xmlns:a16="http://schemas.microsoft.com/office/drawing/2014/main" id="{F2E15C13-66EC-355D-0F88-60753DEDAC7C}"/>
              </a:ext>
              <a:ext uri="{C183D7F6-B498-43B3-948B-1728B52AA6E4}">
                <adec:decorative xmlns:adec="http://schemas.microsoft.com/office/drawing/2017/decorative" val="1"/>
              </a:ext>
            </a:extLst>
          </p:cNvPr>
          <p:cNvPicPr>
            <a:picLocks noRot="1" noChangeAspect="1"/>
          </p:cNvPicPr>
          <p:nvPr>
            <a:wavAudioFile r:embed="rId1" name="Reading In-02.WAV"/>
          </p:nvPr>
        </p:nvPicPr>
        <p:blipFill>
          <a:blip r:embed="rId6">
            <a:extLst>
              <a:ext uri="{28A0092B-C50C-407E-A947-70E740481C1C}">
                <a14:useLocalDpi xmlns:a14="http://schemas.microsoft.com/office/drawing/2010/main" val="0"/>
              </a:ext>
            </a:extLst>
          </a:blip>
          <a:srcRect/>
          <a:stretch>
            <a:fillRect/>
          </a:stretch>
        </p:blipFill>
        <p:spPr bwMode="auto">
          <a:xfrm>
            <a:off x="94488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a:extLst>
              <a:ext uri="{FF2B5EF4-FFF2-40B4-BE49-F238E27FC236}">
                <a16:creationId xmlns:a16="http://schemas.microsoft.com/office/drawing/2014/main" id="{3420A765-721F-F13E-CE22-74C7CE5AD0F0}"/>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347" fill="hold"/>
                                        <p:tgtEl>
                                          <p:spTgt spid="7"/>
                                        </p:tgtEl>
                                      </p:cBhvr>
                                    </p:cmd>
                                  </p:childTnLst>
                                </p:cTn>
                              </p:par>
                              <p:par>
                                <p:cTn id="7" presetID="47" presetClass="entr" presetSubtype="0" fill="hold" grpId="0" nodeType="withEffect">
                                  <p:stCondLst>
                                    <p:cond delay="700"/>
                                  </p:stCondLst>
                                  <p:childTnLst>
                                    <p:set>
                                      <p:cBhvr>
                                        <p:cTn id="8" dur="1" fill="hold">
                                          <p:stCondLst>
                                            <p:cond delay="0"/>
                                          </p:stCondLst>
                                        </p:cTn>
                                        <p:tgtEl>
                                          <p:spTgt spid="45061"/>
                                        </p:tgtEl>
                                        <p:attrNameLst>
                                          <p:attrName>style.visibility</p:attrName>
                                        </p:attrNameLst>
                                      </p:cBhvr>
                                      <p:to>
                                        <p:strVal val="visible"/>
                                      </p:to>
                                    </p:set>
                                    <p:animEffect transition="in" filter="fade">
                                      <p:cBhvr>
                                        <p:cTn id="9" dur="1000"/>
                                        <p:tgtEl>
                                          <p:spTgt spid="45061"/>
                                        </p:tgtEl>
                                      </p:cBhvr>
                                    </p:animEffect>
                                    <p:anim calcmode="lin" valueType="num">
                                      <p:cBhvr>
                                        <p:cTn id="10" dur="1000" fill="hold"/>
                                        <p:tgtEl>
                                          <p:spTgt spid="45061"/>
                                        </p:tgtEl>
                                        <p:attrNameLst>
                                          <p:attrName>ppt_x</p:attrName>
                                        </p:attrNameLst>
                                      </p:cBhvr>
                                      <p:tavLst>
                                        <p:tav tm="0">
                                          <p:val>
                                            <p:strVal val="#ppt_x"/>
                                          </p:val>
                                        </p:tav>
                                        <p:tav tm="100000">
                                          <p:val>
                                            <p:strVal val="#ppt_x"/>
                                          </p:val>
                                        </p:tav>
                                      </p:tavLst>
                                    </p:anim>
                                    <p:anim calcmode="lin" valueType="num">
                                      <p:cBhvr>
                                        <p:cTn id="11" dur="1000" fill="hold"/>
                                        <p:tgtEl>
                                          <p:spTgt spid="450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50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62529-48F8-D574-CDA0-CEB87DD4A8CD}"/>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5</a:t>
            </a:r>
          </a:p>
        </p:txBody>
      </p:sp>
      <p:pic>
        <p:nvPicPr>
          <p:cNvPr id="11" name="Content Placeholder 5">
            <a:extLst>
              <a:ext uri="{FF2B5EF4-FFF2-40B4-BE49-F238E27FC236}">
                <a16:creationId xmlns:a16="http://schemas.microsoft.com/office/drawing/2014/main" id="{D3783C6E-CF70-E51A-9A47-BBA0AC2F9B29}"/>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2">
            <a:extLst>
              <a:ext uri="{FF2B5EF4-FFF2-40B4-BE49-F238E27FC236}">
                <a16:creationId xmlns:a16="http://schemas.microsoft.com/office/drawing/2014/main" id="{94A44081-8A49-F6E7-4713-28590BB36019}"/>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6148" name="Picture 3">
            <a:extLst>
              <a:ext uri="{FF2B5EF4-FFF2-40B4-BE49-F238E27FC236}">
                <a16:creationId xmlns:a16="http://schemas.microsoft.com/office/drawing/2014/main" id="{0AB10437-CC39-F6B2-7E77-7F42700716C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1">
            <a:extLst>
              <a:ext uri="{FF2B5EF4-FFF2-40B4-BE49-F238E27FC236}">
                <a16:creationId xmlns:a16="http://schemas.microsoft.com/office/drawing/2014/main" id="{7AE61A87-8321-365F-54FB-A45F2A61FD29}"/>
              </a:ext>
            </a:extLst>
          </p:cNvPr>
          <p:cNvSpPr txBox="1">
            <a:spLocks noChangeArrowheads="1"/>
          </p:cNvSpPr>
          <p:nvPr/>
        </p:nvSpPr>
        <p:spPr bwMode="auto">
          <a:xfrm>
            <a:off x="1905000" y="1828800"/>
            <a:ext cx="6096000" cy="193675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2. If the information is not clear, the reader must “read between the lines” and use clues in the text to understand fully.</a:t>
            </a:r>
          </a:p>
          <a:p>
            <a:pPr eaLnBrk="1" hangingPunct="1"/>
            <a:endParaRPr lang="en-US" altLang="en-US" sz="2400"/>
          </a:p>
          <a:p>
            <a:pPr eaLnBrk="1" hangingPunct="1"/>
            <a:endParaRPr lang="en-US" altLang="en-US" sz="2400"/>
          </a:p>
        </p:txBody>
      </p:sp>
      <p:pic>
        <p:nvPicPr>
          <p:cNvPr id="34829" name="Picture 13">
            <a:extLst>
              <a:ext uri="{FF2B5EF4-FFF2-40B4-BE49-F238E27FC236}">
                <a16:creationId xmlns:a16="http://schemas.microsoft.com/office/drawing/2014/main" id="{B5344AF6-BA56-159D-3ACB-A362EBBB3D15}"/>
              </a:ext>
              <a:ext uri="{C183D7F6-B498-43B3-948B-1728B52AA6E4}">
                <adec:decorative xmlns:adec="http://schemas.microsoft.com/office/drawing/2017/decorative" val="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90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 Box 12">
            <a:extLst>
              <a:ext uri="{FF2B5EF4-FFF2-40B4-BE49-F238E27FC236}">
                <a16:creationId xmlns:a16="http://schemas.microsoft.com/office/drawing/2014/main" id="{073E2DF5-9C8F-AE7F-02D5-9987FC77867A}"/>
              </a:ext>
            </a:extLst>
          </p:cNvPr>
          <p:cNvSpPr txBox="1">
            <a:spLocks noChangeArrowheads="1"/>
          </p:cNvSpPr>
          <p:nvPr/>
        </p:nvSpPr>
        <p:spPr bwMode="auto">
          <a:xfrm>
            <a:off x="1905000" y="39624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Sometimes you need to </a:t>
            </a:r>
            <a:r>
              <a:rPr lang="en-US" altLang="en-US" sz="2400" b="1" i="1"/>
              <a:t>infer </a:t>
            </a:r>
            <a:r>
              <a:rPr lang="en-US" altLang="en-US" sz="2400"/>
              <a:t>details not stated in the reading (such as time/place).</a:t>
            </a:r>
          </a:p>
        </p:txBody>
      </p:sp>
      <p:sp>
        <p:nvSpPr>
          <p:cNvPr id="2" name="Text Box 12">
            <a:extLst>
              <a:ext uri="{FF2B5EF4-FFF2-40B4-BE49-F238E27FC236}">
                <a16:creationId xmlns:a16="http://schemas.microsoft.com/office/drawing/2014/main" id="{2B77E3A3-6625-3685-AC1F-60B9177A7761}"/>
              </a:ext>
            </a:extLst>
          </p:cNvPr>
          <p:cNvSpPr txBox="1">
            <a:spLocks noChangeArrowheads="1"/>
          </p:cNvSpPr>
          <p:nvPr/>
        </p:nvSpPr>
        <p:spPr bwMode="auto">
          <a:xfrm>
            <a:off x="1905000" y="51054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Sometimes you need to </a:t>
            </a:r>
            <a:r>
              <a:rPr lang="en-US" altLang="en-US" sz="2400" b="1" i="1"/>
              <a:t>infer </a:t>
            </a:r>
            <a:r>
              <a:rPr lang="en-US" altLang="en-US" sz="2400"/>
              <a:t>meaning if you do not know all the words.</a:t>
            </a:r>
          </a:p>
        </p:txBody>
      </p:sp>
      <p:pic>
        <p:nvPicPr>
          <p:cNvPr id="10" name="Read25.WAV">
            <a:hlinkClick r:id="" action="ppaction://media"/>
            <a:extLst>
              <a:ext uri="{FF2B5EF4-FFF2-40B4-BE49-F238E27FC236}">
                <a16:creationId xmlns:a16="http://schemas.microsoft.com/office/drawing/2014/main" id="{CCB288B3-6BDD-0D0D-C9A8-E40302AAD078}"/>
              </a:ext>
              <a:ext uri="{C183D7F6-B498-43B3-948B-1728B52AA6E4}">
                <adec:decorative xmlns:adec="http://schemas.microsoft.com/office/drawing/2017/decorative" val="1"/>
              </a:ext>
            </a:extLst>
          </p:cNvPr>
          <p:cNvPicPr>
            <a:picLocks noRot="1" noChangeAspect="1"/>
          </p:cNvPicPr>
          <p:nvPr>
            <a:wavAudioFile r:embed="rId1" name="Reading In-03.WAV"/>
          </p:nvPr>
        </p:nvPicPr>
        <p:blipFill>
          <a:blip r:embed="rId7">
            <a:extLst>
              <a:ext uri="{28A0092B-C50C-407E-A947-70E740481C1C}">
                <a14:useLocalDpi xmlns:a14="http://schemas.microsoft.com/office/drawing/2010/main" val="0"/>
              </a:ext>
            </a:extLst>
          </a:blip>
          <a:srcRect/>
          <a:stretch>
            <a:fillRect/>
          </a:stretch>
        </p:blipFill>
        <p:spPr bwMode="auto">
          <a:xfrm>
            <a:off x="9753600" y="630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a:extLst>
              <a:ext uri="{FF2B5EF4-FFF2-40B4-BE49-F238E27FC236}">
                <a16:creationId xmlns:a16="http://schemas.microsoft.com/office/drawing/2014/main" id="{24853012-57D1-D3EB-EC7E-8F1AD11D2CE3}"/>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21" fill="hold"/>
                                        <p:tgtEl>
                                          <p:spTgt spid="10"/>
                                        </p:tgtEl>
                                      </p:cBhvr>
                                    </p:cmd>
                                  </p:childTnLst>
                                </p:cTn>
                              </p:par>
                              <p:par>
                                <p:cTn id="7" presetID="47" presetClass="entr" presetSubtype="0" fill="hold" grpId="0" nodeType="withEffect">
                                  <p:stCondLst>
                                    <p:cond delay="800"/>
                                  </p:stCondLst>
                                  <p:childTnLst>
                                    <p:set>
                                      <p:cBhvr>
                                        <p:cTn id="8" dur="1" fill="hold">
                                          <p:stCondLst>
                                            <p:cond delay="0"/>
                                          </p:stCondLst>
                                        </p:cTn>
                                        <p:tgtEl>
                                          <p:spTgt spid="34827"/>
                                        </p:tgtEl>
                                        <p:attrNameLst>
                                          <p:attrName>style.visibility</p:attrName>
                                        </p:attrNameLst>
                                      </p:cBhvr>
                                      <p:to>
                                        <p:strVal val="visible"/>
                                      </p:to>
                                    </p:set>
                                    <p:animEffect transition="in" filter="fade">
                                      <p:cBhvr>
                                        <p:cTn id="9" dur="1000"/>
                                        <p:tgtEl>
                                          <p:spTgt spid="34827"/>
                                        </p:tgtEl>
                                      </p:cBhvr>
                                    </p:animEffect>
                                    <p:anim calcmode="lin" valueType="num">
                                      <p:cBhvr>
                                        <p:cTn id="10" dur="1000" fill="hold"/>
                                        <p:tgtEl>
                                          <p:spTgt spid="34827"/>
                                        </p:tgtEl>
                                        <p:attrNameLst>
                                          <p:attrName>ppt_x</p:attrName>
                                        </p:attrNameLst>
                                      </p:cBhvr>
                                      <p:tavLst>
                                        <p:tav tm="0">
                                          <p:val>
                                            <p:strVal val="#ppt_x"/>
                                          </p:val>
                                        </p:tav>
                                        <p:tav tm="100000">
                                          <p:val>
                                            <p:strVal val="#ppt_x"/>
                                          </p:val>
                                        </p:tav>
                                      </p:tavLst>
                                    </p:anim>
                                    <p:anim calcmode="lin" valueType="num">
                                      <p:cBhvr>
                                        <p:cTn id="11" dur="1000" fill="hold"/>
                                        <p:tgtEl>
                                          <p:spTgt spid="34827"/>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3300"/>
                                  </p:stCondLst>
                                  <p:childTnLst>
                                    <p:set>
                                      <p:cBhvr>
                                        <p:cTn id="13" dur="1" fill="hold">
                                          <p:stCondLst>
                                            <p:cond delay="0"/>
                                          </p:stCondLst>
                                        </p:cTn>
                                        <p:tgtEl>
                                          <p:spTgt spid="34829"/>
                                        </p:tgtEl>
                                        <p:attrNameLst>
                                          <p:attrName>style.visibility</p:attrName>
                                        </p:attrNameLst>
                                      </p:cBhvr>
                                      <p:to>
                                        <p:strVal val="visible"/>
                                      </p:to>
                                    </p:set>
                                    <p:anim calcmode="lin" valueType="num">
                                      <p:cBhvr additive="base">
                                        <p:cTn id="14" dur="1000" fill="hold"/>
                                        <p:tgtEl>
                                          <p:spTgt spid="34829"/>
                                        </p:tgtEl>
                                        <p:attrNameLst>
                                          <p:attrName>ppt_x</p:attrName>
                                        </p:attrNameLst>
                                      </p:cBhvr>
                                      <p:tavLst>
                                        <p:tav tm="0">
                                          <p:val>
                                            <p:strVal val="#ppt_x"/>
                                          </p:val>
                                        </p:tav>
                                        <p:tav tm="100000">
                                          <p:val>
                                            <p:strVal val="#ppt_x"/>
                                          </p:val>
                                        </p:tav>
                                      </p:tavLst>
                                    </p:anim>
                                    <p:anim calcmode="lin" valueType="num">
                                      <p:cBhvr additive="base">
                                        <p:cTn id="15" dur="1000" fill="hold"/>
                                        <p:tgtEl>
                                          <p:spTgt spid="34829"/>
                                        </p:tgtEl>
                                        <p:attrNameLst>
                                          <p:attrName>ppt_y</p:attrName>
                                        </p:attrNameLst>
                                      </p:cBhvr>
                                      <p:tavLst>
                                        <p:tav tm="0">
                                          <p:val>
                                            <p:strVal val="1+#ppt_h/2"/>
                                          </p:val>
                                        </p:tav>
                                        <p:tav tm="100000">
                                          <p:val>
                                            <p:strVal val="#ppt_y"/>
                                          </p:val>
                                        </p:tav>
                                      </p:tavLst>
                                    </p:anim>
                                  </p:childTnLst>
                                </p:cTn>
                              </p:par>
                              <p:par>
                                <p:cTn id="16" presetID="47" presetClass="entr" presetSubtype="0" fill="hold" grpId="0" nodeType="withEffect">
                                  <p:stCondLst>
                                    <p:cond delay="11300"/>
                                  </p:stCondLst>
                                  <p:childTnLst>
                                    <p:set>
                                      <p:cBhvr>
                                        <p:cTn id="17" dur="1" fill="hold">
                                          <p:stCondLst>
                                            <p:cond delay="0"/>
                                          </p:stCondLst>
                                        </p:cTn>
                                        <p:tgtEl>
                                          <p:spTgt spid="34828"/>
                                        </p:tgtEl>
                                        <p:attrNameLst>
                                          <p:attrName>style.visibility</p:attrName>
                                        </p:attrNameLst>
                                      </p:cBhvr>
                                      <p:to>
                                        <p:strVal val="visible"/>
                                      </p:to>
                                    </p:set>
                                    <p:animEffect transition="in" filter="fade">
                                      <p:cBhvr>
                                        <p:cTn id="18" dur="1000"/>
                                        <p:tgtEl>
                                          <p:spTgt spid="34828"/>
                                        </p:tgtEl>
                                      </p:cBhvr>
                                    </p:animEffect>
                                    <p:anim calcmode="lin" valueType="num">
                                      <p:cBhvr>
                                        <p:cTn id="19" dur="1000" fill="hold"/>
                                        <p:tgtEl>
                                          <p:spTgt spid="34828"/>
                                        </p:tgtEl>
                                        <p:attrNameLst>
                                          <p:attrName>ppt_x</p:attrName>
                                        </p:attrNameLst>
                                      </p:cBhvr>
                                      <p:tavLst>
                                        <p:tav tm="0">
                                          <p:val>
                                            <p:strVal val="#ppt_x"/>
                                          </p:val>
                                        </p:tav>
                                        <p:tav tm="100000">
                                          <p:val>
                                            <p:strVal val="#ppt_x"/>
                                          </p:val>
                                        </p:tav>
                                      </p:tavLst>
                                    </p:anim>
                                    <p:anim calcmode="lin" valueType="num">
                                      <p:cBhvr>
                                        <p:cTn id="20" dur="1000" fill="hold"/>
                                        <p:tgtEl>
                                          <p:spTgt spid="3482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197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4827" grpId="0" animBg="1"/>
      <p:bldP spid="3482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E990-A950-5618-339D-59727608EF63}"/>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6</a:t>
            </a:r>
          </a:p>
        </p:txBody>
      </p:sp>
      <p:pic>
        <p:nvPicPr>
          <p:cNvPr id="10" name="Content Placeholder 5">
            <a:extLst>
              <a:ext uri="{FF2B5EF4-FFF2-40B4-BE49-F238E27FC236}">
                <a16:creationId xmlns:a16="http://schemas.microsoft.com/office/drawing/2014/main" id="{EE32E323-7DD1-2854-167B-ACD2EB734F5F}"/>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a:extLst>
              <a:ext uri="{FF2B5EF4-FFF2-40B4-BE49-F238E27FC236}">
                <a16:creationId xmlns:a16="http://schemas.microsoft.com/office/drawing/2014/main" id="{4FA71774-41E3-E887-06DA-BAF0B77BEB1C}"/>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7172" name="Picture 3">
            <a:extLst>
              <a:ext uri="{FF2B5EF4-FFF2-40B4-BE49-F238E27FC236}">
                <a16:creationId xmlns:a16="http://schemas.microsoft.com/office/drawing/2014/main" id="{72BF4F71-13D9-D7B9-0050-A66B330A23E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a:extLst>
              <a:ext uri="{FF2B5EF4-FFF2-40B4-BE49-F238E27FC236}">
                <a16:creationId xmlns:a16="http://schemas.microsoft.com/office/drawing/2014/main" id="{100483D2-100F-7F73-3A57-98192B15501B}"/>
              </a:ext>
            </a:extLst>
          </p:cNvPr>
          <p:cNvSpPr txBox="1">
            <a:spLocks noChangeArrowheads="1"/>
          </p:cNvSpPr>
          <p:nvPr/>
        </p:nvSpPr>
        <p:spPr bwMode="auto">
          <a:xfrm>
            <a:off x="1828800" y="18288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3</a:t>
            </a:r>
            <a:r>
              <a:rPr lang="en-US" altLang="en-US" sz="1800"/>
              <a:t>. </a:t>
            </a:r>
            <a:r>
              <a:rPr lang="en-US" altLang="en-US" sz="2400"/>
              <a:t>We make inferences on a daily basis, probably without even realizing it!</a:t>
            </a:r>
            <a:r>
              <a:rPr lang="en-US" altLang="en-US" sz="1800"/>
              <a:t> </a:t>
            </a:r>
          </a:p>
        </p:txBody>
      </p:sp>
      <p:sp>
        <p:nvSpPr>
          <p:cNvPr id="38920" name="Text Box 8">
            <a:extLst>
              <a:ext uri="{FF2B5EF4-FFF2-40B4-BE49-F238E27FC236}">
                <a16:creationId xmlns:a16="http://schemas.microsoft.com/office/drawing/2014/main" id="{4392A87F-DC17-F359-C8CD-910BF16C170B}"/>
              </a:ext>
            </a:extLst>
          </p:cNvPr>
          <p:cNvSpPr txBox="1">
            <a:spLocks noChangeArrowheads="1"/>
          </p:cNvSpPr>
          <p:nvPr/>
        </p:nvSpPr>
        <p:spPr bwMode="auto">
          <a:xfrm>
            <a:off x="1828800" y="3200400"/>
            <a:ext cx="6096000" cy="23018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For example, pretend you are sitting at home, quietly reading your </a:t>
            </a:r>
          </a:p>
          <a:p>
            <a:pPr eaLnBrk="1" hangingPunct="1"/>
            <a:r>
              <a:rPr lang="en-US" altLang="en-US" sz="2400"/>
              <a:t>favorite book…</a:t>
            </a:r>
          </a:p>
          <a:p>
            <a:pPr eaLnBrk="1" hangingPunct="1"/>
            <a:endParaRPr lang="en-US" altLang="en-US" sz="2400"/>
          </a:p>
          <a:p>
            <a:pPr eaLnBrk="1" hangingPunct="1"/>
            <a:endParaRPr lang="en-US" altLang="en-US" sz="2400"/>
          </a:p>
          <a:p>
            <a:pPr eaLnBrk="1" hangingPunct="1"/>
            <a:endParaRPr lang="en-US" altLang="en-US" sz="2400"/>
          </a:p>
        </p:txBody>
      </p:sp>
      <p:pic>
        <p:nvPicPr>
          <p:cNvPr id="6153" name="Picture 9">
            <a:extLst>
              <a:ext uri="{FF2B5EF4-FFF2-40B4-BE49-F238E27FC236}">
                <a16:creationId xmlns:a16="http://schemas.microsoft.com/office/drawing/2014/main" id="{AFC32C31-D3A1-4A5B-CE3A-2F748E0252D7}"/>
              </a:ext>
              <a:ext uri="{C183D7F6-B498-43B3-948B-1728B52AA6E4}">
                <adec:decorative xmlns:adec="http://schemas.microsoft.com/office/drawing/2017/decorative" val="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733800"/>
            <a:ext cx="16002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ad25.WAV">
            <a:hlinkClick r:id="" action="ppaction://media"/>
            <a:extLst>
              <a:ext uri="{FF2B5EF4-FFF2-40B4-BE49-F238E27FC236}">
                <a16:creationId xmlns:a16="http://schemas.microsoft.com/office/drawing/2014/main" id="{6EAF10B7-BB92-9300-AC94-3EE47BE6268D}"/>
              </a:ext>
              <a:ext uri="{C183D7F6-B498-43B3-948B-1728B52AA6E4}">
                <adec:decorative xmlns:adec="http://schemas.microsoft.com/office/drawing/2017/decorative" val="1"/>
              </a:ext>
            </a:extLst>
          </p:cNvPr>
          <p:cNvPicPr>
            <a:picLocks noRot="1" noChangeAspect="1"/>
          </p:cNvPicPr>
          <p:nvPr>
            <a:wavAudioFile r:embed="rId1" name="Reading In-04.WAV"/>
          </p:nvPr>
        </p:nvPicPr>
        <p:blipFill>
          <a:blip r:embed="rId7">
            <a:extLst>
              <a:ext uri="{28A0092B-C50C-407E-A947-70E740481C1C}">
                <a14:useLocalDpi xmlns:a14="http://schemas.microsoft.com/office/drawing/2010/main" val="0"/>
              </a:ext>
            </a:extLst>
          </a:blip>
          <a:srcRect/>
          <a:stretch>
            <a:fillRect/>
          </a:stretch>
        </p:blipFill>
        <p:spPr bwMode="auto">
          <a:xfrm>
            <a:off x="95250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A628780E-D2BE-0AC7-F70D-814A9323789D}"/>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004" fill="hold"/>
                                        <p:tgtEl>
                                          <p:spTgt spid="9"/>
                                        </p:tgtEl>
                                      </p:cBhvr>
                                    </p:cmd>
                                  </p:childTnLst>
                                </p:cTn>
                              </p:par>
                              <p:par>
                                <p:cTn id="7" presetID="37" presetClass="entr" presetSubtype="0" fill="hold" grpId="0" nodeType="withEffect">
                                  <p:stCondLst>
                                    <p:cond delay="800"/>
                                  </p:stCondLst>
                                  <p:childTnLst>
                                    <p:set>
                                      <p:cBhvr>
                                        <p:cTn id="8" dur="1" fill="hold">
                                          <p:stCondLst>
                                            <p:cond delay="0"/>
                                          </p:stCondLst>
                                        </p:cTn>
                                        <p:tgtEl>
                                          <p:spTgt spid="38918"/>
                                        </p:tgtEl>
                                        <p:attrNameLst>
                                          <p:attrName>style.visibility</p:attrName>
                                        </p:attrNameLst>
                                      </p:cBhvr>
                                      <p:to>
                                        <p:strVal val="visible"/>
                                      </p:to>
                                    </p:set>
                                    <p:animEffect transition="in" filter="fade">
                                      <p:cBhvr>
                                        <p:cTn id="9" dur="1000"/>
                                        <p:tgtEl>
                                          <p:spTgt spid="38918"/>
                                        </p:tgtEl>
                                      </p:cBhvr>
                                    </p:animEffect>
                                    <p:anim calcmode="lin" valueType="num">
                                      <p:cBhvr>
                                        <p:cTn id="10" dur="1000" fill="hold"/>
                                        <p:tgtEl>
                                          <p:spTgt spid="38918"/>
                                        </p:tgtEl>
                                        <p:attrNameLst>
                                          <p:attrName>ppt_x</p:attrName>
                                        </p:attrNameLst>
                                      </p:cBhvr>
                                      <p:tavLst>
                                        <p:tav tm="0">
                                          <p:val>
                                            <p:strVal val="#ppt_x"/>
                                          </p:val>
                                        </p:tav>
                                        <p:tav tm="100000">
                                          <p:val>
                                            <p:strVal val="#ppt_x"/>
                                          </p:val>
                                        </p:tav>
                                      </p:tavLst>
                                    </p:anim>
                                    <p:anim calcmode="lin" valueType="num">
                                      <p:cBhvr>
                                        <p:cTn id="11" dur="900" decel="100000" fill="hold"/>
                                        <p:tgtEl>
                                          <p:spTgt spid="38918"/>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38918"/>
                                        </p:tgtEl>
                                        <p:attrNameLst>
                                          <p:attrName>ppt_y</p:attrName>
                                        </p:attrNameLst>
                                      </p:cBhvr>
                                      <p:tavLst>
                                        <p:tav tm="0">
                                          <p:val>
                                            <p:strVal val="#ppt_y-.03"/>
                                          </p:val>
                                        </p:tav>
                                        <p:tav tm="100000">
                                          <p:val>
                                            <p:strVal val="#ppt_y"/>
                                          </p:val>
                                        </p:tav>
                                      </p:tavLst>
                                    </p:anim>
                                  </p:childTnLst>
                                </p:cTn>
                              </p:par>
                              <p:par>
                                <p:cTn id="13" presetID="37" presetClass="entr" presetSubtype="0" fill="hold" grpId="0" nodeType="withEffect">
                                  <p:stCondLst>
                                    <p:cond delay="7700"/>
                                  </p:stCondLst>
                                  <p:childTnLst>
                                    <p:set>
                                      <p:cBhvr>
                                        <p:cTn id="14" dur="1" fill="hold">
                                          <p:stCondLst>
                                            <p:cond delay="0"/>
                                          </p:stCondLst>
                                        </p:cTn>
                                        <p:tgtEl>
                                          <p:spTgt spid="38920"/>
                                        </p:tgtEl>
                                        <p:attrNameLst>
                                          <p:attrName>style.visibility</p:attrName>
                                        </p:attrNameLst>
                                      </p:cBhvr>
                                      <p:to>
                                        <p:strVal val="visible"/>
                                      </p:to>
                                    </p:set>
                                    <p:animEffect transition="in" filter="fade">
                                      <p:cBhvr>
                                        <p:cTn id="15" dur="1000"/>
                                        <p:tgtEl>
                                          <p:spTgt spid="38920"/>
                                        </p:tgtEl>
                                      </p:cBhvr>
                                    </p:animEffect>
                                    <p:anim calcmode="lin" valueType="num">
                                      <p:cBhvr>
                                        <p:cTn id="16" dur="1000" fill="hold"/>
                                        <p:tgtEl>
                                          <p:spTgt spid="38920"/>
                                        </p:tgtEl>
                                        <p:attrNameLst>
                                          <p:attrName>ppt_x</p:attrName>
                                        </p:attrNameLst>
                                      </p:cBhvr>
                                      <p:tavLst>
                                        <p:tav tm="0">
                                          <p:val>
                                            <p:strVal val="#ppt_x"/>
                                          </p:val>
                                        </p:tav>
                                        <p:tav tm="100000">
                                          <p:val>
                                            <p:strVal val="#ppt_x"/>
                                          </p:val>
                                        </p:tav>
                                      </p:tavLst>
                                    </p:anim>
                                    <p:anim calcmode="lin" valueType="num">
                                      <p:cBhvr>
                                        <p:cTn id="17" dur="900" decel="100000" fill="hold"/>
                                        <p:tgtEl>
                                          <p:spTgt spid="3892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8920"/>
                                        </p:tgtEl>
                                        <p:attrNameLst>
                                          <p:attrName>ppt_y</p:attrName>
                                        </p:attrNameLst>
                                      </p:cBhvr>
                                      <p:tavLst>
                                        <p:tav tm="0">
                                          <p:val>
                                            <p:strVal val="#ppt_y-.03"/>
                                          </p:val>
                                        </p:tav>
                                        <p:tav tm="100000">
                                          <p:val>
                                            <p:strVal val="#ppt_y"/>
                                          </p:val>
                                        </p:tav>
                                      </p:tavLst>
                                    </p:anim>
                                  </p:childTnLst>
                                </p:cTn>
                              </p:par>
                              <p:par>
                                <p:cTn id="19" presetID="26" presetClass="entr" presetSubtype="0" fill="hold" nodeType="withEffect">
                                  <p:stCondLst>
                                    <p:cond delay="7900"/>
                                  </p:stCondLst>
                                  <p:childTnLst>
                                    <p:set>
                                      <p:cBhvr>
                                        <p:cTn id="20" dur="1" fill="hold">
                                          <p:stCondLst>
                                            <p:cond delay="0"/>
                                          </p:stCondLst>
                                        </p:cTn>
                                        <p:tgtEl>
                                          <p:spTgt spid="6153"/>
                                        </p:tgtEl>
                                        <p:attrNameLst>
                                          <p:attrName>style.visibility</p:attrName>
                                        </p:attrNameLst>
                                      </p:cBhvr>
                                      <p:to>
                                        <p:strVal val="visible"/>
                                      </p:to>
                                    </p:set>
                                    <p:animEffect transition="in" filter="wipe(down)">
                                      <p:cBhvr>
                                        <p:cTn id="21" dur="290">
                                          <p:stCondLst>
                                            <p:cond delay="0"/>
                                          </p:stCondLst>
                                        </p:cTn>
                                        <p:tgtEl>
                                          <p:spTgt spid="6153"/>
                                        </p:tgtEl>
                                      </p:cBhvr>
                                    </p:animEffect>
                                    <p:anim calcmode="lin" valueType="num">
                                      <p:cBhvr>
                                        <p:cTn id="22" dur="911" tmFilter="0,0; 0.14,0.36; 0.43,0.73; 0.71,0.91; 1.0,1.0">
                                          <p:stCondLst>
                                            <p:cond delay="0"/>
                                          </p:stCondLst>
                                        </p:cTn>
                                        <p:tgtEl>
                                          <p:spTgt spid="6153"/>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6153"/>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6153"/>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6153"/>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6153"/>
                                        </p:tgtEl>
                                        <p:attrNameLst>
                                          <p:attrName>ppt_y</p:attrName>
                                        </p:attrNameLst>
                                      </p:cBhvr>
                                      <p:tavLst>
                                        <p:tav tm="0" fmla="#ppt_y-sin(pi*$)/81">
                                          <p:val>
                                            <p:fltVal val="0"/>
                                          </p:val>
                                        </p:tav>
                                        <p:tav tm="100000">
                                          <p:val>
                                            <p:fltVal val="1"/>
                                          </p:val>
                                        </p:tav>
                                      </p:tavLst>
                                    </p:anim>
                                    <p:animScale>
                                      <p:cBhvr>
                                        <p:cTn id="27" dur="13">
                                          <p:stCondLst>
                                            <p:cond delay="325"/>
                                          </p:stCondLst>
                                        </p:cTn>
                                        <p:tgtEl>
                                          <p:spTgt spid="6153"/>
                                        </p:tgtEl>
                                      </p:cBhvr>
                                      <p:to x="100000" y="60000"/>
                                    </p:animScale>
                                    <p:animScale>
                                      <p:cBhvr>
                                        <p:cTn id="28" dur="83" decel="50000">
                                          <p:stCondLst>
                                            <p:cond delay="338"/>
                                          </p:stCondLst>
                                        </p:cTn>
                                        <p:tgtEl>
                                          <p:spTgt spid="6153"/>
                                        </p:tgtEl>
                                      </p:cBhvr>
                                      <p:to x="100000" y="100000"/>
                                    </p:animScale>
                                    <p:animScale>
                                      <p:cBhvr>
                                        <p:cTn id="29" dur="13">
                                          <p:stCondLst>
                                            <p:cond delay="656"/>
                                          </p:stCondLst>
                                        </p:cTn>
                                        <p:tgtEl>
                                          <p:spTgt spid="6153"/>
                                        </p:tgtEl>
                                      </p:cBhvr>
                                      <p:to x="100000" y="80000"/>
                                    </p:animScale>
                                    <p:animScale>
                                      <p:cBhvr>
                                        <p:cTn id="30" dur="83" decel="50000">
                                          <p:stCondLst>
                                            <p:cond delay="669"/>
                                          </p:stCondLst>
                                        </p:cTn>
                                        <p:tgtEl>
                                          <p:spTgt spid="6153"/>
                                        </p:tgtEl>
                                      </p:cBhvr>
                                      <p:to x="100000" y="100000"/>
                                    </p:animScale>
                                    <p:animScale>
                                      <p:cBhvr>
                                        <p:cTn id="31" dur="13">
                                          <p:stCondLst>
                                            <p:cond delay="821"/>
                                          </p:stCondLst>
                                        </p:cTn>
                                        <p:tgtEl>
                                          <p:spTgt spid="6153"/>
                                        </p:tgtEl>
                                      </p:cBhvr>
                                      <p:to x="100000" y="90000"/>
                                    </p:animScale>
                                    <p:animScale>
                                      <p:cBhvr>
                                        <p:cTn id="32" dur="83" decel="50000">
                                          <p:stCondLst>
                                            <p:cond delay="834"/>
                                          </p:stCondLst>
                                        </p:cTn>
                                        <p:tgtEl>
                                          <p:spTgt spid="6153"/>
                                        </p:tgtEl>
                                      </p:cBhvr>
                                      <p:to x="100000" y="100000"/>
                                    </p:animScale>
                                    <p:animScale>
                                      <p:cBhvr>
                                        <p:cTn id="33" dur="13">
                                          <p:stCondLst>
                                            <p:cond delay="904"/>
                                          </p:stCondLst>
                                        </p:cTn>
                                        <p:tgtEl>
                                          <p:spTgt spid="6153"/>
                                        </p:tgtEl>
                                      </p:cBhvr>
                                      <p:to x="100000" y="95000"/>
                                    </p:animScale>
                                    <p:animScale>
                                      <p:cBhvr>
                                        <p:cTn id="34" dur="83" decel="50000">
                                          <p:stCondLst>
                                            <p:cond delay="917"/>
                                          </p:stCondLst>
                                        </p:cTn>
                                        <p:tgtEl>
                                          <p:spTgt spid="61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38918" grpId="0" animBg="1"/>
      <p:bldP spid="389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367469-7F0F-BA84-1189-CD968511DFEB}"/>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7</a:t>
            </a:r>
          </a:p>
        </p:txBody>
      </p:sp>
      <p:pic>
        <p:nvPicPr>
          <p:cNvPr id="16" name="Content Placeholder 5">
            <a:extLst>
              <a:ext uri="{FF2B5EF4-FFF2-40B4-BE49-F238E27FC236}">
                <a16:creationId xmlns:a16="http://schemas.microsoft.com/office/drawing/2014/main" id="{D802AEEE-68CC-8D99-0103-60ABE2BFE0E1}"/>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2">
            <a:extLst>
              <a:ext uri="{FF2B5EF4-FFF2-40B4-BE49-F238E27FC236}">
                <a16:creationId xmlns:a16="http://schemas.microsoft.com/office/drawing/2014/main" id="{520E503C-DCAF-619F-38C8-A87B0CE6E6D6}"/>
              </a:ext>
            </a:extLst>
          </p:cNvPr>
          <p:cNvSpPr txBox="1">
            <a:spLocks noChangeArrowheads="1"/>
          </p:cNvSpPr>
          <p:nvPr/>
        </p:nvSpPr>
        <p:spPr bwMode="auto">
          <a:xfrm>
            <a:off x="609600" y="46196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8196" name="Picture 3">
            <a:extLst>
              <a:ext uri="{FF2B5EF4-FFF2-40B4-BE49-F238E27FC236}">
                <a16:creationId xmlns:a16="http://schemas.microsoft.com/office/drawing/2014/main" id="{1096385B-A003-DBFF-5D3D-A558368367A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24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a:extLst>
              <a:ext uri="{FF2B5EF4-FFF2-40B4-BE49-F238E27FC236}">
                <a16:creationId xmlns:a16="http://schemas.microsoft.com/office/drawing/2014/main" id="{7CF7DF83-5C30-4DAD-8670-CD59950663FC}"/>
              </a:ext>
            </a:extLst>
          </p:cNvPr>
          <p:cNvSpPr txBox="1">
            <a:spLocks noChangeArrowheads="1"/>
          </p:cNvSpPr>
          <p:nvPr/>
        </p:nvSpPr>
        <p:spPr bwMode="auto">
          <a:xfrm>
            <a:off x="1981200" y="1300163"/>
            <a:ext cx="6096000" cy="15716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Suddenly, you hear loud, energetic music from the house next door.</a:t>
            </a:r>
          </a:p>
          <a:p>
            <a:pPr eaLnBrk="1" hangingPunct="1"/>
            <a:endParaRPr lang="en-US" altLang="en-US" sz="2400"/>
          </a:p>
          <a:p>
            <a:pPr eaLnBrk="1" hangingPunct="1"/>
            <a:endParaRPr lang="en-US" altLang="en-US" sz="2400"/>
          </a:p>
        </p:txBody>
      </p:sp>
      <p:grpSp>
        <p:nvGrpSpPr>
          <p:cNvPr id="2" name="Group 22">
            <a:extLst>
              <a:ext uri="{FF2B5EF4-FFF2-40B4-BE49-F238E27FC236}">
                <a16:creationId xmlns:a16="http://schemas.microsoft.com/office/drawing/2014/main" id="{E2CB0C1B-E53F-73E8-3A84-00FB54A39116}"/>
              </a:ext>
              <a:ext uri="{C183D7F6-B498-43B3-948B-1728B52AA6E4}">
                <adec:decorative xmlns:adec="http://schemas.microsoft.com/office/drawing/2017/decorative" val="1"/>
              </a:ext>
            </a:extLst>
          </p:cNvPr>
          <p:cNvGrpSpPr>
            <a:grpSpLocks/>
          </p:cNvGrpSpPr>
          <p:nvPr/>
        </p:nvGrpSpPr>
        <p:grpSpPr bwMode="auto">
          <a:xfrm>
            <a:off x="5867400" y="1833563"/>
            <a:ext cx="1981200" cy="1504950"/>
            <a:chOff x="3600" y="1488"/>
            <a:chExt cx="1248" cy="948"/>
          </a:xfrm>
        </p:grpSpPr>
        <p:pic>
          <p:nvPicPr>
            <p:cNvPr id="8204" name="Picture 11" descr="j0412338">
              <a:extLst>
                <a:ext uri="{FF2B5EF4-FFF2-40B4-BE49-F238E27FC236}">
                  <a16:creationId xmlns:a16="http://schemas.microsoft.com/office/drawing/2014/main" id="{D01C5F44-5A58-78E8-E84B-7F28C2748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 y="1584"/>
              <a:ext cx="1150" cy="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2" descr="j0432535">
              <a:extLst>
                <a:ext uri="{FF2B5EF4-FFF2-40B4-BE49-F238E27FC236}">
                  <a16:creationId xmlns:a16="http://schemas.microsoft.com/office/drawing/2014/main" id="{D0052EDB-EDBD-9651-CEF5-F5ED598411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1488"/>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3" descr="j0432535">
              <a:extLst>
                <a:ext uri="{FF2B5EF4-FFF2-40B4-BE49-F238E27FC236}">
                  <a16:creationId xmlns:a16="http://schemas.microsoft.com/office/drawing/2014/main" id="{18DCC371-FD5D-7185-78C8-007B76588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 y="177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5" descr="j0432535">
              <a:extLst>
                <a:ext uri="{FF2B5EF4-FFF2-40B4-BE49-F238E27FC236}">
                  <a16:creationId xmlns:a16="http://schemas.microsoft.com/office/drawing/2014/main" id="{A6BDB9E9-DC7C-CDC4-5875-4F8AD877D5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0" y="182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7" descr="j0432535">
              <a:extLst>
                <a:ext uri="{FF2B5EF4-FFF2-40B4-BE49-F238E27FC236}">
                  <a16:creationId xmlns:a16="http://schemas.microsoft.com/office/drawing/2014/main" id="{6547F69C-A91D-17E4-47C0-3B3B9E456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2" y="163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15" name="Text Box 11">
            <a:extLst>
              <a:ext uri="{FF2B5EF4-FFF2-40B4-BE49-F238E27FC236}">
                <a16:creationId xmlns:a16="http://schemas.microsoft.com/office/drawing/2014/main" id="{5E7340A0-44DE-0C66-DB24-6EFE5A3F0A7B}"/>
              </a:ext>
            </a:extLst>
          </p:cNvPr>
          <p:cNvSpPr txBox="1">
            <a:spLocks noChangeArrowheads="1"/>
          </p:cNvSpPr>
          <p:nvPr/>
        </p:nvSpPr>
        <p:spPr bwMode="auto">
          <a:xfrm>
            <a:off x="838200" y="3814763"/>
            <a:ext cx="7467600" cy="7207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You also see large amounts of people arriving at the house carrying food and drinks. They look happy!  </a:t>
            </a:r>
            <a:endParaRPr lang="en-US" altLang="en-US" sz="2400"/>
          </a:p>
        </p:txBody>
      </p:sp>
      <p:pic>
        <p:nvPicPr>
          <p:cNvPr id="7189" name="Picture 21" descr="j0432393">
            <a:extLst>
              <a:ext uri="{FF2B5EF4-FFF2-40B4-BE49-F238E27FC236}">
                <a16:creationId xmlns:a16="http://schemas.microsoft.com/office/drawing/2014/main" id="{CEC34A2D-3E23-F656-A437-78983277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271963"/>
            <a:ext cx="16637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ad25.WAV">
            <a:hlinkClick r:id="" action="ppaction://media"/>
            <a:extLst>
              <a:ext uri="{FF2B5EF4-FFF2-40B4-BE49-F238E27FC236}">
                <a16:creationId xmlns:a16="http://schemas.microsoft.com/office/drawing/2014/main" id="{2C95DA4B-A2EE-015F-9DDF-8D6E8C20012C}"/>
              </a:ext>
              <a:ext uri="{C183D7F6-B498-43B3-948B-1728B52AA6E4}">
                <adec:decorative xmlns:adec="http://schemas.microsoft.com/office/drawing/2017/decorative" val="1"/>
              </a:ext>
            </a:extLst>
          </p:cNvPr>
          <p:cNvPicPr>
            <a:picLocks noRot="1" noChangeAspect="1"/>
          </p:cNvPicPr>
          <p:nvPr>
            <a:wavAudioFile r:embed="rId1" name="Reading In-05.WAV"/>
          </p:nvPr>
        </p:nvPicPr>
        <p:blipFill>
          <a:blip r:embed="rId9">
            <a:extLst>
              <a:ext uri="{28A0092B-C50C-407E-A947-70E740481C1C}">
                <a14:useLocalDpi xmlns:a14="http://schemas.microsoft.com/office/drawing/2010/main" val="0"/>
              </a:ext>
            </a:extLst>
          </a:blip>
          <a:srcRect/>
          <a:stretch>
            <a:fillRect/>
          </a:stretch>
        </p:blipFill>
        <p:spPr bwMode="auto">
          <a:xfrm>
            <a:off x="94488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3">
            <a:extLst>
              <a:ext uri="{FF2B5EF4-FFF2-40B4-BE49-F238E27FC236}">
                <a16:creationId xmlns:a16="http://schemas.microsoft.com/office/drawing/2014/main" id="{7F6D54C0-9D91-53E9-F4F1-A595F0CCE436}"/>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47" fill="hold"/>
                                        <p:tgtEl>
                                          <p:spTgt spid="15"/>
                                        </p:tgtEl>
                                      </p:cBhvr>
                                    </p:cmd>
                                  </p:childTnLst>
                                </p:cTn>
                              </p:par>
                              <p:par>
                                <p:cTn id="7" presetID="47" presetClass="entr" presetSubtype="0" fill="hold" grpId="0" nodeType="withEffect">
                                  <p:stCondLst>
                                    <p:cond delay="600"/>
                                  </p:stCondLst>
                                  <p:childTnLst>
                                    <p:set>
                                      <p:cBhvr>
                                        <p:cTn id="8" dur="1" fill="hold">
                                          <p:stCondLst>
                                            <p:cond delay="0"/>
                                          </p:stCondLst>
                                        </p:cTn>
                                        <p:tgtEl>
                                          <p:spTgt spid="47109"/>
                                        </p:tgtEl>
                                        <p:attrNameLst>
                                          <p:attrName>style.visibility</p:attrName>
                                        </p:attrNameLst>
                                      </p:cBhvr>
                                      <p:to>
                                        <p:strVal val="visible"/>
                                      </p:to>
                                    </p:set>
                                    <p:animEffect transition="in" filter="fade">
                                      <p:cBhvr>
                                        <p:cTn id="9" dur="1000"/>
                                        <p:tgtEl>
                                          <p:spTgt spid="47109"/>
                                        </p:tgtEl>
                                      </p:cBhvr>
                                    </p:animEffect>
                                    <p:anim calcmode="lin" valueType="num">
                                      <p:cBhvr>
                                        <p:cTn id="10" dur="1000" fill="hold"/>
                                        <p:tgtEl>
                                          <p:spTgt spid="47109"/>
                                        </p:tgtEl>
                                        <p:attrNameLst>
                                          <p:attrName>ppt_x</p:attrName>
                                        </p:attrNameLst>
                                      </p:cBhvr>
                                      <p:tavLst>
                                        <p:tav tm="0">
                                          <p:val>
                                            <p:strVal val="#ppt_x"/>
                                          </p:val>
                                        </p:tav>
                                        <p:tav tm="100000">
                                          <p:val>
                                            <p:strVal val="#ppt_x"/>
                                          </p:val>
                                        </p:tav>
                                      </p:tavLst>
                                    </p:anim>
                                    <p:anim calcmode="lin" valueType="num">
                                      <p:cBhvr>
                                        <p:cTn id="11" dur="1000" fill="hold"/>
                                        <p:tgtEl>
                                          <p:spTgt spid="47109"/>
                                        </p:tgtEl>
                                        <p:attrNameLst>
                                          <p:attrName>ppt_y</p:attrName>
                                        </p:attrNameLst>
                                      </p:cBhvr>
                                      <p:tavLst>
                                        <p:tav tm="0">
                                          <p:val>
                                            <p:strVal val="#ppt_y-.1"/>
                                          </p:val>
                                        </p:tav>
                                        <p:tav tm="100000">
                                          <p:val>
                                            <p:strVal val="#ppt_y"/>
                                          </p:val>
                                        </p:tav>
                                      </p:tavLst>
                                    </p:anim>
                                  </p:childTnLst>
                                </p:cTn>
                              </p:par>
                              <p:par>
                                <p:cTn id="12" presetID="12" presetClass="entr" presetSubtype="4" fill="hold" nodeType="withEffect">
                                  <p:stCondLst>
                                    <p:cond delay="700"/>
                                  </p:stCondLst>
                                  <p:childTnLst>
                                    <p:set>
                                      <p:cBhvr>
                                        <p:cTn id="13" dur="1" fill="hold">
                                          <p:stCondLst>
                                            <p:cond delay="0"/>
                                          </p:stCondLst>
                                        </p:cTn>
                                        <p:tgtEl>
                                          <p:spTgt spid="2"/>
                                        </p:tgtEl>
                                        <p:attrNameLst>
                                          <p:attrName>style.visibility</p:attrName>
                                        </p:attrNameLst>
                                      </p:cBhvr>
                                      <p:to>
                                        <p:strVal val="visible"/>
                                      </p:to>
                                    </p:set>
                                    <p:animEffect transition="in" filter="slide(fromBottom)">
                                      <p:cBhvr>
                                        <p:cTn id="14" dur="1000"/>
                                        <p:tgtEl>
                                          <p:spTgt spid="2"/>
                                        </p:tgtEl>
                                      </p:cBhvr>
                                    </p:animEffect>
                                  </p:childTnLst>
                                </p:cTn>
                              </p:par>
                              <p:par>
                                <p:cTn id="15" presetID="47" presetClass="entr" presetSubtype="0" fill="hold" grpId="0" nodeType="withEffect">
                                  <p:stCondLst>
                                    <p:cond delay="7000"/>
                                  </p:stCondLst>
                                  <p:childTnLst>
                                    <p:set>
                                      <p:cBhvr>
                                        <p:cTn id="16" dur="1" fill="hold">
                                          <p:stCondLst>
                                            <p:cond delay="0"/>
                                          </p:stCondLst>
                                        </p:cTn>
                                        <p:tgtEl>
                                          <p:spTgt spid="47115"/>
                                        </p:tgtEl>
                                        <p:attrNameLst>
                                          <p:attrName>style.visibility</p:attrName>
                                        </p:attrNameLst>
                                      </p:cBhvr>
                                      <p:to>
                                        <p:strVal val="visible"/>
                                      </p:to>
                                    </p:set>
                                    <p:animEffect transition="in" filter="fade">
                                      <p:cBhvr>
                                        <p:cTn id="17" dur="1000"/>
                                        <p:tgtEl>
                                          <p:spTgt spid="47115"/>
                                        </p:tgtEl>
                                      </p:cBhvr>
                                    </p:animEffect>
                                    <p:anim calcmode="lin" valueType="num">
                                      <p:cBhvr>
                                        <p:cTn id="18" dur="1000" fill="hold"/>
                                        <p:tgtEl>
                                          <p:spTgt spid="47115"/>
                                        </p:tgtEl>
                                        <p:attrNameLst>
                                          <p:attrName>ppt_x</p:attrName>
                                        </p:attrNameLst>
                                      </p:cBhvr>
                                      <p:tavLst>
                                        <p:tav tm="0">
                                          <p:val>
                                            <p:strVal val="#ppt_x"/>
                                          </p:val>
                                        </p:tav>
                                        <p:tav tm="100000">
                                          <p:val>
                                            <p:strVal val="#ppt_x"/>
                                          </p:val>
                                        </p:tav>
                                      </p:tavLst>
                                    </p:anim>
                                    <p:anim calcmode="lin" valueType="num">
                                      <p:cBhvr>
                                        <p:cTn id="19" dur="1000" fill="hold"/>
                                        <p:tgtEl>
                                          <p:spTgt spid="47115"/>
                                        </p:tgtEl>
                                        <p:attrNameLst>
                                          <p:attrName>ppt_y</p:attrName>
                                        </p:attrNameLst>
                                      </p:cBhvr>
                                      <p:tavLst>
                                        <p:tav tm="0">
                                          <p:val>
                                            <p:strVal val="#ppt_y-.1"/>
                                          </p:val>
                                        </p:tav>
                                        <p:tav tm="100000">
                                          <p:val>
                                            <p:strVal val="#ppt_y"/>
                                          </p:val>
                                        </p:tav>
                                      </p:tavLst>
                                    </p:anim>
                                  </p:childTnLst>
                                </p:cTn>
                              </p:par>
                              <p:par>
                                <p:cTn id="20" presetID="29" presetClass="entr" presetSubtype="0" fill="hold" nodeType="withEffect">
                                  <p:stCondLst>
                                    <p:cond delay="7100"/>
                                  </p:stCondLst>
                                  <p:childTnLst>
                                    <p:set>
                                      <p:cBhvr>
                                        <p:cTn id="21" dur="1" fill="hold">
                                          <p:stCondLst>
                                            <p:cond delay="0"/>
                                          </p:stCondLst>
                                        </p:cTn>
                                        <p:tgtEl>
                                          <p:spTgt spid="7189"/>
                                        </p:tgtEl>
                                        <p:attrNameLst>
                                          <p:attrName>style.visibility</p:attrName>
                                        </p:attrNameLst>
                                      </p:cBhvr>
                                      <p:to>
                                        <p:strVal val="visible"/>
                                      </p:to>
                                    </p:set>
                                    <p:anim calcmode="lin" valueType="num">
                                      <p:cBhvr>
                                        <p:cTn id="22" dur="1000" fill="hold"/>
                                        <p:tgtEl>
                                          <p:spTgt spid="7189"/>
                                        </p:tgtEl>
                                        <p:attrNameLst>
                                          <p:attrName>ppt_x</p:attrName>
                                        </p:attrNameLst>
                                      </p:cBhvr>
                                      <p:tavLst>
                                        <p:tav tm="0">
                                          <p:val>
                                            <p:strVal val="#ppt_x-.2"/>
                                          </p:val>
                                        </p:tav>
                                        <p:tav tm="100000">
                                          <p:val>
                                            <p:strVal val="#ppt_x"/>
                                          </p:val>
                                        </p:tav>
                                      </p:tavLst>
                                    </p:anim>
                                    <p:anim calcmode="lin" valueType="num">
                                      <p:cBhvr>
                                        <p:cTn id="23" dur="1000" fill="hold"/>
                                        <p:tgtEl>
                                          <p:spTgt spid="718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1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47109" grpId="0" animBg="1"/>
      <p:bldP spid="471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E4FE-5C6E-74A9-6351-B2C6C20FF43D}"/>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8</a:t>
            </a:r>
          </a:p>
        </p:txBody>
      </p:sp>
      <p:pic>
        <p:nvPicPr>
          <p:cNvPr id="9" name="Content Placeholder 5">
            <a:extLst>
              <a:ext uri="{FF2B5EF4-FFF2-40B4-BE49-F238E27FC236}">
                <a16:creationId xmlns:a16="http://schemas.microsoft.com/office/drawing/2014/main" id="{4181B350-A104-D4CB-7DE6-7B0A11983FED}"/>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2">
            <a:extLst>
              <a:ext uri="{FF2B5EF4-FFF2-40B4-BE49-F238E27FC236}">
                <a16:creationId xmlns:a16="http://schemas.microsoft.com/office/drawing/2014/main" id="{B8E17B91-0304-DD83-5E42-C3A71FCB16E8}"/>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9220" name="Picture 3" descr="j0292894">
            <a:extLst>
              <a:ext uri="{FF2B5EF4-FFF2-40B4-BE49-F238E27FC236}">
                <a16:creationId xmlns:a16="http://schemas.microsoft.com/office/drawing/2014/main" id="{C76E827B-D7B4-3E4F-9112-94FEC572D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a:extLst>
              <a:ext uri="{FF2B5EF4-FFF2-40B4-BE49-F238E27FC236}">
                <a16:creationId xmlns:a16="http://schemas.microsoft.com/office/drawing/2014/main" id="{5556D94A-E470-C51D-FB7B-7BDFBA918370}"/>
              </a:ext>
            </a:extLst>
          </p:cNvPr>
          <p:cNvSpPr txBox="1">
            <a:spLocks noChangeArrowheads="1"/>
          </p:cNvSpPr>
          <p:nvPr/>
        </p:nvSpPr>
        <p:spPr bwMode="auto">
          <a:xfrm>
            <a:off x="1828800" y="1828800"/>
            <a:ext cx="6096000" cy="15716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You don’t know all the details, but you can guess or infer that there is probably a party next door.</a:t>
            </a:r>
          </a:p>
          <a:p>
            <a:pPr eaLnBrk="1" hangingPunct="1"/>
            <a:endParaRPr lang="en-US" altLang="en-US" sz="2400"/>
          </a:p>
        </p:txBody>
      </p:sp>
      <p:pic>
        <p:nvPicPr>
          <p:cNvPr id="49168" name="Picture 16" descr="j0428341">
            <a:extLst>
              <a:ext uri="{FF2B5EF4-FFF2-40B4-BE49-F238E27FC236}">
                <a16:creationId xmlns:a16="http://schemas.microsoft.com/office/drawing/2014/main" id="{AFF401E5-341A-1743-2128-DC9EF23A86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581400"/>
            <a:ext cx="22193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j0397586">
            <a:extLst>
              <a:ext uri="{FF2B5EF4-FFF2-40B4-BE49-F238E27FC236}">
                <a16:creationId xmlns:a16="http://schemas.microsoft.com/office/drawing/2014/main" id="{5014322E-9B10-BA18-1F49-A816B834DA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505200"/>
            <a:ext cx="26670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41.WAV">
            <a:hlinkClick r:id="" action="ppaction://media"/>
            <a:extLst>
              <a:ext uri="{FF2B5EF4-FFF2-40B4-BE49-F238E27FC236}">
                <a16:creationId xmlns:a16="http://schemas.microsoft.com/office/drawing/2014/main" id="{59B4E7C9-491E-E598-26EB-4A3D58A26934}"/>
              </a:ext>
              <a:ext uri="{C183D7F6-B498-43B3-948B-1728B52AA6E4}">
                <adec:decorative xmlns:adec="http://schemas.microsoft.com/office/drawing/2017/decorative" val="1"/>
              </a:ext>
            </a:extLst>
          </p:cNvPr>
          <p:cNvPicPr>
            <a:picLocks noRot="1" noChangeAspect="1"/>
          </p:cNvPicPr>
          <p:nvPr>
            <a:wavAudioFile r:embed="rId1" name="Reading In-06.WAV"/>
          </p:nvPr>
        </p:nvPicPr>
        <p:blipFill>
          <a:blip r:embed="rId8">
            <a:extLst>
              <a:ext uri="{28A0092B-C50C-407E-A947-70E740481C1C}">
                <a14:useLocalDpi xmlns:a14="http://schemas.microsoft.com/office/drawing/2010/main" val="0"/>
              </a:ext>
            </a:extLst>
          </a:blip>
          <a:srcRect/>
          <a:stretch>
            <a:fillRect/>
          </a:stretch>
        </p:blipFill>
        <p:spPr bwMode="auto">
          <a:xfrm>
            <a:off x="9296400" y="64055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0B3B5017-96FE-A600-E672-135B343B293D}"/>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917" fill="hold"/>
                                        <p:tgtEl>
                                          <p:spTgt spid="10"/>
                                        </p:tgtEl>
                                      </p:cBhvr>
                                    </p:cmd>
                                  </p:childTnLst>
                                </p:cTn>
                              </p:par>
                              <p:par>
                                <p:cTn id="7" presetID="47" presetClass="entr" presetSubtype="0" fill="hold" grpId="0" nodeType="withEffect">
                                  <p:stCondLst>
                                    <p:cond delay="800"/>
                                  </p:stCondLst>
                                  <p:childTnLst>
                                    <p:set>
                                      <p:cBhvr>
                                        <p:cTn id="8" dur="1" fill="hold">
                                          <p:stCondLst>
                                            <p:cond delay="0"/>
                                          </p:stCondLst>
                                        </p:cTn>
                                        <p:tgtEl>
                                          <p:spTgt spid="47109"/>
                                        </p:tgtEl>
                                        <p:attrNameLst>
                                          <p:attrName>style.visibility</p:attrName>
                                        </p:attrNameLst>
                                      </p:cBhvr>
                                      <p:to>
                                        <p:strVal val="visible"/>
                                      </p:to>
                                    </p:set>
                                    <p:animEffect transition="in" filter="fade">
                                      <p:cBhvr>
                                        <p:cTn id="9" dur="1000"/>
                                        <p:tgtEl>
                                          <p:spTgt spid="47109"/>
                                        </p:tgtEl>
                                      </p:cBhvr>
                                    </p:animEffect>
                                    <p:anim calcmode="lin" valueType="num">
                                      <p:cBhvr>
                                        <p:cTn id="10" dur="1000" fill="hold"/>
                                        <p:tgtEl>
                                          <p:spTgt spid="47109"/>
                                        </p:tgtEl>
                                        <p:attrNameLst>
                                          <p:attrName>ppt_x</p:attrName>
                                        </p:attrNameLst>
                                      </p:cBhvr>
                                      <p:tavLst>
                                        <p:tav tm="0">
                                          <p:val>
                                            <p:strVal val="#ppt_x"/>
                                          </p:val>
                                        </p:tav>
                                        <p:tav tm="100000">
                                          <p:val>
                                            <p:strVal val="#ppt_x"/>
                                          </p:val>
                                        </p:tav>
                                      </p:tavLst>
                                    </p:anim>
                                    <p:anim calcmode="lin" valueType="num">
                                      <p:cBhvr>
                                        <p:cTn id="11" dur="1000" fill="hold"/>
                                        <p:tgtEl>
                                          <p:spTgt spid="47109"/>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1100"/>
                                  </p:stCondLst>
                                  <p:iterate type="lt">
                                    <p:tmPct val="5000"/>
                                  </p:iterate>
                                  <p:childTnLst>
                                    <p:set>
                                      <p:cBhvr>
                                        <p:cTn id="13" dur="1" fill="hold">
                                          <p:stCondLst>
                                            <p:cond delay="0"/>
                                          </p:stCondLst>
                                        </p:cTn>
                                        <p:tgtEl>
                                          <p:spTgt spid="49168"/>
                                        </p:tgtEl>
                                        <p:attrNameLst>
                                          <p:attrName>style.visibility</p:attrName>
                                        </p:attrNameLst>
                                      </p:cBhvr>
                                      <p:to>
                                        <p:strVal val="visible"/>
                                      </p:to>
                                    </p:set>
                                    <p:anim calcmode="lin" valueType="num">
                                      <p:cBhvr>
                                        <p:cTn id="14" dur="1000" fill="hold"/>
                                        <p:tgtEl>
                                          <p:spTgt spid="49168"/>
                                        </p:tgtEl>
                                        <p:attrNameLst>
                                          <p:attrName>ppt_w</p:attrName>
                                        </p:attrNameLst>
                                      </p:cBhvr>
                                      <p:tavLst>
                                        <p:tav tm="0">
                                          <p:val>
                                            <p:fltVal val="0"/>
                                          </p:val>
                                        </p:tav>
                                        <p:tav tm="100000">
                                          <p:val>
                                            <p:strVal val="#ppt_w"/>
                                          </p:val>
                                        </p:tav>
                                      </p:tavLst>
                                    </p:anim>
                                    <p:anim calcmode="lin" valueType="num">
                                      <p:cBhvr>
                                        <p:cTn id="15" dur="1000" fill="hold"/>
                                        <p:tgtEl>
                                          <p:spTgt spid="49168"/>
                                        </p:tgtEl>
                                        <p:attrNameLst>
                                          <p:attrName>ppt_h</p:attrName>
                                        </p:attrNameLst>
                                      </p:cBhvr>
                                      <p:tavLst>
                                        <p:tav tm="0">
                                          <p:val>
                                            <p:fltVal val="0"/>
                                          </p:val>
                                        </p:tav>
                                        <p:tav tm="100000">
                                          <p:val>
                                            <p:strVal val="#ppt_h"/>
                                          </p:val>
                                        </p:tav>
                                      </p:tavLst>
                                    </p:anim>
                                    <p:anim calcmode="lin" valueType="num">
                                      <p:cBhvr>
                                        <p:cTn id="16" dur="1000" fill="hold"/>
                                        <p:tgtEl>
                                          <p:spTgt spid="49168"/>
                                        </p:tgtEl>
                                        <p:attrNameLst>
                                          <p:attrName>style.rotation</p:attrName>
                                        </p:attrNameLst>
                                      </p:cBhvr>
                                      <p:tavLst>
                                        <p:tav tm="0">
                                          <p:val>
                                            <p:fltVal val="90"/>
                                          </p:val>
                                        </p:tav>
                                        <p:tav tm="100000">
                                          <p:val>
                                            <p:fltVal val="0"/>
                                          </p:val>
                                        </p:tav>
                                      </p:tavLst>
                                    </p:anim>
                                    <p:animEffect transition="in" filter="fade">
                                      <p:cBhvr>
                                        <p:cTn id="17" dur="1000"/>
                                        <p:tgtEl>
                                          <p:spTgt spid="49168"/>
                                        </p:tgtEl>
                                      </p:cBhvr>
                                    </p:animEffect>
                                  </p:childTnLst>
                                </p:cTn>
                              </p:par>
                              <p:par>
                                <p:cTn id="18" presetID="31" presetClass="entr" presetSubtype="0" fill="hold" nodeType="withEffect">
                                  <p:stCondLst>
                                    <p:cond delay="1100"/>
                                  </p:stCondLst>
                                  <p:iterate type="lt">
                                    <p:tmPct val="5000"/>
                                  </p:iterate>
                                  <p:childTnLst>
                                    <p:set>
                                      <p:cBhvr>
                                        <p:cTn id="19" dur="1" fill="hold">
                                          <p:stCondLst>
                                            <p:cond delay="0"/>
                                          </p:stCondLst>
                                        </p:cTn>
                                        <p:tgtEl>
                                          <p:spTgt spid="49170"/>
                                        </p:tgtEl>
                                        <p:attrNameLst>
                                          <p:attrName>style.visibility</p:attrName>
                                        </p:attrNameLst>
                                      </p:cBhvr>
                                      <p:to>
                                        <p:strVal val="visible"/>
                                      </p:to>
                                    </p:set>
                                    <p:anim calcmode="lin" valueType="num">
                                      <p:cBhvr>
                                        <p:cTn id="20" dur="1000" fill="hold"/>
                                        <p:tgtEl>
                                          <p:spTgt spid="49170"/>
                                        </p:tgtEl>
                                        <p:attrNameLst>
                                          <p:attrName>ppt_w</p:attrName>
                                        </p:attrNameLst>
                                      </p:cBhvr>
                                      <p:tavLst>
                                        <p:tav tm="0">
                                          <p:val>
                                            <p:fltVal val="0"/>
                                          </p:val>
                                        </p:tav>
                                        <p:tav tm="100000">
                                          <p:val>
                                            <p:strVal val="#ppt_w"/>
                                          </p:val>
                                        </p:tav>
                                      </p:tavLst>
                                    </p:anim>
                                    <p:anim calcmode="lin" valueType="num">
                                      <p:cBhvr>
                                        <p:cTn id="21" dur="1000" fill="hold"/>
                                        <p:tgtEl>
                                          <p:spTgt spid="49170"/>
                                        </p:tgtEl>
                                        <p:attrNameLst>
                                          <p:attrName>ppt_h</p:attrName>
                                        </p:attrNameLst>
                                      </p:cBhvr>
                                      <p:tavLst>
                                        <p:tav tm="0">
                                          <p:val>
                                            <p:fltVal val="0"/>
                                          </p:val>
                                        </p:tav>
                                        <p:tav tm="100000">
                                          <p:val>
                                            <p:strVal val="#ppt_h"/>
                                          </p:val>
                                        </p:tav>
                                      </p:tavLst>
                                    </p:anim>
                                    <p:anim calcmode="lin" valueType="num">
                                      <p:cBhvr>
                                        <p:cTn id="22" dur="1000" fill="hold"/>
                                        <p:tgtEl>
                                          <p:spTgt spid="49170"/>
                                        </p:tgtEl>
                                        <p:attrNameLst>
                                          <p:attrName>style.rotation</p:attrName>
                                        </p:attrNameLst>
                                      </p:cBhvr>
                                      <p:tavLst>
                                        <p:tav tm="0">
                                          <p:val>
                                            <p:fltVal val="90"/>
                                          </p:val>
                                        </p:tav>
                                        <p:tav tm="100000">
                                          <p:val>
                                            <p:fltVal val="0"/>
                                          </p:val>
                                        </p:tav>
                                      </p:tavLst>
                                    </p:anim>
                                    <p:animEffect transition="in" filter="fade">
                                      <p:cBhvr>
                                        <p:cTn id="23" dur="1000"/>
                                        <p:tgtEl>
                                          <p:spTgt spid="491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471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B31BF-B5AB-6BF7-350E-088FC40ECA7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9</a:t>
            </a:r>
          </a:p>
        </p:txBody>
      </p:sp>
      <p:pic>
        <p:nvPicPr>
          <p:cNvPr id="12" name="Content Placeholder 5">
            <a:extLst>
              <a:ext uri="{FF2B5EF4-FFF2-40B4-BE49-F238E27FC236}">
                <a16:creationId xmlns:a16="http://schemas.microsoft.com/office/drawing/2014/main" id="{3801C50D-BB04-A4FA-2CAC-786C3DE2AD48}"/>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2">
            <a:extLst>
              <a:ext uri="{FF2B5EF4-FFF2-40B4-BE49-F238E27FC236}">
                <a16:creationId xmlns:a16="http://schemas.microsoft.com/office/drawing/2014/main" id="{D222912A-601A-5EFB-8BC3-0CD91172F06D}"/>
              </a:ext>
            </a:extLst>
          </p:cNvPr>
          <p:cNvSpPr txBox="1">
            <a:spLocks noChangeArrowheads="1"/>
          </p:cNvSpPr>
          <p:nvPr/>
        </p:nvSpPr>
        <p:spPr bwMode="auto">
          <a:xfrm>
            <a:off x="547688" y="3048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10244" name="Picture 3">
            <a:extLst>
              <a:ext uri="{FF2B5EF4-FFF2-40B4-BE49-F238E27FC236}">
                <a16:creationId xmlns:a16="http://schemas.microsoft.com/office/drawing/2014/main" id="{BCA4B28D-564E-864C-EE46-33BE6F4AD12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8" y="10668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a:extLst>
              <a:ext uri="{FF2B5EF4-FFF2-40B4-BE49-F238E27FC236}">
                <a16:creationId xmlns:a16="http://schemas.microsoft.com/office/drawing/2014/main" id="{ABF6F5FF-0414-74A0-C5F6-82EA20193AE6}"/>
              </a:ext>
            </a:extLst>
          </p:cNvPr>
          <p:cNvSpPr txBox="1">
            <a:spLocks noChangeArrowheads="1"/>
          </p:cNvSpPr>
          <p:nvPr/>
        </p:nvSpPr>
        <p:spPr bwMode="auto">
          <a:xfrm>
            <a:off x="1919288" y="11430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But there could be some other reason, and therefore another explanation…</a:t>
            </a:r>
            <a:endParaRPr lang="en-US" altLang="en-US" sz="1800"/>
          </a:p>
        </p:txBody>
      </p:sp>
      <p:sp>
        <p:nvSpPr>
          <p:cNvPr id="49158" name="Text Box 6">
            <a:extLst>
              <a:ext uri="{FF2B5EF4-FFF2-40B4-BE49-F238E27FC236}">
                <a16:creationId xmlns:a16="http://schemas.microsoft.com/office/drawing/2014/main" id="{044D904F-9256-D099-B82A-66555A7839DD}"/>
              </a:ext>
            </a:extLst>
          </p:cNvPr>
          <p:cNvSpPr txBox="1">
            <a:spLocks noChangeArrowheads="1"/>
          </p:cNvSpPr>
          <p:nvPr/>
        </p:nvSpPr>
        <p:spPr bwMode="auto">
          <a:xfrm>
            <a:off x="1919288" y="22860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Perhaps there is a dance contest!</a:t>
            </a:r>
            <a:endParaRPr lang="en-US" altLang="en-US"/>
          </a:p>
          <a:p>
            <a:pPr eaLnBrk="1" hangingPunct="1"/>
            <a:endParaRPr lang="en-US" altLang="en-US"/>
          </a:p>
          <a:p>
            <a:pPr eaLnBrk="1" hangingPunct="1"/>
            <a:endParaRPr lang="en-US" altLang="en-US"/>
          </a:p>
        </p:txBody>
      </p:sp>
      <p:pic>
        <p:nvPicPr>
          <p:cNvPr id="8205" name="Picture 13">
            <a:extLst>
              <a:ext uri="{FF2B5EF4-FFF2-40B4-BE49-F238E27FC236}">
                <a16:creationId xmlns:a16="http://schemas.microsoft.com/office/drawing/2014/main" id="{A13EE85A-6C8A-D88F-3A1D-822CC20AAF5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2288" y="2438400"/>
            <a:ext cx="18351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a:extLst>
              <a:ext uri="{FF2B5EF4-FFF2-40B4-BE49-F238E27FC236}">
                <a16:creationId xmlns:a16="http://schemas.microsoft.com/office/drawing/2014/main" id="{F66A98CB-027A-A098-4CC4-C49AC7FCFA5A}"/>
              </a:ext>
            </a:extLst>
          </p:cNvPr>
          <p:cNvSpPr txBox="1">
            <a:spLocks noChangeArrowheads="1"/>
          </p:cNvSpPr>
          <p:nvPr/>
        </p:nvSpPr>
        <p:spPr bwMode="auto">
          <a:xfrm>
            <a:off x="547688" y="35814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Or, perhaps there is a music recording session…</a:t>
            </a:r>
          </a:p>
        </p:txBody>
      </p:sp>
      <p:pic>
        <p:nvPicPr>
          <p:cNvPr id="8206" name="Picture 14">
            <a:extLst>
              <a:ext uri="{FF2B5EF4-FFF2-40B4-BE49-F238E27FC236}">
                <a16:creationId xmlns:a16="http://schemas.microsoft.com/office/drawing/2014/main" id="{6C1BBCB7-EB63-AD72-59A6-8DAC5563444D}"/>
              </a:ext>
              <a:ext uri="{C183D7F6-B498-43B3-948B-1728B52AA6E4}">
                <adec:decorative xmlns:adec="http://schemas.microsoft.com/office/drawing/2017/decorative" val="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00488" y="4311650"/>
            <a:ext cx="1828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ad41.WAV">
            <a:hlinkClick r:id="" action="ppaction://media"/>
            <a:extLst>
              <a:ext uri="{FF2B5EF4-FFF2-40B4-BE49-F238E27FC236}">
                <a16:creationId xmlns:a16="http://schemas.microsoft.com/office/drawing/2014/main" id="{C16868A7-7D66-B7D1-2EB2-E66DB403EEF3}"/>
              </a:ext>
              <a:ext uri="{C183D7F6-B498-43B3-948B-1728B52AA6E4}">
                <adec:decorative xmlns:adec="http://schemas.microsoft.com/office/drawing/2017/decorative" val="1"/>
              </a:ext>
            </a:extLst>
          </p:cNvPr>
          <p:cNvPicPr>
            <a:picLocks noRot="1" noChangeAspect="1"/>
          </p:cNvPicPr>
          <p:nvPr>
            <a:wavAudioFile r:embed="rId1" name="Reading In-07.WAV"/>
          </p:nvPr>
        </p:nvPicPr>
        <p:blipFill>
          <a:blip r:embed="rId8">
            <a:extLst>
              <a:ext uri="{28A0092B-C50C-407E-A947-70E740481C1C}">
                <a14:useLocalDpi xmlns:a14="http://schemas.microsoft.com/office/drawing/2010/main" val="0"/>
              </a:ext>
            </a:extLst>
          </a:blip>
          <a:srcRect/>
          <a:stretch>
            <a:fillRect/>
          </a:stretch>
        </p:blipFill>
        <p:spPr bwMode="auto">
          <a:xfrm>
            <a:off x="96012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CBEA6718-D5C3-43FF-B7EC-DCB02DA6305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004" fill="hold"/>
                                        <p:tgtEl>
                                          <p:spTgt spid="11"/>
                                        </p:tgtEl>
                                      </p:cBhvr>
                                    </p:cmd>
                                  </p:childTnLst>
                                </p:cTn>
                              </p:par>
                              <p:par>
                                <p:cTn id="7" presetID="47" presetClass="entr" presetSubtype="0" fill="hold" grpId="0" nodeType="withEffect">
                                  <p:stCondLst>
                                    <p:cond delay="800"/>
                                  </p:stCondLst>
                                  <p:childTnLst>
                                    <p:set>
                                      <p:cBhvr>
                                        <p:cTn id="8" dur="1" fill="hold">
                                          <p:stCondLst>
                                            <p:cond delay="0"/>
                                          </p:stCondLst>
                                        </p:cTn>
                                        <p:tgtEl>
                                          <p:spTgt spid="49157"/>
                                        </p:tgtEl>
                                        <p:attrNameLst>
                                          <p:attrName>style.visibility</p:attrName>
                                        </p:attrNameLst>
                                      </p:cBhvr>
                                      <p:to>
                                        <p:strVal val="visible"/>
                                      </p:to>
                                    </p:set>
                                    <p:animEffect transition="in" filter="fade">
                                      <p:cBhvr>
                                        <p:cTn id="9" dur="1000"/>
                                        <p:tgtEl>
                                          <p:spTgt spid="49157"/>
                                        </p:tgtEl>
                                      </p:cBhvr>
                                    </p:animEffect>
                                    <p:anim calcmode="lin" valueType="num">
                                      <p:cBhvr>
                                        <p:cTn id="10" dur="1000" fill="hold"/>
                                        <p:tgtEl>
                                          <p:spTgt spid="49157"/>
                                        </p:tgtEl>
                                        <p:attrNameLst>
                                          <p:attrName>ppt_x</p:attrName>
                                        </p:attrNameLst>
                                      </p:cBhvr>
                                      <p:tavLst>
                                        <p:tav tm="0">
                                          <p:val>
                                            <p:strVal val="#ppt_x"/>
                                          </p:val>
                                        </p:tav>
                                        <p:tav tm="100000">
                                          <p:val>
                                            <p:strVal val="#ppt_x"/>
                                          </p:val>
                                        </p:tav>
                                      </p:tavLst>
                                    </p:anim>
                                    <p:anim calcmode="lin" valueType="num">
                                      <p:cBhvr>
                                        <p:cTn id="11" dur="1000" fill="hold"/>
                                        <p:tgtEl>
                                          <p:spTgt spid="49157"/>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6500"/>
                                  </p:stCondLst>
                                  <p:childTnLst>
                                    <p:set>
                                      <p:cBhvr>
                                        <p:cTn id="13" dur="1" fill="hold">
                                          <p:stCondLst>
                                            <p:cond delay="0"/>
                                          </p:stCondLst>
                                        </p:cTn>
                                        <p:tgtEl>
                                          <p:spTgt spid="49158"/>
                                        </p:tgtEl>
                                        <p:attrNameLst>
                                          <p:attrName>style.visibility</p:attrName>
                                        </p:attrNameLst>
                                      </p:cBhvr>
                                      <p:to>
                                        <p:strVal val="visible"/>
                                      </p:to>
                                    </p:set>
                                    <p:animEffect transition="in" filter="fade">
                                      <p:cBhvr>
                                        <p:cTn id="14" dur="1000"/>
                                        <p:tgtEl>
                                          <p:spTgt spid="49158"/>
                                        </p:tgtEl>
                                      </p:cBhvr>
                                    </p:animEffect>
                                    <p:anim calcmode="lin" valueType="num">
                                      <p:cBhvr>
                                        <p:cTn id="15" dur="1000" fill="hold"/>
                                        <p:tgtEl>
                                          <p:spTgt spid="49158"/>
                                        </p:tgtEl>
                                        <p:attrNameLst>
                                          <p:attrName>ppt_x</p:attrName>
                                        </p:attrNameLst>
                                      </p:cBhvr>
                                      <p:tavLst>
                                        <p:tav tm="0">
                                          <p:val>
                                            <p:strVal val="#ppt_x"/>
                                          </p:val>
                                        </p:tav>
                                        <p:tav tm="100000">
                                          <p:val>
                                            <p:strVal val="#ppt_x"/>
                                          </p:val>
                                        </p:tav>
                                      </p:tavLst>
                                    </p:anim>
                                    <p:anim calcmode="lin" valueType="num">
                                      <p:cBhvr>
                                        <p:cTn id="16" dur="1000" fill="hold"/>
                                        <p:tgtEl>
                                          <p:spTgt spid="4915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660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1000" fill="hold"/>
                                        <p:tgtEl>
                                          <p:spTgt spid="8205"/>
                                        </p:tgtEl>
                                        <p:attrNameLst>
                                          <p:attrName>ppt_x</p:attrName>
                                        </p:attrNameLst>
                                      </p:cBhvr>
                                      <p:tavLst>
                                        <p:tav tm="0">
                                          <p:val>
                                            <p:strVal val="#ppt_x"/>
                                          </p:val>
                                        </p:tav>
                                        <p:tav tm="100000">
                                          <p:val>
                                            <p:strVal val="#ppt_x"/>
                                          </p:val>
                                        </p:tav>
                                      </p:tavLst>
                                    </p:anim>
                                    <p:anim calcmode="lin" valueType="num">
                                      <p:cBhvr additive="base">
                                        <p:cTn id="20" dur="1000" fill="hold"/>
                                        <p:tgtEl>
                                          <p:spTgt spid="8205"/>
                                        </p:tgtEl>
                                        <p:attrNameLst>
                                          <p:attrName>ppt_y</p:attrName>
                                        </p:attrNameLst>
                                      </p:cBhvr>
                                      <p:tavLst>
                                        <p:tav tm="0">
                                          <p:val>
                                            <p:strVal val="1+#ppt_h/2"/>
                                          </p:val>
                                        </p:tav>
                                        <p:tav tm="100000">
                                          <p:val>
                                            <p:strVal val="#ppt_y"/>
                                          </p:val>
                                        </p:tav>
                                      </p:tavLst>
                                    </p:anim>
                                  </p:childTnLst>
                                </p:cTn>
                              </p:par>
                              <p:par>
                                <p:cTn id="21" presetID="47" presetClass="entr" presetSubtype="0" fill="hold" grpId="0" nodeType="withEffect">
                                  <p:stCondLst>
                                    <p:cond delay="9200"/>
                                  </p:stCondLst>
                                  <p:childTnLst>
                                    <p:set>
                                      <p:cBhvr>
                                        <p:cTn id="22" dur="1" fill="hold">
                                          <p:stCondLst>
                                            <p:cond delay="0"/>
                                          </p:stCondLst>
                                        </p:cTn>
                                        <p:tgtEl>
                                          <p:spTgt spid="49159"/>
                                        </p:tgtEl>
                                        <p:attrNameLst>
                                          <p:attrName>style.visibility</p:attrName>
                                        </p:attrNameLst>
                                      </p:cBhvr>
                                      <p:to>
                                        <p:strVal val="visible"/>
                                      </p:to>
                                    </p:set>
                                    <p:animEffect transition="in" filter="fade">
                                      <p:cBhvr>
                                        <p:cTn id="23" dur="1000"/>
                                        <p:tgtEl>
                                          <p:spTgt spid="49159"/>
                                        </p:tgtEl>
                                      </p:cBhvr>
                                    </p:animEffect>
                                    <p:anim calcmode="lin" valueType="num">
                                      <p:cBhvr>
                                        <p:cTn id="24" dur="1000" fill="hold"/>
                                        <p:tgtEl>
                                          <p:spTgt spid="49159"/>
                                        </p:tgtEl>
                                        <p:attrNameLst>
                                          <p:attrName>ppt_x</p:attrName>
                                        </p:attrNameLst>
                                      </p:cBhvr>
                                      <p:tavLst>
                                        <p:tav tm="0">
                                          <p:val>
                                            <p:strVal val="#ppt_x"/>
                                          </p:val>
                                        </p:tav>
                                        <p:tav tm="100000">
                                          <p:val>
                                            <p:strVal val="#ppt_x"/>
                                          </p:val>
                                        </p:tav>
                                      </p:tavLst>
                                    </p:anim>
                                    <p:anim calcmode="lin" valueType="num">
                                      <p:cBhvr>
                                        <p:cTn id="25" dur="1000" fill="hold"/>
                                        <p:tgtEl>
                                          <p:spTgt spid="49159"/>
                                        </p:tgtEl>
                                        <p:attrNameLst>
                                          <p:attrName>ppt_y</p:attrName>
                                        </p:attrNameLst>
                                      </p:cBhvr>
                                      <p:tavLst>
                                        <p:tav tm="0">
                                          <p:val>
                                            <p:strVal val="#ppt_y-.1"/>
                                          </p:val>
                                        </p:tav>
                                        <p:tav tm="100000">
                                          <p:val>
                                            <p:strVal val="#ppt_y"/>
                                          </p:val>
                                        </p:tav>
                                      </p:tavLst>
                                    </p:anim>
                                  </p:childTnLst>
                                </p:cTn>
                              </p:par>
                              <p:par>
                                <p:cTn id="26" presetID="29" presetClass="entr" presetSubtype="0" fill="hold" nodeType="withEffect">
                                  <p:stCondLst>
                                    <p:cond delay="9200"/>
                                  </p:stCondLst>
                                  <p:childTnLst>
                                    <p:set>
                                      <p:cBhvr>
                                        <p:cTn id="27" dur="1" fill="hold">
                                          <p:stCondLst>
                                            <p:cond delay="0"/>
                                          </p:stCondLst>
                                        </p:cTn>
                                        <p:tgtEl>
                                          <p:spTgt spid="8206"/>
                                        </p:tgtEl>
                                        <p:attrNameLst>
                                          <p:attrName>style.visibility</p:attrName>
                                        </p:attrNameLst>
                                      </p:cBhvr>
                                      <p:to>
                                        <p:strVal val="visible"/>
                                      </p:to>
                                    </p:set>
                                    <p:anim calcmode="lin" valueType="num">
                                      <p:cBhvr>
                                        <p:cTn id="28" dur="1000" fill="hold"/>
                                        <p:tgtEl>
                                          <p:spTgt spid="8206"/>
                                        </p:tgtEl>
                                        <p:attrNameLst>
                                          <p:attrName>ppt_x</p:attrName>
                                        </p:attrNameLst>
                                      </p:cBhvr>
                                      <p:tavLst>
                                        <p:tav tm="0">
                                          <p:val>
                                            <p:strVal val="#ppt_x-.2"/>
                                          </p:val>
                                        </p:tav>
                                        <p:tav tm="100000">
                                          <p:val>
                                            <p:strVal val="#ppt_x"/>
                                          </p:val>
                                        </p:tav>
                                      </p:tavLst>
                                    </p:anim>
                                    <p:anim calcmode="lin" valueType="num">
                                      <p:cBhvr>
                                        <p:cTn id="29" dur="1000" fill="hold"/>
                                        <p:tgtEl>
                                          <p:spTgt spid="820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9157" grpId="0" animBg="1"/>
      <p:bldP spid="49158" grpId="0" animBg="1"/>
      <p:bldP spid="4915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TotalTime>
  <Words>1282</Words>
  <Application>Microsoft Office PowerPoint</Application>
  <PresentationFormat>On-screen Show (4:3)</PresentationFormat>
  <Paragraphs>174</Paragraphs>
  <Slides>19</Slides>
  <Notes>17</Notes>
  <HiddenSlides>0</HiddenSlides>
  <MMClips>12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Eras Bold ITC</vt:lpstr>
      <vt:lpstr>Arial Black</vt:lpstr>
      <vt:lpstr>Office Theme</vt:lpstr>
      <vt:lpstr>Sound Recorder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Seminole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SCC</dc:creator>
  <cp:lastModifiedBy>Michele Wallace</cp:lastModifiedBy>
  <cp:revision>44</cp:revision>
  <dcterms:created xsi:type="dcterms:W3CDTF">2007-11-06T19:41:58Z</dcterms:created>
  <dcterms:modified xsi:type="dcterms:W3CDTF">2026-02-17T16:57:28Z</dcterms:modified>
</cp:coreProperties>
</file>