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</p:sldIdLst>
  <p:sldSz cx="9144000" cy="6858000" type="screen4x3"/>
  <p:notesSz cx="9283700" cy="6985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4" autoAdjust="0"/>
  </p:normalViewPr>
  <p:slideViewPr>
    <p:cSldViewPr>
      <p:cViewPr varScale="1">
        <p:scale>
          <a:sx n="88" d="100"/>
          <a:sy n="88" d="100"/>
        </p:scale>
        <p:origin x="1306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272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59388" y="0"/>
            <a:ext cx="402272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DF7A9-1A6C-47A2-905A-1CFA699C5ED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0225" y="873125"/>
            <a:ext cx="3143250" cy="2357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8688" y="3362325"/>
            <a:ext cx="7426325" cy="27495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34163"/>
            <a:ext cx="402272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59388" y="6634163"/>
            <a:ext cx="402272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728E-EB51-4732-812B-374D1ECDC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44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728E-EB51-4732-812B-374D1ECDC5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3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791200"/>
            <a:ext cx="1621536" cy="10485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781756"/>
            <a:ext cx="3390600" cy="10683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08302" y="1084630"/>
            <a:ext cx="6991984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865374"/>
            <a:ext cx="9131808" cy="49743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9090" y="5944791"/>
            <a:ext cx="4898390" cy="913765"/>
          </a:xfrm>
          <a:custGeom>
            <a:avLst/>
            <a:gdLst/>
            <a:ahLst/>
            <a:cxnLst/>
            <a:rect l="l" t="t" r="r" b="b"/>
            <a:pathLst>
              <a:path w="4898390" h="913765">
                <a:moveTo>
                  <a:pt x="85585" y="21323"/>
                </a:moveTo>
                <a:lnTo>
                  <a:pt x="3637445" y="913206"/>
                </a:lnTo>
                <a:lnTo>
                  <a:pt x="4898313" y="913206"/>
                </a:lnTo>
                <a:lnTo>
                  <a:pt x="85585" y="21323"/>
                </a:lnTo>
                <a:close/>
              </a:path>
              <a:path w="4898390" h="913765">
                <a:moveTo>
                  <a:pt x="660" y="0"/>
                </a:moveTo>
                <a:lnTo>
                  <a:pt x="0" y="5461"/>
                </a:lnTo>
                <a:lnTo>
                  <a:pt x="85585" y="21323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5771" y="5939102"/>
            <a:ext cx="3650615" cy="919480"/>
          </a:xfrm>
          <a:custGeom>
            <a:avLst/>
            <a:gdLst/>
            <a:ahLst/>
            <a:cxnLst/>
            <a:rect l="l" t="t" r="r" b="b"/>
            <a:pathLst>
              <a:path w="3650615" h="919479">
                <a:moveTo>
                  <a:pt x="0" y="0"/>
                </a:moveTo>
                <a:lnTo>
                  <a:pt x="7924" y="6337"/>
                </a:lnTo>
                <a:lnTo>
                  <a:pt x="2867761" y="918895"/>
                </a:lnTo>
                <a:lnTo>
                  <a:pt x="3650475" y="91889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789676"/>
            <a:ext cx="3398519" cy="106832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784735"/>
            <a:ext cx="3370592" cy="1073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9090" y="5944791"/>
            <a:ext cx="4898390" cy="913765"/>
          </a:xfrm>
          <a:custGeom>
            <a:avLst/>
            <a:gdLst/>
            <a:ahLst/>
            <a:cxnLst/>
            <a:rect l="l" t="t" r="r" b="b"/>
            <a:pathLst>
              <a:path w="4898390" h="913765">
                <a:moveTo>
                  <a:pt x="85585" y="21323"/>
                </a:moveTo>
                <a:lnTo>
                  <a:pt x="3637445" y="913206"/>
                </a:lnTo>
                <a:lnTo>
                  <a:pt x="4898313" y="913206"/>
                </a:lnTo>
                <a:lnTo>
                  <a:pt x="85585" y="21323"/>
                </a:lnTo>
                <a:close/>
              </a:path>
              <a:path w="4898390" h="913765">
                <a:moveTo>
                  <a:pt x="660" y="0"/>
                </a:moveTo>
                <a:lnTo>
                  <a:pt x="0" y="5461"/>
                </a:lnTo>
                <a:lnTo>
                  <a:pt x="85585" y="21323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5771" y="5939102"/>
            <a:ext cx="3650615" cy="919480"/>
          </a:xfrm>
          <a:custGeom>
            <a:avLst/>
            <a:gdLst/>
            <a:ahLst/>
            <a:cxnLst/>
            <a:rect l="l" t="t" r="r" b="b"/>
            <a:pathLst>
              <a:path w="3650615" h="919479">
                <a:moveTo>
                  <a:pt x="0" y="0"/>
                </a:moveTo>
                <a:lnTo>
                  <a:pt x="7924" y="6337"/>
                </a:lnTo>
                <a:lnTo>
                  <a:pt x="2867761" y="918895"/>
                </a:lnTo>
                <a:lnTo>
                  <a:pt x="3650475" y="91889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0611" y="255523"/>
            <a:ext cx="6218555" cy="847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0487" y="1182687"/>
            <a:ext cx="6304280" cy="451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justice@seminolestate.ed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hyperlink" Target="http://www.seminolestate.edu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minolestate.edu/criminal-justice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seminolestate.edu/financial-aid" TargetMode="Externa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minolestate.edu/criminal-justice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justice@seminolestate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seminolestate.edu/criminal-justic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fdle.state.fl.us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minolestate.edu/criminal-justice/certificate-programs/cjbat-schedule" TargetMode="External"/><Relationship Id="rId2" Type="http://schemas.openxmlformats.org/officeDocument/2006/relationships/hyperlink" Target="http://www.seminolestate.edu/admissions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minolestate.edu/criminal-justic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taylora@seminolestate.edu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mithan@seminolestate.edu" TargetMode="External"/><Relationship Id="rId5" Type="http://schemas.openxmlformats.org/officeDocument/2006/relationships/hyperlink" Target="https://www.seminolestate.edu/counseling/appointments/angelia.smith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7605" y="432815"/>
            <a:ext cx="6981825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BC0203"/>
                </a:solidFill>
              </a:rPr>
              <a:t>CRIMINAL</a:t>
            </a:r>
            <a:r>
              <a:rPr sz="2900" spc="-60" dirty="0">
                <a:solidFill>
                  <a:srgbClr val="BC0203"/>
                </a:solidFill>
              </a:rPr>
              <a:t> </a:t>
            </a:r>
            <a:r>
              <a:rPr sz="2900" dirty="0">
                <a:solidFill>
                  <a:srgbClr val="BC0203"/>
                </a:solidFill>
              </a:rPr>
              <a:t>JUSTICE</a:t>
            </a:r>
            <a:r>
              <a:rPr sz="2900" spc="-125" dirty="0">
                <a:solidFill>
                  <a:srgbClr val="BC0203"/>
                </a:solidFill>
              </a:rPr>
              <a:t> </a:t>
            </a:r>
            <a:r>
              <a:rPr sz="2900" dirty="0">
                <a:solidFill>
                  <a:srgbClr val="BC0203"/>
                </a:solidFill>
              </a:rPr>
              <a:t>TRAINING</a:t>
            </a:r>
            <a:r>
              <a:rPr sz="2900" spc="-85" dirty="0">
                <a:solidFill>
                  <a:srgbClr val="BC0203"/>
                </a:solidFill>
              </a:rPr>
              <a:t> </a:t>
            </a:r>
            <a:r>
              <a:rPr sz="2900" spc="-10" dirty="0">
                <a:solidFill>
                  <a:srgbClr val="BC0203"/>
                </a:solidFill>
              </a:rPr>
              <a:t>CENTER </a:t>
            </a:r>
            <a:r>
              <a:rPr sz="2900" spc="-25" dirty="0">
                <a:solidFill>
                  <a:srgbClr val="BC0203"/>
                </a:solidFill>
              </a:rPr>
              <a:t>AT</a:t>
            </a:r>
            <a:endParaRPr sz="2900" dirty="0"/>
          </a:p>
          <a:p>
            <a:pPr marR="20320" algn="ctr">
              <a:lnSpc>
                <a:spcPts val="3475"/>
              </a:lnSpc>
            </a:pPr>
            <a:r>
              <a:rPr sz="2900" dirty="0">
                <a:solidFill>
                  <a:srgbClr val="BD0101"/>
                </a:solidFill>
              </a:rPr>
              <a:t>SEMINOLE </a:t>
            </a:r>
            <a:r>
              <a:rPr sz="2900" spc="-90" dirty="0">
                <a:solidFill>
                  <a:srgbClr val="BD0101"/>
                </a:solidFill>
              </a:rPr>
              <a:t>STATE</a:t>
            </a:r>
            <a:r>
              <a:rPr sz="2900" spc="-40" dirty="0">
                <a:solidFill>
                  <a:srgbClr val="BD0101"/>
                </a:solidFill>
              </a:rPr>
              <a:t> </a:t>
            </a:r>
            <a:r>
              <a:rPr sz="2900" spc="-10" dirty="0">
                <a:solidFill>
                  <a:srgbClr val="BD0101"/>
                </a:solidFill>
              </a:rPr>
              <a:t>COLLEGE</a:t>
            </a:r>
            <a:endParaRPr sz="2900" dirty="0"/>
          </a:p>
        </p:txBody>
      </p:sp>
    </p:spTree>
  </p:cSld>
  <p:clrMapOvr>
    <a:masterClrMapping/>
  </p:clrMapOvr>
  <p:transition spd="med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Criminal Justice Standards and Training Curriculum Florida Law Enforcement Basic Recruit Training Program #2010 (2026.07 version) in red font with the Hours, Course, Title, Tuition, Fees and Total amounts in a chart.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89676"/>
              <a:ext cx="3398519" cy="10683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84735"/>
              <a:ext cx="3370592" cy="10732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223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Standards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Curriculum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Florida</a:t>
            </a:r>
            <a:r>
              <a:rPr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Basic</a:t>
            </a:r>
            <a:r>
              <a:rPr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Recruit</a:t>
            </a:r>
            <a:r>
              <a:rPr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Program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#2010</a:t>
            </a:r>
            <a:r>
              <a:rPr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(202</a:t>
            </a:r>
            <a:r>
              <a:rPr lang="en-US" dirty="0">
                <a:latin typeface="Aptos Serif" panose="02020604070405020304" pitchFamily="18" charset="0"/>
                <a:cs typeface="Aptos Serif" panose="02020604070405020304" pitchFamily="18" charset="0"/>
              </a:rPr>
              <a:t>6</a:t>
            </a:r>
            <a:r>
              <a:rPr dirty="0">
                <a:latin typeface="Aptos Serif" panose="02020604070405020304" pitchFamily="18" charset="0"/>
                <a:cs typeface="Aptos Serif" panose="02020604070405020304" pitchFamily="18" charset="0"/>
              </a:rPr>
              <a:t>.07</a:t>
            </a:r>
            <a:r>
              <a:rPr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pc="-10" dirty="0">
                <a:latin typeface="Aptos Serif" panose="02020604070405020304" pitchFamily="18" charset="0"/>
                <a:cs typeface="Aptos Serif" panose="02020604070405020304" pitchFamily="18" charset="0"/>
              </a:rPr>
              <a:t>version)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77567" y="5810186"/>
            <a:ext cx="533019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Fees</a:t>
            </a:r>
            <a:r>
              <a:rPr sz="1400" b="1" spc="-4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1400" b="1" spc="-3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400" b="1" spc="-1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in-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1400" b="1" spc="-7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tuition</a:t>
            </a:r>
            <a:r>
              <a:rPr sz="1400" b="1" spc="-4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400" b="1" spc="-4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1400" b="1" spc="-2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approximate</a:t>
            </a:r>
            <a:r>
              <a:rPr sz="1400" b="1" spc="-6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400" b="1" spc="-3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subject</a:t>
            </a:r>
            <a:r>
              <a:rPr sz="1400" b="1" spc="-4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to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change</a:t>
            </a:r>
            <a:r>
              <a:rPr sz="1400" b="1" spc="-7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each</a:t>
            </a:r>
            <a:r>
              <a:rPr sz="1400" b="1" spc="-5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semester.</a:t>
            </a:r>
            <a:r>
              <a:rPr sz="1400" b="1" spc="31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Financial</a:t>
            </a:r>
            <a:r>
              <a:rPr sz="1400" b="1" spc="-9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Aid</a:t>
            </a:r>
            <a:r>
              <a:rPr sz="1400" b="1" spc="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400" b="1" spc="-4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available</a:t>
            </a:r>
            <a:r>
              <a:rPr sz="1400" b="1" spc="-65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400" b="1" spc="-2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those</a:t>
            </a:r>
            <a:r>
              <a:rPr sz="1400" b="1" spc="50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who</a:t>
            </a:r>
            <a:r>
              <a:rPr sz="1400" b="1" spc="-2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qualify.</a:t>
            </a:r>
            <a:endParaRPr sz="1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228445"/>
              </p:ext>
            </p:extLst>
          </p:nvPr>
        </p:nvGraphicFramePr>
        <p:xfrm>
          <a:off x="1398587" y="1182687"/>
          <a:ext cx="6242685" cy="451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1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6525">
                <a:tc>
                  <a:txBody>
                    <a:bodyPr/>
                    <a:lstStyle/>
                    <a:p>
                      <a:pPr marR="275590" algn="r">
                        <a:lnSpc>
                          <a:spcPts val="940"/>
                        </a:lnSpc>
                      </a:pP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HRS.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COURSE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TITLE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188595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TUITION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301625">
                        <a:lnSpc>
                          <a:spcPts val="940"/>
                        </a:lnSpc>
                      </a:pP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FEES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TOTAL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12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CJK0002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Intro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to</a:t>
                      </a:r>
                      <a:r>
                        <a:rPr sz="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Law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Enforcement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24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CJK0016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Communication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64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CJK0018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Legal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$178.56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$178.56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56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CJK0019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Interview/Report</a:t>
                      </a:r>
                      <a:r>
                        <a:rPr sz="800" spc="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Writing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$156.24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7305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558165" algn="l"/>
                        </a:tabLst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800" dirty="0">
                          <a:latin typeface="Lucida Sans Unicode"/>
                          <a:cs typeface="Lucida Sans Unicode"/>
                        </a:rPr>
                        <a:t>$158.24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40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CJK0063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Fundamentals</a:t>
                      </a:r>
                      <a:r>
                        <a:rPr sz="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of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 Patrol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210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95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035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210.95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34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CJK0021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Serving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Your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Community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$94.86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$94.86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48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CJK0072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Crimes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Against</a:t>
                      </a:r>
                      <a:r>
                        <a:rPr sz="8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Persons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$133.92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$133.92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12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CJK0073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249554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Crimes</a:t>
                      </a:r>
                      <a:r>
                        <a:rPr sz="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Involving</a:t>
                      </a:r>
                      <a:r>
                        <a:rPr sz="8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Property</a:t>
                      </a:r>
                      <a:r>
                        <a:rPr sz="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and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Society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34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CJK0079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5810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Crime</a:t>
                      </a:r>
                      <a:r>
                        <a:rPr sz="8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Scene</a:t>
                      </a:r>
                      <a:r>
                        <a:rPr sz="8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Follow-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Up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Investigations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$94.86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$94.86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12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CJK0400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Traffic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Incidents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$33.48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24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CJK0401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Traffic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Stops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244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30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CJK0402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Traffic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Crash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Investigations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$83.70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$83.70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24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CJK0403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DUI</a:t>
                      </a:r>
                      <a:r>
                        <a:rPr sz="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Traffic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Stops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$66.96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44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CJK0093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Critical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Incidents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$122.76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$122.76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48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CJK0020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Vehicle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Operations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212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23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ts val="940"/>
                        </a:lnSpc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212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.2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3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40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CJK0031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First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Aid</a:t>
                      </a:r>
                      <a:r>
                        <a:rPr sz="80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for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CJ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3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1.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55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ts val="940"/>
                        </a:lnSpc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131.55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80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CJK0040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CJ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Firearms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727.45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ts val="940"/>
                        </a:lnSpc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$72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7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.4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80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CJK0051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CJ</a:t>
                      </a:r>
                      <a:r>
                        <a:rPr sz="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Defensive</a:t>
                      </a:r>
                      <a:r>
                        <a:rPr sz="8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Tactics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$2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58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.20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ts val="940"/>
                        </a:lnSpc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$258.20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marR="324485" algn="r">
                        <a:lnSpc>
                          <a:spcPts val="940"/>
                        </a:lnSpc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60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CJK0096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CJ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Physical</a:t>
                      </a:r>
                      <a:r>
                        <a:rPr sz="80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Fitness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71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65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ts val="940"/>
                        </a:lnSpc>
                        <a:tabLst>
                          <a:tab pos="558165" algn="l"/>
                        </a:tabLst>
                      </a:pP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171.65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algn="ctr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4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CJK0421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Dart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dirty="0">
                          <a:latin typeface="Lucida Sans Unicode"/>
                          <a:cs typeface="Lucida Sans Unicode"/>
                        </a:rPr>
                        <a:t>Firing Stun</a:t>
                      </a: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 Gun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$11.16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$11.16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Uniforms-Approx.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$7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5</a:t>
                      </a: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0.00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ts val="940"/>
                        </a:lnSpc>
                      </a:pPr>
                      <a:r>
                        <a:rPr sz="800" dirty="0">
                          <a:latin typeface="Lucida Sans Unicode"/>
                          <a:cs typeface="Lucida Sans Unicode"/>
                        </a:rPr>
                        <a:t>Books/Testing</a:t>
                      </a:r>
                      <a:r>
                        <a:rPr sz="8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Code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94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$1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15.00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927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Lucida Sans Unicode"/>
                          <a:cs typeface="Lucida Sans Unicode"/>
                        </a:rPr>
                        <a:t>770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450215" marR="635" indent="-641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Approx. </a:t>
                      </a:r>
                      <a:r>
                        <a:rPr sz="800" spc="-20" dirty="0">
                          <a:latin typeface="Lucida Sans Unicode"/>
                          <a:cs typeface="Lucida Sans Unicode"/>
                        </a:rPr>
                        <a:t>TOTAL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7940" algn="r">
                        <a:lnSpc>
                          <a:spcPct val="100000"/>
                        </a:lnSpc>
                      </a:pPr>
                      <a:r>
                        <a:rPr sz="800" spc="-10" dirty="0">
                          <a:latin typeface="Lucida Sans Unicode"/>
                          <a:cs typeface="Lucida Sans Unicode"/>
                        </a:rPr>
                        <a:t>$</a:t>
                      </a:r>
                      <a:r>
                        <a:rPr lang="en-US" sz="800" spc="-10" dirty="0">
                          <a:latin typeface="Lucida Sans Unicode"/>
                          <a:cs typeface="Lucida Sans Unicode"/>
                        </a:rPr>
                        <a:t>3752.41</a:t>
                      </a:r>
                      <a:endParaRPr sz="80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Uniform Requirements for Criminal Justice Academy in red font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89676"/>
              <a:ext cx="3398519" cy="10683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84735"/>
              <a:ext cx="3370592" cy="10732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3368" y="121361"/>
            <a:ext cx="4852670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 marR="7810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ptos Serif" panose="02020604070405020304" pitchFamily="18" charset="0"/>
                <a:cs typeface="Aptos Serif" panose="02020604070405020304" pitchFamily="18" charset="0"/>
              </a:rPr>
              <a:t>UNIFORM</a:t>
            </a:r>
            <a:r>
              <a:rPr sz="24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400" dirty="0">
                <a:latin typeface="Aptos Serif" panose="02020604070405020304" pitchFamily="18" charset="0"/>
                <a:cs typeface="Aptos Serif" panose="02020604070405020304" pitchFamily="18" charset="0"/>
              </a:rPr>
              <a:t>REQUIREMENTS</a:t>
            </a:r>
            <a:r>
              <a:rPr sz="24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4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FOR </a:t>
            </a:r>
            <a:r>
              <a:rPr sz="24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4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4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400" spc="-114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4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ACADEMY</a:t>
            </a:r>
            <a:endParaRPr sz="2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Uniform</a:t>
            </a:r>
            <a:r>
              <a:rPr sz="1100" spc="-4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fitting</a:t>
            </a:r>
            <a:r>
              <a:rPr sz="1100" spc="-5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takes</a:t>
            </a:r>
            <a:r>
              <a:rPr sz="1100" spc="-2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place</a:t>
            </a:r>
            <a:r>
              <a:rPr sz="1100" spc="-3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1100" spc="-2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100" spc="-2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Orientation</a:t>
            </a:r>
            <a:r>
              <a:rPr sz="1100" spc="-5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1100" spc="-5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our</a:t>
            </a:r>
            <a:r>
              <a:rPr sz="1100" spc="-1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1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vendor,</a:t>
            </a:r>
            <a:r>
              <a:rPr sz="1100" spc="-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All Uniform Wear</a:t>
            </a:r>
            <a:r>
              <a:rPr sz="110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.</a:t>
            </a:r>
            <a:endParaRPr sz="11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4980" y="1248001"/>
            <a:ext cx="6456680" cy="0"/>
          </a:xfrm>
          <a:custGeom>
            <a:avLst/>
            <a:gdLst/>
            <a:ahLst/>
            <a:cxnLst/>
            <a:rect l="l" t="t" r="r" b="b"/>
            <a:pathLst>
              <a:path w="6456680">
                <a:moveTo>
                  <a:pt x="0" y="0"/>
                </a:moveTo>
                <a:lnTo>
                  <a:pt x="6456322" y="0"/>
                </a:lnTo>
              </a:path>
            </a:pathLst>
          </a:custGeom>
          <a:ln w="71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4448" y="1284600"/>
            <a:ext cx="7890509" cy="49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lang="en-US" dirty="0">
                <a:latin typeface="Aptos Serif" panose="02020604070405020304" pitchFamily="18" charset="0"/>
                <a:cs typeface="Aptos Serif" panose="02020604070405020304" pitchFamily="18" charset="0"/>
              </a:rPr>
              <a:t>Class A Polo shirt Grey w/ logo and name personalization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97180" marR="521334" indent="-285115">
              <a:lnSpc>
                <a:spcPct val="150000"/>
              </a:lnSpc>
              <a:buAutoNum type="arabicPeriod"/>
              <a:tabLst>
                <a:tab pos="297180" algn="l"/>
                <a:tab pos="355600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lang="en-US" dirty="0">
                <a:latin typeface="Aptos Serif" panose="02020604070405020304" pitchFamily="18" charset="0"/>
                <a:cs typeface="Aptos Serif" panose="02020604070405020304" pitchFamily="18" charset="0"/>
              </a:rPr>
              <a:t>PT shirts light blue with screen print of logo and names front &amp; back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lang="en-US" dirty="0">
                <a:latin typeface="Aptos Serif" panose="02020604070405020304" pitchFamily="18" charset="0"/>
                <a:cs typeface="Aptos Serif" panose="02020604070405020304" pitchFamily="18" charset="0"/>
              </a:rPr>
              <a:t>Reflective Vest with personalization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lang="en-US" dirty="0">
                <a:latin typeface="Aptos Serif" panose="02020604070405020304" pitchFamily="18" charset="0"/>
                <a:cs typeface="Aptos Serif" panose="02020604070405020304" pitchFamily="18" charset="0"/>
              </a:rPr>
              <a:t>Class A black pants 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Black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PT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shorts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(w/name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&amp;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logo</a:t>
            </a:r>
            <a:r>
              <a:rPr lang="en-US"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)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BDU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Pants,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Black,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Unisex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Nylon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BDU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belt</a:t>
            </a:r>
            <a:endParaRPr lang="en-US" sz="1800" spc="-2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lang="en-US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Cap w/ logo &amp; name</a:t>
            </a:r>
            <a:endParaRPr lang="en-US" sz="1800" spc="-2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4965" indent="-342265">
              <a:lnSpc>
                <a:spcPct val="150000"/>
              </a:lnSpc>
              <a:buAutoNum type="arabicPeriod"/>
              <a:tabLst>
                <a:tab pos="354965" algn="l"/>
              </a:tabLst>
            </a:pPr>
            <a:r>
              <a:rPr lang="en-US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Jacket w/ logo 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3695" indent="-340995">
              <a:lnSpc>
                <a:spcPct val="150000"/>
              </a:lnSpc>
              <a:buAutoNum type="arabicPeriod"/>
              <a:tabLst>
                <a:tab pos="35369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Dufflebag</a:t>
            </a:r>
            <a:r>
              <a:rPr sz="180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w/logo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97180"/>
            <a:r>
              <a:rPr sz="1800" b="1" dirty="0">
                <a:latin typeface="Aptos Serif" panose="02020604070405020304" pitchFamily="18" charset="0"/>
                <a:cs typeface="Aptos Serif" panose="02020604070405020304" pitchFamily="18" charset="0"/>
              </a:rPr>
              <a:t>Approximate</a:t>
            </a:r>
            <a:r>
              <a:rPr sz="1800" b="1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Cost:</a:t>
            </a:r>
            <a:r>
              <a:rPr sz="1800" b="1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$7</a:t>
            </a:r>
            <a:r>
              <a:rPr lang="en-US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50</a:t>
            </a:r>
            <a:r>
              <a:rPr lang="en-US" sz="18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.00</a:t>
            </a:r>
          </a:p>
          <a:p>
            <a:pPr marL="297180"/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03960">
              <a:spcBef>
                <a:spcPts val="200"/>
              </a:spcBef>
            </a:pP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600" b="1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complete</a:t>
            </a:r>
            <a:r>
              <a:rPr sz="1600" b="1" spc="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list</a:t>
            </a:r>
            <a:r>
              <a:rPr sz="1600" b="1" spc="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uniforms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600" b="1" spc="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costs</a:t>
            </a:r>
            <a:r>
              <a:rPr sz="1600" b="1" spc="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will</a:t>
            </a:r>
            <a:r>
              <a:rPr sz="1600" b="1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1600" b="1" spc="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provided</a:t>
            </a:r>
            <a:r>
              <a:rPr sz="1600" b="1" spc="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1600" b="1" spc="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Orientation.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834" y="252475"/>
            <a:ext cx="84061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8170" marR="5080" indent="-58610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FLORIDA</a:t>
            </a:r>
            <a:r>
              <a:rPr sz="2800" spc="-185" dirty="0"/>
              <a:t> </a:t>
            </a:r>
            <a:r>
              <a:rPr sz="2800" spc="-10" dirty="0"/>
              <a:t>LAW</a:t>
            </a:r>
            <a:r>
              <a:rPr sz="2800" spc="-130" dirty="0"/>
              <a:t> </a:t>
            </a:r>
            <a:r>
              <a:rPr sz="2800" spc="-20" dirty="0"/>
              <a:t>ENFORCEMENT</a:t>
            </a:r>
            <a:r>
              <a:rPr sz="2800" spc="-170" dirty="0"/>
              <a:t> </a:t>
            </a:r>
            <a:r>
              <a:rPr sz="2800" dirty="0"/>
              <a:t>ACADEMY</a:t>
            </a:r>
            <a:r>
              <a:rPr sz="2800" spc="-135" dirty="0"/>
              <a:t> </a:t>
            </a:r>
            <a:r>
              <a:rPr sz="2800" spc="-10" dirty="0"/>
              <a:t>BASIC </a:t>
            </a:r>
            <a:r>
              <a:rPr sz="2800" dirty="0"/>
              <a:t>TRAINING</a:t>
            </a:r>
            <a:r>
              <a:rPr sz="2800" spc="-114" dirty="0"/>
              <a:t> </a:t>
            </a:r>
            <a:r>
              <a:rPr sz="2800" i="1" dirty="0">
                <a:latin typeface="Arial"/>
                <a:cs typeface="Arial"/>
              </a:rPr>
              <a:t>PROGRAM</a:t>
            </a:r>
            <a:r>
              <a:rPr sz="2800" i="1" spc="-114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CURRICULUM</a:t>
            </a:r>
            <a:r>
              <a:rPr sz="2800" i="1" spc="-10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-</a:t>
            </a:r>
            <a:r>
              <a:rPr sz="2800" i="1" spc="-14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BLE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9793" y="1532585"/>
            <a:ext cx="7807325" cy="3792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ts val="3360"/>
              </a:lnSpc>
              <a:spcBef>
                <a:spcPts val="95"/>
              </a:spcBef>
            </a:pP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800" b="1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800" b="1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Volume</a:t>
            </a:r>
            <a:r>
              <a:rPr sz="2800" b="1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1</a:t>
            </a:r>
            <a:r>
              <a:rPr sz="2800" b="1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(202</a:t>
            </a:r>
            <a:r>
              <a:rPr lang="en-US"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6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.07</a:t>
            </a:r>
            <a:r>
              <a:rPr sz="2800" b="1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Edition)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635" algn="ctr">
              <a:lnSpc>
                <a:spcPts val="3360"/>
              </a:lnSpc>
            </a:pPr>
            <a:r>
              <a:rPr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$</a:t>
            </a:r>
            <a:r>
              <a:rPr lang="en-US"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20.33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995"/>
              </a:spcBef>
            </a:pP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High</a:t>
            </a:r>
            <a:r>
              <a:rPr sz="2800" b="1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Liability</a:t>
            </a:r>
            <a:r>
              <a:rPr sz="2800" b="1" spc="-1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Volume</a:t>
            </a:r>
            <a:r>
              <a:rPr sz="2800" b="1" spc="-9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2</a:t>
            </a:r>
            <a:r>
              <a:rPr sz="2800" b="1" spc="-1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(202</a:t>
            </a:r>
            <a:r>
              <a:rPr lang="en-US"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6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.07</a:t>
            </a:r>
            <a:r>
              <a:rPr sz="2800" b="1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Edition)</a:t>
            </a:r>
            <a:r>
              <a:rPr sz="2800" b="1" spc="-1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$</a:t>
            </a:r>
            <a:r>
              <a:rPr lang="en-US"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14.67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" algn="ctr">
              <a:lnSpc>
                <a:spcPct val="100000"/>
              </a:lnSpc>
              <a:spcBef>
                <a:spcPts val="1995"/>
              </a:spcBef>
              <a:tabLst>
                <a:tab pos="891540" algn="l"/>
              </a:tabLst>
            </a:pPr>
            <a:r>
              <a:rPr sz="28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Test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	Access</a:t>
            </a:r>
            <a:r>
              <a:rPr sz="2800" b="1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Code:</a:t>
            </a:r>
            <a:r>
              <a:rPr sz="2800" b="1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$80.00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40130" marR="1029969" algn="ctr">
              <a:lnSpc>
                <a:spcPct val="100000"/>
              </a:lnSpc>
              <a:spcBef>
                <a:spcPts val="1385"/>
              </a:spcBef>
            </a:pP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Purchase</a:t>
            </a:r>
            <a:r>
              <a:rPr sz="20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2000" b="1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Seminole</a:t>
            </a:r>
            <a:r>
              <a:rPr sz="20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2000" b="1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20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Bookstore,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Sanford/Lake</a:t>
            </a:r>
            <a:r>
              <a:rPr sz="2000" b="1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Mary</a:t>
            </a:r>
            <a:r>
              <a:rPr sz="2000" b="1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Campus,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Student</a:t>
            </a:r>
            <a:r>
              <a:rPr sz="20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grpSp>
        <p:nvGrpSpPr>
          <p:cNvPr id="5" name="object 5" descr="Two gold badges; One is the Sheriff's Office Seminole County Florida and the other is Officer Police Trust Integrity Bravery."/>
          <p:cNvGrpSpPr/>
          <p:nvPr/>
        </p:nvGrpSpPr>
        <p:grpSpPr>
          <a:xfrm>
            <a:off x="152400" y="4649723"/>
            <a:ext cx="8686800" cy="2208530"/>
            <a:chOff x="152400" y="4649723"/>
            <a:chExt cx="8686800" cy="22085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0400" y="4724399"/>
              <a:ext cx="1828799" cy="1904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4649723"/>
              <a:ext cx="2231135" cy="2208276"/>
            </a:xfrm>
            <a:prstGeom prst="rect">
              <a:avLst/>
            </a:prstGeom>
          </p:spPr>
        </p:pic>
      </p:grp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784735"/>
            <a:ext cx="3370592" cy="107326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After your application has been submitted procedures on a blue background in black font."/>
          <p:cNvGrpSpPr/>
          <p:nvPr/>
        </p:nvGrpSpPr>
        <p:grpSpPr>
          <a:xfrm>
            <a:off x="7620" y="0"/>
            <a:ext cx="9136380" cy="6850380"/>
            <a:chOff x="7919" y="0"/>
            <a:chExt cx="9136380" cy="68503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9" y="0"/>
              <a:ext cx="9136080" cy="68500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07010" y="5936871"/>
              <a:ext cx="4898390" cy="913765"/>
            </a:xfrm>
            <a:custGeom>
              <a:avLst/>
              <a:gdLst/>
              <a:ahLst/>
              <a:cxnLst/>
              <a:rect l="l" t="t" r="r" b="b"/>
              <a:pathLst>
                <a:path w="4898390" h="913765">
                  <a:moveTo>
                    <a:pt x="85585" y="21323"/>
                  </a:moveTo>
                  <a:lnTo>
                    <a:pt x="3637445" y="913206"/>
                  </a:lnTo>
                  <a:lnTo>
                    <a:pt x="4898313" y="913206"/>
                  </a:lnTo>
                  <a:lnTo>
                    <a:pt x="85585" y="21323"/>
                  </a:lnTo>
                  <a:close/>
                </a:path>
                <a:path w="4898390" h="913765">
                  <a:moveTo>
                    <a:pt x="660" y="0"/>
                  </a:moveTo>
                  <a:lnTo>
                    <a:pt x="0" y="5460"/>
                  </a:lnTo>
                  <a:lnTo>
                    <a:pt x="85585" y="21323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3690" y="5931183"/>
              <a:ext cx="3650615" cy="919480"/>
            </a:xfrm>
            <a:custGeom>
              <a:avLst/>
              <a:gdLst/>
              <a:ahLst/>
              <a:cxnLst/>
              <a:rect l="l" t="t" r="r" b="b"/>
              <a:pathLst>
                <a:path w="3650615" h="919479">
                  <a:moveTo>
                    <a:pt x="0" y="0"/>
                  </a:moveTo>
                  <a:lnTo>
                    <a:pt x="7924" y="6337"/>
                  </a:lnTo>
                  <a:lnTo>
                    <a:pt x="2867761" y="918895"/>
                  </a:lnTo>
                  <a:lnTo>
                    <a:pt x="3650475" y="9188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9" y="5776815"/>
              <a:ext cx="3370592" cy="107326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717" y="1011212"/>
            <a:ext cx="9092565" cy="5078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501015" algn="l"/>
              </a:tabLst>
            </a:pPr>
            <a:endParaRPr lang="en-US" sz="2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tabLst>
                <a:tab pos="501015" algn="l"/>
              </a:tabLst>
            </a:pPr>
            <a:r>
              <a:rPr sz="16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Interview</a:t>
            </a:r>
            <a:r>
              <a:rPr sz="1600" b="1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Director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and/or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Manager</a:t>
            </a:r>
            <a:r>
              <a:rPr sz="1600" b="1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determine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acceptance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into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Program/PET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875" marR="8255" algn="ctr">
              <a:lnSpc>
                <a:spcPct val="100000"/>
              </a:lnSpc>
              <a:tabLst>
                <a:tab pos="516890" algn="l"/>
              </a:tabLst>
            </a:pPr>
            <a:r>
              <a:rPr lang="en-US" sz="16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  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Attend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scheduled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Orientation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receive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rules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&amp;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regulations,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schedules,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registration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forms,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uniform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ordering,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etc.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n-US" sz="16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tabLst>
                <a:tab pos="614045" algn="l"/>
              </a:tabLst>
            </a:pPr>
            <a:r>
              <a:rPr sz="16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After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orientation: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Purchase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books,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uniforms,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register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pay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classes.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Prepared!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000"/>
              </a:spcBef>
              <a:tabLst>
                <a:tab pos="614045" algn="l"/>
              </a:tabLst>
            </a:pPr>
            <a:r>
              <a:rPr sz="16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Log</a:t>
            </a:r>
            <a:r>
              <a:rPr sz="1600" b="1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onto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MySeminoleState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utilize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this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student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service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throughout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academy.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36854" marR="229870" algn="ctr">
              <a:lnSpc>
                <a:spcPct val="100000"/>
              </a:lnSpc>
            </a:pP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more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information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regarding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Process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contact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our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office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407-708-2299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407-708-21</a:t>
            </a:r>
            <a:r>
              <a:rPr lang="en-US"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9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7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email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  <a:hlinkClick r:id="rId4"/>
              </a:rPr>
              <a:t>justice@seminolestate.edu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**Applications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accepted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first-come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first-serve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basis.</a:t>
            </a:r>
            <a:r>
              <a:rPr sz="1600" b="1" spc="4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Seats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limited.</a:t>
            </a:r>
            <a:r>
              <a:rPr sz="1600" b="1" spc="4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Placement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into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academy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based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upon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information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submitted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application,</a:t>
            </a:r>
            <a:r>
              <a:rPr sz="1600" b="1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interview,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600" b="1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physical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dirty="0">
                <a:latin typeface="Aptos Serif" panose="02020604070405020304" pitchFamily="18" charset="0"/>
                <a:cs typeface="Aptos Serif" panose="02020604070405020304" pitchFamily="18" charset="0"/>
              </a:rPr>
              <a:t>entrance</a:t>
            </a:r>
            <a:r>
              <a:rPr sz="1600" b="1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6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test.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75E913E-76B3-5793-DD19-33907D8832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2000" y="184668"/>
            <a:ext cx="7056755" cy="984885"/>
          </a:xfrm>
        </p:spPr>
        <p:txBody>
          <a:bodyPr/>
          <a:lstStyle/>
          <a:p>
            <a:pPr algn="ctr"/>
            <a:r>
              <a:rPr lang="en-US" sz="3200" b="0" dirty="0">
                <a:latin typeface="Aptos Narrow" panose="020B0004020202020204" pitchFamily="34" charset="0"/>
              </a:rPr>
              <a:t>AFTER YOUR APPLICATION HAS</a:t>
            </a:r>
            <a:r>
              <a:rPr lang="en-US" sz="3200" b="0" baseline="0" dirty="0">
                <a:latin typeface="Aptos Narrow" panose="020B0004020202020204" pitchFamily="34" charset="0"/>
              </a:rPr>
              <a:t> BEEN SUBMITTED</a:t>
            </a:r>
            <a:endParaRPr lang="en-US" sz="3200" b="0" dirty="0">
              <a:latin typeface="Aptos Narrow" panose="020B0004020202020204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Very Important in bold yellow font; Once you have a student ID # in gray font; Create a MySeminoleState student account to access your student registration and records in red font; Seminole State College of Florida with College logo shield in blue and gold font on a white background; www.seminolestate.edu in royal blue font; a light green post it note reading Don't forget! in black font.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81756"/>
              <a:ext cx="3390600" cy="10683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84735"/>
              <a:ext cx="3370592" cy="10732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86870" y="855980"/>
            <a:ext cx="51428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heavy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VERY</a:t>
            </a:r>
            <a:r>
              <a:rPr sz="4400" u="heavy" spc="-2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400" u="heavy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IMPORTANT!</a:t>
            </a:r>
            <a:endParaRPr sz="4400" dirty="0"/>
          </a:p>
        </p:txBody>
      </p:sp>
      <p:sp>
        <p:nvSpPr>
          <p:cNvPr id="6" name="object 6"/>
          <p:cNvSpPr txBox="1"/>
          <p:nvPr/>
        </p:nvSpPr>
        <p:spPr>
          <a:xfrm>
            <a:off x="1080674" y="1959355"/>
            <a:ext cx="675576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3755" marR="826769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Once</a:t>
            </a:r>
            <a:r>
              <a:rPr sz="2800" b="1" spc="-50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800" b="1" spc="-15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800" b="1" spc="-50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800" b="1" spc="-55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student</a:t>
            </a:r>
            <a:r>
              <a:rPr sz="2800" b="1" spc="-30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ID</a:t>
            </a:r>
            <a:r>
              <a:rPr sz="2800" b="1" spc="-65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25" dirty="0">
                <a:solidFill>
                  <a:srgbClr val="40404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#: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Create</a:t>
            </a:r>
            <a:r>
              <a:rPr sz="2800" b="1" spc="-6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5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MySeminoleState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065" marR="5080" algn="ctr">
              <a:lnSpc>
                <a:spcPct val="100000"/>
              </a:lnSpc>
            </a:pP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student</a:t>
            </a:r>
            <a:r>
              <a:rPr sz="2800" b="1" spc="-5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account</a:t>
            </a:r>
            <a:r>
              <a:rPr sz="2800" b="1" spc="-4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800" b="1" spc="-8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access</a:t>
            </a:r>
            <a:r>
              <a:rPr sz="2800" b="1" spc="-6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2800" b="1" spc="-2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student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registration</a:t>
            </a:r>
            <a:r>
              <a:rPr sz="2800" b="1" spc="-9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800" b="1" spc="-8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records.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37126" y="5371843"/>
            <a:ext cx="4043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404040"/>
                </a:solidFill>
                <a:latin typeface="Arial"/>
                <a:cs typeface="Arial"/>
                <a:hlinkClick r:id="rId4"/>
              </a:rPr>
              <a:t>www.seminolestate.edu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8" name="object 8" descr="A light green post it note wiht a red thumbtack that reads Don't Forget! in blak font."/>
          <p:cNvGrpSpPr/>
          <p:nvPr/>
        </p:nvGrpSpPr>
        <p:grpSpPr>
          <a:xfrm>
            <a:off x="3581400" y="4191000"/>
            <a:ext cx="5262245" cy="2313940"/>
            <a:chOff x="3581400" y="4191000"/>
            <a:chExt cx="5262245" cy="231394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5623" y="4883153"/>
              <a:ext cx="1827700" cy="162128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1400" y="4191000"/>
              <a:ext cx="1708403" cy="1091171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C60E941-74DA-AA46-A22C-15DF8BE7B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7910" y="304800"/>
            <a:ext cx="6218555" cy="615553"/>
          </a:xfrm>
        </p:spPr>
        <p:txBody>
          <a:bodyPr/>
          <a:lstStyle/>
          <a:p>
            <a:pPr algn="ctr"/>
            <a:r>
              <a:rPr lang="en-US" sz="4000" b="0" dirty="0">
                <a:latin typeface="Aptos Narrow" panose="020B0004020202020204" pitchFamily="34" charset="0"/>
              </a:rPr>
              <a:t>COLLEGE RESOURCES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624075"/>
            <a:ext cx="3959861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*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Admissions</a:t>
            </a:r>
            <a:r>
              <a:rPr sz="2800" spc="-1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Office: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*Financial</a:t>
            </a:r>
            <a:r>
              <a:rPr sz="2800" spc="-1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Aid: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335">
              <a:lnSpc>
                <a:spcPct val="100000"/>
              </a:lnSpc>
            </a:pP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*Business</a:t>
            </a:r>
            <a:r>
              <a:rPr sz="28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Office: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335">
              <a:lnSpc>
                <a:spcPct val="100000"/>
              </a:lnSpc>
            </a:pP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*Records</a:t>
            </a:r>
            <a:r>
              <a:rPr sz="2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&amp;</a:t>
            </a:r>
            <a:r>
              <a:rPr sz="28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Enrollment: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2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*Testing</a:t>
            </a:r>
            <a:r>
              <a:rPr sz="28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&amp;</a:t>
            </a:r>
            <a:r>
              <a:rPr sz="2800" spc="-19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Assessment: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12904" y="1624075"/>
            <a:ext cx="224663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2050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2045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335">
              <a:lnSpc>
                <a:spcPct val="100000"/>
              </a:lnSpc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2140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335">
              <a:lnSpc>
                <a:spcPct val="100000"/>
              </a:lnSpc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20</a:t>
            </a:r>
            <a:r>
              <a:rPr lang="en-US"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50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</a:t>
            </a:r>
            <a:r>
              <a:rPr lang="en-US"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020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77910" y="4062847"/>
            <a:ext cx="649929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0" marR="371475" indent="381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2800" b="1" spc="-7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800" b="1" spc="-7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Public</a:t>
            </a:r>
            <a:r>
              <a:rPr sz="2800" b="1" spc="-5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Safety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800" b="1" spc="-10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800" b="1" spc="-9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800" b="1" spc="-9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Center </a:t>
            </a:r>
            <a:endParaRPr lang="en-US" sz="2800" b="1" spc="-10" dirty="0">
              <a:solidFill>
                <a:srgbClr val="C00000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81000" marR="371475" indent="381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2299</a:t>
            </a:r>
            <a:r>
              <a:rPr sz="2800" b="1" spc="1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407-</a:t>
            </a:r>
            <a:r>
              <a:rPr sz="2800" b="1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708-</a:t>
            </a:r>
            <a:r>
              <a:rPr sz="2800" b="1" spc="-2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2187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800" spc="-25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www.seminolestate.edu/criminal-</a:t>
            </a:r>
            <a:r>
              <a:rPr sz="2800" spc="-10" dirty="0">
                <a:solidFill>
                  <a:srgbClr val="C00000"/>
                </a:solid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justice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977AF30-8140-EC79-F952-D10E19A38D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0200" y="193182"/>
            <a:ext cx="6218555" cy="615553"/>
          </a:xfrm>
        </p:spPr>
        <p:txBody>
          <a:bodyPr/>
          <a:lstStyle/>
          <a:p>
            <a:pPr algn="ctr"/>
            <a:r>
              <a:rPr lang="en-US" sz="4000" b="0" dirty="0">
                <a:solidFill>
                  <a:srgbClr val="2B0BB5"/>
                </a:solidFill>
                <a:latin typeface="Aptos Narrow" panose="020B0004020202020204" pitchFamily="34" charset="0"/>
              </a:rPr>
              <a:t>Financial Assistance</a:t>
            </a:r>
          </a:p>
        </p:txBody>
      </p:sp>
      <p:grpSp>
        <p:nvGrpSpPr>
          <p:cNvPr id="2" name="object 2" descr="If you are in need of financial assistance for the law enforcement academy, NOW is the time to apply for FASFA or student loans!! in red font."/>
          <p:cNvGrpSpPr/>
          <p:nvPr/>
        </p:nvGrpSpPr>
        <p:grpSpPr>
          <a:xfrm>
            <a:off x="0" y="0"/>
            <a:ext cx="9144000" cy="6858582"/>
            <a:chOff x="0" y="0"/>
            <a:chExt cx="9144000" cy="685858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9090" y="5944791"/>
              <a:ext cx="4898390" cy="913765"/>
            </a:xfrm>
            <a:custGeom>
              <a:avLst/>
              <a:gdLst/>
              <a:ahLst/>
              <a:cxnLst/>
              <a:rect l="l" t="t" r="r" b="b"/>
              <a:pathLst>
                <a:path w="4898390" h="913765">
                  <a:moveTo>
                    <a:pt x="85585" y="21323"/>
                  </a:moveTo>
                  <a:lnTo>
                    <a:pt x="3637445" y="913206"/>
                  </a:lnTo>
                  <a:lnTo>
                    <a:pt x="4898313" y="913206"/>
                  </a:lnTo>
                  <a:lnTo>
                    <a:pt x="85585" y="21323"/>
                  </a:lnTo>
                  <a:close/>
                </a:path>
                <a:path w="4898390" h="913765">
                  <a:moveTo>
                    <a:pt x="660" y="0"/>
                  </a:moveTo>
                  <a:lnTo>
                    <a:pt x="0" y="5461"/>
                  </a:lnTo>
                  <a:lnTo>
                    <a:pt x="85585" y="21323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771" y="5939102"/>
              <a:ext cx="3650615" cy="919480"/>
            </a:xfrm>
            <a:custGeom>
              <a:avLst/>
              <a:gdLst/>
              <a:ahLst/>
              <a:cxnLst/>
              <a:rect l="l" t="t" r="r" b="b"/>
              <a:pathLst>
                <a:path w="3650615" h="919479">
                  <a:moveTo>
                    <a:pt x="0" y="0"/>
                  </a:moveTo>
                  <a:lnTo>
                    <a:pt x="7924" y="6337"/>
                  </a:lnTo>
                  <a:lnTo>
                    <a:pt x="2867761" y="918895"/>
                  </a:lnTo>
                  <a:lnTo>
                    <a:pt x="3650475" y="9188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84735"/>
              <a:ext cx="3370592" cy="10732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581" y="1001916"/>
              <a:ext cx="7182611" cy="29641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97990" y="3968940"/>
            <a:ext cx="7503795" cy="2385695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2800" b="1" spc="-25" dirty="0">
                <a:latin typeface="Arial"/>
                <a:cs typeface="Arial"/>
                <a:hlinkClick r:id="rId5"/>
              </a:rPr>
              <a:t>https://www.seminolestate.edu/financial-</a:t>
            </a:r>
            <a:r>
              <a:rPr sz="2800" b="1" spc="-20" dirty="0">
                <a:latin typeface="Arial"/>
                <a:cs typeface="Arial"/>
                <a:hlinkClick r:id="rId5"/>
              </a:rPr>
              <a:t>aid</a:t>
            </a:r>
            <a:r>
              <a:rPr lang="en-US" sz="2800" b="1" spc="-20" dirty="0">
                <a:latin typeface="Arial"/>
                <a:cs typeface="Arial"/>
              </a:rPr>
              <a:t> </a:t>
            </a:r>
            <a:endParaRPr sz="2800" dirty="0">
              <a:latin typeface="Arial"/>
              <a:cs typeface="Arial"/>
            </a:endParaRPr>
          </a:p>
          <a:p>
            <a:pPr marL="672465" marR="664845" indent="-1270" algn="ctr">
              <a:lnSpc>
                <a:spcPct val="100000"/>
              </a:lnSpc>
              <a:spcBef>
                <a:spcPts val="890"/>
              </a:spcBef>
            </a:pP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Note: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28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2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awarded</a:t>
            </a:r>
            <a:r>
              <a:rPr sz="2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grant-funded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assistance,</a:t>
            </a:r>
            <a:r>
              <a:rPr sz="280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please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aware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that</a:t>
            </a:r>
            <a:r>
              <a:rPr sz="280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your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uniforms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2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out-of-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pocket</a:t>
            </a:r>
            <a:r>
              <a:rPr sz="28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cost</a:t>
            </a:r>
            <a:r>
              <a:rPr sz="280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until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receive</a:t>
            </a:r>
            <a:r>
              <a:rPr sz="2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2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aid.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Application Details in red font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83281"/>
              <a:ext cx="1621536" cy="10485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91200"/>
              <a:ext cx="1621536" cy="104851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73072" y="100774"/>
            <a:ext cx="6304128" cy="620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dirty="0">
                <a:solidFill>
                  <a:srgbClr val="DE0303"/>
                </a:solidFill>
                <a:latin typeface="Times New Roman"/>
                <a:cs typeface="Times New Roman"/>
              </a:rPr>
              <a:t>APPLICATION</a:t>
            </a:r>
            <a:r>
              <a:rPr sz="3950" spc="-65" dirty="0">
                <a:solidFill>
                  <a:srgbClr val="DE0303"/>
                </a:solidFill>
                <a:latin typeface="Times New Roman"/>
                <a:cs typeface="Times New Roman"/>
              </a:rPr>
              <a:t> </a:t>
            </a:r>
            <a:r>
              <a:rPr sz="3950" spc="-10" dirty="0">
                <a:solidFill>
                  <a:srgbClr val="DE0303"/>
                </a:solidFill>
                <a:latin typeface="Times New Roman"/>
                <a:cs typeface="Times New Roman"/>
              </a:rPr>
              <a:t>DETAILS</a:t>
            </a:r>
            <a:endParaRPr sz="395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8767" y="851153"/>
            <a:ext cx="8601710" cy="2844561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72440" marR="466725" indent="635" algn="ctr">
              <a:lnSpc>
                <a:spcPct val="99400"/>
              </a:lnSpc>
              <a:spcBef>
                <a:spcPts val="115"/>
              </a:spcBef>
            </a:pP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copy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CJ-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BAT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(basic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skills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assessment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instrument) passing</a:t>
            </a:r>
            <a:r>
              <a:rPr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score,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we</a:t>
            </a:r>
            <a:r>
              <a:rPr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will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provide</a:t>
            </a:r>
            <a:r>
              <a:rPr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paper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z="205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packet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5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the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05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05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academy.</a:t>
            </a: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 marR="5080" indent="-1905" algn="ctr">
              <a:lnSpc>
                <a:spcPct val="100000"/>
              </a:lnSpc>
            </a:pPr>
            <a:r>
              <a:rPr sz="2050" spc="-2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Exemption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..."As</a:t>
            </a:r>
            <a:r>
              <a:rPr sz="205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July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1,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2022,</a:t>
            </a:r>
            <a:r>
              <a:rPr sz="205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"...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person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not</a:t>
            </a:r>
            <a:r>
              <a:rPr sz="205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required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take</a:t>
            </a:r>
            <a:r>
              <a:rPr sz="205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the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basic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skills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assessment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instrument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before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entering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basic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recruit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he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she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veteran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as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defined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205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s.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1.01(14)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or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holds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associate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degree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higher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from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205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accredited</a:t>
            </a: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algn="ctr">
              <a:lnSpc>
                <a:spcPts val="2430"/>
              </a:lnSpc>
            </a:pP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5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university."</a:t>
            </a: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38CEDF-63D6-3DFA-10A4-005FE2ECA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28600"/>
            <a:ext cx="6991984" cy="592470"/>
          </a:xfrm>
        </p:spPr>
        <p:txBody>
          <a:bodyPr/>
          <a:lstStyle/>
          <a:p>
            <a:pPr algn="ctr"/>
            <a:r>
              <a:rPr lang="en-US" sz="3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SUBMISSION</a:t>
            </a: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8D1A490F-01D2-90A0-EBE3-6DC755F2E9B2}"/>
              </a:ext>
            </a:extLst>
          </p:cNvPr>
          <p:cNvSpPr txBox="1"/>
          <p:nvPr/>
        </p:nvSpPr>
        <p:spPr>
          <a:xfrm>
            <a:off x="604202" y="952500"/>
            <a:ext cx="7935595" cy="596188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400" marR="17780" algn="ctr">
              <a:lnSpc>
                <a:spcPts val="2400"/>
              </a:lnSpc>
              <a:spcBef>
                <a:spcPts val="229"/>
              </a:spcBef>
            </a:pP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50" spc="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can</a:t>
            </a:r>
            <a:r>
              <a:rPr sz="2050" spc="1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105" dirty="0">
                <a:latin typeface="Aptos Serif" panose="02020604070405020304" pitchFamily="18" charset="0"/>
                <a:cs typeface="Aptos Serif" panose="02020604070405020304" pitchFamily="18" charset="0"/>
              </a:rPr>
              <a:t>drop</a:t>
            </a:r>
            <a:r>
              <a:rPr sz="2050" spc="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130" dirty="0">
                <a:latin typeface="Aptos Serif" panose="02020604070405020304" pitchFamily="18" charset="0"/>
                <a:cs typeface="Aptos Serif" panose="02020604070405020304" pitchFamily="18" charset="0"/>
              </a:rPr>
              <a:t>off</a:t>
            </a:r>
            <a:r>
              <a:rPr sz="2050" spc="1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2050" spc="1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2050" spc="114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55" dirty="0"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2050" spc="114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50" spc="1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2050" spc="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12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50" spc="2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Public</a:t>
            </a:r>
            <a:r>
              <a:rPr sz="2050" spc="1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Safety </a:t>
            </a:r>
            <a:r>
              <a:rPr sz="2050" spc="105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50" spc="1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cs typeface="Aptos Serif" panose="02020604070405020304" pitchFamily="18" charset="0"/>
              </a:rPr>
              <a:t>please</a:t>
            </a:r>
            <a:r>
              <a:rPr sz="2050" spc="1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latin typeface="Aptos Serif" panose="02020604070405020304" pitchFamily="18" charset="0"/>
                <a:cs typeface="Aptos Serif" panose="02020604070405020304" pitchFamily="18" charset="0"/>
              </a:rPr>
              <a:t>mail</a:t>
            </a:r>
            <a:r>
              <a:rPr sz="2050" spc="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2050" spc="9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latin typeface="Aptos Serif" panose="02020604070405020304" pitchFamily="18" charset="0"/>
                <a:cs typeface="Aptos Serif" panose="02020604070405020304" pitchFamily="18" charset="0"/>
              </a:rPr>
              <a:t>completed</a:t>
            </a:r>
            <a:r>
              <a:rPr sz="2050" spc="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2050" spc="1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to:</a:t>
            </a: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1430" algn="ctr">
              <a:lnSpc>
                <a:spcPts val="2430"/>
              </a:lnSpc>
            </a:pP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Seminole</a:t>
            </a:r>
            <a:r>
              <a:rPr sz="2050" spc="11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State</a:t>
            </a:r>
            <a:r>
              <a:rPr sz="2050" spc="18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College</a:t>
            </a:r>
            <a:endParaRPr sz="2050" dirty="0">
              <a:latin typeface="Aptos Serif" panose="02020604070405020304" pitchFamily="18" charset="0"/>
              <a:ea typeface="Malgun Gothic Semilight" panose="020B0502040204020203" pitchFamily="34" charset="-128"/>
              <a:cs typeface="Aptos Serif" panose="02020604070405020304" pitchFamily="18" charset="0"/>
            </a:endParaRPr>
          </a:p>
          <a:p>
            <a:pPr marL="817244" marR="803275" algn="ctr">
              <a:lnSpc>
                <a:spcPts val="2400"/>
              </a:lnSpc>
              <a:spcBef>
                <a:spcPts val="100"/>
              </a:spcBef>
            </a:pP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Center</a:t>
            </a:r>
            <a:r>
              <a:rPr sz="2050" spc="165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125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for</a:t>
            </a:r>
            <a:r>
              <a:rPr sz="2050" spc="39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Public</a:t>
            </a:r>
            <a:r>
              <a:rPr sz="2050" spc="245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-25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Safety</a:t>
            </a:r>
            <a:r>
              <a:rPr sz="2050" spc="-32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/Law</a:t>
            </a:r>
            <a:r>
              <a:rPr sz="2050" spc="434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Enforcement</a:t>
            </a:r>
            <a:r>
              <a:rPr sz="2050" spc="18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Academy </a:t>
            </a:r>
            <a:r>
              <a:rPr lang="en-US" sz="2050" spc="-1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100</a:t>
            </a:r>
            <a:r>
              <a:rPr sz="2050" spc="10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Weldon</a:t>
            </a:r>
            <a:r>
              <a:rPr sz="2050" spc="305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-10" dirty="0"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Boulevard</a:t>
            </a:r>
            <a:endParaRPr sz="2050" dirty="0">
              <a:latin typeface="Aptos Serif" panose="02020604070405020304" pitchFamily="18" charset="0"/>
              <a:ea typeface="Malgun Gothic Semilight" panose="020B0502040204020203" pitchFamily="34" charset="-128"/>
              <a:cs typeface="Aptos Serif" panose="02020604070405020304" pitchFamily="18" charset="0"/>
            </a:endParaRPr>
          </a:p>
          <a:p>
            <a:pPr marL="5715" algn="ctr">
              <a:lnSpc>
                <a:spcPts val="2325"/>
              </a:lnSpc>
            </a:pPr>
            <a:r>
              <a:rPr sz="2050" dirty="0">
                <a:solidFill>
                  <a:srgbClr val="000001"/>
                </a:solidFill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Sanford,</a:t>
            </a:r>
            <a:r>
              <a:rPr sz="2050" spc="420" dirty="0">
                <a:solidFill>
                  <a:srgbClr val="000001"/>
                </a:solidFill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-210" dirty="0">
                <a:solidFill>
                  <a:srgbClr val="000001"/>
                </a:solidFill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FL</a:t>
            </a:r>
            <a:r>
              <a:rPr sz="2050" spc="80" dirty="0">
                <a:solidFill>
                  <a:srgbClr val="000001"/>
                </a:solidFill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 </a:t>
            </a:r>
            <a:r>
              <a:rPr sz="2050" spc="95" dirty="0">
                <a:solidFill>
                  <a:srgbClr val="000001"/>
                </a:solidFill>
                <a:latin typeface="Aptos Serif" panose="02020604070405020304" pitchFamily="18" charset="0"/>
                <a:ea typeface="Malgun Gothic Semilight" panose="020B0502040204020203" pitchFamily="34" charset="-128"/>
                <a:cs typeface="Aptos Serif" panose="02020604070405020304" pitchFamily="18" charset="0"/>
              </a:rPr>
              <a:t>32773</a:t>
            </a:r>
            <a:endParaRPr sz="2050" dirty="0">
              <a:latin typeface="Aptos Serif" panose="02020604070405020304" pitchFamily="18" charset="0"/>
              <a:ea typeface="Malgun Gothic Semilight" panose="020B0502040204020203" pitchFamily="34" charset="-128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5890" marR="132080" indent="10160" algn="ctr">
              <a:lnSpc>
                <a:spcPct val="100200"/>
              </a:lnSpc>
              <a:spcBef>
                <a:spcPts val="5"/>
              </a:spcBef>
            </a:pPr>
            <a:r>
              <a:rPr sz="1800" spc="7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Completed</a:t>
            </a:r>
            <a:r>
              <a:rPr sz="1800" spc="9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1800" spc="13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includes</a:t>
            </a:r>
            <a:r>
              <a:rPr sz="1800" spc="114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10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following:</a:t>
            </a:r>
            <a:r>
              <a:rPr sz="1800" spc="31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5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75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1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first</a:t>
            </a:r>
            <a:r>
              <a:rPr sz="1800" spc="16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5</a:t>
            </a:r>
            <a:r>
              <a:rPr sz="1800" spc="31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solidFill>
                  <a:srgbClr val="DE0303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pages </a:t>
            </a:r>
            <a:r>
              <a:rPr sz="1800" spc="9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completed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1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notarized,</a:t>
            </a:r>
            <a:r>
              <a:rPr sz="1800" spc="3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9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driving</a:t>
            </a:r>
            <a:r>
              <a:rPr sz="1800" spc="14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record</a:t>
            </a:r>
            <a:r>
              <a:rPr sz="1800" spc="11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0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report</a:t>
            </a:r>
            <a:r>
              <a:rPr sz="1800" spc="11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1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copy</a:t>
            </a:r>
            <a:r>
              <a:rPr sz="1800" spc="9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5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5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any </a:t>
            </a:r>
            <a:r>
              <a:rPr sz="1800" spc="10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documentation</a:t>
            </a:r>
            <a:r>
              <a:rPr sz="1800" spc="5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may</a:t>
            </a:r>
            <a:r>
              <a:rPr sz="1800" spc="10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want</a:t>
            </a:r>
            <a:r>
              <a:rPr sz="1800" spc="13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to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provide</a:t>
            </a:r>
            <a:r>
              <a:rPr sz="1800" spc="13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3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5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applicable,</a:t>
            </a:r>
            <a:r>
              <a:rPr sz="1800" spc="30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copy</a:t>
            </a:r>
            <a:r>
              <a:rPr sz="1800" spc="13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5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5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your 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driver's</a:t>
            </a:r>
            <a:r>
              <a:rPr sz="1800" spc="9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license,</a:t>
            </a:r>
            <a:r>
              <a:rPr sz="1800" spc="31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204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Chain</a:t>
            </a:r>
            <a:r>
              <a:rPr sz="1800" spc="29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2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204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Custody</a:t>
            </a:r>
            <a:r>
              <a:rPr sz="1800" spc="13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form</a:t>
            </a:r>
            <a:r>
              <a:rPr sz="1800" spc="33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14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800" spc="1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1800" spc="14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14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drug</a:t>
            </a:r>
            <a:r>
              <a:rPr sz="1800" spc="13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screen,</a:t>
            </a:r>
            <a:r>
              <a:rPr sz="1800" spc="33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 </a:t>
            </a:r>
            <a:r>
              <a:rPr sz="1800" spc="7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receipt</a:t>
            </a:r>
            <a:r>
              <a:rPr sz="1800" spc="13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14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800" spc="12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9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1800" spc="13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9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background</a:t>
            </a:r>
            <a:r>
              <a:rPr sz="1800" spc="1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check,</a:t>
            </a:r>
            <a:r>
              <a:rPr sz="1800" spc="3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form</a:t>
            </a:r>
            <a:r>
              <a:rPr sz="1800" spc="45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75</a:t>
            </a:r>
            <a:r>
              <a:rPr sz="1800" spc="32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completed</a:t>
            </a:r>
            <a:r>
              <a:rPr sz="1800" spc="12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1800" spc="155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 </a:t>
            </a:r>
            <a:r>
              <a:rPr sz="1800" spc="90" dirty="0">
                <a:solidFill>
                  <a:srgbClr val="DE0405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doctor </a:t>
            </a:r>
            <a:r>
              <a:rPr sz="1800" spc="9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including</a:t>
            </a:r>
            <a:r>
              <a:rPr sz="1800" spc="10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8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6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TB</a:t>
            </a:r>
            <a:r>
              <a:rPr sz="1800" spc="14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test</a:t>
            </a:r>
            <a:r>
              <a:rPr sz="1800" spc="9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6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22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6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EKG</a:t>
            </a:r>
            <a:r>
              <a:rPr sz="1800" spc="21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report</a:t>
            </a:r>
            <a:r>
              <a:rPr lang="en-US" sz="1800" spc="7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, a copy of your birth certificate or passport, a copy of your HS diploma or college transcripts</a:t>
            </a:r>
            <a:r>
              <a:rPr sz="1800" spc="7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;</a:t>
            </a:r>
            <a:r>
              <a:rPr sz="1800" spc="27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7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10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2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DD-</a:t>
            </a:r>
            <a:r>
              <a:rPr sz="1800" spc="12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214</a:t>
            </a:r>
            <a:r>
              <a:rPr sz="1800" spc="185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13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1800" spc="60" dirty="0">
                <a:solidFill>
                  <a:srgbClr val="DE0304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applicable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R="3175" algn="ctr">
              <a:lnSpc>
                <a:spcPts val="2430"/>
              </a:lnSpc>
            </a:pPr>
            <a:r>
              <a:rPr sz="205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50" spc="6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75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more</a:t>
            </a:r>
            <a:r>
              <a:rPr sz="2050" spc="45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10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information</a:t>
            </a:r>
            <a:r>
              <a:rPr sz="2050" spc="35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10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log</a:t>
            </a:r>
            <a:r>
              <a:rPr sz="2050" spc="5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50" spc="4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onto:</a:t>
            </a:r>
            <a:endParaRPr lang="en-US" sz="2050" spc="40" dirty="0">
              <a:solidFill>
                <a:srgbClr val="DE020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R="3175" algn="ctr">
              <a:lnSpc>
                <a:spcPts val="2430"/>
              </a:lnSpc>
            </a:pPr>
            <a:r>
              <a:rPr lang="en-US" sz="2050" spc="40" dirty="0">
                <a:solidFill>
                  <a:srgbClr val="DE0201"/>
                </a:solid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www.seminolestate.edu/criminal-justice</a:t>
            </a:r>
            <a:endParaRPr lang="en-US" sz="2050" spc="40" dirty="0">
              <a:solidFill>
                <a:srgbClr val="DE020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R="3175" algn="ctr">
              <a:lnSpc>
                <a:spcPts val="2430"/>
              </a:lnSpc>
            </a:pPr>
            <a:endParaRPr sz="205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 spd="med"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057400" y="990600"/>
            <a:ext cx="529780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QUESTION</a:t>
            </a:r>
            <a:r>
              <a:rPr sz="320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320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320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ANSWER</a:t>
            </a:r>
            <a:endParaRPr sz="32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4341" y="2644724"/>
            <a:ext cx="529780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 marR="5080" indent="-1333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ptos Serif" panose="02020604070405020304" pitchFamily="18" charset="0"/>
                <a:cs typeface="Aptos Serif" panose="02020604070405020304" pitchFamily="18" charset="0"/>
              </a:rPr>
              <a:t>Please</a:t>
            </a:r>
            <a:r>
              <a:rPr sz="32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3200" b="1" dirty="0">
                <a:latin typeface="Aptos Serif" panose="02020604070405020304" pitchFamily="18" charset="0"/>
                <a:cs typeface="Aptos Serif" panose="02020604070405020304" pitchFamily="18" charset="0"/>
              </a:rPr>
              <a:t>contact</a:t>
            </a:r>
            <a:r>
              <a:rPr sz="32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3200" b="1" dirty="0">
                <a:latin typeface="Aptos Serif" panose="02020604070405020304" pitchFamily="18" charset="0"/>
                <a:cs typeface="Aptos Serif" panose="02020604070405020304" pitchFamily="18" charset="0"/>
              </a:rPr>
              <a:t>us</a:t>
            </a:r>
            <a:r>
              <a:rPr sz="32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3200" b="1" dirty="0">
                <a:latin typeface="Aptos Serif" panose="02020604070405020304" pitchFamily="18" charset="0"/>
                <a:cs typeface="Aptos Serif" panose="02020604070405020304" pitchFamily="18" charset="0"/>
              </a:rPr>
              <a:t>via</a:t>
            </a:r>
            <a:r>
              <a:rPr sz="3200" b="1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email </a:t>
            </a:r>
            <a:r>
              <a:rPr sz="3200" b="1" spc="-10" dirty="0">
                <a:solidFill>
                  <a:srgbClr val="FF5400"/>
                </a:solid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justice@seminolestate.edu</a:t>
            </a:r>
            <a:endParaRPr sz="32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55024"/>
      </p:ext>
    </p:extLst>
  </p:cSld>
  <p:clrMapOvr>
    <a:masterClrMapping/>
  </p:clrMapOvr>
  <p:transition spd="med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EE4A77-E02C-B3CD-1036-AD7739E6FF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473911"/>
            <a:ext cx="6218555" cy="1231106"/>
          </a:xfrm>
        </p:spPr>
        <p:txBody>
          <a:bodyPr/>
          <a:lstStyle/>
          <a:p>
            <a:pPr algn="ctr"/>
            <a:r>
              <a:rPr lang="en-US" sz="4000" b="0" dirty="0">
                <a:latin typeface="Aptos Narrow" panose="020B0004020202020204" pitchFamily="34" charset="0"/>
              </a:rPr>
              <a:t>WELOME TO OUR </a:t>
            </a:r>
            <a:br>
              <a:rPr lang="en-US" sz="4000" b="0" dirty="0">
                <a:latin typeface="Aptos Narrow" panose="020B0004020202020204" pitchFamily="34" charset="0"/>
              </a:rPr>
            </a:br>
            <a:r>
              <a:rPr lang="en-US" sz="4000" b="0" dirty="0">
                <a:latin typeface="Aptos Narrow" panose="020B0004020202020204" pitchFamily="34" charset="0"/>
              </a:rPr>
              <a:t>  INFORMATION SESSION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5400" y="1981200"/>
            <a:ext cx="6821932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This</a:t>
            </a:r>
            <a:r>
              <a:rPr sz="27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session</a:t>
            </a:r>
            <a:r>
              <a:rPr sz="27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will</a:t>
            </a:r>
            <a:r>
              <a:rPr sz="27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introduce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7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the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27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process</a:t>
            </a:r>
            <a:r>
              <a:rPr sz="27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7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requirements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7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7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7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7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Academy.</a:t>
            </a:r>
            <a:endParaRPr sz="27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40611" y="255523"/>
            <a:ext cx="621855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2460" marR="5080" indent="-1402715" algn="l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600" spc="-1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6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600" spc="-1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60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600" spc="-1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6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lang="en-US" sz="26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  </a:t>
            </a:r>
            <a:r>
              <a:rPr sz="2600" dirty="0">
                <a:latin typeface="Aptos Serif" panose="02020604070405020304" pitchFamily="18" charset="0"/>
                <a:cs typeface="Aptos Serif" panose="02020604070405020304" pitchFamily="18" charset="0"/>
              </a:rPr>
              <a:t>Faculty</a:t>
            </a:r>
            <a:r>
              <a:rPr sz="260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600" dirty="0">
                <a:latin typeface="Aptos Serif" panose="02020604070405020304" pitchFamily="18" charset="0"/>
                <a:cs typeface="Aptos Serif" panose="02020604070405020304" pitchFamily="18" charset="0"/>
              </a:rPr>
              <a:t>&amp;</a:t>
            </a:r>
            <a:r>
              <a:rPr sz="260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6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Staff</a:t>
            </a:r>
            <a:endParaRPr sz="2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615" y="1459410"/>
            <a:ext cx="8545195" cy="45768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6210" indent="-143510">
              <a:lnSpc>
                <a:spcPct val="100000"/>
              </a:lnSpc>
              <a:spcBef>
                <a:spcPts val="110"/>
              </a:spcBef>
              <a:buClr>
                <a:srgbClr val="2CA1BE"/>
              </a:buClr>
              <a:buSzPct val="64285"/>
              <a:buFont typeface="Wingdings 3"/>
              <a:buChar char=""/>
              <a:tabLst>
                <a:tab pos="156210" algn="l"/>
                <a:tab pos="3212465" algn="l"/>
              </a:tabLst>
            </a:pPr>
            <a:r>
              <a:rPr lang="en-US"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Dr. Elmore Lowery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Dean,</a:t>
            </a:r>
            <a:r>
              <a:rPr sz="2000" spc="-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2000" spc="-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00" spc="-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Public</a:t>
            </a:r>
            <a:r>
              <a:rPr sz="2000" spc="-1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Safety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Clr>
                <a:srgbClr val="2CA1BE"/>
              </a:buClr>
              <a:buFont typeface="Wingdings 3"/>
              <a:buChar char=""/>
            </a:pPr>
            <a:endParaRPr sz="12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6210" indent="-143510">
              <a:lnSpc>
                <a:spcPct val="100000"/>
              </a:lnSpc>
              <a:buClr>
                <a:srgbClr val="2CA1BE"/>
              </a:buClr>
              <a:buSzPct val="64285"/>
              <a:buFont typeface="Wingdings 3"/>
              <a:buChar char=""/>
              <a:tabLst>
                <a:tab pos="156210" algn="l"/>
                <a:tab pos="3212465" algn="l"/>
                <a:tab pos="6412230" algn="l"/>
              </a:tabLst>
            </a:pP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David</a:t>
            </a:r>
            <a:r>
              <a:rPr sz="200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Miller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Director,</a:t>
            </a:r>
            <a:r>
              <a:rPr sz="2000" spc="-9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9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0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2CA1BE"/>
              </a:buClr>
              <a:buFont typeface="Wingdings 3"/>
              <a:buChar char=""/>
            </a:pP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6210" indent="-143510">
              <a:lnSpc>
                <a:spcPct val="100000"/>
              </a:lnSpc>
              <a:buClr>
                <a:srgbClr val="2CA1BE"/>
              </a:buClr>
              <a:buSzPct val="64285"/>
              <a:buFont typeface="Wingdings 3"/>
              <a:buChar char=""/>
              <a:tabLst>
                <a:tab pos="156210" algn="l"/>
                <a:tab pos="3213100" algn="l"/>
              </a:tabLst>
            </a:pP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Jason</a:t>
            </a:r>
            <a:r>
              <a:rPr sz="2000" spc="-8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McDaniel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Manager,</a:t>
            </a:r>
            <a:r>
              <a:rPr sz="200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0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20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CA1BE"/>
              </a:buClr>
              <a:buFont typeface="Wingdings 3"/>
              <a:buChar char=""/>
            </a:pP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6210" indent="-143510">
              <a:lnSpc>
                <a:spcPct val="100000"/>
              </a:lnSpc>
              <a:spcBef>
                <a:spcPts val="5"/>
              </a:spcBef>
              <a:buClr>
                <a:srgbClr val="2CA1BE"/>
              </a:buClr>
              <a:buSzPct val="64285"/>
              <a:buFont typeface="Wingdings 3"/>
              <a:buChar char=""/>
              <a:tabLst>
                <a:tab pos="156210" algn="l"/>
                <a:tab pos="3211195" algn="l"/>
              </a:tabLst>
            </a:pP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Dr.</a:t>
            </a:r>
            <a:r>
              <a:rPr sz="20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Sandra</a:t>
            </a:r>
            <a:r>
              <a:rPr sz="20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Dillard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Professor</a:t>
            </a:r>
            <a:r>
              <a:rPr sz="200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A.S./B.S.</a:t>
            </a:r>
            <a:r>
              <a:rPr sz="200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Degree/Dual</a:t>
            </a:r>
            <a:r>
              <a:rPr sz="2000" spc="-9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Enrollment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2CA1BE"/>
              </a:buClr>
              <a:buFont typeface="Wingdings 3"/>
              <a:buChar char=""/>
            </a:pP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6210" indent="-143510">
              <a:lnSpc>
                <a:spcPct val="100000"/>
              </a:lnSpc>
              <a:buClr>
                <a:srgbClr val="2CA1BE"/>
              </a:buClr>
              <a:buSzPct val="72972"/>
              <a:buFont typeface="Wingdings 3"/>
              <a:buChar char=""/>
              <a:tabLst>
                <a:tab pos="156210" algn="l"/>
                <a:tab pos="3212465" algn="l"/>
              </a:tabLst>
            </a:pP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Patty Hoenig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00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Instructional</a:t>
            </a:r>
            <a:r>
              <a:rPr sz="200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Coordinator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2CA1BE"/>
              </a:buClr>
              <a:buFont typeface="Wingdings 3"/>
              <a:buChar char=""/>
            </a:pP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6210" indent="-143510">
              <a:lnSpc>
                <a:spcPct val="100000"/>
              </a:lnSpc>
              <a:buClr>
                <a:srgbClr val="2CA1BE"/>
              </a:buClr>
              <a:buSzPct val="72972"/>
              <a:buFont typeface="Wingdings 3"/>
              <a:buChar char=""/>
              <a:tabLst>
                <a:tab pos="156210" algn="l"/>
                <a:tab pos="3213100" algn="l"/>
              </a:tabLst>
            </a:pP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TBD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1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000" spc="-1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Specialist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R="176530" algn="ctr">
              <a:lnSpc>
                <a:spcPct val="100000"/>
              </a:lnSpc>
              <a:spcBef>
                <a:spcPts val="1590"/>
              </a:spcBef>
            </a:pPr>
            <a:endParaRPr lang="en-US" sz="2000" b="1" spc="-55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R="176530" algn="ctr">
              <a:lnSpc>
                <a:spcPct val="100000"/>
              </a:lnSpc>
              <a:spcBef>
                <a:spcPts val="1590"/>
              </a:spcBef>
            </a:pPr>
            <a:r>
              <a:rPr sz="2000" b="1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407-</a:t>
            </a:r>
            <a:r>
              <a:rPr sz="2000" b="1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708-</a:t>
            </a:r>
            <a:r>
              <a:rPr sz="2000" b="1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2299</a:t>
            </a:r>
            <a:r>
              <a:rPr sz="2000" b="1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b="1" spc="-1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407-708-</a:t>
            </a:r>
            <a:r>
              <a:rPr sz="20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21</a:t>
            </a:r>
            <a:r>
              <a:rPr lang="en-US" sz="2000" b="1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97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8890" algn="ctr">
              <a:lnSpc>
                <a:spcPct val="100000"/>
              </a:lnSpc>
              <a:spcBef>
                <a:spcPts val="395"/>
              </a:spcBef>
            </a:pP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www.seminolestate.edu/criminal-justice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784735"/>
            <a:ext cx="3370592" cy="1073264"/>
          </a:xfrm>
          <a:prstGeom prst="rect">
            <a:avLst/>
          </a:prstGeom>
        </p:spPr>
      </p:pic>
    </p:spTree>
  </p:cSld>
  <p:clrMapOvr>
    <a:masterClrMapping/>
  </p:clrMapOvr>
  <p:transition spd="med">
    <p:split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C42B44-17DA-2F01-6C47-9134D90BC0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47900" y="169877"/>
            <a:ext cx="4648200" cy="615553"/>
          </a:xfrm>
        </p:spPr>
        <p:txBody>
          <a:bodyPr/>
          <a:lstStyle/>
          <a:p>
            <a:r>
              <a:rPr lang="en-US" sz="4000" b="0" dirty="0">
                <a:latin typeface="Aptos Narrow" panose="020B0004020202020204" pitchFamily="34" charset="0"/>
              </a:rPr>
              <a:t>PROGRAM</a:t>
            </a:r>
            <a:r>
              <a:rPr lang="en-US" sz="4000" b="0" baseline="0" dirty="0">
                <a:latin typeface="Aptos Narrow" panose="020B0004020202020204" pitchFamily="34" charset="0"/>
              </a:rPr>
              <a:t> OVERVIEW</a:t>
            </a:r>
            <a:endParaRPr lang="en-US" sz="4000" b="0" dirty="0">
              <a:latin typeface="Aptos Narrow" panose="020B0004020202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93268" y="913891"/>
            <a:ext cx="7871459" cy="418909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68605" marR="52705" indent="-256540">
              <a:lnSpc>
                <a:spcPts val="1939"/>
              </a:lnSpc>
              <a:spcBef>
                <a:spcPts val="345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Seminole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1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8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certified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by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Florida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Department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(FDLE)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as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staff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the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Standards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-7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Commission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(CJSTC).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202305">
              <a:lnSpc>
                <a:spcPct val="100000"/>
              </a:lnSpc>
              <a:spcBef>
                <a:spcPts val="195"/>
              </a:spcBef>
            </a:pPr>
            <a:r>
              <a:rPr sz="1600" u="heavy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www.fdle.state.fl.us</a:t>
            </a:r>
            <a:endParaRPr sz="16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68605" marR="133350" indent="-256540">
              <a:lnSpc>
                <a:spcPts val="1939"/>
              </a:lnSpc>
              <a:spcBef>
                <a:spcPts val="1365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  <a:tab pos="284670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 Justice</a:t>
            </a:r>
            <a:r>
              <a:rPr sz="18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1800" spc="-10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Academy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Career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Certificate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Program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that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offers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22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credits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toward an</a:t>
            </a:r>
            <a:r>
              <a:rPr sz="1800" spc="-1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AS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Degree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here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at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Seminole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College.</a:t>
            </a:r>
            <a:r>
              <a:rPr lang="en-US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We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believe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that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education is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key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success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urge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you to</a:t>
            </a:r>
            <a:r>
              <a:rPr sz="18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continue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education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upon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completion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B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asic </a:t>
            </a:r>
            <a:r>
              <a:rPr lang="en-US"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R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ecruit</a:t>
            </a:r>
            <a:r>
              <a:rPr lang="en-US" sz="1800" dirty="0">
                <a:latin typeface="Aptos Serif" panose="02020604070405020304" pitchFamily="18" charset="0"/>
                <a:cs typeface="Aptos Serif" panose="02020604070405020304" pitchFamily="18" charset="0"/>
              </a:rPr>
              <a:t> Training P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rogram.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CA1BE"/>
              </a:buClr>
              <a:buFont typeface="Wingdings 3"/>
              <a:buChar char=""/>
            </a:pPr>
            <a:endParaRPr sz="16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68605" marR="5080" indent="-256540">
              <a:lnSpc>
                <a:spcPts val="1939"/>
              </a:lnSpc>
              <a:spcBef>
                <a:spcPts val="5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Upon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successful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completion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1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cademy,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students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receive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Certificate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Completion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become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eligible</a:t>
            </a:r>
            <a:r>
              <a:rPr sz="18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sit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Officer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Certification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Examination.</a:t>
            </a:r>
            <a:r>
              <a:rPr sz="1800" spc="3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1800" spc="-1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Certificate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Compliance</a:t>
            </a:r>
            <a:r>
              <a:rPr sz="18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issued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Criminal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1800" spc="-8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Training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Standards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Commission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when</a:t>
            </a:r>
            <a:r>
              <a:rPr sz="18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student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is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employed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18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agency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fulfills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all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necessary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requirements to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become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a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certified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officer</a:t>
            </a:r>
            <a:r>
              <a:rPr sz="1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18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18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18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18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Florida.</a:t>
            </a:r>
            <a:endParaRPr sz="1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5" name="object 5" descr="Logo featuring stylized blue and yellow shield above text reading &quot;Seminole State College of Florida.&quot; Design represents branding for Seminole State College, emphasizing institutional identity with bold blue and accent yellow colors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62400" y="5359908"/>
            <a:ext cx="1827263" cy="1167383"/>
          </a:xfrm>
          <a:prstGeom prst="rect">
            <a:avLst/>
          </a:prstGeom>
        </p:spPr>
      </p:pic>
    </p:spTree>
  </p:cSld>
  <p:clrMapOvr>
    <a:masterClrMapping/>
  </p:clrMapOvr>
  <p:transition spd="med"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0324E0-E158-E9A6-9845-499C0CFEF2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2722" y="100616"/>
            <a:ext cx="6218555" cy="615553"/>
          </a:xfrm>
        </p:spPr>
        <p:txBody>
          <a:bodyPr/>
          <a:lstStyle/>
          <a:p>
            <a:r>
              <a:rPr lang="en-US" sz="4000" b="0" dirty="0">
                <a:latin typeface="Aptos Narrow" panose="020B0004020202020204" pitchFamily="34" charset="0"/>
              </a:rPr>
              <a:t>ENTRANCE REQUIREMENTS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4274" y="845183"/>
            <a:ext cx="8695450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97155">
              <a:lnSpc>
                <a:spcPct val="10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096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least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19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years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age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become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officer</a:t>
            </a: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or 18 years of age to become a corrections deputy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965" indent="-97155">
              <a:lnSpc>
                <a:spcPct val="100000"/>
              </a:lnSpc>
              <a:buSzPct val="95000"/>
              <a:buChar char="•"/>
              <a:tabLst>
                <a:tab pos="10096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citizen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United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States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965" indent="-97155">
              <a:lnSpc>
                <a:spcPct val="100000"/>
              </a:lnSpc>
              <a:buSzPct val="95000"/>
              <a:buChar char="•"/>
              <a:tabLst>
                <a:tab pos="10096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high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school graduate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its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"equivalent"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965" indent="-97155">
              <a:lnSpc>
                <a:spcPct val="100000"/>
              </a:lnSpc>
              <a:buSzPct val="95000"/>
              <a:buChar char="•"/>
              <a:tabLst>
                <a:tab pos="10096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 valid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Florida</a:t>
            </a:r>
            <a:r>
              <a:rPr sz="2000" spc="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driver’s</a:t>
            </a:r>
            <a:r>
              <a:rPr sz="2000" spc="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license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965" marR="1747520" indent="-97155">
              <a:lnSpc>
                <a:spcPct val="100000"/>
              </a:lnSpc>
              <a:buSzPct val="95000"/>
              <a:buChar char="•"/>
              <a:tabLst>
                <a:tab pos="46990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no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felony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convictions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misdemeanor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convictions 	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involving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perjury,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false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statements,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domestic</a:t>
            </a:r>
            <a:r>
              <a:rPr lang="en-US" sz="200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violence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330" marR="1670050" indent="-97155">
              <a:lnSpc>
                <a:spcPct val="100000"/>
              </a:lnSpc>
              <a:buSzPct val="95000"/>
              <a:buChar char="•"/>
              <a:tabLst>
                <a:tab pos="31940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not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received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dishonorable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discharge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from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any of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the 	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Armed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Forces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of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United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States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(if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applicable)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0965" indent="-97155">
              <a:lnSpc>
                <a:spcPct val="100000"/>
              </a:lnSpc>
              <a:buSzPct val="95000"/>
              <a:buChar char="•"/>
              <a:tabLst>
                <a:tab pos="10096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passed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PET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(physical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entrance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test)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1600" marR="95885" indent="-97790" algn="just">
              <a:lnSpc>
                <a:spcPct val="100000"/>
              </a:lnSpc>
              <a:buSzPct val="95000"/>
              <a:buChar char="•"/>
              <a:tabLst>
                <a:tab pos="10160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passed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physical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examination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licensed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physician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(MD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DO),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physician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assistant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licensed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advanced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practice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registered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nurse,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based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on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specifications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established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commission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01600" marR="5080" indent="-97790" algn="just">
              <a:lnSpc>
                <a:spcPct val="100000"/>
              </a:lnSpc>
              <a:buSzPct val="95000"/>
              <a:buChar char="•"/>
              <a:tabLst>
                <a:tab pos="10160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good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moral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character as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determined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by a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background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investigation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under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procedures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established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by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commission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4" name="object 4" descr="Illustration of a classic police car viewed from a low front angle, featuring a black and white color scheme with a red and blue light bar on top. The car includes detailed elements such as headlights, side mirrors, and a badge on the door, emphasizing its law enforcement purpose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6525" y="5257800"/>
            <a:ext cx="2269503" cy="1282729"/>
          </a:xfrm>
          <a:prstGeom prst="rect">
            <a:avLst/>
          </a:prstGeom>
        </p:spPr>
      </p:pic>
    </p:spTree>
  </p:cSld>
  <p:clrMapOvr>
    <a:masterClrMapping/>
  </p:clrMapOvr>
  <p:transition spd="med"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9C7630-657A-57DE-9734-2F1BDAC35E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5000" y="39290"/>
            <a:ext cx="6218555" cy="615553"/>
          </a:xfrm>
        </p:spPr>
        <p:txBody>
          <a:bodyPr/>
          <a:lstStyle/>
          <a:p>
            <a:r>
              <a:rPr lang="en-US" sz="4000" b="0" dirty="0">
                <a:latin typeface="Aptos Narrow" panose="020B0004020202020204" pitchFamily="34" charset="0"/>
              </a:rPr>
              <a:t>ACADEMY REQUIREMENTS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838200" y="657933"/>
            <a:ext cx="7809230" cy="5548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4960" marR="5080" indent="-255270">
              <a:lnSpc>
                <a:spcPct val="100000"/>
              </a:lnSpc>
              <a:spcBef>
                <a:spcPts val="105"/>
              </a:spcBef>
              <a:buClr>
                <a:srgbClr val="2CA1BE"/>
              </a:buClr>
              <a:buSzPct val="67500"/>
              <a:buFont typeface="Wingdings 3"/>
              <a:buChar char=""/>
              <a:tabLst>
                <a:tab pos="31496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Complete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Seminole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State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2000" spc="-1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Admissions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online</a:t>
            </a:r>
            <a:r>
              <a:rPr lang="en-US" sz="2000" dirty="0">
                <a:latin typeface="Aptos Serif" panose="02020604070405020304" pitchFamily="18" charset="0"/>
                <a:cs typeface="Aptos Serif" panose="02020604070405020304" pitchFamily="18" charset="0"/>
              </a:rPr>
              <a:t>,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declare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plan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(LAW-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VC,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COTLE-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VC, </a:t>
            </a:r>
            <a:r>
              <a:rPr lang="en-US"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or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LETCO-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VC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),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submit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official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high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school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transcripts,</a:t>
            </a:r>
            <a:r>
              <a:rPr sz="2000" spc="-7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college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transcripts,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residency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documents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355600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(</a:t>
            </a:r>
            <a:r>
              <a:rPr sz="14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www.seminolestate.edu/admissions</a:t>
            </a:r>
            <a:r>
              <a:rPr sz="14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)</a:t>
            </a:r>
            <a:endParaRPr sz="1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68605" marR="78740" indent="-256540">
              <a:lnSpc>
                <a:spcPct val="100000"/>
              </a:lnSpc>
              <a:spcBef>
                <a:spcPts val="430"/>
              </a:spcBef>
              <a:buClr>
                <a:srgbClr val="2CA1BE"/>
              </a:buClr>
              <a:buSzPct val="67500"/>
              <a:buFont typeface="Wingdings 3"/>
              <a:buChar char=""/>
              <a:tabLst>
                <a:tab pos="268605" algn="l"/>
                <a:tab pos="5081270" algn="l"/>
                <a:tab pos="571500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Complete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pass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CJ-</a:t>
            </a:r>
            <a:r>
              <a:rPr sz="2000" b="1" u="sng" spc="-45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BAT</a:t>
            </a:r>
            <a:r>
              <a:rPr sz="2000" b="1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entrance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exam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at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required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scoring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level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Corrections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$39.</a:t>
            </a:r>
            <a:r>
              <a:rPr lang="en-US"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Effective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July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1,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2022,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veteran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honorable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discharge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an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associates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degree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higher,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exempt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from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taking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CJ-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BAT.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41300">
              <a:lnSpc>
                <a:spcPct val="100000"/>
              </a:lnSpc>
              <a:spcBef>
                <a:spcPts val="720"/>
              </a:spcBef>
            </a:pPr>
            <a:r>
              <a:rPr sz="14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3"/>
              </a:rPr>
              <a:t>http://www.seminolestate.edu/criminal-justice/certificate-programs/cjbat-schedule</a:t>
            </a:r>
            <a:endParaRPr sz="1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84480" marR="435609" indent="-256540">
              <a:lnSpc>
                <a:spcPct val="100000"/>
              </a:lnSpc>
              <a:spcBef>
                <a:spcPts val="630"/>
              </a:spcBef>
              <a:buClr>
                <a:srgbClr val="2CA1BE"/>
              </a:buClr>
              <a:buSzPct val="67500"/>
              <a:buFont typeface="Wingdings 3"/>
              <a:buChar char=""/>
              <a:tabLst>
                <a:tab pos="28448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Complete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paper</a:t>
            </a:r>
            <a:r>
              <a:rPr sz="2000" spc="-1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lang="en-US" sz="2000" spc="-135" dirty="0">
                <a:latin typeface="Aptos Serif" panose="02020604070405020304" pitchFamily="18" charset="0"/>
                <a:cs typeface="Aptos Serif" panose="02020604070405020304" pitchFamily="18" charset="0"/>
              </a:rPr>
              <a:t>a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pplication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Justice</a:t>
            </a:r>
            <a:r>
              <a:rPr sz="2000" spc="-6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Training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include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physical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exam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test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(costs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vary),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drug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screening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($35),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driving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record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($16.25),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criminal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history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background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check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($65.74).</a:t>
            </a:r>
            <a:r>
              <a:rPr sz="20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EKG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PPD</a:t>
            </a:r>
            <a:r>
              <a:rPr sz="2000" spc="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tests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are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required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(costs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vary).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84480" indent="-256540">
              <a:lnSpc>
                <a:spcPct val="100000"/>
              </a:lnSpc>
              <a:spcBef>
                <a:spcPts val="1515"/>
              </a:spcBef>
              <a:buClr>
                <a:srgbClr val="2CA1BE"/>
              </a:buClr>
              <a:buSzPct val="67500"/>
              <a:buFont typeface="Wingdings 3"/>
              <a:buChar char=""/>
              <a:tabLst>
                <a:tab pos="284480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Complete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and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pass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evaluation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process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split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784735"/>
            <a:ext cx="3370592" cy="107326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3383" y="276859"/>
            <a:ext cx="763015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UPCOMING</a:t>
            </a:r>
            <a:r>
              <a:rPr sz="3200" spc="-20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ACADEMY</a:t>
            </a:r>
            <a:r>
              <a:rPr sz="3200" spc="-114" dirty="0">
                <a:solidFill>
                  <a:srgbClr val="000000"/>
                </a:solidFill>
              </a:rPr>
              <a:t> </a:t>
            </a:r>
            <a:r>
              <a:rPr sz="3200" spc="-20" dirty="0">
                <a:solidFill>
                  <a:srgbClr val="000000"/>
                </a:solidFill>
              </a:rPr>
              <a:t>DATES</a:t>
            </a:r>
            <a:r>
              <a:rPr sz="3200" spc="-6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&amp;</a:t>
            </a:r>
            <a:r>
              <a:rPr sz="3200" spc="-45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TIMES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1295400" y="1828800"/>
            <a:ext cx="7697217" cy="3751027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/>
            <a:r>
              <a:rPr lang="en-US" sz="2000" b="1" u="sng" spc="-4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FALL 2026 </a:t>
            </a:r>
            <a:r>
              <a:rPr lang="en-US" sz="2000" b="1" u="sng" dirty="0">
                <a:solidFill>
                  <a:schemeClr val="tx1"/>
                </a:solidFill>
                <a:highlight>
                  <a:srgbClr val="FFFF00"/>
                </a:highlight>
                <a:latin typeface="Aptos Serif" panose="02020604070405020304" pitchFamily="18" charset="0"/>
                <a:cs typeface="Aptos Serif" panose="02020604070405020304" pitchFamily="18" charset="0"/>
              </a:rPr>
              <a:t>DAY</a:t>
            </a:r>
            <a:r>
              <a:rPr lang="en-US" sz="2000" b="1" u="sng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LAW ENFORCEMENT ACADEMY</a:t>
            </a:r>
          </a:p>
          <a:p>
            <a:pPr marL="12700">
              <a:lnSpc>
                <a:spcPct val="100000"/>
              </a:lnSpc>
            </a:pPr>
            <a:endParaRPr lang="en-US" sz="2000" b="1" spc="-1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en-US" sz="2000" b="1" spc="-1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October 20, 2026 – March 26, 2027 (open academy)</a:t>
            </a:r>
          </a:p>
          <a:p>
            <a:pPr marL="12700">
              <a:lnSpc>
                <a:spcPct val="100000"/>
              </a:lnSpc>
            </a:pPr>
            <a:r>
              <a:rPr lang="en-US" sz="2000" b="1" spc="-10" dirty="0">
                <a:solidFill>
                  <a:srgbClr val="FF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Application Deadline</a:t>
            </a:r>
            <a:r>
              <a:rPr lang="en-US" sz="2000" b="1" spc="-1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: September 11, 2026</a:t>
            </a:r>
          </a:p>
          <a:p>
            <a:pPr marL="12700">
              <a:lnSpc>
                <a:spcPct val="100000"/>
              </a:lnSpc>
            </a:pPr>
            <a:endParaRPr lang="en-US" sz="2000" b="1" spc="-1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endParaRPr lang="en-US" sz="2000" b="1" spc="-1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endParaRPr lang="en-US" sz="2000" b="1" spc="-1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endParaRPr lang="en-US" sz="2000" b="1" spc="-1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en-US" sz="2000" b="1" spc="-10" dirty="0">
                <a:solidFill>
                  <a:schemeClr val="tx1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Monday-Thursday 6:45am – 6:00pm* (times will vary)</a:t>
            </a:r>
            <a:endParaRPr sz="2000" dirty="0">
              <a:solidFill>
                <a:schemeClr val="tx1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</a:pP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506220">
              <a:lnSpc>
                <a:spcPct val="100000"/>
              </a:lnSpc>
            </a:pPr>
            <a:r>
              <a:rPr sz="2000" b="1" spc="-10" dirty="0">
                <a:solidFill>
                  <a:srgbClr val="FF8118"/>
                </a:solidFill>
                <a:latin typeface="Aptos Serif" panose="02020604070405020304" pitchFamily="18" charset="0"/>
                <a:cs typeface="Aptos Serif" panose="02020604070405020304" pitchFamily="18" charset="0"/>
                <a:hlinkClick r:id="rId3"/>
              </a:rPr>
              <a:t>www.seminolestate.edu/criminal-justice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3801E8-79BA-E3B2-58FF-7EF215BED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0" y="92176"/>
            <a:ext cx="7391400" cy="1231106"/>
          </a:xfrm>
        </p:spPr>
        <p:txBody>
          <a:bodyPr/>
          <a:lstStyle/>
          <a:p>
            <a:pPr algn="ctr"/>
            <a:r>
              <a:rPr lang="en-US" sz="4000" b="0" dirty="0">
                <a:latin typeface="Aptos Narrow" panose="020B0004020202020204" pitchFamily="34" charset="0"/>
              </a:rPr>
              <a:t>CAREER CERTIFICATE PROGRAM PLAN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3530" y="1323282"/>
            <a:ext cx="8536940" cy="49265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must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enrolled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in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correct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plan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attend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the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LE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CO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academy: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523875" lvl="1" indent="-227965">
              <a:lnSpc>
                <a:spcPct val="100000"/>
              </a:lnSpc>
              <a:spcBef>
                <a:spcPts val="350"/>
              </a:spcBef>
              <a:buClr>
                <a:srgbClr val="2CA1BE"/>
              </a:buClr>
              <a:buFont typeface="Verdana"/>
              <a:buChar char="◦"/>
              <a:tabLst>
                <a:tab pos="52387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Law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Enforcement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=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LAW-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VC</a:t>
            </a:r>
            <a:endParaRPr lang="en-US" sz="2000" spc="-25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523875" lvl="1" indent="-227965">
              <a:lnSpc>
                <a:spcPct val="100000"/>
              </a:lnSpc>
              <a:spcBef>
                <a:spcPts val="150"/>
              </a:spcBef>
              <a:buClr>
                <a:srgbClr val="2CA1BE"/>
              </a:buClr>
              <a:buFont typeface="Verdana"/>
              <a:buChar char="◦"/>
              <a:tabLst>
                <a:tab pos="523875" algn="l"/>
              </a:tabLst>
            </a:pPr>
            <a:r>
              <a:rPr lang="en-US"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Crossover Corrections to Law Enforcement = COTLE-VC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68605" marR="512445" indent="-256540">
              <a:lnSpc>
                <a:spcPct val="100699"/>
              </a:lnSpc>
              <a:spcBef>
                <a:spcPts val="168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Previous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SSC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students: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It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may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be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necessary</a:t>
            </a:r>
            <a:r>
              <a:rPr sz="2000" spc="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to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re-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apply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00" spc="3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Admissions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 are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not</a:t>
            </a:r>
            <a:r>
              <a:rPr sz="2000" spc="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in the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correct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vocational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(see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above).</a:t>
            </a:r>
            <a:endParaRPr lang="en-US" sz="2000" spc="-1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268605" marR="512445" indent="-256540">
              <a:lnSpc>
                <a:spcPct val="100699"/>
              </a:lnSpc>
              <a:spcBef>
                <a:spcPts val="168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r>
              <a:rPr lang="en-US"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High school and all official transcripts are required for admission into Seminole State College.  Please start the process NOW of ordering them.  </a:t>
            </a:r>
          </a:p>
          <a:p>
            <a:pPr marL="268605" marR="512445" indent="-256540">
              <a:lnSpc>
                <a:spcPct val="100699"/>
              </a:lnSpc>
              <a:spcBef>
                <a:spcPts val="1680"/>
              </a:spcBef>
              <a:buClr>
                <a:srgbClr val="2CA1BE"/>
              </a:buClr>
              <a:buSzPct val="66666"/>
              <a:buFont typeface="Wingdings 3"/>
              <a:buChar char=""/>
              <a:tabLst>
                <a:tab pos="268605" algn="l"/>
              </a:tabLst>
            </a:pPr>
            <a:endParaRPr sz="1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96520" marR="55244" algn="ctr">
              <a:lnSpc>
                <a:spcPct val="100000"/>
              </a:lnSpc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If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</a:t>
            </a:r>
            <a:r>
              <a:rPr sz="2000" spc="-2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have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any</a:t>
            </a:r>
            <a:r>
              <a:rPr sz="2000" spc="-1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questions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about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your</a:t>
            </a:r>
            <a:r>
              <a:rPr sz="2000" spc="-3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admissions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status, you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should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make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an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appointment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with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our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Career</a:t>
            </a:r>
            <a:r>
              <a:rPr sz="2000" spc="-4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Advisor,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endParaRPr lang="en-US" sz="2000" spc="-1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96520" marR="55244" algn="ctr">
              <a:lnSpc>
                <a:spcPct val="100000"/>
              </a:lnSpc>
            </a:pP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Angelia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Smith: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407-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708-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2596</a:t>
            </a:r>
            <a:r>
              <a:rPr sz="2000" spc="-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or</a:t>
            </a:r>
            <a:r>
              <a:rPr sz="2000" spc="-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2"/>
              </a:rPr>
              <a:t>smithan@seminolestate.edu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Career Program Advising in red font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89676"/>
              <a:ext cx="3398519" cy="10683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784735"/>
              <a:ext cx="3370592" cy="10732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463" y="583692"/>
              <a:ext cx="7296911" cy="51358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97225" y="1432716"/>
            <a:ext cx="274955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0955" algn="ctr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Center</a:t>
            </a:r>
            <a:r>
              <a:rPr sz="2000" b="0" spc="-3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for</a:t>
            </a:r>
            <a:r>
              <a:rPr sz="2000" b="0" spc="-3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Public</a:t>
            </a:r>
            <a:r>
              <a:rPr sz="2000" b="0" spc="-5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Safety </a:t>
            </a:r>
            <a:r>
              <a:rPr sz="2000" b="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Career </a:t>
            </a:r>
            <a:r>
              <a:rPr sz="2000" b="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Program</a:t>
            </a:r>
            <a:r>
              <a:rPr sz="2000" b="0" spc="-12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Advisor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1600" y="2650025"/>
            <a:ext cx="26396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*Program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Plan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 Change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*Career</a:t>
            </a:r>
            <a:r>
              <a:rPr sz="2000" spc="-3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Inquiries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*Degree</a:t>
            </a:r>
            <a:r>
              <a:rPr sz="2000" spc="-15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Audit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2600" y="2650025"/>
            <a:ext cx="3041684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*</a:t>
            </a: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Educational</a:t>
            </a:r>
            <a:r>
              <a:rPr sz="2000" spc="-4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Plan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ptos Serif" panose="02020604070405020304" pitchFamily="18" charset="0"/>
                <a:cs typeface="Aptos Serif" panose="02020604070405020304" pitchFamily="18" charset="0"/>
              </a:rPr>
              <a:t>*Articulation</a:t>
            </a:r>
            <a:r>
              <a:rPr sz="2000" spc="-55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Credit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*Graduation</a:t>
            </a:r>
            <a:r>
              <a:rPr sz="2000" spc="-6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000" spc="-10" dirty="0">
                <a:latin typeface="Aptos Serif" panose="02020604070405020304" pitchFamily="18" charset="0"/>
                <a:cs typeface="Aptos Serif" panose="02020604070405020304" pitchFamily="18" charset="0"/>
              </a:rPr>
              <a:t>Application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236" y="3725862"/>
            <a:ext cx="8297164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u="heavy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5"/>
              </a:rPr>
              <a:t>https://www.seminolestate.edu/counseling/appointments/angelia.smith</a:t>
            </a:r>
            <a:endParaRPr sz="2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 dirty="0"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marL="1370330" marR="1362075" algn="ctr">
              <a:lnSpc>
                <a:spcPct val="100000"/>
              </a:lnSpc>
              <a:tabLst>
                <a:tab pos="4316095" algn="l"/>
              </a:tabLst>
            </a:pPr>
            <a:r>
              <a:rPr sz="28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Angelia</a:t>
            </a:r>
            <a:r>
              <a:rPr sz="2800" u="heavy" spc="-45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N.</a:t>
            </a:r>
            <a:r>
              <a:rPr sz="2800" u="heavy" spc="-55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Smith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	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407-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708-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</a:rPr>
              <a:t>2596</a:t>
            </a:r>
            <a:r>
              <a:rPr sz="2800" spc="-20" dirty="0">
                <a:latin typeface="Aptos Serif" panose="02020604070405020304" pitchFamily="18" charset="0"/>
                <a:cs typeface="Aptos Serif" panose="02020604070405020304" pitchFamily="18" charset="0"/>
              </a:rPr>
              <a:t> </a:t>
            </a:r>
            <a:r>
              <a:rPr sz="2800" u="heavy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ptos Serif" panose="02020604070405020304" pitchFamily="18" charset="0"/>
                <a:cs typeface="Aptos Serif" panose="02020604070405020304" pitchFamily="18" charset="0"/>
                <a:hlinkClick r:id="rId6"/>
              </a:rPr>
              <a:t>smithan@seminolestate.edu</a:t>
            </a:r>
            <a:endParaRPr sz="28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2350</TotalTime>
  <Words>1724</Words>
  <Application>Microsoft Office PowerPoint</Application>
  <PresentationFormat>On-screen Show (4:3)</PresentationFormat>
  <Paragraphs>305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Aptos</vt:lpstr>
      <vt:lpstr>Aptos Narrow</vt:lpstr>
      <vt:lpstr>Aptos Serif</vt:lpstr>
      <vt:lpstr>Arial</vt:lpstr>
      <vt:lpstr>Calibri</vt:lpstr>
      <vt:lpstr>Lucida Sans Unicode</vt:lpstr>
      <vt:lpstr>Microsoft Sans Serif</vt:lpstr>
      <vt:lpstr>Times New Roman</vt:lpstr>
      <vt:lpstr>Verdana</vt:lpstr>
      <vt:lpstr>Wingdings 3</vt:lpstr>
      <vt:lpstr>Office Theme</vt:lpstr>
      <vt:lpstr>CRIMINAL JUSTICE TRAINING CENTER AT SEMINOLE STATE COLLEGE</vt:lpstr>
      <vt:lpstr>WELOME TO OUR    INFORMATION SESSION</vt:lpstr>
      <vt:lpstr>Criminal Justice Training Center   Faculty &amp; Staff</vt:lpstr>
      <vt:lpstr>PROGRAM OVERVIEW</vt:lpstr>
      <vt:lpstr>ENTRANCE REQUIREMENTS</vt:lpstr>
      <vt:lpstr>ACADEMY REQUIREMENTS</vt:lpstr>
      <vt:lpstr>UPCOMING ACADEMY DATES &amp; TIMES</vt:lpstr>
      <vt:lpstr>CAREER CERTIFICATE PROGRAM PLAN</vt:lpstr>
      <vt:lpstr>Center for Public Safety Career Program Advisor</vt:lpstr>
      <vt:lpstr>Criminal Justice Standards and Training Curriculum Florida Law Enforcement Basic Recruit Training Program #2010 (2026.07 version)</vt:lpstr>
      <vt:lpstr>UNIFORM REQUIREMENTS FOR CRIMINAL JUSTICE ACADEMY Uniform fitting takes place at the Orientation with our vendor, All Uniform Wear.</vt:lpstr>
      <vt:lpstr>FLORIDA LAW ENFORCEMENT ACADEMY BASIC TRAINING PROGRAM CURRICULUM - BLE</vt:lpstr>
      <vt:lpstr>AFTER YOUR APPLICATION HAS BEEN SUBMITTED</vt:lpstr>
      <vt:lpstr>VERY IMPORTANT!</vt:lpstr>
      <vt:lpstr>COLLEGE RESOURCES</vt:lpstr>
      <vt:lpstr>Financial Assistance</vt:lpstr>
      <vt:lpstr>APPLICATION DETAILS</vt:lpstr>
      <vt:lpstr>APPLICATION SUBMISSION</vt:lpstr>
      <vt:lpstr>QUESTION AND ANSWER</vt:lpstr>
    </vt:vector>
  </TitlesOfParts>
  <Company>Seminole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SEMINOLE COMMUNITY COLLEGE</dc:title>
  <dc:creator>SCC</dc:creator>
  <cp:lastModifiedBy>Alyson Linder</cp:lastModifiedBy>
  <cp:revision>40</cp:revision>
  <dcterms:created xsi:type="dcterms:W3CDTF">2023-10-05T18:15:13Z</dcterms:created>
  <dcterms:modified xsi:type="dcterms:W3CDTF">2026-07-28T20:47:35Z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2022-01-04T00:00:00Z</vt:filetime>
  </property>
  <property fmtid="{D5CDD505-2E9C-101B-9397-08002B2CF9AE}" pid="3" name="Creator">
    <vt:lpwstr>Acrobat PDFMaker 21 for PowerPoint</vt:lpwstr>
  </property>
  <property fmtid="{D5CDD505-2E9C-101B-9397-08002B2CF9AE}" pid="4" name="LastSaved">
    <vt:filetime>2023-10-05T00:00:00Z</vt:filetime>
  </property>
  <property fmtid="{D5CDD505-2E9C-101B-9397-08002B2CF9AE}" pid="5" name="Producer">
    <vt:lpwstr>Adobe PDF Library 21.7.131</vt:lpwstr>
  </property>
</Properties>
</file>