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5"/>
  </p:notesMasterIdLst>
  <p:sldIdLst>
    <p:sldId id="261" r:id="rId5"/>
    <p:sldId id="488" r:id="rId6"/>
    <p:sldId id="489" r:id="rId7"/>
    <p:sldId id="490" r:id="rId8"/>
    <p:sldId id="491" r:id="rId9"/>
    <p:sldId id="506" r:id="rId10"/>
    <p:sldId id="492" r:id="rId11"/>
    <p:sldId id="493" r:id="rId12"/>
    <p:sldId id="494" r:id="rId13"/>
    <p:sldId id="496" r:id="rId14"/>
    <p:sldId id="500" r:id="rId15"/>
    <p:sldId id="501" r:id="rId16"/>
    <p:sldId id="502" r:id="rId17"/>
    <p:sldId id="503" r:id="rId18"/>
    <p:sldId id="508" r:id="rId19"/>
    <p:sldId id="504" r:id="rId20"/>
    <p:sldId id="505" r:id="rId21"/>
    <p:sldId id="507" r:id="rId22"/>
    <p:sldId id="258" r:id="rId23"/>
    <p:sldId id="495" r:id="rId24"/>
  </p:sldIdLst>
  <p:sldSz cx="9144000" cy="5143500" type="screen16x9"/>
  <p:notesSz cx="6858000" cy="9144000"/>
  <p:defaultTextStyle>
    <a:defPPr>
      <a:defRPr lang="en-US"/>
    </a:defPPr>
    <a:lvl1pPr marL="0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F2F2F2"/>
    <a:srgbClr val="E6E6E6"/>
    <a:srgbClr val="00ACED"/>
    <a:srgbClr val="6CACE4"/>
    <a:srgbClr val="F1C400"/>
    <a:srgbClr val="EA6747"/>
    <a:srgbClr val="E3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AE3BD-ACC0-4106-88D0-C2E58E68EA74}" v="4" dt="2026-01-27T14:02:37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DD83-8413-104D-9D95-94888CD3776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F9EF3-427B-904E-96C1-8B3FD7FB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084F-B1AD-4FBB-A78E-820B60F31452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931A-36D4-4AB0-AD33-4A6464C54862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AB2-BFBD-44D7-95E5-1F62F5536320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951-49BD-4ACA-B535-21F0FD487547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F9C5-EE6B-4F5E-A2AD-1392AFB82725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F39E-90E9-4FAC-A1A7-6F98CE068157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844B-A9CE-4C5A-B147-CEA699CC838D}" type="datetime1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44A-9856-4800-AF54-46D0401D6EBF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767-F848-4594-A494-639216273EC6}" type="datetime1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0BAA-6B3E-419E-A060-B48D818E9D0F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3DC5-36F2-42C9-8226-90BA40909B7C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0230-12AA-4C19-A2BC-BF5BE40BE6EC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2DF5-F878-9E43-A78C-5235DE1E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aigerl@seminolestate.ed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ohiraa@seminolestate.edu" TargetMode="External"/><Relationship Id="rId2" Type="http://schemas.openxmlformats.org/officeDocument/2006/relationships/hyperlink" Target="mailto:staigerl@seminole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mailto:curriculum@seminole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nolestate.edu/ssap/security/login" TargetMode="External"/><Relationship Id="rId2" Type="http://schemas.openxmlformats.org/officeDocument/2006/relationships/hyperlink" Target="https://www.seminolestat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rove to Teach Training cover page">
            <a:extLst>
              <a:ext uri="{FF2B5EF4-FFF2-40B4-BE49-F238E27FC236}">
                <a16:creationId xmlns:a16="http://schemas.microsoft.com/office/drawing/2014/main" id="{00E39015-4C39-412D-8809-895990CE3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7"/>
          <a:stretch/>
        </p:blipFill>
        <p:spPr>
          <a:xfrm>
            <a:off x="0" y="0"/>
            <a:ext cx="9144000" cy="4391145"/>
          </a:xfrm>
          <a:prstGeom prst="rect">
            <a:avLst/>
          </a:prstGeom>
        </p:spPr>
      </p:pic>
      <p:sp>
        <p:nvSpPr>
          <p:cNvPr id="5" name="Rectangle 4" descr="Approve to Teach Training cover page">
            <a:extLst>
              <a:ext uri="{FF2B5EF4-FFF2-40B4-BE49-F238E27FC236}">
                <a16:creationId xmlns:a16="http://schemas.microsoft.com/office/drawing/2014/main" id="{3F870BC3-CCD6-4BD5-9AEB-580ABB6248F0}"/>
              </a:ext>
            </a:extLst>
          </p:cNvPr>
          <p:cNvSpPr/>
          <p:nvPr/>
        </p:nvSpPr>
        <p:spPr>
          <a:xfrm>
            <a:off x="0" y="0"/>
            <a:ext cx="9143999" cy="4391145"/>
          </a:xfrm>
          <a:prstGeom prst="rect">
            <a:avLst/>
          </a:prstGeom>
          <a:solidFill>
            <a:srgbClr val="00308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BDF8B-964F-A846-A1EA-E166EBE3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1193"/>
            <a:ext cx="9143999" cy="383502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Approval to Teach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Training Document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SSAP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Course and Curriculum Development (CCD)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										</a:t>
            </a:r>
            <a:r>
              <a:rPr lang="en-US" sz="1800" b="1" dirty="0">
                <a:solidFill>
                  <a:schemeClr val="bg1"/>
                </a:solidFill>
              </a:rPr>
              <a:t>1/26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5FF24-3988-9043-A4E4-E87CFE0C4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91" y="4631554"/>
            <a:ext cx="2892162" cy="2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Create New page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4" y="1037415"/>
            <a:ext cx="6676371" cy="6675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Click on the Create and Submit button at bottom of screen to complete.</a:t>
            </a:r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10" name="Picture 9" descr="Create and submit button">
            <a:extLst>
              <a:ext uri="{FF2B5EF4-FFF2-40B4-BE49-F238E27FC236}">
                <a16:creationId xmlns:a16="http://schemas.microsoft.com/office/drawing/2014/main" id="{3893286A-F6F0-4C99-B7C7-0FAE28F1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3" y="1933486"/>
            <a:ext cx="7697274" cy="12765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DCEB29-2E4E-4A2D-A3AB-4A29FBA1F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8828" y="2196662"/>
            <a:ext cx="1660634" cy="375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Create New page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4" y="1037415"/>
            <a:ext cx="6676371" cy="6675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Message that form was submitted.</a:t>
            </a:r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6" name="Picture 5" descr="Showing successful submission">
            <a:extLst>
              <a:ext uri="{FF2B5EF4-FFF2-40B4-BE49-F238E27FC236}">
                <a16:creationId xmlns:a16="http://schemas.microsoft.com/office/drawing/2014/main" id="{FCE07A7D-E1A4-4E8F-A788-7C7CB3CB4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24" y="1574340"/>
            <a:ext cx="4088524" cy="35271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F51E54-8DE7-46B8-9FAE-EC9FC56C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4538" y="1574340"/>
            <a:ext cx="819807" cy="457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4" y="1037415"/>
            <a:ext cx="6676371" cy="66757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Once submitted request will go through approvals, starting with the Dean. View approval status on dashboard.</a:t>
            </a:r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7" name="Picture 6" descr="Workflow">
            <a:extLst>
              <a:ext uri="{FF2B5EF4-FFF2-40B4-BE49-F238E27FC236}">
                <a16:creationId xmlns:a16="http://schemas.microsoft.com/office/drawing/2014/main" id="{3285B5AB-89CC-43F2-9110-C1B3F110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95" y="1896296"/>
            <a:ext cx="7041931" cy="30844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669FB-22F9-492B-AD8A-6AB6912F6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1710" y="2890345"/>
            <a:ext cx="735724" cy="1215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2D176F-8A38-4D8F-B0E5-662074DB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814" y="4057058"/>
            <a:ext cx="483477" cy="9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63D4E-0D66-4E2C-8854-0F9F024FE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0262" y="4155111"/>
            <a:ext cx="483477" cy="9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ACB07-949F-4011-92D6-BBEFE678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0221" y="4204137"/>
            <a:ext cx="483477" cy="9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Initiator email when request approved: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9B52-105C-42DC-9765-F26FC2299C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Initiator email when request declined: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96E57-82C3-4BDD-BBEB-BDBCA107C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4" y="2091558"/>
            <a:ext cx="3170869" cy="1973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039C2-7947-466A-9396-E9AEC480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520" y="2341916"/>
            <a:ext cx="3029815" cy="18399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59B2FA-CA29-404C-BF95-B6BFE7B10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6566" y="3145332"/>
            <a:ext cx="292662" cy="70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B96A8-491C-4531-BF73-4B5FC2EEF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2409" y="3227897"/>
            <a:ext cx="29266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1D658-B690-40D6-B266-AD1B2A165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2739" y="3216166"/>
            <a:ext cx="547817" cy="70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F8EA8-BD23-F065-FE8D-F79429D7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4993" y="3327671"/>
            <a:ext cx="292662" cy="70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3" y="259753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Approvers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3" y="1037415"/>
            <a:ext cx="6676371" cy="6675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Approvers: click action button to approve or decline with reason.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9" name="Picture 8" descr="Workflow information">
            <a:extLst>
              <a:ext uri="{FF2B5EF4-FFF2-40B4-BE49-F238E27FC236}">
                <a16:creationId xmlns:a16="http://schemas.microsoft.com/office/drawing/2014/main" id="{C495962E-CD9D-4A58-AE03-8E971845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67" y="1611903"/>
            <a:ext cx="6684443" cy="2655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75FE47-12F3-4162-8289-32B60B56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4295" y="3357953"/>
            <a:ext cx="1114097" cy="294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9F98A8-D701-4D33-BBDE-9579C405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2788" y="3438511"/>
            <a:ext cx="388882" cy="133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5B37A8-5DE7-48E2-A4CA-28470DCCD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6409" y="3550663"/>
            <a:ext cx="388882" cy="133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537E4-D91D-4B01-85CE-DA172D358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0352" y="3561174"/>
            <a:ext cx="388882" cy="133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uttons">
            <a:extLst>
              <a:ext uri="{FF2B5EF4-FFF2-40B4-BE49-F238E27FC236}">
                <a16:creationId xmlns:a16="http://schemas.microsoft.com/office/drawing/2014/main" id="{B49F83A7-4724-4D4B-B4EB-3E467DB5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14" y="4563716"/>
            <a:ext cx="4020111" cy="52394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93B488-A08D-418A-9A72-A5F695BB5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231117" y="3492754"/>
            <a:ext cx="67906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280A401-99EF-E5E3-9D26-8B57D50ED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14" y="4563716"/>
            <a:ext cx="2460833" cy="398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3" y="259753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Approvers 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3" y="1037415"/>
            <a:ext cx="6676371" cy="667575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Approvers: If decline is selected the system will ask for a reason.</a:t>
            </a:r>
          </a:p>
          <a:p>
            <a:r>
              <a:rPr lang="en-US" sz="2800" dirty="0">
                <a:solidFill>
                  <a:srgbClr val="003087"/>
                </a:solidFill>
              </a:rPr>
              <a:t>Enter your reason and click Submit.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8" name="Picture 7" descr="Reason for decline">
            <a:extLst>
              <a:ext uri="{FF2B5EF4-FFF2-40B4-BE49-F238E27FC236}">
                <a16:creationId xmlns:a16="http://schemas.microsoft.com/office/drawing/2014/main" id="{83BE3BC4-DFDA-75B9-F1B1-800BF2F1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20" y="1832441"/>
            <a:ext cx="3412869" cy="27288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1ADABC-D81F-9C5E-8670-675486169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3194" y="4155141"/>
            <a:ext cx="544606" cy="329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3" y="259753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Declined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3" y="1037415"/>
            <a:ext cx="6676371" cy="6675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When request is declined by approver, it returns to initiator as a draft.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7" name="Picture 6" descr="Declined screen">
            <a:extLst>
              <a:ext uri="{FF2B5EF4-FFF2-40B4-BE49-F238E27FC236}">
                <a16:creationId xmlns:a16="http://schemas.microsoft.com/office/drawing/2014/main" id="{78A08E51-0E73-4939-AAB9-7B2C3671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81" y="1704990"/>
            <a:ext cx="7241628" cy="16199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88C22A-27FD-404A-8DC0-CF5FA625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5219" y="3030402"/>
            <a:ext cx="388882" cy="133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467C3-9DDC-4E41-A0E4-7C71877AE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3695" y="3030402"/>
            <a:ext cx="388882" cy="133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470AC-1915-46D0-A932-785F6EFA6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4933" y="3037463"/>
            <a:ext cx="388882" cy="133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9F4CD-7390-4493-B5EC-F1C7F2A71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7214" y="2729150"/>
            <a:ext cx="462455" cy="203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9036E0-1723-485E-9A6E-6CBCE8773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9841" y="2729150"/>
            <a:ext cx="389464" cy="203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1F792-8D24-4093-9A52-8878F2361B17}"/>
              </a:ext>
            </a:extLst>
          </p:cNvPr>
          <p:cNvSpPr txBox="1"/>
          <p:nvPr/>
        </p:nvSpPr>
        <p:spPr>
          <a:xfrm>
            <a:off x="1093076" y="3552497"/>
            <a:ext cx="681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Initiator can either change and resubmit or cancel using the Turn Off button.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31AB3-CCB2-4E47-B140-63973F740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84" y="4383494"/>
            <a:ext cx="5144218" cy="6001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D7A794E-77B0-440A-994A-A42F2DE9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3131" y="4503111"/>
            <a:ext cx="945931" cy="380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3" y="259753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Approvers page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3" y="1037414"/>
            <a:ext cx="6676371" cy="1259699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Approvers: AVP can approve for the dean when necessary.</a:t>
            </a:r>
          </a:p>
          <a:p>
            <a:pPr lvl="1"/>
            <a:r>
              <a:rPr lang="en-US" sz="2500" dirty="0">
                <a:solidFill>
                  <a:srgbClr val="003087"/>
                </a:solidFill>
              </a:rPr>
              <a:t>This is to keep the process going if a Dean is out of the office.  </a:t>
            </a:r>
          </a:p>
          <a:p>
            <a:pPr lvl="1"/>
            <a:r>
              <a:rPr lang="en-US" sz="2500" dirty="0">
                <a:solidFill>
                  <a:srgbClr val="003087"/>
                </a:solidFill>
              </a:rPr>
              <a:t>The AVP will not get a notification to approve on behalf of the Dean.</a:t>
            </a:r>
          </a:p>
          <a:p>
            <a:pPr lvl="1"/>
            <a:r>
              <a:rPr lang="en-US" sz="2500" dirty="0">
                <a:solidFill>
                  <a:srgbClr val="003087"/>
                </a:solidFill>
              </a:rPr>
              <a:t>The initiator will need to let the AVP know they are needing them to approve on behalf of the Dean.</a:t>
            </a:r>
          </a:p>
          <a:p>
            <a:pPr lvl="1"/>
            <a:r>
              <a:rPr lang="en-US" sz="2500" dirty="0">
                <a:solidFill>
                  <a:srgbClr val="003087"/>
                </a:solidFill>
              </a:rPr>
              <a:t>The AVP will have to approve the AVP approval next.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to Teach</a:t>
            </a:r>
          </a:p>
        </p:txBody>
      </p:sp>
      <p:pic>
        <p:nvPicPr>
          <p:cNvPr id="7" name="Picture 6" descr="Approvals on behalf of dean">
            <a:extLst>
              <a:ext uri="{FF2B5EF4-FFF2-40B4-BE49-F238E27FC236}">
                <a16:creationId xmlns:a16="http://schemas.microsoft.com/office/drawing/2014/main" id="{1C3FC112-DD41-4E0D-A305-9143D05F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18" y="2571750"/>
            <a:ext cx="7767145" cy="25866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F0C799-E798-44D5-BF9D-2B5A548B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8754" y="2571750"/>
            <a:ext cx="1822464" cy="333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48618-E449-4E10-8583-7533B5F3E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3262" y="4768134"/>
            <a:ext cx="451945" cy="1156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49DD7-DE25-44F1-A863-36A39CCBD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6025" y="4825940"/>
            <a:ext cx="451945" cy="1156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F88295-AE04-4992-8604-AB151F84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427" y="4770531"/>
            <a:ext cx="451945" cy="1156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A80C28-91E3-4C5F-ADBD-572DAC272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3190" y="4526396"/>
            <a:ext cx="493988" cy="357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C4D460-50FA-BE40-9832-CA0140DF12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575" y="410391"/>
            <a:ext cx="884144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FAQ’s??</a:t>
            </a:r>
          </a:p>
        </p:txBody>
      </p:sp>
      <p:pic>
        <p:nvPicPr>
          <p:cNvPr id="5" name="Picture 4" descr="FAQ">
            <a:extLst>
              <a:ext uri="{FF2B5EF4-FFF2-40B4-BE49-F238E27FC236}">
                <a16:creationId xmlns:a16="http://schemas.microsoft.com/office/drawing/2014/main" id="{7D7A8D3A-7B59-4679-A3A5-5E81AB43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700"/>
            <a:ext cx="9144000" cy="144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B4F88-BBF8-4DB5-96FC-0B91A25D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FCE5A-A45E-405C-823C-ED3869CD013F}"/>
              </a:ext>
            </a:extLst>
          </p:cNvPr>
          <p:cNvSpPr txBox="1"/>
          <p:nvPr/>
        </p:nvSpPr>
        <p:spPr>
          <a:xfrm>
            <a:off x="880782" y="1095935"/>
            <a:ext cx="7634568" cy="14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When will Approve to Teach Request in SSAP Go-Live? November 7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Will we still be able to use the TIM system for Approve to Teach requests after November 7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 Only for in progress requests.  All new requests must use SSAP after November 7,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can I get additional training? Contact Laurie Staiger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staigerl@seminolestate.edu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an initiator edit a request? As with TIM system, after form is submitted by initiator it cannot be edited unless declined by approver and sent back as a draft.</a:t>
            </a:r>
          </a:p>
        </p:txBody>
      </p:sp>
    </p:spTree>
    <p:extLst>
      <p:ext uri="{BB962C8B-B14F-4D97-AF65-F5344CB8AC3E}">
        <p14:creationId xmlns:p14="http://schemas.microsoft.com/office/powerpoint/2010/main" val="22435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C4D460-50FA-BE40-9832-CA0140DF12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1415" y="728483"/>
            <a:ext cx="9144000" cy="1692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</a:t>
            </a:r>
          </a:p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Laurie Staiger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staigerl@seminolestate.edu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x. 2554</a:t>
            </a:r>
          </a:p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 Pohira-Vieth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pohiraa@seminolestate.edu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x. 2071</a:t>
            </a:r>
          </a:p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Curriculum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curriculum@seminolestate.edu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A8D3A-7B59-4679-A3A5-5E81AB437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5700"/>
            <a:ext cx="9144000" cy="144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B4F88-BBF8-4DB5-96FC-0B91A25D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9464F-4D48-9E63-B62B-78BE8E01A439}"/>
              </a:ext>
            </a:extLst>
          </p:cNvPr>
          <p:cNvSpPr txBox="1"/>
          <p:nvPr/>
        </p:nvSpPr>
        <p:spPr>
          <a:xfrm>
            <a:off x="1364876" y="2696474"/>
            <a:ext cx="5983942" cy="980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Web team has done a great deal of exceptional work but suggestions for improvement may be sent to Laurie for consideration.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is a TEAM effort, and we will be here to make the transition as painless as possible.</a:t>
            </a:r>
          </a:p>
        </p:txBody>
      </p:sp>
    </p:spTree>
    <p:extLst>
      <p:ext uri="{BB962C8B-B14F-4D97-AF65-F5344CB8AC3E}">
        <p14:creationId xmlns:p14="http://schemas.microsoft.com/office/powerpoint/2010/main" val="60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How to Submit an Approve to Teach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94" y="1369654"/>
            <a:ext cx="3480345" cy="32635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Go to the </a:t>
            </a:r>
            <a:r>
              <a:rPr lang="en-US" sz="2400" dirty="0">
                <a:solidFill>
                  <a:srgbClr val="003087"/>
                </a:solidFill>
                <a:hlinkClick r:id="rId2"/>
              </a:rPr>
              <a:t>Seminole State Home</a:t>
            </a:r>
            <a:r>
              <a:rPr lang="en-US" sz="2400" dirty="0">
                <a:solidFill>
                  <a:srgbClr val="003087"/>
                </a:solidFill>
              </a:rPr>
              <a:t> page</a:t>
            </a:r>
          </a:p>
          <a:p>
            <a:r>
              <a:rPr lang="en-US" sz="2400" dirty="0">
                <a:solidFill>
                  <a:srgbClr val="003087"/>
                </a:solidFill>
              </a:rPr>
              <a:t>Click on the My Apps box (9 boxes at the top right corner)</a:t>
            </a:r>
          </a:p>
          <a:p>
            <a:r>
              <a:rPr lang="en-US" sz="2400" dirty="0">
                <a:solidFill>
                  <a:srgbClr val="003087"/>
                </a:solidFill>
              </a:rPr>
              <a:t>Click </a:t>
            </a:r>
            <a:r>
              <a:rPr lang="en-US" sz="2400" dirty="0">
                <a:solidFill>
                  <a:srgbClr val="003087"/>
                </a:solidFill>
                <a:hlinkClick r:id="rId3"/>
              </a:rPr>
              <a:t>SSAP</a:t>
            </a:r>
            <a:endParaRPr lang="en-US" sz="2400" dirty="0">
              <a:solidFill>
                <a:srgbClr val="003087"/>
              </a:solidFill>
            </a:endParaRPr>
          </a:p>
          <a:p>
            <a:r>
              <a:rPr lang="en-US" sz="2400" dirty="0">
                <a:solidFill>
                  <a:srgbClr val="003087"/>
                </a:solidFill>
              </a:rPr>
              <a:t>Log in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7" name="Picture 6" descr="Seminole state home page">
            <a:extLst>
              <a:ext uri="{FF2B5EF4-FFF2-40B4-BE49-F238E27FC236}">
                <a16:creationId xmlns:a16="http://schemas.microsoft.com/office/drawing/2014/main" id="{60285EB4-6190-8BEA-472B-ED628F8E2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33" t="14370"/>
          <a:stretch/>
        </p:blipFill>
        <p:spPr>
          <a:xfrm>
            <a:off x="5740400" y="969409"/>
            <a:ext cx="2413545" cy="35194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37A73D-E840-6D89-65E4-21D6B3C17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520" y="969409"/>
            <a:ext cx="564425" cy="6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D1BD4-A7CD-CE3A-929F-05CEEE892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0400" y="4124960"/>
            <a:ext cx="2413545" cy="363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72AE9-2A0A-E67E-F4AB-D108821C8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0400" y="2905760"/>
            <a:ext cx="2413545" cy="363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C4D460-50FA-BE40-9832-CA0140DF12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60115"/>
            <a:ext cx="914400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</a:t>
            </a:r>
          </a:p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A8D3A-7B59-4679-A3A5-5E81AB437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700"/>
            <a:ext cx="9144000" cy="144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B4F88-BBF8-4DB5-96FC-0B91A25D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DF5-F878-9E43-A78C-5235DE1E63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How to Submit an Approve to Teach Request 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94" y="1369654"/>
            <a:ext cx="3480345" cy="32635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Log in with your My Seminole State username and password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6" name="Picture 5" descr="SSAP log in screen">
            <a:extLst>
              <a:ext uri="{FF2B5EF4-FFF2-40B4-BE49-F238E27FC236}">
                <a16:creationId xmlns:a16="http://schemas.microsoft.com/office/drawing/2014/main" id="{0A553810-2420-81B6-BDEA-AF07205AB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6" t="10783" r="31827" b="12757"/>
          <a:stretch/>
        </p:blipFill>
        <p:spPr>
          <a:xfrm>
            <a:off x="4988514" y="1173329"/>
            <a:ext cx="2870791" cy="27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Approve to teach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6" y="1000512"/>
            <a:ext cx="2216740" cy="39950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087"/>
                </a:solidFill>
              </a:rPr>
              <a:t>In the side menu under Approval to Teach, click Dashboard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3087"/>
                </a:solidFill>
              </a:rPr>
              <a:t>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087"/>
                </a:solidFill>
              </a:rPr>
              <a:t>Select Dashboard from under the Approval to Teach section in the center of page</a:t>
            </a: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10" name="Picture 9" descr="Location of ATT dashboard">
            <a:extLst>
              <a:ext uri="{FF2B5EF4-FFF2-40B4-BE49-F238E27FC236}">
                <a16:creationId xmlns:a16="http://schemas.microsoft.com/office/drawing/2014/main" id="{67398E6D-8C1E-D1AE-AB5D-8FF7996F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66" y="964180"/>
            <a:ext cx="1016204" cy="4142987"/>
          </a:xfrm>
          <a:prstGeom prst="rect">
            <a:avLst/>
          </a:prstGeom>
        </p:spPr>
      </p:pic>
      <p:pic>
        <p:nvPicPr>
          <p:cNvPr id="14" name="Picture 13" descr="SSAP dashboard">
            <a:extLst>
              <a:ext uri="{FF2B5EF4-FFF2-40B4-BE49-F238E27FC236}">
                <a16:creationId xmlns:a16="http://schemas.microsoft.com/office/drawing/2014/main" id="{E1EA8116-15B3-C5E5-EB29-2C7202574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78"/>
          <a:stretch/>
        </p:blipFill>
        <p:spPr>
          <a:xfrm>
            <a:off x="3920770" y="1268451"/>
            <a:ext cx="5223229" cy="29319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9A5922-EF44-94CC-5AB8-7A1D30C8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4566" y="1620370"/>
            <a:ext cx="1016204" cy="37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90FE0-0945-F537-BD44-72F697BE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0882" y="2921373"/>
            <a:ext cx="742952" cy="114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4" y="203755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Creating a Request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E1462-4138-D571-A6BA-597CA8BD7A4D}"/>
              </a:ext>
            </a:extLst>
          </p:cNvPr>
          <p:cNvSpPr txBox="1"/>
          <p:nvPr/>
        </p:nvSpPr>
        <p:spPr>
          <a:xfrm>
            <a:off x="1284694" y="1055595"/>
            <a:ext cx="5990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Under Create a New Request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Enter the faculty members Employee ID or SSC Username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Confirm the Employee ID you entered matches the name that populates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Click Add New</a:t>
            </a:r>
          </a:p>
        </p:txBody>
      </p:sp>
      <p:pic>
        <p:nvPicPr>
          <p:cNvPr id="9" name="Content Placeholder 8" descr="Faculty ID field">
            <a:extLst>
              <a:ext uri="{FF2B5EF4-FFF2-40B4-BE49-F238E27FC236}">
                <a16:creationId xmlns:a16="http://schemas.microsoft.com/office/drawing/2014/main" id="{16D29DEC-86C7-32BD-B391-4271469E7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5" t="8087" r="54748" b="70080"/>
          <a:stretch/>
        </p:blipFill>
        <p:spPr>
          <a:xfrm>
            <a:off x="927846" y="2415428"/>
            <a:ext cx="2723031" cy="830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CF9675-33C2-6EA1-5087-D6F90545D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543" y="2655761"/>
            <a:ext cx="2238435" cy="312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aculty ID field completed">
            <a:extLst>
              <a:ext uri="{FF2B5EF4-FFF2-40B4-BE49-F238E27FC236}">
                <a16:creationId xmlns:a16="http://schemas.microsoft.com/office/drawing/2014/main" id="{71A25545-DA21-93D3-4200-CF6DB705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"/>
          <a:stretch/>
        </p:blipFill>
        <p:spPr>
          <a:xfrm>
            <a:off x="2682688" y="3172385"/>
            <a:ext cx="2585944" cy="1676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1C5132-5DA7-3534-C06D-BBC520BE9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449171" y="3852582"/>
            <a:ext cx="1062317" cy="31600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9D0623-2F54-114B-ED67-3B5F73DC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6476" y="4383741"/>
            <a:ext cx="995083" cy="391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4" y="203755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Creating a Request page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sp>
        <p:nvSpPr>
          <p:cNvPr id="11" name="Rectangle 10" descr="How to request faculty to have faculty role assigned">
            <a:extLst>
              <a:ext uri="{FF2B5EF4-FFF2-40B4-BE49-F238E27FC236}">
                <a16:creationId xmlns:a16="http://schemas.microsoft.com/office/drawing/2014/main" id="{34CF9675-33C2-6EA1-5087-D6F90545D0D0}"/>
              </a:ext>
            </a:extLst>
          </p:cNvPr>
          <p:cNvSpPr/>
          <p:nvPr/>
        </p:nvSpPr>
        <p:spPr>
          <a:xfrm>
            <a:off x="968187" y="2575112"/>
            <a:ext cx="2238435" cy="312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A25545-DA21-93D3-4200-CF6DB7050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"/>
          <a:stretch/>
        </p:blipFill>
        <p:spPr>
          <a:xfrm>
            <a:off x="2682688" y="3172385"/>
            <a:ext cx="2585944" cy="1676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1C5132-5DA7-3534-C06D-BBC520BE9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449171" y="3852582"/>
            <a:ext cx="1062317" cy="31600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9D0623-2F54-114B-ED67-3B5F73DC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6476" y="4383741"/>
            <a:ext cx="995083" cy="391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50F024A-4713-4FBA-8990-5DF7B314A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825" y="2053245"/>
            <a:ext cx="7886700" cy="87788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049A32-C9DF-448A-ADBD-CA697B8E0DF2}"/>
              </a:ext>
            </a:extLst>
          </p:cNvPr>
          <p:cNvSpPr txBox="1"/>
          <p:nvPr/>
        </p:nvSpPr>
        <p:spPr>
          <a:xfrm>
            <a:off x="1223682" y="1284194"/>
            <a:ext cx="6574612" cy="314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person is not designated as an instructor, you will receive this error.</a:t>
            </a:r>
          </a:p>
        </p:txBody>
      </p:sp>
    </p:spTree>
    <p:extLst>
      <p:ext uri="{BB962C8B-B14F-4D97-AF65-F5344CB8AC3E}">
        <p14:creationId xmlns:p14="http://schemas.microsoft.com/office/powerpoint/2010/main" val="1048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Create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9" y="1026754"/>
            <a:ext cx="2602476" cy="32635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Select an Effective Term</a:t>
            </a:r>
          </a:p>
          <a:p>
            <a:pPr marL="342900" lvl="1" indent="0">
              <a:buNone/>
            </a:pPr>
            <a:r>
              <a:rPr lang="en-US" sz="2000" dirty="0">
                <a:solidFill>
                  <a:srgbClr val="003087"/>
                </a:solidFill>
              </a:rPr>
              <a:t>Choose from drop down menu</a:t>
            </a:r>
          </a:p>
          <a:p>
            <a:pPr marL="342900" lvl="1" indent="0">
              <a:buNone/>
            </a:pPr>
            <a:r>
              <a:rPr lang="en-US" sz="2000" dirty="0">
                <a:solidFill>
                  <a:srgbClr val="003087"/>
                </a:solidFill>
              </a:rPr>
              <a:t>OR</a:t>
            </a:r>
          </a:p>
          <a:p>
            <a:pPr marL="342900" lvl="1" indent="0">
              <a:buNone/>
            </a:pPr>
            <a:r>
              <a:rPr lang="en-US" sz="2000" dirty="0">
                <a:solidFill>
                  <a:srgbClr val="003087"/>
                </a:solidFill>
              </a:rPr>
              <a:t>Begin typing and the list of terms will populate</a:t>
            </a:r>
          </a:p>
          <a:p>
            <a:pPr marL="342900" lvl="1" indent="0">
              <a:buNone/>
            </a:pPr>
            <a:endParaRPr lang="en-US" sz="2100" dirty="0">
              <a:solidFill>
                <a:srgbClr val="003087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8" name="Picture 7" descr="Enter effective term for ATT">
            <a:extLst>
              <a:ext uri="{FF2B5EF4-FFF2-40B4-BE49-F238E27FC236}">
                <a16:creationId xmlns:a16="http://schemas.microsoft.com/office/drawing/2014/main" id="{825F3B76-E104-88B7-79BC-8B3AFF541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81"/>
          <a:stretch/>
        </p:blipFill>
        <p:spPr>
          <a:xfrm>
            <a:off x="3685058" y="1372350"/>
            <a:ext cx="5018113" cy="25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Create New 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4" y="1037415"/>
            <a:ext cx="6676371" cy="6675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Enter the prefix of the course and choose the course from the list.</a:t>
            </a:r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10" name="Picture 9" descr="Choose courses to be approved">
            <a:extLst>
              <a:ext uri="{FF2B5EF4-FFF2-40B4-BE49-F238E27FC236}">
                <a16:creationId xmlns:a16="http://schemas.microsoft.com/office/drawing/2014/main" id="{03101EA2-19EB-0A1F-9956-42AE86E8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" r="4149"/>
          <a:stretch/>
        </p:blipFill>
        <p:spPr>
          <a:xfrm>
            <a:off x="1830293" y="1790940"/>
            <a:ext cx="5814360" cy="28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C110-5610-ED4F-B38A-1ECDAB1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95" y="274279"/>
            <a:ext cx="6574612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CED"/>
                </a:solidFill>
              </a:rPr>
              <a:t>Manage Requests: Create New page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4BAA-01F1-2F40-A4F4-AA8DA58F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4" y="1037415"/>
            <a:ext cx="6676371" cy="6675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Click Add Another Additional Course to add more than one course in one request.</a:t>
            </a:r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9F347-D112-824F-84BF-7BED3B06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38827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512" tIns="30256" rIns="60512" bIns="30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54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A35F1-E7AE-1015-C29D-731E4657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80246" y="1504936"/>
            <a:ext cx="204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Approval to Teach</a:t>
            </a:r>
          </a:p>
        </p:txBody>
      </p:sp>
      <p:pic>
        <p:nvPicPr>
          <p:cNvPr id="7" name="Picture 6" descr="Enter all required course information">
            <a:extLst>
              <a:ext uri="{FF2B5EF4-FFF2-40B4-BE49-F238E27FC236}">
                <a16:creationId xmlns:a16="http://schemas.microsoft.com/office/drawing/2014/main" id="{C34DA88B-1341-40B2-B511-188D9A926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1" b="26647"/>
          <a:stretch/>
        </p:blipFill>
        <p:spPr>
          <a:xfrm>
            <a:off x="782684" y="1880627"/>
            <a:ext cx="7698441" cy="3262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DC71F1-47D5-4EF7-1AE8-EAD74179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3994" y="3429918"/>
            <a:ext cx="249849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0D518F-FBC6-275E-D06B-B599F6FE4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3576" y="3018532"/>
            <a:ext cx="1747319" cy="314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Courses Requested</a:t>
            </a:r>
          </a:p>
        </p:txBody>
      </p:sp>
    </p:spTree>
    <p:extLst>
      <p:ext uri="{BB962C8B-B14F-4D97-AF65-F5344CB8AC3E}">
        <p14:creationId xmlns:p14="http://schemas.microsoft.com/office/powerpoint/2010/main" val="8197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c86f10-d91a-4198-84e7-bc797e422d39" xsi:nil="true"/>
    <lcf76f155ced4ddcb4097134ff3c332f xmlns="938cae61-9b5c-4a5f-b452-a07b8373c1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53FE28E6C26428833FED8CE7BD3BD" ma:contentTypeVersion="15" ma:contentTypeDescription="Create a new document." ma:contentTypeScope="" ma:versionID="522f520e6884c674370fa438355a94ad">
  <xsd:schema xmlns:xsd="http://www.w3.org/2001/XMLSchema" xmlns:xs="http://www.w3.org/2001/XMLSchema" xmlns:p="http://schemas.microsoft.com/office/2006/metadata/properties" xmlns:ns2="938cae61-9b5c-4a5f-b452-a07b8373c125" xmlns:ns3="bfc86f10-d91a-4198-84e7-bc797e422d39" targetNamespace="http://schemas.microsoft.com/office/2006/metadata/properties" ma:root="true" ma:fieldsID="c38ff39df1e9fc9c697b64414daa5530" ns2:_="" ns3:_="">
    <xsd:import namespace="938cae61-9b5c-4a5f-b452-a07b8373c125"/>
    <xsd:import namespace="bfc86f10-d91a-4198-84e7-bc797e422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cae61-9b5c-4a5f-b452-a07b8373c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62211da-41ba-4b42-bac6-04a2ccd92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86f10-d91a-4198-84e7-bc797e422d3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07109f5-9090-41d9-9984-20171d83118f}" ma:internalName="TaxCatchAll" ma:showField="CatchAllData" ma:web="bfc86f10-d91a-4198-84e7-bc797e422d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D061D-0431-4383-A460-7F8474D88E2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35e5d936-c2b7-4d03-b379-8785c91ac571"/>
    <ds:schemaRef ds:uri="6c7ed16e-f6b8-4a39-b2bf-ee903f56ef68"/>
    <ds:schemaRef ds:uri="http://www.w3.org/XML/1998/namespace"/>
    <ds:schemaRef ds:uri="http://purl.org/dc/terms/"/>
    <ds:schemaRef ds:uri="bfc86f10-d91a-4198-84e7-bc797e422d39"/>
    <ds:schemaRef ds:uri="938cae61-9b5c-4a5f-b452-a07b8373c125"/>
  </ds:schemaRefs>
</ds:datastoreItem>
</file>

<file path=customXml/itemProps2.xml><?xml version="1.0" encoding="utf-8"?>
<ds:datastoreItem xmlns:ds="http://schemas.openxmlformats.org/officeDocument/2006/customXml" ds:itemID="{BF31664A-8437-4D1E-AB30-E53D64DCC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8D677-6759-455F-BEE2-D34025478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cae61-9b5c-4a5f-b452-a07b8373c125"/>
    <ds:schemaRef ds:uri="bfc86f10-d91a-4198-84e7-bc797e422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8651</TotalTime>
  <Words>690</Words>
  <Application>Microsoft Office PowerPoint</Application>
  <PresentationFormat>On-screen Show (16:9)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Approval to Teach Training Document SSAP   Course and Curriculum Development (CCD)            1/26</vt:lpstr>
      <vt:lpstr>How to Submit an Approve to Teach Request</vt:lpstr>
      <vt:lpstr>How to Submit an Approve to Teach Request page 2</vt:lpstr>
      <vt:lpstr>Approve to teach Dashboard</vt:lpstr>
      <vt:lpstr>Creating a Request</vt:lpstr>
      <vt:lpstr>Creating a Request page 2</vt:lpstr>
      <vt:lpstr>Manage Requests: Create New</vt:lpstr>
      <vt:lpstr>Manage Requests: Create New page 2</vt:lpstr>
      <vt:lpstr>Manage Requests: Create New page 3</vt:lpstr>
      <vt:lpstr>Manage Requests: Create New page 4</vt:lpstr>
      <vt:lpstr>Manage Requests: Create New page 5</vt:lpstr>
      <vt:lpstr>Manage Requests: Workflow</vt:lpstr>
      <vt:lpstr>Manage Requests: Emails</vt:lpstr>
      <vt:lpstr>Manage Requests: Approvers</vt:lpstr>
      <vt:lpstr>Manage Requests: Approvers page 2</vt:lpstr>
      <vt:lpstr>Manage Requests: Declined</vt:lpstr>
      <vt:lpstr>Manage Requests: Approvers page 3</vt:lpstr>
      <vt:lpstr>FAQ’s??</vt:lpstr>
      <vt:lpstr>Contact Info Laurie Staiger – staigerl@seminolestate.edu x. 2554 Ann Pohira-Vieth - pohiraa@seminolestate.edu x. 2071 Curriculum - curriculum@seminolestate.edu </vt:lpstr>
      <vt:lpstr>Questions 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M. Baco</dc:creator>
  <cp:lastModifiedBy>Laurie Staiger</cp:lastModifiedBy>
  <cp:revision>34</cp:revision>
  <dcterms:created xsi:type="dcterms:W3CDTF">2019-08-26T14:18:08Z</dcterms:created>
  <dcterms:modified xsi:type="dcterms:W3CDTF">2026-01-27T14:21:43Z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0x0101007BD53FE28E6C26428833FED8CE7BD3BD</vt:lpwstr>
  </property>
</Properties>
</file>