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notesMasterIdLst>
    <p:notesMasterId r:id="rId25"/>
  </p:notesMasterIdLst>
  <p:sldIdLst>
    <p:sldId id="271" r:id="rId2"/>
    <p:sldId id="362" r:id="rId3"/>
    <p:sldId id="258" r:id="rId4"/>
    <p:sldId id="449" r:id="rId5"/>
    <p:sldId id="437" r:id="rId6"/>
    <p:sldId id="356" r:id="rId7"/>
    <p:sldId id="439" r:id="rId8"/>
    <p:sldId id="448" r:id="rId9"/>
    <p:sldId id="358" r:id="rId10"/>
    <p:sldId id="343" r:id="rId11"/>
    <p:sldId id="367" r:id="rId12"/>
    <p:sldId id="363" r:id="rId13"/>
    <p:sldId id="364" r:id="rId14"/>
    <p:sldId id="442" r:id="rId15"/>
    <p:sldId id="443" r:id="rId16"/>
    <p:sldId id="444" r:id="rId17"/>
    <p:sldId id="431" r:id="rId18"/>
    <p:sldId id="436" r:id="rId19"/>
    <p:sldId id="447" r:id="rId20"/>
    <p:sldId id="365" r:id="rId21"/>
    <p:sldId id="440" r:id="rId22"/>
    <p:sldId id="346" r:id="rId23"/>
    <p:sldId id="357" r:id="rId2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087"/>
    <a:srgbClr val="6CACE4"/>
    <a:srgbClr val="E35205"/>
    <a:srgbClr val="00ACED"/>
    <a:srgbClr val="F1C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78"/>
    <p:restoredTop sz="95706" autoAdjust="0"/>
  </p:normalViewPr>
  <p:slideViewPr>
    <p:cSldViewPr snapToGrid="0">
      <p:cViewPr varScale="1">
        <p:scale>
          <a:sx n="97" d="100"/>
          <a:sy n="97" d="100"/>
        </p:scale>
        <p:origin x="1166" y="77"/>
      </p:cViewPr>
      <p:guideLst/>
    </p:cSldViewPr>
  </p:slideViewPr>
  <p:notesTextViewPr>
    <p:cViewPr>
      <p:scale>
        <a:sx n="1" d="1"/>
        <a:sy n="1" d="1"/>
      </p:scale>
      <p:origin x="0" y="0"/>
    </p:cViewPr>
  </p:notesTextViewPr>
  <p:notesViewPr>
    <p:cSldViewPr snapToGrid="0">
      <p:cViewPr varScale="1">
        <p:scale>
          <a:sx n="94" d="100"/>
          <a:sy n="94" d="100"/>
        </p:scale>
        <p:origin x="400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6FA829-EDA7-9943-8B97-609E7847197B}" type="datetimeFigureOut">
              <a:rPr lang="en-US" smtClean="0"/>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177105-CBA0-4244-8F4C-292AB8B9990E}" type="slidenum">
              <a:rPr lang="en-US" smtClean="0"/>
              <a:t>‹#›</a:t>
            </a:fld>
            <a:endParaRPr lang="en-US"/>
          </a:p>
        </p:txBody>
      </p:sp>
    </p:spTree>
    <p:extLst>
      <p:ext uri="{BB962C8B-B14F-4D97-AF65-F5344CB8AC3E}">
        <p14:creationId xmlns:p14="http://schemas.microsoft.com/office/powerpoint/2010/main" val="139645760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692150"/>
            <a:ext cx="6159500"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1</a:t>
            </a:fld>
            <a:endParaRPr lang="en-GB" dirty="0"/>
          </a:p>
        </p:txBody>
      </p:sp>
    </p:spTree>
    <p:extLst>
      <p:ext uri="{BB962C8B-B14F-4D97-AF65-F5344CB8AC3E}">
        <p14:creationId xmlns:p14="http://schemas.microsoft.com/office/powerpoint/2010/main" val="2650005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177105-CBA0-4244-8F4C-292AB8B9990E}" type="slidenum">
              <a:rPr lang="en-US" smtClean="0"/>
              <a:t>11</a:t>
            </a:fld>
            <a:endParaRPr lang="en-US"/>
          </a:p>
        </p:txBody>
      </p:sp>
    </p:spTree>
    <p:extLst>
      <p:ext uri="{BB962C8B-B14F-4D97-AF65-F5344CB8AC3E}">
        <p14:creationId xmlns:p14="http://schemas.microsoft.com/office/powerpoint/2010/main" val="3327580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177105-CBA0-4244-8F4C-292AB8B9990E}" type="slidenum">
              <a:rPr lang="en-US" smtClean="0"/>
              <a:t>12</a:t>
            </a:fld>
            <a:endParaRPr lang="en-US"/>
          </a:p>
        </p:txBody>
      </p:sp>
    </p:spTree>
    <p:extLst>
      <p:ext uri="{BB962C8B-B14F-4D97-AF65-F5344CB8AC3E}">
        <p14:creationId xmlns:p14="http://schemas.microsoft.com/office/powerpoint/2010/main" val="12522677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177105-CBA0-4244-8F4C-292AB8B9990E}" type="slidenum">
              <a:rPr lang="en-US" smtClean="0"/>
              <a:t>13</a:t>
            </a:fld>
            <a:endParaRPr lang="en-US"/>
          </a:p>
        </p:txBody>
      </p:sp>
    </p:spTree>
    <p:extLst>
      <p:ext uri="{BB962C8B-B14F-4D97-AF65-F5344CB8AC3E}">
        <p14:creationId xmlns:p14="http://schemas.microsoft.com/office/powerpoint/2010/main" val="29856022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7BBD7-3D3A-E855-A7B7-2DDCF4F11C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AA065D-3973-4D84-9835-CF47C20248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C8CD4D-5A8D-D136-80CE-66FD6A1D5F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DB6CAB-33BA-A809-0E19-E40831F52135}"/>
              </a:ext>
            </a:extLst>
          </p:cNvPr>
          <p:cNvSpPr>
            <a:spLocks noGrp="1"/>
          </p:cNvSpPr>
          <p:nvPr>
            <p:ph type="sldNum" sz="quarter" idx="5"/>
          </p:nvPr>
        </p:nvSpPr>
        <p:spPr/>
        <p:txBody>
          <a:bodyPr/>
          <a:lstStyle/>
          <a:p>
            <a:fld id="{90177105-CBA0-4244-8F4C-292AB8B9990E}" type="slidenum">
              <a:rPr lang="en-US" smtClean="0"/>
              <a:t>14</a:t>
            </a:fld>
            <a:endParaRPr lang="en-US"/>
          </a:p>
        </p:txBody>
      </p:sp>
    </p:spTree>
    <p:extLst>
      <p:ext uri="{BB962C8B-B14F-4D97-AF65-F5344CB8AC3E}">
        <p14:creationId xmlns:p14="http://schemas.microsoft.com/office/powerpoint/2010/main" val="1079279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88372-648A-B111-D18F-6B558824B4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82180-39A5-24F4-B21A-929EE66CE7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2DB657-82F6-0E13-BC50-1D79DBA931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7A76BC-3A6F-ADED-2DFC-0338D93A4B5D}"/>
              </a:ext>
            </a:extLst>
          </p:cNvPr>
          <p:cNvSpPr>
            <a:spLocks noGrp="1"/>
          </p:cNvSpPr>
          <p:nvPr>
            <p:ph type="sldNum" sz="quarter" idx="5"/>
          </p:nvPr>
        </p:nvSpPr>
        <p:spPr/>
        <p:txBody>
          <a:bodyPr/>
          <a:lstStyle/>
          <a:p>
            <a:fld id="{90177105-CBA0-4244-8F4C-292AB8B9990E}" type="slidenum">
              <a:rPr lang="en-US" smtClean="0"/>
              <a:t>15</a:t>
            </a:fld>
            <a:endParaRPr lang="en-US"/>
          </a:p>
        </p:txBody>
      </p:sp>
    </p:spTree>
    <p:extLst>
      <p:ext uri="{BB962C8B-B14F-4D97-AF65-F5344CB8AC3E}">
        <p14:creationId xmlns:p14="http://schemas.microsoft.com/office/powerpoint/2010/main" val="3896446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FB76B-1F1C-C893-9290-EEFB62FA18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A6EACD-616D-3C8F-ADE4-175D167A52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5ACA00-7161-9787-B7D2-7C00C8BAC6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85462D-28BE-9D35-C705-FF0C19F3A854}"/>
              </a:ext>
            </a:extLst>
          </p:cNvPr>
          <p:cNvSpPr>
            <a:spLocks noGrp="1"/>
          </p:cNvSpPr>
          <p:nvPr>
            <p:ph type="sldNum" sz="quarter" idx="5"/>
          </p:nvPr>
        </p:nvSpPr>
        <p:spPr/>
        <p:txBody>
          <a:bodyPr/>
          <a:lstStyle/>
          <a:p>
            <a:fld id="{90177105-CBA0-4244-8F4C-292AB8B9990E}" type="slidenum">
              <a:rPr lang="en-US" smtClean="0"/>
              <a:t>16</a:t>
            </a:fld>
            <a:endParaRPr lang="en-US"/>
          </a:p>
        </p:txBody>
      </p:sp>
    </p:spTree>
    <p:extLst>
      <p:ext uri="{BB962C8B-B14F-4D97-AF65-F5344CB8AC3E}">
        <p14:creationId xmlns:p14="http://schemas.microsoft.com/office/powerpoint/2010/main" val="1782487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177105-CBA0-4244-8F4C-292AB8B9990E}" type="slidenum">
              <a:rPr lang="en-US" smtClean="0"/>
              <a:t>17</a:t>
            </a:fld>
            <a:endParaRPr lang="en-US"/>
          </a:p>
        </p:txBody>
      </p:sp>
    </p:spTree>
    <p:extLst>
      <p:ext uri="{BB962C8B-B14F-4D97-AF65-F5344CB8AC3E}">
        <p14:creationId xmlns:p14="http://schemas.microsoft.com/office/powerpoint/2010/main" val="10230619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177105-CBA0-4244-8F4C-292AB8B9990E}" type="slidenum">
              <a:rPr lang="en-US" smtClean="0"/>
              <a:t>18</a:t>
            </a:fld>
            <a:endParaRPr lang="en-US"/>
          </a:p>
        </p:txBody>
      </p:sp>
    </p:spTree>
    <p:extLst>
      <p:ext uri="{BB962C8B-B14F-4D97-AF65-F5344CB8AC3E}">
        <p14:creationId xmlns:p14="http://schemas.microsoft.com/office/powerpoint/2010/main" val="4882650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93D34-C9E0-F080-1D99-E62F4BDEDB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0F40B3-C341-7B3C-BD1C-041159D3C9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BA1711-E6E0-590C-CECC-8B02B33F03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891A14-8050-A313-B5CA-BEAFAB71883A}"/>
              </a:ext>
            </a:extLst>
          </p:cNvPr>
          <p:cNvSpPr>
            <a:spLocks noGrp="1"/>
          </p:cNvSpPr>
          <p:nvPr>
            <p:ph type="sldNum" sz="quarter" idx="5"/>
          </p:nvPr>
        </p:nvSpPr>
        <p:spPr/>
        <p:txBody>
          <a:bodyPr/>
          <a:lstStyle/>
          <a:p>
            <a:fld id="{90177105-CBA0-4244-8F4C-292AB8B9990E}" type="slidenum">
              <a:rPr lang="en-US" smtClean="0"/>
              <a:t>19</a:t>
            </a:fld>
            <a:endParaRPr lang="en-US"/>
          </a:p>
        </p:txBody>
      </p:sp>
    </p:spTree>
    <p:extLst>
      <p:ext uri="{BB962C8B-B14F-4D97-AF65-F5344CB8AC3E}">
        <p14:creationId xmlns:p14="http://schemas.microsoft.com/office/powerpoint/2010/main" val="25824881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893B5-1AA5-F618-DAC2-2798F3411D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CA6DE3-41F3-4B33-D69B-807B75F83C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784ED1-4BD7-E043-ED07-E525FD5F313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010CA1-E2E7-CEA2-1242-F1C4A380930D}"/>
              </a:ext>
            </a:extLst>
          </p:cNvPr>
          <p:cNvSpPr>
            <a:spLocks noGrp="1"/>
          </p:cNvSpPr>
          <p:nvPr>
            <p:ph type="sldNum" sz="quarter" idx="5"/>
          </p:nvPr>
        </p:nvSpPr>
        <p:spPr/>
        <p:txBody>
          <a:bodyPr/>
          <a:lstStyle/>
          <a:p>
            <a:fld id="{90177105-CBA0-4244-8F4C-292AB8B9990E}" type="slidenum">
              <a:rPr lang="en-US" smtClean="0"/>
              <a:t>20</a:t>
            </a:fld>
            <a:endParaRPr lang="en-US"/>
          </a:p>
        </p:txBody>
      </p:sp>
    </p:spTree>
    <p:extLst>
      <p:ext uri="{BB962C8B-B14F-4D97-AF65-F5344CB8AC3E}">
        <p14:creationId xmlns:p14="http://schemas.microsoft.com/office/powerpoint/2010/main" val="1670573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177105-CBA0-4244-8F4C-292AB8B9990E}" type="slidenum">
              <a:rPr lang="en-US" smtClean="0"/>
              <a:t>2</a:t>
            </a:fld>
            <a:endParaRPr lang="en-US"/>
          </a:p>
        </p:txBody>
      </p:sp>
    </p:spTree>
    <p:extLst>
      <p:ext uri="{BB962C8B-B14F-4D97-AF65-F5344CB8AC3E}">
        <p14:creationId xmlns:p14="http://schemas.microsoft.com/office/powerpoint/2010/main" val="2761750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73973-896D-86B6-6AD8-AAAB010255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6AC9AB-AA1E-78FA-16BB-18F35E4DBA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AB6897-58E4-8BD1-F65A-39E3468E57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266603-1807-12D1-CDBC-C7E0FA0242C5}"/>
              </a:ext>
            </a:extLst>
          </p:cNvPr>
          <p:cNvSpPr>
            <a:spLocks noGrp="1"/>
          </p:cNvSpPr>
          <p:nvPr>
            <p:ph type="sldNum" sz="quarter" idx="5"/>
          </p:nvPr>
        </p:nvSpPr>
        <p:spPr/>
        <p:txBody>
          <a:bodyPr/>
          <a:lstStyle/>
          <a:p>
            <a:fld id="{90177105-CBA0-4244-8F4C-292AB8B9990E}" type="slidenum">
              <a:rPr lang="en-US" smtClean="0"/>
              <a:t>21</a:t>
            </a:fld>
            <a:endParaRPr lang="en-US"/>
          </a:p>
        </p:txBody>
      </p:sp>
    </p:spTree>
    <p:extLst>
      <p:ext uri="{BB962C8B-B14F-4D97-AF65-F5344CB8AC3E}">
        <p14:creationId xmlns:p14="http://schemas.microsoft.com/office/powerpoint/2010/main" val="16861486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692150"/>
            <a:ext cx="6159500"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22</a:t>
            </a:fld>
            <a:endParaRPr lang="en-GB" dirty="0"/>
          </a:p>
        </p:txBody>
      </p:sp>
    </p:spTree>
    <p:extLst>
      <p:ext uri="{BB962C8B-B14F-4D97-AF65-F5344CB8AC3E}">
        <p14:creationId xmlns:p14="http://schemas.microsoft.com/office/powerpoint/2010/main" val="4134787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177105-CBA0-4244-8F4C-292AB8B9990E}" type="slidenum">
              <a:rPr lang="en-US" smtClean="0"/>
              <a:t>3</a:t>
            </a:fld>
            <a:endParaRPr lang="en-US"/>
          </a:p>
        </p:txBody>
      </p:sp>
    </p:spTree>
    <p:extLst>
      <p:ext uri="{BB962C8B-B14F-4D97-AF65-F5344CB8AC3E}">
        <p14:creationId xmlns:p14="http://schemas.microsoft.com/office/powerpoint/2010/main" val="768595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177105-CBA0-4244-8F4C-292AB8B9990E}" type="slidenum">
              <a:rPr lang="en-US" smtClean="0"/>
              <a:t>5</a:t>
            </a:fld>
            <a:endParaRPr lang="en-US"/>
          </a:p>
        </p:txBody>
      </p:sp>
    </p:spTree>
    <p:extLst>
      <p:ext uri="{BB962C8B-B14F-4D97-AF65-F5344CB8AC3E}">
        <p14:creationId xmlns:p14="http://schemas.microsoft.com/office/powerpoint/2010/main" val="2793833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177105-CBA0-4244-8F4C-292AB8B9990E}" type="slidenum">
              <a:rPr lang="en-US" smtClean="0"/>
              <a:t>6</a:t>
            </a:fld>
            <a:endParaRPr lang="en-US"/>
          </a:p>
        </p:txBody>
      </p:sp>
    </p:spTree>
    <p:extLst>
      <p:ext uri="{BB962C8B-B14F-4D97-AF65-F5344CB8AC3E}">
        <p14:creationId xmlns:p14="http://schemas.microsoft.com/office/powerpoint/2010/main" val="1869943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177105-CBA0-4244-8F4C-292AB8B9990E}" type="slidenum">
              <a:rPr lang="en-US" smtClean="0"/>
              <a:t>7</a:t>
            </a:fld>
            <a:endParaRPr lang="en-US"/>
          </a:p>
        </p:txBody>
      </p:sp>
    </p:spTree>
    <p:extLst>
      <p:ext uri="{BB962C8B-B14F-4D97-AF65-F5344CB8AC3E}">
        <p14:creationId xmlns:p14="http://schemas.microsoft.com/office/powerpoint/2010/main" val="3000456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4F418-FD08-4710-5A14-7AB4A03C5C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977EA-E009-4DD4-38AA-207FFF8AD5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92BB93-C662-B341-F307-DE1A120FC5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C6344D-786E-6992-A16D-F61EC2735472}"/>
              </a:ext>
            </a:extLst>
          </p:cNvPr>
          <p:cNvSpPr>
            <a:spLocks noGrp="1"/>
          </p:cNvSpPr>
          <p:nvPr>
            <p:ph type="sldNum" sz="quarter" idx="5"/>
          </p:nvPr>
        </p:nvSpPr>
        <p:spPr/>
        <p:txBody>
          <a:bodyPr/>
          <a:lstStyle/>
          <a:p>
            <a:fld id="{90177105-CBA0-4244-8F4C-292AB8B9990E}" type="slidenum">
              <a:rPr lang="en-US" smtClean="0"/>
              <a:t>8</a:t>
            </a:fld>
            <a:endParaRPr lang="en-US"/>
          </a:p>
        </p:txBody>
      </p:sp>
    </p:spTree>
    <p:extLst>
      <p:ext uri="{BB962C8B-B14F-4D97-AF65-F5344CB8AC3E}">
        <p14:creationId xmlns:p14="http://schemas.microsoft.com/office/powerpoint/2010/main" val="4018776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177105-CBA0-4244-8F4C-292AB8B9990E}" type="slidenum">
              <a:rPr lang="en-US" smtClean="0"/>
              <a:t>9</a:t>
            </a:fld>
            <a:endParaRPr lang="en-US"/>
          </a:p>
        </p:txBody>
      </p:sp>
    </p:spTree>
    <p:extLst>
      <p:ext uri="{BB962C8B-B14F-4D97-AF65-F5344CB8AC3E}">
        <p14:creationId xmlns:p14="http://schemas.microsoft.com/office/powerpoint/2010/main" val="5057582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692150"/>
            <a:ext cx="6159500"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10</a:t>
            </a:fld>
            <a:endParaRPr lang="en-GB" dirty="0"/>
          </a:p>
        </p:txBody>
      </p:sp>
    </p:spTree>
    <p:extLst>
      <p:ext uri="{BB962C8B-B14F-4D97-AF65-F5344CB8AC3E}">
        <p14:creationId xmlns:p14="http://schemas.microsoft.com/office/powerpoint/2010/main" val="1763041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27551-CA3A-5C42-B847-50C18ADD64CC}"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8076B-3BA9-484D-AA4F-0B2171EF60FE}" type="slidenum">
              <a:rPr lang="en-US" smtClean="0"/>
              <a:t>‹#›</a:t>
            </a:fld>
            <a:endParaRPr lang="en-US"/>
          </a:p>
        </p:txBody>
      </p:sp>
    </p:spTree>
    <p:extLst>
      <p:ext uri="{BB962C8B-B14F-4D97-AF65-F5344CB8AC3E}">
        <p14:creationId xmlns:p14="http://schemas.microsoft.com/office/powerpoint/2010/main" val="1323808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D27551-CA3A-5C42-B847-50C18ADD64CC}"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8076B-3BA9-484D-AA4F-0B2171EF60FE}" type="slidenum">
              <a:rPr lang="en-US" smtClean="0"/>
              <a:t>‹#›</a:t>
            </a:fld>
            <a:endParaRPr lang="en-US"/>
          </a:p>
        </p:txBody>
      </p:sp>
    </p:spTree>
    <p:extLst>
      <p:ext uri="{BB962C8B-B14F-4D97-AF65-F5344CB8AC3E}">
        <p14:creationId xmlns:p14="http://schemas.microsoft.com/office/powerpoint/2010/main" val="1792326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D27551-CA3A-5C42-B847-50C18ADD64CC}"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8076B-3BA9-484D-AA4F-0B2171EF60FE}" type="slidenum">
              <a:rPr lang="en-US" smtClean="0"/>
              <a:t>‹#›</a:t>
            </a:fld>
            <a:endParaRPr lang="en-US"/>
          </a:p>
        </p:txBody>
      </p:sp>
    </p:spTree>
    <p:extLst>
      <p:ext uri="{BB962C8B-B14F-4D97-AF65-F5344CB8AC3E}">
        <p14:creationId xmlns:p14="http://schemas.microsoft.com/office/powerpoint/2010/main" val="2131275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3_Cover alterna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30CBE67-688C-4973-9FE6-C6D22DF8BE4D}"/>
              </a:ext>
            </a:extLst>
          </p:cNvPr>
          <p:cNvGraphicFramePr>
            <a:graphicFrameLocks noChangeAspect="1"/>
          </p:cNvGraphicFramePr>
          <p:nvPr userDrawn="1">
            <p:custDataLst>
              <p:tags r:id="rId1"/>
            </p:custDataLst>
            <p:extLst>
              <p:ext uri="{D42A27DB-BD31-4B8C-83A1-F6EECF244321}">
                <p14:modId xmlns:p14="http://schemas.microsoft.com/office/powerpoint/2010/main" val="2378798467"/>
              </p:ext>
            </p:extLst>
          </p:nvPr>
        </p:nvGraphicFramePr>
        <p:xfrm>
          <a:off x="1192" y="1192"/>
          <a:ext cx="1190" cy="1191"/>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030CBE67-688C-4973-9FE6-C6D22DF8BE4D}"/>
                          </a:ext>
                        </a:extLst>
                      </p:cNvPr>
                      <p:cNvPicPr/>
                      <p:nvPr/>
                    </p:nvPicPr>
                    <p:blipFill>
                      <a:blip r:embed="rId4"/>
                      <a:stretch>
                        <a:fillRect/>
                      </a:stretch>
                    </p:blipFill>
                    <p:spPr>
                      <a:xfrm>
                        <a:off x="1192" y="1192"/>
                        <a:ext cx="1190" cy="1191"/>
                      </a:xfrm>
                      <a:prstGeom prst="rect">
                        <a:avLst/>
                      </a:prstGeom>
                    </p:spPr>
                  </p:pic>
                </p:oleObj>
              </mc:Fallback>
            </mc:AlternateContent>
          </a:graphicData>
        </a:graphic>
      </p:graphicFrame>
    </p:spTree>
    <p:extLst>
      <p:ext uri="{BB962C8B-B14F-4D97-AF65-F5344CB8AC3E}">
        <p14:creationId xmlns:p14="http://schemas.microsoft.com/office/powerpoint/2010/main" val="1974498760"/>
      </p:ext>
    </p:extLst>
  </p:cSld>
  <p:clrMapOvr>
    <a:masterClrMapping/>
  </p:clrMapOvr>
  <p:extLst>
    <p:ext uri="{DCECCB84-F9BA-43D5-87BE-67443E8EF086}">
      <p15:sldGuideLst xmlns:p15="http://schemas.microsoft.com/office/powerpoint/2012/main">
        <p15:guide id="2"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Standard slide_no bullets">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4CDF0DA-0912-46C6-A73B-807DE0ADD645}"/>
              </a:ext>
            </a:extLst>
          </p:cNvPr>
          <p:cNvGraphicFramePr>
            <a:graphicFrameLocks noChangeAspect="1"/>
          </p:cNvGraphicFramePr>
          <p:nvPr userDrawn="1">
            <p:custDataLst>
              <p:tags r:id="rId1"/>
            </p:custDataLst>
            <p:extLst>
              <p:ext uri="{D42A27DB-BD31-4B8C-83A1-F6EECF244321}">
                <p14:modId xmlns:p14="http://schemas.microsoft.com/office/powerpoint/2010/main" val="378694210"/>
              </p:ext>
            </p:extLst>
          </p:nvPr>
        </p:nvGraphicFramePr>
        <p:xfrm>
          <a:off x="1192" y="1192"/>
          <a:ext cx="1190" cy="1191"/>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Object 3" hidden="1">
                        <a:extLst>
                          <a:ext uri="{FF2B5EF4-FFF2-40B4-BE49-F238E27FC236}">
                            <a16:creationId xmlns:a16="http://schemas.microsoft.com/office/drawing/2014/main" id="{24CDF0DA-0912-46C6-A73B-807DE0ADD645}"/>
                          </a:ext>
                        </a:extLst>
                      </p:cNvPr>
                      <p:cNvPicPr/>
                      <p:nvPr/>
                    </p:nvPicPr>
                    <p:blipFill>
                      <a:blip r:embed="rId4"/>
                      <a:stretch>
                        <a:fillRect/>
                      </a:stretch>
                    </p:blipFill>
                    <p:spPr>
                      <a:xfrm>
                        <a:off x="1192" y="1192"/>
                        <a:ext cx="1190" cy="1191"/>
                      </a:xfrm>
                      <a:prstGeom prst="rect">
                        <a:avLst/>
                      </a:prstGeom>
                    </p:spPr>
                  </p:pic>
                </p:oleObj>
              </mc:Fallback>
            </mc:AlternateContent>
          </a:graphicData>
        </a:graphic>
      </p:graphicFrame>
    </p:spTree>
    <p:extLst>
      <p:ext uri="{BB962C8B-B14F-4D97-AF65-F5344CB8AC3E}">
        <p14:creationId xmlns:p14="http://schemas.microsoft.com/office/powerpoint/2010/main" val="439775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D27551-CA3A-5C42-B847-50C18ADD64CC}"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8076B-3BA9-484D-AA4F-0B2171EF60FE}" type="slidenum">
              <a:rPr lang="en-US" smtClean="0"/>
              <a:t>‹#›</a:t>
            </a:fld>
            <a:endParaRPr lang="en-US"/>
          </a:p>
        </p:txBody>
      </p:sp>
    </p:spTree>
    <p:extLst>
      <p:ext uri="{BB962C8B-B14F-4D97-AF65-F5344CB8AC3E}">
        <p14:creationId xmlns:p14="http://schemas.microsoft.com/office/powerpoint/2010/main" val="2314923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D27551-CA3A-5C42-B847-50C18ADD64CC}"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8076B-3BA9-484D-AA4F-0B2171EF60FE}" type="slidenum">
              <a:rPr lang="en-US" smtClean="0"/>
              <a:t>‹#›</a:t>
            </a:fld>
            <a:endParaRPr lang="en-US"/>
          </a:p>
        </p:txBody>
      </p:sp>
    </p:spTree>
    <p:extLst>
      <p:ext uri="{BB962C8B-B14F-4D97-AF65-F5344CB8AC3E}">
        <p14:creationId xmlns:p14="http://schemas.microsoft.com/office/powerpoint/2010/main" val="2397138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D27551-CA3A-5C42-B847-50C18ADD64CC}"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A8076B-3BA9-484D-AA4F-0B2171EF60FE}" type="slidenum">
              <a:rPr lang="en-US" smtClean="0"/>
              <a:t>‹#›</a:t>
            </a:fld>
            <a:endParaRPr lang="en-US"/>
          </a:p>
        </p:txBody>
      </p:sp>
    </p:spTree>
    <p:extLst>
      <p:ext uri="{BB962C8B-B14F-4D97-AF65-F5344CB8AC3E}">
        <p14:creationId xmlns:p14="http://schemas.microsoft.com/office/powerpoint/2010/main" val="2552865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D27551-CA3A-5C42-B847-50C18ADD64CC}" type="datetimeFigureOut">
              <a:rPr lang="en-US" smtClean="0"/>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A8076B-3BA9-484D-AA4F-0B2171EF60FE}" type="slidenum">
              <a:rPr lang="en-US" smtClean="0"/>
              <a:t>‹#›</a:t>
            </a:fld>
            <a:endParaRPr lang="en-US"/>
          </a:p>
        </p:txBody>
      </p:sp>
    </p:spTree>
    <p:extLst>
      <p:ext uri="{BB962C8B-B14F-4D97-AF65-F5344CB8AC3E}">
        <p14:creationId xmlns:p14="http://schemas.microsoft.com/office/powerpoint/2010/main" val="409047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D27551-CA3A-5C42-B847-50C18ADD64CC}" type="datetimeFigureOut">
              <a:rPr lang="en-US" smtClean="0"/>
              <a:t>9/2/2026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A8076B-3BA9-484D-AA4F-0B2171EF60FE}" type="slidenum">
              <a:rPr lang="en-US" smtClean="0"/>
              <a:t>‹#›</a:t>
            </a:fld>
            <a:endParaRPr lang="en-US"/>
          </a:p>
        </p:txBody>
      </p:sp>
    </p:spTree>
    <p:extLst>
      <p:ext uri="{BB962C8B-B14F-4D97-AF65-F5344CB8AC3E}">
        <p14:creationId xmlns:p14="http://schemas.microsoft.com/office/powerpoint/2010/main" val="2341819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D27551-CA3A-5C42-B847-50C18ADD64CC}" type="datetimeFigureOut">
              <a:rPr lang="en-US" smtClean="0"/>
              <a:t>9/2/2026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A8076B-3BA9-484D-AA4F-0B2171EF60FE}" type="slidenum">
              <a:rPr lang="en-US" smtClean="0"/>
              <a:t>‹#›</a:t>
            </a:fld>
            <a:endParaRPr lang="en-US"/>
          </a:p>
        </p:txBody>
      </p:sp>
    </p:spTree>
    <p:extLst>
      <p:ext uri="{BB962C8B-B14F-4D97-AF65-F5344CB8AC3E}">
        <p14:creationId xmlns:p14="http://schemas.microsoft.com/office/powerpoint/2010/main" val="4150569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BD27551-CA3A-5C42-B847-50C18ADD64CC}"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A8076B-3BA9-484D-AA4F-0B2171EF60FE}" type="slidenum">
              <a:rPr lang="en-US" smtClean="0"/>
              <a:t>‹#›</a:t>
            </a:fld>
            <a:endParaRPr lang="en-US"/>
          </a:p>
        </p:txBody>
      </p:sp>
    </p:spTree>
    <p:extLst>
      <p:ext uri="{BB962C8B-B14F-4D97-AF65-F5344CB8AC3E}">
        <p14:creationId xmlns:p14="http://schemas.microsoft.com/office/powerpoint/2010/main" val="858436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BD27551-CA3A-5C42-B847-50C18ADD64CC}"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A8076B-3BA9-484D-AA4F-0B2171EF60FE}" type="slidenum">
              <a:rPr lang="en-US" smtClean="0"/>
              <a:t>‹#›</a:t>
            </a:fld>
            <a:endParaRPr lang="en-US"/>
          </a:p>
        </p:txBody>
      </p:sp>
    </p:spTree>
    <p:extLst>
      <p:ext uri="{BB962C8B-B14F-4D97-AF65-F5344CB8AC3E}">
        <p14:creationId xmlns:p14="http://schemas.microsoft.com/office/powerpoint/2010/main" val="1715625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4BD27551-CA3A-5C42-B847-50C18ADD64CC}" type="datetimeFigureOut">
              <a:rPr lang="en-US" smtClean="0"/>
              <a:t>9/2/2026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CA8076B-3BA9-484D-AA4F-0B2171EF60FE}" type="slidenum">
              <a:rPr lang="en-US" smtClean="0"/>
              <a:t>‹#›</a:t>
            </a:fld>
            <a:endParaRPr lang="en-US"/>
          </a:p>
        </p:txBody>
      </p:sp>
    </p:spTree>
    <p:extLst>
      <p:ext uri="{BB962C8B-B14F-4D97-AF65-F5344CB8AC3E}">
        <p14:creationId xmlns:p14="http://schemas.microsoft.com/office/powerpoint/2010/main" val="32902577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1.emf"/><Relationship Id="rId2" Type="http://schemas.openxmlformats.org/officeDocument/2006/relationships/slideLayout" Target="../slideLayouts/slideLayout12.xml"/><Relationship Id="rId1" Type="http://schemas.openxmlformats.org/officeDocument/2006/relationships/tags" Target="../tags/tag3.xml"/><Relationship Id="rId6" Type="http://schemas.openxmlformats.org/officeDocument/2006/relationships/oleObject" Target="../embeddings/oleObject3.bin"/><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png"/><Relationship Id="rId2" Type="http://schemas.openxmlformats.org/officeDocument/2006/relationships/slideLayout" Target="../slideLayouts/slideLayout12.xml"/><Relationship Id="rId1" Type="http://schemas.openxmlformats.org/officeDocument/2006/relationships/tags" Target="../tags/tag11.x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9.emf"/><Relationship Id="rId2" Type="http://schemas.openxmlformats.org/officeDocument/2006/relationships/slideLayout" Target="../slideLayouts/slideLayout13.xml"/><Relationship Id="rId1" Type="http://schemas.openxmlformats.org/officeDocument/2006/relationships/tags" Target="../tags/tag12.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4.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3.xml"/><Relationship Id="rId6" Type="http://schemas.openxmlformats.org/officeDocument/2006/relationships/image" Target="../media/image10.emf"/><Relationship Id="rId5" Type="http://schemas.openxmlformats.org/officeDocument/2006/relationships/image" Target="../media/image1.emf"/><Relationship Id="rId4" Type="http://schemas.openxmlformats.org/officeDocument/2006/relationships/oleObject" Target="../embeddings/oleObject4.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tags" Target="../tags/tag14.xml"/><Relationship Id="rId6" Type="http://schemas.openxmlformats.org/officeDocument/2006/relationships/image" Target="../media/image11.emf"/><Relationship Id="rId5" Type="http://schemas.openxmlformats.org/officeDocument/2006/relationships/image" Target="../media/image1.emf"/><Relationship Id="rId4" Type="http://schemas.openxmlformats.org/officeDocument/2006/relationships/oleObject" Target="../embeddings/oleObject4.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2.emf"/><Relationship Id="rId2" Type="http://schemas.openxmlformats.org/officeDocument/2006/relationships/slideLayout" Target="../slideLayouts/slideLayout13.xml"/><Relationship Id="rId1" Type="http://schemas.openxmlformats.org/officeDocument/2006/relationships/tags" Target="../tags/tag15.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4.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3.emf"/><Relationship Id="rId2" Type="http://schemas.openxmlformats.org/officeDocument/2006/relationships/slideLayout" Target="../slideLayouts/slideLayout13.xml"/><Relationship Id="rId1" Type="http://schemas.openxmlformats.org/officeDocument/2006/relationships/tags" Target="../tags/tag16.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4.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7.xml"/><Relationship Id="rId6" Type="http://schemas.openxmlformats.org/officeDocument/2006/relationships/image" Target="../media/image14.emf"/><Relationship Id="rId5" Type="http://schemas.openxmlformats.org/officeDocument/2006/relationships/image" Target="../media/image1.emf"/><Relationship Id="rId4" Type="http://schemas.openxmlformats.org/officeDocument/2006/relationships/oleObject" Target="../embeddings/oleObject4.bin"/></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8.xml"/><Relationship Id="rId6" Type="http://schemas.openxmlformats.org/officeDocument/2006/relationships/image" Target="../media/image19.emf"/><Relationship Id="rId5" Type="http://schemas.openxmlformats.org/officeDocument/2006/relationships/image" Target="../media/image1.emf"/><Relationship Id="rId4" Type="http://schemas.openxmlformats.org/officeDocument/2006/relationships/oleObject" Target="../embeddings/oleObject4.bin"/></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4.bin"/></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19.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4.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20.emf"/><Relationship Id="rId2" Type="http://schemas.openxmlformats.org/officeDocument/2006/relationships/slideLayout" Target="../slideLayouts/slideLayout13.xml"/><Relationship Id="rId1" Type="http://schemas.openxmlformats.org/officeDocument/2006/relationships/tags" Target="../tags/tag20.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4.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3.png"/><Relationship Id="rId2" Type="http://schemas.openxmlformats.org/officeDocument/2006/relationships/slideLayout" Target="../slideLayouts/slideLayout12.xml"/><Relationship Id="rId1" Type="http://schemas.openxmlformats.org/officeDocument/2006/relationships/tags" Target="../tags/tag21.x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image" Target="../media/image21.jpg"/></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tags" Target="../tags/tag5.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tags" Target="../tags/tag6.xml"/><Relationship Id="rId6" Type="http://schemas.openxmlformats.org/officeDocument/2006/relationships/image" Target="../media/image6.jpg"/><Relationship Id="rId5" Type="http://schemas.openxmlformats.org/officeDocument/2006/relationships/image" Target="../media/image1.emf"/><Relationship Id="rId4"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7.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4.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8.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4.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tags" Target="../tags/tag9.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4.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10.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Seminole State College of Florida Student Center (SC) Building on the Sanford/Lake Mary Campus on a sunny day.">
            <a:extLst>
              <a:ext uri="{FF2B5EF4-FFF2-40B4-BE49-F238E27FC236}">
                <a16:creationId xmlns:a16="http://schemas.microsoft.com/office/drawing/2014/main" id="{4D5825D8-E057-4D09-962D-2F0501FBF121}"/>
              </a:ext>
            </a:extLst>
          </p:cNvPr>
          <p:cNvPicPr>
            <a:picLocks noChangeAspect="1"/>
          </p:cNvPicPr>
          <p:nvPr/>
        </p:nvPicPr>
        <p:blipFill rotWithShape="1">
          <a:blip r:embed="rId4">
            <a:extLst>
              <a:ext uri="{28A0092B-C50C-407E-A947-70E740481C1C}">
                <a14:useLocalDpi xmlns:a14="http://schemas.microsoft.com/office/drawing/2010/main" val="0"/>
              </a:ext>
            </a:extLst>
          </a:blip>
          <a:srcRect l="2080" t="4144" r="18" b="13141"/>
          <a:stretch/>
        </p:blipFill>
        <p:spPr>
          <a:xfrm>
            <a:off x="-1683" y="393"/>
            <a:ext cx="9143999" cy="5140822"/>
          </a:xfrm>
          <a:prstGeom prst="rect">
            <a:avLst/>
          </a:prstGeom>
        </p:spPr>
      </p:pic>
      <p:sp>
        <p:nvSpPr>
          <p:cNvPr id="20" name="Rectangle 19" descr="A see-through blue banner section that states Zero-Based Budget Training Seminole State College of Florida with College logo shield in white font in the banner section.">
            <a:extLst>
              <a:ext uri="{FF2B5EF4-FFF2-40B4-BE49-F238E27FC236}">
                <a16:creationId xmlns:a16="http://schemas.microsoft.com/office/drawing/2014/main" id="{F3922AD5-958B-7B91-AE7F-D52FC9354F1E}"/>
              </a:ext>
            </a:extLst>
          </p:cNvPr>
          <p:cNvSpPr/>
          <p:nvPr/>
        </p:nvSpPr>
        <p:spPr>
          <a:xfrm>
            <a:off x="2" y="1340"/>
            <a:ext cx="9143999" cy="1828501"/>
          </a:xfrm>
          <a:prstGeom prst="rect">
            <a:avLst/>
          </a:prstGeom>
          <a:solidFill>
            <a:srgbClr val="003087">
              <a:alpha val="7568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1" dirty="0"/>
          </a:p>
        </p:txBody>
      </p:sp>
      <p:sp>
        <p:nvSpPr>
          <p:cNvPr id="23" name="object 4">
            <a:extLst>
              <a:ext uri="{FF2B5EF4-FFF2-40B4-BE49-F238E27FC236}">
                <a16:creationId xmlns:a16="http://schemas.microsoft.com/office/drawing/2014/main" id="{E384E91A-3464-9C7F-8167-89C741A84BD2}"/>
              </a:ext>
            </a:extLst>
          </p:cNvPr>
          <p:cNvSpPr txBox="1">
            <a:spLocks noGrp="1"/>
          </p:cNvSpPr>
          <p:nvPr>
            <p:ph type="title" idx="4294967295"/>
          </p:nvPr>
        </p:nvSpPr>
        <p:spPr>
          <a:xfrm>
            <a:off x="611081" y="533292"/>
            <a:ext cx="6334842" cy="5883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IN" sz="4498" b="1" i="0" u="none" strike="noStrike" kern="1200" cap="none" spc="0" normalizeH="0" baseline="0" noProof="0" dirty="0">
                <a:ln>
                  <a:noFill/>
                </a:ln>
                <a:solidFill>
                  <a:schemeClr val="bg1"/>
                </a:solidFill>
                <a:effectLst/>
                <a:uLnTx/>
                <a:uFillTx/>
                <a:latin typeface="Arial Narrow" panose="020B0604020202020204" pitchFamily="34" charset="0"/>
                <a:ea typeface="+mj-ea"/>
                <a:cs typeface="Arial Narrow" panose="020B0604020202020204" pitchFamily="34" charset="0"/>
              </a:rPr>
              <a:t>Zero-Based Budget Training</a:t>
            </a:r>
          </a:p>
        </p:txBody>
      </p:sp>
      <p:pic>
        <p:nvPicPr>
          <p:cNvPr id="22" name="Picture 21" descr="Seminole State College of Florida in white font with College shield logo above the college name in white on a blue gradient background.">
            <a:extLst>
              <a:ext uri="{FF2B5EF4-FFF2-40B4-BE49-F238E27FC236}">
                <a16:creationId xmlns:a16="http://schemas.microsoft.com/office/drawing/2014/main" id="{BB0C9C46-6F47-DA74-CD3A-952AABC074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2299" y="552857"/>
            <a:ext cx="1510156" cy="725467"/>
          </a:xfrm>
          <a:prstGeom prst="rect">
            <a:avLst/>
          </a:prstGeom>
        </p:spPr>
      </p:pic>
      <p:graphicFrame>
        <p:nvGraphicFramePr>
          <p:cNvPr id="11" name="Object 10">
            <a:extLst>
              <a:ext uri="{FF2B5EF4-FFF2-40B4-BE49-F238E27FC236}">
                <a16:creationId xmlns:a16="http://schemas.microsoft.com/office/drawing/2014/main" id="{03501620-ACF2-4D86-B656-7FEC0B76A3D6}"/>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725981430"/>
              </p:ext>
            </p:extLst>
          </p:nvPr>
        </p:nvGraphicFramePr>
        <p:xfrm>
          <a:off x="1192" y="2530"/>
          <a:ext cx="1190" cy="1190"/>
        </p:xfrm>
        <a:graphic>
          <a:graphicData uri="http://schemas.openxmlformats.org/presentationml/2006/ole">
            <mc:AlternateContent xmlns:mc="http://schemas.openxmlformats.org/markup-compatibility/2006">
              <mc:Choice xmlns:v="urn:schemas-microsoft-com:vml" Requires="v">
                <p:oleObj name="think-cell Slide" r:id="rId6" imgW="395" imgH="394" progId="TCLayout.ActiveDocument.1">
                  <p:embed/>
                </p:oleObj>
              </mc:Choice>
              <mc:Fallback>
                <p:oleObj name="think-cell Slide" r:id="rId6" imgW="395" imgH="394" progId="TCLayout.ActiveDocument.1">
                  <p:embed/>
                  <p:pic>
                    <p:nvPicPr>
                      <p:cNvPr id="11" name="Object 10" hidden="1">
                        <a:extLst>
                          <a:ext uri="{FF2B5EF4-FFF2-40B4-BE49-F238E27FC236}">
                            <a16:creationId xmlns:a16="http://schemas.microsoft.com/office/drawing/2014/main" id="{03501620-ACF2-4D86-B656-7FEC0B76A3D6}"/>
                          </a:ext>
                        </a:extLst>
                      </p:cNvPr>
                      <p:cNvPicPr/>
                      <p:nvPr/>
                    </p:nvPicPr>
                    <p:blipFill>
                      <a:blip r:embed="rId7"/>
                      <a:stretch>
                        <a:fillRect/>
                      </a:stretch>
                    </p:blipFill>
                    <p:spPr>
                      <a:xfrm>
                        <a:off x="1192" y="2530"/>
                        <a:ext cx="1190" cy="1190"/>
                      </a:xfrm>
                      <a:prstGeom prst="rect">
                        <a:avLst/>
                      </a:prstGeom>
                    </p:spPr>
                  </p:pic>
                </p:oleObj>
              </mc:Fallback>
            </mc:AlternateContent>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otograph of a school or college reception area where a staff member is assisting two students at the front desk. The background features a blue wall with a large Raiders logo, indicating the institution's mascot or team name.">
            <a:extLst>
              <a:ext uri="{FF2B5EF4-FFF2-40B4-BE49-F238E27FC236}">
                <a16:creationId xmlns:a16="http://schemas.microsoft.com/office/drawing/2014/main" id="{558FDE1A-1FEE-4B56-E758-791EE06E7746}"/>
              </a:ext>
            </a:extLst>
          </p:cNvPr>
          <p:cNvPicPr>
            <a:picLocks noChangeAspect="1"/>
          </p:cNvPicPr>
          <p:nvPr/>
        </p:nvPicPr>
        <p:blipFill rotWithShape="1">
          <a:blip r:embed="rId4"/>
          <a:srcRect l="3303" t="3032" b="15422"/>
          <a:stretch/>
        </p:blipFill>
        <p:spPr>
          <a:xfrm>
            <a:off x="2" y="1340"/>
            <a:ext cx="9143999" cy="5140822"/>
          </a:xfrm>
          <a:prstGeom prst="rect">
            <a:avLst/>
          </a:prstGeom>
        </p:spPr>
      </p:pic>
      <p:graphicFrame>
        <p:nvGraphicFramePr>
          <p:cNvPr id="11" name="Object 10" hidden="1">
            <a:extLst>
              <a:ext uri="{FF2B5EF4-FFF2-40B4-BE49-F238E27FC236}">
                <a16:creationId xmlns:a16="http://schemas.microsoft.com/office/drawing/2014/main" id="{03501620-ACF2-4D86-B656-7FEC0B76A3D6}"/>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219417705"/>
              </p:ext>
            </p:extLst>
          </p:nvPr>
        </p:nvGraphicFramePr>
        <p:xfrm>
          <a:off x="1192" y="2530"/>
          <a:ext cx="1190" cy="1190"/>
        </p:xfrm>
        <a:graphic>
          <a:graphicData uri="http://schemas.openxmlformats.org/presentationml/2006/ole">
            <mc:AlternateContent xmlns:mc="http://schemas.openxmlformats.org/markup-compatibility/2006">
              <mc:Choice xmlns:v="urn:schemas-microsoft-com:vml" Requires="v">
                <p:oleObj name="think-cell Slide" r:id="rId5" imgW="395" imgH="394" progId="TCLayout.ActiveDocument.1">
                  <p:embed/>
                </p:oleObj>
              </mc:Choice>
              <mc:Fallback>
                <p:oleObj name="think-cell Slide" r:id="rId5" imgW="395" imgH="394" progId="TCLayout.ActiveDocument.1">
                  <p:embed/>
                  <p:pic>
                    <p:nvPicPr>
                      <p:cNvPr id="11" name="Object 10" hidden="1">
                        <a:extLst>
                          <a:ext uri="{FF2B5EF4-FFF2-40B4-BE49-F238E27FC236}">
                            <a16:creationId xmlns:a16="http://schemas.microsoft.com/office/drawing/2014/main" id="{03501620-ACF2-4D86-B656-7FEC0B76A3D6}"/>
                          </a:ext>
                        </a:extLst>
                      </p:cNvPr>
                      <p:cNvPicPr/>
                      <p:nvPr/>
                    </p:nvPicPr>
                    <p:blipFill>
                      <a:blip r:embed="rId6"/>
                      <a:stretch>
                        <a:fillRect/>
                      </a:stretch>
                    </p:blipFill>
                    <p:spPr>
                      <a:xfrm>
                        <a:off x="1192" y="2530"/>
                        <a:ext cx="1190" cy="1190"/>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6D3BD269-237B-0B2D-E050-D6110E7FA5D1}"/>
              </a:ext>
              <a:ext uri="{C183D7F6-B498-43B3-948B-1728B52AA6E4}">
                <adec:decorative xmlns:adec="http://schemas.microsoft.com/office/drawing/2017/decorative" val="1"/>
              </a:ext>
            </a:extLst>
          </p:cNvPr>
          <p:cNvSpPr/>
          <p:nvPr/>
        </p:nvSpPr>
        <p:spPr>
          <a:xfrm>
            <a:off x="-1" y="460506"/>
            <a:ext cx="9143999" cy="689198"/>
          </a:xfrm>
          <a:prstGeom prst="rect">
            <a:avLst/>
          </a:prstGeom>
          <a:solidFill>
            <a:srgbClr val="F1C400">
              <a:alpha val="7529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1"/>
          </a:p>
        </p:txBody>
      </p:sp>
      <p:sp>
        <p:nvSpPr>
          <p:cNvPr id="7" name="object 4">
            <a:extLst>
              <a:ext uri="{FF2B5EF4-FFF2-40B4-BE49-F238E27FC236}">
                <a16:creationId xmlns:a16="http://schemas.microsoft.com/office/drawing/2014/main" id="{28925CF0-C81F-95F4-B4C1-9EDDF90083CC}"/>
              </a:ext>
            </a:extLst>
          </p:cNvPr>
          <p:cNvSpPr txBox="1">
            <a:spLocks noGrp="1"/>
          </p:cNvSpPr>
          <p:nvPr>
            <p:ph type="title" idx="4294967295"/>
          </p:nvPr>
        </p:nvSpPr>
        <p:spPr>
          <a:xfrm>
            <a:off x="405441" y="633473"/>
            <a:ext cx="5026344" cy="39241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IN" sz="3000" b="1" i="0" u="none" strike="noStrike" kern="1200" cap="none" spc="0" normalizeH="0" baseline="0" noProof="0" dirty="0">
                <a:ln>
                  <a:noFill/>
                </a:ln>
                <a:solidFill>
                  <a:schemeClr val="bg1"/>
                </a:solidFill>
                <a:effectLst/>
                <a:uLnTx/>
                <a:uFillTx/>
                <a:latin typeface="Arial Narrow" panose="020B0604020202020204" pitchFamily="34" charset="0"/>
                <a:ea typeface="+mj-ea"/>
                <a:cs typeface="Arial Narrow" panose="020B0604020202020204" pitchFamily="34" charset="0"/>
              </a:rPr>
              <a:t>Worksheet Review</a:t>
            </a:r>
          </a:p>
        </p:txBody>
      </p:sp>
      <p:pic>
        <p:nvPicPr>
          <p:cNvPr id="8" name="Picture 7" descr="Seminole State College of Florida with College shield logo above the college name in white font.">
            <a:extLst>
              <a:ext uri="{FF2B5EF4-FFF2-40B4-BE49-F238E27FC236}">
                <a16:creationId xmlns:a16="http://schemas.microsoft.com/office/drawing/2014/main" id="{1E59EBAF-C911-D0BE-2995-05D8A6B15D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44958" y="593765"/>
            <a:ext cx="901657" cy="433149"/>
          </a:xfrm>
          <a:prstGeom prst="rect">
            <a:avLst/>
          </a:prstGeom>
        </p:spPr>
      </p:pic>
    </p:spTree>
    <p:extLst>
      <p:ext uri="{BB962C8B-B14F-4D97-AF65-F5344CB8AC3E}">
        <p14:creationId xmlns:p14="http://schemas.microsoft.com/office/powerpoint/2010/main" val="939444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56E74-3E09-C5F7-E856-2CF880550ED2}"/>
            </a:ext>
          </a:extLst>
        </p:cNvPr>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65EE9E28-DBAE-DC4C-16D9-ABF6F11F429B}"/>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976765310"/>
              </p:ext>
            </p:extLst>
          </p:nvPr>
        </p:nvGraphicFramePr>
        <p:xfrm>
          <a:off x="1191" y="2529"/>
          <a:ext cx="1190" cy="1190"/>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Object 5" hidden="1">
                        <a:extLst>
                          <a:ext uri="{FF2B5EF4-FFF2-40B4-BE49-F238E27FC236}">
                            <a16:creationId xmlns:a16="http://schemas.microsoft.com/office/drawing/2014/main" id="{C172185B-9E0F-A47F-6926-62ACA155F223}"/>
                          </a:ext>
                        </a:extLst>
                      </p:cNvPr>
                      <p:cNvPicPr/>
                      <p:nvPr/>
                    </p:nvPicPr>
                    <p:blipFill>
                      <a:blip r:embed="rId5"/>
                      <a:stretch>
                        <a:fillRect/>
                      </a:stretch>
                    </p:blipFill>
                    <p:spPr>
                      <a:xfrm>
                        <a:off x="1191" y="2529"/>
                        <a:ext cx="1190" cy="1190"/>
                      </a:xfrm>
                      <a:prstGeom prst="rect">
                        <a:avLst/>
                      </a:prstGeom>
                    </p:spPr>
                  </p:pic>
                </p:oleObj>
              </mc:Fallback>
            </mc:AlternateContent>
          </a:graphicData>
        </a:graphic>
      </p:graphicFrame>
      <p:sp>
        <p:nvSpPr>
          <p:cNvPr id="4" name="object 4">
            <a:extLst>
              <a:ext uri="{FF2B5EF4-FFF2-40B4-BE49-F238E27FC236}">
                <a16:creationId xmlns:a16="http://schemas.microsoft.com/office/drawing/2014/main" id="{3AF6031E-C69F-BFC0-FAF0-A215855CF9DF}"/>
              </a:ext>
            </a:extLst>
          </p:cNvPr>
          <p:cNvSpPr txBox="1">
            <a:spLocks noGrp="1"/>
          </p:cNvSpPr>
          <p:nvPr>
            <p:ph type="title" idx="4294967295"/>
          </p:nvPr>
        </p:nvSpPr>
        <p:spPr>
          <a:xfrm>
            <a:off x="457200" y="5809"/>
            <a:ext cx="6307028" cy="415242"/>
          </a:xfrm>
          <a:prstGeom prst="rect">
            <a:avLst/>
          </a:prstGeom>
        </p:spPr>
        <p:txBody>
          <a:bodyPr vert="horz" wrap="square" lIns="0" tIns="0" rIns="0" bIns="0" rtlCol="0">
            <a:spAutoFit/>
          </a:bodyPr>
          <a:lstStyle/>
          <a:p>
            <a:r>
              <a:rPr lang="en-IN" sz="2998" b="1" dirty="0">
                <a:solidFill>
                  <a:srgbClr val="003087"/>
                </a:solidFill>
                <a:latin typeface="Arial Narrow" panose="020B0604020202020204" pitchFamily="34" charset="0"/>
                <a:cs typeface="Arial Narrow" panose="020B0604020202020204" pitchFamily="34" charset="0"/>
              </a:rPr>
              <a:t>Appendix A</a:t>
            </a:r>
          </a:p>
        </p:txBody>
      </p:sp>
      <p:pic>
        <p:nvPicPr>
          <p:cNvPr id="7" name="Picture 6" descr="Logo featuring a stylized blue and yellow shield above bold blue text reading &quot;Seminole State College&quot; with smaller yellow text &quot;of Florida&quot; below. Design represents branding for Seminole State College of Florida, emphasizing school identity through color and typography.">
            <a:extLst>
              <a:ext uri="{FF2B5EF4-FFF2-40B4-BE49-F238E27FC236}">
                <a16:creationId xmlns:a16="http://schemas.microsoft.com/office/drawing/2014/main" id="{C9D0A2EC-8F83-B0C4-5401-593E148F561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944957" y="4466419"/>
            <a:ext cx="901657" cy="433148"/>
          </a:xfrm>
          <a:prstGeom prst="rect">
            <a:avLst/>
          </a:prstGeom>
        </p:spPr>
      </p:pic>
      <p:sp>
        <p:nvSpPr>
          <p:cNvPr id="8" name="Line 10">
            <a:extLst>
              <a:ext uri="{FF2B5EF4-FFF2-40B4-BE49-F238E27FC236}">
                <a16:creationId xmlns:a16="http://schemas.microsoft.com/office/drawing/2014/main" id="{1A37F5DE-E890-A85D-C526-44AE0F4581F0}"/>
              </a:ext>
              <a:ext uri="{C183D7F6-B498-43B3-948B-1728B52AA6E4}">
                <adec:decorative xmlns:adec="http://schemas.microsoft.com/office/drawing/2017/decorative" val="1"/>
              </a:ext>
            </a:extLst>
          </p:cNvPr>
          <p:cNvSpPr>
            <a:spLocks noChangeShapeType="1"/>
          </p:cNvSpPr>
          <p:nvPr/>
        </p:nvSpPr>
        <p:spPr bwMode="auto">
          <a:xfrm flipV="1">
            <a:off x="457200" y="479900"/>
            <a:ext cx="8144933" cy="52232"/>
          </a:xfrm>
          <a:prstGeom prst="line">
            <a:avLst/>
          </a:prstGeom>
          <a:noFill/>
          <a:ln w="19050">
            <a:solidFill>
              <a:srgbClr val="F1C4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dirty="0">
              <a:solidFill>
                <a:schemeClr val="bg1"/>
              </a:solidFill>
            </a:endParaRPr>
          </a:p>
        </p:txBody>
      </p:sp>
      <p:pic>
        <p:nvPicPr>
          <p:cNvPr id="3" name="Picture 2" descr="Seminole State College FY 2027-28 Budget Development Appendix A Key Activities sample form with Business Operations data and numerous sections surrounded by a black-outlined rounded-edge rectangles.">
            <a:extLst>
              <a:ext uri="{FF2B5EF4-FFF2-40B4-BE49-F238E27FC236}">
                <a16:creationId xmlns:a16="http://schemas.microsoft.com/office/drawing/2014/main" id="{6F8E35FD-CF31-5439-A7EF-51DB9D8F0B9C}"/>
              </a:ext>
            </a:extLst>
          </p:cNvPr>
          <p:cNvPicPr>
            <a:picLocks noChangeAspect="1"/>
          </p:cNvPicPr>
          <p:nvPr/>
        </p:nvPicPr>
        <p:blipFill>
          <a:blip r:embed="rId7"/>
          <a:stretch>
            <a:fillRect/>
          </a:stretch>
        </p:blipFill>
        <p:spPr>
          <a:xfrm>
            <a:off x="297386" y="532132"/>
            <a:ext cx="8792825" cy="4611368"/>
          </a:xfrm>
          <a:prstGeom prst="rect">
            <a:avLst/>
          </a:prstGeom>
        </p:spPr>
      </p:pic>
      <p:sp>
        <p:nvSpPr>
          <p:cNvPr id="2" name="Rectangle: Rounded Corners 1">
            <a:extLst>
              <a:ext uri="{FF2B5EF4-FFF2-40B4-BE49-F238E27FC236}">
                <a16:creationId xmlns:a16="http://schemas.microsoft.com/office/drawing/2014/main" id="{6DEC44BC-7F75-B7CC-F5CF-353BEBFF0079}"/>
              </a:ext>
              <a:ext uri="{C183D7F6-B498-43B3-948B-1728B52AA6E4}">
                <adec:decorative xmlns:adec="http://schemas.microsoft.com/office/drawing/2017/decorative" val="1"/>
              </a:ext>
            </a:extLst>
          </p:cNvPr>
          <p:cNvSpPr/>
          <p:nvPr/>
        </p:nvSpPr>
        <p:spPr>
          <a:xfrm>
            <a:off x="2289153" y="1160342"/>
            <a:ext cx="2282847" cy="586477"/>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D46E5A3D-CC08-9E52-7AF5-3EA5B7EF48B5}"/>
              </a:ext>
              <a:ext uri="{C183D7F6-B498-43B3-948B-1728B52AA6E4}">
                <adec:decorative xmlns:adec="http://schemas.microsoft.com/office/drawing/2017/decorative" val="1"/>
              </a:ext>
            </a:extLst>
          </p:cNvPr>
          <p:cNvSpPr/>
          <p:nvPr/>
        </p:nvSpPr>
        <p:spPr>
          <a:xfrm>
            <a:off x="575240" y="1746819"/>
            <a:ext cx="4320317" cy="487371"/>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63EE9805-01DA-A367-8A53-96FC2F605832}"/>
              </a:ext>
              <a:ext uri="{C183D7F6-B498-43B3-948B-1728B52AA6E4}">
                <adec:decorative xmlns:adec="http://schemas.microsoft.com/office/drawing/2017/decorative" val="1"/>
              </a:ext>
            </a:extLst>
          </p:cNvPr>
          <p:cNvSpPr/>
          <p:nvPr/>
        </p:nvSpPr>
        <p:spPr>
          <a:xfrm>
            <a:off x="575240" y="2234190"/>
            <a:ext cx="6465640" cy="663755"/>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2DB15CF5-FBAE-2254-03DA-F41EC443FA80}"/>
              </a:ext>
              <a:ext uri="{C183D7F6-B498-43B3-948B-1728B52AA6E4}">
                <adec:decorative xmlns:adec="http://schemas.microsoft.com/office/drawing/2017/decorative" val="1"/>
              </a:ext>
            </a:extLst>
          </p:cNvPr>
          <p:cNvSpPr/>
          <p:nvPr/>
        </p:nvSpPr>
        <p:spPr>
          <a:xfrm>
            <a:off x="1519311" y="3289253"/>
            <a:ext cx="2841674" cy="1739947"/>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643C0A0C-3719-4346-4537-96C087131D9C}"/>
              </a:ext>
              <a:ext uri="{C183D7F6-B498-43B3-948B-1728B52AA6E4}">
                <adec:decorative xmlns:adec="http://schemas.microsoft.com/office/drawing/2017/decorative" val="1"/>
              </a:ext>
            </a:extLst>
          </p:cNvPr>
          <p:cNvSpPr/>
          <p:nvPr/>
        </p:nvSpPr>
        <p:spPr>
          <a:xfrm>
            <a:off x="4400794" y="3155638"/>
            <a:ext cx="1181318" cy="1873562"/>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50F075D6-35D3-BD65-7EC2-DA4D470691AA}"/>
              </a:ext>
              <a:ext uri="{C183D7F6-B498-43B3-948B-1728B52AA6E4}">
                <adec:decorative xmlns:adec="http://schemas.microsoft.com/office/drawing/2017/decorative" val="1"/>
              </a:ext>
            </a:extLst>
          </p:cNvPr>
          <p:cNvSpPr/>
          <p:nvPr/>
        </p:nvSpPr>
        <p:spPr>
          <a:xfrm>
            <a:off x="5582910" y="3141007"/>
            <a:ext cx="1181318" cy="1996684"/>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9A89150B-9377-F3D4-6DAA-B1D66598E2EF}"/>
              </a:ext>
              <a:ext uri="{C183D7F6-B498-43B3-948B-1728B52AA6E4}">
                <adec:decorative xmlns:adec="http://schemas.microsoft.com/office/drawing/2017/decorative" val="1"/>
              </a:ext>
            </a:extLst>
          </p:cNvPr>
          <p:cNvSpPr/>
          <p:nvPr/>
        </p:nvSpPr>
        <p:spPr>
          <a:xfrm>
            <a:off x="6843932" y="3141007"/>
            <a:ext cx="1101026" cy="1758560"/>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8936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1" grpId="0" animBg="1"/>
      <p:bldP spid="13" grpId="0" animBg="1"/>
      <p:bldP spid="15" grpId="0" animBg="1"/>
      <p:bldP spid="17"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63FAF-EF76-6B06-4D2F-756CA549F84B}"/>
            </a:ext>
          </a:extLst>
        </p:cNvPr>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5A5D485F-22DB-A59C-BDD9-2D984521977D}"/>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193331471"/>
              </p:ext>
            </p:extLst>
          </p:nvPr>
        </p:nvGraphicFramePr>
        <p:xfrm>
          <a:off x="1191" y="2529"/>
          <a:ext cx="1190" cy="1190"/>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Object 5" hidden="1">
                        <a:extLst>
                          <a:ext uri="{FF2B5EF4-FFF2-40B4-BE49-F238E27FC236}">
                            <a16:creationId xmlns:a16="http://schemas.microsoft.com/office/drawing/2014/main" id="{C172185B-9E0F-A47F-6926-62ACA155F223}"/>
                          </a:ext>
                        </a:extLst>
                      </p:cNvPr>
                      <p:cNvPicPr/>
                      <p:nvPr/>
                    </p:nvPicPr>
                    <p:blipFill>
                      <a:blip r:embed="rId5"/>
                      <a:stretch>
                        <a:fillRect/>
                      </a:stretch>
                    </p:blipFill>
                    <p:spPr>
                      <a:xfrm>
                        <a:off x="1191" y="2529"/>
                        <a:ext cx="1190" cy="1190"/>
                      </a:xfrm>
                      <a:prstGeom prst="rect">
                        <a:avLst/>
                      </a:prstGeom>
                    </p:spPr>
                  </p:pic>
                </p:oleObj>
              </mc:Fallback>
            </mc:AlternateContent>
          </a:graphicData>
        </a:graphic>
      </p:graphicFrame>
      <p:sp>
        <p:nvSpPr>
          <p:cNvPr id="4" name="object 4">
            <a:extLst>
              <a:ext uri="{FF2B5EF4-FFF2-40B4-BE49-F238E27FC236}">
                <a16:creationId xmlns:a16="http://schemas.microsoft.com/office/drawing/2014/main" id="{FDC50128-D7D1-637D-1E93-E53A48D9DE88}"/>
              </a:ext>
            </a:extLst>
          </p:cNvPr>
          <p:cNvSpPr txBox="1">
            <a:spLocks noGrp="1"/>
          </p:cNvSpPr>
          <p:nvPr>
            <p:ph type="title" idx="4294967295"/>
          </p:nvPr>
        </p:nvSpPr>
        <p:spPr>
          <a:xfrm>
            <a:off x="457200" y="5809"/>
            <a:ext cx="6307028" cy="415242"/>
          </a:xfrm>
          <a:prstGeom prst="rect">
            <a:avLst/>
          </a:prstGeom>
        </p:spPr>
        <p:txBody>
          <a:bodyPr vert="horz" wrap="square" lIns="0" tIns="0" rIns="0" bIns="0" rtlCol="0">
            <a:spAutoFit/>
          </a:bodyPr>
          <a:lstStyle/>
          <a:p>
            <a:r>
              <a:rPr lang="en-IN" sz="2998" b="1" dirty="0">
                <a:solidFill>
                  <a:srgbClr val="003087"/>
                </a:solidFill>
                <a:latin typeface="Arial Narrow" panose="020B0604020202020204" pitchFamily="34" charset="0"/>
                <a:cs typeface="Arial Narrow" panose="020B0604020202020204" pitchFamily="34" charset="0"/>
              </a:rPr>
              <a:t>Appendix B</a:t>
            </a:r>
          </a:p>
        </p:txBody>
      </p:sp>
      <p:sp>
        <p:nvSpPr>
          <p:cNvPr id="8" name="Line 10">
            <a:extLst>
              <a:ext uri="{FF2B5EF4-FFF2-40B4-BE49-F238E27FC236}">
                <a16:creationId xmlns:a16="http://schemas.microsoft.com/office/drawing/2014/main" id="{FC028126-FB2D-A9CB-ED4F-1A6FB774D06D}"/>
              </a:ext>
              <a:ext uri="{C183D7F6-B498-43B3-948B-1728B52AA6E4}">
                <adec:decorative xmlns:adec="http://schemas.microsoft.com/office/drawing/2017/decorative" val="1"/>
              </a:ext>
            </a:extLst>
          </p:cNvPr>
          <p:cNvSpPr>
            <a:spLocks noChangeShapeType="1"/>
          </p:cNvSpPr>
          <p:nvPr/>
        </p:nvSpPr>
        <p:spPr bwMode="auto">
          <a:xfrm flipV="1">
            <a:off x="457201" y="532132"/>
            <a:ext cx="8129016" cy="0"/>
          </a:xfrm>
          <a:prstGeom prst="line">
            <a:avLst/>
          </a:prstGeom>
          <a:noFill/>
          <a:ln w="19050">
            <a:solidFill>
              <a:srgbClr val="F1C4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dirty="0">
              <a:solidFill>
                <a:schemeClr val="bg1"/>
              </a:solidFill>
            </a:endParaRPr>
          </a:p>
        </p:txBody>
      </p:sp>
      <p:pic>
        <p:nvPicPr>
          <p:cNvPr id="11" name="Picture 10" descr="Seminole State College FY 2027-28 Budget Development Appendix B Position Key Activity Form with same data for the Business Operations department with each section surrounded by a black-outlined rounded-edge rectangles.">
            <a:extLst>
              <a:ext uri="{FF2B5EF4-FFF2-40B4-BE49-F238E27FC236}">
                <a16:creationId xmlns:a16="http://schemas.microsoft.com/office/drawing/2014/main" id="{695657E9-FFD1-C49F-7888-374C7C681768}"/>
              </a:ext>
            </a:extLst>
          </p:cNvPr>
          <p:cNvPicPr>
            <a:picLocks noChangeAspect="1"/>
          </p:cNvPicPr>
          <p:nvPr/>
        </p:nvPicPr>
        <p:blipFill>
          <a:blip r:embed="rId6"/>
          <a:stretch>
            <a:fillRect/>
          </a:stretch>
        </p:blipFill>
        <p:spPr>
          <a:xfrm>
            <a:off x="457199" y="532132"/>
            <a:ext cx="8546124" cy="4611368"/>
          </a:xfrm>
          <a:prstGeom prst="rect">
            <a:avLst/>
          </a:prstGeom>
        </p:spPr>
      </p:pic>
      <p:sp>
        <p:nvSpPr>
          <p:cNvPr id="3" name="Rectangle: Rounded Corners 2">
            <a:extLst>
              <a:ext uri="{FF2B5EF4-FFF2-40B4-BE49-F238E27FC236}">
                <a16:creationId xmlns:a16="http://schemas.microsoft.com/office/drawing/2014/main" id="{D36E7FF4-143E-ADCB-59F8-DF9AFC4E5533}"/>
              </a:ext>
              <a:ext uri="{C183D7F6-B498-43B3-948B-1728B52AA6E4}">
                <adec:decorative xmlns:adec="http://schemas.microsoft.com/office/drawing/2017/decorative" val="1"/>
              </a:ext>
            </a:extLst>
          </p:cNvPr>
          <p:cNvSpPr/>
          <p:nvPr/>
        </p:nvSpPr>
        <p:spPr>
          <a:xfrm>
            <a:off x="2386153" y="1985273"/>
            <a:ext cx="2122541" cy="979367"/>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1B4FA8D6-8DC1-382F-6186-E9F4EBFDFDA9}"/>
              </a:ext>
              <a:ext uri="{C183D7F6-B498-43B3-948B-1728B52AA6E4}">
                <adec:decorative xmlns:adec="http://schemas.microsoft.com/office/drawing/2017/decorative" val="1"/>
              </a:ext>
            </a:extLst>
          </p:cNvPr>
          <p:cNvSpPr/>
          <p:nvPr/>
        </p:nvSpPr>
        <p:spPr>
          <a:xfrm>
            <a:off x="4508695" y="2837816"/>
            <a:ext cx="499402" cy="2257428"/>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2F264946-6141-2475-32F4-B67951104461}"/>
              </a:ext>
              <a:ext uri="{C183D7F6-B498-43B3-948B-1728B52AA6E4}">
                <adec:decorative xmlns:adec="http://schemas.microsoft.com/office/drawing/2017/decorative" val="1"/>
              </a:ext>
            </a:extLst>
          </p:cNvPr>
          <p:cNvSpPr/>
          <p:nvPr/>
        </p:nvSpPr>
        <p:spPr>
          <a:xfrm>
            <a:off x="5008098" y="2837816"/>
            <a:ext cx="1667427" cy="2257428"/>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19CF2DC-74FA-43C6-05D3-D4F96841B53F}"/>
              </a:ext>
              <a:ext uri="{C183D7F6-B498-43B3-948B-1728B52AA6E4}">
                <adec:decorative xmlns:adec="http://schemas.microsoft.com/office/drawing/2017/decorative" val="1"/>
              </a:ext>
            </a:extLst>
          </p:cNvPr>
          <p:cNvSpPr/>
          <p:nvPr/>
        </p:nvSpPr>
        <p:spPr>
          <a:xfrm>
            <a:off x="6764228" y="2837816"/>
            <a:ext cx="1052720" cy="2257428"/>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2D036E51-F4F1-C4FB-B2F1-09C4AA3B4937}"/>
              </a:ext>
              <a:ext uri="{C183D7F6-B498-43B3-948B-1728B52AA6E4}">
                <adec:decorative xmlns:adec="http://schemas.microsoft.com/office/drawing/2017/decorative" val="1"/>
              </a:ext>
            </a:extLst>
          </p:cNvPr>
          <p:cNvSpPr/>
          <p:nvPr/>
        </p:nvSpPr>
        <p:spPr>
          <a:xfrm>
            <a:off x="7856807" y="2837816"/>
            <a:ext cx="1287194" cy="2257428"/>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51DC9A91-EAD9-F8C1-5BC5-4085999BE5F1}"/>
              </a:ext>
              <a:ext uri="{C183D7F6-B498-43B3-948B-1728B52AA6E4}">
                <adec:decorative xmlns:adec="http://schemas.microsoft.com/office/drawing/2017/decorative" val="1"/>
              </a:ext>
            </a:extLst>
          </p:cNvPr>
          <p:cNvSpPr/>
          <p:nvPr/>
        </p:nvSpPr>
        <p:spPr>
          <a:xfrm>
            <a:off x="3183988" y="3075721"/>
            <a:ext cx="1264139" cy="1918310"/>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103DB2AD-1807-A005-5311-669615A290C4}"/>
              </a:ext>
              <a:ext uri="{C183D7F6-B498-43B3-948B-1728B52AA6E4}">
                <adec:decorative xmlns:adec="http://schemas.microsoft.com/office/drawing/2017/decorative" val="1"/>
              </a:ext>
            </a:extLst>
          </p:cNvPr>
          <p:cNvSpPr/>
          <p:nvPr/>
        </p:nvSpPr>
        <p:spPr>
          <a:xfrm>
            <a:off x="1628178" y="3075721"/>
            <a:ext cx="1515951" cy="1918310"/>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652588B7-E6B0-6EEA-BD1E-D4476A0CEEF9}"/>
              </a:ext>
              <a:ext uri="{C183D7F6-B498-43B3-948B-1728B52AA6E4}">
                <adec:decorative xmlns:adec="http://schemas.microsoft.com/office/drawing/2017/decorative" val="1"/>
              </a:ext>
            </a:extLst>
          </p:cNvPr>
          <p:cNvSpPr/>
          <p:nvPr/>
        </p:nvSpPr>
        <p:spPr>
          <a:xfrm>
            <a:off x="316522" y="3075721"/>
            <a:ext cx="1195756" cy="1918310"/>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7228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2" grpId="0" animBg="1"/>
      <p:bldP spid="14" grpId="0" animBg="1"/>
      <p:bldP spid="16" grpId="0" animBg="1"/>
      <p:bldP spid="20" grpId="0" animBg="1"/>
      <p:bldP spid="22" grpId="0" animBg="1"/>
      <p:bldP spid="2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CAA6F-B1F2-72C9-2C63-A2C8FA5FF315}"/>
            </a:ext>
          </a:extLst>
        </p:cNvPr>
        <p:cNvGrpSpPr/>
        <p:nvPr/>
      </p:nvGrpSpPr>
      <p:grpSpPr>
        <a:xfrm>
          <a:off x="0" y="0"/>
          <a:ext cx="0" cy="0"/>
          <a:chOff x="0" y="0"/>
          <a:chExt cx="0" cy="0"/>
        </a:xfrm>
      </p:grpSpPr>
      <p:graphicFrame>
        <p:nvGraphicFramePr>
          <p:cNvPr id="6" name="Object 5">
            <a:extLst>
              <a:ext uri="{FF2B5EF4-FFF2-40B4-BE49-F238E27FC236}">
                <a16:creationId xmlns:a16="http://schemas.microsoft.com/office/drawing/2014/main" id="{640D509F-136A-AC97-4983-E96A8D4F438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043579290"/>
              </p:ext>
            </p:extLst>
          </p:nvPr>
        </p:nvGraphicFramePr>
        <p:xfrm>
          <a:off x="1191" y="2529"/>
          <a:ext cx="1190" cy="1190"/>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Object 5" hidden="1">
                        <a:extLst>
                          <a:ext uri="{FF2B5EF4-FFF2-40B4-BE49-F238E27FC236}">
                            <a16:creationId xmlns:a16="http://schemas.microsoft.com/office/drawing/2014/main" id="{5A5D485F-22DB-A59C-BDD9-2D984521977D}"/>
                          </a:ext>
                        </a:extLst>
                      </p:cNvPr>
                      <p:cNvPicPr/>
                      <p:nvPr/>
                    </p:nvPicPr>
                    <p:blipFill>
                      <a:blip r:embed="rId5"/>
                      <a:stretch>
                        <a:fillRect/>
                      </a:stretch>
                    </p:blipFill>
                    <p:spPr>
                      <a:xfrm>
                        <a:off x="1191" y="2529"/>
                        <a:ext cx="1190" cy="1190"/>
                      </a:xfrm>
                      <a:prstGeom prst="rect">
                        <a:avLst/>
                      </a:prstGeom>
                    </p:spPr>
                  </p:pic>
                </p:oleObj>
              </mc:Fallback>
            </mc:AlternateContent>
          </a:graphicData>
        </a:graphic>
      </p:graphicFrame>
      <p:sp>
        <p:nvSpPr>
          <p:cNvPr id="4" name="object 4">
            <a:extLst>
              <a:ext uri="{FF2B5EF4-FFF2-40B4-BE49-F238E27FC236}">
                <a16:creationId xmlns:a16="http://schemas.microsoft.com/office/drawing/2014/main" id="{8D523A1B-1A3D-7F04-0AA5-53610E7CDE68}"/>
              </a:ext>
            </a:extLst>
          </p:cNvPr>
          <p:cNvSpPr txBox="1">
            <a:spLocks noGrp="1"/>
          </p:cNvSpPr>
          <p:nvPr>
            <p:ph type="title" idx="4294967295"/>
          </p:nvPr>
        </p:nvSpPr>
        <p:spPr>
          <a:xfrm>
            <a:off x="457200" y="5809"/>
            <a:ext cx="6307028" cy="415242"/>
          </a:xfrm>
          <a:prstGeom prst="rect">
            <a:avLst/>
          </a:prstGeom>
        </p:spPr>
        <p:txBody>
          <a:bodyPr vert="horz" wrap="square" lIns="0" tIns="0" rIns="0" bIns="0" rtlCol="0">
            <a:spAutoFit/>
          </a:bodyPr>
          <a:lstStyle/>
          <a:p>
            <a:r>
              <a:rPr lang="en-IN" sz="2998" b="1" dirty="0">
                <a:solidFill>
                  <a:srgbClr val="003087"/>
                </a:solidFill>
                <a:latin typeface="Arial Narrow" panose="020B0604020202020204" pitchFamily="34" charset="0"/>
                <a:cs typeface="Arial Narrow" panose="020B0604020202020204" pitchFamily="34" charset="0"/>
              </a:rPr>
              <a:t>Appendix C – </a:t>
            </a:r>
            <a:r>
              <a:rPr lang="en-IN" sz="2400" b="1" dirty="0">
                <a:solidFill>
                  <a:srgbClr val="003087"/>
                </a:solidFill>
                <a:latin typeface="Arial Narrow" panose="020B0604020202020204" pitchFamily="34" charset="0"/>
                <a:cs typeface="Arial Narrow" panose="020B0604020202020204" pitchFamily="34" charset="0"/>
              </a:rPr>
              <a:t>Sample View</a:t>
            </a:r>
          </a:p>
        </p:txBody>
      </p:sp>
      <p:sp>
        <p:nvSpPr>
          <p:cNvPr id="8" name="Line 10">
            <a:extLst>
              <a:ext uri="{FF2B5EF4-FFF2-40B4-BE49-F238E27FC236}">
                <a16:creationId xmlns:a16="http://schemas.microsoft.com/office/drawing/2014/main" id="{F7897C88-FEB3-3545-3C3B-5D6063C256BB}"/>
              </a:ext>
              <a:ext uri="{C183D7F6-B498-43B3-948B-1728B52AA6E4}">
                <adec:decorative xmlns:adec="http://schemas.microsoft.com/office/drawing/2017/decorative" val="1"/>
              </a:ext>
            </a:extLst>
          </p:cNvPr>
          <p:cNvSpPr>
            <a:spLocks noChangeShapeType="1"/>
          </p:cNvSpPr>
          <p:nvPr/>
        </p:nvSpPr>
        <p:spPr bwMode="auto">
          <a:xfrm flipV="1">
            <a:off x="457200" y="512064"/>
            <a:ext cx="8147304" cy="20068"/>
          </a:xfrm>
          <a:prstGeom prst="line">
            <a:avLst/>
          </a:prstGeom>
          <a:noFill/>
          <a:ln w="19050">
            <a:solidFill>
              <a:srgbClr val="F1C4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dirty="0">
              <a:solidFill>
                <a:schemeClr val="bg1"/>
              </a:solidFill>
            </a:endParaRPr>
          </a:p>
        </p:txBody>
      </p:sp>
      <p:pic>
        <p:nvPicPr>
          <p:cNvPr id="3" name="Picture 2" descr="Seminole State College FY 2027-28 Zero-Base Budget sample spreadsheet for Business Operations Division with sample data.">
            <a:extLst>
              <a:ext uri="{FF2B5EF4-FFF2-40B4-BE49-F238E27FC236}">
                <a16:creationId xmlns:a16="http://schemas.microsoft.com/office/drawing/2014/main" id="{976BD0E6-2343-862D-C1A1-84953FE14413}"/>
              </a:ext>
            </a:extLst>
          </p:cNvPr>
          <p:cNvPicPr>
            <a:picLocks noChangeAspect="1"/>
          </p:cNvPicPr>
          <p:nvPr/>
        </p:nvPicPr>
        <p:blipFill>
          <a:blip r:embed="rId6"/>
          <a:stretch>
            <a:fillRect/>
          </a:stretch>
        </p:blipFill>
        <p:spPr>
          <a:xfrm>
            <a:off x="457200" y="590980"/>
            <a:ext cx="7312047" cy="4552519"/>
          </a:xfrm>
          <a:prstGeom prst="rect">
            <a:avLst/>
          </a:prstGeom>
        </p:spPr>
      </p:pic>
      <p:pic>
        <p:nvPicPr>
          <p:cNvPr id="7" name="Picture 6" descr="Logo featuring a stylized blue and yellow shield above bold blue text reading &quot;Seminole State College&quot; with smaller yellow text &quot;Of Florida&quot; below. Design represents branding for Seminole State College of Florida, emphasizing institutional identity through color contrast and typography.">
            <a:extLst>
              <a:ext uri="{FF2B5EF4-FFF2-40B4-BE49-F238E27FC236}">
                <a16:creationId xmlns:a16="http://schemas.microsoft.com/office/drawing/2014/main" id="{941C01A1-FB7F-CEE8-175C-4DAA69F99D5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944957" y="4466419"/>
            <a:ext cx="901657" cy="433148"/>
          </a:xfrm>
          <a:prstGeom prst="rect">
            <a:avLst/>
          </a:prstGeom>
        </p:spPr>
      </p:pic>
    </p:spTree>
    <p:extLst>
      <p:ext uri="{BB962C8B-B14F-4D97-AF65-F5344CB8AC3E}">
        <p14:creationId xmlns:p14="http://schemas.microsoft.com/office/powerpoint/2010/main" val="1533768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E3E48-8A0B-1BC9-DC8D-B0945D469580}"/>
            </a:ext>
          </a:extLst>
        </p:cNvPr>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A5D4110-FE24-C637-5EDC-83F91D902DA2}"/>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882845815"/>
              </p:ext>
            </p:extLst>
          </p:nvPr>
        </p:nvGraphicFramePr>
        <p:xfrm>
          <a:off x="1191" y="2529"/>
          <a:ext cx="1190" cy="1190"/>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Object 5" hidden="1">
                        <a:extLst>
                          <a:ext uri="{FF2B5EF4-FFF2-40B4-BE49-F238E27FC236}">
                            <a16:creationId xmlns:a16="http://schemas.microsoft.com/office/drawing/2014/main" id="{640D509F-136A-AC97-4983-E96A8D4F4385}"/>
                          </a:ext>
                        </a:extLst>
                      </p:cNvPr>
                      <p:cNvPicPr/>
                      <p:nvPr/>
                    </p:nvPicPr>
                    <p:blipFill>
                      <a:blip r:embed="rId5"/>
                      <a:stretch>
                        <a:fillRect/>
                      </a:stretch>
                    </p:blipFill>
                    <p:spPr>
                      <a:xfrm>
                        <a:off x="1191" y="2529"/>
                        <a:ext cx="1190" cy="1190"/>
                      </a:xfrm>
                      <a:prstGeom prst="rect">
                        <a:avLst/>
                      </a:prstGeom>
                    </p:spPr>
                  </p:pic>
                </p:oleObj>
              </mc:Fallback>
            </mc:AlternateContent>
          </a:graphicData>
        </a:graphic>
      </p:graphicFrame>
      <p:sp>
        <p:nvSpPr>
          <p:cNvPr id="4" name="object 4">
            <a:extLst>
              <a:ext uri="{FF2B5EF4-FFF2-40B4-BE49-F238E27FC236}">
                <a16:creationId xmlns:a16="http://schemas.microsoft.com/office/drawing/2014/main" id="{22EFD41A-BBCA-EA81-667F-72297FB5FE4F}"/>
              </a:ext>
            </a:extLst>
          </p:cNvPr>
          <p:cNvSpPr txBox="1">
            <a:spLocks noGrp="1"/>
          </p:cNvSpPr>
          <p:nvPr>
            <p:ph type="title" idx="4294967295"/>
          </p:nvPr>
        </p:nvSpPr>
        <p:spPr>
          <a:xfrm>
            <a:off x="605296" y="36312"/>
            <a:ext cx="6307028" cy="415242"/>
          </a:xfrm>
          <a:prstGeom prst="rect">
            <a:avLst/>
          </a:prstGeom>
        </p:spPr>
        <p:txBody>
          <a:bodyPr vert="horz" wrap="square" lIns="0" tIns="0" rIns="0" bIns="0" rtlCol="0">
            <a:spAutoFit/>
          </a:bodyPr>
          <a:lstStyle/>
          <a:p>
            <a:r>
              <a:rPr lang="en-IN" sz="2998" b="1" dirty="0">
                <a:solidFill>
                  <a:srgbClr val="003087"/>
                </a:solidFill>
                <a:latin typeface="Arial Narrow" panose="020B0604020202020204" pitchFamily="34" charset="0"/>
                <a:cs typeface="Arial Narrow" panose="020B0604020202020204" pitchFamily="34" charset="0"/>
              </a:rPr>
              <a:t>Appendix C – </a:t>
            </a:r>
            <a:r>
              <a:rPr lang="en-IN" sz="2400" b="1" dirty="0">
                <a:solidFill>
                  <a:srgbClr val="003087"/>
                </a:solidFill>
                <a:latin typeface="Arial Narrow" panose="020B0604020202020204" pitchFamily="34" charset="0"/>
                <a:cs typeface="Arial Narrow" panose="020B0604020202020204" pitchFamily="34" charset="0"/>
              </a:rPr>
              <a:t>Sample Spreadsheet </a:t>
            </a:r>
          </a:p>
        </p:txBody>
      </p:sp>
      <p:pic>
        <p:nvPicPr>
          <p:cNvPr id="7" name="Picture 6" descr="Logo featuring a stylized blue and yellow shield above bold blue text reading &quot;Seminole State College&quot; with smaller yellow text &quot;of Florida&quot; below. Design represents branding for Seminole State College of Florida, emphasizing institutional identity through color contrast and typography.">
            <a:extLst>
              <a:ext uri="{FF2B5EF4-FFF2-40B4-BE49-F238E27FC236}">
                <a16:creationId xmlns:a16="http://schemas.microsoft.com/office/drawing/2014/main" id="{CE5D2EDC-9F48-C1F7-2766-D353108F2C6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944957" y="4466419"/>
            <a:ext cx="901657" cy="433148"/>
          </a:xfrm>
          <a:prstGeom prst="rect">
            <a:avLst/>
          </a:prstGeom>
        </p:spPr>
      </p:pic>
      <p:sp>
        <p:nvSpPr>
          <p:cNvPr id="8" name="Line 10">
            <a:extLst>
              <a:ext uri="{FF2B5EF4-FFF2-40B4-BE49-F238E27FC236}">
                <a16:creationId xmlns:a16="http://schemas.microsoft.com/office/drawing/2014/main" id="{9A0D9956-E53D-D035-E1EF-2BA3382634A2}"/>
              </a:ext>
              <a:ext uri="{C183D7F6-B498-43B3-948B-1728B52AA6E4}">
                <adec:decorative xmlns:adec="http://schemas.microsoft.com/office/drawing/2017/decorative" val="1"/>
              </a:ext>
            </a:extLst>
          </p:cNvPr>
          <p:cNvSpPr>
            <a:spLocks noChangeShapeType="1"/>
          </p:cNvSpPr>
          <p:nvPr/>
        </p:nvSpPr>
        <p:spPr bwMode="auto">
          <a:xfrm flipV="1">
            <a:off x="457200" y="532132"/>
            <a:ext cx="8183880" cy="0"/>
          </a:xfrm>
          <a:prstGeom prst="line">
            <a:avLst/>
          </a:prstGeom>
          <a:noFill/>
          <a:ln w="19050">
            <a:solidFill>
              <a:srgbClr val="F1C4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dirty="0">
              <a:solidFill>
                <a:schemeClr val="bg1"/>
              </a:solidFill>
            </a:endParaRPr>
          </a:p>
        </p:txBody>
      </p:sp>
      <p:pic>
        <p:nvPicPr>
          <p:cNvPr id="5" name="Picture 4" descr="Seminole State College FY 2027-28 Zero-Base Budget sample spreadsheet for Business Operations Division wiht Labor Category, Part-time Personnel, FY 2025 and 2026 Actual columns, and FY 2027 AOB sections surrounded by a black-outlined rounded-edge rectangles.">
            <a:extLst>
              <a:ext uri="{FF2B5EF4-FFF2-40B4-BE49-F238E27FC236}">
                <a16:creationId xmlns:a16="http://schemas.microsoft.com/office/drawing/2014/main" id="{1F800709-25D8-7A4D-B8F8-2C3B3342F0CC}"/>
              </a:ext>
            </a:extLst>
          </p:cNvPr>
          <p:cNvPicPr>
            <a:picLocks noChangeAspect="1"/>
          </p:cNvPicPr>
          <p:nvPr/>
        </p:nvPicPr>
        <p:blipFill>
          <a:blip r:embed="rId7"/>
          <a:stretch>
            <a:fillRect/>
          </a:stretch>
        </p:blipFill>
        <p:spPr>
          <a:xfrm>
            <a:off x="895480" y="737826"/>
            <a:ext cx="7901195" cy="4021578"/>
          </a:xfrm>
          <a:prstGeom prst="rect">
            <a:avLst/>
          </a:prstGeom>
        </p:spPr>
      </p:pic>
      <p:sp>
        <p:nvSpPr>
          <p:cNvPr id="3" name="Rectangle: Rounded Corners 2">
            <a:extLst>
              <a:ext uri="{FF2B5EF4-FFF2-40B4-BE49-F238E27FC236}">
                <a16:creationId xmlns:a16="http://schemas.microsoft.com/office/drawing/2014/main" id="{0A06EF98-B109-198F-ACD4-B0A3A6A9AB2B}"/>
              </a:ext>
              <a:ext uri="{C183D7F6-B498-43B3-948B-1728B52AA6E4}">
                <adec:decorative xmlns:adec="http://schemas.microsoft.com/office/drawing/2017/decorative" val="1"/>
              </a:ext>
            </a:extLst>
          </p:cNvPr>
          <p:cNvSpPr/>
          <p:nvPr/>
        </p:nvSpPr>
        <p:spPr>
          <a:xfrm>
            <a:off x="605296" y="1899111"/>
            <a:ext cx="2122541" cy="1490804"/>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491F08E6-18CC-B922-DBA9-1510C19455DF}"/>
              </a:ext>
              <a:ext uri="{C183D7F6-B498-43B3-948B-1728B52AA6E4}">
                <adec:decorative xmlns:adec="http://schemas.microsoft.com/office/drawing/2017/decorative" val="1"/>
              </a:ext>
            </a:extLst>
          </p:cNvPr>
          <p:cNvSpPr/>
          <p:nvPr/>
        </p:nvSpPr>
        <p:spPr>
          <a:xfrm>
            <a:off x="605296" y="3554290"/>
            <a:ext cx="2122541" cy="1345277"/>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1979ADFA-24A0-3368-BE2C-9569C5AF2751}"/>
              </a:ext>
              <a:ext uri="{C183D7F6-B498-43B3-948B-1728B52AA6E4}">
                <adec:decorative xmlns:adec="http://schemas.microsoft.com/office/drawing/2017/decorative" val="1"/>
              </a:ext>
            </a:extLst>
          </p:cNvPr>
          <p:cNvSpPr/>
          <p:nvPr/>
        </p:nvSpPr>
        <p:spPr>
          <a:xfrm>
            <a:off x="3639714" y="1712877"/>
            <a:ext cx="2122541" cy="3252221"/>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60A0E027-782E-41DA-D862-E01F64D7DC91}"/>
              </a:ext>
              <a:ext uri="{C183D7F6-B498-43B3-948B-1728B52AA6E4}">
                <adec:decorative xmlns:adec="http://schemas.microsoft.com/office/drawing/2017/decorative" val="1"/>
              </a:ext>
            </a:extLst>
          </p:cNvPr>
          <p:cNvSpPr/>
          <p:nvPr/>
        </p:nvSpPr>
        <p:spPr>
          <a:xfrm>
            <a:off x="5927834" y="1712876"/>
            <a:ext cx="1126060" cy="3252222"/>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6483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DF4F6-9C12-EE1E-03E9-4FE9A7065886}"/>
            </a:ext>
          </a:extLst>
        </p:cNvPr>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50594FBA-4273-FD78-9FED-040B4F3A2067}"/>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70089518"/>
              </p:ext>
            </p:extLst>
          </p:nvPr>
        </p:nvGraphicFramePr>
        <p:xfrm>
          <a:off x="1191" y="2529"/>
          <a:ext cx="1190" cy="1190"/>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Object 5" hidden="1">
                        <a:extLst>
                          <a:ext uri="{FF2B5EF4-FFF2-40B4-BE49-F238E27FC236}">
                            <a16:creationId xmlns:a16="http://schemas.microsoft.com/office/drawing/2014/main" id="{8A5D4110-FE24-C637-5EDC-83F91D902DA2}"/>
                          </a:ext>
                        </a:extLst>
                      </p:cNvPr>
                      <p:cNvPicPr/>
                      <p:nvPr/>
                    </p:nvPicPr>
                    <p:blipFill>
                      <a:blip r:embed="rId5"/>
                      <a:stretch>
                        <a:fillRect/>
                      </a:stretch>
                    </p:blipFill>
                    <p:spPr>
                      <a:xfrm>
                        <a:off x="1191" y="2529"/>
                        <a:ext cx="1190" cy="1190"/>
                      </a:xfrm>
                      <a:prstGeom prst="rect">
                        <a:avLst/>
                      </a:prstGeom>
                    </p:spPr>
                  </p:pic>
                </p:oleObj>
              </mc:Fallback>
            </mc:AlternateContent>
          </a:graphicData>
        </a:graphic>
      </p:graphicFrame>
      <p:sp>
        <p:nvSpPr>
          <p:cNvPr id="4" name="object 4">
            <a:extLst>
              <a:ext uri="{FF2B5EF4-FFF2-40B4-BE49-F238E27FC236}">
                <a16:creationId xmlns:a16="http://schemas.microsoft.com/office/drawing/2014/main" id="{B7E4532B-6618-EE0E-9789-AB2303442ECA}"/>
              </a:ext>
            </a:extLst>
          </p:cNvPr>
          <p:cNvSpPr txBox="1">
            <a:spLocks noGrp="1"/>
          </p:cNvSpPr>
          <p:nvPr>
            <p:ph type="title" idx="4294967295"/>
          </p:nvPr>
        </p:nvSpPr>
        <p:spPr>
          <a:xfrm>
            <a:off x="527643" y="72181"/>
            <a:ext cx="6307028" cy="415242"/>
          </a:xfrm>
          <a:prstGeom prst="rect">
            <a:avLst/>
          </a:prstGeom>
        </p:spPr>
        <p:txBody>
          <a:bodyPr vert="horz" wrap="square" lIns="0" tIns="0" rIns="0" bIns="0" rtlCol="0">
            <a:spAutoFit/>
          </a:bodyPr>
          <a:lstStyle/>
          <a:p>
            <a:r>
              <a:rPr lang="en-IN" sz="2998" b="1" dirty="0">
                <a:solidFill>
                  <a:srgbClr val="003087"/>
                </a:solidFill>
                <a:latin typeface="Arial Narrow" panose="020B0604020202020204" pitchFamily="34" charset="0"/>
                <a:cs typeface="Arial Narrow" panose="020B0604020202020204" pitchFamily="34" charset="0"/>
              </a:rPr>
              <a:t>Appendix C – </a:t>
            </a:r>
            <a:r>
              <a:rPr lang="en-IN" sz="2400" b="1" dirty="0">
                <a:solidFill>
                  <a:srgbClr val="003087"/>
                </a:solidFill>
                <a:latin typeface="Arial Narrow" panose="020B0604020202020204" pitchFamily="34" charset="0"/>
                <a:cs typeface="Arial Narrow" panose="020B0604020202020204" pitchFamily="34" charset="0"/>
              </a:rPr>
              <a:t>Sample Spreadsheet</a:t>
            </a:r>
          </a:p>
        </p:txBody>
      </p:sp>
      <p:pic>
        <p:nvPicPr>
          <p:cNvPr id="7" name="Picture 6" descr="Logo of Seminole State College of Florida featuring a stylized blue and yellow shield above the college name in blue uppercase letters, with &quot;OF FLORIDA&quot; in smaller yellow uppercase letters below. The design emphasizes the institution's identity and location through bold colors and clear typography.">
            <a:extLst>
              <a:ext uri="{FF2B5EF4-FFF2-40B4-BE49-F238E27FC236}">
                <a16:creationId xmlns:a16="http://schemas.microsoft.com/office/drawing/2014/main" id="{BCFF9F7E-206E-BF65-11CA-9BBF949E3A3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944957" y="4466419"/>
            <a:ext cx="901657" cy="433148"/>
          </a:xfrm>
          <a:prstGeom prst="rect">
            <a:avLst/>
          </a:prstGeom>
        </p:spPr>
      </p:pic>
      <p:sp>
        <p:nvSpPr>
          <p:cNvPr id="8" name="Line 10">
            <a:extLst>
              <a:ext uri="{FF2B5EF4-FFF2-40B4-BE49-F238E27FC236}">
                <a16:creationId xmlns:a16="http://schemas.microsoft.com/office/drawing/2014/main" id="{74D4A17E-1D76-601E-6C63-1A11B4C58274}"/>
              </a:ext>
              <a:ext uri="{C183D7F6-B498-43B3-948B-1728B52AA6E4}">
                <adec:decorative xmlns:adec="http://schemas.microsoft.com/office/drawing/2017/decorative" val="1"/>
              </a:ext>
            </a:extLst>
          </p:cNvPr>
          <p:cNvSpPr>
            <a:spLocks noChangeShapeType="1"/>
          </p:cNvSpPr>
          <p:nvPr/>
        </p:nvSpPr>
        <p:spPr bwMode="auto">
          <a:xfrm flipV="1">
            <a:off x="457200" y="596452"/>
            <a:ext cx="8159157" cy="0"/>
          </a:xfrm>
          <a:prstGeom prst="line">
            <a:avLst/>
          </a:prstGeom>
          <a:noFill/>
          <a:ln w="19050">
            <a:solidFill>
              <a:srgbClr val="F1C4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dirty="0">
              <a:solidFill>
                <a:schemeClr val="bg1"/>
              </a:solidFill>
            </a:endParaRPr>
          </a:p>
        </p:txBody>
      </p:sp>
      <p:pic>
        <p:nvPicPr>
          <p:cNvPr id="10" name="Picture 9" descr="Seminole State College FY 2027-28 Zero-Base Budget sample spreadsheet for the Business Operations Division with same data. Supplements and Employee Benefits sections are surrounded by a black-outlined rounded-edge rectangle on the spreadsheet.">
            <a:extLst>
              <a:ext uri="{FF2B5EF4-FFF2-40B4-BE49-F238E27FC236}">
                <a16:creationId xmlns:a16="http://schemas.microsoft.com/office/drawing/2014/main" id="{40A253EF-2FF0-AEF7-F29D-6736524415A7}"/>
              </a:ext>
            </a:extLst>
          </p:cNvPr>
          <p:cNvPicPr>
            <a:picLocks noChangeAspect="1"/>
          </p:cNvPicPr>
          <p:nvPr/>
        </p:nvPicPr>
        <p:blipFill>
          <a:blip r:embed="rId7"/>
          <a:stretch>
            <a:fillRect/>
          </a:stretch>
        </p:blipFill>
        <p:spPr>
          <a:xfrm>
            <a:off x="655846" y="832419"/>
            <a:ext cx="7960511" cy="3831181"/>
          </a:xfrm>
          <a:prstGeom prst="rect">
            <a:avLst/>
          </a:prstGeom>
        </p:spPr>
      </p:pic>
      <p:sp>
        <p:nvSpPr>
          <p:cNvPr id="2" name="Rectangle: Rounded Corners 1">
            <a:extLst>
              <a:ext uri="{FF2B5EF4-FFF2-40B4-BE49-F238E27FC236}">
                <a16:creationId xmlns:a16="http://schemas.microsoft.com/office/drawing/2014/main" id="{6A911B7F-7F04-BCE7-4F61-8962511AC11C}"/>
              </a:ext>
              <a:ext uri="{C183D7F6-B498-43B3-948B-1728B52AA6E4}">
                <adec:decorative xmlns:adec="http://schemas.microsoft.com/office/drawing/2017/decorative" val="1"/>
              </a:ext>
            </a:extLst>
          </p:cNvPr>
          <p:cNvSpPr/>
          <p:nvPr/>
        </p:nvSpPr>
        <p:spPr>
          <a:xfrm>
            <a:off x="527643" y="2283543"/>
            <a:ext cx="2122541" cy="1024433"/>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F9B312E7-D8E2-F8E8-66CA-E3239E83561E}"/>
              </a:ext>
              <a:ext uri="{C183D7F6-B498-43B3-948B-1728B52AA6E4}">
                <adec:decorative xmlns:adec="http://schemas.microsoft.com/office/drawing/2017/decorative" val="1"/>
              </a:ext>
            </a:extLst>
          </p:cNvPr>
          <p:cNvSpPr/>
          <p:nvPr/>
        </p:nvSpPr>
        <p:spPr>
          <a:xfrm>
            <a:off x="527643" y="3337716"/>
            <a:ext cx="2122541" cy="1128703"/>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4519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E52B6-603A-6F1D-ED8E-990566A00CE1}"/>
            </a:ext>
          </a:extLst>
        </p:cNvPr>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9BDB11E-53A7-1C69-89E1-B6668013BBE8}"/>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42749666"/>
              </p:ext>
            </p:extLst>
          </p:nvPr>
        </p:nvGraphicFramePr>
        <p:xfrm>
          <a:off x="1191" y="2529"/>
          <a:ext cx="1190" cy="1190"/>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Object 5" hidden="1">
                        <a:extLst>
                          <a:ext uri="{FF2B5EF4-FFF2-40B4-BE49-F238E27FC236}">
                            <a16:creationId xmlns:a16="http://schemas.microsoft.com/office/drawing/2014/main" id="{50594FBA-4273-FD78-9FED-040B4F3A2067}"/>
                          </a:ext>
                        </a:extLst>
                      </p:cNvPr>
                      <p:cNvPicPr/>
                      <p:nvPr/>
                    </p:nvPicPr>
                    <p:blipFill>
                      <a:blip r:embed="rId5"/>
                      <a:stretch>
                        <a:fillRect/>
                      </a:stretch>
                    </p:blipFill>
                    <p:spPr>
                      <a:xfrm>
                        <a:off x="1191" y="2529"/>
                        <a:ext cx="1190" cy="1190"/>
                      </a:xfrm>
                      <a:prstGeom prst="rect">
                        <a:avLst/>
                      </a:prstGeom>
                    </p:spPr>
                  </p:pic>
                </p:oleObj>
              </mc:Fallback>
            </mc:AlternateContent>
          </a:graphicData>
        </a:graphic>
      </p:graphicFrame>
      <p:sp>
        <p:nvSpPr>
          <p:cNvPr id="4" name="object 4">
            <a:extLst>
              <a:ext uri="{FF2B5EF4-FFF2-40B4-BE49-F238E27FC236}">
                <a16:creationId xmlns:a16="http://schemas.microsoft.com/office/drawing/2014/main" id="{FAF2F64D-967C-9A72-A17A-9DDD3155AD24}"/>
              </a:ext>
            </a:extLst>
          </p:cNvPr>
          <p:cNvSpPr txBox="1">
            <a:spLocks noGrp="1"/>
          </p:cNvSpPr>
          <p:nvPr>
            <p:ph type="title" idx="4294967295"/>
          </p:nvPr>
        </p:nvSpPr>
        <p:spPr>
          <a:xfrm>
            <a:off x="457200" y="5809"/>
            <a:ext cx="6307028" cy="415242"/>
          </a:xfrm>
          <a:prstGeom prst="rect">
            <a:avLst/>
          </a:prstGeom>
        </p:spPr>
        <p:txBody>
          <a:bodyPr vert="horz" wrap="square" lIns="0" tIns="0" rIns="0" bIns="0" rtlCol="0">
            <a:spAutoFit/>
          </a:bodyPr>
          <a:lstStyle/>
          <a:p>
            <a:r>
              <a:rPr lang="en-IN" sz="2998" b="1" dirty="0">
                <a:solidFill>
                  <a:srgbClr val="003087"/>
                </a:solidFill>
                <a:latin typeface="Arial Narrow" panose="020B0604020202020204" pitchFamily="34" charset="0"/>
                <a:cs typeface="Arial Narrow" panose="020B0604020202020204" pitchFamily="34" charset="0"/>
              </a:rPr>
              <a:t>Appendix C – </a:t>
            </a:r>
            <a:r>
              <a:rPr lang="en-IN" sz="2400" b="1" dirty="0">
                <a:solidFill>
                  <a:srgbClr val="003087"/>
                </a:solidFill>
                <a:latin typeface="Arial Narrow" panose="020B0604020202020204" pitchFamily="34" charset="0"/>
                <a:cs typeface="Arial Narrow" panose="020B0604020202020204" pitchFamily="34" charset="0"/>
              </a:rPr>
              <a:t>Example Spreadsheet</a:t>
            </a:r>
          </a:p>
        </p:txBody>
      </p:sp>
      <p:sp>
        <p:nvSpPr>
          <p:cNvPr id="8" name="Line 10">
            <a:extLst>
              <a:ext uri="{FF2B5EF4-FFF2-40B4-BE49-F238E27FC236}">
                <a16:creationId xmlns:a16="http://schemas.microsoft.com/office/drawing/2014/main" id="{CEE0E9B7-D496-7AC4-1230-DC19AC39AB83}"/>
              </a:ext>
              <a:ext uri="{C183D7F6-B498-43B3-948B-1728B52AA6E4}">
                <adec:decorative xmlns:adec="http://schemas.microsoft.com/office/drawing/2017/decorative" val="1"/>
              </a:ext>
            </a:extLst>
          </p:cNvPr>
          <p:cNvSpPr>
            <a:spLocks noChangeShapeType="1"/>
          </p:cNvSpPr>
          <p:nvPr/>
        </p:nvSpPr>
        <p:spPr bwMode="auto">
          <a:xfrm flipV="1">
            <a:off x="457200" y="479900"/>
            <a:ext cx="8144933" cy="52232"/>
          </a:xfrm>
          <a:prstGeom prst="line">
            <a:avLst/>
          </a:prstGeom>
          <a:noFill/>
          <a:ln w="19050">
            <a:solidFill>
              <a:srgbClr val="F1C4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dirty="0">
              <a:solidFill>
                <a:schemeClr val="bg1"/>
              </a:solidFill>
            </a:endParaRPr>
          </a:p>
        </p:txBody>
      </p:sp>
      <p:pic>
        <p:nvPicPr>
          <p:cNvPr id="3" name="Picture 2" descr="Seminole State College FY 2027-28 Zero Base Budget Spreadsheet for Business Operations Division with same data. Operating and Fixed Assets Categories, Base Package column, and Current Service Package column are surrounded by a rounded-edge black outlined rectangle.">
            <a:extLst>
              <a:ext uri="{FF2B5EF4-FFF2-40B4-BE49-F238E27FC236}">
                <a16:creationId xmlns:a16="http://schemas.microsoft.com/office/drawing/2014/main" id="{A3D895F9-554F-B350-BC13-09CB37B9FF1C}"/>
              </a:ext>
            </a:extLst>
          </p:cNvPr>
          <p:cNvPicPr>
            <a:picLocks noChangeAspect="1"/>
          </p:cNvPicPr>
          <p:nvPr/>
        </p:nvPicPr>
        <p:blipFill>
          <a:blip r:embed="rId6"/>
          <a:stretch>
            <a:fillRect/>
          </a:stretch>
        </p:blipFill>
        <p:spPr>
          <a:xfrm>
            <a:off x="457200" y="513380"/>
            <a:ext cx="8302121" cy="4630119"/>
          </a:xfrm>
          <a:prstGeom prst="rect">
            <a:avLst/>
          </a:prstGeom>
        </p:spPr>
      </p:pic>
      <p:sp>
        <p:nvSpPr>
          <p:cNvPr id="2" name="Rectangle: Rounded Corners 1">
            <a:extLst>
              <a:ext uri="{FF2B5EF4-FFF2-40B4-BE49-F238E27FC236}">
                <a16:creationId xmlns:a16="http://schemas.microsoft.com/office/drawing/2014/main" id="{1AFFBE0B-AFD3-95EA-9D05-E4AE820A5D64}"/>
              </a:ext>
              <a:ext uri="{C183D7F6-B498-43B3-948B-1728B52AA6E4}">
                <adec:decorative xmlns:adec="http://schemas.microsoft.com/office/drawing/2017/decorative" val="1"/>
              </a:ext>
            </a:extLst>
          </p:cNvPr>
          <p:cNvSpPr/>
          <p:nvPr/>
        </p:nvSpPr>
        <p:spPr>
          <a:xfrm>
            <a:off x="384679" y="1550679"/>
            <a:ext cx="2122541" cy="3491968"/>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F7F5B650-4763-BD61-ADA5-CD302E2443E3}"/>
              </a:ext>
              <a:ext uri="{C183D7F6-B498-43B3-948B-1728B52AA6E4}">
                <adec:decorative xmlns:adec="http://schemas.microsoft.com/office/drawing/2017/decorative" val="1"/>
              </a:ext>
            </a:extLst>
          </p:cNvPr>
          <p:cNvSpPr/>
          <p:nvPr/>
        </p:nvSpPr>
        <p:spPr>
          <a:xfrm>
            <a:off x="6911788" y="1071065"/>
            <a:ext cx="786264" cy="3791603"/>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4CE51C5-3C25-EAF2-D51E-6CC3D3A88679}"/>
              </a:ext>
              <a:ext uri="{C183D7F6-B498-43B3-948B-1728B52AA6E4}">
                <adec:decorative xmlns:adec="http://schemas.microsoft.com/office/drawing/2017/decorative" val="1"/>
              </a:ext>
            </a:extLst>
          </p:cNvPr>
          <p:cNvSpPr/>
          <p:nvPr/>
        </p:nvSpPr>
        <p:spPr>
          <a:xfrm>
            <a:off x="7832913" y="1071067"/>
            <a:ext cx="998930" cy="3763152"/>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448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FBA90-79FF-627A-FD47-89E7B43DED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C2C0DD-082E-1941-0CED-6CE59614044B}"/>
              </a:ext>
            </a:extLst>
          </p:cNvPr>
          <p:cNvSpPr>
            <a:spLocks noGrp="1"/>
          </p:cNvSpPr>
          <p:nvPr>
            <p:ph type="title"/>
          </p:nvPr>
        </p:nvSpPr>
        <p:spPr>
          <a:xfrm>
            <a:off x="623888" y="103240"/>
            <a:ext cx="7886700" cy="538316"/>
          </a:xfrm>
        </p:spPr>
        <p:style>
          <a:lnRef idx="1">
            <a:schemeClr val="accent1"/>
          </a:lnRef>
          <a:fillRef idx="3">
            <a:schemeClr val="accent1"/>
          </a:fillRef>
          <a:effectRef idx="2">
            <a:schemeClr val="accent1"/>
          </a:effectRef>
          <a:fontRef idx="minor">
            <a:schemeClr val="lt1"/>
          </a:fontRef>
        </p:style>
        <p:txBody>
          <a:bodyPr>
            <a:normAutofit fontScale="90000"/>
          </a:bodyPr>
          <a:lstStyle/>
          <a:p>
            <a:pPr algn="ctr"/>
            <a:r>
              <a:rPr lang="en-US" sz="3300" b="1" dirty="0"/>
              <a:t>PeopleSoft Reports</a:t>
            </a:r>
          </a:p>
        </p:txBody>
      </p:sp>
      <p:sp>
        <p:nvSpPr>
          <p:cNvPr id="3" name="Text Placeholder 2">
            <a:extLst>
              <a:ext uri="{FF2B5EF4-FFF2-40B4-BE49-F238E27FC236}">
                <a16:creationId xmlns:a16="http://schemas.microsoft.com/office/drawing/2014/main" id="{77663611-56C8-7DC4-CAE1-F3543997F99E}"/>
              </a:ext>
              <a:ext uri="{C183D7F6-B498-43B3-948B-1728B52AA6E4}">
                <adec:decorative xmlns:adec="http://schemas.microsoft.com/office/drawing/2017/decorative" val="1"/>
              </a:ext>
            </a:extLst>
          </p:cNvPr>
          <p:cNvSpPr>
            <a:spLocks noGrp="1"/>
          </p:cNvSpPr>
          <p:nvPr>
            <p:ph type="body" idx="1"/>
          </p:nvPr>
        </p:nvSpPr>
        <p:spPr>
          <a:xfrm>
            <a:off x="623888" y="803788"/>
            <a:ext cx="7886700" cy="3763451"/>
          </a:xfrm>
        </p:spPr>
        <p:txBody>
          <a:bodyPr/>
          <a:lstStyle/>
          <a:p>
            <a:endParaRPr lang="en-US" dirty="0"/>
          </a:p>
          <a:p>
            <a:endParaRPr lang="en-US" dirty="0"/>
          </a:p>
        </p:txBody>
      </p:sp>
      <p:pic>
        <p:nvPicPr>
          <p:cNvPr id="6" name="Picture 5" descr="Screenshot of a web dashboard titled &quot;My Seminole State&quot; displaying seven labeled icons representing different work center functions: Favorites, Finance Approval, Requisitions, Finance Budget Reports, Travel Expense Claim &amp; Approval, Payroll Reports, and Browse Job Openings. Each icon features distinct colors and symbols, such as a heart for Favorites and a calendar for Requisitions, indicating quick access to various administrative and financial tasks.">
            <a:extLst>
              <a:ext uri="{FF2B5EF4-FFF2-40B4-BE49-F238E27FC236}">
                <a16:creationId xmlns:a16="http://schemas.microsoft.com/office/drawing/2014/main" id="{CDF66481-1E8D-7BA5-5594-8452C24599DB}"/>
              </a:ext>
            </a:extLst>
          </p:cNvPr>
          <p:cNvPicPr>
            <a:picLocks noChangeAspect="1"/>
          </p:cNvPicPr>
          <p:nvPr/>
        </p:nvPicPr>
        <p:blipFill>
          <a:blip r:embed="rId3"/>
          <a:stretch>
            <a:fillRect/>
          </a:stretch>
        </p:blipFill>
        <p:spPr>
          <a:xfrm>
            <a:off x="623888" y="893112"/>
            <a:ext cx="7451191" cy="1114522"/>
          </a:xfrm>
          <a:prstGeom prst="rect">
            <a:avLst/>
          </a:prstGeom>
        </p:spPr>
      </p:pic>
      <p:pic>
        <p:nvPicPr>
          <p:cNvPr id="8" name="Picture 7" descr="Screenshot of a finance report software interface showing a Budget Details section with a search form for finding existing values by Business Unit and Ledger Group. The interface includes a sidebar menu with options like Budget Status, Budget Transaction Detail, and Budget Overview, and features buttons for recent searches and saved searches.">
            <a:extLst>
              <a:ext uri="{FF2B5EF4-FFF2-40B4-BE49-F238E27FC236}">
                <a16:creationId xmlns:a16="http://schemas.microsoft.com/office/drawing/2014/main" id="{F489E2E8-3EBE-FDFA-B6BB-C5DC93B41BEE}"/>
              </a:ext>
            </a:extLst>
          </p:cNvPr>
          <p:cNvPicPr>
            <a:picLocks noChangeAspect="1"/>
          </p:cNvPicPr>
          <p:nvPr/>
        </p:nvPicPr>
        <p:blipFill>
          <a:blip r:embed="rId4"/>
          <a:stretch>
            <a:fillRect/>
          </a:stretch>
        </p:blipFill>
        <p:spPr>
          <a:xfrm>
            <a:off x="871118" y="2389799"/>
            <a:ext cx="7401764" cy="2339672"/>
          </a:xfrm>
          <a:prstGeom prst="rect">
            <a:avLst/>
          </a:prstGeom>
        </p:spPr>
      </p:pic>
      <p:sp>
        <p:nvSpPr>
          <p:cNvPr id="10" name="Arrow: Down 9">
            <a:extLst>
              <a:ext uri="{FF2B5EF4-FFF2-40B4-BE49-F238E27FC236}">
                <a16:creationId xmlns:a16="http://schemas.microsoft.com/office/drawing/2014/main" id="{2BBBB2F5-0670-7F09-B608-9169F2A3EA3C}"/>
              </a:ext>
              <a:ext uri="{C183D7F6-B498-43B3-948B-1728B52AA6E4}">
                <adec:decorative xmlns:adec="http://schemas.microsoft.com/office/drawing/2017/decorative" val="1"/>
              </a:ext>
            </a:extLst>
          </p:cNvPr>
          <p:cNvSpPr/>
          <p:nvPr/>
        </p:nvSpPr>
        <p:spPr>
          <a:xfrm rot="14530406">
            <a:off x="3849330" y="1604594"/>
            <a:ext cx="250722" cy="376084"/>
          </a:xfrm>
          <a:prstGeom prst="downArrow">
            <a:avLst/>
          </a:prstGeom>
          <a:solidFill>
            <a:schemeClr val="accent2">
              <a:lumMod val="75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Oval 3">
            <a:extLst>
              <a:ext uri="{FF2B5EF4-FFF2-40B4-BE49-F238E27FC236}">
                <a16:creationId xmlns:a16="http://schemas.microsoft.com/office/drawing/2014/main" id="{ECA05B8E-2C22-3D27-5E7D-249B31BED7E5}"/>
              </a:ext>
              <a:ext uri="{C183D7F6-B498-43B3-948B-1728B52AA6E4}">
                <adec:decorative xmlns:adec="http://schemas.microsoft.com/office/drawing/2017/decorative" val="1"/>
              </a:ext>
            </a:extLst>
          </p:cNvPr>
          <p:cNvSpPr/>
          <p:nvPr/>
        </p:nvSpPr>
        <p:spPr>
          <a:xfrm>
            <a:off x="738188" y="3419475"/>
            <a:ext cx="1381125" cy="1333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271671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61CCF-8C48-5AD9-47E6-7322760593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22D450-1566-A140-3598-A6DD551DC736}"/>
              </a:ext>
            </a:extLst>
          </p:cNvPr>
          <p:cNvSpPr>
            <a:spLocks noGrp="1"/>
          </p:cNvSpPr>
          <p:nvPr>
            <p:ph type="title"/>
          </p:nvPr>
        </p:nvSpPr>
        <p:spPr>
          <a:xfrm>
            <a:off x="552302" y="158491"/>
            <a:ext cx="2476647" cy="1427423"/>
          </a:xfrm>
        </p:spPr>
        <p:style>
          <a:lnRef idx="1">
            <a:schemeClr val="accent1"/>
          </a:lnRef>
          <a:fillRef idx="3">
            <a:schemeClr val="accent1"/>
          </a:fillRef>
          <a:effectRef idx="2">
            <a:schemeClr val="accent1"/>
          </a:effectRef>
          <a:fontRef idx="minor">
            <a:schemeClr val="lt1"/>
          </a:fontRef>
        </p:style>
        <p:txBody>
          <a:bodyPr anchor="ctr">
            <a:normAutofit fontScale="90000"/>
          </a:bodyPr>
          <a:lstStyle/>
          <a:p>
            <a:r>
              <a:rPr lang="en-US" sz="3000" b="1" dirty="0"/>
              <a:t>Department Expenditure Transaction Detail</a:t>
            </a:r>
          </a:p>
        </p:txBody>
      </p:sp>
      <p:sp>
        <p:nvSpPr>
          <p:cNvPr id="3" name="Text Placeholder 2">
            <a:extLst>
              <a:ext uri="{FF2B5EF4-FFF2-40B4-BE49-F238E27FC236}">
                <a16:creationId xmlns:a16="http://schemas.microsoft.com/office/drawing/2014/main" id="{94410B61-BD6E-1A5D-4C73-37A05A29BE12}"/>
              </a:ext>
            </a:extLst>
          </p:cNvPr>
          <p:cNvSpPr>
            <a:spLocks noGrp="1"/>
          </p:cNvSpPr>
          <p:nvPr>
            <p:ph idx="1"/>
          </p:nvPr>
        </p:nvSpPr>
        <p:spPr>
          <a:xfrm>
            <a:off x="3238500" y="158490"/>
            <a:ext cx="5469023" cy="1427422"/>
          </a:xfrm>
        </p:spPr>
        <p:txBody>
          <a:bodyPr anchor="ctr">
            <a:normAutofit/>
          </a:bodyPr>
          <a:lstStyle/>
          <a:p>
            <a:pPr marL="0" indent="0">
              <a:buNone/>
            </a:pPr>
            <a:r>
              <a:rPr lang="en-US" sz="1500" dirty="0"/>
              <a:t>The Department Expenditure Transaction Details includes the details by dates of all the expenses in the accounts for the time period in question.</a:t>
            </a:r>
          </a:p>
        </p:txBody>
      </p:sp>
      <p:pic>
        <p:nvPicPr>
          <p:cNvPr id="6" name="Picture 5" descr="Screenshot of a software interface for generating a report from Seminole State College with options to specify date range from 07/01/2025 to 06/30/2026. The interface includes fields for Account, Fund Code, Department, Class Field, Program Code, and Operating Unit, with values entered for Account (-50000), Fund Code (1), and Department (7010), along with buttons for running the report, refreshing data, saving, and notifications.">
            <a:extLst>
              <a:ext uri="{FF2B5EF4-FFF2-40B4-BE49-F238E27FC236}">
                <a16:creationId xmlns:a16="http://schemas.microsoft.com/office/drawing/2014/main" id="{A4416CDA-32DF-25F9-DEBC-B465D27C1D15}"/>
              </a:ext>
            </a:extLst>
          </p:cNvPr>
          <p:cNvPicPr>
            <a:picLocks noChangeAspect="1"/>
          </p:cNvPicPr>
          <p:nvPr/>
        </p:nvPicPr>
        <p:blipFill>
          <a:blip r:embed="rId3"/>
          <a:stretch>
            <a:fillRect/>
          </a:stretch>
        </p:blipFill>
        <p:spPr>
          <a:xfrm>
            <a:off x="552303" y="1704976"/>
            <a:ext cx="3048148" cy="3237464"/>
          </a:xfrm>
          <a:prstGeom prst="rect">
            <a:avLst/>
          </a:prstGeom>
        </p:spPr>
      </p:pic>
      <p:sp>
        <p:nvSpPr>
          <p:cNvPr id="4" name="Oval 3">
            <a:extLst>
              <a:ext uri="{FF2B5EF4-FFF2-40B4-BE49-F238E27FC236}">
                <a16:creationId xmlns:a16="http://schemas.microsoft.com/office/drawing/2014/main" id="{C61DE8F8-FB18-2E7D-02F9-9CA019054D53}"/>
              </a:ext>
              <a:ext uri="{C183D7F6-B498-43B3-948B-1728B52AA6E4}">
                <adec:decorative xmlns:adec="http://schemas.microsoft.com/office/drawing/2017/decorative" val="1"/>
              </a:ext>
            </a:extLst>
          </p:cNvPr>
          <p:cNvSpPr/>
          <p:nvPr/>
        </p:nvSpPr>
        <p:spPr>
          <a:xfrm>
            <a:off x="842963" y="2728913"/>
            <a:ext cx="1552575" cy="27622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Rounded Corners 6">
            <a:extLst>
              <a:ext uri="{FF2B5EF4-FFF2-40B4-BE49-F238E27FC236}">
                <a16:creationId xmlns:a16="http://schemas.microsoft.com/office/drawing/2014/main" id="{32AAB553-AA52-8829-92E6-CA210D315071}"/>
              </a:ext>
              <a:ext uri="{C183D7F6-B498-43B3-948B-1728B52AA6E4}">
                <adec:decorative xmlns:adec="http://schemas.microsoft.com/office/drawing/2017/decorative" val="1"/>
              </a:ext>
            </a:extLst>
          </p:cNvPr>
          <p:cNvSpPr/>
          <p:nvPr/>
        </p:nvSpPr>
        <p:spPr>
          <a:xfrm>
            <a:off x="1290637" y="3419475"/>
            <a:ext cx="1909763" cy="130968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4" descr="Screenshot of a financial transaction report from Seminole State College detailing a single expenditure of $11,174.00 for institutional membership dated 2023-06-30. The report includes columns for account, document number, document description, and amount, with a total amount matching the single transaction.">
            <a:extLst>
              <a:ext uri="{FF2B5EF4-FFF2-40B4-BE49-F238E27FC236}">
                <a16:creationId xmlns:a16="http://schemas.microsoft.com/office/drawing/2014/main" id="{5B20E0CC-6644-0CE7-E06A-19C3BC24E16A}"/>
              </a:ext>
            </a:extLst>
          </p:cNvPr>
          <p:cNvPicPr>
            <a:picLocks noChangeAspect="1"/>
          </p:cNvPicPr>
          <p:nvPr/>
        </p:nvPicPr>
        <p:blipFill>
          <a:blip r:embed="rId4"/>
          <a:stretch>
            <a:fillRect/>
          </a:stretch>
        </p:blipFill>
        <p:spPr>
          <a:xfrm>
            <a:off x="3671888" y="2361246"/>
            <a:ext cx="4919810" cy="2367917"/>
          </a:xfrm>
          <a:prstGeom prst="rect">
            <a:avLst/>
          </a:prstGeom>
        </p:spPr>
      </p:pic>
    </p:spTree>
    <p:extLst>
      <p:ext uri="{BB962C8B-B14F-4D97-AF65-F5344CB8AC3E}">
        <p14:creationId xmlns:p14="http://schemas.microsoft.com/office/powerpoint/2010/main" val="3909304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6A992-0075-8473-7054-5317F82DB77F}"/>
            </a:ext>
          </a:extLst>
        </p:cNvPr>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2502406-32C7-9E32-AA2B-46E0B065889D}"/>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674695973"/>
              </p:ext>
            </p:extLst>
          </p:nvPr>
        </p:nvGraphicFramePr>
        <p:xfrm>
          <a:off x="1191" y="2529"/>
          <a:ext cx="1190" cy="1190"/>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Object 5" hidden="1">
                        <a:extLst>
                          <a:ext uri="{FF2B5EF4-FFF2-40B4-BE49-F238E27FC236}">
                            <a16:creationId xmlns:a16="http://schemas.microsoft.com/office/drawing/2014/main" id="{BF0AF8D0-45ED-FA05-EE68-849FCA08048B}"/>
                          </a:ext>
                        </a:extLst>
                      </p:cNvPr>
                      <p:cNvPicPr/>
                      <p:nvPr/>
                    </p:nvPicPr>
                    <p:blipFill>
                      <a:blip r:embed="rId5"/>
                      <a:stretch>
                        <a:fillRect/>
                      </a:stretch>
                    </p:blipFill>
                    <p:spPr>
                      <a:xfrm>
                        <a:off x="1191" y="2529"/>
                        <a:ext cx="1190" cy="1190"/>
                      </a:xfrm>
                      <a:prstGeom prst="rect">
                        <a:avLst/>
                      </a:prstGeom>
                    </p:spPr>
                  </p:pic>
                </p:oleObj>
              </mc:Fallback>
            </mc:AlternateContent>
          </a:graphicData>
        </a:graphic>
      </p:graphicFrame>
      <p:sp>
        <p:nvSpPr>
          <p:cNvPr id="4" name="object 4">
            <a:extLst>
              <a:ext uri="{FF2B5EF4-FFF2-40B4-BE49-F238E27FC236}">
                <a16:creationId xmlns:a16="http://schemas.microsoft.com/office/drawing/2014/main" id="{14D702EB-6D55-A5A0-384D-F805055E595C}"/>
              </a:ext>
            </a:extLst>
          </p:cNvPr>
          <p:cNvSpPr txBox="1">
            <a:spLocks noGrp="1"/>
          </p:cNvSpPr>
          <p:nvPr>
            <p:ph type="title" idx="4294967295"/>
          </p:nvPr>
        </p:nvSpPr>
        <p:spPr>
          <a:xfrm>
            <a:off x="457200" y="5809"/>
            <a:ext cx="6307028" cy="415242"/>
          </a:xfrm>
          <a:prstGeom prst="rect">
            <a:avLst/>
          </a:prstGeom>
        </p:spPr>
        <p:txBody>
          <a:bodyPr vert="horz" wrap="square" lIns="0" tIns="0" rIns="0" bIns="0" rtlCol="0">
            <a:spAutoFit/>
          </a:bodyPr>
          <a:lstStyle/>
          <a:p>
            <a:r>
              <a:rPr lang="en-IN" sz="2998" b="1" dirty="0">
                <a:solidFill>
                  <a:srgbClr val="003087"/>
                </a:solidFill>
                <a:latin typeface="Arial Narrow" panose="020B0604020202020204" pitchFamily="34" charset="0"/>
                <a:cs typeface="Arial Narrow" panose="020B0604020202020204" pitchFamily="34" charset="0"/>
              </a:rPr>
              <a:t>Appendix C - </a:t>
            </a:r>
            <a:r>
              <a:rPr lang="en-IN" sz="2400" b="1" dirty="0">
                <a:solidFill>
                  <a:srgbClr val="003087"/>
                </a:solidFill>
                <a:latin typeface="Arial Narrow" panose="020B0604020202020204" pitchFamily="34" charset="0"/>
                <a:cs typeface="Arial Narrow" panose="020B0604020202020204" pitchFamily="34" charset="0"/>
              </a:rPr>
              <a:t>Example Spreadsheet</a:t>
            </a:r>
          </a:p>
        </p:txBody>
      </p:sp>
      <p:sp>
        <p:nvSpPr>
          <p:cNvPr id="8" name="Line 10">
            <a:extLst>
              <a:ext uri="{FF2B5EF4-FFF2-40B4-BE49-F238E27FC236}">
                <a16:creationId xmlns:a16="http://schemas.microsoft.com/office/drawing/2014/main" id="{26204E4A-2D0F-764B-F438-0F481C4CAEF0}"/>
              </a:ext>
              <a:ext uri="{C183D7F6-B498-43B3-948B-1728B52AA6E4}">
                <adec:decorative xmlns:adec="http://schemas.microsoft.com/office/drawing/2017/decorative" val="1"/>
              </a:ext>
            </a:extLst>
          </p:cNvPr>
          <p:cNvSpPr>
            <a:spLocks noChangeShapeType="1"/>
          </p:cNvSpPr>
          <p:nvPr/>
        </p:nvSpPr>
        <p:spPr bwMode="auto">
          <a:xfrm>
            <a:off x="457200" y="496524"/>
            <a:ext cx="8138160" cy="1"/>
          </a:xfrm>
          <a:prstGeom prst="line">
            <a:avLst/>
          </a:prstGeom>
          <a:noFill/>
          <a:ln w="19050">
            <a:solidFill>
              <a:srgbClr val="F1C4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dirty="0">
              <a:solidFill>
                <a:schemeClr val="bg1"/>
              </a:solidFill>
            </a:endParaRPr>
          </a:p>
        </p:txBody>
      </p:sp>
      <p:pic>
        <p:nvPicPr>
          <p:cNvPr id="3" name="Picture 2" descr="Sample FY 2027-28 Zero-Base Budget spreadsheet completed with Business Operations Division information includin Division of Admin Services as department name and 7000 as Department Number. Completed with sample data from department with rounded rectangles surrounding the Labor Category and Benefit Load sections ">
            <a:extLst>
              <a:ext uri="{FF2B5EF4-FFF2-40B4-BE49-F238E27FC236}">
                <a16:creationId xmlns:a16="http://schemas.microsoft.com/office/drawing/2014/main" id="{7E1F3087-0421-35CA-E893-DDC5BBFDE030}"/>
              </a:ext>
            </a:extLst>
          </p:cNvPr>
          <p:cNvPicPr>
            <a:picLocks noChangeAspect="1"/>
          </p:cNvPicPr>
          <p:nvPr/>
        </p:nvPicPr>
        <p:blipFill>
          <a:blip r:embed="rId6"/>
          <a:stretch>
            <a:fillRect/>
          </a:stretch>
        </p:blipFill>
        <p:spPr>
          <a:xfrm>
            <a:off x="353148" y="532132"/>
            <a:ext cx="8333652" cy="4611368"/>
          </a:xfrm>
          <a:prstGeom prst="rect">
            <a:avLst/>
          </a:prstGeom>
        </p:spPr>
      </p:pic>
      <p:sp>
        <p:nvSpPr>
          <p:cNvPr id="2" name="Rectangle: Rounded Corners 1">
            <a:extLst>
              <a:ext uri="{FF2B5EF4-FFF2-40B4-BE49-F238E27FC236}">
                <a16:creationId xmlns:a16="http://schemas.microsoft.com/office/drawing/2014/main" id="{3803E184-3AFF-D97E-A6E5-92DC69F00783}"/>
              </a:ext>
              <a:ext uri="{C183D7F6-B498-43B3-948B-1728B52AA6E4}">
                <adec:decorative xmlns:adec="http://schemas.microsoft.com/office/drawing/2017/decorative" val="1"/>
              </a:ext>
            </a:extLst>
          </p:cNvPr>
          <p:cNvSpPr/>
          <p:nvPr/>
        </p:nvSpPr>
        <p:spPr>
          <a:xfrm>
            <a:off x="353148" y="1422931"/>
            <a:ext cx="5012228" cy="809281"/>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7D18F1CF-FD26-E713-D5CD-D4D0BC44E922}"/>
              </a:ext>
              <a:ext uri="{C183D7F6-B498-43B3-948B-1728B52AA6E4}">
                <adec:decorative xmlns:adec="http://schemas.microsoft.com/office/drawing/2017/decorative" val="1"/>
              </a:ext>
            </a:extLst>
          </p:cNvPr>
          <p:cNvSpPr/>
          <p:nvPr/>
        </p:nvSpPr>
        <p:spPr>
          <a:xfrm>
            <a:off x="5365376" y="1422931"/>
            <a:ext cx="779930" cy="809281"/>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08870C15-2CC1-51F9-DF0A-02F43712CD10}"/>
              </a:ext>
              <a:ext uri="{C183D7F6-B498-43B3-948B-1728B52AA6E4}">
                <adec:decorative xmlns:adec="http://schemas.microsoft.com/office/drawing/2017/decorative" val="1"/>
              </a:ext>
            </a:extLst>
          </p:cNvPr>
          <p:cNvSpPr/>
          <p:nvPr/>
        </p:nvSpPr>
        <p:spPr>
          <a:xfrm>
            <a:off x="285951" y="2450371"/>
            <a:ext cx="2122541" cy="2027500"/>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8791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60C78-812D-79C3-2691-632FA7E8C485}"/>
            </a:ext>
          </a:extLst>
        </p:cNvPr>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172185B-9E0F-A47F-6926-62ACA155F223}"/>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074116111"/>
              </p:ext>
            </p:extLst>
          </p:nvPr>
        </p:nvGraphicFramePr>
        <p:xfrm>
          <a:off x="1191" y="2529"/>
          <a:ext cx="1190" cy="1190"/>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Object 5" hidden="1">
                        <a:extLst>
                          <a:ext uri="{FF2B5EF4-FFF2-40B4-BE49-F238E27FC236}">
                            <a16:creationId xmlns:a16="http://schemas.microsoft.com/office/drawing/2014/main" id="{6C36C5FC-7D3C-5D0F-35D9-8D5F161BE89D}"/>
                          </a:ext>
                        </a:extLst>
                      </p:cNvPr>
                      <p:cNvPicPr/>
                      <p:nvPr/>
                    </p:nvPicPr>
                    <p:blipFill>
                      <a:blip r:embed="rId5"/>
                      <a:stretch>
                        <a:fillRect/>
                      </a:stretch>
                    </p:blipFill>
                    <p:spPr>
                      <a:xfrm>
                        <a:off x="1191" y="2529"/>
                        <a:ext cx="1190" cy="1190"/>
                      </a:xfrm>
                      <a:prstGeom prst="rect">
                        <a:avLst/>
                      </a:prstGeom>
                    </p:spPr>
                  </p:pic>
                </p:oleObj>
              </mc:Fallback>
            </mc:AlternateContent>
          </a:graphicData>
        </a:graphic>
      </p:graphicFrame>
      <p:sp>
        <p:nvSpPr>
          <p:cNvPr id="4" name="object 4" descr="Thumb Drive Distribution and Contents in blue font">
            <a:extLst>
              <a:ext uri="{FF2B5EF4-FFF2-40B4-BE49-F238E27FC236}">
                <a16:creationId xmlns:a16="http://schemas.microsoft.com/office/drawing/2014/main" id="{BA8ABAF7-3117-D570-DB38-6419247C3369}"/>
              </a:ext>
            </a:extLst>
          </p:cNvPr>
          <p:cNvSpPr txBox="1">
            <a:spLocks noGrp="1"/>
          </p:cNvSpPr>
          <p:nvPr>
            <p:ph type="title" idx="4294967295"/>
          </p:nvPr>
        </p:nvSpPr>
        <p:spPr>
          <a:xfrm>
            <a:off x="575523" y="92243"/>
            <a:ext cx="6307028" cy="415242"/>
          </a:xfrm>
          <a:prstGeom prst="rect">
            <a:avLst/>
          </a:prstGeom>
        </p:spPr>
        <p:txBody>
          <a:bodyPr vert="horz" wrap="square" lIns="0" tIns="0" rIns="0" bIns="0" rtlCol="0">
            <a:spAutoFit/>
          </a:bodyPr>
          <a:lstStyle/>
          <a:p>
            <a:r>
              <a:rPr lang="en-IN" sz="2998" b="1" dirty="0">
                <a:solidFill>
                  <a:srgbClr val="003087"/>
                </a:solidFill>
                <a:latin typeface="Arial Narrow" panose="020B0604020202020204" pitchFamily="34" charset="0"/>
                <a:cs typeface="Arial Narrow" panose="020B0604020202020204" pitchFamily="34" charset="0"/>
              </a:rPr>
              <a:t>Thumb Drive Distribution and Contents</a:t>
            </a:r>
          </a:p>
        </p:txBody>
      </p:sp>
      <p:sp>
        <p:nvSpPr>
          <p:cNvPr id="8" name="Line 10">
            <a:extLst>
              <a:ext uri="{FF2B5EF4-FFF2-40B4-BE49-F238E27FC236}">
                <a16:creationId xmlns:a16="http://schemas.microsoft.com/office/drawing/2014/main" id="{F282FC58-5A82-09C7-F225-24DC4BC5FB03}"/>
              </a:ext>
              <a:ext uri="{C183D7F6-B498-43B3-948B-1728B52AA6E4}">
                <adec:decorative xmlns:adec="http://schemas.microsoft.com/office/drawing/2017/decorative" val="1"/>
              </a:ext>
            </a:extLst>
          </p:cNvPr>
          <p:cNvSpPr>
            <a:spLocks noChangeShapeType="1"/>
          </p:cNvSpPr>
          <p:nvPr/>
        </p:nvSpPr>
        <p:spPr bwMode="auto">
          <a:xfrm flipV="1">
            <a:off x="335558" y="592881"/>
            <a:ext cx="8146290" cy="0"/>
          </a:xfrm>
          <a:prstGeom prst="line">
            <a:avLst/>
          </a:prstGeom>
          <a:noFill/>
          <a:ln w="19050">
            <a:solidFill>
              <a:srgbClr val="F1C4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dirty="0">
              <a:solidFill>
                <a:schemeClr val="bg1"/>
              </a:solidFill>
            </a:endParaRPr>
          </a:p>
        </p:txBody>
      </p:sp>
      <p:pic>
        <p:nvPicPr>
          <p:cNvPr id="10" name="Picture 9" descr="Screenshot of a file explorer window showing contents of USB Drive (D:), primarily containing Microsoft Excel and Word documents related to budget training and departmental expenses. Files are listed with names, modification dates from August 2026, file types, and sizes, with notable large file &quot;Zero Base Budget Training 2026&quot; at 19,631 KB.">
            <a:extLst>
              <a:ext uri="{FF2B5EF4-FFF2-40B4-BE49-F238E27FC236}">
                <a16:creationId xmlns:a16="http://schemas.microsoft.com/office/drawing/2014/main" id="{699EEBBD-F927-2719-8506-F07AD407AD5E}"/>
              </a:ext>
            </a:extLst>
          </p:cNvPr>
          <p:cNvPicPr>
            <a:picLocks noChangeAspect="1"/>
          </p:cNvPicPr>
          <p:nvPr/>
        </p:nvPicPr>
        <p:blipFill>
          <a:blip r:embed="rId6"/>
          <a:stretch>
            <a:fillRect/>
          </a:stretch>
        </p:blipFill>
        <p:spPr>
          <a:xfrm>
            <a:off x="457200" y="903377"/>
            <a:ext cx="7901651" cy="3336746"/>
          </a:xfrm>
          <a:prstGeom prst="rect">
            <a:avLst/>
          </a:prstGeom>
        </p:spPr>
      </p:pic>
      <p:cxnSp>
        <p:nvCxnSpPr>
          <p:cNvPr id="3" name="Straight Arrow Connector 2">
            <a:extLst>
              <a:ext uri="{FF2B5EF4-FFF2-40B4-BE49-F238E27FC236}">
                <a16:creationId xmlns:a16="http://schemas.microsoft.com/office/drawing/2014/main" id="{4D53B4E1-B0C6-C217-D3B2-B557F5641171}"/>
              </a:ext>
              <a:ext uri="{C183D7F6-B498-43B3-948B-1728B52AA6E4}">
                <adec:decorative xmlns:adec="http://schemas.microsoft.com/office/drawing/2017/decorative" val="1"/>
              </a:ext>
            </a:extLst>
          </p:cNvPr>
          <p:cNvCxnSpPr/>
          <p:nvPr/>
        </p:nvCxnSpPr>
        <p:spPr>
          <a:xfrm>
            <a:off x="758371" y="1930400"/>
            <a:ext cx="783772" cy="0"/>
          </a:xfrm>
          <a:prstGeom prst="straightConnector1">
            <a:avLst/>
          </a:prstGeom>
          <a:ln w="34925">
            <a:tailEnd type="triangle"/>
          </a:ln>
        </p:spPr>
        <p:style>
          <a:lnRef idx="3">
            <a:schemeClr val="dk1"/>
          </a:lnRef>
          <a:fillRef idx="0">
            <a:schemeClr val="dk1"/>
          </a:fillRef>
          <a:effectRef idx="2">
            <a:schemeClr val="dk1"/>
          </a:effectRef>
          <a:fontRef idx="minor">
            <a:schemeClr val="tx1"/>
          </a:fontRef>
        </p:style>
      </p:cxnSp>
      <p:cxnSp>
        <p:nvCxnSpPr>
          <p:cNvPr id="5" name="Straight Arrow Connector 4">
            <a:extLst>
              <a:ext uri="{FF2B5EF4-FFF2-40B4-BE49-F238E27FC236}">
                <a16:creationId xmlns:a16="http://schemas.microsoft.com/office/drawing/2014/main" id="{F41A1963-ACDB-FFCC-768A-859F2AC24AB2}"/>
              </a:ext>
              <a:ext uri="{C183D7F6-B498-43B3-948B-1728B52AA6E4}">
                <adec:decorative xmlns:adec="http://schemas.microsoft.com/office/drawing/2017/decorative" val="1"/>
              </a:ext>
            </a:extLst>
          </p:cNvPr>
          <p:cNvCxnSpPr/>
          <p:nvPr/>
        </p:nvCxnSpPr>
        <p:spPr>
          <a:xfrm>
            <a:off x="758371" y="2343458"/>
            <a:ext cx="783772" cy="0"/>
          </a:xfrm>
          <a:prstGeom prst="straightConnector1">
            <a:avLst/>
          </a:prstGeom>
          <a:ln w="34925">
            <a:tailEnd type="triangle"/>
          </a:ln>
        </p:spPr>
        <p:style>
          <a:lnRef idx="3">
            <a:schemeClr val="dk1"/>
          </a:lnRef>
          <a:fillRef idx="0">
            <a:schemeClr val="dk1"/>
          </a:fillRef>
          <a:effectRef idx="2">
            <a:schemeClr val="dk1"/>
          </a:effectRef>
          <a:fontRef idx="minor">
            <a:schemeClr val="tx1"/>
          </a:fontRef>
        </p:style>
      </p:cxnSp>
      <p:cxnSp>
        <p:nvCxnSpPr>
          <p:cNvPr id="9" name="Straight Arrow Connector 8">
            <a:extLst>
              <a:ext uri="{FF2B5EF4-FFF2-40B4-BE49-F238E27FC236}">
                <a16:creationId xmlns:a16="http://schemas.microsoft.com/office/drawing/2014/main" id="{E09836C1-7B77-17C6-73D0-D21710E2AAF9}"/>
              </a:ext>
              <a:ext uri="{C183D7F6-B498-43B3-948B-1728B52AA6E4}">
                <adec:decorative xmlns:adec="http://schemas.microsoft.com/office/drawing/2017/decorative" val="1"/>
              </a:ext>
            </a:extLst>
          </p:cNvPr>
          <p:cNvCxnSpPr/>
          <p:nvPr/>
        </p:nvCxnSpPr>
        <p:spPr>
          <a:xfrm>
            <a:off x="758371" y="2753033"/>
            <a:ext cx="783772" cy="0"/>
          </a:xfrm>
          <a:prstGeom prst="straightConnector1">
            <a:avLst/>
          </a:prstGeom>
          <a:ln w="34925">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a:extLst>
              <a:ext uri="{FF2B5EF4-FFF2-40B4-BE49-F238E27FC236}">
                <a16:creationId xmlns:a16="http://schemas.microsoft.com/office/drawing/2014/main" id="{C6202213-A452-56E1-4629-04BB9DB87CF9}"/>
              </a:ext>
              <a:ext uri="{C183D7F6-B498-43B3-948B-1728B52AA6E4}">
                <adec:decorative xmlns:adec="http://schemas.microsoft.com/office/drawing/2017/decorative" val="1"/>
              </a:ext>
            </a:extLst>
          </p:cNvPr>
          <p:cNvCxnSpPr/>
          <p:nvPr/>
        </p:nvCxnSpPr>
        <p:spPr>
          <a:xfrm>
            <a:off x="758371" y="3162608"/>
            <a:ext cx="783772" cy="0"/>
          </a:xfrm>
          <a:prstGeom prst="straightConnector1">
            <a:avLst/>
          </a:prstGeom>
          <a:ln w="34925">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a:extLst>
              <a:ext uri="{FF2B5EF4-FFF2-40B4-BE49-F238E27FC236}">
                <a16:creationId xmlns:a16="http://schemas.microsoft.com/office/drawing/2014/main" id="{FC57DEF2-2FB9-B6E4-FD63-6496919278C2}"/>
              </a:ext>
              <a:ext uri="{C183D7F6-B498-43B3-948B-1728B52AA6E4}">
                <adec:decorative xmlns:adec="http://schemas.microsoft.com/office/drawing/2017/decorative" val="1"/>
              </a:ext>
            </a:extLst>
          </p:cNvPr>
          <p:cNvCxnSpPr/>
          <p:nvPr/>
        </p:nvCxnSpPr>
        <p:spPr>
          <a:xfrm flipH="1">
            <a:off x="3514725" y="2142451"/>
            <a:ext cx="828675"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a:extLst>
              <a:ext uri="{FF2B5EF4-FFF2-40B4-BE49-F238E27FC236}">
                <a16:creationId xmlns:a16="http://schemas.microsoft.com/office/drawing/2014/main" id="{947E6AEB-8D05-1B4E-F89D-A1F255A2C8CB}"/>
              </a:ext>
              <a:ext uri="{C183D7F6-B498-43B3-948B-1728B52AA6E4}">
                <adec:decorative xmlns:adec="http://schemas.microsoft.com/office/drawing/2017/decorative" val="1"/>
              </a:ext>
            </a:extLst>
          </p:cNvPr>
          <p:cNvCxnSpPr/>
          <p:nvPr/>
        </p:nvCxnSpPr>
        <p:spPr>
          <a:xfrm flipH="1">
            <a:off x="2679649" y="3382982"/>
            <a:ext cx="828675"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a:extLst>
              <a:ext uri="{FF2B5EF4-FFF2-40B4-BE49-F238E27FC236}">
                <a16:creationId xmlns:a16="http://schemas.microsoft.com/office/drawing/2014/main" id="{974ADBBA-F914-5173-1CBB-91EA77851FDC}"/>
              </a:ext>
              <a:ext uri="{C183D7F6-B498-43B3-948B-1728B52AA6E4}">
                <adec:decorative xmlns:adec="http://schemas.microsoft.com/office/drawing/2017/decorative" val="1"/>
              </a:ext>
            </a:extLst>
          </p:cNvPr>
          <p:cNvCxnSpPr/>
          <p:nvPr/>
        </p:nvCxnSpPr>
        <p:spPr>
          <a:xfrm flipH="1">
            <a:off x="3314700" y="2955031"/>
            <a:ext cx="828675"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a:extLst>
              <a:ext uri="{FF2B5EF4-FFF2-40B4-BE49-F238E27FC236}">
                <a16:creationId xmlns:a16="http://schemas.microsoft.com/office/drawing/2014/main" id="{25521948-12FA-B5CB-2B1C-D7F31CCBAE2B}"/>
              </a:ext>
              <a:ext uri="{C183D7F6-B498-43B3-948B-1728B52AA6E4}">
                <adec:decorative xmlns:adec="http://schemas.microsoft.com/office/drawing/2017/decorative" val="1"/>
              </a:ext>
            </a:extLst>
          </p:cNvPr>
          <p:cNvCxnSpPr/>
          <p:nvPr/>
        </p:nvCxnSpPr>
        <p:spPr>
          <a:xfrm flipH="1">
            <a:off x="2686050" y="2559138"/>
            <a:ext cx="828675"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pic>
        <p:nvPicPr>
          <p:cNvPr id="7" name="Picture 6" descr="Seminole State College of Florida with College logo shield above the College name in blue and yellow font.">
            <a:extLst>
              <a:ext uri="{FF2B5EF4-FFF2-40B4-BE49-F238E27FC236}">
                <a16:creationId xmlns:a16="http://schemas.microsoft.com/office/drawing/2014/main" id="{067A6AEB-781D-4127-FA38-4DD654D8DF97}"/>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944957" y="4466419"/>
            <a:ext cx="901657" cy="433148"/>
          </a:xfrm>
          <a:prstGeom prst="rect">
            <a:avLst/>
          </a:prstGeom>
        </p:spPr>
      </p:pic>
    </p:spTree>
    <p:extLst>
      <p:ext uri="{BB962C8B-B14F-4D97-AF65-F5344CB8AC3E}">
        <p14:creationId xmlns:p14="http://schemas.microsoft.com/office/powerpoint/2010/main" val="1806221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2B14C-647F-E24B-37F6-87AE92669AE3}"/>
            </a:ext>
          </a:extLst>
        </p:cNvPr>
        <p:cNvGrpSpPr/>
        <p:nvPr/>
      </p:nvGrpSpPr>
      <p:grpSpPr>
        <a:xfrm>
          <a:off x="0" y="0"/>
          <a:ext cx="0" cy="0"/>
          <a:chOff x="0" y="0"/>
          <a:chExt cx="0" cy="0"/>
        </a:xfrm>
      </p:grpSpPr>
      <p:graphicFrame>
        <p:nvGraphicFramePr>
          <p:cNvPr id="6" name="Object 5">
            <a:extLst>
              <a:ext uri="{FF2B5EF4-FFF2-40B4-BE49-F238E27FC236}">
                <a16:creationId xmlns:a16="http://schemas.microsoft.com/office/drawing/2014/main" id="{4FC7BA23-5673-FF81-7DCE-875BF6639159}"/>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272827576"/>
              </p:ext>
            </p:extLst>
          </p:nvPr>
        </p:nvGraphicFramePr>
        <p:xfrm>
          <a:off x="1191" y="2529"/>
          <a:ext cx="1190" cy="1190"/>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Object 5" hidden="1">
                        <a:extLst>
                          <a:ext uri="{FF2B5EF4-FFF2-40B4-BE49-F238E27FC236}">
                            <a16:creationId xmlns:a16="http://schemas.microsoft.com/office/drawing/2014/main" id="{640D509F-136A-AC97-4983-E96A8D4F4385}"/>
                          </a:ext>
                        </a:extLst>
                      </p:cNvPr>
                      <p:cNvPicPr/>
                      <p:nvPr/>
                    </p:nvPicPr>
                    <p:blipFill>
                      <a:blip r:embed="rId5"/>
                      <a:stretch>
                        <a:fillRect/>
                      </a:stretch>
                    </p:blipFill>
                    <p:spPr>
                      <a:xfrm>
                        <a:off x="1191" y="2529"/>
                        <a:ext cx="1190" cy="1190"/>
                      </a:xfrm>
                      <a:prstGeom prst="rect">
                        <a:avLst/>
                      </a:prstGeom>
                    </p:spPr>
                  </p:pic>
                </p:oleObj>
              </mc:Fallback>
            </mc:AlternateContent>
          </a:graphicData>
        </a:graphic>
      </p:graphicFrame>
      <p:sp>
        <p:nvSpPr>
          <p:cNvPr id="4" name="object 4">
            <a:extLst>
              <a:ext uri="{FF2B5EF4-FFF2-40B4-BE49-F238E27FC236}">
                <a16:creationId xmlns:a16="http://schemas.microsoft.com/office/drawing/2014/main" id="{FCB372E5-6E0B-8053-CB91-49918BD4529A}"/>
              </a:ext>
            </a:extLst>
          </p:cNvPr>
          <p:cNvSpPr txBox="1">
            <a:spLocks noGrp="1"/>
          </p:cNvSpPr>
          <p:nvPr>
            <p:ph type="title" idx="4294967295"/>
          </p:nvPr>
        </p:nvSpPr>
        <p:spPr>
          <a:xfrm>
            <a:off x="612648" y="14952"/>
            <a:ext cx="6307028" cy="415242"/>
          </a:xfrm>
          <a:prstGeom prst="rect">
            <a:avLst/>
          </a:prstGeom>
        </p:spPr>
        <p:txBody>
          <a:bodyPr vert="horz" wrap="square" lIns="0" tIns="0" rIns="0" bIns="0" rtlCol="0">
            <a:spAutoFit/>
          </a:bodyPr>
          <a:lstStyle/>
          <a:p>
            <a:r>
              <a:rPr lang="en-IN" sz="2998" b="1" dirty="0">
                <a:solidFill>
                  <a:srgbClr val="003087"/>
                </a:solidFill>
                <a:latin typeface="Arial Narrow" panose="020B0604020202020204" pitchFamily="34" charset="0"/>
                <a:cs typeface="Arial Narrow" panose="020B0604020202020204" pitchFamily="34" charset="0"/>
              </a:rPr>
              <a:t>Appendix C </a:t>
            </a:r>
            <a:r>
              <a:rPr lang="en-IN" sz="2000" b="1" dirty="0">
                <a:solidFill>
                  <a:srgbClr val="003087"/>
                </a:solidFill>
                <a:latin typeface="Arial Narrow" panose="020B0604020202020204" pitchFamily="34" charset="0"/>
                <a:cs typeface="Arial Narrow" panose="020B0604020202020204" pitchFamily="34" charset="0"/>
              </a:rPr>
              <a:t>(continued)</a:t>
            </a:r>
          </a:p>
        </p:txBody>
      </p:sp>
      <p:sp>
        <p:nvSpPr>
          <p:cNvPr id="8" name="Line 10">
            <a:extLst>
              <a:ext uri="{FF2B5EF4-FFF2-40B4-BE49-F238E27FC236}">
                <a16:creationId xmlns:a16="http://schemas.microsoft.com/office/drawing/2014/main" id="{2B282CD4-36C6-1EEF-9F90-F987E37E854B}"/>
              </a:ext>
              <a:ext uri="{C183D7F6-B498-43B3-948B-1728B52AA6E4}">
                <adec:decorative xmlns:adec="http://schemas.microsoft.com/office/drawing/2017/decorative" val="1"/>
              </a:ext>
            </a:extLst>
          </p:cNvPr>
          <p:cNvSpPr>
            <a:spLocks noChangeShapeType="1"/>
          </p:cNvSpPr>
          <p:nvPr/>
        </p:nvSpPr>
        <p:spPr bwMode="auto">
          <a:xfrm flipV="1">
            <a:off x="457201" y="532132"/>
            <a:ext cx="8122394" cy="0"/>
          </a:xfrm>
          <a:prstGeom prst="line">
            <a:avLst/>
          </a:prstGeom>
          <a:noFill/>
          <a:ln w="19050">
            <a:solidFill>
              <a:srgbClr val="F1C4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dirty="0">
              <a:solidFill>
                <a:schemeClr val="bg1"/>
              </a:solidFill>
            </a:endParaRPr>
          </a:p>
        </p:txBody>
      </p:sp>
      <p:sp>
        <p:nvSpPr>
          <p:cNvPr id="2" name="TextBox 1">
            <a:extLst>
              <a:ext uri="{FF2B5EF4-FFF2-40B4-BE49-F238E27FC236}">
                <a16:creationId xmlns:a16="http://schemas.microsoft.com/office/drawing/2014/main" id="{569AEE4C-F371-1F8B-3675-A9D49AEEB759}"/>
              </a:ext>
            </a:extLst>
          </p:cNvPr>
          <p:cNvSpPr txBox="1"/>
          <p:nvPr/>
        </p:nvSpPr>
        <p:spPr>
          <a:xfrm>
            <a:off x="457200" y="714077"/>
            <a:ext cx="2919773" cy="369332"/>
          </a:xfrm>
          <a:prstGeom prst="rect">
            <a:avLst/>
          </a:prstGeom>
          <a:noFill/>
        </p:spPr>
        <p:txBody>
          <a:bodyPr wrap="square" rtlCol="0">
            <a:spAutoFit/>
          </a:bodyPr>
          <a:lstStyle/>
          <a:p>
            <a:r>
              <a:rPr lang="en-US" dirty="0"/>
              <a:t>“Pool” Budgets</a:t>
            </a:r>
          </a:p>
        </p:txBody>
      </p:sp>
      <p:sp>
        <p:nvSpPr>
          <p:cNvPr id="5" name="TextBox 4">
            <a:extLst>
              <a:ext uri="{FF2B5EF4-FFF2-40B4-BE49-F238E27FC236}">
                <a16:creationId xmlns:a16="http://schemas.microsoft.com/office/drawing/2014/main" id="{B2D3B307-9203-490A-8B29-099E0DDDA363}"/>
              </a:ext>
            </a:extLst>
          </p:cNvPr>
          <p:cNvSpPr txBox="1"/>
          <p:nvPr/>
        </p:nvSpPr>
        <p:spPr>
          <a:xfrm>
            <a:off x="724220" y="1132687"/>
            <a:ext cx="8122394" cy="646331"/>
          </a:xfrm>
          <a:prstGeom prst="rect">
            <a:avLst/>
          </a:prstGeom>
          <a:noFill/>
        </p:spPr>
        <p:txBody>
          <a:bodyPr wrap="square" rtlCol="0">
            <a:spAutoFit/>
          </a:bodyPr>
          <a:lstStyle/>
          <a:p>
            <a:r>
              <a:rPr lang="en-US" b="1" dirty="0"/>
              <a:t>Adjunct</a:t>
            </a:r>
            <a:r>
              <a:rPr lang="en-US" dirty="0"/>
              <a:t> – break out the </a:t>
            </a:r>
            <a:r>
              <a:rPr lang="en-US" u="sng" dirty="0"/>
              <a:t>budget by term</a:t>
            </a:r>
            <a:r>
              <a:rPr lang="en-US" dirty="0"/>
              <a:t>, list </a:t>
            </a:r>
            <a:r>
              <a:rPr lang="en-US" u="sng" dirty="0"/>
              <a:t>number of courses</a:t>
            </a:r>
            <a:r>
              <a:rPr lang="en-US" dirty="0"/>
              <a:t>, list </a:t>
            </a:r>
            <a:r>
              <a:rPr lang="en-US" u="sng" dirty="0"/>
              <a:t># of adjunct by name</a:t>
            </a:r>
          </a:p>
        </p:txBody>
      </p:sp>
      <p:sp>
        <p:nvSpPr>
          <p:cNvPr id="10" name="TextBox 9">
            <a:extLst>
              <a:ext uri="{FF2B5EF4-FFF2-40B4-BE49-F238E27FC236}">
                <a16:creationId xmlns:a16="http://schemas.microsoft.com/office/drawing/2014/main" id="{BAAB97BF-896C-61DE-CF1F-5A4DDF90E4C6}"/>
              </a:ext>
            </a:extLst>
          </p:cNvPr>
          <p:cNvSpPr txBox="1"/>
          <p:nvPr/>
        </p:nvSpPr>
        <p:spPr>
          <a:xfrm>
            <a:off x="724220" y="1840236"/>
            <a:ext cx="8138159" cy="369332"/>
          </a:xfrm>
          <a:prstGeom prst="rect">
            <a:avLst/>
          </a:prstGeom>
          <a:noFill/>
        </p:spPr>
        <p:txBody>
          <a:bodyPr wrap="square" rtlCol="0">
            <a:spAutoFit/>
          </a:bodyPr>
          <a:lstStyle/>
          <a:p>
            <a:r>
              <a:rPr lang="en-US" b="1" dirty="0"/>
              <a:t>Overload</a:t>
            </a:r>
            <a:r>
              <a:rPr lang="en-US" dirty="0"/>
              <a:t> – break out the </a:t>
            </a:r>
            <a:r>
              <a:rPr lang="en-US" u="sng" dirty="0"/>
              <a:t>budget by term</a:t>
            </a:r>
            <a:r>
              <a:rPr lang="en-US" dirty="0"/>
              <a:t>, list </a:t>
            </a:r>
            <a:r>
              <a:rPr lang="en-US" u="sng" dirty="0"/>
              <a:t>number of courses</a:t>
            </a:r>
            <a:r>
              <a:rPr lang="en-US" dirty="0"/>
              <a:t>, list </a:t>
            </a:r>
            <a:r>
              <a:rPr lang="en-US" u="sng" dirty="0"/>
              <a:t># of employees</a:t>
            </a:r>
          </a:p>
        </p:txBody>
      </p:sp>
      <p:sp>
        <p:nvSpPr>
          <p:cNvPr id="12" name="TextBox 11">
            <a:extLst>
              <a:ext uri="{FF2B5EF4-FFF2-40B4-BE49-F238E27FC236}">
                <a16:creationId xmlns:a16="http://schemas.microsoft.com/office/drawing/2014/main" id="{CAEBB726-E37C-5FC9-7E43-6975F717C347}"/>
              </a:ext>
            </a:extLst>
          </p:cNvPr>
          <p:cNvSpPr txBox="1"/>
          <p:nvPr/>
        </p:nvSpPr>
        <p:spPr>
          <a:xfrm>
            <a:off x="724220" y="2347834"/>
            <a:ext cx="8138159" cy="646331"/>
          </a:xfrm>
          <a:prstGeom prst="rect">
            <a:avLst/>
          </a:prstGeom>
          <a:noFill/>
        </p:spPr>
        <p:txBody>
          <a:bodyPr wrap="square" rtlCol="0">
            <a:spAutoFit/>
          </a:bodyPr>
          <a:lstStyle/>
          <a:p>
            <a:r>
              <a:rPr lang="en-US" b="1" dirty="0"/>
              <a:t>PT Labor </a:t>
            </a:r>
            <a:r>
              <a:rPr lang="en-US" dirty="0"/>
              <a:t>– list </a:t>
            </a:r>
            <a:r>
              <a:rPr lang="en-US" u="sng" dirty="0"/>
              <a:t># of employees</a:t>
            </a:r>
            <a:r>
              <a:rPr lang="en-US" dirty="0"/>
              <a:t>, calculate the </a:t>
            </a:r>
            <a:r>
              <a:rPr lang="en-US" u="sng" dirty="0"/>
              <a:t>number of hours</a:t>
            </a:r>
            <a:r>
              <a:rPr lang="en-US" dirty="0"/>
              <a:t> to be worked </a:t>
            </a:r>
            <a:r>
              <a:rPr lang="en-US" u="sng" dirty="0"/>
              <a:t>by each employee</a:t>
            </a:r>
            <a:r>
              <a:rPr lang="en-US" dirty="0"/>
              <a:t>, identify the </a:t>
            </a:r>
            <a:r>
              <a:rPr lang="en-US" u="sng" dirty="0"/>
              <a:t>activities performed</a:t>
            </a:r>
            <a:r>
              <a:rPr lang="en-US" dirty="0"/>
              <a:t> by </a:t>
            </a:r>
            <a:r>
              <a:rPr lang="en-US" u="sng" dirty="0"/>
              <a:t>each employee</a:t>
            </a:r>
          </a:p>
        </p:txBody>
      </p:sp>
      <p:sp>
        <p:nvSpPr>
          <p:cNvPr id="14" name="TextBox 13">
            <a:extLst>
              <a:ext uri="{FF2B5EF4-FFF2-40B4-BE49-F238E27FC236}">
                <a16:creationId xmlns:a16="http://schemas.microsoft.com/office/drawing/2014/main" id="{A00B4B00-BDE1-B42A-5F49-3EFAA10413B4}"/>
              </a:ext>
            </a:extLst>
          </p:cNvPr>
          <p:cNvSpPr txBox="1"/>
          <p:nvPr/>
        </p:nvSpPr>
        <p:spPr>
          <a:xfrm>
            <a:off x="739986" y="3132431"/>
            <a:ext cx="8122393" cy="646331"/>
          </a:xfrm>
          <a:prstGeom prst="rect">
            <a:avLst/>
          </a:prstGeom>
          <a:noFill/>
        </p:spPr>
        <p:txBody>
          <a:bodyPr wrap="square" rtlCol="0">
            <a:spAutoFit/>
          </a:bodyPr>
          <a:lstStyle/>
          <a:p>
            <a:r>
              <a:rPr lang="en-US" b="1" dirty="0"/>
              <a:t>Temp Labor </a:t>
            </a:r>
            <a:r>
              <a:rPr lang="en-US" dirty="0"/>
              <a:t>– list </a:t>
            </a:r>
            <a:r>
              <a:rPr lang="en-US" u="sng" dirty="0"/>
              <a:t># of employees</a:t>
            </a:r>
            <a:r>
              <a:rPr lang="en-US" dirty="0"/>
              <a:t>, calculate the </a:t>
            </a:r>
            <a:r>
              <a:rPr lang="en-US" u="sng" dirty="0"/>
              <a:t>number of hours</a:t>
            </a:r>
            <a:r>
              <a:rPr lang="en-US" dirty="0"/>
              <a:t> to be worked </a:t>
            </a:r>
            <a:r>
              <a:rPr lang="en-US" u="sng" dirty="0"/>
              <a:t>by each employee</a:t>
            </a:r>
            <a:r>
              <a:rPr lang="en-US" dirty="0"/>
              <a:t>, identify the </a:t>
            </a:r>
            <a:r>
              <a:rPr lang="en-US" u="sng" dirty="0"/>
              <a:t>activities performed</a:t>
            </a:r>
            <a:r>
              <a:rPr lang="en-US" dirty="0"/>
              <a:t> by </a:t>
            </a:r>
            <a:r>
              <a:rPr lang="en-US" u="sng" dirty="0"/>
              <a:t>each employee</a:t>
            </a:r>
          </a:p>
        </p:txBody>
      </p:sp>
      <p:sp>
        <p:nvSpPr>
          <p:cNvPr id="16" name="TextBox 15">
            <a:extLst>
              <a:ext uri="{FF2B5EF4-FFF2-40B4-BE49-F238E27FC236}">
                <a16:creationId xmlns:a16="http://schemas.microsoft.com/office/drawing/2014/main" id="{EF5EA605-9022-25F5-9703-02E0B9FEAA2A}"/>
              </a:ext>
            </a:extLst>
          </p:cNvPr>
          <p:cNvSpPr txBox="1"/>
          <p:nvPr/>
        </p:nvSpPr>
        <p:spPr>
          <a:xfrm>
            <a:off x="716337" y="3864769"/>
            <a:ext cx="8138159" cy="923330"/>
          </a:xfrm>
          <a:prstGeom prst="rect">
            <a:avLst/>
          </a:prstGeom>
          <a:noFill/>
        </p:spPr>
        <p:txBody>
          <a:bodyPr wrap="square" rtlCol="0">
            <a:spAutoFit/>
          </a:bodyPr>
          <a:lstStyle/>
          <a:p>
            <a:r>
              <a:rPr lang="en-US" b="1" dirty="0"/>
              <a:t>OT Labor </a:t>
            </a:r>
            <a:r>
              <a:rPr lang="en-US" dirty="0"/>
              <a:t>– list the </a:t>
            </a:r>
            <a:r>
              <a:rPr lang="en-US" u="sng" dirty="0"/>
              <a:t># of employees</a:t>
            </a:r>
            <a:r>
              <a:rPr lang="en-US" dirty="0"/>
              <a:t>, calculate </a:t>
            </a:r>
            <a:r>
              <a:rPr lang="en-US" u="sng" dirty="0"/>
              <a:t># of hours</a:t>
            </a:r>
            <a:r>
              <a:rPr lang="en-US" dirty="0"/>
              <a:t> to be worked </a:t>
            </a:r>
            <a:r>
              <a:rPr lang="en-US" u="sng" dirty="0"/>
              <a:t>by each employee</a:t>
            </a:r>
            <a:r>
              <a:rPr lang="en-US" dirty="0"/>
              <a:t>. Identify the </a:t>
            </a:r>
            <a:r>
              <a:rPr lang="en-US" u="sng" dirty="0"/>
              <a:t>activities performed</a:t>
            </a:r>
            <a:r>
              <a:rPr lang="en-US" dirty="0"/>
              <a:t> by </a:t>
            </a:r>
            <a:r>
              <a:rPr lang="en-US" u="sng" dirty="0"/>
              <a:t>each employee</a:t>
            </a:r>
            <a:r>
              <a:rPr lang="en-US" dirty="0"/>
              <a:t>, provide a narrative to </a:t>
            </a:r>
            <a:r>
              <a:rPr lang="en-US" u="sng" dirty="0"/>
              <a:t>explain why OT is required</a:t>
            </a:r>
            <a:r>
              <a:rPr lang="en-US" dirty="0"/>
              <a:t> for this activity.</a:t>
            </a:r>
          </a:p>
        </p:txBody>
      </p:sp>
      <p:pic>
        <p:nvPicPr>
          <p:cNvPr id="7" name="Picture 6" descr="Logo of Seminole State College of Florida featuring a stylized blue and yellow shield above the college name in blue uppercase letters. The words &quot;OF FLORIDA&quot; appear below in smaller yellow uppercase letters, emphasizing the institution's location.">
            <a:extLst>
              <a:ext uri="{FF2B5EF4-FFF2-40B4-BE49-F238E27FC236}">
                <a16:creationId xmlns:a16="http://schemas.microsoft.com/office/drawing/2014/main" id="{5B0FF009-DA2C-D191-11A0-4268FAF3B56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944957" y="4557780"/>
            <a:ext cx="901657" cy="433148"/>
          </a:xfrm>
          <a:prstGeom prst="rect">
            <a:avLst/>
          </a:prstGeom>
        </p:spPr>
      </p:pic>
    </p:spTree>
    <p:extLst>
      <p:ext uri="{BB962C8B-B14F-4D97-AF65-F5344CB8AC3E}">
        <p14:creationId xmlns:p14="http://schemas.microsoft.com/office/powerpoint/2010/main" val="162362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2" grpId="0"/>
      <p:bldP spid="14"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45052-EA4C-7FB3-50DC-44B66CDC5F4F}"/>
            </a:ext>
          </a:extLst>
        </p:cNvPr>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D0EDD71-D935-1B64-9E30-D5ECB2F4C62A}"/>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202338346"/>
              </p:ext>
            </p:extLst>
          </p:nvPr>
        </p:nvGraphicFramePr>
        <p:xfrm>
          <a:off x="1191" y="2529"/>
          <a:ext cx="1190" cy="1190"/>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Object 5" hidden="1">
                        <a:extLst>
                          <a:ext uri="{FF2B5EF4-FFF2-40B4-BE49-F238E27FC236}">
                            <a16:creationId xmlns:a16="http://schemas.microsoft.com/office/drawing/2014/main" id="{640D509F-136A-AC97-4983-E96A8D4F4385}"/>
                          </a:ext>
                        </a:extLst>
                      </p:cNvPr>
                      <p:cNvPicPr/>
                      <p:nvPr/>
                    </p:nvPicPr>
                    <p:blipFill>
                      <a:blip r:embed="rId5"/>
                      <a:stretch>
                        <a:fillRect/>
                      </a:stretch>
                    </p:blipFill>
                    <p:spPr>
                      <a:xfrm>
                        <a:off x="1191" y="2529"/>
                        <a:ext cx="1190" cy="1190"/>
                      </a:xfrm>
                      <a:prstGeom prst="rect">
                        <a:avLst/>
                      </a:prstGeom>
                    </p:spPr>
                  </p:pic>
                </p:oleObj>
              </mc:Fallback>
            </mc:AlternateContent>
          </a:graphicData>
        </a:graphic>
      </p:graphicFrame>
      <p:sp>
        <p:nvSpPr>
          <p:cNvPr id="4" name="object 4">
            <a:extLst>
              <a:ext uri="{FF2B5EF4-FFF2-40B4-BE49-F238E27FC236}">
                <a16:creationId xmlns:a16="http://schemas.microsoft.com/office/drawing/2014/main" id="{9A137E82-F526-0F70-CEC5-6434CB0DFBFA}"/>
              </a:ext>
            </a:extLst>
          </p:cNvPr>
          <p:cNvSpPr txBox="1">
            <a:spLocks noGrp="1"/>
          </p:cNvSpPr>
          <p:nvPr>
            <p:ph type="title" idx="4294967295"/>
          </p:nvPr>
        </p:nvSpPr>
        <p:spPr>
          <a:xfrm>
            <a:off x="457200" y="5809"/>
            <a:ext cx="6307028" cy="415242"/>
          </a:xfrm>
          <a:prstGeom prst="rect">
            <a:avLst/>
          </a:prstGeom>
        </p:spPr>
        <p:txBody>
          <a:bodyPr vert="horz" wrap="square" lIns="0" tIns="0" rIns="0" bIns="0" rtlCol="0">
            <a:spAutoFit/>
          </a:bodyPr>
          <a:lstStyle/>
          <a:p>
            <a:r>
              <a:rPr lang="en-IN" sz="2998" b="1" dirty="0">
                <a:solidFill>
                  <a:srgbClr val="003087"/>
                </a:solidFill>
                <a:latin typeface="Arial Narrow" panose="020B0604020202020204" pitchFamily="34" charset="0"/>
                <a:cs typeface="Arial Narrow" panose="020B0604020202020204" pitchFamily="34" charset="0"/>
              </a:rPr>
              <a:t>Appendix D</a:t>
            </a:r>
          </a:p>
        </p:txBody>
      </p:sp>
      <p:pic>
        <p:nvPicPr>
          <p:cNvPr id="7" name="Picture 6">
            <a:extLst>
              <a:ext uri="{FF2B5EF4-FFF2-40B4-BE49-F238E27FC236}">
                <a16:creationId xmlns:a16="http://schemas.microsoft.com/office/drawing/2014/main" id="{F9A6DA5A-8E3D-0F91-6904-80D06B7E7C48}"/>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944957" y="4466419"/>
            <a:ext cx="901657" cy="433148"/>
          </a:xfrm>
          <a:prstGeom prst="rect">
            <a:avLst/>
          </a:prstGeom>
        </p:spPr>
      </p:pic>
      <p:sp>
        <p:nvSpPr>
          <p:cNvPr id="8" name="Line 10">
            <a:extLst>
              <a:ext uri="{FF2B5EF4-FFF2-40B4-BE49-F238E27FC236}">
                <a16:creationId xmlns:a16="http://schemas.microsoft.com/office/drawing/2014/main" id="{9C6701F8-CD4C-89AB-E268-401813EAB9A6}"/>
              </a:ext>
              <a:ext uri="{C183D7F6-B498-43B3-948B-1728B52AA6E4}">
                <adec:decorative xmlns:adec="http://schemas.microsoft.com/office/drawing/2017/decorative" val="1"/>
              </a:ext>
            </a:extLst>
          </p:cNvPr>
          <p:cNvSpPr>
            <a:spLocks noChangeShapeType="1"/>
          </p:cNvSpPr>
          <p:nvPr/>
        </p:nvSpPr>
        <p:spPr bwMode="auto">
          <a:xfrm flipV="1">
            <a:off x="457200" y="479900"/>
            <a:ext cx="8144933" cy="52232"/>
          </a:xfrm>
          <a:prstGeom prst="line">
            <a:avLst/>
          </a:prstGeom>
          <a:noFill/>
          <a:ln w="19050">
            <a:solidFill>
              <a:srgbClr val="F1C4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dirty="0">
              <a:solidFill>
                <a:schemeClr val="bg1"/>
              </a:solidFill>
            </a:endParaRPr>
          </a:p>
        </p:txBody>
      </p:sp>
      <p:pic>
        <p:nvPicPr>
          <p:cNvPr id="3" name="Picture 2" descr="Seminole State College FY 2027-2028 Zero-Base Budget sample spreadsheet with Division, Department Name, Department Number form fields and columns of Contract Title, Description of Service, Expiration Date, TSL/RW, Bid Date, Contract Manager, Annual Cost.">
            <a:extLst>
              <a:ext uri="{FF2B5EF4-FFF2-40B4-BE49-F238E27FC236}">
                <a16:creationId xmlns:a16="http://schemas.microsoft.com/office/drawing/2014/main" id="{3F67FA4E-79C1-5295-30FB-B7CF330A642B}"/>
              </a:ext>
            </a:extLst>
          </p:cNvPr>
          <p:cNvPicPr>
            <a:picLocks noChangeAspect="1"/>
          </p:cNvPicPr>
          <p:nvPr/>
        </p:nvPicPr>
        <p:blipFill>
          <a:blip r:embed="rId7"/>
          <a:stretch>
            <a:fillRect/>
          </a:stretch>
        </p:blipFill>
        <p:spPr>
          <a:xfrm>
            <a:off x="228600" y="826770"/>
            <a:ext cx="8686800" cy="3489960"/>
          </a:xfrm>
          <a:prstGeom prst="rect">
            <a:avLst/>
          </a:prstGeom>
        </p:spPr>
      </p:pic>
      <p:sp>
        <p:nvSpPr>
          <p:cNvPr id="5" name="Rectangle: Rounded Corners 4">
            <a:extLst>
              <a:ext uri="{FF2B5EF4-FFF2-40B4-BE49-F238E27FC236}">
                <a16:creationId xmlns:a16="http://schemas.microsoft.com/office/drawing/2014/main" id="{CFF5FA8B-CE02-237B-BF96-23047BE8215E}"/>
              </a:ext>
              <a:ext uri="{C183D7F6-B498-43B3-948B-1728B52AA6E4}">
                <adec:decorative xmlns:adec="http://schemas.microsoft.com/office/drawing/2017/decorative" val="1"/>
              </a:ext>
            </a:extLst>
          </p:cNvPr>
          <p:cNvSpPr/>
          <p:nvPr/>
        </p:nvSpPr>
        <p:spPr>
          <a:xfrm>
            <a:off x="1815352" y="1506071"/>
            <a:ext cx="7158379" cy="826994"/>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C6F17CDB-DF42-ACAC-A166-1E444A730F3D}"/>
              </a:ext>
              <a:ext uri="{C183D7F6-B498-43B3-948B-1728B52AA6E4}">
                <adec:decorative xmlns:adec="http://schemas.microsoft.com/office/drawing/2017/decorative" val="1"/>
              </a:ext>
            </a:extLst>
          </p:cNvPr>
          <p:cNvSpPr/>
          <p:nvPr/>
        </p:nvSpPr>
        <p:spPr>
          <a:xfrm>
            <a:off x="2451901" y="2571749"/>
            <a:ext cx="1485900" cy="370916"/>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D246373B-5674-B2F2-2A46-EB0065657246}"/>
              </a:ext>
              <a:ext uri="{C183D7F6-B498-43B3-948B-1728B52AA6E4}">
                <adec:decorative xmlns:adec="http://schemas.microsoft.com/office/drawing/2017/decorative" val="1"/>
              </a:ext>
            </a:extLst>
          </p:cNvPr>
          <p:cNvSpPr/>
          <p:nvPr/>
        </p:nvSpPr>
        <p:spPr>
          <a:xfrm>
            <a:off x="6974115" y="2571749"/>
            <a:ext cx="1097482" cy="370916"/>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D80CF1A5-CA36-EBA3-E50B-E1B4B424B420}"/>
              </a:ext>
              <a:ext uri="{C183D7F6-B498-43B3-948B-1728B52AA6E4}">
                <adec:decorative xmlns:adec="http://schemas.microsoft.com/office/drawing/2017/decorative" val="1"/>
              </a:ext>
            </a:extLst>
          </p:cNvPr>
          <p:cNvSpPr/>
          <p:nvPr/>
        </p:nvSpPr>
        <p:spPr>
          <a:xfrm>
            <a:off x="4568904" y="2485465"/>
            <a:ext cx="928701" cy="457200"/>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8838972F-C85A-EC2E-958C-BAFEEA2712F6}"/>
              </a:ext>
              <a:ext uri="{C183D7F6-B498-43B3-948B-1728B52AA6E4}">
                <adec:decorative xmlns:adec="http://schemas.microsoft.com/office/drawing/2017/decorative" val="1"/>
              </a:ext>
            </a:extLst>
          </p:cNvPr>
          <p:cNvSpPr/>
          <p:nvPr/>
        </p:nvSpPr>
        <p:spPr>
          <a:xfrm>
            <a:off x="6262914" y="2571749"/>
            <a:ext cx="604691" cy="370915"/>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2441B217-8237-7BDA-89A5-DEF175195929}"/>
              </a:ext>
              <a:ext uri="{C183D7F6-B498-43B3-948B-1728B52AA6E4}">
                <adec:decorative xmlns:adec="http://schemas.microsoft.com/office/drawing/2017/decorative" val="1"/>
              </a:ext>
            </a:extLst>
          </p:cNvPr>
          <p:cNvSpPr/>
          <p:nvPr/>
        </p:nvSpPr>
        <p:spPr>
          <a:xfrm>
            <a:off x="5551713" y="2571749"/>
            <a:ext cx="604691" cy="476251"/>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A328C50A-F795-DB6E-7E90-000C7AE7E1D4}"/>
              </a:ext>
              <a:ext uri="{C183D7F6-B498-43B3-948B-1728B52AA6E4}">
                <adec:decorative xmlns:adec="http://schemas.microsoft.com/office/drawing/2017/decorative" val="1"/>
              </a:ext>
            </a:extLst>
          </p:cNvPr>
          <p:cNvSpPr/>
          <p:nvPr/>
        </p:nvSpPr>
        <p:spPr>
          <a:xfrm>
            <a:off x="8135257" y="2571749"/>
            <a:ext cx="780143" cy="370915"/>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89D623A9-D490-1F5B-0964-E6CB330D807E}"/>
              </a:ext>
              <a:ext uri="{C183D7F6-B498-43B3-948B-1728B52AA6E4}">
                <adec:decorative xmlns:adec="http://schemas.microsoft.com/office/drawing/2017/decorative" val="1"/>
              </a:ext>
            </a:extLst>
          </p:cNvPr>
          <p:cNvSpPr/>
          <p:nvPr/>
        </p:nvSpPr>
        <p:spPr>
          <a:xfrm>
            <a:off x="421448" y="2528046"/>
            <a:ext cx="1485900" cy="457200"/>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2874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2" grpId="0" animBg="1"/>
      <p:bldP spid="14" grpId="0" animBg="1"/>
      <p:bldP spid="16" grpId="0" animBg="1"/>
      <p:bldP spid="18" grpId="0" animBg="1"/>
      <p:bldP spid="20" grpId="0" animBg="1"/>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Photograph of a college campus walkway featuring students walking near a large curved brick building with white horizontal stripes. The scene includes green grass, trees, and a lamppost, highlighting a sunny day with a partly cloudy sky.">
            <a:extLst>
              <a:ext uri="{FF2B5EF4-FFF2-40B4-BE49-F238E27FC236}">
                <a16:creationId xmlns:a16="http://schemas.microsoft.com/office/drawing/2014/main" id="{4D5825D8-E057-4D09-962D-2F0501FBF121}"/>
              </a:ext>
            </a:extLst>
          </p:cNvPr>
          <p:cNvPicPr>
            <a:picLocks noChangeAspect="1"/>
          </p:cNvPicPr>
          <p:nvPr/>
        </p:nvPicPr>
        <p:blipFill>
          <a:blip r:embed="rId4"/>
          <a:srcRect t="7827" b="7827"/>
          <a:stretch/>
        </p:blipFill>
        <p:spPr>
          <a:xfrm>
            <a:off x="2" y="1340"/>
            <a:ext cx="9143999" cy="5140822"/>
          </a:xfrm>
          <a:prstGeom prst="rect">
            <a:avLst/>
          </a:prstGeom>
        </p:spPr>
      </p:pic>
      <p:graphicFrame>
        <p:nvGraphicFramePr>
          <p:cNvPr id="11" name="Object 10" hidden="1">
            <a:extLst>
              <a:ext uri="{FF2B5EF4-FFF2-40B4-BE49-F238E27FC236}">
                <a16:creationId xmlns:a16="http://schemas.microsoft.com/office/drawing/2014/main" id="{03501620-ACF2-4D86-B656-7FEC0B76A3D6}"/>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407533477"/>
              </p:ext>
            </p:extLst>
          </p:nvPr>
        </p:nvGraphicFramePr>
        <p:xfrm>
          <a:off x="1192" y="2530"/>
          <a:ext cx="1190" cy="1190"/>
        </p:xfrm>
        <a:graphic>
          <a:graphicData uri="http://schemas.openxmlformats.org/presentationml/2006/ole">
            <mc:AlternateContent xmlns:mc="http://schemas.openxmlformats.org/markup-compatibility/2006">
              <mc:Choice xmlns:v="urn:schemas-microsoft-com:vml" Requires="v">
                <p:oleObj name="think-cell Slide" r:id="rId5" imgW="395" imgH="394" progId="TCLayout.ActiveDocument.1">
                  <p:embed/>
                </p:oleObj>
              </mc:Choice>
              <mc:Fallback>
                <p:oleObj name="think-cell Slide" r:id="rId5" imgW="395" imgH="394" progId="TCLayout.ActiveDocument.1">
                  <p:embed/>
                  <p:pic>
                    <p:nvPicPr>
                      <p:cNvPr id="11" name="Object 10" hidden="1">
                        <a:extLst>
                          <a:ext uri="{FF2B5EF4-FFF2-40B4-BE49-F238E27FC236}">
                            <a16:creationId xmlns:a16="http://schemas.microsoft.com/office/drawing/2014/main" id="{03501620-ACF2-4D86-B656-7FEC0B76A3D6}"/>
                          </a:ext>
                        </a:extLst>
                      </p:cNvPr>
                      <p:cNvPicPr/>
                      <p:nvPr/>
                    </p:nvPicPr>
                    <p:blipFill>
                      <a:blip r:embed="rId6"/>
                      <a:stretch>
                        <a:fillRect/>
                      </a:stretch>
                    </p:blipFill>
                    <p:spPr>
                      <a:xfrm>
                        <a:off x="1192" y="2530"/>
                        <a:ext cx="1190" cy="1190"/>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053E9F87-4D02-A7DC-1CA3-3E4C9B19CF0B}"/>
              </a:ext>
              <a:ext uri="{C183D7F6-B498-43B3-948B-1728B52AA6E4}">
                <adec:decorative xmlns:adec="http://schemas.microsoft.com/office/drawing/2017/decorative" val="1"/>
              </a:ext>
            </a:extLst>
          </p:cNvPr>
          <p:cNvSpPr/>
          <p:nvPr/>
        </p:nvSpPr>
        <p:spPr>
          <a:xfrm>
            <a:off x="-1" y="460506"/>
            <a:ext cx="9143999" cy="689198"/>
          </a:xfrm>
          <a:prstGeom prst="rect">
            <a:avLst/>
          </a:prstGeom>
          <a:solidFill>
            <a:srgbClr val="6CACE4">
              <a:alpha val="7529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1"/>
          </a:p>
        </p:txBody>
      </p:sp>
      <p:sp>
        <p:nvSpPr>
          <p:cNvPr id="5" name="object 4">
            <a:extLst>
              <a:ext uri="{FF2B5EF4-FFF2-40B4-BE49-F238E27FC236}">
                <a16:creationId xmlns:a16="http://schemas.microsoft.com/office/drawing/2014/main" id="{2B39BF84-3881-2E6E-6D1E-742053E8FD08}"/>
              </a:ext>
            </a:extLst>
          </p:cNvPr>
          <p:cNvSpPr txBox="1">
            <a:spLocks noGrp="1"/>
          </p:cNvSpPr>
          <p:nvPr>
            <p:ph type="title" idx="4294967295"/>
          </p:nvPr>
        </p:nvSpPr>
        <p:spPr>
          <a:xfrm>
            <a:off x="405441" y="633473"/>
            <a:ext cx="5026344" cy="39241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IN" sz="3000" b="1" i="0" u="none" strike="noStrike" kern="1200" cap="none" spc="0" normalizeH="0" baseline="0" noProof="0" dirty="0">
                <a:ln>
                  <a:noFill/>
                </a:ln>
                <a:solidFill>
                  <a:schemeClr val="bg1"/>
                </a:solidFill>
                <a:effectLst/>
                <a:uLnTx/>
                <a:uFillTx/>
                <a:latin typeface="Arial Narrow" panose="020B0604020202020204" pitchFamily="34" charset="0"/>
                <a:ea typeface="+mj-ea"/>
                <a:cs typeface="Arial Narrow" panose="020B0604020202020204" pitchFamily="34" charset="0"/>
              </a:rPr>
              <a:t>QUESTIONS &amp; ANSWERS</a:t>
            </a:r>
          </a:p>
        </p:txBody>
      </p:sp>
      <p:pic>
        <p:nvPicPr>
          <p:cNvPr id="6" name="Picture 5" descr="Seminole State College of Florida with College's logo shield in white font">
            <a:extLst>
              <a:ext uri="{FF2B5EF4-FFF2-40B4-BE49-F238E27FC236}">
                <a16:creationId xmlns:a16="http://schemas.microsoft.com/office/drawing/2014/main" id="{1B4142E0-0A83-1090-6986-BBBEEE243A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44958" y="593765"/>
            <a:ext cx="901657" cy="433149"/>
          </a:xfrm>
          <a:prstGeom prst="rect">
            <a:avLst/>
          </a:prstGeom>
        </p:spPr>
      </p:pic>
    </p:spTree>
    <p:extLst>
      <p:ext uri="{BB962C8B-B14F-4D97-AF65-F5344CB8AC3E}">
        <p14:creationId xmlns:p14="http://schemas.microsoft.com/office/powerpoint/2010/main" val="707055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35005EC-BCA0-5F58-A7A2-0E3A44A5C582}"/>
              </a:ext>
              <a:ext uri="{C183D7F6-B498-43B3-948B-1728B52AA6E4}">
                <adec:decorative xmlns:adec="http://schemas.microsoft.com/office/drawing/2017/decorative" val="1"/>
              </a:ext>
            </a:extLst>
          </p:cNvPr>
          <p:cNvSpPr/>
          <p:nvPr/>
        </p:nvSpPr>
        <p:spPr>
          <a:xfrm>
            <a:off x="0" y="0"/>
            <a:ext cx="9144000" cy="51435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47A434BA-05B7-80DF-053D-2F309C7D5738}"/>
              </a:ext>
            </a:extLst>
          </p:cNvPr>
          <p:cNvSpPr>
            <a:spLocks noGrp="1"/>
          </p:cNvSpPr>
          <p:nvPr>
            <p:ph type="title"/>
          </p:nvPr>
        </p:nvSpPr>
        <p:spPr>
          <a:xfrm>
            <a:off x="628650" y="-994172"/>
            <a:ext cx="7886700" cy="994172"/>
          </a:xfrm>
        </p:spPr>
        <p:txBody>
          <a:bodyPr vert="horz" lIns="91440" tIns="45720" rIns="91440" bIns="45720" rtlCol="0" anchor="b">
            <a:normAutofit fontScale="90000"/>
          </a:bodyPr>
          <a:lstStyle/>
          <a:p>
            <a:r>
              <a:rPr lang="en-US" dirty="0"/>
              <a:t>Seminole State College of Florida ZBB ending slide</a:t>
            </a:r>
          </a:p>
        </p:txBody>
      </p:sp>
      <p:pic>
        <p:nvPicPr>
          <p:cNvPr id="3" name="Picture 2" descr="Seminole State College of Florida and College's shield logo in white font on a royal blue background.">
            <a:extLst>
              <a:ext uri="{FF2B5EF4-FFF2-40B4-BE49-F238E27FC236}">
                <a16:creationId xmlns:a16="http://schemas.microsoft.com/office/drawing/2014/main" id="{474FBCB2-30A6-BE83-E9F2-54ABF8C153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8985" y="2037066"/>
            <a:ext cx="2226029" cy="1069367"/>
          </a:xfrm>
          <a:prstGeom prst="rect">
            <a:avLst/>
          </a:prstGeom>
        </p:spPr>
      </p:pic>
    </p:spTree>
    <p:extLst>
      <p:ext uri="{BB962C8B-B14F-4D97-AF65-F5344CB8AC3E}">
        <p14:creationId xmlns:p14="http://schemas.microsoft.com/office/powerpoint/2010/main" val="60388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idx="4294967295"/>
          </p:nvPr>
        </p:nvSpPr>
        <p:spPr>
          <a:xfrm>
            <a:off x="2747655" y="608013"/>
            <a:ext cx="6307137" cy="414337"/>
          </a:xfrm>
          <a:prstGeom prst="rect">
            <a:avLst/>
          </a:prstGeom>
        </p:spPr>
        <p:txBody>
          <a:bodyPr vert="horz" wrap="square" lIns="0" tIns="0" rIns="0" bIns="0" rtlCol="0" anchor="ctr">
            <a:spAutoFit/>
          </a:bodyPr>
          <a:lstStyle/>
          <a:p>
            <a:r>
              <a:rPr lang="en-IN" sz="2998" b="1" dirty="0">
                <a:solidFill>
                  <a:srgbClr val="003087"/>
                </a:solidFill>
                <a:latin typeface="Arial Narrow" panose="020B0604020202020204" pitchFamily="34" charset="0"/>
                <a:cs typeface="Arial Narrow" panose="020B0604020202020204" pitchFamily="34" charset="0"/>
              </a:rPr>
              <a:t>Zero-Based Budget (ZBB) Overview</a:t>
            </a:r>
          </a:p>
        </p:txBody>
      </p:sp>
      <p:pic>
        <p:nvPicPr>
          <p:cNvPr id="7" name="Picture 6" descr="Photograph of two college students walking on campus sidewalk, engaged in conversation. Female student holds notebooks and wears white shirt and jeans, male student wears blue patterned shirt and carries backpack.">
            <a:extLst>
              <a:ext uri="{FF2B5EF4-FFF2-40B4-BE49-F238E27FC236}">
                <a16:creationId xmlns:a16="http://schemas.microsoft.com/office/drawing/2014/main" id="{4105C59E-87AB-281F-1578-3DDB167BA347}"/>
              </a:ext>
            </a:extLst>
          </p:cNvPr>
          <p:cNvPicPr>
            <a:picLocks noChangeAspect="1"/>
          </p:cNvPicPr>
          <p:nvPr/>
        </p:nvPicPr>
        <p:blipFill>
          <a:blip r:embed="rId4"/>
          <a:srcRect l="18342" r="18342"/>
          <a:stretch/>
        </p:blipFill>
        <p:spPr>
          <a:xfrm>
            <a:off x="1" y="2009"/>
            <a:ext cx="2170569" cy="5140822"/>
          </a:xfrm>
          <a:prstGeom prst="rect">
            <a:avLst/>
          </a:prstGeom>
        </p:spPr>
      </p:pic>
      <p:graphicFrame>
        <p:nvGraphicFramePr>
          <p:cNvPr id="6" name="Object 5">
            <a:extLst>
              <a:ext uri="{FF2B5EF4-FFF2-40B4-BE49-F238E27FC236}">
                <a16:creationId xmlns:a16="http://schemas.microsoft.com/office/drawing/2014/main" id="{FB5C475A-29F4-4FA7-BA51-5DA31AE302C2}"/>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403179950"/>
              </p:ext>
            </p:extLst>
          </p:nvPr>
        </p:nvGraphicFramePr>
        <p:xfrm>
          <a:off x="1192" y="2530"/>
          <a:ext cx="1190" cy="1190"/>
        </p:xfrm>
        <a:graphic>
          <a:graphicData uri="http://schemas.openxmlformats.org/presentationml/2006/ole">
            <mc:AlternateContent xmlns:mc="http://schemas.openxmlformats.org/markup-compatibility/2006">
              <mc:Choice xmlns:v="urn:schemas-microsoft-com:vml" Requires="v">
                <p:oleObj name="think-cell Slide" r:id="rId5" imgW="395" imgH="394" progId="TCLayout.ActiveDocument.1">
                  <p:embed/>
                </p:oleObj>
              </mc:Choice>
              <mc:Fallback>
                <p:oleObj name="think-cell Slide" r:id="rId5" imgW="395" imgH="394" progId="TCLayout.ActiveDocument.1">
                  <p:embed/>
                  <p:pic>
                    <p:nvPicPr>
                      <p:cNvPr id="6" name="Object 5" hidden="1">
                        <a:extLst>
                          <a:ext uri="{FF2B5EF4-FFF2-40B4-BE49-F238E27FC236}">
                            <a16:creationId xmlns:a16="http://schemas.microsoft.com/office/drawing/2014/main" id="{FB5C475A-29F4-4FA7-BA51-5DA31AE302C2}"/>
                          </a:ext>
                        </a:extLst>
                      </p:cNvPr>
                      <p:cNvPicPr/>
                      <p:nvPr/>
                    </p:nvPicPr>
                    <p:blipFill>
                      <a:blip r:embed="rId6"/>
                      <a:stretch>
                        <a:fillRect/>
                      </a:stretch>
                    </p:blipFill>
                    <p:spPr>
                      <a:xfrm>
                        <a:off x="1192" y="2530"/>
                        <a:ext cx="1190" cy="1190"/>
                      </a:xfrm>
                      <a:prstGeom prst="rect">
                        <a:avLst/>
                      </a:prstGeom>
                    </p:spPr>
                  </p:pic>
                </p:oleObj>
              </mc:Fallback>
            </mc:AlternateContent>
          </a:graphicData>
        </a:graphic>
      </p:graphicFrame>
      <p:sp>
        <p:nvSpPr>
          <p:cNvPr id="2" name="Line 10">
            <a:extLst>
              <a:ext uri="{FF2B5EF4-FFF2-40B4-BE49-F238E27FC236}">
                <a16:creationId xmlns:a16="http://schemas.microsoft.com/office/drawing/2014/main" id="{C109D02E-0CC2-535F-AB76-E519534E3854}"/>
              </a:ext>
              <a:ext uri="{C183D7F6-B498-43B3-948B-1728B52AA6E4}">
                <adec:decorative xmlns:adec="http://schemas.microsoft.com/office/drawing/2017/decorative" val="1"/>
              </a:ext>
            </a:extLst>
          </p:cNvPr>
          <p:cNvSpPr>
            <a:spLocks noChangeShapeType="1"/>
          </p:cNvSpPr>
          <p:nvPr/>
        </p:nvSpPr>
        <p:spPr bwMode="auto">
          <a:xfrm>
            <a:off x="2727462" y="1114278"/>
            <a:ext cx="5032733" cy="0"/>
          </a:xfrm>
          <a:prstGeom prst="line">
            <a:avLst/>
          </a:prstGeom>
          <a:noFill/>
          <a:ln w="19050">
            <a:solidFill>
              <a:srgbClr val="F1C4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dirty="0">
              <a:solidFill>
                <a:schemeClr val="bg1"/>
              </a:solidFill>
            </a:endParaRPr>
          </a:p>
        </p:txBody>
      </p:sp>
      <p:sp>
        <p:nvSpPr>
          <p:cNvPr id="3" name="TextBox 2">
            <a:extLst>
              <a:ext uri="{FF2B5EF4-FFF2-40B4-BE49-F238E27FC236}">
                <a16:creationId xmlns:a16="http://schemas.microsoft.com/office/drawing/2014/main" id="{68B215EC-2E3C-AD37-939D-DDD6265976FB}"/>
              </a:ext>
            </a:extLst>
          </p:cNvPr>
          <p:cNvSpPr txBox="1"/>
          <p:nvPr/>
        </p:nvSpPr>
        <p:spPr>
          <a:xfrm>
            <a:off x="3113314" y="1451428"/>
            <a:ext cx="4949372" cy="2308324"/>
          </a:xfrm>
          <a:prstGeom prst="rect">
            <a:avLst/>
          </a:prstGeom>
          <a:noFill/>
        </p:spPr>
        <p:txBody>
          <a:bodyPr wrap="square" rtlCol="0">
            <a:spAutoFit/>
          </a:bodyPr>
          <a:lstStyle/>
          <a:p>
            <a:r>
              <a:rPr lang="en-US" dirty="0"/>
              <a:t>FY 2027-2028 modified Zero-Based Budget model</a:t>
            </a:r>
          </a:p>
          <a:p>
            <a:endParaRPr lang="en-US" dirty="0"/>
          </a:p>
          <a:p>
            <a:r>
              <a:rPr lang="en-US" dirty="0"/>
              <a:t>Be strategic and invest in our priorities</a:t>
            </a:r>
          </a:p>
          <a:p>
            <a:endParaRPr lang="en-US" dirty="0"/>
          </a:p>
          <a:p>
            <a:r>
              <a:rPr lang="en-US" dirty="0"/>
              <a:t>Incremental budget model</a:t>
            </a:r>
          </a:p>
          <a:p>
            <a:endParaRPr lang="en-US" dirty="0"/>
          </a:p>
          <a:p>
            <a:r>
              <a:rPr lang="en-US" dirty="0"/>
              <a:t>Much better rationale for budget realignment as opposed to across-the-board reductions</a:t>
            </a:r>
          </a:p>
        </p:txBody>
      </p:sp>
      <p:pic>
        <p:nvPicPr>
          <p:cNvPr id="11" name="Picture 10" descr="Seminole State College of Florida with College shield logo over college name in blue and yellow font.">
            <a:extLst>
              <a:ext uri="{FF2B5EF4-FFF2-40B4-BE49-F238E27FC236}">
                <a16:creationId xmlns:a16="http://schemas.microsoft.com/office/drawing/2014/main" id="{3C231345-755A-286B-E250-6C199A001D0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944958" y="4466419"/>
            <a:ext cx="901657" cy="43314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Zero-Based Budget (ZZB) continued in blue font">
            <a:extLst>
              <a:ext uri="{FF2B5EF4-FFF2-40B4-BE49-F238E27FC236}">
                <a16:creationId xmlns:a16="http://schemas.microsoft.com/office/drawing/2014/main" id="{DFA7F081-0EDC-C7DB-7C0F-C82CD1F10AF9}"/>
              </a:ext>
            </a:extLst>
          </p:cNvPr>
          <p:cNvSpPr txBox="1">
            <a:spLocks noGrp="1"/>
          </p:cNvSpPr>
          <p:nvPr>
            <p:ph type="title" idx="4294967295"/>
          </p:nvPr>
        </p:nvSpPr>
        <p:spPr>
          <a:xfrm>
            <a:off x="2566351" y="362607"/>
            <a:ext cx="522969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3087"/>
                </a:solidFill>
                <a:effectLst/>
                <a:uLnTx/>
                <a:uFillTx/>
                <a:latin typeface="Arial Narrow" panose="020B0606020202030204" pitchFamily="34" charset="0"/>
                <a:ea typeface="+mn-ea"/>
                <a:cs typeface="+mn-cs"/>
              </a:rPr>
              <a:t>Zero-Based Budget (ZZB) </a:t>
            </a:r>
            <a:r>
              <a:rPr kumimoji="0" lang="en-US" sz="1800" b="1" i="0" u="none" strike="noStrike" kern="1200" cap="none" spc="0" normalizeH="0" baseline="0" noProof="0" dirty="0">
                <a:ln>
                  <a:noFill/>
                </a:ln>
                <a:solidFill>
                  <a:srgbClr val="003087"/>
                </a:solidFill>
                <a:effectLst/>
                <a:uLnTx/>
                <a:uFillTx/>
                <a:latin typeface="Arial Narrow" panose="020B0606020202030204" pitchFamily="34" charset="0"/>
                <a:ea typeface="+mn-ea"/>
                <a:cs typeface="+mn-cs"/>
              </a:rPr>
              <a:t>continued</a:t>
            </a:r>
          </a:p>
        </p:txBody>
      </p:sp>
      <p:sp>
        <p:nvSpPr>
          <p:cNvPr id="3" name="Line 10">
            <a:extLst>
              <a:ext uri="{FF2B5EF4-FFF2-40B4-BE49-F238E27FC236}">
                <a16:creationId xmlns:a16="http://schemas.microsoft.com/office/drawing/2014/main" id="{4B0A75E4-2564-2BCE-4224-6B8E9FFA0A44}"/>
              </a:ext>
              <a:ext uri="{C183D7F6-B498-43B3-948B-1728B52AA6E4}">
                <adec:decorative xmlns:adec="http://schemas.microsoft.com/office/drawing/2017/decorative" val="1"/>
              </a:ext>
            </a:extLst>
          </p:cNvPr>
          <p:cNvSpPr>
            <a:spLocks noChangeShapeType="1"/>
          </p:cNvSpPr>
          <p:nvPr/>
        </p:nvSpPr>
        <p:spPr bwMode="auto">
          <a:xfrm>
            <a:off x="2640751" y="1059098"/>
            <a:ext cx="5032733" cy="0"/>
          </a:xfrm>
          <a:prstGeom prst="line">
            <a:avLst/>
          </a:prstGeom>
          <a:noFill/>
          <a:ln w="19050">
            <a:solidFill>
              <a:srgbClr val="F1C4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dirty="0">
              <a:solidFill>
                <a:schemeClr val="bg1"/>
              </a:solidFill>
            </a:endParaRPr>
          </a:p>
        </p:txBody>
      </p:sp>
      <p:pic>
        <p:nvPicPr>
          <p:cNvPr id="7" name="Picture 6" descr="Photograph of two college students walking and talking on a campus pathway with modern buildings in background. The female student holds notebooks and wears a white shirt and jeans, while the male student carries a tablet and wears a blue patterned shirt and jeans.">
            <a:extLst>
              <a:ext uri="{FF2B5EF4-FFF2-40B4-BE49-F238E27FC236}">
                <a16:creationId xmlns:a16="http://schemas.microsoft.com/office/drawing/2014/main" id="{B18D7881-4799-29BA-E48E-57117A874C1C}"/>
              </a:ext>
            </a:extLst>
          </p:cNvPr>
          <p:cNvPicPr>
            <a:picLocks noChangeAspect="1"/>
          </p:cNvPicPr>
          <p:nvPr/>
        </p:nvPicPr>
        <p:blipFill>
          <a:blip r:embed="rId2"/>
          <a:srcRect l="18342" r="18342"/>
          <a:stretch/>
        </p:blipFill>
        <p:spPr>
          <a:xfrm>
            <a:off x="1" y="2009"/>
            <a:ext cx="2170569" cy="5140822"/>
          </a:xfrm>
          <a:prstGeom prst="rect">
            <a:avLst/>
          </a:prstGeom>
        </p:spPr>
      </p:pic>
      <p:sp>
        <p:nvSpPr>
          <p:cNvPr id="5" name="TextBox 4">
            <a:extLst>
              <a:ext uri="{FF2B5EF4-FFF2-40B4-BE49-F238E27FC236}">
                <a16:creationId xmlns:a16="http://schemas.microsoft.com/office/drawing/2014/main" id="{C89B3580-1E76-4D83-AC1C-ADB4D07B25FE}"/>
              </a:ext>
            </a:extLst>
          </p:cNvPr>
          <p:cNvSpPr txBox="1"/>
          <p:nvPr/>
        </p:nvSpPr>
        <p:spPr>
          <a:xfrm>
            <a:off x="2640751" y="1388366"/>
            <a:ext cx="4949372" cy="2862322"/>
          </a:xfrm>
          <a:prstGeom prst="rect">
            <a:avLst/>
          </a:prstGeom>
          <a:noFill/>
        </p:spPr>
        <p:txBody>
          <a:bodyPr wrap="square" rtlCol="0">
            <a:spAutoFit/>
          </a:bodyPr>
          <a:lstStyle/>
          <a:p>
            <a:r>
              <a:rPr lang="en-US" dirty="0"/>
              <a:t>Enriches the review and analysis</a:t>
            </a:r>
          </a:p>
          <a:p>
            <a:endParaRPr lang="en-US" dirty="0"/>
          </a:p>
          <a:p>
            <a:r>
              <a:rPr lang="en-US" dirty="0"/>
              <a:t>Analyze needs and costs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Identifies and eliminates unnecessary operations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Encourages discussion on alternative courses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a:p>
            <a:endParaRPr lang="en-US" dirty="0"/>
          </a:p>
        </p:txBody>
      </p:sp>
      <p:pic>
        <p:nvPicPr>
          <p:cNvPr id="11" name="Picture 10" descr="Logo featuring a stylized blue and yellow emblem above bold blue text reading &quot;Seminole State College&quot; with smaller yellow text &quot;Of Florida&quot; below. Design represents branding for Seminole State College of Florida, emphasizing school identity through color contrast and typography.">
            <a:extLst>
              <a:ext uri="{FF2B5EF4-FFF2-40B4-BE49-F238E27FC236}">
                <a16:creationId xmlns:a16="http://schemas.microsoft.com/office/drawing/2014/main" id="{9C0ED7B2-9585-CD34-E2FE-F6CFE185D23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944958" y="4466419"/>
            <a:ext cx="901657" cy="433148"/>
          </a:xfrm>
          <a:prstGeom prst="rect">
            <a:avLst/>
          </a:prstGeom>
        </p:spPr>
      </p:pic>
    </p:spTree>
    <p:extLst>
      <p:ext uri="{BB962C8B-B14F-4D97-AF65-F5344CB8AC3E}">
        <p14:creationId xmlns:p14="http://schemas.microsoft.com/office/powerpoint/2010/main" val="3971275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A3A99-50AA-EA41-0B1C-0D1B677F6091}"/>
            </a:ext>
          </a:extLst>
        </p:cNvPr>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887FEB4-A988-CC25-B42D-C4B024A6D773}"/>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789840163"/>
              </p:ext>
            </p:extLst>
          </p:nvPr>
        </p:nvGraphicFramePr>
        <p:xfrm>
          <a:off x="1192" y="2530"/>
          <a:ext cx="1190" cy="1190"/>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Object 5" hidden="1">
                        <a:extLst>
                          <a:ext uri="{FF2B5EF4-FFF2-40B4-BE49-F238E27FC236}">
                            <a16:creationId xmlns:a16="http://schemas.microsoft.com/office/drawing/2014/main" id="{FB5C475A-29F4-4FA7-BA51-5DA31AE302C2}"/>
                          </a:ext>
                        </a:extLst>
                      </p:cNvPr>
                      <p:cNvPicPr/>
                      <p:nvPr/>
                    </p:nvPicPr>
                    <p:blipFill>
                      <a:blip r:embed="rId5"/>
                      <a:stretch>
                        <a:fillRect/>
                      </a:stretch>
                    </p:blipFill>
                    <p:spPr>
                      <a:xfrm>
                        <a:off x="1192" y="2530"/>
                        <a:ext cx="1190" cy="1190"/>
                      </a:xfrm>
                      <a:prstGeom prst="rect">
                        <a:avLst/>
                      </a:prstGeom>
                    </p:spPr>
                  </p:pic>
                </p:oleObj>
              </mc:Fallback>
            </mc:AlternateContent>
          </a:graphicData>
        </a:graphic>
      </p:graphicFrame>
      <p:sp>
        <p:nvSpPr>
          <p:cNvPr id="4" name="object 4">
            <a:extLst>
              <a:ext uri="{FF2B5EF4-FFF2-40B4-BE49-F238E27FC236}">
                <a16:creationId xmlns:a16="http://schemas.microsoft.com/office/drawing/2014/main" id="{6D795005-EF93-876F-7DB0-6D093EAFA95C}"/>
              </a:ext>
            </a:extLst>
          </p:cNvPr>
          <p:cNvSpPr txBox="1">
            <a:spLocks noGrp="1"/>
          </p:cNvSpPr>
          <p:nvPr>
            <p:ph type="title" idx="4294967295"/>
          </p:nvPr>
        </p:nvSpPr>
        <p:spPr>
          <a:xfrm>
            <a:off x="2747655" y="608013"/>
            <a:ext cx="6307137" cy="414337"/>
          </a:xfrm>
          <a:prstGeom prst="rect">
            <a:avLst/>
          </a:prstGeom>
        </p:spPr>
        <p:txBody>
          <a:bodyPr vert="horz" wrap="square" lIns="0" tIns="0" rIns="0" bIns="0" rtlCol="0" anchor="ctr">
            <a:spAutoFit/>
          </a:bodyPr>
          <a:lstStyle/>
          <a:p>
            <a:r>
              <a:rPr lang="en-IN" sz="2998" b="1" dirty="0">
                <a:solidFill>
                  <a:srgbClr val="003087"/>
                </a:solidFill>
                <a:latin typeface="Arial Narrow" panose="020B0604020202020204" pitchFamily="34" charset="0"/>
                <a:cs typeface="Arial Narrow" panose="020B0604020202020204" pitchFamily="34" charset="0"/>
              </a:rPr>
              <a:t>Zero-Based Budget (ZBB)</a:t>
            </a:r>
          </a:p>
        </p:txBody>
      </p:sp>
      <p:sp>
        <p:nvSpPr>
          <p:cNvPr id="2" name="Line 10">
            <a:extLst>
              <a:ext uri="{FF2B5EF4-FFF2-40B4-BE49-F238E27FC236}">
                <a16:creationId xmlns:a16="http://schemas.microsoft.com/office/drawing/2014/main" id="{0C72184B-E2C8-B1E0-480A-46637736EED5}"/>
              </a:ext>
              <a:ext uri="{C183D7F6-B498-43B3-948B-1728B52AA6E4}">
                <adec:decorative xmlns:adec="http://schemas.microsoft.com/office/drawing/2017/decorative" val="1"/>
              </a:ext>
            </a:extLst>
          </p:cNvPr>
          <p:cNvSpPr>
            <a:spLocks noChangeShapeType="1"/>
          </p:cNvSpPr>
          <p:nvPr/>
        </p:nvSpPr>
        <p:spPr bwMode="auto">
          <a:xfrm>
            <a:off x="2727462" y="1114278"/>
            <a:ext cx="5032733" cy="0"/>
          </a:xfrm>
          <a:prstGeom prst="line">
            <a:avLst/>
          </a:prstGeom>
          <a:noFill/>
          <a:ln w="19050">
            <a:solidFill>
              <a:srgbClr val="F1C4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dirty="0">
              <a:solidFill>
                <a:schemeClr val="bg1"/>
              </a:solidFill>
            </a:endParaRPr>
          </a:p>
        </p:txBody>
      </p:sp>
      <p:pic>
        <p:nvPicPr>
          <p:cNvPr id="7" name="Picture 6" descr="Photograph of two college students walking and talking on campus sidewalk, surrounded by modern buildings and greenery. One student holds notebooks and wears a backpack, while the other gestures with hands, both dressed casually in jeans and sneakers.">
            <a:extLst>
              <a:ext uri="{FF2B5EF4-FFF2-40B4-BE49-F238E27FC236}">
                <a16:creationId xmlns:a16="http://schemas.microsoft.com/office/drawing/2014/main" id="{19730524-96E1-1E96-FB59-C2D6DEB05A0B}"/>
              </a:ext>
            </a:extLst>
          </p:cNvPr>
          <p:cNvPicPr>
            <a:picLocks noChangeAspect="1"/>
          </p:cNvPicPr>
          <p:nvPr/>
        </p:nvPicPr>
        <p:blipFill>
          <a:blip r:embed="rId6"/>
          <a:srcRect l="18342" r="18342"/>
          <a:stretch/>
        </p:blipFill>
        <p:spPr>
          <a:xfrm>
            <a:off x="1" y="2009"/>
            <a:ext cx="2170569" cy="5140822"/>
          </a:xfrm>
          <a:prstGeom prst="rect">
            <a:avLst/>
          </a:prstGeom>
        </p:spPr>
      </p:pic>
      <p:sp>
        <p:nvSpPr>
          <p:cNvPr id="3" name="TextBox 2">
            <a:extLst>
              <a:ext uri="{FF2B5EF4-FFF2-40B4-BE49-F238E27FC236}">
                <a16:creationId xmlns:a16="http://schemas.microsoft.com/office/drawing/2014/main" id="{67406D7A-7D95-24A2-AA7F-BBB91058F7A8}"/>
              </a:ext>
            </a:extLst>
          </p:cNvPr>
          <p:cNvSpPr txBox="1"/>
          <p:nvPr/>
        </p:nvSpPr>
        <p:spPr>
          <a:xfrm>
            <a:off x="3113314" y="1451428"/>
            <a:ext cx="4949372" cy="2031325"/>
          </a:xfrm>
          <a:prstGeom prst="rect">
            <a:avLst/>
          </a:prstGeom>
          <a:noFill/>
        </p:spPr>
        <p:txBody>
          <a:bodyPr wrap="square" rtlCol="0">
            <a:spAutoFit/>
          </a:bodyPr>
          <a:lstStyle/>
          <a:p>
            <a:r>
              <a:rPr lang="en-US" dirty="0"/>
              <a:t>Eliminate the college budget deficit</a:t>
            </a:r>
          </a:p>
          <a:p>
            <a:endParaRPr lang="en-US" dirty="0"/>
          </a:p>
          <a:p>
            <a:r>
              <a:rPr lang="en-US" dirty="0"/>
              <a:t>Identify Resources</a:t>
            </a:r>
          </a:p>
          <a:p>
            <a:r>
              <a:rPr lang="en-US" dirty="0"/>
              <a:t>	Invest in our people</a:t>
            </a:r>
          </a:p>
          <a:p>
            <a:r>
              <a:rPr lang="en-US" dirty="0"/>
              <a:t>	Be more strategic</a:t>
            </a:r>
          </a:p>
          <a:p>
            <a:endParaRPr lang="en-US" dirty="0"/>
          </a:p>
          <a:p>
            <a:r>
              <a:rPr lang="en-US" dirty="0"/>
              <a:t>Thank you!</a:t>
            </a:r>
          </a:p>
        </p:txBody>
      </p:sp>
      <p:pic>
        <p:nvPicPr>
          <p:cNvPr id="11" name="Picture 10" descr="Logo of Seminole State College of Florida featuring a stylized blue and yellow shield above the college name in bold blue uppercase letters. The words &quot;OF FLORIDA&quot; appear below in smaller yellow uppercase letters, emphasizing the institution's location.">
            <a:extLst>
              <a:ext uri="{FF2B5EF4-FFF2-40B4-BE49-F238E27FC236}">
                <a16:creationId xmlns:a16="http://schemas.microsoft.com/office/drawing/2014/main" id="{6F16F0EE-003F-89B8-AD8A-7232B05BABB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944958" y="4466419"/>
            <a:ext cx="901657" cy="433148"/>
          </a:xfrm>
          <a:prstGeom prst="rect">
            <a:avLst/>
          </a:prstGeom>
        </p:spPr>
      </p:pic>
    </p:spTree>
    <p:extLst>
      <p:ext uri="{BB962C8B-B14F-4D97-AF65-F5344CB8AC3E}">
        <p14:creationId xmlns:p14="http://schemas.microsoft.com/office/powerpoint/2010/main" val="2889318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a:extLst>
              <a:ext uri="{FF2B5EF4-FFF2-40B4-BE49-F238E27FC236}">
                <a16:creationId xmlns:a16="http://schemas.microsoft.com/office/drawing/2014/main" id="{FB5C475A-29F4-4FA7-BA51-5DA31AE302C2}"/>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78957463"/>
              </p:ext>
            </p:extLst>
          </p:nvPr>
        </p:nvGraphicFramePr>
        <p:xfrm>
          <a:off x="1191" y="2529"/>
          <a:ext cx="1190" cy="1190"/>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Object 5" hidden="1">
                        <a:extLst>
                          <a:ext uri="{FF2B5EF4-FFF2-40B4-BE49-F238E27FC236}">
                            <a16:creationId xmlns:a16="http://schemas.microsoft.com/office/drawing/2014/main" id="{FB5C475A-29F4-4FA7-BA51-5DA31AE302C2}"/>
                          </a:ext>
                        </a:extLst>
                      </p:cNvPr>
                      <p:cNvPicPr/>
                      <p:nvPr/>
                    </p:nvPicPr>
                    <p:blipFill>
                      <a:blip r:embed="rId5"/>
                      <a:stretch>
                        <a:fillRect/>
                      </a:stretch>
                    </p:blipFill>
                    <p:spPr>
                      <a:xfrm>
                        <a:off x="1191" y="2529"/>
                        <a:ext cx="1190" cy="1190"/>
                      </a:xfrm>
                      <a:prstGeom prst="rect">
                        <a:avLst/>
                      </a:prstGeom>
                    </p:spPr>
                  </p:pic>
                </p:oleObj>
              </mc:Fallback>
            </mc:AlternateContent>
          </a:graphicData>
        </a:graphic>
      </p:graphicFrame>
      <p:sp>
        <p:nvSpPr>
          <p:cNvPr id="4" name="object 4"/>
          <p:cNvSpPr txBox="1">
            <a:spLocks noGrp="1"/>
          </p:cNvSpPr>
          <p:nvPr>
            <p:ph type="title" idx="4294967295"/>
          </p:nvPr>
        </p:nvSpPr>
        <p:spPr>
          <a:xfrm>
            <a:off x="457200" y="409669"/>
            <a:ext cx="6307028" cy="415242"/>
          </a:xfrm>
          <a:prstGeom prst="rect">
            <a:avLst/>
          </a:prstGeom>
        </p:spPr>
        <p:txBody>
          <a:bodyPr vert="horz" wrap="square" lIns="0" tIns="0" rIns="0" bIns="0" rtlCol="0">
            <a:spAutoFit/>
          </a:bodyPr>
          <a:lstStyle/>
          <a:p>
            <a:r>
              <a:rPr lang="en-IN" sz="2998" b="1" dirty="0">
                <a:solidFill>
                  <a:srgbClr val="003087"/>
                </a:solidFill>
                <a:latin typeface="Arial Narrow" panose="020B0604020202020204" pitchFamily="34" charset="0"/>
                <a:cs typeface="Arial Narrow" panose="020B0604020202020204" pitchFamily="34" charset="0"/>
              </a:rPr>
              <a:t>ZBB Process</a:t>
            </a:r>
          </a:p>
        </p:txBody>
      </p:sp>
      <p:sp>
        <p:nvSpPr>
          <p:cNvPr id="8" name="Line 10">
            <a:extLst>
              <a:ext uri="{FF2B5EF4-FFF2-40B4-BE49-F238E27FC236}">
                <a16:creationId xmlns:a16="http://schemas.microsoft.com/office/drawing/2014/main" id="{3BD342ED-C5C1-9887-A162-8707F59BFFC1}"/>
              </a:ext>
              <a:ext uri="{C183D7F6-B498-43B3-948B-1728B52AA6E4}">
                <adec:decorative xmlns:adec="http://schemas.microsoft.com/office/drawing/2017/decorative" val="1"/>
              </a:ext>
            </a:extLst>
          </p:cNvPr>
          <p:cNvSpPr>
            <a:spLocks noChangeShapeType="1"/>
          </p:cNvSpPr>
          <p:nvPr/>
        </p:nvSpPr>
        <p:spPr bwMode="auto">
          <a:xfrm flipV="1">
            <a:off x="457200" y="999490"/>
            <a:ext cx="8174735" cy="1780"/>
          </a:xfrm>
          <a:prstGeom prst="line">
            <a:avLst/>
          </a:prstGeom>
          <a:noFill/>
          <a:ln w="19050">
            <a:solidFill>
              <a:srgbClr val="F1C4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dirty="0">
              <a:solidFill>
                <a:schemeClr val="bg1"/>
              </a:solidFill>
            </a:endParaRPr>
          </a:p>
        </p:txBody>
      </p:sp>
      <p:sp>
        <p:nvSpPr>
          <p:cNvPr id="2" name="TextBox 1">
            <a:extLst>
              <a:ext uri="{FF2B5EF4-FFF2-40B4-BE49-F238E27FC236}">
                <a16:creationId xmlns:a16="http://schemas.microsoft.com/office/drawing/2014/main" id="{00E38C4F-10A4-42DD-862A-A408969083C5}"/>
              </a:ext>
            </a:extLst>
          </p:cNvPr>
          <p:cNvSpPr txBox="1"/>
          <p:nvPr/>
        </p:nvSpPr>
        <p:spPr>
          <a:xfrm>
            <a:off x="1185567" y="1248629"/>
            <a:ext cx="5398113" cy="2831544"/>
          </a:xfrm>
          <a:prstGeom prst="rect">
            <a:avLst/>
          </a:prstGeom>
          <a:noFill/>
        </p:spPr>
        <p:txBody>
          <a:bodyPr wrap="square" rtlCol="0">
            <a:spAutoFit/>
          </a:bodyPr>
          <a:lstStyle/>
          <a:p>
            <a:r>
              <a:rPr lang="en-US" sz="2800" b="1" dirty="0"/>
              <a:t>Forms</a:t>
            </a:r>
          </a:p>
          <a:p>
            <a:endParaRPr lang="en-US" sz="2400" b="1" dirty="0"/>
          </a:p>
          <a:p>
            <a:r>
              <a:rPr lang="en-US" dirty="0"/>
              <a:t>	</a:t>
            </a:r>
            <a:r>
              <a:rPr lang="en-US" u="sng" dirty="0"/>
              <a:t>Appendix A</a:t>
            </a:r>
            <a:r>
              <a:rPr lang="en-US" dirty="0"/>
              <a:t> – Key Activities</a:t>
            </a:r>
          </a:p>
          <a:p>
            <a:r>
              <a:rPr lang="en-US" dirty="0"/>
              <a:t>	</a:t>
            </a:r>
            <a:r>
              <a:rPr lang="en-US" u="sng" dirty="0"/>
              <a:t>Appendix B</a:t>
            </a:r>
            <a:r>
              <a:rPr lang="en-US" dirty="0"/>
              <a:t> – Position Key Activities</a:t>
            </a:r>
          </a:p>
          <a:p>
            <a:r>
              <a:rPr lang="en-US" dirty="0"/>
              <a:t>	</a:t>
            </a:r>
            <a:r>
              <a:rPr lang="en-US" u="sng" dirty="0"/>
              <a:t>Appendix C (Two Tabs)</a:t>
            </a:r>
            <a:r>
              <a:rPr lang="en-US" dirty="0"/>
              <a:t> – Expenditure Analysis</a:t>
            </a:r>
          </a:p>
          <a:p>
            <a:r>
              <a:rPr lang="en-US" dirty="0"/>
              <a:t>	</a:t>
            </a:r>
            <a:r>
              <a:rPr lang="en-US" u="sng" dirty="0"/>
              <a:t>Appendix D</a:t>
            </a:r>
            <a:r>
              <a:rPr lang="en-US" dirty="0"/>
              <a:t> – Contracted Services Inventory</a:t>
            </a:r>
          </a:p>
          <a:p>
            <a:r>
              <a:rPr lang="en-US" dirty="0"/>
              <a:t>	</a:t>
            </a:r>
          </a:p>
          <a:p>
            <a:endParaRPr lang="en-US" dirty="0"/>
          </a:p>
          <a:p>
            <a:r>
              <a:rPr lang="en-US" dirty="0"/>
              <a:t>Supplemental narrative/analysis</a:t>
            </a:r>
          </a:p>
        </p:txBody>
      </p:sp>
      <p:pic>
        <p:nvPicPr>
          <p:cNvPr id="7" name="Picture 6" descr="Logo featuring a stylized blue and yellow shield above bold blue text reading &quot;Seminole State College.&quot; The design represents Seminole State College of Florida, emphasizing its brand identity with a clean, professional color scheme.">
            <a:extLst>
              <a:ext uri="{FF2B5EF4-FFF2-40B4-BE49-F238E27FC236}">
                <a16:creationId xmlns:a16="http://schemas.microsoft.com/office/drawing/2014/main" id="{9E927A87-5D25-B525-B74F-0598701A5CB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944957" y="4466419"/>
            <a:ext cx="901657" cy="433148"/>
          </a:xfrm>
          <a:prstGeom prst="rect">
            <a:avLst/>
          </a:prstGeom>
        </p:spPr>
      </p:pic>
    </p:spTree>
    <p:extLst>
      <p:ext uri="{BB962C8B-B14F-4D97-AF65-F5344CB8AC3E}">
        <p14:creationId xmlns:p14="http://schemas.microsoft.com/office/powerpoint/2010/main" val="2168564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C54A5-EB93-12FD-A68F-7D48799E5C9B}"/>
            </a:ext>
          </a:extLst>
        </p:cNvPr>
        <p:cNvGrpSpPr/>
        <p:nvPr/>
      </p:nvGrpSpPr>
      <p:grpSpPr>
        <a:xfrm>
          <a:off x="0" y="0"/>
          <a:ext cx="0" cy="0"/>
          <a:chOff x="0" y="0"/>
          <a:chExt cx="0" cy="0"/>
        </a:xfrm>
      </p:grpSpPr>
      <p:graphicFrame>
        <p:nvGraphicFramePr>
          <p:cNvPr id="6" name="Object 5">
            <a:extLst>
              <a:ext uri="{FF2B5EF4-FFF2-40B4-BE49-F238E27FC236}">
                <a16:creationId xmlns:a16="http://schemas.microsoft.com/office/drawing/2014/main" id="{787FD660-ED05-19D6-91BC-822AA5FC1432}"/>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789075608"/>
              </p:ext>
            </p:extLst>
          </p:nvPr>
        </p:nvGraphicFramePr>
        <p:xfrm>
          <a:off x="1191" y="2529"/>
          <a:ext cx="1190" cy="1190"/>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Object 5" hidden="1">
                        <a:extLst>
                          <a:ext uri="{FF2B5EF4-FFF2-40B4-BE49-F238E27FC236}">
                            <a16:creationId xmlns:a16="http://schemas.microsoft.com/office/drawing/2014/main" id="{FB5C475A-29F4-4FA7-BA51-5DA31AE302C2}"/>
                          </a:ext>
                        </a:extLst>
                      </p:cNvPr>
                      <p:cNvPicPr/>
                      <p:nvPr/>
                    </p:nvPicPr>
                    <p:blipFill>
                      <a:blip r:embed="rId5"/>
                      <a:stretch>
                        <a:fillRect/>
                      </a:stretch>
                    </p:blipFill>
                    <p:spPr>
                      <a:xfrm>
                        <a:off x="1191" y="2529"/>
                        <a:ext cx="1190" cy="1190"/>
                      </a:xfrm>
                      <a:prstGeom prst="rect">
                        <a:avLst/>
                      </a:prstGeom>
                    </p:spPr>
                  </p:pic>
                </p:oleObj>
              </mc:Fallback>
            </mc:AlternateContent>
          </a:graphicData>
        </a:graphic>
      </p:graphicFrame>
      <p:sp>
        <p:nvSpPr>
          <p:cNvPr id="4" name="object 4">
            <a:extLst>
              <a:ext uri="{FF2B5EF4-FFF2-40B4-BE49-F238E27FC236}">
                <a16:creationId xmlns:a16="http://schemas.microsoft.com/office/drawing/2014/main" id="{B336885B-554F-E6E0-C377-8D7082862C34}"/>
              </a:ext>
            </a:extLst>
          </p:cNvPr>
          <p:cNvSpPr txBox="1">
            <a:spLocks noGrp="1"/>
          </p:cNvSpPr>
          <p:nvPr>
            <p:ph type="title" idx="4294967295"/>
          </p:nvPr>
        </p:nvSpPr>
        <p:spPr>
          <a:xfrm>
            <a:off x="457200" y="409669"/>
            <a:ext cx="6307028" cy="415242"/>
          </a:xfrm>
          <a:prstGeom prst="rect">
            <a:avLst/>
          </a:prstGeom>
        </p:spPr>
        <p:txBody>
          <a:bodyPr vert="horz" wrap="square" lIns="0" tIns="0" rIns="0" bIns="0" rtlCol="0">
            <a:spAutoFit/>
          </a:bodyPr>
          <a:lstStyle/>
          <a:p>
            <a:r>
              <a:rPr lang="en-IN" sz="2998" b="1" dirty="0">
                <a:solidFill>
                  <a:srgbClr val="003087"/>
                </a:solidFill>
                <a:latin typeface="Arial Narrow" panose="020B0604020202020204" pitchFamily="34" charset="0"/>
                <a:cs typeface="Arial Narrow" panose="020B0604020202020204" pitchFamily="34" charset="0"/>
              </a:rPr>
              <a:t>ZBB Process – </a:t>
            </a:r>
            <a:r>
              <a:rPr lang="en-IN" sz="2400" b="1" dirty="0">
                <a:solidFill>
                  <a:srgbClr val="003087"/>
                </a:solidFill>
                <a:latin typeface="Arial Narrow" panose="020B0604020202020204" pitchFamily="34" charset="0"/>
                <a:cs typeface="Arial Narrow" panose="020B0604020202020204" pitchFamily="34" charset="0"/>
              </a:rPr>
              <a:t>Manual Instructions</a:t>
            </a:r>
          </a:p>
        </p:txBody>
      </p:sp>
      <p:sp>
        <p:nvSpPr>
          <p:cNvPr id="8" name="Line 10">
            <a:extLst>
              <a:ext uri="{FF2B5EF4-FFF2-40B4-BE49-F238E27FC236}">
                <a16:creationId xmlns:a16="http://schemas.microsoft.com/office/drawing/2014/main" id="{0ADCAD2D-D8D2-17D7-F3C6-DF9C032050B3}"/>
              </a:ext>
              <a:ext uri="{C183D7F6-B498-43B3-948B-1728B52AA6E4}">
                <adec:decorative xmlns:adec="http://schemas.microsoft.com/office/drawing/2017/decorative" val="1"/>
              </a:ext>
            </a:extLst>
          </p:cNvPr>
          <p:cNvSpPr>
            <a:spLocks noChangeShapeType="1"/>
          </p:cNvSpPr>
          <p:nvPr/>
        </p:nvSpPr>
        <p:spPr bwMode="auto">
          <a:xfrm>
            <a:off x="457200" y="897892"/>
            <a:ext cx="8201222" cy="7364"/>
          </a:xfrm>
          <a:prstGeom prst="line">
            <a:avLst/>
          </a:prstGeom>
          <a:noFill/>
          <a:ln w="19050">
            <a:solidFill>
              <a:srgbClr val="F1C4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dirty="0">
              <a:solidFill>
                <a:schemeClr val="bg1"/>
              </a:solidFill>
            </a:endParaRPr>
          </a:p>
        </p:txBody>
      </p:sp>
      <p:sp>
        <p:nvSpPr>
          <p:cNvPr id="2" name="TextBox 1">
            <a:extLst>
              <a:ext uri="{FF2B5EF4-FFF2-40B4-BE49-F238E27FC236}">
                <a16:creationId xmlns:a16="http://schemas.microsoft.com/office/drawing/2014/main" id="{063CF239-740B-5609-5AA2-AD873FDE69E2}"/>
              </a:ext>
            </a:extLst>
          </p:cNvPr>
          <p:cNvSpPr txBox="1"/>
          <p:nvPr/>
        </p:nvSpPr>
        <p:spPr>
          <a:xfrm>
            <a:off x="676340" y="1052360"/>
            <a:ext cx="7762942" cy="3847207"/>
          </a:xfrm>
          <a:prstGeom prst="rect">
            <a:avLst/>
          </a:prstGeom>
          <a:noFill/>
        </p:spPr>
        <p:txBody>
          <a:bodyPr wrap="square" rtlCol="0">
            <a:spAutoFit/>
          </a:bodyPr>
          <a:lstStyle/>
          <a:p>
            <a:r>
              <a:rPr lang="en-US" sz="2800" b="1" dirty="0"/>
              <a:t>Manual</a:t>
            </a:r>
          </a:p>
          <a:p>
            <a:endParaRPr lang="en-US" dirty="0"/>
          </a:p>
          <a:p>
            <a:r>
              <a:rPr lang="en-US" dirty="0"/>
              <a:t>	</a:t>
            </a:r>
            <a:r>
              <a:rPr lang="en-US" u="sng" dirty="0"/>
              <a:t>Appendix E – Departmental listing</a:t>
            </a:r>
          </a:p>
          <a:p>
            <a:r>
              <a:rPr lang="en-US" dirty="0"/>
              <a:t>		</a:t>
            </a:r>
            <a:r>
              <a:rPr lang="en-US" b="1" dirty="0"/>
              <a:t>Fund 1</a:t>
            </a:r>
          </a:p>
          <a:p>
            <a:r>
              <a:rPr lang="en-US" dirty="0"/>
              <a:t>			Y = Required (Use class code for multiple departments under one 				Dept. #; Ex. Class 1430 for Upper Division/BACC)</a:t>
            </a:r>
          </a:p>
          <a:p>
            <a:r>
              <a:rPr lang="en-US" dirty="0"/>
              <a:t>			N = Not required</a:t>
            </a:r>
          </a:p>
          <a:p>
            <a:r>
              <a:rPr lang="en-US" dirty="0"/>
              <a:t>			M = Required as part of the fee review process 								(Lab Fee – Class 8000)</a:t>
            </a:r>
          </a:p>
          <a:p>
            <a:r>
              <a:rPr lang="en-US" dirty="0"/>
              <a:t>		</a:t>
            </a:r>
            <a:r>
              <a:rPr lang="en-US" b="1" dirty="0"/>
              <a:t>Fund 2, 3, 7</a:t>
            </a:r>
          </a:p>
          <a:p>
            <a:r>
              <a:rPr lang="en-US" dirty="0"/>
              <a:t>			O = Optional</a:t>
            </a:r>
          </a:p>
          <a:p>
            <a:endParaRPr lang="en-US" dirty="0"/>
          </a:p>
          <a:p>
            <a:r>
              <a:rPr lang="en-US" dirty="0"/>
              <a:t>	</a:t>
            </a:r>
            <a:r>
              <a:rPr lang="en-US" u="sng" dirty="0"/>
              <a:t>Appendix F – Expense Chart of Accounts</a:t>
            </a:r>
          </a:p>
        </p:txBody>
      </p:sp>
      <p:pic>
        <p:nvPicPr>
          <p:cNvPr id="7" name="Picture 6" descr="A logo featuring a stylized blue and yellow shield above bold blue text reading &quot;Seminole State College&quot; with smaller yellow text below stating &quot;Of Florida.&quot; The design emphasizes institutional branding with a clean, professional color scheme and distinct typography.">
            <a:extLst>
              <a:ext uri="{FF2B5EF4-FFF2-40B4-BE49-F238E27FC236}">
                <a16:creationId xmlns:a16="http://schemas.microsoft.com/office/drawing/2014/main" id="{4778EEFD-DB86-6814-0F26-E374A45A6D6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944957" y="4466419"/>
            <a:ext cx="901657" cy="433148"/>
          </a:xfrm>
          <a:prstGeom prst="rect">
            <a:avLst/>
          </a:prstGeom>
        </p:spPr>
      </p:pic>
    </p:spTree>
    <p:extLst>
      <p:ext uri="{BB962C8B-B14F-4D97-AF65-F5344CB8AC3E}">
        <p14:creationId xmlns:p14="http://schemas.microsoft.com/office/powerpoint/2010/main" val="3658888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EB913-CA35-F48F-E7EE-F3380C0D6DDA}"/>
            </a:ext>
          </a:extLst>
        </p:cNvPr>
        <p:cNvGrpSpPr/>
        <p:nvPr/>
      </p:nvGrpSpPr>
      <p:grpSpPr>
        <a:xfrm>
          <a:off x="0" y="0"/>
          <a:ext cx="0" cy="0"/>
          <a:chOff x="0" y="0"/>
          <a:chExt cx="0" cy="0"/>
        </a:xfrm>
      </p:grpSpPr>
      <p:graphicFrame>
        <p:nvGraphicFramePr>
          <p:cNvPr id="6" name="Object 5">
            <a:extLst>
              <a:ext uri="{FF2B5EF4-FFF2-40B4-BE49-F238E27FC236}">
                <a16:creationId xmlns:a16="http://schemas.microsoft.com/office/drawing/2014/main" id="{E49B6E8F-D742-FB20-8D32-E11A6F5670CE}"/>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262311971"/>
              </p:ext>
            </p:extLst>
          </p:nvPr>
        </p:nvGraphicFramePr>
        <p:xfrm>
          <a:off x="1191" y="2529"/>
          <a:ext cx="1190" cy="1190"/>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Object 5" hidden="1">
                        <a:extLst>
                          <a:ext uri="{FF2B5EF4-FFF2-40B4-BE49-F238E27FC236}">
                            <a16:creationId xmlns:a16="http://schemas.microsoft.com/office/drawing/2014/main" id="{787FD660-ED05-19D6-91BC-822AA5FC1432}"/>
                          </a:ext>
                        </a:extLst>
                      </p:cNvPr>
                      <p:cNvPicPr/>
                      <p:nvPr/>
                    </p:nvPicPr>
                    <p:blipFill>
                      <a:blip r:embed="rId5"/>
                      <a:stretch>
                        <a:fillRect/>
                      </a:stretch>
                    </p:blipFill>
                    <p:spPr>
                      <a:xfrm>
                        <a:off x="1191" y="2529"/>
                        <a:ext cx="1190" cy="1190"/>
                      </a:xfrm>
                      <a:prstGeom prst="rect">
                        <a:avLst/>
                      </a:prstGeom>
                    </p:spPr>
                  </p:pic>
                </p:oleObj>
              </mc:Fallback>
            </mc:AlternateContent>
          </a:graphicData>
        </a:graphic>
      </p:graphicFrame>
      <p:sp>
        <p:nvSpPr>
          <p:cNvPr id="4" name="object 4">
            <a:extLst>
              <a:ext uri="{FF2B5EF4-FFF2-40B4-BE49-F238E27FC236}">
                <a16:creationId xmlns:a16="http://schemas.microsoft.com/office/drawing/2014/main" id="{2775AEED-6F4C-6D14-6451-57D82B127A0D}"/>
              </a:ext>
            </a:extLst>
          </p:cNvPr>
          <p:cNvSpPr txBox="1">
            <a:spLocks noGrp="1"/>
          </p:cNvSpPr>
          <p:nvPr>
            <p:ph type="title" idx="4294967295"/>
          </p:nvPr>
        </p:nvSpPr>
        <p:spPr>
          <a:xfrm>
            <a:off x="457200" y="272509"/>
            <a:ext cx="6307028" cy="415242"/>
          </a:xfrm>
          <a:prstGeom prst="rect">
            <a:avLst/>
          </a:prstGeom>
        </p:spPr>
        <p:txBody>
          <a:bodyPr vert="horz" wrap="square" lIns="0" tIns="0" rIns="0" bIns="0" rtlCol="0">
            <a:spAutoFit/>
          </a:bodyPr>
          <a:lstStyle/>
          <a:p>
            <a:r>
              <a:rPr lang="en-IN" sz="2998" b="1" dirty="0">
                <a:solidFill>
                  <a:srgbClr val="003087"/>
                </a:solidFill>
                <a:latin typeface="Arial Narrow" panose="020B0604020202020204" pitchFamily="34" charset="0"/>
                <a:cs typeface="Arial Narrow" panose="020B0604020202020204" pitchFamily="34" charset="0"/>
              </a:rPr>
              <a:t>ZBB Process – </a:t>
            </a:r>
            <a:r>
              <a:rPr lang="en-IN" sz="2400" b="1" dirty="0">
                <a:solidFill>
                  <a:srgbClr val="003087"/>
                </a:solidFill>
                <a:latin typeface="Arial Narrow" panose="020B0604020202020204" pitchFamily="34" charset="0"/>
                <a:cs typeface="Arial Narrow" panose="020B0604020202020204" pitchFamily="34" charset="0"/>
              </a:rPr>
              <a:t>sample </a:t>
            </a:r>
          </a:p>
        </p:txBody>
      </p:sp>
      <p:sp>
        <p:nvSpPr>
          <p:cNvPr id="8" name="Line 10">
            <a:extLst>
              <a:ext uri="{FF2B5EF4-FFF2-40B4-BE49-F238E27FC236}">
                <a16:creationId xmlns:a16="http://schemas.microsoft.com/office/drawing/2014/main" id="{1A8480E1-FAEC-5843-CEB1-24115A6A0AFB}"/>
              </a:ext>
              <a:ext uri="{C183D7F6-B498-43B3-948B-1728B52AA6E4}">
                <adec:decorative xmlns:adec="http://schemas.microsoft.com/office/drawing/2017/decorative" val="1"/>
              </a:ext>
            </a:extLst>
          </p:cNvPr>
          <p:cNvSpPr>
            <a:spLocks noChangeShapeType="1"/>
          </p:cNvSpPr>
          <p:nvPr/>
        </p:nvSpPr>
        <p:spPr bwMode="auto">
          <a:xfrm flipV="1">
            <a:off x="457200" y="780663"/>
            <a:ext cx="8275320" cy="1"/>
          </a:xfrm>
          <a:prstGeom prst="line">
            <a:avLst/>
          </a:prstGeom>
          <a:noFill/>
          <a:ln w="19050">
            <a:solidFill>
              <a:srgbClr val="F1C4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dirty="0">
              <a:solidFill>
                <a:schemeClr val="bg1"/>
              </a:solidFill>
            </a:endParaRPr>
          </a:p>
        </p:txBody>
      </p:sp>
      <p:pic>
        <p:nvPicPr>
          <p:cNvPr id="5" name="Picture 4" descr="Appendix E Department Listing by Fund. Table columns are Department, Dept Description, ZBB, Base, Current Budget Manager. Rows are filled with sample data.">
            <a:extLst>
              <a:ext uri="{FF2B5EF4-FFF2-40B4-BE49-F238E27FC236}">
                <a16:creationId xmlns:a16="http://schemas.microsoft.com/office/drawing/2014/main" id="{0ACF222D-072B-55D7-B8F5-CC10DE7F7068}"/>
              </a:ext>
            </a:extLst>
          </p:cNvPr>
          <p:cNvPicPr>
            <a:picLocks noChangeAspect="1"/>
          </p:cNvPicPr>
          <p:nvPr/>
        </p:nvPicPr>
        <p:blipFill>
          <a:blip r:embed="rId6"/>
          <a:stretch>
            <a:fillRect/>
          </a:stretch>
        </p:blipFill>
        <p:spPr>
          <a:xfrm>
            <a:off x="1146629" y="1031946"/>
            <a:ext cx="6531427" cy="4111554"/>
          </a:xfrm>
          <a:prstGeom prst="rect">
            <a:avLst/>
          </a:prstGeom>
        </p:spPr>
      </p:pic>
      <p:sp>
        <p:nvSpPr>
          <p:cNvPr id="9" name="Rectangle: Rounded Corners 8">
            <a:extLst>
              <a:ext uri="{FF2B5EF4-FFF2-40B4-BE49-F238E27FC236}">
                <a16:creationId xmlns:a16="http://schemas.microsoft.com/office/drawing/2014/main" id="{7F5A9DC4-739B-CCAE-22C1-65AAE6060209}"/>
              </a:ext>
              <a:ext uri="{C183D7F6-B498-43B3-948B-1728B52AA6E4}">
                <adec:decorative xmlns:adec="http://schemas.microsoft.com/office/drawing/2017/decorative" val="1"/>
              </a:ext>
            </a:extLst>
          </p:cNvPr>
          <p:cNvSpPr/>
          <p:nvPr/>
        </p:nvSpPr>
        <p:spPr>
          <a:xfrm>
            <a:off x="1349829" y="4297840"/>
            <a:ext cx="6328227" cy="845660"/>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032553E-9A66-ED60-608A-6227C0A3357C}"/>
              </a:ext>
              <a:ext uri="{C183D7F6-B498-43B3-948B-1728B52AA6E4}">
                <adec:decorative xmlns:adec="http://schemas.microsoft.com/office/drawing/2017/decorative" val="1"/>
              </a:ext>
            </a:extLst>
          </p:cNvPr>
          <p:cNvSpPr/>
          <p:nvPr/>
        </p:nvSpPr>
        <p:spPr>
          <a:xfrm>
            <a:off x="3940629" y="1124858"/>
            <a:ext cx="529771" cy="4018642"/>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 of Seminole State College of Florida featuring a stylized blue and yellow shield above the college name in blue uppercase letters with &quot;OF FLORIDA&quot; in smaller yellow uppercase letters below. Design emphasizes educational institution branding with bold colors and clean typography.">
            <a:extLst>
              <a:ext uri="{FF2B5EF4-FFF2-40B4-BE49-F238E27FC236}">
                <a16:creationId xmlns:a16="http://schemas.microsoft.com/office/drawing/2014/main" id="{8971A445-2DEB-061E-66C4-95B8C920BEE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944957" y="4466419"/>
            <a:ext cx="901657" cy="433148"/>
          </a:xfrm>
          <a:prstGeom prst="rect">
            <a:avLst/>
          </a:prstGeom>
        </p:spPr>
      </p:pic>
    </p:spTree>
    <p:extLst>
      <p:ext uri="{BB962C8B-B14F-4D97-AF65-F5344CB8AC3E}">
        <p14:creationId xmlns:p14="http://schemas.microsoft.com/office/powerpoint/2010/main" val="3112308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a:extLst>
              <a:ext uri="{FF2B5EF4-FFF2-40B4-BE49-F238E27FC236}">
                <a16:creationId xmlns:a16="http://schemas.microsoft.com/office/drawing/2014/main" id="{FB5C475A-29F4-4FA7-BA51-5DA31AE302C2}"/>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182386977"/>
              </p:ext>
            </p:extLst>
          </p:nvPr>
        </p:nvGraphicFramePr>
        <p:xfrm>
          <a:off x="1191" y="2529"/>
          <a:ext cx="1190" cy="1190"/>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Object 5" hidden="1">
                        <a:extLst>
                          <a:ext uri="{FF2B5EF4-FFF2-40B4-BE49-F238E27FC236}">
                            <a16:creationId xmlns:a16="http://schemas.microsoft.com/office/drawing/2014/main" id="{FB5C475A-29F4-4FA7-BA51-5DA31AE302C2}"/>
                          </a:ext>
                        </a:extLst>
                      </p:cNvPr>
                      <p:cNvPicPr/>
                      <p:nvPr/>
                    </p:nvPicPr>
                    <p:blipFill>
                      <a:blip r:embed="rId5"/>
                      <a:stretch>
                        <a:fillRect/>
                      </a:stretch>
                    </p:blipFill>
                    <p:spPr>
                      <a:xfrm>
                        <a:off x="1191" y="2529"/>
                        <a:ext cx="1190" cy="1190"/>
                      </a:xfrm>
                      <a:prstGeom prst="rect">
                        <a:avLst/>
                      </a:prstGeom>
                    </p:spPr>
                  </p:pic>
                </p:oleObj>
              </mc:Fallback>
            </mc:AlternateContent>
          </a:graphicData>
        </a:graphic>
      </p:graphicFrame>
      <p:sp>
        <p:nvSpPr>
          <p:cNvPr id="4" name="object 4"/>
          <p:cNvSpPr txBox="1">
            <a:spLocks noGrp="1"/>
          </p:cNvSpPr>
          <p:nvPr>
            <p:ph type="title" idx="4294967295"/>
          </p:nvPr>
        </p:nvSpPr>
        <p:spPr>
          <a:xfrm>
            <a:off x="457200" y="409669"/>
            <a:ext cx="6307028" cy="415242"/>
          </a:xfrm>
          <a:prstGeom prst="rect">
            <a:avLst/>
          </a:prstGeom>
        </p:spPr>
        <p:txBody>
          <a:bodyPr vert="horz" wrap="square" lIns="0" tIns="0" rIns="0" bIns="0" rtlCol="0">
            <a:spAutoFit/>
          </a:bodyPr>
          <a:lstStyle/>
          <a:p>
            <a:r>
              <a:rPr lang="en-IN" sz="2998" b="1" dirty="0">
                <a:solidFill>
                  <a:srgbClr val="003087"/>
                </a:solidFill>
                <a:latin typeface="Arial Narrow" panose="020B0604020202020204" pitchFamily="34" charset="0"/>
                <a:cs typeface="Arial Narrow" panose="020B0604020202020204" pitchFamily="34" charset="0"/>
              </a:rPr>
              <a:t>ZBB Timeline</a:t>
            </a:r>
          </a:p>
        </p:txBody>
      </p:sp>
      <p:sp>
        <p:nvSpPr>
          <p:cNvPr id="8" name="Line 10">
            <a:extLst>
              <a:ext uri="{FF2B5EF4-FFF2-40B4-BE49-F238E27FC236}">
                <a16:creationId xmlns:a16="http://schemas.microsoft.com/office/drawing/2014/main" id="{3BD342ED-C5C1-9887-A162-8707F59BFFC1}"/>
              </a:ext>
              <a:ext uri="{C183D7F6-B498-43B3-948B-1728B52AA6E4}">
                <adec:decorative xmlns:adec="http://schemas.microsoft.com/office/drawing/2017/decorative" val="1"/>
              </a:ext>
            </a:extLst>
          </p:cNvPr>
          <p:cNvSpPr>
            <a:spLocks noChangeShapeType="1"/>
          </p:cNvSpPr>
          <p:nvPr/>
        </p:nvSpPr>
        <p:spPr bwMode="auto">
          <a:xfrm flipV="1">
            <a:off x="457200" y="845660"/>
            <a:ext cx="8144933" cy="52232"/>
          </a:xfrm>
          <a:prstGeom prst="line">
            <a:avLst/>
          </a:prstGeom>
          <a:noFill/>
          <a:ln w="19050">
            <a:solidFill>
              <a:srgbClr val="F1C4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dirty="0">
              <a:solidFill>
                <a:schemeClr val="bg1"/>
              </a:solidFill>
            </a:endParaRPr>
          </a:p>
        </p:txBody>
      </p:sp>
      <p:sp>
        <p:nvSpPr>
          <p:cNvPr id="5" name="TextBox 4">
            <a:extLst>
              <a:ext uri="{FF2B5EF4-FFF2-40B4-BE49-F238E27FC236}">
                <a16:creationId xmlns:a16="http://schemas.microsoft.com/office/drawing/2014/main" id="{029A4DE6-6D80-9D56-A5E7-A7DC563F26DC}"/>
              </a:ext>
            </a:extLst>
          </p:cNvPr>
          <p:cNvSpPr txBox="1"/>
          <p:nvPr/>
        </p:nvSpPr>
        <p:spPr>
          <a:xfrm>
            <a:off x="1106999" y="918641"/>
            <a:ext cx="6756841" cy="4247317"/>
          </a:xfrm>
          <a:prstGeom prst="rect">
            <a:avLst/>
          </a:prstGeom>
          <a:noFill/>
        </p:spPr>
        <p:txBody>
          <a:bodyPr wrap="square" rtlCol="0">
            <a:spAutoFit/>
          </a:bodyPr>
          <a:lstStyle/>
          <a:p>
            <a:r>
              <a:rPr lang="en-US" dirty="0"/>
              <a:t>August/September - Training</a:t>
            </a:r>
          </a:p>
          <a:p>
            <a:endParaRPr lang="en-US" dirty="0"/>
          </a:p>
          <a:p>
            <a:r>
              <a:rPr lang="en-US" dirty="0"/>
              <a:t>October/November – ZBB Department Work</a:t>
            </a:r>
          </a:p>
          <a:p>
            <a:endParaRPr lang="en-US" dirty="0"/>
          </a:p>
          <a:p>
            <a:r>
              <a:rPr lang="en-US" dirty="0"/>
              <a:t>December – First Draft ZBB documents submitted to Budget Office</a:t>
            </a:r>
          </a:p>
          <a:p>
            <a:endParaRPr lang="en-US" dirty="0"/>
          </a:p>
          <a:p>
            <a:r>
              <a:rPr lang="en-US" dirty="0"/>
              <a:t>January – Budget Office follow up</a:t>
            </a:r>
          </a:p>
          <a:p>
            <a:endParaRPr lang="en-US" dirty="0"/>
          </a:p>
          <a:p>
            <a:r>
              <a:rPr lang="en-US" dirty="0"/>
              <a:t>February – Final Draft ZBB documents submitted to Budget Office</a:t>
            </a:r>
          </a:p>
          <a:p>
            <a:endParaRPr lang="en-US" dirty="0"/>
          </a:p>
          <a:p>
            <a:r>
              <a:rPr lang="en-US" dirty="0"/>
              <a:t>March – ZBB Analysis conducted by Budget Office</a:t>
            </a:r>
          </a:p>
          <a:p>
            <a:endParaRPr lang="en-US" dirty="0"/>
          </a:p>
          <a:p>
            <a:r>
              <a:rPr lang="en-US" dirty="0"/>
              <a:t>April – Draft Report submitted to Executive Team</a:t>
            </a:r>
          </a:p>
          <a:p>
            <a:endParaRPr lang="en-US" dirty="0"/>
          </a:p>
          <a:p>
            <a:r>
              <a:rPr lang="en-US" dirty="0"/>
              <a:t>May – Board of Trustees Budget Workshop</a:t>
            </a:r>
          </a:p>
        </p:txBody>
      </p:sp>
      <p:cxnSp>
        <p:nvCxnSpPr>
          <p:cNvPr id="2" name="Straight Arrow Connector 1">
            <a:extLst>
              <a:ext uri="{FF2B5EF4-FFF2-40B4-BE49-F238E27FC236}">
                <a16:creationId xmlns:a16="http://schemas.microsoft.com/office/drawing/2014/main" id="{B202F0B8-C60A-9BF2-4F5A-863B0A14F4B3}"/>
              </a:ext>
              <a:ext uri="{C183D7F6-B498-43B3-948B-1728B52AA6E4}">
                <adec:decorative xmlns:adec="http://schemas.microsoft.com/office/drawing/2017/decorative" val="1"/>
              </a:ext>
            </a:extLst>
          </p:cNvPr>
          <p:cNvCxnSpPr/>
          <p:nvPr/>
        </p:nvCxnSpPr>
        <p:spPr>
          <a:xfrm>
            <a:off x="314834" y="1129512"/>
            <a:ext cx="783772" cy="0"/>
          </a:xfrm>
          <a:prstGeom prst="straightConnector1">
            <a:avLst/>
          </a:prstGeom>
          <a:ln w="34925">
            <a:tailEnd type="triangle"/>
          </a:ln>
        </p:spPr>
        <p:style>
          <a:lnRef idx="3">
            <a:schemeClr val="dk1"/>
          </a:lnRef>
          <a:fillRef idx="0">
            <a:schemeClr val="dk1"/>
          </a:fillRef>
          <a:effectRef idx="2">
            <a:schemeClr val="dk1"/>
          </a:effectRef>
          <a:fontRef idx="minor">
            <a:schemeClr val="tx1"/>
          </a:fontRef>
        </p:style>
      </p:cxnSp>
      <p:cxnSp>
        <p:nvCxnSpPr>
          <p:cNvPr id="3" name="Straight Arrow Connector 2">
            <a:extLst>
              <a:ext uri="{FF2B5EF4-FFF2-40B4-BE49-F238E27FC236}">
                <a16:creationId xmlns:a16="http://schemas.microsoft.com/office/drawing/2014/main" id="{CCFA1D3C-5BC6-72AE-2603-A4BBEE7715ED}"/>
              </a:ext>
              <a:ext uri="{C183D7F6-B498-43B3-948B-1728B52AA6E4}">
                <adec:decorative xmlns:adec="http://schemas.microsoft.com/office/drawing/2017/decorative" val="1"/>
              </a:ext>
            </a:extLst>
          </p:cNvPr>
          <p:cNvCxnSpPr/>
          <p:nvPr/>
        </p:nvCxnSpPr>
        <p:spPr>
          <a:xfrm>
            <a:off x="275946" y="4389820"/>
            <a:ext cx="783772" cy="0"/>
          </a:xfrm>
          <a:prstGeom prst="straightConnector1">
            <a:avLst/>
          </a:prstGeom>
          <a:ln w="34925">
            <a:tailEnd type="triangle"/>
          </a:ln>
        </p:spPr>
        <p:style>
          <a:lnRef idx="3">
            <a:schemeClr val="dk1"/>
          </a:lnRef>
          <a:fillRef idx="0">
            <a:schemeClr val="dk1"/>
          </a:fillRef>
          <a:effectRef idx="2">
            <a:schemeClr val="dk1"/>
          </a:effectRef>
          <a:fontRef idx="minor">
            <a:schemeClr val="tx1"/>
          </a:fontRef>
        </p:style>
      </p:cxnSp>
      <p:cxnSp>
        <p:nvCxnSpPr>
          <p:cNvPr id="9" name="Straight Arrow Connector 8">
            <a:extLst>
              <a:ext uri="{FF2B5EF4-FFF2-40B4-BE49-F238E27FC236}">
                <a16:creationId xmlns:a16="http://schemas.microsoft.com/office/drawing/2014/main" id="{6922D328-EE68-EB33-D519-9AAB25953B74}"/>
              </a:ext>
              <a:ext uri="{C183D7F6-B498-43B3-948B-1728B52AA6E4}">
                <adec:decorative xmlns:adec="http://schemas.microsoft.com/office/drawing/2017/decorative" val="1"/>
              </a:ext>
            </a:extLst>
          </p:cNvPr>
          <p:cNvCxnSpPr/>
          <p:nvPr/>
        </p:nvCxnSpPr>
        <p:spPr>
          <a:xfrm>
            <a:off x="314834" y="2227843"/>
            <a:ext cx="783772" cy="0"/>
          </a:xfrm>
          <a:prstGeom prst="straightConnector1">
            <a:avLst/>
          </a:prstGeom>
          <a:ln w="34925">
            <a:tailEnd type="triangle"/>
          </a:ln>
        </p:spPr>
        <p:style>
          <a:lnRef idx="3">
            <a:schemeClr val="dk1"/>
          </a:lnRef>
          <a:fillRef idx="0">
            <a:schemeClr val="dk1"/>
          </a:fillRef>
          <a:effectRef idx="2">
            <a:schemeClr val="dk1"/>
          </a:effectRef>
          <a:fontRef idx="minor">
            <a:schemeClr val="tx1"/>
          </a:fontRef>
        </p:style>
      </p:cxnSp>
      <p:cxnSp>
        <p:nvCxnSpPr>
          <p:cNvPr id="10" name="Straight Arrow Connector 9">
            <a:extLst>
              <a:ext uri="{FF2B5EF4-FFF2-40B4-BE49-F238E27FC236}">
                <a16:creationId xmlns:a16="http://schemas.microsoft.com/office/drawing/2014/main" id="{94E4B3A9-3679-2893-FFB3-42A4F38852A3}"/>
              </a:ext>
              <a:ext uri="{C183D7F6-B498-43B3-948B-1728B52AA6E4}">
                <adec:decorative xmlns:adec="http://schemas.microsoft.com/office/drawing/2017/decorative" val="1"/>
              </a:ext>
            </a:extLst>
          </p:cNvPr>
          <p:cNvCxnSpPr/>
          <p:nvPr/>
        </p:nvCxnSpPr>
        <p:spPr>
          <a:xfrm>
            <a:off x="314834" y="3326174"/>
            <a:ext cx="783772" cy="0"/>
          </a:xfrm>
          <a:prstGeom prst="straightConnector1">
            <a:avLst/>
          </a:prstGeom>
          <a:ln w="34925">
            <a:tailEnd type="triangle"/>
          </a:ln>
        </p:spPr>
        <p:style>
          <a:lnRef idx="3">
            <a:schemeClr val="dk1"/>
          </a:lnRef>
          <a:fillRef idx="0">
            <a:schemeClr val="dk1"/>
          </a:fillRef>
          <a:effectRef idx="2">
            <a:schemeClr val="dk1"/>
          </a:effectRef>
          <a:fontRef idx="minor">
            <a:schemeClr val="tx1"/>
          </a:fontRef>
        </p:style>
      </p:cxnSp>
      <p:cxnSp>
        <p:nvCxnSpPr>
          <p:cNvPr id="12" name="Straight Arrow Connector 11">
            <a:extLst>
              <a:ext uri="{FF2B5EF4-FFF2-40B4-BE49-F238E27FC236}">
                <a16:creationId xmlns:a16="http://schemas.microsoft.com/office/drawing/2014/main" id="{1393E072-6DF3-4C26-8895-E549F5C86833}"/>
              </a:ext>
              <a:ext uri="{C183D7F6-B498-43B3-948B-1728B52AA6E4}">
                <adec:decorative xmlns:adec="http://schemas.microsoft.com/office/drawing/2017/decorative" val="1"/>
              </a:ext>
            </a:extLst>
          </p:cNvPr>
          <p:cNvCxnSpPr/>
          <p:nvPr/>
        </p:nvCxnSpPr>
        <p:spPr>
          <a:xfrm flipH="1">
            <a:off x="6054845" y="3865096"/>
            <a:ext cx="828675"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a:extLst>
              <a:ext uri="{FF2B5EF4-FFF2-40B4-BE49-F238E27FC236}">
                <a16:creationId xmlns:a16="http://schemas.microsoft.com/office/drawing/2014/main" id="{D2C787EA-DC2D-035F-6CBD-C40374506BF5}"/>
              </a:ext>
              <a:ext uri="{C183D7F6-B498-43B3-948B-1728B52AA6E4}">
                <adec:decorative xmlns:adec="http://schemas.microsoft.com/office/drawing/2017/decorative" val="1"/>
              </a:ext>
            </a:extLst>
          </p:cNvPr>
          <p:cNvCxnSpPr/>
          <p:nvPr/>
        </p:nvCxnSpPr>
        <p:spPr>
          <a:xfrm flipH="1">
            <a:off x="4683476" y="2768867"/>
            <a:ext cx="828675"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a:extLst>
              <a:ext uri="{FF2B5EF4-FFF2-40B4-BE49-F238E27FC236}">
                <a16:creationId xmlns:a16="http://schemas.microsoft.com/office/drawing/2014/main" id="{4D27126B-15BC-FDD6-4F7F-01F75E2FE786}"/>
              </a:ext>
              <a:ext uri="{C183D7F6-B498-43B3-948B-1728B52AA6E4}">
                <adec:decorative xmlns:adec="http://schemas.microsoft.com/office/drawing/2017/decorative" val="1"/>
              </a:ext>
            </a:extLst>
          </p:cNvPr>
          <p:cNvCxnSpPr/>
          <p:nvPr/>
        </p:nvCxnSpPr>
        <p:spPr>
          <a:xfrm flipH="1">
            <a:off x="5573702" y="1672638"/>
            <a:ext cx="828675"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15" name="Rectangle: Rounded Corners 14">
            <a:extLst>
              <a:ext uri="{FF2B5EF4-FFF2-40B4-BE49-F238E27FC236}">
                <a16:creationId xmlns:a16="http://schemas.microsoft.com/office/drawing/2014/main" id="{339A4C2D-2840-1A47-1959-A19DB07E4AA4}"/>
              </a:ext>
              <a:ext uri="{C183D7F6-B498-43B3-948B-1728B52AA6E4}">
                <adec:decorative xmlns:adec="http://schemas.microsoft.com/office/drawing/2017/decorative" val="1"/>
              </a:ext>
            </a:extLst>
          </p:cNvPr>
          <p:cNvSpPr/>
          <p:nvPr/>
        </p:nvSpPr>
        <p:spPr>
          <a:xfrm>
            <a:off x="1059718" y="4773799"/>
            <a:ext cx="4513984" cy="321610"/>
          </a:xfrm>
          <a:prstGeom prst="round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 featuring a stylized blue and yellow shield above bold blue text reading &quot;Seminole State College&quot; with smaller yellow text &quot;of Florida&quot; below. Design emphasizes educational institution branding with a clean, professional color scheme and layout.">
            <a:extLst>
              <a:ext uri="{FF2B5EF4-FFF2-40B4-BE49-F238E27FC236}">
                <a16:creationId xmlns:a16="http://schemas.microsoft.com/office/drawing/2014/main" id="{9E927A87-5D25-B525-B74F-0598701A5CB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944957" y="4466419"/>
            <a:ext cx="901657" cy="433148"/>
          </a:xfrm>
          <a:prstGeom prst="rect">
            <a:avLst/>
          </a:prstGeom>
        </p:spPr>
      </p:pic>
    </p:spTree>
    <p:extLst>
      <p:ext uri="{BB962C8B-B14F-4D97-AF65-F5344CB8AC3E}">
        <p14:creationId xmlns:p14="http://schemas.microsoft.com/office/powerpoint/2010/main" val="122989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2958</TotalTime>
  <Words>537</Words>
  <Application>Microsoft Office PowerPoint</Application>
  <PresentationFormat>On-screen Show (16:9)</PresentationFormat>
  <Paragraphs>108</Paragraphs>
  <Slides>23</Slides>
  <Notes>21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9" baseType="lpstr">
      <vt:lpstr>Arial</vt:lpstr>
      <vt:lpstr>Arial Narrow</vt:lpstr>
      <vt:lpstr>Calibri</vt:lpstr>
      <vt:lpstr>Calibri Light</vt:lpstr>
      <vt:lpstr>Office Theme</vt:lpstr>
      <vt:lpstr>think-cell Slide</vt:lpstr>
      <vt:lpstr>Zero-Based Budget Training</vt:lpstr>
      <vt:lpstr>Thumb Drive Distribution and Contents</vt:lpstr>
      <vt:lpstr>Zero-Based Budget (ZBB) Overview</vt:lpstr>
      <vt:lpstr>Zero-Based Budget (ZZB) continued</vt:lpstr>
      <vt:lpstr>Zero-Based Budget (ZBB)</vt:lpstr>
      <vt:lpstr>ZBB Process</vt:lpstr>
      <vt:lpstr>ZBB Process – Manual Instructions</vt:lpstr>
      <vt:lpstr>ZBB Process – sample </vt:lpstr>
      <vt:lpstr>ZBB Timeline</vt:lpstr>
      <vt:lpstr>Worksheet Review</vt:lpstr>
      <vt:lpstr>Appendix A</vt:lpstr>
      <vt:lpstr>Appendix B</vt:lpstr>
      <vt:lpstr>Appendix C – Sample View</vt:lpstr>
      <vt:lpstr>Appendix C – Sample Spreadsheet </vt:lpstr>
      <vt:lpstr>Appendix C – Sample Spreadsheet</vt:lpstr>
      <vt:lpstr>Appendix C – Example Spreadsheet</vt:lpstr>
      <vt:lpstr>PeopleSoft Reports</vt:lpstr>
      <vt:lpstr>Department Expenditure Transaction Detail</vt:lpstr>
      <vt:lpstr>Appendix C - Example Spreadsheet</vt:lpstr>
      <vt:lpstr>Appendix C (continued)</vt:lpstr>
      <vt:lpstr>Appendix D</vt:lpstr>
      <vt:lpstr>QUESTIONS &amp; ANSWERS</vt:lpstr>
      <vt:lpstr>Seminole State College of Florida ZBB ending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Jillian Baco</dc:creator>
  <cp:lastModifiedBy>Alyson Linder</cp:lastModifiedBy>
  <cp:revision>103</cp:revision>
  <dcterms:created xsi:type="dcterms:W3CDTF">2024-03-25T18:15:56Z</dcterms:created>
  <dcterms:modified xsi:type="dcterms:W3CDTF">2026-09-03T17:37:49Z</dcterms:modified>
</cp:coreProperties>
</file>