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21"/>
  </p:notesMasterIdLst>
  <p:sldIdLst>
    <p:sldId id="271" r:id="rId2"/>
    <p:sldId id="362" r:id="rId3"/>
    <p:sldId id="258" r:id="rId4"/>
    <p:sldId id="438" r:id="rId5"/>
    <p:sldId id="356" r:id="rId6"/>
    <p:sldId id="439" r:id="rId7"/>
    <p:sldId id="448" r:id="rId8"/>
    <p:sldId id="358" r:id="rId9"/>
    <p:sldId id="343" r:id="rId10"/>
    <p:sldId id="367" r:id="rId11"/>
    <p:sldId id="363" r:id="rId12"/>
    <p:sldId id="364" r:id="rId13"/>
    <p:sldId id="431" r:id="rId14"/>
    <p:sldId id="436" r:id="rId15"/>
    <p:sldId id="447" r:id="rId16"/>
    <p:sldId id="365" r:id="rId17"/>
    <p:sldId id="440" r:id="rId18"/>
    <p:sldId id="449" r:id="rId19"/>
    <p:sldId id="346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CE4"/>
    <a:srgbClr val="E35205"/>
    <a:srgbClr val="00ACED"/>
    <a:srgbClr val="F1C400"/>
    <a:srgbClr val="0030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8"/>
    <p:restoredTop sz="95706" autoAdjust="0"/>
  </p:normalViewPr>
  <p:slideViewPr>
    <p:cSldViewPr snapToGrid="0">
      <p:cViewPr varScale="1">
        <p:scale>
          <a:sx n="139" d="100"/>
          <a:sy n="139" d="100"/>
        </p:scale>
        <p:origin x="1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4" d="100"/>
          <a:sy n="94" d="100"/>
        </p:scale>
        <p:origin x="400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FA829-EDA7-9943-8B97-609E7847197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77105-CBA0-4244-8F4C-292AB8B9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57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5288" y="692150"/>
            <a:ext cx="615950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0005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50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95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28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43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56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4F418-FD08-4710-5A14-7AB4A03C5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977EA-E009-4DD4-38AA-207FFF8AD5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92BB93-C662-B341-F307-DE1A120FC5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6344D-786E-6992-A16D-F61EC27354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76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58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5288" y="692150"/>
            <a:ext cx="615950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3041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580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67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602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619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650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93D34-C9E0-F080-1D99-E62F4BDED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0F40B3-C341-7B3C-BD1C-041159D3C9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BA1711-E6E0-590C-CECC-8B02B33F03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91A14-8050-A313-B5CA-BEAFAB7188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881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893B5-1AA5-F618-DAC2-2798F3411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CA6DE3-41F3-4B33-D69B-807B75F83C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784ED1-4BD7-E043-ED07-E525FD5F31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10CA1-E2E7-CEA2-1242-F1C4A3809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5737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73973-896D-86B6-6AD8-AAAB01025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6AC9AB-AA1E-78FA-16BB-18F35E4DB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AB6897-58E4-8BD1-F65A-39E3468E5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266603-1807-12D1-CDBC-C7E0FA024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77105-CBA0-4244-8F4C-292AB8B999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148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5288" y="692150"/>
            <a:ext cx="615950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4787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27551-CA3A-5C42-B847-50C18ADD64C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8076B-3BA9-484D-AA4F-0B2171EF6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08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27551-CA3A-5C42-B847-50C18ADD64C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8076B-3BA9-484D-AA4F-0B2171EF6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92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27551-CA3A-5C42-B847-50C18ADD64C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8076B-3BA9-484D-AA4F-0B2171EF6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138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27551-CA3A-5C42-B847-50C18ADD64C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8076B-3BA9-484D-AA4F-0B2171EF6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65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27551-CA3A-5C42-B847-50C18ADD64C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8076B-3BA9-484D-AA4F-0B2171EF6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27551-CA3A-5C42-B847-50C18ADD64C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8076B-3BA9-484D-AA4F-0B2171EF6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19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27551-CA3A-5C42-B847-50C18ADD64C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8076B-3BA9-484D-AA4F-0B2171EF6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69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27551-CA3A-5C42-B847-50C18ADD64C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8076B-3BA9-484D-AA4F-0B2171EF6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43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27551-CA3A-5C42-B847-50C18ADD64C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8076B-3BA9-484D-AA4F-0B2171EF6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25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27551-CA3A-5C42-B847-50C18ADD64C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8076B-3BA9-484D-AA4F-0B2171EF6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26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27551-CA3A-5C42-B847-50C18ADD64C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8076B-3BA9-484D-AA4F-0B2171EF6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75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030CBE67-688C-4973-9FE6-C6D22DF8BE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8798467"/>
              </p:ext>
            </p:extLst>
          </p:nvPr>
        </p:nvGraphicFramePr>
        <p:xfrm>
          <a:off x="1192" y="1192"/>
          <a:ext cx="1190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030CBE67-688C-4973-9FE6-C6D22DF8BE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4498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4CDF0DA-0912-46C6-A73B-807DE0ADD6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694210"/>
              </p:ext>
            </p:extLst>
          </p:nvPr>
        </p:nvGraphicFramePr>
        <p:xfrm>
          <a:off x="1192" y="1192"/>
          <a:ext cx="1190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24CDF0DA-0912-46C6-A73B-807DE0ADD6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9775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27551-CA3A-5C42-B847-50C18ADD64C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8076B-3BA9-484D-AA4F-0B2171EF6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Relationship Id="rId6" Type="http://schemas.openxmlformats.org/officeDocument/2006/relationships/image" Target="../media/image16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minolestate.edu/business-services/ofb/zero-based-budget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9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3501620-ACF2-4D86-B656-7FEC0B76A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0019248"/>
              </p:ext>
            </p:extLst>
          </p:nvPr>
        </p:nvGraphicFramePr>
        <p:xfrm>
          <a:off x="1192" y="2530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11" name="Object 10" descr="campus with landscape">
                        <a:extLst>
                          <a:ext uri="{FF2B5EF4-FFF2-40B4-BE49-F238E27FC236}">
                            <a16:creationId xmlns:a16="http://schemas.microsoft.com/office/drawing/2014/main" id="{03501620-ACF2-4D86-B656-7FEC0B76A3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2530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F3922AD5-958B-7B91-AE7F-D52FC9354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" y="1340"/>
            <a:ext cx="9143999" cy="1828501"/>
          </a:xfrm>
          <a:prstGeom prst="rect">
            <a:avLst/>
          </a:prstGeom>
          <a:solidFill>
            <a:srgbClr val="003087">
              <a:alpha val="7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D5825D8-E057-4D09-962D-2F0501FBF1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 t="4144" r="18" b="13141"/>
          <a:stretch/>
        </p:blipFill>
        <p:spPr>
          <a:xfrm>
            <a:off x="-1683" y="393"/>
            <a:ext cx="9143999" cy="5140822"/>
          </a:xfrm>
          <a:prstGeom prst="rect">
            <a:avLst/>
          </a:prstGeom>
        </p:spPr>
      </p:pic>
      <p:sp>
        <p:nvSpPr>
          <p:cNvPr id="23" name="object 4">
            <a:extLst>
              <a:ext uri="{FF2B5EF4-FFF2-40B4-BE49-F238E27FC236}">
                <a16:creationId xmlns:a16="http://schemas.microsoft.com/office/drawing/2014/main" id="{E384E91A-3464-9C7F-8167-89C741A8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1081" y="533292"/>
            <a:ext cx="6334842" cy="5883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latin typeface="EYInterstate Light" panose="02000506000000020004" pitchFamily="2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98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4020202020204" pitchFamily="34" charset="0"/>
                <a:ea typeface="+mj-ea"/>
                <a:cs typeface="Arial Narrow" panose="020B0604020202020204" pitchFamily="34" charset="0"/>
              </a:rPr>
              <a:t>Zero-Based Budget Training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60C78-812D-79C3-2691-632FA7E8C485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67A6AEB-781D-4127-FA38-4DD654D8D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4957" y="4466419"/>
            <a:ext cx="901657" cy="433148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47E6AEB-8D05-1B4E-F89D-A1F255A2C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2679649" y="3382982"/>
            <a:ext cx="828675" cy="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6202213-A452-56E1-4629-04BB9DB87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58371" y="3162608"/>
            <a:ext cx="783772" cy="1"/>
          </a:xfrm>
          <a:prstGeom prst="straightConnector1">
            <a:avLst/>
          </a:prstGeom>
          <a:ln w="3492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74ADBBA-F914-5173-1CBB-91EA77851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314700" y="2955031"/>
            <a:ext cx="828675" cy="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09836C1-7B77-17C6-73D0-D21710E2A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58371" y="2753033"/>
            <a:ext cx="783772" cy="1"/>
          </a:xfrm>
          <a:prstGeom prst="straightConnector1">
            <a:avLst/>
          </a:prstGeom>
          <a:ln w="3492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5521948-12FA-B5CB-2B1C-D7F31CCBA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2686050" y="2559138"/>
            <a:ext cx="828675" cy="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41A1963-ACDB-FFCC-768A-859F2AC24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58371" y="2343458"/>
            <a:ext cx="783772" cy="1"/>
          </a:xfrm>
          <a:prstGeom prst="straightConnector1">
            <a:avLst/>
          </a:prstGeom>
          <a:ln w="3492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C57DEF2-2FB9-B6E4-FD63-649691927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514725" y="2142451"/>
            <a:ext cx="828675" cy="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D53B4E1-B0C6-C217-D3B2-B557F5641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58371" y="1930400"/>
            <a:ext cx="783772" cy="1"/>
          </a:xfrm>
          <a:prstGeom prst="straightConnector1">
            <a:avLst/>
          </a:prstGeom>
          <a:ln w="3492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Line 10">
            <a:extLst>
              <a:ext uri="{FF2B5EF4-FFF2-40B4-BE49-F238E27FC236}">
                <a16:creationId xmlns:a16="http://schemas.microsoft.com/office/drawing/2014/main" id="{F282FC58-5A82-09C7-F225-24DC4BC5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" y="479900"/>
            <a:ext cx="8144933" cy="52232"/>
          </a:xfrm>
          <a:prstGeom prst="line">
            <a:avLst/>
          </a:prstGeom>
          <a:noFill/>
          <a:ln w="19050">
            <a:solidFill>
              <a:srgbClr val="F1C4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172185B-9E0F-A47F-6926-62ACA155F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10349809"/>
              </p:ext>
            </p:extLst>
          </p:nvPr>
        </p:nvGraphicFramePr>
        <p:xfrm>
          <a:off x="1191" y="2529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6" name="Object 5" descr="USB list" hidden="1">
                        <a:extLst>
                          <a:ext uri="{FF2B5EF4-FFF2-40B4-BE49-F238E27FC236}">
                            <a16:creationId xmlns:a16="http://schemas.microsoft.com/office/drawing/2014/main" id="{C172185B-9E0F-A47F-6926-62ACA155F2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2529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699EEBBD-F927-2719-8506-F07AD407A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903377"/>
            <a:ext cx="7901651" cy="3336746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BA8ABAF7-3117-D570-DB38-6419247C33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5809"/>
            <a:ext cx="6307028" cy="415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Thumb Drive Distribution and Contents</a:t>
            </a:r>
          </a:p>
        </p:txBody>
      </p:sp>
    </p:spTree>
    <p:extLst>
      <p:ext uri="{BB962C8B-B14F-4D97-AF65-F5344CB8AC3E}">
        <p14:creationId xmlns:p14="http://schemas.microsoft.com/office/powerpoint/2010/main" val="180622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C231345-755A-286B-E250-6C199A001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4958" y="4466419"/>
            <a:ext cx="901657" cy="433148"/>
          </a:xfrm>
          <a:prstGeom prst="rect">
            <a:avLst/>
          </a:prstGeom>
        </p:spPr>
      </p:pic>
      <p:sp>
        <p:nvSpPr>
          <p:cNvPr id="2" name="Line 10">
            <a:extLst>
              <a:ext uri="{FF2B5EF4-FFF2-40B4-BE49-F238E27FC236}">
                <a16:creationId xmlns:a16="http://schemas.microsoft.com/office/drawing/2014/main" id="{C109D02E-0CC2-535F-AB76-E519534E3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2727462" y="1114278"/>
            <a:ext cx="5032733" cy="1"/>
          </a:xfrm>
          <a:prstGeom prst="line">
            <a:avLst/>
          </a:prstGeom>
          <a:noFill/>
          <a:ln w="19050">
            <a:solidFill>
              <a:srgbClr val="F1C4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B5C475A-29F4-4FA7-BA51-5DA31AE30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454386"/>
              </p:ext>
            </p:extLst>
          </p:nvPr>
        </p:nvGraphicFramePr>
        <p:xfrm>
          <a:off x="1192" y="2530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6" name="Object 5" descr="logo" hidden="1">
                        <a:extLst>
                          <a:ext uri="{FF2B5EF4-FFF2-40B4-BE49-F238E27FC236}">
                            <a16:creationId xmlns:a16="http://schemas.microsoft.com/office/drawing/2014/main" id="{FB5C475A-29F4-4FA7-BA51-5DA31AE302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2530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8B215EC-2E3C-AD37-939D-DDD626597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113314" y="1451428"/>
            <a:ext cx="49493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FY 2027-2028 </a:t>
            </a:r>
            <a:r>
              <a:rPr lang="en-US" dirty="0"/>
              <a:t>modified Zero-Based Budget model</a:t>
            </a:r>
          </a:p>
          <a:p>
            <a:endParaRPr lang="en-US" dirty="0"/>
          </a:p>
          <a:p>
            <a:r>
              <a:rPr lang="en-US" dirty="0">
                <a:highlight>
                  <a:srgbClr val="FFFF00"/>
                </a:highlight>
              </a:rPr>
              <a:t>Be strategic </a:t>
            </a:r>
            <a:r>
              <a:rPr lang="en-US" dirty="0"/>
              <a:t>and invest in our priorities</a:t>
            </a:r>
          </a:p>
          <a:p>
            <a:endParaRPr lang="en-US" dirty="0"/>
          </a:p>
          <a:p>
            <a:r>
              <a:rPr lang="en-US" dirty="0">
                <a:highlight>
                  <a:srgbClr val="FFFF00"/>
                </a:highlight>
              </a:rPr>
              <a:t>Incremental budget model</a:t>
            </a:r>
          </a:p>
          <a:p>
            <a:endParaRPr lang="en-US" dirty="0"/>
          </a:p>
          <a:p>
            <a:r>
              <a:rPr lang="en-US" dirty="0"/>
              <a:t>Much </a:t>
            </a:r>
            <a:r>
              <a:rPr lang="en-US" dirty="0">
                <a:highlight>
                  <a:srgbClr val="FFFF00"/>
                </a:highlight>
              </a:rPr>
              <a:t>better rationale </a:t>
            </a:r>
            <a:r>
              <a:rPr lang="en-US" dirty="0"/>
              <a:t>for budget </a:t>
            </a:r>
            <a:r>
              <a:rPr lang="en-US" dirty="0">
                <a:highlight>
                  <a:srgbClr val="FFFF00"/>
                </a:highlight>
              </a:rPr>
              <a:t>realignment</a:t>
            </a:r>
            <a:r>
              <a:rPr lang="en-US" dirty="0"/>
              <a:t> as </a:t>
            </a:r>
            <a:r>
              <a:rPr lang="en-US" dirty="0">
                <a:highlight>
                  <a:srgbClr val="FFFF00"/>
                </a:highlight>
              </a:rPr>
              <a:t>opposed to across-the-board</a:t>
            </a:r>
            <a:r>
              <a:rPr lang="en-US" dirty="0"/>
              <a:t> reductions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05C59E-87AB-281F-1578-3DDB167BA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342" r="18342"/>
          <a:stretch/>
        </p:blipFill>
        <p:spPr>
          <a:xfrm>
            <a:off x="1" y="2009"/>
            <a:ext cx="2170569" cy="5140822"/>
          </a:xfrm>
          <a:prstGeom prst="rect">
            <a:avLst/>
          </a:prstGeom>
        </p:spPr>
      </p:pic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47655" y="608013"/>
            <a:ext cx="6307137" cy="41433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Zero-Based Budget (ZBB)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A6752-E929-030D-04D0-BF884EB4B6B3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C0ED7B2-9585-CD34-E2FE-F6CFE185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4958" y="4466419"/>
            <a:ext cx="901657" cy="433148"/>
          </a:xfrm>
          <a:prstGeom prst="rect">
            <a:avLst/>
          </a:prstGeom>
        </p:spPr>
      </p:pic>
      <p:sp>
        <p:nvSpPr>
          <p:cNvPr id="2" name="Line 10">
            <a:extLst>
              <a:ext uri="{FF2B5EF4-FFF2-40B4-BE49-F238E27FC236}">
                <a16:creationId xmlns:a16="http://schemas.microsoft.com/office/drawing/2014/main" id="{4B0A75E4-2564-2BCE-4224-6B8E9FFA0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2727462" y="1114278"/>
            <a:ext cx="5032733" cy="1"/>
          </a:xfrm>
          <a:prstGeom prst="line">
            <a:avLst/>
          </a:prstGeom>
          <a:noFill/>
          <a:ln w="19050">
            <a:solidFill>
              <a:srgbClr val="F1C4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ABFEEC9-A909-7225-041C-3803EB1D3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3025776"/>
              </p:ext>
            </p:extLst>
          </p:nvPr>
        </p:nvGraphicFramePr>
        <p:xfrm>
          <a:off x="1192" y="2530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6" name="Object 5" descr="students" hidden="1">
                        <a:extLst>
                          <a:ext uri="{FF2B5EF4-FFF2-40B4-BE49-F238E27FC236}">
                            <a16:creationId xmlns:a16="http://schemas.microsoft.com/office/drawing/2014/main" id="{0ABFEEC9-A909-7225-041C-3803EB1D34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2530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89B3580-1E76-4D83-AC1C-ADB4D07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113314" y="1451428"/>
            <a:ext cx="49493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Enriches the </a:t>
            </a:r>
            <a:r>
              <a:rPr lang="en-US" dirty="0">
                <a:highlight>
                  <a:srgbClr val="FFFF00"/>
                </a:highlight>
              </a:rPr>
              <a:t>review and analysis</a:t>
            </a:r>
          </a:p>
          <a:p>
            <a:endParaRPr lang="en-US" dirty="0"/>
          </a:p>
          <a:p>
            <a:r>
              <a:rPr lang="en-US" dirty="0"/>
              <a:t>Analyze </a:t>
            </a:r>
            <a:r>
              <a:rPr lang="en-US" dirty="0">
                <a:highlight>
                  <a:srgbClr val="FFFF00"/>
                </a:highlight>
              </a:rPr>
              <a:t>needs and costs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Identifies and eliminates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unnecessary operations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Encourages discussion 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alternative courses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r>
              <a:rPr lang="en-US" dirty="0"/>
              <a:t>Eliminate the college </a:t>
            </a:r>
            <a:r>
              <a:rPr lang="en-US" dirty="0">
                <a:highlight>
                  <a:srgbClr val="FFFF00"/>
                </a:highlight>
              </a:rPr>
              <a:t>budget deficit</a:t>
            </a:r>
          </a:p>
          <a:p>
            <a:endParaRPr lang="en-US" dirty="0"/>
          </a:p>
          <a:p>
            <a:r>
              <a:rPr lang="en-US" dirty="0">
                <a:highlight>
                  <a:srgbClr val="FFFF00"/>
                </a:highlight>
              </a:rPr>
              <a:t>Thank you!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8D7881-4799-29BA-E48E-57117A874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342" r="18342"/>
          <a:stretch/>
        </p:blipFill>
        <p:spPr>
          <a:xfrm>
            <a:off x="1" y="2009"/>
            <a:ext cx="2170569" cy="5140822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5723A181-09BC-693A-29E5-C982CAFC958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47655" y="608013"/>
            <a:ext cx="6307137" cy="41433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Zero-Based Budget (ZBB) </a:t>
            </a:r>
            <a:r>
              <a:rPr lang="en-IN" sz="2998" b="1" dirty="0" err="1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cont.d</a:t>
            </a:r>
            <a:endParaRPr lang="en-IN" sz="2998" b="1" dirty="0">
              <a:solidFill>
                <a:srgbClr val="003087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7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927A87-5D25-B525-B74F-0598701A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4957" y="4466419"/>
            <a:ext cx="901657" cy="433148"/>
          </a:xfrm>
          <a:prstGeom prst="rect">
            <a:avLst/>
          </a:prstGeom>
        </p:spPr>
      </p:pic>
      <p:sp>
        <p:nvSpPr>
          <p:cNvPr id="8" name="Line 10">
            <a:extLst>
              <a:ext uri="{FF2B5EF4-FFF2-40B4-BE49-F238E27FC236}">
                <a16:creationId xmlns:a16="http://schemas.microsoft.com/office/drawing/2014/main" id="{3BD342ED-C5C1-9887-A162-8707F59BF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" y="845660"/>
            <a:ext cx="8144933" cy="52232"/>
          </a:xfrm>
          <a:prstGeom prst="line">
            <a:avLst/>
          </a:prstGeom>
          <a:noFill/>
          <a:ln w="19050">
            <a:solidFill>
              <a:srgbClr val="F1C4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B5C475A-29F4-4FA7-BA51-5DA31AE30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59757101"/>
              </p:ext>
            </p:extLst>
          </p:nvPr>
        </p:nvGraphicFramePr>
        <p:xfrm>
          <a:off x="1191" y="2529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6" name="Object 5" descr="form list" hidden="1">
                        <a:extLst>
                          <a:ext uri="{FF2B5EF4-FFF2-40B4-BE49-F238E27FC236}">
                            <a16:creationId xmlns:a16="http://schemas.microsoft.com/office/drawing/2014/main" id="{FB5C475A-29F4-4FA7-BA51-5DA31AE302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2529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0E38C4F-10A4-42DD-862A-A4089690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85567" y="1248629"/>
            <a:ext cx="539811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Forms</a:t>
            </a:r>
          </a:p>
          <a:p>
            <a:endParaRPr lang="en-US" sz="2400" b="1" dirty="0"/>
          </a:p>
          <a:p>
            <a:r>
              <a:rPr lang="en-US" dirty="0"/>
              <a:t>	</a:t>
            </a:r>
            <a:r>
              <a:rPr lang="en-US" u="sng" dirty="0"/>
              <a:t>Appendix A</a:t>
            </a:r>
            <a:r>
              <a:rPr lang="en-US" dirty="0"/>
              <a:t> – Key Activities</a:t>
            </a:r>
          </a:p>
          <a:p>
            <a:r>
              <a:rPr lang="en-US" dirty="0"/>
              <a:t>	</a:t>
            </a:r>
            <a:r>
              <a:rPr lang="en-US" u="sng" dirty="0"/>
              <a:t>Appendix B</a:t>
            </a:r>
            <a:r>
              <a:rPr lang="en-US" dirty="0"/>
              <a:t> – Position Key Activities</a:t>
            </a:r>
          </a:p>
          <a:p>
            <a:r>
              <a:rPr lang="en-US" dirty="0"/>
              <a:t>	</a:t>
            </a:r>
            <a:r>
              <a:rPr lang="en-US" u="sng" dirty="0"/>
              <a:t>Appendix C (Two Tabs)</a:t>
            </a:r>
            <a:r>
              <a:rPr lang="en-US" dirty="0"/>
              <a:t> – Expenditure Analysis</a:t>
            </a:r>
          </a:p>
          <a:p>
            <a:r>
              <a:rPr lang="en-US" dirty="0"/>
              <a:t>	</a:t>
            </a:r>
            <a:r>
              <a:rPr lang="en-US" u="sng" dirty="0"/>
              <a:t>Appendix D</a:t>
            </a:r>
            <a:r>
              <a:rPr lang="en-US" dirty="0"/>
              <a:t> – Contracted Services Inventory</a:t>
            </a:r>
          </a:p>
          <a:p>
            <a:r>
              <a:rPr lang="en-US" dirty="0"/>
              <a:t>	</a:t>
            </a:r>
          </a:p>
          <a:p>
            <a:endParaRPr lang="en-US" dirty="0"/>
          </a:p>
          <a:p>
            <a:r>
              <a:rPr lang="en-US" dirty="0"/>
              <a:t>Supplemental narrative/analysis (Department Defined)</a:t>
            </a:r>
          </a:p>
          <a:p>
            <a:r>
              <a:rPr lang="en-US" dirty="0"/>
              <a:t>	Share Important Information</a:t>
            </a:r>
          </a:p>
          <a:p>
            <a:r>
              <a:rPr lang="en-US" dirty="0"/>
              <a:t>	Answer questions that are required</a:t>
            </a:r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409669"/>
            <a:ext cx="6307028" cy="415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ZBB Process</a:t>
            </a:r>
          </a:p>
        </p:txBody>
      </p:sp>
    </p:spTree>
    <p:extLst>
      <p:ext uri="{BB962C8B-B14F-4D97-AF65-F5344CB8AC3E}">
        <p14:creationId xmlns:p14="http://schemas.microsoft.com/office/powerpoint/2010/main" val="2168564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C54A5-EB93-12FD-A68F-7D48799E5C9B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778EEFD-DB86-6814-0F26-E374A45A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4957" y="4466419"/>
            <a:ext cx="901657" cy="433148"/>
          </a:xfrm>
          <a:prstGeom prst="rect">
            <a:avLst/>
          </a:prstGeom>
        </p:spPr>
      </p:pic>
      <p:sp>
        <p:nvSpPr>
          <p:cNvPr id="8" name="Line 10">
            <a:extLst>
              <a:ext uri="{FF2B5EF4-FFF2-40B4-BE49-F238E27FC236}">
                <a16:creationId xmlns:a16="http://schemas.microsoft.com/office/drawing/2014/main" id="{0ADCAD2D-D8D2-17D7-F3C6-DF9C03205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" y="845660"/>
            <a:ext cx="8144933" cy="52232"/>
          </a:xfrm>
          <a:prstGeom prst="line">
            <a:avLst/>
          </a:prstGeom>
          <a:noFill/>
          <a:ln w="19050">
            <a:solidFill>
              <a:srgbClr val="F1C4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787FD660-ED05-19D6-91BC-822AA5FC1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9643139"/>
              </p:ext>
            </p:extLst>
          </p:nvPr>
        </p:nvGraphicFramePr>
        <p:xfrm>
          <a:off x="1191" y="2529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6" name="Object 5" descr="appendix list" hidden="1">
                        <a:extLst>
                          <a:ext uri="{FF2B5EF4-FFF2-40B4-BE49-F238E27FC236}">
                            <a16:creationId xmlns:a16="http://schemas.microsoft.com/office/drawing/2014/main" id="{787FD660-ED05-19D6-91BC-822AA5FC14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2529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63CF239-740B-5609-5AA2-AD873FDE6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95480" y="1072055"/>
            <a:ext cx="776294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Manual</a:t>
            </a:r>
          </a:p>
          <a:p>
            <a:endParaRPr lang="en-US" dirty="0"/>
          </a:p>
          <a:p>
            <a:r>
              <a:rPr lang="en-US" dirty="0"/>
              <a:t>	</a:t>
            </a:r>
            <a:r>
              <a:rPr lang="en-US" u="sng" dirty="0"/>
              <a:t>Appendix E – Departmental listing</a:t>
            </a:r>
          </a:p>
          <a:p>
            <a:r>
              <a:rPr lang="en-US" dirty="0"/>
              <a:t>		</a:t>
            </a:r>
            <a:r>
              <a:rPr lang="en-US" b="1" dirty="0"/>
              <a:t>Fund 1</a:t>
            </a:r>
          </a:p>
          <a:p>
            <a:r>
              <a:rPr lang="en-US" dirty="0"/>
              <a:t>			Y = Required (Use class code for multiple departments under one 				Dept. #; Ex. Class 1430 for Upper Division/BACC)</a:t>
            </a:r>
          </a:p>
          <a:p>
            <a:r>
              <a:rPr lang="en-US" dirty="0"/>
              <a:t>			N = Not required</a:t>
            </a:r>
          </a:p>
          <a:p>
            <a:r>
              <a:rPr lang="en-US" dirty="0"/>
              <a:t>			M = Required as part of the fee review process 								(Lab Fee – Class 8000)</a:t>
            </a:r>
          </a:p>
          <a:p>
            <a:r>
              <a:rPr lang="en-US" dirty="0"/>
              <a:t>		</a:t>
            </a:r>
            <a:r>
              <a:rPr lang="en-US" b="1" dirty="0"/>
              <a:t>Fund 2, 3, 7</a:t>
            </a:r>
          </a:p>
          <a:p>
            <a:r>
              <a:rPr lang="en-US" dirty="0"/>
              <a:t>			O = Optional</a:t>
            </a:r>
          </a:p>
          <a:p>
            <a:endParaRPr lang="en-US" dirty="0"/>
          </a:p>
          <a:p>
            <a:r>
              <a:rPr lang="en-US" dirty="0"/>
              <a:t>	</a:t>
            </a:r>
            <a:r>
              <a:rPr lang="en-US" u="sng" dirty="0"/>
              <a:t>Appendix F – Expense Chart of Accounts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336885B-554F-E6E0-C377-8D7082862C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409669"/>
            <a:ext cx="6307028" cy="415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ZBB Process (</a:t>
            </a:r>
            <a:r>
              <a:rPr lang="en-IN" sz="2998" b="1" dirty="0" err="1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cont.d</a:t>
            </a:r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58888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EB913-CA35-F48F-E7EE-F3380C0D6DDA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971A445-2DEB-061E-66C4-95B8C920B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4957" y="4466419"/>
            <a:ext cx="901657" cy="433148"/>
          </a:xfrm>
          <a:prstGeom prst="rect">
            <a:avLst/>
          </a:prstGeom>
        </p:spPr>
      </p:pic>
      <p:sp>
        <p:nvSpPr>
          <p:cNvPr id="8" name="Line 10">
            <a:extLst>
              <a:ext uri="{FF2B5EF4-FFF2-40B4-BE49-F238E27FC236}">
                <a16:creationId xmlns:a16="http://schemas.microsoft.com/office/drawing/2014/main" id="{1A8480E1-FAEC-5843-CEB1-24115A6A0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" y="845660"/>
            <a:ext cx="8144933" cy="52232"/>
          </a:xfrm>
          <a:prstGeom prst="line">
            <a:avLst/>
          </a:prstGeom>
          <a:noFill/>
          <a:ln w="19050">
            <a:solidFill>
              <a:srgbClr val="F1C4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49B6E8F-D742-FB20-8D32-E11A6F567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0613674"/>
              </p:ext>
            </p:extLst>
          </p:nvPr>
        </p:nvGraphicFramePr>
        <p:xfrm>
          <a:off x="1191" y="2529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6" name="Object 5" descr="Appendix E" hidden="1">
                        <a:extLst>
                          <a:ext uri="{FF2B5EF4-FFF2-40B4-BE49-F238E27FC236}">
                            <a16:creationId xmlns:a16="http://schemas.microsoft.com/office/drawing/2014/main" id="{E49B6E8F-D742-FB20-8D32-E11A6F5670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2529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F5A9DC4-739B-CCAE-22C1-65AAE606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48228" y="1649890"/>
            <a:ext cx="6328227" cy="259873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032553E-9A66-ED60-608A-6227C0A33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40629" y="1124858"/>
            <a:ext cx="529771" cy="4018642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336BEA7-F87F-C48A-91D1-4417DB710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43563" y="1090217"/>
            <a:ext cx="1051830" cy="259873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84387A2-42EC-1F64-E27D-2B781EE01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1090217"/>
            <a:ext cx="989917" cy="259873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CF222D-072B-55D7-B8F5-CC10DE7F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6629" y="1031946"/>
            <a:ext cx="6531427" cy="4111554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775AEED-6F4C-6D14-6451-57D82B12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409669"/>
            <a:ext cx="6307028" cy="415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ZBB Process (Appendix E)</a:t>
            </a:r>
          </a:p>
        </p:txBody>
      </p:sp>
    </p:spTree>
    <p:extLst>
      <p:ext uri="{BB962C8B-B14F-4D97-AF65-F5344CB8AC3E}">
        <p14:creationId xmlns:p14="http://schemas.microsoft.com/office/powerpoint/2010/main" val="311230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927A87-5D25-B525-B74F-0598701A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4957" y="4466419"/>
            <a:ext cx="901657" cy="433148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CFA1D3C-5BC6-72AE-2603-A4BBEE771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75946" y="4389820"/>
            <a:ext cx="783772" cy="1"/>
          </a:xfrm>
          <a:prstGeom prst="straightConnector1">
            <a:avLst/>
          </a:prstGeom>
          <a:ln w="3492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393E072-6DF3-4C26-8895-E549F5C86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6054845" y="3865096"/>
            <a:ext cx="828675" cy="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4E4B3A9-3679-2893-FFB3-42A4F3885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14834" y="3326174"/>
            <a:ext cx="783772" cy="1"/>
          </a:xfrm>
          <a:prstGeom prst="straightConnector1">
            <a:avLst/>
          </a:prstGeom>
          <a:ln w="3492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2C787EA-DC2D-035F-6CBD-C4037450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4683476" y="2768867"/>
            <a:ext cx="828675" cy="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922D328-EE68-EB33-D519-9AAB25953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14834" y="2227843"/>
            <a:ext cx="783772" cy="1"/>
          </a:xfrm>
          <a:prstGeom prst="straightConnector1">
            <a:avLst/>
          </a:prstGeom>
          <a:ln w="3492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D27126B-15BC-FDD6-4F7F-01F75E2FE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5573702" y="1672638"/>
            <a:ext cx="828675" cy="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202F0B8-C60A-9BF2-4F5A-863B0A14F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14834" y="1129512"/>
            <a:ext cx="783772" cy="1"/>
          </a:xfrm>
          <a:prstGeom prst="straightConnector1">
            <a:avLst/>
          </a:prstGeom>
          <a:ln w="3492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Line 10">
            <a:extLst>
              <a:ext uri="{FF2B5EF4-FFF2-40B4-BE49-F238E27FC236}">
                <a16:creationId xmlns:a16="http://schemas.microsoft.com/office/drawing/2014/main" id="{3BD342ED-C5C1-9887-A162-8707F59BF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" y="845660"/>
            <a:ext cx="8144933" cy="52232"/>
          </a:xfrm>
          <a:prstGeom prst="line">
            <a:avLst/>
          </a:prstGeom>
          <a:noFill/>
          <a:ln w="19050">
            <a:solidFill>
              <a:srgbClr val="F1C4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B5C475A-29F4-4FA7-BA51-5DA31AE30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41586957"/>
              </p:ext>
            </p:extLst>
          </p:nvPr>
        </p:nvGraphicFramePr>
        <p:xfrm>
          <a:off x="1191" y="2529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6" name="Object 5" descr="timeline" hidden="1">
                        <a:extLst>
                          <a:ext uri="{FF2B5EF4-FFF2-40B4-BE49-F238E27FC236}">
                            <a16:creationId xmlns:a16="http://schemas.microsoft.com/office/drawing/2014/main" id="{FB5C475A-29F4-4FA7-BA51-5DA31AE302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2529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39A4C2D-2840-1A47-1959-A19DB07E4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9718" y="4773799"/>
            <a:ext cx="4513984" cy="321610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9A4DE6-6D80-9D56-A5E7-A7DC563F2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06999" y="918641"/>
            <a:ext cx="704640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September - Training</a:t>
            </a:r>
          </a:p>
          <a:p>
            <a:endParaRPr lang="en-US" dirty="0"/>
          </a:p>
          <a:p>
            <a:r>
              <a:rPr lang="en-US" dirty="0"/>
              <a:t>October/November – ZBB Department Work</a:t>
            </a:r>
          </a:p>
          <a:p>
            <a:endParaRPr lang="en-US" dirty="0"/>
          </a:p>
          <a:p>
            <a:r>
              <a:rPr lang="en-US" dirty="0">
                <a:highlight>
                  <a:srgbClr val="FFFF00"/>
                </a:highlight>
              </a:rPr>
              <a:t>December 11th </a:t>
            </a:r>
            <a:r>
              <a:rPr lang="en-US" dirty="0"/>
              <a:t>– First Draft ZBB documents submitted to Budget Office</a:t>
            </a:r>
          </a:p>
          <a:p>
            <a:endParaRPr lang="en-US" dirty="0"/>
          </a:p>
          <a:p>
            <a:r>
              <a:rPr lang="en-US" dirty="0"/>
              <a:t>January – Budget Office follow up</a:t>
            </a:r>
          </a:p>
          <a:p>
            <a:endParaRPr lang="en-US" dirty="0"/>
          </a:p>
          <a:p>
            <a:r>
              <a:rPr lang="en-US" dirty="0"/>
              <a:t>February – Final Draft ZBB documents submitted to Budget Office</a:t>
            </a:r>
          </a:p>
          <a:p>
            <a:endParaRPr lang="en-US" dirty="0"/>
          </a:p>
          <a:p>
            <a:r>
              <a:rPr lang="en-US" dirty="0"/>
              <a:t>March – ZBB Analysis conducted by Budget Office</a:t>
            </a:r>
          </a:p>
          <a:p>
            <a:endParaRPr lang="en-US" dirty="0"/>
          </a:p>
          <a:p>
            <a:r>
              <a:rPr lang="en-US" dirty="0"/>
              <a:t>April – Draft Report submitted to Executive Team</a:t>
            </a:r>
          </a:p>
          <a:p>
            <a:endParaRPr lang="en-US" dirty="0"/>
          </a:p>
          <a:p>
            <a:r>
              <a:rPr lang="en-US" dirty="0"/>
              <a:t>May – Board of Trustees Budget Workshop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457200" y="409669"/>
            <a:ext cx="6307028" cy="415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ZBB Timeline</a:t>
            </a:r>
          </a:p>
        </p:txBody>
      </p:sp>
    </p:spTree>
    <p:extLst>
      <p:ext uri="{BB962C8B-B14F-4D97-AF65-F5344CB8AC3E}">
        <p14:creationId xmlns:p14="http://schemas.microsoft.com/office/powerpoint/2010/main" val="122989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E59EBAF-C911-D0BE-2995-05D8A6B15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958" y="593765"/>
            <a:ext cx="901657" cy="433149"/>
          </a:xfrm>
          <a:prstGeom prst="rect">
            <a:avLst/>
          </a:prstGeom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3501620-ACF2-4D86-B656-7FEC0B76A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26765855"/>
              </p:ext>
            </p:extLst>
          </p:nvPr>
        </p:nvGraphicFramePr>
        <p:xfrm>
          <a:off x="1192" y="2530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11" name="Object 10" descr="Student center with students" hidden="1">
                        <a:extLst>
                          <a:ext uri="{FF2B5EF4-FFF2-40B4-BE49-F238E27FC236}">
                            <a16:creationId xmlns:a16="http://schemas.microsoft.com/office/drawing/2014/main" id="{03501620-ACF2-4D86-B656-7FEC0B76A3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2530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D3BD269-237B-0B2D-E050-D6110E7FA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460506"/>
            <a:ext cx="9143999" cy="689198"/>
          </a:xfrm>
          <a:prstGeom prst="rect">
            <a:avLst/>
          </a:prstGeom>
          <a:solidFill>
            <a:srgbClr val="F1C400">
              <a:alpha val="7529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8FDE1A-1FEE-4B56-E758-791EE06E7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303" t="3032" b="15422"/>
          <a:stretch/>
        </p:blipFill>
        <p:spPr>
          <a:xfrm>
            <a:off x="2" y="1340"/>
            <a:ext cx="9143999" cy="5140822"/>
          </a:xfrm>
          <a:prstGeom prst="rect">
            <a:avLst/>
          </a:prstGeom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28925CF0-C81F-95F4-B4C1-9EDDF9008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05441" y="633473"/>
            <a:ext cx="5026344" cy="39241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latin typeface="EYInterstate Light" panose="02000506000000020004" pitchFamily="2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4020202020204" pitchFamily="34" charset="0"/>
                <a:ea typeface="+mj-ea"/>
                <a:cs typeface="Arial Narrow" panose="020B0604020202020204" pitchFamily="34" charset="0"/>
              </a:rPr>
              <a:t>Worksheet Review</a:t>
            </a:r>
          </a:p>
        </p:txBody>
      </p:sp>
    </p:spTree>
    <p:extLst>
      <p:ext uri="{BB962C8B-B14F-4D97-AF65-F5344CB8AC3E}">
        <p14:creationId xmlns:p14="http://schemas.microsoft.com/office/powerpoint/2010/main" val="939444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56E74-3E09-C5F7-E856-2CF880550ED2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D0A2EC-8F83-B0C4-5401-593E148F5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4957" y="4466419"/>
            <a:ext cx="901657" cy="433148"/>
          </a:xfrm>
          <a:prstGeom prst="rect">
            <a:avLst/>
          </a:prstGeom>
        </p:spPr>
      </p:pic>
      <p:sp>
        <p:nvSpPr>
          <p:cNvPr id="8" name="Line 10">
            <a:extLst>
              <a:ext uri="{FF2B5EF4-FFF2-40B4-BE49-F238E27FC236}">
                <a16:creationId xmlns:a16="http://schemas.microsoft.com/office/drawing/2014/main" id="{1A37F5DE-E890-A85D-C526-44AE0F458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" y="479900"/>
            <a:ext cx="8144933" cy="52232"/>
          </a:xfrm>
          <a:prstGeom prst="line">
            <a:avLst/>
          </a:prstGeom>
          <a:noFill/>
          <a:ln w="19050">
            <a:solidFill>
              <a:srgbClr val="F1C4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65EE9E28-DBAE-DC4C-16D9-ABF6F11F4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7815396"/>
              </p:ext>
            </p:extLst>
          </p:nvPr>
        </p:nvGraphicFramePr>
        <p:xfrm>
          <a:off x="1191" y="2529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6" name="Object 5" descr="Appendix A" hidden="1">
                        <a:extLst>
                          <a:ext uri="{FF2B5EF4-FFF2-40B4-BE49-F238E27FC236}">
                            <a16:creationId xmlns:a16="http://schemas.microsoft.com/office/drawing/2014/main" id="{65EE9E28-DBAE-DC4C-16D9-ABF6F11F42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2529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DB15CF5-FBAE-2254-03DA-F41EC443F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19311" y="3289253"/>
            <a:ext cx="2841674" cy="1739947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43C0A0C-3719-4346-4537-96C087131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0794" y="3155638"/>
            <a:ext cx="1181318" cy="1873562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A89150B-9377-F3D4-6DAA-B1D66598E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43932" y="3141007"/>
            <a:ext cx="1101026" cy="1758560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0F075D6-35D3-BD65-7EC2-DA4D47069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82910" y="3141007"/>
            <a:ext cx="1181318" cy="1996684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3EE9805-01DA-A367-8A53-96FC2F605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5240" y="2234190"/>
            <a:ext cx="6465640" cy="663755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46E5A3D-CC08-9E52-7AF5-3EA5B7EF4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5240" y="1746819"/>
            <a:ext cx="4320317" cy="487371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DEC44BC-7F75-B7CC-F5CF-353BEBFF0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9153" y="1160342"/>
            <a:ext cx="2282847" cy="586477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8E35FD-CF31-5439-A7EF-51DB9D8F0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386" y="532132"/>
            <a:ext cx="8792825" cy="4611368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3AF6031E-C69F-BFC0-FAF0-A215855CF9D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5809"/>
            <a:ext cx="6307028" cy="415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Appendix A</a:t>
            </a:r>
          </a:p>
        </p:txBody>
      </p:sp>
    </p:spTree>
    <p:extLst>
      <p:ext uri="{BB962C8B-B14F-4D97-AF65-F5344CB8AC3E}">
        <p14:creationId xmlns:p14="http://schemas.microsoft.com/office/powerpoint/2010/main" val="234893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9" grpId="0" animBg="1"/>
      <p:bldP spid="17" grpId="0" animBg="1"/>
      <p:bldP spid="11" grpId="0" animBg="1"/>
      <p:bldP spid="9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63FAF-EF76-6B06-4D2F-756CA549F84B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8" name="Line 10">
            <a:extLst>
              <a:ext uri="{FF2B5EF4-FFF2-40B4-BE49-F238E27FC236}">
                <a16:creationId xmlns:a16="http://schemas.microsoft.com/office/drawing/2014/main" id="{FC028126-FB2D-A9CB-ED4F-1A6FB774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" y="479900"/>
            <a:ext cx="8144933" cy="52232"/>
          </a:xfrm>
          <a:prstGeom prst="line">
            <a:avLst/>
          </a:prstGeom>
          <a:noFill/>
          <a:ln w="19050">
            <a:solidFill>
              <a:srgbClr val="F1C4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1DC9A91-EAD9-F8C1-5BC5-4085999BE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76933" y="3007375"/>
            <a:ext cx="1264139" cy="1918310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03DB2AD-1807-A005-5311-669615A29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9871" y="3006200"/>
            <a:ext cx="1515951" cy="1918310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52588B7-E6B0-6EEA-BD1E-D4476A0CE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158" y="2993429"/>
            <a:ext cx="1195756" cy="1918310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B4FA8D6-8DC1-382F-6186-E9F4EBFDF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73739" y="2988768"/>
            <a:ext cx="499402" cy="2130604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D036E51-F4F1-C4FB-B2F1-09C4AA3B4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70680" y="2845346"/>
            <a:ext cx="1052720" cy="2257428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19CF2DC-74FA-43C6-05D3-D4F96841B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439" y="2837816"/>
            <a:ext cx="1052720" cy="2257428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F264946-6141-2475-32F4-B67951104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7098" y="2837816"/>
            <a:ext cx="1667427" cy="2257428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36E7FF4-143E-ADCB-59F8-DF9AFC4E5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51198" y="2196530"/>
            <a:ext cx="2122541" cy="736697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821A62-734E-C802-67CC-87A4F0AF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457" y="532132"/>
            <a:ext cx="8665029" cy="4611368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FDC50128-D7D1-637D-1E93-E53A48D9D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5809"/>
            <a:ext cx="6307028" cy="415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Appendix B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A5D485F-22DB-A59C-BDD9-2D984521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80036117"/>
              </p:ext>
            </p:extLst>
          </p:nvPr>
        </p:nvGraphicFramePr>
        <p:xfrm>
          <a:off x="1191" y="2529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6" name="Object 5" descr="Appendix B sample" hidden="1">
                        <a:extLst>
                          <a:ext uri="{FF2B5EF4-FFF2-40B4-BE49-F238E27FC236}">
                            <a16:creationId xmlns:a16="http://schemas.microsoft.com/office/drawing/2014/main" id="{5A5D485F-22DB-A59C-BDD9-2D98452197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2529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722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4" grpId="0" animBg="1"/>
      <p:bldP spid="9" grpId="0" animBg="1"/>
      <p:bldP spid="16" grpId="0" animBg="1"/>
      <p:bldP spid="14" grpId="0" animBg="1"/>
      <p:bldP spid="1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CAA6F-B1F2-72C9-2C63-A2C8FA5FF315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41C01A1-FB7F-CEE8-175C-4DAA69F99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4957" y="4466419"/>
            <a:ext cx="901657" cy="433148"/>
          </a:xfrm>
          <a:prstGeom prst="rect">
            <a:avLst/>
          </a:prstGeom>
        </p:spPr>
      </p:pic>
      <p:sp>
        <p:nvSpPr>
          <p:cNvPr id="8" name="Line 10">
            <a:extLst>
              <a:ext uri="{FF2B5EF4-FFF2-40B4-BE49-F238E27FC236}">
                <a16:creationId xmlns:a16="http://schemas.microsoft.com/office/drawing/2014/main" id="{F7897C88-FEB3-3545-3C3B-5D6063C25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" y="479900"/>
            <a:ext cx="8144933" cy="52232"/>
          </a:xfrm>
          <a:prstGeom prst="line">
            <a:avLst/>
          </a:prstGeom>
          <a:noFill/>
          <a:ln w="19050">
            <a:solidFill>
              <a:srgbClr val="F1C4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640D509F-136A-AC97-4983-E96A8D4F4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3466222"/>
              </p:ext>
            </p:extLst>
          </p:nvPr>
        </p:nvGraphicFramePr>
        <p:xfrm>
          <a:off x="1191" y="2529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6" name="Object 5" descr="Appendix C sample" hidden="1">
                        <a:extLst>
                          <a:ext uri="{FF2B5EF4-FFF2-40B4-BE49-F238E27FC236}">
                            <a16:creationId xmlns:a16="http://schemas.microsoft.com/office/drawing/2014/main" id="{640D509F-136A-AC97-4983-E96A8D4F43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2529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B16BC3B-11B6-D844-4BDD-DDA1442CF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7386" y="3219606"/>
            <a:ext cx="2122541" cy="1930837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3E3D75-D367-9C1E-F812-EF5DB89B9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18700" y="945639"/>
            <a:ext cx="2210500" cy="4256708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9A71FFF-A961-E9FC-758D-79457357D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38738" y="945638"/>
            <a:ext cx="989067" cy="4197861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4D1FF43-ABE0-7BED-5C89-6016D8A31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27806" y="938694"/>
            <a:ext cx="1641442" cy="4197861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E0FF93D-8362-2992-AC05-8DE8D5E97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1078" y="873165"/>
            <a:ext cx="2122541" cy="2346441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6BD0E6-2343-862D-C1A1-84953FE14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590980"/>
            <a:ext cx="7312047" cy="4552519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8D523A1B-1A3D-7F04-0AA5-53610E7CDE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5809"/>
            <a:ext cx="6307028" cy="415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Appendix C</a:t>
            </a:r>
          </a:p>
        </p:txBody>
      </p:sp>
    </p:spTree>
    <p:extLst>
      <p:ext uri="{BB962C8B-B14F-4D97-AF65-F5344CB8AC3E}">
        <p14:creationId xmlns:p14="http://schemas.microsoft.com/office/powerpoint/2010/main" val="153376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5" grpId="0" animBg="1"/>
      <p:bldP spid="11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FBA90-79FF-627A-FD47-89E7B43DEDF9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CA05B8E-2C22-3D27-5E7D-249B31BED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188" y="3419475"/>
            <a:ext cx="1381125" cy="13335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89E2E8-3EBE-FDFA-B6BB-C5DC93B41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118" y="2389799"/>
            <a:ext cx="7401764" cy="2339672"/>
          </a:xfrm>
          <a:prstGeom prst="rect">
            <a:avLst/>
          </a:prstGeom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2BBBB2F5-0670-7F09-B608-9169F2A3E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4530406">
            <a:off x="3849330" y="1604594"/>
            <a:ext cx="250722" cy="376084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F66481-1E8D-7BA5-5594-8452C2459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8" y="893112"/>
            <a:ext cx="7451191" cy="111452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63611-56C8-7DC4-CAE1-F3543997F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803788"/>
            <a:ext cx="7886700" cy="3763451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C2C0DD-082E-1941-0CED-6CE596140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3240"/>
            <a:ext cx="7886700" cy="538316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3300" b="1" dirty="0"/>
              <a:t>PeopleSoft Reports</a:t>
            </a:r>
          </a:p>
        </p:txBody>
      </p:sp>
    </p:spTree>
    <p:extLst>
      <p:ext uri="{BB962C8B-B14F-4D97-AF65-F5344CB8AC3E}">
        <p14:creationId xmlns:p14="http://schemas.microsoft.com/office/powerpoint/2010/main" val="3271671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61CCF-8C48-5AD9-47E6-7322760593D1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2AAB553-AA52-8829-92E6-CA210D315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90637" y="3419475"/>
            <a:ext cx="1909763" cy="130968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61DE8F8-FB18-2E7D-02F9-9CA019054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2963" y="2728913"/>
            <a:ext cx="1552575" cy="27622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20E0CC-6644-0CE7-E06A-19C3BC24E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888" y="2361246"/>
            <a:ext cx="4919810" cy="23679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416CDA-32DF-25F9-DEBC-B465D27C1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303" y="1704976"/>
            <a:ext cx="3048148" cy="323746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10B61-BD6E-1A5D-4C73-37A05A29B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0" y="158490"/>
            <a:ext cx="5469023" cy="142742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500" dirty="0"/>
              <a:t>The Department Expenditure Transaction Details includes the details by dates of all the expenses in the accounts for the time period in question.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22D450-1566-A140-3598-A6DD551DC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302" y="158491"/>
            <a:ext cx="2476647" cy="1427423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r>
              <a:rPr lang="en-US" sz="3000" b="1" dirty="0"/>
              <a:t>Department Expenditure Transaction Detail</a:t>
            </a:r>
          </a:p>
        </p:txBody>
      </p:sp>
    </p:spTree>
    <p:extLst>
      <p:ext uri="{BB962C8B-B14F-4D97-AF65-F5344CB8AC3E}">
        <p14:creationId xmlns:p14="http://schemas.microsoft.com/office/powerpoint/2010/main" val="3909304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6A992-0075-8473-7054-5317F82DB77F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8" name="Line 10">
            <a:extLst>
              <a:ext uri="{FF2B5EF4-FFF2-40B4-BE49-F238E27FC236}">
                <a16:creationId xmlns:a16="http://schemas.microsoft.com/office/drawing/2014/main" id="{26204E4A-2D0F-764B-F438-0F481C4CA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" y="479900"/>
            <a:ext cx="8144933" cy="52232"/>
          </a:xfrm>
          <a:prstGeom prst="line">
            <a:avLst/>
          </a:prstGeom>
          <a:noFill/>
          <a:ln w="19050">
            <a:solidFill>
              <a:srgbClr val="F1C4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2502406-32C7-9E32-AA2B-46E0B0658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9410659"/>
              </p:ext>
            </p:extLst>
          </p:nvPr>
        </p:nvGraphicFramePr>
        <p:xfrm>
          <a:off x="1191" y="2529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6" name="Object 5" descr="Appendix C Labor category" hidden="1">
                        <a:extLst>
                          <a:ext uri="{FF2B5EF4-FFF2-40B4-BE49-F238E27FC236}">
                            <a16:creationId xmlns:a16="http://schemas.microsoft.com/office/drawing/2014/main" id="{02502406-32C7-9E32-AA2B-46E0B0658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2529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8870C15-2CC1-51F9-DF0A-02F43712CD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5951" y="2450371"/>
            <a:ext cx="2122541" cy="2027500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D18F1CF-FD26-E713-D5CD-D4D0BC44E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65376" y="1422931"/>
            <a:ext cx="779930" cy="809281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803E184-3AFF-D97E-A6E5-92DC69F00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3148" y="1422931"/>
            <a:ext cx="5012228" cy="809281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1F3087-0421-35CA-E893-DDC5BBFDE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532133"/>
            <a:ext cx="8333652" cy="4611368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14D702EB-6D55-A5A0-384D-F805055E5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5809"/>
            <a:ext cx="6307028" cy="415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Appendix C (</a:t>
            </a:r>
            <a:r>
              <a:rPr lang="en-IN" sz="2998" b="1" dirty="0" err="1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cont.d</a:t>
            </a:r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6879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2B14C-647F-E24B-37F6-87AE92669AE3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0FF009-DA2C-D191-11A0-4268FAF3B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4957" y="4466419"/>
            <a:ext cx="901657" cy="433148"/>
          </a:xfrm>
          <a:prstGeom prst="rect">
            <a:avLst/>
          </a:prstGeom>
        </p:spPr>
      </p:pic>
      <p:sp>
        <p:nvSpPr>
          <p:cNvPr id="8" name="Line 10">
            <a:extLst>
              <a:ext uri="{FF2B5EF4-FFF2-40B4-BE49-F238E27FC236}">
                <a16:creationId xmlns:a16="http://schemas.microsoft.com/office/drawing/2014/main" id="{2B282CD4-36C6-1EEF-9F90-F987E37E8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" y="479900"/>
            <a:ext cx="8144933" cy="52232"/>
          </a:xfrm>
          <a:prstGeom prst="line">
            <a:avLst/>
          </a:prstGeom>
          <a:noFill/>
          <a:ln w="19050">
            <a:solidFill>
              <a:srgbClr val="F1C4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FC7BA23-5673-FF81-7DCE-875BF6639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49419797"/>
              </p:ext>
            </p:extLst>
          </p:nvPr>
        </p:nvGraphicFramePr>
        <p:xfrm>
          <a:off x="1191" y="2529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6" name="Object 5" descr="Appendix C glossary" hidden="1">
                        <a:extLst>
                          <a:ext uri="{FF2B5EF4-FFF2-40B4-BE49-F238E27FC236}">
                            <a16:creationId xmlns:a16="http://schemas.microsoft.com/office/drawing/2014/main" id="{4FC7BA23-5673-FF81-7DCE-875BF66391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2529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EF5EA605-9022-25F5-9703-02E0B9FEA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21606" y="3839981"/>
            <a:ext cx="8138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OT Labor </a:t>
            </a:r>
            <a:r>
              <a:rPr lang="en-US" dirty="0"/>
              <a:t>– list the </a:t>
            </a:r>
            <a:r>
              <a:rPr lang="en-US" u="sng" dirty="0"/>
              <a:t># of employees</a:t>
            </a:r>
            <a:r>
              <a:rPr lang="en-US" dirty="0"/>
              <a:t>, calculate </a:t>
            </a:r>
            <a:r>
              <a:rPr lang="en-US" u="sng" dirty="0"/>
              <a:t># of hours</a:t>
            </a:r>
            <a:r>
              <a:rPr lang="en-US" dirty="0"/>
              <a:t> to be worked </a:t>
            </a:r>
            <a:r>
              <a:rPr lang="en-US" u="sng" dirty="0"/>
              <a:t>by each employee</a:t>
            </a:r>
            <a:r>
              <a:rPr lang="en-US" dirty="0"/>
              <a:t>. Identify the </a:t>
            </a:r>
            <a:r>
              <a:rPr lang="en-US" u="sng" dirty="0"/>
              <a:t>activities performed</a:t>
            </a:r>
            <a:r>
              <a:rPr lang="en-US" dirty="0"/>
              <a:t> by </a:t>
            </a:r>
            <a:r>
              <a:rPr lang="en-US" u="sng" dirty="0"/>
              <a:t>each employee</a:t>
            </a:r>
            <a:r>
              <a:rPr lang="en-US" dirty="0"/>
              <a:t>, provide a narrative to </a:t>
            </a:r>
            <a:r>
              <a:rPr lang="en-US" u="sng" dirty="0"/>
              <a:t>explain why OT is required</a:t>
            </a:r>
            <a:r>
              <a:rPr lang="en-US" dirty="0"/>
              <a:t> for this activity.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0B4B00-BDE1-B42A-5F49-3EFAA1041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21606" y="3132432"/>
            <a:ext cx="8122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Temp Labor </a:t>
            </a:r>
            <a:r>
              <a:rPr lang="en-US" dirty="0"/>
              <a:t>– list </a:t>
            </a:r>
            <a:r>
              <a:rPr lang="en-US" u="sng" dirty="0"/>
              <a:t># of employees</a:t>
            </a:r>
            <a:r>
              <a:rPr lang="en-US" dirty="0"/>
              <a:t>, calculate the </a:t>
            </a:r>
            <a:r>
              <a:rPr lang="en-US" u="sng" dirty="0"/>
              <a:t>number of hours</a:t>
            </a:r>
            <a:r>
              <a:rPr lang="en-US" dirty="0"/>
              <a:t> to be worked </a:t>
            </a:r>
            <a:r>
              <a:rPr lang="en-US" u="sng" dirty="0"/>
              <a:t>by each employee</a:t>
            </a:r>
            <a:r>
              <a:rPr lang="en-US" dirty="0"/>
              <a:t>, identify the </a:t>
            </a:r>
            <a:r>
              <a:rPr lang="en-US" u="sng" dirty="0"/>
              <a:t>activities performed</a:t>
            </a:r>
            <a:r>
              <a:rPr lang="en-US" dirty="0"/>
              <a:t> by </a:t>
            </a:r>
            <a:r>
              <a:rPr lang="en-US" u="sng" dirty="0"/>
              <a:t>each employee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EBB726-E37C-5FC9-7E43-6975F717C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05841" y="2341865"/>
            <a:ext cx="8138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PT Labor </a:t>
            </a:r>
            <a:r>
              <a:rPr lang="en-US" dirty="0"/>
              <a:t>– list </a:t>
            </a:r>
            <a:r>
              <a:rPr lang="en-US" u="sng" dirty="0"/>
              <a:t># of employees</a:t>
            </a:r>
            <a:r>
              <a:rPr lang="en-US" dirty="0"/>
              <a:t>, calculate the </a:t>
            </a:r>
            <a:r>
              <a:rPr lang="en-US" u="sng" dirty="0"/>
              <a:t>number of hours</a:t>
            </a:r>
            <a:r>
              <a:rPr lang="en-US" dirty="0"/>
              <a:t> to be worked </a:t>
            </a:r>
            <a:r>
              <a:rPr lang="en-US" u="sng" dirty="0"/>
              <a:t>by each employee</a:t>
            </a:r>
            <a:r>
              <a:rPr lang="en-US" dirty="0"/>
              <a:t>, identify the </a:t>
            </a:r>
            <a:r>
              <a:rPr lang="en-US" u="sng" dirty="0"/>
              <a:t>activities performed</a:t>
            </a:r>
            <a:r>
              <a:rPr lang="en-US" dirty="0"/>
              <a:t> by </a:t>
            </a:r>
            <a:r>
              <a:rPr lang="en-US" u="sng" dirty="0"/>
              <a:t>each employee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AB97BF-896C-61DE-CF1F-5A4DDF90E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05840" y="1828297"/>
            <a:ext cx="8138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Overload</a:t>
            </a:r>
            <a:r>
              <a:rPr lang="en-US" dirty="0"/>
              <a:t> – break out the </a:t>
            </a:r>
            <a:r>
              <a:rPr lang="en-US" u="sng" dirty="0"/>
              <a:t>budget by term</a:t>
            </a:r>
            <a:r>
              <a:rPr lang="en-US" dirty="0"/>
              <a:t>, list </a:t>
            </a:r>
            <a:r>
              <a:rPr lang="en-US" u="sng" dirty="0"/>
              <a:t>number of courses</a:t>
            </a:r>
            <a:r>
              <a:rPr lang="en-US" dirty="0"/>
              <a:t>, list </a:t>
            </a:r>
            <a:r>
              <a:rPr lang="en-US" u="sng" dirty="0"/>
              <a:t># of employees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D3B307-9203-490A-8B29-099E0DDDA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21606" y="1113833"/>
            <a:ext cx="8122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Adjunct</a:t>
            </a:r>
            <a:r>
              <a:rPr lang="en-US" dirty="0"/>
              <a:t> – break out the </a:t>
            </a:r>
            <a:r>
              <a:rPr lang="en-US" u="sng" dirty="0"/>
              <a:t>budget by term</a:t>
            </a:r>
            <a:r>
              <a:rPr lang="en-US" dirty="0"/>
              <a:t>, list </a:t>
            </a:r>
            <a:r>
              <a:rPr lang="en-US" u="sng" dirty="0"/>
              <a:t>number of courses</a:t>
            </a:r>
            <a:r>
              <a:rPr lang="en-US" dirty="0"/>
              <a:t>, list </a:t>
            </a:r>
            <a:r>
              <a:rPr lang="en-US" u="sng" dirty="0"/>
              <a:t># of adjunct by name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9AEE4C-F371-1F8B-3675-A9D49AEEB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7200" y="714077"/>
            <a:ext cx="291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“Pool” Budgets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CB372E5-6E0B-8053-CB91-49918BD4529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5809"/>
            <a:ext cx="6307028" cy="415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Appendix C (terms)</a:t>
            </a:r>
          </a:p>
        </p:txBody>
      </p:sp>
    </p:spTree>
    <p:extLst>
      <p:ext uri="{BB962C8B-B14F-4D97-AF65-F5344CB8AC3E}">
        <p14:creationId xmlns:p14="http://schemas.microsoft.com/office/powerpoint/2010/main" val="16236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" grpId="0"/>
      <p:bldP spid="12" grpId="0"/>
      <p:bldP spid="10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45052-EA4C-7FB3-50DC-44B66CDC5F4F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A6DA5A-8E3D-0F91-6904-80D06B7E7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4957" y="4466419"/>
            <a:ext cx="901657" cy="433148"/>
          </a:xfrm>
          <a:prstGeom prst="rect">
            <a:avLst/>
          </a:prstGeom>
        </p:spPr>
      </p:pic>
      <p:sp>
        <p:nvSpPr>
          <p:cNvPr id="8" name="Line 10">
            <a:extLst>
              <a:ext uri="{FF2B5EF4-FFF2-40B4-BE49-F238E27FC236}">
                <a16:creationId xmlns:a16="http://schemas.microsoft.com/office/drawing/2014/main" id="{9C6701F8-CD4C-89AB-E268-401813EAB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" y="479900"/>
            <a:ext cx="8144933" cy="52232"/>
          </a:xfrm>
          <a:prstGeom prst="line">
            <a:avLst/>
          </a:prstGeom>
          <a:noFill/>
          <a:ln w="19050">
            <a:solidFill>
              <a:srgbClr val="F1C40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7D0EDD71-D935-1B64-9E30-D5ECB2F4C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8717923"/>
              </p:ext>
            </p:extLst>
          </p:nvPr>
        </p:nvGraphicFramePr>
        <p:xfrm>
          <a:off x="1191" y="2529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6" name="Object 5" descr="Appendix D image" hidden="1">
                        <a:extLst>
                          <a:ext uri="{FF2B5EF4-FFF2-40B4-BE49-F238E27FC236}">
                            <a16:creationId xmlns:a16="http://schemas.microsoft.com/office/drawing/2014/main" id="{7D0EDD71-D935-1B64-9E30-D5ECB2F4C6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2529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328C50A-F795-DB6E-7E90-000C7AE7E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35257" y="2571749"/>
            <a:ext cx="780143" cy="370915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246373B-5674-B2F2-2A46-EB0065657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74115" y="2571749"/>
            <a:ext cx="1097482" cy="370916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838972F-C85A-EC2E-958C-BAFEEA271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2914" y="2571749"/>
            <a:ext cx="604691" cy="370915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441B217-8237-7BDA-89A5-DEF175195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51713" y="2571749"/>
            <a:ext cx="604691" cy="476251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6F17CDB-DF42-ACAC-A166-1E444A73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51901" y="2571749"/>
            <a:ext cx="1485900" cy="370916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9D623A9-D490-1F5B-0964-E6CB330D8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1448" y="2528046"/>
            <a:ext cx="1485900" cy="457200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80CF1A5-CA36-EBA3-E50B-E1B4B424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68904" y="2485465"/>
            <a:ext cx="928701" cy="457200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FF5FA8B-CE02-237B-BF96-23047BE82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15352" y="1506071"/>
            <a:ext cx="7158379" cy="826994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67FA4E-79C1-5295-30FB-B7CF330A6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826770"/>
            <a:ext cx="8686800" cy="3489960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9A137E82-F526-0F70-CEC5-6434CB0DF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5809"/>
            <a:ext cx="6307028" cy="415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n-IN" sz="2998" b="1" dirty="0">
                <a:solidFill>
                  <a:srgbClr val="00308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Appendix D</a:t>
            </a:r>
          </a:p>
        </p:txBody>
      </p:sp>
    </p:spTree>
    <p:extLst>
      <p:ext uri="{BB962C8B-B14F-4D97-AF65-F5344CB8AC3E}">
        <p14:creationId xmlns:p14="http://schemas.microsoft.com/office/powerpoint/2010/main" val="202287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2" grpId="0" animBg="1"/>
      <p:bldP spid="16" grpId="0" animBg="1"/>
      <p:bldP spid="18" grpId="0" animBg="1"/>
      <p:bldP spid="10" grpId="0" animBg="1"/>
      <p:bldP spid="22" grpId="0" animBg="1"/>
      <p:bldP spid="1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D8E78E-F90D-6AB9-FAE0-71687DD43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388" y="535697"/>
            <a:ext cx="4857749" cy="451255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6179845-A7A9-A1FB-71C7-E1584D7BBB7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16043"/>
            <a:ext cx="9144000" cy="369332"/>
          </a:xfrm>
          <a:prstGeom prst="rect">
            <a:avLst/>
          </a:prstGeom>
          <a:solidFill>
            <a:schemeClr val="bg1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 tooltip="https://www.seminolestate.edu/business-services/ofb/zero-based-budget"/>
              </a:rPr>
              <a:t>https://www.seminolestate.edu/business-services/ofb/zero-based-budget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569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B4142E0-0A83-1090-6986-BBBEEE243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958" y="593765"/>
            <a:ext cx="901657" cy="433149"/>
          </a:xfrm>
          <a:prstGeom prst="rect">
            <a:avLst/>
          </a:prstGeom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3501620-ACF2-4D86-B656-7FEC0B76A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84561437"/>
              </p:ext>
            </p:extLst>
          </p:nvPr>
        </p:nvGraphicFramePr>
        <p:xfrm>
          <a:off x="1192" y="2530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03501620-ACF2-4D86-B656-7FEC0B76A3D6}"/>
                          </a:ext>
                          <a:ext uri="{C183D7F6-B498-43B3-948B-1728B52AA6E4}">
                            <adec:decorative xmlns:adec="http://schemas.microsoft.com/office/drawing/2017/decorative" val="1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2530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053E9F87-4D02-A7DC-1CA3-3E4C9B19C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460506"/>
            <a:ext cx="9143999" cy="689198"/>
          </a:xfrm>
          <a:prstGeom prst="rect">
            <a:avLst/>
          </a:prstGeom>
          <a:solidFill>
            <a:srgbClr val="6CACE4">
              <a:alpha val="7529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D5825D8-E057-4D09-962D-2F0501FBF1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827" b="7827"/>
          <a:stretch/>
        </p:blipFill>
        <p:spPr>
          <a:xfrm>
            <a:off x="2" y="1340"/>
            <a:ext cx="9143999" cy="5140822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2B39BF84-3881-2E6E-6D1E-742053E8F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05441" y="633473"/>
            <a:ext cx="5026344" cy="39241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latin typeface="EYInterstate Light" panose="02000506000000020004" pitchFamily="2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4020202020204" pitchFamily="34" charset="0"/>
                <a:ea typeface="+mj-ea"/>
                <a:cs typeface="Arial Narrow" panose="020B0604020202020204" pitchFamily="34" charset="0"/>
              </a:rPr>
              <a:t>QUESTIONS &amp; ANSWERS</a:t>
            </a:r>
          </a:p>
        </p:txBody>
      </p:sp>
    </p:spTree>
    <p:extLst>
      <p:ext uri="{BB962C8B-B14F-4D97-AF65-F5344CB8AC3E}">
        <p14:creationId xmlns:p14="http://schemas.microsoft.com/office/powerpoint/2010/main" val="7070558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1464</TotalTime>
  <Words>525</Words>
  <Application>Microsoft Office PowerPoint</Application>
  <PresentationFormat>On-screen Show (16:9)</PresentationFormat>
  <Paragraphs>99</Paragraphs>
  <Slides>19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Office Theme</vt:lpstr>
      <vt:lpstr>think-cell Slide</vt:lpstr>
      <vt:lpstr>Zero-Based Budget Training</vt:lpstr>
      <vt:lpstr>Thumb Drive Distribution and Contents</vt:lpstr>
      <vt:lpstr>Zero-Based Budget (ZBB)</vt:lpstr>
      <vt:lpstr>Zero-Based Budget (ZBB) cont.d</vt:lpstr>
      <vt:lpstr>ZBB Process</vt:lpstr>
      <vt:lpstr>ZBB Process (cont.d)</vt:lpstr>
      <vt:lpstr>ZBB Process (Appendix E)</vt:lpstr>
      <vt:lpstr>ZBB Timeline</vt:lpstr>
      <vt:lpstr>Worksheet Review</vt:lpstr>
      <vt:lpstr>Appendix A</vt:lpstr>
      <vt:lpstr>Appendix B</vt:lpstr>
      <vt:lpstr>Appendix C</vt:lpstr>
      <vt:lpstr>PeopleSoft Reports</vt:lpstr>
      <vt:lpstr>Department Expenditure Transaction Detail</vt:lpstr>
      <vt:lpstr>Appendix C (cont.d)</vt:lpstr>
      <vt:lpstr>Appendix C (terms)</vt:lpstr>
      <vt:lpstr>Appendix D</vt:lpstr>
      <vt:lpstr>https://www.seminolestate.edu/business-services/ofb/zero-based-budget</vt:lpstr>
      <vt:lpstr>QUESTIONS &amp; 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 Guzman</dc:creator>
  <cp:lastModifiedBy>Christina Guzman</cp:lastModifiedBy>
  <cp:revision>50</cp:revision>
  <dcterms:created xsi:type="dcterms:W3CDTF">2026-10-07T16:27:56Z</dcterms:created>
  <dcterms:modified xsi:type="dcterms:W3CDTF">2026-10-07T16:33:21Z</dcterms:modified>
</cp:coreProperties>
</file>