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92" r:id="rId4"/>
    <p:sldId id="290" r:id="rId5"/>
    <p:sldId id="291" r:id="rId6"/>
    <p:sldId id="259" r:id="rId7"/>
    <p:sldId id="261" r:id="rId8"/>
    <p:sldId id="260" r:id="rId9"/>
    <p:sldId id="262" r:id="rId10"/>
    <p:sldId id="264" r:id="rId11"/>
    <p:sldId id="263" r:id="rId12"/>
    <p:sldId id="293" r:id="rId13"/>
    <p:sldId id="257" r:id="rId14"/>
    <p:sldId id="258" r:id="rId15"/>
    <p:sldId id="277" r:id="rId16"/>
    <p:sldId id="270" r:id="rId17"/>
    <p:sldId id="265" r:id="rId18"/>
    <p:sldId id="272" r:id="rId19"/>
    <p:sldId id="285" r:id="rId20"/>
    <p:sldId id="286" r:id="rId21"/>
    <p:sldId id="287" r:id="rId22"/>
    <p:sldId id="288" r:id="rId23"/>
    <p:sldId id="281" r:id="rId24"/>
    <p:sldId id="269" r:id="rId25"/>
    <p:sldId id="279" r:id="rId26"/>
    <p:sldId id="278" r:id="rId27"/>
    <p:sldId id="266" r:id="rId28"/>
    <p:sldId id="268" r:id="rId29"/>
    <p:sldId id="267" r:id="rId3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00"/>
    <a:srgbClr val="E057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347" autoAdjust="0"/>
  </p:normalViewPr>
  <p:slideViewPr>
    <p:cSldViewPr>
      <p:cViewPr varScale="1">
        <p:scale>
          <a:sx n="120" d="100"/>
          <a:sy n="120" d="100"/>
        </p:scale>
        <p:origin x="936" y="192"/>
      </p:cViewPr>
      <p:guideLst>
        <p:guide orient="horz" pos="2160"/>
        <p:guide pos="2880"/>
      </p:guideLst>
    </p:cSldViewPr>
  </p:slideViewPr>
  <p:outlineViewPr>
    <p:cViewPr>
      <p:scale>
        <a:sx n="33" d="100"/>
        <a:sy n="33" d="100"/>
      </p:scale>
      <p:origin x="0" y="-96"/>
    </p:cViewPr>
  </p:outlineViewPr>
  <p:notesTextViewPr>
    <p:cViewPr>
      <p:scale>
        <a:sx n="3" d="2"/>
        <a:sy n="3" d="2"/>
      </p:scale>
      <p:origin x="0" y="0"/>
    </p:cViewPr>
  </p:notesTextViewPr>
  <p:sorterViewPr>
    <p:cViewPr>
      <p:scale>
        <a:sx n="100" d="100"/>
        <a:sy n="100" d="100"/>
      </p:scale>
      <p:origin x="0" y="-424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D38C92E-C09B-4860-B7A9-02CA03825877}"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8C92E-C09B-4860-B7A9-02CA03825877}"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8C92E-C09B-4860-B7A9-02CA03825877}"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38C92E-C09B-4860-B7A9-02CA03825877}"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38C92E-C09B-4860-B7A9-02CA03825877}" type="datetimeFigureOut">
              <a:rPr lang="en-US" smtClean="0"/>
              <a:pPr/>
              <a:t>2/27/26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D38C92E-C09B-4860-B7A9-02CA03825877}"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38C92E-C09B-4860-B7A9-02CA03825877}" type="datetimeFigureOut">
              <a:rPr lang="en-US" smtClean="0"/>
              <a:pPr/>
              <a:t>2/27/26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D38C92E-C09B-4860-B7A9-02CA03825877}" type="datetimeFigureOut">
              <a:rPr lang="en-US" smtClean="0"/>
              <a:pPr/>
              <a:t>2/27/26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38C92E-C09B-4860-B7A9-02CA03825877}" type="datetimeFigureOut">
              <a:rPr lang="en-US" smtClean="0"/>
              <a:pPr/>
              <a:t>2/27/26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38C92E-C09B-4860-B7A9-02CA03825877}"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38C92E-C09B-4860-B7A9-02CA03825877}" type="datetimeFigureOut">
              <a:rPr lang="en-US" smtClean="0"/>
              <a:pPr/>
              <a:t>2/27/26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1DDCB4-4370-41B5-904D-586A9F80938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38C92E-C09B-4860-B7A9-02CA03825877}" type="datetimeFigureOut">
              <a:rPr lang="en-US" smtClean="0"/>
              <a:pPr/>
              <a:t>2/27/26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1DDCB4-4370-41B5-904D-586A9F80938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1.bin"/><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22693"/>
            <a:ext cx="9143998"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84720" y="-2407841"/>
            <a:ext cx="4374557" cy="9144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55756" y="-2236808"/>
            <a:ext cx="4374128" cy="880235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22690"/>
            <a:ext cx="6406863"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4459073" y="-1032053"/>
            <a:ext cx="3742610"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986118" y="735106"/>
            <a:ext cx="7540322" cy="2928470"/>
          </a:xfrm>
        </p:spPr>
        <p:txBody>
          <a:bodyPr anchor="b">
            <a:normAutofit/>
          </a:bodyPr>
          <a:lstStyle/>
          <a:p>
            <a:pPr algn="l"/>
            <a:r>
              <a:rPr lang="en-US" sz="4200" dirty="0">
                <a:solidFill>
                  <a:srgbClr val="FFFFFF"/>
                </a:solidFill>
              </a:rPr>
              <a:t>General Biology I </a:t>
            </a:r>
            <a:br>
              <a:rPr lang="en-US" sz="4200" dirty="0">
                <a:solidFill>
                  <a:srgbClr val="FFFFFF"/>
                </a:solidFill>
              </a:rPr>
            </a:br>
            <a:r>
              <a:rPr lang="en-US" sz="4200" dirty="0">
                <a:solidFill>
                  <a:srgbClr val="FFFFFF"/>
                </a:solidFill>
              </a:rPr>
              <a:t>Lab Practical #1 Review</a:t>
            </a:r>
            <a:br>
              <a:rPr lang="en-US" sz="4200" dirty="0">
                <a:solidFill>
                  <a:srgbClr val="FFFFFF"/>
                </a:solidFill>
              </a:rPr>
            </a:br>
            <a:endParaRPr lang="en-US" sz="4200" dirty="0">
              <a:solidFill>
                <a:srgbClr val="FFFFFF"/>
              </a:solidFill>
            </a:endParaRPr>
          </a:p>
        </p:txBody>
      </p:sp>
      <p:sp>
        <p:nvSpPr>
          <p:cNvPr id="3" name="Subtitle 2"/>
          <p:cNvSpPr>
            <a:spLocks noGrp="1"/>
          </p:cNvSpPr>
          <p:nvPr>
            <p:ph type="subTitle" idx="1"/>
          </p:nvPr>
        </p:nvSpPr>
        <p:spPr>
          <a:xfrm>
            <a:off x="1013011" y="4870824"/>
            <a:ext cx="7504463" cy="1458258"/>
          </a:xfrm>
        </p:spPr>
        <p:txBody>
          <a:bodyPr anchor="ctr">
            <a:normAutofit/>
          </a:bodyPr>
          <a:lstStyle/>
          <a:p>
            <a:pPr algn="l"/>
            <a:r>
              <a:rPr lang="en-US"/>
              <a:t>Professor D. Rinne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Glycerol</a:t>
            </a:r>
          </a:p>
        </p:txBody>
      </p:sp>
      <p:sp>
        <p:nvSpPr>
          <p:cNvPr id="4" name="Text Placeholder 3"/>
          <p:cNvSpPr>
            <a:spLocks noGrp="1"/>
          </p:cNvSpPr>
          <p:nvPr>
            <p:ph type="body" sz="half" idx="2"/>
          </p:nvPr>
        </p:nvSpPr>
        <p:spPr/>
        <p:txBody>
          <a:bodyPr/>
          <a:lstStyle/>
          <a:p>
            <a:r>
              <a:rPr lang="en-US" dirty="0"/>
              <a:t>A 3-carbon sugar alcohol.</a:t>
            </a:r>
          </a:p>
        </p:txBody>
      </p:sp>
      <p:pic>
        <p:nvPicPr>
          <p:cNvPr id="7" name="Picture Placeholder 6" descr="molecular model of glycerol"/>
          <p:cNvPicPr>
            <a:picLocks noGrp="1" noChangeAspect="1"/>
          </p:cNvPicPr>
          <p:nvPr>
            <p:ph type="pic" idx="1"/>
          </p:nvPr>
        </p:nvPicPr>
        <p:blipFill>
          <a:blip r:embed="rId2"/>
          <a:srcRect l="208" r="208"/>
          <a:stretch>
            <a:fillRect/>
          </a:stretch>
        </p:blip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Glycine</a:t>
            </a:r>
          </a:p>
        </p:txBody>
      </p:sp>
      <p:pic>
        <p:nvPicPr>
          <p:cNvPr id="5" name="Picture Placeholder 4" descr="molecular model of glycine"/>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An amino acid-notice the carboxyl group on the left of the central carbon and the amino group on the right of the central carbon. The R side group is a single hydrogen atom.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lowchart: Document 10">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631" y="0"/>
            <a:ext cx="2436019" cy="3400426"/>
          </a:xfrm>
          <a:prstGeom prst="flowChartDocument">
            <a:avLst/>
          </a:prstGeom>
          <a:solidFill>
            <a:srgbClr val="5141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07212-C58C-4A3C-8FE9-B83402D26F5D}"/>
              </a:ext>
            </a:extLst>
          </p:cNvPr>
          <p:cNvSpPr>
            <a:spLocks noGrp="1"/>
          </p:cNvSpPr>
          <p:nvPr>
            <p:ph type="title"/>
          </p:nvPr>
        </p:nvSpPr>
        <p:spPr>
          <a:xfrm>
            <a:off x="628650" y="171162"/>
            <a:ext cx="2130136" cy="2371148"/>
          </a:xfrm>
        </p:spPr>
        <p:txBody>
          <a:bodyPr vert="horz" lIns="91440" tIns="45720" rIns="91440" bIns="45720" rtlCol="0" anchor="ctr">
            <a:normAutofit/>
          </a:bodyPr>
          <a:lstStyle/>
          <a:p>
            <a:pPr>
              <a:lnSpc>
                <a:spcPct val="90000"/>
              </a:lnSpc>
            </a:pPr>
            <a:r>
              <a:rPr lang="en-US" sz="1800" kern="1200" dirty="0">
                <a:solidFill>
                  <a:srgbClr val="FFFFFF"/>
                </a:solidFill>
                <a:latin typeface="+mj-lt"/>
                <a:ea typeface="+mj-ea"/>
                <a:cs typeface="+mj-cs"/>
              </a:rPr>
              <a:t>Using the Spectrophotometer</a:t>
            </a:r>
          </a:p>
        </p:txBody>
      </p:sp>
      <p:pic>
        <p:nvPicPr>
          <p:cNvPr id="6" name="Content Placeholder 5" descr="Two cuvettes with liquid in them">
            <a:extLst>
              <a:ext uri="{FF2B5EF4-FFF2-40B4-BE49-F238E27FC236}">
                <a16:creationId xmlns:a16="http://schemas.microsoft.com/office/drawing/2014/main" id="{305AB79E-BB94-4D06-A2F3-268EBEBEF3A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8631" y="3599297"/>
            <a:ext cx="2672196" cy="2465101"/>
          </a:xfrm>
          <a:prstGeom prst="rect">
            <a:avLst/>
          </a:prstGeom>
        </p:spPr>
      </p:pic>
      <p:graphicFrame>
        <p:nvGraphicFramePr>
          <p:cNvPr id="3" name="Table 2">
            <a:extLst>
              <a:ext uri="{FF2B5EF4-FFF2-40B4-BE49-F238E27FC236}">
                <a16:creationId xmlns:a16="http://schemas.microsoft.com/office/drawing/2014/main" id="{BB6F6A1D-9348-4E7E-B1E8-D5CECBB934BF}"/>
              </a:ext>
            </a:extLst>
          </p:cNvPr>
          <p:cNvGraphicFramePr>
            <a:graphicFrameLocks noGrp="1"/>
          </p:cNvGraphicFramePr>
          <p:nvPr>
            <p:extLst>
              <p:ext uri="{D42A27DB-BD31-4B8C-83A1-F6EECF244321}">
                <p14:modId xmlns:p14="http://schemas.microsoft.com/office/powerpoint/2010/main" val="2722173654"/>
              </p:ext>
            </p:extLst>
          </p:nvPr>
        </p:nvGraphicFramePr>
        <p:xfrm>
          <a:off x="3300846" y="171194"/>
          <a:ext cx="5778427" cy="6437920"/>
        </p:xfrm>
        <a:graphic>
          <a:graphicData uri="http://schemas.openxmlformats.org/drawingml/2006/table">
            <a:tbl>
              <a:tblPr firstRow="1"/>
              <a:tblGrid>
                <a:gridCol w="2815856">
                  <a:extLst>
                    <a:ext uri="{9D8B030D-6E8A-4147-A177-3AD203B41FA5}">
                      <a16:colId xmlns:a16="http://schemas.microsoft.com/office/drawing/2014/main" val="4216667119"/>
                    </a:ext>
                  </a:extLst>
                </a:gridCol>
                <a:gridCol w="2962571">
                  <a:extLst>
                    <a:ext uri="{9D8B030D-6E8A-4147-A177-3AD203B41FA5}">
                      <a16:colId xmlns:a16="http://schemas.microsoft.com/office/drawing/2014/main" val="3221216383"/>
                    </a:ext>
                  </a:extLst>
                </a:gridCol>
              </a:tblGrid>
              <a:tr h="286006">
                <a:tc>
                  <a:txBody>
                    <a:bodyPr/>
                    <a:lstStyle/>
                    <a:p>
                      <a:pPr algn="ctr" rtl="0" fontAlgn="base"/>
                      <a:r>
                        <a:rPr lang="en-US" sz="1100" b="0" i="0" dirty="0">
                          <a:effectLst/>
                        </a:rPr>
                        <a:t>Steps to Using the Spectrophotometer</a:t>
                      </a: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algn="ctr" rtl="0" fontAlgn="base"/>
                      <a:endParaRPr lang="en-US" sz="1100" b="0" i="0" dirty="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3440833686"/>
                  </a:ext>
                </a:extLst>
              </a:tr>
              <a:tr h="1115629">
                <a:tc>
                  <a:txBody>
                    <a:bodyPr/>
                    <a:lstStyle/>
                    <a:p>
                      <a:pPr fontAlgn="ctr"/>
                      <a:endParaRPr lang="en-US" sz="1100" dirty="0">
                        <a:effectLst/>
                      </a:endParaRPr>
                    </a:p>
                    <a:p>
                      <a:pPr algn="ctr" rtl="0" fontAlgn="base"/>
                      <a:r>
                        <a:rPr lang="en-US" sz="800" b="0" i="0" dirty="0">
                          <a:effectLst/>
                          <a:latin typeface="Corbel" panose="020B0503020204020204" pitchFamily="34" charset="0"/>
                        </a:rPr>
                        <a:t> </a:t>
                      </a:r>
                      <a:endParaRPr lang="en-US" sz="1100" b="0" i="0" dirty="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algn="ctr" fontAlgn="ctr"/>
                      <a:endParaRPr lang="en-US" sz="1100">
                        <a:effectLst/>
                      </a:endParaRPr>
                    </a:p>
                    <a:p>
                      <a:pPr algn="ctr" rtl="0" fontAlgn="base"/>
                      <a:r>
                        <a:rPr lang="en-US" sz="600" b="0" i="0">
                          <a:effectLst/>
                          <a:latin typeface="Corbel" panose="020B0503020204020204" pitchFamily="34" charset="0"/>
                        </a:rPr>
                        <a:t> </a:t>
                      </a:r>
                      <a:endParaRPr lang="en-US" sz="1100" b="0" i="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1895563457"/>
                  </a:ext>
                </a:extLst>
              </a:tr>
              <a:tr h="1017971">
                <a:tc>
                  <a:txBody>
                    <a:bodyPr/>
                    <a:lstStyle/>
                    <a:p>
                      <a:pPr fontAlgn="t"/>
                      <a:endParaRPr lang="en-US" sz="900" dirty="0">
                        <a:effectLst/>
                      </a:endParaRPr>
                    </a:p>
                    <a:p>
                      <a:pPr algn="l" rtl="0" fontAlgn="base"/>
                      <a:r>
                        <a:rPr lang="en-US" sz="900" b="0" i="0" dirty="0">
                          <a:effectLst/>
                          <a:latin typeface="Corbel" panose="020B0503020204020204" pitchFamily="34" charset="0"/>
                        </a:rPr>
                        <a:t>1. Turn on the spectrophotometer using the power switch on the rear of the instrument.  Confirm the cuvette chamber is empty and press “Enter”.  Allow the instrument to finish initializing. </a:t>
                      </a:r>
                      <a:endParaRPr lang="en-US" sz="900" b="0" i="0" dirty="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fontAlgn="t"/>
                      <a:endParaRPr lang="en-US" sz="900">
                        <a:effectLst/>
                      </a:endParaRPr>
                    </a:p>
                    <a:p>
                      <a:pPr algn="l" rtl="0" fontAlgn="base"/>
                      <a:r>
                        <a:rPr lang="en-US" sz="900" b="0" i="0">
                          <a:effectLst/>
                          <a:latin typeface="Corbel" panose="020B0503020204020204" pitchFamily="34" charset="0"/>
                        </a:rPr>
                        <a:t>2. Highlight the “Spec </a:t>
                      </a:r>
                      <a:r>
                        <a:rPr lang="en-US" sz="900" b="0" i="0">
                          <a:effectLst/>
                          <a:latin typeface="Times New Roman" panose="02020603050405020304" pitchFamily="18" charset="0"/>
                        </a:rPr>
                        <a:t>200</a:t>
                      </a:r>
                      <a:r>
                        <a:rPr lang="en-US" sz="900" b="0" i="0">
                          <a:effectLst/>
                          <a:latin typeface="Corbel" panose="020B0503020204020204" pitchFamily="34" charset="0"/>
                        </a:rPr>
                        <a:t>E Modern Interface” and press “Enter”.  Highlight “Measurement Mode” then use the left/right arrow buttons to select “%T”.  Next, highlight “Measurement </a:t>
                      </a:r>
                      <a:r>
                        <a:rPr lang="en-US" sz="900" b="0" i="0">
                          <a:effectLst/>
                        </a:rPr>
                        <a:t> λ</a:t>
                      </a:r>
                      <a:r>
                        <a:rPr lang="en-US" sz="900" b="0" i="0">
                          <a:effectLst/>
                          <a:latin typeface="Corbel" panose="020B0503020204020204" pitchFamily="34" charset="0"/>
                        </a:rPr>
                        <a:t>” and use the adjustment dial and left/right arrow buttons to set the desired wavelength to </a:t>
                      </a:r>
                      <a:r>
                        <a:rPr lang="en-US" sz="900" b="0" i="0">
                          <a:effectLst/>
                          <a:latin typeface="Times New Roman" panose="02020603050405020304" pitchFamily="18" charset="0"/>
                        </a:rPr>
                        <a:t>540</a:t>
                      </a:r>
                      <a:r>
                        <a:rPr lang="en-US" sz="900" b="0" i="0">
                          <a:effectLst/>
                          <a:latin typeface="Corbel" panose="020B0503020204020204" pitchFamily="34" charset="0"/>
                        </a:rPr>
                        <a:t>nm. Highlight “GO” and press “Enter”. </a:t>
                      </a:r>
                      <a:endParaRPr lang="en-US" sz="900" b="0" i="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4148920516"/>
                  </a:ext>
                </a:extLst>
              </a:tr>
              <a:tr h="1324810">
                <a:tc>
                  <a:txBody>
                    <a:bodyPr/>
                    <a:lstStyle/>
                    <a:p>
                      <a:pPr fontAlgn="ctr"/>
                      <a:endParaRPr lang="en-US" sz="900">
                        <a:effectLst/>
                      </a:endParaRPr>
                    </a:p>
                    <a:p>
                      <a:pPr algn="ctr" rtl="0" fontAlgn="base"/>
                      <a:r>
                        <a:rPr lang="en-US" sz="900" b="0" i="0">
                          <a:effectLst/>
                          <a:latin typeface="Corbel" panose="020B0503020204020204" pitchFamily="34" charset="0"/>
                        </a:rPr>
                        <a:t> </a:t>
                      </a:r>
                      <a:endParaRPr lang="en-US" sz="900" b="0" i="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fontAlgn="ctr"/>
                      <a:endParaRPr lang="en-US" sz="900">
                        <a:effectLst/>
                      </a:endParaRPr>
                    </a:p>
                    <a:p>
                      <a:pPr algn="ctr" rtl="0" fontAlgn="base"/>
                      <a:r>
                        <a:rPr lang="en-US" sz="900" b="0" i="0">
                          <a:effectLst/>
                          <a:latin typeface="Corbel" panose="020B0503020204020204" pitchFamily="34" charset="0"/>
                        </a:rPr>
                        <a:t> </a:t>
                      </a:r>
                      <a:endParaRPr lang="en-US" sz="900" b="0" i="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589105117"/>
                  </a:ext>
                </a:extLst>
              </a:tr>
              <a:tr h="808790">
                <a:tc>
                  <a:txBody>
                    <a:bodyPr/>
                    <a:lstStyle/>
                    <a:p>
                      <a:pPr fontAlgn="t"/>
                      <a:endParaRPr lang="en-US" sz="900" dirty="0">
                        <a:effectLst/>
                      </a:endParaRPr>
                    </a:p>
                    <a:p>
                      <a:pPr algn="l" rtl="0" fontAlgn="base"/>
                      <a:r>
                        <a:rPr lang="en-US" sz="900" b="0" i="0" dirty="0">
                          <a:effectLst/>
                          <a:latin typeface="Corbel" panose="020B0503020204020204" pitchFamily="34" charset="0"/>
                        </a:rPr>
                        <a:t>3.  Place your blank cuvette in the cuvette chamber and completely close the chamber lid.  Press the “0.00” button to calibrate the instrument with the blank. Wait until value on screen changes to </a:t>
                      </a:r>
                      <a:r>
                        <a:rPr lang="en-US" sz="900" b="0" i="0" dirty="0">
                          <a:effectLst/>
                          <a:latin typeface="Times New Roman" panose="02020603050405020304" pitchFamily="18" charset="0"/>
                        </a:rPr>
                        <a:t>100.0</a:t>
                      </a:r>
                      <a:r>
                        <a:rPr lang="en-US" sz="900" b="0" i="0" dirty="0">
                          <a:effectLst/>
                          <a:latin typeface="Corbel" panose="020B0503020204020204" pitchFamily="34" charset="0"/>
                        </a:rPr>
                        <a:t> %T. </a:t>
                      </a:r>
                      <a:endParaRPr lang="en-US" sz="900" b="0" i="0" dirty="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fontAlgn="t"/>
                      <a:endParaRPr lang="en-US" sz="900">
                        <a:effectLst/>
                      </a:endParaRPr>
                    </a:p>
                    <a:p>
                      <a:pPr algn="l" rtl="0" fontAlgn="base"/>
                      <a:r>
                        <a:rPr lang="en-US" sz="900" b="0" i="0">
                          <a:effectLst/>
                          <a:latin typeface="Corbel" panose="020B0503020204020204" pitchFamily="34" charset="0"/>
                        </a:rPr>
                        <a:t>4. Remove the blank and insert a cuvette with your sample as shown. </a:t>
                      </a:r>
                      <a:endParaRPr lang="en-US" sz="900" b="0" i="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3204186965"/>
                  </a:ext>
                </a:extLst>
              </a:tr>
              <a:tr h="1324810">
                <a:tc>
                  <a:txBody>
                    <a:bodyPr/>
                    <a:lstStyle/>
                    <a:p>
                      <a:pPr fontAlgn="ctr"/>
                      <a:endParaRPr lang="en-US" sz="900">
                        <a:effectLst/>
                      </a:endParaRPr>
                    </a:p>
                    <a:p>
                      <a:pPr algn="ctr" rtl="0" fontAlgn="base"/>
                      <a:r>
                        <a:rPr lang="en-US" sz="900" b="0" i="0">
                          <a:effectLst/>
                          <a:latin typeface="Corbel" panose="020B0503020204020204" pitchFamily="34" charset="0"/>
                        </a:rPr>
                        <a:t> </a:t>
                      </a:r>
                      <a:endParaRPr lang="en-US" sz="900" b="0" i="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fontAlgn="ctr"/>
                      <a:endParaRPr lang="en-US" sz="900">
                        <a:effectLst/>
                      </a:endParaRPr>
                    </a:p>
                    <a:p>
                      <a:pPr algn="ctr" rtl="0" fontAlgn="base"/>
                      <a:r>
                        <a:rPr lang="en-US" sz="900" b="0" i="0">
                          <a:effectLst/>
                          <a:latin typeface="Corbel" panose="020B0503020204020204" pitchFamily="34" charset="0"/>
                        </a:rPr>
                        <a:t> </a:t>
                      </a:r>
                      <a:endParaRPr lang="en-US" sz="900" b="0" i="0">
                        <a:effectLst/>
                      </a:endParaRPr>
                    </a:p>
                  </a:txBody>
                  <a:tcPr marL="53694" marR="53694" marT="26847" marB="26847" anchor="ctr">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2620403662"/>
                  </a:ext>
                </a:extLst>
              </a:tr>
              <a:tr h="559904">
                <a:tc>
                  <a:txBody>
                    <a:bodyPr/>
                    <a:lstStyle/>
                    <a:p>
                      <a:pPr fontAlgn="t"/>
                      <a:endParaRPr lang="en-US" sz="900">
                        <a:effectLst/>
                      </a:endParaRPr>
                    </a:p>
                    <a:p>
                      <a:pPr algn="l" rtl="0" fontAlgn="base"/>
                      <a:r>
                        <a:rPr lang="en-US" sz="900" b="0" i="0">
                          <a:effectLst/>
                          <a:latin typeface="Corbel" panose="020B0503020204020204" pitchFamily="34" charset="0"/>
                        </a:rPr>
                        <a:t>5. Close the cover and read the transmittance result (%T) on the screen. </a:t>
                      </a:r>
                      <a:endParaRPr lang="en-US" sz="900" b="0" i="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tc>
                  <a:txBody>
                    <a:bodyPr/>
                    <a:lstStyle/>
                    <a:p>
                      <a:pPr fontAlgn="t"/>
                      <a:endParaRPr lang="en-US" sz="900" dirty="0">
                        <a:effectLst/>
                      </a:endParaRPr>
                    </a:p>
                    <a:p>
                      <a:pPr algn="l" rtl="0" fontAlgn="base"/>
                      <a:r>
                        <a:rPr lang="en-US" sz="900" b="0" i="0" dirty="0">
                          <a:effectLst/>
                          <a:latin typeface="Corbel" panose="020B0503020204020204" pitchFamily="34" charset="0"/>
                        </a:rPr>
                        <a:t>6. Record your transmittance readings (%T) in your lab manual. And remove the sample from the chamber.</a:t>
                      </a:r>
                      <a:endParaRPr lang="en-US" sz="900" b="0" i="0" dirty="0">
                        <a:effectLst/>
                      </a:endParaRPr>
                    </a:p>
                  </a:txBody>
                  <a:tcPr marL="53694" marR="53694" marT="26847" marB="26847">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E6EEEB"/>
                    </a:solidFill>
                  </a:tcPr>
                </a:tc>
                <a:extLst>
                  <a:ext uri="{0D108BD9-81ED-4DB2-BD59-A6C34878D82A}">
                    <a16:rowId xmlns:a16="http://schemas.microsoft.com/office/drawing/2014/main" val="2030460021"/>
                  </a:ext>
                </a:extLst>
              </a:tr>
            </a:tbl>
          </a:graphicData>
        </a:graphic>
      </p:graphicFrame>
      <p:pic>
        <p:nvPicPr>
          <p:cNvPr id="3073" name="Picture 1" descr="opening the spectrophotometer">
            <a:extLst>
              <a:ext uri="{FF2B5EF4-FFF2-40B4-BE49-F238E27FC236}">
                <a16:creationId xmlns:a16="http://schemas.microsoft.com/office/drawing/2014/main" id="{BB3B7707-4534-4B4F-B68A-39534DDA5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653" y="469161"/>
            <a:ext cx="1696696" cy="106423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 hand in a glove turning the knob on the spectrophotometer">
            <a:extLst>
              <a:ext uri="{FF2B5EF4-FFF2-40B4-BE49-F238E27FC236}">
                <a16:creationId xmlns:a16="http://schemas.microsoft.com/office/drawing/2014/main" id="{0A13DEB1-F711-4A95-AF08-BDA389E93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8903" y="469161"/>
            <a:ext cx="1706447" cy="10642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A hand in a glove opening the spectrophotometer">
            <a:extLst>
              <a:ext uri="{FF2B5EF4-FFF2-40B4-BE49-F238E27FC236}">
                <a16:creationId xmlns:a16="http://schemas.microsoft.com/office/drawing/2014/main" id="{2C1FD98D-DC50-4297-99EB-DA29BB8957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3330" y="2571556"/>
            <a:ext cx="1851019" cy="12804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hand in a glove holding a sample in a cuvette and inserting into the chamber of the spectrophotometer">
            <a:extLst>
              <a:ext uri="{FF2B5EF4-FFF2-40B4-BE49-F238E27FC236}">
                <a16:creationId xmlns:a16="http://schemas.microsoft.com/office/drawing/2014/main" id="{EF055798-2F6A-45CF-912E-66434FFED3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05365" y="2597496"/>
            <a:ext cx="1941559" cy="128045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spectrophotometer ">
            <a:extLst>
              <a:ext uri="{FF2B5EF4-FFF2-40B4-BE49-F238E27FC236}">
                <a16:creationId xmlns:a16="http://schemas.microsoft.com/office/drawing/2014/main" id="{BCC7393D-1DD9-4487-9C75-CE34CC1AE8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8478" y="4718546"/>
            <a:ext cx="2040722" cy="13458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gloved hand removing the cuvette from the spectrophotometer">
            <a:extLst>
              <a:ext uri="{FF2B5EF4-FFF2-40B4-BE49-F238E27FC236}">
                <a16:creationId xmlns:a16="http://schemas.microsoft.com/office/drawing/2014/main" id="{6C25DCC9-6A32-49A8-BD2A-8AFA43B24F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9491" y="4716142"/>
            <a:ext cx="2004436" cy="1350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329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Benedict’s test</a:t>
            </a:r>
          </a:p>
        </p:txBody>
      </p:sp>
      <p:pic>
        <p:nvPicPr>
          <p:cNvPr id="7" name="Picture Placeholder 6" descr="image containing two test tubes. The test tube on the left contains a blue liquid and the one on the right contains an orange liquid."/>
          <p:cNvPicPr>
            <a:picLocks noGrp="1" noChangeAspect="1"/>
          </p:cNvPicPr>
          <p:nvPr>
            <p:ph type="pic" idx="1"/>
          </p:nvPr>
        </p:nvPicPr>
        <p:blipFill>
          <a:blip r:embed="rId2"/>
          <a:srcRect l="208" r="208"/>
          <a:stretch>
            <a:fillRect/>
          </a:stretch>
        </p:blipFill>
        <p:spPr/>
      </p:pic>
      <p:sp>
        <p:nvSpPr>
          <p:cNvPr id="6" name="Text Placeholder 5"/>
          <p:cNvSpPr>
            <a:spLocks noGrp="1"/>
          </p:cNvSpPr>
          <p:nvPr>
            <p:ph type="body" sz="half" idx="2"/>
          </p:nvPr>
        </p:nvSpPr>
        <p:spPr/>
        <p:txBody>
          <a:bodyPr/>
          <a:lstStyle/>
          <a:p>
            <a:r>
              <a:rPr lang="en-US" dirty="0"/>
              <a:t>Negative result on the left= no simple sugars present</a:t>
            </a:r>
          </a:p>
          <a:p>
            <a:r>
              <a:rPr lang="en-US" dirty="0"/>
              <a:t>Positive result on the right= simple sugars present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IKI test</a:t>
            </a:r>
          </a:p>
        </p:txBody>
      </p:sp>
      <p:pic>
        <p:nvPicPr>
          <p:cNvPr id="5" name="Picture Placeholder 4" descr="image containing two test tubes. The test tube on the left contains yellow/amber liquid and the one on the right contains an dark purple/black liquid."/>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Negative result on the left= no starch present</a:t>
            </a:r>
          </a:p>
          <a:p>
            <a:r>
              <a:rPr lang="en-US" dirty="0"/>
              <a:t>Positive result on the right= starch present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61938"/>
            <a:ext cx="5486400" cy="566738"/>
          </a:xfrm>
        </p:spPr>
        <p:txBody>
          <a:bodyPr/>
          <a:lstStyle/>
          <a:p>
            <a:r>
              <a:rPr lang="en-US" dirty="0"/>
              <a:t>Starch Hydrolysis</a:t>
            </a:r>
          </a:p>
        </p:txBody>
      </p:sp>
      <p:sp>
        <p:nvSpPr>
          <p:cNvPr id="7" name="TextBox 6"/>
          <p:cNvSpPr txBox="1"/>
          <p:nvPr/>
        </p:nvSpPr>
        <p:spPr>
          <a:xfrm>
            <a:off x="347515" y="1197577"/>
            <a:ext cx="1600200" cy="923330"/>
          </a:xfrm>
          <a:prstGeom prst="rect">
            <a:avLst/>
          </a:prstGeom>
          <a:noFill/>
        </p:spPr>
        <p:txBody>
          <a:bodyPr wrap="square" rtlCol="0">
            <a:spAutoFit/>
          </a:bodyPr>
          <a:lstStyle/>
          <a:p>
            <a:r>
              <a:rPr lang="en-US" dirty="0"/>
              <a:t>Start = 0 min. before hydrolysis</a:t>
            </a:r>
          </a:p>
        </p:txBody>
      </p:sp>
      <p:sp>
        <p:nvSpPr>
          <p:cNvPr id="9" name="TextBox 8"/>
          <p:cNvSpPr txBox="1"/>
          <p:nvPr/>
        </p:nvSpPr>
        <p:spPr>
          <a:xfrm>
            <a:off x="650555" y="2715739"/>
            <a:ext cx="1600200" cy="923330"/>
          </a:xfrm>
          <a:prstGeom prst="rect">
            <a:avLst/>
          </a:prstGeom>
          <a:noFill/>
        </p:spPr>
        <p:txBody>
          <a:bodyPr wrap="square" rtlCol="0">
            <a:spAutoFit/>
          </a:bodyPr>
          <a:lstStyle/>
          <a:p>
            <a:r>
              <a:rPr lang="en-US" dirty="0"/>
              <a:t>Time=8 min. after hydrolysis is complete</a:t>
            </a:r>
          </a:p>
        </p:txBody>
      </p:sp>
      <p:grpSp>
        <p:nvGrpSpPr>
          <p:cNvPr id="5" name="Group 4" descr="spot plate that shows a progression of a dark purple black solution at time 0 to a amber color solution after 8 minutes">
            <a:extLst>
              <a:ext uri="{FF2B5EF4-FFF2-40B4-BE49-F238E27FC236}">
                <a16:creationId xmlns:a16="http://schemas.microsoft.com/office/drawing/2014/main" id="{0A1A8503-6DF5-0598-35C0-E682A118CE4E}"/>
              </a:ext>
            </a:extLst>
          </p:cNvPr>
          <p:cNvGrpSpPr/>
          <p:nvPr/>
        </p:nvGrpSpPr>
        <p:grpSpPr>
          <a:xfrm>
            <a:off x="1766453" y="1157886"/>
            <a:ext cx="5611094" cy="3999344"/>
            <a:chOff x="1447800" y="457200"/>
            <a:chExt cx="5611094" cy="3999344"/>
          </a:xfrm>
        </p:grpSpPr>
        <p:pic>
          <p:nvPicPr>
            <p:cNvPr id="3074" name="Picture 2" descr="spot plate with different samples ranging from dark amber to light amber"/>
            <p:cNvPicPr>
              <a:picLocks noChangeAspect="1" noChangeArrowheads="1"/>
            </p:cNvPicPr>
            <p:nvPr/>
          </p:nvPicPr>
          <p:blipFill rotWithShape="1">
            <a:blip r:embed="rId2">
              <a:extLst>
                <a:ext uri="{28A0092B-C50C-407E-A947-70E740481C1C}">
                  <a14:useLocalDpi xmlns:a14="http://schemas.microsoft.com/office/drawing/2010/main" val="0"/>
                </a:ext>
              </a:extLst>
            </a:blip>
            <a:srcRect l="4998" t="14631" r="12565" b="6109"/>
            <a:stretch/>
          </p:blipFill>
          <p:spPr bwMode="auto">
            <a:xfrm rot="16200000">
              <a:off x="2482275" y="-120075"/>
              <a:ext cx="3999344" cy="515389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CD7C6A1-E6AD-2E2A-3D14-D1096443D619}"/>
                </a:ext>
              </a:extLst>
            </p:cNvPr>
            <p:cNvGrpSpPr/>
            <p:nvPr/>
          </p:nvGrpSpPr>
          <p:grpSpPr>
            <a:xfrm>
              <a:off x="1447800" y="678720"/>
              <a:ext cx="4724400" cy="1630217"/>
              <a:chOff x="1447800" y="678720"/>
              <a:chExt cx="4724400" cy="1630217"/>
            </a:xfrm>
          </p:grpSpPr>
          <p:cxnSp>
            <p:nvCxnSpPr>
              <p:cNvPr id="10" name="Straight Arrow Connector 9">
                <a:extLst>
                  <a:ext uri="{C183D7F6-B498-43B3-948B-1728B52AA6E4}">
                    <adec:decorative xmlns:adec="http://schemas.microsoft.com/office/drawing/2017/decorative" val="1"/>
                  </a:ext>
                </a:extLst>
              </p:cNvPr>
              <p:cNvCxnSpPr/>
              <p:nvPr/>
            </p:nvCxnSpPr>
            <p:spPr>
              <a:xfrm>
                <a:off x="1447800" y="678720"/>
                <a:ext cx="1066800" cy="38808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p:nvPr/>
            </p:nvCxnSpPr>
            <p:spPr>
              <a:xfrm>
                <a:off x="3276600" y="1196109"/>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C183D7F6-B498-43B3-948B-1728B52AA6E4}">
                    <adec:decorative xmlns:adec="http://schemas.microsoft.com/office/drawing/2017/decorative" val="1"/>
                  </a:ext>
                </a:extLst>
              </p:cNvPr>
              <p:cNvCxnSpPr/>
              <p:nvPr/>
            </p:nvCxnSpPr>
            <p:spPr>
              <a:xfrm>
                <a:off x="4382656" y="1196109"/>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C183D7F6-B498-43B3-948B-1728B52AA6E4}">
                    <adec:decorative xmlns:adec="http://schemas.microsoft.com/office/drawing/2017/decorative" val="1"/>
                  </a:ext>
                </a:extLst>
              </p:cNvPr>
              <p:cNvCxnSpPr/>
              <p:nvPr/>
            </p:nvCxnSpPr>
            <p:spPr>
              <a:xfrm>
                <a:off x="5562600" y="1177636"/>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C183D7F6-B498-43B3-948B-1728B52AA6E4}">
                    <adec:decorative xmlns:adec="http://schemas.microsoft.com/office/drawing/2017/decorative" val="1"/>
                  </a:ext>
                </a:extLst>
              </p:cNvPr>
              <p:cNvCxnSpPr/>
              <p:nvPr/>
            </p:nvCxnSpPr>
            <p:spPr>
              <a:xfrm>
                <a:off x="6172200" y="1524000"/>
                <a:ext cx="0" cy="30480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18" name="Straight Arrow Connector 17">
                <a:extLst>
                  <a:ext uri="{C183D7F6-B498-43B3-948B-1728B52AA6E4}">
                    <adec:decorative xmlns:adec="http://schemas.microsoft.com/office/drawing/2017/decorative" val="1"/>
                  </a:ext>
                </a:extLst>
              </p:cNvPr>
              <p:cNvCxnSpPr/>
              <p:nvPr/>
            </p:nvCxnSpPr>
            <p:spPr>
              <a:xfrm flipH="1">
                <a:off x="5562600" y="2308937"/>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20" name="Straight Arrow Connector 19">
                <a:extLst>
                  <a:ext uri="{C183D7F6-B498-43B3-948B-1728B52AA6E4}">
                    <adec:decorative xmlns:adec="http://schemas.microsoft.com/office/drawing/2017/decorative" val="1"/>
                  </a:ext>
                </a:extLst>
              </p:cNvPr>
              <p:cNvCxnSpPr/>
              <p:nvPr/>
            </p:nvCxnSpPr>
            <p:spPr>
              <a:xfrm flipH="1">
                <a:off x="4367647" y="2308937"/>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cxnSp>
            <p:nvCxnSpPr>
              <p:cNvPr id="21" name="Straight Arrow Connector 20">
                <a:extLst>
                  <a:ext uri="{C183D7F6-B498-43B3-948B-1728B52AA6E4}">
                    <adec:decorative xmlns:adec="http://schemas.microsoft.com/office/drawing/2017/decorative" val="1"/>
                  </a:ext>
                </a:extLst>
              </p:cNvPr>
              <p:cNvCxnSpPr/>
              <p:nvPr/>
            </p:nvCxnSpPr>
            <p:spPr>
              <a:xfrm flipH="1">
                <a:off x="3277755" y="2308937"/>
                <a:ext cx="228600" cy="0"/>
              </a:xfrm>
              <a:prstGeom prst="straightConnector1">
                <a:avLst/>
              </a:prstGeom>
              <a:ln>
                <a:solidFill>
                  <a:schemeClr val="tx1"/>
                </a:solidFill>
                <a:tailEnd type="arrow"/>
              </a:ln>
            </p:spPr>
            <p:style>
              <a:lnRef idx="2">
                <a:schemeClr val="accent2"/>
              </a:lnRef>
              <a:fillRef idx="0">
                <a:schemeClr val="accent2"/>
              </a:fillRef>
              <a:effectRef idx="1">
                <a:schemeClr val="accent2"/>
              </a:effectRef>
              <a:fontRef idx="minor">
                <a:schemeClr val="tx1"/>
              </a:fontRef>
            </p:style>
          </p:cxnSp>
        </p:grpSp>
      </p:grpSp>
      <p:sp>
        <p:nvSpPr>
          <p:cNvPr id="4" name="Text Placeholder 3"/>
          <p:cNvSpPr>
            <a:spLocks noGrp="1"/>
          </p:cNvSpPr>
          <p:nvPr>
            <p:ph type="body" sz="half" idx="2"/>
          </p:nvPr>
        </p:nvSpPr>
        <p:spPr>
          <a:xfrm>
            <a:off x="1181100" y="5410200"/>
            <a:ext cx="7467600" cy="1185862"/>
          </a:xfrm>
        </p:spPr>
        <p:txBody>
          <a:bodyPr>
            <a:normAutofit/>
          </a:bodyPr>
          <a:lstStyle/>
          <a:p>
            <a:r>
              <a:rPr lang="en-US" dirty="0"/>
              <a:t>Follow the arrows from start (0 min.) through the completion of the hydrolysis at 8 min. You will see that IKI starts out positive indicating the presence of starch. Over time, the result becomes less positive and eventually becomes negative. What happened to the starch? (HINT: what happens to big polymers during hydrolysis? ) How did we confirm that in fact that was what happened to the starch? (HINT: what did the Benedict’s reagent results show?)</a:t>
            </a:r>
          </a:p>
        </p:txBody>
      </p:sp>
    </p:spTree>
    <p:extLst>
      <p:ext uri="{BB962C8B-B14F-4D97-AF65-F5344CB8AC3E}">
        <p14:creationId xmlns:p14="http://schemas.microsoft.com/office/powerpoint/2010/main" val="1327181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Lipid detection using Sudan IV</a:t>
            </a:r>
          </a:p>
        </p:txBody>
      </p:sp>
      <p:sp>
        <p:nvSpPr>
          <p:cNvPr id="4" name="Text Placeholder 3"/>
          <p:cNvSpPr>
            <a:spLocks noGrp="1"/>
          </p:cNvSpPr>
          <p:nvPr>
            <p:ph type="body" sz="half" idx="2"/>
          </p:nvPr>
        </p:nvSpPr>
        <p:spPr/>
        <p:txBody>
          <a:bodyPr/>
          <a:lstStyle/>
          <a:p>
            <a:r>
              <a:rPr lang="en-US" dirty="0"/>
              <a:t>Sudan IV binds to lipids when present. Whole milk, vegetable oil and chicken broth were positive for lipids as indicated by the red/orange color. All other substances were negative for lipids. </a:t>
            </a:r>
          </a:p>
        </p:txBody>
      </p:sp>
      <p:grpSp>
        <p:nvGrpSpPr>
          <p:cNvPr id="8" name="Group 7" descr="Ni">
            <a:extLst>
              <a:ext uri="{FF2B5EF4-FFF2-40B4-BE49-F238E27FC236}">
                <a16:creationId xmlns:a16="http://schemas.microsoft.com/office/drawing/2014/main" id="{56C9A6E2-81B0-F0FD-FBB8-8D1C190F5ADD}"/>
              </a:ext>
            </a:extLst>
          </p:cNvPr>
          <p:cNvGrpSpPr/>
          <p:nvPr/>
        </p:nvGrpSpPr>
        <p:grpSpPr>
          <a:xfrm>
            <a:off x="1534782" y="533401"/>
            <a:ext cx="5288301" cy="3949700"/>
            <a:chOff x="1534782" y="533401"/>
            <a:chExt cx="5288301" cy="3949700"/>
          </a:xfrm>
        </p:grpSpPr>
        <p:pic>
          <p:nvPicPr>
            <p:cNvPr id="3074" name="Picture 2" descr="a paper filter disc with red sp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534782" y="533401"/>
              <a:ext cx="5288301" cy="39497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2384917-A9B8-4541-4300-8A3CEC38D9EE}"/>
                </a:ext>
              </a:extLst>
            </p:cNvPr>
            <p:cNvGrpSpPr/>
            <p:nvPr/>
          </p:nvGrpSpPr>
          <p:grpSpPr>
            <a:xfrm>
              <a:off x="3048000" y="1224973"/>
              <a:ext cx="1866900" cy="2801959"/>
              <a:chOff x="3048000" y="1224973"/>
              <a:chExt cx="1866900" cy="2801959"/>
            </a:xfrm>
          </p:grpSpPr>
          <p:sp>
            <p:nvSpPr>
              <p:cNvPr id="3" name="Plus 2">
                <a:extLst>
                  <a:ext uri="{C183D7F6-B498-43B3-948B-1728B52AA6E4}">
                    <adec:decorative xmlns:adec="http://schemas.microsoft.com/office/drawing/2017/decorative" val="1"/>
                  </a:ext>
                </a:extLst>
              </p:cNvPr>
              <p:cNvSpPr/>
              <p:nvPr/>
            </p:nvSpPr>
            <p:spPr>
              <a:xfrm>
                <a:off x="3048000" y="1447800"/>
                <a:ext cx="190500" cy="228600"/>
              </a:xfrm>
              <a:prstGeom prst="mathPlus">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Plus 13">
                <a:extLst>
                  <a:ext uri="{C183D7F6-B498-43B3-948B-1728B52AA6E4}">
                    <adec:decorative xmlns:adec="http://schemas.microsoft.com/office/drawing/2017/decorative" val="1"/>
                  </a:ext>
                </a:extLst>
              </p:cNvPr>
              <p:cNvSpPr/>
              <p:nvPr/>
            </p:nvSpPr>
            <p:spPr>
              <a:xfrm>
                <a:off x="4724400" y="1224973"/>
                <a:ext cx="190500" cy="228600"/>
              </a:xfrm>
              <a:prstGeom prst="mathPlus">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Plus 14">
                <a:extLst>
                  <a:ext uri="{C183D7F6-B498-43B3-948B-1728B52AA6E4}">
                    <adec:decorative xmlns:adec="http://schemas.microsoft.com/office/drawing/2017/decorative" val="1"/>
                  </a:ext>
                </a:extLst>
              </p:cNvPr>
              <p:cNvSpPr/>
              <p:nvPr/>
            </p:nvSpPr>
            <p:spPr>
              <a:xfrm>
                <a:off x="4083682" y="3429000"/>
                <a:ext cx="190500" cy="228600"/>
              </a:xfrm>
              <a:prstGeom prst="mathPlus">
                <a:avLst/>
              </a:prstGeom>
              <a:ln w="1905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p:cNvSpPr txBox="1"/>
              <p:nvPr/>
            </p:nvSpPr>
            <p:spPr>
              <a:xfrm>
                <a:off x="3783968" y="3657600"/>
                <a:ext cx="711832" cy="369332"/>
              </a:xfrm>
              <a:prstGeom prst="rect">
                <a:avLst/>
              </a:prstGeom>
              <a:noFill/>
            </p:spPr>
            <p:txBody>
              <a:bodyPr wrap="square" rtlCol="0">
                <a:spAutoFit/>
              </a:bodyPr>
              <a:lstStyle/>
              <a:p>
                <a:r>
                  <a:rPr lang="en-US" dirty="0"/>
                  <a:t>Slight</a:t>
                </a:r>
              </a:p>
            </p:txBody>
          </p:sp>
          <p:sp>
            <p:nvSpPr>
              <p:cNvPr id="6" name="TextBox 5">
                <a:extLst>
                  <a:ext uri="{FF2B5EF4-FFF2-40B4-BE49-F238E27FC236}">
                    <a16:creationId xmlns:a16="http://schemas.microsoft.com/office/drawing/2014/main" id="{F47518BA-7196-F637-46EC-BD219FE9DCF1}"/>
                  </a:ext>
                </a:extLst>
              </p:cNvPr>
              <p:cNvSpPr txBox="1"/>
              <p:nvPr/>
            </p:nvSpPr>
            <p:spPr>
              <a:xfrm>
                <a:off x="3803966" y="2359059"/>
                <a:ext cx="1110934" cy="646331"/>
              </a:xfrm>
              <a:prstGeom prst="rect">
                <a:avLst/>
              </a:prstGeom>
              <a:noFill/>
            </p:spPr>
            <p:txBody>
              <a:bodyPr wrap="square" rtlCol="0">
                <a:spAutoFit/>
              </a:bodyPr>
              <a:lstStyle/>
              <a:p>
                <a:r>
                  <a:rPr lang="en-US" dirty="0"/>
                  <a:t>Negative control</a:t>
                </a:r>
              </a:p>
            </p:txBody>
          </p:sp>
        </p:gr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0356"/>
            <a:ext cx="5486400" cy="566738"/>
          </a:xfrm>
        </p:spPr>
        <p:txBody>
          <a:bodyPr/>
          <a:lstStyle/>
          <a:p>
            <a:r>
              <a:rPr lang="en-US" dirty="0" err="1"/>
              <a:t>Biuret</a:t>
            </a:r>
            <a:r>
              <a:rPr lang="en-US" dirty="0"/>
              <a:t> test</a:t>
            </a:r>
          </a:p>
        </p:txBody>
      </p:sp>
      <p:pic>
        <p:nvPicPr>
          <p:cNvPr id="5" name="Picture Placeholder 4" descr="Six test tubes filled with liquid samples. Colors of test tubes starting left to right are yellow, purple, purple, purple, light blue, light blue."/>
          <p:cNvPicPr>
            <a:picLocks noGrp="1" noChangeAspect="1"/>
          </p:cNvPicPr>
          <p:nvPr>
            <p:ph type="pic" idx="1"/>
          </p:nvPr>
        </p:nvPicPr>
        <p:blipFill>
          <a:blip r:embed="rId2"/>
          <a:srcRect l="208" r="208"/>
          <a:stretch>
            <a:fillRect/>
          </a:stretch>
        </p:blipFill>
        <p:spPr/>
      </p:pic>
      <p:sp>
        <p:nvSpPr>
          <p:cNvPr id="6" name="TextBox 5"/>
          <p:cNvSpPr txBox="1"/>
          <p:nvPr/>
        </p:nvSpPr>
        <p:spPr>
          <a:xfrm>
            <a:off x="152400" y="4683570"/>
            <a:ext cx="7620000" cy="400110"/>
          </a:xfrm>
          <a:prstGeom prst="rect">
            <a:avLst/>
          </a:prstGeom>
          <a:noFill/>
        </p:spPr>
        <p:txBody>
          <a:bodyPr wrap="square" rtlCol="0">
            <a:spAutoFit/>
          </a:bodyPr>
          <a:lstStyle/>
          <a:p>
            <a:r>
              <a:rPr lang="en-US" dirty="0"/>
              <a:t>	Result:                 </a:t>
            </a:r>
            <a:r>
              <a:rPr lang="en-US" sz="2000" dirty="0"/>
              <a:t>-	        +	         +	        +           -	     -</a:t>
            </a:r>
          </a:p>
        </p:txBody>
      </p:sp>
      <p:sp>
        <p:nvSpPr>
          <p:cNvPr id="4" name="Text Placeholder 3"/>
          <p:cNvSpPr>
            <a:spLocks noGrp="1"/>
          </p:cNvSpPr>
          <p:nvPr>
            <p:ph type="body" sz="half" idx="2"/>
          </p:nvPr>
        </p:nvSpPr>
        <p:spPr>
          <a:xfrm>
            <a:off x="1792288" y="5440363"/>
            <a:ext cx="5486400" cy="804862"/>
          </a:xfrm>
        </p:spPr>
        <p:txBody>
          <a:bodyPr/>
          <a:lstStyle/>
          <a:p>
            <a:r>
              <a:rPr lang="en-US" dirty="0"/>
              <a:t>Will turn purple/violet in the presence of protein. Distilled water is the negative control, as seen on the far right.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2971799" y="275271"/>
            <a:ext cx="3200400" cy="40011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mn-lt"/>
                <a:ea typeface="+mn-ea"/>
                <a:cs typeface="+mn-cs"/>
              </a:rPr>
              <a:t>USING A DICHOTOMOUS KEY</a:t>
            </a:r>
          </a:p>
        </p:txBody>
      </p:sp>
      <p:sp>
        <p:nvSpPr>
          <p:cNvPr id="3" name="TextBox 2">
            <a:extLst>
              <a:ext uri="{FF2B5EF4-FFF2-40B4-BE49-F238E27FC236}">
                <a16:creationId xmlns:a16="http://schemas.microsoft.com/office/drawing/2014/main" id="{8D601D14-DD2E-E82E-764E-36C30E7D0785}"/>
              </a:ext>
            </a:extLst>
          </p:cNvPr>
          <p:cNvSpPr txBox="1"/>
          <p:nvPr/>
        </p:nvSpPr>
        <p:spPr>
          <a:xfrm>
            <a:off x="393424" y="675381"/>
            <a:ext cx="8357151" cy="646331"/>
          </a:xfrm>
          <a:prstGeom prst="rect">
            <a:avLst/>
          </a:prstGeom>
          <a:noFill/>
        </p:spPr>
        <p:txBody>
          <a:bodyPr wrap="square">
            <a:spAutoFit/>
          </a:bodyPr>
          <a:lstStyle/>
          <a:p>
            <a:r>
              <a:rPr lang="en-US" i="1" dirty="0"/>
              <a:t>Practice using  the dichotomous key below to identify the following four pictures of salamanders.</a:t>
            </a:r>
          </a:p>
        </p:txBody>
      </p:sp>
      <p:sp>
        <p:nvSpPr>
          <p:cNvPr id="6" name="TextBox 5">
            <a:extLst>
              <a:ext uri="{FF2B5EF4-FFF2-40B4-BE49-F238E27FC236}">
                <a16:creationId xmlns:a16="http://schemas.microsoft.com/office/drawing/2014/main" id="{D3BB1D97-5B97-8F9E-6536-A903D2F69BC3}"/>
              </a:ext>
            </a:extLst>
          </p:cNvPr>
          <p:cNvSpPr txBox="1"/>
          <p:nvPr/>
        </p:nvSpPr>
        <p:spPr>
          <a:xfrm>
            <a:off x="228600" y="1370780"/>
            <a:ext cx="8700052" cy="5055230"/>
          </a:xfrm>
          <a:prstGeom prst="rect">
            <a:avLst/>
          </a:prstGeom>
          <a:noFill/>
        </p:spPr>
        <p:txBody>
          <a:bodyPr wrap="square" rtlCol="0">
            <a:spAutoFit/>
          </a:bodyPr>
          <a:lstStyle/>
          <a:p>
            <a:pPr algn="just"/>
            <a:r>
              <a:rPr lang="en-US" sz="1050" dirty="0"/>
              <a:t>1a. Hind limbs are present………………………..……. go to step 2</a:t>
            </a:r>
          </a:p>
          <a:p>
            <a:pPr algn="just"/>
            <a:r>
              <a:rPr lang="en-US" sz="1050" dirty="0"/>
              <a:t>1b. Hind limbs absent…………………………………….. Siren</a:t>
            </a:r>
          </a:p>
          <a:p>
            <a:pPr algn="just"/>
            <a:endParaRPr lang="en-US" sz="1050" dirty="0"/>
          </a:p>
          <a:p>
            <a:pPr algn="just"/>
            <a:r>
              <a:rPr lang="en-US" sz="1050" dirty="0"/>
              <a:t>2a. External gills present in adults………………….Mud puppy</a:t>
            </a:r>
          </a:p>
          <a:p>
            <a:pPr algn="just"/>
            <a:r>
              <a:rPr lang="en-US" sz="1050" dirty="0"/>
              <a:t>2b. External gills absent in adults………………….. Go to step 3</a:t>
            </a:r>
          </a:p>
          <a:p>
            <a:pPr algn="just"/>
            <a:endParaRPr lang="en-US" sz="1050" dirty="0"/>
          </a:p>
          <a:p>
            <a:pPr algn="just"/>
            <a:r>
              <a:rPr lang="en-US" sz="1050" dirty="0"/>
              <a:t>3a. Large size ( over 7cm long)………………..…. Go to step 4</a:t>
            </a:r>
          </a:p>
          <a:p>
            <a:pPr algn="just"/>
            <a:r>
              <a:rPr lang="en-US" sz="1050" dirty="0"/>
              <a:t>3b. Small Size ( under 7cm long) ………..…..… Go to step 5</a:t>
            </a:r>
          </a:p>
          <a:p>
            <a:pPr algn="just"/>
            <a:endParaRPr lang="en-US" sz="1050" dirty="0"/>
          </a:p>
          <a:p>
            <a:pPr algn="just"/>
            <a:r>
              <a:rPr lang="en-US" sz="1050" dirty="0"/>
              <a:t>4a. Body background black, large, white spots irregular in shape and size, completely covering body and tail…………………………………Tiger salamander</a:t>
            </a:r>
          </a:p>
          <a:p>
            <a:pPr algn="just"/>
            <a:r>
              <a:rPr lang="en-US" sz="1050" dirty="0"/>
              <a:t>4b. Body background black, small round, white spots in a row along each side from head to tail………………………………………….………..Spotted Salamander</a:t>
            </a:r>
          </a:p>
          <a:p>
            <a:pPr algn="just"/>
            <a:endParaRPr lang="en-US" sz="1050" dirty="0"/>
          </a:p>
          <a:p>
            <a:pPr algn="just"/>
            <a:r>
              <a:rPr lang="en-US" sz="1050" dirty="0"/>
              <a:t>5a. Body background black with white spots……………………………….….………………..…Go to step 6</a:t>
            </a:r>
          </a:p>
          <a:p>
            <a:pPr algn="just"/>
            <a:r>
              <a:rPr lang="en-US" sz="1050" dirty="0"/>
              <a:t>5b. Body background light with dark spots and or lines on body………….………………Go to step 7</a:t>
            </a:r>
          </a:p>
          <a:p>
            <a:pPr algn="just"/>
            <a:endParaRPr lang="en-US" sz="1050" dirty="0"/>
          </a:p>
          <a:p>
            <a:pPr algn="just"/>
            <a:r>
              <a:rPr lang="en-US" sz="1050" dirty="0"/>
              <a:t>6a. Small, white spots on a black background in a row along each side from head to tip of tail……………………………………………Jefferson Salamander</a:t>
            </a:r>
          </a:p>
          <a:p>
            <a:pPr algn="just"/>
            <a:r>
              <a:rPr lang="en-US" sz="1050" dirty="0"/>
              <a:t>6b. Small, white spots scattered throughout black background from head to tip of tail……………………………………..………….……Slimy salamander</a:t>
            </a:r>
          </a:p>
          <a:p>
            <a:pPr algn="just"/>
            <a:endParaRPr lang="en-US" sz="1050" dirty="0"/>
          </a:p>
          <a:p>
            <a:pPr algn="just"/>
            <a:r>
              <a:rPr lang="en-US" sz="1050" dirty="0"/>
              <a:t>7a. Large, irregular black spots on a light background extending from head to tip of tail……………………………………………....……Marbled salamander</a:t>
            </a:r>
          </a:p>
          <a:p>
            <a:pPr algn="just"/>
            <a:r>
              <a:rPr lang="en-US" sz="1050" dirty="0"/>
              <a:t>7b. No large irregular black spots on a light background………………………………………………………………………………………..…………..go to step 8</a:t>
            </a:r>
          </a:p>
          <a:p>
            <a:pPr algn="just"/>
            <a:endParaRPr lang="en-US" sz="1050" dirty="0"/>
          </a:p>
          <a:p>
            <a:pPr algn="just"/>
            <a:r>
              <a:rPr lang="en-US" sz="1050" dirty="0"/>
              <a:t>8a. Round spots scattered along back and sides of body, tail flattened like a tadpole……………………………………………….……….Newt</a:t>
            </a:r>
          </a:p>
          <a:p>
            <a:pPr algn="just"/>
            <a:r>
              <a:rPr lang="en-US" sz="1050" dirty="0"/>
              <a:t>8b. Without round spots and tail is not flattened like a tadpole………………….………………………………………………………………….….go to step 9</a:t>
            </a:r>
          </a:p>
          <a:p>
            <a:pPr algn="just"/>
            <a:endParaRPr lang="en-US" sz="1050" dirty="0"/>
          </a:p>
          <a:p>
            <a:pPr algn="just"/>
            <a:r>
              <a:rPr lang="en-US" sz="1050" dirty="0"/>
              <a:t>9a. Two dark lines bordering a broad, light mid-dorsal stripe with a narrow median dark line extending from the head onto the tail……Two-lined salamander</a:t>
            </a:r>
          </a:p>
          <a:p>
            <a:pPr algn="just"/>
            <a:r>
              <a:rPr lang="en-US" sz="1050" dirty="0"/>
              <a:t>9b. Without two dark lines running length of body………………………………………………………………………………………………………….………………….....Go to step 10</a:t>
            </a:r>
          </a:p>
          <a:p>
            <a:pPr algn="just"/>
            <a:endParaRPr lang="en-US" sz="1050" dirty="0"/>
          </a:p>
          <a:p>
            <a:pPr algn="just"/>
            <a:r>
              <a:rPr lang="en-US" sz="1050" dirty="0"/>
              <a:t>10a. A light stripe with a running length of body and bordered by a dark pigment extending downward on the sides………………...……. Red-backed salamander</a:t>
            </a:r>
          </a:p>
          <a:p>
            <a:pPr algn="just"/>
            <a:r>
              <a:rPr lang="en-US" sz="1050" dirty="0"/>
              <a:t>10b. A light stripe extending the length of the body, a marked constriction at the base of the tail…………….…………………………………..….. Four-toed salamander</a:t>
            </a:r>
          </a:p>
          <a:p>
            <a:endParaRPr lang="en-US" dirty="0"/>
          </a:p>
        </p:txBody>
      </p:sp>
    </p:spTree>
    <p:extLst>
      <p:ext uri="{BB962C8B-B14F-4D97-AF65-F5344CB8AC3E}">
        <p14:creationId xmlns:p14="http://schemas.microsoft.com/office/powerpoint/2010/main" val="2896745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Tiger salamander</a:t>
            </a:r>
          </a:p>
        </p:txBody>
      </p:sp>
      <p:sp>
        <p:nvSpPr>
          <p:cNvPr id="4" name="Text Placeholder 3"/>
          <p:cNvSpPr>
            <a:spLocks noGrp="1"/>
          </p:cNvSpPr>
          <p:nvPr>
            <p:ph type="body" sz="half" idx="2"/>
          </p:nvPr>
        </p:nvSpPr>
        <p:spPr/>
        <p:txBody>
          <a:bodyPr/>
          <a:lstStyle/>
          <a:p>
            <a:r>
              <a:rPr lang="en-US" dirty="0"/>
              <a:t>(9 cm long)</a:t>
            </a:r>
          </a:p>
        </p:txBody>
      </p:sp>
      <p:pic>
        <p:nvPicPr>
          <p:cNvPr id="4098" name="Picture 2" descr="A black and yellow salamander on grass"/>
          <p:cNvPicPr>
            <a:picLocks noChangeAspect="1" noChangeArrowheads="1"/>
          </p:cNvPicPr>
          <p:nvPr/>
        </p:nvPicPr>
        <p:blipFill rotWithShape="1">
          <a:blip r:embed="rId2">
            <a:extLst>
              <a:ext uri="{28A0092B-C50C-407E-A947-70E740481C1C}">
                <a14:useLocalDpi xmlns:a14="http://schemas.microsoft.com/office/drawing/2010/main" val="0"/>
              </a:ext>
            </a:extLst>
          </a:blip>
          <a:srcRect l="3870" t="6527" r="4360" b="4074"/>
          <a:stretch/>
        </p:blipFill>
        <p:spPr bwMode="auto">
          <a:xfrm>
            <a:off x="1965036" y="228600"/>
            <a:ext cx="4821381" cy="4696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507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microscope</a:t>
            </a:r>
          </a:p>
        </p:txBody>
      </p:sp>
      <p:sp>
        <p:nvSpPr>
          <p:cNvPr id="7" name="Text Placeholder 3"/>
          <p:cNvSpPr>
            <a:spLocks noGrp="1"/>
          </p:cNvSpPr>
          <p:nvPr>
            <p:ph type="body" sz="half" idx="2"/>
          </p:nvPr>
        </p:nvSpPr>
        <p:spPr>
          <a:xfrm>
            <a:off x="457200" y="1435101"/>
            <a:ext cx="3008313" cy="3867416"/>
          </a:xfrm>
        </p:spPr>
        <p:txBody>
          <a:bodyPr/>
          <a:lstStyle/>
          <a:p>
            <a:pPr marL="342900" indent="-342900">
              <a:buAutoNum type="arabicPeriod"/>
            </a:pPr>
            <a:r>
              <a:rPr lang="en-US" dirty="0"/>
              <a:t>Ocular lenses (eyepiece)</a:t>
            </a:r>
          </a:p>
          <a:p>
            <a:pPr marL="342900" indent="-342900">
              <a:buAutoNum type="arabicPeriod"/>
            </a:pPr>
            <a:r>
              <a:rPr lang="en-US" dirty="0"/>
              <a:t>Diopter ring</a:t>
            </a:r>
          </a:p>
          <a:p>
            <a:pPr marL="342900" indent="-342900">
              <a:buAutoNum type="arabicPeriod"/>
            </a:pPr>
            <a:r>
              <a:rPr lang="en-US" dirty="0"/>
              <a:t>Arm</a:t>
            </a:r>
          </a:p>
          <a:p>
            <a:pPr marL="342900" indent="-342900">
              <a:buAutoNum type="arabicPeriod"/>
            </a:pPr>
            <a:r>
              <a:rPr lang="en-US" dirty="0"/>
              <a:t>Coarse adjustment focus knob</a:t>
            </a:r>
          </a:p>
          <a:p>
            <a:pPr marL="342900" indent="-342900">
              <a:buAutoNum type="arabicPeriod"/>
            </a:pPr>
            <a:r>
              <a:rPr lang="en-US" dirty="0"/>
              <a:t>Fine adjustment focus knob</a:t>
            </a:r>
          </a:p>
          <a:p>
            <a:pPr marL="342900" indent="-342900">
              <a:buAutoNum type="arabicPeriod"/>
            </a:pPr>
            <a:r>
              <a:rPr lang="en-US" dirty="0"/>
              <a:t>On/Off switch</a:t>
            </a:r>
          </a:p>
          <a:p>
            <a:pPr marL="342900" indent="-342900">
              <a:buAutoNum type="arabicPeriod"/>
            </a:pPr>
            <a:r>
              <a:rPr lang="en-US" dirty="0"/>
              <a:t>Rheostat (brightness control)</a:t>
            </a:r>
          </a:p>
          <a:p>
            <a:pPr marL="342900" indent="-342900">
              <a:buAutoNum type="arabicPeriod"/>
            </a:pPr>
            <a:r>
              <a:rPr lang="en-US" dirty="0"/>
              <a:t>Base</a:t>
            </a:r>
          </a:p>
          <a:p>
            <a:pPr marL="342900" indent="-342900">
              <a:buFont typeface="+mj-lt"/>
              <a:buAutoNum type="arabicPeriod"/>
            </a:pPr>
            <a:r>
              <a:rPr lang="en-US" dirty="0"/>
              <a:t>Revolving nosepiece</a:t>
            </a:r>
          </a:p>
          <a:p>
            <a:pPr marL="342900" indent="-342900">
              <a:buFont typeface="+mj-lt"/>
              <a:buAutoNum type="arabicPeriod"/>
            </a:pPr>
            <a:r>
              <a:rPr lang="en-US" dirty="0"/>
              <a:t>Objective lens</a:t>
            </a:r>
          </a:p>
          <a:p>
            <a:pPr marL="342900" indent="-342900">
              <a:buFont typeface="+mj-lt"/>
              <a:buAutoNum type="arabicPeriod"/>
            </a:pPr>
            <a:r>
              <a:rPr lang="en-US" dirty="0"/>
              <a:t>Stage</a:t>
            </a:r>
          </a:p>
          <a:p>
            <a:pPr marL="342900" indent="-342900">
              <a:buFont typeface="+mj-lt"/>
              <a:buAutoNum type="arabicPeriod"/>
            </a:pPr>
            <a:r>
              <a:rPr lang="en-US" dirty="0"/>
              <a:t>Mechanical stage adjustment knob</a:t>
            </a:r>
          </a:p>
          <a:p>
            <a:pPr marL="342900" indent="-342900">
              <a:buFont typeface="+mj-lt"/>
              <a:buAutoNum type="arabicPeriod"/>
            </a:pPr>
            <a:r>
              <a:rPr lang="en-US" dirty="0"/>
              <a:t>Condenser w. diaphragm lever</a:t>
            </a:r>
          </a:p>
          <a:p>
            <a:pPr marL="342900" indent="-342900">
              <a:buFont typeface="+mj-lt"/>
              <a:buAutoNum type="arabicPeriod"/>
            </a:pPr>
            <a:r>
              <a:rPr lang="en-US" dirty="0"/>
              <a:t>Illuminator (light)</a:t>
            </a:r>
          </a:p>
          <a:p>
            <a:pPr marL="342900" indent="-342900">
              <a:buAutoNum type="arabicPeriod"/>
            </a:pPr>
            <a:endParaRPr lang="en-US" dirty="0"/>
          </a:p>
        </p:txBody>
      </p:sp>
      <p:sp>
        <p:nvSpPr>
          <p:cNvPr id="34" name="TextBox 33"/>
          <p:cNvSpPr txBox="1"/>
          <p:nvPr/>
        </p:nvSpPr>
        <p:spPr>
          <a:xfrm>
            <a:off x="152400" y="5562601"/>
            <a:ext cx="4873336" cy="1477328"/>
          </a:xfrm>
          <a:prstGeom prst="rect">
            <a:avLst/>
          </a:prstGeom>
          <a:noFill/>
        </p:spPr>
        <p:txBody>
          <a:bodyPr wrap="square" rtlCol="0">
            <a:spAutoFit/>
          </a:bodyPr>
          <a:lstStyle/>
          <a:p>
            <a:r>
              <a:rPr lang="en-US" sz="1200" dirty="0"/>
              <a:t>When storing microscope:</a:t>
            </a:r>
          </a:p>
          <a:p>
            <a:pPr marL="342900" indent="-342900">
              <a:buAutoNum type="arabicPeriod"/>
            </a:pPr>
            <a:r>
              <a:rPr lang="en-US" sz="1200" dirty="0"/>
              <a:t>Remove slide and clean lenses.</a:t>
            </a:r>
          </a:p>
          <a:p>
            <a:pPr marL="342900" indent="-342900">
              <a:buAutoNum type="arabicPeriod"/>
            </a:pPr>
            <a:r>
              <a:rPr lang="en-US" sz="1200" dirty="0"/>
              <a:t>Stage should be at midpoint</a:t>
            </a:r>
          </a:p>
          <a:p>
            <a:pPr marL="342900" indent="-342900">
              <a:buAutoNum type="arabicPeriod"/>
            </a:pPr>
            <a:r>
              <a:rPr lang="en-US" sz="1200" dirty="0"/>
              <a:t>Scanning (4x) objective lens should be in place</a:t>
            </a:r>
          </a:p>
          <a:p>
            <a:pPr marL="342900" indent="-342900">
              <a:buAutoNum type="arabicPeriod"/>
            </a:pPr>
            <a:r>
              <a:rPr lang="en-US" sz="1200" dirty="0"/>
              <a:t>Mechanical stage should be flush with right side</a:t>
            </a:r>
          </a:p>
          <a:p>
            <a:pPr marL="342900" indent="-342900">
              <a:buAutoNum type="arabicPeriod"/>
            </a:pPr>
            <a:r>
              <a:rPr lang="en-US" sz="1200" dirty="0"/>
              <a:t>Cord wrapped</a:t>
            </a:r>
          </a:p>
          <a:p>
            <a:pPr marL="342900" indent="-342900">
              <a:buAutoNum type="arabicPeriod"/>
            </a:pPr>
            <a:endParaRPr lang="en-US" dirty="0"/>
          </a:p>
        </p:txBody>
      </p:sp>
      <p:grpSp>
        <p:nvGrpSpPr>
          <p:cNvPr id="23" name="Group 22" descr="Nikon compound light microscope labeled with numbers to indicate different parts.">
            <a:extLst>
              <a:ext uri="{FF2B5EF4-FFF2-40B4-BE49-F238E27FC236}">
                <a16:creationId xmlns:a16="http://schemas.microsoft.com/office/drawing/2014/main" id="{42DF15C3-8826-3750-C3EB-2514FD08C4AE}"/>
              </a:ext>
              <a:ext uri="{C183D7F6-B498-43B3-948B-1728B52AA6E4}">
                <adec:decorative xmlns:adec="http://schemas.microsoft.com/office/drawing/2017/decorative" val="0"/>
              </a:ext>
            </a:extLst>
          </p:cNvPr>
          <p:cNvGrpSpPr/>
          <p:nvPr/>
        </p:nvGrpSpPr>
        <p:grpSpPr>
          <a:xfrm>
            <a:off x="4191000" y="43190"/>
            <a:ext cx="4454380" cy="6357610"/>
            <a:chOff x="4191000" y="43190"/>
            <a:chExt cx="4454380" cy="6357610"/>
          </a:xfrm>
        </p:grpSpPr>
        <p:grpSp>
          <p:nvGrpSpPr>
            <p:cNvPr id="6" name="Group 5" descr="Compound microscope with labeled parts">
              <a:extLst>
                <a:ext uri="{FF2B5EF4-FFF2-40B4-BE49-F238E27FC236}">
                  <a16:creationId xmlns:a16="http://schemas.microsoft.com/office/drawing/2014/main" id="{9B4D2A1E-DDE5-7E64-B456-B8743EEAD9A7}"/>
                </a:ext>
              </a:extLst>
            </p:cNvPr>
            <p:cNvGrpSpPr/>
            <p:nvPr/>
          </p:nvGrpSpPr>
          <p:grpSpPr>
            <a:xfrm>
              <a:off x="4191000" y="43190"/>
              <a:ext cx="4454380" cy="6357610"/>
              <a:chOff x="4191000" y="43190"/>
              <a:chExt cx="4454380" cy="6357610"/>
            </a:xfrm>
          </p:grpSpPr>
          <p:pic>
            <p:nvPicPr>
              <p:cNvPr id="3075" name="Picture 3" descr="A close-up of a 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04800"/>
                <a:ext cx="378142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a:extLst>
                  <a:ext uri="{FF2B5EF4-FFF2-40B4-BE49-F238E27FC236}">
                    <a16:creationId xmlns:a16="http://schemas.microsoft.com/office/drawing/2014/main" id="{2CD1F33A-38BA-4322-C462-CAB685C252F0}"/>
                  </a:ext>
                </a:extLst>
              </p:cNvPr>
              <p:cNvGrpSpPr/>
              <p:nvPr/>
            </p:nvGrpSpPr>
            <p:grpSpPr>
              <a:xfrm>
                <a:off x="4191000" y="685800"/>
                <a:ext cx="1607127" cy="2504420"/>
                <a:chOff x="4191000" y="685800"/>
                <a:chExt cx="1607127" cy="2504420"/>
              </a:xfrm>
            </p:grpSpPr>
            <p:sp>
              <p:nvSpPr>
                <p:cNvPr id="9" name="TextBox 8"/>
                <p:cNvSpPr txBox="1"/>
                <p:nvPr/>
              </p:nvSpPr>
              <p:spPr>
                <a:xfrm>
                  <a:off x="4191000" y="685800"/>
                  <a:ext cx="381000" cy="523220"/>
                </a:xfrm>
                <a:prstGeom prst="rect">
                  <a:avLst/>
                </a:prstGeom>
                <a:noFill/>
              </p:spPr>
              <p:txBody>
                <a:bodyPr wrap="square" rtlCol="0">
                  <a:spAutoFit/>
                </a:bodyPr>
                <a:lstStyle/>
                <a:p>
                  <a:r>
                    <a:rPr lang="en-US" sz="2800" b="1" dirty="0">
                      <a:solidFill>
                        <a:srgbClr val="FF3300"/>
                      </a:solidFill>
                    </a:rPr>
                    <a:t>2</a:t>
                  </a:r>
                </a:p>
              </p:txBody>
            </p:sp>
            <p:sp>
              <p:nvSpPr>
                <p:cNvPr id="17" name="TextBox 16"/>
                <p:cNvSpPr txBox="1"/>
                <p:nvPr/>
              </p:nvSpPr>
              <p:spPr>
                <a:xfrm>
                  <a:off x="5181600" y="2667000"/>
                  <a:ext cx="616527" cy="523220"/>
                </a:xfrm>
                <a:prstGeom prst="rect">
                  <a:avLst/>
                </a:prstGeom>
                <a:noFill/>
              </p:spPr>
              <p:txBody>
                <a:bodyPr wrap="square" rtlCol="0">
                  <a:spAutoFit/>
                </a:bodyPr>
                <a:lstStyle/>
                <a:p>
                  <a:r>
                    <a:rPr lang="en-US" sz="2800" b="1" dirty="0">
                      <a:solidFill>
                        <a:srgbClr val="FF3300"/>
                      </a:solidFill>
                    </a:rPr>
                    <a:t>10</a:t>
                  </a:r>
                </a:p>
              </p:txBody>
            </p:sp>
          </p:grpSp>
          <p:grpSp>
            <p:nvGrpSpPr>
              <p:cNvPr id="3" name="Group 2" descr="Compound light microscope with labeled number parts">
                <a:extLst>
                  <a:ext uri="{FF2B5EF4-FFF2-40B4-BE49-F238E27FC236}">
                    <a16:creationId xmlns:a16="http://schemas.microsoft.com/office/drawing/2014/main" id="{277E61B0-84DF-411C-7E74-0835861303B6}"/>
                  </a:ext>
                </a:extLst>
              </p:cNvPr>
              <p:cNvGrpSpPr/>
              <p:nvPr/>
            </p:nvGrpSpPr>
            <p:grpSpPr>
              <a:xfrm>
                <a:off x="4495800" y="43190"/>
                <a:ext cx="4149580" cy="6042631"/>
                <a:chOff x="4495800" y="43190"/>
                <a:chExt cx="4149580" cy="6042631"/>
              </a:xfrm>
            </p:grpSpPr>
            <p:sp>
              <p:nvSpPr>
                <p:cNvPr id="5" name="TextBox 4"/>
                <p:cNvSpPr txBox="1"/>
                <p:nvPr/>
              </p:nvSpPr>
              <p:spPr>
                <a:xfrm>
                  <a:off x="5143500" y="43190"/>
                  <a:ext cx="381000" cy="523220"/>
                </a:xfrm>
                <a:prstGeom prst="rect">
                  <a:avLst/>
                </a:prstGeom>
                <a:noFill/>
              </p:spPr>
              <p:txBody>
                <a:bodyPr wrap="square" rtlCol="0">
                  <a:spAutoFit/>
                </a:bodyPr>
                <a:lstStyle/>
                <a:p>
                  <a:r>
                    <a:rPr lang="en-US" sz="2800" b="1" dirty="0">
                      <a:solidFill>
                        <a:srgbClr val="FF3300"/>
                      </a:solidFill>
                    </a:rPr>
                    <a:t>1</a:t>
                  </a:r>
                </a:p>
              </p:txBody>
            </p:sp>
            <p:sp>
              <p:nvSpPr>
                <p:cNvPr id="10" name="TextBox 9"/>
                <p:cNvSpPr txBox="1"/>
                <p:nvPr/>
              </p:nvSpPr>
              <p:spPr>
                <a:xfrm>
                  <a:off x="7620000" y="2514600"/>
                  <a:ext cx="381000" cy="523220"/>
                </a:xfrm>
                <a:prstGeom prst="rect">
                  <a:avLst/>
                </a:prstGeom>
                <a:noFill/>
              </p:spPr>
              <p:txBody>
                <a:bodyPr wrap="square" rtlCol="0">
                  <a:spAutoFit/>
                </a:bodyPr>
                <a:lstStyle/>
                <a:p>
                  <a:r>
                    <a:rPr lang="en-US" sz="2800" b="1" dirty="0">
                      <a:solidFill>
                        <a:srgbClr val="FF3300"/>
                      </a:solidFill>
                    </a:rPr>
                    <a:t>3</a:t>
                  </a:r>
                </a:p>
              </p:txBody>
            </p:sp>
            <p:sp>
              <p:nvSpPr>
                <p:cNvPr id="11" name="TextBox 10"/>
                <p:cNvSpPr txBox="1"/>
                <p:nvPr/>
              </p:nvSpPr>
              <p:spPr>
                <a:xfrm>
                  <a:off x="5417127" y="4724400"/>
                  <a:ext cx="381000" cy="523220"/>
                </a:xfrm>
                <a:prstGeom prst="rect">
                  <a:avLst/>
                </a:prstGeom>
                <a:noFill/>
              </p:spPr>
              <p:txBody>
                <a:bodyPr wrap="square" rtlCol="0">
                  <a:spAutoFit/>
                </a:bodyPr>
                <a:lstStyle/>
                <a:p>
                  <a:r>
                    <a:rPr lang="en-US" sz="2800" b="1" dirty="0">
                      <a:solidFill>
                        <a:srgbClr val="FFFF00"/>
                      </a:solidFill>
                    </a:rPr>
                    <a:t>4</a:t>
                  </a:r>
                </a:p>
              </p:txBody>
            </p:sp>
            <p:sp>
              <p:nvSpPr>
                <p:cNvPr id="12" name="TextBox 11"/>
                <p:cNvSpPr txBox="1"/>
                <p:nvPr/>
              </p:nvSpPr>
              <p:spPr>
                <a:xfrm>
                  <a:off x="4613564" y="4621288"/>
                  <a:ext cx="381000" cy="523220"/>
                </a:xfrm>
                <a:prstGeom prst="rect">
                  <a:avLst/>
                </a:prstGeom>
                <a:noFill/>
              </p:spPr>
              <p:txBody>
                <a:bodyPr wrap="square" rtlCol="0">
                  <a:spAutoFit/>
                </a:bodyPr>
                <a:lstStyle/>
                <a:p>
                  <a:r>
                    <a:rPr lang="en-US" sz="2800" b="1" dirty="0">
                      <a:solidFill>
                        <a:srgbClr val="FF0000"/>
                      </a:solidFill>
                    </a:rPr>
                    <a:t>5</a:t>
                  </a:r>
                </a:p>
              </p:txBody>
            </p:sp>
            <p:sp>
              <p:nvSpPr>
                <p:cNvPr id="13" name="TextBox 12"/>
                <p:cNvSpPr txBox="1"/>
                <p:nvPr/>
              </p:nvSpPr>
              <p:spPr>
                <a:xfrm>
                  <a:off x="8162925" y="3733800"/>
                  <a:ext cx="381000" cy="523220"/>
                </a:xfrm>
                <a:prstGeom prst="rect">
                  <a:avLst/>
                </a:prstGeom>
                <a:noFill/>
              </p:spPr>
              <p:txBody>
                <a:bodyPr wrap="square" rtlCol="0">
                  <a:spAutoFit/>
                </a:bodyPr>
                <a:lstStyle/>
                <a:p>
                  <a:r>
                    <a:rPr lang="en-US" sz="2800" b="1" dirty="0">
                      <a:solidFill>
                        <a:srgbClr val="FF3300"/>
                      </a:solidFill>
                    </a:rPr>
                    <a:t>6</a:t>
                  </a:r>
                </a:p>
              </p:txBody>
            </p:sp>
            <p:sp>
              <p:nvSpPr>
                <p:cNvPr id="14" name="TextBox 13"/>
                <p:cNvSpPr txBox="1"/>
                <p:nvPr/>
              </p:nvSpPr>
              <p:spPr>
                <a:xfrm>
                  <a:off x="8264380" y="4257020"/>
                  <a:ext cx="381000" cy="523220"/>
                </a:xfrm>
                <a:prstGeom prst="rect">
                  <a:avLst/>
                </a:prstGeom>
                <a:noFill/>
              </p:spPr>
              <p:txBody>
                <a:bodyPr wrap="square" rtlCol="0">
                  <a:spAutoFit/>
                </a:bodyPr>
                <a:lstStyle/>
                <a:p>
                  <a:r>
                    <a:rPr lang="en-US" sz="2800" b="1" dirty="0">
                      <a:solidFill>
                        <a:srgbClr val="FF3300"/>
                      </a:solidFill>
                    </a:rPr>
                    <a:t>7</a:t>
                  </a:r>
                </a:p>
              </p:txBody>
            </p:sp>
            <p:sp>
              <p:nvSpPr>
                <p:cNvPr id="15" name="TextBox 14"/>
                <p:cNvSpPr txBox="1"/>
                <p:nvPr/>
              </p:nvSpPr>
              <p:spPr>
                <a:xfrm>
                  <a:off x="7189643" y="5562601"/>
                  <a:ext cx="381000" cy="523220"/>
                </a:xfrm>
                <a:prstGeom prst="rect">
                  <a:avLst/>
                </a:prstGeom>
                <a:noFill/>
              </p:spPr>
              <p:txBody>
                <a:bodyPr wrap="square" rtlCol="0">
                  <a:spAutoFit/>
                </a:bodyPr>
                <a:lstStyle/>
                <a:p>
                  <a:r>
                    <a:rPr lang="en-US" sz="2800" b="1" dirty="0">
                      <a:solidFill>
                        <a:srgbClr val="FFFF00"/>
                      </a:solidFill>
                    </a:rPr>
                    <a:t>8</a:t>
                  </a:r>
                </a:p>
              </p:txBody>
            </p:sp>
            <p:sp>
              <p:nvSpPr>
                <p:cNvPr id="16" name="TextBox 15"/>
                <p:cNvSpPr txBox="1"/>
                <p:nvPr/>
              </p:nvSpPr>
              <p:spPr>
                <a:xfrm>
                  <a:off x="6172200" y="2143780"/>
                  <a:ext cx="381000" cy="523220"/>
                </a:xfrm>
                <a:prstGeom prst="rect">
                  <a:avLst/>
                </a:prstGeom>
                <a:noFill/>
              </p:spPr>
              <p:txBody>
                <a:bodyPr wrap="square" rtlCol="0">
                  <a:spAutoFit/>
                </a:bodyPr>
                <a:lstStyle/>
                <a:p>
                  <a:r>
                    <a:rPr lang="en-US" sz="2800" b="1" dirty="0">
                      <a:solidFill>
                        <a:srgbClr val="FFFF00"/>
                      </a:solidFill>
                    </a:rPr>
                    <a:t>9</a:t>
                  </a:r>
                </a:p>
              </p:txBody>
            </p:sp>
            <p:sp>
              <p:nvSpPr>
                <p:cNvPr id="18" name="TextBox 17"/>
                <p:cNvSpPr txBox="1"/>
                <p:nvPr/>
              </p:nvSpPr>
              <p:spPr>
                <a:xfrm>
                  <a:off x="5025736" y="3219816"/>
                  <a:ext cx="616527" cy="523220"/>
                </a:xfrm>
                <a:prstGeom prst="rect">
                  <a:avLst/>
                </a:prstGeom>
                <a:noFill/>
              </p:spPr>
              <p:txBody>
                <a:bodyPr wrap="square" rtlCol="0">
                  <a:spAutoFit/>
                </a:bodyPr>
                <a:lstStyle/>
                <a:p>
                  <a:r>
                    <a:rPr lang="en-US" sz="2800" b="1" dirty="0">
                      <a:solidFill>
                        <a:srgbClr val="FFFF00"/>
                      </a:solidFill>
                    </a:rPr>
                    <a:t>11</a:t>
                  </a:r>
                </a:p>
              </p:txBody>
            </p:sp>
            <p:sp>
              <p:nvSpPr>
                <p:cNvPr id="19" name="TextBox 18"/>
                <p:cNvSpPr txBox="1"/>
                <p:nvPr/>
              </p:nvSpPr>
              <p:spPr>
                <a:xfrm>
                  <a:off x="7584498" y="4779296"/>
                  <a:ext cx="616527" cy="523220"/>
                </a:xfrm>
                <a:prstGeom prst="rect">
                  <a:avLst/>
                </a:prstGeom>
                <a:noFill/>
              </p:spPr>
              <p:txBody>
                <a:bodyPr wrap="square" rtlCol="0">
                  <a:spAutoFit/>
                </a:bodyPr>
                <a:lstStyle/>
                <a:p>
                  <a:r>
                    <a:rPr lang="en-US" sz="2800" b="1" dirty="0">
                      <a:solidFill>
                        <a:srgbClr val="FFFF00"/>
                      </a:solidFill>
                    </a:rPr>
                    <a:t>12</a:t>
                  </a:r>
                </a:p>
              </p:txBody>
            </p:sp>
            <p:sp>
              <p:nvSpPr>
                <p:cNvPr id="20" name="TextBox 19"/>
                <p:cNvSpPr txBox="1"/>
                <p:nvPr/>
              </p:nvSpPr>
              <p:spPr>
                <a:xfrm>
                  <a:off x="5942445" y="3886200"/>
                  <a:ext cx="616527" cy="523220"/>
                </a:xfrm>
                <a:prstGeom prst="rect">
                  <a:avLst/>
                </a:prstGeom>
                <a:noFill/>
              </p:spPr>
              <p:txBody>
                <a:bodyPr wrap="square" rtlCol="0">
                  <a:spAutoFit/>
                </a:bodyPr>
                <a:lstStyle/>
                <a:p>
                  <a:r>
                    <a:rPr lang="en-US" sz="2800" b="1" dirty="0">
                      <a:solidFill>
                        <a:srgbClr val="FFFF00"/>
                      </a:solidFill>
                    </a:rPr>
                    <a:t>13</a:t>
                  </a:r>
                </a:p>
              </p:txBody>
            </p:sp>
            <p:sp>
              <p:nvSpPr>
                <p:cNvPr id="21" name="TextBox 20"/>
                <p:cNvSpPr txBox="1"/>
                <p:nvPr/>
              </p:nvSpPr>
              <p:spPr>
                <a:xfrm>
                  <a:off x="5902469" y="5057269"/>
                  <a:ext cx="616527" cy="523220"/>
                </a:xfrm>
                <a:prstGeom prst="rect">
                  <a:avLst/>
                </a:prstGeom>
                <a:noFill/>
              </p:spPr>
              <p:txBody>
                <a:bodyPr wrap="square" rtlCol="0">
                  <a:spAutoFit/>
                </a:bodyPr>
                <a:lstStyle/>
                <a:p>
                  <a:r>
                    <a:rPr lang="en-US" sz="2800" b="1" dirty="0">
                      <a:solidFill>
                        <a:srgbClr val="FFFF00"/>
                      </a:solidFill>
                    </a:rPr>
                    <a:t>14</a:t>
                  </a:r>
                </a:p>
              </p:txBody>
            </p:sp>
            <p:cxnSp>
              <p:nvCxnSpPr>
                <p:cNvPr id="8" name="Straight Connector 7">
                  <a:extLst>
                    <a:ext uri="{C183D7F6-B498-43B3-948B-1728B52AA6E4}">
                      <adec:decorative xmlns:adec="http://schemas.microsoft.com/office/drawing/2017/decorative" val="1"/>
                    </a:ext>
                  </a:extLst>
                </p:cNvPr>
                <p:cNvCxnSpPr/>
                <p:nvPr/>
              </p:nvCxnSpPr>
              <p:spPr>
                <a:xfrm flipV="1">
                  <a:off x="4495800" y="838200"/>
                  <a:ext cx="381000" cy="10921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C183D7F6-B498-43B3-948B-1728B52AA6E4}">
                      <adec:decorative xmlns:adec="http://schemas.microsoft.com/office/drawing/2017/decorative" val="1"/>
                    </a:ext>
                  </a:extLst>
                </p:cNvPr>
                <p:cNvCxnSpPr/>
                <p:nvPr/>
              </p:nvCxnSpPr>
              <p:spPr>
                <a:xfrm flipV="1">
                  <a:off x="4876800" y="304800"/>
                  <a:ext cx="381000" cy="10921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C183D7F6-B498-43B3-948B-1728B52AA6E4}">
                      <adec:decorative xmlns:adec="http://schemas.microsoft.com/office/drawing/2017/decorative" val="1"/>
                    </a:ext>
                  </a:extLst>
                </p:cNvPr>
                <p:cNvCxnSpPr/>
                <p:nvPr/>
              </p:nvCxnSpPr>
              <p:spPr>
                <a:xfrm>
                  <a:off x="5406736" y="315532"/>
                  <a:ext cx="381000" cy="250878"/>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C183D7F6-B498-43B3-948B-1728B52AA6E4}">
                      <adec:decorative xmlns:adec="http://schemas.microsoft.com/office/drawing/2017/decorative" val="1"/>
                    </a:ext>
                  </a:extLst>
                </p:cNvPr>
                <p:cNvCxnSpPr/>
                <p:nvPr/>
              </p:nvCxnSpPr>
              <p:spPr>
                <a:xfrm flipV="1">
                  <a:off x="5642263" y="2749997"/>
                  <a:ext cx="381000" cy="10921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C183D7F6-B498-43B3-948B-1728B52AA6E4}">
                      <adec:decorative xmlns:adec="http://schemas.microsoft.com/office/drawing/2017/decorative" val="1"/>
                    </a:ext>
                  </a:extLst>
                </p:cNvPr>
                <p:cNvCxnSpPr/>
                <p:nvPr/>
              </p:nvCxnSpPr>
              <p:spPr>
                <a:xfrm>
                  <a:off x="5642263" y="2885420"/>
                  <a:ext cx="720437" cy="15240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C183D7F6-B498-43B3-948B-1728B52AA6E4}">
                      <adec:decorative xmlns:adec="http://schemas.microsoft.com/office/drawing/2017/decorative" val="1"/>
                    </a:ext>
                  </a:extLst>
                </p:cNvPr>
                <p:cNvCxnSpPr/>
                <p:nvPr/>
              </p:nvCxnSpPr>
              <p:spPr>
                <a:xfrm flipV="1">
                  <a:off x="5641108" y="2859207"/>
                  <a:ext cx="1293092" cy="26213"/>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C183D7F6-B498-43B3-948B-1728B52AA6E4}">
                      <adec:decorative xmlns:adec="http://schemas.microsoft.com/office/drawing/2017/decorative" val="1"/>
                    </a:ext>
                  </a:extLst>
                </p:cNvPr>
                <p:cNvCxnSpPr/>
                <p:nvPr/>
              </p:nvCxnSpPr>
              <p:spPr>
                <a:xfrm flipV="1">
                  <a:off x="8077200" y="4015379"/>
                  <a:ext cx="190500" cy="10921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C183D7F6-B498-43B3-948B-1728B52AA6E4}">
                      <adec:decorative xmlns:adec="http://schemas.microsoft.com/office/drawing/2017/decorative" val="1"/>
                    </a:ext>
                  </a:extLst>
                </p:cNvPr>
                <p:cNvCxnSpPr/>
                <p:nvPr/>
              </p:nvCxnSpPr>
              <p:spPr>
                <a:xfrm>
                  <a:off x="8175336" y="4573235"/>
                  <a:ext cx="178089" cy="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grpSp>
        </p:grpSp>
        <p:cxnSp>
          <p:nvCxnSpPr>
            <p:cNvPr id="22" name="Straight Connector 21">
              <a:extLst>
                <a:ext uri="{FF2B5EF4-FFF2-40B4-BE49-F238E27FC236}">
                  <a16:creationId xmlns:a16="http://schemas.microsoft.com/office/drawing/2014/main" id="{78F332CC-CF26-15FE-042A-BE43804F465D}"/>
                </a:ext>
                <a:ext uri="{C183D7F6-B498-43B3-948B-1728B52AA6E4}">
                  <adec:decorative xmlns:adec="http://schemas.microsoft.com/office/drawing/2017/decorative" val="1"/>
                </a:ext>
              </a:extLst>
            </p:cNvPr>
            <p:cNvCxnSpPr/>
            <p:nvPr/>
          </p:nvCxnSpPr>
          <p:spPr>
            <a:xfrm flipV="1">
              <a:off x="4911436" y="4768932"/>
              <a:ext cx="381000" cy="109210"/>
            </a:xfrm>
            <a:prstGeom prst="line">
              <a:avLst/>
            </a:prstGeom>
            <a:ln w="19050">
              <a:solidFill>
                <a:srgbClr val="FF3300"/>
              </a:solidFill>
            </a:ln>
          </p:spPr>
          <p:style>
            <a:lnRef idx="1">
              <a:schemeClr val="accent1"/>
            </a:lnRef>
            <a:fillRef idx="0">
              <a:schemeClr val="accent1"/>
            </a:fillRef>
            <a:effectRef idx="0">
              <a:schemeClr val="accent1"/>
            </a:effectRef>
            <a:fontRef idx="minor">
              <a:schemeClr val="tx1"/>
            </a:fontRef>
          </p:style>
        </p:cxnSp>
      </p:grpSp>
      <p:sp>
        <p:nvSpPr>
          <p:cNvPr id="38" name="TextBox 37"/>
          <p:cNvSpPr txBox="1"/>
          <p:nvPr/>
        </p:nvSpPr>
        <p:spPr>
          <a:xfrm>
            <a:off x="4381500" y="6382726"/>
            <a:ext cx="4873336" cy="276999"/>
          </a:xfrm>
          <a:prstGeom prst="rect">
            <a:avLst/>
          </a:prstGeom>
          <a:noFill/>
        </p:spPr>
        <p:txBody>
          <a:bodyPr wrap="square" rtlCol="0">
            <a:spAutoFit/>
          </a:bodyPr>
          <a:lstStyle/>
          <a:p>
            <a:r>
              <a:rPr lang="en-US" sz="1200" b="1" dirty="0"/>
              <a:t>Always carry with two hands , by arm and base!!</a:t>
            </a:r>
          </a:p>
        </p:txBody>
      </p:sp>
    </p:spTree>
    <p:extLst>
      <p:ext uri="{BB962C8B-B14F-4D97-AF65-F5344CB8AC3E}">
        <p14:creationId xmlns:p14="http://schemas.microsoft.com/office/powerpoint/2010/main" val="3181971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Red-backed salamander</a:t>
            </a:r>
          </a:p>
        </p:txBody>
      </p:sp>
      <p:sp>
        <p:nvSpPr>
          <p:cNvPr id="4" name="Text Placeholder 3"/>
          <p:cNvSpPr>
            <a:spLocks noGrp="1"/>
          </p:cNvSpPr>
          <p:nvPr>
            <p:ph type="body" sz="half" idx="2"/>
          </p:nvPr>
        </p:nvSpPr>
        <p:spPr/>
        <p:txBody>
          <a:bodyPr/>
          <a:lstStyle/>
          <a:p>
            <a:r>
              <a:rPr lang="en-US" dirty="0"/>
              <a:t>(5cm long)</a:t>
            </a:r>
          </a:p>
          <a:p>
            <a:endParaRPr lang="en-US" dirty="0"/>
          </a:p>
        </p:txBody>
      </p:sp>
      <p:pic>
        <p:nvPicPr>
          <p:cNvPr id="5123" name="Picture 3" descr="A red salamander on a r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096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062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Two-lined salamander</a:t>
            </a:r>
          </a:p>
        </p:txBody>
      </p:sp>
      <p:sp>
        <p:nvSpPr>
          <p:cNvPr id="4" name="Text Placeholder 3"/>
          <p:cNvSpPr>
            <a:spLocks noGrp="1"/>
          </p:cNvSpPr>
          <p:nvPr>
            <p:ph type="body" sz="half" idx="2"/>
          </p:nvPr>
        </p:nvSpPr>
        <p:spPr/>
        <p:txBody>
          <a:bodyPr/>
          <a:lstStyle/>
          <a:p>
            <a:r>
              <a:rPr lang="en-US" dirty="0"/>
              <a:t>5 cm long</a:t>
            </a:r>
          </a:p>
        </p:txBody>
      </p:sp>
      <p:pic>
        <p:nvPicPr>
          <p:cNvPr id="7170" name="Picture 2" descr="A light-orange salamander on a le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85800"/>
            <a:ext cx="6400800" cy="399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634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Spotted salamander</a:t>
            </a:r>
          </a:p>
        </p:txBody>
      </p:sp>
      <p:sp>
        <p:nvSpPr>
          <p:cNvPr id="7" name="Text Placeholder 6"/>
          <p:cNvSpPr>
            <a:spLocks noGrp="1"/>
          </p:cNvSpPr>
          <p:nvPr>
            <p:ph type="body" sz="half" idx="2"/>
          </p:nvPr>
        </p:nvSpPr>
        <p:spPr/>
        <p:txBody>
          <a:bodyPr/>
          <a:lstStyle/>
          <a:p>
            <a:r>
              <a:rPr lang="en-US" dirty="0"/>
              <a:t>(11 cm long)</a:t>
            </a:r>
          </a:p>
          <a:p>
            <a:endParaRPr lang="en-US" dirty="0"/>
          </a:p>
          <a:p>
            <a:endParaRPr lang="en-US" dirty="0"/>
          </a:p>
        </p:txBody>
      </p:sp>
      <p:pic>
        <p:nvPicPr>
          <p:cNvPr id="6146" name="Picture 2" descr="A black and yellow spotted salam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0046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936D1-DD3B-F484-C3B1-3F5BE4CA1865}"/>
              </a:ext>
            </a:extLst>
          </p:cNvPr>
          <p:cNvSpPr>
            <a:spLocks noGrp="1"/>
          </p:cNvSpPr>
          <p:nvPr>
            <p:ph type="title"/>
          </p:nvPr>
        </p:nvSpPr>
        <p:spPr/>
        <p:txBody>
          <a:bodyPr/>
          <a:lstStyle/>
          <a:p>
            <a:r>
              <a:rPr lang="en-US" dirty="0"/>
              <a:t>Stained Cells</a:t>
            </a:r>
          </a:p>
        </p:txBody>
      </p:sp>
      <p:sp>
        <p:nvSpPr>
          <p:cNvPr id="11" name="Text Placeholder 4"/>
          <p:cNvSpPr>
            <a:spLocks noGrp="1"/>
          </p:cNvSpPr>
          <p:nvPr>
            <p:ph type="body" sz="quarter" idx="3"/>
          </p:nvPr>
        </p:nvSpPr>
        <p:spPr>
          <a:xfrm>
            <a:off x="381000" y="1752600"/>
            <a:ext cx="4041775" cy="639762"/>
          </a:xfrm>
        </p:spPr>
        <p:txBody>
          <a:bodyPr/>
          <a:lstStyle/>
          <a:p>
            <a:r>
              <a:rPr lang="en-US" dirty="0"/>
              <a:t>Stained Human Cheek cells</a:t>
            </a:r>
          </a:p>
        </p:txBody>
      </p:sp>
      <p:grpSp>
        <p:nvGrpSpPr>
          <p:cNvPr id="4" name="Group 3" descr="Human cheek cells stained with methylene blue with nucleus, cytoplasm, and plasma membrane identified.">
            <a:extLst>
              <a:ext uri="{FF2B5EF4-FFF2-40B4-BE49-F238E27FC236}">
                <a16:creationId xmlns:a16="http://schemas.microsoft.com/office/drawing/2014/main" id="{6C36E6C3-1DFE-85C0-7B49-FC3E2514191B}"/>
              </a:ext>
            </a:extLst>
          </p:cNvPr>
          <p:cNvGrpSpPr/>
          <p:nvPr/>
        </p:nvGrpSpPr>
        <p:grpSpPr>
          <a:xfrm>
            <a:off x="146049" y="2481318"/>
            <a:ext cx="3582988" cy="2502884"/>
            <a:chOff x="152400" y="2465820"/>
            <a:chExt cx="3582988" cy="2502884"/>
          </a:xfrm>
        </p:grpSpPr>
        <p:grpSp>
          <p:nvGrpSpPr>
            <p:cNvPr id="10" name="Group 9">
              <a:extLst>
                <a:ext uri="{FF2B5EF4-FFF2-40B4-BE49-F238E27FC236}">
                  <a16:creationId xmlns:a16="http://schemas.microsoft.com/office/drawing/2014/main" id="{40E36FA5-86DD-0A6A-89F7-81CB6D0243C3}"/>
                </a:ext>
              </a:extLst>
            </p:cNvPr>
            <p:cNvGrpSpPr/>
            <p:nvPr/>
          </p:nvGrpSpPr>
          <p:grpSpPr>
            <a:xfrm>
              <a:off x="152400" y="2465820"/>
              <a:ext cx="3582988" cy="2502884"/>
              <a:chOff x="152400" y="2465820"/>
              <a:chExt cx="3582988" cy="2502884"/>
            </a:xfrm>
          </p:grpSpPr>
          <p:pic>
            <p:nvPicPr>
              <p:cNvPr id="3074" name="Picture 2" descr=" blue stained cheek cell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5982" y="2465820"/>
                <a:ext cx="2693987" cy="12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516188" y="3962400"/>
                <a:ext cx="1219200" cy="369332"/>
              </a:xfrm>
              <a:prstGeom prst="rect">
                <a:avLst/>
              </a:prstGeom>
              <a:noFill/>
            </p:spPr>
            <p:txBody>
              <a:bodyPr wrap="square" rtlCol="0">
                <a:spAutoFit/>
              </a:bodyPr>
              <a:lstStyle/>
              <a:p>
                <a:r>
                  <a:rPr lang="en-US" dirty="0"/>
                  <a:t>Nucleus</a:t>
                </a:r>
              </a:p>
            </p:txBody>
          </p:sp>
          <p:cxnSp>
            <p:nvCxnSpPr>
              <p:cNvPr id="18" name="Straight Arrow Connector 17">
                <a:extLst>
                  <a:ext uri="{C183D7F6-B498-43B3-948B-1728B52AA6E4}">
                    <adec:decorative xmlns:adec="http://schemas.microsoft.com/office/drawing/2017/decorative" val="1"/>
                  </a:ext>
                </a:extLst>
              </p:cNvPr>
              <p:cNvCxnSpPr/>
              <p:nvPr/>
            </p:nvCxnSpPr>
            <p:spPr>
              <a:xfrm flipH="1" flipV="1">
                <a:off x="2525424" y="3250045"/>
                <a:ext cx="217776" cy="7123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C183D7F6-B498-43B3-948B-1728B52AA6E4}">
                    <adec:decorative xmlns:adec="http://schemas.microsoft.com/office/drawing/2017/decorative" val="1"/>
                  </a:ext>
                </a:extLst>
              </p:cNvPr>
              <p:cNvCxnSpPr/>
              <p:nvPr/>
            </p:nvCxnSpPr>
            <p:spPr>
              <a:xfrm flipH="1" flipV="1">
                <a:off x="1524000" y="3619377"/>
                <a:ext cx="217776" cy="71235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94076" y="4322373"/>
                <a:ext cx="1295400" cy="646331"/>
              </a:xfrm>
              <a:prstGeom prst="rect">
                <a:avLst/>
              </a:prstGeom>
              <a:noFill/>
            </p:spPr>
            <p:txBody>
              <a:bodyPr wrap="square" rtlCol="0">
                <a:spAutoFit/>
              </a:bodyPr>
              <a:lstStyle/>
              <a:p>
                <a:r>
                  <a:rPr lang="en-US" dirty="0"/>
                  <a:t>Plasma membrane</a:t>
                </a:r>
              </a:p>
            </p:txBody>
          </p:sp>
          <p:sp>
            <p:nvSpPr>
              <p:cNvPr id="22" name="TextBox 21"/>
              <p:cNvSpPr txBox="1"/>
              <p:nvPr/>
            </p:nvSpPr>
            <p:spPr>
              <a:xfrm>
                <a:off x="152400" y="3849193"/>
                <a:ext cx="1219200" cy="369332"/>
              </a:xfrm>
              <a:prstGeom prst="rect">
                <a:avLst/>
              </a:prstGeom>
              <a:noFill/>
            </p:spPr>
            <p:txBody>
              <a:bodyPr wrap="square" rtlCol="0">
                <a:spAutoFit/>
              </a:bodyPr>
              <a:lstStyle/>
              <a:p>
                <a:r>
                  <a:rPr lang="en-US" dirty="0"/>
                  <a:t>Cytoplasm</a:t>
                </a:r>
              </a:p>
            </p:txBody>
          </p:sp>
        </p:grpSp>
        <p:cxnSp>
          <p:nvCxnSpPr>
            <p:cNvPr id="23" name="Straight Arrow Connector 22">
              <a:extLst>
                <a:ext uri="{C183D7F6-B498-43B3-948B-1728B52AA6E4}">
                  <adec:decorative xmlns:adec="http://schemas.microsoft.com/office/drawing/2017/decorative" val="1"/>
                </a:ext>
              </a:extLst>
            </p:cNvPr>
            <p:cNvCxnSpPr/>
            <p:nvPr/>
          </p:nvCxnSpPr>
          <p:spPr>
            <a:xfrm flipV="1">
              <a:off x="762000" y="3386854"/>
              <a:ext cx="533400" cy="5744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 name="Text Placeholder 4"/>
          <p:cNvSpPr>
            <a:spLocks noGrp="1"/>
          </p:cNvSpPr>
          <p:nvPr>
            <p:ph type="body" sz="quarter" idx="3"/>
          </p:nvPr>
        </p:nvSpPr>
        <p:spPr>
          <a:xfrm>
            <a:off x="4422775" y="1719195"/>
            <a:ext cx="4041775" cy="639762"/>
          </a:xfrm>
        </p:spPr>
        <p:txBody>
          <a:bodyPr/>
          <a:lstStyle/>
          <a:p>
            <a:r>
              <a:rPr lang="en-US" dirty="0"/>
              <a:t>Stained onion cells</a:t>
            </a:r>
          </a:p>
        </p:txBody>
      </p:sp>
      <p:pic>
        <p:nvPicPr>
          <p:cNvPr id="25" name="Picture 24" descr="Onion cells stained with IKI, Nucleus, cytoplasm and cell wall are identified and labeled.">
            <a:extLst>
              <a:ext uri="{FF2B5EF4-FFF2-40B4-BE49-F238E27FC236}">
                <a16:creationId xmlns:a16="http://schemas.microsoft.com/office/drawing/2014/main" id="{C8537BDF-848A-3860-ADE5-793830BD43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4675" y="2481318"/>
            <a:ext cx="4355911" cy="3613301"/>
          </a:xfrm>
          <a:prstGeom prst="rect">
            <a:avLst/>
          </a:prstGeom>
        </p:spPr>
      </p:pic>
    </p:spTree>
    <p:extLst>
      <p:ext uri="{BB962C8B-B14F-4D97-AF65-F5344CB8AC3E}">
        <p14:creationId xmlns:p14="http://schemas.microsoft.com/office/powerpoint/2010/main" val="1978950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Model cell experiment: simulating simple diffusion across a membrane surface</a:t>
            </a:r>
          </a:p>
        </p:txBody>
      </p:sp>
      <p:pic>
        <p:nvPicPr>
          <p:cNvPr id="5121" name="Picture 1" descr="A beaker filled with yellow liquid and contains a bag filled with black liquid"/>
          <p:cNvPicPr>
            <a:picLocks noGrp="1" noChangeAspect="1" noChangeArrowheads="1"/>
          </p:cNvPicPr>
          <p:nvPr>
            <p:ph type="pic" idx="1"/>
          </p:nvPr>
        </p:nvPicPr>
        <p:blipFill>
          <a:blip r:embed="rId2"/>
          <a:srcRect l="208" r="208"/>
          <a:stretch>
            <a:fillRect/>
          </a:stretch>
        </p:blipFill>
        <p:spPr bwMode="auto">
          <a:prstGeom prst="rect">
            <a:avLst/>
          </a:prstGeom>
          <a:noFill/>
        </p:spPr>
      </p:pic>
      <p:sp>
        <p:nvSpPr>
          <p:cNvPr id="4" name="Text Placeholder 3"/>
          <p:cNvSpPr>
            <a:spLocks noGrp="1"/>
          </p:cNvSpPr>
          <p:nvPr>
            <p:ph type="body" sz="half" idx="2"/>
          </p:nvPr>
        </p:nvSpPr>
        <p:spPr/>
        <p:txBody>
          <a:bodyPr/>
          <a:lstStyle/>
          <a:p>
            <a:r>
              <a:rPr lang="en-US" dirty="0"/>
              <a:t>Which substance/s were able to diffuse across a membrane?</a:t>
            </a:r>
          </a:p>
          <a:p>
            <a:r>
              <a:rPr lang="en-US" dirty="0"/>
              <a:t>Which substance/s were unable to diffuse? Why not?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Osmosis in </a:t>
            </a:r>
            <a:r>
              <a:rPr lang="en-US" i="1" dirty="0"/>
              <a:t>Elodea</a:t>
            </a:r>
          </a:p>
        </p:txBody>
      </p:sp>
      <p:sp>
        <p:nvSpPr>
          <p:cNvPr id="3" name="Text Placeholder 2"/>
          <p:cNvSpPr>
            <a:spLocks noGrp="1"/>
          </p:cNvSpPr>
          <p:nvPr>
            <p:ph type="body" idx="1"/>
          </p:nvPr>
        </p:nvSpPr>
        <p:spPr>
          <a:xfrm>
            <a:off x="457200" y="1219200"/>
            <a:ext cx="4040188" cy="639762"/>
          </a:xfrm>
        </p:spPr>
        <p:txBody>
          <a:bodyPr>
            <a:normAutofit fontScale="92500"/>
          </a:bodyPr>
          <a:lstStyle/>
          <a:p>
            <a:r>
              <a:rPr lang="en-US" dirty="0"/>
              <a:t>Hypotonic solution (dH</a:t>
            </a:r>
            <a:r>
              <a:rPr lang="en-US" baseline="-25000" dirty="0"/>
              <a:t>2</a:t>
            </a:r>
            <a:r>
              <a:rPr lang="en-US" dirty="0"/>
              <a:t>O)</a:t>
            </a:r>
          </a:p>
        </p:txBody>
      </p:sp>
      <p:pic>
        <p:nvPicPr>
          <p:cNvPr id="9" name="Content Placeholder 8" descr="image of a Elodea plant cells as taken by microscope showing cells that are turgid when placed in a hypotonic enviroment."/>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11344" b="14088"/>
          <a:stretch/>
        </p:blipFill>
        <p:spPr>
          <a:xfrm>
            <a:off x="1007004" y="1981200"/>
            <a:ext cx="2634192" cy="2946400"/>
          </a:xfrm>
        </p:spPr>
      </p:pic>
      <p:sp>
        <p:nvSpPr>
          <p:cNvPr id="7" name="TextBox 6"/>
          <p:cNvSpPr txBox="1"/>
          <p:nvPr/>
        </p:nvSpPr>
        <p:spPr>
          <a:xfrm>
            <a:off x="304800" y="5105400"/>
            <a:ext cx="4038600" cy="1477328"/>
          </a:xfrm>
          <a:prstGeom prst="rect">
            <a:avLst/>
          </a:prstGeom>
          <a:noFill/>
        </p:spPr>
        <p:txBody>
          <a:bodyPr wrap="square" rtlCol="0">
            <a:spAutoFit/>
          </a:bodyPr>
          <a:lstStyle/>
          <a:p>
            <a:r>
              <a:rPr lang="en-US" dirty="0"/>
              <a:t>When the plant cell is placed in a </a:t>
            </a:r>
            <a:r>
              <a:rPr lang="en-US" u="sng" dirty="0"/>
              <a:t>hypotonic</a:t>
            </a:r>
            <a:r>
              <a:rPr lang="en-US" dirty="0"/>
              <a:t> solution the cell gains water and becomes</a:t>
            </a:r>
            <a:r>
              <a:rPr lang="en-US" u="sng" dirty="0"/>
              <a:t> turgid</a:t>
            </a:r>
            <a:r>
              <a:rPr lang="en-US" dirty="0"/>
              <a:t>. You should have also been able to see the cytoplasmic streaming.</a:t>
            </a:r>
          </a:p>
        </p:txBody>
      </p:sp>
      <p:sp>
        <p:nvSpPr>
          <p:cNvPr id="5" name="Text Placeholder 4"/>
          <p:cNvSpPr>
            <a:spLocks noGrp="1"/>
          </p:cNvSpPr>
          <p:nvPr>
            <p:ph type="body" sz="quarter" idx="3"/>
          </p:nvPr>
        </p:nvSpPr>
        <p:spPr>
          <a:xfrm>
            <a:off x="4648200" y="1219200"/>
            <a:ext cx="4041775" cy="639762"/>
          </a:xfrm>
        </p:spPr>
        <p:txBody>
          <a:bodyPr>
            <a:normAutofit fontScale="92500"/>
          </a:bodyPr>
          <a:lstStyle/>
          <a:p>
            <a:r>
              <a:rPr lang="en-US" dirty="0"/>
              <a:t>Hypertonic solution (5% saline)</a:t>
            </a:r>
          </a:p>
        </p:txBody>
      </p:sp>
      <p:pic>
        <p:nvPicPr>
          <p:cNvPr id="10" name="Content Placeholder 9" descr="A close-up of plant cells under a microscope that have undergone plasmolysis"/>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t="14971" b="10461"/>
          <a:stretch/>
        </p:blipFill>
        <p:spPr>
          <a:xfrm>
            <a:off x="5181600" y="1981200"/>
            <a:ext cx="2634192" cy="2946401"/>
          </a:xfrm>
        </p:spPr>
      </p:pic>
      <p:grpSp>
        <p:nvGrpSpPr>
          <p:cNvPr id="11" name="Group 10" descr="plasmolyzed Elodea plant cells that show plasma membrane and cell wall now separated">
            <a:extLst>
              <a:ext uri="{FF2B5EF4-FFF2-40B4-BE49-F238E27FC236}">
                <a16:creationId xmlns:a16="http://schemas.microsoft.com/office/drawing/2014/main" id="{9C1D9C90-2AB5-28DE-9C05-71C3CFBD8F6C}"/>
              </a:ext>
            </a:extLst>
          </p:cNvPr>
          <p:cNvGrpSpPr/>
          <p:nvPr/>
        </p:nvGrpSpPr>
        <p:grpSpPr>
          <a:xfrm>
            <a:off x="3932382" y="2209800"/>
            <a:ext cx="4754418" cy="1905000"/>
            <a:chOff x="3932382" y="2209800"/>
            <a:chExt cx="4754418" cy="1905000"/>
          </a:xfrm>
        </p:grpSpPr>
        <p:grpSp>
          <p:nvGrpSpPr>
            <p:cNvPr id="4" name="Group 3">
              <a:extLst>
                <a:ext uri="{FF2B5EF4-FFF2-40B4-BE49-F238E27FC236}">
                  <a16:creationId xmlns:a16="http://schemas.microsoft.com/office/drawing/2014/main" id="{CE88D47B-8CC0-877B-CBC0-17B695E120DC}"/>
                </a:ext>
              </a:extLst>
            </p:cNvPr>
            <p:cNvGrpSpPr/>
            <p:nvPr/>
          </p:nvGrpSpPr>
          <p:grpSpPr>
            <a:xfrm>
              <a:off x="3932382" y="2209800"/>
              <a:ext cx="4754418" cy="1447800"/>
              <a:chOff x="3932382" y="2209800"/>
              <a:chExt cx="4754418" cy="1447800"/>
            </a:xfrm>
          </p:grpSpPr>
          <p:cxnSp>
            <p:nvCxnSpPr>
              <p:cNvPr id="13" name="Straight Arrow Connector 12">
                <a:extLst>
                  <a:ext uri="{C183D7F6-B498-43B3-948B-1728B52AA6E4}">
                    <adec:decorative xmlns:adec="http://schemas.microsoft.com/office/drawing/2017/decorative" val="1"/>
                  </a:ext>
                </a:extLst>
              </p:cNvPr>
              <p:cNvCxnSpPr/>
              <p:nvPr/>
            </p:nvCxnSpPr>
            <p:spPr>
              <a:xfrm flipH="1">
                <a:off x="6667500" y="2438400"/>
                <a:ext cx="1409700" cy="1219200"/>
              </a:xfrm>
              <a:prstGeom prst="straightConnector1">
                <a:avLst/>
              </a:prstGeom>
              <a:ln w="28575">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077200" y="2209800"/>
                <a:ext cx="609600" cy="646331"/>
              </a:xfrm>
              <a:prstGeom prst="rect">
                <a:avLst/>
              </a:prstGeom>
              <a:noFill/>
            </p:spPr>
            <p:txBody>
              <a:bodyPr wrap="square" rtlCol="0">
                <a:spAutoFit/>
              </a:bodyPr>
              <a:lstStyle/>
              <a:p>
                <a:r>
                  <a:rPr lang="en-US" dirty="0"/>
                  <a:t>Cell wall</a:t>
                </a:r>
              </a:p>
            </p:txBody>
          </p:sp>
          <p:sp>
            <p:nvSpPr>
              <p:cNvPr id="20" name="TextBox 19"/>
              <p:cNvSpPr txBox="1"/>
              <p:nvPr/>
            </p:nvSpPr>
            <p:spPr>
              <a:xfrm>
                <a:off x="3932382" y="3011269"/>
                <a:ext cx="1295400" cy="646331"/>
              </a:xfrm>
              <a:prstGeom prst="rect">
                <a:avLst/>
              </a:prstGeom>
              <a:noFill/>
            </p:spPr>
            <p:txBody>
              <a:bodyPr wrap="square" rtlCol="0">
                <a:spAutoFit/>
              </a:bodyPr>
              <a:lstStyle/>
              <a:p>
                <a:r>
                  <a:rPr lang="en-US" dirty="0"/>
                  <a:t>Plasma membrane</a:t>
                </a:r>
              </a:p>
            </p:txBody>
          </p:sp>
        </p:grpSp>
        <p:cxnSp>
          <p:nvCxnSpPr>
            <p:cNvPr id="15" name="Straight Arrow Connector 14">
              <a:extLst>
                <a:ext uri="{C183D7F6-B498-43B3-948B-1728B52AA6E4}">
                  <adec:decorative xmlns:adec="http://schemas.microsoft.com/office/drawing/2017/decorative" val="1"/>
                </a:ext>
              </a:extLst>
            </p:cNvPr>
            <p:cNvCxnSpPr/>
            <p:nvPr/>
          </p:nvCxnSpPr>
          <p:spPr>
            <a:xfrm>
              <a:off x="4876800" y="3657600"/>
              <a:ext cx="1371600" cy="457200"/>
            </a:xfrm>
            <a:prstGeom prst="straightConnector1">
              <a:avLst/>
            </a:prstGeom>
            <a:ln w="28575">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8" name="TextBox 7"/>
          <p:cNvSpPr txBox="1"/>
          <p:nvPr/>
        </p:nvSpPr>
        <p:spPr>
          <a:xfrm>
            <a:off x="4648200" y="5257800"/>
            <a:ext cx="4038600" cy="1477328"/>
          </a:xfrm>
          <a:prstGeom prst="rect">
            <a:avLst/>
          </a:prstGeom>
          <a:noFill/>
        </p:spPr>
        <p:txBody>
          <a:bodyPr wrap="square" rtlCol="0">
            <a:spAutoFit/>
          </a:bodyPr>
          <a:lstStyle/>
          <a:p>
            <a:r>
              <a:rPr lang="en-US" dirty="0"/>
              <a:t>When the plant cell is placed in a </a:t>
            </a:r>
            <a:r>
              <a:rPr lang="en-US" u="sng" dirty="0"/>
              <a:t>hypertonic </a:t>
            </a:r>
            <a:r>
              <a:rPr lang="en-US" dirty="0"/>
              <a:t>solution the cell loses water and becomes </a:t>
            </a:r>
            <a:r>
              <a:rPr lang="en-US" u="sng" dirty="0" err="1"/>
              <a:t>plasmolyzed</a:t>
            </a:r>
            <a:r>
              <a:rPr lang="en-US" dirty="0"/>
              <a:t>. The plasma membrane which was not visible before now pulls back from the cell wall.</a:t>
            </a:r>
          </a:p>
        </p:txBody>
      </p:sp>
    </p:spTree>
    <p:extLst>
      <p:ext uri="{BB962C8B-B14F-4D97-AF65-F5344CB8AC3E}">
        <p14:creationId xmlns:p14="http://schemas.microsoft.com/office/powerpoint/2010/main" val="1667203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Passive/active transport in yeast</a:t>
            </a:r>
          </a:p>
        </p:txBody>
      </p:sp>
      <p:sp>
        <p:nvSpPr>
          <p:cNvPr id="8" name="Text Placeholder 7"/>
          <p:cNvSpPr>
            <a:spLocks noGrp="1"/>
          </p:cNvSpPr>
          <p:nvPr>
            <p:ph type="body" idx="1"/>
          </p:nvPr>
        </p:nvSpPr>
        <p:spPr>
          <a:xfrm>
            <a:off x="453303" y="1295400"/>
            <a:ext cx="4040188" cy="639762"/>
          </a:xfrm>
        </p:spPr>
        <p:txBody>
          <a:bodyPr/>
          <a:lstStyle/>
          <a:p>
            <a:r>
              <a:rPr lang="en-US" dirty="0"/>
              <a:t>Not heat-treated yeast cells</a:t>
            </a:r>
          </a:p>
        </p:txBody>
      </p:sp>
      <p:pic>
        <p:nvPicPr>
          <p:cNvPr id="5" name="Picture Placeholder 4" descr="non heat treated stained yeast cells as seen through a microscope"/>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381000" y="1905000"/>
            <a:ext cx="4040188" cy="3017515"/>
          </a:xfrm>
        </p:spPr>
      </p:pic>
      <p:sp>
        <p:nvSpPr>
          <p:cNvPr id="11" name="TextBox 10"/>
          <p:cNvSpPr txBox="1"/>
          <p:nvPr/>
        </p:nvSpPr>
        <p:spPr>
          <a:xfrm>
            <a:off x="304800" y="5105400"/>
            <a:ext cx="4038600" cy="1477328"/>
          </a:xfrm>
          <a:prstGeom prst="rect">
            <a:avLst/>
          </a:prstGeom>
          <a:noFill/>
        </p:spPr>
        <p:txBody>
          <a:bodyPr wrap="square" rtlCol="0">
            <a:spAutoFit/>
          </a:bodyPr>
          <a:lstStyle/>
          <a:p>
            <a:r>
              <a:rPr lang="en-US" dirty="0"/>
              <a:t>Notice majority of the yeast cells in this picture are clear. The Congo Red </a:t>
            </a:r>
            <a:r>
              <a:rPr lang="en-US" u="sng" dirty="0"/>
              <a:t>passively diffuses</a:t>
            </a:r>
            <a:r>
              <a:rPr lang="en-US" dirty="0"/>
              <a:t> into the cells but the live yeast cells </a:t>
            </a:r>
            <a:r>
              <a:rPr lang="en-US" u="sng" dirty="0"/>
              <a:t>actively pumps</a:t>
            </a:r>
            <a:r>
              <a:rPr lang="en-US" dirty="0"/>
              <a:t> the Congo Red back out.</a:t>
            </a:r>
          </a:p>
        </p:txBody>
      </p:sp>
      <p:sp>
        <p:nvSpPr>
          <p:cNvPr id="9" name="Text Placeholder 8"/>
          <p:cNvSpPr>
            <a:spLocks noGrp="1"/>
          </p:cNvSpPr>
          <p:nvPr>
            <p:ph type="body" sz="quarter" idx="3"/>
          </p:nvPr>
        </p:nvSpPr>
        <p:spPr>
          <a:xfrm>
            <a:off x="4876800" y="1066800"/>
            <a:ext cx="4041775" cy="639762"/>
          </a:xfrm>
        </p:spPr>
        <p:txBody>
          <a:bodyPr/>
          <a:lstStyle/>
          <a:p>
            <a:r>
              <a:rPr lang="en-US" dirty="0"/>
              <a:t>Heat-treated yeast cells</a:t>
            </a:r>
          </a:p>
        </p:txBody>
      </p:sp>
      <p:pic>
        <p:nvPicPr>
          <p:cNvPr id="6" name="Picture Placeholder 4" descr="heat treated stained yeast cells as seen through a microscope"/>
          <p:cNvPicPr>
            <a:picLocks noChangeAspect="1"/>
          </p:cNvPicPr>
          <p:nvPr/>
        </p:nvPicPr>
        <p:blipFill rotWithShape="1">
          <a:blip r:embed="rId3">
            <a:extLst>
              <a:ext uri="{28A0092B-C50C-407E-A947-70E740481C1C}">
                <a14:useLocalDpi xmlns:a14="http://schemas.microsoft.com/office/drawing/2010/main" val="0"/>
              </a:ext>
            </a:extLst>
          </a:blip>
          <a:srcRect l="208" r="29052"/>
          <a:stretch/>
        </p:blipFill>
        <p:spPr>
          <a:xfrm>
            <a:off x="4966855" y="1738745"/>
            <a:ext cx="3175588" cy="3352800"/>
          </a:xfrm>
          <a:prstGeom prst="rect">
            <a:avLst/>
          </a:prstGeom>
        </p:spPr>
      </p:pic>
      <p:sp>
        <p:nvSpPr>
          <p:cNvPr id="12" name="TextBox 11"/>
          <p:cNvSpPr txBox="1"/>
          <p:nvPr/>
        </p:nvSpPr>
        <p:spPr>
          <a:xfrm>
            <a:off x="4800600" y="5105400"/>
            <a:ext cx="4038600" cy="1754326"/>
          </a:xfrm>
          <a:prstGeom prst="rect">
            <a:avLst/>
          </a:prstGeom>
          <a:noFill/>
        </p:spPr>
        <p:txBody>
          <a:bodyPr wrap="square" rtlCol="0">
            <a:spAutoFit/>
          </a:bodyPr>
          <a:lstStyle/>
          <a:p>
            <a:r>
              <a:rPr lang="en-US" dirty="0"/>
              <a:t>Notice majority of the yeast cells in this picture are red. The Congo Red is able to </a:t>
            </a:r>
            <a:r>
              <a:rPr lang="en-US" u="sng" dirty="0"/>
              <a:t>passively diffuse</a:t>
            </a:r>
            <a:r>
              <a:rPr lang="en-US" dirty="0"/>
              <a:t> into the cells but the heat-treated (dead) yeast cells  can no longer actively pump the Congo Red back out.</a:t>
            </a:r>
          </a:p>
        </p:txBody>
      </p:sp>
    </p:spTree>
    <p:extLst>
      <p:ext uri="{BB962C8B-B14F-4D97-AF65-F5344CB8AC3E}">
        <p14:creationId xmlns:p14="http://schemas.microsoft.com/office/powerpoint/2010/main" val="1470694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273819"/>
            <a:ext cx="6400800" cy="566738"/>
          </a:xfrm>
          <a:solidFill>
            <a:schemeClr val="bg1"/>
          </a:solidFill>
        </p:spPr>
        <p:txBody>
          <a:bodyPr/>
          <a:lstStyle/>
          <a:p>
            <a:r>
              <a:rPr lang="en-US" i="1" dirty="0"/>
              <a:t>Paramecium sp.</a:t>
            </a:r>
          </a:p>
        </p:txBody>
      </p:sp>
      <p:sp>
        <p:nvSpPr>
          <p:cNvPr id="9" name="TextBox 8"/>
          <p:cNvSpPr txBox="1"/>
          <p:nvPr/>
        </p:nvSpPr>
        <p:spPr>
          <a:xfrm>
            <a:off x="6553200" y="533400"/>
            <a:ext cx="990600" cy="369332"/>
          </a:xfrm>
          <a:prstGeom prst="rect">
            <a:avLst/>
          </a:prstGeom>
          <a:noFill/>
        </p:spPr>
        <p:txBody>
          <a:bodyPr wrap="square" rtlCol="0">
            <a:spAutoFit/>
          </a:bodyPr>
          <a:lstStyle/>
          <a:p>
            <a:r>
              <a:rPr lang="en-US" dirty="0"/>
              <a:t>100x</a:t>
            </a:r>
          </a:p>
        </p:txBody>
      </p:sp>
      <p:pic>
        <p:nvPicPr>
          <p:cNvPr id="7" name="Picture 6" descr="image of a Paramecium as seen through a microscope"/>
          <p:cNvPicPr>
            <a:picLocks noChangeAspect="1" noChangeArrowheads="1"/>
          </p:cNvPicPr>
          <p:nvPr/>
        </p:nvPicPr>
        <p:blipFill>
          <a:blip r:embed="rId2"/>
          <a:srcRect/>
          <a:stretch>
            <a:fillRect/>
          </a:stretch>
        </p:blipFill>
        <p:spPr bwMode="auto">
          <a:xfrm>
            <a:off x="1752600" y="1011989"/>
            <a:ext cx="5791200" cy="4172380"/>
          </a:xfrm>
          <a:prstGeom prst="rect">
            <a:avLst/>
          </a:prstGeom>
          <a:noFill/>
          <a:ln w="9525">
            <a:noFill/>
            <a:miter lim="800000"/>
            <a:headEnd/>
            <a:tailEnd/>
          </a:ln>
          <a:effectLst/>
        </p:spPr>
      </p:pic>
      <p:sp>
        <p:nvSpPr>
          <p:cNvPr id="4" name="Text Placeholder 3"/>
          <p:cNvSpPr>
            <a:spLocks noGrp="1"/>
          </p:cNvSpPr>
          <p:nvPr>
            <p:ph type="body" sz="half" idx="2"/>
          </p:nvPr>
        </p:nvSpPr>
        <p:spPr/>
        <p:txBody>
          <a:bodyPr/>
          <a:lstStyle/>
          <a:p>
            <a:r>
              <a:rPr lang="en-US" dirty="0"/>
              <a:t>The only thing you will really be able to see inside the cells is the nucleus. You may also be able to see a haze like appearance of the cilia on the outside of the cell. Occasionally you may be able to see the oral groove.</a:t>
            </a:r>
          </a:p>
        </p:txBody>
      </p:sp>
      <p:sp>
        <p:nvSpPr>
          <p:cNvPr id="10" name="TextBox 9"/>
          <p:cNvSpPr txBox="1"/>
          <p:nvPr/>
        </p:nvSpPr>
        <p:spPr>
          <a:xfrm>
            <a:off x="7391400" y="6445681"/>
            <a:ext cx="2133600" cy="276999"/>
          </a:xfrm>
          <a:prstGeom prst="rect">
            <a:avLst/>
          </a:prstGeom>
          <a:noFill/>
        </p:spPr>
        <p:txBody>
          <a:bodyPr wrap="square" rtlCol="0">
            <a:spAutoFit/>
          </a:bodyPr>
          <a:lstStyle/>
          <a:p>
            <a:r>
              <a:rPr lang="en-US" sz="1200" dirty="0"/>
              <a:t>Photo by H. Williams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Euglena sp.</a:t>
            </a:r>
          </a:p>
        </p:txBody>
      </p:sp>
      <p:pic>
        <p:nvPicPr>
          <p:cNvPr id="4098" name="Picture 2" descr="image of several Euglenas as seen through a microscope"/>
          <p:cNvPicPr>
            <a:picLocks noGrp="1" noChangeAspect="1" noChangeArrowheads="1"/>
          </p:cNvPicPr>
          <p:nvPr>
            <p:ph type="pic" idx="1"/>
          </p:nvPr>
        </p:nvPicPr>
        <p:blipFill>
          <a:blip r:embed="rId2"/>
          <a:srcRect l="800" r="800"/>
          <a:stretch>
            <a:fillRect/>
          </a:stretch>
        </p:blipFill>
        <p:spPr bwMode="auto">
          <a:prstGeom prst="rect">
            <a:avLst/>
          </a:prstGeom>
          <a:noFill/>
        </p:spPr>
      </p:pic>
      <p:sp>
        <p:nvSpPr>
          <p:cNvPr id="4" name="Text Placeholder 3"/>
          <p:cNvSpPr>
            <a:spLocks noGrp="1"/>
          </p:cNvSpPr>
          <p:nvPr>
            <p:ph type="body" sz="half" idx="2"/>
          </p:nvPr>
        </p:nvSpPr>
        <p:spPr/>
        <p:txBody>
          <a:bodyPr/>
          <a:lstStyle/>
          <a:p>
            <a:r>
              <a:rPr lang="en-US" dirty="0"/>
              <a:t>You will most likely not be able to see the flagella. However, you should see a lot more inside of the cell than you with the Paramecium sp. You will see the dark stained, large nucleus and all of the chloroplasts.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28600"/>
            <a:ext cx="6629400" cy="566738"/>
          </a:xfrm>
          <a:solidFill>
            <a:schemeClr val="bg1"/>
          </a:solidFill>
        </p:spPr>
        <p:txBody>
          <a:bodyPr/>
          <a:lstStyle/>
          <a:p>
            <a:r>
              <a:rPr lang="en-US" i="1" dirty="0"/>
              <a:t>Amoeba sp.</a:t>
            </a:r>
          </a:p>
        </p:txBody>
      </p:sp>
      <p:graphicFrame>
        <p:nvGraphicFramePr>
          <p:cNvPr id="2050" name="Object 2" descr="image of several amoebas as seen through a microscope"/>
          <p:cNvGraphicFramePr>
            <a:graphicFrameLocks noChangeAspect="1"/>
          </p:cNvGraphicFramePr>
          <p:nvPr>
            <p:extLst>
              <p:ext uri="{D42A27DB-BD31-4B8C-83A1-F6EECF244321}">
                <p14:modId xmlns:p14="http://schemas.microsoft.com/office/powerpoint/2010/main" val="1753822947"/>
              </p:ext>
            </p:extLst>
          </p:nvPr>
        </p:nvGraphicFramePr>
        <p:xfrm>
          <a:off x="1494934" y="772194"/>
          <a:ext cx="6002125" cy="4638006"/>
        </p:xfrm>
        <a:graphic>
          <a:graphicData uri="http://schemas.openxmlformats.org/presentationml/2006/ole">
            <mc:AlternateContent xmlns:mc="http://schemas.openxmlformats.org/markup-compatibility/2006">
              <mc:Choice xmlns:v="urn:schemas-microsoft-com:vml" Requires="v">
                <p:oleObj name="Acrobat Document" r:id="rId2" imgW="7543759" imgH="5829076" progId="AcroExch.Document.7">
                  <p:embed/>
                </p:oleObj>
              </mc:Choice>
              <mc:Fallback>
                <p:oleObj name="Acrobat Document" r:id="rId2" imgW="7543759" imgH="5829076" progId="AcroExch.Document.7">
                  <p:embed/>
                  <p:pic>
                    <p:nvPicPr>
                      <p:cNvPr id="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4934" y="772194"/>
                        <a:ext cx="6002125" cy="4638006"/>
                      </a:xfrm>
                      <a:prstGeom prst="rect">
                        <a:avLst/>
                      </a:prstGeom>
                      <a:noFill/>
                      <a:ln>
                        <a:noFill/>
                      </a:ln>
                      <a:effectLst/>
                    </p:spPr>
                  </p:pic>
                </p:oleObj>
              </mc:Fallback>
            </mc:AlternateContent>
          </a:graphicData>
        </a:graphic>
      </p:graphicFrame>
      <p:sp>
        <p:nvSpPr>
          <p:cNvPr id="4" name="Text Placeholder 3"/>
          <p:cNvSpPr>
            <a:spLocks noGrp="1"/>
          </p:cNvSpPr>
          <p:nvPr>
            <p:ph type="body" sz="half" idx="2"/>
          </p:nvPr>
        </p:nvSpPr>
        <p:spPr>
          <a:xfrm>
            <a:off x="1646941" y="5392458"/>
            <a:ext cx="5486400" cy="804862"/>
          </a:xfrm>
        </p:spPr>
        <p:txBody>
          <a:bodyPr/>
          <a:lstStyle/>
          <a:p>
            <a:r>
              <a:rPr lang="en-US" dirty="0"/>
              <a:t>Very irregular shape. </a:t>
            </a:r>
            <a:r>
              <a:rPr lang="en-US" dirty="0" err="1"/>
              <a:t>Pseudopod</a:t>
            </a:r>
            <a:r>
              <a:rPr lang="en-US" dirty="0"/>
              <a:t> (</a:t>
            </a:r>
            <a:r>
              <a:rPr lang="en-US" dirty="0" err="1"/>
              <a:t>cytoplasmic</a:t>
            </a:r>
            <a:r>
              <a:rPr lang="en-US" dirty="0"/>
              <a:t> extensions of microfilaments) used for movement and feeding.</a:t>
            </a:r>
          </a:p>
        </p:txBody>
      </p:sp>
      <p:sp>
        <p:nvSpPr>
          <p:cNvPr id="6" name="TextBox 5"/>
          <p:cNvSpPr txBox="1"/>
          <p:nvPr/>
        </p:nvSpPr>
        <p:spPr>
          <a:xfrm>
            <a:off x="6629400" y="6490900"/>
            <a:ext cx="2133600" cy="276999"/>
          </a:xfrm>
          <a:prstGeom prst="rect">
            <a:avLst/>
          </a:prstGeom>
          <a:noFill/>
        </p:spPr>
        <p:txBody>
          <a:bodyPr wrap="square" rtlCol="0">
            <a:spAutoFit/>
          </a:bodyPr>
          <a:lstStyle/>
          <a:p>
            <a:r>
              <a:rPr lang="en-US" sz="1200" dirty="0"/>
              <a:t>Photo by H. Williams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Letter “e”</a:t>
            </a:r>
          </a:p>
        </p:txBody>
      </p:sp>
      <p:pic>
        <p:nvPicPr>
          <p:cNvPr id="4" name="Content Placeholder 3" descr="image of microscopic image of the letter e"/>
          <p:cNvPicPr>
            <a:picLocks noGrp="1" noChangeAspect="1"/>
          </p:cNvPicPr>
          <p:nvPr>
            <p:ph idx="1"/>
          </p:nvPr>
        </p:nvPicPr>
        <p:blipFill rotWithShape="1">
          <a:blip r:embed="rId2">
            <a:extLst>
              <a:ext uri="{28A0092B-C50C-407E-A947-70E740481C1C}">
                <a14:useLocalDpi xmlns:a14="http://schemas.microsoft.com/office/drawing/2010/main" val="0"/>
              </a:ext>
            </a:extLst>
          </a:blip>
          <a:srcRect l="16203" t="30525" b="24975"/>
          <a:stretch/>
        </p:blipFill>
        <p:spPr>
          <a:xfrm>
            <a:off x="1255198" y="1524000"/>
            <a:ext cx="4420630" cy="3521364"/>
          </a:xfrm>
        </p:spPr>
      </p:pic>
    </p:spTree>
    <p:extLst>
      <p:ext uri="{BB962C8B-B14F-4D97-AF65-F5344CB8AC3E}">
        <p14:creationId xmlns:p14="http://schemas.microsoft.com/office/powerpoint/2010/main" val="61684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8600" y="0"/>
            <a:ext cx="8534400" cy="1143000"/>
          </a:xfrm>
        </p:spPr>
        <p:txBody>
          <a:bodyPr>
            <a:normAutofit fontScale="90000"/>
          </a:bodyPr>
          <a:lstStyle/>
          <a:p>
            <a:r>
              <a:rPr lang="en-US" dirty="0"/>
              <a:t>Measuring Diameter Field of View (DFV)</a:t>
            </a:r>
          </a:p>
        </p:txBody>
      </p:sp>
      <p:sp>
        <p:nvSpPr>
          <p:cNvPr id="7" name="TextBox 6"/>
          <p:cNvSpPr txBox="1"/>
          <p:nvPr/>
        </p:nvSpPr>
        <p:spPr>
          <a:xfrm>
            <a:off x="762000" y="914398"/>
            <a:ext cx="7467600" cy="646331"/>
          </a:xfrm>
          <a:prstGeom prst="rect">
            <a:avLst/>
          </a:prstGeom>
          <a:noFill/>
        </p:spPr>
        <p:txBody>
          <a:bodyPr wrap="square" rtlCol="0">
            <a:spAutoFit/>
          </a:bodyPr>
          <a:lstStyle/>
          <a:p>
            <a:r>
              <a:rPr lang="en-US" dirty="0"/>
              <a:t>After focusing on the metric side of the ruler, Count the number of open spaces across the widest spot of the field of view</a:t>
            </a:r>
          </a:p>
        </p:txBody>
      </p:sp>
      <p:pic>
        <p:nvPicPr>
          <p:cNvPr id="2" name="Content Placeholder 1" descr="microscopic image of a ruler as magnified on 4x lens"/>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970" r="4415" b="10001"/>
          <a:stretch/>
        </p:blipFill>
        <p:spPr>
          <a:xfrm>
            <a:off x="999836" y="1793318"/>
            <a:ext cx="2781255" cy="2378054"/>
          </a:xfrm>
        </p:spPr>
      </p:pic>
      <p:sp>
        <p:nvSpPr>
          <p:cNvPr id="4" name="TextBox 3"/>
          <p:cNvSpPr txBox="1"/>
          <p:nvPr/>
        </p:nvSpPr>
        <p:spPr>
          <a:xfrm>
            <a:off x="1181100" y="4180608"/>
            <a:ext cx="2438400" cy="369332"/>
          </a:xfrm>
          <a:prstGeom prst="rect">
            <a:avLst/>
          </a:prstGeom>
          <a:noFill/>
        </p:spPr>
        <p:txBody>
          <a:bodyPr wrap="square" rtlCol="0">
            <a:spAutoFit/>
          </a:bodyPr>
          <a:lstStyle/>
          <a:p>
            <a:r>
              <a:rPr lang="en-US" dirty="0"/>
              <a:t>DFV</a:t>
            </a:r>
            <a:r>
              <a:rPr lang="en-US" baseline="-25000" dirty="0"/>
              <a:t>4x</a:t>
            </a:r>
            <a:r>
              <a:rPr lang="en-US" dirty="0"/>
              <a:t>= 5 mm or 5000 µ </a:t>
            </a:r>
            <a:endParaRPr lang="en-US" baseline="-25000" dirty="0"/>
          </a:p>
        </p:txBody>
      </p:sp>
      <p:pic>
        <p:nvPicPr>
          <p:cNvPr id="3" name="Content Placeholder 2" descr="microscopic image of a ruler as magnified on 10x lens"/>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516"/>
          <a:stretch/>
        </p:blipFill>
        <p:spPr>
          <a:xfrm>
            <a:off x="4648200" y="1597674"/>
            <a:ext cx="2840182" cy="2481481"/>
          </a:xfrm>
        </p:spPr>
      </p:pic>
      <p:sp>
        <p:nvSpPr>
          <p:cNvPr id="11" name="TextBox 10"/>
          <p:cNvSpPr txBox="1"/>
          <p:nvPr/>
        </p:nvSpPr>
        <p:spPr>
          <a:xfrm>
            <a:off x="4711700" y="4148342"/>
            <a:ext cx="2832100" cy="369332"/>
          </a:xfrm>
          <a:prstGeom prst="rect">
            <a:avLst/>
          </a:prstGeom>
          <a:noFill/>
        </p:spPr>
        <p:txBody>
          <a:bodyPr wrap="square" rtlCol="0">
            <a:spAutoFit/>
          </a:bodyPr>
          <a:lstStyle/>
          <a:p>
            <a:r>
              <a:rPr lang="en-US" dirty="0"/>
              <a:t>DFV</a:t>
            </a:r>
            <a:r>
              <a:rPr lang="en-US" baseline="-25000" dirty="0"/>
              <a:t>=10x</a:t>
            </a:r>
            <a:r>
              <a:rPr lang="en-US" dirty="0"/>
              <a:t>= 2 mm or 2000 µ </a:t>
            </a:r>
            <a:endParaRPr lang="en-US" baseline="-25000" dirty="0"/>
          </a:p>
        </p:txBody>
      </p:sp>
      <p:sp>
        <p:nvSpPr>
          <p:cNvPr id="6" name="TextBox 5"/>
          <p:cNvSpPr txBox="1"/>
          <p:nvPr/>
        </p:nvSpPr>
        <p:spPr>
          <a:xfrm>
            <a:off x="3629891" y="4719935"/>
            <a:ext cx="1952291" cy="276999"/>
          </a:xfrm>
          <a:prstGeom prst="rect">
            <a:avLst/>
          </a:prstGeom>
          <a:noFill/>
        </p:spPr>
        <p:txBody>
          <a:bodyPr wrap="square" rtlCol="0">
            <a:spAutoFit/>
          </a:bodyPr>
          <a:lstStyle/>
          <a:p>
            <a:r>
              <a:rPr lang="en-US" sz="1200" dirty="0"/>
              <a:t>Remember 1mm = 1000  µ </a:t>
            </a:r>
          </a:p>
        </p:txBody>
      </p:sp>
      <p:sp>
        <p:nvSpPr>
          <p:cNvPr id="10" name="TextBox 9"/>
          <p:cNvSpPr txBox="1"/>
          <p:nvPr/>
        </p:nvSpPr>
        <p:spPr>
          <a:xfrm>
            <a:off x="990600" y="5029200"/>
            <a:ext cx="7315200" cy="1754326"/>
          </a:xfrm>
          <a:prstGeom prst="rect">
            <a:avLst/>
          </a:prstGeom>
          <a:noFill/>
        </p:spPr>
        <p:txBody>
          <a:bodyPr wrap="square" rtlCol="0">
            <a:spAutoFit/>
          </a:bodyPr>
          <a:lstStyle/>
          <a:p>
            <a:r>
              <a:rPr lang="en-US" dirty="0"/>
              <a:t>40x cannot be measured as it is less than 1mm, therefore you must calculate it using the formula :</a:t>
            </a:r>
          </a:p>
          <a:p>
            <a:pPr algn="ctr"/>
            <a:r>
              <a:rPr lang="en-US" dirty="0"/>
              <a:t>M</a:t>
            </a:r>
            <a:r>
              <a:rPr lang="en-US" baseline="-25000" dirty="0"/>
              <a:t>1</a:t>
            </a:r>
            <a:r>
              <a:rPr lang="en-US" dirty="0"/>
              <a:t> x DFV</a:t>
            </a:r>
            <a:r>
              <a:rPr lang="en-US" baseline="-25000" dirty="0"/>
              <a:t>1</a:t>
            </a:r>
            <a:r>
              <a:rPr lang="en-US" dirty="0"/>
              <a:t> = M</a:t>
            </a:r>
            <a:r>
              <a:rPr lang="en-US" baseline="-25000" dirty="0"/>
              <a:t>2</a:t>
            </a:r>
            <a:r>
              <a:rPr lang="en-US" dirty="0"/>
              <a:t> x DFV</a:t>
            </a:r>
            <a:r>
              <a:rPr lang="en-US" baseline="-25000" dirty="0"/>
              <a:t>2</a:t>
            </a:r>
            <a:r>
              <a:rPr lang="en-US" dirty="0"/>
              <a:t> </a:t>
            </a:r>
          </a:p>
          <a:p>
            <a:pPr algn="ctr"/>
            <a:endParaRPr lang="en-US" dirty="0"/>
          </a:p>
          <a:p>
            <a:pPr algn="ctr"/>
            <a:r>
              <a:rPr lang="en-US" dirty="0"/>
              <a:t>(4) X (5) = (40) x DFV</a:t>
            </a:r>
            <a:r>
              <a:rPr lang="en-US" baseline="-25000" dirty="0"/>
              <a:t>2</a:t>
            </a:r>
          </a:p>
          <a:p>
            <a:pPr algn="ctr"/>
            <a:r>
              <a:rPr lang="en-US" dirty="0"/>
              <a:t>DFV</a:t>
            </a:r>
            <a:r>
              <a:rPr lang="en-US" baseline="-25000" dirty="0"/>
              <a:t>2</a:t>
            </a:r>
            <a:r>
              <a:rPr lang="en-US" dirty="0"/>
              <a:t> = 0.5mm or 500  µ </a:t>
            </a:r>
          </a:p>
        </p:txBody>
      </p:sp>
    </p:spTree>
    <p:extLst>
      <p:ext uri="{BB962C8B-B14F-4D97-AF65-F5344CB8AC3E}">
        <p14:creationId xmlns:p14="http://schemas.microsoft.com/office/powerpoint/2010/main" val="1959481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835" y="0"/>
            <a:ext cx="8229600" cy="838200"/>
          </a:xfrm>
        </p:spPr>
        <p:txBody>
          <a:bodyPr/>
          <a:lstStyle/>
          <a:p>
            <a:r>
              <a:rPr lang="en-US" dirty="0"/>
              <a:t>Estimating cell size</a:t>
            </a:r>
          </a:p>
        </p:txBody>
      </p:sp>
      <p:sp>
        <p:nvSpPr>
          <p:cNvPr id="16" name="Rectangle 15"/>
          <p:cNvSpPr/>
          <p:nvPr/>
        </p:nvSpPr>
        <p:spPr>
          <a:xfrm>
            <a:off x="685800" y="838200"/>
            <a:ext cx="7848600" cy="646331"/>
          </a:xfrm>
          <a:prstGeom prst="rect">
            <a:avLst/>
          </a:prstGeom>
        </p:spPr>
        <p:txBody>
          <a:bodyPr wrap="square">
            <a:spAutoFit/>
          </a:bodyPr>
          <a:lstStyle/>
          <a:p>
            <a:r>
              <a:rPr lang="en-US" dirty="0"/>
              <a:t>The </a:t>
            </a:r>
            <a:r>
              <a:rPr lang="en-US" i="1" dirty="0"/>
              <a:t>Paramecium sp.</a:t>
            </a:r>
            <a:r>
              <a:rPr lang="en-US" dirty="0"/>
              <a:t> specimen below is being viewed under the 40x objective lens</a:t>
            </a:r>
          </a:p>
          <a:p>
            <a:pPr algn="ctr"/>
            <a:r>
              <a:rPr lang="en-US" dirty="0"/>
              <a:t>DFV</a:t>
            </a:r>
            <a:r>
              <a:rPr lang="en-US" baseline="-25000" dirty="0"/>
              <a:t>40x</a:t>
            </a:r>
            <a:r>
              <a:rPr lang="en-US" dirty="0"/>
              <a:t>= 0.5mm or 500 µ (calculated on previous slide)</a:t>
            </a:r>
          </a:p>
        </p:txBody>
      </p:sp>
      <p:sp>
        <p:nvSpPr>
          <p:cNvPr id="47" name="TextBox 46"/>
          <p:cNvSpPr txBox="1"/>
          <p:nvPr/>
        </p:nvSpPr>
        <p:spPr>
          <a:xfrm>
            <a:off x="892461" y="1607127"/>
            <a:ext cx="3276600" cy="923330"/>
          </a:xfrm>
          <a:prstGeom prst="rect">
            <a:avLst/>
          </a:prstGeom>
          <a:noFill/>
        </p:spPr>
        <p:txBody>
          <a:bodyPr wrap="square" rtlCol="0">
            <a:spAutoFit/>
          </a:bodyPr>
          <a:lstStyle/>
          <a:p>
            <a:r>
              <a:rPr lang="en-US" dirty="0"/>
              <a:t>You can see from the picture above that I estimated that 10.5 cells would fill this field of view</a:t>
            </a:r>
          </a:p>
        </p:txBody>
      </p:sp>
      <p:pic>
        <p:nvPicPr>
          <p:cNvPr id="3" name="Content Placeholder 2" descr="microscopic image of a Paramecium"/>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432" r="7526"/>
          <a:stretch/>
        </p:blipFill>
        <p:spPr>
          <a:xfrm>
            <a:off x="914400" y="2667000"/>
            <a:ext cx="3112654" cy="3017515"/>
          </a:xfrm>
        </p:spPr>
      </p:pic>
      <p:grpSp>
        <p:nvGrpSpPr>
          <p:cNvPr id="21" name="Group 20" descr="arrow connectors to visualize width across diameter field of view">
            <a:extLst>
              <a:ext uri="{FF2B5EF4-FFF2-40B4-BE49-F238E27FC236}">
                <a16:creationId xmlns:a16="http://schemas.microsoft.com/office/drawing/2014/main" id="{20A2F314-D3DF-366E-39FF-62CFC5A24F4B}"/>
              </a:ext>
            </a:extLst>
          </p:cNvPr>
          <p:cNvGrpSpPr/>
          <p:nvPr/>
        </p:nvGrpSpPr>
        <p:grpSpPr>
          <a:xfrm>
            <a:off x="940376" y="4163291"/>
            <a:ext cx="2894447" cy="678718"/>
            <a:chOff x="940376" y="4163291"/>
            <a:chExt cx="2894447" cy="678718"/>
          </a:xfrm>
        </p:grpSpPr>
        <p:cxnSp>
          <p:nvCxnSpPr>
            <p:cNvPr id="19" name="Straight Arrow Connector 18">
              <a:extLst>
                <a:ext uri="{C183D7F6-B498-43B3-948B-1728B52AA6E4}">
                  <adec:decorative xmlns:adec="http://schemas.microsoft.com/office/drawing/2017/decorative" val="1"/>
                </a:ext>
              </a:extLst>
            </p:cNvPr>
            <p:cNvCxnSpPr/>
            <p:nvPr/>
          </p:nvCxnSpPr>
          <p:spPr>
            <a:xfrm>
              <a:off x="2247900" y="4167909"/>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BB1F24D1-A88B-B216-76CD-959F20DF63B5}"/>
                </a:ext>
              </a:extLst>
            </p:cNvPr>
            <p:cNvGrpSpPr/>
            <p:nvPr/>
          </p:nvGrpSpPr>
          <p:grpSpPr>
            <a:xfrm>
              <a:off x="940376" y="4163291"/>
              <a:ext cx="2894447" cy="678718"/>
              <a:chOff x="940376" y="4163291"/>
              <a:chExt cx="2894447" cy="678718"/>
            </a:xfrm>
          </p:grpSpPr>
          <p:grpSp>
            <p:nvGrpSpPr>
              <p:cNvPr id="4" name="Group 3">
                <a:extLst>
                  <a:ext uri="{FF2B5EF4-FFF2-40B4-BE49-F238E27FC236}">
                    <a16:creationId xmlns:a16="http://schemas.microsoft.com/office/drawing/2014/main" id="{70AF3E35-C388-A89A-3D0E-7332F712E0D3}"/>
                  </a:ext>
                </a:extLst>
              </p:cNvPr>
              <p:cNvGrpSpPr/>
              <p:nvPr/>
            </p:nvGrpSpPr>
            <p:grpSpPr>
              <a:xfrm>
                <a:off x="940376" y="4163291"/>
                <a:ext cx="2894447" cy="32326"/>
                <a:chOff x="940376" y="4163291"/>
                <a:chExt cx="2894447" cy="32326"/>
              </a:xfrm>
            </p:grpSpPr>
            <p:cxnSp>
              <p:nvCxnSpPr>
                <p:cNvPr id="24" name="Straight Arrow Connector 23">
                  <a:extLst>
                    <a:ext uri="{C183D7F6-B498-43B3-948B-1728B52AA6E4}">
                      <adec:decorative xmlns:adec="http://schemas.microsoft.com/office/drawing/2017/decorative" val="1"/>
                    </a:ext>
                  </a:extLst>
                </p:cNvPr>
                <p:cNvCxnSpPr/>
                <p:nvPr/>
              </p:nvCxnSpPr>
              <p:spPr>
                <a:xfrm>
                  <a:off x="2516909" y="4172527"/>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C183D7F6-B498-43B3-948B-1728B52AA6E4}">
                      <adec:decorative xmlns:adec="http://schemas.microsoft.com/office/drawing/2017/decorative" val="1"/>
                    </a:ext>
                  </a:extLst>
                </p:cNvPr>
                <p:cNvCxnSpPr/>
                <p:nvPr/>
              </p:nvCxnSpPr>
              <p:spPr>
                <a:xfrm>
                  <a:off x="2783609" y="4177145"/>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C183D7F6-B498-43B3-948B-1728B52AA6E4}">
                      <adec:decorative xmlns:adec="http://schemas.microsoft.com/office/drawing/2017/decorative" val="1"/>
                    </a:ext>
                  </a:extLst>
                </p:cNvPr>
                <p:cNvCxnSpPr/>
                <p:nvPr/>
              </p:nvCxnSpPr>
              <p:spPr>
                <a:xfrm>
                  <a:off x="3050309" y="4181763"/>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C183D7F6-B498-43B3-948B-1728B52AA6E4}">
                      <adec:decorative xmlns:adec="http://schemas.microsoft.com/office/drawing/2017/decorative" val="1"/>
                    </a:ext>
                  </a:extLst>
                </p:cNvPr>
                <p:cNvCxnSpPr/>
                <p:nvPr/>
              </p:nvCxnSpPr>
              <p:spPr>
                <a:xfrm>
                  <a:off x="3317009" y="4186381"/>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C183D7F6-B498-43B3-948B-1728B52AA6E4}">
                      <adec:decorative xmlns:adec="http://schemas.microsoft.com/office/drawing/2017/decorative" val="1"/>
                    </a:ext>
                  </a:extLst>
                </p:cNvPr>
                <p:cNvCxnSpPr/>
                <p:nvPr/>
              </p:nvCxnSpPr>
              <p:spPr>
                <a:xfrm>
                  <a:off x="3568123" y="4190999"/>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C183D7F6-B498-43B3-948B-1728B52AA6E4}">
                      <adec:decorative xmlns:adec="http://schemas.microsoft.com/office/drawing/2017/decorative" val="1"/>
                    </a:ext>
                  </a:extLst>
                </p:cNvPr>
                <p:cNvCxnSpPr/>
                <p:nvPr/>
              </p:nvCxnSpPr>
              <p:spPr>
                <a:xfrm>
                  <a:off x="1984086" y="4163291"/>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C183D7F6-B498-43B3-948B-1728B52AA6E4}">
                      <adec:decorative xmlns:adec="http://schemas.microsoft.com/office/drawing/2017/decorative" val="1"/>
                    </a:ext>
                  </a:extLst>
                </p:cNvPr>
                <p:cNvCxnSpPr/>
                <p:nvPr/>
              </p:nvCxnSpPr>
              <p:spPr>
                <a:xfrm>
                  <a:off x="1728931" y="4172527"/>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C183D7F6-B498-43B3-948B-1728B52AA6E4}">
                      <adec:decorative xmlns:adec="http://schemas.microsoft.com/office/drawing/2017/decorative" val="1"/>
                    </a:ext>
                  </a:extLst>
                </p:cNvPr>
                <p:cNvCxnSpPr/>
                <p:nvPr/>
              </p:nvCxnSpPr>
              <p:spPr>
                <a:xfrm>
                  <a:off x="1462231" y="4181763"/>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C183D7F6-B498-43B3-948B-1728B52AA6E4}">
                      <adec:decorative xmlns:adec="http://schemas.microsoft.com/office/drawing/2017/decorative" val="1"/>
                    </a:ext>
                  </a:extLst>
                </p:cNvPr>
                <p:cNvCxnSpPr/>
                <p:nvPr/>
              </p:nvCxnSpPr>
              <p:spPr>
                <a:xfrm>
                  <a:off x="1195531" y="4181763"/>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C183D7F6-B498-43B3-948B-1728B52AA6E4}">
                      <adec:decorative xmlns:adec="http://schemas.microsoft.com/office/drawing/2017/decorative" val="1"/>
                    </a:ext>
                  </a:extLst>
                </p:cNvPr>
                <p:cNvCxnSpPr/>
                <p:nvPr/>
              </p:nvCxnSpPr>
              <p:spPr>
                <a:xfrm>
                  <a:off x="940376" y="4190999"/>
                  <a:ext cx="266700" cy="461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3633643" y="4239568"/>
                <a:ext cx="135659" cy="230832"/>
              </a:xfrm>
              <a:prstGeom prst="rect">
                <a:avLst/>
              </a:prstGeom>
              <a:noFill/>
            </p:spPr>
            <p:txBody>
              <a:bodyPr wrap="square" rtlCol="0">
                <a:spAutoFit/>
              </a:bodyPr>
              <a:lstStyle/>
              <a:p>
                <a:r>
                  <a:rPr lang="en-US" sz="900" dirty="0"/>
                  <a:t>1</a:t>
                </a:r>
              </a:p>
            </p:txBody>
          </p:sp>
          <p:sp>
            <p:nvSpPr>
              <p:cNvPr id="36" name="TextBox 35"/>
              <p:cNvSpPr txBox="1"/>
              <p:nvPr/>
            </p:nvSpPr>
            <p:spPr>
              <a:xfrm>
                <a:off x="3396960" y="4239568"/>
                <a:ext cx="135659" cy="230832"/>
              </a:xfrm>
              <a:prstGeom prst="rect">
                <a:avLst/>
              </a:prstGeom>
              <a:noFill/>
            </p:spPr>
            <p:txBody>
              <a:bodyPr wrap="square" rtlCol="0">
                <a:spAutoFit/>
              </a:bodyPr>
              <a:lstStyle/>
              <a:p>
                <a:r>
                  <a:rPr lang="en-US" sz="900" dirty="0"/>
                  <a:t>2</a:t>
                </a:r>
              </a:p>
            </p:txBody>
          </p:sp>
          <p:sp>
            <p:nvSpPr>
              <p:cNvPr id="37" name="TextBox 36"/>
              <p:cNvSpPr txBox="1"/>
              <p:nvPr/>
            </p:nvSpPr>
            <p:spPr>
              <a:xfrm>
                <a:off x="2582429" y="4253500"/>
                <a:ext cx="135659" cy="230832"/>
              </a:xfrm>
              <a:prstGeom prst="rect">
                <a:avLst/>
              </a:prstGeom>
              <a:noFill/>
            </p:spPr>
            <p:txBody>
              <a:bodyPr wrap="square" rtlCol="0">
                <a:spAutoFit/>
              </a:bodyPr>
              <a:lstStyle/>
              <a:p>
                <a:r>
                  <a:rPr lang="en-US" sz="900" dirty="0"/>
                  <a:t>5</a:t>
                </a:r>
              </a:p>
            </p:txBody>
          </p:sp>
          <p:sp>
            <p:nvSpPr>
              <p:cNvPr id="38" name="TextBox 37"/>
              <p:cNvSpPr txBox="1"/>
              <p:nvPr/>
            </p:nvSpPr>
            <p:spPr>
              <a:xfrm>
                <a:off x="3115829" y="4239568"/>
                <a:ext cx="135659" cy="230832"/>
              </a:xfrm>
              <a:prstGeom prst="rect">
                <a:avLst/>
              </a:prstGeom>
              <a:noFill/>
            </p:spPr>
            <p:txBody>
              <a:bodyPr wrap="square" rtlCol="0">
                <a:spAutoFit/>
              </a:bodyPr>
              <a:lstStyle/>
              <a:p>
                <a:r>
                  <a:rPr lang="en-US" sz="900" dirty="0"/>
                  <a:t>3</a:t>
                </a:r>
              </a:p>
            </p:txBody>
          </p:sp>
          <p:sp>
            <p:nvSpPr>
              <p:cNvPr id="39" name="TextBox 38"/>
              <p:cNvSpPr txBox="1"/>
              <p:nvPr/>
            </p:nvSpPr>
            <p:spPr>
              <a:xfrm>
                <a:off x="2847397" y="4239568"/>
                <a:ext cx="135659" cy="230832"/>
              </a:xfrm>
              <a:prstGeom prst="rect">
                <a:avLst/>
              </a:prstGeom>
              <a:noFill/>
            </p:spPr>
            <p:txBody>
              <a:bodyPr wrap="square" rtlCol="0">
                <a:spAutoFit/>
              </a:bodyPr>
              <a:lstStyle/>
              <a:p>
                <a:r>
                  <a:rPr lang="en-US" sz="900" dirty="0"/>
                  <a:t>4</a:t>
                </a:r>
              </a:p>
            </p:txBody>
          </p:sp>
          <p:sp>
            <p:nvSpPr>
              <p:cNvPr id="41" name="TextBox 40"/>
              <p:cNvSpPr txBox="1"/>
              <p:nvPr/>
            </p:nvSpPr>
            <p:spPr>
              <a:xfrm>
                <a:off x="2051914" y="4221034"/>
                <a:ext cx="135659" cy="230832"/>
              </a:xfrm>
              <a:prstGeom prst="rect">
                <a:avLst/>
              </a:prstGeom>
              <a:noFill/>
            </p:spPr>
            <p:txBody>
              <a:bodyPr wrap="square" rtlCol="0">
                <a:spAutoFit/>
              </a:bodyPr>
              <a:lstStyle/>
              <a:p>
                <a:r>
                  <a:rPr lang="en-US" sz="900" dirty="0"/>
                  <a:t>7</a:t>
                </a:r>
              </a:p>
            </p:txBody>
          </p:sp>
          <p:sp>
            <p:nvSpPr>
              <p:cNvPr id="42" name="TextBox 41"/>
              <p:cNvSpPr txBox="1"/>
              <p:nvPr/>
            </p:nvSpPr>
            <p:spPr>
              <a:xfrm>
                <a:off x="1809458" y="4253500"/>
                <a:ext cx="135659" cy="230832"/>
              </a:xfrm>
              <a:prstGeom prst="rect">
                <a:avLst/>
              </a:prstGeom>
              <a:noFill/>
            </p:spPr>
            <p:txBody>
              <a:bodyPr wrap="square" rtlCol="0">
                <a:spAutoFit/>
              </a:bodyPr>
              <a:lstStyle/>
              <a:p>
                <a:r>
                  <a:rPr lang="en-US" sz="900" dirty="0"/>
                  <a:t>8</a:t>
                </a:r>
              </a:p>
            </p:txBody>
          </p:sp>
          <p:sp>
            <p:nvSpPr>
              <p:cNvPr id="43" name="TextBox 42"/>
              <p:cNvSpPr txBox="1"/>
              <p:nvPr/>
            </p:nvSpPr>
            <p:spPr>
              <a:xfrm>
                <a:off x="1527751" y="4253500"/>
                <a:ext cx="135659" cy="230832"/>
              </a:xfrm>
              <a:prstGeom prst="rect">
                <a:avLst/>
              </a:prstGeom>
              <a:noFill/>
            </p:spPr>
            <p:txBody>
              <a:bodyPr wrap="square" rtlCol="0">
                <a:spAutoFit/>
              </a:bodyPr>
              <a:lstStyle/>
              <a:p>
                <a:r>
                  <a:rPr lang="en-US" sz="900" dirty="0"/>
                  <a:t>9</a:t>
                </a:r>
              </a:p>
            </p:txBody>
          </p:sp>
          <p:sp>
            <p:nvSpPr>
              <p:cNvPr id="44" name="TextBox 43"/>
              <p:cNvSpPr txBox="1"/>
              <p:nvPr/>
            </p:nvSpPr>
            <p:spPr>
              <a:xfrm>
                <a:off x="1207076" y="4239568"/>
                <a:ext cx="320675" cy="230832"/>
              </a:xfrm>
              <a:prstGeom prst="rect">
                <a:avLst/>
              </a:prstGeom>
              <a:noFill/>
            </p:spPr>
            <p:txBody>
              <a:bodyPr wrap="square" rtlCol="0">
                <a:spAutoFit/>
              </a:bodyPr>
              <a:lstStyle/>
              <a:p>
                <a:r>
                  <a:rPr lang="en-US" sz="900" dirty="0"/>
                  <a:t>10</a:t>
                </a:r>
              </a:p>
            </p:txBody>
          </p:sp>
          <p:sp>
            <p:nvSpPr>
              <p:cNvPr id="45" name="TextBox 44"/>
              <p:cNvSpPr txBox="1"/>
              <p:nvPr/>
            </p:nvSpPr>
            <p:spPr>
              <a:xfrm>
                <a:off x="976739" y="4195678"/>
                <a:ext cx="292393" cy="646331"/>
              </a:xfrm>
              <a:prstGeom prst="rect">
                <a:avLst/>
              </a:prstGeom>
              <a:noFill/>
            </p:spPr>
            <p:txBody>
              <a:bodyPr wrap="square" rtlCol="0">
                <a:spAutoFit/>
              </a:bodyPr>
              <a:lstStyle/>
              <a:p>
                <a:r>
                  <a:rPr lang="en-US" dirty="0"/>
                  <a:t>½</a:t>
                </a:r>
                <a:r>
                  <a:rPr lang="en-US" sz="900" dirty="0"/>
                  <a:t> </a:t>
                </a:r>
              </a:p>
              <a:p>
                <a:endParaRPr lang="en-US" sz="900" dirty="0"/>
              </a:p>
              <a:p>
                <a:endParaRPr lang="en-US" sz="900" dirty="0"/>
              </a:p>
            </p:txBody>
          </p:sp>
          <p:sp>
            <p:nvSpPr>
              <p:cNvPr id="46" name="TextBox 45"/>
              <p:cNvSpPr txBox="1"/>
              <p:nvPr/>
            </p:nvSpPr>
            <p:spPr>
              <a:xfrm>
                <a:off x="2313420" y="4244418"/>
                <a:ext cx="135659" cy="230832"/>
              </a:xfrm>
              <a:prstGeom prst="rect">
                <a:avLst/>
              </a:prstGeom>
              <a:noFill/>
            </p:spPr>
            <p:txBody>
              <a:bodyPr wrap="square" rtlCol="0">
                <a:spAutoFit/>
              </a:bodyPr>
              <a:lstStyle/>
              <a:p>
                <a:r>
                  <a:rPr lang="en-US" sz="900" dirty="0"/>
                  <a:t>6</a:t>
                </a:r>
              </a:p>
            </p:txBody>
          </p:sp>
        </p:grpSp>
      </p:grpSp>
      <p:sp>
        <p:nvSpPr>
          <p:cNvPr id="8" name="Text Placeholder 7"/>
          <p:cNvSpPr>
            <a:spLocks noGrp="1"/>
          </p:cNvSpPr>
          <p:nvPr>
            <p:ph type="body" idx="1"/>
          </p:nvPr>
        </p:nvSpPr>
        <p:spPr>
          <a:xfrm>
            <a:off x="361156" y="5791200"/>
            <a:ext cx="4040188" cy="639762"/>
          </a:xfrm>
        </p:spPr>
        <p:txBody>
          <a:bodyPr>
            <a:normAutofit fontScale="77500" lnSpcReduction="20000"/>
          </a:bodyPr>
          <a:lstStyle/>
          <a:p>
            <a:r>
              <a:rPr lang="en-US" b="0" dirty="0"/>
              <a:t>Width = DFV/# cells fit across</a:t>
            </a:r>
          </a:p>
          <a:p>
            <a:r>
              <a:rPr lang="en-US" b="0" dirty="0"/>
              <a:t>W= 500/ 10.5= 47.62 µ</a:t>
            </a:r>
          </a:p>
        </p:txBody>
      </p:sp>
      <p:sp>
        <p:nvSpPr>
          <p:cNvPr id="15" name="TextBox 14"/>
          <p:cNvSpPr txBox="1"/>
          <p:nvPr/>
        </p:nvSpPr>
        <p:spPr>
          <a:xfrm>
            <a:off x="4800600" y="1600200"/>
            <a:ext cx="3276600" cy="923330"/>
          </a:xfrm>
          <a:prstGeom prst="rect">
            <a:avLst/>
          </a:prstGeom>
          <a:noFill/>
        </p:spPr>
        <p:txBody>
          <a:bodyPr wrap="square" rtlCol="0">
            <a:spAutoFit/>
          </a:bodyPr>
          <a:lstStyle/>
          <a:p>
            <a:r>
              <a:rPr lang="en-US" dirty="0"/>
              <a:t>You can see from the picture above that I estimated that 2.67 cells would fill this field of view</a:t>
            </a:r>
          </a:p>
        </p:txBody>
      </p:sp>
      <p:pic>
        <p:nvPicPr>
          <p:cNvPr id="7" name="Content Placeholder 2" descr="microscopic image of a Paramecium"/>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5432" r="7526"/>
          <a:stretch/>
        </p:blipFill>
        <p:spPr>
          <a:xfrm rot="16200000">
            <a:off x="4905432" y="2638370"/>
            <a:ext cx="3112654" cy="3017515"/>
          </a:xfrm>
        </p:spPr>
      </p:pic>
      <p:grpSp>
        <p:nvGrpSpPr>
          <p:cNvPr id="18" name="Group 17" descr="arrow connectors to visualize the length across diameter field of view">
            <a:extLst>
              <a:ext uri="{FF2B5EF4-FFF2-40B4-BE49-F238E27FC236}">
                <a16:creationId xmlns:a16="http://schemas.microsoft.com/office/drawing/2014/main" id="{4B3A1E54-A17C-16F4-B15B-9FA3C094012F}"/>
              </a:ext>
            </a:extLst>
          </p:cNvPr>
          <p:cNvGrpSpPr/>
          <p:nvPr/>
        </p:nvGrpSpPr>
        <p:grpSpPr>
          <a:xfrm>
            <a:off x="5105400" y="4151806"/>
            <a:ext cx="2819400" cy="461665"/>
            <a:chOff x="5105400" y="4151806"/>
            <a:chExt cx="2819400" cy="461665"/>
          </a:xfrm>
        </p:grpSpPr>
        <p:cxnSp>
          <p:nvCxnSpPr>
            <p:cNvPr id="11" name="Straight Arrow Connector 10">
              <a:extLst>
                <a:ext uri="{C183D7F6-B498-43B3-948B-1728B52AA6E4}">
                  <adec:decorative xmlns:adec="http://schemas.microsoft.com/office/drawing/2017/decorative" val="1"/>
                </a:ext>
              </a:extLst>
            </p:cNvPr>
            <p:cNvCxnSpPr/>
            <p:nvPr/>
          </p:nvCxnSpPr>
          <p:spPr>
            <a:xfrm>
              <a:off x="6858000" y="4172527"/>
              <a:ext cx="10668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308273" y="4154208"/>
              <a:ext cx="152400" cy="307777"/>
            </a:xfrm>
            <a:prstGeom prst="rect">
              <a:avLst/>
            </a:prstGeom>
            <a:noFill/>
          </p:spPr>
          <p:txBody>
            <a:bodyPr wrap="square" rtlCol="0">
              <a:spAutoFit/>
            </a:bodyPr>
            <a:lstStyle/>
            <a:p>
              <a:r>
                <a:rPr lang="en-US" sz="1400" dirty="0"/>
                <a:t>1</a:t>
              </a:r>
            </a:p>
          </p:txBody>
        </p:sp>
        <p:sp>
          <p:nvSpPr>
            <p:cNvPr id="13" name="TextBox 12"/>
            <p:cNvSpPr txBox="1"/>
            <p:nvPr/>
          </p:nvSpPr>
          <p:spPr>
            <a:xfrm>
              <a:off x="6289731" y="4159827"/>
              <a:ext cx="228600" cy="307777"/>
            </a:xfrm>
            <a:prstGeom prst="rect">
              <a:avLst/>
            </a:prstGeom>
            <a:noFill/>
          </p:spPr>
          <p:txBody>
            <a:bodyPr wrap="square" rtlCol="0">
              <a:spAutoFit/>
            </a:bodyPr>
            <a:lstStyle/>
            <a:p>
              <a:r>
                <a:rPr lang="en-US" sz="1400" dirty="0"/>
                <a:t>2</a:t>
              </a:r>
            </a:p>
          </p:txBody>
        </p:sp>
        <p:sp>
          <p:nvSpPr>
            <p:cNvPr id="14" name="TextBox 13"/>
            <p:cNvSpPr txBox="1"/>
            <p:nvPr/>
          </p:nvSpPr>
          <p:spPr>
            <a:xfrm>
              <a:off x="5237195" y="4151806"/>
              <a:ext cx="508288" cy="461665"/>
            </a:xfrm>
            <a:prstGeom prst="rect">
              <a:avLst/>
            </a:prstGeom>
            <a:noFill/>
          </p:spPr>
          <p:txBody>
            <a:bodyPr wrap="square" rtlCol="0">
              <a:spAutoFit/>
            </a:bodyPr>
            <a:lstStyle/>
            <a:p>
              <a:r>
                <a:rPr lang="en-US" sz="1200" dirty="0"/>
                <a:t>2/3  </a:t>
              </a:r>
            </a:p>
            <a:p>
              <a:endParaRPr lang="en-US" sz="1200" dirty="0"/>
            </a:p>
          </p:txBody>
        </p:sp>
        <p:grpSp>
          <p:nvGrpSpPr>
            <p:cNvPr id="17" name="Group 16">
              <a:extLst>
                <a:ext uri="{FF2B5EF4-FFF2-40B4-BE49-F238E27FC236}">
                  <a16:creationId xmlns:a16="http://schemas.microsoft.com/office/drawing/2014/main" id="{7ECFC423-D470-4E67-7725-AE130BF2557F}"/>
                </a:ext>
              </a:extLst>
            </p:cNvPr>
            <p:cNvGrpSpPr/>
            <p:nvPr/>
          </p:nvGrpSpPr>
          <p:grpSpPr>
            <a:xfrm>
              <a:off x="5105400" y="4172527"/>
              <a:ext cx="1752600" cy="23090"/>
              <a:chOff x="5105400" y="4172527"/>
              <a:chExt cx="1752600" cy="23090"/>
            </a:xfrm>
          </p:grpSpPr>
          <p:cxnSp>
            <p:nvCxnSpPr>
              <p:cNvPr id="5" name="Straight Arrow Connector 4">
                <a:extLst>
                  <a:ext uri="{C183D7F6-B498-43B3-948B-1728B52AA6E4}">
                    <adec:decorative xmlns:adec="http://schemas.microsoft.com/office/drawing/2017/decorative" val="1"/>
                  </a:ext>
                </a:extLst>
              </p:cNvPr>
              <p:cNvCxnSpPr/>
              <p:nvPr/>
            </p:nvCxnSpPr>
            <p:spPr>
              <a:xfrm>
                <a:off x="5791200" y="4172527"/>
                <a:ext cx="1066800" cy="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C183D7F6-B498-43B3-948B-1728B52AA6E4}">
                    <adec:decorative xmlns:adec="http://schemas.microsoft.com/office/drawing/2017/decorative" val="1"/>
                  </a:ext>
                </a:extLst>
              </p:cNvPr>
              <p:cNvCxnSpPr/>
              <p:nvPr/>
            </p:nvCxnSpPr>
            <p:spPr>
              <a:xfrm flipV="1">
                <a:off x="5105400" y="4172527"/>
                <a:ext cx="685800" cy="23090"/>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grpSp>
      <p:sp>
        <p:nvSpPr>
          <p:cNvPr id="10" name="Text Placeholder 9"/>
          <p:cNvSpPr>
            <a:spLocks noGrp="1"/>
          </p:cNvSpPr>
          <p:nvPr>
            <p:ph type="body" sz="quarter" idx="3"/>
          </p:nvPr>
        </p:nvSpPr>
        <p:spPr>
          <a:xfrm>
            <a:off x="4692073" y="5715000"/>
            <a:ext cx="4041775" cy="639762"/>
          </a:xfrm>
        </p:spPr>
        <p:txBody>
          <a:bodyPr>
            <a:normAutofit fontScale="77500" lnSpcReduction="20000"/>
          </a:bodyPr>
          <a:lstStyle/>
          <a:p>
            <a:r>
              <a:rPr lang="en-US" b="0" dirty="0"/>
              <a:t>Length= DFV/ # cells to fit across</a:t>
            </a:r>
          </a:p>
          <a:p>
            <a:r>
              <a:rPr lang="en-US" b="0" dirty="0"/>
              <a:t>L= 500/2.67= 187.27 µ</a:t>
            </a:r>
          </a:p>
        </p:txBody>
      </p:sp>
    </p:spTree>
    <p:extLst>
      <p:ext uri="{BB962C8B-B14F-4D97-AF65-F5344CB8AC3E}">
        <p14:creationId xmlns:p14="http://schemas.microsoft.com/office/powerpoint/2010/main" val="2751774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Glucose</a:t>
            </a:r>
          </a:p>
        </p:txBody>
      </p:sp>
      <p:pic>
        <p:nvPicPr>
          <p:cNvPr id="5" name="Picture Placeholder 4" descr="molecular model of glucose"/>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Note the </a:t>
            </a:r>
            <a:r>
              <a:rPr lang="en-US" dirty="0" err="1"/>
              <a:t>aldehyde</a:t>
            </a:r>
            <a:r>
              <a:rPr lang="en-US" dirty="0"/>
              <a:t> carbonyl position.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Glucose ring</a:t>
            </a:r>
          </a:p>
        </p:txBody>
      </p:sp>
      <p:pic>
        <p:nvPicPr>
          <p:cNvPr id="5" name="Picture Placeholder 4" descr="molecular model of a glucose ring"/>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Note the 6-membered ring.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Fructose </a:t>
            </a:r>
          </a:p>
        </p:txBody>
      </p:sp>
      <p:pic>
        <p:nvPicPr>
          <p:cNvPr id="5" name="Picture Placeholder 4" descr="molecular model of fructose "/>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Note the </a:t>
            </a:r>
            <a:r>
              <a:rPr lang="en-US" dirty="0" err="1"/>
              <a:t>ketone</a:t>
            </a:r>
            <a:r>
              <a:rPr lang="en-US" dirty="0"/>
              <a:t> position of the carbonyl functional group.</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Fructose ring</a:t>
            </a:r>
          </a:p>
        </p:txBody>
      </p:sp>
      <p:pic>
        <p:nvPicPr>
          <p:cNvPr id="5" name="Picture Placeholder 4" descr="molecular model of fructose in ring form"/>
          <p:cNvPicPr>
            <a:picLocks noGrp="1" noChangeAspect="1"/>
          </p:cNvPicPr>
          <p:nvPr>
            <p:ph type="pic" idx="1"/>
          </p:nvPr>
        </p:nvPicPr>
        <p:blipFill>
          <a:blip r:embed="rId2"/>
          <a:srcRect l="208" r="208"/>
          <a:stretch>
            <a:fillRect/>
          </a:stretch>
        </p:blipFill>
        <p:spPr/>
      </p:pic>
      <p:sp>
        <p:nvSpPr>
          <p:cNvPr id="4" name="Text Placeholder 3"/>
          <p:cNvSpPr>
            <a:spLocks noGrp="1"/>
          </p:cNvSpPr>
          <p:nvPr>
            <p:ph type="body" sz="half" idx="2"/>
          </p:nvPr>
        </p:nvSpPr>
        <p:spPr/>
        <p:txBody>
          <a:bodyPr/>
          <a:lstStyle/>
          <a:p>
            <a:r>
              <a:rPr lang="en-US" dirty="0"/>
              <a:t>Note the 5-membered ring structure.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864</TotalTime>
  <Words>1614</Words>
  <Application>Microsoft Macintosh PowerPoint</Application>
  <PresentationFormat>On-screen Show (4:3)</PresentationFormat>
  <Paragraphs>196</Paragraphs>
  <Slides>29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5" baseType="lpstr">
      <vt:lpstr>Arial</vt:lpstr>
      <vt:lpstr>Calibri</vt:lpstr>
      <vt:lpstr>Corbel</vt:lpstr>
      <vt:lpstr>Times New Roman</vt:lpstr>
      <vt:lpstr>Office Theme</vt:lpstr>
      <vt:lpstr>Acrobat Document</vt:lpstr>
      <vt:lpstr>General Biology I  Lab Practical #1 Review </vt:lpstr>
      <vt:lpstr>Parts of the microscope</vt:lpstr>
      <vt:lpstr>The Letter “e”</vt:lpstr>
      <vt:lpstr>Measuring Diameter Field of View (DFV)</vt:lpstr>
      <vt:lpstr>Estimating cell size</vt:lpstr>
      <vt:lpstr>Glucose</vt:lpstr>
      <vt:lpstr>Glucose ring</vt:lpstr>
      <vt:lpstr>Fructose </vt:lpstr>
      <vt:lpstr>Fructose ring</vt:lpstr>
      <vt:lpstr>Glycerol</vt:lpstr>
      <vt:lpstr>Glycine</vt:lpstr>
      <vt:lpstr>Using the Spectrophotometer</vt:lpstr>
      <vt:lpstr>Benedict’s test</vt:lpstr>
      <vt:lpstr>IKI test</vt:lpstr>
      <vt:lpstr>Starch Hydrolysis</vt:lpstr>
      <vt:lpstr>Lipid detection using Sudan IV</vt:lpstr>
      <vt:lpstr>Biuret test</vt:lpstr>
      <vt:lpstr>USING A DICHOTOMOUS KEY</vt:lpstr>
      <vt:lpstr>Tiger salamander</vt:lpstr>
      <vt:lpstr>Red-backed salamander</vt:lpstr>
      <vt:lpstr>Two-lined salamander</vt:lpstr>
      <vt:lpstr>Spotted salamander</vt:lpstr>
      <vt:lpstr>Stained Cells</vt:lpstr>
      <vt:lpstr>Model cell experiment: simulating simple diffusion across a membrane surface</vt:lpstr>
      <vt:lpstr>Osmosis in Elodea</vt:lpstr>
      <vt:lpstr>Passive/active transport in yeast</vt:lpstr>
      <vt:lpstr>Paramecium sp.</vt:lpstr>
      <vt:lpstr>Euglena sp.</vt:lpstr>
      <vt:lpstr>Amoeba sp.</vt:lpstr>
    </vt:vector>
  </TitlesOfParts>
  <Manager/>
  <Company>Seminole State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Biology I</dc:title>
  <dc:subject/>
  <dc:creator>Seminole State College</dc:creator>
  <cp:keywords/>
  <dc:description/>
  <cp:lastModifiedBy>Amee Mehta</cp:lastModifiedBy>
  <cp:revision>72</cp:revision>
  <dcterms:created xsi:type="dcterms:W3CDTF">2011-09-28T20:36:40Z</dcterms:created>
  <dcterms:modified xsi:type="dcterms:W3CDTF">2026-02-27T13:42:14Z</dcterms:modified>
  <cp:category/>
</cp:coreProperties>
</file>