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29"/>
  </p:notesMasterIdLst>
  <p:sldIdLst>
    <p:sldId id="256" r:id="rId2"/>
    <p:sldId id="315" r:id="rId3"/>
    <p:sldId id="258" r:id="rId4"/>
    <p:sldId id="259" r:id="rId5"/>
    <p:sldId id="260" r:id="rId6"/>
    <p:sldId id="261" r:id="rId7"/>
    <p:sldId id="314" r:id="rId8"/>
    <p:sldId id="326" r:id="rId9"/>
    <p:sldId id="265" r:id="rId10"/>
    <p:sldId id="266" r:id="rId11"/>
    <p:sldId id="267" r:id="rId12"/>
    <p:sldId id="325" r:id="rId13"/>
    <p:sldId id="269" r:id="rId14"/>
    <p:sldId id="316" r:id="rId15"/>
    <p:sldId id="317" r:id="rId16"/>
    <p:sldId id="272" r:id="rId17"/>
    <p:sldId id="318" r:id="rId18"/>
    <p:sldId id="319" r:id="rId19"/>
    <p:sldId id="323" r:id="rId20"/>
    <p:sldId id="320" r:id="rId21"/>
    <p:sldId id="277" r:id="rId22"/>
    <p:sldId id="278" r:id="rId23"/>
    <p:sldId id="321" r:id="rId24"/>
    <p:sldId id="324" r:id="rId25"/>
    <p:sldId id="279" r:id="rId26"/>
    <p:sldId id="281" r:id="rId27"/>
    <p:sldId id="32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83"/>
    <p:restoredTop sz="86438"/>
  </p:normalViewPr>
  <p:slideViewPr>
    <p:cSldViewPr snapToGrid="0">
      <p:cViewPr varScale="1">
        <p:scale>
          <a:sx n="83" d="100"/>
          <a:sy n="83" d="100"/>
        </p:scale>
        <p:origin x="240" y="752"/>
      </p:cViewPr>
      <p:guideLst/>
    </p:cSldViewPr>
  </p:slideViewPr>
  <p:outlineViewPr>
    <p:cViewPr>
      <p:scale>
        <a:sx n="33" d="100"/>
        <a:sy n="33" d="100"/>
      </p:scale>
      <p:origin x="0" y="-42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297A74-A7AB-CA49-87FA-4446E6454195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08EE5-4B3B-5645-A2B4-2D7ED3B653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708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467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774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3586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9197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3696D-29FC-18C3-9892-E52F8D33C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72C0E6-BAB3-66F5-CCDD-2266F5AB07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8BE9EE-7565-CC1B-8888-77FEFEE67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B3716-4FD0-2F31-2D03-34713717C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06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7B6DB-C654-0E23-67DD-6562498EE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35D54F-9013-B4A1-7014-354863E6CA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BDB8D0-7F3A-9710-8631-DDAF1020E8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A507D-4204-3A89-991E-10466783C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17382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376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6128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681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2F323-E6A6-2F98-5959-282EB6F20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542A3-1286-FEF3-11DB-7CD1309714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75EBB-FCAF-BF5A-7BD8-84C77228E2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48730-F5FF-EF32-998B-7D2302589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98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0235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136B8-A83B-0BF4-6C64-AE381F8D4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B613C7-52B9-7F7F-8A48-A72E85C926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3C80F1-EF91-3C2F-AF62-33803D695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4F490-182F-8237-CE7A-CA6A206E8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085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F4056-108F-C225-AD8D-0943B4C07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92D3A5-0951-88C5-1445-52ED049E2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8D6AE9-840F-4E10-5458-9E1786EE1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C33DB-178C-1C6F-4954-B8212421A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3000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08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527A7-D503-04F1-80E3-3576C77A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2AF80-2A76-B40B-1C82-0AB590627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0CB216-4FE9-41FF-67C6-CBA9F51FA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FD30A-2B3A-7636-0FB0-13D806349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82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2A51C-9686-1E78-56C4-BA704DAD9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3F0DB-402B-EACA-72E2-89DE7DB4CA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E8F584-8D68-AC16-AEBC-8D26FAEFC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063F5-0FF3-7FFC-F0F3-FD4BF2196A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5010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89110-69C7-ADE8-EA87-9C80AA7AF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6A8DA8-8432-590E-7682-3C6DFE14D2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1668B3-CA9C-2F27-EACD-F4C20FEF7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27346-3AD1-4464-9CF5-C5A768A7B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434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527A7-D503-04F1-80E3-3576C77A8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2AF80-2A76-B40B-1C82-0AB5906274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0CB216-4FE9-41FF-67C6-CBA9F51FA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FD30A-2B3A-7636-0FB0-13D8063493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82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75251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72089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73212-7900-A642-DEAD-8F3CE2C7E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C75C73-1723-637A-A1CB-772AA9EBB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CB3E7-BD7D-27DF-8A1E-4E2AADFE72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A2CC2-402D-3166-76F3-C8774BCB2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796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E7D3B-ADDB-9374-EAA8-05AD7035C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21A624-F61C-DA3E-C782-D4E97AFBD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46B14-462A-A7C9-8119-63265312B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2DB32-5D38-56BD-869B-B63A20672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416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arenR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08412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lphaLcParenR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3500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B17FA-9661-15D5-46E8-4F0D491C3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0B4296-A7F5-D8B0-2EF1-9976286994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5B68AB-D07D-0511-C7E8-2960A6A28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7AF71-1EAB-33BF-D692-127E88DDE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3C8B8C-D1CE-4D82-A12A-FCD503E5C7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586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786A-19BE-D899-2FC0-F166B476C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4AABDA-64F1-B6B5-1B53-8B0423B845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4BCF96-7C25-B60A-2470-6C9D5A595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4E91F-B608-6749-82F9-14AD270083C9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0C233-DA09-1D26-E902-667AF8B8B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C460B-FC33-6C55-3183-E2EAE371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7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0132-F812-BE1E-2F02-53E67A288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2260A-B343-F143-CF6F-53B34FFFDD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91D9D-AE04-CB60-EA40-6277DEDF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DB0DE-FC75-6441-92C1-EE09706A621D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BEDB4-5BEE-BEB7-3ECF-481077B26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4E8F7-8A83-020D-C826-F2419FD79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794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2A0EC-05EB-D2CC-E2A1-5ECC7099A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AB20-9A0A-BBC2-D224-CEC98464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87543-9E3E-D10B-E6AD-9882354AB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CBB71-8B68-7941-9760-EAD74D23529E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A9F5A-C331-6970-095D-5D435F7A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6405C-727C-8AB0-7ACB-ACBA84DE5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0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7A34D-9979-56BE-E788-F4403A04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778FF-FA71-E759-014D-8DE4CB39FD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B0E8A-106C-89C4-4682-09D424460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20483F-AE8D-6F44-9CC7-D6FD79FC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5B028-DAA4-E745-A186-E4370FA9103D}" type="datetime1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4129D-BABB-6766-261F-F75F08A5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3ABF1-3EC7-788E-B46C-589762F86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2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6980F-7B61-184D-7D4C-8FA997D67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A4C44-08AA-98D2-8368-EA35E062C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2489A0-B6D4-8219-36E7-29AFA3EA2B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9523CC-9FE4-C744-96DE-2678D6958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273750-D212-D4B6-854D-558F8F761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0DA655-7559-A1C6-B677-5E2805AC5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FC17B-F335-2D49-A81B-C6794B61FD06}" type="datetime1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AA06D7-CC76-0EBF-CC5E-BD1724C1C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2B97B0-0401-1742-EEC7-66E1AB70E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01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6B331-FA66-7D19-0C4F-03C015060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8296AE-DDA4-24C0-4274-7CF05F4EB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0EBF2-E0AD-BC48-B2E7-B6E3B4F43BE7}" type="datetime1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54EB1F-B17A-D2DC-909D-485B6A865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3B275-F90E-E0D1-1FAA-5CF1E200E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1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0A8107-B5F3-43E2-D02A-8E297A1E6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7781-6B84-764D-8AF6-9734B0F8B2C1}" type="datetime1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1070C-3A0B-1337-2397-232082FB5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D76AE-DA31-E01B-1BDE-509B9160E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86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55062-3597-F85F-D291-FBD1DEF1D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667EF-3BB6-92E9-772D-3CBFDE00C0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88374-10E0-9E31-6272-7F9CF4B99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A37033-C6C2-78A4-3C73-2FD4B19D8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8D0C-6F38-814F-88E0-4A9165F6CBC0}" type="datetime1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E7177-4FE7-6147-6361-E3855B8BA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483A8-047A-2584-1E11-2EB10239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4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187D1-C0CD-F9F0-9712-DBB4FC7F2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C30606-2A90-B2E1-F5E3-7B469B3C0B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45303-6AA1-A4EE-1943-EAB0D249D0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53D7FC-5394-0467-488C-A39246FBF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C4DA94-2E5A-4C42-9EBC-C8C3F6F0593D}" type="datetime1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612DA-AE7F-2BE9-0E4F-058D948F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BC32B-1E7E-064E-23AF-FE7535BBC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519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8A63B-63E1-7332-FB9D-73056FED1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82C8DE-D793-E300-C8FC-90903225A0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58EAD-E83C-63A3-6B34-0371983F6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63FD0-99F9-3648-A281-8ABC1032C872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D8022-8789-03B5-A7BB-BCA90412C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5B8B9-41FB-D5E7-68C4-D155913EC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392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9D31A6-BC19-AFB4-B867-0DC4A8EA4F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9340F7-1605-7C55-3C27-86426AE2C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2CBB1-A935-5E3F-DAFE-64E82B02F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46A16-24C0-3547-9D46-0F2787C107D6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B2569-307A-02A8-1C2F-AC3838EBF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7BA91-95AA-5314-5760-8D3FFD804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919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5515755" y="3327068"/>
            <a:ext cx="3627200" cy="16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subTitle" idx="2"/>
          </p:nvPr>
        </p:nvSpPr>
        <p:spPr>
          <a:xfrm>
            <a:off x="1576533" y="3327068"/>
            <a:ext cx="3627200" cy="168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3"/>
          </p:nvPr>
        </p:nvSpPr>
        <p:spPr>
          <a:xfrm>
            <a:off x="1576533" y="2692400"/>
            <a:ext cx="36272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4"/>
          </p:nvPr>
        </p:nvSpPr>
        <p:spPr>
          <a:xfrm>
            <a:off x="5515745" y="2692400"/>
            <a:ext cx="36272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" name="Google Shape;42;p5"/>
          <p:cNvSpPr/>
          <p:nvPr/>
        </p:nvSpPr>
        <p:spPr>
          <a:xfrm rot="-3810887">
            <a:off x="10910091" y="-717364"/>
            <a:ext cx="1925704" cy="1925704"/>
          </a:xfrm>
          <a:prstGeom prst="ellipse">
            <a:avLst/>
          </a:prstGeom>
          <a:solidFill>
            <a:srgbClr val="FFFFFF">
              <a:alpha val="53160"/>
            </a:srgbClr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8280000" algn="bl" rotWithShape="0">
              <a:srgbClr val="191919">
                <a:alpha val="42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/>
          </a:blip>
          <a:srcRect l="62477" t="276" r="-1624" b="64693"/>
          <a:stretch/>
        </p:blipFill>
        <p:spPr>
          <a:xfrm rot="-5862568">
            <a:off x="11392390" y="-476214"/>
            <a:ext cx="1178020" cy="1184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810599">
            <a:off x="11130835" y="5315"/>
            <a:ext cx="870163" cy="88259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45" name="Google Shape;4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346454">
            <a:off x="9395971" y="-2867967"/>
            <a:ext cx="1230467" cy="4639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0795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"/>
          <p:cNvSpPr txBox="1">
            <a:spLocks noGrp="1"/>
          </p:cNvSpPr>
          <p:nvPr>
            <p:ph type="title"/>
          </p:nvPr>
        </p:nvSpPr>
        <p:spPr>
          <a:xfrm>
            <a:off x="960000" y="881067"/>
            <a:ext cx="4634800" cy="150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subTitle" idx="1"/>
          </p:nvPr>
        </p:nvSpPr>
        <p:spPr>
          <a:xfrm>
            <a:off x="960000" y="2321367"/>
            <a:ext cx="4634800" cy="12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6"/>
          <p:cNvSpPr>
            <a:spLocks noGrp="1"/>
          </p:cNvSpPr>
          <p:nvPr>
            <p:ph type="pic" idx="2"/>
          </p:nvPr>
        </p:nvSpPr>
        <p:spPr>
          <a:xfrm>
            <a:off x="6750700" y="0"/>
            <a:ext cx="4488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16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7" name="Google Shape;167;p16"/>
          <p:cNvGrpSpPr/>
          <p:nvPr/>
        </p:nvGrpSpPr>
        <p:grpSpPr>
          <a:xfrm>
            <a:off x="-1075779" y="3737069"/>
            <a:ext cx="4041245" cy="4264547"/>
            <a:chOff x="-806834" y="2802802"/>
            <a:chExt cx="3030934" cy="3198410"/>
          </a:xfrm>
        </p:grpSpPr>
        <p:sp>
          <p:nvSpPr>
            <p:cNvPr id="168" name="Google Shape;168;p16"/>
            <p:cNvSpPr/>
            <p:nvPr/>
          </p:nvSpPr>
          <p:spPr>
            <a:xfrm>
              <a:off x="779900" y="4557012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16"/>
            <p:cNvSpPr/>
            <p:nvPr/>
          </p:nvSpPr>
          <p:spPr>
            <a:xfrm>
              <a:off x="-806834" y="2802802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170" name="Google Shape;170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7110144">
            <a:off x="-484396" y="3549585"/>
            <a:ext cx="931992" cy="54731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171" name="Google Shape;171;p16"/>
          <p:cNvGrpSpPr/>
          <p:nvPr/>
        </p:nvGrpSpPr>
        <p:grpSpPr>
          <a:xfrm>
            <a:off x="-838499" y="3817032"/>
            <a:ext cx="3585868" cy="3943685"/>
            <a:chOff x="-628875" y="2862774"/>
            <a:chExt cx="2689401" cy="2957764"/>
          </a:xfrm>
        </p:grpSpPr>
        <p:pic>
          <p:nvPicPr>
            <p:cNvPr id="172" name="Google Shape;172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988450" y="4737663"/>
              <a:ext cx="1072076" cy="10828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73" name="Google Shape;173;p16"/>
            <p:cNvPicPr preferRelativeResize="0"/>
            <p:nvPr/>
          </p:nvPicPr>
          <p:blipFill rotWithShape="1">
            <a:blip r:embed="rId4">
              <a:alphaModFix/>
            </a:blip>
            <a:srcRect l="62477" t="276" r="-1624" b="64693"/>
            <a:stretch/>
          </p:blipFill>
          <p:spPr>
            <a:xfrm rot="-2051969">
              <a:off x="-455545" y="3034258"/>
              <a:ext cx="883515" cy="88858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84350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oogle Shape;58;p7"/>
          <p:cNvGrpSpPr/>
          <p:nvPr/>
        </p:nvGrpSpPr>
        <p:grpSpPr>
          <a:xfrm>
            <a:off x="-762563" y="3188170"/>
            <a:ext cx="5059861" cy="5211996"/>
            <a:chOff x="-571922" y="2391127"/>
            <a:chExt cx="3794896" cy="3908997"/>
          </a:xfrm>
        </p:grpSpPr>
        <p:sp>
          <p:nvSpPr>
            <p:cNvPr id="59" name="Google Shape;59;p7"/>
            <p:cNvSpPr/>
            <p:nvPr/>
          </p:nvSpPr>
          <p:spPr>
            <a:xfrm>
              <a:off x="-571922" y="2391127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7"/>
            <p:cNvSpPr/>
            <p:nvPr/>
          </p:nvSpPr>
          <p:spPr>
            <a:xfrm>
              <a:off x="1300574" y="4377724"/>
              <a:ext cx="1922400" cy="19224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1560167" y="1527733"/>
            <a:ext cx="5120400" cy="33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7">
                <a:latin typeface="Barlow"/>
                <a:ea typeface="Barlow"/>
                <a:cs typeface="Barlow"/>
                <a:sym typeface="Barlow"/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>
            <a:spLocks noGrp="1"/>
          </p:cNvSpPr>
          <p:nvPr>
            <p:ph type="pic" idx="2"/>
          </p:nvPr>
        </p:nvSpPr>
        <p:spPr>
          <a:xfrm>
            <a:off x="6996400" y="0"/>
            <a:ext cx="51956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7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4" name="Google Shape;6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607855">
            <a:off x="-723730" y="5404435"/>
            <a:ext cx="1441433" cy="54355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65" name="Google Shape;65;p7"/>
          <p:cNvGrpSpPr/>
          <p:nvPr/>
        </p:nvGrpSpPr>
        <p:grpSpPr>
          <a:xfrm>
            <a:off x="-541635" y="3480717"/>
            <a:ext cx="4600532" cy="4125616"/>
            <a:chOff x="-406227" y="2610538"/>
            <a:chExt cx="3450399" cy="3094212"/>
          </a:xfrm>
        </p:grpSpPr>
        <p:pic>
          <p:nvPicPr>
            <p:cNvPr id="66" name="Google Shape;66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090321" y="4745696"/>
              <a:ext cx="953851" cy="945052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7" name="Google Shape;67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406227" y="2610538"/>
              <a:ext cx="1046800" cy="10573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68" name="Google Shape;68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399175" y="4608501"/>
              <a:ext cx="1106524" cy="1096248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sp>
        <p:nvSpPr>
          <p:cNvPr id="69" name="Google Shape;69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572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Kanit"/>
                <a:ea typeface="Kanit"/>
                <a:cs typeface="Kanit"/>
                <a:sym typeface="Kani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343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211" name="Google Shape;211;p20"/>
          <p:cNvSpPr txBox="1">
            <a:spLocks noGrp="1"/>
          </p:cNvSpPr>
          <p:nvPr>
            <p:ph type="subTitle" idx="1"/>
          </p:nvPr>
        </p:nvSpPr>
        <p:spPr>
          <a:xfrm>
            <a:off x="2148733" y="3320503"/>
            <a:ext cx="2901600" cy="19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0"/>
          <p:cNvSpPr txBox="1">
            <a:spLocks noGrp="1"/>
          </p:cNvSpPr>
          <p:nvPr>
            <p:ph type="subTitle" idx="2"/>
          </p:nvPr>
        </p:nvSpPr>
        <p:spPr>
          <a:xfrm>
            <a:off x="5240167" y="3320500"/>
            <a:ext cx="2900400" cy="19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0"/>
          <p:cNvSpPr txBox="1">
            <a:spLocks noGrp="1"/>
          </p:cNvSpPr>
          <p:nvPr>
            <p:ph type="subTitle" idx="3"/>
          </p:nvPr>
        </p:nvSpPr>
        <p:spPr>
          <a:xfrm>
            <a:off x="8330400" y="3320500"/>
            <a:ext cx="2900400" cy="19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0"/>
          <p:cNvSpPr txBox="1">
            <a:spLocks noGrp="1"/>
          </p:cNvSpPr>
          <p:nvPr>
            <p:ph type="subTitle" idx="4"/>
          </p:nvPr>
        </p:nvSpPr>
        <p:spPr>
          <a:xfrm>
            <a:off x="2148733" y="2717601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15" name="Google Shape;215;p20"/>
          <p:cNvSpPr txBox="1">
            <a:spLocks noGrp="1"/>
          </p:cNvSpPr>
          <p:nvPr>
            <p:ph type="subTitle" idx="5"/>
          </p:nvPr>
        </p:nvSpPr>
        <p:spPr>
          <a:xfrm>
            <a:off x="5239567" y="2717601"/>
            <a:ext cx="29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16" name="Google Shape;216;p20"/>
          <p:cNvSpPr txBox="1">
            <a:spLocks noGrp="1"/>
          </p:cNvSpPr>
          <p:nvPr>
            <p:ph type="subTitle" idx="6"/>
          </p:nvPr>
        </p:nvSpPr>
        <p:spPr>
          <a:xfrm>
            <a:off x="8330400" y="2717600"/>
            <a:ext cx="29016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Kanit"/>
              <a:buNone/>
              <a:defRPr sz="3200" b="1"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17" name="Google Shape;217;p20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18" name="Google Shape;218;p20"/>
          <p:cNvGrpSpPr/>
          <p:nvPr/>
        </p:nvGrpSpPr>
        <p:grpSpPr>
          <a:xfrm>
            <a:off x="-827734" y="3966726"/>
            <a:ext cx="4112956" cy="3718345"/>
            <a:chOff x="-620801" y="2975044"/>
            <a:chExt cx="3084717" cy="2788759"/>
          </a:xfrm>
        </p:grpSpPr>
        <p:sp>
          <p:nvSpPr>
            <p:cNvPr id="219" name="Google Shape;219;p20"/>
            <p:cNvSpPr/>
            <p:nvPr/>
          </p:nvSpPr>
          <p:spPr>
            <a:xfrm>
              <a:off x="1019716" y="4319602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20"/>
            <p:cNvSpPr/>
            <p:nvPr/>
          </p:nvSpPr>
          <p:spPr>
            <a:xfrm rot="1372132">
              <a:off x="-396916" y="3198929"/>
              <a:ext cx="1444329" cy="1444329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1" name="Google Shape;221;p20"/>
          <p:cNvGrpSpPr/>
          <p:nvPr/>
        </p:nvGrpSpPr>
        <p:grpSpPr>
          <a:xfrm>
            <a:off x="-262603" y="4365371"/>
            <a:ext cx="3238884" cy="3096479"/>
            <a:chOff x="-196953" y="3274028"/>
            <a:chExt cx="2429163" cy="2322359"/>
          </a:xfrm>
        </p:grpSpPr>
        <p:pic>
          <p:nvPicPr>
            <p:cNvPr id="222" name="Google Shape;222;p2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185410" y="4539013"/>
              <a:ext cx="1046800" cy="10573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0"/>
            <p:cNvPicPr preferRelativeResize="0"/>
            <p:nvPr/>
          </p:nvPicPr>
          <p:blipFill rotWithShape="1">
            <a:blip r:embed="rId3">
              <a:alphaModFix/>
            </a:blip>
            <a:srcRect l="62477" t="276" r="-1624" b="64693"/>
            <a:stretch/>
          </p:blipFill>
          <p:spPr>
            <a:xfrm rot="-679549">
              <a:off x="-133591" y="3336966"/>
              <a:ext cx="711922" cy="7160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4" name="Google Shape;224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372451">
              <a:off x="86088" y="3651894"/>
              <a:ext cx="857302" cy="79785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078574">
            <a:off x="-992676" y="91582"/>
            <a:ext cx="811320" cy="476453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45799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 b="1"/>
            </a:lvl9pPr>
          </a:lstStyle>
          <a:p>
            <a:endParaRPr/>
          </a:p>
        </p:txBody>
      </p:sp>
      <p:sp>
        <p:nvSpPr>
          <p:cNvPr id="228" name="Google Shape;228;p21"/>
          <p:cNvSpPr txBox="1">
            <a:spLocks noGrp="1"/>
          </p:cNvSpPr>
          <p:nvPr>
            <p:ph type="subTitle" idx="1"/>
          </p:nvPr>
        </p:nvSpPr>
        <p:spPr>
          <a:xfrm>
            <a:off x="1523667" y="178782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29" name="Google Shape;229;p21"/>
          <p:cNvSpPr txBox="1">
            <a:spLocks noGrp="1"/>
          </p:cNvSpPr>
          <p:nvPr>
            <p:ph type="subTitle" idx="2"/>
          </p:nvPr>
        </p:nvSpPr>
        <p:spPr>
          <a:xfrm>
            <a:off x="1523668" y="2391327"/>
            <a:ext cx="3956000" cy="137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1"/>
          <p:cNvSpPr txBox="1">
            <a:spLocks noGrp="1"/>
          </p:cNvSpPr>
          <p:nvPr>
            <p:ph type="subTitle" idx="3"/>
          </p:nvPr>
        </p:nvSpPr>
        <p:spPr>
          <a:xfrm>
            <a:off x="6358069" y="2391327"/>
            <a:ext cx="3956000" cy="137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21"/>
          <p:cNvSpPr txBox="1">
            <a:spLocks noGrp="1"/>
          </p:cNvSpPr>
          <p:nvPr>
            <p:ph type="subTitle" idx="4"/>
          </p:nvPr>
        </p:nvSpPr>
        <p:spPr>
          <a:xfrm>
            <a:off x="1523668" y="4680773"/>
            <a:ext cx="3956000" cy="137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21"/>
          <p:cNvSpPr txBox="1">
            <a:spLocks noGrp="1"/>
          </p:cNvSpPr>
          <p:nvPr>
            <p:ph type="subTitle" idx="5"/>
          </p:nvPr>
        </p:nvSpPr>
        <p:spPr>
          <a:xfrm>
            <a:off x="6358069" y="4680773"/>
            <a:ext cx="3956000" cy="1370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21"/>
          <p:cNvSpPr txBox="1">
            <a:spLocks noGrp="1"/>
          </p:cNvSpPr>
          <p:nvPr>
            <p:ph type="subTitle" idx="6"/>
          </p:nvPr>
        </p:nvSpPr>
        <p:spPr>
          <a:xfrm>
            <a:off x="1523667" y="4077273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34" name="Google Shape;234;p21"/>
          <p:cNvSpPr txBox="1">
            <a:spLocks noGrp="1"/>
          </p:cNvSpPr>
          <p:nvPr>
            <p:ph type="subTitle" idx="7"/>
          </p:nvPr>
        </p:nvSpPr>
        <p:spPr>
          <a:xfrm>
            <a:off x="6358067" y="178782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35" name="Google Shape;235;p21"/>
          <p:cNvSpPr txBox="1">
            <a:spLocks noGrp="1"/>
          </p:cNvSpPr>
          <p:nvPr>
            <p:ph type="subTitle" idx="8"/>
          </p:nvPr>
        </p:nvSpPr>
        <p:spPr>
          <a:xfrm>
            <a:off x="6358067" y="4077273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2667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Kanit"/>
              <a:buNone/>
              <a:defRPr sz="3200" b="1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defRPr>
            </a:lvl9pPr>
          </a:lstStyle>
          <a:p>
            <a:endParaRPr/>
          </a:p>
        </p:txBody>
      </p:sp>
      <p:sp>
        <p:nvSpPr>
          <p:cNvPr id="236" name="Google Shape;236;p21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37" name="Google Shape;237;p21"/>
          <p:cNvGrpSpPr/>
          <p:nvPr/>
        </p:nvGrpSpPr>
        <p:grpSpPr>
          <a:xfrm>
            <a:off x="7985171" y="-1070497"/>
            <a:ext cx="4825967" cy="4506900"/>
            <a:chOff x="5988878" y="-802873"/>
            <a:chExt cx="3619475" cy="3380175"/>
          </a:xfrm>
        </p:grpSpPr>
        <p:sp>
          <p:nvSpPr>
            <p:cNvPr id="238" name="Google Shape;238;p21"/>
            <p:cNvSpPr/>
            <p:nvPr/>
          </p:nvSpPr>
          <p:spPr>
            <a:xfrm>
              <a:off x="5988878" y="-802873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21"/>
            <p:cNvSpPr/>
            <p:nvPr/>
          </p:nvSpPr>
          <p:spPr>
            <a:xfrm>
              <a:off x="8164153" y="1133102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pic>
        <p:nvPicPr>
          <p:cNvPr id="240" name="Google Shape;240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9995">
            <a:off x="10340617" y="-770828"/>
            <a:ext cx="3746304" cy="13262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1" name="Google Shape;241;p21"/>
          <p:cNvGrpSpPr/>
          <p:nvPr/>
        </p:nvGrpSpPr>
        <p:grpSpPr>
          <a:xfrm>
            <a:off x="8085783" y="-786968"/>
            <a:ext cx="4746916" cy="4120967"/>
            <a:chOff x="6064337" y="-590226"/>
            <a:chExt cx="3560187" cy="3090725"/>
          </a:xfrm>
        </p:grpSpPr>
        <p:pic>
          <p:nvPicPr>
            <p:cNvPr id="242" name="Google Shape;242;p21"/>
            <p:cNvPicPr preferRelativeResize="0"/>
            <p:nvPr/>
          </p:nvPicPr>
          <p:blipFill rotWithShape="1">
            <a:blip r:embed="rId3">
              <a:alphaModFix/>
            </a:blip>
            <a:srcRect l="62477" t="276" r="-1624" b="64693"/>
            <a:stretch/>
          </p:blipFill>
          <p:spPr>
            <a:xfrm rot="-2051969">
              <a:off x="6237667" y="-418742"/>
              <a:ext cx="883515" cy="8885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1"/>
            <p:cNvPicPr preferRelativeResize="0"/>
            <p:nvPr/>
          </p:nvPicPr>
          <p:blipFill rotWithShape="1">
            <a:blip r:embed="rId3">
              <a:alphaModFix/>
            </a:blip>
            <a:srcRect l="62477" t="276" r="-1624" b="64693"/>
            <a:stretch/>
          </p:blipFill>
          <p:spPr>
            <a:xfrm rot="-2051969">
              <a:off x="8567680" y="1440433"/>
              <a:ext cx="883515" cy="8885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322325" y="1385396"/>
              <a:ext cx="652622" cy="66194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95187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9"/>
          <p:cNvSpPr txBox="1">
            <a:spLocks noGrp="1"/>
          </p:cNvSpPr>
          <p:nvPr>
            <p:ph type="subTitle" idx="1"/>
          </p:nvPr>
        </p:nvSpPr>
        <p:spPr>
          <a:xfrm>
            <a:off x="953467" y="1648000"/>
            <a:ext cx="3377200" cy="3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7" name="Google Shape;197;p19"/>
          <p:cNvSpPr txBox="1">
            <a:spLocks noGrp="1"/>
          </p:cNvSpPr>
          <p:nvPr>
            <p:ph type="subTitle" idx="2"/>
          </p:nvPr>
        </p:nvSpPr>
        <p:spPr>
          <a:xfrm>
            <a:off x="4432267" y="1648000"/>
            <a:ext cx="3377200" cy="3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8" name="Google Shape;198;p19"/>
          <p:cNvSpPr txBox="1">
            <a:spLocks noGrp="1"/>
          </p:cNvSpPr>
          <p:nvPr>
            <p:ph type="subTitle" idx="3"/>
          </p:nvPr>
        </p:nvSpPr>
        <p:spPr>
          <a:xfrm>
            <a:off x="7911067" y="1648000"/>
            <a:ext cx="3377200" cy="35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199" name="Google Shape;199;p19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0" name="Google Shape;200;p19"/>
          <p:cNvGrpSpPr/>
          <p:nvPr/>
        </p:nvGrpSpPr>
        <p:grpSpPr>
          <a:xfrm>
            <a:off x="-840011" y="4423436"/>
            <a:ext cx="4986767" cy="3070533"/>
            <a:chOff x="-541659" y="3267077"/>
            <a:chExt cx="3740075" cy="2302900"/>
          </a:xfrm>
        </p:grpSpPr>
        <p:sp>
          <p:nvSpPr>
            <p:cNvPr id="201" name="Google Shape;201;p19"/>
            <p:cNvSpPr/>
            <p:nvPr/>
          </p:nvSpPr>
          <p:spPr>
            <a:xfrm>
              <a:off x="1754216" y="4125777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19"/>
            <p:cNvSpPr/>
            <p:nvPr/>
          </p:nvSpPr>
          <p:spPr>
            <a:xfrm>
              <a:off x="-541659" y="3267077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3" name="Google Shape;203;p19"/>
          <p:cNvGrpSpPr/>
          <p:nvPr/>
        </p:nvGrpSpPr>
        <p:grpSpPr>
          <a:xfrm>
            <a:off x="-575053" y="4683985"/>
            <a:ext cx="4743369" cy="2707583"/>
            <a:chOff x="-342940" y="3462488"/>
            <a:chExt cx="3557527" cy="2030687"/>
          </a:xfrm>
        </p:grpSpPr>
        <p:grpSp>
          <p:nvGrpSpPr>
            <p:cNvPr id="204" name="Google Shape;204;p19"/>
            <p:cNvGrpSpPr/>
            <p:nvPr/>
          </p:nvGrpSpPr>
          <p:grpSpPr>
            <a:xfrm>
              <a:off x="1912387" y="4261624"/>
              <a:ext cx="1302200" cy="1231550"/>
              <a:chOff x="8446012" y="2358724"/>
              <a:chExt cx="1302200" cy="1231550"/>
            </a:xfrm>
          </p:grpSpPr>
          <p:pic>
            <p:nvPicPr>
              <p:cNvPr id="205" name="Google Shape;205;p19"/>
              <p:cNvPicPr preferRelativeResize="0"/>
              <p:nvPr/>
            </p:nvPicPr>
            <p:blipFill rotWithShape="1">
              <a:blip r:embed="rId2">
                <a:alphaModFix/>
              </a:blip>
              <a:srcRect l="62477" t="276" r="-1624" b="64693"/>
              <a:stretch/>
            </p:blipFill>
            <p:spPr>
              <a:xfrm rot="-2051969">
                <a:off x="8691367" y="2530208"/>
                <a:ext cx="883515" cy="88858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Google Shape;206;p1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8446012" y="2475171"/>
                <a:ext cx="652622" cy="66194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57150" dist="19050" dir="5400000" algn="bl" rotWithShape="0">
                  <a:srgbClr val="000000">
                    <a:alpha val="50000"/>
                  </a:srgbClr>
                </a:outerShdw>
              </a:effectLst>
            </p:spPr>
          </p:pic>
        </p:grpSp>
        <p:pic>
          <p:nvPicPr>
            <p:cNvPr id="207" name="Google Shape;20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342940" y="3462488"/>
              <a:ext cx="1046800" cy="105737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08" name="Google Shape;20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394772">
            <a:off x="-365148" y="3782833"/>
            <a:ext cx="438229" cy="68579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3094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"/>
          <p:cNvSpPr txBox="1">
            <a:spLocks noGrp="1"/>
          </p:cNvSpPr>
          <p:nvPr>
            <p:ph type="title" hasCustomPrompt="1"/>
          </p:nvPr>
        </p:nvSpPr>
        <p:spPr>
          <a:xfrm>
            <a:off x="1015233" y="3763000"/>
            <a:ext cx="5886000" cy="1283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103" name="Google Shape;103;p11"/>
          <p:cNvSpPr txBox="1">
            <a:spLocks noGrp="1"/>
          </p:cNvSpPr>
          <p:nvPr>
            <p:ph type="subTitle" idx="1"/>
          </p:nvPr>
        </p:nvSpPr>
        <p:spPr>
          <a:xfrm>
            <a:off x="1015233" y="5046600"/>
            <a:ext cx="58860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  <p:sp>
        <p:nvSpPr>
          <p:cNvPr id="104" name="Google Shape;104;p11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05" name="Google Shape;105;p11"/>
          <p:cNvGrpSpPr/>
          <p:nvPr/>
        </p:nvGrpSpPr>
        <p:grpSpPr>
          <a:xfrm>
            <a:off x="5116832" y="-1520959"/>
            <a:ext cx="3706400" cy="3706400"/>
            <a:chOff x="3857499" y="-1014944"/>
            <a:chExt cx="2779800" cy="2779800"/>
          </a:xfrm>
        </p:grpSpPr>
        <p:sp>
          <p:nvSpPr>
            <p:cNvPr id="106" name="Google Shape;106;p11"/>
            <p:cNvSpPr/>
            <p:nvPr/>
          </p:nvSpPr>
          <p:spPr>
            <a:xfrm rot="-1667427">
              <a:off x="4218528" y="-653915"/>
              <a:ext cx="2057743" cy="2057743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pic>
          <p:nvPicPr>
            <p:cNvPr id="107" name="Google Shape;107;p1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9478396">
              <a:off x="4442649" y="-522261"/>
              <a:ext cx="1553748" cy="1553727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8" name="Google Shape;108;p1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9478395">
              <a:off x="5037793" y="181237"/>
              <a:ext cx="966288" cy="980089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595672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lnly 3">
  <p:cSld name="Title olnly 3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25"/>
          <p:cNvSpPr/>
          <p:nvPr/>
        </p:nvSpPr>
        <p:spPr>
          <a:xfrm>
            <a:off x="0" y="0"/>
            <a:ext cx="426800" cy="426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93" name="Google Shape;293;p25"/>
          <p:cNvGrpSpPr/>
          <p:nvPr/>
        </p:nvGrpSpPr>
        <p:grpSpPr>
          <a:xfrm>
            <a:off x="8768072" y="-1212263"/>
            <a:ext cx="4410289" cy="3008404"/>
            <a:chOff x="6576053" y="-909198"/>
            <a:chExt cx="3307717" cy="2256303"/>
          </a:xfrm>
        </p:grpSpPr>
        <p:sp>
          <p:nvSpPr>
            <p:cNvPr id="294" name="Google Shape;294;p25"/>
            <p:cNvSpPr/>
            <p:nvPr/>
          </p:nvSpPr>
          <p:spPr>
            <a:xfrm>
              <a:off x="6576053" y="-909198"/>
              <a:ext cx="1444200" cy="1444200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25"/>
            <p:cNvSpPr/>
            <p:nvPr/>
          </p:nvSpPr>
          <p:spPr>
            <a:xfrm rot="1392572">
              <a:off x="8213585" y="-323079"/>
              <a:ext cx="1444069" cy="1444069"/>
            </a:xfrm>
            <a:prstGeom prst="ellipse">
              <a:avLst/>
            </a:prstGeom>
            <a:solidFill>
              <a:srgbClr val="FFFFFF">
                <a:alpha val="53160"/>
              </a:srgbClr>
            </a:solidFill>
            <a:ln w="38100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8280000" algn="bl" rotWithShape="0">
                <a:srgbClr val="191919">
                  <a:alpha val="4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6" name="Google Shape;296;p25"/>
          <p:cNvGrpSpPr/>
          <p:nvPr/>
        </p:nvGrpSpPr>
        <p:grpSpPr>
          <a:xfrm>
            <a:off x="8927569" y="-965334"/>
            <a:ext cx="4015537" cy="2707627"/>
            <a:chOff x="6695676" y="-724000"/>
            <a:chExt cx="3011653" cy="2030720"/>
          </a:xfrm>
        </p:grpSpPr>
        <p:pic>
          <p:nvPicPr>
            <p:cNvPr id="297" name="Google Shape;297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6695676" y="-724000"/>
              <a:ext cx="1204949" cy="1204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392377">
              <a:off x="8347929" y="-52680"/>
              <a:ext cx="1175375" cy="11753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299" name="Google Shape;299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392371">
              <a:off x="8366142" y="-100731"/>
              <a:ext cx="730975" cy="74142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300" name="Google Shape;3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408389">
            <a:off x="12050658" y="1563435"/>
            <a:ext cx="745495" cy="37310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9646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5279F0-A564-E684-51D4-13594913A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AEBE6-CBFD-E691-599D-E5512D2A7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DC660-BC21-9A14-87F7-A4D24B5BF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B3A26C-61D2-4F46-A874-5F9640975A7F}" type="datetime1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AB80A-2E47-FE38-4AAE-461A224148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068655-C383-2D81-3381-894301C80B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703726-A1B5-F349-8023-389376DE6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304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41" r:id="rId12"/>
    <p:sldLayoutId id="2147483742" r:id="rId13"/>
    <p:sldLayoutId id="2147483743" r:id="rId14"/>
    <p:sldLayoutId id="2147483744" r:id="rId15"/>
    <p:sldLayoutId id="2147483745" r:id="rId16"/>
    <p:sldLayoutId id="2147483746" r:id="rId17"/>
    <p:sldLayoutId id="2147483747" r:id="rId18"/>
    <p:sldLayoutId id="2147483748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E79B8-E50A-B1B4-9C60-DA9E24C0D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299" y="2256076"/>
            <a:ext cx="9791178" cy="2345847"/>
          </a:xfrm>
        </p:spPr>
        <p:txBody>
          <a:bodyPr>
            <a:normAutofit fontScale="90000"/>
          </a:bodyPr>
          <a:lstStyle/>
          <a:p>
            <a:br>
              <a:rPr lang="en-US" sz="6600" dirty="0"/>
            </a:br>
            <a:br>
              <a:rPr lang="en-US" sz="9600" dirty="0"/>
            </a:br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Mock Lab Practical #1</a:t>
            </a:r>
            <a:b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US" sz="8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MCB2010C Microbiology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764B88-E541-680E-81D3-2EFCF8B3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205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7821816-EE88-8FB7-1BB1-587F9436F3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125508" y="497521"/>
            <a:ext cx="6096000" cy="9848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Lab Regulations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8220DA-FEE7-3789-4BA9-035725FC6870}"/>
              </a:ext>
            </a:extLst>
          </p:cNvPr>
          <p:cNvSpPr txBox="1"/>
          <p:nvPr/>
        </p:nvSpPr>
        <p:spPr>
          <a:xfrm>
            <a:off x="1125508" y="1451628"/>
            <a:ext cx="9226508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According to the lab regulations: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1.  	What PPE is required for all labs in microbiology? </a:t>
            </a:r>
          </a:p>
          <a:p>
            <a:pPr marL="457200" indent="-457200">
              <a:buAutoNum type="arabicPeriod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2.  	What should you do first, if you are injured or spill a     	culture containing bacteria?</a:t>
            </a:r>
          </a:p>
          <a:p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EAE5BC-EB66-15F4-E869-18BC17928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28453" y="476309"/>
            <a:ext cx="9345276" cy="6451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Brightfield Microscopy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2067" y="2005300"/>
            <a:ext cx="5972347" cy="4376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3. Identify the microscope part labeled </a:t>
            </a:r>
            <a:r>
              <a:rPr lang="en-US" sz="2800" b="1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A</a:t>
            </a: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.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4. Identify the microscope part labeled </a:t>
            </a:r>
            <a:r>
              <a:rPr lang="en-US" sz="2800" b="1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B</a:t>
            </a: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.</a:t>
            </a:r>
            <a:endParaRPr lang="en-US" sz="2800" dirty="0"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5. Identify the microscope part labeled </a:t>
            </a:r>
            <a:r>
              <a:rPr lang="en-US" sz="2800" b="1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C</a:t>
            </a: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.</a:t>
            </a:r>
            <a:endParaRPr lang="en-US" sz="2800" dirty="0"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1750" dirty="0">
              <a:solidFill>
                <a:srgbClr val="FF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3" name="Freeform 3" descr="Microscope Image. "/>
          <p:cNvSpPr/>
          <p:nvPr/>
        </p:nvSpPr>
        <p:spPr>
          <a:xfrm>
            <a:off x="6929306" y="1645472"/>
            <a:ext cx="4650627" cy="3934059"/>
          </a:xfrm>
          <a:custGeom>
            <a:avLst/>
            <a:gdLst/>
            <a:ahLst/>
            <a:cxnLst/>
            <a:rect l="l" t="t" r="r" b="b"/>
            <a:pathLst>
              <a:path w="9332810" h="7909556">
                <a:moveTo>
                  <a:pt x="0" y="0"/>
                </a:moveTo>
                <a:lnTo>
                  <a:pt x="9332810" y="0"/>
                </a:lnTo>
                <a:lnTo>
                  <a:pt x="9332810" y="7909557"/>
                </a:lnTo>
                <a:lnTo>
                  <a:pt x="0" y="7909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2D10C3-5F1D-A869-04E1-6F126E6E8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A320E075-2E44-8076-D021-EA6D5F4BC8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6840" y="360563"/>
            <a:ext cx="9345276" cy="6643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09630">
              <a:lnSpc>
                <a:spcPts val="529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Brightfield Microscopy -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 pg. 1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6840" y="2095048"/>
            <a:ext cx="9765048" cy="974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3797"/>
              </a:lnSpc>
            </a:pPr>
            <a:r>
              <a:rPr lang="en-US" sz="2800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6.  List 2 ways you can increase the resolution.</a:t>
            </a:r>
          </a:p>
          <a:p>
            <a:pPr defTabSz="609630">
              <a:lnSpc>
                <a:spcPts val="3797"/>
              </a:lnSpc>
            </a:pPr>
            <a:endParaRPr lang="en-US" sz="3600" b="1" dirty="0"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38015" y="3444610"/>
            <a:ext cx="822175" cy="64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ts val="5362"/>
              </a:lnSpc>
            </a:pPr>
            <a:r>
              <a:rPr lang="en-US" sz="3830" b="1">
                <a:solidFill>
                  <a:srgbClr val="FFFFFF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A)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D9719A-4064-AEE0-6DF3-EA4CFDE6B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443242" y="311632"/>
            <a:ext cx="9681571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Brightfield Microscopy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 - </a:t>
            </a:r>
            <a:r>
              <a:rPr lang="en-US" sz="36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pic>
        <p:nvPicPr>
          <p:cNvPr id="6" name="Picture 5" descr="Microscopic photograph shows circular white field containing several purple-stained cells (microorganisms.) Faint vertical measurement scale appears near center, with clustered specimens concentrated on right side and isolated specimens near upper center and lower left.&#10;">
            <a:extLst>
              <a:ext uri="{FF2B5EF4-FFF2-40B4-BE49-F238E27FC236}">
                <a16:creationId xmlns:a16="http://schemas.microsoft.com/office/drawing/2014/main" id="{B7FAD497-CD56-5CFF-0BC0-FD8B432B35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272" t="33871" r="41148" b="19349"/>
          <a:stretch>
            <a:fillRect/>
          </a:stretch>
        </p:blipFill>
        <p:spPr>
          <a:xfrm rot="5400000">
            <a:off x="1421663" y="157530"/>
            <a:ext cx="3671480" cy="5799745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F693F1C-2BF8-F3C1-4003-05464435C546}"/>
              </a:ext>
            </a:extLst>
          </p:cNvPr>
          <p:cNvSpPr txBox="1">
            <a:spLocks/>
          </p:cNvSpPr>
          <p:nvPr/>
        </p:nvSpPr>
        <p:spPr>
          <a:xfrm>
            <a:off x="1287910" y="1935935"/>
            <a:ext cx="437173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18750B-703C-5B3C-4F15-B6B847BFDEAC}"/>
              </a:ext>
            </a:extLst>
          </p:cNvPr>
          <p:cNvSpPr txBox="1"/>
          <p:nvPr/>
        </p:nvSpPr>
        <p:spPr>
          <a:xfrm>
            <a:off x="3420891" y="3563081"/>
            <a:ext cx="43717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 b="1" dirty="0"/>
              <a:t>B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C61C9-4B3D-B992-6EB2-5212460430E4}"/>
              </a:ext>
            </a:extLst>
          </p:cNvPr>
          <p:cNvSpPr txBox="1"/>
          <p:nvPr/>
        </p:nvSpPr>
        <p:spPr>
          <a:xfrm>
            <a:off x="2875327" y="4926804"/>
            <a:ext cx="764151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>
                <a:ea typeface="+mn-lt"/>
                <a:cs typeface="+mn-lt"/>
              </a:rPr>
              <a:t>40x</a:t>
            </a:r>
            <a:endParaRPr lang="en-US" sz="2400"/>
          </a:p>
        </p:txBody>
      </p:sp>
      <p:sp>
        <p:nvSpPr>
          <p:cNvPr id="12" name="TextBox 12"/>
          <p:cNvSpPr txBox="1"/>
          <p:nvPr/>
        </p:nvSpPr>
        <p:spPr>
          <a:xfrm>
            <a:off x="6459523" y="1221662"/>
            <a:ext cx="5092117" cy="4151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7. 	A microscope has an ocular 	magnification of 10x. What is 	the total magnification of a 	specimen when viewing with 	the 40x objective lens. 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latin typeface="Calibri" panose="020F0502020204030204" pitchFamily="34" charset="0"/>
              <a:ea typeface="Open Sans Bold"/>
              <a:cs typeface="Calibri" panose="020F0502020204030204" pitchFamily="34" charset="0"/>
              <a:sym typeface="Open Sans Bold"/>
            </a:endParaRP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8. 	What is the size of specimen </a:t>
            </a:r>
            <a:r>
              <a:rPr lang="en-US" sz="2800" b="1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A</a:t>
            </a: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 	shown using the  	40X objective? Show your 	answers with the correct 	units. </a:t>
            </a:r>
          </a:p>
          <a:p>
            <a:pPr defTabSz="609630">
              <a:lnSpc>
                <a:spcPts val="2519"/>
              </a:lnSpc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395104-C3FD-FD1B-33DA-218D6DE4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482486" y="495616"/>
            <a:ext cx="9393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Darkfield Microscopy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lt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82486" y="1844114"/>
            <a:ext cx="9256937" cy="3757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9.    What does the background look like in darkfield 	microscopy?</a:t>
            </a:r>
            <a:endParaRPr lang="en-US" sz="2800" dirty="0"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457200" indent="-457200" defTabSz="609630">
              <a:lnSpc>
                <a:spcPts val="2519"/>
              </a:lnSpc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457200" indent="-457200" defTabSz="609630">
              <a:lnSpc>
                <a:spcPts val="2519"/>
              </a:lnSpc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10.   What do the specimens look like in darkfield microscopy?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 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11.   What bacterial morphology (shape) is darkfield microscopy 	 is most useful for and why?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 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457200" indent="-457200" defTabSz="609630">
              <a:lnSpc>
                <a:spcPts val="2519"/>
              </a:lnSpc>
              <a:buAutoNum type="alphaUcPeriod"/>
            </a:pPr>
            <a:endParaRPr lang="en-US" sz="2400" dirty="0"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A4B782-CA2E-B9D9-BE45-E1668804C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FE99-2D6B-C2D8-E405-5D91F828B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DF1F738F-6648-40AD-A584-9D0905F81BF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5413" y="296130"/>
            <a:ext cx="9297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Ubiquity of Microorganisms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lt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3" name="Freeform 10" descr="Image of the petri plate showing the growth of the mold and bacterial colonies. ">
            <a:extLst>
              <a:ext uri="{FF2B5EF4-FFF2-40B4-BE49-F238E27FC236}">
                <a16:creationId xmlns:a16="http://schemas.microsoft.com/office/drawing/2014/main" id="{CD2CFB25-8BCD-C5A9-23AF-2BCC0DF2663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71874" y="927719"/>
            <a:ext cx="5157781" cy="5006679"/>
          </a:xfrm>
          <a:custGeom>
            <a:avLst/>
            <a:gdLst/>
            <a:ahLst/>
            <a:cxnLst/>
            <a:rect l="l" t="t" r="r" b="b"/>
            <a:pathLst>
              <a:path w="6829075" h="5994275">
                <a:moveTo>
                  <a:pt x="0" y="0"/>
                </a:moveTo>
                <a:lnTo>
                  <a:pt x="6829075" y="0"/>
                </a:lnTo>
                <a:lnTo>
                  <a:pt x="6829075" y="5994274"/>
                </a:lnTo>
                <a:lnTo>
                  <a:pt x="0" y="59942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718" r="-14363" b="-9670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302EC56-10D1-AE89-82CB-9D9C45788E50}"/>
              </a:ext>
            </a:extLst>
          </p:cNvPr>
          <p:cNvSpPr txBox="1"/>
          <p:nvPr/>
        </p:nvSpPr>
        <p:spPr>
          <a:xfrm>
            <a:off x="6096000" y="1610322"/>
            <a:ext cx="5624126" cy="3194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12.  Describe the appearance of a 	mold colony in the image 	shown. 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13. 	Describe the appearance of a 	bacterial colony in the image 	shown.</a:t>
            </a:r>
          </a:p>
          <a:p>
            <a:pPr defTabSz="609630">
              <a:lnSpc>
                <a:spcPts val="2519"/>
              </a:lnSpc>
            </a:pPr>
            <a:endParaRPr lang="en-US" sz="1750" b="1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668B06-DD8F-02FC-0E6C-4321A7A92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2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FDF0B-0507-FB2A-1BAF-A79A2D378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>
            <a:extLst>
              <a:ext uri="{FF2B5EF4-FFF2-40B4-BE49-F238E27FC236}">
                <a16:creationId xmlns:a16="http://schemas.microsoft.com/office/drawing/2014/main" id="{8EEB2BFB-8A2B-8DBC-297E-0F81389027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01401" y="943469"/>
            <a:ext cx="9939635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Aseptic Technique-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 </a:t>
            </a:r>
            <a:r>
              <a:rPr lang="en-US" sz="36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5062C6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DFDE7808-0BD4-2471-A56D-54F5D5B4FDB4}"/>
              </a:ext>
            </a:extLst>
          </p:cNvPr>
          <p:cNvSpPr txBox="1"/>
          <p:nvPr/>
        </p:nvSpPr>
        <p:spPr>
          <a:xfrm>
            <a:off x="1001401" y="2432696"/>
            <a:ext cx="10671893" cy="13311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14.  List 3 reason why aseptic technique must be used in lab?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400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  <a:p>
            <a:pPr defTabSz="609630"/>
            <a:endParaRPr lang="en-US" sz="2400" b="1" dirty="0">
              <a:solidFill>
                <a:srgbClr val="000000"/>
              </a:solidFill>
              <a:latin typeface="Segoe UI"/>
              <a:ea typeface="Open Sans Bold"/>
              <a:cs typeface="Segoe UI"/>
            </a:endParaRPr>
          </a:p>
          <a:p>
            <a:pPr defTabSz="609630">
              <a:lnSpc>
                <a:spcPts val="2519"/>
              </a:lnSpc>
            </a:pPr>
            <a:endParaRPr lang="en-US" sz="2400" b="1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36F9DE-C4CD-59FA-2877-1B05E300A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21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>
            <a:spLocks noGrp="1"/>
          </p:cNvSpPr>
          <p:nvPr>
            <p:ph type="title" idx="4294967295"/>
          </p:nvPr>
        </p:nvSpPr>
        <p:spPr>
          <a:xfrm>
            <a:off x="641967" y="196298"/>
            <a:ext cx="9939635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Aseptic Technique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 - </a:t>
            </a:r>
            <a:r>
              <a:rPr lang="en-US" sz="36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5062C6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41967" y="1149602"/>
            <a:ext cx="9939635" cy="2475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defTabSz="609630">
              <a:lnSpc>
                <a:spcPts val="2519"/>
              </a:lnSpc>
              <a:buAutoNum type="arabi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15.  Write down the correct steps for transferring a culture from a 	broth to broth?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16.  When transferring culture Broth to Broth, which type of 	inoculating tool is used? 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D7AF43-B791-1A5A-361D-E109E2283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635416" y="661740"/>
            <a:ext cx="7416101" cy="6451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ts val="529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Smear Preparation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7506" y="1716540"/>
            <a:ext cx="7686982" cy="4756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239"/>
              </a:lnSpc>
            </a:pPr>
            <a:endParaRPr lang="en-US" sz="28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defTabSz="609630">
              <a:lnSpc>
                <a:spcPts val="2239"/>
              </a:lnSpc>
            </a:pPr>
            <a:r>
              <a:rPr lang="en-US" sz="2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17.  A student prepared a bacterial smear, heat-fixed 	the slide, and then stained it. When the student 	examined the slide under the microscope, no 	bacterial cells were visible. What mistake during 	the heat-fixing process could have caused this 	result? Explain why.</a:t>
            </a:r>
          </a:p>
          <a:p>
            <a:pPr defTabSz="609630">
              <a:lnSpc>
                <a:spcPts val="2239"/>
              </a:lnSpc>
            </a:pPr>
            <a:endParaRPr lang="en-US" sz="2800" dirty="0"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342900" indent="-342900" defTabSz="609630">
              <a:lnSpc>
                <a:spcPts val="2239"/>
              </a:lnSpc>
              <a:buAutoNum type="alphaUcPeriod"/>
            </a:pP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18.  What is the purpose of air drying before heat 	fixing?</a:t>
            </a:r>
          </a:p>
          <a:p>
            <a:pPr defTabSz="609630"/>
            <a:endParaRPr lang="en-US" sz="1600" b="1" dirty="0">
              <a:solidFill>
                <a:srgbClr val="000000"/>
              </a:solidFill>
              <a:latin typeface="Aptos"/>
              <a:ea typeface="Open Sans Bold"/>
              <a:cs typeface="Arial"/>
            </a:endParaRPr>
          </a:p>
          <a:p>
            <a:pPr defTabSz="609630">
              <a:lnSpc>
                <a:spcPts val="2239"/>
              </a:lnSpc>
            </a:pPr>
            <a:endParaRPr lang="en-US" sz="1550" dirty="0">
              <a:solidFill>
                <a:srgbClr val="FF0000"/>
              </a:solidFill>
              <a:latin typeface="Arial"/>
              <a:ea typeface="Open Sans Bold"/>
              <a:cs typeface="Arial"/>
            </a:endParaRPr>
          </a:p>
          <a:p>
            <a:pPr defTabSz="609630">
              <a:lnSpc>
                <a:spcPts val="2239"/>
              </a:lnSpc>
            </a:pPr>
            <a:endParaRPr lang="en-US" sz="1550" b="1" dirty="0">
              <a:latin typeface="Open Sans Bold"/>
              <a:ea typeface="Open Sans Bold"/>
              <a:cs typeface="Open Sans Bold"/>
            </a:endParaRPr>
          </a:p>
          <a:p>
            <a:pPr defTabSz="609630">
              <a:lnSpc>
                <a:spcPts val="2239"/>
              </a:lnSpc>
            </a:pPr>
            <a:endParaRPr lang="en-US" sz="1550" b="1" dirty="0">
              <a:latin typeface="Open Sans Bold"/>
              <a:ea typeface="Open Sans Bold"/>
              <a:cs typeface="Open Sans Bold"/>
            </a:endParaRPr>
          </a:p>
          <a:p>
            <a:pPr defTabSz="609630">
              <a:lnSpc>
                <a:spcPts val="2239"/>
              </a:lnSpc>
            </a:pPr>
            <a:endParaRPr lang="en-US" sz="1550" b="1" dirty="0"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8" name="Freeform 8" descr="Image shows the demonstration of one of the steps of smear prep. - Heat fix. "/>
          <p:cNvSpPr/>
          <p:nvPr/>
        </p:nvSpPr>
        <p:spPr>
          <a:xfrm>
            <a:off x="8647405" y="1425111"/>
            <a:ext cx="3096085" cy="4007623"/>
          </a:xfrm>
          <a:custGeom>
            <a:avLst/>
            <a:gdLst/>
            <a:ahLst/>
            <a:cxnLst/>
            <a:rect l="l" t="t" r="r" b="b"/>
            <a:pathLst>
              <a:path w="4644128" h="6011434">
                <a:moveTo>
                  <a:pt x="0" y="0"/>
                </a:moveTo>
                <a:lnTo>
                  <a:pt x="4644128" y="0"/>
                </a:lnTo>
                <a:lnTo>
                  <a:pt x="4644128" y="6011434"/>
                </a:lnTo>
                <a:lnTo>
                  <a:pt x="0" y="601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C406E2-E095-0929-4193-172FCDCD5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>
            <a:spLocks noGrp="1"/>
          </p:cNvSpPr>
          <p:nvPr>
            <p:ph type="title" idx="4294967295"/>
          </p:nvPr>
        </p:nvSpPr>
        <p:spPr>
          <a:xfrm>
            <a:off x="644047" y="333851"/>
            <a:ext cx="1046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Smear Preparation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lt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44047" y="1258417"/>
            <a:ext cx="8911014" cy="1603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400" b="1" dirty="0">
                <a:solidFill>
                  <a:srgbClr val="00878E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</a:t>
            </a:r>
            <a:endParaRPr lang="en-US" sz="2800" b="1" dirty="0">
              <a:solidFill>
                <a:srgbClr val="00878E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19.  List the steps for preparing a smear from a culture   	growing on a solid medium. </a:t>
            </a:r>
            <a:r>
              <a:rPr lang="en-US" sz="2800" b="1" dirty="0">
                <a:latin typeface="Arial"/>
                <a:ea typeface="Open Sans Bold"/>
                <a:cs typeface="Arial"/>
              </a:rPr>
              <a:t> </a:t>
            </a:r>
            <a:endParaRPr lang="en-US" sz="2800" dirty="0">
              <a:latin typeface="Arial"/>
              <a:ea typeface="Open Sans Bold"/>
              <a:cs typeface="Arial"/>
            </a:endParaRPr>
          </a:p>
          <a:p>
            <a:pPr defTabSz="609630">
              <a:lnSpc>
                <a:spcPts val="2519"/>
              </a:lnSpc>
            </a:pPr>
            <a:endParaRPr lang="en-US" sz="2400" b="1" dirty="0">
              <a:latin typeface="Arial"/>
              <a:ea typeface="Open Sans Bold"/>
              <a:cs typeface="Arial"/>
            </a:endParaRPr>
          </a:p>
          <a:p>
            <a:pPr marL="342900" indent="-342900" defTabSz="609630">
              <a:lnSpc>
                <a:spcPts val="2519"/>
              </a:lnSpc>
              <a:buAutoNum type="alphaUcPeriod"/>
            </a:pPr>
            <a:endParaRPr lang="en-US" sz="2400" b="1" dirty="0">
              <a:latin typeface="Arial"/>
              <a:ea typeface="Open Sans Bold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84B04C-5E2F-55BF-933A-3BB438DC1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D36DB-158B-6494-D38C-DCE7C1D00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>
            <a:extLst>
              <a:ext uri="{FF2B5EF4-FFF2-40B4-BE49-F238E27FC236}">
                <a16:creationId xmlns:a16="http://schemas.microsoft.com/office/drawing/2014/main" id="{528AE52B-AC8C-2393-7ABC-E8724D01AE0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11159" y="650312"/>
            <a:ext cx="1046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Smear Preparation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3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lt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917E6E2-CE57-FD3D-D57C-7C578A784CE0}"/>
              </a:ext>
            </a:extLst>
          </p:cNvPr>
          <p:cNvSpPr txBox="1"/>
          <p:nvPr/>
        </p:nvSpPr>
        <p:spPr>
          <a:xfrm>
            <a:off x="644047" y="1661088"/>
            <a:ext cx="9515021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b="1" dirty="0">
                <a:solidFill>
                  <a:srgbClr val="00878E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</a:t>
            </a: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20.  </a:t>
            </a: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List the steps for preparing a smear from a culture growing in 	a liquid medium.</a:t>
            </a:r>
            <a:r>
              <a:rPr lang="en-US" sz="2800" dirty="0">
                <a:solidFill>
                  <a:srgbClr val="00878E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  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400" dirty="0">
              <a:solidFill>
                <a:srgbClr val="FF0000"/>
              </a:solidFill>
              <a:latin typeface="Arial"/>
              <a:ea typeface="Open Sans Bold"/>
              <a:cs typeface="Arial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33D9D5-51BF-A32C-37F1-4B504302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8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901701" y="430628"/>
            <a:ext cx="6257443" cy="64517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Simple Staining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7246" y="1732282"/>
            <a:ext cx="6687733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21.  What type of stain is used in simple stain 	image shown acidic (anionic) or basic 	(cationic)?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514350" indent="-514350" defTabSz="609630"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22.  Why does this stain color the cells?</a:t>
            </a:r>
          </a:p>
          <a:p>
            <a:pPr marL="514350" indent="-514350" defTabSz="609630"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23.  Describe the shape and arrangement of 	this organism based on the picture below.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Poppins Ultra-Bold"/>
              <a:ea typeface="Poppins Ultra-Bold"/>
              <a:cs typeface="Poppins Ultra-Bold"/>
            </a:endParaRPr>
          </a:p>
        </p:txBody>
      </p:sp>
      <p:grpSp>
        <p:nvGrpSpPr>
          <p:cNvPr id="5" name="Group 5" descr="Image of the purple, cocci. ">
            <a:extLst>
              <a:ext uri="{FF2B5EF4-FFF2-40B4-BE49-F238E27FC236}">
                <a16:creationId xmlns:a16="http://schemas.microsoft.com/office/drawing/2014/main" id="{547EECA0-C53C-9411-4749-887F9F78B36A}"/>
              </a:ext>
            </a:extLst>
          </p:cNvPr>
          <p:cNvGrpSpPr>
            <a:grpSpLocks noChangeAspect="1"/>
          </p:cNvGrpSpPr>
          <p:nvPr/>
        </p:nvGrpSpPr>
        <p:grpSpPr>
          <a:xfrm>
            <a:off x="7591402" y="1563135"/>
            <a:ext cx="3843352" cy="3730457"/>
            <a:chOff x="-23042" y="66269"/>
            <a:chExt cx="6542159" cy="6349987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4152B3B9-C1B2-008A-A9FB-658B321FD002}"/>
                </a:ext>
              </a:extLst>
            </p:cNvPr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/>
              <a:stretch>
                <a:fillRect l="223" r="223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Freeform 7">
              <a:extLst>
                <a:ext uri="{FF2B5EF4-FFF2-40B4-BE49-F238E27FC236}">
                  <a16:creationId xmlns:a16="http://schemas.microsoft.com/office/drawing/2014/main" id="{8B9E3149-9FE6-07E8-59E2-4837683B3F22}"/>
                </a:ext>
              </a:extLst>
            </p:cNvPr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16948A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13ACEA-04A9-C8D8-E81D-2BB4E8D19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9B3A9-F2EA-C94A-3DB4-92B2FACDD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3F208999-303C-B38A-B856-510171C849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7861" y="305839"/>
            <a:ext cx="8289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lt"/>
                <a:cs typeface="Calibri" panose="020F0502020204030204" pitchFamily="34" charset="0"/>
                <a:sym typeface="Poppins Ultra-Bold"/>
              </a:rPr>
              <a:t>Negative Staining 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lt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31E63D24-CBEB-114E-DEEC-270752BD56ED}"/>
              </a:ext>
            </a:extLst>
          </p:cNvPr>
          <p:cNvSpPr txBox="1"/>
          <p:nvPr/>
        </p:nvSpPr>
        <p:spPr>
          <a:xfrm>
            <a:off x="372635" y="1213008"/>
            <a:ext cx="6875453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24.  What type of stain is used in negative stain 	image shown acidic (anionic) or basic 	(cationic)?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25.  Why doesn't this stain color the cells?</a:t>
            </a:r>
          </a:p>
          <a:p>
            <a:pPr marL="514350" indent="-514350" defTabSz="609630">
              <a:buAutoNum type="alphaUcPeriod"/>
            </a:pPr>
            <a:endParaRPr lang="en-US" sz="2800" b="1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26. 	Describe the shape and arrangement of 	this organism based on the image. 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27. 	What is the name of the organism based 	on the image. Genus and species, no	abbreviation.</a:t>
            </a:r>
          </a:p>
        </p:txBody>
      </p:sp>
      <p:pic>
        <p:nvPicPr>
          <p:cNvPr id="2" name="Picture 1" descr="Dark background, with clear cells. ">
            <a:extLst>
              <a:ext uri="{FF2B5EF4-FFF2-40B4-BE49-F238E27FC236}">
                <a16:creationId xmlns:a16="http://schemas.microsoft.com/office/drawing/2014/main" id="{D0A39828-BA8F-4381-DEC5-DDBF6E4AC9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54" t="13857" r="37215" b="12164"/>
          <a:stretch>
            <a:fillRect/>
          </a:stretch>
        </p:blipFill>
        <p:spPr>
          <a:xfrm flipH="1">
            <a:off x="7917217" y="784223"/>
            <a:ext cx="3772864" cy="529157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12FD46-A2A6-BA2B-0A6C-CF7BA0508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18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AA18B-2AB9-F3D3-B3FA-C0BBFBF4C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7E068EFF-5C14-019C-428A-50BFE311C94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1033" y="690148"/>
            <a:ext cx="10149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Gram Staining -</a:t>
            </a:r>
            <a:r>
              <a:rPr kumimoji="0" lang="en-US" sz="4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AC42E999-2397-1421-F6F2-0C9263BAF579}"/>
              </a:ext>
            </a:extLst>
          </p:cNvPr>
          <p:cNvSpPr txBox="1"/>
          <p:nvPr/>
        </p:nvSpPr>
        <p:spPr>
          <a:xfrm>
            <a:off x="801033" y="1399130"/>
            <a:ext cx="6012324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28. Write the steps of Gram Staining?</a:t>
            </a: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514350" indent="-514350" defTabSz="609630">
              <a:buFontTx/>
              <a:buAutoNum type="alphaUcPeriod"/>
            </a:pP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29. What shape are the Gram negative 	and Gram positive cells in the 	image shown?</a:t>
            </a:r>
          </a:p>
          <a:p>
            <a:pPr marL="514350" indent="-514350" defTabSz="609630">
              <a:buFontTx/>
              <a:buAutoNum type="alphaUcPeriod"/>
            </a:pPr>
            <a:endParaRPr lang="en-US" sz="2800" dirty="0">
              <a:solidFill>
                <a:schemeClr val="dk1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chemeClr val="dk1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30. Name two organisms used in the 	gram stain exercise (Genus and 	species, no abbreviations)</a:t>
            </a:r>
          </a:p>
        </p:txBody>
      </p:sp>
      <p:pic>
        <p:nvPicPr>
          <p:cNvPr id="7" name="Google Shape;451;p38" descr="Microscopic image of the bacterial cells colored pink and purple. Different shapes. ">
            <a:extLst>
              <a:ext uri="{FF2B5EF4-FFF2-40B4-BE49-F238E27FC236}">
                <a16:creationId xmlns:a16="http://schemas.microsoft.com/office/drawing/2014/main" id="{A80FA0D5-FE70-2031-85F0-0C1A1DF876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1669" y="1692040"/>
            <a:ext cx="4155562" cy="32921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2CF70D-9988-3803-535B-4637C1BCF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12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>
            <a:spLocks noGrp="1"/>
          </p:cNvSpPr>
          <p:nvPr>
            <p:ph type="title" idx="4294967295"/>
          </p:nvPr>
        </p:nvSpPr>
        <p:spPr>
          <a:xfrm>
            <a:off x="999684" y="525823"/>
            <a:ext cx="7833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Gram Staining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99684" y="1534824"/>
            <a:ext cx="9822640" cy="405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defTabSz="609630">
              <a:buAutoNum type="arabicPeriod" startAt="31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 After the second step of adding Gram’s iodine Gram positive 	and Gram negative  appear what color?</a:t>
            </a:r>
          </a:p>
          <a:p>
            <a:pPr marL="514350" indent="-514350" defTabSz="609630">
              <a:buAutoNum type="arabicPeriod" startAt="31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609630">
              <a:lnSpc>
                <a:spcPts val="2519"/>
              </a:lnSpc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  <a:sym typeface="Open Sans Bold"/>
            </a:endParaRPr>
          </a:p>
          <a:p>
            <a:pPr marL="514350" indent="-514350" defTabSz="609630">
              <a:lnSpc>
                <a:spcPts val="2519"/>
              </a:lnSpc>
              <a:buAutoNum type="arabicPeriod" startAt="32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What can you expect to see if you forget to use the mordant in 	Gram staining?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609630">
              <a:lnSpc>
                <a:spcPts val="2519"/>
              </a:lnSpc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33.  What step of Gram staining has the most critical timing and 	why?</a:t>
            </a:r>
          </a:p>
          <a:p>
            <a:pPr defTabSz="609630">
              <a:lnSpc>
                <a:spcPts val="2519"/>
              </a:lnSpc>
            </a:pPr>
            <a:endParaRPr lang="en-US" sz="1750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C9CCA3-92E8-9B09-B820-31449D99D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8A2B4-A3AF-8427-9E24-8809789B5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490A8923-3F19-B671-3B4F-F4A9B65854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88232" y="739659"/>
            <a:ext cx="6849635" cy="12214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/>
                <a:ea typeface="Poppins Ultra-Bold"/>
                <a:cs typeface="Poppins Ultra-Bold"/>
                <a:sym typeface="Poppins Ultra-Bold"/>
              </a:rPr>
              <a:t>Endospore Staining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/>
              <a:ea typeface="Poppins Ultra-Bold"/>
              <a:cs typeface="Poppins Ultra-Bold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7E78B10-0E8C-5B4E-F49C-5EA4CF28E708}"/>
              </a:ext>
            </a:extLst>
          </p:cNvPr>
          <p:cNvSpPr txBox="1"/>
          <p:nvPr/>
        </p:nvSpPr>
        <p:spPr>
          <a:xfrm>
            <a:off x="788232" y="1799481"/>
            <a:ext cx="6849635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34.  Compare the final appearance of 	endospores and vegetative cells in both 	the Schaeffer–Fulton and Dorner methods. </a:t>
            </a:r>
          </a:p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35.  Why is heat applied during the spore 	staining process? </a:t>
            </a:r>
          </a:p>
        </p:txBody>
      </p:sp>
      <p:grpSp>
        <p:nvGrpSpPr>
          <p:cNvPr id="5" name="Group 21" descr="Microscopic image of the bacillus. Edospores are stained green and cells are pink.">
            <a:extLst>
              <a:ext uri="{FF2B5EF4-FFF2-40B4-BE49-F238E27FC236}">
                <a16:creationId xmlns:a16="http://schemas.microsoft.com/office/drawing/2014/main" id="{084E04B7-BEFC-0DFF-7FDF-4A08C401D252}"/>
              </a:ext>
            </a:extLst>
          </p:cNvPr>
          <p:cNvGrpSpPr/>
          <p:nvPr/>
        </p:nvGrpSpPr>
        <p:grpSpPr>
          <a:xfrm>
            <a:off x="8101546" y="303432"/>
            <a:ext cx="3058760" cy="3004154"/>
            <a:chOff x="0" y="0"/>
            <a:chExt cx="812800" cy="812800"/>
          </a:xfrm>
        </p:grpSpPr>
        <p:sp>
          <p:nvSpPr>
            <p:cNvPr id="4" name="Freeform 22">
              <a:extLst>
                <a:ext uri="{FF2B5EF4-FFF2-40B4-BE49-F238E27FC236}">
                  <a16:creationId xmlns:a16="http://schemas.microsoft.com/office/drawing/2014/main" id="{595764DF-C4D8-EA96-E3ED-F2F183EC063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6666" r="-16666"/>
              </a:stretch>
            </a:blip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</p:grpSp>
      <p:pic>
        <p:nvPicPr>
          <p:cNvPr id="3" name="Picture 2" descr="Endospore are pink in the this microscopic image and cells are clear with the dark background. ">
            <a:extLst>
              <a:ext uri="{FF2B5EF4-FFF2-40B4-BE49-F238E27FC236}">
                <a16:creationId xmlns:a16="http://schemas.microsoft.com/office/drawing/2014/main" id="{96389369-ED62-529B-58C1-83FCE08A6C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213" t="11232" r="-33" b="32749"/>
          <a:stretch>
            <a:fillRect/>
          </a:stretch>
        </p:blipFill>
        <p:spPr>
          <a:xfrm>
            <a:off x="8095140" y="3428999"/>
            <a:ext cx="3061329" cy="3001665"/>
          </a:xfrm>
          <a:prstGeom prst="ellipse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050EC0-22AF-F25D-3553-CF9EFFDE0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4988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E210D-4B52-1CCC-FF03-6D9B99118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66EDBC3A-7666-40DC-DEAB-36520075B95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6305" y="763819"/>
            <a:ext cx="7557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Acid-fast Staining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519EDCA3-D8FE-DAB8-9C82-5A3DD3A39802}"/>
              </a:ext>
            </a:extLst>
          </p:cNvPr>
          <p:cNvSpPr txBox="1"/>
          <p:nvPr/>
        </p:nvSpPr>
        <p:spPr>
          <a:xfrm>
            <a:off x="386305" y="1253649"/>
            <a:ext cx="6299721" cy="4678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36.  What is the primary stain used in 	the 	Ziehl–</a:t>
            </a:r>
            <a:r>
              <a:rPr lang="en" sz="2800" dirty="0" err="1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Neelsen</a:t>
            </a:r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 method, and 	what 	type of organisms is it designed to 	detect?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514350" indent="-514350" defTabSz="609630">
              <a:buAutoNum type="alphaUcPeriod"/>
            </a:pPr>
            <a:endParaRPr lang="en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37.  Why is heat applied during the 	Ziehl–</a:t>
            </a:r>
            <a:r>
              <a:rPr lang="en" sz="2800" dirty="0" err="1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Neelsen</a:t>
            </a:r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 staining process, and 	how does it affect the penetration 	of the dye?</a:t>
            </a:r>
          </a:p>
          <a:p>
            <a:pPr defTabSz="609630"/>
            <a:endParaRPr lang="en" sz="2400" b="1" i="1" dirty="0">
              <a:solidFill>
                <a:srgbClr val="FF0000"/>
              </a:solidFill>
              <a:latin typeface="Aptos"/>
              <a:ea typeface="Poppins Ultra-Bold"/>
              <a:cs typeface="Poppins Ultra-Bold"/>
            </a:endParaRPr>
          </a:p>
        </p:txBody>
      </p:sp>
      <p:pic>
        <p:nvPicPr>
          <p:cNvPr id="3" name="Google Shape;470;p40" descr="Microscopic image shows acid fast staining. ">
            <a:extLst>
              <a:ext uri="{FF2B5EF4-FFF2-40B4-BE49-F238E27FC236}">
                <a16:creationId xmlns:a16="http://schemas.microsoft.com/office/drawing/2014/main" id="{EDEB61AD-A0C2-334E-FB8C-30F0591C42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6288140" y="1562516"/>
            <a:ext cx="4951899" cy="37329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619A58-9D45-EC7F-1C90-F74B674B5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94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631A9-7786-144C-E8E1-E086C1350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9717F395-B3E8-BE8F-2B1A-0F4E249C14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8129" y="331006"/>
            <a:ext cx="7557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Acid-fast Staining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26B44D0-B248-0F32-C4BB-82C91870372C}"/>
              </a:ext>
            </a:extLst>
          </p:cNvPr>
          <p:cNvSpPr txBox="1"/>
          <p:nvPr/>
        </p:nvSpPr>
        <p:spPr>
          <a:xfrm>
            <a:off x="308129" y="1377439"/>
            <a:ext cx="7292297" cy="3016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38. 	After acid-alcohol decolorization, what color 	will 	acid-fast bacteria appear compared to 	non acid-fast bacteria?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endParaRPr lang="en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39. 	Name the genus and species of the acid-fast 	bacteria used in this lab. (No Abbreviation)</a:t>
            </a:r>
          </a:p>
        </p:txBody>
      </p:sp>
      <p:pic>
        <p:nvPicPr>
          <p:cNvPr id="3" name="Google Shape;470;p40" descr="Image shows acid fast staining. ">
            <a:extLst>
              <a:ext uri="{FF2B5EF4-FFF2-40B4-BE49-F238E27FC236}">
                <a16:creationId xmlns:a16="http://schemas.microsoft.com/office/drawing/2014/main" id="{27CAEBDC-2D38-EA71-769D-B804CE9B4D4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7541438" y="1817902"/>
            <a:ext cx="4951899" cy="37329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CD38C2-EA42-2925-6D6F-3AD53C347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50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8A2B4-A3AF-8427-9E24-8809789B5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490A8923-3F19-B671-3B4F-F4A9B658547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99481" y="305839"/>
            <a:ext cx="8553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Pure Culture Techniques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173C3-2228-12BC-CFC7-A3D78488A39A}"/>
              </a:ext>
            </a:extLst>
          </p:cNvPr>
          <p:cNvSpPr txBox="1"/>
          <p:nvPr/>
        </p:nvSpPr>
        <p:spPr>
          <a:xfrm>
            <a:off x="453081" y="1482810"/>
            <a:ext cx="6484614" cy="4462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40. 	Was the proper quadrant streak 	technique used in this image. 	Explain answer.</a:t>
            </a:r>
          </a:p>
          <a:p>
            <a:pPr marL="342900" indent="-342900">
              <a:buAutoNum type="alphaUcPeriod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AutoNum type="alphaUcPeriod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41. 	Describe the steps that you would 	take to isolate  a pure culture form 	the plate and confirm its purity. </a:t>
            </a:r>
          </a:p>
          <a:p>
            <a:endParaRPr lang="en-US" sz="2400" dirty="0"/>
          </a:p>
          <a:p>
            <a:pPr marL="342900" indent="-342900">
              <a:buAutoNum type="alphaUcPeriod"/>
            </a:pPr>
            <a:endParaRPr lang="en-US" dirty="0"/>
          </a:p>
          <a:p>
            <a:pPr marL="342900" indent="-342900">
              <a:buAutoNum type="alphaUcPeriod"/>
            </a:pPr>
            <a:endParaRPr lang="en-US" dirty="0"/>
          </a:p>
        </p:txBody>
      </p:sp>
      <p:sp>
        <p:nvSpPr>
          <p:cNvPr id="4" name="Freeform 10" descr="Image shows the petriple plate with quadrant streak plate method. ">
            <a:extLst>
              <a:ext uri="{FF2B5EF4-FFF2-40B4-BE49-F238E27FC236}">
                <a16:creationId xmlns:a16="http://schemas.microsoft.com/office/drawing/2014/main" id="{68CDD191-B557-4236-4688-6E2E09DD769C}"/>
              </a:ext>
            </a:extLst>
          </p:cNvPr>
          <p:cNvSpPr/>
          <p:nvPr/>
        </p:nvSpPr>
        <p:spPr>
          <a:xfrm>
            <a:off x="7066734" y="1071208"/>
            <a:ext cx="4213185" cy="4156821"/>
          </a:xfrm>
          <a:custGeom>
            <a:avLst/>
            <a:gdLst/>
            <a:ahLst/>
            <a:cxnLst/>
            <a:rect l="l" t="t" r="r" b="b"/>
            <a:pathLst>
              <a:path w="4100276" h="3576568">
                <a:moveTo>
                  <a:pt x="0" y="0"/>
                </a:moveTo>
                <a:lnTo>
                  <a:pt x="4100276" y="0"/>
                </a:lnTo>
                <a:lnTo>
                  <a:pt x="4100276" y="3576568"/>
                </a:lnTo>
                <a:lnTo>
                  <a:pt x="0" y="35765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99" b="-2899"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91B7621-3A17-AAC6-A322-3BFB7FCE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2644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>
            <a:spLocks noGrp="1"/>
          </p:cNvSpPr>
          <p:nvPr>
            <p:ph type="title" idx="4294967295"/>
          </p:nvPr>
        </p:nvSpPr>
        <p:spPr>
          <a:xfrm>
            <a:off x="537411" y="292464"/>
            <a:ext cx="1016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Enumeration of Bacteria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50973" y="1268758"/>
            <a:ext cx="8323911" cy="12970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lnSpc>
                <a:spcPts val="2519"/>
              </a:lnSpc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42. 	Solve for Original Cell Density: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	If 267 colonies were counted on the plate in which 	0.1 ml was 	plated out of bottle C in figure below.</a:t>
            </a:r>
          </a:p>
        </p:txBody>
      </p:sp>
      <p:sp>
        <p:nvSpPr>
          <p:cNvPr id="3" name="Freeform 3" descr="Image shows serial dlituion. "/>
          <p:cNvSpPr/>
          <p:nvPr/>
        </p:nvSpPr>
        <p:spPr>
          <a:xfrm>
            <a:off x="571846" y="3097547"/>
            <a:ext cx="8203038" cy="2727036"/>
          </a:xfrm>
          <a:custGeom>
            <a:avLst/>
            <a:gdLst/>
            <a:ahLst/>
            <a:cxnLst/>
            <a:rect l="l" t="t" r="r" b="b"/>
            <a:pathLst>
              <a:path w="12166485" h="2990851">
                <a:moveTo>
                  <a:pt x="0" y="0"/>
                </a:moveTo>
                <a:lnTo>
                  <a:pt x="12166485" y="0"/>
                </a:lnTo>
                <a:lnTo>
                  <a:pt x="12166485" y="2990851"/>
                </a:lnTo>
                <a:lnTo>
                  <a:pt x="0" y="29908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 descr="Image shows serial dilution."/>
          <p:cNvGrpSpPr/>
          <p:nvPr/>
        </p:nvGrpSpPr>
        <p:grpSpPr>
          <a:xfrm>
            <a:off x="7589096" y="4999247"/>
            <a:ext cx="1122785" cy="656303"/>
            <a:chOff x="0" y="-57150"/>
            <a:chExt cx="443570" cy="259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3570" cy="202130"/>
            </a:xfrm>
            <a:custGeom>
              <a:avLst/>
              <a:gdLst/>
              <a:ahLst/>
              <a:cxnLst/>
              <a:rect l="l" t="t" r="r" b="b"/>
              <a:pathLst>
                <a:path w="443570" h="202130">
                  <a:moveTo>
                    <a:pt x="0" y="0"/>
                  </a:moveTo>
                  <a:lnTo>
                    <a:pt x="443570" y="0"/>
                  </a:lnTo>
                  <a:lnTo>
                    <a:pt x="443570" y="202130"/>
                  </a:lnTo>
                  <a:lnTo>
                    <a:pt x="0" y="20213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443570" cy="25928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2425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C281FD-0735-7BE9-E13E-BE6B757FE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Grp="1"/>
          </p:cNvSpPr>
          <p:nvPr>
            <p:ph type="title" idx="4294967295"/>
          </p:nvPr>
        </p:nvSpPr>
        <p:spPr>
          <a:xfrm>
            <a:off x="453834" y="785268"/>
            <a:ext cx="902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Enumeration of Bacteria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53834" y="1784154"/>
            <a:ext cx="11097806" cy="38266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defTabSz="609630">
              <a:lnSpc>
                <a:spcPts val="2519"/>
              </a:lnSpc>
              <a:buAutoNum type="arabicPeriod" startAt="43"/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Explain the relationship between the percentage (%) light Transmittance 	(T) and the optical Density (O.D). </a:t>
            </a: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     </a:t>
            </a: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  <a:sym typeface="Open Sans Bold"/>
              </a:rPr>
              <a:t>                                    </a:t>
            </a:r>
            <a:endParaRPr lang="en-US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  <a:sym typeface="Open Sans Bold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44.  Differentiate between direct and indirect methods of bacterial 	enumeration and give one example of each.                                              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457200" indent="-457200" defTabSz="609630">
              <a:lnSpc>
                <a:spcPts val="2519"/>
              </a:lnSpc>
              <a:buAutoNum type="alphaUcPeriod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r>
              <a:rPr lang="en-US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45.  Determine the optical density of a bacteria sample with a % of 	transmittance of 23.5. </a:t>
            </a:r>
          </a:p>
          <a:p>
            <a:pPr defTabSz="609630">
              <a:lnSpc>
                <a:spcPts val="2519"/>
              </a:lnSpc>
            </a:pPr>
            <a:endParaRPr lang="en-US" b="1" dirty="0">
              <a:solidFill>
                <a:srgbClr val="000000"/>
              </a:solidFill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5E8997-A506-3509-0EB5-995AB215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B05B-9148-6436-DC43-553967C8F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D9A85DBD-6D93-9058-DE4F-958F9588C3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69695" y="812349"/>
            <a:ext cx="884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/>
                <a:ea typeface="Poppins Ultra-Bold"/>
                <a:cs typeface="Poppins Ultra-Bold"/>
                <a:sym typeface="Poppins Ultra-Bold"/>
              </a:rPr>
              <a:t>Basic Microbiology Media - </a:t>
            </a:r>
            <a:r>
              <a:rPr lang="en-US" sz="36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1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ptos"/>
              <a:ea typeface="Poppins Ultra-Bold"/>
              <a:cs typeface="Poppins Ultra-Bold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0B7A8B98-D691-B3F8-0E24-18FE24A94D1F}"/>
              </a:ext>
            </a:extLst>
          </p:cNvPr>
          <p:cNvSpPr txBox="1"/>
          <p:nvPr/>
        </p:nvSpPr>
        <p:spPr>
          <a:xfrm>
            <a:off x="612870" y="1797784"/>
            <a:ext cx="10809435" cy="32624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  46. What is the purpose of Trypticase Soy Agar (TSA)?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+mn-lt"/>
              <a:cs typeface="Calibri" panose="020F0502020204030204" pitchFamily="34" charset="0"/>
            </a:endParaRPr>
          </a:p>
          <a:p>
            <a:pPr marL="168910" defTabSz="609630"/>
            <a:r>
              <a:rPr lang="en" sz="2800" dirty="0">
                <a:highlight>
                  <a:srgbClr val="FFFFFF"/>
                </a:highlight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47. </a:t>
            </a:r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How</a:t>
            </a:r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 does Blood Agar (BA) differentiate between types of hemolysis?</a:t>
            </a:r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endParaRPr lang="en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48. What group of organism are selected for by TSA with 10% NaCl?</a:t>
            </a:r>
          </a:p>
          <a:p>
            <a:pPr marL="168910" defTabSz="609630"/>
            <a:endParaRPr lang="en" sz="2400" dirty="0">
              <a:solidFill>
                <a:srgbClr val="FF0000"/>
              </a:solidFill>
              <a:highlight>
                <a:srgbClr val="FFFFFF"/>
              </a:highlight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514350" indent="-514350" defTabSz="609630">
              <a:buAutoNum type="alphaUcPeriod"/>
            </a:pPr>
            <a:endParaRPr lang="en-US" sz="2400" b="1" dirty="0">
              <a:solidFill>
                <a:srgbClr val="000000"/>
              </a:solidFill>
              <a:latin typeface="Aptos"/>
              <a:ea typeface="Poppins Ultra-Bold"/>
              <a:cs typeface="Poppins Ultra-Bold"/>
            </a:endParaRPr>
          </a:p>
          <a:p>
            <a:pPr marL="514350" indent="-514350" defTabSz="609630">
              <a:buAutoNum type="alphaUcPeriod"/>
            </a:pPr>
            <a:endParaRPr lang="en-US" sz="2400" dirty="0">
              <a:solidFill>
                <a:srgbClr val="000000"/>
              </a:solidFill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A4151D-1C3B-B36A-DE2E-BCE748A83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95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30272-BB89-E2B1-F232-C28843FB8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>
            <a:extLst>
              <a:ext uri="{FF2B5EF4-FFF2-40B4-BE49-F238E27FC236}">
                <a16:creationId xmlns:a16="http://schemas.microsoft.com/office/drawing/2014/main" id="{8A14C8E8-50AC-ACE5-76E6-E7F023DE8B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85805" y="598112"/>
            <a:ext cx="8841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Basic Microbiology Media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EADA2C2A-7403-8031-467D-736E5070A9FF}"/>
              </a:ext>
            </a:extLst>
          </p:cNvPr>
          <p:cNvSpPr txBox="1"/>
          <p:nvPr/>
        </p:nvSpPr>
        <p:spPr>
          <a:xfrm>
            <a:off x="433505" y="1224245"/>
            <a:ext cx="1096626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68910" defTabSz="609630"/>
            <a:endParaRPr lang="en" sz="2400" dirty="0">
              <a:solidFill>
                <a:srgbClr val="FF0000"/>
              </a:solidFill>
              <a:highlight>
                <a:srgbClr val="FFFFFF"/>
              </a:highlight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49.  	What is the purpose of Mannitol in Mannitol Salt Agar (MSA)?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endParaRPr lang="en" sz="2800" dirty="0">
              <a:solidFill>
                <a:srgbClr val="FF0000"/>
              </a:solidFill>
              <a:highlight>
                <a:srgbClr val="FFFFFF"/>
              </a:highlight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endParaRPr lang="en" sz="2800" dirty="0">
              <a:solidFill>
                <a:srgbClr val="FF0000"/>
              </a:solidFill>
              <a:highlight>
                <a:srgbClr val="FFFFFF"/>
              </a:highlight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168910" defTabSz="609630"/>
            <a:r>
              <a:rPr lang="en" sz="2800" dirty="0">
                <a:solidFill>
                  <a:srgbClr val="000000"/>
                </a:solidFill>
                <a:latin typeface="Calibri" panose="020F0502020204030204" pitchFamily="34" charset="0"/>
                <a:ea typeface="Poppins Ultra-Bold"/>
                <a:cs typeface="Calibri" panose="020F0502020204030204" pitchFamily="34" charset="0"/>
              </a:rPr>
              <a:t>50.  	What is the selective agent in MacConkey (MAC) agar, and how 		does the medium differentiate between lactose fermenters and 		non lactose fermenters?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Poppins Ultra-Bold"/>
              <a:cs typeface="Calibri" panose="020F0502020204030204" pitchFamily="34" charset="0"/>
            </a:endParaRPr>
          </a:p>
          <a:p>
            <a:pPr marL="514350" indent="-514350" defTabSz="609630">
              <a:buAutoNum type="alphaUcPeriod"/>
            </a:pPr>
            <a:endParaRPr lang="en" sz="2400" dirty="0">
              <a:solidFill>
                <a:srgbClr val="000000"/>
              </a:solidFill>
              <a:latin typeface="Aptos"/>
              <a:ea typeface="Poppins Ultra-Bold"/>
              <a:cs typeface="Poppins Ultra-Bold"/>
            </a:endParaRPr>
          </a:p>
          <a:p>
            <a:pPr marL="514350" indent="-514350" defTabSz="609630">
              <a:buAutoNum type="alphaUcPeriod"/>
            </a:pPr>
            <a:endParaRPr lang="en-US" sz="2400" b="1" dirty="0">
              <a:solidFill>
                <a:srgbClr val="000000"/>
              </a:solidFill>
              <a:latin typeface="Aptos"/>
              <a:ea typeface="Poppins Ultra-Bold"/>
              <a:cs typeface="Poppins Ultra-Bold"/>
            </a:endParaRPr>
          </a:p>
          <a:p>
            <a:pPr defTabSz="609630"/>
            <a:endParaRPr lang="en-US" sz="2400" dirty="0">
              <a:solidFill>
                <a:srgbClr val="000000"/>
              </a:solidFill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2C12D5-880E-E0AE-B750-7BF63447B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173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3"/>
          <p:cNvSpPr txBox="1">
            <a:spLocks noGrp="1"/>
          </p:cNvSpPr>
          <p:nvPr>
            <p:ph type="title" idx="4294967295"/>
          </p:nvPr>
        </p:nvSpPr>
        <p:spPr>
          <a:xfrm>
            <a:off x="838200" y="579922"/>
            <a:ext cx="8373635" cy="125226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defTabSz="609630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Basic Microbiology Media - </a:t>
            </a:r>
            <a:r>
              <a:rPr lang="en-US" sz="4000" b="1" dirty="0"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pg. 3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  <a:p>
            <a:pPr marL="0" marR="0" lvl="0" indent="0" algn="l" defTabSz="609630" rtl="0" eaLnBrk="1" fontAlgn="auto" latinLnBrk="0" hangingPunct="1">
              <a:lnSpc>
                <a:spcPts val="52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750" b="1" i="0" u="none" strike="noStrike" kern="1200" cap="none" spc="0" normalizeH="0" baseline="0" noProof="0" dirty="0">
              <a:ln>
                <a:noFill/>
              </a:ln>
              <a:solidFill>
                <a:srgbClr val="5062C6"/>
              </a:solidFill>
              <a:effectLst/>
              <a:uLnTx/>
              <a:uFillTx/>
              <a:latin typeface="Poppins Ultra-Bold"/>
              <a:ea typeface="Poppins Ultra-Bold"/>
              <a:cs typeface="Poppins Ultra-Bol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A1B5A-B2B5-961D-DAE2-3B26FDA9E21D}"/>
              </a:ext>
            </a:extLst>
          </p:cNvPr>
          <p:cNvSpPr txBox="1"/>
          <p:nvPr/>
        </p:nvSpPr>
        <p:spPr>
          <a:xfrm>
            <a:off x="819639" y="1411237"/>
            <a:ext cx="10534161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51. 	Identify all the different types of hemolysis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 </a:t>
            </a:r>
          </a:p>
          <a:p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52. 	Provide the Genus and species of the organisms growing on plate 	A and plate C (No Abbreviation). </a:t>
            </a: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" name="Group 2" descr="Image shows the blood agar plates with 3 different types of hemolysis. ">
            <a:extLst>
              <a:ext uri="{FF2B5EF4-FFF2-40B4-BE49-F238E27FC236}">
                <a16:creationId xmlns:a16="http://schemas.microsoft.com/office/drawing/2014/main" id="{FC45B762-143C-6CBC-D90F-4255ACDE7BB0}"/>
              </a:ext>
            </a:extLst>
          </p:cNvPr>
          <p:cNvGrpSpPr/>
          <p:nvPr/>
        </p:nvGrpSpPr>
        <p:grpSpPr>
          <a:xfrm>
            <a:off x="1234411" y="3457369"/>
            <a:ext cx="8880228" cy="3264106"/>
            <a:chOff x="1395039" y="1952981"/>
            <a:chExt cx="8880228" cy="3264106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1395039" y="2046926"/>
              <a:ext cx="2885590" cy="2754186"/>
              <a:chOff x="-156812" y="-5088"/>
              <a:chExt cx="6663624" cy="6360176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-156812" y="-5088"/>
                <a:ext cx="6663624" cy="6360176"/>
              </a:xfrm>
              <a:custGeom>
                <a:avLst/>
                <a:gdLst/>
                <a:ahLst/>
                <a:cxnLst/>
                <a:rect l="l" t="t" r="r" b="b"/>
                <a:pathLst>
                  <a:path w="6663624" h="6360176">
                    <a:moveTo>
                      <a:pt x="3331812" y="5088"/>
                    </a:moveTo>
                    <a:lnTo>
                      <a:pt x="3331812" y="5088"/>
                    </a:lnTo>
                    <a:cubicBezTo>
                      <a:pt x="2194111" y="0"/>
                      <a:pt x="1140649" y="604036"/>
                      <a:pt x="570324" y="1588475"/>
                    </a:cubicBezTo>
                    <a:cubicBezTo>
                      <a:pt x="0" y="2572913"/>
                      <a:pt x="0" y="3787263"/>
                      <a:pt x="570324" y="4771701"/>
                    </a:cubicBezTo>
                    <a:cubicBezTo>
                      <a:pt x="1140649" y="5756140"/>
                      <a:pt x="2194111" y="6360176"/>
                      <a:pt x="3331812" y="6355088"/>
                    </a:cubicBezTo>
                    <a:cubicBezTo>
                      <a:pt x="4469513" y="6360176"/>
                      <a:pt x="5522976" y="5756140"/>
                      <a:pt x="6093300" y="4771701"/>
                    </a:cubicBezTo>
                    <a:cubicBezTo>
                      <a:pt x="6663624" y="3787263"/>
                      <a:pt x="6663624" y="2572913"/>
                      <a:pt x="6093300" y="1588475"/>
                    </a:cubicBezTo>
                    <a:cubicBezTo>
                      <a:pt x="5522976" y="604036"/>
                      <a:pt x="4469513" y="0"/>
                      <a:pt x="3331812" y="5088"/>
                    </a:cubicBezTo>
                    <a:close/>
                  </a:path>
                </a:pathLst>
              </a:custGeom>
              <a:solidFill>
                <a:srgbClr val="F4F4F4"/>
              </a:solid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400267" y="526623"/>
                <a:ext cx="5549466" cy="5296755"/>
              </a:xfrm>
              <a:custGeom>
                <a:avLst/>
                <a:gdLst/>
                <a:ahLst/>
                <a:cxnLst/>
                <a:rect l="l" t="t" r="r" b="b"/>
                <a:pathLst>
                  <a:path w="5549466" h="5296755">
                    <a:moveTo>
                      <a:pt x="2774733" y="4237"/>
                    </a:moveTo>
                    <a:cubicBezTo>
                      <a:pt x="1827256" y="0"/>
                      <a:pt x="949932" y="503041"/>
                      <a:pt x="474966" y="1322882"/>
                    </a:cubicBezTo>
                    <a:cubicBezTo>
                      <a:pt x="0" y="2142722"/>
                      <a:pt x="0" y="3154032"/>
                      <a:pt x="474966" y="3973872"/>
                    </a:cubicBezTo>
                    <a:cubicBezTo>
                      <a:pt x="949932" y="4793713"/>
                      <a:pt x="1827256" y="5296754"/>
                      <a:pt x="2774733" y="5292517"/>
                    </a:cubicBezTo>
                    <a:cubicBezTo>
                      <a:pt x="3722210" y="5296754"/>
                      <a:pt x="4599534" y="4793713"/>
                      <a:pt x="5074500" y="3973872"/>
                    </a:cubicBezTo>
                    <a:cubicBezTo>
                      <a:pt x="5549466" y="3154032"/>
                      <a:pt x="5549466" y="2142722"/>
                      <a:pt x="5074500" y="1322882"/>
                    </a:cubicBezTo>
                    <a:cubicBezTo>
                      <a:pt x="4599534" y="503041"/>
                      <a:pt x="3722210" y="0"/>
                      <a:pt x="2774733" y="4237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606" r="-606"/>
                </a:stretch>
              </a:blip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4336247" y="2046926"/>
              <a:ext cx="2885590" cy="2754186"/>
              <a:chOff x="-156812" y="-5088"/>
              <a:chExt cx="6663624" cy="6360176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-156812" y="-5088"/>
                <a:ext cx="6663624" cy="6360176"/>
              </a:xfrm>
              <a:custGeom>
                <a:avLst/>
                <a:gdLst/>
                <a:ahLst/>
                <a:cxnLst/>
                <a:rect l="l" t="t" r="r" b="b"/>
                <a:pathLst>
                  <a:path w="6663624" h="6360176">
                    <a:moveTo>
                      <a:pt x="3331812" y="5088"/>
                    </a:moveTo>
                    <a:lnTo>
                      <a:pt x="3331812" y="5088"/>
                    </a:lnTo>
                    <a:cubicBezTo>
                      <a:pt x="2194111" y="0"/>
                      <a:pt x="1140649" y="604036"/>
                      <a:pt x="570324" y="1588475"/>
                    </a:cubicBezTo>
                    <a:cubicBezTo>
                      <a:pt x="0" y="2572913"/>
                      <a:pt x="0" y="3787263"/>
                      <a:pt x="570324" y="4771701"/>
                    </a:cubicBezTo>
                    <a:cubicBezTo>
                      <a:pt x="1140649" y="5756140"/>
                      <a:pt x="2194111" y="6360176"/>
                      <a:pt x="3331812" y="6355088"/>
                    </a:cubicBezTo>
                    <a:cubicBezTo>
                      <a:pt x="4469513" y="6360176"/>
                      <a:pt x="5522976" y="5756140"/>
                      <a:pt x="6093300" y="4771701"/>
                    </a:cubicBezTo>
                    <a:cubicBezTo>
                      <a:pt x="6663624" y="3787263"/>
                      <a:pt x="6663624" y="2572913"/>
                      <a:pt x="6093300" y="1588475"/>
                    </a:cubicBezTo>
                    <a:cubicBezTo>
                      <a:pt x="5522976" y="604036"/>
                      <a:pt x="4469513" y="0"/>
                      <a:pt x="3331812" y="5088"/>
                    </a:cubicBezTo>
                    <a:close/>
                  </a:path>
                </a:pathLst>
              </a:custGeom>
              <a:solidFill>
                <a:srgbClr val="F4F4F4"/>
              </a:solid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400267" y="526623"/>
                <a:ext cx="5549466" cy="5296755"/>
              </a:xfrm>
              <a:custGeom>
                <a:avLst/>
                <a:gdLst/>
                <a:ahLst/>
                <a:cxnLst/>
                <a:rect l="l" t="t" r="r" b="b"/>
                <a:pathLst>
                  <a:path w="5549466" h="5296755">
                    <a:moveTo>
                      <a:pt x="2774733" y="4237"/>
                    </a:moveTo>
                    <a:cubicBezTo>
                      <a:pt x="1827256" y="0"/>
                      <a:pt x="949932" y="503041"/>
                      <a:pt x="474966" y="1322882"/>
                    </a:cubicBezTo>
                    <a:cubicBezTo>
                      <a:pt x="0" y="2142722"/>
                      <a:pt x="0" y="3154032"/>
                      <a:pt x="474966" y="3973872"/>
                    </a:cubicBezTo>
                    <a:cubicBezTo>
                      <a:pt x="949932" y="4793713"/>
                      <a:pt x="1827256" y="5296754"/>
                      <a:pt x="2774733" y="5292517"/>
                    </a:cubicBezTo>
                    <a:cubicBezTo>
                      <a:pt x="3722210" y="5296754"/>
                      <a:pt x="4599534" y="4793713"/>
                      <a:pt x="5074500" y="3973872"/>
                    </a:cubicBezTo>
                    <a:cubicBezTo>
                      <a:pt x="5549466" y="3154032"/>
                      <a:pt x="5549466" y="2142722"/>
                      <a:pt x="5074500" y="1322882"/>
                    </a:cubicBezTo>
                    <a:cubicBezTo>
                      <a:pt x="4599534" y="503041"/>
                      <a:pt x="3722210" y="0"/>
                      <a:pt x="2774733" y="4237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223" r="223"/>
                </a:stretch>
              </a:blip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grpSp>
          <p:nvGrpSpPr>
            <p:cNvPr id="17" name="Group 17"/>
            <p:cNvGrpSpPr>
              <a:grpSpLocks noChangeAspect="1"/>
            </p:cNvGrpSpPr>
            <p:nvPr/>
          </p:nvGrpSpPr>
          <p:grpSpPr>
            <a:xfrm>
              <a:off x="7389677" y="1952981"/>
              <a:ext cx="2885590" cy="2754186"/>
              <a:chOff x="-156812" y="-5088"/>
              <a:chExt cx="6663624" cy="6360176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-156812" y="-5088"/>
                <a:ext cx="6663624" cy="6360176"/>
              </a:xfrm>
              <a:custGeom>
                <a:avLst/>
                <a:gdLst/>
                <a:ahLst/>
                <a:cxnLst/>
                <a:rect l="l" t="t" r="r" b="b"/>
                <a:pathLst>
                  <a:path w="6663624" h="6360176">
                    <a:moveTo>
                      <a:pt x="3331812" y="5088"/>
                    </a:moveTo>
                    <a:lnTo>
                      <a:pt x="3331812" y="5088"/>
                    </a:lnTo>
                    <a:cubicBezTo>
                      <a:pt x="2194111" y="0"/>
                      <a:pt x="1140649" y="604036"/>
                      <a:pt x="570324" y="1588475"/>
                    </a:cubicBezTo>
                    <a:cubicBezTo>
                      <a:pt x="0" y="2572913"/>
                      <a:pt x="0" y="3787263"/>
                      <a:pt x="570324" y="4771701"/>
                    </a:cubicBezTo>
                    <a:cubicBezTo>
                      <a:pt x="1140649" y="5756140"/>
                      <a:pt x="2194111" y="6360176"/>
                      <a:pt x="3331812" y="6355088"/>
                    </a:cubicBezTo>
                    <a:cubicBezTo>
                      <a:pt x="4469513" y="6360176"/>
                      <a:pt x="5522976" y="5756140"/>
                      <a:pt x="6093300" y="4771701"/>
                    </a:cubicBezTo>
                    <a:cubicBezTo>
                      <a:pt x="6663624" y="3787263"/>
                      <a:pt x="6663624" y="2572913"/>
                      <a:pt x="6093300" y="1588475"/>
                    </a:cubicBezTo>
                    <a:cubicBezTo>
                      <a:pt x="5522976" y="604036"/>
                      <a:pt x="4469513" y="0"/>
                      <a:pt x="3331812" y="5088"/>
                    </a:cubicBezTo>
                    <a:close/>
                  </a:path>
                </a:pathLst>
              </a:custGeom>
              <a:solidFill>
                <a:srgbClr val="F4F4F4"/>
              </a:solid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400267" y="526623"/>
                <a:ext cx="5549466" cy="5296755"/>
              </a:xfrm>
              <a:custGeom>
                <a:avLst/>
                <a:gdLst/>
                <a:ahLst/>
                <a:cxnLst/>
                <a:rect l="l" t="t" r="r" b="b"/>
                <a:pathLst>
                  <a:path w="5549466" h="5296755">
                    <a:moveTo>
                      <a:pt x="2774733" y="4237"/>
                    </a:moveTo>
                    <a:cubicBezTo>
                      <a:pt x="1827256" y="0"/>
                      <a:pt x="949932" y="503041"/>
                      <a:pt x="474966" y="1322882"/>
                    </a:cubicBezTo>
                    <a:cubicBezTo>
                      <a:pt x="0" y="2142722"/>
                      <a:pt x="0" y="3154032"/>
                      <a:pt x="474966" y="3973872"/>
                    </a:cubicBezTo>
                    <a:cubicBezTo>
                      <a:pt x="949932" y="4793713"/>
                      <a:pt x="1827256" y="5296754"/>
                      <a:pt x="2774733" y="5292517"/>
                    </a:cubicBezTo>
                    <a:cubicBezTo>
                      <a:pt x="3722210" y="5296754"/>
                      <a:pt x="4599534" y="4793713"/>
                      <a:pt x="5074500" y="3973872"/>
                    </a:cubicBezTo>
                    <a:cubicBezTo>
                      <a:pt x="5549466" y="3154032"/>
                      <a:pt x="5549466" y="2142722"/>
                      <a:pt x="5074500" y="1322882"/>
                    </a:cubicBezTo>
                    <a:cubicBezTo>
                      <a:pt x="4599534" y="503041"/>
                      <a:pt x="3722210" y="0"/>
                      <a:pt x="2774733" y="4237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198" r="-198"/>
                </a:stretch>
              </a:blipFill>
            </p:spPr>
            <p:txBody>
              <a:bodyPr/>
              <a:lstStyle/>
              <a:p>
                <a:pPr defTabSz="60963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1982143" y="4916427"/>
              <a:ext cx="1715279" cy="300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318"/>
                </a:lnSpc>
                <a:spcBef>
                  <a:spcPct val="0"/>
                </a:spcBef>
              </a:pPr>
              <a:r>
                <a:rPr lang="en-US" sz="2400" b="1" dirty="0">
                  <a:latin typeface="Calibri" panose="020F0502020204030204" pitchFamily="34" charset="0"/>
                  <a:ea typeface="Open Sans Light"/>
                  <a:cs typeface="Calibri" panose="020F0502020204030204" pitchFamily="34" charset="0"/>
                  <a:sym typeface="Open Sans Light"/>
                </a:rPr>
                <a:t>A</a:t>
              </a:r>
              <a:endParaRPr lang="en-US" sz="2400" b="1" dirty="0">
                <a:latin typeface="Calibri" panose="020F0502020204030204" pitchFamily="34" charset="0"/>
                <a:ea typeface="Open Sans Light"/>
                <a:cs typeface="Calibri" panose="020F0502020204030204" pitchFamily="34" charset="0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719442" y="4912349"/>
              <a:ext cx="2433646" cy="300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318"/>
                </a:lnSpc>
                <a:spcBef>
                  <a:spcPct val="0"/>
                </a:spcBef>
              </a:pPr>
              <a:r>
                <a:rPr lang="en-US" sz="2400" b="1" dirty="0">
                  <a:latin typeface="Calibri" panose="020F0502020204030204" pitchFamily="34" charset="0"/>
                  <a:ea typeface="Open Sans Light"/>
                  <a:cs typeface="Calibri" panose="020F0502020204030204" pitchFamily="34" charset="0"/>
                  <a:sym typeface="Open Sans Light"/>
                </a:rPr>
                <a:t>B</a:t>
              </a:r>
              <a:endParaRPr lang="en-US" sz="2400" b="1" dirty="0">
                <a:latin typeface="Calibri" panose="020F0502020204030204" pitchFamily="34" charset="0"/>
                <a:ea typeface="Open Sans Light"/>
                <a:cs typeface="Calibri" panose="020F0502020204030204" pitchFamily="34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976781" y="4912349"/>
              <a:ext cx="1715279" cy="300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09630">
                <a:lnSpc>
                  <a:spcPts val="2318"/>
                </a:lnSpc>
                <a:spcBef>
                  <a:spcPct val="0"/>
                </a:spcBef>
              </a:pPr>
              <a:r>
                <a:rPr lang="en-US" sz="2400" b="1" dirty="0">
                  <a:latin typeface="Calibri" panose="020F0502020204030204" pitchFamily="34" charset="0"/>
                  <a:ea typeface="Open Sans Light"/>
                  <a:cs typeface="Calibri" panose="020F0502020204030204" pitchFamily="34" charset="0"/>
                  <a:sym typeface="Open Sans Light"/>
                </a:rPr>
                <a:t>C</a:t>
              </a:r>
              <a:endParaRPr lang="en-US" sz="2400" b="1" dirty="0">
                <a:latin typeface="Open Sans Light"/>
                <a:ea typeface="Open Sans Light"/>
                <a:cs typeface="Open Sans Light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3201C-44A5-E991-F382-3D245F632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11835" y="6384504"/>
            <a:ext cx="2743200" cy="365125"/>
          </a:xfrm>
        </p:spPr>
        <p:txBody>
          <a:bodyPr/>
          <a:lstStyle/>
          <a:p>
            <a:fld id="{CF703726-A1B5-F349-8023-389376DE6FF4}" type="slidenum">
              <a:rPr lang="en-US" smtClean="0"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/>
          <p:cNvSpPr txBox="1">
            <a:spLocks noGrp="1"/>
          </p:cNvSpPr>
          <p:nvPr>
            <p:ph type="title" idx="4294967295"/>
          </p:nvPr>
        </p:nvSpPr>
        <p:spPr>
          <a:xfrm>
            <a:off x="763950" y="811176"/>
            <a:ext cx="7557635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Motility Determination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63950" y="1689314"/>
            <a:ext cx="10250795" cy="25794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defTabSz="609630">
              <a:lnSpc>
                <a:spcPts val="2519"/>
              </a:lnSpc>
              <a:buAutoNum type="arabicPeriod" startAt="53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 List two methods to identify motility?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14350" indent="-514350" defTabSz="609630">
              <a:lnSpc>
                <a:spcPts val="2519"/>
              </a:lnSpc>
              <a:buAutoNum type="arabicPeriod" startAt="53"/>
            </a:pPr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285750" indent="-285750" defTabSz="609630">
              <a:lnSpc>
                <a:spcPts val="2519"/>
              </a:lnSpc>
              <a:buFont typeface="Arial"/>
              <a:buChar char="•"/>
            </a:pPr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514350" indent="-514350" defTabSz="609630">
              <a:lnSpc>
                <a:spcPts val="2519"/>
              </a:lnSpc>
              <a:buAutoNum type="arabicPeriod" startAt="54"/>
            </a:pPr>
            <a:r>
              <a:rPr lang="en-US" sz="2800" dirty="0">
                <a:solidFill>
                  <a:srgbClr val="000000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 List advantages of each method.</a:t>
            </a:r>
          </a:p>
          <a:p>
            <a:pPr defTabSz="609630">
              <a:lnSpc>
                <a:spcPts val="2519"/>
              </a:lnSpc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514350" indent="-514350" defTabSz="609630">
              <a:lnSpc>
                <a:spcPts val="2519"/>
              </a:lnSpc>
              <a:buAutoNum type="arabicPeriod" startAt="54"/>
            </a:pPr>
            <a:endParaRPr lang="en-US" sz="2800" dirty="0">
              <a:solidFill>
                <a:srgbClr val="00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defTabSz="609630">
              <a:lnSpc>
                <a:spcPts val="2519"/>
              </a:lnSpc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55.  Which organism used in this lab was motile? </a:t>
            </a:r>
          </a:p>
          <a:p>
            <a:pPr defTabSz="609630">
              <a:lnSpc>
                <a:spcPts val="2519"/>
              </a:lnSpc>
            </a:pPr>
            <a:r>
              <a:rPr lang="en" sz="2800" dirty="0">
                <a:solidFill>
                  <a:schemeClr val="dk1"/>
                </a:solidFill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       (Genus and species, no abbreviation)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8DAE422-A835-E281-5231-0CB0D4149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B2D82-2FDA-75A6-8913-68BF050DD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BD9A8EFA-9BA7-CBC4-6DEE-190EED1D07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7182" y="457801"/>
            <a:ext cx="10317635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Poppins Ultra-Bold"/>
                <a:cs typeface="Calibri" panose="020F0502020204030204" pitchFamily="34" charset="0"/>
                <a:sym typeface="Poppins Ultra-Bold"/>
              </a:rPr>
              <a:t>Effects of Oxygen on Growth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Poppins Ultra-Bold"/>
              <a:cs typeface="Calibri" panose="020F0502020204030204" pitchFamily="34" charset="0"/>
              <a:sym typeface="Poppins Ultra-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9E1A87C-DD12-9D5A-2F99-99D1BA3A35C3}"/>
              </a:ext>
            </a:extLst>
          </p:cNvPr>
          <p:cNvSpPr txBox="1"/>
          <p:nvPr/>
        </p:nvSpPr>
        <p:spPr>
          <a:xfrm>
            <a:off x="706660" y="1364728"/>
            <a:ext cx="9737634" cy="33453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34365" lvl="1" defTabSz="609630">
              <a:lnSpc>
                <a:spcPct val="90000"/>
              </a:lnSpc>
            </a:pPr>
            <a:r>
              <a:rPr lang="en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56.  Describe the growth patterns of obligate aerobes, 	 	facultative anaerobes, and obligate anaerobes in </a:t>
            </a:r>
          </a:p>
          <a:p>
            <a:pPr marL="177165" defTabSz="609630">
              <a:lnSpc>
                <a:spcPct val="90000"/>
              </a:lnSpc>
            </a:pPr>
            <a:r>
              <a:rPr lang="en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	 	Fluid Thioglycolate medium.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7165" defTabSz="609630">
              <a:lnSpc>
                <a:spcPct val="90000"/>
              </a:lnSpc>
            </a:pPr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177165" defTabSz="609630">
              <a:lnSpc>
                <a:spcPct val="90000"/>
              </a:lnSpc>
            </a:pPr>
            <a:endParaRPr lang="en" sz="2800" dirty="0">
              <a:solidFill>
                <a:srgbClr val="FF0000"/>
              </a:solidFill>
              <a:latin typeface="Calibri" panose="020F0502020204030204" pitchFamily="34" charset="0"/>
              <a:ea typeface="Open Sans Bold"/>
              <a:cs typeface="Calibri" panose="020F0502020204030204" pitchFamily="34" charset="0"/>
            </a:endParaRPr>
          </a:p>
          <a:p>
            <a:pPr marL="177165" defTabSz="609630">
              <a:lnSpc>
                <a:spcPct val="90000"/>
              </a:lnSpc>
            </a:pPr>
            <a:r>
              <a:rPr lang="en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	57.  Identify a Genus and species in each growth patterns. </a:t>
            </a:r>
          </a:p>
          <a:p>
            <a:pPr marL="177165" defTabSz="609630">
              <a:lnSpc>
                <a:spcPct val="90000"/>
              </a:lnSpc>
            </a:pPr>
            <a:r>
              <a:rPr lang="en" sz="2800" dirty="0">
                <a:latin typeface="Calibri" panose="020F0502020204030204" pitchFamily="34" charset="0"/>
                <a:ea typeface="Open Sans Bold"/>
                <a:cs typeface="Calibri" panose="020F0502020204030204" pitchFamily="34" charset="0"/>
              </a:rPr>
              <a:t>	       (No abbreviation)</a:t>
            </a:r>
          </a:p>
          <a:p>
            <a:pPr marL="177165" defTabSz="609630">
              <a:lnSpc>
                <a:spcPct val="90000"/>
              </a:lnSpc>
            </a:pPr>
            <a:endParaRPr lang="en" sz="2400" dirty="0">
              <a:latin typeface="Aptos"/>
              <a:ea typeface="Open Sans Bold"/>
              <a:cs typeface="Open Sans Bold"/>
            </a:endParaRPr>
          </a:p>
          <a:p>
            <a:pPr defTabSz="609630">
              <a:lnSpc>
                <a:spcPts val="2519"/>
              </a:lnSpc>
            </a:pPr>
            <a:endParaRPr lang="en-US" sz="1750" b="1" dirty="0">
              <a:latin typeface="Open Sans Bold"/>
              <a:ea typeface="Open Sans Bold"/>
              <a:cs typeface="Open Sans Bold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4AA8EE-5D6F-347C-78C7-88FB62BAC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3726-A1B5-F349-8023-389376DE6FF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994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</TotalTime>
  <Words>1289</Words>
  <Application>Microsoft Macintosh PowerPoint</Application>
  <PresentationFormat>Widescreen</PresentationFormat>
  <Paragraphs>217</Paragraphs>
  <Slides>27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Aptos</vt:lpstr>
      <vt:lpstr>Aptos Display</vt:lpstr>
      <vt:lpstr>Arial</vt:lpstr>
      <vt:lpstr>Barlow</vt:lpstr>
      <vt:lpstr>Calibri</vt:lpstr>
      <vt:lpstr>Kanit</vt:lpstr>
      <vt:lpstr>Open Sans</vt:lpstr>
      <vt:lpstr>Open Sans Bold</vt:lpstr>
      <vt:lpstr>Open Sans Light</vt:lpstr>
      <vt:lpstr>Poppins Ultra-Bold</vt:lpstr>
      <vt:lpstr>Segoe UI</vt:lpstr>
      <vt:lpstr>Office Theme</vt:lpstr>
      <vt:lpstr>  Mock Lab Practical #1   MCB2010C Microbiology </vt:lpstr>
      <vt:lpstr>Lab Regulations </vt:lpstr>
      <vt:lpstr>Brightfield Microscopy</vt:lpstr>
      <vt:lpstr>Brightfield Microscopy - pg. 1</vt:lpstr>
      <vt:lpstr>Brightfield Microscopy - pg. 2</vt:lpstr>
      <vt:lpstr>Darkfield Microscopy </vt:lpstr>
      <vt:lpstr>Ubiquity of Microorganisms </vt:lpstr>
      <vt:lpstr>Aseptic Technique- pg. 1</vt:lpstr>
      <vt:lpstr>Aseptic Technique - pg. 2</vt:lpstr>
      <vt:lpstr>Smear Preparation - pg. 1 </vt:lpstr>
      <vt:lpstr>Smear Preparation - pg. 2 </vt:lpstr>
      <vt:lpstr>Smear Preparation - pg. 3  </vt:lpstr>
      <vt:lpstr>Simple Staining</vt:lpstr>
      <vt:lpstr>Negative Staining  </vt:lpstr>
      <vt:lpstr>Gram Staining - pg. 1 </vt:lpstr>
      <vt:lpstr>Gram Staining - pg. 2 </vt:lpstr>
      <vt:lpstr>Endospore Staining </vt:lpstr>
      <vt:lpstr>Acid-fast Staining - pg. 1 </vt:lpstr>
      <vt:lpstr>Acid-fast Staining - pg. 2 </vt:lpstr>
      <vt:lpstr>Pure Culture Techniques </vt:lpstr>
      <vt:lpstr>Enumeration of Bacteria - pg. 1 </vt:lpstr>
      <vt:lpstr>Enumeration of Bacteria - pg. 2 </vt:lpstr>
      <vt:lpstr>Basic Microbiology Media - pg. 1 </vt:lpstr>
      <vt:lpstr>Basic Microbiology Media - pg. 2 </vt:lpstr>
      <vt:lpstr>Basic Microbiology Media - pg. 3 </vt:lpstr>
      <vt:lpstr>Motility Determination</vt:lpstr>
      <vt:lpstr>Effects of Oxygen on Growth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Microbiology MCB 2010C Mock Lab Practical 1 Slides</dc:title>
  <dc:subject/>
  <dc:creator>Seminole State College</dc:creator>
  <cp:keywords/>
  <dc:description/>
  <cp:lastModifiedBy>Amee Mehta</cp:lastModifiedBy>
  <cp:revision>58</cp:revision>
  <dcterms:created xsi:type="dcterms:W3CDTF">2026-09-11T17:02:47Z</dcterms:created>
  <dcterms:modified xsi:type="dcterms:W3CDTF">2026-09-25T12:57:59Z</dcterms:modified>
  <cp:category/>
</cp:coreProperties>
</file>