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3" r:id="rId3"/>
    <p:sldId id="276" r:id="rId4"/>
    <p:sldId id="275" r:id="rId5"/>
    <p:sldId id="277" r:id="rId6"/>
    <p:sldId id="279" r:id="rId7"/>
    <p:sldId id="280" r:id="rId8"/>
    <p:sldId id="283" r:id="rId9"/>
    <p:sldId id="278" r:id="rId10"/>
    <p:sldId id="259" r:id="rId11"/>
    <p:sldId id="257"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89" r:id="rId27"/>
    <p:sldId id="291" r:id="rId28"/>
    <p:sldId id="287" r:id="rId29"/>
    <p:sldId id="292" r:id="rId30"/>
    <p:sldId id="290" r:id="rId31"/>
    <p:sldId id="293" r:id="rId32"/>
    <p:sldId id="294" r:id="rId33"/>
    <p:sldId id="295" r:id="rId34"/>
    <p:sldId id="297" r:id="rId35"/>
    <p:sldId id="286" r:id="rId36"/>
    <p:sldId id="285" r:id="rId37"/>
    <p:sldId id="284" r:id="rId38"/>
    <p:sldId id="300" r:id="rId39"/>
    <p:sldId id="29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79" d="100"/>
          <a:sy n="79" d="100"/>
        </p:scale>
        <p:origin x="72" y="144"/>
      </p:cViewPr>
      <p:guideLst>
        <p:guide orient="horz" pos="2160"/>
        <p:guide pos="2880"/>
      </p:guideLst>
    </p:cSldViewPr>
  </p:slideViewPr>
  <p:outlineViewPr>
    <p:cViewPr>
      <p:scale>
        <a:sx n="33" d="100"/>
        <a:sy n="33" d="100"/>
      </p:scale>
      <p:origin x="0" y="-72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pf3\fac$\Adjuncts\rinned\General%20Biology%20I\Lab\results\Lab6%20-fr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f3\fac$\Adjuncts\rinned\General%20Biology%20I\Lab\results\Lab%206%20-74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f3\fac$\Adjuncts\rinned\General%20Biology%20I\Lab\results\Lab6%20-74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f3\fac$\Adjuncts\rinned\General%20Biology%20I\Lab\results\Lab6%20-74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f1.prod.ssc.local\home$\pf1h09\rinned\General%20Biology%20I\Lab\results\lab%208%20-%2066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Effect of pH on Catalase Activity</a:t>
            </a:r>
          </a:p>
        </c:rich>
      </c:tx>
      <c:layout>
        <c:manualLayout>
          <c:xMode val="edge"/>
          <c:yMode val="edge"/>
          <c:x val="0.31757754800590848"/>
          <c:y val="3.2183980298087951E-2"/>
        </c:manualLayout>
      </c:layout>
      <c:overlay val="0"/>
      <c:spPr>
        <a:noFill/>
        <a:ln w="25400">
          <a:noFill/>
        </a:ln>
      </c:spPr>
    </c:title>
    <c:autoTitleDeleted val="0"/>
    <c:plotArea>
      <c:layout>
        <c:manualLayout>
          <c:layoutTarget val="inner"/>
          <c:xMode val="edge"/>
          <c:yMode val="edge"/>
          <c:x val="9.6011816838995484E-2"/>
          <c:y val="0.1655176129615952"/>
          <c:w val="0.75627769571639591"/>
          <c:h val="0.72184070097140163"/>
        </c:manualLayout>
      </c:layout>
      <c:lineChart>
        <c:grouping val="standard"/>
        <c:varyColors val="0"/>
        <c:ser>
          <c:idx val="0"/>
          <c:order val="0"/>
          <c:tx>
            <c:strRef>
              <c:f>pH!#REF!</c:f>
              <c:strCache>
                <c:ptCount val="1"/>
                <c:pt idx="0">
                  <c:v>#REF!</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pH!$A$4:$A$7</c:f>
              <c:numCache>
                <c:formatCode>General</c:formatCode>
                <c:ptCount val="4"/>
                <c:pt idx="0">
                  <c:v>4</c:v>
                </c:pt>
                <c:pt idx="1">
                  <c:v>7</c:v>
                </c:pt>
                <c:pt idx="2">
                  <c:v>10</c:v>
                </c:pt>
                <c:pt idx="3">
                  <c:v>12</c:v>
                </c:pt>
              </c:numCache>
            </c:numRef>
          </c:cat>
          <c:val>
            <c:numRef>
              <c:f>pH!$B$4:$B$7</c:f>
              <c:numCache>
                <c:formatCode>General</c:formatCode>
                <c:ptCount val="4"/>
                <c:pt idx="0">
                  <c:v>0</c:v>
                </c:pt>
                <c:pt idx="1">
                  <c:v>2.2119999999999997</c:v>
                </c:pt>
                <c:pt idx="2">
                  <c:v>1.34</c:v>
                </c:pt>
                <c:pt idx="3">
                  <c:v>0</c:v>
                </c:pt>
              </c:numCache>
            </c:numRef>
          </c:val>
          <c:smooth val="0"/>
          <c:extLst>
            <c:ext xmlns:c16="http://schemas.microsoft.com/office/drawing/2014/chart" uri="{C3380CC4-5D6E-409C-BE32-E72D297353CC}">
              <c16:uniqueId val="{00000000-BE6C-4C08-9456-0E43BB6AD0DD}"/>
            </c:ext>
          </c:extLst>
        </c:ser>
        <c:dLbls>
          <c:showLegendKey val="0"/>
          <c:showVal val="0"/>
          <c:showCatName val="0"/>
          <c:showSerName val="0"/>
          <c:showPercent val="0"/>
          <c:showBubbleSize val="0"/>
        </c:dLbls>
        <c:marker val="1"/>
        <c:smooth val="0"/>
        <c:axId val="132732072"/>
        <c:axId val="132732464"/>
      </c:lineChart>
      <c:catAx>
        <c:axId val="132732072"/>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pH</a:t>
                </a:r>
              </a:p>
            </c:rich>
          </c:tx>
          <c:layout>
            <c:manualLayout>
              <c:xMode val="edge"/>
              <c:yMode val="edge"/>
              <c:x val="0.42075659308329538"/>
              <c:y val="0.9494272181494556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2732464"/>
        <c:crosses val="autoZero"/>
        <c:auto val="1"/>
        <c:lblAlgn val="ctr"/>
        <c:lblOffset val="100"/>
        <c:tickLblSkip val="1"/>
        <c:tickMarkSkip val="1"/>
        <c:noMultiLvlLbl val="0"/>
      </c:catAx>
      <c:valAx>
        <c:axId val="132732464"/>
        <c:scaling>
          <c:orientation val="minMax"/>
        </c:scaling>
        <c:delete val="0"/>
        <c:axPos val="l"/>
        <c:title>
          <c:tx>
            <c:rich>
              <a:bodyPr/>
              <a:lstStyle/>
              <a:p>
                <a:pPr>
                  <a:defRPr sz="1000" b="1" i="0" u="none" strike="noStrike" baseline="0">
                    <a:solidFill>
                      <a:srgbClr val="000000"/>
                    </a:solidFill>
                    <a:latin typeface="Arial"/>
                    <a:ea typeface="Arial"/>
                    <a:cs typeface="Arial"/>
                  </a:defRPr>
                </a:pPr>
                <a:r>
                  <a:rPr lang="en-US"/>
                  <a:t>Net Pressure (kpa)</a:t>
                </a:r>
              </a:p>
            </c:rich>
          </c:tx>
          <c:layout>
            <c:manualLayout>
              <c:xMode val="edge"/>
              <c:yMode val="edge"/>
              <c:x val="2.3633677991137386E-2"/>
              <c:y val="0.3908054750482126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2732072"/>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379387273864549E-2"/>
          <c:y val="5.8004640371229703E-2"/>
          <c:w val="0.87069038817550348"/>
          <c:h val="0.79582366589327169"/>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Temp!$E$16:$E$19</c:f>
              <c:numCache>
                <c:formatCode>General</c:formatCode>
                <c:ptCount val="4"/>
                <c:pt idx="0">
                  <c:v>0</c:v>
                </c:pt>
                <c:pt idx="1">
                  <c:v>25</c:v>
                </c:pt>
                <c:pt idx="2">
                  <c:v>40</c:v>
                </c:pt>
                <c:pt idx="3">
                  <c:v>60</c:v>
                </c:pt>
              </c:numCache>
            </c:numRef>
          </c:xVal>
          <c:yVal>
            <c:numRef>
              <c:f>Temp!$H$16:$H$19</c:f>
              <c:numCache>
                <c:formatCode>General</c:formatCode>
                <c:ptCount val="4"/>
                <c:pt idx="0">
                  <c:v>0.45349999999999147</c:v>
                </c:pt>
                <c:pt idx="1">
                  <c:v>3.8400000000000034</c:v>
                </c:pt>
                <c:pt idx="2">
                  <c:v>5.3015000000000043</c:v>
                </c:pt>
                <c:pt idx="3">
                  <c:v>1.7835000000000036</c:v>
                </c:pt>
              </c:numCache>
            </c:numRef>
          </c:yVal>
          <c:smooth val="1"/>
          <c:extLst>
            <c:ext xmlns:c16="http://schemas.microsoft.com/office/drawing/2014/chart" uri="{C3380CC4-5D6E-409C-BE32-E72D297353CC}">
              <c16:uniqueId val="{00000000-6FAF-4234-B4AC-0663171338D1}"/>
            </c:ext>
          </c:extLst>
        </c:ser>
        <c:dLbls>
          <c:showLegendKey val="0"/>
          <c:showVal val="0"/>
          <c:showCatName val="0"/>
          <c:showSerName val="0"/>
          <c:showPercent val="0"/>
          <c:showBubbleSize val="0"/>
        </c:dLbls>
        <c:axId val="132733248"/>
        <c:axId val="132733640"/>
      </c:scatterChart>
      <c:valAx>
        <c:axId val="132733248"/>
        <c:scaling>
          <c:orientation val="minMax"/>
        </c:scaling>
        <c:delete val="0"/>
        <c:axPos val="b"/>
        <c:title>
          <c:tx>
            <c:rich>
              <a:bodyPr/>
              <a:lstStyle/>
              <a:p>
                <a:pPr>
                  <a:defRPr sz="850" b="1" i="0" u="none" strike="noStrike" baseline="0">
                    <a:solidFill>
                      <a:srgbClr val="000000"/>
                    </a:solidFill>
                    <a:latin typeface="Arial"/>
                    <a:ea typeface="Arial"/>
                    <a:cs typeface="Arial"/>
                  </a:defRPr>
                </a:pPr>
                <a:r>
                  <a:rPr lang="en-US"/>
                  <a:t>Temperature ( C )</a:t>
                </a:r>
              </a:p>
            </c:rich>
          </c:tx>
          <c:layout>
            <c:manualLayout>
              <c:xMode val="edge"/>
              <c:yMode val="edge"/>
              <c:x val="0.43793140316153956"/>
              <c:y val="0.9164733178654291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132733640"/>
        <c:crosses val="autoZero"/>
        <c:crossBetween val="midCat"/>
      </c:valAx>
      <c:valAx>
        <c:axId val="132733640"/>
        <c:scaling>
          <c:orientation val="minMax"/>
        </c:scaling>
        <c:delete val="0"/>
        <c:axPos val="l"/>
        <c:title>
          <c:tx>
            <c:rich>
              <a:bodyPr/>
              <a:lstStyle/>
              <a:p>
                <a:pPr>
                  <a:defRPr sz="850" b="1" i="0" u="none" strike="noStrike" baseline="0">
                    <a:solidFill>
                      <a:srgbClr val="000000"/>
                    </a:solidFill>
                    <a:latin typeface="Arial"/>
                    <a:ea typeface="Arial"/>
                    <a:cs typeface="Arial"/>
                  </a:defRPr>
                </a:pPr>
                <a:r>
                  <a:rPr lang="en-US"/>
                  <a:t>Net P</a:t>
                </a:r>
              </a:p>
            </c:rich>
          </c:tx>
          <c:layout>
            <c:manualLayout>
              <c:xMode val="edge"/>
              <c:yMode val="edge"/>
              <c:x val="2.7586230120412003E-2"/>
              <c:y val="0.417633410672853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132733248"/>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1905339743753"/>
          <c:y val="7.1428571428571425E-2"/>
          <c:w val="0.85514979948905201"/>
          <c:h val="0.79723502304147464"/>
        </c:manualLayout>
      </c:layout>
      <c:scatterChart>
        <c:scatterStyle val="smooth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Substrate!$B$19:$B$22</c:f>
              <c:numCache>
                <c:formatCode>General</c:formatCode>
                <c:ptCount val="4"/>
                <c:pt idx="0">
                  <c:v>0</c:v>
                </c:pt>
                <c:pt idx="1">
                  <c:v>0.37500000000000022</c:v>
                </c:pt>
                <c:pt idx="2">
                  <c:v>0.75000000000000044</c:v>
                </c:pt>
                <c:pt idx="3">
                  <c:v>1.5</c:v>
                </c:pt>
              </c:numCache>
            </c:numRef>
          </c:xVal>
          <c:yVal>
            <c:numRef>
              <c:f>Substrate!$H$19:$H$22</c:f>
              <c:numCache>
                <c:formatCode>General</c:formatCode>
                <c:ptCount val="4"/>
                <c:pt idx="0">
                  <c:v>-6.8499999999986072E-2</c:v>
                </c:pt>
                <c:pt idx="1">
                  <c:v>2.8215000000000003</c:v>
                </c:pt>
                <c:pt idx="2">
                  <c:v>7.4705000000000013</c:v>
                </c:pt>
                <c:pt idx="3">
                  <c:v>14.445500000000004</c:v>
                </c:pt>
              </c:numCache>
            </c:numRef>
          </c:yVal>
          <c:smooth val="1"/>
          <c:extLst>
            <c:ext xmlns:c16="http://schemas.microsoft.com/office/drawing/2014/chart" uri="{C3380CC4-5D6E-409C-BE32-E72D297353CC}">
              <c16:uniqueId val="{00000000-26BF-4228-BFFF-D808A362D96E}"/>
            </c:ext>
          </c:extLst>
        </c:ser>
        <c:dLbls>
          <c:showLegendKey val="0"/>
          <c:showVal val="0"/>
          <c:showCatName val="0"/>
          <c:showSerName val="0"/>
          <c:showPercent val="0"/>
          <c:showBubbleSize val="0"/>
        </c:dLbls>
        <c:axId val="132734816"/>
        <c:axId val="279363424"/>
      </c:scatterChart>
      <c:valAx>
        <c:axId val="132734816"/>
        <c:scaling>
          <c:orientation val="minMax"/>
        </c:scaling>
        <c:delete val="0"/>
        <c:axPos val="b"/>
        <c:title>
          <c:tx>
            <c:rich>
              <a:bodyPr/>
              <a:lstStyle/>
              <a:p>
                <a:pPr>
                  <a:defRPr sz="850" b="1" i="0" u="none" strike="noStrike" baseline="0">
                    <a:solidFill>
                      <a:srgbClr val="000000"/>
                    </a:solidFill>
                    <a:latin typeface="Arial"/>
                    <a:ea typeface="Arial"/>
                    <a:cs typeface="Arial"/>
                  </a:defRPr>
                </a:pPr>
                <a:r>
                  <a:rPr lang="en-US"/>
                  <a:t>Substrate (%)</a:t>
                </a:r>
              </a:p>
            </c:rich>
          </c:tx>
          <c:layout>
            <c:manualLayout>
              <c:xMode val="edge"/>
              <c:yMode val="edge"/>
              <c:x val="0.4799310099173244"/>
              <c:y val="0.9308755760368675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279363424"/>
        <c:crosses val="autoZero"/>
        <c:crossBetween val="midCat"/>
      </c:valAx>
      <c:valAx>
        <c:axId val="279363424"/>
        <c:scaling>
          <c:orientation val="minMax"/>
        </c:scaling>
        <c:delete val="0"/>
        <c:axPos val="l"/>
        <c:title>
          <c:tx>
            <c:rich>
              <a:bodyPr/>
              <a:lstStyle/>
              <a:p>
                <a:pPr>
                  <a:defRPr sz="850" b="1" i="0" u="none" strike="noStrike" baseline="0">
                    <a:solidFill>
                      <a:srgbClr val="000000"/>
                    </a:solidFill>
                    <a:latin typeface="Arial"/>
                    <a:ea typeface="Arial"/>
                    <a:cs typeface="Arial"/>
                  </a:defRPr>
                </a:pPr>
                <a:r>
                  <a:rPr lang="en-US"/>
                  <a:t>Net P (kpa)</a:t>
                </a:r>
              </a:p>
            </c:rich>
          </c:tx>
          <c:layout>
            <c:manualLayout>
              <c:xMode val="edge"/>
              <c:yMode val="edge"/>
              <c:x val="4.0139684465812592E-2"/>
              <c:y val="0.3986175115207373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132734816"/>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7462686567172"/>
          <c:y val="5.9808682304923956E-2"/>
          <c:w val="0.84701492537313461"/>
          <c:h val="0.8301445103923426"/>
        </c:manualLayout>
      </c:layout>
      <c:lineChart>
        <c:grouping val="standard"/>
        <c:varyColors val="0"/>
        <c:ser>
          <c:idx val="0"/>
          <c:order val="0"/>
          <c:cat>
            <c:strRef>
              <c:f>Enzyme!$D$21:$D$25</c:f>
              <c:strCache>
                <c:ptCount val="5"/>
                <c:pt idx="0">
                  <c:v>0</c:v>
                </c:pt>
                <c:pt idx="1">
                  <c:v>0.75</c:v>
                </c:pt>
                <c:pt idx="2">
                  <c:v>1.5</c:v>
                </c:pt>
                <c:pt idx="3">
                  <c:v>3</c:v>
                </c:pt>
                <c:pt idx="4">
                  <c:v>3 CuSO4</c:v>
                </c:pt>
              </c:strCache>
            </c:strRef>
          </c:cat>
          <c:val>
            <c:numRef>
              <c:f>Enzyme!$H$21:$H$25</c:f>
              <c:numCache>
                <c:formatCode>General</c:formatCode>
                <c:ptCount val="5"/>
                <c:pt idx="0">
                  <c:v>1.6500000000007748E-2</c:v>
                </c:pt>
                <c:pt idx="1">
                  <c:v>0.68699999999999761</c:v>
                </c:pt>
                <c:pt idx="2">
                  <c:v>1.1564999999999939</c:v>
                </c:pt>
                <c:pt idx="3">
                  <c:v>3.1500000000000057</c:v>
                </c:pt>
                <c:pt idx="4">
                  <c:v>0.38550000000000773</c:v>
                </c:pt>
              </c:numCache>
            </c:numRef>
          </c:val>
          <c:smooth val="1"/>
          <c:extLst>
            <c:ext xmlns:c16="http://schemas.microsoft.com/office/drawing/2014/chart" uri="{C3380CC4-5D6E-409C-BE32-E72D297353CC}">
              <c16:uniqueId val="{00000000-7ED2-475C-9F28-EFFE3BF94CC5}"/>
            </c:ext>
          </c:extLst>
        </c:ser>
        <c:dLbls>
          <c:showLegendKey val="0"/>
          <c:showVal val="0"/>
          <c:showCatName val="0"/>
          <c:showSerName val="0"/>
          <c:showPercent val="0"/>
          <c:showBubbleSize val="0"/>
        </c:dLbls>
        <c:marker val="1"/>
        <c:smooth val="0"/>
        <c:axId val="279364208"/>
        <c:axId val="279364600"/>
      </c:lineChart>
      <c:catAx>
        <c:axId val="279364208"/>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en-US"/>
                  <a:t>Enzyme (%)</a:t>
                </a:r>
              </a:p>
            </c:rich>
          </c:tx>
          <c:layout>
            <c:manualLayout>
              <c:xMode val="edge"/>
              <c:yMode val="edge"/>
              <c:x val="0.4465520195392243"/>
              <c:y val="0.960173033926314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79364600"/>
        <c:crosses val="autoZero"/>
        <c:auto val="1"/>
        <c:lblAlgn val="ctr"/>
        <c:lblOffset val="100"/>
        <c:noMultiLvlLbl val="0"/>
      </c:catAx>
      <c:valAx>
        <c:axId val="279364600"/>
        <c:scaling>
          <c:orientation val="minMax"/>
        </c:scaling>
        <c:delete val="0"/>
        <c:axPos val="l"/>
        <c:title>
          <c:tx>
            <c:rich>
              <a:bodyPr/>
              <a:lstStyle/>
              <a:p>
                <a:pPr>
                  <a:defRPr sz="800" b="1" i="0" u="none" strike="noStrike" baseline="0">
                    <a:solidFill>
                      <a:srgbClr val="000000"/>
                    </a:solidFill>
                    <a:latin typeface="Arial"/>
                    <a:ea typeface="Arial"/>
                    <a:cs typeface="Arial"/>
                  </a:defRPr>
                </a:pPr>
                <a:r>
                  <a:rPr lang="en-US"/>
                  <a:t>Net P (kpa)</a:t>
                </a:r>
              </a:p>
            </c:rich>
          </c:tx>
          <c:layout>
            <c:manualLayout>
              <c:xMode val="edge"/>
              <c:yMode val="edge"/>
              <c:x val="2.9850746268656716E-2"/>
              <c:y val="0.399521997796892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79364208"/>
        <c:crosses val="autoZero"/>
        <c:crossBetween val="between"/>
      </c:valAx>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xVal>
            <c:numRef>
              <c:f>Sheet1!$A$3:$A$7</c:f>
              <c:numCache>
                <c:formatCode>General</c:formatCode>
                <c:ptCount val="5"/>
                <c:pt idx="0">
                  <c:v>0</c:v>
                </c:pt>
                <c:pt idx="1">
                  <c:v>15</c:v>
                </c:pt>
                <c:pt idx="2">
                  <c:v>30</c:v>
                </c:pt>
                <c:pt idx="3">
                  <c:v>45</c:v>
                </c:pt>
                <c:pt idx="4">
                  <c:v>60</c:v>
                </c:pt>
              </c:numCache>
            </c:numRef>
          </c:xVal>
          <c:yVal>
            <c:numRef>
              <c:f>Sheet1!$B$3:$B$7</c:f>
              <c:numCache>
                <c:formatCode>General</c:formatCode>
                <c:ptCount val="5"/>
                <c:pt idx="0">
                  <c:v>1100</c:v>
                </c:pt>
                <c:pt idx="1">
                  <c:v>1934</c:v>
                </c:pt>
                <c:pt idx="2">
                  <c:v>1304</c:v>
                </c:pt>
                <c:pt idx="3">
                  <c:v>2145</c:v>
                </c:pt>
                <c:pt idx="4">
                  <c:v>1404</c:v>
                </c:pt>
              </c:numCache>
            </c:numRef>
          </c:yVal>
          <c:smooth val="1"/>
          <c:extLst>
            <c:ext xmlns:c16="http://schemas.microsoft.com/office/drawing/2014/chart" uri="{C3380CC4-5D6E-409C-BE32-E72D297353CC}">
              <c16:uniqueId val="{00000000-DF09-4A0D-BE9A-56121B8A69C1}"/>
            </c:ext>
          </c:extLst>
        </c:ser>
        <c:dLbls>
          <c:showLegendKey val="0"/>
          <c:showVal val="0"/>
          <c:showCatName val="0"/>
          <c:showSerName val="0"/>
          <c:showPercent val="0"/>
          <c:showBubbleSize val="0"/>
        </c:dLbls>
        <c:axId val="279365384"/>
        <c:axId val="279365776"/>
      </c:scatterChart>
      <c:valAx>
        <c:axId val="279365384"/>
        <c:scaling>
          <c:orientation val="minMax"/>
          <c:max val="60"/>
        </c:scaling>
        <c:delete val="0"/>
        <c:axPos val="b"/>
        <c:title>
          <c:tx>
            <c:rich>
              <a:bodyPr/>
              <a:lstStyle/>
              <a:p>
                <a:pPr>
                  <a:defRPr/>
                </a:pPr>
                <a:r>
                  <a:rPr lang="en-US"/>
                  <a:t>Time (min)</a:t>
                </a:r>
              </a:p>
            </c:rich>
          </c:tx>
          <c:overlay val="0"/>
        </c:title>
        <c:numFmt formatCode="General" sourceLinked="1"/>
        <c:majorTickMark val="out"/>
        <c:minorTickMark val="none"/>
        <c:tickLblPos val="nextTo"/>
        <c:crossAx val="279365776"/>
        <c:crosses val="autoZero"/>
        <c:crossBetween val="midCat"/>
      </c:valAx>
      <c:valAx>
        <c:axId val="279365776"/>
        <c:scaling>
          <c:orientation val="minMax"/>
          <c:min val="1000"/>
        </c:scaling>
        <c:delete val="0"/>
        <c:axPos val="l"/>
        <c:majorGridlines/>
        <c:title>
          <c:tx>
            <c:rich>
              <a:bodyPr rot="-5400000" vert="horz"/>
              <a:lstStyle/>
              <a:p>
                <a:pPr>
                  <a:defRPr/>
                </a:pPr>
                <a:r>
                  <a:rPr lang="en-US"/>
                  <a:t>Carbon Dioxide (ppm)</a:t>
                </a:r>
              </a:p>
            </c:rich>
          </c:tx>
          <c:overlay val="0"/>
        </c:title>
        <c:numFmt formatCode="General" sourceLinked="1"/>
        <c:majorTickMark val="out"/>
        <c:minorTickMark val="none"/>
        <c:tickLblPos val="nextTo"/>
        <c:crossAx val="27936538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'[lab 8 - 6626.xlsx]Sheet1'!$B$1</c:f>
              <c:strCache>
                <c:ptCount val="1"/>
                <c:pt idx="0">
                  <c:v>Chlorophyll a</c:v>
                </c:pt>
              </c:strCache>
            </c:strRef>
          </c:tx>
          <c:spPr>
            <a:ln>
              <a:solidFill>
                <a:srgbClr val="00B050"/>
              </a:solidFill>
            </a:ln>
          </c:spPr>
          <c:marker>
            <c:spPr>
              <a:solidFill>
                <a:srgbClr val="00B050"/>
              </a:solidFill>
              <a:ln>
                <a:solidFill>
                  <a:srgbClr val="00B050"/>
                </a:solidFill>
              </a:ln>
            </c:spPr>
          </c:marker>
          <c:cat>
            <c:numRef>
              <c:f>'[lab 8 - 6626.xlsx]Sheet1'!$A$2:$A$14</c:f>
              <c:numCache>
                <c:formatCode>General</c:formatCode>
                <c:ptCount val="13"/>
                <c:pt idx="0">
                  <c:v>400</c:v>
                </c:pt>
                <c:pt idx="1">
                  <c:v>425</c:v>
                </c:pt>
                <c:pt idx="2">
                  <c:v>450</c:v>
                </c:pt>
                <c:pt idx="3">
                  <c:v>475</c:v>
                </c:pt>
                <c:pt idx="4">
                  <c:v>500</c:v>
                </c:pt>
                <c:pt idx="5">
                  <c:v>525</c:v>
                </c:pt>
                <c:pt idx="6">
                  <c:v>550</c:v>
                </c:pt>
                <c:pt idx="7">
                  <c:v>575</c:v>
                </c:pt>
                <c:pt idx="8">
                  <c:v>600</c:v>
                </c:pt>
                <c:pt idx="9">
                  <c:v>625</c:v>
                </c:pt>
                <c:pt idx="10">
                  <c:v>650</c:v>
                </c:pt>
                <c:pt idx="11">
                  <c:v>675</c:v>
                </c:pt>
                <c:pt idx="12">
                  <c:v>700</c:v>
                </c:pt>
              </c:numCache>
            </c:numRef>
          </c:cat>
          <c:val>
            <c:numRef>
              <c:f>'[lab 8 - 6626.xlsx]Sheet1'!$B$2:$B$14</c:f>
              <c:numCache>
                <c:formatCode>General</c:formatCode>
                <c:ptCount val="13"/>
                <c:pt idx="0">
                  <c:v>3.5000000000000003E-2</c:v>
                </c:pt>
                <c:pt idx="1">
                  <c:v>8.2000000000000003E-2</c:v>
                </c:pt>
                <c:pt idx="2">
                  <c:v>5.0999999999999997E-2</c:v>
                </c:pt>
                <c:pt idx="3">
                  <c:v>0</c:v>
                </c:pt>
                <c:pt idx="4">
                  <c:v>0</c:v>
                </c:pt>
                <c:pt idx="5">
                  <c:v>0</c:v>
                </c:pt>
                <c:pt idx="6">
                  <c:v>0</c:v>
                </c:pt>
                <c:pt idx="7">
                  <c:v>1.2E-2</c:v>
                </c:pt>
                <c:pt idx="8">
                  <c:v>1.2E-2</c:v>
                </c:pt>
                <c:pt idx="9">
                  <c:v>1.7999999999999999E-2</c:v>
                </c:pt>
                <c:pt idx="10">
                  <c:v>3.5000000000000003E-2</c:v>
                </c:pt>
                <c:pt idx="11">
                  <c:v>4.3999999999999997E-2</c:v>
                </c:pt>
                <c:pt idx="12">
                  <c:v>4.0000000000000001E-3</c:v>
                </c:pt>
              </c:numCache>
            </c:numRef>
          </c:val>
          <c:smooth val="0"/>
          <c:extLst>
            <c:ext xmlns:c16="http://schemas.microsoft.com/office/drawing/2014/chart" uri="{C3380CC4-5D6E-409C-BE32-E72D297353CC}">
              <c16:uniqueId val="{00000000-B38D-492F-816E-6DAFB88BDF56}"/>
            </c:ext>
          </c:extLst>
        </c:ser>
        <c:ser>
          <c:idx val="1"/>
          <c:order val="1"/>
          <c:tx>
            <c:strRef>
              <c:f>'[lab 8 - 6626.xlsx]Sheet1'!$C$1</c:f>
              <c:strCache>
                <c:ptCount val="1"/>
                <c:pt idx="0">
                  <c:v>Chlorophyll b</c:v>
                </c:pt>
              </c:strCache>
            </c:strRef>
          </c:tx>
          <c:spPr>
            <a:ln>
              <a:solidFill>
                <a:srgbClr val="92D050"/>
              </a:solidFill>
            </a:ln>
          </c:spPr>
          <c:marker>
            <c:spPr>
              <a:solidFill>
                <a:srgbClr val="92D050"/>
              </a:solidFill>
              <a:ln>
                <a:solidFill>
                  <a:srgbClr val="92D050"/>
                </a:solidFill>
              </a:ln>
            </c:spPr>
          </c:marker>
          <c:cat>
            <c:numRef>
              <c:f>'[lab 8 - 6626.xlsx]Sheet1'!$A$2:$A$14</c:f>
              <c:numCache>
                <c:formatCode>General</c:formatCode>
                <c:ptCount val="13"/>
                <c:pt idx="0">
                  <c:v>400</c:v>
                </c:pt>
                <c:pt idx="1">
                  <c:v>425</c:v>
                </c:pt>
                <c:pt idx="2">
                  <c:v>450</c:v>
                </c:pt>
                <c:pt idx="3">
                  <c:v>475</c:v>
                </c:pt>
                <c:pt idx="4">
                  <c:v>500</c:v>
                </c:pt>
                <c:pt idx="5">
                  <c:v>525</c:v>
                </c:pt>
                <c:pt idx="6">
                  <c:v>550</c:v>
                </c:pt>
                <c:pt idx="7">
                  <c:v>575</c:v>
                </c:pt>
                <c:pt idx="8">
                  <c:v>600</c:v>
                </c:pt>
                <c:pt idx="9">
                  <c:v>625</c:v>
                </c:pt>
                <c:pt idx="10">
                  <c:v>650</c:v>
                </c:pt>
                <c:pt idx="11">
                  <c:v>675</c:v>
                </c:pt>
                <c:pt idx="12">
                  <c:v>700</c:v>
                </c:pt>
              </c:numCache>
            </c:numRef>
          </c:cat>
          <c:val>
            <c:numRef>
              <c:f>'[lab 8 - 6626.xlsx]Sheet1'!$C$2:$C$14</c:f>
              <c:numCache>
                <c:formatCode>General</c:formatCode>
                <c:ptCount val="13"/>
                <c:pt idx="0">
                  <c:v>2.4E-2</c:v>
                </c:pt>
                <c:pt idx="1">
                  <c:v>4.3999999999999997E-2</c:v>
                </c:pt>
                <c:pt idx="2">
                  <c:v>5.1999999999999998E-2</c:v>
                </c:pt>
                <c:pt idx="3">
                  <c:v>3.5000000000000003E-2</c:v>
                </c:pt>
                <c:pt idx="4">
                  <c:v>1.0999999999999999E-2</c:v>
                </c:pt>
                <c:pt idx="5">
                  <c:v>8.0000000000000002E-3</c:v>
                </c:pt>
                <c:pt idx="6">
                  <c:v>1.2E-2</c:v>
                </c:pt>
                <c:pt idx="7">
                  <c:v>1.4E-2</c:v>
                </c:pt>
                <c:pt idx="8">
                  <c:v>1.4E-2</c:v>
                </c:pt>
                <c:pt idx="9">
                  <c:v>1.7000000000000001E-2</c:v>
                </c:pt>
                <c:pt idx="10">
                  <c:v>2.7E-2</c:v>
                </c:pt>
                <c:pt idx="11">
                  <c:v>1.7999999999999999E-2</c:v>
                </c:pt>
                <c:pt idx="12">
                  <c:v>8.0000000000000002E-3</c:v>
                </c:pt>
              </c:numCache>
            </c:numRef>
          </c:val>
          <c:smooth val="0"/>
          <c:extLst>
            <c:ext xmlns:c16="http://schemas.microsoft.com/office/drawing/2014/chart" uri="{C3380CC4-5D6E-409C-BE32-E72D297353CC}">
              <c16:uniqueId val="{00000001-B38D-492F-816E-6DAFB88BDF56}"/>
            </c:ext>
          </c:extLst>
        </c:ser>
        <c:ser>
          <c:idx val="2"/>
          <c:order val="2"/>
          <c:tx>
            <c:strRef>
              <c:f>'[lab 8 - 6626.xlsx]Sheet1'!$D$1</c:f>
              <c:strCache>
                <c:ptCount val="1"/>
                <c:pt idx="0">
                  <c:v>Xanthophylls</c:v>
                </c:pt>
              </c:strCache>
            </c:strRef>
          </c:tx>
          <c:spPr>
            <a:ln>
              <a:solidFill>
                <a:srgbClr val="FFFF00"/>
              </a:solidFill>
            </a:ln>
          </c:spPr>
          <c:marker>
            <c:spPr>
              <a:solidFill>
                <a:srgbClr val="FFFF00"/>
              </a:solidFill>
              <a:ln>
                <a:solidFill>
                  <a:srgbClr val="FFFF00"/>
                </a:solidFill>
              </a:ln>
            </c:spPr>
          </c:marker>
          <c:cat>
            <c:numRef>
              <c:f>'[lab 8 - 6626.xlsx]Sheet1'!$A$2:$A$14</c:f>
              <c:numCache>
                <c:formatCode>General</c:formatCode>
                <c:ptCount val="13"/>
                <c:pt idx="0">
                  <c:v>400</c:v>
                </c:pt>
                <c:pt idx="1">
                  <c:v>425</c:v>
                </c:pt>
                <c:pt idx="2">
                  <c:v>450</c:v>
                </c:pt>
                <c:pt idx="3">
                  <c:v>475</c:v>
                </c:pt>
                <c:pt idx="4">
                  <c:v>500</c:v>
                </c:pt>
                <c:pt idx="5">
                  <c:v>525</c:v>
                </c:pt>
                <c:pt idx="6">
                  <c:v>550</c:v>
                </c:pt>
                <c:pt idx="7">
                  <c:v>575</c:v>
                </c:pt>
                <c:pt idx="8">
                  <c:v>600</c:v>
                </c:pt>
                <c:pt idx="9">
                  <c:v>625</c:v>
                </c:pt>
                <c:pt idx="10">
                  <c:v>650</c:v>
                </c:pt>
                <c:pt idx="11">
                  <c:v>675</c:v>
                </c:pt>
                <c:pt idx="12">
                  <c:v>700</c:v>
                </c:pt>
              </c:numCache>
            </c:numRef>
          </c:cat>
          <c:val>
            <c:numRef>
              <c:f>'[lab 8 - 6626.xlsx]Sheet1'!$D$2:$D$14</c:f>
              <c:numCache>
                <c:formatCode>General</c:formatCode>
                <c:ptCount val="13"/>
                <c:pt idx="0">
                  <c:v>0</c:v>
                </c:pt>
                <c:pt idx="1">
                  <c:v>1.4999999999999999E-2</c:v>
                </c:pt>
                <c:pt idx="2">
                  <c:v>2.1999999999999999E-2</c:v>
                </c:pt>
                <c:pt idx="3">
                  <c:v>8.9999999999999993E-3</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2-B38D-492F-816E-6DAFB88BDF56}"/>
            </c:ext>
          </c:extLst>
        </c:ser>
        <c:ser>
          <c:idx val="3"/>
          <c:order val="3"/>
          <c:tx>
            <c:strRef>
              <c:f>'[lab 8 - 6626.xlsx]Sheet1'!$E$1</c:f>
              <c:strCache>
                <c:ptCount val="1"/>
                <c:pt idx="0">
                  <c:v>Carotenes</c:v>
                </c:pt>
              </c:strCache>
            </c:strRef>
          </c:tx>
          <c:spPr>
            <a:ln>
              <a:solidFill>
                <a:schemeClr val="accent6">
                  <a:lumMod val="75000"/>
                </a:schemeClr>
              </a:solidFill>
            </a:ln>
          </c:spPr>
          <c:marker>
            <c:spPr>
              <a:solidFill>
                <a:schemeClr val="accent6">
                  <a:lumMod val="75000"/>
                </a:schemeClr>
              </a:solidFill>
              <a:ln>
                <a:solidFill>
                  <a:srgbClr val="F79646">
                    <a:lumMod val="75000"/>
                  </a:srgbClr>
                </a:solidFill>
              </a:ln>
            </c:spPr>
          </c:marker>
          <c:cat>
            <c:numRef>
              <c:f>'[lab 8 - 6626.xlsx]Sheet1'!$A$2:$A$14</c:f>
              <c:numCache>
                <c:formatCode>General</c:formatCode>
                <c:ptCount val="13"/>
                <c:pt idx="0">
                  <c:v>400</c:v>
                </c:pt>
                <c:pt idx="1">
                  <c:v>425</c:v>
                </c:pt>
                <c:pt idx="2">
                  <c:v>450</c:v>
                </c:pt>
                <c:pt idx="3">
                  <c:v>475</c:v>
                </c:pt>
                <c:pt idx="4">
                  <c:v>500</c:v>
                </c:pt>
                <c:pt idx="5">
                  <c:v>525</c:v>
                </c:pt>
                <c:pt idx="6">
                  <c:v>550</c:v>
                </c:pt>
                <c:pt idx="7">
                  <c:v>575</c:v>
                </c:pt>
                <c:pt idx="8">
                  <c:v>600</c:v>
                </c:pt>
                <c:pt idx="9">
                  <c:v>625</c:v>
                </c:pt>
                <c:pt idx="10">
                  <c:v>650</c:v>
                </c:pt>
                <c:pt idx="11">
                  <c:v>675</c:v>
                </c:pt>
                <c:pt idx="12">
                  <c:v>700</c:v>
                </c:pt>
              </c:numCache>
            </c:numRef>
          </c:cat>
          <c:val>
            <c:numRef>
              <c:f>'[lab 8 - 6626.xlsx]Sheet1'!$E$2:$E$14</c:f>
              <c:numCache>
                <c:formatCode>General</c:formatCode>
                <c:ptCount val="13"/>
                <c:pt idx="0">
                  <c:v>0.02</c:v>
                </c:pt>
                <c:pt idx="1">
                  <c:v>2.8000000000000001E-2</c:v>
                </c:pt>
                <c:pt idx="2">
                  <c:v>3.7999999999999999E-2</c:v>
                </c:pt>
                <c:pt idx="3">
                  <c:v>3.1E-2</c:v>
                </c:pt>
                <c:pt idx="4">
                  <c:v>1.9E-2</c:v>
                </c:pt>
                <c:pt idx="5">
                  <c:v>1.2E-2</c:v>
                </c:pt>
                <c:pt idx="6">
                  <c:v>8.0000000000000002E-3</c:v>
                </c:pt>
                <c:pt idx="7">
                  <c:v>5.0000000000000001E-3</c:v>
                </c:pt>
                <c:pt idx="8">
                  <c:v>4.0000000000000001E-3</c:v>
                </c:pt>
                <c:pt idx="9">
                  <c:v>3.0000000000000001E-3</c:v>
                </c:pt>
                <c:pt idx="10">
                  <c:v>3.0000000000000001E-3</c:v>
                </c:pt>
                <c:pt idx="11">
                  <c:v>5.0000000000000001E-3</c:v>
                </c:pt>
                <c:pt idx="12">
                  <c:v>4.0000000000000001E-3</c:v>
                </c:pt>
              </c:numCache>
            </c:numRef>
          </c:val>
          <c:smooth val="0"/>
          <c:extLst>
            <c:ext xmlns:c16="http://schemas.microsoft.com/office/drawing/2014/chart" uri="{C3380CC4-5D6E-409C-BE32-E72D297353CC}">
              <c16:uniqueId val="{00000003-B38D-492F-816E-6DAFB88BDF56}"/>
            </c:ext>
          </c:extLst>
        </c:ser>
        <c:dLbls>
          <c:showLegendKey val="0"/>
          <c:showVal val="0"/>
          <c:showCatName val="0"/>
          <c:showSerName val="0"/>
          <c:showPercent val="0"/>
          <c:showBubbleSize val="0"/>
        </c:dLbls>
        <c:marker val="1"/>
        <c:smooth val="0"/>
        <c:axId val="349727144"/>
        <c:axId val="349729496"/>
      </c:lineChart>
      <c:catAx>
        <c:axId val="349727144"/>
        <c:scaling>
          <c:orientation val="minMax"/>
        </c:scaling>
        <c:delete val="0"/>
        <c:axPos val="b"/>
        <c:title>
          <c:tx>
            <c:rich>
              <a:bodyPr/>
              <a:lstStyle/>
              <a:p>
                <a:pPr>
                  <a:defRPr sz="1200" b="1"/>
                </a:pPr>
                <a:r>
                  <a:rPr lang="en-US" sz="1200" b="1"/>
                  <a:t>Wavelength (nm)</a:t>
                </a:r>
              </a:p>
            </c:rich>
          </c:tx>
          <c:overlay val="0"/>
        </c:title>
        <c:numFmt formatCode="General" sourceLinked="1"/>
        <c:majorTickMark val="out"/>
        <c:minorTickMark val="none"/>
        <c:tickLblPos val="nextTo"/>
        <c:crossAx val="349729496"/>
        <c:crosses val="autoZero"/>
        <c:auto val="1"/>
        <c:lblAlgn val="ctr"/>
        <c:lblOffset val="100"/>
        <c:noMultiLvlLbl val="0"/>
      </c:catAx>
      <c:valAx>
        <c:axId val="349729496"/>
        <c:scaling>
          <c:orientation val="minMax"/>
        </c:scaling>
        <c:delete val="0"/>
        <c:axPos val="l"/>
        <c:majorGridlines/>
        <c:title>
          <c:tx>
            <c:rich>
              <a:bodyPr/>
              <a:lstStyle/>
              <a:p>
                <a:pPr>
                  <a:defRPr sz="1200"/>
                </a:pPr>
                <a:r>
                  <a:rPr lang="en-US" sz="1200"/>
                  <a:t>Absorbance</a:t>
                </a:r>
              </a:p>
            </c:rich>
          </c:tx>
          <c:overlay val="0"/>
        </c:title>
        <c:numFmt formatCode="General" sourceLinked="1"/>
        <c:majorTickMark val="out"/>
        <c:minorTickMark val="none"/>
        <c:tickLblPos val="nextTo"/>
        <c:crossAx val="349727144"/>
        <c:crosses val="autoZero"/>
        <c:crossBetween val="between"/>
      </c:valAx>
    </c:plotArea>
    <c:legend>
      <c:legendPos val="r"/>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953A5-9362-456C-9283-2F1DE24BA8C8}" type="datetimeFigureOut">
              <a:rPr lang="en-US" smtClean="0"/>
              <a:pPr/>
              <a:t>3/3/2026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42966-30AC-48CE-9B54-CCAA3D268195}" type="slidenum">
              <a:rPr lang="en-US" smtClean="0"/>
              <a:pPr/>
              <a:t>‹#›</a:t>
            </a:fld>
            <a:endParaRPr lang="en-US"/>
          </a:p>
        </p:txBody>
      </p:sp>
    </p:spTree>
    <p:extLst>
      <p:ext uri="{BB962C8B-B14F-4D97-AF65-F5344CB8AC3E}">
        <p14:creationId xmlns:p14="http://schemas.microsoft.com/office/powerpoint/2010/main" val="175323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B40DA09E-3F18-4F34-8872-0CFC9B41DBFC}" type="slidenum">
              <a:rPr lang="en-US" smtClean="0"/>
              <a:pPr/>
              <a:t>35</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a:t>Figure 12.11 Mitosis in a plant cell.</a:t>
            </a:r>
          </a:p>
        </p:txBody>
      </p:sp>
    </p:spTree>
    <p:extLst>
      <p:ext uri="{BB962C8B-B14F-4D97-AF65-F5344CB8AC3E}">
        <p14:creationId xmlns:p14="http://schemas.microsoft.com/office/powerpoint/2010/main" val="146499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1BF1BBCF-8B52-4F73-85D8-0DA8CA67BC8D}" type="slidenum">
              <a:rPr lang="en-US" smtClean="0"/>
              <a:pPr/>
              <a:t>36</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r>
              <a:rPr lang="en-US"/>
              <a:t>Figure 12.UN05 Appendix A: answer to Test Your Understanding, question 7 </a:t>
            </a:r>
          </a:p>
        </p:txBody>
      </p:sp>
    </p:spTree>
    <p:extLst>
      <p:ext uri="{BB962C8B-B14F-4D97-AF65-F5344CB8AC3E}">
        <p14:creationId xmlns:p14="http://schemas.microsoft.com/office/powerpoint/2010/main" val="191384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C1A13C-B5AA-484F-8AAF-5ECF8833D1E0}"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C1A13C-B5AA-484F-8AAF-5ECF8833D1E0}"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C1A13C-B5AA-484F-8AAF-5ECF8833D1E0}"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C1A13C-B5AA-484F-8AAF-5ECF8833D1E0}"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1A13C-B5AA-484F-8AAF-5ECF8833D1E0}"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C1A13C-B5AA-484F-8AAF-5ECF8833D1E0}"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C1A13C-B5AA-484F-8AAF-5ECF8833D1E0}"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C1A13C-B5AA-484F-8AAF-5ECF8833D1E0}"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1A13C-B5AA-484F-8AAF-5ECF8833D1E0}"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1A13C-B5AA-484F-8AAF-5ECF8833D1E0}"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1A13C-B5AA-484F-8AAF-5ECF8833D1E0}"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3D30F-46AC-46D4-A621-BDCA058B8A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1A13C-B5AA-484F-8AAF-5ECF8833D1E0}"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3D30F-46AC-46D4-A621-BDCA058B8A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gif"/></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Lab Practical #2 Review</a:t>
            </a:r>
          </a:p>
        </p:txBody>
      </p:sp>
      <p:sp>
        <p:nvSpPr>
          <p:cNvPr id="3" name="Subtitle 2"/>
          <p:cNvSpPr>
            <a:spLocks noGrp="1"/>
          </p:cNvSpPr>
          <p:nvPr>
            <p:ph type="subTitle" idx="1"/>
          </p:nvPr>
        </p:nvSpPr>
        <p:spPr>
          <a:xfrm>
            <a:off x="1013011" y="4870824"/>
            <a:ext cx="7504463" cy="1458258"/>
          </a:xfrm>
        </p:spPr>
        <p:txBody>
          <a:bodyPr anchor="ctr">
            <a:normAutofit/>
          </a:bodyPr>
          <a:lstStyle/>
          <a:p>
            <a:pPr algn="l"/>
            <a:r>
              <a:rPr lang="en-US" dirty="0"/>
              <a:t>General Biology I</a:t>
            </a:r>
          </a:p>
          <a:p>
            <a:pPr algn="l"/>
            <a:r>
              <a:rPr lang="en-US" dirty="0"/>
              <a:t>Professor D. Rinne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Cell Cycle</a:t>
            </a:r>
          </a:p>
        </p:txBody>
      </p:sp>
      <p:sp>
        <p:nvSpPr>
          <p:cNvPr id="5" name="Subtitle 4"/>
          <p:cNvSpPr>
            <a:spLocks noGrp="1"/>
          </p:cNvSpPr>
          <p:nvPr>
            <p:ph type="subTitle" idx="1"/>
          </p:nvPr>
        </p:nvSpPr>
        <p:spPr/>
        <p:txBody>
          <a:bodyPr/>
          <a:lstStyle/>
          <a:p>
            <a:r>
              <a:rPr lang="en-US" dirty="0"/>
              <a:t>Includes Interphase and M Phase (Mitosis and Cytokinesis)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5486400" cy="566738"/>
          </a:xfrm>
        </p:spPr>
        <p:txBody>
          <a:bodyPr/>
          <a:lstStyle/>
          <a:p>
            <a:r>
              <a:rPr lang="en-US" dirty="0"/>
              <a:t>Interphase</a:t>
            </a:r>
          </a:p>
        </p:txBody>
      </p:sp>
      <p:pic>
        <p:nvPicPr>
          <p:cNvPr id="5" name="Picture Placeholder 4" descr="A circular drawing of a circle with red and yellow beads showing a cell in G1"/>
          <p:cNvPicPr>
            <a:picLocks noGrp="1" noChangeAspect="1"/>
          </p:cNvPicPr>
          <p:nvPr>
            <p:ph type="pic" idx="1"/>
          </p:nvPr>
        </p:nvPicPr>
        <p:blipFill>
          <a:blip r:embed="rId2"/>
          <a:srcRect l="208" r="208"/>
          <a:stretch>
            <a:fillRect/>
          </a:stretch>
        </p:blipFill>
        <p:spPr>
          <a:xfrm>
            <a:off x="381000" y="1828800"/>
            <a:ext cx="3251200" cy="2438400"/>
          </a:xfrm>
        </p:spPr>
      </p:pic>
      <p:grpSp>
        <p:nvGrpSpPr>
          <p:cNvPr id="3" name="Group 2" descr="S Phase with right arrow connector">
            <a:extLst>
              <a:ext uri="{FF2B5EF4-FFF2-40B4-BE49-F238E27FC236}">
                <a16:creationId xmlns:a16="http://schemas.microsoft.com/office/drawing/2014/main" id="{E810FE6C-C69A-0059-1E88-4E2DFB392B5B}"/>
              </a:ext>
            </a:extLst>
          </p:cNvPr>
          <p:cNvGrpSpPr/>
          <p:nvPr/>
        </p:nvGrpSpPr>
        <p:grpSpPr>
          <a:xfrm>
            <a:off x="3962400" y="2514600"/>
            <a:ext cx="1066800" cy="458788"/>
            <a:chOff x="3962400" y="2514600"/>
            <a:chExt cx="1066800" cy="458788"/>
          </a:xfrm>
        </p:grpSpPr>
        <p:cxnSp>
          <p:nvCxnSpPr>
            <p:cNvPr id="8" name="Straight Arrow Connector 7">
              <a:extLst>
                <a:ext uri="{C183D7F6-B498-43B3-948B-1728B52AA6E4}">
                  <adec:decorative xmlns:adec="http://schemas.microsoft.com/office/drawing/2017/decorative" val="1"/>
                </a:ext>
              </a:extLst>
            </p:cNvPr>
            <p:cNvCxnSpPr/>
            <p:nvPr/>
          </p:nvCxnSpPr>
          <p:spPr>
            <a:xfrm>
              <a:off x="3962400" y="2971800"/>
              <a:ext cx="1066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2514600"/>
              <a:ext cx="533400" cy="369332"/>
            </a:xfrm>
            <a:prstGeom prst="rect">
              <a:avLst/>
            </a:prstGeom>
            <a:noFill/>
          </p:spPr>
          <p:txBody>
            <a:bodyPr wrap="square" rtlCol="0">
              <a:spAutoFit/>
            </a:bodyPr>
            <a:lstStyle/>
            <a:p>
              <a:r>
                <a:rPr lang="en-US" dirty="0"/>
                <a:t>S</a:t>
              </a:r>
            </a:p>
          </p:txBody>
        </p:sp>
      </p:grpSp>
      <p:pic>
        <p:nvPicPr>
          <p:cNvPr id="6" name="Picture Placeholder 4" descr="A circular drawing of a circle with red and yellow beads showing a cell in G2"/>
          <p:cNvPicPr>
            <a:picLocks noChangeAspect="1"/>
          </p:cNvPicPr>
          <p:nvPr/>
        </p:nvPicPr>
        <p:blipFill>
          <a:blip r:embed="rId3"/>
          <a:srcRect l="208" r="208"/>
          <a:stretch>
            <a:fillRect/>
          </a:stretch>
        </p:blipFill>
        <p:spPr>
          <a:xfrm>
            <a:off x="5410200" y="1905000"/>
            <a:ext cx="3200400" cy="2400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Prophase</a:t>
            </a:r>
          </a:p>
        </p:txBody>
      </p:sp>
      <p:pic>
        <p:nvPicPr>
          <p:cNvPr id="7" name="Picture Placeholder 6" descr="A circular drawing of a circle with red and yellow beads showing a cell in prophase of mitosis"/>
          <p:cNvPicPr>
            <a:picLocks noGrp="1" noChangeAspect="1"/>
          </p:cNvPicPr>
          <p:nvPr>
            <p:ph type="pic" idx="1"/>
          </p:nvPr>
        </p:nvPicPr>
        <p:blipFill>
          <a:blip r:embed="rId2"/>
          <a:srcRect l="208" r="208"/>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Metaphase</a:t>
            </a:r>
          </a:p>
        </p:txBody>
      </p:sp>
      <p:pic>
        <p:nvPicPr>
          <p:cNvPr id="5" name="Picture Placeholder 4" descr="A circular drawing of a circle with red and yellow beads showing a cell in metaphase of mitosis"/>
          <p:cNvPicPr>
            <a:picLocks noGrp="1" noChangeAspect="1"/>
          </p:cNvPicPr>
          <p:nvPr>
            <p:ph type="pic" idx="1"/>
          </p:nvPr>
        </p:nvPicPr>
        <p:blipFill>
          <a:blip r:embed="rId2"/>
          <a:srcRect l="208" r="208"/>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Anaphase</a:t>
            </a:r>
          </a:p>
        </p:txBody>
      </p:sp>
      <p:pic>
        <p:nvPicPr>
          <p:cNvPr id="5" name="Picture Placeholder 4" descr="A circular drawing of a circle with red and yellow beads showing a cell in anaphase of mitosis"/>
          <p:cNvPicPr>
            <a:picLocks noGrp="1" noChangeAspect="1"/>
          </p:cNvPicPr>
          <p:nvPr>
            <p:ph type="pic" idx="1"/>
          </p:nvPr>
        </p:nvPicPr>
        <p:blipFill>
          <a:blip r:embed="rId2"/>
          <a:srcRect l="208" r="208"/>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Telophase</a:t>
            </a:r>
            <a:r>
              <a:rPr lang="en-US" dirty="0"/>
              <a:t> &amp; </a:t>
            </a:r>
            <a:r>
              <a:rPr lang="en-US" dirty="0" err="1"/>
              <a:t>Cytokinesis</a:t>
            </a:r>
            <a:endParaRPr lang="en-US" dirty="0"/>
          </a:p>
        </p:txBody>
      </p:sp>
      <p:pic>
        <p:nvPicPr>
          <p:cNvPr id="5" name="Picture Placeholder 4" descr="A circular drawing of a circle with red and yellow beads showing a cell in telophase and cytokinesis of mitosis"/>
          <p:cNvPicPr>
            <a:picLocks noGrp="1" noChangeAspect="1"/>
          </p:cNvPicPr>
          <p:nvPr>
            <p:ph type="pic" idx="1"/>
          </p:nvPr>
        </p:nvPicPr>
        <p:blipFill>
          <a:blip r:embed="rId2"/>
          <a:srcRect l="16748" r="208"/>
          <a:stretch>
            <a:fillRect/>
          </a:stretch>
        </p:blipFill>
        <p:spPr>
          <a:xfrm rot="5400000">
            <a:off x="2208212" y="458788"/>
            <a:ext cx="4575175" cy="4114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MEIOSIS</a:t>
            </a:r>
          </a:p>
        </p:txBody>
      </p:sp>
      <p:sp>
        <p:nvSpPr>
          <p:cNvPr id="6" name="Subtitle 5"/>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85800"/>
            <a:ext cx="5486400" cy="566738"/>
          </a:xfrm>
        </p:spPr>
        <p:txBody>
          <a:bodyPr>
            <a:noAutofit/>
          </a:bodyPr>
          <a:lstStyle/>
          <a:p>
            <a:r>
              <a:rPr lang="en-US" sz="4000" b="0" dirty="0"/>
              <a:t>Interphase of Meiosis</a:t>
            </a:r>
          </a:p>
        </p:txBody>
      </p:sp>
      <p:pic>
        <p:nvPicPr>
          <p:cNvPr id="5" name="Picture Placeholder 4" descr="A circular drawing of a circle with red and yellow beads showing a cell in G1"/>
          <p:cNvPicPr>
            <a:picLocks noGrp="1" noChangeAspect="1"/>
          </p:cNvPicPr>
          <p:nvPr>
            <p:ph type="pic" idx="1"/>
          </p:nvPr>
        </p:nvPicPr>
        <p:blipFill>
          <a:blip r:embed="rId2"/>
          <a:srcRect l="208" r="208"/>
          <a:stretch>
            <a:fillRect/>
          </a:stretch>
        </p:blipFill>
        <p:spPr>
          <a:xfrm>
            <a:off x="381000" y="1828800"/>
            <a:ext cx="3251200" cy="2438400"/>
          </a:xfrm>
        </p:spPr>
      </p:pic>
      <p:grpSp>
        <p:nvGrpSpPr>
          <p:cNvPr id="3" name="Group 2" descr="S Phase with right arrow connector">
            <a:extLst>
              <a:ext uri="{FF2B5EF4-FFF2-40B4-BE49-F238E27FC236}">
                <a16:creationId xmlns:a16="http://schemas.microsoft.com/office/drawing/2014/main" id="{03308435-3F04-6202-A8C1-F9650A9C1F73}"/>
              </a:ext>
            </a:extLst>
          </p:cNvPr>
          <p:cNvGrpSpPr/>
          <p:nvPr/>
        </p:nvGrpSpPr>
        <p:grpSpPr>
          <a:xfrm>
            <a:off x="3962400" y="2514600"/>
            <a:ext cx="1066800" cy="458788"/>
            <a:chOff x="3962400" y="2514600"/>
            <a:chExt cx="1066800" cy="458788"/>
          </a:xfrm>
        </p:grpSpPr>
        <p:cxnSp>
          <p:nvCxnSpPr>
            <p:cNvPr id="8" name="Straight Arrow Connector 7">
              <a:extLst>
                <a:ext uri="{C183D7F6-B498-43B3-948B-1728B52AA6E4}">
                  <adec:decorative xmlns:adec="http://schemas.microsoft.com/office/drawing/2017/decorative" val="1"/>
                </a:ext>
              </a:extLst>
            </p:cNvPr>
            <p:cNvCxnSpPr/>
            <p:nvPr/>
          </p:nvCxnSpPr>
          <p:spPr>
            <a:xfrm>
              <a:off x="3962400" y="2971800"/>
              <a:ext cx="1066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2514600"/>
              <a:ext cx="533400" cy="369332"/>
            </a:xfrm>
            <a:prstGeom prst="rect">
              <a:avLst/>
            </a:prstGeom>
            <a:noFill/>
          </p:spPr>
          <p:txBody>
            <a:bodyPr wrap="square" rtlCol="0">
              <a:spAutoFit/>
            </a:bodyPr>
            <a:lstStyle/>
            <a:p>
              <a:r>
                <a:rPr lang="en-US" dirty="0"/>
                <a:t>S</a:t>
              </a:r>
            </a:p>
          </p:txBody>
        </p:sp>
      </p:grpSp>
      <p:pic>
        <p:nvPicPr>
          <p:cNvPr id="6" name="Picture Placeholder 4" descr="A circular drawing of a circle with red and yellow beads showing a cell in G2"/>
          <p:cNvPicPr>
            <a:picLocks noChangeAspect="1"/>
          </p:cNvPicPr>
          <p:nvPr/>
        </p:nvPicPr>
        <p:blipFill>
          <a:blip r:embed="rId3"/>
          <a:srcRect l="208" r="208"/>
          <a:stretch>
            <a:fillRect/>
          </a:stretch>
        </p:blipFill>
        <p:spPr>
          <a:xfrm>
            <a:off x="5410200" y="1905000"/>
            <a:ext cx="3200400" cy="2400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Prophase I</a:t>
            </a:r>
          </a:p>
        </p:txBody>
      </p:sp>
      <p:pic>
        <p:nvPicPr>
          <p:cNvPr id="5" name="Picture Placeholder 4" descr="A circular drawing of a circle with red and yellow beads showing a cell in prophase I of meiosis"/>
          <p:cNvPicPr>
            <a:picLocks noGrp="1" noChangeAspect="1"/>
          </p:cNvPicPr>
          <p:nvPr>
            <p:ph type="pic" idx="1"/>
          </p:nvPr>
        </p:nvPicPr>
        <p:blipFill>
          <a:blip r:embed="rId2"/>
          <a:srcRect l="208" r="208"/>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Metaphase I</a:t>
            </a:r>
          </a:p>
        </p:txBody>
      </p:sp>
      <p:pic>
        <p:nvPicPr>
          <p:cNvPr id="5" name="Picture Placeholder 4" descr="A circular drawing of a circle with red and yellow beads showing a cell in metaphase I of meiosis"/>
          <p:cNvPicPr>
            <a:picLocks noGrp="1" noChangeAspect="1"/>
          </p:cNvPicPr>
          <p:nvPr>
            <p:ph type="pic" idx="1"/>
          </p:nvPr>
        </p:nvPicPr>
        <p:blipFill>
          <a:blip r:embed="rId2"/>
          <a:srcRect l="208" r="208"/>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069"/>
            <a:ext cx="5486400" cy="566738"/>
          </a:xfrm>
        </p:spPr>
        <p:txBody>
          <a:bodyPr/>
          <a:lstStyle/>
          <a:p>
            <a:r>
              <a:rPr lang="en-US" dirty="0"/>
              <a:t>What is the effect of pH on </a:t>
            </a:r>
            <a:r>
              <a:rPr lang="en-US" dirty="0" err="1"/>
              <a:t>catalase</a:t>
            </a:r>
            <a:r>
              <a:rPr lang="en-US" dirty="0"/>
              <a:t> activity?</a:t>
            </a:r>
          </a:p>
        </p:txBody>
      </p:sp>
      <p:graphicFrame>
        <p:nvGraphicFramePr>
          <p:cNvPr id="6" name="Table 5" descr="Data table for pH and net Pressure of Oxygen Gas"/>
          <p:cNvGraphicFramePr>
            <a:graphicFrameLocks noGrp="1"/>
          </p:cNvGraphicFramePr>
          <p:nvPr>
            <p:extLst>
              <p:ext uri="{D42A27DB-BD31-4B8C-83A1-F6EECF244321}">
                <p14:modId xmlns:p14="http://schemas.microsoft.com/office/powerpoint/2010/main" val="558077385"/>
              </p:ext>
            </p:extLst>
          </p:nvPr>
        </p:nvGraphicFramePr>
        <p:xfrm>
          <a:off x="316584" y="1225485"/>
          <a:ext cx="2667000" cy="1447800"/>
        </p:xfrm>
        <a:graphic>
          <a:graphicData uri="http://schemas.openxmlformats.org/drawingml/2006/table">
            <a:tbl>
              <a:tblPr firstRow="1"/>
              <a:tblGrid>
                <a:gridCol w="941294">
                  <a:extLst>
                    <a:ext uri="{9D8B030D-6E8A-4147-A177-3AD203B41FA5}">
                      <a16:colId xmlns:a16="http://schemas.microsoft.com/office/drawing/2014/main" val="20000"/>
                    </a:ext>
                  </a:extLst>
                </a:gridCol>
                <a:gridCol w="1725706">
                  <a:extLst>
                    <a:ext uri="{9D8B030D-6E8A-4147-A177-3AD203B41FA5}">
                      <a16:colId xmlns:a16="http://schemas.microsoft.com/office/drawing/2014/main" val="20001"/>
                    </a:ext>
                  </a:extLst>
                </a:gridCol>
              </a:tblGrid>
              <a:tr h="289560">
                <a:tc>
                  <a:txBody>
                    <a:bodyPr/>
                    <a:lstStyle/>
                    <a:p>
                      <a:pPr algn="ctr" fontAlgn="b"/>
                      <a:r>
                        <a:rPr lang="en-US" sz="1000" b="0" i="0" u="none" strike="noStrike" dirty="0">
                          <a:latin typeface="Arial"/>
                        </a:rPr>
                        <a:t>pH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Net Pressure (</a:t>
                      </a:r>
                      <a:r>
                        <a:rPr lang="en-US" sz="1000" b="0" i="0" u="none" strike="noStrike" dirty="0" err="1">
                          <a:latin typeface="Arial"/>
                        </a:rPr>
                        <a:t>kpa</a:t>
                      </a:r>
                      <a:r>
                        <a:rPr lang="en-US" sz="1000" b="0" i="0" u="none" strike="noStrike" dirty="0">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560">
                <a:tc>
                  <a:txBody>
                    <a:bodyPr/>
                    <a:lstStyle/>
                    <a:p>
                      <a:pPr algn="ctr" fontAlgn="b"/>
                      <a:r>
                        <a:rPr lang="en-US" sz="1000" b="0" i="0" u="none" strike="noStrike" dirty="0">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560">
                <a:tc>
                  <a:txBody>
                    <a:bodyPr/>
                    <a:lstStyle/>
                    <a:p>
                      <a:pPr algn="ctr" fontAlgn="b"/>
                      <a:r>
                        <a:rPr lang="en-US" sz="1000" b="0" i="0" u="none" strike="noStrike">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9560">
                <a:tc>
                  <a:txBody>
                    <a:bodyPr/>
                    <a:lstStyle/>
                    <a:p>
                      <a:pPr algn="ctr" fontAlgn="b"/>
                      <a:r>
                        <a:rPr lang="en-US" sz="1000" b="0" i="0" u="none" strike="noStrike">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9560">
                <a:tc>
                  <a:txBody>
                    <a:bodyPr/>
                    <a:lstStyle/>
                    <a:p>
                      <a:pPr algn="ctr" fontAlgn="b"/>
                      <a:r>
                        <a:rPr lang="en-US" sz="1000" b="0" i="0" u="none" strike="noStrike">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7" name="Group 6" descr="pH Scale">
            <a:extLst>
              <a:ext uri="{FF2B5EF4-FFF2-40B4-BE49-F238E27FC236}">
                <a16:creationId xmlns:a16="http://schemas.microsoft.com/office/drawing/2014/main" id="{6905A764-5096-8E75-1297-ABD577D2A0A5}"/>
              </a:ext>
            </a:extLst>
          </p:cNvPr>
          <p:cNvGrpSpPr/>
          <p:nvPr/>
        </p:nvGrpSpPr>
        <p:grpSpPr>
          <a:xfrm>
            <a:off x="533400" y="3124200"/>
            <a:ext cx="2114550" cy="2806700"/>
            <a:chOff x="533400" y="3124200"/>
            <a:chExt cx="2114550" cy="2806700"/>
          </a:xfrm>
        </p:grpSpPr>
        <p:pic>
          <p:nvPicPr>
            <p:cNvPr id="8" name="Picture 15" descr="pH Scale"/>
            <p:cNvPicPr>
              <a:picLocks noChangeAspect="1" noChangeArrowheads="1"/>
            </p:cNvPicPr>
            <p:nvPr/>
          </p:nvPicPr>
          <p:blipFill>
            <a:blip r:embed="rId2" cstate="print"/>
            <a:srcRect r="45312"/>
            <a:stretch>
              <a:fillRect/>
            </a:stretch>
          </p:blipFill>
          <p:spPr bwMode="auto">
            <a:xfrm>
              <a:off x="533400" y="3124200"/>
              <a:ext cx="1773894" cy="2667000"/>
            </a:xfrm>
            <a:prstGeom prst="rect">
              <a:avLst/>
            </a:prstGeom>
            <a:noFill/>
            <a:ln w="9525">
              <a:noFill/>
              <a:miter lim="800000"/>
              <a:headEnd/>
              <a:tailEnd/>
            </a:ln>
          </p:spPr>
        </p:pic>
        <p:grpSp>
          <p:nvGrpSpPr>
            <p:cNvPr id="3" name="Group 2" descr="pH Scale">
              <a:extLst>
                <a:ext uri="{FF2B5EF4-FFF2-40B4-BE49-F238E27FC236}">
                  <a16:creationId xmlns:a16="http://schemas.microsoft.com/office/drawing/2014/main" id="{B322524C-13A4-C1D8-A65D-A41284D18C53}"/>
                </a:ext>
              </a:extLst>
            </p:cNvPr>
            <p:cNvGrpSpPr/>
            <p:nvPr/>
          </p:nvGrpSpPr>
          <p:grpSpPr>
            <a:xfrm>
              <a:off x="609600" y="3124200"/>
              <a:ext cx="2038350" cy="2806700"/>
              <a:chOff x="609600" y="3124200"/>
              <a:chExt cx="2038350" cy="2806700"/>
            </a:xfrm>
          </p:grpSpPr>
          <p:sp>
            <p:nvSpPr>
              <p:cNvPr id="10" name="Text Box 20"/>
              <p:cNvSpPr txBox="1">
                <a:spLocks noChangeArrowheads="1"/>
              </p:cNvSpPr>
              <p:nvPr/>
            </p:nvSpPr>
            <p:spPr bwMode="auto">
              <a:xfrm>
                <a:off x="609600" y="4114800"/>
                <a:ext cx="2012950" cy="825500"/>
              </a:xfrm>
              <a:prstGeom prst="rect">
                <a:avLst/>
              </a:prstGeom>
              <a:noFill/>
              <a:ln w="9525">
                <a:noFill/>
                <a:miter lim="800000"/>
                <a:headEnd/>
                <a:tailEnd/>
              </a:ln>
            </p:spPr>
            <p:txBody>
              <a:bodyPr wrap="none" lIns="0" tIns="0" rIns="0" bIns="0"/>
              <a:lstStyle/>
              <a:p>
                <a:pPr>
                  <a:lnSpc>
                    <a:spcPct val="90000"/>
                  </a:lnSpc>
                </a:pPr>
                <a:r>
                  <a:rPr kumimoji="0" lang="en-US" b="1" dirty="0"/>
                  <a:t>Neutral</a:t>
                </a:r>
              </a:p>
              <a:p>
                <a:pPr>
                  <a:lnSpc>
                    <a:spcPct val="90000"/>
                  </a:lnSpc>
                </a:pPr>
                <a:r>
                  <a:rPr kumimoji="0" lang="en-US" b="1" dirty="0"/>
                  <a:t>[H</a:t>
                </a:r>
                <a:r>
                  <a:rPr kumimoji="0" lang="en-US" b="1" baseline="30000" dirty="0"/>
                  <a:t>+</a:t>
                </a:r>
                <a:r>
                  <a:rPr kumimoji="0" lang="en-US" b="1" dirty="0"/>
                  <a:t>] = [OH</a:t>
                </a:r>
                <a:r>
                  <a:rPr kumimoji="0" lang="en-US" b="1" baseline="30000" dirty="0"/>
                  <a:t>–</a:t>
                </a:r>
                <a:r>
                  <a:rPr kumimoji="0" lang="en-US" b="1" dirty="0"/>
                  <a:t>]</a:t>
                </a:r>
                <a:endParaRPr kumimoji="0" lang="en-US" b="1" dirty="0">
                  <a:latin typeface="Times" pitchFamily="48" charset="0"/>
                </a:endParaRPr>
              </a:p>
            </p:txBody>
          </p:sp>
          <p:sp>
            <p:nvSpPr>
              <p:cNvPr id="11" name="Text Box 21"/>
              <p:cNvSpPr txBox="1">
                <a:spLocks noChangeArrowheads="1"/>
              </p:cNvSpPr>
              <p:nvPr/>
            </p:nvSpPr>
            <p:spPr bwMode="auto">
              <a:xfrm>
                <a:off x="609600" y="5105400"/>
                <a:ext cx="2012950" cy="825500"/>
              </a:xfrm>
              <a:prstGeom prst="rect">
                <a:avLst/>
              </a:prstGeom>
              <a:noFill/>
              <a:ln w="9525">
                <a:noFill/>
                <a:miter lim="800000"/>
                <a:headEnd/>
                <a:tailEnd/>
              </a:ln>
            </p:spPr>
            <p:txBody>
              <a:bodyPr wrap="none" lIns="0" tIns="0" rIns="0" bIns="0"/>
              <a:lstStyle/>
              <a:p>
                <a:pPr>
                  <a:lnSpc>
                    <a:spcPct val="90000"/>
                  </a:lnSpc>
                </a:pPr>
                <a:r>
                  <a:rPr kumimoji="0" lang="en-US" b="1" dirty="0"/>
                  <a:t>Basic</a:t>
                </a:r>
              </a:p>
              <a:p>
                <a:pPr>
                  <a:lnSpc>
                    <a:spcPct val="90000"/>
                  </a:lnSpc>
                </a:pPr>
                <a:r>
                  <a:rPr kumimoji="0" lang="en-US" b="1" dirty="0"/>
                  <a:t>[H</a:t>
                </a:r>
                <a:r>
                  <a:rPr kumimoji="0" lang="en-US" b="1" baseline="30000" dirty="0"/>
                  <a:t>+</a:t>
                </a:r>
                <a:r>
                  <a:rPr kumimoji="0" lang="en-US" b="1" dirty="0"/>
                  <a:t>] &lt; [OH</a:t>
                </a:r>
                <a:r>
                  <a:rPr kumimoji="0" lang="en-US" b="1" baseline="30000" dirty="0"/>
                  <a:t>–</a:t>
                </a:r>
                <a:r>
                  <a:rPr kumimoji="0" lang="en-US" b="1" dirty="0"/>
                  <a:t>]</a:t>
                </a:r>
                <a:endParaRPr kumimoji="0" lang="en-US" b="1" dirty="0">
                  <a:latin typeface="Times" pitchFamily="48" charset="0"/>
                </a:endParaRPr>
              </a:p>
            </p:txBody>
          </p:sp>
          <p:sp>
            <p:nvSpPr>
              <p:cNvPr id="12" name="Text Box 24"/>
              <p:cNvSpPr txBox="1">
                <a:spLocks noChangeArrowheads="1"/>
              </p:cNvSpPr>
              <p:nvPr/>
            </p:nvSpPr>
            <p:spPr bwMode="auto">
              <a:xfrm>
                <a:off x="2209800" y="5486400"/>
                <a:ext cx="438150" cy="330200"/>
              </a:xfrm>
              <a:prstGeom prst="rect">
                <a:avLst/>
              </a:prstGeom>
              <a:noFill/>
              <a:ln w="9525">
                <a:noFill/>
                <a:miter lim="800000"/>
                <a:headEnd/>
                <a:tailEnd/>
              </a:ln>
            </p:spPr>
            <p:txBody>
              <a:bodyPr wrap="none" lIns="0" tIns="0" rIns="0" bIns="0"/>
              <a:lstStyle/>
              <a:p>
                <a:pPr>
                  <a:lnSpc>
                    <a:spcPct val="90000"/>
                  </a:lnSpc>
                </a:pPr>
                <a:r>
                  <a:rPr lang="en-US" b="1" dirty="0">
                    <a:latin typeface="Times" pitchFamily="48" charset="0"/>
                  </a:rPr>
                  <a:t>14</a:t>
                </a:r>
                <a:endParaRPr kumimoji="0" lang="en-US" b="1" dirty="0">
                  <a:latin typeface="Times" pitchFamily="48" charset="0"/>
                </a:endParaRPr>
              </a:p>
            </p:txBody>
          </p:sp>
          <p:sp>
            <p:nvSpPr>
              <p:cNvPr id="9" name="Text Box 19"/>
              <p:cNvSpPr txBox="1">
                <a:spLocks noChangeArrowheads="1"/>
              </p:cNvSpPr>
              <p:nvPr/>
            </p:nvSpPr>
            <p:spPr bwMode="auto">
              <a:xfrm>
                <a:off x="609600" y="3200400"/>
                <a:ext cx="2012950" cy="825500"/>
              </a:xfrm>
              <a:prstGeom prst="rect">
                <a:avLst/>
              </a:prstGeom>
              <a:noFill/>
              <a:ln w="9525">
                <a:noFill/>
                <a:miter lim="800000"/>
                <a:headEnd/>
                <a:tailEnd/>
              </a:ln>
            </p:spPr>
            <p:txBody>
              <a:bodyPr wrap="none" lIns="0" tIns="0" rIns="0" bIns="0"/>
              <a:lstStyle/>
              <a:p>
                <a:pPr>
                  <a:lnSpc>
                    <a:spcPct val="90000"/>
                  </a:lnSpc>
                </a:pPr>
                <a:r>
                  <a:rPr kumimoji="0" lang="en-US" b="1" dirty="0"/>
                  <a:t>Acidic</a:t>
                </a:r>
              </a:p>
              <a:p>
                <a:pPr>
                  <a:lnSpc>
                    <a:spcPct val="90000"/>
                  </a:lnSpc>
                </a:pPr>
                <a:r>
                  <a:rPr kumimoji="0" lang="en-US" b="1" dirty="0"/>
                  <a:t>[H</a:t>
                </a:r>
                <a:r>
                  <a:rPr kumimoji="0" lang="en-US" b="1" baseline="30000" dirty="0"/>
                  <a:t>+</a:t>
                </a:r>
                <a:r>
                  <a:rPr kumimoji="0" lang="en-US" b="1" dirty="0"/>
                  <a:t>] &gt; [OH</a:t>
                </a:r>
                <a:r>
                  <a:rPr kumimoji="0" lang="en-US" b="1" baseline="30000" dirty="0"/>
                  <a:t>–</a:t>
                </a:r>
                <a:r>
                  <a:rPr kumimoji="0" lang="en-US" b="1" dirty="0"/>
                  <a:t>]</a:t>
                </a:r>
                <a:endParaRPr kumimoji="0" lang="en-US" b="1" dirty="0">
                  <a:latin typeface="Times" pitchFamily="48" charset="0"/>
                </a:endParaRPr>
              </a:p>
            </p:txBody>
          </p:sp>
          <p:sp>
            <p:nvSpPr>
              <p:cNvPr id="13" name="Text Box 24"/>
              <p:cNvSpPr txBox="1">
                <a:spLocks noChangeArrowheads="1"/>
              </p:cNvSpPr>
              <p:nvPr/>
            </p:nvSpPr>
            <p:spPr bwMode="auto">
              <a:xfrm>
                <a:off x="2209800" y="3124200"/>
                <a:ext cx="438150" cy="330200"/>
              </a:xfrm>
              <a:prstGeom prst="rect">
                <a:avLst/>
              </a:prstGeom>
              <a:noFill/>
              <a:ln w="9525">
                <a:noFill/>
                <a:miter lim="800000"/>
                <a:headEnd/>
                <a:tailEnd/>
              </a:ln>
            </p:spPr>
            <p:txBody>
              <a:bodyPr wrap="none" lIns="0" tIns="0" rIns="0" bIns="0"/>
              <a:lstStyle/>
              <a:p>
                <a:pPr>
                  <a:lnSpc>
                    <a:spcPct val="90000"/>
                  </a:lnSpc>
                </a:pPr>
                <a:r>
                  <a:rPr lang="en-US" b="1" dirty="0">
                    <a:latin typeface="Times" pitchFamily="48" charset="0"/>
                  </a:rPr>
                  <a:t>0</a:t>
                </a:r>
                <a:endParaRPr kumimoji="0" lang="en-US" b="1" dirty="0">
                  <a:latin typeface="Times" pitchFamily="48" charset="0"/>
                </a:endParaRPr>
              </a:p>
            </p:txBody>
          </p:sp>
          <p:sp>
            <p:nvSpPr>
              <p:cNvPr id="14" name="Text Box 24"/>
              <p:cNvSpPr txBox="1">
                <a:spLocks noChangeArrowheads="1"/>
              </p:cNvSpPr>
              <p:nvPr/>
            </p:nvSpPr>
            <p:spPr bwMode="auto">
              <a:xfrm>
                <a:off x="2209800" y="4191000"/>
                <a:ext cx="438150" cy="330200"/>
              </a:xfrm>
              <a:prstGeom prst="rect">
                <a:avLst/>
              </a:prstGeom>
              <a:noFill/>
              <a:ln w="9525">
                <a:noFill/>
                <a:miter lim="800000"/>
                <a:headEnd/>
                <a:tailEnd/>
              </a:ln>
            </p:spPr>
            <p:txBody>
              <a:bodyPr wrap="none" lIns="0" tIns="0" rIns="0" bIns="0"/>
              <a:lstStyle/>
              <a:p>
                <a:pPr>
                  <a:lnSpc>
                    <a:spcPct val="90000"/>
                  </a:lnSpc>
                </a:pPr>
                <a:r>
                  <a:rPr lang="en-US" b="1" dirty="0">
                    <a:latin typeface="Times" pitchFamily="48" charset="0"/>
                  </a:rPr>
                  <a:t>7</a:t>
                </a:r>
                <a:endParaRPr kumimoji="0" lang="en-US" b="1" dirty="0">
                  <a:latin typeface="Times" pitchFamily="48" charset="0"/>
                </a:endParaRPr>
              </a:p>
            </p:txBody>
          </p:sp>
        </p:grpSp>
      </p:grpSp>
      <p:graphicFrame>
        <p:nvGraphicFramePr>
          <p:cNvPr id="5" name="Picture Placeholder 4" descr="A graph of the Effect of pH on catalase activity. Net pressure of Oxygen gas emitted when the enzyme is functioning in different pH environments. "/>
          <p:cNvGraphicFramePr>
            <a:graphicFrameLocks noGrp="1"/>
          </p:cNvGraphicFramePr>
          <p:nvPr>
            <p:ph type="pic" idx="1"/>
            <p:extLst>
              <p:ext uri="{D42A27DB-BD31-4B8C-83A1-F6EECF244321}">
                <p14:modId xmlns:p14="http://schemas.microsoft.com/office/powerpoint/2010/main" val="501603249"/>
              </p:ext>
            </p:extLst>
          </p:nvPr>
        </p:nvGraphicFramePr>
        <p:xfrm>
          <a:off x="3276600" y="609600"/>
          <a:ext cx="5486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a:xfrm>
            <a:off x="3265602" y="4896914"/>
            <a:ext cx="5486400" cy="804862"/>
          </a:xfrm>
        </p:spPr>
        <p:txBody>
          <a:bodyPr/>
          <a:lstStyle/>
          <a:p>
            <a:r>
              <a:rPr lang="en-US" dirty="0"/>
              <a:t>Individual/group/class data may vary. Interpret the data table and figure above. What do the results indicate? What is the optimal pH for </a:t>
            </a:r>
            <a:r>
              <a:rPr lang="en-US" dirty="0" err="1"/>
              <a:t>catalase</a:t>
            </a: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Anaphase I</a:t>
            </a:r>
          </a:p>
        </p:txBody>
      </p:sp>
      <p:pic>
        <p:nvPicPr>
          <p:cNvPr id="5" name="Picture Placeholder 4" descr="A circular drawing of a circle with red and yellow beads showing a cell in anaphase I of meiosis"/>
          <p:cNvPicPr>
            <a:picLocks noGrp="1" noChangeAspect="1"/>
          </p:cNvPicPr>
          <p:nvPr>
            <p:ph type="pic" idx="1"/>
          </p:nvPr>
        </p:nvPicPr>
        <p:blipFill>
          <a:blip r:embed="rId2"/>
          <a:srcRect l="208" r="208"/>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Telophase</a:t>
            </a:r>
            <a:r>
              <a:rPr lang="en-US" dirty="0"/>
              <a:t> I &amp; </a:t>
            </a:r>
            <a:r>
              <a:rPr lang="en-US" dirty="0" err="1"/>
              <a:t>Cytokinesis</a:t>
            </a:r>
            <a:r>
              <a:rPr lang="en-US" dirty="0"/>
              <a:t> </a:t>
            </a:r>
          </a:p>
        </p:txBody>
      </p:sp>
      <p:pic>
        <p:nvPicPr>
          <p:cNvPr id="5" name="Picture Placeholder 4" descr="A circular drawing of a circle with red and yellow beads showing a cell in telophase I and cytokinesis of meiosis"/>
          <p:cNvPicPr>
            <a:picLocks noGrp="1" noChangeAspect="1"/>
          </p:cNvPicPr>
          <p:nvPr>
            <p:ph type="pic" idx="1"/>
          </p:nvPr>
        </p:nvPicPr>
        <p:blipFill>
          <a:blip r:embed="rId2"/>
          <a:srcRect l="13981" r="208"/>
          <a:stretch>
            <a:fillRect/>
          </a:stretch>
        </p:blipFill>
        <p:spPr>
          <a:xfrm rot="5400000">
            <a:off x="2208212" y="458788"/>
            <a:ext cx="4727575" cy="4114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Prophase II</a:t>
            </a:r>
          </a:p>
        </p:txBody>
      </p:sp>
      <p:pic>
        <p:nvPicPr>
          <p:cNvPr id="5" name="Picture Placeholder 4" descr="A circular drawing of a circle with red and yellow beads showing a cell in prophase II of meiosis"/>
          <p:cNvPicPr>
            <a:picLocks noGrp="1" noChangeAspect="1"/>
          </p:cNvPicPr>
          <p:nvPr>
            <p:ph type="pic" idx="1"/>
          </p:nvPr>
        </p:nvPicPr>
        <p:blipFill>
          <a:blip r:embed="rId2"/>
          <a:srcRect l="208" r="208"/>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Metaphase II</a:t>
            </a:r>
          </a:p>
        </p:txBody>
      </p:sp>
      <p:pic>
        <p:nvPicPr>
          <p:cNvPr id="5" name="Picture Placeholder 4" descr="A circular drawing of a circle with red and yellow beads showing a cell in metaphase II of meiosis"/>
          <p:cNvPicPr>
            <a:picLocks noGrp="1" noChangeAspect="1"/>
          </p:cNvPicPr>
          <p:nvPr>
            <p:ph type="pic" idx="1"/>
          </p:nvPr>
        </p:nvPicPr>
        <p:blipFill>
          <a:blip r:embed="rId2"/>
          <a:srcRect l="208" r="208"/>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Anaphase II</a:t>
            </a:r>
          </a:p>
        </p:txBody>
      </p:sp>
      <p:pic>
        <p:nvPicPr>
          <p:cNvPr id="5" name="Picture Placeholder 4" descr="A circular drawing of a circle with red and yellow beads showing a cell in anaphase II of meiosis"/>
          <p:cNvPicPr>
            <a:picLocks noGrp="1" noChangeAspect="1"/>
          </p:cNvPicPr>
          <p:nvPr>
            <p:ph type="pic" idx="1"/>
          </p:nvPr>
        </p:nvPicPr>
        <p:blipFill>
          <a:blip r:embed="rId2"/>
          <a:srcRect l="208" r="208"/>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Telophase</a:t>
            </a:r>
            <a:r>
              <a:rPr lang="en-US" dirty="0"/>
              <a:t> II &amp; </a:t>
            </a:r>
            <a:r>
              <a:rPr lang="en-US" dirty="0" err="1"/>
              <a:t>Cytokinesis</a:t>
            </a:r>
            <a:endParaRPr lang="en-US" dirty="0"/>
          </a:p>
        </p:txBody>
      </p:sp>
      <p:pic>
        <p:nvPicPr>
          <p:cNvPr id="5" name="Picture Placeholder 4" descr="A circular drawing of a circle with red and yellow beads showing a cell in telophase II and cytokinesis of meiosis"/>
          <p:cNvPicPr>
            <a:picLocks noGrp="1" noChangeAspect="1"/>
          </p:cNvPicPr>
          <p:nvPr>
            <p:ph type="pic" idx="1"/>
          </p:nvPr>
        </p:nvPicPr>
        <p:blipFill>
          <a:blip r:embed="rId2"/>
          <a:srcRect l="16085" r="208"/>
          <a:stretch>
            <a:fillRect/>
          </a:stretch>
        </p:blipFill>
        <p:spPr>
          <a:xfrm rot="5400000">
            <a:off x="2494756" y="629444"/>
            <a:ext cx="4611688" cy="4114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457200" y="152400"/>
            <a:ext cx="8229600" cy="11430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mj-lt"/>
                <a:ea typeface="+mj-ea"/>
                <a:cs typeface="+mj-cs"/>
              </a:rPr>
              <a:t>Chromo… what?</a:t>
            </a:r>
          </a:p>
        </p:txBody>
      </p:sp>
      <p:sp>
        <p:nvSpPr>
          <p:cNvPr id="2" name="Title 1"/>
          <p:cNvSpPr>
            <a:spLocks noGrp="1"/>
          </p:cNvSpPr>
          <p:nvPr>
            <p:ph type="title"/>
          </p:nvPr>
        </p:nvSpPr>
        <p:spPr>
          <a:xfrm>
            <a:off x="609600" y="1016136"/>
            <a:ext cx="8534400" cy="1252538"/>
          </a:xfrm>
        </p:spPr>
        <p:txBody>
          <a:bodyPr>
            <a:normAutofit/>
          </a:bodyPr>
          <a:lstStyle/>
          <a:p>
            <a:r>
              <a:rPr lang="en-US" sz="1600" dirty="0"/>
              <a:t>Chromosome</a:t>
            </a:r>
            <a:r>
              <a:rPr lang="en-US" sz="1600" b="0" dirty="0"/>
              <a:t> = a single DNA molecule </a:t>
            </a:r>
            <a:br>
              <a:rPr lang="en-US" sz="1600" b="0" dirty="0"/>
            </a:br>
            <a:r>
              <a:rPr lang="en-US" sz="1600" dirty="0"/>
              <a:t>Duplicated chromosome </a:t>
            </a:r>
            <a:r>
              <a:rPr lang="en-US" sz="1600" b="0" dirty="0"/>
              <a:t>= a chromosome which has made an extra copy of itself to prepare for division, consists of 2 sister </a:t>
            </a:r>
            <a:r>
              <a:rPr lang="en-US" sz="1600" dirty="0"/>
              <a:t>chromatids</a:t>
            </a:r>
            <a:r>
              <a:rPr lang="en-US" sz="1600" b="0" dirty="0"/>
              <a:t> attached at the centromere</a:t>
            </a:r>
            <a:br>
              <a:rPr lang="en-US" sz="1600" b="0" dirty="0"/>
            </a:br>
            <a:endParaRPr lang="en-US" sz="1600" b="0" dirty="0"/>
          </a:p>
        </p:txBody>
      </p:sp>
      <p:pic>
        <p:nvPicPr>
          <p:cNvPr id="5" name="Picture Placeholder 4" descr="A circular drawing of a circle with red and yellow beads "/>
          <p:cNvPicPr>
            <a:picLocks noGrp="1" noChangeAspect="1"/>
          </p:cNvPicPr>
          <p:nvPr>
            <p:ph type="pic" idx="1"/>
          </p:nvPr>
        </p:nvPicPr>
        <p:blipFill>
          <a:blip r:embed="rId2"/>
          <a:srcRect l="208" r="208"/>
          <a:stretch>
            <a:fillRect/>
          </a:stretch>
        </p:blipFill>
        <p:spPr>
          <a:xfrm>
            <a:off x="1102220" y="2209800"/>
            <a:ext cx="3251200" cy="2438400"/>
          </a:xfrm>
        </p:spPr>
      </p:pic>
      <p:sp>
        <p:nvSpPr>
          <p:cNvPr id="13" name="TextBox 12"/>
          <p:cNvSpPr txBox="1"/>
          <p:nvPr/>
        </p:nvSpPr>
        <p:spPr>
          <a:xfrm rot="20692797">
            <a:off x="702856" y="4097771"/>
            <a:ext cx="1524000" cy="923330"/>
          </a:xfrm>
          <a:prstGeom prst="rect">
            <a:avLst/>
          </a:prstGeom>
          <a:solidFill>
            <a:schemeClr val="accent1">
              <a:lumMod val="40000"/>
              <a:lumOff val="60000"/>
            </a:schemeClr>
          </a:solidFill>
          <a:ln>
            <a:solidFill>
              <a:schemeClr val="tx1"/>
            </a:solidFill>
          </a:ln>
        </p:spPr>
        <p:txBody>
          <a:bodyPr wrap="square" rtlCol="0">
            <a:spAutoFit/>
          </a:bodyPr>
          <a:lstStyle/>
          <a:p>
            <a:r>
              <a:rPr lang="en-US" dirty="0"/>
              <a:t># of chromosome here= 4</a:t>
            </a:r>
          </a:p>
        </p:txBody>
      </p:sp>
      <p:pic>
        <p:nvPicPr>
          <p:cNvPr id="6" name="Picture Placeholder 4" descr="A circular drawing of a circle with red and yellow beads showing a cell in prophase I of meiosis"/>
          <p:cNvPicPr>
            <a:picLocks noChangeAspect="1"/>
          </p:cNvPicPr>
          <p:nvPr/>
        </p:nvPicPr>
        <p:blipFill>
          <a:blip r:embed="rId3"/>
          <a:srcRect l="208" r="208"/>
          <a:stretch>
            <a:fillRect/>
          </a:stretch>
        </p:blipFill>
        <p:spPr>
          <a:xfrm>
            <a:off x="5267571" y="2159136"/>
            <a:ext cx="3200400" cy="2400300"/>
          </a:xfrm>
          <a:prstGeom prst="rect">
            <a:avLst/>
          </a:prstGeom>
        </p:spPr>
      </p:pic>
      <p:sp>
        <p:nvSpPr>
          <p:cNvPr id="15" name="TextBox 14"/>
          <p:cNvSpPr txBox="1"/>
          <p:nvPr/>
        </p:nvSpPr>
        <p:spPr>
          <a:xfrm rot="20562068">
            <a:off x="4809028" y="4258051"/>
            <a:ext cx="1524000" cy="923330"/>
          </a:xfrm>
          <a:prstGeom prst="rect">
            <a:avLst/>
          </a:prstGeom>
          <a:solidFill>
            <a:schemeClr val="accent1">
              <a:lumMod val="40000"/>
              <a:lumOff val="60000"/>
            </a:schemeClr>
          </a:solidFill>
          <a:ln>
            <a:solidFill>
              <a:schemeClr val="tx1"/>
            </a:solidFill>
          </a:ln>
        </p:spPr>
        <p:txBody>
          <a:bodyPr wrap="square" rtlCol="0">
            <a:spAutoFit/>
          </a:bodyPr>
          <a:lstStyle/>
          <a:p>
            <a:r>
              <a:rPr lang="en-US" dirty="0"/>
              <a:t># of </a:t>
            </a:r>
            <a:r>
              <a:rPr lang="en-US" dirty="0" err="1"/>
              <a:t>chromatids</a:t>
            </a:r>
            <a:r>
              <a:rPr lang="en-US" dirty="0"/>
              <a:t> here= 8</a:t>
            </a:r>
          </a:p>
        </p:txBody>
      </p:sp>
      <p:sp>
        <p:nvSpPr>
          <p:cNvPr id="16" name="TextBox 15"/>
          <p:cNvSpPr txBox="1"/>
          <p:nvPr/>
        </p:nvSpPr>
        <p:spPr>
          <a:xfrm rot="570164">
            <a:off x="7279780" y="4280063"/>
            <a:ext cx="1524000" cy="923330"/>
          </a:xfrm>
          <a:prstGeom prst="rect">
            <a:avLst/>
          </a:prstGeom>
          <a:solidFill>
            <a:schemeClr val="accent1">
              <a:lumMod val="40000"/>
              <a:lumOff val="60000"/>
            </a:schemeClr>
          </a:solidFill>
          <a:ln>
            <a:solidFill>
              <a:schemeClr val="tx1"/>
            </a:solidFill>
          </a:ln>
        </p:spPr>
        <p:txBody>
          <a:bodyPr wrap="square" rtlCol="0">
            <a:spAutoFit/>
          </a:bodyPr>
          <a:lstStyle/>
          <a:p>
            <a:r>
              <a:rPr lang="en-US" dirty="0"/>
              <a:t># of chromosome here= 4</a:t>
            </a:r>
          </a:p>
        </p:txBody>
      </p:sp>
      <p:sp>
        <p:nvSpPr>
          <p:cNvPr id="4" name="Text Placeholder 3"/>
          <p:cNvSpPr>
            <a:spLocks noGrp="1"/>
          </p:cNvSpPr>
          <p:nvPr>
            <p:ph type="body" sz="half" idx="2"/>
          </p:nvPr>
        </p:nvSpPr>
        <p:spPr>
          <a:xfrm>
            <a:off x="1600200" y="5562600"/>
            <a:ext cx="5715000" cy="957262"/>
          </a:xfrm>
        </p:spPr>
        <p:txBody>
          <a:bodyPr>
            <a:normAutofit fontScale="92500"/>
          </a:bodyPr>
          <a:lstStyle/>
          <a:p>
            <a:r>
              <a:rPr lang="en-US" dirty="0"/>
              <a:t>During S phase, all </a:t>
            </a:r>
            <a:r>
              <a:rPr lang="en-US" u="sng" dirty="0"/>
              <a:t>chromosomes</a:t>
            </a:r>
            <a:r>
              <a:rPr lang="en-US" dirty="0"/>
              <a:t> replicate their DNA and will now consist of 2 sister </a:t>
            </a:r>
            <a:r>
              <a:rPr lang="en-US" u="sng" dirty="0" err="1"/>
              <a:t>chromatids</a:t>
            </a:r>
            <a:r>
              <a:rPr lang="en-US" u="sng" dirty="0"/>
              <a:t> attached</a:t>
            </a:r>
            <a:r>
              <a:rPr lang="en-US" dirty="0"/>
              <a:t>. As long as the </a:t>
            </a:r>
            <a:r>
              <a:rPr lang="en-US" u="sng" dirty="0" err="1"/>
              <a:t>chromatids</a:t>
            </a:r>
            <a:r>
              <a:rPr lang="en-US" dirty="0"/>
              <a:t> are still connected to one another they are considered one </a:t>
            </a:r>
            <a:r>
              <a:rPr lang="en-US" u="sng" dirty="0"/>
              <a:t>chromosome</a:t>
            </a:r>
            <a:r>
              <a:rPr lang="en-US" dirty="0"/>
              <a:t>. It is not until the </a:t>
            </a:r>
            <a:r>
              <a:rPr lang="en-US" u="sng" dirty="0" err="1"/>
              <a:t>chromatids</a:t>
            </a:r>
            <a:r>
              <a:rPr lang="en-US" dirty="0"/>
              <a:t> are pulled apart from one another that they become full-fledged chromosomes.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Challenge yourself: How many </a:t>
            </a:r>
            <a:r>
              <a:rPr lang="en-US" dirty="0" err="1"/>
              <a:t>chromatids</a:t>
            </a:r>
            <a:r>
              <a:rPr lang="en-US" dirty="0"/>
              <a:t> and/or chromosomes in each picture?</a:t>
            </a:r>
          </a:p>
        </p:txBody>
      </p:sp>
      <p:pic>
        <p:nvPicPr>
          <p:cNvPr id="5" name="Picture Placeholder 4" descr="A circular drawing of a circle with red and yellow beads"/>
          <p:cNvPicPr>
            <a:picLocks noGrp="1" noChangeAspect="1"/>
          </p:cNvPicPr>
          <p:nvPr>
            <p:ph sz="half" idx="1"/>
          </p:nvPr>
        </p:nvPicPr>
        <p:blipFill>
          <a:blip r:embed="rId2"/>
          <a:srcRect l="208" r="208"/>
          <a:stretch>
            <a:fillRect/>
          </a:stretch>
        </p:blipFill>
        <p:spPr>
          <a:xfrm>
            <a:off x="914400" y="1600200"/>
            <a:ext cx="3149620" cy="2362200"/>
          </a:xfrm>
        </p:spPr>
      </p:pic>
      <p:pic>
        <p:nvPicPr>
          <p:cNvPr id="6" name="Picture Placeholder 4" descr="A circular drawing of a circle with red and yellow beads"/>
          <p:cNvPicPr>
            <a:picLocks noChangeAspect="1"/>
          </p:cNvPicPr>
          <p:nvPr/>
        </p:nvPicPr>
        <p:blipFill>
          <a:blip r:embed="rId3"/>
          <a:srcRect l="208" r="208"/>
          <a:stretch>
            <a:fillRect/>
          </a:stretch>
        </p:blipFill>
        <p:spPr>
          <a:xfrm>
            <a:off x="5384800" y="1524000"/>
            <a:ext cx="3149600" cy="2362200"/>
          </a:xfrm>
          <a:prstGeom prst="rect">
            <a:avLst/>
          </a:prstGeom>
        </p:spPr>
      </p:pic>
      <p:pic>
        <p:nvPicPr>
          <p:cNvPr id="7" name="Picture Placeholder 4" descr="A circular drawing of a circle with red and yellow beads"/>
          <p:cNvPicPr>
            <a:picLocks noChangeAspect="1"/>
          </p:cNvPicPr>
          <p:nvPr/>
        </p:nvPicPr>
        <p:blipFill>
          <a:blip r:embed="rId4"/>
          <a:srcRect l="208" r="208"/>
          <a:stretch>
            <a:fillRect/>
          </a:stretch>
        </p:blipFill>
        <p:spPr>
          <a:xfrm>
            <a:off x="3048000" y="4038600"/>
            <a:ext cx="3429000" cy="25717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Diploid vs. haploid</a:t>
            </a:r>
          </a:p>
        </p:txBody>
      </p:sp>
      <p:sp>
        <p:nvSpPr>
          <p:cNvPr id="10" name="Rectangle 9"/>
          <p:cNvSpPr/>
          <p:nvPr/>
        </p:nvSpPr>
        <p:spPr>
          <a:xfrm>
            <a:off x="685800" y="1143000"/>
            <a:ext cx="7391400" cy="738664"/>
          </a:xfrm>
          <a:prstGeom prst="rect">
            <a:avLst/>
          </a:prstGeom>
        </p:spPr>
        <p:txBody>
          <a:bodyPr wrap="square">
            <a:spAutoFit/>
          </a:bodyPr>
          <a:lstStyle/>
          <a:p>
            <a:r>
              <a:rPr lang="en-US" sz="1400" dirty="0"/>
              <a:t>Diploid (2n) cells will have two complete sets of chromosomes (i.e. both members of a homologous pair will be present). Having a yellow and red chromosome in a cell is NOT enough to be diploid…the chromosomes must be of the same length. </a:t>
            </a:r>
          </a:p>
        </p:txBody>
      </p:sp>
      <p:sp>
        <p:nvSpPr>
          <p:cNvPr id="4" name="Text Placeholder 3"/>
          <p:cNvSpPr>
            <a:spLocks noGrp="1"/>
          </p:cNvSpPr>
          <p:nvPr>
            <p:ph type="body" idx="1"/>
          </p:nvPr>
        </p:nvSpPr>
        <p:spPr>
          <a:xfrm>
            <a:off x="457200" y="1981200"/>
            <a:ext cx="4040188" cy="639762"/>
          </a:xfrm>
        </p:spPr>
        <p:txBody>
          <a:bodyPr>
            <a:normAutofit/>
          </a:bodyPr>
          <a:lstStyle/>
          <a:p>
            <a:r>
              <a:rPr lang="en-US" dirty="0"/>
              <a:t>Diploid 2n=4</a:t>
            </a:r>
          </a:p>
        </p:txBody>
      </p:sp>
      <p:pic>
        <p:nvPicPr>
          <p:cNvPr id="9" name="Picture Placeholder 4" descr="A circular drawing of a circle with red and yellow beads"/>
          <p:cNvPicPr>
            <a:picLocks noGrp="1" noChangeAspect="1"/>
          </p:cNvPicPr>
          <p:nvPr>
            <p:ph sz="half" idx="2"/>
          </p:nvPr>
        </p:nvPicPr>
        <p:blipFill>
          <a:blip r:embed="rId2"/>
          <a:srcRect l="208" r="208"/>
          <a:stretch>
            <a:fillRect/>
          </a:stretch>
        </p:blipFill>
        <p:spPr>
          <a:xfrm>
            <a:off x="457200" y="2635458"/>
            <a:ext cx="4040188" cy="3030121"/>
          </a:xfrm>
        </p:spPr>
      </p:pic>
      <p:sp>
        <p:nvSpPr>
          <p:cNvPr id="11" name="TextBox 10"/>
          <p:cNvSpPr txBox="1"/>
          <p:nvPr/>
        </p:nvSpPr>
        <p:spPr>
          <a:xfrm>
            <a:off x="381000" y="5657671"/>
            <a:ext cx="4114800" cy="1200329"/>
          </a:xfrm>
          <a:prstGeom prst="rect">
            <a:avLst/>
          </a:prstGeom>
          <a:noFill/>
        </p:spPr>
        <p:txBody>
          <a:bodyPr wrap="square" rtlCol="0">
            <a:spAutoFit/>
          </a:bodyPr>
          <a:lstStyle/>
          <a:p>
            <a:r>
              <a:rPr lang="en-US" dirty="0"/>
              <a:t>This cell is diploid because there are 2 matching pairs here. There is a short red and short yellow. There is a long red and long yellow.</a:t>
            </a:r>
          </a:p>
        </p:txBody>
      </p:sp>
      <p:sp>
        <p:nvSpPr>
          <p:cNvPr id="6" name="Text Placeholder 5"/>
          <p:cNvSpPr>
            <a:spLocks noGrp="1"/>
          </p:cNvSpPr>
          <p:nvPr>
            <p:ph type="body" sz="quarter" idx="3"/>
          </p:nvPr>
        </p:nvSpPr>
        <p:spPr>
          <a:xfrm>
            <a:off x="4648200" y="1981200"/>
            <a:ext cx="4041775" cy="639762"/>
          </a:xfrm>
        </p:spPr>
        <p:txBody>
          <a:bodyPr/>
          <a:lstStyle/>
          <a:p>
            <a:r>
              <a:rPr lang="en-US" dirty="0"/>
              <a:t>Haploid (n=2)</a:t>
            </a:r>
          </a:p>
        </p:txBody>
      </p:sp>
      <p:pic>
        <p:nvPicPr>
          <p:cNvPr id="8" name="Picture Placeholder 4" descr="A circular drawing of a circle with red and yellow beads"/>
          <p:cNvPicPr>
            <a:picLocks noGrp="1" noChangeAspect="1"/>
          </p:cNvPicPr>
          <p:nvPr>
            <p:ph sz="quarter" idx="4"/>
          </p:nvPr>
        </p:nvPicPr>
        <p:blipFill>
          <a:blip r:embed="rId3"/>
          <a:srcRect l="208" r="208"/>
          <a:stretch>
            <a:fillRect/>
          </a:stretch>
        </p:blipFill>
        <p:spPr>
          <a:xfrm>
            <a:off x="4645025" y="2634863"/>
            <a:ext cx="4041775" cy="3031311"/>
          </a:xfrm>
        </p:spPr>
      </p:pic>
      <p:sp>
        <p:nvSpPr>
          <p:cNvPr id="12" name="TextBox 11"/>
          <p:cNvSpPr txBox="1"/>
          <p:nvPr/>
        </p:nvSpPr>
        <p:spPr>
          <a:xfrm>
            <a:off x="4648200" y="5657671"/>
            <a:ext cx="4343400" cy="1200329"/>
          </a:xfrm>
          <a:prstGeom prst="rect">
            <a:avLst/>
          </a:prstGeom>
          <a:noFill/>
        </p:spPr>
        <p:txBody>
          <a:bodyPr wrap="square" rtlCol="0">
            <a:spAutoFit/>
          </a:bodyPr>
          <a:lstStyle/>
          <a:p>
            <a:r>
              <a:rPr lang="en-US" dirty="0"/>
              <a:t>At first glance, it may appear that this cell is diploid because there is a chromosome of each color. However, this is not a matching pair.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Challenge YOURSELF</a:t>
            </a:r>
          </a:p>
        </p:txBody>
      </p:sp>
      <p:sp>
        <p:nvSpPr>
          <p:cNvPr id="8" name="Text Placeholder 7"/>
          <p:cNvSpPr>
            <a:spLocks noGrp="1"/>
          </p:cNvSpPr>
          <p:nvPr>
            <p:ph type="body" idx="1"/>
          </p:nvPr>
        </p:nvSpPr>
        <p:spPr/>
        <p:txBody>
          <a:bodyPr/>
          <a:lstStyle/>
          <a:p>
            <a:r>
              <a:rPr lang="en-US" dirty="0"/>
              <a:t>In the following pictures, I will show 3 pictures of cells taken from the same phase from different cycles (Mitosis, Meiosis I and Meiosis II). Your goal is to be able to distinguish which stage you are in and why.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486400" cy="566738"/>
          </a:xfrm>
        </p:spPr>
        <p:txBody>
          <a:bodyPr>
            <a:normAutofit fontScale="90000"/>
          </a:bodyPr>
          <a:lstStyle/>
          <a:p>
            <a:r>
              <a:rPr lang="en-US" dirty="0"/>
              <a:t>What is the effect of temperature on </a:t>
            </a:r>
            <a:r>
              <a:rPr lang="en-US" dirty="0" err="1"/>
              <a:t>catalase</a:t>
            </a:r>
            <a:r>
              <a:rPr lang="en-US" dirty="0"/>
              <a:t> activity?</a:t>
            </a:r>
          </a:p>
        </p:txBody>
      </p:sp>
      <p:graphicFrame>
        <p:nvGraphicFramePr>
          <p:cNvPr id="6" name="Table 5"/>
          <p:cNvGraphicFramePr>
            <a:graphicFrameLocks noGrp="1"/>
          </p:cNvGraphicFramePr>
          <p:nvPr>
            <p:extLst>
              <p:ext uri="{D42A27DB-BD31-4B8C-83A1-F6EECF244321}">
                <p14:modId xmlns:p14="http://schemas.microsoft.com/office/powerpoint/2010/main" val="1028743669"/>
              </p:ext>
            </p:extLst>
          </p:nvPr>
        </p:nvGraphicFramePr>
        <p:xfrm>
          <a:off x="365289" y="1033836"/>
          <a:ext cx="2667000" cy="1615440"/>
        </p:xfrm>
        <a:graphic>
          <a:graphicData uri="http://schemas.openxmlformats.org/drawingml/2006/table">
            <a:tbl>
              <a:tblPr firstRow="1"/>
              <a:tblGrid>
                <a:gridCol w="941294">
                  <a:extLst>
                    <a:ext uri="{9D8B030D-6E8A-4147-A177-3AD203B41FA5}">
                      <a16:colId xmlns:a16="http://schemas.microsoft.com/office/drawing/2014/main" val="20000"/>
                    </a:ext>
                  </a:extLst>
                </a:gridCol>
                <a:gridCol w="1725706">
                  <a:extLst>
                    <a:ext uri="{9D8B030D-6E8A-4147-A177-3AD203B41FA5}">
                      <a16:colId xmlns:a16="http://schemas.microsoft.com/office/drawing/2014/main" val="20001"/>
                    </a:ext>
                  </a:extLst>
                </a:gridCol>
              </a:tblGrid>
              <a:tr h="289560">
                <a:tc>
                  <a:txBody>
                    <a:bodyPr/>
                    <a:lstStyle/>
                    <a:p>
                      <a:pPr algn="ctr" fontAlgn="b"/>
                      <a:endParaRPr lang="en-US" sz="1000" b="0" i="0" u="none" strike="noStrike" dirty="0">
                        <a:latin typeface="Arial"/>
                      </a:endParaRPr>
                    </a:p>
                    <a:p>
                      <a:pPr algn="ctr" fontAlgn="b"/>
                      <a:r>
                        <a:rPr lang="en-US" sz="1000" b="0" i="0" u="none" strike="noStrike" dirty="0">
                          <a:latin typeface="Arial"/>
                        </a:rPr>
                        <a:t>Temperature</a:t>
                      </a:r>
                      <a:r>
                        <a:rPr lang="en-US" sz="1000" b="0" i="0" u="none" strike="noStrike" baseline="0" dirty="0">
                          <a:latin typeface="Arial"/>
                        </a:rPr>
                        <a:t> (◦C)</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Net Pressure (</a:t>
                      </a:r>
                      <a:r>
                        <a:rPr lang="en-US" sz="1000" b="0" i="0" u="none" strike="noStrike" dirty="0" err="1">
                          <a:latin typeface="Arial"/>
                        </a:rPr>
                        <a:t>kpa</a:t>
                      </a:r>
                      <a:r>
                        <a:rPr lang="en-US" sz="1000" b="0" i="0" u="none" strike="noStrike" dirty="0">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560">
                <a:tc>
                  <a:txBody>
                    <a:bodyPr/>
                    <a:lstStyle/>
                    <a:p>
                      <a:pPr algn="ctr" fontAlgn="b"/>
                      <a:r>
                        <a:rPr lang="en-US" sz="1000" b="0" i="0" u="none" strike="noStrike" dirty="0">
                          <a:latin typeface="Arial"/>
                        </a:rPr>
                        <a:t>0 (ice)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0.4535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560">
                <a:tc>
                  <a:txBody>
                    <a:bodyPr/>
                    <a:lstStyle/>
                    <a:p>
                      <a:pPr algn="ctr" fontAlgn="b"/>
                      <a:r>
                        <a:rPr lang="en-US" sz="1000" b="0" i="0" u="none" strike="noStrike" dirty="0">
                          <a:latin typeface="Arial"/>
                        </a:rPr>
                        <a:t>21</a:t>
                      </a:r>
                      <a:r>
                        <a:rPr lang="en-US" sz="1000" b="0" i="0" u="none" strike="noStrike" baseline="0" dirty="0">
                          <a:latin typeface="Arial"/>
                        </a:rPr>
                        <a:t> (room)</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9560">
                <a:tc>
                  <a:txBody>
                    <a:bodyPr/>
                    <a:lstStyle/>
                    <a:p>
                      <a:pPr algn="ctr" fontAlgn="b"/>
                      <a:r>
                        <a:rPr lang="en-US" sz="1000" b="0" i="0" u="none" strike="noStrike" dirty="0">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5.3015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9560">
                <a:tc>
                  <a:txBody>
                    <a:bodyPr/>
                    <a:lstStyle/>
                    <a:p>
                      <a:pPr algn="ctr" fontAlgn="b"/>
                      <a:r>
                        <a:rPr lang="en-US" sz="1000" b="0" i="0" u="none" strike="noStrike" dirty="0">
                          <a:latin typeface="Arial"/>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1.7835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Picture Placeholder 7" descr="Graph of the net pressure of oxygen gas emitted when the experiment is coducted at various temperatures."/>
          <p:cNvGraphicFramePr>
            <a:graphicFrameLocks noGrp="1"/>
          </p:cNvGraphicFramePr>
          <p:nvPr>
            <p:ph type="pic" idx="1"/>
            <p:extLst>
              <p:ext uri="{D42A27DB-BD31-4B8C-83A1-F6EECF244321}">
                <p14:modId xmlns:p14="http://schemas.microsoft.com/office/powerpoint/2010/main" val="2607519879"/>
              </p:ext>
            </p:extLst>
          </p:nvPr>
        </p:nvGraphicFramePr>
        <p:xfrm>
          <a:off x="3276600" y="609600"/>
          <a:ext cx="5486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3246748" y="5029200"/>
            <a:ext cx="5486400" cy="804862"/>
          </a:xfrm>
        </p:spPr>
        <p:txBody>
          <a:bodyPr/>
          <a:lstStyle/>
          <a:p>
            <a:r>
              <a:rPr lang="en-US" dirty="0"/>
              <a:t>Individual/group/class data may vary. Interpret the data table and figure above. What do the results indicate? What is the optimal temp. for </a:t>
            </a:r>
            <a:r>
              <a:rPr lang="en-US" dirty="0" err="1"/>
              <a:t>catalase</a:t>
            </a: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1632"/>
          </a:xfrm>
        </p:spPr>
        <p:txBody>
          <a:bodyPr>
            <a:normAutofit fontScale="90000"/>
          </a:bodyPr>
          <a:lstStyle/>
          <a:p>
            <a:r>
              <a:rPr lang="en-US" dirty="0"/>
              <a:t>Prophase Comparison</a:t>
            </a:r>
          </a:p>
        </p:txBody>
      </p:sp>
      <p:sp>
        <p:nvSpPr>
          <p:cNvPr id="12" name="TextBox 11"/>
          <p:cNvSpPr txBox="1"/>
          <p:nvPr/>
        </p:nvSpPr>
        <p:spPr>
          <a:xfrm>
            <a:off x="2819400" y="990600"/>
            <a:ext cx="3733800" cy="646331"/>
          </a:xfrm>
          <a:prstGeom prst="rect">
            <a:avLst/>
          </a:prstGeom>
          <a:noFill/>
        </p:spPr>
        <p:txBody>
          <a:bodyPr wrap="square" rtlCol="0">
            <a:spAutoFit/>
          </a:bodyPr>
          <a:lstStyle/>
          <a:p>
            <a:pPr>
              <a:buFont typeface="Arial" pitchFamily="34" charset="0"/>
              <a:buChar char="•"/>
            </a:pPr>
            <a:r>
              <a:rPr lang="en-US" dirty="0"/>
              <a:t>Nuclear envelope breaking down</a:t>
            </a:r>
          </a:p>
          <a:p>
            <a:pPr>
              <a:buFont typeface="Arial" pitchFamily="34" charset="0"/>
              <a:buChar char="•"/>
            </a:pPr>
            <a:r>
              <a:rPr lang="en-US" dirty="0"/>
              <a:t>Mitotic spindle begins to form</a:t>
            </a:r>
          </a:p>
        </p:txBody>
      </p:sp>
      <p:sp>
        <p:nvSpPr>
          <p:cNvPr id="3" name="Text Placeholder 2"/>
          <p:cNvSpPr>
            <a:spLocks noGrp="1"/>
          </p:cNvSpPr>
          <p:nvPr>
            <p:ph type="body" idx="1"/>
          </p:nvPr>
        </p:nvSpPr>
        <p:spPr>
          <a:xfrm>
            <a:off x="457200" y="1535113"/>
            <a:ext cx="1600200" cy="639762"/>
          </a:xfrm>
        </p:spPr>
        <p:txBody>
          <a:bodyPr/>
          <a:lstStyle/>
          <a:p>
            <a:r>
              <a:rPr lang="en-US" dirty="0"/>
              <a:t>Mitosis</a:t>
            </a:r>
          </a:p>
        </p:txBody>
      </p:sp>
      <p:pic>
        <p:nvPicPr>
          <p:cNvPr id="9" name="Content Placeholder 8" descr="A circular drawing of a circle with red and yellow beads showing a cell in prophase of mitosis"/>
          <p:cNvPicPr>
            <a:picLocks noGrp="1" noChangeAspect="1"/>
          </p:cNvPicPr>
          <p:nvPr>
            <p:ph sz="half" idx="2"/>
          </p:nvPr>
        </p:nvPicPr>
        <p:blipFill>
          <a:blip r:embed="rId2" cstate="print"/>
          <a:stretch>
            <a:fillRect/>
          </a:stretch>
        </p:blipFill>
        <p:spPr>
          <a:xfrm>
            <a:off x="304800" y="2286001"/>
            <a:ext cx="2652652" cy="1981200"/>
          </a:xfrm>
        </p:spPr>
      </p:pic>
      <p:sp>
        <p:nvSpPr>
          <p:cNvPr id="13" name="TextBox 12"/>
          <p:cNvSpPr txBox="1"/>
          <p:nvPr/>
        </p:nvSpPr>
        <p:spPr>
          <a:xfrm>
            <a:off x="457200" y="4343400"/>
            <a:ext cx="2286000" cy="523220"/>
          </a:xfrm>
          <a:prstGeom prst="rect">
            <a:avLst/>
          </a:prstGeom>
          <a:noFill/>
        </p:spPr>
        <p:txBody>
          <a:bodyPr wrap="square" rtlCol="0">
            <a:spAutoFit/>
          </a:bodyPr>
          <a:lstStyle/>
          <a:p>
            <a:r>
              <a:rPr lang="en-US" sz="1400" dirty="0"/>
              <a:t>No crossing over or </a:t>
            </a:r>
            <a:r>
              <a:rPr lang="en-US" sz="1400" dirty="0" err="1"/>
              <a:t>synapsis</a:t>
            </a:r>
            <a:r>
              <a:rPr lang="en-US" sz="1400" dirty="0"/>
              <a:t> here</a:t>
            </a:r>
          </a:p>
        </p:txBody>
      </p:sp>
      <p:sp>
        <p:nvSpPr>
          <p:cNvPr id="7" name="Text Placeholder 2"/>
          <p:cNvSpPr txBox="1">
            <a:spLocks/>
          </p:cNvSpPr>
          <p:nvPr/>
        </p:nvSpPr>
        <p:spPr>
          <a:xfrm>
            <a:off x="4114800" y="15240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a:t>
            </a:r>
          </a:p>
        </p:txBody>
      </p:sp>
      <p:pic>
        <p:nvPicPr>
          <p:cNvPr id="10" name="Content Placeholder 9" descr="A circular drawing of a circle with red and yellow beads showing a cell in prophase I of meiosis"/>
          <p:cNvPicPr>
            <a:picLocks noGrp="1" noChangeAspect="1"/>
          </p:cNvPicPr>
          <p:nvPr>
            <p:ph sz="quarter" idx="4"/>
          </p:nvPr>
        </p:nvPicPr>
        <p:blipFill>
          <a:blip r:embed="rId3"/>
          <a:stretch>
            <a:fillRect/>
          </a:stretch>
        </p:blipFill>
        <p:spPr>
          <a:xfrm>
            <a:off x="3352800" y="2286000"/>
            <a:ext cx="2687239" cy="2007032"/>
          </a:xfrm>
        </p:spPr>
      </p:pic>
      <p:sp>
        <p:nvSpPr>
          <p:cNvPr id="14" name="TextBox 13"/>
          <p:cNvSpPr txBox="1"/>
          <p:nvPr/>
        </p:nvSpPr>
        <p:spPr>
          <a:xfrm>
            <a:off x="3352800" y="4419600"/>
            <a:ext cx="2514600" cy="523220"/>
          </a:xfrm>
          <a:prstGeom prst="rect">
            <a:avLst/>
          </a:prstGeom>
          <a:noFill/>
        </p:spPr>
        <p:txBody>
          <a:bodyPr wrap="square" rtlCol="0">
            <a:spAutoFit/>
          </a:bodyPr>
          <a:lstStyle/>
          <a:p>
            <a:r>
              <a:rPr lang="en-US" sz="1400" dirty="0" err="1"/>
              <a:t>Synapsis</a:t>
            </a:r>
            <a:r>
              <a:rPr lang="en-US" sz="1400" dirty="0"/>
              <a:t> and crossing over occurring here</a:t>
            </a:r>
          </a:p>
        </p:txBody>
      </p:sp>
      <p:sp>
        <p:nvSpPr>
          <p:cNvPr id="8" name="Text Placeholder 2"/>
          <p:cNvSpPr txBox="1">
            <a:spLocks/>
          </p:cNvSpPr>
          <p:nvPr/>
        </p:nvSpPr>
        <p:spPr>
          <a:xfrm>
            <a:off x="7010400" y="15240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II</a:t>
            </a:r>
          </a:p>
        </p:txBody>
      </p:sp>
      <p:pic>
        <p:nvPicPr>
          <p:cNvPr id="11" name="Picture 10" descr="A circular drawing of a circle with red and yellow beads showing a cell in prophase II of meiosis"/>
          <p:cNvPicPr>
            <a:picLocks noChangeAspect="1"/>
          </p:cNvPicPr>
          <p:nvPr/>
        </p:nvPicPr>
        <p:blipFill>
          <a:blip r:embed="rId4" cstate="print"/>
          <a:stretch>
            <a:fillRect/>
          </a:stretch>
        </p:blipFill>
        <p:spPr>
          <a:xfrm>
            <a:off x="6324600" y="2286000"/>
            <a:ext cx="2635648" cy="1968500"/>
          </a:xfrm>
          <a:prstGeom prst="rect">
            <a:avLst/>
          </a:prstGeom>
        </p:spPr>
      </p:pic>
      <p:sp>
        <p:nvSpPr>
          <p:cNvPr id="15" name="TextBox 14"/>
          <p:cNvSpPr txBox="1"/>
          <p:nvPr/>
        </p:nvSpPr>
        <p:spPr>
          <a:xfrm>
            <a:off x="6096000" y="4267200"/>
            <a:ext cx="3048000" cy="1169551"/>
          </a:xfrm>
          <a:prstGeom prst="rect">
            <a:avLst/>
          </a:prstGeom>
          <a:noFill/>
        </p:spPr>
        <p:txBody>
          <a:bodyPr wrap="square" rtlCol="0">
            <a:spAutoFit/>
          </a:bodyPr>
          <a:lstStyle/>
          <a:p>
            <a:r>
              <a:rPr lang="en-US" sz="1400" dirty="0"/>
              <a:t>Yellow bead on red chromosome and red bead on yellow indicates that crossing over has already occurred. </a:t>
            </a:r>
          </a:p>
          <a:p>
            <a:r>
              <a:rPr lang="en-US" sz="1400" dirty="0"/>
              <a:t>Cell is haploid which indicates that you must be in meiosis II  not Meiosis I.</a:t>
            </a:r>
          </a:p>
        </p:txBody>
      </p:sp>
      <p:sp>
        <p:nvSpPr>
          <p:cNvPr id="16" name="TextBox 15"/>
          <p:cNvSpPr txBox="1"/>
          <p:nvPr/>
        </p:nvSpPr>
        <p:spPr>
          <a:xfrm>
            <a:off x="4648200" y="5473005"/>
            <a:ext cx="4267200" cy="1169551"/>
          </a:xfrm>
          <a:prstGeom prst="rect">
            <a:avLst/>
          </a:prstGeom>
          <a:noFill/>
          <a:ln>
            <a:solidFill>
              <a:schemeClr val="tx1"/>
            </a:solidFill>
          </a:ln>
        </p:spPr>
        <p:txBody>
          <a:bodyPr wrap="square" rtlCol="0">
            <a:spAutoFit/>
          </a:bodyPr>
          <a:lstStyle/>
          <a:p>
            <a:r>
              <a:rPr lang="en-US" sz="1400" dirty="0"/>
              <a:t>NOTE: This is only one example of a cell in Prophase II. Remember, due to independent assortment, it is random how the pairs line up at the metaphase plate and therefore, there are several possible combinations. They could even be the same color chromosomes.</a:t>
            </a:r>
          </a:p>
        </p:txBody>
      </p:sp>
      <p:cxnSp>
        <p:nvCxnSpPr>
          <p:cNvPr id="18" name="Straight Arrow Connector 17">
            <a:extLst>
              <a:ext uri="{C183D7F6-B498-43B3-948B-1728B52AA6E4}">
                <adec:decorative xmlns:adec="http://schemas.microsoft.com/office/drawing/2017/decorative" val="1"/>
              </a:ext>
            </a:extLst>
          </p:cNvPr>
          <p:cNvCxnSpPr/>
          <p:nvPr/>
        </p:nvCxnSpPr>
        <p:spPr>
          <a:xfrm rot="5400000" flipH="1" flipV="1">
            <a:off x="5181600" y="4267200"/>
            <a:ext cx="16764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3330"/>
          </a:xfrm>
        </p:spPr>
        <p:txBody>
          <a:bodyPr/>
          <a:lstStyle/>
          <a:p>
            <a:r>
              <a:rPr lang="en-US" dirty="0"/>
              <a:t>Metaphase Comparison</a:t>
            </a:r>
          </a:p>
        </p:txBody>
      </p:sp>
      <p:sp>
        <p:nvSpPr>
          <p:cNvPr id="22" name="TextBox 21"/>
          <p:cNvSpPr txBox="1"/>
          <p:nvPr/>
        </p:nvSpPr>
        <p:spPr>
          <a:xfrm>
            <a:off x="1752600" y="838200"/>
            <a:ext cx="5638800" cy="923330"/>
          </a:xfrm>
          <a:prstGeom prst="rect">
            <a:avLst/>
          </a:prstGeom>
          <a:noFill/>
        </p:spPr>
        <p:txBody>
          <a:bodyPr wrap="square" rtlCol="0">
            <a:spAutoFit/>
          </a:bodyPr>
          <a:lstStyle/>
          <a:p>
            <a:pPr>
              <a:buFont typeface="Arial" pitchFamily="34" charset="0"/>
              <a:buChar char="•"/>
            </a:pPr>
            <a:r>
              <a:rPr lang="en-US" dirty="0"/>
              <a:t>Chromosomes attached to microtubules and lined up at    </a:t>
            </a:r>
          </a:p>
          <a:p>
            <a:r>
              <a:rPr lang="en-US" dirty="0"/>
              <a:t>   middle of cell (metaphase plate)</a:t>
            </a:r>
          </a:p>
          <a:p>
            <a:pPr>
              <a:buFont typeface="Arial" pitchFamily="34" charset="0"/>
              <a:buChar char="•"/>
            </a:pPr>
            <a:r>
              <a:rPr lang="en-US" dirty="0"/>
              <a:t>Mitotic spindle is complete</a:t>
            </a:r>
          </a:p>
        </p:txBody>
      </p:sp>
      <p:sp>
        <p:nvSpPr>
          <p:cNvPr id="3" name="Text Placeholder 2"/>
          <p:cNvSpPr>
            <a:spLocks noGrp="1"/>
          </p:cNvSpPr>
          <p:nvPr>
            <p:ph type="body" idx="1"/>
          </p:nvPr>
        </p:nvSpPr>
        <p:spPr>
          <a:xfrm>
            <a:off x="457200" y="1535113"/>
            <a:ext cx="1600200" cy="639762"/>
          </a:xfrm>
        </p:spPr>
        <p:txBody>
          <a:bodyPr/>
          <a:lstStyle/>
          <a:p>
            <a:r>
              <a:rPr lang="en-US" dirty="0"/>
              <a:t>Mitosis</a:t>
            </a:r>
          </a:p>
        </p:txBody>
      </p:sp>
      <p:pic>
        <p:nvPicPr>
          <p:cNvPr id="9" name="Content Placeholder 8" descr="A circular drawing of a circle with red and yellow beads showing a cell in metaphase of mitosis"/>
          <p:cNvPicPr>
            <a:picLocks noGrp="1" noChangeAspect="1"/>
          </p:cNvPicPr>
          <p:nvPr>
            <p:ph sz="half" idx="2"/>
          </p:nvPr>
        </p:nvPicPr>
        <p:blipFill>
          <a:blip r:embed="rId2"/>
          <a:stretch>
            <a:fillRect/>
          </a:stretch>
        </p:blipFill>
        <p:spPr>
          <a:xfrm>
            <a:off x="304800" y="2209800"/>
            <a:ext cx="2743200" cy="2048827"/>
          </a:xfrm>
        </p:spPr>
      </p:pic>
      <p:sp>
        <p:nvSpPr>
          <p:cNvPr id="12" name="TextBox 11"/>
          <p:cNvSpPr txBox="1"/>
          <p:nvPr/>
        </p:nvSpPr>
        <p:spPr>
          <a:xfrm>
            <a:off x="457200" y="4343400"/>
            <a:ext cx="2286000" cy="523220"/>
          </a:xfrm>
          <a:prstGeom prst="rect">
            <a:avLst/>
          </a:prstGeom>
          <a:noFill/>
        </p:spPr>
        <p:txBody>
          <a:bodyPr wrap="square" rtlCol="0">
            <a:spAutoFit/>
          </a:bodyPr>
          <a:lstStyle/>
          <a:p>
            <a:r>
              <a:rPr lang="en-US" sz="1400" dirty="0"/>
              <a:t>Individual chromosomes lined up at the middle</a:t>
            </a:r>
          </a:p>
        </p:txBody>
      </p:sp>
      <p:sp>
        <p:nvSpPr>
          <p:cNvPr id="7" name="Text Placeholder 2"/>
          <p:cNvSpPr txBox="1">
            <a:spLocks/>
          </p:cNvSpPr>
          <p:nvPr/>
        </p:nvSpPr>
        <p:spPr>
          <a:xfrm>
            <a:off x="3962400" y="15240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a:t>
            </a:r>
          </a:p>
        </p:txBody>
      </p:sp>
      <p:pic>
        <p:nvPicPr>
          <p:cNvPr id="10" name="Content Placeholder 9" descr="A circular drawing of a circle with red and yellow beads showing a cell in metaphase I of meiosis I"/>
          <p:cNvPicPr>
            <a:picLocks noGrp="1" noChangeAspect="1"/>
          </p:cNvPicPr>
          <p:nvPr>
            <p:ph sz="quarter" idx="4"/>
          </p:nvPr>
        </p:nvPicPr>
        <p:blipFill>
          <a:blip r:embed="rId3"/>
          <a:stretch>
            <a:fillRect/>
          </a:stretch>
        </p:blipFill>
        <p:spPr>
          <a:xfrm>
            <a:off x="3276600" y="2209800"/>
            <a:ext cx="2687239" cy="2007032"/>
          </a:xfrm>
        </p:spPr>
      </p:pic>
      <p:sp>
        <p:nvSpPr>
          <p:cNvPr id="13" name="TextBox 12"/>
          <p:cNvSpPr txBox="1"/>
          <p:nvPr/>
        </p:nvSpPr>
        <p:spPr>
          <a:xfrm>
            <a:off x="3276600" y="4419600"/>
            <a:ext cx="2514600" cy="738664"/>
          </a:xfrm>
          <a:prstGeom prst="rect">
            <a:avLst/>
          </a:prstGeom>
          <a:noFill/>
        </p:spPr>
        <p:txBody>
          <a:bodyPr wrap="square" rtlCol="0">
            <a:spAutoFit/>
          </a:bodyPr>
          <a:lstStyle/>
          <a:p>
            <a:r>
              <a:rPr lang="en-US" sz="1400" dirty="0" err="1"/>
              <a:t>Synapsed</a:t>
            </a:r>
            <a:r>
              <a:rPr lang="en-US" sz="1400" dirty="0"/>
              <a:t> homologous pairs lined up at the middle.</a:t>
            </a:r>
          </a:p>
          <a:p>
            <a:r>
              <a:rPr lang="en-US" sz="1400" dirty="0"/>
              <a:t>The cell is diploid in Meiosis I.</a:t>
            </a:r>
          </a:p>
        </p:txBody>
      </p:sp>
      <p:sp>
        <p:nvSpPr>
          <p:cNvPr id="16" name="TextBox 15"/>
          <p:cNvSpPr txBox="1"/>
          <p:nvPr/>
        </p:nvSpPr>
        <p:spPr>
          <a:xfrm>
            <a:off x="762000" y="5257800"/>
            <a:ext cx="3429000" cy="1169551"/>
          </a:xfrm>
          <a:prstGeom prst="rect">
            <a:avLst/>
          </a:prstGeom>
          <a:noFill/>
          <a:ln>
            <a:solidFill>
              <a:schemeClr val="tx1"/>
            </a:solidFill>
          </a:ln>
        </p:spPr>
        <p:txBody>
          <a:bodyPr wrap="square" rtlCol="0">
            <a:spAutoFit/>
          </a:bodyPr>
          <a:lstStyle/>
          <a:p>
            <a:r>
              <a:rPr lang="en-US" sz="1400" dirty="0"/>
              <a:t>NOTE: Remember independent assortment of chromosomes means that it is random how the pairs line up at the middle. It is possible that each pair could line up the same way (e.g. yellow on top for both).</a:t>
            </a:r>
          </a:p>
        </p:txBody>
      </p:sp>
      <p:sp>
        <p:nvSpPr>
          <p:cNvPr id="8" name="Text Placeholder 2"/>
          <p:cNvSpPr txBox="1">
            <a:spLocks/>
          </p:cNvSpPr>
          <p:nvPr/>
        </p:nvSpPr>
        <p:spPr>
          <a:xfrm>
            <a:off x="7162800" y="15240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II</a:t>
            </a:r>
          </a:p>
        </p:txBody>
      </p:sp>
      <p:pic>
        <p:nvPicPr>
          <p:cNvPr id="11" name="Picture 10" descr="A circular drawing of a circle with red and yellow beads showing a cell in metaphase II of meiosis II"/>
          <p:cNvPicPr>
            <a:picLocks noChangeAspect="1"/>
          </p:cNvPicPr>
          <p:nvPr/>
        </p:nvPicPr>
        <p:blipFill>
          <a:blip r:embed="rId4"/>
          <a:stretch>
            <a:fillRect/>
          </a:stretch>
        </p:blipFill>
        <p:spPr>
          <a:xfrm>
            <a:off x="6324600" y="2209800"/>
            <a:ext cx="2662749" cy="1988741"/>
          </a:xfrm>
          <a:prstGeom prst="rect">
            <a:avLst/>
          </a:prstGeom>
        </p:spPr>
      </p:pic>
      <p:sp>
        <p:nvSpPr>
          <p:cNvPr id="14" name="TextBox 13"/>
          <p:cNvSpPr txBox="1"/>
          <p:nvPr/>
        </p:nvSpPr>
        <p:spPr>
          <a:xfrm>
            <a:off x="6172200" y="4343400"/>
            <a:ext cx="2971800" cy="1169551"/>
          </a:xfrm>
          <a:prstGeom prst="rect">
            <a:avLst/>
          </a:prstGeom>
          <a:noFill/>
        </p:spPr>
        <p:txBody>
          <a:bodyPr wrap="square" rtlCol="0">
            <a:spAutoFit/>
          </a:bodyPr>
          <a:lstStyle/>
          <a:p>
            <a:r>
              <a:rPr lang="en-US" sz="1400" dirty="0"/>
              <a:t>Individual chromosomes lined up at the middle. However, unlike mitosis, there is evidence that crossing over has previously occurred. The cell is haploid in Meiosis II.</a:t>
            </a:r>
          </a:p>
        </p:txBody>
      </p:sp>
      <p:sp>
        <p:nvSpPr>
          <p:cNvPr id="15" name="TextBox 14"/>
          <p:cNvSpPr txBox="1"/>
          <p:nvPr/>
        </p:nvSpPr>
        <p:spPr>
          <a:xfrm>
            <a:off x="4648200" y="5562600"/>
            <a:ext cx="4267200" cy="1169551"/>
          </a:xfrm>
          <a:prstGeom prst="rect">
            <a:avLst/>
          </a:prstGeom>
          <a:noFill/>
          <a:ln>
            <a:solidFill>
              <a:schemeClr val="tx1"/>
            </a:solidFill>
          </a:ln>
        </p:spPr>
        <p:txBody>
          <a:bodyPr wrap="square" rtlCol="0">
            <a:spAutoFit/>
          </a:bodyPr>
          <a:lstStyle/>
          <a:p>
            <a:r>
              <a:rPr lang="en-US" sz="1400" dirty="0"/>
              <a:t>NOTE: This is only one example of a cell in Metaphase II. Remember, due to independent assortment, it is random how the pairs line up at the metaphase plate and therefore, there are several possible combinations. They could also be the same color chromosomes.</a:t>
            </a:r>
          </a:p>
        </p:txBody>
      </p:sp>
      <p:cxnSp>
        <p:nvCxnSpPr>
          <p:cNvPr id="18" name="Straight Arrow Connector 17">
            <a:extLst>
              <a:ext uri="{C183D7F6-B498-43B3-948B-1728B52AA6E4}">
                <adec:decorative xmlns:adec="http://schemas.microsoft.com/office/drawing/2017/decorative" val="1"/>
              </a:ext>
            </a:extLst>
          </p:cNvPr>
          <p:cNvCxnSpPr/>
          <p:nvPr/>
        </p:nvCxnSpPr>
        <p:spPr>
          <a:xfrm rot="5400000" flipH="1" flipV="1">
            <a:off x="2438400" y="4114800"/>
            <a:ext cx="1447800" cy="838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rot="5400000" flipH="1" flipV="1">
            <a:off x="5105400" y="4267200"/>
            <a:ext cx="1752600" cy="838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Anaphase Comparison</a:t>
            </a:r>
          </a:p>
        </p:txBody>
      </p:sp>
      <p:sp>
        <p:nvSpPr>
          <p:cNvPr id="24" name="TextBox 23"/>
          <p:cNvSpPr txBox="1"/>
          <p:nvPr/>
        </p:nvSpPr>
        <p:spPr>
          <a:xfrm>
            <a:off x="2133600" y="914400"/>
            <a:ext cx="5181600" cy="646331"/>
          </a:xfrm>
          <a:prstGeom prst="rect">
            <a:avLst/>
          </a:prstGeom>
          <a:noFill/>
        </p:spPr>
        <p:txBody>
          <a:bodyPr wrap="square" rtlCol="0">
            <a:spAutoFit/>
          </a:bodyPr>
          <a:lstStyle/>
          <a:p>
            <a:pPr>
              <a:buFont typeface="Arial" pitchFamily="34" charset="0"/>
              <a:buChar char="•"/>
            </a:pPr>
            <a:endParaRPr lang="en-US" dirty="0"/>
          </a:p>
          <a:p>
            <a:pPr>
              <a:buFont typeface="Arial" pitchFamily="34" charset="0"/>
              <a:buChar char="•"/>
            </a:pPr>
            <a:r>
              <a:rPr lang="en-US" dirty="0"/>
              <a:t>Microtubules are shortening/lengthening the cell</a:t>
            </a:r>
          </a:p>
        </p:txBody>
      </p:sp>
      <p:sp>
        <p:nvSpPr>
          <p:cNvPr id="3" name="Text Placeholder 2"/>
          <p:cNvSpPr>
            <a:spLocks noGrp="1"/>
          </p:cNvSpPr>
          <p:nvPr>
            <p:ph type="body" idx="1"/>
          </p:nvPr>
        </p:nvSpPr>
        <p:spPr>
          <a:xfrm>
            <a:off x="457200" y="1535113"/>
            <a:ext cx="1600200" cy="639762"/>
          </a:xfrm>
        </p:spPr>
        <p:txBody>
          <a:bodyPr/>
          <a:lstStyle/>
          <a:p>
            <a:r>
              <a:rPr lang="en-US" dirty="0"/>
              <a:t>Mitosis</a:t>
            </a:r>
          </a:p>
        </p:txBody>
      </p:sp>
      <p:pic>
        <p:nvPicPr>
          <p:cNvPr id="12" name="Content Placeholder 11" descr="A circular drawing of a circle with red and yellow beads showing a cell in anaphase of mitosis"/>
          <p:cNvPicPr>
            <a:picLocks noGrp="1" noChangeAspect="1"/>
          </p:cNvPicPr>
          <p:nvPr>
            <p:ph sz="half" idx="2"/>
          </p:nvPr>
        </p:nvPicPr>
        <p:blipFill>
          <a:blip r:embed="rId2"/>
          <a:stretch>
            <a:fillRect/>
          </a:stretch>
        </p:blipFill>
        <p:spPr>
          <a:xfrm>
            <a:off x="228600" y="2209800"/>
            <a:ext cx="2743200" cy="2048827"/>
          </a:xfrm>
        </p:spPr>
      </p:pic>
      <p:sp>
        <p:nvSpPr>
          <p:cNvPr id="11" name="TextBox 10"/>
          <p:cNvSpPr txBox="1"/>
          <p:nvPr/>
        </p:nvSpPr>
        <p:spPr>
          <a:xfrm>
            <a:off x="457200" y="4343400"/>
            <a:ext cx="2286000" cy="954107"/>
          </a:xfrm>
          <a:prstGeom prst="rect">
            <a:avLst/>
          </a:prstGeom>
          <a:noFill/>
        </p:spPr>
        <p:txBody>
          <a:bodyPr wrap="square" rtlCol="0">
            <a:spAutoFit/>
          </a:bodyPr>
          <a:lstStyle/>
          <a:p>
            <a:r>
              <a:rPr lang="en-US" sz="1400" dirty="0"/>
              <a:t>Separation of </a:t>
            </a:r>
            <a:r>
              <a:rPr lang="en-US" sz="1400" dirty="0" err="1"/>
              <a:t>chromatids</a:t>
            </a:r>
            <a:r>
              <a:rPr lang="en-US" sz="1400" dirty="0"/>
              <a:t> here. Each </a:t>
            </a:r>
            <a:r>
              <a:rPr lang="en-US" sz="1400" dirty="0" err="1"/>
              <a:t>chromatid</a:t>
            </a:r>
            <a:r>
              <a:rPr lang="en-US" sz="1400" dirty="0"/>
              <a:t> now considered an individual chromosome.</a:t>
            </a:r>
          </a:p>
        </p:txBody>
      </p:sp>
      <p:sp>
        <p:nvSpPr>
          <p:cNvPr id="7" name="Text Placeholder 2"/>
          <p:cNvSpPr txBox="1">
            <a:spLocks/>
          </p:cNvSpPr>
          <p:nvPr/>
        </p:nvSpPr>
        <p:spPr>
          <a:xfrm>
            <a:off x="3962400" y="15240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a:t>
            </a:r>
          </a:p>
        </p:txBody>
      </p:sp>
      <p:pic>
        <p:nvPicPr>
          <p:cNvPr id="13" name="Content Placeholder 12" descr="A circular drawing of a circle with red and yellow beads showing a cell in anaphase I of meiosis I"/>
          <p:cNvPicPr>
            <a:picLocks noGrp="1" noChangeAspect="1"/>
          </p:cNvPicPr>
          <p:nvPr>
            <p:ph sz="quarter" idx="4"/>
          </p:nvPr>
        </p:nvPicPr>
        <p:blipFill>
          <a:blip r:embed="rId3"/>
          <a:stretch>
            <a:fillRect/>
          </a:stretch>
        </p:blipFill>
        <p:spPr>
          <a:xfrm>
            <a:off x="3200400" y="2209800"/>
            <a:ext cx="2687239" cy="2007032"/>
          </a:xfrm>
        </p:spPr>
      </p:pic>
      <p:sp>
        <p:nvSpPr>
          <p:cNvPr id="10" name="TextBox 9"/>
          <p:cNvSpPr txBox="1"/>
          <p:nvPr/>
        </p:nvSpPr>
        <p:spPr>
          <a:xfrm>
            <a:off x="3276600" y="4419600"/>
            <a:ext cx="2514600" cy="738664"/>
          </a:xfrm>
          <a:prstGeom prst="rect">
            <a:avLst/>
          </a:prstGeom>
          <a:noFill/>
        </p:spPr>
        <p:txBody>
          <a:bodyPr wrap="square" rtlCol="0">
            <a:spAutoFit/>
          </a:bodyPr>
          <a:lstStyle/>
          <a:p>
            <a:r>
              <a:rPr lang="en-US" sz="1400" dirty="0" err="1"/>
              <a:t>Synapsed</a:t>
            </a:r>
            <a:r>
              <a:rPr lang="en-US" sz="1400" dirty="0"/>
              <a:t> homologous pairs separated here.</a:t>
            </a:r>
          </a:p>
          <a:p>
            <a:r>
              <a:rPr lang="en-US" sz="1400" dirty="0"/>
              <a:t>The cell is diploid in Meiosis I.</a:t>
            </a:r>
          </a:p>
        </p:txBody>
      </p:sp>
      <p:sp>
        <p:nvSpPr>
          <p:cNvPr id="8" name="Text Placeholder 2"/>
          <p:cNvSpPr txBox="1">
            <a:spLocks/>
          </p:cNvSpPr>
          <p:nvPr/>
        </p:nvSpPr>
        <p:spPr>
          <a:xfrm>
            <a:off x="7162800" y="15240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II</a:t>
            </a:r>
          </a:p>
        </p:txBody>
      </p:sp>
      <p:pic>
        <p:nvPicPr>
          <p:cNvPr id="14" name="Picture 13" descr="A circular drawing of a circle with red and yellow beads showing a cell in anaphase II of meiosis II"/>
          <p:cNvPicPr>
            <a:picLocks noChangeAspect="1"/>
          </p:cNvPicPr>
          <p:nvPr/>
        </p:nvPicPr>
        <p:blipFill>
          <a:blip r:embed="rId4"/>
          <a:stretch>
            <a:fillRect/>
          </a:stretch>
        </p:blipFill>
        <p:spPr>
          <a:xfrm>
            <a:off x="6172200" y="2209800"/>
            <a:ext cx="2788049" cy="2082324"/>
          </a:xfrm>
          <a:prstGeom prst="rect">
            <a:avLst/>
          </a:prstGeom>
        </p:spPr>
      </p:pic>
      <p:sp>
        <p:nvSpPr>
          <p:cNvPr id="9" name="TextBox 8"/>
          <p:cNvSpPr txBox="1"/>
          <p:nvPr/>
        </p:nvSpPr>
        <p:spPr>
          <a:xfrm>
            <a:off x="6324600" y="4343400"/>
            <a:ext cx="2819400" cy="1600438"/>
          </a:xfrm>
          <a:prstGeom prst="rect">
            <a:avLst/>
          </a:prstGeom>
          <a:noFill/>
        </p:spPr>
        <p:txBody>
          <a:bodyPr wrap="square" rtlCol="0">
            <a:spAutoFit/>
          </a:bodyPr>
          <a:lstStyle/>
          <a:p>
            <a:r>
              <a:rPr lang="en-US" sz="1400" dirty="0"/>
              <a:t>Separation of </a:t>
            </a:r>
            <a:r>
              <a:rPr lang="en-US" sz="1400" dirty="0" err="1"/>
              <a:t>chromatids</a:t>
            </a:r>
            <a:r>
              <a:rPr lang="en-US" sz="1400" dirty="0"/>
              <a:t> here. Each </a:t>
            </a:r>
            <a:r>
              <a:rPr lang="en-US" sz="1400" dirty="0" err="1"/>
              <a:t>chromatid</a:t>
            </a:r>
            <a:r>
              <a:rPr lang="en-US" sz="1400" dirty="0"/>
              <a:t> now considered an individual </a:t>
            </a:r>
            <a:r>
              <a:rPr lang="en-US" sz="1400" dirty="0" err="1"/>
              <a:t>chromosome.However</a:t>
            </a:r>
            <a:r>
              <a:rPr lang="en-US" sz="1400" dirty="0"/>
              <a:t>, unlike mitosis, there is evidence that crossing over has previously occurred. The cell is haploid in Meiosis II.</a:t>
            </a:r>
          </a:p>
        </p:txBody>
      </p:sp>
      <p:sp>
        <p:nvSpPr>
          <p:cNvPr id="15" name="TextBox 14"/>
          <p:cNvSpPr txBox="1"/>
          <p:nvPr/>
        </p:nvSpPr>
        <p:spPr>
          <a:xfrm>
            <a:off x="1905000" y="5638800"/>
            <a:ext cx="4419600" cy="738664"/>
          </a:xfrm>
          <a:prstGeom prst="rect">
            <a:avLst/>
          </a:prstGeom>
          <a:noFill/>
          <a:ln>
            <a:solidFill>
              <a:schemeClr val="tx1"/>
            </a:solidFill>
          </a:ln>
        </p:spPr>
        <p:txBody>
          <a:bodyPr wrap="square" rtlCol="0">
            <a:spAutoFit/>
          </a:bodyPr>
          <a:lstStyle/>
          <a:p>
            <a:r>
              <a:rPr lang="en-US" sz="1400" dirty="0"/>
              <a:t>NOTE: Remember due to the independent assortment in metaphase I, there are several possibilities of how these cells could look</a:t>
            </a:r>
          </a:p>
        </p:txBody>
      </p:sp>
      <p:cxnSp>
        <p:nvCxnSpPr>
          <p:cNvPr id="17" name="Straight Arrow Connector 16">
            <a:extLst>
              <a:ext uri="{C183D7F6-B498-43B3-948B-1728B52AA6E4}">
                <adec:decorative xmlns:adec="http://schemas.microsoft.com/office/drawing/2017/decorative" val="1"/>
              </a:ext>
            </a:extLst>
          </p:cNvPr>
          <p:cNvCxnSpPr/>
          <p:nvPr/>
        </p:nvCxnSpPr>
        <p:spPr>
          <a:xfrm rot="16200000" flipV="1">
            <a:off x="4838700" y="4762500"/>
            <a:ext cx="16002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rot="5400000" flipH="1" flipV="1">
            <a:off x="5257800" y="4572000"/>
            <a:ext cx="15240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Telophase &amp; Cytokinesis Comparison</a:t>
            </a:r>
          </a:p>
        </p:txBody>
      </p:sp>
      <p:sp>
        <p:nvSpPr>
          <p:cNvPr id="18" name="TextBox 17"/>
          <p:cNvSpPr txBox="1"/>
          <p:nvPr/>
        </p:nvSpPr>
        <p:spPr>
          <a:xfrm>
            <a:off x="2209800" y="609600"/>
            <a:ext cx="5181600" cy="923330"/>
          </a:xfrm>
          <a:prstGeom prst="rect">
            <a:avLst/>
          </a:prstGeom>
          <a:noFill/>
        </p:spPr>
        <p:txBody>
          <a:bodyPr wrap="square" rtlCol="0">
            <a:spAutoFit/>
          </a:bodyPr>
          <a:lstStyle/>
          <a:p>
            <a:pPr>
              <a:buFont typeface="Arial" pitchFamily="34" charset="0"/>
              <a:buChar char="•"/>
            </a:pPr>
            <a:endParaRPr lang="en-US" dirty="0"/>
          </a:p>
          <a:p>
            <a:pPr>
              <a:buFont typeface="Arial" pitchFamily="34" charset="0"/>
              <a:buChar char="•"/>
            </a:pPr>
            <a:r>
              <a:rPr lang="en-US" dirty="0"/>
              <a:t>Cleavage furrow or cell plate forming</a:t>
            </a:r>
          </a:p>
          <a:p>
            <a:pPr>
              <a:buFont typeface="Arial" pitchFamily="34" charset="0"/>
              <a:buChar char="•"/>
            </a:pPr>
            <a:r>
              <a:rPr lang="en-US" dirty="0"/>
              <a:t>Nuclear envelope reforming at opposite poles</a:t>
            </a:r>
          </a:p>
        </p:txBody>
      </p:sp>
      <p:sp>
        <p:nvSpPr>
          <p:cNvPr id="3" name="Text Placeholder 2"/>
          <p:cNvSpPr>
            <a:spLocks noGrp="1"/>
          </p:cNvSpPr>
          <p:nvPr>
            <p:ph type="body" idx="1"/>
          </p:nvPr>
        </p:nvSpPr>
        <p:spPr>
          <a:xfrm>
            <a:off x="457200" y="1535113"/>
            <a:ext cx="1600200" cy="639762"/>
          </a:xfrm>
        </p:spPr>
        <p:txBody>
          <a:bodyPr/>
          <a:lstStyle/>
          <a:p>
            <a:r>
              <a:rPr lang="en-US" dirty="0"/>
              <a:t>Mitosis</a:t>
            </a:r>
          </a:p>
        </p:txBody>
      </p:sp>
      <p:pic>
        <p:nvPicPr>
          <p:cNvPr id="9" name="Content Placeholder 8" descr="A circular drawing of a circle with red and yellow beads showing a cell in telophase and cytokinesis of mitosis"/>
          <p:cNvPicPr>
            <a:picLocks noGrp="1" noChangeAspect="1"/>
          </p:cNvPicPr>
          <p:nvPr>
            <p:ph sz="half" idx="2"/>
          </p:nvPr>
        </p:nvPicPr>
        <p:blipFill>
          <a:blip r:embed="rId2"/>
          <a:srcRect l="17053"/>
          <a:stretch>
            <a:fillRect/>
          </a:stretch>
        </p:blipFill>
        <p:spPr>
          <a:xfrm rot="5400000">
            <a:off x="102199" y="2336202"/>
            <a:ext cx="2538802" cy="2286000"/>
          </a:xfrm>
        </p:spPr>
      </p:pic>
      <p:sp>
        <p:nvSpPr>
          <p:cNvPr id="19" name="TextBox 18"/>
          <p:cNvSpPr txBox="1"/>
          <p:nvPr/>
        </p:nvSpPr>
        <p:spPr>
          <a:xfrm>
            <a:off x="228600" y="4876800"/>
            <a:ext cx="2286000" cy="523220"/>
          </a:xfrm>
          <a:prstGeom prst="rect">
            <a:avLst/>
          </a:prstGeom>
          <a:noFill/>
        </p:spPr>
        <p:txBody>
          <a:bodyPr wrap="square" rtlCol="0">
            <a:spAutoFit/>
          </a:bodyPr>
          <a:lstStyle/>
          <a:p>
            <a:r>
              <a:rPr lang="en-US" sz="1400" dirty="0"/>
              <a:t>This division will result in 2 </a:t>
            </a:r>
            <a:r>
              <a:rPr lang="en-US" sz="1400" u="sng" dirty="0"/>
              <a:t>identical </a:t>
            </a:r>
            <a:r>
              <a:rPr lang="en-US" sz="1400" dirty="0"/>
              <a:t>daughter cells.</a:t>
            </a:r>
          </a:p>
        </p:txBody>
      </p:sp>
      <p:sp>
        <p:nvSpPr>
          <p:cNvPr id="7" name="Text Placeholder 2"/>
          <p:cNvSpPr txBox="1">
            <a:spLocks/>
          </p:cNvSpPr>
          <p:nvPr/>
        </p:nvSpPr>
        <p:spPr>
          <a:xfrm>
            <a:off x="3276600" y="16002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a:t>
            </a:r>
          </a:p>
        </p:txBody>
      </p:sp>
      <p:pic>
        <p:nvPicPr>
          <p:cNvPr id="10" name="Content Placeholder 9" descr="A circular drawing of a circle with red and yellow beads showing a cell in telophase I and cytokinesis of meiosis I"/>
          <p:cNvPicPr>
            <a:picLocks noGrp="1" noChangeAspect="1"/>
          </p:cNvPicPr>
          <p:nvPr>
            <p:ph sz="quarter" idx="4"/>
          </p:nvPr>
        </p:nvPicPr>
        <p:blipFill>
          <a:blip r:embed="rId3"/>
          <a:srcRect l="11312"/>
          <a:stretch>
            <a:fillRect/>
          </a:stretch>
        </p:blipFill>
        <p:spPr>
          <a:xfrm rot="5400000">
            <a:off x="2614903" y="2414297"/>
            <a:ext cx="2590800" cy="2181807"/>
          </a:xfrm>
        </p:spPr>
      </p:pic>
      <p:sp>
        <p:nvSpPr>
          <p:cNvPr id="25" name="Rectangle 24"/>
          <p:cNvSpPr/>
          <p:nvPr/>
        </p:nvSpPr>
        <p:spPr>
          <a:xfrm>
            <a:off x="2590800" y="4826675"/>
            <a:ext cx="2895600" cy="2031325"/>
          </a:xfrm>
          <a:prstGeom prst="rect">
            <a:avLst/>
          </a:prstGeom>
        </p:spPr>
        <p:txBody>
          <a:bodyPr wrap="square">
            <a:spAutoFit/>
          </a:bodyPr>
          <a:lstStyle/>
          <a:p>
            <a:r>
              <a:rPr lang="en-US" sz="1400" dirty="0"/>
              <a:t>There is evidence that crossing over has previously occurred which indicates meiosis. </a:t>
            </a:r>
            <a:r>
              <a:rPr lang="en-US" sz="1400" dirty="0" err="1"/>
              <a:t>Chromatids</a:t>
            </a:r>
            <a:r>
              <a:rPr lang="en-US" sz="1400" dirty="0"/>
              <a:t> are still connected by </a:t>
            </a:r>
            <a:r>
              <a:rPr lang="en-US" sz="1400" dirty="0" err="1"/>
              <a:t>centromere</a:t>
            </a:r>
            <a:r>
              <a:rPr lang="en-US" sz="1400" dirty="0"/>
              <a:t> so it must be meiosis I. When this division is complete there will be 2 </a:t>
            </a:r>
            <a:r>
              <a:rPr lang="en-US" sz="1400" u="sng" dirty="0"/>
              <a:t>non-identical</a:t>
            </a:r>
            <a:r>
              <a:rPr lang="en-US" sz="1400" dirty="0"/>
              <a:t> daughter cells which are haploid. This is why all of Meiosis II is haploid.</a:t>
            </a:r>
          </a:p>
        </p:txBody>
      </p:sp>
      <p:sp>
        <p:nvSpPr>
          <p:cNvPr id="12" name="TextBox 11"/>
          <p:cNvSpPr txBox="1"/>
          <p:nvPr/>
        </p:nvSpPr>
        <p:spPr>
          <a:xfrm>
            <a:off x="5181600" y="2209800"/>
            <a:ext cx="1295400" cy="2462213"/>
          </a:xfrm>
          <a:prstGeom prst="rect">
            <a:avLst/>
          </a:prstGeom>
          <a:noFill/>
          <a:ln>
            <a:solidFill>
              <a:schemeClr val="tx1"/>
            </a:solidFill>
          </a:ln>
        </p:spPr>
        <p:txBody>
          <a:bodyPr wrap="square" rtlCol="0">
            <a:spAutoFit/>
          </a:bodyPr>
          <a:lstStyle/>
          <a:p>
            <a:r>
              <a:rPr lang="en-US" sz="1400" dirty="0"/>
              <a:t>NOTE: Remember due to the independent assortment in metaphase I, there are several possibilities of how these cells could look</a:t>
            </a:r>
          </a:p>
        </p:txBody>
      </p:sp>
      <p:sp>
        <p:nvSpPr>
          <p:cNvPr id="8" name="Text Placeholder 2"/>
          <p:cNvSpPr txBox="1">
            <a:spLocks/>
          </p:cNvSpPr>
          <p:nvPr/>
        </p:nvSpPr>
        <p:spPr>
          <a:xfrm>
            <a:off x="7162800" y="1524000"/>
            <a:ext cx="16002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Meiosis II</a:t>
            </a:r>
          </a:p>
        </p:txBody>
      </p:sp>
      <p:pic>
        <p:nvPicPr>
          <p:cNvPr id="11" name="Picture 10" descr="A circular drawing of a circle with red and yellow beads showing a cell in telophase II and cytokinesis of meiosis II"/>
          <p:cNvPicPr>
            <a:picLocks noChangeAspect="1"/>
          </p:cNvPicPr>
          <p:nvPr/>
        </p:nvPicPr>
        <p:blipFill>
          <a:blip r:embed="rId4"/>
          <a:srcRect l="15924"/>
          <a:stretch>
            <a:fillRect/>
          </a:stretch>
        </p:blipFill>
        <p:spPr>
          <a:xfrm rot="5400000">
            <a:off x="6407306" y="2279495"/>
            <a:ext cx="2613047" cy="2321260"/>
          </a:xfrm>
          <a:prstGeom prst="rect">
            <a:avLst/>
          </a:prstGeom>
        </p:spPr>
      </p:pic>
      <p:sp>
        <p:nvSpPr>
          <p:cNvPr id="20" name="TextBox 19"/>
          <p:cNvSpPr txBox="1"/>
          <p:nvPr/>
        </p:nvSpPr>
        <p:spPr>
          <a:xfrm>
            <a:off x="6172200" y="4826675"/>
            <a:ext cx="2819400" cy="2031325"/>
          </a:xfrm>
          <a:prstGeom prst="rect">
            <a:avLst/>
          </a:prstGeom>
          <a:noFill/>
        </p:spPr>
        <p:txBody>
          <a:bodyPr wrap="square" rtlCol="0">
            <a:spAutoFit/>
          </a:bodyPr>
          <a:lstStyle/>
          <a:p>
            <a:r>
              <a:rPr lang="en-US" sz="1400" dirty="0"/>
              <a:t>There is evidence that crossing over has previously occurred which indicates meiosis. </a:t>
            </a:r>
            <a:r>
              <a:rPr lang="en-US" sz="1400" dirty="0" err="1"/>
              <a:t>Chromatids</a:t>
            </a:r>
            <a:r>
              <a:rPr lang="en-US" sz="1400" dirty="0"/>
              <a:t> have already being separated which means it must be meiosis II. Unlike mitosis, when this division is complete there will be 2 </a:t>
            </a:r>
            <a:r>
              <a:rPr lang="en-US" sz="1400" u="sng" dirty="0"/>
              <a:t>non-identical</a:t>
            </a:r>
            <a:r>
              <a:rPr lang="en-US" sz="1400" dirty="0"/>
              <a:t> daughter cells which are haploid.</a:t>
            </a:r>
          </a:p>
        </p:txBody>
      </p:sp>
      <p:cxnSp>
        <p:nvCxnSpPr>
          <p:cNvPr id="13" name="Straight Arrow Connector 12">
            <a:extLst>
              <a:ext uri="{C183D7F6-B498-43B3-948B-1728B52AA6E4}">
                <adec:decorative xmlns:adec="http://schemas.microsoft.com/office/drawing/2017/decorative" val="1"/>
              </a:ext>
            </a:extLst>
          </p:cNvPr>
          <p:cNvCxnSpPr/>
          <p:nvPr/>
        </p:nvCxnSpPr>
        <p:spPr>
          <a:xfrm rot="10800000">
            <a:off x="4876800" y="3429000"/>
            <a:ext cx="3048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a:stCxn id="12" idx="3"/>
          </p:cNvCxnSpPr>
          <p:nvPr/>
        </p:nvCxnSpPr>
        <p:spPr>
          <a:xfrm flipV="1">
            <a:off x="6477000" y="3276600"/>
            <a:ext cx="228600" cy="1643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Mitosis- onion root tip</a:t>
            </a:r>
          </a:p>
        </p:txBody>
      </p:sp>
      <p:pic>
        <p:nvPicPr>
          <p:cNvPr id="9" name="Picture 3" descr="08_10a_OnionRoot-L"/>
          <p:cNvPicPr>
            <a:picLocks noGrp="1" noChangeAspect="1" noChangeArrowheads="1"/>
          </p:cNvPicPr>
          <p:nvPr>
            <p:ph idx="1"/>
          </p:nvPr>
        </p:nvPicPr>
        <p:blipFill>
          <a:blip r:embed="rId2"/>
          <a:srcRect/>
          <a:stretch>
            <a:fillRect/>
          </a:stretch>
        </p:blipFill>
        <p:spPr bwMode="auto">
          <a:xfrm>
            <a:off x="1526789" y="1600200"/>
            <a:ext cx="6090422" cy="45259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noGrp="1"/>
          </p:cNvSpPr>
          <p:nvPr>
            <p:ph type="title" idx="4294967295"/>
          </p:nvPr>
        </p:nvSpPr>
        <p:spPr>
          <a:xfrm>
            <a:off x="457200" y="27463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 Plant Mitosis- onion root tip</a:t>
            </a:r>
          </a:p>
        </p:txBody>
      </p:sp>
      <p:sp>
        <p:nvSpPr>
          <p:cNvPr id="61456" name="Line 16">
            <a:extLst>
              <a:ext uri="{C183D7F6-B498-43B3-948B-1728B52AA6E4}">
                <adec:decorative xmlns:adec="http://schemas.microsoft.com/office/drawing/2017/decorative" val="1"/>
              </a:ext>
            </a:extLst>
          </p:cNvPr>
          <p:cNvSpPr>
            <a:spLocks noChangeShapeType="1"/>
          </p:cNvSpPr>
          <p:nvPr/>
        </p:nvSpPr>
        <p:spPr bwMode="auto">
          <a:xfrm>
            <a:off x="568325" y="2170113"/>
            <a:ext cx="371475" cy="1216025"/>
          </a:xfrm>
          <a:prstGeom prst="line">
            <a:avLst/>
          </a:prstGeom>
          <a:noFill/>
          <a:ln w="25400">
            <a:solidFill>
              <a:schemeClr val="bg1"/>
            </a:solidFill>
            <a:round/>
            <a:headEnd/>
            <a:tailEnd/>
          </a:ln>
        </p:spPr>
        <p:txBody>
          <a:bodyPr wrap="none" anchor="ctr"/>
          <a:lstStyle/>
          <a:p>
            <a:endParaRPr lang="en-US"/>
          </a:p>
        </p:txBody>
      </p:sp>
      <p:sp>
        <p:nvSpPr>
          <p:cNvPr id="61457" name="Line 17">
            <a:extLst>
              <a:ext uri="{C183D7F6-B498-43B3-948B-1728B52AA6E4}">
                <adec:decorative xmlns:adec="http://schemas.microsoft.com/office/drawing/2017/decorative" val="1"/>
              </a:ext>
            </a:extLst>
          </p:cNvPr>
          <p:cNvSpPr>
            <a:spLocks noChangeShapeType="1"/>
          </p:cNvSpPr>
          <p:nvPr/>
        </p:nvSpPr>
        <p:spPr bwMode="auto">
          <a:xfrm flipH="1">
            <a:off x="1111250" y="2513013"/>
            <a:ext cx="106363" cy="1349375"/>
          </a:xfrm>
          <a:prstGeom prst="line">
            <a:avLst/>
          </a:prstGeom>
          <a:noFill/>
          <a:ln w="25400">
            <a:solidFill>
              <a:schemeClr val="bg1"/>
            </a:solidFill>
            <a:round/>
            <a:headEnd/>
            <a:tailEnd/>
          </a:ln>
        </p:spPr>
        <p:txBody>
          <a:bodyPr wrap="none" anchor="ctr"/>
          <a:lstStyle/>
          <a:p>
            <a:endParaRPr lang="en-US"/>
          </a:p>
        </p:txBody>
      </p:sp>
      <p:sp>
        <p:nvSpPr>
          <p:cNvPr id="61458" name="Line 18">
            <a:extLst>
              <a:ext uri="{C183D7F6-B498-43B3-948B-1728B52AA6E4}">
                <adec:decorative xmlns:adec="http://schemas.microsoft.com/office/drawing/2017/decorative" val="1"/>
              </a:ext>
            </a:extLst>
          </p:cNvPr>
          <p:cNvSpPr>
            <a:spLocks noChangeShapeType="1"/>
          </p:cNvSpPr>
          <p:nvPr/>
        </p:nvSpPr>
        <p:spPr bwMode="auto">
          <a:xfrm flipH="1">
            <a:off x="1416050" y="2155825"/>
            <a:ext cx="541338" cy="1495425"/>
          </a:xfrm>
          <a:prstGeom prst="line">
            <a:avLst/>
          </a:prstGeom>
          <a:noFill/>
          <a:ln w="25400">
            <a:solidFill>
              <a:schemeClr val="bg1"/>
            </a:solidFill>
            <a:round/>
            <a:headEnd/>
            <a:tailEnd/>
          </a:ln>
        </p:spPr>
        <p:txBody>
          <a:bodyPr wrap="none" anchor="ctr"/>
          <a:lstStyle/>
          <a:p>
            <a:endParaRPr lang="en-US"/>
          </a:p>
        </p:txBody>
      </p:sp>
      <p:sp>
        <p:nvSpPr>
          <p:cNvPr id="61459" name="Line 19">
            <a:extLst>
              <a:ext uri="{C183D7F6-B498-43B3-948B-1728B52AA6E4}">
                <adec:decorative xmlns:adec="http://schemas.microsoft.com/office/drawing/2017/decorative" val="1"/>
              </a:ext>
            </a:extLst>
          </p:cNvPr>
          <p:cNvSpPr>
            <a:spLocks noChangeShapeType="1"/>
          </p:cNvSpPr>
          <p:nvPr/>
        </p:nvSpPr>
        <p:spPr bwMode="auto">
          <a:xfrm flipH="1">
            <a:off x="2552700" y="2500313"/>
            <a:ext cx="384175" cy="992187"/>
          </a:xfrm>
          <a:prstGeom prst="line">
            <a:avLst/>
          </a:prstGeom>
          <a:noFill/>
          <a:ln w="25400">
            <a:solidFill>
              <a:schemeClr val="bg1"/>
            </a:solidFill>
            <a:round/>
            <a:headEnd/>
            <a:tailEnd/>
          </a:ln>
        </p:spPr>
        <p:txBody>
          <a:bodyPr wrap="none" anchor="ctr"/>
          <a:lstStyle/>
          <a:p>
            <a:endParaRPr lang="en-US"/>
          </a:p>
        </p:txBody>
      </p:sp>
      <p:sp>
        <p:nvSpPr>
          <p:cNvPr id="61460" name="Line 20">
            <a:extLst>
              <a:ext uri="{C183D7F6-B498-43B3-948B-1728B52AA6E4}">
                <adec:decorative xmlns:adec="http://schemas.microsoft.com/office/drawing/2017/decorative" val="1"/>
              </a:ext>
            </a:extLst>
          </p:cNvPr>
          <p:cNvSpPr>
            <a:spLocks noChangeShapeType="1"/>
          </p:cNvSpPr>
          <p:nvPr/>
        </p:nvSpPr>
        <p:spPr bwMode="auto">
          <a:xfrm>
            <a:off x="2936875" y="2513013"/>
            <a:ext cx="52388" cy="979487"/>
          </a:xfrm>
          <a:prstGeom prst="line">
            <a:avLst/>
          </a:prstGeom>
          <a:noFill/>
          <a:ln w="25400">
            <a:solidFill>
              <a:schemeClr val="bg1"/>
            </a:solidFill>
            <a:round/>
            <a:headEnd/>
            <a:tailEnd/>
          </a:ln>
        </p:spPr>
        <p:txBody>
          <a:bodyPr wrap="none" anchor="ctr"/>
          <a:lstStyle/>
          <a:p>
            <a:endParaRPr lang="en-US"/>
          </a:p>
        </p:txBody>
      </p:sp>
      <p:sp>
        <p:nvSpPr>
          <p:cNvPr id="61461" name="Line 21">
            <a:extLst>
              <a:ext uri="{C183D7F6-B498-43B3-948B-1728B52AA6E4}">
                <adec:decorative xmlns:adec="http://schemas.microsoft.com/office/drawing/2017/decorative" val="1"/>
              </a:ext>
            </a:extLst>
          </p:cNvPr>
          <p:cNvSpPr>
            <a:spLocks noChangeShapeType="1"/>
          </p:cNvSpPr>
          <p:nvPr/>
        </p:nvSpPr>
        <p:spPr bwMode="auto">
          <a:xfrm>
            <a:off x="7461250" y="2540000"/>
            <a:ext cx="263525" cy="1084263"/>
          </a:xfrm>
          <a:prstGeom prst="line">
            <a:avLst/>
          </a:prstGeom>
          <a:noFill/>
          <a:ln w="25400">
            <a:solidFill>
              <a:schemeClr val="bg1"/>
            </a:solidFill>
            <a:round/>
            <a:headEnd/>
            <a:tailEnd/>
          </a:ln>
        </p:spPr>
        <p:txBody>
          <a:bodyPr wrap="none" anchor="ctr"/>
          <a:lstStyle/>
          <a:p>
            <a:endParaRPr lang="en-US"/>
          </a:p>
        </p:txBody>
      </p:sp>
      <p:sp>
        <p:nvSpPr>
          <p:cNvPr id="61463" name="Line 23">
            <a:extLst>
              <a:ext uri="{C183D7F6-B498-43B3-948B-1728B52AA6E4}">
                <adec:decorative xmlns:adec="http://schemas.microsoft.com/office/drawing/2017/decorative" val="1"/>
              </a:ext>
            </a:extLst>
          </p:cNvPr>
          <p:cNvSpPr>
            <a:spLocks noChangeShapeType="1"/>
          </p:cNvSpPr>
          <p:nvPr/>
        </p:nvSpPr>
        <p:spPr bwMode="auto">
          <a:xfrm>
            <a:off x="8793163" y="2387600"/>
            <a:ext cx="0" cy="106363"/>
          </a:xfrm>
          <a:prstGeom prst="line">
            <a:avLst/>
          </a:prstGeom>
          <a:noFill/>
          <a:ln w="12700">
            <a:solidFill>
              <a:schemeClr val="tx1"/>
            </a:solidFill>
            <a:round/>
            <a:headEnd/>
            <a:tailEnd/>
          </a:ln>
        </p:spPr>
        <p:txBody>
          <a:bodyPr wrap="none" anchor="ctr"/>
          <a:lstStyle/>
          <a:p>
            <a:endParaRPr lang="en-US"/>
          </a:p>
        </p:txBody>
      </p:sp>
      <p:grpSp>
        <p:nvGrpSpPr>
          <p:cNvPr id="2" name="Group 1" descr="Microscope image of onion cells in various stages of the cell cyle. ">
            <a:extLst>
              <a:ext uri="{FF2B5EF4-FFF2-40B4-BE49-F238E27FC236}">
                <a16:creationId xmlns:a16="http://schemas.microsoft.com/office/drawing/2014/main" id="{70A3C961-FDEA-D0E1-9CC9-362FD13EAF00}"/>
              </a:ext>
            </a:extLst>
          </p:cNvPr>
          <p:cNvGrpSpPr/>
          <p:nvPr/>
        </p:nvGrpSpPr>
        <p:grpSpPr>
          <a:xfrm>
            <a:off x="296863" y="1690688"/>
            <a:ext cx="8548687" cy="3475037"/>
            <a:chOff x="296863" y="1690688"/>
            <a:chExt cx="8548687" cy="3475037"/>
          </a:xfrm>
        </p:grpSpPr>
        <p:pic>
          <p:nvPicPr>
            <p:cNvPr id="61444" name="Picture 4" descr="12_11_MitosisPlantCell-U"/>
            <p:cNvPicPr>
              <a:picLocks noChangeAspect="1" noChangeArrowheads="1"/>
            </p:cNvPicPr>
            <p:nvPr/>
          </p:nvPicPr>
          <p:blipFill>
            <a:blip r:embed="rId3"/>
            <a:srcRect/>
            <a:stretch>
              <a:fillRect/>
            </a:stretch>
          </p:blipFill>
          <p:spPr bwMode="auto">
            <a:xfrm>
              <a:off x="296863" y="1690688"/>
              <a:ext cx="8548687" cy="3475037"/>
            </a:xfrm>
            <a:prstGeom prst="rect">
              <a:avLst/>
            </a:prstGeom>
            <a:noFill/>
            <a:ln w="9525">
              <a:noFill/>
              <a:miter lim="800000"/>
              <a:headEnd/>
              <a:tailEnd/>
            </a:ln>
          </p:spPr>
        </p:pic>
        <p:sp>
          <p:nvSpPr>
            <p:cNvPr id="61445" name="Text Box 5"/>
            <p:cNvSpPr txBox="1">
              <a:spLocks noChangeArrowheads="1"/>
            </p:cNvSpPr>
            <p:nvPr/>
          </p:nvSpPr>
          <p:spPr bwMode="auto">
            <a:xfrm>
              <a:off x="1535113" y="1709738"/>
              <a:ext cx="1189037" cy="450850"/>
            </a:xfrm>
            <a:prstGeom prst="rect">
              <a:avLst/>
            </a:prstGeom>
            <a:noFill/>
            <a:ln w="9525">
              <a:noFill/>
              <a:miter lim="800000"/>
              <a:headEnd/>
              <a:tailEnd/>
            </a:ln>
          </p:spPr>
          <p:txBody>
            <a:bodyPr wrap="none" lIns="0" tIns="0" rIns="0" bIns="0"/>
            <a:lstStyle/>
            <a:p>
              <a:pPr>
                <a:lnSpc>
                  <a:spcPct val="90000"/>
                </a:lnSpc>
              </a:pPr>
              <a:r>
                <a:rPr lang="en-US" sz="1500" b="1"/>
                <a:t>Chromatin</a:t>
              </a:r>
              <a:br>
                <a:rPr lang="en-US" sz="1500" b="1"/>
              </a:br>
              <a:r>
                <a:rPr lang="en-US" sz="1500" b="1"/>
                <a:t>condensing</a:t>
              </a:r>
            </a:p>
          </p:txBody>
        </p:sp>
        <p:sp>
          <p:nvSpPr>
            <p:cNvPr id="61446" name="Text Box 6"/>
            <p:cNvSpPr txBox="1">
              <a:spLocks noChangeArrowheads="1"/>
            </p:cNvSpPr>
            <p:nvPr/>
          </p:nvSpPr>
          <p:spPr bwMode="auto">
            <a:xfrm>
              <a:off x="311150" y="1968500"/>
              <a:ext cx="752475" cy="185738"/>
            </a:xfrm>
            <a:prstGeom prst="rect">
              <a:avLst/>
            </a:prstGeom>
            <a:noFill/>
            <a:ln w="9525">
              <a:noFill/>
              <a:miter lim="800000"/>
              <a:headEnd/>
              <a:tailEnd/>
            </a:ln>
          </p:spPr>
          <p:txBody>
            <a:bodyPr wrap="none" lIns="0" tIns="0" rIns="0" bIns="0"/>
            <a:lstStyle/>
            <a:p>
              <a:pPr>
                <a:lnSpc>
                  <a:spcPct val="90000"/>
                </a:lnSpc>
              </a:pPr>
              <a:r>
                <a:rPr lang="en-US" sz="1500" b="1" dirty="0"/>
                <a:t>Nucleus</a:t>
              </a:r>
            </a:p>
          </p:txBody>
        </p:sp>
        <p:sp>
          <p:nvSpPr>
            <p:cNvPr id="61447" name="Text Box 7"/>
            <p:cNvSpPr txBox="1">
              <a:spLocks noChangeArrowheads="1"/>
            </p:cNvSpPr>
            <p:nvPr/>
          </p:nvSpPr>
          <p:spPr bwMode="auto">
            <a:xfrm>
              <a:off x="825500" y="2298700"/>
              <a:ext cx="950913" cy="212725"/>
            </a:xfrm>
            <a:prstGeom prst="rect">
              <a:avLst/>
            </a:prstGeom>
            <a:noFill/>
            <a:ln w="9525">
              <a:noFill/>
              <a:miter lim="800000"/>
              <a:headEnd/>
              <a:tailEnd/>
            </a:ln>
          </p:spPr>
          <p:txBody>
            <a:bodyPr wrap="none" lIns="0" tIns="0" rIns="0" bIns="0"/>
            <a:lstStyle/>
            <a:p>
              <a:pPr>
                <a:lnSpc>
                  <a:spcPct val="90000"/>
                </a:lnSpc>
              </a:pPr>
              <a:r>
                <a:rPr lang="en-US" sz="1500" b="1"/>
                <a:t>Nucleolus</a:t>
              </a:r>
            </a:p>
          </p:txBody>
        </p:sp>
        <p:sp>
          <p:nvSpPr>
            <p:cNvPr id="61448" name="Text Box 8"/>
            <p:cNvSpPr txBox="1">
              <a:spLocks noChangeArrowheads="1"/>
            </p:cNvSpPr>
            <p:nvPr/>
          </p:nvSpPr>
          <p:spPr bwMode="auto">
            <a:xfrm>
              <a:off x="2335213" y="2298700"/>
              <a:ext cx="1373187" cy="212725"/>
            </a:xfrm>
            <a:prstGeom prst="rect">
              <a:avLst/>
            </a:prstGeom>
            <a:noFill/>
            <a:ln w="9525">
              <a:noFill/>
              <a:miter lim="800000"/>
              <a:headEnd/>
              <a:tailEnd/>
            </a:ln>
          </p:spPr>
          <p:txBody>
            <a:bodyPr wrap="none" lIns="0" tIns="0" rIns="0" bIns="0"/>
            <a:lstStyle/>
            <a:p>
              <a:pPr>
                <a:lnSpc>
                  <a:spcPct val="90000"/>
                </a:lnSpc>
              </a:pPr>
              <a:r>
                <a:rPr lang="en-US" sz="1500" b="1"/>
                <a:t>Chromosomes</a:t>
              </a:r>
            </a:p>
          </p:txBody>
        </p:sp>
        <p:sp>
          <p:nvSpPr>
            <p:cNvPr id="61449" name="Text Box 9"/>
            <p:cNvSpPr txBox="1">
              <a:spLocks noChangeArrowheads="1"/>
            </p:cNvSpPr>
            <p:nvPr/>
          </p:nvSpPr>
          <p:spPr bwMode="auto">
            <a:xfrm>
              <a:off x="7135813" y="2336800"/>
              <a:ext cx="898525" cy="239713"/>
            </a:xfrm>
            <a:prstGeom prst="rect">
              <a:avLst/>
            </a:prstGeom>
            <a:noFill/>
            <a:ln w="9525">
              <a:noFill/>
              <a:miter lim="800000"/>
              <a:headEnd/>
              <a:tailEnd/>
            </a:ln>
          </p:spPr>
          <p:txBody>
            <a:bodyPr wrap="none" lIns="0" tIns="0" rIns="0" bIns="0"/>
            <a:lstStyle/>
            <a:p>
              <a:pPr>
                <a:lnSpc>
                  <a:spcPct val="90000"/>
                </a:lnSpc>
              </a:pPr>
              <a:r>
                <a:rPr lang="en-US" sz="1500" b="1"/>
                <a:t>Cell plate</a:t>
              </a:r>
            </a:p>
          </p:txBody>
        </p:sp>
        <p:sp>
          <p:nvSpPr>
            <p:cNvPr id="61451" name="Text Box 11"/>
            <p:cNvSpPr txBox="1">
              <a:spLocks noChangeArrowheads="1"/>
            </p:cNvSpPr>
            <p:nvPr/>
          </p:nvSpPr>
          <p:spPr bwMode="auto">
            <a:xfrm>
              <a:off x="627063" y="4760913"/>
              <a:ext cx="911225" cy="200025"/>
            </a:xfrm>
            <a:prstGeom prst="rect">
              <a:avLst/>
            </a:prstGeom>
            <a:noFill/>
            <a:ln w="9525">
              <a:noFill/>
              <a:miter lim="800000"/>
              <a:headEnd/>
              <a:tailEnd/>
            </a:ln>
          </p:spPr>
          <p:txBody>
            <a:bodyPr wrap="none" lIns="0" tIns="0" rIns="0" bIns="0"/>
            <a:lstStyle/>
            <a:p>
              <a:pPr>
                <a:lnSpc>
                  <a:spcPct val="90000"/>
                </a:lnSpc>
              </a:pPr>
              <a:r>
                <a:rPr lang="en-US" sz="1500" b="1"/>
                <a:t>Prophase</a:t>
              </a:r>
            </a:p>
          </p:txBody>
        </p:sp>
        <p:sp>
          <p:nvSpPr>
            <p:cNvPr id="61452" name="Text Box 12"/>
            <p:cNvSpPr txBox="1">
              <a:spLocks noChangeArrowheads="1"/>
            </p:cNvSpPr>
            <p:nvPr/>
          </p:nvSpPr>
          <p:spPr bwMode="auto">
            <a:xfrm>
              <a:off x="2320925" y="4772025"/>
              <a:ext cx="1362075" cy="200025"/>
            </a:xfrm>
            <a:prstGeom prst="rect">
              <a:avLst/>
            </a:prstGeom>
            <a:noFill/>
            <a:ln w="9525">
              <a:noFill/>
              <a:miter lim="800000"/>
              <a:headEnd/>
              <a:tailEnd/>
            </a:ln>
          </p:spPr>
          <p:txBody>
            <a:bodyPr wrap="none" lIns="0" tIns="0" rIns="0" bIns="0"/>
            <a:lstStyle/>
            <a:p>
              <a:pPr>
                <a:lnSpc>
                  <a:spcPct val="90000"/>
                </a:lnSpc>
              </a:pPr>
              <a:r>
                <a:rPr lang="en-US" sz="1500" b="1"/>
                <a:t>Prometaphase</a:t>
              </a:r>
            </a:p>
          </p:txBody>
        </p:sp>
        <p:sp>
          <p:nvSpPr>
            <p:cNvPr id="61453" name="Text Box 13"/>
            <p:cNvSpPr txBox="1">
              <a:spLocks noChangeArrowheads="1"/>
            </p:cNvSpPr>
            <p:nvPr/>
          </p:nvSpPr>
          <p:spPr bwMode="auto">
            <a:xfrm>
              <a:off x="4071938" y="4765675"/>
              <a:ext cx="1006475" cy="200025"/>
            </a:xfrm>
            <a:prstGeom prst="rect">
              <a:avLst/>
            </a:prstGeom>
            <a:noFill/>
            <a:ln w="9525">
              <a:noFill/>
              <a:miter lim="800000"/>
              <a:headEnd/>
              <a:tailEnd/>
            </a:ln>
          </p:spPr>
          <p:txBody>
            <a:bodyPr wrap="none" lIns="0" tIns="0" rIns="0" bIns="0"/>
            <a:lstStyle/>
            <a:p>
              <a:pPr>
                <a:lnSpc>
                  <a:spcPct val="90000"/>
                </a:lnSpc>
              </a:pPr>
              <a:r>
                <a:rPr lang="en-US" sz="1500" b="1" dirty="0"/>
                <a:t>Metaphase</a:t>
              </a:r>
            </a:p>
          </p:txBody>
        </p:sp>
        <p:sp>
          <p:nvSpPr>
            <p:cNvPr id="61454" name="Text Box 14"/>
            <p:cNvSpPr txBox="1">
              <a:spLocks noChangeArrowheads="1"/>
            </p:cNvSpPr>
            <p:nvPr/>
          </p:nvSpPr>
          <p:spPr bwMode="auto">
            <a:xfrm>
              <a:off x="5738813" y="4752975"/>
              <a:ext cx="939800" cy="239713"/>
            </a:xfrm>
            <a:prstGeom prst="rect">
              <a:avLst/>
            </a:prstGeom>
            <a:noFill/>
            <a:ln w="9525">
              <a:noFill/>
              <a:miter lim="800000"/>
              <a:headEnd/>
              <a:tailEnd/>
            </a:ln>
          </p:spPr>
          <p:txBody>
            <a:bodyPr wrap="none" lIns="0" tIns="0" rIns="0" bIns="0"/>
            <a:lstStyle/>
            <a:p>
              <a:pPr>
                <a:lnSpc>
                  <a:spcPct val="90000"/>
                </a:lnSpc>
              </a:pPr>
              <a:r>
                <a:rPr lang="en-US" sz="1500" b="1"/>
                <a:t>Anaphase</a:t>
              </a:r>
            </a:p>
          </p:txBody>
        </p:sp>
        <p:sp>
          <p:nvSpPr>
            <p:cNvPr id="61455" name="Text Box 15"/>
            <p:cNvSpPr txBox="1">
              <a:spLocks noChangeArrowheads="1"/>
            </p:cNvSpPr>
            <p:nvPr/>
          </p:nvSpPr>
          <p:spPr bwMode="auto">
            <a:xfrm>
              <a:off x="7472363" y="4765675"/>
              <a:ext cx="992187" cy="212725"/>
            </a:xfrm>
            <a:prstGeom prst="rect">
              <a:avLst/>
            </a:prstGeom>
            <a:noFill/>
            <a:ln w="9525">
              <a:noFill/>
              <a:miter lim="800000"/>
              <a:headEnd/>
              <a:tailEnd/>
            </a:ln>
          </p:spPr>
          <p:txBody>
            <a:bodyPr wrap="none" lIns="0" tIns="0" rIns="0" bIns="0"/>
            <a:lstStyle/>
            <a:p>
              <a:pPr>
                <a:lnSpc>
                  <a:spcPct val="90000"/>
                </a:lnSpc>
              </a:pPr>
              <a:r>
                <a:rPr lang="en-US" sz="1500" b="1"/>
                <a:t>Telophase</a:t>
              </a:r>
            </a:p>
          </p:txBody>
        </p:sp>
        <p:sp>
          <p:nvSpPr>
            <p:cNvPr id="61465" name="Line 25">
              <a:extLst>
                <a:ext uri="{C183D7F6-B498-43B3-948B-1728B52AA6E4}">
                  <adec:decorative xmlns:adec="http://schemas.microsoft.com/office/drawing/2017/decorative" val="1"/>
                </a:ext>
              </a:extLst>
            </p:cNvPr>
            <p:cNvSpPr>
              <a:spLocks noChangeShapeType="1"/>
            </p:cNvSpPr>
            <p:nvPr/>
          </p:nvSpPr>
          <p:spPr bwMode="auto">
            <a:xfrm>
              <a:off x="568325" y="2168525"/>
              <a:ext cx="371475" cy="1216025"/>
            </a:xfrm>
            <a:prstGeom prst="line">
              <a:avLst/>
            </a:prstGeom>
            <a:noFill/>
            <a:ln w="12700">
              <a:solidFill>
                <a:schemeClr val="tx1"/>
              </a:solidFill>
              <a:round/>
              <a:headEnd/>
              <a:tailEnd/>
            </a:ln>
          </p:spPr>
          <p:txBody>
            <a:bodyPr wrap="none" anchor="ctr"/>
            <a:lstStyle/>
            <a:p>
              <a:endParaRPr lang="en-US"/>
            </a:p>
          </p:txBody>
        </p:sp>
        <p:sp>
          <p:nvSpPr>
            <p:cNvPr id="61466" name="Line 26">
              <a:extLst>
                <a:ext uri="{C183D7F6-B498-43B3-948B-1728B52AA6E4}">
                  <adec:decorative xmlns:adec="http://schemas.microsoft.com/office/drawing/2017/decorative" val="1"/>
                </a:ext>
              </a:extLst>
            </p:cNvPr>
            <p:cNvSpPr>
              <a:spLocks noChangeShapeType="1"/>
            </p:cNvSpPr>
            <p:nvPr/>
          </p:nvSpPr>
          <p:spPr bwMode="auto">
            <a:xfrm flipH="1">
              <a:off x="1111250" y="2513013"/>
              <a:ext cx="106363" cy="1349375"/>
            </a:xfrm>
            <a:prstGeom prst="line">
              <a:avLst/>
            </a:prstGeom>
            <a:noFill/>
            <a:ln w="12700">
              <a:solidFill>
                <a:schemeClr val="tx1"/>
              </a:solidFill>
              <a:round/>
              <a:headEnd/>
              <a:tailEnd/>
            </a:ln>
          </p:spPr>
          <p:txBody>
            <a:bodyPr wrap="none" anchor="ctr"/>
            <a:lstStyle/>
            <a:p>
              <a:endParaRPr lang="en-US"/>
            </a:p>
          </p:txBody>
        </p:sp>
        <p:sp>
          <p:nvSpPr>
            <p:cNvPr id="61467" name="Line 27">
              <a:extLst>
                <a:ext uri="{C183D7F6-B498-43B3-948B-1728B52AA6E4}">
                  <adec:decorative xmlns:adec="http://schemas.microsoft.com/office/drawing/2017/decorative" val="1"/>
                </a:ext>
              </a:extLst>
            </p:cNvPr>
            <p:cNvSpPr>
              <a:spLocks noChangeShapeType="1"/>
            </p:cNvSpPr>
            <p:nvPr/>
          </p:nvSpPr>
          <p:spPr bwMode="auto">
            <a:xfrm flipH="1">
              <a:off x="1416050" y="2157413"/>
              <a:ext cx="541338" cy="1495425"/>
            </a:xfrm>
            <a:prstGeom prst="line">
              <a:avLst/>
            </a:prstGeom>
            <a:noFill/>
            <a:ln w="12700">
              <a:solidFill>
                <a:schemeClr val="tx1"/>
              </a:solidFill>
              <a:round/>
              <a:headEnd/>
              <a:tailEnd/>
            </a:ln>
          </p:spPr>
          <p:txBody>
            <a:bodyPr wrap="none" anchor="ctr"/>
            <a:lstStyle/>
            <a:p>
              <a:endParaRPr lang="en-US"/>
            </a:p>
          </p:txBody>
        </p:sp>
        <p:sp>
          <p:nvSpPr>
            <p:cNvPr id="61468" name="Line 28">
              <a:extLst>
                <a:ext uri="{C183D7F6-B498-43B3-948B-1728B52AA6E4}">
                  <adec:decorative xmlns:adec="http://schemas.microsoft.com/office/drawing/2017/decorative" val="1"/>
                </a:ext>
              </a:extLst>
            </p:cNvPr>
            <p:cNvSpPr>
              <a:spLocks noChangeShapeType="1"/>
            </p:cNvSpPr>
            <p:nvPr/>
          </p:nvSpPr>
          <p:spPr bwMode="auto">
            <a:xfrm flipH="1">
              <a:off x="2552700" y="2500313"/>
              <a:ext cx="384175" cy="992187"/>
            </a:xfrm>
            <a:prstGeom prst="line">
              <a:avLst/>
            </a:prstGeom>
            <a:noFill/>
            <a:ln w="12700">
              <a:solidFill>
                <a:schemeClr val="tx1"/>
              </a:solidFill>
              <a:round/>
              <a:headEnd/>
              <a:tailEnd/>
            </a:ln>
          </p:spPr>
          <p:txBody>
            <a:bodyPr wrap="none" anchor="ctr"/>
            <a:lstStyle/>
            <a:p>
              <a:endParaRPr lang="en-US"/>
            </a:p>
          </p:txBody>
        </p:sp>
        <p:sp>
          <p:nvSpPr>
            <p:cNvPr id="61469" name="Line 29">
              <a:extLst>
                <a:ext uri="{C183D7F6-B498-43B3-948B-1728B52AA6E4}">
                  <adec:decorative xmlns:adec="http://schemas.microsoft.com/office/drawing/2017/decorative" val="1"/>
                </a:ext>
              </a:extLst>
            </p:cNvPr>
            <p:cNvSpPr>
              <a:spLocks noChangeShapeType="1"/>
            </p:cNvSpPr>
            <p:nvPr/>
          </p:nvSpPr>
          <p:spPr bwMode="auto">
            <a:xfrm>
              <a:off x="2936875" y="2503488"/>
              <a:ext cx="52388" cy="989012"/>
            </a:xfrm>
            <a:prstGeom prst="line">
              <a:avLst/>
            </a:prstGeom>
            <a:noFill/>
            <a:ln w="12700">
              <a:solidFill>
                <a:schemeClr val="tx1"/>
              </a:solidFill>
              <a:round/>
              <a:headEnd/>
              <a:tailEnd/>
            </a:ln>
          </p:spPr>
          <p:txBody>
            <a:bodyPr wrap="none" anchor="ctr"/>
            <a:lstStyle/>
            <a:p>
              <a:endParaRPr lang="en-US"/>
            </a:p>
          </p:txBody>
        </p:sp>
        <p:sp>
          <p:nvSpPr>
            <p:cNvPr id="61471" name="Text Box 31"/>
            <p:cNvSpPr txBox="1">
              <a:spLocks noChangeArrowheads="1"/>
            </p:cNvSpPr>
            <p:nvPr/>
          </p:nvSpPr>
          <p:spPr bwMode="auto">
            <a:xfrm>
              <a:off x="371475" y="4754563"/>
              <a:ext cx="144463" cy="211137"/>
            </a:xfrm>
            <a:prstGeom prst="rect">
              <a:avLst/>
            </a:prstGeom>
            <a:noFill/>
            <a:ln w="9525">
              <a:noFill/>
              <a:miter lim="800000"/>
              <a:headEnd/>
              <a:tailEnd/>
            </a:ln>
          </p:spPr>
          <p:txBody>
            <a:bodyPr wrap="none" lIns="0" tIns="0" rIns="0" bIns="0"/>
            <a:lstStyle/>
            <a:p>
              <a:pPr>
                <a:lnSpc>
                  <a:spcPct val="90000"/>
                </a:lnSpc>
              </a:pPr>
              <a:r>
                <a:rPr lang="en-US" sz="1500" b="1" dirty="0">
                  <a:solidFill>
                    <a:schemeClr val="bg1"/>
                  </a:solidFill>
                </a:rPr>
                <a:t>1</a:t>
              </a:r>
            </a:p>
          </p:txBody>
        </p:sp>
        <p:sp>
          <p:nvSpPr>
            <p:cNvPr id="61473" name="Text Box 33"/>
            <p:cNvSpPr txBox="1">
              <a:spLocks noChangeArrowheads="1"/>
            </p:cNvSpPr>
            <p:nvPr/>
          </p:nvSpPr>
          <p:spPr bwMode="auto">
            <a:xfrm>
              <a:off x="2084388" y="4748213"/>
              <a:ext cx="144462" cy="211137"/>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2</a:t>
              </a:r>
            </a:p>
          </p:txBody>
        </p:sp>
        <p:sp>
          <p:nvSpPr>
            <p:cNvPr id="61477" name="Text Box 37"/>
            <p:cNvSpPr txBox="1">
              <a:spLocks noChangeArrowheads="1"/>
            </p:cNvSpPr>
            <p:nvPr/>
          </p:nvSpPr>
          <p:spPr bwMode="auto">
            <a:xfrm>
              <a:off x="5522913" y="4746625"/>
              <a:ext cx="144462" cy="211138"/>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4</a:t>
              </a:r>
            </a:p>
          </p:txBody>
        </p:sp>
        <p:sp>
          <p:nvSpPr>
            <p:cNvPr id="61479" name="Text Box 39"/>
            <p:cNvSpPr txBox="1">
              <a:spLocks noChangeArrowheads="1"/>
            </p:cNvSpPr>
            <p:nvPr/>
          </p:nvSpPr>
          <p:spPr bwMode="auto">
            <a:xfrm>
              <a:off x="7243763" y="4746625"/>
              <a:ext cx="144462" cy="211138"/>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5</a:t>
              </a:r>
            </a:p>
          </p:txBody>
        </p:sp>
        <p:sp>
          <p:nvSpPr>
            <p:cNvPr id="61480" name="Line 40">
              <a:extLst>
                <a:ext uri="{C183D7F6-B498-43B3-948B-1728B52AA6E4}">
                  <adec:decorative xmlns:adec="http://schemas.microsoft.com/office/drawing/2017/decorative" val="1"/>
                </a:ext>
              </a:extLst>
            </p:cNvPr>
            <p:cNvSpPr>
              <a:spLocks noChangeShapeType="1"/>
            </p:cNvSpPr>
            <p:nvPr/>
          </p:nvSpPr>
          <p:spPr bwMode="auto">
            <a:xfrm>
              <a:off x="7461250" y="2540000"/>
              <a:ext cx="263525" cy="1084263"/>
            </a:xfrm>
            <a:prstGeom prst="line">
              <a:avLst/>
            </a:prstGeom>
            <a:noFill/>
            <a:ln w="12700">
              <a:solidFill>
                <a:schemeClr val="tx1"/>
              </a:solidFill>
              <a:round/>
              <a:headEnd/>
              <a:tailEnd/>
            </a:ln>
          </p:spPr>
          <p:txBody>
            <a:bodyPr wrap="none" anchor="ct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12_UN05AnsTest_Q7-U"/>
          <p:cNvPicPr>
            <a:picLocks noChangeAspect="1" noChangeArrowheads="1"/>
          </p:cNvPicPr>
          <p:nvPr/>
        </p:nvPicPr>
        <p:blipFill>
          <a:blip r:embed="rId3"/>
          <a:srcRect/>
          <a:stretch>
            <a:fillRect/>
          </a:stretch>
        </p:blipFill>
        <p:spPr bwMode="auto">
          <a:xfrm>
            <a:off x="1447800" y="1219200"/>
            <a:ext cx="6621463" cy="5383213"/>
          </a:xfrm>
          <a:prstGeom prst="rect">
            <a:avLst/>
          </a:prstGeom>
          <a:noFill/>
          <a:ln w="9525">
            <a:noFill/>
            <a:miter lim="800000"/>
            <a:headEnd/>
            <a:tailEnd/>
          </a:ln>
        </p:spPr>
      </p:pic>
      <p:sp>
        <p:nvSpPr>
          <p:cNvPr id="5" name="Title 1"/>
          <p:cNvSpPr txBox="1">
            <a:spLocks noGrp="1"/>
          </p:cNvSpPr>
          <p:nvPr>
            <p:ph type="title" idx="4294967295"/>
          </p:nvPr>
        </p:nvSpPr>
        <p:spPr>
          <a:xfrm>
            <a:off x="457200" y="152400"/>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Plant Mitosis- microscope</a:t>
            </a:r>
            <a:r>
              <a:rPr kumimoji="0" lang="en-US" sz="4400" b="0" i="0" u="none" strike="noStrike" kern="1200" cap="none" spc="0" normalizeH="0" noProof="0" dirty="0">
                <a:ln>
                  <a:noFill/>
                </a:ln>
                <a:solidFill>
                  <a:schemeClr val="tx1"/>
                </a:solidFill>
                <a:effectLst/>
                <a:uLnTx/>
                <a:uFillTx/>
                <a:latin typeface="+mj-lt"/>
                <a:ea typeface="+mj-ea"/>
                <a:cs typeface="+mj-cs"/>
              </a:rPr>
              <a:t> image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31"/>
            <a:ext cx="8229600" cy="1143000"/>
          </a:xfrm>
        </p:spPr>
        <p:txBody>
          <a:bodyPr/>
          <a:lstStyle/>
          <a:p>
            <a:r>
              <a:rPr lang="en-US" dirty="0"/>
              <a:t>Mitosis-fish blastula</a:t>
            </a:r>
          </a:p>
        </p:txBody>
      </p:sp>
      <p:pic>
        <p:nvPicPr>
          <p:cNvPr id="46086" name="Picture 6" descr="metaphase"/>
          <p:cNvPicPr>
            <a:picLocks noChangeAspect="1" noChangeArrowheads="1"/>
          </p:cNvPicPr>
          <p:nvPr/>
        </p:nvPicPr>
        <p:blipFill>
          <a:blip r:embed="rId2"/>
          <a:srcRect/>
          <a:stretch>
            <a:fillRect/>
          </a:stretch>
        </p:blipFill>
        <p:spPr bwMode="auto">
          <a:xfrm>
            <a:off x="930405" y="895348"/>
            <a:ext cx="3095625" cy="2057401"/>
          </a:xfrm>
          <a:prstGeom prst="rect">
            <a:avLst/>
          </a:prstGeom>
          <a:noFill/>
        </p:spPr>
      </p:pic>
      <p:pic>
        <p:nvPicPr>
          <p:cNvPr id="46088" name="Picture 8" descr="anaphase"/>
          <p:cNvPicPr>
            <a:picLocks noChangeAspect="1" noChangeArrowheads="1"/>
          </p:cNvPicPr>
          <p:nvPr/>
        </p:nvPicPr>
        <p:blipFill>
          <a:blip r:embed="rId3"/>
          <a:srcRect/>
          <a:stretch>
            <a:fillRect/>
          </a:stretch>
        </p:blipFill>
        <p:spPr bwMode="auto">
          <a:xfrm>
            <a:off x="5156070" y="895348"/>
            <a:ext cx="3095625" cy="2057401"/>
          </a:xfrm>
          <a:prstGeom prst="rect">
            <a:avLst/>
          </a:prstGeom>
          <a:noFill/>
        </p:spPr>
      </p:pic>
      <p:pic>
        <p:nvPicPr>
          <p:cNvPr id="46084" name="Picture 4" descr="prophase"/>
          <p:cNvPicPr>
            <a:picLocks noChangeAspect="1" noChangeArrowheads="1"/>
          </p:cNvPicPr>
          <p:nvPr/>
        </p:nvPicPr>
        <p:blipFill>
          <a:blip r:embed="rId4"/>
          <a:srcRect/>
          <a:stretch>
            <a:fillRect/>
          </a:stretch>
        </p:blipFill>
        <p:spPr bwMode="auto">
          <a:xfrm>
            <a:off x="903696" y="3048000"/>
            <a:ext cx="3095625" cy="2057401"/>
          </a:xfrm>
          <a:prstGeom prst="rect">
            <a:avLst/>
          </a:prstGeom>
          <a:noFill/>
        </p:spPr>
      </p:pic>
      <p:pic>
        <p:nvPicPr>
          <p:cNvPr id="46090" name="Picture 10" descr="telophase"/>
          <p:cNvPicPr>
            <a:picLocks noChangeAspect="1" noChangeArrowheads="1"/>
          </p:cNvPicPr>
          <p:nvPr/>
        </p:nvPicPr>
        <p:blipFill>
          <a:blip r:embed="rId5"/>
          <a:srcRect l="2462"/>
          <a:stretch>
            <a:fillRect/>
          </a:stretch>
        </p:blipFill>
        <p:spPr bwMode="auto">
          <a:xfrm>
            <a:off x="5199276" y="3049571"/>
            <a:ext cx="3019425" cy="2057401"/>
          </a:xfrm>
          <a:prstGeom prst="rect">
            <a:avLst/>
          </a:prstGeom>
          <a:noFill/>
        </p:spPr>
      </p:pic>
      <p:pic>
        <p:nvPicPr>
          <p:cNvPr id="46082" name="Picture 2" descr="interphase"/>
          <p:cNvPicPr>
            <a:picLocks noChangeAspect="1" noChangeArrowheads="1"/>
          </p:cNvPicPr>
          <p:nvPr/>
        </p:nvPicPr>
        <p:blipFill>
          <a:blip r:embed="rId6"/>
          <a:srcRect/>
          <a:stretch>
            <a:fillRect/>
          </a:stretch>
        </p:blipFill>
        <p:spPr bwMode="auto">
          <a:xfrm>
            <a:off x="3024187" y="4572000"/>
            <a:ext cx="3095625" cy="20574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DNA Fingerprinting</a:t>
            </a:r>
          </a:p>
        </p:txBody>
      </p:sp>
      <p:sp>
        <p:nvSpPr>
          <p:cNvPr id="6" name="TextBox 5"/>
          <p:cNvSpPr txBox="1"/>
          <p:nvPr/>
        </p:nvSpPr>
        <p:spPr>
          <a:xfrm>
            <a:off x="271235" y="1050414"/>
            <a:ext cx="1524000" cy="1754326"/>
          </a:xfrm>
          <a:prstGeom prst="rect">
            <a:avLst/>
          </a:prstGeom>
          <a:noFill/>
        </p:spPr>
        <p:txBody>
          <a:bodyPr wrap="square" rtlCol="0">
            <a:spAutoFit/>
          </a:bodyPr>
          <a:lstStyle/>
          <a:p>
            <a:r>
              <a:rPr lang="en-US" dirty="0"/>
              <a:t>1. Add loading dye to DNA sample with or without restriction enzyme</a:t>
            </a:r>
          </a:p>
        </p:txBody>
      </p:sp>
      <p:pic>
        <p:nvPicPr>
          <p:cNvPr id="1030" name="Picture 6" descr="micropipette"/>
          <p:cNvPicPr>
            <a:picLocks noChangeAspect="1" noChangeArrowheads="1"/>
          </p:cNvPicPr>
          <p:nvPr/>
        </p:nvPicPr>
        <p:blipFill>
          <a:blip r:embed="rId2"/>
          <a:srcRect/>
          <a:stretch>
            <a:fillRect/>
          </a:stretch>
        </p:blipFill>
        <p:spPr bwMode="auto">
          <a:xfrm rot="18060932">
            <a:off x="1452554" y="894003"/>
            <a:ext cx="1616347" cy="1746511"/>
          </a:xfrm>
          <a:prstGeom prst="rect">
            <a:avLst/>
          </a:prstGeom>
          <a:noFill/>
        </p:spPr>
      </p:pic>
      <p:pic>
        <p:nvPicPr>
          <p:cNvPr id="1026" name="Picture 2" descr="http://t3.gstatic.com/images?q=tbn:ANd9GcQ7qP0GbgErGqhRuU3_6ZgLYjQZStSYHf3alLVNv1u6fY3ehish"/>
          <p:cNvPicPr>
            <a:picLocks noChangeAspect="1" noChangeArrowheads="1"/>
          </p:cNvPicPr>
          <p:nvPr/>
        </p:nvPicPr>
        <p:blipFill>
          <a:blip r:embed="rId3"/>
          <a:srcRect/>
          <a:stretch>
            <a:fillRect/>
          </a:stretch>
        </p:blipFill>
        <p:spPr bwMode="auto">
          <a:xfrm rot="21019021">
            <a:off x="2075666" y="2506244"/>
            <a:ext cx="278933" cy="715263"/>
          </a:xfrm>
          <a:prstGeom prst="rect">
            <a:avLst/>
          </a:prstGeom>
          <a:noFill/>
        </p:spPr>
      </p:pic>
      <p:sp>
        <p:nvSpPr>
          <p:cNvPr id="9" name="TextBox 8"/>
          <p:cNvSpPr txBox="1"/>
          <p:nvPr/>
        </p:nvSpPr>
        <p:spPr>
          <a:xfrm>
            <a:off x="3314700" y="1075119"/>
            <a:ext cx="2514600" cy="369332"/>
          </a:xfrm>
          <a:prstGeom prst="rect">
            <a:avLst/>
          </a:prstGeom>
          <a:noFill/>
        </p:spPr>
        <p:txBody>
          <a:bodyPr wrap="square" rtlCol="0">
            <a:spAutoFit/>
          </a:bodyPr>
          <a:lstStyle/>
          <a:p>
            <a:r>
              <a:rPr lang="en-US" dirty="0"/>
              <a:t>2. Centrifuge sample</a:t>
            </a:r>
          </a:p>
        </p:txBody>
      </p:sp>
      <p:pic>
        <p:nvPicPr>
          <p:cNvPr id="1028" name="Picture 4" descr="centrifuge machine"/>
          <p:cNvPicPr>
            <a:picLocks noChangeAspect="1" noChangeArrowheads="1"/>
          </p:cNvPicPr>
          <p:nvPr/>
        </p:nvPicPr>
        <p:blipFill>
          <a:blip r:embed="rId4"/>
          <a:srcRect/>
          <a:stretch>
            <a:fillRect/>
          </a:stretch>
        </p:blipFill>
        <p:spPr bwMode="auto">
          <a:xfrm>
            <a:off x="3304975" y="1455749"/>
            <a:ext cx="1981200" cy="1981200"/>
          </a:xfrm>
          <a:prstGeom prst="rect">
            <a:avLst/>
          </a:prstGeom>
          <a:noFill/>
        </p:spPr>
      </p:pic>
      <p:sp>
        <p:nvSpPr>
          <p:cNvPr id="14" name="TextBox 13"/>
          <p:cNvSpPr txBox="1"/>
          <p:nvPr/>
        </p:nvSpPr>
        <p:spPr>
          <a:xfrm>
            <a:off x="6471709" y="1062468"/>
            <a:ext cx="2514600" cy="923330"/>
          </a:xfrm>
          <a:prstGeom prst="rect">
            <a:avLst/>
          </a:prstGeom>
          <a:noFill/>
        </p:spPr>
        <p:txBody>
          <a:bodyPr wrap="square" rtlCol="0">
            <a:spAutoFit/>
          </a:bodyPr>
          <a:lstStyle/>
          <a:p>
            <a:r>
              <a:rPr lang="en-US" dirty="0"/>
              <a:t>3. Place tray in chamber and fill with buffer until gel is covered</a:t>
            </a:r>
          </a:p>
        </p:txBody>
      </p:sp>
      <p:pic>
        <p:nvPicPr>
          <p:cNvPr id="17" name="Content Placeholder 15" descr="electrophoresis chamber "/>
          <p:cNvPicPr>
            <a:picLocks noChangeAspect="1"/>
          </p:cNvPicPr>
          <p:nvPr/>
        </p:nvPicPr>
        <p:blipFill>
          <a:blip r:embed="rId5"/>
          <a:srcRect l="10670" t="21429" r="6640"/>
          <a:stretch>
            <a:fillRect/>
          </a:stretch>
        </p:blipFill>
        <p:spPr>
          <a:xfrm>
            <a:off x="6502346" y="2009631"/>
            <a:ext cx="2362200" cy="1676400"/>
          </a:xfrm>
          <a:prstGeom prst="rect">
            <a:avLst/>
          </a:prstGeom>
        </p:spPr>
      </p:pic>
      <p:pic>
        <p:nvPicPr>
          <p:cNvPr id="18" name="Picture 6" descr="micropipette"/>
          <p:cNvPicPr>
            <a:picLocks noChangeAspect="1" noChangeArrowheads="1"/>
          </p:cNvPicPr>
          <p:nvPr/>
        </p:nvPicPr>
        <p:blipFill>
          <a:blip r:embed="rId6" cstate="print"/>
          <a:srcRect/>
          <a:stretch>
            <a:fillRect/>
          </a:stretch>
        </p:blipFill>
        <p:spPr bwMode="auto">
          <a:xfrm rot="18060932">
            <a:off x="2106804" y="4658646"/>
            <a:ext cx="1568652" cy="1694974"/>
          </a:xfrm>
          <a:prstGeom prst="rect">
            <a:avLst/>
          </a:prstGeom>
          <a:noFill/>
        </p:spPr>
      </p:pic>
      <p:pic>
        <p:nvPicPr>
          <p:cNvPr id="16" name="Content Placeholder 15" descr="Electrophoresis chamber with tray placed inside showing proper alignment with positive and negative ends of the chamber."/>
          <p:cNvPicPr>
            <a:picLocks noGrp="1" noChangeAspect="1"/>
          </p:cNvPicPr>
          <p:nvPr>
            <p:ph idx="1"/>
          </p:nvPr>
        </p:nvPicPr>
        <p:blipFill>
          <a:blip r:embed="rId5"/>
          <a:stretch>
            <a:fillRect/>
          </a:stretch>
        </p:blipFill>
        <p:spPr>
          <a:xfrm>
            <a:off x="3389032" y="4466481"/>
            <a:ext cx="2856703" cy="2133600"/>
          </a:xfrm>
        </p:spPr>
      </p:pic>
      <p:sp>
        <p:nvSpPr>
          <p:cNvPr id="13" name="TextBox 12"/>
          <p:cNvSpPr txBox="1"/>
          <p:nvPr/>
        </p:nvSpPr>
        <p:spPr>
          <a:xfrm>
            <a:off x="6539809" y="5142397"/>
            <a:ext cx="2514600" cy="646331"/>
          </a:xfrm>
          <a:prstGeom prst="rect">
            <a:avLst/>
          </a:prstGeom>
          <a:noFill/>
        </p:spPr>
        <p:txBody>
          <a:bodyPr wrap="square" rtlCol="0">
            <a:spAutoFit/>
          </a:bodyPr>
          <a:lstStyle/>
          <a:p>
            <a:r>
              <a:rPr lang="en-US" dirty="0"/>
              <a:t>4. Load samples into the wells in the gel</a:t>
            </a:r>
          </a:p>
        </p:txBody>
      </p:sp>
      <p:sp>
        <p:nvSpPr>
          <p:cNvPr id="15" name="TextBox 14"/>
          <p:cNvSpPr txBox="1"/>
          <p:nvPr/>
        </p:nvSpPr>
        <p:spPr>
          <a:xfrm>
            <a:off x="6581775" y="5867400"/>
            <a:ext cx="2514600" cy="646331"/>
          </a:xfrm>
          <a:prstGeom prst="rect">
            <a:avLst/>
          </a:prstGeom>
          <a:noFill/>
        </p:spPr>
        <p:txBody>
          <a:bodyPr wrap="square" rtlCol="0">
            <a:spAutoFit/>
          </a:bodyPr>
          <a:lstStyle/>
          <a:p>
            <a:r>
              <a:rPr lang="en-US" dirty="0"/>
              <a:t>5. Place cover on and turn on voltage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err="1"/>
              <a:t>Agarose</a:t>
            </a:r>
            <a:r>
              <a:rPr lang="en-US" dirty="0"/>
              <a:t> Gel Electrophoresis Sample Result</a:t>
            </a:r>
          </a:p>
        </p:txBody>
      </p:sp>
      <p:pic>
        <p:nvPicPr>
          <p:cNvPr id="5" name="Picture 8" descr="Diagram of the electrophoresis chamber and gel placement showing direction of electrical field migration from negative to positive end."/>
          <p:cNvPicPr>
            <a:picLocks noChangeAspect="1" noChangeArrowheads="1"/>
          </p:cNvPicPr>
          <p:nvPr/>
        </p:nvPicPr>
        <p:blipFill>
          <a:blip r:embed="rId2"/>
          <a:srcRect/>
          <a:stretch>
            <a:fillRect/>
          </a:stretch>
        </p:blipFill>
        <p:spPr bwMode="auto">
          <a:xfrm>
            <a:off x="381000" y="1066801"/>
            <a:ext cx="4785753" cy="1828800"/>
          </a:xfrm>
          <a:prstGeom prst="rect">
            <a:avLst/>
          </a:prstGeom>
          <a:noFill/>
        </p:spPr>
      </p:pic>
      <p:sp>
        <p:nvSpPr>
          <p:cNvPr id="7" name="TextBox 6"/>
          <p:cNvSpPr txBox="1"/>
          <p:nvPr/>
        </p:nvSpPr>
        <p:spPr>
          <a:xfrm>
            <a:off x="5562600" y="990600"/>
            <a:ext cx="2057400" cy="1477328"/>
          </a:xfrm>
          <a:prstGeom prst="rect">
            <a:avLst/>
          </a:prstGeom>
          <a:noFill/>
        </p:spPr>
        <p:txBody>
          <a:bodyPr wrap="square" rtlCol="0">
            <a:spAutoFit/>
          </a:bodyPr>
          <a:lstStyle/>
          <a:p>
            <a:r>
              <a:rPr lang="en-US" dirty="0"/>
              <a:t>Because DNA is negatively charged, the DNA is pulled towards the positive electrode </a:t>
            </a:r>
          </a:p>
        </p:txBody>
      </p:sp>
      <p:grpSp>
        <p:nvGrpSpPr>
          <p:cNvPr id="3" name="Group 2" descr="Arrow indicators of the fragments shown on the finished gel">
            <a:extLst>
              <a:ext uri="{FF2B5EF4-FFF2-40B4-BE49-F238E27FC236}">
                <a16:creationId xmlns:a16="http://schemas.microsoft.com/office/drawing/2014/main" id="{32AF5954-90DB-9D17-F40D-6D3FA585130F}"/>
              </a:ext>
            </a:extLst>
          </p:cNvPr>
          <p:cNvGrpSpPr/>
          <p:nvPr/>
        </p:nvGrpSpPr>
        <p:grpSpPr>
          <a:xfrm>
            <a:off x="1905000" y="3581400"/>
            <a:ext cx="2819400" cy="1893332"/>
            <a:chOff x="1905000" y="3581400"/>
            <a:chExt cx="2819400" cy="1893332"/>
          </a:xfrm>
        </p:grpSpPr>
        <p:cxnSp>
          <p:nvCxnSpPr>
            <p:cNvPr id="9" name="Straight Arrow Connector 8">
              <a:extLst>
                <a:ext uri="{C183D7F6-B498-43B3-948B-1728B52AA6E4}">
                  <adec:decorative xmlns:adec="http://schemas.microsoft.com/office/drawing/2017/decorative" val="1"/>
                </a:ext>
              </a:extLst>
            </p:cNvPr>
            <p:cNvCxnSpPr/>
            <p:nvPr/>
          </p:nvCxnSpPr>
          <p:spPr>
            <a:xfrm>
              <a:off x="2667000" y="3810000"/>
              <a:ext cx="15240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p:nvPr/>
          </p:nvCxnSpPr>
          <p:spPr>
            <a:xfrm flipV="1">
              <a:off x="3810000" y="4419600"/>
              <a:ext cx="914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V="1">
              <a:off x="3810000" y="5029200"/>
              <a:ext cx="914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1981200" y="3581400"/>
              <a:ext cx="1066800" cy="646331"/>
            </a:xfrm>
            <a:prstGeom prst="rect">
              <a:avLst/>
            </a:prstGeom>
            <a:noFill/>
          </p:spPr>
          <p:txBody>
            <a:bodyPr wrap="square" rtlCol="0">
              <a:spAutoFit/>
            </a:bodyPr>
            <a:lstStyle/>
            <a:p>
              <a:r>
                <a:rPr lang="en-US" dirty="0"/>
                <a:t>Uncut DNA</a:t>
              </a:r>
            </a:p>
          </p:txBody>
        </p:sp>
        <p:sp>
          <p:nvSpPr>
            <p:cNvPr id="20" name="TextBox 19"/>
            <p:cNvSpPr txBox="1"/>
            <p:nvPr/>
          </p:nvSpPr>
          <p:spPr>
            <a:xfrm>
              <a:off x="2057400" y="4572000"/>
              <a:ext cx="2209800" cy="369332"/>
            </a:xfrm>
            <a:prstGeom prst="rect">
              <a:avLst/>
            </a:prstGeom>
            <a:noFill/>
          </p:spPr>
          <p:txBody>
            <a:bodyPr wrap="square" rtlCol="0">
              <a:spAutoFit/>
            </a:bodyPr>
            <a:lstStyle/>
            <a:p>
              <a:r>
                <a:rPr lang="en-US" dirty="0"/>
                <a:t>Largest fragment</a:t>
              </a:r>
            </a:p>
          </p:txBody>
        </p:sp>
        <p:sp>
          <p:nvSpPr>
            <p:cNvPr id="21" name="TextBox 20"/>
            <p:cNvSpPr txBox="1"/>
            <p:nvPr/>
          </p:nvSpPr>
          <p:spPr>
            <a:xfrm>
              <a:off x="1905000" y="5105400"/>
              <a:ext cx="2209800" cy="369332"/>
            </a:xfrm>
            <a:prstGeom prst="rect">
              <a:avLst/>
            </a:prstGeom>
            <a:noFill/>
          </p:spPr>
          <p:txBody>
            <a:bodyPr wrap="square" rtlCol="0">
              <a:spAutoFit/>
            </a:bodyPr>
            <a:lstStyle/>
            <a:p>
              <a:r>
                <a:rPr lang="en-US" dirty="0"/>
                <a:t>Smallest fragment</a:t>
              </a:r>
            </a:p>
          </p:txBody>
        </p:sp>
      </p:grpSp>
      <p:pic>
        <p:nvPicPr>
          <p:cNvPr id="4" name="Content Placeholder 3" descr="A finished agarose gel after electrophoresis has been performed."/>
          <p:cNvPicPr>
            <a:picLocks noGrp="1" noChangeAspect="1"/>
          </p:cNvPicPr>
          <p:nvPr>
            <p:ph idx="1"/>
          </p:nvPr>
        </p:nvPicPr>
        <p:blipFill>
          <a:blip r:embed="rId3"/>
          <a:srcRect b="36022"/>
          <a:stretch>
            <a:fillRect/>
          </a:stretch>
        </p:blipFill>
        <p:spPr>
          <a:xfrm>
            <a:off x="3048000" y="3429000"/>
            <a:ext cx="3380329" cy="2895600"/>
          </a:xfrm>
        </p:spPr>
      </p:pic>
      <p:sp>
        <p:nvSpPr>
          <p:cNvPr id="6" name="TextBox 5"/>
          <p:cNvSpPr txBox="1"/>
          <p:nvPr/>
        </p:nvSpPr>
        <p:spPr>
          <a:xfrm>
            <a:off x="6705600" y="3733800"/>
            <a:ext cx="2057400" cy="2031325"/>
          </a:xfrm>
          <a:prstGeom prst="rect">
            <a:avLst/>
          </a:prstGeom>
          <a:noFill/>
        </p:spPr>
        <p:txBody>
          <a:bodyPr wrap="square" rtlCol="0">
            <a:spAutoFit/>
          </a:bodyPr>
          <a:lstStyle/>
          <a:p>
            <a:r>
              <a:rPr lang="en-US" dirty="0"/>
              <a:t>DNA fragments separate out according to size (i.e. smaller fragments traveler farther distances from the well)</a:t>
            </a:r>
          </a:p>
        </p:txBody>
      </p:sp>
      <p:sp>
        <p:nvSpPr>
          <p:cNvPr id="19" name="TextBox 18"/>
          <p:cNvSpPr txBox="1"/>
          <p:nvPr/>
        </p:nvSpPr>
        <p:spPr>
          <a:xfrm>
            <a:off x="381000" y="6324600"/>
            <a:ext cx="8763000" cy="369332"/>
          </a:xfrm>
          <a:prstGeom prst="rect">
            <a:avLst/>
          </a:prstGeom>
          <a:noFill/>
        </p:spPr>
        <p:txBody>
          <a:bodyPr wrap="square" rtlCol="0">
            <a:spAutoFit/>
          </a:bodyPr>
          <a:lstStyle/>
          <a:p>
            <a:r>
              <a:rPr lang="en-US" dirty="0"/>
              <a:t># of bands produced= # of fragments of DNA	# of recognition sites= # of fragments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0031"/>
            <a:ext cx="7772400" cy="283369"/>
          </a:xfrm>
        </p:spPr>
        <p:txBody>
          <a:bodyPr>
            <a:normAutofit fontScale="90000"/>
          </a:bodyPr>
          <a:lstStyle/>
          <a:p>
            <a:r>
              <a:rPr lang="en-US" dirty="0"/>
              <a:t>What is the effect of substrate concentration on </a:t>
            </a:r>
            <a:r>
              <a:rPr lang="en-US" dirty="0" err="1"/>
              <a:t>catalase</a:t>
            </a:r>
            <a:r>
              <a:rPr lang="en-US" dirty="0"/>
              <a:t> activity?</a:t>
            </a:r>
          </a:p>
        </p:txBody>
      </p:sp>
      <p:graphicFrame>
        <p:nvGraphicFramePr>
          <p:cNvPr id="6" name="Table 5"/>
          <p:cNvGraphicFramePr>
            <a:graphicFrameLocks noGrp="1"/>
          </p:cNvGraphicFramePr>
          <p:nvPr>
            <p:extLst>
              <p:ext uri="{D42A27DB-BD31-4B8C-83A1-F6EECF244321}">
                <p14:modId xmlns:p14="http://schemas.microsoft.com/office/powerpoint/2010/main" val="3776297607"/>
              </p:ext>
            </p:extLst>
          </p:nvPr>
        </p:nvGraphicFramePr>
        <p:xfrm>
          <a:off x="381000" y="609600"/>
          <a:ext cx="2667000" cy="2362200"/>
        </p:xfrm>
        <a:graphic>
          <a:graphicData uri="http://schemas.openxmlformats.org/drawingml/2006/table">
            <a:tbl>
              <a:tblPr firstRow="1"/>
              <a:tblGrid>
                <a:gridCol w="941294">
                  <a:extLst>
                    <a:ext uri="{9D8B030D-6E8A-4147-A177-3AD203B41FA5}">
                      <a16:colId xmlns:a16="http://schemas.microsoft.com/office/drawing/2014/main" val="20000"/>
                    </a:ext>
                  </a:extLst>
                </a:gridCol>
                <a:gridCol w="1725706">
                  <a:extLst>
                    <a:ext uri="{9D8B030D-6E8A-4147-A177-3AD203B41FA5}">
                      <a16:colId xmlns:a16="http://schemas.microsoft.com/office/drawing/2014/main" val="20001"/>
                    </a:ext>
                  </a:extLst>
                </a:gridCol>
              </a:tblGrid>
              <a:tr h="814552">
                <a:tc>
                  <a:txBody>
                    <a:bodyPr/>
                    <a:lstStyle/>
                    <a:p>
                      <a:pPr algn="ctr" fontAlgn="b"/>
                      <a:endParaRPr lang="en-US" sz="1000" b="0" i="0" u="none" strike="noStrike" dirty="0">
                        <a:latin typeface="Arial"/>
                      </a:endParaRPr>
                    </a:p>
                    <a:p>
                      <a:pPr algn="ctr" fontAlgn="b"/>
                      <a:r>
                        <a:rPr lang="en-US" sz="1000" b="0" i="0" u="none" strike="noStrike" dirty="0">
                          <a:latin typeface="Arial"/>
                        </a:rPr>
                        <a:t>Substrate Concentration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Net Pressure (</a:t>
                      </a:r>
                      <a:r>
                        <a:rPr lang="en-US" sz="1000" b="0" i="0" u="none" strike="noStrike" dirty="0" err="1">
                          <a:latin typeface="Arial"/>
                        </a:rPr>
                        <a:t>kpa</a:t>
                      </a:r>
                      <a:r>
                        <a:rPr lang="en-US" sz="1000" b="0" i="0" u="none" strike="noStrike" dirty="0">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276">
                <a:tc>
                  <a:txBody>
                    <a:bodyPr/>
                    <a:lstStyle/>
                    <a:p>
                      <a:pPr algn="ctr" fontAlgn="b"/>
                      <a:r>
                        <a:rPr lang="en-US" sz="1000" b="0" i="0" u="none" strike="noStrike" dirty="0">
                          <a:latin typeface="Arial"/>
                        </a:rPr>
                        <a:t>0 (dH</a:t>
                      </a:r>
                      <a:r>
                        <a:rPr lang="en-US" sz="1000" b="0" i="0" u="none" strike="noStrike" baseline="-25000" dirty="0">
                          <a:latin typeface="Arial"/>
                        </a:rPr>
                        <a:t>2</a:t>
                      </a:r>
                      <a:r>
                        <a:rPr lang="en-US" sz="1000" b="0" i="0" u="none" strike="noStrike" baseline="0" dirty="0">
                          <a:latin typeface="Arial"/>
                        </a:rPr>
                        <a:t>O) Control</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6912">
                <a:tc>
                  <a:txBody>
                    <a:bodyPr/>
                    <a:lstStyle/>
                    <a:p>
                      <a:pPr algn="ctr" fontAlgn="b"/>
                      <a:r>
                        <a:rPr lang="en-US" sz="1000" b="0" i="0" u="none" strike="noStrike" dirty="0">
                          <a:latin typeface="Arial"/>
                        </a:rPr>
                        <a:t>0.375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6912">
                <a:tc>
                  <a:txBody>
                    <a:bodyPr/>
                    <a:lstStyle/>
                    <a:p>
                      <a:pPr algn="ctr" fontAlgn="b"/>
                      <a:r>
                        <a:rPr lang="en-US" sz="1000" b="0" i="0" u="none" strike="noStrike" dirty="0">
                          <a:latin typeface="Arial"/>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6548">
                <a:tc>
                  <a:txBody>
                    <a:bodyPr/>
                    <a:lstStyle/>
                    <a:p>
                      <a:pPr algn="ctr" fontAlgn="b"/>
                      <a:r>
                        <a:rPr lang="en-US" sz="1000" b="0" i="0" u="none" strike="noStrike" dirty="0">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6" name="Picture Placeholder 15" descr="A graph of the Effect of substrate concentration on catalase activity. Net pressure of Oxygen gas emitted when the enzyme is exposed to different substrate concentrations."/>
          <p:cNvGraphicFramePr>
            <a:graphicFrameLocks noGrp="1"/>
          </p:cNvGraphicFramePr>
          <p:nvPr>
            <p:ph type="pic" idx="1"/>
            <p:extLst>
              <p:ext uri="{D42A27DB-BD31-4B8C-83A1-F6EECF244321}">
                <p14:modId xmlns:p14="http://schemas.microsoft.com/office/powerpoint/2010/main" val="2636202996"/>
              </p:ext>
            </p:extLst>
          </p:nvPr>
        </p:nvGraphicFramePr>
        <p:xfrm>
          <a:off x="3276600" y="533400"/>
          <a:ext cx="5486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3048000" y="5638800"/>
            <a:ext cx="5486400" cy="804862"/>
          </a:xfrm>
        </p:spPr>
        <p:txBody>
          <a:bodyPr/>
          <a:lstStyle/>
          <a:p>
            <a:r>
              <a:rPr lang="en-US" dirty="0"/>
              <a:t>Individual/group/class data may vary. Interpret the data table and figure above. What do the results indicate? What happens to enzyme activity as substrate concentration increases?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Using a restriction map</a:t>
            </a:r>
          </a:p>
        </p:txBody>
      </p:sp>
      <p:sp>
        <p:nvSpPr>
          <p:cNvPr id="8" name="Text Placeholder 7"/>
          <p:cNvSpPr>
            <a:spLocks noGrp="1"/>
          </p:cNvSpPr>
          <p:nvPr>
            <p:ph type="body" idx="1"/>
          </p:nvPr>
        </p:nvSpPr>
        <p:spPr>
          <a:xfrm>
            <a:off x="457200" y="1265238"/>
            <a:ext cx="4040188" cy="639762"/>
          </a:xfrm>
        </p:spPr>
        <p:txBody>
          <a:bodyPr/>
          <a:lstStyle/>
          <a:p>
            <a:r>
              <a:rPr lang="en-US" dirty="0"/>
              <a:t>Restriction Map		</a:t>
            </a:r>
          </a:p>
        </p:txBody>
      </p:sp>
      <p:pic>
        <p:nvPicPr>
          <p:cNvPr id="5" name="Picture 4" descr="Restriction map of uncut DNA and Enzyme A">
            <a:extLst>
              <a:ext uri="{FF2B5EF4-FFF2-40B4-BE49-F238E27FC236}">
                <a16:creationId xmlns:a16="http://schemas.microsoft.com/office/drawing/2014/main" id="{3F514BFB-73B5-97D6-40E0-21A300CB0DDC}"/>
              </a:ext>
            </a:extLst>
          </p:cNvPr>
          <p:cNvPicPr>
            <a:picLocks noChangeAspect="1"/>
          </p:cNvPicPr>
          <p:nvPr/>
        </p:nvPicPr>
        <p:blipFill>
          <a:blip r:embed="rId2"/>
          <a:srcRect l="-25009" t="30692" r="39716" b="25557"/>
          <a:stretch>
            <a:fillRect/>
          </a:stretch>
        </p:blipFill>
        <p:spPr>
          <a:xfrm>
            <a:off x="-1927178" y="2096214"/>
            <a:ext cx="7255535" cy="2791301"/>
          </a:xfrm>
          <a:prstGeom prst="rect">
            <a:avLst/>
          </a:prstGeom>
        </p:spPr>
      </p:pic>
      <p:sp>
        <p:nvSpPr>
          <p:cNvPr id="47" name="TextBox 46"/>
          <p:cNvSpPr txBox="1"/>
          <p:nvPr/>
        </p:nvSpPr>
        <p:spPr>
          <a:xfrm>
            <a:off x="457200" y="5105400"/>
            <a:ext cx="4648200" cy="1477328"/>
          </a:xfrm>
          <a:prstGeom prst="rect">
            <a:avLst/>
          </a:prstGeom>
          <a:noFill/>
        </p:spPr>
        <p:txBody>
          <a:bodyPr wrap="square" rtlCol="0">
            <a:spAutoFit/>
          </a:bodyPr>
          <a:lstStyle/>
          <a:p>
            <a:r>
              <a:rPr lang="en-US" dirty="0"/>
              <a:t>Which enzyme has 2 recognition sites? </a:t>
            </a:r>
            <a:r>
              <a:rPr lang="en-US" dirty="0">
                <a:solidFill>
                  <a:srgbClr val="FF0000"/>
                </a:solidFill>
              </a:rPr>
              <a:t>D</a:t>
            </a:r>
          </a:p>
          <a:p>
            <a:endParaRPr lang="en-US" dirty="0"/>
          </a:p>
          <a:p>
            <a:r>
              <a:rPr lang="en-US" dirty="0"/>
              <a:t>How many base pairs long is the fragment in question? </a:t>
            </a:r>
            <a:r>
              <a:rPr lang="en-US" dirty="0">
                <a:solidFill>
                  <a:srgbClr val="FF0000"/>
                </a:solidFill>
              </a:rPr>
              <a:t>1900bp</a:t>
            </a:r>
          </a:p>
          <a:p>
            <a:endParaRPr lang="en-US" dirty="0"/>
          </a:p>
        </p:txBody>
      </p:sp>
      <p:sp>
        <p:nvSpPr>
          <p:cNvPr id="10" name="Text Placeholder 9"/>
          <p:cNvSpPr>
            <a:spLocks noGrp="1"/>
          </p:cNvSpPr>
          <p:nvPr>
            <p:ph type="body" sz="quarter" idx="3"/>
          </p:nvPr>
        </p:nvSpPr>
        <p:spPr>
          <a:xfrm>
            <a:off x="5486400" y="1447800"/>
            <a:ext cx="3889375" cy="457200"/>
          </a:xfrm>
        </p:spPr>
        <p:txBody>
          <a:bodyPr/>
          <a:lstStyle/>
          <a:p>
            <a:r>
              <a:rPr lang="en-US" dirty="0"/>
              <a:t>Gel</a:t>
            </a:r>
          </a:p>
        </p:txBody>
      </p:sp>
      <p:pic>
        <p:nvPicPr>
          <p:cNvPr id="4" name="Picture 3" descr="Example of a finished gel and the fragment to which you should identify in the Enzyme A">
            <a:extLst>
              <a:ext uri="{FF2B5EF4-FFF2-40B4-BE49-F238E27FC236}">
                <a16:creationId xmlns:a16="http://schemas.microsoft.com/office/drawing/2014/main" id="{37BC55BD-5EC1-12FD-F930-F282B0EF13A2}"/>
              </a:ext>
            </a:extLst>
          </p:cNvPr>
          <p:cNvPicPr>
            <a:picLocks noChangeAspect="1"/>
          </p:cNvPicPr>
          <p:nvPr/>
        </p:nvPicPr>
        <p:blipFill>
          <a:blip r:embed="rId2"/>
          <a:srcRect l="59614" t="27780" r="1"/>
          <a:stretch>
            <a:fillRect/>
          </a:stretch>
        </p:blipFill>
        <p:spPr>
          <a:xfrm>
            <a:off x="5328357" y="1883569"/>
            <a:ext cx="3777542" cy="50665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82" y="130969"/>
            <a:ext cx="8136118" cy="566738"/>
          </a:xfrm>
        </p:spPr>
        <p:txBody>
          <a:bodyPr>
            <a:normAutofit fontScale="90000"/>
          </a:bodyPr>
          <a:lstStyle/>
          <a:p>
            <a:r>
              <a:rPr lang="en-US" dirty="0"/>
              <a:t>What is the effect of enzyme (blood) concentration  on </a:t>
            </a:r>
            <a:r>
              <a:rPr lang="en-US" dirty="0" err="1"/>
              <a:t>catalase</a:t>
            </a:r>
            <a:r>
              <a:rPr lang="en-US" dirty="0"/>
              <a:t> activity? </a:t>
            </a:r>
            <a:br>
              <a:rPr lang="en-US" dirty="0"/>
            </a:br>
            <a:r>
              <a:rPr lang="en-US" dirty="0"/>
              <a:t>What is the effect of inhibitors on enzyme activity?</a:t>
            </a:r>
          </a:p>
        </p:txBody>
      </p:sp>
      <p:graphicFrame>
        <p:nvGraphicFramePr>
          <p:cNvPr id="6" name="Table 5"/>
          <p:cNvGraphicFramePr>
            <a:graphicFrameLocks noGrp="1"/>
          </p:cNvGraphicFramePr>
          <p:nvPr>
            <p:extLst>
              <p:ext uri="{D42A27DB-BD31-4B8C-83A1-F6EECF244321}">
                <p14:modId xmlns:p14="http://schemas.microsoft.com/office/powerpoint/2010/main" val="3214814263"/>
              </p:ext>
            </p:extLst>
          </p:nvPr>
        </p:nvGraphicFramePr>
        <p:xfrm>
          <a:off x="228600" y="1905000"/>
          <a:ext cx="2819400" cy="2743201"/>
        </p:xfrm>
        <a:graphic>
          <a:graphicData uri="http://schemas.openxmlformats.org/drawingml/2006/table">
            <a:tbl>
              <a:tblPr firstRow="1"/>
              <a:tblGrid>
                <a:gridCol w="995082">
                  <a:extLst>
                    <a:ext uri="{9D8B030D-6E8A-4147-A177-3AD203B41FA5}">
                      <a16:colId xmlns:a16="http://schemas.microsoft.com/office/drawing/2014/main" val="20000"/>
                    </a:ext>
                  </a:extLst>
                </a:gridCol>
                <a:gridCol w="1824318">
                  <a:extLst>
                    <a:ext uri="{9D8B030D-6E8A-4147-A177-3AD203B41FA5}">
                      <a16:colId xmlns:a16="http://schemas.microsoft.com/office/drawing/2014/main" val="20001"/>
                    </a:ext>
                  </a:extLst>
                </a:gridCol>
              </a:tblGrid>
              <a:tr h="642642">
                <a:tc>
                  <a:txBody>
                    <a:bodyPr/>
                    <a:lstStyle/>
                    <a:p>
                      <a:pPr algn="ctr" fontAlgn="b"/>
                      <a:r>
                        <a:rPr lang="en-US" sz="1000" b="0" i="0" u="none" strike="noStrike" dirty="0">
                          <a:latin typeface="Arial"/>
                        </a:rPr>
                        <a:t>Blood Concentration</a:t>
                      </a:r>
                      <a:r>
                        <a:rPr lang="en-US" sz="1000" b="0" i="0" u="none" strike="noStrike" baseline="0" dirty="0">
                          <a:latin typeface="Arial"/>
                        </a:rPr>
                        <a:t> (%)</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Net Pressure (</a:t>
                      </a:r>
                      <a:r>
                        <a:rPr lang="en-US" sz="1000" b="0" i="0" u="none" strike="noStrike" dirty="0" err="1">
                          <a:latin typeface="Arial"/>
                        </a:rPr>
                        <a:t>kpa</a:t>
                      </a:r>
                      <a:r>
                        <a:rPr lang="en-US" sz="1000" b="0" i="0" u="none" strike="noStrike" dirty="0">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007">
                <a:tc>
                  <a:txBody>
                    <a:bodyPr/>
                    <a:lstStyle/>
                    <a:p>
                      <a:pPr algn="ctr" fontAlgn="b"/>
                      <a:r>
                        <a:rPr lang="en-US" sz="1000" b="0" i="0" u="none" strike="noStrike" dirty="0">
                          <a:latin typeface="Arial"/>
                        </a:rPr>
                        <a:t>0 (dH</a:t>
                      </a:r>
                      <a:r>
                        <a:rPr lang="en-US" sz="1000" b="0" i="0" u="none" strike="noStrike" baseline="-25000" dirty="0">
                          <a:latin typeface="Arial"/>
                        </a:rPr>
                        <a:t>2</a:t>
                      </a:r>
                      <a:r>
                        <a:rPr lang="en-US" sz="1000" b="0" i="0" u="none" strike="noStrike" baseline="0" dirty="0">
                          <a:latin typeface="Arial"/>
                        </a:rPr>
                        <a:t>O) </a:t>
                      </a:r>
                    </a:p>
                    <a:p>
                      <a:pPr algn="ctr" fontAlgn="b"/>
                      <a:r>
                        <a:rPr lang="en-US" sz="1000" b="0" i="0" u="none" strike="noStrike" baseline="0" dirty="0">
                          <a:latin typeface="Arial"/>
                        </a:rPr>
                        <a:t>Control</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0.0165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7007">
                <a:tc>
                  <a:txBody>
                    <a:bodyPr/>
                    <a:lstStyle/>
                    <a:p>
                      <a:pPr algn="ctr" fontAlgn="b"/>
                      <a:r>
                        <a:rPr lang="en-US" sz="1000" b="0" i="0" u="none" strike="noStrike" dirty="0">
                          <a:latin typeface="Arial"/>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7007">
                <a:tc>
                  <a:txBody>
                    <a:bodyPr/>
                    <a:lstStyle/>
                    <a:p>
                      <a:pPr algn="ctr" fontAlgn="b"/>
                      <a:r>
                        <a:rPr lang="en-US" sz="1000" b="0" i="0" u="none" strike="noStrike" dirty="0">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1.1565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007">
                <a:tc>
                  <a:txBody>
                    <a:bodyPr/>
                    <a:lstStyle/>
                    <a:p>
                      <a:pPr algn="ctr" fontAlgn="b"/>
                      <a:r>
                        <a:rPr lang="en-US" sz="1000" b="0" i="0" u="none" strike="noStrike" dirty="0">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2531">
                <a:tc>
                  <a:txBody>
                    <a:bodyPr/>
                    <a:lstStyle/>
                    <a:p>
                      <a:pPr algn="ctr" fontAlgn="b"/>
                      <a:r>
                        <a:rPr lang="en-US" sz="1000" b="0" i="0" u="none" strike="noStrike" dirty="0">
                          <a:latin typeface="Arial"/>
                        </a:rPr>
                        <a:t>3.0 </a:t>
                      </a:r>
                    </a:p>
                    <a:p>
                      <a:pPr algn="ctr" fontAlgn="b"/>
                      <a:r>
                        <a:rPr lang="en-US" sz="1000" b="0" i="0" u="none" strike="noStrike" dirty="0">
                          <a:latin typeface="Arial"/>
                        </a:rPr>
                        <a:t>(and</a:t>
                      </a:r>
                      <a:r>
                        <a:rPr lang="en-US" sz="1000" b="0" i="0" u="none" strike="noStrike" baseline="0" dirty="0">
                          <a:latin typeface="Arial"/>
                        </a:rPr>
                        <a:t> </a:t>
                      </a:r>
                      <a:r>
                        <a:rPr lang="en-US" sz="1000" b="0" i="0" u="none" strike="noStrike" dirty="0">
                          <a:latin typeface="Arial"/>
                        </a:rPr>
                        <a:t>CuSo</a:t>
                      </a:r>
                      <a:r>
                        <a:rPr lang="en-US" sz="1000" b="0" i="0" u="none" strike="noStrike" baseline="-25000" dirty="0">
                          <a:latin typeface="Arial"/>
                        </a:rPr>
                        <a:t>4 </a:t>
                      </a:r>
                      <a:r>
                        <a:rPr lang="en-US" sz="1000" b="0" i="0" u="none" strike="noStrike" baseline="0" dirty="0">
                          <a:latin typeface="Arial"/>
                        </a:rPr>
                        <a:t> Inhibitor)</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0.3855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Picture Placeholder 7" descr="A graph of the Effect of enzyme concentration on catalase activity. Net pressure of Oxygen gas emitted when the enzyme concentration is altered. "/>
          <p:cNvGraphicFramePr>
            <a:graphicFrameLocks noGrp="1"/>
          </p:cNvGraphicFramePr>
          <p:nvPr>
            <p:ph type="pic" idx="1"/>
            <p:extLst>
              <p:ext uri="{D42A27DB-BD31-4B8C-83A1-F6EECF244321}">
                <p14:modId xmlns:p14="http://schemas.microsoft.com/office/powerpoint/2010/main" val="724704049"/>
              </p:ext>
            </p:extLst>
          </p:nvPr>
        </p:nvGraphicFramePr>
        <p:xfrm>
          <a:off x="3200400" y="1112424"/>
          <a:ext cx="5486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3124200" y="5318570"/>
            <a:ext cx="5638800" cy="1109662"/>
          </a:xfrm>
        </p:spPr>
        <p:txBody>
          <a:bodyPr>
            <a:normAutofit/>
          </a:bodyPr>
          <a:lstStyle/>
          <a:p>
            <a:r>
              <a:rPr lang="en-US" dirty="0"/>
              <a:t>Individual/group/class data may vary. Interpret the data table and figure above. What do the results indicate? What happens to enzyme activity as enzyme concentration increases? What happens to enzyme activity when an inhibitor is present?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C6D66DD-E26D-0F2D-E432-ADEB93368BB4}"/>
              </a:ext>
            </a:extLst>
          </p:cNvPr>
          <p:cNvSpPr>
            <a:spLocks noGrp="1"/>
          </p:cNvSpPr>
          <p:nvPr>
            <p:ph type="title"/>
          </p:nvPr>
        </p:nvSpPr>
        <p:spPr>
          <a:xfrm>
            <a:off x="410497" y="-39672"/>
            <a:ext cx="5486400" cy="566738"/>
          </a:xfrm>
        </p:spPr>
        <p:txBody>
          <a:bodyPr>
            <a:normAutofit fontScale="90000"/>
          </a:bodyPr>
          <a:lstStyle/>
          <a:p>
            <a:r>
              <a:rPr lang="en-US" dirty="0"/>
              <a:t>Photosynthesis/Cellular Respiration in Plant leaves</a:t>
            </a:r>
          </a:p>
        </p:txBody>
      </p:sp>
      <p:grpSp>
        <p:nvGrpSpPr>
          <p:cNvPr id="14" name="Group 13" descr="Light Off label 0-15,30-45 minute intervals, Light On 15-30, 45-60 minute intervals">
            <a:extLst>
              <a:ext uri="{FF2B5EF4-FFF2-40B4-BE49-F238E27FC236}">
                <a16:creationId xmlns:a16="http://schemas.microsoft.com/office/drawing/2014/main" id="{E9001630-00AF-4796-76CA-2AA2CE096BB2}"/>
              </a:ext>
            </a:extLst>
          </p:cNvPr>
          <p:cNvGrpSpPr/>
          <p:nvPr/>
        </p:nvGrpSpPr>
        <p:grpSpPr>
          <a:xfrm>
            <a:off x="2590800" y="784193"/>
            <a:ext cx="4495800" cy="369332"/>
            <a:chOff x="2590800" y="304800"/>
            <a:chExt cx="4495800" cy="369332"/>
          </a:xfrm>
        </p:grpSpPr>
        <p:grpSp>
          <p:nvGrpSpPr>
            <p:cNvPr id="11" name="Group 10">
              <a:extLst>
                <a:ext uri="{FF2B5EF4-FFF2-40B4-BE49-F238E27FC236}">
                  <a16:creationId xmlns:a16="http://schemas.microsoft.com/office/drawing/2014/main" id="{21D1C12B-0FAF-BA88-9B04-1F0CF366B2BA}"/>
                </a:ext>
              </a:extLst>
            </p:cNvPr>
            <p:cNvGrpSpPr/>
            <p:nvPr/>
          </p:nvGrpSpPr>
          <p:grpSpPr>
            <a:xfrm>
              <a:off x="2590800" y="304800"/>
              <a:ext cx="3396538" cy="369332"/>
              <a:chOff x="2590800" y="304800"/>
              <a:chExt cx="3396538" cy="369332"/>
            </a:xfrm>
          </p:grpSpPr>
          <p:sp>
            <p:nvSpPr>
              <p:cNvPr id="8" name="TextBox 7"/>
              <p:cNvSpPr txBox="1"/>
              <p:nvPr/>
            </p:nvSpPr>
            <p:spPr>
              <a:xfrm>
                <a:off x="2590800" y="304800"/>
                <a:ext cx="1219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LIGHT OFF</a:t>
                </a:r>
              </a:p>
            </p:txBody>
          </p:sp>
          <p:sp>
            <p:nvSpPr>
              <p:cNvPr id="5" name="TextBox 4"/>
              <p:cNvSpPr txBox="1"/>
              <p:nvPr/>
            </p:nvSpPr>
            <p:spPr>
              <a:xfrm>
                <a:off x="3733800" y="304800"/>
                <a:ext cx="1186738" cy="369332"/>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LIGHT ON</a:t>
                </a:r>
              </a:p>
            </p:txBody>
          </p:sp>
          <p:sp>
            <p:nvSpPr>
              <p:cNvPr id="6" name="TextBox 5"/>
              <p:cNvSpPr txBox="1"/>
              <p:nvPr/>
            </p:nvSpPr>
            <p:spPr>
              <a:xfrm>
                <a:off x="4800600" y="304800"/>
                <a:ext cx="118673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LIGHT OFF</a:t>
                </a:r>
              </a:p>
            </p:txBody>
          </p:sp>
        </p:grpSp>
        <p:sp>
          <p:nvSpPr>
            <p:cNvPr id="9" name="TextBox 8"/>
            <p:cNvSpPr txBox="1"/>
            <p:nvPr/>
          </p:nvSpPr>
          <p:spPr>
            <a:xfrm>
              <a:off x="5943600" y="304800"/>
              <a:ext cx="1143000" cy="369332"/>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LIGHT ON</a:t>
              </a:r>
            </a:p>
          </p:txBody>
        </p:sp>
      </p:grpSp>
      <p:graphicFrame>
        <p:nvGraphicFramePr>
          <p:cNvPr id="7" name="Picture Placeholder 6" descr="Graph showing the amount of Carbon dioxide gas during the entire 60 min. duration of the experiment."/>
          <p:cNvGraphicFramePr>
            <a:graphicFrameLocks noGrp="1"/>
          </p:cNvGraphicFramePr>
          <p:nvPr>
            <p:ph type="pic" idx="1"/>
            <p:extLst>
              <p:ext uri="{D42A27DB-BD31-4B8C-83A1-F6EECF244321}">
                <p14:modId xmlns:p14="http://schemas.microsoft.com/office/powerpoint/2010/main" val="2403824249"/>
              </p:ext>
            </p:extLst>
          </p:nvPr>
        </p:nvGraphicFramePr>
        <p:xfrm>
          <a:off x="1792288" y="612775"/>
          <a:ext cx="5486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3">
            <a:extLst>
              <a:ext uri="{FF2B5EF4-FFF2-40B4-BE49-F238E27FC236}">
                <a16:creationId xmlns:a16="http://schemas.microsoft.com/office/drawing/2014/main" id="{9C5EC7D8-FB19-E1F9-5A7A-116B576EDD18}"/>
              </a:ext>
            </a:extLst>
          </p:cNvPr>
          <p:cNvSpPr txBox="1">
            <a:spLocks/>
          </p:cNvSpPr>
          <p:nvPr/>
        </p:nvSpPr>
        <p:spPr>
          <a:xfrm>
            <a:off x="533400" y="4983861"/>
            <a:ext cx="3633019" cy="10899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b="1" dirty="0"/>
              <a:t>Hint: Recall that Carbon dioxide is made in cellular respiration and used in photosynthesis</a:t>
            </a:r>
          </a:p>
        </p:txBody>
      </p:sp>
      <p:grpSp>
        <p:nvGrpSpPr>
          <p:cNvPr id="3" name="Group 2" descr="Chemical equations for photosynthesis and cellular respiration.">
            <a:extLst>
              <a:ext uri="{FF2B5EF4-FFF2-40B4-BE49-F238E27FC236}">
                <a16:creationId xmlns:a16="http://schemas.microsoft.com/office/drawing/2014/main" id="{3D0F467E-D9D5-2181-5407-FE7B2E56CB1F}"/>
              </a:ext>
            </a:extLst>
          </p:cNvPr>
          <p:cNvGrpSpPr/>
          <p:nvPr/>
        </p:nvGrpSpPr>
        <p:grpSpPr>
          <a:xfrm>
            <a:off x="4191000" y="4727575"/>
            <a:ext cx="4724400" cy="911225"/>
            <a:chOff x="4191000" y="4727575"/>
            <a:chExt cx="4724400" cy="911225"/>
          </a:xfrm>
        </p:grpSpPr>
        <p:sp>
          <p:nvSpPr>
            <p:cNvPr id="10" name="Title 1"/>
            <p:cNvSpPr txBox="1">
              <a:spLocks/>
            </p:cNvSpPr>
            <p:nvPr/>
          </p:nvSpPr>
          <p:spPr>
            <a:xfrm>
              <a:off x="4191000" y="4727575"/>
              <a:ext cx="4724400" cy="91122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a:ln>
                    <a:noFill/>
                  </a:ln>
                  <a:solidFill>
                    <a:schemeClr val="tx1"/>
                  </a:solidFill>
                  <a:effectLst/>
                  <a:uLnTx/>
                  <a:uFillTx/>
                  <a:latin typeface="+mj-lt"/>
                  <a:ea typeface="+mj-ea"/>
                  <a:cs typeface="+mj-cs"/>
                </a:rPr>
                <a:t>Cellular</a:t>
              </a:r>
              <a:r>
                <a:rPr kumimoji="0" lang="en-US" sz="1050" b="1" i="0" u="none" strike="noStrike" kern="1200" cap="none" spc="0" normalizeH="0" noProof="0" dirty="0">
                  <a:ln>
                    <a:noFill/>
                  </a:ln>
                  <a:solidFill>
                    <a:schemeClr val="tx1"/>
                  </a:solidFill>
                  <a:effectLst/>
                  <a:uLnTx/>
                  <a:uFillTx/>
                  <a:latin typeface="+mj-lt"/>
                  <a:ea typeface="+mj-ea"/>
                  <a:cs typeface="+mj-cs"/>
                </a:rPr>
                <a:t> respiration</a:t>
              </a:r>
            </a:p>
            <a:p>
              <a:pPr>
                <a:spcBef>
                  <a:spcPct val="0"/>
                </a:spcBef>
              </a:pPr>
              <a:r>
                <a:rPr lang="en-US" sz="1050" dirty="0"/>
                <a:t>Organic molecules       +     Oxygen                           Water   +  Energy    + CO</a:t>
              </a:r>
              <a:r>
                <a:rPr lang="en-US" sz="1050" baseline="-25000" dirty="0"/>
                <a:t>2</a:t>
              </a:r>
              <a:endParaRPr lang="en-US" sz="105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050" b="1" baseline="0"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noProof="0" dirty="0">
                  <a:ln>
                    <a:noFill/>
                  </a:ln>
                  <a:solidFill>
                    <a:schemeClr val="tx1"/>
                  </a:solidFill>
                  <a:effectLst/>
                  <a:uLnTx/>
                  <a:uFillTx/>
                  <a:latin typeface="+mj-lt"/>
                  <a:ea typeface="+mj-ea"/>
                  <a:cs typeface="+mj-cs"/>
                </a:rPr>
                <a:t>Photosynthesis</a:t>
              </a:r>
            </a:p>
            <a:p>
              <a:pPr lvl="0">
                <a:spcBef>
                  <a:spcPct val="0"/>
                </a:spcBef>
              </a:pPr>
              <a:r>
                <a:rPr lang="en-US" sz="1050" baseline="0" dirty="0">
                  <a:latin typeface="+mj-lt"/>
                  <a:ea typeface="+mj-ea"/>
                  <a:cs typeface="+mj-cs"/>
                </a:rPr>
                <a:t>Water</a:t>
              </a:r>
              <a:r>
                <a:rPr lang="en-US" sz="1050" dirty="0">
                  <a:latin typeface="+mj-lt"/>
                  <a:ea typeface="+mj-ea"/>
                  <a:cs typeface="+mj-cs"/>
                </a:rPr>
                <a:t>   + Light  + CO</a:t>
              </a:r>
              <a:r>
                <a:rPr lang="en-US" sz="1050" baseline="-25000" dirty="0">
                  <a:latin typeface="+mj-lt"/>
                  <a:ea typeface="+mj-ea"/>
                  <a:cs typeface="+mj-cs"/>
                </a:rPr>
                <a:t>2</a:t>
              </a:r>
              <a:r>
                <a:rPr lang="en-US" sz="1050" dirty="0">
                  <a:latin typeface="+mj-lt"/>
                  <a:ea typeface="+mj-ea"/>
                  <a:cs typeface="+mj-cs"/>
                </a:rPr>
                <a:t>                                 Organic Molecules         +       Oxygen</a:t>
              </a:r>
              <a:endParaRPr kumimoji="0" lang="en-US" sz="1050" i="0" u="none" strike="noStrike" kern="1200" cap="none" spc="0" normalizeH="0" baseline="0" noProof="0" dirty="0">
                <a:ln>
                  <a:noFill/>
                </a:ln>
                <a:solidFill>
                  <a:schemeClr val="tx1"/>
                </a:solidFill>
                <a:effectLst/>
                <a:uLnTx/>
                <a:uFillTx/>
                <a:latin typeface="+mj-lt"/>
                <a:ea typeface="+mj-ea"/>
                <a:cs typeface="+mj-cs"/>
              </a:endParaRPr>
            </a:p>
          </p:txBody>
        </p:sp>
        <p:cxnSp>
          <p:nvCxnSpPr>
            <p:cNvPr id="12" name="Straight Arrow Connector 11">
              <a:extLst>
                <a:ext uri="{C183D7F6-B498-43B3-948B-1728B52AA6E4}">
                  <adec:decorative xmlns:adec="http://schemas.microsoft.com/office/drawing/2017/decorative" val="1"/>
                </a:ext>
              </a:extLst>
            </p:cNvPr>
            <p:cNvCxnSpPr/>
            <p:nvPr/>
          </p:nvCxnSpPr>
          <p:spPr>
            <a:xfrm>
              <a:off x="6172200" y="5029200"/>
              <a:ext cx="685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p:nvPr/>
          </p:nvCxnSpPr>
          <p:spPr>
            <a:xfrm>
              <a:off x="5562600" y="5486400"/>
              <a:ext cx="685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4" name="Text Placeholder 3"/>
          <p:cNvSpPr>
            <a:spLocks noGrp="1"/>
          </p:cNvSpPr>
          <p:nvPr>
            <p:ph type="body" sz="half" idx="2"/>
          </p:nvPr>
        </p:nvSpPr>
        <p:spPr>
          <a:xfrm>
            <a:off x="533400" y="5672138"/>
            <a:ext cx="8229600" cy="1185862"/>
          </a:xfrm>
        </p:spPr>
        <p:txBody>
          <a:bodyPr>
            <a:normAutofit/>
          </a:bodyPr>
          <a:lstStyle/>
          <a:p>
            <a:r>
              <a:rPr lang="en-US" dirty="0"/>
              <a:t>Looking at the graph, you can see that during periods of the light being OFF, CO</a:t>
            </a:r>
            <a:r>
              <a:rPr lang="en-US" baseline="-25000" dirty="0"/>
              <a:t>2</a:t>
            </a:r>
            <a:r>
              <a:rPr lang="en-US" dirty="0"/>
              <a:t> levels rapidly increase, confirming that cellular respiration is taking place ONLY. Photosynthesis cannot occur without light. During periods in which the light is ON, CO</a:t>
            </a:r>
            <a:r>
              <a:rPr lang="en-US" baseline="-25000" dirty="0"/>
              <a:t>2  </a:t>
            </a:r>
            <a:r>
              <a:rPr lang="en-US" dirty="0"/>
              <a:t>levels decline, as photosynthesis begins using CO</a:t>
            </a:r>
            <a:r>
              <a:rPr lang="en-US" baseline="-25000" dirty="0"/>
              <a:t>2</a:t>
            </a:r>
            <a:r>
              <a:rPr lang="en-US" dirty="0"/>
              <a:t>. Keep in mind that although photosynthesis in now taking place, cellular respiration has NOT stopped.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ormAutofit/>
          </a:bodyPr>
          <a:lstStyle/>
          <a:p>
            <a:r>
              <a:rPr lang="en-US" sz="3200" dirty="0"/>
              <a:t>Relationship between photosynthesis and starch</a:t>
            </a:r>
          </a:p>
        </p:txBody>
      </p:sp>
      <p:sp>
        <p:nvSpPr>
          <p:cNvPr id="9" name="TextBox 8"/>
          <p:cNvSpPr txBox="1"/>
          <p:nvPr/>
        </p:nvSpPr>
        <p:spPr>
          <a:xfrm>
            <a:off x="1524000" y="914400"/>
            <a:ext cx="6248400" cy="1477328"/>
          </a:xfrm>
          <a:prstGeom prst="rect">
            <a:avLst/>
          </a:prstGeom>
          <a:noFill/>
        </p:spPr>
        <p:txBody>
          <a:bodyPr wrap="square" rtlCol="0">
            <a:spAutoFit/>
          </a:bodyPr>
          <a:lstStyle/>
          <a:p>
            <a:r>
              <a:rPr lang="en-US" dirty="0"/>
              <a:t>If plants use chlorophyll to carry out photosynthesis…</a:t>
            </a:r>
          </a:p>
          <a:p>
            <a:r>
              <a:rPr lang="en-US" dirty="0"/>
              <a:t>AND photosynthesis makes sugars…</a:t>
            </a:r>
          </a:p>
          <a:p>
            <a:r>
              <a:rPr lang="en-US" dirty="0"/>
              <a:t>AND starch is a sugar…</a:t>
            </a:r>
          </a:p>
          <a:p>
            <a:r>
              <a:rPr lang="en-US" dirty="0"/>
              <a:t>AND IKI tests for starch…</a:t>
            </a:r>
          </a:p>
          <a:p>
            <a:r>
              <a:rPr lang="en-US" dirty="0"/>
              <a:t>Then IKI can indicate where photosynthesis is taking place!</a:t>
            </a:r>
          </a:p>
        </p:txBody>
      </p:sp>
      <p:sp>
        <p:nvSpPr>
          <p:cNvPr id="3" name="Text Placeholder 2"/>
          <p:cNvSpPr>
            <a:spLocks noGrp="1"/>
          </p:cNvSpPr>
          <p:nvPr>
            <p:ph type="body" idx="1"/>
          </p:nvPr>
        </p:nvSpPr>
        <p:spPr>
          <a:xfrm>
            <a:off x="1066800" y="3392273"/>
            <a:ext cx="4040188" cy="639762"/>
          </a:xfrm>
        </p:spPr>
        <p:txBody>
          <a:bodyPr/>
          <a:lstStyle/>
          <a:p>
            <a:r>
              <a:rPr lang="en-US" dirty="0"/>
              <a:t>Before</a:t>
            </a:r>
          </a:p>
        </p:txBody>
      </p:sp>
      <p:sp>
        <p:nvSpPr>
          <p:cNvPr id="10" name="TextBox 9"/>
          <p:cNvSpPr txBox="1"/>
          <p:nvPr/>
        </p:nvSpPr>
        <p:spPr>
          <a:xfrm>
            <a:off x="2329171" y="2934563"/>
            <a:ext cx="1981200" cy="1200329"/>
          </a:xfrm>
          <a:prstGeom prst="rect">
            <a:avLst/>
          </a:prstGeom>
          <a:noFill/>
        </p:spPr>
        <p:txBody>
          <a:bodyPr wrap="square" rtlCol="0">
            <a:spAutoFit/>
          </a:bodyPr>
          <a:lstStyle/>
          <a:p>
            <a:r>
              <a:rPr lang="en-US" dirty="0">
                <a:solidFill>
                  <a:schemeClr val="accent3">
                    <a:lumMod val="75000"/>
                  </a:schemeClr>
                </a:solidFill>
              </a:rPr>
              <a:t>Green</a:t>
            </a:r>
            <a:r>
              <a:rPr lang="en-US" dirty="0"/>
              <a:t> areas contain </a:t>
            </a:r>
            <a:r>
              <a:rPr lang="en-US" dirty="0">
                <a:solidFill>
                  <a:schemeClr val="accent3">
                    <a:lumMod val="75000"/>
                  </a:schemeClr>
                </a:solidFill>
              </a:rPr>
              <a:t>chlorophyll</a:t>
            </a:r>
            <a:r>
              <a:rPr lang="en-US" dirty="0"/>
              <a:t> and therefore test positive with IKI</a:t>
            </a:r>
          </a:p>
        </p:txBody>
      </p:sp>
      <p:pic>
        <p:nvPicPr>
          <p:cNvPr id="7" name="Content Placeholder 6" descr="coleus leaf before at start of experiment"/>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694" t="13174" r="16051" b="16666"/>
          <a:stretch/>
        </p:blipFill>
        <p:spPr>
          <a:xfrm>
            <a:off x="1264849" y="4114800"/>
            <a:ext cx="2474816" cy="2117090"/>
          </a:xfrm>
        </p:spPr>
      </p:pic>
      <p:sp>
        <p:nvSpPr>
          <p:cNvPr id="5" name="Text Placeholder 4"/>
          <p:cNvSpPr>
            <a:spLocks noGrp="1"/>
          </p:cNvSpPr>
          <p:nvPr>
            <p:ph type="body" sz="quarter" idx="3"/>
          </p:nvPr>
        </p:nvSpPr>
        <p:spPr>
          <a:xfrm>
            <a:off x="5254625" y="3214847"/>
            <a:ext cx="4041775" cy="639762"/>
          </a:xfrm>
        </p:spPr>
        <p:txBody>
          <a:bodyPr/>
          <a:lstStyle/>
          <a:p>
            <a:r>
              <a:rPr lang="en-US" dirty="0"/>
              <a:t>After</a:t>
            </a:r>
          </a:p>
        </p:txBody>
      </p:sp>
      <p:sp>
        <p:nvSpPr>
          <p:cNvPr id="11" name="TextBox 10"/>
          <p:cNvSpPr txBox="1"/>
          <p:nvPr/>
        </p:nvSpPr>
        <p:spPr>
          <a:xfrm>
            <a:off x="6248400" y="2637472"/>
            <a:ext cx="3048000" cy="1477328"/>
          </a:xfrm>
          <a:prstGeom prst="rect">
            <a:avLst/>
          </a:prstGeom>
          <a:noFill/>
        </p:spPr>
        <p:txBody>
          <a:bodyPr wrap="square" rtlCol="0">
            <a:spAutoFit/>
          </a:bodyPr>
          <a:lstStyle/>
          <a:p>
            <a:r>
              <a:rPr lang="en-US" dirty="0">
                <a:solidFill>
                  <a:schemeClr val="accent2">
                    <a:lumMod val="75000"/>
                  </a:schemeClr>
                </a:solidFill>
              </a:rPr>
              <a:t>Pink</a:t>
            </a:r>
            <a:r>
              <a:rPr lang="en-US" dirty="0"/>
              <a:t> areas contain </a:t>
            </a:r>
            <a:r>
              <a:rPr lang="en-US" dirty="0" err="1">
                <a:solidFill>
                  <a:schemeClr val="accent2">
                    <a:lumMod val="75000"/>
                  </a:schemeClr>
                </a:solidFill>
              </a:rPr>
              <a:t>anthocyanin</a:t>
            </a:r>
            <a:r>
              <a:rPr lang="en-US" dirty="0"/>
              <a:t>-NOT a photosynthetic pigment --and therefore, do not</a:t>
            </a:r>
          </a:p>
          <a:p>
            <a:r>
              <a:rPr lang="en-US" dirty="0"/>
              <a:t> test positive with IKI</a:t>
            </a:r>
          </a:p>
        </p:txBody>
      </p:sp>
      <p:pic>
        <p:nvPicPr>
          <p:cNvPr id="8" name="Content Placeholder 7" descr="coleus leaf after experiment"/>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1509" t="27992" r="9903" b="-14816"/>
          <a:stretch/>
        </p:blipFill>
        <p:spPr>
          <a:xfrm>
            <a:off x="5375867" y="4114800"/>
            <a:ext cx="2772163" cy="26209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A8DB-276D-FA1A-9565-2752170665D5}"/>
              </a:ext>
            </a:extLst>
          </p:cNvPr>
          <p:cNvSpPr>
            <a:spLocks noGrp="1"/>
          </p:cNvSpPr>
          <p:nvPr>
            <p:ph type="title"/>
          </p:nvPr>
        </p:nvSpPr>
        <p:spPr>
          <a:xfrm>
            <a:off x="457200" y="274638"/>
            <a:ext cx="8229600" cy="672027"/>
          </a:xfrm>
        </p:spPr>
        <p:txBody>
          <a:bodyPr>
            <a:normAutofit fontScale="90000"/>
          </a:bodyPr>
          <a:lstStyle/>
          <a:p>
            <a:r>
              <a:rPr lang="en-US" dirty="0"/>
              <a:t>Paper Chromatography </a:t>
            </a:r>
          </a:p>
        </p:txBody>
      </p:sp>
      <p:sp>
        <p:nvSpPr>
          <p:cNvPr id="18" name="Rectangle 17"/>
          <p:cNvSpPr/>
          <p:nvPr/>
        </p:nvSpPr>
        <p:spPr>
          <a:xfrm>
            <a:off x="1066800" y="866000"/>
            <a:ext cx="7391400" cy="923330"/>
          </a:xfrm>
          <a:prstGeom prst="rect">
            <a:avLst/>
          </a:prstGeom>
        </p:spPr>
        <p:txBody>
          <a:bodyPr wrap="square">
            <a:spAutoFit/>
          </a:bodyPr>
          <a:lstStyle/>
          <a:p>
            <a:r>
              <a:rPr lang="en-US" dirty="0"/>
              <a:t>Molecules separate according to size…which ones travel farthest?  The pigments with the smallest molecular weight or the largest? (HINT: Imagine carrying a 70 lb. suitcase and head out for a run? How far did you get?)</a:t>
            </a:r>
          </a:p>
        </p:txBody>
      </p:sp>
      <p:sp>
        <p:nvSpPr>
          <p:cNvPr id="3" name="Content Placeholder 2"/>
          <p:cNvSpPr>
            <a:spLocks noGrp="1"/>
          </p:cNvSpPr>
          <p:nvPr>
            <p:ph idx="1"/>
          </p:nvPr>
        </p:nvSpPr>
        <p:spPr>
          <a:xfrm>
            <a:off x="0" y="2743200"/>
            <a:ext cx="4343400" cy="2057400"/>
          </a:xfrm>
        </p:spPr>
        <p:txBody>
          <a:bodyPr>
            <a:normAutofit/>
          </a:bodyPr>
          <a:lstStyle/>
          <a:p>
            <a:pPr lvl="1">
              <a:buNone/>
            </a:pPr>
            <a:r>
              <a:rPr lang="en-US" sz="2400" dirty="0" err="1"/>
              <a:t>Carotenoids</a:t>
            </a:r>
            <a:r>
              <a:rPr lang="en-US" sz="2400" dirty="0"/>
              <a:t>: dark yellow</a:t>
            </a:r>
          </a:p>
          <a:p>
            <a:pPr lvl="1">
              <a:buNone/>
            </a:pPr>
            <a:r>
              <a:rPr lang="en-US" sz="2400" dirty="0" err="1"/>
              <a:t>Xanthophylls</a:t>
            </a:r>
            <a:r>
              <a:rPr lang="en-US" sz="2400" dirty="0"/>
              <a:t>: light yellow</a:t>
            </a:r>
          </a:p>
          <a:p>
            <a:pPr lvl="1">
              <a:buNone/>
            </a:pPr>
            <a:r>
              <a:rPr lang="en-US" sz="2400" dirty="0"/>
              <a:t>Chlorophyll a: dark green</a:t>
            </a:r>
          </a:p>
          <a:p>
            <a:pPr lvl="1">
              <a:buNone/>
            </a:pPr>
            <a:r>
              <a:rPr lang="en-US" sz="2400" dirty="0"/>
              <a:t>Chlorophyll b: light green</a:t>
            </a:r>
          </a:p>
        </p:txBody>
      </p:sp>
      <p:pic>
        <p:nvPicPr>
          <p:cNvPr id="20" name="Picture Placeholder 4" descr="Chromatography paper results of the experiment showing the origin and 4 different color bands."/>
          <p:cNvPicPr>
            <a:picLocks noChangeAspect="1"/>
          </p:cNvPicPr>
          <p:nvPr/>
        </p:nvPicPr>
        <p:blipFill>
          <a:blip r:embed="rId2"/>
          <a:srcRect l="13361" t="32075" r="208" b="30189"/>
          <a:stretch>
            <a:fillRect/>
          </a:stretch>
        </p:blipFill>
        <p:spPr>
          <a:xfrm rot="5400000">
            <a:off x="2928620" y="3700780"/>
            <a:ext cx="3972560" cy="1295400"/>
          </a:xfrm>
          <a:prstGeom prst="rect">
            <a:avLst/>
          </a:prstGeom>
        </p:spPr>
      </p:pic>
      <p:grpSp>
        <p:nvGrpSpPr>
          <p:cNvPr id="17" name="Group 16" descr="Illustration of chromatography paper identifying the 4 pigments that would be seen.">
            <a:extLst>
              <a:ext uri="{FF2B5EF4-FFF2-40B4-BE49-F238E27FC236}">
                <a16:creationId xmlns:a16="http://schemas.microsoft.com/office/drawing/2014/main" id="{2B8C0C19-9907-60C3-EF8A-01AAD51864A9}"/>
              </a:ext>
            </a:extLst>
          </p:cNvPr>
          <p:cNvGrpSpPr/>
          <p:nvPr/>
        </p:nvGrpSpPr>
        <p:grpSpPr>
          <a:xfrm>
            <a:off x="5067299" y="2057400"/>
            <a:ext cx="2933701" cy="4191000"/>
            <a:chOff x="5067299" y="2057400"/>
            <a:chExt cx="2933701" cy="4191000"/>
          </a:xfrm>
        </p:grpSpPr>
        <p:cxnSp>
          <p:nvCxnSpPr>
            <p:cNvPr id="10" name="Straight Connector 9">
              <a:extLst>
                <a:ext uri="{C183D7F6-B498-43B3-948B-1728B52AA6E4}">
                  <adec:decorative xmlns:adec="http://schemas.microsoft.com/office/drawing/2017/decorative" val="1"/>
                </a:ext>
              </a:extLst>
            </p:cNvPr>
            <p:cNvCxnSpPr/>
            <p:nvPr/>
          </p:nvCxnSpPr>
          <p:spPr>
            <a:xfrm>
              <a:off x="6858000" y="3048000"/>
              <a:ext cx="11430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C183D7F6-B498-43B3-948B-1728B52AA6E4}">
                  <adec:decorative xmlns:adec="http://schemas.microsoft.com/office/drawing/2017/decorative" val="1"/>
                </a:ext>
              </a:extLst>
            </p:cNvPr>
            <p:cNvSpPr/>
            <p:nvPr/>
          </p:nvSpPr>
          <p:spPr>
            <a:xfrm>
              <a:off x="6858000" y="2057400"/>
              <a:ext cx="1143000" cy="41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C183D7F6-B498-43B3-948B-1728B52AA6E4}">
                  <adec:decorative xmlns:adec="http://schemas.microsoft.com/office/drawing/2017/decorative" val="1"/>
                </a:ext>
              </a:extLst>
            </p:cNvPr>
            <p:cNvCxnSpPr/>
            <p:nvPr/>
          </p:nvCxnSpPr>
          <p:spPr>
            <a:xfrm>
              <a:off x="6858000" y="5791200"/>
              <a:ext cx="1143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C183D7F6-B498-43B3-948B-1728B52AA6E4}">
                  <adec:decorative xmlns:adec="http://schemas.microsoft.com/office/drawing/2017/decorative" val="1"/>
                </a:ext>
              </a:extLst>
            </p:cNvPr>
            <p:cNvCxnSpPr/>
            <p:nvPr/>
          </p:nvCxnSpPr>
          <p:spPr>
            <a:xfrm>
              <a:off x="6858000" y="5334000"/>
              <a:ext cx="1143000" cy="1588"/>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6858000" y="4876800"/>
              <a:ext cx="1143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6858000" y="3886200"/>
              <a:ext cx="1143000" cy="15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34200" y="5791200"/>
              <a:ext cx="1066800" cy="369332"/>
            </a:xfrm>
            <a:prstGeom prst="rect">
              <a:avLst/>
            </a:prstGeom>
            <a:noFill/>
          </p:spPr>
          <p:txBody>
            <a:bodyPr wrap="square" rtlCol="0">
              <a:spAutoFit/>
            </a:bodyPr>
            <a:lstStyle/>
            <a:p>
              <a:r>
                <a:rPr lang="en-US" dirty="0"/>
                <a:t>Origin</a:t>
              </a:r>
            </a:p>
          </p:txBody>
        </p:sp>
        <p:sp>
          <p:nvSpPr>
            <p:cNvPr id="12" name="TextBox 11"/>
            <p:cNvSpPr txBox="1"/>
            <p:nvPr/>
          </p:nvSpPr>
          <p:spPr>
            <a:xfrm>
              <a:off x="6477000" y="5181600"/>
              <a:ext cx="304800" cy="369332"/>
            </a:xfrm>
            <a:prstGeom prst="rect">
              <a:avLst/>
            </a:prstGeom>
            <a:noFill/>
          </p:spPr>
          <p:txBody>
            <a:bodyPr wrap="square" rtlCol="0">
              <a:spAutoFit/>
            </a:bodyPr>
            <a:lstStyle/>
            <a:p>
              <a:r>
                <a:rPr lang="en-US" dirty="0"/>
                <a:t>B</a:t>
              </a:r>
            </a:p>
          </p:txBody>
        </p:sp>
        <p:sp>
          <p:nvSpPr>
            <p:cNvPr id="13" name="TextBox 12"/>
            <p:cNvSpPr txBox="1"/>
            <p:nvPr/>
          </p:nvSpPr>
          <p:spPr>
            <a:xfrm>
              <a:off x="6477000" y="4724400"/>
              <a:ext cx="304800" cy="369332"/>
            </a:xfrm>
            <a:prstGeom prst="rect">
              <a:avLst/>
            </a:prstGeom>
            <a:noFill/>
          </p:spPr>
          <p:txBody>
            <a:bodyPr wrap="square" rtlCol="0">
              <a:spAutoFit/>
            </a:bodyPr>
            <a:lstStyle/>
            <a:p>
              <a:r>
                <a:rPr lang="en-US" dirty="0"/>
                <a:t>A</a:t>
              </a:r>
            </a:p>
          </p:txBody>
        </p:sp>
        <p:sp>
          <p:nvSpPr>
            <p:cNvPr id="14" name="TextBox 13"/>
            <p:cNvSpPr txBox="1"/>
            <p:nvPr/>
          </p:nvSpPr>
          <p:spPr>
            <a:xfrm>
              <a:off x="6477000" y="3733800"/>
              <a:ext cx="304800" cy="369332"/>
            </a:xfrm>
            <a:prstGeom prst="rect">
              <a:avLst/>
            </a:prstGeom>
            <a:noFill/>
          </p:spPr>
          <p:txBody>
            <a:bodyPr wrap="square" rtlCol="0">
              <a:spAutoFit/>
            </a:bodyPr>
            <a:lstStyle/>
            <a:p>
              <a:r>
                <a:rPr lang="en-US" dirty="0"/>
                <a:t>X</a:t>
              </a:r>
            </a:p>
          </p:txBody>
        </p:sp>
        <p:sp>
          <p:nvSpPr>
            <p:cNvPr id="15" name="TextBox 14"/>
            <p:cNvSpPr txBox="1"/>
            <p:nvPr/>
          </p:nvSpPr>
          <p:spPr>
            <a:xfrm>
              <a:off x="6477000" y="2895600"/>
              <a:ext cx="45719" cy="369332"/>
            </a:xfrm>
            <a:prstGeom prst="rect">
              <a:avLst/>
            </a:prstGeom>
            <a:noFill/>
          </p:spPr>
          <p:txBody>
            <a:bodyPr wrap="square" rtlCol="0">
              <a:spAutoFit/>
            </a:bodyPr>
            <a:lstStyle/>
            <a:p>
              <a:r>
                <a:rPr lang="en-US" dirty="0"/>
                <a:t>C</a:t>
              </a:r>
            </a:p>
          </p:txBody>
        </p:sp>
        <p:cxnSp>
          <p:nvCxnSpPr>
            <p:cNvPr id="22" name="Straight Arrow Connector 21">
              <a:extLst>
                <a:ext uri="{C183D7F6-B498-43B3-948B-1728B52AA6E4}">
                  <adec:decorative xmlns:adec="http://schemas.microsoft.com/office/drawing/2017/decorative" val="1"/>
                </a:ext>
              </a:extLst>
            </p:cNvPr>
            <p:cNvCxnSpPr>
              <a:cxnSpLocks/>
              <a:stCxn id="15" idx="3"/>
            </p:cNvCxnSpPr>
            <p:nvPr/>
          </p:nvCxnSpPr>
          <p:spPr>
            <a:xfrm flipH="1" flipV="1">
              <a:off x="5067299" y="2598866"/>
              <a:ext cx="1455420" cy="481400"/>
            </a:xfrm>
            <a:prstGeom prst="straightConnector1">
              <a:avLst/>
            </a:prstGeom>
            <a:ln>
              <a:solidFill>
                <a:srgbClr val="FFC000"/>
              </a:solidFill>
              <a:tailEnd type="arrow"/>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a:cxnSpLocks/>
              <a:stCxn id="14" idx="1"/>
            </p:cNvCxnSpPr>
            <p:nvPr/>
          </p:nvCxnSpPr>
          <p:spPr>
            <a:xfrm flipH="1" flipV="1">
              <a:off x="5105400" y="3645932"/>
              <a:ext cx="1371600" cy="272534"/>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a:cxnSpLocks/>
              <a:stCxn id="12" idx="1"/>
            </p:cNvCxnSpPr>
            <p:nvPr/>
          </p:nvCxnSpPr>
          <p:spPr>
            <a:xfrm flipH="1" flipV="1">
              <a:off x="5207540" y="5301734"/>
              <a:ext cx="1269460" cy="64532"/>
            </a:xfrm>
            <a:prstGeom prst="straightConnector1">
              <a:avLst/>
            </a:prstGeom>
            <a:ln>
              <a:solidFill>
                <a:srgbClr val="92D050"/>
              </a:solidFill>
              <a:tailEnd type="arrow"/>
            </a:ln>
          </p:spPr>
          <p:style>
            <a:lnRef idx="2">
              <a:schemeClr val="accent6"/>
            </a:lnRef>
            <a:fillRef idx="0">
              <a:schemeClr val="accent6"/>
            </a:fillRef>
            <a:effectRef idx="1">
              <a:schemeClr val="accent6"/>
            </a:effectRef>
            <a:fontRef idx="minor">
              <a:schemeClr val="tx1"/>
            </a:fontRef>
          </p:style>
        </p:cxnSp>
        <p:cxnSp>
          <p:nvCxnSpPr>
            <p:cNvPr id="32" name="Straight Arrow Connector 31">
              <a:extLst>
                <a:ext uri="{C183D7F6-B498-43B3-948B-1728B52AA6E4}">
                  <adec:decorative xmlns:adec="http://schemas.microsoft.com/office/drawing/2017/decorative" val="1"/>
                </a:ext>
              </a:extLst>
            </p:cNvPr>
            <p:cNvCxnSpPr>
              <a:cxnSpLocks/>
              <a:stCxn id="13" idx="1"/>
            </p:cNvCxnSpPr>
            <p:nvPr/>
          </p:nvCxnSpPr>
          <p:spPr>
            <a:xfrm flipH="1" flipV="1">
              <a:off x="5105400" y="4508475"/>
              <a:ext cx="1371600" cy="400591"/>
            </a:xfrm>
            <a:prstGeom prst="straightConnector1">
              <a:avLst/>
            </a:prstGeom>
            <a:ln>
              <a:solidFill>
                <a:srgbClr val="00B050"/>
              </a:solidFill>
              <a:tailEnd type="arrow"/>
            </a:ln>
          </p:spPr>
          <p:style>
            <a:lnRef idx="2">
              <a:schemeClr val="accent6"/>
            </a:lnRef>
            <a:fillRef idx="0">
              <a:schemeClr val="accent6"/>
            </a:fillRef>
            <a:effectRef idx="1">
              <a:schemeClr val="accent6"/>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33800"/>
            <a:ext cx="3657600" cy="1752600"/>
          </a:xfrm>
        </p:spPr>
        <p:txBody>
          <a:bodyPr>
            <a:normAutofit fontScale="90000"/>
          </a:bodyPr>
          <a:lstStyle/>
          <a:p>
            <a:r>
              <a:rPr lang="en-US" dirty="0"/>
              <a:t>What does the absorption spectrum generated for these plant pigments indicate?</a:t>
            </a:r>
            <a:br>
              <a:rPr lang="en-US" dirty="0"/>
            </a:br>
            <a:br>
              <a:rPr lang="en-US" dirty="0"/>
            </a:br>
            <a:r>
              <a:rPr lang="en-US" dirty="0"/>
              <a:t>Which wavelength(s) of light does each pigment absorb best? </a:t>
            </a:r>
            <a:br>
              <a:rPr lang="en-US" dirty="0"/>
            </a:br>
            <a:br>
              <a:rPr lang="en-US" dirty="0"/>
            </a:br>
            <a:r>
              <a:rPr lang="en-US" dirty="0"/>
              <a:t>How does absorbance correlate to the color in which the pigment appears (</a:t>
            </a:r>
            <a:r>
              <a:rPr lang="en-US" dirty="0" err="1"/>
              <a:t>i.e.transmittance</a:t>
            </a:r>
            <a:r>
              <a:rPr lang="en-US" dirty="0"/>
              <a:t>)?</a:t>
            </a:r>
          </a:p>
        </p:txBody>
      </p:sp>
      <p:graphicFrame>
        <p:nvGraphicFramePr>
          <p:cNvPr id="8" name="Table 7"/>
          <p:cNvGraphicFramePr>
            <a:graphicFrameLocks noGrp="1"/>
          </p:cNvGraphicFramePr>
          <p:nvPr>
            <p:extLst>
              <p:ext uri="{D42A27DB-BD31-4B8C-83A1-F6EECF244321}">
                <p14:modId xmlns:p14="http://schemas.microsoft.com/office/powerpoint/2010/main" val="3703680294"/>
              </p:ext>
            </p:extLst>
          </p:nvPr>
        </p:nvGraphicFramePr>
        <p:xfrm>
          <a:off x="304800" y="228600"/>
          <a:ext cx="3962400" cy="2514600"/>
        </p:xfrm>
        <a:graphic>
          <a:graphicData uri="http://schemas.openxmlformats.org/drawingml/2006/table">
            <a:tbl>
              <a:tblPr firstRow="1"/>
              <a:tblGrid>
                <a:gridCol w="978116">
                  <a:extLst>
                    <a:ext uri="{9D8B030D-6E8A-4147-A177-3AD203B41FA5}">
                      <a16:colId xmlns:a16="http://schemas.microsoft.com/office/drawing/2014/main" val="20000"/>
                    </a:ext>
                  </a:extLst>
                </a:gridCol>
                <a:gridCol w="787192">
                  <a:extLst>
                    <a:ext uri="{9D8B030D-6E8A-4147-A177-3AD203B41FA5}">
                      <a16:colId xmlns:a16="http://schemas.microsoft.com/office/drawing/2014/main" val="20001"/>
                    </a:ext>
                  </a:extLst>
                </a:gridCol>
                <a:gridCol w="798942">
                  <a:extLst>
                    <a:ext uri="{9D8B030D-6E8A-4147-A177-3AD203B41FA5}">
                      <a16:colId xmlns:a16="http://schemas.microsoft.com/office/drawing/2014/main" val="20002"/>
                    </a:ext>
                  </a:extLst>
                </a:gridCol>
                <a:gridCol w="834190">
                  <a:extLst>
                    <a:ext uri="{9D8B030D-6E8A-4147-A177-3AD203B41FA5}">
                      <a16:colId xmlns:a16="http://schemas.microsoft.com/office/drawing/2014/main" val="20003"/>
                    </a:ext>
                  </a:extLst>
                </a:gridCol>
                <a:gridCol w="563960">
                  <a:extLst>
                    <a:ext uri="{9D8B030D-6E8A-4147-A177-3AD203B41FA5}">
                      <a16:colId xmlns:a16="http://schemas.microsoft.com/office/drawing/2014/main" val="20004"/>
                    </a:ext>
                  </a:extLst>
                </a:gridCol>
              </a:tblGrid>
              <a:tr h="284480">
                <a:tc>
                  <a:txBody>
                    <a:bodyPr/>
                    <a:lstStyle/>
                    <a:p>
                      <a:pPr algn="ctr" fontAlgn="b"/>
                      <a:r>
                        <a:rPr lang="en-US" sz="1100" b="0" i="0" u="none" strike="noStrike" dirty="0">
                          <a:solidFill>
                            <a:srgbClr val="000000"/>
                          </a:solidFill>
                          <a:latin typeface="Calibri"/>
                        </a:rPr>
                        <a:t>Wavelength (nm)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Chlorophyll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Chlorophyll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rgbClr val="000000"/>
                          </a:solidFill>
                          <a:latin typeface="Calibri"/>
                        </a:rPr>
                        <a:t>Xanthophylls</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Carotene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240">
                <a:tc>
                  <a:txBody>
                    <a:bodyPr/>
                    <a:lstStyle/>
                    <a:p>
                      <a:pPr algn="ctr" fontAlgn="b"/>
                      <a:r>
                        <a:rPr lang="en-US" sz="1100" b="0" i="0" u="none" strike="noStrike">
                          <a:solidFill>
                            <a:srgbClr val="000000"/>
                          </a:solidFill>
                          <a:latin typeface="Calibri"/>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240">
                <a:tc>
                  <a:txBody>
                    <a:bodyPr/>
                    <a:lstStyle/>
                    <a:p>
                      <a:pPr algn="ctr" fontAlgn="b"/>
                      <a:r>
                        <a:rPr lang="en-US" sz="1100" b="0" i="0" u="none" strike="noStrike">
                          <a:solidFill>
                            <a:srgbClr val="000000"/>
                          </a:solidFill>
                          <a:latin typeface="Calibri"/>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2240">
                <a:tc>
                  <a:txBody>
                    <a:bodyPr/>
                    <a:lstStyle/>
                    <a:p>
                      <a:pPr algn="ctr" fontAlgn="b"/>
                      <a:r>
                        <a:rPr lang="en-US" sz="1100" b="0" i="0" u="none" strike="noStrike">
                          <a:solidFill>
                            <a:srgbClr val="000000"/>
                          </a:solidFill>
                          <a:latin typeface="Calibri"/>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2240">
                <a:tc>
                  <a:txBody>
                    <a:bodyPr/>
                    <a:lstStyle/>
                    <a:p>
                      <a:pPr algn="ctr" fontAlgn="b"/>
                      <a:r>
                        <a:rPr lang="en-US" sz="1100" b="0" i="0" u="none" strike="noStrike">
                          <a:solidFill>
                            <a:srgbClr val="000000"/>
                          </a:solidFill>
                          <a:latin typeface="Calibri"/>
                        </a:rPr>
                        <a:t>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2240">
                <a:tc>
                  <a:txBody>
                    <a:bodyPr/>
                    <a:lstStyle/>
                    <a:p>
                      <a:pPr algn="ctr" fontAlgn="b"/>
                      <a:r>
                        <a:rPr lang="en-US" sz="1100" b="0" i="0" u="none" strike="noStrike">
                          <a:solidFill>
                            <a:srgbClr val="000000"/>
                          </a:solidFill>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2240">
                <a:tc>
                  <a:txBody>
                    <a:bodyPr/>
                    <a:lstStyle/>
                    <a:p>
                      <a:pPr algn="ctr" fontAlgn="b"/>
                      <a:r>
                        <a:rPr lang="en-US" sz="1100" b="0" i="0" u="none" strike="noStrike">
                          <a:solidFill>
                            <a:srgbClr val="000000"/>
                          </a:solidFill>
                          <a:latin typeface="Calibri"/>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2240">
                <a:tc>
                  <a:txBody>
                    <a:bodyPr/>
                    <a:lstStyle/>
                    <a:p>
                      <a:pPr algn="ctr" fontAlgn="b"/>
                      <a:r>
                        <a:rPr lang="en-US" sz="1100" b="0" i="0" u="none" strike="noStrike">
                          <a:solidFill>
                            <a:srgbClr val="000000"/>
                          </a:solidFill>
                          <a:latin typeface="Calibri"/>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2240">
                <a:tc>
                  <a:txBody>
                    <a:bodyPr/>
                    <a:lstStyle/>
                    <a:p>
                      <a:pPr algn="ctr" fontAlgn="b"/>
                      <a:r>
                        <a:rPr lang="en-US" sz="1100" b="0" i="0" u="none" strike="noStrike">
                          <a:solidFill>
                            <a:srgbClr val="000000"/>
                          </a:solidFill>
                          <a:latin typeface="Calibri"/>
                        </a:rPr>
                        <a:t>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2240">
                <a:tc>
                  <a:txBody>
                    <a:bodyPr/>
                    <a:lstStyle/>
                    <a:p>
                      <a:pPr algn="ctr" fontAlgn="b"/>
                      <a:r>
                        <a:rPr lang="en-US" sz="1100" b="0" i="0" u="none" strike="noStrike">
                          <a:solidFill>
                            <a:srgbClr val="000000"/>
                          </a:solidFill>
                          <a:latin typeface="Calibri"/>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2240">
                <a:tc>
                  <a:txBody>
                    <a:bodyPr/>
                    <a:lstStyle/>
                    <a:p>
                      <a:pPr algn="ctr" fontAlgn="b"/>
                      <a:r>
                        <a:rPr lang="en-US" sz="1100" b="0" i="0" u="none" strike="noStrike">
                          <a:solidFill>
                            <a:srgbClr val="000000"/>
                          </a:solidFill>
                          <a:latin typeface="Calibri"/>
                        </a:rPr>
                        <a:t>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2240">
                <a:tc>
                  <a:txBody>
                    <a:bodyPr/>
                    <a:lstStyle/>
                    <a:p>
                      <a:pPr algn="ctr" fontAlgn="b"/>
                      <a:r>
                        <a:rPr lang="en-US" sz="1100" b="0" i="0" u="none" strike="noStrike">
                          <a:solidFill>
                            <a:srgbClr val="000000"/>
                          </a:solidFill>
                          <a:latin typeface="Calibri"/>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2240">
                <a:tc>
                  <a:txBody>
                    <a:bodyPr/>
                    <a:lstStyle/>
                    <a:p>
                      <a:pPr algn="ctr" fontAlgn="b"/>
                      <a:r>
                        <a:rPr lang="en-US" sz="1100" b="0" i="0" u="none" strike="noStrike">
                          <a:solidFill>
                            <a:srgbClr val="000000"/>
                          </a:solidFill>
                          <a:latin typeface="Calibri"/>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2240">
                <a:tc>
                  <a:txBody>
                    <a:bodyPr/>
                    <a:lstStyle/>
                    <a:p>
                      <a:pPr algn="ctr" fontAlgn="b"/>
                      <a:r>
                        <a:rPr lang="en-US" sz="1100" b="0" i="0" u="none" strike="noStrike">
                          <a:solidFill>
                            <a:srgbClr val="000000"/>
                          </a:solidFill>
                          <a:latin typeface="Calibri"/>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pSp>
        <p:nvGrpSpPr>
          <p:cNvPr id="5" name="Group 4" descr="Absorption spectrum graph for 4 different plant pigments"/>
          <p:cNvGrpSpPr/>
          <p:nvPr/>
        </p:nvGrpSpPr>
        <p:grpSpPr>
          <a:xfrm>
            <a:off x="4091796" y="2800350"/>
            <a:ext cx="5029200" cy="3114780"/>
            <a:chOff x="4091796" y="2800350"/>
            <a:chExt cx="5029200" cy="3114780"/>
          </a:xfrm>
        </p:grpSpPr>
        <p:pic>
          <p:nvPicPr>
            <p:cNvPr id="9" name="Picture 5" descr="10_06ElectromagSpectrum-U"/>
            <p:cNvPicPr>
              <a:picLocks noChangeAspect="1" noChangeArrowheads="1"/>
            </p:cNvPicPr>
            <p:nvPr/>
          </p:nvPicPr>
          <p:blipFill>
            <a:blip r:embed="rId2" cstate="print"/>
            <a:srcRect l="7224" t="62064" r="11662" b="25885"/>
            <a:stretch>
              <a:fillRect/>
            </a:stretch>
          </p:blipFill>
          <p:spPr bwMode="auto">
            <a:xfrm>
              <a:off x="4724400" y="5638800"/>
              <a:ext cx="2971800" cy="276330"/>
            </a:xfrm>
            <a:prstGeom prst="rect">
              <a:avLst/>
            </a:prstGeom>
            <a:noFill/>
            <a:ln w="9525">
              <a:noFill/>
              <a:miter lim="800000"/>
              <a:headEnd/>
              <a:tailEnd/>
            </a:ln>
          </p:spPr>
        </p:pic>
        <p:graphicFrame>
          <p:nvGraphicFramePr>
            <p:cNvPr id="10" name="Chart 9"/>
            <p:cNvGraphicFramePr>
              <a:graphicFrameLocks/>
            </p:cNvGraphicFramePr>
            <p:nvPr>
              <p:extLst>
                <p:ext uri="{D42A27DB-BD31-4B8C-83A1-F6EECF244321}">
                  <p14:modId xmlns:p14="http://schemas.microsoft.com/office/powerpoint/2010/main" val="2459430201"/>
                </p:ext>
              </p:extLst>
            </p:nvPr>
          </p:nvGraphicFramePr>
          <p:xfrm>
            <a:off x="4091796" y="2800350"/>
            <a:ext cx="5029200" cy="2933700"/>
          </p:xfrm>
          <a:graphic>
            <a:graphicData uri="http://schemas.openxmlformats.org/drawingml/2006/chart">
              <c:chart xmlns:c="http://schemas.openxmlformats.org/drawingml/2006/chart" xmlns:r="http://schemas.openxmlformats.org/officeDocument/2006/relationships" r:id="rId3"/>
            </a:graphicData>
          </a:graphic>
        </p:graphicFrame>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1843</Words>
  <Application>Microsoft Office PowerPoint</Application>
  <PresentationFormat>On-screen Show (4:3)</PresentationFormat>
  <Paragraphs>305</Paragraphs>
  <Slides>40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vt:lpstr>
      <vt:lpstr>Office Theme</vt:lpstr>
      <vt:lpstr>Lab Practical #2 Review</vt:lpstr>
      <vt:lpstr>What is the effect of pH on catalase activity?</vt:lpstr>
      <vt:lpstr>What is the effect of temperature on catalase activity?</vt:lpstr>
      <vt:lpstr>What is the effect of substrate concentration on catalase activity?</vt:lpstr>
      <vt:lpstr>What is the effect of enzyme (blood) concentration  on catalase activity?  What is the effect of inhibitors on enzyme activity?</vt:lpstr>
      <vt:lpstr>Photosynthesis/Cellular Respiration in Plant leaves</vt:lpstr>
      <vt:lpstr>Relationship between photosynthesis and starch</vt:lpstr>
      <vt:lpstr>Paper Chromatography </vt:lpstr>
      <vt:lpstr>What does the absorption spectrum generated for these plant pigments indicate?  Which wavelength(s) of light does each pigment absorb best?   How does absorbance correlate to the color in which the pigment appears (i.e.transmittance)?</vt:lpstr>
      <vt:lpstr>Cell Cycle</vt:lpstr>
      <vt:lpstr>Interphase</vt:lpstr>
      <vt:lpstr>Prophase</vt:lpstr>
      <vt:lpstr>Metaphase</vt:lpstr>
      <vt:lpstr>Anaphase</vt:lpstr>
      <vt:lpstr>Telophase &amp; Cytokinesis</vt:lpstr>
      <vt:lpstr>MEIOSIS</vt:lpstr>
      <vt:lpstr>Interphase of Meiosis</vt:lpstr>
      <vt:lpstr>Prophase I</vt:lpstr>
      <vt:lpstr>Metaphase I</vt:lpstr>
      <vt:lpstr>Anaphase I</vt:lpstr>
      <vt:lpstr>Telophase I &amp; Cytokinesis </vt:lpstr>
      <vt:lpstr>Prophase II</vt:lpstr>
      <vt:lpstr>Metaphase II</vt:lpstr>
      <vt:lpstr>Anaphase II</vt:lpstr>
      <vt:lpstr>Telophase II &amp; Cytokinesis</vt:lpstr>
      <vt:lpstr>Chromosome = a single DNA molecule  Duplicated chromosome = a chromosome which has made an extra copy of itself to prepare for division, consists of 2 sister chromatids attached at the centromere </vt:lpstr>
      <vt:lpstr>Challenge yourself: How many chromatids and/or chromosomes in each picture?</vt:lpstr>
      <vt:lpstr>Diploid vs. haploid</vt:lpstr>
      <vt:lpstr>Challenge YOURSELF</vt:lpstr>
      <vt:lpstr>Prophase Comparison</vt:lpstr>
      <vt:lpstr>Metaphase Comparison</vt:lpstr>
      <vt:lpstr>Anaphase Comparison</vt:lpstr>
      <vt:lpstr>Telophase &amp; Cytokinesis Comparison</vt:lpstr>
      <vt:lpstr>Mitosis- onion root tip</vt:lpstr>
      <vt:lpstr> Plant Mitosis- onion root tip</vt:lpstr>
      <vt:lpstr>Plant Mitosis- microscope image</vt:lpstr>
      <vt:lpstr>Mitosis-fish blastula</vt:lpstr>
      <vt:lpstr>DNA Fingerprinting</vt:lpstr>
      <vt:lpstr>Agarose Gel Electrophoresis Sample Result</vt:lpstr>
      <vt:lpstr>Using a restriction map</vt:lpstr>
    </vt:vector>
  </TitlesOfParts>
  <Company>Seminole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Practical #2 Review</dc:title>
  <dc:creator>Seminole Community College</dc:creator>
  <cp:lastModifiedBy>Debra Rinne</cp:lastModifiedBy>
  <cp:revision>51</cp:revision>
  <dcterms:created xsi:type="dcterms:W3CDTF">2011-11-07T17:24:18Z</dcterms:created>
  <dcterms:modified xsi:type="dcterms:W3CDTF">2026-03-03T19:46:25Z</dcterms:modified>
</cp:coreProperties>
</file>