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311" r:id="rId2"/>
    <p:sldId id="322" r:id="rId3"/>
    <p:sldId id="341" r:id="rId4"/>
    <p:sldId id="326" r:id="rId5"/>
    <p:sldId id="325" r:id="rId6"/>
    <p:sldId id="328" r:id="rId7"/>
    <p:sldId id="342" r:id="rId8"/>
    <p:sldId id="330" r:id="rId9"/>
    <p:sldId id="345" r:id="rId10"/>
    <p:sldId id="331" r:id="rId11"/>
    <p:sldId id="332" r:id="rId12"/>
    <p:sldId id="333" r:id="rId13"/>
    <p:sldId id="334" r:id="rId14"/>
    <p:sldId id="335" r:id="rId15"/>
    <p:sldId id="336" r:id="rId16"/>
    <p:sldId id="347" r:id="rId17"/>
  </p:sldIdLst>
  <p:sldSz cx="9144000" cy="6858000" type="screen4x3"/>
  <p:notesSz cx="6858000" cy="9144000"/>
  <p:custDataLst>
    <p:tags r:id="rId19"/>
  </p:custData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B73C3"/>
    <a:srgbClr val="BC32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3" autoAdjust="0"/>
    <p:restoredTop sz="86469" autoAdjust="0"/>
  </p:normalViewPr>
  <p:slideViewPr>
    <p:cSldViewPr>
      <p:cViewPr varScale="1">
        <p:scale>
          <a:sx n="47" d="100"/>
          <a:sy n="47" d="100"/>
        </p:scale>
        <p:origin x="53" y="475"/>
      </p:cViewPr>
      <p:guideLst>
        <p:guide orient="horz" pos="2160"/>
        <p:guide pos="2880"/>
      </p:guideLst>
    </p:cSldViewPr>
  </p:slideViewPr>
  <p:outlineViewPr>
    <p:cViewPr>
      <p:scale>
        <a:sx n="33" d="100"/>
        <a:sy n="33" d="100"/>
      </p:scale>
      <p:origin x="0" y="-61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3571E72-900C-548C-A3F8-513042D5D1AA}"/>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a:extLst>
              <a:ext uri="{FF2B5EF4-FFF2-40B4-BE49-F238E27FC236}">
                <a16:creationId xmlns:a16="http://schemas.microsoft.com/office/drawing/2014/main" id="{9039ED10-C705-AC23-FCB7-E31A275E4A34}"/>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4FB5362D-C19D-4020-A68F-1BEAA9840CC3}" type="datetimeFigureOut">
              <a:rPr lang="en-US"/>
              <a:pPr>
                <a:defRPr/>
              </a:pPr>
              <a:t>1/25/2026</a:t>
            </a:fld>
            <a:endParaRPr lang="en-US"/>
          </a:p>
        </p:txBody>
      </p:sp>
      <p:sp>
        <p:nvSpPr>
          <p:cNvPr id="4" name="Slide Image Placeholder 3">
            <a:extLst>
              <a:ext uri="{FF2B5EF4-FFF2-40B4-BE49-F238E27FC236}">
                <a16:creationId xmlns:a16="http://schemas.microsoft.com/office/drawing/2014/main" id="{E863AD3B-E6C8-4A0D-FBEA-8FB5CC6F27F3}"/>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4B15F40E-A35E-D936-95D3-7888DE228E8B}"/>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16B6749C-128D-712B-13CA-92C3F6F17DF7}"/>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a:extLst>
              <a:ext uri="{FF2B5EF4-FFF2-40B4-BE49-F238E27FC236}">
                <a16:creationId xmlns:a16="http://schemas.microsoft.com/office/drawing/2014/main" id="{6693C8F1-22F0-AF52-21B1-4FD315EF866D}"/>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8027DA68-C668-4B00-8DE6-D4BD266CE5D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40AA95AC-7049-C97D-D672-B13FC490B7E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A8CF0450-9B01-CB58-EAC5-A6469E5A26D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124" name="Slide Number Placeholder 3">
            <a:extLst>
              <a:ext uri="{FF2B5EF4-FFF2-40B4-BE49-F238E27FC236}">
                <a16:creationId xmlns:a16="http://schemas.microsoft.com/office/drawing/2014/main" id="{85AC7CF2-9BEE-9A8A-2F4F-C9CDCB2980A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85D49F1-DE97-4DDE-A737-A4351914B10B}" type="slidenum">
              <a:rPr lang="en-US" altLang="en-US"/>
              <a:pPr>
                <a:spcBef>
                  <a:spcPct val="0"/>
                </a:spcBef>
              </a:pPr>
              <a:t>2</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330811B2-CA32-3489-75CE-8AED0C2E918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3E436758-90D0-A020-EAE3-11DCA5CF7DD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5604" name="Slide Number Placeholder 3">
            <a:extLst>
              <a:ext uri="{FF2B5EF4-FFF2-40B4-BE49-F238E27FC236}">
                <a16:creationId xmlns:a16="http://schemas.microsoft.com/office/drawing/2014/main" id="{E42709A5-959B-6E0F-2FD9-0027314EDD0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3819474-7D77-4870-B256-C5C1953649F3}" type="slidenum">
              <a:rPr lang="en-US" altLang="en-US"/>
              <a:pPr>
                <a:spcBef>
                  <a:spcPct val="0"/>
                </a:spcBef>
              </a:pPr>
              <a:t>13</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D7CBB6E5-9591-20F7-2882-F0BC9B9AEC9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C67CD7F8-B550-47B5-0352-E125E6BD2AD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7652" name="Slide Number Placeholder 3">
            <a:extLst>
              <a:ext uri="{FF2B5EF4-FFF2-40B4-BE49-F238E27FC236}">
                <a16:creationId xmlns:a16="http://schemas.microsoft.com/office/drawing/2014/main" id="{1C444A64-624C-A2E2-DE99-F7F376B7395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32EF415-D717-4CE9-8248-C4846960FB97}" type="slidenum">
              <a:rPr lang="en-US" altLang="en-US"/>
              <a:pPr>
                <a:spcBef>
                  <a:spcPct val="0"/>
                </a:spcBef>
              </a:pPr>
              <a:t>14</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8A5DF411-FEB3-BFA1-8812-FE4CC78BE5A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3FB9B265-B5CF-7F85-6E34-D6CFE0E31A4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9700" name="Slide Number Placeholder 3">
            <a:extLst>
              <a:ext uri="{FF2B5EF4-FFF2-40B4-BE49-F238E27FC236}">
                <a16:creationId xmlns:a16="http://schemas.microsoft.com/office/drawing/2014/main" id="{338E19A8-4E16-84A1-6258-19629485DF8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A63D26D-BF9C-4869-9EBF-758072F53437}" type="slidenum">
              <a:rPr lang="en-US" altLang="en-US"/>
              <a:pPr>
                <a:spcBef>
                  <a:spcPct val="0"/>
                </a:spcBef>
              </a:pPr>
              <a:t>15</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15A401AD-8EF2-13FC-5914-42278792545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CA5867B2-7B77-68EB-E1D8-F194186974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172" name="Slide Number Placeholder 3">
            <a:extLst>
              <a:ext uri="{FF2B5EF4-FFF2-40B4-BE49-F238E27FC236}">
                <a16:creationId xmlns:a16="http://schemas.microsoft.com/office/drawing/2014/main" id="{F231DE32-2358-352E-FD98-5CA9595B7D8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7C57835-AE4A-4576-8492-84D7551D58C6}" type="slidenum">
              <a:rPr lang="en-US" altLang="en-US"/>
              <a:pPr>
                <a:spcBef>
                  <a:spcPct val="0"/>
                </a:spcBef>
              </a:pPr>
              <a:t>3</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EE87DBFF-A09B-4733-C756-389733C2023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36F2ACA2-305B-7A8F-3E3C-D1EF5AA99E4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244" name="Slide Number Placeholder 3">
            <a:extLst>
              <a:ext uri="{FF2B5EF4-FFF2-40B4-BE49-F238E27FC236}">
                <a16:creationId xmlns:a16="http://schemas.microsoft.com/office/drawing/2014/main" id="{7E432603-B2ED-A31E-D895-4D71F893101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5A9A4F0-7B85-4FAF-835C-7DFF39F114B6}" type="slidenum">
              <a:rPr lang="en-US" altLang="en-US"/>
              <a:pPr>
                <a:spcBef>
                  <a:spcPct val="0"/>
                </a:spcBef>
              </a:pPr>
              <a:t>5</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05957509-5D3C-FD83-666E-12582BD26AB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3B83EB12-2F57-D77B-C99D-6F8F7B6D467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2292" name="Slide Number Placeholder 3">
            <a:extLst>
              <a:ext uri="{FF2B5EF4-FFF2-40B4-BE49-F238E27FC236}">
                <a16:creationId xmlns:a16="http://schemas.microsoft.com/office/drawing/2014/main" id="{B1C6308F-173F-5CE9-BA0E-9FB39510386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D3AD4A2-56D3-4255-BA75-ADDB39174BCC}" type="slidenum">
              <a:rPr lang="en-US" altLang="en-US"/>
              <a:pPr>
                <a:spcBef>
                  <a:spcPct val="0"/>
                </a:spcBef>
              </a:pPr>
              <a:t>6</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D90A19BF-A019-DE24-6D23-D9489D70CEE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6AA19D7E-DDA8-73EF-C827-9A43FAA5F00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4340" name="Slide Number Placeholder 3">
            <a:extLst>
              <a:ext uri="{FF2B5EF4-FFF2-40B4-BE49-F238E27FC236}">
                <a16:creationId xmlns:a16="http://schemas.microsoft.com/office/drawing/2014/main" id="{7FBB2A80-4E74-D44F-5A2E-2D63D35A306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D531604-A618-4717-A13A-C48B41C057C6}" type="slidenum">
              <a:rPr lang="en-US" altLang="en-US"/>
              <a:pPr>
                <a:spcBef>
                  <a:spcPct val="0"/>
                </a:spcBef>
              </a:pPr>
              <a:t>7</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5A9FE738-0C6C-07F8-5A2E-626DC8F21F7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D6A95864-8FD2-3098-C5E0-4F29C97058C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6388" name="Slide Number Placeholder 3">
            <a:extLst>
              <a:ext uri="{FF2B5EF4-FFF2-40B4-BE49-F238E27FC236}">
                <a16:creationId xmlns:a16="http://schemas.microsoft.com/office/drawing/2014/main" id="{CB6BE41A-3547-1D64-F29D-B3F00BD0E99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4ACE50C-9015-4EF5-8B2F-2E129CEF353C}" type="slidenum">
              <a:rPr lang="en-US" altLang="en-US"/>
              <a:pPr>
                <a:spcBef>
                  <a:spcPct val="0"/>
                </a:spcBef>
              </a:pPr>
              <a:t>8</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E2C0CE8A-C9C1-B315-9C95-288D0A477E6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08EDEB53-33EB-C56C-97D9-3149A1954EF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8436" name="Slide Number Placeholder 3">
            <a:extLst>
              <a:ext uri="{FF2B5EF4-FFF2-40B4-BE49-F238E27FC236}">
                <a16:creationId xmlns:a16="http://schemas.microsoft.com/office/drawing/2014/main" id="{2B5352D6-EEFD-C347-1E8F-D3087CA23B7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43EDE93-2ADB-4753-981E-4A0F9A943645}" type="slidenum">
              <a:rPr lang="en-US" altLang="en-US"/>
              <a:pPr>
                <a:spcBef>
                  <a:spcPct val="0"/>
                </a:spcBef>
              </a:pPr>
              <a:t>9</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FC8880F7-07D8-11ED-DD6E-C1E0275D4CF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0E8A6CD4-DAAE-2532-2497-48D98174EA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0484" name="Slide Number Placeholder 3">
            <a:extLst>
              <a:ext uri="{FF2B5EF4-FFF2-40B4-BE49-F238E27FC236}">
                <a16:creationId xmlns:a16="http://schemas.microsoft.com/office/drawing/2014/main" id="{A551B325-5ECA-C9D4-758D-26B5F2E8230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4CBBA20-0C39-4F04-B6A6-19B017A0C87E}" type="slidenum">
              <a:rPr lang="en-US" altLang="en-US"/>
              <a:pPr>
                <a:spcBef>
                  <a:spcPct val="0"/>
                </a:spcBef>
              </a:pPr>
              <a:t>10</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6B01363C-0540-69D8-03A2-0D7DBE2B269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998EB594-81A6-066B-0479-6B52812F5FB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3556" name="Slide Number Placeholder 3">
            <a:extLst>
              <a:ext uri="{FF2B5EF4-FFF2-40B4-BE49-F238E27FC236}">
                <a16:creationId xmlns:a16="http://schemas.microsoft.com/office/drawing/2014/main" id="{6D66ABD8-A35F-2E34-1A67-08A7C48C357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A667EB7-CA05-41A2-BAE8-C61CB676BDED}" type="slidenum">
              <a:rPr lang="en-US" altLang="en-US"/>
              <a:pPr>
                <a:spcBef>
                  <a:spcPct val="0"/>
                </a:spcBef>
              </a:pPr>
              <a:t>12</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BCAE7425-A651-90A4-ED96-1B0E8A9153EB}"/>
              </a:ext>
            </a:extLst>
          </p:cNvPr>
          <p:cNvSpPr>
            <a:spLocks noGrp="1"/>
          </p:cNvSpPr>
          <p:nvPr>
            <p:ph type="dt" sz="half" idx="10"/>
          </p:nvPr>
        </p:nvSpPr>
        <p:spPr/>
        <p:txBody>
          <a:bodyPr/>
          <a:lstStyle>
            <a:lvl1pPr>
              <a:defRPr/>
            </a:lvl1pPr>
          </a:lstStyle>
          <a:p>
            <a:pPr>
              <a:defRPr/>
            </a:pPr>
            <a:fld id="{219B5F45-A465-4EC7-B403-83DED868E2FF}" type="datetime1">
              <a:rPr lang="en-US"/>
              <a:pPr>
                <a:defRPr/>
              </a:pPr>
              <a:t>1/25/2026</a:t>
            </a:fld>
            <a:endParaRPr lang="en-US"/>
          </a:p>
        </p:txBody>
      </p:sp>
      <p:sp>
        <p:nvSpPr>
          <p:cNvPr id="5" name="Footer Placeholder 4">
            <a:extLst>
              <a:ext uri="{FF2B5EF4-FFF2-40B4-BE49-F238E27FC236}">
                <a16:creationId xmlns:a16="http://schemas.microsoft.com/office/drawing/2014/main" id="{FBF95E48-C404-8683-8277-E78CF7EABD5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2FFB81C-4E7B-2E3A-0DB3-A481E7280538}"/>
              </a:ext>
            </a:extLst>
          </p:cNvPr>
          <p:cNvSpPr>
            <a:spLocks noGrp="1"/>
          </p:cNvSpPr>
          <p:nvPr>
            <p:ph type="sldNum" sz="quarter" idx="12"/>
          </p:nvPr>
        </p:nvSpPr>
        <p:spPr/>
        <p:txBody>
          <a:bodyPr/>
          <a:lstStyle>
            <a:lvl1pPr>
              <a:defRPr/>
            </a:lvl1pPr>
          </a:lstStyle>
          <a:p>
            <a:pPr>
              <a:defRPr/>
            </a:pPr>
            <a:fld id="{176E62F6-6B0A-4BA7-8559-0E86A5301557}" type="slidenum">
              <a:rPr lang="en-US" altLang="en-US"/>
              <a:pPr>
                <a:defRPr/>
              </a:pPr>
              <a:t>‹#›</a:t>
            </a:fld>
            <a:endParaRPr lang="en-US" altLang="en-US"/>
          </a:p>
        </p:txBody>
      </p:sp>
    </p:spTree>
    <p:extLst>
      <p:ext uri="{BB962C8B-B14F-4D97-AF65-F5344CB8AC3E}">
        <p14:creationId xmlns:p14="http://schemas.microsoft.com/office/powerpoint/2010/main" val="2774489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78665A-B4F7-A45B-9779-F738E6FCD230}"/>
              </a:ext>
            </a:extLst>
          </p:cNvPr>
          <p:cNvSpPr>
            <a:spLocks noGrp="1"/>
          </p:cNvSpPr>
          <p:nvPr>
            <p:ph type="dt" sz="half" idx="10"/>
          </p:nvPr>
        </p:nvSpPr>
        <p:spPr/>
        <p:txBody>
          <a:bodyPr/>
          <a:lstStyle>
            <a:lvl1pPr>
              <a:defRPr/>
            </a:lvl1pPr>
          </a:lstStyle>
          <a:p>
            <a:pPr>
              <a:defRPr/>
            </a:pPr>
            <a:fld id="{69D96836-9A2B-48E2-ACF3-2DD0636B267C}" type="datetime1">
              <a:rPr lang="en-US"/>
              <a:pPr>
                <a:defRPr/>
              </a:pPr>
              <a:t>1/25/2026</a:t>
            </a:fld>
            <a:endParaRPr lang="en-US"/>
          </a:p>
        </p:txBody>
      </p:sp>
      <p:sp>
        <p:nvSpPr>
          <p:cNvPr id="5" name="Footer Placeholder 4">
            <a:extLst>
              <a:ext uri="{FF2B5EF4-FFF2-40B4-BE49-F238E27FC236}">
                <a16:creationId xmlns:a16="http://schemas.microsoft.com/office/drawing/2014/main" id="{54D66733-6D7F-D809-6995-B79812900BF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00B323F-5C4D-C885-A4CE-67401A3219A9}"/>
              </a:ext>
            </a:extLst>
          </p:cNvPr>
          <p:cNvSpPr>
            <a:spLocks noGrp="1"/>
          </p:cNvSpPr>
          <p:nvPr>
            <p:ph type="sldNum" sz="quarter" idx="12"/>
          </p:nvPr>
        </p:nvSpPr>
        <p:spPr/>
        <p:txBody>
          <a:bodyPr/>
          <a:lstStyle>
            <a:lvl1pPr>
              <a:defRPr/>
            </a:lvl1pPr>
          </a:lstStyle>
          <a:p>
            <a:pPr>
              <a:defRPr/>
            </a:pPr>
            <a:fld id="{B6B85CC7-3B04-4BC1-BC78-B764E7365A2F}" type="slidenum">
              <a:rPr lang="en-US" altLang="en-US"/>
              <a:pPr>
                <a:defRPr/>
              </a:pPr>
              <a:t>‹#›</a:t>
            </a:fld>
            <a:endParaRPr lang="en-US" altLang="en-US"/>
          </a:p>
        </p:txBody>
      </p:sp>
    </p:spTree>
    <p:extLst>
      <p:ext uri="{BB962C8B-B14F-4D97-AF65-F5344CB8AC3E}">
        <p14:creationId xmlns:p14="http://schemas.microsoft.com/office/powerpoint/2010/main" val="13998741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C78DE0-67A6-F6D1-62E4-32F006676CDE}"/>
              </a:ext>
            </a:extLst>
          </p:cNvPr>
          <p:cNvSpPr>
            <a:spLocks noGrp="1"/>
          </p:cNvSpPr>
          <p:nvPr>
            <p:ph type="dt" sz="half" idx="10"/>
          </p:nvPr>
        </p:nvSpPr>
        <p:spPr/>
        <p:txBody>
          <a:bodyPr/>
          <a:lstStyle>
            <a:lvl1pPr>
              <a:defRPr/>
            </a:lvl1pPr>
          </a:lstStyle>
          <a:p>
            <a:pPr>
              <a:defRPr/>
            </a:pPr>
            <a:fld id="{AFF27CF9-41A1-4F9A-A3CF-8847D7766626}" type="datetime1">
              <a:rPr lang="en-US"/>
              <a:pPr>
                <a:defRPr/>
              </a:pPr>
              <a:t>1/25/2026</a:t>
            </a:fld>
            <a:endParaRPr lang="en-US"/>
          </a:p>
        </p:txBody>
      </p:sp>
      <p:sp>
        <p:nvSpPr>
          <p:cNvPr id="5" name="Footer Placeholder 4">
            <a:extLst>
              <a:ext uri="{FF2B5EF4-FFF2-40B4-BE49-F238E27FC236}">
                <a16:creationId xmlns:a16="http://schemas.microsoft.com/office/drawing/2014/main" id="{A364D657-A56B-0BDE-47DE-85CA3BF10BB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F6202B6-7C4A-99D1-3B92-FCD4239258B4}"/>
              </a:ext>
            </a:extLst>
          </p:cNvPr>
          <p:cNvSpPr>
            <a:spLocks noGrp="1"/>
          </p:cNvSpPr>
          <p:nvPr>
            <p:ph type="sldNum" sz="quarter" idx="12"/>
          </p:nvPr>
        </p:nvSpPr>
        <p:spPr/>
        <p:txBody>
          <a:bodyPr/>
          <a:lstStyle>
            <a:lvl1pPr>
              <a:defRPr/>
            </a:lvl1pPr>
          </a:lstStyle>
          <a:p>
            <a:pPr>
              <a:defRPr/>
            </a:pPr>
            <a:fld id="{EA1884B1-CE09-4B96-9C52-DC781AB29CC4}" type="slidenum">
              <a:rPr lang="en-US" altLang="en-US"/>
              <a:pPr>
                <a:defRPr/>
              </a:pPr>
              <a:t>‹#›</a:t>
            </a:fld>
            <a:endParaRPr lang="en-US" altLang="en-US"/>
          </a:p>
        </p:txBody>
      </p:sp>
    </p:spTree>
    <p:extLst>
      <p:ext uri="{BB962C8B-B14F-4D97-AF65-F5344CB8AC3E}">
        <p14:creationId xmlns:p14="http://schemas.microsoft.com/office/powerpoint/2010/main" val="276797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5D2423-D6D6-8358-A5CA-99F589B52327}"/>
              </a:ext>
            </a:extLst>
          </p:cNvPr>
          <p:cNvSpPr>
            <a:spLocks noGrp="1"/>
          </p:cNvSpPr>
          <p:nvPr>
            <p:ph type="dt" sz="half" idx="10"/>
          </p:nvPr>
        </p:nvSpPr>
        <p:spPr/>
        <p:txBody>
          <a:bodyPr/>
          <a:lstStyle>
            <a:lvl1pPr>
              <a:defRPr/>
            </a:lvl1pPr>
          </a:lstStyle>
          <a:p>
            <a:pPr>
              <a:defRPr/>
            </a:pPr>
            <a:fld id="{13420CCC-C4BF-4AAF-8528-F049DC7478E8}" type="datetime1">
              <a:rPr lang="en-US"/>
              <a:pPr>
                <a:defRPr/>
              </a:pPr>
              <a:t>1/25/2026</a:t>
            </a:fld>
            <a:endParaRPr lang="en-US"/>
          </a:p>
        </p:txBody>
      </p:sp>
      <p:sp>
        <p:nvSpPr>
          <p:cNvPr id="5" name="Footer Placeholder 4">
            <a:extLst>
              <a:ext uri="{FF2B5EF4-FFF2-40B4-BE49-F238E27FC236}">
                <a16:creationId xmlns:a16="http://schemas.microsoft.com/office/drawing/2014/main" id="{86217A14-3C23-EBC8-8A77-59F4E4445A2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9512772-D3C7-B0BE-EAB0-77057690E1DA}"/>
              </a:ext>
            </a:extLst>
          </p:cNvPr>
          <p:cNvSpPr>
            <a:spLocks noGrp="1"/>
          </p:cNvSpPr>
          <p:nvPr>
            <p:ph type="sldNum" sz="quarter" idx="12"/>
          </p:nvPr>
        </p:nvSpPr>
        <p:spPr/>
        <p:txBody>
          <a:bodyPr/>
          <a:lstStyle>
            <a:lvl1pPr>
              <a:defRPr/>
            </a:lvl1pPr>
          </a:lstStyle>
          <a:p>
            <a:pPr>
              <a:defRPr/>
            </a:pPr>
            <a:fld id="{942FC7E2-24CA-4D76-B418-D059FED2E863}" type="slidenum">
              <a:rPr lang="en-US" altLang="en-US"/>
              <a:pPr>
                <a:defRPr/>
              </a:pPr>
              <a:t>‹#›</a:t>
            </a:fld>
            <a:endParaRPr lang="en-US" altLang="en-US"/>
          </a:p>
        </p:txBody>
      </p:sp>
    </p:spTree>
    <p:extLst>
      <p:ext uri="{BB962C8B-B14F-4D97-AF65-F5344CB8AC3E}">
        <p14:creationId xmlns:p14="http://schemas.microsoft.com/office/powerpoint/2010/main" val="3482854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144AD8-20A9-A595-84F4-94BA197C63BD}"/>
              </a:ext>
            </a:extLst>
          </p:cNvPr>
          <p:cNvSpPr>
            <a:spLocks noGrp="1"/>
          </p:cNvSpPr>
          <p:nvPr>
            <p:ph type="dt" sz="half" idx="10"/>
          </p:nvPr>
        </p:nvSpPr>
        <p:spPr/>
        <p:txBody>
          <a:bodyPr/>
          <a:lstStyle>
            <a:lvl1pPr>
              <a:defRPr/>
            </a:lvl1pPr>
          </a:lstStyle>
          <a:p>
            <a:pPr>
              <a:defRPr/>
            </a:pPr>
            <a:fld id="{3D2081E2-9880-43C3-A32C-4FED1C73AA94}" type="datetime1">
              <a:rPr lang="en-US"/>
              <a:pPr>
                <a:defRPr/>
              </a:pPr>
              <a:t>1/25/2026</a:t>
            </a:fld>
            <a:endParaRPr lang="en-US"/>
          </a:p>
        </p:txBody>
      </p:sp>
      <p:sp>
        <p:nvSpPr>
          <p:cNvPr id="5" name="Footer Placeholder 4">
            <a:extLst>
              <a:ext uri="{FF2B5EF4-FFF2-40B4-BE49-F238E27FC236}">
                <a16:creationId xmlns:a16="http://schemas.microsoft.com/office/drawing/2014/main" id="{0BA25310-8C43-CD38-009E-DF1150342B1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29E3AFA-6E7E-E77E-296B-8957B43E6694}"/>
              </a:ext>
            </a:extLst>
          </p:cNvPr>
          <p:cNvSpPr>
            <a:spLocks noGrp="1"/>
          </p:cNvSpPr>
          <p:nvPr>
            <p:ph type="sldNum" sz="quarter" idx="12"/>
          </p:nvPr>
        </p:nvSpPr>
        <p:spPr/>
        <p:txBody>
          <a:bodyPr/>
          <a:lstStyle>
            <a:lvl1pPr>
              <a:defRPr/>
            </a:lvl1pPr>
          </a:lstStyle>
          <a:p>
            <a:pPr>
              <a:defRPr/>
            </a:pPr>
            <a:fld id="{A4513A9C-1D8F-4B41-9437-444FAECE9A3D}" type="slidenum">
              <a:rPr lang="en-US" altLang="en-US"/>
              <a:pPr>
                <a:defRPr/>
              </a:pPr>
              <a:t>‹#›</a:t>
            </a:fld>
            <a:endParaRPr lang="en-US" altLang="en-US"/>
          </a:p>
        </p:txBody>
      </p:sp>
    </p:spTree>
    <p:extLst>
      <p:ext uri="{BB962C8B-B14F-4D97-AF65-F5344CB8AC3E}">
        <p14:creationId xmlns:p14="http://schemas.microsoft.com/office/powerpoint/2010/main" val="3080632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E8CF396-086C-A091-047A-5ABBFB081EB0}"/>
              </a:ext>
            </a:extLst>
          </p:cNvPr>
          <p:cNvSpPr>
            <a:spLocks noGrp="1"/>
          </p:cNvSpPr>
          <p:nvPr>
            <p:ph type="dt" sz="half" idx="10"/>
          </p:nvPr>
        </p:nvSpPr>
        <p:spPr/>
        <p:txBody>
          <a:bodyPr/>
          <a:lstStyle>
            <a:lvl1pPr>
              <a:defRPr/>
            </a:lvl1pPr>
          </a:lstStyle>
          <a:p>
            <a:pPr>
              <a:defRPr/>
            </a:pPr>
            <a:fld id="{32A759E9-022A-406E-A5F3-6EF3CE1E65FE}" type="datetime1">
              <a:rPr lang="en-US"/>
              <a:pPr>
                <a:defRPr/>
              </a:pPr>
              <a:t>1/25/2026</a:t>
            </a:fld>
            <a:endParaRPr lang="en-US"/>
          </a:p>
        </p:txBody>
      </p:sp>
      <p:sp>
        <p:nvSpPr>
          <p:cNvPr id="6" name="Footer Placeholder 4">
            <a:extLst>
              <a:ext uri="{FF2B5EF4-FFF2-40B4-BE49-F238E27FC236}">
                <a16:creationId xmlns:a16="http://schemas.microsoft.com/office/drawing/2014/main" id="{01ED07B1-D722-1C94-8AE0-C497A2157D7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47AFFFC-5B55-4E3D-E0AD-A38F67CB4E59}"/>
              </a:ext>
            </a:extLst>
          </p:cNvPr>
          <p:cNvSpPr>
            <a:spLocks noGrp="1"/>
          </p:cNvSpPr>
          <p:nvPr>
            <p:ph type="sldNum" sz="quarter" idx="12"/>
          </p:nvPr>
        </p:nvSpPr>
        <p:spPr/>
        <p:txBody>
          <a:bodyPr/>
          <a:lstStyle>
            <a:lvl1pPr>
              <a:defRPr/>
            </a:lvl1pPr>
          </a:lstStyle>
          <a:p>
            <a:pPr>
              <a:defRPr/>
            </a:pPr>
            <a:fld id="{D68E8251-AA25-47A8-9618-E90386937305}" type="slidenum">
              <a:rPr lang="en-US" altLang="en-US"/>
              <a:pPr>
                <a:defRPr/>
              </a:pPr>
              <a:t>‹#›</a:t>
            </a:fld>
            <a:endParaRPr lang="en-US" altLang="en-US"/>
          </a:p>
        </p:txBody>
      </p:sp>
    </p:spTree>
    <p:extLst>
      <p:ext uri="{BB962C8B-B14F-4D97-AF65-F5344CB8AC3E}">
        <p14:creationId xmlns:p14="http://schemas.microsoft.com/office/powerpoint/2010/main" val="2732491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86CDE80F-EB60-9B1E-9E58-F50C543BEFB8}"/>
              </a:ext>
            </a:extLst>
          </p:cNvPr>
          <p:cNvSpPr>
            <a:spLocks noGrp="1"/>
          </p:cNvSpPr>
          <p:nvPr>
            <p:ph type="dt" sz="half" idx="10"/>
          </p:nvPr>
        </p:nvSpPr>
        <p:spPr/>
        <p:txBody>
          <a:bodyPr/>
          <a:lstStyle>
            <a:lvl1pPr>
              <a:defRPr/>
            </a:lvl1pPr>
          </a:lstStyle>
          <a:p>
            <a:pPr>
              <a:defRPr/>
            </a:pPr>
            <a:fld id="{E87BAA65-7588-489A-BFB8-E201C58E3DA8}" type="datetime1">
              <a:rPr lang="en-US"/>
              <a:pPr>
                <a:defRPr/>
              </a:pPr>
              <a:t>1/25/2026</a:t>
            </a:fld>
            <a:endParaRPr lang="en-US"/>
          </a:p>
        </p:txBody>
      </p:sp>
      <p:sp>
        <p:nvSpPr>
          <p:cNvPr id="8" name="Footer Placeholder 4">
            <a:extLst>
              <a:ext uri="{FF2B5EF4-FFF2-40B4-BE49-F238E27FC236}">
                <a16:creationId xmlns:a16="http://schemas.microsoft.com/office/drawing/2014/main" id="{727A314A-E0BE-A54D-2D49-D5449C342FD8}"/>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FA1C2FF5-9892-5289-7A13-7BDD9983EE1C}"/>
              </a:ext>
            </a:extLst>
          </p:cNvPr>
          <p:cNvSpPr>
            <a:spLocks noGrp="1"/>
          </p:cNvSpPr>
          <p:nvPr>
            <p:ph type="sldNum" sz="quarter" idx="12"/>
          </p:nvPr>
        </p:nvSpPr>
        <p:spPr/>
        <p:txBody>
          <a:bodyPr/>
          <a:lstStyle>
            <a:lvl1pPr>
              <a:defRPr/>
            </a:lvl1pPr>
          </a:lstStyle>
          <a:p>
            <a:pPr>
              <a:defRPr/>
            </a:pPr>
            <a:fld id="{4AE89CEE-57D0-430B-8E55-60FB188DDD9A}" type="slidenum">
              <a:rPr lang="en-US" altLang="en-US"/>
              <a:pPr>
                <a:defRPr/>
              </a:pPr>
              <a:t>‹#›</a:t>
            </a:fld>
            <a:endParaRPr lang="en-US" altLang="en-US"/>
          </a:p>
        </p:txBody>
      </p:sp>
    </p:spTree>
    <p:extLst>
      <p:ext uri="{BB962C8B-B14F-4D97-AF65-F5344CB8AC3E}">
        <p14:creationId xmlns:p14="http://schemas.microsoft.com/office/powerpoint/2010/main" val="788453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E35E3CB7-CF15-82A9-98DA-AFAE444557F1}"/>
              </a:ext>
            </a:extLst>
          </p:cNvPr>
          <p:cNvSpPr>
            <a:spLocks noGrp="1"/>
          </p:cNvSpPr>
          <p:nvPr>
            <p:ph type="dt" sz="half" idx="10"/>
          </p:nvPr>
        </p:nvSpPr>
        <p:spPr/>
        <p:txBody>
          <a:bodyPr/>
          <a:lstStyle>
            <a:lvl1pPr>
              <a:defRPr/>
            </a:lvl1pPr>
          </a:lstStyle>
          <a:p>
            <a:pPr>
              <a:defRPr/>
            </a:pPr>
            <a:fld id="{80F49A89-642B-4CC9-B3E0-E658EF71E6A9}" type="datetime1">
              <a:rPr lang="en-US"/>
              <a:pPr>
                <a:defRPr/>
              </a:pPr>
              <a:t>1/25/2026</a:t>
            </a:fld>
            <a:endParaRPr lang="en-US"/>
          </a:p>
        </p:txBody>
      </p:sp>
      <p:sp>
        <p:nvSpPr>
          <p:cNvPr id="4" name="Footer Placeholder 4">
            <a:extLst>
              <a:ext uri="{FF2B5EF4-FFF2-40B4-BE49-F238E27FC236}">
                <a16:creationId xmlns:a16="http://schemas.microsoft.com/office/drawing/2014/main" id="{ECD74A1E-7974-B6BA-85B6-7CAECC9DABD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7B9BE0EC-5EA0-525F-8707-3B9F1E5846EB}"/>
              </a:ext>
            </a:extLst>
          </p:cNvPr>
          <p:cNvSpPr>
            <a:spLocks noGrp="1"/>
          </p:cNvSpPr>
          <p:nvPr>
            <p:ph type="sldNum" sz="quarter" idx="12"/>
          </p:nvPr>
        </p:nvSpPr>
        <p:spPr/>
        <p:txBody>
          <a:bodyPr/>
          <a:lstStyle>
            <a:lvl1pPr>
              <a:defRPr/>
            </a:lvl1pPr>
          </a:lstStyle>
          <a:p>
            <a:pPr>
              <a:defRPr/>
            </a:pPr>
            <a:fld id="{65853B55-3759-465E-9721-6DB6E95686BE}" type="slidenum">
              <a:rPr lang="en-US" altLang="en-US"/>
              <a:pPr>
                <a:defRPr/>
              </a:pPr>
              <a:t>‹#›</a:t>
            </a:fld>
            <a:endParaRPr lang="en-US" altLang="en-US"/>
          </a:p>
        </p:txBody>
      </p:sp>
    </p:spTree>
    <p:extLst>
      <p:ext uri="{BB962C8B-B14F-4D97-AF65-F5344CB8AC3E}">
        <p14:creationId xmlns:p14="http://schemas.microsoft.com/office/powerpoint/2010/main" val="1030241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1869987-03C0-AFFB-F4C8-E4D5B3A21D27}"/>
              </a:ext>
            </a:extLst>
          </p:cNvPr>
          <p:cNvSpPr>
            <a:spLocks noGrp="1"/>
          </p:cNvSpPr>
          <p:nvPr>
            <p:ph type="dt" sz="half" idx="10"/>
          </p:nvPr>
        </p:nvSpPr>
        <p:spPr/>
        <p:txBody>
          <a:bodyPr/>
          <a:lstStyle>
            <a:lvl1pPr>
              <a:defRPr/>
            </a:lvl1pPr>
          </a:lstStyle>
          <a:p>
            <a:pPr>
              <a:defRPr/>
            </a:pPr>
            <a:fld id="{18C6FD43-95FD-4E17-9B59-88D307F5FAC3}" type="datetime1">
              <a:rPr lang="en-US"/>
              <a:pPr>
                <a:defRPr/>
              </a:pPr>
              <a:t>1/25/2026</a:t>
            </a:fld>
            <a:endParaRPr lang="en-US"/>
          </a:p>
        </p:txBody>
      </p:sp>
      <p:sp>
        <p:nvSpPr>
          <p:cNvPr id="3" name="Footer Placeholder 4">
            <a:extLst>
              <a:ext uri="{FF2B5EF4-FFF2-40B4-BE49-F238E27FC236}">
                <a16:creationId xmlns:a16="http://schemas.microsoft.com/office/drawing/2014/main" id="{78A8B252-2467-5500-FE38-3A3EE2896AFD}"/>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2C2F83A2-1656-3636-C9BF-8A5D8FD92E75}"/>
              </a:ext>
            </a:extLst>
          </p:cNvPr>
          <p:cNvSpPr>
            <a:spLocks noGrp="1"/>
          </p:cNvSpPr>
          <p:nvPr>
            <p:ph type="sldNum" sz="quarter" idx="12"/>
          </p:nvPr>
        </p:nvSpPr>
        <p:spPr/>
        <p:txBody>
          <a:bodyPr/>
          <a:lstStyle>
            <a:lvl1pPr>
              <a:defRPr/>
            </a:lvl1pPr>
          </a:lstStyle>
          <a:p>
            <a:pPr>
              <a:defRPr/>
            </a:pPr>
            <a:fld id="{CB0163BE-1936-4C9C-9CAC-1657DBDBD454}" type="slidenum">
              <a:rPr lang="en-US" altLang="en-US"/>
              <a:pPr>
                <a:defRPr/>
              </a:pPr>
              <a:t>‹#›</a:t>
            </a:fld>
            <a:endParaRPr lang="en-US" altLang="en-US"/>
          </a:p>
        </p:txBody>
      </p:sp>
    </p:spTree>
    <p:extLst>
      <p:ext uri="{BB962C8B-B14F-4D97-AF65-F5344CB8AC3E}">
        <p14:creationId xmlns:p14="http://schemas.microsoft.com/office/powerpoint/2010/main" val="4170248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C641B7F-DDED-7401-4ACD-DAFC8A929734}"/>
              </a:ext>
            </a:extLst>
          </p:cNvPr>
          <p:cNvSpPr>
            <a:spLocks noGrp="1"/>
          </p:cNvSpPr>
          <p:nvPr>
            <p:ph type="dt" sz="half" idx="10"/>
          </p:nvPr>
        </p:nvSpPr>
        <p:spPr/>
        <p:txBody>
          <a:bodyPr/>
          <a:lstStyle>
            <a:lvl1pPr>
              <a:defRPr/>
            </a:lvl1pPr>
          </a:lstStyle>
          <a:p>
            <a:pPr>
              <a:defRPr/>
            </a:pPr>
            <a:fld id="{2335AA16-41FD-4C70-8AAE-A0FF5505A65E}" type="datetime1">
              <a:rPr lang="en-US"/>
              <a:pPr>
                <a:defRPr/>
              </a:pPr>
              <a:t>1/25/2026</a:t>
            </a:fld>
            <a:endParaRPr lang="en-US"/>
          </a:p>
        </p:txBody>
      </p:sp>
      <p:sp>
        <p:nvSpPr>
          <p:cNvPr id="6" name="Footer Placeholder 4">
            <a:extLst>
              <a:ext uri="{FF2B5EF4-FFF2-40B4-BE49-F238E27FC236}">
                <a16:creationId xmlns:a16="http://schemas.microsoft.com/office/drawing/2014/main" id="{14371BC8-BD5D-0688-16D7-3CEA7FEBE41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5ACB7B4-8FEB-EEE3-9DFC-C629B308A3F3}"/>
              </a:ext>
            </a:extLst>
          </p:cNvPr>
          <p:cNvSpPr>
            <a:spLocks noGrp="1"/>
          </p:cNvSpPr>
          <p:nvPr>
            <p:ph type="sldNum" sz="quarter" idx="12"/>
          </p:nvPr>
        </p:nvSpPr>
        <p:spPr/>
        <p:txBody>
          <a:bodyPr/>
          <a:lstStyle>
            <a:lvl1pPr>
              <a:defRPr/>
            </a:lvl1pPr>
          </a:lstStyle>
          <a:p>
            <a:pPr>
              <a:defRPr/>
            </a:pPr>
            <a:fld id="{3AB0FD7A-95C8-4CC3-BA90-8442E1AE8BFE}" type="slidenum">
              <a:rPr lang="en-US" altLang="en-US"/>
              <a:pPr>
                <a:defRPr/>
              </a:pPr>
              <a:t>‹#›</a:t>
            </a:fld>
            <a:endParaRPr lang="en-US" altLang="en-US"/>
          </a:p>
        </p:txBody>
      </p:sp>
    </p:spTree>
    <p:extLst>
      <p:ext uri="{BB962C8B-B14F-4D97-AF65-F5344CB8AC3E}">
        <p14:creationId xmlns:p14="http://schemas.microsoft.com/office/powerpoint/2010/main" val="840205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D62E273-155D-F797-FA99-C57A2C827487}"/>
              </a:ext>
            </a:extLst>
          </p:cNvPr>
          <p:cNvSpPr>
            <a:spLocks noGrp="1"/>
          </p:cNvSpPr>
          <p:nvPr>
            <p:ph type="dt" sz="half" idx="10"/>
          </p:nvPr>
        </p:nvSpPr>
        <p:spPr/>
        <p:txBody>
          <a:bodyPr/>
          <a:lstStyle>
            <a:lvl1pPr>
              <a:defRPr/>
            </a:lvl1pPr>
          </a:lstStyle>
          <a:p>
            <a:pPr>
              <a:defRPr/>
            </a:pPr>
            <a:fld id="{8B80E3B6-38FB-4919-A88A-22FC30DFFA5A}" type="datetime1">
              <a:rPr lang="en-US"/>
              <a:pPr>
                <a:defRPr/>
              </a:pPr>
              <a:t>1/25/2026</a:t>
            </a:fld>
            <a:endParaRPr lang="en-US"/>
          </a:p>
        </p:txBody>
      </p:sp>
      <p:sp>
        <p:nvSpPr>
          <p:cNvPr id="6" name="Footer Placeholder 4">
            <a:extLst>
              <a:ext uri="{FF2B5EF4-FFF2-40B4-BE49-F238E27FC236}">
                <a16:creationId xmlns:a16="http://schemas.microsoft.com/office/drawing/2014/main" id="{782D8C9B-E6F4-238E-47EE-172A687ABBB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FD8B881-680B-6DA7-FF3C-0A1CB9BC3BC8}"/>
              </a:ext>
            </a:extLst>
          </p:cNvPr>
          <p:cNvSpPr>
            <a:spLocks noGrp="1"/>
          </p:cNvSpPr>
          <p:nvPr>
            <p:ph type="sldNum" sz="quarter" idx="12"/>
          </p:nvPr>
        </p:nvSpPr>
        <p:spPr/>
        <p:txBody>
          <a:bodyPr/>
          <a:lstStyle>
            <a:lvl1pPr>
              <a:defRPr/>
            </a:lvl1pPr>
          </a:lstStyle>
          <a:p>
            <a:pPr>
              <a:defRPr/>
            </a:pPr>
            <a:fld id="{D8C18858-99C0-4868-B8FE-2417E3548CC4}" type="slidenum">
              <a:rPr lang="en-US" altLang="en-US"/>
              <a:pPr>
                <a:defRPr/>
              </a:pPr>
              <a:t>‹#›</a:t>
            </a:fld>
            <a:endParaRPr lang="en-US" altLang="en-US"/>
          </a:p>
        </p:txBody>
      </p:sp>
    </p:spTree>
    <p:extLst>
      <p:ext uri="{BB962C8B-B14F-4D97-AF65-F5344CB8AC3E}">
        <p14:creationId xmlns:p14="http://schemas.microsoft.com/office/powerpoint/2010/main" val="12280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2017D7C-18AB-3880-494D-12B4E3E4E83E}"/>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51DB577B-8197-52CF-208C-EEC4E2CD2D48}"/>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AFF461F-3B39-0DCD-7BB5-2DC074317547}"/>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98D07F3-74CB-478F-A12F-EFAD3A5E5503}" type="datetime1">
              <a:rPr lang="en-US"/>
              <a:pPr>
                <a:defRPr/>
              </a:pPr>
              <a:t>1/25/2026</a:t>
            </a:fld>
            <a:endParaRPr lang="en-US"/>
          </a:p>
        </p:txBody>
      </p:sp>
      <p:sp>
        <p:nvSpPr>
          <p:cNvPr id="5" name="Footer Placeholder 4">
            <a:extLst>
              <a:ext uri="{FF2B5EF4-FFF2-40B4-BE49-F238E27FC236}">
                <a16:creationId xmlns:a16="http://schemas.microsoft.com/office/drawing/2014/main" id="{13EF820C-F3C1-E3D7-70FD-47F27495E3F6}"/>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C7D8932C-3524-34D7-3028-BB93F0C64089}"/>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932D2BD2-6DE6-4CAF-A267-0DA37CC671B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ubtitle 2" descr="The Skeletal System&#10;&#10;The Axial Skeleton&#10;The Vertebral Column and Thoracic Cage &#10;&#10;Photographed By:&#10;Dr. Syed Arif Humayun&#10;Dr. Laila Nimri &#10;&#10;Labeled and Made Accessible By:&#10;Dr. Laila Nimri &#10;&#10;Edited By:&#10;Dr. Maya Byfield                      &#10;Dist. Prof. Mary Dolnack          &#10;Dr. Essa Farah &#10;Mr. James Henry&#10;Dr. Syed Arif Humayun &#10;Dr. Laila Nimri">
            <a:extLst>
              <a:ext uri="{FF2B5EF4-FFF2-40B4-BE49-F238E27FC236}">
                <a16:creationId xmlns:a16="http://schemas.microsoft.com/office/drawing/2014/main" id="{90188F01-5D8A-FC22-62E2-4E97AA56D896}"/>
              </a:ext>
            </a:extLst>
          </p:cNvPr>
          <p:cNvSpPr>
            <a:spLocks noGrp="1"/>
          </p:cNvSpPr>
          <p:nvPr>
            <p:ph type="title" idx="4294967295"/>
          </p:nvPr>
        </p:nvSpPr>
        <p:spPr bwMode="auto">
          <a:xfrm>
            <a:off x="0" y="0"/>
            <a:ext cx="9144000" cy="68580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altLang="en-US" sz="18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The Skeletal System</a:t>
            </a: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altLang="en-US" sz="10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The Axial Skeleton</a:t>
            </a: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The Vertebral Column and Thoracic Cage </a:t>
            </a: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altLang="en-US" sz="18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Photographed by:</a:t>
            </a: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Dr. Syed Arif Humayun</a:t>
            </a: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Dr. Laila Nimri </a:t>
            </a: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Labeled and Made Accessible by:</a:t>
            </a: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Dr. Laila Nimri </a:t>
            </a: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altLang="en-US" sz="18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2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Edited by</a:t>
            </a:r>
            <a:r>
              <a:rPr kumimoji="0" lang="en-US" altLang="en-US" sz="2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Dr. Maya Byfield                      Mr. James Henry</a:t>
            </a: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Dist. Prof. Mary </a:t>
            </a:r>
            <a:r>
              <a:rPr kumimoji="0" lang="en-US" altLang="en-US" sz="2000" b="0" i="0" u="none" strike="noStrike" kern="1200" cap="none" spc="0" normalizeH="0" baseline="0" noProof="0" dirty="0" err="1">
                <a:ln>
                  <a:noFill/>
                </a:ln>
                <a:solidFill>
                  <a:schemeClr val="tx1"/>
                </a:solidFill>
                <a:effectLst/>
                <a:uLnTx/>
                <a:uFillTx/>
                <a:latin typeface="Arial" panose="020B0604020202020204" pitchFamily="34" charset="0"/>
                <a:ea typeface="+mn-ea"/>
                <a:cs typeface="Arial" panose="020B0604020202020204" pitchFamily="34" charset="0"/>
              </a:rPr>
              <a:t>Dolnack</a:t>
            </a:r>
            <a:r>
              <a:rPr kumimoji="0" lang="en-US" alt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Dr. Syed Arif Humayun </a:t>
            </a: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Dr. Essa Farah 		          Dr. Laila Nimri</a:t>
            </a: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altLang="en-US" sz="18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C9220D7B-2E4A-6519-BFF4-20C67274E3C8}"/>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Title 1" descr="Typical Thoracic Vertebra&#10;">
            <a:extLst>
              <a:ext uri="{FF2B5EF4-FFF2-40B4-BE49-F238E27FC236}">
                <a16:creationId xmlns:a16="http://schemas.microsoft.com/office/drawing/2014/main" id="{42343514-70CB-0993-58DB-A4573FD2C5AE}"/>
              </a:ext>
            </a:extLst>
          </p:cNvPr>
          <p:cNvSpPr txBox="1">
            <a:spLocks noGrp="1"/>
          </p:cNvSpPr>
          <p:nvPr>
            <p:ph type="title" idx="4294967295"/>
          </p:nvPr>
        </p:nvSpPr>
        <p:spPr bwMode="auto">
          <a:xfrm>
            <a:off x="0" y="228600"/>
            <a:ext cx="9144000" cy="50006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Typical Thoracic Vertebra</a:t>
            </a:r>
          </a:p>
        </p:txBody>
      </p:sp>
      <p:grpSp>
        <p:nvGrpSpPr>
          <p:cNvPr id="2" name="Group 1" descr="Two views of a typical thoracic vertebra: superior on the left and inferior on the right.">
            <a:extLst>
              <a:ext uri="{FF2B5EF4-FFF2-40B4-BE49-F238E27FC236}">
                <a16:creationId xmlns:a16="http://schemas.microsoft.com/office/drawing/2014/main" id="{1CC7867D-CE78-E0B2-31E0-2EF969788BE1}"/>
              </a:ext>
            </a:extLst>
          </p:cNvPr>
          <p:cNvGrpSpPr/>
          <p:nvPr/>
        </p:nvGrpSpPr>
        <p:grpSpPr>
          <a:xfrm>
            <a:off x="312738" y="1057275"/>
            <a:ext cx="8371773" cy="4313238"/>
            <a:chOff x="312738" y="1057275"/>
            <a:chExt cx="8371773" cy="4313238"/>
          </a:xfrm>
        </p:grpSpPr>
        <p:pic>
          <p:nvPicPr>
            <p:cNvPr id="19459" name="Picture 2" descr="Typical Thoracic Vertebra (Superior View)&#10;">
              <a:extLst>
                <a:ext uri="{FF2B5EF4-FFF2-40B4-BE49-F238E27FC236}">
                  <a16:creationId xmlns:a16="http://schemas.microsoft.com/office/drawing/2014/main" id="{C0A4991A-A7FF-E91F-6977-A1C9E49558C3}"/>
                </a:ext>
              </a:extLst>
            </p:cNvPr>
            <p:cNvPicPr>
              <a:picLocks noChangeAspect="1"/>
            </p:cNvPicPr>
            <p:nvPr/>
          </p:nvPicPr>
          <p:blipFill>
            <a:blip r:embed="rId3">
              <a:extLst>
                <a:ext uri="{28A0092B-C50C-407E-A947-70E740481C1C}">
                  <a14:useLocalDpi xmlns:a14="http://schemas.microsoft.com/office/drawing/2010/main" val="0"/>
                </a:ext>
              </a:extLst>
            </a:blip>
            <a:srcRect t="13232" b="17465"/>
            <a:stretch>
              <a:fillRect/>
            </a:stretch>
          </p:blipFill>
          <p:spPr bwMode="auto">
            <a:xfrm>
              <a:off x="312738" y="1057275"/>
              <a:ext cx="4176712" cy="3971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9461" name="TextBox 32" descr="Superior View&#10;">
              <a:extLst>
                <a:ext uri="{FF2B5EF4-FFF2-40B4-BE49-F238E27FC236}">
                  <a16:creationId xmlns:a16="http://schemas.microsoft.com/office/drawing/2014/main" id="{7E16B39A-1E46-CADF-00B4-B4AC9022FA73}"/>
                </a:ext>
              </a:extLst>
            </p:cNvPr>
            <p:cNvSpPr txBox="1">
              <a:spLocks noChangeArrowheads="1"/>
            </p:cNvSpPr>
            <p:nvPr/>
          </p:nvSpPr>
          <p:spPr bwMode="auto">
            <a:xfrm>
              <a:off x="1676400" y="4987925"/>
              <a:ext cx="1711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Superior View</a:t>
              </a:r>
            </a:p>
          </p:txBody>
        </p:sp>
        <p:pic>
          <p:nvPicPr>
            <p:cNvPr id="19458" name="Picture 3" descr="Typical Thoracic Vertebra (Inferior View)">
              <a:extLst>
                <a:ext uri="{FF2B5EF4-FFF2-40B4-BE49-F238E27FC236}">
                  <a16:creationId xmlns:a16="http://schemas.microsoft.com/office/drawing/2014/main" id="{0B5590F3-E3E3-DC41-8CAB-A6586161DD68}"/>
                </a:ext>
              </a:extLst>
            </p:cNvPr>
            <p:cNvPicPr>
              <a:picLocks noChangeAspect="1"/>
            </p:cNvPicPr>
            <p:nvPr/>
          </p:nvPicPr>
          <p:blipFill>
            <a:blip r:embed="rId4">
              <a:extLst>
                <a:ext uri="{28A0092B-C50C-407E-A947-70E740481C1C}">
                  <a14:useLocalDpi xmlns:a14="http://schemas.microsoft.com/office/drawing/2010/main" val="0"/>
                </a:ext>
              </a:extLst>
            </a:blip>
            <a:srcRect t="11478" b="19659"/>
            <a:stretch>
              <a:fillRect/>
            </a:stretch>
          </p:blipFill>
          <p:spPr bwMode="auto">
            <a:xfrm>
              <a:off x="4534786" y="1057275"/>
              <a:ext cx="4149725" cy="39846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9462" name="TextBox 32" descr="Inferior View&#10;">
              <a:extLst>
                <a:ext uri="{FF2B5EF4-FFF2-40B4-BE49-F238E27FC236}">
                  <a16:creationId xmlns:a16="http://schemas.microsoft.com/office/drawing/2014/main" id="{9DF16895-D79E-2773-A9E1-1A3001B7137F}"/>
                </a:ext>
              </a:extLst>
            </p:cNvPr>
            <p:cNvSpPr txBox="1">
              <a:spLocks noChangeArrowheads="1"/>
            </p:cNvSpPr>
            <p:nvPr/>
          </p:nvSpPr>
          <p:spPr bwMode="auto">
            <a:xfrm>
              <a:off x="5911850" y="5002213"/>
              <a:ext cx="1711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Inferior View</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itle 1" descr="Typical Lumbar Vertebra&#10;">
            <a:extLst>
              <a:ext uri="{FF2B5EF4-FFF2-40B4-BE49-F238E27FC236}">
                <a16:creationId xmlns:a16="http://schemas.microsoft.com/office/drawing/2014/main" id="{3D8E01E8-E9B7-7B00-9E6B-A463EB1CC258}"/>
              </a:ext>
            </a:extLst>
          </p:cNvPr>
          <p:cNvSpPr txBox="1">
            <a:spLocks noGrp="1"/>
          </p:cNvSpPr>
          <p:nvPr>
            <p:ph type="title" idx="4294967295"/>
          </p:nvPr>
        </p:nvSpPr>
        <p:spPr bwMode="auto">
          <a:xfrm>
            <a:off x="0" y="131763"/>
            <a:ext cx="9144000" cy="50165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Typical Lumbar Vertebra</a:t>
            </a:r>
          </a:p>
        </p:txBody>
      </p:sp>
      <p:grpSp>
        <p:nvGrpSpPr>
          <p:cNvPr id="2" name="Group 1" descr="Two views of a typical lumbar vertebra: superior view on the left and inferior view on the right.">
            <a:extLst>
              <a:ext uri="{FF2B5EF4-FFF2-40B4-BE49-F238E27FC236}">
                <a16:creationId xmlns:a16="http://schemas.microsoft.com/office/drawing/2014/main" id="{F47DE4FE-93E0-4232-E2E1-1E165CDB4532}"/>
              </a:ext>
            </a:extLst>
          </p:cNvPr>
          <p:cNvGrpSpPr/>
          <p:nvPr/>
        </p:nvGrpSpPr>
        <p:grpSpPr>
          <a:xfrm>
            <a:off x="792163" y="914400"/>
            <a:ext cx="7600950" cy="5213350"/>
            <a:chOff x="792163" y="914400"/>
            <a:chExt cx="7600950" cy="5213350"/>
          </a:xfrm>
        </p:grpSpPr>
        <p:pic>
          <p:nvPicPr>
            <p:cNvPr id="21508" name="Picture 4" descr="Typical Lumbar Vertebra (Superior View)&#10;">
              <a:extLst>
                <a:ext uri="{FF2B5EF4-FFF2-40B4-BE49-F238E27FC236}">
                  <a16:creationId xmlns:a16="http://schemas.microsoft.com/office/drawing/2014/main" id="{C82F4B09-A6E9-131B-F4B4-5767FE61EE7B}"/>
                </a:ext>
              </a:extLst>
            </p:cNvPr>
            <p:cNvPicPr>
              <a:picLocks noChangeAspect="1"/>
            </p:cNvPicPr>
            <p:nvPr/>
          </p:nvPicPr>
          <p:blipFill>
            <a:blip r:embed="rId2">
              <a:extLst>
                <a:ext uri="{28A0092B-C50C-407E-A947-70E740481C1C}">
                  <a14:useLocalDpi xmlns:a14="http://schemas.microsoft.com/office/drawing/2010/main" val="0"/>
                </a:ext>
              </a:extLst>
            </a:blip>
            <a:srcRect t="4488" b="7996"/>
            <a:stretch>
              <a:fillRect/>
            </a:stretch>
          </p:blipFill>
          <p:spPr bwMode="auto">
            <a:xfrm>
              <a:off x="792163" y="914400"/>
              <a:ext cx="3703637" cy="485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Box 32" descr="Superior View&#10;">
              <a:extLst>
                <a:ext uri="{FF2B5EF4-FFF2-40B4-BE49-F238E27FC236}">
                  <a16:creationId xmlns:a16="http://schemas.microsoft.com/office/drawing/2014/main" id="{C4CBF991-5DD0-5812-A604-33C18445B860}"/>
                </a:ext>
              </a:extLst>
            </p:cNvPr>
            <p:cNvSpPr txBox="1">
              <a:spLocks noChangeArrowheads="1"/>
            </p:cNvSpPr>
            <p:nvPr/>
          </p:nvSpPr>
          <p:spPr bwMode="auto">
            <a:xfrm>
              <a:off x="1600200" y="5757863"/>
              <a:ext cx="1709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Superior View</a:t>
              </a:r>
            </a:p>
          </p:txBody>
        </p:sp>
        <p:pic>
          <p:nvPicPr>
            <p:cNvPr id="21506" name="Picture 5" descr="Typical Lumbar Vertebra (Inferior View)">
              <a:extLst>
                <a:ext uri="{FF2B5EF4-FFF2-40B4-BE49-F238E27FC236}">
                  <a16:creationId xmlns:a16="http://schemas.microsoft.com/office/drawing/2014/main" id="{481272BD-82E6-C0E7-337C-E2CEE9B23A3F}"/>
                </a:ext>
              </a:extLst>
            </p:cNvPr>
            <p:cNvPicPr>
              <a:picLocks noChangeAspect="1"/>
            </p:cNvPicPr>
            <p:nvPr/>
          </p:nvPicPr>
          <p:blipFill>
            <a:blip r:embed="rId3">
              <a:extLst>
                <a:ext uri="{28A0092B-C50C-407E-A947-70E740481C1C}">
                  <a14:useLocalDpi xmlns:a14="http://schemas.microsoft.com/office/drawing/2010/main" val="0"/>
                </a:ext>
              </a:extLst>
            </a:blip>
            <a:srcRect t="4349" b="10826"/>
            <a:stretch>
              <a:fillRect/>
            </a:stretch>
          </p:blipFill>
          <p:spPr bwMode="auto">
            <a:xfrm>
              <a:off x="4572000" y="920750"/>
              <a:ext cx="3821113" cy="485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TextBox 32" descr="Inferior View&#10;">
              <a:extLst>
                <a:ext uri="{FF2B5EF4-FFF2-40B4-BE49-F238E27FC236}">
                  <a16:creationId xmlns:a16="http://schemas.microsoft.com/office/drawing/2014/main" id="{3BCD11C6-30F4-DB85-0812-E7D21690658E}"/>
                </a:ext>
              </a:extLst>
            </p:cNvPr>
            <p:cNvSpPr txBox="1">
              <a:spLocks noChangeArrowheads="1"/>
            </p:cNvSpPr>
            <p:nvPr/>
          </p:nvSpPr>
          <p:spPr bwMode="auto">
            <a:xfrm>
              <a:off x="5627688" y="5743575"/>
              <a:ext cx="1709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Inferior View</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descr="Sacrum (1 of 2)&#10;&#10;">
            <a:extLst>
              <a:ext uri="{FF2B5EF4-FFF2-40B4-BE49-F238E27FC236}">
                <a16:creationId xmlns:a16="http://schemas.microsoft.com/office/drawing/2014/main" id="{16AF8D7C-E73A-6419-0D23-BC7B36AC0428}"/>
              </a:ext>
            </a:extLst>
          </p:cNvPr>
          <p:cNvSpPr txBox="1">
            <a:spLocks noGrp="1"/>
          </p:cNvSpPr>
          <p:nvPr>
            <p:ph type="title" idx="4294967295"/>
          </p:nvPr>
        </p:nvSpPr>
        <p:spPr bwMode="auto">
          <a:xfrm>
            <a:off x="11113" y="192088"/>
            <a:ext cx="9144000" cy="739775"/>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Sacrum (1 of 2)</a:t>
            </a:r>
          </a:p>
        </p:txBody>
      </p:sp>
      <p:grpSp>
        <p:nvGrpSpPr>
          <p:cNvPr id="2" name="Group 1" descr="Two views of a sacrum model: Posterior View and Anterior View.&#10;Both views highlight the sacrum’s broad, triangular shape.">
            <a:extLst>
              <a:ext uri="{FF2B5EF4-FFF2-40B4-BE49-F238E27FC236}">
                <a16:creationId xmlns:a16="http://schemas.microsoft.com/office/drawing/2014/main" id="{8FE83FA2-C5B2-E167-9FE4-386BFF719A69}"/>
              </a:ext>
            </a:extLst>
          </p:cNvPr>
          <p:cNvGrpSpPr/>
          <p:nvPr/>
        </p:nvGrpSpPr>
        <p:grpSpPr>
          <a:xfrm>
            <a:off x="198438" y="1219200"/>
            <a:ext cx="8793162" cy="4560888"/>
            <a:chOff x="198438" y="1219200"/>
            <a:chExt cx="8793162" cy="4560888"/>
          </a:xfrm>
        </p:grpSpPr>
        <p:pic>
          <p:nvPicPr>
            <p:cNvPr id="22535" name="Picture 12" descr="Sacrum (Posterior View)">
              <a:extLst>
                <a:ext uri="{FF2B5EF4-FFF2-40B4-BE49-F238E27FC236}">
                  <a16:creationId xmlns:a16="http://schemas.microsoft.com/office/drawing/2014/main" id="{B798C3AD-7B4A-CC65-9B16-23179F22B3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2713" b="19371"/>
            <a:stretch>
              <a:fillRect/>
            </a:stretch>
          </p:blipFill>
          <p:spPr bwMode="auto">
            <a:xfrm>
              <a:off x="198438" y="1219200"/>
              <a:ext cx="4144962" cy="42672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2531" name="TextBox 32" descr="Posterior View&#10;">
              <a:extLst>
                <a:ext uri="{FF2B5EF4-FFF2-40B4-BE49-F238E27FC236}">
                  <a16:creationId xmlns:a16="http://schemas.microsoft.com/office/drawing/2014/main" id="{88087B4E-D63D-C456-9B46-4DD0B1E01E44}"/>
                </a:ext>
              </a:extLst>
            </p:cNvPr>
            <p:cNvSpPr txBox="1">
              <a:spLocks noChangeArrowheads="1"/>
            </p:cNvSpPr>
            <p:nvPr/>
          </p:nvSpPr>
          <p:spPr bwMode="auto">
            <a:xfrm>
              <a:off x="1416050" y="5410200"/>
              <a:ext cx="1709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Posterior View</a:t>
              </a:r>
            </a:p>
          </p:txBody>
        </p:sp>
        <p:pic>
          <p:nvPicPr>
            <p:cNvPr id="22534" name="Picture 11" descr="Sacrum (Anterior View)">
              <a:extLst>
                <a:ext uri="{FF2B5EF4-FFF2-40B4-BE49-F238E27FC236}">
                  <a16:creationId xmlns:a16="http://schemas.microsoft.com/office/drawing/2014/main" id="{BEAFB506-623A-B1EC-6C02-2AFC6A9360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4675" y="1219200"/>
              <a:ext cx="4606925" cy="4267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2" name="TextBox 32" descr="Anterior View&#10;">
              <a:extLst>
                <a:ext uri="{FF2B5EF4-FFF2-40B4-BE49-F238E27FC236}">
                  <a16:creationId xmlns:a16="http://schemas.microsoft.com/office/drawing/2014/main" id="{0F1237E7-265F-5573-52EA-C5AF31722AE1}"/>
                </a:ext>
              </a:extLst>
            </p:cNvPr>
            <p:cNvSpPr txBox="1">
              <a:spLocks noChangeArrowheads="1"/>
            </p:cNvSpPr>
            <p:nvPr/>
          </p:nvSpPr>
          <p:spPr bwMode="auto">
            <a:xfrm>
              <a:off x="5867400" y="5403850"/>
              <a:ext cx="1709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Anterior View</a:t>
              </a: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Title 1" descr="Sacrum (2 of 2)&#10;">
            <a:extLst>
              <a:ext uri="{FF2B5EF4-FFF2-40B4-BE49-F238E27FC236}">
                <a16:creationId xmlns:a16="http://schemas.microsoft.com/office/drawing/2014/main" id="{36AE8D0B-B53F-6CE1-62FF-8860F3C87B12}"/>
              </a:ext>
            </a:extLst>
          </p:cNvPr>
          <p:cNvSpPr txBox="1">
            <a:spLocks noGrp="1"/>
          </p:cNvSpPr>
          <p:nvPr>
            <p:ph type="title" idx="4294967295"/>
          </p:nvPr>
        </p:nvSpPr>
        <p:spPr bwMode="auto">
          <a:xfrm>
            <a:off x="0" y="28575"/>
            <a:ext cx="9143999" cy="50006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Sacrum (2 of 2)</a:t>
            </a:r>
          </a:p>
        </p:txBody>
      </p:sp>
      <p:grpSp>
        <p:nvGrpSpPr>
          <p:cNvPr id="2" name="Group 1" descr="The image contains three sections depicting anatomical models of the sacrum. The top left section shows the posterior view of a colored model with a prominent orange sacrum and white pelvic bones. Labels point to the auricular surface. The bottom left section displays the anterior view of a white sacrum model. The right section presents a close-up of a white sacrum model in a clear posterior view. Labels identify the median sacral crest, sacral promontory, and sacral hiatus.">
            <a:extLst>
              <a:ext uri="{FF2B5EF4-FFF2-40B4-BE49-F238E27FC236}">
                <a16:creationId xmlns:a16="http://schemas.microsoft.com/office/drawing/2014/main" id="{AD454D2D-E32C-782A-0A05-93FEDABFEAED}"/>
              </a:ext>
            </a:extLst>
          </p:cNvPr>
          <p:cNvGrpSpPr/>
          <p:nvPr/>
        </p:nvGrpSpPr>
        <p:grpSpPr>
          <a:xfrm>
            <a:off x="338307" y="649288"/>
            <a:ext cx="8624899" cy="6073709"/>
            <a:chOff x="338307" y="649288"/>
            <a:chExt cx="8624899" cy="6073709"/>
          </a:xfrm>
        </p:grpSpPr>
        <p:pic>
          <p:nvPicPr>
            <p:cNvPr id="24580" name="Picture 3" descr="Sacrum (Posterior View)">
              <a:extLst>
                <a:ext uri="{FF2B5EF4-FFF2-40B4-BE49-F238E27FC236}">
                  <a16:creationId xmlns:a16="http://schemas.microsoft.com/office/drawing/2014/main" id="{A4D77AA8-0A6E-BF64-F976-CDB9D11F8E40}"/>
                </a:ext>
              </a:extLst>
            </p:cNvPr>
            <p:cNvPicPr>
              <a:picLocks noChangeAspect="1"/>
            </p:cNvPicPr>
            <p:nvPr/>
          </p:nvPicPr>
          <p:blipFill>
            <a:blip r:embed="rId3">
              <a:extLst>
                <a:ext uri="{28A0092B-C50C-407E-A947-70E740481C1C}">
                  <a14:useLocalDpi xmlns:a14="http://schemas.microsoft.com/office/drawing/2010/main" val="0"/>
                </a:ext>
              </a:extLst>
            </a:blip>
            <a:srcRect l="35152" t="67488" r="22420" b="7896"/>
            <a:stretch>
              <a:fillRect/>
            </a:stretch>
          </p:blipFill>
          <p:spPr bwMode="auto">
            <a:xfrm>
              <a:off x="338307" y="649288"/>
              <a:ext cx="3051176" cy="236183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TextBox 32" descr="Posterior View&#10;">
              <a:extLst>
                <a:ext uri="{FF2B5EF4-FFF2-40B4-BE49-F238E27FC236}">
                  <a16:creationId xmlns:a16="http://schemas.microsoft.com/office/drawing/2014/main" id="{D39D53B9-2A52-90BA-AE82-88039685CF90}"/>
                </a:ext>
              </a:extLst>
            </p:cNvPr>
            <p:cNvSpPr txBox="1">
              <a:spLocks noChangeArrowheads="1"/>
            </p:cNvSpPr>
            <p:nvPr/>
          </p:nvSpPr>
          <p:spPr bwMode="auto">
            <a:xfrm>
              <a:off x="918454" y="3011019"/>
              <a:ext cx="1711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Posterior View</a:t>
              </a:r>
            </a:p>
          </p:txBody>
        </p:sp>
        <p:pic>
          <p:nvPicPr>
            <p:cNvPr id="24578" name="Picture 11" descr="Sacrum (Anterior View)">
              <a:extLst>
                <a:ext uri="{FF2B5EF4-FFF2-40B4-BE49-F238E27FC236}">
                  <a16:creationId xmlns:a16="http://schemas.microsoft.com/office/drawing/2014/main" id="{D6CE87B6-08A2-FAAD-5967-000DA8F75E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85" y="3544887"/>
              <a:ext cx="3055937" cy="28305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91" name="TextBox 32" descr="Anterior View&#10;">
              <a:extLst>
                <a:ext uri="{FF2B5EF4-FFF2-40B4-BE49-F238E27FC236}">
                  <a16:creationId xmlns:a16="http://schemas.microsoft.com/office/drawing/2014/main" id="{B5C5987F-87AA-97BD-72AA-FF3B999A4432}"/>
                </a:ext>
              </a:extLst>
            </p:cNvPr>
            <p:cNvSpPr txBox="1">
              <a:spLocks noChangeArrowheads="1"/>
            </p:cNvSpPr>
            <p:nvPr/>
          </p:nvSpPr>
          <p:spPr bwMode="auto">
            <a:xfrm>
              <a:off x="934244" y="6354697"/>
              <a:ext cx="1711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Anterior View</a:t>
              </a:r>
            </a:p>
          </p:txBody>
        </p:sp>
        <p:sp>
          <p:nvSpPr>
            <p:cNvPr id="24583" name="TextBox 32" descr="Auricular surface&#10;">
              <a:extLst>
                <a:ext uri="{FF2B5EF4-FFF2-40B4-BE49-F238E27FC236}">
                  <a16:creationId xmlns:a16="http://schemas.microsoft.com/office/drawing/2014/main" id="{EE3DE4D2-59E9-ED41-B534-DCED088F0602}"/>
                </a:ext>
              </a:extLst>
            </p:cNvPr>
            <p:cNvSpPr txBox="1">
              <a:spLocks noChangeArrowheads="1"/>
            </p:cNvSpPr>
            <p:nvPr/>
          </p:nvSpPr>
          <p:spPr bwMode="auto">
            <a:xfrm>
              <a:off x="3657600" y="1354713"/>
              <a:ext cx="1276002" cy="6463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Auricular surface</a:t>
              </a:r>
            </a:p>
          </p:txBody>
        </p:sp>
        <p:sp>
          <p:nvSpPr>
            <p:cNvPr id="24589" name="TextBox 32" descr="Median sacral crest&#10;&#10;">
              <a:extLst>
                <a:ext uri="{FF2B5EF4-FFF2-40B4-BE49-F238E27FC236}">
                  <a16:creationId xmlns:a16="http://schemas.microsoft.com/office/drawing/2014/main" id="{0F869725-1EE1-CC77-72CB-F40030471A98}"/>
                </a:ext>
              </a:extLst>
            </p:cNvPr>
            <p:cNvSpPr txBox="1">
              <a:spLocks noChangeArrowheads="1"/>
            </p:cNvSpPr>
            <p:nvPr/>
          </p:nvSpPr>
          <p:spPr bwMode="auto">
            <a:xfrm>
              <a:off x="3754761" y="3148457"/>
              <a:ext cx="1276002" cy="6463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Median sacral crest</a:t>
              </a:r>
            </a:p>
          </p:txBody>
        </p:sp>
        <p:sp>
          <p:nvSpPr>
            <p:cNvPr id="24584" name="TextBox 32" descr="Sacral promontory&#10;">
              <a:extLst>
                <a:ext uri="{FF2B5EF4-FFF2-40B4-BE49-F238E27FC236}">
                  <a16:creationId xmlns:a16="http://schemas.microsoft.com/office/drawing/2014/main" id="{6B7DF5FD-B916-9069-C1B9-0A4910744316}"/>
                </a:ext>
              </a:extLst>
            </p:cNvPr>
            <p:cNvSpPr txBox="1">
              <a:spLocks noChangeArrowheads="1"/>
            </p:cNvSpPr>
            <p:nvPr/>
          </p:nvSpPr>
          <p:spPr bwMode="auto">
            <a:xfrm>
              <a:off x="3754761" y="3921267"/>
              <a:ext cx="1408112"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Sacral promontory</a:t>
              </a:r>
            </a:p>
          </p:txBody>
        </p:sp>
        <p:sp>
          <p:nvSpPr>
            <p:cNvPr id="24590" name="TextBox 32" descr="Sacral hiatus&#10;">
              <a:extLst>
                <a:ext uri="{FF2B5EF4-FFF2-40B4-BE49-F238E27FC236}">
                  <a16:creationId xmlns:a16="http://schemas.microsoft.com/office/drawing/2014/main" id="{DE69D4B1-68E1-B356-8E1A-7C0B535FEAA7}"/>
                </a:ext>
              </a:extLst>
            </p:cNvPr>
            <p:cNvSpPr txBox="1">
              <a:spLocks noChangeArrowheads="1"/>
            </p:cNvSpPr>
            <p:nvPr/>
          </p:nvSpPr>
          <p:spPr bwMode="auto">
            <a:xfrm>
              <a:off x="3637842" y="4888537"/>
              <a:ext cx="1524000"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Sacral hiatus</a:t>
              </a:r>
            </a:p>
          </p:txBody>
        </p:sp>
        <p:pic>
          <p:nvPicPr>
            <p:cNvPr id="24579" name="Picture 12" descr="Sacrum (Posterior View)">
              <a:extLst>
                <a:ext uri="{FF2B5EF4-FFF2-40B4-BE49-F238E27FC236}">
                  <a16:creationId xmlns:a16="http://schemas.microsoft.com/office/drawing/2014/main" id="{BB619318-78C4-7DF6-AF84-49EC9B3DE9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2713" b="19371"/>
            <a:stretch>
              <a:fillRect/>
            </a:stretch>
          </p:blipFill>
          <p:spPr bwMode="auto">
            <a:xfrm>
              <a:off x="5410200" y="1979173"/>
              <a:ext cx="3553006" cy="365918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14" name="Straight Arrow Connector 13">
              <a:extLst>
                <a:ext uri="{FF2B5EF4-FFF2-40B4-BE49-F238E27FC236}">
                  <a16:creationId xmlns:a16="http://schemas.microsoft.com/office/drawing/2014/main" id="{A496FB5B-6B86-FC94-BFE4-A102B29B9754}"/>
                </a:ext>
                <a:ext uri="{C183D7F6-B498-43B3-948B-1728B52AA6E4}">
                  <adec:decorative xmlns:adec="http://schemas.microsoft.com/office/drawing/2017/decorative" val="1"/>
                </a:ext>
              </a:extLst>
            </p:cNvPr>
            <p:cNvCxnSpPr>
              <a:cxnSpLocks/>
            </p:cNvCxnSpPr>
            <p:nvPr/>
          </p:nvCxnSpPr>
          <p:spPr>
            <a:xfrm flipH="1">
              <a:off x="2514600" y="1678172"/>
              <a:ext cx="1143000" cy="3625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D76FD7C-F046-378A-D7D0-71BF8482F4C8}"/>
                </a:ext>
                <a:ext uri="{C183D7F6-B498-43B3-948B-1728B52AA6E4}">
                  <adec:decorative xmlns:adec="http://schemas.microsoft.com/office/drawing/2017/decorative" val="1"/>
                </a:ext>
              </a:extLst>
            </p:cNvPr>
            <p:cNvCxnSpPr>
              <a:cxnSpLocks/>
              <a:stCxn id="24583" idx="3"/>
            </p:cNvCxnSpPr>
            <p:nvPr/>
          </p:nvCxnSpPr>
          <p:spPr>
            <a:xfrm>
              <a:off x="4933602" y="1677879"/>
              <a:ext cx="951261" cy="105065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EEAFF79-AA8A-C22B-22D0-7C6696DFF207}"/>
                </a:ext>
                <a:ext uri="{C183D7F6-B498-43B3-948B-1728B52AA6E4}">
                  <adec:decorative xmlns:adec="http://schemas.microsoft.com/office/drawing/2017/decorative" val="1"/>
                </a:ext>
              </a:extLst>
            </p:cNvPr>
            <p:cNvCxnSpPr>
              <a:cxnSpLocks/>
            </p:cNvCxnSpPr>
            <p:nvPr/>
          </p:nvCxnSpPr>
          <p:spPr>
            <a:xfrm flipV="1">
              <a:off x="5030763" y="3541644"/>
              <a:ext cx="2155940" cy="324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071361AC-C05B-BA38-527A-0A072BC08582}"/>
                </a:ext>
                <a:ext uri="{C183D7F6-B498-43B3-948B-1728B52AA6E4}">
                  <adec:decorative xmlns:adec="http://schemas.microsoft.com/office/drawing/2017/decorative" val="1"/>
                </a:ext>
              </a:extLst>
            </p:cNvPr>
            <p:cNvCxnSpPr/>
            <p:nvPr/>
          </p:nvCxnSpPr>
          <p:spPr>
            <a:xfrm flipV="1">
              <a:off x="1905000" y="3752056"/>
              <a:ext cx="0" cy="5349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6EB8F62E-2694-C6FB-4F25-A447B216CDEB}"/>
                </a:ext>
                <a:ext uri="{C183D7F6-B498-43B3-948B-1728B52AA6E4}">
                  <adec:decorative xmlns:adec="http://schemas.microsoft.com/office/drawing/2017/decorative" val="1"/>
                </a:ext>
              </a:extLst>
            </p:cNvPr>
            <p:cNvCxnSpPr>
              <a:cxnSpLocks/>
            </p:cNvCxnSpPr>
            <p:nvPr/>
          </p:nvCxnSpPr>
          <p:spPr>
            <a:xfrm>
              <a:off x="5162873" y="5059057"/>
              <a:ext cx="2076127"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DB581FA-B126-5C8B-C79E-7F9B2B06A7D9}"/>
                </a:ext>
                <a:ext uri="{C183D7F6-B498-43B3-948B-1728B52AA6E4}">
                  <adec:decorative xmlns:adec="http://schemas.microsoft.com/office/drawing/2017/decorative" val="1"/>
                </a:ext>
              </a:extLst>
            </p:cNvPr>
            <p:cNvCxnSpPr>
              <a:cxnSpLocks/>
            </p:cNvCxnSpPr>
            <p:nvPr/>
          </p:nvCxnSpPr>
          <p:spPr>
            <a:xfrm flipH="1">
              <a:off x="1905000" y="4244324"/>
              <a:ext cx="1853729" cy="4272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32" descr="Posterior View&#10;">
              <a:extLst>
                <a:ext uri="{FF2B5EF4-FFF2-40B4-BE49-F238E27FC236}">
                  <a16:creationId xmlns:a16="http://schemas.microsoft.com/office/drawing/2014/main" id="{B5D50B8B-3AC1-DC22-B1E3-8C553B7BF233}"/>
                </a:ext>
              </a:extLst>
            </p:cNvPr>
            <p:cNvSpPr txBox="1">
              <a:spLocks noChangeArrowheads="1"/>
            </p:cNvSpPr>
            <p:nvPr/>
          </p:nvSpPr>
          <p:spPr bwMode="auto">
            <a:xfrm>
              <a:off x="6383337" y="5639644"/>
              <a:ext cx="1711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Posterior View</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itle 1" descr="Coccyx&#10;">
            <a:extLst>
              <a:ext uri="{FF2B5EF4-FFF2-40B4-BE49-F238E27FC236}">
                <a16:creationId xmlns:a16="http://schemas.microsoft.com/office/drawing/2014/main" id="{1CE68EF2-7213-6327-392F-D7B06D6D863A}"/>
              </a:ext>
            </a:extLst>
          </p:cNvPr>
          <p:cNvSpPr txBox="1">
            <a:spLocks noGrp="1"/>
          </p:cNvSpPr>
          <p:nvPr>
            <p:ph type="title" idx="4294967295"/>
          </p:nvPr>
        </p:nvSpPr>
        <p:spPr bwMode="auto">
          <a:xfrm>
            <a:off x="0" y="76200"/>
            <a:ext cx="9144000" cy="50006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Coccyx</a:t>
            </a:r>
          </a:p>
        </p:txBody>
      </p:sp>
      <p:grpSp>
        <p:nvGrpSpPr>
          <p:cNvPr id="2" name="Group 1" descr="The image shows the sacrum and coccyx at the center, with hip bones on either side. The coccyx is highlighted with a white outline and arrow pointing to it. ">
            <a:extLst>
              <a:ext uri="{FF2B5EF4-FFF2-40B4-BE49-F238E27FC236}">
                <a16:creationId xmlns:a16="http://schemas.microsoft.com/office/drawing/2014/main" id="{C519193C-6119-DD12-B463-3767A3901687}"/>
              </a:ext>
            </a:extLst>
          </p:cNvPr>
          <p:cNvGrpSpPr/>
          <p:nvPr/>
        </p:nvGrpSpPr>
        <p:grpSpPr>
          <a:xfrm>
            <a:off x="647700" y="900113"/>
            <a:ext cx="7847013" cy="5884862"/>
            <a:chOff x="647700" y="900113"/>
            <a:chExt cx="7847013" cy="5884862"/>
          </a:xfrm>
        </p:grpSpPr>
        <p:pic>
          <p:nvPicPr>
            <p:cNvPr id="26626" name="Picture 2" descr="Bony pelvis showing the coccyx">
              <a:extLst>
                <a:ext uri="{FF2B5EF4-FFF2-40B4-BE49-F238E27FC236}">
                  <a16:creationId xmlns:a16="http://schemas.microsoft.com/office/drawing/2014/main" id="{3A214663-F708-63C7-B92E-43769546B5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 y="900113"/>
              <a:ext cx="7847013" cy="58848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6628" name="TextBox 32">
              <a:extLst>
                <a:ext uri="{FF2B5EF4-FFF2-40B4-BE49-F238E27FC236}">
                  <a16:creationId xmlns:a16="http://schemas.microsoft.com/office/drawing/2014/main" id="{310CB171-E0B0-05EC-51D4-AB1DC1964A49}"/>
                </a:ext>
                <a:ext uri="{C183D7F6-B498-43B3-948B-1728B52AA6E4}">
                  <adec:decorative xmlns:adec="http://schemas.microsoft.com/office/drawing/2017/decorative" val="1"/>
                </a:ext>
              </a:extLst>
            </p:cNvPr>
            <p:cNvSpPr txBox="1">
              <a:spLocks noChangeArrowheads="1"/>
            </p:cNvSpPr>
            <p:nvPr/>
          </p:nvSpPr>
          <p:spPr bwMode="auto">
            <a:xfrm rot="-5400000">
              <a:off x="4252119" y="4720431"/>
              <a:ext cx="762000" cy="769938"/>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100" b="1"/>
            </a:p>
            <a:p>
              <a:pPr algn="ctr" eaLnBrk="1" hangingPunct="1">
                <a:spcBef>
                  <a:spcPct val="0"/>
                </a:spcBef>
                <a:buFontTx/>
                <a:buNone/>
              </a:pPr>
              <a:endParaRPr lang="en-US" altLang="en-US" sz="1100" b="1"/>
            </a:p>
            <a:p>
              <a:pPr algn="ctr" eaLnBrk="1" hangingPunct="1">
                <a:spcBef>
                  <a:spcPct val="0"/>
                </a:spcBef>
                <a:buFontTx/>
                <a:buNone/>
              </a:pPr>
              <a:endParaRPr lang="en-US" altLang="en-US" sz="1100" b="1"/>
            </a:p>
            <a:p>
              <a:pPr algn="ctr" eaLnBrk="1" hangingPunct="1">
                <a:spcBef>
                  <a:spcPct val="0"/>
                </a:spcBef>
                <a:buFontTx/>
                <a:buNone/>
              </a:pPr>
              <a:endParaRPr lang="en-US" altLang="en-US" sz="1100" b="1"/>
            </a:p>
          </p:txBody>
        </p:sp>
        <p:cxnSp>
          <p:nvCxnSpPr>
            <p:cNvPr id="6" name="Straight Arrow Connector 5">
              <a:extLst>
                <a:ext uri="{FF2B5EF4-FFF2-40B4-BE49-F238E27FC236}">
                  <a16:creationId xmlns:a16="http://schemas.microsoft.com/office/drawing/2014/main" id="{ECEB2BC2-7D38-3859-3169-019F449E6AB1}"/>
                </a:ext>
                <a:ext uri="{C183D7F6-B498-43B3-948B-1728B52AA6E4}">
                  <adec:decorative xmlns:adec="http://schemas.microsoft.com/office/drawing/2017/decorative" val="1"/>
                </a:ext>
              </a:extLst>
            </p:cNvPr>
            <p:cNvCxnSpPr/>
            <p:nvPr/>
          </p:nvCxnSpPr>
          <p:spPr>
            <a:xfrm flipH="1">
              <a:off x="5037138" y="5105400"/>
              <a:ext cx="381000" cy="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itle 1" descr="Sternum&#10;">
            <a:extLst>
              <a:ext uri="{FF2B5EF4-FFF2-40B4-BE49-F238E27FC236}">
                <a16:creationId xmlns:a16="http://schemas.microsoft.com/office/drawing/2014/main" id="{8E8FF801-2C6F-0913-7B8B-600CE8A82B77}"/>
              </a:ext>
            </a:extLst>
          </p:cNvPr>
          <p:cNvSpPr txBox="1">
            <a:spLocks noGrp="1"/>
          </p:cNvSpPr>
          <p:nvPr>
            <p:ph type="title" idx="4294967295"/>
          </p:nvPr>
        </p:nvSpPr>
        <p:spPr bwMode="auto">
          <a:xfrm>
            <a:off x="0" y="53975"/>
            <a:ext cx="9144000" cy="77311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Sternum</a:t>
            </a:r>
          </a:p>
        </p:txBody>
      </p:sp>
      <p:grpSp>
        <p:nvGrpSpPr>
          <p:cNvPr id="2" name="Group 1" descr="Anatomical image of a human sternum with labels for the manubrium, body, and xiphoid process.">
            <a:extLst>
              <a:ext uri="{FF2B5EF4-FFF2-40B4-BE49-F238E27FC236}">
                <a16:creationId xmlns:a16="http://schemas.microsoft.com/office/drawing/2014/main" id="{FC67AD5A-1B83-819F-AA31-C7238722E5D8}"/>
              </a:ext>
            </a:extLst>
          </p:cNvPr>
          <p:cNvGrpSpPr/>
          <p:nvPr/>
        </p:nvGrpSpPr>
        <p:grpSpPr>
          <a:xfrm>
            <a:off x="733425" y="773113"/>
            <a:ext cx="5705475" cy="6010275"/>
            <a:chOff x="733425" y="773113"/>
            <a:chExt cx="5705475" cy="6010275"/>
          </a:xfrm>
        </p:grpSpPr>
        <p:pic>
          <p:nvPicPr>
            <p:cNvPr id="28674" name="Picture 12" descr="Sternum&#10;">
              <a:extLst>
                <a:ext uri="{FF2B5EF4-FFF2-40B4-BE49-F238E27FC236}">
                  <a16:creationId xmlns:a16="http://schemas.microsoft.com/office/drawing/2014/main" id="{F2137517-2602-3BF6-0AB1-CD0D154761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9448"/>
            <a:stretch>
              <a:fillRect/>
            </a:stretch>
          </p:blipFill>
          <p:spPr bwMode="auto">
            <a:xfrm>
              <a:off x="2705100" y="773113"/>
              <a:ext cx="3733800" cy="60102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14" name="Straight Arrow Connector 13">
              <a:extLst>
                <a:ext uri="{FF2B5EF4-FFF2-40B4-BE49-F238E27FC236}">
                  <a16:creationId xmlns:a16="http://schemas.microsoft.com/office/drawing/2014/main" id="{E6CAAE94-8E52-D1A6-6F29-ACA469FD22DF}"/>
                </a:ext>
                <a:ext uri="{C183D7F6-B498-43B3-948B-1728B52AA6E4}">
                  <adec:decorative xmlns:adec="http://schemas.microsoft.com/office/drawing/2017/decorative" val="1"/>
                </a:ext>
              </a:extLst>
            </p:cNvPr>
            <p:cNvCxnSpPr>
              <a:stCxn id="28677" idx="3"/>
            </p:cNvCxnSpPr>
            <p:nvPr/>
          </p:nvCxnSpPr>
          <p:spPr>
            <a:xfrm>
              <a:off x="2554288" y="1968500"/>
              <a:ext cx="2136775" cy="2063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677" name="TextBox 32" descr="Manubrium&#10;">
              <a:extLst>
                <a:ext uri="{FF2B5EF4-FFF2-40B4-BE49-F238E27FC236}">
                  <a16:creationId xmlns:a16="http://schemas.microsoft.com/office/drawing/2014/main" id="{EF895636-EBD4-C8BE-D016-B275BCFF407F}"/>
                </a:ext>
              </a:extLst>
            </p:cNvPr>
            <p:cNvSpPr txBox="1">
              <a:spLocks noChangeArrowheads="1"/>
            </p:cNvSpPr>
            <p:nvPr/>
          </p:nvSpPr>
          <p:spPr bwMode="auto">
            <a:xfrm>
              <a:off x="1114425" y="1784350"/>
              <a:ext cx="1439863"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Manubrium</a:t>
              </a:r>
            </a:p>
          </p:txBody>
        </p:sp>
        <p:cxnSp>
          <p:nvCxnSpPr>
            <p:cNvPr id="13" name="Straight Arrow Connector 12">
              <a:extLst>
                <a:ext uri="{FF2B5EF4-FFF2-40B4-BE49-F238E27FC236}">
                  <a16:creationId xmlns:a16="http://schemas.microsoft.com/office/drawing/2014/main" id="{187AF777-926C-20C5-791B-F7B1F3E6411D}"/>
                </a:ext>
                <a:ext uri="{C183D7F6-B498-43B3-948B-1728B52AA6E4}">
                  <adec:decorative xmlns:adec="http://schemas.microsoft.com/office/drawing/2017/decorative" val="1"/>
                </a:ext>
              </a:extLst>
            </p:cNvPr>
            <p:cNvCxnSpPr/>
            <p:nvPr/>
          </p:nvCxnSpPr>
          <p:spPr>
            <a:xfrm>
              <a:off x="2554288" y="3308350"/>
              <a:ext cx="2036762"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4D7CDD5-C176-0261-61F2-DCDC21150E25}"/>
                </a:ext>
                <a:ext uri="{C183D7F6-B498-43B3-948B-1728B52AA6E4}">
                  <adec:decorative xmlns:adec="http://schemas.microsoft.com/office/drawing/2017/decorative" val="1"/>
                </a:ext>
              </a:extLst>
            </p:cNvPr>
            <p:cNvCxnSpPr/>
            <p:nvPr/>
          </p:nvCxnSpPr>
          <p:spPr>
            <a:xfrm>
              <a:off x="2514600" y="5392738"/>
              <a:ext cx="2017713" cy="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8680" name="TextBox 32" descr="Body&#10;">
              <a:extLst>
                <a:ext uri="{FF2B5EF4-FFF2-40B4-BE49-F238E27FC236}">
                  <a16:creationId xmlns:a16="http://schemas.microsoft.com/office/drawing/2014/main" id="{6B384085-6831-60D3-C855-20EBB4F4A7BF}"/>
                </a:ext>
              </a:extLst>
            </p:cNvPr>
            <p:cNvSpPr txBox="1">
              <a:spLocks noChangeArrowheads="1"/>
            </p:cNvSpPr>
            <p:nvPr/>
          </p:nvSpPr>
          <p:spPr bwMode="auto">
            <a:xfrm>
              <a:off x="1114425" y="3124200"/>
              <a:ext cx="1439863"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Body</a:t>
              </a:r>
            </a:p>
          </p:txBody>
        </p:sp>
        <p:sp>
          <p:nvSpPr>
            <p:cNvPr id="28681" name="TextBox 32" descr="Xiphoid process&#10;">
              <a:extLst>
                <a:ext uri="{FF2B5EF4-FFF2-40B4-BE49-F238E27FC236}">
                  <a16:creationId xmlns:a16="http://schemas.microsoft.com/office/drawing/2014/main" id="{D73CC654-6098-12E1-044B-B6ECD4CA4607}"/>
                </a:ext>
              </a:extLst>
            </p:cNvPr>
            <p:cNvSpPr txBox="1">
              <a:spLocks noChangeArrowheads="1"/>
            </p:cNvSpPr>
            <p:nvPr/>
          </p:nvSpPr>
          <p:spPr bwMode="auto">
            <a:xfrm>
              <a:off x="733425" y="5208588"/>
              <a:ext cx="1820863"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Xiphoid process</a:t>
              </a:r>
            </a:p>
          </p:txBody>
        </p:sp>
      </p:grpSp>
      <p:cxnSp>
        <p:nvCxnSpPr>
          <p:cNvPr id="12" name="Straight Connector 11">
            <a:extLst>
              <a:ext uri="{FF2B5EF4-FFF2-40B4-BE49-F238E27FC236}">
                <a16:creationId xmlns:a16="http://schemas.microsoft.com/office/drawing/2014/main" id="{03B9164A-E823-AD93-88B6-98EB720E66C3}"/>
              </a:ext>
              <a:ext uri="{C183D7F6-B498-43B3-948B-1728B52AA6E4}">
                <adec:decorative xmlns:adec="http://schemas.microsoft.com/office/drawing/2017/decorative" val="1"/>
              </a:ext>
            </a:extLst>
          </p:cNvPr>
          <p:cNvCxnSpPr>
            <a:endCxn id="28681" idx="3"/>
          </p:cNvCxnSpPr>
          <p:nvPr/>
        </p:nvCxnSpPr>
        <p:spPr>
          <a:xfrm flipH="1">
            <a:off x="2554288" y="5392738"/>
            <a:ext cx="141287"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itle 1" descr="Ribs">
            <a:extLst>
              <a:ext uri="{FF2B5EF4-FFF2-40B4-BE49-F238E27FC236}">
                <a16:creationId xmlns:a16="http://schemas.microsoft.com/office/drawing/2014/main" id="{35001DD1-F8DE-610C-07DA-BD92935DE615}"/>
              </a:ext>
            </a:extLst>
          </p:cNvPr>
          <p:cNvSpPr>
            <a:spLocks noGrp="1"/>
          </p:cNvSpPr>
          <p:nvPr>
            <p:ph type="title"/>
          </p:nvPr>
        </p:nvSpPr>
        <p:spPr>
          <a:xfrm>
            <a:off x="0" y="0"/>
            <a:ext cx="9144000" cy="563563"/>
          </a:xfrm>
        </p:spPr>
        <p:txBody>
          <a:bodyPr/>
          <a:lstStyle/>
          <a:p>
            <a:r>
              <a:rPr lang="en-US" altLang="en-US" sz="3200" b="1" dirty="0"/>
              <a:t>Ribs</a:t>
            </a:r>
          </a:p>
        </p:txBody>
      </p:sp>
      <p:grpSp>
        <p:nvGrpSpPr>
          <p:cNvPr id="17" name="Group 16" descr="The image depicts a model of the human rib cage labeled to show different classifications of ribs. The model includes the vertebral column and ribs extending from it. The ribs are shown in white colors. The true ribs, labeled as vertebrosternal (pairs 1-7), are shown at the top. Below them, the false ribs are categorized as vertebrochondral (pairs 8-10) and vertebral or floating ribs (pairs 11-12). The costal cartilage, shown in brown color, and costochondral joint are labeled, with arrows pointing to these areas on the model.">
            <a:extLst>
              <a:ext uri="{FF2B5EF4-FFF2-40B4-BE49-F238E27FC236}">
                <a16:creationId xmlns:a16="http://schemas.microsoft.com/office/drawing/2014/main" id="{2098EB40-CE19-403F-1113-EB32D8E673D7}"/>
              </a:ext>
            </a:extLst>
          </p:cNvPr>
          <p:cNvGrpSpPr/>
          <p:nvPr/>
        </p:nvGrpSpPr>
        <p:grpSpPr>
          <a:xfrm>
            <a:off x="0" y="809625"/>
            <a:ext cx="9026525" cy="5981700"/>
            <a:chOff x="0" y="809625"/>
            <a:chExt cx="9026525" cy="5981700"/>
          </a:xfrm>
        </p:grpSpPr>
        <p:sp>
          <p:nvSpPr>
            <p:cNvPr id="5" name="Rectangle 4" descr="True ribs:&#10;Vertebrosternal (pairs 1 - 7)&#10;&#10;False ribs:&#10;Vertebrochondral (pairs 8 - 10)&#10;&#10;Vertebral (floating) (pairs 11 &amp; 12)">
              <a:extLst>
                <a:ext uri="{FF2B5EF4-FFF2-40B4-BE49-F238E27FC236}">
                  <a16:creationId xmlns:a16="http://schemas.microsoft.com/office/drawing/2014/main" id="{B23AA772-A207-774B-E49E-76F881305522}"/>
                </a:ext>
              </a:extLst>
            </p:cNvPr>
            <p:cNvSpPr/>
            <p:nvPr/>
          </p:nvSpPr>
          <p:spPr>
            <a:xfrm>
              <a:off x="0" y="1430338"/>
              <a:ext cx="2209800" cy="3416300"/>
            </a:xfrm>
            <a:prstGeom prst="rect">
              <a:avLst/>
            </a:prstGeom>
          </p:spPr>
          <p:txBody>
            <a:bodyPr>
              <a:spAutoFit/>
            </a:bodyPr>
            <a:lstStyle/>
            <a:p>
              <a:pPr>
                <a:defRPr/>
              </a:pPr>
              <a:r>
                <a:rPr lang="en-US" b="1" u="sng" dirty="0">
                  <a:cs typeface="Arial" charset="0"/>
                </a:rPr>
                <a:t>True ribs:</a:t>
              </a:r>
            </a:p>
            <a:p>
              <a:pPr marL="285750" indent="-285750">
                <a:buFontTx/>
                <a:buChar char="-"/>
                <a:defRPr/>
              </a:pPr>
              <a:r>
                <a:rPr lang="en-US" b="1" dirty="0" err="1">
                  <a:cs typeface="Arial" charset="0"/>
                </a:rPr>
                <a:t>Vertebrosternal</a:t>
              </a:r>
              <a:r>
                <a:rPr lang="en-US" b="1" dirty="0">
                  <a:cs typeface="Arial" charset="0"/>
                </a:rPr>
                <a:t> (pairs 1 - 7)</a:t>
              </a:r>
            </a:p>
            <a:p>
              <a:pPr marL="285750" indent="-285750">
                <a:buFontTx/>
                <a:buChar char="-"/>
                <a:defRPr/>
              </a:pPr>
              <a:endParaRPr lang="en-US" b="1" dirty="0">
                <a:cs typeface="Arial" charset="0"/>
              </a:endParaRPr>
            </a:p>
            <a:p>
              <a:pPr>
                <a:defRPr/>
              </a:pPr>
              <a:endParaRPr lang="en-US" b="1" u="sng" dirty="0">
                <a:cs typeface="Arial" charset="0"/>
              </a:endParaRPr>
            </a:p>
            <a:p>
              <a:pPr>
                <a:defRPr/>
              </a:pPr>
              <a:r>
                <a:rPr lang="en-US" b="1" u="sng" dirty="0">
                  <a:cs typeface="Arial" charset="0"/>
                </a:rPr>
                <a:t>False ribs:</a:t>
              </a:r>
            </a:p>
            <a:p>
              <a:pPr marL="285750" indent="-285750">
                <a:buFontTx/>
                <a:buChar char="-"/>
                <a:defRPr/>
              </a:pPr>
              <a:r>
                <a:rPr lang="en-US" b="1" dirty="0" err="1">
                  <a:cs typeface="Arial" charset="0"/>
                </a:rPr>
                <a:t>Vertebrochondral</a:t>
              </a:r>
              <a:r>
                <a:rPr lang="en-US" b="1" dirty="0">
                  <a:cs typeface="Arial" charset="0"/>
                </a:rPr>
                <a:t> (pairs 8 - 10)</a:t>
              </a:r>
            </a:p>
            <a:p>
              <a:pPr marL="285750" indent="-285750">
                <a:buFontTx/>
                <a:buChar char="-"/>
                <a:defRPr/>
              </a:pPr>
              <a:endParaRPr lang="en-US" b="1" dirty="0">
                <a:cs typeface="Arial" charset="0"/>
              </a:endParaRPr>
            </a:p>
            <a:p>
              <a:pPr marL="285750" indent="-285750">
                <a:buFontTx/>
                <a:buChar char="-"/>
                <a:defRPr/>
              </a:pPr>
              <a:r>
                <a:rPr lang="en-US" b="1" dirty="0">
                  <a:cs typeface="Arial" charset="0"/>
                </a:rPr>
                <a:t>Vertebral             (floating)</a:t>
              </a:r>
            </a:p>
            <a:p>
              <a:pPr>
                <a:defRPr/>
              </a:pPr>
              <a:r>
                <a:rPr lang="en-US" b="1" dirty="0">
                  <a:cs typeface="Arial" charset="0"/>
                </a:rPr>
                <a:t>      (pairs 11 &amp; 12)</a:t>
              </a:r>
            </a:p>
          </p:txBody>
        </p:sp>
        <p:pic>
          <p:nvPicPr>
            <p:cNvPr id="30722" name="Picture 2" descr="Thoracic Cage">
              <a:extLst>
                <a:ext uri="{FF2B5EF4-FFF2-40B4-BE49-F238E27FC236}">
                  <a16:creationId xmlns:a16="http://schemas.microsoft.com/office/drawing/2014/main" id="{A6F5CB46-CBB0-2F52-5603-252353E9D4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1613" b="17656"/>
            <a:stretch>
              <a:fillRect/>
            </a:stretch>
          </p:blipFill>
          <p:spPr bwMode="auto">
            <a:xfrm>
              <a:off x="2133600" y="809625"/>
              <a:ext cx="4757738" cy="59817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0724" name="TextBox 5" descr="1">
              <a:extLst>
                <a:ext uri="{FF2B5EF4-FFF2-40B4-BE49-F238E27FC236}">
                  <a16:creationId xmlns:a16="http://schemas.microsoft.com/office/drawing/2014/main" id="{1C647AAB-9244-68C6-44D4-39DE9860DB16}"/>
                </a:ext>
              </a:extLst>
            </p:cNvPr>
            <p:cNvSpPr txBox="1">
              <a:spLocks noChangeArrowheads="1"/>
            </p:cNvSpPr>
            <p:nvPr/>
          </p:nvSpPr>
          <p:spPr bwMode="auto">
            <a:xfrm>
              <a:off x="3276600" y="1600200"/>
              <a:ext cx="304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dirty="0"/>
                <a:t>1</a:t>
              </a:r>
            </a:p>
          </p:txBody>
        </p:sp>
        <p:sp>
          <p:nvSpPr>
            <p:cNvPr id="30725" name="TextBox 9" descr="2">
              <a:extLst>
                <a:ext uri="{FF2B5EF4-FFF2-40B4-BE49-F238E27FC236}">
                  <a16:creationId xmlns:a16="http://schemas.microsoft.com/office/drawing/2014/main" id="{E83347C0-9EFF-55E2-0A28-F1C4951EB986}"/>
                </a:ext>
              </a:extLst>
            </p:cNvPr>
            <p:cNvSpPr txBox="1">
              <a:spLocks noChangeArrowheads="1"/>
            </p:cNvSpPr>
            <p:nvPr/>
          </p:nvSpPr>
          <p:spPr bwMode="auto">
            <a:xfrm>
              <a:off x="3048000" y="1941513"/>
              <a:ext cx="304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dirty="0"/>
                <a:t>2</a:t>
              </a:r>
            </a:p>
          </p:txBody>
        </p:sp>
        <p:sp>
          <p:nvSpPr>
            <p:cNvPr id="30726" name="TextBox 10" descr="3">
              <a:extLst>
                <a:ext uri="{FF2B5EF4-FFF2-40B4-BE49-F238E27FC236}">
                  <a16:creationId xmlns:a16="http://schemas.microsoft.com/office/drawing/2014/main" id="{89F56C3C-74E3-179C-E87F-AA1A1901345D}"/>
                </a:ext>
              </a:extLst>
            </p:cNvPr>
            <p:cNvSpPr txBox="1">
              <a:spLocks noChangeArrowheads="1"/>
            </p:cNvSpPr>
            <p:nvPr/>
          </p:nvSpPr>
          <p:spPr bwMode="auto">
            <a:xfrm>
              <a:off x="2874963" y="2297113"/>
              <a:ext cx="304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a:t>3</a:t>
              </a:r>
            </a:p>
          </p:txBody>
        </p:sp>
        <p:sp>
          <p:nvSpPr>
            <p:cNvPr id="30728" name="TextBox 12" descr="4">
              <a:extLst>
                <a:ext uri="{FF2B5EF4-FFF2-40B4-BE49-F238E27FC236}">
                  <a16:creationId xmlns:a16="http://schemas.microsoft.com/office/drawing/2014/main" id="{BCA8FFE5-3A78-52FE-4B79-84E4C388CAF5}"/>
                </a:ext>
              </a:extLst>
            </p:cNvPr>
            <p:cNvSpPr txBox="1">
              <a:spLocks noChangeArrowheads="1"/>
            </p:cNvSpPr>
            <p:nvPr/>
          </p:nvSpPr>
          <p:spPr bwMode="auto">
            <a:xfrm>
              <a:off x="2711450" y="2668588"/>
              <a:ext cx="304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a:t>4</a:t>
              </a:r>
            </a:p>
          </p:txBody>
        </p:sp>
        <p:sp>
          <p:nvSpPr>
            <p:cNvPr id="30727" name="TextBox 11" descr="5">
              <a:extLst>
                <a:ext uri="{FF2B5EF4-FFF2-40B4-BE49-F238E27FC236}">
                  <a16:creationId xmlns:a16="http://schemas.microsoft.com/office/drawing/2014/main" id="{AA3B7012-D73E-4A2A-EA33-2725470DCCD4}"/>
                </a:ext>
              </a:extLst>
            </p:cNvPr>
            <p:cNvSpPr txBox="1">
              <a:spLocks noChangeArrowheads="1"/>
            </p:cNvSpPr>
            <p:nvPr/>
          </p:nvSpPr>
          <p:spPr bwMode="auto">
            <a:xfrm>
              <a:off x="2590800" y="3117850"/>
              <a:ext cx="304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a:t>5</a:t>
              </a:r>
            </a:p>
          </p:txBody>
        </p:sp>
        <p:sp>
          <p:nvSpPr>
            <p:cNvPr id="30730" name="TextBox 14" descr="6">
              <a:extLst>
                <a:ext uri="{FF2B5EF4-FFF2-40B4-BE49-F238E27FC236}">
                  <a16:creationId xmlns:a16="http://schemas.microsoft.com/office/drawing/2014/main" id="{A4EF506D-5B8B-3B81-98E4-57F1090ECEE1}"/>
                </a:ext>
              </a:extLst>
            </p:cNvPr>
            <p:cNvSpPr txBox="1">
              <a:spLocks noChangeArrowheads="1"/>
            </p:cNvSpPr>
            <p:nvPr/>
          </p:nvSpPr>
          <p:spPr bwMode="auto">
            <a:xfrm>
              <a:off x="2479675" y="3589338"/>
              <a:ext cx="304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a:t>6</a:t>
              </a:r>
            </a:p>
          </p:txBody>
        </p:sp>
        <p:sp>
          <p:nvSpPr>
            <p:cNvPr id="30729" name="TextBox 13" descr="7">
              <a:extLst>
                <a:ext uri="{FF2B5EF4-FFF2-40B4-BE49-F238E27FC236}">
                  <a16:creationId xmlns:a16="http://schemas.microsoft.com/office/drawing/2014/main" id="{D500D9E4-3BD2-F429-CEAA-87A52E1C22E1}"/>
                </a:ext>
              </a:extLst>
            </p:cNvPr>
            <p:cNvSpPr txBox="1">
              <a:spLocks noChangeArrowheads="1"/>
            </p:cNvSpPr>
            <p:nvPr/>
          </p:nvSpPr>
          <p:spPr bwMode="auto">
            <a:xfrm>
              <a:off x="2438400" y="4062413"/>
              <a:ext cx="304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dirty="0"/>
                <a:t>7</a:t>
              </a:r>
            </a:p>
          </p:txBody>
        </p:sp>
        <p:sp>
          <p:nvSpPr>
            <p:cNvPr id="30732" name="TextBox 16" descr="8">
              <a:extLst>
                <a:ext uri="{FF2B5EF4-FFF2-40B4-BE49-F238E27FC236}">
                  <a16:creationId xmlns:a16="http://schemas.microsoft.com/office/drawing/2014/main" id="{8E76D733-09F0-61F9-B00B-25F72904B27B}"/>
                </a:ext>
              </a:extLst>
            </p:cNvPr>
            <p:cNvSpPr txBox="1">
              <a:spLocks noChangeArrowheads="1"/>
            </p:cNvSpPr>
            <p:nvPr/>
          </p:nvSpPr>
          <p:spPr bwMode="auto">
            <a:xfrm>
              <a:off x="2632075" y="4964113"/>
              <a:ext cx="304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dirty="0"/>
                <a:t>8</a:t>
              </a:r>
            </a:p>
          </p:txBody>
        </p:sp>
        <p:sp>
          <p:nvSpPr>
            <p:cNvPr id="30731" name="TextBox 15" descr="9">
              <a:extLst>
                <a:ext uri="{FF2B5EF4-FFF2-40B4-BE49-F238E27FC236}">
                  <a16:creationId xmlns:a16="http://schemas.microsoft.com/office/drawing/2014/main" id="{5B7E3E15-E7A8-5022-50F2-9CC4E0129A73}"/>
                </a:ext>
              </a:extLst>
            </p:cNvPr>
            <p:cNvSpPr txBox="1">
              <a:spLocks noChangeArrowheads="1"/>
            </p:cNvSpPr>
            <p:nvPr/>
          </p:nvSpPr>
          <p:spPr bwMode="auto">
            <a:xfrm>
              <a:off x="2538413" y="5399088"/>
              <a:ext cx="304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dirty="0"/>
                <a:t>9</a:t>
              </a:r>
            </a:p>
          </p:txBody>
        </p:sp>
        <p:sp>
          <p:nvSpPr>
            <p:cNvPr id="30734" name="TextBox 18" descr="10">
              <a:extLst>
                <a:ext uri="{FF2B5EF4-FFF2-40B4-BE49-F238E27FC236}">
                  <a16:creationId xmlns:a16="http://schemas.microsoft.com/office/drawing/2014/main" id="{ABCEC8BA-0D7B-E916-65FB-8E258E9FB6DE}"/>
                </a:ext>
              </a:extLst>
            </p:cNvPr>
            <p:cNvSpPr txBox="1">
              <a:spLocks noChangeArrowheads="1"/>
            </p:cNvSpPr>
            <p:nvPr/>
          </p:nvSpPr>
          <p:spPr bwMode="auto">
            <a:xfrm>
              <a:off x="2390775" y="5807075"/>
              <a:ext cx="546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dirty="0"/>
                <a:t>10</a:t>
              </a:r>
            </a:p>
          </p:txBody>
        </p:sp>
        <p:sp>
          <p:nvSpPr>
            <p:cNvPr id="30733" name="TextBox 17" descr="11">
              <a:extLst>
                <a:ext uri="{FF2B5EF4-FFF2-40B4-BE49-F238E27FC236}">
                  <a16:creationId xmlns:a16="http://schemas.microsoft.com/office/drawing/2014/main" id="{4F037288-FC79-884D-D9A6-256076CAFB6C}"/>
                </a:ext>
              </a:extLst>
            </p:cNvPr>
            <p:cNvSpPr txBox="1">
              <a:spLocks noChangeArrowheads="1"/>
            </p:cNvSpPr>
            <p:nvPr/>
          </p:nvSpPr>
          <p:spPr bwMode="auto">
            <a:xfrm>
              <a:off x="5078413" y="5437188"/>
              <a:ext cx="5572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dirty="0"/>
                <a:t>11</a:t>
              </a:r>
            </a:p>
          </p:txBody>
        </p:sp>
        <p:sp>
          <p:nvSpPr>
            <p:cNvPr id="30735" name="TextBox 20" descr="12">
              <a:extLst>
                <a:ext uri="{FF2B5EF4-FFF2-40B4-BE49-F238E27FC236}">
                  <a16:creationId xmlns:a16="http://schemas.microsoft.com/office/drawing/2014/main" id="{83DC36CE-5A78-5E03-E1F3-B18AD801176C}"/>
                </a:ext>
              </a:extLst>
            </p:cNvPr>
            <p:cNvSpPr txBox="1">
              <a:spLocks noChangeArrowheads="1"/>
            </p:cNvSpPr>
            <p:nvPr/>
          </p:nvSpPr>
          <p:spPr bwMode="auto">
            <a:xfrm>
              <a:off x="4773613" y="5807075"/>
              <a:ext cx="533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a:t>12</a:t>
              </a:r>
            </a:p>
          </p:txBody>
        </p:sp>
        <p:sp>
          <p:nvSpPr>
            <p:cNvPr id="30737" name="Rectangle 6" descr="Costal cartilage&#10;">
              <a:extLst>
                <a:ext uri="{FF2B5EF4-FFF2-40B4-BE49-F238E27FC236}">
                  <a16:creationId xmlns:a16="http://schemas.microsoft.com/office/drawing/2014/main" id="{3EF490E3-5AA6-8995-CB80-9E4138DE90D2}"/>
                </a:ext>
              </a:extLst>
            </p:cNvPr>
            <p:cNvSpPr>
              <a:spLocks noChangeArrowheads="1"/>
            </p:cNvSpPr>
            <p:nvPr/>
          </p:nvSpPr>
          <p:spPr bwMode="auto">
            <a:xfrm>
              <a:off x="7007225" y="2719388"/>
              <a:ext cx="1638300" cy="369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dirty="0"/>
                <a:t>Costal cartilage</a:t>
              </a:r>
            </a:p>
          </p:txBody>
        </p:sp>
        <p:sp>
          <p:nvSpPr>
            <p:cNvPr id="30738" name="Rectangle 7" descr="Costochondral joint&#10;">
              <a:extLst>
                <a:ext uri="{FF2B5EF4-FFF2-40B4-BE49-F238E27FC236}">
                  <a16:creationId xmlns:a16="http://schemas.microsoft.com/office/drawing/2014/main" id="{1FCB7D37-8168-F888-1C1D-C1D6BB9780AB}"/>
                </a:ext>
              </a:extLst>
            </p:cNvPr>
            <p:cNvSpPr>
              <a:spLocks noChangeArrowheads="1"/>
            </p:cNvSpPr>
            <p:nvPr/>
          </p:nvSpPr>
          <p:spPr bwMode="auto">
            <a:xfrm>
              <a:off x="6975475" y="3692525"/>
              <a:ext cx="2051050"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dirty="0"/>
                <a:t>Costochondral joint</a:t>
              </a:r>
            </a:p>
          </p:txBody>
        </p:sp>
        <p:cxnSp>
          <p:nvCxnSpPr>
            <p:cNvPr id="25" name="Straight Arrow Connector 24">
              <a:extLst>
                <a:ext uri="{FF2B5EF4-FFF2-40B4-BE49-F238E27FC236}">
                  <a16:creationId xmlns:a16="http://schemas.microsoft.com/office/drawing/2014/main" id="{7F5ED330-433D-496C-FD54-92750908A766}"/>
                </a:ext>
                <a:ext uri="{C183D7F6-B498-43B3-948B-1728B52AA6E4}">
                  <adec:decorative xmlns:adec="http://schemas.microsoft.com/office/drawing/2017/decorative" val="1"/>
                </a:ext>
              </a:extLst>
            </p:cNvPr>
            <p:cNvCxnSpPr>
              <a:stCxn id="30737" idx="1"/>
            </p:cNvCxnSpPr>
            <p:nvPr/>
          </p:nvCxnSpPr>
          <p:spPr>
            <a:xfrm flipH="1">
              <a:off x="5527675" y="2903538"/>
              <a:ext cx="147955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2F86A189-BF96-5F41-B0AD-69A48A46C074}"/>
                </a:ext>
                <a:ext uri="{C183D7F6-B498-43B3-948B-1728B52AA6E4}">
                  <adec:decorative xmlns:adec="http://schemas.microsoft.com/office/drawing/2017/decorative" val="1"/>
                </a:ext>
              </a:extLst>
            </p:cNvPr>
            <p:cNvCxnSpPr>
              <a:stCxn id="30738" idx="1"/>
            </p:cNvCxnSpPr>
            <p:nvPr/>
          </p:nvCxnSpPr>
          <p:spPr>
            <a:xfrm flipH="1">
              <a:off x="6191250" y="3876675"/>
              <a:ext cx="784225"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itle 1" descr="Vertebral Column&#10;">
            <a:extLst>
              <a:ext uri="{FF2B5EF4-FFF2-40B4-BE49-F238E27FC236}">
                <a16:creationId xmlns:a16="http://schemas.microsoft.com/office/drawing/2014/main" id="{4D5F9945-AECD-E48D-8873-9507099B5CF0}"/>
              </a:ext>
            </a:extLst>
          </p:cNvPr>
          <p:cNvSpPr txBox="1">
            <a:spLocks noGrp="1"/>
          </p:cNvSpPr>
          <p:nvPr>
            <p:ph type="title" idx="4294967295"/>
          </p:nvPr>
        </p:nvSpPr>
        <p:spPr bwMode="auto">
          <a:xfrm>
            <a:off x="381000" y="98425"/>
            <a:ext cx="3657600" cy="50006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sng"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Vertebral Column</a:t>
            </a:r>
          </a:p>
        </p:txBody>
      </p:sp>
      <p:grpSp>
        <p:nvGrpSpPr>
          <p:cNvPr id="7" name="Group 6" descr="The image displays a detailed view of the human vertebral column from different angles. On the left, there are two images labeled &quot;Anterior view&quot; and &quot;Posterior view,&quot; showcasing a full-length model of the spine with attached pelvic bones. The vertebral column is depicted in various colors to highlight distinct sections, including cervical, thoracic, lumbar,  and sacral with coccygeal regions. On the right, a side view of the vertebral column emphasizes the spine's natural curvatures, labeled as &quot;Secondary (Cervical) curvature,&quot; &quot;Primary (Thoracic) curvature,&quot; &quot;Secondary (Lumbar) curvature,&quot; and &quot;Primary (Sacral) curvature.&quot; These labeled curvatures are highlighted with black brackets.">
            <a:extLst>
              <a:ext uri="{FF2B5EF4-FFF2-40B4-BE49-F238E27FC236}">
                <a16:creationId xmlns:a16="http://schemas.microsoft.com/office/drawing/2014/main" id="{05E06BEA-64AF-E332-F5C5-97F9DEE67F5E}"/>
              </a:ext>
            </a:extLst>
          </p:cNvPr>
          <p:cNvGrpSpPr/>
          <p:nvPr/>
        </p:nvGrpSpPr>
        <p:grpSpPr>
          <a:xfrm>
            <a:off x="96838" y="98425"/>
            <a:ext cx="8713787" cy="6629400"/>
            <a:chOff x="96838" y="98425"/>
            <a:chExt cx="8713787" cy="6629400"/>
          </a:xfrm>
        </p:grpSpPr>
        <p:pic>
          <p:nvPicPr>
            <p:cNvPr id="4109" name="Picture 4" descr="Vertebral Column (Anterior View)&#10;">
              <a:extLst>
                <a:ext uri="{FF2B5EF4-FFF2-40B4-BE49-F238E27FC236}">
                  <a16:creationId xmlns:a16="http://schemas.microsoft.com/office/drawing/2014/main" id="{31D1190E-B0C8-885A-C052-5A0D4AFA458E}"/>
                </a:ext>
              </a:extLst>
            </p:cNvPr>
            <p:cNvPicPr>
              <a:picLocks noChangeAspect="1"/>
            </p:cNvPicPr>
            <p:nvPr/>
          </p:nvPicPr>
          <p:blipFill>
            <a:blip r:embed="rId3">
              <a:extLst>
                <a:ext uri="{28A0092B-C50C-407E-A947-70E740481C1C}">
                  <a14:useLocalDpi xmlns:a14="http://schemas.microsoft.com/office/drawing/2010/main" val="0"/>
                </a:ext>
              </a:extLst>
            </a:blip>
            <a:srcRect l="24976" t="4167" r="29453" b="4478"/>
            <a:stretch>
              <a:fillRect/>
            </a:stretch>
          </p:blipFill>
          <p:spPr bwMode="auto">
            <a:xfrm>
              <a:off x="96838" y="1300163"/>
              <a:ext cx="1733550" cy="46307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110" name="TextBox 32" descr="Anterior View">
              <a:extLst>
                <a:ext uri="{FF2B5EF4-FFF2-40B4-BE49-F238E27FC236}">
                  <a16:creationId xmlns:a16="http://schemas.microsoft.com/office/drawing/2014/main" id="{3F7BA252-61A0-9C80-127F-7EF31876C806}"/>
                </a:ext>
              </a:extLst>
            </p:cNvPr>
            <p:cNvSpPr txBox="1">
              <a:spLocks noChangeArrowheads="1"/>
            </p:cNvSpPr>
            <p:nvPr/>
          </p:nvSpPr>
          <p:spPr bwMode="auto">
            <a:xfrm>
              <a:off x="207963" y="5873750"/>
              <a:ext cx="15414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Anterior view</a:t>
              </a:r>
            </a:p>
          </p:txBody>
        </p:sp>
        <p:pic>
          <p:nvPicPr>
            <p:cNvPr id="4108" name="Picture 3" descr="Vertebral Column (Posterior View)&#10;">
              <a:extLst>
                <a:ext uri="{FF2B5EF4-FFF2-40B4-BE49-F238E27FC236}">
                  <a16:creationId xmlns:a16="http://schemas.microsoft.com/office/drawing/2014/main" id="{81D94FB4-DB11-4BC9-852D-6553674B7498}"/>
                </a:ext>
              </a:extLst>
            </p:cNvPr>
            <p:cNvPicPr>
              <a:picLocks noChangeAspect="1"/>
            </p:cNvPicPr>
            <p:nvPr/>
          </p:nvPicPr>
          <p:blipFill>
            <a:blip r:embed="rId4">
              <a:extLst>
                <a:ext uri="{28A0092B-C50C-407E-A947-70E740481C1C}">
                  <a14:useLocalDpi xmlns:a14="http://schemas.microsoft.com/office/drawing/2010/main" val="0"/>
                </a:ext>
              </a:extLst>
            </a:blip>
            <a:srcRect l="33533" r="18764" b="6828"/>
            <a:stretch>
              <a:fillRect/>
            </a:stretch>
          </p:blipFill>
          <p:spPr bwMode="auto">
            <a:xfrm>
              <a:off x="1911350" y="1295400"/>
              <a:ext cx="1779588" cy="46355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111" name="TextBox 32" descr="Posterior view&#10;">
              <a:extLst>
                <a:ext uri="{FF2B5EF4-FFF2-40B4-BE49-F238E27FC236}">
                  <a16:creationId xmlns:a16="http://schemas.microsoft.com/office/drawing/2014/main" id="{D6AB96C2-4C57-2530-5DAE-587071CA965B}"/>
                </a:ext>
              </a:extLst>
            </p:cNvPr>
            <p:cNvSpPr txBox="1">
              <a:spLocks noChangeArrowheads="1"/>
            </p:cNvSpPr>
            <p:nvPr/>
          </p:nvSpPr>
          <p:spPr bwMode="auto">
            <a:xfrm>
              <a:off x="1911350" y="5888038"/>
              <a:ext cx="1779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Posterior view</a:t>
              </a:r>
            </a:p>
          </p:txBody>
        </p:sp>
        <p:sp>
          <p:nvSpPr>
            <p:cNvPr id="4106" name="TextBox 32" descr="Primary (Thoracic) curvature ">
              <a:extLst>
                <a:ext uri="{FF2B5EF4-FFF2-40B4-BE49-F238E27FC236}">
                  <a16:creationId xmlns:a16="http://schemas.microsoft.com/office/drawing/2014/main" id="{580C754E-36FC-2D69-CD40-6607FD1D1912}"/>
                </a:ext>
              </a:extLst>
            </p:cNvPr>
            <p:cNvSpPr txBox="1">
              <a:spLocks noChangeArrowheads="1"/>
            </p:cNvSpPr>
            <p:nvPr/>
          </p:nvSpPr>
          <p:spPr bwMode="auto">
            <a:xfrm>
              <a:off x="3865563" y="2571750"/>
              <a:ext cx="1143000" cy="923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Primary</a:t>
              </a:r>
            </a:p>
            <a:p>
              <a:pPr algn="ctr" eaLnBrk="1" hangingPunct="1">
                <a:spcBef>
                  <a:spcPct val="0"/>
                </a:spcBef>
                <a:buFontTx/>
                <a:buNone/>
              </a:pPr>
              <a:r>
                <a:rPr lang="en-US" altLang="en-US" sz="1800" b="1" dirty="0"/>
                <a:t>(Thoracic)</a:t>
              </a:r>
            </a:p>
            <a:p>
              <a:pPr algn="ctr" eaLnBrk="1" hangingPunct="1">
                <a:spcBef>
                  <a:spcPct val="0"/>
                </a:spcBef>
                <a:buFontTx/>
                <a:buNone/>
              </a:pPr>
              <a:r>
                <a:rPr lang="en-US" altLang="en-US" sz="1800" b="1" dirty="0"/>
                <a:t>curvature </a:t>
              </a:r>
            </a:p>
          </p:txBody>
        </p:sp>
        <p:sp>
          <p:nvSpPr>
            <p:cNvPr id="4105" name="TextBox 32" descr="Primary (Sacral) curvature ">
              <a:extLst>
                <a:ext uri="{FF2B5EF4-FFF2-40B4-BE49-F238E27FC236}">
                  <a16:creationId xmlns:a16="http://schemas.microsoft.com/office/drawing/2014/main" id="{80420F2B-4730-59CF-60BA-5E7DE42B8828}"/>
                </a:ext>
              </a:extLst>
            </p:cNvPr>
            <p:cNvSpPr txBox="1">
              <a:spLocks noChangeArrowheads="1"/>
            </p:cNvSpPr>
            <p:nvPr/>
          </p:nvSpPr>
          <p:spPr bwMode="auto">
            <a:xfrm>
              <a:off x="3789363" y="5514975"/>
              <a:ext cx="1219200" cy="9223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Primary</a:t>
              </a:r>
            </a:p>
            <a:p>
              <a:pPr algn="ctr" eaLnBrk="1" hangingPunct="1">
                <a:spcBef>
                  <a:spcPct val="0"/>
                </a:spcBef>
                <a:buFontTx/>
                <a:buNone/>
              </a:pPr>
              <a:r>
                <a:rPr lang="en-US" altLang="en-US" sz="1800" b="1" dirty="0"/>
                <a:t>(Sacral)</a:t>
              </a:r>
            </a:p>
            <a:p>
              <a:pPr algn="ctr" eaLnBrk="1" hangingPunct="1">
                <a:spcBef>
                  <a:spcPct val="0"/>
                </a:spcBef>
                <a:buFontTx/>
                <a:buNone/>
              </a:pPr>
              <a:r>
                <a:rPr lang="en-US" altLang="en-US" sz="1800" b="1" dirty="0"/>
                <a:t>curvature </a:t>
              </a:r>
            </a:p>
          </p:txBody>
        </p:sp>
        <p:pic>
          <p:nvPicPr>
            <p:cNvPr id="4098" name="Picture 2" descr="Vertebral Column (Lateral View)">
              <a:extLst>
                <a:ext uri="{FF2B5EF4-FFF2-40B4-BE49-F238E27FC236}">
                  <a16:creationId xmlns:a16="http://schemas.microsoft.com/office/drawing/2014/main" id="{5476D923-CBE3-0EA6-3686-F8CE16F40E7C}"/>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Lst>
            </a:blip>
            <a:srcRect l="39900" r="27779"/>
            <a:stretch>
              <a:fillRect/>
            </a:stretch>
          </p:blipFill>
          <p:spPr bwMode="auto">
            <a:xfrm>
              <a:off x="5327650" y="98425"/>
              <a:ext cx="1606550" cy="6629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100" name="TextBox 32" descr="Secondary (Cervical) curvature &#10;">
              <a:extLst>
                <a:ext uri="{FF2B5EF4-FFF2-40B4-BE49-F238E27FC236}">
                  <a16:creationId xmlns:a16="http://schemas.microsoft.com/office/drawing/2014/main" id="{21351511-E99E-E7F9-BFD9-856CAB0E4F48}"/>
                </a:ext>
              </a:extLst>
            </p:cNvPr>
            <p:cNvSpPr txBox="1">
              <a:spLocks noChangeArrowheads="1"/>
            </p:cNvSpPr>
            <p:nvPr/>
          </p:nvSpPr>
          <p:spPr bwMode="auto">
            <a:xfrm>
              <a:off x="7362825" y="838200"/>
              <a:ext cx="1447800" cy="923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Secondary</a:t>
              </a:r>
            </a:p>
            <a:p>
              <a:pPr algn="ctr" eaLnBrk="1" hangingPunct="1">
                <a:spcBef>
                  <a:spcPct val="0"/>
                </a:spcBef>
                <a:buFontTx/>
                <a:buNone/>
              </a:pPr>
              <a:r>
                <a:rPr lang="en-US" altLang="en-US" sz="1800" b="1" dirty="0"/>
                <a:t>(Cervical)</a:t>
              </a:r>
            </a:p>
            <a:p>
              <a:pPr algn="ctr" eaLnBrk="1" hangingPunct="1">
                <a:spcBef>
                  <a:spcPct val="0"/>
                </a:spcBef>
                <a:buFontTx/>
                <a:buNone/>
              </a:pPr>
              <a:r>
                <a:rPr lang="en-US" altLang="en-US" sz="1800" b="1" dirty="0"/>
                <a:t>curvature </a:t>
              </a:r>
            </a:p>
          </p:txBody>
        </p:sp>
        <p:sp>
          <p:nvSpPr>
            <p:cNvPr id="15" name="Right Brace 14">
              <a:extLst>
                <a:ext uri="{FF2B5EF4-FFF2-40B4-BE49-F238E27FC236}">
                  <a16:creationId xmlns:a16="http://schemas.microsoft.com/office/drawing/2014/main" id="{DCEA624A-9E48-8C2B-6042-ACC842CC1C18}"/>
                </a:ext>
                <a:ext uri="{C183D7F6-B498-43B3-948B-1728B52AA6E4}">
                  <adec:decorative xmlns:adec="http://schemas.microsoft.com/office/drawing/2017/decorative" val="1"/>
                </a:ext>
              </a:extLst>
            </p:cNvPr>
            <p:cNvSpPr/>
            <p:nvPr/>
          </p:nvSpPr>
          <p:spPr>
            <a:xfrm>
              <a:off x="5715000" y="744538"/>
              <a:ext cx="1624013" cy="1084262"/>
            </a:xfrm>
            <a:prstGeom prst="rightBrace">
              <a:avLst>
                <a:gd name="adj1" fmla="val 0"/>
                <a:gd name="adj2" fmla="val 51259"/>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sp>
          <p:nvSpPr>
            <p:cNvPr id="16" name="Right Brace 15">
              <a:extLst>
                <a:ext uri="{FF2B5EF4-FFF2-40B4-BE49-F238E27FC236}">
                  <a16:creationId xmlns:a16="http://schemas.microsoft.com/office/drawing/2014/main" id="{8ACDAF65-8255-1E05-425D-F4C02A36B526}"/>
                </a:ext>
                <a:ext uri="{C183D7F6-B498-43B3-948B-1728B52AA6E4}">
                  <adec:decorative xmlns:adec="http://schemas.microsoft.com/office/drawing/2017/decorative" val="1"/>
                </a:ext>
              </a:extLst>
            </p:cNvPr>
            <p:cNvSpPr/>
            <p:nvPr/>
          </p:nvSpPr>
          <p:spPr>
            <a:xfrm flipH="1">
              <a:off x="5003800" y="1828800"/>
              <a:ext cx="1092200" cy="2362200"/>
            </a:xfrm>
            <a:prstGeom prst="rightBrace">
              <a:avLst>
                <a:gd name="adj1" fmla="val 0"/>
                <a:gd name="adj2" fmla="val 49422"/>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sp>
          <p:nvSpPr>
            <p:cNvPr id="17" name="Right Brace 16">
              <a:extLst>
                <a:ext uri="{FF2B5EF4-FFF2-40B4-BE49-F238E27FC236}">
                  <a16:creationId xmlns:a16="http://schemas.microsoft.com/office/drawing/2014/main" id="{0F0E6787-A4F2-60ED-C26C-42A0B9188D54}"/>
                </a:ext>
                <a:ext uri="{C183D7F6-B498-43B3-948B-1728B52AA6E4}">
                  <adec:decorative xmlns:adec="http://schemas.microsoft.com/office/drawing/2017/decorative" val="1"/>
                </a:ext>
              </a:extLst>
            </p:cNvPr>
            <p:cNvSpPr/>
            <p:nvPr/>
          </p:nvSpPr>
          <p:spPr>
            <a:xfrm>
              <a:off x="5867400" y="4191000"/>
              <a:ext cx="1406525" cy="1312863"/>
            </a:xfrm>
            <a:prstGeom prst="rightBrace">
              <a:avLst>
                <a:gd name="adj1" fmla="val 0"/>
                <a:gd name="adj2" fmla="val 50000"/>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sp>
          <p:nvSpPr>
            <p:cNvPr id="18" name="Right Brace 17">
              <a:extLst>
                <a:ext uri="{FF2B5EF4-FFF2-40B4-BE49-F238E27FC236}">
                  <a16:creationId xmlns:a16="http://schemas.microsoft.com/office/drawing/2014/main" id="{FE3CB1A0-96CB-D733-E866-EB6EE247F00D}"/>
                </a:ext>
                <a:ext uri="{C183D7F6-B498-43B3-948B-1728B52AA6E4}">
                  <adec:decorative xmlns:adec="http://schemas.microsoft.com/office/drawing/2017/decorative" val="1"/>
                </a:ext>
              </a:extLst>
            </p:cNvPr>
            <p:cNvSpPr/>
            <p:nvPr/>
          </p:nvSpPr>
          <p:spPr>
            <a:xfrm flipH="1">
              <a:off x="5029200" y="5500688"/>
              <a:ext cx="1101725" cy="950912"/>
            </a:xfrm>
            <a:prstGeom prst="rightBrace">
              <a:avLst>
                <a:gd name="adj1" fmla="val 0"/>
                <a:gd name="adj2" fmla="val 50001"/>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sp>
          <p:nvSpPr>
            <p:cNvPr id="4107" name="TextBox 32" descr="Secondary (Lumbar) curvature ">
              <a:extLst>
                <a:ext uri="{FF2B5EF4-FFF2-40B4-BE49-F238E27FC236}">
                  <a16:creationId xmlns:a16="http://schemas.microsoft.com/office/drawing/2014/main" id="{31F9C3A7-FDE9-B1C2-C1C8-E70A2A1A9E86}"/>
                </a:ext>
              </a:extLst>
            </p:cNvPr>
            <p:cNvSpPr txBox="1">
              <a:spLocks noChangeArrowheads="1"/>
            </p:cNvSpPr>
            <p:nvPr/>
          </p:nvSpPr>
          <p:spPr bwMode="auto">
            <a:xfrm>
              <a:off x="7273925" y="4384675"/>
              <a:ext cx="1447800" cy="923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Secondary</a:t>
              </a:r>
            </a:p>
            <a:p>
              <a:pPr algn="ctr" eaLnBrk="1" hangingPunct="1">
                <a:spcBef>
                  <a:spcPct val="0"/>
                </a:spcBef>
                <a:buFontTx/>
                <a:buNone/>
              </a:pPr>
              <a:r>
                <a:rPr lang="en-US" altLang="en-US" sz="1800" b="1" dirty="0"/>
                <a:t>(Lumbar)</a:t>
              </a:r>
            </a:p>
            <a:p>
              <a:pPr algn="ctr" eaLnBrk="1" hangingPunct="1">
                <a:spcBef>
                  <a:spcPct val="0"/>
                </a:spcBef>
                <a:buFontTx/>
                <a:buNone/>
              </a:pPr>
              <a:r>
                <a:rPr lang="en-US" altLang="en-US" sz="1800" b="1" dirty="0"/>
                <a:t>curvature </a:t>
              </a: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itle 1" descr="Vertebral Anatomy&#10;(Superior view of a lumbar vertebra)&#10;&#10;">
            <a:extLst>
              <a:ext uri="{FF2B5EF4-FFF2-40B4-BE49-F238E27FC236}">
                <a16:creationId xmlns:a16="http://schemas.microsoft.com/office/drawing/2014/main" id="{C6E79A92-A137-9829-5EA7-1536E78FD25D}"/>
              </a:ext>
            </a:extLst>
          </p:cNvPr>
          <p:cNvSpPr txBox="1">
            <a:spLocks noGrp="1"/>
          </p:cNvSpPr>
          <p:nvPr>
            <p:ph type="title" idx="4294967295"/>
          </p:nvPr>
        </p:nvSpPr>
        <p:spPr bwMode="auto">
          <a:xfrm>
            <a:off x="0" y="14288"/>
            <a:ext cx="9144000" cy="500062"/>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Vertebral Anatomy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(Superior view of a lumbar vertebra)</a:t>
            </a:r>
          </a:p>
        </p:txBody>
      </p:sp>
      <p:grpSp>
        <p:nvGrpSpPr>
          <p:cNvPr id="2" name="Group 1" descr="The image shows the superior view of a lumbar vertebra with several anatomical features labeled. The vertebra is depicted in a pale yellow color against a dark wooden background. Arrows and labels indicate specific parts: the broad, rounded body at the top; the vertebral foramen, a large central hole; and the vertebral arch, which includes the pedicle and lamina. Extending from the vertebra are the spinous process, visible at the bottom, and the transverse processes protruding to the sides. The superior articular facet and process are labeled on the top right with the inferior articular process just below. The overall shape is irregular, with various protrusions and indentations highlighting its complex structure.">
            <a:extLst>
              <a:ext uri="{FF2B5EF4-FFF2-40B4-BE49-F238E27FC236}">
                <a16:creationId xmlns:a16="http://schemas.microsoft.com/office/drawing/2014/main" id="{1EA4547C-4F0A-136E-5BA4-BBC37B426CD4}"/>
              </a:ext>
            </a:extLst>
          </p:cNvPr>
          <p:cNvGrpSpPr/>
          <p:nvPr/>
        </p:nvGrpSpPr>
        <p:grpSpPr>
          <a:xfrm>
            <a:off x="76200" y="942975"/>
            <a:ext cx="8629650" cy="5802313"/>
            <a:chOff x="76200" y="942975"/>
            <a:chExt cx="8629650" cy="5802313"/>
          </a:xfrm>
        </p:grpSpPr>
        <p:sp>
          <p:nvSpPr>
            <p:cNvPr id="6156" name="TextBox 32" descr="Body&#10;">
              <a:extLst>
                <a:ext uri="{FF2B5EF4-FFF2-40B4-BE49-F238E27FC236}">
                  <a16:creationId xmlns:a16="http://schemas.microsoft.com/office/drawing/2014/main" id="{FDA9546E-2436-7309-B009-D859159BFA61}"/>
                </a:ext>
              </a:extLst>
            </p:cNvPr>
            <p:cNvSpPr txBox="1">
              <a:spLocks noChangeArrowheads="1"/>
            </p:cNvSpPr>
            <p:nvPr/>
          </p:nvSpPr>
          <p:spPr bwMode="auto">
            <a:xfrm>
              <a:off x="1238250" y="1585913"/>
              <a:ext cx="1120775"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Body</a:t>
              </a:r>
            </a:p>
          </p:txBody>
        </p:sp>
        <p:sp>
          <p:nvSpPr>
            <p:cNvPr id="6157" name="TextBox 32" descr="Vertebral foramen&#10;">
              <a:extLst>
                <a:ext uri="{FF2B5EF4-FFF2-40B4-BE49-F238E27FC236}">
                  <a16:creationId xmlns:a16="http://schemas.microsoft.com/office/drawing/2014/main" id="{F982E9C9-651F-B4E1-6B68-362C6C539C91}"/>
                </a:ext>
              </a:extLst>
            </p:cNvPr>
            <p:cNvSpPr txBox="1">
              <a:spLocks noChangeArrowheads="1"/>
            </p:cNvSpPr>
            <p:nvPr/>
          </p:nvSpPr>
          <p:spPr bwMode="auto">
            <a:xfrm>
              <a:off x="287338" y="2181225"/>
              <a:ext cx="2073275"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Vertebral foramen</a:t>
              </a:r>
            </a:p>
          </p:txBody>
        </p:sp>
        <p:sp>
          <p:nvSpPr>
            <p:cNvPr id="6151" name="TextBox 32" descr="Pedicle&#10;">
              <a:extLst>
                <a:ext uri="{FF2B5EF4-FFF2-40B4-BE49-F238E27FC236}">
                  <a16:creationId xmlns:a16="http://schemas.microsoft.com/office/drawing/2014/main" id="{46E595FC-C676-1A43-9C49-65942BE550C6}"/>
                </a:ext>
              </a:extLst>
            </p:cNvPr>
            <p:cNvSpPr txBox="1">
              <a:spLocks noChangeArrowheads="1"/>
            </p:cNvSpPr>
            <p:nvPr/>
          </p:nvSpPr>
          <p:spPr bwMode="auto">
            <a:xfrm>
              <a:off x="1425575" y="2814638"/>
              <a:ext cx="950913"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Pedicle</a:t>
              </a:r>
            </a:p>
          </p:txBody>
        </p:sp>
        <p:sp>
          <p:nvSpPr>
            <p:cNvPr id="6152" name="TextBox 32" descr="Vertebral arch&#10;">
              <a:extLst>
                <a:ext uri="{FF2B5EF4-FFF2-40B4-BE49-F238E27FC236}">
                  <a16:creationId xmlns:a16="http://schemas.microsoft.com/office/drawing/2014/main" id="{37AF2114-3F02-5CD7-31EB-04DE58A49A85}"/>
                </a:ext>
              </a:extLst>
            </p:cNvPr>
            <p:cNvSpPr txBox="1">
              <a:spLocks noChangeArrowheads="1"/>
            </p:cNvSpPr>
            <p:nvPr/>
          </p:nvSpPr>
          <p:spPr bwMode="auto">
            <a:xfrm>
              <a:off x="76200" y="3319463"/>
              <a:ext cx="1120775" cy="646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Vertebral arch</a:t>
              </a:r>
            </a:p>
          </p:txBody>
        </p:sp>
        <p:sp>
          <p:nvSpPr>
            <p:cNvPr id="6154" name="TextBox 32" descr="Lamina&#10;">
              <a:extLst>
                <a:ext uri="{FF2B5EF4-FFF2-40B4-BE49-F238E27FC236}">
                  <a16:creationId xmlns:a16="http://schemas.microsoft.com/office/drawing/2014/main" id="{7ADE848D-BBCB-9A90-1626-BCD0C9AEA51D}"/>
                </a:ext>
              </a:extLst>
            </p:cNvPr>
            <p:cNvSpPr txBox="1">
              <a:spLocks noChangeArrowheads="1"/>
            </p:cNvSpPr>
            <p:nvPr/>
          </p:nvSpPr>
          <p:spPr bwMode="auto">
            <a:xfrm>
              <a:off x="1425575" y="4100513"/>
              <a:ext cx="933450" cy="369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Lamina</a:t>
              </a:r>
            </a:p>
          </p:txBody>
        </p:sp>
        <p:sp>
          <p:nvSpPr>
            <p:cNvPr id="6159" name="TextBox 32" descr="Spinous process&#10;">
              <a:extLst>
                <a:ext uri="{FF2B5EF4-FFF2-40B4-BE49-F238E27FC236}">
                  <a16:creationId xmlns:a16="http://schemas.microsoft.com/office/drawing/2014/main" id="{8AC08D85-624F-8DF3-1A3F-FA5095EE02D0}"/>
                </a:ext>
              </a:extLst>
            </p:cNvPr>
            <p:cNvSpPr txBox="1">
              <a:spLocks noChangeArrowheads="1"/>
            </p:cNvSpPr>
            <p:nvPr/>
          </p:nvSpPr>
          <p:spPr bwMode="auto">
            <a:xfrm>
              <a:off x="457200" y="5454650"/>
              <a:ext cx="1901825"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Spinous process</a:t>
              </a:r>
            </a:p>
          </p:txBody>
        </p:sp>
        <p:pic>
          <p:nvPicPr>
            <p:cNvPr id="6147" name="Picture 4" descr="(Superior view of a lumbar vertebra)&#10;">
              <a:extLst>
                <a:ext uri="{FF2B5EF4-FFF2-40B4-BE49-F238E27FC236}">
                  <a16:creationId xmlns:a16="http://schemas.microsoft.com/office/drawing/2014/main" id="{1438177A-7C9E-1A48-CBAE-11445A2CC95F}"/>
                </a:ext>
              </a:extLst>
            </p:cNvPr>
            <p:cNvPicPr>
              <a:picLocks noChangeAspect="1"/>
            </p:cNvPicPr>
            <p:nvPr/>
          </p:nvPicPr>
          <p:blipFill>
            <a:blip r:embed="rId3">
              <a:extLst>
                <a:ext uri="{28A0092B-C50C-407E-A947-70E740481C1C}">
                  <a14:useLocalDpi xmlns:a14="http://schemas.microsoft.com/office/drawing/2010/main" val="0"/>
                </a:ext>
              </a:extLst>
            </a:blip>
            <a:srcRect t="4488" b="7996"/>
            <a:stretch>
              <a:fillRect/>
            </a:stretch>
          </p:blipFill>
          <p:spPr bwMode="auto">
            <a:xfrm>
              <a:off x="2359025" y="942975"/>
              <a:ext cx="4422775" cy="58023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163" name="TextBox 32" descr="Superior articular facet&#10;">
              <a:extLst>
                <a:ext uri="{FF2B5EF4-FFF2-40B4-BE49-F238E27FC236}">
                  <a16:creationId xmlns:a16="http://schemas.microsoft.com/office/drawing/2014/main" id="{C9DAA82A-8373-EEF5-582B-6AD5F8429942}"/>
                </a:ext>
              </a:extLst>
            </p:cNvPr>
            <p:cNvSpPr txBox="1">
              <a:spLocks noChangeArrowheads="1"/>
            </p:cNvSpPr>
            <p:nvPr/>
          </p:nvSpPr>
          <p:spPr bwMode="auto">
            <a:xfrm>
              <a:off x="6753225" y="2701925"/>
              <a:ext cx="1881188"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t>Superior articular facet</a:t>
              </a:r>
            </a:p>
          </p:txBody>
        </p:sp>
        <p:sp>
          <p:nvSpPr>
            <p:cNvPr id="6165" name="TextBox 32" descr="Superior articular process&#10;">
              <a:extLst>
                <a:ext uri="{FF2B5EF4-FFF2-40B4-BE49-F238E27FC236}">
                  <a16:creationId xmlns:a16="http://schemas.microsoft.com/office/drawing/2014/main" id="{E5D6DBB7-EEB7-A362-75A7-92B6AF15FD57}"/>
                </a:ext>
              </a:extLst>
            </p:cNvPr>
            <p:cNvSpPr txBox="1">
              <a:spLocks noChangeArrowheads="1"/>
            </p:cNvSpPr>
            <p:nvPr/>
          </p:nvSpPr>
          <p:spPr bwMode="auto">
            <a:xfrm>
              <a:off x="6745288" y="3427413"/>
              <a:ext cx="1916112" cy="646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t>Superior articular process</a:t>
              </a:r>
            </a:p>
          </p:txBody>
        </p:sp>
        <p:sp>
          <p:nvSpPr>
            <p:cNvPr id="6158" name="TextBox 32" descr="Transverse process&#10;">
              <a:extLst>
                <a:ext uri="{FF2B5EF4-FFF2-40B4-BE49-F238E27FC236}">
                  <a16:creationId xmlns:a16="http://schemas.microsoft.com/office/drawing/2014/main" id="{9608C57C-6300-1E08-97DD-8A180ADC3195}"/>
                </a:ext>
              </a:extLst>
            </p:cNvPr>
            <p:cNvSpPr txBox="1">
              <a:spLocks noChangeArrowheads="1"/>
            </p:cNvSpPr>
            <p:nvPr/>
          </p:nvSpPr>
          <p:spPr bwMode="auto">
            <a:xfrm>
              <a:off x="6724650" y="4349750"/>
              <a:ext cx="1981200"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Transverse process</a:t>
              </a:r>
            </a:p>
          </p:txBody>
        </p:sp>
        <p:sp>
          <p:nvSpPr>
            <p:cNvPr id="6146" name="TextBox 32" descr="Inferior articular process&#10;">
              <a:extLst>
                <a:ext uri="{FF2B5EF4-FFF2-40B4-BE49-F238E27FC236}">
                  <a16:creationId xmlns:a16="http://schemas.microsoft.com/office/drawing/2014/main" id="{4661AE73-10C8-5B32-9628-B4F4ABC434A9}"/>
                </a:ext>
              </a:extLst>
            </p:cNvPr>
            <p:cNvSpPr txBox="1">
              <a:spLocks noChangeArrowheads="1"/>
            </p:cNvSpPr>
            <p:nvPr/>
          </p:nvSpPr>
          <p:spPr bwMode="auto">
            <a:xfrm>
              <a:off x="6753225" y="4814888"/>
              <a:ext cx="1916113" cy="646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t>Inferior articular process</a:t>
              </a:r>
            </a:p>
          </p:txBody>
        </p:sp>
        <p:cxnSp>
          <p:nvCxnSpPr>
            <p:cNvPr id="7" name="Straight Arrow Connector 6">
              <a:extLst>
                <a:ext uri="{FF2B5EF4-FFF2-40B4-BE49-F238E27FC236}">
                  <a16:creationId xmlns:a16="http://schemas.microsoft.com/office/drawing/2014/main" id="{0D7175C1-B71A-DE72-D13C-01667556B04D}"/>
                </a:ext>
                <a:ext uri="{C183D7F6-B498-43B3-948B-1728B52AA6E4}">
                  <adec:decorative xmlns:adec="http://schemas.microsoft.com/office/drawing/2017/decorative" val="1"/>
                </a:ext>
              </a:extLst>
            </p:cNvPr>
            <p:cNvCxnSpPr/>
            <p:nvPr/>
          </p:nvCxnSpPr>
          <p:spPr>
            <a:xfrm>
              <a:off x="2360613" y="1770063"/>
              <a:ext cx="1993900" cy="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FE4DE25D-CB83-D163-8E66-989AFCE78C67}"/>
                </a:ext>
                <a:ext uri="{C183D7F6-B498-43B3-948B-1728B52AA6E4}">
                  <adec:decorative xmlns:adec="http://schemas.microsoft.com/office/drawing/2017/decorative" val="1"/>
                </a:ext>
              </a:extLst>
            </p:cNvPr>
            <p:cNvCxnSpPr/>
            <p:nvPr/>
          </p:nvCxnSpPr>
          <p:spPr>
            <a:xfrm>
              <a:off x="2335213" y="4284663"/>
              <a:ext cx="1743075" cy="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4B74C317-F7FE-A677-BB64-7AE3F5787866}"/>
                </a:ext>
                <a:ext uri="{C183D7F6-B498-43B3-948B-1728B52AA6E4}">
                  <adec:decorative xmlns:adec="http://schemas.microsoft.com/office/drawing/2017/decorative" val="1"/>
                </a:ext>
              </a:extLst>
            </p:cNvPr>
            <p:cNvCxnSpPr/>
            <p:nvPr/>
          </p:nvCxnSpPr>
          <p:spPr>
            <a:xfrm>
              <a:off x="2359025" y="2998788"/>
              <a:ext cx="1439863" cy="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3" name="Right Brace 22">
              <a:extLst>
                <a:ext uri="{FF2B5EF4-FFF2-40B4-BE49-F238E27FC236}">
                  <a16:creationId xmlns:a16="http://schemas.microsoft.com/office/drawing/2014/main" id="{4D34B090-F43D-3818-21AF-C071D0251491}"/>
                </a:ext>
                <a:ext uri="{C183D7F6-B498-43B3-948B-1728B52AA6E4}">
                  <adec:decorative xmlns:adec="http://schemas.microsoft.com/office/drawing/2017/decorative" val="1"/>
                </a:ext>
              </a:extLst>
            </p:cNvPr>
            <p:cNvSpPr/>
            <p:nvPr/>
          </p:nvSpPr>
          <p:spPr>
            <a:xfrm flipH="1">
              <a:off x="1208088" y="2998788"/>
              <a:ext cx="217487" cy="1285875"/>
            </a:xfrm>
            <a:prstGeom prst="rightBrace">
              <a:avLst>
                <a:gd name="adj1" fmla="val 0"/>
                <a:gd name="adj2" fmla="val 50001"/>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cxnSp>
          <p:nvCxnSpPr>
            <p:cNvPr id="31" name="Straight Arrow Connector 30">
              <a:extLst>
                <a:ext uri="{FF2B5EF4-FFF2-40B4-BE49-F238E27FC236}">
                  <a16:creationId xmlns:a16="http://schemas.microsoft.com/office/drawing/2014/main" id="{BEF858FD-C610-2086-2008-FDC0790BF13E}"/>
                </a:ext>
                <a:ext uri="{C183D7F6-B498-43B3-948B-1728B52AA6E4}">
                  <adec:decorative xmlns:adec="http://schemas.microsoft.com/office/drawing/2017/decorative" val="1"/>
                </a:ext>
              </a:extLst>
            </p:cNvPr>
            <p:cNvCxnSpPr/>
            <p:nvPr/>
          </p:nvCxnSpPr>
          <p:spPr>
            <a:xfrm flipH="1">
              <a:off x="5334000" y="2998788"/>
              <a:ext cx="642938" cy="85725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0A3ED149-50DB-687A-D5C0-59EE2211FDBB}"/>
                </a:ext>
                <a:ext uri="{C183D7F6-B498-43B3-948B-1728B52AA6E4}">
                  <adec:decorative xmlns:adec="http://schemas.microsoft.com/office/drawing/2017/decorative" val="1"/>
                </a:ext>
              </a:extLst>
            </p:cNvPr>
            <p:cNvCxnSpPr/>
            <p:nvPr/>
          </p:nvCxnSpPr>
          <p:spPr>
            <a:xfrm>
              <a:off x="5753100" y="3721100"/>
              <a:ext cx="0" cy="27305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42F63FBE-5102-5117-9774-6D1418C79BC9}"/>
                </a:ext>
                <a:ext uri="{C183D7F6-B498-43B3-948B-1728B52AA6E4}">
                  <adec:decorative xmlns:adec="http://schemas.microsoft.com/office/drawing/2017/decorative" val="1"/>
                </a:ext>
              </a:extLst>
            </p:cNvPr>
            <p:cNvCxnSpPr/>
            <p:nvPr/>
          </p:nvCxnSpPr>
          <p:spPr>
            <a:xfrm>
              <a:off x="4552950" y="2349500"/>
              <a:ext cx="0" cy="1247775"/>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9AA87EB8-088B-D39E-DCD8-519C6428BAB5}"/>
                </a:ext>
                <a:ext uri="{C183D7F6-B498-43B3-948B-1728B52AA6E4}">
                  <adec:decorative xmlns:adec="http://schemas.microsoft.com/office/drawing/2017/decorative" val="1"/>
                </a:ext>
              </a:extLst>
            </p:cNvPr>
            <p:cNvCxnSpPr/>
            <p:nvPr/>
          </p:nvCxnSpPr>
          <p:spPr>
            <a:xfrm flipH="1" flipV="1">
              <a:off x="6256338" y="4027488"/>
              <a:ext cx="12700" cy="515937"/>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3FCD905-66A9-5FE5-2B4D-DD324C4AC71F}"/>
                </a:ext>
                <a:ext uri="{C183D7F6-B498-43B3-948B-1728B52AA6E4}">
                  <adec:decorative xmlns:adec="http://schemas.microsoft.com/office/drawing/2017/decorative" val="1"/>
                </a:ext>
              </a:extLst>
            </p:cNvPr>
            <p:cNvCxnSpPr/>
            <p:nvPr/>
          </p:nvCxnSpPr>
          <p:spPr>
            <a:xfrm flipH="1" flipV="1">
              <a:off x="2360613" y="2366963"/>
              <a:ext cx="2192337"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6CEE2797-85B2-DA7D-486E-DA1088144ED0}"/>
                </a:ext>
                <a:ext uri="{C183D7F6-B498-43B3-948B-1728B52AA6E4}">
                  <adec:decorative xmlns:adec="http://schemas.microsoft.com/office/drawing/2017/decorative" val="1"/>
                </a:ext>
              </a:extLst>
            </p:cNvPr>
            <p:cNvCxnSpPr/>
            <p:nvPr/>
          </p:nvCxnSpPr>
          <p:spPr>
            <a:xfrm>
              <a:off x="2359025" y="5638800"/>
              <a:ext cx="1995488" cy="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1B1875F-AE73-B2A1-0ACA-A4DC9C272E1D}"/>
                </a:ext>
                <a:ext uri="{C183D7F6-B498-43B3-948B-1728B52AA6E4}">
                  <adec:decorative xmlns:adec="http://schemas.microsoft.com/office/drawing/2017/decorative" val="1"/>
                </a:ext>
              </a:extLst>
            </p:cNvPr>
            <p:cNvCxnSpPr/>
            <p:nvPr/>
          </p:nvCxnSpPr>
          <p:spPr>
            <a:xfrm flipH="1">
              <a:off x="5976938" y="2998788"/>
              <a:ext cx="804862"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9328830-E0A0-A32D-EEF6-E708D912ED37}"/>
                </a:ext>
                <a:ext uri="{C183D7F6-B498-43B3-948B-1728B52AA6E4}">
                  <adec:decorative xmlns:adec="http://schemas.microsoft.com/office/drawing/2017/decorative" val="1"/>
                </a:ext>
              </a:extLst>
            </p:cNvPr>
            <p:cNvCxnSpPr/>
            <p:nvPr/>
          </p:nvCxnSpPr>
          <p:spPr>
            <a:xfrm flipH="1" flipV="1">
              <a:off x="6269038" y="4533900"/>
              <a:ext cx="512762" cy="95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52D9027A-3901-A7A1-36E6-AA18331EC300}"/>
                </a:ext>
                <a:ext uri="{C183D7F6-B498-43B3-948B-1728B52AA6E4}">
                  <adec:decorative xmlns:adec="http://schemas.microsoft.com/office/drawing/2017/decorative" val="1"/>
                </a:ext>
              </a:extLst>
            </p:cNvPr>
            <p:cNvCxnSpPr/>
            <p:nvPr/>
          </p:nvCxnSpPr>
          <p:spPr>
            <a:xfrm flipH="1">
              <a:off x="4724400" y="5105400"/>
              <a:ext cx="2057400" cy="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A3424AB3-F040-F062-399B-7B87424988D2}"/>
                </a:ext>
                <a:ext uri="{C183D7F6-B498-43B3-948B-1728B52AA6E4}">
                  <adec:decorative xmlns:adec="http://schemas.microsoft.com/office/drawing/2017/decorative" val="1"/>
                </a:ext>
              </a:extLst>
            </p:cNvPr>
            <p:cNvCxnSpPr/>
            <p:nvPr/>
          </p:nvCxnSpPr>
          <p:spPr>
            <a:xfrm flipH="1" flipV="1">
              <a:off x="5759450" y="3721100"/>
              <a:ext cx="1006475" cy="381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descr="Articulation Between Lumbar Vertebrae &#10;(Lateral view)&#10;">
            <a:extLst>
              <a:ext uri="{FF2B5EF4-FFF2-40B4-BE49-F238E27FC236}">
                <a16:creationId xmlns:a16="http://schemas.microsoft.com/office/drawing/2014/main" id="{2F1BAC75-2D6F-7A7C-92BB-608EB5935463}"/>
              </a:ext>
            </a:extLst>
          </p:cNvPr>
          <p:cNvSpPr txBox="1">
            <a:spLocks noGrp="1"/>
          </p:cNvSpPr>
          <p:nvPr>
            <p:ph type="title" idx="4294967295"/>
          </p:nvPr>
        </p:nvSpPr>
        <p:spPr bwMode="auto">
          <a:xfrm>
            <a:off x="0" y="124401"/>
            <a:ext cx="9144000" cy="50006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Articulation Between Lumbar Vertebrae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(Lateral view)</a:t>
            </a:r>
          </a:p>
        </p:txBody>
      </p:sp>
      <p:cxnSp>
        <p:nvCxnSpPr>
          <p:cNvPr id="13" name="Straight Arrow Connector 12">
            <a:extLst>
              <a:ext uri="{FF2B5EF4-FFF2-40B4-BE49-F238E27FC236}">
                <a16:creationId xmlns:a16="http://schemas.microsoft.com/office/drawing/2014/main" id="{A5870FC4-C05F-F736-3B41-5B1F4304C208}"/>
              </a:ext>
              <a:ext uri="{C183D7F6-B498-43B3-948B-1728B52AA6E4}">
                <adec:decorative xmlns:adec="http://schemas.microsoft.com/office/drawing/2017/decorative" val="1"/>
              </a:ext>
            </a:extLst>
          </p:cNvPr>
          <p:cNvCxnSpPr/>
          <p:nvPr/>
        </p:nvCxnSpPr>
        <p:spPr>
          <a:xfrm>
            <a:off x="4191000" y="349250"/>
            <a:ext cx="0" cy="102235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nvGrpSpPr>
          <p:cNvPr id="6" name="Group 5" descr="The image is a labeled anatomical diagram of the articulation between lumbar vertebrae, shown from a lateral view. In the main section, the vertebrae exhibit a creamy, off-white color and are highlighted against a plain blue background. Specific parts of the vertebrae are labeled with black arrows pointing to different features. Key features include the superior articular process, transverse process, intervertebral foramen, body, intervertebral disc, inferior articular process, and inferior articular facet. On the left side, there is a smaller image depicting a side view of several stacked vertebrae, showing the arrangement of multiple intervertebral discs.">
            <a:extLst>
              <a:ext uri="{FF2B5EF4-FFF2-40B4-BE49-F238E27FC236}">
                <a16:creationId xmlns:a16="http://schemas.microsoft.com/office/drawing/2014/main" id="{80D4A856-F707-7090-386D-7978BB9E3931}"/>
              </a:ext>
            </a:extLst>
          </p:cNvPr>
          <p:cNvGrpSpPr/>
          <p:nvPr/>
        </p:nvGrpSpPr>
        <p:grpSpPr>
          <a:xfrm>
            <a:off x="133281" y="1249433"/>
            <a:ext cx="8937528" cy="4370090"/>
            <a:chOff x="133281" y="1249433"/>
            <a:chExt cx="8937528" cy="4370090"/>
          </a:xfrm>
        </p:grpSpPr>
        <p:pic>
          <p:nvPicPr>
            <p:cNvPr id="8212" name="Picture 22" descr="Lumbar Vertebrae showing spinal nerves coming out of the intervertebral foramina">
              <a:extLst>
                <a:ext uri="{FF2B5EF4-FFF2-40B4-BE49-F238E27FC236}">
                  <a16:creationId xmlns:a16="http://schemas.microsoft.com/office/drawing/2014/main" id="{713CD603-FC4D-9995-DF8B-1CC5DBDE9F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2718" t="68333" r="18608" b="133"/>
            <a:stretch>
              <a:fillRect/>
            </a:stretch>
          </p:blipFill>
          <p:spPr bwMode="auto">
            <a:xfrm>
              <a:off x="133281" y="2495388"/>
              <a:ext cx="2158631" cy="161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Box 32" descr="Superior articular process&#10;">
              <a:extLst>
                <a:ext uri="{FF2B5EF4-FFF2-40B4-BE49-F238E27FC236}">
                  <a16:creationId xmlns:a16="http://schemas.microsoft.com/office/drawing/2014/main" id="{14567EE0-7D26-CDEC-BB39-AE9305BE5D22}"/>
                </a:ext>
              </a:extLst>
            </p:cNvPr>
            <p:cNvSpPr txBox="1">
              <a:spLocks noChangeArrowheads="1"/>
            </p:cNvSpPr>
            <p:nvPr/>
          </p:nvSpPr>
          <p:spPr bwMode="auto">
            <a:xfrm>
              <a:off x="2028056" y="1249433"/>
              <a:ext cx="1823327" cy="646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t>Superior articular process</a:t>
              </a:r>
            </a:p>
          </p:txBody>
        </p:sp>
        <p:sp>
          <p:nvSpPr>
            <p:cNvPr id="8195" name="TextBox 32" descr="Transverse process&#10;">
              <a:extLst>
                <a:ext uri="{FF2B5EF4-FFF2-40B4-BE49-F238E27FC236}">
                  <a16:creationId xmlns:a16="http://schemas.microsoft.com/office/drawing/2014/main" id="{902E63AE-6EA0-8607-205B-07A975ED6EA8}"/>
                </a:ext>
              </a:extLst>
            </p:cNvPr>
            <p:cNvSpPr txBox="1">
              <a:spLocks noChangeArrowheads="1"/>
            </p:cNvSpPr>
            <p:nvPr/>
          </p:nvSpPr>
          <p:spPr bwMode="auto">
            <a:xfrm>
              <a:off x="2552911" y="2298938"/>
              <a:ext cx="1194273" cy="6463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t>Transverse process</a:t>
              </a:r>
            </a:p>
          </p:txBody>
        </p:sp>
        <p:sp>
          <p:nvSpPr>
            <p:cNvPr id="8200" name="TextBox 32" descr="Intervertebral  foramen&#10;">
              <a:extLst>
                <a:ext uri="{FF2B5EF4-FFF2-40B4-BE49-F238E27FC236}">
                  <a16:creationId xmlns:a16="http://schemas.microsoft.com/office/drawing/2014/main" id="{2D0926A2-1713-F04F-1FCA-77400142122C}"/>
                </a:ext>
              </a:extLst>
            </p:cNvPr>
            <p:cNvSpPr txBox="1">
              <a:spLocks noChangeArrowheads="1"/>
            </p:cNvSpPr>
            <p:nvPr/>
          </p:nvSpPr>
          <p:spPr bwMode="auto">
            <a:xfrm>
              <a:off x="2367673" y="3011269"/>
              <a:ext cx="1518527" cy="6463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t>Intervertebral  foramen</a:t>
              </a:r>
            </a:p>
          </p:txBody>
        </p:sp>
        <p:sp>
          <p:nvSpPr>
            <p:cNvPr id="8197" name="TextBox 32" descr="Inferior articular process&#10;">
              <a:extLst>
                <a:ext uri="{FF2B5EF4-FFF2-40B4-BE49-F238E27FC236}">
                  <a16:creationId xmlns:a16="http://schemas.microsoft.com/office/drawing/2014/main" id="{6906920F-641A-1CA9-32F6-449842E9A5F5}"/>
                </a:ext>
              </a:extLst>
            </p:cNvPr>
            <p:cNvSpPr txBox="1">
              <a:spLocks noChangeArrowheads="1"/>
            </p:cNvSpPr>
            <p:nvPr/>
          </p:nvSpPr>
          <p:spPr bwMode="auto">
            <a:xfrm>
              <a:off x="2288631" y="4500791"/>
              <a:ext cx="1295611" cy="9233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t>Inferior </a:t>
              </a:r>
            </a:p>
            <a:p>
              <a:pPr eaLnBrk="1" hangingPunct="1">
                <a:spcBef>
                  <a:spcPct val="0"/>
                </a:spcBef>
                <a:buFontTx/>
                <a:buNone/>
              </a:pPr>
              <a:r>
                <a:rPr lang="en-US" altLang="en-US" sz="1800" b="1" dirty="0"/>
                <a:t>articular process</a:t>
              </a:r>
            </a:p>
          </p:txBody>
        </p:sp>
        <p:pic>
          <p:nvPicPr>
            <p:cNvPr id="8194" name="Picture 2" descr="Articulation Between Lumbar Vertebrae &#10;(Lateral view)&#10;">
              <a:extLst>
                <a:ext uri="{FF2B5EF4-FFF2-40B4-BE49-F238E27FC236}">
                  <a16:creationId xmlns:a16="http://schemas.microsoft.com/office/drawing/2014/main" id="{7091F14A-34EC-B3D6-4F19-B205A9E33D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920" r="14515" b="5731"/>
            <a:stretch/>
          </p:blipFill>
          <p:spPr bwMode="auto">
            <a:xfrm>
              <a:off x="3891673" y="1800452"/>
              <a:ext cx="3649663" cy="3819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1" name="TextBox 32" descr="Body&#10;">
              <a:extLst>
                <a:ext uri="{FF2B5EF4-FFF2-40B4-BE49-F238E27FC236}">
                  <a16:creationId xmlns:a16="http://schemas.microsoft.com/office/drawing/2014/main" id="{E0D1FAFF-B3A6-DBBA-AA83-86144A135DA0}"/>
                </a:ext>
              </a:extLst>
            </p:cNvPr>
            <p:cNvSpPr txBox="1">
              <a:spLocks noChangeArrowheads="1"/>
            </p:cNvSpPr>
            <p:nvPr/>
          </p:nvSpPr>
          <p:spPr bwMode="auto">
            <a:xfrm>
              <a:off x="7830314" y="2589371"/>
              <a:ext cx="857250"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t>Body</a:t>
              </a:r>
            </a:p>
          </p:txBody>
        </p:sp>
        <p:sp>
          <p:nvSpPr>
            <p:cNvPr id="8199" name="TextBox 32" descr="Intervertebral disc&#10;">
              <a:extLst>
                <a:ext uri="{FF2B5EF4-FFF2-40B4-BE49-F238E27FC236}">
                  <a16:creationId xmlns:a16="http://schemas.microsoft.com/office/drawing/2014/main" id="{6842D338-F587-D1DF-47B5-DBBA8D613A87}"/>
                </a:ext>
              </a:extLst>
            </p:cNvPr>
            <p:cNvSpPr txBox="1">
              <a:spLocks noChangeArrowheads="1"/>
            </p:cNvSpPr>
            <p:nvPr/>
          </p:nvSpPr>
          <p:spPr bwMode="auto">
            <a:xfrm>
              <a:off x="7546809" y="3221815"/>
              <a:ext cx="1524000" cy="646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t>Intervertebral disc</a:t>
              </a:r>
            </a:p>
          </p:txBody>
        </p:sp>
        <p:sp>
          <p:nvSpPr>
            <p:cNvPr id="8198" name="TextBox 32" descr="Inferior articular facet&#10;">
              <a:extLst>
                <a:ext uri="{FF2B5EF4-FFF2-40B4-BE49-F238E27FC236}">
                  <a16:creationId xmlns:a16="http://schemas.microsoft.com/office/drawing/2014/main" id="{16CBEA83-D549-4D07-62A3-3A165D3A9B1E}"/>
                </a:ext>
              </a:extLst>
            </p:cNvPr>
            <p:cNvSpPr txBox="1">
              <a:spLocks noChangeArrowheads="1"/>
            </p:cNvSpPr>
            <p:nvPr/>
          </p:nvSpPr>
          <p:spPr bwMode="auto">
            <a:xfrm>
              <a:off x="7685825" y="4639270"/>
              <a:ext cx="1001739" cy="9233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t>Inferior articular facet</a:t>
              </a:r>
            </a:p>
          </p:txBody>
        </p:sp>
        <p:cxnSp>
          <p:nvCxnSpPr>
            <p:cNvPr id="11" name="Straight Arrow Connector 10">
              <a:extLst>
                <a:ext uri="{FF2B5EF4-FFF2-40B4-BE49-F238E27FC236}">
                  <a16:creationId xmlns:a16="http://schemas.microsoft.com/office/drawing/2014/main" id="{1926E872-9438-9D46-BFAB-848534F463B4}"/>
                </a:ext>
                <a:ext uri="{C183D7F6-B498-43B3-948B-1728B52AA6E4}">
                  <adec:decorative xmlns:adec="http://schemas.microsoft.com/office/drawing/2017/decorative" val="1"/>
                </a:ext>
              </a:extLst>
            </p:cNvPr>
            <p:cNvCxnSpPr>
              <a:stCxn id="8201" idx="1"/>
            </p:cNvCxnSpPr>
            <p:nvPr/>
          </p:nvCxnSpPr>
          <p:spPr>
            <a:xfrm flipH="1">
              <a:off x="6574601" y="2773521"/>
              <a:ext cx="1255713" cy="127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642173C-EF8F-BDE4-1C33-48DC68074C70}"/>
                </a:ext>
                <a:ext uri="{C183D7F6-B498-43B3-948B-1728B52AA6E4}">
                  <adec:decorative xmlns:adec="http://schemas.microsoft.com/office/drawing/2017/decorative" val="1"/>
                </a:ext>
              </a:extLst>
            </p:cNvPr>
            <p:cNvCxnSpPr>
              <a:stCxn id="8199" idx="1"/>
            </p:cNvCxnSpPr>
            <p:nvPr/>
          </p:nvCxnSpPr>
          <p:spPr>
            <a:xfrm flipH="1">
              <a:off x="6595896" y="3545665"/>
              <a:ext cx="950913" cy="1746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5B33A6D-9BE1-F7CC-A2CA-F97450C04895}"/>
                </a:ext>
                <a:ext uri="{C183D7F6-B498-43B3-948B-1728B52AA6E4}">
                  <adec:decorative xmlns:adec="http://schemas.microsoft.com/office/drawing/2017/decorative" val="1"/>
                </a:ext>
              </a:extLst>
            </p:cNvPr>
            <p:cNvCxnSpPr>
              <a:cxnSpLocks/>
            </p:cNvCxnSpPr>
            <p:nvPr/>
          </p:nvCxnSpPr>
          <p:spPr>
            <a:xfrm flipH="1">
              <a:off x="5181600" y="5087572"/>
              <a:ext cx="2504225"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FECBFE9-A5D5-CD64-9274-9965C9442065}"/>
                </a:ext>
                <a:ext uri="{C183D7F6-B498-43B3-948B-1728B52AA6E4}">
                  <adec:decorative xmlns:adec="http://schemas.microsoft.com/office/drawing/2017/decorative" val="1"/>
                </a:ext>
              </a:extLst>
            </p:cNvPr>
            <p:cNvCxnSpPr>
              <a:cxnSpLocks/>
            </p:cNvCxnSpPr>
            <p:nvPr/>
          </p:nvCxnSpPr>
          <p:spPr>
            <a:xfrm>
              <a:off x="3581400" y="4953000"/>
              <a:ext cx="1486886"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7D70F62-1358-CA5E-897E-B3B10D2F16D3}"/>
                </a:ext>
                <a:ext uri="{C183D7F6-B498-43B3-948B-1728B52AA6E4}">
                  <adec:decorative xmlns:adec="http://schemas.microsoft.com/office/drawing/2017/decorative" val="1"/>
                </a:ext>
              </a:extLst>
            </p:cNvPr>
            <p:cNvCxnSpPr>
              <a:cxnSpLocks/>
              <a:stCxn id="8195" idx="3"/>
            </p:cNvCxnSpPr>
            <p:nvPr/>
          </p:nvCxnSpPr>
          <p:spPr>
            <a:xfrm flipV="1">
              <a:off x="3747184" y="2601667"/>
              <a:ext cx="1685074" cy="2043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60F6597-EBE0-3203-C77F-54A1073303EA}"/>
                </a:ext>
                <a:ext uri="{C183D7F6-B498-43B3-948B-1728B52AA6E4}">
                  <adec:decorative xmlns:adec="http://schemas.microsoft.com/office/drawing/2017/decorative" val="1"/>
                </a:ext>
              </a:extLst>
            </p:cNvPr>
            <p:cNvCxnSpPr>
              <a:cxnSpLocks/>
            </p:cNvCxnSpPr>
            <p:nvPr/>
          </p:nvCxnSpPr>
          <p:spPr>
            <a:xfrm>
              <a:off x="5045348" y="1566698"/>
              <a:ext cx="0" cy="70089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A78E79B-C277-9A41-6BB9-C21EB9BE6977}"/>
                </a:ext>
                <a:ext uri="{C183D7F6-B498-43B3-948B-1728B52AA6E4}">
                  <adec:decorative xmlns:adec="http://schemas.microsoft.com/office/drawing/2017/decorative" val="1"/>
                </a:ext>
              </a:extLst>
            </p:cNvPr>
            <p:cNvCxnSpPr>
              <a:cxnSpLocks/>
              <a:endCxn id="8196" idx="3"/>
            </p:cNvCxnSpPr>
            <p:nvPr/>
          </p:nvCxnSpPr>
          <p:spPr>
            <a:xfrm flipH="1" flipV="1">
              <a:off x="3851383" y="1572489"/>
              <a:ext cx="1213629" cy="1218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416CC4D-EE6A-0219-A793-43BC582EAA0D}"/>
                </a:ext>
                <a:ext uri="{C183D7F6-B498-43B3-948B-1728B52AA6E4}">
                  <adec:decorative xmlns:adec="http://schemas.microsoft.com/office/drawing/2017/decorative" val="1"/>
                </a:ext>
              </a:extLst>
            </p:cNvPr>
            <p:cNvCxnSpPr>
              <a:cxnSpLocks/>
            </p:cNvCxnSpPr>
            <p:nvPr/>
          </p:nvCxnSpPr>
          <p:spPr>
            <a:xfrm flipV="1">
              <a:off x="3910519" y="3305549"/>
              <a:ext cx="1685074" cy="2043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itle 1" descr="Cervical Vertebrae (1 of 2)&#10;">
            <a:extLst>
              <a:ext uri="{FF2B5EF4-FFF2-40B4-BE49-F238E27FC236}">
                <a16:creationId xmlns:a16="http://schemas.microsoft.com/office/drawing/2014/main" id="{0E37CAA9-CDD6-9B66-845F-131F98EB93F7}"/>
              </a:ext>
            </a:extLst>
          </p:cNvPr>
          <p:cNvSpPr txBox="1">
            <a:spLocks noGrp="1"/>
          </p:cNvSpPr>
          <p:nvPr>
            <p:ph type="title" idx="4294967295"/>
          </p:nvPr>
        </p:nvSpPr>
        <p:spPr bwMode="auto">
          <a:xfrm>
            <a:off x="0" y="457200"/>
            <a:ext cx="9144000" cy="50006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Cervical Vertebrae (1 of 2)</a:t>
            </a:r>
          </a:p>
        </p:txBody>
      </p:sp>
      <p:grpSp>
        <p:nvGrpSpPr>
          <p:cNvPr id="2" name="Group 1" descr="Four labeled cervical vertebrae models on a flat surface, labeled from left to right: C₁, C₂, C₃–C₆, and C₇.">
            <a:extLst>
              <a:ext uri="{FF2B5EF4-FFF2-40B4-BE49-F238E27FC236}">
                <a16:creationId xmlns:a16="http://schemas.microsoft.com/office/drawing/2014/main" id="{D9AEF074-E18D-B026-93E5-DDC3884D1557}"/>
              </a:ext>
            </a:extLst>
          </p:cNvPr>
          <p:cNvGrpSpPr/>
          <p:nvPr/>
        </p:nvGrpSpPr>
        <p:grpSpPr>
          <a:xfrm>
            <a:off x="190500" y="1998663"/>
            <a:ext cx="8786813" cy="3384550"/>
            <a:chOff x="190500" y="1998663"/>
            <a:chExt cx="8786813" cy="3384550"/>
          </a:xfrm>
        </p:grpSpPr>
        <p:pic>
          <p:nvPicPr>
            <p:cNvPr id="9218" name="Picture 14" descr="Cervical Vertebrae &#10;">
              <a:extLst>
                <a:ext uri="{FF2B5EF4-FFF2-40B4-BE49-F238E27FC236}">
                  <a16:creationId xmlns:a16="http://schemas.microsoft.com/office/drawing/2014/main" id="{5AFB794F-6229-B3F4-2682-0699E9883E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9254" b="19376"/>
            <a:stretch>
              <a:fillRect/>
            </a:stretch>
          </p:blipFill>
          <p:spPr bwMode="auto">
            <a:xfrm>
              <a:off x="190500" y="1998663"/>
              <a:ext cx="8786813" cy="33845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220" name="TextBox 32" descr="C1&#10;">
              <a:extLst>
                <a:ext uri="{FF2B5EF4-FFF2-40B4-BE49-F238E27FC236}">
                  <a16:creationId xmlns:a16="http://schemas.microsoft.com/office/drawing/2014/main" id="{F6D860C4-AD53-921D-03D9-46CC8AA65D2B}"/>
                </a:ext>
              </a:extLst>
            </p:cNvPr>
            <p:cNvSpPr txBox="1">
              <a:spLocks noChangeArrowheads="1"/>
            </p:cNvSpPr>
            <p:nvPr/>
          </p:nvSpPr>
          <p:spPr bwMode="auto">
            <a:xfrm>
              <a:off x="1390650" y="3119438"/>
              <a:ext cx="514350" cy="4619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dirty="0">
                  <a:solidFill>
                    <a:schemeClr val="bg1"/>
                  </a:solidFill>
                </a:rPr>
                <a:t>C</a:t>
              </a:r>
              <a:r>
                <a:rPr lang="en-US" altLang="en-US" sz="2400" b="1" baseline="-25000" dirty="0">
                  <a:solidFill>
                    <a:schemeClr val="bg1"/>
                  </a:solidFill>
                </a:rPr>
                <a:t>1</a:t>
              </a:r>
            </a:p>
          </p:txBody>
        </p:sp>
        <p:sp>
          <p:nvSpPr>
            <p:cNvPr id="9221" name="TextBox 32" descr="C2&#10;">
              <a:extLst>
                <a:ext uri="{FF2B5EF4-FFF2-40B4-BE49-F238E27FC236}">
                  <a16:creationId xmlns:a16="http://schemas.microsoft.com/office/drawing/2014/main" id="{309A8CDD-0502-863E-809D-CB03CE71595E}"/>
                </a:ext>
              </a:extLst>
            </p:cNvPr>
            <p:cNvSpPr txBox="1">
              <a:spLocks noChangeArrowheads="1"/>
            </p:cNvSpPr>
            <p:nvPr/>
          </p:nvSpPr>
          <p:spPr bwMode="auto">
            <a:xfrm>
              <a:off x="3429000" y="3962400"/>
              <a:ext cx="514350" cy="46196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dirty="0">
                  <a:solidFill>
                    <a:schemeClr val="bg1"/>
                  </a:solidFill>
                </a:rPr>
                <a:t>C</a:t>
              </a:r>
              <a:r>
                <a:rPr lang="en-US" altLang="en-US" sz="2400" b="1" baseline="-25000" dirty="0">
                  <a:solidFill>
                    <a:schemeClr val="bg1"/>
                  </a:solidFill>
                </a:rPr>
                <a:t>2</a:t>
              </a:r>
            </a:p>
          </p:txBody>
        </p:sp>
        <p:sp>
          <p:nvSpPr>
            <p:cNvPr id="9222" name="TextBox 32" descr="C3 – C6&#10;">
              <a:extLst>
                <a:ext uri="{FF2B5EF4-FFF2-40B4-BE49-F238E27FC236}">
                  <a16:creationId xmlns:a16="http://schemas.microsoft.com/office/drawing/2014/main" id="{7A1BAA5F-FB3E-AB1F-849F-6FDEC7CB5CA8}"/>
                </a:ext>
              </a:extLst>
            </p:cNvPr>
            <p:cNvSpPr txBox="1">
              <a:spLocks noChangeArrowheads="1"/>
            </p:cNvSpPr>
            <p:nvPr/>
          </p:nvSpPr>
          <p:spPr bwMode="auto">
            <a:xfrm>
              <a:off x="5334000" y="3043238"/>
              <a:ext cx="1066800" cy="4619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dirty="0">
                  <a:solidFill>
                    <a:schemeClr val="bg1"/>
                  </a:solidFill>
                </a:rPr>
                <a:t>C</a:t>
              </a:r>
              <a:r>
                <a:rPr lang="en-US" altLang="en-US" sz="2400" b="1" baseline="-25000" dirty="0">
                  <a:solidFill>
                    <a:schemeClr val="bg1"/>
                  </a:solidFill>
                </a:rPr>
                <a:t>3</a:t>
              </a:r>
              <a:r>
                <a:rPr lang="en-US" altLang="en-US" sz="2400" b="1" dirty="0">
                  <a:solidFill>
                    <a:schemeClr val="bg1"/>
                  </a:solidFill>
                </a:rPr>
                <a:t> – C</a:t>
              </a:r>
              <a:r>
                <a:rPr lang="en-US" altLang="en-US" sz="2400" b="1" baseline="-25000" dirty="0">
                  <a:solidFill>
                    <a:schemeClr val="bg1"/>
                  </a:solidFill>
                </a:rPr>
                <a:t>6</a:t>
              </a:r>
            </a:p>
          </p:txBody>
        </p:sp>
        <p:sp>
          <p:nvSpPr>
            <p:cNvPr id="9223" name="TextBox 32" descr="C7&#10;">
              <a:extLst>
                <a:ext uri="{FF2B5EF4-FFF2-40B4-BE49-F238E27FC236}">
                  <a16:creationId xmlns:a16="http://schemas.microsoft.com/office/drawing/2014/main" id="{391AEA52-2E46-FF31-8869-07820FC1067E}"/>
                </a:ext>
              </a:extLst>
            </p:cNvPr>
            <p:cNvSpPr txBox="1">
              <a:spLocks noChangeArrowheads="1"/>
            </p:cNvSpPr>
            <p:nvPr/>
          </p:nvSpPr>
          <p:spPr bwMode="auto">
            <a:xfrm>
              <a:off x="7550150" y="4343400"/>
              <a:ext cx="514350" cy="46196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dirty="0">
                  <a:solidFill>
                    <a:schemeClr val="bg1"/>
                  </a:solidFill>
                </a:rPr>
                <a:t>C</a:t>
              </a:r>
              <a:r>
                <a:rPr lang="en-US" altLang="en-US" sz="2400" b="1" baseline="-25000" dirty="0">
                  <a:solidFill>
                    <a:schemeClr val="bg1"/>
                  </a:solidFill>
                </a:rPr>
                <a:t>7</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1" name="Title 1" descr="Cervical Vertebrae (2 of 2)&#10;">
            <a:extLst>
              <a:ext uri="{FF2B5EF4-FFF2-40B4-BE49-F238E27FC236}">
                <a16:creationId xmlns:a16="http://schemas.microsoft.com/office/drawing/2014/main" id="{BCE22F93-E626-C232-C703-04892BFF290C}"/>
              </a:ext>
            </a:extLst>
          </p:cNvPr>
          <p:cNvSpPr txBox="1">
            <a:spLocks noGrp="1"/>
          </p:cNvSpPr>
          <p:nvPr>
            <p:ph type="title" idx="4294967295"/>
          </p:nvPr>
        </p:nvSpPr>
        <p:spPr bwMode="auto">
          <a:xfrm>
            <a:off x="0" y="196850"/>
            <a:ext cx="9144000" cy="50006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Cervical Vertebrae (2 of 2)</a:t>
            </a:r>
          </a:p>
        </p:txBody>
      </p:sp>
      <p:grpSp>
        <p:nvGrpSpPr>
          <p:cNvPr id="2" name="Group 1" descr="Cervical vertebrae illustrations showing C1 (Atlas) and C2 (Axis) with labeled features such as the Transverse foramina in both and the Axis Dens.">
            <a:extLst>
              <a:ext uri="{FF2B5EF4-FFF2-40B4-BE49-F238E27FC236}">
                <a16:creationId xmlns:a16="http://schemas.microsoft.com/office/drawing/2014/main" id="{78ED8BEA-86C6-CAC6-78B6-180E8208CE21}"/>
              </a:ext>
            </a:extLst>
          </p:cNvPr>
          <p:cNvGrpSpPr/>
          <p:nvPr/>
        </p:nvGrpSpPr>
        <p:grpSpPr>
          <a:xfrm>
            <a:off x="41275" y="987425"/>
            <a:ext cx="8936038" cy="5767388"/>
            <a:chOff x="41275" y="987425"/>
            <a:chExt cx="8936038" cy="5767388"/>
          </a:xfrm>
        </p:grpSpPr>
        <p:sp>
          <p:nvSpPr>
            <p:cNvPr id="11266" name="TextBox 32" descr="Transverse foramina &#10;">
              <a:extLst>
                <a:ext uri="{FF2B5EF4-FFF2-40B4-BE49-F238E27FC236}">
                  <a16:creationId xmlns:a16="http://schemas.microsoft.com/office/drawing/2014/main" id="{A22BE825-05D5-1434-08D2-EAF9AD98BBF1}"/>
                </a:ext>
              </a:extLst>
            </p:cNvPr>
            <p:cNvSpPr txBox="1">
              <a:spLocks noChangeArrowheads="1"/>
            </p:cNvSpPr>
            <p:nvPr/>
          </p:nvSpPr>
          <p:spPr bwMode="auto">
            <a:xfrm>
              <a:off x="41275" y="3393703"/>
              <a:ext cx="1209675"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Transverse foramina </a:t>
              </a:r>
            </a:p>
          </p:txBody>
        </p:sp>
        <p:pic>
          <p:nvPicPr>
            <p:cNvPr id="11270" name="Picture 3" descr="C1 = Atlas&#10;">
              <a:extLst>
                <a:ext uri="{FF2B5EF4-FFF2-40B4-BE49-F238E27FC236}">
                  <a16:creationId xmlns:a16="http://schemas.microsoft.com/office/drawing/2014/main" id="{3622829E-75E6-4450-186E-EDF1BC0C8E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731" t="10312" r="1941" b="16418"/>
            <a:stretch>
              <a:fillRect/>
            </a:stretch>
          </p:blipFill>
          <p:spPr bwMode="auto">
            <a:xfrm>
              <a:off x="1292225" y="1147763"/>
              <a:ext cx="4422775" cy="25765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279" name="TextBox 32" descr="C1 = Atlas&#10;">
              <a:extLst>
                <a:ext uri="{FF2B5EF4-FFF2-40B4-BE49-F238E27FC236}">
                  <a16:creationId xmlns:a16="http://schemas.microsoft.com/office/drawing/2014/main" id="{203B08CF-438B-DED4-8B73-894A2B1614EC}"/>
                </a:ext>
              </a:extLst>
            </p:cNvPr>
            <p:cNvSpPr txBox="1">
              <a:spLocks noChangeArrowheads="1"/>
            </p:cNvSpPr>
            <p:nvPr/>
          </p:nvSpPr>
          <p:spPr bwMode="auto">
            <a:xfrm>
              <a:off x="4419600" y="3276600"/>
              <a:ext cx="1209675" cy="36988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solidFill>
                    <a:schemeClr val="bg1"/>
                  </a:solidFill>
                </a:rPr>
                <a:t>C</a:t>
              </a:r>
              <a:r>
                <a:rPr lang="en-US" altLang="en-US" sz="1800" b="1" baseline="-25000" dirty="0">
                  <a:solidFill>
                    <a:schemeClr val="bg1"/>
                  </a:solidFill>
                </a:rPr>
                <a:t>1</a:t>
              </a:r>
              <a:r>
                <a:rPr lang="en-US" altLang="en-US" sz="1800" b="1" dirty="0">
                  <a:solidFill>
                    <a:schemeClr val="bg1"/>
                  </a:solidFill>
                </a:rPr>
                <a:t> = Atlas</a:t>
              </a:r>
            </a:p>
          </p:txBody>
        </p:sp>
        <p:pic>
          <p:nvPicPr>
            <p:cNvPr id="11269" name="Picture 4" descr="C2 = Axis&#10;">
              <a:extLst>
                <a:ext uri="{FF2B5EF4-FFF2-40B4-BE49-F238E27FC236}">
                  <a16:creationId xmlns:a16="http://schemas.microsoft.com/office/drawing/2014/main" id="{8B9449E4-0F8E-30AE-F0CF-0851BA2F15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441" r="14687"/>
            <a:stretch>
              <a:fillRect/>
            </a:stretch>
          </p:blipFill>
          <p:spPr bwMode="auto">
            <a:xfrm>
              <a:off x="1828800" y="3838575"/>
              <a:ext cx="2676525" cy="29162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277" name="TextBox 32" descr="Dens&#10;">
              <a:extLst>
                <a:ext uri="{FF2B5EF4-FFF2-40B4-BE49-F238E27FC236}">
                  <a16:creationId xmlns:a16="http://schemas.microsoft.com/office/drawing/2014/main" id="{7C7924A1-E385-2C6B-3B14-C9B99CC1FA9A}"/>
                </a:ext>
              </a:extLst>
            </p:cNvPr>
            <p:cNvSpPr txBox="1">
              <a:spLocks noChangeArrowheads="1"/>
            </p:cNvSpPr>
            <p:nvPr/>
          </p:nvSpPr>
          <p:spPr bwMode="auto">
            <a:xfrm>
              <a:off x="4627563" y="4125913"/>
              <a:ext cx="858837" cy="369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Dens</a:t>
              </a:r>
            </a:p>
          </p:txBody>
        </p:sp>
        <p:sp>
          <p:nvSpPr>
            <p:cNvPr id="11280" name="TextBox 32" descr="C2 = Axis&#10;">
              <a:extLst>
                <a:ext uri="{FF2B5EF4-FFF2-40B4-BE49-F238E27FC236}">
                  <a16:creationId xmlns:a16="http://schemas.microsoft.com/office/drawing/2014/main" id="{77C9918A-84AE-8498-E9F7-6653DDB6CCCF}"/>
                </a:ext>
              </a:extLst>
            </p:cNvPr>
            <p:cNvSpPr txBox="1">
              <a:spLocks noChangeArrowheads="1"/>
            </p:cNvSpPr>
            <p:nvPr/>
          </p:nvSpPr>
          <p:spPr bwMode="auto">
            <a:xfrm>
              <a:off x="4927600" y="5483225"/>
              <a:ext cx="1016000" cy="369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C</a:t>
              </a:r>
              <a:r>
                <a:rPr lang="en-US" altLang="en-US" sz="1800" b="1" baseline="-25000" dirty="0"/>
                <a:t>2</a:t>
              </a:r>
              <a:r>
                <a:rPr lang="en-US" altLang="en-US" sz="1800" b="1" dirty="0"/>
                <a:t> = Axis</a:t>
              </a:r>
            </a:p>
          </p:txBody>
        </p:sp>
        <p:pic>
          <p:nvPicPr>
            <p:cNvPr id="11268" name="Picture 5" descr="Articulation between Atlas &amp; Axis&#10;(Anterior view)&#10;">
              <a:extLst>
                <a:ext uri="{FF2B5EF4-FFF2-40B4-BE49-F238E27FC236}">
                  <a16:creationId xmlns:a16="http://schemas.microsoft.com/office/drawing/2014/main" id="{5C8A5E3C-5F8E-11BA-CEE1-C563299B62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0448" r="8041"/>
            <a:stretch>
              <a:fillRect/>
            </a:stretch>
          </p:blipFill>
          <p:spPr bwMode="auto">
            <a:xfrm>
              <a:off x="5878513" y="987425"/>
              <a:ext cx="3098800" cy="2851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278" name="TextBox 32" descr="Articulation between Atlas &amp; Axis&#10;(Anterior view)&#10;">
              <a:extLst>
                <a:ext uri="{FF2B5EF4-FFF2-40B4-BE49-F238E27FC236}">
                  <a16:creationId xmlns:a16="http://schemas.microsoft.com/office/drawing/2014/main" id="{9CBB94E3-2951-22FF-9EE4-CB57BBD431A1}"/>
                </a:ext>
              </a:extLst>
            </p:cNvPr>
            <p:cNvSpPr txBox="1">
              <a:spLocks noChangeArrowheads="1"/>
            </p:cNvSpPr>
            <p:nvPr/>
          </p:nvSpPr>
          <p:spPr bwMode="auto">
            <a:xfrm>
              <a:off x="5878513" y="3848100"/>
              <a:ext cx="30654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b="1" dirty="0"/>
                <a:t>Articulation between Atlas &amp; Axis</a:t>
              </a:r>
            </a:p>
            <a:p>
              <a:pPr algn="ctr" eaLnBrk="1" hangingPunct="1">
                <a:spcBef>
                  <a:spcPct val="0"/>
                </a:spcBef>
                <a:buFontTx/>
                <a:buNone/>
              </a:pPr>
              <a:r>
                <a:rPr lang="en-US" altLang="en-US" sz="1600" b="1" dirty="0"/>
                <a:t>(Anterior view)</a:t>
              </a:r>
            </a:p>
          </p:txBody>
        </p:sp>
        <p:pic>
          <p:nvPicPr>
            <p:cNvPr id="11267" name="Picture 14" descr="C2 = Axis&#10;">
              <a:extLst>
                <a:ext uri="{FF2B5EF4-FFF2-40B4-BE49-F238E27FC236}">
                  <a16:creationId xmlns:a16="http://schemas.microsoft.com/office/drawing/2014/main" id="{F243880E-4386-B170-9912-466A5B3E49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9549" t="29182" r="47986" b="40820"/>
            <a:stretch>
              <a:fillRect/>
            </a:stretch>
          </p:blipFill>
          <p:spPr bwMode="auto">
            <a:xfrm>
              <a:off x="6400800" y="4554825"/>
              <a:ext cx="2178050" cy="21812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a16="http://schemas.microsoft.com/office/drawing/2014/main" id="{A3D6DE1E-629C-5F66-8796-CF2F791CD734}"/>
                </a:ext>
                <a:ext uri="{C183D7F6-B498-43B3-948B-1728B52AA6E4}">
                  <adec:decorative xmlns:adec="http://schemas.microsoft.com/office/drawing/2017/decorative" val="1"/>
                </a:ext>
              </a:extLst>
            </p:cNvPr>
            <p:cNvCxnSpPr/>
            <p:nvPr/>
          </p:nvCxnSpPr>
          <p:spPr>
            <a:xfrm>
              <a:off x="942975" y="2057400"/>
              <a:ext cx="992188"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E7EA14D-9B8D-0DB9-B567-E853DBA05A89}"/>
                </a:ext>
                <a:ext uri="{C183D7F6-B498-43B3-948B-1728B52AA6E4}">
                  <adec:decorative xmlns:adec="http://schemas.microsoft.com/office/drawing/2017/decorative" val="1"/>
                </a:ext>
              </a:extLst>
            </p:cNvPr>
            <p:cNvCxnSpPr/>
            <p:nvPr/>
          </p:nvCxnSpPr>
          <p:spPr>
            <a:xfrm flipH="1">
              <a:off x="4084638" y="4327525"/>
              <a:ext cx="563562"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24B867E-E074-5FBC-D75C-0D38B67795A3}"/>
                </a:ext>
                <a:ext uri="{C183D7F6-B498-43B3-948B-1728B52AA6E4}">
                  <adec:decorative xmlns:adec="http://schemas.microsoft.com/office/drawing/2017/decorative" val="1"/>
                </a:ext>
              </a:extLst>
            </p:cNvPr>
            <p:cNvCxnSpPr>
              <a:cxnSpLocks/>
            </p:cNvCxnSpPr>
            <p:nvPr/>
          </p:nvCxnSpPr>
          <p:spPr>
            <a:xfrm flipV="1">
              <a:off x="927100" y="4660900"/>
              <a:ext cx="1520825" cy="254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157F583-6445-6B97-C0E0-C45E92582021}"/>
                </a:ext>
                <a:ext uri="{C183D7F6-B498-43B3-948B-1728B52AA6E4}">
                  <adec:decorative xmlns:adec="http://schemas.microsoft.com/office/drawing/2017/decorative" val="1"/>
                </a:ext>
              </a:extLst>
            </p:cNvPr>
            <p:cNvCxnSpPr>
              <a:cxnSpLocks/>
            </p:cNvCxnSpPr>
            <p:nvPr/>
          </p:nvCxnSpPr>
          <p:spPr>
            <a:xfrm flipV="1">
              <a:off x="942975" y="2057400"/>
              <a:ext cx="0" cy="133630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E71A88D0-EAD6-6531-FEEB-6630E64FFD85}"/>
                </a:ext>
                <a:ext uri="{C183D7F6-B498-43B3-948B-1728B52AA6E4}">
                  <adec:decorative xmlns:adec="http://schemas.microsoft.com/office/drawing/2017/decorative" val="1"/>
                </a:ext>
              </a:extLst>
            </p:cNvPr>
            <p:cNvCxnSpPr>
              <a:cxnSpLocks/>
              <a:stCxn id="11277" idx="3"/>
            </p:cNvCxnSpPr>
            <p:nvPr/>
          </p:nvCxnSpPr>
          <p:spPr>
            <a:xfrm>
              <a:off x="5486400" y="4310857"/>
              <a:ext cx="1828800" cy="56594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45B89E1-AD37-7991-67FE-6599E2297FDF}"/>
                </a:ext>
                <a:ext uri="{C183D7F6-B498-43B3-948B-1728B52AA6E4}">
                  <adec:decorative xmlns:adec="http://schemas.microsoft.com/office/drawing/2017/decorative" val="1"/>
                </a:ext>
              </a:extLst>
            </p:cNvPr>
            <p:cNvCxnSpPr>
              <a:cxnSpLocks/>
            </p:cNvCxnSpPr>
            <p:nvPr/>
          </p:nvCxnSpPr>
          <p:spPr>
            <a:xfrm flipH="1" flipV="1">
              <a:off x="929397" y="4018148"/>
              <a:ext cx="6975" cy="66815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73B4607-1876-BE44-B420-278D63C786E8}"/>
                </a:ext>
                <a:ext uri="{C183D7F6-B498-43B3-948B-1728B52AA6E4}">
                  <adec:decorative xmlns:adec="http://schemas.microsoft.com/office/drawing/2017/decorative" val="1"/>
                </a:ext>
              </a:extLst>
            </p:cNvPr>
            <p:cNvCxnSpPr>
              <a:cxnSpLocks/>
              <a:stCxn id="11280" idx="1"/>
            </p:cNvCxnSpPr>
            <p:nvPr/>
          </p:nvCxnSpPr>
          <p:spPr>
            <a:xfrm flipH="1" flipV="1">
              <a:off x="4505325" y="5668168"/>
              <a:ext cx="422275" cy="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05C147A-2C3A-8F94-B2CD-4CFA9F444B81}"/>
                </a:ext>
                <a:ext uri="{C183D7F6-B498-43B3-948B-1728B52AA6E4}">
                  <adec:decorative xmlns:adec="http://schemas.microsoft.com/office/drawing/2017/decorative" val="1"/>
                </a:ext>
              </a:extLst>
            </p:cNvPr>
            <p:cNvCxnSpPr>
              <a:cxnSpLocks/>
              <a:stCxn id="11280" idx="3"/>
              <a:endCxn id="11267" idx="1"/>
            </p:cNvCxnSpPr>
            <p:nvPr/>
          </p:nvCxnSpPr>
          <p:spPr>
            <a:xfrm flipV="1">
              <a:off x="5943600" y="5645438"/>
              <a:ext cx="457200" cy="2273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itle 1" descr="Cervical Vertebrae (3 of 3)&#10;">
            <a:extLst>
              <a:ext uri="{FF2B5EF4-FFF2-40B4-BE49-F238E27FC236}">
                <a16:creationId xmlns:a16="http://schemas.microsoft.com/office/drawing/2014/main" id="{E9784147-6C0A-5155-719A-BDC1E7EE4347}"/>
              </a:ext>
            </a:extLst>
          </p:cNvPr>
          <p:cNvSpPr txBox="1">
            <a:spLocks noGrp="1"/>
          </p:cNvSpPr>
          <p:nvPr>
            <p:ph type="title" idx="4294967295"/>
          </p:nvPr>
        </p:nvSpPr>
        <p:spPr bwMode="auto">
          <a:xfrm>
            <a:off x="0" y="90085"/>
            <a:ext cx="9144000" cy="500062"/>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Cervical Vertebrae (3 of </a:t>
            </a: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3)</a:t>
            </a:r>
          </a:p>
        </p:txBody>
      </p:sp>
      <p:grpSp>
        <p:nvGrpSpPr>
          <p:cNvPr id="2" name="Group 1" descr="Models of cervical vertebrae C3 to C7. In the top left, there is a cross-sectional model of the C5 vertebra surrounding the spinal cord. Below that, a model labeled &quot;C3 – C6&quot; exhibits the vertebrae with a bifid spinous process, characterized by its split projecting structure. On the right, another vertebra model is shown, labeled &quot;C7 = Vertebra prominens,&quot; distinct for its single, prominent spinous process.">
            <a:extLst>
              <a:ext uri="{FF2B5EF4-FFF2-40B4-BE49-F238E27FC236}">
                <a16:creationId xmlns:a16="http://schemas.microsoft.com/office/drawing/2014/main" id="{74870BB5-02A5-8144-4678-3FE4A28E92DB}"/>
              </a:ext>
            </a:extLst>
          </p:cNvPr>
          <p:cNvGrpSpPr/>
          <p:nvPr/>
        </p:nvGrpSpPr>
        <p:grpSpPr>
          <a:xfrm>
            <a:off x="453513" y="804862"/>
            <a:ext cx="8422607" cy="5497580"/>
            <a:chOff x="453513" y="804862"/>
            <a:chExt cx="8422607" cy="5497580"/>
          </a:xfrm>
        </p:grpSpPr>
        <p:pic>
          <p:nvPicPr>
            <p:cNvPr id="13315" name="Picture 2" descr="C5 Vertebra">
              <a:extLst>
                <a:ext uri="{FF2B5EF4-FFF2-40B4-BE49-F238E27FC236}">
                  <a16:creationId xmlns:a16="http://schemas.microsoft.com/office/drawing/2014/main" id="{AE85D82D-0FBF-03E2-6267-3305E2F2207F}"/>
                </a:ext>
              </a:extLst>
            </p:cNvPr>
            <p:cNvPicPr>
              <a:picLocks noChangeAspect="1"/>
            </p:cNvPicPr>
            <p:nvPr/>
          </p:nvPicPr>
          <p:blipFill>
            <a:blip r:embed="rId3">
              <a:extLst>
                <a:ext uri="{28A0092B-C50C-407E-A947-70E740481C1C}">
                  <a14:useLocalDpi xmlns:a14="http://schemas.microsoft.com/office/drawing/2010/main" val="0"/>
                </a:ext>
              </a:extLst>
            </a:blip>
            <a:srcRect l="8505" t="1891" r="4445" b="6369"/>
            <a:stretch>
              <a:fillRect/>
            </a:stretch>
          </p:blipFill>
          <p:spPr bwMode="auto">
            <a:xfrm>
              <a:off x="457200" y="804862"/>
              <a:ext cx="2891913" cy="228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314" name="Picture 13" descr="C3 – C6 Vertebrae&#10;">
              <a:extLst>
                <a:ext uri="{FF2B5EF4-FFF2-40B4-BE49-F238E27FC236}">
                  <a16:creationId xmlns:a16="http://schemas.microsoft.com/office/drawing/2014/main" id="{086BD5BA-B310-70C9-D0CF-46055CCD96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4636" b="16869"/>
            <a:stretch>
              <a:fillRect/>
            </a:stretch>
          </p:blipFill>
          <p:spPr bwMode="auto">
            <a:xfrm>
              <a:off x="453513" y="3249748"/>
              <a:ext cx="2895600" cy="249713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3319" name="TextBox 32" descr="C3 – C6&#10;">
              <a:extLst>
                <a:ext uri="{FF2B5EF4-FFF2-40B4-BE49-F238E27FC236}">
                  <a16:creationId xmlns:a16="http://schemas.microsoft.com/office/drawing/2014/main" id="{BB861A4A-5689-4EB2-B209-DA26BE8D7A19}"/>
                </a:ext>
              </a:extLst>
            </p:cNvPr>
            <p:cNvSpPr txBox="1">
              <a:spLocks noChangeArrowheads="1"/>
            </p:cNvSpPr>
            <p:nvPr/>
          </p:nvSpPr>
          <p:spPr bwMode="auto">
            <a:xfrm>
              <a:off x="1295400" y="5840480"/>
              <a:ext cx="1066800" cy="461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dirty="0"/>
                <a:t>C</a:t>
              </a:r>
              <a:r>
                <a:rPr lang="en-US" altLang="en-US" sz="2400" b="1" baseline="-25000" dirty="0"/>
                <a:t>3</a:t>
              </a:r>
              <a:r>
                <a:rPr lang="en-US" altLang="en-US" sz="2400" b="1" dirty="0"/>
                <a:t> – C</a:t>
              </a:r>
              <a:r>
                <a:rPr lang="en-US" altLang="en-US" sz="2400" b="1" baseline="-25000" dirty="0"/>
                <a:t>6</a:t>
              </a:r>
            </a:p>
          </p:txBody>
        </p:sp>
        <p:sp>
          <p:nvSpPr>
            <p:cNvPr id="13320" name="TextBox 32" descr="Bifid spinous process&#10;">
              <a:extLst>
                <a:ext uri="{FF2B5EF4-FFF2-40B4-BE49-F238E27FC236}">
                  <a16:creationId xmlns:a16="http://schemas.microsoft.com/office/drawing/2014/main" id="{91509701-B30F-27B6-344C-4F58F113CE3E}"/>
                </a:ext>
              </a:extLst>
            </p:cNvPr>
            <p:cNvSpPr txBox="1">
              <a:spLocks noChangeArrowheads="1"/>
            </p:cNvSpPr>
            <p:nvPr/>
          </p:nvSpPr>
          <p:spPr bwMode="auto">
            <a:xfrm>
              <a:off x="3349113" y="5066618"/>
              <a:ext cx="1451487" cy="6463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Bifid spinous process</a:t>
              </a:r>
            </a:p>
          </p:txBody>
        </p:sp>
        <p:cxnSp>
          <p:nvCxnSpPr>
            <p:cNvPr id="14" name="Straight Arrow Connector 13">
              <a:extLst>
                <a:ext uri="{FF2B5EF4-FFF2-40B4-BE49-F238E27FC236}">
                  <a16:creationId xmlns:a16="http://schemas.microsoft.com/office/drawing/2014/main" id="{14A19F23-24F2-600B-3463-D108C10E558E}"/>
                </a:ext>
                <a:ext uri="{C183D7F6-B498-43B3-948B-1728B52AA6E4}">
                  <adec:decorative xmlns:adec="http://schemas.microsoft.com/office/drawing/2017/decorative" val="1"/>
                </a:ext>
              </a:extLst>
            </p:cNvPr>
            <p:cNvCxnSpPr>
              <a:cxnSpLocks/>
            </p:cNvCxnSpPr>
            <p:nvPr/>
          </p:nvCxnSpPr>
          <p:spPr>
            <a:xfrm flipH="1">
              <a:off x="1901313" y="5395229"/>
              <a:ext cx="1447800" cy="0"/>
            </a:xfrm>
            <a:prstGeom prst="straightConnector1">
              <a:avLst/>
            </a:prstGeom>
            <a:ln w="25400">
              <a:solidFill>
                <a:schemeClr val="bg1">
                  <a:lumMod val="9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13322" name="Picture 12" descr="C7 = Vertebra prominens&#10;">
              <a:extLst>
                <a:ext uri="{FF2B5EF4-FFF2-40B4-BE49-F238E27FC236}">
                  <a16:creationId xmlns:a16="http://schemas.microsoft.com/office/drawing/2014/main" id="{CE7AA808-7E73-58AE-2C8E-E4FF7B7C36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018" t="32867" b="15736"/>
            <a:stretch>
              <a:fillRect/>
            </a:stretch>
          </p:blipFill>
          <p:spPr bwMode="auto">
            <a:xfrm>
              <a:off x="5447794" y="1346368"/>
              <a:ext cx="3428326" cy="326390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3318" name="TextBox 32" descr="C7 = Vertebra prominens&#10;">
              <a:extLst>
                <a:ext uri="{FF2B5EF4-FFF2-40B4-BE49-F238E27FC236}">
                  <a16:creationId xmlns:a16="http://schemas.microsoft.com/office/drawing/2014/main" id="{64082304-A90B-B3E6-AF96-B1A215E6D496}"/>
                </a:ext>
              </a:extLst>
            </p:cNvPr>
            <p:cNvSpPr txBox="1">
              <a:spLocks noChangeArrowheads="1"/>
            </p:cNvSpPr>
            <p:nvPr/>
          </p:nvSpPr>
          <p:spPr bwMode="auto">
            <a:xfrm>
              <a:off x="5831632" y="4789656"/>
              <a:ext cx="2660650" cy="369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C</a:t>
              </a:r>
              <a:r>
                <a:rPr lang="en-US" altLang="en-US" sz="1800" b="1" baseline="-25000" dirty="0"/>
                <a:t>7</a:t>
              </a:r>
              <a:r>
                <a:rPr lang="en-US" altLang="en-US" sz="1800" b="1" dirty="0"/>
                <a:t> = Vertebra </a:t>
              </a:r>
              <a:r>
                <a:rPr lang="en-US" altLang="en-US" sz="1800" b="1" dirty="0" err="1"/>
                <a:t>prominens</a:t>
              </a:r>
              <a:endParaRPr lang="en-US" altLang="en-US" sz="1800" b="1" dirty="0"/>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le 1" descr="Thoracic Vertebra (Lateral View) (1 of 2)&#10;">
            <a:extLst>
              <a:ext uri="{FF2B5EF4-FFF2-40B4-BE49-F238E27FC236}">
                <a16:creationId xmlns:a16="http://schemas.microsoft.com/office/drawing/2014/main" id="{C12D49C3-C0DF-7907-6556-CC46C4B54519}"/>
              </a:ext>
            </a:extLst>
          </p:cNvPr>
          <p:cNvSpPr txBox="1">
            <a:spLocks noGrp="1"/>
          </p:cNvSpPr>
          <p:nvPr>
            <p:ph type="title" idx="4294967295"/>
          </p:nvPr>
        </p:nvSpPr>
        <p:spPr bwMode="auto">
          <a:xfrm>
            <a:off x="0" y="152400"/>
            <a:ext cx="9144000" cy="50006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Thoracic Vertebra </a:t>
            </a:r>
            <a:r>
              <a:rPr kumimoji="0" lang="en-US" altLang="en-US" sz="24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a:t>
            </a:r>
            <a:r>
              <a:rPr kumimoji="0" lang="en-US" altLang="en-US" sz="2400" b="1" i="1"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Lateral View</a:t>
            </a:r>
            <a:r>
              <a:rPr kumimoji="0" lang="en-US" altLang="en-US" sz="24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 (1 of 2)</a:t>
            </a:r>
          </a:p>
        </p:txBody>
      </p:sp>
      <p:grpSp>
        <p:nvGrpSpPr>
          <p:cNvPr id="2" name="Group 1" descr="Lateral view of a thoracic vertebra with labeled transverse costal facet and costal demifacets.">
            <a:extLst>
              <a:ext uri="{FF2B5EF4-FFF2-40B4-BE49-F238E27FC236}">
                <a16:creationId xmlns:a16="http://schemas.microsoft.com/office/drawing/2014/main" id="{4F3FE603-9E57-1F13-2394-668FDCD1A503}"/>
              </a:ext>
            </a:extLst>
          </p:cNvPr>
          <p:cNvGrpSpPr/>
          <p:nvPr/>
        </p:nvGrpSpPr>
        <p:grpSpPr>
          <a:xfrm>
            <a:off x="179388" y="1023938"/>
            <a:ext cx="8431212" cy="5572125"/>
            <a:chOff x="179388" y="1023938"/>
            <a:chExt cx="8431212" cy="5572125"/>
          </a:xfrm>
        </p:grpSpPr>
        <p:pic>
          <p:nvPicPr>
            <p:cNvPr id="15362" name="Picture 12" descr="Thoracic Vertebra (Lateral View)&#10;">
              <a:extLst>
                <a:ext uri="{FF2B5EF4-FFF2-40B4-BE49-F238E27FC236}">
                  <a16:creationId xmlns:a16="http://schemas.microsoft.com/office/drawing/2014/main" id="{4BDB95D6-BB37-8DD0-63C7-C983E1655B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8652" b="32484"/>
            <a:stretch>
              <a:fillRect/>
            </a:stretch>
          </p:blipFill>
          <p:spPr bwMode="auto">
            <a:xfrm>
              <a:off x="179388" y="1023938"/>
              <a:ext cx="6413500" cy="55721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14" name="Straight Arrow Connector 13">
              <a:extLst>
                <a:ext uri="{FF2B5EF4-FFF2-40B4-BE49-F238E27FC236}">
                  <a16:creationId xmlns:a16="http://schemas.microsoft.com/office/drawing/2014/main" id="{D846D05F-003E-A236-826D-6379956EF28D}"/>
                </a:ext>
                <a:ext uri="{C183D7F6-B498-43B3-948B-1728B52AA6E4}">
                  <adec:decorative xmlns:adec="http://schemas.microsoft.com/office/drawing/2017/decorative" val="1"/>
                </a:ext>
              </a:extLst>
            </p:cNvPr>
            <p:cNvCxnSpPr>
              <a:stCxn id="15366" idx="1"/>
            </p:cNvCxnSpPr>
            <p:nvPr/>
          </p:nvCxnSpPr>
          <p:spPr>
            <a:xfrm flipH="1">
              <a:off x="5081588" y="2660650"/>
              <a:ext cx="164465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366" name="TextBox 32" descr="Transverse costal facet&#10;">
              <a:extLst>
                <a:ext uri="{FF2B5EF4-FFF2-40B4-BE49-F238E27FC236}">
                  <a16:creationId xmlns:a16="http://schemas.microsoft.com/office/drawing/2014/main" id="{A8937891-FC9F-0D93-D918-4B643094440F}"/>
                </a:ext>
              </a:extLst>
            </p:cNvPr>
            <p:cNvSpPr txBox="1">
              <a:spLocks noChangeArrowheads="1"/>
            </p:cNvSpPr>
            <p:nvPr/>
          </p:nvSpPr>
          <p:spPr bwMode="auto">
            <a:xfrm>
              <a:off x="6726238" y="2336800"/>
              <a:ext cx="1524000" cy="647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t>Transverse costal facet</a:t>
              </a:r>
            </a:p>
          </p:txBody>
        </p:sp>
        <p:sp>
          <p:nvSpPr>
            <p:cNvPr id="15365" name="TextBox 32" descr="Costal demifacets&#10;">
              <a:extLst>
                <a:ext uri="{FF2B5EF4-FFF2-40B4-BE49-F238E27FC236}">
                  <a16:creationId xmlns:a16="http://schemas.microsoft.com/office/drawing/2014/main" id="{4B9DB5A4-5A2B-11F7-E572-FABF55014FDE}"/>
                </a:ext>
              </a:extLst>
            </p:cNvPr>
            <p:cNvSpPr txBox="1">
              <a:spLocks noChangeArrowheads="1"/>
            </p:cNvSpPr>
            <p:nvPr/>
          </p:nvSpPr>
          <p:spPr bwMode="auto">
            <a:xfrm>
              <a:off x="6726238" y="3625850"/>
              <a:ext cx="1884362"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t>Costal </a:t>
              </a:r>
              <a:r>
                <a:rPr lang="en-US" altLang="en-US" sz="1800" b="1" dirty="0" err="1"/>
                <a:t>demifacets</a:t>
              </a:r>
              <a:endParaRPr lang="en-US" altLang="en-US" sz="1800" b="1" dirty="0"/>
            </a:p>
          </p:txBody>
        </p:sp>
        <p:cxnSp>
          <p:nvCxnSpPr>
            <p:cNvPr id="15" name="Straight Arrow Connector 14">
              <a:extLst>
                <a:ext uri="{FF2B5EF4-FFF2-40B4-BE49-F238E27FC236}">
                  <a16:creationId xmlns:a16="http://schemas.microsoft.com/office/drawing/2014/main" id="{9B673058-2FD5-2E49-DEE5-25FA682948D9}"/>
                </a:ext>
                <a:ext uri="{C183D7F6-B498-43B3-948B-1728B52AA6E4}">
                  <adec:decorative xmlns:adec="http://schemas.microsoft.com/office/drawing/2017/decorative" val="1"/>
                </a:ext>
              </a:extLst>
            </p:cNvPr>
            <p:cNvCxnSpPr/>
            <p:nvPr/>
          </p:nvCxnSpPr>
          <p:spPr>
            <a:xfrm flipH="1">
              <a:off x="2825750" y="3810000"/>
              <a:ext cx="1309688" cy="5334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515337B-4722-7924-0378-16EFC51641CC}"/>
                </a:ext>
                <a:ext uri="{C183D7F6-B498-43B3-948B-1728B52AA6E4}">
                  <adec:decorative xmlns:adec="http://schemas.microsoft.com/office/drawing/2017/decorative" val="1"/>
                </a:ext>
              </a:extLst>
            </p:cNvPr>
            <p:cNvCxnSpPr/>
            <p:nvPr/>
          </p:nvCxnSpPr>
          <p:spPr>
            <a:xfrm flipH="1" flipV="1">
              <a:off x="3065463" y="2938463"/>
              <a:ext cx="1031875" cy="87153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390FE2B-8C1A-2439-71B4-E08D14F24A2D}"/>
                </a:ext>
                <a:ext uri="{C183D7F6-B498-43B3-948B-1728B52AA6E4}">
                  <adec:decorative xmlns:adec="http://schemas.microsoft.com/office/drawing/2017/decorative" val="1"/>
                </a:ext>
              </a:extLst>
            </p:cNvPr>
            <p:cNvCxnSpPr>
              <a:endCxn id="15365" idx="1"/>
            </p:cNvCxnSpPr>
            <p:nvPr/>
          </p:nvCxnSpPr>
          <p:spPr>
            <a:xfrm>
              <a:off x="4097338" y="3810000"/>
              <a:ext cx="26289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itle 1" descr="Thoracic Vertebra (Lateral View) (2 of 2)&#10;">
            <a:extLst>
              <a:ext uri="{FF2B5EF4-FFF2-40B4-BE49-F238E27FC236}">
                <a16:creationId xmlns:a16="http://schemas.microsoft.com/office/drawing/2014/main" id="{9290EC31-77CC-8FDD-3455-AD218F695D29}"/>
              </a:ext>
            </a:extLst>
          </p:cNvPr>
          <p:cNvSpPr txBox="1">
            <a:spLocks noGrp="1"/>
          </p:cNvSpPr>
          <p:nvPr>
            <p:ph type="title" idx="4294967295"/>
          </p:nvPr>
        </p:nvSpPr>
        <p:spPr bwMode="auto">
          <a:xfrm>
            <a:off x="0" y="152400"/>
            <a:ext cx="9144000" cy="50006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Thoracic Vertebra </a:t>
            </a:r>
            <a:r>
              <a:rPr kumimoji="0" lang="en-US" altLang="en-US" sz="24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a:t>
            </a:r>
            <a:r>
              <a:rPr kumimoji="0" lang="en-US" altLang="en-US" sz="2400" b="1" i="1"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Lateral View</a:t>
            </a:r>
            <a:r>
              <a:rPr kumimoji="0" lang="en-US" altLang="en-US" sz="24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 (2 of 2)</a:t>
            </a:r>
          </a:p>
        </p:txBody>
      </p:sp>
      <p:grpSp>
        <p:nvGrpSpPr>
          <p:cNvPr id="2" name="Group 1" descr="Lateral view of a thoracic vertebra with labeled transverse costal facet and costal demifacets.&#10;On the left, a label indicates the &quot;Transverse costal facet,&quot; with an arrow pointing to the corresponding area on the vertebra. On the right side, another label indicates the &quot;Costal demifacets,&quot; with arrows pointing to two areas on the vertebra. ">
            <a:extLst>
              <a:ext uri="{FF2B5EF4-FFF2-40B4-BE49-F238E27FC236}">
                <a16:creationId xmlns:a16="http://schemas.microsoft.com/office/drawing/2014/main" id="{8CB33E61-DE46-C65F-B40D-E7C56FF360D9}"/>
              </a:ext>
            </a:extLst>
          </p:cNvPr>
          <p:cNvGrpSpPr/>
          <p:nvPr/>
        </p:nvGrpSpPr>
        <p:grpSpPr>
          <a:xfrm>
            <a:off x="152400" y="1143000"/>
            <a:ext cx="8634413" cy="4786313"/>
            <a:chOff x="152400" y="1143000"/>
            <a:chExt cx="8634413" cy="4786313"/>
          </a:xfrm>
        </p:grpSpPr>
        <p:sp>
          <p:nvSpPr>
            <p:cNvPr id="17414" name="TextBox 32" descr="Transverse costal facet&#10;">
              <a:extLst>
                <a:ext uri="{FF2B5EF4-FFF2-40B4-BE49-F238E27FC236}">
                  <a16:creationId xmlns:a16="http://schemas.microsoft.com/office/drawing/2014/main" id="{BC4D4D68-929A-954C-24AA-64345720767B}"/>
                </a:ext>
              </a:extLst>
            </p:cNvPr>
            <p:cNvSpPr txBox="1">
              <a:spLocks noChangeArrowheads="1"/>
            </p:cNvSpPr>
            <p:nvPr/>
          </p:nvSpPr>
          <p:spPr bwMode="auto">
            <a:xfrm>
              <a:off x="152400" y="2343150"/>
              <a:ext cx="1524000" cy="647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t>Transverse costal facet</a:t>
              </a:r>
            </a:p>
          </p:txBody>
        </p:sp>
        <p:pic>
          <p:nvPicPr>
            <p:cNvPr id="17411" name="Picture 3" descr="Thoracic Vertebra (Lateral View)&#10;">
              <a:extLst>
                <a:ext uri="{FF2B5EF4-FFF2-40B4-BE49-F238E27FC236}">
                  <a16:creationId xmlns:a16="http://schemas.microsoft.com/office/drawing/2014/main" id="{42E6D7BB-1EAE-3B6C-C56A-C801F324FB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551" t="26070" r="26418" b="9651"/>
            <a:stretch>
              <a:fillRect/>
            </a:stretch>
          </p:blipFill>
          <p:spPr bwMode="auto">
            <a:xfrm>
              <a:off x="1752600" y="1143000"/>
              <a:ext cx="5562600" cy="47863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7410" name="TextBox 32" descr="Costal demifacets&#10;">
              <a:extLst>
                <a:ext uri="{FF2B5EF4-FFF2-40B4-BE49-F238E27FC236}">
                  <a16:creationId xmlns:a16="http://schemas.microsoft.com/office/drawing/2014/main" id="{748305A5-A432-3F88-9F6D-2739541B3C7F}"/>
                </a:ext>
              </a:extLst>
            </p:cNvPr>
            <p:cNvSpPr txBox="1">
              <a:spLocks noChangeArrowheads="1"/>
            </p:cNvSpPr>
            <p:nvPr/>
          </p:nvSpPr>
          <p:spPr bwMode="auto">
            <a:xfrm>
              <a:off x="7491413" y="2967038"/>
              <a:ext cx="1295400" cy="6445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t>Costal </a:t>
              </a:r>
              <a:r>
                <a:rPr lang="en-US" altLang="en-US" sz="1800" b="1" dirty="0" err="1"/>
                <a:t>demifacets</a:t>
              </a:r>
              <a:endParaRPr lang="en-US" altLang="en-US" sz="1800" b="1" dirty="0"/>
            </a:p>
          </p:txBody>
        </p:sp>
        <p:cxnSp>
          <p:nvCxnSpPr>
            <p:cNvPr id="14" name="Straight Arrow Connector 13">
              <a:extLst>
                <a:ext uri="{FF2B5EF4-FFF2-40B4-BE49-F238E27FC236}">
                  <a16:creationId xmlns:a16="http://schemas.microsoft.com/office/drawing/2014/main" id="{0519412B-6FE8-11F6-D3B8-FBB6C87AB124}"/>
                </a:ext>
                <a:ext uri="{C183D7F6-B498-43B3-948B-1728B52AA6E4}">
                  <adec:decorative xmlns:adec="http://schemas.microsoft.com/office/drawing/2017/decorative" val="1"/>
                </a:ext>
              </a:extLst>
            </p:cNvPr>
            <p:cNvCxnSpPr/>
            <p:nvPr/>
          </p:nvCxnSpPr>
          <p:spPr>
            <a:xfrm flipV="1">
              <a:off x="1690688" y="2667000"/>
              <a:ext cx="1890712"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41602DE-229B-B56F-44B0-C53C8A57C340}"/>
                </a:ext>
                <a:ext uri="{C183D7F6-B498-43B3-948B-1728B52AA6E4}">
                  <adec:decorative xmlns:adec="http://schemas.microsoft.com/office/drawing/2017/decorative" val="1"/>
                </a:ext>
              </a:extLst>
            </p:cNvPr>
            <p:cNvCxnSpPr/>
            <p:nvPr/>
          </p:nvCxnSpPr>
          <p:spPr>
            <a:xfrm flipH="1">
              <a:off x="4786313" y="3276600"/>
              <a:ext cx="1309687" cy="5334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076D0D8-90B5-380B-D3C3-045B93296155}"/>
                </a:ext>
                <a:ext uri="{C183D7F6-B498-43B3-948B-1728B52AA6E4}">
                  <adec:decorative xmlns:adec="http://schemas.microsoft.com/office/drawing/2017/decorative" val="1"/>
                </a:ext>
              </a:extLst>
            </p:cNvPr>
            <p:cNvCxnSpPr/>
            <p:nvPr/>
          </p:nvCxnSpPr>
          <p:spPr>
            <a:xfrm flipH="1" flipV="1">
              <a:off x="5075508" y="2451100"/>
              <a:ext cx="1033462" cy="8382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4AE32AA-FDDB-CDA9-F358-EC86282EC27C}"/>
                </a:ext>
                <a:ext uri="{C183D7F6-B498-43B3-948B-1728B52AA6E4}">
                  <adec:decorative xmlns:adec="http://schemas.microsoft.com/office/drawing/2017/decorative" val="1"/>
                </a:ext>
              </a:extLst>
            </p:cNvPr>
            <p:cNvCxnSpPr/>
            <p:nvPr/>
          </p:nvCxnSpPr>
          <p:spPr>
            <a:xfrm>
              <a:off x="6096000" y="3276600"/>
              <a:ext cx="12192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01254BA-7F99-08E5-5633-E523A47BAA6E}"/>
                </a:ext>
                <a:ext uri="{C183D7F6-B498-43B3-948B-1728B52AA6E4}">
                  <adec:decorative xmlns:adec="http://schemas.microsoft.com/office/drawing/2017/decorative" val="1"/>
                </a:ext>
              </a:extLst>
            </p:cNvPr>
            <p:cNvCxnSpPr>
              <a:endCxn id="17410" idx="1"/>
            </p:cNvCxnSpPr>
            <p:nvPr/>
          </p:nvCxnSpPr>
          <p:spPr>
            <a:xfrm>
              <a:off x="7315200" y="3289300"/>
              <a:ext cx="17621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PVERSION" val="5"/>
  <p:tag name="TPFULLVERSION" val="5.3.2.24"/>
  <p:tag name="PPTVERSION" val="15"/>
  <p:tag name="TPOS" val="2"/>
</p:tagLst>
</file>

<file path=ppt/theme/theme1.xml><?xml version="1.0" encoding="utf-8"?>
<a:theme xmlns:a="http://schemas.openxmlformats.org/drawingml/2006/main" name="Office Them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5062</TotalTime>
  <Words>350</Words>
  <Application>Microsoft Office PowerPoint</Application>
  <PresentationFormat>On-screen Show (4:3)</PresentationFormat>
  <Paragraphs>136</Paragraphs>
  <Slides>16</Slides>
  <Notes>12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Arial</vt:lpstr>
      <vt:lpstr>Calibri</vt:lpstr>
      <vt:lpstr>Office Theme</vt:lpstr>
      <vt:lpstr> The Skeletal System  The Axial Skeleton The Vertebral Column and Thoracic Cage   Photographed by: Dr. Syed Arif Humayun Dr. Laila Nimri   Labeled and Made Accessible by: Dr. Laila Nimri   Edited by:              Dr. Maya Byfield                      Mr. James Henry               Dist. Prof. Mary Dolnack          Dr. Syed Arif Humayun                            Dr. Essa Farah             Dr. Laila Nimri </vt:lpstr>
      <vt:lpstr>Vertebral Column</vt:lpstr>
      <vt:lpstr>Vertebral Anatomy (Superior view of a lumbar vertebra)</vt:lpstr>
      <vt:lpstr>Articulation Between Lumbar Vertebrae  (Lateral view)</vt:lpstr>
      <vt:lpstr>Cervical Vertebrae (1 of 2)</vt:lpstr>
      <vt:lpstr>Cervical Vertebrae (2 of 2)</vt:lpstr>
      <vt:lpstr>Cervical Vertebrae (3 of 3)</vt:lpstr>
      <vt:lpstr>Thoracic Vertebra (Lateral View) (1 of 2)</vt:lpstr>
      <vt:lpstr>Thoracic Vertebra (Lateral View) (2 of 2)</vt:lpstr>
      <vt:lpstr>Typical Thoracic Vertebra</vt:lpstr>
      <vt:lpstr>Typical Lumbar Vertebra</vt:lpstr>
      <vt:lpstr>Sacrum (1 of 2)</vt:lpstr>
      <vt:lpstr>Sacrum (2 of 2)</vt:lpstr>
      <vt:lpstr>Coccyx</vt:lpstr>
      <vt:lpstr>Sternum</vt:lpstr>
      <vt:lpstr>Ribs</vt:lpstr>
    </vt:vector>
  </TitlesOfParts>
  <Company>Seminole State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Anatomy and Physiology I</dc:title>
  <dc:creator>Seminole State</dc:creator>
  <cp:lastModifiedBy>Laila Nimri</cp:lastModifiedBy>
  <cp:revision>392</cp:revision>
  <dcterms:created xsi:type="dcterms:W3CDTF">2013-09-06T15:58:57Z</dcterms:created>
  <dcterms:modified xsi:type="dcterms:W3CDTF">2026-01-25T22:22:58Z</dcterms:modified>
</cp:coreProperties>
</file>