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76" r:id="rId2"/>
    <p:sldId id="378" r:id="rId3"/>
    <p:sldId id="283" r:id="rId4"/>
    <p:sldId id="284" r:id="rId5"/>
    <p:sldId id="285" r:id="rId6"/>
    <p:sldId id="316" r:id="rId7"/>
    <p:sldId id="287" r:id="rId8"/>
    <p:sldId id="286" r:id="rId9"/>
    <p:sldId id="288" r:id="rId10"/>
    <p:sldId id="338" r:id="rId11"/>
    <p:sldId id="293" r:id="rId12"/>
    <p:sldId id="290" r:id="rId13"/>
    <p:sldId id="320" r:id="rId14"/>
    <p:sldId id="321" r:id="rId15"/>
    <p:sldId id="301" r:id="rId16"/>
    <p:sldId id="305" r:id="rId17"/>
    <p:sldId id="343" r:id="rId18"/>
    <p:sldId id="308" r:id="rId19"/>
    <p:sldId id="309" r:id="rId20"/>
    <p:sldId id="344" r:id="rId21"/>
    <p:sldId id="296" r:id="rId22"/>
    <p:sldId id="339" r:id="rId23"/>
    <p:sldId id="312" r:id="rId24"/>
    <p:sldId id="340" r:id="rId25"/>
    <p:sldId id="304" r:id="rId26"/>
    <p:sldId id="307" r:id="rId27"/>
    <p:sldId id="303" r:id="rId28"/>
    <p:sldId id="294" r:id="rId29"/>
    <p:sldId id="300" r:id="rId30"/>
    <p:sldId id="299" r:id="rId31"/>
    <p:sldId id="317" r:id="rId32"/>
    <p:sldId id="318" r:id="rId33"/>
    <p:sldId id="319" r:id="rId34"/>
    <p:sldId id="306" r:id="rId35"/>
    <p:sldId id="310" r:id="rId36"/>
  </p:sldIdLst>
  <p:sldSz cx="9144000" cy="6858000" type="screen4x3"/>
  <p:notesSz cx="6858000" cy="9144000"/>
  <p:custDataLst>
    <p:tags r:id="rId38"/>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3C3"/>
    <a:srgbClr val="BC3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95" d="100"/>
          <a:sy n="95" d="100"/>
        </p:scale>
        <p:origin x="76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1AF2A-C600-9412-0734-57D3A660255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34E7F9FD-D3FB-EBA3-23DC-4611CCCC94B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5A56D84-BFC1-4F54-A0E8-66DE0609A11E}" type="datetimeFigureOut">
              <a:rPr lang="en-US"/>
              <a:pPr>
                <a:defRPr/>
              </a:pPr>
              <a:t>1/27/2026</a:t>
            </a:fld>
            <a:endParaRPr lang="en-US"/>
          </a:p>
        </p:txBody>
      </p:sp>
      <p:sp>
        <p:nvSpPr>
          <p:cNvPr id="4" name="Slide Image Placeholder 3">
            <a:extLst>
              <a:ext uri="{FF2B5EF4-FFF2-40B4-BE49-F238E27FC236}">
                <a16:creationId xmlns:a16="http://schemas.microsoft.com/office/drawing/2014/main" id="{5FA8994A-B10B-F432-51E9-C12C1166214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830FC93-D902-56D7-61F4-42AF5B07310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494DD58-A442-8338-5A4C-376399A5F9A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3753B5A0-0F68-8C09-9288-01BFE46AC94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9F6FF15-1994-4A7B-995B-5928434B20F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62F9D68-96B7-6392-C185-884DECBDE3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DF097C4-E04D-11D5-F54A-365160141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73459F4C-AF6F-A9BE-D24A-25A9B38A6C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655396-096E-4A01-AA25-DBCB1B2EDE12}" type="slidenum">
              <a:rPr lang="en-US" altLang="en-US"/>
              <a:pPr>
                <a:spcBef>
                  <a:spcPct val="0"/>
                </a:spcBef>
              </a:pPr>
              <a:t>8</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6D25A0B-8528-BAC6-36D8-26AA2A914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9708F1F-0C6D-6E33-80E0-4E3BE6C15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40FC0CED-374E-6236-D61D-5E3515F84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4BE721-2A3A-48C3-89D2-BAB2A3530629}" type="slidenum">
              <a:rPr lang="en-US" altLang="en-US"/>
              <a:pPr>
                <a:spcBef>
                  <a:spcPct val="0"/>
                </a:spcBef>
              </a:pPr>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18B3031-B1A0-3168-12CC-32531B2EC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52C113F4-938A-67A6-F6A2-7EF1742C04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7F475367-E90B-C881-69A2-8E954938B2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3209F9-83D6-4288-BA22-572056E3A195}" type="slidenum">
              <a:rPr lang="en-US" altLang="en-US"/>
              <a:pPr>
                <a:spcBef>
                  <a:spcPct val="0"/>
                </a:spcBef>
              </a:pPr>
              <a:t>18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299D76B-0C70-05B8-9588-BCE5E7D6FF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E1F07AF-CE63-0974-C32D-9EC22A786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5CA0AD15-9B72-D962-19A9-027C910244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014213-749D-4FF1-AA46-5F48CEAD2C12}" type="slidenum">
              <a:rPr lang="en-US" altLang="en-US"/>
              <a:pPr>
                <a:spcBef>
                  <a:spcPct val="0"/>
                </a:spcBef>
              </a:pPr>
              <a:t>19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EE40F60-E435-8DEC-0C35-10985D622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F986105-D160-90F8-A391-83CD6AF142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961914A5-6C44-9BCD-140B-32B803448F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2B1FE7-F140-4A00-88EB-79B65A491303}" type="slidenum">
              <a:rPr lang="en-US" altLang="en-US"/>
              <a:pPr>
                <a:spcBef>
                  <a:spcPct val="0"/>
                </a:spcBef>
              </a:pPr>
              <a:t>20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BF82E9F0-799A-890C-A06A-AD5EFA0D1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B92227DC-9319-03CA-1EEF-D09E235FD7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3E9DA5D4-17DD-E0EB-A04E-7480DCF45B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CEA861-1370-4F1E-A1B0-E9340C857FE3}" type="slidenum">
              <a:rPr lang="en-US" altLang="en-US"/>
              <a:pPr>
                <a:spcBef>
                  <a:spcPct val="0"/>
                </a:spcBef>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530435D-227E-0CBA-8298-23889BF01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F75F5A9-8E5F-4CEE-64A3-BFFBC412E5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68515EE2-1A7F-2584-303A-CFCCB36278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B715AC-AFCA-433C-9BAF-D7669C911EC3}" type="slidenum">
              <a:rPr lang="en-US" altLang="en-US"/>
              <a:pPr>
                <a:spcBef>
                  <a:spcPct val="0"/>
                </a:spcBef>
              </a:pPr>
              <a:t>22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FB89D8B-94FE-1E8C-4D1F-015C70B24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EA0303A-5E50-9156-62D6-DE22F88FC1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95EC7999-1706-F1E2-C2EF-6619E6528B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3EEC3F-7DC4-4BA3-B940-E715E3E9A93F}" type="slidenum">
              <a:rPr lang="en-US" altLang="en-US"/>
              <a:pPr>
                <a:spcBef>
                  <a:spcPct val="0"/>
                </a:spcBef>
              </a:pPr>
              <a:t>23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9058196-0F73-A3F8-E251-C3A7FCFC6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E06F3B42-4FDF-E3BF-4E9C-C8D9F15AF1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DAFE0E3D-CFC6-7AA6-5A0F-DEAB8F445B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1E9657-636C-4ADD-961D-2A1CA50A926A}" type="slidenum">
              <a:rPr lang="en-US" altLang="en-US"/>
              <a:pPr>
                <a:spcBef>
                  <a:spcPct val="0"/>
                </a:spcBef>
              </a:pPr>
              <a:t>24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F1FBD0B-F4A4-687A-B0F4-C486EB459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D0C7A1E-F57D-298F-FF72-5EB3737C20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41DB4AD0-1F9B-30AD-D53E-F5F1A2137E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B02103-63C7-4C16-A6E4-C6B0656A7C6E}" type="slidenum">
              <a:rPr lang="en-US" altLang="en-US"/>
              <a:pPr>
                <a:spcBef>
                  <a:spcPct val="0"/>
                </a:spcBef>
              </a:pPr>
              <a:t>25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F97DABD-D493-41BD-8285-64162AE24B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4F52DDC-F28E-1694-D529-32ECDE5C24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05C0D940-6655-AB77-682D-D380A80B0D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4CD9D5-E97A-4162-B4AB-F922AF487BD4}" type="slidenum">
              <a:rPr lang="en-US" altLang="en-US"/>
              <a:pPr>
                <a:spcBef>
                  <a:spcPct val="0"/>
                </a:spcBef>
              </a:pPr>
              <a:t>26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8B1BAA9-F9FB-A357-6CC3-3F8AD82B7F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E51DEB05-DA78-176E-6C6F-48D8C9D73B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EA048D65-8C6E-C487-DF5B-033EC65269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A480F2-48BD-4CD5-A553-06C0FE58DBA3}" type="slidenum">
              <a:rPr lang="en-US" altLang="en-US"/>
              <a:pPr>
                <a:spcBef>
                  <a:spcPct val="0"/>
                </a:spcBef>
              </a:pPr>
              <a:t>9</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D09B588-F7A8-980D-6A93-CA69BF0838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47CA24D0-D299-7ED3-70B6-B50465949F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81A114AF-F956-065D-6BA5-F49D3364DE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AEB8D8-7DEC-4F06-A7FD-D74D585F3F99}" type="slidenum">
              <a:rPr lang="en-US" altLang="en-US"/>
              <a:pPr>
                <a:spcBef>
                  <a:spcPct val="0"/>
                </a:spcBef>
              </a:pPr>
              <a:t>27</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9EE3C166-7B50-9014-3C19-23B872F2E9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CFA817C-A179-F23D-4223-CE2BC573CC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73F5C13D-2BC2-DD3E-A31E-3DD6FD96B8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9B3A14-6ED3-4DAD-B1E1-72F05F92C220}" type="slidenum">
              <a:rPr lang="en-US" altLang="en-US"/>
              <a:pPr>
                <a:spcBef>
                  <a:spcPct val="0"/>
                </a:spcBef>
              </a:pPr>
              <a:t>28</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1917A8F-59B3-3E55-630B-64656F594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AD1CF9B0-8C71-06B6-B63B-5EB75B813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89198E97-F2D0-03E7-5C4D-C85B0079E1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42324B-F611-4D74-8833-15C55FECA95C}" type="slidenum">
              <a:rPr lang="en-US" altLang="en-US"/>
              <a:pPr>
                <a:spcBef>
                  <a:spcPct val="0"/>
                </a:spcBef>
              </a:pPr>
              <a:t>29</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01F4AE-BF93-7968-B6F1-76E75490FA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AD0A2DB-D489-E3DE-1DA5-920C1AACE8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9CCBECA7-48BF-51E6-CDE0-D69D70D879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39EBE4-5586-48FC-A168-489DFB8EABED}" type="slidenum">
              <a:rPr lang="en-US" altLang="en-US"/>
              <a:pPr>
                <a:spcBef>
                  <a:spcPct val="0"/>
                </a:spcBef>
              </a:pPr>
              <a:t>30</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AAA2601-CAB1-776B-B668-62D66D057B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B69881C-F9AE-FD6D-1B0B-0960D06FA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BD3AEF76-ADBC-9193-AE8C-78624B4EC4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4D369D-A455-4F67-85A7-BE9336BD7D26}" type="slidenum">
              <a:rPr lang="en-US" altLang="en-US"/>
              <a:pPr>
                <a:spcBef>
                  <a:spcPct val="0"/>
                </a:spcBef>
              </a:pPr>
              <a:t>31</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07D7035-D8E1-77AC-ED32-195F27692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DD7B6EBC-91CC-F49D-04A3-0FB198CE17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ACDB97DA-7B37-79A4-4C6A-FB88348D6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8C1746-2B25-4612-A4D4-73E0C5CDFA56}" type="slidenum">
              <a:rPr lang="en-US" altLang="en-US"/>
              <a:pPr>
                <a:spcBef>
                  <a:spcPct val="0"/>
                </a:spcBef>
              </a:pPr>
              <a:t>32</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70563DF-443E-9A12-0B12-3A19E4DE38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ECAA208-37C9-CC32-59E6-620A358858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a:extLst>
              <a:ext uri="{FF2B5EF4-FFF2-40B4-BE49-F238E27FC236}">
                <a16:creationId xmlns:a16="http://schemas.microsoft.com/office/drawing/2014/main" id="{9C0647D8-4CA7-8BAF-1014-C3960D945F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491859-DA98-4A8B-9FE7-EA37D19BA156}" type="slidenum">
              <a:rPr lang="en-US" altLang="en-US"/>
              <a:pPr>
                <a:spcBef>
                  <a:spcPct val="0"/>
                </a:spcBef>
              </a:pPr>
              <a:t>33</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5F375D9-0451-8D05-3DB0-1E8220FC37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331EFA1-C7FA-0581-D887-F0E8FCAF1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a:extLst>
              <a:ext uri="{FF2B5EF4-FFF2-40B4-BE49-F238E27FC236}">
                <a16:creationId xmlns:a16="http://schemas.microsoft.com/office/drawing/2014/main" id="{124A50D0-AD33-783B-357F-2242AA5161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B70622-E872-41E4-BF29-6FE77C42D35B}" type="slidenum">
              <a:rPr lang="en-US" altLang="en-US"/>
              <a:pPr>
                <a:spcBef>
                  <a:spcPct val="0"/>
                </a:spcBef>
              </a:pPr>
              <a:t>34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615D730-3524-7C46-1B23-39CCE1667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98186B40-EF43-7B5B-B3F8-CB9F32E698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CD6C08C4-D394-69DE-2F24-ACB6090AF2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57F61E-199D-4577-B23F-25B492436A07}" type="slidenum">
              <a:rPr lang="en-US" altLang="en-US"/>
              <a:pPr>
                <a:spcBef>
                  <a:spcPct val="0"/>
                </a:spcBef>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489D3D1-07E1-9CFA-87C8-4305559C13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3013FD8-16EC-BA1E-9E11-7E69AEB040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2543A94F-DA96-5154-B32B-96E4CDCD2B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38C9FF-2985-41DA-A808-3E6DF65C2870}" type="slidenum">
              <a:rPr lang="en-US" altLang="en-US"/>
              <a:pPr>
                <a:spcBef>
                  <a:spcPct val="0"/>
                </a:spcBef>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5205725-8C93-5B94-88FD-0CCA4CA2AF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AE919D9-7526-B9CC-95A8-5256EB86C0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AD9A8183-6523-EEA4-600B-08E40E35BF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5766B1-0D4C-4AA1-BD44-775F85ED9C5C}" type="slidenum">
              <a:rPr lang="en-US" altLang="en-US"/>
              <a:pPr>
                <a:spcBef>
                  <a:spcPct val="0"/>
                </a:spcBef>
              </a:pPr>
              <a:t>11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E7160B0-C728-3B9C-F741-FBF5C596E7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3B1858A-23B8-5856-3217-D4BE8DBFF9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0BF4C4A7-EA36-F44B-D2A2-C386FC240E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696CA-4EDD-461E-B9CD-655523EFBE5C}" type="slidenum">
              <a:rPr lang="en-US" altLang="en-US"/>
              <a:pPr>
                <a:spcBef>
                  <a:spcPct val="0"/>
                </a:spcBef>
              </a:pPr>
              <a:t>12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266F2A7-9A83-794A-A6D1-A94BC47AE5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37CB1C6B-F4AB-B06B-790B-274647C06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BD20B183-B93F-0FD7-9367-3AD95504F0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EAF989-975D-4D4D-8BCA-490AEA2D5087}" type="slidenum">
              <a:rPr lang="en-US" altLang="en-US"/>
              <a:pPr>
                <a:spcBef>
                  <a:spcPct val="0"/>
                </a:spcBef>
              </a:pPr>
              <a:t>13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4AAE7DC-2523-FB3E-29DF-2E9A92709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113B3145-13FC-0FE6-E436-BFE1CB84F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E77DEA9A-D99C-11A1-AD5C-B4ED10EF6B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FED684-D71F-4249-B841-A067A787097D}" type="slidenum">
              <a:rPr lang="en-US" altLang="en-US"/>
              <a:pPr>
                <a:spcBef>
                  <a:spcPct val="0"/>
                </a:spcBef>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F856514-87DB-BE66-4CEB-B8344F1BE7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C6E2AF25-3C8D-11C8-E3A7-75019E6DFE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D16C0F25-5AE6-D179-3FBF-F5DBAC9A5B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AB972A-195D-4D5C-B030-46F48CF24A13}" type="slidenum">
              <a:rPr lang="en-US" altLang="en-US"/>
              <a:pPr>
                <a:spcBef>
                  <a:spcPct val="0"/>
                </a:spcBef>
              </a:pPr>
              <a:t>15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A241477-9736-B366-E98D-D1CD774D17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2A39F54-9050-A9AD-39EB-E48C96B7D4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6A4C5FB5-3728-D9FD-9D4F-F4228B7093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B970A3-FDF0-4A78-A040-E8C91550B86E}" type="slidenum">
              <a:rPr lang="en-US" altLang="en-US"/>
              <a:pPr>
                <a:spcBef>
                  <a:spcPct val="0"/>
                </a:spcBef>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6B96A8A-0129-72D9-BCA5-B0EBDB5F6A8C}"/>
              </a:ext>
            </a:extLst>
          </p:cNvPr>
          <p:cNvSpPr>
            <a:spLocks noGrp="1"/>
          </p:cNvSpPr>
          <p:nvPr>
            <p:ph type="dt" sz="half" idx="10"/>
          </p:nvPr>
        </p:nvSpPr>
        <p:spPr/>
        <p:txBody>
          <a:bodyPr/>
          <a:lstStyle>
            <a:lvl1pPr>
              <a:defRPr/>
            </a:lvl1pPr>
          </a:lstStyle>
          <a:p>
            <a:pPr>
              <a:defRPr/>
            </a:pPr>
            <a:fld id="{F91B12BA-53FE-4FCB-A9B5-BDA6CFA3C50E}" type="datetime1">
              <a:rPr lang="en-US"/>
              <a:pPr>
                <a:defRPr/>
              </a:pPr>
              <a:t>1/27/2026</a:t>
            </a:fld>
            <a:endParaRPr lang="en-US"/>
          </a:p>
        </p:txBody>
      </p:sp>
      <p:sp>
        <p:nvSpPr>
          <p:cNvPr id="5" name="Footer Placeholder 4">
            <a:extLst>
              <a:ext uri="{FF2B5EF4-FFF2-40B4-BE49-F238E27FC236}">
                <a16:creationId xmlns:a16="http://schemas.microsoft.com/office/drawing/2014/main" id="{9EE2524C-5BCE-773D-C313-00EB307342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A1B617-10E4-C920-0B5A-80F84E623F4A}"/>
              </a:ext>
            </a:extLst>
          </p:cNvPr>
          <p:cNvSpPr>
            <a:spLocks noGrp="1"/>
          </p:cNvSpPr>
          <p:nvPr>
            <p:ph type="sldNum" sz="quarter" idx="12"/>
          </p:nvPr>
        </p:nvSpPr>
        <p:spPr/>
        <p:txBody>
          <a:bodyPr/>
          <a:lstStyle>
            <a:lvl1pPr>
              <a:defRPr/>
            </a:lvl1pPr>
          </a:lstStyle>
          <a:p>
            <a:pPr>
              <a:defRPr/>
            </a:pPr>
            <a:fld id="{23DBB7F9-6159-4F77-9B46-4B613843DA62}" type="slidenum">
              <a:rPr lang="en-US" altLang="en-US"/>
              <a:pPr>
                <a:defRPr/>
              </a:pPr>
              <a:t>‹#›</a:t>
            </a:fld>
            <a:endParaRPr lang="en-US" altLang="en-US"/>
          </a:p>
        </p:txBody>
      </p:sp>
    </p:spTree>
    <p:extLst>
      <p:ext uri="{BB962C8B-B14F-4D97-AF65-F5344CB8AC3E}">
        <p14:creationId xmlns:p14="http://schemas.microsoft.com/office/powerpoint/2010/main" val="155271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47797-093B-2083-D8C9-6777918E8ADE}"/>
              </a:ext>
            </a:extLst>
          </p:cNvPr>
          <p:cNvSpPr>
            <a:spLocks noGrp="1"/>
          </p:cNvSpPr>
          <p:nvPr>
            <p:ph type="dt" sz="half" idx="10"/>
          </p:nvPr>
        </p:nvSpPr>
        <p:spPr/>
        <p:txBody>
          <a:bodyPr/>
          <a:lstStyle>
            <a:lvl1pPr>
              <a:defRPr/>
            </a:lvl1pPr>
          </a:lstStyle>
          <a:p>
            <a:pPr>
              <a:defRPr/>
            </a:pPr>
            <a:fld id="{B6BDEB0F-32AB-4D01-80B5-781A6E01E892}" type="datetime1">
              <a:rPr lang="en-US"/>
              <a:pPr>
                <a:defRPr/>
              </a:pPr>
              <a:t>1/27/2026</a:t>
            </a:fld>
            <a:endParaRPr lang="en-US"/>
          </a:p>
        </p:txBody>
      </p:sp>
      <p:sp>
        <p:nvSpPr>
          <p:cNvPr id="5" name="Footer Placeholder 4">
            <a:extLst>
              <a:ext uri="{FF2B5EF4-FFF2-40B4-BE49-F238E27FC236}">
                <a16:creationId xmlns:a16="http://schemas.microsoft.com/office/drawing/2014/main" id="{63AADC67-D0E9-47BF-A99E-2010447C76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663766-283B-520D-9B37-FCC15BEC8901}"/>
              </a:ext>
            </a:extLst>
          </p:cNvPr>
          <p:cNvSpPr>
            <a:spLocks noGrp="1"/>
          </p:cNvSpPr>
          <p:nvPr>
            <p:ph type="sldNum" sz="quarter" idx="12"/>
          </p:nvPr>
        </p:nvSpPr>
        <p:spPr/>
        <p:txBody>
          <a:bodyPr/>
          <a:lstStyle>
            <a:lvl1pPr>
              <a:defRPr/>
            </a:lvl1pPr>
          </a:lstStyle>
          <a:p>
            <a:pPr>
              <a:defRPr/>
            </a:pPr>
            <a:fld id="{30A45972-E753-4346-8BD9-848F2189D690}" type="slidenum">
              <a:rPr lang="en-US" altLang="en-US"/>
              <a:pPr>
                <a:defRPr/>
              </a:pPr>
              <a:t>‹#›</a:t>
            </a:fld>
            <a:endParaRPr lang="en-US" altLang="en-US"/>
          </a:p>
        </p:txBody>
      </p:sp>
    </p:spTree>
    <p:extLst>
      <p:ext uri="{BB962C8B-B14F-4D97-AF65-F5344CB8AC3E}">
        <p14:creationId xmlns:p14="http://schemas.microsoft.com/office/powerpoint/2010/main" val="93740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1B873-2D27-E5C5-0D39-922221FED92B}"/>
              </a:ext>
            </a:extLst>
          </p:cNvPr>
          <p:cNvSpPr>
            <a:spLocks noGrp="1"/>
          </p:cNvSpPr>
          <p:nvPr>
            <p:ph type="dt" sz="half" idx="10"/>
          </p:nvPr>
        </p:nvSpPr>
        <p:spPr/>
        <p:txBody>
          <a:bodyPr/>
          <a:lstStyle>
            <a:lvl1pPr>
              <a:defRPr/>
            </a:lvl1pPr>
          </a:lstStyle>
          <a:p>
            <a:pPr>
              <a:defRPr/>
            </a:pPr>
            <a:fld id="{ABE456B0-C0C7-4430-B025-FE68ECF800F1}" type="datetime1">
              <a:rPr lang="en-US"/>
              <a:pPr>
                <a:defRPr/>
              </a:pPr>
              <a:t>1/27/2026</a:t>
            </a:fld>
            <a:endParaRPr lang="en-US"/>
          </a:p>
        </p:txBody>
      </p:sp>
      <p:sp>
        <p:nvSpPr>
          <p:cNvPr id="5" name="Footer Placeholder 4">
            <a:extLst>
              <a:ext uri="{FF2B5EF4-FFF2-40B4-BE49-F238E27FC236}">
                <a16:creationId xmlns:a16="http://schemas.microsoft.com/office/drawing/2014/main" id="{586EE43F-F447-6F72-AFFA-372A1AE63B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6FB568-D993-9428-A9C0-9E02EB2E708F}"/>
              </a:ext>
            </a:extLst>
          </p:cNvPr>
          <p:cNvSpPr>
            <a:spLocks noGrp="1"/>
          </p:cNvSpPr>
          <p:nvPr>
            <p:ph type="sldNum" sz="quarter" idx="12"/>
          </p:nvPr>
        </p:nvSpPr>
        <p:spPr/>
        <p:txBody>
          <a:bodyPr/>
          <a:lstStyle>
            <a:lvl1pPr>
              <a:defRPr/>
            </a:lvl1pPr>
          </a:lstStyle>
          <a:p>
            <a:pPr>
              <a:defRPr/>
            </a:pPr>
            <a:fld id="{E69215E4-260A-4494-94A9-C8A0B1A6DA34}" type="slidenum">
              <a:rPr lang="en-US" altLang="en-US"/>
              <a:pPr>
                <a:defRPr/>
              </a:pPr>
              <a:t>‹#›</a:t>
            </a:fld>
            <a:endParaRPr lang="en-US" altLang="en-US"/>
          </a:p>
        </p:txBody>
      </p:sp>
    </p:spTree>
    <p:extLst>
      <p:ext uri="{BB962C8B-B14F-4D97-AF65-F5344CB8AC3E}">
        <p14:creationId xmlns:p14="http://schemas.microsoft.com/office/powerpoint/2010/main" val="190441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50004-81CA-2B7A-73C7-1CB52793A627}"/>
              </a:ext>
            </a:extLst>
          </p:cNvPr>
          <p:cNvSpPr>
            <a:spLocks noGrp="1"/>
          </p:cNvSpPr>
          <p:nvPr>
            <p:ph type="dt" sz="half" idx="10"/>
          </p:nvPr>
        </p:nvSpPr>
        <p:spPr/>
        <p:txBody>
          <a:bodyPr/>
          <a:lstStyle>
            <a:lvl1pPr>
              <a:defRPr/>
            </a:lvl1pPr>
          </a:lstStyle>
          <a:p>
            <a:pPr>
              <a:defRPr/>
            </a:pPr>
            <a:fld id="{1C8BE2FC-B21F-45E7-BE7D-A3C8E0A5CED3}" type="datetime1">
              <a:rPr lang="en-US"/>
              <a:pPr>
                <a:defRPr/>
              </a:pPr>
              <a:t>1/27/2026</a:t>
            </a:fld>
            <a:endParaRPr lang="en-US"/>
          </a:p>
        </p:txBody>
      </p:sp>
      <p:sp>
        <p:nvSpPr>
          <p:cNvPr id="5" name="Footer Placeholder 4">
            <a:extLst>
              <a:ext uri="{FF2B5EF4-FFF2-40B4-BE49-F238E27FC236}">
                <a16:creationId xmlns:a16="http://schemas.microsoft.com/office/drawing/2014/main" id="{F87060BC-B622-61D4-2C67-0D4BDD885D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A5F124-BB7F-06F1-BB22-5DD48D2F11F3}"/>
              </a:ext>
            </a:extLst>
          </p:cNvPr>
          <p:cNvSpPr>
            <a:spLocks noGrp="1"/>
          </p:cNvSpPr>
          <p:nvPr>
            <p:ph type="sldNum" sz="quarter" idx="12"/>
          </p:nvPr>
        </p:nvSpPr>
        <p:spPr/>
        <p:txBody>
          <a:bodyPr/>
          <a:lstStyle>
            <a:lvl1pPr>
              <a:defRPr/>
            </a:lvl1pPr>
          </a:lstStyle>
          <a:p>
            <a:pPr>
              <a:defRPr/>
            </a:pPr>
            <a:fld id="{A515D35E-62E0-4E73-9DBF-1F0725BAD6A7}" type="slidenum">
              <a:rPr lang="en-US" altLang="en-US"/>
              <a:pPr>
                <a:defRPr/>
              </a:pPr>
              <a:t>‹#›</a:t>
            </a:fld>
            <a:endParaRPr lang="en-US" altLang="en-US"/>
          </a:p>
        </p:txBody>
      </p:sp>
    </p:spTree>
    <p:extLst>
      <p:ext uri="{BB962C8B-B14F-4D97-AF65-F5344CB8AC3E}">
        <p14:creationId xmlns:p14="http://schemas.microsoft.com/office/powerpoint/2010/main" val="352391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B3C96-A976-6107-C591-82FDFED47FCD}"/>
              </a:ext>
            </a:extLst>
          </p:cNvPr>
          <p:cNvSpPr>
            <a:spLocks noGrp="1"/>
          </p:cNvSpPr>
          <p:nvPr>
            <p:ph type="dt" sz="half" idx="10"/>
          </p:nvPr>
        </p:nvSpPr>
        <p:spPr/>
        <p:txBody>
          <a:bodyPr/>
          <a:lstStyle>
            <a:lvl1pPr>
              <a:defRPr/>
            </a:lvl1pPr>
          </a:lstStyle>
          <a:p>
            <a:pPr>
              <a:defRPr/>
            </a:pPr>
            <a:fld id="{2E60409A-6614-40C2-93CD-3A234E904FE9}" type="datetime1">
              <a:rPr lang="en-US"/>
              <a:pPr>
                <a:defRPr/>
              </a:pPr>
              <a:t>1/27/2026</a:t>
            </a:fld>
            <a:endParaRPr lang="en-US"/>
          </a:p>
        </p:txBody>
      </p:sp>
      <p:sp>
        <p:nvSpPr>
          <p:cNvPr id="5" name="Footer Placeholder 4">
            <a:extLst>
              <a:ext uri="{FF2B5EF4-FFF2-40B4-BE49-F238E27FC236}">
                <a16:creationId xmlns:a16="http://schemas.microsoft.com/office/drawing/2014/main" id="{919CA5AB-24DC-0AEA-2258-9624736471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762676-B453-9681-0E01-DB29C65E2997}"/>
              </a:ext>
            </a:extLst>
          </p:cNvPr>
          <p:cNvSpPr>
            <a:spLocks noGrp="1"/>
          </p:cNvSpPr>
          <p:nvPr>
            <p:ph type="sldNum" sz="quarter" idx="12"/>
          </p:nvPr>
        </p:nvSpPr>
        <p:spPr/>
        <p:txBody>
          <a:bodyPr/>
          <a:lstStyle>
            <a:lvl1pPr>
              <a:defRPr/>
            </a:lvl1pPr>
          </a:lstStyle>
          <a:p>
            <a:pPr>
              <a:defRPr/>
            </a:pPr>
            <a:fld id="{2BA39075-CC8C-497F-A376-EDFCE70D32B5}" type="slidenum">
              <a:rPr lang="en-US" altLang="en-US"/>
              <a:pPr>
                <a:defRPr/>
              </a:pPr>
              <a:t>‹#›</a:t>
            </a:fld>
            <a:endParaRPr lang="en-US" altLang="en-US"/>
          </a:p>
        </p:txBody>
      </p:sp>
    </p:spTree>
    <p:extLst>
      <p:ext uri="{BB962C8B-B14F-4D97-AF65-F5344CB8AC3E}">
        <p14:creationId xmlns:p14="http://schemas.microsoft.com/office/powerpoint/2010/main" val="414725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89EF931-B904-8531-12A3-6A577188A732}"/>
              </a:ext>
            </a:extLst>
          </p:cNvPr>
          <p:cNvSpPr>
            <a:spLocks noGrp="1"/>
          </p:cNvSpPr>
          <p:nvPr>
            <p:ph type="dt" sz="half" idx="10"/>
          </p:nvPr>
        </p:nvSpPr>
        <p:spPr/>
        <p:txBody>
          <a:bodyPr/>
          <a:lstStyle>
            <a:lvl1pPr>
              <a:defRPr/>
            </a:lvl1pPr>
          </a:lstStyle>
          <a:p>
            <a:pPr>
              <a:defRPr/>
            </a:pPr>
            <a:fld id="{BA750A9D-847E-4B4B-A692-CC824FFC9584}" type="datetime1">
              <a:rPr lang="en-US"/>
              <a:pPr>
                <a:defRPr/>
              </a:pPr>
              <a:t>1/27/2026</a:t>
            </a:fld>
            <a:endParaRPr lang="en-US"/>
          </a:p>
        </p:txBody>
      </p:sp>
      <p:sp>
        <p:nvSpPr>
          <p:cNvPr id="6" name="Footer Placeholder 4">
            <a:extLst>
              <a:ext uri="{FF2B5EF4-FFF2-40B4-BE49-F238E27FC236}">
                <a16:creationId xmlns:a16="http://schemas.microsoft.com/office/drawing/2014/main" id="{B6478252-3CB6-25FB-23DB-59342F7A38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8182E1-FDA6-15EE-2F72-00949EB45E37}"/>
              </a:ext>
            </a:extLst>
          </p:cNvPr>
          <p:cNvSpPr>
            <a:spLocks noGrp="1"/>
          </p:cNvSpPr>
          <p:nvPr>
            <p:ph type="sldNum" sz="quarter" idx="12"/>
          </p:nvPr>
        </p:nvSpPr>
        <p:spPr/>
        <p:txBody>
          <a:bodyPr/>
          <a:lstStyle>
            <a:lvl1pPr>
              <a:defRPr/>
            </a:lvl1pPr>
          </a:lstStyle>
          <a:p>
            <a:pPr>
              <a:defRPr/>
            </a:pPr>
            <a:fld id="{9CEF09DA-39EC-4C52-9E7B-F8C640283BAB}" type="slidenum">
              <a:rPr lang="en-US" altLang="en-US"/>
              <a:pPr>
                <a:defRPr/>
              </a:pPr>
              <a:t>‹#›</a:t>
            </a:fld>
            <a:endParaRPr lang="en-US" altLang="en-US"/>
          </a:p>
        </p:txBody>
      </p:sp>
    </p:spTree>
    <p:extLst>
      <p:ext uri="{BB962C8B-B14F-4D97-AF65-F5344CB8AC3E}">
        <p14:creationId xmlns:p14="http://schemas.microsoft.com/office/powerpoint/2010/main" val="136363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51AAC7A-5973-62BF-6FC3-4290D68B52B0}"/>
              </a:ext>
            </a:extLst>
          </p:cNvPr>
          <p:cNvSpPr>
            <a:spLocks noGrp="1"/>
          </p:cNvSpPr>
          <p:nvPr>
            <p:ph type="dt" sz="half" idx="10"/>
          </p:nvPr>
        </p:nvSpPr>
        <p:spPr/>
        <p:txBody>
          <a:bodyPr/>
          <a:lstStyle>
            <a:lvl1pPr>
              <a:defRPr/>
            </a:lvl1pPr>
          </a:lstStyle>
          <a:p>
            <a:pPr>
              <a:defRPr/>
            </a:pPr>
            <a:fld id="{0E69F12F-4894-4CFF-8D92-CD36BC328CB2}" type="datetime1">
              <a:rPr lang="en-US"/>
              <a:pPr>
                <a:defRPr/>
              </a:pPr>
              <a:t>1/27/2026</a:t>
            </a:fld>
            <a:endParaRPr lang="en-US"/>
          </a:p>
        </p:txBody>
      </p:sp>
      <p:sp>
        <p:nvSpPr>
          <p:cNvPr id="8" name="Footer Placeholder 4">
            <a:extLst>
              <a:ext uri="{FF2B5EF4-FFF2-40B4-BE49-F238E27FC236}">
                <a16:creationId xmlns:a16="http://schemas.microsoft.com/office/drawing/2014/main" id="{53E833DC-2C3E-1C06-4F4C-2D960A51ED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29BFF6-CD8E-FD7C-5CFA-283C8B8408E3}"/>
              </a:ext>
            </a:extLst>
          </p:cNvPr>
          <p:cNvSpPr>
            <a:spLocks noGrp="1"/>
          </p:cNvSpPr>
          <p:nvPr>
            <p:ph type="sldNum" sz="quarter" idx="12"/>
          </p:nvPr>
        </p:nvSpPr>
        <p:spPr/>
        <p:txBody>
          <a:bodyPr/>
          <a:lstStyle>
            <a:lvl1pPr>
              <a:defRPr/>
            </a:lvl1pPr>
          </a:lstStyle>
          <a:p>
            <a:pPr>
              <a:defRPr/>
            </a:pPr>
            <a:fld id="{DD5BAEB8-5A74-44E9-ACB9-FA30FEE8591F}" type="slidenum">
              <a:rPr lang="en-US" altLang="en-US"/>
              <a:pPr>
                <a:defRPr/>
              </a:pPr>
              <a:t>‹#›</a:t>
            </a:fld>
            <a:endParaRPr lang="en-US" altLang="en-US"/>
          </a:p>
        </p:txBody>
      </p:sp>
    </p:spTree>
    <p:extLst>
      <p:ext uri="{BB962C8B-B14F-4D97-AF65-F5344CB8AC3E}">
        <p14:creationId xmlns:p14="http://schemas.microsoft.com/office/powerpoint/2010/main" val="429350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6B6364-D24D-D91A-A767-9F6F005D1E2D}"/>
              </a:ext>
            </a:extLst>
          </p:cNvPr>
          <p:cNvSpPr>
            <a:spLocks noGrp="1"/>
          </p:cNvSpPr>
          <p:nvPr>
            <p:ph type="dt" sz="half" idx="10"/>
          </p:nvPr>
        </p:nvSpPr>
        <p:spPr/>
        <p:txBody>
          <a:bodyPr/>
          <a:lstStyle>
            <a:lvl1pPr>
              <a:defRPr/>
            </a:lvl1pPr>
          </a:lstStyle>
          <a:p>
            <a:pPr>
              <a:defRPr/>
            </a:pPr>
            <a:fld id="{6A375EC3-5460-414F-9607-8EEDD6C40665}" type="datetime1">
              <a:rPr lang="en-US"/>
              <a:pPr>
                <a:defRPr/>
              </a:pPr>
              <a:t>1/27/2026</a:t>
            </a:fld>
            <a:endParaRPr lang="en-US"/>
          </a:p>
        </p:txBody>
      </p:sp>
      <p:sp>
        <p:nvSpPr>
          <p:cNvPr id="4" name="Footer Placeholder 4">
            <a:extLst>
              <a:ext uri="{FF2B5EF4-FFF2-40B4-BE49-F238E27FC236}">
                <a16:creationId xmlns:a16="http://schemas.microsoft.com/office/drawing/2014/main" id="{AB962684-8083-CE4E-E114-C74F34E4194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522B4A0-4077-DE90-4ADE-593EFFBB500B}"/>
              </a:ext>
            </a:extLst>
          </p:cNvPr>
          <p:cNvSpPr>
            <a:spLocks noGrp="1"/>
          </p:cNvSpPr>
          <p:nvPr>
            <p:ph type="sldNum" sz="quarter" idx="12"/>
          </p:nvPr>
        </p:nvSpPr>
        <p:spPr/>
        <p:txBody>
          <a:bodyPr/>
          <a:lstStyle>
            <a:lvl1pPr>
              <a:defRPr/>
            </a:lvl1pPr>
          </a:lstStyle>
          <a:p>
            <a:pPr>
              <a:defRPr/>
            </a:pPr>
            <a:fld id="{99669F61-1796-474D-9726-DE7FF8A145A2}" type="slidenum">
              <a:rPr lang="en-US" altLang="en-US"/>
              <a:pPr>
                <a:defRPr/>
              </a:pPr>
              <a:t>‹#›</a:t>
            </a:fld>
            <a:endParaRPr lang="en-US" altLang="en-US"/>
          </a:p>
        </p:txBody>
      </p:sp>
    </p:spTree>
    <p:extLst>
      <p:ext uri="{BB962C8B-B14F-4D97-AF65-F5344CB8AC3E}">
        <p14:creationId xmlns:p14="http://schemas.microsoft.com/office/powerpoint/2010/main" val="267068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6D548C0-D452-E219-22DE-315F2A881336}"/>
              </a:ext>
            </a:extLst>
          </p:cNvPr>
          <p:cNvSpPr>
            <a:spLocks noGrp="1"/>
          </p:cNvSpPr>
          <p:nvPr>
            <p:ph type="dt" sz="half" idx="10"/>
          </p:nvPr>
        </p:nvSpPr>
        <p:spPr/>
        <p:txBody>
          <a:bodyPr/>
          <a:lstStyle>
            <a:lvl1pPr>
              <a:defRPr/>
            </a:lvl1pPr>
          </a:lstStyle>
          <a:p>
            <a:pPr>
              <a:defRPr/>
            </a:pPr>
            <a:fld id="{EFA84C46-6E31-4388-A50A-7A63A84AD054}" type="datetime1">
              <a:rPr lang="en-US"/>
              <a:pPr>
                <a:defRPr/>
              </a:pPr>
              <a:t>1/27/2026</a:t>
            </a:fld>
            <a:endParaRPr lang="en-US"/>
          </a:p>
        </p:txBody>
      </p:sp>
      <p:sp>
        <p:nvSpPr>
          <p:cNvPr id="3" name="Footer Placeholder 4">
            <a:extLst>
              <a:ext uri="{FF2B5EF4-FFF2-40B4-BE49-F238E27FC236}">
                <a16:creationId xmlns:a16="http://schemas.microsoft.com/office/drawing/2014/main" id="{EB7C36AB-F3ED-C183-2E89-D6F47BEFB0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534D0A-F858-42D3-2C68-641BE44CD793}"/>
              </a:ext>
            </a:extLst>
          </p:cNvPr>
          <p:cNvSpPr>
            <a:spLocks noGrp="1"/>
          </p:cNvSpPr>
          <p:nvPr>
            <p:ph type="sldNum" sz="quarter" idx="12"/>
          </p:nvPr>
        </p:nvSpPr>
        <p:spPr/>
        <p:txBody>
          <a:bodyPr/>
          <a:lstStyle>
            <a:lvl1pPr>
              <a:defRPr/>
            </a:lvl1pPr>
          </a:lstStyle>
          <a:p>
            <a:pPr>
              <a:defRPr/>
            </a:pPr>
            <a:fld id="{B3736472-247C-40EB-B44E-B46E7F9D2502}" type="slidenum">
              <a:rPr lang="en-US" altLang="en-US"/>
              <a:pPr>
                <a:defRPr/>
              </a:pPr>
              <a:t>‹#›</a:t>
            </a:fld>
            <a:endParaRPr lang="en-US" altLang="en-US"/>
          </a:p>
        </p:txBody>
      </p:sp>
    </p:spTree>
    <p:extLst>
      <p:ext uri="{BB962C8B-B14F-4D97-AF65-F5344CB8AC3E}">
        <p14:creationId xmlns:p14="http://schemas.microsoft.com/office/powerpoint/2010/main" val="145727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34544B7-A5F2-ECAF-E781-AFEF20FACBE5}"/>
              </a:ext>
            </a:extLst>
          </p:cNvPr>
          <p:cNvSpPr>
            <a:spLocks noGrp="1"/>
          </p:cNvSpPr>
          <p:nvPr>
            <p:ph type="dt" sz="half" idx="10"/>
          </p:nvPr>
        </p:nvSpPr>
        <p:spPr/>
        <p:txBody>
          <a:bodyPr/>
          <a:lstStyle>
            <a:lvl1pPr>
              <a:defRPr/>
            </a:lvl1pPr>
          </a:lstStyle>
          <a:p>
            <a:pPr>
              <a:defRPr/>
            </a:pPr>
            <a:fld id="{340760F3-590E-4552-A868-9BFBB24356CA}" type="datetime1">
              <a:rPr lang="en-US"/>
              <a:pPr>
                <a:defRPr/>
              </a:pPr>
              <a:t>1/27/2026</a:t>
            </a:fld>
            <a:endParaRPr lang="en-US"/>
          </a:p>
        </p:txBody>
      </p:sp>
      <p:sp>
        <p:nvSpPr>
          <p:cNvPr id="6" name="Footer Placeholder 4">
            <a:extLst>
              <a:ext uri="{FF2B5EF4-FFF2-40B4-BE49-F238E27FC236}">
                <a16:creationId xmlns:a16="http://schemas.microsoft.com/office/drawing/2014/main" id="{A74EC5D3-1D08-EB73-B94C-E6B4F900F3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88784F-2088-9B6D-B2D6-7B694C2B10DD}"/>
              </a:ext>
            </a:extLst>
          </p:cNvPr>
          <p:cNvSpPr>
            <a:spLocks noGrp="1"/>
          </p:cNvSpPr>
          <p:nvPr>
            <p:ph type="sldNum" sz="quarter" idx="12"/>
          </p:nvPr>
        </p:nvSpPr>
        <p:spPr/>
        <p:txBody>
          <a:bodyPr/>
          <a:lstStyle>
            <a:lvl1pPr>
              <a:defRPr/>
            </a:lvl1pPr>
          </a:lstStyle>
          <a:p>
            <a:pPr>
              <a:defRPr/>
            </a:pPr>
            <a:fld id="{2AA08B3F-926E-4BA3-A459-AA96B40ED9B2}" type="slidenum">
              <a:rPr lang="en-US" altLang="en-US"/>
              <a:pPr>
                <a:defRPr/>
              </a:pPr>
              <a:t>‹#›</a:t>
            </a:fld>
            <a:endParaRPr lang="en-US" altLang="en-US"/>
          </a:p>
        </p:txBody>
      </p:sp>
    </p:spTree>
    <p:extLst>
      <p:ext uri="{BB962C8B-B14F-4D97-AF65-F5344CB8AC3E}">
        <p14:creationId xmlns:p14="http://schemas.microsoft.com/office/powerpoint/2010/main" val="247377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BC9F2C-B17B-7AA4-DDB9-A02276CCF5B6}"/>
              </a:ext>
            </a:extLst>
          </p:cNvPr>
          <p:cNvSpPr>
            <a:spLocks noGrp="1"/>
          </p:cNvSpPr>
          <p:nvPr>
            <p:ph type="dt" sz="half" idx="10"/>
          </p:nvPr>
        </p:nvSpPr>
        <p:spPr/>
        <p:txBody>
          <a:bodyPr/>
          <a:lstStyle>
            <a:lvl1pPr>
              <a:defRPr/>
            </a:lvl1pPr>
          </a:lstStyle>
          <a:p>
            <a:pPr>
              <a:defRPr/>
            </a:pPr>
            <a:fld id="{F27C4502-FD95-4F4C-A823-D1A03F4E270D}" type="datetime1">
              <a:rPr lang="en-US"/>
              <a:pPr>
                <a:defRPr/>
              </a:pPr>
              <a:t>1/27/2026</a:t>
            </a:fld>
            <a:endParaRPr lang="en-US"/>
          </a:p>
        </p:txBody>
      </p:sp>
      <p:sp>
        <p:nvSpPr>
          <p:cNvPr id="6" name="Footer Placeholder 4">
            <a:extLst>
              <a:ext uri="{FF2B5EF4-FFF2-40B4-BE49-F238E27FC236}">
                <a16:creationId xmlns:a16="http://schemas.microsoft.com/office/drawing/2014/main" id="{81144917-FBC2-23EF-B514-E3F9E4A599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5A952E-067F-89F2-6948-372DBE2AEC48}"/>
              </a:ext>
            </a:extLst>
          </p:cNvPr>
          <p:cNvSpPr>
            <a:spLocks noGrp="1"/>
          </p:cNvSpPr>
          <p:nvPr>
            <p:ph type="sldNum" sz="quarter" idx="12"/>
          </p:nvPr>
        </p:nvSpPr>
        <p:spPr/>
        <p:txBody>
          <a:bodyPr/>
          <a:lstStyle>
            <a:lvl1pPr>
              <a:defRPr/>
            </a:lvl1pPr>
          </a:lstStyle>
          <a:p>
            <a:pPr>
              <a:defRPr/>
            </a:pPr>
            <a:fld id="{520682AD-49EB-4342-A969-187AAD987D0E}" type="slidenum">
              <a:rPr lang="en-US" altLang="en-US"/>
              <a:pPr>
                <a:defRPr/>
              </a:pPr>
              <a:t>‹#›</a:t>
            </a:fld>
            <a:endParaRPr lang="en-US" altLang="en-US"/>
          </a:p>
        </p:txBody>
      </p:sp>
    </p:spTree>
    <p:extLst>
      <p:ext uri="{BB962C8B-B14F-4D97-AF65-F5344CB8AC3E}">
        <p14:creationId xmlns:p14="http://schemas.microsoft.com/office/powerpoint/2010/main" val="220856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57B43A-F494-CE88-99B2-44DCC729AAA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CAB70D-1719-DE31-040C-9243BCFDFF0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C50A91-EB2A-073D-A8A7-829C95E6D98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B0B32CB-9785-4828-B943-2061E747094C}" type="datetime1">
              <a:rPr lang="en-US"/>
              <a:pPr>
                <a:defRPr/>
              </a:pPr>
              <a:t>1/27/2026</a:t>
            </a:fld>
            <a:endParaRPr lang="en-US"/>
          </a:p>
        </p:txBody>
      </p:sp>
      <p:sp>
        <p:nvSpPr>
          <p:cNvPr id="5" name="Footer Placeholder 4">
            <a:extLst>
              <a:ext uri="{FF2B5EF4-FFF2-40B4-BE49-F238E27FC236}">
                <a16:creationId xmlns:a16="http://schemas.microsoft.com/office/drawing/2014/main" id="{F9220E5B-8088-F7B7-D266-5E6CF614CF0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52CC509-721C-52DB-5754-60CE85AFDFF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E04C531E-C632-4318-B7D4-C0BC2DE4E0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The Skeletal System&#10;&#10;The Axial Skeleton&#10;The Skull &#10;&#10;Photographed By:&#10;Dr. Syed Arif Humayun&#10;Dr. Laila Nimri &#10;&#10;Labeled and Made Accessible By:&#10;Dr. Laila Nimri &#10;&#10;Edited By:&#10;Dr. Maya Byfield                      &#10;Dist. Prof. Mary Dolnack          &#10;Dr. Essa Farah &#10;Mr. James Henry&#10;Dr. Syed Arif Humayun &#10;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Skeletal System</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Axial Skeleton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Skull</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Syed Arif Humayun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endParaRPr kumimoji="0" lang="en-US"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Edited by: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descr="Temporal Bone (3 of 4)&#10;">
            <a:extLst>
              <a:ext uri="{FF2B5EF4-FFF2-40B4-BE49-F238E27FC236}">
                <a16:creationId xmlns:a16="http://schemas.microsoft.com/office/drawing/2014/main" id="{44D6F631-FFDC-ADA7-42FB-503C8ABDD521}"/>
              </a:ext>
            </a:extLst>
          </p:cNvPr>
          <p:cNvSpPr txBox="1">
            <a:spLocks noGrp="1"/>
          </p:cNvSpPr>
          <p:nvPr>
            <p:ph type="title" idx="4294967295"/>
          </p:nvPr>
        </p:nvSpPr>
        <p:spPr bwMode="auto">
          <a:xfrm>
            <a:off x="17463" y="68263"/>
            <a:ext cx="91440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Temporal Bone (3 of 4)</a:t>
            </a:r>
          </a:p>
        </p:txBody>
      </p:sp>
      <p:grpSp>
        <p:nvGrpSpPr>
          <p:cNvPr id="2" name="Group 1" descr="The left image shows the inferior view of the skull. The right image shows the superior view of the skull's base. Both images highlight the Jugular foramen with arrows.">
            <a:extLst>
              <a:ext uri="{FF2B5EF4-FFF2-40B4-BE49-F238E27FC236}">
                <a16:creationId xmlns:a16="http://schemas.microsoft.com/office/drawing/2014/main" id="{C3A5C33C-BF98-AA78-1332-73F4AA27C1E6}"/>
              </a:ext>
            </a:extLst>
          </p:cNvPr>
          <p:cNvGrpSpPr/>
          <p:nvPr/>
        </p:nvGrpSpPr>
        <p:grpSpPr>
          <a:xfrm>
            <a:off x="620160" y="838200"/>
            <a:ext cx="7890428" cy="5867400"/>
            <a:chOff x="620160" y="838200"/>
            <a:chExt cx="7890428" cy="5867400"/>
          </a:xfrm>
        </p:grpSpPr>
        <p:pic>
          <p:nvPicPr>
            <p:cNvPr id="15363" name="Picture 3" descr="Inferior view of the cranial base showing the jugular foramen.">
              <a:extLst>
                <a:ext uri="{FF2B5EF4-FFF2-40B4-BE49-F238E27FC236}">
                  <a16:creationId xmlns:a16="http://schemas.microsoft.com/office/drawing/2014/main" id="{92018A35-E1C0-B7F4-FA52-F16B332C2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22" t="5524" r="10049" b="2837"/>
            <a:stretch>
              <a:fillRect/>
            </a:stretch>
          </p:blipFill>
          <p:spPr bwMode="auto">
            <a:xfrm>
              <a:off x="620160" y="838200"/>
              <a:ext cx="3730625" cy="525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2" descr="Superior view of the cranial base showing the jugular foramen.">
              <a:extLst>
                <a:ext uri="{FF2B5EF4-FFF2-40B4-BE49-F238E27FC236}">
                  <a16:creationId xmlns:a16="http://schemas.microsoft.com/office/drawing/2014/main" id="{9C1456D4-7F75-CB41-F4B3-99307C887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69" t="2238" r="6268" b="14030"/>
            <a:stretch>
              <a:fillRect/>
            </a:stretch>
          </p:blipFill>
          <p:spPr bwMode="auto">
            <a:xfrm>
              <a:off x="4419600" y="838200"/>
              <a:ext cx="4090988" cy="5214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10F6452C-5963-712F-26B2-3E55EE8B7EDE}"/>
                </a:ext>
                <a:ext uri="{C183D7F6-B498-43B3-948B-1728B52AA6E4}">
                  <adec:decorative xmlns:adec="http://schemas.microsoft.com/office/drawing/2017/decorative" val="1"/>
                </a:ext>
              </a:extLst>
            </p:cNvPr>
            <p:cNvCxnSpPr>
              <a:stCxn id="15366" idx="0"/>
            </p:cNvCxnSpPr>
            <p:nvPr/>
          </p:nvCxnSpPr>
          <p:spPr>
            <a:xfrm flipV="1">
              <a:off x="4589463" y="3878263"/>
              <a:ext cx="1265237" cy="24574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6" name="TextBox 32" descr="Jugular foramen&#10;">
              <a:extLst>
                <a:ext uri="{FF2B5EF4-FFF2-40B4-BE49-F238E27FC236}">
                  <a16:creationId xmlns:a16="http://schemas.microsoft.com/office/drawing/2014/main" id="{6087FBB2-B326-1460-3BD6-D382FDBBACAE}"/>
                </a:ext>
              </a:extLst>
            </p:cNvPr>
            <p:cNvSpPr txBox="1">
              <a:spLocks noChangeArrowheads="1"/>
            </p:cNvSpPr>
            <p:nvPr/>
          </p:nvSpPr>
          <p:spPr bwMode="auto">
            <a:xfrm>
              <a:off x="3657600" y="6335713"/>
              <a:ext cx="18637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Jugular foramen</a:t>
              </a:r>
            </a:p>
          </p:txBody>
        </p:sp>
        <p:cxnSp>
          <p:nvCxnSpPr>
            <p:cNvPr id="13" name="Straight Arrow Connector 12">
              <a:extLst>
                <a:ext uri="{FF2B5EF4-FFF2-40B4-BE49-F238E27FC236}">
                  <a16:creationId xmlns:a16="http://schemas.microsoft.com/office/drawing/2014/main" id="{938DC919-AC84-BC81-EA7C-AD5719FD5B17}"/>
                </a:ext>
                <a:ext uri="{C183D7F6-B498-43B3-948B-1728B52AA6E4}">
                  <adec:decorative xmlns:adec="http://schemas.microsoft.com/office/drawing/2017/decorative" val="1"/>
                </a:ext>
              </a:extLst>
            </p:cNvPr>
            <p:cNvCxnSpPr>
              <a:stCxn id="15366" idx="0"/>
            </p:cNvCxnSpPr>
            <p:nvPr/>
          </p:nvCxnSpPr>
          <p:spPr>
            <a:xfrm flipH="1" flipV="1">
              <a:off x="3059113" y="3886200"/>
              <a:ext cx="1530350" cy="24495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F4C5F70-600B-578D-601A-32F99B540791}"/>
                </a:ext>
                <a:ext uri="{C183D7F6-B498-43B3-948B-1728B52AA6E4}">
                  <adec:decorative xmlns:adec="http://schemas.microsoft.com/office/drawing/2017/decorative" val="1"/>
                </a:ext>
              </a:extLst>
            </p:cNvPr>
            <p:cNvCxnSpPr/>
            <p:nvPr/>
          </p:nvCxnSpPr>
          <p:spPr>
            <a:xfrm flipV="1">
              <a:off x="7086600" y="3886200"/>
              <a:ext cx="0" cy="5937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79B984-C251-FA76-7297-6E334DAA4B59}"/>
                </a:ext>
                <a:ext uri="{C183D7F6-B498-43B3-948B-1728B52AA6E4}">
                  <adec:decorative xmlns:adec="http://schemas.microsoft.com/office/drawing/2017/decorative" val="1"/>
                </a:ext>
              </a:extLst>
            </p:cNvPr>
            <p:cNvCxnSpPr>
              <a:stCxn id="15366" idx="0"/>
            </p:cNvCxnSpPr>
            <p:nvPr/>
          </p:nvCxnSpPr>
          <p:spPr>
            <a:xfrm flipV="1">
              <a:off x="4589463" y="4479925"/>
              <a:ext cx="2497137" cy="18557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9F36AD8-3FF5-9EF1-AE75-1A983865792B}"/>
                </a:ext>
                <a:ext uri="{C183D7F6-B498-43B3-948B-1728B52AA6E4}">
                  <adec:decorative xmlns:adec="http://schemas.microsoft.com/office/drawing/2017/decorative" val="1"/>
                </a:ext>
              </a:extLst>
            </p:cNvPr>
            <p:cNvCxnSpPr/>
            <p:nvPr/>
          </p:nvCxnSpPr>
          <p:spPr>
            <a:xfrm flipV="1">
              <a:off x="1752600" y="3810000"/>
              <a:ext cx="0" cy="6905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5C1297-22F9-160D-74A8-AE82C29C9859}"/>
                </a:ext>
                <a:ext uri="{C183D7F6-B498-43B3-948B-1728B52AA6E4}">
                  <adec:decorative xmlns:adec="http://schemas.microsoft.com/office/drawing/2017/decorative" val="1"/>
                </a:ext>
              </a:extLst>
            </p:cNvPr>
            <p:cNvCxnSpPr>
              <a:endCxn id="15366" idx="0"/>
            </p:cNvCxnSpPr>
            <p:nvPr/>
          </p:nvCxnSpPr>
          <p:spPr>
            <a:xfrm>
              <a:off x="1752600" y="4500563"/>
              <a:ext cx="2836863" cy="18351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descr="Temporal Bone (4 of 4)&#10;">
            <a:extLst>
              <a:ext uri="{FF2B5EF4-FFF2-40B4-BE49-F238E27FC236}">
                <a16:creationId xmlns:a16="http://schemas.microsoft.com/office/drawing/2014/main" id="{76E5175D-D426-02F0-BC4A-35C59C43D1E2}"/>
              </a:ext>
            </a:extLst>
          </p:cNvPr>
          <p:cNvSpPr txBox="1">
            <a:spLocks noGrp="1"/>
          </p:cNvSpPr>
          <p:nvPr>
            <p:ph type="title" idx="4294967295"/>
          </p:nvPr>
        </p:nvSpPr>
        <p:spPr bwMode="auto">
          <a:xfrm>
            <a:off x="0" y="141288"/>
            <a:ext cx="6226175"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Temporal Bone (4 of 4)</a:t>
            </a:r>
          </a:p>
        </p:txBody>
      </p:sp>
      <p:grpSp>
        <p:nvGrpSpPr>
          <p:cNvPr id="2" name="Group 1" descr="Two images of a human skull model highlight the features of the purple-colored temporal bone: the mastoid processes, styloid processes, mandibular fossa, and external acoustic meatus. Each feature is labeled with a text box.">
            <a:extLst>
              <a:ext uri="{FF2B5EF4-FFF2-40B4-BE49-F238E27FC236}">
                <a16:creationId xmlns:a16="http://schemas.microsoft.com/office/drawing/2014/main" id="{53C89082-5989-84C7-3C3D-91DE6D0E9556}"/>
              </a:ext>
            </a:extLst>
          </p:cNvPr>
          <p:cNvGrpSpPr/>
          <p:nvPr/>
        </p:nvGrpSpPr>
        <p:grpSpPr>
          <a:xfrm>
            <a:off x="76200" y="38100"/>
            <a:ext cx="8991600" cy="6513513"/>
            <a:chOff x="76200" y="38100"/>
            <a:chExt cx="8991600" cy="6513513"/>
          </a:xfrm>
        </p:grpSpPr>
        <p:pic>
          <p:nvPicPr>
            <p:cNvPr id="17411" name="Picture 23" descr="Inferolateral view of the skull showing the mastoid and styloid processes, mandibular fossa, and the external acoustic meatus. ">
              <a:extLst>
                <a:ext uri="{FF2B5EF4-FFF2-40B4-BE49-F238E27FC236}">
                  <a16:creationId xmlns:a16="http://schemas.microsoft.com/office/drawing/2014/main" id="{E5A3F365-C9D4-B94C-2F7F-EACA6A175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98" t="3934" r="17937"/>
            <a:stretch>
              <a:fillRect/>
            </a:stretch>
          </p:blipFill>
          <p:spPr bwMode="auto">
            <a:xfrm>
              <a:off x="76200" y="995363"/>
              <a:ext cx="6149975" cy="479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6" name="TextBox 32" descr="Mastoid processes&#10;">
              <a:extLst>
                <a:ext uri="{FF2B5EF4-FFF2-40B4-BE49-F238E27FC236}">
                  <a16:creationId xmlns:a16="http://schemas.microsoft.com/office/drawing/2014/main" id="{B0910870-60C4-1411-8888-0250A04F9DA3}"/>
                </a:ext>
              </a:extLst>
            </p:cNvPr>
            <p:cNvSpPr txBox="1">
              <a:spLocks noChangeArrowheads="1"/>
            </p:cNvSpPr>
            <p:nvPr/>
          </p:nvSpPr>
          <p:spPr bwMode="auto">
            <a:xfrm>
              <a:off x="450850" y="6181725"/>
              <a:ext cx="20399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Mastoid processes</a:t>
              </a:r>
            </a:p>
          </p:txBody>
        </p:sp>
        <p:sp>
          <p:nvSpPr>
            <p:cNvPr id="17419" name="TextBox 32" descr="Styloid processes&#10;">
              <a:extLst>
                <a:ext uri="{FF2B5EF4-FFF2-40B4-BE49-F238E27FC236}">
                  <a16:creationId xmlns:a16="http://schemas.microsoft.com/office/drawing/2014/main" id="{A544BFFC-EE2C-3A58-05C8-A4D9A6B1F8E3}"/>
                </a:ext>
              </a:extLst>
            </p:cNvPr>
            <p:cNvSpPr txBox="1">
              <a:spLocks noChangeArrowheads="1"/>
            </p:cNvSpPr>
            <p:nvPr/>
          </p:nvSpPr>
          <p:spPr bwMode="auto">
            <a:xfrm>
              <a:off x="3211513" y="6178550"/>
              <a:ext cx="18256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Styloid processes</a:t>
              </a:r>
            </a:p>
          </p:txBody>
        </p:sp>
        <p:pic>
          <p:nvPicPr>
            <p:cNvPr id="17410" name="Picture 24" descr="Lateral view of the skull showing the mandibular fossa.">
              <a:extLst>
                <a:ext uri="{FF2B5EF4-FFF2-40B4-BE49-F238E27FC236}">
                  <a16:creationId xmlns:a16="http://schemas.microsoft.com/office/drawing/2014/main" id="{7A659AF7-7F0A-680C-E5DC-B3C54B2B6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874" b="25291"/>
            <a:stretch>
              <a:fillRect/>
            </a:stretch>
          </p:blipFill>
          <p:spPr bwMode="auto">
            <a:xfrm>
              <a:off x="6248400" y="38100"/>
              <a:ext cx="2819400" cy="2947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1875EEC-CABB-BE9A-C0FF-979A3FAA2976}"/>
                </a:ext>
                <a:ext uri="{C183D7F6-B498-43B3-948B-1728B52AA6E4}">
                  <adec:decorative xmlns:adec="http://schemas.microsoft.com/office/drawing/2017/decorative" val="1"/>
                </a:ext>
              </a:extLst>
            </p:cNvPr>
            <p:cNvCxnSpPr/>
            <p:nvPr/>
          </p:nvCxnSpPr>
          <p:spPr>
            <a:xfrm flipV="1">
              <a:off x="2997200" y="3440113"/>
              <a:ext cx="0" cy="4460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E0D52A-05BE-B5B5-3B22-D4C40E4A9E6D}"/>
                </a:ext>
                <a:ext uri="{C183D7F6-B498-43B3-948B-1728B52AA6E4}">
                  <adec:decorative xmlns:adec="http://schemas.microsoft.com/office/drawing/2017/decorative" val="1"/>
                </a:ext>
              </a:extLst>
            </p:cNvPr>
            <p:cNvCxnSpPr/>
            <p:nvPr/>
          </p:nvCxnSpPr>
          <p:spPr>
            <a:xfrm>
              <a:off x="1500188" y="3995738"/>
              <a:ext cx="11033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20" name="TextBox 32" descr="Mandibular fossa&#10;">
              <a:extLst>
                <a:ext uri="{FF2B5EF4-FFF2-40B4-BE49-F238E27FC236}">
                  <a16:creationId xmlns:a16="http://schemas.microsoft.com/office/drawing/2014/main" id="{146D17B6-94AF-8574-52B6-50BC648DA5BB}"/>
                </a:ext>
              </a:extLst>
            </p:cNvPr>
            <p:cNvSpPr txBox="1">
              <a:spLocks noChangeArrowheads="1"/>
            </p:cNvSpPr>
            <p:nvPr/>
          </p:nvSpPr>
          <p:spPr bwMode="auto">
            <a:xfrm>
              <a:off x="6305550" y="3206750"/>
              <a:ext cx="19351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Mandibular fossa</a:t>
              </a:r>
            </a:p>
          </p:txBody>
        </p:sp>
        <p:sp>
          <p:nvSpPr>
            <p:cNvPr id="17415" name="TextBox 32" descr="External acoustic meatus&#10;">
              <a:extLst>
                <a:ext uri="{FF2B5EF4-FFF2-40B4-BE49-F238E27FC236}">
                  <a16:creationId xmlns:a16="http://schemas.microsoft.com/office/drawing/2014/main" id="{00BA4C3E-D499-E055-78AE-88B70065C065}"/>
                </a:ext>
              </a:extLst>
            </p:cNvPr>
            <p:cNvSpPr txBox="1">
              <a:spLocks noChangeArrowheads="1"/>
            </p:cNvSpPr>
            <p:nvPr/>
          </p:nvSpPr>
          <p:spPr bwMode="auto">
            <a:xfrm>
              <a:off x="6311900" y="3662363"/>
              <a:ext cx="25971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External acoustic meatus</a:t>
              </a:r>
            </a:p>
          </p:txBody>
        </p:sp>
        <p:cxnSp>
          <p:nvCxnSpPr>
            <p:cNvPr id="13" name="Straight Arrow Connector 12">
              <a:extLst>
                <a:ext uri="{FF2B5EF4-FFF2-40B4-BE49-F238E27FC236}">
                  <a16:creationId xmlns:a16="http://schemas.microsoft.com/office/drawing/2014/main" id="{843ED60A-7F91-05E6-A5D2-0D8038129E53}"/>
                </a:ext>
                <a:ext uri="{C183D7F6-B498-43B3-948B-1728B52AA6E4}">
                  <adec:decorative xmlns:adec="http://schemas.microsoft.com/office/drawing/2017/decorative" val="1"/>
                </a:ext>
              </a:extLst>
            </p:cNvPr>
            <p:cNvCxnSpPr/>
            <p:nvPr/>
          </p:nvCxnSpPr>
          <p:spPr>
            <a:xfrm flipH="1">
              <a:off x="2952750" y="4232275"/>
              <a:ext cx="11811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198AA5E-25DA-F7CD-0FAC-2B7B9BB6FD9C}"/>
                </a:ext>
                <a:ext uri="{C183D7F6-B498-43B3-948B-1728B52AA6E4}">
                  <adec:decorative xmlns:adec="http://schemas.microsoft.com/office/drawing/2017/decorative" val="1"/>
                </a:ext>
              </a:extLst>
            </p:cNvPr>
            <p:cNvCxnSpPr>
              <a:stCxn id="17420" idx="1"/>
            </p:cNvCxnSpPr>
            <p:nvPr/>
          </p:nvCxnSpPr>
          <p:spPr>
            <a:xfrm flipH="1">
              <a:off x="3473450" y="3390900"/>
              <a:ext cx="2832100" cy="38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85DD73-B906-DDF3-9AA5-EE0DE8670FB8}"/>
                </a:ext>
                <a:ext uri="{C183D7F6-B498-43B3-948B-1728B52AA6E4}">
                  <adec:decorative xmlns:adec="http://schemas.microsoft.com/office/drawing/2017/decorative" val="1"/>
                </a:ext>
              </a:extLst>
            </p:cNvPr>
            <p:cNvCxnSpPr/>
            <p:nvPr/>
          </p:nvCxnSpPr>
          <p:spPr>
            <a:xfrm>
              <a:off x="1749425" y="5235575"/>
              <a:ext cx="8540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DB4E74-9CB5-8B6E-C8DB-1E8D5607E52A}"/>
                </a:ext>
                <a:ext uri="{C183D7F6-B498-43B3-948B-1728B52AA6E4}">
                  <adec:decorative xmlns:adec="http://schemas.microsoft.com/office/drawing/2017/decorative" val="1"/>
                </a:ext>
              </a:extLst>
            </p:cNvPr>
            <p:cNvCxnSpPr/>
            <p:nvPr/>
          </p:nvCxnSpPr>
          <p:spPr>
            <a:xfrm flipH="1">
              <a:off x="1471613" y="3995738"/>
              <a:ext cx="28575" cy="2176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52DAE8E-E22C-02F7-93C4-849C0BE85350}"/>
                </a:ext>
                <a:ext uri="{C183D7F6-B498-43B3-948B-1728B52AA6E4}">
                  <adec:decorative xmlns:adec="http://schemas.microsoft.com/office/drawing/2017/decorative" val="1"/>
                </a:ext>
              </a:extLst>
            </p:cNvPr>
            <p:cNvCxnSpPr/>
            <p:nvPr/>
          </p:nvCxnSpPr>
          <p:spPr>
            <a:xfrm flipV="1">
              <a:off x="1471613" y="5235575"/>
              <a:ext cx="277812" cy="936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BE7791-FE98-CD2C-3757-6036FE8E8FCA}"/>
                </a:ext>
                <a:ext uri="{C183D7F6-B498-43B3-948B-1728B52AA6E4}">
                  <adec:decorative xmlns:adec="http://schemas.microsoft.com/office/drawing/2017/decorative" val="1"/>
                </a:ext>
              </a:extLst>
            </p:cNvPr>
            <p:cNvCxnSpPr/>
            <p:nvPr/>
          </p:nvCxnSpPr>
          <p:spPr>
            <a:xfrm flipH="1">
              <a:off x="2997200" y="5183188"/>
              <a:ext cx="8064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5487C9-0844-CCC6-41FC-C021F49F6BCD}"/>
                </a:ext>
                <a:ext uri="{C183D7F6-B498-43B3-948B-1728B52AA6E4}">
                  <adec:decorative xmlns:adec="http://schemas.microsoft.com/office/drawing/2017/decorative" val="1"/>
                </a:ext>
              </a:extLst>
            </p:cNvPr>
            <p:cNvCxnSpPr>
              <a:endCxn id="17419" idx="0"/>
            </p:cNvCxnSpPr>
            <p:nvPr/>
          </p:nvCxnSpPr>
          <p:spPr>
            <a:xfrm>
              <a:off x="3803650" y="5197475"/>
              <a:ext cx="320675" cy="9810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B43A40F-70B0-D954-16CE-35EF23FC858A}"/>
                </a:ext>
                <a:ext uri="{C183D7F6-B498-43B3-948B-1728B52AA6E4}">
                  <adec:decorative xmlns:adec="http://schemas.microsoft.com/office/drawing/2017/decorative" val="1"/>
                </a:ext>
              </a:extLst>
            </p:cNvPr>
            <p:cNvCxnSpPr/>
            <p:nvPr/>
          </p:nvCxnSpPr>
          <p:spPr>
            <a:xfrm flipH="1">
              <a:off x="4124325" y="4232275"/>
              <a:ext cx="9525" cy="19399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355E4DE-D038-F0E7-D297-59C806BF8058}"/>
                </a:ext>
                <a:ext uri="{C183D7F6-B498-43B3-948B-1728B52AA6E4}">
                  <adec:decorative xmlns:adec="http://schemas.microsoft.com/office/drawing/2017/decorative" val="1"/>
                </a:ext>
              </a:extLst>
            </p:cNvPr>
            <p:cNvCxnSpPr>
              <a:endCxn id="17415" idx="1"/>
            </p:cNvCxnSpPr>
            <p:nvPr/>
          </p:nvCxnSpPr>
          <p:spPr>
            <a:xfrm flipV="1">
              <a:off x="2997200" y="3846513"/>
              <a:ext cx="3314700" cy="396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4C3D514-BDA3-5CC0-359A-10FB786C19C3}"/>
                </a:ext>
                <a:ext uri="{C183D7F6-B498-43B3-948B-1728B52AA6E4}">
                  <adec:decorative xmlns:adec="http://schemas.microsoft.com/office/drawing/2017/decorative" val="1"/>
                </a:ext>
              </a:extLst>
            </p:cNvPr>
            <p:cNvCxnSpPr/>
            <p:nvPr/>
          </p:nvCxnSpPr>
          <p:spPr>
            <a:xfrm>
              <a:off x="7689850" y="1219200"/>
              <a:ext cx="0" cy="2936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7A87F4-C02A-00B9-345A-BAA41E65EABC}"/>
                </a:ext>
                <a:ext uri="{C183D7F6-B498-43B3-948B-1728B52AA6E4}">
                  <adec:decorative xmlns:adec="http://schemas.microsoft.com/office/drawing/2017/decorative" val="1"/>
                </a:ext>
              </a:extLst>
            </p:cNvPr>
            <p:cNvCxnSpPr/>
            <p:nvPr/>
          </p:nvCxnSpPr>
          <p:spPr>
            <a:xfrm>
              <a:off x="6934200" y="1219200"/>
              <a:ext cx="7556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E0EE16-36F2-E93A-C958-CFD192867F10}"/>
                </a:ext>
                <a:ext uri="{C183D7F6-B498-43B3-948B-1728B52AA6E4}">
                  <adec:decorative xmlns:adec="http://schemas.microsoft.com/office/drawing/2017/decorative" val="1"/>
                </a:ext>
              </a:extLst>
            </p:cNvPr>
            <p:cNvCxnSpPr/>
            <p:nvPr/>
          </p:nvCxnSpPr>
          <p:spPr>
            <a:xfrm flipV="1">
              <a:off x="6934200" y="1222375"/>
              <a:ext cx="0" cy="19843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descr="Occipital Bone* (1 of 2)&#10;">
            <a:extLst>
              <a:ext uri="{FF2B5EF4-FFF2-40B4-BE49-F238E27FC236}">
                <a16:creationId xmlns:a16="http://schemas.microsoft.com/office/drawing/2014/main" id="{A353C45C-194D-6193-9448-12A3F64A3EE5}"/>
              </a:ext>
            </a:extLst>
          </p:cNvPr>
          <p:cNvSpPr txBox="1">
            <a:spLocks noGrp="1"/>
          </p:cNvSpPr>
          <p:nvPr>
            <p:ph type="title" idx="4294967295"/>
          </p:nvPr>
        </p:nvSpPr>
        <p:spPr bwMode="auto">
          <a:xfrm>
            <a:off x="0" y="130175"/>
            <a:ext cx="91440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Occipital Bone* (1 of 2)</a:t>
            </a:r>
          </a:p>
        </p:txBody>
      </p:sp>
      <p:grpSp>
        <p:nvGrpSpPr>
          <p:cNvPr id="2" name="Group 1" descr="The left image shows a posterior view of the skull. The right image shows the superior view of the cranial base. Both images highlight the occipital bone colored in orange with a black asterisk.">
            <a:extLst>
              <a:ext uri="{FF2B5EF4-FFF2-40B4-BE49-F238E27FC236}">
                <a16:creationId xmlns:a16="http://schemas.microsoft.com/office/drawing/2014/main" id="{2C21E29D-1848-87AC-3DE3-60A53B120C6B}"/>
              </a:ext>
            </a:extLst>
          </p:cNvPr>
          <p:cNvGrpSpPr/>
          <p:nvPr/>
        </p:nvGrpSpPr>
        <p:grpSpPr>
          <a:xfrm>
            <a:off x="342900" y="1054100"/>
            <a:ext cx="8505825" cy="4976813"/>
            <a:chOff x="342900" y="1054100"/>
            <a:chExt cx="8505825" cy="4976813"/>
          </a:xfrm>
        </p:grpSpPr>
        <p:pic>
          <p:nvPicPr>
            <p:cNvPr id="19458" name="Picture 2" descr="Posterior view of the skull showing the occipital bone.">
              <a:extLst>
                <a:ext uri="{FF2B5EF4-FFF2-40B4-BE49-F238E27FC236}">
                  <a16:creationId xmlns:a16="http://schemas.microsoft.com/office/drawing/2014/main" id="{80355ACD-B16B-9464-C06D-EFD9B19CC154}"/>
                </a:ext>
              </a:extLst>
            </p:cNvPr>
            <p:cNvPicPr>
              <a:picLocks noChangeAspect="1"/>
            </p:cNvPicPr>
            <p:nvPr/>
          </p:nvPicPr>
          <p:blipFill>
            <a:blip r:embed="rId3">
              <a:extLst>
                <a:ext uri="{28A0092B-C50C-407E-A947-70E740481C1C}">
                  <a14:useLocalDpi xmlns:a14="http://schemas.microsoft.com/office/drawing/2010/main" val="0"/>
                </a:ext>
              </a:extLst>
            </a:blip>
            <a:srcRect l="19553" t="7362" r="16866"/>
            <a:stretch>
              <a:fillRect/>
            </a:stretch>
          </p:blipFill>
          <p:spPr bwMode="auto">
            <a:xfrm>
              <a:off x="342900" y="1054100"/>
              <a:ext cx="4545013" cy="496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2" descr="Superior view of the cranial base showing the occipital bone.">
              <a:extLst>
                <a:ext uri="{FF2B5EF4-FFF2-40B4-BE49-F238E27FC236}">
                  <a16:creationId xmlns:a16="http://schemas.microsoft.com/office/drawing/2014/main" id="{F0A0AE2B-D99B-0E1A-E0BE-4D33029DD6D6}"/>
                </a:ext>
              </a:extLst>
            </p:cNvPr>
            <p:cNvPicPr>
              <a:picLocks noChangeAspect="1"/>
            </p:cNvPicPr>
            <p:nvPr/>
          </p:nvPicPr>
          <p:blipFill>
            <a:blip r:embed="rId4">
              <a:extLst>
                <a:ext uri="{28A0092B-C50C-407E-A947-70E740481C1C}">
                  <a14:useLocalDpi xmlns:a14="http://schemas.microsoft.com/office/drawing/2010/main" val="0"/>
                </a:ext>
              </a:extLst>
            </a:blip>
            <a:srcRect l="26172" t="4103" r="17351" b="-775"/>
            <a:stretch>
              <a:fillRect/>
            </a:stretch>
          </p:blipFill>
          <p:spPr bwMode="auto">
            <a:xfrm>
              <a:off x="4981575" y="1065213"/>
              <a:ext cx="3867150" cy="496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Rectangle 2">
              <a:extLst>
                <a:ext uri="{FF2B5EF4-FFF2-40B4-BE49-F238E27FC236}">
                  <a16:creationId xmlns:a16="http://schemas.microsoft.com/office/drawing/2014/main" id="{090FB421-9B38-521E-1D8D-FD0718AAD793}"/>
                </a:ext>
                <a:ext uri="{C183D7F6-B498-43B3-948B-1728B52AA6E4}">
                  <adec:decorative xmlns:adec="http://schemas.microsoft.com/office/drawing/2017/decorative" val="1"/>
                </a:ext>
              </a:extLst>
            </p:cNvPr>
            <p:cNvSpPr>
              <a:spLocks noChangeArrowheads="1"/>
            </p:cNvSpPr>
            <p:nvPr/>
          </p:nvSpPr>
          <p:spPr bwMode="auto">
            <a:xfrm>
              <a:off x="6781800" y="48768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endParaRPr lang="en-US" altLang="en-US"/>
            </a:p>
          </p:txBody>
        </p:sp>
        <p:sp>
          <p:nvSpPr>
            <p:cNvPr id="19463" name="Rectangle 10">
              <a:extLst>
                <a:ext uri="{FF2B5EF4-FFF2-40B4-BE49-F238E27FC236}">
                  <a16:creationId xmlns:a16="http://schemas.microsoft.com/office/drawing/2014/main" id="{2F39E839-9850-9A62-3B79-9B5A1729490B}"/>
                </a:ext>
                <a:ext uri="{C183D7F6-B498-43B3-948B-1728B52AA6E4}">
                  <adec:decorative xmlns:adec="http://schemas.microsoft.com/office/drawing/2017/decorative" val="1"/>
                </a:ext>
              </a:extLst>
            </p:cNvPr>
            <p:cNvSpPr>
              <a:spLocks noChangeArrowheads="1"/>
            </p:cNvSpPr>
            <p:nvPr/>
          </p:nvSpPr>
          <p:spPr bwMode="auto">
            <a:xfrm>
              <a:off x="2370138" y="1531938"/>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endParaRPr lang="en-US"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descr="Occipital Bone (2 of 2)&#10;">
            <a:extLst>
              <a:ext uri="{FF2B5EF4-FFF2-40B4-BE49-F238E27FC236}">
                <a16:creationId xmlns:a16="http://schemas.microsoft.com/office/drawing/2014/main" id="{E05E075F-CB1F-DC2C-AFD1-10DADD7DD02D}"/>
              </a:ext>
            </a:extLst>
          </p:cNvPr>
          <p:cNvSpPr txBox="1">
            <a:spLocks noGrp="1"/>
          </p:cNvSpPr>
          <p:nvPr>
            <p:ph type="title" idx="4294967295"/>
          </p:nvPr>
        </p:nvSpPr>
        <p:spPr bwMode="auto">
          <a:xfrm>
            <a:off x="0" y="42863"/>
            <a:ext cx="9144000" cy="4730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Occipital Bone (2 of 2)</a:t>
            </a:r>
          </a:p>
        </p:txBody>
      </p:sp>
      <p:grpSp>
        <p:nvGrpSpPr>
          <p:cNvPr id="11" name="Group 10" descr="An inferior view of the occipital bone with labeled features. The foramen magnum, a large opening at the base of the skull, is prominently visible and labeled. Two occipital condyles, the oval protrusions beside the foramen magnum, are also labeled. Additionally, the external occipital protuberance, a small bony bump on the outer surface of the occipital bone, is identified.">
            <a:extLst>
              <a:ext uri="{FF2B5EF4-FFF2-40B4-BE49-F238E27FC236}">
                <a16:creationId xmlns:a16="http://schemas.microsoft.com/office/drawing/2014/main" id="{606FB47D-6286-360C-9415-B0C352691D16}"/>
              </a:ext>
            </a:extLst>
          </p:cNvPr>
          <p:cNvGrpSpPr/>
          <p:nvPr/>
        </p:nvGrpSpPr>
        <p:grpSpPr>
          <a:xfrm>
            <a:off x="152400" y="762000"/>
            <a:ext cx="8839200" cy="5878513"/>
            <a:chOff x="152400" y="762000"/>
            <a:chExt cx="8839200" cy="5878513"/>
          </a:xfrm>
        </p:grpSpPr>
        <p:pic>
          <p:nvPicPr>
            <p:cNvPr id="21506" name="Picture 21" descr="Inferior view of the skull showing the occipital condyles, foramen magnum, and external occipital protuberance.&#10;">
              <a:extLst>
                <a:ext uri="{FF2B5EF4-FFF2-40B4-BE49-F238E27FC236}">
                  <a16:creationId xmlns:a16="http://schemas.microsoft.com/office/drawing/2014/main" id="{A1ABF39A-5345-4645-5488-ECDAFD118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49" r="19409" b="2090"/>
            <a:stretch>
              <a:fillRect/>
            </a:stretch>
          </p:blipFill>
          <p:spPr bwMode="auto">
            <a:xfrm>
              <a:off x="152400" y="762000"/>
              <a:ext cx="7191375" cy="533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9" name="TextBox 32" descr="Occipital condyles&#10;">
              <a:extLst>
                <a:ext uri="{FF2B5EF4-FFF2-40B4-BE49-F238E27FC236}">
                  <a16:creationId xmlns:a16="http://schemas.microsoft.com/office/drawing/2014/main" id="{0E57FA61-D731-E171-1F30-4480B1382F09}"/>
                </a:ext>
              </a:extLst>
            </p:cNvPr>
            <p:cNvSpPr txBox="1">
              <a:spLocks noChangeArrowheads="1"/>
            </p:cNvSpPr>
            <p:nvPr/>
          </p:nvSpPr>
          <p:spPr bwMode="auto">
            <a:xfrm>
              <a:off x="2566988" y="6270625"/>
              <a:ext cx="20288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Occipital condyles</a:t>
              </a:r>
            </a:p>
          </p:txBody>
        </p:sp>
        <p:sp>
          <p:nvSpPr>
            <p:cNvPr id="21511" name="TextBox 32" descr="Foramen magnum&#10;">
              <a:extLst>
                <a:ext uri="{FF2B5EF4-FFF2-40B4-BE49-F238E27FC236}">
                  <a16:creationId xmlns:a16="http://schemas.microsoft.com/office/drawing/2014/main" id="{AC103C6F-50B6-3A9F-A230-090D7BCD79BA}"/>
                </a:ext>
              </a:extLst>
            </p:cNvPr>
            <p:cNvSpPr txBox="1">
              <a:spLocks noChangeArrowheads="1"/>
            </p:cNvSpPr>
            <p:nvPr/>
          </p:nvSpPr>
          <p:spPr bwMode="auto">
            <a:xfrm>
              <a:off x="7467600" y="2921000"/>
              <a:ext cx="13525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Foramen magnum</a:t>
              </a:r>
            </a:p>
          </p:txBody>
        </p:sp>
        <p:sp>
          <p:nvSpPr>
            <p:cNvPr id="21508" name="TextBox 32" descr="External occipital protuberance&#10;">
              <a:extLst>
                <a:ext uri="{FF2B5EF4-FFF2-40B4-BE49-F238E27FC236}">
                  <a16:creationId xmlns:a16="http://schemas.microsoft.com/office/drawing/2014/main" id="{28113C4F-FCDC-7C16-44B9-69EB8205CAD0}"/>
                </a:ext>
              </a:extLst>
            </p:cNvPr>
            <p:cNvSpPr txBox="1">
              <a:spLocks noChangeArrowheads="1"/>
            </p:cNvSpPr>
            <p:nvPr/>
          </p:nvSpPr>
          <p:spPr bwMode="auto">
            <a:xfrm>
              <a:off x="7467600" y="3886200"/>
              <a:ext cx="1524000"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External occipital protuberance</a:t>
              </a:r>
            </a:p>
          </p:txBody>
        </p:sp>
        <p:cxnSp>
          <p:nvCxnSpPr>
            <p:cNvPr id="28" name="Straight Arrow Connector 27">
              <a:extLst>
                <a:ext uri="{FF2B5EF4-FFF2-40B4-BE49-F238E27FC236}">
                  <a16:creationId xmlns:a16="http://schemas.microsoft.com/office/drawing/2014/main" id="{224ADCA4-1C93-7A86-94C7-4A0E0E34DE74}"/>
                </a:ext>
                <a:ext uri="{C183D7F6-B498-43B3-948B-1728B52AA6E4}">
                  <adec:decorative xmlns:adec="http://schemas.microsoft.com/office/drawing/2017/decorative" val="1"/>
                </a:ext>
              </a:extLst>
            </p:cNvPr>
            <p:cNvCxnSpPr/>
            <p:nvPr/>
          </p:nvCxnSpPr>
          <p:spPr>
            <a:xfrm>
              <a:off x="5562600" y="3244850"/>
              <a:ext cx="0" cy="6524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AD4AF1F-12A6-CD03-6E61-6621878549DB}"/>
                </a:ext>
                <a:ext uri="{C183D7F6-B498-43B3-948B-1728B52AA6E4}">
                  <adec:decorative xmlns:adec="http://schemas.microsoft.com/office/drawing/2017/decorative" val="1"/>
                </a:ext>
              </a:extLst>
            </p:cNvPr>
            <p:cNvCxnSpPr>
              <a:stCxn id="21509" idx="0"/>
            </p:cNvCxnSpPr>
            <p:nvPr/>
          </p:nvCxnSpPr>
          <p:spPr>
            <a:xfrm flipH="1" flipV="1">
              <a:off x="3581400" y="4376738"/>
              <a:ext cx="0" cy="18938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1B95A03-83C5-DFFE-5708-8F9F61C5C746}"/>
                </a:ext>
                <a:ext uri="{C183D7F6-B498-43B3-948B-1728B52AA6E4}">
                  <adec:decorative xmlns:adec="http://schemas.microsoft.com/office/drawing/2017/decorative" val="1"/>
                </a:ext>
              </a:extLst>
            </p:cNvPr>
            <p:cNvCxnSpPr/>
            <p:nvPr/>
          </p:nvCxnSpPr>
          <p:spPr>
            <a:xfrm flipV="1">
              <a:off x="3581400" y="4019550"/>
              <a:ext cx="620713" cy="342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85FEFBD-7A18-3900-AD9F-A290F8447746}"/>
                </a:ext>
                <a:ext uri="{C183D7F6-B498-43B3-948B-1728B52AA6E4}">
                  <adec:decorative xmlns:adec="http://schemas.microsoft.com/office/drawing/2017/decorative" val="1"/>
                </a:ext>
              </a:extLst>
            </p:cNvPr>
            <p:cNvCxnSpPr/>
            <p:nvPr/>
          </p:nvCxnSpPr>
          <p:spPr>
            <a:xfrm>
              <a:off x="3581400" y="4362450"/>
              <a:ext cx="685800" cy="6667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C755DB3-1DFD-7F5A-9D3B-4B65F7761F57}"/>
                </a:ext>
                <a:ext uri="{C183D7F6-B498-43B3-948B-1728B52AA6E4}">
                  <adec:decorative xmlns:adec="http://schemas.microsoft.com/office/drawing/2017/decorative" val="1"/>
                </a:ext>
              </a:extLst>
            </p:cNvPr>
            <p:cNvCxnSpPr>
              <a:stCxn id="21508" idx="1"/>
            </p:cNvCxnSpPr>
            <p:nvPr/>
          </p:nvCxnSpPr>
          <p:spPr>
            <a:xfrm flipH="1">
              <a:off x="6756400" y="4346575"/>
              <a:ext cx="711200" cy="30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BDCB2-2CF0-2277-1C3C-FFEC9F33D9FA}"/>
                </a:ext>
                <a:ext uri="{C183D7F6-B498-43B3-948B-1728B52AA6E4}">
                  <adec:decorative xmlns:adec="http://schemas.microsoft.com/office/drawing/2017/decorative" val="1"/>
                </a:ext>
              </a:extLst>
            </p:cNvPr>
            <p:cNvCxnSpPr/>
            <p:nvPr/>
          </p:nvCxnSpPr>
          <p:spPr>
            <a:xfrm>
              <a:off x="5562600" y="3244850"/>
              <a:ext cx="1905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6333528C-705E-40F3-49BC-E236D5A8EB09}"/>
                </a:ext>
                <a:ext uri="{C183D7F6-B498-43B3-948B-1728B52AA6E4}">
                  <adec:decorative xmlns:adec="http://schemas.microsoft.com/office/drawing/2017/decorative" val="1"/>
                </a:ext>
              </a:extLst>
            </p:cNvPr>
            <p:cNvSpPr/>
            <p:nvPr/>
          </p:nvSpPr>
          <p:spPr>
            <a:xfrm rot="20628290">
              <a:off x="4800600" y="3827463"/>
              <a:ext cx="862013" cy="1009650"/>
            </a:xfrm>
            <a:prstGeom prst="rightBrace">
              <a:avLst>
                <a:gd name="adj1" fmla="val 8333"/>
                <a:gd name="adj2" fmla="val 16116"/>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descr="Hypoglossal Canals of the Occipital Bone&#10;(where the pipe cleaners emerge from and at the tips of the pointers)&#10;">
            <a:extLst>
              <a:ext uri="{FF2B5EF4-FFF2-40B4-BE49-F238E27FC236}">
                <a16:creationId xmlns:a16="http://schemas.microsoft.com/office/drawing/2014/main" id="{14C825FC-12E6-C443-B99D-8D8C08455EF2}"/>
              </a:ext>
            </a:extLst>
          </p:cNvPr>
          <p:cNvSpPr txBox="1">
            <a:spLocks noGrp="1"/>
          </p:cNvSpPr>
          <p:nvPr>
            <p:ph type="title" idx="4294967295"/>
          </p:nvPr>
        </p:nvSpPr>
        <p:spPr bwMode="auto">
          <a:xfrm>
            <a:off x="0" y="87313"/>
            <a:ext cx="9144000" cy="105568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Hypoglossal Canals of the Occipital Bone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(where the pipe cleaners emerge from and at the tips of the pointers)</a:t>
            </a:r>
          </a:p>
        </p:txBody>
      </p:sp>
      <p:grpSp>
        <p:nvGrpSpPr>
          <p:cNvPr id="2" name="Group 1" descr="Four images of a skull focusing on the hypoglossal canals of the occipital bone, with arrows and red pipe cleaners highlighting the area.">
            <a:extLst>
              <a:ext uri="{FF2B5EF4-FFF2-40B4-BE49-F238E27FC236}">
                <a16:creationId xmlns:a16="http://schemas.microsoft.com/office/drawing/2014/main" id="{B5EF45EC-3EA4-D672-B773-AA45D0C54F69}"/>
              </a:ext>
            </a:extLst>
          </p:cNvPr>
          <p:cNvGrpSpPr/>
          <p:nvPr/>
        </p:nvGrpSpPr>
        <p:grpSpPr>
          <a:xfrm>
            <a:off x="223838" y="1143000"/>
            <a:ext cx="8132762" cy="5576888"/>
            <a:chOff x="223838" y="1143000"/>
            <a:chExt cx="8132762" cy="5576888"/>
          </a:xfrm>
        </p:grpSpPr>
        <p:pic>
          <p:nvPicPr>
            <p:cNvPr id="23554" name="Picture 12" descr="Inferolateral view of the skull showing a hypoglossal canal.">
              <a:extLst>
                <a:ext uri="{FF2B5EF4-FFF2-40B4-BE49-F238E27FC236}">
                  <a16:creationId xmlns:a16="http://schemas.microsoft.com/office/drawing/2014/main" id="{405B4397-BF81-FAA9-5B14-1E3DA5FD5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228"/>
            <a:stretch>
              <a:fillRect/>
            </a:stretch>
          </p:blipFill>
          <p:spPr bwMode="auto">
            <a:xfrm>
              <a:off x="223838" y="1143000"/>
              <a:ext cx="4043362"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558" name="Picture 28" descr="Superior view of the cranial base showing the hypoglossal canals.">
              <a:extLst>
                <a:ext uri="{FF2B5EF4-FFF2-40B4-BE49-F238E27FC236}">
                  <a16:creationId xmlns:a16="http://schemas.microsoft.com/office/drawing/2014/main" id="{BBC8AED2-3277-FFDA-75F7-B322C484AD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75" y="3919538"/>
              <a:ext cx="3706813" cy="2779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Inferior view of the skull showing the hypoglossal canals.">
              <a:extLst>
                <a:ext uri="{FF2B5EF4-FFF2-40B4-BE49-F238E27FC236}">
                  <a16:creationId xmlns:a16="http://schemas.microsoft.com/office/drawing/2014/main" id="{959344ED-9CFB-CB72-5583-304BDF46EE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1143000"/>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10" descr="Superior view of the cranial base showing the hypoglossal canals.">
              <a:extLst>
                <a:ext uri="{FF2B5EF4-FFF2-40B4-BE49-F238E27FC236}">
                  <a16:creationId xmlns:a16="http://schemas.microsoft.com/office/drawing/2014/main" id="{9F535C0C-05F4-5E80-E6E7-341463FB09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9000" y="3976688"/>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93FA5422-D6FA-184E-37AA-6B1E576AB4A3}"/>
                </a:ext>
                <a:ext uri="{C183D7F6-B498-43B3-948B-1728B52AA6E4}">
                  <adec:decorative xmlns:adec="http://schemas.microsoft.com/office/drawing/2017/decorative" val="1"/>
                </a:ext>
              </a:extLst>
            </p:cNvPr>
            <p:cNvCxnSpPr/>
            <p:nvPr/>
          </p:nvCxnSpPr>
          <p:spPr>
            <a:xfrm>
              <a:off x="428625" y="2286000"/>
              <a:ext cx="8667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C617DC6-2E65-32DE-69F3-E119CFAA9F76}"/>
                </a:ext>
                <a:ext uri="{C183D7F6-B498-43B3-948B-1728B52AA6E4}">
                  <adec:decorative xmlns:adec="http://schemas.microsoft.com/office/drawing/2017/decorative" val="1"/>
                </a:ext>
              </a:extLst>
            </p:cNvPr>
            <p:cNvCxnSpPr/>
            <p:nvPr/>
          </p:nvCxnSpPr>
          <p:spPr>
            <a:xfrm flipH="1" flipV="1">
              <a:off x="2640013" y="4984750"/>
              <a:ext cx="636587" cy="654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25BC5AA-CC53-6B78-4E75-0677A731A9DA}"/>
                </a:ext>
                <a:ext uri="{C183D7F6-B498-43B3-948B-1728B52AA6E4}">
                  <adec:decorative xmlns:adec="http://schemas.microsoft.com/office/drawing/2017/decorative" val="1"/>
                </a:ext>
              </a:extLst>
            </p:cNvPr>
            <p:cNvCxnSpPr/>
            <p:nvPr/>
          </p:nvCxnSpPr>
          <p:spPr>
            <a:xfrm flipV="1">
              <a:off x="1295400" y="4918075"/>
              <a:ext cx="533400" cy="7207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itle 1" descr="Ethmoid Bone (1 of 3)&#10;">
            <a:extLst>
              <a:ext uri="{FF2B5EF4-FFF2-40B4-BE49-F238E27FC236}">
                <a16:creationId xmlns:a16="http://schemas.microsoft.com/office/drawing/2014/main" id="{99F0F897-AEC1-54ED-2111-6186B3F12012}"/>
              </a:ext>
            </a:extLst>
          </p:cNvPr>
          <p:cNvSpPr txBox="1">
            <a:spLocks noGrp="1"/>
          </p:cNvSpPr>
          <p:nvPr>
            <p:ph type="title" idx="4294967295"/>
          </p:nvPr>
        </p:nvSpPr>
        <p:spPr bwMode="auto">
          <a:xfrm>
            <a:off x="-27615" y="115346"/>
            <a:ext cx="9159210" cy="76379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Ethmoid Bone (1 of 3)</a:t>
            </a:r>
          </a:p>
        </p:txBody>
      </p:sp>
      <p:grpSp>
        <p:nvGrpSpPr>
          <p:cNvPr id="2" name="Group 1" descr="The four images represent the ethmoid bone. The top-left image shows the ethmoid bone in dark red, viewed from the superior aspect of the cranial base. The top-right image displays a model highlighting the 'perpendicular plate' within the nasal cavity. The bottom-left image shows the superior view of the cranial base, with arrows pointing to the 'crista galli' and 'cribriform plate.' The bottom-right image shows the view of the roof of the nasal cavity, with arrows pointing to the 'perpendicular plate' and 'cribriform plate.'">
            <a:extLst>
              <a:ext uri="{FF2B5EF4-FFF2-40B4-BE49-F238E27FC236}">
                <a16:creationId xmlns:a16="http://schemas.microsoft.com/office/drawing/2014/main" id="{67E740CB-65B9-C48B-9B18-FEEE97DF2C56}"/>
              </a:ext>
            </a:extLst>
          </p:cNvPr>
          <p:cNvGrpSpPr/>
          <p:nvPr/>
        </p:nvGrpSpPr>
        <p:grpSpPr>
          <a:xfrm>
            <a:off x="46677" y="790881"/>
            <a:ext cx="9115117" cy="5818802"/>
            <a:chOff x="46677" y="790881"/>
            <a:chExt cx="9115117" cy="5818802"/>
          </a:xfrm>
        </p:grpSpPr>
        <p:pic>
          <p:nvPicPr>
            <p:cNvPr id="25604" name="Picture 2" descr="Superior view of the cranial base showing the ethmoid bone.">
              <a:extLst>
                <a:ext uri="{FF2B5EF4-FFF2-40B4-BE49-F238E27FC236}">
                  <a16:creationId xmlns:a16="http://schemas.microsoft.com/office/drawing/2014/main" id="{9E84EFA2-EDFD-37ED-380C-B26D31C317B5}"/>
                </a:ext>
              </a:extLst>
            </p:cNvPr>
            <p:cNvPicPr>
              <a:picLocks noChangeAspect="1"/>
            </p:cNvPicPr>
            <p:nvPr/>
          </p:nvPicPr>
          <p:blipFill>
            <a:blip r:embed="rId3">
              <a:extLst>
                <a:ext uri="{28A0092B-C50C-407E-A947-70E740481C1C}">
                  <a14:useLocalDpi xmlns:a14="http://schemas.microsoft.com/office/drawing/2010/main" val="0"/>
                </a:ext>
              </a:extLst>
            </a:blip>
            <a:srcRect l="26172" t="4103" r="17351" b="-775"/>
            <a:stretch>
              <a:fillRect/>
            </a:stretch>
          </p:blipFill>
          <p:spPr bwMode="auto">
            <a:xfrm>
              <a:off x="1045832" y="910890"/>
              <a:ext cx="1585913" cy="20366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9" name="TextBox 32" descr="Crista galli&#10;">
              <a:extLst>
                <a:ext uri="{FF2B5EF4-FFF2-40B4-BE49-F238E27FC236}">
                  <a16:creationId xmlns:a16="http://schemas.microsoft.com/office/drawing/2014/main" id="{7BEAF888-F2DF-6049-F010-CE2FFB728A8E}"/>
                </a:ext>
              </a:extLst>
            </p:cNvPr>
            <p:cNvSpPr txBox="1">
              <a:spLocks noChangeArrowheads="1"/>
            </p:cNvSpPr>
            <p:nvPr/>
          </p:nvSpPr>
          <p:spPr bwMode="auto">
            <a:xfrm>
              <a:off x="1324769" y="3031061"/>
              <a:ext cx="116046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Crista galli</a:t>
              </a:r>
            </a:p>
          </p:txBody>
        </p:sp>
        <p:pic>
          <p:nvPicPr>
            <p:cNvPr id="25603" name="Picture 3" descr="Superior view of the cranial base showing crista galli and the cribriform plate of the ethmoid bone.">
              <a:extLst>
                <a:ext uri="{FF2B5EF4-FFF2-40B4-BE49-F238E27FC236}">
                  <a16:creationId xmlns:a16="http://schemas.microsoft.com/office/drawing/2014/main" id="{46E349D9-571A-5DB7-4802-164F055290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048" y="3581402"/>
              <a:ext cx="3455509" cy="2592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Rectangle 18" descr="(Superior View of the Cranial Base)&#10;">
              <a:extLst>
                <a:ext uri="{FF2B5EF4-FFF2-40B4-BE49-F238E27FC236}">
                  <a16:creationId xmlns:a16="http://schemas.microsoft.com/office/drawing/2014/main" id="{1F07B018-DCFB-0F64-19C1-A4E5DBE5F8A7}"/>
                </a:ext>
              </a:extLst>
            </p:cNvPr>
            <p:cNvSpPr>
              <a:spLocks noChangeArrowheads="1"/>
            </p:cNvSpPr>
            <p:nvPr/>
          </p:nvSpPr>
          <p:spPr bwMode="auto">
            <a:xfrm>
              <a:off x="46677" y="6239795"/>
              <a:ext cx="352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dirty="0"/>
                <a:t>(Superior View of the Cranial Base)</a:t>
              </a:r>
            </a:p>
          </p:txBody>
        </p:sp>
        <p:sp>
          <p:nvSpPr>
            <p:cNvPr id="25611" name="TextBox 32" descr="Cribriform plate&#10;">
              <a:extLst>
                <a:ext uri="{FF2B5EF4-FFF2-40B4-BE49-F238E27FC236}">
                  <a16:creationId xmlns:a16="http://schemas.microsoft.com/office/drawing/2014/main" id="{079111AB-BFEF-338B-BE32-871C1A819772}"/>
                </a:ext>
              </a:extLst>
            </p:cNvPr>
            <p:cNvSpPr txBox="1">
              <a:spLocks noChangeArrowheads="1"/>
            </p:cNvSpPr>
            <p:nvPr/>
          </p:nvSpPr>
          <p:spPr bwMode="auto">
            <a:xfrm>
              <a:off x="3570927" y="2991519"/>
              <a:ext cx="17859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Cribriform plate</a:t>
              </a:r>
            </a:p>
          </p:txBody>
        </p:sp>
        <p:pic>
          <p:nvPicPr>
            <p:cNvPr id="25620" name="Picture 3" descr="The nasal cavity showing the ethmoid bone.">
              <a:extLst>
                <a:ext uri="{FF2B5EF4-FFF2-40B4-BE49-F238E27FC236}">
                  <a16:creationId xmlns:a16="http://schemas.microsoft.com/office/drawing/2014/main" id="{EC851921-B049-D663-A2D4-4BFBF1EF6F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790881"/>
              <a:ext cx="2262187" cy="1697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9" name="TextBox 32" descr="Perpendicular  plate&#10;">
              <a:extLst>
                <a:ext uri="{FF2B5EF4-FFF2-40B4-BE49-F238E27FC236}">
                  <a16:creationId xmlns:a16="http://schemas.microsoft.com/office/drawing/2014/main" id="{ACE6E0ED-7151-7827-C12D-997C1D30782E}"/>
                </a:ext>
              </a:extLst>
            </p:cNvPr>
            <p:cNvSpPr txBox="1">
              <a:spLocks noChangeArrowheads="1"/>
            </p:cNvSpPr>
            <p:nvPr/>
          </p:nvSpPr>
          <p:spPr bwMode="auto">
            <a:xfrm>
              <a:off x="6096000" y="2915766"/>
              <a:ext cx="221297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Perpendicular  plate</a:t>
              </a:r>
            </a:p>
          </p:txBody>
        </p:sp>
        <p:pic>
          <p:nvPicPr>
            <p:cNvPr id="25602" name="Picture 13" descr="The nasal cavity showing the cribriform plate and perpendicular plate.">
              <a:extLst>
                <a:ext uri="{FF2B5EF4-FFF2-40B4-BE49-F238E27FC236}">
                  <a16:creationId xmlns:a16="http://schemas.microsoft.com/office/drawing/2014/main" id="{2BFAC79B-3638-F24B-ABFB-E2ED197F4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5" t="13882" r="-565" b="43756"/>
            <a:stretch>
              <a:fillRect/>
            </a:stretch>
          </p:blipFill>
          <p:spPr bwMode="auto">
            <a:xfrm>
              <a:off x="5600256" y="3545766"/>
              <a:ext cx="3475961" cy="2617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7" name="Rectangle 19" descr="View of the roof of the nasal cavity&#10;">
              <a:extLst>
                <a:ext uri="{FF2B5EF4-FFF2-40B4-BE49-F238E27FC236}">
                  <a16:creationId xmlns:a16="http://schemas.microsoft.com/office/drawing/2014/main" id="{711B8906-58FF-732C-00AF-4779F0A0D6F5}"/>
                </a:ext>
              </a:extLst>
            </p:cNvPr>
            <p:cNvSpPr>
              <a:spLocks noChangeArrowheads="1"/>
            </p:cNvSpPr>
            <p:nvPr/>
          </p:nvSpPr>
          <p:spPr bwMode="auto">
            <a:xfrm>
              <a:off x="5554994" y="6209432"/>
              <a:ext cx="360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dirty="0"/>
                <a:t>View of the roof of the nasal cavity</a:t>
              </a:r>
            </a:p>
          </p:txBody>
        </p:sp>
        <p:cxnSp>
          <p:nvCxnSpPr>
            <p:cNvPr id="8" name="Straight Arrow Connector 7">
              <a:extLst>
                <a:ext uri="{FF2B5EF4-FFF2-40B4-BE49-F238E27FC236}">
                  <a16:creationId xmlns:a16="http://schemas.microsoft.com/office/drawing/2014/main" id="{3215DB5A-C8EB-3532-F5EB-5BB7A8C5FF9B}"/>
                </a:ext>
                <a:ext uri="{C183D7F6-B498-43B3-948B-1728B52AA6E4}">
                  <adec:decorative xmlns:adec="http://schemas.microsoft.com/office/drawing/2017/decorative" val="1"/>
                </a:ext>
              </a:extLst>
            </p:cNvPr>
            <p:cNvCxnSpPr>
              <a:stCxn id="25609" idx="2"/>
            </p:cNvCxnSpPr>
            <p:nvPr/>
          </p:nvCxnSpPr>
          <p:spPr>
            <a:xfrm>
              <a:off x="1905000" y="3400949"/>
              <a:ext cx="0" cy="113850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B68301-58AD-2701-49CB-31A294ACFD34}"/>
                </a:ext>
                <a:ext uri="{C183D7F6-B498-43B3-948B-1728B52AA6E4}">
                  <adec:decorative xmlns:adec="http://schemas.microsoft.com/office/drawing/2017/decorative" val="1"/>
                </a:ext>
              </a:extLst>
            </p:cNvPr>
            <p:cNvCxnSpPr/>
            <p:nvPr/>
          </p:nvCxnSpPr>
          <p:spPr>
            <a:xfrm flipH="1">
              <a:off x="1970727" y="4800600"/>
              <a:ext cx="21520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CABC28-C697-DF6A-7A89-D3D551ABE8AF}"/>
                </a:ext>
                <a:ext uri="{C183D7F6-B498-43B3-948B-1728B52AA6E4}">
                  <adec:decorative xmlns:adec="http://schemas.microsoft.com/office/drawing/2017/decorative" val="1"/>
                </a:ext>
              </a:extLst>
            </p:cNvPr>
            <p:cNvCxnSpPr/>
            <p:nvPr/>
          </p:nvCxnSpPr>
          <p:spPr>
            <a:xfrm>
              <a:off x="4847647" y="4539456"/>
              <a:ext cx="212420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712C0C-A1D0-FD02-AB5A-7766DB621BAF}"/>
                </a:ext>
                <a:ext uri="{C183D7F6-B498-43B3-948B-1728B52AA6E4}">
                  <adec:decorative xmlns:adec="http://schemas.microsoft.com/office/drawing/2017/decorative" val="1"/>
                </a:ext>
              </a:extLst>
            </p:cNvPr>
            <p:cNvCxnSpPr/>
            <p:nvPr/>
          </p:nvCxnSpPr>
          <p:spPr>
            <a:xfrm flipV="1">
              <a:off x="4106434" y="3338170"/>
              <a:ext cx="30925" cy="14624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63ABD0-C384-2171-91FB-4760F227AAE0}"/>
                </a:ext>
                <a:ext uri="{C183D7F6-B498-43B3-948B-1728B52AA6E4}">
                  <adec:decorative xmlns:adec="http://schemas.microsoft.com/office/drawing/2017/decorative" val="1"/>
                </a:ext>
              </a:extLst>
            </p:cNvPr>
            <p:cNvCxnSpPr/>
            <p:nvPr/>
          </p:nvCxnSpPr>
          <p:spPr>
            <a:xfrm flipV="1">
              <a:off x="4875347" y="3365507"/>
              <a:ext cx="5637" cy="1173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22BDF22-CB14-C189-59A4-B2B399071F38}"/>
                </a:ext>
                <a:ext uri="{C183D7F6-B498-43B3-948B-1728B52AA6E4}">
                  <adec:decorative xmlns:adec="http://schemas.microsoft.com/office/drawing/2017/decorative" val="1"/>
                </a:ext>
              </a:extLst>
            </p:cNvPr>
            <p:cNvCxnSpPr/>
            <p:nvPr/>
          </p:nvCxnSpPr>
          <p:spPr>
            <a:xfrm>
              <a:off x="7005526" y="3285653"/>
              <a:ext cx="0" cy="115128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174893-4B50-4188-F61C-7E55B4867E32}"/>
                </a:ext>
                <a:ext uri="{C183D7F6-B498-43B3-948B-1728B52AA6E4}">
                  <adec:decorative xmlns:adec="http://schemas.microsoft.com/office/drawing/2017/decorative" val="1"/>
                </a:ext>
              </a:extLst>
            </p:cNvPr>
            <p:cNvCxnSpPr/>
            <p:nvPr/>
          </p:nvCxnSpPr>
          <p:spPr>
            <a:xfrm>
              <a:off x="6781800" y="1371600"/>
              <a:ext cx="556436" cy="0"/>
            </a:xfrm>
            <a:prstGeom prst="straightConnector1">
              <a:avLst/>
            </a:prstGeom>
            <a:ln w="254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07D803-0498-D179-9CD9-B89396A9D663}"/>
                </a:ext>
                <a:ext uri="{C183D7F6-B498-43B3-948B-1728B52AA6E4}">
                  <adec:decorative xmlns:adec="http://schemas.microsoft.com/office/drawing/2017/decorative" val="1"/>
                </a:ext>
              </a:extLst>
            </p:cNvPr>
            <p:cNvCxnSpPr/>
            <p:nvPr/>
          </p:nvCxnSpPr>
          <p:spPr>
            <a:xfrm flipH="1" flipV="1">
              <a:off x="6780508" y="1371600"/>
              <a:ext cx="1292" cy="15441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le 1" descr="Ethmoid Bone (2 of 3)&#10;">
            <a:extLst>
              <a:ext uri="{FF2B5EF4-FFF2-40B4-BE49-F238E27FC236}">
                <a16:creationId xmlns:a16="http://schemas.microsoft.com/office/drawing/2014/main" id="{9CB742A9-B878-1376-C22F-A3908AB26307}"/>
              </a:ext>
            </a:extLst>
          </p:cNvPr>
          <p:cNvSpPr txBox="1">
            <a:spLocks noGrp="1"/>
          </p:cNvSpPr>
          <p:nvPr>
            <p:ph type="title" idx="4294967295"/>
          </p:nvPr>
        </p:nvSpPr>
        <p:spPr bwMode="auto">
          <a:xfrm>
            <a:off x="0" y="93663"/>
            <a:ext cx="9144000"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Ethmoid Bone (2 of 3)</a:t>
            </a:r>
          </a:p>
        </p:txBody>
      </p:sp>
      <p:sp>
        <p:nvSpPr>
          <p:cNvPr id="27658" name="TextBox 32" descr="1- Perpendicular Plate&#10;2- Superior nasal concha&#10;3- Middle nasal conchae">
            <a:extLst>
              <a:ext uri="{FF2B5EF4-FFF2-40B4-BE49-F238E27FC236}">
                <a16:creationId xmlns:a16="http://schemas.microsoft.com/office/drawing/2014/main" id="{9D356791-9B39-E376-2E7C-233D48BEBB66}"/>
              </a:ext>
            </a:extLst>
          </p:cNvPr>
          <p:cNvSpPr txBox="1">
            <a:spLocks noChangeArrowheads="1"/>
          </p:cNvSpPr>
          <p:nvPr/>
        </p:nvSpPr>
        <p:spPr bwMode="auto">
          <a:xfrm>
            <a:off x="685800" y="5636419"/>
            <a:ext cx="2592387"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 Perpendicular Plate</a:t>
            </a:r>
          </a:p>
          <a:p>
            <a:pPr eaLnBrk="1" hangingPunct="1">
              <a:spcBef>
                <a:spcPct val="0"/>
              </a:spcBef>
              <a:buFontTx/>
              <a:buNone/>
            </a:pPr>
            <a:r>
              <a:rPr lang="en-US" altLang="en-US" sz="1800" b="1" dirty="0"/>
              <a:t>2- Superior nasal concha</a:t>
            </a:r>
          </a:p>
          <a:p>
            <a:pPr eaLnBrk="1" hangingPunct="1">
              <a:spcBef>
                <a:spcPct val="0"/>
              </a:spcBef>
              <a:buFontTx/>
              <a:buNone/>
            </a:pPr>
            <a:r>
              <a:rPr lang="en-US" altLang="en-US" sz="1800" b="1" dirty="0"/>
              <a:t>3- Middle nasal conchae</a:t>
            </a:r>
          </a:p>
        </p:txBody>
      </p:sp>
      <p:grpSp>
        <p:nvGrpSpPr>
          <p:cNvPr id="2" name="Group 1" descr="The image shows two views of the ethmoid bone from the nasal cavity. On the left is the anterior view focuses on the inside aspects of the nasal cavity, highlighting the perpendicular plate and middle nasal concha. On the right is the posterior view of the nasal cavity showing the superior and middle nasal conchae. Labels are present on both images with arrows pointing to specific structures of interest: 1 for the perpendicular plate, 2 for the superior nasal concha, and 3 for the middle nasal concha.">
            <a:extLst>
              <a:ext uri="{FF2B5EF4-FFF2-40B4-BE49-F238E27FC236}">
                <a16:creationId xmlns:a16="http://schemas.microsoft.com/office/drawing/2014/main" id="{281397A0-3D17-7C01-180C-B66D6DAA816E}"/>
              </a:ext>
            </a:extLst>
          </p:cNvPr>
          <p:cNvGrpSpPr/>
          <p:nvPr/>
        </p:nvGrpSpPr>
        <p:grpSpPr>
          <a:xfrm>
            <a:off x="114300" y="814388"/>
            <a:ext cx="8918575" cy="4483100"/>
            <a:chOff x="114300" y="814388"/>
            <a:chExt cx="8918575" cy="4483100"/>
          </a:xfrm>
        </p:grpSpPr>
        <p:sp>
          <p:nvSpPr>
            <p:cNvPr id="27660" name="TextBox 32" descr="Anterior View of the Nasal Cavity&#10;">
              <a:extLst>
                <a:ext uri="{FF2B5EF4-FFF2-40B4-BE49-F238E27FC236}">
                  <a16:creationId xmlns:a16="http://schemas.microsoft.com/office/drawing/2014/main" id="{B0BE950E-D405-7784-00C2-1BBE8CE5B6DC}"/>
                </a:ext>
              </a:extLst>
            </p:cNvPr>
            <p:cNvSpPr txBox="1">
              <a:spLocks noChangeArrowheads="1"/>
            </p:cNvSpPr>
            <p:nvPr/>
          </p:nvSpPr>
          <p:spPr bwMode="auto">
            <a:xfrm>
              <a:off x="114300" y="831850"/>
              <a:ext cx="3492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 of the Nasal Cavity</a:t>
              </a:r>
            </a:p>
          </p:txBody>
        </p:sp>
        <p:pic>
          <p:nvPicPr>
            <p:cNvPr id="27650" name="Picture 5" descr="Anterior view of the nasal cavity showing the perpendicular plate and the middle nasal conchae of the ethmoid bone.&#10;">
              <a:extLst>
                <a:ext uri="{FF2B5EF4-FFF2-40B4-BE49-F238E27FC236}">
                  <a16:creationId xmlns:a16="http://schemas.microsoft.com/office/drawing/2014/main" id="{8FAA4C37-A9B6-1831-44DE-0E92BB92D4C4}"/>
                </a:ext>
              </a:extLst>
            </p:cNvPr>
            <p:cNvPicPr>
              <a:picLocks noChangeAspect="1"/>
            </p:cNvPicPr>
            <p:nvPr/>
          </p:nvPicPr>
          <p:blipFill>
            <a:blip r:embed="rId3">
              <a:extLst>
                <a:ext uri="{28A0092B-C50C-407E-A947-70E740481C1C}">
                  <a14:useLocalDpi xmlns:a14="http://schemas.microsoft.com/office/drawing/2010/main" val="0"/>
                </a:ext>
              </a:extLst>
            </a:blip>
            <a:srcRect l="35205"/>
            <a:stretch>
              <a:fillRect/>
            </a:stretch>
          </p:blipFill>
          <p:spPr bwMode="auto">
            <a:xfrm>
              <a:off x="152400" y="1200150"/>
              <a:ext cx="3454400" cy="3998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5" name="TextBox 32" descr="1&#10;">
              <a:extLst>
                <a:ext uri="{FF2B5EF4-FFF2-40B4-BE49-F238E27FC236}">
                  <a16:creationId xmlns:a16="http://schemas.microsoft.com/office/drawing/2014/main" id="{383C3917-5B7C-4E56-80CD-219F4730E3F7}"/>
                </a:ext>
              </a:extLst>
            </p:cNvPr>
            <p:cNvSpPr txBox="1">
              <a:spLocks noChangeArrowheads="1"/>
            </p:cNvSpPr>
            <p:nvPr/>
          </p:nvSpPr>
          <p:spPr bwMode="auto">
            <a:xfrm>
              <a:off x="3810000" y="1841500"/>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1</a:t>
              </a:r>
            </a:p>
          </p:txBody>
        </p:sp>
        <p:sp>
          <p:nvSpPr>
            <p:cNvPr id="27661" name="TextBox 32" descr="2&#10;">
              <a:extLst>
                <a:ext uri="{FF2B5EF4-FFF2-40B4-BE49-F238E27FC236}">
                  <a16:creationId xmlns:a16="http://schemas.microsoft.com/office/drawing/2014/main" id="{D40B22E9-2E08-1C32-F3E5-7D55325CCAB5}"/>
                </a:ext>
                <a:ext uri="{C183D7F6-B498-43B3-948B-1728B52AA6E4}">
                  <adec:decorative xmlns:adec="http://schemas.microsoft.com/office/drawing/2017/decorative" val="0"/>
                </a:ext>
              </a:extLst>
            </p:cNvPr>
            <p:cNvSpPr txBox="1">
              <a:spLocks noChangeArrowheads="1"/>
            </p:cNvSpPr>
            <p:nvPr/>
          </p:nvSpPr>
          <p:spPr bwMode="auto">
            <a:xfrm>
              <a:off x="3810000" y="2757488"/>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2</a:t>
              </a:r>
            </a:p>
          </p:txBody>
        </p:sp>
        <p:sp>
          <p:nvSpPr>
            <p:cNvPr id="27662" name="TextBox 32" descr="3&#10;">
              <a:extLst>
                <a:ext uri="{FF2B5EF4-FFF2-40B4-BE49-F238E27FC236}">
                  <a16:creationId xmlns:a16="http://schemas.microsoft.com/office/drawing/2014/main" id="{26600B66-E992-D075-853C-FB0832061FE7}"/>
                </a:ext>
              </a:extLst>
            </p:cNvPr>
            <p:cNvSpPr txBox="1">
              <a:spLocks noChangeArrowheads="1"/>
            </p:cNvSpPr>
            <p:nvPr/>
          </p:nvSpPr>
          <p:spPr bwMode="auto">
            <a:xfrm>
              <a:off x="3810000" y="3216275"/>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3</a:t>
              </a:r>
            </a:p>
          </p:txBody>
        </p:sp>
        <p:sp>
          <p:nvSpPr>
            <p:cNvPr id="27654" name="TextBox 32" descr="Posterior View of the Nasal Cavity&#10;">
              <a:extLst>
                <a:ext uri="{FF2B5EF4-FFF2-40B4-BE49-F238E27FC236}">
                  <a16:creationId xmlns:a16="http://schemas.microsoft.com/office/drawing/2014/main" id="{C3216AB8-8080-6D6A-F99F-C386EF9ECAF6}"/>
                </a:ext>
              </a:extLst>
            </p:cNvPr>
            <p:cNvSpPr txBox="1">
              <a:spLocks noChangeArrowheads="1"/>
            </p:cNvSpPr>
            <p:nvPr/>
          </p:nvSpPr>
          <p:spPr bwMode="auto">
            <a:xfrm>
              <a:off x="4419600" y="814388"/>
              <a:ext cx="461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 of the Nasal Cavity</a:t>
              </a:r>
            </a:p>
          </p:txBody>
        </p:sp>
        <p:pic>
          <p:nvPicPr>
            <p:cNvPr id="27651" name="Picture 2" descr="Posterior view of the nasal cavity showing the superior and middle nasal conchae of the ethmoid bone.">
              <a:extLst>
                <a:ext uri="{FF2B5EF4-FFF2-40B4-BE49-F238E27FC236}">
                  <a16:creationId xmlns:a16="http://schemas.microsoft.com/office/drawing/2014/main" id="{7C690B4A-4C5F-0FD6-EE38-22D05E7D8835}"/>
                </a:ext>
              </a:extLst>
            </p:cNvPr>
            <p:cNvPicPr>
              <a:picLocks noChangeAspect="1"/>
            </p:cNvPicPr>
            <p:nvPr/>
          </p:nvPicPr>
          <p:blipFill>
            <a:blip r:embed="rId4">
              <a:extLst>
                <a:ext uri="{28A0092B-C50C-407E-A947-70E740481C1C}">
                  <a14:useLocalDpi xmlns:a14="http://schemas.microsoft.com/office/drawing/2010/main" val="0"/>
                </a:ext>
              </a:extLst>
            </a:blip>
            <a:srcRect l="9492" r="10214" b="4910"/>
            <a:stretch>
              <a:fillRect/>
            </a:stretch>
          </p:blipFill>
          <p:spPr bwMode="auto">
            <a:xfrm>
              <a:off x="4419600" y="1200150"/>
              <a:ext cx="4613275" cy="4097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0A8FA06-CCB4-FCE2-A2DF-587D54DCCB38}"/>
                </a:ext>
                <a:ext uri="{C183D7F6-B498-43B3-948B-1728B52AA6E4}">
                  <adec:decorative xmlns:adec="http://schemas.microsoft.com/office/drawing/2017/decorative" val="1"/>
                </a:ext>
              </a:extLst>
            </p:cNvPr>
            <p:cNvCxnSpPr>
              <a:stCxn id="27662" idx="1"/>
            </p:cNvCxnSpPr>
            <p:nvPr/>
          </p:nvCxnSpPr>
          <p:spPr>
            <a:xfrm flipH="1" flipV="1">
              <a:off x="1752600" y="3362325"/>
              <a:ext cx="2057400" cy="38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4E749C7-3B87-2FDE-C985-A841BB0986F6}"/>
                </a:ext>
                <a:ext uri="{C183D7F6-B498-43B3-948B-1728B52AA6E4}">
                  <adec:decorative xmlns:adec="http://schemas.microsoft.com/office/drawing/2017/decorative" val="1"/>
                </a:ext>
              </a:extLst>
            </p:cNvPr>
            <p:cNvCxnSpPr/>
            <p:nvPr/>
          </p:nvCxnSpPr>
          <p:spPr>
            <a:xfrm>
              <a:off x="1600200" y="2025650"/>
              <a:ext cx="0" cy="7318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213FAD9-7943-9325-0CCB-1C62C1B203E8}"/>
                </a:ext>
                <a:ext uri="{C183D7F6-B498-43B3-948B-1728B52AA6E4}">
                  <adec:decorative xmlns:adec="http://schemas.microsoft.com/office/drawing/2017/decorative" val="1"/>
                </a:ext>
              </a:extLst>
            </p:cNvPr>
            <p:cNvCxnSpPr>
              <a:stCxn id="27662" idx="3"/>
            </p:cNvCxnSpPr>
            <p:nvPr/>
          </p:nvCxnSpPr>
          <p:spPr>
            <a:xfrm>
              <a:off x="4191000" y="3400425"/>
              <a:ext cx="2209800" cy="28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E792A1-5103-E6B7-0B71-A343FC8D8E46}"/>
                </a:ext>
                <a:ext uri="{C183D7F6-B498-43B3-948B-1728B52AA6E4}">
                  <adec:decorative xmlns:adec="http://schemas.microsoft.com/office/drawing/2017/decorative" val="1"/>
                </a:ext>
              </a:extLst>
            </p:cNvPr>
            <p:cNvCxnSpPr>
              <a:stCxn id="27661" idx="3"/>
            </p:cNvCxnSpPr>
            <p:nvPr/>
          </p:nvCxnSpPr>
          <p:spPr>
            <a:xfrm>
              <a:off x="4191000" y="2941638"/>
              <a:ext cx="2209800" cy="68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DA64B0-4915-962F-D323-7008D2B12DCD}"/>
                </a:ext>
                <a:ext uri="{C183D7F6-B498-43B3-948B-1728B52AA6E4}">
                  <adec:decorative xmlns:adec="http://schemas.microsoft.com/office/drawing/2017/decorative" val="1"/>
                </a:ext>
              </a:extLst>
            </p:cNvPr>
            <p:cNvCxnSpPr/>
            <p:nvPr/>
          </p:nvCxnSpPr>
          <p:spPr>
            <a:xfrm flipH="1">
              <a:off x="1600200" y="2025650"/>
              <a:ext cx="218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1" descr="Ethmoid Bone (3 of 3)&#10;">
            <a:extLst>
              <a:ext uri="{FF2B5EF4-FFF2-40B4-BE49-F238E27FC236}">
                <a16:creationId xmlns:a16="http://schemas.microsoft.com/office/drawing/2014/main" id="{64D6E1D0-3D11-5DC8-28E9-2620C8FC7072}"/>
              </a:ext>
            </a:extLst>
          </p:cNvPr>
          <p:cNvSpPr txBox="1">
            <a:spLocks noGrp="1"/>
          </p:cNvSpPr>
          <p:nvPr>
            <p:ph type="title" idx="4294967295"/>
          </p:nvPr>
        </p:nvSpPr>
        <p:spPr bwMode="auto">
          <a:xfrm>
            <a:off x="0" y="17463"/>
            <a:ext cx="9144000" cy="685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Ethmoid Bone (3 of 3)</a:t>
            </a:r>
          </a:p>
        </p:txBody>
      </p:sp>
      <p:pic>
        <p:nvPicPr>
          <p:cNvPr id="29699" name="Picture 5" descr="Anterior view of the nasal cavity showing the perpendicular plate and the middle nasal conchae of the ethmoid bone.">
            <a:extLst>
              <a:ext uri="{FF2B5EF4-FFF2-40B4-BE49-F238E27FC236}">
                <a16:creationId xmlns:a16="http://schemas.microsoft.com/office/drawing/2014/main" id="{60295DB0-013D-5A0D-7480-180385CD8B26}"/>
              </a:ext>
            </a:extLst>
          </p:cNvPr>
          <p:cNvPicPr>
            <a:picLocks noChangeAspect="1"/>
          </p:cNvPicPr>
          <p:nvPr/>
        </p:nvPicPr>
        <p:blipFill>
          <a:blip r:embed="rId3">
            <a:extLst>
              <a:ext uri="{28A0092B-C50C-407E-A947-70E740481C1C}">
                <a14:useLocalDpi xmlns:a14="http://schemas.microsoft.com/office/drawing/2010/main" val="0"/>
              </a:ext>
            </a:extLst>
          </a:blip>
          <a:srcRect l="35205"/>
          <a:stretch>
            <a:fillRect/>
          </a:stretch>
        </p:blipFill>
        <p:spPr bwMode="auto">
          <a:xfrm>
            <a:off x="152400" y="1200150"/>
            <a:ext cx="3454400" cy="3998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descr="The image shows two views of the ethmoid bone from the nasal cavity. On the left is the anterior view focuses on the inside aspects of the nasal cavity, highlighting the perpendicular plate and middle nasal concha. On the right is the view of the lateral wall of the nasal cavity showing the superior and middle nasal conchae. Labels are present on both images with arrows pointing to specific structures of interest: 1 for the perpendicular plate, 2 for the superior nasal concha, and 3 for the middle nasal concha.">
            <a:extLst>
              <a:ext uri="{FF2B5EF4-FFF2-40B4-BE49-F238E27FC236}">
                <a16:creationId xmlns:a16="http://schemas.microsoft.com/office/drawing/2014/main" id="{974F4139-9D8A-676E-46CC-ED7094152B28}"/>
              </a:ext>
            </a:extLst>
          </p:cNvPr>
          <p:cNvGrpSpPr/>
          <p:nvPr/>
        </p:nvGrpSpPr>
        <p:grpSpPr>
          <a:xfrm>
            <a:off x="114300" y="814388"/>
            <a:ext cx="8918575" cy="5665824"/>
            <a:chOff x="114300" y="814388"/>
            <a:chExt cx="8918575" cy="5665824"/>
          </a:xfrm>
        </p:grpSpPr>
        <p:sp>
          <p:nvSpPr>
            <p:cNvPr id="29708" name="TextBox 32" descr="Anterior view of the nasal cavity&#10;">
              <a:extLst>
                <a:ext uri="{FF2B5EF4-FFF2-40B4-BE49-F238E27FC236}">
                  <a16:creationId xmlns:a16="http://schemas.microsoft.com/office/drawing/2014/main" id="{6A252EF5-F6AA-E9DA-1A2D-BCA9498C223C}"/>
                </a:ext>
              </a:extLst>
            </p:cNvPr>
            <p:cNvSpPr txBox="1">
              <a:spLocks noChangeArrowheads="1"/>
            </p:cNvSpPr>
            <p:nvPr/>
          </p:nvSpPr>
          <p:spPr bwMode="auto">
            <a:xfrm>
              <a:off x="114300" y="831850"/>
              <a:ext cx="3492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 of the Nasal Cavity</a:t>
              </a:r>
            </a:p>
          </p:txBody>
        </p:sp>
        <p:sp>
          <p:nvSpPr>
            <p:cNvPr id="29706" name="TextBox 32" descr="1- Perpendicular Plate&#10;2- Superior nasal concha&#10;3- Middle nasal conchae">
              <a:extLst>
                <a:ext uri="{FF2B5EF4-FFF2-40B4-BE49-F238E27FC236}">
                  <a16:creationId xmlns:a16="http://schemas.microsoft.com/office/drawing/2014/main" id="{3E622E46-583B-02A5-78EC-704AB05330AF}"/>
                </a:ext>
              </a:extLst>
            </p:cNvPr>
            <p:cNvSpPr txBox="1">
              <a:spLocks noChangeArrowheads="1"/>
            </p:cNvSpPr>
            <p:nvPr/>
          </p:nvSpPr>
          <p:spPr bwMode="auto">
            <a:xfrm>
              <a:off x="583406" y="5556287"/>
              <a:ext cx="2592387"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 Perpendicular Plate</a:t>
              </a:r>
            </a:p>
            <a:p>
              <a:pPr eaLnBrk="1" hangingPunct="1">
                <a:spcBef>
                  <a:spcPct val="0"/>
                </a:spcBef>
                <a:buFontTx/>
                <a:buNone/>
              </a:pPr>
              <a:r>
                <a:rPr lang="en-US" altLang="en-US" sz="1800" b="1" dirty="0"/>
                <a:t>2- Superior nasal concha</a:t>
              </a:r>
            </a:p>
            <a:p>
              <a:pPr eaLnBrk="1" hangingPunct="1">
                <a:spcBef>
                  <a:spcPct val="0"/>
                </a:spcBef>
                <a:buFontTx/>
                <a:buNone/>
              </a:pPr>
              <a:r>
                <a:rPr lang="en-US" altLang="en-US" sz="1800" b="1" dirty="0"/>
                <a:t>3- Middle nasal conchae</a:t>
              </a:r>
            </a:p>
          </p:txBody>
        </p:sp>
        <p:sp>
          <p:nvSpPr>
            <p:cNvPr id="29703" name="TextBox 32" descr="1&#10;">
              <a:extLst>
                <a:ext uri="{FF2B5EF4-FFF2-40B4-BE49-F238E27FC236}">
                  <a16:creationId xmlns:a16="http://schemas.microsoft.com/office/drawing/2014/main" id="{9FB1D17B-A14D-1EE2-A8D4-07611820A859}"/>
                </a:ext>
              </a:extLst>
            </p:cNvPr>
            <p:cNvSpPr txBox="1">
              <a:spLocks noChangeArrowheads="1"/>
            </p:cNvSpPr>
            <p:nvPr/>
          </p:nvSpPr>
          <p:spPr bwMode="auto">
            <a:xfrm>
              <a:off x="3833813" y="1636713"/>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1</a:t>
              </a:r>
            </a:p>
          </p:txBody>
        </p:sp>
        <p:sp>
          <p:nvSpPr>
            <p:cNvPr id="29709" name="TextBox 32" descr="2&#10;">
              <a:extLst>
                <a:ext uri="{FF2B5EF4-FFF2-40B4-BE49-F238E27FC236}">
                  <a16:creationId xmlns:a16="http://schemas.microsoft.com/office/drawing/2014/main" id="{66EBCEFE-E36A-54CC-8732-FC1D982C8FC5}"/>
                </a:ext>
              </a:extLst>
            </p:cNvPr>
            <p:cNvSpPr txBox="1">
              <a:spLocks noChangeArrowheads="1"/>
            </p:cNvSpPr>
            <p:nvPr/>
          </p:nvSpPr>
          <p:spPr bwMode="auto">
            <a:xfrm>
              <a:off x="3810000" y="2438400"/>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2</a:t>
              </a:r>
            </a:p>
          </p:txBody>
        </p:sp>
        <p:sp>
          <p:nvSpPr>
            <p:cNvPr id="29710" name="TextBox 32" descr="3&#10;">
              <a:extLst>
                <a:ext uri="{FF2B5EF4-FFF2-40B4-BE49-F238E27FC236}">
                  <a16:creationId xmlns:a16="http://schemas.microsoft.com/office/drawing/2014/main" id="{C011330B-5106-6718-C932-B6898A826E42}"/>
                </a:ext>
              </a:extLst>
            </p:cNvPr>
            <p:cNvSpPr txBox="1">
              <a:spLocks noChangeArrowheads="1"/>
            </p:cNvSpPr>
            <p:nvPr/>
          </p:nvSpPr>
          <p:spPr bwMode="auto">
            <a:xfrm>
              <a:off x="3833813" y="2895600"/>
              <a:ext cx="381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3</a:t>
              </a:r>
            </a:p>
          </p:txBody>
        </p:sp>
        <p:sp>
          <p:nvSpPr>
            <p:cNvPr id="29702" name="TextBox 32" descr="Lateral Wall of the Nasal Cavity&#10;">
              <a:extLst>
                <a:ext uri="{FF2B5EF4-FFF2-40B4-BE49-F238E27FC236}">
                  <a16:creationId xmlns:a16="http://schemas.microsoft.com/office/drawing/2014/main" id="{02A76F0D-AC2F-FF36-B1B7-8360448B9E65}"/>
                </a:ext>
              </a:extLst>
            </p:cNvPr>
            <p:cNvSpPr txBox="1">
              <a:spLocks noChangeArrowheads="1"/>
            </p:cNvSpPr>
            <p:nvPr/>
          </p:nvSpPr>
          <p:spPr bwMode="auto">
            <a:xfrm>
              <a:off x="4419600" y="814388"/>
              <a:ext cx="4613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Wall of the Nasal Cavity</a:t>
              </a:r>
            </a:p>
          </p:txBody>
        </p:sp>
        <p:pic>
          <p:nvPicPr>
            <p:cNvPr id="29698" name="Picture 2" descr="Lateral wall of the nasal cavity showing the superior and middle nasal conchae of the ethmoid bone.&#10;">
              <a:extLst>
                <a:ext uri="{FF2B5EF4-FFF2-40B4-BE49-F238E27FC236}">
                  <a16:creationId xmlns:a16="http://schemas.microsoft.com/office/drawing/2014/main" id="{D7ED3928-E18B-65B6-D8C7-F67ECF95C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53" r="26031"/>
            <a:stretch>
              <a:fillRect/>
            </a:stretch>
          </p:blipFill>
          <p:spPr bwMode="auto">
            <a:xfrm>
              <a:off x="4419600" y="1200150"/>
              <a:ext cx="4613275" cy="3948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63BBFAD-9555-F3B4-27D2-CC7E8BF308E3}"/>
                </a:ext>
                <a:ext uri="{C183D7F6-B498-43B3-948B-1728B52AA6E4}">
                  <adec:decorative xmlns:adec="http://schemas.microsoft.com/office/drawing/2017/decorative" val="1"/>
                </a:ext>
              </a:extLst>
            </p:cNvPr>
            <p:cNvCxnSpPr>
              <a:stCxn id="29710" idx="1"/>
            </p:cNvCxnSpPr>
            <p:nvPr/>
          </p:nvCxnSpPr>
          <p:spPr>
            <a:xfrm flipH="1">
              <a:off x="1752600" y="3079750"/>
              <a:ext cx="20812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C02A3E-B87D-5525-A3B0-C23C5C6623D1}"/>
                </a:ext>
                <a:ext uri="{C183D7F6-B498-43B3-948B-1728B52AA6E4}">
                  <adec:decorative xmlns:adec="http://schemas.microsoft.com/office/drawing/2017/decorative" val="1"/>
                </a:ext>
              </a:extLst>
            </p:cNvPr>
            <p:cNvCxnSpPr/>
            <p:nvPr/>
          </p:nvCxnSpPr>
          <p:spPr>
            <a:xfrm>
              <a:off x="1600200" y="1820863"/>
              <a:ext cx="0" cy="781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A9298B-8975-0565-C8DD-B7DF9D460056}"/>
                </a:ext>
                <a:ext uri="{C183D7F6-B498-43B3-948B-1728B52AA6E4}">
                  <adec:decorative xmlns:adec="http://schemas.microsoft.com/office/drawing/2017/decorative" val="1"/>
                </a:ext>
              </a:extLst>
            </p:cNvPr>
            <p:cNvCxnSpPr>
              <a:stCxn id="29710" idx="3"/>
            </p:cNvCxnSpPr>
            <p:nvPr/>
          </p:nvCxnSpPr>
          <p:spPr>
            <a:xfrm>
              <a:off x="4214813" y="3079750"/>
              <a:ext cx="2414587" cy="158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DA2D755-4C98-D51B-87B0-B9C06547A7AB}"/>
                </a:ext>
                <a:ext uri="{C183D7F6-B498-43B3-948B-1728B52AA6E4}">
                  <adec:decorative xmlns:adec="http://schemas.microsoft.com/office/drawing/2017/decorative" val="1"/>
                </a:ext>
              </a:extLst>
            </p:cNvPr>
            <p:cNvCxnSpPr>
              <a:stCxn id="29709" idx="3"/>
            </p:cNvCxnSpPr>
            <p:nvPr/>
          </p:nvCxnSpPr>
          <p:spPr>
            <a:xfrm>
              <a:off x="4191000" y="2622550"/>
              <a:ext cx="2667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64CFA0-6791-2B43-4192-F09335BC129C}"/>
                </a:ext>
                <a:ext uri="{C183D7F6-B498-43B3-948B-1728B52AA6E4}">
                  <adec:decorative xmlns:adec="http://schemas.microsoft.com/office/drawing/2017/decorative" val="1"/>
                </a:ext>
              </a:extLst>
            </p:cNvPr>
            <p:cNvCxnSpPr>
              <a:stCxn id="29703" idx="1"/>
            </p:cNvCxnSpPr>
            <p:nvPr/>
          </p:nvCxnSpPr>
          <p:spPr>
            <a:xfrm flipH="1">
              <a:off x="1600200" y="1820863"/>
              <a:ext cx="22336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Title 1" descr="Ethmoidal Labyrinth of the Ethmoid Bone&#10;">
            <a:extLst>
              <a:ext uri="{FF2B5EF4-FFF2-40B4-BE49-F238E27FC236}">
                <a16:creationId xmlns:a16="http://schemas.microsoft.com/office/drawing/2014/main" id="{A03B9C4E-80A3-6FEE-0B87-DA7E962CDDC3}"/>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Ethmoidal Labyrinth of the Ethmoid Bone</a:t>
            </a:r>
          </a:p>
        </p:txBody>
      </p:sp>
      <p:grpSp>
        <p:nvGrpSpPr>
          <p:cNvPr id="3" name="Group 2" descr="The image displays models of the ethmoidal labyrinth of the ethmoid bone from different perspectives and contexts. At the top, there are three close-up views of the labyrinth: an anterior view on the left, a lateral view in the center, and a posterior view on the right. Below, on the left, is an illustration of a human skull model with various colored sections, focusing on the ethmoidal labyrinth located in the medial wall of the orbit. On the right, another anatomical model shows the placement of the ethmoidal labyrinth, with a labeled arrow pointing to its location.">
            <a:extLst>
              <a:ext uri="{FF2B5EF4-FFF2-40B4-BE49-F238E27FC236}">
                <a16:creationId xmlns:a16="http://schemas.microsoft.com/office/drawing/2014/main" id="{12F433C4-3118-D5E4-37A4-8497C875AE37}"/>
              </a:ext>
            </a:extLst>
          </p:cNvPr>
          <p:cNvGrpSpPr/>
          <p:nvPr/>
        </p:nvGrpSpPr>
        <p:grpSpPr>
          <a:xfrm>
            <a:off x="230188" y="521494"/>
            <a:ext cx="8766987" cy="6199169"/>
            <a:chOff x="230188" y="521494"/>
            <a:chExt cx="8766987" cy="6199169"/>
          </a:xfrm>
        </p:grpSpPr>
        <p:pic>
          <p:nvPicPr>
            <p:cNvPr id="31747" name="Picture 13" descr="Anterior view of the ethmoid bone.">
              <a:extLst>
                <a:ext uri="{FF2B5EF4-FFF2-40B4-BE49-F238E27FC236}">
                  <a16:creationId xmlns:a16="http://schemas.microsoft.com/office/drawing/2014/main" id="{7BB0A965-BDCC-3BFE-F4DC-3AB1038D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67" b="14709"/>
            <a:stretch>
              <a:fillRect/>
            </a:stretch>
          </p:blipFill>
          <p:spPr bwMode="auto">
            <a:xfrm>
              <a:off x="230188" y="619125"/>
              <a:ext cx="2414587" cy="2906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5" name="TextBox 32" descr="Anterior view&#10;">
              <a:extLst>
                <a:ext uri="{FF2B5EF4-FFF2-40B4-BE49-F238E27FC236}">
                  <a16:creationId xmlns:a16="http://schemas.microsoft.com/office/drawing/2014/main" id="{C09D266D-976F-91A4-FB00-C2008113BA16}"/>
                </a:ext>
              </a:extLst>
            </p:cNvPr>
            <p:cNvSpPr txBox="1">
              <a:spLocks noChangeArrowheads="1"/>
            </p:cNvSpPr>
            <p:nvPr/>
          </p:nvSpPr>
          <p:spPr bwMode="auto">
            <a:xfrm>
              <a:off x="230188" y="3505200"/>
              <a:ext cx="2414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31746" name="Picture 10" descr="Ethmoidal labyrinth in the medial wall of the orbit.&#10;">
              <a:extLst>
                <a:ext uri="{FF2B5EF4-FFF2-40B4-BE49-F238E27FC236}">
                  <a16:creationId xmlns:a16="http://schemas.microsoft.com/office/drawing/2014/main" id="{5D7CE209-5D09-9E24-D8E0-99C83B942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132"/>
            <a:stretch>
              <a:fillRect/>
            </a:stretch>
          </p:blipFill>
          <p:spPr bwMode="auto">
            <a:xfrm>
              <a:off x="508591" y="3962400"/>
              <a:ext cx="1984375" cy="2724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14" descr="Lateral view of the ethmoid bone.">
              <a:extLst>
                <a:ext uri="{FF2B5EF4-FFF2-40B4-BE49-F238E27FC236}">
                  <a16:creationId xmlns:a16="http://schemas.microsoft.com/office/drawing/2014/main" id="{ECD8CB7A-8536-B1EF-103E-E2EDBAE9D8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93" t="24127" r="16138" b="35873"/>
            <a:stretch>
              <a:fillRect/>
            </a:stretch>
          </p:blipFill>
          <p:spPr bwMode="auto">
            <a:xfrm>
              <a:off x="2790825" y="598488"/>
              <a:ext cx="2998788" cy="290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4" name="TextBox 32" descr="Lateral view&#10;">
              <a:extLst>
                <a:ext uri="{FF2B5EF4-FFF2-40B4-BE49-F238E27FC236}">
                  <a16:creationId xmlns:a16="http://schemas.microsoft.com/office/drawing/2014/main" id="{F3DEED51-EF65-9C77-EAA2-C0241678F78B}"/>
                </a:ext>
              </a:extLst>
            </p:cNvPr>
            <p:cNvSpPr txBox="1">
              <a:spLocks noChangeArrowheads="1"/>
            </p:cNvSpPr>
            <p:nvPr/>
          </p:nvSpPr>
          <p:spPr bwMode="auto">
            <a:xfrm>
              <a:off x="2790825" y="3505200"/>
              <a:ext cx="2998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view</a:t>
              </a:r>
            </a:p>
          </p:txBody>
        </p:sp>
        <p:sp>
          <p:nvSpPr>
            <p:cNvPr id="31756" name="TextBox 32" descr="Ethmoidal labyrinth in the medial wall of the orbit&#10;">
              <a:extLst>
                <a:ext uri="{FF2B5EF4-FFF2-40B4-BE49-F238E27FC236}">
                  <a16:creationId xmlns:a16="http://schemas.microsoft.com/office/drawing/2014/main" id="{A882FD1C-4484-D01E-ABF7-4E8DE2B58C24}"/>
                </a:ext>
              </a:extLst>
            </p:cNvPr>
            <p:cNvSpPr txBox="1">
              <a:spLocks noChangeArrowheads="1"/>
            </p:cNvSpPr>
            <p:nvPr/>
          </p:nvSpPr>
          <p:spPr bwMode="auto">
            <a:xfrm>
              <a:off x="3303588" y="4572000"/>
              <a:ext cx="18288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Ethmoidal labyrinth in the medial wall of the orbit</a:t>
              </a:r>
            </a:p>
          </p:txBody>
        </p:sp>
        <p:pic>
          <p:nvPicPr>
            <p:cNvPr id="31749" name="Picture 16" descr="Posterior view of the ethmoid bone.">
              <a:extLst>
                <a:ext uri="{FF2B5EF4-FFF2-40B4-BE49-F238E27FC236}">
                  <a16:creationId xmlns:a16="http://schemas.microsoft.com/office/drawing/2014/main" id="{D8011520-F69A-63B3-74C5-D5843FE39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603" t="8058" r="11246" b="45277"/>
            <a:stretch>
              <a:fillRect/>
            </a:stretch>
          </p:blipFill>
          <p:spPr bwMode="auto">
            <a:xfrm>
              <a:off x="5946775" y="521494"/>
              <a:ext cx="2968625" cy="2962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3" name="TextBox 32" descr="Posterior view&#10;">
              <a:extLst>
                <a:ext uri="{FF2B5EF4-FFF2-40B4-BE49-F238E27FC236}">
                  <a16:creationId xmlns:a16="http://schemas.microsoft.com/office/drawing/2014/main" id="{90B2C821-50C9-3600-794D-80CCE29D3F27}"/>
                </a:ext>
              </a:extLst>
            </p:cNvPr>
            <p:cNvSpPr txBox="1">
              <a:spLocks noChangeArrowheads="1"/>
            </p:cNvSpPr>
            <p:nvPr/>
          </p:nvSpPr>
          <p:spPr bwMode="auto">
            <a:xfrm>
              <a:off x="5946775" y="3505200"/>
              <a:ext cx="296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pic>
          <p:nvPicPr>
            <p:cNvPr id="31750" name="Picture 12" descr="Ethmoidal labyrinth in the medial wall of the orbit.&#10;">
              <a:extLst>
                <a:ext uri="{FF2B5EF4-FFF2-40B4-BE49-F238E27FC236}">
                  <a16:creationId xmlns:a16="http://schemas.microsoft.com/office/drawing/2014/main" id="{9E364FF9-55F4-394B-046B-732754B81D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158" t="11552" r="19843"/>
            <a:stretch>
              <a:fillRect/>
            </a:stretch>
          </p:blipFill>
          <p:spPr bwMode="auto">
            <a:xfrm>
              <a:off x="5812650" y="4015563"/>
              <a:ext cx="3184525" cy="27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4C1F3E84-053D-371C-3AC7-B403367F5854}"/>
                </a:ext>
                <a:ext uri="{C183D7F6-B498-43B3-948B-1728B52AA6E4}">
                  <adec:decorative xmlns:adec="http://schemas.microsoft.com/office/drawing/2017/decorative" val="1"/>
                </a:ext>
              </a:extLst>
            </p:cNvPr>
            <p:cNvCxnSpPr/>
            <p:nvPr/>
          </p:nvCxnSpPr>
          <p:spPr>
            <a:xfrm flipH="1">
              <a:off x="1676400" y="5045075"/>
              <a:ext cx="6858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60E332-8121-63EA-4DFE-75D108F83532}"/>
                </a:ext>
                <a:ext uri="{C183D7F6-B498-43B3-948B-1728B52AA6E4}">
                  <adec:decorative xmlns:adec="http://schemas.microsoft.com/office/drawing/2017/decorative" val="1"/>
                </a:ext>
              </a:extLst>
            </p:cNvPr>
            <p:cNvCxnSpPr/>
            <p:nvPr/>
          </p:nvCxnSpPr>
          <p:spPr>
            <a:xfrm flipH="1">
              <a:off x="2362200" y="5045075"/>
              <a:ext cx="9413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A305604-E796-91BA-0719-2B6C5924361E}"/>
                </a:ext>
                <a:ext uri="{C183D7F6-B498-43B3-948B-1728B52AA6E4}">
                  <adec:decorative xmlns:adec="http://schemas.microsoft.com/office/drawing/2017/decorative" val="1"/>
                </a:ext>
              </a:extLst>
            </p:cNvPr>
            <p:cNvCxnSpPr>
              <a:stCxn id="31756" idx="3"/>
            </p:cNvCxnSpPr>
            <p:nvPr/>
          </p:nvCxnSpPr>
          <p:spPr>
            <a:xfrm>
              <a:off x="5132388" y="5172075"/>
              <a:ext cx="24876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Left Brace 1">
              <a:extLst>
                <a:ext uri="{FF2B5EF4-FFF2-40B4-BE49-F238E27FC236}">
                  <a16:creationId xmlns:a16="http://schemas.microsoft.com/office/drawing/2014/main" id="{776C261C-7462-C925-600C-0622860E7675}"/>
                </a:ext>
                <a:ext uri="{C183D7F6-B498-43B3-948B-1728B52AA6E4}">
                  <adec:decorative xmlns:adec="http://schemas.microsoft.com/office/drawing/2017/decorative" val="1"/>
                </a:ext>
              </a:extLst>
            </p:cNvPr>
            <p:cNvSpPr/>
            <p:nvPr/>
          </p:nvSpPr>
          <p:spPr>
            <a:xfrm rot="671705">
              <a:off x="322263" y="1123950"/>
              <a:ext cx="381000" cy="198278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Left Brace 22">
              <a:extLst>
                <a:ext uri="{FF2B5EF4-FFF2-40B4-BE49-F238E27FC236}">
                  <a16:creationId xmlns:a16="http://schemas.microsoft.com/office/drawing/2014/main" id="{EC17CF23-7BC2-348C-A4AF-E441AEA48559}"/>
                </a:ext>
                <a:ext uri="{C183D7F6-B498-43B3-948B-1728B52AA6E4}">
                  <adec:decorative xmlns:adec="http://schemas.microsoft.com/office/drawing/2017/decorative" val="1"/>
                </a:ext>
              </a:extLst>
            </p:cNvPr>
            <p:cNvSpPr/>
            <p:nvPr/>
          </p:nvSpPr>
          <p:spPr>
            <a:xfrm rot="276539">
              <a:off x="3543300" y="1481138"/>
              <a:ext cx="381000" cy="153035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Left Brace 23">
              <a:extLst>
                <a:ext uri="{FF2B5EF4-FFF2-40B4-BE49-F238E27FC236}">
                  <a16:creationId xmlns:a16="http://schemas.microsoft.com/office/drawing/2014/main" id="{9C4AD6FA-9F9A-BF07-8BCB-BC918772164A}"/>
                </a:ext>
                <a:ext uri="{C183D7F6-B498-43B3-948B-1728B52AA6E4}">
                  <adec:decorative xmlns:adec="http://schemas.microsoft.com/office/drawing/2017/decorative" val="1"/>
                </a:ext>
              </a:extLst>
            </p:cNvPr>
            <p:cNvSpPr/>
            <p:nvPr/>
          </p:nvSpPr>
          <p:spPr>
            <a:xfrm rot="671705">
              <a:off x="6127750" y="949325"/>
              <a:ext cx="552450" cy="204152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descr="Sphenoid Bone (Anterior View) (1 of 4)">
            <a:extLst>
              <a:ext uri="{FF2B5EF4-FFF2-40B4-BE49-F238E27FC236}">
                <a16:creationId xmlns:a16="http://schemas.microsoft.com/office/drawing/2014/main" id="{86D3DE81-3913-E0AF-2A31-58DBF676E04F}"/>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Sphenoid Bone (</a:t>
            </a:r>
            <a:r>
              <a:rPr kumimoji="0" lang="en-US" altLang="en-US"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Anterior View</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(1 of 4)</a:t>
            </a:r>
          </a:p>
        </p:txBody>
      </p:sp>
      <p:grpSp>
        <p:nvGrpSpPr>
          <p:cNvPr id="2" name="Group 1" descr="The image shows the anterior view of the sphenoid bone. Several anatomical features of the sphenoid bone are labeled with white text in transparent boxes and connected by arrows. The topmost labels identify the 'greater wings' and 'lesser wings.' Below them, the 'superior orbital fissures' and 'optic canals' are marked. At the bottom of the bone, the 'medial pterygoid plates' and 'lateral pterygoid plates' are indicated.">
            <a:extLst>
              <a:ext uri="{FF2B5EF4-FFF2-40B4-BE49-F238E27FC236}">
                <a16:creationId xmlns:a16="http://schemas.microsoft.com/office/drawing/2014/main" id="{3CDBDAD7-0844-228F-F369-2905772FAC1B}"/>
              </a:ext>
            </a:extLst>
          </p:cNvPr>
          <p:cNvGrpSpPr/>
          <p:nvPr/>
        </p:nvGrpSpPr>
        <p:grpSpPr>
          <a:xfrm>
            <a:off x="0" y="623888"/>
            <a:ext cx="9144000" cy="6234112"/>
            <a:chOff x="0" y="623888"/>
            <a:chExt cx="9144000" cy="6234112"/>
          </a:xfrm>
        </p:grpSpPr>
        <p:pic>
          <p:nvPicPr>
            <p:cNvPr id="33794" name="Picture 2" descr="Sphenoid Bone (Anterior View)">
              <a:extLst>
                <a:ext uri="{FF2B5EF4-FFF2-40B4-BE49-F238E27FC236}">
                  <a16:creationId xmlns:a16="http://schemas.microsoft.com/office/drawing/2014/main" id="{B194734F-9876-9CE2-2ABB-8C327DE7E6A2}"/>
                </a:ext>
              </a:extLst>
            </p:cNvPr>
            <p:cNvPicPr>
              <a:picLocks noChangeAspect="1"/>
            </p:cNvPicPr>
            <p:nvPr/>
          </p:nvPicPr>
          <p:blipFill>
            <a:blip r:embed="rId3">
              <a:extLst>
                <a:ext uri="{28A0092B-C50C-407E-A947-70E740481C1C}">
                  <a14:useLocalDpi xmlns:a14="http://schemas.microsoft.com/office/drawing/2010/main" val="0"/>
                </a:ext>
              </a:extLst>
            </a:blip>
            <a:srcRect b="9100"/>
            <a:stretch>
              <a:fillRect/>
            </a:stretch>
          </p:blipFill>
          <p:spPr bwMode="auto">
            <a:xfrm>
              <a:off x="0" y="623888"/>
              <a:ext cx="9144000" cy="6234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47D6269-453E-B4C0-8126-0F12673CFA33}"/>
                </a:ext>
                <a:ext uri="{C183D7F6-B498-43B3-948B-1728B52AA6E4}">
                  <adec:decorative xmlns:adec="http://schemas.microsoft.com/office/drawing/2017/decorative" val="1"/>
                </a:ext>
              </a:extLst>
            </p:cNvPr>
            <p:cNvCxnSpPr/>
            <p:nvPr/>
          </p:nvCxnSpPr>
          <p:spPr>
            <a:xfrm>
              <a:off x="2517775" y="1555750"/>
              <a:ext cx="0" cy="10683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804" name="TextBox 32" descr="Greater wings&#10;">
              <a:extLst>
                <a:ext uri="{FF2B5EF4-FFF2-40B4-BE49-F238E27FC236}">
                  <a16:creationId xmlns:a16="http://schemas.microsoft.com/office/drawing/2014/main" id="{F40192BC-69C5-BA97-9743-04ACAB966AE4}"/>
                </a:ext>
              </a:extLst>
            </p:cNvPr>
            <p:cNvSpPr txBox="1">
              <a:spLocks noChangeArrowheads="1"/>
            </p:cNvSpPr>
            <p:nvPr/>
          </p:nvSpPr>
          <p:spPr bwMode="auto">
            <a:xfrm>
              <a:off x="3673475" y="804863"/>
              <a:ext cx="1868488" cy="368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Greater wings</a:t>
              </a:r>
            </a:p>
          </p:txBody>
        </p:sp>
        <p:sp>
          <p:nvSpPr>
            <p:cNvPr id="33797" name="TextBox 32" descr="Lesser wings&#10;">
              <a:extLst>
                <a:ext uri="{FF2B5EF4-FFF2-40B4-BE49-F238E27FC236}">
                  <a16:creationId xmlns:a16="http://schemas.microsoft.com/office/drawing/2014/main" id="{A90F4A18-7A12-5B06-3CAF-C51226AEC1E6}"/>
                </a:ext>
              </a:extLst>
            </p:cNvPr>
            <p:cNvSpPr txBox="1">
              <a:spLocks noChangeArrowheads="1"/>
            </p:cNvSpPr>
            <p:nvPr/>
          </p:nvSpPr>
          <p:spPr bwMode="auto">
            <a:xfrm>
              <a:off x="3673475" y="1371600"/>
              <a:ext cx="1868488" cy="368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Lesser wings</a:t>
              </a:r>
            </a:p>
          </p:txBody>
        </p:sp>
        <p:sp>
          <p:nvSpPr>
            <p:cNvPr id="33798" name="TextBox 32" descr="Superior orbital fissures&#10;">
              <a:extLst>
                <a:ext uri="{FF2B5EF4-FFF2-40B4-BE49-F238E27FC236}">
                  <a16:creationId xmlns:a16="http://schemas.microsoft.com/office/drawing/2014/main" id="{10ACE364-F5F0-9493-1960-5229A0F60DFB}"/>
                </a:ext>
              </a:extLst>
            </p:cNvPr>
            <p:cNvSpPr txBox="1">
              <a:spLocks noChangeArrowheads="1"/>
            </p:cNvSpPr>
            <p:nvPr/>
          </p:nvSpPr>
          <p:spPr bwMode="auto">
            <a:xfrm>
              <a:off x="3048000" y="1905000"/>
              <a:ext cx="3000375"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Superior orbital fissures</a:t>
              </a:r>
            </a:p>
          </p:txBody>
        </p:sp>
        <p:sp>
          <p:nvSpPr>
            <p:cNvPr id="33817" name="TextBox 32" descr="Optic canals&#10;">
              <a:extLst>
                <a:ext uri="{FF2B5EF4-FFF2-40B4-BE49-F238E27FC236}">
                  <a16:creationId xmlns:a16="http://schemas.microsoft.com/office/drawing/2014/main" id="{CF7DB542-6200-5496-E0CD-B76E0697BE8C}"/>
                </a:ext>
              </a:extLst>
            </p:cNvPr>
            <p:cNvSpPr txBox="1">
              <a:spLocks noChangeArrowheads="1"/>
            </p:cNvSpPr>
            <p:nvPr/>
          </p:nvSpPr>
          <p:spPr bwMode="auto">
            <a:xfrm>
              <a:off x="3962400" y="2449513"/>
              <a:ext cx="1393825"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Optic canals</a:t>
              </a:r>
            </a:p>
          </p:txBody>
        </p:sp>
        <p:cxnSp>
          <p:nvCxnSpPr>
            <p:cNvPr id="13" name="Straight Arrow Connector 12">
              <a:extLst>
                <a:ext uri="{FF2B5EF4-FFF2-40B4-BE49-F238E27FC236}">
                  <a16:creationId xmlns:a16="http://schemas.microsoft.com/office/drawing/2014/main" id="{FE5AE321-7C98-C2D5-9A48-CBD25439AE9B}"/>
                </a:ext>
                <a:ext uri="{C183D7F6-B498-43B3-948B-1728B52AA6E4}">
                  <adec:decorative xmlns:adec="http://schemas.microsoft.com/office/drawing/2017/decorative" val="1"/>
                </a:ext>
              </a:extLst>
            </p:cNvPr>
            <p:cNvCxnSpPr/>
            <p:nvPr/>
          </p:nvCxnSpPr>
          <p:spPr>
            <a:xfrm flipH="1" flipV="1">
              <a:off x="3821113" y="5789613"/>
              <a:ext cx="228600" cy="28733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517805A-4F1D-AEEF-EAFE-9A64EA13FA85}"/>
                </a:ext>
                <a:ext uri="{C183D7F6-B498-43B3-948B-1728B52AA6E4}">
                  <adec:decorative xmlns:adec="http://schemas.microsoft.com/office/drawing/2017/decorative" val="1"/>
                </a:ext>
              </a:extLst>
            </p:cNvPr>
            <p:cNvCxnSpPr/>
            <p:nvPr/>
          </p:nvCxnSpPr>
          <p:spPr>
            <a:xfrm flipH="1" flipV="1">
              <a:off x="3200400" y="5761038"/>
              <a:ext cx="22225" cy="5746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801" name="TextBox 32" descr="Medial pterygoid plates&#10;">
              <a:extLst>
                <a:ext uri="{FF2B5EF4-FFF2-40B4-BE49-F238E27FC236}">
                  <a16:creationId xmlns:a16="http://schemas.microsoft.com/office/drawing/2014/main" id="{D6FF882B-754A-5FF4-20F7-D010C43F6F26}"/>
                </a:ext>
              </a:extLst>
            </p:cNvPr>
            <p:cNvSpPr txBox="1">
              <a:spLocks noChangeArrowheads="1"/>
            </p:cNvSpPr>
            <p:nvPr/>
          </p:nvSpPr>
          <p:spPr bwMode="auto">
            <a:xfrm>
              <a:off x="4049713" y="5154613"/>
              <a:ext cx="1230312" cy="9223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Medial pterygoid plates</a:t>
              </a:r>
            </a:p>
          </p:txBody>
        </p:sp>
        <p:cxnSp>
          <p:nvCxnSpPr>
            <p:cNvPr id="28" name="Straight Arrow Connector 27">
              <a:extLst>
                <a:ext uri="{FF2B5EF4-FFF2-40B4-BE49-F238E27FC236}">
                  <a16:creationId xmlns:a16="http://schemas.microsoft.com/office/drawing/2014/main" id="{6A6A9BAA-F308-DC73-51D3-7151B709582E}"/>
                </a:ext>
                <a:ext uri="{C183D7F6-B498-43B3-948B-1728B52AA6E4}">
                  <adec:decorative xmlns:adec="http://schemas.microsoft.com/office/drawing/2017/decorative" val="1"/>
                </a:ext>
              </a:extLst>
            </p:cNvPr>
            <p:cNvCxnSpPr/>
            <p:nvPr/>
          </p:nvCxnSpPr>
          <p:spPr>
            <a:xfrm>
              <a:off x="3244850" y="2274888"/>
              <a:ext cx="0" cy="9620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53F872-852A-E005-3D01-C659E9A6F2F5}"/>
                </a:ext>
                <a:ext uri="{C183D7F6-B498-43B3-948B-1728B52AA6E4}">
                  <adec:decorative xmlns:adec="http://schemas.microsoft.com/office/drawing/2017/decorative" val="1"/>
                </a:ext>
              </a:extLst>
            </p:cNvPr>
            <p:cNvCxnSpPr>
              <a:stCxn id="33797" idx="1"/>
            </p:cNvCxnSpPr>
            <p:nvPr/>
          </p:nvCxnSpPr>
          <p:spPr>
            <a:xfrm flipH="1">
              <a:off x="2514600" y="1555750"/>
              <a:ext cx="11588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3805" name="TextBox 32" descr="Lateral pterygoid plates&#10;">
              <a:extLst>
                <a:ext uri="{FF2B5EF4-FFF2-40B4-BE49-F238E27FC236}">
                  <a16:creationId xmlns:a16="http://schemas.microsoft.com/office/drawing/2014/main" id="{989868EC-C8ED-7528-C73B-10E4A3E4E1CC}"/>
                </a:ext>
              </a:extLst>
            </p:cNvPr>
            <p:cNvSpPr txBox="1">
              <a:spLocks noChangeArrowheads="1"/>
            </p:cNvSpPr>
            <p:nvPr/>
          </p:nvSpPr>
          <p:spPr bwMode="auto">
            <a:xfrm>
              <a:off x="2895600" y="6335713"/>
              <a:ext cx="3711575"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Lateral pterygoid plates</a:t>
              </a:r>
            </a:p>
          </p:txBody>
        </p:sp>
        <p:cxnSp>
          <p:nvCxnSpPr>
            <p:cNvPr id="18" name="Straight Arrow Connector 17">
              <a:extLst>
                <a:ext uri="{FF2B5EF4-FFF2-40B4-BE49-F238E27FC236}">
                  <a16:creationId xmlns:a16="http://schemas.microsoft.com/office/drawing/2014/main" id="{8CAE6B5A-04F7-8153-25B5-4C9E46AD2DEE}"/>
                </a:ext>
                <a:ext uri="{C183D7F6-B498-43B3-948B-1728B52AA6E4}">
                  <adec:decorative xmlns:adec="http://schemas.microsoft.com/office/drawing/2017/decorative" val="1"/>
                </a:ext>
              </a:extLst>
            </p:cNvPr>
            <p:cNvCxnSpPr/>
            <p:nvPr/>
          </p:nvCxnSpPr>
          <p:spPr>
            <a:xfrm>
              <a:off x="5808663" y="2274888"/>
              <a:ext cx="0" cy="115411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4C916B0-1D0D-9B74-3C86-55824391421B}"/>
                </a:ext>
                <a:ext uri="{C183D7F6-B498-43B3-948B-1728B52AA6E4}">
                  <adec:decorative xmlns:adec="http://schemas.microsoft.com/office/drawing/2017/decorative" val="1"/>
                </a:ext>
              </a:extLst>
            </p:cNvPr>
            <p:cNvCxnSpPr/>
            <p:nvPr/>
          </p:nvCxnSpPr>
          <p:spPr>
            <a:xfrm>
              <a:off x="6691313" y="1555750"/>
              <a:ext cx="14287" cy="8826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A13DE3-6881-818D-614F-F41119632EB2}"/>
                </a:ext>
                <a:ext uri="{C183D7F6-B498-43B3-948B-1728B52AA6E4}">
                  <adec:decorative xmlns:adec="http://schemas.microsoft.com/office/drawing/2017/decorative" val="1"/>
                </a:ext>
              </a:extLst>
            </p:cNvPr>
            <p:cNvCxnSpPr>
              <a:endCxn id="33797" idx="3"/>
            </p:cNvCxnSpPr>
            <p:nvPr/>
          </p:nvCxnSpPr>
          <p:spPr>
            <a:xfrm flipH="1">
              <a:off x="5541963" y="1555750"/>
              <a:ext cx="11493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A8E5A23-668D-0088-315B-5B3ABD7D62B1}"/>
                </a:ext>
                <a:ext uri="{C183D7F6-B498-43B3-948B-1728B52AA6E4}">
                  <adec:decorative xmlns:adec="http://schemas.microsoft.com/office/drawing/2017/decorative" val="1"/>
                </a:ext>
              </a:extLst>
            </p:cNvPr>
            <p:cNvCxnSpPr/>
            <p:nvPr/>
          </p:nvCxnSpPr>
          <p:spPr>
            <a:xfrm flipV="1">
              <a:off x="5280025" y="5856288"/>
              <a:ext cx="261938" cy="2206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4835623-6C4A-955F-5132-C50C96E03F24}"/>
                </a:ext>
                <a:ext uri="{C183D7F6-B498-43B3-948B-1728B52AA6E4}">
                  <adec:decorative xmlns:adec="http://schemas.microsoft.com/office/drawing/2017/decorative" val="1"/>
                </a:ext>
              </a:extLst>
            </p:cNvPr>
            <p:cNvCxnSpPr/>
            <p:nvPr/>
          </p:nvCxnSpPr>
          <p:spPr>
            <a:xfrm flipV="1">
              <a:off x="6248400" y="5791200"/>
              <a:ext cx="0" cy="54451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1E6E58D-09FA-628B-7411-EA121E6B7976}"/>
                </a:ext>
                <a:ext uri="{C183D7F6-B498-43B3-948B-1728B52AA6E4}">
                  <adec:decorative xmlns:adec="http://schemas.microsoft.com/office/drawing/2017/decorative" val="1"/>
                </a:ext>
              </a:extLst>
            </p:cNvPr>
            <p:cNvCxnSpPr/>
            <p:nvPr/>
          </p:nvCxnSpPr>
          <p:spPr>
            <a:xfrm>
              <a:off x="1066800" y="989013"/>
              <a:ext cx="0" cy="18573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B2BD21E-39C2-4455-18F9-E007E769222B}"/>
                </a:ext>
                <a:ext uri="{C183D7F6-B498-43B3-948B-1728B52AA6E4}">
                  <adec:decorative xmlns:adec="http://schemas.microsoft.com/office/drawing/2017/decorative" val="1"/>
                </a:ext>
              </a:extLst>
            </p:cNvPr>
            <p:cNvCxnSpPr/>
            <p:nvPr/>
          </p:nvCxnSpPr>
          <p:spPr>
            <a:xfrm>
              <a:off x="7620000" y="989013"/>
              <a:ext cx="0" cy="18573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F2548C-169E-92B0-1DEF-1427B4F1C1FD}"/>
                </a:ext>
                <a:ext uri="{C183D7F6-B498-43B3-948B-1728B52AA6E4}">
                  <adec:decorative xmlns:adec="http://schemas.microsoft.com/office/drawing/2017/decorative" val="1"/>
                </a:ext>
              </a:extLst>
            </p:cNvPr>
            <p:cNvCxnSpPr>
              <a:stCxn id="33804" idx="1"/>
            </p:cNvCxnSpPr>
            <p:nvPr/>
          </p:nvCxnSpPr>
          <p:spPr>
            <a:xfrm flipH="1">
              <a:off x="1066800" y="989013"/>
              <a:ext cx="26066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F387B10-5841-5332-61D0-A6CE32CE3199}"/>
                </a:ext>
                <a:ext uri="{C183D7F6-B498-43B3-948B-1728B52AA6E4}">
                  <adec:decorative xmlns:adec="http://schemas.microsoft.com/office/drawing/2017/decorative" val="1"/>
                </a:ext>
              </a:extLst>
            </p:cNvPr>
            <p:cNvCxnSpPr/>
            <p:nvPr/>
          </p:nvCxnSpPr>
          <p:spPr>
            <a:xfrm flipH="1">
              <a:off x="5541963" y="989013"/>
              <a:ext cx="207803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6004B46-2684-8E7F-E727-D7ECBDC335A4}"/>
                </a:ext>
                <a:ext uri="{C183D7F6-B498-43B3-948B-1728B52AA6E4}">
                  <adec:decorative xmlns:adec="http://schemas.microsoft.com/office/drawing/2017/decorative" val="1"/>
                </a:ext>
              </a:extLst>
            </p:cNvPr>
            <p:cNvCxnSpPr/>
            <p:nvPr/>
          </p:nvCxnSpPr>
          <p:spPr>
            <a:xfrm>
              <a:off x="4017963" y="2852738"/>
              <a:ext cx="0" cy="2714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7B854F3-D129-4967-84B7-9D3029BE8AEE}"/>
                </a:ext>
                <a:ext uri="{C183D7F6-B498-43B3-948B-1728B52AA6E4}">
                  <adec:decorative xmlns:adec="http://schemas.microsoft.com/office/drawing/2017/decorative" val="1"/>
                </a:ext>
              </a:extLst>
            </p:cNvPr>
            <p:cNvCxnSpPr/>
            <p:nvPr/>
          </p:nvCxnSpPr>
          <p:spPr>
            <a:xfrm>
              <a:off x="5313363" y="2852738"/>
              <a:ext cx="0" cy="1746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kull Parts">
            <a:extLst>
              <a:ext uri="{FF2B5EF4-FFF2-40B4-BE49-F238E27FC236}">
                <a16:creationId xmlns:a16="http://schemas.microsoft.com/office/drawing/2014/main" id="{73A658D2-7B35-D2A0-361F-5536A8B36712}"/>
              </a:ext>
            </a:extLst>
          </p:cNvPr>
          <p:cNvSpPr>
            <a:spLocks noGrp="1"/>
          </p:cNvSpPr>
          <p:nvPr>
            <p:ph type="title"/>
          </p:nvPr>
        </p:nvSpPr>
        <p:spPr>
          <a:xfrm>
            <a:off x="0" y="76200"/>
            <a:ext cx="9144000" cy="788483"/>
          </a:xfrm>
        </p:spPr>
        <p:txBody>
          <a:bodyPr/>
          <a:lstStyle/>
          <a:p>
            <a:r>
              <a:rPr lang="en-US" altLang="en-US" b="1" dirty="0">
                <a:latin typeface="Calibri" panose="020F0502020204030204" pitchFamily="34" charset="0"/>
                <a:cs typeface="Arial" panose="020B0604020202020204" pitchFamily="34" charset="0"/>
              </a:rPr>
              <a:t>Skull Parts</a:t>
            </a:r>
            <a:endParaRPr lang="en-US" dirty="0"/>
          </a:p>
        </p:txBody>
      </p:sp>
      <p:grpSp>
        <p:nvGrpSpPr>
          <p:cNvPr id="5" name="Group 4" descr="The image shows two anatomical models of the human skull's parts placed side by side on a blue surface. &#10;On the left, a model of a cranium is displayed, showing the superior view of the cranial base and some facial bones. &#10;On the right, there is a superior view of the calvaria. &#10;Lines and labels annotate the image, illustrating the cranium and facial bones.">
            <a:extLst>
              <a:ext uri="{FF2B5EF4-FFF2-40B4-BE49-F238E27FC236}">
                <a16:creationId xmlns:a16="http://schemas.microsoft.com/office/drawing/2014/main" id="{EB8E2D8F-2410-1DC8-DE50-E489597F3A06}"/>
              </a:ext>
            </a:extLst>
          </p:cNvPr>
          <p:cNvGrpSpPr/>
          <p:nvPr/>
        </p:nvGrpSpPr>
        <p:grpSpPr>
          <a:xfrm>
            <a:off x="571500" y="874731"/>
            <a:ext cx="8001000" cy="5638800"/>
            <a:chOff x="0" y="0"/>
            <a:chExt cx="9144000" cy="6858000"/>
          </a:xfrm>
        </p:grpSpPr>
        <p:pic>
          <p:nvPicPr>
            <p:cNvPr id="6" name="Picture 11" descr="The image shows two anatomical models of the human skull's parts placed side by side on a blue surface. &#10;On the left, a model of a cranium is displayed, showing the superior view of the cranial base and some facial bones. &#10;On the right, there is a superior view of the calvaria. &#10;Lines and labels annotate the image, illustrating the cranium and facial bones.">
              <a:extLst>
                <a:ext uri="{FF2B5EF4-FFF2-40B4-BE49-F238E27FC236}">
                  <a16:creationId xmlns:a16="http://schemas.microsoft.com/office/drawing/2014/main" id="{C4EBC233-83C2-E592-8CB1-47419A943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07C5B716-B8C9-4508-1954-713355D9230F}"/>
                </a:ext>
              </a:extLst>
            </p:cNvPr>
            <p:cNvSpPr txBox="1">
              <a:spLocks noChangeArrowheads="1"/>
            </p:cNvSpPr>
            <p:nvPr/>
          </p:nvSpPr>
          <p:spPr bwMode="auto">
            <a:xfrm>
              <a:off x="228600" y="6096000"/>
              <a:ext cx="2441837"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2- Facial Bones</a:t>
              </a:r>
            </a:p>
          </p:txBody>
        </p:sp>
        <p:sp>
          <p:nvSpPr>
            <p:cNvPr id="8" name="TextBox 17">
              <a:extLst>
                <a:ext uri="{FF2B5EF4-FFF2-40B4-BE49-F238E27FC236}">
                  <a16:creationId xmlns:a16="http://schemas.microsoft.com/office/drawing/2014/main" id="{8057987A-72CA-97F9-C008-CA60E0678E62}"/>
                </a:ext>
              </a:extLst>
            </p:cNvPr>
            <p:cNvSpPr txBox="1">
              <a:spLocks noChangeArrowheads="1"/>
            </p:cNvSpPr>
            <p:nvPr/>
          </p:nvSpPr>
          <p:spPr bwMode="auto">
            <a:xfrm>
              <a:off x="742950" y="315254"/>
              <a:ext cx="6324600"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1- Cranium = Cranial Base  +  Calvaria  </a:t>
              </a:r>
            </a:p>
          </p:txBody>
        </p:sp>
        <p:cxnSp>
          <p:nvCxnSpPr>
            <p:cNvPr id="9" name="Straight Arrow Connector 8">
              <a:extLst>
                <a:ext uri="{FF2B5EF4-FFF2-40B4-BE49-F238E27FC236}">
                  <a16:creationId xmlns:a16="http://schemas.microsoft.com/office/drawing/2014/main" id="{8E390D85-0FE9-31C2-192A-75A68ECF034F}"/>
                </a:ext>
              </a:extLst>
            </p:cNvPr>
            <p:cNvCxnSpPr>
              <a:cxnSpLocks/>
            </p:cNvCxnSpPr>
            <p:nvPr/>
          </p:nvCxnSpPr>
          <p:spPr>
            <a:xfrm>
              <a:off x="5791200" y="685805"/>
              <a:ext cx="152400" cy="40478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8FEF4E6-4D43-02B3-F54F-2EE739F8320B}"/>
                </a:ext>
              </a:extLst>
            </p:cNvPr>
            <p:cNvCxnSpPr>
              <a:cxnSpLocks/>
            </p:cNvCxnSpPr>
            <p:nvPr/>
          </p:nvCxnSpPr>
          <p:spPr>
            <a:xfrm flipH="1">
              <a:off x="3581400" y="685805"/>
              <a:ext cx="457200" cy="52228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8E9011-0DCB-A6CB-8F72-9EDC67EB08EE}"/>
                </a:ext>
              </a:extLst>
            </p:cNvPr>
            <p:cNvCxnSpPr>
              <a:cxnSpLocks/>
            </p:cNvCxnSpPr>
            <p:nvPr/>
          </p:nvCxnSpPr>
          <p:spPr>
            <a:xfrm flipV="1">
              <a:off x="1295400" y="5483225"/>
              <a:ext cx="425450" cy="65297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572684C-9655-482D-BEE6-069ED3A4EC1C}"/>
                </a:ext>
              </a:extLst>
            </p:cNvPr>
            <p:cNvSpPr/>
            <p:nvPr/>
          </p:nvSpPr>
          <p:spPr>
            <a:xfrm rot="18394660">
              <a:off x="1591469" y="4329906"/>
              <a:ext cx="457200" cy="2033588"/>
            </a:xfrm>
            <a:prstGeom prst="leftBrace">
              <a:avLst>
                <a:gd name="adj1" fmla="val 30020"/>
                <a:gd name="adj2"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7030A0"/>
                </a:solidFill>
              </a:endParaRPr>
            </a:p>
          </p:txBody>
        </p:sp>
      </p:grpSp>
    </p:spTree>
    <p:extLst>
      <p:ext uri="{BB962C8B-B14F-4D97-AF65-F5344CB8AC3E}">
        <p14:creationId xmlns:p14="http://schemas.microsoft.com/office/powerpoint/2010/main" val="87400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itle 1" descr="Sphenoid Bone (2 of 4)">
            <a:extLst>
              <a:ext uri="{FF2B5EF4-FFF2-40B4-BE49-F238E27FC236}">
                <a16:creationId xmlns:a16="http://schemas.microsoft.com/office/drawing/2014/main" id="{69EF5E52-19CE-C967-98CD-6756DFDBAA39}"/>
              </a:ext>
            </a:extLst>
          </p:cNvPr>
          <p:cNvSpPr txBox="1">
            <a:spLocks noGrp="1"/>
          </p:cNvSpPr>
          <p:nvPr>
            <p:ph type="title" idx="4294967295"/>
          </p:nvPr>
        </p:nvSpPr>
        <p:spPr bwMode="auto">
          <a:xfrm>
            <a:off x="0" y="0"/>
            <a:ext cx="9144000" cy="7000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Sphenoid Bone (2 of 4)</a:t>
            </a:r>
          </a:p>
        </p:txBody>
      </p:sp>
      <p:grpSp>
        <p:nvGrpSpPr>
          <p:cNvPr id="12" name="Group 11" descr="Three views of the sphenoid bone; anterior and posterior views and its position on a skull model highlighting the optic canals.">
            <a:extLst>
              <a:ext uri="{FF2B5EF4-FFF2-40B4-BE49-F238E27FC236}">
                <a16:creationId xmlns:a16="http://schemas.microsoft.com/office/drawing/2014/main" id="{9391450D-E50A-4E78-BB8E-353CE7F1A32E}"/>
              </a:ext>
            </a:extLst>
          </p:cNvPr>
          <p:cNvGrpSpPr/>
          <p:nvPr/>
        </p:nvGrpSpPr>
        <p:grpSpPr>
          <a:xfrm>
            <a:off x="76200" y="490538"/>
            <a:ext cx="8832850" cy="6215062"/>
            <a:chOff x="76200" y="490538"/>
            <a:chExt cx="8832850" cy="6215062"/>
          </a:xfrm>
        </p:grpSpPr>
        <p:pic>
          <p:nvPicPr>
            <p:cNvPr id="35842" name="Picture 2" descr="Sphenoid Bone (Anterior view)">
              <a:extLst>
                <a:ext uri="{FF2B5EF4-FFF2-40B4-BE49-F238E27FC236}">
                  <a16:creationId xmlns:a16="http://schemas.microsoft.com/office/drawing/2014/main" id="{BA917977-42EF-9B3A-342F-8335631C4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71" t="9091" r="3752" b="4843"/>
            <a:stretch>
              <a:fillRect/>
            </a:stretch>
          </p:blipFill>
          <p:spPr bwMode="auto">
            <a:xfrm>
              <a:off x="82550" y="700088"/>
              <a:ext cx="5243513" cy="2847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7" name="TextBox 32" descr="Anterior view&#10;">
              <a:extLst>
                <a:ext uri="{FF2B5EF4-FFF2-40B4-BE49-F238E27FC236}">
                  <a16:creationId xmlns:a16="http://schemas.microsoft.com/office/drawing/2014/main" id="{BA881866-AAC6-1B91-9024-2C706A13B38F}"/>
                </a:ext>
              </a:extLst>
            </p:cNvPr>
            <p:cNvSpPr txBox="1">
              <a:spLocks noChangeArrowheads="1"/>
            </p:cNvSpPr>
            <p:nvPr/>
          </p:nvSpPr>
          <p:spPr bwMode="auto">
            <a:xfrm>
              <a:off x="82550" y="3173413"/>
              <a:ext cx="15938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35843" name="Picture 3" descr="Sphenoid Bone (Posterior view)">
              <a:extLst>
                <a:ext uri="{FF2B5EF4-FFF2-40B4-BE49-F238E27FC236}">
                  <a16:creationId xmlns:a16="http://schemas.microsoft.com/office/drawing/2014/main" id="{0EE13748-D5D0-BF90-779B-6602FFF53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61" t="5125" r="6250" b="5280"/>
            <a:stretch>
              <a:fillRect/>
            </a:stretch>
          </p:blipFill>
          <p:spPr bwMode="auto">
            <a:xfrm>
              <a:off x="76200" y="3716338"/>
              <a:ext cx="5272088" cy="2989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58" name="TextBox 32">
              <a:extLst>
                <a:ext uri="{FF2B5EF4-FFF2-40B4-BE49-F238E27FC236}">
                  <a16:creationId xmlns:a16="http://schemas.microsoft.com/office/drawing/2014/main" id="{60E2FC22-EA2F-5371-3EFE-864918838579}"/>
                </a:ext>
              </a:extLst>
            </p:cNvPr>
            <p:cNvSpPr txBox="1">
              <a:spLocks noChangeArrowheads="1"/>
            </p:cNvSpPr>
            <p:nvPr/>
          </p:nvSpPr>
          <p:spPr bwMode="auto">
            <a:xfrm>
              <a:off x="82550" y="6335713"/>
              <a:ext cx="15938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Posterior view</a:t>
              </a:r>
            </a:p>
          </p:txBody>
        </p:sp>
        <p:sp>
          <p:nvSpPr>
            <p:cNvPr id="35846" name="TextBox 32" descr="Optic canals&#10;">
              <a:extLst>
                <a:ext uri="{FF2B5EF4-FFF2-40B4-BE49-F238E27FC236}">
                  <a16:creationId xmlns:a16="http://schemas.microsoft.com/office/drawing/2014/main" id="{6783DF5F-D7D6-4D01-292A-0995E36BDE8C}"/>
                </a:ext>
              </a:extLst>
            </p:cNvPr>
            <p:cNvSpPr txBox="1">
              <a:spLocks noChangeArrowheads="1"/>
            </p:cNvSpPr>
            <p:nvPr/>
          </p:nvSpPr>
          <p:spPr bwMode="auto">
            <a:xfrm>
              <a:off x="5427663" y="2030413"/>
              <a:ext cx="1030287" cy="163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dirty="0"/>
            </a:p>
            <a:p>
              <a:pPr algn="ctr" eaLnBrk="1" hangingPunct="1">
                <a:spcBef>
                  <a:spcPct val="0"/>
                </a:spcBef>
                <a:buFontTx/>
                <a:buNone/>
              </a:pPr>
              <a:r>
                <a:rPr lang="en-US" altLang="en-US" sz="2000" b="1" dirty="0"/>
                <a:t>Optic canals</a:t>
              </a:r>
            </a:p>
            <a:p>
              <a:pPr algn="ctr" eaLnBrk="1" hangingPunct="1">
                <a:spcBef>
                  <a:spcPct val="0"/>
                </a:spcBef>
                <a:buFontTx/>
                <a:buNone/>
              </a:pPr>
              <a:endParaRPr lang="en-US" altLang="en-US" sz="2000" b="1" dirty="0"/>
            </a:p>
            <a:p>
              <a:pPr algn="ctr" eaLnBrk="1" hangingPunct="1">
                <a:spcBef>
                  <a:spcPct val="0"/>
                </a:spcBef>
                <a:buFontTx/>
                <a:buNone/>
              </a:pPr>
              <a:endParaRPr lang="en-US" altLang="en-US" sz="2000" b="1" dirty="0"/>
            </a:p>
          </p:txBody>
        </p:sp>
        <p:cxnSp>
          <p:nvCxnSpPr>
            <p:cNvPr id="15" name="Straight Arrow Connector 14">
              <a:extLst>
                <a:ext uri="{FF2B5EF4-FFF2-40B4-BE49-F238E27FC236}">
                  <a16:creationId xmlns:a16="http://schemas.microsoft.com/office/drawing/2014/main" id="{7FED0CCD-E484-81AC-973B-AAE11567EFE9}"/>
                </a:ext>
                <a:ext uri="{C183D7F6-B498-43B3-948B-1728B52AA6E4}">
                  <adec:decorative xmlns:adec="http://schemas.microsoft.com/office/drawing/2017/decorative" val="1"/>
                </a:ext>
              </a:extLst>
            </p:cNvPr>
            <p:cNvCxnSpPr/>
            <p:nvPr/>
          </p:nvCxnSpPr>
          <p:spPr>
            <a:xfrm flipH="1">
              <a:off x="2228850" y="4114800"/>
              <a:ext cx="482600"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5E15C0-CBA1-FAE8-901E-F05910F4F38D}"/>
                </a:ext>
                <a:ext uri="{C183D7F6-B498-43B3-948B-1728B52AA6E4}">
                  <adec:decorative xmlns:adec="http://schemas.microsoft.com/office/drawing/2017/decorative" val="1"/>
                </a:ext>
              </a:extLst>
            </p:cNvPr>
            <p:cNvCxnSpPr/>
            <p:nvPr/>
          </p:nvCxnSpPr>
          <p:spPr>
            <a:xfrm>
              <a:off x="2711450" y="4114800"/>
              <a:ext cx="593725" cy="419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691465-1285-C8FC-B696-97D29835F6E3}"/>
                </a:ext>
                <a:ext uri="{C183D7F6-B498-43B3-948B-1728B52AA6E4}">
                  <adec:decorative xmlns:adec="http://schemas.microsoft.com/office/drawing/2017/decorative" val="1"/>
                </a:ext>
              </a:extLst>
            </p:cNvPr>
            <p:cNvCxnSpPr/>
            <p:nvPr/>
          </p:nvCxnSpPr>
          <p:spPr>
            <a:xfrm flipV="1">
              <a:off x="2705100" y="3614738"/>
              <a:ext cx="11113" cy="5254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7224036-A97C-3ED8-A10C-211D1FB472E3}"/>
                </a:ext>
                <a:ext uri="{C183D7F6-B498-43B3-948B-1728B52AA6E4}">
                  <adec:decorative xmlns:adec="http://schemas.microsoft.com/office/drawing/2017/decorative" val="1"/>
                </a:ext>
              </a:extLst>
            </p:cNvPr>
            <p:cNvCxnSpPr/>
            <p:nvPr/>
          </p:nvCxnSpPr>
          <p:spPr>
            <a:xfrm flipV="1">
              <a:off x="2593975" y="1676400"/>
              <a:ext cx="457200" cy="423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5F8CA2-CBAA-6F13-FEC9-B8BD6A12939F}"/>
                </a:ext>
                <a:ext uri="{C183D7F6-B498-43B3-948B-1728B52AA6E4}">
                  <adec:decorative xmlns:adec="http://schemas.microsoft.com/office/drawing/2017/decorative" val="1"/>
                </a:ext>
              </a:extLst>
            </p:cNvPr>
            <p:cNvCxnSpPr/>
            <p:nvPr/>
          </p:nvCxnSpPr>
          <p:spPr>
            <a:xfrm flipH="1" flipV="1">
              <a:off x="2228850" y="1676400"/>
              <a:ext cx="365125" cy="4476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55CAFA3-6421-86E1-5C99-2A6B977B0DEE}"/>
                </a:ext>
                <a:ext uri="{C183D7F6-B498-43B3-948B-1728B52AA6E4}">
                  <adec:decorative xmlns:adec="http://schemas.microsoft.com/office/drawing/2017/decorative" val="1"/>
                </a:ext>
              </a:extLst>
            </p:cNvPr>
            <p:cNvCxnSpPr/>
            <p:nvPr/>
          </p:nvCxnSpPr>
          <p:spPr>
            <a:xfrm flipH="1">
              <a:off x="2593975" y="2133600"/>
              <a:ext cx="28336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5853" name="Picture 10" descr="Skull showing the optic canal in the sphenoid bone">
              <a:extLst>
                <a:ext uri="{FF2B5EF4-FFF2-40B4-BE49-F238E27FC236}">
                  <a16:creationId xmlns:a16="http://schemas.microsoft.com/office/drawing/2014/main" id="{DF491782-AA59-D98F-09AA-891A8A7408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132"/>
            <a:stretch>
              <a:fillRect/>
            </a:stretch>
          </p:blipFill>
          <p:spPr bwMode="auto">
            <a:xfrm>
              <a:off x="6570663" y="490538"/>
              <a:ext cx="2338387" cy="3530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69A89CFF-146D-DF4C-2004-2ED5B6403326}"/>
                </a:ext>
                <a:ext uri="{C183D7F6-B498-43B3-948B-1728B52AA6E4}">
                  <adec:decorative xmlns:adec="http://schemas.microsoft.com/office/drawing/2017/decorative" val="1"/>
                </a:ext>
              </a:extLst>
            </p:cNvPr>
            <p:cNvCxnSpPr/>
            <p:nvPr/>
          </p:nvCxnSpPr>
          <p:spPr>
            <a:xfrm flipH="1">
              <a:off x="2711450" y="3614738"/>
              <a:ext cx="27162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A8029D0-7FE7-0E81-54D1-308D5AC1C6CB}"/>
                </a:ext>
                <a:ext uri="{C183D7F6-B498-43B3-948B-1728B52AA6E4}">
                  <adec:decorative xmlns:adec="http://schemas.microsoft.com/office/drawing/2017/decorative" val="1"/>
                </a:ext>
              </a:extLst>
            </p:cNvPr>
            <p:cNvCxnSpPr/>
            <p:nvPr/>
          </p:nvCxnSpPr>
          <p:spPr>
            <a:xfrm flipV="1">
              <a:off x="7739063" y="1885950"/>
              <a:ext cx="0" cy="3698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4C6633-0081-DE5A-0998-5A8421D418C9}"/>
                </a:ext>
                <a:ext uri="{C183D7F6-B498-43B3-948B-1728B52AA6E4}">
                  <adec:decorative xmlns:adec="http://schemas.microsoft.com/office/drawing/2017/decorative" val="1"/>
                </a:ext>
              </a:extLst>
            </p:cNvPr>
            <p:cNvCxnSpPr/>
            <p:nvPr/>
          </p:nvCxnSpPr>
          <p:spPr>
            <a:xfrm flipH="1">
              <a:off x="6457950" y="2268538"/>
              <a:ext cx="1281113" cy="95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53E43B-A34C-673A-EF44-CBCED4FB5130}"/>
                </a:ext>
                <a:ext uri="{C183D7F6-B498-43B3-948B-1728B52AA6E4}">
                  <adec:decorative xmlns:adec="http://schemas.microsoft.com/office/drawing/2017/decorative" val="1"/>
                </a:ext>
              </a:extLst>
            </p:cNvPr>
            <p:cNvCxnSpPr/>
            <p:nvPr/>
          </p:nvCxnSpPr>
          <p:spPr>
            <a:xfrm flipH="1">
              <a:off x="6451600" y="2278063"/>
              <a:ext cx="131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descr="Sphenoid Bone (3 of 4)">
            <a:extLst>
              <a:ext uri="{FF2B5EF4-FFF2-40B4-BE49-F238E27FC236}">
                <a16:creationId xmlns:a16="http://schemas.microsoft.com/office/drawing/2014/main" id="{31746402-2BDF-00B2-C75C-67213DE5B3BE}"/>
              </a:ext>
            </a:extLst>
          </p:cNvPr>
          <p:cNvSpPr txBox="1">
            <a:spLocks noGrp="1"/>
          </p:cNvSpPr>
          <p:nvPr>
            <p:ph type="title" idx="4294967295"/>
          </p:nvPr>
        </p:nvSpPr>
        <p:spPr bwMode="auto">
          <a:xfrm>
            <a:off x="0" y="88900"/>
            <a:ext cx="91440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Sphenoid Bone (3 of 4)</a:t>
            </a:r>
          </a:p>
        </p:txBody>
      </p:sp>
      <p:grpSp>
        <p:nvGrpSpPr>
          <p:cNvPr id="13" name="Group 12" descr="A superior view of the cranial base shows parts of the sphenoid bone, including the hypophyseal fossa of the sella turcica, which is situated centrally within the bone. The foramina rotundum, ovale, and spinosum are aligned diagonally from upper to lower positions on each side.">
            <a:extLst>
              <a:ext uri="{FF2B5EF4-FFF2-40B4-BE49-F238E27FC236}">
                <a16:creationId xmlns:a16="http://schemas.microsoft.com/office/drawing/2014/main" id="{1677DB37-80ED-4010-C17C-C619C5BC548D}"/>
              </a:ext>
            </a:extLst>
          </p:cNvPr>
          <p:cNvGrpSpPr/>
          <p:nvPr/>
        </p:nvGrpSpPr>
        <p:grpSpPr>
          <a:xfrm>
            <a:off x="182563" y="1147763"/>
            <a:ext cx="8809037" cy="4872037"/>
            <a:chOff x="182563" y="1147763"/>
            <a:chExt cx="8809037" cy="4872037"/>
          </a:xfrm>
        </p:grpSpPr>
        <p:sp>
          <p:nvSpPr>
            <p:cNvPr id="37897" name="TextBox 32" descr="Hypophyseal fossa of Sella turcica&#10;">
              <a:extLst>
                <a:ext uri="{FF2B5EF4-FFF2-40B4-BE49-F238E27FC236}">
                  <a16:creationId xmlns:a16="http://schemas.microsoft.com/office/drawing/2014/main" id="{9CCFD5B4-DD45-6933-8F4F-1C8E90B2EDC3}"/>
                </a:ext>
              </a:extLst>
            </p:cNvPr>
            <p:cNvSpPr txBox="1">
              <a:spLocks noChangeArrowheads="1"/>
            </p:cNvSpPr>
            <p:nvPr/>
          </p:nvSpPr>
          <p:spPr bwMode="auto">
            <a:xfrm>
              <a:off x="219075" y="2168525"/>
              <a:ext cx="2097088"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Hypophyseal fossa of Sella turcica</a:t>
              </a:r>
            </a:p>
          </p:txBody>
        </p:sp>
        <p:sp>
          <p:nvSpPr>
            <p:cNvPr id="37898" name="TextBox 32" descr="Foramen rotundum &#10;">
              <a:extLst>
                <a:ext uri="{FF2B5EF4-FFF2-40B4-BE49-F238E27FC236}">
                  <a16:creationId xmlns:a16="http://schemas.microsoft.com/office/drawing/2014/main" id="{60BE901C-3928-22B1-1909-4181750F72BC}"/>
                </a:ext>
              </a:extLst>
            </p:cNvPr>
            <p:cNvSpPr txBox="1">
              <a:spLocks noChangeArrowheads="1"/>
            </p:cNvSpPr>
            <p:nvPr/>
          </p:nvSpPr>
          <p:spPr bwMode="auto">
            <a:xfrm>
              <a:off x="196850" y="3152775"/>
              <a:ext cx="21193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Foramen rotundum </a:t>
              </a:r>
            </a:p>
          </p:txBody>
        </p:sp>
        <p:sp>
          <p:nvSpPr>
            <p:cNvPr id="37899" name="TextBox 32" descr="Foramen ovale &#10;">
              <a:extLst>
                <a:ext uri="{FF2B5EF4-FFF2-40B4-BE49-F238E27FC236}">
                  <a16:creationId xmlns:a16="http://schemas.microsoft.com/office/drawing/2014/main" id="{4906C4AE-27D6-43EB-DB59-03A1FA35F9E5}"/>
                </a:ext>
              </a:extLst>
            </p:cNvPr>
            <p:cNvSpPr txBox="1">
              <a:spLocks noChangeArrowheads="1"/>
            </p:cNvSpPr>
            <p:nvPr/>
          </p:nvSpPr>
          <p:spPr bwMode="auto">
            <a:xfrm>
              <a:off x="182563" y="3644900"/>
              <a:ext cx="2119312"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Foramen </a:t>
              </a:r>
              <a:r>
                <a:rPr lang="en-US" altLang="en-US" sz="1800" b="1" dirty="0" err="1"/>
                <a:t>ovale</a:t>
              </a:r>
              <a:r>
                <a:rPr lang="en-US" altLang="en-US" sz="1800" b="1" dirty="0"/>
                <a:t> </a:t>
              </a:r>
            </a:p>
          </p:txBody>
        </p:sp>
        <p:sp>
          <p:nvSpPr>
            <p:cNvPr id="37893" name="TextBox 32" descr="Foramen spinosum&#10;">
              <a:extLst>
                <a:ext uri="{FF2B5EF4-FFF2-40B4-BE49-F238E27FC236}">
                  <a16:creationId xmlns:a16="http://schemas.microsoft.com/office/drawing/2014/main" id="{41B241D1-9AAD-6348-4B06-5CDA93DE72C4}"/>
                </a:ext>
              </a:extLst>
            </p:cNvPr>
            <p:cNvSpPr txBox="1">
              <a:spLocks noChangeArrowheads="1"/>
            </p:cNvSpPr>
            <p:nvPr/>
          </p:nvSpPr>
          <p:spPr bwMode="auto">
            <a:xfrm>
              <a:off x="196850" y="4178300"/>
              <a:ext cx="20875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Foramen spinosum</a:t>
              </a:r>
            </a:p>
          </p:txBody>
        </p:sp>
        <p:pic>
          <p:nvPicPr>
            <p:cNvPr id="37890" name="Picture 5" descr="Superior view of the cranial base showing the sphenoid bone">
              <a:extLst>
                <a:ext uri="{FF2B5EF4-FFF2-40B4-BE49-F238E27FC236}">
                  <a16:creationId xmlns:a16="http://schemas.microsoft.com/office/drawing/2014/main" id="{159A5283-DA01-7259-C184-9369F714B7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147763"/>
              <a:ext cx="6496050" cy="4872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09BC86C-F363-A3B4-6B12-7811BFD5D375}"/>
                </a:ext>
                <a:ext uri="{C183D7F6-B498-43B3-948B-1728B52AA6E4}">
                  <adec:decorative xmlns:adec="http://schemas.microsoft.com/office/drawing/2017/decorative" val="1"/>
                </a:ext>
              </a:extLst>
            </p:cNvPr>
            <p:cNvCxnSpPr/>
            <p:nvPr/>
          </p:nvCxnSpPr>
          <p:spPr>
            <a:xfrm>
              <a:off x="5653088" y="2492375"/>
              <a:ext cx="0" cy="9366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7A813E-9F9E-8A7E-8AAE-222D747C4252}"/>
                </a:ext>
                <a:ext uri="{C183D7F6-B498-43B3-948B-1728B52AA6E4}">
                  <adec:decorative xmlns:adec="http://schemas.microsoft.com/office/drawing/2017/decorative" val="1"/>
                </a:ext>
              </a:extLst>
            </p:cNvPr>
            <p:cNvCxnSpPr>
              <a:stCxn id="37898" idx="3"/>
            </p:cNvCxnSpPr>
            <p:nvPr/>
          </p:nvCxnSpPr>
          <p:spPr>
            <a:xfrm>
              <a:off x="2316163" y="3336925"/>
              <a:ext cx="26368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DAE75CD-0F8B-3E60-F65D-690F8955F51F}"/>
                </a:ext>
                <a:ext uri="{C183D7F6-B498-43B3-948B-1728B52AA6E4}">
                  <adec:decorative xmlns:adec="http://schemas.microsoft.com/office/drawing/2017/decorative" val="1"/>
                </a:ext>
              </a:extLst>
            </p:cNvPr>
            <p:cNvCxnSpPr/>
            <p:nvPr/>
          </p:nvCxnSpPr>
          <p:spPr>
            <a:xfrm flipV="1">
              <a:off x="3648075" y="4014788"/>
              <a:ext cx="893763" cy="3286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56B6CB-41E2-4652-9486-5609AC2149D8}"/>
                </a:ext>
                <a:ext uri="{C183D7F6-B498-43B3-948B-1728B52AA6E4}">
                  <adec:decorative xmlns:adec="http://schemas.microsoft.com/office/drawing/2017/decorative" val="1"/>
                </a:ext>
              </a:extLst>
            </p:cNvPr>
            <p:cNvCxnSpPr>
              <a:endCxn id="37897" idx="3"/>
            </p:cNvCxnSpPr>
            <p:nvPr/>
          </p:nvCxnSpPr>
          <p:spPr>
            <a:xfrm flipH="1" flipV="1">
              <a:off x="2316163" y="2492375"/>
              <a:ext cx="3336925" cy="1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F479F-F066-10ED-BD31-E6F98AB5B109}"/>
                </a:ext>
                <a:ext uri="{C183D7F6-B498-43B3-948B-1728B52AA6E4}">
                  <adec:decorative xmlns:adec="http://schemas.microsoft.com/office/drawing/2017/decorative" val="1"/>
                </a:ext>
              </a:extLst>
            </p:cNvPr>
            <p:cNvCxnSpPr>
              <a:stCxn id="37899" idx="3"/>
            </p:cNvCxnSpPr>
            <p:nvPr/>
          </p:nvCxnSpPr>
          <p:spPr>
            <a:xfrm flipV="1">
              <a:off x="2301875" y="3773488"/>
              <a:ext cx="2409825" cy="57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EA93F3F-836D-F99A-254C-5DA6E5CF48E1}"/>
                </a:ext>
                <a:ext uri="{C183D7F6-B498-43B3-948B-1728B52AA6E4}">
                  <adec:decorative xmlns:adec="http://schemas.microsoft.com/office/drawing/2017/decorative" val="1"/>
                </a:ext>
              </a:extLst>
            </p:cNvPr>
            <p:cNvCxnSpPr>
              <a:endCxn id="37893" idx="3"/>
            </p:cNvCxnSpPr>
            <p:nvPr/>
          </p:nvCxnSpPr>
          <p:spPr>
            <a:xfrm flipH="1">
              <a:off x="2284413" y="4343400"/>
              <a:ext cx="1363662" cy="206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descr="Sphenoid Bone* (4 of 4)">
            <a:extLst>
              <a:ext uri="{FF2B5EF4-FFF2-40B4-BE49-F238E27FC236}">
                <a16:creationId xmlns:a16="http://schemas.microsoft.com/office/drawing/2014/main" id="{DF6C2F7C-28A7-D500-5EB8-677FBF098560}"/>
              </a:ext>
            </a:extLst>
          </p:cNvPr>
          <p:cNvSpPr txBox="1">
            <a:spLocks noGrp="1"/>
          </p:cNvSpPr>
          <p:nvPr>
            <p:ph type="title" idx="4294967295"/>
          </p:nvPr>
        </p:nvSpPr>
        <p:spPr bwMode="auto">
          <a:xfrm>
            <a:off x="0"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Sphenoid Bone* (4 of 4)</a:t>
            </a:r>
          </a:p>
        </p:txBody>
      </p:sp>
      <p:grpSp>
        <p:nvGrpSpPr>
          <p:cNvPr id="11" name="Group 10" descr="Four views of a skull model show the light yellow-colored sphenoid bone, marked with asterisks.">
            <a:extLst>
              <a:ext uri="{FF2B5EF4-FFF2-40B4-BE49-F238E27FC236}">
                <a16:creationId xmlns:a16="http://schemas.microsoft.com/office/drawing/2014/main" id="{1EBBD63E-5F8E-F369-80DA-69FC2170AD5F}"/>
              </a:ext>
            </a:extLst>
          </p:cNvPr>
          <p:cNvGrpSpPr/>
          <p:nvPr/>
        </p:nvGrpSpPr>
        <p:grpSpPr>
          <a:xfrm>
            <a:off x="152400" y="576263"/>
            <a:ext cx="8734425" cy="6129337"/>
            <a:chOff x="152400" y="576263"/>
            <a:chExt cx="8734425" cy="6129337"/>
          </a:xfrm>
        </p:grpSpPr>
        <p:pic>
          <p:nvPicPr>
            <p:cNvPr id="39942" name="Picture 3" descr="Inferior view of the cranial base showing the sphenoid bone  marked with the asterisk *">
              <a:extLst>
                <a:ext uri="{FF2B5EF4-FFF2-40B4-BE49-F238E27FC236}">
                  <a16:creationId xmlns:a16="http://schemas.microsoft.com/office/drawing/2014/main" id="{41027ABB-C648-9022-4372-F8D24DA6F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22" t="5524" r="10049" b="2837"/>
            <a:stretch>
              <a:fillRect/>
            </a:stretch>
          </p:blipFill>
          <p:spPr bwMode="auto">
            <a:xfrm>
              <a:off x="152400" y="637381"/>
              <a:ext cx="2717800" cy="3830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3" name="TextBox 32">
              <a:extLst>
                <a:ext uri="{FF2B5EF4-FFF2-40B4-BE49-F238E27FC236}">
                  <a16:creationId xmlns:a16="http://schemas.microsoft.com/office/drawing/2014/main" id="{B076828C-7EA7-5925-8F5B-59BABCBF0DEB}"/>
                </a:ext>
              </a:extLst>
            </p:cNvPr>
            <p:cNvSpPr txBox="1">
              <a:spLocks noChangeArrowheads="1"/>
            </p:cNvSpPr>
            <p:nvPr/>
          </p:nvSpPr>
          <p:spPr bwMode="auto">
            <a:xfrm>
              <a:off x="350838" y="4473575"/>
              <a:ext cx="2087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Inferior view</a:t>
              </a:r>
            </a:p>
          </p:txBody>
        </p:sp>
        <p:pic>
          <p:nvPicPr>
            <p:cNvPr id="39938" name="Picture 3" descr="Lateral view of the skull showing the sphenoid bone marked with the asterisk *">
              <a:extLst>
                <a:ext uri="{FF2B5EF4-FFF2-40B4-BE49-F238E27FC236}">
                  <a16:creationId xmlns:a16="http://schemas.microsoft.com/office/drawing/2014/main" id="{76F588AF-D76A-2590-CCBD-35170395A748}"/>
                </a:ext>
              </a:extLst>
            </p:cNvPr>
            <p:cNvPicPr>
              <a:picLocks noChangeAspect="1"/>
            </p:cNvPicPr>
            <p:nvPr/>
          </p:nvPicPr>
          <p:blipFill>
            <a:blip r:embed="rId4">
              <a:extLst>
                <a:ext uri="{28A0092B-C50C-407E-A947-70E740481C1C}">
                  <a14:useLocalDpi xmlns:a14="http://schemas.microsoft.com/office/drawing/2010/main" val="0"/>
                </a:ext>
              </a:extLst>
            </a:blip>
            <a:srcRect t="5061" r="27818" b="3883"/>
            <a:stretch>
              <a:fillRect/>
            </a:stretch>
          </p:blipFill>
          <p:spPr bwMode="auto">
            <a:xfrm>
              <a:off x="2974975" y="744538"/>
              <a:ext cx="2838450" cy="2684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5" name="TextBox 32">
              <a:extLst>
                <a:ext uri="{FF2B5EF4-FFF2-40B4-BE49-F238E27FC236}">
                  <a16:creationId xmlns:a16="http://schemas.microsoft.com/office/drawing/2014/main" id="{09698EF8-7A90-E751-61A8-F6CAAA7BE418}"/>
                </a:ext>
              </a:extLst>
            </p:cNvPr>
            <p:cNvSpPr txBox="1">
              <a:spLocks noChangeArrowheads="1"/>
            </p:cNvSpPr>
            <p:nvPr/>
          </p:nvSpPr>
          <p:spPr bwMode="auto">
            <a:xfrm>
              <a:off x="3349625" y="3352800"/>
              <a:ext cx="208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view</a:t>
              </a:r>
            </a:p>
          </p:txBody>
        </p:sp>
        <p:pic>
          <p:nvPicPr>
            <p:cNvPr id="39950" name="Picture 11" descr="Inferolateral view of the skull showing the sphenoid bone  marked with the asterisk *">
              <a:extLst>
                <a:ext uri="{FF2B5EF4-FFF2-40B4-BE49-F238E27FC236}">
                  <a16:creationId xmlns:a16="http://schemas.microsoft.com/office/drawing/2014/main" id="{EEEC0923-633F-C987-D254-EB484A1B7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906" t="2522" r="13016" b="4074"/>
            <a:stretch>
              <a:fillRect/>
            </a:stretch>
          </p:blipFill>
          <p:spPr bwMode="auto">
            <a:xfrm>
              <a:off x="2974975" y="3827463"/>
              <a:ext cx="2838450" cy="2497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51" name="TextBox 32">
              <a:extLst>
                <a:ext uri="{FF2B5EF4-FFF2-40B4-BE49-F238E27FC236}">
                  <a16:creationId xmlns:a16="http://schemas.microsoft.com/office/drawing/2014/main" id="{E06410C8-97C9-C91B-46B1-213FA8F496F8}"/>
                </a:ext>
              </a:extLst>
            </p:cNvPr>
            <p:cNvSpPr txBox="1">
              <a:spLocks noChangeArrowheads="1"/>
            </p:cNvSpPr>
            <p:nvPr/>
          </p:nvSpPr>
          <p:spPr bwMode="auto">
            <a:xfrm>
              <a:off x="3349625" y="6335713"/>
              <a:ext cx="208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Inferolateral  view</a:t>
              </a:r>
            </a:p>
          </p:txBody>
        </p:sp>
        <p:pic>
          <p:nvPicPr>
            <p:cNvPr id="39941" name="Picture 2" descr="Superior view of the cranial base showing the sphenoid bone  marked with the asterisk *">
              <a:extLst>
                <a:ext uri="{FF2B5EF4-FFF2-40B4-BE49-F238E27FC236}">
                  <a16:creationId xmlns:a16="http://schemas.microsoft.com/office/drawing/2014/main" id="{D99A1EA4-CC14-5220-0147-B9F7672C118D}"/>
                </a:ext>
              </a:extLst>
            </p:cNvPr>
            <p:cNvPicPr>
              <a:picLocks noChangeAspect="1"/>
            </p:cNvPicPr>
            <p:nvPr/>
          </p:nvPicPr>
          <p:blipFill>
            <a:blip r:embed="rId6">
              <a:extLst>
                <a:ext uri="{28A0092B-C50C-407E-A947-70E740481C1C}">
                  <a14:useLocalDpi xmlns:a14="http://schemas.microsoft.com/office/drawing/2010/main" val="0"/>
                </a:ext>
              </a:extLst>
            </a:blip>
            <a:srcRect l="26172" t="4103" r="17351" b="-775"/>
            <a:stretch>
              <a:fillRect/>
            </a:stretch>
          </p:blipFill>
          <p:spPr bwMode="auto">
            <a:xfrm>
              <a:off x="5954713" y="576263"/>
              <a:ext cx="2932112" cy="3763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4" name="TextBox 32">
              <a:extLst>
                <a:ext uri="{FF2B5EF4-FFF2-40B4-BE49-F238E27FC236}">
                  <a16:creationId xmlns:a16="http://schemas.microsoft.com/office/drawing/2014/main" id="{4816AAB0-61A4-5E47-DABD-932B1028C33D}"/>
                </a:ext>
              </a:extLst>
            </p:cNvPr>
            <p:cNvSpPr txBox="1">
              <a:spLocks noChangeArrowheads="1"/>
            </p:cNvSpPr>
            <p:nvPr/>
          </p:nvSpPr>
          <p:spPr bwMode="auto">
            <a:xfrm>
              <a:off x="6516688" y="4340225"/>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Superior view</a:t>
              </a:r>
            </a:p>
          </p:txBody>
        </p:sp>
        <p:sp>
          <p:nvSpPr>
            <p:cNvPr id="39946" name="Rectangle 2">
              <a:extLst>
                <a:ext uri="{FF2B5EF4-FFF2-40B4-BE49-F238E27FC236}">
                  <a16:creationId xmlns:a16="http://schemas.microsoft.com/office/drawing/2014/main" id="{CEEC9076-1829-5C28-634C-3AC8B9BC1F68}"/>
                </a:ext>
                <a:ext uri="{C183D7F6-B498-43B3-948B-1728B52AA6E4}">
                  <adec:decorative xmlns:adec="http://schemas.microsoft.com/office/drawing/2017/decorative" val="1"/>
                </a:ext>
              </a:extLst>
            </p:cNvPr>
            <p:cNvSpPr>
              <a:spLocks noChangeArrowheads="1"/>
            </p:cNvSpPr>
            <p:nvPr/>
          </p:nvSpPr>
          <p:spPr bwMode="auto">
            <a:xfrm>
              <a:off x="4665663" y="1949450"/>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a:t>
              </a:r>
            </a:p>
          </p:txBody>
        </p:sp>
        <p:sp>
          <p:nvSpPr>
            <p:cNvPr id="39947" name="Rectangle 17">
              <a:extLst>
                <a:ext uri="{FF2B5EF4-FFF2-40B4-BE49-F238E27FC236}">
                  <a16:creationId xmlns:a16="http://schemas.microsoft.com/office/drawing/2014/main" id="{E49DE47B-8207-22F0-3C39-35E93071A091}"/>
                </a:ext>
                <a:ext uri="{C183D7F6-B498-43B3-948B-1728B52AA6E4}">
                  <adec:decorative xmlns:adec="http://schemas.microsoft.com/office/drawing/2017/decorative" val="1"/>
                </a:ext>
              </a:extLst>
            </p:cNvPr>
            <p:cNvSpPr>
              <a:spLocks noChangeArrowheads="1"/>
            </p:cNvSpPr>
            <p:nvPr/>
          </p:nvSpPr>
          <p:spPr bwMode="auto">
            <a:xfrm>
              <a:off x="1736725" y="196850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t>*</a:t>
              </a:r>
            </a:p>
          </p:txBody>
        </p:sp>
        <p:sp>
          <p:nvSpPr>
            <p:cNvPr id="39948" name="Rectangle 18">
              <a:extLst>
                <a:ext uri="{FF2B5EF4-FFF2-40B4-BE49-F238E27FC236}">
                  <a16:creationId xmlns:a16="http://schemas.microsoft.com/office/drawing/2014/main" id="{BA4C030D-D99E-A9F9-8E15-A91D843E7ADE}"/>
                </a:ext>
                <a:ext uri="{C183D7F6-B498-43B3-948B-1728B52AA6E4}">
                  <adec:decorative xmlns:adec="http://schemas.microsoft.com/office/drawing/2017/decorative" val="1"/>
                </a:ext>
              </a:extLst>
            </p:cNvPr>
            <p:cNvSpPr>
              <a:spLocks noChangeArrowheads="1"/>
            </p:cNvSpPr>
            <p:nvPr/>
          </p:nvSpPr>
          <p:spPr bwMode="auto">
            <a:xfrm>
              <a:off x="779463" y="1985963"/>
              <a:ext cx="3889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t>*</a:t>
              </a:r>
            </a:p>
          </p:txBody>
        </p:sp>
        <p:sp>
          <p:nvSpPr>
            <p:cNvPr id="39949" name="Rectangle 20">
              <a:extLst>
                <a:ext uri="{FF2B5EF4-FFF2-40B4-BE49-F238E27FC236}">
                  <a16:creationId xmlns:a16="http://schemas.microsoft.com/office/drawing/2014/main" id="{57720F86-25F7-153E-11E1-0F04AA585C98}"/>
                </a:ext>
                <a:ext uri="{C183D7F6-B498-43B3-948B-1728B52AA6E4}">
                  <adec:decorative xmlns:adec="http://schemas.microsoft.com/office/drawing/2017/decorative" val="1"/>
                </a:ext>
              </a:extLst>
            </p:cNvPr>
            <p:cNvSpPr>
              <a:spLocks noChangeArrowheads="1"/>
            </p:cNvSpPr>
            <p:nvPr/>
          </p:nvSpPr>
          <p:spPr bwMode="auto">
            <a:xfrm>
              <a:off x="7154863" y="1752600"/>
              <a:ext cx="3889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t>*</a:t>
              </a:r>
            </a:p>
          </p:txBody>
        </p:sp>
        <p:sp>
          <p:nvSpPr>
            <p:cNvPr id="39952" name="Rectangle 2">
              <a:extLst>
                <a:ext uri="{FF2B5EF4-FFF2-40B4-BE49-F238E27FC236}">
                  <a16:creationId xmlns:a16="http://schemas.microsoft.com/office/drawing/2014/main" id="{1C96D8F4-C6DE-247D-49B5-0E11CBE7C8C8}"/>
                </a:ext>
                <a:ext uri="{C183D7F6-B498-43B3-948B-1728B52AA6E4}">
                  <adec:decorative xmlns:adec="http://schemas.microsoft.com/office/drawing/2017/decorative" val="1"/>
                </a:ext>
              </a:extLst>
            </p:cNvPr>
            <p:cNvSpPr>
              <a:spLocks noChangeArrowheads="1"/>
            </p:cNvSpPr>
            <p:nvPr/>
          </p:nvSpPr>
          <p:spPr bwMode="auto">
            <a:xfrm>
              <a:off x="3548063" y="4459288"/>
              <a:ext cx="36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a:t>
              </a:r>
            </a:p>
          </p:txBody>
        </p:sp>
        <p:sp>
          <p:nvSpPr>
            <p:cNvPr id="39953" name="Rectangle 2">
              <a:extLst>
                <a:ext uri="{FF2B5EF4-FFF2-40B4-BE49-F238E27FC236}">
                  <a16:creationId xmlns:a16="http://schemas.microsoft.com/office/drawing/2014/main" id="{0FFA57DE-AB52-D29D-A64D-D674C1E07CC6}"/>
                </a:ext>
                <a:ext uri="{C183D7F6-B498-43B3-948B-1728B52AA6E4}">
                  <adec:decorative xmlns:adec="http://schemas.microsoft.com/office/drawing/2017/decorative" val="1"/>
                </a:ext>
              </a:extLst>
            </p:cNvPr>
            <p:cNvSpPr>
              <a:spLocks noChangeArrowheads="1"/>
            </p:cNvSpPr>
            <p:nvPr/>
          </p:nvSpPr>
          <p:spPr bwMode="auto">
            <a:xfrm>
              <a:off x="3827463" y="5121275"/>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a:t>
              </a:r>
            </a:p>
          </p:txBody>
        </p:sp>
        <p:sp>
          <p:nvSpPr>
            <p:cNvPr id="39954" name="Rectangle 2">
              <a:extLst>
                <a:ext uri="{FF2B5EF4-FFF2-40B4-BE49-F238E27FC236}">
                  <a16:creationId xmlns:a16="http://schemas.microsoft.com/office/drawing/2014/main" id="{78AB501B-A7D5-F3A6-A203-92EFD36AF1D4}"/>
                </a:ext>
                <a:ext uri="{C183D7F6-B498-43B3-948B-1728B52AA6E4}">
                  <adec:decorative xmlns:adec="http://schemas.microsoft.com/office/drawing/2017/decorative" val="1"/>
                </a:ext>
              </a:extLst>
            </p:cNvPr>
            <p:cNvSpPr>
              <a:spLocks noChangeArrowheads="1"/>
            </p:cNvSpPr>
            <p:nvPr/>
          </p:nvSpPr>
          <p:spPr bwMode="auto">
            <a:xfrm>
              <a:off x="3835400" y="55165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descr="Maxillary Bones">
            <a:extLst>
              <a:ext uri="{FF2B5EF4-FFF2-40B4-BE49-F238E27FC236}">
                <a16:creationId xmlns:a16="http://schemas.microsoft.com/office/drawing/2014/main" id="{DE71E255-3B4C-58DF-BB3F-58A1536264C4}"/>
              </a:ext>
            </a:extLst>
          </p:cNvPr>
          <p:cNvSpPr txBox="1">
            <a:spLocks noGrp="1"/>
          </p:cNvSpPr>
          <p:nvPr>
            <p:ph type="title" idx="4294967295"/>
          </p:nvPr>
        </p:nvSpPr>
        <p:spPr bwMode="auto">
          <a:xfrm>
            <a:off x="0" y="26988"/>
            <a:ext cx="9144000" cy="6477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Maxillary Bones</a:t>
            </a:r>
          </a:p>
        </p:txBody>
      </p:sp>
      <p:grpSp>
        <p:nvGrpSpPr>
          <p:cNvPr id="9" name="Group 8" descr="The image consists of two views of a model of a human skull showing the maxillary bones. On the left, an anterior view of the skull displays the zygomatic process and the alveolar process near the teeth. On the right, an inferior view of the skull shows the palatine processes posterior to the upper teeth.">
            <a:extLst>
              <a:ext uri="{FF2B5EF4-FFF2-40B4-BE49-F238E27FC236}">
                <a16:creationId xmlns:a16="http://schemas.microsoft.com/office/drawing/2014/main" id="{A283C74B-CD03-AC17-D549-4BD7291AACD0}"/>
              </a:ext>
            </a:extLst>
          </p:cNvPr>
          <p:cNvGrpSpPr/>
          <p:nvPr/>
        </p:nvGrpSpPr>
        <p:grpSpPr>
          <a:xfrm>
            <a:off x="152400" y="820738"/>
            <a:ext cx="8413750" cy="5884862"/>
            <a:chOff x="152400" y="820738"/>
            <a:chExt cx="8413750" cy="5884862"/>
          </a:xfrm>
        </p:grpSpPr>
        <p:pic>
          <p:nvPicPr>
            <p:cNvPr id="41987" name="Picture 13" descr="Anterior view of the skull showing the maxillary bones.&#10;">
              <a:extLst>
                <a:ext uri="{FF2B5EF4-FFF2-40B4-BE49-F238E27FC236}">
                  <a16:creationId xmlns:a16="http://schemas.microsoft.com/office/drawing/2014/main" id="{A5865AD9-EEBB-CEB1-D677-F114437F1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10"/>
            <a:stretch>
              <a:fillRect/>
            </a:stretch>
          </p:blipFill>
          <p:spPr bwMode="auto">
            <a:xfrm>
              <a:off x="152400" y="820738"/>
              <a:ext cx="3517900" cy="5884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992" name="TextBox 32" descr="Zygomatic process&#10;">
              <a:extLst>
                <a:ext uri="{FF2B5EF4-FFF2-40B4-BE49-F238E27FC236}">
                  <a16:creationId xmlns:a16="http://schemas.microsoft.com/office/drawing/2014/main" id="{5FD435C2-A768-1DD5-CCEA-BE965B19E79C}"/>
                </a:ext>
              </a:extLst>
            </p:cNvPr>
            <p:cNvSpPr txBox="1">
              <a:spLocks noChangeArrowheads="1"/>
            </p:cNvSpPr>
            <p:nvPr/>
          </p:nvSpPr>
          <p:spPr bwMode="auto">
            <a:xfrm>
              <a:off x="3733800" y="3790950"/>
              <a:ext cx="12192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Zygomatic process</a:t>
              </a:r>
            </a:p>
          </p:txBody>
        </p:sp>
        <p:sp>
          <p:nvSpPr>
            <p:cNvPr id="41990" name="TextBox 32" descr="Alveolar process&#10;">
              <a:extLst>
                <a:ext uri="{FF2B5EF4-FFF2-40B4-BE49-F238E27FC236}">
                  <a16:creationId xmlns:a16="http://schemas.microsoft.com/office/drawing/2014/main" id="{68CD4990-7198-E978-48FF-5D9C26C090FF}"/>
                </a:ext>
              </a:extLst>
            </p:cNvPr>
            <p:cNvSpPr txBox="1">
              <a:spLocks noChangeArrowheads="1"/>
            </p:cNvSpPr>
            <p:nvPr/>
          </p:nvSpPr>
          <p:spPr bwMode="auto">
            <a:xfrm>
              <a:off x="3733800" y="4953000"/>
              <a:ext cx="12192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Alveolar process</a:t>
              </a:r>
            </a:p>
          </p:txBody>
        </p:sp>
        <p:pic>
          <p:nvPicPr>
            <p:cNvPr id="41986" name="Picture 3" descr="Inferior view of the cranial base showing the palatine processes of the maxillary bones">
              <a:extLst>
                <a:ext uri="{FF2B5EF4-FFF2-40B4-BE49-F238E27FC236}">
                  <a16:creationId xmlns:a16="http://schemas.microsoft.com/office/drawing/2014/main" id="{822F6DB8-70E7-EF8E-DE7C-5080E724E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49" t="2837" r="12222" b="5524"/>
            <a:stretch>
              <a:fillRect/>
            </a:stretch>
          </p:blipFill>
          <p:spPr bwMode="auto">
            <a:xfrm>
              <a:off x="5105400" y="865188"/>
              <a:ext cx="3460750" cy="487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6B45FDC-6D35-A6E1-54A0-BE23E9C26530}"/>
                </a:ext>
                <a:ext uri="{C183D7F6-B498-43B3-948B-1728B52AA6E4}">
                  <adec:decorative xmlns:adec="http://schemas.microsoft.com/office/drawing/2017/decorative" val="1"/>
                </a:ext>
              </a:extLst>
            </p:cNvPr>
            <p:cNvCxnSpPr>
              <a:stCxn id="41990" idx="1"/>
            </p:cNvCxnSpPr>
            <p:nvPr/>
          </p:nvCxnSpPr>
          <p:spPr>
            <a:xfrm flipH="1" flipV="1">
              <a:off x="2057400" y="5257800"/>
              <a:ext cx="1676400" cy="19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4B5C3F-0527-F3DE-ABA2-F55CEECFC8B3}"/>
                </a:ext>
                <a:ext uri="{C183D7F6-B498-43B3-948B-1728B52AA6E4}">
                  <adec:decorative xmlns:adec="http://schemas.microsoft.com/office/drawing/2017/decorative" val="1"/>
                </a:ext>
              </a:extLst>
            </p:cNvPr>
            <p:cNvCxnSpPr>
              <a:stCxn id="41992" idx="1"/>
            </p:cNvCxnSpPr>
            <p:nvPr/>
          </p:nvCxnSpPr>
          <p:spPr>
            <a:xfrm flipH="1">
              <a:off x="2743200" y="4114800"/>
              <a:ext cx="99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A7D83D4-ACD4-894C-5F01-2DEDC6304DA0}"/>
                </a:ext>
                <a:ext uri="{C183D7F6-B498-43B3-948B-1728B52AA6E4}">
                  <adec:decorative xmlns:adec="http://schemas.microsoft.com/office/drawing/2017/decorative" val="1"/>
                </a:ext>
              </a:extLst>
            </p:cNvPr>
            <p:cNvCxnSpPr>
              <a:stCxn id="41995" idx="0"/>
            </p:cNvCxnSpPr>
            <p:nvPr/>
          </p:nvCxnSpPr>
          <p:spPr>
            <a:xfrm flipH="1" flipV="1">
              <a:off x="6680200" y="4827588"/>
              <a:ext cx="254000" cy="10398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32" descr="Palatine processes&#10;">
              <a:extLst>
                <a:ext uri="{FF2B5EF4-FFF2-40B4-BE49-F238E27FC236}">
                  <a16:creationId xmlns:a16="http://schemas.microsoft.com/office/drawing/2014/main" id="{255A10EF-0154-621E-80FC-D59CEDEADBB5}"/>
                </a:ext>
              </a:extLst>
            </p:cNvPr>
            <p:cNvSpPr txBox="1">
              <a:spLocks noChangeArrowheads="1"/>
            </p:cNvSpPr>
            <p:nvPr/>
          </p:nvSpPr>
          <p:spPr bwMode="auto">
            <a:xfrm>
              <a:off x="5791200" y="5867400"/>
              <a:ext cx="22860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Palatine processes</a:t>
              </a:r>
            </a:p>
          </p:txBody>
        </p:sp>
        <p:cxnSp>
          <p:nvCxnSpPr>
            <p:cNvPr id="25" name="Straight Arrow Connector 24">
              <a:extLst>
                <a:ext uri="{FF2B5EF4-FFF2-40B4-BE49-F238E27FC236}">
                  <a16:creationId xmlns:a16="http://schemas.microsoft.com/office/drawing/2014/main" id="{25E2A8B8-D24E-D9CE-41FB-B6E0D0E17561}"/>
                </a:ext>
                <a:ext uri="{C183D7F6-B498-43B3-948B-1728B52AA6E4}">
                  <adec:decorative xmlns:adec="http://schemas.microsoft.com/office/drawing/2017/decorative" val="1"/>
                </a:ext>
              </a:extLst>
            </p:cNvPr>
            <p:cNvCxnSpPr>
              <a:stCxn id="41995" idx="0"/>
            </p:cNvCxnSpPr>
            <p:nvPr/>
          </p:nvCxnSpPr>
          <p:spPr>
            <a:xfrm flipV="1">
              <a:off x="6934200" y="4827588"/>
              <a:ext cx="152400" cy="10398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descr="Mandible Bone">
            <a:extLst>
              <a:ext uri="{FF2B5EF4-FFF2-40B4-BE49-F238E27FC236}">
                <a16:creationId xmlns:a16="http://schemas.microsoft.com/office/drawing/2014/main" id="{3D8D9A0A-202A-1E80-A553-C376FE9C6888}"/>
              </a:ext>
            </a:extLst>
          </p:cNvPr>
          <p:cNvSpPr txBox="1">
            <a:spLocks noGrp="1"/>
          </p:cNvSpPr>
          <p:nvPr>
            <p:ph type="title" idx="4294967295"/>
          </p:nvPr>
        </p:nvSpPr>
        <p:spPr bwMode="auto">
          <a:xfrm>
            <a:off x="0" y="123825"/>
            <a:ext cx="9144000" cy="835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Mandible Bone</a:t>
            </a:r>
          </a:p>
        </p:txBody>
      </p:sp>
      <p:grpSp>
        <p:nvGrpSpPr>
          <p:cNvPr id="2" name="Group 1" descr="The image displays a labeled diagram of a mandible on a blue background. Labeled parts include the condylar process at the top left, the mandibular notch and coronoid process toward the upper center, followed by the ramus. Further down are labels for the alveolar process, body, mental foramen, and angle at the lower left. Each anatomical feature is distinctly marked with clear lines and text boxes.">
            <a:extLst>
              <a:ext uri="{FF2B5EF4-FFF2-40B4-BE49-F238E27FC236}">
                <a16:creationId xmlns:a16="http://schemas.microsoft.com/office/drawing/2014/main" id="{F799A173-645F-0AE7-AEF1-474470EAC276}"/>
              </a:ext>
            </a:extLst>
          </p:cNvPr>
          <p:cNvGrpSpPr/>
          <p:nvPr/>
        </p:nvGrpSpPr>
        <p:grpSpPr>
          <a:xfrm>
            <a:off x="103188" y="652463"/>
            <a:ext cx="8872537" cy="6118225"/>
            <a:chOff x="103188" y="652463"/>
            <a:chExt cx="8872537" cy="6118225"/>
          </a:xfrm>
        </p:grpSpPr>
        <p:sp>
          <p:nvSpPr>
            <p:cNvPr id="44051" name="TextBox 32" descr="Condylar process&#10;">
              <a:extLst>
                <a:ext uri="{FF2B5EF4-FFF2-40B4-BE49-F238E27FC236}">
                  <a16:creationId xmlns:a16="http://schemas.microsoft.com/office/drawing/2014/main" id="{34DF1253-31E4-2175-F00B-6D1C601BDFAB}"/>
                </a:ext>
              </a:extLst>
            </p:cNvPr>
            <p:cNvSpPr txBox="1">
              <a:spLocks noChangeArrowheads="1"/>
            </p:cNvSpPr>
            <p:nvPr/>
          </p:nvSpPr>
          <p:spPr bwMode="auto">
            <a:xfrm>
              <a:off x="103188" y="652463"/>
              <a:ext cx="19050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Condylar process</a:t>
              </a:r>
            </a:p>
          </p:txBody>
        </p:sp>
        <p:pic>
          <p:nvPicPr>
            <p:cNvPr id="44034" name="Picture 4" descr="Lateral view of the mandible">
              <a:extLst>
                <a:ext uri="{FF2B5EF4-FFF2-40B4-BE49-F238E27FC236}">
                  <a16:creationId xmlns:a16="http://schemas.microsoft.com/office/drawing/2014/main" id="{0F20BB4D-989F-5B10-C97E-193B826C3558}"/>
                </a:ext>
              </a:extLst>
            </p:cNvPr>
            <p:cNvPicPr>
              <a:picLocks noChangeAspect="1"/>
            </p:cNvPicPr>
            <p:nvPr/>
          </p:nvPicPr>
          <p:blipFill>
            <a:blip r:embed="rId3">
              <a:extLst>
                <a:ext uri="{28A0092B-C50C-407E-A947-70E740481C1C}">
                  <a14:useLocalDpi xmlns:a14="http://schemas.microsoft.com/office/drawing/2010/main" val="0"/>
                </a:ext>
              </a:extLst>
            </a:blip>
            <a:srcRect l="2921" t="7649" r="19060" b="14435"/>
            <a:stretch>
              <a:fillRect/>
            </a:stretch>
          </p:blipFill>
          <p:spPr bwMode="auto">
            <a:xfrm>
              <a:off x="111125" y="1219200"/>
              <a:ext cx="6816725"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47" name="TextBox 32" descr="Angle&#10;">
              <a:extLst>
                <a:ext uri="{FF2B5EF4-FFF2-40B4-BE49-F238E27FC236}">
                  <a16:creationId xmlns:a16="http://schemas.microsoft.com/office/drawing/2014/main" id="{74A70641-FD43-3983-F70C-633F5822390A}"/>
                </a:ext>
              </a:extLst>
            </p:cNvPr>
            <p:cNvSpPr txBox="1">
              <a:spLocks noChangeArrowheads="1"/>
            </p:cNvSpPr>
            <p:nvPr/>
          </p:nvSpPr>
          <p:spPr bwMode="auto">
            <a:xfrm>
              <a:off x="1219200" y="6400800"/>
              <a:ext cx="10842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Angle</a:t>
              </a:r>
            </a:p>
          </p:txBody>
        </p:sp>
        <p:sp>
          <p:nvSpPr>
            <p:cNvPr id="44050" name="TextBox 32" descr="Mandibular notch&#10;">
              <a:extLst>
                <a:ext uri="{FF2B5EF4-FFF2-40B4-BE49-F238E27FC236}">
                  <a16:creationId xmlns:a16="http://schemas.microsoft.com/office/drawing/2014/main" id="{7FD7B742-2E48-A296-C115-80A7BFA3842C}"/>
                </a:ext>
              </a:extLst>
            </p:cNvPr>
            <p:cNvSpPr txBox="1">
              <a:spLocks noChangeArrowheads="1"/>
            </p:cNvSpPr>
            <p:nvPr/>
          </p:nvSpPr>
          <p:spPr bwMode="auto">
            <a:xfrm>
              <a:off x="7070725" y="1187450"/>
              <a:ext cx="1905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Mandibular notch</a:t>
              </a:r>
            </a:p>
          </p:txBody>
        </p:sp>
        <p:cxnSp>
          <p:nvCxnSpPr>
            <p:cNvPr id="7" name="Straight Arrow Connector 6">
              <a:extLst>
                <a:ext uri="{FF2B5EF4-FFF2-40B4-BE49-F238E27FC236}">
                  <a16:creationId xmlns:a16="http://schemas.microsoft.com/office/drawing/2014/main" id="{0CF518B2-FFED-F8A5-48E9-F6383A6FC0DC}"/>
                </a:ext>
                <a:ext uri="{C183D7F6-B498-43B3-948B-1728B52AA6E4}">
                  <adec:decorative xmlns:adec="http://schemas.microsoft.com/office/drawing/2017/decorative" val="1"/>
                </a:ext>
              </a:extLst>
            </p:cNvPr>
            <p:cNvCxnSpPr>
              <a:stCxn id="44045" idx="1"/>
            </p:cNvCxnSpPr>
            <p:nvPr/>
          </p:nvCxnSpPr>
          <p:spPr>
            <a:xfrm flipH="1">
              <a:off x="2286000" y="3352800"/>
              <a:ext cx="4783138" cy="19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9F203B-A7E8-4B35-617D-E37B939B0355}"/>
                </a:ext>
                <a:ext uri="{C183D7F6-B498-43B3-948B-1728B52AA6E4}">
                  <adec:decorative xmlns:adec="http://schemas.microsoft.com/office/drawing/2017/decorative" val="1"/>
                </a:ext>
              </a:extLst>
            </p:cNvPr>
            <p:cNvCxnSpPr/>
            <p:nvPr/>
          </p:nvCxnSpPr>
          <p:spPr>
            <a:xfrm flipH="1">
              <a:off x="5819775" y="4059238"/>
              <a:ext cx="12573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38" name="TextBox 32" descr="Coronoid process&#10;">
              <a:extLst>
                <a:ext uri="{FF2B5EF4-FFF2-40B4-BE49-F238E27FC236}">
                  <a16:creationId xmlns:a16="http://schemas.microsoft.com/office/drawing/2014/main" id="{6CE3CA71-1C9C-521D-817B-D16D6F02B892}"/>
                </a:ext>
              </a:extLst>
            </p:cNvPr>
            <p:cNvSpPr txBox="1">
              <a:spLocks noChangeArrowheads="1"/>
            </p:cNvSpPr>
            <p:nvPr/>
          </p:nvSpPr>
          <p:spPr bwMode="auto">
            <a:xfrm>
              <a:off x="7069138" y="1797050"/>
              <a:ext cx="1905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Coronoid process</a:t>
              </a:r>
            </a:p>
          </p:txBody>
        </p:sp>
        <p:sp>
          <p:nvSpPr>
            <p:cNvPr id="44045" name="TextBox 32" descr="Ramus&#10;">
              <a:extLst>
                <a:ext uri="{FF2B5EF4-FFF2-40B4-BE49-F238E27FC236}">
                  <a16:creationId xmlns:a16="http://schemas.microsoft.com/office/drawing/2014/main" id="{8393D914-7D2F-7388-CBB8-C85EAD70C18F}"/>
                </a:ext>
              </a:extLst>
            </p:cNvPr>
            <p:cNvSpPr txBox="1">
              <a:spLocks noChangeArrowheads="1"/>
            </p:cNvSpPr>
            <p:nvPr/>
          </p:nvSpPr>
          <p:spPr bwMode="auto">
            <a:xfrm>
              <a:off x="7069138" y="3167063"/>
              <a:ext cx="108267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Ramus</a:t>
              </a:r>
            </a:p>
          </p:txBody>
        </p:sp>
        <p:sp>
          <p:nvSpPr>
            <p:cNvPr id="44039" name="TextBox 32" descr="Alveolar process&#10;">
              <a:extLst>
                <a:ext uri="{FF2B5EF4-FFF2-40B4-BE49-F238E27FC236}">
                  <a16:creationId xmlns:a16="http://schemas.microsoft.com/office/drawing/2014/main" id="{9FF546C4-F52A-E925-3A5C-8C7518C38A57}"/>
                </a:ext>
              </a:extLst>
            </p:cNvPr>
            <p:cNvSpPr txBox="1">
              <a:spLocks noChangeArrowheads="1"/>
            </p:cNvSpPr>
            <p:nvPr/>
          </p:nvSpPr>
          <p:spPr bwMode="auto">
            <a:xfrm>
              <a:off x="7069138" y="3875088"/>
              <a:ext cx="17700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Alveolar process</a:t>
              </a:r>
            </a:p>
          </p:txBody>
        </p:sp>
        <p:cxnSp>
          <p:nvCxnSpPr>
            <p:cNvPr id="13" name="Straight Arrow Connector 12">
              <a:extLst>
                <a:ext uri="{FF2B5EF4-FFF2-40B4-BE49-F238E27FC236}">
                  <a16:creationId xmlns:a16="http://schemas.microsoft.com/office/drawing/2014/main" id="{9621171C-AE43-829D-F475-11BE426CBF26}"/>
                </a:ext>
                <a:ext uri="{C183D7F6-B498-43B3-948B-1728B52AA6E4}">
                  <adec:decorative xmlns:adec="http://schemas.microsoft.com/office/drawing/2017/decorative" val="1"/>
                </a:ext>
              </a:extLst>
            </p:cNvPr>
            <p:cNvCxnSpPr>
              <a:stCxn id="44042" idx="1"/>
            </p:cNvCxnSpPr>
            <p:nvPr/>
          </p:nvCxnSpPr>
          <p:spPr>
            <a:xfrm flipH="1" flipV="1">
              <a:off x="4024313" y="4732338"/>
              <a:ext cx="3046412" cy="22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2B3243A-5444-6026-0358-297E0945B65E}"/>
                </a:ext>
                <a:ext uri="{C183D7F6-B498-43B3-948B-1728B52AA6E4}">
                  <adec:decorative xmlns:adec="http://schemas.microsoft.com/office/drawing/2017/decorative" val="1"/>
                </a:ext>
              </a:extLst>
            </p:cNvPr>
            <p:cNvCxnSpPr/>
            <p:nvPr/>
          </p:nvCxnSpPr>
          <p:spPr>
            <a:xfrm>
              <a:off x="2105025" y="1371600"/>
              <a:ext cx="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42" name="TextBox 32" descr="Body&#10;">
              <a:extLst>
                <a:ext uri="{FF2B5EF4-FFF2-40B4-BE49-F238E27FC236}">
                  <a16:creationId xmlns:a16="http://schemas.microsoft.com/office/drawing/2014/main" id="{8B21A28E-A287-907F-8A64-52C7A8F942BC}"/>
                </a:ext>
              </a:extLst>
            </p:cNvPr>
            <p:cNvSpPr txBox="1">
              <a:spLocks noChangeArrowheads="1"/>
            </p:cNvSpPr>
            <p:nvPr/>
          </p:nvSpPr>
          <p:spPr bwMode="auto">
            <a:xfrm>
              <a:off x="7070725" y="4570413"/>
              <a:ext cx="10842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Body</a:t>
              </a:r>
            </a:p>
          </p:txBody>
        </p:sp>
        <p:cxnSp>
          <p:nvCxnSpPr>
            <p:cNvPr id="26" name="Straight Arrow Connector 25">
              <a:extLst>
                <a:ext uri="{FF2B5EF4-FFF2-40B4-BE49-F238E27FC236}">
                  <a16:creationId xmlns:a16="http://schemas.microsoft.com/office/drawing/2014/main" id="{F9DD1019-9B87-BAFA-F810-980917C28A0D}"/>
                </a:ext>
                <a:ext uri="{C183D7F6-B498-43B3-948B-1728B52AA6E4}">
                  <adec:decorative xmlns:adec="http://schemas.microsoft.com/office/drawing/2017/decorative" val="1"/>
                </a:ext>
              </a:extLst>
            </p:cNvPr>
            <p:cNvCxnSpPr/>
            <p:nvPr/>
          </p:nvCxnSpPr>
          <p:spPr>
            <a:xfrm flipV="1">
              <a:off x="1752600" y="5410200"/>
              <a:ext cx="0" cy="990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4F5107-FEC1-1132-7150-9B6A982F6DE0}"/>
                </a:ext>
                <a:ext uri="{C183D7F6-B498-43B3-948B-1728B52AA6E4}">
                  <adec:decorative xmlns:adec="http://schemas.microsoft.com/office/drawing/2017/decorative" val="1"/>
                </a:ext>
              </a:extLst>
            </p:cNvPr>
            <p:cNvCxnSpPr>
              <a:stCxn id="44038" idx="1"/>
            </p:cNvCxnSpPr>
            <p:nvPr/>
          </p:nvCxnSpPr>
          <p:spPr>
            <a:xfrm flipH="1">
              <a:off x="3198813" y="1981200"/>
              <a:ext cx="38703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A846D1-88B6-31F8-5833-CF6E744F8CA1}"/>
                </a:ext>
                <a:ext uri="{C183D7F6-B498-43B3-948B-1728B52AA6E4}">
                  <adec:decorative xmlns:adec="http://schemas.microsoft.com/office/drawing/2017/decorative" val="1"/>
                </a:ext>
              </a:extLst>
            </p:cNvPr>
            <p:cNvCxnSpPr/>
            <p:nvPr/>
          </p:nvCxnSpPr>
          <p:spPr>
            <a:xfrm flipH="1">
              <a:off x="5811838" y="5562600"/>
              <a:ext cx="1257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5ACD0F-89E1-8843-E0EA-F4FECEBF49BE}"/>
                </a:ext>
                <a:ext uri="{C183D7F6-B498-43B3-948B-1728B52AA6E4}">
                  <adec:decorative xmlns:adec="http://schemas.microsoft.com/office/drawing/2017/decorative" val="1"/>
                </a:ext>
              </a:extLst>
            </p:cNvPr>
            <p:cNvCxnSpPr>
              <a:stCxn id="44050" idx="1"/>
            </p:cNvCxnSpPr>
            <p:nvPr/>
          </p:nvCxnSpPr>
          <p:spPr>
            <a:xfrm flipH="1">
              <a:off x="2105025" y="1371600"/>
              <a:ext cx="49657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602401-A75D-CC04-6617-D7F7BFBD6D14}"/>
                </a:ext>
                <a:ext uri="{C183D7F6-B498-43B3-948B-1728B52AA6E4}">
                  <adec:decorative xmlns:adec="http://schemas.microsoft.com/office/drawing/2017/decorative" val="1"/>
                </a:ext>
              </a:extLst>
            </p:cNvPr>
            <p:cNvCxnSpPr/>
            <p:nvPr/>
          </p:nvCxnSpPr>
          <p:spPr>
            <a:xfrm>
              <a:off x="838200" y="1022350"/>
              <a:ext cx="0" cy="127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8A5B4FF-C337-B2F2-7A21-AABCB7410BD0}"/>
                </a:ext>
                <a:ext uri="{C183D7F6-B498-43B3-948B-1728B52AA6E4}">
                  <adec:decorative xmlns:adec="http://schemas.microsoft.com/office/drawing/2017/decorative" val="1"/>
                </a:ext>
              </a:extLst>
            </p:cNvPr>
            <p:cNvCxnSpPr/>
            <p:nvPr/>
          </p:nvCxnSpPr>
          <p:spPr>
            <a:xfrm flipV="1">
              <a:off x="5819775" y="5056188"/>
              <a:ext cx="0" cy="5064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54" name="TextBox 32" descr="Mental foramen&#10;">
              <a:extLst>
                <a:ext uri="{FF2B5EF4-FFF2-40B4-BE49-F238E27FC236}">
                  <a16:creationId xmlns:a16="http://schemas.microsoft.com/office/drawing/2014/main" id="{F7619EFE-87B1-CD7A-9E2C-CB09E7516F71}"/>
                </a:ext>
              </a:extLst>
            </p:cNvPr>
            <p:cNvSpPr txBox="1">
              <a:spLocks noChangeArrowheads="1"/>
            </p:cNvSpPr>
            <p:nvPr/>
          </p:nvSpPr>
          <p:spPr bwMode="auto">
            <a:xfrm>
              <a:off x="7069138" y="5378450"/>
              <a:ext cx="17700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Mental foramen</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descr="Zygomatic Bones*">
            <a:extLst>
              <a:ext uri="{FF2B5EF4-FFF2-40B4-BE49-F238E27FC236}">
                <a16:creationId xmlns:a16="http://schemas.microsoft.com/office/drawing/2014/main" id="{66A420EF-3E9C-B744-31C3-E18B433BC582}"/>
              </a:ext>
            </a:extLst>
          </p:cNvPr>
          <p:cNvSpPr txBox="1">
            <a:spLocks noGrp="1"/>
          </p:cNvSpPr>
          <p:nvPr>
            <p:ph type="title" idx="4294967295"/>
          </p:nvPr>
        </p:nvSpPr>
        <p:spPr bwMode="auto">
          <a:xfrm>
            <a:off x="0" y="144463"/>
            <a:ext cx="9144000" cy="714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Zygomatic Bones*</a:t>
            </a:r>
          </a:p>
        </p:txBody>
      </p:sp>
      <p:grpSp>
        <p:nvGrpSpPr>
          <p:cNvPr id="3" name="Group 2" descr="The image shows an anterolateral view of a model of a human skull, with the zygomatic bone colored blue and marked with an asterisk. The 'temporal process' of the zygomatic bone is pointed to with a black arrow.">
            <a:extLst>
              <a:ext uri="{FF2B5EF4-FFF2-40B4-BE49-F238E27FC236}">
                <a16:creationId xmlns:a16="http://schemas.microsoft.com/office/drawing/2014/main" id="{32FC970A-82CB-FAC1-D919-9F313117D89C}"/>
              </a:ext>
            </a:extLst>
          </p:cNvPr>
          <p:cNvGrpSpPr/>
          <p:nvPr/>
        </p:nvGrpSpPr>
        <p:grpSpPr>
          <a:xfrm>
            <a:off x="1143000" y="1135063"/>
            <a:ext cx="7543800" cy="4587875"/>
            <a:chOff x="1143000" y="1135063"/>
            <a:chExt cx="7543800" cy="4587875"/>
          </a:xfrm>
        </p:grpSpPr>
        <p:pic>
          <p:nvPicPr>
            <p:cNvPr id="46082" name="Picture 3" descr="Anterolateral view of the skull showing the zygomatic bone  marked with the asterisk *">
              <a:extLst>
                <a:ext uri="{FF2B5EF4-FFF2-40B4-BE49-F238E27FC236}">
                  <a16:creationId xmlns:a16="http://schemas.microsoft.com/office/drawing/2014/main" id="{0222B167-5DA7-8735-D453-66B7577C4E34}"/>
                </a:ext>
              </a:extLst>
            </p:cNvPr>
            <p:cNvPicPr>
              <a:picLocks noChangeAspect="1"/>
            </p:cNvPicPr>
            <p:nvPr/>
          </p:nvPicPr>
          <p:blipFill>
            <a:blip r:embed="rId3">
              <a:extLst>
                <a:ext uri="{28A0092B-C50C-407E-A947-70E740481C1C}">
                  <a14:useLocalDpi xmlns:a14="http://schemas.microsoft.com/office/drawing/2010/main" val="0"/>
                </a:ext>
              </a:extLst>
            </a:blip>
            <a:srcRect l="13486" r="7591" b="11800"/>
            <a:stretch>
              <a:fillRect/>
            </a:stretch>
          </p:blipFill>
          <p:spPr bwMode="auto">
            <a:xfrm>
              <a:off x="1143000" y="1135063"/>
              <a:ext cx="5472113" cy="4587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5" name="Rectangle 2">
              <a:extLst>
                <a:ext uri="{FF2B5EF4-FFF2-40B4-BE49-F238E27FC236}">
                  <a16:creationId xmlns:a16="http://schemas.microsoft.com/office/drawing/2014/main" id="{8D9BF699-D5D2-588A-FA69-05DE916FB669}"/>
                </a:ext>
              </a:extLst>
            </p:cNvPr>
            <p:cNvSpPr>
              <a:spLocks noChangeArrowheads="1"/>
            </p:cNvSpPr>
            <p:nvPr/>
          </p:nvSpPr>
          <p:spPr bwMode="auto">
            <a:xfrm>
              <a:off x="3571875" y="3581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cxnSp>
          <p:nvCxnSpPr>
            <p:cNvPr id="8" name="Straight Arrow Connector 7">
              <a:extLst>
                <a:ext uri="{FF2B5EF4-FFF2-40B4-BE49-F238E27FC236}">
                  <a16:creationId xmlns:a16="http://schemas.microsoft.com/office/drawing/2014/main" id="{745CEB58-23FA-3A39-6F57-9F5B2101CB35}"/>
                </a:ext>
                <a:ext uri="{C183D7F6-B498-43B3-948B-1728B52AA6E4}">
                  <adec:decorative xmlns:adec="http://schemas.microsoft.com/office/drawing/2017/decorative" val="1"/>
                </a:ext>
              </a:extLst>
            </p:cNvPr>
            <p:cNvCxnSpPr/>
            <p:nvPr/>
          </p:nvCxnSpPr>
          <p:spPr>
            <a:xfrm flipV="1">
              <a:off x="4343400" y="3886200"/>
              <a:ext cx="0" cy="403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512E24-6184-EB84-5D82-8FE8FD394155}"/>
                </a:ext>
                <a:ext uri="{C183D7F6-B498-43B3-948B-1728B52AA6E4}">
                  <adec:decorative xmlns:adec="http://schemas.microsoft.com/office/drawing/2017/decorative" val="1"/>
                </a:ext>
              </a:extLst>
            </p:cNvPr>
            <p:cNvCxnSpPr>
              <a:cxnSpLocks/>
            </p:cNvCxnSpPr>
            <p:nvPr/>
          </p:nvCxnSpPr>
          <p:spPr>
            <a:xfrm flipH="1">
              <a:off x="4343400" y="4289425"/>
              <a:ext cx="2438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088" name="TextBox 32" descr="Temporal process&#10;">
              <a:extLst>
                <a:ext uri="{FF2B5EF4-FFF2-40B4-BE49-F238E27FC236}">
                  <a16:creationId xmlns:a16="http://schemas.microsoft.com/office/drawing/2014/main" id="{115C4C50-8D53-151C-9814-0F3FECE439D2}"/>
                </a:ext>
              </a:extLst>
            </p:cNvPr>
            <p:cNvSpPr txBox="1">
              <a:spLocks noChangeArrowheads="1"/>
            </p:cNvSpPr>
            <p:nvPr/>
          </p:nvSpPr>
          <p:spPr bwMode="auto">
            <a:xfrm>
              <a:off x="6781800" y="4105275"/>
              <a:ext cx="19050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Temporal process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descr="Nasal Bones">
            <a:extLst>
              <a:ext uri="{FF2B5EF4-FFF2-40B4-BE49-F238E27FC236}">
                <a16:creationId xmlns:a16="http://schemas.microsoft.com/office/drawing/2014/main" id="{B826B19C-94C8-CFF2-13FC-3615DA540751}"/>
              </a:ext>
            </a:extLst>
          </p:cNvPr>
          <p:cNvSpPr txBox="1">
            <a:spLocks noGrp="1"/>
          </p:cNvSpPr>
          <p:nvPr>
            <p:ph type="title" idx="4294967295"/>
          </p:nvPr>
        </p:nvSpPr>
        <p:spPr bwMode="auto">
          <a:xfrm>
            <a:off x="0" y="95250"/>
            <a:ext cx="9144000"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Nasal Bones</a:t>
            </a:r>
          </a:p>
        </p:txBody>
      </p:sp>
      <p:grpSp>
        <p:nvGrpSpPr>
          <p:cNvPr id="2" name="Group 1" descr="A model of a human skull with color-coded bones highlighting the nasal bones in white, pointed to by two black arrows.">
            <a:extLst>
              <a:ext uri="{FF2B5EF4-FFF2-40B4-BE49-F238E27FC236}">
                <a16:creationId xmlns:a16="http://schemas.microsoft.com/office/drawing/2014/main" id="{E58111D2-39F5-D206-28CD-09260477F41F}"/>
              </a:ext>
            </a:extLst>
          </p:cNvPr>
          <p:cNvGrpSpPr/>
          <p:nvPr/>
        </p:nvGrpSpPr>
        <p:grpSpPr>
          <a:xfrm>
            <a:off x="1219200" y="1009650"/>
            <a:ext cx="6781800" cy="5086350"/>
            <a:chOff x="1219200" y="1009650"/>
            <a:chExt cx="6781800" cy="5086350"/>
          </a:xfrm>
        </p:grpSpPr>
        <p:pic>
          <p:nvPicPr>
            <p:cNvPr id="48130" name="Picture 2" descr="Anterior view of the skull showing the nasal bones">
              <a:extLst>
                <a:ext uri="{FF2B5EF4-FFF2-40B4-BE49-F238E27FC236}">
                  <a16:creationId xmlns:a16="http://schemas.microsoft.com/office/drawing/2014/main" id="{93A33472-D9D7-419C-BFF5-B5489D37EA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09650"/>
              <a:ext cx="6781800" cy="508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A22DDBF7-D1F6-0BAE-6D45-9C7490FD229E}"/>
                </a:ext>
                <a:ext uri="{C183D7F6-B498-43B3-948B-1728B52AA6E4}">
                  <adec:decorative xmlns:adec="http://schemas.microsoft.com/office/drawing/2017/decorative" val="1"/>
                </a:ext>
              </a:extLst>
            </p:cNvPr>
            <p:cNvCxnSpPr/>
            <p:nvPr/>
          </p:nvCxnSpPr>
          <p:spPr>
            <a:xfrm flipH="1">
              <a:off x="4953000" y="3657600"/>
              <a:ext cx="228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48482D-AB5A-3DC9-00E6-0D93836FCDC2}"/>
                </a:ext>
                <a:ext uri="{C183D7F6-B498-43B3-948B-1728B52AA6E4}">
                  <adec:decorative xmlns:adec="http://schemas.microsoft.com/office/drawing/2017/decorative" val="1"/>
                </a:ext>
              </a:extLst>
            </p:cNvPr>
            <p:cNvCxnSpPr/>
            <p:nvPr/>
          </p:nvCxnSpPr>
          <p:spPr>
            <a:xfrm>
              <a:off x="4419600" y="3657600"/>
              <a:ext cx="2762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descr="Lacrimal Bones">
            <a:extLst>
              <a:ext uri="{FF2B5EF4-FFF2-40B4-BE49-F238E27FC236}">
                <a16:creationId xmlns:a16="http://schemas.microsoft.com/office/drawing/2014/main" id="{913B768D-040D-3B84-EE59-AD77C7A7B1CA}"/>
              </a:ext>
            </a:extLst>
          </p:cNvPr>
          <p:cNvSpPr txBox="1">
            <a:spLocks noGrp="1"/>
          </p:cNvSpPr>
          <p:nvPr>
            <p:ph type="title" idx="4294967295"/>
          </p:nvPr>
        </p:nvSpPr>
        <p:spPr bwMode="auto">
          <a:xfrm>
            <a:off x="-3175" y="77788"/>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Lacrimal Bones</a:t>
            </a:r>
          </a:p>
        </p:txBody>
      </p:sp>
      <p:grpSp>
        <p:nvGrpSpPr>
          <p:cNvPr id="2" name="Group 1" descr="A lateral view of a human skull with color-coded bones highlighting the lacrimal bone in dark green, pointed to by a black arrow.">
            <a:extLst>
              <a:ext uri="{FF2B5EF4-FFF2-40B4-BE49-F238E27FC236}">
                <a16:creationId xmlns:a16="http://schemas.microsoft.com/office/drawing/2014/main" id="{8A560FB3-60C4-85ED-7DD0-F8B786D33F3B}"/>
              </a:ext>
            </a:extLst>
          </p:cNvPr>
          <p:cNvGrpSpPr/>
          <p:nvPr/>
        </p:nvGrpSpPr>
        <p:grpSpPr>
          <a:xfrm>
            <a:off x="762000" y="762000"/>
            <a:ext cx="5976938" cy="5843588"/>
            <a:chOff x="762000" y="762000"/>
            <a:chExt cx="5976938" cy="5843588"/>
          </a:xfrm>
        </p:grpSpPr>
        <p:pic>
          <p:nvPicPr>
            <p:cNvPr id="50178" name="Picture 2" descr="Anterolateral view of the skull showing the lacrimal bone">
              <a:extLst>
                <a:ext uri="{FF2B5EF4-FFF2-40B4-BE49-F238E27FC236}">
                  <a16:creationId xmlns:a16="http://schemas.microsoft.com/office/drawing/2014/main" id="{0B47A023-871B-4F78-9200-362458461FEC}"/>
                </a:ext>
              </a:extLst>
            </p:cNvPr>
            <p:cNvPicPr>
              <a:picLocks noChangeAspect="1"/>
            </p:cNvPicPr>
            <p:nvPr/>
          </p:nvPicPr>
          <p:blipFill>
            <a:blip r:embed="rId3">
              <a:extLst>
                <a:ext uri="{28A0092B-C50C-407E-A947-70E740481C1C}">
                  <a14:useLocalDpi xmlns:a14="http://schemas.microsoft.com/office/drawing/2010/main" val="0"/>
                </a:ext>
              </a:extLst>
            </a:blip>
            <a:srcRect l="18861" b="8740"/>
            <a:stretch>
              <a:fillRect/>
            </a:stretch>
          </p:blipFill>
          <p:spPr bwMode="auto">
            <a:xfrm>
              <a:off x="762000" y="762000"/>
              <a:ext cx="3895725" cy="5843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8883F182-DE8B-1A70-2C8A-835B09044908}"/>
                </a:ext>
                <a:ext uri="{C183D7F6-B498-43B3-948B-1728B52AA6E4}">
                  <adec:decorative xmlns:adec="http://schemas.microsoft.com/office/drawing/2017/decorative" val="1"/>
                </a:ext>
              </a:extLst>
            </p:cNvPr>
            <p:cNvCxnSpPr/>
            <p:nvPr/>
          </p:nvCxnSpPr>
          <p:spPr>
            <a:xfrm flipH="1" flipV="1">
              <a:off x="2362200" y="3352800"/>
              <a:ext cx="2590800" cy="42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81" name="TextBox 32" descr="Lacrimal groove&#10;">
              <a:extLst>
                <a:ext uri="{FF2B5EF4-FFF2-40B4-BE49-F238E27FC236}">
                  <a16:creationId xmlns:a16="http://schemas.microsoft.com/office/drawing/2014/main" id="{36744034-2953-A607-3D79-FF3D2557F895}"/>
                </a:ext>
              </a:extLst>
            </p:cNvPr>
            <p:cNvSpPr txBox="1">
              <a:spLocks noChangeArrowheads="1"/>
            </p:cNvSpPr>
            <p:nvPr/>
          </p:nvSpPr>
          <p:spPr bwMode="auto">
            <a:xfrm>
              <a:off x="4953000" y="3209925"/>
              <a:ext cx="17859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Lacrimal groove</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itle 1" descr="Vomer Bone">
            <a:extLst>
              <a:ext uri="{FF2B5EF4-FFF2-40B4-BE49-F238E27FC236}">
                <a16:creationId xmlns:a16="http://schemas.microsoft.com/office/drawing/2014/main" id="{A518572B-18B7-CBFE-E5AF-42D6EA466E41}"/>
              </a:ext>
            </a:extLst>
          </p:cNvPr>
          <p:cNvSpPr txBox="1">
            <a:spLocks noGrp="1"/>
          </p:cNvSpPr>
          <p:nvPr>
            <p:ph type="title" idx="4294967295"/>
          </p:nvPr>
        </p:nvSpPr>
        <p:spPr bwMode="auto">
          <a:xfrm>
            <a:off x="0" y="147638"/>
            <a:ext cx="9144000"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Vomer Bone</a:t>
            </a:r>
          </a:p>
        </p:txBody>
      </p:sp>
      <p:grpSp>
        <p:nvGrpSpPr>
          <p:cNvPr id="2" name="Group 1" descr="A collage showing the anterior, anterolateral, and posterior views of the vomer bone in the nasal cavity of a skull, with arrows indicating its location.">
            <a:extLst>
              <a:ext uri="{FF2B5EF4-FFF2-40B4-BE49-F238E27FC236}">
                <a16:creationId xmlns:a16="http://schemas.microsoft.com/office/drawing/2014/main" id="{A2516051-D9C2-B199-5A05-B90085824AF6}"/>
              </a:ext>
            </a:extLst>
          </p:cNvPr>
          <p:cNvGrpSpPr/>
          <p:nvPr/>
        </p:nvGrpSpPr>
        <p:grpSpPr>
          <a:xfrm>
            <a:off x="635000" y="277813"/>
            <a:ext cx="8340725" cy="6367462"/>
            <a:chOff x="635000" y="277813"/>
            <a:chExt cx="8340725" cy="6367462"/>
          </a:xfrm>
        </p:grpSpPr>
        <p:pic>
          <p:nvPicPr>
            <p:cNvPr id="52238" name="Picture 5" descr="Anterior view of the nasal cavity showing the vomer bone&#10;">
              <a:extLst>
                <a:ext uri="{FF2B5EF4-FFF2-40B4-BE49-F238E27FC236}">
                  <a16:creationId xmlns:a16="http://schemas.microsoft.com/office/drawing/2014/main" id="{AD4FB474-747B-322E-8D9C-13DAC64719D6}"/>
                </a:ext>
              </a:extLst>
            </p:cNvPr>
            <p:cNvPicPr>
              <a:picLocks noChangeAspect="1"/>
            </p:cNvPicPr>
            <p:nvPr/>
          </p:nvPicPr>
          <p:blipFill>
            <a:blip r:embed="rId3">
              <a:extLst>
                <a:ext uri="{28A0092B-C50C-407E-A947-70E740481C1C}">
                  <a14:useLocalDpi xmlns:a14="http://schemas.microsoft.com/office/drawing/2010/main" val="0"/>
                </a:ext>
              </a:extLst>
            </a:blip>
            <a:srcRect l="35205"/>
            <a:stretch>
              <a:fillRect/>
            </a:stretch>
          </p:blipFill>
          <p:spPr bwMode="auto">
            <a:xfrm>
              <a:off x="704850" y="277813"/>
              <a:ext cx="2101850" cy="2430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1" name="TextBox 32" descr="Anterior View of the&#10; Nasal Cavity&#10;">
              <a:extLst>
                <a:ext uri="{FF2B5EF4-FFF2-40B4-BE49-F238E27FC236}">
                  <a16:creationId xmlns:a16="http://schemas.microsoft.com/office/drawing/2014/main" id="{1D9C6516-5213-DCB1-E1AF-404C05AA7664}"/>
                </a:ext>
              </a:extLst>
            </p:cNvPr>
            <p:cNvSpPr txBox="1">
              <a:spLocks noChangeArrowheads="1"/>
            </p:cNvSpPr>
            <p:nvPr/>
          </p:nvSpPr>
          <p:spPr bwMode="auto">
            <a:xfrm>
              <a:off x="655638" y="2697163"/>
              <a:ext cx="21510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Anterior View of the</a:t>
              </a:r>
            </a:p>
            <a:p>
              <a:pPr eaLnBrk="1" hangingPunct="1">
                <a:spcBef>
                  <a:spcPct val="0"/>
                </a:spcBef>
                <a:buFontTx/>
                <a:buNone/>
              </a:pPr>
              <a:r>
                <a:rPr lang="en-US" altLang="en-US" sz="1800" b="1" dirty="0"/>
                <a:t> Nasal Cavity</a:t>
              </a:r>
            </a:p>
          </p:txBody>
        </p:sp>
        <p:pic>
          <p:nvPicPr>
            <p:cNvPr id="52227" name="Picture 2" descr="Anterior view of the nasal cavity showing the vomer bone">
              <a:extLst>
                <a:ext uri="{FF2B5EF4-FFF2-40B4-BE49-F238E27FC236}">
                  <a16:creationId xmlns:a16="http://schemas.microsoft.com/office/drawing/2014/main" id="{AD84289F-AF6C-CF4D-560C-85A371D9B905}"/>
                </a:ext>
              </a:extLst>
            </p:cNvPr>
            <p:cNvPicPr>
              <a:picLocks noChangeAspect="1"/>
            </p:cNvPicPr>
            <p:nvPr/>
          </p:nvPicPr>
          <p:blipFill>
            <a:blip r:embed="rId4">
              <a:extLst>
                <a:ext uri="{28A0092B-C50C-407E-A947-70E740481C1C}">
                  <a14:useLocalDpi xmlns:a14="http://schemas.microsoft.com/office/drawing/2010/main" val="0"/>
                </a:ext>
              </a:extLst>
            </a:blip>
            <a:srcRect l="35588" r="8028"/>
            <a:stretch>
              <a:fillRect/>
            </a:stretch>
          </p:blipFill>
          <p:spPr bwMode="auto">
            <a:xfrm>
              <a:off x="635000" y="3306763"/>
              <a:ext cx="2190750" cy="2916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2228" name="Picture 11" descr="Anterolateral view of the nasal cavity showing the vomer bone">
              <a:extLst>
                <a:ext uri="{FF2B5EF4-FFF2-40B4-BE49-F238E27FC236}">
                  <a16:creationId xmlns:a16="http://schemas.microsoft.com/office/drawing/2014/main" id="{7AEA1F78-A806-6B9A-3547-A5698EF2F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05000"/>
              <a:ext cx="2303463" cy="40941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2236" name="TextBox 32" descr="Anterolateral View of the Nasal Cavity&#10;">
              <a:extLst>
                <a:ext uri="{FF2B5EF4-FFF2-40B4-BE49-F238E27FC236}">
                  <a16:creationId xmlns:a16="http://schemas.microsoft.com/office/drawing/2014/main" id="{3239E2A5-EB7B-6B7D-B9F4-AEB4B79BE5AD}"/>
                </a:ext>
              </a:extLst>
            </p:cNvPr>
            <p:cNvSpPr txBox="1">
              <a:spLocks noChangeArrowheads="1"/>
            </p:cNvSpPr>
            <p:nvPr/>
          </p:nvSpPr>
          <p:spPr bwMode="auto">
            <a:xfrm>
              <a:off x="3182938" y="5999163"/>
              <a:ext cx="2303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Anterolateral View of the Nasal Cavity</a:t>
              </a:r>
            </a:p>
          </p:txBody>
        </p:sp>
        <p:pic>
          <p:nvPicPr>
            <p:cNvPr id="52226" name="Picture 4" descr="Posterior view of the nasal cavity showing the vomer bone">
              <a:extLst>
                <a:ext uri="{FF2B5EF4-FFF2-40B4-BE49-F238E27FC236}">
                  <a16:creationId xmlns:a16="http://schemas.microsoft.com/office/drawing/2014/main" id="{88B178C9-F1C8-0858-C600-E3BC776977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1325" y="27686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2F504D8-E4AE-4B60-7C3A-0867EC9DE81C}"/>
                </a:ext>
                <a:ext uri="{C183D7F6-B498-43B3-948B-1728B52AA6E4}">
                  <adec:decorative xmlns:adec="http://schemas.microsoft.com/office/drawing/2017/decorative" val="1"/>
                </a:ext>
              </a:extLst>
            </p:cNvPr>
            <p:cNvCxnSpPr/>
            <p:nvPr/>
          </p:nvCxnSpPr>
          <p:spPr>
            <a:xfrm flipH="1">
              <a:off x="1377950" y="5519738"/>
              <a:ext cx="2921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2232" name="TextBox 32" descr="Posterior View of the Nasal Cavity&#10;">
              <a:extLst>
                <a:ext uri="{FF2B5EF4-FFF2-40B4-BE49-F238E27FC236}">
                  <a16:creationId xmlns:a16="http://schemas.microsoft.com/office/drawing/2014/main" id="{788F2D2A-C3CA-AFBF-19EA-D5864DF985A6}"/>
                </a:ext>
              </a:extLst>
            </p:cNvPr>
            <p:cNvSpPr txBox="1">
              <a:spLocks noChangeArrowheads="1"/>
            </p:cNvSpPr>
            <p:nvPr/>
          </p:nvSpPr>
          <p:spPr bwMode="auto">
            <a:xfrm>
              <a:off x="5486400" y="5334000"/>
              <a:ext cx="345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 of the Nasal Cavity</a:t>
              </a:r>
            </a:p>
          </p:txBody>
        </p:sp>
        <p:cxnSp>
          <p:nvCxnSpPr>
            <p:cNvPr id="20" name="Straight Arrow Connector 19">
              <a:extLst>
                <a:ext uri="{FF2B5EF4-FFF2-40B4-BE49-F238E27FC236}">
                  <a16:creationId xmlns:a16="http://schemas.microsoft.com/office/drawing/2014/main" id="{4B103009-E190-FC46-355C-B986E8A5C53E}"/>
                </a:ext>
                <a:ext uri="{C183D7F6-B498-43B3-948B-1728B52AA6E4}">
                  <adec:decorative xmlns:adec="http://schemas.microsoft.com/office/drawing/2017/decorative" val="1"/>
                </a:ext>
              </a:extLst>
            </p:cNvPr>
            <p:cNvCxnSpPr/>
            <p:nvPr/>
          </p:nvCxnSpPr>
          <p:spPr>
            <a:xfrm>
              <a:off x="3429000" y="3733800"/>
              <a:ext cx="255588" cy="1174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3D680C-24E8-43E3-951C-9EF45CA0D5FF}"/>
                </a:ext>
                <a:ext uri="{C183D7F6-B498-43B3-948B-1728B52AA6E4}">
                  <adec:decorative xmlns:adec="http://schemas.microsoft.com/office/drawing/2017/decorative" val="1"/>
                </a:ext>
              </a:extLst>
            </p:cNvPr>
            <p:cNvCxnSpPr/>
            <p:nvPr/>
          </p:nvCxnSpPr>
          <p:spPr>
            <a:xfrm>
              <a:off x="7059613" y="4419600"/>
              <a:ext cx="255587"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5605DF-4D91-1E27-94FE-51592ED780FF}"/>
                </a:ext>
                <a:ext uri="{C183D7F6-B498-43B3-948B-1728B52AA6E4}">
                  <adec:decorative xmlns:adec="http://schemas.microsoft.com/office/drawing/2017/decorative" val="1"/>
                </a:ext>
              </a:extLst>
            </p:cNvPr>
            <p:cNvCxnSpPr/>
            <p:nvPr/>
          </p:nvCxnSpPr>
          <p:spPr>
            <a:xfrm flipV="1">
              <a:off x="1447800" y="1979613"/>
              <a:ext cx="87313" cy="382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descr="Palatine Bones*">
            <a:extLst>
              <a:ext uri="{FF2B5EF4-FFF2-40B4-BE49-F238E27FC236}">
                <a16:creationId xmlns:a16="http://schemas.microsoft.com/office/drawing/2014/main" id="{A66892D4-AAAD-F42B-A69E-20B9251859DD}"/>
              </a:ext>
            </a:extLst>
          </p:cNvPr>
          <p:cNvSpPr txBox="1">
            <a:spLocks noGrp="1"/>
          </p:cNvSpPr>
          <p:nvPr>
            <p:ph type="title" idx="4294967295"/>
          </p:nvPr>
        </p:nvSpPr>
        <p:spPr bwMode="auto">
          <a:xfrm>
            <a:off x="0" y="109538"/>
            <a:ext cx="9144000"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Palatine Bones*</a:t>
            </a:r>
          </a:p>
        </p:txBody>
      </p:sp>
      <p:grpSp>
        <p:nvGrpSpPr>
          <p:cNvPr id="2" name="Group 1" descr="The image consists of two views of a model of a human skull, showing the pink-colored palatine bones marked with asterisks.">
            <a:extLst>
              <a:ext uri="{FF2B5EF4-FFF2-40B4-BE49-F238E27FC236}">
                <a16:creationId xmlns:a16="http://schemas.microsoft.com/office/drawing/2014/main" id="{B2E4828C-32D0-0B8E-EDD8-B82D6FBD08BF}"/>
              </a:ext>
            </a:extLst>
          </p:cNvPr>
          <p:cNvGrpSpPr/>
          <p:nvPr/>
        </p:nvGrpSpPr>
        <p:grpSpPr>
          <a:xfrm>
            <a:off x="187325" y="847725"/>
            <a:ext cx="8804275" cy="5476875"/>
            <a:chOff x="187325" y="847725"/>
            <a:chExt cx="8804275" cy="5476875"/>
          </a:xfrm>
        </p:grpSpPr>
        <p:pic>
          <p:nvPicPr>
            <p:cNvPr id="54274" name="Picture 5" descr="Palatine bones marked with the asterisk *">
              <a:extLst>
                <a:ext uri="{FF2B5EF4-FFF2-40B4-BE49-F238E27FC236}">
                  <a16:creationId xmlns:a16="http://schemas.microsoft.com/office/drawing/2014/main" id="{4FB19FC1-32DA-AC4D-3B3E-9ABC60CE9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682750"/>
              <a:ext cx="4765675" cy="3575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3" descr="Palatine bones marked with the asterisk *">
              <a:extLst>
                <a:ext uri="{FF2B5EF4-FFF2-40B4-BE49-F238E27FC236}">
                  <a16:creationId xmlns:a16="http://schemas.microsoft.com/office/drawing/2014/main" id="{9A532A37-FDD8-820A-EB43-80AF56BFC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49" t="2837" r="12222" b="5524"/>
            <a:stretch>
              <a:fillRect/>
            </a:stretch>
          </p:blipFill>
          <p:spPr bwMode="auto">
            <a:xfrm>
              <a:off x="5105400" y="847725"/>
              <a:ext cx="3886200" cy="547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8" name="Rectangle 2">
              <a:extLst>
                <a:ext uri="{FF2B5EF4-FFF2-40B4-BE49-F238E27FC236}">
                  <a16:creationId xmlns:a16="http://schemas.microsoft.com/office/drawing/2014/main" id="{8BB729CF-02B6-5A75-94BC-63F9599B2CD0}"/>
                </a:ext>
                <a:ext uri="{C183D7F6-B498-43B3-948B-1728B52AA6E4}">
                  <adec:decorative xmlns:adec="http://schemas.microsoft.com/office/drawing/2017/decorative" val="1"/>
                </a:ext>
              </a:extLst>
            </p:cNvPr>
            <p:cNvSpPr>
              <a:spLocks noChangeArrowheads="1"/>
            </p:cNvSpPr>
            <p:nvPr/>
          </p:nvSpPr>
          <p:spPr bwMode="auto">
            <a:xfrm>
              <a:off x="6858000" y="43973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endParaRPr lang="en-US" altLang="en-US"/>
            </a:p>
          </p:txBody>
        </p:sp>
        <p:sp>
          <p:nvSpPr>
            <p:cNvPr id="54279" name="Rectangle 18">
              <a:extLst>
                <a:ext uri="{FF2B5EF4-FFF2-40B4-BE49-F238E27FC236}">
                  <a16:creationId xmlns:a16="http://schemas.microsoft.com/office/drawing/2014/main" id="{DC2E9F94-5304-C5E6-EF98-BBA36AF1F2B4}"/>
                </a:ext>
                <a:ext uri="{C183D7F6-B498-43B3-948B-1728B52AA6E4}">
                  <adec:decorative xmlns:adec="http://schemas.microsoft.com/office/drawing/2017/decorative" val="1"/>
                </a:ext>
              </a:extLst>
            </p:cNvPr>
            <p:cNvSpPr>
              <a:spLocks noChangeArrowheads="1"/>
            </p:cNvSpPr>
            <p:nvPr/>
          </p:nvSpPr>
          <p:spPr bwMode="auto">
            <a:xfrm>
              <a:off x="2179638" y="3227388"/>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endParaRPr lang="en-US" altLang="en-US"/>
            </a:p>
          </p:txBody>
        </p:sp>
        <p:sp>
          <p:nvSpPr>
            <p:cNvPr id="54280" name="Rectangle 23">
              <a:extLst>
                <a:ext uri="{FF2B5EF4-FFF2-40B4-BE49-F238E27FC236}">
                  <a16:creationId xmlns:a16="http://schemas.microsoft.com/office/drawing/2014/main" id="{26BB246F-FCD7-D8C1-2F59-3275C3D019F8}"/>
                </a:ext>
                <a:ext uri="{C183D7F6-B498-43B3-948B-1728B52AA6E4}">
                  <adec:decorative xmlns:adec="http://schemas.microsoft.com/office/drawing/2017/decorative" val="1"/>
                </a:ext>
              </a:extLst>
            </p:cNvPr>
            <p:cNvSpPr>
              <a:spLocks noChangeArrowheads="1"/>
            </p:cNvSpPr>
            <p:nvPr/>
          </p:nvSpPr>
          <p:spPr bwMode="auto">
            <a:xfrm>
              <a:off x="2590800" y="2514600"/>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sp>
          <p:nvSpPr>
            <p:cNvPr id="54281" name="Rectangle 24">
              <a:extLst>
                <a:ext uri="{FF2B5EF4-FFF2-40B4-BE49-F238E27FC236}">
                  <a16:creationId xmlns:a16="http://schemas.microsoft.com/office/drawing/2014/main" id="{593BD1DD-D62D-7FE7-B02D-713B7783C64C}"/>
                </a:ext>
                <a:ext uri="{C183D7F6-B498-43B3-948B-1728B52AA6E4}">
                  <adec:decorative xmlns:adec="http://schemas.microsoft.com/office/drawing/2017/decorative" val="1"/>
                </a:ext>
              </a:extLst>
            </p:cNvPr>
            <p:cNvSpPr>
              <a:spLocks noChangeArrowheads="1"/>
            </p:cNvSpPr>
            <p:nvPr/>
          </p:nvSpPr>
          <p:spPr bwMode="auto">
            <a:xfrm>
              <a:off x="6638925" y="3743325"/>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sp>
          <p:nvSpPr>
            <p:cNvPr id="54282" name="Rectangle 25">
              <a:extLst>
                <a:ext uri="{FF2B5EF4-FFF2-40B4-BE49-F238E27FC236}">
                  <a16:creationId xmlns:a16="http://schemas.microsoft.com/office/drawing/2014/main" id="{8D8603D0-7564-96BB-21C7-B9B48187D113}"/>
                </a:ext>
                <a:ext uri="{C183D7F6-B498-43B3-948B-1728B52AA6E4}">
                  <adec:decorative xmlns:adec="http://schemas.microsoft.com/office/drawing/2017/decorative" val="1"/>
                </a:ext>
              </a:extLst>
            </p:cNvPr>
            <p:cNvSpPr>
              <a:spLocks noChangeArrowheads="1"/>
            </p:cNvSpPr>
            <p:nvPr/>
          </p:nvSpPr>
          <p:spPr bwMode="auto">
            <a:xfrm>
              <a:off x="7162800" y="3743325"/>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descr="Cranial Fossae">
            <a:extLst>
              <a:ext uri="{FF2B5EF4-FFF2-40B4-BE49-F238E27FC236}">
                <a16:creationId xmlns:a16="http://schemas.microsoft.com/office/drawing/2014/main" id="{917F32E0-9AC8-2B11-383C-69286625838D}"/>
              </a:ext>
            </a:extLst>
          </p:cNvPr>
          <p:cNvSpPr>
            <a:spLocks noGrp="1"/>
          </p:cNvSpPr>
          <p:nvPr>
            <p:ph type="title" idx="4294967295"/>
          </p:nvPr>
        </p:nvSpPr>
        <p:spPr>
          <a:xfrm>
            <a:off x="344672" y="61081"/>
            <a:ext cx="8229600" cy="1143000"/>
          </a:xfrm>
        </p:spPr>
        <p:txBody>
          <a:bodyPr/>
          <a:lstStyle/>
          <a:p>
            <a:pPr rtl="0" eaLnBrk="1" fontAlgn="base" hangingPunct="1"/>
            <a:r>
              <a:rPr lang="en-US" sz="3600" b="1" kern="1200" dirty="0">
                <a:solidFill>
                  <a:srgbClr val="000000"/>
                </a:solidFill>
                <a:effectLst/>
                <a:latin typeface="Calibri" panose="020F0502020204030204" pitchFamily="34" charset="0"/>
                <a:ea typeface="+mn-ea"/>
                <a:cs typeface="Arial" panose="020B0604020202020204" pitchFamily="34" charset="0"/>
              </a:rPr>
              <a:t>Cranial Fossae</a:t>
            </a:r>
            <a:endParaRPr lang="en-US" dirty="0">
              <a:effectLst/>
            </a:endParaRPr>
          </a:p>
          <a:p>
            <a:endParaRPr lang="en-US" dirty="0"/>
          </a:p>
        </p:txBody>
      </p:sp>
      <p:grpSp>
        <p:nvGrpSpPr>
          <p:cNvPr id="2" name="Group 1" descr="The image shows a superior view of the cranial base illustrating the cranial fossae.  The posterior section on the left is mainly orange, the middle section is purple and yellow, and the anterior section on the right is mainly green. Each section is labeled with two white arrows and a text box indicating &quot;Posterior,&quot; &quot;Middle,&quot; and &quot;Anterior.&quot; ">
            <a:extLst>
              <a:ext uri="{FF2B5EF4-FFF2-40B4-BE49-F238E27FC236}">
                <a16:creationId xmlns:a16="http://schemas.microsoft.com/office/drawing/2014/main" id="{CEA5FBA3-0F06-CEE4-D185-B44A7A5A8981}"/>
              </a:ext>
            </a:extLst>
          </p:cNvPr>
          <p:cNvGrpSpPr/>
          <p:nvPr/>
        </p:nvGrpSpPr>
        <p:grpSpPr>
          <a:xfrm>
            <a:off x="384544" y="625992"/>
            <a:ext cx="8229600" cy="6079608"/>
            <a:chOff x="304800" y="625992"/>
            <a:chExt cx="8309344" cy="6232008"/>
          </a:xfrm>
        </p:grpSpPr>
        <p:pic>
          <p:nvPicPr>
            <p:cNvPr id="6146" name="Picture 2" descr="The image shows a superior view of the cranial base illustrating the cranial fossae.  The posterior section on the left is mainly orange, the middle section is purple and yellow, and the anterior section on the right is mainly green. Each section is labeled with two white arrows and a text box indicating &quot;Posterior,&quot; &quot;Middle,&quot; and &quot;Anterior.&quot; &#10;">
              <a:extLst>
                <a:ext uri="{FF2B5EF4-FFF2-40B4-BE49-F238E27FC236}">
                  <a16:creationId xmlns:a16="http://schemas.microsoft.com/office/drawing/2014/main" id="{F9A4F07C-2F7C-F348-31D1-9864CCEF1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25992"/>
              <a:ext cx="8309344" cy="623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97C2BFEF-371A-F5D8-E605-05E38FB38274}"/>
                </a:ext>
                <a:ext uri="{C183D7F6-B498-43B3-948B-1728B52AA6E4}">
                  <adec:decorative xmlns:adec="http://schemas.microsoft.com/office/drawing/2017/decorative" val="1"/>
                </a:ext>
              </a:extLst>
            </p:cNvPr>
            <p:cNvCxnSpPr>
              <a:stCxn id="6156" idx="0"/>
            </p:cNvCxnSpPr>
            <p:nvPr/>
          </p:nvCxnSpPr>
          <p:spPr>
            <a:xfrm flipH="1" flipV="1">
              <a:off x="2751138" y="4495800"/>
              <a:ext cx="236537" cy="18589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1D5E076-E8EA-8FDA-168B-8AD23D9DC33D}"/>
                </a:ext>
                <a:ext uri="{C183D7F6-B498-43B3-948B-1728B52AA6E4}">
                  <adec:decorative xmlns:adec="http://schemas.microsoft.com/office/drawing/2017/decorative" val="1"/>
                </a:ext>
              </a:extLst>
            </p:cNvPr>
            <p:cNvCxnSpPr>
              <a:cxnSpLocks/>
              <a:stCxn id="6156" idx="0"/>
            </p:cNvCxnSpPr>
            <p:nvPr/>
          </p:nvCxnSpPr>
          <p:spPr>
            <a:xfrm flipH="1" flipV="1">
              <a:off x="2936279" y="2895600"/>
              <a:ext cx="50603" cy="34591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9B49140-6689-AEEC-4CD4-9054AE09D392}"/>
                </a:ext>
                <a:ext uri="{C183D7F6-B498-43B3-948B-1728B52AA6E4}">
                  <adec:decorative xmlns:adec="http://schemas.microsoft.com/office/drawing/2017/decorative" val="1"/>
                </a:ext>
              </a:extLst>
            </p:cNvPr>
            <p:cNvCxnSpPr>
              <a:cxnSpLocks/>
              <a:stCxn id="6155" idx="0"/>
            </p:cNvCxnSpPr>
            <p:nvPr/>
          </p:nvCxnSpPr>
          <p:spPr>
            <a:xfrm flipH="1" flipV="1">
              <a:off x="5216921" y="5425281"/>
              <a:ext cx="344886" cy="93424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3C8AD8-69A6-4CF9-EF14-A3EEFB1C3F45}"/>
                </a:ext>
                <a:ext uri="{C183D7F6-B498-43B3-948B-1728B52AA6E4}">
                  <adec:decorative xmlns:adec="http://schemas.microsoft.com/office/drawing/2017/decorative" val="1"/>
                </a:ext>
              </a:extLst>
            </p:cNvPr>
            <p:cNvCxnSpPr>
              <a:cxnSpLocks/>
            </p:cNvCxnSpPr>
            <p:nvPr/>
          </p:nvCxnSpPr>
          <p:spPr>
            <a:xfrm flipH="1" flipV="1">
              <a:off x="5236566" y="1957166"/>
              <a:ext cx="338337" cy="439759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AA9C30D-CD41-7C40-1274-68B184198ED8}"/>
                </a:ext>
                <a:ext uri="{C183D7F6-B498-43B3-948B-1728B52AA6E4}">
                  <adec:decorative xmlns:adec="http://schemas.microsoft.com/office/drawing/2017/decorative" val="1"/>
                </a:ext>
              </a:extLst>
            </p:cNvPr>
            <p:cNvCxnSpPr>
              <a:cxnSpLocks/>
            </p:cNvCxnSpPr>
            <p:nvPr/>
          </p:nvCxnSpPr>
          <p:spPr>
            <a:xfrm flipV="1">
              <a:off x="7248128" y="2819400"/>
              <a:ext cx="0" cy="35067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4D3AC00-3669-E03B-879D-059EAC4AC82A}"/>
                </a:ext>
                <a:ext uri="{C183D7F6-B498-43B3-948B-1728B52AA6E4}">
                  <adec:decorative xmlns:adec="http://schemas.microsoft.com/office/drawing/2017/decorative" val="1"/>
                </a:ext>
              </a:extLst>
            </p:cNvPr>
            <p:cNvCxnSpPr>
              <a:cxnSpLocks/>
            </p:cNvCxnSpPr>
            <p:nvPr/>
          </p:nvCxnSpPr>
          <p:spPr>
            <a:xfrm flipH="1" flipV="1">
              <a:off x="7054453" y="4424417"/>
              <a:ext cx="193675" cy="19272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156" name="TextBox 32" descr="Posterior&#10;">
              <a:extLst>
                <a:ext uri="{FF2B5EF4-FFF2-40B4-BE49-F238E27FC236}">
                  <a16:creationId xmlns:a16="http://schemas.microsoft.com/office/drawing/2014/main" id="{1BE21D23-6689-079F-AEED-BEC3A1F43258}"/>
                </a:ext>
              </a:extLst>
            </p:cNvPr>
            <p:cNvSpPr txBox="1">
              <a:spLocks noChangeArrowheads="1"/>
            </p:cNvSpPr>
            <p:nvPr/>
          </p:nvSpPr>
          <p:spPr bwMode="auto">
            <a:xfrm>
              <a:off x="2443163" y="6354763"/>
              <a:ext cx="1087437"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Posterior</a:t>
              </a:r>
            </a:p>
          </p:txBody>
        </p:sp>
        <p:sp>
          <p:nvSpPr>
            <p:cNvPr id="6155" name="TextBox 32" descr="Middle&#10;">
              <a:extLst>
                <a:ext uri="{FF2B5EF4-FFF2-40B4-BE49-F238E27FC236}">
                  <a16:creationId xmlns:a16="http://schemas.microsoft.com/office/drawing/2014/main" id="{A51FF141-7062-93CD-85F0-07A6399500E6}"/>
                </a:ext>
              </a:extLst>
            </p:cNvPr>
            <p:cNvSpPr txBox="1">
              <a:spLocks noChangeArrowheads="1"/>
            </p:cNvSpPr>
            <p:nvPr/>
          </p:nvSpPr>
          <p:spPr bwMode="auto">
            <a:xfrm>
              <a:off x="5094288" y="6359525"/>
              <a:ext cx="935037"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Middle</a:t>
              </a:r>
            </a:p>
          </p:txBody>
        </p:sp>
        <p:sp>
          <p:nvSpPr>
            <p:cNvPr id="6154" name="TextBox 32" descr="Anterior&#10;">
              <a:extLst>
                <a:ext uri="{FF2B5EF4-FFF2-40B4-BE49-F238E27FC236}">
                  <a16:creationId xmlns:a16="http://schemas.microsoft.com/office/drawing/2014/main" id="{B75FA51E-6796-81FA-15BD-5E8B15E18973}"/>
                </a:ext>
              </a:extLst>
            </p:cNvPr>
            <p:cNvSpPr txBox="1">
              <a:spLocks noChangeArrowheads="1"/>
            </p:cNvSpPr>
            <p:nvPr/>
          </p:nvSpPr>
          <p:spPr bwMode="auto">
            <a:xfrm>
              <a:off x="6774683" y="6347610"/>
              <a:ext cx="1039812"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Anterior</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itle 1" descr="Inferior Nasal Conchae">
            <a:extLst>
              <a:ext uri="{FF2B5EF4-FFF2-40B4-BE49-F238E27FC236}">
                <a16:creationId xmlns:a16="http://schemas.microsoft.com/office/drawing/2014/main" id="{22BAD014-E0D7-872C-4484-7A79A14BBAD0}"/>
              </a:ext>
            </a:extLst>
          </p:cNvPr>
          <p:cNvSpPr txBox="1">
            <a:spLocks noGrp="1"/>
          </p:cNvSpPr>
          <p:nvPr>
            <p:ph type="title" idx="4294967295"/>
          </p:nvPr>
        </p:nvSpPr>
        <p:spPr bwMode="auto">
          <a:xfrm>
            <a:off x="0" y="2286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Inferior Nasal Conchae</a:t>
            </a:r>
          </a:p>
        </p:txBody>
      </p:sp>
      <p:grpSp>
        <p:nvGrpSpPr>
          <p:cNvPr id="2" name="Group 1" descr="Two images showing the inferior nasal conchae in the nasal cavity on a light bone-colored skull and a colored model, both with arrows pointing to the conchae.">
            <a:extLst>
              <a:ext uri="{FF2B5EF4-FFF2-40B4-BE49-F238E27FC236}">
                <a16:creationId xmlns:a16="http://schemas.microsoft.com/office/drawing/2014/main" id="{8291D45B-DD50-FE1F-FC93-6DC1DB606232}"/>
              </a:ext>
            </a:extLst>
          </p:cNvPr>
          <p:cNvGrpSpPr/>
          <p:nvPr/>
        </p:nvGrpSpPr>
        <p:grpSpPr>
          <a:xfrm>
            <a:off x="277813" y="1219200"/>
            <a:ext cx="8713787" cy="4343400"/>
            <a:chOff x="277813" y="1219200"/>
            <a:chExt cx="8713787" cy="4343400"/>
          </a:xfrm>
        </p:grpSpPr>
        <p:pic>
          <p:nvPicPr>
            <p:cNvPr id="56322" name="Picture 5" descr="Anterior view of the nasal cavity showing the inferior nasal conchae">
              <a:extLst>
                <a:ext uri="{FF2B5EF4-FFF2-40B4-BE49-F238E27FC236}">
                  <a16:creationId xmlns:a16="http://schemas.microsoft.com/office/drawing/2014/main" id="{5D8B4999-7A5C-9B54-3646-D1484F5D1F61}"/>
                </a:ext>
              </a:extLst>
            </p:cNvPr>
            <p:cNvPicPr>
              <a:picLocks noChangeAspect="1"/>
            </p:cNvPicPr>
            <p:nvPr/>
          </p:nvPicPr>
          <p:blipFill>
            <a:blip r:embed="rId3">
              <a:extLst>
                <a:ext uri="{28A0092B-C50C-407E-A947-70E740481C1C}">
                  <a14:useLocalDpi xmlns:a14="http://schemas.microsoft.com/office/drawing/2010/main" val="0"/>
                </a:ext>
              </a:extLst>
            </a:blip>
            <a:srcRect l="35205"/>
            <a:stretch>
              <a:fillRect/>
            </a:stretch>
          </p:blipFill>
          <p:spPr bwMode="auto">
            <a:xfrm>
              <a:off x="277813" y="1905000"/>
              <a:ext cx="2846387" cy="3295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23" name="Picture 3" descr="Anteroinferior view of the nasal cavity showing the inferior nasal conchae">
              <a:extLst>
                <a:ext uri="{FF2B5EF4-FFF2-40B4-BE49-F238E27FC236}">
                  <a16:creationId xmlns:a16="http://schemas.microsoft.com/office/drawing/2014/main" id="{DED6E167-FB5F-28B8-BC19-C2AB3F3220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19200"/>
              <a:ext cx="5791200"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9EA14CB9-B69D-3F84-842F-83D77FD9E6B5}"/>
                </a:ext>
                <a:ext uri="{C183D7F6-B498-43B3-948B-1728B52AA6E4}">
                  <adec:decorative xmlns:adec="http://schemas.microsoft.com/office/drawing/2017/decorative" val="1"/>
                </a:ext>
              </a:extLst>
            </p:cNvPr>
            <p:cNvCxnSpPr/>
            <p:nvPr/>
          </p:nvCxnSpPr>
          <p:spPr>
            <a:xfrm>
              <a:off x="685800" y="4191000"/>
              <a:ext cx="4318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4C9C84-AF18-B48B-AC56-52D1413DC771}"/>
                </a:ext>
                <a:ext uri="{C183D7F6-B498-43B3-948B-1728B52AA6E4}">
                  <adec:decorative xmlns:adec="http://schemas.microsoft.com/office/drawing/2017/decorative" val="1"/>
                </a:ext>
              </a:extLst>
            </p:cNvPr>
            <p:cNvCxnSpPr/>
            <p:nvPr/>
          </p:nvCxnSpPr>
          <p:spPr>
            <a:xfrm flipH="1">
              <a:off x="1700213" y="4191000"/>
              <a:ext cx="381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6EA7E7F-0126-CF76-D0C8-55F7CF804599}"/>
                </a:ext>
                <a:ext uri="{C183D7F6-B498-43B3-948B-1728B52AA6E4}">
                  <adec:decorative xmlns:adec="http://schemas.microsoft.com/office/drawing/2017/decorative" val="1"/>
                </a:ext>
              </a:extLst>
            </p:cNvPr>
            <p:cNvCxnSpPr/>
            <p:nvPr/>
          </p:nvCxnSpPr>
          <p:spPr>
            <a:xfrm>
              <a:off x="5562600" y="3962400"/>
              <a:ext cx="342900" cy="793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02D5234-077B-C7C3-4147-1810636E5411}"/>
                </a:ext>
                <a:ext uri="{C183D7F6-B498-43B3-948B-1728B52AA6E4}">
                  <adec:decorative xmlns:adec="http://schemas.microsoft.com/office/drawing/2017/decorative" val="1"/>
                </a:ext>
              </a:extLst>
            </p:cNvPr>
            <p:cNvCxnSpPr/>
            <p:nvPr/>
          </p:nvCxnSpPr>
          <p:spPr>
            <a:xfrm flipH="1">
              <a:off x="7051675" y="3970338"/>
              <a:ext cx="3810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descr="Hyoid Bone*">
            <a:extLst>
              <a:ext uri="{FF2B5EF4-FFF2-40B4-BE49-F238E27FC236}">
                <a16:creationId xmlns:a16="http://schemas.microsoft.com/office/drawing/2014/main" id="{66B5BCB5-14AF-40B8-CCA8-0F236BCD70E6}"/>
              </a:ext>
            </a:extLst>
          </p:cNvPr>
          <p:cNvSpPr txBox="1">
            <a:spLocks noGrp="1"/>
          </p:cNvSpPr>
          <p:nvPr>
            <p:ph type="title" idx="4294967295"/>
          </p:nvPr>
        </p:nvSpPr>
        <p:spPr bwMode="auto">
          <a:xfrm>
            <a:off x="0" y="74613"/>
            <a:ext cx="5665788"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Hyoid Bone*</a:t>
            </a:r>
          </a:p>
        </p:txBody>
      </p:sp>
      <p:cxnSp>
        <p:nvCxnSpPr>
          <p:cNvPr id="26" name="Straight Arrow Connector 25">
            <a:extLst>
              <a:ext uri="{FF2B5EF4-FFF2-40B4-BE49-F238E27FC236}">
                <a16:creationId xmlns:a16="http://schemas.microsoft.com/office/drawing/2014/main" id="{F142BC3D-F920-FCD3-1C7E-CE0EA1A2A418}"/>
              </a:ext>
              <a:ext uri="{C183D7F6-B498-43B3-948B-1728B52AA6E4}">
                <adec:decorative xmlns:adec="http://schemas.microsoft.com/office/drawing/2017/decorative" val="1"/>
              </a:ext>
            </a:extLst>
          </p:cNvPr>
          <p:cNvCxnSpPr/>
          <p:nvPr/>
        </p:nvCxnSpPr>
        <p:spPr>
          <a:xfrm flipH="1">
            <a:off x="7848600" y="2895600"/>
            <a:ext cx="373063"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descr="A collage showing different views of the hyoid bone, with asterisks and arrows indicating its location.">
            <a:extLst>
              <a:ext uri="{FF2B5EF4-FFF2-40B4-BE49-F238E27FC236}">
                <a16:creationId xmlns:a16="http://schemas.microsoft.com/office/drawing/2014/main" id="{4D09FC92-5E89-1F48-DCF0-7704D9DB7D9C}"/>
              </a:ext>
            </a:extLst>
          </p:cNvPr>
          <p:cNvGrpSpPr/>
          <p:nvPr/>
        </p:nvGrpSpPr>
        <p:grpSpPr>
          <a:xfrm>
            <a:off x="509588" y="325438"/>
            <a:ext cx="8324850" cy="6418262"/>
            <a:chOff x="509588" y="325438"/>
            <a:chExt cx="8324850" cy="6418262"/>
          </a:xfrm>
        </p:grpSpPr>
        <p:pic>
          <p:nvPicPr>
            <p:cNvPr id="58375" name="Picture 3" descr="Hyoid bone marked with the asterisk*">
              <a:extLst>
                <a:ext uri="{FF2B5EF4-FFF2-40B4-BE49-F238E27FC236}">
                  <a16:creationId xmlns:a16="http://schemas.microsoft.com/office/drawing/2014/main" id="{87794615-564A-748F-F395-D3C8EAB69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89" t="4758" r="13432"/>
            <a:stretch>
              <a:fillRect/>
            </a:stretch>
          </p:blipFill>
          <p:spPr bwMode="auto">
            <a:xfrm>
              <a:off x="509588" y="969963"/>
              <a:ext cx="2554287" cy="245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2" descr="Hyoid bone marked with the asterisk*">
              <a:extLst>
                <a:ext uri="{FF2B5EF4-FFF2-40B4-BE49-F238E27FC236}">
                  <a16:creationId xmlns:a16="http://schemas.microsoft.com/office/drawing/2014/main" id="{0CB2C70E-D9B3-CF84-DD67-C559B8034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852" r="10249" b="1263"/>
            <a:stretch>
              <a:fillRect/>
            </a:stretch>
          </p:blipFill>
          <p:spPr bwMode="auto">
            <a:xfrm>
              <a:off x="509588" y="3598863"/>
              <a:ext cx="2555875" cy="2995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0" name="Picture 3" descr="Hyoid bone marked with number 9">
              <a:extLst>
                <a:ext uri="{FF2B5EF4-FFF2-40B4-BE49-F238E27FC236}">
                  <a16:creationId xmlns:a16="http://schemas.microsoft.com/office/drawing/2014/main" id="{AACFCE01-EA8A-56D8-7561-BECF21121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328" r="16718" b="12637"/>
            <a:stretch>
              <a:fillRect/>
            </a:stretch>
          </p:blipFill>
          <p:spPr bwMode="auto">
            <a:xfrm>
              <a:off x="3527425" y="969963"/>
              <a:ext cx="2138363" cy="245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6" name="Picture 5" descr="Hyoid bone marked with the asterisk*">
              <a:extLst>
                <a:ext uri="{FF2B5EF4-FFF2-40B4-BE49-F238E27FC236}">
                  <a16:creationId xmlns:a16="http://schemas.microsoft.com/office/drawing/2014/main" id="{B339AFCD-1A1E-C5FB-0D0C-F0E9A325C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723" t="30597" r="18889"/>
            <a:stretch>
              <a:fillRect/>
            </a:stretch>
          </p:blipFill>
          <p:spPr bwMode="auto">
            <a:xfrm>
              <a:off x="3525838" y="3567113"/>
              <a:ext cx="2139950" cy="3027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8" name="Picture 13" descr="Hyoid bone under the skull">
              <a:extLst>
                <a:ext uri="{FF2B5EF4-FFF2-40B4-BE49-F238E27FC236}">
                  <a16:creationId xmlns:a16="http://schemas.microsoft.com/office/drawing/2014/main" id="{BA47CD56-2276-BC6A-90A3-7FE0AB368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669" b="29677"/>
            <a:stretch>
              <a:fillRect/>
            </a:stretch>
          </p:blipFill>
          <p:spPr bwMode="auto">
            <a:xfrm>
              <a:off x="5943600" y="325438"/>
              <a:ext cx="2890838" cy="3117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9" name="Picture 14" descr="Hyoid bone under the skull">
              <a:extLst>
                <a:ext uri="{FF2B5EF4-FFF2-40B4-BE49-F238E27FC236}">
                  <a16:creationId xmlns:a16="http://schemas.microsoft.com/office/drawing/2014/main" id="{D5F15779-882C-CA14-6CA8-2DED161E7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703" b="17860"/>
            <a:stretch>
              <a:fillRect/>
            </a:stretch>
          </p:blipFill>
          <p:spPr bwMode="auto">
            <a:xfrm>
              <a:off x="6001488" y="3598863"/>
              <a:ext cx="2549525" cy="3144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8380" name="Rectangle 23">
              <a:extLst>
                <a:ext uri="{FF2B5EF4-FFF2-40B4-BE49-F238E27FC236}">
                  <a16:creationId xmlns:a16="http://schemas.microsoft.com/office/drawing/2014/main" id="{B70C7845-D2CD-843E-FE3C-65D39A2048E8}"/>
                </a:ext>
                <a:ext uri="{C183D7F6-B498-43B3-948B-1728B52AA6E4}">
                  <adec:decorative xmlns:adec="http://schemas.microsoft.com/office/drawing/2017/decorative" val="1"/>
                </a:ext>
              </a:extLst>
            </p:cNvPr>
            <p:cNvSpPr>
              <a:spLocks noChangeArrowheads="1"/>
            </p:cNvSpPr>
            <p:nvPr/>
          </p:nvSpPr>
          <p:spPr bwMode="auto">
            <a:xfrm>
              <a:off x="1473200" y="2870200"/>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sp>
          <p:nvSpPr>
            <p:cNvPr id="58381" name="Rectangle 23">
              <a:extLst>
                <a:ext uri="{FF2B5EF4-FFF2-40B4-BE49-F238E27FC236}">
                  <a16:creationId xmlns:a16="http://schemas.microsoft.com/office/drawing/2014/main" id="{A3917773-E512-558F-B2C8-F717A8E1E7F0}"/>
                </a:ext>
                <a:ext uri="{C183D7F6-B498-43B3-948B-1728B52AA6E4}">
                  <adec:decorative xmlns:adec="http://schemas.microsoft.com/office/drawing/2017/decorative" val="1"/>
                </a:ext>
              </a:extLst>
            </p:cNvPr>
            <p:cNvSpPr>
              <a:spLocks noChangeArrowheads="1"/>
            </p:cNvSpPr>
            <p:nvPr/>
          </p:nvSpPr>
          <p:spPr bwMode="auto">
            <a:xfrm>
              <a:off x="1604963" y="4799013"/>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sp>
          <p:nvSpPr>
            <p:cNvPr id="58382" name="Rectangle 23">
              <a:extLst>
                <a:ext uri="{FF2B5EF4-FFF2-40B4-BE49-F238E27FC236}">
                  <a16:creationId xmlns:a16="http://schemas.microsoft.com/office/drawing/2014/main" id="{818A2B36-0D03-3EE2-4EB7-E44EB1ADEBCD}"/>
                </a:ext>
                <a:ext uri="{C183D7F6-B498-43B3-948B-1728B52AA6E4}">
                  <adec:decorative xmlns:adec="http://schemas.microsoft.com/office/drawing/2017/decorative" val="1"/>
                </a:ext>
              </a:extLst>
            </p:cNvPr>
            <p:cNvSpPr>
              <a:spLocks noChangeArrowheads="1"/>
            </p:cNvSpPr>
            <p:nvPr/>
          </p:nvSpPr>
          <p:spPr bwMode="auto">
            <a:xfrm>
              <a:off x="4114800" y="3733800"/>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endParaRPr lang="en-US" altLang="en-US" sz="2800"/>
            </a:p>
          </p:txBody>
        </p:sp>
        <p:cxnSp>
          <p:nvCxnSpPr>
            <p:cNvPr id="17" name="Straight Arrow Connector 16">
              <a:extLst>
                <a:ext uri="{FF2B5EF4-FFF2-40B4-BE49-F238E27FC236}">
                  <a16:creationId xmlns:a16="http://schemas.microsoft.com/office/drawing/2014/main" id="{C26E9700-1A4A-E8C2-32D7-5BB7DA757F07}"/>
                </a:ext>
                <a:ext uri="{C183D7F6-B498-43B3-948B-1728B52AA6E4}">
                  <adec:decorative xmlns:adec="http://schemas.microsoft.com/office/drawing/2017/decorative" val="1"/>
                </a:ext>
              </a:extLst>
            </p:cNvPr>
            <p:cNvCxnSpPr/>
            <p:nvPr/>
          </p:nvCxnSpPr>
          <p:spPr>
            <a:xfrm flipH="1">
              <a:off x="8032750" y="5638800"/>
              <a:ext cx="34925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D075591-EF25-F26E-45D8-12F33005A475}"/>
                </a:ext>
                <a:ext uri="{C183D7F6-B498-43B3-948B-1728B52AA6E4}">
                  <adec:decorative xmlns:adec="http://schemas.microsoft.com/office/drawing/2017/decorative" val="1"/>
                </a:ext>
              </a:extLst>
            </p:cNvPr>
            <p:cNvCxnSpPr/>
            <p:nvPr/>
          </p:nvCxnSpPr>
          <p:spPr>
            <a:xfrm flipH="1" flipV="1">
              <a:off x="7673975" y="2819400"/>
              <a:ext cx="22225" cy="304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6128C67-1178-9874-6C15-BE05F7371E44}"/>
                </a:ext>
                <a:ext uri="{C183D7F6-B498-43B3-948B-1728B52AA6E4}">
                  <adec:decorative xmlns:adec="http://schemas.microsoft.com/office/drawing/2017/decorative" val="1"/>
                </a:ext>
              </a:extLst>
            </p:cNvPr>
            <p:cNvCxnSpPr/>
            <p:nvPr/>
          </p:nvCxnSpPr>
          <p:spPr>
            <a:xfrm flipH="1">
              <a:off x="4949825" y="2894013"/>
              <a:ext cx="38100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descr="Auditory Ossicles">
            <a:extLst>
              <a:ext uri="{FF2B5EF4-FFF2-40B4-BE49-F238E27FC236}">
                <a16:creationId xmlns:a16="http://schemas.microsoft.com/office/drawing/2014/main" id="{18140E8E-A550-CDB2-E88B-B47DBA0641CC}"/>
              </a:ext>
            </a:extLst>
          </p:cNvPr>
          <p:cNvSpPr txBox="1">
            <a:spLocks noGrp="1"/>
          </p:cNvSpPr>
          <p:nvPr>
            <p:ph type="title" idx="4294967295"/>
          </p:nvPr>
        </p:nvSpPr>
        <p:spPr bwMode="auto">
          <a:xfrm>
            <a:off x="0" y="2286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Auditory Ossicles (1 of 2)</a:t>
            </a:r>
          </a:p>
        </p:txBody>
      </p:sp>
      <p:pic>
        <p:nvPicPr>
          <p:cNvPr id="60418" name="Picture 3" descr="The image shows a clear display case containing small, bone-colored models of the auditory ossicles, which are tiny bones in the human middle ear. Each model is positioned according to its corresponding label. The 'malleus' model is on the left, shaped like a small hammer, followed by the 'incus' model on the right, resembling an anvil. Below these is the 'stapes,' shaped like a stirrup.">
            <a:extLst>
              <a:ext uri="{FF2B5EF4-FFF2-40B4-BE49-F238E27FC236}">
                <a16:creationId xmlns:a16="http://schemas.microsoft.com/office/drawing/2014/main" id="{CDBAB051-0B83-C2C4-D154-5656CEB9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68" t="30298" r="16916" b="12688"/>
          <a:stretch>
            <a:fillRect/>
          </a:stretch>
        </p:blipFill>
        <p:spPr bwMode="auto">
          <a:xfrm>
            <a:off x="2286000" y="1295400"/>
            <a:ext cx="4633913" cy="4586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descr="Auditory Ossicles">
            <a:extLst>
              <a:ext uri="{FF2B5EF4-FFF2-40B4-BE49-F238E27FC236}">
                <a16:creationId xmlns:a16="http://schemas.microsoft.com/office/drawing/2014/main" id="{469B2266-8E34-8785-5377-38F2446B47D3}"/>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Auditory Ossicles (2 of 2)</a:t>
            </a:r>
          </a:p>
        </p:txBody>
      </p:sp>
      <p:grpSp>
        <p:nvGrpSpPr>
          <p:cNvPr id="2" name="Group 1" descr="The image shows a detailed anatomical model of the human ear, focusing on the auditory ossicles. The top portion features the entire ear structure, with an inset that is enlarged in the lower portion of the image. The enlarged section provides a close-up view, emphasizing the three small bones known as the ossicles, which are labeled as the 'stapes,' 'incus,' and 'malleus.">
            <a:extLst>
              <a:ext uri="{FF2B5EF4-FFF2-40B4-BE49-F238E27FC236}">
                <a16:creationId xmlns:a16="http://schemas.microsoft.com/office/drawing/2014/main" id="{84A59DA5-F940-E433-4350-220AA881D1A6}"/>
              </a:ext>
            </a:extLst>
          </p:cNvPr>
          <p:cNvGrpSpPr/>
          <p:nvPr/>
        </p:nvGrpSpPr>
        <p:grpSpPr>
          <a:xfrm>
            <a:off x="2057400" y="685800"/>
            <a:ext cx="5634038" cy="6080125"/>
            <a:chOff x="2057400" y="685800"/>
            <a:chExt cx="5634038" cy="6080125"/>
          </a:xfrm>
        </p:grpSpPr>
        <p:pic>
          <p:nvPicPr>
            <p:cNvPr id="62466" name="Picture 2" descr="Auditory ossicles">
              <a:extLst>
                <a:ext uri="{FF2B5EF4-FFF2-40B4-BE49-F238E27FC236}">
                  <a16:creationId xmlns:a16="http://schemas.microsoft.com/office/drawing/2014/main" id="{55B85D90-C0CD-539A-EF6A-05C4A91D5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31" b="6268"/>
            <a:stretch>
              <a:fillRect/>
            </a:stretch>
          </p:blipFill>
          <p:spPr bwMode="auto">
            <a:xfrm>
              <a:off x="2057400" y="685800"/>
              <a:ext cx="49577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descr="Auditory ossicles">
              <a:extLst>
                <a:ext uri="{FF2B5EF4-FFF2-40B4-BE49-F238E27FC236}">
                  <a16:creationId xmlns:a16="http://schemas.microsoft.com/office/drawing/2014/main" id="{1D8A243C-A50F-926F-02B6-E70523D24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81" t="11223" r="16190" b="12543"/>
            <a:stretch>
              <a:fillRect/>
            </a:stretch>
          </p:blipFill>
          <p:spPr bwMode="auto">
            <a:xfrm>
              <a:off x="2728913" y="3733800"/>
              <a:ext cx="367188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32">
              <a:extLst>
                <a:ext uri="{FF2B5EF4-FFF2-40B4-BE49-F238E27FC236}">
                  <a16:creationId xmlns:a16="http://schemas.microsoft.com/office/drawing/2014/main" id="{2AA28F7E-ABE3-D6AE-1933-7D376D452E7F}"/>
                </a:ext>
                <a:ext uri="{C183D7F6-B498-43B3-948B-1728B52AA6E4}">
                  <adec:decorative xmlns:adec="http://schemas.microsoft.com/office/drawing/2017/decorative" val="1"/>
                </a:ext>
              </a:extLst>
            </p:cNvPr>
            <p:cNvSpPr txBox="1">
              <a:spLocks noChangeArrowheads="1"/>
            </p:cNvSpPr>
            <p:nvPr/>
          </p:nvSpPr>
          <p:spPr bwMode="auto">
            <a:xfrm>
              <a:off x="3200400" y="1852613"/>
              <a:ext cx="1219200" cy="923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r>
                <a:rPr lang="en-US" altLang="en-US" sz="1800" b="1"/>
                <a:t> </a:t>
              </a:r>
            </a:p>
            <a:p>
              <a:pPr algn="ctr" eaLnBrk="1" hangingPunct="1">
                <a:spcBef>
                  <a:spcPct val="0"/>
                </a:spcBef>
                <a:buFontTx/>
                <a:buNone/>
              </a:pPr>
              <a:endParaRPr lang="en-US" altLang="en-US" sz="1800" b="1"/>
            </a:p>
          </p:txBody>
        </p:sp>
        <p:cxnSp>
          <p:nvCxnSpPr>
            <p:cNvPr id="14" name="Straight Arrow Connector 13">
              <a:extLst>
                <a:ext uri="{FF2B5EF4-FFF2-40B4-BE49-F238E27FC236}">
                  <a16:creationId xmlns:a16="http://schemas.microsoft.com/office/drawing/2014/main" id="{B7ACB9EB-B090-51ED-B6DE-FF502D38A1ED}"/>
                </a:ext>
                <a:ext uri="{C183D7F6-B498-43B3-948B-1728B52AA6E4}">
                  <adec:decorative xmlns:adec="http://schemas.microsoft.com/office/drawing/2017/decorative" val="1"/>
                </a:ext>
              </a:extLst>
            </p:cNvPr>
            <p:cNvCxnSpPr/>
            <p:nvPr/>
          </p:nvCxnSpPr>
          <p:spPr>
            <a:xfrm>
              <a:off x="3789363" y="2801938"/>
              <a:ext cx="20637" cy="9318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F902504-46E9-EDA6-4F9E-392B28209A7C}"/>
                </a:ext>
                <a:ext uri="{C183D7F6-B498-43B3-948B-1728B52AA6E4}">
                  <adec:decorative xmlns:adec="http://schemas.microsoft.com/office/drawing/2017/decorative" val="1"/>
                </a:ext>
              </a:extLst>
            </p:cNvPr>
            <p:cNvCxnSpPr/>
            <p:nvPr/>
          </p:nvCxnSpPr>
          <p:spPr>
            <a:xfrm flipH="1">
              <a:off x="4211638" y="4267200"/>
              <a:ext cx="24939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02D8A0-F15C-59B7-AC0C-A03DA744A8BD}"/>
                </a:ext>
                <a:ext uri="{C183D7F6-B498-43B3-948B-1728B52AA6E4}">
                  <adec:decorative xmlns:adec="http://schemas.microsoft.com/office/drawing/2017/decorative" val="1"/>
                </a:ext>
              </a:extLst>
            </p:cNvPr>
            <p:cNvCxnSpPr/>
            <p:nvPr/>
          </p:nvCxnSpPr>
          <p:spPr>
            <a:xfrm flipH="1">
              <a:off x="5735638" y="4818063"/>
              <a:ext cx="9699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6E4F69-AA45-D3ED-1701-9DC6472D2E53}"/>
                </a:ext>
                <a:ext uri="{C183D7F6-B498-43B3-948B-1728B52AA6E4}">
                  <adec:decorative xmlns:adec="http://schemas.microsoft.com/office/drawing/2017/decorative" val="1"/>
                </a:ext>
              </a:extLst>
            </p:cNvPr>
            <p:cNvCxnSpPr/>
            <p:nvPr/>
          </p:nvCxnSpPr>
          <p:spPr>
            <a:xfrm flipH="1">
              <a:off x="5278438" y="5181600"/>
              <a:ext cx="14271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476" name="TextBox 32" descr=" Stapes&#10;">
              <a:extLst>
                <a:ext uri="{FF2B5EF4-FFF2-40B4-BE49-F238E27FC236}">
                  <a16:creationId xmlns:a16="http://schemas.microsoft.com/office/drawing/2014/main" id="{6E1B7B85-1285-6009-47DC-8BD06124419C}"/>
                </a:ext>
              </a:extLst>
            </p:cNvPr>
            <p:cNvSpPr txBox="1">
              <a:spLocks noChangeArrowheads="1"/>
            </p:cNvSpPr>
            <p:nvPr/>
          </p:nvSpPr>
          <p:spPr bwMode="auto">
            <a:xfrm>
              <a:off x="6721475" y="4127500"/>
              <a:ext cx="969963" cy="368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 Stapes</a:t>
              </a:r>
            </a:p>
          </p:txBody>
        </p:sp>
        <p:sp>
          <p:nvSpPr>
            <p:cNvPr id="62475" name="TextBox 32" descr="Incus&#10;">
              <a:extLst>
                <a:ext uri="{FF2B5EF4-FFF2-40B4-BE49-F238E27FC236}">
                  <a16:creationId xmlns:a16="http://schemas.microsoft.com/office/drawing/2014/main" id="{D2F59A97-C96B-A990-AC40-54C4EB7D84E4}"/>
                </a:ext>
              </a:extLst>
            </p:cNvPr>
            <p:cNvSpPr txBox="1">
              <a:spLocks noChangeArrowheads="1"/>
            </p:cNvSpPr>
            <p:nvPr/>
          </p:nvSpPr>
          <p:spPr bwMode="auto">
            <a:xfrm>
              <a:off x="6705600" y="4633913"/>
              <a:ext cx="985838" cy="368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Incus</a:t>
              </a:r>
            </a:p>
          </p:txBody>
        </p:sp>
        <p:sp>
          <p:nvSpPr>
            <p:cNvPr id="62474" name="TextBox 32" descr="Malleus&#10;">
              <a:extLst>
                <a:ext uri="{FF2B5EF4-FFF2-40B4-BE49-F238E27FC236}">
                  <a16:creationId xmlns:a16="http://schemas.microsoft.com/office/drawing/2014/main" id="{A468375B-221A-41B5-46A4-5179747B44E7}"/>
                </a:ext>
              </a:extLst>
            </p:cNvPr>
            <p:cNvSpPr txBox="1">
              <a:spLocks noChangeArrowheads="1"/>
            </p:cNvSpPr>
            <p:nvPr/>
          </p:nvSpPr>
          <p:spPr bwMode="auto">
            <a:xfrm>
              <a:off x="6705600" y="5065713"/>
              <a:ext cx="985838" cy="368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Malleus</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itle 1" descr="Fetal Skull">
            <a:extLst>
              <a:ext uri="{FF2B5EF4-FFF2-40B4-BE49-F238E27FC236}">
                <a16:creationId xmlns:a16="http://schemas.microsoft.com/office/drawing/2014/main" id="{DDC52246-56B4-6C29-1CA6-D136DB728AE8}"/>
              </a:ext>
            </a:extLst>
          </p:cNvPr>
          <p:cNvSpPr txBox="1">
            <a:spLocks noGrp="1"/>
          </p:cNvSpPr>
          <p:nvPr>
            <p:ph type="title" idx="4294967295"/>
          </p:nvPr>
        </p:nvSpPr>
        <p:spPr bwMode="auto">
          <a:xfrm>
            <a:off x="11349" y="69056"/>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Fetal Skull (1 of 2)</a:t>
            </a:r>
          </a:p>
        </p:txBody>
      </p:sp>
      <p:grpSp>
        <p:nvGrpSpPr>
          <p:cNvPr id="2" name="Group 1" descr="Three views of a fetal skull showing anterior fontanels and frontal suture. The labels are positioned with arrows pointing to these features.">
            <a:extLst>
              <a:ext uri="{FF2B5EF4-FFF2-40B4-BE49-F238E27FC236}">
                <a16:creationId xmlns:a16="http://schemas.microsoft.com/office/drawing/2014/main" id="{2C27AD7E-E780-8FF5-04F6-5CF77BB119CA}"/>
              </a:ext>
            </a:extLst>
          </p:cNvPr>
          <p:cNvGrpSpPr/>
          <p:nvPr/>
        </p:nvGrpSpPr>
        <p:grpSpPr>
          <a:xfrm>
            <a:off x="152400" y="633413"/>
            <a:ext cx="8885238" cy="6148387"/>
            <a:chOff x="152400" y="633413"/>
            <a:chExt cx="8885238" cy="6148387"/>
          </a:xfrm>
        </p:grpSpPr>
        <p:pic>
          <p:nvPicPr>
            <p:cNvPr id="64516" name="Picture 17" descr="Superior view of the skull showing the anterior fontanel&#10;">
              <a:extLst>
                <a:ext uri="{FF2B5EF4-FFF2-40B4-BE49-F238E27FC236}">
                  <a16:creationId xmlns:a16="http://schemas.microsoft.com/office/drawing/2014/main" id="{2450D280-4C22-F252-E981-93A271BCD524}"/>
                </a:ext>
              </a:extLst>
            </p:cNvPr>
            <p:cNvPicPr>
              <a:picLocks noChangeAspect="1"/>
            </p:cNvPicPr>
            <p:nvPr/>
          </p:nvPicPr>
          <p:blipFill>
            <a:blip r:embed="rId3">
              <a:extLst>
                <a:ext uri="{28A0092B-C50C-407E-A947-70E740481C1C}">
                  <a14:useLocalDpi xmlns:a14="http://schemas.microsoft.com/office/drawing/2010/main" val="0"/>
                </a:ext>
              </a:extLst>
            </a:blip>
            <a:srcRect l="20113" r="20442"/>
            <a:stretch>
              <a:fillRect/>
            </a:stretch>
          </p:blipFill>
          <p:spPr bwMode="auto">
            <a:xfrm>
              <a:off x="152400" y="1135063"/>
              <a:ext cx="2603500" cy="3284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4519" name="TextBox 32" descr="Anterior fontanels&#10;">
              <a:extLst>
                <a:ext uri="{FF2B5EF4-FFF2-40B4-BE49-F238E27FC236}">
                  <a16:creationId xmlns:a16="http://schemas.microsoft.com/office/drawing/2014/main" id="{BBAAE67E-7548-E330-4E85-3A90E3F64BCB}"/>
                </a:ext>
              </a:extLst>
            </p:cNvPr>
            <p:cNvSpPr txBox="1">
              <a:spLocks noChangeArrowheads="1"/>
            </p:cNvSpPr>
            <p:nvPr/>
          </p:nvSpPr>
          <p:spPr bwMode="auto">
            <a:xfrm>
              <a:off x="3390900" y="1598613"/>
              <a:ext cx="17526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fontanels</a:t>
              </a:r>
            </a:p>
          </p:txBody>
        </p:sp>
        <p:pic>
          <p:nvPicPr>
            <p:cNvPr id="64515" name="Picture 3" descr="Anterior view of the skull showing the frontal suture">
              <a:extLst>
                <a:ext uri="{FF2B5EF4-FFF2-40B4-BE49-F238E27FC236}">
                  <a16:creationId xmlns:a16="http://schemas.microsoft.com/office/drawing/2014/main" id="{C203FF2B-C367-210B-28F8-4E2C32E593CF}"/>
                </a:ext>
              </a:extLst>
            </p:cNvPr>
            <p:cNvPicPr>
              <a:picLocks noChangeAspect="1"/>
            </p:cNvPicPr>
            <p:nvPr/>
          </p:nvPicPr>
          <p:blipFill>
            <a:blip r:embed="rId4">
              <a:extLst>
                <a:ext uri="{28A0092B-C50C-407E-A947-70E740481C1C}">
                  <a14:useLocalDpi xmlns:a14="http://schemas.microsoft.com/office/drawing/2010/main" val="0"/>
                </a:ext>
              </a:extLst>
            </a:blip>
            <a:srcRect l="19031" t="-728" r="33601" b="9238"/>
            <a:stretch>
              <a:fillRect/>
            </a:stretch>
          </p:blipFill>
          <p:spPr bwMode="auto">
            <a:xfrm>
              <a:off x="2909888" y="2720975"/>
              <a:ext cx="2803525" cy="4060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2" descr="Superior view of the skull showing the anterior fontanel and frontal suture">
              <a:extLst>
                <a:ext uri="{FF2B5EF4-FFF2-40B4-BE49-F238E27FC236}">
                  <a16:creationId xmlns:a16="http://schemas.microsoft.com/office/drawing/2014/main" id="{4A331A23-09F1-10DB-0FC2-0DDE47869EC6}"/>
                </a:ext>
              </a:extLst>
            </p:cNvPr>
            <p:cNvPicPr>
              <a:picLocks noChangeAspect="1"/>
            </p:cNvPicPr>
            <p:nvPr/>
          </p:nvPicPr>
          <p:blipFill>
            <a:blip r:embed="rId5">
              <a:extLst>
                <a:ext uri="{28A0092B-C50C-407E-A947-70E740481C1C}">
                  <a14:useLocalDpi xmlns:a14="http://schemas.microsoft.com/office/drawing/2010/main" val="0"/>
                </a:ext>
              </a:extLst>
            </a:blip>
            <a:srcRect l="24338" t="-771" r="14178" b="1872"/>
            <a:stretch>
              <a:fillRect/>
            </a:stretch>
          </p:blipFill>
          <p:spPr bwMode="auto">
            <a:xfrm>
              <a:off x="5897563" y="633413"/>
              <a:ext cx="3140075" cy="3786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DDFEB5F1-1A2E-F8CC-8D57-7071540D2B87}"/>
                </a:ext>
                <a:ext uri="{C183D7F6-B498-43B3-948B-1728B52AA6E4}">
                  <adec:decorative xmlns:adec="http://schemas.microsoft.com/office/drawing/2017/decorative" val="1"/>
                </a:ext>
              </a:extLst>
            </p:cNvPr>
            <p:cNvCxnSpPr>
              <a:stCxn id="64519" idx="1"/>
            </p:cNvCxnSpPr>
            <p:nvPr/>
          </p:nvCxnSpPr>
          <p:spPr>
            <a:xfrm flipH="1" flipV="1">
              <a:off x="1658938" y="1901825"/>
              <a:ext cx="1731962" cy="20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032515-EA6D-29F1-C614-D65CACCB25F4}"/>
                </a:ext>
                <a:ext uri="{C183D7F6-B498-43B3-948B-1728B52AA6E4}">
                  <adec:decorative xmlns:adec="http://schemas.microsoft.com/office/drawing/2017/decorative" val="1"/>
                </a:ext>
              </a:extLst>
            </p:cNvPr>
            <p:cNvCxnSpPr>
              <a:stCxn id="64521" idx="0"/>
            </p:cNvCxnSpPr>
            <p:nvPr/>
          </p:nvCxnSpPr>
          <p:spPr>
            <a:xfrm flipH="1" flipV="1">
              <a:off x="4676775" y="3733800"/>
              <a:ext cx="2120900" cy="1219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521" name="TextBox 32" descr="Frontal suture&#10;">
              <a:extLst>
                <a:ext uri="{FF2B5EF4-FFF2-40B4-BE49-F238E27FC236}">
                  <a16:creationId xmlns:a16="http://schemas.microsoft.com/office/drawing/2014/main" id="{595E89A6-7023-A5DF-9855-EE3E2633F238}"/>
                </a:ext>
              </a:extLst>
            </p:cNvPr>
            <p:cNvSpPr txBox="1">
              <a:spLocks noChangeArrowheads="1"/>
            </p:cNvSpPr>
            <p:nvPr/>
          </p:nvSpPr>
          <p:spPr bwMode="auto">
            <a:xfrm>
              <a:off x="5905500" y="4953000"/>
              <a:ext cx="17859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Frontal suture</a:t>
              </a:r>
            </a:p>
          </p:txBody>
        </p:sp>
        <p:cxnSp>
          <p:nvCxnSpPr>
            <p:cNvPr id="28" name="Straight Arrow Connector 27">
              <a:extLst>
                <a:ext uri="{FF2B5EF4-FFF2-40B4-BE49-F238E27FC236}">
                  <a16:creationId xmlns:a16="http://schemas.microsoft.com/office/drawing/2014/main" id="{752FC200-65DA-AE5A-1C2F-AFC8276A9587}"/>
                </a:ext>
                <a:ext uri="{C183D7F6-B498-43B3-948B-1728B52AA6E4}">
                  <adec:decorative xmlns:adec="http://schemas.microsoft.com/office/drawing/2017/decorative" val="1"/>
                </a:ext>
              </a:extLst>
            </p:cNvPr>
            <p:cNvCxnSpPr>
              <a:stCxn id="64519" idx="3"/>
            </p:cNvCxnSpPr>
            <p:nvPr/>
          </p:nvCxnSpPr>
          <p:spPr>
            <a:xfrm flipV="1">
              <a:off x="5143500" y="1901825"/>
              <a:ext cx="2305050" cy="20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9F7A2B-78BE-548B-02E6-03E3B3B87BDD}"/>
                </a:ext>
                <a:ext uri="{C183D7F6-B498-43B3-948B-1728B52AA6E4}">
                  <adec:decorative xmlns:adec="http://schemas.microsoft.com/office/drawing/2017/decorative" val="1"/>
                </a:ext>
              </a:extLst>
            </p:cNvPr>
            <p:cNvCxnSpPr>
              <a:stCxn id="64521" idx="0"/>
            </p:cNvCxnSpPr>
            <p:nvPr/>
          </p:nvCxnSpPr>
          <p:spPr>
            <a:xfrm flipV="1">
              <a:off x="6797675" y="3505200"/>
              <a:ext cx="669925"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itle 1" descr="Fetal Skull">
            <a:extLst>
              <a:ext uri="{FF2B5EF4-FFF2-40B4-BE49-F238E27FC236}">
                <a16:creationId xmlns:a16="http://schemas.microsoft.com/office/drawing/2014/main" id="{7FE7E7E4-8657-50A2-0CEB-9009297E581C}"/>
              </a:ext>
            </a:extLst>
          </p:cNvPr>
          <p:cNvSpPr txBox="1">
            <a:spLocks noGrp="1"/>
          </p:cNvSpPr>
          <p:nvPr>
            <p:ph type="title" idx="4294967295"/>
          </p:nvPr>
        </p:nvSpPr>
        <p:spPr bwMode="auto">
          <a:xfrm>
            <a:off x="0" y="174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Fetal Skull (2 of 2)</a:t>
            </a:r>
          </a:p>
        </p:txBody>
      </p:sp>
      <p:grpSp>
        <p:nvGrpSpPr>
          <p:cNvPr id="2" name="Group 1" descr="Two views of the fetal skull. The top view shows the posterior aspect of the fetal skull, with a black arrow pointing to the posterior fontanel. The lower view shows a lateral aspect of the fetal skull, with black arrows pointing to the sphenoid and mastoid fontanels.">
            <a:extLst>
              <a:ext uri="{FF2B5EF4-FFF2-40B4-BE49-F238E27FC236}">
                <a16:creationId xmlns:a16="http://schemas.microsoft.com/office/drawing/2014/main" id="{2360797C-19FF-FBB0-8A2C-D57831FDBF2F}"/>
              </a:ext>
            </a:extLst>
          </p:cNvPr>
          <p:cNvGrpSpPr/>
          <p:nvPr/>
        </p:nvGrpSpPr>
        <p:grpSpPr>
          <a:xfrm>
            <a:off x="2419350" y="666750"/>
            <a:ext cx="6294438" cy="6115050"/>
            <a:chOff x="2419350" y="666750"/>
            <a:chExt cx="6294438" cy="6115050"/>
          </a:xfrm>
        </p:grpSpPr>
        <p:pic>
          <p:nvPicPr>
            <p:cNvPr id="66563" name="Picture 5" descr="Posterior view of the skull showing the posterior fontanel">
              <a:extLst>
                <a:ext uri="{FF2B5EF4-FFF2-40B4-BE49-F238E27FC236}">
                  <a16:creationId xmlns:a16="http://schemas.microsoft.com/office/drawing/2014/main" id="{1A6463B6-A866-E8F7-928F-1D238B081525}"/>
                </a:ext>
              </a:extLst>
            </p:cNvPr>
            <p:cNvPicPr>
              <a:picLocks noChangeAspect="1"/>
            </p:cNvPicPr>
            <p:nvPr/>
          </p:nvPicPr>
          <p:blipFill>
            <a:blip r:embed="rId3">
              <a:extLst>
                <a:ext uri="{28A0092B-C50C-407E-A947-70E740481C1C}">
                  <a14:useLocalDpi xmlns:a14="http://schemas.microsoft.com/office/drawing/2010/main" val="0"/>
                </a:ext>
              </a:extLst>
            </a:blip>
            <a:srcRect l="11536" t="17320" r="19737"/>
            <a:stretch>
              <a:fillRect/>
            </a:stretch>
          </p:blipFill>
          <p:spPr bwMode="auto">
            <a:xfrm>
              <a:off x="2667000" y="666750"/>
              <a:ext cx="3184525" cy="2871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62" name="Picture 2" descr="Lateral view of the skull showing the sphenoid and mastoid fontanels">
              <a:extLst>
                <a:ext uri="{FF2B5EF4-FFF2-40B4-BE49-F238E27FC236}">
                  <a16:creationId xmlns:a16="http://schemas.microsoft.com/office/drawing/2014/main" id="{8AB0D87C-DDF8-05D2-F549-6D3E04E9F6EC}"/>
                </a:ext>
              </a:extLst>
            </p:cNvPr>
            <p:cNvPicPr>
              <a:picLocks noChangeAspect="1"/>
            </p:cNvPicPr>
            <p:nvPr/>
          </p:nvPicPr>
          <p:blipFill>
            <a:blip r:embed="rId4">
              <a:extLst>
                <a:ext uri="{28A0092B-C50C-407E-A947-70E740481C1C}">
                  <a14:useLocalDpi xmlns:a14="http://schemas.microsoft.com/office/drawing/2010/main" val="0"/>
                </a:ext>
              </a:extLst>
            </a:blip>
            <a:srcRect l="7733" t="2553" r="6671"/>
            <a:stretch>
              <a:fillRect/>
            </a:stretch>
          </p:blipFill>
          <p:spPr bwMode="auto">
            <a:xfrm>
              <a:off x="2419350" y="3721100"/>
              <a:ext cx="3584575" cy="3060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6570" name="TextBox 32" descr="Posterior fontanel&#10;&#10;">
              <a:extLst>
                <a:ext uri="{FF2B5EF4-FFF2-40B4-BE49-F238E27FC236}">
                  <a16:creationId xmlns:a16="http://schemas.microsoft.com/office/drawing/2014/main" id="{BF6A732C-A5F0-4251-5FEE-E26E400DAEF7}"/>
                </a:ext>
              </a:extLst>
            </p:cNvPr>
            <p:cNvSpPr txBox="1">
              <a:spLocks noChangeArrowheads="1"/>
            </p:cNvSpPr>
            <p:nvPr/>
          </p:nvSpPr>
          <p:spPr bwMode="auto">
            <a:xfrm>
              <a:off x="6156325" y="1600200"/>
              <a:ext cx="25574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fontanel</a:t>
              </a:r>
            </a:p>
          </p:txBody>
        </p:sp>
        <p:cxnSp>
          <p:nvCxnSpPr>
            <p:cNvPr id="7" name="Straight Arrow Connector 6">
              <a:extLst>
                <a:ext uri="{FF2B5EF4-FFF2-40B4-BE49-F238E27FC236}">
                  <a16:creationId xmlns:a16="http://schemas.microsoft.com/office/drawing/2014/main" id="{2511645D-43EC-636A-C11B-EAE53E93E773}"/>
                </a:ext>
                <a:ext uri="{C183D7F6-B498-43B3-948B-1728B52AA6E4}">
                  <adec:decorative xmlns:adec="http://schemas.microsoft.com/office/drawing/2017/decorative" val="1"/>
                </a:ext>
              </a:extLst>
            </p:cNvPr>
            <p:cNvCxnSpPr>
              <a:stCxn id="66570" idx="1"/>
            </p:cNvCxnSpPr>
            <p:nvPr/>
          </p:nvCxnSpPr>
          <p:spPr>
            <a:xfrm flipH="1">
              <a:off x="4256088" y="1784350"/>
              <a:ext cx="1900237" cy="30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EDC6722-A69A-A7F9-3421-9E9AD08B4825}"/>
                </a:ext>
                <a:ext uri="{C183D7F6-B498-43B3-948B-1728B52AA6E4}">
                  <adec:decorative xmlns:adec="http://schemas.microsoft.com/office/drawing/2017/decorative" val="1"/>
                </a:ext>
              </a:extLst>
            </p:cNvPr>
            <p:cNvCxnSpPr>
              <a:stCxn id="66567" idx="1"/>
            </p:cNvCxnSpPr>
            <p:nvPr/>
          </p:nvCxnSpPr>
          <p:spPr>
            <a:xfrm flipH="1">
              <a:off x="3525838" y="4964113"/>
              <a:ext cx="2630487"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67" name="TextBox 32" descr="Sphenoidal fontanel&#10;">
              <a:extLst>
                <a:ext uri="{FF2B5EF4-FFF2-40B4-BE49-F238E27FC236}">
                  <a16:creationId xmlns:a16="http://schemas.microsoft.com/office/drawing/2014/main" id="{4D526709-CDED-B0D9-92BD-A1FEEE229377}"/>
                </a:ext>
              </a:extLst>
            </p:cNvPr>
            <p:cNvSpPr txBox="1">
              <a:spLocks noChangeArrowheads="1"/>
            </p:cNvSpPr>
            <p:nvPr/>
          </p:nvSpPr>
          <p:spPr bwMode="auto">
            <a:xfrm>
              <a:off x="6156325" y="4779963"/>
              <a:ext cx="2557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Sphenoid fontanel</a:t>
              </a:r>
            </a:p>
          </p:txBody>
        </p:sp>
        <p:cxnSp>
          <p:nvCxnSpPr>
            <p:cNvPr id="13" name="Straight Arrow Connector 12">
              <a:extLst>
                <a:ext uri="{FF2B5EF4-FFF2-40B4-BE49-F238E27FC236}">
                  <a16:creationId xmlns:a16="http://schemas.microsoft.com/office/drawing/2014/main" id="{19019CD8-9FDF-65CF-2E5F-1D7204F4905C}"/>
                </a:ext>
                <a:ext uri="{C183D7F6-B498-43B3-948B-1728B52AA6E4}">
                  <adec:decorative xmlns:adec="http://schemas.microsoft.com/office/drawing/2017/decorative" val="1"/>
                </a:ext>
              </a:extLst>
            </p:cNvPr>
            <p:cNvCxnSpPr>
              <a:stCxn id="66569" idx="1"/>
            </p:cNvCxnSpPr>
            <p:nvPr/>
          </p:nvCxnSpPr>
          <p:spPr>
            <a:xfrm flipH="1">
              <a:off x="4945063" y="5691188"/>
              <a:ext cx="1211262"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69" name="TextBox 32" descr="Mastoid fontanel&#10;">
              <a:extLst>
                <a:ext uri="{FF2B5EF4-FFF2-40B4-BE49-F238E27FC236}">
                  <a16:creationId xmlns:a16="http://schemas.microsoft.com/office/drawing/2014/main" id="{C52B4AE0-49BB-2389-FCC7-8473EF2C9E27}"/>
                </a:ext>
              </a:extLst>
            </p:cNvPr>
            <p:cNvSpPr txBox="1">
              <a:spLocks noChangeArrowheads="1"/>
            </p:cNvSpPr>
            <p:nvPr/>
          </p:nvSpPr>
          <p:spPr bwMode="auto">
            <a:xfrm>
              <a:off x="6156325" y="5507038"/>
              <a:ext cx="2557463"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Mastoid fontanel</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descr="Sutures&#10;">
            <a:extLst>
              <a:ext uri="{FF2B5EF4-FFF2-40B4-BE49-F238E27FC236}">
                <a16:creationId xmlns:a16="http://schemas.microsoft.com/office/drawing/2014/main" id="{A322AD47-52DC-AB0E-42AC-4625468FEA89}"/>
              </a:ext>
            </a:extLst>
          </p:cNvPr>
          <p:cNvSpPr txBox="1">
            <a:spLocks noGrp="1"/>
          </p:cNvSpPr>
          <p:nvPr>
            <p:ph type="title" idx="4294967295"/>
          </p:nvPr>
        </p:nvSpPr>
        <p:spPr bwMode="auto">
          <a:xfrm>
            <a:off x="0" y="76200"/>
            <a:ext cx="4411663" cy="685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Sutures</a:t>
            </a:r>
          </a:p>
        </p:txBody>
      </p:sp>
      <p:grpSp>
        <p:nvGrpSpPr>
          <p:cNvPr id="2" name="Group 1" descr="Models of a human skull with labeled cranial sutures: coronal, squamous, sagittal, and lambdoid.">
            <a:extLst>
              <a:ext uri="{FF2B5EF4-FFF2-40B4-BE49-F238E27FC236}">
                <a16:creationId xmlns:a16="http://schemas.microsoft.com/office/drawing/2014/main" id="{7A5526FC-496B-2073-A975-FE03603AC80F}"/>
              </a:ext>
            </a:extLst>
          </p:cNvPr>
          <p:cNvGrpSpPr/>
          <p:nvPr/>
        </p:nvGrpSpPr>
        <p:grpSpPr>
          <a:xfrm>
            <a:off x="76200" y="358775"/>
            <a:ext cx="8986837" cy="6423025"/>
            <a:chOff x="96838" y="358775"/>
            <a:chExt cx="8986837" cy="6423025"/>
          </a:xfrm>
        </p:grpSpPr>
        <p:sp>
          <p:nvSpPr>
            <p:cNvPr id="7181" name="TextBox 32" descr="Coronal&#10;">
              <a:extLst>
                <a:ext uri="{FF2B5EF4-FFF2-40B4-BE49-F238E27FC236}">
                  <a16:creationId xmlns:a16="http://schemas.microsoft.com/office/drawing/2014/main" id="{7093FD87-BB4F-D180-B99D-9D19B85EF0B8}"/>
                </a:ext>
              </a:extLst>
            </p:cNvPr>
            <p:cNvSpPr txBox="1">
              <a:spLocks noChangeArrowheads="1"/>
            </p:cNvSpPr>
            <p:nvPr/>
          </p:nvSpPr>
          <p:spPr bwMode="auto">
            <a:xfrm>
              <a:off x="1809750" y="963613"/>
              <a:ext cx="177323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Coronal</a:t>
              </a:r>
            </a:p>
          </p:txBody>
        </p:sp>
        <p:sp>
          <p:nvSpPr>
            <p:cNvPr id="7179" name="TextBox 32" descr="Squamous&#10;">
              <a:extLst>
                <a:ext uri="{FF2B5EF4-FFF2-40B4-BE49-F238E27FC236}">
                  <a16:creationId xmlns:a16="http://schemas.microsoft.com/office/drawing/2014/main" id="{035D76DD-D30F-5850-5C16-C4F02A68F950}"/>
                </a:ext>
              </a:extLst>
            </p:cNvPr>
            <p:cNvSpPr txBox="1">
              <a:spLocks noChangeArrowheads="1"/>
            </p:cNvSpPr>
            <p:nvPr/>
          </p:nvSpPr>
          <p:spPr bwMode="auto">
            <a:xfrm>
              <a:off x="1819275" y="1722438"/>
              <a:ext cx="17526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Squamous</a:t>
              </a:r>
            </a:p>
          </p:txBody>
        </p:sp>
        <p:sp>
          <p:nvSpPr>
            <p:cNvPr id="7180" name="TextBox 32" descr="Sagittal&#10;">
              <a:extLst>
                <a:ext uri="{FF2B5EF4-FFF2-40B4-BE49-F238E27FC236}">
                  <a16:creationId xmlns:a16="http://schemas.microsoft.com/office/drawing/2014/main" id="{C2CF17F8-F90C-03F4-93CA-7F9B5780C055}"/>
                </a:ext>
              </a:extLst>
            </p:cNvPr>
            <p:cNvSpPr txBox="1">
              <a:spLocks noChangeArrowheads="1"/>
            </p:cNvSpPr>
            <p:nvPr/>
          </p:nvSpPr>
          <p:spPr bwMode="auto">
            <a:xfrm>
              <a:off x="1828800" y="2303463"/>
              <a:ext cx="17145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Sagittal</a:t>
              </a:r>
            </a:p>
          </p:txBody>
        </p:sp>
        <p:pic>
          <p:nvPicPr>
            <p:cNvPr id="7171" name="Picture 2" descr="Superior view of the skull showing the coronal, sagittal, and lambdoid sutures">
              <a:extLst>
                <a:ext uri="{FF2B5EF4-FFF2-40B4-BE49-F238E27FC236}">
                  <a16:creationId xmlns:a16="http://schemas.microsoft.com/office/drawing/2014/main" id="{1BEC1386-9894-1677-9332-7F9DED467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0" t="13531" r="22984"/>
            <a:stretch>
              <a:fillRect/>
            </a:stretch>
          </p:blipFill>
          <p:spPr bwMode="auto">
            <a:xfrm>
              <a:off x="96838" y="3124200"/>
              <a:ext cx="4246562"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0" name="Picture 3" descr="Lateral view of the skull showing the coronal, squamous, and lambdoid sutures">
              <a:extLst>
                <a:ext uri="{FF2B5EF4-FFF2-40B4-BE49-F238E27FC236}">
                  <a16:creationId xmlns:a16="http://schemas.microsoft.com/office/drawing/2014/main" id="{7838C6A7-8DCE-3DEB-B7FF-7C6C9B7BA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91" t="10547" r="21941" b="16898"/>
            <a:stretch>
              <a:fillRect/>
            </a:stretch>
          </p:blipFill>
          <p:spPr bwMode="auto">
            <a:xfrm>
              <a:off x="4411663" y="358775"/>
              <a:ext cx="4672012" cy="451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04F602F4-9D8B-CE76-D356-F7E59B6B91FB}"/>
                </a:ext>
                <a:ext uri="{C183D7F6-B498-43B3-948B-1728B52AA6E4}">
                  <adec:decorative xmlns:adec="http://schemas.microsoft.com/office/drawing/2017/decorative" val="1"/>
                </a:ext>
              </a:extLst>
            </p:cNvPr>
            <p:cNvCxnSpPr>
              <a:stCxn id="7181" idx="3"/>
            </p:cNvCxnSpPr>
            <p:nvPr/>
          </p:nvCxnSpPr>
          <p:spPr>
            <a:xfrm>
              <a:off x="3582988" y="1147763"/>
              <a:ext cx="3906837" cy="476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FC51A96-5E1F-ECB4-44D2-15243D95A207}"/>
                </a:ext>
                <a:ext uri="{C183D7F6-B498-43B3-948B-1728B52AA6E4}">
                  <adec:decorative xmlns:adec="http://schemas.microsoft.com/office/drawing/2017/decorative" val="1"/>
                </a:ext>
              </a:extLst>
            </p:cNvPr>
            <p:cNvCxnSpPr/>
            <p:nvPr/>
          </p:nvCxnSpPr>
          <p:spPr>
            <a:xfrm>
              <a:off x="609600" y="1171575"/>
              <a:ext cx="0" cy="31384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36E6AD-BB45-D47E-16A4-1F0BC6E9FF85}"/>
                </a:ext>
                <a:ext uri="{C183D7F6-B498-43B3-948B-1728B52AA6E4}">
                  <adec:decorative xmlns:adec="http://schemas.microsoft.com/office/drawing/2017/decorative" val="1"/>
                </a:ext>
              </a:extLst>
            </p:cNvPr>
            <p:cNvCxnSpPr>
              <a:stCxn id="7180" idx="2"/>
            </p:cNvCxnSpPr>
            <p:nvPr/>
          </p:nvCxnSpPr>
          <p:spPr>
            <a:xfrm flipH="1">
              <a:off x="2667000" y="2673350"/>
              <a:ext cx="19050" cy="19939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A2A9CC6-A4BC-12F7-733C-FCEE3307835C}"/>
                </a:ext>
                <a:ext uri="{C183D7F6-B498-43B3-948B-1728B52AA6E4}">
                  <adec:decorative xmlns:adec="http://schemas.microsoft.com/office/drawing/2017/decorative" val="1"/>
                </a:ext>
              </a:extLst>
            </p:cNvPr>
            <p:cNvCxnSpPr/>
            <p:nvPr/>
          </p:nvCxnSpPr>
          <p:spPr>
            <a:xfrm flipH="1" flipV="1">
              <a:off x="4800600" y="2617788"/>
              <a:ext cx="60960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11D9456-33BD-2474-8FB8-8417CD5D07A5}"/>
                </a:ext>
                <a:ext uri="{C183D7F6-B498-43B3-948B-1728B52AA6E4}">
                  <adec:decorative xmlns:adec="http://schemas.microsoft.com/office/drawing/2017/decorative" val="1"/>
                </a:ext>
              </a:extLst>
            </p:cNvPr>
            <p:cNvCxnSpPr/>
            <p:nvPr/>
          </p:nvCxnSpPr>
          <p:spPr>
            <a:xfrm flipV="1">
              <a:off x="3543300" y="4838700"/>
              <a:ext cx="349250" cy="7508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64DB8B-D943-C6F5-3CB7-7FBA4969A1F0}"/>
                </a:ext>
                <a:ext uri="{C183D7F6-B498-43B3-948B-1728B52AA6E4}">
                  <adec:decorative xmlns:adec="http://schemas.microsoft.com/office/drawing/2017/decorative" val="1"/>
                </a:ext>
              </a:extLst>
            </p:cNvPr>
            <p:cNvCxnSpPr/>
            <p:nvPr/>
          </p:nvCxnSpPr>
          <p:spPr>
            <a:xfrm>
              <a:off x="6858000" y="1944688"/>
              <a:ext cx="0" cy="2444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2" name="TextBox 32" descr="Lambdoid&#10;">
              <a:extLst>
                <a:ext uri="{FF2B5EF4-FFF2-40B4-BE49-F238E27FC236}">
                  <a16:creationId xmlns:a16="http://schemas.microsoft.com/office/drawing/2014/main" id="{6EF5089D-BF7F-E4A8-7171-9F424ECFFD52}"/>
                </a:ext>
              </a:extLst>
            </p:cNvPr>
            <p:cNvSpPr txBox="1">
              <a:spLocks noChangeArrowheads="1"/>
            </p:cNvSpPr>
            <p:nvPr/>
          </p:nvSpPr>
          <p:spPr bwMode="auto">
            <a:xfrm>
              <a:off x="4648200" y="5405438"/>
              <a:ext cx="15240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Lambdoid</a:t>
              </a:r>
            </a:p>
          </p:txBody>
        </p:sp>
        <p:cxnSp>
          <p:nvCxnSpPr>
            <p:cNvPr id="24" name="Straight Connector 23">
              <a:extLst>
                <a:ext uri="{FF2B5EF4-FFF2-40B4-BE49-F238E27FC236}">
                  <a16:creationId xmlns:a16="http://schemas.microsoft.com/office/drawing/2014/main" id="{F576B357-8B4F-32F9-0790-4F6299348D8B}"/>
                </a:ext>
                <a:ext uri="{C183D7F6-B498-43B3-948B-1728B52AA6E4}">
                  <adec:decorative xmlns:adec="http://schemas.microsoft.com/office/drawing/2017/decorative" val="1"/>
                </a:ext>
              </a:extLst>
            </p:cNvPr>
            <p:cNvCxnSpPr>
              <a:stCxn id="7179" idx="3"/>
            </p:cNvCxnSpPr>
            <p:nvPr/>
          </p:nvCxnSpPr>
          <p:spPr>
            <a:xfrm>
              <a:off x="3571875" y="1908175"/>
              <a:ext cx="3286125" cy="365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F9F64C-2F1F-0208-75D2-9C761CAF9DBD}"/>
                </a:ext>
                <a:ext uri="{C183D7F6-B498-43B3-948B-1728B52AA6E4}">
                  <adec:decorative xmlns:adec="http://schemas.microsoft.com/office/drawing/2017/decorative" val="1"/>
                </a:ext>
              </a:extLst>
            </p:cNvPr>
            <p:cNvCxnSpPr>
              <a:endCxn id="7182" idx="0"/>
            </p:cNvCxnSpPr>
            <p:nvPr/>
          </p:nvCxnSpPr>
          <p:spPr>
            <a:xfrm flipH="1">
              <a:off x="5410200" y="2617788"/>
              <a:ext cx="3175" cy="27876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66F528-7992-EBFD-C8EB-3150DB91C689}"/>
                </a:ext>
                <a:ext uri="{C183D7F6-B498-43B3-948B-1728B52AA6E4}">
                  <adec:decorative xmlns:adec="http://schemas.microsoft.com/office/drawing/2017/decorative" val="1"/>
                </a:ext>
              </a:extLst>
            </p:cNvPr>
            <p:cNvCxnSpPr/>
            <p:nvPr/>
          </p:nvCxnSpPr>
          <p:spPr>
            <a:xfrm>
              <a:off x="609600" y="1171575"/>
              <a:ext cx="12001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187" name="Picture 2" descr="Posterior view of the skull showing the Lambdoid suture">
              <a:extLst>
                <a:ext uri="{FF2B5EF4-FFF2-40B4-BE49-F238E27FC236}">
                  <a16:creationId xmlns:a16="http://schemas.microsoft.com/office/drawing/2014/main" id="{A8E7DE54-82D1-D9EF-8E9A-18800827328D}"/>
                </a:ext>
              </a:extLst>
            </p:cNvPr>
            <p:cNvPicPr>
              <a:picLocks noChangeAspect="1"/>
            </p:cNvPicPr>
            <p:nvPr/>
          </p:nvPicPr>
          <p:blipFill>
            <a:blip r:embed="rId4">
              <a:extLst>
                <a:ext uri="{28A0092B-C50C-407E-A947-70E740481C1C}">
                  <a14:useLocalDpi xmlns:a14="http://schemas.microsoft.com/office/drawing/2010/main" val="0"/>
                </a:ext>
              </a:extLst>
            </a:blip>
            <a:srcRect l="19553" t="7362" r="16866" b="7626"/>
            <a:stretch>
              <a:fillRect/>
            </a:stretch>
          </p:blipFill>
          <p:spPr bwMode="auto">
            <a:xfrm>
              <a:off x="6477000" y="4953000"/>
              <a:ext cx="1677988" cy="168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F1CFD98B-C80D-457C-23FE-35DDF17FF221}"/>
                </a:ext>
                <a:ext uri="{C183D7F6-B498-43B3-948B-1728B52AA6E4}">
                  <adec:decorative xmlns:adec="http://schemas.microsoft.com/office/drawing/2017/decorative" val="1"/>
                </a:ext>
              </a:extLst>
            </p:cNvPr>
            <p:cNvCxnSpPr/>
            <p:nvPr/>
          </p:nvCxnSpPr>
          <p:spPr>
            <a:xfrm flipV="1">
              <a:off x="7239000" y="5059363"/>
              <a:ext cx="0" cy="5397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2ABBDB-0169-0DC8-EBFD-DF3C26F74FFE}"/>
                </a:ext>
                <a:ext uri="{C183D7F6-B498-43B3-948B-1728B52AA6E4}">
                  <adec:decorative xmlns:adec="http://schemas.microsoft.com/office/drawing/2017/decorative" val="1"/>
                </a:ext>
              </a:extLst>
            </p:cNvPr>
            <p:cNvCxnSpPr/>
            <p:nvPr/>
          </p:nvCxnSpPr>
          <p:spPr>
            <a:xfrm>
              <a:off x="3543300" y="5589588"/>
              <a:ext cx="11049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BC16B1F-C53B-E024-1C20-7833C25A6D3D}"/>
                </a:ext>
                <a:ext uri="{C183D7F6-B498-43B3-948B-1728B52AA6E4}">
                  <adec:decorative xmlns:adec="http://schemas.microsoft.com/office/drawing/2017/decorative" val="1"/>
                </a:ext>
              </a:extLst>
            </p:cNvPr>
            <p:cNvCxnSpPr>
              <a:endCxn id="7182" idx="3"/>
            </p:cNvCxnSpPr>
            <p:nvPr/>
          </p:nvCxnSpPr>
          <p:spPr>
            <a:xfrm flipH="1" flipV="1">
              <a:off x="6172200" y="5589588"/>
              <a:ext cx="10668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1" descr="Sutural (Wormian) Bones*  ">
            <a:extLst>
              <a:ext uri="{FF2B5EF4-FFF2-40B4-BE49-F238E27FC236}">
                <a16:creationId xmlns:a16="http://schemas.microsoft.com/office/drawing/2014/main" id="{B9F462A4-8F99-A360-4095-340644513CA1}"/>
              </a:ext>
            </a:extLst>
          </p:cNvPr>
          <p:cNvSpPr txBox="1">
            <a:spLocks noGrp="1"/>
          </p:cNvSpPr>
          <p:nvPr>
            <p:ph type="title" idx="4294967295"/>
          </p:nvPr>
        </p:nvSpPr>
        <p:spPr bwMode="auto">
          <a:xfrm>
            <a:off x="0" y="304800"/>
            <a:ext cx="9144000" cy="7191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Sutural (Wormian) Bones*  </a:t>
            </a:r>
          </a:p>
        </p:txBody>
      </p:sp>
      <p:grpSp>
        <p:nvGrpSpPr>
          <p:cNvPr id="6" name="Group 5" descr="Two views of a human skull highlighting sutural (Wormian) bones with asterisks.">
            <a:extLst>
              <a:ext uri="{FF2B5EF4-FFF2-40B4-BE49-F238E27FC236}">
                <a16:creationId xmlns:a16="http://schemas.microsoft.com/office/drawing/2014/main" id="{BD03A307-78D0-3809-72D4-981CB9DDAD50}"/>
              </a:ext>
            </a:extLst>
          </p:cNvPr>
          <p:cNvGrpSpPr/>
          <p:nvPr/>
        </p:nvGrpSpPr>
        <p:grpSpPr>
          <a:xfrm>
            <a:off x="152400" y="1295400"/>
            <a:ext cx="8853488" cy="4495800"/>
            <a:chOff x="152400" y="1295400"/>
            <a:chExt cx="8853488" cy="4495800"/>
          </a:xfrm>
        </p:grpSpPr>
        <p:pic>
          <p:nvPicPr>
            <p:cNvPr id="8194" name="Picture 15" descr="Posterior view of the skull showing the sutural (wormian) bones.">
              <a:extLst>
                <a:ext uri="{FF2B5EF4-FFF2-40B4-BE49-F238E27FC236}">
                  <a16:creationId xmlns:a16="http://schemas.microsoft.com/office/drawing/2014/main" id="{E5458542-6E36-3AF3-BD00-5C5919BF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48" r="24628" b="9651"/>
            <a:stretch>
              <a:fillRect/>
            </a:stretch>
          </p:blipFill>
          <p:spPr bwMode="auto">
            <a:xfrm>
              <a:off x="152400" y="1295400"/>
              <a:ext cx="4214813"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14" descr="Posterior view of the skull showing the sutural (wormian) bones.">
              <a:extLst>
                <a:ext uri="{FF2B5EF4-FFF2-40B4-BE49-F238E27FC236}">
                  <a16:creationId xmlns:a16="http://schemas.microsoft.com/office/drawing/2014/main" id="{B71C7C73-6F10-AAE9-1E70-0284B6938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96" t="6169" r="8807"/>
            <a:stretch>
              <a:fillRect/>
            </a:stretch>
          </p:blipFill>
          <p:spPr bwMode="auto">
            <a:xfrm>
              <a:off x="4495800" y="1295400"/>
              <a:ext cx="4510088" cy="449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8" name="Rectangle 3">
              <a:extLst>
                <a:ext uri="{FF2B5EF4-FFF2-40B4-BE49-F238E27FC236}">
                  <a16:creationId xmlns:a16="http://schemas.microsoft.com/office/drawing/2014/main" id="{8678E075-F03B-7F6F-FD8E-09B136FBC2A9}"/>
                </a:ext>
                <a:ext uri="{C183D7F6-B498-43B3-948B-1728B52AA6E4}">
                  <adec:decorative xmlns:adec="http://schemas.microsoft.com/office/drawing/2017/decorative" val="1"/>
                </a:ext>
              </a:extLst>
            </p:cNvPr>
            <p:cNvSpPr>
              <a:spLocks noChangeArrowheads="1"/>
            </p:cNvSpPr>
            <p:nvPr/>
          </p:nvSpPr>
          <p:spPr bwMode="auto">
            <a:xfrm>
              <a:off x="838200" y="21336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8199" name="Rectangle 25">
              <a:extLst>
                <a:ext uri="{FF2B5EF4-FFF2-40B4-BE49-F238E27FC236}">
                  <a16:creationId xmlns:a16="http://schemas.microsoft.com/office/drawing/2014/main" id="{11A05E2F-429C-17C7-86E6-53DF546083DE}"/>
                </a:ext>
                <a:ext uri="{C183D7F6-B498-43B3-948B-1728B52AA6E4}">
                  <adec:decorative xmlns:adec="http://schemas.microsoft.com/office/drawing/2017/decorative" val="1"/>
                </a:ext>
              </a:extLst>
            </p:cNvPr>
            <p:cNvSpPr>
              <a:spLocks noChangeArrowheads="1"/>
            </p:cNvSpPr>
            <p:nvPr/>
          </p:nvSpPr>
          <p:spPr bwMode="auto">
            <a:xfrm>
              <a:off x="3200400" y="3708400"/>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a:t>
              </a:r>
            </a:p>
          </p:txBody>
        </p:sp>
        <p:sp>
          <p:nvSpPr>
            <p:cNvPr id="8200" name="Rectangle 26">
              <a:extLst>
                <a:ext uri="{FF2B5EF4-FFF2-40B4-BE49-F238E27FC236}">
                  <a16:creationId xmlns:a16="http://schemas.microsoft.com/office/drawing/2014/main" id="{F23B2881-0CF2-0E65-BAA1-10540DAB9ACF}"/>
                </a:ext>
                <a:ext uri="{C183D7F6-B498-43B3-948B-1728B52AA6E4}">
                  <adec:decorative xmlns:adec="http://schemas.microsoft.com/office/drawing/2017/decorative" val="1"/>
                </a:ext>
              </a:extLst>
            </p:cNvPr>
            <p:cNvSpPr>
              <a:spLocks noChangeArrowheads="1"/>
            </p:cNvSpPr>
            <p:nvPr/>
          </p:nvSpPr>
          <p:spPr bwMode="auto">
            <a:xfrm>
              <a:off x="2984500" y="3454400"/>
              <a:ext cx="363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p>
          </p:txBody>
        </p:sp>
        <p:sp>
          <p:nvSpPr>
            <p:cNvPr id="8201" name="Rectangle 27">
              <a:extLst>
                <a:ext uri="{FF2B5EF4-FFF2-40B4-BE49-F238E27FC236}">
                  <a16:creationId xmlns:a16="http://schemas.microsoft.com/office/drawing/2014/main" id="{2E44F236-BF91-CDAA-EE58-9561C49B083D}"/>
                </a:ext>
                <a:ext uri="{C183D7F6-B498-43B3-948B-1728B52AA6E4}">
                  <adec:decorative xmlns:adec="http://schemas.microsoft.com/office/drawing/2017/decorative" val="1"/>
                </a:ext>
              </a:extLst>
            </p:cNvPr>
            <p:cNvSpPr>
              <a:spLocks noChangeArrowheads="1"/>
            </p:cNvSpPr>
            <p:nvPr/>
          </p:nvSpPr>
          <p:spPr bwMode="auto">
            <a:xfrm>
              <a:off x="2039938" y="2389188"/>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8202" name="Rectangle 28">
              <a:extLst>
                <a:ext uri="{FF2B5EF4-FFF2-40B4-BE49-F238E27FC236}">
                  <a16:creationId xmlns:a16="http://schemas.microsoft.com/office/drawing/2014/main" id="{92AE216A-8E63-438A-6CC3-4E7564743F2E}"/>
                </a:ext>
                <a:ext uri="{C183D7F6-B498-43B3-948B-1728B52AA6E4}">
                  <adec:decorative xmlns:adec="http://schemas.microsoft.com/office/drawing/2017/decorative" val="1"/>
                </a:ext>
              </a:extLst>
            </p:cNvPr>
            <p:cNvSpPr>
              <a:spLocks noChangeArrowheads="1"/>
            </p:cNvSpPr>
            <p:nvPr/>
          </p:nvSpPr>
          <p:spPr bwMode="auto">
            <a:xfrm>
              <a:off x="6799263" y="26447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8203" name="Rectangle 29">
              <a:extLst>
                <a:ext uri="{FF2B5EF4-FFF2-40B4-BE49-F238E27FC236}">
                  <a16:creationId xmlns:a16="http://schemas.microsoft.com/office/drawing/2014/main" id="{0921B6AC-619F-F1CD-F809-FB3F5941A2A0}"/>
                </a:ext>
                <a:ext uri="{C183D7F6-B498-43B3-948B-1728B52AA6E4}">
                  <adec:decorative xmlns:adec="http://schemas.microsoft.com/office/drawing/2017/decorative" val="1"/>
                </a:ext>
              </a:extLst>
            </p:cNvPr>
            <p:cNvSpPr>
              <a:spLocks noChangeArrowheads="1"/>
            </p:cNvSpPr>
            <p:nvPr/>
          </p:nvSpPr>
          <p:spPr bwMode="auto">
            <a:xfrm>
              <a:off x="5638800" y="2713038"/>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t>*</a:t>
              </a:r>
            </a:p>
          </p:txBody>
        </p:sp>
        <p:sp>
          <p:nvSpPr>
            <p:cNvPr id="8204" name="Rectangle 30">
              <a:extLst>
                <a:ext uri="{FF2B5EF4-FFF2-40B4-BE49-F238E27FC236}">
                  <a16:creationId xmlns:a16="http://schemas.microsoft.com/office/drawing/2014/main" id="{B5EBA463-B814-F1F8-B17A-74434003347F}"/>
                </a:ext>
                <a:ext uri="{C183D7F6-B498-43B3-948B-1728B52AA6E4}">
                  <adec:decorative xmlns:adec="http://schemas.microsoft.com/office/drawing/2017/decorative" val="1"/>
                </a:ext>
              </a:extLst>
            </p:cNvPr>
            <p:cNvSpPr>
              <a:spLocks noChangeArrowheads="1"/>
            </p:cNvSpPr>
            <p:nvPr/>
          </p:nvSpPr>
          <p:spPr bwMode="auto">
            <a:xfrm>
              <a:off x="4691063" y="4110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a:t>
              </a:r>
            </a:p>
          </p:txBody>
        </p:sp>
        <p:sp>
          <p:nvSpPr>
            <p:cNvPr id="8205" name="Rectangle 31">
              <a:extLst>
                <a:ext uri="{FF2B5EF4-FFF2-40B4-BE49-F238E27FC236}">
                  <a16:creationId xmlns:a16="http://schemas.microsoft.com/office/drawing/2014/main" id="{51870A97-0129-69BC-3A39-C3BAF9C9480A}"/>
                </a:ext>
                <a:ext uri="{C183D7F6-B498-43B3-948B-1728B52AA6E4}">
                  <adec:decorative xmlns:adec="http://schemas.microsoft.com/office/drawing/2017/decorative" val="1"/>
                </a:ext>
              </a:extLst>
            </p:cNvPr>
            <p:cNvSpPr>
              <a:spLocks noChangeArrowheads="1"/>
            </p:cNvSpPr>
            <p:nvPr/>
          </p:nvSpPr>
          <p:spPr bwMode="auto">
            <a:xfrm>
              <a:off x="8229600" y="3362325"/>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tle 1" descr="Frontal Bone*&#10;">
            <a:extLst>
              <a:ext uri="{FF2B5EF4-FFF2-40B4-BE49-F238E27FC236}">
                <a16:creationId xmlns:a16="http://schemas.microsoft.com/office/drawing/2014/main" id="{C0C4F2DD-7F9F-E1C1-53BC-B41EA18E5609}"/>
              </a:ext>
            </a:extLst>
          </p:cNvPr>
          <p:cNvSpPr txBox="1">
            <a:spLocks noGrp="1"/>
          </p:cNvSpPr>
          <p:nvPr>
            <p:ph type="title" idx="4294967295"/>
          </p:nvPr>
        </p:nvSpPr>
        <p:spPr bwMode="auto">
          <a:xfrm>
            <a:off x="0" y="195263"/>
            <a:ext cx="9144000" cy="71913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Frontal Bone*</a:t>
            </a:r>
          </a:p>
        </p:txBody>
      </p:sp>
      <p:grpSp>
        <p:nvGrpSpPr>
          <p:cNvPr id="2" name="Group 1" descr="Collage of anatomical models of the human skull emphasizing the frontal bone shown in green.&#10;The bottom row consists of a close-up of the anterior view of the skull, specifying the &quot;Supraorbital margin&quot;. Another image is a sagittal section of the head, indicating the &quot;Frontal sinus&quot;.">
            <a:extLst>
              <a:ext uri="{FF2B5EF4-FFF2-40B4-BE49-F238E27FC236}">
                <a16:creationId xmlns:a16="http://schemas.microsoft.com/office/drawing/2014/main" id="{A8FCEE50-17D7-AAB3-90A3-B2AD2DA74EFB}"/>
              </a:ext>
            </a:extLst>
          </p:cNvPr>
          <p:cNvGrpSpPr/>
          <p:nvPr/>
        </p:nvGrpSpPr>
        <p:grpSpPr>
          <a:xfrm>
            <a:off x="280988" y="1100138"/>
            <a:ext cx="8482012" cy="5148262"/>
            <a:chOff x="280988" y="1100138"/>
            <a:chExt cx="8482012" cy="5148262"/>
          </a:xfrm>
        </p:grpSpPr>
        <p:pic>
          <p:nvPicPr>
            <p:cNvPr id="9225" name="Picture 4" descr="Anterior view of the skull showing the frontal bone.">
              <a:extLst>
                <a:ext uri="{FF2B5EF4-FFF2-40B4-BE49-F238E27FC236}">
                  <a16:creationId xmlns:a16="http://schemas.microsoft.com/office/drawing/2014/main" id="{851FAC0C-6078-7707-604C-D75DEC981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504" t="11111" r="27094" b="9567"/>
            <a:stretch>
              <a:fillRect/>
            </a:stretch>
          </p:blipFill>
          <p:spPr bwMode="auto">
            <a:xfrm>
              <a:off x="414338" y="1100138"/>
              <a:ext cx="1649412" cy="2176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3" name="TextBox 32" descr="Supraorbital margin&#10;">
              <a:extLst>
                <a:ext uri="{FF2B5EF4-FFF2-40B4-BE49-F238E27FC236}">
                  <a16:creationId xmlns:a16="http://schemas.microsoft.com/office/drawing/2014/main" id="{6D583301-F65E-C7B2-34AC-2CD9E55E2B48}"/>
                </a:ext>
              </a:extLst>
            </p:cNvPr>
            <p:cNvSpPr txBox="1">
              <a:spLocks noChangeArrowheads="1"/>
            </p:cNvSpPr>
            <p:nvPr/>
          </p:nvSpPr>
          <p:spPr bwMode="auto">
            <a:xfrm>
              <a:off x="280988" y="4627563"/>
              <a:ext cx="17526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Supraorbital margin</a:t>
              </a:r>
            </a:p>
          </p:txBody>
        </p:sp>
        <p:pic>
          <p:nvPicPr>
            <p:cNvPr id="9227" name="Picture 3" descr="Lateral view of the skull showing the frontal bone.">
              <a:extLst>
                <a:ext uri="{FF2B5EF4-FFF2-40B4-BE49-F238E27FC236}">
                  <a16:creationId xmlns:a16="http://schemas.microsoft.com/office/drawing/2014/main" id="{9BF4EA7E-B2EF-B385-B4C4-BBA1C274A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91" t="10547" r="21941" b="16898"/>
            <a:stretch>
              <a:fillRect/>
            </a:stretch>
          </p:blipFill>
          <p:spPr bwMode="auto">
            <a:xfrm>
              <a:off x="2540000" y="1100138"/>
              <a:ext cx="2251075" cy="2176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16" descr="Anterior view of the skull showing the supraorbital margin.">
              <a:extLst>
                <a:ext uri="{FF2B5EF4-FFF2-40B4-BE49-F238E27FC236}">
                  <a16:creationId xmlns:a16="http://schemas.microsoft.com/office/drawing/2014/main" id="{94EFE8AF-1CE1-83C4-EF92-68ECD12F2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06" t="4861" r="28217"/>
            <a:stretch>
              <a:fillRect/>
            </a:stretch>
          </p:blipFill>
          <p:spPr bwMode="auto">
            <a:xfrm>
              <a:off x="2147888" y="3708400"/>
              <a:ext cx="2741612" cy="25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2" descr="Superior view of the cranial base showing the frontal bone.">
              <a:extLst>
                <a:ext uri="{FF2B5EF4-FFF2-40B4-BE49-F238E27FC236}">
                  <a16:creationId xmlns:a16="http://schemas.microsoft.com/office/drawing/2014/main" id="{F96EA60C-50F0-2DC1-9FB7-23D1014E9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74" t="14925" r="48061" b="14925"/>
            <a:stretch>
              <a:fillRect/>
            </a:stretch>
          </p:blipFill>
          <p:spPr bwMode="auto">
            <a:xfrm>
              <a:off x="4973638" y="1100138"/>
              <a:ext cx="1939925" cy="2176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Box 32" descr="Frontal sinus&#10;">
              <a:extLst>
                <a:ext uri="{FF2B5EF4-FFF2-40B4-BE49-F238E27FC236}">
                  <a16:creationId xmlns:a16="http://schemas.microsoft.com/office/drawing/2014/main" id="{9D57F96C-039B-8760-FEBC-0D3930C675FE}"/>
                </a:ext>
              </a:extLst>
            </p:cNvPr>
            <p:cNvSpPr txBox="1">
              <a:spLocks noChangeArrowheads="1"/>
            </p:cNvSpPr>
            <p:nvPr/>
          </p:nvSpPr>
          <p:spPr bwMode="auto">
            <a:xfrm>
              <a:off x="5097463" y="4171950"/>
              <a:ext cx="11430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Frontal sinus</a:t>
              </a:r>
            </a:p>
          </p:txBody>
        </p:sp>
        <p:pic>
          <p:nvPicPr>
            <p:cNvPr id="9220" name="Picture 2" descr="Superior view of the cranial base showing the frontal bone.">
              <a:extLst>
                <a:ext uri="{FF2B5EF4-FFF2-40B4-BE49-F238E27FC236}">
                  <a16:creationId xmlns:a16="http://schemas.microsoft.com/office/drawing/2014/main" id="{BB4623A6-250B-5E19-9753-B91EF2144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29" t="13283" r="5870" b="1666"/>
            <a:stretch>
              <a:fillRect/>
            </a:stretch>
          </p:blipFill>
          <p:spPr bwMode="auto">
            <a:xfrm>
              <a:off x="7086600" y="1100138"/>
              <a:ext cx="1662113" cy="2176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FB99F6B1-0785-208D-5E48-F502B6D6BD35}"/>
                </a:ext>
                <a:ext uri="{C183D7F6-B498-43B3-948B-1728B52AA6E4}">
                  <adec:decorative xmlns:adec="http://schemas.microsoft.com/office/drawing/2017/decorative" val="1"/>
                </a:ext>
              </a:extLst>
            </p:cNvPr>
            <p:cNvCxnSpPr/>
            <p:nvPr/>
          </p:nvCxnSpPr>
          <p:spPr>
            <a:xfrm>
              <a:off x="2697163" y="4933950"/>
              <a:ext cx="0" cy="323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228" name="Picture 2" descr="Midsagittal section of the skull showing a frontal sinus.">
              <a:extLst>
                <a:ext uri="{FF2B5EF4-FFF2-40B4-BE49-F238E27FC236}">
                  <a16:creationId xmlns:a16="http://schemas.microsoft.com/office/drawing/2014/main" id="{1BF75C46-FA9F-8636-967F-883656D863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284" b="21194"/>
            <a:stretch>
              <a:fillRect/>
            </a:stretch>
          </p:blipFill>
          <p:spPr bwMode="auto">
            <a:xfrm>
              <a:off x="6240463" y="3708400"/>
              <a:ext cx="2522537" cy="25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34903BF-F026-98F2-D1EA-A61E9164099D}"/>
                </a:ext>
                <a:ext uri="{C183D7F6-B498-43B3-948B-1728B52AA6E4}">
                  <adec:decorative xmlns:adec="http://schemas.microsoft.com/office/drawing/2017/decorative" val="1"/>
                </a:ext>
              </a:extLst>
            </p:cNvPr>
            <p:cNvCxnSpPr/>
            <p:nvPr/>
          </p:nvCxnSpPr>
          <p:spPr>
            <a:xfrm>
              <a:off x="6105525" y="4495800"/>
              <a:ext cx="566738"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230" name="Rectangle 4">
              <a:extLst>
                <a:ext uri="{FF2B5EF4-FFF2-40B4-BE49-F238E27FC236}">
                  <a16:creationId xmlns:a16="http://schemas.microsoft.com/office/drawing/2014/main" id="{91BA9421-702E-77F4-0E28-DADC3C043FE8}"/>
                </a:ext>
                <a:ext uri="{C183D7F6-B498-43B3-948B-1728B52AA6E4}">
                  <adec:decorative xmlns:adec="http://schemas.microsoft.com/office/drawing/2017/decorative" val="1"/>
                </a:ext>
              </a:extLst>
            </p:cNvPr>
            <p:cNvSpPr>
              <a:spLocks noChangeArrowheads="1"/>
            </p:cNvSpPr>
            <p:nvPr/>
          </p:nvSpPr>
          <p:spPr bwMode="auto">
            <a:xfrm>
              <a:off x="762000" y="14255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9231" name="Rectangle 19">
              <a:extLst>
                <a:ext uri="{FF2B5EF4-FFF2-40B4-BE49-F238E27FC236}">
                  <a16:creationId xmlns:a16="http://schemas.microsoft.com/office/drawing/2014/main" id="{E77411FD-D92C-508A-35FF-A8B02918DF8E}"/>
                </a:ext>
                <a:ext uri="{C183D7F6-B498-43B3-948B-1728B52AA6E4}">
                  <adec:decorative xmlns:adec="http://schemas.microsoft.com/office/drawing/2017/decorative" val="1"/>
                </a:ext>
              </a:extLst>
            </p:cNvPr>
            <p:cNvSpPr>
              <a:spLocks noChangeArrowheads="1"/>
            </p:cNvSpPr>
            <p:nvPr/>
          </p:nvSpPr>
          <p:spPr bwMode="auto">
            <a:xfrm>
              <a:off x="4232275" y="14255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t>*</a:t>
              </a:r>
            </a:p>
          </p:txBody>
        </p:sp>
        <p:sp>
          <p:nvSpPr>
            <p:cNvPr id="9232" name="Rectangle 20">
              <a:extLst>
                <a:ext uri="{FF2B5EF4-FFF2-40B4-BE49-F238E27FC236}">
                  <a16:creationId xmlns:a16="http://schemas.microsoft.com/office/drawing/2014/main" id="{395C6C90-6DDF-551F-4200-ECFD7BC67E9F}"/>
                </a:ext>
                <a:ext uri="{C183D7F6-B498-43B3-948B-1728B52AA6E4}">
                  <adec:decorative xmlns:adec="http://schemas.microsoft.com/office/drawing/2017/decorative" val="1"/>
                </a:ext>
              </a:extLst>
            </p:cNvPr>
            <p:cNvSpPr>
              <a:spLocks noChangeArrowheads="1"/>
            </p:cNvSpPr>
            <p:nvPr/>
          </p:nvSpPr>
          <p:spPr bwMode="auto">
            <a:xfrm>
              <a:off x="6037263" y="21240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9233" name="Rectangle 21">
              <a:extLst>
                <a:ext uri="{FF2B5EF4-FFF2-40B4-BE49-F238E27FC236}">
                  <a16:creationId xmlns:a16="http://schemas.microsoft.com/office/drawing/2014/main" id="{EC2F29AD-000C-E8ED-AA82-7398E137CCCE}"/>
                </a:ext>
                <a:ext uri="{C183D7F6-B498-43B3-948B-1728B52AA6E4}">
                  <adec:decorative xmlns:adec="http://schemas.microsoft.com/office/drawing/2017/decorative" val="1"/>
                </a:ext>
              </a:extLst>
            </p:cNvPr>
            <p:cNvSpPr>
              <a:spLocks noChangeArrowheads="1"/>
            </p:cNvSpPr>
            <p:nvPr/>
          </p:nvSpPr>
          <p:spPr bwMode="auto">
            <a:xfrm>
              <a:off x="7472363" y="2601913"/>
              <a:ext cx="390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cxnSp>
          <p:nvCxnSpPr>
            <p:cNvPr id="24" name="Straight Connector 23">
              <a:extLst>
                <a:ext uri="{FF2B5EF4-FFF2-40B4-BE49-F238E27FC236}">
                  <a16:creationId xmlns:a16="http://schemas.microsoft.com/office/drawing/2014/main" id="{7B21246F-FACC-E5BE-8295-35FAC32DEF83}"/>
                </a:ext>
                <a:ext uri="{C183D7F6-B498-43B3-948B-1728B52AA6E4}">
                  <adec:decorative xmlns:adec="http://schemas.microsoft.com/office/drawing/2017/decorative" val="1"/>
                </a:ext>
              </a:extLst>
            </p:cNvPr>
            <p:cNvCxnSpPr/>
            <p:nvPr/>
          </p:nvCxnSpPr>
          <p:spPr>
            <a:xfrm flipV="1">
              <a:off x="2043113" y="4951413"/>
              <a:ext cx="65405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descr="Parietal Bones*&#10;">
            <a:extLst>
              <a:ext uri="{FF2B5EF4-FFF2-40B4-BE49-F238E27FC236}">
                <a16:creationId xmlns:a16="http://schemas.microsoft.com/office/drawing/2014/main" id="{E2AE48FD-F067-EA12-C14A-19ECC3CB989C}"/>
              </a:ext>
            </a:extLst>
          </p:cNvPr>
          <p:cNvSpPr txBox="1">
            <a:spLocks noGrp="1"/>
          </p:cNvSpPr>
          <p:nvPr>
            <p:ph type="title" idx="4294967295"/>
          </p:nvPr>
        </p:nvSpPr>
        <p:spPr bwMode="auto">
          <a:xfrm>
            <a:off x="4572000" y="663575"/>
            <a:ext cx="4557713" cy="812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Parietal Bones*</a:t>
            </a:r>
          </a:p>
        </p:txBody>
      </p:sp>
      <p:grpSp>
        <p:nvGrpSpPr>
          <p:cNvPr id="2" name="Group 1" descr="Lateral and superior views of models of the human skull highlighting the parietal bones, each parietal bone is colored in dark yellow with a black asterisk.">
            <a:extLst>
              <a:ext uri="{FF2B5EF4-FFF2-40B4-BE49-F238E27FC236}">
                <a16:creationId xmlns:a16="http://schemas.microsoft.com/office/drawing/2014/main" id="{0DC3D4FB-6395-030C-F438-F7E6F90745EC}"/>
              </a:ext>
            </a:extLst>
          </p:cNvPr>
          <p:cNvGrpSpPr/>
          <p:nvPr/>
        </p:nvGrpSpPr>
        <p:grpSpPr>
          <a:xfrm>
            <a:off x="52388" y="76200"/>
            <a:ext cx="9039224" cy="6629400"/>
            <a:chOff x="52388" y="76200"/>
            <a:chExt cx="9039224" cy="6629400"/>
          </a:xfrm>
        </p:grpSpPr>
        <p:pic>
          <p:nvPicPr>
            <p:cNvPr id="10242" name="Picture 3" descr="Lateral view of the skull showing a Parietal bone.">
              <a:extLst>
                <a:ext uri="{FF2B5EF4-FFF2-40B4-BE49-F238E27FC236}">
                  <a16:creationId xmlns:a16="http://schemas.microsoft.com/office/drawing/2014/main" id="{5151A3E9-E848-E00C-8720-F74BBFA47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791" t="10547" r="21941" b="16898"/>
            <a:stretch>
              <a:fillRect/>
            </a:stretch>
          </p:blipFill>
          <p:spPr bwMode="auto">
            <a:xfrm>
              <a:off x="52388" y="76200"/>
              <a:ext cx="4519612" cy="4371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2" descr="Superior view of the skull showing the Parietal bones.">
              <a:extLst>
                <a:ext uri="{FF2B5EF4-FFF2-40B4-BE49-F238E27FC236}">
                  <a16:creationId xmlns:a16="http://schemas.microsoft.com/office/drawing/2014/main" id="{00341263-2227-604D-DE95-A79323BBD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31" r="22984"/>
            <a:stretch>
              <a:fillRect/>
            </a:stretch>
          </p:blipFill>
          <p:spPr bwMode="auto">
            <a:xfrm>
              <a:off x="4746625" y="3048000"/>
              <a:ext cx="4344987"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6" name="Rectangle 10">
              <a:extLst>
                <a:ext uri="{FF2B5EF4-FFF2-40B4-BE49-F238E27FC236}">
                  <a16:creationId xmlns:a16="http://schemas.microsoft.com/office/drawing/2014/main" id="{370FCA5C-C4C3-BDB5-28A5-D28EBC3274D5}"/>
                </a:ext>
                <a:ext uri="{C183D7F6-B498-43B3-948B-1728B52AA6E4}">
                  <adec:decorative xmlns:adec="http://schemas.microsoft.com/office/drawing/2017/decorative" val="1"/>
                </a:ext>
              </a:extLst>
            </p:cNvPr>
            <p:cNvSpPr>
              <a:spLocks noChangeArrowheads="1"/>
            </p:cNvSpPr>
            <p:nvPr/>
          </p:nvSpPr>
          <p:spPr bwMode="auto">
            <a:xfrm>
              <a:off x="1389063" y="8921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10247" name="Rectangle 11">
              <a:extLst>
                <a:ext uri="{FF2B5EF4-FFF2-40B4-BE49-F238E27FC236}">
                  <a16:creationId xmlns:a16="http://schemas.microsoft.com/office/drawing/2014/main" id="{C770A356-328A-48CC-0B18-982D423B6166}"/>
                </a:ext>
                <a:ext uri="{C183D7F6-B498-43B3-948B-1728B52AA6E4}">
                  <adec:decorative xmlns:adec="http://schemas.microsoft.com/office/drawing/2017/decorative" val="1"/>
                </a:ext>
              </a:extLst>
            </p:cNvPr>
            <p:cNvSpPr>
              <a:spLocks noChangeArrowheads="1"/>
            </p:cNvSpPr>
            <p:nvPr/>
          </p:nvSpPr>
          <p:spPr bwMode="auto">
            <a:xfrm>
              <a:off x="6672263" y="51816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sp>
          <p:nvSpPr>
            <p:cNvPr id="10248" name="Rectangle 12">
              <a:extLst>
                <a:ext uri="{FF2B5EF4-FFF2-40B4-BE49-F238E27FC236}">
                  <a16:creationId xmlns:a16="http://schemas.microsoft.com/office/drawing/2014/main" id="{D7CCD04D-9C51-8612-7DF0-4C340559E9BD}"/>
                </a:ext>
                <a:ext uri="{C183D7F6-B498-43B3-948B-1728B52AA6E4}">
                  <adec:decorative xmlns:adec="http://schemas.microsoft.com/office/drawing/2017/decorative" val="1"/>
                </a:ext>
              </a:extLst>
            </p:cNvPr>
            <p:cNvSpPr>
              <a:spLocks noChangeArrowheads="1"/>
            </p:cNvSpPr>
            <p:nvPr/>
          </p:nvSpPr>
          <p:spPr bwMode="auto">
            <a:xfrm>
              <a:off x="6672263" y="3482975"/>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t>*</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descr="Temporal Bone (1 of 4)&#10;">
            <a:extLst>
              <a:ext uri="{FF2B5EF4-FFF2-40B4-BE49-F238E27FC236}">
                <a16:creationId xmlns:a16="http://schemas.microsoft.com/office/drawing/2014/main" id="{7AFAE8F3-7E02-5E9A-77E2-6CD1B557C2C7}"/>
              </a:ext>
            </a:extLst>
          </p:cNvPr>
          <p:cNvSpPr txBox="1">
            <a:spLocks noGrp="1"/>
          </p:cNvSpPr>
          <p:nvPr>
            <p:ph type="title" idx="4294967295"/>
          </p:nvPr>
        </p:nvSpPr>
        <p:spPr bwMode="auto">
          <a:xfrm>
            <a:off x="26988" y="200025"/>
            <a:ext cx="9117012" cy="762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Temporal Bone (1 of 4)</a:t>
            </a:r>
          </a:p>
        </p:txBody>
      </p:sp>
      <p:grpSp>
        <p:nvGrpSpPr>
          <p:cNvPr id="2" name="Group 1" descr="Colored skull model showing in purple color the squamous part and zygomatic process of the temporal bone.">
            <a:extLst>
              <a:ext uri="{FF2B5EF4-FFF2-40B4-BE49-F238E27FC236}">
                <a16:creationId xmlns:a16="http://schemas.microsoft.com/office/drawing/2014/main" id="{48C8BF46-7894-468A-D435-15972193276C}"/>
              </a:ext>
            </a:extLst>
          </p:cNvPr>
          <p:cNvGrpSpPr/>
          <p:nvPr/>
        </p:nvGrpSpPr>
        <p:grpSpPr>
          <a:xfrm>
            <a:off x="265113" y="1219200"/>
            <a:ext cx="8040687" cy="4953000"/>
            <a:chOff x="265113" y="1219200"/>
            <a:chExt cx="8040687" cy="4953000"/>
          </a:xfrm>
        </p:grpSpPr>
        <p:pic>
          <p:nvPicPr>
            <p:cNvPr id="11266" name="Picture 3" descr="Anterolateral view of the skull showing the temporal bone.">
              <a:extLst>
                <a:ext uri="{FF2B5EF4-FFF2-40B4-BE49-F238E27FC236}">
                  <a16:creationId xmlns:a16="http://schemas.microsoft.com/office/drawing/2014/main" id="{A41406C6-1C88-4055-9747-FF0C19ABCC7F}"/>
                </a:ext>
              </a:extLst>
            </p:cNvPr>
            <p:cNvPicPr>
              <a:picLocks noChangeAspect="1"/>
            </p:cNvPicPr>
            <p:nvPr/>
          </p:nvPicPr>
          <p:blipFill>
            <a:blip r:embed="rId3">
              <a:extLst>
                <a:ext uri="{28A0092B-C50C-407E-A947-70E740481C1C}">
                  <a14:useLocalDpi xmlns:a14="http://schemas.microsoft.com/office/drawing/2010/main" val="0"/>
                </a:ext>
              </a:extLst>
            </a:blip>
            <a:srcRect l="13486" r="7591" b="11800"/>
            <a:stretch>
              <a:fillRect/>
            </a:stretch>
          </p:blipFill>
          <p:spPr bwMode="auto">
            <a:xfrm>
              <a:off x="265113" y="1219200"/>
              <a:ext cx="5907087" cy="495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A67BB0B-E3CA-C411-E8FC-F5363B63FEF4}"/>
                </a:ext>
                <a:ext uri="{C183D7F6-B498-43B3-948B-1728B52AA6E4}">
                  <adec:decorative xmlns:adec="http://schemas.microsoft.com/office/drawing/2017/decorative" val="1"/>
                </a:ext>
              </a:extLst>
            </p:cNvPr>
            <p:cNvCxnSpPr/>
            <p:nvPr/>
          </p:nvCxnSpPr>
          <p:spPr>
            <a:xfrm flipV="1">
              <a:off x="4114800" y="4056063"/>
              <a:ext cx="0" cy="515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1C7F75-5EF1-DD1D-D8A8-7B7AF5CA43E4}"/>
                </a:ext>
                <a:ext uri="{C183D7F6-B498-43B3-948B-1728B52AA6E4}">
                  <adec:decorative xmlns:adec="http://schemas.microsoft.com/office/drawing/2017/decorative" val="1"/>
                </a:ext>
              </a:extLst>
            </p:cNvPr>
            <p:cNvCxnSpPr>
              <a:stCxn id="11270" idx="1"/>
            </p:cNvCxnSpPr>
            <p:nvPr/>
          </p:nvCxnSpPr>
          <p:spPr>
            <a:xfrm flipH="1">
              <a:off x="4737100" y="3117850"/>
              <a:ext cx="1587500" cy="460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0" name="TextBox 32" descr="Squamous part&#10;">
              <a:extLst>
                <a:ext uri="{FF2B5EF4-FFF2-40B4-BE49-F238E27FC236}">
                  <a16:creationId xmlns:a16="http://schemas.microsoft.com/office/drawing/2014/main" id="{C2C1B0AB-7985-96B6-CBFA-F80EB59F0D70}"/>
                </a:ext>
              </a:extLst>
            </p:cNvPr>
            <p:cNvSpPr txBox="1">
              <a:spLocks noChangeArrowheads="1"/>
            </p:cNvSpPr>
            <p:nvPr/>
          </p:nvSpPr>
          <p:spPr bwMode="auto">
            <a:xfrm>
              <a:off x="6324600" y="2933700"/>
              <a:ext cx="17526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Squamous part</a:t>
              </a:r>
            </a:p>
          </p:txBody>
        </p:sp>
        <p:sp>
          <p:nvSpPr>
            <p:cNvPr id="11271" name="TextBox 32" descr="Zygomatic process&#10;">
              <a:extLst>
                <a:ext uri="{FF2B5EF4-FFF2-40B4-BE49-F238E27FC236}">
                  <a16:creationId xmlns:a16="http://schemas.microsoft.com/office/drawing/2014/main" id="{5D8FAE9D-3D9E-4133-E7C0-2A32A06D0CDD}"/>
                </a:ext>
              </a:extLst>
            </p:cNvPr>
            <p:cNvSpPr txBox="1">
              <a:spLocks noChangeArrowheads="1"/>
            </p:cNvSpPr>
            <p:nvPr/>
          </p:nvSpPr>
          <p:spPr bwMode="auto">
            <a:xfrm>
              <a:off x="6324600" y="4386263"/>
              <a:ext cx="19812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Zygomatic process</a:t>
              </a:r>
            </a:p>
          </p:txBody>
        </p:sp>
        <p:cxnSp>
          <p:nvCxnSpPr>
            <p:cNvPr id="23" name="Straight Connector 22">
              <a:extLst>
                <a:ext uri="{FF2B5EF4-FFF2-40B4-BE49-F238E27FC236}">
                  <a16:creationId xmlns:a16="http://schemas.microsoft.com/office/drawing/2014/main" id="{FADD9C49-C94E-377C-39F0-9F4E816DEA99}"/>
                </a:ext>
                <a:ext uri="{C183D7F6-B498-43B3-948B-1728B52AA6E4}">
                  <adec:decorative xmlns:adec="http://schemas.microsoft.com/office/drawing/2017/decorative" val="1"/>
                </a:ext>
              </a:extLst>
            </p:cNvPr>
            <p:cNvCxnSpPr/>
            <p:nvPr/>
          </p:nvCxnSpPr>
          <p:spPr>
            <a:xfrm>
              <a:off x="4114800" y="4570413"/>
              <a:ext cx="2209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descr="Temporal Bone (2 of 4)&#10;">
            <a:extLst>
              <a:ext uri="{FF2B5EF4-FFF2-40B4-BE49-F238E27FC236}">
                <a16:creationId xmlns:a16="http://schemas.microsoft.com/office/drawing/2014/main" id="{35817CE6-5CA2-A18C-1426-4D6B049EB138}"/>
              </a:ext>
            </a:extLst>
          </p:cNvPr>
          <p:cNvSpPr txBox="1">
            <a:spLocks noGrp="1"/>
          </p:cNvSpPr>
          <p:nvPr>
            <p:ph type="title" idx="4294967295"/>
          </p:nvPr>
        </p:nvSpPr>
        <p:spPr bwMode="auto">
          <a:xfrm>
            <a:off x="0" y="66675"/>
            <a:ext cx="9144000" cy="835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Temporal Bone (2 of 4)</a:t>
            </a:r>
          </a:p>
        </p:txBody>
      </p:sp>
      <p:grpSp>
        <p:nvGrpSpPr>
          <p:cNvPr id="2" name="Group 1" descr="The left image shows the inferior view of the skull. The right image shows the superior view of the skull's base. Both images highlight the petrous part of the temporal bone with arrows.&#10;">
            <a:extLst>
              <a:ext uri="{FF2B5EF4-FFF2-40B4-BE49-F238E27FC236}">
                <a16:creationId xmlns:a16="http://schemas.microsoft.com/office/drawing/2014/main" id="{69877A81-1F52-2F27-D72E-305175805AF5}"/>
              </a:ext>
            </a:extLst>
          </p:cNvPr>
          <p:cNvGrpSpPr/>
          <p:nvPr/>
        </p:nvGrpSpPr>
        <p:grpSpPr>
          <a:xfrm>
            <a:off x="566738" y="833438"/>
            <a:ext cx="7974012" cy="5899150"/>
            <a:chOff x="566738" y="833438"/>
            <a:chExt cx="7974012" cy="5899150"/>
          </a:xfrm>
        </p:grpSpPr>
        <p:pic>
          <p:nvPicPr>
            <p:cNvPr id="13314" name="Picture 2" descr="Superior view of the cranial base showing the petrous part of the temporal bone.">
              <a:extLst>
                <a:ext uri="{FF2B5EF4-FFF2-40B4-BE49-F238E27FC236}">
                  <a16:creationId xmlns:a16="http://schemas.microsoft.com/office/drawing/2014/main" id="{EBAE21B5-59E7-F720-99A0-6092C4118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9" t="2238" r="6268" b="14030"/>
            <a:stretch>
              <a:fillRect/>
            </a:stretch>
          </p:blipFill>
          <p:spPr bwMode="auto">
            <a:xfrm>
              <a:off x="4419600" y="838200"/>
              <a:ext cx="4121150" cy="5253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3" descr="Inferior view of the cranial base showing the petrous part of the temporal bone.">
              <a:extLst>
                <a:ext uri="{FF2B5EF4-FFF2-40B4-BE49-F238E27FC236}">
                  <a16:creationId xmlns:a16="http://schemas.microsoft.com/office/drawing/2014/main" id="{69BD71D5-5836-4545-FB9E-3199A2F96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22" t="5524" r="10049" b="2837"/>
            <a:stretch>
              <a:fillRect/>
            </a:stretch>
          </p:blipFill>
          <p:spPr bwMode="auto">
            <a:xfrm>
              <a:off x="566738" y="833438"/>
              <a:ext cx="3730625"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E3CFF4E-EC45-ABBC-38E4-9E170FCFC110}"/>
                </a:ext>
                <a:ext uri="{C183D7F6-B498-43B3-948B-1728B52AA6E4}">
                  <adec:decorative xmlns:adec="http://schemas.microsoft.com/office/drawing/2017/decorative" val="1"/>
                </a:ext>
              </a:extLst>
            </p:cNvPr>
            <p:cNvCxnSpPr>
              <a:stCxn id="13318" idx="0"/>
            </p:cNvCxnSpPr>
            <p:nvPr/>
          </p:nvCxnSpPr>
          <p:spPr>
            <a:xfrm flipV="1">
              <a:off x="4575175" y="3500438"/>
              <a:ext cx="1254125" cy="2863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18" name="TextBox 32" descr="Petrous part&#10;">
              <a:extLst>
                <a:ext uri="{FF2B5EF4-FFF2-40B4-BE49-F238E27FC236}">
                  <a16:creationId xmlns:a16="http://schemas.microsoft.com/office/drawing/2014/main" id="{694D7AFD-E66F-2598-8853-E6A485F18121}"/>
                </a:ext>
              </a:extLst>
            </p:cNvPr>
            <p:cNvSpPr txBox="1">
              <a:spLocks noChangeArrowheads="1"/>
            </p:cNvSpPr>
            <p:nvPr/>
          </p:nvSpPr>
          <p:spPr bwMode="auto">
            <a:xfrm>
              <a:off x="3892550" y="6364288"/>
              <a:ext cx="13652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Petrous part</a:t>
              </a:r>
            </a:p>
          </p:txBody>
        </p:sp>
        <p:sp>
          <p:nvSpPr>
            <p:cNvPr id="13319" name="TextBox 32">
              <a:extLst>
                <a:ext uri="{FF2B5EF4-FFF2-40B4-BE49-F238E27FC236}">
                  <a16:creationId xmlns:a16="http://schemas.microsoft.com/office/drawing/2014/main" id="{1A8D2C1C-4D4F-4EB1-C7DF-B247B0C398D6}"/>
                </a:ext>
                <a:ext uri="{C183D7F6-B498-43B3-948B-1728B52AA6E4}">
                  <adec:decorative xmlns:adec="http://schemas.microsoft.com/office/drawing/2017/decorative" val="1"/>
                </a:ext>
              </a:extLst>
            </p:cNvPr>
            <p:cNvSpPr txBox="1">
              <a:spLocks noChangeArrowheads="1"/>
            </p:cNvSpPr>
            <p:nvPr/>
          </p:nvSpPr>
          <p:spPr bwMode="auto">
            <a:xfrm rot="-1570418">
              <a:off x="1416050" y="3455988"/>
              <a:ext cx="709613" cy="3683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p:txBody>
        </p:sp>
        <p:cxnSp>
          <p:nvCxnSpPr>
            <p:cNvPr id="13" name="Straight Arrow Connector 12">
              <a:extLst>
                <a:ext uri="{FF2B5EF4-FFF2-40B4-BE49-F238E27FC236}">
                  <a16:creationId xmlns:a16="http://schemas.microsoft.com/office/drawing/2014/main" id="{0DFCCFC3-145A-9692-A024-2A4847B8E0BA}"/>
                </a:ext>
                <a:ext uri="{C183D7F6-B498-43B3-948B-1728B52AA6E4}">
                  <adec:decorative xmlns:adec="http://schemas.microsoft.com/office/drawing/2017/decorative" val="1"/>
                </a:ext>
              </a:extLst>
            </p:cNvPr>
            <p:cNvCxnSpPr>
              <a:stCxn id="13318" idx="0"/>
            </p:cNvCxnSpPr>
            <p:nvPr/>
          </p:nvCxnSpPr>
          <p:spPr>
            <a:xfrm flipH="1" flipV="1">
              <a:off x="2971800" y="3563938"/>
              <a:ext cx="1603375" cy="2800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A77D814-AD56-74B4-EF1F-2687997E0792}"/>
                </a:ext>
                <a:ext uri="{C183D7F6-B498-43B3-948B-1728B52AA6E4}">
                  <adec:decorative xmlns:adec="http://schemas.microsoft.com/office/drawing/2017/decorative" val="1"/>
                </a:ext>
              </a:extLst>
            </p:cNvPr>
            <p:cNvCxnSpPr/>
            <p:nvPr/>
          </p:nvCxnSpPr>
          <p:spPr>
            <a:xfrm flipV="1">
              <a:off x="1547813" y="3962400"/>
              <a:ext cx="0" cy="6905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071796-30A8-6BC3-5CBA-15EAFC9BE051}"/>
                </a:ext>
                <a:ext uri="{C183D7F6-B498-43B3-948B-1728B52AA6E4}">
                  <adec:decorative xmlns:adec="http://schemas.microsoft.com/office/drawing/2017/decorative" val="1"/>
                </a:ext>
              </a:extLst>
            </p:cNvPr>
            <p:cNvCxnSpPr/>
            <p:nvPr/>
          </p:nvCxnSpPr>
          <p:spPr>
            <a:xfrm flipV="1">
              <a:off x="7162800" y="3962400"/>
              <a:ext cx="0" cy="692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3" name="TextBox 32">
              <a:extLst>
                <a:ext uri="{FF2B5EF4-FFF2-40B4-BE49-F238E27FC236}">
                  <a16:creationId xmlns:a16="http://schemas.microsoft.com/office/drawing/2014/main" id="{BFB8F4E8-4C8C-872E-1512-4CE0302B0BEC}"/>
                </a:ext>
                <a:ext uri="{C183D7F6-B498-43B3-948B-1728B52AA6E4}">
                  <adec:decorative xmlns:adec="http://schemas.microsoft.com/office/drawing/2017/decorative" val="1"/>
                </a:ext>
              </a:extLst>
            </p:cNvPr>
            <p:cNvSpPr txBox="1">
              <a:spLocks noChangeArrowheads="1"/>
            </p:cNvSpPr>
            <p:nvPr/>
          </p:nvSpPr>
          <p:spPr bwMode="auto">
            <a:xfrm rot="2530114">
              <a:off x="6688138" y="3298825"/>
              <a:ext cx="746125" cy="49371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600" b="1"/>
            </a:p>
          </p:txBody>
        </p:sp>
        <p:cxnSp>
          <p:nvCxnSpPr>
            <p:cNvPr id="43" name="Straight Connector 42">
              <a:extLst>
                <a:ext uri="{FF2B5EF4-FFF2-40B4-BE49-F238E27FC236}">
                  <a16:creationId xmlns:a16="http://schemas.microsoft.com/office/drawing/2014/main" id="{2D2B4671-7C91-5CB7-536B-0583AE1F6BC4}"/>
                </a:ext>
                <a:ext uri="{C183D7F6-B498-43B3-948B-1728B52AA6E4}">
                  <adec:decorative xmlns:adec="http://schemas.microsoft.com/office/drawing/2017/decorative" val="1"/>
                </a:ext>
              </a:extLst>
            </p:cNvPr>
            <p:cNvCxnSpPr>
              <a:stCxn id="13318" idx="0"/>
            </p:cNvCxnSpPr>
            <p:nvPr/>
          </p:nvCxnSpPr>
          <p:spPr>
            <a:xfrm flipV="1">
              <a:off x="4575175" y="4652963"/>
              <a:ext cx="2587625" cy="1711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DF7231-E505-2200-CB51-E3A54EAEDBC2}"/>
                </a:ext>
                <a:ext uri="{C183D7F6-B498-43B3-948B-1728B52AA6E4}">
                  <adec:decorative xmlns:adec="http://schemas.microsoft.com/office/drawing/2017/decorative" val="1"/>
                </a:ext>
              </a:extLst>
            </p:cNvPr>
            <p:cNvCxnSpPr>
              <a:endCxn id="13318" idx="0"/>
            </p:cNvCxnSpPr>
            <p:nvPr/>
          </p:nvCxnSpPr>
          <p:spPr>
            <a:xfrm>
              <a:off x="1547813" y="4654550"/>
              <a:ext cx="3027362" cy="17097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5925</TotalTime>
  <Words>551</Words>
  <Application>Microsoft Office PowerPoint</Application>
  <PresentationFormat>On-screen Show (4:3)</PresentationFormat>
  <Paragraphs>205</Paragraphs>
  <Slides>35</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Office Theme</vt:lpstr>
      <vt:lpstr> The Skeletal System  The Axial Skeleton The Skull  Photographed by: Dr. Syed Arif Humayun Dr. Laila Nimri   Labeled and Made Accessible by: Dr. Laila Nimri   Edited by:              Dr. Maya Byfield                      Mr. James Henry               Dist. Prof. Mary Dolnack          Dr. Syed Arif Humayun                            Dr. Essa Farah             Dr. Laila Nimri  </vt:lpstr>
      <vt:lpstr>Skull Parts</vt:lpstr>
      <vt:lpstr>Cranial Fossae </vt:lpstr>
      <vt:lpstr>Sutures</vt:lpstr>
      <vt:lpstr>Sutural (Wormian) Bones*  </vt:lpstr>
      <vt:lpstr>Frontal Bone*</vt:lpstr>
      <vt:lpstr>Parietal Bones*</vt:lpstr>
      <vt:lpstr>Temporal Bone (1 of 4)</vt:lpstr>
      <vt:lpstr>Temporal Bone (2 of 4)</vt:lpstr>
      <vt:lpstr>Temporal Bone (3 of 4)</vt:lpstr>
      <vt:lpstr>Temporal Bone (4 of 4)</vt:lpstr>
      <vt:lpstr>Occipital Bone* (1 of 2)</vt:lpstr>
      <vt:lpstr>Occipital Bone (2 of 2)</vt:lpstr>
      <vt:lpstr>Hypoglossal Canals of the Occipital Bone (where the pipe cleaners emerge from and at the tips of the pointers)</vt:lpstr>
      <vt:lpstr>Ethmoid Bone (1 of 3)</vt:lpstr>
      <vt:lpstr>Ethmoid Bone (2 of 3)</vt:lpstr>
      <vt:lpstr>Ethmoid Bone (3 of 3)</vt:lpstr>
      <vt:lpstr>Ethmoidal Labyrinth of the Ethmoid Bone</vt:lpstr>
      <vt:lpstr>Sphenoid Bone (Anterior View) (1 of 4)</vt:lpstr>
      <vt:lpstr>Sphenoid Bone (2 of 4)</vt:lpstr>
      <vt:lpstr>Sphenoid Bone (3 of 4)</vt:lpstr>
      <vt:lpstr>Sphenoid Bone* (4 of 4)</vt:lpstr>
      <vt:lpstr>Maxillary Bones</vt:lpstr>
      <vt:lpstr>Mandible Bone</vt:lpstr>
      <vt:lpstr>Zygomatic Bones*</vt:lpstr>
      <vt:lpstr>Nasal Bones</vt:lpstr>
      <vt:lpstr>Lacrimal Bones</vt:lpstr>
      <vt:lpstr>Vomer Bone</vt:lpstr>
      <vt:lpstr>Palatine Bones*</vt:lpstr>
      <vt:lpstr>Inferior Nasal Conchae</vt:lpstr>
      <vt:lpstr>Hyoid Bone*</vt:lpstr>
      <vt:lpstr>Auditory Ossicles (1 of 2)</vt:lpstr>
      <vt:lpstr>Auditory Ossicles (2 of 2)</vt:lpstr>
      <vt:lpstr>Fetal Skull (1 of 2)</vt:lpstr>
      <vt:lpstr>Fetal Skull (2 of 2)</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I</dc:title>
  <dc:creator>Seminole State</dc:creator>
  <cp:lastModifiedBy>Laila Nimri</cp:lastModifiedBy>
  <cp:revision>414</cp:revision>
  <dcterms:created xsi:type="dcterms:W3CDTF">2013-09-06T15:58:57Z</dcterms:created>
  <dcterms:modified xsi:type="dcterms:W3CDTF">2026-01-27T16:11:58Z</dcterms:modified>
</cp:coreProperties>
</file>