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11" r:id="rId2"/>
    <p:sldId id="401" r:id="rId3"/>
    <p:sldId id="400" r:id="rId4"/>
    <p:sldId id="364" r:id="rId5"/>
    <p:sldId id="369" r:id="rId6"/>
    <p:sldId id="403" r:id="rId7"/>
    <p:sldId id="404" r:id="rId8"/>
    <p:sldId id="367" r:id="rId9"/>
    <p:sldId id="370" r:id="rId10"/>
    <p:sldId id="380" r:id="rId11"/>
    <p:sldId id="382" r:id="rId12"/>
    <p:sldId id="375" r:id="rId13"/>
    <p:sldId id="372" r:id="rId14"/>
    <p:sldId id="374" r:id="rId15"/>
    <p:sldId id="379" r:id="rId16"/>
    <p:sldId id="373" r:id="rId17"/>
  </p:sldIdLst>
  <p:sldSz cx="9144000" cy="6858000" type="screen4x3"/>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44" autoAdjust="0"/>
  </p:normalViewPr>
  <p:slideViewPr>
    <p:cSldViewPr>
      <p:cViewPr varScale="1">
        <p:scale>
          <a:sx n="66" d="100"/>
          <a:sy n="66" d="100"/>
        </p:scale>
        <p:origin x="1349" y="62"/>
      </p:cViewPr>
      <p:guideLst>
        <p:guide orient="horz" pos="2160"/>
        <p:guide pos="2880"/>
      </p:guideLst>
    </p:cSldViewPr>
  </p:slideViewPr>
  <p:outlineViewPr>
    <p:cViewPr>
      <p:scale>
        <a:sx n="33" d="100"/>
        <a:sy n="33" d="100"/>
      </p:scale>
      <p:origin x="0" y="-71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376C39-6908-62A9-C377-E6E94609BF4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n-US"/>
          </a:p>
        </p:txBody>
      </p:sp>
      <p:sp>
        <p:nvSpPr>
          <p:cNvPr id="3" name="Date Placeholder 2">
            <a:extLst>
              <a:ext uri="{FF2B5EF4-FFF2-40B4-BE49-F238E27FC236}">
                <a16:creationId xmlns:a16="http://schemas.microsoft.com/office/drawing/2014/main" id="{51F3B6E5-6AFF-A909-4FCD-75E9E09AD09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2254E978-4D13-43DF-842F-05BE1F1407A0}" type="datetimeFigureOut">
              <a:rPr lang="en-US"/>
              <a:pPr>
                <a:defRPr/>
              </a:pPr>
              <a:t>4/27/2025</a:t>
            </a:fld>
            <a:endParaRPr lang="en-US"/>
          </a:p>
        </p:txBody>
      </p:sp>
      <p:sp>
        <p:nvSpPr>
          <p:cNvPr id="4" name="Slide Image Placeholder 3">
            <a:extLst>
              <a:ext uri="{FF2B5EF4-FFF2-40B4-BE49-F238E27FC236}">
                <a16:creationId xmlns:a16="http://schemas.microsoft.com/office/drawing/2014/main" id="{B4F2A0F4-2327-B3A3-500F-AB1FFA18CDC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B501CC-20FA-AD39-3F06-B9A4052FE08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606C115-9CB2-8A1E-EE4B-791BE02E772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973D283-9113-EC7D-DBEE-488EDE70D15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83E9DBE-36ED-4D31-90BE-38E1F952DAB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BF93589-8900-5E94-0FB7-D75F8E8B6D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A5040FD8-7BA1-9ABB-0B3F-C30202342D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640AC25C-C55F-DCBD-22D0-215505E9EF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12AED06-471A-466F-9894-E891B92E14DE}" type="slidenum">
              <a:rPr lang="en-US" altLang="en-US"/>
              <a:pPr/>
              <a:t>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53C97181-D7FF-7C86-F42F-024541E11C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A70CCD61-B3CA-5AE3-272C-9527D9AA67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0964" name="Slide Number Placeholder 3">
            <a:extLst>
              <a:ext uri="{FF2B5EF4-FFF2-40B4-BE49-F238E27FC236}">
                <a16:creationId xmlns:a16="http://schemas.microsoft.com/office/drawing/2014/main" id="{60446223-BB42-BD1D-6AF4-DCFA2391DC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B3075B-D92D-4E97-A889-A7B6A0936D77}" type="slidenum">
              <a:rPr lang="en-US" altLang="en-US"/>
              <a:pPr>
                <a:spcBef>
                  <a:spcPct val="0"/>
                </a:spcBef>
              </a:pPr>
              <a:t>12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E9DBE-36ED-4D31-90BE-38E1F952DAB0}" type="slidenum">
              <a:rPr lang="en-US" altLang="en-US" smtClean="0"/>
              <a:pPr/>
              <a:t>13</a:t>
            </a:fld>
            <a:endParaRPr lang="en-US" altLang="en-US"/>
          </a:p>
        </p:txBody>
      </p:sp>
    </p:spTree>
    <p:extLst>
      <p:ext uri="{BB962C8B-B14F-4D97-AF65-F5344CB8AC3E}">
        <p14:creationId xmlns:p14="http://schemas.microsoft.com/office/powerpoint/2010/main" val="91057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706C177-09D1-5C5D-3607-E1FF6A06546E}"/>
              </a:ext>
            </a:extLst>
          </p:cNvPr>
          <p:cNvSpPr>
            <a:spLocks noGrp="1"/>
          </p:cNvSpPr>
          <p:nvPr>
            <p:ph type="dt" sz="half" idx="10"/>
          </p:nvPr>
        </p:nvSpPr>
        <p:spPr/>
        <p:txBody>
          <a:bodyPr/>
          <a:lstStyle>
            <a:lvl1pPr>
              <a:defRPr/>
            </a:lvl1pPr>
          </a:lstStyle>
          <a:p>
            <a:pPr>
              <a:defRPr/>
            </a:pPr>
            <a:fld id="{0AA41552-D534-4CD1-A6B0-68F6EAC19F3C}" type="datetimeFigureOut">
              <a:rPr lang="en-US"/>
              <a:pPr>
                <a:defRPr/>
              </a:pPr>
              <a:t>4/27/2025</a:t>
            </a:fld>
            <a:endParaRPr lang="en-US"/>
          </a:p>
        </p:txBody>
      </p:sp>
      <p:sp>
        <p:nvSpPr>
          <p:cNvPr id="5" name="Footer Placeholder 4">
            <a:extLst>
              <a:ext uri="{FF2B5EF4-FFF2-40B4-BE49-F238E27FC236}">
                <a16:creationId xmlns:a16="http://schemas.microsoft.com/office/drawing/2014/main" id="{485604E0-08B2-5133-745F-897C111901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C64825-0675-2797-536E-A48B0BA03BE1}"/>
              </a:ext>
            </a:extLst>
          </p:cNvPr>
          <p:cNvSpPr>
            <a:spLocks noGrp="1"/>
          </p:cNvSpPr>
          <p:nvPr>
            <p:ph type="sldNum" sz="quarter" idx="12"/>
          </p:nvPr>
        </p:nvSpPr>
        <p:spPr/>
        <p:txBody>
          <a:bodyPr/>
          <a:lstStyle>
            <a:lvl1pPr>
              <a:defRPr/>
            </a:lvl1pPr>
          </a:lstStyle>
          <a:p>
            <a:fld id="{38CD5A26-8774-4484-9ED7-629D3C3A470B}" type="slidenum">
              <a:rPr lang="en-US" altLang="en-US"/>
              <a:pPr/>
              <a:t>‹#›</a:t>
            </a:fld>
            <a:endParaRPr lang="en-US" altLang="en-US"/>
          </a:p>
        </p:txBody>
      </p:sp>
    </p:spTree>
    <p:extLst>
      <p:ext uri="{BB962C8B-B14F-4D97-AF65-F5344CB8AC3E}">
        <p14:creationId xmlns:p14="http://schemas.microsoft.com/office/powerpoint/2010/main" val="3110805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3DB74-25DF-B516-637C-501588B3E94C}"/>
              </a:ext>
            </a:extLst>
          </p:cNvPr>
          <p:cNvSpPr>
            <a:spLocks noGrp="1"/>
          </p:cNvSpPr>
          <p:nvPr>
            <p:ph type="dt" sz="half" idx="10"/>
          </p:nvPr>
        </p:nvSpPr>
        <p:spPr/>
        <p:txBody>
          <a:bodyPr/>
          <a:lstStyle>
            <a:lvl1pPr>
              <a:defRPr/>
            </a:lvl1pPr>
          </a:lstStyle>
          <a:p>
            <a:pPr>
              <a:defRPr/>
            </a:pPr>
            <a:fld id="{3E988262-3B10-40C1-A252-2ED5B38D2D1E}" type="datetimeFigureOut">
              <a:rPr lang="en-US"/>
              <a:pPr>
                <a:defRPr/>
              </a:pPr>
              <a:t>4/27/2025</a:t>
            </a:fld>
            <a:endParaRPr lang="en-US"/>
          </a:p>
        </p:txBody>
      </p:sp>
      <p:sp>
        <p:nvSpPr>
          <p:cNvPr id="5" name="Footer Placeholder 4">
            <a:extLst>
              <a:ext uri="{FF2B5EF4-FFF2-40B4-BE49-F238E27FC236}">
                <a16:creationId xmlns:a16="http://schemas.microsoft.com/office/drawing/2014/main" id="{1EE27449-9ABE-F6F9-C849-910E36EF6D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C00D22-4B0F-8C86-E259-D975164E7F3D}"/>
              </a:ext>
            </a:extLst>
          </p:cNvPr>
          <p:cNvSpPr>
            <a:spLocks noGrp="1"/>
          </p:cNvSpPr>
          <p:nvPr>
            <p:ph type="sldNum" sz="quarter" idx="12"/>
          </p:nvPr>
        </p:nvSpPr>
        <p:spPr/>
        <p:txBody>
          <a:bodyPr/>
          <a:lstStyle>
            <a:lvl1pPr>
              <a:defRPr/>
            </a:lvl1pPr>
          </a:lstStyle>
          <a:p>
            <a:fld id="{75B8F4A5-5E11-4D7F-A9DF-7F5593A9FEE7}" type="slidenum">
              <a:rPr lang="en-US" altLang="en-US"/>
              <a:pPr/>
              <a:t>‹#›</a:t>
            </a:fld>
            <a:endParaRPr lang="en-US" altLang="en-US"/>
          </a:p>
        </p:txBody>
      </p:sp>
    </p:spTree>
    <p:extLst>
      <p:ext uri="{BB962C8B-B14F-4D97-AF65-F5344CB8AC3E}">
        <p14:creationId xmlns:p14="http://schemas.microsoft.com/office/powerpoint/2010/main" val="258871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FC788-E3CA-96E3-65A6-CDF1458C63BA}"/>
              </a:ext>
            </a:extLst>
          </p:cNvPr>
          <p:cNvSpPr>
            <a:spLocks noGrp="1"/>
          </p:cNvSpPr>
          <p:nvPr>
            <p:ph type="dt" sz="half" idx="10"/>
          </p:nvPr>
        </p:nvSpPr>
        <p:spPr/>
        <p:txBody>
          <a:bodyPr/>
          <a:lstStyle>
            <a:lvl1pPr>
              <a:defRPr/>
            </a:lvl1pPr>
          </a:lstStyle>
          <a:p>
            <a:pPr>
              <a:defRPr/>
            </a:pPr>
            <a:fld id="{4FA69F08-C5D8-400F-9B0C-C3038B1A888E}" type="datetimeFigureOut">
              <a:rPr lang="en-US"/>
              <a:pPr>
                <a:defRPr/>
              </a:pPr>
              <a:t>4/27/2025</a:t>
            </a:fld>
            <a:endParaRPr lang="en-US"/>
          </a:p>
        </p:txBody>
      </p:sp>
      <p:sp>
        <p:nvSpPr>
          <p:cNvPr id="5" name="Footer Placeholder 4">
            <a:extLst>
              <a:ext uri="{FF2B5EF4-FFF2-40B4-BE49-F238E27FC236}">
                <a16:creationId xmlns:a16="http://schemas.microsoft.com/office/drawing/2014/main" id="{CE2DA3E0-E303-F025-413B-C528AFBB4D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7E515-FE45-1FFB-124D-9ED44496880D}"/>
              </a:ext>
            </a:extLst>
          </p:cNvPr>
          <p:cNvSpPr>
            <a:spLocks noGrp="1"/>
          </p:cNvSpPr>
          <p:nvPr>
            <p:ph type="sldNum" sz="quarter" idx="12"/>
          </p:nvPr>
        </p:nvSpPr>
        <p:spPr/>
        <p:txBody>
          <a:bodyPr/>
          <a:lstStyle>
            <a:lvl1pPr>
              <a:defRPr/>
            </a:lvl1pPr>
          </a:lstStyle>
          <a:p>
            <a:fld id="{ED634309-E05D-40B0-BA26-73EE7A24367A}" type="slidenum">
              <a:rPr lang="en-US" altLang="en-US"/>
              <a:pPr/>
              <a:t>‹#›</a:t>
            </a:fld>
            <a:endParaRPr lang="en-US" altLang="en-US"/>
          </a:p>
        </p:txBody>
      </p:sp>
    </p:spTree>
    <p:extLst>
      <p:ext uri="{BB962C8B-B14F-4D97-AF65-F5344CB8AC3E}">
        <p14:creationId xmlns:p14="http://schemas.microsoft.com/office/powerpoint/2010/main" val="569351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5F11F-83CC-5540-EB50-5B97CD6E75E0}"/>
              </a:ext>
            </a:extLst>
          </p:cNvPr>
          <p:cNvSpPr>
            <a:spLocks noGrp="1"/>
          </p:cNvSpPr>
          <p:nvPr>
            <p:ph type="dt" sz="half" idx="10"/>
          </p:nvPr>
        </p:nvSpPr>
        <p:spPr/>
        <p:txBody>
          <a:bodyPr/>
          <a:lstStyle>
            <a:lvl1pPr>
              <a:defRPr/>
            </a:lvl1pPr>
          </a:lstStyle>
          <a:p>
            <a:pPr>
              <a:defRPr/>
            </a:pPr>
            <a:fld id="{DC1BA0E1-0942-40EF-A4AF-E0083136433B}" type="datetimeFigureOut">
              <a:rPr lang="en-US"/>
              <a:pPr>
                <a:defRPr/>
              </a:pPr>
              <a:t>4/27/2025</a:t>
            </a:fld>
            <a:endParaRPr lang="en-US"/>
          </a:p>
        </p:txBody>
      </p:sp>
      <p:sp>
        <p:nvSpPr>
          <p:cNvPr id="5" name="Footer Placeholder 4">
            <a:extLst>
              <a:ext uri="{FF2B5EF4-FFF2-40B4-BE49-F238E27FC236}">
                <a16:creationId xmlns:a16="http://schemas.microsoft.com/office/drawing/2014/main" id="{20F9CDC0-F966-E961-B21E-18417D64D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97376C-3C4F-3482-342D-B6F6C93B2378}"/>
              </a:ext>
            </a:extLst>
          </p:cNvPr>
          <p:cNvSpPr>
            <a:spLocks noGrp="1"/>
          </p:cNvSpPr>
          <p:nvPr>
            <p:ph type="sldNum" sz="quarter" idx="12"/>
          </p:nvPr>
        </p:nvSpPr>
        <p:spPr/>
        <p:txBody>
          <a:bodyPr/>
          <a:lstStyle>
            <a:lvl1pPr>
              <a:defRPr/>
            </a:lvl1pPr>
          </a:lstStyle>
          <a:p>
            <a:fld id="{791FD834-FDA2-44B0-9911-7A7472313D29}" type="slidenum">
              <a:rPr lang="en-US" altLang="en-US"/>
              <a:pPr/>
              <a:t>‹#›</a:t>
            </a:fld>
            <a:endParaRPr lang="en-US" altLang="en-US"/>
          </a:p>
        </p:txBody>
      </p:sp>
    </p:spTree>
    <p:extLst>
      <p:ext uri="{BB962C8B-B14F-4D97-AF65-F5344CB8AC3E}">
        <p14:creationId xmlns:p14="http://schemas.microsoft.com/office/powerpoint/2010/main" val="140163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283C61-1B3F-75C1-13C5-0E56289DC294}"/>
              </a:ext>
            </a:extLst>
          </p:cNvPr>
          <p:cNvSpPr>
            <a:spLocks noGrp="1"/>
          </p:cNvSpPr>
          <p:nvPr>
            <p:ph type="dt" sz="half" idx="10"/>
          </p:nvPr>
        </p:nvSpPr>
        <p:spPr/>
        <p:txBody>
          <a:bodyPr/>
          <a:lstStyle>
            <a:lvl1pPr>
              <a:defRPr/>
            </a:lvl1pPr>
          </a:lstStyle>
          <a:p>
            <a:pPr>
              <a:defRPr/>
            </a:pPr>
            <a:fld id="{216CD38B-CB79-4006-BE8B-609D1EEABFE6}" type="datetimeFigureOut">
              <a:rPr lang="en-US"/>
              <a:pPr>
                <a:defRPr/>
              </a:pPr>
              <a:t>4/27/2025</a:t>
            </a:fld>
            <a:endParaRPr lang="en-US"/>
          </a:p>
        </p:txBody>
      </p:sp>
      <p:sp>
        <p:nvSpPr>
          <p:cNvPr id="5" name="Footer Placeholder 4">
            <a:extLst>
              <a:ext uri="{FF2B5EF4-FFF2-40B4-BE49-F238E27FC236}">
                <a16:creationId xmlns:a16="http://schemas.microsoft.com/office/drawing/2014/main" id="{B4CD7164-9A6B-7B55-99CF-578BFB708D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DE8383-1E30-A217-6FA0-CA5F12D30A33}"/>
              </a:ext>
            </a:extLst>
          </p:cNvPr>
          <p:cNvSpPr>
            <a:spLocks noGrp="1"/>
          </p:cNvSpPr>
          <p:nvPr>
            <p:ph type="sldNum" sz="quarter" idx="12"/>
          </p:nvPr>
        </p:nvSpPr>
        <p:spPr/>
        <p:txBody>
          <a:bodyPr/>
          <a:lstStyle>
            <a:lvl1pPr>
              <a:defRPr/>
            </a:lvl1pPr>
          </a:lstStyle>
          <a:p>
            <a:fld id="{1A69E173-EA10-4A3E-BCA0-EED1C18950D0}" type="slidenum">
              <a:rPr lang="en-US" altLang="en-US"/>
              <a:pPr/>
              <a:t>‹#›</a:t>
            </a:fld>
            <a:endParaRPr lang="en-US" altLang="en-US"/>
          </a:p>
        </p:txBody>
      </p:sp>
    </p:spTree>
    <p:extLst>
      <p:ext uri="{BB962C8B-B14F-4D97-AF65-F5344CB8AC3E}">
        <p14:creationId xmlns:p14="http://schemas.microsoft.com/office/powerpoint/2010/main" val="1443128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6D340A-8E50-BDE6-01D5-D0207DCD6573}"/>
              </a:ext>
            </a:extLst>
          </p:cNvPr>
          <p:cNvSpPr>
            <a:spLocks noGrp="1"/>
          </p:cNvSpPr>
          <p:nvPr>
            <p:ph type="dt" sz="half" idx="10"/>
          </p:nvPr>
        </p:nvSpPr>
        <p:spPr/>
        <p:txBody>
          <a:bodyPr/>
          <a:lstStyle>
            <a:lvl1pPr>
              <a:defRPr/>
            </a:lvl1pPr>
          </a:lstStyle>
          <a:p>
            <a:pPr>
              <a:defRPr/>
            </a:pPr>
            <a:fld id="{DE21CB21-2384-4AC4-85B3-E059B7EBE209}" type="datetimeFigureOut">
              <a:rPr lang="en-US"/>
              <a:pPr>
                <a:defRPr/>
              </a:pPr>
              <a:t>4/27/2025</a:t>
            </a:fld>
            <a:endParaRPr lang="en-US"/>
          </a:p>
        </p:txBody>
      </p:sp>
      <p:sp>
        <p:nvSpPr>
          <p:cNvPr id="6" name="Footer Placeholder 4">
            <a:extLst>
              <a:ext uri="{FF2B5EF4-FFF2-40B4-BE49-F238E27FC236}">
                <a16:creationId xmlns:a16="http://schemas.microsoft.com/office/drawing/2014/main" id="{E41683E9-AF93-7799-3E74-0137B70789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162278-8ED4-AB0C-24B1-2A7001751517}"/>
              </a:ext>
            </a:extLst>
          </p:cNvPr>
          <p:cNvSpPr>
            <a:spLocks noGrp="1"/>
          </p:cNvSpPr>
          <p:nvPr>
            <p:ph type="sldNum" sz="quarter" idx="12"/>
          </p:nvPr>
        </p:nvSpPr>
        <p:spPr/>
        <p:txBody>
          <a:bodyPr/>
          <a:lstStyle>
            <a:lvl1pPr>
              <a:defRPr/>
            </a:lvl1pPr>
          </a:lstStyle>
          <a:p>
            <a:fld id="{0F425F74-365F-4263-9C3C-DAB55342072A}" type="slidenum">
              <a:rPr lang="en-US" altLang="en-US"/>
              <a:pPr/>
              <a:t>‹#›</a:t>
            </a:fld>
            <a:endParaRPr lang="en-US" altLang="en-US"/>
          </a:p>
        </p:txBody>
      </p:sp>
    </p:spTree>
    <p:extLst>
      <p:ext uri="{BB962C8B-B14F-4D97-AF65-F5344CB8AC3E}">
        <p14:creationId xmlns:p14="http://schemas.microsoft.com/office/powerpoint/2010/main" val="182982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708BC66-B97A-333B-7A84-EBB58F9464BF}"/>
              </a:ext>
            </a:extLst>
          </p:cNvPr>
          <p:cNvSpPr>
            <a:spLocks noGrp="1"/>
          </p:cNvSpPr>
          <p:nvPr>
            <p:ph type="dt" sz="half" idx="10"/>
          </p:nvPr>
        </p:nvSpPr>
        <p:spPr/>
        <p:txBody>
          <a:bodyPr/>
          <a:lstStyle>
            <a:lvl1pPr>
              <a:defRPr/>
            </a:lvl1pPr>
          </a:lstStyle>
          <a:p>
            <a:pPr>
              <a:defRPr/>
            </a:pPr>
            <a:fld id="{BDE9D766-48E4-491B-A101-CBFF0B590690}" type="datetimeFigureOut">
              <a:rPr lang="en-US"/>
              <a:pPr>
                <a:defRPr/>
              </a:pPr>
              <a:t>4/27/2025</a:t>
            </a:fld>
            <a:endParaRPr lang="en-US"/>
          </a:p>
        </p:txBody>
      </p:sp>
      <p:sp>
        <p:nvSpPr>
          <p:cNvPr id="8" name="Footer Placeholder 4">
            <a:extLst>
              <a:ext uri="{FF2B5EF4-FFF2-40B4-BE49-F238E27FC236}">
                <a16:creationId xmlns:a16="http://schemas.microsoft.com/office/drawing/2014/main" id="{FB52D30F-8858-33AD-1879-0F4408241FA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781A276-0AC8-8BCE-6361-26133162B0E2}"/>
              </a:ext>
            </a:extLst>
          </p:cNvPr>
          <p:cNvSpPr>
            <a:spLocks noGrp="1"/>
          </p:cNvSpPr>
          <p:nvPr>
            <p:ph type="sldNum" sz="quarter" idx="12"/>
          </p:nvPr>
        </p:nvSpPr>
        <p:spPr/>
        <p:txBody>
          <a:bodyPr/>
          <a:lstStyle>
            <a:lvl1pPr>
              <a:defRPr/>
            </a:lvl1pPr>
          </a:lstStyle>
          <a:p>
            <a:fld id="{3C8E006D-2B11-4F07-BC12-7865A978A976}" type="slidenum">
              <a:rPr lang="en-US" altLang="en-US"/>
              <a:pPr/>
              <a:t>‹#›</a:t>
            </a:fld>
            <a:endParaRPr lang="en-US" altLang="en-US"/>
          </a:p>
        </p:txBody>
      </p:sp>
    </p:spTree>
    <p:extLst>
      <p:ext uri="{BB962C8B-B14F-4D97-AF65-F5344CB8AC3E}">
        <p14:creationId xmlns:p14="http://schemas.microsoft.com/office/powerpoint/2010/main" val="4163606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126E213-7F3C-2E34-4234-70F6ED471F5C}"/>
              </a:ext>
            </a:extLst>
          </p:cNvPr>
          <p:cNvSpPr>
            <a:spLocks noGrp="1"/>
          </p:cNvSpPr>
          <p:nvPr>
            <p:ph type="dt" sz="half" idx="10"/>
          </p:nvPr>
        </p:nvSpPr>
        <p:spPr/>
        <p:txBody>
          <a:bodyPr/>
          <a:lstStyle>
            <a:lvl1pPr>
              <a:defRPr/>
            </a:lvl1pPr>
          </a:lstStyle>
          <a:p>
            <a:pPr>
              <a:defRPr/>
            </a:pPr>
            <a:fld id="{658C34DF-683E-426E-AEC1-F04A8D523F09}" type="datetimeFigureOut">
              <a:rPr lang="en-US"/>
              <a:pPr>
                <a:defRPr/>
              </a:pPr>
              <a:t>4/27/2025</a:t>
            </a:fld>
            <a:endParaRPr lang="en-US"/>
          </a:p>
        </p:txBody>
      </p:sp>
      <p:sp>
        <p:nvSpPr>
          <p:cNvPr id="4" name="Footer Placeholder 4">
            <a:extLst>
              <a:ext uri="{FF2B5EF4-FFF2-40B4-BE49-F238E27FC236}">
                <a16:creationId xmlns:a16="http://schemas.microsoft.com/office/drawing/2014/main" id="{B33D5138-737F-F4E9-34C8-4F19E906FCB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3DB08B4-03ED-9070-1B20-ADEDC377AD07}"/>
              </a:ext>
            </a:extLst>
          </p:cNvPr>
          <p:cNvSpPr>
            <a:spLocks noGrp="1"/>
          </p:cNvSpPr>
          <p:nvPr>
            <p:ph type="sldNum" sz="quarter" idx="12"/>
          </p:nvPr>
        </p:nvSpPr>
        <p:spPr/>
        <p:txBody>
          <a:bodyPr/>
          <a:lstStyle>
            <a:lvl1pPr>
              <a:defRPr/>
            </a:lvl1pPr>
          </a:lstStyle>
          <a:p>
            <a:fld id="{12A1AA85-6C24-46AE-A912-FFC1AB60418A}" type="slidenum">
              <a:rPr lang="en-US" altLang="en-US"/>
              <a:pPr/>
              <a:t>‹#›</a:t>
            </a:fld>
            <a:endParaRPr lang="en-US" altLang="en-US"/>
          </a:p>
        </p:txBody>
      </p:sp>
    </p:spTree>
    <p:extLst>
      <p:ext uri="{BB962C8B-B14F-4D97-AF65-F5344CB8AC3E}">
        <p14:creationId xmlns:p14="http://schemas.microsoft.com/office/powerpoint/2010/main" val="372418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A6DBD3B-F5C3-2E11-C15B-AE77CC0C0BDF}"/>
              </a:ext>
            </a:extLst>
          </p:cNvPr>
          <p:cNvSpPr>
            <a:spLocks noGrp="1"/>
          </p:cNvSpPr>
          <p:nvPr>
            <p:ph type="dt" sz="half" idx="10"/>
          </p:nvPr>
        </p:nvSpPr>
        <p:spPr/>
        <p:txBody>
          <a:bodyPr/>
          <a:lstStyle>
            <a:lvl1pPr>
              <a:defRPr/>
            </a:lvl1pPr>
          </a:lstStyle>
          <a:p>
            <a:pPr>
              <a:defRPr/>
            </a:pPr>
            <a:fld id="{12FEE7C9-AC5F-4D35-A86A-C2743BD5FD32}" type="datetimeFigureOut">
              <a:rPr lang="en-US"/>
              <a:pPr>
                <a:defRPr/>
              </a:pPr>
              <a:t>4/27/2025</a:t>
            </a:fld>
            <a:endParaRPr lang="en-US"/>
          </a:p>
        </p:txBody>
      </p:sp>
      <p:sp>
        <p:nvSpPr>
          <p:cNvPr id="3" name="Footer Placeholder 4">
            <a:extLst>
              <a:ext uri="{FF2B5EF4-FFF2-40B4-BE49-F238E27FC236}">
                <a16:creationId xmlns:a16="http://schemas.microsoft.com/office/drawing/2014/main" id="{60EAB06D-9D78-11E0-BCBD-01A1EBB90FB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61E7FAF-EAC9-3523-CB07-1BC874B16FCF}"/>
              </a:ext>
            </a:extLst>
          </p:cNvPr>
          <p:cNvSpPr>
            <a:spLocks noGrp="1"/>
          </p:cNvSpPr>
          <p:nvPr>
            <p:ph type="sldNum" sz="quarter" idx="12"/>
          </p:nvPr>
        </p:nvSpPr>
        <p:spPr/>
        <p:txBody>
          <a:bodyPr/>
          <a:lstStyle>
            <a:lvl1pPr>
              <a:defRPr/>
            </a:lvl1pPr>
          </a:lstStyle>
          <a:p>
            <a:fld id="{3FA2EA58-982D-44A2-A955-3F56BFF37B91}" type="slidenum">
              <a:rPr lang="en-US" altLang="en-US"/>
              <a:pPr/>
              <a:t>‹#›</a:t>
            </a:fld>
            <a:endParaRPr lang="en-US" altLang="en-US"/>
          </a:p>
        </p:txBody>
      </p:sp>
    </p:spTree>
    <p:extLst>
      <p:ext uri="{BB962C8B-B14F-4D97-AF65-F5344CB8AC3E}">
        <p14:creationId xmlns:p14="http://schemas.microsoft.com/office/powerpoint/2010/main" val="4121103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E8072AE-A107-102F-0ED4-660475F7795F}"/>
              </a:ext>
            </a:extLst>
          </p:cNvPr>
          <p:cNvSpPr>
            <a:spLocks noGrp="1"/>
          </p:cNvSpPr>
          <p:nvPr>
            <p:ph type="dt" sz="half" idx="10"/>
          </p:nvPr>
        </p:nvSpPr>
        <p:spPr/>
        <p:txBody>
          <a:bodyPr/>
          <a:lstStyle>
            <a:lvl1pPr>
              <a:defRPr/>
            </a:lvl1pPr>
          </a:lstStyle>
          <a:p>
            <a:pPr>
              <a:defRPr/>
            </a:pPr>
            <a:fld id="{54FEF402-CFE6-4856-8E7F-A0015D33BFFF}" type="datetimeFigureOut">
              <a:rPr lang="en-US"/>
              <a:pPr>
                <a:defRPr/>
              </a:pPr>
              <a:t>4/27/2025</a:t>
            </a:fld>
            <a:endParaRPr lang="en-US"/>
          </a:p>
        </p:txBody>
      </p:sp>
      <p:sp>
        <p:nvSpPr>
          <p:cNvPr id="6" name="Footer Placeholder 4">
            <a:extLst>
              <a:ext uri="{FF2B5EF4-FFF2-40B4-BE49-F238E27FC236}">
                <a16:creationId xmlns:a16="http://schemas.microsoft.com/office/drawing/2014/main" id="{87F15A1A-73D8-96BA-EB7C-DCEAF7F19C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3E53AF-E4A3-40BD-3444-21853E7BFE0A}"/>
              </a:ext>
            </a:extLst>
          </p:cNvPr>
          <p:cNvSpPr>
            <a:spLocks noGrp="1"/>
          </p:cNvSpPr>
          <p:nvPr>
            <p:ph type="sldNum" sz="quarter" idx="12"/>
          </p:nvPr>
        </p:nvSpPr>
        <p:spPr/>
        <p:txBody>
          <a:bodyPr/>
          <a:lstStyle>
            <a:lvl1pPr>
              <a:defRPr/>
            </a:lvl1pPr>
          </a:lstStyle>
          <a:p>
            <a:fld id="{031AE6B7-BC1F-48BD-AE61-DCED481114BB}" type="slidenum">
              <a:rPr lang="en-US" altLang="en-US"/>
              <a:pPr/>
              <a:t>‹#›</a:t>
            </a:fld>
            <a:endParaRPr lang="en-US" altLang="en-US"/>
          </a:p>
        </p:txBody>
      </p:sp>
    </p:spTree>
    <p:extLst>
      <p:ext uri="{BB962C8B-B14F-4D97-AF65-F5344CB8AC3E}">
        <p14:creationId xmlns:p14="http://schemas.microsoft.com/office/powerpoint/2010/main" val="303873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5405A79-B90D-2C79-4A06-B02E984AD47D}"/>
              </a:ext>
            </a:extLst>
          </p:cNvPr>
          <p:cNvSpPr>
            <a:spLocks noGrp="1"/>
          </p:cNvSpPr>
          <p:nvPr>
            <p:ph type="dt" sz="half" idx="10"/>
          </p:nvPr>
        </p:nvSpPr>
        <p:spPr/>
        <p:txBody>
          <a:bodyPr/>
          <a:lstStyle>
            <a:lvl1pPr>
              <a:defRPr/>
            </a:lvl1pPr>
          </a:lstStyle>
          <a:p>
            <a:pPr>
              <a:defRPr/>
            </a:pPr>
            <a:fld id="{D2A0E32D-06E6-4CF2-8B62-03790A754598}" type="datetimeFigureOut">
              <a:rPr lang="en-US"/>
              <a:pPr>
                <a:defRPr/>
              </a:pPr>
              <a:t>4/27/2025</a:t>
            </a:fld>
            <a:endParaRPr lang="en-US"/>
          </a:p>
        </p:txBody>
      </p:sp>
      <p:sp>
        <p:nvSpPr>
          <p:cNvPr id="6" name="Footer Placeholder 4">
            <a:extLst>
              <a:ext uri="{FF2B5EF4-FFF2-40B4-BE49-F238E27FC236}">
                <a16:creationId xmlns:a16="http://schemas.microsoft.com/office/drawing/2014/main" id="{59509710-E7F6-9729-9778-7E4F09F1B35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064FD3-7586-2CCD-CAC1-308C83A72CEF}"/>
              </a:ext>
            </a:extLst>
          </p:cNvPr>
          <p:cNvSpPr>
            <a:spLocks noGrp="1"/>
          </p:cNvSpPr>
          <p:nvPr>
            <p:ph type="sldNum" sz="quarter" idx="12"/>
          </p:nvPr>
        </p:nvSpPr>
        <p:spPr/>
        <p:txBody>
          <a:bodyPr/>
          <a:lstStyle>
            <a:lvl1pPr>
              <a:defRPr/>
            </a:lvl1pPr>
          </a:lstStyle>
          <a:p>
            <a:fld id="{CE6C07EB-FB52-4738-AB52-68F682B072D5}" type="slidenum">
              <a:rPr lang="en-US" altLang="en-US"/>
              <a:pPr/>
              <a:t>‹#›</a:t>
            </a:fld>
            <a:endParaRPr lang="en-US" altLang="en-US"/>
          </a:p>
        </p:txBody>
      </p:sp>
    </p:spTree>
    <p:extLst>
      <p:ext uri="{BB962C8B-B14F-4D97-AF65-F5344CB8AC3E}">
        <p14:creationId xmlns:p14="http://schemas.microsoft.com/office/powerpoint/2010/main" val="59674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3D2087F-F41A-D5BE-AE15-AE3CCBD7DFC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385C681-15B3-42FD-62BB-0D431FDAD0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D50AC9A-42A9-680D-FB1F-AF655A07F22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36D51B9-78BC-493E-8199-0EC9CFB269E6}" type="datetimeFigureOut">
              <a:rPr lang="en-US"/>
              <a:pPr>
                <a:defRPr/>
              </a:pPr>
              <a:t>4/27/2025</a:t>
            </a:fld>
            <a:endParaRPr lang="en-US"/>
          </a:p>
        </p:txBody>
      </p:sp>
      <p:sp>
        <p:nvSpPr>
          <p:cNvPr id="5" name="Footer Placeholder 4">
            <a:extLst>
              <a:ext uri="{FF2B5EF4-FFF2-40B4-BE49-F238E27FC236}">
                <a16:creationId xmlns:a16="http://schemas.microsoft.com/office/drawing/2014/main" id="{44A6DE26-C332-70CF-7EFC-C8A9F5345E5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051D2A5-9113-0B38-E5AF-8B6230F7FFD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6AFF19F-C289-4DDE-BE43-6B01564C1AD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descr="The Skeletal System&#10;&#10;The Appendicular Skeleton&#10;The Pelvic Girdle and Lower Limb&#10;&#10;Photographed by:&#10;Dr. Syed Arif Humayun&#10;Dr. Laila Nimri &#10;&#10;Labeled and Made Accessible by:&#10;Dr. Laila Nimri &#10;&#10;Edited By:&#10;Dr. Maya Byfield                      &#10;Dist. Prof. Mary Dolnack          &#10;Dr. Essa Farah &#10;Mr. James Henry&#10;Dr. Syed Arif Humayun &#10;Dr. Laila Nimri">
            <a:extLst>
              <a:ext uri="{FF2B5EF4-FFF2-40B4-BE49-F238E27FC236}">
                <a16:creationId xmlns:a16="http://schemas.microsoft.com/office/drawing/2014/main" id="{90188F01-5D8A-FC22-62E2-4E97AA56D896}"/>
              </a:ext>
            </a:extLst>
          </p:cNvPr>
          <p:cNvSpPr>
            <a:spLocks noGrp="1"/>
          </p:cNvSpPr>
          <p:nvPr>
            <p:ph type="title" idx="4294967295"/>
          </p:nvPr>
        </p:nvSpPr>
        <p:spPr bwMode="auto">
          <a:xfrm>
            <a:off x="0" y="0"/>
            <a:ext cx="9144000" cy="6858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Skeletal System</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Appendicular Skeleton</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Pelvic Girdle and Lower Limb</a:t>
            </a:r>
            <a:br>
              <a:rPr kumimoji="0" lang="en-US"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b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Photographed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Syed Arif Humayun</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Labeled and Made Accessible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Edited by</a:t>
            </a: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Maya Byfield                      Mr. James Henry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Dist. Prof. Mary </a:t>
            </a:r>
            <a:r>
              <a:rPr kumimoji="0" lang="en-US" altLang="en-US" sz="20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Dolnack</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Syed Arif Humayun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Essa Farah 		          Dr. Laila Nimri</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C9220D7B-2E4A-6519-BFF4-20C67274E3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itle 1" descr="Anterior View of the Femur">
            <a:extLst>
              <a:ext uri="{FF2B5EF4-FFF2-40B4-BE49-F238E27FC236}">
                <a16:creationId xmlns:a16="http://schemas.microsoft.com/office/drawing/2014/main" id="{04D5F014-C690-A4C4-5373-55487985CA8A}"/>
              </a:ext>
            </a:extLst>
          </p:cNvPr>
          <p:cNvSpPr txBox="1">
            <a:spLocks noGrp="1"/>
          </p:cNvSpPr>
          <p:nvPr>
            <p:ph type="title" idx="4294967295"/>
          </p:nvPr>
        </p:nvSpPr>
        <p:spPr bwMode="auto">
          <a:xfrm>
            <a:off x="0" y="80963"/>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Anterior View of the Femur</a:t>
            </a:r>
          </a:p>
        </p:txBody>
      </p:sp>
      <p:sp>
        <p:nvSpPr>
          <p:cNvPr id="15" name="Rectangle 14">
            <a:extLst>
              <a:ext uri="{FF2B5EF4-FFF2-40B4-BE49-F238E27FC236}">
                <a16:creationId xmlns:a16="http://schemas.microsoft.com/office/drawing/2014/main" id="{2732DA4C-050C-1BE9-26F0-3DB474D08F1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4" name="Group 23" descr="The image displays an anterior view of the human femur bone, composed of three sections: a full view of the femur on the left and two close-up images on the right. The full view shows the elongated bone, with a wider proximal end at the top and a broader distal end at the bottom. The background is a solid dark color, enhancing the visibility of the nearly ivory-colored bone. The close-up images on the right provide details of the proximal and distal ends of the femur. The proximal end features the head, neck, greater trochanter, and lesser trochanter. The distal end includes the patellar surface, medial and lateral condyles, and epicondyles. A white box overlays the bone’s sections, with labels using anatomical abbreviations.">
            <a:extLst>
              <a:ext uri="{FF2B5EF4-FFF2-40B4-BE49-F238E27FC236}">
                <a16:creationId xmlns:a16="http://schemas.microsoft.com/office/drawing/2014/main" id="{49D29D04-5590-CB0C-3469-E283584E25F0}"/>
              </a:ext>
            </a:extLst>
          </p:cNvPr>
          <p:cNvGrpSpPr/>
          <p:nvPr/>
        </p:nvGrpSpPr>
        <p:grpSpPr>
          <a:xfrm>
            <a:off x="173038" y="762000"/>
            <a:ext cx="8868625" cy="5946775"/>
            <a:chOff x="173038" y="762000"/>
            <a:chExt cx="8868625" cy="5946775"/>
          </a:xfrm>
        </p:grpSpPr>
        <p:sp>
          <p:nvSpPr>
            <p:cNvPr id="37900" name="TextBox 32" descr="Proximal end&#10;">
              <a:extLst>
                <a:ext uri="{FF2B5EF4-FFF2-40B4-BE49-F238E27FC236}">
                  <a16:creationId xmlns:a16="http://schemas.microsoft.com/office/drawing/2014/main" id="{E0526958-A3E4-E313-38A7-89ED2DFA6FA1}"/>
                </a:ext>
              </a:extLst>
            </p:cNvPr>
            <p:cNvSpPr txBox="1">
              <a:spLocks noChangeArrowheads="1"/>
            </p:cNvSpPr>
            <p:nvPr/>
          </p:nvSpPr>
          <p:spPr bwMode="auto">
            <a:xfrm>
              <a:off x="173038" y="762000"/>
              <a:ext cx="1463675"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Proximal end</a:t>
              </a:r>
            </a:p>
          </p:txBody>
        </p:sp>
        <p:sp>
          <p:nvSpPr>
            <p:cNvPr id="37899" name="TextBox 32" descr="Distal end&#10;">
              <a:extLst>
                <a:ext uri="{FF2B5EF4-FFF2-40B4-BE49-F238E27FC236}">
                  <a16:creationId xmlns:a16="http://schemas.microsoft.com/office/drawing/2014/main" id="{6DF3BD2D-4A26-2A11-D31B-C2A64AC861F9}"/>
                </a:ext>
              </a:extLst>
            </p:cNvPr>
            <p:cNvSpPr txBox="1">
              <a:spLocks noChangeArrowheads="1"/>
            </p:cNvSpPr>
            <p:nvPr/>
          </p:nvSpPr>
          <p:spPr bwMode="auto">
            <a:xfrm>
              <a:off x="355600" y="6283325"/>
              <a:ext cx="1281113"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Distal end</a:t>
              </a:r>
            </a:p>
          </p:txBody>
        </p:sp>
        <p:pic>
          <p:nvPicPr>
            <p:cNvPr id="37892" name="Picture 2" descr="Anterior View of the Femur">
              <a:extLst>
                <a:ext uri="{FF2B5EF4-FFF2-40B4-BE49-F238E27FC236}">
                  <a16:creationId xmlns:a16="http://schemas.microsoft.com/office/drawing/2014/main" id="{42688985-5D22-EA50-F94F-7BFE0579C4AC}"/>
                </a:ext>
              </a:extLst>
            </p:cNvPr>
            <p:cNvPicPr>
              <a:picLocks noChangeAspect="1"/>
            </p:cNvPicPr>
            <p:nvPr/>
          </p:nvPicPr>
          <p:blipFill>
            <a:blip r:embed="rId2">
              <a:extLst>
                <a:ext uri="{28A0092B-C50C-407E-A947-70E740481C1C}">
                  <a14:useLocalDpi xmlns:a14="http://schemas.microsoft.com/office/drawing/2010/main" val="0"/>
                </a:ext>
              </a:extLst>
            </a:blip>
            <a:srcRect l="41945" r="19722"/>
            <a:stretch>
              <a:fillRect/>
            </a:stretch>
          </p:blipFill>
          <p:spPr bwMode="auto">
            <a:xfrm>
              <a:off x="1636713" y="762000"/>
              <a:ext cx="1687512" cy="5868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1" name="Picture 3" descr="Anterior view of the proximal end of the femur">
              <a:extLst>
                <a:ext uri="{FF2B5EF4-FFF2-40B4-BE49-F238E27FC236}">
                  <a16:creationId xmlns:a16="http://schemas.microsoft.com/office/drawing/2014/main" id="{3BFFFBC8-E2BE-CFE2-A348-D33BC46D31A8}"/>
                </a:ext>
              </a:extLst>
            </p:cNvPr>
            <p:cNvPicPr>
              <a:picLocks noChangeAspect="1"/>
            </p:cNvPicPr>
            <p:nvPr/>
          </p:nvPicPr>
          <p:blipFill>
            <a:blip r:embed="rId3">
              <a:extLst>
                <a:ext uri="{28A0092B-C50C-407E-A947-70E740481C1C}">
                  <a14:useLocalDpi xmlns:a14="http://schemas.microsoft.com/office/drawing/2010/main" val="0"/>
                </a:ext>
              </a:extLst>
            </a:blip>
            <a:srcRect l="22501" t="8472" r="22917" b="3889"/>
            <a:stretch>
              <a:fillRect/>
            </a:stretch>
          </p:blipFill>
          <p:spPr bwMode="auto">
            <a:xfrm>
              <a:off x="3571875" y="762000"/>
              <a:ext cx="2435225" cy="2933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903" name="TextBox 19" descr="h">
              <a:extLst>
                <a:ext uri="{FF2B5EF4-FFF2-40B4-BE49-F238E27FC236}">
                  <a16:creationId xmlns:a16="http://schemas.microsoft.com/office/drawing/2014/main" id="{C7E76189-4786-188E-6329-3F327469C473}"/>
                </a:ext>
              </a:extLst>
            </p:cNvPr>
            <p:cNvSpPr txBox="1">
              <a:spLocks noChangeArrowheads="1"/>
            </p:cNvSpPr>
            <p:nvPr/>
          </p:nvSpPr>
          <p:spPr bwMode="auto">
            <a:xfrm>
              <a:off x="3929063" y="1017588"/>
              <a:ext cx="31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h</a:t>
              </a:r>
            </a:p>
          </p:txBody>
        </p:sp>
        <p:sp>
          <p:nvSpPr>
            <p:cNvPr id="37907" name="TextBox 19" descr="n">
              <a:extLst>
                <a:ext uri="{FF2B5EF4-FFF2-40B4-BE49-F238E27FC236}">
                  <a16:creationId xmlns:a16="http://schemas.microsoft.com/office/drawing/2014/main" id="{36AF542F-E1B9-A94F-8478-1B0759FCA599}"/>
                </a:ext>
              </a:extLst>
            </p:cNvPr>
            <p:cNvSpPr txBox="1">
              <a:spLocks noChangeArrowheads="1"/>
            </p:cNvSpPr>
            <p:nvPr/>
          </p:nvSpPr>
          <p:spPr bwMode="auto">
            <a:xfrm>
              <a:off x="4537906" y="1335162"/>
              <a:ext cx="31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n</a:t>
              </a:r>
            </a:p>
          </p:txBody>
        </p:sp>
        <p:sp>
          <p:nvSpPr>
            <p:cNvPr id="37905" name="TextBox 19" descr="g.t.&#10;">
              <a:extLst>
                <a:ext uri="{FF2B5EF4-FFF2-40B4-BE49-F238E27FC236}">
                  <a16:creationId xmlns:a16="http://schemas.microsoft.com/office/drawing/2014/main" id="{E6FD98DD-F8B6-9DD9-7395-F31BDF87CBA4}"/>
                </a:ext>
              </a:extLst>
            </p:cNvPr>
            <p:cNvSpPr txBox="1">
              <a:spLocks noChangeArrowheads="1"/>
            </p:cNvSpPr>
            <p:nvPr/>
          </p:nvSpPr>
          <p:spPr bwMode="auto">
            <a:xfrm>
              <a:off x="5334000" y="1346200"/>
              <a:ext cx="65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ea typeface="ＭＳ Ｐゴシック" panose="020B0600070205080204" pitchFamily="34" charset="-128"/>
                </a:rPr>
                <a:t>g.t.</a:t>
              </a:r>
              <a:endParaRPr lang="en-US" altLang="en-US" sz="1800" b="1" dirty="0">
                <a:ea typeface="ＭＳ Ｐゴシック" panose="020B0600070205080204" pitchFamily="34" charset="-128"/>
              </a:endParaRPr>
            </a:p>
          </p:txBody>
        </p:sp>
        <p:sp>
          <p:nvSpPr>
            <p:cNvPr id="37906" name="TextBox 19" descr="l.t.&#10;">
              <a:extLst>
                <a:ext uri="{FF2B5EF4-FFF2-40B4-BE49-F238E27FC236}">
                  <a16:creationId xmlns:a16="http://schemas.microsoft.com/office/drawing/2014/main" id="{5BE85858-59A7-D45C-32C2-A901AF4F9A88}"/>
                </a:ext>
                <a:ext uri="{C183D7F6-B498-43B3-948B-1728B52AA6E4}">
                  <adec:decorative xmlns:adec="http://schemas.microsoft.com/office/drawing/2017/decorative" val="0"/>
                </a:ext>
              </a:extLst>
            </p:cNvPr>
            <p:cNvSpPr txBox="1">
              <a:spLocks noChangeArrowheads="1"/>
            </p:cNvSpPr>
            <p:nvPr/>
          </p:nvSpPr>
          <p:spPr bwMode="auto">
            <a:xfrm>
              <a:off x="4457700" y="2449513"/>
              <a:ext cx="528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ea typeface="ＭＳ Ｐゴシック" panose="020B0600070205080204" pitchFamily="34" charset="-128"/>
                </a:rPr>
                <a:t>l.t.</a:t>
              </a:r>
              <a:endParaRPr lang="en-US" altLang="en-US" sz="1800" b="1" dirty="0">
                <a:ea typeface="ＭＳ Ｐゴシック" panose="020B0600070205080204" pitchFamily="34" charset="-128"/>
              </a:endParaRPr>
            </a:p>
          </p:txBody>
        </p:sp>
        <p:pic>
          <p:nvPicPr>
            <p:cNvPr id="37890" name="Picture 4" descr="Anterior view of the distal end of the femur">
              <a:extLst>
                <a:ext uri="{FF2B5EF4-FFF2-40B4-BE49-F238E27FC236}">
                  <a16:creationId xmlns:a16="http://schemas.microsoft.com/office/drawing/2014/main" id="{BE93C506-D326-BAE4-9294-881CDDBAC940}"/>
                </a:ext>
              </a:extLst>
            </p:cNvPr>
            <p:cNvPicPr>
              <a:picLocks noChangeAspect="1"/>
            </p:cNvPicPr>
            <p:nvPr/>
          </p:nvPicPr>
          <p:blipFill>
            <a:blip r:embed="rId4">
              <a:extLst>
                <a:ext uri="{28A0092B-C50C-407E-A947-70E740481C1C}">
                  <a14:useLocalDpi xmlns:a14="http://schemas.microsoft.com/office/drawing/2010/main" val="0"/>
                </a:ext>
              </a:extLst>
            </a:blip>
            <a:srcRect l="15416" r="23228" b="21529"/>
            <a:stretch>
              <a:fillRect/>
            </a:stretch>
          </p:blipFill>
          <p:spPr bwMode="auto">
            <a:xfrm>
              <a:off x="3595688" y="3790950"/>
              <a:ext cx="3043237" cy="2917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909" name="TextBox 19" descr="m.e.&#10;">
              <a:extLst>
                <a:ext uri="{FF2B5EF4-FFF2-40B4-BE49-F238E27FC236}">
                  <a16:creationId xmlns:a16="http://schemas.microsoft.com/office/drawing/2014/main" id="{359FE8B2-9BCE-7A2E-7EB0-62DE274F9EAD}"/>
                </a:ext>
              </a:extLst>
            </p:cNvPr>
            <p:cNvSpPr txBox="1">
              <a:spLocks noChangeArrowheads="1"/>
            </p:cNvSpPr>
            <p:nvPr/>
          </p:nvSpPr>
          <p:spPr bwMode="auto">
            <a:xfrm>
              <a:off x="3581400" y="5462588"/>
              <a:ext cx="87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ea typeface="ＭＳ Ｐゴシック" panose="020B0600070205080204" pitchFamily="34" charset="-128"/>
                </a:rPr>
                <a:t>m.e.</a:t>
              </a:r>
              <a:endParaRPr lang="en-US" altLang="en-US" sz="1800" b="1" dirty="0">
                <a:ea typeface="ＭＳ Ｐゴシック" panose="020B0600070205080204" pitchFamily="34" charset="-128"/>
              </a:endParaRPr>
            </a:p>
          </p:txBody>
        </p:sp>
        <p:sp>
          <p:nvSpPr>
            <p:cNvPr id="37910" name="TextBox 19" descr="pat.s.&#10;">
              <a:extLst>
                <a:ext uri="{FF2B5EF4-FFF2-40B4-BE49-F238E27FC236}">
                  <a16:creationId xmlns:a16="http://schemas.microsoft.com/office/drawing/2014/main" id="{6E9E581D-F924-C4DF-2D41-D338236D1B77}"/>
                </a:ext>
              </a:extLst>
            </p:cNvPr>
            <p:cNvSpPr txBox="1">
              <a:spLocks noChangeArrowheads="1"/>
            </p:cNvSpPr>
            <p:nvPr/>
          </p:nvSpPr>
          <p:spPr bwMode="auto">
            <a:xfrm>
              <a:off x="4914309" y="5391150"/>
              <a:ext cx="735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ea typeface="ＭＳ Ｐゴシック" panose="020B0600070205080204" pitchFamily="34" charset="-128"/>
                </a:rPr>
                <a:t>pat.s</a:t>
              </a:r>
              <a:r>
                <a:rPr lang="en-US" altLang="en-US" sz="1800" b="1" dirty="0">
                  <a:ea typeface="ＭＳ Ｐゴシック" panose="020B0600070205080204" pitchFamily="34" charset="-128"/>
                </a:rPr>
                <a:t>.</a:t>
              </a:r>
            </a:p>
          </p:txBody>
        </p:sp>
        <p:sp>
          <p:nvSpPr>
            <p:cNvPr id="37911" name="TextBox 19" descr="l.e.&#10;">
              <a:extLst>
                <a:ext uri="{FF2B5EF4-FFF2-40B4-BE49-F238E27FC236}">
                  <a16:creationId xmlns:a16="http://schemas.microsoft.com/office/drawing/2014/main" id="{730CB4BC-10E2-E163-E7FA-CE219848BEE3}"/>
                </a:ext>
              </a:extLst>
            </p:cNvPr>
            <p:cNvSpPr txBox="1">
              <a:spLocks noChangeArrowheads="1"/>
            </p:cNvSpPr>
            <p:nvPr/>
          </p:nvSpPr>
          <p:spPr bwMode="auto">
            <a:xfrm>
              <a:off x="6298463" y="5391150"/>
              <a:ext cx="506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ea typeface="ＭＳ Ｐゴシック" panose="020B0600070205080204" pitchFamily="34" charset="-128"/>
                </a:rPr>
                <a:t>l.e.</a:t>
              </a:r>
              <a:endParaRPr lang="en-US" altLang="en-US" sz="1800" b="1" dirty="0">
                <a:ea typeface="ＭＳ Ｐゴシック" panose="020B0600070205080204" pitchFamily="34" charset="-128"/>
              </a:endParaRPr>
            </a:p>
          </p:txBody>
        </p:sp>
        <p:sp>
          <p:nvSpPr>
            <p:cNvPr id="37904" name="TextBox 19" descr="m.c.&#10;">
              <a:extLst>
                <a:ext uri="{FF2B5EF4-FFF2-40B4-BE49-F238E27FC236}">
                  <a16:creationId xmlns:a16="http://schemas.microsoft.com/office/drawing/2014/main" id="{496383FC-1166-BBAE-3F80-BB1A207E5994}"/>
                </a:ext>
              </a:extLst>
            </p:cNvPr>
            <p:cNvSpPr txBox="1">
              <a:spLocks noChangeArrowheads="1"/>
            </p:cNvSpPr>
            <p:nvPr/>
          </p:nvSpPr>
          <p:spPr bwMode="auto">
            <a:xfrm>
              <a:off x="4068763" y="6129338"/>
              <a:ext cx="808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ea typeface="ＭＳ Ｐゴシック" panose="020B0600070205080204" pitchFamily="34" charset="-128"/>
                </a:rPr>
                <a:t>m.c.</a:t>
              </a:r>
              <a:endParaRPr lang="en-US" altLang="en-US" sz="1800" b="1" dirty="0">
                <a:ea typeface="ＭＳ Ｐゴシック" panose="020B0600070205080204" pitchFamily="34" charset="-128"/>
              </a:endParaRPr>
            </a:p>
          </p:txBody>
        </p:sp>
        <p:sp>
          <p:nvSpPr>
            <p:cNvPr id="37908" name="TextBox 19" descr="l.c.&#10;">
              <a:extLst>
                <a:ext uri="{FF2B5EF4-FFF2-40B4-BE49-F238E27FC236}">
                  <a16:creationId xmlns:a16="http://schemas.microsoft.com/office/drawing/2014/main" id="{C9318777-42AA-5BEE-AF09-87FAF1385427}"/>
                </a:ext>
              </a:extLst>
            </p:cNvPr>
            <p:cNvSpPr txBox="1">
              <a:spLocks noChangeArrowheads="1"/>
            </p:cNvSpPr>
            <p:nvPr/>
          </p:nvSpPr>
          <p:spPr bwMode="auto">
            <a:xfrm>
              <a:off x="5749925" y="6073775"/>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l.c.</a:t>
              </a:r>
            </a:p>
          </p:txBody>
        </p:sp>
        <p:cxnSp>
          <p:nvCxnSpPr>
            <p:cNvPr id="35" name="Straight Arrow Connector 34">
              <a:extLst>
                <a:ext uri="{FF2B5EF4-FFF2-40B4-BE49-F238E27FC236}">
                  <a16:creationId xmlns:a16="http://schemas.microsoft.com/office/drawing/2014/main" id="{B7E4D479-F4CC-4685-5A25-1CCEB94AD082}"/>
                </a:ext>
                <a:ext uri="{C183D7F6-B498-43B3-948B-1728B52AA6E4}">
                  <adec:decorative xmlns:adec="http://schemas.microsoft.com/office/drawing/2017/decorative" val="1"/>
                </a:ext>
              </a:extLst>
            </p:cNvPr>
            <p:cNvCxnSpPr/>
            <p:nvPr/>
          </p:nvCxnSpPr>
          <p:spPr>
            <a:xfrm>
              <a:off x="3184525" y="1557338"/>
              <a:ext cx="74453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E401450-E6F2-B363-A7A2-3B957394AB90}"/>
                </a:ext>
                <a:ext uri="{C183D7F6-B498-43B3-948B-1728B52AA6E4}">
                  <adec:decorative xmlns:adec="http://schemas.microsoft.com/office/drawing/2017/decorative" val="1"/>
                </a:ext>
              </a:extLst>
            </p:cNvPr>
            <p:cNvCxnSpPr/>
            <p:nvPr/>
          </p:nvCxnSpPr>
          <p:spPr>
            <a:xfrm>
              <a:off x="3216275" y="5791200"/>
              <a:ext cx="37941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898" name="TextBox 32" descr="h = head&#10;n = neck&#10;g.t. = greater trochanter&#10;l.t. = lesser trochanter&#10;pat.s. = patellar surface&#10;m.e. = medial epicondyle&#10;m.c. = medial condyle&#10;l.c. = lateral condyle&#10;l.e. = lateral epicondyle">
              <a:extLst>
                <a:ext uri="{FF2B5EF4-FFF2-40B4-BE49-F238E27FC236}">
                  <a16:creationId xmlns:a16="http://schemas.microsoft.com/office/drawing/2014/main" id="{7D1CDA7C-2020-076F-3832-5D895EAB051E}"/>
                </a:ext>
              </a:extLst>
            </p:cNvPr>
            <p:cNvSpPr txBox="1">
              <a:spLocks noChangeArrowheads="1"/>
            </p:cNvSpPr>
            <p:nvPr/>
          </p:nvSpPr>
          <p:spPr bwMode="auto">
            <a:xfrm>
              <a:off x="6298463" y="1017588"/>
              <a:ext cx="2743200" cy="2586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h = head</a:t>
              </a:r>
            </a:p>
            <a:p>
              <a:pPr eaLnBrk="1" hangingPunct="1">
                <a:spcBef>
                  <a:spcPct val="0"/>
                </a:spcBef>
                <a:buFontTx/>
                <a:buNone/>
              </a:pPr>
              <a:r>
                <a:rPr lang="en-US" altLang="en-US" sz="1800" b="1" dirty="0"/>
                <a:t>n = neck</a:t>
              </a:r>
            </a:p>
            <a:p>
              <a:pPr eaLnBrk="1" hangingPunct="1">
                <a:spcBef>
                  <a:spcPct val="0"/>
                </a:spcBef>
                <a:buFontTx/>
                <a:buNone/>
              </a:pPr>
              <a:r>
                <a:rPr lang="en-US" altLang="en-US" sz="1800" b="1" dirty="0" err="1"/>
                <a:t>g.t.</a:t>
              </a:r>
              <a:r>
                <a:rPr lang="en-US" altLang="en-US" sz="1800" b="1" dirty="0"/>
                <a:t> = greater trochanter</a:t>
              </a:r>
            </a:p>
            <a:p>
              <a:pPr eaLnBrk="1" hangingPunct="1">
                <a:spcBef>
                  <a:spcPct val="0"/>
                </a:spcBef>
                <a:buFontTx/>
                <a:buNone/>
              </a:pPr>
              <a:r>
                <a:rPr lang="en-US" altLang="en-US" sz="1800" b="1" dirty="0" err="1"/>
                <a:t>l.t.</a:t>
              </a:r>
              <a:r>
                <a:rPr lang="en-US" altLang="en-US" sz="1800" b="1" dirty="0"/>
                <a:t> = lesser trochanter</a:t>
              </a:r>
            </a:p>
            <a:p>
              <a:pPr eaLnBrk="1" hangingPunct="1">
                <a:spcBef>
                  <a:spcPct val="0"/>
                </a:spcBef>
                <a:buFontTx/>
                <a:buNone/>
              </a:pPr>
              <a:r>
                <a:rPr lang="en-US" altLang="en-US" sz="1800" b="1" dirty="0" err="1"/>
                <a:t>pat.s</a:t>
              </a:r>
              <a:r>
                <a:rPr lang="en-US" altLang="en-US" sz="1800" b="1" dirty="0"/>
                <a:t>. = patellar surface</a:t>
              </a:r>
            </a:p>
            <a:p>
              <a:pPr eaLnBrk="1" hangingPunct="1">
                <a:spcBef>
                  <a:spcPct val="0"/>
                </a:spcBef>
                <a:buFontTx/>
                <a:buNone/>
              </a:pPr>
              <a:r>
                <a:rPr lang="en-US" altLang="en-US" sz="1800" b="1" dirty="0" err="1"/>
                <a:t>m.e.</a:t>
              </a:r>
              <a:r>
                <a:rPr lang="en-US" altLang="en-US" sz="1800" b="1" dirty="0"/>
                <a:t> = medial epicondyle</a:t>
              </a:r>
            </a:p>
            <a:p>
              <a:pPr eaLnBrk="1" hangingPunct="1">
                <a:spcBef>
                  <a:spcPct val="0"/>
                </a:spcBef>
                <a:buFontTx/>
                <a:buNone/>
              </a:pPr>
              <a:r>
                <a:rPr lang="en-US" altLang="en-US" sz="1800" b="1" dirty="0" err="1"/>
                <a:t>m.c.</a:t>
              </a:r>
              <a:r>
                <a:rPr lang="en-US" altLang="en-US" sz="1800" b="1" dirty="0"/>
                <a:t> = medial condyle</a:t>
              </a:r>
            </a:p>
            <a:p>
              <a:pPr eaLnBrk="1" hangingPunct="1">
                <a:spcBef>
                  <a:spcPct val="0"/>
                </a:spcBef>
                <a:buFontTx/>
                <a:buNone/>
              </a:pPr>
              <a:r>
                <a:rPr lang="en-US" altLang="en-US" sz="1800" b="1" dirty="0"/>
                <a:t>l.c. = lateral condyle</a:t>
              </a:r>
            </a:p>
            <a:p>
              <a:pPr eaLnBrk="1" hangingPunct="1">
                <a:spcBef>
                  <a:spcPct val="0"/>
                </a:spcBef>
                <a:buFontTx/>
                <a:buNone/>
              </a:pPr>
              <a:r>
                <a:rPr lang="en-US" altLang="en-US" sz="1800" b="1" dirty="0" err="1"/>
                <a:t>l.e.</a:t>
              </a:r>
              <a:r>
                <a:rPr lang="en-US" altLang="en-US" sz="1800" b="1" dirty="0"/>
                <a:t> = lateral epicondyle</a:t>
              </a:r>
            </a:p>
          </p:txBody>
        </p:sp>
        <p:sp>
          <p:nvSpPr>
            <p:cNvPr id="37901" name="TextBox 32">
              <a:extLst>
                <a:ext uri="{FF2B5EF4-FFF2-40B4-BE49-F238E27FC236}">
                  <a16:creationId xmlns:a16="http://schemas.microsoft.com/office/drawing/2014/main" id="{951FE926-814D-1066-AE15-644881817083}"/>
                </a:ext>
                <a:ext uri="{C183D7F6-B498-43B3-948B-1728B52AA6E4}">
                  <adec:decorative xmlns:adec="http://schemas.microsoft.com/office/drawing/2017/decorative" val="1"/>
                </a:ext>
              </a:extLst>
            </p:cNvPr>
            <p:cNvSpPr txBox="1">
              <a:spLocks noChangeArrowheads="1"/>
            </p:cNvSpPr>
            <p:nvPr/>
          </p:nvSpPr>
          <p:spPr bwMode="auto">
            <a:xfrm>
              <a:off x="1682750" y="803275"/>
              <a:ext cx="1533525" cy="15081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sp>
          <p:nvSpPr>
            <p:cNvPr id="37902" name="TextBox 32">
              <a:extLst>
                <a:ext uri="{FF2B5EF4-FFF2-40B4-BE49-F238E27FC236}">
                  <a16:creationId xmlns:a16="http://schemas.microsoft.com/office/drawing/2014/main" id="{14807BA8-063E-63FC-F61E-313A1F188837}"/>
                </a:ext>
                <a:ext uri="{C183D7F6-B498-43B3-948B-1728B52AA6E4}">
                  <adec:decorative xmlns:adec="http://schemas.microsoft.com/office/drawing/2017/decorative" val="1"/>
                </a:ext>
              </a:extLst>
            </p:cNvPr>
            <p:cNvSpPr txBox="1">
              <a:spLocks noChangeArrowheads="1"/>
            </p:cNvSpPr>
            <p:nvPr/>
          </p:nvSpPr>
          <p:spPr bwMode="auto">
            <a:xfrm>
              <a:off x="1981200" y="5391150"/>
              <a:ext cx="1235075"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nterior and Posterior View of the Femur">
            <a:extLst>
              <a:ext uri="{FF2B5EF4-FFF2-40B4-BE49-F238E27FC236}">
                <a16:creationId xmlns:a16="http://schemas.microsoft.com/office/drawing/2014/main" id="{F750FD8B-ED61-EAAA-322C-F53EECEC42E8}"/>
              </a:ext>
            </a:extLst>
          </p:cNvPr>
          <p:cNvSpPr>
            <a:spLocks noGrp="1"/>
          </p:cNvSpPr>
          <p:nvPr>
            <p:ph type="title" idx="4294967295"/>
          </p:nvPr>
        </p:nvSpPr>
        <p:spPr>
          <a:xfrm>
            <a:off x="46038" y="12700"/>
            <a:ext cx="9097962" cy="714375"/>
          </a:xfrm>
        </p:spPr>
        <p:txBody>
          <a:bodyPr/>
          <a:lstStyle/>
          <a:p>
            <a:r>
              <a:rPr lang="en-US" sz="3200" b="1" dirty="0"/>
              <a:t>Anterior and Posterior View of the Femur</a:t>
            </a:r>
          </a:p>
        </p:txBody>
      </p:sp>
      <p:sp>
        <p:nvSpPr>
          <p:cNvPr id="15" name="Rectangle 14">
            <a:extLst>
              <a:ext uri="{FF2B5EF4-FFF2-40B4-BE49-F238E27FC236}">
                <a16:creationId xmlns:a16="http://schemas.microsoft.com/office/drawing/2014/main" id="{F91376A0-620E-6BC5-0657-FAD627C6E0F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3" name="Group 2" descr="The image shows a comparison between the anterior and posterior views of the femur. On the left side is the anterior view of the femur, with close-up sections highlighting the proximal and distal ends. On the right side is the posterior view, with a similar layout, emphasizing the more defined lines and prominences on the bone’s backside. Close-up sections also highlight the proximal and distal ends. A textbox on the right tests your knowledge of the femur’s bone markings.">
            <a:extLst>
              <a:ext uri="{FF2B5EF4-FFF2-40B4-BE49-F238E27FC236}">
                <a16:creationId xmlns:a16="http://schemas.microsoft.com/office/drawing/2014/main" id="{E3DF626A-F77E-FDC3-C4E8-B3A6D8B36204}"/>
              </a:ext>
            </a:extLst>
          </p:cNvPr>
          <p:cNvGrpSpPr/>
          <p:nvPr/>
        </p:nvGrpSpPr>
        <p:grpSpPr>
          <a:xfrm>
            <a:off x="-12700" y="727075"/>
            <a:ext cx="9009063" cy="6064250"/>
            <a:chOff x="-12700" y="727075"/>
            <a:chExt cx="9009063" cy="6064250"/>
          </a:xfrm>
        </p:grpSpPr>
        <p:sp>
          <p:nvSpPr>
            <p:cNvPr id="38915" name="Title 1" descr="Anterior View&#10;">
              <a:extLst>
                <a:ext uri="{FF2B5EF4-FFF2-40B4-BE49-F238E27FC236}">
                  <a16:creationId xmlns:a16="http://schemas.microsoft.com/office/drawing/2014/main" id="{4178645C-31E9-DB2B-3B41-D33712CB11AC}"/>
                </a:ext>
              </a:extLst>
            </p:cNvPr>
            <p:cNvSpPr txBox="1">
              <a:spLocks/>
            </p:cNvSpPr>
            <p:nvPr/>
          </p:nvSpPr>
          <p:spPr bwMode="auto">
            <a:xfrm>
              <a:off x="-12700" y="761205"/>
              <a:ext cx="457200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Anterior View</a:t>
              </a:r>
            </a:p>
          </p:txBody>
        </p:sp>
        <p:pic>
          <p:nvPicPr>
            <p:cNvPr id="38918" name="Picture 3" descr="Anterior view of the proximal end of the femur">
              <a:extLst>
                <a:ext uri="{FF2B5EF4-FFF2-40B4-BE49-F238E27FC236}">
                  <a16:creationId xmlns:a16="http://schemas.microsoft.com/office/drawing/2014/main" id="{D7EFB977-D6F9-9ABF-08E9-AB4FF227A088}"/>
                </a:ext>
              </a:extLst>
            </p:cNvPr>
            <p:cNvPicPr>
              <a:picLocks noChangeAspect="1"/>
            </p:cNvPicPr>
            <p:nvPr/>
          </p:nvPicPr>
          <p:blipFill>
            <a:blip r:embed="rId2">
              <a:extLst>
                <a:ext uri="{28A0092B-C50C-407E-A947-70E740481C1C}">
                  <a14:useLocalDpi xmlns:a14="http://schemas.microsoft.com/office/drawing/2010/main" val="0"/>
                </a:ext>
              </a:extLst>
            </a:blip>
            <a:srcRect l="22501" t="8472" r="22917" b="3889"/>
            <a:stretch>
              <a:fillRect/>
            </a:stretch>
          </p:blipFill>
          <p:spPr bwMode="auto">
            <a:xfrm>
              <a:off x="206375" y="1220788"/>
              <a:ext cx="2079625" cy="2505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19" name="Picture 4" descr="Anterior view of the distal end of the femur">
              <a:extLst>
                <a:ext uri="{FF2B5EF4-FFF2-40B4-BE49-F238E27FC236}">
                  <a16:creationId xmlns:a16="http://schemas.microsoft.com/office/drawing/2014/main" id="{D8298EC1-5C69-6A4F-8084-DAF5AB9E0C10}"/>
                </a:ext>
              </a:extLst>
            </p:cNvPr>
            <p:cNvPicPr>
              <a:picLocks noChangeAspect="1"/>
            </p:cNvPicPr>
            <p:nvPr/>
          </p:nvPicPr>
          <p:blipFill>
            <a:blip r:embed="rId3">
              <a:extLst>
                <a:ext uri="{28A0092B-C50C-407E-A947-70E740481C1C}">
                  <a14:useLocalDpi xmlns:a14="http://schemas.microsoft.com/office/drawing/2010/main" val="0"/>
                </a:ext>
              </a:extLst>
            </a:blip>
            <a:srcRect l="15416" r="23228" b="21529"/>
            <a:stretch>
              <a:fillRect/>
            </a:stretch>
          </p:blipFill>
          <p:spPr bwMode="auto">
            <a:xfrm>
              <a:off x="130175" y="4614863"/>
              <a:ext cx="2247900" cy="2155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14" name="Picture 2" descr="Anterior view of the femur">
              <a:extLst>
                <a:ext uri="{FF2B5EF4-FFF2-40B4-BE49-F238E27FC236}">
                  <a16:creationId xmlns:a16="http://schemas.microsoft.com/office/drawing/2014/main" id="{C61E006A-8D85-A8D0-55EC-6D73E7858A80}"/>
                </a:ext>
              </a:extLst>
            </p:cNvPr>
            <p:cNvPicPr>
              <a:picLocks noChangeAspect="1"/>
            </p:cNvPicPr>
            <p:nvPr/>
          </p:nvPicPr>
          <p:blipFill>
            <a:blip r:embed="rId4">
              <a:extLst>
                <a:ext uri="{28A0092B-C50C-407E-A947-70E740481C1C}">
                  <a14:useLocalDpi xmlns:a14="http://schemas.microsoft.com/office/drawing/2010/main" val="0"/>
                </a:ext>
              </a:extLst>
            </a:blip>
            <a:srcRect l="41945" r="19722"/>
            <a:stretch>
              <a:fillRect/>
            </a:stretch>
          </p:blipFill>
          <p:spPr bwMode="auto">
            <a:xfrm>
              <a:off x="2619375" y="1198563"/>
              <a:ext cx="1597025" cy="5551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20" name="Title 1">
              <a:extLst>
                <a:ext uri="{FF2B5EF4-FFF2-40B4-BE49-F238E27FC236}">
                  <a16:creationId xmlns:a16="http://schemas.microsoft.com/office/drawing/2014/main" id="{613B5083-D2C5-F30C-0F76-8F3C4918043E}"/>
                </a:ext>
              </a:extLst>
            </p:cNvPr>
            <p:cNvSpPr txBox="1">
              <a:spLocks/>
            </p:cNvSpPr>
            <p:nvPr/>
          </p:nvSpPr>
          <p:spPr bwMode="auto">
            <a:xfrm>
              <a:off x="4500563" y="727075"/>
              <a:ext cx="44958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Posterior View</a:t>
              </a:r>
            </a:p>
          </p:txBody>
        </p:sp>
        <p:pic>
          <p:nvPicPr>
            <p:cNvPr id="38922" name="Picture 4" descr="Posterior View of the Femur">
              <a:extLst>
                <a:ext uri="{FF2B5EF4-FFF2-40B4-BE49-F238E27FC236}">
                  <a16:creationId xmlns:a16="http://schemas.microsoft.com/office/drawing/2014/main" id="{0AA25673-16DA-D244-C413-5EE67DF4875D}"/>
                </a:ext>
              </a:extLst>
            </p:cNvPr>
            <p:cNvPicPr>
              <a:picLocks noChangeAspect="1"/>
            </p:cNvPicPr>
            <p:nvPr/>
          </p:nvPicPr>
          <p:blipFill>
            <a:blip r:embed="rId5">
              <a:extLst>
                <a:ext uri="{28A0092B-C50C-407E-A947-70E740481C1C}">
                  <a14:useLocalDpi xmlns:a14="http://schemas.microsoft.com/office/drawing/2010/main" val="0"/>
                </a:ext>
              </a:extLst>
            </a:blip>
            <a:srcRect l="23195" r="40694"/>
            <a:stretch>
              <a:fillRect/>
            </a:stretch>
          </p:blipFill>
          <p:spPr bwMode="auto">
            <a:xfrm>
              <a:off x="4876800" y="1198563"/>
              <a:ext cx="1497013" cy="5527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23" name="Picture 2" descr="Posterior view of the proximal end of the femur">
              <a:extLst>
                <a:ext uri="{FF2B5EF4-FFF2-40B4-BE49-F238E27FC236}">
                  <a16:creationId xmlns:a16="http://schemas.microsoft.com/office/drawing/2014/main" id="{327CA5DE-7C88-A4E3-5158-97517991A4DC}"/>
                </a:ext>
              </a:extLst>
            </p:cNvPr>
            <p:cNvPicPr>
              <a:picLocks noChangeAspect="1"/>
            </p:cNvPicPr>
            <p:nvPr/>
          </p:nvPicPr>
          <p:blipFill>
            <a:blip r:embed="rId6">
              <a:extLst>
                <a:ext uri="{28A0092B-C50C-407E-A947-70E740481C1C}">
                  <a14:useLocalDpi xmlns:a14="http://schemas.microsoft.com/office/drawing/2010/main" val="0"/>
                </a:ext>
              </a:extLst>
            </a:blip>
            <a:srcRect l="20833" t="2916" r="19887"/>
            <a:stretch>
              <a:fillRect/>
            </a:stretch>
          </p:blipFill>
          <p:spPr bwMode="auto">
            <a:xfrm>
              <a:off x="6611938" y="1220788"/>
              <a:ext cx="1801812" cy="221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24" name="Picture 3" descr="Posterior view of the distal end of the femur">
              <a:extLst>
                <a:ext uri="{FF2B5EF4-FFF2-40B4-BE49-F238E27FC236}">
                  <a16:creationId xmlns:a16="http://schemas.microsoft.com/office/drawing/2014/main" id="{9513B3CD-3214-D986-3D0F-7F2139B14702}"/>
                </a:ext>
              </a:extLst>
            </p:cNvPr>
            <p:cNvPicPr>
              <a:picLocks noChangeAspect="1"/>
            </p:cNvPicPr>
            <p:nvPr/>
          </p:nvPicPr>
          <p:blipFill>
            <a:blip r:embed="rId7">
              <a:extLst>
                <a:ext uri="{28A0092B-C50C-407E-A947-70E740481C1C}">
                  <a14:useLocalDpi xmlns:a14="http://schemas.microsoft.com/office/drawing/2010/main" val="0"/>
                </a:ext>
              </a:extLst>
            </a:blip>
            <a:srcRect l="16666" r="16251"/>
            <a:stretch>
              <a:fillRect/>
            </a:stretch>
          </p:blipFill>
          <p:spPr bwMode="auto">
            <a:xfrm>
              <a:off x="6734175" y="3546475"/>
              <a:ext cx="1633538" cy="3244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25" name="TextBox 32">
              <a:extLst>
                <a:ext uri="{FF2B5EF4-FFF2-40B4-BE49-F238E27FC236}">
                  <a16:creationId xmlns:a16="http://schemas.microsoft.com/office/drawing/2014/main" id="{E6C936AB-4A83-C2CD-F5BC-DCCE9E153940}"/>
                </a:ext>
                <a:ext uri="{C183D7F6-B498-43B3-948B-1728B52AA6E4}">
                  <adec:decorative xmlns:adec="http://schemas.microsoft.com/office/drawing/2017/decorative" val="1"/>
                </a:ext>
              </a:extLst>
            </p:cNvPr>
            <p:cNvSpPr txBox="1">
              <a:spLocks noChangeArrowheads="1"/>
            </p:cNvSpPr>
            <p:nvPr/>
          </p:nvSpPr>
          <p:spPr bwMode="auto">
            <a:xfrm>
              <a:off x="2681288" y="1225550"/>
              <a:ext cx="1365250" cy="15081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sp>
          <p:nvSpPr>
            <p:cNvPr id="38926" name="TextBox 32">
              <a:extLst>
                <a:ext uri="{FF2B5EF4-FFF2-40B4-BE49-F238E27FC236}">
                  <a16:creationId xmlns:a16="http://schemas.microsoft.com/office/drawing/2014/main" id="{6F590138-D9C0-2748-2234-2959DCE9A7A1}"/>
                </a:ext>
                <a:ext uri="{C183D7F6-B498-43B3-948B-1728B52AA6E4}">
                  <adec:decorative xmlns:adec="http://schemas.microsoft.com/office/drawing/2017/decorative" val="1"/>
                </a:ext>
              </a:extLst>
            </p:cNvPr>
            <p:cNvSpPr txBox="1">
              <a:spLocks noChangeArrowheads="1"/>
            </p:cNvSpPr>
            <p:nvPr/>
          </p:nvSpPr>
          <p:spPr bwMode="auto">
            <a:xfrm>
              <a:off x="2903538" y="5495925"/>
              <a:ext cx="1257300"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sp>
          <p:nvSpPr>
            <p:cNvPr id="38927" name="TextBox 32">
              <a:extLst>
                <a:ext uri="{FF2B5EF4-FFF2-40B4-BE49-F238E27FC236}">
                  <a16:creationId xmlns:a16="http://schemas.microsoft.com/office/drawing/2014/main" id="{4F609D63-E015-B67E-A813-53ED92429758}"/>
                </a:ext>
                <a:ext uri="{C183D7F6-B498-43B3-948B-1728B52AA6E4}">
                  <adec:decorative xmlns:adec="http://schemas.microsoft.com/office/drawing/2017/decorative" val="1"/>
                </a:ext>
              </a:extLst>
            </p:cNvPr>
            <p:cNvSpPr txBox="1">
              <a:spLocks noChangeArrowheads="1"/>
            </p:cNvSpPr>
            <p:nvPr/>
          </p:nvSpPr>
          <p:spPr bwMode="auto">
            <a:xfrm>
              <a:off x="5029200" y="1255713"/>
              <a:ext cx="1279525" cy="144621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800" b="1"/>
            </a:p>
          </p:txBody>
        </p:sp>
        <p:sp>
          <p:nvSpPr>
            <p:cNvPr id="38928" name="TextBox 32">
              <a:extLst>
                <a:ext uri="{FF2B5EF4-FFF2-40B4-BE49-F238E27FC236}">
                  <a16:creationId xmlns:a16="http://schemas.microsoft.com/office/drawing/2014/main" id="{4C6463A0-68F8-9724-C4E5-C1AB4FBBC96A}"/>
                </a:ext>
                <a:ext uri="{C183D7F6-B498-43B3-948B-1728B52AA6E4}">
                  <adec:decorative xmlns:adec="http://schemas.microsoft.com/office/drawing/2017/decorative" val="1"/>
                </a:ext>
              </a:extLst>
            </p:cNvPr>
            <p:cNvSpPr txBox="1">
              <a:spLocks noChangeArrowheads="1"/>
            </p:cNvSpPr>
            <p:nvPr/>
          </p:nvSpPr>
          <p:spPr bwMode="auto">
            <a:xfrm>
              <a:off x="4894263" y="4184650"/>
              <a:ext cx="1295400" cy="24320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cxnSp>
          <p:nvCxnSpPr>
            <p:cNvPr id="24" name="Straight Arrow Connector 23">
              <a:extLst>
                <a:ext uri="{FF2B5EF4-FFF2-40B4-BE49-F238E27FC236}">
                  <a16:creationId xmlns:a16="http://schemas.microsoft.com/office/drawing/2014/main" id="{02858E41-72F9-7049-8A25-AF7D8E07543F}"/>
                </a:ext>
                <a:ext uri="{C183D7F6-B498-43B3-948B-1728B52AA6E4}">
                  <adec:decorative xmlns:adec="http://schemas.microsoft.com/office/drawing/2017/decorative" val="1"/>
                </a:ext>
              </a:extLst>
            </p:cNvPr>
            <p:cNvCxnSpPr/>
            <p:nvPr/>
          </p:nvCxnSpPr>
          <p:spPr>
            <a:xfrm flipH="1">
              <a:off x="2378075" y="6110288"/>
              <a:ext cx="52546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33E23C8-D745-B095-F3CF-09BFBD48A6C5}"/>
                </a:ext>
                <a:ext uri="{C183D7F6-B498-43B3-948B-1728B52AA6E4}">
                  <adec:decorative xmlns:adec="http://schemas.microsoft.com/office/drawing/2017/decorative" val="1"/>
                </a:ext>
              </a:extLst>
            </p:cNvPr>
            <p:cNvCxnSpPr/>
            <p:nvPr/>
          </p:nvCxnSpPr>
          <p:spPr>
            <a:xfrm flipH="1">
              <a:off x="2286000" y="2024063"/>
              <a:ext cx="3952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6E37467-A3E6-798D-5C04-52C9759E8B4B}"/>
                </a:ext>
                <a:ext uri="{C183D7F6-B498-43B3-948B-1728B52AA6E4}">
                  <adec:decorative xmlns:adec="http://schemas.microsoft.com/office/drawing/2017/decorative" val="1"/>
                </a:ext>
              </a:extLst>
            </p:cNvPr>
            <p:cNvCxnSpPr/>
            <p:nvPr/>
          </p:nvCxnSpPr>
          <p:spPr>
            <a:xfrm>
              <a:off x="6189663" y="5400675"/>
              <a:ext cx="54451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853961D-C9E9-794E-2AA1-220438FC5AA2}"/>
                </a:ext>
                <a:ext uri="{C183D7F6-B498-43B3-948B-1728B52AA6E4}">
                  <adec:decorative xmlns:adec="http://schemas.microsoft.com/office/drawing/2017/decorative" val="1"/>
                </a:ext>
              </a:extLst>
            </p:cNvPr>
            <p:cNvCxnSpPr>
              <a:stCxn id="38927" idx="3"/>
            </p:cNvCxnSpPr>
            <p:nvPr/>
          </p:nvCxnSpPr>
          <p:spPr>
            <a:xfrm flipV="1">
              <a:off x="6308725" y="1979613"/>
              <a:ext cx="30321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933" name="TextBox 32" descr="Test Your Knowledge of the Femur Bone Markings&#10;">
              <a:extLst>
                <a:ext uri="{FF2B5EF4-FFF2-40B4-BE49-F238E27FC236}">
                  <a16:creationId xmlns:a16="http://schemas.microsoft.com/office/drawing/2014/main" id="{11323BD4-9591-C2D9-85D8-8AA24732390B}"/>
                </a:ext>
              </a:extLst>
            </p:cNvPr>
            <p:cNvSpPr txBox="1">
              <a:spLocks noChangeArrowheads="1"/>
            </p:cNvSpPr>
            <p:nvPr/>
          </p:nvSpPr>
          <p:spPr bwMode="auto">
            <a:xfrm rot="16200000">
              <a:off x="6235700" y="3540125"/>
              <a:ext cx="512603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Test Your Knowledge of the Femur’s Bone Markings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itle 1" descr="Tibia ">
            <a:extLst>
              <a:ext uri="{FF2B5EF4-FFF2-40B4-BE49-F238E27FC236}">
                <a16:creationId xmlns:a16="http://schemas.microsoft.com/office/drawing/2014/main" id="{8DEFC571-4725-5AEE-FC22-5C494AA89AA3}"/>
              </a:ext>
            </a:extLst>
          </p:cNvPr>
          <p:cNvSpPr txBox="1">
            <a:spLocks noGrp="1"/>
          </p:cNvSpPr>
          <p:nvPr>
            <p:ph type="title" idx="4294967295"/>
          </p:nvPr>
        </p:nvSpPr>
        <p:spPr bwMode="auto">
          <a:xfrm>
            <a:off x="0" y="80963"/>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Tibia </a:t>
            </a:r>
          </a:p>
        </p:txBody>
      </p:sp>
      <p:sp>
        <p:nvSpPr>
          <p:cNvPr id="15" name="Rectangle 14">
            <a:extLst>
              <a:ext uri="{FF2B5EF4-FFF2-40B4-BE49-F238E27FC236}">
                <a16:creationId xmlns:a16="http://schemas.microsoft.com/office/drawing/2014/main" id="{F78B1CBB-F9EB-0E96-6125-6505533AD6E7}"/>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shows a detailed diagram of the human tibia bone, labeled with key anatomical features. On the left, the tibia is depicted in an anterior view with the proximal end at the top, the anterior border marked along the shaft, and the distal end at the bottom. Enlarged sections of the tibia highlight specific features. The top right close-up shows the proximal end with labels for the lateral condyle (l.c.), intercondylar eminence (i.e.), medial condyle (m.c.), and tibial tuberosity (t.t.). The bottom right close-up focuses on the distal end, indicating the medial malleolus (m.m.). An additional image shows the proximal end articular surface with the intercondylar eminence marked. ">
            <a:extLst>
              <a:ext uri="{FF2B5EF4-FFF2-40B4-BE49-F238E27FC236}">
                <a16:creationId xmlns:a16="http://schemas.microsoft.com/office/drawing/2014/main" id="{1F83D00E-CCE0-B8FE-09DB-22B1DC9DE310}"/>
              </a:ext>
            </a:extLst>
          </p:cNvPr>
          <p:cNvGrpSpPr/>
          <p:nvPr/>
        </p:nvGrpSpPr>
        <p:grpSpPr>
          <a:xfrm>
            <a:off x="61913" y="488950"/>
            <a:ext cx="8904287" cy="6265863"/>
            <a:chOff x="61913" y="488950"/>
            <a:chExt cx="8904287" cy="6265863"/>
          </a:xfrm>
        </p:grpSpPr>
        <p:sp>
          <p:nvSpPr>
            <p:cNvPr id="39955" name="TextBox 32" descr="Proximal end&#10;">
              <a:extLst>
                <a:ext uri="{FF2B5EF4-FFF2-40B4-BE49-F238E27FC236}">
                  <a16:creationId xmlns:a16="http://schemas.microsoft.com/office/drawing/2014/main" id="{F4B32D8F-AC14-0C95-5649-F06BFDDE11CA}"/>
                </a:ext>
              </a:extLst>
            </p:cNvPr>
            <p:cNvSpPr txBox="1">
              <a:spLocks noChangeArrowheads="1"/>
            </p:cNvSpPr>
            <p:nvPr/>
          </p:nvSpPr>
          <p:spPr bwMode="auto">
            <a:xfrm>
              <a:off x="68263" y="873125"/>
              <a:ext cx="11652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Proximal end</a:t>
              </a:r>
            </a:p>
          </p:txBody>
        </p:sp>
        <p:sp>
          <p:nvSpPr>
            <p:cNvPr id="39946" name="TextBox 32" descr="Anterior border&#10;">
              <a:extLst>
                <a:ext uri="{FF2B5EF4-FFF2-40B4-BE49-F238E27FC236}">
                  <a16:creationId xmlns:a16="http://schemas.microsoft.com/office/drawing/2014/main" id="{4DE3A558-49FB-5DFF-85B2-F5B5EDE7F84E}"/>
                </a:ext>
              </a:extLst>
            </p:cNvPr>
            <p:cNvSpPr txBox="1">
              <a:spLocks noChangeArrowheads="1"/>
            </p:cNvSpPr>
            <p:nvPr/>
          </p:nvSpPr>
          <p:spPr bwMode="auto">
            <a:xfrm>
              <a:off x="68263" y="3462338"/>
              <a:ext cx="10445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border</a:t>
              </a:r>
            </a:p>
          </p:txBody>
        </p:sp>
        <p:sp>
          <p:nvSpPr>
            <p:cNvPr id="39956" name="TextBox 32" descr="Distal &#10;end&#10;">
              <a:extLst>
                <a:ext uri="{FF2B5EF4-FFF2-40B4-BE49-F238E27FC236}">
                  <a16:creationId xmlns:a16="http://schemas.microsoft.com/office/drawing/2014/main" id="{46C1417E-2F2B-764A-6AC5-F13C86321BA3}"/>
                </a:ext>
              </a:extLst>
            </p:cNvPr>
            <p:cNvSpPr txBox="1">
              <a:spLocks noChangeArrowheads="1"/>
            </p:cNvSpPr>
            <p:nvPr/>
          </p:nvSpPr>
          <p:spPr bwMode="auto">
            <a:xfrm>
              <a:off x="61913" y="6045200"/>
              <a:ext cx="11652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Distal </a:t>
              </a:r>
            </a:p>
            <a:p>
              <a:pPr algn="ctr" eaLnBrk="1" hangingPunct="1">
                <a:spcBef>
                  <a:spcPct val="0"/>
                </a:spcBef>
                <a:buFontTx/>
                <a:buNone/>
              </a:pPr>
              <a:r>
                <a:rPr lang="en-US" altLang="en-US" sz="1800" b="1" dirty="0"/>
                <a:t>end</a:t>
              </a:r>
            </a:p>
          </p:txBody>
        </p:sp>
        <p:sp>
          <p:nvSpPr>
            <p:cNvPr id="39961" name="TextBox 32" descr="Anterior View&#10;">
              <a:extLst>
                <a:ext uri="{FF2B5EF4-FFF2-40B4-BE49-F238E27FC236}">
                  <a16:creationId xmlns:a16="http://schemas.microsoft.com/office/drawing/2014/main" id="{616A437F-9F40-A101-344C-D79F6656CE2C}"/>
                </a:ext>
              </a:extLst>
            </p:cNvPr>
            <p:cNvSpPr txBox="1">
              <a:spLocks noChangeArrowheads="1"/>
            </p:cNvSpPr>
            <p:nvPr/>
          </p:nvSpPr>
          <p:spPr bwMode="auto">
            <a:xfrm>
              <a:off x="1243013" y="488950"/>
              <a:ext cx="19812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p>
          </p:txBody>
        </p:sp>
        <p:pic>
          <p:nvPicPr>
            <p:cNvPr id="39940" name="Picture 4" descr="Anterior view of the tibia&#10;">
              <a:extLst>
                <a:ext uri="{FF2B5EF4-FFF2-40B4-BE49-F238E27FC236}">
                  <a16:creationId xmlns:a16="http://schemas.microsoft.com/office/drawing/2014/main" id="{D74E0A7C-540B-64E0-8F1C-C476D5006EA0}"/>
                </a:ext>
              </a:extLst>
            </p:cNvPr>
            <p:cNvPicPr>
              <a:picLocks noChangeAspect="1"/>
            </p:cNvPicPr>
            <p:nvPr/>
          </p:nvPicPr>
          <p:blipFill>
            <a:blip r:embed="rId3">
              <a:extLst>
                <a:ext uri="{28A0092B-C50C-407E-A947-70E740481C1C}">
                  <a14:useLocalDpi xmlns:a14="http://schemas.microsoft.com/office/drawing/2010/main" val="0"/>
                </a:ext>
              </a:extLst>
            </a:blip>
            <a:srcRect l="29306" r="29443" b="8333"/>
            <a:stretch>
              <a:fillRect/>
            </a:stretch>
          </p:blipFill>
          <p:spPr bwMode="auto">
            <a:xfrm>
              <a:off x="1233488" y="885825"/>
              <a:ext cx="1981200" cy="5868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39" name="Picture 2" descr="Anterior view of the proximal end of the tibia&#10;">
              <a:extLst>
                <a:ext uri="{FF2B5EF4-FFF2-40B4-BE49-F238E27FC236}">
                  <a16:creationId xmlns:a16="http://schemas.microsoft.com/office/drawing/2014/main" id="{DDC5122A-3775-C3A4-63F1-F9D0C64FB964}"/>
                </a:ext>
              </a:extLst>
            </p:cNvPr>
            <p:cNvPicPr>
              <a:picLocks noChangeAspect="1"/>
            </p:cNvPicPr>
            <p:nvPr/>
          </p:nvPicPr>
          <p:blipFill>
            <a:blip r:embed="rId4">
              <a:extLst>
                <a:ext uri="{28A0092B-C50C-407E-A947-70E740481C1C}">
                  <a14:useLocalDpi xmlns:a14="http://schemas.microsoft.com/office/drawing/2010/main" val="0"/>
                </a:ext>
              </a:extLst>
            </a:blip>
            <a:srcRect l="7500" t="21771" r="1527"/>
            <a:stretch>
              <a:fillRect/>
            </a:stretch>
          </p:blipFill>
          <p:spPr bwMode="auto">
            <a:xfrm>
              <a:off x="3457575" y="885825"/>
              <a:ext cx="2733675" cy="3135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7" name="TextBox 19" descr="l.c.&#10;">
              <a:extLst>
                <a:ext uri="{FF2B5EF4-FFF2-40B4-BE49-F238E27FC236}">
                  <a16:creationId xmlns:a16="http://schemas.microsoft.com/office/drawing/2014/main" id="{44068623-F478-CB86-A9AB-036145D73718}"/>
                </a:ext>
              </a:extLst>
            </p:cNvPr>
            <p:cNvSpPr txBox="1">
              <a:spLocks noChangeArrowheads="1"/>
            </p:cNvSpPr>
            <p:nvPr/>
          </p:nvSpPr>
          <p:spPr bwMode="auto">
            <a:xfrm>
              <a:off x="3914775" y="976313"/>
              <a:ext cx="657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l.c.</a:t>
              </a:r>
            </a:p>
          </p:txBody>
        </p:sp>
        <p:sp>
          <p:nvSpPr>
            <p:cNvPr id="39949" name="TextBox 19" descr="i.e.&#10;">
              <a:extLst>
                <a:ext uri="{FF2B5EF4-FFF2-40B4-BE49-F238E27FC236}">
                  <a16:creationId xmlns:a16="http://schemas.microsoft.com/office/drawing/2014/main" id="{38CEA0E9-C6CB-4577-DF22-F6343E965335}"/>
                </a:ext>
              </a:extLst>
            </p:cNvPr>
            <p:cNvSpPr txBox="1">
              <a:spLocks noChangeArrowheads="1"/>
            </p:cNvSpPr>
            <p:nvPr/>
          </p:nvSpPr>
          <p:spPr bwMode="auto">
            <a:xfrm>
              <a:off x="4746625" y="1027113"/>
              <a:ext cx="657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i.e.</a:t>
              </a:r>
            </a:p>
          </p:txBody>
        </p:sp>
        <p:sp>
          <p:nvSpPr>
            <p:cNvPr id="39948" name="TextBox 19" descr="m.c.&#10;">
              <a:extLst>
                <a:ext uri="{FF2B5EF4-FFF2-40B4-BE49-F238E27FC236}">
                  <a16:creationId xmlns:a16="http://schemas.microsoft.com/office/drawing/2014/main" id="{4B2EE5A7-5AA5-93A9-FA55-1808F688F862}"/>
                </a:ext>
              </a:extLst>
            </p:cNvPr>
            <p:cNvSpPr txBox="1">
              <a:spLocks noChangeArrowheads="1"/>
            </p:cNvSpPr>
            <p:nvPr/>
          </p:nvSpPr>
          <p:spPr bwMode="auto">
            <a:xfrm>
              <a:off x="5316538" y="1346200"/>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ea typeface="ＭＳ Ｐゴシック" panose="020B0600070205080204" pitchFamily="34" charset="-128"/>
                </a:rPr>
                <a:t>m.c.</a:t>
              </a:r>
              <a:endParaRPr lang="en-US" altLang="en-US" sz="1800" b="1" dirty="0">
                <a:ea typeface="ＭＳ Ｐゴシック" panose="020B0600070205080204" pitchFamily="34" charset="-128"/>
              </a:endParaRPr>
            </a:p>
          </p:txBody>
        </p:sp>
        <p:sp>
          <p:nvSpPr>
            <p:cNvPr id="39950" name="TextBox 19" descr="t.t.&#10;">
              <a:extLst>
                <a:ext uri="{FF2B5EF4-FFF2-40B4-BE49-F238E27FC236}">
                  <a16:creationId xmlns:a16="http://schemas.microsoft.com/office/drawing/2014/main" id="{16E4E180-1FAC-C22A-5196-22DCE16EEA43}"/>
                </a:ext>
              </a:extLst>
            </p:cNvPr>
            <p:cNvSpPr txBox="1">
              <a:spLocks noChangeArrowheads="1"/>
            </p:cNvSpPr>
            <p:nvPr/>
          </p:nvSpPr>
          <p:spPr bwMode="auto">
            <a:xfrm>
              <a:off x="3970338" y="2463800"/>
              <a:ext cx="65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t.t.</a:t>
              </a:r>
            </a:p>
          </p:txBody>
        </p:sp>
        <p:pic>
          <p:nvPicPr>
            <p:cNvPr id="39938" name="Picture 3" descr="Anterior view of the distal end of the tibia">
              <a:extLst>
                <a:ext uri="{FF2B5EF4-FFF2-40B4-BE49-F238E27FC236}">
                  <a16:creationId xmlns:a16="http://schemas.microsoft.com/office/drawing/2014/main" id="{7B493B73-7B5C-DA4E-C796-6FBDCCF38956}"/>
                </a:ext>
              </a:extLst>
            </p:cNvPr>
            <p:cNvPicPr>
              <a:picLocks noChangeAspect="1"/>
            </p:cNvPicPr>
            <p:nvPr/>
          </p:nvPicPr>
          <p:blipFill>
            <a:blip r:embed="rId5">
              <a:extLst>
                <a:ext uri="{28A0092B-C50C-407E-A947-70E740481C1C}">
                  <a14:useLocalDpi xmlns:a14="http://schemas.microsoft.com/office/drawing/2010/main" val="0"/>
                </a:ext>
              </a:extLst>
            </a:blip>
            <a:srcRect l="25600" t="31725" r="25810" b="8749"/>
            <a:stretch>
              <a:fillRect/>
            </a:stretch>
          </p:blipFill>
          <p:spPr bwMode="auto">
            <a:xfrm>
              <a:off x="3457575" y="4149726"/>
              <a:ext cx="2767013" cy="2541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9F62C859-BD4A-8D0C-FCA7-FCEA6E26DEC7}"/>
                </a:ext>
                <a:ext uri="{C183D7F6-B498-43B3-948B-1728B52AA6E4}">
                  <adec:decorative xmlns:adec="http://schemas.microsoft.com/office/drawing/2017/decorative" val="1"/>
                </a:ext>
              </a:extLst>
            </p:cNvPr>
            <p:cNvCxnSpPr>
              <a:stCxn id="39946" idx="3"/>
            </p:cNvCxnSpPr>
            <p:nvPr/>
          </p:nvCxnSpPr>
          <p:spPr>
            <a:xfrm>
              <a:off x="1112838" y="3786188"/>
              <a:ext cx="111125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951" name="TextBox 19" descr="m.m.&#10;">
              <a:extLst>
                <a:ext uri="{FF2B5EF4-FFF2-40B4-BE49-F238E27FC236}">
                  <a16:creationId xmlns:a16="http://schemas.microsoft.com/office/drawing/2014/main" id="{CF0E73E6-73F0-54FB-1A75-8FFB073526D0}"/>
                </a:ext>
              </a:extLst>
            </p:cNvPr>
            <p:cNvSpPr txBox="1">
              <a:spLocks noChangeArrowheads="1"/>
            </p:cNvSpPr>
            <p:nvPr/>
          </p:nvSpPr>
          <p:spPr bwMode="auto">
            <a:xfrm>
              <a:off x="5419725" y="5907088"/>
              <a:ext cx="75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ea typeface="ＭＳ Ｐゴシック" panose="020B0600070205080204" pitchFamily="34" charset="-128"/>
                </a:rPr>
                <a:t>m.m.</a:t>
              </a:r>
              <a:endParaRPr lang="en-US" altLang="en-US" sz="1800" b="1" dirty="0">
                <a:ea typeface="ＭＳ Ｐゴシック" panose="020B0600070205080204" pitchFamily="34" charset="-128"/>
              </a:endParaRPr>
            </a:p>
          </p:txBody>
        </p:sp>
        <p:sp>
          <p:nvSpPr>
            <p:cNvPr id="39945" name="TextBox 32" descr="Proximal end, &#10;articular surface">
              <a:extLst>
                <a:ext uri="{FF2B5EF4-FFF2-40B4-BE49-F238E27FC236}">
                  <a16:creationId xmlns:a16="http://schemas.microsoft.com/office/drawing/2014/main" id="{0EFDB7F5-F51F-E4D8-B2F0-7C1D324F9DB0}"/>
                </a:ext>
              </a:extLst>
            </p:cNvPr>
            <p:cNvSpPr txBox="1">
              <a:spLocks noChangeArrowheads="1"/>
            </p:cNvSpPr>
            <p:nvPr/>
          </p:nvSpPr>
          <p:spPr bwMode="auto">
            <a:xfrm>
              <a:off x="6629400" y="935038"/>
              <a:ext cx="19812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Proximal end, </a:t>
              </a:r>
            </a:p>
            <a:p>
              <a:pPr algn="ctr" eaLnBrk="1" hangingPunct="1">
                <a:spcBef>
                  <a:spcPct val="0"/>
                </a:spcBef>
                <a:buFontTx/>
                <a:buNone/>
              </a:pPr>
              <a:r>
                <a:rPr lang="en-US" altLang="en-US" sz="1800" b="1" dirty="0"/>
                <a:t>articular surface</a:t>
              </a:r>
            </a:p>
          </p:txBody>
        </p:sp>
        <p:pic>
          <p:nvPicPr>
            <p:cNvPr id="39952" name="Picture 2" descr="Superior view of the tibia showing its articular surface with the femur">
              <a:extLst>
                <a:ext uri="{FF2B5EF4-FFF2-40B4-BE49-F238E27FC236}">
                  <a16:creationId xmlns:a16="http://schemas.microsoft.com/office/drawing/2014/main" id="{96CD6EC2-290D-92A9-907D-05F319857A1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18238" y="1589088"/>
              <a:ext cx="2719387" cy="1809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53" name="TextBox 24" descr="i.e.&#10;">
              <a:extLst>
                <a:ext uri="{FF2B5EF4-FFF2-40B4-BE49-F238E27FC236}">
                  <a16:creationId xmlns:a16="http://schemas.microsoft.com/office/drawing/2014/main" id="{823B8DBF-5125-B958-FB12-CB912E1D769A}"/>
                </a:ext>
              </a:extLst>
            </p:cNvPr>
            <p:cNvSpPr txBox="1">
              <a:spLocks noChangeArrowheads="1"/>
            </p:cNvSpPr>
            <p:nvPr/>
          </p:nvSpPr>
          <p:spPr bwMode="auto">
            <a:xfrm>
              <a:off x="7400925" y="2362200"/>
              <a:ext cx="52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i.e.</a:t>
              </a:r>
            </a:p>
          </p:txBody>
        </p:sp>
        <p:sp>
          <p:nvSpPr>
            <p:cNvPr id="39954" name="TextBox 32" descr="l.c. = lateral condyle&#10;i.e. = intercondylar &#10;          eminence&#10;m.c. = medial condyle&#10;t.t. = tibial tuberosity&#10;m.m. = medial malleolus&#10;">
              <a:extLst>
                <a:ext uri="{FF2B5EF4-FFF2-40B4-BE49-F238E27FC236}">
                  <a16:creationId xmlns:a16="http://schemas.microsoft.com/office/drawing/2014/main" id="{4D0AC7CD-0CD2-1221-BF99-BC4D8A3473AB}"/>
                </a:ext>
              </a:extLst>
            </p:cNvPr>
            <p:cNvSpPr txBox="1">
              <a:spLocks noChangeArrowheads="1"/>
            </p:cNvSpPr>
            <p:nvPr/>
          </p:nvSpPr>
          <p:spPr bwMode="auto">
            <a:xfrm>
              <a:off x="6299200" y="3633788"/>
              <a:ext cx="2667000" cy="2030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l.c. = lateral condyle</a:t>
              </a:r>
            </a:p>
            <a:p>
              <a:pPr eaLnBrk="1" hangingPunct="1">
                <a:spcBef>
                  <a:spcPct val="0"/>
                </a:spcBef>
                <a:buFontTx/>
                <a:buNone/>
              </a:pPr>
              <a:r>
                <a:rPr lang="en-US" altLang="en-US" sz="1800" b="1" dirty="0"/>
                <a:t>i.e. = intercondylar </a:t>
              </a:r>
            </a:p>
            <a:p>
              <a:pPr eaLnBrk="1" hangingPunct="1">
                <a:spcBef>
                  <a:spcPct val="0"/>
                </a:spcBef>
                <a:buFontTx/>
                <a:buNone/>
              </a:pPr>
              <a:r>
                <a:rPr lang="en-US" altLang="en-US" sz="1800" b="1" dirty="0"/>
                <a:t>          eminence</a:t>
              </a:r>
            </a:p>
            <a:p>
              <a:pPr eaLnBrk="1" hangingPunct="1">
                <a:spcBef>
                  <a:spcPct val="0"/>
                </a:spcBef>
                <a:buFontTx/>
                <a:buNone/>
              </a:pPr>
              <a:r>
                <a:rPr lang="en-US" altLang="en-US" sz="1800" b="1" dirty="0" err="1"/>
                <a:t>m.c.</a:t>
              </a:r>
              <a:r>
                <a:rPr lang="en-US" altLang="en-US" sz="1800" b="1" dirty="0"/>
                <a:t> = medial condyle</a:t>
              </a:r>
            </a:p>
            <a:p>
              <a:pPr eaLnBrk="1" hangingPunct="1">
                <a:spcBef>
                  <a:spcPct val="0"/>
                </a:spcBef>
                <a:buFontTx/>
                <a:buNone/>
              </a:pPr>
              <a:r>
                <a:rPr lang="en-US" altLang="en-US" sz="1800" b="1" dirty="0"/>
                <a:t>t.t. = tibial tuberosity</a:t>
              </a:r>
            </a:p>
            <a:p>
              <a:pPr eaLnBrk="1" hangingPunct="1">
                <a:spcBef>
                  <a:spcPct val="0"/>
                </a:spcBef>
                <a:buFontTx/>
                <a:buNone/>
              </a:pPr>
              <a:r>
                <a:rPr lang="en-US" altLang="en-US" sz="1800" b="1" dirty="0" err="1"/>
                <a:t>m.m.</a:t>
              </a:r>
              <a:r>
                <a:rPr lang="en-US" altLang="en-US" sz="1800" b="1" dirty="0"/>
                <a:t> = medial malleolus</a:t>
              </a:r>
            </a:p>
            <a:p>
              <a:pPr eaLnBrk="1" hangingPunct="1">
                <a:spcBef>
                  <a:spcPct val="0"/>
                </a:spcBef>
                <a:buFontTx/>
                <a:buNone/>
              </a:pPr>
              <a:endParaRPr lang="en-US" altLang="en-US" sz="1800" b="1" dirty="0"/>
            </a:p>
          </p:txBody>
        </p:sp>
        <p:sp>
          <p:nvSpPr>
            <p:cNvPr id="39957" name="TextBox 32">
              <a:extLst>
                <a:ext uri="{FF2B5EF4-FFF2-40B4-BE49-F238E27FC236}">
                  <a16:creationId xmlns:a16="http://schemas.microsoft.com/office/drawing/2014/main" id="{5B2E9F90-76A5-0F38-DACE-E24E8BF52A87}"/>
                </a:ext>
                <a:ext uri="{C183D7F6-B498-43B3-948B-1728B52AA6E4}">
                  <adec:decorative xmlns:adec="http://schemas.microsoft.com/office/drawing/2017/decorative" val="1"/>
                </a:ext>
              </a:extLst>
            </p:cNvPr>
            <p:cNvSpPr txBox="1">
              <a:spLocks noChangeArrowheads="1"/>
            </p:cNvSpPr>
            <p:nvPr/>
          </p:nvSpPr>
          <p:spPr bwMode="auto">
            <a:xfrm>
              <a:off x="1371600" y="909638"/>
              <a:ext cx="1368425" cy="181451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sp>
          <p:nvSpPr>
            <p:cNvPr id="39958" name="TextBox 32">
              <a:extLst>
                <a:ext uri="{FF2B5EF4-FFF2-40B4-BE49-F238E27FC236}">
                  <a16:creationId xmlns:a16="http://schemas.microsoft.com/office/drawing/2014/main" id="{A9048461-D5E9-C094-D5EE-12C3F5DBB293}"/>
                </a:ext>
                <a:ext uri="{C183D7F6-B498-43B3-948B-1728B52AA6E4}">
                  <adec:decorative xmlns:adec="http://schemas.microsoft.com/office/drawing/2017/decorative" val="1"/>
                </a:ext>
              </a:extLst>
            </p:cNvPr>
            <p:cNvSpPr txBox="1">
              <a:spLocks noChangeArrowheads="1"/>
            </p:cNvSpPr>
            <p:nvPr/>
          </p:nvSpPr>
          <p:spPr bwMode="auto">
            <a:xfrm>
              <a:off x="2057400" y="5491163"/>
              <a:ext cx="1131888"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cxnSp>
          <p:nvCxnSpPr>
            <p:cNvPr id="32" name="Straight Arrow Connector 31">
              <a:extLst>
                <a:ext uri="{FF2B5EF4-FFF2-40B4-BE49-F238E27FC236}">
                  <a16:creationId xmlns:a16="http://schemas.microsoft.com/office/drawing/2014/main" id="{5C073AE8-8EF0-E66B-FD83-4F8EA4449F46}"/>
                </a:ext>
                <a:ext uri="{C183D7F6-B498-43B3-948B-1728B52AA6E4}">
                  <adec:decorative xmlns:adec="http://schemas.microsoft.com/office/drawing/2017/decorative" val="1"/>
                </a:ext>
              </a:extLst>
            </p:cNvPr>
            <p:cNvCxnSpPr/>
            <p:nvPr/>
          </p:nvCxnSpPr>
          <p:spPr>
            <a:xfrm flipV="1">
              <a:off x="3159125" y="6091238"/>
              <a:ext cx="30321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B1EDB36-6843-66BD-56D6-88C9B05CDB50}"/>
                </a:ext>
                <a:ext uri="{C183D7F6-B498-43B3-948B-1728B52AA6E4}">
                  <adec:decorative xmlns:adec="http://schemas.microsoft.com/office/drawing/2017/decorative" val="1"/>
                </a:ext>
              </a:extLst>
            </p:cNvPr>
            <p:cNvCxnSpPr/>
            <p:nvPr/>
          </p:nvCxnSpPr>
          <p:spPr>
            <a:xfrm flipV="1">
              <a:off x="2740025" y="1817688"/>
              <a:ext cx="717550" cy="158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itle 1" descr="Articulation of the Femur with the Tibia and Fibula ">
            <a:extLst>
              <a:ext uri="{FF2B5EF4-FFF2-40B4-BE49-F238E27FC236}">
                <a16:creationId xmlns:a16="http://schemas.microsoft.com/office/drawing/2014/main" id="{29D01D38-5B63-A52A-0460-39345B8E01B4}"/>
              </a:ext>
            </a:extLst>
          </p:cNvPr>
          <p:cNvSpPr txBox="1">
            <a:spLocks noGrp="1"/>
          </p:cNvSpPr>
          <p:nvPr>
            <p:ph type="title" idx="4294967295"/>
          </p:nvPr>
        </p:nvSpPr>
        <p:spPr bwMode="auto">
          <a:xfrm>
            <a:off x="0" y="165533"/>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Articulation of the Femur with the Tibia and Fibula </a:t>
            </a:r>
          </a:p>
        </p:txBody>
      </p:sp>
      <p:sp>
        <p:nvSpPr>
          <p:cNvPr id="15" name="Rectangle 14">
            <a:extLst>
              <a:ext uri="{FF2B5EF4-FFF2-40B4-BE49-F238E27FC236}">
                <a16:creationId xmlns:a16="http://schemas.microsoft.com/office/drawing/2014/main" id="{3841DEF9-D4EF-6B50-59A9-A72E4399F205}"/>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51" name="Group 50" descr="The image illustrates the articulation of the femur with the tibia and fibula, presented in several parts. In the upper-left corner, there is an image of the patella, a triangular-shaped bone, with the label 'Patella' beneath it. Below this, a diagram shows a lateral view of a knee joint.&#10;Central to the image are two detailed photographs of knee joints. The left photograph, labeled 'Anterior View,' depicts the front view of a knee joint with the femur, tibia, and fibula in view. The right photograph, labeled 'Posterior View,' shows the back view of the knee joint, highlighting the lateral and medial condyles of the femur and tibia. Black arrows and labels point to each bone and specific areas. To the right of these images, labels mark the 'Lateral &amp; medial condyles of femur' and 'Lateral &amp; medial condyles of tibia.'">
            <a:extLst>
              <a:ext uri="{FF2B5EF4-FFF2-40B4-BE49-F238E27FC236}">
                <a16:creationId xmlns:a16="http://schemas.microsoft.com/office/drawing/2014/main" id="{0EF96EF3-8212-F77C-69F4-F835E51FACA9}"/>
              </a:ext>
            </a:extLst>
          </p:cNvPr>
          <p:cNvGrpSpPr/>
          <p:nvPr/>
        </p:nvGrpSpPr>
        <p:grpSpPr>
          <a:xfrm>
            <a:off x="198438" y="1143000"/>
            <a:ext cx="8640762" cy="5462588"/>
            <a:chOff x="198438" y="1143000"/>
            <a:chExt cx="8640762" cy="5462588"/>
          </a:xfrm>
        </p:grpSpPr>
        <p:pic>
          <p:nvPicPr>
            <p:cNvPr id="42009" name="Picture 2" descr="Anterior view of the patella">
              <a:extLst>
                <a:ext uri="{FF2B5EF4-FFF2-40B4-BE49-F238E27FC236}">
                  <a16:creationId xmlns:a16="http://schemas.microsoft.com/office/drawing/2014/main" id="{927C63A2-B9A1-16BB-B104-5E4F91451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08" r="9578" b="25084"/>
            <a:stretch>
              <a:fillRect/>
            </a:stretch>
          </p:blipFill>
          <p:spPr bwMode="auto">
            <a:xfrm>
              <a:off x="304800" y="1604963"/>
              <a:ext cx="1322388" cy="13668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010" name="TextBox 32" descr="Patella&#10;">
              <a:extLst>
                <a:ext uri="{FF2B5EF4-FFF2-40B4-BE49-F238E27FC236}">
                  <a16:creationId xmlns:a16="http://schemas.microsoft.com/office/drawing/2014/main" id="{95FB2E90-754D-25E1-D5DB-95630D2104C9}"/>
                </a:ext>
              </a:extLst>
            </p:cNvPr>
            <p:cNvSpPr txBox="1">
              <a:spLocks noChangeArrowheads="1"/>
            </p:cNvSpPr>
            <p:nvPr/>
          </p:nvSpPr>
          <p:spPr bwMode="auto">
            <a:xfrm>
              <a:off x="508000" y="2986088"/>
              <a:ext cx="914400" cy="37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Patella</a:t>
              </a:r>
            </a:p>
          </p:txBody>
        </p:sp>
        <p:pic>
          <p:nvPicPr>
            <p:cNvPr id="42011" name="Picture 13" descr="Lateral view of the articulation of the femur with tibia and fibula at the knee joint">
              <a:extLst>
                <a:ext uri="{FF2B5EF4-FFF2-40B4-BE49-F238E27FC236}">
                  <a16:creationId xmlns:a16="http://schemas.microsoft.com/office/drawing/2014/main" id="{29D1C7C9-0219-3BAE-53B6-341BDAC12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687" r="27612"/>
            <a:stretch>
              <a:fillRect/>
            </a:stretch>
          </p:blipFill>
          <p:spPr bwMode="auto">
            <a:xfrm>
              <a:off x="198438" y="3740150"/>
              <a:ext cx="1535112" cy="2314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7" name="Picture 3" descr="Anterior view of the articulation of the femur with tibia and fibula at the knee joint">
              <a:extLst>
                <a:ext uri="{FF2B5EF4-FFF2-40B4-BE49-F238E27FC236}">
                  <a16:creationId xmlns:a16="http://schemas.microsoft.com/office/drawing/2014/main" id="{5871549E-04B2-FC1E-C47E-3C6FEA492FD6}"/>
                </a:ext>
              </a:extLst>
            </p:cNvPr>
            <p:cNvPicPr>
              <a:picLocks noChangeAspect="1"/>
            </p:cNvPicPr>
            <p:nvPr/>
          </p:nvPicPr>
          <p:blipFill>
            <a:blip r:embed="rId5">
              <a:extLst>
                <a:ext uri="{28A0092B-C50C-407E-A947-70E740481C1C}">
                  <a14:useLocalDpi xmlns:a14="http://schemas.microsoft.com/office/drawing/2010/main" val="0"/>
                </a:ext>
              </a:extLst>
            </a:blip>
            <a:srcRect l="20555" r="20555"/>
            <a:stretch>
              <a:fillRect/>
            </a:stretch>
          </p:blipFill>
          <p:spPr bwMode="auto">
            <a:xfrm>
              <a:off x="1914525" y="1143000"/>
              <a:ext cx="2255838" cy="510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2" name="TextBox 32" descr="femur&#10;">
              <a:extLst>
                <a:ext uri="{FF2B5EF4-FFF2-40B4-BE49-F238E27FC236}">
                  <a16:creationId xmlns:a16="http://schemas.microsoft.com/office/drawing/2014/main" id="{22D2971C-8D6C-7621-1465-64088386B8D6}"/>
                </a:ext>
              </a:extLst>
            </p:cNvPr>
            <p:cNvSpPr txBox="1">
              <a:spLocks noChangeArrowheads="1"/>
            </p:cNvSpPr>
            <p:nvPr/>
          </p:nvSpPr>
          <p:spPr bwMode="auto">
            <a:xfrm>
              <a:off x="2438400" y="1966913"/>
              <a:ext cx="1044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femur</a:t>
              </a:r>
            </a:p>
          </p:txBody>
        </p:sp>
        <p:sp>
          <p:nvSpPr>
            <p:cNvPr id="41994" name="TextBox 32" descr="tibia&#10;">
              <a:extLst>
                <a:ext uri="{FF2B5EF4-FFF2-40B4-BE49-F238E27FC236}">
                  <a16:creationId xmlns:a16="http://schemas.microsoft.com/office/drawing/2014/main" id="{953A1D67-AD2F-C7CF-7C1F-EC397D10BE22}"/>
                </a:ext>
              </a:extLst>
            </p:cNvPr>
            <p:cNvSpPr txBox="1">
              <a:spLocks noChangeArrowheads="1"/>
            </p:cNvSpPr>
            <p:nvPr/>
          </p:nvSpPr>
          <p:spPr bwMode="auto">
            <a:xfrm>
              <a:off x="2573338" y="4648200"/>
              <a:ext cx="779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tibia</a:t>
              </a:r>
            </a:p>
          </p:txBody>
        </p:sp>
        <p:sp>
          <p:nvSpPr>
            <p:cNvPr id="41996" name="TextBox 32" descr="fibula&#10;">
              <a:extLst>
                <a:ext uri="{FF2B5EF4-FFF2-40B4-BE49-F238E27FC236}">
                  <a16:creationId xmlns:a16="http://schemas.microsoft.com/office/drawing/2014/main" id="{39E44784-D16B-A728-4B77-3863E030007D}"/>
                </a:ext>
              </a:extLst>
            </p:cNvPr>
            <p:cNvSpPr txBox="1">
              <a:spLocks noChangeArrowheads="1"/>
            </p:cNvSpPr>
            <p:nvPr/>
          </p:nvSpPr>
          <p:spPr bwMode="auto">
            <a:xfrm>
              <a:off x="3352800" y="4151597"/>
              <a:ext cx="781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fibula</a:t>
              </a:r>
            </a:p>
          </p:txBody>
        </p:sp>
        <p:sp>
          <p:nvSpPr>
            <p:cNvPr id="41991" name="TextBox 32" descr="Anterior View&#10;">
              <a:extLst>
                <a:ext uri="{FF2B5EF4-FFF2-40B4-BE49-F238E27FC236}">
                  <a16:creationId xmlns:a16="http://schemas.microsoft.com/office/drawing/2014/main" id="{A297C354-335E-9EE2-F84C-19D638954E11}"/>
                </a:ext>
              </a:extLst>
            </p:cNvPr>
            <p:cNvSpPr txBox="1">
              <a:spLocks noChangeArrowheads="1"/>
            </p:cNvSpPr>
            <p:nvPr/>
          </p:nvSpPr>
          <p:spPr bwMode="auto">
            <a:xfrm>
              <a:off x="2019300" y="6237288"/>
              <a:ext cx="2046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p>
          </p:txBody>
        </p:sp>
        <p:pic>
          <p:nvPicPr>
            <p:cNvPr id="41986" name="Picture 2" descr="Posterior view of the articulation of the femur with tibia and fibula at the knee joint">
              <a:extLst>
                <a:ext uri="{FF2B5EF4-FFF2-40B4-BE49-F238E27FC236}">
                  <a16:creationId xmlns:a16="http://schemas.microsoft.com/office/drawing/2014/main" id="{20D3F033-9626-993B-AD33-CFB257DDD8C7}"/>
                </a:ext>
              </a:extLst>
            </p:cNvPr>
            <p:cNvPicPr>
              <a:picLocks noChangeAspect="1"/>
            </p:cNvPicPr>
            <p:nvPr/>
          </p:nvPicPr>
          <p:blipFill>
            <a:blip r:embed="rId6">
              <a:extLst>
                <a:ext uri="{28A0092B-C50C-407E-A947-70E740481C1C}">
                  <a14:useLocalDpi xmlns:a14="http://schemas.microsoft.com/office/drawing/2010/main" val="0"/>
                </a:ext>
              </a:extLst>
            </a:blip>
            <a:srcRect l="20416" r="22083"/>
            <a:stretch>
              <a:fillRect/>
            </a:stretch>
          </p:blipFill>
          <p:spPr bwMode="auto">
            <a:xfrm>
              <a:off x="4924425" y="1212850"/>
              <a:ext cx="2170113" cy="5035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5" name="TextBox 32" descr="femur&#10;">
              <a:extLst>
                <a:ext uri="{FF2B5EF4-FFF2-40B4-BE49-F238E27FC236}">
                  <a16:creationId xmlns:a16="http://schemas.microsoft.com/office/drawing/2014/main" id="{4AD1C6EB-C516-EBE7-86F9-ED89014DF198}"/>
                </a:ext>
              </a:extLst>
            </p:cNvPr>
            <p:cNvSpPr txBox="1">
              <a:spLocks noChangeArrowheads="1"/>
            </p:cNvSpPr>
            <p:nvPr/>
          </p:nvSpPr>
          <p:spPr bwMode="auto">
            <a:xfrm>
              <a:off x="5297488" y="2767013"/>
              <a:ext cx="104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femur</a:t>
              </a:r>
            </a:p>
          </p:txBody>
        </p:sp>
        <p:sp>
          <p:nvSpPr>
            <p:cNvPr id="41997" name="TextBox 32" descr="fibula&#10;">
              <a:extLst>
                <a:ext uri="{FF2B5EF4-FFF2-40B4-BE49-F238E27FC236}">
                  <a16:creationId xmlns:a16="http://schemas.microsoft.com/office/drawing/2014/main" id="{F97BE99E-142E-8672-6616-467137057E6A}"/>
                </a:ext>
              </a:extLst>
            </p:cNvPr>
            <p:cNvSpPr txBox="1">
              <a:spLocks noChangeArrowheads="1"/>
            </p:cNvSpPr>
            <p:nvPr/>
          </p:nvSpPr>
          <p:spPr bwMode="auto">
            <a:xfrm>
              <a:off x="4941094" y="4897437"/>
              <a:ext cx="779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fibula</a:t>
              </a:r>
            </a:p>
          </p:txBody>
        </p:sp>
        <p:sp>
          <p:nvSpPr>
            <p:cNvPr id="41998" name="TextBox 32" descr="tibia&#10;">
              <a:extLst>
                <a:ext uri="{FF2B5EF4-FFF2-40B4-BE49-F238E27FC236}">
                  <a16:creationId xmlns:a16="http://schemas.microsoft.com/office/drawing/2014/main" id="{8B52D00C-25C6-B48D-F850-2D1FB8052EAF}"/>
                </a:ext>
              </a:extLst>
            </p:cNvPr>
            <p:cNvSpPr txBox="1">
              <a:spLocks noChangeArrowheads="1"/>
            </p:cNvSpPr>
            <p:nvPr/>
          </p:nvSpPr>
          <p:spPr bwMode="auto">
            <a:xfrm>
              <a:off x="5619750" y="5753100"/>
              <a:ext cx="779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tibia</a:t>
              </a:r>
            </a:p>
          </p:txBody>
        </p:sp>
        <p:sp>
          <p:nvSpPr>
            <p:cNvPr id="41993" name="TextBox 32" descr="Posterior View&#10;">
              <a:extLst>
                <a:ext uri="{FF2B5EF4-FFF2-40B4-BE49-F238E27FC236}">
                  <a16:creationId xmlns:a16="http://schemas.microsoft.com/office/drawing/2014/main" id="{4CE9B2E7-163E-F2C9-7E6A-3A602E8C2A7F}"/>
                </a:ext>
              </a:extLst>
            </p:cNvPr>
            <p:cNvSpPr txBox="1">
              <a:spLocks noChangeArrowheads="1"/>
            </p:cNvSpPr>
            <p:nvPr/>
          </p:nvSpPr>
          <p:spPr bwMode="auto">
            <a:xfrm>
              <a:off x="4960938" y="6237288"/>
              <a:ext cx="204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a:t>
              </a:r>
            </a:p>
          </p:txBody>
        </p:sp>
        <p:cxnSp>
          <p:nvCxnSpPr>
            <p:cNvPr id="28" name="Straight Arrow Connector 27">
              <a:extLst>
                <a:ext uri="{FF2B5EF4-FFF2-40B4-BE49-F238E27FC236}">
                  <a16:creationId xmlns:a16="http://schemas.microsoft.com/office/drawing/2014/main" id="{60E75928-B6DB-FF50-39B7-B4D8B3867DC7}"/>
                </a:ext>
                <a:ext uri="{C183D7F6-B498-43B3-948B-1728B52AA6E4}">
                  <adec:decorative xmlns:adec="http://schemas.microsoft.com/office/drawing/2017/decorative" val="1"/>
                </a:ext>
              </a:extLst>
            </p:cNvPr>
            <p:cNvCxnSpPr/>
            <p:nvPr/>
          </p:nvCxnSpPr>
          <p:spPr>
            <a:xfrm>
              <a:off x="5572125" y="3135313"/>
              <a:ext cx="1588" cy="9032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95248C3-8D12-1C8D-F9FC-C45A416B2218}"/>
                </a:ext>
                <a:ext uri="{C183D7F6-B498-43B3-948B-1728B52AA6E4}">
                  <adec:decorative xmlns:adec="http://schemas.microsoft.com/office/drawing/2017/decorative" val="1"/>
                </a:ext>
              </a:extLst>
            </p:cNvPr>
            <p:cNvCxnSpPr/>
            <p:nvPr/>
          </p:nvCxnSpPr>
          <p:spPr>
            <a:xfrm>
              <a:off x="6499225" y="3636963"/>
              <a:ext cx="0" cy="4016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DE137B7-D023-7956-3C79-EA039DD0D952}"/>
                </a:ext>
                <a:ext uri="{C183D7F6-B498-43B3-948B-1728B52AA6E4}">
                  <adec:decorative xmlns:adec="http://schemas.microsoft.com/office/drawing/2017/decorative" val="1"/>
                </a:ext>
              </a:extLst>
            </p:cNvPr>
            <p:cNvCxnSpPr/>
            <p:nvPr/>
          </p:nvCxnSpPr>
          <p:spPr>
            <a:xfrm flipH="1" flipV="1">
              <a:off x="5572125" y="4502150"/>
              <a:ext cx="190500" cy="5159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94F72AE-EDFE-FCAA-8994-152564ED362B}"/>
                </a:ext>
                <a:ext uri="{C183D7F6-B498-43B3-948B-1728B52AA6E4}">
                  <adec:decorative xmlns:adec="http://schemas.microsoft.com/office/drawing/2017/decorative" val="1"/>
                </a:ext>
              </a:extLst>
            </p:cNvPr>
            <p:cNvCxnSpPr/>
            <p:nvPr/>
          </p:nvCxnSpPr>
          <p:spPr>
            <a:xfrm flipV="1">
              <a:off x="6342063" y="4583407"/>
              <a:ext cx="0" cy="7302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1F13E8F-D708-21B5-98FC-D299B1C5F082}"/>
                </a:ext>
                <a:ext uri="{C183D7F6-B498-43B3-948B-1728B52AA6E4}">
                  <adec:decorative xmlns:adec="http://schemas.microsoft.com/office/drawing/2017/decorative" val="1"/>
                </a:ext>
              </a:extLst>
            </p:cNvPr>
            <p:cNvCxnSpPr/>
            <p:nvPr/>
          </p:nvCxnSpPr>
          <p:spPr>
            <a:xfrm>
              <a:off x="5811837" y="5018088"/>
              <a:ext cx="12747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96148D-8554-4152-0940-E2C4E7E8292A}"/>
                </a:ext>
                <a:ext uri="{C183D7F6-B498-43B3-948B-1728B52AA6E4}">
                  <adec:decorative xmlns:adec="http://schemas.microsoft.com/office/drawing/2017/decorative" val="1"/>
                </a:ext>
              </a:extLst>
            </p:cNvPr>
            <p:cNvCxnSpPr/>
            <p:nvPr/>
          </p:nvCxnSpPr>
          <p:spPr>
            <a:xfrm>
              <a:off x="6342063" y="5313657"/>
              <a:ext cx="7524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F0B0EA9-7EF2-E95A-C0FC-D5AD5C03A220}"/>
                </a:ext>
                <a:ext uri="{C183D7F6-B498-43B3-948B-1728B52AA6E4}">
                  <adec:decorative xmlns:adec="http://schemas.microsoft.com/office/drawing/2017/decorative" val="1"/>
                </a:ext>
              </a:extLst>
            </p:cNvPr>
            <p:cNvCxnSpPr/>
            <p:nvPr/>
          </p:nvCxnSpPr>
          <p:spPr>
            <a:xfrm flipH="1">
              <a:off x="5551488" y="3146425"/>
              <a:ext cx="1543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A1705F8-1C8F-897C-5F14-700F24680575}"/>
                </a:ext>
                <a:ext uri="{C183D7F6-B498-43B3-948B-1728B52AA6E4}">
                  <adec:decorative xmlns:adec="http://schemas.microsoft.com/office/drawing/2017/decorative" val="1"/>
                </a:ext>
              </a:extLst>
            </p:cNvPr>
            <p:cNvCxnSpPr/>
            <p:nvPr/>
          </p:nvCxnSpPr>
          <p:spPr>
            <a:xfrm flipH="1">
              <a:off x="6478588" y="3636963"/>
              <a:ext cx="6159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007" name="TextBox 32" descr="Lateral &amp; medial condyles of femur&#10;">
              <a:extLst>
                <a:ext uri="{FF2B5EF4-FFF2-40B4-BE49-F238E27FC236}">
                  <a16:creationId xmlns:a16="http://schemas.microsoft.com/office/drawing/2014/main" id="{4FE9C6E3-445F-A772-4BA7-165CF4E0E171}"/>
                </a:ext>
              </a:extLst>
            </p:cNvPr>
            <p:cNvSpPr txBox="1">
              <a:spLocks noChangeArrowheads="1"/>
            </p:cNvSpPr>
            <p:nvPr/>
          </p:nvSpPr>
          <p:spPr bwMode="auto">
            <a:xfrm>
              <a:off x="7094538" y="2898775"/>
              <a:ext cx="174466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Lateral </a:t>
              </a:r>
            </a:p>
            <a:p>
              <a:pPr algn="ctr" eaLnBrk="1" hangingPunct="1">
                <a:spcBef>
                  <a:spcPct val="0"/>
                </a:spcBef>
                <a:buFontTx/>
                <a:buNone/>
              </a:pPr>
              <a:r>
                <a:rPr lang="en-US" altLang="en-US" sz="1800" b="1" dirty="0"/>
                <a:t>&amp;</a:t>
              </a:r>
            </a:p>
            <a:p>
              <a:pPr algn="ctr" eaLnBrk="1" hangingPunct="1">
                <a:spcBef>
                  <a:spcPct val="0"/>
                </a:spcBef>
                <a:buFontTx/>
                <a:buNone/>
              </a:pPr>
              <a:r>
                <a:rPr lang="en-US" altLang="en-US" sz="1800" b="1" dirty="0"/>
                <a:t>medial </a:t>
              </a:r>
            </a:p>
            <a:p>
              <a:pPr algn="ctr" eaLnBrk="1" hangingPunct="1">
                <a:spcBef>
                  <a:spcPct val="0"/>
                </a:spcBef>
                <a:buFontTx/>
                <a:buNone/>
              </a:pPr>
              <a:r>
                <a:rPr lang="en-US" altLang="en-US" sz="1800" b="1" dirty="0"/>
                <a:t>condyles of femur</a:t>
              </a:r>
            </a:p>
          </p:txBody>
        </p:sp>
        <p:sp>
          <p:nvSpPr>
            <p:cNvPr id="42008" name="TextBox 32" descr="Lateral &amp; medial condyles of tibia&#10;">
              <a:extLst>
                <a:ext uri="{FF2B5EF4-FFF2-40B4-BE49-F238E27FC236}">
                  <a16:creationId xmlns:a16="http://schemas.microsoft.com/office/drawing/2014/main" id="{0975731D-A941-746C-ED79-6CCFB89059CB}"/>
                </a:ext>
              </a:extLst>
            </p:cNvPr>
            <p:cNvSpPr txBox="1">
              <a:spLocks noChangeArrowheads="1"/>
            </p:cNvSpPr>
            <p:nvPr/>
          </p:nvSpPr>
          <p:spPr bwMode="auto">
            <a:xfrm>
              <a:off x="7094538" y="4770438"/>
              <a:ext cx="1744662"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Lateral</a:t>
              </a:r>
            </a:p>
            <a:p>
              <a:pPr algn="ctr" eaLnBrk="1" hangingPunct="1">
                <a:spcBef>
                  <a:spcPct val="0"/>
                </a:spcBef>
                <a:buFontTx/>
                <a:buNone/>
              </a:pPr>
              <a:r>
                <a:rPr lang="en-US" altLang="en-US" sz="1800" b="1" dirty="0"/>
                <a:t>&amp;</a:t>
              </a:r>
            </a:p>
            <a:p>
              <a:pPr algn="ctr" eaLnBrk="1" hangingPunct="1">
                <a:spcBef>
                  <a:spcPct val="0"/>
                </a:spcBef>
                <a:buFontTx/>
                <a:buNone/>
              </a:pPr>
              <a:r>
                <a:rPr lang="en-US" altLang="en-US" sz="1800" b="1" dirty="0"/>
                <a:t>medial</a:t>
              </a:r>
            </a:p>
            <a:p>
              <a:pPr algn="ctr" eaLnBrk="1" hangingPunct="1">
                <a:spcBef>
                  <a:spcPct val="0"/>
                </a:spcBef>
                <a:buFontTx/>
                <a:buNone/>
              </a:pPr>
              <a:r>
                <a:rPr lang="en-US" altLang="en-US" sz="1800" b="1" dirty="0"/>
                <a:t>condyles of tibia</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Title 1" descr="Fibula">
            <a:extLst>
              <a:ext uri="{FF2B5EF4-FFF2-40B4-BE49-F238E27FC236}">
                <a16:creationId xmlns:a16="http://schemas.microsoft.com/office/drawing/2014/main" id="{0131E92A-7931-62A7-7B65-08665D10831C}"/>
              </a:ext>
            </a:extLst>
          </p:cNvPr>
          <p:cNvSpPr txBox="1">
            <a:spLocks noGrp="1"/>
          </p:cNvSpPr>
          <p:nvPr>
            <p:ph type="title" idx="4294967295"/>
          </p:nvPr>
        </p:nvSpPr>
        <p:spPr bwMode="auto">
          <a:xfrm>
            <a:off x="3063875" y="779463"/>
            <a:ext cx="2989263"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Fibula</a:t>
            </a:r>
          </a:p>
        </p:txBody>
      </p:sp>
      <p:sp>
        <p:nvSpPr>
          <p:cNvPr id="15" name="Rectangle 14">
            <a:extLst>
              <a:ext uri="{FF2B5EF4-FFF2-40B4-BE49-F238E27FC236}">
                <a16:creationId xmlns:a16="http://schemas.microsoft.com/office/drawing/2014/main" id="{AD2FAC6E-16AA-E96B-C0D2-23CEC9C751D3}"/>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1" name="Group 20" descr="The image provides a detailed anatomical overview of the fibula bone from both the anterior and posterior views. The central panel features two long bones labeled 'Fibula,' with the anterior view on the left and the posterior view on the right. Each side includes two insets highlighting specific parts of the bone. The proximal and distal ends are labeled for orientation, with the proximal end defined as the top and the distal end as the bottom. Close-up images emphasize the proximal and distal ends, with one labeled 'H' for head and the other 'l.m.' for lateral malleolus. Below the images, descriptions define the labels: 'H' for the head, and 'l.m.' for the lateral malleolus.">
            <a:extLst>
              <a:ext uri="{FF2B5EF4-FFF2-40B4-BE49-F238E27FC236}">
                <a16:creationId xmlns:a16="http://schemas.microsoft.com/office/drawing/2014/main" id="{217C28F9-F416-DBED-9CAB-50ECCBD5A15F}"/>
              </a:ext>
            </a:extLst>
          </p:cNvPr>
          <p:cNvGrpSpPr/>
          <p:nvPr/>
        </p:nvGrpSpPr>
        <p:grpSpPr>
          <a:xfrm>
            <a:off x="149225" y="258763"/>
            <a:ext cx="8967788" cy="6583362"/>
            <a:chOff x="149225" y="258763"/>
            <a:chExt cx="8967788" cy="6583362"/>
          </a:xfrm>
        </p:grpSpPr>
        <p:pic>
          <p:nvPicPr>
            <p:cNvPr id="43011" name="Picture 20" descr="Anterior view of the proximal end of the fibula">
              <a:extLst>
                <a:ext uri="{FF2B5EF4-FFF2-40B4-BE49-F238E27FC236}">
                  <a16:creationId xmlns:a16="http://schemas.microsoft.com/office/drawing/2014/main" id="{39F4519B-0967-AB9C-0405-B5C996ADC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02" t="41470" r="43726" b="11031"/>
            <a:stretch>
              <a:fillRect/>
            </a:stretch>
          </p:blipFill>
          <p:spPr bwMode="auto">
            <a:xfrm>
              <a:off x="149225" y="512763"/>
              <a:ext cx="1624013" cy="2760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20" name="TextBox 32" descr="H">
              <a:extLst>
                <a:ext uri="{FF2B5EF4-FFF2-40B4-BE49-F238E27FC236}">
                  <a16:creationId xmlns:a16="http://schemas.microsoft.com/office/drawing/2014/main" id="{3AC68969-CDC6-681F-B04A-59F4121AF9F5}"/>
                </a:ext>
              </a:extLst>
            </p:cNvPr>
            <p:cNvSpPr txBox="1">
              <a:spLocks noChangeArrowheads="1"/>
            </p:cNvSpPr>
            <p:nvPr/>
          </p:nvSpPr>
          <p:spPr bwMode="auto">
            <a:xfrm>
              <a:off x="728663" y="898525"/>
              <a:ext cx="4191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H</a:t>
              </a:r>
            </a:p>
          </p:txBody>
        </p:sp>
        <p:pic>
          <p:nvPicPr>
            <p:cNvPr id="43010" name="Picture 19" descr="Anterior view of the distal end of the fibula">
              <a:extLst>
                <a:ext uri="{FF2B5EF4-FFF2-40B4-BE49-F238E27FC236}">
                  <a16:creationId xmlns:a16="http://schemas.microsoft.com/office/drawing/2014/main" id="{81EC1603-317D-66A7-868C-9A984F79B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186" t="40363" r="37794" b="9225"/>
            <a:stretch>
              <a:fillRect/>
            </a:stretch>
          </p:blipFill>
          <p:spPr bwMode="auto">
            <a:xfrm>
              <a:off x="155575" y="3362325"/>
              <a:ext cx="1620838" cy="2903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29" name="TextBox 32" descr="l.m&#10;">
              <a:extLst>
                <a:ext uri="{FF2B5EF4-FFF2-40B4-BE49-F238E27FC236}">
                  <a16:creationId xmlns:a16="http://schemas.microsoft.com/office/drawing/2014/main" id="{E1D31149-1709-4AE6-9B7D-BA3804770FFF}"/>
                </a:ext>
              </a:extLst>
            </p:cNvPr>
            <p:cNvSpPr txBox="1">
              <a:spLocks noChangeArrowheads="1"/>
            </p:cNvSpPr>
            <p:nvPr/>
          </p:nvSpPr>
          <p:spPr bwMode="auto">
            <a:xfrm>
              <a:off x="381000" y="5389563"/>
              <a:ext cx="58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t>l.m</a:t>
              </a:r>
              <a:endParaRPr lang="en-US" altLang="en-US" sz="1800" b="1" dirty="0"/>
            </a:p>
          </p:txBody>
        </p:sp>
        <p:sp>
          <p:nvSpPr>
            <p:cNvPr id="43025" name="TextBox 32" descr="Proximal end&#10;">
              <a:extLst>
                <a:ext uri="{FF2B5EF4-FFF2-40B4-BE49-F238E27FC236}">
                  <a16:creationId xmlns:a16="http://schemas.microsoft.com/office/drawing/2014/main" id="{C68CB03F-43F2-F2A2-8025-21BF469085E7}"/>
                </a:ext>
              </a:extLst>
            </p:cNvPr>
            <p:cNvSpPr txBox="1">
              <a:spLocks noChangeArrowheads="1"/>
            </p:cNvSpPr>
            <p:nvPr/>
          </p:nvSpPr>
          <p:spPr bwMode="auto">
            <a:xfrm>
              <a:off x="1719263" y="258763"/>
              <a:ext cx="157321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b="1" dirty="0"/>
                <a:t>Proximal end</a:t>
              </a:r>
            </a:p>
          </p:txBody>
        </p:sp>
        <p:pic>
          <p:nvPicPr>
            <p:cNvPr id="43012" name="Picture 2" descr="Anterior view of the fibula">
              <a:extLst>
                <a:ext uri="{FF2B5EF4-FFF2-40B4-BE49-F238E27FC236}">
                  <a16:creationId xmlns:a16="http://schemas.microsoft.com/office/drawing/2014/main" id="{43ABCFE5-BB7F-A4B2-22E9-FFFCF82DF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735" t="1569" r="35632" b="3922"/>
            <a:stretch>
              <a:fillRect/>
            </a:stretch>
          </p:blipFill>
          <p:spPr bwMode="auto">
            <a:xfrm>
              <a:off x="1898650" y="533400"/>
              <a:ext cx="1214438" cy="5734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26" name="TextBox 32" descr="Distal end&#10;">
              <a:extLst>
                <a:ext uri="{FF2B5EF4-FFF2-40B4-BE49-F238E27FC236}">
                  <a16:creationId xmlns:a16="http://schemas.microsoft.com/office/drawing/2014/main" id="{E8CC30F6-58AE-94AE-F2DD-92B950230E7C}"/>
                </a:ext>
              </a:extLst>
            </p:cNvPr>
            <p:cNvSpPr txBox="1">
              <a:spLocks noChangeArrowheads="1"/>
            </p:cNvSpPr>
            <p:nvPr/>
          </p:nvSpPr>
          <p:spPr bwMode="auto">
            <a:xfrm>
              <a:off x="1827213" y="6205538"/>
              <a:ext cx="1271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Distal end</a:t>
              </a:r>
            </a:p>
          </p:txBody>
        </p:sp>
        <p:sp>
          <p:nvSpPr>
            <p:cNvPr id="43027" name="Rectangle 2" descr="Anterior View&#10;">
              <a:extLst>
                <a:ext uri="{FF2B5EF4-FFF2-40B4-BE49-F238E27FC236}">
                  <a16:creationId xmlns:a16="http://schemas.microsoft.com/office/drawing/2014/main" id="{5DFF9AF1-DF79-FFF0-7967-45DDB3775A9C}"/>
                </a:ext>
              </a:extLst>
            </p:cNvPr>
            <p:cNvSpPr>
              <a:spLocks noChangeArrowheads="1"/>
            </p:cNvSpPr>
            <p:nvPr/>
          </p:nvSpPr>
          <p:spPr bwMode="auto">
            <a:xfrm>
              <a:off x="149225" y="6472238"/>
              <a:ext cx="2963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endParaRPr lang="en-US" altLang="en-US" sz="1800" dirty="0"/>
            </a:p>
          </p:txBody>
        </p:sp>
        <p:sp>
          <p:nvSpPr>
            <p:cNvPr id="43021" name="TextBox 32" descr="H. = head&#10;l.m. = lateral malleolus">
              <a:extLst>
                <a:ext uri="{FF2B5EF4-FFF2-40B4-BE49-F238E27FC236}">
                  <a16:creationId xmlns:a16="http://schemas.microsoft.com/office/drawing/2014/main" id="{266D392D-F572-7FE5-70E9-C4651176BFFF}"/>
                </a:ext>
              </a:extLst>
            </p:cNvPr>
            <p:cNvSpPr txBox="1">
              <a:spLocks noChangeArrowheads="1"/>
            </p:cNvSpPr>
            <p:nvPr/>
          </p:nvSpPr>
          <p:spPr bwMode="auto">
            <a:xfrm>
              <a:off x="3292475" y="5016500"/>
              <a:ext cx="2589213"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H. = head</a:t>
              </a:r>
            </a:p>
            <a:p>
              <a:pPr eaLnBrk="1" hangingPunct="1">
                <a:spcBef>
                  <a:spcPct val="0"/>
                </a:spcBef>
                <a:buFontTx/>
                <a:buNone/>
              </a:pPr>
              <a:r>
                <a:rPr lang="en-US" altLang="en-US" sz="1800" b="1" dirty="0" err="1"/>
                <a:t>l.m</a:t>
              </a:r>
              <a:r>
                <a:rPr lang="en-US" altLang="en-US" sz="1800" b="1" dirty="0"/>
                <a:t>. = lateral malleolus</a:t>
              </a:r>
            </a:p>
          </p:txBody>
        </p:sp>
        <p:sp>
          <p:nvSpPr>
            <p:cNvPr id="43035" name="TextBox 32" descr="Proximal end&#10;">
              <a:extLst>
                <a:ext uri="{FF2B5EF4-FFF2-40B4-BE49-F238E27FC236}">
                  <a16:creationId xmlns:a16="http://schemas.microsoft.com/office/drawing/2014/main" id="{7D91C933-0FC1-03AE-2EDA-0003CA28437B}"/>
                </a:ext>
              </a:extLst>
            </p:cNvPr>
            <p:cNvSpPr txBox="1">
              <a:spLocks noChangeArrowheads="1"/>
            </p:cNvSpPr>
            <p:nvPr/>
          </p:nvSpPr>
          <p:spPr bwMode="auto">
            <a:xfrm>
              <a:off x="5881688" y="273050"/>
              <a:ext cx="129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b="1" dirty="0"/>
                <a:t>Proximal end</a:t>
              </a:r>
            </a:p>
          </p:txBody>
        </p:sp>
        <p:pic>
          <p:nvPicPr>
            <p:cNvPr id="43013" name="Picture 21" descr="Posterior view of the fibula">
              <a:extLst>
                <a:ext uri="{FF2B5EF4-FFF2-40B4-BE49-F238E27FC236}">
                  <a16:creationId xmlns:a16="http://schemas.microsoft.com/office/drawing/2014/main" id="{A582BCFE-F34E-858A-F4AB-2840B7D72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707" r="35361" b="4765"/>
            <a:stretch>
              <a:fillRect/>
            </a:stretch>
          </p:blipFill>
          <p:spPr bwMode="auto">
            <a:xfrm>
              <a:off x="6020279" y="565150"/>
              <a:ext cx="979488" cy="5729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32" name="TextBox 32" descr="Distal end&#10;">
              <a:extLst>
                <a:ext uri="{FF2B5EF4-FFF2-40B4-BE49-F238E27FC236}">
                  <a16:creationId xmlns:a16="http://schemas.microsoft.com/office/drawing/2014/main" id="{7D094544-F9DD-89FA-7CB5-746500026D04}"/>
                </a:ext>
              </a:extLst>
            </p:cNvPr>
            <p:cNvSpPr txBox="1">
              <a:spLocks noChangeArrowheads="1"/>
            </p:cNvSpPr>
            <p:nvPr/>
          </p:nvSpPr>
          <p:spPr bwMode="auto">
            <a:xfrm>
              <a:off x="5927725" y="6219825"/>
              <a:ext cx="109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b="1" dirty="0"/>
                <a:t>Distal end</a:t>
              </a:r>
            </a:p>
          </p:txBody>
        </p:sp>
        <p:pic>
          <p:nvPicPr>
            <p:cNvPr id="43015" name="Picture 23" descr="Posterior view of the proximal end of the fibula">
              <a:extLst>
                <a:ext uri="{FF2B5EF4-FFF2-40B4-BE49-F238E27FC236}">
                  <a16:creationId xmlns:a16="http://schemas.microsoft.com/office/drawing/2014/main" id="{B509D70F-4EAB-EF0F-85F7-3A74BD243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540" t="46912" r="42418" b="24484"/>
            <a:stretch>
              <a:fillRect/>
            </a:stretch>
          </p:blipFill>
          <p:spPr bwMode="auto">
            <a:xfrm>
              <a:off x="7115175" y="533400"/>
              <a:ext cx="1957388" cy="2687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28" name="TextBox 32" descr="H&#10;">
              <a:extLst>
                <a:ext uri="{FF2B5EF4-FFF2-40B4-BE49-F238E27FC236}">
                  <a16:creationId xmlns:a16="http://schemas.microsoft.com/office/drawing/2014/main" id="{B07FD478-2E87-567E-ED38-191FE8AE9CAC}"/>
                </a:ext>
              </a:extLst>
            </p:cNvPr>
            <p:cNvSpPr txBox="1">
              <a:spLocks noChangeArrowheads="1"/>
            </p:cNvSpPr>
            <p:nvPr/>
          </p:nvSpPr>
          <p:spPr bwMode="auto">
            <a:xfrm>
              <a:off x="7934325" y="1084263"/>
              <a:ext cx="4191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H</a:t>
              </a:r>
            </a:p>
          </p:txBody>
        </p:sp>
        <p:pic>
          <p:nvPicPr>
            <p:cNvPr id="43014" name="Picture 22" descr="Posterior view of the distal end of the fibula">
              <a:extLst>
                <a:ext uri="{FF2B5EF4-FFF2-40B4-BE49-F238E27FC236}">
                  <a16:creationId xmlns:a16="http://schemas.microsoft.com/office/drawing/2014/main" id="{FC3E63D0-9148-186F-7854-61A3EDC8BB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3334" t="28236" r="23334" b="23235"/>
            <a:stretch>
              <a:fillRect/>
            </a:stretch>
          </p:blipFill>
          <p:spPr bwMode="auto">
            <a:xfrm>
              <a:off x="7115175" y="3362325"/>
              <a:ext cx="1957388" cy="2900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A3B5B42D-EE83-E0D7-F765-F2CA5E9CD5E4}"/>
                </a:ext>
                <a:ext uri="{C183D7F6-B498-43B3-948B-1728B52AA6E4}">
                  <adec:decorative xmlns:adec="http://schemas.microsoft.com/office/drawing/2017/decorative" val="1"/>
                </a:ext>
              </a:extLst>
            </p:cNvPr>
            <p:cNvCxnSpPr/>
            <p:nvPr/>
          </p:nvCxnSpPr>
          <p:spPr>
            <a:xfrm flipH="1">
              <a:off x="1776413" y="5657850"/>
              <a:ext cx="32385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022" name="TextBox 32">
              <a:extLst>
                <a:ext uri="{FF2B5EF4-FFF2-40B4-BE49-F238E27FC236}">
                  <a16:creationId xmlns:a16="http://schemas.microsoft.com/office/drawing/2014/main" id="{AA5D3608-ABD0-3300-3CED-C4F588758DC9}"/>
                </a:ext>
                <a:ext uri="{C183D7F6-B498-43B3-948B-1728B52AA6E4}">
                  <adec:decorative xmlns:adec="http://schemas.microsoft.com/office/drawing/2017/decorative" val="1"/>
                </a:ext>
              </a:extLst>
            </p:cNvPr>
            <p:cNvSpPr txBox="1">
              <a:spLocks noChangeArrowheads="1"/>
            </p:cNvSpPr>
            <p:nvPr/>
          </p:nvSpPr>
          <p:spPr bwMode="auto">
            <a:xfrm>
              <a:off x="2100263" y="4973638"/>
              <a:ext cx="777875"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sp>
          <p:nvSpPr>
            <p:cNvPr id="43023" name="TextBox 32">
              <a:extLst>
                <a:ext uri="{FF2B5EF4-FFF2-40B4-BE49-F238E27FC236}">
                  <a16:creationId xmlns:a16="http://schemas.microsoft.com/office/drawing/2014/main" id="{255624D5-427D-E107-3832-F02C205360D4}"/>
                </a:ext>
                <a:ext uri="{C183D7F6-B498-43B3-948B-1728B52AA6E4}">
                  <adec:decorative xmlns:adec="http://schemas.microsoft.com/office/drawing/2017/decorative" val="1"/>
                </a:ext>
              </a:extLst>
            </p:cNvPr>
            <p:cNvSpPr txBox="1">
              <a:spLocks noChangeArrowheads="1"/>
            </p:cNvSpPr>
            <p:nvPr/>
          </p:nvSpPr>
          <p:spPr bwMode="auto">
            <a:xfrm>
              <a:off x="2022475" y="603250"/>
              <a:ext cx="781050"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cxnSp>
          <p:nvCxnSpPr>
            <p:cNvPr id="19" name="Straight Arrow Connector 18">
              <a:extLst>
                <a:ext uri="{FF2B5EF4-FFF2-40B4-BE49-F238E27FC236}">
                  <a16:creationId xmlns:a16="http://schemas.microsoft.com/office/drawing/2014/main" id="{291087B8-7CF1-976A-D25D-BB02FF9A32D1}"/>
                </a:ext>
                <a:ext uri="{C183D7F6-B498-43B3-948B-1728B52AA6E4}">
                  <adec:decorative xmlns:adec="http://schemas.microsoft.com/office/drawing/2017/decorative" val="1"/>
                </a:ext>
              </a:extLst>
            </p:cNvPr>
            <p:cNvCxnSpPr>
              <a:stCxn id="43023" idx="1"/>
            </p:cNvCxnSpPr>
            <p:nvPr/>
          </p:nvCxnSpPr>
          <p:spPr>
            <a:xfrm flipH="1">
              <a:off x="1773238" y="1203325"/>
              <a:ext cx="2492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030" name="TextBox 32" descr="l.m&#10;">
              <a:extLst>
                <a:ext uri="{FF2B5EF4-FFF2-40B4-BE49-F238E27FC236}">
                  <a16:creationId xmlns:a16="http://schemas.microsoft.com/office/drawing/2014/main" id="{4C4470D1-3BE2-04A6-3D2A-7BBD9091E82F}"/>
                </a:ext>
              </a:extLst>
            </p:cNvPr>
            <p:cNvSpPr txBox="1">
              <a:spLocks noChangeArrowheads="1"/>
            </p:cNvSpPr>
            <p:nvPr/>
          </p:nvSpPr>
          <p:spPr bwMode="auto">
            <a:xfrm>
              <a:off x="8264525" y="5459413"/>
              <a:ext cx="584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t>l.m</a:t>
              </a:r>
              <a:endParaRPr lang="en-US" altLang="en-US" sz="1800" b="1" dirty="0"/>
            </a:p>
          </p:txBody>
        </p:sp>
        <p:sp>
          <p:nvSpPr>
            <p:cNvPr id="43031" name="Rectangle 3" descr="Posterior  View&#10;">
              <a:extLst>
                <a:ext uri="{FF2B5EF4-FFF2-40B4-BE49-F238E27FC236}">
                  <a16:creationId xmlns:a16="http://schemas.microsoft.com/office/drawing/2014/main" id="{6FEB999F-2260-B6E8-3047-75A05C7CBDA5}"/>
                </a:ext>
              </a:extLst>
            </p:cNvPr>
            <p:cNvSpPr>
              <a:spLocks noChangeArrowheads="1"/>
            </p:cNvSpPr>
            <p:nvPr/>
          </p:nvSpPr>
          <p:spPr bwMode="auto">
            <a:xfrm>
              <a:off x="6067425" y="6454775"/>
              <a:ext cx="304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a:t>
              </a:r>
              <a:endParaRPr lang="en-US" altLang="en-US" sz="1800" dirty="0"/>
            </a:p>
          </p:txBody>
        </p:sp>
        <p:sp>
          <p:nvSpPr>
            <p:cNvPr id="43033" name="TextBox 32">
              <a:extLst>
                <a:ext uri="{FF2B5EF4-FFF2-40B4-BE49-F238E27FC236}">
                  <a16:creationId xmlns:a16="http://schemas.microsoft.com/office/drawing/2014/main" id="{3E7D20DA-F522-1837-C4E4-0AC3C510A41A}"/>
                </a:ext>
                <a:ext uri="{C183D7F6-B498-43B3-948B-1728B52AA6E4}">
                  <adec:decorative xmlns:adec="http://schemas.microsoft.com/office/drawing/2017/decorative" val="1"/>
                </a:ext>
              </a:extLst>
            </p:cNvPr>
            <p:cNvSpPr txBox="1">
              <a:spLocks noChangeArrowheads="1"/>
            </p:cNvSpPr>
            <p:nvPr/>
          </p:nvSpPr>
          <p:spPr bwMode="auto">
            <a:xfrm>
              <a:off x="6153150" y="652463"/>
              <a:ext cx="781050"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sp>
          <p:nvSpPr>
            <p:cNvPr id="43034" name="TextBox 32">
              <a:extLst>
                <a:ext uri="{FF2B5EF4-FFF2-40B4-BE49-F238E27FC236}">
                  <a16:creationId xmlns:a16="http://schemas.microsoft.com/office/drawing/2014/main" id="{EED4D65B-F172-325E-45A4-E3DF31C604E9}"/>
                </a:ext>
                <a:ext uri="{C183D7F6-B498-43B3-948B-1728B52AA6E4}">
                  <adec:decorative xmlns:adec="http://schemas.microsoft.com/office/drawing/2017/decorative" val="1"/>
                </a:ext>
              </a:extLst>
            </p:cNvPr>
            <p:cNvSpPr txBox="1">
              <a:spLocks noChangeArrowheads="1"/>
            </p:cNvSpPr>
            <p:nvPr/>
          </p:nvSpPr>
          <p:spPr bwMode="auto">
            <a:xfrm>
              <a:off x="6153150" y="4954588"/>
              <a:ext cx="781050"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cxnSp>
          <p:nvCxnSpPr>
            <p:cNvPr id="41" name="Straight Arrow Connector 40">
              <a:extLst>
                <a:ext uri="{FF2B5EF4-FFF2-40B4-BE49-F238E27FC236}">
                  <a16:creationId xmlns:a16="http://schemas.microsoft.com/office/drawing/2014/main" id="{C279BA2C-73A2-6B72-4896-80F45850D47E}"/>
                </a:ext>
                <a:ext uri="{C183D7F6-B498-43B3-948B-1728B52AA6E4}">
                  <adec:decorative xmlns:adec="http://schemas.microsoft.com/office/drawing/2017/decorative" val="1"/>
                </a:ext>
              </a:extLst>
            </p:cNvPr>
            <p:cNvCxnSpPr>
              <a:stCxn id="43033" idx="3"/>
            </p:cNvCxnSpPr>
            <p:nvPr/>
          </p:nvCxnSpPr>
          <p:spPr>
            <a:xfrm>
              <a:off x="6934200" y="1252538"/>
              <a:ext cx="1809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E1E38589-527D-2414-A96C-8EFE87252DB7}"/>
              </a:ext>
              <a:ext uri="{C183D7F6-B498-43B3-948B-1728B52AA6E4}">
                <adec:decorative xmlns:adec="http://schemas.microsoft.com/office/drawing/2017/decorative" val="1"/>
              </a:ext>
            </a:extLst>
          </p:cNvPr>
          <p:cNvCxnSpPr/>
          <p:nvPr/>
        </p:nvCxnSpPr>
        <p:spPr>
          <a:xfrm>
            <a:off x="6934200" y="5594350"/>
            <a:ext cx="1809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descr="Tarsals, Metatarsals, and Phalanges">
            <a:extLst>
              <a:ext uri="{FF2B5EF4-FFF2-40B4-BE49-F238E27FC236}">
                <a16:creationId xmlns:a16="http://schemas.microsoft.com/office/drawing/2014/main" id="{D49F211E-86E3-43B5-16C5-D6BC77CA12A2}"/>
              </a:ext>
            </a:extLst>
          </p:cNvPr>
          <p:cNvSpPr txBox="1">
            <a:spLocks noGrp="1"/>
          </p:cNvSpPr>
          <p:nvPr>
            <p:ph type="title" idx="4294967295"/>
          </p:nvPr>
        </p:nvSpPr>
        <p:spPr bwMode="auto">
          <a:xfrm>
            <a:off x="1588" y="1524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Tarsals, Metatarsals, and Phalanges</a:t>
            </a:r>
          </a:p>
        </p:txBody>
      </p:sp>
      <p:sp>
        <p:nvSpPr>
          <p:cNvPr id="15" name="Rectangle 14">
            <a:extLst>
              <a:ext uri="{FF2B5EF4-FFF2-40B4-BE49-F238E27FC236}">
                <a16:creationId xmlns:a16="http://schemas.microsoft.com/office/drawing/2014/main" id="{EC7A00FF-3A0B-7486-D055-A1F3DAA442E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4061" name="TextBox 19" descr="d&#10;">
            <a:extLst>
              <a:ext uri="{FF2B5EF4-FFF2-40B4-BE49-F238E27FC236}">
                <a16:creationId xmlns:a16="http://schemas.microsoft.com/office/drawing/2014/main" id="{FB2E70A0-D7D2-EA8D-C7C1-49194B461C19}"/>
              </a:ext>
            </a:extLst>
          </p:cNvPr>
          <p:cNvSpPr txBox="1">
            <a:spLocks noChangeArrowheads="1"/>
          </p:cNvSpPr>
          <p:nvPr/>
        </p:nvSpPr>
        <p:spPr bwMode="auto">
          <a:xfrm>
            <a:off x="8382000" y="1819275"/>
            <a:ext cx="363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ea typeface="ＭＳ Ｐゴシック" panose="020B0600070205080204" pitchFamily="34" charset="-128"/>
              </a:rPr>
              <a:t>d</a:t>
            </a:r>
          </a:p>
        </p:txBody>
      </p:sp>
      <p:sp>
        <p:nvSpPr>
          <p:cNvPr id="44060" name="TextBox 19" descr="d&#10;">
            <a:extLst>
              <a:ext uri="{FF2B5EF4-FFF2-40B4-BE49-F238E27FC236}">
                <a16:creationId xmlns:a16="http://schemas.microsoft.com/office/drawing/2014/main" id="{2C79EAC7-6533-CD52-E8BB-B88781031E26}"/>
              </a:ext>
            </a:extLst>
          </p:cNvPr>
          <p:cNvSpPr txBox="1">
            <a:spLocks noChangeArrowheads="1"/>
          </p:cNvSpPr>
          <p:nvPr/>
        </p:nvSpPr>
        <p:spPr bwMode="auto">
          <a:xfrm rot="-390945">
            <a:off x="8591550" y="2168525"/>
            <a:ext cx="36353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ea typeface="ＭＳ Ｐゴシック" panose="020B0600070205080204" pitchFamily="34" charset="-128"/>
              </a:rPr>
              <a:t>d</a:t>
            </a:r>
          </a:p>
        </p:txBody>
      </p:sp>
      <p:grpSp>
        <p:nvGrpSpPr>
          <p:cNvPr id="32" name="Group 31" descr="The image shows a model of the human foot bones placed on a blue surface. The foot bones are divided into three labeled sections: Tarsals, Metatarsals, and Phalanges. The Tarsals section includes the labeled bones: the Talus and the Calcaneus. Five metatarsal bones are indicated, numbered 1st through 5th, from the big toe to the smallest. The Phalanges in each toe are marked with 'p' for proximal, 'm' for middle, and 'd' for distal bones, with the exception of the big toe, which has only the proximal and distal phalanges. A small text box in the lower-left corner indicates: 'P = proximal, m = middle, d = distal.'">
            <a:extLst>
              <a:ext uri="{FF2B5EF4-FFF2-40B4-BE49-F238E27FC236}">
                <a16:creationId xmlns:a16="http://schemas.microsoft.com/office/drawing/2014/main" id="{F047EC02-9A50-F95F-387E-C0392CDF14A1}"/>
              </a:ext>
            </a:extLst>
          </p:cNvPr>
          <p:cNvGrpSpPr/>
          <p:nvPr/>
        </p:nvGrpSpPr>
        <p:grpSpPr>
          <a:xfrm>
            <a:off x="123825" y="1268413"/>
            <a:ext cx="8867775" cy="5368925"/>
            <a:chOff x="123825" y="1268413"/>
            <a:chExt cx="8867775" cy="5368925"/>
          </a:xfrm>
        </p:grpSpPr>
        <p:pic>
          <p:nvPicPr>
            <p:cNvPr id="44034" name="Picture 2" descr="Tarsals, Metatarsals, and Phalanges">
              <a:extLst>
                <a:ext uri="{FF2B5EF4-FFF2-40B4-BE49-F238E27FC236}">
                  <a16:creationId xmlns:a16="http://schemas.microsoft.com/office/drawing/2014/main" id="{FC2AD66D-4597-B8A4-2EAB-68FA66A4123A}"/>
                </a:ext>
              </a:extLst>
            </p:cNvPr>
            <p:cNvPicPr>
              <a:picLocks noChangeAspect="1"/>
            </p:cNvPicPr>
            <p:nvPr/>
          </p:nvPicPr>
          <p:blipFill>
            <a:blip r:embed="rId2">
              <a:extLst>
                <a:ext uri="{28A0092B-C50C-407E-A947-70E740481C1C}">
                  <a14:useLocalDpi xmlns:a14="http://schemas.microsoft.com/office/drawing/2010/main" val="0"/>
                </a:ext>
              </a:extLst>
            </a:blip>
            <a:srcRect t="32639" b="7777"/>
            <a:stretch>
              <a:fillRect/>
            </a:stretch>
          </p:blipFill>
          <p:spPr bwMode="auto">
            <a:xfrm>
              <a:off x="123825" y="1268413"/>
              <a:ext cx="8867775"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64" name="TextBox 32" descr="Talus&#10;">
              <a:extLst>
                <a:ext uri="{FF2B5EF4-FFF2-40B4-BE49-F238E27FC236}">
                  <a16:creationId xmlns:a16="http://schemas.microsoft.com/office/drawing/2014/main" id="{1A19FBE2-2405-5374-754C-9232D90B73AF}"/>
                </a:ext>
              </a:extLst>
            </p:cNvPr>
            <p:cNvSpPr txBox="1">
              <a:spLocks noChangeArrowheads="1"/>
            </p:cNvSpPr>
            <p:nvPr/>
          </p:nvSpPr>
          <p:spPr bwMode="auto">
            <a:xfrm>
              <a:off x="1709738" y="1819275"/>
              <a:ext cx="1463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Talus</a:t>
              </a:r>
            </a:p>
          </p:txBody>
        </p:sp>
        <p:sp>
          <p:nvSpPr>
            <p:cNvPr id="44043" name="TextBox 19" descr="1st &#10;">
              <a:extLst>
                <a:ext uri="{FF2B5EF4-FFF2-40B4-BE49-F238E27FC236}">
                  <a16:creationId xmlns:a16="http://schemas.microsoft.com/office/drawing/2014/main" id="{5C7F676A-8D6D-24C6-9CB4-5A71825C74CE}"/>
                </a:ext>
              </a:extLst>
            </p:cNvPr>
            <p:cNvSpPr txBox="1">
              <a:spLocks noChangeArrowheads="1"/>
            </p:cNvSpPr>
            <p:nvPr/>
          </p:nvSpPr>
          <p:spPr bwMode="auto">
            <a:xfrm>
              <a:off x="5892800" y="1754188"/>
              <a:ext cx="488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1</a:t>
              </a:r>
              <a:r>
                <a:rPr lang="en-US" altLang="en-US" sz="1800" b="1" baseline="30000" dirty="0">
                  <a:ea typeface="ＭＳ Ｐゴシック" panose="020B0600070205080204" pitchFamily="34" charset="-128"/>
                </a:rPr>
                <a:t>st</a:t>
              </a:r>
              <a:r>
                <a:rPr lang="en-US" altLang="en-US" sz="1800" b="1" dirty="0">
                  <a:ea typeface="ＭＳ Ｐゴシック" panose="020B0600070205080204" pitchFamily="34" charset="-128"/>
                </a:rPr>
                <a:t> </a:t>
              </a:r>
            </a:p>
          </p:txBody>
        </p:sp>
        <p:sp>
          <p:nvSpPr>
            <p:cNvPr id="44049" name="TextBox 19" descr="p&#10;">
              <a:extLst>
                <a:ext uri="{FF2B5EF4-FFF2-40B4-BE49-F238E27FC236}">
                  <a16:creationId xmlns:a16="http://schemas.microsoft.com/office/drawing/2014/main" id="{A337A4BC-6B6D-63AE-46C1-D006E303588E}"/>
                </a:ext>
              </a:extLst>
            </p:cNvPr>
            <p:cNvSpPr txBox="1">
              <a:spLocks noChangeArrowheads="1"/>
            </p:cNvSpPr>
            <p:nvPr/>
          </p:nvSpPr>
          <p:spPr bwMode="auto">
            <a:xfrm>
              <a:off x="7588250" y="1704975"/>
              <a:ext cx="373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p</a:t>
              </a:r>
            </a:p>
          </p:txBody>
        </p:sp>
        <p:sp>
          <p:nvSpPr>
            <p:cNvPr id="44044" name="TextBox 19" descr="2nd &#10;">
              <a:extLst>
                <a:ext uri="{FF2B5EF4-FFF2-40B4-BE49-F238E27FC236}">
                  <a16:creationId xmlns:a16="http://schemas.microsoft.com/office/drawing/2014/main" id="{187728CD-D3FE-6AA3-74CF-AE0D0778BD59}"/>
                </a:ext>
              </a:extLst>
            </p:cNvPr>
            <p:cNvSpPr txBox="1">
              <a:spLocks noChangeArrowheads="1"/>
            </p:cNvSpPr>
            <p:nvPr/>
          </p:nvSpPr>
          <p:spPr bwMode="auto">
            <a:xfrm>
              <a:off x="5878513" y="2159000"/>
              <a:ext cx="488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2</a:t>
              </a:r>
              <a:r>
                <a:rPr lang="en-US" altLang="en-US" sz="1800" b="1" baseline="30000" dirty="0">
                  <a:ea typeface="ＭＳ Ｐゴシック" panose="020B0600070205080204" pitchFamily="34" charset="-128"/>
                </a:rPr>
                <a:t>nd</a:t>
              </a:r>
              <a:r>
                <a:rPr lang="en-US" altLang="en-US" sz="1800" b="1" dirty="0">
                  <a:ea typeface="ＭＳ Ｐゴシック" panose="020B0600070205080204" pitchFamily="34" charset="-128"/>
                </a:rPr>
                <a:t> </a:t>
              </a:r>
            </a:p>
          </p:txBody>
        </p:sp>
        <p:sp>
          <p:nvSpPr>
            <p:cNvPr id="44051" name="TextBox 19" descr="p&#10;">
              <a:extLst>
                <a:ext uri="{FF2B5EF4-FFF2-40B4-BE49-F238E27FC236}">
                  <a16:creationId xmlns:a16="http://schemas.microsoft.com/office/drawing/2014/main" id="{2A771F04-DC6F-F2C3-A634-A9E5E423E16C}"/>
                </a:ext>
              </a:extLst>
            </p:cNvPr>
            <p:cNvSpPr txBox="1">
              <a:spLocks noChangeArrowheads="1"/>
            </p:cNvSpPr>
            <p:nvPr/>
          </p:nvSpPr>
          <p:spPr bwMode="auto">
            <a:xfrm rot="-409990">
              <a:off x="7608888" y="2136775"/>
              <a:ext cx="37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p</a:t>
              </a:r>
            </a:p>
          </p:txBody>
        </p:sp>
        <p:sp>
          <p:nvSpPr>
            <p:cNvPr id="44056" name="TextBox 19" descr="m&#10;">
              <a:extLst>
                <a:ext uri="{FF2B5EF4-FFF2-40B4-BE49-F238E27FC236}">
                  <a16:creationId xmlns:a16="http://schemas.microsoft.com/office/drawing/2014/main" id="{8E3E0D5F-89BD-D6C8-EA6B-1F4082881E02}"/>
                </a:ext>
              </a:extLst>
            </p:cNvPr>
            <p:cNvSpPr txBox="1">
              <a:spLocks noChangeArrowheads="1"/>
            </p:cNvSpPr>
            <p:nvPr/>
          </p:nvSpPr>
          <p:spPr bwMode="auto">
            <a:xfrm>
              <a:off x="8210550" y="2073275"/>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m</a:t>
              </a:r>
            </a:p>
          </p:txBody>
        </p:sp>
        <p:sp>
          <p:nvSpPr>
            <p:cNvPr id="44045" name="TextBox 19" descr="3rd  &#10;">
              <a:extLst>
                <a:ext uri="{FF2B5EF4-FFF2-40B4-BE49-F238E27FC236}">
                  <a16:creationId xmlns:a16="http://schemas.microsoft.com/office/drawing/2014/main" id="{B41E19D7-96A1-6A60-3F33-7F877EF5974D}"/>
                </a:ext>
              </a:extLst>
            </p:cNvPr>
            <p:cNvSpPr txBox="1">
              <a:spLocks noChangeArrowheads="1"/>
            </p:cNvSpPr>
            <p:nvPr/>
          </p:nvSpPr>
          <p:spPr bwMode="auto">
            <a:xfrm rot="-181082">
              <a:off x="5770563" y="2711450"/>
              <a:ext cx="488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3</a:t>
              </a:r>
              <a:r>
                <a:rPr lang="en-US" altLang="en-US" sz="1800" b="1" baseline="30000" dirty="0">
                  <a:ea typeface="ＭＳ Ｐゴシック" panose="020B0600070205080204" pitchFamily="34" charset="-128"/>
                </a:rPr>
                <a:t>rd</a:t>
              </a:r>
              <a:r>
                <a:rPr lang="en-US" altLang="en-US" sz="1800" b="1" dirty="0">
                  <a:ea typeface="ＭＳ Ｐゴシック" panose="020B0600070205080204" pitchFamily="34" charset="-128"/>
                </a:rPr>
                <a:t>  </a:t>
              </a:r>
            </a:p>
          </p:txBody>
        </p:sp>
        <p:sp>
          <p:nvSpPr>
            <p:cNvPr id="44052" name="TextBox 19" descr="p&#10;">
              <a:extLst>
                <a:ext uri="{FF2B5EF4-FFF2-40B4-BE49-F238E27FC236}">
                  <a16:creationId xmlns:a16="http://schemas.microsoft.com/office/drawing/2014/main" id="{DDFCF0C9-922A-7EFA-A1BC-FFE58A955A4E}"/>
                </a:ext>
              </a:extLst>
            </p:cNvPr>
            <p:cNvSpPr txBox="1">
              <a:spLocks noChangeArrowheads="1"/>
            </p:cNvSpPr>
            <p:nvPr/>
          </p:nvSpPr>
          <p:spPr bwMode="auto">
            <a:xfrm rot="-340850">
              <a:off x="7516813" y="2589213"/>
              <a:ext cx="373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p</a:t>
              </a:r>
            </a:p>
          </p:txBody>
        </p:sp>
        <p:sp>
          <p:nvSpPr>
            <p:cNvPr id="44053" name="TextBox 19" descr="m&#10;">
              <a:extLst>
                <a:ext uri="{FF2B5EF4-FFF2-40B4-BE49-F238E27FC236}">
                  <a16:creationId xmlns:a16="http://schemas.microsoft.com/office/drawing/2014/main" id="{E2BDFB42-7CA2-1359-F42C-A574DC4715A2}"/>
                </a:ext>
              </a:extLst>
            </p:cNvPr>
            <p:cNvSpPr txBox="1">
              <a:spLocks noChangeArrowheads="1"/>
            </p:cNvSpPr>
            <p:nvPr/>
          </p:nvSpPr>
          <p:spPr bwMode="auto">
            <a:xfrm rot="-540507">
              <a:off x="8185150" y="2387600"/>
              <a:ext cx="363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m</a:t>
              </a:r>
            </a:p>
          </p:txBody>
        </p:sp>
        <p:sp>
          <p:nvSpPr>
            <p:cNvPr id="44059" name="TextBox 19" descr="d&#10;">
              <a:extLst>
                <a:ext uri="{FF2B5EF4-FFF2-40B4-BE49-F238E27FC236}">
                  <a16:creationId xmlns:a16="http://schemas.microsoft.com/office/drawing/2014/main" id="{CE091F78-2774-39BB-CE0D-E32334753E4C}"/>
                </a:ext>
              </a:extLst>
            </p:cNvPr>
            <p:cNvSpPr txBox="1">
              <a:spLocks noChangeArrowheads="1"/>
            </p:cNvSpPr>
            <p:nvPr/>
          </p:nvSpPr>
          <p:spPr bwMode="auto">
            <a:xfrm rot="-390945">
              <a:off x="8461375" y="2381250"/>
              <a:ext cx="361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a:ea typeface="ＭＳ Ｐゴシック" panose="020B0600070205080204" pitchFamily="34" charset="-128"/>
                </a:rPr>
                <a:t>d</a:t>
              </a:r>
            </a:p>
          </p:txBody>
        </p:sp>
        <p:sp>
          <p:nvSpPr>
            <p:cNvPr id="44046" name="TextBox 19" descr="4th ">
              <a:extLst>
                <a:ext uri="{FF2B5EF4-FFF2-40B4-BE49-F238E27FC236}">
                  <a16:creationId xmlns:a16="http://schemas.microsoft.com/office/drawing/2014/main" id="{2BCE2EE2-F1D0-81A8-5109-D23052D3272A}"/>
                </a:ext>
              </a:extLst>
            </p:cNvPr>
            <p:cNvSpPr txBox="1">
              <a:spLocks noChangeArrowheads="1"/>
            </p:cNvSpPr>
            <p:nvPr/>
          </p:nvSpPr>
          <p:spPr bwMode="auto">
            <a:xfrm>
              <a:off x="5661025" y="3249613"/>
              <a:ext cx="488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4</a:t>
              </a:r>
              <a:r>
                <a:rPr lang="en-US" altLang="en-US" sz="1800" b="1" baseline="30000" dirty="0">
                  <a:ea typeface="ＭＳ Ｐゴシック" panose="020B0600070205080204" pitchFamily="34" charset="-128"/>
                </a:rPr>
                <a:t>th</a:t>
              </a:r>
              <a:r>
                <a:rPr lang="en-US" altLang="en-US" sz="1800" b="1" dirty="0">
                  <a:ea typeface="ＭＳ Ｐゴシック" panose="020B0600070205080204" pitchFamily="34" charset="-128"/>
                </a:rPr>
                <a:t>  </a:t>
              </a:r>
            </a:p>
          </p:txBody>
        </p:sp>
        <p:sp>
          <p:nvSpPr>
            <p:cNvPr id="44050" name="TextBox 19" descr="p&#10;">
              <a:extLst>
                <a:ext uri="{FF2B5EF4-FFF2-40B4-BE49-F238E27FC236}">
                  <a16:creationId xmlns:a16="http://schemas.microsoft.com/office/drawing/2014/main" id="{0B69C34C-2F72-CC2E-7C4D-BBBE1304BAC3}"/>
                </a:ext>
              </a:extLst>
            </p:cNvPr>
            <p:cNvSpPr txBox="1">
              <a:spLocks noChangeArrowheads="1"/>
            </p:cNvSpPr>
            <p:nvPr/>
          </p:nvSpPr>
          <p:spPr bwMode="auto">
            <a:xfrm rot="-252427">
              <a:off x="7318375" y="31115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p</a:t>
              </a:r>
            </a:p>
          </p:txBody>
        </p:sp>
        <p:sp>
          <p:nvSpPr>
            <p:cNvPr id="44055" name="TextBox 19" descr="m&#10;">
              <a:extLst>
                <a:ext uri="{FF2B5EF4-FFF2-40B4-BE49-F238E27FC236}">
                  <a16:creationId xmlns:a16="http://schemas.microsoft.com/office/drawing/2014/main" id="{972C42D9-076A-30A0-882F-C9C499B00FAF}"/>
                </a:ext>
              </a:extLst>
            </p:cNvPr>
            <p:cNvSpPr txBox="1">
              <a:spLocks noChangeArrowheads="1"/>
            </p:cNvSpPr>
            <p:nvPr/>
          </p:nvSpPr>
          <p:spPr bwMode="auto">
            <a:xfrm>
              <a:off x="7815263" y="2895600"/>
              <a:ext cx="361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m</a:t>
              </a:r>
            </a:p>
          </p:txBody>
        </p:sp>
        <p:sp>
          <p:nvSpPr>
            <p:cNvPr id="44058" name="TextBox 19" descr="d&#10;">
              <a:extLst>
                <a:ext uri="{FF2B5EF4-FFF2-40B4-BE49-F238E27FC236}">
                  <a16:creationId xmlns:a16="http://schemas.microsoft.com/office/drawing/2014/main" id="{696E3891-3A36-EAC4-229D-1AE70D15BA42}"/>
                </a:ext>
              </a:extLst>
            </p:cNvPr>
            <p:cNvSpPr txBox="1">
              <a:spLocks noChangeArrowheads="1"/>
            </p:cNvSpPr>
            <p:nvPr/>
          </p:nvSpPr>
          <p:spPr bwMode="auto">
            <a:xfrm rot="-390945">
              <a:off x="8037513" y="2871788"/>
              <a:ext cx="404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ea typeface="ＭＳ Ｐゴシック" panose="020B0600070205080204" pitchFamily="34" charset="-128"/>
                </a:rPr>
                <a:t>d</a:t>
              </a:r>
            </a:p>
          </p:txBody>
        </p:sp>
        <p:sp>
          <p:nvSpPr>
            <p:cNvPr id="44063" name="TextBox 32" descr="Calcaneus&#10;">
              <a:extLst>
                <a:ext uri="{FF2B5EF4-FFF2-40B4-BE49-F238E27FC236}">
                  <a16:creationId xmlns:a16="http://schemas.microsoft.com/office/drawing/2014/main" id="{B6326A75-907F-B7F7-C055-726E63841967}"/>
                </a:ext>
              </a:extLst>
            </p:cNvPr>
            <p:cNvSpPr txBox="1">
              <a:spLocks noChangeArrowheads="1"/>
            </p:cNvSpPr>
            <p:nvPr/>
          </p:nvSpPr>
          <p:spPr bwMode="auto">
            <a:xfrm>
              <a:off x="782638" y="3824288"/>
              <a:ext cx="1463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Calcaneus</a:t>
              </a:r>
            </a:p>
          </p:txBody>
        </p:sp>
        <p:sp>
          <p:nvSpPr>
            <p:cNvPr id="44047" name="TextBox 19" descr="5th  &#10;">
              <a:extLst>
                <a:ext uri="{FF2B5EF4-FFF2-40B4-BE49-F238E27FC236}">
                  <a16:creationId xmlns:a16="http://schemas.microsoft.com/office/drawing/2014/main" id="{22E46A45-B7A9-8D4E-1709-A1A2D97DF3A3}"/>
                </a:ext>
              </a:extLst>
            </p:cNvPr>
            <p:cNvSpPr txBox="1">
              <a:spLocks noChangeArrowheads="1"/>
            </p:cNvSpPr>
            <p:nvPr/>
          </p:nvSpPr>
          <p:spPr bwMode="auto">
            <a:xfrm>
              <a:off x="5613400" y="3794125"/>
              <a:ext cx="50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5</a:t>
              </a:r>
              <a:r>
                <a:rPr lang="en-US" altLang="en-US" sz="1800" b="1" baseline="30000" dirty="0">
                  <a:ea typeface="ＭＳ Ｐゴシック" panose="020B0600070205080204" pitchFamily="34" charset="-128"/>
                </a:rPr>
                <a:t>th</a:t>
              </a:r>
              <a:r>
                <a:rPr lang="en-US" altLang="en-US" sz="1800" b="1" dirty="0">
                  <a:ea typeface="ＭＳ Ｐゴシック" panose="020B0600070205080204" pitchFamily="34" charset="-128"/>
                </a:rPr>
                <a:t>  </a:t>
              </a:r>
            </a:p>
          </p:txBody>
        </p:sp>
        <p:sp>
          <p:nvSpPr>
            <p:cNvPr id="44048" name="TextBox 19" descr="p&#10;">
              <a:extLst>
                <a:ext uri="{FF2B5EF4-FFF2-40B4-BE49-F238E27FC236}">
                  <a16:creationId xmlns:a16="http://schemas.microsoft.com/office/drawing/2014/main" id="{BCEB2CB2-2AEE-FBE3-F21B-ED57BEC1D562}"/>
                </a:ext>
              </a:extLst>
            </p:cNvPr>
            <p:cNvSpPr txBox="1">
              <a:spLocks noChangeArrowheads="1"/>
            </p:cNvSpPr>
            <p:nvPr/>
          </p:nvSpPr>
          <p:spPr bwMode="auto">
            <a:xfrm rot="-546904">
              <a:off x="7165975" y="3608388"/>
              <a:ext cx="373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ea typeface="ＭＳ Ｐゴシック" panose="020B0600070205080204" pitchFamily="34" charset="-128"/>
                </a:rPr>
                <a:t>p</a:t>
              </a:r>
            </a:p>
          </p:txBody>
        </p:sp>
        <p:sp>
          <p:nvSpPr>
            <p:cNvPr id="44054" name="TextBox 19" descr="m&#10;">
              <a:extLst>
                <a:ext uri="{FF2B5EF4-FFF2-40B4-BE49-F238E27FC236}">
                  <a16:creationId xmlns:a16="http://schemas.microsoft.com/office/drawing/2014/main" id="{80C6CE83-01B0-94F2-4799-AA93B76BAE55}"/>
                </a:ext>
              </a:extLst>
            </p:cNvPr>
            <p:cNvSpPr txBox="1">
              <a:spLocks noChangeArrowheads="1"/>
            </p:cNvSpPr>
            <p:nvPr/>
          </p:nvSpPr>
          <p:spPr bwMode="auto">
            <a:xfrm rot="386981">
              <a:off x="7675563" y="3521075"/>
              <a:ext cx="382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m</a:t>
              </a:r>
            </a:p>
          </p:txBody>
        </p:sp>
        <p:sp>
          <p:nvSpPr>
            <p:cNvPr id="44057" name="TextBox 19" descr="d&#10;">
              <a:extLst>
                <a:ext uri="{FF2B5EF4-FFF2-40B4-BE49-F238E27FC236}">
                  <a16:creationId xmlns:a16="http://schemas.microsoft.com/office/drawing/2014/main" id="{8F5D081A-C25F-0678-E7CF-2F29DFC385FA}"/>
                </a:ext>
              </a:extLst>
            </p:cNvPr>
            <p:cNvSpPr txBox="1">
              <a:spLocks noChangeArrowheads="1"/>
            </p:cNvSpPr>
            <p:nvPr/>
          </p:nvSpPr>
          <p:spPr bwMode="auto">
            <a:xfrm rot="-390945">
              <a:off x="7926388" y="3482975"/>
              <a:ext cx="363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ea typeface="ＭＳ Ｐゴシック" panose="020B0600070205080204" pitchFamily="34" charset="-128"/>
                </a:rPr>
                <a:t>d</a:t>
              </a:r>
            </a:p>
          </p:txBody>
        </p:sp>
        <p:sp>
          <p:nvSpPr>
            <p:cNvPr id="44042" name="TextBox 32" descr="Tarsals&#10;">
              <a:extLst>
                <a:ext uri="{FF2B5EF4-FFF2-40B4-BE49-F238E27FC236}">
                  <a16:creationId xmlns:a16="http://schemas.microsoft.com/office/drawing/2014/main" id="{79CD1092-B9BB-B7BF-4C79-BACB5CE6A548}"/>
                </a:ext>
              </a:extLst>
            </p:cNvPr>
            <p:cNvSpPr txBox="1">
              <a:spLocks noChangeArrowheads="1"/>
            </p:cNvSpPr>
            <p:nvPr/>
          </p:nvSpPr>
          <p:spPr bwMode="auto">
            <a:xfrm>
              <a:off x="1709738" y="5233988"/>
              <a:ext cx="100488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Tarsals</a:t>
              </a:r>
            </a:p>
          </p:txBody>
        </p:sp>
        <p:sp>
          <p:nvSpPr>
            <p:cNvPr id="44041" name="TextBox 32" descr="Metatarsals&#10;">
              <a:extLst>
                <a:ext uri="{FF2B5EF4-FFF2-40B4-BE49-F238E27FC236}">
                  <a16:creationId xmlns:a16="http://schemas.microsoft.com/office/drawing/2014/main" id="{3DD1C992-4859-3584-6798-A3178B9336D9}"/>
                </a:ext>
              </a:extLst>
            </p:cNvPr>
            <p:cNvSpPr txBox="1">
              <a:spLocks noChangeArrowheads="1"/>
            </p:cNvSpPr>
            <p:nvPr/>
          </p:nvSpPr>
          <p:spPr bwMode="auto">
            <a:xfrm>
              <a:off x="4843463" y="5233988"/>
              <a:ext cx="146208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Metatarsals</a:t>
              </a:r>
            </a:p>
          </p:txBody>
        </p:sp>
        <p:sp>
          <p:nvSpPr>
            <p:cNvPr id="44037" name="TextBox 32" descr="Phalanges&#10;">
              <a:extLst>
                <a:ext uri="{FF2B5EF4-FFF2-40B4-BE49-F238E27FC236}">
                  <a16:creationId xmlns:a16="http://schemas.microsoft.com/office/drawing/2014/main" id="{A282407A-9EAF-A6FD-6818-9BE5AD5F8568}"/>
                </a:ext>
              </a:extLst>
            </p:cNvPr>
            <p:cNvSpPr txBox="1">
              <a:spLocks noChangeArrowheads="1"/>
            </p:cNvSpPr>
            <p:nvPr/>
          </p:nvSpPr>
          <p:spPr bwMode="auto">
            <a:xfrm>
              <a:off x="7351713" y="5230813"/>
              <a:ext cx="129381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Phalanges</a:t>
              </a:r>
            </a:p>
          </p:txBody>
        </p:sp>
        <p:sp>
          <p:nvSpPr>
            <p:cNvPr id="3" name="Right Brace 2">
              <a:extLst>
                <a:ext uri="{FF2B5EF4-FFF2-40B4-BE49-F238E27FC236}">
                  <a16:creationId xmlns:a16="http://schemas.microsoft.com/office/drawing/2014/main" id="{20104D98-2217-E601-33C9-661FEE231B50}"/>
                </a:ext>
                <a:ext uri="{C183D7F6-B498-43B3-948B-1728B52AA6E4}">
                  <adec:decorative xmlns:adec="http://schemas.microsoft.com/office/drawing/2017/decorative" val="1"/>
                </a:ext>
              </a:extLst>
            </p:cNvPr>
            <p:cNvSpPr/>
            <p:nvPr/>
          </p:nvSpPr>
          <p:spPr>
            <a:xfrm rot="5400000">
              <a:off x="1780382" y="3094831"/>
              <a:ext cx="862012" cy="3768725"/>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7" name="Right Brace 26">
              <a:extLst>
                <a:ext uri="{FF2B5EF4-FFF2-40B4-BE49-F238E27FC236}">
                  <a16:creationId xmlns:a16="http://schemas.microsoft.com/office/drawing/2014/main" id="{DB61B0D7-F971-8E3A-B2A1-BCA8A3CE2CA6}"/>
                </a:ext>
                <a:ext uri="{C183D7F6-B498-43B3-948B-1728B52AA6E4}">
                  <adec:decorative xmlns:adec="http://schemas.microsoft.com/office/drawing/2017/decorative" val="1"/>
                </a:ext>
              </a:extLst>
            </p:cNvPr>
            <p:cNvSpPr/>
            <p:nvPr/>
          </p:nvSpPr>
          <p:spPr>
            <a:xfrm rot="5400000">
              <a:off x="7619207" y="3979069"/>
              <a:ext cx="760412" cy="1898650"/>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9" name="Right Brace 28">
              <a:extLst>
                <a:ext uri="{FF2B5EF4-FFF2-40B4-BE49-F238E27FC236}">
                  <a16:creationId xmlns:a16="http://schemas.microsoft.com/office/drawing/2014/main" id="{FB0EC8A2-45CE-2A9B-447F-7CE749BFF360}"/>
                </a:ext>
                <a:ext uri="{C183D7F6-B498-43B3-948B-1728B52AA6E4}">
                  <adec:decorative xmlns:adec="http://schemas.microsoft.com/office/drawing/2017/decorative" val="1"/>
                </a:ext>
              </a:extLst>
            </p:cNvPr>
            <p:cNvSpPr/>
            <p:nvPr/>
          </p:nvSpPr>
          <p:spPr>
            <a:xfrm rot="5400000">
              <a:off x="5198269" y="3474244"/>
              <a:ext cx="752475" cy="2947987"/>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4062" name="TextBox 32" descr="P = proximal&#10;m = middle&#10;d = distal">
              <a:extLst>
                <a:ext uri="{FF2B5EF4-FFF2-40B4-BE49-F238E27FC236}">
                  <a16:creationId xmlns:a16="http://schemas.microsoft.com/office/drawing/2014/main" id="{EF424641-FC87-4515-CCC7-B185DCF1952E}"/>
                </a:ext>
              </a:extLst>
            </p:cNvPr>
            <p:cNvSpPr txBox="1">
              <a:spLocks noChangeArrowheads="1"/>
            </p:cNvSpPr>
            <p:nvPr/>
          </p:nvSpPr>
          <p:spPr bwMode="auto">
            <a:xfrm>
              <a:off x="182563" y="5715000"/>
              <a:ext cx="1598612" cy="922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P = proximal</a:t>
              </a:r>
            </a:p>
            <a:p>
              <a:pPr eaLnBrk="1" hangingPunct="1">
                <a:spcBef>
                  <a:spcPct val="0"/>
                </a:spcBef>
                <a:buFontTx/>
                <a:buNone/>
              </a:pPr>
              <a:r>
                <a:rPr lang="en-US" altLang="en-US" sz="1800" b="1" dirty="0"/>
                <a:t>m = middle</a:t>
              </a:r>
            </a:p>
            <a:p>
              <a:pPr eaLnBrk="1" hangingPunct="1">
                <a:spcBef>
                  <a:spcPct val="0"/>
                </a:spcBef>
                <a:buFontTx/>
                <a:buNone/>
              </a:pPr>
              <a:r>
                <a:rPr lang="en-US" altLang="en-US" sz="1800" b="1" dirty="0"/>
                <a:t>d = distal</a:t>
              </a:r>
            </a:p>
          </p:txBody>
        </p:sp>
        <p:sp>
          <p:nvSpPr>
            <p:cNvPr id="2" name="TextBox 19" descr="d&#10;">
              <a:extLst>
                <a:ext uri="{FF2B5EF4-FFF2-40B4-BE49-F238E27FC236}">
                  <a16:creationId xmlns:a16="http://schemas.microsoft.com/office/drawing/2014/main" id="{E9350EC1-7FD9-147C-34BD-911A030F4C67}"/>
                </a:ext>
              </a:extLst>
            </p:cNvPr>
            <p:cNvSpPr txBox="1">
              <a:spLocks noChangeArrowheads="1"/>
            </p:cNvSpPr>
            <p:nvPr/>
          </p:nvSpPr>
          <p:spPr bwMode="auto">
            <a:xfrm>
              <a:off x="8380748" y="1852025"/>
              <a:ext cx="363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ea typeface="ＭＳ Ｐゴシック" panose="020B0600070205080204" pitchFamily="34" charset="-128"/>
                </a:rPr>
                <a:t>d</a:t>
              </a:r>
            </a:p>
          </p:txBody>
        </p:sp>
        <p:sp>
          <p:nvSpPr>
            <p:cNvPr id="4" name="TextBox 19" descr="d&#10;">
              <a:extLst>
                <a:ext uri="{FF2B5EF4-FFF2-40B4-BE49-F238E27FC236}">
                  <a16:creationId xmlns:a16="http://schemas.microsoft.com/office/drawing/2014/main" id="{D3362B91-E343-274D-7CE3-579AA03F6159}"/>
                </a:ext>
              </a:extLst>
            </p:cNvPr>
            <p:cNvSpPr txBox="1">
              <a:spLocks noChangeArrowheads="1"/>
            </p:cNvSpPr>
            <p:nvPr/>
          </p:nvSpPr>
          <p:spPr bwMode="auto">
            <a:xfrm rot="-390945">
              <a:off x="8590298" y="2201275"/>
              <a:ext cx="36353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ea typeface="ＭＳ Ｐゴシック" panose="020B0600070205080204" pitchFamily="34" charset="-128"/>
                </a:rPr>
                <a:t>d</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itle 1" descr="Sesamoid Bones">
            <a:extLst>
              <a:ext uri="{FF2B5EF4-FFF2-40B4-BE49-F238E27FC236}">
                <a16:creationId xmlns:a16="http://schemas.microsoft.com/office/drawing/2014/main" id="{4B653465-8D0C-A919-139A-30D3EC0943C0}"/>
              </a:ext>
            </a:extLst>
          </p:cNvPr>
          <p:cNvSpPr txBox="1">
            <a:spLocks noGrp="1"/>
          </p:cNvSpPr>
          <p:nvPr>
            <p:ph type="title" idx="4294967295"/>
          </p:nvPr>
        </p:nvSpPr>
        <p:spPr bwMode="auto">
          <a:xfrm>
            <a:off x="0" y="80963"/>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Sesamoid Bones</a:t>
            </a:r>
          </a:p>
        </p:txBody>
      </p:sp>
      <p:grpSp>
        <p:nvGrpSpPr>
          <p:cNvPr id="3" name="Group 2" descr="The image is a collage illustrating sesamoid bones, including the patella and the sesamoid bones of the foot. On the left, there is a lateral view of a knee joint model showing the patella, labeled with an arrow. Below this, two smaller images depict the patella from the anterior (front) and posterior (back) views. On the right, an inferior view of the metatarsals and phalanges shows arrows pointing to the sesamoid bones located on the inferior (plantar) surface of the foot.">
            <a:extLst>
              <a:ext uri="{FF2B5EF4-FFF2-40B4-BE49-F238E27FC236}">
                <a16:creationId xmlns:a16="http://schemas.microsoft.com/office/drawing/2014/main" id="{1E95E008-D0E3-71B3-7061-59BB6261347B}"/>
              </a:ext>
            </a:extLst>
          </p:cNvPr>
          <p:cNvGrpSpPr/>
          <p:nvPr/>
        </p:nvGrpSpPr>
        <p:grpSpPr>
          <a:xfrm>
            <a:off x="420688" y="458788"/>
            <a:ext cx="8494712" cy="6170612"/>
            <a:chOff x="420688" y="458788"/>
            <a:chExt cx="8494712" cy="6170612"/>
          </a:xfrm>
        </p:grpSpPr>
        <p:pic>
          <p:nvPicPr>
            <p:cNvPr id="45059" name="Picture 13" descr="Knee joint showing the patella">
              <a:extLst>
                <a:ext uri="{FF2B5EF4-FFF2-40B4-BE49-F238E27FC236}">
                  <a16:creationId xmlns:a16="http://schemas.microsoft.com/office/drawing/2014/main" id="{41640521-48F1-B6F3-27E0-513FD59E8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687" r="27612"/>
            <a:stretch>
              <a:fillRect/>
            </a:stretch>
          </p:blipFill>
          <p:spPr bwMode="auto">
            <a:xfrm>
              <a:off x="428625" y="458788"/>
              <a:ext cx="2162175" cy="3262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7" name="Picture 2" descr="Anterior view of the patella&#10;">
              <a:extLst>
                <a:ext uri="{FF2B5EF4-FFF2-40B4-BE49-F238E27FC236}">
                  <a16:creationId xmlns:a16="http://schemas.microsoft.com/office/drawing/2014/main" id="{ADD3BD6E-02ED-F1A8-A898-48CFAA46F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308" r="9578" b="25084"/>
            <a:stretch>
              <a:fillRect/>
            </a:stretch>
          </p:blipFill>
          <p:spPr bwMode="auto">
            <a:xfrm>
              <a:off x="420688" y="4205288"/>
              <a:ext cx="2054225" cy="2124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5072" name="TextBox 32" descr="Anterior View&#10;">
              <a:extLst>
                <a:ext uri="{FF2B5EF4-FFF2-40B4-BE49-F238E27FC236}">
                  <a16:creationId xmlns:a16="http://schemas.microsoft.com/office/drawing/2014/main" id="{5916BB11-B435-A038-157A-B43C4BAE7A9D}"/>
                </a:ext>
              </a:extLst>
            </p:cNvPr>
            <p:cNvSpPr txBox="1">
              <a:spLocks noChangeArrowheads="1"/>
            </p:cNvSpPr>
            <p:nvPr/>
          </p:nvSpPr>
          <p:spPr bwMode="auto">
            <a:xfrm>
              <a:off x="428625" y="6259513"/>
              <a:ext cx="2046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p>
          </p:txBody>
        </p:sp>
        <p:sp>
          <p:nvSpPr>
            <p:cNvPr id="45063" name="TextBox 32" descr="Patella&#10;">
              <a:extLst>
                <a:ext uri="{FF2B5EF4-FFF2-40B4-BE49-F238E27FC236}">
                  <a16:creationId xmlns:a16="http://schemas.microsoft.com/office/drawing/2014/main" id="{B6B0786F-6CFD-8370-BF08-D8BD8DCBA501}"/>
                </a:ext>
              </a:extLst>
            </p:cNvPr>
            <p:cNvSpPr txBox="1">
              <a:spLocks noChangeArrowheads="1"/>
            </p:cNvSpPr>
            <p:nvPr/>
          </p:nvSpPr>
          <p:spPr bwMode="auto">
            <a:xfrm>
              <a:off x="3429000" y="1439863"/>
              <a:ext cx="914400" cy="37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Patella</a:t>
              </a:r>
            </a:p>
          </p:txBody>
        </p:sp>
        <p:pic>
          <p:nvPicPr>
            <p:cNvPr id="45068" name="Picture 3" descr="Posterior view of the patella&#10;">
              <a:extLst>
                <a:ext uri="{FF2B5EF4-FFF2-40B4-BE49-F238E27FC236}">
                  <a16:creationId xmlns:a16="http://schemas.microsoft.com/office/drawing/2014/main" id="{8837278C-002B-52BA-A4CF-73C751DAE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52" t="32410" r="12537" b="21643"/>
            <a:stretch>
              <a:fillRect/>
            </a:stretch>
          </p:blipFill>
          <p:spPr bwMode="auto">
            <a:xfrm>
              <a:off x="2590800" y="4205288"/>
              <a:ext cx="2078038" cy="2124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5071" name="TextBox 32" descr="Posterior View&#10;">
              <a:extLst>
                <a:ext uri="{FF2B5EF4-FFF2-40B4-BE49-F238E27FC236}">
                  <a16:creationId xmlns:a16="http://schemas.microsoft.com/office/drawing/2014/main" id="{876BD081-5148-C78A-6A48-EECBBC79CE9D}"/>
                </a:ext>
              </a:extLst>
            </p:cNvPr>
            <p:cNvSpPr txBox="1">
              <a:spLocks noChangeArrowheads="1"/>
            </p:cNvSpPr>
            <p:nvPr/>
          </p:nvSpPr>
          <p:spPr bwMode="auto">
            <a:xfrm>
              <a:off x="2590800" y="6259513"/>
              <a:ext cx="2066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a:t>
              </a:r>
            </a:p>
          </p:txBody>
        </p:sp>
        <p:pic>
          <p:nvPicPr>
            <p:cNvPr id="45058" name="Picture 14" descr="Sesamoid bones on the inferior (plantar) surface of foot&#10;">
              <a:extLst>
                <a:ext uri="{FF2B5EF4-FFF2-40B4-BE49-F238E27FC236}">
                  <a16:creationId xmlns:a16="http://schemas.microsoft.com/office/drawing/2014/main" id="{967B3E15-84DC-1C43-54D6-63137FBC54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443" r="15323"/>
            <a:stretch>
              <a:fillRect/>
            </a:stretch>
          </p:blipFill>
          <p:spPr bwMode="auto">
            <a:xfrm>
              <a:off x="4800600" y="1020763"/>
              <a:ext cx="2733675" cy="4975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F8B9AB3D-98D8-B8B4-E651-A5C033000465}"/>
                </a:ext>
                <a:ext uri="{C183D7F6-B498-43B3-948B-1728B52AA6E4}">
                  <adec:decorative xmlns:adec="http://schemas.microsoft.com/office/drawing/2017/decorative" val="1"/>
                </a:ext>
              </a:extLst>
            </p:cNvPr>
            <p:cNvCxnSpPr>
              <a:stCxn id="45063" idx="1"/>
            </p:cNvCxnSpPr>
            <p:nvPr/>
          </p:nvCxnSpPr>
          <p:spPr>
            <a:xfrm flipH="1" flipV="1">
              <a:off x="2057400" y="1625600"/>
              <a:ext cx="1371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1624896-9814-8461-5541-1C2B07FB56BA}"/>
                </a:ext>
                <a:ext uri="{C183D7F6-B498-43B3-948B-1728B52AA6E4}">
                  <adec:decorative xmlns:adec="http://schemas.microsoft.com/office/drawing/2017/decorative" val="1"/>
                </a:ext>
              </a:extLst>
            </p:cNvPr>
            <p:cNvCxnSpPr/>
            <p:nvPr/>
          </p:nvCxnSpPr>
          <p:spPr>
            <a:xfrm flipH="1" flipV="1">
              <a:off x="7086600" y="3276600"/>
              <a:ext cx="609600" cy="4159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065" name="TextBox 32">
              <a:extLst>
                <a:ext uri="{FF2B5EF4-FFF2-40B4-BE49-F238E27FC236}">
                  <a16:creationId xmlns:a16="http://schemas.microsoft.com/office/drawing/2014/main" id="{22DF4C4C-3AF6-07CD-2621-596603A96631}"/>
                </a:ext>
                <a:ext uri="{C183D7F6-B498-43B3-948B-1728B52AA6E4}">
                  <adec:decorative xmlns:adec="http://schemas.microsoft.com/office/drawing/2017/decorative" val="1"/>
                </a:ext>
              </a:extLst>
            </p:cNvPr>
            <p:cNvSpPr txBox="1">
              <a:spLocks noChangeArrowheads="1"/>
            </p:cNvSpPr>
            <p:nvPr/>
          </p:nvSpPr>
          <p:spPr bwMode="auto">
            <a:xfrm>
              <a:off x="7696200" y="2654300"/>
              <a:ext cx="1219200" cy="2030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Sesamoid bones on the inferior (plantar) surface of foot</a:t>
              </a:r>
            </a:p>
          </p:txBody>
        </p:sp>
        <p:cxnSp>
          <p:nvCxnSpPr>
            <p:cNvPr id="29" name="Straight Arrow Connector 28">
              <a:extLst>
                <a:ext uri="{FF2B5EF4-FFF2-40B4-BE49-F238E27FC236}">
                  <a16:creationId xmlns:a16="http://schemas.microsoft.com/office/drawing/2014/main" id="{6490FDE3-0F17-C22C-60B5-2E0724F32368}"/>
                </a:ext>
                <a:ext uri="{C183D7F6-B498-43B3-948B-1728B52AA6E4}">
                  <adec:decorative xmlns:adec="http://schemas.microsoft.com/office/drawing/2017/decorative" val="1"/>
                </a:ext>
              </a:extLst>
            </p:cNvPr>
            <p:cNvCxnSpPr/>
            <p:nvPr/>
          </p:nvCxnSpPr>
          <p:spPr>
            <a:xfrm flipH="1" flipV="1">
              <a:off x="6629400" y="3508375"/>
              <a:ext cx="1066800" cy="184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E193A34-18CF-3AAB-3102-E9866F47B875}"/>
                </a:ext>
                <a:ext uri="{C183D7F6-B498-43B3-948B-1728B52AA6E4}">
                  <adec:decorative xmlns:adec="http://schemas.microsoft.com/office/drawing/2017/decorative" val="1"/>
                </a:ext>
              </a:extLst>
            </p:cNvPr>
            <p:cNvCxnSpPr>
              <a:stCxn id="45063" idx="2"/>
            </p:cNvCxnSpPr>
            <p:nvPr/>
          </p:nvCxnSpPr>
          <p:spPr>
            <a:xfrm flipH="1">
              <a:off x="2362200" y="1811338"/>
              <a:ext cx="1524000" cy="23939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0869E8B-591B-1B74-65F3-2D075F817475}"/>
                </a:ext>
                <a:ext uri="{C183D7F6-B498-43B3-948B-1728B52AA6E4}">
                  <adec:decorative xmlns:adec="http://schemas.microsoft.com/office/drawing/2017/decorative" val="1"/>
                </a:ext>
              </a:extLst>
            </p:cNvPr>
            <p:cNvCxnSpPr>
              <a:stCxn id="45063" idx="2"/>
              <a:endCxn id="45068" idx="0"/>
            </p:cNvCxnSpPr>
            <p:nvPr/>
          </p:nvCxnSpPr>
          <p:spPr>
            <a:xfrm flipH="1">
              <a:off x="3630613" y="1811338"/>
              <a:ext cx="255587" cy="23939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06A98C81-EC51-7D01-2139-820C6EA0492C}"/>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1" descr="Pelvic Girdle / Coxal Bone (Os Coxae ) ">
            <a:extLst>
              <a:ext uri="{FF2B5EF4-FFF2-40B4-BE49-F238E27FC236}">
                <a16:creationId xmlns:a16="http://schemas.microsoft.com/office/drawing/2014/main" id="{F3017DBC-E765-CCF0-0B5A-E72CF721A8D1}"/>
              </a:ext>
            </a:extLst>
          </p:cNvPr>
          <p:cNvSpPr txBox="1">
            <a:spLocks noGrp="1"/>
          </p:cNvSpPr>
          <p:nvPr>
            <p:ph type="title" idx="4294967295"/>
          </p:nvPr>
        </p:nvSpPr>
        <p:spPr bwMode="auto">
          <a:xfrm>
            <a:off x="0" y="80963"/>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Pelvic Girdle / </a:t>
            </a:r>
            <a:r>
              <a:rPr kumimoji="0" lang="en-US" altLang="en-US" sz="3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Coxal</a:t>
            </a: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Bone (</a:t>
            </a:r>
            <a:r>
              <a:rPr kumimoji="0" lang="en-US" altLang="en-US" sz="3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Os</a:t>
            </a: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Coxae ) </a:t>
            </a:r>
          </a:p>
        </p:txBody>
      </p:sp>
      <p:sp>
        <p:nvSpPr>
          <p:cNvPr id="15" name="Rectangle 14">
            <a:extLst>
              <a:ext uri="{FF2B5EF4-FFF2-40B4-BE49-F238E27FC236}">
                <a16:creationId xmlns:a16="http://schemas.microsoft.com/office/drawing/2014/main" id="{76186A76-A021-513D-D33F-318E5F8CBCC2}"/>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Freeform 19">
            <a:extLst>
              <a:ext uri="{FF2B5EF4-FFF2-40B4-BE49-F238E27FC236}">
                <a16:creationId xmlns:a16="http://schemas.microsoft.com/office/drawing/2014/main" id="{4B1C626A-ACA9-5960-4268-EC41A5D62ED7}"/>
              </a:ext>
              <a:ext uri="{C183D7F6-B498-43B3-948B-1728B52AA6E4}">
                <adec:decorative xmlns:adec="http://schemas.microsoft.com/office/drawing/2017/decorative" val="1"/>
              </a:ext>
            </a:extLst>
          </p:cNvPr>
          <p:cNvSpPr/>
          <p:nvPr/>
        </p:nvSpPr>
        <p:spPr>
          <a:xfrm>
            <a:off x="2847975" y="4848225"/>
            <a:ext cx="47625" cy="333375"/>
          </a:xfrm>
          <a:custGeom>
            <a:avLst/>
            <a:gdLst>
              <a:gd name="connsiteX0" fmla="*/ 0 w 38100"/>
              <a:gd name="connsiteY0" fmla="*/ 0 h 333375"/>
              <a:gd name="connsiteX1" fmla="*/ 9525 w 38100"/>
              <a:gd name="connsiteY1" fmla="*/ 57150 h 333375"/>
              <a:gd name="connsiteX2" fmla="*/ 19050 w 38100"/>
              <a:gd name="connsiteY2" fmla="*/ 95250 h 333375"/>
              <a:gd name="connsiteX3" fmla="*/ 28575 w 38100"/>
              <a:gd name="connsiteY3" fmla="*/ 304800 h 333375"/>
              <a:gd name="connsiteX4" fmla="*/ 38100 w 38100"/>
              <a:gd name="connsiteY4" fmla="*/ 333375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33375">
                <a:moveTo>
                  <a:pt x="0" y="0"/>
                </a:moveTo>
                <a:cubicBezTo>
                  <a:pt x="3175" y="19050"/>
                  <a:pt x="5737" y="38212"/>
                  <a:pt x="9525" y="57150"/>
                </a:cubicBezTo>
                <a:cubicBezTo>
                  <a:pt x="12092" y="69987"/>
                  <a:pt x="18046" y="82198"/>
                  <a:pt x="19050" y="95250"/>
                </a:cubicBezTo>
                <a:cubicBezTo>
                  <a:pt x="24413" y="164966"/>
                  <a:pt x="22999" y="235101"/>
                  <a:pt x="28575" y="304800"/>
                </a:cubicBezTo>
                <a:cubicBezTo>
                  <a:pt x="29376" y="314808"/>
                  <a:pt x="38100" y="333375"/>
                  <a:pt x="38100" y="333375"/>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shows two different views of the pelvic bone, also called the coxal bone or os coxae. The left side displays the medial view, while the right side shows the posterolateral view. In both views, the bone is a creamy white color, displaying a rough texture characteristic of bone surfaces. In the medial view, the ilium is at the top, with the ischium and pubis labeled below it. The obturator foramen is marked with the number 1. In the posterolateral view, the ilium is again labeled at the top, with the ischium and pubis below. The acetabulum is marked with the number 2. The image is set against a blue background. There is a small white box at the bottom that lists the annotations: 1 – Obturator foramen, 2 – Acetabulum.">
            <a:extLst>
              <a:ext uri="{FF2B5EF4-FFF2-40B4-BE49-F238E27FC236}">
                <a16:creationId xmlns:a16="http://schemas.microsoft.com/office/drawing/2014/main" id="{DED512CC-6777-686B-A9D8-A8E8E50CE169}"/>
              </a:ext>
            </a:extLst>
          </p:cNvPr>
          <p:cNvGrpSpPr/>
          <p:nvPr/>
        </p:nvGrpSpPr>
        <p:grpSpPr>
          <a:xfrm>
            <a:off x="930275" y="901700"/>
            <a:ext cx="7359650" cy="5764213"/>
            <a:chOff x="930275" y="901700"/>
            <a:chExt cx="7359650" cy="5764213"/>
          </a:xfrm>
        </p:grpSpPr>
        <p:pic>
          <p:nvPicPr>
            <p:cNvPr id="28674" name="Picture 6" descr="Medial View of the Pelvic Girdle / Coxal bone (Os Coxae ) ">
              <a:extLst>
                <a:ext uri="{FF2B5EF4-FFF2-40B4-BE49-F238E27FC236}">
                  <a16:creationId xmlns:a16="http://schemas.microsoft.com/office/drawing/2014/main" id="{52380C45-5F3D-A98B-F67B-D78423DAFA74}"/>
                </a:ext>
              </a:extLst>
            </p:cNvPr>
            <p:cNvPicPr>
              <a:picLocks noChangeAspect="1"/>
            </p:cNvPicPr>
            <p:nvPr/>
          </p:nvPicPr>
          <p:blipFill>
            <a:blip r:embed="rId2">
              <a:extLst>
                <a:ext uri="{28A0092B-C50C-407E-A947-70E740481C1C}">
                  <a14:useLocalDpi xmlns:a14="http://schemas.microsoft.com/office/drawing/2010/main" val="0"/>
                </a:ext>
              </a:extLst>
            </a:blip>
            <a:srcRect r="11250" b="8632"/>
            <a:stretch>
              <a:fillRect/>
            </a:stretch>
          </p:blipFill>
          <p:spPr bwMode="auto">
            <a:xfrm>
              <a:off x="930275" y="901700"/>
              <a:ext cx="3413125" cy="4684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7" name="Rectangle 22" descr="Ilium&#10;">
              <a:extLst>
                <a:ext uri="{FF2B5EF4-FFF2-40B4-BE49-F238E27FC236}">
                  <a16:creationId xmlns:a16="http://schemas.microsoft.com/office/drawing/2014/main" id="{919EA1C2-A785-9375-0F62-8B71BAA6E87D}"/>
                </a:ext>
              </a:extLst>
            </p:cNvPr>
            <p:cNvSpPr>
              <a:spLocks noChangeArrowheads="1"/>
            </p:cNvSpPr>
            <p:nvPr/>
          </p:nvSpPr>
          <p:spPr bwMode="auto">
            <a:xfrm>
              <a:off x="2378075" y="2057400"/>
              <a:ext cx="66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Ilium</a:t>
              </a:r>
            </a:p>
          </p:txBody>
        </p:sp>
        <p:sp>
          <p:nvSpPr>
            <p:cNvPr id="28691" name="Rectangle 52" descr="Ischium&#10;">
              <a:extLst>
                <a:ext uri="{FF2B5EF4-FFF2-40B4-BE49-F238E27FC236}">
                  <a16:creationId xmlns:a16="http://schemas.microsoft.com/office/drawing/2014/main" id="{E87742CA-F73B-6CCC-1445-24E8A14320D3}"/>
                </a:ext>
              </a:extLst>
            </p:cNvPr>
            <p:cNvSpPr>
              <a:spLocks noChangeArrowheads="1"/>
            </p:cNvSpPr>
            <p:nvPr/>
          </p:nvSpPr>
          <p:spPr bwMode="auto">
            <a:xfrm>
              <a:off x="1971675" y="3694113"/>
              <a:ext cx="92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Ischium</a:t>
              </a:r>
            </a:p>
          </p:txBody>
        </p:sp>
        <p:sp>
          <p:nvSpPr>
            <p:cNvPr id="28694" name="TextBox 2" descr="1">
              <a:extLst>
                <a:ext uri="{FF2B5EF4-FFF2-40B4-BE49-F238E27FC236}">
                  <a16:creationId xmlns:a16="http://schemas.microsoft.com/office/drawing/2014/main" id="{8E32F2BA-8800-FAC2-69F7-1779DEC14C08}"/>
                </a:ext>
              </a:extLst>
            </p:cNvPr>
            <p:cNvSpPr txBox="1">
              <a:spLocks noChangeArrowheads="1"/>
            </p:cNvSpPr>
            <p:nvPr/>
          </p:nvSpPr>
          <p:spPr bwMode="auto">
            <a:xfrm>
              <a:off x="2786063" y="4354513"/>
              <a:ext cx="261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rPr>
                <a:t>1</a:t>
              </a:r>
            </a:p>
          </p:txBody>
        </p:sp>
        <p:sp>
          <p:nvSpPr>
            <p:cNvPr id="28689" name="Rectangle 45" descr="Pubis&#10;">
              <a:extLst>
                <a:ext uri="{FF2B5EF4-FFF2-40B4-BE49-F238E27FC236}">
                  <a16:creationId xmlns:a16="http://schemas.microsoft.com/office/drawing/2014/main" id="{1F7165ED-DEDE-07C2-8BC1-243B26986B21}"/>
                </a:ext>
              </a:extLst>
            </p:cNvPr>
            <p:cNvSpPr>
              <a:spLocks noChangeArrowheads="1"/>
            </p:cNvSpPr>
            <p:nvPr/>
          </p:nvSpPr>
          <p:spPr bwMode="auto">
            <a:xfrm>
              <a:off x="3276600" y="4506913"/>
              <a:ext cx="701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Pubis</a:t>
              </a:r>
            </a:p>
          </p:txBody>
        </p:sp>
        <p:sp>
          <p:nvSpPr>
            <p:cNvPr id="28678" name="TextBox 32" descr="Medial View&#10;">
              <a:extLst>
                <a:ext uri="{FF2B5EF4-FFF2-40B4-BE49-F238E27FC236}">
                  <a16:creationId xmlns:a16="http://schemas.microsoft.com/office/drawing/2014/main" id="{6F90D9B9-DA83-8FAE-497E-D23CE4C7313E}"/>
                </a:ext>
              </a:extLst>
            </p:cNvPr>
            <p:cNvSpPr txBox="1">
              <a:spLocks noChangeArrowheads="1"/>
            </p:cNvSpPr>
            <p:nvPr/>
          </p:nvSpPr>
          <p:spPr bwMode="auto">
            <a:xfrm>
              <a:off x="1798638" y="5562600"/>
              <a:ext cx="1477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Medial View</a:t>
              </a:r>
            </a:p>
          </p:txBody>
        </p:sp>
        <p:pic>
          <p:nvPicPr>
            <p:cNvPr id="28675" name="Picture 3" descr="Posterolateral View of the Pelvic Girdle / Coxal bone (Os Coxae ) ">
              <a:extLst>
                <a:ext uri="{FF2B5EF4-FFF2-40B4-BE49-F238E27FC236}">
                  <a16:creationId xmlns:a16="http://schemas.microsoft.com/office/drawing/2014/main" id="{FA80BCC3-5B3D-7921-477E-BF9E3AA26F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36638"/>
              <a:ext cx="3413125" cy="454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8" name="Rectangle 43" descr="Ilium&#10;">
              <a:extLst>
                <a:ext uri="{FF2B5EF4-FFF2-40B4-BE49-F238E27FC236}">
                  <a16:creationId xmlns:a16="http://schemas.microsoft.com/office/drawing/2014/main" id="{AFECFD01-1339-134A-A509-D324BBC6000C}"/>
                </a:ext>
              </a:extLst>
            </p:cNvPr>
            <p:cNvSpPr>
              <a:spLocks noChangeArrowheads="1"/>
            </p:cNvSpPr>
            <p:nvPr/>
          </p:nvSpPr>
          <p:spPr bwMode="auto">
            <a:xfrm>
              <a:off x="5943600" y="2025650"/>
              <a:ext cx="668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Ilium</a:t>
              </a:r>
            </a:p>
          </p:txBody>
        </p:sp>
        <p:sp>
          <p:nvSpPr>
            <p:cNvPr id="28696" name="TextBox 28" descr="2">
              <a:extLst>
                <a:ext uri="{FF2B5EF4-FFF2-40B4-BE49-F238E27FC236}">
                  <a16:creationId xmlns:a16="http://schemas.microsoft.com/office/drawing/2014/main" id="{55008BE3-71A2-051B-EF31-279DADD36083}"/>
                </a:ext>
              </a:extLst>
            </p:cNvPr>
            <p:cNvSpPr txBox="1">
              <a:spLocks noChangeArrowheads="1"/>
            </p:cNvSpPr>
            <p:nvPr/>
          </p:nvSpPr>
          <p:spPr bwMode="auto">
            <a:xfrm>
              <a:off x="5715000" y="3211513"/>
              <a:ext cx="26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2</a:t>
              </a:r>
            </a:p>
          </p:txBody>
        </p:sp>
        <p:sp>
          <p:nvSpPr>
            <p:cNvPr id="28690" name="Rectangle 51" descr="Ischium&#10;">
              <a:extLst>
                <a:ext uri="{FF2B5EF4-FFF2-40B4-BE49-F238E27FC236}">
                  <a16:creationId xmlns:a16="http://schemas.microsoft.com/office/drawing/2014/main" id="{20BD1185-733E-2A5C-81CD-17FD66668F08}"/>
                </a:ext>
              </a:extLst>
            </p:cNvPr>
            <p:cNvSpPr>
              <a:spLocks noChangeArrowheads="1"/>
            </p:cNvSpPr>
            <p:nvPr/>
          </p:nvSpPr>
          <p:spPr bwMode="auto">
            <a:xfrm>
              <a:off x="6172200" y="3648075"/>
              <a:ext cx="92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Ischium</a:t>
              </a:r>
            </a:p>
          </p:txBody>
        </p:sp>
        <p:sp>
          <p:nvSpPr>
            <p:cNvPr id="28692" name="Rectangle 53" descr="Pubis&#10;">
              <a:extLst>
                <a:ext uri="{FF2B5EF4-FFF2-40B4-BE49-F238E27FC236}">
                  <a16:creationId xmlns:a16="http://schemas.microsoft.com/office/drawing/2014/main" id="{E7C8F940-E29C-F414-ECD3-A9CBD5B00DE6}"/>
                </a:ext>
              </a:extLst>
            </p:cNvPr>
            <p:cNvSpPr>
              <a:spLocks noChangeArrowheads="1"/>
            </p:cNvSpPr>
            <p:nvPr/>
          </p:nvSpPr>
          <p:spPr bwMode="auto">
            <a:xfrm rot="-5400000">
              <a:off x="5396706" y="4052094"/>
              <a:ext cx="701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Pubis</a:t>
              </a:r>
            </a:p>
          </p:txBody>
        </p:sp>
        <p:sp>
          <p:nvSpPr>
            <p:cNvPr id="28695" name="TextBox 27">
              <a:extLst>
                <a:ext uri="{FF2B5EF4-FFF2-40B4-BE49-F238E27FC236}">
                  <a16:creationId xmlns:a16="http://schemas.microsoft.com/office/drawing/2014/main" id="{C714A08F-6967-58B4-778E-4D947D1B8B99}"/>
                </a:ext>
              </a:extLst>
            </p:cNvPr>
            <p:cNvSpPr txBox="1">
              <a:spLocks noChangeArrowheads="1"/>
            </p:cNvSpPr>
            <p:nvPr/>
          </p:nvSpPr>
          <p:spPr bwMode="auto">
            <a:xfrm>
              <a:off x="6096000" y="4292600"/>
              <a:ext cx="261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rPr>
                <a:t>1</a:t>
              </a:r>
            </a:p>
          </p:txBody>
        </p:sp>
        <p:sp>
          <p:nvSpPr>
            <p:cNvPr id="28693" name="TextBox 32" descr="Posterolateral View&#10;">
              <a:extLst>
                <a:ext uri="{FF2B5EF4-FFF2-40B4-BE49-F238E27FC236}">
                  <a16:creationId xmlns:a16="http://schemas.microsoft.com/office/drawing/2014/main" id="{8897EBBA-1D8F-FD81-5886-D8806C9CE0CA}"/>
                </a:ext>
              </a:extLst>
            </p:cNvPr>
            <p:cNvSpPr txBox="1">
              <a:spLocks noChangeArrowheads="1"/>
            </p:cNvSpPr>
            <p:nvPr/>
          </p:nvSpPr>
          <p:spPr bwMode="auto">
            <a:xfrm>
              <a:off x="5588000" y="5562600"/>
              <a:ext cx="204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Posterolateral View</a:t>
              </a:r>
            </a:p>
          </p:txBody>
        </p:sp>
        <p:sp>
          <p:nvSpPr>
            <p:cNvPr id="28680" name="TextBox 32" descr="1- Obturator foramen&#10;2- Acetabulum&#10;">
              <a:extLst>
                <a:ext uri="{FF2B5EF4-FFF2-40B4-BE49-F238E27FC236}">
                  <a16:creationId xmlns:a16="http://schemas.microsoft.com/office/drawing/2014/main" id="{8A826AE3-DEEB-6C37-C752-10B84DB34978}"/>
                </a:ext>
              </a:extLst>
            </p:cNvPr>
            <p:cNvSpPr txBox="1">
              <a:spLocks noChangeArrowheads="1"/>
            </p:cNvSpPr>
            <p:nvPr/>
          </p:nvSpPr>
          <p:spPr bwMode="auto">
            <a:xfrm>
              <a:off x="3252788" y="6019800"/>
              <a:ext cx="27051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1- Obturator foramen</a:t>
              </a:r>
            </a:p>
            <a:p>
              <a:pPr eaLnBrk="1" hangingPunct="1">
                <a:spcBef>
                  <a:spcPct val="0"/>
                </a:spcBef>
                <a:buFont typeface="Arial" panose="020B0604020202020204" pitchFamily="34" charset="0"/>
                <a:buNone/>
              </a:pPr>
              <a:r>
                <a:rPr lang="en-US" altLang="en-US" sz="1800" b="1" dirty="0"/>
                <a:t>2- Acetabulum</a:t>
              </a:r>
            </a:p>
          </p:txBody>
        </p:sp>
        <p:sp>
          <p:nvSpPr>
            <p:cNvPr id="14" name="Freeform 13">
              <a:extLst>
                <a:ext uri="{FF2B5EF4-FFF2-40B4-BE49-F238E27FC236}">
                  <a16:creationId xmlns:a16="http://schemas.microsoft.com/office/drawing/2014/main" id="{AAE75470-387F-B487-6E96-83F9DCB1A986}"/>
                </a:ext>
                <a:ext uri="{C183D7F6-B498-43B3-948B-1728B52AA6E4}">
                  <adec:decorative xmlns:adec="http://schemas.microsoft.com/office/drawing/2017/decorative" val="1"/>
                </a:ext>
              </a:extLst>
            </p:cNvPr>
            <p:cNvSpPr/>
            <p:nvPr/>
          </p:nvSpPr>
          <p:spPr>
            <a:xfrm>
              <a:off x="5410200" y="3114675"/>
              <a:ext cx="1476375" cy="133350"/>
            </a:xfrm>
            <a:custGeom>
              <a:avLst/>
              <a:gdLst>
                <a:gd name="connsiteX0" fmla="*/ 1476375 w 1476375"/>
                <a:gd name="connsiteY0" fmla="*/ 0 h 133350"/>
                <a:gd name="connsiteX1" fmla="*/ 1371600 w 1476375"/>
                <a:gd name="connsiteY1" fmla="*/ 9525 h 133350"/>
                <a:gd name="connsiteX2" fmla="*/ 1314450 w 1476375"/>
                <a:gd name="connsiteY2" fmla="*/ 28575 h 133350"/>
                <a:gd name="connsiteX3" fmla="*/ 1276350 w 1476375"/>
                <a:gd name="connsiteY3" fmla="*/ 38100 h 133350"/>
                <a:gd name="connsiteX4" fmla="*/ 1247775 w 1476375"/>
                <a:gd name="connsiteY4" fmla="*/ 47625 h 133350"/>
                <a:gd name="connsiteX5" fmla="*/ 1181100 w 1476375"/>
                <a:gd name="connsiteY5" fmla="*/ 57150 h 133350"/>
                <a:gd name="connsiteX6" fmla="*/ 1133475 w 1476375"/>
                <a:gd name="connsiteY6" fmla="*/ 66675 h 133350"/>
                <a:gd name="connsiteX7" fmla="*/ 1066800 w 1476375"/>
                <a:gd name="connsiteY7" fmla="*/ 76200 h 133350"/>
                <a:gd name="connsiteX8" fmla="*/ 981075 w 1476375"/>
                <a:gd name="connsiteY8" fmla="*/ 104775 h 133350"/>
                <a:gd name="connsiteX9" fmla="*/ 904875 w 1476375"/>
                <a:gd name="connsiteY9" fmla="*/ 123825 h 133350"/>
                <a:gd name="connsiteX10" fmla="*/ 866775 w 1476375"/>
                <a:gd name="connsiteY10" fmla="*/ 133350 h 133350"/>
                <a:gd name="connsiteX11" fmla="*/ 514350 w 1476375"/>
                <a:gd name="connsiteY11" fmla="*/ 123825 h 133350"/>
                <a:gd name="connsiteX12" fmla="*/ 457200 w 1476375"/>
                <a:gd name="connsiteY12" fmla="*/ 104775 h 133350"/>
                <a:gd name="connsiteX13" fmla="*/ 409575 w 1476375"/>
                <a:gd name="connsiteY13" fmla="*/ 95250 h 133350"/>
                <a:gd name="connsiteX14" fmla="*/ 342900 w 1476375"/>
                <a:gd name="connsiteY14" fmla="*/ 76200 h 133350"/>
                <a:gd name="connsiteX15" fmla="*/ 180975 w 1476375"/>
                <a:gd name="connsiteY15" fmla="*/ 66675 h 133350"/>
                <a:gd name="connsiteX16" fmla="*/ 85725 w 1476375"/>
                <a:gd name="connsiteY16" fmla="*/ 38100 h 133350"/>
                <a:gd name="connsiteX17" fmla="*/ 57150 w 1476375"/>
                <a:gd name="connsiteY17" fmla="*/ 28575 h 133350"/>
                <a:gd name="connsiteX18" fmla="*/ 0 w 1476375"/>
                <a:gd name="connsiteY18" fmla="*/ 2857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6375" h="133350">
                  <a:moveTo>
                    <a:pt x="1476375" y="0"/>
                  </a:moveTo>
                  <a:cubicBezTo>
                    <a:pt x="1441450" y="3175"/>
                    <a:pt x="1406135" y="3431"/>
                    <a:pt x="1371600" y="9525"/>
                  </a:cubicBezTo>
                  <a:cubicBezTo>
                    <a:pt x="1351825" y="13015"/>
                    <a:pt x="1333500" y="22225"/>
                    <a:pt x="1314450" y="28575"/>
                  </a:cubicBezTo>
                  <a:cubicBezTo>
                    <a:pt x="1302031" y="32715"/>
                    <a:pt x="1288937" y="34504"/>
                    <a:pt x="1276350" y="38100"/>
                  </a:cubicBezTo>
                  <a:cubicBezTo>
                    <a:pt x="1266696" y="40858"/>
                    <a:pt x="1257620" y="45656"/>
                    <a:pt x="1247775" y="47625"/>
                  </a:cubicBezTo>
                  <a:cubicBezTo>
                    <a:pt x="1225760" y="52028"/>
                    <a:pt x="1203245" y="53459"/>
                    <a:pt x="1181100" y="57150"/>
                  </a:cubicBezTo>
                  <a:cubicBezTo>
                    <a:pt x="1165131" y="59812"/>
                    <a:pt x="1149444" y="64013"/>
                    <a:pt x="1133475" y="66675"/>
                  </a:cubicBezTo>
                  <a:cubicBezTo>
                    <a:pt x="1111330" y="70366"/>
                    <a:pt x="1089025" y="73025"/>
                    <a:pt x="1066800" y="76200"/>
                  </a:cubicBezTo>
                  <a:lnTo>
                    <a:pt x="981075" y="104775"/>
                  </a:lnTo>
                  <a:cubicBezTo>
                    <a:pt x="956237" y="113054"/>
                    <a:pt x="930275" y="117475"/>
                    <a:pt x="904875" y="123825"/>
                  </a:cubicBezTo>
                  <a:lnTo>
                    <a:pt x="866775" y="133350"/>
                  </a:lnTo>
                  <a:cubicBezTo>
                    <a:pt x="749300" y="130175"/>
                    <a:pt x="631583" y="132004"/>
                    <a:pt x="514350" y="123825"/>
                  </a:cubicBezTo>
                  <a:cubicBezTo>
                    <a:pt x="494318" y="122427"/>
                    <a:pt x="476891" y="108713"/>
                    <a:pt x="457200" y="104775"/>
                  </a:cubicBezTo>
                  <a:cubicBezTo>
                    <a:pt x="441325" y="101600"/>
                    <a:pt x="425281" y="99177"/>
                    <a:pt x="409575" y="95250"/>
                  </a:cubicBezTo>
                  <a:cubicBezTo>
                    <a:pt x="383199" y="88656"/>
                    <a:pt x="371681" y="78941"/>
                    <a:pt x="342900" y="76200"/>
                  </a:cubicBezTo>
                  <a:cubicBezTo>
                    <a:pt x="289075" y="71074"/>
                    <a:pt x="234950" y="69850"/>
                    <a:pt x="180975" y="66675"/>
                  </a:cubicBezTo>
                  <a:cubicBezTo>
                    <a:pt x="45162" y="21404"/>
                    <a:pt x="186492" y="66890"/>
                    <a:pt x="85725" y="38100"/>
                  </a:cubicBezTo>
                  <a:cubicBezTo>
                    <a:pt x="76071" y="35342"/>
                    <a:pt x="67129" y="29684"/>
                    <a:pt x="57150" y="28575"/>
                  </a:cubicBezTo>
                  <a:cubicBezTo>
                    <a:pt x="38217" y="26471"/>
                    <a:pt x="19050" y="28575"/>
                    <a:pt x="0" y="28575"/>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Freeform 16">
              <a:extLst>
                <a:ext uri="{FF2B5EF4-FFF2-40B4-BE49-F238E27FC236}">
                  <a16:creationId xmlns:a16="http://schemas.microsoft.com/office/drawing/2014/main" id="{9767811A-7EBA-B0E5-6AAC-CDEFEF53D142}"/>
                </a:ext>
                <a:ext uri="{C183D7F6-B498-43B3-948B-1728B52AA6E4}">
                  <adec:decorative xmlns:adec="http://schemas.microsoft.com/office/drawing/2017/decorative" val="1"/>
                </a:ext>
              </a:extLst>
            </p:cNvPr>
            <p:cNvSpPr/>
            <p:nvPr/>
          </p:nvSpPr>
          <p:spPr>
            <a:xfrm>
              <a:off x="5943600" y="3257550"/>
              <a:ext cx="117475" cy="781050"/>
            </a:xfrm>
            <a:custGeom>
              <a:avLst/>
              <a:gdLst>
                <a:gd name="connsiteX0" fmla="*/ 117683 w 117683"/>
                <a:gd name="connsiteY0" fmla="*/ 0 h 781050"/>
                <a:gd name="connsiteX1" fmla="*/ 98633 w 117683"/>
                <a:gd name="connsiteY1" fmla="*/ 47625 h 781050"/>
                <a:gd name="connsiteX2" fmla="*/ 79583 w 117683"/>
                <a:gd name="connsiteY2" fmla="*/ 104775 h 781050"/>
                <a:gd name="connsiteX3" fmla="*/ 51008 w 117683"/>
                <a:gd name="connsiteY3" fmla="*/ 342900 h 781050"/>
                <a:gd name="connsiteX4" fmla="*/ 22433 w 117683"/>
                <a:gd name="connsiteY4" fmla="*/ 428625 h 781050"/>
                <a:gd name="connsiteX5" fmla="*/ 12908 w 117683"/>
                <a:gd name="connsiteY5" fmla="*/ 457200 h 781050"/>
                <a:gd name="connsiteX6" fmla="*/ 3383 w 117683"/>
                <a:gd name="connsiteY6" fmla="*/ 781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83" h="781050">
                  <a:moveTo>
                    <a:pt x="117683" y="0"/>
                  </a:moveTo>
                  <a:cubicBezTo>
                    <a:pt x="111333" y="15875"/>
                    <a:pt x="104476" y="31557"/>
                    <a:pt x="98633" y="47625"/>
                  </a:cubicBezTo>
                  <a:cubicBezTo>
                    <a:pt x="91771" y="66496"/>
                    <a:pt x="79583" y="104775"/>
                    <a:pt x="79583" y="104775"/>
                  </a:cubicBezTo>
                  <a:cubicBezTo>
                    <a:pt x="69003" y="305803"/>
                    <a:pt x="89161" y="228441"/>
                    <a:pt x="51008" y="342900"/>
                  </a:cubicBezTo>
                  <a:lnTo>
                    <a:pt x="22433" y="428625"/>
                  </a:lnTo>
                  <a:lnTo>
                    <a:pt x="12908" y="457200"/>
                  </a:lnTo>
                  <a:cubicBezTo>
                    <a:pt x="-8740" y="608738"/>
                    <a:pt x="3383" y="501424"/>
                    <a:pt x="3383" y="78105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Freeform 17">
              <a:extLst>
                <a:ext uri="{FF2B5EF4-FFF2-40B4-BE49-F238E27FC236}">
                  <a16:creationId xmlns:a16="http://schemas.microsoft.com/office/drawing/2014/main" id="{8869D9AD-4C69-5F6C-1FC4-E2BB479FE753}"/>
                </a:ext>
                <a:ext uri="{C183D7F6-B498-43B3-948B-1728B52AA6E4}">
                  <adec:decorative xmlns:adec="http://schemas.microsoft.com/office/drawing/2017/decorative" val="1"/>
                </a:ext>
              </a:extLst>
            </p:cNvPr>
            <p:cNvSpPr/>
            <p:nvPr/>
          </p:nvSpPr>
          <p:spPr>
            <a:xfrm>
              <a:off x="5895975" y="4724400"/>
              <a:ext cx="276225" cy="371475"/>
            </a:xfrm>
            <a:custGeom>
              <a:avLst/>
              <a:gdLst>
                <a:gd name="connsiteX0" fmla="*/ 276225 w 276225"/>
                <a:gd name="connsiteY0" fmla="*/ 0 h 371475"/>
                <a:gd name="connsiteX1" fmla="*/ 228600 w 276225"/>
                <a:gd name="connsiteY1" fmla="*/ 19050 h 371475"/>
                <a:gd name="connsiteX2" fmla="*/ 190500 w 276225"/>
                <a:gd name="connsiteY2" fmla="*/ 57150 h 371475"/>
                <a:gd name="connsiteX3" fmla="*/ 142875 w 276225"/>
                <a:gd name="connsiteY3" fmla="*/ 104775 h 371475"/>
                <a:gd name="connsiteX4" fmla="*/ 95250 w 276225"/>
                <a:gd name="connsiteY4" fmla="*/ 161925 h 371475"/>
                <a:gd name="connsiteX5" fmla="*/ 76200 w 276225"/>
                <a:gd name="connsiteY5" fmla="*/ 219075 h 371475"/>
                <a:gd name="connsiteX6" fmla="*/ 66675 w 276225"/>
                <a:gd name="connsiteY6" fmla="*/ 247650 h 371475"/>
                <a:gd name="connsiteX7" fmla="*/ 47625 w 276225"/>
                <a:gd name="connsiteY7" fmla="*/ 276225 h 371475"/>
                <a:gd name="connsiteX8" fmla="*/ 38100 w 276225"/>
                <a:gd name="connsiteY8" fmla="*/ 304800 h 371475"/>
                <a:gd name="connsiteX9" fmla="*/ 19050 w 276225"/>
                <a:gd name="connsiteY9" fmla="*/ 333375 h 371475"/>
                <a:gd name="connsiteX10" fmla="*/ 0 w 276225"/>
                <a:gd name="connsiteY10"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225" h="371475">
                  <a:moveTo>
                    <a:pt x="276225" y="0"/>
                  </a:moveTo>
                  <a:cubicBezTo>
                    <a:pt x="260350" y="6350"/>
                    <a:pt x="241735" y="8104"/>
                    <a:pt x="228600" y="19050"/>
                  </a:cubicBezTo>
                  <a:cubicBezTo>
                    <a:pt x="160867" y="75494"/>
                    <a:pt x="283633" y="26106"/>
                    <a:pt x="190500" y="57150"/>
                  </a:cubicBezTo>
                  <a:cubicBezTo>
                    <a:pt x="138112" y="92075"/>
                    <a:pt x="182563" y="57150"/>
                    <a:pt x="142875" y="104775"/>
                  </a:cubicBezTo>
                  <a:cubicBezTo>
                    <a:pt x="121512" y="130410"/>
                    <a:pt x="108764" y="131519"/>
                    <a:pt x="95250" y="161925"/>
                  </a:cubicBezTo>
                  <a:cubicBezTo>
                    <a:pt x="87095" y="180275"/>
                    <a:pt x="82550" y="200025"/>
                    <a:pt x="76200" y="219075"/>
                  </a:cubicBezTo>
                  <a:cubicBezTo>
                    <a:pt x="73025" y="228600"/>
                    <a:pt x="72244" y="239296"/>
                    <a:pt x="66675" y="247650"/>
                  </a:cubicBezTo>
                  <a:cubicBezTo>
                    <a:pt x="60325" y="257175"/>
                    <a:pt x="52745" y="265986"/>
                    <a:pt x="47625" y="276225"/>
                  </a:cubicBezTo>
                  <a:cubicBezTo>
                    <a:pt x="43135" y="285205"/>
                    <a:pt x="42590" y="295820"/>
                    <a:pt x="38100" y="304800"/>
                  </a:cubicBezTo>
                  <a:cubicBezTo>
                    <a:pt x="32980" y="315039"/>
                    <a:pt x="24170" y="323136"/>
                    <a:pt x="19050" y="333375"/>
                  </a:cubicBezTo>
                  <a:cubicBezTo>
                    <a:pt x="-2840" y="377155"/>
                    <a:pt x="21519" y="349956"/>
                    <a:pt x="0" y="371475"/>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Freeform 18">
              <a:extLst>
                <a:ext uri="{FF2B5EF4-FFF2-40B4-BE49-F238E27FC236}">
                  <a16:creationId xmlns:a16="http://schemas.microsoft.com/office/drawing/2014/main" id="{4AA0C5F6-F7E3-9A7D-E8AF-6009B8A50172}"/>
                </a:ext>
                <a:ext uri="{C183D7F6-B498-43B3-948B-1728B52AA6E4}">
                  <adec:decorative xmlns:adec="http://schemas.microsoft.com/office/drawing/2017/decorative" val="1"/>
                </a:ext>
              </a:extLst>
            </p:cNvPr>
            <p:cNvSpPr/>
            <p:nvPr/>
          </p:nvSpPr>
          <p:spPr>
            <a:xfrm>
              <a:off x="2828925" y="3448050"/>
              <a:ext cx="676275" cy="790575"/>
            </a:xfrm>
            <a:custGeom>
              <a:avLst/>
              <a:gdLst>
                <a:gd name="connsiteX0" fmla="*/ 676275 w 676275"/>
                <a:gd name="connsiteY0" fmla="*/ 0 h 790575"/>
                <a:gd name="connsiteX1" fmla="*/ 581025 w 676275"/>
                <a:gd name="connsiteY1" fmla="*/ 9525 h 790575"/>
                <a:gd name="connsiteX2" fmla="*/ 542925 w 676275"/>
                <a:gd name="connsiteY2" fmla="*/ 19050 h 790575"/>
                <a:gd name="connsiteX3" fmla="*/ 466725 w 676275"/>
                <a:gd name="connsiteY3" fmla="*/ 28575 h 790575"/>
                <a:gd name="connsiteX4" fmla="*/ 428625 w 676275"/>
                <a:gd name="connsiteY4" fmla="*/ 47625 h 790575"/>
                <a:gd name="connsiteX5" fmla="*/ 400050 w 676275"/>
                <a:gd name="connsiteY5" fmla="*/ 57150 h 790575"/>
                <a:gd name="connsiteX6" fmla="*/ 342900 w 676275"/>
                <a:gd name="connsiteY6" fmla="*/ 85725 h 790575"/>
                <a:gd name="connsiteX7" fmla="*/ 295275 w 676275"/>
                <a:gd name="connsiteY7" fmla="*/ 133350 h 790575"/>
                <a:gd name="connsiteX8" fmla="*/ 276225 w 676275"/>
                <a:gd name="connsiteY8" fmla="*/ 161925 h 790575"/>
                <a:gd name="connsiteX9" fmla="*/ 219075 w 676275"/>
                <a:gd name="connsiteY9" fmla="*/ 190500 h 790575"/>
                <a:gd name="connsiteX10" fmla="*/ 200025 w 676275"/>
                <a:gd name="connsiteY10" fmla="*/ 247650 h 790575"/>
                <a:gd name="connsiteX11" fmla="*/ 190500 w 676275"/>
                <a:gd name="connsiteY11" fmla="*/ 276225 h 790575"/>
                <a:gd name="connsiteX12" fmla="*/ 152400 w 676275"/>
                <a:gd name="connsiteY12" fmla="*/ 333375 h 790575"/>
                <a:gd name="connsiteX13" fmla="*/ 142875 w 676275"/>
                <a:gd name="connsiteY13" fmla="*/ 361950 h 790575"/>
                <a:gd name="connsiteX14" fmla="*/ 123825 w 676275"/>
                <a:gd name="connsiteY14" fmla="*/ 390525 h 790575"/>
                <a:gd name="connsiteX15" fmla="*/ 114300 w 676275"/>
                <a:gd name="connsiteY15" fmla="*/ 419100 h 790575"/>
                <a:gd name="connsiteX16" fmla="*/ 57150 w 676275"/>
                <a:gd name="connsiteY16" fmla="*/ 457200 h 790575"/>
                <a:gd name="connsiteX17" fmla="*/ 47625 w 676275"/>
                <a:gd name="connsiteY17" fmla="*/ 504825 h 790575"/>
                <a:gd name="connsiteX18" fmla="*/ 28575 w 676275"/>
                <a:gd name="connsiteY18" fmla="*/ 561975 h 790575"/>
                <a:gd name="connsiteX19" fmla="*/ 19050 w 676275"/>
                <a:gd name="connsiteY19" fmla="*/ 590550 h 790575"/>
                <a:gd name="connsiteX20" fmla="*/ 9525 w 676275"/>
                <a:gd name="connsiteY20" fmla="*/ 619125 h 790575"/>
                <a:gd name="connsiteX21" fmla="*/ 0 w 676275"/>
                <a:gd name="connsiteY21" fmla="*/ 647700 h 790575"/>
                <a:gd name="connsiteX22" fmla="*/ 9525 w 676275"/>
                <a:gd name="connsiteY22" fmla="*/ 742950 h 790575"/>
                <a:gd name="connsiteX23" fmla="*/ 28575 w 676275"/>
                <a:gd name="connsiteY23" fmla="*/ 771525 h 790575"/>
                <a:gd name="connsiteX24" fmla="*/ 57150 w 676275"/>
                <a:gd name="connsiteY24" fmla="*/ 790575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6275" h="790575">
                  <a:moveTo>
                    <a:pt x="676275" y="0"/>
                  </a:moveTo>
                  <a:cubicBezTo>
                    <a:pt x="644525" y="3175"/>
                    <a:pt x="612613" y="5012"/>
                    <a:pt x="581025" y="9525"/>
                  </a:cubicBezTo>
                  <a:cubicBezTo>
                    <a:pt x="568066" y="11376"/>
                    <a:pt x="555838" y="16898"/>
                    <a:pt x="542925" y="19050"/>
                  </a:cubicBezTo>
                  <a:cubicBezTo>
                    <a:pt x="517676" y="23258"/>
                    <a:pt x="492125" y="25400"/>
                    <a:pt x="466725" y="28575"/>
                  </a:cubicBezTo>
                  <a:cubicBezTo>
                    <a:pt x="454025" y="34925"/>
                    <a:pt x="441676" y="42032"/>
                    <a:pt x="428625" y="47625"/>
                  </a:cubicBezTo>
                  <a:cubicBezTo>
                    <a:pt x="419397" y="51580"/>
                    <a:pt x="409030" y="52660"/>
                    <a:pt x="400050" y="57150"/>
                  </a:cubicBezTo>
                  <a:cubicBezTo>
                    <a:pt x="326192" y="94079"/>
                    <a:pt x="414724" y="61784"/>
                    <a:pt x="342900" y="85725"/>
                  </a:cubicBezTo>
                  <a:cubicBezTo>
                    <a:pt x="292100" y="161925"/>
                    <a:pt x="358775" y="69850"/>
                    <a:pt x="295275" y="133350"/>
                  </a:cubicBezTo>
                  <a:cubicBezTo>
                    <a:pt x="287180" y="141445"/>
                    <a:pt x="284320" y="153830"/>
                    <a:pt x="276225" y="161925"/>
                  </a:cubicBezTo>
                  <a:cubicBezTo>
                    <a:pt x="257761" y="180389"/>
                    <a:pt x="242316" y="182753"/>
                    <a:pt x="219075" y="190500"/>
                  </a:cubicBezTo>
                  <a:lnTo>
                    <a:pt x="200025" y="247650"/>
                  </a:lnTo>
                  <a:cubicBezTo>
                    <a:pt x="196850" y="257175"/>
                    <a:pt x="196069" y="267871"/>
                    <a:pt x="190500" y="276225"/>
                  </a:cubicBezTo>
                  <a:lnTo>
                    <a:pt x="152400" y="333375"/>
                  </a:lnTo>
                  <a:cubicBezTo>
                    <a:pt x="146831" y="341729"/>
                    <a:pt x="147365" y="352970"/>
                    <a:pt x="142875" y="361950"/>
                  </a:cubicBezTo>
                  <a:cubicBezTo>
                    <a:pt x="137755" y="372189"/>
                    <a:pt x="128945" y="380286"/>
                    <a:pt x="123825" y="390525"/>
                  </a:cubicBezTo>
                  <a:cubicBezTo>
                    <a:pt x="119335" y="399505"/>
                    <a:pt x="121400" y="412000"/>
                    <a:pt x="114300" y="419100"/>
                  </a:cubicBezTo>
                  <a:cubicBezTo>
                    <a:pt x="98111" y="435289"/>
                    <a:pt x="57150" y="457200"/>
                    <a:pt x="57150" y="457200"/>
                  </a:cubicBezTo>
                  <a:cubicBezTo>
                    <a:pt x="53975" y="473075"/>
                    <a:pt x="51885" y="489206"/>
                    <a:pt x="47625" y="504825"/>
                  </a:cubicBezTo>
                  <a:cubicBezTo>
                    <a:pt x="42341" y="524198"/>
                    <a:pt x="34925" y="542925"/>
                    <a:pt x="28575" y="561975"/>
                  </a:cubicBezTo>
                  <a:lnTo>
                    <a:pt x="19050" y="590550"/>
                  </a:lnTo>
                  <a:lnTo>
                    <a:pt x="9525" y="619125"/>
                  </a:lnTo>
                  <a:lnTo>
                    <a:pt x="0" y="647700"/>
                  </a:lnTo>
                  <a:cubicBezTo>
                    <a:pt x="3175" y="679450"/>
                    <a:pt x="2350" y="711859"/>
                    <a:pt x="9525" y="742950"/>
                  </a:cubicBezTo>
                  <a:cubicBezTo>
                    <a:pt x="12099" y="754104"/>
                    <a:pt x="20480" y="763430"/>
                    <a:pt x="28575" y="771525"/>
                  </a:cubicBezTo>
                  <a:cubicBezTo>
                    <a:pt x="36670" y="779620"/>
                    <a:pt x="57150" y="790575"/>
                    <a:pt x="57150" y="790575"/>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Freeform 21">
              <a:extLst>
                <a:ext uri="{FF2B5EF4-FFF2-40B4-BE49-F238E27FC236}">
                  <a16:creationId xmlns:a16="http://schemas.microsoft.com/office/drawing/2014/main" id="{4CA02663-CAA8-0C03-D1B2-ED4796FA3136}"/>
                </a:ext>
                <a:ext uri="{C183D7F6-B498-43B3-948B-1728B52AA6E4}">
                  <adec:decorative xmlns:adec="http://schemas.microsoft.com/office/drawing/2017/decorative" val="1"/>
                </a:ext>
              </a:extLst>
            </p:cNvPr>
            <p:cNvSpPr/>
            <p:nvPr/>
          </p:nvSpPr>
          <p:spPr>
            <a:xfrm>
              <a:off x="2276475" y="3436938"/>
              <a:ext cx="771525" cy="249237"/>
            </a:xfrm>
            <a:custGeom>
              <a:avLst/>
              <a:gdLst>
                <a:gd name="connsiteX0" fmla="*/ 771525 w 771525"/>
                <a:gd name="connsiteY0" fmla="*/ 248727 h 248727"/>
                <a:gd name="connsiteX1" fmla="*/ 666750 w 771525"/>
                <a:gd name="connsiteY1" fmla="*/ 201102 h 248727"/>
                <a:gd name="connsiteX2" fmla="*/ 628650 w 771525"/>
                <a:gd name="connsiteY2" fmla="*/ 182052 h 248727"/>
                <a:gd name="connsiteX3" fmla="*/ 571500 w 771525"/>
                <a:gd name="connsiteY3" fmla="*/ 163002 h 248727"/>
                <a:gd name="connsiteX4" fmla="*/ 542925 w 771525"/>
                <a:gd name="connsiteY4" fmla="*/ 153477 h 248727"/>
                <a:gd name="connsiteX5" fmla="*/ 485775 w 771525"/>
                <a:gd name="connsiteY5" fmla="*/ 115377 h 248727"/>
                <a:gd name="connsiteX6" fmla="*/ 428625 w 771525"/>
                <a:gd name="connsiteY6" fmla="*/ 96327 h 248727"/>
                <a:gd name="connsiteX7" fmla="*/ 400050 w 771525"/>
                <a:gd name="connsiteY7" fmla="*/ 86802 h 248727"/>
                <a:gd name="connsiteX8" fmla="*/ 285750 w 771525"/>
                <a:gd name="connsiteY8" fmla="*/ 48702 h 248727"/>
                <a:gd name="connsiteX9" fmla="*/ 247650 w 771525"/>
                <a:gd name="connsiteY9" fmla="*/ 39177 h 248727"/>
                <a:gd name="connsiteX10" fmla="*/ 190500 w 771525"/>
                <a:gd name="connsiteY10" fmla="*/ 20127 h 248727"/>
                <a:gd name="connsiteX11" fmla="*/ 161925 w 771525"/>
                <a:gd name="connsiteY11" fmla="*/ 10602 h 248727"/>
                <a:gd name="connsiteX12" fmla="*/ 123825 w 771525"/>
                <a:gd name="connsiteY12" fmla="*/ 1077 h 248727"/>
                <a:gd name="connsiteX13" fmla="*/ 0 w 771525"/>
                <a:gd name="connsiteY13" fmla="*/ 1077 h 24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525" h="248727">
                  <a:moveTo>
                    <a:pt x="771525" y="248727"/>
                  </a:moveTo>
                  <a:cubicBezTo>
                    <a:pt x="706681" y="209821"/>
                    <a:pt x="741463" y="226006"/>
                    <a:pt x="666750" y="201102"/>
                  </a:cubicBezTo>
                  <a:cubicBezTo>
                    <a:pt x="653280" y="196612"/>
                    <a:pt x="641833" y="187325"/>
                    <a:pt x="628650" y="182052"/>
                  </a:cubicBezTo>
                  <a:cubicBezTo>
                    <a:pt x="610006" y="174594"/>
                    <a:pt x="590550" y="169352"/>
                    <a:pt x="571500" y="163002"/>
                  </a:cubicBezTo>
                  <a:lnTo>
                    <a:pt x="542925" y="153477"/>
                  </a:lnTo>
                  <a:lnTo>
                    <a:pt x="485775" y="115377"/>
                  </a:lnTo>
                  <a:cubicBezTo>
                    <a:pt x="469067" y="104238"/>
                    <a:pt x="447675" y="102677"/>
                    <a:pt x="428625" y="96327"/>
                  </a:cubicBezTo>
                  <a:lnTo>
                    <a:pt x="400050" y="86802"/>
                  </a:lnTo>
                  <a:lnTo>
                    <a:pt x="285750" y="48702"/>
                  </a:lnTo>
                  <a:cubicBezTo>
                    <a:pt x="273331" y="44562"/>
                    <a:pt x="260189" y="42939"/>
                    <a:pt x="247650" y="39177"/>
                  </a:cubicBezTo>
                  <a:cubicBezTo>
                    <a:pt x="228416" y="33407"/>
                    <a:pt x="209550" y="26477"/>
                    <a:pt x="190500" y="20127"/>
                  </a:cubicBezTo>
                  <a:cubicBezTo>
                    <a:pt x="180975" y="16952"/>
                    <a:pt x="171665" y="13037"/>
                    <a:pt x="161925" y="10602"/>
                  </a:cubicBezTo>
                  <a:cubicBezTo>
                    <a:pt x="149225" y="7427"/>
                    <a:pt x="136893" y="1846"/>
                    <a:pt x="123825" y="1077"/>
                  </a:cubicBezTo>
                  <a:cubicBezTo>
                    <a:pt x="82621" y="-1347"/>
                    <a:pt x="41275" y="1077"/>
                    <a:pt x="0" y="1077"/>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descr="Pelvic Girdle / Ilium (1 of 2)">
            <a:extLst>
              <a:ext uri="{FF2B5EF4-FFF2-40B4-BE49-F238E27FC236}">
                <a16:creationId xmlns:a16="http://schemas.microsoft.com/office/drawing/2014/main" id="{3A82C58D-A4AC-30D2-5065-1CBD72CD9EE4}"/>
              </a:ext>
            </a:extLst>
          </p:cNvPr>
          <p:cNvSpPr txBox="1">
            <a:spLocks noGrp="1"/>
          </p:cNvSpPr>
          <p:nvPr>
            <p:ph type="title" idx="4294967295"/>
          </p:nvPr>
        </p:nvSpPr>
        <p:spPr bwMode="auto">
          <a:xfrm>
            <a:off x="0" y="3175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Pelvic Girdle / Ilium (1 of 2) </a:t>
            </a:r>
          </a:p>
        </p:txBody>
      </p:sp>
      <p:sp>
        <p:nvSpPr>
          <p:cNvPr id="15" name="Rectangle 14">
            <a:extLst>
              <a:ext uri="{FF2B5EF4-FFF2-40B4-BE49-F238E27FC236}">
                <a16:creationId xmlns:a16="http://schemas.microsoft.com/office/drawing/2014/main" id="{7371F613-9B66-196A-3DCC-3AFB4BDD61F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displays a labeled anatomical model of the ilium, part of the pelvic bone, viewed laterally. The model is a smooth, white structure with several distinct landmarks labeled with black text on white boxes. At the top right, the 'Iliac crest' is indicated, showcasing the curved upper edge of the ilium. Below it, the 'Anterior superior iliac spine' and 'Anterior inferior iliac spine' are marked, identifying two protrusions on the front edge of the bone. Towards the bottom right, the 'Acetabulum' is labeled, showing the socket of the hip joint. On the left side, the 'Posterior superior iliac spine' and 'Posterior inferior iliac spine' indicate two similar bony protrusions at the back edge. Below the 'Posterior inferior iliac spine,' the 'Greater sciatic notch' is marked as a conspicuous indentation.">
            <a:extLst>
              <a:ext uri="{FF2B5EF4-FFF2-40B4-BE49-F238E27FC236}">
                <a16:creationId xmlns:a16="http://schemas.microsoft.com/office/drawing/2014/main" id="{CDD38D77-80E4-4AEA-11CE-8E73A7977BFD}"/>
              </a:ext>
            </a:extLst>
          </p:cNvPr>
          <p:cNvGrpSpPr/>
          <p:nvPr/>
        </p:nvGrpSpPr>
        <p:grpSpPr>
          <a:xfrm>
            <a:off x="107950" y="604838"/>
            <a:ext cx="8883650" cy="6165850"/>
            <a:chOff x="107950" y="604838"/>
            <a:chExt cx="8883650" cy="6165850"/>
          </a:xfrm>
        </p:grpSpPr>
        <p:sp>
          <p:nvSpPr>
            <p:cNvPr id="29717" name="TextBox 32" descr="Posterior superior iliac spine&#10;">
              <a:extLst>
                <a:ext uri="{FF2B5EF4-FFF2-40B4-BE49-F238E27FC236}">
                  <a16:creationId xmlns:a16="http://schemas.microsoft.com/office/drawing/2014/main" id="{3814E63F-E593-C64D-A587-9FAB372C07AD}"/>
                </a:ext>
              </a:extLst>
            </p:cNvPr>
            <p:cNvSpPr txBox="1">
              <a:spLocks noChangeArrowheads="1"/>
            </p:cNvSpPr>
            <p:nvPr/>
          </p:nvSpPr>
          <p:spPr bwMode="auto">
            <a:xfrm>
              <a:off x="273050" y="3240088"/>
              <a:ext cx="1304925" cy="922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superior iliac spine</a:t>
              </a:r>
            </a:p>
          </p:txBody>
        </p:sp>
        <p:sp>
          <p:nvSpPr>
            <p:cNvPr id="29718" name="TextBox 32" descr="Posterior inferior iliac spine&#10;">
              <a:extLst>
                <a:ext uri="{FF2B5EF4-FFF2-40B4-BE49-F238E27FC236}">
                  <a16:creationId xmlns:a16="http://schemas.microsoft.com/office/drawing/2014/main" id="{78263479-C3B5-1213-2EF1-CFF00DDD257E}"/>
                </a:ext>
              </a:extLst>
            </p:cNvPr>
            <p:cNvSpPr txBox="1">
              <a:spLocks noChangeArrowheads="1"/>
            </p:cNvSpPr>
            <p:nvPr/>
          </p:nvSpPr>
          <p:spPr bwMode="auto">
            <a:xfrm>
              <a:off x="280988" y="4267200"/>
              <a:ext cx="1304925"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inferior iliac spine</a:t>
              </a:r>
            </a:p>
          </p:txBody>
        </p:sp>
        <p:sp>
          <p:nvSpPr>
            <p:cNvPr id="29711" name="TextBox 32" descr="Greater sciatic notch&#10;">
              <a:extLst>
                <a:ext uri="{FF2B5EF4-FFF2-40B4-BE49-F238E27FC236}">
                  <a16:creationId xmlns:a16="http://schemas.microsoft.com/office/drawing/2014/main" id="{5458546F-EB3C-D817-01ED-C3ED47FCCE4A}"/>
                </a:ext>
              </a:extLst>
            </p:cNvPr>
            <p:cNvSpPr txBox="1">
              <a:spLocks noChangeArrowheads="1"/>
            </p:cNvSpPr>
            <p:nvPr/>
          </p:nvSpPr>
          <p:spPr bwMode="auto">
            <a:xfrm>
              <a:off x="107950" y="5372100"/>
              <a:ext cx="1477963"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Greater sciatic notch</a:t>
              </a:r>
            </a:p>
          </p:txBody>
        </p:sp>
        <p:pic>
          <p:nvPicPr>
            <p:cNvPr id="29698" name="Picture 2" descr="Lateral View of the ilium">
              <a:extLst>
                <a:ext uri="{FF2B5EF4-FFF2-40B4-BE49-F238E27FC236}">
                  <a16:creationId xmlns:a16="http://schemas.microsoft.com/office/drawing/2014/main" id="{139FAF03-F7C5-4820-CC5C-B51D4F98C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15" r="11913" b="43333"/>
            <a:stretch>
              <a:fillRect/>
            </a:stretch>
          </p:blipFill>
          <p:spPr bwMode="auto">
            <a:xfrm>
              <a:off x="1752600" y="604838"/>
              <a:ext cx="5638800" cy="5832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1" name="TextBox 32" descr="Lateral View&#10;">
              <a:extLst>
                <a:ext uri="{FF2B5EF4-FFF2-40B4-BE49-F238E27FC236}">
                  <a16:creationId xmlns:a16="http://schemas.microsoft.com/office/drawing/2014/main" id="{E2364BDC-ED54-F38B-A999-9CDB26F96B91}"/>
                </a:ext>
              </a:extLst>
            </p:cNvPr>
            <p:cNvSpPr txBox="1">
              <a:spLocks noChangeArrowheads="1"/>
            </p:cNvSpPr>
            <p:nvPr/>
          </p:nvSpPr>
          <p:spPr bwMode="auto">
            <a:xfrm>
              <a:off x="3832225" y="6400800"/>
              <a:ext cx="1477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Lateral View</a:t>
              </a:r>
            </a:p>
          </p:txBody>
        </p:sp>
        <p:cxnSp>
          <p:nvCxnSpPr>
            <p:cNvPr id="29" name="Straight Arrow Connector 28">
              <a:extLst>
                <a:ext uri="{FF2B5EF4-FFF2-40B4-BE49-F238E27FC236}">
                  <a16:creationId xmlns:a16="http://schemas.microsoft.com/office/drawing/2014/main" id="{B4D18306-1792-F592-2FAE-A3AB88B5F877}"/>
                </a:ext>
                <a:ext uri="{C183D7F6-B498-43B3-948B-1728B52AA6E4}">
                  <adec:decorative xmlns:adec="http://schemas.microsoft.com/office/drawing/2017/decorative" val="1"/>
                </a:ext>
              </a:extLst>
            </p:cNvPr>
            <p:cNvCxnSpPr>
              <a:stCxn id="29708" idx="1"/>
            </p:cNvCxnSpPr>
            <p:nvPr/>
          </p:nvCxnSpPr>
          <p:spPr>
            <a:xfrm flipH="1">
              <a:off x="5500688" y="1371600"/>
              <a:ext cx="204628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5983377-0C4A-088B-AFAC-409A53D9617E}"/>
                </a:ext>
                <a:ext uri="{C183D7F6-B498-43B3-948B-1728B52AA6E4}">
                  <adec:decorative xmlns:adec="http://schemas.microsoft.com/office/drawing/2017/decorative" val="1"/>
                </a:ext>
              </a:extLst>
            </p:cNvPr>
            <p:cNvCxnSpPr/>
            <p:nvPr/>
          </p:nvCxnSpPr>
          <p:spPr>
            <a:xfrm flipH="1">
              <a:off x="3565525" y="5181600"/>
              <a:ext cx="3206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4FFBE9E-324A-DD17-487A-21C37920E172}"/>
                </a:ext>
                <a:ext uri="{C183D7F6-B498-43B3-948B-1728B52AA6E4}">
                  <adec:decorative xmlns:adec="http://schemas.microsoft.com/office/drawing/2017/decorative" val="1"/>
                </a:ext>
              </a:extLst>
            </p:cNvPr>
            <p:cNvCxnSpPr/>
            <p:nvPr/>
          </p:nvCxnSpPr>
          <p:spPr>
            <a:xfrm flipH="1">
              <a:off x="5943600" y="5105400"/>
              <a:ext cx="16033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CDE8FAE-5E74-B5D8-8D44-7A6E603951ED}"/>
                </a:ext>
                <a:ext uri="{C183D7F6-B498-43B3-948B-1728B52AA6E4}">
                  <adec:decorative xmlns:adec="http://schemas.microsoft.com/office/drawing/2017/decorative" val="1"/>
                </a:ext>
              </a:extLst>
            </p:cNvPr>
            <p:cNvCxnSpPr/>
            <p:nvPr/>
          </p:nvCxnSpPr>
          <p:spPr>
            <a:xfrm flipH="1" flipV="1">
              <a:off x="6956425" y="3198813"/>
              <a:ext cx="590550"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BD5FC5C-4C22-2399-F111-5DD0E3921A81}"/>
                </a:ext>
                <a:ext uri="{C183D7F6-B498-43B3-948B-1728B52AA6E4}">
                  <adec:decorative xmlns:adec="http://schemas.microsoft.com/office/drawing/2017/decorative" val="1"/>
                </a:ext>
              </a:extLst>
            </p:cNvPr>
            <p:cNvCxnSpPr/>
            <p:nvPr/>
          </p:nvCxnSpPr>
          <p:spPr>
            <a:xfrm>
              <a:off x="1592263" y="3892550"/>
              <a:ext cx="3905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708" name="TextBox 32" descr="Iliac crest&#10;">
              <a:extLst>
                <a:ext uri="{FF2B5EF4-FFF2-40B4-BE49-F238E27FC236}">
                  <a16:creationId xmlns:a16="http://schemas.microsoft.com/office/drawing/2014/main" id="{77C3B55A-F80D-AAED-3D68-D8AD6B24A284}"/>
                </a:ext>
              </a:extLst>
            </p:cNvPr>
            <p:cNvSpPr txBox="1">
              <a:spLocks noChangeArrowheads="1"/>
            </p:cNvSpPr>
            <p:nvPr/>
          </p:nvSpPr>
          <p:spPr bwMode="auto">
            <a:xfrm>
              <a:off x="7546975" y="1185863"/>
              <a:ext cx="1304925" cy="371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Iliac crest</a:t>
              </a:r>
            </a:p>
          </p:txBody>
        </p:sp>
        <p:sp>
          <p:nvSpPr>
            <p:cNvPr id="29709" name="TextBox 32" descr="Anterior superior iliac spine&#10;">
              <a:extLst>
                <a:ext uri="{FF2B5EF4-FFF2-40B4-BE49-F238E27FC236}">
                  <a16:creationId xmlns:a16="http://schemas.microsoft.com/office/drawing/2014/main" id="{F63A80F2-3987-C487-3044-F2FA16A376EC}"/>
                </a:ext>
              </a:extLst>
            </p:cNvPr>
            <p:cNvSpPr txBox="1">
              <a:spLocks noChangeArrowheads="1"/>
            </p:cNvSpPr>
            <p:nvPr/>
          </p:nvSpPr>
          <p:spPr bwMode="auto">
            <a:xfrm>
              <a:off x="7546975" y="2735263"/>
              <a:ext cx="1304925" cy="922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superior iliac spine</a:t>
              </a:r>
            </a:p>
          </p:txBody>
        </p:sp>
        <p:sp>
          <p:nvSpPr>
            <p:cNvPr id="29710" name="TextBox 32" descr="Anterior inferior iliac spine&#10;">
              <a:extLst>
                <a:ext uri="{FF2B5EF4-FFF2-40B4-BE49-F238E27FC236}">
                  <a16:creationId xmlns:a16="http://schemas.microsoft.com/office/drawing/2014/main" id="{3B99E542-55DD-DEDA-BAB5-5DA3CB9479A2}"/>
                </a:ext>
              </a:extLst>
            </p:cNvPr>
            <p:cNvSpPr txBox="1">
              <a:spLocks noChangeArrowheads="1"/>
            </p:cNvSpPr>
            <p:nvPr/>
          </p:nvSpPr>
          <p:spPr bwMode="auto">
            <a:xfrm>
              <a:off x="7546975" y="4699000"/>
              <a:ext cx="1304925" cy="922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inferior iliac spine</a:t>
              </a:r>
            </a:p>
          </p:txBody>
        </p:sp>
        <p:cxnSp>
          <p:nvCxnSpPr>
            <p:cNvPr id="70" name="Straight Connector 69">
              <a:extLst>
                <a:ext uri="{FF2B5EF4-FFF2-40B4-BE49-F238E27FC236}">
                  <a16:creationId xmlns:a16="http://schemas.microsoft.com/office/drawing/2014/main" id="{42198C7F-FF7D-49EE-1BD4-A0CBD9F7BBEE}"/>
                </a:ext>
                <a:ext uri="{C183D7F6-B498-43B3-948B-1728B52AA6E4}">
                  <adec:decorative xmlns:adec="http://schemas.microsoft.com/office/drawing/2017/decorative" val="1"/>
                </a:ext>
              </a:extLst>
            </p:cNvPr>
            <p:cNvCxnSpPr/>
            <p:nvPr/>
          </p:nvCxnSpPr>
          <p:spPr>
            <a:xfrm>
              <a:off x="1592263" y="5715000"/>
              <a:ext cx="229393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BDCE1046-9CF1-06AF-7641-6CCF43AB95F5}"/>
                </a:ext>
                <a:ext uri="{C183D7F6-B498-43B3-948B-1728B52AA6E4}">
                  <adec:decorative xmlns:adec="http://schemas.microsoft.com/office/drawing/2017/decorative" val="1"/>
                </a:ext>
              </a:extLst>
            </p:cNvPr>
            <p:cNvCxnSpPr/>
            <p:nvPr/>
          </p:nvCxnSpPr>
          <p:spPr>
            <a:xfrm>
              <a:off x="2971800" y="4729163"/>
              <a:ext cx="0" cy="5286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DBE5951-C72C-4282-63C3-D9F58B288B62}"/>
                </a:ext>
                <a:ext uri="{C183D7F6-B498-43B3-948B-1728B52AA6E4}">
                  <adec:decorative xmlns:adec="http://schemas.microsoft.com/office/drawing/2017/decorative" val="1"/>
                </a:ext>
              </a:extLst>
            </p:cNvPr>
            <p:cNvCxnSpPr/>
            <p:nvPr/>
          </p:nvCxnSpPr>
          <p:spPr>
            <a:xfrm>
              <a:off x="1592263" y="4753971"/>
              <a:ext cx="138588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E3A64AB-9E8F-1B1D-1E55-234F03CA0B88}"/>
                </a:ext>
                <a:ext uri="{C183D7F6-B498-43B3-948B-1728B52AA6E4}">
                  <adec:decorative xmlns:adec="http://schemas.microsoft.com/office/drawing/2017/decorative" val="1"/>
                </a:ext>
              </a:extLst>
            </p:cNvPr>
            <p:cNvCxnSpPr/>
            <p:nvPr/>
          </p:nvCxnSpPr>
          <p:spPr>
            <a:xfrm flipH="1">
              <a:off x="4684306" y="6172200"/>
              <a:ext cx="2889250" cy="6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716" name="TextBox 32" descr="Acetabulum&#10;">
              <a:extLst>
                <a:ext uri="{FF2B5EF4-FFF2-40B4-BE49-F238E27FC236}">
                  <a16:creationId xmlns:a16="http://schemas.microsoft.com/office/drawing/2014/main" id="{9142DC94-88A4-2BEB-52AB-BC026AEE84EF}"/>
                </a:ext>
              </a:extLst>
            </p:cNvPr>
            <p:cNvSpPr txBox="1">
              <a:spLocks noChangeArrowheads="1"/>
            </p:cNvSpPr>
            <p:nvPr/>
          </p:nvSpPr>
          <p:spPr bwMode="auto">
            <a:xfrm>
              <a:off x="7546975" y="5986463"/>
              <a:ext cx="1444625"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Acetabulum</a:t>
              </a:r>
            </a:p>
          </p:txBody>
        </p:sp>
        <p:cxnSp>
          <p:nvCxnSpPr>
            <p:cNvPr id="49" name="Straight Connector 48">
              <a:extLst>
                <a:ext uri="{FF2B5EF4-FFF2-40B4-BE49-F238E27FC236}">
                  <a16:creationId xmlns:a16="http://schemas.microsoft.com/office/drawing/2014/main" id="{A8109FCC-3380-00EF-6762-608C831EB190}"/>
                </a:ext>
                <a:ext uri="{C183D7F6-B498-43B3-948B-1728B52AA6E4}">
                  <adec:decorative xmlns:adec="http://schemas.microsoft.com/office/drawing/2017/decorative" val="1"/>
                </a:ext>
              </a:extLst>
            </p:cNvPr>
            <p:cNvCxnSpPr/>
            <p:nvPr/>
          </p:nvCxnSpPr>
          <p:spPr>
            <a:xfrm flipV="1">
              <a:off x="3886200" y="5181600"/>
              <a:ext cx="0" cy="533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itle 1" descr="Pelvic Girdle / Ilium (2 of 2)">
            <a:extLst>
              <a:ext uri="{FF2B5EF4-FFF2-40B4-BE49-F238E27FC236}">
                <a16:creationId xmlns:a16="http://schemas.microsoft.com/office/drawing/2014/main" id="{DCC17461-627C-38EB-9BF1-84D44F440A69}"/>
              </a:ext>
            </a:extLst>
          </p:cNvPr>
          <p:cNvSpPr txBox="1">
            <a:spLocks noGrp="1"/>
          </p:cNvSpPr>
          <p:nvPr>
            <p:ph type="title" idx="4294967295"/>
          </p:nvPr>
        </p:nvSpPr>
        <p:spPr bwMode="auto">
          <a:xfrm>
            <a:off x="0" y="338138"/>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Pelvic Girdle / Ilium (2 of 2)</a:t>
            </a:r>
          </a:p>
        </p:txBody>
      </p:sp>
      <p:sp>
        <p:nvSpPr>
          <p:cNvPr id="15" name="Rectangle 14">
            <a:extLst>
              <a:ext uri="{FF2B5EF4-FFF2-40B4-BE49-F238E27FC236}">
                <a16:creationId xmlns:a16="http://schemas.microsoft.com/office/drawing/2014/main" id="{DD3E5462-023E-8B46-C938-0297D7470B8F}"/>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consists of two labeled photographs of anatomical models illustrating views of the pelvic region. The left image shows a close-up of the ilium bone from the medial view, with a label and arrow pointing to the 'Auricular surface' of the ilium. The right image presents an anterosuperior view of a full pelvic skeleton model, including the sacrum and coccyx. An arrow points to the 'Sacroiliac joint,' indicating the connection between the sacrum and the ilium of the pelvis.">
            <a:extLst>
              <a:ext uri="{FF2B5EF4-FFF2-40B4-BE49-F238E27FC236}">
                <a16:creationId xmlns:a16="http://schemas.microsoft.com/office/drawing/2014/main" id="{37385B44-AA8C-CEC5-059E-06BB9898FCBA}"/>
              </a:ext>
            </a:extLst>
          </p:cNvPr>
          <p:cNvGrpSpPr/>
          <p:nvPr/>
        </p:nvGrpSpPr>
        <p:grpSpPr>
          <a:xfrm>
            <a:off x="215900" y="1687513"/>
            <a:ext cx="8826500" cy="4389437"/>
            <a:chOff x="215900" y="1687513"/>
            <a:chExt cx="8826500" cy="4389437"/>
          </a:xfrm>
        </p:grpSpPr>
        <p:sp>
          <p:nvSpPr>
            <p:cNvPr id="30731" name="TextBox 32" descr="Auricular surface&#10;">
              <a:extLst>
                <a:ext uri="{FF2B5EF4-FFF2-40B4-BE49-F238E27FC236}">
                  <a16:creationId xmlns:a16="http://schemas.microsoft.com/office/drawing/2014/main" id="{E9D31848-97C3-72A3-7889-B15008C97464}"/>
                </a:ext>
              </a:extLst>
            </p:cNvPr>
            <p:cNvSpPr txBox="1">
              <a:spLocks noChangeArrowheads="1"/>
            </p:cNvSpPr>
            <p:nvPr/>
          </p:nvSpPr>
          <p:spPr bwMode="auto">
            <a:xfrm>
              <a:off x="2476500" y="1687513"/>
              <a:ext cx="19812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Auricular surface</a:t>
              </a:r>
            </a:p>
          </p:txBody>
        </p:sp>
        <p:pic>
          <p:nvPicPr>
            <p:cNvPr id="30722" name="Picture 25" descr="Medial View of the Ilium">
              <a:extLst>
                <a:ext uri="{FF2B5EF4-FFF2-40B4-BE49-F238E27FC236}">
                  <a16:creationId xmlns:a16="http://schemas.microsoft.com/office/drawing/2014/main" id="{C1721E66-31AC-38C2-05E3-E3BCF8248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32" t="1111" r="29539" b="14259"/>
            <a:stretch>
              <a:fillRect/>
            </a:stretch>
          </p:blipFill>
          <p:spPr bwMode="auto">
            <a:xfrm>
              <a:off x="215900" y="2344738"/>
              <a:ext cx="4318000" cy="3362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6" name="TextBox 32" descr="Medial View&#10;">
              <a:extLst>
                <a:ext uri="{FF2B5EF4-FFF2-40B4-BE49-F238E27FC236}">
                  <a16:creationId xmlns:a16="http://schemas.microsoft.com/office/drawing/2014/main" id="{5A002D0A-B196-1BFE-C8BC-8044AC229118}"/>
                </a:ext>
              </a:extLst>
            </p:cNvPr>
            <p:cNvSpPr txBox="1">
              <a:spLocks noChangeArrowheads="1"/>
            </p:cNvSpPr>
            <p:nvPr/>
          </p:nvSpPr>
          <p:spPr bwMode="auto">
            <a:xfrm>
              <a:off x="215900" y="5707063"/>
              <a:ext cx="431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Medial View</a:t>
              </a:r>
            </a:p>
          </p:txBody>
        </p:sp>
        <p:sp>
          <p:nvSpPr>
            <p:cNvPr id="30732" name="TextBox 32" descr="Sacroiliac joint&#10;">
              <a:extLst>
                <a:ext uri="{FF2B5EF4-FFF2-40B4-BE49-F238E27FC236}">
                  <a16:creationId xmlns:a16="http://schemas.microsoft.com/office/drawing/2014/main" id="{6438C77E-7FCE-97AF-6ED4-D94D78E26D27}"/>
                </a:ext>
              </a:extLst>
            </p:cNvPr>
            <p:cNvSpPr txBox="1">
              <a:spLocks noChangeArrowheads="1"/>
            </p:cNvSpPr>
            <p:nvPr/>
          </p:nvSpPr>
          <p:spPr bwMode="auto">
            <a:xfrm>
              <a:off x="5486400" y="1687513"/>
              <a:ext cx="26670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Sacroiliac joint</a:t>
              </a:r>
            </a:p>
          </p:txBody>
        </p:sp>
        <p:pic>
          <p:nvPicPr>
            <p:cNvPr id="30723" name="Picture 2" descr="Superior view of the bony pelvis showing the sacroiliac joint between the sacrum and the ilium">
              <a:extLst>
                <a:ext uri="{FF2B5EF4-FFF2-40B4-BE49-F238E27FC236}">
                  <a16:creationId xmlns:a16="http://schemas.microsoft.com/office/drawing/2014/main" id="{1BF01B29-358A-0637-6632-32186DD8DB4B}"/>
                </a:ext>
              </a:extLst>
            </p:cNvPr>
            <p:cNvPicPr>
              <a:picLocks noChangeAspect="1"/>
            </p:cNvPicPr>
            <p:nvPr/>
          </p:nvPicPr>
          <p:blipFill>
            <a:blip r:embed="rId3">
              <a:extLst>
                <a:ext uri="{28A0092B-C50C-407E-A947-70E740481C1C}">
                  <a14:useLocalDpi xmlns:a14="http://schemas.microsoft.com/office/drawing/2010/main" val="0"/>
                </a:ext>
              </a:extLst>
            </a:blip>
            <a:srcRect t="4758"/>
            <a:stretch>
              <a:fillRect/>
            </a:stretch>
          </p:blipFill>
          <p:spPr bwMode="auto">
            <a:xfrm>
              <a:off x="4622800" y="2406650"/>
              <a:ext cx="4419600" cy="315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10382DF0-B2FC-3100-3F3C-2401695DDC72}"/>
                </a:ext>
                <a:ext uri="{C183D7F6-B498-43B3-948B-1728B52AA6E4}">
                  <adec:decorative xmlns:adec="http://schemas.microsoft.com/office/drawing/2017/decorative" val="1"/>
                </a:ext>
              </a:extLst>
            </p:cNvPr>
            <p:cNvCxnSpPr/>
            <p:nvPr/>
          </p:nvCxnSpPr>
          <p:spPr>
            <a:xfrm>
              <a:off x="6019800" y="2057400"/>
              <a:ext cx="0" cy="1552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4F9C353-8B50-5A7F-1B9E-747C0E672AE7}"/>
                </a:ext>
                <a:ext uri="{C183D7F6-B498-43B3-948B-1728B52AA6E4}">
                  <adec:decorative xmlns:adec="http://schemas.microsoft.com/office/drawing/2017/decorative" val="1"/>
                </a:ext>
              </a:extLst>
            </p:cNvPr>
            <p:cNvCxnSpPr/>
            <p:nvPr/>
          </p:nvCxnSpPr>
          <p:spPr>
            <a:xfrm>
              <a:off x="7620000" y="2057400"/>
              <a:ext cx="0" cy="16144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D60B8CC-587D-4CB7-9E6C-A919006BA6B6}"/>
                </a:ext>
                <a:ext uri="{C183D7F6-B498-43B3-948B-1728B52AA6E4}">
                  <adec:decorative xmlns:adec="http://schemas.microsoft.com/office/drawing/2017/decorative" val="1"/>
                </a:ext>
              </a:extLst>
            </p:cNvPr>
            <p:cNvCxnSpPr/>
            <p:nvPr/>
          </p:nvCxnSpPr>
          <p:spPr>
            <a:xfrm>
              <a:off x="3467100" y="2057400"/>
              <a:ext cx="0" cy="1600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descr="Pelvic Girdle / Ischium (Lateral View)">
            <a:extLst>
              <a:ext uri="{FF2B5EF4-FFF2-40B4-BE49-F238E27FC236}">
                <a16:creationId xmlns:a16="http://schemas.microsoft.com/office/drawing/2014/main" id="{8B8B2756-77F1-46EE-E2C0-2F0489993BC9}"/>
              </a:ext>
            </a:extLst>
          </p:cNvPr>
          <p:cNvSpPr txBox="1">
            <a:spLocks noGrp="1"/>
          </p:cNvSpPr>
          <p:nvPr>
            <p:ph type="title" idx="4294967295"/>
          </p:nvPr>
        </p:nvSpPr>
        <p:spPr bwMode="auto">
          <a:xfrm>
            <a:off x="1588" y="0"/>
            <a:ext cx="4173537" cy="114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Pelvic Girdle / Ischium (</a:t>
            </a:r>
            <a:r>
              <a:rPr kumimoji="0" lang="en-US" altLang="en-US" sz="2800" b="1" i="1"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Lateral View</a:t>
            </a: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024B3719-182F-EF0B-C300-2D59EA8572EE}"/>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shows a lateral view of the ischium, which is part of the pelvic girdle. Two parts of the model are labeled: the &quot;Ischial spine&quot; and the &quot;Ischial tuberosity.&quot; The ischial spine is marked at the upper portion near a pointed protrusion, while the ischial tuberosity is indicated on the lower rounded area.">
            <a:extLst>
              <a:ext uri="{FF2B5EF4-FFF2-40B4-BE49-F238E27FC236}">
                <a16:creationId xmlns:a16="http://schemas.microsoft.com/office/drawing/2014/main" id="{BB943E3B-A1F1-EFD6-5784-0056AFF68AAB}"/>
              </a:ext>
            </a:extLst>
          </p:cNvPr>
          <p:cNvGrpSpPr/>
          <p:nvPr/>
        </p:nvGrpSpPr>
        <p:grpSpPr>
          <a:xfrm>
            <a:off x="1816100" y="200025"/>
            <a:ext cx="6178550" cy="6386513"/>
            <a:chOff x="1816100" y="200025"/>
            <a:chExt cx="6178550" cy="6386513"/>
          </a:xfrm>
        </p:grpSpPr>
        <p:pic>
          <p:nvPicPr>
            <p:cNvPr id="31746" name="Picture 34" descr="Pelvic Girdle / Ischium (Lateral View)">
              <a:extLst>
                <a:ext uri="{FF2B5EF4-FFF2-40B4-BE49-F238E27FC236}">
                  <a16:creationId xmlns:a16="http://schemas.microsoft.com/office/drawing/2014/main" id="{C2A717D4-F8F6-CD5D-5788-28252CFB8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22" r="12051" b="12396"/>
            <a:stretch>
              <a:fillRect/>
            </a:stretch>
          </p:blipFill>
          <p:spPr bwMode="auto">
            <a:xfrm>
              <a:off x="4173538" y="200025"/>
              <a:ext cx="3821112" cy="6386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1512FA90-0037-FE41-539B-CA40AECFD71C}"/>
                </a:ext>
                <a:ext uri="{C183D7F6-B498-43B3-948B-1728B52AA6E4}">
                  <adec:decorative xmlns:adec="http://schemas.microsoft.com/office/drawing/2017/decorative" val="1"/>
                </a:ext>
              </a:extLst>
            </p:cNvPr>
            <p:cNvCxnSpPr>
              <a:stCxn id="31753" idx="3"/>
            </p:cNvCxnSpPr>
            <p:nvPr/>
          </p:nvCxnSpPr>
          <p:spPr>
            <a:xfrm>
              <a:off x="3670300" y="5835650"/>
              <a:ext cx="15113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FD290E1-FDB6-86F6-C5D0-FBA803BE4183}"/>
                </a:ext>
                <a:ext uri="{C183D7F6-B498-43B3-948B-1728B52AA6E4}">
                  <adec:decorative xmlns:adec="http://schemas.microsoft.com/office/drawing/2017/decorative" val="1"/>
                </a:ext>
              </a:extLst>
            </p:cNvPr>
            <p:cNvCxnSpPr/>
            <p:nvPr/>
          </p:nvCxnSpPr>
          <p:spPr>
            <a:xfrm flipV="1">
              <a:off x="3663950" y="4487863"/>
              <a:ext cx="1343025" cy="79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52" name="TextBox 32" descr="Ischial spine&#10;">
              <a:extLst>
                <a:ext uri="{FF2B5EF4-FFF2-40B4-BE49-F238E27FC236}">
                  <a16:creationId xmlns:a16="http://schemas.microsoft.com/office/drawing/2014/main" id="{7278A9D8-540E-1224-9B9E-8E17D4FA1CF8}"/>
                </a:ext>
              </a:extLst>
            </p:cNvPr>
            <p:cNvSpPr txBox="1">
              <a:spLocks noChangeArrowheads="1"/>
            </p:cNvSpPr>
            <p:nvPr/>
          </p:nvSpPr>
          <p:spPr bwMode="auto">
            <a:xfrm>
              <a:off x="1816100" y="4306888"/>
              <a:ext cx="18542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Ischial spine</a:t>
              </a:r>
            </a:p>
          </p:txBody>
        </p:sp>
        <p:sp>
          <p:nvSpPr>
            <p:cNvPr id="31753" name="TextBox 32" descr="Ischial tuberosity&#10;">
              <a:extLst>
                <a:ext uri="{FF2B5EF4-FFF2-40B4-BE49-F238E27FC236}">
                  <a16:creationId xmlns:a16="http://schemas.microsoft.com/office/drawing/2014/main" id="{8EC25336-BD13-809D-7894-6565888826C8}"/>
                </a:ext>
              </a:extLst>
            </p:cNvPr>
            <p:cNvSpPr txBox="1">
              <a:spLocks noChangeArrowheads="1"/>
            </p:cNvSpPr>
            <p:nvPr/>
          </p:nvSpPr>
          <p:spPr bwMode="auto">
            <a:xfrm>
              <a:off x="1825625" y="5651500"/>
              <a:ext cx="184467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Ischial tuberosity</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itle 1" descr="Pelvic Girdle / Pubis">
            <a:extLst>
              <a:ext uri="{FF2B5EF4-FFF2-40B4-BE49-F238E27FC236}">
                <a16:creationId xmlns:a16="http://schemas.microsoft.com/office/drawing/2014/main" id="{128D8305-F080-1B7C-2747-CCE10ECAA51C}"/>
              </a:ext>
            </a:extLst>
          </p:cNvPr>
          <p:cNvSpPr txBox="1">
            <a:spLocks noGrp="1"/>
          </p:cNvSpPr>
          <p:nvPr>
            <p:ph type="title" idx="4294967295"/>
          </p:nvPr>
        </p:nvSpPr>
        <p:spPr bwMode="auto">
          <a:xfrm>
            <a:off x="0" y="80963"/>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Pelvic Girdle / Pubis</a:t>
            </a:r>
          </a:p>
        </p:txBody>
      </p:sp>
      <p:sp>
        <p:nvSpPr>
          <p:cNvPr id="15" name="Rectangle 14">
            <a:extLst>
              <a:ext uri="{FF2B5EF4-FFF2-40B4-BE49-F238E27FC236}">
                <a16:creationId xmlns:a16="http://schemas.microsoft.com/office/drawing/2014/main" id="{2AA56810-3DED-997A-A2BA-67547C62BF85}"/>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consists of two main sections depicting the pelvic bone and an anterior view of the pelvis, focusing on the pubis. On the left is a medial view of the pelvic bone illustrating the symphysial surface. On the right is an anterior view of the pelvis, highlighting the pubic symphysis, which appears in yellow. This section also includes labels pointing to the subpubic angle and the location of the symphysial surface.">
            <a:extLst>
              <a:ext uri="{FF2B5EF4-FFF2-40B4-BE49-F238E27FC236}">
                <a16:creationId xmlns:a16="http://schemas.microsoft.com/office/drawing/2014/main" id="{E1688FEB-560A-E8D8-1F17-68BC07D8A627}"/>
              </a:ext>
            </a:extLst>
          </p:cNvPr>
          <p:cNvGrpSpPr/>
          <p:nvPr/>
        </p:nvGrpSpPr>
        <p:grpSpPr>
          <a:xfrm>
            <a:off x="215900" y="882650"/>
            <a:ext cx="8697913" cy="5075238"/>
            <a:chOff x="215900" y="882650"/>
            <a:chExt cx="8697913" cy="5075238"/>
          </a:xfrm>
        </p:grpSpPr>
        <p:pic>
          <p:nvPicPr>
            <p:cNvPr id="32770" name="Picture 2" descr="Medial view of the coxal bone showing the symphysial surface of the pubis&#10;">
              <a:extLst>
                <a:ext uri="{FF2B5EF4-FFF2-40B4-BE49-F238E27FC236}">
                  <a16:creationId xmlns:a16="http://schemas.microsoft.com/office/drawing/2014/main" id="{54D09E57-C61E-39CA-1EF5-8C0E26635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05" t="9538" r="5061" b="18750"/>
            <a:stretch>
              <a:fillRect/>
            </a:stretch>
          </p:blipFill>
          <p:spPr bwMode="auto">
            <a:xfrm rot="10800000">
              <a:off x="215900" y="882650"/>
              <a:ext cx="3503613" cy="4705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4" name="TextBox 32" descr="Medial View&#10;">
              <a:extLst>
                <a:ext uri="{FF2B5EF4-FFF2-40B4-BE49-F238E27FC236}">
                  <a16:creationId xmlns:a16="http://schemas.microsoft.com/office/drawing/2014/main" id="{BAE71773-DB80-B293-E562-73CF5B0D71CF}"/>
                </a:ext>
              </a:extLst>
            </p:cNvPr>
            <p:cNvSpPr txBox="1">
              <a:spLocks noChangeArrowheads="1"/>
            </p:cNvSpPr>
            <p:nvPr/>
          </p:nvSpPr>
          <p:spPr bwMode="auto">
            <a:xfrm>
              <a:off x="215900" y="5588000"/>
              <a:ext cx="350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Medial View</a:t>
              </a:r>
            </a:p>
          </p:txBody>
        </p:sp>
        <p:sp>
          <p:nvSpPr>
            <p:cNvPr id="32778" name="TextBox 32" descr="Symphysial surface &#10;">
              <a:extLst>
                <a:ext uri="{FF2B5EF4-FFF2-40B4-BE49-F238E27FC236}">
                  <a16:creationId xmlns:a16="http://schemas.microsoft.com/office/drawing/2014/main" id="{5A2FC6E2-5654-53A8-2A05-9FE22AE848F7}"/>
                </a:ext>
              </a:extLst>
            </p:cNvPr>
            <p:cNvSpPr txBox="1">
              <a:spLocks noChangeArrowheads="1"/>
            </p:cNvSpPr>
            <p:nvPr/>
          </p:nvSpPr>
          <p:spPr bwMode="auto">
            <a:xfrm>
              <a:off x="3808413" y="4941888"/>
              <a:ext cx="1373187"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Symphysial surface </a:t>
              </a:r>
            </a:p>
          </p:txBody>
        </p:sp>
        <p:pic>
          <p:nvPicPr>
            <p:cNvPr id="32771" name="Picture 15" descr="Anterior view of the bony pelvis ">
              <a:extLst>
                <a:ext uri="{FF2B5EF4-FFF2-40B4-BE49-F238E27FC236}">
                  <a16:creationId xmlns:a16="http://schemas.microsoft.com/office/drawing/2014/main" id="{695E8023-B728-B92C-1710-C93A8297AA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5050" y="1651000"/>
              <a:ext cx="4014788" cy="3011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FAA1DA42-C5BC-9C1E-2DC7-9A5248B22300}"/>
                </a:ext>
                <a:ext uri="{C183D7F6-B498-43B3-948B-1728B52AA6E4}">
                  <adec:decorative xmlns:adec="http://schemas.microsoft.com/office/drawing/2017/decorative" val="1"/>
                </a:ext>
              </a:extLst>
            </p:cNvPr>
            <p:cNvCxnSpPr/>
            <p:nvPr/>
          </p:nvCxnSpPr>
          <p:spPr>
            <a:xfrm>
              <a:off x="4508500" y="2990850"/>
              <a:ext cx="20923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8ADEDB8-2AB1-0A1C-F632-8F5782D35CCB}"/>
                </a:ext>
                <a:ext uri="{C183D7F6-B498-43B3-948B-1728B52AA6E4}">
                  <adec:decorative xmlns:adec="http://schemas.microsoft.com/office/drawing/2017/decorative" val="1"/>
                </a:ext>
              </a:extLst>
            </p:cNvPr>
            <p:cNvCxnSpPr/>
            <p:nvPr/>
          </p:nvCxnSpPr>
          <p:spPr>
            <a:xfrm>
              <a:off x="4302125" y="2667000"/>
              <a:ext cx="28098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79" name="TextBox 32" descr="Subpubic angle&#10;">
              <a:extLst>
                <a:ext uri="{FF2B5EF4-FFF2-40B4-BE49-F238E27FC236}">
                  <a16:creationId xmlns:a16="http://schemas.microsoft.com/office/drawing/2014/main" id="{271799EE-113B-5F3C-1980-682AFDB83DD2}"/>
                </a:ext>
              </a:extLst>
            </p:cNvPr>
            <p:cNvSpPr txBox="1">
              <a:spLocks noChangeArrowheads="1"/>
            </p:cNvSpPr>
            <p:nvPr/>
          </p:nvSpPr>
          <p:spPr bwMode="auto">
            <a:xfrm>
              <a:off x="5911850" y="4875213"/>
              <a:ext cx="1770063"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Subpubic angle</a:t>
              </a:r>
            </a:p>
          </p:txBody>
        </p:sp>
        <p:cxnSp>
          <p:nvCxnSpPr>
            <p:cNvPr id="38" name="Straight Arrow Connector 37">
              <a:extLst>
                <a:ext uri="{FF2B5EF4-FFF2-40B4-BE49-F238E27FC236}">
                  <a16:creationId xmlns:a16="http://schemas.microsoft.com/office/drawing/2014/main" id="{024D3365-3D42-76B2-2385-3F2BC100DC0E}"/>
                </a:ext>
                <a:ext uri="{C183D7F6-B498-43B3-948B-1728B52AA6E4}">
                  <adec:decorative xmlns:adec="http://schemas.microsoft.com/office/drawing/2017/decorative" val="1"/>
                </a:ext>
              </a:extLst>
            </p:cNvPr>
            <p:cNvCxnSpPr/>
            <p:nvPr/>
          </p:nvCxnSpPr>
          <p:spPr>
            <a:xfrm flipH="1">
              <a:off x="3124200" y="4662488"/>
              <a:ext cx="990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90267AD-A719-3801-812A-0373F18AA511}"/>
                </a:ext>
                <a:ext uri="{C183D7F6-B498-43B3-948B-1728B52AA6E4}">
                  <adec:decorative xmlns:adec="http://schemas.microsoft.com/office/drawing/2017/decorative" val="1"/>
                </a:ext>
              </a:extLst>
            </p:cNvPr>
            <p:cNvCxnSpPr/>
            <p:nvPr/>
          </p:nvCxnSpPr>
          <p:spPr>
            <a:xfrm>
              <a:off x="4302125" y="2667000"/>
              <a:ext cx="0" cy="22748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AF85F77-16AA-E8FA-3687-35177E01FCED}"/>
                </a:ext>
                <a:ext uri="{C183D7F6-B498-43B3-948B-1728B52AA6E4}">
                  <adec:decorative xmlns:adec="http://schemas.microsoft.com/office/drawing/2017/decorative" val="1"/>
                </a:ext>
              </a:extLst>
            </p:cNvPr>
            <p:cNvCxnSpPr>
              <a:stCxn id="32778" idx="0"/>
            </p:cNvCxnSpPr>
            <p:nvPr/>
          </p:nvCxnSpPr>
          <p:spPr>
            <a:xfrm flipV="1">
              <a:off x="4495800" y="2990850"/>
              <a:ext cx="12700" cy="19510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206F128-F904-8AF5-B8A3-A39D7E408520}"/>
                </a:ext>
                <a:ext uri="{C183D7F6-B498-43B3-948B-1728B52AA6E4}">
                  <adec:decorative xmlns:adec="http://schemas.microsoft.com/office/drawing/2017/decorative" val="1"/>
                </a:ext>
              </a:extLst>
            </p:cNvPr>
            <p:cNvCxnSpPr/>
            <p:nvPr/>
          </p:nvCxnSpPr>
          <p:spPr>
            <a:xfrm flipV="1">
              <a:off x="6400800" y="3743325"/>
              <a:ext cx="403225" cy="371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9EB0423-6C3D-812F-A187-F6EBFBF5A071}"/>
                </a:ext>
                <a:ext uri="{C183D7F6-B498-43B3-948B-1728B52AA6E4}">
                  <adec:decorative xmlns:adec="http://schemas.microsoft.com/office/drawing/2017/decorative" val="1"/>
                </a:ext>
              </a:extLst>
            </p:cNvPr>
            <p:cNvCxnSpPr/>
            <p:nvPr/>
          </p:nvCxnSpPr>
          <p:spPr>
            <a:xfrm flipH="1" flipV="1">
              <a:off x="6796088" y="3743325"/>
              <a:ext cx="331787" cy="3714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26ECFCE-4C67-4C54-30D9-F87142A344D4}"/>
                </a:ext>
                <a:ext uri="{C183D7F6-B498-43B3-948B-1728B52AA6E4}">
                  <adec:decorative xmlns:adec="http://schemas.microsoft.com/office/drawing/2017/decorative" val="1"/>
                </a:ext>
              </a:extLst>
            </p:cNvPr>
            <p:cNvCxnSpPr>
              <a:stCxn id="32779" idx="0"/>
            </p:cNvCxnSpPr>
            <p:nvPr/>
          </p:nvCxnSpPr>
          <p:spPr>
            <a:xfrm flipH="1" flipV="1">
              <a:off x="6796088" y="3743325"/>
              <a:ext cx="1587" cy="11318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3206836-4F5E-797F-D7D4-8306C8450FA3}"/>
                </a:ext>
                <a:ext uri="{C183D7F6-B498-43B3-948B-1728B52AA6E4}">
                  <adec:decorative xmlns:adec="http://schemas.microsoft.com/office/drawing/2017/decorative" val="1"/>
                </a:ext>
              </a:extLst>
            </p:cNvPr>
            <p:cNvCxnSpPr/>
            <p:nvPr/>
          </p:nvCxnSpPr>
          <p:spPr>
            <a:xfrm flipH="1">
              <a:off x="6829425" y="3263900"/>
              <a:ext cx="1200150" cy="12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95C5C4-6999-9150-0016-8EC0C0D8E180}"/>
                </a:ext>
                <a:ext uri="{C183D7F6-B498-43B3-948B-1728B52AA6E4}">
                  <adec:decorative xmlns:adec="http://schemas.microsoft.com/office/drawing/2017/decorative" val="1"/>
                </a:ext>
              </a:extLst>
            </p:cNvPr>
            <p:cNvCxnSpPr>
              <a:stCxn id="32788" idx="0"/>
            </p:cNvCxnSpPr>
            <p:nvPr/>
          </p:nvCxnSpPr>
          <p:spPr>
            <a:xfrm flipV="1">
              <a:off x="8029575" y="3263900"/>
              <a:ext cx="0" cy="21971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2788" name="TextBox 32" descr="Pubic Symphysis&#10;">
              <a:extLst>
                <a:ext uri="{FF2B5EF4-FFF2-40B4-BE49-F238E27FC236}">
                  <a16:creationId xmlns:a16="http://schemas.microsoft.com/office/drawing/2014/main" id="{DB5EC5EB-FD5C-C987-8A4A-086C41E7E2B5}"/>
                </a:ext>
              </a:extLst>
            </p:cNvPr>
            <p:cNvSpPr txBox="1">
              <a:spLocks noChangeArrowheads="1"/>
            </p:cNvSpPr>
            <p:nvPr/>
          </p:nvSpPr>
          <p:spPr bwMode="auto">
            <a:xfrm>
              <a:off x="7143750" y="5461000"/>
              <a:ext cx="1770063"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Pubic Symphysis</a:t>
              </a:r>
            </a:p>
          </p:txBody>
        </p:sp>
        <p:cxnSp>
          <p:nvCxnSpPr>
            <p:cNvPr id="34" name="Straight Connector 33">
              <a:extLst>
                <a:ext uri="{FF2B5EF4-FFF2-40B4-BE49-F238E27FC236}">
                  <a16:creationId xmlns:a16="http://schemas.microsoft.com/office/drawing/2014/main" id="{BCDF4A99-011F-2734-AED6-CF183E1B415D}"/>
                </a:ext>
                <a:ext uri="{C183D7F6-B498-43B3-948B-1728B52AA6E4}">
                  <adec:decorative xmlns:adec="http://schemas.microsoft.com/office/drawing/2017/decorative" val="1"/>
                </a:ext>
              </a:extLst>
            </p:cNvPr>
            <p:cNvCxnSpPr/>
            <p:nvPr/>
          </p:nvCxnSpPr>
          <p:spPr>
            <a:xfrm>
              <a:off x="4114800" y="4662488"/>
              <a:ext cx="0" cy="279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1700-4F04-0D82-C14A-2914D9655576}"/>
            </a:ext>
          </a:extLst>
        </p:cNvPr>
        <p:cNvGrpSpPr/>
        <p:nvPr/>
      </p:nvGrpSpPr>
      <p:grpSpPr>
        <a:xfrm>
          <a:off x="0" y="0"/>
          <a:ext cx="0" cy="0"/>
          <a:chOff x="0" y="0"/>
          <a:chExt cx="0" cy="0"/>
        </a:xfrm>
      </p:grpSpPr>
      <p:sp>
        <p:nvSpPr>
          <p:cNvPr id="34820" name="Title 1" descr="The Pelvis">
            <a:extLst>
              <a:ext uri="{FF2B5EF4-FFF2-40B4-BE49-F238E27FC236}">
                <a16:creationId xmlns:a16="http://schemas.microsoft.com/office/drawing/2014/main" id="{AFF8FAFA-7FB8-2A35-8126-812382D03F8E}"/>
              </a:ext>
            </a:extLst>
          </p:cNvPr>
          <p:cNvSpPr txBox="1">
            <a:spLocks noGrp="1"/>
          </p:cNvSpPr>
          <p:nvPr>
            <p:ph type="title" idx="4294967295"/>
          </p:nvPr>
        </p:nvSpPr>
        <p:spPr bwMode="auto">
          <a:xfrm>
            <a:off x="1588" y="76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The Pelvis</a:t>
            </a:r>
          </a:p>
        </p:txBody>
      </p:sp>
      <p:sp>
        <p:nvSpPr>
          <p:cNvPr id="15" name="Rectangle 14">
            <a:extLst>
              <a:ext uri="{FF2B5EF4-FFF2-40B4-BE49-F238E27FC236}">
                <a16:creationId xmlns:a16="http://schemas.microsoft.com/office/drawing/2014/main" id="{4C21E8FB-6FAF-2D11-F0DF-6C87B36CC337}"/>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9" name="Group 8" descr="The image displays three views of the pelvis: superior, inferior, and lateral. The top-left image shows the superior view, featuring the pelvic brim labeled with an arrow and blue line. The space within the marked blue line, the pelvic brim, is labeled with the number '1,' indicating the pelvic inlet. The top-right image displays the inferior view, highlighting a region outlined in yellow, labeled with the number '2,' indicating the pelvic outlet. The bottom image shows a lateral view of the pelvis. The lower part of the image includes a text box describing different spaces and regions of the pelvis.">
            <a:extLst>
              <a:ext uri="{FF2B5EF4-FFF2-40B4-BE49-F238E27FC236}">
                <a16:creationId xmlns:a16="http://schemas.microsoft.com/office/drawing/2014/main" id="{739AFC15-051E-BF8E-EA9E-D962A2D0CAC9}"/>
              </a:ext>
            </a:extLst>
          </p:cNvPr>
          <p:cNvGrpSpPr/>
          <p:nvPr/>
        </p:nvGrpSpPr>
        <p:grpSpPr>
          <a:xfrm>
            <a:off x="327025" y="773113"/>
            <a:ext cx="8418513" cy="5703887"/>
            <a:chOff x="327025" y="773113"/>
            <a:chExt cx="8418513" cy="5703887"/>
          </a:xfrm>
        </p:grpSpPr>
        <p:pic>
          <p:nvPicPr>
            <p:cNvPr id="2" name="Picture 2" descr="Superior view of the bony pelvis showing the pelvic brim and pelvic inlet&#10;">
              <a:extLst>
                <a:ext uri="{FF2B5EF4-FFF2-40B4-BE49-F238E27FC236}">
                  <a16:creationId xmlns:a16="http://schemas.microsoft.com/office/drawing/2014/main" id="{D9858FD1-208B-BDEC-133C-F0BB65BF6E81}"/>
                </a:ext>
              </a:extLst>
            </p:cNvPr>
            <p:cNvPicPr>
              <a:picLocks noChangeAspect="1"/>
            </p:cNvPicPr>
            <p:nvPr/>
          </p:nvPicPr>
          <p:blipFill>
            <a:blip r:embed="rId2">
              <a:extLst>
                <a:ext uri="{28A0092B-C50C-407E-A947-70E740481C1C}">
                  <a14:useLocalDpi xmlns:a14="http://schemas.microsoft.com/office/drawing/2010/main" val="0"/>
                </a:ext>
              </a:extLst>
            </a:blip>
            <a:srcRect t="4758"/>
            <a:stretch>
              <a:fillRect/>
            </a:stretch>
          </p:blipFill>
          <p:spPr bwMode="auto">
            <a:xfrm>
              <a:off x="1143000" y="1081088"/>
              <a:ext cx="3903663" cy="2789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825" name="TextBox 32" descr="Pelvic brim &#10;">
              <a:extLst>
                <a:ext uri="{FF2B5EF4-FFF2-40B4-BE49-F238E27FC236}">
                  <a16:creationId xmlns:a16="http://schemas.microsoft.com/office/drawing/2014/main" id="{5ED17E63-906D-7DD1-2197-C27CFB1E3F6D}"/>
                </a:ext>
              </a:extLst>
            </p:cNvPr>
            <p:cNvSpPr txBox="1">
              <a:spLocks noChangeArrowheads="1"/>
            </p:cNvSpPr>
            <p:nvPr/>
          </p:nvSpPr>
          <p:spPr bwMode="auto">
            <a:xfrm>
              <a:off x="327025" y="2530475"/>
              <a:ext cx="7397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Pelvic brim </a:t>
              </a:r>
            </a:p>
          </p:txBody>
        </p:sp>
        <p:sp>
          <p:nvSpPr>
            <p:cNvPr id="34822" name="TextBox 32" descr="Superior View&#10;">
              <a:extLst>
                <a:ext uri="{FF2B5EF4-FFF2-40B4-BE49-F238E27FC236}">
                  <a16:creationId xmlns:a16="http://schemas.microsoft.com/office/drawing/2014/main" id="{B3C8FFCA-3594-7056-1B8A-7ADE5AEA84E5}"/>
                </a:ext>
              </a:extLst>
            </p:cNvPr>
            <p:cNvSpPr txBox="1">
              <a:spLocks noChangeArrowheads="1"/>
            </p:cNvSpPr>
            <p:nvPr/>
          </p:nvSpPr>
          <p:spPr bwMode="auto">
            <a:xfrm>
              <a:off x="2106613" y="7731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Superior View</a:t>
              </a:r>
            </a:p>
          </p:txBody>
        </p:sp>
        <p:sp>
          <p:nvSpPr>
            <p:cNvPr id="34830" name="TextBox 39">
              <a:extLst>
                <a:ext uri="{FF2B5EF4-FFF2-40B4-BE49-F238E27FC236}">
                  <a16:creationId xmlns:a16="http://schemas.microsoft.com/office/drawing/2014/main" id="{E212B9E0-49E6-25D7-8CE9-79D20C68759B}"/>
                </a:ext>
              </a:extLst>
            </p:cNvPr>
            <p:cNvSpPr txBox="1">
              <a:spLocks noChangeArrowheads="1"/>
            </p:cNvSpPr>
            <p:nvPr/>
          </p:nvSpPr>
          <p:spPr bwMode="auto">
            <a:xfrm>
              <a:off x="2963863" y="3094038"/>
              <a:ext cx="261937"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rPr>
                <a:t>1</a:t>
              </a:r>
            </a:p>
          </p:txBody>
        </p:sp>
        <p:sp>
          <p:nvSpPr>
            <p:cNvPr id="34829" name="TextBox 32" descr="Space #1:  Pelvic inlet (within pelvic brim)&#10;Space #2:  Pelvic outlet&#10;False pelvis:  region superior to pelvic brim&#10;True pelvis:  region inferior to pelvic brim&#10;">
              <a:extLst>
                <a:ext uri="{FF2B5EF4-FFF2-40B4-BE49-F238E27FC236}">
                  <a16:creationId xmlns:a16="http://schemas.microsoft.com/office/drawing/2014/main" id="{EFADD4AD-4273-AE35-2902-2328DC677F62}"/>
                </a:ext>
              </a:extLst>
            </p:cNvPr>
            <p:cNvSpPr txBox="1">
              <a:spLocks noChangeArrowheads="1"/>
            </p:cNvSpPr>
            <p:nvPr/>
          </p:nvSpPr>
          <p:spPr bwMode="auto">
            <a:xfrm>
              <a:off x="933450" y="4572000"/>
              <a:ext cx="424815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u="sng" dirty="0"/>
                <a:t>Space #1</a:t>
              </a:r>
              <a:r>
                <a:rPr lang="en-US" altLang="en-US" sz="1800" b="1" dirty="0"/>
                <a:t>:  Pelvic inlet (within pelvic brim)</a:t>
              </a:r>
            </a:p>
            <a:p>
              <a:pPr eaLnBrk="1" hangingPunct="1">
                <a:spcBef>
                  <a:spcPct val="0"/>
                </a:spcBef>
                <a:buFont typeface="Arial" panose="020B0604020202020204" pitchFamily="34" charset="0"/>
                <a:buNone/>
              </a:pPr>
              <a:r>
                <a:rPr lang="en-US" altLang="en-US" sz="1800" b="1" u="sng" dirty="0"/>
                <a:t>Space #2</a:t>
              </a:r>
              <a:r>
                <a:rPr lang="en-US" altLang="en-US" sz="1800" b="1" dirty="0"/>
                <a:t>:  Pelvic outlet</a:t>
              </a:r>
            </a:p>
            <a:p>
              <a:pPr eaLnBrk="1" hangingPunct="1">
                <a:spcBef>
                  <a:spcPct val="0"/>
                </a:spcBef>
                <a:buFontTx/>
                <a:buNone/>
              </a:pPr>
              <a:r>
                <a:rPr lang="en-US" altLang="en-US" sz="1800" b="1" u="sng" dirty="0"/>
                <a:t>False pelvis</a:t>
              </a:r>
              <a:r>
                <a:rPr lang="en-US" altLang="en-US" sz="1800" b="1" dirty="0"/>
                <a:t>:  region superior to pelvic brim</a:t>
              </a:r>
            </a:p>
            <a:p>
              <a:pPr eaLnBrk="1" hangingPunct="1">
                <a:spcBef>
                  <a:spcPct val="0"/>
                </a:spcBef>
                <a:buFontTx/>
                <a:buNone/>
              </a:pPr>
              <a:r>
                <a:rPr lang="en-US" altLang="en-US" sz="1800" b="1" u="sng" dirty="0"/>
                <a:t>True pelvis</a:t>
              </a:r>
              <a:r>
                <a:rPr lang="en-US" altLang="en-US" sz="1800" b="1" dirty="0"/>
                <a:t>:  region inferior to pelvic brim</a:t>
              </a:r>
            </a:p>
          </p:txBody>
        </p:sp>
        <p:sp>
          <p:nvSpPr>
            <p:cNvPr id="34828" name="TextBox 32" descr="Inferior View&#10;">
              <a:extLst>
                <a:ext uri="{FF2B5EF4-FFF2-40B4-BE49-F238E27FC236}">
                  <a16:creationId xmlns:a16="http://schemas.microsoft.com/office/drawing/2014/main" id="{18FBB94F-8FDE-53BA-131D-9C4D4C9C8BC9}"/>
                </a:ext>
              </a:extLst>
            </p:cNvPr>
            <p:cNvSpPr txBox="1">
              <a:spLocks noChangeArrowheads="1"/>
            </p:cNvSpPr>
            <p:nvPr/>
          </p:nvSpPr>
          <p:spPr bwMode="auto">
            <a:xfrm>
              <a:off x="5900738" y="773113"/>
              <a:ext cx="1824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Inferior View</a:t>
              </a:r>
            </a:p>
          </p:txBody>
        </p:sp>
        <p:pic>
          <p:nvPicPr>
            <p:cNvPr id="34818" name="Picture 2" descr="Inferior view of the bony pelvis showing the pelvic outlet">
              <a:extLst>
                <a:ext uri="{FF2B5EF4-FFF2-40B4-BE49-F238E27FC236}">
                  <a16:creationId xmlns:a16="http://schemas.microsoft.com/office/drawing/2014/main" id="{7456B4F5-C0F3-F8F9-5BF1-E59F5B7E4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17" r="13429"/>
            <a:stretch>
              <a:fillRect/>
            </a:stretch>
          </p:blipFill>
          <p:spPr bwMode="auto">
            <a:xfrm>
              <a:off x="5162550" y="1095375"/>
              <a:ext cx="3563938" cy="2774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831" name="TextBox 40">
              <a:extLst>
                <a:ext uri="{FF2B5EF4-FFF2-40B4-BE49-F238E27FC236}">
                  <a16:creationId xmlns:a16="http://schemas.microsoft.com/office/drawing/2014/main" id="{C014C1A6-FFB0-113E-F84B-7023E82B45F1}"/>
                </a:ext>
              </a:extLst>
            </p:cNvPr>
            <p:cNvSpPr txBox="1">
              <a:spLocks noChangeArrowheads="1"/>
            </p:cNvSpPr>
            <p:nvPr/>
          </p:nvSpPr>
          <p:spPr bwMode="auto">
            <a:xfrm>
              <a:off x="6681788" y="2530475"/>
              <a:ext cx="263525" cy="369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rPr>
                <a:t>2</a:t>
              </a:r>
            </a:p>
          </p:txBody>
        </p:sp>
        <p:cxnSp>
          <p:nvCxnSpPr>
            <p:cNvPr id="29" name="Straight Arrow Connector 28">
              <a:extLst>
                <a:ext uri="{FF2B5EF4-FFF2-40B4-BE49-F238E27FC236}">
                  <a16:creationId xmlns:a16="http://schemas.microsoft.com/office/drawing/2014/main" id="{9BEA1B59-7E34-F79A-6396-F04517BD5A4E}"/>
                </a:ext>
                <a:ext uri="{C183D7F6-B498-43B3-948B-1728B52AA6E4}">
                  <adec:decorative xmlns:adec="http://schemas.microsoft.com/office/drawing/2017/decorative" val="1"/>
                </a:ext>
              </a:extLst>
            </p:cNvPr>
            <p:cNvCxnSpPr/>
            <p:nvPr/>
          </p:nvCxnSpPr>
          <p:spPr>
            <a:xfrm flipV="1">
              <a:off x="1066800" y="2833688"/>
              <a:ext cx="1343025" cy="158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731E9919-C69C-5DCE-5163-4EE21C8F202F}"/>
                </a:ext>
                <a:ext uri="{C183D7F6-B498-43B3-948B-1728B52AA6E4}">
                  <adec:decorative xmlns:adec="http://schemas.microsoft.com/office/drawing/2017/decorative" val="1"/>
                </a:ext>
              </a:extLst>
            </p:cNvPr>
            <p:cNvSpPr/>
            <p:nvPr/>
          </p:nvSpPr>
          <p:spPr>
            <a:xfrm>
              <a:off x="6034088" y="2219325"/>
              <a:ext cx="1549400" cy="1150938"/>
            </a:xfrm>
            <a:custGeom>
              <a:avLst/>
              <a:gdLst>
                <a:gd name="connsiteX0" fmla="*/ 756932 w 1550308"/>
                <a:gd name="connsiteY0" fmla="*/ 107576 h 1151123"/>
                <a:gd name="connsiteX1" fmla="*/ 649355 w 1550308"/>
                <a:gd name="connsiteY1" fmla="*/ 94129 h 1151123"/>
                <a:gd name="connsiteX2" fmla="*/ 609014 w 1550308"/>
                <a:gd name="connsiteY2" fmla="*/ 80682 h 1151123"/>
                <a:gd name="connsiteX3" fmla="*/ 434202 w 1550308"/>
                <a:gd name="connsiteY3" fmla="*/ 67235 h 1151123"/>
                <a:gd name="connsiteX4" fmla="*/ 353520 w 1550308"/>
                <a:gd name="connsiteY4" fmla="*/ 40341 h 1151123"/>
                <a:gd name="connsiteX5" fmla="*/ 259391 w 1550308"/>
                <a:gd name="connsiteY5" fmla="*/ 13447 h 1151123"/>
                <a:gd name="connsiteX6" fmla="*/ 151814 w 1550308"/>
                <a:gd name="connsiteY6" fmla="*/ 0 h 1151123"/>
                <a:gd name="connsiteX7" fmla="*/ 98026 w 1550308"/>
                <a:gd name="connsiteY7" fmla="*/ 13447 h 1151123"/>
                <a:gd name="connsiteX8" fmla="*/ 84579 w 1550308"/>
                <a:gd name="connsiteY8" fmla="*/ 53788 h 1151123"/>
                <a:gd name="connsiteX9" fmla="*/ 44238 w 1550308"/>
                <a:gd name="connsiteY9" fmla="*/ 174811 h 1151123"/>
                <a:gd name="connsiteX10" fmla="*/ 30791 w 1550308"/>
                <a:gd name="connsiteY10" fmla="*/ 215153 h 1151123"/>
                <a:gd name="connsiteX11" fmla="*/ 3896 w 1550308"/>
                <a:gd name="connsiteY11" fmla="*/ 242047 h 1151123"/>
                <a:gd name="connsiteX12" fmla="*/ 44238 w 1550308"/>
                <a:gd name="connsiteY12" fmla="*/ 376517 h 1151123"/>
                <a:gd name="connsiteX13" fmla="*/ 71132 w 1550308"/>
                <a:gd name="connsiteY13" fmla="*/ 457200 h 1151123"/>
                <a:gd name="connsiteX14" fmla="*/ 84579 w 1550308"/>
                <a:gd name="connsiteY14" fmla="*/ 524435 h 1151123"/>
                <a:gd name="connsiteX15" fmla="*/ 111473 w 1550308"/>
                <a:gd name="connsiteY15" fmla="*/ 605117 h 1151123"/>
                <a:gd name="connsiteX16" fmla="*/ 138367 w 1550308"/>
                <a:gd name="connsiteY16" fmla="*/ 645459 h 1151123"/>
                <a:gd name="connsiteX17" fmla="*/ 151814 w 1550308"/>
                <a:gd name="connsiteY17" fmla="*/ 685800 h 1151123"/>
                <a:gd name="connsiteX18" fmla="*/ 245943 w 1550308"/>
                <a:gd name="connsiteY18" fmla="*/ 793376 h 1151123"/>
                <a:gd name="connsiteX19" fmla="*/ 259391 w 1550308"/>
                <a:gd name="connsiteY19" fmla="*/ 833717 h 1151123"/>
                <a:gd name="connsiteX20" fmla="*/ 299732 w 1550308"/>
                <a:gd name="connsiteY20" fmla="*/ 860611 h 1151123"/>
                <a:gd name="connsiteX21" fmla="*/ 326626 w 1550308"/>
                <a:gd name="connsiteY21" fmla="*/ 887506 h 1151123"/>
                <a:gd name="connsiteX22" fmla="*/ 353520 w 1550308"/>
                <a:gd name="connsiteY22" fmla="*/ 927847 h 1151123"/>
                <a:gd name="connsiteX23" fmla="*/ 434202 w 1550308"/>
                <a:gd name="connsiteY23" fmla="*/ 981635 h 1151123"/>
                <a:gd name="connsiteX24" fmla="*/ 474543 w 1550308"/>
                <a:gd name="connsiteY24" fmla="*/ 1008529 h 1151123"/>
                <a:gd name="connsiteX25" fmla="*/ 501438 w 1550308"/>
                <a:gd name="connsiteY25" fmla="*/ 1035423 h 1151123"/>
                <a:gd name="connsiteX26" fmla="*/ 541779 w 1550308"/>
                <a:gd name="connsiteY26" fmla="*/ 1048870 h 1151123"/>
                <a:gd name="connsiteX27" fmla="*/ 635908 w 1550308"/>
                <a:gd name="connsiteY27" fmla="*/ 1089211 h 1151123"/>
                <a:gd name="connsiteX28" fmla="*/ 662802 w 1550308"/>
                <a:gd name="connsiteY28" fmla="*/ 1116106 h 1151123"/>
                <a:gd name="connsiteX29" fmla="*/ 891402 w 1550308"/>
                <a:gd name="connsiteY29" fmla="*/ 1129553 h 1151123"/>
                <a:gd name="connsiteX30" fmla="*/ 1052767 w 1550308"/>
                <a:gd name="connsiteY30" fmla="*/ 1089211 h 1151123"/>
                <a:gd name="connsiteX31" fmla="*/ 1093108 w 1550308"/>
                <a:gd name="connsiteY31" fmla="*/ 1062317 h 1151123"/>
                <a:gd name="connsiteX32" fmla="*/ 1173791 w 1550308"/>
                <a:gd name="connsiteY32" fmla="*/ 1021976 h 1151123"/>
                <a:gd name="connsiteX33" fmla="*/ 1187238 w 1550308"/>
                <a:gd name="connsiteY33" fmla="*/ 981635 h 1151123"/>
                <a:gd name="connsiteX34" fmla="*/ 1227579 w 1550308"/>
                <a:gd name="connsiteY34" fmla="*/ 954741 h 1151123"/>
                <a:gd name="connsiteX35" fmla="*/ 1241026 w 1550308"/>
                <a:gd name="connsiteY35" fmla="*/ 874059 h 1151123"/>
                <a:gd name="connsiteX36" fmla="*/ 1281367 w 1550308"/>
                <a:gd name="connsiteY36" fmla="*/ 860611 h 1151123"/>
                <a:gd name="connsiteX37" fmla="*/ 1362049 w 1550308"/>
                <a:gd name="connsiteY37" fmla="*/ 806823 h 1151123"/>
                <a:gd name="connsiteX38" fmla="*/ 1402391 w 1550308"/>
                <a:gd name="connsiteY38" fmla="*/ 779929 h 1151123"/>
                <a:gd name="connsiteX39" fmla="*/ 1442732 w 1550308"/>
                <a:gd name="connsiteY39" fmla="*/ 766482 h 1151123"/>
                <a:gd name="connsiteX40" fmla="*/ 1456179 w 1550308"/>
                <a:gd name="connsiteY40" fmla="*/ 726141 h 1151123"/>
                <a:gd name="connsiteX41" fmla="*/ 1483073 w 1550308"/>
                <a:gd name="connsiteY41" fmla="*/ 685800 h 1151123"/>
                <a:gd name="connsiteX42" fmla="*/ 1509967 w 1550308"/>
                <a:gd name="connsiteY42" fmla="*/ 605117 h 1151123"/>
                <a:gd name="connsiteX43" fmla="*/ 1523414 w 1550308"/>
                <a:gd name="connsiteY43" fmla="*/ 564776 h 1151123"/>
                <a:gd name="connsiteX44" fmla="*/ 1536861 w 1550308"/>
                <a:gd name="connsiteY44" fmla="*/ 524435 h 1151123"/>
                <a:gd name="connsiteX45" fmla="*/ 1550308 w 1550308"/>
                <a:gd name="connsiteY45" fmla="*/ 336176 h 1151123"/>
                <a:gd name="connsiteX46" fmla="*/ 1509967 w 1550308"/>
                <a:gd name="connsiteY46" fmla="*/ 174811 h 1151123"/>
                <a:gd name="connsiteX47" fmla="*/ 1496520 w 1550308"/>
                <a:gd name="connsiteY47" fmla="*/ 134470 h 1151123"/>
                <a:gd name="connsiteX48" fmla="*/ 1456179 w 1550308"/>
                <a:gd name="connsiteY48" fmla="*/ 107576 h 1151123"/>
                <a:gd name="connsiteX49" fmla="*/ 1429285 w 1550308"/>
                <a:gd name="connsiteY49" fmla="*/ 67235 h 1151123"/>
                <a:gd name="connsiteX50" fmla="*/ 1348602 w 1550308"/>
                <a:gd name="connsiteY50" fmla="*/ 40341 h 1151123"/>
                <a:gd name="connsiteX51" fmla="*/ 1039320 w 1550308"/>
                <a:gd name="connsiteY51" fmla="*/ 53788 h 1151123"/>
                <a:gd name="connsiteX52" fmla="*/ 958638 w 1550308"/>
                <a:gd name="connsiteY52" fmla="*/ 67235 h 1151123"/>
                <a:gd name="connsiteX53" fmla="*/ 810720 w 1550308"/>
                <a:gd name="connsiteY53" fmla="*/ 80682 h 1151123"/>
                <a:gd name="connsiteX54" fmla="*/ 756932 w 1550308"/>
                <a:gd name="connsiteY54" fmla="*/ 107576 h 115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50308" h="1151123">
                  <a:moveTo>
                    <a:pt x="756932" y="107576"/>
                  </a:moveTo>
                  <a:cubicBezTo>
                    <a:pt x="730038" y="109817"/>
                    <a:pt x="684910" y="100594"/>
                    <a:pt x="649355" y="94129"/>
                  </a:cubicBezTo>
                  <a:cubicBezTo>
                    <a:pt x="635409" y="91593"/>
                    <a:pt x="623079" y="82440"/>
                    <a:pt x="609014" y="80682"/>
                  </a:cubicBezTo>
                  <a:cubicBezTo>
                    <a:pt x="551022" y="73433"/>
                    <a:pt x="492473" y="71717"/>
                    <a:pt x="434202" y="67235"/>
                  </a:cubicBezTo>
                  <a:lnTo>
                    <a:pt x="353520" y="40341"/>
                  </a:lnTo>
                  <a:cubicBezTo>
                    <a:pt x="321547" y="29683"/>
                    <a:pt x="293160" y="19075"/>
                    <a:pt x="259391" y="13447"/>
                  </a:cubicBezTo>
                  <a:cubicBezTo>
                    <a:pt x="223745" y="7506"/>
                    <a:pt x="187673" y="4482"/>
                    <a:pt x="151814" y="0"/>
                  </a:cubicBezTo>
                  <a:cubicBezTo>
                    <a:pt x="133885" y="4482"/>
                    <a:pt x="112457" y="1902"/>
                    <a:pt x="98026" y="13447"/>
                  </a:cubicBezTo>
                  <a:cubicBezTo>
                    <a:pt x="86958" y="22302"/>
                    <a:pt x="87654" y="39951"/>
                    <a:pt x="84579" y="53788"/>
                  </a:cubicBezTo>
                  <a:cubicBezTo>
                    <a:pt x="60423" y="162489"/>
                    <a:pt x="91029" y="104625"/>
                    <a:pt x="44238" y="174811"/>
                  </a:cubicBezTo>
                  <a:cubicBezTo>
                    <a:pt x="39756" y="188258"/>
                    <a:pt x="38084" y="202998"/>
                    <a:pt x="30791" y="215153"/>
                  </a:cubicBezTo>
                  <a:cubicBezTo>
                    <a:pt x="24268" y="226024"/>
                    <a:pt x="5158" y="229432"/>
                    <a:pt x="3896" y="242047"/>
                  </a:cubicBezTo>
                  <a:cubicBezTo>
                    <a:pt x="-5663" y="337626"/>
                    <a:pt x="412" y="332693"/>
                    <a:pt x="44238" y="376517"/>
                  </a:cubicBezTo>
                  <a:cubicBezTo>
                    <a:pt x="53203" y="403411"/>
                    <a:pt x="65572" y="429401"/>
                    <a:pt x="71132" y="457200"/>
                  </a:cubicBezTo>
                  <a:cubicBezTo>
                    <a:pt x="75614" y="479612"/>
                    <a:pt x="78565" y="502385"/>
                    <a:pt x="84579" y="524435"/>
                  </a:cubicBezTo>
                  <a:cubicBezTo>
                    <a:pt x="92038" y="551785"/>
                    <a:pt x="95748" y="581529"/>
                    <a:pt x="111473" y="605117"/>
                  </a:cubicBezTo>
                  <a:cubicBezTo>
                    <a:pt x="120438" y="618564"/>
                    <a:pt x="131139" y="631004"/>
                    <a:pt x="138367" y="645459"/>
                  </a:cubicBezTo>
                  <a:cubicBezTo>
                    <a:pt x="144706" y="658137"/>
                    <a:pt x="144930" y="673409"/>
                    <a:pt x="151814" y="685800"/>
                  </a:cubicBezTo>
                  <a:cubicBezTo>
                    <a:pt x="197956" y="768855"/>
                    <a:pt x="187014" y="754090"/>
                    <a:pt x="245943" y="793376"/>
                  </a:cubicBezTo>
                  <a:cubicBezTo>
                    <a:pt x="250426" y="806823"/>
                    <a:pt x="250536" y="822649"/>
                    <a:pt x="259391" y="833717"/>
                  </a:cubicBezTo>
                  <a:cubicBezTo>
                    <a:pt x="269487" y="846337"/>
                    <a:pt x="287112" y="850515"/>
                    <a:pt x="299732" y="860611"/>
                  </a:cubicBezTo>
                  <a:cubicBezTo>
                    <a:pt x="309632" y="868531"/>
                    <a:pt x="318706" y="877606"/>
                    <a:pt x="326626" y="887506"/>
                  </a:cubicBezTo>
                  <a:cubicBezTo>
                    <a:pt x="336722" y="900126"/>
                    <a:pt x="341357" y="917205"/>
                    <a:pt x="353520" y="927847"/>
                  </a:cubicBezTo>
                  <a:cubicBezTo>
                    <a:pt x="377845" y="949132"/>
                    <a:pt x="407308" y="963706"/>
                    <a:pt x="434202" y="981635"/>
                  </a:cubicBezTo>
                  <a:cubicBezTo>
                    <a:pt x="447649" y="990600"/>
                    <a:pt x="463115" y="997101"/>
                    <a:pt x="474543" y="1008529"/>
                  </a:cubicBezTo>
                  <a:cubicBezTo>
                    <a:pt x="483508" y="1017494"/>
                    <a:pt x="490566" y="1028900"/>
                    <a:pt x="501438" y="1035423"/>
                  </a:cubicBezTo>
                  <a:cubicBezTo>
                    <a:pt x="513592" y="1042716"/>
                    <a:pt x="529101" y="1042531"/>
                    <a:pt x="541779" y="1048870"/>
                  </a:cubicBezTo>
                  <a:cubicBezTo>
                    <a:pt x="634643" y="1095302"/>
                    <a:pt x="523964" y="1061225"/>
                    <a:pt x="635908" y="1089211"/>
                  </a:cubicBezTo>
                  <a:cubicBezTo>
                    <a:pt x="644873" y="1098176"/>
                    <a:pt x="652902" y="1108186"/>
                    <a:pt x="662802" y="1116106"/>
                  </a:cubicBezTo>
                  <a:cubicBezTo>
                    <a:pt x="741307" y="1178911"/>
                    <a:pt x="742235" y="1140208"/>
                    <a:pt x="891402" y="1129553"/>
                  </a:cubicBezTo>
                  <a:cubicBezTo>
                    <a:pt x="931734" y="1122831"/>
                    <a:pt x="1017248" y="1112890"/>
                    <a:pt x="1052767" y="1089211"/>
                  </a:cubicBezTo>
                  <a:cubicBezTo>
                    <a:pt x="1066214" y="1080246"/>
                    <a:pt x="1078653" y="1069545"/>
                    <a:pt x="1093108" y="1062317"/>
                  </a:cubicBezTo>
                  <a:cubicBezTo>
                    <a:pt x="1204460" y="1006641"/>
                    <a:pt x="1058171" y="1099054"/>
                    <a:pt x="1173791" y="1021976"/>
                  </a:cubicBezTo>
                  <a:cubicBezTo>
                    <a:pt x="1178273" y="1008529"/>
                    <a:pt x="1178383" y="992703"/>
                    <a:pt x="1187238" y="981635"/>
                  </a:cubicBezTo>
                  <a:cubicBezTo>
                    <a:pt x="1197334" y="969015"/>
                    <a:pt x="1220351" y="969196"/>
                    <a:pt x="1227579" y="954741"/>
                  </a:cubicBezTo>
                  <a:cubicBezTo>
                    <a:pt x="1239772" y="930354"/>
                    <a:pt x="1227499" y="897732"/>
                    <a:pt x="1241026" y="874059"/>
                  </a:cubicBezTo>
                  <a:cubicBezTo>
                    <a:pt x="1248058" y="861752"/>
                    <a:pt x="1268976" y="867495"/>
                    <a:pt x="1281367" y="860611"/>
                  </a:cubicBezTo>
                  <a:cubicBezTo>
                    <a:pt x="1309622" y="844914"/>
                    <a:pt x="1335155" y="824752"/>
                    <a:pt x="1362049" y="806823"/>
                  </a:cubicBezTo>
                  <a:cubicBezTo>
                    <a:pt x="1375496" y="797858"/>
                    <a:pt x="1387059" y="785040"/>
                    <a:pt x="1402391" y="779929"/>
                  </a:cubicBezTo>
                  <a:lnTo>
                    <a:pt x="1442732" y="766482"/>
                  </a:lnTo>
                  <a:cubicBezTo>
                    <a:pt x="1447214" y="753035"/>
                    <a:pt x="1449840" y="738819"/>
                    <a:pt x="1456179" y="726141"/>
                  </a:cubicBezTo>
                  <a:cubicBezTo>
                    <a:pt x="1463407" y="711686"/>
                    <a:pt x="1476509" y="700568"/>
                    <a:pt x="1483073" y="685800"/>
                  </a:cubicBezTo>
                  <a:cubicBezTo>
                    <a:pt x="1494587" y="659894"/>
                    <a:pt x="1501002" y="632011"/>
                    <a:pt x="1509967" y="605117"/>
                  </a:cubicBezTo>
                  <a:lnTo>
                    <a:pt x="1523414" y="564776"/>
                  </a:lnTo>
                  <a:lnTo>
                    <a:pt x="1536861" y="524435"/>
                  </a:lnTo>
                  <a:cubicBezTo>
                    <a:pt x="1541343" y="461682"/>
                    <a:pt x="1550308" y="399089"/>
                    <a:pt x="1550308" y="336176"/>
                  </a:cubicBezTo>
                  <a:cubicBezTo>
                    <a:pt x="1550308" y="281854"/>
                    <a:pt x="1526655" y="224876"/>
                    <a:pt x="1509967" y="174811"/>
                  </a:cubicBezTo>
                  <a:cubicBezTo>
                    <a:pt x="1505485" y="161364"/>
                    <a:pt x="1508314" y="142333"/>
                    <a:pt x="1496520" y="134470"/>
                  </a:cubicBezTo>
                  <a:lnTo>
                    <a:pt x="1456179" y="107576"/>
                  </a:lnTo>
                  <a:cubicBezTo>
                    <a:pt x="1447214" y="94129"/>
                    <a:pt x="1442990" y="75800"/>
                    <a:pt x="1429285" y="67235"/>
                  </a:cubicBezTo>
                  <a:cubicBezTo>
                    <a:pt x="1405245" y="52210"/>
                    <a:pt x="1348602" y="40341"/>
                    <a:pt x="1348602" y="40341"/>
                  </a:cubicBezTo>
                  <a:cubicBezTo>
                    <a:pt x="1245508" y="44823"/>
                    <a:pt x="1142267" y="46688"/>
                    <a:pt x="1039320" y="53788"/>
                  </a:cubicBezTo>
                  <a:cubicBezTo>
                    <a:pt x="1012120" y="55664"/>
                    <a:pt x="985716" y="64049"/>
                    <a:pt x="958638" y="67235"/>
                  </a:cubicBezTo>
                  <a:cubicBezTo>
                    <a:pt x="909468" y="73020"/>
                    <a:pt x="860026" y="76200"/>
                    <a:pt x="810720" y="80682"/>
                  </a:cubicBezTo>
                  <a:cubicBezTo>
                    <a:pt x="725786" y="108993"/>
                    <a:pt x="783826" y="105335"/>
                    <a:pt x="756932" y="107576"/>
                  </a:cubicBez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833" name="TextBox 32" descr="Lateral View&#10;">
              <a:extLst>
                <a:ext uri="{FF2B5EF4-FFF2-40B4-BE49-F238E27FC236}">
                  <a16:creationId xmlns:a16="http://schemas.microsoft.com/office/drawing/2014/main" id="{436E6B6A-A8FE-3B3A-6FB9-93030D2B55F1}"/>
                </a:ext>
              </a:extLst>
            </p:cNvPr>
            <p:cNvSpPr txBox="1">
              <a:spLocks noChangeArrowheads="1"/>
            </p:cNvSpPr>
            <p:nvPr/>
          </p:nvSpPr>
          <p:spPr bwMode="auto">
            <a:xfrm>
              <a:off x="6130925" y="3906838"/>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Lateral View</a:t>
              </a:r>
            </a:p>
          </p:txBody>
        </p:sp>
        <p:pic>
          <p:nvPicPr>
            <p:cNvPr id="34834" name="Picture 3" descr="Lateral view of the bony pelvis &#10;">
              <a:extLst>
                <a:ext uri="{FF2B5EF4-FFF2-40B4-BE49-F238E27FC236}">
                  <a16:creationId xmlns:a16="http://schemas.microsoft.com/office/drawing/2014/main" id="{FE60674C-1E47-086C-9EEB-859BB471A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432" r="5328"/>
            <a:stretch>
              <a:fillRect/>
            </a:stretch>
          </p:blipFill>
          <p:spPr bwMode="auto">
            <a:xfrm>
              <a:off x="5343525" y="4205288"/>
              <a:ext cx="3402013" cy="22717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Freeform: Shape 7">
              <a:extLst>
                <a:ext uri="{FF2B5EF4-FFF2-40B4-BE49-F238E27FC236}">
                  <a16:creationId xmlns:a16="http://schemas.microsoft.com/office/drawing/2014/main" id="{01A4CACB-3F6D-21C4-04FA-1A591D580994}"/>
                </a:ext>
              </a:extLst>
            </p:cNvPr>
            <p:cNvSpPr/>
            <p:nvPr/>
          </p:nvSpPr>
          <p:spPr>
            <a:xfrm>
              <a:off x="2385391" y="2425148"/>
              <a:ext cx="1451113" cy="1150454"/>
            </a:xfrm>
            <a:custGeom>
              <a:avLst/>
              <a:gdLst>
                <a:gd name="connsiteX0" fmla="*/ 19879 w 1451113"/>
                <a:gd name="connsiteY0" fmla="*/ 417443 h 1150454"/>
                <a:gd name="connsiteX1" fmla="*/ 29818 w 1451113"/>
                <a:gd name="connsiteY1" fmla="*/ 367748 h 1150454"/>
                <a:gd name="connsiteX2" fmla="*/ 39757 w 1451113"/>
                <a:gd name="connsiteY2" fmla="*/ 288235 h 1150454"/>
                <a:gd name="connsiteX3" fmla="*/ 49696 w 1451113"/>
                <a:gd name="connsiteY3" fmla="*/ 258417 h 1150454"/>
                <a:gd name="connsiteX4" fmla="*/ 79513 w 1451113"/>
                <a:gd name="connsiteY4" fmla="*/ 248478 h 1150454"/>
                <a:gd name="connsiteX5" fmla="*/ 159026 w 1451113"/>
                <a:gd name="connsiteY5" fmla="*/ 208722 h 1150454"/>
                <a:gd name="connsiteX6" fmla="*/ 168966 w 1451113"/>
                <a:gd name="connsiteY6" fmla="*/ 168965 h 1150454"/>
                <a:gd name="connsiteX7" fmla="*/ 198783 w 1451113"/>
                <a:gd name="connsiteY7" fmla="*/ 159026 h 1150454"/>
                <a:gd name="connsiteX8" fmla="*/ 278296 w 1451113"/>
                <a:gd name="connsiteY8" fmla="*/ 119269 h 1150454"/>
                <a:gd name="connsiteX9" fmla="*/ 318052 w 1451113"/>
                <a:gd name="connsiteY9" fmla="*/ 99391 h 1150454"/>
                <a:gd name="connsiteX10" fmla="*/ 347870 w 1451113"/>
                <a:gd name="connsiteY10" fmla="*/ 79513 h 1150454"/>
                <a:gd name="connsiteX11" fmla="*/ 397566 w 1451113"/>
                <a:gd name="connsiteY11" fmla="*/ 69574 h 1150454"/>
                <a:gd name="connsiteX12" fmla="*/ 427383 w 1451113"/>
                <a:gd name="connsiteY12" fmla="*/ 59635 h 1150454"/>
                <a:gd name="connsiteX13" fmla="*/ 447261 w 1451113"/>
                <a:gd name="connsiteY13" fmla="*/ 39756 h 1150454"/>
                <a:gd name="connsiteX14" fmla="*/ 646044 w 1451113"/>
                <a:gd name="connsiteY14" fmla="*/ 9939 h 1150454"/>
                <a:gd name="connsiteX15" fmla="*/ 874644 w 1451113"/>
                <a:gd name="connsiteY15" fmla="*/ 0 h 1150454"/>
                <a:gd name="connsiteX16" fmla="*/ 1133061 w 1451113"/>
                <a:gd name="connsiteY16" fmla="*/ 9939 h 1150454"/>
                <a:gd name="connsiteX17" fmla="*/ 1172818 w 1451113"/>
                <a:gd name="connsiteY17" fmla="*/ 79513 h 1150454"/>
                <a:gd name="connsiteX18" fmla="*/ 1232452 w 1451113"/>
                <a:gd name="connsiteY18" fmla="*/ 119269 h 1150454"/>
                <a:gd name="connsiteX19" fmla="*/ 1292087 w 1451113"/>
                <a:gd name="connsiteY19" fmla="*/ 168965 h 1150454"/>
                <a:gd name="connsiteX20" fmla="*/ 1321905 w 1451113"/>
                <a:gd name="connsiteY20" fmla="*/ 178904 h 1150454"/>
                <a:gd name="connsiteX21" fmla="*/ 1331844 w 1451113"/>
                <a:gd name="connsiteY21" fmla="*/ 208722 h 1150454"/>
                <a:gd name="connsiteX22" fmla="*/ 1401418 w 1451113"/>
                <a:gd name="connsiteY22" fmla="*/ 258417 h 1150454"/>
                <a:gd name="connsiteX23" fmla="*/ 1411357 w 1451113"/>
                <a:gd name="connsiteY23" fmla="*/ 298174 h 1150454"/>
                <a:gd name="connsiteX24" fmla="*/ 1431235 w 1451113"/>
                <a:gd name="connsiteY24" fmla="*/ 327991 h 1150454"/>
                <a:gd name="connsiteX25" fmla="*/ 1451113 w 1451113"/>
                <a:gd name="connsiteY25" fmla="*/ 467139 h 1150454"/>
                <a:gd name="connsiteX26" fmla="*/ 1441174 w 1451113"/>
                <a:gd name="connsiteY26" fmla="*/ 526774 h 1150454"/>
                <a:gd name="connsiteX27" fmla="*/ 1411357 w 1451113"/>
                <a:gd name="connsiteY27" fmla="*/ 606287 h 1150454"/>
                <a:gd name="connsiteX28" fmla="*/ 1391479 w 1451113"/>
                <a:gd name="connsiteY28" fmla="*/ 646043 h 1150454"/>
                <a:gd name="connsiteX29" fmla="*/ 1361661 w 1451113"/>
                <a:gd name="connsiteY29" fmla="*/ 665922 h 1150454"/>
                <a:gd name="connsiteX30" fmla="*/ 1351722 w 1451113"/>
                <a:gd name="connsiteY30" fmla="*/ 695739 h 1150454"/>
                <a:gd name="connsiteX31" fmla="*/ 1341783 w 1451113"/>
                <a:gd name="connsiteY31" fmla="*/ 735495 h 1150454"/>
                <a:gd name="connsiteX32" fmla="*/ 1321905 w 1451113"/>
                <a:gd name="connsiteY32" fmla="*/ 765313 h 1150454"/>
                <a:gd name="connsiteX33" fmla="*/ 1302026 w 1451113"/>
                <a:gd name="connsiteY33" fmla="*/ 824948 h 1150454"/>
                <a:gd name="connsiteX34" fmla="*/ 1282148 w 1451113"/>
                <a:gd name="connsiteY34" fmla="*/ 864704 h 1150454"/>
                <a:gd name="connsiteX35" fmla="*/ 1262270 w 1451113"/>
                <a:gd name="connsiteY35" fmla="*/ 894522 h 1150454"/>
                <a:gd name="connsiteX36" fmla="*/ 1242392 w 1451113"/>
                <a:gd name="connsiteY36" fmla="*/ 944217 h 1150454"/>
                <a:gd name="connsiteX37" fmla="*/ 1192696 w 1451113"/>
                <a:gd name="connsiteY37" fmla="*/ 1013791 h 1150454"/>
                <a:gd name="connsiteX38" fmla="*/ 1133061 w 1451113"/>
                <a:gd name="connsiteY38" fmla="*/ 1053548 h 1150454"/>
                <a:gd name="connsiteX39" fmla="*/ 1003852 w 1451113"/>
                <a:gd name="connsiteY39" fmla="*/ 1093304 h 1150454"/>
                <a:gd name="connsiteX40" fmla="*/ 964096 w 1451113"/>
                <a:gd name="connsiteY40" fmla="*/ 1113182 h 1150454"/>
                <a:gd name="connsiteX41" fmla="*/ 725557 w 1451113"/>
                <a:gd name="connsiteY41" fmla="*/ 1133061 h 1150454"/>
                <a:gd name="connsiteX42" fmla="*/ 516835 w 1451113"/>
                <a:gd name="connsiteY42" fmla="*/ 1123122 h 1150454"/>
                <a:gd name="connsiteX43" fmla="*/ 496957 w 1451113"/>
                <a:gd name="connsiteY43" fmla="*/ 1103243 h 1150454"/>
                <a:gd name="connsiteX44" fmla="*/ 467139 w 1451113"/>
                <a:gd name="connsiteY44" fmla="*/ 1093304 h 1150454"/>
                <a:gd name="connsiteX45" fmla="*/ 357809 w 1451113"/>
                <a:gd name="connsiteY45" fmla="*/ 1063487 h 1150454"/>
                <a:gd name="connsiteX46" fmla="*/ 318052 w 1451113"/>
                <a:gd name="connsiteY46" fmla="*/ 1013791 h 1150454"/>
                <a:gd name="connsiteX47" fmla="*/ 278296 w 1451113"/>
                <a:gd name="connsiteY47" fmla="*/ 983974 h 1150454"/>
                <a:gd name="connsiteX48" fmla="*/ 228600 w 1451113"/>
                <a:gd name="connsiteY48" fmla="*/ 934278 h 1150454"/>
                <a:gd name="connsiteX49" fmla="*/ 198783 w 1451113"/>
                <a:gd name="connsiteY49" fmla="*/ 904461 h 1150454"/>
                <a:gd name="connsiteX50" fmla="*/ 119270 w 1451113"/>
                <a:gd name="connsiteY50" fmla="*/ 844826 h 1150454"/>
                <a:gd name="connsiteX51" fmla="*/ 99392 w 1451113"/>
                <a:gd name="connsiteY51" fmla="*/ 785191 h 1150454"/>
                <a:gd name="connsiteX52" fmla="*/ 59635 w 1451113"/>
                <a:gd name="connsiteY52" fmla="*/ 725556 h 1150454"/>
                <a:gd name="connsiteX53" fmla="*/ 49696 w 1451113"/>
                <a:gd name="connsiteY53" fmla="*/ 665922 h 1150454"/>
                <a:gd name="connsiteX54" fmla="*/ 19879 w 1451113"/>
                <a:gd name="connsiteY54" fmla="*/ 626165 h 1150454"/>
                <a:gd name="connsiteX55" fmla="*/ 0 w 1451113"/>
                <a:gd name="connsiteY55" fmla="*/ 596348 h 1150454"/>
                <a:gd name="connsiteX56" fmla="*/ 19879 w 1451113"/>
                <a:gd name="connsiteY56" fmla="*/ 427382 h 1150454"/>
                <a:gd name="connsiteX57" fmla="*/ 19879 w 1451113"/>
                <a:gd name="connsiteY57" fmla="*/ 417443 h 11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51113" h="1150454">
                  <a:moveTo>
                    <a:pt x="19879" y="417443"/>
                  </a:moveTo>
                  <a:cubicBezTo>
                    <a:pt x="21535" y="407504"/>
                    <a:pt x="27249" y="384445"/>
                    <a:pt x="29818" y="367748"/>
                  </a:cubicBezTo>
                  <a:cubicBezTo>
                    <a:pt x="33880" y="341348"/>
                    <a:pt x="34979" y="314515"/>
                    <a:pt x="39757" y="288235"/>
                  </a:cubicBezTo>
                  <a:cubicBezTo>
                    <a:pt x="41631" y="277927"/>
                    <a:pt x="42288" y="265825"/>
                    <a:pt x="49696" y="258417"/>
                  </a:cubicBezTo>
                  <a:cubicBezTo>
                    <a:pt x="57104" y="251009"/>
                    <a:pt x="69703" y="252157"/>
                    <a:pt x="79513" y="248478"/>
                  </a:cubicBezTo>
                  <a:cubicBezTo>
                    <a:pt x="135090" y="227637"/>
                    <a:pt x="117852" y="236171"/>
                    <a:pt x="159026" y="208722"/>
                  </a:cubicBezTo>
                  <a:cubicBezTo>
                    <a:pt x="162339" y="195470"/>
                    <a:pt x="160432" y="179632"/>
                    <a:pt x="168966" y="168965"/>
                  </a:cubicBezTo>
                  <a:cubicBezTo>
                    <a:pt x="175511" y="160784"/>
                    <a:pt x="189687" y="164224"/>
                    <a:pt x="198783" y="159026"/>
                  </a:cubicBezTo>
                  <a:cubicBezTo>
                    <a:pt x="338624" y="79117"/>
                    <a:pt x="148946" y="167776"/>
                    <a:pt x="278296" y="119269"/>
                  </a:cubicBezTo>
                  <a:cubicBezTo>
                    <a:pt x="292169" y="114067"/>
                    <a:pt x="305188" y="106742"/>
                    <a:pt x="318052" y="99391"/>
                  </a:cubicBezTo>
                  <a:cubicBezTo>
                    <a:pt x="328424" y="93464"/>
                    <a:pt x="336685" y="83707"/>
                    <a:pt x="347870" y="79513"/>
                  </a:cubicBezTo>
                  <a:cubicBezTo>
                    <a:pt x="363688" y="73581"/>
                    <a:pt x="381177" y="73671"/>
                    <a:pt x="397566" y="69574"/>
                  </a:cubicBezTo>
                  <a:cubicBezTo>
                    <a:pt x="407730" y="67033"/>
                    <a:pt x="417444" y="62948"/>
                    <a:pt x="427383" y="59635"/>
                  </a:cubicBezTo>
                  <a:cubicBezTo>
                    <a:pt x="434009" y="53009"/>
                    <a:pt x="439464" y="44954"/>
                    <a:pt x="447261" y="39756"/>
                  </a:cubicBezTo>
                  <a:cubicBezTo>
                    <a:pt x="510003" y="-2073"/>
                    <a:pt x="560125" y="14345"/>
                    <a:pt x="646044" y="9939"/>
                  </a:cubicBezTo>
                  <a:lnTo>
                    <a:pt x="874644" y="0"/>
                  </a:lnTo>
                  <a:cubicBezTo>
                    <a:pt x="960783" y="3313"/>
                    <a:pt x="1048112" y="-4707"/>
                    <a:pt x="1133061" y="9939"/>
                  </a:cubicBezTo>
                  <a:cubicBezTo>
                    <a:pt x="1176516" y="17431"/>
                    <a:pt x="1152992" y="59687"/>
                    <a:pt x="1172818" y="79513"/>
                  </a:cubicBezTo>
                  <a:cubicBezTo>
                    <a:pt x="1189711" y="96406"/>
                    <a:pt x="1215559" y="102376"/>
                    <a:pt x="1232452" y="119269"/>
                  </a:cubicBezTo>
                  <a:cubicBezTo>
                    <a:pt x="1252906" y="139723"/>
                    <a:pt x="1264523" y="153215"/>
                    <a:pt x="1292087" y="168965"/>
                  </a:cubicBezTo>
                  <a:cubicBezTo>
                    <a:pt x="1301184" y="174163"/>
                    <a:pt x="1311966" y="175591"/>
                    <a:pt x="1321905" y="178904"/>
                  </a:cubicBezTo>
                  <a:cubicBezTo>
                    <a:pt x="1325218" y="188843"/>
                    <a:pt x="1325754" y="200197"/>
                    <a:pt x="1331844" y="208722"/>
                  </a:cubicBezTo>
                  <a:cubicBezTo>
                    <a:pt x="1361321" y="249991"/>
                    <a:pt x="1363708" y="245847"/>
                    <a:pt x="1401418" y="258417"/>
                  </a:cubicBezTo>
                  <a:cubicBezTo>
                    <a:pt x="1404731" y="271669"/>
                    <a:pt x="1405976" y="285618"/>
                    <a:pt x="1411357" y="298174"/>
                  </a:cubicBezTo>
                  <a:cubicBezTo>
                    <a:pt x="1416062" y="309153"/>
                    <a:pt x="1427041" y="316806"/>
                    <a:pt x="1431235" y="327991"/>
                  </a:cubicBezTo>
                  <a:cubicBezTo>
                    <a:pt x="1441228" y="354640"/>
                    <a:pt x="1449661" y="454070"/>
                    <a:pt x="1451113" y="467139"/>
                  </a:cubicBezTo>
                  <a:cubicBezTo>
                    <a:pt x="1447800" y="487017"/>
                    <a:pt x="1445546" y="507101"/>
                    <a:pt x="1441174" y="526774"/>
                  </a:cubicBezTo>
                  <a:cubicBezTo>
                    <a:pt x="1437532" y="543165"/>
                    <a:pt x="1414795" y="598551"/>
                    <a:pt x="1411357" y="606287"/>
                  </a:cubicBezTo>
                  <a:cubicBezTo>
                    <a:pt x="1405340" y="619826"/>
                    <a:pt x="1400964" y="634661"/>
                    <a:pt x="1391479" y="646043"/>
                  </a:cubicBezTo>
                  <a:cubicBezTo>
                    <a:pt x="1383832" y="655220"/>
                    <a:pt x="1371600" y="659296"/>
                    <a:pt x="1361661" y="665922"/>
                  </a:cubicBezTo>
                  <a:cubicBezTo>
                    <a:pt x="1358348" y="675861"/>
                    <a:pt x="1354600" y="685665"/>
                    <a:pt x="1351722" y="695739"/>
                  </a:cubicBezTo>
                  <a:cubicBezTo>
                    <a:pt x="1347969" y="708873"/>
                    <a:pt x="1347164" y="722940"/>
                    <a:pt x="1341783" y="735495"/>
                  </a:cubicBezTo>
                  <a:cubicBezTo>
                    <a:pt x="1337078" y="746475"/>
                    <a:pt x="1326757" y="754397"/>
                    <a:pt x="1321905" y="765313"/>
                  </a:cubicBezTo>
                  <a:cubicBezTo>
                    <a:pt x="1313395" y="784461"/>
                    <a:pt x="1311397" y="806206"/>
                    <a:pt x="1302026" y="824948"/>
                  </a:cubicBezTo>
                  <a:cubicBezTo>
                    <a:pt x="1295400" y="838200"/>
                    <a:pt x="1289499" y="851840"/>
                    <a:pt x="1282148" y="864704"/>
                  </a:cubicBezTo>
                  <a:cubicBezTo>
                    <a:pt x="1276221" y="875076"/>
                    <a:pt x="1267612" y="883838"/>
                    <a:pt x="1262270" y="894522"/>
                  </a:cubicBezTo>
                  <a:cubicBezTo>
                    <a:pt x="1254291" y="910480"/>
                    <a:pt x="1250371" y="928260"/>
                    <a:pt x="1242392" y="944217"/>
                  </a:cubicBezTo>
                  <a:cubicBezTo>
                    <a:pt x="1237074" y="954854"/>
                    <a:pt x="1196747" y="1010190"/>
                    <a:pt x="1192696" y="1013791"/>
                  </a:cubicBezTo>
                  <a:cubicBezTo>
                    <a:pt x="1174840" y="1029663"/>
                    <a:pt x="1155726" y="1045993"/>
                    <a:pt x="1133061" y="1053548"/>
                  </a:cubicBezTo>
                  <a:cubicBezTo>
                    <a:pt x="1030650" y="1087685"/>
                    <a:pt x="1074101" y="1075742"/>
                    <a:pt x="1003852" y="1093304"/>
                  </a:cubicBezTo>
                  <a:cubicBezTo>
                    <a:pt x="990600" y="1099930"/>
                    <a:pt x="978390" y="1109284"/>
                    <a:pt x="964096" y="1113182"/>
                  </a:cubicBezTo>
                  <a:cubicBezTo>
                    <a:pt x="914816" y="1126622"/>
                    <a:pt x="734527" y="1132533"/>
                    <a:pt x="725557" y="1133061"/>
                  </a:cubicBezTo>
                  <a:cubicBezTo>
                    <a:pt x="644326" y="1160137"/>
                    <a:pt x="674597" y="1154675"/>
                    <a:pt x="516835" y="1123122"/>
                  </a:cubicBezTo>
                  <a:cubicBezTo>
                    <a:pt x="507646" y="1121284"/>
                    <a:pt x="504992" y="1108064"/>
                    <a:pt x="496957" y="1103243"/>
                  </a:cubicBezTo>
                  <a:cubicBezTo>
                    <a:pt x="487973" y="1097853"/>
                    <a:pt x="476769" y="1097431"/>
                    <a:pt x="467139" y="1093304"/>
                  </a:cubicBezTo>
                  <a:cubicBezTo>
                    <a:pt x="391251" y="1060781"/>
                    <a:pt x="466051" y="1078950"/>
                    <a:pt x="357809" y="1063487"/>
                  </a:cubicBezTo>
                  <a:cubicBezTo>
                    <a:pt x="341757" y="1039409"/>
                    <a:pt x="339299" y="1031496"/>
                    <a:pt x="318052" y="1013791"/>
                  </a:cubicBezTo>
                  <a:cubicBezTo>
                    <a:pt x="305326" y="1003186"/>
                    <a:pt x="290677" y="994979"/>
                    <a:pt x="278296" y="983974"/>
                  </a:cubicBezTo>
                  <a:cubicBezTo>
                    <a:pt x="260787" y="968410"/>
                    <a:pt x="245165" y="950843"/>
                    <a:pt x="228600" y="934278"/>
                  </a:cubicBezTo>
                  <a:cubicBezTo>
                    <a:pt x="218661" y="924339"/>
                    <a:pt x="210836" y="911693"/>
                    <a:pt x="198783" y="904461"/>
                  </a:cubicBezTo>
                  <a:cubicBezTo>
                    <a:pt x="137034" y="867411"/>
                    <a:pt x="162747" y="888303"/>
                    <a:pt x="119270" y="844826"/>
                  </a:cubicBezTo>
                  <a:cubicBezTo>
                    <a:pt x="112644" y="824948"/>
                    <a:pt x="111015" y="802625"/>
                    <a:pt x="99392" y="785191"/>
                  </a:cubicBezTo>
                  <a:lnTo>
                    <a:pt x="59635" y="725556"/>
                  </a:lnTo>
                  <a:cubicBezTo>
                    <a:pt x="56322" y="705678"/>
                    <a:pt x="57180" y="684633"/>
                    <a:pt x="49696" y="665922"/>
                  </a:cubicBezTo>
                  <a:cubicBezTo>
                    <a:pt x="43544" y="650542"/>
                    <a:pt x="29507" y="639645"/>
                    <a:pt x="19879" y="626165"/>
                  </a:cubicBezTo>
                  <a:cubicBezTo>
                    <a:pt x="12936" y="616445"/>
                    <a:pt x="6626" y="606287"/>
                    <a:pt x="0" y="596348"/>
                  </a:cubicBezTo>
                  <a:cubicBezTo>
                    <a:pt x="5931" y="513315"/>
                    <a:pt x="-3695" y="486316"/>
                    <a:pt x="19879" y="427382"/>
                  </a:cubicBezTo>
                  <a:cubicBezTo>
                    <a:pt x="22630" y="420504"/>
                    <a:pt x="18223" y="427382"/>
                    <a:pt x="19879" y="417443"/>
                  </a:cubicBezTo>
                  <a:close/>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6545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descr="Articulation of the Femur with the Coxal Bone">
            <a:extLst>
              <a:ext uri="{FF2B5EF4-FFF2-40B4-BE49-F238E27FC236}">
                <a16:creationId xmlns:a16="http://schemas.microsoft.com/office/drawing/2014/main" id="{6D307A7E-D7AB-F4EF-52DD-FC5ED6AAB780}"/>
              </a:ext>
            </a:extLst>
          </p:cNvPr>
          <p:cNvSpPr txBox="1">
            <a:spLocks noGrp="1"/>
          </p:cNvSpPr>
          <p:nvPr>
            <p:ph type="title" idx="4294967295"/>
          </p:nvPr>
        </p:nvSpPr>
        <p:spPr bwMode="auto">
          <a:xfrm>
            <a:off x="0" y="80963"/>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Articulation of the Femur with the </a:t>
            </a:r>
            <a:r>
              <a:rPr kumimoji="0" lang="en-US" altLang="en-US" sz="3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Coxal</a:t>
            </a: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Bone</a:t>
            </a:r>
          </a:p>
        </p:txBody>
      </p:sp>
      <p:sp>
        <p:nvSpPr>
          <p:cNvPr id="15" name="Rectangle 14">
            <a:extLst>
              <a:ext uri="{FF2B5EF4-FFF2-40B4-BE49-F238E27FC236}">
                <a16:creationId xmlns:a16="http://schemas.microsoft.com/office/drawing/2014/main" id="{065A6A14-9D46-A1C0-9CF6-92F66F05CD55}"/>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shows a model of a hip joint, specifically the articulation of the femur with the coxal bone. The head of the femur is positioned within the acetabulum of the coxal bone, illustrating the ball-and-socket joint. Black lines point from labeled boxes to the respective parts of the hip joint.">
            <a:extLst>
              <a:ext uri="{FF2B5EF4-FFF2-40B4-BE49-F238E27FC236}">
                <a16:creationId xmlns:a16="http://schemas.microsoft.com/office/drawing/2014/main" id="{B71438FE-C3DE-F8DD-EAF3-8577C27A259C}"/>
              </a:ext>
            </a:extLst>
          </p:cNvPr>
          <p:cNvGrpSpPr/>
          <p:nvPr/>
        </p:nvGrpSpPr>
        <p:grpSpPr>
          <a:xfrm>
            <a:off x="1295400" y="844550"/>
            <a:ext cx="7162800" cy="5495925"/>
            <a:chOff x="1295400" y="844550"/>
            <a:chExt cx="7162800" cy="5495925"/>
          </a:xfrm>
        </p:grpSpPr>
        <p:sp>
          <p:nvSpPr>
            <p:cNvPr id="35849" name="TextBox 32" descr="Head of femur&#10;">
              <a:extLst>
                <a:ext uri="{FF2B5EF4-FFF2-40B4-BE49-F238E27FC236}">
                  <a16:creationId xmlns:a16="http://schemas.microsoft.com/office/drawing/2014/main" id="{88125F5B-7259-D094-AE61-3B37B8ED522F}"/>
                </a:ext>
              </a:extLst>
            </p:cNvPr>
            <p:cNvSpPr txBox="1">
              <a:spLocks noChangeArrowheads="1"/>
            </p:cNvSpPr>
            <p:nvPr/>
          </p:nvSpPr>
          <p:spPr bwMode="auto">
            <a:xfrm>
              <a:off x="1295400" y="3562350"/>
              <a:ext cx="10445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Head of femur</a:t>
              </a:r>
            </a:p>
          </p:txBody>
        </p:sp>
        <p:pic>
          <p:nvPicPr>
            <p:cNvPr id="35842" name="Picture 3" descr="Articulation of the Femur with the Coxal Bone">
              <a:extLst>
                <a:ext uri="{FF2B5EF4-FFF2-40B4-BE49-F238E27FC236}">
                  <a16:creationId xmlns:a16="http://schemas.microsoft.com/office/drawing/2014/main" id="{950EB07A-1C48-7766-DBFD-07F5F06E28F7}"/>
                </a:ext>
              </a:extLst>
            </p:cNvPr>
            <p:cNvPicPr>
              <a:picLocks noChangeAspect="1"/>
            </p:cNvPicPr>
            <p:nvPr/>
          </p:nvPicPr>
          <p:blipFill>
            <a:blip r:embed="rId2">
              <a:extLst>
                <a:ext uri="{28A0092B-C50C-407E-A947-70E740481C1C}">
                  <a14:useLocalDpi xmlns:a14="http://schemas.microsoft.com/office/drawing/2010/main" val="0"/>
                </a:ext>
              </a:extLst>
            </a:blip>
            <a:srcRect l="16458" t="4826" r="30104"/>
            <a:stretch>
              <a:fillRect/>
            </a:stretch>
          </p:blipFill>
          <p:spPr bwMode="auto">
            <a:xfrm>
              <a:off x="2438400" y="844550"/>
              <a:ext cx="4114800" cy="549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006B0E74-600F-B51D-B99A-1F6CEE72A01D}"/>
                </a:ext>
                <a:ext uri="{C183D7F6-B498-43B3-948B-1728B52AA6E4}">
                  <adec:decorative xmlns:adec="http://schemas.microsoft.com/office/drawing/2017/decorative" val="1"/>
                </a:ext>
              </a:extLst>
            </p:cNvPr>
            <p:cNvCxnSpPr>
              <a:stCxn id="35848" idx="1"/>
            </p:cNvCxnSpPr>
            <p:nvPr/>
          </p:nvCxnSpPr>
          <p:spPr>
            <a:xfrm flipH="1">
              <a:off x="4605338" y="3557588"/>
              <a:ext cx="2057400" cy="79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99FA062-6BE8-5ACA-5073-C125DE9F0393}"/>
                </a:ext>
                <a:ext uri="{C183D7F6-B498-43B3-948B-1728B52AA6E4}">
                  <adec:decorative xmlns:adec="http://schemas.microsoft.com/office/drawing/2017/decorative" val="1"/>
                </a:ext>
              </a:extLst>
            </p:cNvPr>
            <p:cNvCxnSpPr>
              <a:stCxn id="35849" idx="3"/>
            </p:cNvCxnSpPr>
            <p:nvPr/>
          </p:nvCxnSpPr>
          <p:spPr>
            <a:xfrm>
              <a:off x="2339975" y="3886200"/>
              <a:ext cx="21558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32" descr="Acetabulum of coxal bone&#10;">
              <a:extLst>
                <a:ext uri="{FF2B5EF4-FFF2-40B4-BE49-F238E27FC236}">
                  <a16:creationId xmlns:a16="http://schemas.microsoft.com/office/drawing/2014/main" id="{D7B7A14B-18DC-0BBC-A418-2CE843AD3E59}"/>
                </a:ext>
              </a:extLst>
            </p:cNvPr>
            <p:cNvSpPr txBox="1">
              <a:spLocks noChangeArrowheads="1"/>
            </p:cNvSpPr>
            <p:nvPr/>
          </p:nvSpPr>
          <p:spPr bwMode="auto">
            <a:xfrm>
              <a:off x="6662738" y="3233738"/>
              <a:ext cx="1795462"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Acetabulum of </a:t>
              </a:r>
              <a:r>
                <a:rPr lang="en-US" altLang="en-US" sz="1800" b="1" dirty="0" err="1"/>
                <a:t>coxal</a:t>
              </a:r>
              <a:r>
                <a:rPr lang="en-US" altLang="en-US" sz="1800" b="1" dirty="0"/>
                <a:t> bone</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itle 1" descr="Posterior View of the Femur">
            <a:extLst>
              <a:ext uri="{FF2B5EF4-FFF2-40B4-BE49-F238E27FC236}">
                <a16:creationId xmlns:a16="http://schemas.microsoft.com/office/drawing/2014/main" id="{B0C568A6-8E8C-64DB-90FB-78E75A9B9BE2}"/>
              </a:ext>
            </a:extLst>
          </p:cNvPr>
          <p:cNvSpPr txBox="1">
            <a:spLocks noGrp="1"/>
          </p:cNvSpPr>
          <p:nvPr>
            <p:ph type="title" idx="4294967295"/>
          </p:nvPr>
        </p:nvSpPr>
        <p:spPr bwMode="auto">
          <a:xfrm>
            <a:off x="0" y="40372"/>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Posterior View of the Femur</a:t>
            </a:r>
          </a:p>
        </p:txBody>
      </p:sp>
      <p:sp>
        <p:nvSpPr>
          <p:cNvPr id="15" name="Rectangle 14">
            <a:extLst>
              <a:ext uri="{FF2B5EF4-FFF2-40B4-BE49-F238E27FC236}">
                <a16:creationId xmlns:a16="http://schemas.microsoft.com/office/drawing/2014/main" id="{C045D8D2-9977-25A1-995C-B54ADCA50312}"/>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4" name="Group 3" descr="The image is a detailed diagram of the posterior view of the femur, divided into three main sections. On the left, there is a full view of the femur bone, labeled with 'Proximal end' at the top, 'Linea aspera' along the shaft, and 'Distal end' at the bottom. Two magnified sections are included: one focusing on the proximal end and the other on the distal end. The proximal section shows the head, neck, greater trochanter, and lesser trochanter, labeled as 'h,' 'n,' 'g.t.,' and 'l.t.' The distal section highlights the popliteal surface, medial condyle, intercondylar fossa, lateral condyle, and lateral epicondyle, labeled as 'p.s.,' 'm.c.,' 'i.f.,' 'l.c.,' and 'l.e.'">
            <a:extLst>
              <a:ext uri="{FF2B5EF4-FFF2-40B4-BE49-F238E27FC236}">
                <a16:creationId xmlns:a16="http://schemas.microsoft.com/office/drawing/2014/main" id="{A778FD8B-D9D6-7DA3-A52F-80BE821B3516}"/>
              </a:ext>
            </a:extLst>
          </p:cNvPr>
          <p:cNvGrpSpPr/>
          <p:nvPr/>
        </p:nvGrpSpPr>
        <p:grpSpPr>
          <a:xfrm>
            <a:off x="212725" y="625733"/>
            <a:ext cx="8778875" cy="6142852"/>
            <a:chOff x="212725" y="625733"/>
            <a:chExt cx="8778875" cy="6142852"/>
          </a:xfrm>
        </p:grpSpPr>
        <p:sp>
          <p:nvSpPr>
            <p:cNvPr id="36876" name="TextBox 32" descr="Proximal end&#10;">
              <a:extLst>
                <a:ext uri="{FF2B5EF4-FFF2-40B4-BE49-F238E27FC236}">
                  <a16:creationId xmlns:a16="http://schemas.microsoft.com/office/drawing/2014/main" id="{11B968F0-2A98-7EB3-D0F5-B6B760E1E052}"/>
                </a:ext>
              </a:extLst>
            </p:cNvPr>
            <p:cNvSpPr txBox="1">
              <a:spLocks noChangeArrowheads="1"/>
            </p:cNvSpPr>
            <p:nvPr/>
          </p:nvSpPr>
          <p:spPr bwMode="auto">
            <a:xfrm>
              <a:off x="212725" y="1144588"/>
              <a:ext cx="1463675"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Proximal end</a:t>
              </a:r>
            </a:p>
          </p:txBody>
        </p:sp>
        <p:sp>
          <p:nvSpPr>
            <p:cNvPr id="36889" name="TextBox 32" descr="Linea aspera&#10;">
              <a:extLst>
                <a:ext uri="{FF2B5EF4-FFF2-40B4-BE49-F238E27FC236}">
                  <a16:creationId xmlns:a16="http://schemas.microsoft.com/office/drawing/2014/main" id="{7E1DB7A4-0DE3-EE6A-6E31-74FDC9F921F1}"/>
                </a:ext>
              </a:extLst>
            </p:cNvPr>
            <p:cNvSpPr txBox="1">
              <a:spLocks noChangeArrowheads="1"/>
            </p:cNvSpPr>
            <p:nvPr/>
          </p:nvSpPr>
          <p:spPr bwMode="auto">
            <a:xfrm>
              <a:off x="333375" y="3268663"/>
              <a:ext cx="1335088"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Linea aspera</a:t>
              </a:r>
            </a:p>
          </p:txBody>
        </p:sp>
        <p:sp>
          <p:nvSpPr>
            <p:cNvPr id="36875" name="TextBox 32" descr="Distal end&#10;">
              <a:extLst>
                <a:ext uri="{FF2B5EF4-FFF2-40B4-BE49-F238E27FC236}">
                  <a16:creationId xmlns:a16="http://schemas.microsoft.com/office/drawing/2014/main" id="{158D8D73-1D10-9C8B-AB35-8998EE6E2BA1}"/>
                </a:ext>
              </a:extLst>
            </p:cNvPr>
            <p:cNvSpPr txBox="1">
              <a:spLocks noChangeArrowheads="1"/>
            </p:cNvSpPr>
            <p:nvPr/>
          </p:nvSpPr>
          <p:spPr bwMode="auto">
            <a:xfrm>
              <a:off x="387350" y="5988050"/>
              <a:ext cx="1281113"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Distal end</a:t>
              </a:r>
            </a:p>
          </p:txBody>
        </p:sp>
        <p:pic>
          <p:nvPicPr>
            <p:cNvPr id="36868" name="Picture 3" descr="Posterior View of the Femur">
              <a:extLst>
                <a:ext uri="{FF2B5EF4-FFF2-40B4-BE49-F238E27FC236}">
                  <a16:creationId xmlns:a16="http://schemas.microsoft.com/office/drawing/2014/main" id="{1D105CFB-9A99-E932-719C-D2C8C3FC1603}"/>
                </a:ext>
              </a:extLst>
            </p:cNvPr>
            <p:cNvPicPr>
              <a:picLocks noChangeAspect="1"/>
            </p:cNvPicPr>
            <p:nvPr/>
          </p:nvPicPr>
          <p:blipFill>
            <a:blip r:embed="rId2">
              <a:extLst>
                <a:ext uri="{28A0092B-C50C-407E-A947-70E740481C1C}">
                  <a14:useLocalDpi xmlns:a14="http://schemas.microsoft.com/office/drawing/2010/main" val="0"/>
                </a:ext>
              </a:extLst>
            </a:blip>
            <a:srcRect l="25623" r="26630"/>
            <a:stretch>
              <a:fillRect/>
            </a:stretch>
          </p:blipFill>
          <p:spPr bwMode="auto">
            <a:xfrm>
              <a:off x="1676400" y="1219200"/>
              <a:ext cx="1647825"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32" descr="Proximal end&#10;">
              <a:extLst>
                <a:ext uri="{FF2B5EF4-FFF2-40B4-BE49-F238E27FC236}">
                  <a16:creationId xmlns:a16="http://schemas.microsoft.com/office/drawing/2014/main" id="{C95FC408-5131-A2D4-A1A3-859779BFD565}"/>
                </a:ext>
              </a:extLst>
            </p:cNvPr>
            <p:cNvSpPr txBox="1">
              <a:spLocks noChangeArrowheads="1"/>
            </p:cNvSpPr>
            <p:nvPr/>
          </p:nvSpPr>
          <p:spPr bwMode="auto">
            <a:xfrm>
              <a:off x="4232275" y="625733"/>
              <a:ext cx="1463675"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Proximal end</a:t>
              </a:r>
            </a:p>
          </p:txBody>
        </p:sp>
        <p:pic>
          <p:nvPicPr>
            <p:cNvPr id="36867" name="Picture 2" descr="Posterior view of the proximal end of the femur&#10;">
              <a:extLst>
                <a:ext uri="{FF2B5EF4-FFF2-40B4-BE49-F238E27FC236}">
                  <a16:creationId xmlns:a16="http://schemas.microsoft.com/office/drawing/2014/main" id="{E208AC89-C6CE-9FE0-13F4-3F251E2FC830}"/>
                </a:ext>
              </a:extLst>
            </p:cNvPr>
            <p:cNvPicPr>
              <a:picLocks noChangeAspect="1"/>
            </p:cNvPicPr>
            <p:nvPr/>
          </p:nvPicPr>
          <p:blipFill>
            <a:blip r:embed="rId3">
              <a:extLst>
                <a:ext uri="{28A0092B-C50C-407E-A947-70E740481C1C}">
                  <a14:useLocalDpi xmlns:a14="http://schemas.microsoft.com/office/drawing/2010/main" val="0"/>
                </a:ext>
              </a:extLst>
            </a:blip>
            <a:srcRect t="10719" r="14082" b="24361"/>
            <a:stretch>
              <a:fillRect/>
            </a:stretch>
          </p:blipFill>
          <p:spPr bwMode="auto">
            <a:xfrm>
              <a:off x="3697288" y="923925"/>
              <a:ext cx="2371725" cy="269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9" name="TextBox 19" descr="h">
              <a:extLst>
                <a:ext uri="{FF2B5EF4-FFF2-40B4-BE49-F238E27FC236}">
                  <a16:creationId xmlns:a16="http://schemas.microsoft.com/office/drawing/2014/main" id="{24525E97-C287-74EB-1C37-801C54A70418}"/>
                </a:ext>
              </a:extLst>
            </p:cNvPr>
            <p:cNvSpPr txBox="1">
              <a:spLocks noChangeArrowheads="1"/>
            </p:cNvSpPr>
            <p:nvPr/>
          </p:nvSpPr>
          <p:spPr bwMode="auto">
            <a:xfrm>
              <a:off x="4411441" y="1346200"/>
              <a:ext cx="31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h</a:t>
              </a:r>
            </a:p>
          </p:txBody>
        </p:sp>
        <p:sp>
          <p:nvSpPr>
            <p:cNvPr id="36881" name="TextBox 19" descr="g.t.&#10;">
              <a:extLst>
                <a:ext uri="{FF2B5EF4-FFF2-40B4-BE49-F238E27FC236}">
                  <a16:creationId xmlns:a16="http://schemas.microsoft.com/office/drawing/2014/main" id="{1EDB2165-01C8-6D9F-06AC-C3D918AAE060}"/>
                </a:ext>
              </a:extLst>
            </p:cNvPr>
            <p:cNvSpPr txBox="1">
              <a:spLocks noChangeArrowheads="1"/>
            </p:cNvSpPr>
            <p:nvPr/>
          </p:nvSpPr>
          <p:spPr bwMode="auto">
            <a:xfrm>
              <a:off x="5349875" y="1346200"/>
              <a:ext cx="65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ea typeface="ＭＳ Ｐゴシック" panose="020B0600070205080204" pitchFamily="34" charset="-128"/>
                </a:rPr>
                <a:t>g.t.</a:t>
              </a:r>
              <a:endParaRPr lang="en-US" altLang="en-US" sz="1800" b="1" dirty="0">
                <a:solidFill>
                  <a:schemeClr val="bg1"/>
                </a:solidFill>
                <a:ea typeface="ＭＳ Ｐゴシック" panose="020B0600070205080204" pitchFamily="34" charset="-128"/>
              </a:endParaRPr>
            </a:p>
          </p:txBody>
        </p:sp>
        <p:sp>
          <p:nvSpPr>
            <p:cNvPr id="36883" name="TextBox 19" descr="n">
              <a:extLst>
                <a:ext uri="{FF2B5EF4-FFF2-40B4-BE49-F238E27FC236}">
                  <a16:creationId xmlns:a16="http://schemas.microsoft.com/office/drawing/2014/main" id="{57E2873B-DCD9-9A52-991B-60AC7D82A3D0}"/>
                </a:ext>
              </a:extLst>
            </p:cNvPr>
            <p:cNvSpPr txBox="1">
              <a:spLocks noChangeArrowheads="1"/>
            </p:cNvSpPr>
            <p:nvPr/>
          </p:nvSpPr>
          <p:spPr bwMode="auto">
            <a:xfrm>
              <a:off x="4864100" y="1746250"/>
              <a:ext cx="23952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n</a:t>
              </a:r>
            </a:p>
          </p:txBody>
        </p:sp>
        <p:sp>
          <p:nvSpPr>
            <p:cNvPr id="36882" name="TextBox 19" descr="l.t.&#10;">
              <a:extLst>
                <a:ext uri="{FF2B5EF4-FFF2-40B4-BE49-F238E27FC236}">
                  <a16:creationId xmlns:a16="http://schemas.microsoft.com/office/drawing/2014/main" id="{8302640F-D825-C112-6B3C-C4B3A5672079}"/>
                </a:ext>
              </a:extLst>
            </p:cNvPr>
            <p:cNvSpPr txBox="1">
              <a:spLocks noChangeArrowheads="1"/>
            </p:cNvSpPr>
            <p:nvPr/>
          </p:nvSpPr>
          <p:spPr bwMode="auto">
            <a:xfrm>
              <a:off x="4883150" y="2754313"/>
              <a:ext cx="528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ea typeface="ＭＳ Ｐゴシック" panose="020B0600070205080204" pitchFamily="34" charset="-128"/>
                </a:rPr>
                <a:t>l.t.</a:t>
              </a:r>
              <a:endParaRPr lang="en-US" altLang="en-US" sz="1800" b="1" dirty="0">
                <a:solidFill>
                  <a:schemeClr val="bg1"/>
                </a:solidFill>
                <a:ea typeface="ＭＳ Ｐゴシック" panose="020B0600070205080204" pitchFamily="34" charset="-128"/>
              </a:endParaRPr>
            </a:p>
          </p:txBody>
        </p:sp>
        <p:pic>
          <p:nvPicPr>
            <p:cNvPr id="36866" name="Picture 3" descr="Posterior view of the distal end of the femur">
              <a:extLst>
                <a:ext uri="{FF2B5EF4-FFF2-40B4-BE49-F238E27FC236}">
                  <a16:creationId xmlns:a16="http://schemas.microsoft.com/office/drawing/2014/main" id="{C8BC0E56-0B70-E05A-2250-96CC4D210071}"/>
                </a:ext>
              </a:extLst>
            </p:cNvPr>
            <p:cNvPicPr>
              <a:picLocks noChangeAspect="1"/>
            </p:cNvPicPr>
            <p:nvPr/>
          </p:nvPicPr>
          <p:blipFill>
            <a:blip r:embed="rId2">
              <a:extLst>
                <a:ext uri="{28A0092B-C50C-407E-A947-70E740481C1C}">
                  <a14:useLocalDpi xmlns:a14="http://schemas.microsoft.com/office/drawing/2010/main" val="0"/>
                </a:ext>
              </a:extLst>
            </a:blip>
            <a:srcRect l="25623" t="71371" r="26630"/>
            <a:stretch>
              <a:fillRect/>
            </a:stretch>
          </p:blipFill>
          <p:spPr bwMode="auto">
            <a:xfrm>
              <a:off x="3687910" y="3660737"/>
              <a:ext cx="3083701" cy="27757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886" name="TextBox 19" descr="p.s.&#10;">
              <a:extLst>
                <a:ext uri="{FF2B5EF4-FFF2-40B4-BE49-F238E27FC236}">
                  <a16:creationId xmlns:a16="http://schemas.microsoft.com/office/drawing/2014/main" id="{EECA92D3-C7D4-E782-A9BB-ED660A20BF3F}"/>
                </a:ext>
              </a:extLst>
            </p:cNvPr>
            <p:cNvSpPr txBox="1">
              <a:spLocks noChangeArrowheads="1"/>
            </p:cNvSpPr>
            <p:nvPr/>
          </p:nvSpPr>
          <p:spPr bwMode="auto">
            <a:xfrm>
              <a:off x="4775495" y="5091406"/>
              <a:ext cx="72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p.s.</a:t>
              </a:r>
            </a:p>
          </p:txBody>
        </p:sp>
        <p:cxnSp>
          <p:nvCxnSpPr>
            <p:cNvPr id="35" name="Straight Arrow Connector 34">
              <a:extLst>
                <a:ext uri="{FF2B5EF4-FFF2-40B4-BE49-F238E27FC236}">
                  <a16:creationId xmlns:a16="http://schemas.microsoft.com/office/drawing/2014/main" id="{C0BF2EA8-D731-336B-469E-023FF903DC1A}"/>
                </a:ext>
                <a:ext uri="{C183D7F6-B498-43B3-948B-1728B52AA6E4}">
                  <adec:decorative xmlns:adec="http://schemas.microsoft.com/office/drawing/2017/decorative" val="1"/>
                </a:ext>
              </a:extLst>
            </p:cNvPr>
            <p:cNvCxnSpPr/>
            <p:nvPr/>
          </p:nvCxnSpPr>
          <p:spPr>
            <a:xfrm>
              <a:off x="3063875" y="1815768"/>
              <a:ext cx="63341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E879330-5A2F-C66D-EDD1-E63D192B3354}"/>
                </a:ext>
                <a:ext uri="{C183D7F6-B498-43B3-948B-1728B52AA6E4}">
                  <adec:decorative xmlns:adec="http://schemas.microsoft.com/office/drawing/2017/decorative" val="1"/>
                </a:ext>
              </a:extLst>
            </p:cNvPr>
            <p:cNvCxnSpPr/>
            <p:nvPr/>
          </p:nvCxnSpPr>
          <p:spPr>
            <a:xfrm>
              <a:off x="3117850" y="5791200"/>
              <a:ext cx="4794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880" name="TextBox 19" descr="m.c.&#10;">
              <a:extLst>
                <a:ext uri="{FF2B5EF4-FFF2-40B4-BE49-F238E27FC236}">
                  <a16:creationId xmlns:a16="http://schemas.microsoft.com/office/drawing/2014/main" id="{89B3D406-3C22-B7B1-2635-EAE6C100273A}"/>
                </a:ext>
              </a:extLst>
            </p:cNvPr>
            <p:cNvSpPr txBox="1">
              <a:spLocks noChangeArrowheads="1"/>
            </p:cNvSpPr>
            <p:nvPr/>
          </p:nvSpPr>
          <p:spPr bwMode="auto">
            <a:xfrm>
              <a:off x="4292674" y="5952700"/>
              <a:ext cx="808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ea typeface="ＭＳ Ｐゴシック" panose="020B0600070205080204" pitchFamily="34" charset="-128"/>
                </a:rPr>
                <a:t>m.c.</a:t>
              </a:r>
              <a:endParaRPr lang="en-US" altLang="en-US" sz="1800" b="1" dirty="0">
                <a:solidFill>
                  <a:schemeClr val="bg1"/>
                </a:solidFill>
                <a:ea typeface="ＭＳ Ｐゴシック" panose="020B0600070205080204" pitchFamily="34" charset="-128"/>
              </a:endParaRPr>
            </a:p>
          </p:txBody>
        </p:sp>
        <p:sp>
          <p:nvSpPr>
            <p:cNvPr id="36885" name="TextBox 19" descr="i.f.&#10;">
              <a:extLst>
                <a:ext uri="{FF2B5EF4-FFF2-40B4-BE49-F238E27FC236}">
                  <a16:creationId xmlns:a16="http://schemas.microsoft.com/office/drawing/2014/main" id="{A618A5B0-D008-77D5-3826-C2B231E35E41}"/>
                </a:ext>
              </a:extLst>
            </p:cNvPr>
            <p:cNvSpPr txBox="1">
              <a:spLocks noChangeArrowheads="1"/>
            </p:cNvSpPr>
            <p:nvPr/>
          </p:nvSpPr>
          <p:spPr bwMode="auto">
            <a:xfrm>
              <a:off x="4853023" y="5972917"/>
              <a:ext cx="72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ea typeface="ＭＳ Ｐゴシック" panose="020B0600070205080204" pitchFamily="34" charset="-128"/>
                </a:rPr>
                <a:t>i.f</a:t>
              </a:r>
              <a:r>
                <a:rPr lang="en-US" altLang="en-US" sz="1800" b="1" dirty="0">
                  <a:solidFill>
                    <a:schemeClr val="bg1"/>
                  </a:solidFill>
                  <a:ea typeface="ＭＳ Ｐゴシック" panose="020B0600070205080204" pitchFamily="34" charset="-128"/>
                </a:rPr>
                <a:t>.</a:t>
              </a:r>
            </a:p>
          </p:txBody>
        </p:sp>
        <p:sp>
          <p:nvSpPr>
            <p:cNvPr id="36884" name="TextBox 19" descr="l.c.&#10;">
              <a:extLst>
                <a:ext uri="{FF2B5EF4-FFF2-40B4-BE49-F238E27FC236}">
                  <a16:creationId xmlns:a16="http://schemas.microsoft.com/office/drawing/2014/main" id="{E8ABB833-8895-8B81-7D22-6F2DB69902F8}"/>
                </a:ext>
              </a:extLst>
            </p:cNvPr>
            <p:cNvSpPr txBox="1">
              <a:spLocks noChangeArrowheads="1"/>
            </p:cNvSpPr>
            <p:nvPr/>
          </p:nvSpPr>
          <p:spPr bwMode="auto">
            <a:xfrm>
              <a:off x="5442982" y="5952699"/>
              <a:ext cx="72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l.c.</a:t>
              </a:r>
            </a:p>
          </p:txBody>
        </p:sp>
        <p:sp>
          <p:nvSpPr>
            <p:cNvPr id="3" name="TextBox 32" descr="Distal end&#10;">
              <a:extLst>
                <a:ext uri="{FF2B5EF4-FFF2-40B4-BE49-F238E27FC236}">
                  <a16:creationId xmlns:a16="http://schemas.microsoft.com/office/drawing/2014/main" id="{E3B45C9E-5A21-D375-B69C-3BA44FC565E3}"/>
                </a:ext>
              </a:extLst>
            </p:cNvPr>
            <p:cNvSpPr txBox="1">
              <a:spLocks noChangeArrowheads="1"/>
            </p:cNvSpPr>
            <p:nvPr/>
          </p:nvSpPr>
          <p:spPr bwMode="auto">
            <a:xfrm>
              <a:off x="4165526" y="6432219"/>
              <a:ext cx="1138238" cy="3363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Distal end</a:t>
              </a:r>
            </a:p>
          </p:txBody>
        </p:sp>
        <p:sp>
          <p:nvSpPr>
            <p:cNvPr id="36887" name="TextBox 19" descr="l.e.&#10;">
              <a:extLst>
                <a:ext uri="{FF2B5EF4-FFF2-40B4-BE49-F238E27FC236}">
                  <a16:creationId xmlns:a16="http://schemas.microsoft.com/office/drawing/2014/main" id="{3994934B-F4A2-D5FB-A396-165A04B20DDE}"/>
                </a:ext>
              </a:extLst>
            </p:cNvPr>
            <p:cNvSpPr txBox="1">
              <a:spLocks noChangeArrowheads="1"/>
            </p:cNvSpPr>
            <p:nvPr/>
          </p:nvSpPr>
          <p:spPr bwMode="auto">
            <a:xfrm>
              <a:off x="5779973" y="5599022"/>
              <a:ext cx="622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ea typeface="ＭＳ Ｐゴシック" panose="020B0600070205080204" pitchFamily="34" charset="-128"/>
                </a:rPr>
                <a:t>l.e.</a:t>
              </a:r>
              <a:endParaRPr lang="en-US" altLang="en-US" sz="1800" b="1" dirty="0">
                <a:solidFill>
                  <a:schemeClr val="bg1"/>
                </a:solidFill>
                <a:ea typeface="ＭＳ Ｐゴシック" panose="020B0600070205080204" pitchFamily="34" charset="-128"/>
              </a:endParaRPr>
            </a:p>
          </p:txBody>
        </p:sp>
        <p:sp>
          <p:nvSpPr>
            <p:cNvPr id="36874" name="TextBox 32" descr="h = head&#10;n = neck&#10;g.t. = greater trochanter&#10;l.t. = lesser trochanter&#10;p.s. = popliteal surface&#10;m.c. = medial condyle&#10;i.f. = intercondyler fossa&#10;l.c. = lateral condyle&#10;l.e. = lateral epicondyle">
              <a:extLst>
                <a:ext uri="{FF2B5EF4-FFF2-40B4-BE49-F238E27FC236}">
                  <a16:creationId xmlns:a16="http://schemas.microsoft.com/office/drawing/2014/main" id="{F0B4027D-5199-30FA-C44D-8D7A445C9AA5}"/>
                </a:ext>
              </a:extLst>
            </p:cNvPr>
            <p:cNvSpPr txBox="1">
              <a:spLocks noChangeArrowheads="1"/>
            </p:cNvSpPr>
            <p:nvPr/>
          </p:nvSpPr>
          <p:spPr bwMode="auto">
            <a:xfrm>
              <a:off x="6248400" y="862013"/>
              <a:ext cx="2743200" cy="2586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h = head</a:t>
              </a:r>
            </a:p>
            <a:p>
              <a:pPr eaLnBrk="1" hangingPunct="1">
                <a:spcBef>
                  <a:spcPct val="0"/>
                </a:spcBef>
                <a:buFontTx/>
                <a:buNone/>
              </a:pPr>
              <a:r>
                <a:rPr lang="en-US" altLang="en-US" sz="1800" b="1" dirty="0"/>
                <a:t>n = neck</a:t>
              </a:r>
            </a:p>
            <a:p>
              <a:pPr eaLnBrk="1" hangingPunct="1">
                <a:spcBef>
                  <a:spcPct val="0"/>
                </a:spcBef>
                <a:buFontTx/>
                <a:buNone/>
              </a:pPr>
              <a:r>
                <a:rPr lang="en-US" altLang="en-US" sz="1800" b="1" dirty="0" err="1"/>
                <a:t>g.t.</a:t>
              </a:r>
              <a:r>
                <a:rPr lang="en-US" altLang="en-US" sz="1800" b="1" dirty="0"/>
                <a:t> = greater trochanter</a:t>
              </a:r>
            </a:p>
            <a:p>
              <a:pPr eaLnBrk="1" hangingPunct="1">
                <a:spcBef>
                  <a:spcPct val="0"/>
                </a:spcBef>
                <a:buFontTx/>
                <a:buNone/>
              </a:pPr>
              <a:r>
                <a:rPr lang="en-US" altLang="en-US" sz="1800" b="1" dirty="0" err="1"/>
                <a:t>l.t.</a:t>
              </a:r>
              <a:r>
                <a:rPr lang="en-US" altLang="en-US" sz="1800" b="1" dirty="0"/>
                <a:t> = lesser trochanter</a:t>
              </a:r>
            </a:p>
            <a:p>
              <a:pPr eaLnBrk="1" hangingPunct="1">
                <a:spcBef>
                  <a:spcPct val="0"/>
                </a:spcBef>
                <a:buFontTx/>
                <a:buNone/>
              </a:pPr>
              <a:r>
                <a:rPr lang="en-US" altLang="en-US" sz="1800" b="1" dirty="0"/>
                <a:t>p.s. = popliteal surface</a:t>
              </a:r>
            </a:p>
            <a:p>
              <a:pPr eaLnBrk="1" hangingPunct="1">
                <a:spcBef>
                  <a:spcPct val="0"/>
                </a:spcBef>
                <a:buFontTx/>
                <a:buNone/>
              </a:pPr>
              <a:r>
                <a:rPr lang="en-US" altLang="en-US" sz="1800" b="1" dirty="0" err="1"/>
                <a:t>m.c.</a:t>
              </a:r>
              <a:r>
                <a:rPr lang="en-US" altLang="en-US" sz="1800" b="1" dirty="0"/>
                <a:t> = medial condyle</a:t>
              </a:r>
            </a:p>
            <a:p>
              <a:pPr eaLnBrk="1" hangingPunct="1">
                <a:spcBef>
                  <a:spcPct val="0"/>
                </a:spcBef>
                <a:buFontTx/>
                <a:buNone/>
              </a:pPr>
              <a:r>
                <a:rPr lang="en-US" altLang="en-US" sz="1800" b="1" dirty="0" err="1"/>
                <a:t>i.f</a:t>
              </a:r>
              <a:r>
                <a:rPr lang="en-US" altLang="en-US" sz="1800" b="1" dirty="0"/>
                <a:t>. = </a:t>
              </a:r>
              <a:r>
                <a:rPr lang="en-US" altLang="en-US" sz="1800" b="1" dirty="0" err="1"/>
                <a:t>intercondyler</a:t>
              </a:r>
              <a:r>
                <a:rPr lang="en-US" altLang="en-US" sz="1800" b="1" dirty="0"/>
                <a:t> fossa</a:t>
              </a:r>
            </a:p>
            <a:p>
              <a:pPr eaLnBrk="1" hangingPunct="1">
                <a:spcBef>
                  <a:spcPct val="0"/>
                </a:spcBef>
                <a:buFontTx/>
                <a:buNone/>
              </a:pPr>
              <a:r>
                <a:rPr lang="en-US" altLang="en-US" sz="1800" b="1" dirty="0"/>
                <a:t>l.c. = lateral condyle</a:t>
              </a:r>
            </a:p>
            <a:p>
              <a:pPr eaLnBrk="1" hangingPunct="1">
                <a:spcBef>
                  <a:spcPct val="0"/>
                </a:spcBef>
                <a:buFontTx/>
                <a:buNone/>
              </a:pPr>
              <a:r>
                <a:rPr lang="en-US" altLang="en-US" sz="1800" b="1" dirty="0" err="1"/>
                <a:t>l.e.</a:t>
              </a:r>
              <a:r>
                <a:rPr lang="en-US" altLang="en-US" sz="1800" b="1" dirty="0"/>
                <a:t> = lateral epicondyle</a:t>
              </a:r>
            </a:p>
          </p:txBody>
        </p:sp>
        <p:sp>
          <p:nvSpPr>
            <p:cNvPr id="36877" name="TextBox 32">
              <a:extLst>
                <a:ext uri="{FF2B5EF4-FFF2-40B4-BE49-F238E27FC236}">
                  <a16:creationId xmlns:a16="http://schemas.microsoft.com/office/drawing/2014/main" id="{58CFD319-EB26-34AB-1786-1F194DD7FC7A}"/>
                </a:ext>
                <a:ext uri="{C183D7F6-B498-43B3-948B-1728B52AA6E4}">
                  <adec:decorative xmlns:adec="http://schemas.microsoft.com/office/drawing/2017/decorative" val="1"/>
                </a:ext>
              </a:extLst>
            </p:cNvPr>
            <p:cNvSpPr txBox="1">
              <a:spLocks noChangeArrowheads="1"/>
            </p:cNvSpPr>
            <p:nvPr/>
          </p:nvSpPr>
          <p:spPr bwMode="auto">
            <a:xfrm>
              <a:off x="1828800" y="1143000"/>
              <a:ext cx="1235075" cy="15081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sp>
          <p:nvSpPr>
            <p:cNvPr id="36878" name="TextBox 32">
              <a:extLst>
                <a:ext uri="{FF2B5EF4-FFF2-40B4-BE49-F238E27FC236}">
                  <a16:creationId xmlns:a16="http://schemas.microsoft.com/office/drawing/2014/main" id="{C5651D4D-C307-881E-D86D-E1D9B083B245}"/>
                </a:ext>
                <a:ext uri="{C183D7F6-B498-43B3-948B-1728B52AA6E4}">
                  <adec:decorative xmlns:adec="http://schemas.microsoft.com/office/drawing/2017/decorative" val="1"/>
                </a:ext>
              </a:extLst>
            </p:cNvPr>
            <p:cNvSpPr txBox="1">
              <a:spLocks noChangeArrowheads="1"/>
            </p:cNvSpPr>
            <p:nvPr/>
          </p:nvSpPr>
          <p:spPr bwMode="auto">
            <a:xfrm>
              <a:off x="1882775" y="5200650"/>
              <a:ext cx="1235075"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2000" b="1"/>
            </a:p>
            <a:p>
              <a:pPr algn="ctr" eaLnBrk="1" hangingPunct="1">
                <a:spcBef>
                  <a:spcPct val="0"/>
                </a:spcBef>
                <a:buFontTx/>
                <a:buNone/>
              </a:pPr>
              <a:endParaRPr lang="en-US" altLang="en-US" sz="1200" b="1"/>
            </a:p>
          </p:txBody>
        </p:sp>
        <p:cxnSp>
          <p:nvCxnSpPr>
            <p:cNvPr id="26" name="Straight Arrow Connector 25">
              <a:extLst>
                <a:ext uri="{FF2B5EF4-FFF2-40B4-BE49-F238E27FC236}">
                  <a16:creationId xmlns:a16="http://schemas.microsoft.com/office/drawing/2014/main" id="{51F05305-833F-0A91-6A75-86F6724598C6}"/>
                </a:ext>
                <a:ext uri="{C183D7F6-B498-43B3-948B-1728B52AA6E4}">
                  <adec:decorative xmlns:adec="http://schemas.microsoft.com/office/drawing/2017/decorative" val="1"/>
                </a:ext>
              </a:extLst>
            </p:cNvPr>
            <p:cNvCxnSpPr/>
            <p:nvPr/>
          </p:nvCxnSpPr>
          <p:spPr>
            <a:xfrm flipH="1">
              <a:off x="2568575" y="3438525"/>
              <a:ext cx="174625" cy="29686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0BA766-F4D9-31F9-9F5D-A01C3E543E9B}"/>
                </a:ext>
                <a:ext uri="{C183D7F6-B498-43B3-948B-1728B52AA6E4}">
                  <adec:decorative xmlns:adec="http://schemas.microsoft.com/office/drawing/2017/decorative" val="1"/>
                </a:ext>
              </a:extLst>
            </p:cNvPr>
            <p:cNvCxnSpPr/>
            <p:nvPr/>
          </p:nvCxnSpPr>
          <p:spPr>
            <a:xfrm flipH="1" flipV="1">
              <a:off x="1547813" y="3429000"/>
              <a:ext cx="1195387" cy="95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FE42BA-F21C-35BE-2B8B-548857B438B9}"/>
                </a:ext>
                <a:ext uri="{C183D7F6-B498-43B3-948B-1728B52AA6E4}">
                  <adec:decorative xmlns:adec="http://schemas.microsoft.com/office/drawing/2017/decorative" val="1"/>
                </a:ext>
              </a:extLst>
            </p:cNvPr>
            <p:cNvCxnSpPr/>
            <p:nvPr/>
          </p:nvCxnSpPr>
          <p:spPr>
            <a:xfrm flipH="1">
              <a:off x="3063875" y="1798638"/>
              <a:ext cx="2603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12EBF4-6F74-4887-2248-41F82DCAE09B}"/>
                </a:ext>
                <a:ext uri="{C183D7F6-B498-43B3-948B-1728B52AA6E4}">
                  <adec:decorative xmlns:adec="http://schemas.microsoft.com/office/drawing/2017/decorative" val="1"/>
                </a:ext>
              </a:extLst>
            </p:cNvPr>
            <p:cNvCxnSpPr>
              <a:endCxn id="36878" idx="3"/>
            </p:cNvCxnSpPr>
            <p:nvPr/>
          </p:nvCxnSpPr>
          <p:spPr>
            <a:xfrm flipH="1">
              <a:off x="3117850" y="5800725"/>
              <a:ext cx="2063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5792</TotalTime>
  <Words>645</Words>
  <Application>Microsoft Office PowerPoint</Application>
  <PresentationFormat>On-screen Show (4:3)</PresentationFormat>
  <Paragraphs>241</Paragraphs>
  <Slides>16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Times New Roman</vt:lpstr>
      <vt:lpstr>Office Theme</vt:lpstr>
      <vt:lpstr> The Skeletal System  The Appendicular Skeleton The Pelvic Girdle and Lower Limb  Photographed by: Dr. Syed Arif Humayun Dr. Laila Nimri   Labeled and Made Accessible by: Dr. Laila Nimri   Edited by:              Dr. Maya Byfield                      Mr. James Henry               Dist. Prof. Mary Dolnack          Dr. Syed Arif Humayun                            Dr. Essa Farah             Dr. Laila Nimri </vt:lpstr>
      <vt:lpstr>Pelvic Girdle / Coxal Bone (Os Coxae ) </vt:lpstr>
      <vt:lpstr>Pelvic Girdle / Ilium (1 of 2) </vt:lpstr>
      <vt:lpstr>Pelvic Girdle / Ilium (2 of 2)</vt:lpstr>
      <vt:lpstr>Pelvic Girdle / Ischium (Lateral View)</vt:lpstr>
      <vt:lpstr>Pelvic Girdle / Pubis</vt:lpstr>
      <vt:lpstr>The Pelvis</vt:lpstr>
      <vt:lpstr>Articulation of the Femur with the Coxal Bone</vt:lpstr>
      <vt:lpstr>Posterior View of the Femur</vt:lpstr>
      <vt:lpstr>Anterior View of the Femur</vt:lpstr>
      <vt:lpstr>Anterior and Posterior View of the Femur</vt:lpstr>
      <vt:lpstr>Tibia </vt:lpstr>
      <vt:lpstr>Articulation of the Femur with the Tibia and Fibula </vt:lpstr>
      <vt:lpstr>Fibula</vt:lpstr>
      <vt:lpstr>Tarsals, Metatarsals, and Phalanges</vt:lpstr>
      <vt:lpstr>Sesamoid Bones</vt:lpstr>
    </vt:vector>
  </TitlesOfParts>
  <Company>Seminole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Seminole State</dc:creator>
  <cp:lastModifiedBy>Laila Nimri</cp:lastModifiedBy>
  <cp:revision>334</cp:revision>
  <dcterms:created xsi:type="dcterms:W3CDTF">2013-10-11T15:07:13Z</dcterms:created>
  <dcterms:modified xsi:type="dcterms:W3CDTF">2025-04-27T21:13:26Z</dcterms:modified>
</cp:coreProperties>
</file>