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11" r:id="rId2"/>
    <p:sldId id="407" r:id="rId3"/>
    <p:sldId id="397" r:id="rId4"/>
    <p:sldId id="390" r:id="rId5"/>
    <p:sldId id="388" r:id="rId6"/>
    <p:sldId id="383" r:id="rId7"/>
    <p:sldId id="342" r:id="rId8"/>
    <p:sldId id="341" r:id="rId9"/>
    <p:sldId id="343" r:id="rId10"/>
    <p:sldId id="347" r:id="rId11"/>
    <p:sldId id="391" r:id="rId12"/>
    <p:sldId id="392" r:id="rId13"/>
    <p:sldId id="350" r:id="rId14"/>
    <p:sldId id="351" r:id="rId15"/>
    <p:sldId id="405" r:id="rId16"/>
    <p:sldId id="349" r:id="rId17"/>
    <p:sldId id="399" r:id="rId18"/>
    <p:sldId id="355" r:id="rId19"/>
    <p:sldId id="359" r:id="rId20"/>
    <p:sldId id="361" r:id="rId21"/>
    <p:sldId id="362" r:id="rId22"/>
    <p:sldId id="406" r:id="rId23"/>
    <p:sldId id="408" r:id="rId24"/>
  </p:sldIdLst>
  <p:sldSz cx="9144000" cy="6858000" type="screen4x3"/>
  <p:notesSz cx="6858000" cy="9144000"/>
  <p:custDataLst>
    <p:tags r:id="rId26"/>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3" autoAdjust="0"/>
    <p:restoredTop sz="86469" autoAdjust="0"/>
  </p:normalViewPr>
  <p:slideViewPr>
    <p:cSldViewPr>
      <p:cViewPr varScale="1">
        <p:scale>
          <a:sx n="66" d="100"/>
          <a:sy n="66" d="100"/>
        </p:scale>
        <p:origin x="1349" y="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7020D8-613F-DF61-FF22-D12D3276439A}"/>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cs typeface="Arial" charset="0"/>
              </a:defRPr>
            </a:lvl1pPr>
          </a:lstStyle>
          <a:p>
            <a:pPr>
              <a:defRPr/>
            </a:pPr>
            <a:endParaRPr lang="en-US"/>
          </a:p>
        </p:txBody>
      </p:sp>
      <p:sp>
        <p:nvSpPr>
          <p:cNvPr id="3" name="Date Placeholder 2">
            <a:extLst>
              <a:ext uri="{FF2B5EF4-FFF2-40B4-BE49-F238E27FC236}">
                <a16:creationId xmlns:a16="http://schemas.microsoft.com/office/drawing/2014/main" id="{252A79D8-73BA-F1EC-124B-C01EF2A4647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cs typeface="Arial" charset="0"/>
              </a:defRPr>
            </a:lvl1pPr>
          </a:lstStyle>
          <a:p>
            <a:pPr>
              <a:defRPr/>
            </a:pPr>
            <a:fld id="{EC637FCA-96B9-4E8A-B147-0A4022E0D829}" type="datetimeFigureOut">
              <a:rPr lang="en-US"/>
              <a:pPr>
                <a:defRPr/>
              </a:pPr>
              <a:t>4/27/2025</a:t>
            </a:fld>
            <a:endParaRPr lang="en-US"/>
          </a:p>
        </p:txBody>
      </p:sp>
      <p:sp>
        <p:nvSpPr>
          <p:cNvPr id="4" name="Slide Image Placeholder 3">
            <a:extLst>
              <a:ext uri="{FF2B5EF4-FFF2-40B4-BE49-F238E27FC236}">
                <a16:creationId xmlns:a16="http://schemas.microsoft.com/office/drawing/2014/main" id="{7C2611F9-76DF-65C7-7CD5-7DDD4CD2C03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948C23E-17DF-7F5C-0ADF-72BA8602816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689C699-D4E7-B4A9-6D35-923707A0377F}"/>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A7D12C4E-E75F-2B2E-E844-209DEB9481A7}"/>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9B41F33-DE2C-4628-8969-76E6F78A1195}"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24A2C1DB-BE69-DF10-1996-33C16027F9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0907AB37-5EA8-F1A7-2064-22AF0C123F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196" name="Slide Number Placeholder 3">
            <a:extLst>
              <a:ext uri="{FF2B5EF4-FFF2-40B4-BE49-F238E27FC236}">
                <a16:creationId xmlns:a16="http://schemas.microsoft.com/office/drawing/2014/main" id="{D32ACFFC-8059-1C9C-D80A-AAD9B0048D0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635D436-FBE1-4806-B1E0-C3AC9F7B6D58}" type="slidenum">
              <a:rPr lang="en-US" altLang="en-US"/>
              <a:pPr>
                <a:spcBef>
                  <a:spcPct val="0"/>
                </a:spcBef>
              </a:pPr>
              <a:t>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A0250F0-925B-0A15-EC9A-DB59534BA8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1F25D6C4-32CC-5B7C-B757-40D626606F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C3526438-E425-C7D7-63CB-AFBF43CE93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AC5CCF-EDA5-4944-A0AF-7FDEE91F605D}" type="slidenum">
              <a:rPr lang="en-US" altLang="en-US"/>
              <a:pPr>
                <a:spcBef>
                  <a:spcPct val="0"/>
                </a:spcBef>
              </a:pPr>
              <a:t>10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B41F33-DE2C-4628-8969-76E6F78A1195}" type="slidenum">
              <a:rPr lang="en-US" altLang="en-US" smtClean="0"/>
              <a:pPr/>
              <a:t>13</a:t>
            </a:fld>
            <a:endParaRPr lang="en-US" altLang="en-US"/>
          </a:p>
        </p:txBody>
      </p:sp>
    </p:spTree>
    <p:extLst>
      <p:ext uri="{BB962C8B-B14F-4D97-AF65-F5344CB8AC3E}">
        <p14:creationId xmlns:p14="http://schemas.microsoft.com/office/powerpoint/2010/main" val="90265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41F33-DE2C-4628-8969-76E6F78A1195}" type="slidenum">
              <a:rPr lang="en-US" altLang="en-US" smtClean="0"/>
              <a:pPr/>
              <a:t>17</a:t>
            </a:fld>
            <a:endParaRPr lang="en-US" altLang="en-US"/>
          </a:p>
        </p:txBody>
      </p:sp>
    </p:spTree>
    <p:extLst>
      <p:ext uri="{BB962C8B-B14F-4D97-AF65-F5344CB8AC3E}">
        <p14:creationId xmlns:p14="http://schemas.microsoft.com/office/powerpoint/2010/main" val="956695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41F33-DE2C-4628-8969-76E6F78A1195}" type="slidenum">
              <a:rPr lang="en-US" altLang="en-US" smtClean="0"/>
              <a:pPr/>
              <a:t>20</a:t>
            </a:fld>
            <a:endParaRPr lang="en-US" altLang="en-US"/>
          </a:p>
        </p:txBody>
      </p:sp>
    </p:spTree>
    <p:extLst>
      <p:ext uri="{BB962C8B-B14F-4D97-AF65-F5344CB8AC3E}">
        <p14:creationId xmlns:p14="http://schemas.microsoft.com/office/powerpoint/2010/main" val="2067949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6F2923-1C11-C23F-97B4-3936A73AAFFE}"/>
              </a:ext>
            </a:extLst>
          </p:cNvPr>
          <p:cNvSpPr>
            <a:spLocks noGrp="1"/>
          </p:cNvSpPr>
          <p:nvPr>
            <p:ph type="dt" sz="half" idx="10"/>
          </p:nvPr>
        </p:nvSpPr>
        <p:spPr/>
        <p:txBody>
          <a:bodyPr/>
          <a:lstStyle>
            <a:lvl1pPr>
              <a:defRPr/>
            </a:lvl1pPr>
          </a:lstStyle>
          <a:p>
            <a:pPr>
              <a:defRPr/>
            </a:pPr>
            <a:fld id="{69559F51-450B-4164-A96B-28DE6EAAC3EB}" type="datetimeFigureOut">
              <a:rPr lang="en-US"/>
              <a:pPr>
                <a:defRPr/>
              </a:pPr>
              <a:t>4/27/2025</a:t>
            </a:fld>
            <a:endParaRPr lang="en-US"/>
          </a:p>
        </p:txBody>
      </p:sp>
      <p:sp>
        <p:nvSpPr>
          <p:cNvPr id="5" name="Footer Placeholder 4">
            <a:extLst>
              <a:ext uri="{FF2B5EF4-FFF2-40B4-BE49-F238E27FC236}">
                <a16:creationId xmlns:a16="http://schemas.microsoft.com/office/drawing/2014/main" id="{1AD1AC46-763C-B641-E20E-6C4C288691B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B83EBAC-C615-0861-892A-00878118CE7B}"/>
              </a:ext>
            </a:extLst>
          </p:cNvPr>
          <p:cNvSpPr>
            <a:spLocks noGrp="1"/>
          </p:cNvSpPr>
          <p:nvPr>
            <p:ph type="sldNum" sz="quarter" idx="12"/>
          </p:nvPr>
        </p:nvSpPr>
        <p:spPr/>
        <p:txBody>
          <a:bodyPr/>
          <a:lstStyle>
            <a:lvl1pPr>
              <a:defRPr/>
            </a:lvl1pPr>
          </a:lstStyle>
          <a:p>
            <a:fld id="{CB95373E-DE1E-4722-A3EA-CEAEFF75FCDD}" type="slidenum">
              <a:rPr lang="en-US" altLang="en-US"/>
              <a:pPr/>
              <a:t>‹#›</a:t>
            </a:fld>
            <a:endParaRPr lang="en-US" altLang="en-US"/>
          </a:p>
        </p:txBody>
      </p:sp>
    </p:spTree>
    <p:extLst>
      <p:ext uri="{BB962C8B-B14F-4D97-AF65-F5344CB8AC3E}">
        <p14:creationId xmlns:p14="http://schemas.microsoft.com/office/powerpoint/2010/main" val="2340169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F7840F-1F85-C026-5371-D315C0E2F54F}"/>
              </a:ext>
            </a:extLst>
          </p:cNvPr>
          <p:cNvSpPr>
            <a:spLocks noGrp="1"/>
          </p:cNvSpPr>
          <p:nvPr>
            <p:ph type="dt" sz="half" idx="10"/>
          </p:nvPr>
        </p:nvSpPr>
        <p:spPr/>
        <p:txBody>
          <a:bodyPr/>
          <a:lstStyle>
            <a:lvl1pPr>
              <a:defRPr/>
            </a:lvl1pPr>
          </a:lstStyle>
          <a:p>
            <a:pPr>
              <a:defRPr/>
            </a:pPr>
            <a:fld id="{58AEA779-39F9-46FD-B4E4-7AABC236F824}" type="datetimeFigureOut">
              <a:rPr lang="en-US"/>
              <a:pPr>
                <a:defRPr/>
              </a:pPr>
              <a:t>4/27/2025</a:t>
            </a:fld>
            <a:endParaRPr lang="en-US"/>
          </a:p>
        </p:txBody>
      </p:sp>
      <p:sp>
        <p:nvSpPr>
          <p:cNvPr id="5" name="Footer Placeholder 4">
            <a:extLst>
              <a:ext uri="{FF2B5EF4-FFF2-40B4-BE49-F238E27FC236}">
                <a16:creationId xmlns:a16="http://schemas.microsoft.com/office/drawing/2014/main" id="{BE29782D-F407-4315-A1AD-C84DB3C06CC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641F653-19BE-0F61-6770-0107ADECB7C6}"/>
              </a:ext>
            </a:extLst>
          </p:cNvPr>
          <p:cNvSpPr>
            <a:spLocks noGrp="1"/>
          </p:cNvSpPr>
          <p:nvPr>
            <p:ph type="sldNum" sz="quarter" idx="12"/>
          </p:nvPr>
        </p:nvSpPr>
        <p:spPr/>
        <p:txBody>
          <a:bodyPr/>
          <a:lstStyle>
            <a:lvl1pPr>
              <a:defRPr/>
            </a:lvl1pPr>
          </a:lstStyle>
          <a:p>
            <a:fld id="{A35D709B-9BF4-4405-BC20-B668ED292048}" type="slidenum">
              <a:rPr lang="en-US" altLang="en-US"/>
              <a:pPr/>
              <a:t>‹#›</a:t>
            </a:fld>
            <a:endParaRPr lang="en-US" altLang="en-US"/>
          </a:p>
        </p:txBody>
      </p:sp>
    </p:spTree>
    <p:extLst>
      <p:ext uri="{BB962C8B-B14F-4D97-AF65-F5344CB8AC3E}">
        <p14:creationId xmlns:p14="http://schemas.microsoft.com/office/powerpoint/2010/main" val="2696964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64968-CB18-99EB-94DC-E21F968BB3BA}"/>
              </a:ext>
            </a:extLst>
          </p:cNvPr>
          <p:cNvSpPr>
            <a:spLocks noGrp="1"/>
          </p:cNvSpPr>
          <p:nvPr>
            <p:ph type="dt" sz="half" idx="10"/>
          </p:nvPr>
        </p:nvSpPr>
        <p:spPr/>
        <p:txBody>
          <a:bodyPr/>
          <a:lstStyle>
            <a:lvl1pPr>
              <a:defRPr/>
            </a:lvl1pPr>
          </a:lstStyle>
          <a:p>
            <a:pPr>
              <a:defRPr/>
            </a:pPr>
            <a:fld id="{761B511E-F2F9-420A-92BA-41C427BA3ADA}" type="datetimeFigureOut">
              <a:rPr lang="en-US"/>
              <a:pPr>
                <a:defRPr/>
              </a:pPr>
              <a:t>4/27/2025</a:t>
            </a:fld>
            <a:endParaRPr lang="en-US"/>
          </a:p>
        </p:txBody>
      </p:sp>
      <p:sp>
        <p:nvSpPr>
          <p:cNvPr id="5" name="Footer Placeholder 4">
            <a:extLst>
              <a:ext uri="{FF2B5EF4-FFF2-40B4-BE49-F238E27FC236}">
                <a16:creationId xmlns:a16="http://schemas.microsoft.com/office/drawing/2014/main" id="{2BDA83A7-2D76-1610-8E8B-AE03626C8A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AA6C4B6-9456-51DB-41A3-B56D5E6D4AD0}"/>
              </a:ext>
            </a:extLst>
          </p:cNvPr>
          <p:cNvSpPr>
            <a:spLocks noGrp="1"/>
          </p:cNvSpPr>
          <p:nvPr>
            <p:ph type="sldNum" sz="quarter" idx="12"/>
          </p:nvPr>
        </p:nvSpPr>
        <p:spPr/>
        <p:txBody>
          <a:bodyPr/>
          <a:lstStyle>
            <a:lvl1pPr>
              <a:defRPr/>
            </a:lvl1pPr>
          </a:lstStyle>
          <a:p>
            <a:fld id="{55C5CF9C-0B2F-4732-87B3-F5935F9C6023}" type="slidenum">
              <a:rPr lang="en-US" altLang="en-US"/>
              <a:pPr/>
              <a:t>‹#›</a:t>
            </a:fld>
            <a:endParaRPr lang="en-US" altLang="en-US"/>
          </a:p>
        </p:txBody>
      </p:sp>
    </p:spTree>
    <p:extLst>
      <p:ext uri="{BB962C8B-B14F-4D97-AF65-F5344CB8AC3E}">
        <p14:creationId xmlns:p14="http://schemas.microsoft.com/office/powerpoint/2010/main" val="2122768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D64583-72BC-8EC6-D7CE-0226CB50B108}"/>
              </a:ext>
            </a:extLst>
          </p:cNvPr>
          <p:cNvSpPr>
            <a:spLocks noGrp="1"/>
          </p:cNvSpPr>
          <p:nvPr>
            <p:ph type="dt" sz="half" idx="10"/>
          </p:nvPr>
        </p:nvSpPr>
        <p:spPr/>
        <p:txBody>
          <a:bodyPr/>
          <a:lstStyle>
            <a:lvl1pPr>
              <a:defRPr/>
            </a:lvl1pPr>
          </a:lstStyle>
          <a:p>
            <a:pPr>
              <a:defRPr/>
            </a:pPr>
            <a:fld id="{E94F9601-D5A2-4A4D-90F0-15920C6BCF61}" type="datetimeFigureOut">
              <a:rPr lang="en-US"/>
              <a:pPr>
                <a:defRPr/>
              </a:pPr>
              <a:t>4/27/2025</a:t>
            </a:fld>
            <a:endParaRPr lang="en-US"/>
          </a:p>
        </p:txBody>
      </p:sp>
      <p:sp>
        <p:nvSpPr>
          <p:cNvPr id="5" name="Footer Placeholder 4">
            <a:extLst>
              <a:ext uri="{FF2B5EF4-FFF2-40B4-BE49-F238E27FC236}">
                <a16:creationId xmlns:a16="http://schemas.microsoft.com/office/drawing/2014/main" id="{986F3E58-2FD8-1EBF-47BF-0FE3958C0E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EB3339-27E9-E8FC-D51A-53DB2DB04D53}"/>
              </a:ext>
            </a:extLst>
          </p:cNvPr>
          <p:cNvSpPr>
            <a:spLocks noGrp="1"/>
          </p:cNvSpPr>
          <p:nvPr>
            <p:ph type="sldNum" sz="quarter" idx="12"/>
          </p:nvPr>
        </p:nvSpPr>
        <p:spPr/>
        <p:txBody>
          <a:bodyPr/>
          <a:lstStyle>
            <a:lvl1pPr>
              <a:defRPr/>
            </a:lvl1pPr>
          </a:lstStyle>
          <a:p>
            <a:fld id="{A047CC77-A1AE-47A4-A335-6C8F342BF188}" type="slidenum">
              <a:rPr lang="en-US" altLang="en-US"/>
              <a:pPr/>
              <a:t>‹#›</a:t>
            </a:fld>
            <a:endParaRPr lang="en-US" altLang="en-US"/>
          </a:p>
        </p:txBody>
      </p:sp>
    </p:spTree>
    <p:extLst>
      <p:ext uri="{BB962C8B-B14F-4D97-AF65-F5344CB8AC3E}">
        <p14:creationId xmlns:p14="http://schemas.microsoft.com/office/powerpoint/2010/main" val="1207029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851452-8155-82A6-DDA5-CF71AEA84A3C}"/>
              </a:ext>
            </a:extLst>
          </p:cNvPr>
          <p:cNvSpPr>
            <a:spLocks noGrp="1"/>
          </p:cNvSpPr>
          <p:nvPr>
            <p:ph type="dt" sz="half" idx="10"/>
          </p:nvPr>
        </p:nvSpPr>
        <p:spPr/>
        <p:txBody>
          <a:bodyPr/>
          <a:lstStyle>
            <a:lvl1pPr>
              <a:defRPr/>
            </a:lvl1pPr>
          </a:lstStyle>
          <a:p>
            <a:pPr>
              <a:defRPr/>
            </a:pPr>
            <a:fld id="{F8B38E71-BC5C-45DA-86A5-2A1E53D1684A}" type="datetimeFigureOut">
              <a:rPr lang="en-US"/>
              <a:pPr>
                <a:defRPr/>
              </a:pPr>
              <a:t>4/27/2025</a:t>
            </a:fld>
            <a:endParaRPr lang="en-US"/>
          </a:p>
        </p:txBody>
      </p:sp>
      <p:sp>
        <p:nvSpPr>
          <p:cNvPr id="5" name="Footer Placeholder 4">
            <a:extLst>
              <a:ext uri="{FF2B5EF4-FFF2-40B4-BE49-F238E27FC236}">
                <a16:creationId xmlns:a16="http://schemas.microsoft.com/office/drawing/2014/main" id="{671AECB2-0A13-CB57-7917-5FEAEBA91E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1062869-3FD4-404D-534A-F4BF8C420781}"/>
              </a:ext>
            </a:extLst>
          </p:cNvPr>
          <p:cNvSpPr>
            <a:spLocks noGrp="1"/>
          </p:cNvSpPr>
          <p:nvPr>
            <p:ph type="sldNum" sz="quarter" idx="12"/>
          </p:nvPr>
        </p:nvSpPr>
        <p:spPr/>
        <p:txBody>
          <a:bodyPr/>
          <a:lstStyle>
            <a:lvl1pPr>
              <a:defRPr/>
            </a:lvl1pPr>
          </a:lstStyle>
          <a:p>
            <a:fld id="{197E37C5-ED63-41A6-BB4F-E7F5745B8575}" type="slidenum">
              <a:rPr lang="en-US" altLang="en-US"/>
              <a:pPr/>
              <a:t>‹#›</a:t>
            </a:fld>
            <a:endParaRPr lang="en-US" altLang="en-US"/>
          </a:p>
        </p:txBody>
      </p:sp>
    </p:spTree>
    <p:extLst>
      <p:ext uri="{BB962C8B-B14F-4D97-AF65-F5344CB8AC3E}">
        <p14:creationId xmlns:p14="http://schemas.microsoft.com/office/powerpoint/2010/main" val="4292371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5011483-0307-DA78-6689-8B1EFEBD0CAA}"/>
              </a:ext>
            </a:extLst>
          </p:cNvPr>
          <p:cNvSpPr>
            <a:spLocks noGrp="1"/>
          </p:cNvSpPr>
          <p:nvPr>
            <p:ph type="dt" sz="half" idx="10"/>
          </p:nvPr>
        </p:nvSpPr>
        <p:spPr/>
        <p:txBody>
          <a:bodyPr/>
          <a:lstStyle>
            <a:lvl1pPr>
              <a:defRPr/>
            </a:lvl1pPr>
          </a:lstStyle>
          <a:p>
            <a:pPr>
              <a:defRPr/>
            </a:pPr>
            <a:fld id="{C4CF660F-CEE4-48F4-84DA-99240B5F7BEF}" type="datetimeFigureOut">
              <a:rPr lang="en-US"/>
              <a:pPr>
                <a:defRPr/>
              </a:pPr>
              <a:t>4/27/2025</a:t>
            </a:fld>
            <a:endParaRPr lang="en-US"/>
          </a:p>
        </p:txBody>
      </p:sp>
      <p:sp>
        <p:nvSpPr>
          <p:cNvPr id="6" name="Footer Placeholder 4">
            <a:extLst>
              <a:ext uri="{FF2B5EF4-FFF2-40B4-BE49-F238E27FC236}">
                <a16:creationId xmlns:a16="http://schemas.microsoft.com/office/drawing/2014/main" id="{F66F9D41-BAEE-A9D8-9F76-63F0DF98D11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D9EF1A-895A-2F63-190D-F09D0A98B5F1}"/>
              </a:ext>
            </a:extLst>
          </p:cNvPr>
          <p:cNvSpPr>
            <a:spLocks noGrp="1"/>
          </p:cNvSpPr>
          <p:nvPr>
            <p:ph type="sldNum" sz="quarter" idx="12"/>
          </p:nvPr>
        </p:nvSpPr>
        <p:spPr/>
        <p:txBody>
          <a:bodyPr/>
          <a:lstStyle>
            <a:lvl1pPr>
              <a:defRPr/>
            </a:lvl1pPr>
          </a:lstStyle>
          <a:p>
            <a:fld id="{43ABA969-44AC-4EDA-AB26-B6D231302EE4}" type="slidenum">
              <a:rPr lang="en-US" altLang="en-US"/>
              <a:pPr/>
              <a:t>‹#›</a:t>
            </a:fld>
            <a:endParaRPr lang="en-US" altLang="en-US"/>
          </a:p>
        </p:txBody>
      </p:sp>
    </p:spTree>
    <p:extLst>
      <p:ext uri="{BB962C8B-B14F-4D97-AF65-F5344CB8AC3E}">
        <p14:creationId xmlns:p14="http://schemas.microsoft.com/office/powerpoint/2010/main" val="1211160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7858FA6-F251-6595-14E6-D86658A1D79D}"/>
              </a:ext>
            </a:extLst>
          </p:cNvPr>
          <p:cNvSpPr>
            <a:spLocks noGrp="1"/>
          </p:cNvSpPr>
          <p:nvPr>
            <p:ph type="dt" sz="half" idx="10"/>
          </p:nvPr>
        </p:nvSpPr>
        <p:spPr/>
        <p:txBody>
          <a:bodyPr/>
          <a:lstStyle>
            <a:lvl1pPr>
              <a:defRPr/>
            </a:lvl1pPr>
          </a:lstStyle>
          <a:p>
            <a:pPr>
              <a:defRPr/>
            </a:pPr>
            <a:fld id="{C1AEECEE-BA55-404B-AD96-09C44AE9CCEC}" type="datetimeFigureOut">
              <a:rPr lang="en-US"/>
              <a:pPr>
                <a:defRPr/>
              </a:pPr>
              <a:t>4/27/2025</a:t>
            </a:fld>
            <a:endParaRPr lang="en-US"/>
          </a:p>
        </p:txBody>
      </p:sp>
      <p:sp>
        <p:nvSpPr>
          <p:cNvPr id="8" name="Footer Placeholder 4">
            <a:extLst>
              <a:ext uri="{FF2B5EF4-FFF2-40B4-BE49-F238E27FC236}">
                <a16:creationId xmlns:a16="http://schemas.microsoft.com/office/drawing/2014/main" id="{E6A50600-2B89-523E-3079-58BBEE3F127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8CC33F3-ED0E-7A4D-9C40-CB51C7C4AF80}"/>
              </a:ext>
            </a:extLst>
          </p:cNvPr>
          <p:cNvSpPr>
            <a:spLocks noGrp="1"/>
          </p:cNvSpPr>
          <p:nvPr>
            <p:ph type="sldNum" sz="quarter" idx="12"/>
          </p:nvPr>
        </p:nvSpPr>
        <p:spPr/>
        <p:txBody>
          <a:bodyPr/>
          <a:lstStyle>
            <a:lvl1pPr>
              <a:defRPr/>
            </a:lvl1pPr>
          </a:lstStyle>
          <a:p>
            <a:fld id="{7F93F26E-CA93-4A34-997D-6D72BB5BDCE0}" type="slidenum">
              <a:rPr lang="en-US" altLang="en-US"/>
              <a:pPr/>
              <a:t>‹#›</a:t>
            </a:fld>
            <a:endParaRPr lang="en-US" altLang="en-US"/>
          </a:p>
        </p:txBody>
      </p:sp>
    </p:spTree>
    <p:extLst>
      <p:ext uri="{BB962C8B-B14F-4D97-AF65-F5344CB8AC3E}">
        <p14:creationId xmlns:p14="http://schemas.microsoft.com/office/powerpoint/2010/main" val="601648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431600D-5B12-D149-BFA8-43F8EEF4C9B2}"/>
              </a:ext>
            </a:extLst>
          </p:cNvPr>
          <p:cNvSpPr>
            <a:spLocks noGrp="1"/>
          </p:cNvSpPr>
          <p:nvPr>
            <p:ph type="dt" sz="half" idx="10"/>
          </p:nvPr>
        </p:nvSpPr>
        <p:spPr/>
        <p:txBody>
          <a:bodyPr/>
          <a:lstStyle>
            <a:lvl1pPr>
              <a:defRPr/>
            </a:lvl1pPr>
          </a:lstStyle>
          <a:p>
            <a:pPr>
              <a:defRPr/>
            </a:pPr>
            <a:fld id="{F57BC35A-4DE3-4BF2-9787-ACABB25137D3}" type="datetimeFigureOut">
              <a:rPr lang="en-US"/>
              <a:pPr>
                <a:defRPr/>
              </a:pPr>
              <a:t>4/27/2025</a:t>
            </a:fld>
            <a:endParaRPr lang="en-US"/>
          </a:p>
        </p:txBody>
      </p:sp>
      <p:sp>
        <p:nvSpPr>
          <p:cNvPr id="4" name="Footer Placeholder 4">
            <a:extLst>
              <a:ext uri="{FF2B5EF4-FFF2-40B4-BE49-F238E27FC236}">
                <a16:creationId xmlns:a16="http://schemas.microsoft.com/office/drawing/2014/main" id="{2ABB5AD6-03F7-56F0-AC4C-57BDE0EA423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72A6A50B-9736-C647-25B1-A74C8B450C4B}"/>
              </a:ext>
            </a:extLst>
          </p:cNvPr>
          <p:cNvSpPr>
            <a:spLocks noGrp="1"/>
          </p:cNvSpPr>
          <p:nvPr>
            <p:ph type="sldNum" sz="quarter" idx="12"/>
          </p:nvPr>
        </p:nvSpPr>
        <p:spPr/>
        <p:txBody>
          <a:bodyPr/>
          <a:lstStyle>
            <a:lvl1pPr>
              <a:defRPr/>
            </a:lvl1pPr>
          </a:lstStyle>
          <a:p>
            <a:fld id="{D1D10F14-C822-4015-8E50-FDA428993CB6}" type="slidenum">
              <a:rPr lang="en-US" altLang="en-US"/>
              <a:pPr/>
              <a:t>‹#›</a:t>
            </a:fld>
            <a:endParaRPr lang="en-US" altLang="en-US"/>
          </a:p>
        </p:txBody>
      </p:sp>
    </p:spTree>
    <p:extLst>
      <p:ext uri="{BB962C8B-B14F-4D97-AF65-F5344CB8AC3E}">
        <p14:creationId xmlns:p14="http://schemas.microsoft.com/office/powerpoint/2010/main" val="3320702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AD3A0F-B0C8-3EE4-48CC-D7221E24AF66}"/>
              </a:ext>
            </a:extLst>
          </p:cNvPr>
          <p:cNvSpPr>
            <a:spLocks noGrp="1"/>
          </p:cNvSpPr>
          <p:nvPr>
            <p:ph type="dt" sz="half" idx="10"/>
          </p:nvPr>
        </p:nvSpPr>
        <p:spPr/>
        <p:txBody>
          <a:bodyPr/>
          <a:lstStyle>
            <a:lvl1pPr>
              <a:defRPr/>
            </a:lvl1pPr>
          </a:lstStyle>
          <a:p>
            <a:pPr>
              <a:defRPr/>
            </a:pPr>
            <a:fld id="{DA5C937E-EF74-40E0-92B4-4ECB23D6593D}" type="datetimeFigureOut">
              <a:rPr lang="en-US"/>
              <a:pPr>
                <a:defRPr/>
              </a:pPr>
              <a:t>4/27/2025</a:t>
            </a:fld>
            <a:endParaRPr lang="en-US"/>
          </a:p>
        </p:txBody>
      </p:sp>
      <p:sp>
        <p:nvSpPr>
          <p:cNvPr id="3" name="Footer Placeholder 4">
            <a:extLst>
              <a:ext uri="{FF2B5EF4-FFF2-40B4-BE49-F238E27FC236}">
                <a16:creationId xmlns:a16="http://schemas.microsoft.com/office/drawing/2014/main" id="{EF71B1B3-5619-C4E8-BC90-3F320870E5C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4C226AA-3D4F-3422-8C27-E36E7FC55754}"/>
              </a:ext>
            </a:extLst>
          </p:cNvPr>
          <p:cNvSpPr>
            <a:spLocks noGrp="1"/>
          </p:cNvSpPr>
          <p:nvPr>
            <p:ph type="sldNum" sz="quarter" idx="12"/>
          </p:nvPr>
        </p:nvSpPr>
        <p:spPr/>
        <p:txBody>
          <a:bodyPr/>
          <a:lstStyle>
            <a:lvl1pPr>
              <a:defRPr/>
            </a:lvl1pPr>
          </a:lstStyle>
          <a:p>
            <a:fld id="{D2585A05-C16C-4B54-B507-9C38649CF12C}" type="slidenum">
              <a:rPr lang="en-US" altLang="en-US"/>
              <a:pPr/>
              <a:t>‹#›</a:t>
            </a:fld>
            <a:endParaRPr lang="en-US" altLang="en-US"/>
          </a:p>
        </p:txBody>
      </p:sp>
    </p:spTree>
    <p:extLst>
      <p:ext uri="{BB962C8B-B14F-4D97-AF65-F5344CB8AC3E}">
        <p14:creationId xmlns:p14="http://schemas.microsoft.com/office/powerpoint/2010/main" val="466823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F5020FB-A6FD-E74E-2131-D4E324B234C5}"/>
              </a:ext>
            </a:extLst>
          </p:cNvPr>
          <p:cNvSpPr>
            <a:spLocks noGrp="1"/>
          </p:cNvSpPr>
          <p:nvPr>
            <p:ph type="dt" sz="half" idx="10"/>
          </p:nvPr>
        </p:nvSpPr>
        <p:spPr/>
        <p:txBody>
          <a:bodyPr/>
          <a:lstStyle>
            <a:lvl1pPr>
              <a:defRPr/>
            </a:lvl1pPr>
          </a:lstStyle>
          <a:p>
            <a:pPr>
              <a:defRPr/>
            </a:pPr>
            <a:fld id="{63AC2014-3027-4898-B830-D24DD0FE4074}" type="datetimeFigureOut">
              <a:rPr lang="en-US"/>
              <a:pPr>
                <a:defRPr/>
              </a:pPr>
              <a:t>4/27/2025</a:t>
            </a:fld>
            <a:endParaRPr lang="en-US"/>
          </a:p>
        </p:txBody>
      </p:sp>
      <p:sp>
        <p:nvSpPr>
          <p:cNvPr id="6" name="Footer Placeholder 4">
            <a:extLst>
              <a:ext uri="{FF2B5EF4-FFF2-40B4-BE49-F238E27FC236}">
                <a16:creationId xmlns:a16="http://schemas.microsoft.com/office/drawing/2014/main" id="{98FB30FF-D587-AE84-312E-7B7886D88F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4251B16-ED05-F523-51BF-75AA58B929BF}"/>
              </a:ext>
            </a:extLst>
          </p:cNvPr>
          <p:cNvSpPr>
            <a:spLocks noGrp="1"/>
          </p:cNvSpPr>
          <p:nvPr>
            <p:ph type="sldNum" sz="quarter" idx="12"/>
          </p:nvPr>
        </p:nvSpPr>
        <p:spPr/>
        <p:txBody>
          <a:bodyPr/>
          <a:lstStyle>
            <a:lvl1pPr>
              <a:defRPr/>
            </a:lvl1pPr>
          </a:lstStyle>
          <a:p>
            <a:fld id="{25FF2584-BEA5-42D5-A2B9-6B86CE66DC23}" type="slidenum">
              <a:rPr lang="en-US" altLang="en-US"/>
              <a:pPr/>
              <a:t>‹#›</a:t>
            </a:fld>
            <a:endParaRPr lang="en-US" altLang="en-US"/>
          </a:p>
        </p:txBody>
      </p:sp>
    </p:spTree>
    <p:extLst>
      <p:ext uri="{BB962C8B-B14F-4D97-AF65-F5344CB8AC3E}">
        <p14:creationId xmlns:p14="http://schemas.microsoft.com/office/powerpoint/2010/main" val="858124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FE2D9DD-F3ED-12A8-06B8-771C087ED526}"/>
              </a:ext>
            </a:extLst>
          </p:cNvPr>
          <p:cNvSpPr>
            <a:spLocks noGrp="1"/>
          </p:cNvSpPr>
          <p:nvPr>
            <p:ph type="dt" sz="half" idx="10"/>
          </p:nvPr>
        </p:nvSpPr>
        <p:spPr/>
        <p:txBody>
          <a:bodyPr/>
          <a:lstStyle>
            <a:lvl1pPr>
              <a:defRPr/>
            </a:lvl1pPr>
          </a:lstStyle>
          <a:p>
            <a:pPr>
              <a:defRPr/>
            </a:pPr>
            <a:fld id="{356FF84E-DE13-4089-9B39-5AEB340BA044}" type="datetimeFigureOut">
              <a:rPr lang="en-US"/>
              <a:pPr>
                <a:defRPr/>
              </a:pPr>
              <a:t>4/27/2025</a:t>
            </a:fld>
            <a:endParaRPr lang="en-US"/>
          </a:p>
        </p:txBody>
      </p:sp>
      <p:sp>
        <p:nvSpPr>
          <p:cNvPr id="6" name="Footer Placeholder 4">
            <a:extLst>
              <a:ext uri="{FF2B5EF4-FFF2-40B4-BE49-F238E27FC236}">
                <a16:creationId xmlns:a16="http://schemas.microsoft.com/office/drawing/2014/main" id="{05D8A44F-E024-528C-A9AE-E29087A1F7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6A57F65-AFD5-DEC9-3E55-7CD141DE2E5A}"/>
              </a:ext>
            </a:extLst>
          </p:cNvPr>
          <p:cNvSpPr>
            <a:spLocks noGrp="1"/>
          </p:cNvSpPr>
          <p:nvPr>
            <p:ph type="sldNum" sz="quarter" idx="12"/>
          </p:nvPr>
        </p:nvSpPr>
        <p:spPr/>
        <p:txBody>
          <a:bodyPr/>
          <a:lstStyle>
            <a:lvl1pPr>
              <a:defRPr/>
            </a:lvl1pPr>
          </a:lstStyle>
          <a:p>
            <a:fld id="{DF5B13D8-C40A-43AF-98C7-6CD677E70FDB}" type="slidenum">
              <a:rPr lang="en-US" altLang="en-US"/>
              <a:pPr/>
              <a:t>‹#›</a:t>
            </a:fld>
            <a:endParaRPr lang="en-US" altLang="en-US"/>
          </a:p>
        </p:txBody>
      </p:sp>
    </p:spTree>
    <p:extLst>
      <p:ext uri="{BB962C8B-B14F-4D97-AF65-F5344CB8AC3E}">
        <p14:creationId xmlns:p14="http://schemas.microsoft.com/office/powerpoint/2010/main" val="225118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BA35ACF-60FF-C93C-912A-33D7AB59400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D60B46-9FEF-63AE-7DA4-75C7049CDF2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93EB739-1AA1-EC5C-B662-3867A89511E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456A608-2DC7-4D3E-9224-4BCED3EDC77B}" type="datetimeFigureOut">
              <a:rPr lang="en-US"/>
              <a:pPr>
                <a:defRPr/>
              </a:pPr>
              <a:t>4/27/2025</a:t>
            </a:fld>
            <a:endParaRPr lang="en-US"/>
          </a:p>
        </p:txBody>
      </p:sp>
      <p:sp>
        <p:nvSpPr>
          <p:cNvPr id="5" name="Footer Placeholder 4">
            <a:extLst>
              <a:ext uri="{FF2B5EF4-FFF2-40B4-BE49-F238E27FC236}">
                <a16:creationId xmlns:a16="http://schemas.microsoft.com/office/drawing/2014/main" id="{0217828F-CE0D-1BD0-8DA5-3222D0CAB76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54908BA-6955-D800-BCAB-62921E71CE1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2BF0EDD-A51D-4E6A-9158-2A4B1EB7F33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itle 2" descr="The Skeletal System&#10;&#10;The Appendicular Skeleton&#10;The Pectoral Girdle and Upper Limb&#10;&#10;Photographed By:&#10;Dr. Syed Arif Humayun&#10;Dr. Laila Nimri &#10;&#10;Labeled and Made Accessible by:&#10;Dr. Laila Nimri &#10;&#10;Edited By:&#10;Dr. Maya Byfield                      &#10;Dist. Prof. Mary Dolnack          &#10;Dr. Essa Farah &#10;Mr. James Henry&#10;Dr. Syed Arif Humayun &#10;Dr. Laila Nimri">
            <a:extLst>
              <a:ext uri="{FF2B5EF4-FFF2-40B4-BE49-F238E27FC236}">
                <a16:creationId xmlns:a16="http://schemas.microsoft.com/office/drawing/2014/main" id="{90188F01-5D8A-FC22-62E2-4E97AA56D896}"/>
              </a:ext>
            </a:extLst>
          </p:cNvPr>
          <p:cNvSpPr>
            <a:spLocks noGrp="1"/>
          </p:cNvSpPr>
          <p:nvPr>
            <p:ph type="title" idx="4294967295"/>
          </p:nvPr>
        </p:nvSpPr>
        <p:spPr bwMode="auto">
          <a:xfrm>
            <a:off x="0" y="0"/>
            <a:ext cx="9144000" cy="6858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Skeletal System</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Appendicular Skeleton</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Pectoral Girdle and Upper Limb</a:t>
            </a:r>
            <a:br>
              <a:rPr kumimoji="0" lang="en-US"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b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Photographed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Syed Arif Humayun</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Labeled and Made Accessible by:</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Laila Nimri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Edited by</a:t>
            </a: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 Maya Byfield                      Mr. James Henry</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Dist. Prof. Mary </a:t>
            </a:r>
            <a:r>
              <a:rPr kumimoji="0" lang="en-US" altLang="en-US" sz="20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Dolnack</a:t>
            </a: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Syed Arif Humayun </a:t>
            </a: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Dr. Essa Farah 		          Dr. Laila Nimri</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endParaRPr kumimoji="0" lang="en-US" alt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C9220D7B-2E4A-6519-BFF4-20C67274E3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itle 1" descr="Pectoral Girdle / Scapula Tubercles  ">
            <a:extLst>
              <a:ext uri="{FF2B5EF4-FFF2-40B4-BE49-F238E27FC236}">
                <a16:creationId xmlns:a16="http://schemas.microsoft.com/office/drawing/2014/main" id="{81577839-9E12-D364-1601-57F3EAFA76A7}"/>
              </a:ext>
            </a:extLst>
          </p:cNvPr>
          <p:cNvSpPr>
            <a:spLocks noGrp="1"/>
          </p:cNvSpPr>
          <p:nvPr>
            <p:ph type="title"/>
          </p:nvPr>
        </p:nvSpPr>
        <p:spPr>
          <a:xfrm>
            <a:off x="457200" y="258762"/>
            <a:ext cx="8229600" cy="588964"/>
          </a:xfrm>
        </p:spPr>
        <p:txBody>
          <a:bodyPr/>
          <a:lstStyle/>
          <a:p>
            <a:r>
              <a:rPr lang="en-US" altLang="en-US" sz="3200" b="1" dirty="0"/>
              <a:t>Pectoral Girdle / Scapula Tubercles  </a:t>
            </a:r>
            <a:br>
              <a:rPr lang="en-US" altLang="en-US" dirty="0"/>
            </a:br>
            <a:r>
              <a:rPr lang="en-US" altLang="en-US" dirty="0"/>
              <a:t> </a:t>
            </a:r>
          </a:p>
        </p:txBody>
      </p:sp>
      <p:sp>
        <p:nvSpPr>
          <p:cNvPr id="14" name="Rectangle 13">
            <a:extLst>
              <a:ext uri="{FF2B5EF4-FFF2-40B4-BE49-F238E27FC236}">
                <a16:creationId xmlns:a16="http://schemas.microsoft.com/office/drawing/2014/main" id="{C4172A74-85D4-F55C-C5DD-BB1C9E4F847A}"/>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shows two photographs of the scapula. On the left, the scapula is displayed on a blue surface, highlighting its white color and distinctive features. Labels point to specific areas: the supraglenoid tubercle at the top, the glenoid cavity in the middle, and the infraglenoid tubercle at the bottom. On the right, another view of the scapula is on a brown wooden surface, showing the same labels pointing to corresponding areas.">
            <a:extLst>
              <a:ext uri="{FF2B5EF4-FFF2-40B4-BE49-F238E27FC236}">
                <a16:creationId xmlns:a16="http://schemas.microsoft.com/office/drawing/2014/main" id="{E161529A-A545-05F0-ED5F-E6EBF1C43B00}"/>
              </a:ext>
            </a:extLst>
          </p:cNvPr>
          <p:cNvGrpSpPr/>
          <p:nvPr/>
        </p:nvGrpSpPr>
        <p:grpSpPr>
          <a:xfrm>
            <a:off x="152400" y="566738"/>
            <a:ext cx="8799513" cy="6153150"/>
            <a:chOff x="152400" y="566738"/>
            <a:chExt cx="8799513" cy="6153150"/>
          </a:xfrm>
        </p:grpSpPr>
        <p:pic>
          <p:nvPicPr>
            <p:cNvPr id="13315" name="Picture 3" descr="Anterior view of the scapula showing the scapula tubercles">
              <a:extLst>
                <a:ext uri="{FF2B5EF4-FFF2-40B4-BE49-F238E27FC236}">
                  <a16:creationId xmlns:a16="http://schemas.microsoft.com/office/drawing/2014/main" id="{314B7F39-4333-EB4F-1FB4-7DC878DF8BA1}"/>
                </a:ext>
              </a:extLst>
            </p:cNvPr>
            <p:cNvPicPr>
              <a:picLocks noChangeAspect="1"/>
            </p:cNvPicPr>
            <p:nvPr/>
          </p:nvPicPr>
          <p:blipFill>
            <a:blip r:embed="rId3">
              <a:extLst>
                <a:ext uri="{28A0092B-C50C-407E-A947-70E740481C1C}">
                  <a14:useLocalDpi xmlns:a14="http://schemas.microsoft.com/office/drawing/2010/main" val="0"/>
                </a:ext>
              </a:extLst>
            </a:blip>
            <a:srcRect l="25035" t="5980" r="7712" b="4118"/>
            <a:stretch>
              <a:fillRect/>
            </a:stretch>
          </p:blipFill>
          <p:spPr bwMode="auto">
            <a:xfrm>
              <a:off x="152400" y="566738"/>
              <a:ext cx="3451225" cy="6153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8" name="TextBox 19" descr="Supraglenoid tubercle&#10;">
              <a:extLst>
                <a:ext uri="{FF2B5EF4-FFF2-40B4-BE49-F238E27FC236}">
                  <a16:creationId xmlns:a16="http://schemas.microsoft.com/office/drawing/2014/main" id="{2C45923C-1902-F779-7014-BD6093849110}"/>
                </a:ext>
              </a:extLst>
            </p:cNvPr>
            <p:cNvSpPr txBox="1">
              <a:spLocks noChangeArrowheads="1"/>
            </p:cNvSpPr>
            <p:nvPr/>
          </p:nvSpPr>
          <p:spPr bwMode="auto">
            <a:xfrm>
              <a:off x="3603625" y="839788"/>
              <a:ext cx="15017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ea typeface="ＭＳ Ｐゴシック" panose="020B0600070205080204" pitchFamily="34" charset="-128"/>
                </a:rPr>
                <a:t>Supraglenoid tubercle</a:t>
              </a:r>
            </a:p>
          </p:txBody>
        </p:sp>
        <p:sp>
          <p:nvSpPr>
            <p:cNvPr id="13324" name="Rectangle 6" descr="Glenoid cavity&#10;">
              <a:extLst>
                <a:ext uri="{FF2B5EF4-FFF2-40B4-BE49-F238E27FC236}">
                  <a16:creationId xmlns:a16="http://schemas.microsoft.com/office/drawing/2014/main" id="{C09BB6F0-5429-10DC-7742-1B7A775B88F5}"/>
                </a:ext>
              </a:extLst>
            </p:cNvPr>
            <p:cNvSpPr>
              <a:spLocks noChangeArrowheads="1"/>
            </p:cNvSpPr>
            <p:nvPr/>
          </p:nvSpPr>
          <p:spPr bwMode="auto">
            <a:xfrm>
              <a:off x="3603625" y="2209800"/>
              <a:ext cx="1501775" cy="6461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ea typeface="ＭＳ Ｐゴシック" panose="020B0600070205080204" pitchFamily="34" charset="-128"/>
                </a:rPr>
                <a:t>Glenoid cavity</a:t>
              </a:r>
              <a:endParaRPr lang="en-US" altLang="en-US" sz="1800" dirty="0">
                <a:ea typeface="ＭＳ Ｐゴシック" panose="020B0600070205080204" pitchFamily="34" charset="-128"/>
              </a:endParaRPr>
            </a:p>
          </p:txBody>
        </p:sp>
        <p:sp>
          <p:nvSpPr>
            <p:cNvPr id="13321" name="TextBox 19" descr="Infraglenoid tubercle&#10;">
              <a:extLst>
                <a:ext uri="{FF2B5EF4-FFF2-40B4-BE49-F238E27FC236}">
                  <a16:creationId xmlns:a16="http://schemas.microsoft.com/office/drawing/2014/main" id="{FB951B80-64A6-1F53-CD0D-E227C42CCCFB}"/>
                </a:ext>
              </a:extLst>
            </p:cNvPr>
            <p:cNvSpPr txBox="1">
              <a:spLocks noChangeArrowheads="1"/>
            </p:cNvSpPr>
            <p:nvPr/>
          </p:nvSpPr>
          <p:spPr bwMode="auto">
            <a:xfrm>
              <a:off x="3603625" y="2935288"/>
              <a:ext cx="150177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ea typeface="ＭＳ Ｐゴシック" panose="020B0600070205080204" pitchFamily="34" charset="-128"/>
                </a:rPr>
                <a:t>Infraglenoid</a:t>
              </a:r>
              <a:r>
                <a:rPr lang="en-US" altLang="en-US" sz="1800" b="1" dirty="0">
                  <a:ea typeface="ＭＳ Ｐゴシック" panose="020B0600070205080204" pitchFamily="34" charset="-128"/>
                </a:rPr>
                <a:t> tubercle</a:t>
              </a:r>
            </a:p>
          </p:txBody>
        </p:sp>
        <p:pic>
          <p:nvPicPr>
            <p:cNvPr id="13314" name="Picture 7" descr="Anterior view of the scapula showing the scapula tubercles">
              <a:extLst>
                <a:ext uri="{FF2B5EF4-FFF2-40B4-BE49-F238E27FC236}">
                  <a16:creationId xmlns:a16="http://schemas.microsoft.com/office/drawing/2014/main" id="{EE4B143F-36E4-879C-D2E3-984440108B1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066800"/>
              <a:ext cx="3846513" cy="526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a:extLst>
                <a:ext uri="{FF2B5EF4-FFF2-40B4-BE49-F238E27FC236}">
                  <a16:creationId xmlns:a16="http://schemas.microsoft.com/office/drawing/2014/main" id="{D60003F4-F029-59BE-5E87-F2FA50F40CC6}"/>
                </a:ext>
                <a:ext uri="{C183D7F6-B498-43B3-948B-1728B52AA6E4}">
                  <adec:decorative xmlns:adec="http://schemas.microsoft.com/office/drawing/2017/decorative" val="1"/>
                </a:ext>
              </a:extLst>
            </p:cNvPr>
            <p:cNvCxnSpPr/>
            <p:nvPr/>
          </p:nvCxnSpPr>
          <p:spPr>
            <a:xfrm>
              <a:off x="1984744" y="1163638"/>
              <a:ext cx="0" cy="7620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A02DDF0-8C99-4D5A-8FE7-E2433877071C}"/>
                </a:ext>
                <a:ext uri="{C183D7F6-B498-43B3-948B-1728B52AA6E4}">
                  <adec:decorative xmlns:adec="http://schemas.microsoft.com/office/drawing/2017/decorative" val="1"/>
                </a:ext>
              </a:extLst>
            </p:cNvPr>
            <p:cNvCxnSpPr/>
            <p:nvPr/>
          </p:nvCxnSpPr>
          <p:spPr>
            <a:xfrm flipH="1">
              <a:off x="2573338" y="3424238"/>
              <a:ext cx="1236662" cy="476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F40F2F1-8A32-968E-A6B8-E316EFD4127E}"/>
                </a:ext>
                <a:ext uri="{C183D7F6-B498-43B3-948B-1728B52AA6E4}">
                  <adec:decorative xmlns:adec="http://schemas.microsoft.com/office/drawing/2017/decorative" val="1"/>
                </a:ext>
              </a:extLst>
            </p:cNvPr>
            <p:cNvCxnSpPr/>
            <p:nvPr/>
          </p:nvCxnSpPr>
          <p:spPr>
            <a:xfrm>
              <a:off x="6770688" y="1143000"/>
              <a:ext cx="0" cy="85566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C4E7D05-EB4D-0F92-0458-3BC0FC624C02}"/>
                </a:ext>
                <a:ext uri="{C183D7F6-B498-43B3-948B-1728B52AA6E4}">
                  <adec:decorative xmlns:adec="http://schemas.microsoft.com/office/drawing/2017/decorative" val="1"/>
                </a:ext>
              </a:extLst>
            </p:cNvPr>
            <p:cNvCxnSpPr/>
            <p:nvPr/>
          </p:nvCxnSpPr>
          <p:spPr>
            <a:xfrm flipV="1">
              <a:off x="4953000" y="3090863"/>
              <a:ext cx="1312863" cy="2063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1B472-2C6A-1BB0-D42B-94E11E329522}"/>
                </a:ext>
                <a:ext uri="{C183D7F6-B498-43B3-948B-1728B52AA6E4}">
                  <adec:decorative xmlns:adec="http://schemas.microsoft.com/office/drawing/2017/decorative" val="1"/>
                </a:ext>
              </a:extLst>
            </p:cNvPr>
            <p:cNvCxnSpPr/>
            <p:nvPr/>
          </p:nvCxnSpPr>
          <p:spPr>
            <a:xfrm flipH="1">
              <a:off x="5105400" y="1143000"/>
              <a:ext cx="166528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88F7EB-A7D5-37C5-144D-04C06DC61D83}"/>
                </a:ext>
                <a:ext uri="{C183D7F6-B498-43B3-948B-1728B52AA6E4}">
                  <adec:decorative xmlns:adec="http://schemas.microsoft.com/office/drawing/2017/decorative" val="1"/>
                </a:ext>
              </a:extLst>
            </p:cNvPr>
            <p:cNvCxnSpPr/>
            <p:nvPr/>
          </p:nvCxnSpPr>
          <p:spPr>
            <a:xfrm flipH="1">
              <a:off x="1981200" y="1143000"/>
              <a:ext cx="167640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64B0B69-0E61-538C-4019-8F06C568EF2D}"/>
                </a:ext>
                <a:ext uri="{C183D7F6-B498-43B3-948B-1728B52AA6E4}">
                  <adec:decorative xmlns:adec="http://schemas.microsoft.com/office/drawing/2017/decorative" val="1"/>
                </a:ext>
              </a:extLst>
            </p:cNvPr>
            <p:cNvCxnSpPr/>
            <p:nvPr/>
          </p:nvCxnSpPr>
          <p:spPr>
            <a:xfrm flipV="1">
              <a:off x="5105400" y="2514600"/>
              <a:ext cx="1312863" cy="2063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6DB226A-50D7-C679-3A74-567A5A960C00}"/>
                </a:ext>
                <a:ext uri="{C183D7F6-B498-43B3-948B-1728B52AA6E4}">
                  <adec:decorative xmlns:adec="http://schemas.microsoft.com/office/drawing/2017/decorative" val="1"/>
                </a:ext>
              </a:extLst>
            </p:cNvPr>
            <p:cNvCxnSpPr/>
            <p:nvPr/>
          </p:nvCxnSpPr>
          <p:spPr>
            <a:xfrm flipH="1">
              <a:off x="2286000" y="2535238"/>
              <a:ext cx="1406525" cy="4762"/>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descr="Pectoral Girdle / Scapula Processes &#10;">
            <a:extLst>
              <a:ext uri="{FF2B5EF4-FFF2-40B4-BE49-F238E27FC236}">
                <a16:creationId xmlns:a16="http://schemas.microsoft.com/office/drawing/2014/main" id="{AF4EDF8F-901B-E4DD-E6A9-312BFF969879}"/>
              </a:ext>
            </a:extLst>
          </p:cNvPr>
          <p:cNvSpPr txBox="1">
            <a:spLocks noGrp="1"/>
          </p:cNvSpPr>
          <p:nvPr>
            <p:ph type="title" idx="4294967295"/>
          </p:nvPr>
        </p:nvSpPr>
        <p:spPr bwMode="auto">
          <a:xfrm>
            <a:off x="11113" y="-33338"/>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Pectoral Girdle / Scapula Processes </a:t>
            </a:r>
          </a:p>
        </p:txBody>
      </p:sp>
      <p:sp>
        <p:nvSpPr>
          <p:cNvPr id="15" name="Rectangle 14">
            <a:extLst>
              <a:ext uri="{FF2B5EF4-FFF2-40B4-BE49-F238E27FC236}">
                <a16:creationId xmlns:a16="http://schemas.microsoft.com/office/drawing/2014/main" id="{AEDD1E48-4304-EE01-F211-B1AA9E02E7C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shows two anatomical models of a scapula displayed on a wooden surface. The model on the left represents the anterior view, while the model on the right shows the posterior view. Both models highlight the acromion and coracoid processes with labels and arrows pointing to these features. ">
            <a:extLst>
              <a:ext uri="{FF2B5EF4-FFF2-40B4-BE49-F238E27FC236}">
                <a16:creationId xmlns:a16="http://schemas.microsoft.com/office/drawing/2014/main" id="{7E945D56-29D8-8222-2B2E-C308D2365AAD}"/>
              </a:ext>
            </a:extLst>
          </p:cNvPr>
          <p:cNvGrpSpPr/>
          <p:nvPr/>
        </p:nvGrpSpPr>
        <p:grpSpPr>
          <a:xfrm>
            <a:off x="328355" y="598488"/>
            <a:ext cx="8545770" cy="6121400"/>
            <a:chOff x="328355" y="598488"/>
            <a:chExt cx="8545770" cy="6121400"/>
          </a:xfrm>
        </p:grpSpPr>
        <p:pic>
          <p:nvPicPr>
            <p:cNvPr id="15365" name="Picture 7" descr="Anterior view of the scapula showing the acromion and coracoid processes">
              <a:extLst>
                <a:ext uri="{FF2B5EF4-FFF2-40B4-BE49-F238E27FC236}">
                  <a16:creationId xmlns:a16="http://schemas.microsoft.com/office/drawing/2014/main" id="{91078069-F030-AA53-D23C-C6C4484333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0200" y="598488"/>
              <a:ext cx="4470400" cy="612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6" name="TextBox 32" descr="Anterior View&#10;">
              <a:extLst>
                <a:ext uri="{FF2B5EF4-FFF2-40B4-BE49-F238E27FC236}">
                  <a16:creationId xmlns:a16="http://schemas.microsoft.com/office/drawing/2014/main" id="{A7F20A13-8F28-A5D7-5B15-3D259464D009}"/>
                </a:ext>
              </a:extLst>
            </p:cNvPr>
            <p:cNvSpPr txBox="1">
              <a:spLocks noChangeArrowheads="1"/>
            </p:cNvSpPr>
            <p:nvPr/>
          </p:nvSpPr>
          <p:spPr bwMode="auto">
            <a:xfrm>
              <a:off x="328355" y="6350000"/>
              <a:ext cx="156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Anterior View</a:t>
              </a:r>
            </a:p>
          </p:txBody>
        </p:sp>
        <p:pic>
          <p:nvPicPr>
            <p:cNvPr id="15362" name="Picture 2" descr="Posterior view of the scapula showing the acromion and coracoid processes">
              <a:extLst>
                <a:ext uri="{FF2B5EF4-FFF2-40B4-BE49-F238E27FC236}">
                  <a16:creationId xmlns:a16="http://schemas.microsoft.com/office/drawing/2014/main" id="{0FA4A680-11D7-9708-70DE-D84B3E167A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598488"/>
              <a:ext cx="4073525" cy="612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8" name="Rectangle 2" descr="Acromion process&#10;">
              <a:extLst>
                <a:ext uri="{FF2B5EF4-FFF2-40B4-BE49-F238E27FC236}">
                  <a16:creationId xmlns:a16="http://schemas.microsoft.com/office/drawing/2014/main" id="{A0158E23-71EA-AE96-3FE3-E09C0B32BDAD}"/>
                </a:ext>
              </a:extLst>
            </p:cNvPr>
            <p:cNvSpPr>
              <a:spLocks noChangeArrowheads="1"/>
            </p:cNvSpPr>
            <p:nvPr/>
          </p:nvSpPr>
          <p:spPr bwMode="auto">
            <a:xfrm>
              <a:off x="3919538" y="784225"/>
              <a:ext cx="1947862" cy="36988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Acromion process</a:t>
              </a:r>
              <a:endParaRPr lang="en-US" altLang="en-US" sz="1800" dirty="0">
                <a:solidFill>
                  <a:schemeClr val="bg1"/>
                </a:solidFill>
                <a:ea typeface="ＭＳ Ｐゴシック" panose="020B0600070205080204" pitchFamily="34" charset="-128"/>
              </a:endParaRPr>
            </a:p>
          </p:txBody>
        </p:sp>
        <p:sp>
          <p:nvSpPr>
            <p:cNvPr id="15370" name="Rectangle 3" descr="Coracoid process&#10;">
              <a:extLst>
                <a:ext uri="{FF2B5EF4-FFF2-40B4-BE49-F238E27FC236}">
                  <a16:creationId xmlns:a16="http://schemas.microsoft.com/office/drawing/2014/main" id="{110B0465-E2F8-B1A7-0110-FE0F5385C4CA}"/>
                </a:ext>
              </a:extLst>
            </p:cNvPr>
            <p:cNvSpPr>
              <a:spLocks noChangeArrowheads="1"/>
            </p:cNvSpPr>
            <p:nvPr/>
          </p:nvSpPr>
          <p:spPr bwMode="auto">
            <a:xfrm>
              <a:off x="3863975" y="1797050"/>
              <a:ext cx="1947863" cy="3683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Coracoid process</a:t>
              </a:r>
            </a:p>
          </p:txBody>
        </p:sp>
        <p:sp>
          <p:nvSpPr>
            <p:cNvPr id="15367" name="TextBox 32" descr="Posterior View&#10;">
              <a:extLst>
                <a:ext uri="{FF2B5EF4-FFF2-40B4-BE49-F238E27FC236}">
                  <a16:creationId xmlns:a16="http://schemas.microsoft.com/office/drawing/2014/main" id="{2FE36D2D-8A06-F9E0-F023-F4D1601BD39C}"/>
                </a:ext>
              </a:extLst>
            </p:cNvPr>
            <p:cNvSpPr txBox="1">
              <a:spLocks noChangeArrowheads="1"/>
            </p:cNvSpPr>
            <p:nvPr/>
          </p:nvSpPr>
          <p:spPr bwMode="auto">
            <a:xfrm>
              <a:off x="7196138" y="6350000"/>
              <a:ext cx="16779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Posterior View</a:t>
              </a:r>
            </a:p>
          </p:txBody>
        </p:sp>
        <p:cxnSp>
          <p:nvCxnSpPr>
            <p:cNvPr id="22" name="Straight Arrow Connector 21">
              <a:extLst>
                <a:ext uri="{FF2B5EF4-FFF2-40B4-BE49-F238E27FC236}">
                  <a16:creationId xmlns:a16="http://schemas.microsoft.com/office/drawing/2014/main" id="{E777BAA6-3F8B-5F90-A2DA-E3F37D56932C}"/>
                </a:ext>
                <a:ext uri="{C183D7F6-B498-43B3-948B-1728B52AA6E4}">
                  <adec:decorative xmlns:adec="http://schemas.microsoft.com/office/drawing/2017/decorative" val="1"/>
                </a:ext>
              </a:extLst>
            </p:cNvPr>
            <p:cNvCxnSpPr>
              <a:cxnSpLocks noChangeShapeType="1"/>
              <a:stCxn id="15368" idx="1"/>
            </p:cNvCxnSpPr>
            <p:nvPr/>
          </p:nvCxnSpPr>
          <p:spPr bwMode="auto">
            <a:xfrm flipH="1">
              <a:off x="2133600" y="969963"/>
              <a:ext cx="1785938" cy="0"/>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6" name="Straight Arrow Connector 25">
              <a:extLst>
                <a:ext uri="{FF2B5EF4-FFF2-40B4-BE49-F238E27FC236}">
                  <a16:creationId xmlns:a16="http://schemas.microsoft.com/office/drawing/2014/main" id="{3493CBBA-E35A-A230-97AB-F3212B95DC65}"/>
                </a:ext>
                <a:ext uri="{C183D7F6-B498-43B3-948B-1728B52AA6E4}">
                  <adec:decorative xmlns:adec="http://schemas.microsoft.com/office/drawing/2017/decorative" val="1"/>
                </a:ext>
              </a:extLst>
            </p:cNvPr>
            <p:cNvCxnSpPr>
              <a:cxnSpLocks noChangeShapeType="1"/>
              <a:stCxn id="15368" idx="3"/>
            </p:cNvCxnSpPr>
            <p:nvPr/>
          </p:nvCxnSpPr>
          <p:spPr bwMode="auto">
            <a:xfrm>
              <a:off x="5867400" y="969963"/>
              <a:ext cx="1752600" cy="0"/>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Arrow Connector 30">
              <a:extLst>
                <a:ext uri="{FF2B5EF4-FFF2-40B4-BE49-F238E27FC236}">
                  <a16:creationId xmlns:a16="http://schemas.microsoft.com/office/drawing/2014/main" id="{00EE7270-5345-61AB-95D5-8D37ACA06288}"/>
                </a:ext>
                <a:ext uri="{C183D7F6-B498-43B3-948B-1728B52AA6E4}">
                  <adec:decorative xmlns:adec="http://schemas.microsoft.com/office/drawing/2017/decorative" val="1"/>
                </a:ext>
              </a:extLst>
            </p:cNvPr>
            <p:cNvCxnSpPr>
              <a:cxnSpLocks noChangeShapeType="1"/>
            </p:cNvCxnSpPr>
            <p:nvPr/>
          </p:nvCxnSpPr>
          <p:spPr bwMode="auto">
            <a:xfrm flipV="1">
              <a:off x="2519916" y="1433513"/>
              <a:ext cx="0" cy="547687"/>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31">
              <a:extLst>
                <a:ext uri="{FF2B5EF4-FFF2-40B4-BE49-F238E27FC236}">
                  <a16:creationId xmlns:a16="http://schemas.microsoft.com/office/drawing/2014/main" id="{35C63E8D-386E-EA28-3055-4F0F91B8E47D}"/>
                </a:ext>
                <a:ext uri="{C183D7F6-B498-43B3-948B-1728B52AA6E4}">
                  <adec:decorative xmlns:adec="http://schemas.microsoft.com/office/drawing/2017/decorative" val="1"/>
                </a:ext>
              </a:extLst>
            </p:cNvPr>
            <p:cNvCxnSpPr>
              <a:cxnSpLocks noChangeShapeType="1"/>
            </p:cNvCxnSpPr>
            <p:nvPr/>
          </p:nvCxnSpPr>
          <p:spPr bwMode="auto">
            <a:xfrm flipV="1">
              <a:off x="7391400" y="1601788"/>
              <a:ext cx="0" cy="379412"/>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9" name="Straight Connector 48">
              <a:extLst>
                <a:ext uri="{FF2B5EF4-FFF2-40B4-BE49-F238E27FC236}">
                  <a16:creationId xmlns:a16="http://schemas.microsoft.com/office/drawing/2014/main" id="{2A4BE985-B175-6BDB-1EE7-A7FF23A497BB}"/>
                </a:ext>
                <a:ext uri="{C183D7F6-B498-43B3-948B-1728B52AA6E4}">
                  <adec:decorative xmlns:adec="http://schemas.microsoft.com/office/drawing/2017/decorative" val="1"/>
                </a:ext>
              </a:extLst>
            </p:cNvPr>
            <p:cNvCxnSpPr/>
            <p:nvPr/>
          </p:nvCxnSpPr>
          <p:spPr>
            <a:xfrm>
              <a:off x="2514600" y="1981200"/>
              <a:ext cx="13493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D4AEE4-F297-A58B-FA12-938EA947C243}"/>
                </a:ext>
                <a:ext uri="{C183D7F6-B498-43B3-948B-1728B52AA6E4}">
                  <adec:decorative xmlns:adec="http://schemas.microsoft.com/office/drawing/2017/decorative" val="1"/>
                </a:ext>
              </a:extLst>
            </p:cNvPr>
            <p:cNvCxnSpPr/>
            <p:nvPr/>
          </p:nvCxnSpPr>
          <p:spPr>
            <a:xfrm>
              <a:off x="5811838" y="1981200"/>
              <a:ext cx="157956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ectoral Girdle / Scapula Acromion Process">
            <a:extLst>
              <a:ext uri="{FF2B5EF4-FFF2-40B4-BE49-F238E27FC236}">
                <a16:creationId xmlns:a16="http://schemas.microsoft.com/office/drawing/2014/main" id="{33EE322F-3B86-97F8-CD75-D380515464B6}"/>
              </a:ext>
            </a:extLst>
          </p:cNvPr>
          <p:cNvSpPr>
            <a:spLocks noGrp="1"/>
          </p:cNvSpPr>
          <p:nvPr>
            <p:ph type="title"/>
          </p:nvPr>
        </p:nvSpPr>
        <p:spPr>
          <a:xfrm>
            <a:off x="0" y="34925"/>
            <a:ext cx="9144000" cy="715963"/>
          </a:xfrm>
        </p:spPr>
        <p:txBody>
          <a:bodyPr/>
          <a:lstStyle/>
          <a:p>
            <a:pPr eaLnBrk="1" hangingPunct="1">
              <a:defRPr/>
            </a:pPr>
            <a:r>
              <a:rPr lang="en-US" altLang="en-US" sz="3200" b="1" dirty="0">
                <a:solidFill>
                  <a:prstClr val="black"/>
                </a:solidFill>
                <a:ea typeface="+mn-ea"/>
                <a:cs typeface="Arial" charset="0"/>
              </a:rPr>
              <a:t>Pectoral Girdle / Scapula </a:t>
            </a:r>
            <a:r>
              <a:rPr lang="en-US" altLang="en-US" sz="3200" b="1" dirty="0">
                <a:solidFill>
                  <a:prstClr val="black"/>
                </a:solidFill>
                <a:ea typeface="ＭＳ Ｐゴシック" pitchFamily="34" charset="-128"/>
                <a:cs typeface="Arial" charset="0"/>
              </a:rPr>
              <a:t>Acromion Process</a:t>
            </a:r>
          </a:p>
        </p:txBody>
      </p:sp>
      <p:cxnSp>
        <p:nvCxnSpPr>
          <p:cNvPr id="13" name="Straight Arrow Connector 12">
            <a:extLst>
              <a:ext uri="{FF2B5EF4-FFF2-40B4-BE49-F238E27FC236}">
                <a16:creationId xmlns:a16="http://schemas.microsoft.com/office/drawing/2014/main" id="{45E8C700-87C3-55F7-4FEE-1256F92DABFF}"/>
              </a:ext>
              <a:ext uri="{C183D7F6-B498-43B3-948B-1728B52AA6E4}">
                <adec:decorative xmlns:adec="http://schemas.microsoft.com/office/drawing/2017/decorative" val="1"/>
              </a:ext>
            </a:extLst>
          </p:cNvPr>
          <p:cNvCxnSpPr/>
          <p:nvPr/>
        </p:nvCxnSpPr>
        <p:spPr>
          <a:xfrm>
            <a:off x="6477000" y="1570038"/>
            <a:ext cx="0" cy="3810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EEE9342-5D25-0CD5-F48C-4502880F1E28}"/>
              </a:ext>
              <a:ext uri="{C183D7F6-B498-43B3-948B-1728B52AA6E4}">
                <adec:decorative xmlns:adec="http://schemas.microsoft.com/office/drawing/2017/decorative" val="1"/>
              </a:ext>
            </a:extLst>
          </p:cNvPr>
          <p:cNvCxnSpPr/>
          <p:nvPr/>
        </p:nvCxnSpPr>
        <p:spPr>
          <a:xfrm>
            <a:off x="3154363" y="1524000"/>
            <a:ext cx="0" cy="3810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1F9DC56-09EA-196D-BD80-0E80F7721BAA}"/>
              </a:ext>
              <a:ext uri="{C183D7F6-B498-43B3-948B-1728B52AA6E4}">
                <adec:decorative xmlns:adec="http://schemas.microsoft.com/office/drawing/2017/decorative" val="1"/>
              </a:ext>
            </a:extLst>
          </p:cNvPr>
          <p:cNvCxnSpPr/>
          <p:nvPr/>
        </p:nvCxnSpPr>
        <p:spPr>
          <a:xfrm flipH="1">
            <a:off x="6096000" y="4724400"/>
            <a:ext cx="457200"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EFCE055-0D43-A617-89CB-67790FA6CC82}"/>
              </a:ext>
              <a:ext uri="{C183D7F6-B498-43B3-948B-1728B52AA6E4}">
                <adec:decorative xmlns:adec="http://schemas.microsoft.com/office/drawing/2017/decorative" val="1"/>
              </a:ext>
            </a:extLst>
          </p:cNvPr>
          <p:cNvCxnSpPr/>
          <p:nvPr/>
        </p:nvCxnSpPr>
        <p:spPr>
          <a:xfrm>
            <a:off x="2516188" y="4970463"/>
            <a:ext cx="455612"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696A539B-7F36-86FB-B34E-D6996544BDE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5" name="Picture 4" descr="The image consists of two views of a human skeletal model showcasing the scapula and clavicle. The upper portion displays the antero-inferior view, highlighting the ribcage, clavicles, and the superior parts of the scapulae. White arrows point at the acromion process of the scapula. The lower portion shows the posterior view of the same skeletal model, focusing on the pectoral girdle. White arrows again indicate the position of the acromion processes from behind. ">
            <a:extLst>
              <a:ext uri="{FF2B5EF4-FFF2-40B4-BE49-F238E27FC236}">
                <a16:creationId xmlns:a16="http://schemas.microsoft.com/office/drawing/2014/main" id="{31A909FC-FF67-307B-BDA3-EBBC35A0B4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750888"/>
            <a:ext cx="5782482" cy="583011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itle 1" descr="Humerus&#10;">
            <a:extLst>
              <a:ext uri="{FF2B5EF4-FFF2-40B4-BE49-F238E27FC236}">
                <a16:creationId xmlns:a16="http://schemas.microsoft.com/office/drawing/2014/main" id="{FFE5334E-7C91-5431-A45C-29AA6F1155C8}"/>
              </a:ext>
            </a:extLst>
          </p:cNvPr>
          <p:cNvSpPr txBox="1">
            <a:spLocks noGrp="1"/>
          </p:cNvSpPr>
          <p:nvPr>
            <p:ph type="title" idx="4294967295"/>
          </p:nvPr>
        </p:nvSpPr>
        <p:spPr bwMode="auto">
          <a:xfrm>
            <a:off x="0" y="152400"/>
            <a:ext cx="909955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Humerus</a:t>
            </a:r>
          </a:p>
        </p:txBody>
      </p:sp>
      <p:sp>
        <p:nvSpPr>
          <p:cNvPr id="15" name="Rectangle 14">
            <a:extLst>
              <a:ext uri="{FF2B5EF4-FFF2-40B4-BE49-F238E27FC236}">
                <a16:creationId xmlns:a16="http://schemas.microsoft.com/office/drawing/2014/main" id="{B469F7F8-A77E-D43E-8AF5-DED38E69B91A}"/>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contains four panels demonstrating the human humerus bone in both skeletal context and isolated views. The left panel displays an anterior view of a human skeleton, highlighting the humerus in the upper limb with a black rectangle pointing to a panel showing a close-up of the anterior view of the humerus bone by itself. The right panel displays a posterior view of a human skeleton, highlighting the humerus in the upper limb with a black rectangle pointing to a panel showing a close-up of the posterior view of the humerus bone by itself.">
            <a:extLst>
              <a:ext uri="{FF2B5EF4-FFF2-40B4-BE49-F238E27FC236}">
                <a16:creationId xmlns:a16="http://schemas.microsoft.com/office/drawing/2014/main" id="{CD75C9C9-C201-C8DE-933B-76047CE78A3A}"/>
              </a:ext>
            </a:extLst>
          </p:cNvPr>
          <p:cNvGrpSpPr/>
          <p:nvPr/>
        </p:nvGrpSpPr>
        <p:grpSpPr>
          <a:xfrm>
            <a:off x="76200" y="838200"/>
            <a:ext cx="9004300" cy="5961063"/>
            <a:chOff x="76200" y="838200"/>
            <a:chExt cx="9004300" cy="5961063"/>
          </a:xfrm>
        </p:grpSpPr>
        <p:pic>
          <p:nvPicPr>
            <p:cNvPr id="17416" name="Picture 4" descr="Anterior view of the left humerus attached to the skeleton">
              <a:extLst>
                <a:ext uri="{FF2B5EF4-FFF2-40B4-BE49-F238E27FC236}">
                  <a16:creationId xmlns:a16="http://schemas.microsoft.com/office/drawing/2014/main" id="{EC2F1926-C04F-504E-B22C-BE0D6BBFB5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88" t="2806" r="15437" b="24"/>
            <a:stretch>
              <a:fillRect/>
            </a:stretch>
          </p:blipFill>
          <p:spPr bwMode="auto">
            <a:xfrm>
              <a:off x="76200" y="838200"/>
              <a:ext cx="2381250" cy="563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417" name="Picture 2" descr="Anterior view of the left humerus ">
              <a:extLst>
                <a:ext uri="{FF2B5EF4-FFF2-40B4-BE49-F238E27FC236}">
                  <a16:creationId xmlns:a16="http://schemas.microsoft.com/office/drawing/2014/main" id="{76ACCBAE-A8D8-CA8E-1092-5596A78E55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576" t="-79" r="37245" b="1924"/>
            <a:stretch>
              <a:fillRect/>
            </a:stretch>
          </p:blipFill>
          <p:spPr bwMode="auto">
            <a:xfrm>
              <a:off x="2514600" y="852488"/>
              <a:ext cx="1614488" cy="56388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418" name="TextBox 32" descr="Anterior View&#10;">
              <a:extLst>
                <a:ext uri="{FF2B5EF4-FFF2-40B4-BE49-F238E27FC236}">
                  <a16:creationId xmlns:a16="http://schemas.microsoft.com/office/drawing/2014/main" id="{0E180F4F-78F0-416E-71A6-49ACB2FCD0FB}"/>
                </a:ext>
              </a:extLst>
            </p:cNvPr>
            <p:cNvSpPr txBox="1">
              <a:spLocks noChangeArrowheads="1"/>
            </p:cNvSpPr>
            <p:nvPr/>
          </p:nvSpPr>
          <p:spPr bwMode="auto">
            <a:xfrm>
              <a:off x="685800" y="6429375"/>
              <a:ext cx="3748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pic>
          <p:nvPicPr>
            <p:cNvPr id="17410" name="Picture 2" descr="Posterior view of the left humerus ">
              <a:extLst>
                <a:ext uri="{FF2B5EF4-FFF2-40B4-BE49-F238E27FC236}">
                  <a16:creationId xmlns:a16="http://schemas.microsoft.com/office/drawing/2014/main" id="{4D1150C6-73FB-1CFD-2AB4-CBBE4BBE4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567" r="33253" b="1949"/>
            <a:stretch>
              <a:fillRect/>
            </a:stretch>
          </p:blipFill>
          <p:spPr bwMode="auto">
            <a:xfrm>
              <a:off x="5186363" y="865188"/>
              <a:ext cx="1485900" cy="5611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7411" name="Picture 3" descr="Posterior view of the left humerus attached to the skeleton">
              <a:extLst>
                <a:ext uri="{FF2B5EF4-FFF2-40B4-BE49-F238E27FC236}">
                  <a16:creationId xmlns:a16="http://schemas.microsoft.com/office/drawing/2014/main" id="{B759463B-3022-40A7-A47A-0D335F932F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379" r="17326"/>
            <a:stretch>
              <a:fillRect/>
            </a:stretch>
          </p:blipFill>
          <p:spPr bwMode="auto">
            <a:xfrm>
              <a:off x="6705600" y="865188"/>
              <a:ext cx="2374900" cy="56118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7414" name="TextBox 32">
              <a:extLst>
                <a:ext uri="{FF2B5EF4-FFF2-40B4-BE49-F238E27FC236}">
                  <a16:creationId xmlns:a16="http://schemas.microsoft.com/office/drawing/2014/main" id="{51D10DBF-942F-199F-AC2E-65A025DE89FA}"/>
                </a:ext>
                <a:ext uri="{C183D7F6-B498-43B3-948B-1728B52AA6E4}">
                  <adec:decorative xmlns:adec="http://schemas.microsoft.com/office/drawing/2017/decorative" val="1"/>
                </a:ext>
              </a:extLst>
            </p:cNvPr>
            <p:cNvSpPr txBox="1">
              <a:spLocks noChangeArrowheads="1"/>
            </p:cNvSpPr>
            <p:nvPr/>
          </p:nvSpPr>
          <p:spPr bwMode="auto">
            <a:xfrm rot="-5400000">
              <a:off x="6476206" y="3124994"/>
              <a:ext cx="1436688" cy="368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p:txBody>
        </p:sp>
        <p:cxnSp>
          <p:nvCxnSpPr>
            <p:cNvPr id="13" name="Straight Arrow Connector 12">
              <a:extLst>
                <a:ext uri="{FF2B5EF4-FFF2-40B4-BE49-F238E27FC236}">
                  <a16:creationId xmlns:a16="http://schemas.microsoft.com/office/drawing/2014/main" id="{2AC37C67-BF38-7EAB-0B8E-A4666F2AA834}"/>
                </a:ext>
                <a:ext uri="{C183D7F6-B498-43B3-948B-1728B52AA6E4}">
                  <adec:decorative xmlns:adec="http://schemas.microsoft.com/office/drawing/2017/decorative" val="1"/>
                </a:ext>
              </a:extLst>
            </p:cNvPr>
            <p:cNvCxnSpPr/>
            <p:nvPr/>
          </p:nvCxnSpPr>
          <p:spPr>
            <a:xfrm flipH="1">
              <a:off x="6672263" y="3368675"/>
              <a:ext cx="338137"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19" name="TextBox 32" descr="Posterior View&#10;">
              <a:extLst>
                <a:ext uri="{FF2B5EF4-FFF2-40B4-BE49-F238E27FC236}">
                  <a16:creationId xmlns:a16="http://schemas.microsoft.com/office/drawing/2014/main" id="{8F5B266E-9423-CE8A-074F-45C4F50C3503}"/>
                </a:ext>
              </a:extLst>
            </p:cNvPr>
            <p:cNvSpPr txBox="1">
              <a:spLocks noChangeArrowheads="1"/>
            </p:cNvSpPr>
            <p:nvPr/>
          </p:nvSpPr>
          <p:spPr bwMode="auto">
            <a:xfrm>
              <a:off x="5562600" y="6424613"/>
              <a:ext cx="2514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p>
          </p:txBody>
        </p:sp>
        <p:sp>
          <p:nvSpPr>
            <p:cNvPr id="17420" name="TextBox 32">
              <a:extLst>
                <a:ext uri="{FF2B5EF4-FFF2-40B4-BE49-F238E27FC236}">
                  <a16:creationId xmlns:a16="http://schemas.microsoft.com/office/drawing/2014/main" id="{010517C2-6838-F368-7A06-DB557A99F624}"/>
                </a:ext>
                <a:ext uri="{C183D7F6-B498-43B3-948B-1728B52AA6E4}">
                  <adec:decorative xmlns:adec="http://schemas.microsoft.com/office/drawing/2017/decorative" val="1"/>
                </a:ext>
              </a:extLst>
            </p:cNvPr>
            <p:cNvSpPr txBox="1">
              <a:spLocks noChangeArrowheads="1"/>
            </p:cNvSpPr>
            <p:nvPr/>
          </p:nvSpPr>
          <p:spPr bwMode="auto">
            <a:xfrm rot="-5400000">
              <a:off x="1341438" y="3278187"/>
              <a:ext cx="1557338" cy="4302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200" b="1"/>
            </a:p>
          </p:txBody>
        </p:sp>
        <p:cxnSp>
          <p:nvCxnSpPr>
            <p:cNvPr id="34" name="Straight Arrow Connector 33">
              <a:extLst>
                <a:ext uri="{FF2B5EF4-FFF2-40B4-BE49-F238E27FC236}">
                  <a16:creationId xmlns:a16="http://schemas.microsoft.com/office/drawing/2014/main" id="{5E4B6A18-4528-AB14-FB0A-5A0C70B668FE}"/>
                </a:ext>
                <a:ext uri="{C183D7F6-B498-43B3-948B-1728B52AA6E4}">
                  <adec:decorative xmlns:adec="http://schemas.microsoft.com/office/drawing/2017/decorative" val="1"/>
                </a:ext>
              </a:extLst>
            </p:cNvPr>
            <p:cNvCxnSpPr>
              <a:cxnSpLocks/>
            </p:cNvCxnSpPr>
            <p:nvPr/>
          </p:nvCxnSpPr>
          <p:spPr>
            <a:xfrm>
              <a:off x="2335214" y="3521075"/>
              <a:ext cx="179386"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itle 1" descr="Anterior View of the Humerus&#10;">
            <a:extLst>
              <a:ext uri="{FF2B5EF4-FFF2-40B4-BE49-F238E27FC236}">
                <a16:creationId xmlns:a16="http://schemas.microsoft.com/office/drawing/2014/main" id="{CE3AADE4-CD51-D55C-0BA2-DA081DEBF18D}"/>
              </a:ext>
            </a:extLst>
          </p:cNvPr>
          <p:cNvSpPr txBox="1">
            <a:spLocks noGrp="1"/>
          </p:cNvSpPr>
          <p:nvPr>
            <p:ph type="title" idx="4294967295"/>
          </p:nvPr>
        </p:nvSpPr>
        <p:spPr bwMode="auto">
          <a:xfrm>
            <a:off x="28575"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Anterior View of the Humerus</a:t>
            </a:r>
          </a:p>
        </p:txBody>
      </p:sp>
      <p:sp>
        <p:nvSpPr>
          <p:cNvPr id="15" name="Rectangle 14">
            <a:extLst>
              <a:ext uri="{FF2B5EF4-FFF2-40B4-BE49-F238E27FC236}">
                <a16:creationId xmlns:a16="http://schemas.microsoft.com/office/drawing/2014/main" id="{E0057CAB-ADBD-9169-92F9-6BA802EAD5B2}"/>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31" name="Group 30" descr="The image consists of three parts displaying the anterior view of the humerus. On the left, a skeletal model shows the humerus within a black rectangle pointing to the center section, which features a full view of the humerus bone by itself. &#10;The right section is a close-up of the proximal end of the humerus, detailing parts such as the head, anatomical neck, greater tubercle, intertubercular sulcus, and lesser tubercle. Each part is labeled with arrows pointing to their respective locations, providing a clear view of the bone's anatomy.">
            <a:extLst>
              <a:ext uri="{FF2B5EF4-FFF2-40B4-BE49-F238E27FC236}">
                <a16:creationId xmlns:a16="http://schemas.microsoft.com/office/drawing/2014/main" id="{5C151FD9-A188-D2B2-9CA9-C64BE837A4FF}"/>
              </a:ext>
            </a:extLst>
          </p:cNvPr>
          <p:cNvGrpSpPr/>
          <p:nvPr/>
        </p:nvGrpSpPr>
        <p:grpSpPr>
          <a:xfrm>
            <a:off x="76200" y="963613"/>
            <a:ext cx="8982075" cy="5756275"/>
            <a:chOff x="76200" y="963613"/>
            <a:chExt cx="8982075" cy="5756275"/>
          </a:xfrm>
        </p:grpSpPr>
        <p:pic>
          <p:nvPicPr>
            <p:cNvPr id="18438" name="Picture 13" descr="Anterior view of the left humerus attached to the skeleton">
              <a:extLst>
                <a:ext uri="{FF2B5EF4-FFF2-40B4-BE49-F238E27FC236}">
                  <a16:creationId xmlns:a16="http://schemas.microsoft.com/office/drawing/2014/main" id="{271AFC89-4FC2-1BA4-F83C-799B4C059D89}"/>
                </a:ext>
              </a:extLst>
            </p:cNvPr>
            <p:cNvPicPr>
              <a:picLocks noChangeAspect="1"/>
            </p:cNvPicPr>
            <p:nvPr/>
          </p:nvPicPr>
          <p:blipFill>
            <a:blip r:embed="rId2">
              <a:extLst>
                <a:ext uri="{28A0092B-C50C-407E-A947-70E740481C1C}">
                  <a14:useLocalDpi xmlns:a14="http://schemas.microsoft.com/office/drawing/2010/main" val="0"/>
                </a:ext>
              </a:extLst>
            </a:blip>
            <a:srcRect r="15295"/>
            <a:stretch>
              <a:fillRect/>
            </a:stretch>
          </p:blipFill>
          <p:spPr bwMode="auto">
            <a:xfrm>
              <a:off x="76200" y="1333500"/>
              <a:ext cx="2343150" cy="4152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4" name="Picture 2" descr="Anterior view of the left humerus ">
              <a:extLst>
                <a:ext uri="{FF2B5EF4-FFF2-40B4-BE49-F238E27FC236}">
                  <a16:creationId xmlns:a16="http://schemas.microsoft.com/office/drawing/2014/main" id="{A931A251-0DA3-5D03-72B8-36B3ED898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76" t="-79" r="37245" b="1924"/>
            <a:stretch>
              <a:fillRect/>
            </a:stretch>
          </p:blipFill>
          <p:spPr bwMode="auto">
            <a:xfrm>
              <a:off x="2579688" y="990600"/>
              <a:ext cx="1639887" cy="57292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8437" name="TextBox 32" descr="Head&#10;">
              <a:extLst>
                <a:ext uri="{FF2B5EF4-FFF2-40B4-BE49-F238E27FC236}">
                  <a16:creationId xmlns:a16="http://schemas.microsoft.com/office/drawing/2014/main" id="{77D13F54-F72A-FAB2-7190-B2E1B069716F}"/>
                </a:ext>
              </a:extLst>
            </p:cNvPr>
            <p:cNvSpPr txBox="1">
              <a:spLocks noChangeArrowheads="1"/>
            </p:cNvSpPr>
            <p:nvPr/>
          </p:nvSpPr>
          <p:spPr bwMode="auto">
            <a:xfrm>
              <a:off x="4473575" y="963613"/>
              <a:ext cx="80645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Head</a:t>
              </a:r>
            </a:p>
          </p:txBody>
        </p:sp>
        <p:sp>
          <p:nvSpPr>
            <p:cNvPr id="18452" name="TextBox 32" descr="Anatomical neck&#10;">
              <a:extLst>
                <a:ext uri="{FF2B5EF4-FFF2-40B4-BE49-F238E27FC236}">
                  <a16:creationId xmlns:a16="http://schemas.microsoft.com/office/drawing/2014/main" id="{8ED6D51D-7EE2-BA5E-7628-0B48C6E346BE}"/>
                </a:ext>
              </a:extLst>
            </p:cNvPr>
            <p:cNvSpPr txBox="1">
              <a:spLocks noChangeArrowheads="1"/>
            </p:cNvSpPr>
            <p:nvPr/>
          </p:nvSpPr>
          <p:spPr bwMode="auto">
            <a:xfrm>
              <a:off x="5638800" y="963613"/>
              <a:ext cx="17526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Anatomical neck</a:t>
              </a:r>
            </a:p>
          </p:txBody>
        </p:sp>
        <p:pic>
          <p:nvPicPr>
            <p:cNvPr id="18439" name="Picture 5" descr="Anterior view of the proximal end of the left humerus ">
              <a:extLst>
                <a:ext uri="{FF2B5EF4-FFF2-40B4-BE49-F238E27FC236}">
                  <a16:creationId xmlns:a16="http://schemas.microsoft.com/office/drawing/2014/main" id="{C6E33C4D-766C-543F-29C3-F2083398EE1F}"/>
                </a:ext>
              </a:extLst>
            </p:cNvPr>
            <p:cNvPicPr>
              <a:picLocks noChangeAspect="1"/>
            </p:cNvPicPr>
            <p:nvPr/>
          </p:nvPicPr>
          <p:blipFill>
            <a:blip r:embed="rId4">
              <a:extLst>
                <a:ext uri="{28A0092B-C50C-407E-A947-70E740481C1C}">
                  <a14:useLocalDpi xmlns:a14="http://schemas.microsoft.com/office/drawing/2010/main" val="0"/>
                </a:ext>
              </a:extLst>
            </a:blip>
            <a:srcRect l="12778" t="7916" r="23193" b="32603"/>
            <a:stretch>
              <a:fillRect/>
            </a:stretch>
          </p:blipFill>
          <p:spPr bwMode="auto">
            <a:xfrm>
              <a:off x="4343400" y="1447800"/>
              <a:ext cx="2952750" cy="365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0" name="TextBox 32">
              <a:extLst>
                <a:ext uri="{FF2B5EF4-FFF2-40B4-BE49-F238E27FC236}">
                  <a16:creationId xmlns:a16="http://schemas.microsoft.com/office/drawing/2014/main" id="{0B70F6F5-97CF-CF1F-4856-6FF5CEE759BE}"/>
                </a:ext>
                <a:ext uri="{C183D7F6-B498-43B3-948B-1728B52AA6E4}">
                  <adec:decorative xmlns:adec="http://schemas.microsoft.com/office/drawing/2017/decorative" val="1"/>
                </a:ext>
              </a:extLst>
            </p:cNvPr>
            <p:cNvSpPr txBox="1">
              <a:spLocks noChangeArrowheads="1"/>
            </p:cNvSpPr>
            <p:nvPr/>
          </p:nvSpPr>
          <p:spPr bwMode="auto">
            <a:xfrm rot="-5744754">
              <a:off x="276225" y="3260725"/>
              <a:ext cx="3148013" cy="6461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200" b="1"/>
            </a:p>
            <a:p>
              <a:pPr algn="ctr" eaLnBrk="1" hangingPunct="1">
                <a:spcBef>
                  <a:spcPct val="0"/>
                </a:spcBef>
                <a:buFontTx/>
                <a:buNone/>
              </a:pPr>
              <a:endParaRPr lang="en-US" altLang="en-US" sz="1200" b="1"/>
            </a:p>
            <a:p>
              <a:pPr algn="ctr" eaLnBrk="1" hangingPunct="1">
                <a:spcBef>
                  <a:spcPct val="0"/>
                </a:spcBef>
                <a:buFontTx/>
                <a:buNone/>
              </a:pPr>
              <a:endParaRPr lang="en-US" altLang="en-US" sz="1200" b="1"/>
            </a:p>
          </p:txBody>
        </p:sp>
        <p:cxnSp>
          <p:nvCxnSpPr>
            <p:cNvPr id="14" name="Straight Arrow Connector 13">
              <a:extLst>
                <a:ext uri="{FF2B5EF4-FFF2-40B4-BE49-F238E27FC236}">
                  <a16:creationId xmlns:a16="http://schemas.microsoft.com/office/drawing/2014/main" id="{DFBB8124-CDE5-43E8-4DD0-BB910B59CC18}"/>
                </a:ext>
                <a:ext uri="{C183D7F6-B498-43B3-948B-1728B52AA6E4}">
                  <adec:decorative xmlns:adec="http://schemas.microsoft.com/office/drawing/2017/decorative" val="1"/>
                </a:ext>
              </a:extLst>
            </p:cNvPr>
            <p:cNvCxnSpPr/>
            <p:nvPr/>
          </p:nvCxnSpPr>
          <p:spPr>
            <a:xfrm>
              <a:off x="4876800" y="1333500"/>
              <a:ext cx="0" cy="7921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2" name="TextBox 32">
              <a:extLst>
                <a:ext uri="{FF2B5EF4-FFF2-40B4-BE49-F238E27FC236}">
                  <a16:creationId xmlns:a16="http://schemas.microsoft.com/office/drawing/2014/main" id="{237EBAF7-94D8-7CA1-71F8-34BD20A42903}"/>
                </a:ext>
                <a:ext uri="{C183D7F6-B498-43B3-948B-1728B52AA6E4}">
                  <adec:decorative xmlns:adec="http://schemas.microsoft.com/office/drawing/2017/decorative" val="1"/>
                </a:ext>
              </a:extLst>
            </p:cNvPr>
            <p:cNvSpPr txBox="1">
              <a:spLocks noChangeArrowheads="1"/>
            </p:cNvSpPr>
            <p:nvPr/>
          </p:nvSpPr>
          <p:spPr bwMode="auto">
            <a:xfrm rot="-5400000">
              <a:off x="2731293" y="1097757"/>
              <a:ext cx="1262063" cy="12001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p:txBody>
        </p:sp>
        <p:cxnSp>
          <p:nvCxnSpPr>
            <p:cNvPr id="17" name="Straight Arrow Connector 16">
              <a:extLst>
                <a:ext uri="{FF2B5EF4-FFF2-40B4-BE49-F238E27FC236}">
                  <a16:creationId xmlns:a16="http://schemas.microsoft.com/office/drawing/2014/main" id="{655AA3E4-D98A-B73B-9757-87BADFEF358D}"/>
                </a:ext>
                <a:ext uri="{C183D7F6-B498-43B3-948B-1728B52AA6E4}">
                  <adec:decorative xmlns:adec="http://schemas.microsoft.com/office/drawing/2017/decorative" val="1"/>
                </a:ext>
              </a:extLst>
            </p:cNvPr>
            <p:cNvCxnSpPr/>
            <p:nvPr/>
          </p:nvCxnSpPr>
          <p:spPr>
            <a:xfrm flipH="1" flipV="1">
              <a:off x="5376863" y="2590800"/>
              <a:ext cx="28575" cy="1447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9D0818-EFD3-73D4-E53C-A6D0DE62C56C}"/>
                </a:ext>
                <a:ext uri="{C183D7F6-B498-43B3-948B-1728B52AA6E4}">
                  <adec:decorative xmlns:adec="http://schemas.microsoft.com/office/drawing/2017/decorative" val="1"/>
                </a:ext>
              </a:extLst>
            </p:cNvPr>
            <p:cNvCxnSpPr/>
            <p:nvPr/>
          </p:nvCxnSpPr>
          <p:spPr>
            <a:xfrm flipV="1">
              <a:off x="6065838" y="2514600"/>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BF52637-C656-A32B-6734-07B87632DE6B}"/>
                </a:ext>
                <a:ext uri="{C183D7F6-B498-43B3-948B-1728B52AA6E4}">
                  <adec:decorative xmlns:adec="http://schemas.microsoft.com/office/drawing/2017/decorative" val="1"/>
                </a:ext>
              </a:extLst>
            </p:cNvPr>
            <p:cNvCxnSpPr>
              <a:stCxn id="18440" idx="2"/>
            </p:cNvCxnSpPr>
            <p:nvPr/>
          </p:nvCxnSpPr>
          <p:spPr>
            <a:xfrm>
              <a:off x="2171700" y="3551238"/>
              <a:ext cx="40798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37E1AF-1C8F-CA3C-C404-AB3B0F2D3079}"/>
                </a:ext>
                <a:ext uri="{C183D7F6-B498-43B3-948B-1728B52AA6E4}">
                  <adec:decorative xmlns:adec="http://schemas.microsoft.com/office/drawing/2017/decorative" val="1"/>
                </a:ext>
              </a:extLst>
            </p:cNvPr>
            <p:cNvCxnSpPr>
              <a:stCxn id="18442" idx="2"/>
            </p:cNvCxnSpPr>
            <p:nvPr/>
          </p:nvCxnSpPr>
          <p:spPr>
            <a:xfrm flipV="1">
              <a:off x="3962400" y="1676400"/>
              <a:ext cx="381000" cy="222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7C5B159-410B-3A15-0E2B-5C8BF12F6EE4}"/>
                </a:ext>
                <a:ext uri="{C183D7F6-B498-43B3-948B-1728B52AA6E4}">
                  <adec:decorative xmlns:adec="http://schemas.microsoft.com/office/drawing/2017/decorative" val="1"/>
                </a:ext>
              </a:extLst>
            </p:cNvPr>
            <p:cNvCxnSpPr>
              <a:stCxn id="18448" idx="1"/>
            </p:cNvCxnSpPr>
            <p:nvPr/>
          </p:nvCxnSpPr>
          <p:spPr>
            <a:xfrm flipH="1">
              <a:off x="6724650" y="2328863"/>
              <a:ext cx="6667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448" name="TextBox 32" descr="Greater tubercle&#10;">
              <a:extLst>
                <a:ext uri="{FF2B5EF4-FFF2-40B4-BE49-F238E27FC236}">
                  <a16:creationId xmlns:a16="http://schemas.microsoft.com/office/drawing/2014/main" id="{136D81C3-6C50-61C6-E7FA-3EF216A58CD0}"/>
                </a:ext>
              </a:extLst>
            </p:cNvPr>
            <p:cNvSpPr txBox="1">
              <a:spLocks noChangeArrowheads="1"/>
            </p:cNvSpPr>
            <p:nvPr/>
          </p:nvSpPr>
          <p:spPr bwMode="auto">
            <a:xfrm>
              <a:off x="7391400" y="2006600"/>
              <a:ext cx="11525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Greater tubercle</a:t>
              </a:r>
            </a:p>
          </p:txBody>
        </p:sp>
        <p:sp>
          <p:nvSpPr>
            <p:cNvPr id="18449" name="TextBox 32" descr="Intertubercular sulcus&#10;">
              <a:extLst>
                <a:ext uri="{FF2B5EF4-FFF2-40B4-BE49-F238E27FC236}">
                  <a16:creationId xmlns:a16="http://schemas.microsoft.com/office/drawing/2014/main" id="{F8C8FD68-8C20-868A-38EA-695E842084B1}"/>
                </a:ext>
              </a:extLst>
            </p:cNvPr>
            <p:cNvSpPr txBox="1">
              <a:spLocks noChangeArrowheads="1"/>
            </p:cNvSpPr>
            <p:nvPr/>
          </p:nvSpPr>
          <p:spPr bwMode="auto">
            <a:xfrm>
              <a:off x="7381875" y="2955925"/>
              <a:ext cx="16764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Intertubercular sulcus</a:t>
              </a:r>
            </a:p>
          </p:txBody>
        </p:sp>
        <p:sp>
          <p:nvSpPr>
            <p:cNvPr id="18450" name="TextBox 32" descr="Lesser tubercle&#10;">
              <a:extLst>
                <a:ext uri="{FF2B5EF4-FFF2-40B4-BE49-F238E27FC236}">
                  <a16:creationId xmlns:a16="http://schemas.microsoft.com/office/drawing/2014/main" id="{BEA91817-2B6F-BFC0-E8E5-A3DE9BC9C30E}"/>
                </a:ext>
              </a:extLst>
            </p:cNvPr>
            <p:cNvSpPr txBox="1">
              <a:spLocks noChangeArrowheads="1"/>
            </p:cNvSpPr>
            <p:nvPr/>
          </p:nvSpPr>
          <p:spPr bwMode="auto">
            <a:xfrm>
              <a:off x="7381875" y="3714750"/>
              <a:ext cx="115252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Lesser tubercle</a:t>
              </a:r>
            </a:p>
          </p:txBody>
        </p:sp>
        <p:cxnSp>
          <p:nvCxnSpPr>
            <p:cNvPr id="40" name="Straight Arrow Connector 39">
              <a:extLst>
                <a:ext uri="{FF2B5EF4-FFF2-40B4-BE49-F238E27FC236}">
                  <a16:creationId xmlns:a16="http://schemas.microsoft.com/office/drawing/2014/main" id="{2681E180-9910-C6D8-DC92-F7C1E61C4634}"/>
                </a:ext>
                <a:ext uri="{C183D7F6-B498-43B3-948B-1728B52AA6E4}">
                  <adec:decorative xmlns:adec="http://schemas.microsoft.com/office/drawing/2017/decorative" val="1"/>
                </a:ext>
              </a:extLst>
            </p:cNvPr>
            <p:cNvCxnSpPr/>
            <p:nvPr/>
          </p:nvCxnSpPr>
          <p:spPr>
            <a:xfrm flipH="1">
              <a:off x="5819775" y="1333500"/>
              <a:ext cx="12700" cy="4953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3B346C2-7209-21E1-2510-212E3CF6F936}"/>
                </a:ext>
                <a:ext uri="{C183D7F6-B498-43B3-948B-1728B52AA6E4}">
                  <adec:decorative xmlns:adec="http://schemas.microsoft.com/office/drawing/2017/decorative" val="1"/>
                </a:ext>
              </a:extLst>
            </p:cNvPr>
            <p:cNvCxnSpPr>
              <a:endCxn id="18449" idx="1"/>
            </p:cNvCxnSpPr>
            <p:nvPr/>
          </p:nvCxnSpPr>
          <p:spPr>
            <a:xfrm>
              <a:off x="6065838" y="3276600"/>
              <a:ext cx="1316037" cy="31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45AAAD5-608E-752B-007E-F4B84E54DAE4}"/>
                </a:ext>
                <a:ext uri="{C183D7F6-B498-43B3-948B-1728B52AA6E4}">
                  <adec:decorative xmlns:adec="http://schemas.microsoft.com/office/drawing/2017/decorative" val="1"/>
                </a:ext>
              </a:extLst>
            </p:cNvPr>
            <p:cNvCxnSpPr>
              <a:endCxn id="18450" idx="1"/>
            </p:cNvCxnSpPr>
            <p:nvPr/>
          </p:nvCxnSpPr>
          <p:spPr>
            <a:xfrm flipV="1">
              <a:off x="5391150" y="4038600"/>
              <a:ext cx="19907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Freeform 59">
              <a:extLst>
                <a:ext uri="{FF2B5EF4-FFF2-40B4-BE49-F238E27FC236}">
                  <a16:creationId xmlns:a16="http://schemas.microsoft.com/office/drawing/2014/main" id="{370847B4-514D-04DC-52D0-6B325785CF23}"/>
                </a:ext>
                <a:ext uri="{C183D7F6-B498-43B3-948B-1728B52AA6E4}">
                  <adec:decorative xmlns:adec="http://schemas.microsoft.com/office/drawing/2017/decorative" val="1"/>
                </a:ext>
              </a:extLst>
            </p:cNvPr>
            <p:cNvSpPr/>
            <p:nvPr/>
          </p:nvSpPr>
          <p:spPr>
            <a:xfrm>
              <a:off x="4648200" y="1733550"/>
              <a:ext cx="1504950" cy="2000250"/>
            </a:xfrm>
            <a:custGeom>
              <a:avLst/>
              <a:gdLst>
                <a:gd name="connsiteX0" fmla="*/ 1504950 w 1504950"/>
                <a:gd name="connsiteY0" fmla="*/ 0 h 2000250"/>
                <a:gd name="connsiteX1" fmla="*/ 1438275 w 1504950"/>
                <a:gd name="connsiteY1" fmla="*/ 38100 h 2000250"/>
                <a:gd name="connsiteX2" fmla="*/ 1400175 w 1504950"/>
                <a:gd name="connsiteY2" fmla="*/ 47625 h 2000250"/>
                <a:gd name="connsiteX3" fmla="*/ 1276350 w 1504950"/>
                <a:gd name="connsiteY3" fmla="*/ 57150 h 2000250"/>
                <a:gd name="connsiteX4" fmla="*/ 1219200 w 1504950"/>
                <a:gd name="connsiteY4" fmla="*/ 85725 h 2000250"/>
                <a:gd name="connsiteX5" fmla="*/ 1123950 w 1504950"/>
                <a:gd name="connsiteY5" fmla="*/ 114300 h 2000250"/>
                <a:gd name="connsiteX6" fmla="*/ 1095375 w 1504950"/>
                <a:gd name="connsiteY6" fmla="*/ 123825 h 2000250"/>
                <a:gd name="connsiteX7" fmla="*/ 857250 w 1504950"/>
                <a:gd name="connsiteY7" fmla="*/ 114300 h 2000250"/>
                <a:gd name="connsiteX8" fmla="*/ 828675 w 1504950"/>
                <a:gd name="connsiteY8" fmla="*/ 104775 h 2000250"/>
                <a:gd name="connsiteX9" fmla="*/ 742950 w 1504950"/>
                <a:gd name="connsiteY9" fmla="*/ 114300 h 2000250"/>
                <a:gd name="connsiteX10" fmla="*/ 685800 w 1504950"/>
                <a:gd name="connsiteY10" fmla="*/ 142875 h 2000250"/>
                <a:gd name="connsiteX11" fmla="*/ 628650 w 1504950"/>
                <a:gd name="connsiteY11" fmla="*/ 161925 h 2000250"/>
                <a:gd name="connsiteX12" fmla="*/ 571500 w 1504950"/>
                <a:gd name="connsiteY12" fmla="*/ 180975 h 2000250"/>
                <a:gd name="connsiteX13" fmla="*/ 514350 w 1504950"/>
                <a:gd name="connsiteY13" fmla="*/ 200025 h 2000250"/>
                <a:gd name="connsiteX14" fmla="*/ 485775 w 1504950"/>
                <a:gd name="connsiteY14" fmla="*/ 209550 h 2000250"/>
                <a:gd name="connsiteX15" fmla="*/ 466725 w 1504950"/>
                <a:gd name="connsiteY15" fmla="*/ 238125 h 2000250"/>
                <a:gd name="connsiteX16" fmla="*/ 409575 w 1504950"/>
                <a:gd name="connsiteY16" fmla="*/ 257175 h 2000250"/>
                <a:gd name="connsiteX17" fmla="*/ 381000 w 1504950"/>
                <a:gd name="connsiteY17" fmla="*/ 314325 h 2000250"/>
                <a:gd name="connsiteX18" fmla="*/ 371475 w 1504950"/>
                <a:gd name="connsiteY18" fmla="*/ 342900 h 2000250"/>
                <a:gd name="connsiteX19" fmla="*/ 352425 w 1504950"/>
                <a:gd name="connsiteY19" fmla="*/ 371475 h 2000250"/>
                <a:gd name="connsiteX20" fmla="*/ 342900 w 1504950"/>
                <a:gd name="connsiteY20" fmla="*/ 400050 h 2000250"/>
                <a:gd name="connsiteX21" fmla="*/ 304800 w 1504950"/>
                <a:gd name="connsiteY21" fmla="*/ 457200 h 2000250"/>
                <a:gd name="connsiteX22" fmla="*/ 285750 w 1504950"/>
                <a:gd name="connsiteY22" fmla="*/ 485775 h 2000250"/>
                <a:gd name="connsiteX23" fmla="*/ 257175 w 1504950"/>
                <a:gd name="connsiteY23" fmla="*/ 504825 h 2000250"/>
                <a:gd name="connsiteX24" fmla="*/ 247650 w 1504950"/>
                <a:gd name="connsiteY24" fmla="*/ 533400 h 2000250"/>
                <a:gd name="connsiteX25" fmla="*/ 190500 w 1504950"/>
                <a:gd name="connsiteY25" fmla="*/ 571500 h 2000250"/>
                <a:gd name="connsiteX26" fmla="*/ 171450 w 1504950"/>
                <a:gd name="connsiteY26" fmla="*/ 600075 h 2000250"/>
                <a:gd name="connsiteX27" fmla="*/ 142875 w 1504950"/>
                <a:gd name="connsiteY27" fmla="*/ 619125 h 2000250"/>
                <a:gd name="connsiteX28" fmla="*/ 133350 w 1504950"/>
                <a:gd name="connsiteY28" fmla="*/ 647700 h 2000250"/>
                <a:gd name="connsiteX29" fmla="*/ 114300 w 1504950"/>
                <a:gd name="connsiteY29" fmla="*/ 676275 h 2000250"/>
                <a:gd name="connsiteX30" fmla="*/ 104775 w 1504950"/>
                <a:gd name="connsiteY30" fmla="*/ 704850 h 2000250"/>
                <a:gd name="connsiteX31" fmla="*/ 66675 w 1504950"/>
                <a:gd name="connsiteY31" fmla="*/ 762000 h 2000250"/>
                <a:gd name="connsiteX32" fmla="*/ 47625 w 1504950"/>
                <a:gd name="connsiteY32" fmla="*/ 819150 h 2000250"/>
                <a:gd name="connsiteX33" fmla="*/ 38100 w 1504950"/>
                <a:gd name="connsiteY33" fmla="*/ 847725 h 2000250"/>
                <a:gd name="connsiteX34" fmla="*/ 19050 w 1504950"/>
                <a:gd name="connsiteY34" fmla="*/ 876300 h 2000250"/>
                <a:gd name="connsiteX35" fmla="*/ 0 w 1504950"/>
                <a:gd name="connsiteY35" fmla="*/ 952500 h 2000250"/>
                <a:gd name="connsiteX36" fmla="*/ 19050 w 1504950"/>
                <a:gd name="connsiteY36" fmla="*/ 1104900 h 2000250"/>
                <a:gd name="connsiteX37" fmla="*/ 38100 w 1504950"/>
                <a:gd name="connsiteY37" fmla="*/ 1162050 h 2000250"/>
                <a:gd name="connsiteX38" fmla="*/ 47625 w 1504950"/>
                <a:gd name="connsiteY38" fmla="*/ 1190625 h 2000250"/>
                <a:gd name="connsiteX39" fmla="*/ 66675 w 1504950"/>
                <a:gd name="connsiteY39" fmla="*/ 1219200 h 2000250"/>
                <a:gd name="connsiteX40" fmla="*/ 85725 w 1504950"/>
                <a:gd name="connsiteY40" fmla="*/ 1276350 h 2000250"/>
                <a:gd name="connsiteX41" fmla="*/ 104775 w 1504950"/>
                <a:gd name="connsiteY41" fmla="*/ 1333500 h 2000250"/>
                <a:gd name="connsiteX42" fmla="*/ 114300 w 1504950"/>
                <a:gd name="connsiteY42" fmla="*/ 1362075 h 2000250"/>
                <a:gd name="connsiteX43" fmla="*/ 133350 w 1504950"/>
                <a:gd name="connsiteY43" fmla="*/ 1390650 h 2000250"/>
                <a:gd name="connsiteX44" fmla="*/ 161925 w 1504950"/>
                <a:gd name="connsiteY44" fmla="*/ 1495425 h 2000250"/>
                <a:gd name="connsiteX45" fmla="*/ 142875 w 1504950"/>
                <a:gd name="connsiteY45" fmla="*/ 1590675 h 2000250"/>
                <a:gd name="connsiteX46" fmla="*/ 114300 w 1504950"/>
                <a:gd name="connsiteY46" fmla="*/ 1647825 h 2000250"/>
                <a:gd name="connsiteX47" fmla="*/ 123825 w 1504950"/>
                <a:gd name="connsiteY47" fmla="*/ 1828800 h 2000250"/>
                <a:gd name="connsiteX48" fmla="*/ 142875 w 1504950"/>
                <a:gd name="connsiteY48" fmla="*/ 1885950 h 2000250"/>
                <a:gd name="connsiteX49" fmla="*/ 152400 w 1504950"/>
                <a:gd name="connsiteY49" fmla="*/ 1924050 h 2000250"/>
                <a:gd name="connsiteX50" fmla="*/ 190500 w 1504950"/>
                <a:gd name="connsiteY50" fmla="*/ 20002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504950" h="2000250">
                  <a:moveTo>
                    <a:pt x="1504950" y="0"/>
                  </a:moveTo>
                  <a:cubicBezTo>
                    <a:pt x="1375313" y="25927"/>
                    <a:pt x="1516359" y="-13956"/>
                    <a:pt x="1438275" y="38100"/>
                  </a:cubicBezTo>
                  <a:cubicBezTo>
                    <a:pt x="1427383" y="45362"/>
                    <a:pt x="1413176" y="46095"/>
                    <a:pt x="1400175" y="47625"/>
                  </a:cubicBezTo>
                  <a:cubicBezTo>
                    <a:pt x="1359062" y="52462"/>
                    <a:pt x="1317625" y="53975"/>
                    <a:pt x="1276350" y="57150"/>
                  </a:cubicBezTo>
                  <a:cubicBezTo>
                    <a:pt x="1172137" y="91888"/>
                    <a:pt x="1329987" y="36486"/>
                    <a:pt x="1219200" y="85725"/>
                  </a:cubicBezTo>
                  <a:cubicBezTo>
                    <a:pt x="1178456" y="103833"/>
                    <a:pt x="1162739" y="103217"/>
                    <a:pt x="1123950" y="114300"/>
                  </a:cubicBezTo>
                  <a:cubicBezTo>
                    <a:pt x="1114296" y="117058"/>
                    <a:pt x="1104900" y="120650"/>
                    <a:pt x="1095375" y="123825"/>
                  </a:cubicBezTo>
                  <a:cubicBezTo>
                    <a:pt x="1016000" y="120650"/>
                    <a:pt x="936487" y="119960"/>
                    <a:pt x="857250" y="114300"/>
                  </a:cubicBezTo>
                  <a:cubicBezTo>
                    <a:pt x="847235" y="113585"/>
                    <a:pt x="838715" y="104775"/>
                    <a:pt x="828675" y="104775"/>
                  </a:cubicBezTo>
                  <a:cubicBezTo>
                    <a:pt x="799924" y="104775"/>
                    <a:pt x="771525" y="111125"/>
                    <a:pt x="742950" y="114300"/>
                  </a:cubicBezTo>
                  <a:cubicBezTo>
                    <a:pt x="638737" y="149038"/>
                    <a:pt x="796587" y="93636"/>
                    <a:pt x="685800" y="142875"/>
                  </a:cubicBezTo>
                  <a:cubicBezTo>
                    <a:pt x="667450" y="151030"/>
                    <a:pt x="647700" y="155575"/>
                    <a:pt x="628650" y="161925"/>
                  </a:cubicBezTo>
                  <a:lnTo>
                    <a:pt x="571500" y="180975"/>
                  </a:lnTo>
                  <a:lnTo>
                    <a:pt x="514350" y="200025"/>
                  </a:lnTo>
                  <a:lnTo>
                    <a:pt x="485775" y="209550"/>
                  </a:lnTo>
                  <a:cubicBezTo>
                    <a:pt x="479425" y="219075"/>
                    <a:pt x="476433" y="232058"/>
                    <a:pt x="466725" y="238125"/>
                  </a:cubicBezTo>
                  <a:cubicBezTo>
                    <a:pt x="449697" y="248768"/>
                    <a:pt x="409575" y="257175"/>
                    <a:pt x="409575" y="257175"/>
                  </a:cubicBezTo>
                  <a:cubicBezTo>
                    <a:pt x="385634" y="328999"/>
                    <a:pt x="417929" y="240467"/>
                    <a:pt x="381000" y="314325"/>
                  </a:cubicBezTo>
                  <a:cubicBezTo>
                    <a:pt x="376510" y="323305"/>
                    <a:pt x="375965" y="333920"/>
                    <a:pt x="371475" y="342900"/>
                  </a:cubicBezTo>
                  <a:cubicBezTo>
                    <a:pt x="366355" y="353139"/>
                    <a:pt x="357545" y="361236"/>
                    <a:pt x="352425" y="371475"/>
                  </a:cubicBezTo>
                  <a:cubicBezTo>
                    <a:pt x="347935" y="380455"/>
                    <a:pt x="347776" y="391273"/>
                    <a:pt x="342900" y="400050"/>
                  </a:cubicBezTo>
                  <a:cubicBezTo>
                    <a:pt x="331781" y="420064"/>
                    <a:pt x="317500" y="438150"/>
                    <a:pt x="304800" y="457200"/>
                  </a:cubicBezTo>
                  <a:cubicBezTo>
                    <a:pt x="298450" y="466725"/>
                    <a:pt x="295275" y="479425"/>
                    <a:pt x="285750" y="485775"/>
                  </a:cubicBezTo>
                  <a:lnTo>
                    <a:pt x="257175" y="504825"/>
                  </a:lnTo>
                  <a:cubicBezTo>
                    <a:pt x="254000" y="514350"/>
                    <a:pt x="254750" y="526300"/>
                    <a:pt x="247650" y="533400"/>
                  </a:cubicBezTo>
                  <a:cubicBezTo>
                    <a:pt x="231461" y="549589"/>
                    <a:pt x="190500" y="571500"/>
                    <a:pt x="190500" y="571500"/>
                  </a:cubicBezTo>
                  <a:cubicBezTo>
                    <a:pt x="184150" y="581025"/>
                    <a:pt x="179545" y="591980"/>
                    <a:pt x="171450" y="600075"/>
                  </a:cubicBezTo>
                  <a:cubicBezTo>
                    <a:pt x="163355" y="608170"/>
                    <a:pt x="150026" y="610186"/>
                    <a:pt x="142875" y="619125"/>
                  </a:cubicBezTo>
                  <a:cubicBezTo>
                    <a:pt x="136603" y="626965"/>
                    <a:pt x="137840" y="638720"/>
                    <a:pt x="133350" y="647700"/>
                  </a:cubicBezTo>
                  <a:cubicBezTo>
                    <a:pt x="128230" y="657939"/>
                    <a:pt x="119420" y="666036"/>
                    <a:pt x="114300" y="676275"/>
                  </a:cubicBezTo>
                  <a:cubicBezTo>
                    <a:pt x="109810" y="685255"/>
                    <a:pt x="109651" y="696073"/>
                    <a:pt x="104775" y="704850"/>
                  </a:cubicBezTo>
                  <a:cubicBezTo>
                    <a:pt x="93656" y="724864"/>
                    <a:pt x="73915" y="740280"/>
                    <a:pt x="66675" y="762000"/>
                  </a:cubicBezTo>
                  <a:lnTo>
                    <a:pt x="47625" y="819150"/>
                  </a:lnTo>
                  <a:cubicBezTo>
                    <a:pt x="44450" y="828675"/>
                    <a:pt x="43669" y="839371"/>
                    <a:pt x="38100" y="847725"/>
                  </a:cubicBezTo>
                  <a:cubicBezTo>
                    <a:pt x="31750" y="857250"/>
                    <a:pt x="24170" y="866061"/>
                    <a:pt x="19050" y="876300"/>
                  </a:cubicBezTo>
                  <a:cubicBezTo>
                    <a:pt x="9287" y="895826"/>
                    <a:pt x="3623" y="934386"/>
                    <a:pt x="0" y="952500"/>
                  </a:cubicBezTo>
                  <a:cubicBezTo>
                    <a:pt x="4531" y="1002336"/>
                    <a:pt x="5630" y="1055692"/>
                    <a:pt x="19050" y="1104900"/>
                  </a:cubicBezTo>
                  <a:cubicBezTo>
                    <a:pt x="24334" y="1124273"/>
                    <a:pt x="31750" y="1143000"/>
                    <a:pt x="38100" y="1162050"/>
                  </a:cubicBezTo>
                  <a:cubicBezTo>
                    <a:pt x="41275" y="1171575"/>
                    <a:pt x="42056" y="1182271"/>
                    <a:pt x="47625" y="1190625"/>
                  </a:cubicBezTo>
                  <a:cubicBezTo>
                    <a:pt x="53975" y="1200150"/>
                    <a:pt x="62026" y="1208739"/>
                    <a:pt x="66675" y="1219200"/>
                  </a:cubicBezTo>
                  <a:cubicBezTo>
                    <a:pt x="74830" y="1237550"/>
                    <a:pt x="79375" y="1257300"/>
                    <a:pt x="85725" y="1276350"/>
                  </a:cubicBezTo>
                  <a:lnTo>
                    <a:pt x="104775" y="1333500"/>
                  </a:lnTo>
                  <a:cubicBezTo>
                    <a:pt x="107950" y="1343025"/>
                    <a:pt x="108731" y="1353721"/>
                    <a:pt x="114300" y="1362075"/>
                  </a:cubicBezTo>
                  <a:lnTo>
                    <a:pt x="133350" y="1390650"/>
                  </a:lnTo>
                  <a:cubicBezTo>
                    <a:pt x="154835" y="1476590"/>
                    <a:pt x="144121" y="1442012"/>
                    <a:pt x="161925" y="1495425"/>
                  </a:cubicBezTo>
                  <a:cubicBezTo>
                    <a:pt x="158415" y="1519996"/>
                    <a:pt x="156175" y="1564076"/>
                    <a:pt x="142875" y="1590675"/>
                  </a:cubicBezTo>
                  <a:cubicBezTo>
                    <a:pt x="105946" y="1664533"/>
                    <a:pt x="138241" y="1576001"/>
                    <a:pt x="114300" y="1647825"/>
                  </a:cubicBezTo>
                  <a:cubicBezTo>
                    <a:pt x="117475" y="1708150"/>
                    <a:pt x="116628" y="1768822"/>
                    <a:pt x="123825" y="1828800"/>
                  </a:cubicBezTo>
                  <a:cubicBezTo>
                    <a:pt x="126217" y="1848737"/>
                    <a:pt x="136525" y="1866900"/>
                    <a:pt x="142875" y="1885950"/>
                  </a:cubicBezTo>
                  <a:cubicBezTo>
                    <a:pt x="147015" y="1898369"/>
                    <a:pt x="148638" y="1911511"/>
                    <a:pt x="152400" y="1924050"/>
                  </a:cubicBezTo>
                  <a:cubicBezTo>
                    <a:pt x="171163" y="1986592"/>
                    <a:pt x="158649" y="1968399"/>
                    <a:pt x="190500" y="20002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456" name="TextBox 32" descr="Proximal End&#10;">
              <a:extLst>
                <a:ext uri="{FF2B5EF4-FFF2-40B4-BE49-F238E27FC236}">
                  <a16:creationId xmlns:a16="http://schemas.microsoft.com/office/drawing/2014/main" id="{807C3C1A-D0BA-D71C-91B8-BF16DFF98DC8}"/>
                </a:ext>
              </a:extLst>
            </p:cNvPr>
            <p:cNvSpPr txBox="1">
              <a:spLocks noChangeArrowheads="1"/>
            </p:cNvSpPr>
            <p:nvPr/>
          </p:nvSpPr>
          <p:spPr bwMode="auto">
            <a:xfrm>
              <a:off x="5000625" y="5116513"/>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Proximal End</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Title 1" descr="Posterior View of the Humerus&#10;">
            <a:extLst>
              <a:ext uri="{FF2B5EF4-FFF2-40B4-BE49-F238E27FC236}">
                <a16:creationId xmlns:a16="http://schemas.microsoft.com/office/drawing/2014/main" id="{6D7194C3-B613-E908-F802-5FA95250BEAA}"/>
              </a:ext>
            </a:extLst>
          </p:cNvPr>
          <p:cNvSpPr txBox="1">
            <a:spLocks noGrp="1"/>
          </p:cNvSpPr>
          <p:nvPr>
            <p:ph type="title" idx="4294967295"/>
          </p:nvPr>
        </p:nvSpPr>
        <p:spPr bwMode="auto">
          <a:xfrm>
            <a:off x="-3175" y="228600"/>
            <a:ext cx="909955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Posterior View of the Humerus</a:t>
            </a:r>
          </a:p>
        </p:txBody>
      </p:sp>
      <p:sp>
        <p:nvSpPr>
          <p:cNvPr id="15" name="Rectangle 14">
            <a:extLst>
              <a:ext uri="{FF2B5EF4-FFF2-40B4-BE49-F238E27FC236}">
                <a16:creationId xmlns:a16="http://schemas.microsoft.com/office/drawing/2014/main" id="{D2D2C934-85C9-2A6A-BDBF-53AF988A2C9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is a labeled illustration depicting the posterior view of the humerus, with three sections displayed from right to left. On the right, a skeleton model is shown, with the humerus highlighted within a black rectangle pointing to the middle section, which displays an elongated view of the complete humerus bone. On the left, a close-up of the proximal end of the humerus shows detailed labels for anatomical features such as the 'Head,' 'Greater tubercle,' 'Anatomical neck,' and 'Surgical neck,' with labels pointing to specific parts of the bone.">
            <a:extLst>
              <a:ext uri="{FF2B5EF4-FFF2-40B4-BE49-F238E27FC236}">
                <a16:creationId xmlns:a16="http://schemas.microsoft.com/office/drawing/2014/main" id="{0E20704D-20B0-59A9-C27F-BEB2D231AA8C}"/>
              </a:ext>
            </a:extLst>
          </p:cNvPr>
          <p:cNvGrpSpPr/>
          <p:nvPr/>
        </p:nvGrpSpPr>
        <p:grpSpPr>
          <a:xfrm>
            <a:off x="76200" y="1214438"/>
            <a:ext cx="9023350" cy="5478462"/>
            <a:chOff x="76200" y="1214438"/>
            <a:chExt cx="9023350" cy="5478462"/>
          </a:xfrm>
        </p:grpSpPr>
        <p:sp>
          <p:nvSpPr>
            <p:cNvPr id="19462" name="TextBox 32" descr="Greater tubercle&#10;">
              <a:extLst>
                <a:ext uri="{FF2B5EF4-FFF2-40B4-BE49-F238E27FC236}">
                  <a16:creationId xmlns:a16="http://schemas.microsoft.com/office/drawing/2014/main" id="{479A7D14-BF57-0387-E19A-EC62FF824D0A}"/>
                </a:ext>
              </a:extLst>
            </p:cNvPr>
            <p:cNvSpPr txBox="1">
              <a:spLocks noChangeArrowheads="1"/>
            </p:cNvSpPr>
            <p:nvPr/>
          </p:nvSpPr>
          <p:spPr bwMode="auto">
            <a:xfrm>
              <a:off x="76200" y="2362200"/>
              <a:ext cx="17589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Greater tubercle</a:t>
              </a:r>
            </a:p>
          </p:txBody>
        </p:sp>
        <p:sp>
          <p:nvSpPr>
            <p:cNvPr id="19471" name="TextBox 32" descr="Anatomical neck&#10;">
              <a:extLst>
                <a:ext uri="{FF2B5EF4-FFF2-40B4-BE49-F238E27FC236}">
                  <a16:creationId xmlns:a16="http://schemas.microsoft.com/office/drawing/2014/main" id="{360E9165-EAF0-91DF-1391-5973ABBB62CC}"/>
                </a:ext>
              </a:extLst>
            </p:cNvPr>
            <p:cNvSpPr txBox="1">
              <a:spLocks noChangeArrowheads="1"/>
            </p:cNvSpPr>
            <p:nvPr/>
          </p:nvSpPr>
          <p:spPr bwMode="auto">
            <a:xfrm>
              <a:off x="76200" y="2987675"/>
              <a:ext cx="175895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Anatomical neck</a:t>
              </a:r>
            </a:p>
          </p:txBody>
        </p:sp>
        <p:sp>
          <p:nvSpPr>
            <p:cNvPr id="19470" name="TextBox 32" descr="Surgical neck&#10;">
              <a:extLst>
                <a:ext uri="{FF2B5EF4-FFF2-40B4-BE49-F238E27FC236}">
                  <a16:creationId xmlns:a16="http://schemas.microsoft.com/office/drawing/2014/main" id="{4B958E44-33DB-983B-035D-8F23CF6180FA}"/>
                </a:ext>
              </a:extLst>
            </p:cNvPr>
            <p:cNvSpPr txBox="1">
              <a:spLocks noChangeArrowheads="1"/>
            </p:cNvSpPr>
            <p:nvPr/>
          </p:nvSpPr>
          <p:spPr bwMode="auto">
            <a:xfrm>
              <a:off x="381000" y="4254500"/>
              <a:ext cx="1454150"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Surgical neck</a:t>
              </a:r>
            </a:p>
          </p:txBody>
        </p:sp>
        <p:pic>
          <p:nvPicPr>
            <p:cNvPr id="19458" name="Picture 2" descr="Posterior view of the proximal end of the left humerus ">
              <a:extLst>
                <a:ext uri="{FF2B5EF4-FFF2-40B4-BE49-F238E27FC236}">
                  <a16:creationId xmlns:a16="http://schemas.microsoft.com/office/drawing/2014/main" id="{7A353D6A-DCFF-88BC-6FEA-50DA63485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49" t="25993" r="7076" b="10275"/>
            <a:stretch>
              <a:fillRect/>
            </a:stretch>
          </p:blipFill>
          <p:spPr bwMode="auto">
            <a:xfrm>
              <a:off x="2035175" y="1219200"/>
              <a:ext cx="321945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472" name="TextBox 32" descr="Head&#10;">
              <a:extLst>
                <a:ext uri="{FF2B5EF4-FFF2-40B4-BE49-F238E27FC236}">
                  <a16:creationId xmlns:a16="http://schemas.microsoft.com/office/drawing/2014/main" id="{6B07876E-9032-31BB-0B87-F827F5D37DF7}"/>
                </a:ext>
              </a:extLst>
            </p:cNvPr>
            <p:cNvSpPr txBox="1">
              <a:spLocks noChangeArrowheads="1"/>
            </p:cNvSpPr>
            <p:nvPr/>
          </p:nvSpPr>
          <p:spPr bwMode="auto">
            <a:xfrm>
              <a:off x="3614738" y="1992313"/>
              <a:ext cx="87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Head</a:t>
              </a:r>
            </a:p>
          </p:txBody>
        </p:sp>
        <p:sp>
          <p:nvSpPr>
            <p:cNvPr id="19475" name="TextBox 32" descr="Proximal End&#10;">
              <a:extLst>
                <a:ext uri="{FF2B5EF4-FFF2-40B4-BE49-F238E27FC236}">
                  <a16:creationId xmlns:a16="http://schemas.microsoft.com/office/drawing/2014/main" id="{C772C898-560A-546A-B168-123015744C76}"/>
                </a:ext>
              </a:extLst>
            </p:cNvPr>
            <p:cNvSpPr txBox="1">
              <a:spLocks noChangeArrowheads="1"/>
            </p:cNvSpPr>
            <p:nvPr/>
          </p:nvSpPr>
          <p:spPr bwMode="auto">
            <a:xfrm>
              <a:off x="2819400" y="5557838"/>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Proximal End</a:t>
              </a:r>
            </a:p>
          </p:txBody>
        </p:sp>
        <p:pic>
          <p:nvPicPr>
            <p:cNvPr id="19459" name="Picture 2" descr="Posterior view of the left humerus&#10;">
              <a:extLst>
                <a:ext uri="{FF2B5EF4-FFF2-40B4-BE49-F238E27FC236}">
                  <a16:creationId xmlns:a16="http://schemas.microsoft.com/office/drawing/2014/main" id="{338A507A-D606-45E8-82A2-D1BB8F2CF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567" r="33253" b="1949"/>
            <a:stretch>
              <a:fillRect/>
            </a:stretch>
          </p:blipFill>
          <p:spPr bwMode="auto">
            <a:xfrm>
              <a:off x="5402263" y="1217613"/>
              <a:ext cx="1450975" cy="54752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9460" name="Picture 3" descr="Posterior view of the left humerus attached to the skeleton">
              <a:extLst>
                <a:ext uri="{FF2B5EF4-FFF2-40B4-BE49-F238E27FC236}">
                  <a16:creationId xmlns:a16="http://schemas.microsoft.com/office/drawing/2014/main" id="{C69B2F91-EC47-E7F5-B73A-B5224FEA0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79" r="17326"/>
            <a:stretch>
              <a:fillRect/>
            </a:stretch>
          </p:blipFill>
          <p:spPr bwMode="auto">
            <a:xfrm>
              <a:off x="7000875" y="1214438"/>
              <a:ext cx="2098675" cy="49577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464" name="TextBox 32">
              <a:extLst>
                <a:ext uri="{FF2B5EF4-FFF2-40B4-BE49-F238E27FC236}">
                  <a16:creationId xmlns:a16="http://schemas.microsoft.com/office/drawing/2014/main" id="{DFD62A74-21D6-F124-74E2-CFEEA76DE1EF}"/>
                </a:ext>
                <a:ext uri="{C183D7F6-B498-43B3-948B-1728B52AA6E4}">
                  <adec:decorative xmlns:adec="http://schemas.microsoft.com/office/drawing/2017/decorative" val="1"/>
                </a:ext>
              </a:extLst>
            </p:cNvPr>
            <p:cNvSpPr txBox="1">
              <a:spLocks noChangeArrowheads="1"/>
            </p:cNvSpPr>
            <p:nvPr/>
          </p:nvSpPr>
          <p:spPr bwMode="auto">
            <a:xfrm rot="-5400000">
              <a:off x="6807200" y="3203576"/>
              <a:ext cx="1279525" cy="3683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p:txBody>
        </p:sp>
        <p:cxnSp>
          <p:nvCxnSpPr>
            <p:cNvPr id="13" name="Straight Arrow Connector 12">
              <a:extLst>
                <a:ext uri="{FF2B5EF4-FFF2-40B4-BE49-F238E27FC236}">
                  <a16:creationId xmlns:a16="http://schemas.microsoft.com/office/drawing/2014/main" id="{2A528B19-C5DE-B95B-53DF-73EA3E9E69BF}"/>
                </a:ext>
                <a:ext uri="{C183D7F6-B498-43B3-948B-1728B52AA6E4}">
                  <adec:decorative xmlns:adec="http://schemas.microsoft.com/office/drawing/2017/decorative" val="1"/>
                </a:ext>
              </a:extLst>
            </p:cNvPr>
            <p:cNvCxnSpPr>
              <a:stCxn id="19464" idx="0"/>
            </p:cNvCxnSpPr>
            <p:nvPr/>
          </p:nvCxnSpPr>
          <p:spPr>
            <a:xfrm flipH="1">
              <a:off x="6853238" y="3387725"/>
              <a:ext cx="4095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66" name="TextBox 32">
              <a:extLst>
                <a:ext uri="{FF2B5EF4-FFF2-40B4-BE49-F238E27FC236}">
                  <a16:creationId xmlns:a16="http://schemas.microsoft.com/office/drawing/2014/main" id="{7059758F-950B-2B68-18D3-1FA95D27ACAB}"/>
                </a:ext>
                <a:ext uri="{C183D7F6-B498-43B3-948B-1728B52AA6E4}">
                  <adec:decorative xmlns:adec="http://schemas.microsoft.com/office/drawing/2017/decorative" val="1"/>
                </a:ext>
              </a:extLst>
            </p:cNvPr>
            <p:cNvSpPr txBox="1">
              <a:spLocks noChangeArrowheads="1"/>
            </p:cNvSpPr>
            <p:nvPr/>
          </p:nvSpPr>
          <p:spPr bwMode="auto">
            <a:xfrm rot="-5400000">
              <a:off x="5424488" y="1377950"/>
              <a:ext cx="1365250" cy="12001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p:txBody>
        </p:sp>
        <p:cxnSp>
          <p:nvCxnSpPr>
            <p:cNvPr id="17" name="Straight Arrow Connector 16">
              <a:extLst>
                <a:ext uri="{FF2B5EF4-FFF2-40B4-BE49-F238E27FC236}">
                  <a16:creationId xmlns:a16="http://schemas.microsoft.com/office/drawing/2014/main" id="{5B13F28C-5DA9-A548-A43A-A0656CB0D6C4}"/>
                </a:ext>
                <a:ext uri="{C183D7F6-B498-43B3-948B-1728B52AA6E4}">
                  <adec:decorative xmlns:adec="http://schemas.microsoft.com/office/drawing/2017/decorative" val="1"/>
                </a:ext>
              </a:extLst>
            </p:cNvPr>
            <p:cNvCxnSpPr>
              <a:stCxn id="19466" idx="0"/>
            </p:cNvCxnSpPr>
            <p:nvPr/>
          </p:nvCxnSpPr>
          <p:spPr>
            <a:xfrm flipH="1">
              <a:off x="5176838" y="1978025"/>
              <a:ext cx="330200" cy="142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E96CB3B-7E1C-8DBD-7499-F20E86A3A0BF}"/>
                </a:ext>
                <a:ext uri="{C183D7F6-B498-43B3-948B-1728B52AA6E4}">
                  <adec:decorative xmlns:adec="http://schemas.microsoft.com/office/drawing/2017/decorative" val="1"/>
                </a:ext>
              </a:extLst>
            </p:cNvPr>
            <p:cNvCxnSpPr/>
            <p:nvPr/>
          </p:nvCxnSpPr>
          <p:spPr>
            <a:xfrm flipV="1">
              <a:off x="1828800" y="2514600"/>
              <a:ext cx="719138" cy="12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AB0730A-A4E4-AE46-ED7D-798974E703CC}"/>
                </a:ext>
                <a:ext uri="{C183D7F6-B498-43B3-948B-1728B52AA6E4}">
                  <adec:decorative xmlns:adec="http://schemas.microsoft.com/office/drawing/2017/decorative" val="1"/>
                </a:ext>
              </a:extLst>
            </p:cNvPr>
            <p:cNvSpPr/>
            <p:nvPr/>
          </p:nvSpPr>
          <p:spPr>
            <a:xfrm>
              <a:off x="2590800" y="3810000"/>
              <a:ext cx="1905000" cy="228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32" name="Straight Arrow Connector 31">
              <a:extLst>
                <a:ext uri="{FF2B5EF4-FFF2-40B4-BE49-F238E27FC236}">
                  <a16:creationId xmlns:a16="http://schemas.microsoft.com/office/drawing/2014/main" id="{D55A7D81-BFE5-7904-9222-7BE71A9883D6}"/>
                </a:ext>
                <a:ext uri="{C183D7F6-B498-43B3-948B-1728B52AA6E4}">
                  <adec:decorative xmlns:adec="http://schemas.microsoft.com/office/drawing/2017/decorative" val="1"/>
                </a:ext>
              </a:extLst>
            </p:cNvPr>
            <p:cNvCxnSpPr/>
            <p:nvPr/>
          </p:nvCxnSpPr>
          <p:spPr>
            <a:xfrm flipV="1">
              <a:off x="3614738" y="4057650"/>
              <a:ext cx="0" cy="393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69F6EE3-26A1-8E61-641B-A804443B40C2}"/>
                </a:ext>
                <a:ext uri="{C183D7F6-B498-43B3-948B-1728B52AA6E4}">
                  <adec:decorative xmlns:adec="http://schemas.microsoft.com/office/drawing/2017/decorative" val="1"/>
                </a:ext>
              </a:extLst>
            </p:cNvPr>
            <p:cNvCxnSpPr>
              <a:stCxn id="19471" idx="3"/>
            </p:cNvCxnSpPr>
            <p:nvPr/>
          </p:nvCxnSpPr>
          <p:spPr>
            <a:xfrm>
              <a:off x="1835150" y="3171825"/>
              <a:ext cx="184943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2ADEBBE7-CE2B-68CD-4586-5CB2393B35C0}"/>
                </a:ext>
                <a:ext uri="{C183D7F6-B498-43B3-948B-1728B52AA6E4}">
                  <adec:decorative xmlns:adec="http://schemas.microsoft.com/office/drawing/2017/decorative" val="1"/>
                </a:ext>
              </a:extLst>
            </p:cNvPr>
            <p:cNvSpPr/>
            <p:nvPr/>
          </p:nvSpPr>
          <p:spPr>
            <a:xfrm>
              <a:off x="2911475" y="1785938"/>
              <a:ext cx="1828800" cy="1844675"/>
            </a:xfrm>
            <a:custGeom>
              <a:avLst/>
              <a:gdLst>
                <a:gd name="connsiteX0" fmla="*/ 0 w 1828800"/>
                <a:gd name="connsiteY0" fmla="*/ 0 h 1843553"/>
                <a:gd name="connsiteX1" fmla="*/ 42203 w 1828800"/>
                <a:gd name="connsiteY1" fmla="*/ 70338 h 1843553"/>
                <a:gd name="connsiteX2" fmla="*/ 112542 w 1828800"/>
                <a:gd name="connsiteY2" fmla="*/ 140677 h 1843553"/>
                <a:gd name="connsiteX3" fmla="*/ 182880 w 1828800"/>
                <a:gd name="connsiteY3" fmla="*/ 196948 h 1843553"/>
                <a:gd name="connsiteX4" fmla="*/ 196948 w 1828800"/>
                <a:gd name="connsiteY4" fmla="*/ 253218 h 1843553"/>
                <a:gd name="connsiteX5" fmla="*/ 225083 w 1828800"/>
                <a:gd name="connsiteY5" fmla="*/ 281354 h 1843553"/>
                <a:gd name="connsiteX6" fmla="*/ 253219 w 1828800"/>
                <a:gd name="connsiteY6" fmla="*/ 323557 h 1843553"/>
                <a:gd name="connsiteX7" fmla="*/ 281354 w 1828800"/>
                <a:gd name="connsiteY7" fmla="*/ 407963 h 1843553"/>
                <a:gd name="connsiteX8" fmla="*/ 337625 w 1828800"/>
                <a:gd name="connsiteY8" fmla="*/ 464234 h 1843553"/>
                <a:gd name="connsiteX9" fmla="*/ 393896 w 1828800"/>
                <a:gd name="connsiteY9" fmla="*/ 590843 h 1843553"/>
                <a:gd name="connsiteX10" fmla="*/ 464234 w 1828800"/>
                <a:gd name="connsiteY10" fmla="*/ 689317 h 1843553"/>
                <a:gd name="connsiteX11" fmla="*/ 492370 w 1828800"/>
                <a:gd name="connsiteY11" fmla="*/ 717452 h 1843553"/>
                <a:gd name="connsiteX12" fmla="*/ 548640 w 1828800"/>
                <a:gd name="connsiteY12" fmla="*/ 886265 h 1843553"/>
                <a:gd name="connsiteX13" fmla="*/ 562708 w 1828800"/>
                <a:gd name="connsiteY13" fmla="*/ 928468 h 1843553"/>
                <a:gd name="connsiteX14" fmla="*/ 576776 w 1828800"/>
                <a:gd name="connsiteY14" fmla="*/ 970671 h 1843553"/>
                <a:gd name="connsiteX15" fmla="*/ 604911 w 1828800"/>
                <a:gd name="connsiteY15" fmla="*/ 1012874 h 1843553"/>
                <a:gd name="connsiteX16" fmla="*/ 633046 w 1828800"/>
                <a:gd name="connsiteY16" fmla="*/ 1097280 h 1843553"/>
                <a:gd name="connsiteX17" fmla="*/ 647114 w 1828800"/>
                <a:gd name="connsiteY17" fmla="*/ 1139483 h 1843553"/>
                <a:gd name="connsiteX18" fmla="*/ 675250 w 1828800"/>
                <a:gd name="connsiteY18" fmla="*/ 1167618 h 1843553"/>
                <a:gd name="connsiteX19" fmla="*/ 703385 w 1828800"/>
                <a:gd name="connsiteY19" fmla="*/ 1209821 h 1843553"/>
                <a:gd name="connsiteX20" fmla="*/ 717453 w 1828800"/>
                <a:gd name="connsiteY20" fmla="*/ 1252025 h 1843553"/>
                <a:gd name="connsiteX21" fmla="*/ 759656 w 1828800"/>
                <a:gd name="connsiteY21" fmla="*/ 1266092 h 1843553"/>
                <a:gd name="connsiteX22" fmla="*/ 829994 w 1828800"/>
                <a:gd name="connsiteY22" fmla="*/ 1406769 h 1843553"/>
                <a:gd name="connsiteX23" fmla="*/ 858130 w 1828800"/>
                <a:gd name="connsiteY23" fmla="*/ 1434905 h 1843553"/>
                <a:gd name="connsiteX24" fmla="*/ 900333 w 1828800"/>
                <a:gd name="connsiteY24" fmla="*/ 1463040 h 1843553"/>
                <a:gd name="connsiteX25" fmla="*/ 984739 w 1828800"/>
                <a:gd name="connsiteY25" fmla="*/ 1491175 h 1843553"/>
                <a:gd name="connsiteX26" fmla="*/ 1012874 w 1828800"/>
                <a:gd name="connsiteY26" fmla="*/ 1519311 h 1843553"/>
                <a:gd name="connsiteX27" fmla="*/ 1097280 w 1828800"/>
                <a:gd name="connsiteY27" fmla="*/ 1547446 h 1843553"/>
                <a:gd name="connsiteX28" fmla="*/ 1209822 w 1828800"/>
                <a:gd name="connsiteY28" fmla="*/ 1603717 h 1843553"/>
                <a:gd name="connsiteX29" fmla="*/ 1252025 w 1828800"/>
                <a:gd name="connsiteY29" fmla="*/ 1631852 h 1843553"/>
                <a:gd name="connsiteX30" fmla="*/ 1308296 w 1828800"/>
                <a:gd name="connsiteY30" fmla="*/ 1645920 h 1843553"/>
                <a:gd name="connsiteX31" fmla="*/ 1392702 w 1828800"/>
                <a:gd name="connsiteY31" fmla="*/ 1674055 h 1843553"/>
                <a:gd name="connsiteX32" fmla="*/ 1477108 w 1828800"/>
                <a:gd name="connsiteY32" fmla="*/ 1702191 h 1843553"/>
                <a:gd name="connsiteX33" fmla="*/ 1519311 w 1828800"/>
                <a:gd name="connsiteY33" fmla="*/ 1716258 h 1843553"/>
                <a:gd name="connsiteX34" fmla="*/ 1589650 w 1828800"/>
                <a:gd name="connsiteY34" fmla="*/ 1758461 h 1843553"/>
                <a:gd name="connsiteX35" fmla="*/ 1617785 w 1828800"/>
                <a:gd name="connsiteY35" fmla="*/ 1786597 h 1843553"/>
                <a:gd name="connsiteX36" fmla="*/ 1702191 w 1828800"/>
                <a:gd name="connsiteY36" fmla="*/ 1814732 h 1843553"/>
                <a:gd name="connsiteX37" fmla="*/ 1800665 w 1828800"/>
                <a:gd name="connsiteY37" fmla="*/ 1842868 h 1843553"/>
                <a:gd name="connsiteX38" fmla="*/ 1828800 w 1828800"/>
                <a:gd name="connsiteY38" fmla="*/ 1842868 h 184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8800" h="1843553">
                  <a:moveTo>
                    <a:pt x="0" y="0"/>
                  </a:moveTo>
                  <a:cubicBezTo>
                    <a:pt x="14068" y="23446"/>
                    <a:pt x="25122" y="48987"/>
                    <a:pt x="42203" y="70338"/>
                  </a:cubicBezTo>
                  <a:cubicBezTo>
                    <a:pt x="62917" y="96230"/>
                    <a:pt x="84953" y="122284"/>
                    <a:pt x="112542" y="140677"/>
                  </a:cubicBezTo>
                  <a:cubicBezTo>
                    <a:pt x="165781" y="176169"/>
                    <a:pt x="142790" y="156857"/>
                    <a:pt x="182880" y="196948"/>
                  </a:cubicBezTo>
                  <a:cubicBezTo>
                    <a:pt x="187569" y="215705"/>
                    <a:pt x="188302" y="235925"/>
                    <a:pt x="196948" y="253218"/>
                  </a:cubicBezTo>
                  <a:cubicBezTo>
                    <a:pt x="202879" y="265081"/>
                    <a:pt x="216798" y="270997"/>
                    <a:pt x="225083" y="281354"/>
                  </a:cubicBezTo>
                  <a:cubicBezTo>
                    <a:pt x="235645" y="294556"/>
                    <a:pt x="243840" y="309489"/>
                    <a:pt x="253219" y="323557"/>
                  </a:cubicBezTo>
                  <a:cubicBezTo>
                    <a:pt x="262597" y="351692"/>
                    <a:pt x="260383" y="386992"/>
                    <a:pt x="281354" y="407963"/>
                  </a:cubicBezTo>
                  <a:lnTo>
                    <a:pt x="337625" y="464234"/>
                  </a:lnTo>
                  <a:cubicBezTo>
                    <a:pt x="371107" y="564680"/>
                    <a:pt x="349309" y="523964"/>
                    <a:pt x="393896" y="590843"/>
                  </a:cubicBezTo>
                  <a:cubicBezTo>
                    <a:pt x="416351" y="658211"/>
                    <a:pt x="397478" y="622562"/>
                    <a:pt x="464234" y="689317"/>
                  </a:cubicBezTo>
                  <a:lnTo>
                    <a:pt x="492370" y="717452"/>
                  </a:lnTo>
                  <a:lnTo>
                    <a:pt x="548640" y="886265"/>
                  </a:lnTo>
                  <a:lnTo>
                    <a:pt x="562708" y="928468"/>
                  </a:lnTo>
                  <a:cubicBezTo>
                    <a:pt x="567397" y="942536"/>
                    <a:pt x="568551" y="958333"/>
                    <a:pt x="576776" y="970671"/>
                  </a:cubicBezTo>
                  <a:cubicBezTo>
                    <a:pt x="586154" y="984739"/>
                    <a:pt x="598044" y="997424"/>
                    <a:pt x="604911" y="1012874"/>
                  </a:cubicBezTo>
                  <a:cubicBezTo>
                    <a:pt x="616956" y="1039975"/>
                    <a:pt x="623668" y="1069145"/>
                    <a:pt x="633046" y="1097280"/>
                  </a:cubicBezTo>
                  <a:cubicBezTo>
                    <a:pt x="637735" y="1111348"/>
                    <a:pt x="636628" y="1128998"/>
                    <a:pt x="647114" y="1139483"/>
                  </a:cubicBezTo>
                  <a:cubicBezTo>
                    <a:pt x="656493" y="1148861"/>
                    <a:pt x="666964" y="1157261"/>
                    <a:pt x="675250" y="1167618"/>
                  </a:cubicBezTo>
                  <a:cubicBezTo>
                    <a:pt x="685812" y="1180820"/>
                    <a:pt x="695824" y="1194699"/>
                    <a:pt x="703385" y="1209821"/>
                  </a:cubicBezTo>
                  <a:cubicBezTo>
                    <a:pt x="710017" y="1223084"/>
                    <a:pt x="706967" y="1241539"/>
                    <a:pt x="717453" y="1252025"/>
                  </a:cubicBezTo>
                  <a:cubicBezTo>
                    <a:pt x="727938" y="1262510"/>
                    <a:pt x="745588" y="1261403"/>
                    <a:pt x="759656" y="1266092"/>
                  </a:cubicBezTo>
                  <a:cubicBezTo>
                    <a:pt x="798979" y="1423389"/>
                    <a:pt x="752518" y="1344788"/>
                    <a:pt x="829994" y="1406769"/>
                  </a:cubicBezTo>
                  <a:cubicBezTo>
                    <a:pt x="840351" y="1415055"/>
                    <a:pt x="847773" y="1426619"/>
                    <a:pt x="858130" y="1434905"/>
                  </a:cubicBezTo>
                  <a:cubicBezTo>
                    <a:pt x="871332" y="1445467"/>
                    <a:pt x="884883" y="1456173"/>
                    <a:pt x="900333" y="1463040"/>
                  </a:cubicBezTo>
                  <a:cubicBezTo>
                    <a:pt x="927434" y="1475085"/>
                    <a:pt x="984739" y="1491175"/>
                    <a:pt x="984739" y="1491175"/>
                  </a:cubicBezTo>
                  <a:cubicBezTo>
                    <a:pt x="994117" y="1500554"/>
                    <a:pt x="1001011" y="1513379"/>
                    <a:pt x="1012874" y="1519311"/>
                  </a:cubicBezTo>
                  <a:cubicBezTo>
                    <a:pt x="1039400" y="1532574"/>
                    <a:pt x="1097280" y="1547446"/>
                    <a:pt x="1097280" y="1547446"/>
                  </a:cubicBezTo>
                  <a:cubicBezTo>
                    <a:pt x="1189764" y="1639926"/>
                    <a:pt x="1015841" y="1474398"/>
                    <a:pt x="1209822" y="1603717"/>
                  </a:cubicBezTo>
                  <a:cubicBezTo>
                    <a:pt x="1223890" y="1613095"/>
                    <a:pt x="1236485" y="1625192"/>
                    <a:pt x="1252025" y="1631852"/>
                  </a:cubicBezTo>
                  <a:cubicBezTo>
                    <a:pt x="1269796" y="1639468"/>
                    <a:pt x="1289777" y="1640364"/>
                    <a:pt x="1308296" y="1645920"/>
                  </a:cubicBezTo>
                  <a:cubicBezTo>
                    <a:pt x="1336702" y="1654442"/>
                    <a:pt x="1364567" y="1664677"/>
                    <a:pt x="1392702" y="1674055"/>
                  </a:cubicBezTo>
                  <a:lnTo>
                    <a:pt x="1477108" y="1702191"/>
                  </a:lnTo>
                  <a:lnTo>
                    <a:pt x="1519311" y="1716258"/>
                  </a:lnTo>
                  <a:cubicBezTo>
                    <a:pt x="1590598" y="1787548"/>
                    <a:pt x="1498340" y="1703676"/>
                    <a:pt x="1589650" y="1758461"/>
                  </a:cubicBezTo>
                  <a:cubicBezTo>
                    <a:pt x="1601023" y="1765285"/>
                    <a:pt x="1605922" y="1780665"/>
                    <a:pt x="1617785" y="1786597"/>
                  </a:cubicBezTo>
                  <a:cubicBezTo>
                    <a:pt x="1644311" y="1799860"/>
                    <a:pt x="1674056" y="1805354"/>
                    <a:pt x="1702191" y="1814732"/>
                  </a:cubicBezTo>
                  <a:cubicBezTo>
                    <a:pt x="1735643" y="1825883"/>
                    <a:pt x="1765334" y="1836979"/>
                    <a:pt x="1800665" y="1842868"/>
                  </a:cubicBezTo>
                  <a:cubicBezTo>
                    <a:pt x="1809916" y="1844410"/>
                    <a:pt x="1819422" y="1842868"/>
                    <a:pt x="1828800" y="184286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9" name="Straight Connector 28">
              <a:extLst>
                <a:ext uri="{FF2B5EF4-FFF2-40B4-BE49-F238E27FC236}">
                  <a16:creationId xmlns:a16="http://schemas.microsoft.com/office/drawing/2014/main" id="{A85E4438-71B1-AD1C-F004-67751A125C7F}"/>
                </a:ext>
                <a:ext uri="{C183D7F6-B498-43B3-948B-1728B52AA6E4}">
                  <adec:decorative xmlns:adec="http://schemas.microsoft.com/office/drawing/2017/decorative" val="1"/>
                </a:ext>
              </a:extLst>
            </p:cNvPr>
            <p:cNvCxnSpPr>
              <a:stCxn id="19470" idx="3"/>
            </p:cNvCxnSpPr>
            <p:nvPr/>
          </p:nvCxnSpPr>
          <p:spPr>
            <a:xfrm>
              <a:off x="1835150" y="4438650"/>
              <a:ext cx="1779588" cy="127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itle 1" descr="Humerus / Deltoid Tuberosity&#10;">
            <a:extLst>
              <a:ext uri="{FF2B5EF4-FFF2-40B4-BE49-F238E27FC236}">
                <a16:creationId xmlns:a16="http://schemas.microsoft.com/office/drawing/2014/main" id="{2EEF017C-D098-D1B9-7CF2-B7FC981D5392}"/>
              </a:ext>
            </a:extLst>
          </p:cNvPr>
          <p:cNvSpPr txBox="1">
            <a:spLocks noGrp="1"/>
          </p:cNvSpPr>
          <p:nvPr>
            <p:ph type="title" idx="4294967295"/>
          </p:nvPr>
        </p:nvSpPr>
        <p:spPr bwMode="auto">
          <a:xfrm>
            <a:off x="0"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Humerus / Deltoid Tuberosity</a:t>
            </a:r>
          </a:p>
        </p:txBody>
      </p:sp>
      <p:sp>
        <p:nvSpPr>
          <p:cNvPr id="15" name="Rectangle 14">
            <a:extLst>
              <a:ext uri="{FF2B5EF4-FFF2-40B4-BE49-F238E27FC236}">
                <a16:creationId xmlns:a16="http://schemas.microsoft.com/office/drawing/2014/main" id="{21C80391-AD9A-6EB6-0092-BF9A5224D33F}"/>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is a composite of three sections illustrating the humerus and deltoid tuberosity. The left section displays the humerus in a skeleton model. The central section shows a close-up of the humerus bone, focusing on the deltoid tuberosity. Both sections are connected by arrows pointing to the deltoid tuberosity. The right section shows the deltoid muscle, with a description emphasizing its insertion into the deltoid tuberosity.">
            <a:extLst>
              <a:ext uri="{FF2B5EF4-FFF2-40B4-BE49-F238E27FC236}">
                <a16:creationId xmlns:a16="http://schemas.microsoft.com/office/drawing/2014/main" id="{52DB01F5-2238-BD4D-71EA-CFF464862C2A}"/>
              </a:ext>
            </a:extLst>
          </p:cNvPr>
          <p:cNvGrpSpPr/>
          <p:nvPr/>
        </p:nvGrpSpPr>
        <p:grpSpPr>
          <a:xfrm>
            <a:off x="169863" y="914400"/>
            <a:ext cx="8823325" cy="5729288"/>
            <a:chOff x="169863" y="914400"/>
            <a:chExt cx="8823325" cy="5729288"/>
          </a:xfrm>
        </p:grpSpPr>
        <p:pic>
          <p:nvPicPr>
            <p:cNvPr id="20483" name="Picture 15" descr="Anterolateral view of the left humerus attached to the skeleton showing the deltoid tuberosity">
              <a:extLst>
                <a:ext uri="{FF2B5EF4-FFF2-40B4-BE49-F238E27FC236}">
                  <a16:creationId xmlns:a16="http://schemas.microsoft.com/office/drawing/2014/main" id="{92B85D4E-86C9-FD08-6212-7782672405F0}"/>
                </a:ext>
              </a:extLst>
            </p:cNvPr>
            <p:cNvPicPr>
              <a:picLocks noChangeAspect="1"/>
            </p:cNvPicPr>
            <p:nvPr/>
          </p:nvPicPr>
          <p:blipFill>
            <a:blip r:embed="rId2">
              <a:extLst>
                <a:ext uri="{28A0092B-C50C-407E-A947-70E740481C1C}">
                  <a14:useLocalDpi xmlns:a14="http://schemas.microsoft.com/office/drawing/2010/main" val="0"/>
                </a:ext>
              </a:extLst>
            </a:blip>
            <a:srcRect r="18095"/>
            <a:stretch>
              <a:fillRect/>
            </a:stretch>
          </p:blipFill>
          <p:spPr bwMode="auto">
            <a:xfrm>
              <a:off x="169863" y="1193800"/>
              <a:ext cx="3182937" cy="467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8" name="TextBox 32" descr="Deltoid tuberosity&#10;">
              <a:extLst>
                <a:ext uri="{FF2B5EF4-FFF2-40B4-BE49-F238E27FC236}">
                  <a16:creationId xmlns:a16="http://schemas.microsoft.com/office/drawing/2014/main" id="{3F34735A-46B5-24AA-E142-D7F2E1F3E358}"/>
                </a:ext>
              </a:extLst>
            </p:cNvPr>
            <p:cNvSpPr txBox="1">
              <a:spLocks noChangeArrowheads="1"/>
            </p:cNvSpPr>
            <p:nvPr/>
          </p:nvSpPr>
          <p:spPr bwMode="auto">
            <a:xfrm>
              <a:off x="3429000" y="2921000"/>
              <a:ext cx="12954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Deltoid tuberosity</a:t>
              </a:r>
            </a:p>
          </p:txBody>
        </p:sp>
        <p:pic>
          <p:nvPicPr>
            <p:cNvPr id="20482" name="Picture 2" descr="Anterior view of the left humerus showing the deltoid tuberosity">
              <a:extLst>
                <a:ext uri="{FF2B5EF4-FFF2-40B4-BE49-F238E27FC236}">
                  <a16:creationId xmlns:a16="http://schemas.microsoft.com/office/drawing/2014/main" id="{EA93DB8E-3D90-87D3-D1BE-F2822DBBA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576" t="-79" r="37245" b="1924"/>
            <a:stretch>
              <a:fillRect/>
            </a:stretch>
          </p:blipFill>
          <p:spPr bwMode="auto">
            <a:xfrm>
              <a:off x="4837113" y="914400"/>
              <a:ext cx="1639887" cy="57292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489" name="Picture 11" descr="Deltoid muscle &#10;">
              <a:extLst>
                <a:ext uri="{FF2B5EF4-FFF2-40B4-BE49-F238E27FC236}">
                  <a16:creationId xmlns:a16="http://schemas.microsoft.com/office/drawing/2014/main" id="{BA693E37-51AD-8834-486A-184491983E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193800"/>
              <a:ext cx="2439988" cy="3665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91" name="Rectangle 17" descr="Deltoid muscle &#10;">
              <a:extLst>
                <a:ext uri="{FF2B5EF4-FFF2-40B4-BE49-F238E27FC236}">
                  <a16:creationId xmlns:a16="http://schemas.microsoft.com/office/drawing/2014/main" id="{78F68BE7-F284-100A-E246-4B7AB01395E7}"/>
                </a:ext>
              </a:extLst>
            </p:cNvPr>
            <p:cNvSpPr>
              <a:spLocks noChangeArrowheads="1"/>
            </p:cNvSpPr>
            <p:nvPr/>
          </p:nvSpPr>
          <p:spPr bwMode="auto">
            <a:xfrm>
              <a:off x="6943725" y="2631688"/>
              <a:ext cx="1658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Deltoid muscle </a:t>
              </a:r>
              <a:endParaRPr lang="en-US" altLang="en-US" sz="1800" dirty="0">
                <a:solidFill>
                  <a:schemeClr val="bg1"/>
                </a:solidFill>
              </a:endParaRPr>
            </a:p>
          </p:txBody>
        </p:sp>
        <p:sp>
          <p:nvSpPr>
            <p:cNvPr id="20485" name="TextBox 32" descr="Deltoid muscle inserts into the deltoid tuberosity&#10;">
              <a:extLst>
                <a:ext uri="{FF2B5EF4-FFF2-40B4-BE49-F238E27FC236}">
                  <a16:creationId xmlns:a16="http://schemas.microsoft.com/office/drawing/2014/main" id="{B2F813BE-927E-8BFA-710E-E79DE52C0BC2}"/>
                </a:ext>
              </a:extLst>
            </p:cNvPr>
            <p:cNvSpPr txBox="1">
              <a:spLocks noChangeArrowheads="1"/>
            </p:cNvSpPr>
            <p:nvPr/>
          </p:nvSpPr>
          <p:spPr bwMode="auto">
            <a:xfrm>
              <a:off x="6553200" y="4953000"/>
              <a:ext cx="2439988" cy="9233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Deltoid muscle inserts into the deltoid tuberosity</a:t>
              </a:r>
            </a:p>
          </p:txBody>
        </p:sp>
        <p:cxnSp>
          <p:nvCxnSpPr>
            <p:cNvPr id="12" name="Straight Arrow Connector 11">
              <a:extLst>
                <a:ext uri="{FF2B5EF4-FFF2-40B4-BE49-F238E27FC236}">
                  <a16:creationId xmlns:a16="http://schemas.microsoft.com/office/drawing/2014/main" id="{29FA50A5-0D55-3660-C995-BD88E5181884}"/>
                </a:ext>
                <a:ext uri="{C183D7F6-B498-43B3-948B-1728B52AA6E4}">
                  <adec:decorative xmlns:adec="http://schemas.microsoft.com/office/drawing/2017/decorative" val="1"/>
                </a:ext>
              </a:extLst>
            </p:cNvPr>
            <p:cNvCxnSpPr>
              <a:stCxn id="20488" idx="3"/>
            </p:cNvCxnSpPr>
            <p:nvPr/>
          </p:nvCxnSpPr>
          <p:spPr>
            <a:xfrm>
              <a:off x="4724400" y="3244850"/>
              <a:ext cx="10541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3CA98A7-AB0F-95BD-4353-C51921DEC2F3}"/>
                </a:ext>
                <a:ext uri="{C183D7F6-B498-43B3-948B-1728B52AA6E4}">
                  <adec:decorative xmlns:adec="http://schemas.microsoft.com/office/drawing/2017/decorative" val="1"/>
                </a:ext>
              </a:extLst>
            </p:cNvPr>
            <p:cNvCxnSpPr>
              <a:stCxn id="20488" idx="1"/>
            </p:cNvCxnSpPr>
            <p:nvPr/>
          </p:nvCxnSpPr>
          <p:spPr>
            <a:xfrm flipH="1">
              <a:off x="2287588" y="3244850"/>
              <a:ext cx="114141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le 1" descr="Anterior View of the Humerus&#10;">
            <a:extLst>
              <a:ext uri="{FF2B5EF4-FFF2-40B4-BE49-F238E27FC236}">
                <a16:creationId xmlns:a16="http://schemas.microsoft.com/office/drawing/2014/main" id="{60378EBD-9000-E9AB-58B5-369C77A6DD19}"/>
              </a:ext>
            </a:extLst>
          </p:cNvPr>
          <p:cNvSpPr txBox="1">
            <a:spLocks noGrp="1"/>
          </p:cNvSpPr>
          <p:nvPr>
            <p:ph type="title" idx="4294967295"/>
          </p:nvPr>
        </p:nvSpPr>
        <p:spPr bwMode="auto">
          <a:xfrm>
            <a:off x="0" y="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Anterior View of Humerus</a:t>
            </a:r>
          </a:p>
        </p:txBody>
      </p:sp>
      <p:sp>
        <p:nvSpPr>
          <p:cNvPr id="15" name="Rectangle 14">
            <a:extLst>
              <a:ext uri="{FF2B5EF4-FFF2-40B4-BE49-F238E27FC236}">
                <a16:creationId xmlns:a16="http://schemas.microsoft.com/office/drawing/2014/main" id="{A8FFC9B3-F95E-397A-6A98-76217ACE09D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displays the anterior view of the humerus bone. The left section displays the humerus in a skeleton model. The middle section features a close-up of an isolated humerus bone, highlighting its structure and shape. On the right, the distal end of the humerus is shown in detail, with several anatomical features labeled: m.e. (medial epicondyle), c.f. (coronoid fossa), r.f. (radial fossa), l.e. (lateral epicondyle), c (capitulum), and t (trochlea). Below the close-up, there is a legend explaining these abbreviations.">
            <a:extLst>
              <a:ext uri="{FF2B5EF4-FFF2-40B4-BE49-F238E27FC236}">
                <a16:creationId xmlns:a16="http://schemas.microsoft.com/office/drawing/2014/main" id="{2D2CBC10-D5EC-1D26-E5A4-9766171A67D2}"/>
              </a:ext>
            </a:extLst>
          </p:cNvPr>
          <p:cNvGrpSpPr/>
          <p:nvPr/>
        </p:nvGrpSpPr>
        <p:grpSpPr>
          <a:xfrm>
            <a:off x="293688" y="676275"/>
            <a:ext cx="8050212" cy="5726113"/>
            <a:chOff x="293688" y="676275"/>
            <a:chExt cx="8050212" cy="5726113"/>
          </a:xfrm>
        </p:grpSpPr>
        <p:pic>
          <p:nvPicPr>
            <p:cNvPr id="21510" name="Picture 13" descr="Anterior view of the left humerus attached to the skeleton">
              <a:extLst>
                <a:ext uri="{FF2B5EF4-FFF2-40B4-BE49-F238E27FC236}">
                  <a16:creationId xmlns:a16="http://schemas.microsoft.com/office/drawing/2014/main" id="{C2CD3238-35BD-99BF-BC48-86026FB752FA}"/>
                </a:ext>
              </a:extLst>
            </p:cNvPr>
            <p:cNvPicPr>
              <a:picLocks noChangeAspect="1"/>
            </p:cNvPicPr>
            <p:nvPr/>
          </p:nvPicPr>
          <p:blipFill>
            <a:blip r:embed="rId3">
              <a:extLst>
                <a:ext uri="{28A0092B-C50C-407E-A947-70E740481C1C}">
                  <a14:useLocalDpi xmlns:a14="http://schemas.microsoft.com/office/drawing/2010/main" val="0"/>
                </a:ext>
              </a:extLst>
            </a:blip>
            <a:srcRect r="15295"/>
            <a:stretch>
              <a:fillRect/>
            </a:stretch>
          </p:blipFill>
          <p:spPr bwMode="auto">
            <a:xfrm>
              <a:off x="293688" y="1333500"/>
              <a:ext cx="2343150" cy="4152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2" descr="Anterior view of the left humerus ">
              <a:extLst>
                <a:ext uri="{FF2B5EF4-FFF2-40B4-BE49-F238E27FC236}">
                  <a16:creationId xmlns:a16="http://schemas.microsoft.com/office/drawing/2014/main" id="{1D061D0B-D3DD-6D17-8E68-D0803567A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576" t="-79" r="37245" b="1924"/>
            <a:stretch>
              <a:fillRect/>
            </a:stretch>
          </p:blipFill>
          <p:spPr bwMode="auto">
            <a:xfrm>
              <a:off x="2727325" y="676275"/>
              <a:ext cx="1463675" cy="51149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516" name="TextBox 32">
              <a:extLst>
                <a:ext uri="{FF2B5EF4-FFF2-40B4-BE49-F238E27FC236}">
                  <a16:creationId xmlns:a16="http://schemas.microsoft.com/office/drawing/2014/main" id="{CAEFA971-6F5A-3BBF-51A3-3C89F063E1C8}"/>
                </a:ext>
              </a:extLst>
            </p:cNvPr>
            <p:cNvSpPr txBox="1">
              <a:spLocks noChangeArrowheads="1"/>
            </p:cNvSpPr>
            <p:nvPr/>
          </p:nvSpPr>
          <p:spPr bwMode="auto">
            <a:xfrm>
              <a:off x="5715000" y="849313"/>
              <a:ext cx="1477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t>Distal End</a:t>
              </a:r>
            </a:p>
          </p:txBody>
        </p:sp>
        <p:pic>
          <p:nvPicPr>
            <p:cNvPr id="21506" name="Picture 2" descr="Anterior view of the distal end of the left humerus ">
              <a:extLst>
                <a:ext uri="{FF2B5EF4-FFF2-40B4-BE49-F238E27FC236}">
                  <a16:creationId xmlns:a16="http://schemas.microsoft.com/office/drawing/2014/main" id="{8514B866-0F31-3A36-C096-42AE531299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955" r="25851"/>
            <a:stretch>
              <a:fillRect/>
            </a:stretch>
          </p:blipFill>
          <p:spPr bwMode="auto">
            <a:xfrm>
              <a:off x="4610100" y="1219200"/>
              <a:ext cx="3733800" cy="3376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24" name="Rectangle 23" descr="m.e. &#10;">
              <a:extLst>
                <a:ext uri="{FF2B5EF4-FFF2-40B4-BE49-F238E27FC236}">
                  <a16:creationId xmlns:a16="http://schemas.microsoft.com/office/drawing/2014/main" id="{95DD1D06-FFAA-745D-846C-DAF193988422}"/>
                </a:ext>
              </a:extLst>
            </p:cNvPr>
            <p:cNvSpPr>
              <a:spLocks noChangeArrowheads="1"/>
            </p:cNvSpPr>
            <p:nvPr/>
          </p:nvSpPr>
          <p:spPr bwMode="auto">
            <a:xfrm>
              <a:off x="4800600" y="2971800"/>
              <a:ext cx="661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rPr>
                <a:t>m.e.</a:t>
              </a:r>
              <a:r>
                <a:rPr lang="en-US" altLang="en-US" sz="1800" b="1" dirty="0">
                  <a:solidFill>
                    <a:schemeClr val="bg1"/>
                  </a:solidFill>
                </a:rPr>
                <a:t> </a:t>
              </a:r>
              <a:endParaRPr lang="en-US" altLang="en-US" sz="1800" dirty="0">
                <a:solidFill>
                  <a:schemeClr val="bg1"/>
                </a:solidFill>
              </a:endParaRPr>
            </a:p>
          </p:txBody>
        </p:sp>
        <p:sp>
          <p:nvSpPr>
            <p:cNvPr id="21523" name="Rectangle 22" descr="c.f.&#10;">
              <a:extLst>
                <a:ext uri="{FF2B5EF4-FFF2-40B4-BE49-F238E27FC236}">
                  <a16:creationId xmlns:a16="http://schemas.microsoft.com/office/drawing/2014/main" id="{E44BCDD4-0C96-8FCF-4CED-1E24E70C1C9A}"/>
                </a:ext>
              </a:extLst>
            </p:cNvPr>
            <p:cNvSpPr>
              <a:spLocks noChangeArrowheads="1"/>
            </p:cNvSpPr>
            <p:nvPr/>
          </p:nvSpPr>
          <p:spPr bwMode="auto">
            <a:xfrm>
              <a:off x="6094413" y="2767013"/>
              <a:ext cx="460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c.f.</a:t>
              </a:r>
              <a:endParaRPr lang="en-US" altLang="en-US" sz="1800" dirty="0">
                <a:solidFill>
                  <a:schemeClr val="bg1"/>
                </a:solidFill>
              </a:endParaRPr>
            </a:p>
          </p:txBody>
        </p:sp>
        <p:sp>
          <p:nvSpPr>
            <p:cNvPr id="21511" name="TextBox 32">
              <a:extLst>
                <a:ext uri="{FF2B5EF4-FFF2-40B4-BE49-F238E27FC236}">
                  <a16:creationId xmlns:a16="http://schemas.microsoft.com/office/drawing/2014/main" id="{564AD936-A7A0-11FD-B785-688FBC86FA18}"/>
                </a:ext>
                <a:ext uri="{C183D7F6-B498-43B3-948B-1728B52AA6E4}">
                  <adec:decorative xmlns:adec="http://schemas.microsoft.com/office/drawing/2017/decorative" val="1"/>
                </a:ext>
              </a:extLst>
            </p:cNvPr>
            <p:cNvSpPr txBox="1">
              <a:spLocks noChangeArrowheads="1"/>
            </p:cNvSpPr>
            <p:nvPr/>
          </p:nvSpPr>
          <p:spPr bwMode="auto">
            <a:xfrm rot="-5744754">
              <a:off x="501650" y="3260725"/>
              <a:ext cx="3148013" cy="6461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200" b="1"/>
            </a:p>
            <a:p>
              <a:pPr algn="ctr" eaLnBrk="1" hangingPunct="1">
                <a:spcBef>
                  <a:spcPct val="0"/>
                </a:spcBef>
                <a:buFontTx/>
                <a:buNone/>
              </a:pPr>
              <a:endParaRPr lang="en-US" altLang="en-US" sz="1200" b="1"/>
            </a:p>
            <a:p>
              <a:pPr algn="ctr" eaLnBrk="1" hangingPunct="1">
                <a:spcBef>
                  <a:spcPct val="0"/>
                </a:spcBef>
                <a:buFontTx/>
                <a:buNone/>
              </a:pPr>
              <a:endParaRPr lang="en-US" altLang="en-US" sz="1200" b="1"/>
            </a:p>
          </p:txBody>
        </p:sp>
        <p:sp>
          <p:nvSpPr>
            <p:cNvPr id="21512" name="TextBox 32">
              <a:extLst>
                <a:ext uri="{FF2B5EF4-FFF2-40B4-BE49-F238E27FC236}">
                  <a16:creationId xmlns:a16="http://schemas.microsoft.com/office/drawing/2014/main" id="{FB6BEC97-21C3-C542-63CB-E77265235681}"/>
                </a:ext>
                <a:ext uri="{C183D7F6-B498-43B3-948B-1728B52AA6E4}">
                  <adec:decorative xmlns:adec="http://schemas.microsoft.com/office/drawing/2017/decorative" val="1"/>
                </a:ext>
              </a:extLst>
            </p:cNvPr>
            <p:cNvSpPr txBox="1">
              <a:spLocks noChangeArrowheads="1"/>
            </p:cNvSpPr>
            <p:nvPr/>
          </p:nvSpPr>
          <p:spPr bwMode="auto">
            <a:xfrm rot="-5400000">
              <a:off x="2855912" y="4478338"/>
              <a:ext cx="1127125"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p:txBody>
        </p:sp>
        <p:cxnSp>
          <p:nvCxnSpPr>
            <p:cNvPr id="17" name="Straight Arrow Connector 16">
              <a:extLst>
                <a:ext uri="{FF2B5EF4-FFF2-40B4-BE49-F238E27FC236}">
                  <a16:creationId xmlns:a16="http://schemas.microsoft.com/office/drawing/2014/main" id="{4FCCC92A-F638-4ACB-FFFB-34DE92A30E41}"/>
                </a:ext>
                <a:ext uri="{C183D7F6-B498-43B3-948B-1728B52AA6E4}">
                  <adec:decorative xmlns:adec="http://schemas.microsoft.com/office/drawing/2017/decorative" val="1"/>
                </a:ext>
              </a:extLst>
            </p:cNvPr>
            <p:cNvCxnSpPr>
              <a:stCxn id="21518" idx="1"/>
            </p:cNvCxnSpPr>
            <p:nvPr/>
          </p:nvCxnSpPr>
          <p:spPr>
            <a:xfrm flipH="1">
              <a:off x="5257800" y="3778250"/>
              <a:ext cx="750888" cy="4603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0566E0F-C607-E6A8-1801-1E4A5CFB84CB}"/>
                </a:ext>
                <a:ext uri="{C183D7F6-B498-43B3-948B-1728B52AA6E4}">
                  <adec:decorative xmlns:adec="http://schemas.microsoft.com/office/drawing/2017/decorative" val="1"/>
                </a:ext>
              </a:extLst>
            </p:cNvPr>
            <p:cNvCxnSpPr/>
            <p:nvPr/>
          </p:nvCxnSpPr>
          <p:spPr>
            <a:xfrm flipV="1">
              <a:off x="2389188" y="3584575"/>
              <a:ext cx="49371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60C0EEA-A4DC-4FA8-5068-0B2BB136FCF0}"/>
                </a:ext>
                <a:ext uri="{C183D7F6-B498-43B3-948B-1728B52AA6E4}">
                  <adec:decorative xmlns:adec="http://schemas.microsoft.com/office/drawing/2017/decorative" val="1"/>
                </a:ext>
              </a:extLst>
            </p:cNvPr>
            <p:cNvCxnSpPr/>
            <p:nvPr/>
          </p:nvCxnSpPr>
          <p:spPr>
            <a:xfrm>
              <a:off x="3886200" y="3582988"/>
              <a:ext cx="304800" cy="15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518" name="TextBox 19" descr="t&#10;">
              <a:extLst>
                <a:ext uri="{FF2B5EF4-FFF2-40B4-BE49-F238E27FC236}">
                  <a16:creationId xmlns:a16="http://schemas.microsoft.com/office/drawing/2014/main" id="{A601CE84-1EF5-E9C8-5111-40A265A9735D}"/>
                </a:ext>
              </a:extLst>
            </p:cNvPr>
            <p:cNvSpPr txBox="1">
              <a:spLocks noChangeArrowheads="1"/>
            </p:cNvSpPr>
            <p:nvPr/>
          </p:nvSpPr>
          <p:spPr bwMode="auto">
            <a:xfrm>
              <a:off x="6008688" y="3592513"/>
              <a:ext cx="315912" cy="3698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t</a:t>
              </a:r>
            </a:p>
          </p:txBody>
        </p:sp>
        <p:sp>
          <p:nvSpPr>
            <p:cNvPr id="21522" name="Rectangle 21" descr="r.f.">
              <a:extLst>
                <a:ext uri="{FF2B5EF4-FFF2-40B4-BE49-F238E27FC236}">
                  <a16:creationId xmlns:a16="http://schemas.microsoft.com/office/drawing/2014/main" id="{B4A487A2-BB32-98B9-F8C7-DCF093137332}"/>
                </a:ext>
              </a:extLst>
            </p:cNvPr>
            <p:cNvSpPr>
              <a:spLocks noChangeArrowheads="1"/>
            </p:cNvSpPr>
            <p:nvPr/>
          </p:nvSpPr>
          <p:spPr bwMode="auto">
            <a:xfrm>
              <a:off x="6888163" y="2754313"/>
              <a:ext cx="477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rPr>
                <a:t>r.f.</a:t>
              </a:r>
              <a:r>
                <a:rPr lang="en-US" altLang="en-US" sz="1800" b="1" dirty="0"/>
                <a:t> </a:t>
              </a:r>
              <a:endParaRPr lang="en-US" altLang="en-US" sz="1800" dirty="0"/>
            </a:p>
          </p:txBody>
        </p:sp>
        <p:sp>
          <p:nvSpPr>
            <p:cNvPr id="21521" name="Rectangle 19" descr="l.e.">
              <a:extLst>
                <a:ext uri="{FF2B5EF4-FFF2-40B4-BE49-F238E27FC236}">
                  <a16:creationId xmlns:a16="http://schemas.microsoft.com/office/drawing/2014/main" id="{FE66C1DF-38C2-34B1-185B-E120341EC5CD}"/>
                </a:ext>
              </a:extLst>
            </p:cNvPr>
            <p:cNvSpPr>
              <a:spLocks noChangeArrowheads="1"/>
            </p:cNvSpPr>
            <p:nvPr/>
          </p:nvSpPr>
          <p:spPr bwMode="auto">
            <a:xfrm>
              <a:off x="7696200" y="2667000"/>
              <a:ext cx="53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rPr>
                <a:t>l.e.</a:t>
              </a:r>
              <a:r>
                <a:rPr lang="en-US" altLang="en-US" sz="1800" b="1" dirty="0"/>
                <a:t> </a:t>
              </a:r>
              <a:endParaRPr lang="en-US" altLang="en-US" sz="1800" dirty="0"/>
            </a:p>
          </p:txBody>
        </p:sp>
        <p:sp>
          <p:nvSpPr>
            <p:cNvPr id="21519" name="TextBox 19" descr="c&#10;">
              <a:extLst>
                <a:ext uri="{FF2B5EF4-FFF2-40B4-BE49-F238E27FC236}">
                  <a16:creationId xmlns:a16="http://schemas.microsoft.com/office/drawing/2014/main" id="{1F20CF4F-1505-F767-0B5B-B7AC4C5A8757}"/>
                </a:ext>
              </a:extLst>
            </p:cNvPr>
            <p:cNvSpPr txBox="1">
              <a:spLocks noChangeArrowheads="1"/>
            </p:cNvSpPr>
            <p:nvPr/>
          </p:nvSpPr>
          <p:spPr bwMode="auto">
            <a:xfrm>
              <a:off x="7467600" y="3305175"/>
              <a:ext cx="31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c</a:t>
              </a:r>
            </a:p>
          </p:txBody>
        </p:sp>
        <p:sp>
          <p:nvSpPr>
            <p:cNvPr id="21520" name="TextBox 32" descr="c = capitulum&#10;t = trochlea&#10;l.e. = lateral epicondyle&#10;r.f. = radial fossa&#10;c.f. = coronoid fossa&#10;m.e. = medial epicondyle">
              <a:extLst>
                <a:ext uri="{FF2B5EF4-FFF2-40B4-BE49-F238E27FC236}">
                  <a16:creationId xmlns:a16="http://schemas.microsoft.com/office/drawing/2014/main" id="{1576FFBD-9B64-0404-CB07-610568F7C2A2}"/>
                </a:ext>
              </a:extLst>
            </p:cNvPr>
            <p:cNvSpPr txBox="1">
              <a:spLocks noChangeArrowheads="1"/>
            </p:cNvSpPr>
            <p:nvPr/>
          </p:nvSpPr>
          <p:spPr bwMode="auto">
            <a:xfrm>
              <a:off x="4610100" y="4648200"/>
              <a:ext cx="3733800" cy="1754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c = capitulum</a:t>
              </a:r>
            </a:p>
            <a:p>
              <a:pPr eaLnBrk="1" hangingPunct="1">
                <a:spcBef>
                  <a:spcPct val="0"/>
                </a:spcBef>
                <a:buFontTx/>
                <a:buNone/>
              </a:pPr>
              <a:r>
                <a:rPr lang="en-US" altLang="en-US" sz="1800" b="1" dirty="0"/>
                <a:t>t = trochlea</a:t>
              </a:r>
            </a:p>
            <a:p>
              <a:pPr eaLnBrk="1" hangingPunct="1">
                <a:spcBef>
                  <a:spcPct val="0"/>
                </a:spcBef>
                <a:buFont typeface="Arial" panose="020B0604020202020204" pitchFamily="34" charset="0"/>
                <a:buNone/>
              </a:pPr>
              <a:r>
                <a:rPr lang="en-US" altLang="en-US" sz="1800" b="1" dirty="0" err="1"/>
                <a:t>l.e.</a:t>
              </a:r>
              <a:r>
                <a:rPr lang="en-US" altLang="en-US" sz="1800" b="1" dirty="0"/>
                <a:t> = lateral epicondyle</a:t>
              </a:r>
            </a:p>
            <a:p>
              <a:pPr eaLnBrk="1" hangingPunct="1">
                <a:spcBef>
                  <a:spcPct val="0"/>
                </a:spcBef>
                <a:buFont typeface="Arial" panose="020B0604020202020204" pitchFamily="34" charset="0"/>
                <a:buNone/>
              </a:pPr>
              <a:r>
                <a:rPr lang="en-US" altLang="en-US" sz="1800" b="1" dirty="0" err="1"/>
                <a:t>r.f.</a:t>
              </a:r>
              <a:r>
                <a:rPr lang="en-US" altLang="en-US" sz="1800" b="1" dirty="0"/>
                <a:t> = radial fossa</a:t>
              </a:r>
            </a:p>
            <a:p>
              <a:pPr eaLnBrk="1" hangingPunct="1">
                <a:spcBef>
                  <a:spcPct val="0"/>
                </a:spcBef>
                <a:buFont typeface="Arial" panose="020B0604020202020204" pitchFamily="34" charset="0"/>
                <a:buNone/>
              </a:pPr>
              <a:r>
                <a:rPr lang="en-US" altLang="en-US" sz="1800" b="1" dirty="0"/>
                <a:t>c.f. = coronoid fossa</a:t>
              </a:r>
            </a:p>
            <a:p>
              <a:pPr eaLnBrk="1" hangingPunct="1">
                <a:spcBef>
                  <a:spcPct val="0"/>
                </a:spcBef>
                <a:buFont typeface="Arial" panose="020B0604020202020204" pitchFamily="34" charset="0"/>
                <a:buNone/>
              </a:pPr>
              <a:r>
                <a:rPr lang="en-US" altLang="en-US" sz="1800" b="1" dirty="0" err="1"/>
                <a:t>m.e.</a:t>
              </a:r>
              <a:r>
                <a:rPr lang="en-US" altLang="en-US" sz="1800" b="1" dirty="0"/>
                <a:t> = medial epicondyle</a:t>
              </a:r>
            </a:p>
          </p:txBody>
        </p:sp>
        <p:cxnSp>
          <p:nvCxnSpPr>
            <p:cNvPr id="52" name="Straight Arrow Connector 51">
              <a:extLst>
                <a:ext uri="{FF2B5EF4-FFF2-40B4-BE49-F238E27FC236}">
                  <a16:creationId xmlns:a16="http://schemas.microsoft.com/office/drawing/2014/main" id="{1AC7BED3-D858-1EE4-4783-45B55DABD757}"/>
                </a:ext>
                <a:ext uri="{C183D7F6-B498-43B3-948B-1728B52AA6E4}">
                  <adec:decorative xmlns:adec="http://schemas.microsoft.com/office/drawing/2017/decorative" val="1"/>
                </a:ext>
              </a:extLst>
            </p:cNvPr>
            <p:cNvCxnSpPr>
              <a:stCxn id="21518" idx="3"/>
            </p:cNvCxnSpPr>
            <p:nvPr/>
          </p:nvCxnSpPr>
          <p:spPr>
            <a:xfrm flipV="1">
              <a:off x="6324600" y="3765550"/>
              <a:ext cx="685800" cy="127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24BBCC3-ACF2-384D-C99C-098B6968F79C}"/>
                </a:ext>
                <a:ext uri="{C183D7F6-B498-43B3-948B-1728B52AA6E4}">
                  <adec:decorative xmlns:adec="http://schemas.microsoft.com/office/drawing/2017/decorative" val="1"/>
                </a:ext>
              </a:extLst>
            </p:cNvPr>
            <p:cNvCxnSpPr/>
            <p:nvPr/>
          </p:nvCxnSpPr>
          <p:spPr>
            <a:xfrm>
              <a:off x="3886200" y="3584575"/>
              <a:ext cx="0" cy="92233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itle 1" descr="Posterior View of the Humerus&#10;">
            <a:extLst>
              <a:ext uri="{FF2B5EF4-FFF2-40B4-BE49-F238E27FC236}">
                <a16:creationId xmlns:a16="http://schemas.microsoft.com/office/drawing/2014/main" id="{83C80985-663F-12F0-C831-B2DDF7A9CD68}"/>
              </a:ext>
            </a:extLst>
          </p:cNvPr>
          <p:cNvSpPr txBox="1">
            <a:spLocks noGrp="1"/>
          </p:cNvSpPr>
          <p:nvPr>
            <p:ph type="title" idx="4294967295"/>
          </p:nvPr>
        </p:nvSpPr>
        <p:spPr bwMode="auto">
          <a:xfrm>
            <a:off x="1588"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Posterior View of Humerus</a:t>
            </a:r>
          </a:p>
        </p:txBody>
      </p:sp>
      <p:sp>
        <p:nvSpPr>
          <p:cNvPr id="22546" name="TextBox 32" descr="Distal End&#10;">
            <a:extLst>
              <a:ext uri="{FF2B5EF4-FFF2-40B4-BE49-F238E27FC236}">
                <a16:creationId xmlns:a16="http://schemas.microsoft.com/office/drawing/2014/main" id="{5A8800BB-D041-5E3F-4B2A-FE5DD563BC81}"/>
              </a:ext>
            </a:extLst>
          </p:cNvPr>
          <p:cNvSpPr txBox="1">
            <a:spLocks noChangeArrowheads="1"/>
          </p:cNvSpPr>
          <p:nvPr/>
        </p:nvSpPr>
        <p:spPr bwMode="auto">
          <a:xfrm>
            <a:off x="1643063" y="2179638"/>
            <a:ext cx="3263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Distal End</a:t>
            </a:r>
          </a:p>
        </p:txBody>
      </p:sp>
      <p:sp>
        <p:nvSpPr>
          <p:cNvPr id="15" name="Rectangle 14">
            <a:extLst>
              <a:ext uri="{FF2B5EF4-FFF2-40B4-BE49-F238E27FC236}">
                <a16:creationId xmlns:a16="http://schemas.microsoft.com/office/drawing/2014/main" id="{092FE85A-E092-2F7C-F9E6-E0D63D724623}"/>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2" name="Group 11" descr="The image is a labeled illustration depicting the posterior view of the humerus, with three sections displayed from right to left. On the right, a skeleton model is shown, with the humerus highlighted within a black rectangle pointing to the middle section, which displays an elongated view of the complete humerus bone. On the left, a close-up of the distal end of the humerus shows detailed labels for anatomical features such as the olecranon fossa, trochlea, and two labeled sections for the lateral and medial epicondyle.">
            <a:extLst>
              <a:ext uri="{FF2B5EF4-FFF2-40B4-BE49-F238E27FC236}">
                <a16:creationId xmlns:a16="http://schemas.microsoft.com/office/drawing/2014/main" id="{624504BF-E13C-4239-903A-16DB264917E3}"/>
              </a:ext>
            </a:extLst>
          </p:cNvPr>
          <p:cNvGrpSpPr/>
          <p:nvPr/>
        </p:nvGrpSpPr>
        <p:grpSpPr>
          <a:xfrm>
            <a:off x="304800" y="865188"/>
            <a:ext cx="8755063" cy="5686425"/>
            <a:chOff x="304800" y="865188"/>
            <a:chExt cx="8755063" cy="5686425"/>
          </a:xfrm>
        </p:grpSpPr>
        <p:sp>
          <p:nvSpPr>
            <p:cNvPr id="22535" name="TextBox 32" descr="Olecranon fossa&#10;">
              <a:extLst>
                <a:ext uri="{FF2B5EF4-FFF2-40B4-BE49-F238E27FC236}">
                  <a16:creationId xmlns:a16="http://schemas.microsoft.com/office/drawing/2014/main" id="{1BC788D4-910F-BD40-E8CC-CCB01E6FC497}"/>
                </a:ext>
              </a:extLst>
            </p:cNvPr>
            <p:cNvSpPr txBox="1">
              <a:spLocks noChangeArrowheads="1"/>
            </p:cNvSpPr>
            <p:nvPr/>
          </p:nvSpPr>
          <p:spPr bwMode="auto">
            <a:xfrm>
              <a:off x="304800" y="3463925"/>
              <a:ext cx="1246188"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Olecranon fossa</a:t>
              </a:r>
            </a:p>
          </p:txBody>
        </p:sp>
        <p:sp>
          <p:nvSpPr>
            <p:cNvPr id="22543" name="TextBox 32" descr="Trochlea&#10;">
              <a:extLst>
                <a:ext uri="{FF2B5EF4-FFF2-40B4-BE49-F238E27FC236}">
                  <a16:creationId xmlns:a16="http://schemas.microsoft.com/office/drawing/2014/main" id="{C1F2FDBD-83C5-2AA3-9D41-E730FD45BBFB}"/>
                </a:ext>
              </a:extLst>
            </p:cNvPr>
            <p:cNvSpPr txBox="1">
              <a:spLocks noChangeArrowheads="1"/>
            </p:cNvSpPr>
            <p:nvPr/>
          </p:nvSpPr>
          <p:spPr bwMode="auto">
            <a:xfrm>
              <a:off x="534988" y="4733925"/>
              <a:ext cx="1016000"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Trochlea</a:t>
              </a:r>
            </a:p>
          </p:txBody>
        </p:sp>
        <p:pic>
          <p:nvPicPr>
            <p:cNvPr id="22532" name="Picture 5" descr=" Posterior view of the distal end of the left humerus ">
              <a:extLst>
                <a:ext uri="{FF2B5EF4-FFF2-40B4-BE49-F238E27FC236}">
                  <a16:creationId xmlns:a16="http://schemas.microsoft.com/office/drawing/2014/main" id="{E122318C-E94F-B8ED-3F63-369AC58E79E8}"/>
                </a:ext>
              </a:extLst>
            </p:cNvPr>
            <p:cNvPicPr>
              <a:picLocks noChangeAspect="1"/>
            </p:cNvPicPr>
            <p:nvPr/>
          </p:nvPicPr>
          <p:blipFill>
            <a:blip r:embed="rId2">
              <a:extLst>
                <a:ext uri="{28A0092B-C50C-407E-A947-70E740481C1C}">
                  <a14:useLocalDpi xmlns:a14="http://schemas.microsoft.com/office/drawing/2010/main" val="0"/>
                </a:ext>
              </a:extLst>
            </a:blip>
            <a:srcRect l="15625" r="8855"/>
            <a:stretch>
              <a:fillRect/>
            </a:stretch>
          </p:blipFill>
          <p:spPr bwMode="auto">
            <a:xfrm>
              <a:off x="1643063" y="2549525"/>
              <a:ext cx="3298825" cy="3276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42" name="TextBox 32" descr="Lateral epicondyle&#10;">
              <a:extLst>
                <a:ext uri="{FF2B5EF4-FFF2-40B4-BE49-F238E27FC236}">
                  <a16:creationId xmlns:a16="http://schemas.microsoft.com/office/drawing/2014/main" id="{0299E2D1-942E-AD3D-0693-244DEDC1773E}"/>
                </a:ext>
              </a:extLst>
            </p:cNvPr>
            <p:cNvSpPr txBox="1">
              <a:spLocks noChangeArrowheads="1"/>
            </p:cNvSpPr>
            <p:nvPr/>
          </p:nvSpPr>
          <p:spPr bwMode="auto">
            <a:xfrm>
              <a:off x="1622425" y="5903913"/>
              <a:ext cx="1349375"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Lateral epicondyle</a:t>
              </a:r>
            </a:p>
          </p:txBody>
        </p:sp>
        <p:sp>
          <p:nvSpPr>
            <p:cNvPr id="22544" name="TextBox 32" descr="Medial epicondyle&#10;">
              <a:extLst>
                <a:ext uri="{FF2B5EF4-FFF2-40B4-BE49-F238E27FC236}">
                  <a16:creationId xmlns:a16="http://schemas.microsoft.com/office/drawing/2014/main" id="{D6C9C334-4C2E-07AB-18B5-40B9955A75F8}"/>
                </a:ext>
              </a:extLst>
            </p:cNvPr>
            <p:cNvSpPr txBox="1">
              <a:spLocks noChangeArrowheads="1"/>
            </p:cNvSpPr>
            <p:nvPr/>
          </p:nvSpPr>
          <p:spPr bwMode="auto">
            <a:xfrm>
              <a:off x="3644900" y="5903913"/>
              <a:ext cx="1262063"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Medial epicondyle</a:t>
              </a:r>
            </a:p>
          </p:txBody>
        </p:sp>
        <p:pic>
          <p:nvPicPr>
            <p:cNvPr id="22530" name="Picture 2" descr="Posterior view of the left humerus ">
              <a:extLst>
                <a:ext uri="{FF2B5EF4-FFF2-40B4-BE49-F238E27FC236}">
                  <a16:creationId xmlns:a16="http://schemas.microsoft.com/office/drawing/2014/main" id="{578B4EA2-975C-8145-74BB-5B73E79236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567" r="33253" b="1949"/>
            <a:stretch>
              <a:fillRect/>
            </a:stretch>
          </p:blipFill>
          <p:spPr bwMode="auto">
            <a:xfrm>
              <a:off x="5402263" y="896938"/>
              <a:ext cx="1450975" cy="5476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2531" name="Picture 3" descr="Posterior view of the left humerus attached to the skeleton">
              <a:extLst>
                <a:ext uri="{FF2B5EF4-FFF2-40B4-BE49-F238E27FC236}">
                  <a16:creationId xmlns:a16="http://schemas.microsoft.com/office/drawing/2014/main" id="{05996736-9402-A7EB-BD79-FD2EC663A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79" r="17326"/>
            <a:stretch>
              <a:fillRect/>
            </a:stretch>
          </p:blipFill>
          <p:spPr bwMode="auto">
            <a:xfrm>
              <a:off x="6961188" y="865188"/>
              <a:ext cx="2098675" cy="49577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2536" name="TextBox 32">
              <a:extLst>
                <a:ext uri="{FF2B5EF4-FFF2-40B4-BE49-F238E27FC236}">
                  <a16:creationId xmlns:a16="http://schemas.microsoft.com/office/drawing/2014/main" id="{8D762557-BC57-7EC2-CDEF-7D0B02C4BE6A}"/>
                </a:ext>
                <a:ext uri="{C183D7F6-B498-43B3-948B-1728B52AA6E4}">
                  <adec:decorative xmlns:adec="http://schemas.microsoft.com/office/drawing/2017/decorative" val="1"/>
                </a:ext>
              </a:extLst>
            </p:cNvPr>
            <p:cNvSpPr txBox="1">
              <a:spLocks noChangeArrowheads="1"/>
            </p:cNvSpPr>
            <p:nvPr/>
          </p:nvSpPr>
          <p:spPr bwMode="auto">
            <a:xfrm rot="-5249017">
              <a:off x="6738144" y="2845594"/>
              <a:ext cx="1249363" cy="3460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800" b="1"/>
            </a:p>
            <a:p>
              <a:pPr algn="ctr" eaLnBrk="1" hangingPunct="1">
                <a:spcBef>
                  <a:spcPct val="0"/>
                </a:spcBef>
                <a:buFontTx/>
                <a:buNone/>
              </a:pPr>
              <a:endParaRPr lang="en-US" altLang="en-US" sz="800" b="1"/>
            </a:p>
          </p:txBody>
        </p:sp>
        <p:cxnSp>
          <p:nvCxnSpPr>
            <p:cNvPr id="14" name="Straight Arrow Connector 13">
              <a:extLst>
                <a:ext uri="{FF2B5EF4-FFF2-40B4-BE49-F238E27FC236}">
                  <a16:creationId xmlns:a16="http://schemas.microsoft.com/office/drawing/2014/main" id="{B17245F4-4BB6-73C4-605C-AF36BAC5DC38}"/>
                </a:ext>
                <a:ext uri="{C183D7F6-B498-43B3-948B-1728B52AA6E4}">
                  <adec:decorative xmlns:adec="http://schemas.microsoft.com/office/drawing/2017/decorative" val="1"/>
                </a:ext>
              </a:extLst>
            </p:cNvPr>
            <p:cNvCxnSpPr/>
            <p:nvPr/>
          </p:nvCxnSpPr>
          <p:spPr>
            <a:xfrm flipH="1" flipV="1">
              <a:off x="4556125" y="4860925"/>
              <a:ext cx="15875" cy="104298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538" name="TextBox 32">
              <a:extLst>
                <a:ext uri="{FF2B5EF4-FFF2-40B4-BE49-F238E27FC236}">
                  <a16:creationId xmlns:a16="http://schemas.microsoft.com/office/drawing/2014/main" id="{E9E92417-16B8-2B23-4F36-93DD3EE7DC9E}"/>
                </a:ext>
                <a:ext uri="{C183D7F6-B498-43B3-948B-1728B52AA6E4}">
                  <adec:decorative xmlns:adec="http://schemas.microsoft.com/office/drawing/2017/decorative" val="1"/>
                </a:ext>
              </a:extLst>
            </p:cNvPr>
            <p:cNvSpPr txBox="1">
              <a:spLocks noChangeArrowheads="1"/>
            </p:cNvSpPr>
            <p:nvPr/>
          </p:nvSpPr>
          <p:spPr bwMode="auto">
            <a:xfrm rot="-5400000">
              <a:off x="5614987" y="5160963"/>
              <a:ext cx="1127125"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p:txBody>
        </p:sp>
        <p:cxnSp>
          <p:nvCxnSpPr>
            <p:cNvPr id="17" name="Straight Arrow Connector 16">
              <a:extLst>
                <a:ext uri="{FF2B5EF4-FFF2-40B4-BE49-F238E27FC236}">
                  <a16:creationId xmlns:a16="http://schemas.microsoft.com/office/drawing/2014/main" id="{DE42E477-3805-54C5-ECD2-FEB4553F42F9}"/>
                </a:ext>
                <a:ext uri="{C183D7F6-B498-43B3-948B-1728B52AA6E4}">
                  <adec:decorative xmlns:adec="http://schemas.microsoft.com/office/drawing/2017/decorative" val="1"/>
                </a:ext>
              </a:extLst>
            </p:cNvPr>
            <p:cNvCxnSpPr/>
            <p:nvPr/>
          </p:nvCxnSpPr>
          <p:spPr>
            <a:xfrm>
              <a:off x="3313113" y="3810000"/>
              <a:ext cx="0" cy="8175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D10AF00-6753-CB88-2EEA-5BC8AEA3D395}"/>
                </a:ext>
                <a:ext uri="{C183D7F6-B498-43B3-948B-1728B52AA6E4}">
                  <adec:decorative xmlns:adec="http://schemas.microsoft.com/office/drawing/2017/decorative" val="1"/>
                </a:ext>
              </a:extLst>
            </p:cNvPr>
            <p:cNvCxnSpPr/>
            <p:nvPr/>
          </p:nvCxnSpPr>
          <p:spPr>
            <a:xfrm flipH="1">
              <a:off x="4941888" y="5375275"/>
              <a:ext cx="635000" cy="793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F8A8FF3-B893-0C3F-4478-08CDA14E1C6E}"/>
                </a:ext>
                <a:ext uri="{C183D7F6-B498-43B3-948B-1728B52AA6E4}">
                  <adec:decorative xmlns:adec="http://schemas.microsoft.com/office/drawing/2017/decorative" val="1"/>
                </a:ext>
              </a:extLst>
            </p:cNvPr>
            <p:cNvCxnSpPr/>
            <p:nvPr/>
          </p:nvCxnSpPr>
          <p:spPr>
            <a:xfrm flipV="1">
              <a:off x="2079625" y="5121275"/>
              <a:ext cx="0" cy="78263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4644D7-CB1B-2A6E-564F-B1125E576952}"/>
                </a:ext>
                <a:ext uri="{C183D7F6-B498-43B3-948B-1728B52AA6E4}">
                  <adec:decorative xmlns:adec="http://schemas.microsoft.com/office/drawing/2017/decorative" val="1"/>
                </a:ext>
              </a:extLst>
            </p:cNvPr>
            <p:cNvCxnSpPr/>
            <p:nvPr/>
          </p:nvCxnSpPr>
          <p:spPr>
            <a:xfrm>
              <a:off x="1550988" y="4918075"/>
              <a:ext cx="171926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Left Brace 5">
              <a:extLst>
                <a:ext uri="{FF2B5EF4-FFF2-40B4-BE49-F238E27FC236}">
                  <a16:creationId xmlns:a16="http://schemas.microsoft.com/office/drawing/2014/main" id="{F96483CB-D97C-CFD8-4AC4-2E603FCBF2A0}"/>
                </a:ext>
                <a:ext uri="{C183D7F6-B498-43B3-948B-1728B52AA6E4}">
                  <adec:decorative xmlns:adec="http://schemas.microsoft.com/office/drawing/2017/decorative" val="1"/>
                </a:ext>
              </a:extLst>
            </p:cNvPr>
            <p:cNvSpPr/>
            <p:nvPr/>
          </p:nvSpPr>
          <p:spPr>
            <a:xfrm rot="5400000">
              <a:off x="2999581" y="4509294"/>
              <a:ext cx="541338" cy="1358900"/>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41" name="Straight Connector 40">
              <a:extLst>
                <a:ext uri="{FF2B5EF4-FFF2-40B4-BE49-F238E27FC236}">
                  <a16:creationId xmlns:a16="http://schemas.microsoft.com/office/drawing/2014/main" id="{5E04758E-366E-EB0F-81AB-A26E566CCBD6}"/>
                </a:ext>
                <a:ext uri="{C183D7F6-B498-43B3-948B-1728B52AA6E4}">
                  <adec:decorative xmlns:adec="http://schemas.microsoft.com/office/drawing/2017/decorative" val="1"/>
                </a:ext>
              </a:extLst>
            </p:cNvPr>
            <p:cNvCxnSpPr>
              <a:stCxn id="22535" idx="3"/>
            </p:cNvCxnSpPr>
            <p:nvPr/>
          </p:nvCxnSpPr>
          <p:spPr>
            <a:xfrm>
              <a:off x="1550988" y="3787775"/>
              <a:ext cx="1762125" cy="2222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8482B55B-7CFB-BF78-7BEC-4F8D74D1C1A3}"/>
                </a:ext>
                <a:ext uri="{C183D7F6-B498-43B3-948B-1728B52AA6E4}">
                  <adec:decorative xmlns:adec="http://schemas.microsoft.com/office/drawing/2017/decorative" val="1"/>
                </a:ext>
              </a:extLst>
            </p:cNvPr>
            <p:cNvCxnSpPr/>
            <p:nvPr/>
          </p:nvCxnSpPr>
          <p:spPr>
            <a:xfrm flipH="1">
              <a:off x="6853238" y="3200400"/>
              <a:ext cx="309562"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F9C1314-69E8-A9B5-9C83-294115471D69}"/>
                </a:ext>
                <a:ext uri="{C183D7F6-B498-43B3-948B-1728B52AA6E4}">
                  <adec:decorative xmlns:adec="http://schemas.microsoft.com/office/drawing/2017/decorative" val="1"/>
                </a:ext>
              </a:extLst>
            </p:cNvPr>
            <p:cNvCxnSpPr/>
            <p:nvPr/>
          </p:nvCxnSpPr>
          <p:spPr>
            <a:xfrm flipV="1">
              <a:off x="2081213" y="5827713"/>
              <a:ext cx="4762"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6C64A25-D4EA-2CE7-5625-2AC8036C829F}"/>
                </a:ext>
                <a:ext uri="{C183D7F6-B498-43B3-948B-1728B52AA6E4}">
                  <adec:decorative xmlns:adec="http://schemas.microsoft.com/office/drawing/2017/decorative" val="1"/>
                </a:ext>
              </a:extLst>
            </p:cNvPr>
            <p:cNvCxnSpPr/>
            <p:nvPr/>
          </p:nvCxnSpPr>
          <p:spPr>
            <a:xfrm flipV="1">
              <a:off x="4572000" y="5822950"/>
              <a:ext cx="4763" cy="809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77E46-5BE6-3DF4-04AA-52F12C832A86}"/>
                </a:ext>
                <a:ext uri="{C183D7F6-B498-43B3-948B-1728B52AA6E4}">
                  <adec:decorative xmlns:adec="http://schemas.microsoft.com/office/drawing/2017/decorative" val="1"/>
                </a:ext>
              </a:extLst>
            </p:cNvPr>
            <p:cNvCxnSpPr/>
            <p:nvPr/>
          </p:nvCxnSpPr>
          <p:spPr>
            <a:xfrm>
              <a:off x="5399088" y="5375275"/>
              <a:ext cx="176212"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itle 1" descr="Ulna and Radius &#10;">
            <a:extLst>
              <a:ext uri="{FF2B5EF4-FFF2-40B4-BE49-F238E27FC236}">
                <a16:creationId xmlns:a16="http://schemas.microsoft.com/office/drawing/2014/main" id="{281EBA99-4B06-1623-2AE4-8AF60271EEDE}"/>
              </a:ext>
            </a:extLst>
          </p:cNvPr>
          <p:cNvSpPr txBox="1">
            <a:spLocks noGrp="1"/>
          </p:cNvSpPr>
          <p:nvPr>
            <p:ph type="title" idx="4294967295"/>
          </p:nvPr>
        </p:nvSpPr>
        <p:spPr bwMode="auto">
          <a:xfrm>
            <a:off x="1588"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Ulna and Radius </a:t>
            </a:r>
          </a:p>
        </p:txBody>
      </p:sp>
      <p:sp>
        <p:nvSpPr>
          <p:cNvPr id="15" name="Rectangle 14">
            <a:extLst>
              <a:ext uri="{FF2B5EF4-FFF2-40B4-BE49-F238E27FC236}">
                <a16:creationId xmlns:a16="http://schemas.microsoft.com/office/drawing/2014/main" id="{57FBFBF2-674D-1DE5-7439-15880B20CA3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0" name="Group 9" descr="The image is a labeled illustration of the bones of the forearm, the ulna and radius. On the left, a posterior view of both bones shows a white rectangle surrounding their proximal ends. In the middle, the proximal end of the ulna is shown with labels for the olecranon process (o.p.), trochlear notch (t.n.), coronoid process (c.p.), and radial notch (r.n.). On the right, the proximal end of the radius is shown with labels for the head (h.) and radial tuberosity (r.t.).">
            <a:extLst>
              <a:ext uri="{FF2B5EF4-FFF2-40B4-BE49-F238E27FC236}">
                <a16:creationId xmlns:a16="http://schemas.microsoft.com/office/drawing/2014/main" id="{5FAD5454-5F94-05C4-9A9F-FF8A19CE9563}"/>
              </a:ext>
            </a:extLst>
          </p:cNvPr>
          <p:cNvGrpSpPr/>
          <p:nvPr/>
        </p:nvGrpSpPr>
        <p:grpSpPr>
          <a:xfrm>
            <a:off x="0" y="655638"/>
            <a:ext cx="7320516" cy="6102350"/>
            <a:chOff x="0" y="655638"/>
            <a:chExt cx="7320516" cy="6102350"/>
          </a:xfrm>
        </p:grpSpPr>
        <p:pic>
          <p:nvPicPr>
            <p:cNvPr id="23554" name="Picture 6" descr="Posterior view of the ulna and radius showing the olecranon process of the ulna locked in the olecranon fossa of the humerus in the extended elbow">
              <a:extLst>
                <a:ext uri="{FF2B5EF4-FFF2-40B4-BE49-F238E27FC236}">
                  <a16:creationId xmlns:a16="http://schemas.microsoft.com/office/drawing/2014/main" id="{B3F97FEB-538D-AF1B-1998-D80DD9A7C9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655638"/>
              <a:ext cx="1350962" cy="5776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59" name="TextBox 32" descr="Posterior View&#10;">
              <a:extLst>
                <a:ext uri="{FF2B5EF4-FFF2-40B4-BE49-F238E27FC236}">
                  <a16:creationId xmlns:a16="http://schemas.microsoft.com/office/drawing/2014/main" id="{7C738A38-B760-1886-32AD-F5BDF57FED98}"/>
                </a:ext>
              </a:extLst>
            </p:cNvPr>
            <p:cNvSpPr txBox="1">
              <a:spLocks noChangeArrowheads="1"/>
            </p:cNvSpPr>
            <p:nvPr/>
          </p:nvSpPr>
          <p:spPr bwMode="auto">
            <a:xfrm>
              <a:off x="0" y="6388100"/>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Posterior View</a:t>
              </a:r>
              <a:endParaRPr lang="en-US" altLang="en-US" sz="800" b="1" dirty="0"/>
            </a:p>
          </p:txBody>
        </p:sp>
        <p:pic>
          <p:nvPicPr>
            <p:cNvPr id="23555" name="Picture 7" descr="The proximal end of the ulna">
              <a:extLst>
                <a:ext uri="{FF2B5EF4-FFF2-40B4-BE49-F238E27FC236}">
                  <a16:creationId xmlns:a16="http://schemas.microsoft.com/office/drawing/2014/main" id="{829C6AA4-F972-5D8E-E81A-836CBD5B5DDA}"/>
                </a:ext>
              </a:extLst>
            </p:cNvPr>
            <p:cNvPicPr>
              <a:picLocks noChangeAspect="1"/>
            </p:cNvPicPr>
            <p:nvPr/>
          </p:nvPicPr>
          <p:blipFill>
            <a:blip r:embed="rId3">
              <a:extLst>
                <a:ext uri="{28A0092B-C50C-407E-A947-70E740481C1C}">
                  <a14:useLocalDpi xmlns:a14="http://schemas.microsoft.com/office/drawing/2010/main" val="0"/>
                </a:ext>
              </a:extLst>
            </a:blip>
            <a:srcRect r="6631"/>
            <a:stretch>
              <a:fillRect/>
            </a:stretch>
          </p:blipFill>
          <p:spPr bwMode="auto">
            <a:xfrm>
              <a:off x="1706563" y="655638"/>
              <a:ext cx="3136900" cy="5046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69" name="TextBox 19" descr="Ulna&#10;">
              <a:extLst>
                <a:ext uri="{FF2B5EF4-FFF2-40B4-BE49-F238E27FC236}">
                  <a16:creationId xmlns:a16="http://schemas.microsoft.com/office/drawing/2014/main" id="{ED790F5D-D2DE-A384-88EC-F053879D2E4A}"/>
                </a:ext>
              </a:extLst>
            </p:cNvPr>
            <p:cNvSpPr txBox="1">
              <a:spLocks noChangeArrowheads="1"/>
            </p:cNvSpPr>
            <p:nvPr/>
          </p:nvSpPr>
          <p:spPr bwMode="auto">
            <a:xfrm>
              <a:off x="2193925" y="5189538"/>
              <a:ext cx="793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chemeClr val="bg1"/>
                  </a:solidFill>
                  <a:ea typeface="ＭＳ Ｐゴシック" panose="020B0600070205080204" pitchFamily="34" charset="-128"/>
                </a:rPr>
                <a:t>Ulna</a:t>
              </a:r>
            </a:p>
          </p:txBody>
        </p:sp>
        <p:sp>
          <p:nvSpPr>
            <p:cNvPr id="23561" name="TextBox 19" descr="o.p.&#10;">
              <a:extLst>
                <a:ext uri="{FF2B5EF4-FFF2-40B4-BE49-F238E27FC236}">
                  <a16:creationId xmlns:a16="http://schemas.microsoft.com/office/drawing/2014/main" id="{ABF2CF0D-FAF5-2377-7A69-6F39A51EE233}"/>
                </a:ext>
              </a:extLst>
            </p:cNvPr>
            <p:cNvSpPr txBox="1">
              <a:spLocks noChangeArrowheads="1"/>
            </p:cNvSpPr>
            <p:nvPr/>
          </p:nvSpPr>
          <p:spPr bwMode="auto">
            <a:xfrm>
              <a:off x="3048000" y="801688"/>
              <a:ext cx="588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ea typeface="ＭＳ Ｐゴシック" panose="020B0600070205080204" pitchFamily="34" charset="-128"/>
                </a:rPr>
                <a:t>o.p.</a:t>
              </a:r>
              <a:endParaRPr lang="en-US" altLang="en-US" sz="1800" b="1" dirty="0">
                <a:solidFill>
                  <a:schemeClr val="bg1"/>
                </a:solidFill>
                <a:ea typeface="ＭＳ Ｐゴシック" panose="020B0600070205080204" pitchFamily="34" charset="-128"/>
              </a:endParaRPr>
            </a:p>
          </p:txBody>
        </p:sp>
        <p:sp>
          <p:nvSpPr>
            <p:cNvPr id="23562" name="TextBox 19" descr="t.n.&#10;">
              <a:extLst>
                <a:ext uri="{FF2B5EF4-FFF2-40B4-BE49-F238E27FC236}">
                  <a16:creationId xmlns:a16="http://schemas.microsoft.com/office/drawing/2014/main" id="{3E34CD39-633E-8980-C27E-E7035361D007}"/>
                </a:ext>
              </a:extLst>
            </p:cNvPr>
            <p:cNvSpPr txBox="1">
              <a:spLocks noChangeArrowheads="1"/>
            </p:cNvSpPr>
            <p:nvPr/>
          </p:nvSpPr>
          <p:spPr bwMode="auto">
            <a:xfrm>
              <a:off x="3779838" y="1671638"/>
              <a:ext cx="79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ea typeface="ＭＳ Ｐゴシック" panose="020B0600070205080204" pitchFamily="34" charset="-128"/>
                </a:rPr>
                <a:t>t.n.</a:t>
              </a:r>
              <a:endParaRPr lang="en-US" altLang="en-US" sz="1800" b="1" dirty="0">
                <a:solidFill>
                  <a:schemeClr val="bg1"/>
                </a:solidFill>
                <a:ea typeface="ＭＳ Ｐゴシック" panose="020B0600070205080204" pitchFamily="34" charset="-128"/>
              </a:endParaRPr>
            </a:p>
          </p:txBody>
        </p:sp>
        <p:sp>
          <p:nvSpPr>
            <p:cNvPr id="23563" name="TextBox 19" descr="c.p.&#10;">
              <a:extLst>
                <a:ext uri="{FF2B5EF4-FFF2-40B4-BE49-F238E27FC236}">
                  <a16:creationId xmlns:a16="http://schemas.microsoft.com/office/drawing/2014/main" id="{9ED38852-1796-7224-660B-1D937AEAB287}"/>
                </a:ext>
              </a:extLst>
            </p:cNvPr>
            <p:cNvSpPr txBox="1">
              <a:spLocks noChangeArrowheads="1"/>
            </p:cNvSpPr>
            <p:nvPr/>
          </p:nvSpPr>
          <p:spPr bwMode="auto">
            <a:xfrm>
              <a:off x="4098925" y="2628900"/>
              <a:ext cx="617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ea typeface="ＭＳ Ｐゴシック" panose="020B0600070205080204" pitchFamily="34" charset="-128"/>
                </a:rPr>
                <a:t>c.p.</a:t>
              </a:r>
              <a:endParaRPr lang="en-US" altLang="en-US" sz="1800" b="1" dirty="0">
                <a:solidFill>
                  <a:schemeClr val="bg1"/>
                </a:solidFill>
                <a:ea typeface="ＭＳ Ｐゴシック" panose="020B0600070205080204" pitchFamily="34" charset="-128"/>
              </a:endParaRPr>
            </a:p>
          </p:txBody>
        </p:sp>
        <p:sp>
          <p:nvSpPr>
            <p:cNvPr id="23564" name="TextBox 19" descr="r.n.&#10;">
              <a:extLst>
                <a:ext uri="{FF2B5EF4-FFF2-40B4-BE49-F238E27FC236}">
                  <a16:creationId xmlns:a16="http://schemas.microsoft.com/office/drawing/2014/main" id="{4C021ADA-79C5-D0AD-38B4-63A23AEDC652}"/>
                </a:ext>
              </a:extLst>
            </p:cNvPr>
            <p:cNvSpPr txBox="1">
              <a:spLocks noChangeArrowheads="1"/>
            </p:cNvSpPr>
            <p:nvPr/>
          </p:nvSpPr>
          <p:spPr bwMode="auto">
            <a:xfrm>
              <a:off x="3702050" y="2941638"/>
              <a:ext cx="793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r.n.</a:t>
              </a:r>
            </a:p>
          </p:txBody>
        </p:sp>
        <p:pic>
          <p:nvPicPr>
            <p:cNvPr id="23556" name="Picture 2" descr="The proximal end of the radius ">
              <a:extLst>
                <a:ext uri="{FF2B5EF4-FFF2-40B4-BE49-F238E27FC236}">
                  <a16:creationId xmlns:a16="http://schemas.microsoft.com/office/drawing/2014/main" id="{7B1B14B2-EC5E-562A-9A55-E475979D7444}"/>
                </a:ext>
              </a:extLst>
            </p:cNvPr>
            <p:cNvPicPr>
              <a:picLocks noChangeAspect="1"/>
            </p:cNvPicPr>
            <p:nvPr/>
          </p:nvPicPr>
          <p:blipFill>
            <a:blip r:embed="rId4">
              <a:extLst>
                <a:ext uri="{28A0092B-C50C-407E-A947-70E740481C1C}">
                  <a14:useLocalDpi xmlns:a14="http://schemas.microsoft.com/office/drawing/2010/main" val="0"/>
                </a:ext>
              </a:extLst>
            </a:blip>
            <a:srcRect l="11906" r="17636"/>
            <a:stretch>
              <a:fillRect/>
            </a:stretch>
          </p:blipFill>
          <p:spPr bwMode="auto">
            <a:xfrm>
              <a:off x="4947204" y="668116"/>
              <a:ext cx="2373312" cy="5059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66" name="TextBox 19" descr="h.&#10;">
              <a:extLst>
                <a:ext uri="{FF2B5EF4-FFF2-40B4-BE49-F238E27FC236}">
                  <a16:creationId xmlns:a16="http://schemas.microsoft.com/office/drawing/2014/main" id="{415F4BD9-50AA-831E-7FE5-098BE98C32D8}"/>
                </a:ext>
              </a:extLst>
            </p:cNvPr>
            <p:cNvSpPr txBox="1">
              <a:spLocks noChangeArrowheads="1"/>
            </p:cNvSpPr>
            <p:nvPr/>
          </p:nvSpPr>
          <p:spPr bwMode="auto">
            <a:xfrm>
              <a:off x="5732463" y="1077913"/>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h.</a:t>
              </a:r>
            </a:p>
          </p:txBody>
        </p:sp>
        <p:sp>
          <p:nvSpPr>
            <p:cNvPr id="23565" name="TextBox 19" descr="r.t.&#10;">
              <a:extLst>
                <a:ext uri="{FF2B5EF4-FFF2-40B4-BE49-F238E27FC236}">
                  <a16:creationId xmlns:a16="http://schemas.microsoft.com/office/drawing/2014/main" id="{657866D7-3828-5682-0D94-C9B55D3FF935}"/>
                </a:ext>
              </a:extLst>
            </p:cNvPr>
            <p:cNvSpPr txBox="1">
              <a:spLocks noChangeArrowheads="1"/>
            </p:cNvSpPr>
            <p:nvPr/>
          </p:nvSpPr>
          <p:spPr bwMode="auto">
            <a:xfrm>
              <a:off x="5715000" y="35814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solidFill>
                    <a:schemeClr val="bg1"/>
                  </a:solidFill>
                  <a:ea typeface="ＭＳ Ｐゴシック" panose="020B0600070205080204" pitchFamily="34" charset="-128"/>
                </a:rPr>
                <a:t>r.t.</a:t>
              </a:r>
              <a:endParaRPr lang="en-US" altLang="en-US" sz="1800" b="1" dirty="0">
                <a:solidFill>
                  <a:schemeClr val="bg1"/>
                </a:solidFill>
                <a:ea typeface="ＭＳ Ｐゴシック" panose="020B0600070205080204" pitchFamily="34" charset="-128"/>
              </a:endParaRPr>
            </a:p>
          </p:txBody>
        </p:sp>
        <p:sp>
          <p:nvSpPr>
            <p:cNvPr id="23570" name="TextBox 19" descr="Radius&#10;">
              <a:extLst>
                <a:ext uri="{FF2B5EF4-FFF2-40B4-BE49-F238E27FC236}">
                  <a16:creationId xmlns:a16="http://schemas.microsoft.com/office/drawing/2014/main" id="{00C571C3-E366-8D29-BD4B-0AA082BF30A1}"/>
                </a:ext>
              </a:extLst>
            </p:cNvPr>
            <p:cNvSpPr txBox="1">
              <a:spLocks noChangeArrowheads="1"/>
            </p:cNvSpPr>
            <p:nvPr/>
          </p:nvSpPr>
          <p:spPr bwMode="auto">
            <a:xfrm>
              <a:off x="5868988" y="5189538"/>
              <a:ext cx="1141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chemeClr val="bg1"/>
                  </a:solidFill>
                  <a:ea typeface="ＭＳ Ｐゴシック" panose="020B0600070205080204" pitchFamily="34" charset="-128"/>
                </a:rPr>
                <a:t>Radius</a:t>
              </a:r>
            </a:p>
          </p:txBody>
        </p:sp>
        <p:sp>
          <p:nvSpPr>
            <p:cNvPr id="23568" name="TextBox 32" descr="o.p. = olecranon process r.n. = radial notch&#10;t.n. = trochlear notch  h. = head &#10;c.p. = coronoid process r.t. = radial tuberosity">
              <a:extLst>
                <a:ext uri="{FF2B5EF4-FFF2-40B4-BE49-F238E27FC236}">
                  <a16:creationId xmlns:a16="http://schemas.microsoft.com/office/drawing/2014/main" id="{6710B525-5CEE-AC7D-DB49-E64AF0677B01}"/>
                </a:ext>
              </a:extLst>
            </p:cNvPr>
            <p:cNvSpPr txBox="1">
              <a:spLocks noChangeArrowheads="1"/>
            </p:cNvSpPr>
            <p:nvPr/>
          </p:nvSpPr>
          <p:spPr bwMode="auto">
            <a:xfrm>
              <a:off x="2117725" y="5791200"/>
              <a:ext cx="5197475" cy="9239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t>o.p.</a:t>
              </a:r>
              <a:r>
                <a:rPr lang="en-US" altLang="en-US" sz="1800" b="1" dirty="0"/>
                <a:t> = olecranon process	r.n. = radial notch</a:t>
              </a:r>
            </a:p>
            <a:p>
              <a:pPr eaLnBrk="1" hangingPunct="1">
                <a:spcBef>
                  <a:spcPct val="0"/>
                </a:spcBef>
                <a:buFont typeface="Arial" panose="020B0604020202020204" pitchFamily="34" charset="0"/>
                <a:buNone/>
              </a:pPr>
              <a:r>
                <a:rPr lang="en-US" altLang="en-US" sz="1800" b="1" dirty="0" err="1"/>
                <a:t>t.n.</a:t>
              </a:r>
              <a:r>
                <a:rPr lang="en-US" altLang="en-US" sz="1800" b="1" dirty="0"/>
                <a:t> = trochlear notch 	h. = head </a:t>
              </a:r>
            </a:p>
            <a:p>
              <a:pPr eaLnBrk="1" hangingPunct="1">
                <a:spcBef>
                  <a:spcPct val="0"/>
                </a:spcBef>
                <a:buFontTx/>
                <a:buNone/>
              </a:pPr>
              <a:r>
                <a:rPr lang="en-US" altLang="en-US" sz="1800" b="1" dirty="0" err="1"/>
                <a:t>c.p.</a:t>
              </a:r>
              <a:r>
                <a:rPr lang="en-US" altLang="en-US" sz="1800" b="1" dirty="0"/>
                <a:t> = coronoid process	</a:t>
              </a:r>
              <a:r>
                <a:rPr lang="en-US" altLang="en-US" sz="1800" b="1" dirty="0" err="1"/>
                <a:t>r.t.</a:t>
              </a:r>
              <a:r>
                <a:rPr lang="en-US" altLang="en-US" sz="1800" b="1" dirty="0"/>
                <a:t> = radial tuberosity</a:t>
              </a:r>
            </a:p>
          </p:txBody>
        </p:sp>
        <p:sp>
          <p:nvSpPr>
            <p:cNvPr id="23560" name="TextBox 32">
              <a:extLst>
                <a:ext uri="{FF2B5EF4-FFF2-40B4-BE49-F238E27FC236}">
                  <a16:creationId xmlns:a16="http://schemas.microsoft.com/office/drawing/2014/main" id="{A0807A7D-B985-9133-C740-0767EEC0C2B6}"/>
                </a:ext>
                <a:ext uri="{C183D7F6-B498-43B3-948B-1728B52AA6E4}">
                  <adec:decorative xmlns:adec="http://schemas.microsoft.com/office/drawing/2017/decorative" val="1"/>
                </a:ext>
              </a:extLst>
            </p:cNvPr>
            <p:cNvSpPr txBox="1">
              <a:spLocks noChangeArrowheads="1"/>
            </p:cNvSpPr>
            <p:nvPr/>
          </p:nvSpPr>
          <p:spPr bwMode="auto">
            <a:xfrm rot="-5400000">
              <a:off x="203994" y="1231107"/>
              <a:ext cx="1449387" cy="120015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p:txBody>
        </p:sp>
        <p:cxnSp>
          <p:nvCxnSpPr>
            <p:cNvPr id="4" name="Straight Arrow Connector 3">
              <a:extLst>
                <a:ext uri="{FF2B5EF4-FFF2-40B4-BE49-F238E27FC236}">
                  <a16:creationId xmlns:a16="http://schemas.microsoft.com/office/drawing/2014/main" id="{B53F8C8D-566C-3269-8595-487B2C63463E}"/>
                </a:ext>
                <a:ext uri="{C183D7F6-B498-43B3-948B-1728B52AA6E4}">
                  <adec:decorative xmlns:adec="http://schemas.microsoft.com/office/drawing/2017/decorative" val="1"/>
                </a:ext>
              </a:extLst>
            </p:cNvPr>
            <p:cNvCxnSpPr/>
            <p:nvPr/>
          </p:nvCxnSpPr>
          <p:spPr>
            <a:xfrm flipH="1">
              <a:off x="3438525" y="1974850"/>
              <a:ext cx="396875" cy="23336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575419A-831B-4A6E-739D-EF083FFB92FF}"/>
                </a:ext>
                <a:ext uri="{C183D7F6-B498-43B3-948B-1728B52AA6E4}">
                  <adec:decorative xmlns:adec="http://schemas.microsoft.com/office/drawing/2017/decorative" val="1"/>
                </a:ext>
              </a:extLst>
            </p:cNvPr>
            <p:cNvCxnSpPr/>
            <p:nvPr/>
          </p:nvCxnSpPr>
          <p:spPr>
            <a:xfrm flipV="1">
              <a:off x="1528763" y="1903413"/>
              <a:ext cx="376237" cy="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47BF90-7099-A983-64F3-4F4489C9B18F}"/>
                </a:ext>
                <a:ext uri="{C183D7F6-B498-43B3-948B-1728B52AA6E4}">
                  <adec:decorative xmlns:adec="http://schemas.microsoft.com/office/drawing/2017/decorative" val="1"/>
                </a:ext>
              </a:extLst>
            </p:cNvPr>
            <p:cNvCxnSpPr/>
            <p:nvPr/>
          </p:nvCxnSpPr>
          <p:spPr>
            <a:xfrm>
              <a:off x="1595438" y="1903413"/>
              <a:ext cx="12065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44533-3809-F60F-8038-1FFF39B5E808}"/>
            </a:ext>
          </a:extLst>
        </p:cNvPr>
        <p:cNvGrpSpPr/>
        <p:nvPr/>
      </p:nvGrpSpPr>
      <p:grpSpPr>
        <a:xfrm>
          <a:off x="0" y="0"/>
          <a:ext cx="0" cy="0"/>
          <a:chOff x="0" y="0"/>
          <a:chExt cx="0" cy="0"/>
        </a:xfrm>
      </p:grpSpPr>
      <p:sp>
        <p:nvSpPr>
          <p:cNvPr id="4098" name="Title 1" descr="Pectoral Girdle (1 of 3)">
            <a:extLst>
              <a:ext uri="{FF2B5EF4-FFF2-40B4-BE49-F238E27FC236}">
                <a16:creationId xmlns:a16="http://schemas.microsoft.com/office/drawing/2014/main" id="{C132054A-008F-9AA7-7BCC-E2B83F3B4161}"/>
              </a:ext>
            </a:extLst>
          </p:cNvPr>
          <p:cNvSpPr>
            <a:spLocks noGrp="1"/>
          </p:cNvSpPr>
          <p:nvPr>
            <p:ph type="title"/>
          </p:nvPr>
        </p:nvSpPr>
        <p:spPr>
          <a:xfrm>
            <a:off x="0" y="19705"/>
            <a:ext cx="9144000" cy="715963"/>
          </a:xfrm>
        </p:spPr>
        <p:txBody>
          <a:bodyPr/>
          <a:lstStyle/>
          <a:p>
            <a:r>
              <a:rPr lang="en-US" altLang="en-US" sz="3200" b="1" dirty="0"/>
              <a:t>Pectoral Girdle (1 of 3)</a:t>
            </a:r>
          </a:p>
        </p:txBody>
      </p:sp>
      <p:sp>
        <p:nvSpPr>
          <p:cNvPr id="2" name="Rectangle 1">
            <a:extLst>
              <a:ext uri="{FF2B5EF4-FFF2-40B4-BE49-F238E27FC236}">
                <a16:creationId xmlns:a16="http://schemas.microsoft.com/office/drawing/2014/main" id="{D561A09B-7E9E-D384-BD49-D83E87E07B7C}"/>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pic>
        <p:nvPicPr>
          <p:cNvPr id="6" name="Picture 5" descr="The image displays two photographs of a human skeletal model focusing on the pectoral girdle, with annotations labeling key components. The top section, labeled &quot;Anteroinferior View,&quot; shows the front view of the clavicles, and scapulae. The bottom section, labeled &quot;Posterior View,&quot; shows a back view of the same skeletal structure. The scapula and clavicle are pointed at with arrows originated at their respective labels. ">
            <a:extLst>
              <a:ext uri="{FF2B5EF4-FFF2-40B4-BE49-F238E27FC236}">
                <a16:creationId xmlns:a16="http://schemas.microsoft.com/office/drawing/2014/main" id="{F81104E8-42BC-85EC-D083-83359A84C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88" y="705851"/>
            <a:ext cx="8583223" cy="5830114"/>
          </a:xfrm>
          <a:prstGeom prst="rect">
            <a:avLst/>
          </a:prstGeom>
        </p:spPr>
      </p:pic>
    </p:spTree>
    <p:extLst>
      <p:ext uri="{BB962C8B-B14F-4D97-AF65-F5344CB8AC3E}">
        <p14:creationId xmlns:p14="http://schemas.microsoft.com/office/powerpoint/2010/main" val="3048547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descr="Ulna">
            <a:extLst>
              <a:ext uri="{FF2B5EF4-FFF2-40B4-BE49-F238E27FC236}">
                <a16:creationId xmlns:a16="http://schemas.microsoft.com/office/drawing/2014/main" id="{41EBBBFF-B8F8-4E26-2324-4409FF9CDF25}"/>
              </a:ext>
            </a:extLst>
          </p:cNvPr>
          <p:cNvSpPr txBox="1">
            <a:spLocks noGrp="1"/>
          </p:cNvSpPr>
          <p:nvPr>
            <p:ph type="title" idx="4294967295"/>
          </p:nvPr>
        </p:nvSpPr>
        <p:spPr bwMode="auto">
          <a:xfrm>
            <a:off x="382588" y="374650"/>
            <a:ext cx="3121025"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Ulna</a:t>
            </a:r>
          </a:p>
        </p:txBody>
      </p:sp>
      <p:sp>
        <p:nvSpPr>
          <p:cNvPr id="15" name="Rectangle 14">
            <a:extLst>
              <a:ext uri="{FF2B5EF4-FFF2-40B4-BE49-F238E27FC236}">
                <a16:creationId xmlns:a16="http://schemas.microsoft.com/office/drawing/2014/main" id="{1B06AB38-1F77-0B15-B01B-5677E5887D1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4" name="Group 3" descr="The image displays a detailed view of the ulna. On the left, a close-up of the distal end is shown, highlighting the styloid process and the head of the ulna. In the center, the entire ulna is displayed vertically with labels marking the proximal and distal ends. The right side features an enlarged view of the proximal end, identifying the olecranon process, trochlear notch, and coronoid process. ">
            <a:extLst>
              <a:ext uri="{FF2B5EF4-FFF2-40B4-BE49-F238E27FC236}">
                <a16:creationId xmlns:a16="http://schemas.microsoft.com/office/drawing/2014/main" id="{E31384BB-1FF6-62AE-B593-60716AB41817}"/>
              </a:ext>
            </a:extLst>
          </p:cNvPr>
          <p:cNvGrpSpPr/>
          <p:nvPr/>
        </p:nvGrpSpPr>
        <p:grpSpPr>
          <a:xfrm>
            <a:off x="57150" y="504825"/>
            <a:ext cx="8991600" cy="6323529"/>
            <a:chOff x="57150" y="504825"/>
            <a:chExt cx="8991600" cy="6323529"/>
          </a:xfrm>
        </p:grpSpPr>
        <p:sp>
          <p:nvSpPr>
            <p:cNvPr id="24593" name="TextBox 32" descr="Styloid process of ulna&#10;">
              <a:extLst>
                <a:ext uri="{FF2B5EF4-FFF2-40B4-BE49-F238E27FC236}">
                  <a16:creationId xmlns:a16="http://schemas.microsoft.com/office/drawing/2014/main" id="{E8A3CDD0-7339-0698-160F-72C88DB3DADF}"/>
                </a:ext>
              </a:extLst>
            </p:cNvPr>
            <p:cNvSpPr txBox="1">
              <a:spLocks noChangeArrowheads="1"/>
            </p:cNvSpPr>
            <p:nvPr/>
          </p:nvSpPr>
          <p:spPr bwMode="auto">
            <a:xfrm>
              <a:off x="57150" y="3841750"/>
              <a:ext cx="933450"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Styloid process of ulna</a:t>
              </a:r>
            </a:p>
          </p:txBody>
        </p:sp>
        <p:sp>
          <p:nvSpPr>
            <p:cNvPr id="24599" name="TextBox 32" descr="Head of ulna&#10;">
              <a:extLst>
                <a:ext uri="{FF2B5EF4-FFF2-40B4-BE49-F238E27FC236}">
                  <a16:creationId xmlns:a16="http://schemas.microsoft.com/office/drawing/2014/main" id="{5AE7511E-EE2B-CD83-4BF5-572DBF7ACA24}"/>
                </a:ext>
              </a:extLst>
            </p:cNvPr>
            <p:cNvSpPr txBox="1">
              <a:spLocks noChangeArrowheads="1"/>
            </p:cNvSpPr>
            <p:nvPr/>
          </p:nvSpPr>
          <p:spPr bwMode="auto">
            <a:xfrm>
              <a:off x="125413" y="5316538"/>
              <a:ext cx="865187"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Head of ulna</a:t>
              </a:r>
            </a:p>
          </p:txBody>
        </p:sp>
        <p:pic>
          <p:nvPicPr>
            <p:cNvPr id="24579" name="Picture 3" descr="The distal end of the ulna ">
              <a:extLst>
                <a:ext uri="{FF2B5EF4-FFF2-40B4-BE49-F238E27FC236}">
                  <a16:creationId xmlns:a16="http://schemas.microsoft.com/office/drawing/2014/main" id="{C6324F37-A12B-2BE8-DBC8-365F5BEE1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9102" r="34821" b="20549"/>
            <a:stretch>
              <a:fillRect/>
            </a:stretch>
          </p:blipFill>
          <p:spPr bwMode="auto">
            <a:xfrm>
              <a:off x="1079500" y="2865438"/>
              <a:ext cx="2609850" cy="35829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32" descr="Distal End&#10;">
              <a:extLst>
                <a:ext uri="{FF2B5EF4-FFF2-40B4-BE49-F238E27FC236}">
                  <a16:creationId xmlns:a16="http://schemas.microsoft.com/office/drawing/2014/main" id="{6838534E-582C-BBD2-DCB2-66F3DAD5D175}"/>
                </a:ext>
              </a:extLst>
            </p:cNvPr>
            <p:cNvSpPr txBox="1">
              <a:spLocks noChangeArrowheads="1"/>
            </p:cNvSpPr>
            <p:nvPr/>
          </p:nvSpPr>
          <p:spPr bwMode="auto">
            <a:xfrm>
              <a:off x="1614377" y="6458466"/>
              <a:ext cx="134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Distal End</a:t>
              </a:r>
            </a:p>
          </p:txBody>
        </p:sp>
        <p:sp>
          <p:nvSpPr>
            <p:cNvPr id="24584" name="TextBox 32" descr="Proximal End&#10;">
              <a:extLst>
                <a:ext uri="{FF2B5EF4-FFF2-40B4-BE49-F238E27FC236}">
                  <a16:creationId xmlns:a16="http://schemas.microsoft.com/office/drawing/2014/main" id="{01DD2829-DEA1-2B86-1966-198BF01F68AB}"/>
                </a:ext>
              </a:extLst>
            </p:cNvPr>
            <p:cNvSpPr txBox="1">
              <a:spLocks noChangeArrowheads="1"/>
            </p:cNvSpPr>
            <p:nvPr/>
          </p:nvSpPr>
          <p:spPr bwMode="auto">
            <a:xfrm>
              <a:off x="3779838" y="504825"/>
              <a:ext cx="1477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Proximal End</a:t>
              </a:r>
            </a:p>
          </p:txBody>
        </p:sp>
        <p:pic>
          <p:nvPicPr>
            <p:cNvPr id="24580" name="Picture 2" descr="Ulna">
              <a:extLst>
                <a:ext uri="{FF2B5EF4-FFF2-40B4-BE49-F238E27FC236}">
                  <a16:creationId xmlns:a16="http://schemas.microsoft.com/office/drawing/2014/main" id="{914B4ECC-133C-1DF9-14CA-60E3310B28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567" r="36674"/>
            <a:stretch>
              <a:fillRect/>
            </a:stretch>
          </p:blipFill>
          <p:spPr bwMode="auto">
            <a:xfrm>
              <a:off x="3832225" y="838200"/>
              <a:ext cx="1349375" cy="5610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583" name="TextBox 32" descr="Distal End">
              <a:extLst>
                <a:ext uri="{FF2B5EF4-FFF2-40B4-BE49-F238E27FC236}">
                  <a16:creationId xmlns:a16="http://schemas.microsoft.com/office/drawing/2014/main" id="{E562A1BA-E32A-A009-8884-21C42EB1401E}"/>
                </a:ext>
              </a:extLst>
            </p:cNvPr>
            <p:cNvSpPr txBox="1">
              <a:spLocks noChangeArrowheads="1"/>
            </p:cNvSpPr>
            <p:nvPr/>
          </p:nvSpPr>
          <p:spPr bwMode="auto">
            <a:xfrm>
              <a:off x="3832225" y="6388100"/>
              <a:ext cx="134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Distal End</a:t>
              </a:r>
            </a:p>
          </p:txBody>
        </p:sp>
        <p:pic>
          <p:nvPicPr>
            <p:cNvPr id="24578" name="Picture 2" descr="The proximal end of the ulna ">
              <a:extLst>
                <a:ext uri="{FF2B5EF4-FFF2-40B4-BE49-F238E27FC236}">
                  <a16:creationId xmlns:a16="http://schemas.microsoft.com/office/drawing/2014/main" id="{53AE0FD5-4B4E-917D-4E94-379B4E457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960" r="46037" b="71671"/>
            <a:stretch>
              <a:fillRect/>
            </a:stretch>
          </p:blipFill>
          <p:spPr bwMode="auto">
            <a:xfrm>
              <a:off x="5313363" y="838200"/>
              <a:ext cx="2382837" cy="387191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32" descr="Proximal End&#10;">
              <a:extLst>
                <a:ext uri="{FF2B5EF4-FFF2-40B4-BE49-F238E27FC236}">
                  <a16:creationId xmlns:a16="http://schemas.microsoft.com/office/drawing/2014/main" id="{1E67E02B-05B4-2DA5-E845-CBE0DEB413DA}"/>
                </a:ext>
              </a:extLst>
            </p:cNvPr>
            <p:cNvSpPr txBox="1">
              <a:spLocks noChangeArrowheads="1"/>
            </p:cNvSpPr>
            <p:nvPr/>
          </p:nvSpPr>
          <p:spPr bwMode="auto">
            <a:xfrm>
              <a:off x="5867400" y="4673508"/>
              <a:ext cx="1477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Proximal End</a:t>
              </a:r>
            </a:p>
          </p:txBody>
        </p:sp>
        <p:sp>
          <p:nvSpPr>
            <p:cNvPr id="24585" name="TextBox 32">
              <a:extLst>
                <a:ext uri="{FF2B5EF4-FFF2-40B4-BE49-F238E27FC236}">
                  <a16:creationId xmlns:a16="http://schemas.microsoft.com/office/drawing/2014/main" id="{B01F4FDE-1D22-CC2B-3C6E-E30D6D3A9A5D}"/>
                </a:ext>
                <a:ext uri="{C183D7F6-B498-43B3-948B-1728B52AA6E4}">
                  <adec:decorative xmlns:adec="http://schemas.microsoft.com/office/drawing/2017/decorative" val="1"/>
                </a:ext>
              </a:extLst>
            </p:cNvPr>
            <p:cNvSpPr txBox="1">
              <a:spLocks noChangeArrowheads="1"/>
            </p:cNvSpPr>
            <p:nvPr/>
          </p:nvSpPr>
          <p:spPr bwMode="auto">
            <a:xfrm rot="-5400000">
              <a:off x="3569494" y="1177131"/>
              <a:ext cx="1557338" cy="9239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endParaRPr lang="en-US" altLang="en-US" sz="1800" b="1"/>
            </a:p>
            <a:p>
              <a:pPr algn="ctr" eaLnBrk="1" hangingPunct="1">
                <a:spcBef>
                  <a:spcPct val="0"/>
                </a:spcBef>
                <a:buFontTx/>
                <a:buNone/>
              </a:pPr>
              <a:endParaRPr lang="en-US" altLang="en-US" sz="1800" b="1"/>
            </a:p>
          </p:txBody>
        </p:sp>
        <p:sp>
          <p:nvSpPr>
            <p:cNvPr id="24592" name="TextBox 32" descr="Olecranon  process&#10;">
              <a:extLst>
                <a:ext uri="{FF2B5EF4-FFF2-40B4-BE49-F238E27FC236}">
                  <a16:creationId xmlns:a16="http://schemas.microsoft.com/office/drawing/2014/main" id="{AE5D8EDA-893E-1993-E774-00401788065D}"/>
                </a:ext>
              </a:extLst>
            </p:cNvPr>
            <p:cNvSpPr txBox="1">
              <a:spLocks noChangeArrowheads="1"/>
            </p:cNvSpPr>
            <p:nvPr/>
          </p:nvSpPr>
          <p:spPr bwMode="auto">
            <a:xfrm>
              <a:off x="7772400" y="1095375"/>
              <a:ext cx="1276350"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Olecranon  process</a:t>
              </a:r>
            </a:p>
          </p:txBody>
        </p:sp>
        <p:sp>
          <p:nvSpPr>
            <p:cNvPr id="24594" name="TextBox 32" descr="Trochlear notch&#10;">
              <a:extLst>
                <a:ext uri="{FF2B5EF4-FFF2-40B4-BE49-F238E27FC236}">
                  <a16:creationId xmlns:a16="http://schemas.microsoft.com/office/drawing/2014/main" id="{6EFF36D9-0F64-A729-76CC-16ED20B46A13}"/>
                </a:ext>
              </a:extLst>
            </p:cNvPr>
            <p:cNvSpPr txBox="1">
              <a:spLocks noChangeArrowheads="1"/>
            </p:cNvSpPr>
            <p:nvPr/>
          </p:nvSpPr>
          <p:spPr bwMode="auto">
            <a:xfrm>
              <a:off x="7794625" y="1889125"/>
              <a:ext cx="12541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Trochlear notch</a:t>
              </a:r>
            </a:p>
          </p:txBody>
        </p:sp>
        <p:sp>
          <p:nvSpPr>
            <p:cNvPr id="24596" name="TextBox 32" descr="Coronoid process&#10;">
              <a:extLst>
                <a:ext uri="{FF2B5EF4-FFF2-40B4-BE49-F238E27FC236}">
                  <a16:creationId xmlns:a16="http://schemas.microsoft.com/office/drawing/2014/main" id="{CC76115D-7D5A-25BC-3D44-D9854655E642}"/>
                </a:ext>
              </a:extLst>
            </p:cNvPr>
            <p:cNvSpPr txBox="1">
              <a:spLocks noChangeArrowheads="1"/>
            </p:cNvSpPr>
            <p:nvPr/>
          </p:nvSpPr>
          <p:spPr bwMode="auto">
            <a:xfrm>
              <a:off x="7794625" y="2601913"/>
              <a:ext cx="1254125"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Coronoid process</a:t>
              </a:r>
            </a:p>
          </p:txBody>
        </p:sp>
        <p:sp>
          <p:nvSpPr>
            <p:cNvPr id="24586" name="TextBox 32">
              <a:extLst>
                <a:ext uri="{FF2B5EF4-FFF2-40B4-BE49-F238E27FC236}">
                  <a16:creationId xmlns:a16="http://schemas.microsoft.com/office/drawing/2014/main" id="{35428360-7242-F423-D7D6-2365CACBF0EB}"/>
                </a:ext>
                <a:ext uri="{C183D7F6-B498-43B3-948B-1728B52AA6E4}">
                  <adec:decorative xmlns:adec="http://schemas.microsoft.com/office/drawing/2017/decorative" val="1"/>
                </a:ext>
              </a:extLst>
            </p:cNvPr>
            <p:cNvSpPr txBox="1">
              <a:spLocks noChangeArrowheads="1"/>
            </p:cNvSpPr>
            <p:nvPr/>
          </p:nvSpPr>
          <p:spPr bwMode="auto">
            <a:xfrm rot="-5400000">
              <a:off x="3981450" y="5422901"/>
              <a:ext cx="1220787" cy="6461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b="1"/>
            </a:p>
            <a:p>
              <a:pPr algn="ctr" eaLnBrk="1" hangingPunct="1">
                <a:spcBef>
                  <a:spcPct val="0"/>
                </a:spcBef>
                <a:buFontTx/>
                <a:buNone/>
              </a:pPr>
              <a:endParaRPr lang="en-US" altLang="en-US" sz="1800" b="1"/>
            </a:p>
          </p:txBody>
        </p:sp>
        <p:cxnSp>
          <p:nvCxnSpPr>
            <p:cNvPr id="14" name="Straight Arrow Connector 13">
              <a:extLst>
                <a:ext uri="{FF2B5EF4-FFF2-40B4-BE49-F238E27FC236}">
                  <a16:creationId xmlns:a16="http://schemas.microsoft.com/office/drawing/2014/main" id="{F8B34965-CE7A-400C-8B48-3225BBCD9583}"/>
                </a:ext>
                <a:ext uri="{C183D7F6-B498-43B3-948B-1728B52AA6E4}">
                  <adec:decorative xmlns:adec="http://schemas.microsoft.com/office/drawing/2017/decorative" val="1"/>
                </a:ext>
              </a:extLst>
            </p:cNvPr>
            <p:cNvCxnSpPr>
              <a:stCxn id="24585" idx="2"/>
            </p:cNvCxnSpPr>
            <p:nvPr/>
          </p:nvCxnSpPr>
          <p:spPr>
            <a:xfrm>
              <a:off x="4810125" y="1639888"/>
              <a:ext cx="503238"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A36ABBA-50DC-8447-99F1-E4B87515FA23}"/>
                </a:ext>
                <a:ext uri="{C183D7F6-B498-43B3-948B-1728B52AA6E4}">
                  <adec:decorative xmlns:adec="http://schemas.microsoft.com/office/drawing/2017/decorative" val="1"/>
                </a:ext>
              </a:extLst>
            </p:cNvPr>
            <p:cNvCxnSpPr/>
            <p:nvPr/>
          </p:nvCxnSpPr>
          <p:spPr>
            <a:xfrm flipH="1">
              <a:off x="3689350" y="5761038"/>
              <a:ext cx="579438" cy="95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96DAD51-52BB-31A5-0802-EEA47728302F}"/>
                </a:ext>
                <a:ext uri="{C183D7F6-B498-43B3-948B-1728B52AA6E4}">
                  <adec:decorative xmlns:adec="http://schemas.microsoft.com/office/drawing/2017/decorative" val="1"/>
                </a:ext>
              </a:extLst>
            </p:cNvPr>
            <p:cNvCxnSpPr/>
            <p:nvPr/>
          </p:nvCxnSpPr>
          <p:spPr>
            <a:xfrm flipH="1">
              <a:off x="6324600" y="2198688"/>
              <a:ext cx="1485900" cy="12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E2EFAC0-FDA6-B79E-1ACA-F49359B2E02A}"/>
                </a:ext>
                <a:ext uri="{C183D7F6-B498-43B3-948B-1728B52AA6E4}">
                  <adec:decorative xmlns:adec="http://schemas.microsoft.com/office/drawing/2017/decorative" val="1"/>
                </a:ext>
              </a:extLst>
            </p:cNvPr>
            <p:cNvCxnSpPr/>
            <p:nvPr/>
          </p:nvCxnSpPr>
          <p:spPr>
            <a:xfrm flipV="1">
              <a:off x="990600" y="5562600"/>
              <a:ext cx="1219200" cy="777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B0037D8-C3DF-5E44-EBDC-D2396E5349FC}"/>
                </a:ext>
                <a:ext uri="{C183D7F6-B498-43B3-948B-1728B52AA6E4}">
                  <adec:decorative xmlns:adec="http://schemas.microsoft.com/office/drawing/2017/decorative" val="1"/>
                </a:ext>
              </a:extLst>
            </p:cNvPr>
            <p:cNvCxnSpPr>
              <a:stCxn id="24592" idx="1"/>
            </p:cNvCxnSpPr>
            <p:nvPr/>
          </p:nvCxnSpPr>
          <p:spPr>
            <a:xfrm flipH="1">
              <a:off x="6437313" y="1417638"/>
              <a:ext cx="1335087" cy="793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6A8DECA-6B21-E389-A932-1FC797541301}"/>
                </a:ext>
                <a:ext uri="{C183D7F6-B498-43B3-948B-1728B52AA6E4}">
                  <adec:decorative xmlns:adec="http://schemas.microsoft.com/office/drawing/2017/decorative" val="1"/>
                </a:ext>
              </a:extLst>
            </p:cNvPr>
            <p:cNvCxnSpPr/>
            <p:nvPr/>
          </p:nvCxnSpPr>
          <p:spPr>
            <a:xfrm flipH="1" flipV="1">
              <a:off x="5638800" y="2419350"/>
              <a:ext cx="26988" cy="3540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A4D84BA-1D8A-5496-0978-0808E8F94A92}"/>
                </a:ext>
                <a:ext uri="{C183D7F6-B498-43B3-948B-1728B52AA6E4}">
                  <adec:decorative xmlns:adec="http://schemas.microsoft.com/office/drawing/2017/decorative" val="1"/>
                </a:ext>
              </a:extLst>
            </p:cNvPr>
            <p:cNvCxnSpPr/>
            <p:nvPr/>
          </p:nvCxnSpPr>
          <p:spPr>
            <a:xfrm>
              <a:off x="2895600" y="4267200"/>
              <a:ext cx="0" cy="177641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1B01F14-8EED-B390-9F35-1C2210A32BCF}"/>
                </a:ext>
                <a:ext uri="{C183D7F6-B498-43B3-948B-1728B52AA6E4}">
                  <adec:decorative xmlns:adec="http://schemas.microsoft.com/office/drawing/2017/decorative" val="1"/>
                </a:ext>
              </a:extLst>
            </p:cNvPr>
            <p:cNvCxnSpPr/>
            <p:nvPr/>
          </p:nvCxnSpPr>
          <p:spPr>
            <a:xfrm flipV="1">
              <a:off x="990600" y="4267200"/>
              <a:ext cx="1905000" cy="269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42E0C5F-40A0-092A-F27A-46B791986087}"/>
                </a:ext>
                <a:ext uri="{C183D7F6-B498-43B3-948B-1728B52AA6E4}">
                  <adec:decorative xmlns:adec="http://schemas.microsoft.com/office/drawing/2017/decorative" val="1"/>
                </a:ext>
              </a:extLst>
            </p:cNvPr>
            <p:cNvCxnSpPr/>
            <p:nvPr/>
          </p:nvCxnSpPr>
          <p:spPr>
            <a:xfrm>
              <a:off x="5665788" y="2770188"/>
              <a:ext cx="2144712" cy="142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5" name="Title 1" descr="Radius">
            <a:extLst>
              <a:ext uri="{FF2B5EF4-FFF2-40B4-BE49-F238E27FC236}">
                <a16:creationId xmlns:a16="http://schemas.microsoft.com/office/drawing/2014/main" id="{7ED36CE1-C830-C4E8-64A0-6CF2125B1366}"/>
              </a:ext>
            </a:extLst>
          </p:cNvPr>
          <p:cNvSpPr txBox="1">
            <a:spLocks noGrp="1"/>
          </p:cNvSpPr>
          <p:nvPr>
            <p:ph type="title" idx="4294967295"/>
          </p:nvPr>
        </p:nvSpPr>
        <p:spPr bwMode="auto">
          <a:xfrm>
            <a:off x="5480050" y="319088"/>
            <a:ext cx="3659188" cy="5000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Radius</a:t>
            </a:r>
          </a:p>
        </p:txBody>
      </p:sp>
      <p:sp>
        <p:nvSpPr>
          <p:cNvPr id="15" name="Rectangle 14">
            <a:extLst>
              <a:ext uri="{FF2B5EF4-FFF2-40B4-BE49-F238E27FC236}">
                <a16:creationId xmlns:a16="http://schemas.microsoft.com/office/drawing/2014/main" id="{D84AEE89-6C5A-01D8-C489-4A36A4051E11}"/>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5609" name="TextBox 32">
            <a:extLst>
              <a:ext uri="{FF2B5EF4-FFF2-40B4-BE49-F238E27FC236}">
                <a16:creationId xmlns:a16="http://schemas.microsoft.com/office/drawing/2014/main" id="{1611AFD9-D6EA-259F-F125-55B68BBCE101}"/>
              </a:ext>
              <a:ext uri="{C183D7F6-B498-43B3-948B-1728B52AA6E4}">
                <adec:decorative xmlns:adec="http://schemas.microsoft.com/office/drawing/2017/decorative" val="1"/>
              </a:ext>
            </a:extLst>
          </p:cNvPr>
          <p:cNvSpPr txBox="1">
            <a:spLocks noChangeArrowheads="1"/>
          </p:cNvSpPr>
          <p:nvPr/>
        </p:nvSpPr>
        <p:spPr bwMode="auto">
          <a:xfrm rot="-5400000">
            <a:off x="3562351" y="1100137"/>
            <a:ext cx="1477962" cy="830263"/>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b="1"/>
          </a:p>
          <a:p>
            <a:pPr algn="ctr" eaLnBrk="1" hangingPunct="1">
              <a:spcBef>
                <a:spcPct val="0"/>
              </a:spcBef>
              <a:buFontTx/>
              <a:buNone/>
            </a:pPr>
            <a:endParaRPr lang="en-US" altLang="en-US" sz="2400" b="1"/>
          </a:p>
        </p:txBody>
      </p:sp>
      <p:sp>
        <p:nvSpPr>
          <p:cNvPr id="25619" name="TextBox 32">
            <a:extLst>
              <a:ext uri="{FF2B5EF4-FFF2-40B4-BE49-F238E27FC236}">
                <a16:creationId xmlns:a16="http://schemas.microsoft.com/office/drawing/2014/main" id="{4B4A0CD9-36C0-A2EA-E393-613F8A12E584}"/>
              </a:ext>
              <a:ext uri="{C183D7F6-B498-43B3-948B-1728B52AA6E4}">
                <adec:decorative xmlns:adec="http://schemas.microsoft.com/office/drawing/2017/decorative" val="1"/>
              </a:ext>
            </a:extLst>
          </p:cNvPr>
          <p:cNvSpPr txBox="1">
            <a:spLocks noChangeArrowheads="1"/>
          </p:cNvSpPr>
          <p:nvPr/>
        </p:nvSpPr>
        <p:spPr bwMode="auto">
          <a:xfrm rot="-5400000">
            <a:off x="3983831" y="4991894"/>
            <a:ext cx="1338263" cy="110807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b="1"/>
          </a:p>
          <a:p>
            <a:pPr algn="ctr" eaLnBrk="1" hangingPunct="1">
              <a:spcBef>
                <a:spcPct val="0"/>
              </a:spcBef>
              <a:buFontTx/>
              <a:buNone/>
            </a:pPr>
            <a:endParaRPr lang="en-US" altLang="en-US" sz="2400" b="1"/>
          </a:p>
          <a:p>
            <a:pPr algn="ctr" eaLnBrk="1" hangingPunct="1">
              <a:spcBef>
                <a:spcPct val="0"/>
              </a:spcBef>
              <a:buFontTx/>
              <a:buNone/>
            </a:pPr>
            <a:endParaRPr lang="en-US" altLang="en-US" sz="1800" b="1"/>
          </a:p>
        </p:txBody>
      </p:sp>
      <p:cxnSp>
        <p:nvCxnSpPr>
          <p:cNvPr id="30" name="Straight Arrow Connector 29">
            <a:extLst>
              <a:ext uri="{FF2B5EF4-FFF2-40B4-BE49-F238E27FC236}">
                <a16:creationId xmlns:a16="http://schemas.microsoft.com/office/drawing/2014/main" id="{BF128FF3-8BE8-FB12-2F86-CEB0640B9DAC}"/>
              </a:ext>
              <a:ext uri="{C183D7F6-B498-43B3-948B-1728B52AA6E4}">
                <adec:decorative xmlns:adec="http://schemas.microsoft.com/office/drawing/2017/decorative" val="1"/>
              </a:ext>
            </a:extLst>
          </p:cNvPr>
          <p:cNvCxnSpPr/>
          <p:nvPr/>
        </p:nvCxnSpPr>
        <p:spPr>
          <a:xfrm>
            <a:off x="5207000" y="5640388"/>
            <a:ext cx="2921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DB65EDE-3F55-3F71-BC37-216824DB2259}"/>
              </a:ext>
              <a:ext uri="{C183D7F6-B498-43B3-948B-1728B52AA6E4}">
                <adec:decorative xmlns:adec="http://schemas.microsoft.com/office/drawing/2017/decorative" val="1"/>
              </a:ext>
            </a:extLst>
          </p:cNvPr>
          <p:cNvCxnSpPr/>
          <p:nvPr/>
        </p:nvCxnSpPr>
        <p:spPr>
          <a:xfrm flipH="1">
            <a:off x="5207000" y="5640388"/>
            <a:ext cx="15875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descr="The image shows three views of the human radius bone highlighted on a brown background. On the left, a close-up of the proximal end highlights the head and radial tuberosity, with each feature labeled by an arrow pointing to its location on the bone. The center view shows the entire radius bone from the proximal to distal end, with labels indicating these ends. The right view displays a close-up of the distal end, with an arrow pointing to the styloid process of the radius.">
            <a:extLst>
              <a:ext uri="{FF2B5EF4-FFF2-40B4-BE49-F238E27FC236}">
                <a16:creationId xmlns:a16="http://schemas.microsoft.com/office/drawing/2014/main" id="{AA5E2E5A-BAE3-9BAB-7043-9AA11922686A}"/>
              </a:ext>
            </a:extLst>
          </p:cNvPr>
          <p:cNvGrpSpPr/>
          <p:nvPr/>
        </p:nvGrpSpPr>
        <p:grpSpPr>
          <a:xfrm>
            <a:off x="250825" y="363538"/>
            <a:ext cx="8816975" cy="6341731"/>
            <a:chOff x="250825" y="363538"/>
            <a:chExt cx="8816975" cy="6341731"/>
          </a:xfrm>
        </p:grpSpPr>
        <p:sp>
          <p:nvSpPr>
            <p:cNvPr id="25616" name="TextBox 32" descr="Head&#10;">
              <a:extLst>
                <a:ext uri="{FF2B5EF4-FFF2-40B4-BE49-F238E27FC236}">
                  <a16:creationId xmlns:a16="http://schemas.microsoft.com/office/drawing/2014/main" id="{A4D3B9E0-2C2B-8CBF-A8DF-AC5038770BFF}"/>
                </a:ext>
              </a:extLst>
            </p:cNvPr>
            <p:cNvSpPr txBox="1">
              <a:spLocks noChangeArrowheads="1"/>
            </p:cNvSpPr>
            <p:nvPr/>
          </p:nvSpPr>
          <p:spPr bwMode="auto">
            <a:xfrm>
              <a:off x="512763" y="1033463"/>
              <a:ext cx="906462"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Head</a:t>
              </a:r>
            </a:p>
          </p:txBody>
        </p:sp>
        <p:sp>
          <p:nvSpPr>
            <p:cNvPr id="25618" name="TextBox 32" descr="Radial tuberosity&#10;">
              <a:extLst>
                <a:ext uri="{FF2B5EF4-FFF2-40B4-BE49-F238E27FC236}">
                  <a16:creationId xmlns:a16="http://schemas.microsoft.com/office/drawing/2014/main" id="{D93CFC11-618A-733A-3F7B-1BDCE718A53B}"/>
                </a:ext>
              </a:extLst>
            </p:cNvPr>
            <p:cNvSpPr txBox="1">
              <a:spLocks noChangeArrowheads="1"/>
            </p:cNvSpPr>
            <p:nvPr/>
          </p:nvSpPr>
          <p:spPr bwMode="auto">
            <a:xfrm>
              <a:off x="250825" y="2254250"/>
              <a:ext cx="1168400" cy="64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Radial tuberosity</a:t>
              </a:r>
            </a:p>
          </p:txBody>
        </p:sp>
        <p:pic>
          <p:nvPicPr>
            <p:cNvPr id="25603" name="Picture 4" descr="The proximal end of the radius">
              <a:extLst>
                <a:ext uri="{FF2B5EF4-FFF2-40B4-BE49-F238E27FC236}">
                  <a16:creationId xmlns:a16="http://schemas.microsoft.com/office/drawing/2014/main" id="{7F36ADA8-C5BE-FD01-FD6D-40F41F651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04" r="52888" b="69820"/>
            <a:stretch>
              <a:fillRect/>
            </a:stretch>
          </p:blipFill>
          <p:spPr bwMode="auto">
            <a:xfrm>
              <a:off x="1644650" y="685800"/>
              <a:ext cx="2012950" cy="31384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2" descr="Proximal end&#10;">
              <a:extLst>
                <a:ext uri="{FF2B5EF4-FFF2-40B4-BE49-F238E27FC236}">
                  <a16:creationId xmlns:a16="http://schemas.microsoft.com/office/drawing/2014/main" id="{A32B1E17-2C85-83B2-410B-0464FA1BF00F}"/>
                </a:ext>
              </a:extLst>
            </p:cNvPr>
            <p:cNvSpPr txBox="1">
              <a:spLocks noChangeArrowheads="1"/>
            </p:cNvSpPr>
            <p:nvPr/>
          </p:nvSpPr>
          <p:spPr bwMode="auto">
            <a:xfrm>
              <a:off x="1808163" y="3786649"/>
              <a:ext cx="1631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Proximal End</a:t>
              </a:r>
            </a:p>
          </p:txBody>
        </p:sp>
        <p:sp>
          <p:nvSpPr>
            <p:cNvPr id="25608" name="TextBox 32" descr="Proximal end&#10;">
              <a:extLst>
                <a:ext uri="{FF2B5EF4-FFF2-40B4-BE49-F238E27FC236}">
                  <a16:creationId xmlns:a16="http://schemas.microsoft.com/office/drawing/2014/main" id="{9DA98639-2E1F-BCCB-6BB0-ADEBA6CF416C}"/>
                </a:ext>
              </a:extLst>
            </p:cNvPr>
            <p:cNvSpPr txBox="1">
              <a:spLocks noChangeArrowheads="1"/>
            </p:cNvSpPr>
            <p:nvPr/>
          </p:nvSpPr>
          <p:spPr bwMode="auto">
            <a:xfrm>
              <a:off x="3721100" y="363538"/>
              <a:ext cx="1631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Proximal End</a:t>
              </a:r>
            </a:p>
          </p:txBody>
        </p:sp>
        <p:pic>
          <p:nvPicPr>
            <p:cNvPr id="25604" name="Picture 4" descr="Radius">
              <a:extLst>
                <a:ext uri="{FF2B5EF4-FFF2-40B4-BE49-F238E27FC236}">
                  <a16:creationId xmlns:a16="http://schemas.microsoft.com/office/drawing/2014/main" id="{FE1B62A2-22F1-9A4D-69C0-5DDEC6E27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04" r="36823" b="1183"/>
            <a:stretch>
              <a:fillRect/>
            </a:stretch>
          </p:blipFill>
          <p:spPr bwMode="auto">
            <a:xfrm>
              <a:off x="3757613" y="668338"/>
              <a:ext cx="1631950" cy="567848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5607" name="TextBox 32" descr="Distal end&#10;">
              <a:extLst>
                <a:ext uri="{FF2B5EF4-FFF2-40B4-BE49-F238E27FC236}">
                  <a16:creationId xmlns:a16="http://schemas.microsoft.com/office/drawing/2014/main" id="{F0940AAE-91A9-1599-53A4-59668807E626}"/>
                </a:ext>
              </a:extLst>
            </p:cNvPr>
            <p:cNvSpPr txBox="1">
              <a:spLocks noChangeArrowheads="1"/>
            </p:cNvSpPr>
            <p:nvPr/>
          </p:nvSpPr>
          <p:spPr bwMode="auto">
            <a:xfrm>
              <a:off x="3757613" y="6267450"/>
              <a:ext cx="163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Distal End</a:t>
              </a:r>
            </a:p>
          </p:txBody>
        </p:sp>
        <p:pic>
          <p:nvPicPr>
            <p:cNvPr id="25602" name="Picture 4" descr="The distal end of the readius">
              <a:extLst>
                <a:ext uri="{FF2B5EF4-FFF2-40B4-BE49-F238E27FC236}">
                  <a16:creationId xmlns:a16="http://schemas.microsoft.com/office/drawing/2014/main" id="{3C362C90-533C-57C0-6881-80511AD5B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03" t="74020" r="40938" b="3259"/>
            <a:stretch>
              <a:fillRect/>
            </a:stretch>
          </p:blipFill>
          <p:spPr bwMode="auto">
            <a:xfrm>
              <a:off x="5486400" y="3473450"/>
              <a:ext cx="2460625" cy="285908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32" descr="Distal end&#10;">
              <a:extLst>
                <a:ext uri="{FF2B5EF4-FFF2-40B4-BE49-F238E27FC236}">
                  <a16:creationId xmlns:a16="http://schemas.microsoft.com/office/drawing/2014/main" id="{5932737B-3BF6-01A9-F1FF-E24B79CC2489}"/>
                </a:ext>
              </a:extLst>
            </p:cNvPr>
            <p:cNvSpPr txBox="1">
              <a:spLocks noChangeArrowheads="1"/>
            </p:cNvSpPr>
            <p:nvPr/>
          </p:nvSpPr>
          <p:spPr bwMode="auto">
            <a:xfrm>
              <a:off x="5899943" y="6335381"/>
              <a:ext cx="1633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Distal End</a:t>
              </a:r>
            </a:p>
          </p:txBody>
        </p:sp>
        <p:sp>
          <p:nvSpPr>
            <p:cNvPr id="25617" name="TextBox 32" descr="Styloid process of radius&#10;">
              <a:extLst>
                <a:ext uri="{FF2B5EF4-FFF2-40B4-BE49-F238E27FC236}">
                  <a16:creationId xmlns:a16="http://schemas.microsoft.com/office/drawing/2014/main" id="{974EA1F2-60CB-4C89-5A92-4E17BDB29AD4}"/>
                </a:ext>
              </a:extLst>
            </p:cNvPr>
            <p:cNvSpPr txBox="1">
              <a:spLocks noChangeArrowheads="1"/>
            </p:cNvSpPr>
            <p:nvPr/>
          </p:nvSpPr>
          <p:spPr bwMode="auto">
            <a:xfrm>
              <a:off x="8023225" y="5400675"/>
              <a:ext cx="1044575" cy="923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Styloid process of radius</a:t>
              </a:r>
            </a:p>
          </p:txBody>
        </p:sp>
        <p:cxnSp>
          <p:nvCxnSpPr>
            <p:cNvPr id="14" name="Straight Arrow Connector 13">
              <a:extLst>
                <a:ext uri="{FF2B5EF4-FFF2-40B4-BE49-F238E27FC236}">
                  <a16:creationId xmlns:a16="http://schemas.microsoft.com/office/drawing/2014/main" id="{AD061D39-CF11-277B-55AD-01FB5C4F434C}"/>
                </a:ext>
                <a:ext uri="{C183D7F6-B498-43B3-948B-1728B52AA6E4}">
                  <adec:decorative xmlns:adec="http://schemas.microsoft.com/office/drawing/2017/decorative" val="1"/>
                </a:ext>
              </a:extLst>
            </p:cNvPr>
            <p:cNvCxnSpPr/>
            <p:nvPr/>
          </p:nvCxnSpPr>
          <p:spPr>
            <a:xfrm>
              <a:off x="1419225" y="1219200"/>
              <a:ext cx="925513"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45BF2ED-0697-00B1-882F-79F2753014A5}"/>
                </a:ext>
                <a:ext uri="{C183D7F6-B498-43B3-948B-1728B52AA6E4}">
                  <adec:decorative xmlns:adec="http://schemas.microsoft.com/office/drawing/2017/decorative" val="1"/>
                </a:ext>
              </a:extLst>
            </p:cNvPr>
            <p:cNvCxnSpPr/>
            <p:nvPr/>
          </p:nvCxnSpPr>
          <p:spPr>
            <a:xfrm>
              <a:off x="1419225" y="2562225"/>
              <a:ext cx="9271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E62FF255-7BAC-910F-F100-42F70B2BDA40}"/>
                </a:ext>
                <a:ext uri="{C183D7F6-B498-43B3-948B-1728B52AA6E4}">
                  <adec:decorative xmlns:adec="http://schemas.microsoft.com/office/drawing/2017/decorative" val="1"/>
                </a:ext>
              </a:extLst>
            </p:cNvPr>
            <p:cNvCxnSpPr/>
            <p:nvPr/>
          </p:nvCxnSpPr>
          <p:spPr>
            <a:xfrm flipH="1">
              <a:off x="7239000" y="5862638"/>
              <a:ext cx="708025" cy="95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3EF9ED1-C4F5-98C4-16EC-FCA01CAD880B}"/>
                </a:ext>
                <a:ext uri="{C183D7F6-B498-43B3-948B-1728B52AA6E4}">
                  <adec:decorative xmlns:adec="http://schemas.microsoft.com/office/drawing/2017/decorative" val="1"/>
                </a:ext>
              </a:extLst>
            </p:cNvPr>
            <p:cNvCxnSpPr>
              <a:stCxn id="25609" idx="0"/>
            </p:cNvCxnSpPr>
            <p:nvPr/>
          </p:nvCxnSpPr>
          <p:spPr>
            <a:xfrm flipH="1">
              <a:off x="3657600" y="1516063"/>
              <a:ext cx="2286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DCAC499-BA47-D7FD-C6BA-4CAD10CD41C1}"/>
                </a:ext>
                <a:ext uri="{C183D7F6-B498-43B3-948B-1728B52AA6E4}">
                  <adec:decorative xmlns:adec="http://schemas.microsoft.com/office/drawing/2017/decorative" val="1"/>
                </a:ext>
              </a:extLst>
            </p:cNvPr>
            <p:cNvCxnSpPr/>
            <p:nvPr/>
          </p:nvCxnSpPr>
          <p:spPr>
            <a:xfrm flipH="1">
              <a:off x="7947025" y="5872163"/>
              <a:ext cx="76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6DF7D5-7F75-4885-A33E-DCAB8941B7CB}"/>
                </a:ext>
                <a:ext uri="{C183D7F6-B498-43B3-948B-1728B52AA6E4}">
                  <adec:decorative xmlns:adec="http://schemas.microsoft.com/office/drawing/2017/decorative" val="1"/>
                </a:ext>
              </a:extLst>
            </p:cNvPr>
            <p:cNvCxnSpPr>
              <a:stCxn id="25609" idx="0"/>
            </p:cNvCxnSpPr>
            <p:nvPr/>
          </p:nvCxnSpPr>
          <p:spPr>
            <a:xfrm flipH="1" flipV="1">
              <a:off x="3765550" y="1514475"/>
              <a:ext cx="120650" cy="15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itle 1" descr="Articulation of Humerus with Ulna and Radius at the Elbow Joint ">
            <a:extLst>
              <a:ext uri="{FF2B5EF4-FFF2-40B4-BE49-F238E27FC236}">
                <a16:creationId xmlns:a16="http://schemas.microsoft.com/office/drawing/2014/main" id="{532FA00F-BB15-4685-23F7-F60DA9266BAA}"/>
              </a:ext>
            </a:extLst>
          </p:cNvPr>
          <p:cNvSpPr txBox="1">
            <a:spLocks noGrp="1"/>
          </p:cNvSpPr>
          <p:nvPr>
            <p:ph type="title" idx="4294967295"/>
          </p:nvPr>
        </p:nvSpPr>
        <p:spPr bwMode="auto">
          <a:xfrm>
            <a:off x="1588" y="762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Articulation of Humerus with Ulna and Radius at the Elbow Joint </a:t>
            </a:r>
          </a:p>
        </p:txBody>
      </p:sp>
      <p:grpSp>
        <p:nvGrpSpPr>
          <p:cNvPr id="2" name="Group 1" descr="The image shows two photographs of the articulation of the humerus with the ulna and radius at the elbow joint. On the left is the 'Elbow Extension' view, featuring the ulna and radius in extension with the humerus. The radius is positioned next to the ulna, with labels: 'h.' for the humerus, 'r.' for the radius, and 'u.' for the ulna. On the right is the 'Elbow Flexion' view, showing the ulna and radius at an angle with the humerus. A small text box in the bottom right corner of the image provides a key for the letters: 'h. = humerus,' 'r. = radius,' and 'u. = ulna.">
            <a:extLst>
              <a:ext uri="{FF2B5EF4-FFF2-40B4-BE49-F238E27FC236}">
                <a16:creationId xmlns:a16="http://schemas.microsoft.com/office/drawing/2014/main" id="{0EB42AC2-FB38-8C57-BCD0-22AB137C5DB6}"/>
              </a:ext>
            </a:extLst>
          </p:cNvPr>
          <p:cNvGrpSpPr/>
          <p:nvPr/>
        </p:nvGrpSpPr>
        <p:grpSpPr>
          <a:xfrm>
            <a:off x="1485900" y="708025"/>
            <a:ext cx="7505700" cy="6008688"/>
            <a:chOff x="1485900" y="708025"/>
            <a:chExt cx="7505700" cy="6008688"/>
          </a:xfrm>
        </p:grpSpPr>
        <p:pic>
          <p:nvPicPr>
            <p:cNvPr id="26627" name="Picture 2" descr="Elbow Extension&#10;">
              <a:extLst>
                <a:ext uri="{FF2B5EF4-FFF2-40B4-BE49-F238E27FC236}">
                  <a16:creationId xmlns:a16="http://schemas.microsoft.com/office/drawing/2014/main" id="{94A004DF-F99D-7D1F-2947-879D2D3B95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432" r="19620"/>
            <a:stretch>
              <a:fillRect/>
            </a:stretch>
          </p:blipFill>
          <p:spPr bwMode="auto">
            <a:xfrm>
              <a:off x="1782763" y="708025"/>
              <a:ext cx="1874837" cy="5653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3" name="TextBox 19" descr="h.&#10;">
              <a:extLst>
                <a:ext uri="{FF2B5EF4-FFF2-40B4-BE49-F238E27FC236}">
                  <a16:creationId xmlns:a16="http://schemas.microsoft.com/office/drawing/2014/main" id="{F649CD23-F2E6-FEA2-B706-8D134A7B3CF0}"/>
                </a:ext>
              </a:extLst>
            </p:cNvPr>
            <p:cNvSpPr txBox="1">
              <a:spLocks noChangeArrowheads="1"/>
            </p:cNvSpPr>
            <p:nvPr/>
          </p:nvSpPr>
          <p:spPr bwMode="auto">
            <a:xfrm>
              <a:off x="2438400" y="73025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h.</a:t>
              </a:r>
            </a:p>
          </p:txBody>
        </p:sp>
        <p:sp>
          <p:nvSpPr>
            <p:cNvPr id="26635" name="TextBox 19" descr="r.&#10;">
              <a:extLst>
                <a:ext uri="{FF2B5EF4-FFF2-40B4-BE49-F238E27FC236}">
                  <a16:creationId xmlns:a16="http://schemas.microsoft.com/office/drawing/2014/main" id="{86F8F993-47B8-6C8F-0DA1-4C2F1E6D588D}"/>
                </a:ext>
              </a:extLst>
            </p:cNvPr>
            <p:cNvSpPr txBox="1">
              <a:spLocks noChangeArrowheads="1"/>
            </p:cNvSpPr>
            <p:nvPr/>
          </p:nvSpPr>
          <p:spPr bwMode="auto">
            <a:xfrm>
              <a:off x="2133600" y="3379788"/>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r.</a:t>
              </a:r>
            </a:p>
          </p:txBody>
        </p:sp>
        <p:sp>
          <p:nvSpPr>
            <p:cNvPr id="26638" name="TextBox 22" descr="u.&#10;">
              <a:extLst>
                <a:ext uri="{FF2B5EF4-FFF2-40B4-BE49-F238E27FC236}">
                  <a16:creationId xmlns:a16="http://schemas.microsoft.com/office/drawing/2014/main" id="{0AB646EC-6A5E-6AF9-D432-52943F8BDE7D}"/>
                </a:ext>
              </a:extLst>
            </p:cNvPr>
            <p:cNvSpPr txBox="1">
              <a:spLocks noChangeArrowheads="1"/>
            </p:cNvSpPr>
            <p:nvPr/>
          </p:nvSpPr>
          <p:spPr bwMode="auto">
            <a:xfrm>
              <a:off x="2667000" y="3363913"/>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u.</a:t>
              </a:r>
            </a:p>
          </p:txBody>
        </p:sp>
        <p:sp>
          <p:nvSpPr>
            <p:cNvPr id="26631" name="TextBox 32" descr="Elbow Extension&#10;">
              <a:extLst>
                <a:ext uri="{FF2B5EF4-FFF2-40B4-BE49-F238E27FC236}">
                  <a16:creationId xmlns:a16="http://schemas.microsoft.com/office/drawing/2014/main" id="{A3BDEDEF-9A3B-E049-58A1-52DC1E319540}"/>
                </a:ext>
              </a:extLst>
            </p:cNvPr>
            <p:cNvSpPr txBox="1">
              <a:spLocks noChangeArrowheads="1"/>
            </p:cNvSpPr>
            <p:nvPr/>
          </p:nvSpPr>
          <p:spPr bwMode="auto">
            <a:xfrm>
              <a:off x="1485900" y="6346825"/>
              <a:ext cx="2476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Elbow Extension</a:t>
              </a:r>
            </a:p>
          </p:txBody>
        </p:sp>
        <p:pic>
          <p:nvPicPr>
            <p:cNvPr id="26626" name="Picture 3" descr="Elbow Flexion&#10;">
              <a:extLst>
                <a:ext uri="{FF2B5EF4-FFF2-40B4-BE49-F238E27FC236}">
                  <a16:creationId xmlns:a16="http://schemas.microsoft.com/office/drawing/2014/main" id="{E1EAB00E-3D47-C78D-7D5B-50402E93C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5921" b="3432"/>
            <a:stretch>
              <a:fillRect/>
            </a:stretch>
          </p:blipFill>
          <p:spPr bwMode="auto">
            <a:xfrm>
              <a:off x="4452938" y="708025"/>
              <a:ext cx="2813050" cy="5653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634" name="TextBox 19" descr="h.&#10;">
              <a:extLst>
                <a:ext uri="{FF2B5EF4-FFF2-40B4-BE49-F238E27FC236}">
                  <a16:creationId xmlns:a16="http://schemas.microsoft.com/office/drawing/2014/main" id="{8BFBEBB8-78F0-F515-5AE0-61897AFA8CE6}"/>
                </a:ext>
              </a:extLst>
            </p:cNvPr>
            <p:cNvSpPr txBox="1">
              <a:spLocks noChangeArrowheads="1"/>
            </p:cNvSpPr>
            <p:nvPr/>
          </p:nvSpPr>
          <p:spPr bwMode="auto">
            <a:xfrm>
              <a:off x="5486400" y="3059113"/>
              <a:ext cx="533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h.</a:t>
              </a:r>
            </a:p>
          </p:txBody>
        </p:sp>
        <p:sp>
          <p:nvSpPr>
            <p:cNvPr id="26636" name="TextBox 20" descr="r.&#10;">
              <a:extLst>
                <a:ext uri="{FF2B5EF4-FFF2-40B4-BE49-F238E27FC236}">
                  <a16:creationId xmlns:a16="http://schemas.microsoft.com/office/drawing/2014/main" id="{82FF8BED-B967-D75D-A537-6B689499C3E0}"/>
                </a:ext>
              </a:extLst>
            </p:cNvPr>
            <p:cNvSpPr txBox="1">
              <a:spLocks noChangeArrowheads="1"/>
            </p:cNvSpPr>
            <p:nvPr/>
          </p:nvSpPr>
          <p:spPr bwMode="auto">
            <a:xfrm>
              <a:off x="6553200" y="464820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r.</a:t>
              </a:r>
            </a:p>
          </p:txBody>
        </p:sp>
        <p:sp>
          <p:nvSpPr>
            <p:cNvPr id="26637" name="TextBox 21" descr="u.&#10;">
              <a:extLst>
                <a:ext uri="{FF2B5EF4-FFF2-40B4-BE49-F238E27FC236}">
                  <a16:creationId xmlns:a16="http://schemas.microsoft.com/office/drawing/2014/main" id="{24006289-6641-B1DE-ABB3-2E5962B8EB3C}"/>
                </a:ext>
              </a:extLst>
            </p:cNvPr>
            <p:cNvSpPr txBox="1">
              <a:spLocks noChangeArrowheads="1"/>
            </p:cNvSpPr>
            <p:nvPr/>
          </p:nvSpPr>
          <p:spPr bwMode="auto">
            <a:xfrm>
              <a:off x="6705600" y="5048250"/>
              <a:ext cx="533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ea typeface="ＭＳ Ｐゴシック" panose="020B0600070205080204" pitchFamily="34" charset="-128"/>
                </a:rPr>
                <a:t>u.</a:t>
              </a:r>
            </a:p>
          </p:txBody>
        </p:sp>
        <p:sp>
          <p:nvSpPr>
            <p:cNvPr id="26630" name="TextBox 32" descr="Elbow Flexion&#10;">
              <a:extLst>
                <a:ext uri="{FF2B5EF4-FFF2-40B4-BE49-F238E27FC236}">
                  <a16:creationId xmlns:a16="http://schemas.microsoft.com/office/drawing/2014/main" id="{DBCBA33C-1127-EE10-96B7-26B18B5CDD29}"/>
                </a:ext>
              </a:extLst>
            </p:cNvPr>
            <p:cNvSpPr txBox="1">
              <a:spLocks noChangeArrowheads="1"/>
            </p:cNvSpPr>
            <p:nvPr/>
          </p:nvSpPr>
          <p:spPr bwMode="auto">
            <a:xfrm>
              <a:off x="4645025" y="6346825"/>
              <a:ext cx="247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Elbow Flexion</a:t>
              </a:r>
            </a:p>
          </p:txBody>
        </p:sp>
        <p:sp>
          <p:nvSpPr>
            <p:cNvPr id="26632" name="Rectangle 2" descr="h. =  humerus&#10;r. = radius&#10;u. = ulna&#10;">
              <a:extLst>
                <a:ext uri="{FF2B5EF4-FFF2-40B4-BE49-F238E27FC236}">
                  <a16:creationId xmlns:a16="http://schemas.microsoft.com/office/drawing/2014/main" id="{E5DCE035-AA55-A92D-4C9D-8F2D5F26FD32}"/>
                </a:ext>
              </a:extLst>
            </p:cNvPr>
            <p:cNvSpPr>
              <a:spLocks noChangeArrowheads="1"/>
            </p:cNvSpPr>
            <p:nvPr/>
          </p:nvSpPr>
          <p:spPr bwMode="auto">
            <a:xfrm>
              <a:off x="7391400" y="4121150"/>
              <a:ext cx="1600200" cy="92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h. =  humerus</a:t>
              </a:r>
            </a:p>
            <a:p>
              <a:pPr eaLnBrk="1" hangingPunct="1">
                <a:spcBef>
                  <a:spcPct val="0"/>
                </a:spcBef>
                <a:buFontTx/>
                <a:buNone/>
              </a:pPr>
              <a:r>
                <a:rPr lang="en-US" altLang="en-US" sz="1800" b="1" dirty="0"/>
                <a:t>r. = radius</a:t>
              </a:r>
            </a:p>
            <a:p>
              <a:pPr eaLnBrk="1" hangingPunct="1">
                <a:spcBef>
                  <a:spcPct val="0"/>
                </a:spcBef>
                <a:buFontTx/>
                <a:buNone/>
              </a:pPr>
              <a:r>
                <a:rPr lang="en-US" altLang="en-US" sz="1800" b="1" dirty="0"/>
                <a:t>u. = ulna</a:t>
              </a:r>
            </a:p>
          </p:txBody>
        </p:sp>
      </p:grpSp>
      <p:sp>
        <p:nvSpPr>
          <p:cNvPr id="15" name="Rectangle 14">
            <a:extLst>
              <a:ext uri="{FF2B5EF4-FFF2-40B4-BE49-F238E27FC236}">
                <a16:creationId xmlns:a16="http://schemas.microsoft.com/office/drawing/2014/main" id="{6E0A770E-863E-2C38-7A50-60C61DBFBEA8}"/>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6C0A5-B517-4146-A276-C365FDFAD46D}"/>
            </a:ext>
          </a:extLst>
        </p:cNvPr>
        <p:cNvGrpSpPr/>
        <p:nvPr/>
      </p:nvGrpSpPr>
      <p:grpSpPr>
        <a:xfrm>
          <a:off x="0" y="0"/>
          <a:ext cx="0" cy="0"/>
          <a:chOff x="0" y="0"/>
          <a:chExt cx="0" cy="0"/>
        </a:xfrm>
      </p:grpSpPr>
      <p:sp>
        <p:nvSpPr>
          <p:cNvPr id="27651" name="Title 1" descr="Carpals, Metacarpals, and Phalanges">
            <a:extLst>
              <a:ext uri="{FF2B5EF4-FFF2-40B4-BE49-F238E27FC236}">
                <a16:creationId xmlns:a16="http://schemas.microsoft.com/office/drawing/2014/main" id="{CAE3877D-FC28-6D46-987E-B685B958F3D6}"/>
              </a:ext>
            </a:extLst>
          </p:cNvPr>
          <p:cNvSpPr txBox="1">
            <a:spLocks noGrp="1"/>
          </p:cNvSpPr>
          <p:nvPr>
            <p:ph type="title" idx="4294967295"/>
          </p:nvPr>
        </p:nvSpPr>
        <p:spPr bwMode="auto">
          <a:xfrm>
            <a:off x="1588" y="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Carpals, Metacarpals, and Phalanges</a:t>
            </a:r>
          </a:p>
        </p:txBody>
      </p:sp>
      <p:sp>
        <p:nvSpPr>
          <p:cNvPr id="15" name="Rectangle 14">
            <a:extLst>
              <a:ext uri="{FF2B5EF4-FFF2-40B4-BE49-F238E27FC236}">
                <a16:creationId xmlns:a16="http://schemas.microsoft.com/office/drawing/2014/main" id="{0C74D5EA-B712-7D17-BC77-1D4B0E823356}"/>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4" name="Picture 3" descr="The image shows a skeletal model of a human wrist and hand, specifically focusing on the bones labeled as carpals, metacarpals, and phalanges. The hand is depicted with the thumb on the left and the little finger on the right. The carpals are at the base of the hand, forming the wrist area. Above them, the longer metacarpal bones extend to form the palm. Each metacarpal bone is labeled from 1st to 5th, corresponding to the thumb to the little finger. Extending from each metacarpal are the phalanges, which are labeled with &quot;p&quot; for proximal, &quot;m&quot; for middle, and &quot;d&quot; for distal sections on the fingers, except for the thumb, which lacks a middle phalanx.  &#10;In the top left corner, a box explains the abbreviations: &quot;P = proximal, m = middle, d = distal.">
            <a:extLst>
              <a:ext uri="{FF2B5EF4-FFF2-40B4-BE49-F238E27FC236}">
                <a16:creationId xmlns:a16="http://schemas.microsoft.com/office/drawing/2014/main" id="{6B96964B-B95C-2945-EA64-2E017F122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389" y="678237"/>
            <a:ext cx="7859222" cy="6001588"/>
          </a:xfrm>
          <a:prstGeom prst="rect">
            <a:avLst/>
          </a:prstGeom>
        </p:spPr>
      </p:pic>
    </p:spTree>
    <p:extLst>
      <p:ext uri="{BB962C8B-B14F-4D97-AF65-F5344CB8AC3E}">
        <p14:creationId xmlns:p14="http://schemas.microsoft.com/office/powerpoint/2010/main" val="2884730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ultiple views of the pectoral girdle, clavicle and scapula, in a skeletal model, labeled as anterior, anteroinferior, posterior, lateral, and superior views.">
            <a:extLst>
              <a:ext uri="{FF2B5EF4-FFF2-40B4-BE49-F238E27FC236}">
                <a16:creationId xmlns:a16="http://schemas.microsoft.com/office/drawing/2014/main" id="{2A96D439-3D8D-68BD-ED9B-138492483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67" y="218627"/>
            <a:ext cx="8526065" cy="6420746"/>
          </a:xfrm>
          <a:prstGeom prst="rect">
            <a:avLst/>
          </a:prstGeom>
        </p:spPr>
      </p:pic>
      <p:sp>
        <p:nvSpPr>
          <p:cNvPr id="5127" name="Rectangle 5" descr="Pectoral Girdle (2 of 3)&#10;">
            <a:extLst>
              <a:ext uri="{FF2B5EF4-FFF2-40B4-BE49-F238E27FC236}">
                <a16:creationId xmlns:a16="http://schemas.microsoft.com/office/drawing/2014/main" id="{1E812BCC-35CB-7FD2-DC14-5D7B6FDAE281}"/>
              </a:ext>
            </a:extLst>
          </p:cNvPr>
          <p:cNvSpPr>
            <a:spLocks noGrp="1" noChangeArrowheads="1"/>
          </p:cNvSpPr>
          <p:nvPr>
            <p:ph type="title" idx="4294967295"/>
          </p:nvPr>
        </p:nvSpPr>
        <p:spPr bwMode="auto">
          <a:xfrm>
            <a:off x="4330700" y="228600"/>
            <a:ext cx="4813300" cy="5842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Pectoral Girdle (2 of 3)</a:t>
            </a:r>
            <a:endParaRPr kumimoji="0" lang="en-US" altLang="en-US"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B9B46267-75F1-EF38-274B-FE87BF676A0B}"/>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1" descr="Pectoral Girdle (3 of 3)&#10;">
            <a:extLst>
              <a:ext uri="{FF2B5EF4-FFF2-40B4-BE49-F238E27FC236}">
                <a16:creationId xmlns:a16="http://schemas.microsoft.com/office/drawing/2014/main" id="{C841A575-F6FC-8D77-95F8-BB51B8B3CE6A}"/>
              </a:ext>
            </a:extLst>
          </p:cNvPr>
          <p:cNvSpPr txBox="1">
            <a:spLocks noGrp="1"/>
          </p:cNvSpPr>
          <p:nvPr>
            <p:ph type="title" idx="4294967295"/>
          </p:nvPr>
        </p:nvSpPr>
        <p:spPr bwMode="auto">
          <a:xfrm>
            <a:off x="0" y="15240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Pectoral Girdle (3 of 3) </a:t>
            </a:r>
          </a:p>
        </p:txBody>
      </p:sp>
      <p:sp>
        <p:nvSpPr>
          <p:cNvPr id="15" name="Rectangle 14">
            <a:extLst>
              <a:ext uri="{FF2B5EF4-FFF2-40B4-BE49-F238E27FC236}">
                <a16:creationId xmlns:a16="http://schemas.microsoft.com/office/drawing/2014/main" id="{62F467CE-8F33-7BAB-82ED-A1A03C9A8623}"/>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16" name="Group 15" descr="A posterior view of the pectoral girdle. The scapula is covered by muscles. The image shows the acromial end of the clavicle and the acromion and spine of the scapula.">
            <a:extLst>
              <a:ext uri="{FF2B5EF4-FFF2-40B4-BE49-F238E27FC236}">
                <a16:creationId xmlns:a16="http://schemas.microsoft.com/office/drawing/2014/main" id="{2099381C-D373-FED5-8728-28BE48DACDE3}"/>
              </a:ext>
            </a:extLst>
          </p:cNvPr>
          <p:cNvGrpSpPr/>
          <p:nvPr/>
        </p:nvGrpSpPr>
        <p:grpSpPr>
          <a:xfrm>
            <a:off x="914400" y="914400"/>
            <a:ext cx="7391400" cy="5811838"/>
            <a:chOff x="914400" y="914400"/>
            <a:chExt cx="7391400" cy="5811838"/>
          </a:xfrm>
        </p:grpSpPr>
        <p:sp>
          <p:nvSpPr>
            <p:cNvPr id="6153" name="TextBox 19" descr="Acromial end of clavicle&#10;">
              <a:extLst>
                <a:ext uri="{FF2B5EF4-FFF2-40B4-BE49-F238E27FC236}">
                  <a16:creationId xmlns:a16="http://schemas.microsoft.com/office/drawing/2014/main" id="{1E608096-1B6E-A050-0339-BC2B2E5548A5}"/>
                </a:ext>
              </a:extLst>
            </p:cNvPr>
            <p:cNvSpPr txBox="1">
              <a:spLocks noChangeArrowheads="1"/>
            </p:cNvSpPr>
            <p:nvPr/>
          </p:nvSpPr>
          <p:spPr bwMode="auto">
            <a:xfrm>
              <a:off x="914400" y="1416050"/>
              <a:ext cx="2439988"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ea typeface="ＭＳ Ｐゴシック" panose="020B0600070205080204" pitchFamily="34" charset="-128"/>
                </a:rPr>
                <a:t>Acromial end of clavicle</a:t>
              </a:r>
            </a:p>
          </p:txBody>
        </p:sp>
        <p:sp>
          <p:nvSpPr>
            <p:cNvPr id="6152" name="TextBox 19" descr="Acromion&#10;">
              <a:extLst>
                <a:ext uri="{FF2B5EF4-FFF2-40B4-BE49-F238E27FC236}">
                  <a16:creationId xmlns:a16="http://schemas.microsoft.com/office/drawing/2014/main" id="{F172B6EF-7742-489C-9B92-A84CCE1B879F}"/>
                </a:ext>
              </a:extLst>
            </p:cNvPr>
            <p:cNvSpPr txBox="1">
              <a:spLocks noChangeArrowheads="1"/>
            </p:cNvSpPr>
            <p:nvPr/>
          </p:nvSpPr>
          <p:spPr bwMode="auto">
            <a:xfrm>
              <a:off x="2222500" y="2255838"/>
              <a:ext cx="1131888"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ea typeface="ＭＳ Ｐゴシック" panose="020B0600070205080204" pitchFamily="34" charset="-128"/>
                </a:rPr>
                <a:t>Acromion</a:t>
              </a:r>
            </a:p>
          </p:txBody>
        </p:sp>
        <p:sp>
          <p:nvSpPr>
            <p:cNvPr id="6155" name="TextBox 19" descr="Scapula&#10;">
              <a:extLst>
                <a:ext uri="{FF2B5EF4-FFF2-40B4-BE49-F238E27FC236}">
                  <a16:creationId xmlns:a16="http://schemas.microsoft.com/office/drawing/2014/main" id="{6F2C4B6D-7E1C-0304-006D-C51ADE2C43D9}"/>
                </a:ext>
              </a:extLst>
            </p:cNvPr>
            <p:cNvSpPr txBox="1">
              <a:spLocks noChangeArrowheads="1"/>
            </p:cNvSpPr>
            <p:nvPr/>
          </p:nvSpPr>
          <p:spPr bwMode="auto">
            <a:xfrm>
              <a:off x="914400" y="3027363"/>
              <a:ext cx="990600" cy="369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ea typeface="ＭＳ Ｐゴシック" panose="020B0600070205080204" pitchFamily="34" charset="-128"/>
                </a:rPr>
                <a:t>Scapula</a:t>
              </a:r>
            </a:p>
          </p:txBody>
        </p:sp>
        <p:sp>
          <p:nvSpPr>
            <p:cNvPr id="6154" name="TextBox 19" descr="Spine&#10;">
              <a:extLst>
                <a:ext uri="{FF2B5EF4-FFF2-40B4-BE49-F238E27FC236}">
                  <a16:creationId xmlns:a16="http://schemas.microsoft.com/office/drawing/2014/main" id="{94CB2ED4-326D-FA79-D59B-17C92E0E54DA}"/>
                </a:ext>
              </a:extLst>
            </p:cNvPr>
            <p:cNvSpPr txBox="1">
              <a:spLocks noChangeArrowheads="1"/>
            </p:cNvSpPr>
            <p:nvPr/>
          </p:nvSpPr>
          <p:spPr bwMode="auto">
            <a:xfrm>
              <a:off x="2225675" y="3778250"/>
              <a:ext cx="1128713" cy="368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ea typeface="ＭＳ Ｐゴシック" panose="020B0600070205080204" pitchFamily="34" charset="-128"/>
                </a:rPr>
                <a:t>Spine</a:t>
              </a:r>
            </a:p>
          </p:txBody>
        </p:sp>
        <p:pic>
          <p:nvPicPr>
            <p:cNvPr id="6146" name="Picture 13" descr="Posterosuperior view of pectoral girdle.  Skeletal muscles cover most of the scapula.">
              <a:extLst>
                <a:ext uri="{FF2B5EF4-FFF2-40B4-BE49-F238E27FC236}">
                  <a16:creationId xmlns:a16="http://schemas.microsoft.com/office/drawing/2014/main" id="{96E09258-419B-B736-836C-BC042826BC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34" t="23659" b="17728"/>
            <a:stretch>
              <a:fillRect/>
            </a:stretch>
          </p:blipFill>
          <p:spPr bwMode="auto">
            <a:xfrm>
              <a:off x="3560763" y="914400"/>
              <a:ext cx="4745037" cy="58118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7" name="Straight Arrow Connector 6">
              <a:extLst>
                <a:ext uri="{FF2B5EF4-FFF2-40B4-BE49-F238E27FC236}">
                  <a16:creationId xmlns:a16="http://schemas.microsoft.com/office/drawing/2014/main" id="{D24028E8-AA4D-80BA-86F4-0F8EB5BB6F3B}"/>
                </a:ext>
                <a:ext uri="{C183D7F6-B498-43B3-948B-1728B52AA6E4}">
                  <adec:decorative xmlns:adec="http://schemas.microsoft.com/office/drawing/2017/decorative" val="1"/>
                </a:ext>
              </a:extLst>
            </p:cNvPr>
            <p:cNvCxnSpPr/>
            <p:nvPr/>
          </p:nvCxnSpPr>
          <p:spPr>
            <a:xfrm>
              <a:off x="5027613" y="1600200"/>
              <a:ext cx="0" cy="423863"/>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FBA54BE-DBCA-D018-2BCA-AA7AF9438BC3}"/>
                </a:ext>
                <a:ext uri="{C183D7F6-B498-43B3-948B-1728B52AA6E4}">
                  <adec:decorative xmlns:adec="http://schemas.microsoft.com/office/drawing/2017/decorative" val="1"/>
                </a:ext>
              </a:extLst>
            </p:cNvPr>
            <p:cNvCxnSpPr/>
            <p:nvPr/>
          </p:nvCxnSpPr>
          <p:spPr>
            <a:xfrm>
              <a:off x="3354388" y="3962400"/>
              <a:ext cx="2543175"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F9C0959-EEDA-0120-F1A5-5771E3CF80C1}"/>
                </a:ext>
                <a:ext uri="{C183D7F6-B498-43B3-948B-1728B52AA6E4}">
                  <adec:decorative xmlns:adec="http://schemas.microsoft.com/office/drawing/2017/decorative" val="1"/>
                </a:ext>
              </a:extLst>
            </p:cNvPr>
            <p:cNvCxnSpPr>
              <a:stCxn id="6152" idx="3"/>
            </p:cNvCxnSpPr>
            <p:nvPr/>
          </p:nvCxnSpPr>
          <p:spPr>
            <a:xfrm>
              <a:off x="3354388" y="2441575"/>
              <a:ext cx="1397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Left Brace 29">
              <a:extLst>
                <a:ext uri="{FF2B5EF4-FFF2-40B4-BE49-F238E27FC236}">
                  <a16:creationId xmlns:a16="http://schemas.microsoft.com/office/drawing/2014/main" id="{CD0DE968-255A-18FA-6B21-263695C66228}"/>
                </a:ext>
                <a:ext uri="{C183D7F6-B498-43B3-948B-1728B52AA6E4}">
                  <adec:decorative xmlns:adec="http://schemas.microsoft.com/office/drawing/2017/decorative" val="1"/>
                </a:ext>
              </a:extLst>
            </p:cNvPr>
            <p:cNvSpPr/>
            <p:nvPr/>
          </p:nvSpPr>
          <p:spPr>
            <a:xfrm>
              <a:off x="1912938" y="2462213"/>
              <a:ext cx="312737" cy="1500187"/>
            </a:xfrm>
            <a:prstGeom prst="lef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cxnSp>
          <p:nvCxnSpPr>
            <p:cNvPr id="22" name="Straight Connector 21">
              <a:extLst>
                <a:ext uri="{FF2B5EF4-FFF2-40B4-BE49-F238E27FC236}">
                  <a16:creationId xmlns:a16="http://schemas.microsoft.com/office/drawing/2014/main" id="{90A4432C-BDEE-E4FD-6F84-4821A7C52684}"/>
                </a:ext>
                <a:ext uri="{C183D7F6-B498-43B3-948B-1728B52AA6E4}">
                  <adec:decorative xmlns:adec="http://schemas.microsoft.com/office/drawing/2017/decorative" val="1"/>
                </a:ext>
              </a:extLst>
            </p:cNvPr>
            <p:cNvCxnSpPr/>
            <p:nvPr/>
          </p:nvCxnSpPr>
          <p:spPr>
            <a:xfrm>
              <a:off x="3354388" y="1600200"/>
              <a:ext cx="16732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uperior, inferior, anterior, and posterior views of the human clavicle and a superior view of a skeleton model highlighting clavicle's acromial (lateral) and sternal (medial) ends.">
            <a:extLst>
              <a:ext uri="{FF2B5EF4-FFF2-40B4-BE49-F238E27FC236}">
                <a16:creationId xmlns:a16="http://schemas.microsoft.com/office/drawing/2014/main" id="{FBA01C1F-5223-4171-E30F-9BD1EA39A7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15" y="175758"/>
            <a:ext cx="8564170" cy="6506483"/>
          </a:xfrm>
          <a:prstGeom prst="rect">
            <a:avLst/>
          </a:prstGeom>
        </p:spPr>
      </p:pic>
      <p:sp>
        <p:nvSpPr>
          <p:cNvPr id="7170" name="Title 1" descr="Pectoral Girdle / Clavicle">
            <a:extLst>
              <a:ext uri="{FF2B5EF4-FFF2-40B4-BE49-F238E27FC236}">
                <a16:creationId xmlns:a16="http://schemas.microsoft.com/office/drawing/2014/main" id="{577840FB-7E49-1394-4143-8BC71976BC0A}"/>
              </a:ext>
            </a:extLst>
          </p:cNvPr>
          <p:cNvSpPr>
            <a:spLocks noGrp="1"/>
          </p:cNvSpPr>
          <p:nvPr>
            <p:ph type="title"/>
          </p:nvPr>
        </p:nvSpPr>
        <p:spPr>
          <a:xfrm>
            <a:off x="5943600" y="381000"/>
            <a:ext cx="3048000" cy="904875"/>
          </a:xfrm>
        </p:spPr>
        <p:txBody>
          <a:bodyPr/>
          <a:lstStyle/>
          <a:p>
            <a:r>
              <a:rPr lang="en-US" altLang="en-US" sz="3200" b="1" dirty="0"/>
              <a:t>Pectoral Girdle / Clavicle</a:t>
            </a:r>
          </a:p>
        </p:txBody>
      </p:sp>
      <p:sp>
        <p:nvSpPr>
          <p:cNvPr id="27" name="Rectangle 26">
            <a:extLst>
              <a:ext uri="{FF2B5EF4-FFF2-40B4-BE49-F238E27FC236}">
                <a16:creationId xmlns:a16="http://schemas.microsoft.com/office/drawing/2014/main" id="{1A47AB6C-1DAB-9A0E-D9D7-73003D5B6715}"/>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itle 1" descr="Pectoral Girdle / Scapula Borders (1 of 2)">
            <a:extLst>
              <a:ext uri="{FF2B5EF4-FFF2-40B4-BE49-F238E27FC236}">
                <a16:creationId xmlns:a16="http://schemas.microsoft.com/office/drawing/2014/main" id="{EADE94D2-E410-09A7-DECE-D57341BBD8C2}"/>
              </a:ext>
            </a:extLst>
          </p:cNvPr>
          <p:cNvSpPr>
            <a:spLocks noGrp="1"/>
          </p:cNvSpPr>
          <p:nvPr>
            <p:ph type="title"/>
          </p:nvPr>
        </p:nvSpPr>
        <p:spPr>
          <a:xfrm>
            <a:off x="4343400" y="115888"/>
            <a:ext cx="4800600" cy="798512"/>
          </a:xfrm>
        </p:spPr>
        <p:txBody>
          <a:bodyPr/>
          <a:lstStyle/>
          <a:p>
            <a:pPr eaLnBrk="1" hangingPunct="1"/>
            <a:r>
              <a:rPr lang="en-US" altLang="en-US" sz="3200" b="1" dirty="0"/>
              <a:t>Pectoral Girdle / </a:t>
            </a:r>
            <a:br>
              <a:rPr lang="en-US" altLang="en-US" sz="3200" b="1" dirty="0"/>
            </a:br>
            <a:r>
              <a:rPr lang="en-US" altLang="en-US" sz="3200" b="1" dirty="0"/>
              <a:t>Scapula </a:t>
            </a:r>
            <a:r>
              <a:rPr lang="en-US" altLang="en-US" sz="3200" b="1" dirty="0">
                <a:ea typeface="ＭＳ Ｐゴシック" panose="020B0600070205080204" pitchFamily="34" charset="-128"/>
              </a:rPr>
              <a:t>Borders (1 of 2)</a:t>
            </a:r>
          </a:p>
        </p:txBody>
      </p:sp>
      <p:sp>
        <p:nvSpPr>
          <p:cNvPr id="7" name="Rectangle 6">
            <a:extLst>
              <a:ext uri="{FF2B5EF4-FFF2-40B4-BE49-F238E27FC236}">
                <a16:creationId xmlns:a16="http://schemas.microsoft.com/office/drawing/2014/main" id="{B56A5161-2A57-2C5E-A863-F1680FC455A7}"/>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contains two sections. On the left is the posterior view of the scapula. On the right, there's a close-up image of a scapula with three labels indicating different borders: &quot;s.b.&quot; for the superior border at the top, &quot;m.b.&quot; for the medial (vertebral) border on the left side, and &quot;l.b.&quot; for the lateral (axillary) border on the right side.">
            <a:extLst>
              <a:ext uri="{FF2B5EF4-FFF2-40B4-BE49-F238E27FC236}">
                <a16:creationId xmlns:a16="http://schemas.microsoft.com/office/drawing/2014/main" id="{8456393B-2240-475E-ADDE-B1C63B980F28}"/>
              </a:ext>
            </a:extLst>
          </p:cNvPr>
          <p:cNvGrpSpPr/>
          <p:nvPr/>
        </p:nvGrpSpPr>
        <p:grpSpPr>
          <a:xfrm>
            <a:off x="685800" y="109538"/>
            <a:ext cx="7786688" cy="6502400"/>
            <a:chOff x="685800" y="109538"/>
            <a:chExt cx="7786688" cy="6502400"/>
          </a:xfrm>
        </p:grpSpPr>
        <p:pic>
          <p:nvPicPr>
            <p:cNvPr id="9219" name="Picture 2" descr="Posterior view of scapula">
              <a:extLst>
                <a:ext uri="{FF2B5EF4-FFF2-40B4-BE49-F238E27FC236}">
                  <a16:creationId xmlns:a16="http://schemas.microsoft.com/office/drawing/2014/main" id="{512EA352-5504-2A86-DF7F-461535294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9538"/>
              <a:ext cx="3657600" cy="6502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218" name="Picture 2" descr="The image consists of two main sections. On the left, a posterior view of the upper part of the skeleton focusing on the scapula.&#10;On the right, a close-up view of the posterior view of a scapula laid flat on a wooden surface is shown. The scapula focusing of the borders: the superior border (s.b.) on the top, the medial (vertebral) border (m.b.) along the inner side, and the lateral (axillary) border (l.b.) on the outer side. ">
              <a:extLst>
                <a:ext uri="{FF2B5EF4-FFF2-40B4-BE49-F238E27FC236}">
                  <a16:creationId xmlns:a16="http://schemas.microsoft.com/office/drawing/2014/main" id="{DAE38569-8BE4-13FD-E9B9-AB80ACD833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085850"/>
              <a:ext cx="2979738" cy="4476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3" name="TextBox 19" descr="s.b.&#10;">
              <a:extLst>
                <a:ext uri="{FF2B5EF4-FFF2-40B4-BE49-F238E27FC236}">
                  <a16:creationId xmlns:a16="http://schemas.microsoft.com/office/drawing/2014/main" id="{23DC5747-5BCF-F118-D457-BC627AA8D289}"/>
                </a:ext>
              </a:extLst>
            </p:cNvPr>
            <p:cNvSpPr txBox="1">
              <a:spLocks noChangeArrowheads="1"/>
            </p:cNvSpPr>
            <p:nvPr/>
          </p:nvSpPr>
          <p:spPr bwMode="auto">
            <a:xfrm>
              <a:off x="6072188" y="1824038"/>
              <a:ext cx="633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s.b.</a:t>
              </a:r>
              <a:endParaRPr lang="en-US" altLang="en-US" sz="2400" b="1" dirty="0">
                <a:solidFill>
                  <a:schemeClr val="bg1"/>
                </a:solidFill>
                <a:ea typeface="ＭＳ Ｐゴシック" panose="020B0600070205080204" pitchFamily="34" charset="-128"/>
              </a:endParaRPr>
            </a:p>
          </p:txBody>
        </p:sp>
        <p:sp>
          <p:nvSpPr>
            <p:cNvPr id="9224" name="TextBox 19" descr="m.b.&#10;">
              <a:extLst>
                <a:ext uri="{FF2B5EF4-FFF2-40B4-BE49-F238E27FC236}">
                  <a16:creationId xmlns:a16="http://schemas.microsoft.com/office/drawing/2014/main" id="{EF555D6D-CAE7-54C4-C747-76DDD37A139D}"/>
                </a:ext>
              </a:extLst>
            </p:cNvPr>
            <p:cNvSpPr txBox="1">
              <a:spLocks noChangeArrowheads="1"/>
            </p:cNvSpPr>
            <p:nvPr/>
          </p:nvSpPr>
          <p:spPr bwMode="auto">
            <a:xfrm>
              <a:off x="5334000" y="3733800"/>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m.b</a:t>
              </a:r>
              <a:r>
                <a:rPr lang="en-US" altLang="en-US" sz="2400" b="1" dirty="0">
                  <a:solidFill>
                    <a:schemeClr val="bg1"/>
                  </a:solidFill>
                  <a:ea typeface="ＭＳ Ｐゴシック" panose="020B0600070205080204" pitchFamily="34" charset="-128"/>
                </a:rPr>
                <a:t>.</a:t>
              </a:r>
            </a:p>
          </p:txBody>
        </p:sp>
        <p:sp>
          <p:nvSpPr>
            <p:cNvPr id="9225" name="TextBox 19" descr="l.b.&#10;">
              <a:extLst>
                <a:ext uri="{FF2B5EF4-FFF2-40B4-BE49-F238E27FC236}">
                  <a16:creationId xmlns:a16="http://schemas.microsoft.com/office/drawing/2014/main" id="{B519CEC1-7CB2-13C4-6E63-89317A73D292}"/>
                </a:ext>
              </a:extLst>
            </p:cNvPr>
            <p:cNvSpPr txBox="1">
              <a:spLocks noChangeArrowheads="1"/>
            </p:cNvSpPr>
            <p:nvPr/>
          </p:nvSpPr>
          <p:spPr bwMode="auto">
            <a:xfrm>
              <a:off x="7435850" y="3435350"/>
              <a:ext cx="633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l.b</a:t>
              </a:r>
              <a:r>
                <a:rPr lang="en-US" altLang="en-US" sz="2400" b="1" dirty="0">
                  <a:solidFill>
                    <a:schemeClr val="bg1"/>
                  </a:solidFill>
                  <a:ea typeface="ＭＳ Ｐゴシック" panose="020B0600070205080204" pitchFamily="34" charset="-128"/>
                </a:rPr>
                <a:t>.</a:t>
              </a:r>
            </a:p>
          </p:txBody>
        </p:sp>
        <p:sp>
          <p:nvSpPr>
            <p:cNvPr id="9222" name="TextBox 19" descr="s.b. = superior border&#10;m.b. = medial (vertebral) border&#10;l.b. = lateral (axillary) border &#10;">
              <a:extLst>
                <a:ext uri="{FF2B5EF4-FFF2-40B4-BE49-F238E27FC236}">
                  <a16:creationId xmlns:a16="http://schemas.microsoft.com/office/drawing/2014/main" id="{7ED6D2E4-081C-44A9-4F1D-4A1FE93CFD98}"/>
                </a:ext>
              </a:extLst>
            </p:cNvPr>
            <p:cNvSpPr txBox="1">
              <a:spLocks noChangeArrowheads="1"/>
            </p:cNvSpPr>
            <p:nvPr/>
          </p:nvSpPr>
          <p:spPr bwMode="auto">
            <a:xfrm>
              <a:off x="5175250" y="5673725"/>
              <a:ext cx="3297238" cy="922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err="1">
                  <a:ea typeface="ＭＳ Ｐゴシック" panose="020B0600070205080204" pitchFamily="34" charset="-128"/>
                </a:rPr>
                <a:t>s.b.</a:t>
              </a:r>
              <a:r>
                <a:rPr lang="en-US" altLang="en-US" sz="1800" b="1" dirty="0">
                  <a:ea typeface="ＭＳ Ｐゴシック" panose="020B0600070205080204" pitchFamily="34" charset="-128"/>
                </a:rPr>
                <a:t> = superior border</a:t>
              </a:r>
            </a:p>
            <a:p>
              <a:pPr eaLnBrk="1" hangingPunct="1">
                <a:spcBef>
                  <a:spcPct val="0"/>
                </a:spcBef>
                <a:buFontTx/>
                <a:buNone/>
              </a:pPr>
              <a:r>
                <a:rPr lang="en-US" altLang="en-US" sz="1800" b="1" dirty="0" err="1">
                  <a:ea typeface="ＭＳ Ｐゴシック" panose="020B0600070205080204" pitchFamily="34" charset="-128"/>
                </a:rPr>
                <a:t>m.b</a:t>
              </a:r>
              <a:r>
                <a:rPr lang="en-US" altLang="en-US" sz="1800" b="1" dirty="0">
                  <a:ea typeface="ＭＳ Ｐゴシック" panose="020B0600070205080204" pitchFamily="34" charset="-128"/>
                </a:rPr>
                <a:t>. = medial (vertebral) border</a:t>
              </a:r>
            </a:p>
            <a:p>
              <a:pPr eaLnBrk="1" hangingPunct="1">
                <a:spcBef>
                  <a:spcPct val="0"/>
                </a:spcBef>
                <a:buFontTx/>
                <a:buNone/>
              </a:pPr>
              <a:r>
                <a:rPr lang="en-US" altLang="en-US" sz="1800" b="1" dirty="0" err="1">
                  <a:ea typeface="ＭＳ Ｐゴシック" panose="020B0600070205080204" pitchFamily="34" charset="-128"/>
                </a:rPr>
                <a:t>l.b</a:t>
              </a:r>
              <a:r>
                <a:rPr lang="en-US" altLang="en-US" sz="1800" b="1" dirty="0">
                  <a:ea typeface="ＭＳ Ｐゴシック" panose="020B0600070205080204" pitchFamily="34" charset="-128"/>
                </a:rPr>
                <a:t>. = lateral (axillary) border </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 descr="Pectoral Girdle / Scapula Borders (2 of 2) &#10;">
            <a:extLst>
              <a:ext uri="{FF2B5EF4-FFF2-40B4-BE49-F238E27FC236}">
                <a16:creationId xmlns:a16="http://schemas.microsoft.com/office/drawing/2014/main" id="{A3959F7F-BC15-9CF6-FE15-8D222730F1E2}"/>
              </a:ext>
            </a:extLst>
          </p:cNvPr>
          <p:cNvSpPr txBox="1">
            <a:spLocks noGrp="1"/>
          </p:cNvSpPr>
          <p:nvPr>
            <p:ph type="title" idx="4294967295"/>
          </p:nvPr>
        </p:nvSpPr>
        <p:spPr bwMode="auto">
          <a:xfrm>
            <a:off x="0" y="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Pectoral Girdle / Scapula Borders (2 of 2) </a:t>
            </a:r>
          </a:p>
        </p:txBody>
      </p:sp>
      <p:sp>
        <p:nvSpPr>
          <p:cNvPr id="15" name="Rectangle 14">
            <a:extLst>
              <a:ext uri="{FF2B5EF4-FFF2-40B4-BE49-F238E27FC236}">
                <a16:creationId xmlns:a16="http://schemas.microsoft.com/office/drawing/2014/main" id="{12814503-304A-1E51-5D31-93E04518F5D0}"/>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displays two anatomical views of the scapula. The left side depicts the &quot;Anterior View&quot; of the scapula, showing the three borders labeled: &quot;s.b.&quot; for the superior border at the top, &quot;m.b.&quot; for the medial (vertebral) border on the right, and &quot;l.b.&quot; for the lateral (axillary) border on the left.&#10;The right side presents the &quot;Posterior View&quot; of the scapula featuring the same borders labeled as in the anterior view: &quot;s.b.&quot; at the top, &quot;m.b.&quot; on the left, and &quot;l.b.&quot; on the right.&#10;Below the images, a text box provides the definitions of the abbreviations used in the labels: &quot;s.b.&quot; for superior border, &quot;m.b.&quot; for medial (vertebral) border, and &quot;l.b.&quot; for lateral (axillary) border. ">
            <a:extLst>
              <a:ext uri="{FF2B5EF4-FFF2-40B4-BE49-F238E27FC236}">
                <a16:creationId xmlns:a16="http://schemas.microsoft.com/office/drawing/2014/main" id="{A7114BE8-39FE-33E8-E800-B4A829B5DE94}"/>
              </a:ext>
            </a:extLst>
          </p:cNvPr>
          <p:cNvGrpSpPr/>
          <p:nvPr/>
        </p:nvGrpSpPr>
        <p:grpSpPr>
          <a:xfrm>
            <a:off x="1600200" y="685800"/>
            <a:ext cx="6102351" cy="5881483"/>
            <a:chOff x="1617662" y="685800"/>
            <a:chExt cx="6102351" cy="5881483"/>
          </a:xfrm>
        </p:grpSpPr>
        <p:pic>
          <p:nvPicPr>
            <p:cNvPr id="10247" name="Picture 7" descr="Anterior view of the scapula showing the scapula borders">
              <a:extLst>
                <a:ext uri="{FF2B5EF4-FFF2-40B4-BE49-F238E27FC236}">
                  <a16:creationId xmlns:a16="http://schemas.microsoft.com/office/drawing/2014/main" id="{183BE7BA-B5B5-2C09-975E-61B30ABE15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17662" y="685800"/>
              <a:ext cx="2954337" cy="404443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51" name="TextBox 19" descr="l.b.&#10;">
              <a:extLst>
                <a:ext uri="{FF2B5EF4-FFF2-40B4-BE49-F238E27FC236}">
                  <a16:creationId xmlns:a16="http://schemas.microsoft.com/office/drawing/2014/main" id="{35BE74C3-121E-1348-D828-E5147416A8E8}"/>
                </a:ext>
              </a:extLst>
            </p:cNvPr>
            <p:cNvSpPr txBox="1">
              <a:spLocks noChangeArrowheads="1"/>
            </p:cNvSpPr>
            <p:nvPr/>
          </p:nvSpPr>
          <p:spPr bwMode="auto">
            <a:xfrm>
              <a:off x="2189456" y="2967037"/>
              <a:ext cx="633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l.b</a:t>
              </a:r>
              <a:r>
                <a:rPr lang="en-US" altLang="en-US" sz="2400" b="1" dirty="0">
                  <a:solidFill>
                    <a:schemeClr val="bg1"/>
                  </a:solidFill>
                  <a:ea typeface="ＭＳ Ｐゴシック" panose="020B0600070205080204" pitchFamily="34" charset="-128"/>
                </a:rPr>
                <a:t>.</a:t>
              </a:r>
            </a:p>
          </p:txBody>
        </p:sp>
        <p:sp>
          <p:nvSpPr>
            <p:cNvPr id="10250" name="TextBox 19" descr="s.b.&#10;">
              <a:extLst>
                <a:ext uri="{FF2B5EF4-FFF2-40B4-BE49-F238E27FC236}">
                  <a16:creationId xmlns:a16="http://schemas.microsoft.com/office/drawing/2014/main" id="{9A5A459E-448F-3EF3-ADBF-2B669D158452}"/>
                </a:ext>
              </a:extLst>
            </p:cNvPr>
            <p:cNvSpPr txBox="1">
              <a:spLocks noChangeArrowheads="1"/>
            </p:cNvSpPr>
            <p:nvPr/>
          </p:nvSpPr>
          <p:spPr bwMode="auto">
            <a:xfrm>
              <a:off x="3352800" y="1428750"/>
              <a:ext cx="708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s.b.</a:t>
              </a:r>
              <a:endParaRPr lang="en-US" altLang="en-US" sz="2400" b="1" dirty="0">
                <a:solidFill>
                  <a:schemeClr val="bg1"/>
                </a:solidFill>
                <a:ea typeface="ＭＳ Ｐゴシック" panose="020B0600070205080204" pitchFamily="34" charset="-128"/>
              </a:endParaRPr>
            </a:p>
          </p:txBody>
        </p:sp>
        <p:sp>
          <p:nvSpPr>
            <p:cNvPr id="10253" name="TextBox 19" descr="m.b.&#10;">
              <a:extLst>
                <a:ext uri="{FF2B5EF4-FFF2-40B4-BE49-F238E27FC236}">
                  <a16:creationId xmlns:a16="http://schemas.microsoft.com/office/drawing/2014/main" id="{20A6F471-D6FC-73D6-6017-4928CDCCD1BA}"/>
                </a:ext>
              </a:extLst>
            </p:cNvPr>
            <p:cNvSpPr txBox="1">
              <a:spLocks noChangeArrowheads="1"/>
            </p:cNvSpPr>
            <p:nvPr/>
          </p:nvSpPr>
          <p:spPr bwMode="auto">
            <a:xfrm>
              <a:off x="3911599" y="3085894"/>
              <a:ext cx="831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m.b</a:t>
              </a:r>
              <a:r>
                <a:rPr lang="en-US" altLang="en-US" sz="2400" b="1" dirty="0">
                  <a:solidFill>
                    <a:schemeClr val="bg1"/>
                  </a:solidFill>
                  <a:ea typeface="ＭＳ Ｐゴシック" panose="020B0600070205080204" pitchFamily="34" charset="-128"/>
                </a:rPr>
                <a:t>.</a:t>
              </a:r>
            </a:p>
          </p:txBody>
        </p:sp>
        <p:sp>
          <p:nvSpPr>
            <p:cNvPr id="10248" name="TextBox 32" descr="Anterior View&#10;">
              <a:extLst>
                <a:ext uri="{FF2B5EF4-FFF2-40B4-BE49-F238E27FC236}">
                  <a16:creationId xmlns:a16="http://schemas.microsoft.com/office/drawing/2014/main" id="{81D7C661-A2A6-4AEB-91E9-08EA3756BA69}"/>
                </a:ext>
              </a:extLst>
            </p:cNvPr>
            <p:cNvSpPr txBox="1">
              <a:spLocks noChangeArrowheads="1"/>
            </p:cNvSpPr>
            <p:nvPr/>
          </p:nvSpPr>
          <p:spPr bwMode="auto">
            <a:xfrm>
              <a:off x="2382874" y="4730233"/>
              <a:ext cx="156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t>Anterior View</a:t>
              </a:r>
            </a:p>
          </p:txBody>
        </p:sp>
        <p:sp>
          <p:nvSpPr>
            <p:cNvPr id="10245" name="TextBox 19" descr="s.b. = superior border&#10;m.b. = medial (vertebral) border&#10;l.b. = lateral (axillary) border ">
              <a:extLst>
                <a:ext uri="{FF2B5EF4-FFF2-40B4-BE49-F238E27FC236}">
                  <a16:creationId xmlns:a16="http://schemas.microsoft.com/office/drawing/2014/main" id="{BCE5D131-9275-3290-6979-71DB6FD25CE5}"/>
                </a:ext>
              </a:extLst>
            </p:cNvPr>
            <p:cNvSpPr txBox="1">
              <a:spLocks noChangeArrowheads="1"/>
            </p:cNvSpPr>
            <p:nvPr/>
          </p:nvSpPr>
          <p:spPr bwMode="auto">
            <a:xfrm>
              <a:off x="1617662" y="5367133"/>
              <a:ext cx="4441825"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ea typeface="ＭＳ Ｐゴシック" panose="020B0600070205080204" pitchFamily="34" charset="-128"/>
                </a:rPr>
                <a:t>s.b.</a:t>
              </a:r>
              <a:r>
                <a:rPr lang="en-US" altLang="en-US" sz="2400" b="1" dirty="0">
                  <a:ea typeface="ＭＳ Ｐゴシック" panose="020B0600070205080204" pitchFamily="34" charset="-128"/>
                </a:rPr>
                <a:t> = superior border</a:t>
              </a:r>
            </a:p>
            <a:p>
              <a:pPr eaLnBrk="1" hangingPunct="1">
                <a:spcBef>
                  <a:spcPct val="0"/>
                </a:spcBef>
                <a:buFontTx/>
                <a:buNone/>
              </a:pPr>
              <a:r>
                <a:rPr lang="en-US" altLang="en-US" sz="2400" b="1" dirty="0" err="1">
                  <a:ea typeface="ＭＳ Ｐゴシック" panose="020B0600070205080204" pitchFamily="34" charset="-128"/>
                </a:rPr>
                <a:t>m.b</a:t>
              </a:r>
              <a:r>
                <a:rPr lang="en-US" altLang="en-US" sz="2400" b="1" dirty="0">
                  <a:ea typeface="ＭＳ Ｐゴシック" panose="020B0600070205080204" pitchFamily="34" charset="-128"/>
                </a:rPr>
                <a:t>. = medial (vertebral) border</a:t>
              </a:r>
            </a:p>
            <a:p>
              <a:pPr eaLnBrk="1" hangingPunct="1">
                <a:spcBef>
                  <a:spcPct val="0"/>
                </a:spcBef>
                <a:buFontTx/>
                <a:buNone/>
              </a:pPr>
              <a:r>
                <a:rPr lang="en-US" altLang="en-US" sz="2400" b="1" dirty="0" err="1">
                  <a:ea typeface="ＭＳ Ｐゴシック" panose="020B0600070205080204" pitchFamily="34" charset="-128"/>
                </a:rPr>
                <a:t>l.b</a:t>
              </a:r>
              <a:r>
                <a:rPr lang="en-US" altLang="en-US" sz="2400" b="1" dirty="0">
                  <a:ea typeface="ＭＳ Ｐゴシック" panose="020B0600070205080204" pitchFamily="34" charset="-128"/>
                </a:rPr>
                <a:t>. = lateral (axillary) border </a:t>
              </a:r>
            </a:p>
          </p:txBody>
        </p:sp>
        <p:pic>
          <p:nvPicPr>
            <p:cNvPr id="10242" name="Picture 2" descr="Posterior view of the scapula showing the scapula borders">
              <a:extLst>
                <a:ext uri="{FF2B5EF4-FFF2-40B4-BE49-F238E27FC236}">
                  <a16:creationId xmlns:a16="http://schemas.microsoft.com/office/drawing/2014/main" id="{8F52C228-F08B-17F5-14F3-EA624AE735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3013" y="705055"/>
              <a:ext cx="2667000" cy="40059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6" name="TextBox 19" descr="s.b.&#10;">
              <a:extLst>
                <a:ext uri="{FF2B5EF4-FFF2-40B4-BE49-F238E27FC236}">
                  <a16:creationId xmlns:a16="http://schemas.microsoft.com/office/drawing/2014/main" id="{B91A2DA3-820F-D2D3-2C65-6FAD46F0488E}"/>
                </a:ext>
              </a:extLst>
            </p:cNvPr>
            <p:cNvSpPr txBox="1">
              <a:spLocks noChangeArrowheads="1"/>
            </p:cNvSpPr>
            <p:nvPr/>
          </p:nvSpPr>
          <p:spPr bwMode="auto">
            <a:xfrm>
              <a:off x="5660729" y="1322650"/>
              <a:ext cx="633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s.b.</a:t>
              </a:r>
              <a:endParaRPr lang="en-US" altLang="en-US" sz="2400" b="1" dirty="0">
                <a:solidFill>
                  <a:schemeClr val="bg1"/>
                </a:solidFill>
                <a:ea typeface="ＭＳ Ｐゴシック" panose="020B0600070205080204" pitchFamily="34" charset="-128"/>
              </a:endParaRPr>
            </a:p>
          </p:txBody>
        </p:sp>
        <p:sp>
          <p:nvSpPr>
            <p:cNvPr id="10254" name="TextBox 19" descr="m.b.&#10;">
              <a:extLst>
                <a:ext uri="{FF2B5EF4-FFF2-40B4-BE49-F238E27FC236}">
                  <a16:creationId xmlns:a16="http://schemas.microsoft.com/office/drawing/2014/main" id="{A37A17D4-9623-35B6-75BC-C4DA6D58C180}"/>
                </a:ext>
              </a:extLst>
            </p:cNvPr>
            <p:cNvSpPr txBox="1">
              <a:spLocks noChangeArrowheads="1"/>
            </p:cNvSpPr>
            <p:nvPr/>
          </p:nvSpPr>
          <p:spPr bwMode="auto">
            <a:xfrm>
              <a:off x="5063035" y="3218656"/>
              <a:ext cx="914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m.b</a:t>
              </a:r>
              <a:r>
                <a:rPr lang="en-US" altLang="en-US" sz="2400" b="1" dirty="0">
                  <a:solidFill>
                    <a:schemeClr val="bg1"/>
                  </a:solidFill>
                  <a:ea typeface="ＭＳ Ｐゴシック" panose="020B0600070205080204" pitchFamily="34" charset="-128"/>
                </a:rPr>
                <a:t>.</a:t>
              </a:r>
            </a:p>
          </p:txBody>
        </p:sp>
        <p:sp>
          <p:nvSpPr>
            <p:cNvPr id="10252" name="TextBox 19" descr="l.b.&#10;">
              <a:extLst>
                <a:ext uri="{FF2B5EF4-FFF2-40B4-BE49-F238E27FC236}">
                  <a16:creationId xmlns:a16="http://schemas.microsoft.com/office/drawing/2014/main" id="{5152BA87-3BED-F55E-E93A-111A91CED407}"/>
                </a:ext>
              </a:extLst>
            </p:cNvPr>
            <p:cNvSpPr txBox="1">
              <a:spLocks noChangeArrowheads="1"/>
            </p:cNvSpPr>
            <p:nvPr/>
          </p:nvSpPr>
          <p:spPr bwMode="auto">
            <a:xfrm>
              <a:off x="6954544" y="2865061"/>
              <a:ext cx="633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l.b</a:t>
              </a:r>
              <a:r>
                <a:rPr lang="en-US" altLang="en-US" sz="2400" b="1" dirty="0">
                  <a:solidFill>
                    <a:schemeClr val="bg1"/>
                  </a:solidFill>
                  <a:ea typeface="ＭＳ Ｐゴシック" panose="020B0600070205080204" pitchFamily="34" charset="-128"/>
                </a:rPr>
                <a:t>.</a:t>
              </a:r>
            </a:p>
          </p:txBody>
        </p:sp>
        <p:sp>
          <p:nvSpPr>
            <p:cNvPr id="10249" name="TextBox 32" descr="Posterior View&#10;">
              <a:extLst>
                <a:ext uri="{FF2B5EF4-FFF2-40B4-BE49-F238E27FC236}">
                  <a16:creationId xmlns:a16="http://schemas.microsoft.com/office/drawing/2014/main" id="{7708605F-3A1A-5D68-0BA6-C0A222205EF4}"/>
                </a:ext>
              </a:extLst>
            </p:cNvPr>
            <p:cNvSpPr txBox="1">
              <a:spLocks noChangeArrowheads="1"/>
            </p:cNvSpPr>
            <p:nvPr/>
          </p:nvSpPr>
          <p:spPr bwMode="auto">
            <a:xfrm>
              <a:off x="5660729" y="4691063"/>
              <a:ext cx="175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t>Posterior View</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1" descr="Pectoral Girdle / Scapula Angles &#10;">
            <a:extLst>
              <a:ext uri="{FF2B5EF4-FFF2-40B4-BE49-F238E27FC236}">
                <a16:creationId xmlns:a16="http://schemas.microsoft.com/office/drawing/2014/main" id="{B879441D-CDB6-39AE-610C-ED9795BABB3E}"/>
              </a:ext>
            </a:extLst>
          </p:cNvPr>
          <p:cNvSpPr txBox="1">
            <a:spLocks noGrp="1"/>
          </p:cNvSpPr>
          <p:nvPr>
            <p:ph type="title" idx="4294967295"/>
          </p:nvPr>
        </p:nvSpPr>
        <p:spPr bwMode="auto">
          <a:xfrm>
            <a:off x="0" y="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Pectoral Girdle / Scapula Angles </a:t>
            </a:r>
          </a:p>
        </p:txBody>
      </p:sp>
      <p:sp>
        <p:nvSpPr>
          <p:cNvPr id="11275" name="TextBox 19" descr="i.a.&#10;">
            <a:extLst>
              <a:ext uri="{FF2B5EF4-FFF2-40B4-BE49-F238E27FC236}">
                <a16:creationId xmlns:a16="http://schemas.microsoft.com/office/drawing/2014/main" id="{9D37498C-D488-571E-B884-A8CB78BE38DC}"/>
              </a:ext>
            </a:extLst>
          </p:cNvPr>
          <p:cNvSpPr txBox="1">
            <a:spLocks noChangeArrowheads="1"/>
          </p:cNvSpPr>
          <p:nvPr/>
        </p:nvSpPr>
        <p:spPr bwMode="auto">
          <a:xfrm>
            <a:off x="6324600" y="4795838"/>
            <a:ext cx="633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i.a.</a:t>
            </a:r>
            <a:endParaRPr lang="en-US" altLang="en-US" sz="2400" b="1" dirty="0">
              <a:solidFill>
                <a:schemeClr val="bg1"/>
              </a:solidFill>
              <a:ea typeface="ＭＳ Ｐゴシック" panose="020B0600070205080204" pitchFamily="34" charset="-128"/>
            </a:endParaRPr>
          </a:p>
        </p:txBody>
      </p:sp>
      <p:sp>
        <p:nvSpPr>
          <p:cNvPr id="15" name="Rectangle 14">
            <a:extLst>
              <a:ext uri="{FF2B5EF4-FFF2-40B4-BE49-F238E27FC236}">
                <a16:creationId xmlns:a16="http://schemas.microsoft.com/office/drawing/2014/main" id="{4F0F633E-C403-1ED8-F285-FC6B8FF69519}"/>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 name="Group 1" descr="The image contains two panels showing an anatomical model of a scapula on a wooden surface. The left panel shows the anterior view, while the right panel displays the posterior view. In both panels, the scapula is a pale, curved, triangular structure. The left panel highlights the superior and inferior angles with the labels &quot;s.a.&quot; and &quot;i.a.,&quot; respectively. The right panel highlights the superior and lateral angles with the labels &quot;s.a.&quot; and &quot;l.a.&quot; A legend below details the abbreviations used.">
            <a:extLst>
              <a:ext uri="{FF2B5EF4-FFF2-40B4-BE49-F238E27FC236}">
                <a16:creationId xmlns:a16="http://schemas.microsoft.com/office/drawing/2014/main" id="{6032A290-63EE-FA42-7FAC-D814E31D8E30}"/>
              </a:ext>
            </a:extLst>
          </p:cNvPr>
          <p:cNvGrpSpPr/>
          <p:nvPr/>
        </p:nvGrpSpPr>
        <p:grpSpPr>
          <a:xfrm>
            <a:off x="961097" y="609600"/>
            <a:ext cx="7214528" cy="6172200"/>
            <a:chOff x="961097" y="609600"/>
            <a:chExt cx="7214528" cy="6172200"/>
          </a:xfrm>
        </p:grpSpPr>
        <p:pic>
          <p:nvPicPr>
            <p:cNvPr id="11269" name="Picture 7" descr="Anterior view of the scapula showing the scapula angles">
              <a:extLst>
                <a:ext uri="{FF2B5EF4-FFF2-40B4-BE49-F238E27FC236}">
                  <a16:creationId xmlns:a16="http://schemas.microsoft.com/office/drawing/2014/main" id="{08B60149-8DA1-3355-BCB6-F1EB075BB18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3581400" cy="490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3" name="TextBox 19" descr="l.a.&#10;">
              <a:extLst>
                <a:ext uri="{FF2B5EF4-FFF2-40B4-BE49-F238E27FC236}">
                  <a16:creationId xmlns:a16="http://schemas.microsoft.com/office/drawing/2014/main" id="{ABBCA225-6489-9B03-F791-7FAE47AB07C1}"/>
                </a:ext>
              </a:extLst>
            </p:cNvPr>
            <p:cNvSpPr txBox="1">
              <a:spLocks noChangeArrowheads="1"/>
            </p:cNvSpPr>
            <p:nvPr/>
          </p:nvSpPr>
          <p:spPr bwMode="auto">
            <a:xfrm rot="-2697450">
              <a:off x="1593850" y="1147763"/>
              <a:ext cx="63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l.a.</a:t>
              </a:r>
              <a:endParaRPr lang="en-US" altLang="en-US" sz="2400" b="1" dirty="0">
                <a:solidFill>
                  <a:schemeClr val="bg1"/>
                </a:solidFill>
                <a:ea typeface="ＭＳ Ｐゴシック" panose="020B0600070205080204" pitchFamily="34" charset="-128"/>
              </a:endParaRPr>
            </a:p>
          </p:txBody>
        </p:sp>
        <p:sp>
          <p:nvSpPr>
            <p:cNvPr id="11270" name="TextBox 32" descr="Anterior View&#10;">
              <a:extLst>
                <a:ext uri="{FF2B5EF4-FFF2-40B4-BE49-F238E27FC236}">
                  <a16:creationId xmlns:a16="http://schemas.microsoft.com/office/drawing/2014/main" id="{74F9362E-1B57-334E-1B4E-EDBA7641BD21}"/>
                </a:ext>
              </a:extLst>
            </p:cNvPr>
            <p:cNvSpPr txBox="1">
              <a:spLocks noChangeArrowheads="1"/>
            </p:cNvSpPr>
            <p:nvPr/>
          </p:nvSpPr>
          <p:spPr bwMode="auto">
            <a:xfrm>
              <a:off x="961097" y="4964112"/>
              <a:ext cx="156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b="1" dirty="0">
                  <a:solidFill>
                    <a:schemeClr val="bg1"/>
                  </a:solidFill>
                </a:rPr>
                <a:t>Anterior View</a:t>
              </a:r>
            </a:p>
          </p:txBody>
        </p:sp>
        <p:sp>
          <p:nvSpPr>
            <p:cNvPr id="11272" name="TextBox 19" descr="s.a.&#10;">
              <a:extLst>
                <a:ext uri="{FF2B5EF4-FFF2-40B4-BE49-F238E27FC236}">
                  <a16:creationId xmlns:a16="http://schemas.microsoft.com/office/drawing/2014/main" id="{02B2BD68-81C5-A932-5E92-D7562966380B}"/>
                </a:ext>
              </a:extLst>
            </p:cNvPr>
            <p:cNvSpPr txBox="1">
              <a:spLocks noChangeArrowheads="1"/>
            </p:cNvSpPr>
            <p:nvPr/>
          </p:nvSpPr>
          <p:spPr bwMode="auto">
            <a:xfrm rot="1576470">
              <a:off x="3570288" y="1733550"/>
              <a:ext cx="708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chemeClr val="bg1"/>
                  </a:solidFill>
                  <a:ea typeface="ＭＳ Ｐゴシック" panose="020B0600070205080204" pitchFamily="34" charset="-128"/>
                </a:rPr>
                <a:t>s.a.</a:t>
              </a:r>
            </a:p>
          </p:txBody>
        </p:sp>
        <p:sp>
          <p:nvSpPr>
            <p:cNvPr id="11276" name="TextBox 19" descr="i.a.&#10;">
              <a:extLst>
                <a:ext uri="{FF2B5EF4-FFF2-40B4-BE49-F238E27FC236}">
                  <a16:creationId xmlns:a16="http://schemas.microsoft.com/office/drawing/2014/main" id="{200B470D-22C4-AB9C-C0E7-3BB1E5CEB0A8}"/>
                </a:ext>
              </a:extLst>
            </p:cNvPr>
            <p:cNvSpPr txBox="1">
              <a:spLocks noChangeArrowheads="1"/>
            </p:cNvSpPr>
            <p:nvPr/>
          </p:nvSpPr>
          <p:spPr bwMode="auto">
            <a:xfrm>
              <a:off x="2819400" y="4872038"/>
              <a:ext cx="633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i.a.</a:t>
              </a:r>
              <a:endParaRPr lang="en-US" altLang="en-US" sz="2400" b="1" dirty="0">
                <a:solidFill>
                  <a:schemeClr val="bg1"/>
                </a:solidFill>
                <a:ea typeface="ＭＳ Ｐゴシック" panose="020B0600070205080204" pitchFamily="34" charset="-128"/>
              </a:endParaRPr>
            </a:p>
          </p:txBody>
        </p:sp>
        <p:sp>
          <p:nvSpPr>
            <p:cNvPr id="11280" name="TextBox 19" descr="s.a. = superior angle&#10;i.a. = inferior angle&#10;l.a. = lateral angle">
              <a:extLst>
                <a:ext uri="{FF2B5EF4-FFF2-40B4-BE49-F238E27FC236}">
                  <a16:creationId xmlns:a16="http://schemas.microsoft.com/office/drawing/2014/main" id="{6961B84B-4504-C2DB-2622-31D59D9184B2}"/>
                </a:ext>
              </a:extLst>
            </p:cNvPr>
            <p:cNvSpPr txBox="1">
              <a:spLocks noChangeArrowheads="1"/>
            </p:cNvSpPr>
            <p:nvPr/>
          </p:nvSpPr>
          <p:spPr bwMode="auto">
            <a:xfrm>
              <a:off x="990600" y="5581650"/>
              <a:ext cx="2982912" cy="120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ea typeface="ＭＳ Ｐゴシック" panose="020B0600070205080204" pitchFamily="34" charset="-128"/>
                </a:rPr>
                <a:t>s.a. = superior angle</a:t>
              </a:r>
            </a:p>
            <a:p>
              <a:pPr eaLnBrk="1" hangingPunct="1">
                <a:spcBef>
                  <a:spcPct val="0"/>
                </a:spcBef>
                <a:buFontTx/>
                <a:buNone/>
              </a:pPr>
              <a:r>
                <a:rPr lang="en-US" altLang="en-US" sz="2400" b="1" dirty="0" err="1">
                  <a:ea typeface="ＭＳ Ｐゴシック" panose="020B0600070205080204" pitchFamily="34" charset="-128"/>
                </a:rPr>
                <a:t>i.a.</a:t>
              </a:r>
              <a:r>
                <a:rPr lang="en-US" altLang="en-US" sz="2400" b="1" dirty="0">
                  <a:ea typeface="ＭＳ Ｐゴシック" panose="020B0600070205080204" pitchFamily="34" charset="-128"/>
                </a:rPr>
                <a:t> = inferior angle</a:t>
              </a:r>
            </a:p>
            <a:p>
              <a:pPr eaLnBrk="1" hangingPunct="1">
                <a:spcBef>
                  <a:spcPct val="0"/>
                </a:spcBef>
                <a:buFontTx/>
                <a:buNone/>
              </a:pPr>
              <a:r>
                <a:rPr lang="en-US" altLang="en-US" sz="2400" b="1" dirty="0" err="1">
                  <a:ea typeface="ＭＳ Ｐゴシック" panose="020B0600070205080204" pitchFamily="34" charset="-128"/>
                </a:rPr>
                <a:t>l.a.</a:t>
              </a:r>
              <a:r>
                <a:rPr lang="en-US" altLang="en-US" sz="2400" b="1" dirty="0">
                  <a:ea typeface="ＭＳ Ｐゴシック" panose="020B0600070205080204" pitchFamily="34" charset="-128"/>
                </a:rPr>
                <a:t> = lateral angle</a:t>
              </a:r>
            </a:p>
          </p:txBody>
        </p:sp>
        <p:pic>
          <p:nvPicPr>
            <p:cNvPr id="11266" name="Picture 2" descr="Posterior view of the scapula showing the scapula angles&#10;">
              <a:extLst>
                <a:ext uri="{FF2B5EF4-FFF2-40B4-BE49-F238E27FC236}">
                  <a16:creationId xmlns:a16="http://schemas.microsoft.com/office/drawing/2014/main" id="{9D867A3C-858F-DB92-E00E-7E3CEF3A8D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09600"/>
              <a:ext cx="3276600" cy="4922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77" name="TextBox 19" descr="s.a.&#10;">
              <a:extLst>
                <a:ext uri="{FF2B5EF4-FFF2-40B4-BE49-F238E27FC236}">
                  <a16:creationId xmlns:a16="http://schemas.microsoft.com/office/drawing/2014/main" id="{9F6438AC-102F-5856-78BE-EC86A207F9BA}"/>
                </a:ext>
              </a:extLst>
            </p:cNvPr>
            <p:cNvSpPr txBox="1">
              <a:spLocks noChangeArrowheads="1"/>
            </p:cNvSpPr>
            <p:nvPr/>
          </p:nvSpPr>
          <p:spPr bwMode="auto">
            <a:xfrm rot="-1539244">
              <a:off x="5260975" y="1481138"/>
              <a:ext cx="6334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a:solidFill>
                    <a:schemeClr val="bg1"/>
                  </a:solidFill>
                  <a:ea typeface="ＭＳ Ｐゴシック" panose="020B0600070205080204" pitchFamily="34" charset="-128"/>
                </a:rPr>
                <a:t>s.a.</a:t>
              </a:r>
            </a:p>
          </p:txBody>
        </p:sp>
        <p:sp>
          <p:nvSpPr>
            <p:cNvPr id="11271" name="TextBox 32" descr="Posterior View&#10;">
              <a:extLst>
                <a:ext uri="{FF2B5EF4-FFF2-40B4-BE49-F238E27FC236}">
                  <a16:creationId xmlns:a16="http://schemas.microsoft.com/office/drawing/2014/main" id="{1D2AB47E-0B48-1E94-0FFB-C99F9DE4BDEF}"/>
                </a:ext>
              </a:extLst>
            </p:cNvPr>
            <p:cNvSpPr txBox="1">
              <a:spLocks noChangeArrowheads="1"/>
            </p:cNvSpPr>
            <p:nvPr/>
          </p:nvSpPr>
          <p:spPr bwMode="auto">
            <a:xfrm>
              <a:off x="4810107" y="4964112"/>
              <a:ext cx="1885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Posterior View</a:t>
              </a:r>
            </a:p>
          </p:txBody>
        </p:sp>
        <p:sp>
          <p:nvSpPr>
            <p:cNvPr id="11274" name="TextBox 19" descr="l.a.&#10;">
              <a:extLst>
                <a:ext uri="{FF2B5EF4-FFF2-40B4-BE49-F238E27FC236}">
                  <a16:creationId xmlns:a16="http://schemas.microsoft.com/office/drawing/2014/main" id="{DE8E01C5-0012-7AD6-AD00-04FD164F8C6A}"/>
                </a:ext>
              </a:extLst>
            </p:cNvPr>
            <p:cNvSpPr txBox="1">
              <a:spLocks noChangeArrowheads="1"/>
            </p:cNvSpPr>
            <p:nvPr/>
          </p:nvSpPr>
          <p:spPr bwMode="auto">
            <a:xfrm rot="3558199">
              <a:off x="7625556" y="1586707"/>
              <a:ext cx="638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b="1" dirty="0" err="1">
                  <a:solidFill>
                    <a:schemeClr val="bg1"/>
                  </a:solidFill>
                  <a:ea typeface="ＭＳ Ｐゴシック" panose="020B0600070205080204" pitchFamily="34" charset="-128"/>
                </a:rPr>
                <a:t>l.a.</a:t>
              </a:r>
              <a:endParaRPr lang="en-US" altLang="en-US" sz="2400" b="1" dirty="0">
                <a:solidFill>
                  <a:schemeClr val="bg1"/>
                </a:solidFill>
                <a:ea typeface="ＭＳ Ｐゴシック" panose="020B0600070205080204" pitchFamily="34" charset="-128"/>
              </a:endParaRPr>
            </a:p>
          </p:txBody>
        </p:sp>
        <p:sp>
          <p:nvSpPr>
            <p:cNvPr id="3" name="Right Brace 2">
              <a:extLst>
                <a:ext uri="{FF2B5EF4-FFF2-40B4-BE49-F238E27FC236}">
                  <a16:creationId xmlns:a16="http://schemas.microsoft.com/office/drawing/2014/main" id="{DE74A961-6F60-1AE7-CDA9-9BF7EB0007B7}"/>
                </a:ext>
                <a:ext uri="{C183D7F6-B498-43B3-948B-1728B52AA6E4}">
                  <adec:decorative xmlns:adec="http://schemas.microsoft.com/office/drawing/2017/decorative" val="1"/>
                </a:ext>
              </a:extLst>
            </p:cNvPr>
            <p:cNvSpPr/>
            <p:nvPr/>
          </p:nvSpPr>
          <p:spPr>
            <a:xfrm rot="19701387">
              <a:off x="7419975" y="1652588"/>
              <a:ext cx="342900" cy="458787"/>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0" name="Right Brace 29">
              <a:extLst>
                <a:ext uri="{FF2B5EF4-FFF2-40B4-BE49-F238E27FC236}">
                  <a16:creationId xmlns:a16="http://schemas.microsoft.com/office/drawing/2014/main" id="{7CFA2259-694E-E8D9-7742-242B29A41732}"/>
                </a:ext>
                <a:ext uri="{C183D7F6-B498-43B3-948B-1728B52AA6E4}">
                  <adec:decorative xmlns:adec="http://schemas.microsoft.com/office/drawing/2017/decorative" val="1"/>
                </a:ext>
              </a:extLst>
            </p:cNvPr>
            <p:cNvSpPr/>
            <p:nvPr/>
          </p:nvSpPr>
          <p:spPr>
            <a:xfrm rot="13732620">
              <a:off x="1943100" y="1276350"/>
              <a:ext cx="342900" cy="863600"/>
            </a:xfrm>
            <a:prstGeom prst="rightBrace">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descr="Pectoral Girdle / Scapula Fossae &#10;">
            <a:extLst>
              <a:ext uri="{FF2B5EF4-FFF2-40B4-BE49-F238E27FC236}">
                <a16:creationId xmlns:a16="http://schemas.microsoft.com/office/drawing/2014/main" id="{8CCB2FFF-5BD3-7410-4CE0-CB2B10B018DB}"/>
              </a:ext>
            </a:extLst>
          </p:cNvPr>
          <p:cNvSpPr txBox="1">
            <a:spLocks noGrp="1"/>
          </p:cNvSpPr>
          <p:nvPr>
            <p:ph type="title" idx="4294967295"/>
          </p:nvPr>
        </p:nvSpPr>
        <p:spPr bwMode="auto">
          <a:xfrm>
            <a:off x="0" y="0"/>
            <a:ext cx="9144000" cy="5000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Pectoral Girdle / Scapula Fossae </a:t>
            </a:r>
          </a:p>
        </p:txBody>
      </p:sp>
      <p:sp>
        <p:nvSpPr>
          <p:cNvPr id="15" name="Rectangle 14">
            <a:extLst>
              <a:ext uri="{FF2B5EF4-FFF2-40B4-BE49-F238E27FC236}">
                <a16:creationId xmlns:a16="http://schemas.microsoft.com/office/drawing/2014/main" id="{B71AA849-AD71-74B9-1163-AC6519D82AB4}"/>
              </a:ext>
              <a:ext uri="{C183D7F6-B498-43B3-948B-1728B52AA6E4}">
                <adec:decorative xmlns:adec="http://schemas.microsoft.com/office/drawing/2017/decorative" val="1"/>
              </a:ext>
            </a:extLst>
          </p:cNvPr>
          <p:cNvSpPr/>
          <p:nvPr/>
        </p:nvSpPr>
        <p:spPr>
          <a:xfrm>
            <a:off x="0" y="0"/>
            <a:ext cx="9144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52" name="Group 51" descr="The image shows two views of a human scapula, also known as the shoulder blade, labeled with anatomical features. The left side depicts the anterior view, highlighting the smooth, concave subscapular fossa, the glenoid cavity on the lateral edge, and the suprascapular notch located near the top. The right side shows the posterior view with the prominent spine running diagonally across separating the supraspinous fossa above it and the larger infraspinous fossa below. The scapula is displayed on a wooden surface, and labels are in white boxes connected by arrows to each feature.">
            <a:extLst>
              <a:ext uri="{FF2B5EF4-FFF2-40B4-BE49-F238E27FC236}">
                <a16:creationId xmlns:a16="http://schemas.microsoft.com/office/drawing/2014/main" id="{69FD0E47-4F11-C4A8-B475-6EA1B8E1CCA8}"/>
              </a:ext>
            </a:extLst>
          </p:cNvPr>
          <p:cNvGrpSpPr/>
          <p:nvPr/>
        </p:nvGrpSpPr>
        <p:grpSpPr>
          <a:xfrm>
            <a:off x="103188" y="598488"/>
            <a:ext cx="8845550" cy="6121400"/>
            <a:chOff x="103188" y="598488"/>
            <a:chExt cx="8845550" cy="6121400"/>
          </a:xfrm>
        </p:grpSpPr>
        <p:pic>
          <p:nvPicPr>
            <p:cNvPr id="12293" name="Picture 7" descr="Anterior view of the scapula showing the scapula fossae">
              <a:extLst>
                <a:ext uri="{FF2B5EF4-FFF2-40B4-BE49-F238E27FC236}">
                  <a16:creationId xmlns:a16="http://schemas.microsoft.com/office/drawing/2014/main" id="{9F417044-90BF-C0D4-9147-0F93983227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7800" y="598488"/>
              <a:ext cx="4470400" cy="612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301" name="Rectangle 6" descr="Glenoid cavity&#10;">
              <a:extLst>
                <a:ext uri="{FF2B5EF4-FFF2-40B4-BE49-F238E27FC236}">
                  <a16:creationId xmlns:a16="http://schemas.microsoft.com/office/drawing/2014/main" id="{9F31DA5B-9A23-52E8-E462-948AD0101D17}"/>
                </a:ext>
              </a:extLst>
            </p:cNvPr>
            <p:cNvSpPr>
              <a:spLocks noChangeArrowheads="1"/>
            </p:cNvSpPr>
            <p:nvPr/>
          </p:nvSpPr>
          <p:spPr bwMode="auto">
            <a:xfrm>
              <a:off x="314325" y="2782888"/>
              <a:ext cx="1060450" cy="6461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Glenoid cavity</a:t>
              </a:r>
              <a:endParaRPr lang="en-US" altLang="en-US" sz="1800" dirty="0">
                <a:solidFill>
                  <a:schemeClr val="bg1"/>
                </a:solidFill>
                <a:ea typeface="ＭＳ Ｐゴシック" panose="020B0600070205080204" pitchFamily="34" charset="-128"/>
              </a:endParaRPr>
            </a:p>
          </p:txBody>
        </p:sp>
        <p:sp>
          <p:nvSpPr>
            <p:cNvPr id="12300" name="Rectangle 5" descr="Subscapular fossa &#10;">
              <a:extLst>
                <a:ext uri="{FF2B5EF4-FFF2-40B4-BE49-F238E27FC236}">
                  <a16:creationId xmlns:a16="http://schemas.microsoft.com/office/drawing/2014/main" id="{2329CD73-629B-D2C6-071F-63F66F5370C8}"/>
                </a:ext>
              </a:extLst>
            </p:cNvPr>
            <p:cNvSpPr>
              <a:spLocks noChangeArrowheads="1"/>
            </p:cNvSpPr>
            <p:nvPr/>
          </p:nvSpPr>
          <p:spPr bwMode="auto">
            <a:xfrm>
              <a:off x="314325" y="3773488"/>
              <a:ext cx="1362075" cy="6461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Subscapular fossa </a:t>
              </a:r>
            </a:p>
          </p:txBody>
        </p:sp>
        <p:sp>
          <p:nvSpPr>
            <p:cNvPr id="12294" name="TextBox 32" descr="Anterior View&#10;">
              <a:extLst>
                <a:ext uri="{FF2B5EF4-FFF2-40B4-BE49-F238E27FC236}">
                  <a16:creationId xmlns:a16="http://schemas.microsoft.com/office/drawing/2014/main" id="{5F021CF0-F9CE-FF4D-59EC-8C4BD607B790}"/>
                </a:ext>
              </a:extLst>
            </p:cNvPr>
            <p:cNvSpPr txBox="1">
              <a:spLocks noChangeArrowheads="1"/>
            </p:cNvSpPr>
            <p:nvPr/>
          </p:nvSpPr>
          <p:spPr bwMode="auto">
            <a:xfrm>
              <a:off x="103188" y="6259512"/>
              <a:ext cx="156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a:solidFill>
                    <a:schemeClr val="bg1"/>
                  </a:solidFill>
                </a:rPr>
                <a:t>Anterior View</a:t>
              </a:r>
            </a:p>
          </p:txBody>
        </p:sp>
        <p:sp>
          <p:nvSpPr>
            <p:cNvPr id="12308" name="Rectangle 2" descr="Suprascapular notch&#10;">
              <a:extLst>
                <a:ext uri="{FF2B5EF4-FFF2-40B4-BE49-F238E27FC236}">
                  <a16:creationId xmlns:a16="http://schemas.microsoft.com/office/drawing/2014/main" id="{F819A312-8783-6D02-3C55-8C8A1BBB4765}"/>
                </a:ext>
              </a:extLst>
            </p:cNvPr>
            <p:cNvSpPr>
              <a:spLocks noChangeArrowheads="1"/>
            </p:cNvSpPr>
            <p:nvPr/>
          </p:nvSpPr>
          <p:spPr bwMode="auto">
            <a:xfrm>
              <a:off x="3048000" y="1320800"/>
              <a:ext cx="1546225" cy="6477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Suprascapular notch</a:t>
              </a:r>
              <a:endParaRPr lang="en-US" altLang="en-US" sz="1800" dirty="0">
                <a:solidFill>
                  <a:schemeClr val="bg1"/>
                </a:solidFill>
                <a:ea typeface="ＭＳ Ｐゴシック" panose="020B0600070205080204" pitchFamily="34" charset="-128"/>
              </a:endParaRPr>
            </a:p>
          </p:txBody>
        </p:sp>
        <p:pic>
          <p:nvPicPr>
            <p:cNvPr id="12290" name="Picture 2" descr="Posterior view of the scapula showing the scapula fossae">
              <a:extLst>
                <a:ext uri="{FF2B5EF4-FFF2-40B4-BE49-F238E27FC236}">
                  <a16:creationId xmlns:a16="http://schemas.microsoft.com/office/drawing/2014/main" id="{8AECF15D-5A64-4F67-28F2-F4A56A3B98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5213" y="598488"/>
              <a:ext cx="4073525" cy="6121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7" name="Rectangle 2" descr="Supraspinous fossa&#10;">
              <a:extLst>
                <a:ext uri="{FF2B5EF4-FFF2-40B4-BE49-F238E27FC236}">
                  <a16:creationId xmlns:a16="http://schemas.microsoft.com/office/drawing/2014/main" id="{115F652E-D4F8-B593-9C19-CC76BCA78357}"/>
                </a:ext>
              </a:extLst>
            </p:cNvPr>
            <p:cNvSpPr>
              <a:spLocks noChangeArrowheads="1"/>
            </p:cNvSpPr>
            <p:nvPr/>
          </p:nvSpPr>
          <p:spPr bwMode="auto">
            <a:xfrm>
              <a:off x="5086350" y="1371600"/>
              <a:ext cx="1577975" cy="646113"/>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Supraspinous fossa</a:t>
              </a:r>
              <a:endParaRPr lang="en-US" altLang="en-US" sz="1800" dirty="0">
                <a:solidFill>
                  <a:schemeClr val="bg1"/>
                </a:solidFill>
                <a:ea typeface="ＭＳ Ｐゴシック" panose="020B0600070205080204" pitchFamily="34" charset="-128"/>
              </a:endParaRPr>
            </a:p>
          </p:txBody>
        </p:sp>
        <p:sp>
          <p:nvSpPr>
            <p:cNvPr id="12295" name="TextBox 32" descr="Posterior View&#10;">
              <a:extLst>
                <a:ext uri="{FF2B5EF4-FFF2-40B4-BE49-F238E27FC236}">
                  <a16:creationId xmlns:a16="http://schemas.microsoft.com/office/drawing/2014/main" id="{86F8E3E4-5026-8826-A5A5-560BF291A9D5}"/>
                </a:ext>
              </a:extLst>
            </p:cNvPr>
            <p:cNvSpPr txBox="1">
              <a:spLocks noChangeArrowheads="1"/>
            </p:cNvSpPr>
            <p:nvPr/>
          </p:nvSpPr>
          <p:spPr bwMode="auto">
            <a:xfrm>
              <a:off x="4936331" y="6259512"/>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rPr>
                <a:t>Posterior View</a:t>
              </a:r>
            </a:p>
          </p:txBody>
        </p:sp>
        <p:cxnSp>
          <p:nvCxnSpPr>
            <p:cNvPr id="16" name="Straight Arrow Connector 15">
              <a:extLst>
                <a:ext uri="{FF2B5EF4-FFF2-40B4-BE49-F238E27FC236}">
                  <a16:creationId xmlns:a16="http://schemas.microsoft.com/office/drawing/2014/main" id="{E6987AFC-3DDF-2E8F-6E82-2A060952A7FA}"/>
                </a:ext>
                <a:ext uri="{C183D7F6-B498-43B3-948B-1728B52AA6E4}">
                  <adec:decorative xmlns:adec="http://schemas.microsoft.com/office/drawing/2017/decorative" val="1"/>
                </a:ext>
              </a:extLst>
            </p:cNvPr>
            <p:cNvCxnSpPr>
              <a:cxnSpLocks noChangeShapeType="1"/>
            </p:cNvCxnSpPr>
            <p:nvPr/>
          </p:nvCxnSpPr>
          <p:spPr bwMode="auto">
            <a:xfrm>
              <a:off x="844550" y="2190750"/>
              <a:ext cx="908050" cy="0"/>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298" name="Rectangle 3" descr="Spine&#10;">
              <a:extLst>
                <a:ext uri="{FF2B5EF4-FFF2-40B4-BE49-F238E27FC236}">
                  <a16:creationId xmlns:a16="http://schemas.microsoft.com/office/drawing/2014/main" id="{262938CC-F00D-9ECD-1239-DC3DC31129C8}"/>
                </a:ext>
              </a:extLst>
            </p:cNvPr>
            <p:cNvSpPr>
              <a:spLocks noChangeArrowheads="1"/>
            </p:cNvSpPr>
            <p:nvPr/>
          </p:nvSpPr>
          <p:spPr bwMode="auto">
            <a:xfrm>
              <a:off x="8204200" y="2863850"/>
              <a:ext cx="712054" cy="36933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Spine</a:t>
              </a:r>
              <a:endParaRPr lang="en-US" altLang="en-US" sz="1800" dirty="0">
                <a:solidFill>
                  <a:schemeClr val="bg1"/>
                </a:solidFill>
                <a:ea typeface="ＭＳ Ｐゴシック" panose="020B0600070205080204" pitchFamily="34" charset="-128"/>
              </a:endParaRPr>
            </a:p>
          </p:txBody>
        </p:sp>
        <p:sp>
          <p:nvSpPr>
            <p:cNvPr id="12299" name="Rectangle 4" descr="Infraspinous fossa&#10;">
              <a:extLst>
                <a:ext uri="{FF2B5EF4-FFF2-40B4-BE49-F238E27FC236}">
                  <a16:creationId xmlns:a16="http://schemas.microsoft.com/office/drawing/2014/main" id="{D7B711C1-26DC-0826-7A35-1E6A24975EF2}"/>
                </a:ext>
              </a:extLst>
            </p:cNvPr>
            <p:cNvSpPr>
              <a:spLocks noChangeArrowheads="1"/>
            </p:cNvSpPr>
            <p:nvPr/>
          </p:nvSpPr>
          <p:spPr bwMode="auto">
            <a:xfrm>
              <a:off x="7559675" y="5297488"/>
              <a:ext cx="1355725" cy="6461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ea typeface="ＭＳ Ｐゴシック" panose="020B0600070205080204" pitchFamily="34" charset="-128"/>
                </a:rPr>
                <a:t>Infraspinous fossa</a:t>
              </a:r>
              <a:endParaRPr lang="en-US" altLang="en-US" sz="1800" dirty="0">
                <a:solidFill>
                  <a:schemeClr val="bg1"/>
                </a:solidFill>
                <a:ea typeface="ＭＳ Ｐゴシック" panose="020B0600070205080204" pitchFamily="34" charset="-128"/>
              </a:endParaRPr>
            </a:p>
          </p:txBody>
        </p:sp>
        <p:cxnSp>
          <p:nvCxnSpPr>
            <p:cNvPr id="27" name="Straight Arrow Connector 26">
              <a:extLst>
                <a:ext uri="{FF2B5EF4-FFF2-40B4-BE49-F238E27FC236}">
                  <a16:creationId xmlns:a16="http://schemas.microsoft.com/office/drawing/2014/main" id="{3004BC87-1E98-922C-BD5A-897B8E714680}"/>
                </a:ext>
                <a:ext uri="{C183D7F6-B498-43B3-948B-1728B52AA6E4}">
                  <adec:decorative xmlns:adec="http://schemas.microsoft.com/office/drawing/2017/decorative" val="1"/>
                </a:ext>
              </a:extLst>
            </p:cNvPr>
            <p:cNvCxnSpPr>
              <a:cxnSpLocks noChangeShapeType="1"/>
            </p:cNvCxnSpPr>
            <p:nvPr/>
          </p:nvCxnSpPr>
          <p:spPr bwMode="auto">
            <a:xfrm flipH="1">
              <a:off x="6664325" y="4333875"/>
              <a:ext cx="1573213" cy="0"/>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8" name="Straight Arrow Connector 27">
              <a:extLst>
                <a:ext uri="{FF2B5EF4-FFF2-40B4-BE49-F238E27FC236}">
                  <a16:creationId xmlns:a16="http://schemas.microsoft.com/office/drawing/2014/main" id="{7682D505-DC32-54EA-108E-3C421DF843D8}"/>
                </a:ext>
                <a:ext uri="{C183D7F6-B498-43B3-948B-1728B52AA6E4}">
                  <adec:decorative xmlns:adec="http://schemas.microsoft.com/office/drawing/2017/decorative" val="1"/>
                </a:ext>
              </a:extLst>
            </p:cNvPr>
            <p:cNvCxnSpPr>
              <a:cxnSpLocks noChangeShapeType="1"/>
              <a:stCxn id="12298" idx="1"/>
            </p:cNvCxnSpPr>
            <p:nvPr/>
          </p:nvCxnSpPr>
          <p:spPr bwMode="auto">
            <a:xfrm flipH="1" flipV="1">
              <a:off x="6629400" y="3048000"/>
              <a:ext cx="1574800" cy="516"/>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Arrow Connector 28">
              <a:extLst>
                <a:ext uri="{FF2B5EF4-FFF2-40B4-BE49-F238E27FC236}">
                  <a16:creationId xmlns:a16="http://schemas.microsoft.com/office/drawing/2014/main" id="{CF49FE32-CEC2-C1D5-C4E3-C491CB64F7FC}"/>
                </a:ext>
                <a:ext uri="{C183D7F6-B498-43B3-948B-1728B52AA6E4}">
                  <adec:decorative xmlns:adec="http://schemas.microsoft.com/office/drawing/2017/decorative" val="1"/>
                </a:ext>
              </a:extLst>
            </p:cNvPr>
            <p:cNvCxnSpPr>
              <a:cxnSpLocks noChangeShapeType="1"/>
            </p:cNvCxnSpPr>
            <p:nvPr/>
          </p:nvCxnSpPr>
          <p:spPr bwMode="auto">
            <a:xfrm>
              <a:off x="6151563" y="2017713"/>
              <a:ext cx="0" cy="765175"/>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0" name="Straight Arrow Connector 29">
              <a:extLst>
                <a:ext uri="{FF2B5EF4-FFF2-40B4-BE49-F238E27FC236}">
                  <a16:creationId xmlns:a16="http://schemas.microsoft.com/office/drawing/2014/main" id="{000BE548-020E-C349-8D5B-2B591780684C}"/>
                </a:ext>
                <a:ext uri="{C183D7F6-B498-43B3-948B-1728B52AA6E4}">
                  <adec:decorative xmlns:adec="http://schemas.microsoft.com/office/drawing/2017/decorative" val="1"/>
                </a:ext>
              </a:extLst>
            </p:cNvPr>
            <p:cNvCxnSpPr>
              <a:cxnSpLocks noChangeShapeType="1"/>
            </p:cNvCxnSpPr>
            <p:nvPr/>
          </p:nvCxnSpPr>
          <p:spPr bwMode="auto">
            <a:xfrm>
              <a:off x="1671638" y="4095750"/>
              <a:ext cx="1201737" cy="0"/>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9" name="Straight Connector 18">
              <a:extLst>
                <a:ext uri="{FF2B5EF4-FFF2-40B4-BE49-F238E27FC236}">
                  <a16:creationId xmlns:a16="http://schemas.microsoft.com/office/drawing/2014/main" id="{EB9FA207-4BA2-9629-8EFB-967802F63438}"/>
                </a:ext>
                <a:ext uri="{C183D7F6-B498-43B3-948B-1728B52AA6E4}">
                  <adec:decorative xmlns:adec="http://schemas.microsoft.com/office/drawing/2017/decorative" val="1"/>
                </a:ext>
              </a:extLst>
            </p:cNvPr>
            <p:cNvCxnSpPr/>
            <p:nvPr/>
          </p:nvCxnSpPr>
          <p:spPr>
            <a:xfrm>
              <a:off x="844550" y="2190750"/>
              <a:ext cx="0" cy="59213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EBDEF3A-7BDC-900E-CCD9-39B1DA3D01BE}"/>
                </a:ext>
                <a:ext uri="{C183D7F6-B498-43B3-948B-1728B52AA6E4}">
                  <adec:decorative xmlns:adec="http://schemas.microsoft.com/office/drawing/2017/decorative" val="1"/>
                </a:ext>
              </a:extLst>
            </p:cNvPr>
            <p:cNvCxnSpPr>
              <a:endCxn id="12299" idx="0"/>
            </p:cNvCxnSpPr>
            <p:nvPr/>
          </p:nvCxnSpPr>
          <p:spPr>
            <a:xfrm>
              <a:off x="8237538" y="4333875"/>
              <a:ext cx="0" cy="9636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5665E4C-F36A-AB8C-AADF-A3C770914F70}"/>
                </a:ext>
                <a:ext uri="{C183D7F6-B498-43B3-948B-1728B52AA6E4}">
                  <adec:decorative xmlns:adec="http://schemas.microsoft.com/office/drawing/2017/decorative" val="1"/>
                </a:ext>
              </a:extLst>
            </p:cNvPr>
            <p:cNvCxnSpPr>
              <a:cxnSpLocks noChangeShapeType="1"/>
            </p:cNvCxnSpPr>
            <p:nvPr/>
          </p:nvCxnSpPr>
          <p:spPr bwMode="auto">
            <a:xfrm flipH="1">
              <a:off x="2743200" y="1963738"/>
              <a:ext cx="609600" cy="382587"/>
            </a:xfrm>
            <a:prstGeom prst="straightConnector1">
              <a:avLst/>
            </a:prstGeom>
            <a:noFill/>
            <a:ln w="25400">
              <a:solidFill>
                <a:schemeClr val="bg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5"/>
  <p:tag name="TPOS" val="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6157</TotalTime>
  <Words>606</Words>
  <Application>Microsoft Office PowerPoint</Application>
  <PresentationFormat>On-screen Show (4:3)</PresentationFormat>
  <Paragraphs>177</Paragraphs>
  <Slides>23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ＭＳ Ｐゴシック</vt:lpstr>
      <vt:lpstr>Arial</vt:lpstr>
      <vt:lpstr>Calibri</vt:lpstr>
      <vt:lpstr>Times New Roman</vt:lpstr>
      <vt:lpstr>Office Theme</vt:lpstr>
      <vt:lpstr> The Skeletal System  The Appendicular Skeleton The Pectoral Girdle and Upper Limb  Photographed by: Dr. Syed Arif Humayun Dr. Laila Nimri   Labeled and Made Accessible by: Dr. Laila Nimri   Edited by:              Dr. Maya Byfield                      Mr. James Henry               Dist. Prof. Mary Dolnack          Dr. Syed Arif Humayun                            Dr. Essa Farah             Dr. Laila Nimri </vt:lpstr>
      <vt:lpstr>Pectoral Girdle (1 of 3)</vt:lpstr>
      <vt:lpstr>Pectoral Girdle (2 of 3)</vt:lpstr>
      <vt:lpstr>Pectoral Girdle (3 of 3) </vt:lpstr>
      <vt:lpstr>Pectoral Girdle / Clavicle</vt:lpstr>
      <vt:lpstr>Pectoral Girdle /  Scapula Borders (1 of 2)</vt:lpstr>
      <vt:lpstr>Pectoral Girdle / Scapula Borders (2 of 2) </vt:lpstr>
      <vt:lpstr>Pectoral Girdle / Scapula Angles </vt:lpstr>
      <vt:lpstr>Pectoral Girdle / Scapula Fossae </vt:lpstr>
      <vt:lpstr>Pectoral Girdle / Scapula Tubercles    </vt:lpstr>
      <vt:lpstr>Pectoral Girdle / Scapula Processes </vt:lpstr>
      <vt:lpstr>Pectoral Girdle / Scapula Acromion Process</vt:lpstr>
      <vt:lpstr>Humerus</vt:lpstr>
      <vt:lpstr>Anterior View of the Humerus</vt:lpstr>
      <vt:lpstr>Posterior View of the Humerus</vt:lpstr>
      <vt:lpstr>Humerus / Deltoid Tuberosity</vt:lpstr>
      <vt:lpstr>Anterior View of Humerus</vt:lpstr>
      <vt:lpstr>Posterior View of Humerus</vt:lpstr>
      <vt:lpstr>Ulna and Radius </vt:lpstr>
      <vt:lpstr>Ulna</vt:lpstr>
      <vt:lpstr>Radius</vt:lpstr>
      <vt:lpstr>Articulation of Humerus with Ulna and Radius at the Elbow Joint </vt:lpstr>
      <vt:lpstr>Carpals, Metacarpals, and Phalanges</vt:lpstr>
    </vt:vector>
  </TitlesOfParts>
  <Company>Seminole State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Seminole State</dc:creator>
  <cp:lastModifiedBy>Laila Nimri</cp:lastModifiedBy>
  <cp:revision>343</cp:revision>
  <dcterms:created xsi:type="dcterms:W3CDTF">2013-10-11T15:07:13Z</dcterms:created>
  <dcterms:modified xsi:type="dcterms:W3CDTF">2025-04-27T21:12:01Z</dcterms:modified>
</cp:coreProperties>
</file>