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1" r:id="rId2"/>
    <p:sldId id="259" r:id="rId3"/>
    <p:sldId id="281" r:id="rId4"/>
    <p:sldId id="305" r:id="rId5"/>
    <p:sldId id="296" r:id="rId6"/>
    <p:sldId id="297" r:id="rId7"/>
    <p:sldId id="286" r:id="rId8"/>
    <p:sldId id="288" r:id="rId9"/>
    <p:sldId id="298" r:id="rId10"/>
    <p:sldId id="299" r:id="rId11"/>
    <p:sldId id="300" r:id="rId12"/>
    <p:sldId id="301" r:id="rId13"/>
    <p:sldId id="302" r:id="rId14"/>
    <p:sldId id="290" r:id="rId15"/>
    <p:sldId id="303" r:id="rId16"/>
    <p:sldId id="304" r:id="rId17"/>
    <p:sldId id="293" r:id="rId18"/>
  </p:sldIdLst>
  <p:sldSz cx="9144000" cy="6858000" type="screen4x3"/>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66" d="100"/>
          <a:sy n="66" d="100"/>
        </p:scale>
        <p:origin x="470"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AAC508-C648-5423-3320-53894C7E8FB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DC79533F-1903-C6DA-8D25-39790F11862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9A268462-E8DC-4893-955F-E5C4BD590D58}" type="datetimeFigureOut">
              <a:rPr lang="en-US"/>
              <a:pPr>
                <a:defRPr/>
              </a:pPr>
              <a:t>1/25/2026</a:t>
            </a:fld>
            <a:endParaRPr lang="en-US"/>
          </a:p>
        </p:txBody>
      </p:sp>
      <p:sp>
        <p:nvSpPr>
          <p:cNvPr id="4" name="Slide Image Placeholder 3">
            <a:extLst>
              <a:ext uri="{FF2B5EF4-FFF2-40B4-BE49-F238E27FC236}">
                <a16:creationId xmlns:a16="http://schemas.microsoft.com/office/drawing/2014/main" id="{DC144D1E-1579-C32B-25D9-29E5F9CC19B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41EAA80-BB4D-56EC-7A2E-8275330330E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025AC37-A1E6-63DB-DFDE-1E607193A30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20110D4-43E0-D63C-7C51-478A9CCDB87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6D199B1-CC1D-4A3D-B67C-7FBF2CB5F9B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50000"/>
              </a:lnSpc>
              <a:spcBef>
                <a:spcPct val="0"/>
              </a:spcBef>
              <a:buFontTx/>
              <a:buNone/>
            </a:pPr>
            <a:r>
              <a:rPr lang="en-US" altLang="en-US" sz="1200" b="1" dirty="0"/>
              <a:t>Common Dissecting Tools: </a:t>
            </a:r>
          </a:p>
          <a:p>
            <a:pPr eaLnBrk="1" hangingPunct="1">
              <a:lnSpc>
                <a:spcPct val="150000"/>
              </a:lnSpc>
              <a:spcBef>
                <a:spcPct val="0"/>
              </a:spcBef>
              <a:buFontTx/>
              <a:buNone/>
            </a:pPr>
            <a:r>
              <a:rPr lang="en-US" altLang="en-US" sz="1200" b="1" dirty="0"/>
              <a:t>1- Dissecting pin, </a:t>
            </a:r>
          </a:p>
          <a:p>
            <a:pPr eaLnBrk="1" hangingPunct="1">
              <a:lnSpc>
                <a:spcPct val="150000"/>
              </a:lnSpc>
              <a:spcBef>
                <a:spcPct val="0"/>
              </a:spcBef>
              <a:buFontTx/>
              <a:buNone/>
            </a:pPr>
            <a:r>
              <a:rPr lang="en-US" altLang="en-US" sz="1200" b="1" dirty="0"/>
              <a:t>2- Forceps, 3- Blunt probe, 4- Scissors, 5- Scalpel, </a:t>
            </a:r>
            <a:r>
              <a:rPr lang="en-US" altLang="en-US" sz="1100" b="1" dirty="0"/>
              <a:t>5a- Scalpel blade, 5b- Scalpel handle, </a:t>
            </a:r>
            <a:r>
              <a:rPr lang="en-US" altLang="en-US" sz="1200" b="1" dirty="0"/>
              <a:t>6- Dissecting needle, 7- Dissecting tray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a:p>
          <a:p>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2</a:t>
            </a:fld>
            <a:endParaRPr lang="en-US" altLang="en-US"/>
          </a:p>
        </p:txBody>
      </p:sp>
    </p:spTree>
    <p:extLst>
      <p:ext uri="{BB962C8B-B14F-4D97-AF65-F5344CB8AC3E}">
        <p14:creationId xmlns:p14="http://schemas.microsoft.com/office/powerpoint/2010/main" val="420599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Serous Membranes of the Abdominopelvic  Cavity</a:t>
            </a:r>
          </a:p>
          <a:p>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11</a:t>
            </a:fld>
            <a:endParaRPr lang="en-US" altLang="en-US"/>
          </a:p>
        </p:txBody>
      </p:sp>
    </p:spTree>
    <p:extLst>
      <p:ext uri="{BB962C8B-B14F-4D97-AF65-F5344CB8AC3E}">
        <p14:creationId xmlns:p14="http://schemas.microsoft.com/office/powerpoint/2010/main" val="57267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Organs of the Abdominopelvic Cavity</a:t>
            </a:r>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12</a:t>
            </a:fld>
            <a:endParaRPr lang="en-US" altLang="en-US"/>
          </a:p>
        </p:txBody>
      </p:sp>
    </p:spTree>
    <p:extLst>
      <p:ext uri="{BB962C8B-B14F-4D97-AF65-F5344CB8AC3E}">
        <p14:creationId xmlns:p14="http://schemas.microsoft.com/office/powerpoint/2010/main" val="332289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Organs of the Abdominopelvic Cavity</a:t>
            </a:r>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13</a:t>
            </a:fld>
            <a:endParaRPr lang="en-US" altLang="en-US"/>
          </a:p>
        </p:txBody>
      </p:sp>
    </p:spTree>
    <p:extLst>
      <p:ext uri="{BB962C8B-B14F-4D97-AF65-F5344CB8AC3E}">
        <p14:creationId xmlns:p14="http://schemas.microsoft.com/office/powerpoint/2010/main" val="184316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Organs of the Abdominopelvic Cavity.  </a:t>
            </a:r>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14</a:t>
            </a:fld>
            <a:endParaRPr lang="en-US" altLang="en-US"/>
          </a:p>
        </p:txBody>
      </p:sp>
    </p:spTree>
    <p:extLst>
      <p:ext uri="{BB962C8B-B14F-4D97-AF65-F5344CB8AC3E}">
        <p14:creationId xmlns:p14="http://schemas.microsoft.com/office/powerpoint/2010/main" val="426921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Organs of the Abdominopelvic Cavity </a:t>
            </a:r>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15</a:t>
            </a:fld>
            <a:endParaRPr lang="en-US" altLang="en-US"/>
          </a:p>
        </p:txBody>
      </p:sp>
    </p:spTree>
    <p:extLst>
      <p:ext uri="{BB962C8B-B14F-4D97-AF65-F5344CB8AC3E}">
        <p14:creationId xmlns:p14="http://schemas.microsoft.com/office/powerpoint/2010/main" val="3517194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C9B1E990-1E77-EB55-12B4-0A25FA8FAE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20F7797-52E9-CE8F-C468-9E974F46E8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Reproductive System of a Female Rat.</a:t>
            </a:r>
          </a:p>
          <a:p>
            <a:pPr eaLnBrk="1" hangingPunct="1"/>
            <a:endParaRPr lang="en-US" altLang="en-US" dirty="0"/>
          </a:p>
        </p:txBody>
      </p:sp>
      <p:sp>
        <p:nvSpPr>
          <p:cNvPr id="19460" name="Slide Number Placeholder 3">
            <a:extLst>
              <a:ext uri="{FF2B5EF4-FFF2-40B4-BE49-F238E27FC236}">
                <a16:creationId xmlns:a16="http://schemas.microsoft.com/office/drawing/2014/main" id="{632E3CDA-00E9-B1E1-F073-498EB9D1C3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BD48B1-3941-4DEF-889E-F22FCD627A67}" type="slidenum">
              <a:rPr lang="en-US" altLang="en-US"/>
              <a:pPr>
                <a:spcBef>
                  <a:spcPct val="0"/>
                </a:spcBef>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894CFD1-58BC-190C-43FB-1C5DB6E71C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3DE3BEEA-8A5B-8241-5678-7B0A1FA81D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1508" name="Slide Number Placeholder 3">
            <a:extLst>
              <a:ext uri="{FF2B5EF4-FFF2-40B4-BE49-F238E27FC236}">
                <a16:creationId xmlns:a16="http://schemas.microsoft.com/office/drawing/2014/main" id="{EC43AAB6-CC21-ACFC-F6C8-742FB78D41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89D5BE-53DB-415E-9977-832144FE8C57}" type="slidenum">
              <a:rPr lang="en-US" altLang="en-US"/>
              <a:pPr>
                <a:spcBef>
                  <a:spcPct val="0"/>
                </a:spcBef>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0"/>
              </a:spcBef>
              <a:buFontTx/>
              <a:buNone/>
            </a:pPr>
            <a:r>
              <a:rPr lang="en-US" altLang="en-US" sz="1200" b="1" dirty="0"/>
              <a:t>External Features of a Rat </a:t>
            </a:r>
            <a:r>
              <a:rPr lang="en-US" altLang="en-US" sz="1000" b="1" dirty="0"/>
              <a:t>(Lateral View).  </a:t>
            </a:r>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3</a:t>
            </a:fld>
            <a:endParaRPr lang="en-US" altLang="en-US"/>
          </a:p>
        </p:txBody>
      </p:sp>
    </p:spTree>
    <p:extLst>
      <p:ext uri="{BB962C8B-B14F-4D97-AF65-F5344CB8AC3E}">
        <p14:creationId xmlns:p14="http://schemas.microsoft.com/office/powerpoint/2010/main" val="180872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0"/>
              </a:spcBef>
              <a:buFontTx/>
              <a:buNone/>
            </a:pPr>
            <a:r>
              <a:rPr lang="en-US" altLang="en-US" b="1" dirty="0"/>
              <a:t>Male Rat </a:t>
            </a:r>
            <a:r>
              <a:rPr lang="en-US" altLang="en-US" sz="1200" b="1" dirty="0"/>
              <a:t>(Ventral View)</a:t>
            </a:r>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4</a:t>
            </a:fld>
            <a:endParaRPr lang="en-US" altLang="en-US"/>
          </a:p>
        </p:txBody>
      </p:sp>
    </p:spTree>
    <p:extLst>
      <p:ext uri="{BB962C8B-B14F-4D97-AF65-F5344CB8AC3E}">
        <p14:creationId xmlns:p14="http://schemas.microsoft.com/office/powerpoint/2010/main" val="425016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0"/>
              </a:spcBef>
              <a:buFontTx/>
              <a:buNone/>
            </a:pPr>
            <a:r>
              <a:rPr lang="en-US" altLang="en-US" b="1" dirty="0"/>
              <a:t>Female Rat </a:t>
            </a:r>
            <a:r>
              <a:rPr lang="en-US" altLang="en-US" sz="1200" b="1" dirty="0"/>
              <a:t>(Ventral View) </a:t>
            </a:r>
          </a:p>
          <a:p>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5</a:t>
            </a:fld>
            <a:endParaRPr lang="en-US" altLang="en-US"/>
          </a:p>
        </p:txBody>
      </p:sp>
    </p:spTree>
    <p:extLst>
      <p:ext uri="{BB962C8B-B14F-4D97-AF65-F5344CB8AC3E}">
        <p14:creationId xmlns:p14="http://schemas.microsoft.com/office/powerpoint/2010/main" val="308485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Skinning of Rat</a:t>
            </a:r>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6</a:t>
            </a:fld>
            <a:endParaRPr lang="en-US" altLang="en-US"/>
          </a:p>
        </p:txBody>
      </p:sp>
    </p:spTree>
    <p:extLst>
      <p:ext uri="{BB962C8B-B14F-4D97-AF65-F5344CB8AC3E}">
        <p14:creationId xmlns:p14="http://schemas.microsoft.com/office/powerpoint/2010/main" val="191516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Body Cavities</a:t>
            </a:r>
          </a:p>
          <a:p>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7</a:t>
            </a:fld>
            <a:endParaRPr lang="en-US" altLang="en-US"/>
          </a:p>
        </p:txBody>
      </p:sp>
    </p:spTree>
    <p:extLst>
      <p:ext uri="{BB962C8B-B14F-4D97-AF65-F5344CB8AC3E}">
        <p14:creationId xmlns:p14="http://schemas.microsoft.com/office/powerpoint/2010/main" val="67345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Serous Membranes of the Thoracic Cavity</a:t>
            </a:r>
          </a:p>
          <a:p>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8</a:t>
            </a:fld>
            <a:endParaRPr lang="en-US" altLang="en-US"/>
          </a:p>
        </p:txBody>
      </p:sp>
    </p:spTree>
    <p:extLst>
      <p:ext uri="{BB962C8B-B14F-4D97-AF65-F5344CB8AC3E}">
        <p14:creationId xmlns:p14="http://schemas.microsoft.com/office/powerpoint/2010/main" val="280811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Organs of the Thoracic Cavity</a:t>
            </a:r>
          </a:p>
          <a:p>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9</a:t>
            </a:fld>
            <a:endParaRPr lang="en-US" altLang="en-US"/>
          </a:p>
        </p:txBody>
      </p:sp>
    </p:spTree>
    <p:extLst>
      <p:ext uri="{BB962C8B-B14F-4D97-AF65-F5344CB8AC3E}">
        <p14:creationId xmlns:p14="http://schemas.microsoft.com/office/powerpoint/2010/main" val="120152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Organs of the Thoracic Cavity</a:t>
            </a:r>
          </a:p>
          <a:p>
            <a:endParaRPr lang="en-US" dirty="0"/>
          </a:p>
        </p:txBody>
      </p:sp>
      <p:sp>
        <p:nvSpPr>
          <p:cNvPr id="4" name="Slide Number Placeholder 3"/>
          <p:cNvSpPr>
            <a:spLocks noGrp="1"/>
          </p:cNvSpPr>
          <p:nvPr>
            <p:ph type="sldNum" sz="quarter" idx="5"/>
          </p:nvPr>
        </p:nvSpPr>
        <p:spPr/>
        <p:txBody>
          <a:bodyPr/>
          <a:lstStyle/>
          <a:p>
            <a:fld id="{76D199B1-CC1D-4A3D-B67C-7FBF2CB5F9B3}" type="slidenum">
              <a:rPr lang="en-US" altLang="en-US" smtClean="0"/>
              <a:pPr/>
              <a:t>10</a:t>
            </a:fld>
            <a:endParaRPr lang="en-US" altLang="en-US"/>
          </a:p>
        </p:txBody>
      </p:sp>
    </p:spTree>
    <p:extLst>
      <p:ext uri="{BB962C8B-B14F-4D97-AF65-F5344CB8AC3E}">
        <p14:creationId xmlns:p14="http://schemas.microsoft.com/office/powerpoint/2010/main" val="398627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31B948E-532B-3ACD-6737-0C6F540ECE51}"/>
              </a:ext>
            </a:extLst>
          </p:cNvPr>
          <p:cNvSpPr>
            <a:spLocks noGrp="1"/>
          </p:cNvSpPr>
          <p:nvPr>
            <p:ph type="dt" sz="half" idx="10"/>
          </p:nvPr>
        </p:nvSpPr>
        <p:spPr/>
        <p:txBody>
          <a:bodyPr/>
          <a:lstStyle>
            <a:lvl1pPr>
              <a:defRPr/>
            </a:lvl1pPr>
          </a:lstStyle>
          <a:p>
            <a:pPr>
              <a:defRPr/>
            </a:pPr>
            <a:fld id="{97938FD1-594F-447A-9155-FC8540D4BDE4}" type="datetimeFigureOut">
              <a:rPr lang="en-US"/>
              <a:pPr>
                <a:defRPr/>
              </a:pPr>
              <a:t>1/25/2026</a:t>
            </a:fld>
            <a:endParaRPr lang="en-US"/>
          </a:p>
        </p:txBody>
      </p:sp>
      <p:sp>
        <p:nvSpPr>
          <p:cNvPr id="5" name="Footer Placeholder 4">
            <a:extLst>
              <a:ext uri="{FF2B5EF4-FFF2-40B4-BE49-F238E27FC236}">
                <a16:creationId xmlns:a16="http://schemas.microsoft.com/office/drawing/2014/main" id="{8308E8ED-A00F-ED32-2054-E23DD7E78F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6BE6F6-0950-7368-41EF-777A6200BBD3}"/>
              </a:ext>
            </a:extLst>
          </p:cNvPr>
          <p:cNvSpPr>
            <a:spLocks noGrp="1"/>
          </p:cNvSpPr>
          <p:nvPr>
            <p:ph type="sldNum" sz="quarter" idx="12"/>
          </p:nvPr>
        </p:nvSpPr>
        <p:spPr/>
        <p:txBody>
          <a:bodyPr/>
          <a:lstStyle>
            <a:lvl1pPr>
              <a:defRPr/>
            </a:lvl1pPr>
          </a:lstStyle>
          <a:p>
            <a:fld id="{04FB8E42-BB87-4E53-B131-0FCF4D477B49}" type="slidenum">
              <a:rPr lang="en-US" altLang="en-US"/>
              <a:pPr/>
              <a:t>‹#›</a:t>
            </a:fld>
            <a:endParaRPr lang="en-US" altLang="en-US"/>
          </a:p>
        </p:txBody>
      </p:sp>
    </p:spTree>
    <p:extLst>
      <p:ext uri="{BB962C8B-B14F-4D97-AF65-F5344CB8AC3E}">
        <p14:creationId xmlns:p14="http://schemas.microsoft.com/office/powerpoint/2010/main" val="47855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163B4-117C-B19A-FB3B-4718D9DC06F9}"/>
              </a:ext>
            </a:extLst>
          </p:cNvPr>
          <p:cNvSpPr>
            <a:spLocks noGrp="1"/>
          </p:cNvSpPr>
          <p:nvPr>
            <p:ph type="dt" sz="half" idx="10"/>
          </p:nvPr>
        </p:nvSpPr>
        <p:spPr/>
        <p:txBody>
          <a:bodyPr/>
          <a:lstStyle>
            <a:lvl1pPr>
              <a:defRPr/>
            </a:lvl1pPr>
          </a:lstStyle>
          <a:p>
            <a:pPr>
              <a:defRPr/>
            </a:pPr>
            <a:fld id="{A4BB2DA3-75CB-4DEC-B376-375AFF5742AC}" type="datetimeFigureOut">
              <a:rPr lang="en-US"/>
              <a:pPr>
                <a:defRPr/>
              </a:pPr>
              <a:t>1/25/2026</a:t>
            </a:fld>
            <a:endParaRPr lang="en-US"/>
          </a:p>
        </p:txBody>
      </p:sp>
      <p:sp>
        <p:nvSpPr>
          <p:cNvPr id="5" name="Footer Placeholder 4">
            <a:extLst>
              <a:ext uri="{FF2B5EF4-FFF2-40B4-BE49-F238E27FC236}">
                <a16:creationId xmlns:a16="http://schemas.microsoft.com/office/drawing/2014/main" id="{369CDF65-7961-4639-3EAA-49FD09FC1A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84903C-6F7E-3C20-E56F-A07C43E5E36D}"/>
              </a:ext>
            </a:extLst>
          </p:cNvPr>
          <p:cNvSpPr>
            <a:spLocks noGrp="1"/>
          </p:cNvSpPr>
          <p:nvPr>
            <p:ph type="sldNum" sz="quarter" idx="12"/>
          </p:nvPr>
        </p:nvSpPr>
        <p:spPr/>
        <p:txBody>
          <a:bodyPr/>
          <a:lstStyle>
            <a:lvl1pPr>
              <a:defRPr/>
            </a:lvl1pPr>
          </a:lstStyle>
          <a:p>
            <a:fld id="{5B437E9F-94EC-4A52-99DA-F028BBF0A3BF}" type="slidenum">
              <a:rPr lang="en-US" altLang="en-US"/>
              <a:pPr/>
              <a:t>‹#›</a:t>
            </a:fld>
            <a:endParaRPr lang="en-US" altLang="en-US"/>
          </a:p>
        </p:txBody>
      </p:sp>
    </p:spTree>
    <p:extLst>
      <p:ext uri="{BB962C8B-B14F-4D97-AF65-F5344CB8AC3E}">
        <p14:creationId xmlns:p14="http://schemas.microsoft.com/office/powerpoint/2010/main" val="372752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0F6B1-EB7D-F905-9E81-F6BAC2C009CF}"/>
              </a:ext>
            </a:extLst>
          </p:cNvPr>
          <p:cNvSpPr>
            <a:spLocks noGrp="1"/>
          </p:cNvSpPr>
          <p:nvPr>
            <p:ph type="dt" sz="half" idx="10"/>
          </p:nvPr>
        </p:nvSpPr>
        <p:spPr/>
        <p:txBody>
          <a:bodyPr/>
          <a:lstStyle>
            <a:lvl1pPr>
              <a:defRPr/>
            </a:lvl1pPr>
          </a:lstStyle>
          <a:p>
            <a:pPr>
              <a:defRPr/>
            </a:pPr>
            <a:fld id="{CAA72F64-A4BA-4FCB-B8E0-E70B05787464}" type="datetimeFigureOut">
              <a:rPr lang="en-US"/>
              <a:pPr>
                <a:defRPr/>
              </a:pPr>
              <a:t>1/25/2026</a:t>
            </a:fld>
            <a:endParaRPr lang="en-US"/>
          </a:p>
        </p:txBody>
      </p:sp>
      <p:sp>
        <p:nvSpPr>
          <p:cNvPr id="5" name="Footer Placeholder 4">
            <a:extLst>
              <a:ext uri="{FF2B5EF4-FFF2-40B4-BE49-F238E27FC236}">
                <a16:creationId xmlns:a16="http://schemas.microsoft.com/office/drawing/2014/main" id="{266342D3-ACD8-0DDF-5AF2-EDF6AFD519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C68C6C-40F7-EB3B-AFA9-9404B8B6B6FB}"/>
              </a:ext>
            </a:extLst>
          </p:cNvPr>
          <p:cNvSpPr>
            <a:spLocks noGrp="1"/>
          </p:cNvSpPr>
          <p:nvPr>
            <p:ph type="sldNum" sz="quarter" idx="12"/>
          </p:nvPr>
        </p:nvSpPr>
        <p:spPr/>
        <p:txBody>
          <a:bodyPr/>
          <a:lstStyle>
            <a:lvl1pPr>
              <a:defRPr/>
            </a:lvl1pPr>
          </a:lstStyle>
          <a:p>
            <a:fld id="{5C2651E8-6AA0-422A-9BFE-2CF320DDE315}" type="slidenum">
              <a:rPr lang="en-US" altLang="en-US"/>
              <a:pPr/>
              <a:t>‹#›</a:t>
            </a:fld>
            <a:endParaRPr lang="en-US" altLang="en-US"/>
          </a:p>
        </p:txBody>
      </p:sp>
    </p:spTree>
    <p:extLst>
      <p:ext uri="{BB962C8B-B14F-4D97-AF65-F5344CB8AC3E}">
        <p14:creationId xmlns:p14="http://schemas.microsoft.com/office/powerpoint/2010/main" val="214243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BB0A5-34DF-59ED-0DE1-5264FD856252}"/>
              </a:ext>
            </a:extLst>
          </p:cNvPr>
          <p:cNvSpPr>
            <a:spLocks noGrp="1"/>
          </p:cNvSpPr>
          <p:nvPr>
            <p:ph type="dt" sz="half" idx="10"/>
          </p:nvPr>
        </p:nvSpPr>
        <p:spPr/>
        <p:txBody>
          <a:bodyPr/>
          <a:lstStyle>
            <a:lvl1pPr>
              <a:defRPr/>
            </a:lvl1pPr>
          </a:lstStyle>
          <a:p>
            <a:pPr>
              <a:defRPr/>
            </a:pPr>
            <a:fld id="{A4983307-C788-439E-B7D9-96CA7C01AF73}" type="datetimeFigureOut">
              <a:rPr lang="en-US"/>
              <a:pPr>
                <a:defRPr/>
              </a:pPr>
              <a:t>1/25/2026</a:t>
            </a:fld>
            <a:endParaRPr lang="en-US"/>
          </a:p>
        </p:txBody>
      </p:sp>
      <p:sp>
        <p:nvSpPr>
          <p:cNvPr id="5" name="Footer Placeholder 4">
            <a:extLst>
              <a:ext uri="{FF2B5EF4-FFF2-40B4-BE49-F238E27FC236}">
                <a16:creationId xmlns:a16="http://schemas.microsoft.com/office/drawing/2014/main" id="{B5F90667-4A7C-33E9-42B7-24F1F5A06D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BF8E98-DDDF-B7D0-D395-E7CC1EBD38EF}"/>
              </a:ext>
            </a:extLst>
          </p:cNvPr>
          <p:cNvSpPr>
            <a:spLocks noGrp="1"/>
          </p:cNvSpPr>
          <p:nvPr>
            <p:ph type="sldNum" sz="quarter" idx="12"/>
          </p:nvPr>
        </p:nvSpPr>
        <p:spPr/>
        <p:txBody>
          <a:bodyPr/>
          <a:lstStyle>
            <a:lvl1pPr>
              <a:defRPr/>
            </a:lvl1pPr>
          </a:lstStyle>
          <a:p>
            <a:fld id="{1D8BC5F6-B1B0-4789-A3F4-7D888CA58F6F}" type="slidenum">
              <a:rPr lang="en-US" altLang="en-US"/>
              <a:pPr/>
              <a:t>‹#›</a:t>
            </a:fld>
            <a:endParaRPr lang="en-US" altLang="en-US"/>
          </a:p>
        </p:txBody>
      </p:sp>
    </p:spTree>
    <p:extLst>
      <p:ext uri="{BB962C8B-B14F-4D97-AF65-F5344CB8AC3E}">
        <p14:creationId xmlns:p14="http://schemas.microsoft.com/office/powerpoint/2010/main" val="22247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48CE20-8166-58FA-CE45-BE27DA04EDE5}"/>
              </a:ext>
            </a:extLst>
          </p:cNvPr>
          <p:cNvSpPr>
            <a:spLocks noGrp="1"/>
          </p:cNvSpPr>
          <p:nvPr>
            <p:ph type="dt" sz="half" idx="10"/>
          </p:nvPr>
        </p:nvSpPr>
        <p:spPr/>
        <p:txBody>
          <a:bodyPr/>
          <a:lstStyle>
            <a:lvl1pPr>
              <a:defRPr/>
            </a:lvl1pPr>
          </a:lstStyle>
          <a:p>
            <a:pPr>
              <a:defRPr/>
            </a:pPr>
            <a:fld id="{1382D917-8396-4147-A31B-844554BF594C}" type="datetimeFigureOut">
              <a:rPr lang="en-US"/>
              <a:pPr>
                <a:defRPr/>
              </a:pPr>
              <a:t>1/25/2026</a:t>
            </a:fld>
            <a:endParaRPr lang="en-US"/>
          </a:p>
        </p:txBody>
      </p:sp>
      <p:sp>
        <p:nvSpPr>
          <p:cNvPr id="5" name="Footer Placeholder 4">
            <a:extLst>
              <a:ext uri="{FF2B5EF4-FFF2-40B4-BE49-F238E27FC236}">
                <a16:creationId xmlns:a16="http://schemas.microsoft.com/office/drawing/2014/main" id="{D59EED7D-A942-FB13-0172-1BA90452A6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F2F218D-4D2C-B1E3-37D8-7E6384C3979B}"/>
              </a:ext>
            </a:extLst>
          </p:cNvPr>
          <p:cNvSpPr>
            <a:spLocks noGrp="1"/>
          </p:cNvSpPr>
          <p:nvPr>
            <p:ph type="sldNum" sz="quarter" idx="12"/>
          </p:nvPr>
        </p:nvSpPr>
        <p:spPr/>
        <p:txBody>
          <a:bodyPr/>
          <a:lstStyle>
            <a:lvl1pPr>
              <a:defRPr/>
            </a:lvl1pPr>
          </a:lstStyle>
          <a:p>
            <a:fld id="{8DB2DF49-A9A7-4773-A1E2-87E8AC86D11F}" type="slidenum">
              <a:rPr lang="en-US" altLang="en-US"/>
              <a:pPr/>
              <a:t>‹#›</a:t>
            </a:fld>
            <a:endParaRPr lang="en-US" altLang="en-US"/>
          </a:p>
        </p:txBody>
      </p:sp>
    </p:spTree>
    <p:extLst>
      <p:ext uri="{BB962C8B-B14F-4D97-AF65-F5344CB8AC3E}">
        <p14:creationId xmlns:p14="http://schemas.microsoft.com/office/powerpoint/2010/main" val="6168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59B2518-B98C-F28A-5750-D0A31EB92EF0}"/>
              </a:ext>
            </a:extLst>
          </p:cNvPr>
          <p:cNvSpPr>
            <a:spLocks noGrp="1"/>
          </p:cNvSpPr>
          <p:nvPr>
            <p:ph type="dt" sz="half" idx="10"/>
          </p:nvPr>
        </p:nvSpPr>
        <p:spPr/>
        <p:txBody>
          <a:bodyPr/>
          <a:lstStyle>
            <a:lvl1pPr>
              <a:defRPr/>
            </a:lvl1pPr>
          </a:lstStyle>
          <a:p>
            <a:pPr>
              <a:defRPr/>
            </a:pPr>
            <a:fld id="{332CB489-103B-43CA-9D10-733838A58087}" type="datetimeFigureOut">
              <a:rPr lang="en-US"/>
              <a:pPr>
                <a:defRPr/>
              </a:pPr>
              <a:t>1/25/2026</a:t>
            </a:fld>
            <a:endParaRPr lang="en-US"/>
          </a:p>
        </p:txBody>
      </p:sp>
      <p:sp>
        <p:nvSpPr>
          <p:cNvPr id="6" name="Footer Placeholder 4">
            <a:extLst>
              <a:ext uri="{FF2B5EF4-FFF2-40B4-BE49-F238E27FC236}">
                <a16:creationId xmlns:a16="http://schemas.microsoft.com/office/drawing/2014/main" id="{F4281268-A47B-F05E-D768-D46EB300B2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ECB8A3-662A-2656-F93B-DD2BFB9F213B}"/>
              </a:ext>
            </a:extLst>
          </p:cNvPr>
          <p:cNvSpPr>
            <a:spLocks noGrp="1"/>
          </p:cNvSpPr>
          <p:nvPr>
            <p:ph type="sldNum" sz="quarter" idx="12"/>
          </p:nvPr>
        </p:nvSpPr>
        <p:spPr/>
        <p:txBody>
          <a:bodyPr/>
          <a:lstStyle>
            <a:lvl1pPr>
              <a:defRPr/>
            </a:lvl1pPr>
          </a:lstStyle>
          <a:p>
            <a:fld id="{CC057D5E-BC37-406C-B7E4-DE34576003D8}" type="slidenum">
              <a:rPr lang="en-US" altLang="en-US"/>
              <a:pPr/>
              <a:t>‹#›</a:t>
            </a:fld>
            <a:endParaRPr lang="en-US" altLang="en-US"/>
          </a:p>
        </p:txBody>
      </p:sp>
    </p:spTree>
    <p:extLst>
      <p:ext uri="{BB962C8B-B14F-4D97-AF65-F5344CB8AC3E}">
        <p14:creationId xmlns:p14="http://schemas.microsoft.com/office/powerpoint/2010/main" val="46494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8E042F5-0ED4-F190-77BF-B338AA6A7A97}"/>
              </a:ext>
            </a:extLst>
          </p:cNvPr>
          <p:cNvSpPr>
            <a:spLocks noGrp="1"/>
          </p:cNvSpPr>
          <p:nvPr>
            <p:ph type="dt" sz="half" idx="10"/>
          </p:nvPr>
        </p:nvSpPr>
        <p:spPr/>
        <p:txBody>
          <a:bodyPr/>
          <a:lstStyle>
            <a:lvl1pPr>
              <a:defRPr/>
            </a:lvl1pPr>
          </a:lstStyle>
          <a:p>
            <a:pPr>
              <a:defRPr/>
            </a:pPr>
            <a:fld id="{01286A2D-A03C-47EF-9F41-A600BF8021D7}" type="datetimeFigureOut">
              <a:rPr lang="en-US"/>
              <a:pPr>
                <a:defRPr/>
              </a:pPr>
              <a:t>1/25/2026</a:t>
            </a:fld>
            <a:endParaRPr lang="en-US"/>
          </a:p>
        </p:txBody>
      </p:sp>
      <p:sp>
        <p:nvSpPr>
          <p:cNvPr id="8" name="Footer Placeholder 4">
            <a:extLst>
              <a:ext uri="{FF2B5EF4-FFF2-40B4-BE49-F238E27FC236}">
                <a16:creationId xmlns:a16="http://schemas.microsoft.com/office/drawing/2014/main" id="{B6BFEA94-1443-9FBC-07B0-254013CDCB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9772D12-3E90-9255-E403-F5CFB05FF682}"/>
              </a:ext>
            </a:extLst>
          </p:cNvPr>
          <p:cNvSpPr>
            <a:spLocks noGrp="1"/>
          </p:cNvSpPr>
          <p:nvPr>
            <p:ph type="sldNum" sz="quarter" idx="12"/>
          </p:nvPr>
        </p:nvSpPr>
        <p:spPr/>
        <p:txBody>
          <a:bodyPr/>
          <a:lstStyle>
            <a:lvl1pPr>
              <a:defRPr/>
            </a:lvl1pPr>
          </a:lstStyle>
          <a:p>
            <a:fld id="{66D72F76-4605-4863-B68D-69D87E3928A5}" type="slidenum">
              <a:rPr lang="en-US" altLang="en-US"/>
              <a:pPr/>
              <a:t>‹#›</a:t>
            </a:fld>
            <a:endParaRPr lang="en-US" altLang="en-US"/>
          </a:p>
        </p:txBody>
      </p:sp>
    </p:spTree>
    <p:extLst>
      <p:ext uri="{BB962C8B-B14F-4D97-AF65-F5344CB8AC3E}">
        <p14:creationId xmlns:p14="http://schemas.microsoft.com/office/powerpoint/2010/main" val="165326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001E67E-A20C-5FA0-7553-4770D3C2617D}"/>
              </a:ext>
            </a:extLst>
          </p:cNvPr>
          <p:cNvSpPr>
            <a:spLocks noGrp="1"/>
          </p:cNvSpPr>
          <p:nvPr>
            <p:ph type="dt" sz="half" idx="10"/>
          </p:nvPr>
        </p:nvSpPr>
        <p:spPr/>
        <p:txBody>
          <a:bodyPr/>
          <a:lstStyle>
            <a:lvl1pPr>
              <a:defRPr/>
            </a:lvl1pPr>
          </a:lstStyle>
          <a:p>
            <a:pPr>
              <a:defRPr/>
            </a:pPr>
            <a:fld id="{B75A0878-4F21-4D3E-97DE-7440DFB3E2AE}" type="datetimeFigureOut">
              <a:rPr lang="en-US"/>
              <a:pPr>
                <a:defRPr/>
              </a:pPr>
              <a:t>1/25/2026</a:t>
            </a:fld>
            <a:endParaRPr lang="en-US"/>
          </a:p>
        </p:txBody>
      </p:sp>
      <p:sp>
        <p:nvSpPr>
          <p:cNvPr id="4" name="Footer Placeholder 4">
            <a:extLst>
              <a:ext uri="{FF2B5EF4-FFF2-40B4-BE49-F238E27FC236}">
                <a16:creationId xmlns:a16="http://schemas.microsoft.com/office/drawing/2014/main" id="{E74A536B-8444-FD8A-3EF2-E3752846A44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E8B2C2-770A-8CC1-6269-FBC4A9106B8F}"/>
              </a:ext>
            </a:extLst>
          </p:cNvPr>
          <p:cNvSpPr>
            <a:spLocks noGrp="1"/>
          </p:cNvSpPr>
          <p:nvPr>
            <p:ph type="sldNum" sz="quarter" idx="12"/>
          </p:nvPr>
        </p:nvSpPr>
        <p:spPr/>
        <p:txBody>
          <a:bodyPr/>
          <a:lstStyle>
            <a:lvl1pPr>
              <a:defRPr/>
            </a:lvl1pPr>
          </a:lstStyle>
          <a:p>
            <a:fld id="{50F9FC99-757F-4FF8-9AF0-526BB9FEB138}" type="slidenum">
              <a:rPr lang="en-US" altLang="en-US"/>
              <a:pPr/>
              <a:t>‹#›</a:t>
            </a:fld>
            <a:endParaRPr lang="en-US" altLang="en-US"/>
          </a:p>
        </p:txBody>
      </p:sp>
    </p:spTree>
    <p:extLst>
      <p:ext uri="{BB962C8B-B14F-4D97-AF65-F5344CB8AC3E}">
        <p14:creationId xmlns:p14="http://schemas.microsoft.com/office/powerpoint/2010/main" val="336209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308F64-4FC1-5763-6267-3373BC1E16AB}"/>
              </a:ext>
            </a:extLst>
          </p:cNvPr>
          <p:cNvSpPr>
            <a:spLocks noGrp="1"/>
          </p:cNvSpPr>
          <p:nvPr>
            <p:ph type="dt" sz="half" idx="10"/>
          </p:nvPr>
        </p:nvSpPr>
        <p:spPr/>
        <p:txBody>
          <a:bodyPr/>
          <a:lstStyle>
            <a:lvl1pPr>
              <a:defRPr/>
            </a:lvl1pPr>
          </a:lstStyle>
          <a:p>
            <a:pPr>
              <a:defRPr/>
            </a:pPr>
            <a:fld id="{6098C879-C93E-4E85-BA26-ABDFFAFA7438}" type="datetimeFigureOut">
              <a:rPr lang="en-US"/>
              <a:pPr>
                <a:defRPr/>
              </a:pPr>
              <a:t>1/25/2026</a:t>
            </a:fld>
            <a:endParaRPr lang="en-US"/>
          </a:p>
        </p:txBody>
      </p:sp>
      <p:sp>
        <p:nvSpPr>
          <p:cNvPr id="3" name="Footer Placeholder 4">
            <a:extLst>
              <a:ext uri="{FF2B5EF4-FFF2-40B4-BE49-F238E27FC236}">
                <a16:creationId xmlns:a16="http://schemas.microsoft.com/office/drawing/2014/main" id="{988450A5-DAF7-B47D-9C55-E6DEBAC10E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79A958C-21D7-C6CB-98E7-6F6F3571F305}"/>
              </a:ext>
            </a:extLst>
          </p:cNvPr>
          <p:cNvSpPr>
            <a:spLocks noGrp="1"/>
          </p:cNvSpPr>
          <p:nvPr>
            <p:ph type="sldNum" sz="quarter" idx="12"/>
          </p:nvPr>
        </p:nvSpPr>
        <p:spPr/>
        <p:txBody>
          <a:bodyPr/>
          <a:lstStyle>
            <a:lvl1pPr>
              <a:defRPr/>
            </a:lvl1pPr>
          </a:lstStyle>
          <a:p>
            <a:fld id="{2BE96356-6C6D-4C6F-88D0-0D858A132F14}" type="slidenum">
              <a:rPr lang="en-US" altLang="en-US"/>
              <a:pPr/>
              <a:t>‹#›</a:t>
            </a:fld>
            <a:endParaRPr lang="en-US" altLang="en-US"/>
          </a:p>
        </p:txBody>
      </p:sp>
    </p:spTree>
    <p:extLst>
      <p:ext uri="{BB962C8B-B14F-4D97-AF65-F5344CB8AC3E}">
        <p14:creationId xmlns:p14="http://schemas.microsoft.com/office/powerpoint/2010/main" val="131846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ECD6641-93D9-CAEE-2F62-743BF6F97A4E}"/>
              </a:ext>
            </a:extLst>
          </p:cNvPr>
          <p:cNvSpPr>
            <a:spLocks noGrp="1"/>
          </p:cNvSpPr>
          <p:nvPr>
            <p:ph type="dt" sz="half" idx="10"/>
          </p:nvPr>
        </p:nvSpPr>
        <p:spPr/>
        <p:txBody>
          <a:bodyPr/>
          <a:lstStyle>
            <a:lvl1pPr>
              <a:defRPr/>
            </a:lvl1pPr>
          </a:lstStyle>
          <a:p>
            <a:pPr>
              <a:defRPr/>
            </a:pPr>
            <a:fld id="{EFD0A7C1-BD5B-48DC-BBC3-F694CDD87701}" type="datetimeFigureOut">
              <a:rPr lang="en-US"/>
              <a:pPr>
                <a:defRPr/>
              </a:pPr>
              <a:t>1/25/2026</a:t>
            </a:fld>
            <a:endParaRPr lang="en-US"/>
          </a:p>
        </p:txBody>
      </p:sp>
      <p:sp>
        <p:nvSpPr>
          <p:cNvPr id="6" name="Footer Placeholder 4">
            <a:extLst>
              <a:ext uri="{FF2B5EF4-FFF2-40B4-BE49-F238E27FC236}">
                <a16:creationId xmlns:a16="http://schemas.microsoft.com/office/drawing/2014/main" id="{C8595BC7-EAEA-6F2D-993B-968B9CA699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625959-40C4-2749-9858-C3B8ABA25B34}"/>
              </a:ext>
            </a:extLst>
          </p:cNvPr>
          <p:cNvSpPr>
            <a:spLocks noGrp="1"/>
          </p:cNvSpPr>
          <p:nvPr>
            <p:ph type="sldNum" sz="quarter" idx="12"/>
          </p:nvPr>
        </p:nvSpPr>
        <p:spPr/>
        <p:txBody>
          <a:bodyPr/>
          <a:lstStyle>
            <a:lvl1pPr>
              <a:defRPr/>
            </a:lvl1pPr>
          </a:lstStyle>
          <a:p>
            <a:fld id="{5D9D0FB7-7984-4BCB-9BD1-8103CB69AB0D}" type="slidenum">
              <a:rPr lang="en-US" altLang="en-US"/>
              <a:pPr/>
              <a:t>‹#›</a:t>
            </a:fld>
            <a:endParaRPr lang="en-US" altLang="en-US"/>
          </a:p>
        </p:txBody>
      </p:sp>
    </p:spTree>
    <p:extLst>
      <p:ext uri="{BB962C8B-B14F-4D97-AF65-F5344CB8AC3E}">
        <p14:creationId xmlns:p14="http://schemas.microsoft.com/office/powerpoint/2010/main" val="106964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A3EF56-02C2-64D8-0C6D-CDE6A5A6863F}"/>
              </a:ext>
            </a:extLst>
          </p:cNvPr>
          <p:cNvSpPr>
            <a:spLocks noGrp="1"/>
          </p:cNvSpPr>
          <p:nvPr>
            <p:ph type="dt" sz="half" idx="10"/>
          </p:nvPr>
        </p:nvSpPr>
        <p:spPr/>
        <p:txBody>
          <a:bodyPr/>
          <a:lstStyle>
            <a:lvl1pPr>
              <a:defRPr/>
            </a:lvl1pPr>
          </a:lstStyle>
          <a:p>
            <a:pPr>
              <a:defRPr/>
            </a:pPr>
            <a:fld id="{4C4AA885-7C89-4424-A98D-D281A0AB4502}" type="datetimeFigureOut">
              <a:rPr lang="en-US"/>
              <a:pPr>
                <a:defRPr/>
              </a:pPr>
              <a:t>1/25/2026</a:t>
            </a:fld>
            <a:endParaRPr lang="en-US"/>
          </a:p>
        </p:txBody>
      </p:sp>
      <p:sp>
        <p:nvSpPr>
          <p:cNvPr id="6" name="Footer Placeholder 4">
            <a:extLst>
              <a:ext uri="{FF2B5EF4-FFF2-40B4-BE49-F238E27FC236}">
                <a16:creationId xmlns:a16="http://schemas.microsoft.com/office/drawing/2014/main" id="{F5910E0C-A288-3911-41D3-2F12198714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648AF2-B16B-F658-FE9B-CE3A8A28E40F}"/>
              </a:ext>
            </a:extLst>
          </p:cNvPr>
          <p:cNvSpPr>
            <a:spLocks noGrp="1"/>
          </p:cNvSpPr>
          <p:nvPr>
            <p:ph type="sldNum" sz="quarter" idx="12"/>
          </p:nvPr>
        </p:nvSpPr>
        <p:spPr/>
        <p:txBody>
          <a:bodyPr/>
          <a:lstStyle>
            <a:lvl1pPr>
              <a:defRPr/>
            </a:lvl1pPr>
          </a:lstStyle>
          <a:p>
            <a:fld id="{7F983BF3-03EB-408B-B120-8642EB0BB94E}" type="slidenum">
              <a:rPr lang="en-US" altLang="en-US"/>
              <a:pPr/>
              <a:t>‹#›</a:t>
            </a:fld>
            <a:endParaRPr lang="en-US" altLang="en-US"/>
          </a:p>
        </p:txBody>
      </p:sp>
    </p:spTree>
    <p:extLst>
      <p:ext uri="{BB962C8B-B14F-4D97-AF65-F5344CB8AC3E}">
        <p14:creationId xmlns:p14="http://schemas.microsoft.com/office/powerpoint/2010/main" val="61873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75B027D-0CA9-68CF-C136-73F3B490C6E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65B563E-680E-412E-9C0C-AF4FA9A3580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0828049-F1E8-D9C8-EF1F-FDEC5FB7584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DF2E1A-7E32-41B6-BB8F-BCEF689EA9CA}" type="datetimeFigureOut">
              <a:rPr lang="en-US"/>
              <a:pPr>
                <a:defRPr/>
              </a:pPr>
              <a:t>1/25/2026</a:t>
            </a:fld>
            <a:endParaRPr lang="en-US"/>
          </a:p>
        </p:txBody>
      </p:sp>
      <p:sp>
        <p:nvSpPr>
          <p:cNvPr id="5" name="Footer Placeholder 4">
            <a:extLst>
              <a:ext uri="{FF2B5EF4-FFF2-40B4-BE49-F238E27FC236}">
                <a16:creationId xmlns:a16="http://schemas.microsoft.com/office/drawing/2014/main" id="{F8C99839-CE4D-04B9-11A6-CA845FEF129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70E42EF-790F-5AFF-2703-D10CBE241E8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8C73596-540D-4CFB-B452-0BC7113736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descr="Rat Dissection&#10;&#10;Photographed by: &#10;Mr. James Henry&#10;Dr. Laila Nimri&#10;&#10;Labeled and Made Accessible by:&#10;Dr. Laila Nimri &#10;&#10;Edited by:&#10;Dr. Maya Byfield         &#10;Dist. Prof. Mary Dolnack &#10;Dr. Essa Farah&#10;Mr. James Henry&#10;Dr. Syed Arif Humayun               &#10;Dr. Laila Nimri">
            <a:extLst>
              <a:ext uri="{FF2B5EF4-FFF2-40B4-BE49-F238E27FC236}">
                <a16:creationId xmlns:a16="http://schemas.microsoft.com/office/drawing/2014/main" id="{90188F01-5D8A-FC22-62E2-4E97AA56D896}"/>
              </a:ext>
            </a:extLst>
          </p:cNvPr>
          <p:cNvSpPr>
            <a:spLocks noGrp="1"/>
          </p:cNvSpPr>
          <p:nvPr>
            <p:ph type="title" idx="4294967295"/>
          </p:nvPr>
        </p:nvSpPr>
        <p:spPr bwMode="auto">
          <a:xfrm>
            <a:off x="0" y="0"/>
            <a:ext cx="9144000" cy="6858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Rat Dissection</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Photographed by:</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Mr. James Henry </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Dr. Laila Nimri </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Labeled and Made Accessible by:</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Dr. Laila Nimri </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Edited by</a:t>
            </a:r>
            <a:r>
              <a:rPr kumimoji="0" lang="en-US" altLang="en-US"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Dr. Maya Byfield                      Mr. James Henry</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Dist. Prof. Mary </a:t>
            </a:r>
            <a:r>
              <a:rPr kumimoji="0" lang="en-US" altLang="en-US"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Dolnack</a:t>
            </a: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Dr. Syed Arif Humayun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Dr. Essa Farah 		          Dr. Laila Nimri</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C9220D7B-2E4A-6519-BFF4-20C67274E3C8}"/>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Title 1" descr="Organs of the Thoracic Cavity (2 out of 2)">
            <a:extLst>
              <a:ext uri="{FF2B5EF4-FFF2-40B4-BE49-F238E27FC236}">
                <a16:creationId xmlns:a16="http://schemas.microsoft.com/office/drawing/2014/main" id="{100D98C2-7F7D-22C8-3740-D9E6AFF45E8B}"/>
              </a:ext>
            </a:extLst>
          </p:cNvPr>
          <p:cNvSpPr txBox="1">
            <a:spLocks noGrp="1"/>
          </p:cNvSpPr>
          <p:nvPr>
            <p:ph type="title" idx="4294967295"/>
          </p:nvPr>
        </p:nvSpPr>
        <p:spPr bwMode="auto">
          <a:xfrm>
            <a:off x="-17463" y="304800"/>
            <a:ext cx="9144001"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Organs of the Thoracic Cavity (2 of 2)</a:t>
            </a:r>
          </a:p>
        </p:txBody>
      </p:sp>
      <p:grpSp>
        <p:nvGrpSpPr>
          <p:cNvPr id="2" name="Group 1" descr="The image displays a rat's thoracic cavity dissection, highlighting and labeling the trachea and esophagus.">
            <a:extLst>
              <a:ext uri="{FF2B5EF4-FFF2-40B4-BE49-F238E27FC236}">
                <a16:creationId xmlns:a16="http://schemas.microsoft.com/office/drawing/2014/main" id="{2036DBC7-DB01-EE44-131B-73F3A3CDE578}"/>
              </a:ext>
            </a:extLst>
          </p:cNvPr>
          <p:cNvGrpSpPr/>
          <p:nvPr/>
        </p:nvGrpSpPr>
        <p:grpSpPr>
          <a:xfrm>
            <a:off x="76200" y="984250"/>
            <a:ext cx="8956675" cy="5710238"/>
            <a:chOff x="76200" y="984250"/>
            <a:chExt cx="8956675" cy="5710238"/>
          </a:xfrm>
        </p:grpSpPr>
        <p:pic>
          <p:nvPicPr>
            <p:cNvPr id="12291" name="Picture 2" descr="Organs of the Thoracic Cavity ">
              <a:extLst>
                <a:ext uri="{FF2B5EF4-FFF2-40B4-BE49-F238E27FC236}">
                  <a16:creationId xmlns:a16="http://schemas.microsoft.com/office/drawing/2014/main" id="{6A331D6B-F8B9-B6EA-7FFB-7DB88177B63C}"/>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984250"/>
              <a:ext cx="3962400" cy="528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4" name="TextBox 32" descr="Trachea&#10;">
              <a:extLst>
                <a:ext uri="{FF2B5EF4-FFF2-40B4-BE49-F238E27FC236}">
                  <a16:creationId xmlns:a16="http://schemas.microsoft.com/office/drawing/2014/main" id="{4735EEFF-F136-CCF2-1DDC-F30FB7DCC75B}"/>
                </a:ext>
              </a:extLst>
            </p:cNvPr>
            <p:cNvSpPr txBox="1">
              <a:spLocks noChangeArrowheads="1"/>
            </p:cNvSpPr>
            <p:nvPr/>
          </p:nvSpPr>
          <p:spPr bwMode="auto">
            <a:xfrm>
              <a:off x="4038600" y="3057525"/>
              <a:ext cx="108426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Trachea</a:t>
              </a:r>
            </a:p>
          </p:txBody>
        </p:sp>
        <p:sp>
          <p:nvSpPr>
            <p:cNvPr id="12296" name="TextBox 32" descr="Esophagus&#10;">
              <a:extLst>
                <a:ext uri="{FF2B5EF4-FFF2-40B4-BE49-F238E27FC236}">
                  <a16:creationId xmlns:a16="http://schemas.microsoft.com/office/drawing/2014/main" id="{6A7035B0-8596-A1CD-0234-35D4DF5D7D1B}"/>
                </a:ext>
              </a:extLst>
            </p:cNvPr>
            <p:cNvSpPr txBox="1">
              <a:spLocks noChangeArrowheads="1"/>
            </p:cNvSpPr>
            <p:nvPr/>
          </p:nvSpPr>
          <p:spPr bwMode="auto">
            <a:xfrm>
              <a:off x="3962400" y="3930650"/>
              <a:ext cx="12192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Esophagus</a:t>
              </a:r>
            </a:p>
          </p:txBody>
        </p:sp>
        <p:pic>
          <p:nvPicPr>
            <p:cNvPr id="12290" name="Picture 3" descr="Organs of the Thoracic Cavity ">
              <a:extLst>
                <a:ext uri="{FF2B5EF4-FFF2-40B4-BE49-F238E27FC236}">
                  <a16:creationId xmlns:a16="http://schemas.microsoft.com/office/drawing/2014/main" id="{CC753D3C-C023-D4A6-92E1-77BBF1CD40B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l="2867" r="33304" b="22069"/>
            <a:stretch>
              <a:fillRect/>
            </a:stretch>
          </p:blipFill>
          <p:spPr bwMode="auto">
            <a:xfrm>
              <a:off x="5105400" y="1219200"/>
              <a:ext cx="3927475" cy="3595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F9FF13DE-4144-8BB1-0DA5-F49B1BFA44D8}"/>
                </a:ext>
                <a:ext uri="{C183D7F6-B498-43B3-948B-1728B52AA6E4}">
                  <adec:decorative xmlns:adec="http://schemas.microsoft.com/office/drawing/2017/decorative" val="1"/>
                </a:ext>
              </a:extLst>
            </p:cNvPr>
            <p:cNvCxnSpPr/>
            <p:nvPr/>
          </p:nvCxnSpPr>
          <p:spPr>
            <a:xfrm flipV="1">
              <a:off x="6934200" y="3619500"/>
              <a:ext cx="700088" cy="4953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CA5F3A6-B271-FD53-B9D7-86FF08CF2A79}"/>
                </a:ext>
                <a:ext uri="{C183D7F6-B498-43B3-948B-1728B52AA6E4}">
                  <adec:decorative xmlns:adec="http://schemas.microsoft.com/office/drawing/2017/decorative" val="1"/>
                </a:ext>
              </a:extLst>
            </p:cNvPr>
            <p:cNvCxnSpPr/>
            <p:nvPr/>
          </p:nvCxnSpPr>
          <p:spPr>
            <a:xfrm flipH="1">
              <a:off x="2141538" y="4114800"/>
              <a:ext cx="1828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C73677A-52A5-4DDB-9A34-213B9D066E86}"/>
                </a:ext>
                <a:ext uri="{C183D7F6-B498-43B3-948B-1728B52AA6E4}">
                  <adec:decorative xmlns:adec="http://schemas.microsoft.com/office/drawing/2017/decorative" val="1"/>
                </a:ext>
              </a:extLst>
            </p:cNvPr>
            <p:cNvCxnSpPr/>
            <p:nvPr/>
          </p:nvCxnSpPr>
          <p:spPr>
            <a:xfrm>
              <a:off x="5105400" y="3219450"/>
              <a:ext cx="2320925" cy="269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5062027-3630-C3AF-9938-FB92E9E6936B}"/>
                </a:ext>
                <a:ext uri="{C183D7F6-B498-43B3-948B-1728B52AA6E4}">
                  <adec:decorative xmlns:adec="http://schemas.microsoft.com/office/drawing/2017/decorative" val="1"/>
                </a:ext>
              </a:extLst>
            </p:cNvPr>
            <p:cNvCxnSpPr/>
            <p:nvPr/>
          </p:nvCxnSpPr>
          <p:spPr>
            <a:xfrm>
              <a:off x="2057400" y="3235325"/>
              <a:ext cx="20638" cy="3841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BC1BCE-D703-3F91-D6DA-8D579D01281C}"/>
                </a:ext>
                <a:ext uri="{C183D7F6-B498-43B3-948B-1728B52AA6E4}">
                  <adec:decorative xmlns:adec="http://schemas.microsoft.com/office/drawing/2017/decorative" val="1"/>
                </a:ext>
              </a:extLst>
            </p:cNvPr>
            <p:cNvCxnSpPr>
              <a:endCxn id="12294" idx="1"/>
            </p:cNvCxnSpPr>
            <p:nvPr/>
          </p:nvCxnSpPr>
          <p:spPr>
            <a:xfrm flipV="1">
              <a:off x="2074863" y="3243263"/>
              <a:ext cx="1963737" cy="317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B2898C-B001-8504-4533-FAD618E398DC}"/>
                </a:ext>
                <a:ext uri="{C183D7F6-B498-43B3-948B-1728B52AA6E4}">
                  <adec:decorative xmlns:adec="http://schemas.microsoft.com/office/drawing/2017/decorative" val="1"/>
                </a:ext>
              </a:extLst>
            </p:cNvPr>
            <p:cNvCxnSpPr>
              <a:stCxn id="12296" idx="3"/>
            </p:cNvCxnSpPr>
            <p:nvPr/>
          </p:nvCxnSpPr>
          <p:spPr>
            <a:xfrm>
              <a:off x="5181600" y="4114800"/>
              <a:ext cx="175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2301" name="Picture 2" descr="Organs of the Thoracic Cavity ">
              <a:extLst>
                <a:ext uri="{FF2B5EF4-FFF2-40B4-BE49-F238E27FC236}">
                  <a16:creationId xmlns:a16="http://schemas.microsoft.com/office/drawing/2014/main" id="{6F964C5F-87F3-77DD-0C61-5800CC77BFBD}"/>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l="9506" t="20247" r="5310" b="10947"/>
            <a:stretch>
              <a:fillRect/>
            </a:stretch>
          </p:blipFill>
          <p:spPr bwMode="auto">
            <a:xfrm>
              <a:off x="5457825" y="4876800"/>
              <a:ext cx="3000375" cy="1817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5" name="Rectangle 14">
            <a:extLst>
              <a:ext uri="{FF2B5EF4-FFF2-40B4-BE49-F238E27FC236}">
                <a16:creationId xmlns:a16="http://schemas.microsoft.com/office/drawing/2014/main" id="{22C4E0A6-D4B1-2066-A021-6EF86938DDCD}"/>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itle 1" descr="Serous Membranes of the Abdominopelvic  Cavity">
            <a:extLst>
              <a:ext uri="{FF2B5EF4-FFF2-40B4-BE49-F238E27FC236}">
                <a16:creationId xmlns:a16="http://schemas.microsoft.com/office/drawing/2014/main" id="{50C85FDA-B72F-15F4-6269-43CEAED86E39}"/>
              </a:ext>
            </a:extLst>
          </p:cNvPr>
          <p:cNvSpPr txBox="1">
            <a:spLocks noGrp="1"/>
          </p:cNvSpPr>
          <p:nvPr>
            <p:ph type="title" idx="4294967295"/>
          </p:nvPr>
        </p:nvSpPr>
        <p:spPr bwMode="auto">
          <a:xfrm>
            <a:off x="6350" y="23813"/>
            <a:ext cx="9144000"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Serous Membranes of the Abdominopelvic  Cavity</a:t>
            </a:r>
          </a:p>
        </p:txBody>
      </p:sp>
      <p:grpSp>
        <p:nvGrpSpPr>
          <p:cNvPr id="40" name="Group 39" descr="The image features a collage of three detailed photographs from an anatomical dissection, focusing on the serous membranes of the rat's abdominopelvic cavity. The photo on the left shows the &quot;Parietal peritoneum,&quot; which lines the cavity wall. The center photo displays the &quot;Mesentery,&quot; which connects to the intestines. The image in the top right highlights the &quot;Visceral peritoneum&quot; being pulled away from the outer wall of the stomach. The bottom right photo provides a close-up view, focusing specifically on the visceral peritoneum. All structures are indicated with arrows and labels.">
            <a:extLst>
              <a:ext uri="{FF2B5EF4-FFF2-40B4-BE49-F238E27FC236}">
                <a16:creationId xmlns:a16="http://schemas.microsoft.com/office/drawing/2014/main" id="{A3712862-C072-FD66-A5F7-1F231C15EC9F}"/>
              </a:ext>
            </a:extLst>
          </p:cNvPr>
          <p:cNvGrpSpPr/>
          <p:nvPr/>
        </p:nvGrpSpPr>
        <p:grpSpPr>
          <a:xfrm>
            <a:off x="152400" y="660400"/>
            <a:ext cx="8792058" cy="6132513"/>
            <a:chOff x="152400" y="660400"/>
            <a:chExt cx="8792058" cy="6132513"/>
          </a:xfrm>
        </p:grpSpPr>
        <p:pic>
          <p:nvPicPr>
            <p:cNvPr id="13316" name="Picture 4" descr="Serous membranes of the abdominopelvic  cavity">
              <a:extLst>
                <a:ext uri="{FF2B5EF4-FFF2-40B4-BE49-F238E27FC236}">
                  <a16:creationId xmlns:a16="http://schemas.microsoft.com/office/drawing/2014/main" id="{D3998BB1-E59C-D677-1810-0F548F6227C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6345"/>
            <a:stretch>
              <a:fillRect/>
            </a:stretch>
          </p:blipFill>
          <p:spPr bwMode="auto">
            <a:xfrm>
              <a:off x="152400" y="717550"/>
              <a:ext cx="2736850" cy="38973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3" name="TextBox 32" descr="Visceral peritoneum (pulled away from the stomach’s outer wall)&#10;">
              <a:extLst>
                <a:ext uri="{FF2B5EF4-FFF2-40B4-BE49-F238E27FC236}">
                  <a16:creationId xmlns:a16="http://schemas.microsoft.com/office/drawing/2014/main" id="{1BEF7D87-0A06-FC20-978A-576048A68268}"/>
                </a:ext>
              </a:extLst>
            </p:cNvPr>
            <p:cNvSpPr txBox="1">
              <a:spLocks noChangeArrowheads="1"/>
            </p:cNvSpPr>
            <p:nvPr/>
          </p:nvSpPr>
          <p:spPr bwMode="auto">
            <a:xfrm>
              <a:off x="3133725" y="1409700"/>
              <a:ext cx="2370138"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Visceral peritoneum</a:t>
              </a:r>
            </a:p>
            <a:p>
              <a:pPr algn="ctr" eaLnBrk="1" hangingPunct="1">
                <a:spcBef>
                  <a:spcPct val="0"/>
                </a:spcBef>
                <a:buFontTx/>
                <a:buNone/>
              </a:pPr>
              <a:r>
                <a:rPr lang="en-US" altLang="en-US" sz="1400" b="1" dirty="0"/>
                <a:t>(pulled away from the stomach’s outer wall)</a:t>
              </a:r>
            </a:p>
          </p:txBody>
        </p:sp>
        <p:sp>
          <p:nvSpPr>
            <p:cNvPr id="13319" name="TextBox 32" descr="Parietal peritoneum (Lines cavity wall)&#10;">
              <a:extLst>
                <a:ext uri="{FF2B5EF4-FFF2-40B4-BE49-F238E27FC236}">
                  <a16:creationId xmlns:a16="http://schemas.microsoft.com/office/drawing/2014/main" id="{3B1E8D2E-3B78-470C-1A98-1201074F8CB5}"/>
                </a:ext>
              </a:extLst>
            </p:cNvPr>
            <p:cNvSpPr txBox="1">
              <a:spLocks noChangeArrowheads="1"/>
            </p:cNvSpPr>
            <p:nvPr/>
          </p:nvSpPr>
          <p:spPr bwMode="auto">
            <a:xfrm>
              <a:off x="2995613" y="2373313"/>
              <a:ext cx="22161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Parietal peritoneum</a:t>
              </a:r>
            </a:p>
            <a:p>
              <a:pPr algn="ctr" eaLnBrk="1" hangingPunct="1">
                <a:spcBef>
                  <a:spcPct val="0"/>
                </a:spcBef>
                <a:buFontTx/>
                <a:buNone/>
              </a:pPr>
              <a:r>
                <a:rPr lang="en-US" altLang="en-US" sz="1400" b="1" dirty="0"/>
                <a:t>(Lines cavity wall)</a:t>
              </a:r>
            </a:p>
          </p:txBody>
        </p:sp>
        <p:sp>
          <p:nvSpPr>
            <p:cNvPr id="13325" name="TextBox 32" descr="Mesentery&#10;">
              <a:extLst>
                <a:ext uri="{FF2B5EF4-FFF2-40B4-BE49-F238E27FC236}">
                  <a16:creationId xmlns:a16="http://schemas.microsoft.com/office/drawing/2014/main" id="{B8C0760A-2E35-60B3-0928-746971698135}"/>
                </a:ext>
              </a:extLst>
            </p:cNvPr>
            <p:cNvSpPr txBox="1">
              <a:spLocks noChangeArrowheads="1"/>
            </p:cNvSpPr>
            <p:nvPr/>
          </p:nvSpPr>
          <p:spPr bwMode="auto">
            <a:xfrm>
              <a:off x="1520825" y="4997450"/>
              <a:ext cx="136207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Mesentery</a:t>
              </a:r>
              <a:endParaRPr lang="en-US" altLang="en-US" sz="1400" b="1" dirty="0"/>
            </a:p>
          </p:txBody>
        </p:sp>
        <p:pic>
          <p:nvPicPr>
            <p:cNvPr id="13314" name="Picture 3" descr="Serous membranes of the abdominopelvic  cavity">
              <a:extLst>
                <a:ext uri="{FF2B5EF4-FFF2-40B4-BE49-F238E27FC236}">
                  <a16:creationId xmlns:a16="http://schemas.microsoft.com/office/drawing/2014/main" id="{CC53A3EE-0E40-3C28-EFF8-3F5ECFAB885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194050"/>
              <a:ext cx="2643188"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2" descr="Serous membranes of the abdominopelvic  cavity">
              <a:extLst>
                <a:ext uri="{FF2B5EF4-FFF2-40B4-BE49-F238E27FC236}">
                  <a16:creationId xmlns:a16="http://schemas.microsoft.com/office/drawing/2014/main" id="{CFB60202-2213-2BD7-7291-3756B3B4D827}"/>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l="4555" r="14069"/>
            <a:stretch>
              <a:fillRect/>
            </a:stretch>
          </p:blipFill>
          <p:spPr bwMode="auto">
            <a:xfrm>
              <a:off x="5650396" y="660400"/>
              <a:ext cx="3294062" cy="3036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AC6FB310-38A8-2CF5-8D38-5DBE0A906134}"/>
                </a:ext>
                <a:ext uri="{C183D7F6-B498-43B3-948B-1728B52AA6E4}">
                  <adec:decorative xmlns:adec="http://schemas.microsoft.com/office/drawing/2017/decorative" val="1"/>
                </a:ext>
              </a:extLst>
            </p:cNvPr>
            <p:cNvCxnSpPr>
              <a:cxnSpLocks/>
            </p:cNvCxnSpPr>
            <p:nvPr/>
          </p:nvCxnSpPr>
          <p:spPr>
            <a:xfrm flipV="1">
              <a:off x="5509108" y="1752600"/>
              <a:ext cx="1806092" cy="11906"/>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156DB0-89D2-DFA8-4178-F7342215F20E}"/>
                </a:ext>
                <a:ext uri="{C183D7F6-B498-43B3-948B-1728B52AA6E4}">
                  <adec:decorative xmlns:adec="http://schemas.microsoft.com/office/drawing/2017/decorative" val="1"/>
                </a:ext>
              </a:extLst>
            </p:cNvPr>
            <p:cNvCxnSpPr>
              <a:endCxn id="13319" idx="1"/>
            </p:cNvCxnSpPr>
            <p:nvPr/>
          </p:nvCxnSpPr>
          <p:spPr>
            <a:xfrm>
              <a:off x="1738313" y="2665413"/>
              <a:ext cx="12573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935BEB2-8F0D-6329-18D7-AE8F6289F4F1}"/>
                </a:ext>
                <a:ext uri="{C183D7F6-B498-43B3-948B-1728B52AA6E4}">
                  <adec:decorative xmlns:adec="http://schemas.microsoft.com/office/drawing/2017/decorative" val="1"/>
                </a:ext>
              </a:extLst>
            </p:cNvPr>
            <p:cNvCxnSpPr>
              <a:stCxn id="13325" idx="3"/>
            </p:cNvCxnSpPr>
            <p:nvPr/>
          </p:nvCxnSpPr>
          <p:spPr>
            <a:xfrm>
              <a:off x="2882900" y="5181600"/>
              <a:ext cx="6985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5526410-F51A-05CE-778F-2A544C197191}"/>
                </a:ext>
                <a:ext uri="{C183D7F6-B498-43B3-948B-1728B52AA6E4}">
                  <adec:decorative xmlns:adec="http://schemas.microsoft.com/office/drawing/2017/decorative" val="1"/>
                </a:ext>
              </a:extLst>
            </p:cNvPr>
            <p:cNvCxnSpPr/>
            <p:nvPr/>
          </p:nvCxnSpPr>
          <p:spPr>
            <a:xfrm flipV="1">
              <a:off x="1752600" y="2363788"/>
              <a:ext cx="0" cy="3016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4" name="TextBox 32">
              <a:extLst>
                <a:ext uri="{FF2B5EF4-FFF2-40B4-BE49-F238E27FC236}">
                  <a16:creationId xmlns:a16="http://schemas.microsoft.com/office/drawing/2014/main" id="{37FB5D3B-4794-A010-9A82-61B747E2BFA8}"/>
                </a:ext>
                <a:ext uri="{C183D7F6-B498-43B3-948B-1728B52AA6E4}">
                  <adec:decorative xmlns:adec="http://schemas.microsoft.com/office/drawing/2017/decorative" val="1"/>
                </a:ext>
              </a:extLst>
            </p:cNvPr>
            <p:cNvSpPr txBox="1">
              <a:spLocks noChangeArrowheads="1"/>
            </p:cNvSpPr>
            <p:nvPr/>
          </p:nvSpPr>
          <p:spPr bwMode="auto">
            <a:xfrm>
              <a:off x="3581400" y="4438650"/>
              <a:ext cx="731838" cy="120015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t>  </a:t>
              </a:r>
            </a:p>
            <a:p>
              <a:pPr algn="ctr" eaLnBrk="1" hangingPunct="1">
                <a:spcBef>
                  <a:spcPct val="0"/>
                </a:spcBef>
                <a:buFontTx/>
                <a:buNone/>
              </a:pPr>
              <a:endParaRPr lang="en-US" altLang="en-US" sz="2400" b="1"/>
            </a:p>
            <a:p>
              <a:pPr algn="ctr" eaLnBrk="1" hangingPunct="1">
                <a:spcBef>
                  <a:spcPct val="0"/>
                </a:spcBef>
                <a:buFontTx/>
                <a:buNone/>
              </a:pPr>
              <a:endParaRPr lang="en-US" altLang="en-US" sz="2400" b="1"/>
            </a:p>
          </p:txBody>
        </p:sp>
        <p:pic>
          <p:nvPicPr>
            <p:cNvPr id="13327" name="Picture 2" descr="Visceral peritoneum (pulled away from the stomach’s outer wall)&#10;">
              <a:extLst>
                <a:ext uri="{FF2B5EF4-FFF2-40B4-BE49-F238E27FC236}">
                  <a16:creationId xmlns:a16="http://schemas.microsoft.com/office/drawing/2014/main" id="{C0875D4C-B1F5-5070-EB83-9152642146BA}"/>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l="30603" t="31551" r="47108" b="29156"/>
            <a:stretch>
              <a:fillRect/>
            </a:stretch>
          </p:blipFill>
          <p:spPr bwMode="auto">
            <a:xfrm>
              <a:off x="6130925" y="3833813"/>
              <a:ext cx="2238375" cy="295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8" name="TextBox 32">
              <a:extLst>
                <a:ext uri="{FF2B5EF4-FFF2-40B4-BE49-F238E27FC236}">
                  <a16:creationId xmlns:a16="http://schemas.microsoft.com/office/drawing/2014/main" id="{C68109FF-38E9-DC19-D6A7-05829E1BFB03}"/>
                </a:ext>
                <a:ext uri="{C183D7F6-B498-43B3-948B-1728B52AA6E4}">
                  <adec:decorative xmlns:adec="http://schemas.microsoft.com/office/drawing/2017/decorative" val="1"/>
                </a:ext>
              </a:extLst>
            </p:cNvPr>
            <p:cNvSpPr txBox="1">
              <a:spLocks noChangeArrowheads="1"/>
            </p:cNvSpPr>
            <p:nvPr/>
          </p:nvSpPr>
          <p:spPr bwMode="auto">
            <a:xfrm>
              <a:off x="6412154" y="1599337"/>
              <a:ext cx="1160462" cy="120015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t>  </a:t>
              </a:r>
            </a:p>
            <a:p>
              <a:pPr algn="ctr" eaLnBrk="1" hangingPunct="1">
                <a:spcBef>
                  <a:spcPct val="0"/>
                </a:spcBef>
                <a:buFontTx/>
                <a:buNone/>
              </a:pPr>
              <a:endParaRPr lang="en-US" altLang="en-US" sz="2400" b="1"/>
            </a:p>
            <a:p>
              <a:pPr algn="ctr" eaLnBrk="1" hangingPunct="1">
                <a:spcBef>
                  <a:spcPct val="0"/>
                </a:spcBef>
                <a:buFontTx/>
                <a:buNone/>
              </a:pPr>
              <a:endParaRPr lang="en-US" altLang="en-US" sz="2400" b="1"/>
            </a:p>
          </p:txBody>
        </p:sp>
        <p:cxnSp>
          <p:nvCxnSpPr>
            <p:cNvPr id="18" name="Straight Arrow Connector 17">
              <a:extLst>
                <a:ext uri="{FF2B5EF4-FFF2-40B4-BE49-F238E27FC236}">
                  <a16:creationId xmlns:a16="http://schemas.microsoft.com/office/drawing/2014/main" id="{BDA01711-5A55-93EF-F78C-F0A4665562B1}"/>
                </a:ext>
                <a:ext uri="{C183D7F6-B498-43B3-948B-1728B52AA6E4}">
                  <adec:decorative xmlns:adec="http://schemas.microsoft.com/office/drawing/2017/decorative" val="1"/>
                </a:ext>
              </a:extLst>
            </p:cNvPr>
            <p:cNvCxnSpPr>
              <a:cxnSpLocks/>
            </p:cNvCxnSpPr>
            <p:nvPr/>
          </p:nvCxnSpPr>
          <p:spPr>
            <a:xfrm>
              <a:off x="6969470" y="2799487"/>
              <a:ext cx="22915" cy="101805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362E6597-373E-982E-084E-CD16D3A1A283}"/>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descr="Organs of the Abdominopelvic Cavity (1 of 4)&#10;">
            <a:extLst>
              <a:ext uri="{FF2B5EF4-FFF2-40B4-BE49-F238E27FC236}">
                <a16:creationId xmlns:a16="http://schemas.microsoft.com/office/drawing/2014/main" id="{A76C9E33-6615-FE10-3610-2CC4B2B68BE9}"/>
              </a:ext>
            </a:extLst>
          </p:cNvPr>
          <p:cNvSpPr txBox="1">
            <a:spLocks noGrp="1"/>
          </p:cNvSpPr>
          <p:nvPr>
            <p:ph type="title" idx="4294967295"/>
          </p:nvPr>
        </p:nvSpPr>
        <p:spPr bwMode="auto">
          <a:xfrm>
            <a:off x="26988" y="1524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Organs of the Abdominopelvic Cavity (1 of 4)</a:t>
            </a:r>
          </a:p>
        </p:txBody>
      </p:sp>
      <p:grpSp>
        <p:nvGrpSpPr>
          <p:cNvPr id="2" name="Group 1" descr="The image is a detailed photograph of a dissected abdominopelvic cavity of a rat, illustrating various organs. At the top, the liver is prominently displayed with multiple lobes visible. Below the liver, the intestines are shown coiled within the cavity. To the right of the intestines, the spleen is marked, appearing elongated and smooth in texture. At the lower part of the image, the urinary bladder is indicated, presented as a small, rounded structure. The image is labeled and annotated with arrows pointing to each organ.">
            <a:extLst>
              <a:ext uri="{FF2B5EF4-FFF2-40B4-BE49-F238E27FC236}">
                <a16:creationId xmlns:a16="http://schemas.microsoft.com/office/drawing/2014/main" id="{1316C695-79CC-6491-648D-42A790ABAC4E}"/>
              </a:ext>
            </a:extLst>
          </p:cNvPr>
          <p:cNvGrpSpPr/>
          <p:nvPr/>
        </p:nvGrpSpPr>
        <p:grpSpPr>
          <a:xfrm>
            <a:off x="1181100" y="877888"/>
            <a:ext cx="6691313" cy="5715000"/>
            <a:chOff x="1181100" y="877888"/>
            <a:chExt cx="6691313" cy="5715000"/>
          </a:xfrm>
        </p:grpSpPr>
        <p:sp>
          <p:nvSpPr>
            <p:cNvPr id="14341" name="TextBox 32" descr="Liver&#10;">
              <a:extLst>
                <a:ext uri="{FF2B5EF4-FFF2-40B4-BE49-F238E27FC236}">
                  <a16:creationId xmlns:a16="http://schemas.microsoft.com/office/drawing/2014/main" id="{1FBF664F-5A88-CFE3-D45C-262264D1833E}"/>
                </a:ext>
              </a:extLst>
            </p:cNvPr>
            <p:cNvSpPr txBox="1">
              <a:spLocks noChangeArrowheads="1"/>
            </p:cNvSpPr>
            <p:nvPr/>
          </p:nvSpPr>
          <p:spPr bwMode="auto">
            <a:xfrm>
              <a:off x="1181100" y="1792288"/>
              <a:ext cx="8763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Liver</a:t>
              </a:r>
            </a:p>
          </p:txBody>
        </p:sp>
        <p:pic>
          <p:nvPicPr>
            <p:cNvPr id="14338" name="Picture 3" descr="Organs of the Abdominopelvic Cavity ">
              <a:extLst>
                <a:ext uri="{FF2B5EF4-FFF2-40B4-BE49-F238E27FC236}">
                  <a16:creationId xmlns:a16="http://schemas.microsoft.com/office/drawing/2014/main" id="{9B7CBE84-07BA-5F13-F5FA-8E9B5A973BD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23077" r="19615"/>
            <a:stretch>
              <a:fillRect/>
            </a:stretch>
          </p:blipFill>
          <p:spPr bwMode="auto">
            <a:xfrm>
              <a:off x="2219325" y="877888"/>
              <a:ext cx="4367213" cy="5715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Box 32" descr="Spleen&#10;">
              <a:extLst>
                <a:ext uri="{FF2B5EF4-FFF2-40B4-BE49-F238E27FC236}">
                  <a16:creationId xmlns:a16="http://schemas.microsoft.com/office/drawing/2014/main" id="{AE3306F0-F787-229D-4256-0CFB27EF00DE}"/>
                </a:ext>
              </a:extLst>
            </p:cNvPr>
            <p:cNvSpPr txBox="1">
              <a:spLocks noChangeArrowheads="1"/>
            </p:cNvSpPr>
            <p:nvPr/>
          </p:nvSpPr>
          <p:spPr bwMode="auto">
            <a:xfrm>
              <a:off x="6781800" y="2620963"/>
              <a:ext cx="91757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Spleen</a:t>
              </a:r>
            </a:p>
          </p:txBody>
        </p:sp>
        <p:sp>
          <p:nvSpPr>
            <p:cNvPr id="14345" name="TextBox 32" descr="Urinary bladder&#10;">
              <a:extLst>
                <a:ext uri="{FF2B5EF4-FFF2-40B4-BE49-F238E27FC236}">
                  <a16:creationId xmlns:a16="http://schemas.microsoft.com/office/drawing/2014/main" id="{FA6FFA2E-C920-7141-D675-EE3434AAA7C6}"/>
                </a:ext>
              </a:extLst>
            </p:cNvPr>
            <p:cNvSpPr txBox="1">
              <a:spLocks noChangeArrowheads="1"/>
            </p:cNvSpPr>
            <p:nvPr/>
          </p:nvSpPr>
          <p:spPr bwMode="auto">
            <a:xfrm>
              <a:off x="6781800" y="4781550"/>
              <a:ext cx="109061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Urinary bladder</a:t>
              </a:r>
            </a:p>
          </p:txBody>
        </p:sp>
        <p:cxnSp>
          <p:nvCxnSpPr>
            <p:cNvPr id="20" name="Straight Arrow Connector 19">
              <a:extLst>
                <a:ext uri="{FF2B5EF4-FFF2-40B4-BE49-F238E27FC236}">
                  <a16:creationId xmlns:a16="http://schemas.microsoft.com/office/drawing/2014/main" id="{5CDC444D-7B3A-DFEA-84BE-458E9ACE2ED6}"/>
                </a:ext>
                <a:ext uri="{C183D7F6-B498-43B3-948B-1728B52AA6E4}">
                  <adec:decorative xmlns:adec="http://schemas.microsoft.com/office/drawing/2017/decorative" val="1"/>
                </a:ext>
              </a:extLst>
            </p:cNvPr>
            <p:cNvCxnSpPr/>
            <p:nvPr/>
          </p:nvCxnSpPr>
          <p:spPr>
            <a:xfrm>
              <a:off x="2057400" y="1990725"/>
              <a:ext cx="234473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7519C4-9C1C-5D39-249E-81AD4A86E403}"/>
                </a:ext>
                <a:ext uri="{C183D7F6-B498-43B3-948B-1728B52AA6E4}">
                  <adec:decorative xmlns:adec="http://schemas.microsoft.com/office/drawing/2017/decorative" val="1"/>
                </a:ext>
              </a:extLst>
            </p:cNvPr>
            <p:cNvCxnSpPr/>
            <p:nvPr/>
          </p:nvCxnSpPr>
          <p:spPr>
            <a:xfrm flipH="1">
              <a:off x="5446713" y="2806700"/>
              <a:ext cx="133508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246EE7F-E419-73CD-DCE8-7D933D050A22}"/>
                </a:ext>
                <a:ext uri="{C183D7F6-B498-43B3-948B-1728B52AA6E4}">
                  <adec:decorative xmlns:adec="http://schemas.microsoft.com/office/drawing/2017/decorative" val="1"/>
                </a:ext>
              </a:extLst>
            </p:cNvPr>
            <p:cNvCxnSpPr/>
            <p:nvPr/>
          </p:nvCxnSpPr>
          <p:spPr>
            <a:xfrm flipH="1">
              <a:off x="4598988" y="5181600"/>
              <a:ext cx="22098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37979EE7-0BFE-F937-FF19-5A98AFFB1BB9}"/>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descr="Organs of the Abdominopelvic Cavity (2 of 4)">
            <a:extLst>
              <a:ext uri="{FF2B5EF4-FFF2-40B4-BE49-F238E27FC236}">
                <a16:creationId xmlns:a16="http://schemas.microsoft.com/office/drawing/2014/main" id="{580E26B4-CCC4-0078-0A2F-72E56ED31581}"/>
              </a:ext>
            </a:extLst>
          </p:cNvPr>
          <p:cNvSpPr txBox="1">
            <a:spLocks noGrp="1"/>
          </p:cNvSpPr>
          <p:nvPr>
            <p:ph type="title" idx="4294967295"/>
          </p:nvPr>
        </p:nvSpPr>
        <p:spPr bwMode="auto">
          <a:xfrm>
            <a:off x="4900613" y="76200"/>
            <a:ext cx="4243387" cy="1004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Organs of the Abdominopelvic Cavity (2 of 4)</a:t>
            </a:r>
          </a:p>
        </p:txBody>
      </p:sp>
      <p:grpSp>
        <p:nvGrpSpPr>
          <p:cNvPr id="2" name="Group 1" descr="The image is divided into two sections, showing a dissection of the rat's abdominopelvic cavity with annotations. The upper section displays the liver at the top, the stomach beneath it with a smooth curve, and the small intestine, appearing twisted and pale, positioned in the lower region. The lower section focuses on the pancreas, which is shown with a rough, lobular texture. To the right, the spleen is visible, appearing oblong and slightly darker. The kidney is noted at the bottom with a smoother contour. Both sections include labeled annotations indicating each organ.">
            <a:extLst>
              <a:ext uri="{FF2B5EF4-FFF2-40B4-BE49-F238E27FC236}">
                <a16:creationId xmlns:a16="http://schemas.microsoft.com/office/drawing/2014/main" id="{AC90481C-A7BE-3E62-907D-3245C52796B7}"/>
              </a:ext>
            </a:extLst>
          </p:cNvPr>
          <p:cNvGrpSpPr/>
          <p:nvPr/>
        </p:nvGrpSpPr>
        <p:grpSpPr>
          <a:xfrm>
            <a:off x="404813" y="228600"/>
            <a:ext cx="6376987" cy="6426200"/>
            <a:chOff x="404813" y="228600"/>
            <a:chExt cx="6376987" cy="6426200"/>
          </a:xfrm>
        </p:grpSpPr>
        <p:pic>
          <p:nvPicPr>
            <p:cNvPr id="15363" name="Picture 3" descr="Organs of the Abdominopelvic Cavity&#10;">
              <a:extLst>
                <a:ext uri="{FF2B5EF4-FFF2-40B4-BE49-F238E27FC236}">
                  <a16:creationId xmlns:a16="http://schemas.microsoft.com/office/drawing/2014/main" id="{1A385E37-6B14-BFA5-EB25-2A8FD13BAAC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r="12538" b="22868"/>
            <a:stretch>
              <a:fillRect/>
            </a:stretch>
          </p:blipFill>
          <p:spPr bwMode="auto">
            <a:xfrm>
              <a:off x="404813" y="228600"/>
              <a:ext cx="4176712" cy="2762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2" name="Picture 2" descr="Organs of the Abdominopelvic Cavity&#10;">
              <a:extLst>
                <a:ext uri="{FF2B5EF4-FFF2-40B4-BE49-F238E27FC236}">
                  <a16:creationId xmlns:a16="http://schemas.microsoft.com/office/drawing/2014/main" id="{085A3F1C-5CF0-0BB7-3541-32E87211E62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r="25439" b="13295"/>
            <a:stretch>
              <a:fillRect/>
            </a:stretch>
          </p:blipFill>
          <p:spPr bwMode="auto">
            <a:xfrm>
              <a:off x="533400" y="3124200"/>
              <a:ext cx="4048125" cy="353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374" name="TextBox 32" descr="Liver&#10;">
              <a:extLst>
                <a:ext uri="{FF2B5EF4-FFF2-40B4-BE49-F238E27FC236}">
                  <a16:creationId xmlns:a16="http://schemas.microsoft.com/office/drawing/2014/main" id="{B0B847FA-167B-ECB5-4CC6-3584868D0FAB}"/>
                </a:ext>
              </a:extLst>
            </p:cNvPr>
            <p:cNvSpPr txBox="1">
              <a:spLocks noChangeArrowheads="1"/>
            </p:cNvSpPr>
            <p:nvPr/>
          </p:nvSpPr>
          <p:spPr bwMode="auto">
            <a:xfrm>
              <a:off x="4776788" y="1339850"/>
              <a:ext cx="97313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Liver</a:t>
              </a:r>
            </a:p>
          </p:txBody>
        </p:sp>
        <p:sp>
          <p:nvSpPr>
            <p:cNvPr id="15366" name="TextBox 32" descr="Stomach&#10;">
              <a:extLst>
                <a:ext uri="{FF2B5EF4-FFF2-40B4-BE49-F238E27FC236}">
                  <a16:creationId xmlns:a16="http://schemas.microsoft.com/office/drawing/2014/main" id="{03B96DE3-6071-3206-C5B4-343E7FA22D21}"/>
                </a:ext>
              </a:extLst>
            </p:cNvPr>
            <p:cNvSpPr txBox="1">
              <a:spLocks noChangeArrowheads="1"/>
            </p:cNvSpPr>
            <p:nvPr/>
          </p:nvSpPr>
          <p:spPr bwMode="auto">
            <a:xfrm>
              <a:off x="4776788" y="1778000"/>
              <a:ext cx="1106487"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Stomach</a:t>
              </a:r>
            </a:p>
          </p:txBody>
        </p:sp>
        <p:sp>
          <p:nvSpPr>
            <p:cNvPr id="15373" name="TextBox 32" descr="Small intestine&#10;">
              <a:extLst>
                <a:ext uri="{FF2B5EF4-FFF2-40B4-BE49-F238E27FC236}">
                  <a16:creationId xmlns:a16="http://schemas.microsoft.com/office/drawing/2014/main" id="{CA40DCD7-6BC4-C871-238B-61E7A8822AA1}"/>
                </a:ext>
              </a:extLst>
            </p:cNvPr>
            <p:cNvSpPr txBox="1">
              <a:spLocks noChangeArrowheads="1"/>
            </p:cNvSpPr>
            <p:nvPr/>
          </p:nvSpPr>
          <p:spPr bwMode="auto">
            <a:xfrm>
              <a:off x="4776788" y="2406650"/>
              <a:ext cx="2005012"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Small intestine</a:t>
              </a:r>
            </a:p>
          </p:txBody>
        </p:sp>
        <p:sp>
          <p:nvSpPr>
            <p:cNvPr id="15365" name="TextBox 32" descr="Spleen&#10;">
              <a:extLst>
                <a:ext uri="{FF2B5EF4-FFF2-40B4-BE49-F238E27FC236}">
                  <a16:creationId xmlns:a16="http://schemas.microsoft.com/office/drawing/2014/main" id="{52A2959F-2049-89D3-2899-DAF88CC00A2A}"/>
                </a:ext>
              </a:extLst>
            </p:cNvPr>
            <p:cNvSpPr txBox="1">
              <a:spLocks noChangeArrowheads="1"/>
            </p:cNvSpPr>
            <p:nvPr/>
          </p:nvSpPr>
          <p:spPr bwMode="auto">
            <a:xfrm>
              <a:off x="4832350" y="4038600"/>
              <a:ext cx="91757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Spleen</a:t>
              </a:r>
            </a:p>
          </p:txBody>
        </p:sp>
        <p:sp>
          <p:nvSpPr>
            <p:cNvPr id="15372" name="TextBox 32" descr="Pancreas&#10;">
              <a:extLst>
                <a:ext uri="{FF2B5EF4-FFF2-40B4-BE49-F238E27FC236}">
                  <a16:creationId xmlns:a16="http://schemas.microsoft.com/office/drawing/2014/main" id="{EE79DDDE-BB58-6E49-00D4-87AE17DDFD1F}"/>
                </a:ext>
              </a:extLst>
            </p:cNvPr>
            <p:cNvSpPr txBox="1">
              <a:spLocks noChangeArrowheads="1"/>
            </p:cNvSpPr>
            <p:nvPr/>
          </p:nvSpPr>
          <p:spPr bwMode="auto">
            <a:xfrm>
              <a:off x="4768850" y="4781550"/>
              <a:ext cx="11747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Pancreas</a:t>
              </a:r>
            </a:p>
          </p:txBody>
        </p:sp>
        <p:sp>
          <p:nvSpPr>
            <p:cNvPr id="15370" name="TextBox 32" descr="Kidney&#10;">
              <a:extLst>
                <a:ext uri="{FF2B5EF4-FFF2-40B4-BE49-F238E27FC236}">
                  <a16:creationId xmlns:a16="http://schemas.microsoft.com/office/drawing/2014/main" id="{6A85030E-D255-43BD-5BB9-4411A60840F3}"/>
                </a:ext>
              </a:extLst>
            </p:cNvPr>
            <p:cNvSpPr txBox="1">
              <a:spLocks noChangeArrowheads="1"/>
            </p:cNvSpPr>
            <p:nvPr/>
          </p:nvSpPr>
          <p:spPr bwMode="auto">
            <a:xfrm>
              <a:off x="4792663" y="5719763"/>
              <a:ext cx="1090612"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Kidney</a:t>
              </a:r>
            </a:p>
          </p:txBody>
        </p:sp>
        <p:cxnSp>
          <p:nvCxnSpPr>
            <p:cNvPr id="20" name="Straight Arrow Connector 19">
              <a:extLst>
                <a:ext uri="{FF2B5EF4-FFF2-40B4-BE49-F238E27FC236}">
                  <a16:creationId xmlns:a16="http://schemas.microsoft.com/office/drawing/2014/main" id="{EB0CCBE4-A3EE-6A4A-FBE0-BC478F1AC4C9}"/>
                </a:ext>
                <a:ext uri="{C183D7F6-B498-43B3-948B-1728B52AA6E4}">
                  <adec:decorative xmlns:adec="http://schemas.microsoft.com/office/drawing/2017/decorative" val="1"/>
                </a:ext>
              </a:extLst>
            </p:cNvPr>
            <p:cNvCxnSpPr>
              <a:stCxn id="15366" idx="1"/>
            </p:cNvCxnSpPr>
            <p:nvPr/>
          </p:nvCxnSpPr>
          <p:spPr>
            <a:xfrm flipH="1" flipV="1">
              <a:off x="3030538" y="1962150"/>
              <a:ext cx="1746250"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7AAA0D-35DD-A70F-01DC-2998F7B644F5}"/>
                </a:ext>
                <a:ext uri="{C183D7F6-B498-43B3-948B-1728B52AA6E4}">
                  <adec:decorative xmlns:adec="http://schemas.microsoft.com/office/drawing/2017/decorative" val="1"/>
                </a:ext>
              </a:extLst>
            </p:cNvPr>
            <p:cNvCxnSpPr/>
            <p:nvPr/>
          </p:nvCxnSpPr>
          <p:spPr>
            <a:xfrm flipH="1">
              <a:off x="2895600" y="2590800"/>
              <a:ext cx="188118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936F26E-2633-B603-C8CA-4D4BC78AC2C6}"/>
                </a:ext>
                <a:ext uri="{C183D7F6-B498-43B3-948B-1728B52AA6E4}">
                  <adec:decorative xmlns:adec="http://schemas.microsoft.com/office/drawing/2017/decorative" val="1"/>
                </a:ext>
              </a:extLst>
            </p:cNvPr>
            <p:cNvCxnSpPr/>
            <p:nvPr/>
          </p:nvCxnSpPr>
          <p:spPr>
            <a:xfrm flipH="1" flipV="1">
              <a:off x="3133725" y="1219200"/>
              <a:ext cx="703263"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77B6383-7BEC-6BF0-356B-6DD7A19497C8}"/>
                </a:ext>
                <a:ext uri="{C183D7F6-B498-43B3-948B-1728B52AA6E4}">
                  <adec:decorative xmlns:adec="http://schemas.microsoft.com/office/drawing/2017/decorative" val="1"/>
                </a:ext>
              </a:extLst>
            </p:cNvPr>
            <p:cNvCxnSpPr/>
            <p:nvPr/>
          </p:nvCxnSpPr>
          <p:spPr>
            <a:xfrm>
              <a:off x="3817938" y="1524000"/>
              <a:ext cx="9588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3D75C7-E0DF-7BCA-C3D9-8902FC1FD66E}"/>
                </a:ext>
                <a:ext uri="{C183D7F6-B498-43B3-948B-1728B52AA6E4}">
                  <adec:decorative xmlns:adec="http://schemas.microsoft.com/office/drawing/2017/decorative" val="1"/>
                </a:ext>
              </a:extLst>
            </p:cNvPr>
            <p:cNvCxnSpPr>
              <a:stCxn id="15370" idx="1"/>
            </p:cNvCxnSpPr>
            <p:nvPr/>
          </p:nvCxnSpPr>
          <p:spPr>
            <a:xfrm flipH="1">
              <a:off x="2698750" y="5903913"/>
              <a:ext cx="209391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96BCC90-E6C9-A7FC-E78D-AB61B5DA597A}"/>
                </a:ext>
                <a:ext uri="{C183D7F6-B498-43B3-948B-1728B52AA6E4}">
                  <adec:decorative xmlns:adec="http://schemas.microsoft.com/office/drawing/2017/decorative" val="1"/>
                </a:ext>
              </a:extLst>
            </p:cNvPr>
            <p:cNvCxnSpPr>
              <a:stCxn id="15372" idx="1"/>
            </p:cNvCxnSpPr>
            <p:nvPr/>
          </p:nvCxnSpPr>
          <p:spPr>
            <a:xfrm flipH="1">
              <a:off x="3032125" y="4967288"/>
              <a:ext cx="173672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3A1CF68-62C4-6603-FD1F-0413379C13FB}"/>
                </a:ext>
                <a:ext uri="{C183D7F6-B498-43B3-948B-1728B52AA6E4}">
                  <adec:decorative xmlns:adec="http://schemas.microsoft.com/office/drawing/2017/decorative" val="1"/>
                </a:ext>
              </a:extLst>
            </p:cNvPr>
            <p:cNvCxnSpPr>
              <a:stCxn id="15365" idx="1"/>
            </p:cNvCxnSpPr>
            <p:nvPr/>
          </p:nvCxnSpPr>
          <p:spPr>
            <a:xfrm flipH="1">
              <a:off x="3640138" y="4222750"/>
              <a:ext cx="1192212" cy="127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133A4CEF-01DE-5440-6EBC-2B4893997C6C}"/>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descr="Organs of the Abdominopelvic Cavity (3 of 4)">
            <a:extLst>
              <a:ext uri="{FF2B5EF4-FFF2-40B4-BE49-F238E27FC236}">
                <a16:creationId xmlns:a16="http://schemas.microsoft.com/office/drawing/2014/main" id="{F4412E8D-876F-E6BB-5792-B84A24D8B566}"/>
              </a:ext>
            </a:extLst>
          </p:cNvPr>
          <p:cNvSpPr txBox="1">
            <a:spLocks noGrp="1"/>
          </p:cNvSpPr>
          <p:nvPr>
            <p:ph type="title" idx="4294967295"/>
          </p:nvPr>
        </p:nvSpPr>
        <p:spPr bwMode="auto">
          <a:xfrm>
            <a:off x="-11113" y="152400"/>
            <a:ext cx="9144001"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Organs of the Abdominopelvic Cavity (3 of 4)</a:t>
            </a:r>
          </a:p>
        </p:txBody>
      </p:sp>
      <p:grpSp>
        <p:nvGrpSpPr>
          <p:cNvPr id="2" name="Group 1" descr="The image shows a dissection of a rat's abdominopelvic cavity, highlighting various organs. The central focus is on the large intestine, with labeled sections including the colon and cecum. The small intestine is also exposed and labeled on the right. Arrows point to the specific labeled parts, providing clarity on the identification of each organ.">
            <a:extLst>
              <a:ext uri="{FF2B5EF4-FFF2-40B4-BE49-F238E27FC236}">
                <a16:creationId xmlns:a16="http://schemas.microsoft.com/office/drawing/2014/main" id="{53832B38-62DD-93F2-4423-94EA30F73402}"/>
              </a:ext>
            </a:extLst>
          </p:cNvPr>
          <p:cNvGrpSpPr/>
          <p:nvPr/>
        </p:nvGrpSpPr>
        <p:grpSpPr>
          <a:xfrm>
            <a:off x="198438" y="939800"/>
            <a:ext cx="8642350" cy="5308600"/>
            <a:chOff x="198438" y="939800"/>
            <a:chExt cx="8642350" cy="5308600"/>
          </a:xfrm>
        </p:grpSpPr>
        <p:sp>
          <p:nvSpPr>
            <p:cNvPr id="16397" name="TextBox 32" descr="Large intestine&#10;">
              <a:extLst>
                <a:ext uri="{FF2B5EF4-FFF2-40B4-BE49-F238E27FC236}">
                  <a16:creationId xmlns:a16="http://schemas.microsoft.com/office/drawing/2014/main" id="{19612E97-D162-B601-CBE9-5E4C7315E179}"/>
                </a:ext>
              </a:extLst>
            </p:cNvPr>
            <p:cNvSpPr txBox="1">
              <a:spLocks noChangeArrowheads="1"/>
            </p:cNvSpPr>
            <p:nvPr/>
          </p:nvSpPr>
          <p:spPr bwMode="auto">
            <a:xfrm rot="-5400000">
              <a:off x="-478631" y="3013869"/>
              <a:ext cx="17240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Large intestine</a:t>
              </a:r>
            </a:p>
          </p:txBody>
        </p:sp>
        <p:sp>
          <p:nvSpPr>
            <p:cNvPr id="16395" name="TextBox 32" descr="Colon&#10;">
              <a:extLst>
                <a:ext uri="{FF2B5EF4-FFF2-40B4-BE49-F238E27FC236}">
                  <a16:creationId xmlns:a16="http://schemas.microsoft.com/office/drawing/2014/main" id="{B87AF3AD-0D43-958C-AE00-239896B0E7F0}"/>
                </a:ext>
              </a:extLst>
            </p:cNvPr>
            <p:cNvSpPr txBox="1">
              <a:spLocks noChangeArrowheads="1"/>
            </p:cNvSpPr>
            <p:nvPr/>
          </p:nvSpPr>
          <p:spPr bwMode="auto">
            <a:xfrm>
              <a:off x="803275" y="2624138"/>
              <a:ext cx="8858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Colon</a:t>
              </a:r>
            </a:p>
          </p:txBody>
        </p:sp>
        <p:sp>
          <p:nvSpPr>
            <p:cNvPr id="16393" name="TextBox 32" descr="Cecum&#10;">
              <a:extLst>
                <a:ext uri="{FF2B5EF4-FFF2-40B4-BE49-F238E27FC236}">
                  <a16:creationId xmlns:a16="http://schemas.microsoft.com/office/drawing/2014/main" id="{4CAE09AB-DE50-7A5C-2427-D2AA391EAB8A}"/>
                </a:ext>
              </a:extLst>
            </p:cNvPr>
            <p:cNvSpPr txBox="1">
              <a:spLocks noChangeArrowheads="1"/>
            </p:cNvSpPr>
            <p:nvPr/>
          </p:nvSpPr>
          <p:spPr bwMode="auto">
            <a:xfrm>
              <a:off x="788988" y="3363913"/>
              <a:ext cx="8858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Cecum</a:t>
              </a:r>
            </a:p>
          </p:txBody>
        </p:sp>
        <p:pic>
          <p:nvPicPr>
            <p:cNvPr id="16386" name="Picture 4" descr="Organs of the Abdominopelvic Cavity&#10;">
              <a:extLst>
                <a:ext uri="{FF2B5EF4-FFF2-40B4-BE49-F238E27FC236}">
                  <a16:creationId xmlns:a16="http://schemas.microsoft.com/office/drawing/2014/main" id="{74ECC3BA-B688-B586-1BF5-5A2A1531233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7715" r="8784"/>
            <a:stretch>
              <a:fillRect/>
            </a:stretch>
          </p:blipFill>
          <p:spPr bwMode="auto">
            <a:xfrm>
              <a:off x="1752600" y="939800"/>
              <a:ext cx="5910263" cy="5308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4" name="TextBox 32" descr="Small intestine&#10;">
              <a:extLst>
                <a:ext uri="{FF2B5EF4-FFF2-40B4-BE49-F238E27FC236}">
                  <a16:creationId xmlns:a16="http://schemas.microsoft.com/office/drawing/2014/main" id="{52415BCE-89A2-A6BA-F89F-636B67E6724F}"/>
                </a:ext>
              </a:extLst>
            </p:cNvPr>
            <p:cNvSpPr txBox="1">
              <a:spLocks noChangeArrowheads="1"/>
            </p:cNvSpPr>
            <p:nvPr/>
          </p:nvSpPr>
          <p:spPr bwMode="auto">
            <a:xfrm>
              <a:off x="7697788" y="2020888"/>
              <a:ext cx="11430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Small intestine</a:t>
              </a:r>
            </a:p>
          </p:txBody>
        </p:sp>
        <p:cxnSp>
          <p:nvCxnSpPr>
            <p:cNvPr id="13" name="Straight Arrow Connector 12">
              <a:extLst>
                <a:ext uri="{FF2B5EF4-FFF2-40B4-BE49-F238E27FC236}">
                  <a16:creationId xmlns:a16="http://schemas.microsoft.com/office/drawing/2014/main" id="{874E08BD-E753-EAA4-68CF-EFC0216CFF71}"/>
                </a:ext>
                <a:ext uri="{C183D7F6-B498-43B3-948B-1728B52AA6E4}">
                  <adec:decorative xmlns:adec="http://schemas.microsoft.com/office/drawing/2017/decorative" val="1"/>
                </a:ext>
              </a:extLst>
            </p:cNvPr>
            <p:cNvCxnSpPr/>
            <p:nvPr/>
          </p:nvCxnSpPr>
          <p:spPr>
            <a:xfrm flipH="1" flipV="1">
              <a:off x="4343400" y="2306638"/>
              <a:ext cx="3354388" cy="3016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F83511-9FDD-01E2-A5CD-C8A4062678F1}"/>
                </a:ext>
                <a:ext uri="{C183D7F6-B498-43B3-948B-1728B52AA6E4}">
                  <adec:decorative xmlns:adec="http://schemas.microsoft.com/office/drawing/2017/decorative" val="1"/>
                </a:ext>
              </a:extLst>
            </p:cNvPr>
            <p:cNvCxnSpPr>
              <a:stCxn id="16395" idx="3"/>
            </p:cNvCxnSpPr>
            <p:nvPr/>
          </p:nvCxnSpPr>
          <p:spPr>
            <a:xfrm flipV="1">
              <a:off x="1689100" y="2568575"/>
              <a:ext cx="3694113" cy="2413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50474CA-8863-65FB-50DF-EA4543A984B1}"/>
                </a:ext>
                <a:ext uri="{C183D7F6-B498-43B3-948B-1728B52AA6E4}">
                  <adec:decorative xmlns:adec="http://schemas.microsoft.com/office/drawing/2017/decorative" val="1"/>
                </a:ext>
              </a:extLst>
            </p:cNvPr>
            <p:cNvCxnSpPr>
              <a:stCxn id="16395" idx="3"/>
            </p:cNvCxnSpPr>
            <p:nvPr/>
          </p:nvCxnSpPr>
          <p:spPr>
            <a:xfrm flipV="1">
              <a:off x="1689100" y="1804988"/>
              <a:ext cx="2460625" cy="100488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56709D2-75A5-3C38-12DC-87771AB966F3}"/>
                </a:ext>
                <a:ext uri="{C183D7F6-B498-43B3-948B-1728B52AA6E4}">
                  <adec:decorative xmlns:adec="http://schemas.microsoft.com/office/drawing/2017/decorative" val="1"/>
                </a:ext>
              </a:extLst>
            </p:cNvPr>
            <p:cNvCxnSpPr>
              <a:stCxn id="16395" idx="3"/>
            </p:cNvCxnSpPr>
            <p:nvPr/>
          </p:nvCxnSpPr>
          <p:spPr>
            <a:xfrm>
              <a:off x="1689100" y="2808288"/>
              <a:ext cx="1919288" cy="1079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29CC2C2-11A7-5737-E634-DBF855E1C1A9}"/>
                </a:ext>
                <a:ext uri="{C183D7F6-B498-43B3-948B-1728B52AA6E4}">
                  <adec:decorative xmlns:adec="http://schemas.microsoft.com/office/drawing/2017/decorative" val="1"/>
                </a:ext>
              </a:extLst>
            </p:cNvPr>
            <p:cNvCxnSpPr>
              <a:stCxn id="16393" idx="3"/>
            </p:cNvCxnSpPr>
            <p:nvPr/>
          </p:nvCxnSpPr>
          <p:spPr>
            <a:xfrm>
              <a:off x="1674813" y="3549650"/>
              <a:ext cx="2900362" cy="285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Left Brace 25">
              <a:extLst>
                <a:ext uri="{FF2B5EF4-FFF2-40B4-BE49-F238E27FC236}">
                  <a16:creationId xmlns:a16="http://schemas.microsoft.com/office/drawing/2014/main" id="{B6820C51-20E3-D557-4794-387E98310FBE}"/>
                </a:ext>
                <a:ext uri="{C183D7F6-B498-43B3-948B-1728B52AA6E4}">
                  <adec:decorative xmlns:adec="http://schemas.microsoft.com/office/drawing/2017/decorative" val="1"/>
                </a:ext>
              </a:extLst>
            </p:cNvPr>
            <p:cNvSpPr/>
            <p:nvPr/>
          </p:nvSpPr>
          <p:spPr>
            <a:xfrm>
              <a:off x="568325" y="2835275"/>
              <a:ext cx="234950" cy="728663"/>
            </a:xfrm>
            <a:prstGeom prst="leftBrace">
              <a:avLst>
                <a:gd name="adj1" fmla="val 8333"/>
                <a:gd name="adj2" fmla="val 49048"/>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46" name="Left Brace 45">
              <a:extLst>
                <a:ext uri="{FF2B5EF4-FFF2-40B4-BE49-F238E27FC236}">
                  <a16:creationId xmlns:a16="http://schemas.microsoft.com/office/drawing/2014/main" id="{FC7F70BD-7B57-20F7-8E17-815EF1DC4F86}"/>
                </a:ext>
                <a:ext uri="{C183D7F6-B498-43B3-948B-1728B52AA6E4}">
                  <adec:decorative xmlns:adec="http://schemas.microsoft.com/office/drawing/2017/decorative" val="1"/>
                </a:ext>
              </a:extLst>
            </p:cNvPr>
            <p:cNvSpPr/>
            <p:nvPr/>
          </p:nvSpPr>
          <p:spPr>
            <a:xfrm>
              <a:off x="4443413" y="2987675"/>
              <a:ext cx="263525" cy="1203325"/>
            </a:xfrm>
            <a:prstGeom prst="leftBrace">
              <a:avLst>
                <a:gd name="adj1" fmla="val 8333"/>
                <a:gd name="adj2" fmla="val 49048"/>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sp>
        <p:nvSpPr>
          <p:cNvPr id="17" name="Rectangle 16">
            <a:extLst>
              <a:ext uri="{FF2B5EF4-FFF2-40B4-BE49-F238E27FC236}">
                <a16:creationId xmlns:a16="http://schemas.microsoft.com/office/drawing/2014/main" id="{889246F7-77E8-1D4E-B721-E6935CB39E59}"/>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descr="Organs of the Abdominopelvic Cavity (4 of 4)">
            <a:extLst>
              <a:ext uri="{FF2B5EF4-FFF2-40B4-BE49-F238E27FC236}">
                <a16:creationId xmlns:a16="http://schemas.microsoft.com/office/drawing/2014/main" id="{7A614E9F-3692-A26F-13D4-8E6AE7864254}"/>
              </a:ext>
            </a:extLst>
          </p:cNvPr>
          <p:cNvSpPr txBox="1">
            <a:spLocks noGrp="1"/>
          </p:cNvSpPr>
          <p:nvPr>
            <p:ph type="title" idx="4294967295"/>
          </p:nvPr>
        </p:nvSpPr>
        <p:spPr bwMode="auto">
          <a:xfrm>
            <a:off x="55563" y="109538"/>
            <a:ext cx="9144000"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Organs of the Abdominopelvic Cavity (4 of 4)</a:t>
            </a:r>
          </a:p>
        </p:txBody>
      </p:sp>
      <p:grpSp>
        <p:nvGrpSpPr>
          <p:cNvPr id="2" name="Group 1" descr="The image depicts a dissection of the rat's abdominopelvic cavity. &#10;In the center, two kidney structures are visible with a fleshy pink color and a smooth surface. On the left kidney, the parietal peritoneum is shown clearly close to the ureter. An arrow points to the ureter, a thin tube-like structure extending from the kidney downward.">
            <a:extLst>
              <a:ext uri="{FF2B5EF4-FFF2-40B4-BE49-F238E27FC236}">
                <a16:creationId xmlns:a16="http://schemas.microsoft.com/office/drawing/2014/main" id="{ACCB9727-93C5-D0A5-3414-DA17B5B98F45}"/>
              </a:ext>
            </a:extLst>
          </p:cNvPr>
          <p:cNvGrpSpPr/>
          <p:nvPr/>
        </p:nvGrpSpPr>
        <p:grpSpPr>
          <a:xfrm>
            <a:off x="1257300" y="701675"/>
            <a:ext cx="7581900" cy="5638800"/>
            <a:chOff x="1257300" y="701675"/>
            <a:chExt cx="7581900" cy="5638800"/>
          </a:xfrm>
        </p:grpSpPr>
        <p:sp>
          <p:nvSpPr>
            <p:cNvPr id="17413" name="TextBox 32" descr="Ureter&#10;">
              <a:extLst>
                <a:ext uri="{FF2B5EF4-FFF2-40B4-BE49-F238E27FC236}">
                  <a16:creationId xmlns:a16="http://schemas.microsoft.com/office/drawing/2014/main" id="{D0FCBF93-7782-12D1-202A-17812908B37E}"/>
                </a:ext>
              </a:extLst>
            </p:cNvPr>
            <p:cNvSpPr txBox="1">
              <a:spLocks noChangeArrowheads="1"/>
            </p:cNvSpPr>
            <p:nvPr/>
          </p:nvSpPr>
          <p:spPr bwMode="auto">
            <a:xfrm>
              <a:off x="1257300" y="4560888"/>
              <a:ext cx="8763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Ureter</a:t>
              </a:r>
            </a:p>
          </p:txBody>
        </p:sp>
        <p:pic>
          <p:nvPicPr>
            <p:cNvPr id="17410" name="Picture 3" descr="Organs of the Abdominopelvic Cavity &#10;">
              <a:extLst>
                <a:ext uri="{FF2B5EF4-FFF2-40B4-BE49-F238E27FC236}">
                  <a16:creationId xmlns:a16="http://schemas.microsoft.com/office/drawing/2014/main" id="{83A24681-3F80-DDDC-C31E-66BE4CD6819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588" y="701675"/>
              <a:ext cx="4229100" cy="5638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2" name="TextBox 32" descr="Kidney&#10;(Retroperitoneal organ)&#10;">
              <a:extLst>
                <a:ext uri="{FF2B5EF4-FFF2-40B4-BE49-F238E27FC236}">
                  <a16:creationId xmlns:a16="http://schemas.microsoft.com/office/drawing/2014/main" id="{682AC3FD-A898-CB67-A4BC-0BF831B93AC2}"/>
                </a:ext>
              </a:extLst>
            </p:cNvPr>
            <p:cNvSpPr txBox="1">
              <a:spLocks noChangeArrowheads="1"/>
            </p:cNvSpPr>
            <p:nvPr/>
          </p:nvSpPr>
          <p:spPr bwMode="auto">
            <a:xfrm>
              <a:off x="6705600" y="3333750"/>
              <a:ext cx="1600200" cy="80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Kidney</a:t>
              </a:r>
            </a:p>
            <a:p>
              <a:pPr algn="ctr" eaLnBrk="1" hangingPunct="1">
                <a:spcBef>
                  <a:spcPct val="0"/>
                </a:spcBef>
                <a:buFontTx/>
                <a:buNone/>
              </a:pPr>
              <a:r>
                <a:rPr lang="en-US" altLang="en-US" sz="1400" b="1" dirty="0"/>
                <a:t>(Retroperitoneal organ)</a:t>
              </a:r>
            </a:p>
          </p:txBody>
        </p:sp>
        <p:sp>
          <p:nvSpPr>
            <p:cNvPr id="17417" name="TextBox 32" descr="Parietal peritoneum&#10;">
              <a:extLst>
                <a:ext uri="{FF2B5EF4-FFF2-40B4-BE49-F238E27FC236}">
                  <a16:creationId xmlns:a16="http://schemas.microsoft.com/office/drawing/2014/main" id="{CDBAB91F-62F0-2BEB-3E85-596E29F76AD7}"/>
                </a:ext>
              </a:extLst>
            </p:cNvPr>
            <p:cNvSpPr txBox="1">
              <a:spLocks noChangeArrowheads="1"/>
            </p:cNvSpPr>
            <p:nvPr/>
          </p:nvSpPr>
          <p:spPr bwMode="auto">
            <a:xfrm>
              <a:off x="6681788" y="4191000"/>
              <a:ext cx="215741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Parietal peritoneum</a:t>
              </a:r>
            </a:p>
          </p:txBody>
        </p:sp>
        <p:cxnSp>
          <p:nvCxnSpPr>
            <p:cNvPr id="20" name="Straight Arrow Connector 19">
              <a:extLst>
                <a:ext uri="{FF2B5EF4-FFF2-40B4-BE49-F238E27FC236}">
                  <a16:creationId xmlns:a16="http://schemas.microsoft.com/office/drawing/2014/main" id="{7BE93DF1-1AD1-E463-7612-E8BF7F378A54}"/>
                </a:ext>
                <a:ext uri="{C183D7F6-B498-43B3-948B-1728B52AA6E4}">
                  <adec:decorative xmlns:adec="http://schemas.microsoft.com/office/drawing/2017/decorative" val="1"/>
                </a:ext>
              </a:extLst>
            </p:cNvPr>
            <p:cNvCxnSpPr>
              <a:stCxn id="17413" idx="3"/>
            </p:cNvCxnSpPr>
            <p:nvPr/>
          </p:nvCxnSpPr>
          <p:spPr>
            <a:xfrm flipV="1">
              <a:off x="2133600" y="4724400"/>
              <a:ext cx="2052638" cy="2063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A6B07F-DD7E-BBB3-DA5A-50F396A3042A}"/>
                </a:ext>
                <a:ext uri="{C183D7F6-B498-43B3-948B-1728B52AA6E4}">
                  <adec:decorative xmlns:adec="http://schemas.microsoft.com/office/drawing/2017/decorative" val="1"/>
                </a:ext>
              </a:extLst>
            </p:cNvPr>
            <p:cNvCxnSpPr/>
            <p:nvPr/>
          </p:nvCxnSpPr>
          <p:spPr>
            <a:xfrm flipH="1">
              <a:off x="4403725" y="3733800"/>
              <a:ext cx="230187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6DDBCCD-0AC4-91B3-BE60-867B96A67C39}"/>
                </a:ext>
                <a:ext uri="{C183D7F6-B498-43B3-948B-1728B52AA6E4}">
                  <adec:decorative xmlns:adec="http://schemas.microsoft.com/office/drawing/2017/decorative" val="1"/>
                </a:ext>
              </a:extLst>
            </p:cNvPr>
            <p:cNvCxnSpPr>
              <a:stCxn id="17417" idx="1"/>
            </p:cNvCxnSpPr>
            <p:nvPr/>
          </p:nvCxnSpPr>
          <p:spPr>
            <a:xfrm flipH="1" flipV="1">
              <a:off x="4402138" y="4343400"/>
              <a:ext cx="2279650" cy="3333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E598F7F7-7084-504B-57F9-DAEC3E7F19D7}"/>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descr="Reproductive System of a Female Rat">
            <a:extLst>
              <a:ext uri="{FF2B5EF4-FFF2-40B4-BE49-F238E27FC236}">
                <a16:creationId xmlns:a16="http://schemas.microsoft.com/office/drawing/2014/main" id="{0815A99C-BDA8-D418-4995-03B62C8103FE}"/>
              </a:ext>
            </a:extLst>
          </p:cNvPr>
          <p:cNvSpPr txBox="1">
            <a:spLocks noGrp="1"/>
          </p:cNvSpPr>
          <p:nvPr>
            <p:ph type="title" idx="4294967295"/>
          </p:nvPr>
        </p:nvSpPr>
        <p:spPr bwMode="auto">
          <a:xfrm>
            <a:off x="0" y="109538"/>
            <a:ext cx="9144000"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Reproductive System of a Female Rat</a:t>
            </a:r>
          </a:p>
        </p:txBody>
      </p:sp>
      <p:grpSp>
        <p:nvGrpSpPr>
          <p:cNvPr id="2" name="Group 1" descr="The image shows a close-up view of the reproductive system of a female rat, dissected to reveal its internal structures. Three parts are labeled: the ovaries, uterine horns, and uterine body. The ovaries are positioned near the top of the uterine horns, which extend downward in a V-shape. The uterine body is located at the bottom, where the uterine horns converge.">
            <a:extLst>
              <a:ext uri="{FF2B5EF4-FFF2-40B4-BE49-F238E27FC236}">
                <a16:creationId xmlns:a16="http://schemas.microsoft.com/office/drawing/2014/main" id="{EF585446-DEBD-7522-0338-6D8BD5033FE5}"/>
              </a:ext>
            </a:extLst>
          </p:cNvPr>
          <p:cNvGrpSpPr/>
          <p:nvPr/>
        </p:nvGrpSpPr>
        <p:grpSpPr>
          <a:xfrm>
            <a:off x="304800" y="747713"/>
            <a:ext cx="8610600" cy="5972175"/>
            <a:chOff x="304800" y="747713"/>
            <a:chExt cx="8610600" cy="5972175"/>
          </a:xfrm>
        </p:grpSpPr>
        <p:pic>
          <p:nvPicPr>
            <p:cNvPr id="18434" name="Picture 2" descr="Reproductive System of a Female Rat">
              <a:extLst>
                <a:ext uri="{FF2B5EF4-FFF2-40B4-BE49-F238E27FC236}">
                  <a16:creationId xmlns:a16="http://schemas.microsoft.com/office/drawing/2014/main" id="{5E146E8F-283A-4DD6-0143-E69236A4E5C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47713"/>
              <a:ext cx="4478338" cy="5972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Box 32" descr="Ovaries&#10;">
              <a:extLst>
                <a:ext uri="{FF2B5EF4-FFF2-40B4-BE49-F238E27FC236}">
                  <a16:creationId xmlns:a16="http://schemas.microsoft.com/office/drawing/2014/main" id="{759BD2F1-A50C-8718-812F-C090234C85B7}"/>
                </a:ext>
              </a:extLst>
            </p:cNvPr>
            <p:cNvSpPr txBox="1">
              <a:spLocks noChangeArrowheads="1"/>
            </p:cNvSpPr>
            <p:nvPr/>
          </p:nvSpPr>
          <p:spPr bwMode="auto">
            <a:xfrm>
              <a:off x="5029200" y="1525588"/>
              <a:ext cx="9144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Ovaries</a:t>
              </a:r>
              <a:endParaRPr lang="en-US" altLang="en-US" sz="1400" b="1" dirty="0"/>
            </a:p>
          </p:txBody>
        </p:sp>
        <p:sp>
          <p:nvSpPr>
            <p:cNvPr id="18442" name="TextBox 32" descr="Uterine horns&#10;">
              <a:extLst>
                <a:ext uri="{FF2B5EF4-FFF2-40B4-BE49-F238E27FC236}">
                  <a16:creationId xmlns:a16="http://schemas.microsoft.com/office/drawing/2014/main" id="{2D21F523-2197-DFDB-3B4D-A1B68D203C1E}"/>
                </a:ext>
              </a:extLst>
            </p:cNvPr>
            <p:cNvSpPr txBox="1">
              <a:spLocks noChangeArrowheads="1"/>
            </p:cNvSpPr>
            <p:nvPr/>
          </p:nvSpPr>
          <p:spPr bwMode="auto">
            <a:xfrm>
              <a:off x="4978400" y="2647950"/>
              <a:ext cx="10160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Uterine horns</a:t>
              </a:r>
            </a:p>
          </p:txBody>
        </p:sp>
        <p:sp>
          <p:nvSpPr>
            <p:cNvPr id="18438" name="TextBox 32" descr="Uterine body&#10;">
              <a:extLst>
                <a:ext uri="{FF2B5EF4-FFF2-40B4-BE49-F238E27FC236}">
                  <a16:creationId xmlns:a16="http://schemas.microsoft.com/office/drawing/2014/main" id="{60F8C162-2373-1E08-6233-13B120864084}"/>
                </a:ext>
              </a:extLst>
            </p:cNvPr>
            <p:cNvSpPr txBox="1">
              <a:spLocks noChangeArrowheads="1"/>
            </p:cNvSpPr>
            <p:nvPr/>
          </p:nvSpPr>
          <p:spPr bwMode="auto">
            <a:xfrm>
              <a:off x="4930775" y="3962400"/>
              <a:ext cx="10160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Uterine body</a:t>
              </a:r>
            </a:p>
          </p:txBody>
        </p:sp>
        <p:pic>
          <p:nvPicPr>
            <p:cNvPr id="18435" name="Picture 3" descr="Reproductive System of a Female Rat">
              <a:extLst>
                <a:ext uri="{FF2B5EF4-FFF2-40B4-BE49-F238E27FC236}">
                  <a16:creationId xmlns:a16="http://schemas.microsoft.com/office/drawing/2014/main" id="{B6A86838-C185-7C23-47BA-3ECE99686E13}"/>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l="191" t="23019" r="47409"/>
            <a:stretch>
              <a:fillRect/>
            </a:stretch>
          </p:blipFill>
          <p:spPr bwMode="auto">
            <a:xfrm>
              <a:off x="6248400" y="1143000"/>
              <a:ext cx="2667000" cy="5224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D51F08C5-BE26-C6F5-1890-EC28AADD3D16}"/>
                </a:ext>
                <a:ext uri="{C183D7F6-B498-43B3-948B-1728B52AA6E4}">
                  <adec:decorative xmlns:adec="http://schemas.microsoft.com/office/drawing/2017/decorative" val="1"/>
                </a:ext>
              </a:extLst>
            </p:cNvPr>
            <p:cNvCxnSpPr>
              <a:stCxn id="18438" idx="1"/>
            </p:cNvCxnSpPr>
            <p:nvPr/>
          </p:nvCxnSpPr>
          <p:spPr>
            <a:xfrm flipH="1">
              <a:off x="2438400" y="4284663"/>
              <a:ext cx="249237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661D665-2DE8-1263-7943-443931D62033}"/>
                </a:ext>
                <a:ext uri="{C183D7F6-B498-43B3-948B-1728B52AA6E4}">
                  <adec:decorative xmlns:adec="http://schemas.microsoft.com/office/drawing/2017/decorative" val="1"/>
                </a:ext>
              </a:extLst>
            </p:cNvPr>
            <p:cNvCxnSpPr/>
            <p:nvPr/>
          </p:nvCxnSpPr>
          <p:spPr>
            <a:xfrm flipH="1" flipV="1">
              <a:off x="1695450" y="2667000"/>
              <a:ext cx="3079750"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3E8A11A-533D-1C0C-A2B2-8EE5BBEF8703}"/>
                </a:ext>
                <a:ext uri="{C183D7F6-B498-43B3-948B-1728B52AA6E4}">
                  <adec:decorative xmlns:adec="http://schemas.microsoft.com/office/drawing/2017/decorative" val="1"/>
                </a:ext>
              </a:extLst>
            </p:cNvPr>
            <p:cNvCxnSpPr>
              <a:stCxn id="18442" idx="1"/>
            </p:cNvCxnSpPr>
            <p:nvPr/>
          </p:nvCxnSpPr>
          <p:spPr>
            <a:xfrm flipH="1">
              <a:off x="3298825" y="2971800"/>
              <a:ext cx="167957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959E369-BA0E-62DC-8E7E-250582B65672}"/>
                </a:ext>
                <a:ext uri="{C183D7F6-B498-43B3-948B-1728B52AA6E4}">
                  <adec:decorative xmlns:adec="http://schemas.microsoft.com/office/drawing/2017/decorative" val="1"/>
                </a:ext>
              </a:extLst>
            </p:cNvPr>
            <p:cNvCxnSpPr/>
            <p:nvPr/>
          </p:nvCxnSpPr>
          <p:spPr>
            <a:xfrm flipH="1" flipV="1">
              <a:off x="1257300" y="1525588"/>
              <a:ext cx="3771900" cy="1841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4C5B0AA-CF15-01AC-CE56-9E73D8BC8FA3}"/>
                </a:ext>
                <a:ext uri="{C183D7F6-B498-43B3-948B-1728B52AA6E4}">
                  <adec:decorative xmlns:adec="http://schemas.microsoft.com/office/drawing/2017/decorative" val="1"/>
                </a:ext>
              </a:extLst>
            </p:cNvPr>
            <p:cNvCxnSpPr/>
            <p:nvPr/>
          </p:nvCxnSpPr>
          <p:spPr>
            <a:xfrm>
              <a:off x="3886200" y="1219200"/>
              <a:ext cx="0" cy="21113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B6FF178-9C8B-5A2C-0ACF-5A805AEF8CE2}"/>
                </a:ext>
                <a:ext uri="{C183D7F6-B498-43B3-948B-1728B52AA6E4}">
                  <adec:decorative xmlns:adec="http://schemas.microsoft.com/office/drawing/2017/decorative" val="1"/>
                </a:ext>
              </a:extLst>
            </p:cNvPr>
            <p:cNvCxnSpPr>
              <a:stCxn id="18437" idx="3"/>
            </p:cNvCxnSpPr>
            <p:nvPr/>
          </p:nvCxnSpPr>
          <p:spPr>
            <a:xfrm>
              <a:off x="5943600" y="1711325"/>
              <a:ext cx="2590800" cy="8794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B1ECD3C-07D6-9BC6-06A9-225AA847B2BB}"/>
                </a:ext>
                <a:ext uri="{C183D7F6-B498-43B3-948B-1728B52AA6E4}">
                  <adec:decorative xmlns:adec="http://schemas.microsoft.com/office/drawing/2017/decorative" val="1"/>
                </a:ext>
              </a:extLst>
            </p:cNvPr>
            <p:cNvCxnSpPr/>
            <p:nvPr/>
          </p:nvCxnSpPr>
          <p:spPr>
            <a:xfrm flipH="1" flipV="1">
              <a:off x="3886200" y="1219200"/>
              <a:ext cx="1143000" cy="49053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6BC9717B-178E-D27E-D585-7032B1B481FD}"/>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itle 1" descr="Reproductive System of a Male Rat">
            <a:extLst>
              <a:ext uri="{FF2B5EF4-FFF2-40B4-BE49-F238E27FC236}">
                <a16:creationId xmlns:a16="http://schemas.microsoft.com/office/drawing/2014/main" id="{11CDDB69-4BA7-3EE0-7C1D-BB8E16B3011A}"/>
              </a:ext>
            </a:extLst>
          </p:cNvPr>
          <p:cNvSpPr txBox="1">
            <a:spLocks noGrp="1"/>
          </p:cNvSpPr>
          <p:nvPr>
            <p:ph type="title" idx="4294967295"/>
          </p:nvPr>
        </p:nvSpPr>
        <p:spPr bwMode="auto">
          <a:xfrm>
            <a:off x="0" y="109538"/>
            <a:ext cx="9144000"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Reproductive System of a Male Rat</a:t>
            </a:r>
          </a:p>
        </p:txBody>
      </p:sp>
      <p:grpSp>
        <p:nvGrpSpPr>
          <p:cNvPr id="2" name="Group 1" descr="The image displays the reproductive system of a dissected male rat, with a central focus on the internal organs. The testis and ductus deferens are clearly highlighted and labeled.">
            <a:extLst>
              <a:ext uri="{FF2B5EF4-FFF2-40B4-BE49-F238E27FC236}">
                <a16:creationId xmlns:a16="http://schemas.microsoft.com/office/drawing/2014/main" id="{606CDE2C-42ED-F306-1147-31E3C377C265}"/>
              </a:ext>
            </a:extLst>
          </p:cNvPr>
          <p:cNvGrpSpPr/>
          <p:nvPr/>
        </p:nvGrpSpPr>
        <p:grpSpPr>
          <a:xfrm>
            <a:off x="855663" y="685800"/>
            <a:ext cx="7754937" cy="6019800"/>
            <a:chOff x="855663" y="685800"/>
            <a:chExt cx="7754937" cy="6019800"/>
          </a:xfrm>
        </p:grpSpPr>
        <p:sp>
          <p:nvSpPr>
            <p:cNvPr id="20484" name="TextBox 32" descr="Testis&#10;">
              <a:extLst>
                <a:ext uri="{FF2B5EF4-FFF2-40B4-BE49-F238E27FC236}">
                  <a16:creationId xmlns:a16="http://schemas.microsoft.com/office/drawing/2014/main" id="{D534F250-0FD4-6AC3-5AD4-B8BD9AA8D019}"/>
                </a:ext>
              </a:extLst>
            </p:cNvPr>
            <p:cNvSpPr txBox="1">
              <a:spLocks noChangeArrowheads="1"/>
            </p:cNvSpPr>
            <p:nvPr/>
          </p:nvSpPr>
          <p:spPr bwMode="auto">
            <a:xfrm>
              <a:off x="855663" y="4240213"/>
              <a:ext cx="11430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Testis</a:t>
              </a:r>
            </a:p>
          </p:txBody>
        </p:sp>
        <p:pic>
          <p:nvPicPr>
            <p:cNvPr id="20482" name="Picture 9" descr="Reproductive System of a Male Rat">
              <a:extLst>
                <a:ext uri="{FF2B5EF4-FFF2-40B4-BE49-F238E27FC236}">
                  <a16:creationId xmlns:a16="http://schemas.microsoft.com/office/drawing/2014/main" id="{75CE1FC8-6946-A045-8B62-C6FF3782AC22}"/>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17752" r="18015"/>
            <a:stretch>
              <a:fillRect/>
            </a:stretch>
          </p:blipFill>
          <p:spPr bwMode="auto">
            <a:xfrm>
              <a:off x="2209800" y="685800"/>
              <a:ext cx="5156200" cy="6019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7" name="TextBox 32" descr="Ductus deferens&#10;">
              <a:extLst>
                <a:ext uri="{FF2B5EF4-FFF2-40B4-BE49-F238E27FC236}">
                  <a16:creationId xmlns:a16="http://schemas.microsoft.com/office/drawing/2014/main" id="{86B71301-593D-F34E-B444-43C40E47521B}"/>
                </a:ext>
              </a:extLst>
            </p:cNvPr>
            <p:cNvSpPr txBox="1">
              <a:spLocks noChangeArrowheads="1"/>
            </p:cNvSpPr>
            <p:nvPr/>
          </p:nvSpPr>
          <p:spPr bwMode="auto">
            <a:xfrm>
              <a:off x="7543800" y="4235450"/>
              <a:ext cx="10668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Ductus deferens</a:t>
              </a:r>
            </a:p>
          </p:txBody>
        </p:sp>
        <p:cxnSp>
          <p:nvCxnSpPr>
            <p:cNvPr id="7" name="Straight Arrow Connector 6">
              <a:extLst>
                <a:ext uri="{FF2B5EF4-FFF2-40B4-BE49-F238E27FC236}">
                  <a16:creationId xmlns:a16="http://schemas.microsoft.com/office/drawing/2014/main" id="{5095DFD3-A969-F171-FB01-9339D377E4F8}"/>
                </a:ext>
                <a:ext uri="{C183D7F6-B498-43B3-948B-1728B52AA6E4}">
                  <adec:decorative xmlns:adec="http://schemas.microsoft.com/office/drawing/2017/decorative" val="1"/>
                </a:ext>
              </a:extLst>
            </p:cNvPr>
            <p:cNvCxnSpPr/>
            <p:nvPr/>
          </p:nvCxnSpPr>
          <p:spPr>
            <a:xfrm>
              <a:off x="1981200" y="4425950"/>
              <a:ext cx="202406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33E062D-D98C-D89F-5951-0BF5364264A0}"/>
                </a:ext>
                <a:ext uri="{C183D7F6-B498-43B3-948B-1728B52AA6E4}">
                  <adec:decorative xmlns:adec="http://schemas.microsoft.com/office/drawing/2017/decorative" val="1"/>
                </a:ext>
              </a:extLst>
            </p:cNvPr>
            <p:cNvCxnSpPr/>
            <p:nvPr/>
          </p:nvCxnSpPr>
          <p:spPr>
            <a:xfrm flipH="1">
              <a:off x="5478463" y="4564063"/>
              <a:ext cx="2065337" cy="190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E326C027-86F2-190C-9F45-48B8B150BB86}"/>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descr="Common Dissecting Tools&#10;">
            <a:extLst>
              <a:ext uri="{FF2B5EF4-FFF2-40B4-BE49-F238E27FC236}">
                <a16:creationId xmlns:a16="http://schemas.microsoft.com/office/drawing/2014/main" id="{9C190FD0-6B48-996A-33BB-D3230802F927}"/>
              </a:ext>
              <a:ext uri="{C183D7F6-B498-43B3-948B-1728B52AA6E4}">
                <adec:decorative xmlns:adec="http://schemas.microsoft.com/office/drawing/2017/decorative" val="0"/>
              </a:ext>
            </a:extLst>
          </p:cNvPr>
          <p:cNvSpPr txBox="1">
            <a:spLocks noGrp="1"/>
          </p:cNvSpPr>
          <p:nvPr>
            <p:ph type="title" idx="4294967295"/>
          </p:nvPr>
        </p:nvSpPr>
        <p:spPr bwMode="auto">
          <a:xfrm>
            <a:off x="1295400" y="304800"/>
            <a:ext cx="67818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Common Dissecting Tools</a:t>
            </a:r>
          </a:p>
        </p:txBody>
      </p:sp>
      <p:grpSp>
        <p:nvGrpSpPr>
          <p:cNvPr id="2" name="Group 1" descr="This image features a labeled set of common dissecting tools arranged from left to right:&#10;Dissecting pin (1)&#10;Forceps (2)&#10;Blunt probe (3)&#10;Scissors (4)&#10;Scalpel blade (5a)&#10;Scalpel handle (5b)&#10;Dissecting needle with wooden handle (6)&#10;An alcohol prep pad is positioned in the top left corner. &#10;A smaller inset image on the right shows a rectangular dissecting tray (7).">
            <a:extLst>
              <a:ext uri="{FF2B5EF4-FFF2-40B4-BE49-F238E27FC236}">
                <a16:creationId xmlns:a16="http://schemas.microsoft.com/office/drawing/2014/main" id="{D6148E6D-1407-9364-051A-08562C411092}"/>
              </a:ext>
            </a:extLst>
          </p:cNvPr>
          <p:cNvGrpSpPr/>
          <p:nvPr/>
        </p:nvGrpSpPr>
        <p:grpSpPr>
          <a:xfrm>
            <a:off x="95250" y="1062038"/>
            <a:ext cx="8953500" cy="5472112"/>
            <a:chOff x="95250" y="1062038"/>
            <a:chExt cx="8953500" cy="5472112"/>
          </a:xfrm>
        </p:grpSpPr>
        <p:sp>
          <p:nvSpPr>
            <p:cNvPr id="4100" name="TextBox 32" descr="1- Dissecting pin, 2- Forceps, 3- Blunt probe, 4- Scissors, 5- Scalpel, 5a- Scalpel blade, 5b- Scalpel handle, 6- Dissecting needle, 7- Dissecting tray &#10;">
              <a:extLst>
                <a:ext uri="{FF2B5EF4-FFF2-40B4-BE49-F238E27FC236}">
                  <a16:creationId xmlns:a16="http://schemas.microsoft.com/office/drawing/2014/main" id="{BFDB18A5-864D-107E-D5CD-328C9CC00D18}"/>
                </a:ext>
                <a:ext uri="{C183D7F6-B498-43B3-948B-1728B52AA6E4}">
                  <adec:decorative xmlns:adec="http://schemas.microsoft.com/office/drawing/2017/decorative" val="0"/>
                </a:ext>
              </a:extLst>
            </p:cNvPr>
            <p:cNvSpPr txBox="1">
              <a:spLocks noChangeArrowheads="1"/>
            </p:cNvSpPr>
            <p:nvPr/>
          </p:nvSpPr>
          <p:spPr bwMode="auto">
            <a:xfrm>
              <a:off x="95250" y="1223963"/>
              <a:ext cx="2159000" cy="429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1800" b="1" dirty="0"/>
                <a:t>1- Dissecting pin</a:t>
              </a:r>
            </a:p>
            <a:p>
              <a:pPr eaLnBrk="1" hangingPunct="1">
                <a:lnSpc>
                  <a:spcPct val="150000"/>
                </a:lnSpc>
                <a:spcBef>
                  <a:spcPct val="0"/>
                </a:spcBef>
                <a:buFontTx/>
                <a:buNone/>
              </a:pPr>
              <a:r>
                <a:rPr lang="en-US" altLang="en-US" sz="1800" b="1" dirty="0"/>
                <a:t>2- Forceps</a:t>
              </a:r>
            </a:p>
            <a:p>
              <a:pPr eaLnBrk="1" hangingPunct="1">
                <a:lnSpc>
                  <a:spcPct val="150000"/>
                </a:lnSpc>
                <a:spcBef>
                  <a:spcPct val="0"/>
                </a:spcBef>
                <a:buFontTx/>
                <a:buNone/>
              </a:pPr>
              <a:r>
                <a:rPr lang="en-US" altLang="en-US" sz="1800" b="1" dirty="0"/>
                <a:t>3- Blunt probe</a:t>
              </a:r>
            </a:p>
            <a:p>
              <a:pPr eaLnBrk="1" hangingPunct="1">
                <a:lnSpc>
                  <a:spcPct val="150000"/>
                </a:lnSpc>
                <a:spcBef>
                  <a:spcPct val="0"/>
                </a:spcBef>
                <a:buFontTx/>
                <a:buNone/>
              </a:pPr>
              <a:r>
                <a:rPr lang="en-US" altLang="en-US" sz="1800" b="1" dirty="0"/>
                <a:t>4- Scissors</a:t>
              </a:r>
            </a:p>
            <a:p>
              <a:pPr eaLnBrk="1" hangingPunct="1">
                <a:lnSpc>
                  <a:spcPct val="150000"/>
                </a:lnSpc>
                <a:spcBef>
                  <a:spcPct val="0"/>
                </a:spcBef>
                <a:buFontTx/>
                <a:buNone/>
              </a:pPr>
              <a:r>
                <a:rPr lang="en-US" altLang="en-US" sz="1800" b="1" dirty="0"/>
                <a:t>5- Scalpel</a:t>
              </a:r>
            </a:p>
            <a:p>
              <a:pPr eaLnBrk="1" hangingPunct="1">
                <a:spcBef>
                  <a:spcPct val="0"/>
                </a:spcBef>
                <a:buFontTx/>
                <a:buNone/>
              </a:pPr>
              <a:r>
                <a:rPr lang="en-US" altLang="en-US" sz="1800" b="1" dirty="0"/>
                <a:t>     </a:t>
              </a:r>
              <a:r>
                <a:rPr lang="en-US" altLang="en-US" sz="1600" b="1" dirty="0"/>
                <a:t>5a- Scalpel </a:t>
              </a:r>
            </a:p>
            <a:p>
              <a:pPr eaLnBrk="1" hangingPunct="1">
                <a:spcBef>
                  <a:spcPct val="0"/>
                </a:spcBef>
                <a:buFontTx/>
                <a:buNone/>
              </a:pPr>
              <a:r>
                <a:rPr lang="en-US" altLang="en-US" sz="1600" b="1" dirty="0"/>
                <a:t>            blade</a:t>
              </a:r>
            </a:p>
            <a:p>
              <a:pPr eaLnBrk="1" hangingPunct="1">
                <a:spcBef>
                  <a:spcPct val="0"/>
                </a:spcBef>
                <a:buFontTx/>
                <a:buNone/>
              </a:pPr>
              <a:r>
                <a:rPr lang="en-US" altLang="en-US" sz="1600" b="1" dirty="0"/>
                <a:t>     5b- Scalpel </a:t>
              </a:r>
            </a:p>
            <a:p>
              <a:pPr eaLnBrk="1" hangingPunct="1">
                <a:spcBef>
                  <a:spcPct val="0"/>
                </a:spcBef>
                <a:buFontTx/>
                <a:buNone/>
              </a:pPr>
              <a:r>
                <a:rPr lang="en-US" altLang="en-US" sz="1600" b="1" dirty="0"/>
                <a:t>            handle</a:t>
              </a:r>
            </a:p>
            <a:p>
              <a:pPr eaLnBrk="1" hangingPunct="1">
                <a:lnSpc>
                  <a:spcPct val="150000"/>
                </a:lnSpc>
                <a:spcBef>
                  <a:spcPct val="0"/>
                </a:spcBef>
                <a:buFontTx/>
                <a:buNone/>
              </a:pPr>
              <a:r>
                <a:rPr lang="en-US" altLang="en-US" sz="1800" b="1" dirty="0"/>
                <a:t>6- Dissecting needle</a:t>
              </a:r>
            </a:p>
            <a:p>
              <a:pPr eaLnBrk="1" hangingPunct="1">
                <a:lnSpc>
                  <a:spcPct val="150000"/>
                </a:lnSpc>
                <a:spcBef>
                  <a:spcPct val="0"/>
                </a:spcBef>
                <a:buFontTx/>
                <a:buNone/>
              </a:pPr>
              <a:r>
                <a:rPr lang="en-US" altLang="en-US" sz="1800" b="1" dirty="0"/>
                <a:t>7- Dissecting tray </a:t>
              </a:r>
            </a:p>
            <a:p>
              <a:pPr eaLnBrk="1" hangingPunct="1">
                <a:spcBef>
                  <a:spcPct val="0"/>
                </a:spcBef>
                <a:buFontTx/>
                <a:buNone/>
              </a:pPr>
              <a:r>
                <a:rPr lang="en-US" altLang="en-US" sz="1800" b="1" dirty="0"/>
                <a:t>   </a:t>
              </a:r>
            </a:p>
          </p:txBody>
        </p:sp>
        <p:pic>
          <p:nvPicPr>
            <p:cNvPr id="4098" name="Picture 2" descr="Common Dissecting Tools">
              <a:extLst>
                <a:ext uri="{FF2B5EF4-FFF2-40B4-BE49-F238E27FC236}">
                  <a16:creationId xmlns:a16="http://schemas.microsoft.com/office/drawing/2014/main" id="{4919C756-2930-DF87-40E2-7F7613D7A036}"/>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14339" t="2522" r="18073" b="1848"/>
            <a:stretch>
              <a:fillRect/>
            </a:stretch>
          </p:blipFill>
          <p:spPr bwMode="auto">
            <a:xfrm>
              <a:off x="2298700" y="1062038"/>
              <a:ext cx="5156200" cy="547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7" name="TextBox 32">
              <a:extLst>
                <a:ext uri="{FF2B5EF4-FFF2-40B4-BE49-F238E27FC236}">
                  <a16:creationId xmlns:a16="http://schemas.microsoft.com/office/drawing/2014/main" id="{83A4CDB9-7595-2C14-474F-24A5401C36E5}"/>
                </a:ext>
                <a:ext uri="{C183D7F6-B498-43B3-948B-1728B52AA6E4}">
                  <adec:decorative xmlns:adec="http://schemas.microsoft.com/office/drawing/2017/decorative" val="0"/>
                </a:ext>
              </a:extLst>
            </p:cNvPr>
            <p:cNvSpPr txBox="1">
              <a:spLocks noChangeArrowheads="1"/>
            </p:cNvSpPr>
            <p:nvPr/>
          </p:nvSpPr>
          <p:spPr bwMode="auto">
            <a:xfrm>
              <a:off x="2978150" y="4500563"/>
              <a:ext cx="2349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4</a:t>
              </a:r>
            </a:p>
          </p:txBody>
        </p:sp>
        <p:sp>
          <p:nvSpPr>
            <p:cNvPr id="4110" name="TextBox 32">
              <a:extLst>
                <a:ext uri="{FF2B5EF4-FFF2-40B4-BE49-F238E27FC236}">
                  <a16:creationId xmlns:a16="http://schemas.microsoft.com/office/drawing/2014/main" id="{A457644D-C5CD-AF89-AA2D-BB41C05F36C2}"/>
                </a:ext>
                <a:ext uri="{C183D7F6-B498-43B3-948B-1728B52AA6E4}">
                  <adec:decorative xmlns:adec="http://schemas.microsoft.com/office/drawing/2017/decorative" val="0"/>
                </a:ext>
              </a:extLst>
            </p:cNvPr>
            <p:cNvSpPr txBox="1">
              <a:spLocks noChangeArrowheads="1"/>
            </p:cNvSpPr>
            <p:nvPr/>
          </p:nvSpPr>
          <p:spPr bwMode="auto">
            <a:xfrm>
              <a:off x="3762375" y="4156075"/>
              <a:ext cx="2349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5</a:t>
              </a:r>
            </a:p>
          </p:txBody>
        </p:sp>
        <p:sp>
          <p:nvSpPr>
            <p:cNvPr id="4101" name="TextBox 32">
              <a:extLst>
                <a:ext uri="{FF2B5EF4-FFF2-40B4-BE49-F238E27FC236}">
                  <a16:creationId xmlns:a16="http://schemas.microsoft.com/office/drawing/2014/main" id="{F36B0C71-5B22-9C30-0591-6E9DC9E8EF5B}"/>
                </a:ext>
                <a:ext uri="{C183D7F6-B498-43B3-948B-1728B52AA6E4}">
                  <adec:decorative xmlns:adec="http://schemas.microsoft.com/office/drawing/2017/decorative" val="0"/>
                </a:ext>
              </a:extLst>
            </p:cNvPr>
            <p:cNvSpPr txBox="1">
              <a:spLocks noChangeArrowheads="1"/>
            </p:cNvSpPr>
            <p:nvPr/>
          </p:nvSpPr>
          <p:spPr bwMode="auto">
            <a:xfrm>
              <a:off x="4121150" y="1984375"/>
              <a:ext cx="2349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1</a:t>
              </a:r>
            </a:p>
          </p:txBody>
        </p:sp>
        <p:sp>
          <p:nvSpPr>
            <p:cNvPr id="4106" name="TextBox 32">
              <a:extLst>
                <a:ext uri="{FF2B5EF4-FFF2-40B4-BE49-F238E27FC236}">
                  <a16:creationId xmlns:a16="http://schemas.microsoft.com/office/drawing/2014/main" id="{9BBCC366-3460-04FF-58A0-35957867703C}"/>
                </a:ext>
                <a:ext uri="{C183D7F6-B498-43B3-948B-1728B52AA6E4}">
                  <adec:decorative xmlns:adec="http://schemas.microsoft.com/office/drawing/2017/decorative" val="0"/>
                </a:ext>
              </a:extLst>
            </p:cNvPr>
            <p:cNvSpPr txBox="1">
              <a:spLocks noChangeArrowheads="1"/>
            </p:cNvSpPr>
            <p:nvPr/>
          </p:nvSpPr>
          <p:spPr bwMode="auto">
            <a:xfrm>
              <a:off x="4238625" y="3429000"/>
              <a:ext cx="409575"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5a</a:t>
              </a:r>
            </a:p>
          </p:txBody>
        </p:sp>
        <p:sp>
          <p:nvSpPr>
            <p:cNvPr id="4105" name="TextBox 32">
              <a:extLst>
                <a:ext uri="{FF2B5EF4-FFF2-40B4-BE49-F238E27FC236}">
                  <a16:creationId xmlns:a16="http://schemas.microsoft.com/office/drawing/2014/main" id="{8C8F5CD9-24AF-4A92-7575-423E2FCCBE7C}"/>
                </a:ext>
                <a:ext uri="{C183D7F6-B498-43B3-948B-1728B52AA6E4}">
                  <adec:decorative xmlns:adec="http://schemas.microsoft.com/office/drawing/2017/decorative" val="0"/>
                </a:ext>
              </a:extLst>
            </p:cNvPr>
            <p:cNvSpPr txBox="1">
              <a:spLocks noChangeArrowheads="1"/>
            </p:cNvSpPr>
            <p:nvPr/>
          </p:nvSpPr>
          <p:spPr bwMode="auto">
            <a:xfrm>
              <a:off x="4238625" y="4914900"/>
              <a:ext cx="40005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t>5b</a:t>
              </a:r>
            </a:p>
          </p:txBody>
        </p:sp>
        <p:sp>
          <p:nvSpPr>
            <p:cNvPr id="4102" name="TextBox 32">
              <a:extLst>
                <a:ext uri="{FF2B5EF4-FFF2-40B4-BE49-F238E27FC236}">
                  <a16:creationId xmlns:a16="http://schemas.microsoft.com/office/drawing/2014/main" id="{71F24FE1-5B8A-D2ED-69D4-0FB29F0CBDD8}"/>
                </a:ext>
                <a:ext uri="{C183D7F6-B498-43B3-948B-1728B52AA6E4}">
                  <adec:decorative xmlns:adec="http://schemas.microsoft.com/office/drawing/2017/decorative" val="0"/>
                </a:ext>
              </a:extLst>
            </p:cNvPr>
            <p:cNvSpPr txBox="1">
              <a:spLocks noChangeArrowheads="1"/>
            </p:cNvSpPr>
            <p:nvPr/>
          </p:nvSpPr>
          <p:spPr bwMode="auto">
            <a:xfrm>
              <a:off x="5175250" y="2359025"/>
              <a:ext cx="23495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2</a:t>
              </a:r>
            </a:p>
          </p:txBody>
        </p:sp>
        <p:sp>
          <p:nvSpPr>
            <p:cNvPr id="4104" name="TextBox 32">
              <a:extLst>
                <a:ext uri="{FF2B5EF4-FFF2-40B4-BE49-F238E27FC236}">
                  <a16:creationId xmlns:a16="http://schemas.microsoft.com/office/drawing/2014/main" id="{305F5F15-FE50-3E4F-E00B-766849C6696A}"/>
                </a:ext>
                <a:ext uri="{C183D7F6-B498-43B3-948B-1728B52AA6E4}">
                  <adec:decorative xmlns:adec="http://schemas.microsoft.com/office/drawing/2017/decorative" val="0"/>
                </a:ext>
              </a:extLst>
            </p:cNvPr>
            <p:cNvSpPr txBox="1">
              <a:spLocks noChangeArrowheads="1"/>
            </p:cNvSpPr>
            <p:nvPr/>
          </p:nvSpPr>
          <p:spPr bwMode="auto">
            <a:xfrm>
              <a:off x="5867400" y="4872038"/>
              <a:ext cx="23495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6</a:t>
              </a:r>
            </a:p>
          </p:txBody>
        </p:sp>
        <p:sp>
          <p:nvSpPr>
            <p:cNvPr id="4103" name="TextBox 32">
              <a:extLst>
                <a:ext uri="{FF2B5EF4-FFF2-40B4-BE49-F238E27FC236}">
                  <a16:creationId xmlns:a16="http://schemas.microsoft.com/office/drawing/2014/main" id="{5683534D-27DF-510D-94A1-941EC1907F40}"/>
                </a:ext>
                <a:ext uri="{C183D7F6-B498-43B3-948B-1728B52AA6E4}">
                  <adec:decorative xmlns:adec="http://schemas.microsoft.com/office/drawing/2017/decorative" val="0"/>
                </a:ext>
              </a:extLst>
            </p:cNvPr>
            <p:cNvSpPr txBox="1">
              <a:spLocks noChangeArrowheads="1"/>
            </p:cNvSpPr>
            <p:nvPr/>
          </p:nvSpPr>
          <p:spPr bwMode="auto">
            <a:xfrm>
              <a:off x="6553200" y="2490788"/>
              <a:ext cx="2349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pic>
          <p:nvPicPr>
            <p:cNvPr id="4111" name="Picture 3" descr="Dissecting tray ">
              <a:extLst>
                <a:ext uri="{FF2B5EF4-FFF2-40B4-BE49-F238E27FC236}">
                  <a16:creationId xmlns:a16="http://schemas.microsoft.com/office/drawing/2014/main" id="{2B96CC38-2083-5CF5-E730-3E1ECCB52A69}"/>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l="3253" t="13815" r="6625" b="1524"/>
            <a:stretch>
              <a:fillRect/>
            </a:stretch>
          </p:blipFill>
          <p:spPr bwMode="auto">
            <a:xfrm>
              <a:off x="7575550" y="2909888"/>
              <a:ext cx="147320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8" name="TextBox 32">
              <a:extLst>
                <a:ext uri="{FF2B5EF4-FFF2-40B4-BE49-F238E27FC236}">
                  <a16:creationId xmlns:a16="http://schemas.microsoft.com/office/drawing/2014/main" id="{E5D63D44-70C9-7D8A-3ACF-2DE3CEDCF024}"/>
                </a:ext>
                <a:ext uri="{C183D7F6-B498-43B3-948B-1728B52AA6E4}">
                  <adec:decorative xmlns:adec="http://schemas.microsoft.com/office/drawing/2017/decorative" val="0"/>
                </a:ext>
              </a:extLst>
            </p:cNvPr>
            <p:cNvSpPr txBox="1">
              <a:spLocks noChangeArrowheads="1"/>
            </p:cNvSpPr>
            <p:nvPr/>
          </p:nvSpPr>
          <p:spPr bwMode="auto">
            <a:xfrm>
              <a:off x="8170863" y="3986213"/>
              <a:ext cx="23495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7</a:t>
              </a:r>
            </a:p>
          </p:txBody>
        </p:sp>
        <p:sp>
          <p:nvSpPr>
            <p:cNvPr id="10" name="Left Brace 9">
              <a:extLst>
                <a:ext uri="{FF2B5EF4-FFF2-40B4-BE49-F238E27FC236}">
                  <a16:creationId xmlns:a16="http://schemas.microsoft.com/office/drawing/2014/main" id="{94277C34-BEEC-C0B3-7B31-D75BFA2A0158}"/>
                </a:ext>
                <a:ext uri="{C183D7F6-B498-43B3-948B-1728B52AA6E4}">
                  <adec:decorative xmlns:adec="http://schemas.microsoft.com/office/drawing/2017/decorative" val="1"/>
                </a:ext>
              </a:extLst>
            </p:cNvPr>
            <p:cNvSpPr/>
            <p:nvPr/>
          </p:nvSpPr>
          <p:spPr>
            <a:xfrm>
              <a:off x="3997325" y="3613150"/>
              <a:ext cx="241300" cy="145573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5">
            <a:extLst>
              <a:ext uri="{FF2B5EF4-FFF2-40B4-BE49-F238E27FC236}">
                <a16:creationId xmlns:a16="http://schemas.microsoft.com/office/drawing/2014/main" id="{69478887-82BE-705A-9F1E-7C72EAD03F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70351">
            <a:off x="7056438" y="4759325"/>
            <a:ext cx="506412"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 descr="External Features of a Rat &#10;(Lateral View)">
            <a:extLst>
              <a:ext uri="{FF2B5EF4-FFF2-40B4-BE49-F238E27FC236}">
                <a16:creationId xmlns:a16="http://schemas.microsoft.com/office/drawing/2014/main" id="{1EDF370B-3786-1548-489A-66108C693795}"/>
              </a:ext>
            </a:extLst>
          </p:cNvPr>
          <p:cNvSpPr txBox="1">
            <a:spLocks noGrp="1"/>
          </p:cNvSpPr>
          <p:nvPr>
            <p:ph type="title" idx="4294967295"/>
          </p:nvPr>
        </p:nvSpPr>
        <p:spPr bwMode="auto">
          <a:xfrm>
            <a:off x="1360488" y="111125"/>
            <a:ext cx="6553200" cy="82559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External Features of a Rat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(Lateral View)</a:t>
            </a:r>
          </a:p>
        </p:txBody>
      </p:sp>
      <p:cxnSp>
        <p:nvCxnSpPr>
          <p:cNvPr id="41" name="Straight Arrow Connector 40">
            <a:extLst>
              <a:ext uri="{FF2B5EF4-FFF2-40B4-BE49-F238E27FC236}">
                <a16:creationId xmlns:a16="http://schemas.microsoft.com/office/drawing/2014/main" id="{D860035A-BCEF-BE0B-27A5-3F70751FF3B8}"/>
              </a:ext>
              <a:ext uri="{C183D7F6-B498-43B3-948B-1728B52AA6E4}">
                <adec:decorative xmlns:adec="http://schemas.microsoft.com/office/drawing/2017/decorative" val="1"/>
              </a:ext>
            </a:extLst>
          </p:cNvPr>
          <p:cNvCxnSpPr/>
          <p:nvPr/>
        </p:nvCxnSpPr>
        <p:spPr>
          <a:xfrm flipV="1">
            <a:off x="7315200" y="5184775"/>
            <a:ext cx="17463" cy="598488"/>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31B1536-4DFF-6376-9517-0761B9A8E6B1}"/>
              </a:ext>
              <a:ext uri="{C183D7F6-B498-43B3-948B-1728B52AA6E4}">
                <adec:decorative xmlns:adec="http://schemas.microsoft.com/office/drawing/2017/decorative" val="1"/>
              </a:ext>
            </a:extLst>
          </p:cNvPr>
          <p:cNvCxnSpPr/>
          <p:nvPr/>
        </p:nvCxnSpPr>
        <p:spPr>
          <a:xfrm flipV="1">
            <a:off x="7086600" y="5472113"/>
            <a:ext cx="484188" cy="7937"/>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 name="Group 2" descr="The image shows a lateral view of a rat with labeled external features. The rat is positioned on a blue surface. Labels point to the rostrum (snout), auricles, whiskers, forelimb, hindlimb, and tail.&#10;Below the image are directional terms commonly used for four-legged animals: &quot;Anterior (cranial),&quot; &quot;Dorsal,&quot; &quot;Posterior (caudal),&quot; and &quot;Ventral,&quot; with arrows indicating their respective directions.&#10;In the lower right corner, an inset displays directional terms in humans, depicting a human figure labeled with &quot;Superior (cranial),&quot; &quot;Inferior (caudal),&quot; &quot;Anterior (ventral),&quot; and &quot;Posterior (dorsal).">
            <a:extLst>
              <a:ext uri="{FF2B5EF4-FFF2-40B4-BE49-F238E27FC236}">
                <a16:creationId xmlns:a16="http://schemas.microsoft.com/office/drawing/2014/main" id="{947E9568-F286-8B44-9332-06AA087C1C15}"/>
              </a:ext>
            </a:extLst>
          </p:cNvPr>
          <p:cNvGrpSpPr/>
          <p:nvPr/>
        </p:nvGrpSpPr>
        <p:grpSpPr>
          <a:xfrm>
            <a:off x="90488" y="1143000"/>
            <a:ext cx="8732837" cy="5603875"/>
            <a:chOff x="90488" y="1143000"/>
            <a:chExt cx="8732837" cy="5603875"/>
          </a:xfrm>
        </p:grpSpPr>
        <p:pic>
          <p:nvPicPr>
            <p:cNvPr id="5123" name="Picture 2" descr="External Features of a Rat (Lateral View)">
              <a:extLst>
                <a:ext uri="{FF2B5EF4-FFF2-40B4-BE49-F238E27FC236}">
                  <a16:creationId xmlns:a16="http://schemas.microsoft.com/office/drawing/2014/main" id="{0C4C6D85-F3A3-AB5A-0FD0-0C50104329A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t="37910" r="8434" b="26505"/>
            <a:stretch>
              <a:fillRect/>
            </a:stretch>
          </p:blipFill>
          <p:spPr bwMode="auto">
            <a:xfrm>
              <a:off x="449263" y="1666875"/>
              <a:ext cx="8374062" cy="2439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5834A2FA-58CF-DAB2-848E-304FDFC83A79}"/>
                </a:ext>
                <a:ext uri="{C183D7F6-B498-43B3-948B-1728B52AA6E4}">
                  <adec:decorative xmlns:adec="http://schemas.microsoft.com/office/drawing/2017/decorative" val="1"/>
                </a:ext>
              </a:extLst>
            </p:cNvPr>
            <p:cNvCxnSpPr/>
            <p:nvPr/>
          </p:nvCxnSpPr>
          <p:spPr>
            <a:xfrm flipH="1">
              <a:off x="1895475" y="1838325"/>
              <a:ext cx="78105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59C54C1-2FB3-F3BA-309C-AF18AD087BA2}"/>
                </a:ext>
                <a:ext uri="{C183D7F6-B498-43B3-948B-1728B52AA6E4}">
                  <adec:decorative xmlns:adec="http://schemas.microsoft.com/office/drawing/2017/decorative" val="1"/>
                </a:ext>
              </a:extLst>
            </p:cNvPr>
            <p:cNvCxnSpPr/>
            <p:nvPr/>
          </p:nvCxnSpPr>
          <p:spPr>
            <a:xfrm flipV="1">
              <a:off x="2249488" y="3457575"/>
              <a:ext cx="0" cy="8191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6CB21D-F86C-1D5B-B43B-7E3759780131}"/>
                </a:ext>
                <a:ext uri="{C183D7F6-B498-43B3-948B-1728B52AA6E4}">
                  <adec:decorative xmlns:adec="http://schemas.microsoft.com/office/drawing/2017/decorative" val="1"/>
                </a:ext>
              </a:extLst>
            </p:cNvPr>
            <p:cNvCxnSpPr/>
            <p:nvPr/>
          </p:nvCxnSpPr>
          <p:spPr>
            <a:xfrm>
              <a:off x="6400800" y="1481138"/>
              <a:ext cx="0" cy="18716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28" name="TextBox 32" descr="Rostrum (snout)&#10;">
              <a:extLst>
                <a:ext uri="{FF2B5EF4-FFF2-40B4-BE49-F238E27FC236}">
                  <a16:creationId xmlns:a16="http://schemas.microsoft.com/office/drawing/2014/main" id="{FDDB6606-1165-4EC8-FE52-0EE543407873}"/>
                </a:ext>
                <a:ext uri="{C183D7F6-B498-43B3-948B-1728B52AA6E4}">
                  <adec:decorative xmlns:adec="http://schemas.microsoft.com/office/drawing/2017/decorative" val="0"/>
                </a:ext>
              </a:extLst>
            </p:cNvPr>
            <p:cNvSpPr txBox="1">
              <a:spLocks noChangeArrowheads="1"/>
            </p:cNvSpPr>
            <p:nvPr/>
          </p:nvSpPr>
          <p:spPr bwMode="auto">
            <a:xfrm>
              <a:off x="90488" y="1143000"/>
              <a:ext cx="1952625"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Rostrum (snout)</a:t>
              </a:r>
            </a:p>
          </p:txBody>
        </p:sp>
        <p:cxnSp>
          <p:nvCxnSpPr>
            <p:cNvPr id="28" name="Straight Arrow Connector 27">
              <a:extLst>
                <a:ext uri="{FF2B5EF4-FFF2-40B4-BE49-F238E27FC236}">
                  <a16:creationId xmlns:a16="http://schemas.microsoft.com/office/drawing/2014/main" id="{985046AE-F1E4-5E42-97CF-9E5B5B81CEE5}"/>
                </a:ext>
                <a:ext uri="{C183D7F6-B498-43B3-948B-1728B52AA6E4}">
                  <adec:decorative xmlns:adec="http://schemas.microsoft.com/office/drawing/2017/decorative" val="1"/>
                </a:ext>
              </a:extLst>
            </p:cNvPr>
            <p:cNvCxnSpPr>
              <a:stCxn id="5128" idx="2"/>
            </p:cNvCxnSpPr>
            <p:nvPr/>
          </p:nvCxnSpPr>
          <p:spPr>
            <a:xfrm>
              <a:off x="1066800" y="1481138"/>
              <a:ext cx="0" cy="14144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45" name="TextBox 32" descr="Auricles&#10;">
              <a:extLst>
                <a:ext uri="{FF2B5EF4-FFF2-40B4-BE49-F238E27FC236}">
                  <a16:creationId xmlns:a16="http://schemas.microsoft.com/office/drawing/2014/main" id="{359C6FB8-69A0-6DD5-5155-21234D37589A}"/>
                </a:ext>
                <a:ext uri="{C183D7F6-B498-43B3-948B-1728B52AA6E4}">
                  <adec:decorative xmlns:adec="http://schemas.microsoft.com/office/drawing/2017/decorative" val="0"/>
                </a:ext>
              </a:extLst>
            </p:cNvPr>
            <p:cNvSpPr txBox="1">
              <a:spLocks noChangeArrowheads="1"/>
            </p:cNvSpPr>
            <p:nvPr/>
          </p:nvSpPr>
          <p:spPr bwMode="auto">
            <a:xfrm>
              <a:off x="2216150" y="1147763"/>
              <a:ext cx="893763"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Auricles</a:t>
              </a:r>
            </a:p>
          </p:txBody>
        </p:sp>
        <p:sp>
          <p:nvSpPr>
            <p:cNvPr id="5136" name="TextBox 32" descr="Hindlimb&#10;">
              <a:extLst>
                <a:ext uri="{FF2B5EF4-FFF2-40B4-BE49-F238E27FC236}">
                  <a16:creationId xmlns:a16="http://schemas.microsoft.com/office/drawing/2014/main" id="{F5785E82-CAEC-9461-B8CC-C245B17A3EA1}"/>
                </a:ext>
                <a:ext uri="{C183D7F6-B498-43B3-948B-1728B52AA6E4}">
                  <adec:decorative xmlns:adec="http://schemas.microsoft.com/office/drawing/2017/decorative" val="0"/>
                </a:ext>
              </a:extLst>
            </p:cNvPr>
            <p:cNvSpPr txBox="1">
              <a:spLocks noChangeArrowheads="1"/>
            </p:cNvSpPr>
            <p:nvPr/>
          </p:nvSpPr>
          <p:spPr bwMode="auto">
            <a:xfrm>
              <a:off x="5867400" y="1143000"/>
              <a:ext cx="10668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Hindlimb</a:t>
              </a:r>
            </a:p>
          </p:txBody>
        </p:sp>
        <p:sp>
          <p:nvSpPr>
            <p:cNvPr id="5146" name="TextBox 32" descr="Tail&#10;">
              <a:extLst>
                <a:ext uri="{FF2B5EF4-FFF2-40B4-BE49-F238E27FC236}">
                  <a16:creationId xmlns:a16="http://schemas.microsoft.com/office/drawing/2014/main" id="{602C416B-1457-AB0F-C27A-09BAF520FF48}"/>
                </a:ext>
                <a:ext uri="{C183D7F6-B498-43B3-948B-1728B52AA6E4}">
                  <adec:decorative xmlns:adec="http://schemas.microsoft.com/office/drawing/2017/decorative" val="0"/>
                </a:ext>
              </a:extLst>
            </p:cNvPr>
            <p:cNvSpPr txBox="1">
              <a:spLocks noChangeArrowheads="1"/>
            </p:cNvSpPr>
            <p:nvPr/>
          </p:nvSpPr>
          <p:spPr bwMode="auto">
            <a:xfrm>
              <a:off x="7069138" y="1147763"/>
              <a:ext cx="650875"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Tail</a:t>
              </a:r>
            </a:p>
          </p:txBody>
        </p:sp>
        <p:sp>
          <p:nvSpPr>
            <p:cNvPr id="5138" name="TextBox 32" descr="whiskers&#10;">
              <a:extLst>
                <a:ext uri="{FF2B5EF4-FFF2-40B4-BE49-F238E27FC236}">
                  <a16:creationId xmlns:a16="http://schemas.microsoft.com/office/drawing/2014/main" id="{F037A564-1869-C81F-0207-B9760BFAE01A}"/>
                </a:ext>
                <a:ext uri="{C183D7F6-B498-43B3-948B-1728B52AA6E4}">
                  <adec:decorative xmlns:adec="http://schemas.microsoft.com/office/drawing/2017/decorative" val="0"/>
                </a:ext>
              </a:extLst>
            </p:cNvPr>
            <p:cNvSpPr txBox="1">
              <a:spLocks noChangeArrowheads="1"/>
            </p:cNvSpPr>
            <p:nvPr/>
          </p:nvSpPr>
          <p:spPr bwMode="auto">
            <a:xfrm>
              <a:off x="228600" y="4264025"/>
              <a:ext cx="12192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whiskers</a:t>
              </a:r>
            </a:p>
          </p:txBody>
        </p:sp>
        <p:sp>
          <p:nvSpPr>
            <p:cNvPr id="5137" name="TextBox 32" descr="Forelimb&#10;">
              <a:extLst>
                <a:ext uri="{FF2B5EF4-FFF2-40B4-BE49-F238E27FC236}">
                  <a16:creationId xmlns:a16="http://schemas.microsoft.com/office/drawing/2014/main" id="{FFBB5C10-00F9-B94E-C422-0222B7A3F898}"/>
                </a:ext>
                <a:ext uri="{C183D7F6-B498-43B3-948B-1728B52AA6E4}">
                  <adec:decorative xmlns:adec="http://schemas.microsoft.com/office/drawing/2017/decorative" val="0"/>
                </a:ext>
              </a:extLst>
            </p:cNvPr>
            <p:cNvSpPr txBox="1">
              <a:spLocks noChangeArrowheads="1"/>
            </p:cNvSpPr>
            <p:nvPr/>
          </p:nvSpPr>
          <p:spPr bwMode="auto">
            <a:xfrm>
              <a:off x="1727200" y="4268788"/>
              <a:ext cx="1044575"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Forelimb</a:t>
              </a:r>
            </a:p>
          </p:txBody>
        </p:sp>
        <p:sp>
          <p:nvSpPr>
            <p:cNvPr id="5134" name="TextBox 32" descr="Dorsal&#10;">
              <a:extLst>
                <a:ext uri="{FF2B5EF4-FFF2-40B4-BE49-F238E27FC236}">
                  <a16:creationId xmlns:a16="http://schemas.microsoft.com/office/drawing/2014/main" id="{E4DAAB85-F1DE-C7B4-478D-D2C365A5CBB5}"/>
                </a:ext>
                <a:ext uri="{C183D7F6-B498-43B3-948B-1728B52AA6E4}">
                  <adec:decorative xmlns:adec="http://schemas.microsoft.com/office/drawing/2017/decorative" val="0"/>
                </a:ext>
              </a:extLst>
            </p:cNvPr>
            <p:cNvSpPr txBox="1">
              <a:spLocks noChangeArrowheads="1"/>
            </p:cNvSpPr>
            <p:nvPr/>
          </p:nvSpPr>
          <p:spPr bwMode="auto">
            <a:xfrm>
              <a:off x="2559050" y="5029200"/>
              <a:ext cx="942975"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Dorsal</a:t>
              </a:r>
            </a:p>
          </p:txBody>
        </p:sp>
        <p:sp>
          <p:nvSpPr>
            <p:cNvPr id="5135" name="TextBox 32" descr="Anterior (cranial)&#10;">
              <a:extLst>
                <a:ext uri="{FF2B5EF4-FFF2-40B4-BE49-F238E27FC236}">
                  <a16:creationId xmlns:a16="http://schemas.microsoft.com/office/drawing/2014/main" id="{22FC1B06-B6B1-5E1E-CA74-D1B7FD66EE2A}"/>
                </a:ext>
                <a:ext uri="{C183D7F6-B498-43B3-948B-1728B52AA6E4}">
                  <adec:decorative xmlns:adec="http://schemas.microsoft.com/office/drawing/2017/decorative" val="0"/>
                </a:ext>
              </a:extLst>
            </p:cNvPr>
            <p:cNvSpPr txBox="1">
              <a:spLocks noChangeArrowheads="1"/>
            </p:cNvSpPr>
            <p:nvPr/>
          </p:nvSpPr>
          <p:spPr bwMode="auto">
            <a:xfrm>
              <a:off x="274638" y="5486400"/>
              <a:ext cx="167640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Anterior (cranial)</a:t>
              </a:r>
            </a:p>
          </p:txBody>
        </p:sp>
        <p:sp>
          <p:nvSpPr>
            <p:cNvPr id="5130" name="TextBox 32" descr="Posterior (caudal)&#10;">
              <a:extLst>
                <a:ext uri="{FF2B5EF4-FFF2-40B4-BE49-F238E27FC236}">
                  <a16:creationId xmlns:a16="http://schemas.microsoft.com/office/drawing/2014/main" id="{A382ED88-53FE-9B00-8EC8-F5845F391712}"/>
                </a:ext>
                <a:ext uri="{C183D7F6-B498-43B3-948B-1728B52AA6E4}">
                  <adec:decorative xmlns:adec="http://schemas.microsoft.com/office/drawing/2017/decorative" val="0"/>
                </a:ext>
              </a:extLst>
            </p:cNvPr>
            <p:cNvSpPr txBox="1">
              <a:spLocks noChangeArrowheads="1"/>
            </p:cNvSpPr>
            <p:nvPr/>
          </p:nvSpPr>
          <p:spPr bwMode="auto">
            <a:xfrm>
              <a:off x="4057650" y="5486400"/>
              <a:ext cx="1809750"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Posterior (caudal)</a:t>
              </a:r>
            </a:p>
          </p:txBody>
        </p:sp>
        <p:cxnSp>
          <p:nvCxnSpPr>
            <p:cNvPr id="6" name="Straight Arrow Connector 5">
              <a:extLst>
                <a:ext uri="{FF2B5EF4-FFF2-40B4-BE49-F238E27FC236}">
                  <a16:creationId xmlns:a16="http://schemas.microsoft.com/office/drawing/2014/main" id="{C2B6EF07-642E-4B44-2C47-0BC250CD175C}"/>
                </a:ext>
                <a:ext uri="{C183D7F6-B498-43B3-948B-1728B52AA6E4}">
                  <adec:decorative xmlns:adec="http://schemas.microsoft.com/office/drawing/2017/decorative" val="1"/>
                </a:ext>
              </a:extLst>
            </p:cNvPr>
            <p:cNvCxnSpPr/>
            <p:nvPr/>
          </p:nvCxnSpPr>
          <p:spPr>
            <a:xfrm flipV="1">
              <a:off x="1951038" y="5654675"/>
              <a:ext cx="2106612"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7DA19A2-6A7E-14E6-A078-66A424EB7906}"/>
                </a:ext>
                <a:ext uri="{C183D7F6-B498-43B3-948B-1728B52AA6E4}">
                  <adec:decorative xmlns:adec="http://schemas.microsoft.com/office/drawing/2017/decorative" val="1"/>
                </a:ext>
              </a:extLst>
            </p:cNvPr>
            <p:cNvCxnSpPr/>
            <p:nvPr/>
          </p:nvCxnSpPr>
          <p:spPr>
            <a:xfrm flipV="1">
              <a:off x="3008313" y="5334000"/>
              <a:ext cx="22225" cy="6111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33" name="TextBox 32" descr="Ventral&#10;">
              <a:extLst>
                <a:ext uri="{FF2B5EF4-FFF2-40B4-BE49-F238E27FC236}">
                  <a16:creationId xmlns:a16="http://schemas.microsoft.com/office/drawing/2014/main" id="{F9005ED7-3937-5D68-D5B8-6664F881D08C}"/>
                </a:ext>
                <a:ext uri="{C183D7F6-B498-43B3-948B-1728B52AA6E4}">
                  <adec:decorative xmlns:adec="http://schemas.microsoft.com/office/drawing/2017/decorative" val="0"/>
                </a:ext>
              </a:extLst>
            </p:cNvPr>
            <p:cNvSpPr txBox="1">
              <a:spLocks noChangeArrowheads="1"/>
            </p:cNvSpPr>
            <p:nvPr/>
          </p:nvSpPr>
          <p:spPr bwMode="auto">
            <a:xfrm>
              <a:off x="2532063" y="5943600"/>
              <a:ext cx="94456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Ventral</a:t>
              </a:r>
            </a:p>
          </p:txBody>
        </p:sp>
        <p:cxnSp>
          <p:nvCxnSpPr>
            <p:cNvPr id="27" name="Straight Arrow Connector 26">
              <a:extLst>
                <a:ext uri="{FF2B5EF4-FFF2-40B4-BE49-F238E27FC236}">
                  <a16:creationId xmlns:a16="http://schemas.microsoft.com/office/drawing/2014/main" id="{D281188E-3119-873D-EF26-E7D774820001}"/>
                </a:ext>
                <a:ext uri="{C183D7F6-B498-43B3-948B-1728B52AA6E4}">
                  <adec:decorative xmlns:adec="http://schemas.microsoft.com/office/drawing/2017/decorative" val="1"/>
                </a:ext>
              </a:extLst>
            </p:cNvPr>
            <p:cNvCxnSpPr/>
            <p:nvPr/>
          </p:nvCxnSpPr>
          <p:spPr>
            <a:xfrm flipH="1">
              <a:off x="1928813" y="1838325"/>
              <a:ext cx="747712" cy="4476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6B0DA50-AE92-80A2-F161-2A4F3ED06A04}"/>
                </a:ext>
                <a:ext uri="{C183D7F6-B498-43B3-948B-1728B52AA6E4}">
                  <adec:decorative xmlns:adec="http://schemas.microsoft.com/office/drawing/2017/decorative" val="1"/>
                </a:ext>
              </a:extLst>
            </p:cNvPr>
            <p:cNvCxnSpPr/>
            <p:nvPr/>
          </p:nvCxnSpPr>
          <p:spPr>
            <a:xfrm flipV="1">
              <a:off x="838200" y="3090863"/>
              <a:ext cx="152400" cy="4016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26524AE-1FED-2FF5-D2C9-6EB73B039444}"/>
                </a:ext>
                <a:ext uri="{C183D7F6-B498-43B3-948B-1728B52AA6E4}">
                  <adec:decorative xmlns:adec="http://schemas.microsoft.com/office/drawing/2017/decorative" val="1"/>
                </a:ext>
              </a:extLst>
            </p:cNvPr>
            <p:cNvCxnSpPr/>
            <p:nvPr/>
          </p:nvCxnSpPr>
          <p:spPr>
            <a:xfrm flipH="1" flipV="1">
              <a:off x="609600" y="2913063"/>
              <a:ext cx="228600" cy="5921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833B96-A9AD-DA6D-5122-109D35E61662}"/>
                </a:ext>
                <a:ext uri="{C183D7F6-B498-43B3-948B-1728B52AA6E4}">
                  <adec:decorative xmlns:adec="http://schemas.microsoft.com/office/drawing/2017/decorative" val="1"/>
                </a:ext>
              </a:extLst>
            </p:cNvPr>
            <p:cNvCxnSpPr/>
            <p:nvPr/>
          </p:nvCxnSpPr>
          <p:spPr>
            <a:xfrm>
              <a:off x="7391400" y="1481138"/>
              <a:ext cx="0" cy="13811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028B9D-3AAA-23C0-7E54-21FE82E83622}"/>
                </a:ext>
                <a:ext uri="{C183D7F6-B498-43B3-948B-1728B52AA6E4}">
                  <adec:decorative xmlns:adec="http://schemas.microsoft.com/office/drawing/2017/decorative" val="1"/>
                </a:ext>
              </a:extLst>
            </p:cNvPr>
            <p:cNvCxnSpPr>
              <a:stCxn id="5145" idx="2"/>
            </p:cNvCxnSpPr>
            <p:nvPr/>
          </p:nvCxnSpPr>
          <p:spPr>
            <a:xfrm>
              <a:off x="2662238" y="1485900"/>
              <a:ext cx="14287" cy="3683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6C33E07-68DE-309E-C4C3-0E0F41F180D3}"/>
                </a:ext>
                <a:ext uri="{C183D7F6-B498-43B3-948B-1728B52AA6E4}">
                  <adec:decorative xmlns:adec="http://schemas.microsoft.com/office/drawing/2017/decorative" val="1"/>
                </a:ext>
              </a:extLst>
            </p:cNvPr>
            <p:cNvCxnSpPr>
              <a:stCxn id="5138" idx="0"/>
            </p:cNvCxnSpPr>
            <p:nvPr/>
          </p:nvCxnSpPr>
          <p:spPr>
            <a:xfrm flipV="1">
              <a:off x="838200" y="3505200"/>
              <a:ext cx="0" cy="7588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150" name="TextBox 31" descr="Directional Terms in Humans&#10;">
              <a:extLst>
                <a:ext uri="{FF2B5EF4-FFF2-40B4-BE49-F238E27FC236}">
                  <a16:creationId xmlns:a16="http://schemas.microsoft.com/office/drawing/2014/main" id="{D1D890DA-8059-BAC4-10D9-C274BED39AF4}"/>
                </a:ext>
                <a:ext uri="{C183D7F6-B498-43B3-948B-1728B52AA6E4}">
                  <adec:decorative xmlns:adec="http://schemas.microsoft.com/office/drawing/2017/decorative" val="0"/>
                </a:ext>
              </a:extLst>
            </p:cNvPr>
            <p:cNvSpPr txBox="1">
              <a:spLocks noChangeArrowheads="1"/>
            </p:cNvSpPr>
            <p:nvPr/>
          </p:nvSpPr>
          <p:spPr bwMode="auto">
            <a:xfrm>
              <a:off x="6315075" y="4130675"/>
              <a:ext cx="2057400" cy="2616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u="sng" dirty="0"/>
                <a:t>Directional Terms in Humans</a:t>
              </a:r>
            </a:p>
            <a:p>
              <a:pPr eaLnBrk="1" hangingPunct="1">
                <a:spcBef>
                  <a:spcPct val="0"/>
                </a:spcBef>
                <a:buFontTx/>
                <a:buNone/>
              </a:pPr>
              <a:endParaRPr lang="en-US" altLang="en-US" sz="1200" b="1" u="sng" dirty="0"/>
            </a:p>
            <a:p>
              <a:pPr eaLnBrk="1" hangingPunct="1">
                <a:spcBef>
                  <a:spcPct val="0"/>
                </a:spcBef>
                <a:buFontTx/>
                <a:buNone/>
              </a:pPr>
              <a:endParaRPr lang="en-US" altLang="en-US" sz="1200" b="1" u="sng" dirty="0"/>
            </a:p>
            <a:p>
              <a:pPr eaLnBrk="1" hangingPunct="1">
                <a:spcBef>
                  <a:spcPct val="0"/>
                </a:spcBef>
                <a:buFontTx/>
                <a:buNone/>
              </a:pPr>
              <a:endParaRPr lang="en-US" altLang="en-US" sz="1200" b="1" u="sng" dirty="0"/>
            </a:p>
            <a:p>
              <a:pPr eaLnBrk="1" hangingPunct="1">
                <a:spcBef>
                  <a:spcPct val="0"/>
                </a:spcBef>
                <a:buFontTx/>
                <a:buNone/>
              </a:pPr>
              <a:endParaRPr lang="en-US" altLang="en-US" sz="1200" b="1" u="sng" dirty="0"/>
            </a:p>
            <a:p>
              <a:pPr eaLnBrk="1" hangingPunct="1">
                <a:spcBef>
                  <a:spcPct val="0"/>
                </a:spcBef>
                <a:buFontTx/>
                <a:buNone/>
              </a:pPr>
              <a:endParaRPr lang="en-US" altLang="en-US" sz="1200" b="1" u="sng" dirty="0"/>
            </a:p>
            <a:p>
              <a:pPr eaLnBrk="1" hangingPunct="1">
                <a:spcBef>
                  <a:spcPct val="0"/>
                </a:spcBef>
                <a:buFontTx/>
                <a:buNone/>
              </a:pPr>
              <a:endParaRPr lang="en-US" altLang="en-US" sz="1200" b="1" u="sng" dirty="0"/>
            </a:p>
            <a:p>
              <a:pPr eaLnBrk="1" hangingPunct="1">
                <a:spcBef>
                  <a:spcPct val="0"/>
                </a:spcBef>
                <a:buFontTx/>
                <a:buNone/>
              </a:pPr>
              <a:endParaRPr lang="en-US" altLang="en-US" sz="1200" b="1" u="sng" dirty="0"/>
            </a:p>
            <a:p>
              <a:pPr eaLnBrk="1" hangingPunct="1">
                <a:spcBef>
                  <a:spcPct val="0"/>
                </a:spcBef>
                <a:buFontTx/>
                <a:buNone/>
              </a:pPr>
              <a:endParaRPr lang="en-US" altLang="en-US" sz="1200" b="1" u="sng" dirty="0"/>
            </a:p>
            <a:p>
              <a:pPr eaLnBrk="1" hangingPunct="1">
                <a:spcBef>
                  <a:spcPct val="0"/>
                </a:spcBef>
                <a:buFontTx/>
                <a:buNone/>
              </a:pPr>
              <a:endParaRPr lang="en-US" altLang="en-US" sz="1200" b="1" u="sng" dirty="0"/>
            </a:p>
            <a:p>
              <a:pPr eaLnBrk="1" hangingPunct="1">
                <a:spcBef>
                  <a:spcPct val="0"/>
                </a:spcBef>
                <a:buFontTx/>
                <a:buNone/>
              </a:pPr>
              <a:endParaRPr lang="en-US" altLang="en-US" sz="1000" b="1" u="sng" dirty="0"/>
            </a:p>
            <a:p>
              <a:pPr eaLnBrk="1" hangingPunct="1">
                <a:spcBef>
                  <a:spcPct val="0"/>
                </a:spcBef>
                <a:buFontTx/>
                <a:buNone/>
              </a:pPr>
              <a:endParaRPr lang="en-US" altLang="en-US" sz="1200" b="1" u="sng" dirty="0"/>
            </a:p>
            <a:p>
              <a:pPr eaLnBrk="1" hangingPunct="1">
                <a:spcBef>
                  <a:spcPct val="0"/>
                </a:spcBef>
                <a:buFontTx/>
                <a:buNone/>
              </a:pPr>
              <a:endParaRPr lang="en-US" altLang="en-US" sz="1200" b="1" u="sng" dirty="0"/>
            </a:p>
            <a:p>
              <a:pPr eaLnBrk="1" hangingPunct="1">
                <a:spcBef>
                  <a:spcPct val="0"/>
                </a:spcBef>
                <a:buFontTx/>
                <a:buNone/>
              </a:pPr>
              <a:endParaRPr lang="en-US" altLang="en-US" sz="1000" b="1" u="sng" dirty="0"/>
            </a:p>
          </p:txBody>
        </p:sp>
      </p:grpSp>
      <p:sp>
        <p:nvSpPr>
          <p:cNvPr id="5151" name="TextBox 32">
            <a:extLst>
              <a:ext uri="{FF2B5EF4-FFF2-40B4-BE49-F238E27FC236}">
                <a16:creationId xmlns:a16="http://schemas.microsoft.com/office/drawing/2014/main" id="{81C08AF0-ED2E-8648-0082-91DC16E40FB8}"/>
              </a:ext>
              <a:ext uri="{C183D7F6-B498-43B3-948B-1728B52AA6E4}">
                <adec:decorative xmlns:adec="http://schemas.microsoft.com/office/drawing/2017/decorative" val="1"/>
              </a:ext>
            </a:extLst>
          </p:cNvPr>
          <p:cNvSpPr txBox="1">
            <a:spLocks noChangeArrowheads="1"/>
          </p:cNvSpPr>
          <p:nvPr/>
        </p:nvSpPr>
        <p:spPr bwMode="auto">
          <a:xfrm>
            <a:off x="6737350" y="4533900"/>
            <a:ext cx="1143000" cy="24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b="1" dirty="0"/>
              <a:t>Superior (cranial)</a:t>
            </a:r>
          </a:p>
        </p:txBody>
      </p:sp>
      <p:sp>
        <p:nvSpPr>
          <p:cNvPr id="5154" name="TextBox 32">
            <a:extLst>
              <a:ext uri="{FF2B5EF4-FFF2-40B4-BE49-F238E27FC236}">
                <a16:creationId xmlns:a16="http://schemas.microsoft.com/office/drawing/2014/main" id="{2AC7CDB0-2876-2AB2-A688-B72DCD4753C3}"/>
              </a:ext>
              <a:ext uri="{C183D7F6-B498-43B3-948B-1728B52AA6E4}">
                <adec:decorative xmlns:adec="http://schemas.microsoft.com/office/drawing/2017/decorative" val="1"/>
              </a:ext>
            </a:extLst>
          </p:cNvPr>
          <p:cNvSpPr txBox="1">
            <a:spLocks noChangeArrowheads="1"/>
          </p:cNvSpPr>
          <p:nvPr/>
        </p:nvSpPr>
        <p:spPr bwMode="auto">
          <a:xfrm>
            <a:off x="6381750" y="5264150"/>
            <a:ext cx="70485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b="1" dirty="0"/>
              <a:t>Anterior (ventral)</a:t>
            </a:r>
          </a:p>
        </p:txBody>
      </p:sp>
      <p:sp>
        <p:nvSpPr>
          <p:cNvPr id="2" name="Rectangle 1">
            <a:extLst>
              <a:ext uri="{FF2B5EF4-FFF2-40B4-BE49-F238E27FC236}">
                <a16:creationId xmlns:a16="http://schemas.microsoft.com/office/drawing/2014/main" id="{C865784B-E096-FD98-412B-47764BAEF945}"/>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53" name="TextBox 32">
            <a:extLst>
              <a:ext uri="{FF2B5EF4-FFF2-40B4-BE49-F238E27FC236}">
                <a16:creationId xmlns:a16="http://schemas.microsoft.com/office/drawing/2014/main" id="{4EF02452-F905-43EE-C260-F610E394E838}"/>
              </a:ext>
              <a:ext uri="{C183D7F6-B498-43B3-948B-1728B52AA6E4}">
                <adec:decorative xmlns:adec="http://schemas.microsoft.com/office/drawing/2017/decorative" val="1"/>
              </a:ext>
            </a:extLst>
          </p:cNvPr>
          <p:cNvSpPr txBox="1">
            <a:spLocks noChangeArrowheads="1"/>
          </p:cNvSpPr>
          <p:nvPr/>
        </p:nvSpPr>
        <p:spPr bwMode="auto">
          <a:xfrm>
            <a:off x="7559675" y="5256213"/>
            <a:ext cx="706438"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b="1" dirty="0"/>
              <a:t>Posterior (dorsal)</a:t>
            </a:r>
          </a:p>
        </p:txBody>
      </p:sp>
      <p:sp>
        <p:nvSpPr>
          <p:cNvPr id="5152" name="TextBox 32">
            <a:extLst>
              <a:ext uri="{FF2B5EF4-FFF2-40B4-BE49-F238E27FC236}">
                <a16:creationId xmlns:a16="http://schemas.microsoft.com/office/drawing/2014/main" id="{47257294-27F9-BE26-15E6-A2D02DD37F45}"/>
              </a:ext>
              <a:ext uri="{C183D7F6-B498-43B3-948B-1728B52AA6E4}">
                <adec:decorative xmlns:adec="http://schemas.microsoft.com/office/drawing/2017/decorative" val="1"/>
              </a:ext>
            </a:extLst>
          </p:cNvPr>
          <p:cNvSpPr txBox="1">
            <a:spLocks noChangeArrowheads="1"/>
          </p:cNvSpPr>
          <p:nvPr/>
        </p:nvSpPr>
        <p:spPr bwMode="auto">
          <a:xfrm>
            <a:off x="6705600" y="6435725"/>
            <a:ext cx="1143000" cy="246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000" b="1" dirty="0"/>
              <a:t>Inferior (caudal)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descr="Male Rat (Ventral View)&#10;">
            <a:extLst>
              <a:ext uri="{FF2B5EF4-FFF2-40B4-BE49-F238E27FC236}">
                <a16:creationId xmlns:a16="http://schemas.microsoft.com/office/drawing/2014/main" id="{0EBCCA93-BCFE-6334-C4D6-7D152C004F95}"/>
              </a:ext>
            </a:extLst>
          </p:cNvPr>
          <p:cNvSpPr txBox="1">
            <a:spLocks noGrp="1"/>
          </p:cNvSpPr>
          <p:nvPr>
            <p:ph type="title" idx="4294967295"/>
          </p:nvPr>
        </p:nvSpPr>
        <p:spPr bwMode="auto">
          <a:xfrm>
            <a:off x="0" y="228600"/>
            <a:ext cx="9144000" cy="87082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Male Rat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(Ventral View)</a:t>
            </a:r>
          </a:p>
        </p:txBody>
      </p:sp>
      <p:grpSp>
        <p:nvGrpSpPr>
          <p:cNvPr id="12" name="Group 11" descr="The image displays a male rat in a ventral view, laid out on a flat blue surface. The main photograph focuses on the rat's posterior abdominopelvic region, with various anatomical features labeled using arrows and text boxes on the right.&#10;Labeled structures include the mammary papilla, urogenital orifice, and scrotum. &#10;On the left side of the image is a smaller view of the entire rat, providing context by displaying the full body from head to tail.">
            <a:extLst>
              <a:ext uri="{FF2B5EF4-FFF2-40B4-BE49-F238E27FC236}">
                <a16:creationId xmlns:a16="http://schemas.microsoft.com/office/drawing/2014/main" id="{AE847FFF-C3ED-F9AF-9EB7-732CEEC2E5BF}"/>
              </a:ext>
            </a:extLst>
          </p:cNvPr>
          <p:cNvGrpSpPr/>
          <p:nvPr/>
        </p:nvGrpSpPr>
        <p:grpSpPr>
          <a:xfrm>
            <a:off x="76200" y="1446213"/>
            <a:ext cx="8732838" cy="5181600"/>
            <a:chOff x="76200" y="1446213"/>
            <a:chExt cx="8732838" cy="5181600"/>
          </a:xfrm>
        </p:grpSpPr>
        <p:pic>
          <p:nvPicPr>
            <p:cNvPr id="6147" name="Picture 13" descr="Male Rat (Ventral View)&#10;">
              <a:extLst>
                <a:ext uri="{FF2B5EF4-FFF2-40B4-BE49-F238E27FC236}">
                  <a16:creationId xmlns:a16="http://schemas.microsoft.com/office/drawing/2014/main" id="{7F04DFDB-1DB7-7A91-2765-BBD7A65883D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17688"/>
              <a:ext cx="2517775" cy="335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4" descr="Male Rat (Ventral View)&#10;">
              <a:extLst>
                <a:ext uri="{FF2B5EF4-FFF2-40B4-BE49-F238E27FC236}">
                  <a16:creationId xmlns:a16="http://schemas.microsoft.com/office/drawing/2014/main" id="{57B6C3CF-1F5E-86CB-AEAB-FC3EB1FBF5D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t="11243" r="5913" b="12202"/>
            <a:stretch>
              <a:fillRect/>
            </a:stretch>
          </p:blipFill>
          <p:spPr bwMode="auto">
            <a:xfrm>
              <a:off x="2693988" y="1446213"/>
              <a:ext cx="4775200" cy="518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4" name="TextBox 32" descr="Mammary papilla&#10;">
              <a:extLst>
                <a:ext uri="{FF2B5EF4-FFF2-40B4-BE49-F238E27FC236}">
                  <a16:creationId xmlns:a16="http://schemas.microsoft.com/office/drawing/2014/main" id="{24501093-68F4-4613-75C6-54120C9C49E3}"/>
                </a:ext>
                <a:ext uri="{C183D7F6-B498-43B3-948B-1728B52AA6E4}">
                  <adec:decorative xmlns:adec="http://schemas.microsoft.com/office/drawing/2017/decorative" val="0"/>
                </a:ext>
              </a:extLst>
            </p:cNvPr>
            <p:cNvSpPr txBox="1">
              <a:spLocks noChangeArrowheads="1"/>
            </p:cNvSpPr>
            <p:nvPr/>
          </p:nvSpPr>
          <p:spPr bwMode="auto">
            <a:xfrm>
              <a:off x="7589838" y="1838325"/>
              <a:ext cx="12192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Mammary papilla</a:t>
              </a:r>
            </a:p>
          </p:txBody>
        </p:sp>
        <p:sp>
          <p:nvSpPr>
            <p:cNvPr id="6151" name="TextBox 32" descr="Urogenital orifice&#10;">
              <a:extLst>
                <a:ext uri="{FF2B5EF4-FFF2-40B4-BE49-F238E27FC236}">
                  <a16:creationId xmlns:a16="http://schemas.microsoft.com/office/drawing/2014/main" id="{909424EC-8519-8A2D-8BE5-7EB84B5240D8}"/>
                </a:ext>
                <a:ext uri="{C183D7F6-B498-43B3-948B-1728B52AA6E4}">
                  <adec:decorative xmlns:adec="http://schemas.microsoft.com/office/drawing/2017/decorative" val="0"/>
                </a:ext>
              </a:extLst>
            </p:cNvPr>
            <p:cNvSpPr txBox="1">
              <a:spLocks noChangeArrowheads="1"/>
            </p:cNvSpPr>
            <p:nvPr/>
          </p:nvSpPr>
          <p:spPr bwMode="auto">
            <a:xfrm>
              <a:off x="7589838" y="3073400"/>
              <a:ext cx="12192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Urogenital orifice</a:t>
              </a:r>
            </a:p>
          </p:txBody>
        </p:sp>
        <p:sp>
          <p:nvSpPr>
            <p:cNvPr id="6157" name="TextBox 32" descr="Scrotum&#10;">
              <a:extLst>
                <a:ext uri="{FF2B5EF4-FFF2-40B4-BE49-F238E27FC236}">
                  <a16:creationId xmlns:a16="http://schemas.microsoft.com/office/drawing/2014/main" id="{789CDD8C-D2AA-CC95-A711-9733C2CEECD8}"/>
                </a:ext>
              </a:extLst>
            </p:cNvPr>
            <p:cNvSpPr txBox="1">
              <a:spLocks noChangeArrowheads="1"/>
            </p:cNvSpPr>
            <p:nvPr/>
          </p:nvSpPr>
          <p:spPr bwMode="auto">
            <a:xfrm>
              <a:off x="7589838" y="4292600"/>
              <a:ext cx="944562"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Scrotum</a:t>
              </a:r>
            </a:p>
          </p:txBody>
        </p:sp>
        <p:cxnSp>
          <p:nvCxnSpPr>
            <p:cNvPr id="7" name="Straight Arrow Connector 6">
              <a:extLst>
                <a:ext uri="{FF2B5EF4-FFF2-40B4-BE49-F238E27FC236}">
                  <a16:creationId xmlns:a16="http://schemas.microsoft.com/office/drawing/2014/main" id="{6015B4F6-9A8A-398F-A480-CC31A89D6F3E}"/>
                </a:ext>
                <a:ext uri="{C183D7F6-B498-43B3-948B-1728B52AA6E4}">
                  <adec:decorative xmlns:adec="http://schemas.microsoft.com/office/drawing/2017/decorative" val="1"/>
                </a:ext>
              </a:extLst>
            </p:cNvPr>
            <p:cNvCxnSpPr/>
            <p:nvPr/>
          </p:nvCxnSpPr>
          <p:spPr>
            <a:xfrm flipH="1">
              <a:off x="4873625" y="2130425"/>
              <a:ext cx="271621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21694E8-C1C2-F4CB-4B6E-11B30B516846}"/>
                </a:ext>
                <a:ext uri="{C183D7F6-B498-43B3-948B-1728B52AA6E4}">
                  <adec:decorative xmlns:adec="http://schemas.microsoft.com/office/drawing/2017/decorative" val="1"/>
                </a:ext>
              </a:extLst>
            </p:cNvPr>
            <p:cNvCxnSpPr/>
            <p:nvPr/>
          </p:nvCxnSpPr>
          <p:spPr>
            <a:xfrm>
              <a:off x="1968500" y="4513263"/>
              <a:ext cx="736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52" name="TextBox 32">
              <a:extLst>
                <a:ext uri="{FF2B5EF4-FFF2-40B4-BE49-F238E27FC236}">
                  <a16:creationId xmlns:a16="http://schemas.microsoft.com/office/drawing/2014/main" id="{049E0A75-AC73-9E2C-6EA3-822E070BBCDB}"/>
                </a:ext>
                <a:ext uri="{C183D7F6-B498-43B3-948B-1728B52AA6E4}">
                  <adec:decorative xmlns:adec="http://schemas.microsoft.com/office/drawing/2017/decorative" val="1"/>
                </a:ext>
              </a:extLst>
            </p:cNvPr>
            <p:cNvSpPr txBox="1">
              <a:spLocks noChangeArrowheads="1"/>
            </p:cNvSpPr>
            <p:nvPr/>
          </p:nvSpPr>
          <p:spPr bwMode="auto">
            <a:xfrm>
              <a:off x="698500" y="3851275"/>
              <a:ext cx="1270000" cy="13239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600" b="1"/>
            </a:p>
            <a:p>
              <a:pPr algn="ctr" eaLnBrk="1" hangingPunct="1">
                <a:spcBef>
                  <a:spcPct val="0"/>
                </a:spcBef>
                <a:buFontTx/>
                <a:buNone/>
              </a:pPr>
              <a:endParaRPr lang="en-US" altLang="en-US" sz="1600" b="1"/>
            </a:p>
            <a:p>
              <a:pPr algn="ctr" eaLnBrk="1" hangingPunct="1">
                <a:spcBef>
                  <a:spcPct val="0"/>
                </a:spcBef>
                <a:buFontTx/>
                <a:buNone/>
              </a:pPr>
              <a:endParaRPr lang="en-US" altLang="en-US" sz="1600" b="1"/>
            </a:p>
            <a:p>
              <a:pPr algn="ctr" eaLnBrk="1" hangingPunct="1">
                <a:spcBef>
                  <a:spcPct val="0"/>
                </a:spcBef>
                <a:buFontTx/>
                <a:buNone/>
              </a:pPr>
              <a:endParaRPr lang="en-US" altLang="en-US" sz="1600" b="1"/>
            </a:p>
            <a:p>
              <a:pPr algn="ctr" eaLnBrk="1" hangingPunct="1">
                <a:spcBef>
                  <a:spcPct val="0"/>
                </a:spcBef>
                <a:buFontTx/>
                <a:buNone/>
              </a:pPr>
              <a:endParaRPr lang="en-US" altLang="en-US" sz="1600" b="1"/>
            </a:p>
          </p:txBody>
        </p:sp>
        <p:cxnSp>
          <p:nvCxnSpPr>
            <p:cNvPr id="16" name="Straight Arrow Connector 15">
              <a:extLst>
                <a:ext uri="{FF2B5EF4-FFF2-40B4-BE49-F238E27FC236}">
                  <a16:creationId xmlns:a16="http://schemas.microsoft.com/office/drawing/2014/main" id="{8B0A01B8-2D95-C137-769A-8857812AD7FA}"/>
                </a:ext>
                <a:ext uri="{C183D7F6-B498-43B3-948B-1728B52AA6E4}">
                  <adec:decorative xmlns:adec="http://schemas.microsoft.com/office/drawing/2017/decorative" val="1"/>
                </a:ext>
              </a:extLst>
            </p:cNvPr>
            <p:cNvCxnSpPr>
              <a:stCxn id="6151" idx="1"/>
            </p:cNvCxnSpPr>
            <p:nvPr/>
          </p:nvCxnSpPr>
          <p:spPr>
            <a:xfrm flipH="1">
              <a:off x="5621338" y="3365500"/>
              <a:ext cx="1968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Left Brace 21">
              <a:extLst>
                <a:ext uri="{FF2B5EF4-FFF2-40B4-BE49-F238E27FC236}">
                  <a16:creationId xmlns:a16="http://schemas.microsoft.com/office/drawing/2014/main" id="{C1062E58-FA12-0B76-A2E0-A5ECC8D355E6}"/>
                </a:ext>
                <a:ext uri="{C183D7F6-B498-43B3-948B-1728B52AA6E4}">
                  <adec:decorative xmlns:adec="http://schemas.microsoft.com/office/drawing/2017/decorative" val="1"/>
                </a:ext>
              </a:extLst>
            </p:cNvPr>
            <p:cNvSpPr/>
            <p:nvPr/>
          </p:nvSpPr>
          <p:spPr>
            <a:xfrm rot="225924" flipH="1">
              <a:off x="5838825" y="3733800"/>
              <a:ext cx="407988" cy="1454150"/>
            </a:xfrm>
            <a:prstGeom prst="leftBrace">
              <a:avLst>
                <a:gd name="adj1" fmla="val 8333"/>
                <a:gd name="adj2" fmla="val 48485"/>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28" name="Straight Arrow Connector 27">
              <a:extLst>
                <a:ext uri="{FF2B5EF4-FFF2-40B4-BE49-F238E27FC236}">
                  <a16:creationId xmlns:a16="http://schemas.microsoft.com/office/drawing/2014/main" id="{27178536-9F60-73BB-0B47-4AAB6E7E0659}"/>
                </a:ext>
                <a:ext uri="{C183D7F6-B498-43B3-948B-1728B52AA6E4}">
                  <adec:decorative xmlns:adec="http://schemas.microsoft.com/office/drawing/2017/decorative" val="1"/>
                </a:ext>
              </a:extLst>
            </p:cNvPr>
            <p:cNvCxnSpPr/>
            <p:nvPr/>
          </p:nvCxnSpPr>
          <p:spPr>
            <a:xfrm flipH="1">
              <a:off x="6230938" y="4460875"/>
              <a:ext cx="1358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E745AB2E-E93C-E951-9507-4A4DD349C879}"/>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descr="Female Rat (Ventral View) &#10;">
            <a:extLst>
              <a:ext uri="{FF2B5EF4-FFF2-40B4-BE49-F238E27FC236}">
                <a16:creationId xmlns:a16="http://schemas.microsoft.com/office/drawing/2014/main" id="{CF52B46D-6E5B-4248-375B-35F5330A666E}"/>
              </a:ext>
            </a:extLst>
          </p:cNvPr>
          <p:cNvSpPr txBox="1">
            <a:spLocks noGrp="1"/>
          </p:cNvSpPr>
          <p:nvPr>
            <p:ph type="title" idx="4294967295"/>
          </p:nvPr>
        </p:nvSpPr>
        <p:spPr bwMode="auto">
          <a:xfrm>
            <a:off x="0" y="152400"/>
            <a:ext cx="9144000" cy="8524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Female Rat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(Ventral View) </a:t>
            </a:r>
          </a:p>
        </p:txBody>
      </p:sp>
      <p:cxnSp>
        <p:nvCxnSpPr>
          <p:cNvPr id="16" name="Straight Arrow Connector 15">
            <a:extLst>
              <a:ext uri="{FF2B5EF4-FFF2-40B4-BE49-F238E27FC236}">
                <a16:creationId xmlns:a16="http://schemas.microsoft.com/office/drawing/2014/main" id="{F8E59C0E-D7B7-AD8E-D765-80C0EA8D1A79}"/>
              </a:ext>
              <a:ext uri="{C183D7F6-B498-43B3-948B-1728B52AA6E4}">
                <adec:decorative xmlns:adec="http://schemas.microsoft.com/office/drawing/2017/decorative" val="1"/>
              </a:ext>
            </a:extLst>
          </p:cNvPr>
          <p:cNvCxnSpPr/>
          <p:nvPr/>
        </p:nvCxnSpPr>
        <p:spPr>
          <a:xfrm flipH="1">
            <a:off x="5302250" y="3898900"/>
            <a:ext cx="769938" cy="3238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12CEBEF-C553-FADF-06E7-98136789C198}"/>
              </a:ext>
              <a:ext uri="{C183D7F6-B498-43B3-948B-1728B52AA6E4}">
                <adec:decorative xmlns:adec="http://schemas.microsoft.com/office/drawing/2017/decorative" val="1"/>
              </a:ext>
            </a:extLst>
          </p:cNvPr>
          <p:cNvCxnSpPr>
            <a:stCxn id="7182" idx="1"/>
          </p:cNvCxnSpPr>
          <p:nvPr/>
        </p:nvCxnSpPr>
        <p:spPr>
          <a:xfrm flipH="1" flipV="1">
            <a:off x="5302250" y="4475163"/>
            <a:ext cx="231775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0EF059D-5E7D-10B1-5319-F7772B7B18F1}"/>
              </a:ext>
              <a:ext uri="{C183D7F6-B498-43B3-948B-1728B52AA6E4}">
                <adec:decorative xmlns:adec="http://schemas.microsoft.com/office/drawing/2017/decorative" val="1"/>
              </a:ext>
            </a:extLst>
          </p:cNvPr>
          <p:cNvCxnSpPr>
            <a:stCxn id="7180" idx="1"/>
          </p:cNvCxnSpPr>
          <p:nvPr/>
        </p:nvCxnSpPr>
        <p:spPr>
          <a:xfrm flipH="1">
            <a:off x="5260975" y="5092700"/>
            <a:ext cx="2359025" cy="25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D31B22-04AC-6B27-AD53-3F2D1AE50CF1}"/>
              </a:ext>
              <a:ext uri="{C183D7F6-B498-43B3-948B-1728B52AA6E4}">
                <adec:decorative xmlns:adec="http://schemas.microsoft.com/office/drawing/2017/decorative" val="1"/>
              </a:ext>
            </a:extLst>
          </p:cNvPr>
          <p:cNvCxnSpPr>
            <a:stCxn id="7175" idx="1"/>
          </p:cNvCxnSpPr>
          <p:nvPr/>
        </p:nvCxnSpPr>
        <p:spPr>
          <a:xfrm flipH="1" flipV="1">
            <a:off x="6072188" y="3897313"/>
            <a:ext cx="1552575" cy="142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descr="The image displays a female rat in a ventral view, laid out on a flat blue surface. The main photograph focuses on the rat's posterior abdominopelvic region, with various anatomical features labeled using arrows and text boxes on the right.&#10;Labeled structures include the mammary papillae, external urethral orifice, vaginal orifice, and anus. &#10;On the left side of the image is a smaller view of the entire rat, providing context by displaying the full body from head to tail.">
            <a:extLst>
              <a:ext uri="{FF2B5EF4-FFF2-40B4-BE49-F238E27FC236}">
                <a16:creationId xmlns:a16="http://schemas.microsoft.com/office/drawing/2014/main" id="{7D7A17D1-4DCD-B199-3C2A-15ECBEC85CF9}"/>
              </a:ext>
            </a:extLst>
          </p:cNvPr>
          <p:cNvGrpSpPr/>
          <p:nvPr/>
        </p:nvGrpSpPr>
        <p:grpSpPr>
          <a:xfrm>
            <a:off x="152400" y="2051050"/>
            <a:ext cx="8926513" cy="3781425"/>
            <a:chOff x="152400" y="2051050"/>
            <a:chExt cx="8926513" cy="3781425"/>
          </a:xfrm>
        </p:grpSpPr>
        <p:pic>
          <p:nvPicPr>
            <p:cNvPr id="7171" name="Picture 14" descr="Female Rat (Ventral View) &#10;">
              <a:extLst>
                <a:ext uri="{FF2B5EF4-FFF2-40B4-BE49-F238E27FC236}">
                  <a16:creationId xmlns:a16="http://schemas.microsoft.com/office/drawing/2014/main" id="{5EA2E00A-F4AA-1C34-7E27-40BCD3E425C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13445" r="8273" b="2293"/>
            <a:stretch>
              <a:fillRect/>
            </a:stretch>
          </p:blipFill>
          <p:spPr bwMode="auto">
            <a:xfrm>
              <a:off x="152400" y="2054225"/>
              <a:ext cx="2270125" cy="3778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0" name="Picture 2" descr="Female Rat (Ventral View) &#10;">
              <a:extLst>
                <a:ext uri="{FF2B5EF4-FFF2-40B4-BE49-F238E27FC236}">
                  <a16:creationId xmlns:a16="http://schemas.microsoft.com/office/drawing/2014/main" id="{EFB673D2-7256-EF93-6922-EA16E45C5A18}"/>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3975" y="2051050"/>
              <a:ext cx="4995863" cy="3746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8" name="TextBox 32" descr="Mammary papillae&#10;">
              <a:extLst>
                <a:ext uri="{FF2B5EF4-FFF2-40B4-BE49-F238E27FC236}">
                  <a16:creationId xmlns:a16="http://schemas.microsoft.com/office/drawing/2014/main" id="{8BE46CBF-7BD8-AD63-9538-F2D654D47B5B}"/>
                </a:ext>
              </a:extLst>
            </p:cNvPr>
            <p:cNvSpPr txBox="1">
              <a:spLocks noChangeArrowheads="1"/>
            </p:cNvSpPr>
            <p:nvPr/>
          </p:nvSpPr>
          <p:spPr bwMode="auto">
            <a:xfrm>
              <a:off x="7620000" y="2297113"/>
              <a:ext cx="1219200" cy="585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Mammary papillae</a:t>
              </a:r>
            </a:p>
          </p:txBody>
        </p:sp>
        <p:sp>
          <p:nvSpPr>
            <p:cNvPr id="7175" name="TextBox 32" descr="External urethral orifice&#10;">
              <a:extLst>
                <a:ext uri="{FF2B5EF4-FFF2-40B4-BE49-F238E27FC236}">
                  <a16:creationId xmlns:a16="http://schemas.microsoft.com/office/drawing/2014/main" id="{E7748C9F-BCDF-6412-17B1-896B139440E5}"/>
                </a:ext>
              </a:extLst>
            </p:cNvPr>
            <p:cNvSpPr txBox="1">
              <a:spLocks noChangeArrowheads="1"/>
            </p:cNvSpPr>
            <p:nvPr/>
          </p:nvSpPr>
          <p:spPr bwMode="auto">
            <a:xfrm>
              <a:off x="7624763" y="3619500"/>
              <a:ext cx="145415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External urethral orifice</a:t>
              </a:r>
            </a:p>
          </p:txBody>
        </p:sp>
        <p:sp>
          <p:nvSpPr>
            <p:cNvPr id="7182" name="TextBox 32" descr="Vaginal orifice&#10;">
              <a:extLst>
                <a:ext uri="{FF2B5EF4-FFF2-40B4-BE49-F238E27FC236}">
                  <a16:creationId xmlns:a16="http://schemas.microsoft.com/office/drawing/2014/main" id="{0F1FF862-E68A-D00D-B881-2FAD64F51AAE}"/>
                </a:ext>
              </a:extLst>
            </p:cNvPr>
            <p:cNvSpPr txBox="1">
              <a:spLocks noChangeArrowheads="1"/>
            </p:cNvSpPr>
            <p:nvPr/>
          </p:nvSpPr>
          <p:spPr bwMode="auto">
            <a:xfrm>
              <a:off x="7620000" y="4306888"/>
              <a:ext cx="1454150"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Vaginal orifice</a:t>
              </a:r>
            </a:p>
          </p:txBody>
        </p:sp>
        <p:sp>
          <p:nvSpPr>
            <p:cNvPr id="7180" name="TextBox 32" descr="Anus&#10;">
              <a:extLst>
                <a:ext uri="{FF2B5EF4-FFF2-40B4-BE49-F238E27FC236}">
                  <a16:creationId xmlns:a16="http://schemas.microsoft.com/office/drawing/2014/main" id="{7D44927F-EBF4-F407-1026-10E01502B3DB}"/>
                </a:ext>
              </a:extLst>
            </p:cNvPr>
            <p:cNvSpPr txBox="1">
              <a:spLocks noChangeArrowheads="1"/>
            </p:cNvSpPr>
            <p:nvPr/>
          </p:nvSpPr>
          <p:spPr bwMode="auto">
            <a:xfrm>
              <a:off x="7620000" y="4922838"/>
              <a:ext cx="639763"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t>Anus</a:t>
              </a:r>
            </a:p>
          </p:txBody>
        </p:sp>
        <p:cxnSp>
          <p:nvCxnSpPr>
            <p:cNvPr id="7" name="Straight Arrow Connector 6">
              <a:extLst>
                <a:ext uri="{FF2B5EF4-FFF2-40B4-BE49-F238E27FC236}">
                  <a16:creationId xmlns:a16="http://schemas.microsoft.com/office/drawing/2014/main" id="{A0E0015C-AD11-B16F-6E3F-55783930D8FB}"/>
                </a:ext>
                <a:ext uri="{C183D7F6-B498-43B3-948B-1728B52AA6E4}">
                  <adec:decorative xmlns:adec="http://schemas.microsoft.com/office/drawing/2017/decorative" val="1"/>
                </a:ext>
              </a:extLst>
            </p:cNvPr>
            <p:cNvCxnSpPr/>
            <p:nvPr/>
          </p:nvCxnSpPr>
          <p:spPr>
            <a:xfrm flipH="1">
              <a:off x="4473575" y="2590800"/>
              <a:ext cx="708025" cy="468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2D23897-6805-867C-64FE-DDD957414429}"/>
                </a:ext>
                <a:ext uri="{C183D7F6-B498-43B3-948B-1728B52AA6E4}">
                  <adec:decorative xmlns:adec="http://schemas.microsoft.com/office/drawing/2017/decorative" val="1"/>
                </a:ext>
              </a:extLst>
            </p:cNvPr>
            <p:cNvCxnSpPr/>
            <p:nvPr/>
          </p:nvCxnSpPr>
          <p:spPr>
            <a:xfrm>
              <a:off x="1916113" y="4910138"/>
              <a:ext cx="67786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6" name="TextBox 32">
              <a:extLst>
                <a:ext uri="{FF2B5EF4-FFF2-40B4-BE49-F238E27FC236}">
                  <a16:creationId xmlns:a16="http://schemas.microsoft.com/office/drawing/2014/main" id="{4E5FD4C7-858A-2D7D-80DB-06BDB6DB4A2E}"/>
                </a:ext>
                <a:ext uri="{C183D7F6-B498-43B3-948B-1728B52AA6E4}">
                  <adec:decorative xmlns:adec="http://schemas.microsoft.com/office/drawing/2017/decorative" val="1"/>
                </a:ext>
              </a:extLst>
            </p:cNvPr>
            <p:cNvSpPr txBox="1">
              <a:spLocks noChangeArrowheads="1"/>
            </p:cNvSpPr>
            <p:nvPr/>
          </p:nvSpPr>
          <p:spPr bwMode="auto">
            <a:xfrm>
              <a:off x="536575" y="4484688"/>
              <a:ext cx="1371600" cy="8302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600" b="1"/>
            </a:p>
            <a:p>
              <a:pPr algn="ctr" eaLnBrk="1" hangingPunct="1">
                <a:spcBef>
                  <a:spcPct val="0"/>
                </a:spcBef>
                <a:buFontTx/>
                <a:buNone/>
              </a:pPr>
              <a:endParaRPr lang="en-US" altLang="en-US" sz="1600" b="1"/>
            </a:p>
            <a:p>
              <a:pPr algn="ctr" eaLnBrk="1" hangingPunct="1">
                <a:spcBef>
                  <a:spcPct val="0"/>
                </a:spcBef>
                <a:buFontTx/>
                <a:buNone/>
              </a:pPr>
              <a:endParaRPr lang="en-US" altLang="en-US" sz="1600" b="1"/>
            </a:p>
          </p:txBody>
        </p:sp>
        <p:cxnSp>
          <p:nvCxnSpPr>
            <p:cNvPr id="27" name="Straight Arrow Connector 26">
              <a:extLst>
                <a:ext uri="{FF2B5EF4-FFF2-40B4-BE49-F238E27FC236}">
                  <a16:creationId xmlns:a16="http://schemas.microsoft.com/office/drawing/2014/main" id="{70CDF6A3-19A5-0D25-805A-C6D7F5E98C4D}"/>
                </a:ext>
                <a:ext uri="{C183D7F6-B498-43B3-948B-1728B52AA6E4}">
                  <adec:decorative xmlns:adec="http://schemas.microsoft.com/office/drawing/2017/decorative" val="1"/>
                </a:ext>
              </a:extLst>
            </p:cNvPr>
            <p:cNvCxnSpPr/>
            <p:nvPr/>
          </p:nvCxnSpPr>
          <p:spPr>
            <a:xfrm>
              <a:off x="5181600" y="2590800"/>
              <a:ext cx="782638" cy="3857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49BCD3-D95D-2761-7CEE-1DEE0F6FC89B}"/>
                </a:ext>
                <a:ext uri="{C183D7F6-B498-43B3-948B-1728B52AA6E4}">
                  <adec:decorative xmlns:adec="http://schemas.microsoft.com/office/drawing/2017/decorative" val="1"/>
                </a:ext>
              </a:extLst>
            </p:cNvPr>
            <p:cNvCxnSpPr/>
            <p:nvPr/>
          </p:nvCxnSpPr>
          <p:spPr>
            <a:xfrm flipH="1" flipV="1">
              <a:off x="5181600" y="2593975"/>
              <a:ext cx="2443163" cy="127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920B022D-0924-C5CC-D9DD-B568CCA99815}"/>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descr="Skinning of Rat&#10;">
            <a:extLst>
              <a:ext uri="{FF2B5EF4-FFF2-40B4-BE49-F238E27FC236}">
                <a16:creationId xmlns:a16="http://schemas.microsoft.com/office/drawing/2014/main" id="{FA65B85A-33A0-FE49-7C87-E7702BDB9CFA}"/>
              </a:ext>
            </a:extLst>
          </p:cNvPr>
          <p:cNvSpPr txBox="1">
            <a:spLocks noGrp="1"/>
          </p:cNvSpPr>
          <p:nvPr>
            <p:ph type="title" idx="4294967295"/>
          </p:nvPr>
        </p:nvSpPr>
        <p:spPr bwMode="auto">
          <a:xfrm>
            <a:off x="0" y="1524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Skinning of Rat</a:t>
            </a:r>
          </a:p>
        </p:txBody>
      </p:sp>
      <p:grpSp>
        <p:nvGrpSpPr>
          <p:cNvPr id="3" name="Group 2" descr="The image consists of three panels illustrating the process of skinning a rat. The panels are placed side by side on a light blue surface.">
            <a:extLst>
              <a:ext uri="{FF2B5EF4-FFF2-40B4-BE49-F238E27FC236}">
                <a16:creationId xmlns:a16="http://schemas.microsoft.com/office/drawing/2014/main" id="{BE60B7AB-3236-3D29-59C3-9E52B32504EC}"/>
              </a:ext>
            </a:extLst>
          </p:cNvPr>
          <p:cNvGrpSpPr/>
          <p:nvPr/>
        </p:nvGrpSpPr>
        <p:grpSpPr>
          <a:xfrm>
            <a:off x="152400" y="1143000"/>
            <a:ext cx="8832850" cy="5181600"/>
            <a:chOff x="152400" y="1143000"/>
            <a:chExt cx="8832850" cy="5181600"/>
          </a:xfrm>
        </p:grpSpPr>
        <p:pic>
          <p:nvPicPr>
            <p:cNvPr id="8194" name="Picture 2" descr="Skinning of rat-step 1&#10;">
              <a:extLst>
                <a:ext uri="{FF2B5EF4-FFF2-40B4-BE49-F238E27FC236}">
                  <a16:creationId xmlns:a16="http://schemas.microsoft.com/office/drawing/2014/main" id="{6183507F-9689-5A24-AF73-3AA17F536BD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17647" r="7843"/>
            <a:stretch>
              <a:fillRect/>
            </a:stretch>
          </p:blipFill>
          <p:spPr bwMode="auto">
            <a:xfrm>
              <a:off x="152400" y="1143000"/>
              <a:ext cx="2895600" cy="518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5" name="TextBox 32">
              <a:extLst>
                <a:ext uri="{FF2B5EF4-FFF2-40B4-BE49-F238E27FC236}">
                  <a16:creationId xmlns:a16="http://schemas.microsoft.com/office/drawing/2014/main" id="{AE5F46E7-D2F0-CC66-A4E2-432EB5BAF7BF}"/>
                </a:ext>
              </a:extLst>
            </p:cNvPr>
            <p:cNvSpPr txBox="1">
              <a:spLocks noChangeArrowheads="1"/>
            </p:cNvSpPr>
            <p:nvPr/>
          </p:nvSpPr>
          <p:spPr bwMode="auto">
            <a:xfrm>
              <a:off x="2743200" y="5867400"/>
              <a:ext cx="2349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1</a:t>
              </a:r>
            </a:p>
          </p:txBody>
        </p:sp>
        <p:pic>
          <p:nvPicPr>
            <p:cNvPr id="8201" name="Picture 3" descr="Skinning of rat-step 2">
              <a:extLst>
                <a:ext uri="{FF2B5EF4-FFF2-40B4-BE49-F238E27FC236}">
                  <a16:creationId xmlns:a16="http://schemas.microsoft.com/office/drawing/2014/main" id="{259ACE33-D260-9D0A-261C-7D28122706ED}"/>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l="4753" r="3630"/>
            <a:stretch>
              <a:fillRect/>
            </a:stretch>
          </p:blipFill>
          <p:spPr bwMode="auto">
            <a:xfrm>
              <a:off x="3173413" y="1427163"/>
              <a:ext cx="2936875" cy="4275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4" name="TextBox 32">
              <a:extLst>
                <a:ext uri="{FF2B5EF4-FFF2-40B4-BE49-F238E27FC236}">
                  <a16:creationId xmlns:a16="http://schemas.microsoft.com/office/drawing/2014/main" id="{5B25C3B1-679C-2249-0454-8E527B8F4AE9}"/>
                </a:ext>
              </a:extLst>
            </p:cNvPr>
            <p:cNvSpPr txBox="1">
              <a:spLocks noChangeArrowheads="1"/>
            </p:cNvSpPr>
            <p:nvPr/>
          </p:nvSpPr>
          <p:spPr bwMode="auto">
            <a:xfrm>
              <a:off x="5791200" y="5257800"/>
              <a:ext cx="2349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2</a:t>
              </a:r>
            </a:p>
          </p:txBody>
        </p:sp>
        <p:pic>
          <p:nvPicPr>
            <p:cNvPr id="8202" name="Picture 4" descr="Skinning of rat-step 3">
              <a:extLst>
                <a:ext uri="{FF2B5EF4-FFF2-40B4-BE49-F238E27FC236}">
                  <a16:creationId xmlns:a16="http://schemas.microsoft.com/office/drawing/2014/main" id="{DC6A6C8C-F1BC-A4A5-0C6F-4F67350A8E8D}"/>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l="14502"/>
            <a:stretch>
              <a:fillRect/>
            </a:stretch>
          </p:blipFill>
          <p:spPr bwMode="auto">
            <a:xfrm>
              <a:off x="6248400" y="1447800"/>
              <a:ext cx="2736850" cy="426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03" name="TextBox 32">
              <a:extLst>
                <a:ext uri="{FF2B5EF4-FFF2-40B4-BE49-F238E27FC236}">
                  <a16:creationId xmlns:a16="http://schemas.microsoft.com/office/drawing/2014/main" id="{7557C1C2-9DD9-4612-C21D-30CDF3FC0455}"/>
                </a:ext>
              </a:extLst>
            </p:cNvPr>
            <p:cNvSpPr txBox="1">
              <a:spLocks noChangeArrowheads="1"/>
            </p:cNvSpPr>
            <p:nvPr/>
          </p:nvSpPr>
          <p:spPr bwMode="auto">
            <a:xfrm>
              <a:off x="8680450" y="5257800"/>
              <a:ext cx="2349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t>3</a:t>
              </a:r>
            </a:p>
          </p:txBody>
        </p:sp>
      </p:grpSp>
      <p:pic>
        <p:nvPicPr>
          <p:cNvPr id="8197" name="Picture 2">
            <a:extLst>
              <a:ext uri="{FF2B5EF4-FFF2-40B4-BE49-F238E27FC236}">
                <a16:creationId xmlns:a16="http://schemas.microsoft.com/office/drawing/2014/main" id="{E46F8EA5-6E28-0DC9-F43C-301E6AD2447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rcRect l="32294" t="40616" r="56757" b="56419"/>
          <a:stretch>
            <a:fillRect/>
          </a:stretch>
        </p:blipFill>
        <p:spPr bwMode="auto">
          <a:xfrm rot="840161" flipV="1">
            <a:off x="1263650" y="1878013"/>
            <a:ext cx="412750"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a:extLst>
              <a:ext uri="{FF2B5EF4-FFF2-40B4-BE49-F238E27FC236}">
                <a16:creationId xmlns:a16="http://schemas.microsoft.com/office/drawing/2014/main" id="{82475673-C793-EA23-7B0C-AC13CBE74A4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l="25467" t="31213" r="70161" b="58984"/>
          <a:stretch>
            <a:fillRect/>
          </a:stretch>
        </p:blipFill>
        <p:spPr bwMode="auto">
          <a:xfrm>
            <a:off x="1627188" y="2135188"/>
            <a:ext cx="1651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a:extLst>
              <a:ext uri="{FF2B5EF4-FFF2-40B4-BE49-F238E27FC236}">
                <a16:creationId xmlns:a16="http://schemas.microsoft.com/office/drawing/2014/main" id="{87FE60E0-0EAE-D250-F247-B9D00273E6A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l="32294" t="40616" r="56757" b="56419"/>
          <a:stretch>
            <a:fillRect/>
          </a:stretch>
        </p:blipFill>
        <p:spPr bwMode="auto">
          <a:xfrm rot="5205625">
            <a:off x="1541462" y="1898651"/>
            <a:ext cx="334963" cy="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a:extLst>
              <a:ext uri="{FF2B5EF4-FFF2-40B4-BE49-F238E27FC236}">
                <a16:creationId xmlns:a16="http://schemas.microsoft.com/office/drawing/2014/main" id="{E988F9AA-912B-94F1-8A35-B72AA56C4FC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rcRect l="32294" t="40616" r="56757" b="56419"/>
          <a:stretch>
            <a:fillRect/>
          </a:stretch>
        </p:blipFill>
        <p:spPr bwMode="auto">
          <a:xfrm rot="21211815" flipV="1">
            <a:off x="1677988" y="1908175"/>
            <a:ext cx="282575"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969B1C1-77A2-DB87-C598-AB6770DCC49A}"/>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descr="Body Cavities">
            <a:extLst>
              <a:ext uri="{FF2B5EF4-FFF2-40B4-BE49-F238E27FC236}">
                <a16:creationId xmlns:a16="http://schemas.microsoft.com/office/drawing/2014/main" id="{7ADA5559-AC4C-B9E6-B64B-9628EE4781CC}"/>
              </a:ext>
            </a:extLst>
          </p:cNvPr>
          <p:cNvSpPr txBox="1">
            <a:spLocks noGrp="1"/>
          </p:cNvSpPr>
          <p:nvPr>
            <p:ph type="title" idx="4294967295"/>
          </p:nvPr>
        </p:nvSpPr>
        <p:spPr bwMode="auto">
          <a:xfrm>
            <a:off x="76200" y="173038"/>
            <a:ext cx="3657600"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Body Cavities</a:t>
            </a:r>
          </a:p>
        </p:txBody>
      </p:sp>
      <p:grpSp>
        <p:nvGrpSpPr>
          <p:cNvPr id="2" name="Group 1" descr="The image shows two dissected views of a rat. On the right, the rat is laid open, exposing its internal organs. There are three labeled sections: the &quot;Thoracic cavity,&quot; located in the upper part. The &quot;Diaphragm&quot; is a thin muscle layer separating the thoracic cavity from the &quot;Abdominopelvic cavity.&quot; A close-up insert on the left provides a more detailed view of the diaphragm area.">
            <a:extLst>
              <a:ext uri="{FF2B5EF4-FFF2-40B4-BE49-F238E27FC236}">
                <a16:creationId xmlns:a16="http://schemas.microsoft.com/office/drawing/2014/main" id="{8A17B52D-70B4-09B5-2938-7C99502CED0D}"/>
              </a:ext>
            </a:extLst>
          </p:cNvPr>
          <p:cNvGrpSpPr/>
          <p:nvPr/>
        </p:nvGrpSpPr>
        <p:grpSpPr>
          <a:xfrm>
            <a:off x="136526" y="666750"/>
            <a:ext cx="8855074" cy="5313363"/>
            <a:chOff x="136526" y="666750"/>
            <a:chExt cx="8855074" cy="5313363"/>
          </a:xfrm>
        </p:grpSpPr>
        <p:pic>
          <p:nvPicPr>
            <p:cNvPr id="9219" name="Picture 4" descr="Body Cavities, the thoracic and abdominopelvic cavities separated by the diaphragm">
              <a:extLst>
                <a:ext uri="{FF2B5EF4-FFF2-40B4-BE49-F238E27FC236}">
                  <a16:creationId xmlns:a16="http://schemas.microsoft.com/office/drawing/2014/main" id="{00AC558A-B443-B250-D4A7-6E9B733BBD7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6" y="1828800"/>
              <a:ext cx="2934848" cy="2201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2" name="TextBox 32" descr="Thoracic cavity&#10;">
              <a:extLst>
                <a:ext uri="{FF2B5EF4-FFF2-40B4-BE49-F238E27FC236}">
                  <a16:creationId xmlns:a16="http://schemas.microsoft.com/office/drawing/2014/main" id="{1C146D65-7693-9EBF-88F1-2956F5DFDE0C}"/>
                </a:ext>
              </a:extLst>
            </p:cNvPr>
            <p:cNvSpPr txBox="1">
              <a:spLocks noChangeArrowheads="1"/>
            </p:cNvSpPr>
            <p:nvPr/>
          </p:nvSpPr>
          <p:spPr bwMode="auto">
            <a:xfrm>
              <a:off x="3571875" y="1685925"/>
              <a:ext cx="1295400"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Thoracic cavity</a:t>
              </a:r>
            </a:p>
          </p:txBody>
        </p:sp>
        <p:sp>
          <p:nvSpPr>
            <p:cNvPr id="9229" name="TextBox 32" descr="Diaphragm&#10;">
              <a:extLst>
                <a:ext uri="{FF2B5EF4-FFF2-40B4-BE49-F238E27FC236}">
                  <a16:creationId xmlns:a16="http://schemas.microsoft.com/office/drawing/2014/main" id="{D4EB279C-B7B7-63F2-B9D0-E9CD0EE74D3D}"/>
                </a:ext>
              </a:extLst>
            </p:cNvPr>
            <p:cNvSpPr txBox="1">
              <a:spLocks noChangeArrowheads="1"/>
            </p:cNvSpPr>
            <p:nvPr/>
          </p:nvSpPr>
          <p:spPr bwMode="auto">
            <a:xfrm>
              <a:off x="3506788" y="3030538"/>
              <a:ext cx="1360487"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Diaphragm</a:t>
              </a:r>
            </a:p>
          </p:txBody>
        </p:sp>
        <p:sp>
          <p:nvSpPr>
            <p:cNvPr id="9227" name="TextBox 32" descr="Abdominopelvic  cavity&#10;">
              <a:extLst>
                <a:ext uri="{FF2B5EF4-FFF2-40B4-BE49-F238E27FC236}">
                  <a16:creationId xmlns:a16="http://schemas.microsoft.com/office/drawing/2014/main" id="{1E8EE87E-E9AA-2898-9F56-E7BE8BFF93B7}"/>
                </a:ext>
              </a:extLst>
            </p:cNvPr>
            <p:cNvSpPr txBox="1">
              <a:spLocks noChangeArrowheads="1"/>
            </p:cNvSpPr>
            <p:nvPr/>
          </p:nvSpPr>
          <p:spPr bwMode="auto">
            <a:xfrm>
              <a:off x="3071374" y="4030663"/>
              <a:ext cx="1813364"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dirty="0"/>
                <a:t>Abdominopelvic  cavity</a:t>
              </a:r>
            </a:p>
          </p:txBody>
        </p:sp>
        <p:pic>
          <p:nvPicPr>
            <p:cNvPr id="9218" name="Picture 2" descr="Body Cavities, the thoracic and abdominopelvic cavities separated by the diaphragm">
              <a:extLst>
                <a:ext uri="{FF2B5EF4-FFF2-40B4-BE49-F238E27FC236}">
                  <a16:creationId xmlns:a16="http://schemas.microsoft.com/office/drawing/2014/main" id="{3428267D-8D42-E38B-26C2-A09585C453E0}"/>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6975" y="666750"/>
              <a:ext cx="3984625" cy="5313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9947D244-53E9-DC0D-48CF-3E93CB934EA6}"/>
                </a:ext>
                <a:ext uri="{C183D7F6-B498-43B3-948B-1728B52AA6E4}">
                  <adec:decorative xmlns:adec="http://schemas.microsoft.com/office/drawing/2017/decorative" val="1"/>
                </a:ext>
              </a:extLst>
            </p:cNvPr>
            <p:cNvCxnSpPr/>
            <p:nvPr/>
          </p:nvCxnSpPr>
          <p:spPr>
            <a:xfrm flipV="1">
              <a:off x="4867275" y="2001838"/>
              <a:ext cx="1000125" cy="127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6EF945-CCA1-6250-E24B-E7521372DC16}"/>
                </a:ext>
                <a:ext uri="{C183D7F6-B498-43B3-948B-1728B52AA6E4}">
                  <adec:decorative xmlns:adec="http://schemas.microsoft.com/office/drawing/2017/decorative" val="1"/>
                </a:ext>
              </a:extLst>
            </p:cNvPr>
            <p:cNvCxnSpPr>
              <a:stCxn id="9229" idx="3"/>
            </p:cNvCxnSpPr>
            <p:nvPr/>
          </p:nvCxnSpPr>
          <p:spPr>
            <a:xfrm>
              <a:off x="4867275" y="3214688"/>
              <a:ext cx="1933575" cy="111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Left Brace 10">
              <a:extLst>
                <a:ext uri="{FF2B5EF4-FFF2-40B4-BE49-F238E27FC236}">
                  <a16:creationId xmlns:a16="http://schemas.microsoft.com/office/drawing/2014/main" id="{08F1B095-23C6-46BF-6085-00F373877890}"/>
                </a:ext>
                <a:ext uri="{C183D7F6-B498-43B3-948B-1728B52AA6E4}">
                  <adec:decorative xmlns:adec="http://schemas.microsoft.com/office/drawing/2017/decorative" val="1"/>
                </a:ext>
              </a:extLst>
            </p:cNvPr>
            <p:cNvSpPr/>
            <p:nvPr/>
          </p:nvSpPr>
          <p:spPr>
            <a:xfrm>
              <a:off x="5867400" y="2735263"/>
              <a:ext cx="469900" cy="3244850"/>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12" name="Left Brace 11">
              <a:extLst>
                <a:ext uri="{FF2B5EF4-FFF2-40B4-BE49-F238E27FC236}">
                  <a16:creationId xmlns:a16="http://schemas.microsoft.com/office/drawing/2014/main" id="{BB274FD2-3C88-F969-7A32-0221A6F4EC84}"/>
                </a:ext>
                <a:ext uri="{C183D7F6-B498-43B3-948B-1728B52AA6E4}">
                  <adec:decorative xmlns:adec="http://schemas.microsoft.com/office/drawing/2017/decorative" val="1"/>
                </a:ext>
              </a:extLst>
            </p:cNvPr>
            <p:cNvSpPr/>
            <p:nvPr/>
          </p:nvSpPr>
          <p:spPr>
            <a:xfrm>
              <a:off x="5867400" y="1287463"/>
              <a:ext cx="469900" cy="1455737"/>
            </a:xfrm>
            <a:prstGeom prst="leftBrace">
              <a:avLst>
                <a:gd name="adj1" fmla="val 8333"/>
                <a:gd name="adj2" fmla="val 49048"/>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14" name="Straight Arrow Connector 13">
              <a:extLst>
                <a:ext uri="{FF2B5EF4-FFF2-40B4-BE49-F238E27FC236}">
                  <a16:creationId xmlns:a16="http://schemas.microsoft.com/office/drawing/2014/main" id="{50A35B93-851C-8C6B-5A7C-7E3FFB655A70}"/>
                </a:ext>
                <a:ext uri="{C183D7F6-B498-43B3-948B-1728B52AA6E4}">
                  <adec:decorative xmlns:adec="http://schemas.microsoft.com/office/drawing/2017/decorative" val="1"/>
                </a:ext>
              </a:extLst>
            </p:cNvPr>
            <p:cNvCxnSpPr>
              <a:stCxn id="9227" idx="3"/>
            </p:cNvCxnSpPr>
            <p:nvPr/>
          </p:nvCxnSpPr>
          <p:spPr>
            <a:xfrm>
              <a:off x="4884738" y="4353829"/>
              <a:ext cx="982662" cy="68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68CCB85-97FA-E909-8376-BFFDE6796E41}"/>
                </a:ext>
                <a:ext uri="{C183D7F6-B498-43B3-948B-1728B52AA6E4}">
                  <adec:decorative xmlns:adec="http://schemas.microsoft.com/office/drawing/2017/decorative" val="1"/>
                </a:ext>
              </a:extLst>
            </p:cNvPr>
            <p:cNvCxnSpPr/>
            <p:nvPr/>
          </p:nvCxnSpPr>
          <p:spPr>
            <a:xfrm flipV="1">
              <a:off x="6800850" y="2441575"/>
              <a:ext cx="0" cy="7842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D0C91C9-BED6-4FFE-8D20-59BD3D6269C6}"/>
                </a:ext>
                <a:ext uri="{C183D7F6-B498-43B3-948B-1728B52AA6E4}">
                  <adec:decorative xmlns:adec="http://schemas.microsoft.com/office/drawing/2017/decorative" val="1"/>
                </a:ext>
              </a:extLst>
            </p:cNvPr>
            <p:cNvCxnSpPr>
              <a:cxnSpLocks/>
            </p:cNvCxnSpPr>
            <p:nvPr/>
          </p:nvCxnSpPr>
          <p:spPr>
            <a:xfrm flipH="1" flipV="1">
              <a:off x="1819275" y="2743200"/>
              <a:ext cx="138113" cy="482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8F75382-09B2-2DEC-33FF-240C055D2D93}"/>
                </a:ext>
                <a:ext uri="{C183D7F6-B498-43B3-948B-1728B52AA6E4}">
                  <adec:decorative xmlns:adec="http://schemas.microsoft.com/office/drawing/2017/decorative" val="1"/>
                </a:ext>
              </a:extLst>
            </p:cNvPr>
            <p:cNvCxnSpPr>
              <a:endCxn id="9229" idx="1"/>
            </p:cNvCxnSpPr>
            <p:nvPr/>
          </p:nvCxnSpPr>
          <p:spPr>
            <a:xfrm flipV="1">
              <a:off x="1958975" y="3214688"/>
              <a:ext cx="1547813" cy="158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AE07E28A-3A5A-813E-A7CD-BCDAC9DE1814}"/>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descr="Serous Membranes of the Thoracic Cavity">
            <a:extLst>
              <a:ext uri="{FF2B5EF4-FFF2-40B4-BE49-F238E27FC236}">
                <a16:creationId xmlns:a16="http://schemas.microsoft.com/office/drawing/2014/main" id="{B9E3EABD-6CB5-D1E6-07B9-953E667156EF}"/>
              </a:ext>
            </a:extLst>
          </p:cNvPr>
          <p:cNvSpPr txBox="1">
            <a:spLocks noGrp="1"/>
          </p:cNvSpPr>
          <p:nvPr>
            <p:ph type="title" idx="4294967295"/>
          </p:nvPr>
        </p:nvSpPr>
        <p:spPr bwMode="auto">
          <a:xfrm>
            <a:off x="0" y="304800"/>
            <a:ext cx="9144000" cy="5000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Serous Membranes of the Thoracic Cavity</a:t>
            </a:r>
          </a:p>
        </p:txBody>
      </p:sp>
      <p:grpSp>
        <p:nvGrpSpPr>
          <p:cNvPr id="17" name="Group 16" descr="The image depicts a detailed anatomical dissection of the thoracic cavity, with a focus on the serous membranes. The central portion shows the thoracic organs, accompanied by several labeled sections. On the left, labels indicate the pleural cavity, parietal pleura, and visceral pleura covering the lungs. On the right, labels indicate the visceral pericardium (epicardium), pericardial cavity, and parietal pericardium. covering the heart.">
            <a:extLst>
              <a:ext uri="{FF2B5EF4-FFF2-40B4-BE49-F238E27FC236}">
                <a16:creationId xmlns:a16="http://schemas.microsoft.com/office/drawing/2014/main" id="{2BF129DC-E946-FAA0-4CB3-C55BCBD6C6B7}"/>
              </a:ext>
            </a:extLst>
          </p:cNvPr>
          <p:cNvGrpSpPr/>
          <p:nvPr/>
        </p:nvGrpSpPr>
        <p:grpSpPr>
          <a:xfrm>
            <a:off x="228600" y="1285875"/>
            <a:ext cx="8763000" cy="4886325"/>
            <a:chOff x="228600" y="1285875"/>
            <a:chExt cx="8763000" cy="4886325"/>
          </a:xfrm>
        </p:grpSpPr>
        <p:sp>
          <p:nvSpPr>
            <p:cNvPr id="10257" name="TextBox 32" descr="Pleural cavity&#10;">
              <a:extLst>
                <a:ext uri="{FF2B5EF4-FFF2-40B4-BE49-F238E27FC236}">
                  <a16:creationId xmlns:a16="http://schemas.microsoft.com/office/drawing/2014/main" id="{62F101E4-3650-74EB-2247-7EEC6EA94723}"/>
                </a:ext>
              </a:extLst>
            </p:cNvPr>
            <p:cNvSpPr txBox="1">
              <a:spLocks noChangeArrowheads="1"/>
            </p:cNvSpPr>
            <p:nvPr/>
          </p:nvSpPr>
          <p:spPr bwMode="auto">
            <a:xfrm>
              <a:off x="228600" y="2254250"/>
              <a:ext cx="17526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Pleural cavity</a:t>
              </a:r>
            </a:p>
          </p:txBody>
        </p:sp>
        <p:sp>
          <p:nvSpPr>
            <p:cNvPr id="10249" name="TextBox 32" descr="Parietal pleura (lines cavity wall)&#10;">
              <a:extLst>
                <a:ext uri="{FF2B5EF4-FFF2-40B4-BE49-F238E27FC236}">
                  <a16:creationId xmlns:a16="http://schemas.microsoft.com/office/drawing/2014/main" id="{C2726677-B581-AA41-7383-E25C8EA02D0B}"/>
                </a:ext>
              </a:extLst>
            </p:cNvPr>
            <p:cNvSpPr txBox="1">
              <a:spLocks noChangeArrowheads="1"/>
            </p:cNvSpPr>
            <p:nvPr/>
          </p:nvSpPr>
          <p:spPr bwMode="auto">
            <a:xfrm>
              <a:off x="228600" y="2722563"/>
              <a:ext cx="1752600" cy="585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Parietal pleura</a:t>
              </a:r>
            </a:p>
            <a:p>
              <a:pPr algn="ctr" eaLnBrk="1" hangingPunct="1">
                <a:spcBef>
                  <a:spcPct val="0"/>
                </a:spcBef>
                <a:buFontTx/>
                <a:buNone/>
              </a:pPr>
              <a:r>
                <a:rPr lang="en-US" altLang="en-US" sz="1400" b="1" dirty="0"/>
                <a:t>(Lines cavity wall)</a:t>
              </a:r>
            </a:p>
          </p:txBody>
        </p:sp>
        <p:sp>
          <p:nvSpPr>
            <p:cNvPr id="10244" name="TextBox 32" descr="Visceral pericardium (epicardium)&#10;">
              <a:extLst>
                <a:ext uri="{FF2B5EF4-FFF2-40B4-BE49-F238E27FC236}">
                  <a16:creationId xmlns:a16="http://schemas.microsoft.com/office/drawing/2014/main" id="{62BA3F03-4E73-75D2-AA1D-0E2F29F7440C}"/>
                </a:ext>
              </a:extLst>
            </p:cNvPr>
            <p:cNvSpPr txBox="1">
              <a:spLocks noChangeArrowheads="1"/>
            </p:cNvSpPr>
            <p:nvPr/>
          </p:nvSpPr>
          <p:spPr bwMode="auto">
            <a:xfrm>
              <a:off x="7145338" y="1514475"/>
              <a:ext cx="145415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Visceral pericardium </a:t>
              </a:r>
              <a:r>
                <a:rPr lang="en-US" altLang="en-US" sz="1400" b="1" dirty="0"/>
                <a:t>(epicardium</a:t>
              </a:r>
              <a:r>
                <a:rPr lang="en-US" altLang="en-US" sz="1800" b="1" dirty="0"/>
                <a:t>)</a:t>
              </a:r>
            </a:p>
          </p:txBody>
        </p:sp>
        <p:sp>
          <p:nvSpPr>
            <p:cNvPr id="10252" name="TextBox 32" descr="Pericardial cavity&#10;">
              <a:extLst>
                <a:ext uri="{FF2B5EF4-FFF2-40B4-BE49-F238E27FC236}">
                  <a16:creationId xmlns:a16="http://schemas.microsoft.com/office/drawing/2014/main" id="{09394D8E-3BC2-CB78-37AD-362AD45CB648}"/>
                </a:ext>
              </a:extLst>
            </p:cNvPr>
            <p:cNvSpPr txBox="1">
              <a:spLocks noChangeArrowheads="1"/>
            </p:cNvSpPr>
            <p:nvPr/>
          </p:nvSpPr>
          <p:spPr bwMode="auto">
            <a:xfrm>
              <a:off x="7156450" y="2806700"/>
              <a:ext cx="183515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Pericardial cavity</a:t>
              </a:r>
            </a:p>
          </p:txBody>
        </p:sp>
        <p:sp>
          <p:nvSpPr>
            <p:cNvPr id="10248" name="TextBox 32" descr="Parietal pericardium&#10;">
              <a:extLst>
                <a:ext uri="{FF2B5EF4-FFF2-40B4-BE49-F238E27FC236}">
                  <a16:creationId xmlns:a16="http://schemas.microsoft.com/office/drawing/2014/main" id="{85579846-ED91-1D6E-2BAD-CB765C66A25E}"/>
                </a:ext>
              </a:extLst>
            </p:cNvPr>
            <p:cNvSpPr txBox="1">
              <a:spLocks noChangeArrowheads="1"/>
            </p:cNvSpPr>
            <p:nvPr/>
          </p:nvSpPr>
          <p:spPr bwMode="auto">
            <a:xfrm>
              <a:off x="7145338" y="3306763"/>
              <a:ext cx="17526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Parietal pericardium</a:t>
              </a:r>
            </a:p>
          </p:txBody>
        </p:sp>
        <p:sp>
          <p:nvSpPr>
            <p:cNvPr id="10256" name="TextBox 32" descr="Visceral pleura (covers lungs)&#10;">
              <a:extLst>
                <a:ext uri="{FF2B5EF4-FFF2-40B4-BE49-F238E27FC236}">
                  <a16:creationId xmlns:a16="http://schemas.microsoft.com/office/drawing/2014/main" id="{E0F92829-998D-D453-87D5-6DE7A545C7A4}"/>
                </a:ext>
              </a:extLst>
            </p:cNvPr>
            <p:cNvSpPr txBox="1">
              <a:spLocks noChangeArrowheads="1"/>
            </p:cNvSpPr>
            <p:nvPr/>
          </p:nvSpPr>
          <p:spPr bwMode="auto">
            <a:xfrm>
              <a:off x="228600" y="3368675"/>
              <a:ext cx="1752600" cy="584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Visceral pleura</a:t>
              </a:r>
            </a:p>
            <a:p>
              <a:pPr algn="ctr" eaLnBrk="1" hangingPunct="1">
                <a:spcBef>
                  <a:spcPct val="0"/>
                </a:spcBef>
                <a:buFontTx/>
                <a:buNone/>
              </a:pPr>
              <a:r>
                <a:rPr lang="en-US" altLang="en-US" sz="1400" b="1" dirty="0"/>
                <a:t>(Covers lungs)</a:t>
              </a:r>
            </a:p>
          </p:txBody>
        </p:sp>
        <p:pic>
          <p:nvPicPr>
            <p:cNvPr id="10242" name="Picture 3" descr="Anterior (Ventral) Cavity">
              <a:extLst>
                <a:ext uri="{FF2B5EF4-FFF2-40B4-BE49-F238E27FC236}">
                  <a16:creationId xmlns:a16="http://schemas.microsoft.com/office/drawing/2014/main" id="{AA14C9E4-F865-01BB-F204-18B4D5027D3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r="20522"/>
            <a:stretch>
              <a:fillRect/>
            </a:stretch>
          </p:blipFill>
          <p:spPr bwMode="auto">
            <a:xfrm>
              <a:off x="1981200" y="1285875"/>
              <a:ext cx="5175250" cy="4886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00FF016D-1306-93BF-B9FF-D6F02459ECD6}"/>
                </a:ext>
                <a:ext uri="{C183D7F6-B498-43B3-948B-1728B52AA6E4}">
                  <adec:decorative xmlns:adec="http://schemas.microsoft.com/office/drawing/2017/decorative" val="1"/>
                </a:ext>
              </a:extLst>
            </p:cNvPr>
            <p:cNvCxnSpPr/>
            <p:nvPr/>
          </p:nvCxnSpPr>
          <p:spPr>
            <a:xfrm>
              <a:off x="4876800" y="1981200"/>
              <a:ext cx="0" cy="49371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1C8849E-7111-D31D-3FDF-F088018CDB0F}"/>
                </a:ext>
                <a:ext uri="{C183D7F6-B498-43B3-948B-1728B52AA6E4}">
                  <adec:decorative xmlns:adec="http://schemas.microsoft.com/office/drawing/2017/decorative" val="1"/>
                </a:ext>
              </a:extLst>
            </p:cNvPr>
            <p:cNvCxnSpPr/>
            <p:nvPr/>
          </p:nvCxnSpPr>
          <p:spPr>
            <a:xfrm flipH="1" flipV="1">
              <a:off x="4800600" y="2990850"/>
              <a:ext cx="44450" cy="6318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DAB5B3-14D8-576A-CB13-D22D0058D53F}"/>
                </a:ext>
                <a:ext uri="{C183D7F6-B498-43B3-948B-1728B52AA6E4}">
                  <adec:decorative xmlns:adec="http://schemas.microsoft.com/office/drawing/2017/decorative" val="1"/>
                </a:ext>
              </a:extLst>
            </p:cNvPr>
            <p:cNvCxnSpPr>
              <a:endCxn id="10248" idx="1"/>
            </p:cNvCxnSpPr>
            <p:nvPr/>
          </p:nvCxnSpPr>
          <p:spPr>
            <a:xfrm>
              <a:off x="4845050" y="3619500"/>
              <a:ext cx="2300288" cy="111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D6108D-425D-4275-00BC-14320C311839}"/>
                </a:ext>
                <a:ext uri="{C183D7F6-B498-43B3-948B-1728B52AA6E4}">
                  <adec:decorative xmlns:adec="http://schemas.microsoft.com/office/drawing/2017/decorative" val="1"/>
                </a:ext>
              </a:extLst>
            </p:cNvPr>
            <p:cNvCxnSpPr/>
            <p:nvPr/>
          </p:nvCxnSpPr>
          <p:spPr>
            <a:xfrm flipV="1">
              <a:off x="4876800" y="1981200"/>
              <a:ext cx="227965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C2CE4F-D4FA-4D8A-52E3-2147F9A2AC12}"/>
                </a:ext>
                <a:ext uri="{C183D7F6-B498-43B3-948B-1728B52AA6E4}">
                  <adec:decorative xmlns:adec="http://schemas.microsoft.com/office/drawing/2017/decorative" val="1"/>
                </a:ext>
              </a:extLst>
            </p:cNvPr>
            <p:cNvCxnSpPr/>
            <p:nvPr/>
          </p:nvCxnSpPr>
          <p:spPr>
            <a:xfrm flipH="1">
              <a:off x="4959350" y="2990850"/>
              <a:ext cx="21971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AB095FA-AFEB-BC8A-8460-CB300156AC10}"/>
                </a:ext>
                <a:ext uri="{C183D7F6-B498-43B3-948B-1728B52AA6E4}">
                  <adec:decorative xmlns:adec="http://schemas.microsoft.com/office/drawing/2017/decorative" val="1"/>
                </a:ext>
              </a:extLst>
            </p:cNvPr>
            <p:cNvCxnSpPr/>
            <p:nvPr/>
          </p:nvCxnSpPr>
          <p:spPr>
            <a:xfrm>
              <a:off x="1981200" y="3016250"/>
              <a:ext cx="1143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0D3690E-945B-BDD2-89BD-0120D434F694}"/>
                </a:ext>
                <a:ext uri="{C183D7F6-B498-43B3-948B-1728B52AA6E4}">
                  <adec:decorative xmlns:adec="http://schemas.microsoft.com/office/drawing/2017/decorative" val="1"/>
                </a:ext>
              </a:extLst>
            </p:cNvPr>
            <p:cNvCxnSpPr/>
            <p:nvPr/>
          </p:nvCxnSpPr>
          <p:spPr>
            <a:xfrm>
              <a:off x="1981200" y="2438400"/>
              <a:ext cx="1905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EBF77F9-4ED4-5D92-676D-719996F31B69}"/>
                </a:ext>
                <a:ext uri="{C183D7F6-B498-43B3-948B-1728B52AA6E4}">
                  <adec:decorative xmlns:adec="http://schemas.microsoft.com/office/drawing/2017/decorative" val="1"/>
                </a:ext>
              </a:extLst>
            </p:cNvPr>
            <p:cNvCxnSpPr>
              <a:stCxn id="10256" idx="3"/>
            </p:cNvCxnSpPr>
            <p:nvPr/>
          </p:nvCxnSpPr>
          <p:spPr>
            <a:xfrm flipV="1">
              <a:off x="1981200" y="3657600"/>
              <a:ext cx="2057400" cy="31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BB4296F9-D423-6C20-9B8F-FD5997F65BA4}"/>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Title 1" descr="Organs of the Thoracic Cavity (1 of 2)">
            <a:extLst>
              <a:ext uri="{FF2B5EF4-FFF2-40B4-BE49-F238E27FC236}">
                <a16:creationId xmlns:a16="http://schemas.microsoft.com/office/drawing/2014/main" id="{85D9F8D3-DB25-C052-A981-1FD7D65A4C37}"/>
              </a:ext>
            </a:extLst>
          </p:cNvPr>
          <p:cNvSpPr txBox="1">
            <a:spLocks noGrp="1"/>
          </p:cNvSpPr>
          <p:nvPr>
            <p:ph type="title" idx="4294967295"/>
          </p:nvPr>
        </p:nvSpPr>
        <p:spPr bwMode="auto">
          <a:xfrm>
            <a:off x="-17463" y="544513"/>
            <a:ext cx="9144001" cy="5000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Arial" panose="020B0604020202020204" pitchFamily="34" charset="0"/>
              </a:rPr>
              <a:t>Organs of the Thoracic Cavity (1 of 2)</a:t>
            </a:r>
          </a:p>
        </p:txBody>
      </p:sp>
      <p:cxnSp>
        <p:nvCxnSpPr>
          <p:cNvPr id="24" name="Straight Arrow Connector 23">
            <a:extLst>
              <a:ext uri="{FF2B5EF4-FFF2-40B4-BE49-F238E27FC236}">
                <a16:creationId xmlns:a16="http://schemas.microsoft.com/office/drawing/2014/main" id="{713AEFCF-8F69-3B80-CE75-4FD0CECC750E}"/>
              </a:ext>
              <a:ext uri="{C183D7F6-B498-43B3-948B-1728B52AA6E4}">
                <adec:decorative xmlns:adec="http://schemas.microsoft.com/office/drawing/2017/decorative" val="1"/>
              </a:ext>
            </a:extLst>
          </p:cNvPr>
          <p:cNvCxnSpPr/>
          <p:nvPr/>
        </p:nvCxnSpPr>
        <p:spPr>
          <a:xfrm flipH="1" flipV="1">
            <a:off x="5006975" y="3257550"/>
            <a:ext cx="7938" cy="3619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 descr="The image displays a detailed view of the rat's organs within the  thoracic cavity, highlighting and labeling key anatomical structures, including the lungs, thymus gland, heart, esophagus, and posterior vena cava.">
            <a:extLst>
              <a:ext uri="{FF2B5EF4-FFF2-40B4-BE49-F238E27FC236}">
                <a16:creationId xmlns:a16="http://schemas.microsoft.com/office/drawing/2014/main" id="{BBC62DCB-F7CA-42EC-9CA3-08CBFDFC6912}"/>
              </a:ext>
            </a:extLst>
          </p:cNvPr>
          <p:cNvGrpSpPr/>
          <p:nvPr/>
        </p:nvGrpSpPr>
        <p:grpSpPr>
          <a:xfrm>
            <a:off x="101600" y="1385888"/>
            <a:ext cx="8890000" cy="4610100"/>
            <a:chOff x="101600" y="1385888"/>
            <a:chExt cx="8890000" cy="4610100"/>
          </a:xfrm>
        </p:grpSpPr>
        <p:sp>
          <p:nvSpPr>
            <p:cNvPr id="11271" name="TextBox 32" descr="Lungs&#10;">
              <a:extLst>
                <a:ext uri="{FF2B5EF4-FFF2-40B4-BE49-F238E27FC236}">
                  <a16:creationId xmlns:a16="http://schemas.microsoft.com/office/drawing/2014/main" id="{D82D92A3-000C-E8EE-BAB6-93D46B9F6C7D}"/>
                </a:ext>
              </a:extLst>
            </p:cNvPr>
            <p:cNvSpPr txBox="1">
              <a:spLocks noChangeArrowheads="1"/>
            </p:cNvSpPr>
            <p:nvPr/>
          </p:nvSpPr>
          <p:spPr bwMode="auto">
            <a:xfrm>
              <a:off x="330200" y="3505200"/>
              <a:ext cx="102393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Lungs</a:t>
              </a:r>
              <a:endParaRPr lang="en-US" altLang="en-US" sz="1400" b="1" dirty="0"/>
            </a:p>
          </p:txBody>
        </p:sp>
        <p:sp>
          <p:nvSpPr>
            <p:cNvPr id="11276" name="TextBox 32" descr="Posterior (caudal) vena cava&#10;">
              <a:extLst>
                <a:ext uri="{FF2B5EF4-FFF2-40B4-BE49-F238E27FC236}">
                  <a16:creationId xmlns:a16="http://schemas.microsoft.com/office/drawing/2014/main" id="{446C20F3-A521-718A-F35F-B3E5CDD6FDBC}"/>
                </a:ext>
              </a:extLst>
            </p:cNvPr>
            <p:cNvSpPr txBox="1">
              <a:spLocks noChangeArrowheads="1"/>
            </p:cNvSpPr>
            <p:nvPr/>
          </p:nvSpPr>
          <p:spPr bwMode="auto">
            <a:xfrm>
              <a:off x="101600" y="4319588"/>
              <a:ext cx="1252538" cy="862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Posterior </a:t>
              </a:r>
              <a:r>
                <a:rPr lang="en-US" altLang="en-US" sz="1400" b="1" dirty="0"/>
                <a:t>(caudal) </a:t>
              </a:r>
            </a:p>
            <a:p>
              <a:pPr algn="ctr" eaLnBrk="1" hangingPunct="1">
                <a:spcBef>
                  <a:spcPct val="0"/>
                </a:spcBef>
                <a:buFontTx/>
                <a:buNone/>
              </a:pPr>
              <a:r>
                <a:rPr lang="en-US" altLang="en-US" sz="1800" b="1" dirty="0"/>
                <a:t>vena cava</a:t>
              </a:r>
              <a:endParaRPr lang="en-US" altLang="en-US" sz="1400" b="1" dirty="0"/>
            </a:p>
          </p:txBody>
        </p:sp>
        <p:pic>
          <p:nvPicPr>
            <p:cNvPr id="11266" name="Picture 2" descr="Organs of the Thoracic Cavity ">
              <a:extLst>
                <a:ext uri="{FF2B5EF4-FFF2-40B4-BE49-F238E27FC236}">
                  <a16:creationId xmlns:a16="http://schemas.microsoft.com/office/drawing/2014/main" id="{2A62CFB5-C2A1-FC97-4DFF-F63064FDE4B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1385888"/>
              <a:ext cx="6146800" cy="4610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67" name="TextBox 32" descr="Thymus gland&#10;">
              <a:extLst>
                <a:ext uri="{FF2B5EF4-FFF2-40B4-BE49-F238E27FC236}">
                  <a16:creationId xmlns:a16="http://schemas.microsoft.com/office/drawing/2014/main" id="{74764B28-69F8-EE2C-1DE3-11C4EAEC03D3}"/>
                </a:ext>
              </a:extLst>
            </p:cNvPr>
            <p:cNvSpPr txBox="1">
              <a:spLocks noChangeArrowheads="1"/>
            </p:cNvSpPr>
            <p:nvPr/>
          </p:nvSpPr>
          <p:spPr bwMode="auto">
            <a:xfrm>
              <a:off x="7772400" y="1809750"/>
              <a:ext cx="98266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Thymus gland</a:t>
              </a:r>
            </a:p>
          </p:txBody>
        </p:sp>
        <p:sp>
          <p:nvSpPr>
            <p:cNvPr id="11273" name="TextBox 32" descr="Heart&#10;">
              <a:extLst>
                <a:ext uri="{FF2B5EF4-FFF2-40B4-BE49-F238E27FC236}">
                  <a16:creationId xmlns:a16="http://schemas.microsoft.com/office/drawing/2014/main" id="{DB0B4A3A-5D0D-2DE3-7257-A7FE721B8E30}"/>
                </a:ext>
              </a:extLst>
            </p:cNvPr>
            <p:cNvSpPr txBox="1">
              <a:spLocks noChangeArrowheads="1"/>
            </p:cNvSpPr>
            <p:nvPr/>
          </p:nvSpPr>
          <p:spPr bwMode="auto">
            <a:xfrm>
              <a:off x="7772400" y="3433763"/>
              <a:ext cx="91757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Heart</a:t>
              </a:r>
            </a:p>
          </p:txBody>
        </p:sp>
        <p:sp>
          <p:nvSpPr>
            <p:cNvPr id="11270" name="TextBox 32" descr="Esophagus&#10;">
              <a:extLst>
                <a:ext uri="{FF2B5EF4-FFF2-40B4-BE49-F238E27FC236}">
                  <a16:creationId xmlns:a16="http://schemas.microsoft.com/office/drawing/2014/main" id="{3E52BB78-2B26-6F5D-A169-4E617D15BE91}"/>
                </a:ext>
              </a:extLst>
            </p:cNvPr>
            <p:cNvSpPr txBox="1">
              <a:spLocks noChangeArrowheads="1"/>
            </p:cNvSpPr>
            <p:nvPr/>
          </p:nvSpPr>
          <p:spPr bwMode="auto">
            <a:xfrm>
              <a:off x="7772400" y="4583113"/>
              <a:ext cx="1219200"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t>Esophagus</a:t>
              </a:r>
            </a:p>
          </p:txBody>
        </p:sp>
        <p:cxnSp>
          <p:nvCxnSpPr>
            <p:cNvPr id="11" name="Straight Arrow Connector 10">
              <a:extLst>
                <a:ext uri="{FF2B5EF4-FFF2-40B4-BE49-F238E27FC236}">
                  <a16:creationId xmlns:a16="http://schemas.microsoft.com/office/drawing/2014/main" id="{1B707463-8AB9-4C45-F330-52DB2C0912D8}"/>
                </a:ext>
                <a:ext uri="{C183D7F6-B498-43B3-948B-1728B52AA6E4}">
                  <adec:decorative xmlns:adec="http://schemas.microsoft.com/office/drawing/2017/decorative" val="1"/>
                </a:ext>
              </a:extLst>
            </p:cNvPr>
            <p:cNvCxnSpPr>
              <a:stCxn id="11267" idx="1"/>
            </p:cNvCxnSpPr>
            <p:nvPr/>
          </p:nvCxnSpPr>
          <p:spPr>
            <a:xfrm flipH="1">
              <a:off x="4724400" y="2133600"/>
              <a:ext cx="304800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DD39D71-20E1-446C-4A45-BE22E390A3F8}"/>
                </a:ext>
                <a:ext uri="{C183D7F6-B498-43B3-948B-1728B52AA6E4}">
                  <adec:decorative xmlns:adec="http://schemas.microsoft.com/office/drawing/2017/decorative" val="1"/>
                </a:ext>
              </a:extLst>
            </p:cNvPr>
            <p:cNvCxnSpPr/>
            <p:nvPr/>
          </p:nvCxnSpPr>
          <p:spPr>
            <a:xfrm flipH="1">
              <a:off x="4848225" y="4775200"/>
              <a:ext cx="292417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BD3AF21-A2BF-F054-1520-D56668E338BE}"/>
                </a:ext>
                <a:ext uri="{C183D7F6-B498-43B3-948B-1728B52AA6E4}">
                  <adec:decorative xmlns:adec="http://schemas.microsoft.com/office/drawing/2017/decorative" val="1"/>
                </a:ext>
              </a:extLst>
            </p:cNvPr>
            <p:cNvCxnSpPr>
              <a:stCxn id="11271" idx="3"/>
            </p:cNvCxnSpPr>
            <p:nvPr/>
          </p:nvCxnSpPr>
          <p:spPr>
            <a:xfrm flipV="1">
              <a:off x="1354138" y="3619500"/>
              <a:ext cx="2281237" cy="7143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780A705-6778-BA14-6A2E-12EEC9B75C8B}"/>
                </a:ext>
                <a:ext uri="{C183D7F6-B498-43B3-948B-1728B52AA6E4}">
                  <adec:decorative xmlns:adec="http://schemas.microsoft.com/office/drawing/2017/decorative" val="1"/>
                </a:ext>
              </a:extLst>
            </p:cNvPr>
            <p:cNvCxnSpPr>
              <a:stCxn id="11276" idx="3"/>
            </p:cNvCxnSpPr>
            <p:nvPr/>
          </p:nvCxnSpPr>
          <p:spPr>
            <a:xfrm flipV="1">
              <a:off x="1354138" y="4648200"/>
              <a:ext cx="3290887" cy="1031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30441DE2-F176-4094-DC72-7EDBCBC3FE31}"/>
                </a:ext>
                <a:ext uri="{C183D7F6-B498-43B3-948B-1728B52AA6E4}">
                  <adec:decorative xmlns:adec="http://schemas.microsoft.com/office/drawing/2017/decorative" val="1"/>
                </a:ext>
              </a:extLst>
            </p:cNvPr>
            <p:cNvSpPr/>
            <p:nvPr/>
          </p:nvSpPr>
          <p:spPr>
            <a:xfrm rot="5996332" flipH="1">
              <a:off x="4797425" y="2222500"/>
              <a:ext cx="434975" cy="1952625"/>
            </a:xfrm>
            <a:prstGeom prst="leftBrace">
              <a:avLst>
                <a:gd name="adj1" fmla="val 0"/>
                <a:gd name="adj2" fmla="val 49327"/>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cxnSp>
          <p:nvCxnSpPr>
            <p:cNvPr id="30" name="Straight Connector 29">
              <a:extLst>
                <a:ext uri="{FF2B5EF4-FFF2-40B4-BE49-F238E27FC236}">
                  <a16:creationId xmlns:a16="http://schemas.microsoft.com/office/drawing/2014/main" id="{C0BBB5F1-244F-7CD6-78DA-F4506C73427C}"/>
                </a:ext>
                <a:ext uri="{C183D7F6-B498-43B3-948B-1728B52AA6E4}">
                  <adec:decorative xmlns:adec="http://schemas.microsoft.com/office/drawing/2017/decorative" val="1"/>
                </a:ext>
              </a:extLst>
            </p:cNvPr>
            <p:cNvCxnSpPr/>
            <p:nvPr/>
          </p:nvCxnSpPr>
          <p:spPr>
            <a:xfrm>
              <a:off x="5014913" y="3619500"/>
              <a:ext cx="275748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BCC6AC0E-B4E2-590D-464A-3AD9A29A8E56}"/>
              </a:ext>
              <a:ext uri="{C183D7F6-B498-43B3-948B-1728B52AA6E4}">
                <adec:decorative xmlns:adec="http://schemas.microsoft.com/office/drawing/2017/decorative" val="1"/>
              </a:ext>
            </a:extLst>
          </p:cNvPr>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2437</TotalTime>
  <Words>491</Words>
  <Application>Microsoft Office PowerPoint</Application>
  <PresentationFormat>On-screen Show (4:3)</PresentationFormat>
  <Paragraphs>176</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  Rat Dissection  Photographed by: Mr. James Henry  Dr. Laila Nimri   Labeled and Made Accessible by: Dr. Laila Nimri   Edited by:              Dr. Maya Byfield                      Mr. James Henry               Dist. Prof. Mary Dolnack          Dr. Syed Arif Humayun                            Dr. Essa Farah             Dr. Laila Nimri  </vt:lpstr>
      <vt:lpstr>Common Dissecting Tools</vt:lpstr>
      <vt:lpstr>External Features of a Rat  (Lateral View)</vt:lpstr>
      <vt:lpstr>Male Rat  (Ventral View)</vt:lpstr>
      <vt:lpstr>Female Rat  (Ventral View) </vt:lpstr>
      <vt:lpstr>Skinning of Rat</vt:lpstr>
      <vt:lpstr>Body Cavities</vt:lpstr>
      <vt:lpstr>Serous Membranes of the Thoracic Cavity</vt:lpstr>
      <vt:lpstr>Organs of the Thoracic Cavity (1 of 2)</vt:lpstr>
      <vt:lpstr>Organs of the Thoracic Cavity (2 of 2)</vt:lpstr>
      <vt:lpstr>Serous Membranes of the Abdominopelvic  Cavity</vt:lpstr>
      <vt:lpstr>Organs of the Abdominopelvic Cavity (1 of 4)</vt:lpstr>
      <vt:lpstr>Organs of the Abdominopelvic Cavity (2 of 4)</vt:lpstr>
      <vt:lpstr>Organs of the Abdominopelvic Cavity (3 of 4)</vt:lpstr>
      <vt:lpstr>Organs of the Abdominopelvic Cavity (4 of 4)</vt:lpstr>
      <vt:lpstr>Reproductive System of a Female Rat</vt:lpstr>
      <vt:lpstr>Reproductive System of a Male Rat</vt:lpstr>
    </vt:vector>
  </TitlesOfParts>
  <Company>Seminole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Seminole State</dc:creator>
  <cp:lastModifiedBy>Laila Nimri</cp:lastModifiedBy>
  <cp:revision>136</cp:revision>
  <dcterms:created xsi:type="dcterms:W3CDTF">2013-10-11T15:07:13Z</dcterms:created>
  <dcterms:modified xsi:type="dcterms:W3CDTF">2026-01-25T13:43:37Z</dcterms:modified>
</cp:coreProperties>
</file>