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
  </p:notesMasterIdLst>
  <p:sldIdLst>
    <p:sldId id="311" r:id="rId2"/>
    <p:sldId id="313" r:id="rId3"/>
    <p:sldId id="261" r:id="rId4"/>
    <p:sldId id="262" r:id="rId5"/>
    <p:sldId id="290" r:id="rId6"/>
    <p:sldId id="293" r:id="rId7"/>
    <p:sldId id="294" r:id="rId8"/>
    <p:sldId id="295" r:id="rId9"/>
    <p:sldId id="315" r:id="rId10"/>
    <p:sldId id="297" r:id="rId11"/>
    <p:sldId id="298" r:id="rId12"/>
    <p:sldId id="287" r:id="rId13"/>
  </p:sldIdLst>
  <p:sldSz cx="9144000" cy="6858000" type="screen4x3"/>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3" autoAdjust="0"/>
    <p:restoredTop sz="86469" autoAdjust="0"/>
  </p:normalViewPr>
  <p:slideViewPr>
    <p:cSldViewPr>
      <p:cViewPr varScale="1">
        <p:scale>
          <a:sx n="66" d="100"/>
          <a:sy n="66" d="100"/>
        </p:scale>
        <p:origin x="1349" y="62"/>
      </p:cViewPr>
      <p:guideLst>
        <p:guide orient="horz" pos="2160"/>
        <p:guide pos="2880"/>
      </p:guideLst>
    </p:cSldViewPr>
  </p:slideViewPr>
  <p:outlineViewPr>
    <p:cViewPr>
      <p:scale>
        <a:sx n="33" d="100"/>
        <a:sy n="33" d="100"/>
      </p:scale>
      <p:origin x="0" y="-1277"/>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C7C17E-6FCA-9C52-824B-8913D13020B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charset="0"/>
              </a:defRPr>
            </a:lvl1pPr>
          </a:lstStyle>
          <a:p>
            <a:pPr>
              <a:defRPr/>
            </a:pPr>
            <a:endParaRPr lang="en-US"/>
          </a:p>
        </p:txBody>
      </p:sp>
      <p:sp>
        <p:nvSpPr>
          <p:cNvPr id="3" name="Date Placeholder 2">
            <a:extLst>
              <a:ext uri="{FF2B5EF4-FFF2-40B4-BE49-F238E27FC236}">
                <a16:creationId xmlns:a16="http://schemas.microsoft.com/office/drawing/2014/main" id="{BF474371-8062-F5DC-ABAF-DA987641ABE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charset="0"/>
              </a:defRPr>
            </a:lvl1pPr>
          </a:lstStyle>
          <a:p>
            <a:pPr>
              <a:defRPr/>
            </a:pPr>
            <a:fld id="{6BC866A0-2D3E-4A29-8E5A-7A028DCCFF9A}" type="datetimeFigureOut">
              <a:rPr lang="en-US"/>
              <a:pPr>
                <a:defRPr/>
              </a:pPr>
              <a:t>1/20/2026</a:t>
            </a:fld>
            <a:endParaRPr lang="en-US"/>
          </a:p>
        </p:txBody>
      </p:sp>
      <p:sp>
        <p:nvSpPr>
          <p:cNvPr id="4" name="Slide Image Placeholder 3">
            <a:extLst>
              <a:ext uri="{FF2B5EF4-FFF2-40B4-BE49-F238E27FC236}">
                <a16:creationId xmlns:a16="http://schemas.microsoft.com/office/drawing/2014/main" id="{E96EE69C-D5EF-6739-63B4-87BBF6F382A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963C133-8731-461F-3D5D-BE18D877A64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8A6C4F4-B587-EBF8-35AF-45C1D9C3B2F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D2212A96-7D5B-E096-AD06-E730251DA66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7798DDC-5E7F-4AA8-85E0-2243A42B36E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798DDC-5E7F-4AA8-85E0-2243A42B36EF}" type="slidenum">
              <a:rPr lang="en-US" altLang="en-US" smtClean="0"/>
              <a:pPr/>
              <a:t>1</a:t>
            </a:fld>
            <a:endParaRPr lang="en-US" altLang="en-US"/>
          </a:p>
        </p:txBody>
      </p:sp>
    </p:spTree>
    <p:extLst>
      <p:ext uri="{BB962C8B-B14F-4D97-AF65-F5344CB8AC3E}">
        <p14:creationId xmlns:p14="http://schemas.microsoft.com/office/powerpoint/2010/main" val="43149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t>End Result of Mitosis and Cytokinesis (Two Daughter Cells)-400X</a:t>
            </a:r>
            <a:endParaRPr lang="en-US" dirty="0"/>
          </a:p>
        </p:txBody>
      </p:sp>
      <p:sp>
        <p:nvSpPr>
          <p:cNvPr id="4" name="Slide Number Placeholder 3"/>
          <p:cNvSpPr>
            <a:spLocks noGrp="1"/>
          </p:cNvSpPr>
          <p:nvPr>
            <p:ph type="sldNum" sz="quarter" idx="5"/>
          </p:nvPr>
        </p:nvSpPr>
        <p:spPr/>
        <p:txBody>
          <a:bodyPr/>
          <a:lstStyle/>
          <a:p>
            <a:fld id="{A7798DDC-5E7F-4AA8-85E0-2243A42B36EF}" type="slidenum">
              <a:rPr lang="en-US" altLang="en-US" smtClean="0"/>
              <a:pPr/>
              <a:t>10</a:t>
            </a:fld>
            <a:endParaRPr lang="en-US" altLang="en-US"/>
          </a:p>
        </p:txBody>
      </p:sp>
    </p:spTree>
    <p:extLst>
      <p:ext uri="{BB962C8B-B14F-4D97-AF65-F5344CB8AC3E}">
        <p14:creationId xmlns:p14="http://schemas.microsoft.com/office/powerpoint/2010/main" val="3980322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t>The Cell Cycle</a:t>
            </a:r>
            <a:endParaRPr lang="en-US" dirty="0"/>
          </a:p>
        </p:txBody>
      </p:sp>
      <p:sp>
        <p:nvSpPr>
          <p:cNvPr id="4" name="Slide Number Placeholder 3"/>
          <p:cNvSpPr>
            <a:spLocks noGrp="1"/>
          </p:cNvSpPr>
          <p:nvPr>
            <p:ph type="sldNum" sz="quarter" idx="5"/>
          </p:nvPr>
        </p:nvSpPr>
        <p:spPr/>
        <p:txBody>
          <a:bodyPr/>
          <a:lstStyle/>
          <a:p>
            <a:fld id="{A7798DDC-5E7F-4AA8-85E0-2243A42B36EF}" type="slidenum">
              <a:rPr lang="en-US" altLang="en-US" smtClean="0"/>
              <a:pPr/>
              <a:t>11</a:t>
            </a:fld>
            <a:endParaRPr lang="en-US" altLang="en-US"/>
          </a:p>
        </p:txBody>
      </p:sp>
    </p:spTree>
    <p:extLst>
      <p:ext uri="{BB962C8B-B14F-4D97-AF65-F5344CB8AC3E}">
        <p14:creationId xmlns:p14="http://schemas.microsoft.com/office/powerpoint/2010/main" val="1659585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spcBef>
                <a:spcPct val="0"/>
              </a:spcBef>
              <a:buFontTx/>
              <a:buNone/>
            </a:pPr>
            <a:r>
              <a:rPr lang="en-US" altLang="en-US" b="1" dirty="0"/>
              <a:t>Test Your Knowledge of the Phases of the Cell Cycle</a:t>
            </a:r>
          </a:p>
          <a:p>
            <a:endParaRPr lang="en-US" dirty="0"/>
          </a:p>
        </p:txBody>
      </p:sp>
      <p:sp>
        <p:nvSpPr>
          <p:cNvPr id="4" name="Slide Number Placeholder 3"/>
          <p:cNvSpPr>
            <a:spLocks noGrp="1"/>
          </p:cNvSpPr>
          <p:nvPr>
            <p:ph type="sldNum" sz="quarter" idx="5"/>
          </p:nvPr>
        </p:nvSpPr>
        <p:spPr/>
        <p:txBody>
          <a:bodyPr/>
          <a:lstStyle/>
          <a:p>
            <a:fld id="{A7798DDC-5E7F-4AA8-85E0-2243A42B36EF}" type="slidenum">
              <a:rPr lang="en-US" altLang="en-US" smtClean="0"/>
              <a:pPr/>
              <a:t>12</a:t>
            </a:fld>
            <a:endParaRPr lang="en-US" altLang="en-US"/>
          </a:p>
        </p:txBody>
      </p:sp>
    </p:spTree>
    <p:extLst>
      <p:ext uri="{BB962C8B-B14F-4D97-AF65-F5344CB8AC3E}">
        <p14:creationId xmlns:p14="http://schemas.microsoft.com/office/powerpoint/2010/main" val="1623005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ea typeface="Calibri"/>
                <a:cs typeface="Arial"/>
              </a:rPr>
              <a:t>The Compound Microscope</a:t>
            </a:r>
            <a:endParaRPr lang="en-US" dirty="0"/>
          </a:p>
        </p:txBody>
      </p:sp>
      <p:sp>
        <p:nvSpPr>
          <p:cNvPr id="4" name="Slide Number Placeholder 3"/>
          <p:cNvSpPr>
            <a:spLocks noGrp="1"/>
          </p:cNvSpPr>
          <p:nvPr>
            <p:ph type="sldNum" sz="quarter" idx="5"/>
          </p:nvPr>
        </p:nvSpPr>
        <p:spPr/>
        <p:txBody>
          <a:bodyPr/>
          <a:lstStyle/>
          <a:p>
            <a:fld id="{A7798DDC-5E7F-4AA8-85E0-2243A42B36EF}" type="slidenum">
              <a:rPr lang="en-US" altLang="en-US" smtClean="0"/>
              <a:pPr/>
              <a:t>2</a:t>
            </a:fld>
            <a:endParaRPr lang="en-US" altLang="en-US"/>
          </a:p>
        </p:txBody>
      </p:sp>
    </p:spTree>
    <p:extLst>
      <p:ext uri="{BB962C8B-B14F-4D97-AF65-F5344CB8AC3E}">
        <p14:creationId xmlns:p14="http://schemas.microsoft.com/office/powerpoint/2010/main" val="3882225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Animal Cell Model - 1</a:t>
            </a:r>
            <a:endParaRPr lang="en-US" altLang="en-US" sz="120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7798DDC-5E7F-4AA8-85E0-2243A42B36EF}" type="slidenum">
              <a:rPr lang="en-US" altLang="en-US" smtClean="0"/>
              <a:pPr/>
              <a:t>3</a:t>
            </a:fld>
            <a:endParaRPr lang="en-US" altLang="en-US"/>
          </a:p>
        </p:txBody>
      </p:sp>
    </p:spTree>
    <p:extLst>
      <p:ext uri="{BB962C8B-B14F-4D97-AF65-F5344CB8AC3E}">
        <p14:creationId xmlns:p14="http://schemas.microsoft.com/office/powerpoint/2010/main" val="1632726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Animal Cell Model – 2 of 2</a:t>
            </a:r>
            <a:endParaRPr lang="en-US" altLang="en-US" sz="120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7798DDC-5E7F-4AA8-85E0-2243A42B36EF}" type="slidenum">
              <a:rPr lang="en-US" altLang="en-US" smtClean="0"/>
              <a:pPr/>
              <a:t>4</a:t>
            </a:fld>
            <a:endParaRPr lang="en-US" altLang="en-US"/>
          </a:p>
        </p:txBody>
      </p:sp>
    </p:spTree>
    <p:extLst>
      <p:ext uri="{BB962C8B-B14F-4D97-AF65-F5344CB8AC3E}">
        <p14:creationId xmlns:p14="http://schemas.microsoft.com/office/powerpoint/2010/main" val="2643155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t>Different Phases of the Cell Cycle in Whitefish Blastula 400X</a:t>
            </a:r>
            <a:endParaRPr lang="en-US" dirty="0"/>
          </a:p>
        </p:txBody>
      </p:sp>
      <p:sp>
        <p:nvSpPr>
          <p:cNvPr id="4" name="Slide Number Placeholder 3"/>
          <p:cNvSpPr>
            <a:spLocks noGrp="1"/>
          </p:cNvSpPr>
          <p:nvPr>
            <p:ph type="sldNum" sz="quarter" idx="5"/>
          </p:nvPr>
        </p:nvSpPr>
        <p:spPr/>
        <p:txBody>
          <a:bodyPr/>
          <a:lstStyle/>
          <a:p>
            <a:fld id="{A7798DDC-5E7F-4AA8-85E0-2243A42B36EF}" type="slidenum">
              <a:rPr lang="en-US" altLang="en-US" smtClean="0"/>
              <a:pPr/>
              <a:t>5</a:t>
            </a:fld>
            <a:endParaRPr lang="en-US" altLang="en-US"/>
          </a:p>
        </p:txBody>
      </p:sp>
    </p:spTree>
    <p:extLst>
      <p:ext uri="{BB962C8B-B14F-4D97-AF65-F5344CB8AC3E}">
        <p14:creationId xmlns:p14="http://schemas.microsoft.com/office/powerpoint/2010/main" val="1382741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t>Interphase &amp; Prophase of Mitosis – 400X</a:t>
            </a:r>
            <a:endParaRPr lang="en-US" dirty="0"/>
          </a:p>
        </p:txBody>
      </p:sp>
      <p:sp>
        <p:nvSpPr>
          <p:cNvPr id="4" name="Slide Number Placeholder 3"/>
          <p:cNvSpPr>
            <a:spLocks noGrp="1"/>
          </p:cNvSpPr>
          <p:nvPr>
            <p:ph type="sldNum" sz="quarter" idx="5"/>
          </p:nvPr>
        </p:nvSpPr>
        <p:spPr/>
        <p:txBody>
          <a:bodyPr/>
          <a:lstStyle/>
          <a:p>
            <a:fld id="{A7798DDC-5E7F-4AA8-85E0-2243A42B36EF}" type="slidenum">
              <a:rPr lang="en-US" altLang="en-US" smtClean="0"/>
              <a:pPr/>
              <a:t>6</a:t>
            </a:fld>
            <a:endParaRPr lang="en-US" altLang="en-US"/>
          </a:p>
        </p:txBody>
      </p:sp>
    </p:spTree>
    <p:extLst>
      <p:ext uri="{BB962C8B-B14F-4D97-AF65-F5344CB8AC3E}">
        <p14:creationId xmlns:p14="http://schemas.microsoft.com/office/powerpoint/2010/main" val="299665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t>Metaphase of Mitosis – 400X</a:t>
            </a:r>
            <a:endParaRPr lang="en-US" dirty="0"/>
          </a:p>
        </p:txBody>
      </p:sp>
      <p:sp>
        <p:nvSpPr>
          <p:cNvPr id="4" name="Slide Number Placeholder 3"/>
          <p:cNvSpPr>
            <a:spLocks noGrp="1"/>
          </p:cNvSpPr>
          <p:nvPr>
            <p:ph type="sldNum" sz="quarter" idx="5"/>
          </p:nvPr>
        </p:nvSpPr>
        <p:spPr/>
        <p:txBody>
          <a:bodyPr/>
          <a:lstStyle/>
          <a:p>
            <a:fld id="{A7798DDC-5E7F-4AA8-85E0-2243A42B36EF}" type="slidenum">
              <a:rPr lang="en-US" altLang="en-US" smtClean="0"/>
              <a:pPr/>
              <a:t>7</a:t>
            </a:fld>
            <a:endParaRPr lang="en-US" altLang="en-US"/>
          </a:p>
        </p:txBody>
      </p:sp>
    </p:spTree>
    <p:extLst>
      <p:ext uri="{BB962C8B-B14F-4D97-AF65-F5344CB8AC3E}">
        <p14:creationId xmlns:p14="http://schemas.microsoft.com/office/powerpoint/2010/main" val="2097913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t>Anaphase of Mitosis – 400X</a:t>
            </a:r>
            <a:endParaRPr lang="en-US" dirty="0"/>
          </a:p>
        </p:txBody>
      </p:sp>
      <p:sp>
        <p:nvSpPr>
          <p:cNvPr id="4" name="Slide Number Placeholder 3"/>
          <p:cNvSpPr>
            <a:spLocks noGrp="1"/>
          </p:cNvSpPr>
          <p:nvPr>
            <p:ph type="sldNum" sz="quarter" idx="5"/>
          </p:nvPr>
        </p:nvSpPr>
        <p:spPr/>
        <p:txBody>
          <a:bodyPr/>
          <a:lstStyle/>
          <a:p>
            <a:fld id="{A7798DDC-5E7F-4AA8-85E0-2243A42B36EF}" type="slidenum">
              <a:rPr lang="en-US" altLang="en-US" smtClean="0"/>
              <a:pPr/>
              <a:t>8</a:t>
            </a:fld>
            <a:endParaRPr lang="en-US" altLang="en-US"/>
          </a:p>
        </p:txBody>
      </p:sp>
    </p:spTree>
    <p:extLst>
      <p:ext uri="{BB962C8B-B14F-4D97-AF65-F5344CB8AC3E}">
        <p14:creationId xmlns:p14="http://schemas.microsoft.com/office/powerpoint/2010/main" val="4237394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893EE-C05A-6D29-AE8A-0789BAC6D4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F9E28-7574-612F-854F-0593AC38A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CBC78-8B4B-E962-7199-94432FA4522A}"/>
              </a:ext>
            </a:extLst>
          </p:cNvPr>
          <p:cNvSpPr>
            <a:spLocks noGrp="1"/>
          </p:cNvSpPr>
          <p:nvPr>
            <p:ph type="body" idx="1"/>
          </p:nvPr>
        </p:nvSpPr>
        <p:spPr/>
        <p:txBody>
          <a:bodyPr/>
          <a:lstStyle/>
          <a:p>
            <a:r>
              <a:rPr lang="en-US" altLang="en-US" sz="1200" b="1" dirty="0"/>
              <a:t>Telophase of Mitosis and Cytokinesis–400X</a:t>
            </a:r>
            <a:endParaRPr lang="en-US" dirty="0"/>
          </a:p>
        </p:txBody>
      </p:sp>
      <p:sp>
        <p:nvSpPr>
          <p:cNvPr id="4" name="Slide Number Placeholder 3">
            <a:extLst>
              <a:ext uri="{FF2B5EF4-FFF2-40B4-BE49-F238E27FC236}">
                <a16:creationId xmlns:a16="http://schemas.microsoft.com/office/drawing/2014/main" id="{3475E00C-68C9-2F41-6B74-E72D92164AEE}"/>
              </a:ext>
            </a:extLst>
          </p:cNvPr>
          <p:cNvSpPr>
            <a:spLocks noGrp="1"/>
          </p:cNvSpPr>
          <p:nvPr>
            <p:ph type="sldNum" sz="quarter" idx="5"/>
          </p:nvPr>
        </p:nvSpPr>
        <p:spPr/>
        <p:txBody>
          <a:bodyPr/>
          <a:lstStyle/>
          <a:p>
            <a:fld id="{A7798DDC-5E7F-4AA8-85E0-2243A42B36EF}" type="slidenum">
              <a:rPr lang="en-US" altLang="en-US" smtClean="0"/>
              <a:pPr/>
              <a:t>9</a:t>
            </a:fld>
            <a:endParaRPr lang="en-US" altLang="en-US"/>
          </a:p>
        </p:txBody>
      </p:sp>
    </p:spTree>
    <p:extLst>
      <p:ext uri="{BB962C8B-B14F-4D97-AF65-F5344CB8AC3E}">
        <p14:creationId xmlns:p14="http://schemas.microsoft.com/office/powerpoint/2010/main" val="1413767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A5A82F-D317-107B-3115-8401CF2A62FA}"/>
              </a:ext>
            </a:extLst>
          </p:cNvPr>
          <p:cNvSpPr>
            <a:spLocks noGrp="1"/>
          </p:cNvSpPr>
          <p:nvPr>
            <p:ph type="dt" sz="half" idx="10"/>
          </p:nvPr>
        </p:nvSpPr>
        <p:spPr/>
        <p:txBody>
          <a:bodyPr/>
          <a:lstStyle>
            <a:lvl1pPr>
              <a:defRPr/>
            </a:lvl1pPr>
          </a:lstStyle>
          <a:p>
            <a:pPr>
              <a:defRPr/>
            </a:pPr>
            <a:fld id="{17D89C1F-7F9E-4B60-965F-E471BCF1598D}" type="datetime1">
              <a:rPr lang="en-US"/>
              <a:pPr>
                <a:defRPr/>
              </a:pPr>
              <a:t>1/20/2026</a:t>
            </a:fld>
            <a:endParaRPr lang="en-US"/>
          </a:p>
        </p:txBody>
      </p:sp>
      <p:sp>
        <p:nvSpPr>
          <p:cNvPr id="5" name="Footer Placeholder 4">
            <a:extLst>
              <a:ext uri="{FF2B5EF4-FFF2-40B4-BE49-F238E27FC236}">
                <a16:creationId xmlns:a16="http://schemas.microsoft.com/office/drawing/2014/main" id="{2B0F8FDE-5D20-BCAB-A19B-B43A3BA041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C6226E-2841-6F14-E5A2-D855DDBA66BF}"/>
              </a:ext>
            </a:extLst>
          </p:cNvPr>
          <p:cNvSpPr>
            <a:spLocks noGrp="1"/>
          </p:cNvSpPr>
          <p:nvPr>
            <p:ph type="sldNum" sz="quarter" idx="12"/>
          </p:nvPr>
        </p:nvSpPr>
        <p:spPr/>
        <p:txBody>
          <a:bodyPr/>
          <a:lstStyle>
            <a:lvl1pPr>
              <a:defRPr/>
            </a:lvl1pPr>
          </a:lstStyle>
          <a:p>
            <a:fld id="{86E3F9E1-C1C3-4F02-886E-F5FE2BD159FE}" type="slidenum">
              <a:rPr lang="en-US" altLang="en-US"/>
              <a:pPr/>
              <a:t>‹#›</a:t>
            </a:fld>
            <a:endParaRPr lang="en-US" altLang="en-US"/>
          </a:p>
        </p:txBody>
      </p:sp>
    </p:spTree>
    <p:extLst>
      <p:ext uri="{BB962C8B-B14F-4D97-AF65-F5344CB8AC3E}">
        <p14:creationId xmlns:p14="http://schemas.microsoft.com/office/powerpoint/2010/main" val="234105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B1B75-3991-3E3B-1E83-47F117258D80}"/>
              </a:ext>
            </a:extLst>
          </p:cNvPr>
          <p:cNvSpPr>
            <a:spLocks noGrp="1"/>
          </p:cNvSpPr>
          <p:nvPr>
            <p:ph type="dt" sz="half" idx="10"/>
          </p:nvPr>
        </p:nvSpPr>
        <p:spPr/>
        <p:txBody>
          <a:bodyPr/>
          <a:lstStyle>
            <a:lvl1pPr>
              <a:defRPr/>
            </a:lvl1pPr>
          </a:lstStyle>
          <a:p>
            <a:pPr>
              <a:defRPr/>
            </a:pPr>
            <a:fld id="{809B1190-9684-46C9-A844-2522CA3A407E}" type="datetime1">
              <a:rPr lang="en-US"/>
              <a:pPr>
                <a:defRPr/>
              </a:pPr>
              <a:t>1/20/2026</a:t>
            </a:fld>
            <a:endParaRPr lang="en-US"/>
          </a:p>
        </p:txBody>
      </p:sp>
      <p:sp>
        <p:nvSpPr>
          <p:cNvPr id="5" name="Footer Placeholder 4">
            <a:extLst>
              <a:ext uri="{FF2B5EF4-FFF2-40B4-BE49-F238E27FC236}">
                <a16:creationId xmlns:a16="http://schemas.microsoft.com/office/drawing/2014/main" id="{12E21CB1-4FD9-F249-5288-118B311F8F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C315AF-AE22-50DA-9F28-727F87136592}"/>
              </a:ext>
            </a:extLst>
          </p:cNvPr>
          <p:cNvSpPr>
            <a:spLocks noGrp="1"/>
          </p:cNvSpPr>
          <p:nvPr>
            <p:ph type="sldNum" sz="quarter" idx="12"/>
          </p:nvPr>
        </p:nvSpPr>
        <p:spPr/>
        <p:txBody>
          <a:bodyPr/>
          <a:lstStyle>
            <a:lvl1pPr>
              <a:defRPr/>
            </a:lvl1pPr>
          </a:lstStyle>
          <a:p>
            <a:fld id="{B7EEA02D-95E0-4171-8C56-1802A4E09C27}" type="slidenum">
              <a:rPr lang="en-US" altLang="en-US"/>
              <a:pPr/>
              <a:t>‹#›</a:t>
            </a:fld>
            <a:endParaRPr lang="en-US" altLang="en-US"/>
          </a:p>
        </p:txBody>
      </p:sp>
    </p:spTree>
    <p:extLst>
      <p:ext uri="{BB962C8B-B14F-4D97-AF65-F5344CB8AC3E}">
        <p14:creationId xmlns:p14="http://schemas.microsoft.com/office/powerpoint/2010/main" val="3205793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9B2BD-0C3C-2295-7149-89F6FC08BAAF}"/>
              </a:ext>
            </a:extLst>
          </p:cNvPr>
          <p:cNvSpPr>
            <a:spLocks noGrp="1"/>
          </p:cNvSpPr>
          <p:nvPr>
            <p:ph type="dt" sz="half" idx="10"/>
          </p:nvPr>
        </p:nvSpPr>
        <p:spPr/>
        <p:txBody>
          <a:bodyPr/>
          <a:lstStyle>
            <a:lvl1pPr>
              <a:defRPr/>
            </a:lvl1pPr>
          </a:lstStyle>
          <a:p>
            <a:pPr>
              <a:defRPr/>
            </a:pPr>
            <a:fld id="{5C5D4030-60B0-486B-B97F-7996A4D3694B}" type="datetime1">
              <a:rPr lang="en-US"/>
              <a:pPr>
                <a:defRPr/>
              </a:pPr>
              <a:t>1/20/2026</a:t>
            </a:fld>
            <a:endParaRPr lang="en-US"/>
          </a:p>
        </p:txBody>
      </p:sp>
      <p:sp>
        <p:nvSpPr>
          <p:cNvPr id="5" name="Footer Placeholder 4">
            <a:extLst>
              <a:ext uri="{FF2B5EF4-FFF2-40B4-BE49-F238E27FC236}">
                <a16:creationId xmlns:a16="http://schemas.microsoft.com/office/drawing/2014/main" id="{50DA5CC5-BF40-77E4-FEA6-B1E84F77C4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D1907C-377B-E293-C88A-A524F64B234A}"/>
              </a:ext>
            </a:extLst>
          </p:cNvPr>
          <p:cNvSpPr>
            <a:spLocks noGrp="1"/>
          </p:cNvSpPr>
          <p:nvPr>
            <p:ph type="sldNum" sz="quarter" idx="12"/>
          </p:nvPr>
        </p:nvSpPr>
        <p:spPr/>
        <p:txBody>
          <a:bodyPr/>
          <a:lstStyle>
            <a:lvl1pPr>
              <a:defRPr/>
            </a:lvl1pPr>
          </a:lstStyle>
          <a:p>
            <a:fld id="{7558DD20-A43C-4E79-A38E-929F1E81000B}" type="slidenum">
              <a:rPr lang="en-US" altLang="en-US"/>
              <a:pPr/>
              <a:t>‹#›</a:t>
            </a:fld>
            <a:endParaRPr lang="en-US" altLang="en-US"/>
          </a:p>
        </p:txBody>
      </p:sp>
    </p:spTree>
    <p:extLst>
      <p:ext uri="{BB962C8B-B14F-4D97-AF65-F5344CB8AC3E}">
        <p14:creationId xmlns:p14="http://schemas.microsoft.com/office/powerpoint/2010/main" val="4121469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DE145-2336-F257-6046-A8EF10089103}"/>
              </a:ext>
            </a:extLst>
          </p:cNvPr>
          <p:cNvSpPr>
            <a:spLocks noGrp="1"/>
          </p:cNvSpPr>
          <p:nvPr>
            <p:ph type="dt" sz="half" idx="10"/>
          </p:nvPr>
        </p:nvSpPr>
        <p:spPr/>
        <p:txBody>
          <a:bodyPr/>
          <a:lstStyle>
            <a:lvl1pPr>
              <a:defRPr/>
            </a:lvl1pPr>
          </a:lstStyle>
          <a:p>
            <a:pPr>
              <a:defRPr/>
            </a:pPr>
            <a:fld id="{F2B04AAD-43FA-44E4-ABA6-96CA536DE7A1}" type="datetime1">
              <a:rPr lang="en-US"/>
              <a:pPr>
                <a:defRPr/>
              </a:pPr>
              <a:t>1/20/2026</a:t>
            </a:fld>
            <a:endParaRPr lang="en-US"/>
          </a:p>
        </p:txBody>
      </p:sp>
      <p:sp>
        <p:nvSpPr>
          <p:cNvPr id="5" name="Footer Placeholder 4">
            <a:extLst>
              <a:ext uri="{FF2B5EF4-FFF2-40B4-BE49-F238E27FC236}">
                <a16:creationId xmlns:a16="http://schemas.microsoft.com/office/drawing/2014/main" id="{170BBEF2-D734-9D07-AE43-A7723A8F8E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4A5DE2-5626-A422-FAC1-613519B02927}"/>
              </a:ext>
            </a:extLst>
          </p:cNvPr>
          <p:cNvSpPr>
            <a:spLocks noGrp="1"/>
          </p:cNvSpPr>
          <p:nvPr>
            <p:ph type="sldNum" sz="quarter" idx="12"/>
          </p:nvPr>
        </p:nvSpPr>
        <p:spPr/>
        <p:txBody>
          <a:bodyPr/>
          <a:lstStyle>
            <a:lvl1pPr>
              <a:defRPr/>
            </a:lvl1pPr>
          </a:lstStyle>
          <a:p>
            <a:fld id="{BA44B199-0865-4F7B-A645-BD7775220004}" type="slidenum">
              <a:rPr lang="en-US" altLang="en-US"/>
              <a:pPr/>
              <a:t>‹#›</a:t>
            </a:fld>
            <a:endParaRPr lang="en-US" altLang="en-US"/>
          </a:p>
        </p:txBody>
      </p:sp>
    </p:spTree>
    <p:extLst>
      <p:ext uri="{BB962C8B-B14F-4D97-AF65-F5344CB8AC3E}">
        <p14:creationId xmlns:p14="http://schemas.microsoft.com/office/powerpoint/2010/main" val="3045490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AA668-89AC-2AD4-C06D-B8D3207F9230}"/>
              </a:ext>
            </a:extLst>
          </p:cNvPr>
          <p:cNvSpPr>
            <a:spLocks noGrp="1"/>
          </p:cNvSpPr>
          <p:nvPr>
            <p:ph type="dt" sz="half" idx="10"/>
          </p:nvPr>
        </p:nvSpPr>
        <p:spPr/>
        <p:txBody>
          <a:bodyPr/>
          <a:lstStyle>
            <a:lvl1pPr>
              <a:defRPr/>
            </a:lvl1pPr>
          </a:lstStyle>
          <a:p>
            <a:pPr>
              <a:defRPr/>
            </a:pPr>
            <a:fld id="{D1C11189-11AF-4934-B256-0F4232B6D2AF}" type="datetime1">
              <a:rPr lang="en-US"/>
              <a:pPr>
                <a:defRPr/>
              </a:pPr>
              <a:t>1/20/2026</a:t>
            </a:fld>
            <a:endParaRPr lang="en-US"/>
          </a:p>
        </p:txBody>
      </p:sp>
      <p:sp>
        <p:nvSpPr>
          <p:cNvPr id="5" name="Footer Placeholder 4">
            <a:extLst>
              <a:ext uri="{FF2B5EF4-FFF2-40B4-BE49-F238E27FC236}">
                <a16:creationId xmlns:a16="http://schemas.microsoft.com/office/drawing/2014/main" id="{851F8B6E-6FEF-C5CA-48A1-A3CB7858F4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4FED24-A769-8A3D-639C-EFD4F6387CA8}"/>
              </a:ext>
            </a:extLst>
          </p:cNvPr>
          <p:cNvSpPr>
            <a:spLocks noGrp="1"/>
          </p:cNvSpPr>
          <p:nvPr>
            <p:ph type="sldNum" sz="quarter" idx="12"/>
          </p:nvPr>
        </p:nvSpPr>
        <p:spPr/>
        <p:txBody>
          <a:bodyPr/>
          <a:lstStyle>
            <a:lvl1pPr>
              <a:defRPr/>
            </a:lvl1pPr>
          </a:lstStyle>
          <a:p>
            <a:fld id="{E007FFDB-F369-404D-BCAA-F6F55E0ED796}" type="slidenum">
              <a:rPr lang="en-US" altLang="en-US"/>
              <a:pPr/>
              <a:t>‹#›</a:t>
            </a:fld>
            <a:endParaRPr lang="en-US" altLang="en-US"/>
          </a:p>
        </p:txBody>
      </p:sp>
    </p:spTree>
    <p:extLst>
      <p:ext uri="{BB962C8B-B14F-4D97-AF65-F5344CB8AC3E}">
        <p14:creationId xmlns:p14="http://schemas.microsoft.com/office/powerpoint/2010/main" val="1424200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A9C0720-8E5E-2A04-703A-92DAE78DF771}"/>
              </a:ext>
            </a:extLst>
          </p:cNvPr>
          <p:cNvSpPr>
            <a:spLocks noGrp="1"/>
          </p:cNvSpPr>
          <p:nvPr>
            <p:ph type="dt" sz="half" idx="10"/>
          </p:nvPr>
        </p:nvSpPr>
        <p:spPr/>
        <p:txBody>
          <a:bodyPr/>
          <a:lstStyle>
            <a:lvl1pPr>
              <a:defRPr/>
            </a:lvl1pPr>
          </a:lstStyle>
          <a:p>
            <a:pPr>
              <a:defRPr/>
            </a:pPr>
            <a:fld id="{896D489A-A6C1-4F8C-8CC5-37038358BF2A}" type="datetime1">
              <a:rPr lang="en-US"/>
              <a:pPr>
                <a:defRPr/>
              </a:pPr>
              <a:t>1/20/2026</a:t>
            </a:fld>
            <a:endParaRPr lang="en-US"/>
          </a:p>
        </p:txBody>
      </p:sp>
      <p:sp>
        <p:nvSpPr>
          <p:cNvPr id="6" name="Footer Placeholder 4">
            <a:extLst>
              <a:ext uri="{FF2B5EF4-FFF2-40B4-BE49-F238E27FC236}">
                <a16:creationId xmlns:a16="http://schemas.microsoft.com/office/drawing/2014/main" id="{39A89EB8-2856-D3DF-AE28-860E2C18E2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4CE8BB-548B-60CF-5352-E6B3F16AA166}"/>
              </a:ext>
            </a:extLst>
          </p:cNvPr>
          <p:cNvSpPr>
            <a:spLocks noGrp="1"/>
          </p:cNvSpPr>
          <p:nvPr>
            <p:ph type="sldNum" sz="quarter" idx="12"/>
          </p:nvPr>
        </p:nvSpPr>
        <p:spPr/>
        <p:txBody>
          <a:bodyPr/>
          <a:lstStyle>
            <a:lvl1pPr>
              <a:defRPr/>
            </a:lvl1pPr>
          </a:lstStyle>
          <a:p>
            <a:fld id="{D5A5D8F4-7505-4337-A687-E6EBDC17389C}" type="slidenum">
              <a:rPr lang="en-US" altLang="en-US"/>
              <a:pPr/>
              <a:t>‹#›</a:t>
            </a:fld>
            <a:endParaRPr lang="en-US" altLang="en-US"/>
          </a:p>
        </p:txBody>
      </p:sp>
    </p:spTree>
    <p:extLst>
      <p:ext uri="{BB962C8B-B14F-4D97-AF65-F5344CB8AC3E}">
        <p14:creationId xmlns:p14="http://schemas.microsoft.com/office/powerpoint/2010/main" val="229139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A47379B-5D63-401D-BF85-272468F97BE6}"/>
              </a:ext>
            </a:extLst>
          </p:cNvPr>
          <p:cNvSpPr>
            <a:spLocks noGrp="1"/>
          </p:cNvSpPr>
          <p:nvPr>
            <p:ph type="dt" sz="half" idx="10"/>
          </p:nvPr>
        </p:nvSpPr>
        <p:spPr/>
        <p:txBody>
          <a:bodyPr/>
          <a:lstStyle>
            <a:lvl1pPr>
              <a:defRPr/>
            </a:lvl1pPr>
          </a:lstStyle>
          <a:p>
            <a:pPr>
              <a:defRPr/>
            </a:pPr>
            <a:fld id="{B854C1E5-4D42-480C-9347-5542B8150197}" type="datetime1">
              <a:rPr lang="en-US"/>
              <a:pPr>
                <a:defRPr/>
              </a:pPr>
              <a:t>1/20/2026</a:t>
            </a:fld>
            <a:endParaRPr lang="en-US"/>
          </a:p>
        </p:txBody>
      </p:sp>
      <p:sp>
        <p:nvSpPr>
          <p:cNvPr id="8" name="Footer Placeholder 4">
            <a:extLst>
              <a:ext uri="{FF2B5EF4-FFF2-40B4-BE49-F238E27FC236}">
                <a16:creationId xmlns:a16="http://schemas.microsoft.com/office/drawing/2014/main" id="{CED0B3CD-9F70-78D5-2491-9E37A72A875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4A08B7F-F119-8A2B-464D-825AC9B87263}"/>
              </a:ext>
            </a:extLst>
          </p:cNvPr>
          <p:cNvSpPr>
            <a:spLocks noGrp="1"/>
          </p:cNvSpPr>
          <p:nvPr>
            <p:ph type="sldNum" sz="quarter" idx="12"/>
          </p:nvPr>
        </p:nvSpPr>
        <p:spPr/>
        <p:txBody>
          <a:bodyPr/>
          <a:lstStyle>
            <a:lvl1pPr>
              <a:defRPr/>
            </a:lvl1pPr>
          </a:lstStyle>
          <a:p>
            <a:fld id="{E9DF922C-308E-42BE-9035-8593566A299C}" type="slidenum">
              <a:rPr lang="en-US" altLang="en-US"/>
              <a:pPr/>
              <a:t>‹#›</a:t>
            </a:fld>
            <a:endParaRPr lang="en-US" altLang="en-US"/>
          </a:p>
        </p:txBody>
      </p:sp>
    </p:spTree>
    <p:extLst>
      <p:ext uri="{BB962C8B-B14F-4D97-AF65-F5344CB8AC3E}">
        <p14:creationId xmlns:p14="http://schemas.microsoft.com/office/powerpoint/2010/main" val="166952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D828A5C-D340-0203-4612-33A6F2DF1735}"/>
              </a:ext>
            </a:extLst>
          </p:cNvPr>
          <p:cNvSpPr>
            <a:spLocks noGrp="1"/>
          </p:cNvSpPr>
          <p:nvPr>
            <p:ph type="dt" sz="half" idx="10"/>
          </p:nvPr>
        </p:nvSpPr>
        <p:spPr/>
        <p:txBody>
          <a:bodyPr/>
          <a:lstStyle>
            <a:lvl1pPr>
              <a:defRPr/>
            </a:lvl1pPr>
          </a:lstStyle>
          <a:p>
            <a:pPr>
              <a:defRPr/>
            </a:pPr>
            <a:fld id="{262E0988-6579-43BD-9144-D6C1E6550169}" type="datetime1">
              <a:rPr lang="en-US"/>
              <a:pPr>
                <a:defRPr/>
              </a:pPr>
              <a:t>1/20/2026</a:t>
            </a:fld>
            <a:endParaRPr lang="en-US"/>
          </a:p>
        </p:txBody>
      </p:sp>
      <p:sp>
        <p:nvSpPr>
          <p:cNvPr id="4" name="Footer Placeholder 4">
            <a:extLst>
              <a:ext uri="{FF2B5EF4-FFF2-40B4-BE49-F238E27FC236}">
                <a16:creationId xmlns:a16="http://schemas.microsoft.com/office/drawing/2014/main" id="{5B2930C0-6D49-8345-B851-E24E2706F8F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938F40F-796E-0649-4390-602E23D86BD6}"/>
              </a:ext>
            </a:extLst>
          </p:cNvPr>
          <p:cNvSpPr>
            <a:spLocks noGrp="1"/>
          </p:cNvSpPr>
          <p:nvPr>
            <p:ph type="sldNum" sz="quarter" idx="12"/>
          </p:nvPr>
        </p:nvSpPr>
        <p:spPr/>
        <p:txBody>
          <a:bodyPr/>
          <a:lstStyle>
            <a:lvl1pPr>
              <a:defRPr/>
            </a:lvl1pPr>
          </a:lstStyle>
          <a:p>
            <a:fld id="{C69E0815-E89E-4307-99B5-AC0C7CBDAE45}" type="slidenum">
              <a:rPr lang="en-US" altLang="en-US"/>
              <a:pPr/>
              <a:t>‹#›</a:t>
            </a:fld>
            <a:endParaRPr lang="en-US" altLang="en-US"/>
          </a:p>
        </p:txBody>
      </p:sp>
    </p:spTree>
    <p:extLst>
      <p:ext uri="{BB962C8B-B14F-4D97-AF65-F5344CB8AC3E}">
        <p14:creationId xmlns:p14="http://schemas.microsoft.com/office/powerpoint/2010/main" val="3855025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5D8022C-F00C-54A8-EF52-378D6C404FD4}"/>
              </a:ext>
            </a:extLst>
          </p:cNvPr>
          <p:cNvSpPr>
            <a:spLocks noGrp="1"/>
          </p:cNvSpPr>
          <p:nvPr>
            <p:ph type="dt" sz="half" idx="10"/>
          </p:nvPr>
        </p:nvSpPr>
        <p:spPr/>
        <p:txBody>
          <a:bodyPr/>
          <a:lstStyle>
            <a:lvl1pPr>
              <a:defRPr/>
            </a:lvl1pPr>
          </a:lstStyle>
          <a:p>
            <a:pPr>
              <a:defRPr/>
            </a:pPr>
            <a:fld id="{2A2F5CAB-D837-45BA-9FCF-71382EE9C61A}" type="datetime1">
              <a:rPr lang="en-US"/>
              <a:pPr>
                <a:defRPr/>
              </a:pPr>
              <a:t>1/20/2026</a:t>
            </a:fld>
            <a:endParaRPr lang="en-US"/>
          </a:p>
        </p:txBody>
      </p:sp>
      <p:sp>
        <p:nvSpPr>
          <p:cNvPr id="3" name="Footer Placeholder 4">
            <a:extLst>
              <a:ext uri="{FF2B5EF4-FFF2-40B4-BE49-F238E27FC236}">
                <a16:creationId xmlns:a16="http://schemas.microsoft.com/office/drawing/2014/main" id="{418EFA51-68B0-C048-F47C-369B39D7924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9A2D813-32A4-5D7F-17CD-59BA51DFB2A1}"/>
              </a:ext>
            </a:extLst>
          </p:cNvPr>
          <p:cNvSpPr>
            <a:spLocks noGrp="1"/>
          </p:cNvSpPr>
          <p:nvPr>
            <p:ph type="sldNum" sz="quarter" idx="12"/>
          </p:nvPr>
        </p:nvSpPr>
        <p:spPr/>
        <p:txBody>
          <a:bodyPr/>
          <a:lstStyle>
            <a:lvl1pPr>
              <a:defRPr/>
            </a:lvl1pPr>
          </a:lstStyle>
          <a:p>
            <a:fld id="{943F6B7F-AEA3-4942-B72E-22B1650D6442}" type="slidenum">
              <a:rPr lang="en-US" altLang="en-US"/>
              <a:pPr/>
              <a:t>‹#›</a:t>
            </a:fld>
            <a:endParaRPr lang="en-US" altLang="en-US"/>
          </a:p>
        </p:txBody>
      </p:sp>
    </p:spTree>
    <p:extLst>
      <p:ext uri="{BB962C8B-B14F-4D97-AF65-F5344CB8AC3E}">
        <p14:creationId xmlns:p14="http://schemas.microsoft.com/office/powerpoint/2010/main" val="830181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F0442F8-4721-B03A-18C9-39738599B6DB}"/>
              </a:ext>
            </a:extLst>
          </p:cNvPr>
          <p:cNvSpPr>
            <a:spLocks noGrp="1"/>
          </p:cNvSpPr>
          <p:nvPr>
            <p:ph type="dt" sz="half" idx="10"/>
          </p:nvPr>
        </p:nvSpPr>
        <p:spPr/>
        <p:txBody>
          <a:bodyPr/>
          <a:lstStyle>
            <a:lvl1pPr>
              <a:defRPr/>
            </a:lvl1pPr>
          </a:lstStyle>
          <a:p>
            <a:pPr>
              <a:defRPr/>
            </a:pPr>
            <a:fld id="{20BD4380-1D8F-4D56-930A-B2B3967AC812}" type="datetime1">
              <a:rPr lang="en-US"/>
              <a:pPr>
                <a:defRPr/>
              </a:pPr>
              <a:t>1/20/2026</a:t>
            </a:fld>
            <a:endParaRPr lang="en-US"/>
          </a:p>
        </p:txBody>
      </p:sp>
      <p:sp>
        <p:nvSpPr>
          <p:cNvPr id="6" name="Footer Placeholder 4">
            <a:extLst>
              <a:ext uri="{FF2B5EF4-FFF2-40B4-BE49-F238E27FC236}">
                <a16:creationId xmlns:a16="http://schemas.microsoft.com/office/drawing/2014/main" id="{EC42FC77-F950-713A-7CBD-85E3639A2BA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03F2893-4A35-D9BC-7A9C-05BF1868E1D1}"/>
              </a:ext>
            </a:extLst>
          </p:cNvPr>
          <p:cNvSpPr>
            <a:spLocks noGrp="1"/>
          </p:cNvSpPr>
          <p:nvPr>
            <p:ph type="sldNum" sz="quarter" idx="12"/>
          </p:nvPr>
        </p:nvSpPr>
        <p:spPr/>
        <p:txBody>
          <a:bodyPr/>
          <a:lstStyle>
            <a:lvl1pPr>
              <a:defRPr/>
            </a:lvl1pPr>
          </a:lstStyle>
          <a:p>
            <a:fld id="{620ED9C5-E0A3-4CD8-A8F8-9512FD165D90}" type="slidenum">
              <a:rPr lang="en-US" altLang="en-US"/>
              <a:pPr/>
              <a:t>‹#›</a:t>
            </a:fld>
            <a:endParaRPr lang="en-US" altLang="en-US"/>
          </a:p>
        </p:txBody>
      </p:sp>
    </p:spTree>
    <p:extLst>
      <p:ext uri="{BB962C8B-B14F-4D97-AF65-F5344CB8AC3E}">
        <p14:creationId xmlns:p14="http://schemas.microsoft.com/office/powerpoint/2010/main" val="970002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0603B82-8B6D-C94F-CBA2-6A7F2571C79A}"/>
              </a:ext>
            </a:extLst>
          </p:cNvPr>
          <p:cNvSpPr>
            <a:spLocks noGrp="1"/>
          </p:cNvSpPr>
          <p:nvPr>
            <p:ph type="dt" sz="half" idx="10"/>
          </p:nvPr>
        </p:nvSpPr>
        <p:spPr/>
        <p:txBody>
          <a:bodyPr/>
          <a:lstStyle>
            <a:lvl1pPr>
              <a:defRPr/>
            </a:lvl1pPr>
          </a:lstStyle>
          <a:p>
            <a:pPr>
              <a:defRPr/>
            </a:pPr>
            <a:fld id="{B3833AF4-684F-4BE0-AF2C-C93F71FF30CE}" type="datetime1">
              <a:rPr lang="en-US"/>
              <a:pPr>
                <a:defRPr/>
              </a:pPr>
              <a:t>1/20/2026</a:t>
            </a:fld>
            <a:endParaRPr lang="en-US"/>
          </a:p>
        </p:txBody>
      </p:sp>
      <p:sp>
        <p:nvSpPr>
          <p:cNvPr id="6" name="Footer Placeholder 4">
            <a:extLst>
              <a:ext uri="{FF2B5EF4-FFF2-40B4-BE49-F238E27FC236}">
                <a16:creationId xmlns:a16="http://schemas.microsoft.com/office/drawing/2014/main" id="{4A0AE8AF-BC46-0BC3-B357-43F76023C2C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392984-C52C-826F-405D-13BA5B0897E7}"/>
              </a:ext>
            </a:extLst>
          </p:cNvPr>
          <p:cNvSpPr>
            <a:spLocks noGrp="1"/>
          </p:cNvSpPr>
          <p:nvPr>
            <p:ph type="sldNum" sz="quarter" idx="12"/>
          </p:nvPr>
        </p:nvSpPr>
        <p:spPr/>
        <p:txBody>
          <a:bodyPr/>
          <a:lstStyle>
            <a:lvl1pPr>
              <a:defRPr/>
            </a:lvl1pPr>
          </a:lstStyle>
          <a:p>
            <a:fld id="{B713B8C0-F55D-476E-9753-81F4AAEC0568}" type="slidenum">
              <a:rPr lang="en-US" altLang="en-US"/>
              <a:pPr/>
              <a:t>‹#›</a:t>
            </a:fld>
            <a:endParaRPr lang="en-US" altLang="en-US"/>
          </a:p>
        </p:txBody>
      </p:sp>
    </p:spTree>
    <p:extLst>
      <p:ext uri="{BB962C8B-B14F-4D97-AF65-F5344CB8AC3E}">
        <p14:creationId xmlns:p14="http://schemas.microsoft.com/office/powerpoint/2010/main" val="657924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B8A8172-5A29-FEEF-912D-1D501971172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894B3FC-D617-4E0E-B960-7E861F16E6D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5ECE53E-2C85-2E40-0AB6-E0C3C518A69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CDD890F-8923-4934-B6FA-6CAFD6E921D6}" type="datetime1">
              <a:rPr lang="en-US"/>
              <a:pPr>
                <a:defRPr/>
              </a:pPr>
              <a:t>1/20/2026</a:t>
            </a:fld>
            <a:endParaRPr lang="en-US"/>
          </a:p>
        </p:txBody>
      </p:sp>
      <p:sp>
        <p:nvSpPr>
          <p:cNvPr id="5" name="Footer Placeholder 4">
            <a:extLst>
              <a:ext uri="{FF2B5EF4-FFF2-40B4-BE49-F238E27FC236}">
                <a16:creationId xmlns:a16="http://schemas.microsoft.com/office/drawing/2014/main" id="{241A46B9-0358-D163-8B52-253D4FD0C03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52BE5950-F217-438A-4E13-00699543C17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7D5F9F6-45BF-4B6A-B9EB-7846E84F4B2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descr="Microscopy &amp; Cytology  Photographed By: Mr. James Henry  Dr. Laila Nimri   Labeled and Made Accessible By: Dr. Laila Nimri   Edited By: Dr. Maya Byfield                       Dist. Prof. Mary Dolnack           Dr. Essa Farah  Mr. James Henry Dr. Syed Arif Humayun  Dr. Laila Nimri ">
            <a:extLst>
              <a:ext uri="{FF2B5EF4-FFF2-40B4-BE49-F238E27FC236}">
                <a16:creationId xmlns:a16="http://schemas.microsoft.com/office/drawing/2014/main" id="{90188F01-5D8A-FC22-62E2-4E97AA56D896}"/>
              </a:ext>
            </a:extLst>
          </p:cNvPr>
          <p:cNvSpPr>
            <a:spLocks noGrp="1"/>
          </p:cNvSpPr>
          <p:nvPr>
            <p:ph type="title" idx="4294967295"/>
          </p:nvPr>
        </p:nvSpPr>
        <p:spPr bwMode="auto">
          <a:xfrm>
            <a:off x="0" y="0"/>
            <a:ext cx="9144000" cy="6858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Microscopy &amp; Cytology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Photographed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Mr. James Henry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Laila Nimri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Labeled and Made Accessible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Laila Nimri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Edited by</a:t>
            </a: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Maya Byfield                      Mr. James Henry</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Dist. Prof. Mary </a:t>
            </a:r>
            <a:r>
              <a:rPr kumimoji="0" lang="en-US" altLang="en-US" sz="20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Dolnack</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Syed Arif Humayun </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Essa Farah 		          Dr. Laila Nimri</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C9220D7B-2E4A-6519-BFF4-20C67274E3C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descr="End Result of Mitosis and Cytokinesis (Two Daughter Cells)">
            <a:extLst>
              <a:ext uri="{FF2B5EF4-FFF2-40B4-BE49-F238E27FC236}">
                <a16:creationId xmlns:a16="http://schemas.microsoft.com/office/drawing/2014/main" id="{2CD30C4E-B406-DEE3-7F2D-03ED7EDCCF84}"/>
              </a:ext>
            </a:extLst>
          </p:cNvPr>
          <p:cNvSpPr>
            <a:spLocks noGrp="1"/>
          </p:cNvSpPr>
          <p:nvPr>
            <p:ph type="title"/>
          </p:nvPr>
        </p:nvSpPr>
        <p:spPr>
          <a:xfrm>
            <a:off x="0" y="76200"/>
            <a:ext cx="9144000" cy="1143000"/>
          </a:xfrm>
        </p:spPr>
        <p:txBody>
          <a:bodyPr/>
          <a:lstStyle/>
          <a:p>
            <a:r>
              <a:rPr lang="en-US" altLang="en-US" sz="3200" b="1" dirty="0"/>
              <a:t>End Result of Mitosis and Cytokinesis</a:t>
            </a:r>
            <a:br>
              <a:rPr lang="en-US" altLang="en-US" sz="3200" b="1" dirty="0"/>
            </a:br>
            <a:r>
              <a:rPr lang="en-US" altLang="en-US" sz="3200" b="1" dirty="0"/>
              <a:t>(Two Daughter Cells)</a:t>
            </a:r>
          </a:p>
        </p:txBody>
      </p:sp>
      <p:sp>
        <p:nvSpPr>
          <p:cNvPr id="10" name="Rectangle 9">
            <a:extLst>
              <a:ext uri="{FF2B5EF4-FFF2-40B4-BE49-F238E27FC236}">
                <a16:creationId xmlns:a16="http://schemas.microsoft.com/office/drawing/2014/main" id="{2060DBD4-DAFC-2A40-AF6F-F92EC0C7A75B}"/>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descr="Microscopic view of purple-stained cells from a Whitefish Blastula at 400X magnification, with an inset showing a detailed view of two daughter cells formed at the end of the cell cycle.">
            <a:extLst>
              <a:ext uri="{FF2B5EF4-FFF2-40B4-BE49-F238E27FC236}">
                <a16:creationId xmlns:a16="http://schemas.microsoft.com/office/drawing/2014/main" id="{EE22C6D9-5994-A814-196C-311FADA92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915" y="1447800"/>
            <a:ext cx="8564170" cy="482984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descr="The Cell Cycle">
            <a:extLst>
              <a:ext uri="{FF2B5EF4-FFF2-40B4-BE49-F238E27FC236}">
                <a16:creationId xmlns:a16="http://schemas.microsoft.com/office/drawing/2014/main" id="{3B85EF42-1625-D103-3668-689C6486BC89}"/>
              </a:ext>
            </a:extLst>
          </p:cNvPr>
          <p:cNvSpPr>
            <a:spLocks noGrp="1"/>
          </p:cNvSpPr>
          <p:nvPr>
            <p:ph type="title"/>
          </p:nvPr>
        </p:nvSpPr>
        <p:spPr>
          <a:xfrm>
            <a:off x="0" y="76200"/>
            <a:ext cx="9144000" cy="868363"/>
          </a:xfrm>
        </p:spPr>
        <p:txBody>
          <a:bodyPr/>
          <a:lstStyle/>
          <a:p>
            <a:r>
              <a:rPr lang="en-US" altLang="en-US" sz="4000" b="1" dirty="0"/>
              <a:t>The Cell Cycle</a:t>
            </a:r>
          </a:p>
        </p:txBody>
      </p:sp>
      <p:grpSp>
        <p:nvGrpSpPr>
          <p:cNvPr id="11" name="Group 10" descr="The image illustrates a series of six microscopic images representing different stages of the cell cycle arranged in a circular sequence. Each square image shows cells in various phases, with visible dark chromosomal structures against a purple background. Light blue arrows between the images suggest the direction of progression through the stages. The images display variations in chromosomal alignment and organization, reflecting the interphase and different mitotic stages: prophase, metaphase, anaphase, telophase followed by cytokinesis leading to the production of two daughter cells.">
            <a:extLst>
              <a:ext uri="{FF2B5EF4-FFF2-40B4-BE49-F238E27FC236}">
                <a16:creationId xmlns:a16="http://schemas.microsoft.com/office/drawing/2014/main" id="{2AA7F1F6-4429-BCC2-60C1-2C301883D216}"/>
              </a:ext>
            </a:extLst>
          </p:cNvPr>
          <p:cNvGrpSpPr/>
          <p:nvPr/>
        </p:nvGrpSpPr>
        <p:grpSpPr>
          <a:xfrm>
            <a:off x="1055688" y="1447800"/>
            <a:ext cx="6927850" cy="5068888"/>
            <a:chOff x="1055688" y="1447800"/>
            <a:chExt cx="6927850" cy="5068888"/>
          </a:xfrm>
        </p:grpSpPr>
        <p:sp>
          <p:nvSpPr>
            <p:cNvPr id="14" name="Bent Arrow 13" descr="an arrow leads to prophase">
              <a:extLst>
                <a:ext uri="{FF2B5EF4-FFF2-40B4-BE49-F238E27FC236}">
                  <a16:creationId xmlns:a16="http://schemas.microsoft.com/office/drawing/2014/main" id="{9F2DD9A7-7F73-E133-D8E4-2B44DC4CC96F}"/>
                </a:ext>
                <a:ext uri="{C183D7F6-B498-43B3-948B-1728B52AA6E4}">
                  <adec:decorative xmlns:adec="http://schemas.microsoft.com/office/drawing/2017/decorative" val="0"/>
                </a:ext>
              </a:extLst>
            </p:cNvPr>
            <p:cNvSpPr/>
            <p:nvPr/>
          </p:nvSpPr>
          <p:spPr>
            <a:xfrm>
              <a:off x="1766888" y="2105025"/>
              <a:ext cx="823912" cy="638175"/>
            </a:xfrm>
            <a:prstGeom prst="bentArrow">
              <a:avLst>
                <a:gd name="adj1" fmla="val 5525"/>
                <a:gd name="adj2" fmla="val 11722"/>
                <a:gd name="adj3" fmla="val 25000"/>
                <a:gd name="adj4" fmla="val 7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13316" name="Picture 3" descr="Interphase">
              <a:extLst>
                <a:ext uri="{FF2B5EF4-FFF2-40B4-BE49-F238E27FC236}">
                  <a16:creationId xmlns:a16="http://schemas.microsoft.com/office/drawing/2014/main" id="{34ED3B49-FE98-AC53-19CE-93E60BB63A92}"/>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905" t="54465" r="50537" b="31354"/>
            <a:stretch>
              <a:fillRect/>
            </a:stretch>
          </p:blipFill>
          <p:spPr bwMode="auto">
            <a:xfrm>
              <a:off x="1066800" y="2924175"/>
              <a:ext cx="1400175" cy="1412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321" name="TextBox 4" descr="Interphase">
              <a:extLst>
                <a:ext uri="{FF2B5EF4-FFF2-40B4-BE49-F238E27FC236}">
                  <a16:creationId xmlns:a16="http://schemas.microsoft.com/office/drawing/2014/main" id="{F5607767-6E70-FE82-C7EB-570DC2B523C6}"/>
                </a:ext>
              </a:extLst>
            </p:cNvPr>
            <p:cNvSpPr txBox="1">
              <a:spLocks noChangeArrowheads="1"/>
            </p:cNvSpPr>
            <p:nvPr/>
          </p:nvSpPr>
          <p:spPr bwMode="auto">
            <a:xfrm>
              <a:off x="1055688" y="4346575"/>
              <a:ext cx="1411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Interphase</a:t>
              </a:r>
            </a:p>
          </p:txBody>
        </p:sp>
        <p:sp>
          <p:nvSpPr>
            <p:cNvPr id="22" name="Bent Arrow 21" descr="An arrow leads to interphase">
              <a:extLst>
                <a:ext uri="{FF2B5EF4-FFF2-40B4-BE49-F238E27FC236}">
                  <a16:creationId xmlns:a16="http://schemas.microsoft.com/office/drawing/2014/main" id="{552A1E1F-F4D8-00AE-C4BE-C3D5696A4E10}"/>
                </a:ext>
                <a:ext uri="{C183D7F6-B498-43B3-948B-1728B52AA6E4}">
                  <adec:decorative xmlns:adec="http://schemas.microsoft.com/office/drawing/2017/decorative" val="0"/>
                </a:ext>
              </a:extLst>
            </p:cNvPr>
            <p:cNvSpPr/>
            <p:nvPr/>
          </p:nvSpPr>
          <p:spPr>
            <a:xfrm rot="16200000">
              <a:off x="1851819" y="4595019"/>
              <a:ext cx="563562" cy="914400"/>
            </a:xfrm>
            <a:prstGeom prst="bentArrow">
              <a:avLst>
                <a:gd name="adj1" fmla="val 5525"/>
                <a:gd name="adj2" fmla="val 11722"/>
                <a:gd name="adj3" fmla="val 25000"/>
                <a:gd name="adj4" fmla="val 7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13315" name="Picture 2" descr="Prophase">
              <a:extLst>
                <a:ext uri="{FF2B5EF4-FFF2-40B4-BE49-F238E27FC236}">
                  <a16:creationId xmlns:a16="http://schemas.microsoft.com/office/drawing/2014/main" id="{536AF88C-F8CD-F688-47BE-230D34792865}"/>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489" t="19800" r="64494" b="63876"/>
            <a:stretch>
              <a:fillRect/>
            </a:stretch>
          </p:blipFill>
          <p:spPr bwMode="auto">
            <a:xfrm>
              <a:off x="2725738" y="1447800"/>
              <a:ext cx="1382712" cy="1409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326" name="TextBox 4" descr="Prophase">
              <a:extLst>
                <a:ext uri="{FF2B5EF4-FFF2-40B4-BE49-F238E27FC236}">
                  <a16:creationId xmlns:a16="http://schemas.microsoft.com/office/drawing/2014/main" id="{BA5B0012-94A6-1A65-6EDC-76676A1BDD6C}"/>
                </a:ext>
              </a:extLst>
            </p:cNvPr>
            <p:cNvSpPr txBox="1">
              <a:spLocks noChangeArrowheads="1"/>
            </p:cNvSpPr>
            <p:nvPr/>
          </p:nvSpPr>
          <p:spPr bwMode="auto">
            <a:xfrm>
              <a:off x="2759075" y="2924175"/>
              <a:ext cx="1398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Prophase</a:t>
              </a:r>
            </a:p>
          </p:txBody>
        </p:sp>
        <p:pic>
          <p:nvPicPr>
            <p:cNvPr id="13320" name="Picture 2" descr="Two Daughter Cells ">
              <a:extLst>
                <a:ext uri="{FF2B5EF4-FFF2-40B4-BE49-F238E27FC236}">
                  <a16:creationId xmlns:a16="http://schemas.microsoft.com/office/drawing/2014/main" id="{4443604D-4371-B061-5259-57EBBA3F3C61}"/>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3635" t="9154" r="20256" b="74101"/>
            <a:stretch>
              <a:fillRect/>
            </a:stretch>
          </p:blipFill>
          <p:spPr bwMode="auto">
            <a:xfrm>
              <a:off x="2754313" y="4375150"/>
              <a:ext cx="1327150" cy="14954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328" name="TextBox 4" descr="Two Daughter Cells ">
              <a:extLst>
                <a:ext uri="{FF2B5EF4-FFF2-40B4-BE49-F238E27FC236}">
                  <a16:creationId xmlns:a16="http://schemas.microsoft.com/office/drawing/2014/main" id="{70B1DFF8-26B7-3710-F26E-8CE0A3FC064D}"/>
                </a:ext>
              </a:extLst>
            </p:cNvPr>
            <p:cNvSpPr txBox="1">
              <a:spLocks noChangeArrowheads="1"/>
            </p:cNvSpPr>
            <p:nvPr/>
          </p:nvSpPr>
          <p:spPr bwMode="auto">
            <a:xfrm>
              <a:off x="2660650" y="5870575"/>
              <a:ext cx="1512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Two Daughter Cells</a:t>
              </a:r>
            </a:p>
          </p:txBody>
        </p:sp>
        <p:sp>
          <p:nvSpPr>
            <p:cNvPr id="33" name="Right Arrow 32" descr="An arrow leads to metaphase">
              <a:extLst>
                <a:ext uri="{FF2B5EF4-FFF2-40B4-BE49-F238E27FC236}">
                  <a16:creationId xmlns:a16="http://schemas.microsoft.com/office/drawing/2014/main" id="{F2962B25-557B-20F1-6377-96FA9AC56C5B}"/>
                </a:ext>
                <a:ext uri="{C183D7F6-B498-43B3-948B-1728B52AA6E4}">
                  <adec:decorative xmlns:adec="http://schemas.microsoft.com/office/drawing/2017/decorative" val="0"/>
                </a:ext>
              </a:extLst>
            </p:cNvPr>
            <p:cNvSpPr/>
            <p:nvPr/>
          </p:nvSpPr>
          <p:spPr>
            <a:xfrm>
              <a:off x="4244975" y="2057400"/>
              <a:ext cx="441325" cy="95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descr="An arrow leads to two daughter cells">
              <a:extLst>
                <a:ext uri="{FF2B5EF4-FFF2-40B4-BE49-F238E27FC236}">
                  <a16:creationId xmlns:a16="http://schemas.microsoft.com/office/drawing/2014/main" id="{89BF0198-DE5F-BB19-A79B-608AD89BDAA4}"/>
                </a:ext>
                <a:ext uri="{C183D7F6-B498-43B3-948B-1728B52AA6E4}">
                  <adec:decorative xmlns:adec="http://schemas.microsoft.com/office/drawing/2017/decorative" val="0"/>
                </a:ext>
              </a:extLst>
            </p:cNvPr>
            <p:cNvSpPr/>
            <p:nvPr/>
          </p:nvSpPr>
          <p:spPr>
            <a:xfrm rot="10800000">
              <a:off x="4206875" y="5286375"/>
              <a:ext cx="441325" cy="95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317" name="Picture 2" descr="Metaphase">
              <a:extLst>
                <a:ext uri="{FF2B5EF4-FFF2-40B4-BE49-F238E27FC236}">
                  <a16:creationId xmlns:a16="http://schemas.microsoft.com/office/drawing/2014/main" id="{01634CC4-03C0-9ACA-EEBC-E85404416562}"/>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735" t="36119" r="36452" b="48726"/>
            <a:stretch>
              <a:fillRect/>
            </a:stretch>
          </p:blipFill>
          <p:spPr bwMode="auto">
            <a:xfrm>
              <a:off x="4800600" y="1447800"/>
              <a:ext cx="1524000" cy="13525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327" name="TextBox 4" descr="Metaphase">
              <a:extLst>
                <a:ext uri="{FF2B5EF4-FFF2-40B4-BE49-F238E27FC236}">
                  <a16:creationId xmlns:a16="http://schemas.microsoft.com/office/drawing/2014/main" id="{22C81518-F42D-A8F2-5F81-70A5F13591D5}"/>
                </a:ext>
              </a:extLst>
            </p:cNvPr>
            <p:cNvSpPr txBox="1">
              <a:spLocks noChangeArrowheads="1"/>
            </p:cNvSpPr>
            <p:nvPr/>
          </p:nvSpPr>
          <p:spPr bwMode="auto">
            <a:xfrm>
              <a:off x="4787900" y="2816225"/>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Metaphase</a:t>
              </a:r>
            </a:p>
          </p:txBody>
        </p:sp>
        <p:pic>
          <p:nvPicPr>
            <p:cNvPr id="13319" name="Picture 2" descr="Telophase &amp; Cytokinesis ">
              <a:extLst>
                <a:ext uri="{FF2B5EF4-FFF2-40B4-BE49-F238E27FC236}">
                  <a16:creationId xmlns:a16="http://schemas.microsoft.com/office/drawing/2014/main" id="{BC66BFEA-B8A5-44C9-8ED1-BF87F8B03DDC}"/>
                </a:ext>
                <a:ext uri="{C183D7F6-B498-43B3-948B-1728B52AA6E4}">
                  <adec:decorative xmlns:adec="http://schemas.microsoft.com/office/drawing/2017/decorative" val="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1689" t="42616" r="54863" b="39417"/>
            <a:stretch>
              <a:fillRect/>
            </a:stretch>
          </p:blipFill>
          <p:spPr bwMode="auto">
            <a:xfrm>
              <a:off x="4787900" y="4419600"/>
              <a:ext cx="1447800" cy="14509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329" name="TextBox 4" descr="Telophase &amp; Cytokinesis ">
              <a:extLst>
                <a:ext uri="{FF2B5EF4-FFF2-40B4-BE49-F238E27FC236}">
                  <a16:creationId xmlns:a16="http://schemas.microsoft.com/office/drawing/2014/main" id="{9FD945E4-E52C-E2DD-C1B5-7C52D187BEAD}"/>
                </a:ext>
              </a:extLst>
            </p:cNvPr>
            <p:cNvSpPr txBox="1">
              <a:spLocks noChangeArrowheads="1"/>
            </p:cNvSpPr>
            <p:nvPr/>
          </p:nvSpPr>
          <p:spPr bwMode="auto">
            <a:xfrm>
              <a:off x="4787900" y="5867400"/>
              <a:ext cx="144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Telophase &amp; Cytokinesis</a:t>
              </a:r>
            </a:p>
          </p:txBody>
        </p:sp>
        <p:sp>
          <p:nvSpPr>
            <p:cNvPr id="21" name="Bent Arrow 20" descr="An arrow leads to anaphase">
              <a:extLst>
                <a:ext uri="{FF2B5EF4-FFF2-40B4-BE49-F238E27FC236}">
                  <a16:creationId xmlns:a16="http://schemas.microsoft.com/office/drawing/2014/main" id="{3510D6F8-B550-0A51-1936-D0838D2DDE8F}"/>
                </a:ext>
                <a:ext uri="{C183D7F6-B498-43B3-948B-1728B52AA6E4}">
                  <adec:decorative xmlns:adec="http://schemas.microsoft.com/office/drawing/2017/decorative" val="0"/>
                </a:ext>
              </a:extLst>
            </p:cNvPr>
            <p:cNvSpPr/>
            <p:nvPr/>
          </p:nvSpPr>
          <p:spPr>
            <a:xfrm rot="5400000">
              <a:off x="6553200" y="1981200"/>
              <a:ext cx="609600" cy="914400"/>
            </a:xfrm>
            <a:prstGeom prst="bentArrow">
              <a:avLst>
                <a:gd name="adj1" fmla="val 5525"/>
                <a:gd name="adj2" fmla="val 11722"/>
                <a:gd name="adj3" fmla="val 25000"/>
                <a:gd name="adj4" fmla="val 7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13318" name="Picture 2" descr="Anaphase">
              <a:extLst>
                <a:ext uri="{FF2B5EF4-FFF2-40B4-BE49-F238E27FC236}">
                  <a16:creationId xmlns:a16="http://schemas.microsoft.com/office/drawing/2014/main" id="{2BE5FFD6-0CCE-6FA5-FE5D-7B81CDFA6810}"/>
                </a:ext>
                <a:ext uri="{C183D7F6-B498-43B3-948B-1728B52AA6E4}">
                  <adec:decorative xmlns:adec="http://schemas.microsoft.com/office/drawing/2017/decorative" val="0"/>
                </a:ext>
              </a:extLst>
            </p:cNvPr>
            <p:cNvPicPr>
              <a:picLocks noChangeAspect="1"/>
            </p:cNvPicPr>
            <p:nvPr/>
          </p:nvPicPr>
          <p:blipFill>
            <a:blip r:embed="rId8">
              <a:extLst>
                <a:ext uri="{28A0092B-C50C-407E-A947-70E740481C1C}">
                  <a14:useLocalDpi xmlns:a14="http://schemas.microsoft.com/office/drawing/2010/main" val="0"/>
                </a:ext>
              </a:extLst>
            </a:blip>
            <a:srcRect l="31169" t="41988" r="55104" b="37085"/>
            <a:stretch>
              <a:fillRect/>
            </a:stretch>
          </p:blipFill>
          <p:spPr bwMode="auto">
            <a:xfrm>
              <a:off x="6508750" y="2838450"/>
              <a:ext cx="1316038" cy="15065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25" name="TextBox 4" descr="Anaphase">
              <a:extLst>
                <a:ext uri="{FF2B5EF4-FFF2-40B4-BE49-F238E27FC236}">
                  <a16:creationId xmlns:a16="http://schemas.microsoft.com/office/drawing/2014/main" id="{5F48F3DC-BCCA-26AA-D271-25C499DED652}"/>
                </a:ext>
              </a:extLst>
            </p:cNvPr>
            <p:cNvSpPr txBox="1">
              <a:spLocks noChangeArrowheads="1"/>
            </p:cNvSpPr>
            <p:nvPr/>
          </p:nvSpPr>
          <p:spPr bwMode="auto">
            <a:xfrm>
              <a:off x="6667500" y="4383088"/>
              <a:ext cx="1316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Anaphase</a:t>
              </a:r>
            </a:p>
          </p:txBody>
        </p:sp>
        <p:sp>
          <p:nvSpPr>
            <p:cNvPr id="32" name="Bent Arrow 31" descr="An arrow leads to telophase and cytokinesis">
              <a:extLst>
                <a:ext uri="{FF2B5EF4-FFF2-40B4-BE49-F238E27FC236}">
                  <a16:creationId xmlns:a16="http://schemas.microsoft.com/office/drawing/2014/main" id="{6E822EBE-E681-36FC-F6C3-3BC29AC62B2C}"/>
                </a:ext>
                <a:ext uri="{C183D7F6-B498-43B3-948B-1728B52AA6E4}">
                  <adec:decorative xmlns:adec="http://schemas.microsoft.com/office/drawing/2017/decorative" val="0"/>
                </a:ext>
              </a:extLst>
            </p:cNvPr>
            <p:cNvSpPr/>
            <p:nvPr/>
          </p:nvSpPr>
          <p:spPr>
            <a:xfrm rot="10800000">
              <a:off x="6324600" y="4799013"/>
              <a:ext cx="917575" cy="611187"/>
            </a:xfrm>
            <a:prstGeom prst="bentArrow">
              <a:avLst>
                <a:gd name="adj1" fmla="val 5525"/>
                <a:gd name="adj2" fmla="val 11722"/>
                <a:gd name="adj3" fmla="val 25000"/>
                <a:gd name="adj4" fmla="val 7265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23" name="Rectangle 22">
            <a:extLst>
              <a:ext uri="{FF2B5EF4-FFF2-40B4-BE49-F238E27FC236}">
                <a16:creationId xmlns:a16="http://schemas.microsoft.com/office/drawing/2014/main" id="{05DB42F7-ED40-DE14-E8F4-722EA8D3526F}"/>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56" descr="Test Your Knowledge  of the Phases of the Cell Cycle">
            <a:extLst>
              <a:ext uri="{FF2B5EF4-FFF2-40B4-BE49-F238E27FC236}">
                <a16:creationId xmlns:a16="http://schemas.microsoft.com/office/drawing/2014/main" id="{842FE57F-7410-3B3D-C37F-E98F9D600022}"/>
              </a:ext>
            </a:extLst>
          </p:cNvPr>
          <p:cNvSpPr txBox="1">
            <a:spLocks noGrp="1" noChangeArrowheads="1"/>
          </p:cNvSpPr>
          <p:nvPr>
            <p:ph type="title" idx="4294967295"/>
          </p:nvPr>
        </p:nvSpPr>
        <p:spPr bwMode="auto">
          <a:xfrm>
            <a:off x="6350" y="17463"/>
            <a:ext cx="9137650" cy="1066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Test Your Knowledge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of the Phases of the Cell Cycle</a:t>
            </a:r>
          </a:p>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altLang="en-US" sz="28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a:t>
            </a:r>
            <a:endParaRPr kumimoji="0" lang="en-US" alt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14338" name="Picture 2" descr="Different Phases of the Cell Cycle in Whitefish Blastula 400X to test your knowledge about these phases">
            <a:extLst>
              <a:ext uri="{FF2B5EF4-FFF2-40B4-BE49-F238E27FC236}">
                <a16:creationId xmlns:a16="http://schemas.microsoft.com/office/drawing/2014/main" id="{DF7EF361-B8AE-D968-6B82-C6CBBF92BF10}"/>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0" y="1143000"/>
            <a:ext cx="7416800" cy="5562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0" name="Rectangle 4" descr="400X">
            <a:extLst>
              <a:ext uri="{FF2B5EF4-FFF2-40B4-BE49-F238E27FC236}">
                <a16:creationId xmlns:a16="http://schemas.microsoft.com/office/drawing/2014/main" id="{7C01FD76-B73E-B6F9-D7DF-41199F9697DE}"/>
              </a:ext>
            </a:extLst>
          </p:cNvPr>
          <p:cNvSpPr>
            <a:spLocks noChangeArrowheads="1"/>
          </p:cNvSpPr>
          <p:nvPr/>
        </p:nvSpPr>
        <p:spPr bwMode="auto">
          <a:xfrm>
            <a:off x="7467600" y="630555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en-US" altLang="en-US" sz="2000" b="1" dirty="0"/>
              <a:t>400X</a:t>
            </a:r>
            <a:endParaRPr lang="en-US" altLang="en-US" sz="2000" dirty="0">
              <a:latin typeface="Arial" panose="020B0604020202020204" pitchFamily="34" charset="0"/>
            </a:endParaRPr>
          </a:p>
        </p:txBody>
      </p:sp>
      <p:sp>
        <p:nvSpPr>
          <p:cNvPr id="6" name="Rectangle 5">
            <a:extLst>
              <a:ext uri="{FF2B5EF4-FFF2-40B4-BE49-F238E27FC236}">
                <a16:creationId xmlns:a16="http://schemas.microsoft.com/office/drawing/2014/main" id="{F4F49866-2C7C-34F2-A671-9281941E7942}"/>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Title 20" descr="The Compound Microscope">
            <a:extLst>
              <a:ext uri="{FF2B5EF4-FFF2-40B4-BE49-F238E27FC236}">
                <a16:creationId xmlns:a16="http://schemas.microsoft.com/office/drawing/2014/main" id="{60CDC9E6-8904-B7DB-D351-3B349A3CC550}"/>
              </a:ext>
            </a:extLst>
          </p:cNvPr>
          <p:cNvSpPr>
            <a:spLocks noGrp="1"/>
          </p:cNvSpPr>
          <p:nvPr>
            <p:ph type="title" idx="4294967295"/>
          </p:nvPr>
        </p:nvSpPr>
        <p:spPr>
          <a:xfrm>
            <a:off x="457200" y="123636"/>
            <a:ext cx="8229600" cy="331977"/>
          </a:xfrm>
        </p:spPr>
        <p:txBody>
          <a:bodyPr/>
          <a:lstStyle/>
          <a:p>
            <a:r>
              <a:rPr lang="en-US" sz="3600" b="1" dirty="0">
                <a:solidFill>
                  <a:schemeClr val="bg1"/>
                </a:solidFill>
              </a:rPr>
              <a:t>The Compound Microscope</a:t>
            </a:r>
          </a:p>
        </p:txBody>
      </p:sp>
      <p:grpSp>
        <p:nvGrpSpPr>
          <p:cNvPr id="2" name="Group 1" descr="Full view of a compound light microscope.   The microscope is presented in a slightly elevated, forward-facing perspective, showcasing all major components clearly.    The **ocular lens (eyepiece)** is at the top, followed by the **binocular eyepiece tube**.   Below that are the **revolving nosepiece** and **objective lens** .   The **stage** is centrally located, holding the mechanical stage and its clips to fix the specimen slide on the stage. Below the stage, the **illuminator** is evident. The **mechanical stage adjustment knob** are just on the side of the stage.  The **arm** of the microscope extends upward from the base. The **coarse adjustment focus knob** and **fine adjustment focus knob** are visible on the arm's side for focus adjustments.  A **base**, which is the bottom supporting portion, anchors the entire microscope.  A detachable label/legend is placed at the left side of the image, indicating the position of the condenser and diaphragm under the stage.">
            <a:extLst>
              <a:ext uri="{FF2B5EF4-FFF2-40B4-BE49-F238E27FC236}">
                <a16:creationId xmlns:a16="http://schemas.microsoft.com/office/drawing/2014/main" id="{4FB31EB8-6E7C-3D05-7149-11042B10A3E3}"/>
              </a:ext>
            </a:extLst>
          </p:cNvPr>
          <p:cNvGrpSpPr/>
          <p:nvPr/>
        </p:nvGrpSpPr>
        <p:grpSpPr>
          <a:xfrm>
            <a:off x="76200" y="609600"/>
            <a:ext cx="8915400" cy="6200775"/>
            <a:chOff x="76200" y="609600"/>
            <a:chExt cx="8915400" cy="6200775"/>
          </a:xfrm>
        </p:grpSpPr>
        <p:pic>
          <p:nvPicPr>
            <p:cNvPr id="4098" name="Picture 4" descr="The Compound Microscope">
              <a:extLst>
                <a:ext uri="{FF2B5EF4-FFF2-40B4-BE49-F238E27FC236}">
                  <a16:creationId xmlns:a16="http://schemas.microsoft.com/office/drawing/2014/main" id="{66DA5DF9-B91E-4DBF-DD31-BB43F0AC1860}"/>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52" r="36215"/>
            <a:stretch>
              <a:fillRect/>
            </a:stretch>
          </p:blipFill>
          <p:spPr bwMode="auto">
            <a:xfrm>
              <a:off x="2511425" y="609600"/>
              <a:ext cx="4343400" cy="6200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 name="Text Box 2" descr="Ocular Lens (Eyepiece)">
              <a:extLst>
                <a:ext uri="{FF2B5EF4-FFF2-40B4-BE49-F238E27FC236}">
                  <a16:creationId xmlns:a16="http://schemas.microsoft.com/office/drawing/2014/main" id="{66ED271E-2151-D989-F8C1-C982F178760F}"/>
                </a:ext>
              </a:extLst>
            </p:cNvPr>
            <p:cNvSpPr txBox="1">
              <a:spLocks noChangeArrowheads="1"/>
            </p:cNvSpPr>
            <p:nvPr/>
          </p:nvSpPr>
          <p:spPr bwMode="auto">
            <a:xfrm>
              <a:off x="231775" y="690563"/>
              <a:ext cx="1901825" cy="300037"/>
            </a:xfrm>
            <a:prstGeom prst="rect">
              <a:avLst/>
            </a:prstGeom>
            <a:solidFill>
              <a:srgbClr val="FFFFFF"/>
            </a:solidFill>
            <a:ln w="12700">
              <a:solidFill>
                <a:sysClr val="windowText" lastClr="000000"/>
              </a:solidFill>
              <a:miter lim="800000"/>
              <a:headEnd/>
              <a:tailEnd/>
            </a:ln>
          </p:spPr>
          <p:txBody>
            <a:bodyPr/>
            <a:lstStyle/>
            <a:p>
              <a:pPr eaLnBrk="1" hangingPunct="1">
                <a:lnSpc>
                  <a:spcPct val="115000"/>
                </a:lnSpc>
                <a:spcBef>
                  <a:spcPts val="0"/>
                </a:spcBef>
                <a:spcAft>
                  <a:spcPts val="1000"/>
                </a:spcAft>
                <a:defRPr/>
              </a:pPr>
              <a:r>
                <a:rPr lang="en-US" sz="1400" dirty="0">
                  <a:latin typeface="Calibri"/>
                  <a:ea typeface="Calibri"/>
                  <a:cs typeface="Arial"/>
                </a:rPr>
                <a:t> </a:t>
              </a:r>
              <a:r>
                <a:rPr lang="en-US" sz="1400" b="1" dirty="0">
                  <a:latin typeface="+mn-lt"/>
                  <a:ea typeface="Calibri"/>
                  <a:cs typeface="Arial"/>
                </a:rPr>
                <a:t>Ocular Lens (Eyepiece)</a:t>
              </a:r>
            </a:p>
          </p:txBody>
        </p:sp>
        <p:cxnSp>
          <p:nvCxnSpPr>
            <p:cNvPr id="4" name="Straight Arrow Connector 3" descr="An arrow points to an ocular lens (eyepiece)">
              <a:extLst>
                <a:ext uri="{FF2B5EF4-FFF2-40B4-BE49-F238E27FC236}">
                  <a16:creationId xmlns:a16="http://schemas.microsoft.com/office/drawing/2014/main" id="{DA1C1B03-FA7F-774E-E087-86B4B26E756F}"/>
                </a:ext>
                <a:ext uri="{C183D7F6-B498-43B3-948B-1728B52AA6E4}">
                  <adec:decorative xmlns:adec="http://schemas.microsoft.com/office/drawing/2017/decorative" val="0"/>
                </a:ext>
              </a:extLst>
            </p:cNvPr>
            <p:cNvCxnSpPr>
              <a:cxnSpLocks/>
            </p:cNvCxnSpPr>
            <p:nvPr/>
          </p:nvCxnSpPr>
          <p:spPr>
            <a:xfrm flipV="1">
              <a:off x="2095500" y="838390"/>
              <a:ext cx="762000"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110" name="Text Box 2" descr="Binocular Eyepiece Tube">
              <a:extLst>
                <a:ext uri="{FF2B5EF4-FFF2-40B4-BE49-F238E27FC236}">
                  <a16:creationId xmlns:a16="http://schemas.microsoft.com/office/drawing/2014/main" id="{5BC2A2A3-C89C-C0F2-A954-DCB4CA9BEE73}"/>
                </a:ext>
              </a:extLst>
            </p:cNvPr>
            <p:cNvSpPr txBox="1">
              <a:spLocks noChangeArrowheads="1"/>
            </p:cNvSpPr>
            <p:nvPr/>
          </p:nvSpPr>
          <p:spPr bwMode="auto">
            <a:xfrm>
              <a:off x="185738" y="1676400"/>
              <a:ext cx="1901825" cy="609600"/>
            </a:xfrm>
            <a:prstGeom prst="rect">
              <a:avLst/>
            </a:prstGeom>
            <a:solidFill>
              <a:srgbClr val="FFFFFF"/>
            </a:solidFill>
            <a:ln w="12700">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FontTx/>
                <a:buNone/>
              </a:pPr>
              <a:r>
                <a:rPr lang="en-US" altLang="en-US" sz="1100" dirty="0"/>
                <a:t> </a:t>
              </a:r>
              <a:r>
                <a:rPr lang="en-US" altLang="en-US" sz="1400" b="1" dirty="0"/>
                <a:t>Binocular Eyepiece Tube</a:t>
              </a:r>
            </a:p>
          </p:txBody>
        </p:sp>
        <p:cxnSp>
          <p:nvCxnSpPr>
            <p:cNvPr id="12" name="Straight Arrow Connector 11" descr="An arrow leads to the binocular eyepiece tube">
              <a:extLst>
                <a:ext uri="{FF2B5EF4-FFF2-40B4-BE49-F238E27FC236}">
                  <a16:creationId xmlns:a16="http://schemas.microsoft.com/office/drawing/2014/main" id="{6336402F-C797-E2BC-7210-581FEC3B9D77}"/>
                </a:ext>
                <a:ext uri="{C183D7F6-B498-43B3-948B-1728B52AA6E4}">
                  <adec:decorative xmlns:adec="http://schemas.microsoft.com/office/drawing/2017/decorative" val="0"/>
                </a:ext>
              </a:extLst>
            </p:cNvPr>
            <p:cNvCxnSpPr/>
            <p:nvPr/>
          </p:nvCxnSpPr>
          <p:spPr>
            <a:xfrm>
              <a:off x="2089150" y="1981200"/>
              <a:ext cx="1757363"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112" name="Text Box 2" descr="Revolving Nosepiece ">
              <a:extLst>
                <a:ext uri="{FF2B5EF4-FFF2-40B4-BE49-F238E27FC236}">
                  <a16:creationId xmlns:a16="http://schemas.microsoft.com/office/drawing/2014/main" id="{2C1C14CB-4F36-8635-2FFB-AD2464761BFC}"/>
                </a:ext>
              </a:extLst>
            </p:cNvPr>
            <p:cNvSpPr txBox="1">
              <a:spLocks noChangeArrowheads="1"/>
            </p:cNvSpPr>
            <p:nvPr/>
          </p:nvSpPr>
          <p:spPr bwMode="auto">
            <a:xfrm>
              <a:off x="377825" y="2516188"/>
              <a:ext cx="1709738" cy="301625"/>
            </a:xfrm>
            <a:prstGeom prst="rect">
              <a:avLst/>
            </a:prstGeom>
            <a:solidFill>
              <a:srgbClr val="FFFFFF"/>
            </a:solidFill>
            <a:ln w="12700">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FontTx/>
                <a:buNone/>
              </a:pPr>
              <a:r>
                <a:rPr lang="en-US" altLang="en-US" sz="1400" b="1" dirty="0"/>
                <a:t>Revolving Nosepiece</a:t>
              </a:r>
            </a:p>
          </p:txBody>
        </p:sp>
        <p:cxnSp>
          <p:nvCxnSpPr>
            <p:cNvPr id="15" name="Straight Arrow Connector 14" descr="An arrow points to the revolving nosepiece">
              <a:extLst>
                <a:ext uri="{FF2B5EF4-FFF2-40B4-BE49-F238E27FC236}">
                  <a16:creationId xmlns:a16="http://schemas.microsoft.com/office/drawing/2014/main" id="{6A2A902A-C4F9-685D-4A41-670C9E2B971D}"/>
                </a:ext>
                <a:ext uri="{C183D7F6-B498-43B3-948B-1728B52AA6E4}">
                  <adec:decorative xmlns:adec="http://schemas.microsoft.com/office/drawing/2017/decorative" val="0"/>
                </a:ext>
              </a:extLst>
            </p:cNvPr>
            <p:cNvCxnSpPr/>
            <p:nvPr/>
          </p:nvCxnSpPr>
          <p:spPr>
            <a:xfrm flipV="1">
              <a:off x="2087563" y="2667000"/>
              <a:ext cx="1871662" cy="1746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descr="An arrow points at the arm">
              <a:extLst>
                <a:ext uri="{FF2B5EF4-FFF2-40B4-BE49-F238E27FC236}">
                  <a16:creationId xmlns:a16="http://schemas.microsoft.com/office/drawing/2014/main" id="{3CBBF59E-88CA-2BC4-C586-761F8B96DB0C}"/>
                </a:ext>
                <a:ext uri="{C183D7F6-B498-43B3-948B-1728B52AA6E4}">
                  <adec:decorative xmlns:adec="http://schemas.microsoft.com/office/drawing/2017/decorative" val="0"/>
                </a:ext>
              </a:extLst>
            </p:cNvPr>
            <p:cNvCxnSpPr>
              <a:cxnSpLocks/>
            </p:cNvCxnSpPr>
            <p:nvPr/>
          </p:nvCxnSpPr>
          <p:spPr>
            <a:xfrm flipH="1">
              <a:off x="5575300" y="2971800"/>
              <a:ext cx="1514475"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5" name="Text Box 2" descr="Arm">
              <a:extLst>
                <a:ext uri="{FF2B5EF4-FFF2-40B4-BE49-F238E27FC236}">
                  <a16:creationId xmlns:a16="http://schemas.microsoft.com/office/drawing/2014/main" id="{5BF3F485-3EA5-9B9F-D807-237AB21C05EF}"/>
                </a:ext>
              </a:extLst>
            </p:cNvPr>
            <p:cNvSpPr txBox="1">
              <a:spLocks noChangeArrowheads="1"/>
            </p:cNvSpPr>
            <p:nvPr/>
          </p:nvSpPr>
          <p:spPr bwMode="auto">
            <a:xfrm>
              <a:off x="7089775" y="2835276"/>
              <a:ext cx="609600" cy="304800"/>
            </a:xfrm>
            <a:prstGeom prst="rect">
              <a:avLst/>
            </a:prstGeom>
            <a:solidFill>
              <a:srgbClr val="FFFFFF"/>
            </a:solidFill>
            <a:ln w="12700">
              <a:solidFill>
                <a:sysClr val="windowText" lastClr="000000"/>
              </a:solidFill>
              <a:miter lim="800000"/>
              <a:headEnd/>
              <a:tailEnd/>
            </a:ln>
          </p:spPr>
          <p:txBody>
            <a:bodyPr/>
            <a:lstStyle/>
            <a:p>
              <a:pPr eaLnBrk="1" hangingPunct="1">
                <a:lnSpc>
                  <a:spcPct val="115000"/>
                </a:lnSpc>
                <a:spcBef>
                  <a:spcPts val="0"/>
                </a:spcBef>
                <a:spcAft>
                  <a:spcPts val="1000"/>
                </a:spcAft>
                <a:defRPr/>
              </a:pPr>
              <a:r>
                <a:rPr lang="en-US" sz="1100" dirty="0">
                  <a:latin typeface="Calibri"/>
                  <a:ea typeface="Calibri"/>
                  <a:cs typeface="Arial"/>
                </a:rPr>
                <a:t> </a:t>
              </a:r>
              <a:r>
                <a:rPr lang="en-US" sz="1400" b="1" dirty="0">
                  <a:latin typeface="+mn-lt"/>
                  <a:ea typeface="Calibri"/>
                  <a:cs typeface="Arial"/>
                </a:rPr>
                <a:t>Arm</a:t>
              </a:r>
            </a:p>
          </p:txBody>
        </p:sp>
        <p:sp>
          <p:nvSpPr>
            <p:cNvPr id="4111" name="Text Box 2" descr="Objective Lens ">
              <a:extLst>
                <a:ext uri="{FF2B5EF4-FFF2-40B4-BE49-F238E27FC236}">
                  <a16:creationId xmlns:a16="http://schemas.microsoft.com/office/drawing/2014/main" id="{935F161F-A972-67D4-565D-AF7CBAA2A1E1}"/>
                </a:ext>
              </a:extLst>
            </p:cNvPr>
            <p:cNvSpPr txBox="1">
              <a:spLocks noChangeArrowheads="1"/>
            </p:cNvSpPr>
            <p:nvPr/>
          </p:nvSpPr>
          <p:spPr bwMode="auto">
            <a:xfrm>
              <a:off x="639763" y="2985314"/>
              <a:ext cx="1447800" cy="300038"/>
            </a:xfrm>
            <a:prstGeom prst="rect">
              <a:avLst/>
            </a:prstGeom>
            <a:solidFill>
              <a:srgbClr val="FFFFFF"/>
            </a:solidFill>
            <a:ln w="12700">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FontTx/>
                <a:buNone/>
              </a:pPr>
              <a:r>
                <a:rPr lang="en-US" altLang="en-US" sz="1400" b="1" dirty="0"/>
                <a:t>Objective Lens</a:t>
              </a:r>
            </a:p>
          </p:txBody>
        </p:sp>
        <p:cxnSp>
          <p:nvCxnSpPr>
            <p:cNvPr id="11" name="Straight Arrow Connector 10" descr="An arrow points to an objective lens">
              <a:extLst>
                <a:ext uri="{FF2B5EF4-FFF2-40B4-BE49-F238E27FC236}">
                  <a16:creationId xmlns:a16="http://schemas.microsoft.com/office/drawing/2014/main" id="{20C537C4-F471-96BD-B9B0-4D80B96525A3}"/>
                </a:ext>
                <a:ext uri="{C183D7F6-B498-43B3-948B-1728B52AA6E4}">
                  <adec:decorative xmlns:adec="http://schemas.microsoft.com/office/drawing/2017/decorative" val="0"/>
                </a:ext>
              </a:extLst>
            </p:cNvPr>
            <p:cNvCxnSpPr/>
            <p:nvPr/>
          </p:nvCxnSpPr>
          <p:spPr>
            <a:xfrm>
              <a:off x="2054225" y="3124200"/>
              <a:ext cx="1908175"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descr="An arrow points at the mechanical stage">
              <a:extLst>
                <a:ext uri="{FF2B5EF4-FFF2-40B4-BE49-F238E27FC236}">
                  <a16:creationId xmlns:a16="http://schemas.microsoft.com/office/drawing/2014/main" id="{12C17336-5C3B-F3CB-0308-89AF5A33C6DA}"/>
                </a:ext>
                <a:ext uri="{C183D7F6-B498-43B3-948B-1728B52AA6E4}">
                  <adec:decorative xmlns:adec="http://schemas.microsoft.com/office/drawing/2017/decorative" val="0"/>
                </a:ext>
              </a:extLst>
            </p:cNvPr>
            <p:cNvCxnSpPr>
              <a:cxnSpLocks/>
              <a:stCxn id="37" idx="1"/>
            </p:cNvCxnSpPr>
            <p:nvPr/>
          </p:nvCxnSpPr>
          <p:spPr>
            <a:xfrm flipH="1" flipV="1">
              <a:off x="4964113" y="3710651"/>
              <a:ext cx="2125662" cy="224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Text Box 2" descr=" Mechanical Stage ">
              <a:extLst>
                <a:ext uri="{FF2B5EF4-FFF2-40B4-BE49-F238E27FC236}">
                  <a16:creationId xmlns:a16="http://schemas.microsoft.com/office/drawing/2014/main" id="{BF277058-1F01-1540-4F16-F6125B3511B1}"/>
                </a:ext>
              </a:extLst>
            </p:cNvPr>
            <p:cNvSpPr txBox="1">
              <a:spLocks noChangeArrowheads="1"/>
            </p:cNvSpPr>
            <p:nvPr/>
          </p:nvSpPr>
          <p:spPr bwMode="auto">
            <a:xfrm>
              <a:off x="7089775" y="3562078"/>
              <a:ext cx="1901825" cy="301625"/>
            </a:xfrm>
            <a:prstGeom prst="rect">
              <a:avLst/>
            </a:prstGeom>
            <a:solidFill>
              <a:srgbClr val="FFFFFF"/>
            </a:solidFill>
            <a:ln w="12700">
              <a:solidFill>
                <a:sysClr val="windowText" lastClr="000000"/>
              </a:solidFill>
              <a:miter lim="800000"/>
              <a:headEnd/>
              <a:tailEnd/>
            </a:ln>
          </p:spPr>
          <p:txBody>
            <a:bodyPr/>
            <a:lstStyle/>
            <a:p>
              <a:pPr eaLnBrk="1" hangingPunct="1">
                <a:lnSpc>
                  <a:spcPct val="115000"/>
                </a:lnSpc>
                <a:spcBef>
                  <a:spcPts val="0"/>
                </a:spcBef>
                <a:spcAft>
                  <a:spcPts val="1000"/>
                </a:spcAft>
                <a:defRPr/>
              </a:pPr>
              <a:r>
                <a:rPr lang="en-US" sz="1100" dirty="0">
                  <a:latin typeface="Calibri"/>
                  <a:ea typeface="Calibri"/>
                  <a:cs typeface="Arial"/>
                </a:rPr>
                <a:t> </a:t>
              </a:r>
              <a:r>
                <a:rPr lang="en-US" sz="1400" b="1" dirty="0">
                  <a:latin typeface="Calibri"/>
                  <a:ea typeface="Calibri"/>
                  <a:cs typeface="Arial"/>
                </a:rPr>
                <a:t>Mechanical Stage</a:t>
              </a:r>
              <a:endParaRPr lang="en-US" sz="1400" b="1" dirty="0">
                <a:latin typeface="+mn-lt"/>
                <a:ea typeface="Calibri"/>
                <a:cs typeface="Arial"/>
              </a:endParaRPr>
            </a:p>
          </p:txBody>
        </p:sp>
        <p:sp>
          <p:nvSpPr>
            <p:cNvPr id="41" name="Text Box 2" descr="Stage">
              <a:extLst>
                <a:ext uri="{FF2B5EF4-FFF2-40B4-BE49-F238E27FC236}">
                  <a16:creationId xmlns:a16="http://schemas.microsoft.com/office/drawing/2014/main" id="{68ED999E-4521-2758-249A-862F15E5B4DE}"/>
                </a:ext>
              </a:extLst>
            </p:cNvPr>
            <p:cNvSpPr txBox="1">
              <a:spLocks noChangeArrowheads="1"/>
            </p:cNvSpPr>
            <p:nvPr/>
          </p:nvSpPr>
          <p:spPr bwMode="auto">
            <a:xfrm>
              <a:off x="1298575" y="3733800"/>
              <a:ext cx="758825" cy="300038"/>
            </a:xfrm>
            <a:prstGeom prst="rect">
              <a:avLst/>
            </a:prstGeom>
            <a:solidFill>
              <a:srgbClr val="FFFFFF"/>
            </a:solidFill>
            <a:ln w="12700">
              <a:solidFill>
                <a:sysClr val="windowText" lastClr="000000"/>
              </a:solidFill>
              <a:miter lim="800000"/>
              <a:headEnd/>
              <a:tailEnd/>
            </a:ln>
          </p:spPr>
          <p:txBody>
            <a:bodyPr/>
            <a:lstStyle/>
            <a:p>
              <a:pPr eaLnBrk="1" hangingPunct="1">
                <a:lnSpc>
                  <a:spcPct val="115000"/>
                </a:lnSpc>
                <a:spcBef>
                  <a:spcPts val="0"/>
                </a:spcBef>
                <a:spcAft>
                  <a:spcPts val="1000"/>
                </a:spcAft>
                <a:defRPr/>
              </a:pPr>
              <a:r>
                <a:rPr lang="en-US" sz="1400" b="1" dirty="0">
                  <a:latin typeface="Calibri"/>
                  <a:ea typeface="Calibri"/>
                  <a:cs typeface="Arial"/>
                </a:rPr>
                <a:t> Stage</a:t>
              </a:r>
              <a:endParaRPr lang="en-US" sz="1400" b="1" dirty="0">
                <a:latin typeface="+mn-lt"/>
                <a:ea typeface="Calibri"/>
                <a:cs typeface="Arial"/>
              </a:endParaRPr>
            </a:p>
          </p:txBody>
        </p:sp>
        <p:cxnSp>
          <p:nvCxnSpPr>
            <p:cNvPr id="18" name="Straight Arrow Connector 17" descr="An arrow points to the stage">
              <a:extLst>
                <a:ext uri="{FF2B5EF4-FFF2-40B4-BE49-F238E27FC236}">
                  <a16:creationId xmlns:a16="http://schemas.microsoft.com/office/drawing/2014/main" id="{949CED05-303B-B8CD-8C64-FDB7FA91F2B1}"/>
                </a:ext>
                <a:ext uri="{C183D7F6-B498-43B3-948B-1728B52AA6E4}">
                  <adec:decorative xmlns:adec="http://schemas.microsoft.com/office/drawing/2017/decorative" val="0"/>
                </a:ext>
              </a:extLst>
            </p:cNvPr>
            <p:cNvCxnSpPr>
              <a:cxnSpLocks/>
            </p:cNvCxnSpPr>
            <p:nvPr/>
          </p:nvCxnSpPr>
          <p:spPr>
            <a:xfrm flipV="1">
              <a:off x="1936750" y="3863703"/>
              <a:ext cx="1720850" cy="2091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descr="An arrow points at the coarse adjustment focus knob">
              <a:extLst>
                <a:ext uri="{FF2B5EF4-FFF2-40B4-BE49-F238E27FC236}">
                  <a16:creationId xmlns:a16="http://schemas.microsoft.com/office/drawing/2014/main" id="{CDB1677B-090D-87B8-3AAE-C261CD4D07E0}"/>
                </a:ext>
                <a:ext uri="{C183D7F6-B498-43B3-948B-1728B52AA6E4}">
                  <adec:decorative xmlns:adec="http://schemas.microsoft.com/office/drawing/2017/decorative" val="0"/>
                </a:ext>
              </a:extLst>
            </p:cNvPr>
            <p:cNvCxnSpPr/>
            <p:nvPr/>
          </p:nvCxnSpPr>
          <p:spPr>
            <a:xfrm flipH="1">
              <a:off x="6307138" y="4419600"/>
              <a:ext cx="808037"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6" name="Text Box 2" descr="Coarse Adjustment Focus Knob ">
              <a:extLst>
                <a:ext uri="{FF2B5EF4-FFF2-40B4-BE49-F238E27FC236}">
                  <a16:creationId xmlns:a16="http://schemas.microsoft.com/office/drawing/2014/main" id="{F4F553D4-DA2A-7698-1143-2E9BE173266A}"/>
                </a:ext>
              </a:extLst>
            </p:cNvPr>
            <p:cNvSpPr txBox="1">
              <a:spLocks noChangeArrowheads="1"/>
            </p:cNvSpPr>
            <p:nvPr/>
          </p:nvSpPr>
          <p:spPr bwMode="auto">
            <a:xfrm>
              <a:off x="7115175" y="4135438"/>
              <a:ext cx="1724025" cy="573087"/>
            </a:xfrm>
            <a:prstGeom prst="rect">
              <a:avLst/>
            </a:prstGeom>
            <a:solidFill>
              <a:srgbClr val="FFFFFF"/>
            </a:solidFill>
            <a:ln w="12700">
              <a:solidFill>
                <a:sysClr val="windowText" lastClr="000000"/>
              </a:solidFill>
              <a:miter lim="800000"/>
              <a:headEnd/>
              <a:tailEnd/>
            </a:ln>
          </p:spPr>
          <p:txBody>
            <a:bodyPr/>
            <a:lstStyle/>
            <a:p>
              <a:pPr eaLnBrk="1" hangingPunct="1">
                <a:lnSpc>
                  <a:spcPct val="115000"/>
                </a:lnSpc>
                <a:spcBef>
                  <a:spcPts val="0"/>
                </a:spcBef>
                <a:spcAft>
                  <a:spcPts val="1000"/>
                </a:spcAft>
                <a:defRPr/>
              </a:pPr>
              <a:r>
                <a:rPr lang="en-US" sz="1400" b="1" dirty="0">
                  <a:latin typeface="Calibri"/>
                  <a:ea typeface="Calibri"/>
                  <a:cs typeface="Arial"/>
                </a:rPr>
                <a:t>Coarse Adjustment Focus Knob</a:t>
              </a:r>
              <a:endParaRPr lang="en-US" sz="1400" b="1" dirty="0">
                <a:latin typeface="+mn-lt"/>
                <a:ea typeface="Calibri"/>
                <a:cs typeface="Arial"/>
              </a:endParaRPr>
            </a:p>
          </p:txBody>
        </p:sp>
        <p:sp>
          <p:nvSpPr>
            <p:cNvPr id="40" name="Text Box 2" descr=" Illuminator ">
              <a:extLst>
                <a:ext uri="{FF2B5EF4-FFF2-40B4-BE49-F238E27FC236}">
                  <a16:creationId xmlns:a16="http://schemas.microsoft.com/office/drawing/2014/main" id="{309C0EFE-1BE9-3943-5A20-B7B0E0C8B309}"/>
                </a:ext>
              </a:extLst>
            </p:cNvPr>
            <p:cNvSpPr txBox="1">
              <a:spLocks noChangeArrowheads="1"/>
            </p:cNvSpPr>
            <p:nvPr/>
          </p:nvSpPr>
          <p:spPr bwMode="auto">
            <a:xfrm>
              <a:off x="949325" y="4583113"/>
              <a:ext cx="1108075" cy="366712"/>
            </a:xfrm>
            <a:prstGeom prst="rect">
              <a:avLst/>
            </a:prstGeom>
            <a:solidFill>
              <a:srgbClr val="FFFFFF"/>
            </a:solidFill>
            <a:ln w="12700">
              <a:solidFill>
                <a:sysClr val="windowText" lastClr="000000"/>
              </a:solidFill>
              <a:miter lim="800000"/>
              <a:headEnd/>
              <a:tailEnd/>
            </a:ln>
          </p:spPr>
          <p:txBody>
            <a:bodyPr/>
            <a:lstStyle/>
            <a:p>
              <a:pPr eaLnBrk="1" hangingPunct="1">
                <a:lnSpc>
                  <a:spcPct val="115000"/>
                </a:lnSpc>
                <a:spcBef>
                  <a:spcPts val="0"/>
                </a:spcBef>
                <a:spcAft>
                  <a:spcPts val="1000"/>
                </a:spcAft>
                <a:defRPr/>
              </a:pPr>
              <a:r>
                <a:rPr lang="en-US" sz="1400" b="1" dirty="0">
                  <a:latin typeface="Calibri"/>
                  <a:ea typeface="Calibri"/>
                  <a:cs typeface="Arial"/>
                </a:rPr>
                <a:t> Illuminator</a:t>
              </a:r>
              <a:endParaRPr lang="en-US" sz="1400" b="1" dirty="0">
                <a:latin typeface="+mn-lt"/>
                <a:ea typeface="Calibri"/>
                <a:cs typeface="Arial"/>
              </a:endParaRPr>
            </a:p>
          </p:txBody>
        </p:sp>
        <p:cxnSp>
          <p:nvCxnSpPr>
            <p:cNvPr id="17" name="Straight Arrow Connector 16" descr="An arrow points to the illuminator">
              <a:extLst>
                <a:ext uri="{FF2B5EF4-FFF2-40B4-BE49-F238E27FC236}">
                  <a16:creationId xmlns:a16="http://schemas.microsoft.com/office/drawing/2014/main" id="{E3E3DD4D-A130-C22B-DEBE-A24425188B26}"/>
                </a:ext>
                <a:ext uri="{C183D7F6-B498-43B3-948B-1728B52AA6E4}">
                  <adec:decorative xmlns:adec="http://schemas.microsoft.com/office/drawing/2017/decorative" val="0"/>
                </a:ext>
              </a:extLst>
            </p:cNvPr>
            <p:cNvCxnSpPr>
              <a:stCxn id="40" idx="3"/>
            </p:cNvCxnSpPr>
            <p:nvPr/>
          </p:nvCxnSpPr>
          <p:spPr>
            <a:xfrm>
              <a:off x="2057400" y="4767263"/>
              <a:ext cx="2362200" cy="2381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descr="An arrow point at the fine adjustment focus knobs">
              <a:extLst>
                <a:ext uri="{FF2B5EF4-FFF2-40B4-BE49-F238E27FC236}">
                  <a16:creationId xmlns:a16="http://schemas.microsoft.com/office/drawing/2014/main" id="{001DF655-62BE-00CB-AB8C-81FB6368EAFB}"/>
                </a:ext>
                <a:ext uri="{C183D7F6-B498-43B3-948B-1728B52AA6E4}">
                  <adec:decorative xmlns:adec="http://schemas.microsoft.com/office/drawing/2017/decorative" val="0"/>
                </a:ext>
              </a:extLst>
            </p:cNvPr>
            <p:cNvCxnSpPr>
              <a:cxnSpLocks/>
              <a:stCxn id="4117" idx="1"/>
            </p:cNvCxnSpPr>
            <p:nvPr/>
          </p:nvCxnSpPr>
          <p:spPr>
            <a:xfrm flipH="1" flipV="1">
              <a:off x="6400800" y="4813299"/>
              <a:ext cx="693738" cy="51276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117" name="Text Box 2" descr="Fine Adjustment Focus Knob ">
              <a:extLst>
                <a:ext uri="{FF2B5EF4-FFF2-40B4-BE49-F238E27FC236}">
                  <a16:creationId xmlns:a16="http://schemas.microsoft.com/office/drawing/2014/main" id="{6F1A7A83-3170-2D36-7AAD-AE128DFCA864}"/>
                </a:ext>
              </a:extLst>
            </p:cNvPr>
            <p:cNvSpPr txBox="1">
              <a:spLocks noChangeArrowheads="1"/>
            </p:cNvSpPr>
            <p:nvPr/>
          </p:nvSpPr>
          <p:spPr bwMode="auto">
            <a:xfrm>
              <a:off x="7094538" y="5013325"/>
              <a:ext cx="1744662" cy="625475"/>
            </a:xfrm>
            <a:prstGeom prst="rect">
              <a:avLst/>
            </a:prstGeom>
            <a:solidFill>
              <a:srgbClr val="FFFFFF"/>
            </a:solidFill>
            <a:ln w="12700">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FontTx/>
                <a:buNone/>
              </a:pPr>
              <a:r>
                <a:rPr lang="en-US" altLang="en-US" sz="1400" b="1" dirty="0"/>
                <a:t>Fine Adjustment Focus Knob</a:t>
              </a:r>
            </a:p>
          </p:txBody>
        </p:sp>
        <p:sp>
          <p:nvSpPr>
            <p:cNvPr id="4121" name="Text Box 2" descr="Mechanical Stage Adjustment Knob ">
              <a:extLst>
                <a:ext uri="{FF2B5EF4-FFF2-40B4-BE49-F238E27FC236}">
                  <a16:creationId xmlns:a16="http://schemas.microsoft.com/office/drawing/2014/main" id="{EF96EB32-46E2-F4B3-C922-106E62662751}"/>
                </a:ext>
              </a:extLst>
            </p:cNvPr>
            <p:cNvSpPr txBox="1">
              <a:spLocks noChangeArrowheads="1"/>
            </p:cNvSpPr>
            <p:nvPr/>
          </p:nvSpPr>
          <p:spPr bwMode="auto">
            <a:xfrm>
              <a:off x="611188" y="4999038"/>
              <a:ext cx="1477962" cy="492125"/>
            </a:xfrm>
            <a:prstGeom prst="rect">
              <a:avLst/>
            </a:prstGeom>
            <a:solidFill>
              <a:srgbClr val="FFFFFF"/>
            </a:solidFill>
            <a:ln w="12700">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Mechanical Stage Adjustment Knob</a:t>
              </a:r>
              <a:endParaRPr lang="en-US" altLang="en-US" sz="1400" b="1" dirty="0">
                <a:latin typeface="Times New Roman" panose="02020603050405020304" pitchFamily="18" charset="0"/>
                <a:cs typeface="Times New Roman" panose="02020603050405020304" pitchFamily="18" charset="0"/>
              </a:endParaRPr>
            </a:p>
          </p:txBody>
        </p:sp>
        <p:cxnSp>
          <p:nvCxnSpPr>
            <p:cNvPr id="47" name="Straight Arrow Connector 46" descr="An arrow points to the mechanical stage adjustment knob">
              <a:extLst>
                <a:ext uri="{FF2B5EF4-FFF2-40B4-BE49-F238E27FC236}">
                  <a16:creationId xmlns:a16="http://schemas.microsoft.com/office/drawing/2014/main" id="{A5ED29AC-7116-3E32-F62C-D022C041099A}"/>
                </a:ext>
                <a:ext uri="{C183D7F6-B498-43B3-948B-1728B52AA6E4}">
                  <adec:decorative xmlns:adec="http://schemas.microsoft.com/office/drawing/2017/decorative" val="0"/>
                </a:ext>
              </a:extLst>
            </p:cNvPr>
            <p:cNvCxnSpPr/>
            <p:nvPr/>
          </p:nvCxnSpPr>
          <p:spPr>
            <a:xfrm>
              <a:off x="2087563" y="5245100"/>
              <a:ext cx="26289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6" name="Text Box 2" descr=" Not Shown under the stage: condenser with iris diaphragm  ">
              <a:extLst>
                <a:ext uri="{FF2B5EF4-FFF2-40B4-BE49-F238E27FC236}">
                  <a16:creationId xmlns:a16="http://schemas.microsoft.com/office/drawing/2014/main" id="{8BDACBF4-37A0-E321-D1E1-EA95AB289B88}"/>
                </a:ext>
              </a:extLst>
            </p:cNvPr>
            <p:cNvSpPr txBox="1">
              <a:spLocks noChangeArrowheads="1"/>
            </p:cNvSpPr>
            <p:nvPr/>
          </p:nvSpPr>
          <p:spPr bwMode="auto">
            <a:xfrm>
              <a:off x="76200" y="5943600"/>
              <a:ext cx="2359025" cy="782638"/>
            </a:xfrm>
            <a:prstGeom prst="rect">
              <a:avLst/>
            </a:prstGeom>
            <a:solidFill>
              <a:srgbClr val="FFFFFF"/>
            </a:solidFill>
            <a:ln w="12700">
              <a:solidFill>
                <a:sysClr val="windowText" lastClr="000000"/>
              </a:solidFill>
              <a:miter lim="800000"/>
              <a:headEnd/>
              <a:tailEnd/>
            </a:ln>
          </p:spPr>
          <p:txBody>
            <a:bodyPr/>
            <a:lstStyle/>
            <a:p>
              <a:pPr eaLnBrk="1" hangingPunct="1">
                <a:spcBef>
                  <a:spcPts val="0"/>
                </a:spcBef>
                <a:spcAft>
                  <a:spcPts val="1000"/>
                </a:spcAft>
                <a:defRPr/>
              </a:pPr>
              <a:r>
                <a:rPr lang="en-US" sz="1400" b="1" dirty="0">
                  <a:latin typeface="+mn-lt"/>
                  <a:ea typeface="Calibri"/>
                  <a:cs typeface="Arial"/>
                </a:rPr>
                <a:t> </a:t>
              </a:r>
              <a:r>
                <a:rPr lang="en-US" sz="1400" b="1" u="sng" dirty="0">
                  <a:latin typeface="+mn-lt"/>
                  <a:ea typeface="Calibri"/>
                  <a:cs typeface="Arial"/>
                </a:rPr>
                <a:t>Not Shown under the stage: c</a:t>
              </a:r>
              <a:r>
                <a:rPr lang="en-US" sz="1400" b="1" dirty="0">
                  <a:latin typeface="+mn-lt"/>
                  <a:ea typeface="Calibri"/>
                  <a:cs typeface="Arial"/>
                </a:rPr>
                <a:t>ondenser </a:t>
              </a:r>
              <a:r>
                <a:rPr lang="en-US" sz="1400" b="1" dirty="0">
                  <a:latin typeface="+mn-lt"/>
                  <a:cs typeface="Arial" charset="0"/>
                </a:rPr>
                <a:t>with iris diaphragm</a:t>
              </a:r>
              <a:endParaRPr lang="en-US" sz="1400" b="1" dirty="0">
                <a:latin typeface="+mn-lt"/>
                <a:ea typeface="Times New Roman"/>
                <a:cs typeface="Arial" charset="0"/>
              </a:endParaRPr>
            </a:p>
            <a:p>
              <a:pPr eaLnBrk="1" hangingPunct="1">
                <a:lnSpc>
                  <a:spcPct val="115000"/>
                </a:lnSpc>
                <a:spcBef>
                  <a:spcPts val="0"/>
                </a:spcBef>
                <a:spcAft>
                  <a:spcPts val="1000"/>
                </a:spcAft>
                <a:defRPr/>
              </a:pPr>
              <a:endParaRPr lang="en-US" sz="1100" dirty="0">
                <a:latin typeface="Calibri"/>
                <a:ea typeface="Calibri"/>
                <a:cs typeface="Arial"/>
              </a:endParaRPr>
            </a:p>
            <a:p>
              <a:pPr eaLnBrk="1" hangingPunct="1">
                <a:lnSpc>
                  <a:spcPct val="115000"/>
                </a:lnSpc>
                <a:spcBef>
                  <a:spcPts val="0"/>
                </a:spcBef>
                <a:spcAft>
                  <a:spcPts val="1000"/>
                </a:spcAft>
                <a:defRPr/>
              </a:pPr>
              <a:endParaRPr lang="en-US" sz="1200" b="1" dirty="0">
                <a:latin typeface="+mn-lt"/>
                <a:ea typeface="Calibri"/>
                <a:cs typeface="Arial"/>
              </a:endParaRPr>
            </a:p>
          </p:txBody>
        </p:sp>
        <p:cxnSp>
          <p:nvCxnSpPr>
            <p:cNvPr id="20" name="Straight Arrow Connector 19" descr="An arrow points to the base">
              <a:extLst>
                <a:ext uri="{FF2B5EF4-FFF2-40B4-BE49-F238E27FC236}">
                  <a16:creationId xmlns:a16="http://schemas.microsoft.com/office/drawing/2014/main" id="{B723C14E-B27B-538A-E76B-A25E49F215CE}"/>
                </a:ext>
                <a:ext uri="{C183D7F6-B498-43B3-948B-1728B52AA6E4}">
                  <adec:decorative xmlns:adec="http://schemas.microsoft.com/office/drawing/2017/decorative" val="0"/>
                </a:ext>
              </a:extLst>
            </p:cNvPr>
            <p:cNvCxnSpPr>
              <a:stCxn id="39" idx="1"/>
            </p:cNvCxnSpPr>
            <p:nvPr/>
          </p:nvCxnSpPr>
          <p:spPr>
            <a:xfrm flipH="1">
              <a:off x="5145088" y="6477000"/>
              <a:ext cx="18796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9" name="Text Box 2" descr="Base  ">
              <a:extLst>
                <a:ext uri="{FF2B5EF4-FFF2-40B4-BE49-F238E27FC236}">
                  <a16:creationId xmlns:a16="http://schemas.microsoft.com/office/drawing/2014/main" id="{70B82103-B385-2F57-5A29-5D7B6030A4BB}"/>
                </a:ext>
              </a:extLst>
            </p:cNvPr>
            <p:cNvSpPr txBox="1">
              <a:spLocks noChangeArrowheads="1"/>
            </p:cNvSpPr>
            <p:nvPr/>
          </p:nvSpPr>
          <p:spPr bwMode="auto">
            <a:xfrm>
              <a:off x="7024688" y="6326188"/>
              <a:ext cx="700087" cy="301625"/>
            </a:xfrm>
            <a:prstGeom prst="rect">
              <a:avLst/>
            </a:prstGeom>
            <a:solidFill>
              <a:srgbClr val="FFFFFF"/>
            </a:solidFill>
            <a:ln w="12700">
              <a:solidFill>
                <a:sysClr val="windowText" lastClr="000000"/>
              </a:solidFill>
              <a:miter lim="800000"/>
              <a:headEnd/>
              <a:tailEnd/>
            </a:ln>
          </p:spPr>
          <p:txBody>
            <a:bodyPr/>
            <a:lstStyle/>
            <a:p>
              <a:pPr eaLnBrk="1" hangingPunct="1">
                <a:lnSpc>
                  <a:spcPct val="115000"/>
                </a:lnSpc>
                <a:spcBef>
                  <a:spcPts val="0"/>
                </a:spcBef>
                <a:spcAft>
                  <a:spcPts val="1000"/>
                </a:spcAft>
                <a:defRPr/>
              </a:pPr>
              <a:r>
                <a:rPr lang="en-US" sz="1400" b="1" dirty="0">
                  <a:latin typeface="Calibri"/>
                  <a:ea typeface="Calibri"/>
                  <a:cs typeface="Arial"/>
                </a:rPr>
                <a:t>Base </a:t>
              </a:r>
              <a:endParaRPr lang="en-US" sz="1400" b="1" dirty="0">
                <a:latin typeface="+mn-lt"/>
                <a:ea typeface="Calibri"/>
                <a:cs typeface="Arial"/>
              </a:endParaRPr>
            </a:p>
          </p:txBody>
        </p:sp>
      </p:grpSp>
      <p:sp>
        <p:nvSpPr>
          <p:cNvPr id="32" name="Rectangle 31">
            <a:extLst>
              <a:ext uri="{FF2B5EF4-FFF2-40B4-BE49-F238E27FC236}">
                <a16:creationId xmlns:a16="http://schemas.microsoft.com/office/drawing/2014/main" id="{249EB893-4E7C-AB20-4E4D-3CA922FFE001}"/>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278008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56" descr="Animal Cell Model - 1 of 2 ">
            <a:extLst>
              <a:ext uri="{FF2B5EF4-FFF2-40B4-BE49-F238E27FC236}">
                <a16:creationId xmlns:a16="http://schemas.microsoft.com/office/drawing/2014/main" id="{10A6DF3D-8CE1-1B18-D021-E0130674CDB8}"/>
              </a:ext>
            </a:extLst>
          </p:cNvPr>
          <p:cNvSpPr txBox="1">
            <a:spLocks noGrp="1" noChangeArrowheads="1"/>
          </p:cNvSpPr>
          <p:nvPr>
            <p:ph type="title" idx="4294967295"/>
          </p:nvPr>
        </p:nvSpPr>
        <p:spPr bwMode="auto">
          <a:xfrm>
            <a:off x="0" y="76200"/>
            <a:ext cx="9144000" cy="4953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altLang="en-US" sz="28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Animal Cell Model – 1 of 2</a:t>
            </a:r>
            <a:endParaRPr kumimoji="0" lang="en-US" alt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cxnSp>
        <p:nvCxnSpPr>
          <p:cNvPr id="34" name="Straight Arrow Connector 33">
            <a:extLst>
              <a:ext uri="{FF2B5EF4-FFF2-40B4-BE49-F238E27FC236}">
                <a16:creationId xmlns:a16="http://schemas.microsoft.com/office/drawing/2014/main" id="{3F1BE2CE-2983-77BB-A553-11088E9BDFB8}"/>
              </a:ext>
              <a:ext uri="{C183D7F6-B498-43B3-948B-1728B52AA6E4}">
                <adec:decorative xmlns:adec="http://schemas.microsoft.com/office/drawing/2017/decorative" val="1"/>
              </a:ext>
            </a:extLst>
          </p:cNvPr>
          <p:cNvCxnSpPr/>
          <p:nvPr/>
        </p:nvCxnSpPr>
        <p:spPr>
          <a:xfrm flipV="1">
            <a:off x="3278188" y="4090988"/>
            <a:ext cx="114300" cy="2524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 descr="The image is a detailed model of a cell, showcasing various organelles and structures. The cell is represented with a semi-transparent membrane encasing different components labeled with black arrows pointing to their respective features. The plasma membrane surrounds the cell. The cytoplasm consists of the cytosol and organelles. The nucleus is positioned centrally, illustrated with a prominent nuclear envelope, nucleolus, and chromatin inside. Surrounding the nucleus are various orange and pink structures, including mitochondria and centrioles. The cell also features extensive networks of smooth and rough endoplasmic reticulum, with free and bound ribosomes attached. The Golgi apparatus is depicted in red, contrasting with the smooth endoplasmic reticulum shown in pale blue. A series of labels on both sides of the image name each component.">
            <a:extLst>
              <a:ext uri="{FF2B5EF4-FFF2-40B4-BE49-F238E27FC236}">
                <a16:creationId xmlns:a16="http://schemas.microsoft.com/office/drawing/2014/main" id="{6D92F68D-AE11-C9A5-3604-B9750C9326E0}"/>
              </a:ext>
            </a:extLst>
          </p:cNvPr>
          <p:cNvGrpSpPr/>
          <p:nvPr/>
        </p:nvGrpSpPr>
        <p:grpSpPr>
          <a:xfrm>
            <a:off x="307976" y="676275"/>
            <a:ext cx="8624887" cy="5953125"/>
            <a:chOff x="307976" y="676275"/>
            <a:chExt cx="8624887" cy="5953125"/>
          </a:xfrm>
        </p:grpSpPr>
        <p:sp>
          <p:nvSpPr>
            <p:cNvPr id="5125" name="TextBox 38" descr="Plasma membrane ">
              <a:extLst>
                <a:ext uri="{FF2B5EF4-FFF2-40B4-BE49-F238E27FC236}">
                  <a16:creationId xmlns:a16="http://schemas.microsoft.com/office/drawing/2014/main" id="{B9E3B5AF-B2C7-DE29-FD1B-AB2CCC519B2A}"/>
                </a:ext>
              </a:extLst>
            </p:cNvPr>
            <p:cNvSpPr txBox="1">
              <a:spLocks noChangeArrowheads="1"/>
            </p:cNvSpPr>
            <p:nvPr/>
          </p:nvSpPr>
          <p:spPr bwMode="auto">
            <a:xfrm>
              <a:off x="381000" y="949325"/>
              <a:ext cx="1641475"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Plasma membrane</a:t>
              </a:r>
            </a:p>
          </p:txBody>
        </p:sp>
        <p:sp>
          <p:nvSpPr>
            <p:cNvPr id="5129" name="TextBox 38" descr="Cytoplasm ">
              <a:extLst>
                <a:ext uri="{FF2B5EF4-FFF2-40B4-BE49-F238E27FC236}">
                  <a16:creationId xmlns:a16="http://schemas.microsoft.com/office/drawing/2014/main" id="{1FF47CCB-50D1-6B18-0E49-B8014CB4CF5D}"/>
                </a:ext>
              </a:extLst>
            </p:cNvPr>
            <p:cNvSpPr txBox="1">
              <a:spLocks noChangeArrowheads="1"/>
            </p:cNvSpPr>
            <p:nvPr/>
          </p:nvSpPr>
          <p:spPr bwMode="auto">
            <a:xfrm rot="-5400000">
              <a:off x="-60324" y="1855789"/>
              <a:ext cx="1074737" cy="3381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t>Cytoplasm</a:t>
              </a:r>
            </a:p>
          </p:txBody>
        </p:sp>
        <p:sp>
          <p:nvSpPr>
            <p:cNvPr id="5126" name="TextBox 38" descr="Cytosol ">
              <a:extLst>
                <a:ext uri="{FF2B5EF4-FFF2-40B4-BE49-F238E27FC236}">
                  <a16:creationId xmlns:a16="http://schemas.microsoft.com/office/drawing/2014/main" id="{D8421544-58F0-0A58-6F28-52087F15CF9D}"/>
                </a:ext>
              </a:extLst>
            </p:cNvPr>
            <p:cNvSpPr txBox="1">
              <a:spLocks noChangeArrowheads="1"/>
            </p:cNvSpPr>
            <p:nvPr/>
          </p:nvSpPr>
          <p:spPr bwMode="auto">
            <a:xfrm>
              <a:off x="950913" y="1606550"/>
              <a:ext cx="1008062"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Cytosol</a:t>
              </a:r>
            </a:p>
          </p:txBody>
        </p:sp>
        <p:sp>
          <p:nvSpPr>
            <p:cNvPr id="5154" name="TextBox 38" descr="Organelles ">
              <a:extLst>
                <a:ext uri="{FF2B5EF4-FFF2-40B4-BE49-F238E27FC236}">
                  <a16:creationId xmlns:a16="http://schemas.microsoft.com/office/drawing/2014/main" id="{305FD7BA-0647-4A0F-71CA-7996E54BBCFC}"/>
                </a:ext>
              </a:extLst>
            </p:cNvPr>
            <p:cNvSpPr txBox="1">
              <a:spLocks noChangeArrowheads="1"/>
            </p:cNvSpPr>
            <p:nvPr/>
          </p:nvSpPr>
          <p:spPr bwMode="auto">
            <a:xfrm>
              <a:off x="950913" y="2073275"/>
              <a:ext cx="1036637" cy="3063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Organelles</a:t>
              </a:r>
            </a:p>
          </p:txBody>
        </p:sp>
        <p:sp>
          <p:nvSpPr>
            <p:cNvPr id="5160" name="TextBox 38" descr="Nucleus ">
              <a:extLst>
                <a:ext uri="{FF2B5EF4-FFF2-40B4-BE49-F238E27FC236}">
                  <a16:creationId xmlns:a16="http://schemas.microsoft.com/office/drawing/2014/main" id="{20A832A8-EAF0-A26C-B38C-DEA423B7A6C2}"/>
                </a:ext>
              </a:extLst>
            </p:cNvPr>
            <p:cNvSpPr txBox="1">
              <a:spLocks noChangeArrowheads="1"/>
            </p:cNvSpPr>
            <p:nvPr/>
          </p:nvSpPr>
          <p:spPr bwMode="auto">
            <a:xfrm rot="-5400000">
              <a:off x="-7937" y="3195637"/>
              <a:ext cx="1003300" cy="3397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t>Nucleus</a:t>
              </a:r>
            </a:p>
          </p:txBody>
        </p:sp>
        <p:sp>
          <p:nvSpPr>
            <p:cNvPr id="5131" name="TextBox 38" descr="Nuclear Envelope ">
              <a:extLst>
                <a:ext uri="{FF2B5EF4-FFF2-40B4-BE49-F238E27FC236}">
                  <a16:creationId xmlns:a16="http://schemas.microsoft.com/office/drawing/2014/main" id="{5A42E817-D327-00E5-9BF4-456640319767}"/>
                </a:ext>
              </a:extLst>
            </p:cNvPr>
            <p:cNvSpPr txBox="1">
              <a:spLocks noChangeArrowheads="1"/>
            </p:cNvSpPr>
            <p:nvPr/>
          </p:nvSpPr>
          <p:spPr bwMode="auto">
            <a:xfrm>
              <a:off x="958850" y="2562225"/>
              <a:ext cx="1028700" cy="5222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Nuclear Envelope</a:t>
              </a:r>
            </a:p>
          </p:txBody>
        </p:sp>
        <p:sp>
          <p:nvSpPr>
            <p:cNvPr id="5130" name="TextBox 38" descr="Nucleolus ">
              <a:extLst>
                <a:ext uri="{FF2B5EF4-FFF2-40B4-BE49-F238E27FC236}">
                  <a16:creationId xmlns:a16="http://schemas.microsoft.com/office/drawing/2014/main" id="{1793B78B-5BEF-F97F-E7B3-F82157E21888}"/>
                </a:ext>
              </a:extLst>
            </p:cNvPr>
            <p:cNvSpPr txBox="1">
              <a:spLocks noChangeArrowheads="1"/>
            </p:cNvSpPr>
            <p:nvPr/>
          </p:nvSpPr>
          <p:spPr bwMode="auto">
            <a:xfrm>
              <a:off x="952500" y="3197225"/>
              <a:ext cx="1035050" cy="3063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Nucleolus</a:t>
              </a:r>
            </a:p>
          </p:txBody>
        </p:sp>
        <p:sp>
          <p:nvSpPr>
            <p:cNvPr id="5132" name="TextBox 38" descr="Chromatin ">
              <a:extLst>
                <a:ext uri="{FF2B5EF4-FFF2-40B4-BE49-F238E27FC236}">
                  <a16:creationId xmlns:a16="http://schemas.microsoft.com/office/drawing/2014/main" id="{3C56CC84-912E-57AF-F5F3-33CEC04BA56A}"/>
                </a:ext>
              </a:extLst>
            </p:cNvPr>
            <p:cNvSpPr txBox="1">
              <a:spLocks noChangeArrowheads="1"/>
            </p:cNvSpPr>
            <p:nvPr/>
          </p:nvSpPr>
          <p:spPr bwMode="auto">
            <a:xfrm>
              <a:off x="952500" y="3694113"/>
              <a:ext cx="1035050"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Chromatin</a:t>
              </a:r>
            </a:p>
          </p:txBody>
        </p:sp>
        <p:sp>
          <p:nvSpPr>
            <p:cNvPr id="5149" name="TextBox 38" descr="Centrioles ">
              <a:extLst>
                <a:ext uri="{FF2B5EF4-FFF2-40B4-BE49-F238E27FC236}">
                  <a16:creationId xmlns:a16="http://schemas.microsoft.com/office/drawing/2014/main" id="{54A5924D-C37F-1B32-8A44-514D7078770C}"/>
                </a:ext>
              </a:extLst>
            </p:cNvPr>
            <p:cNvSpPr txBox="1">
              <a:spLocks noChangeArrowheads="1"/>
            </p:cNvSpPr>
            <p:nvPr/>
          </p:nvSpPr>
          <p:spPr bwMode="auto">
            <a:xfrm>
              <a:off x="941388" y="4192588"/>
              <a:ext cx="1030287" cy="304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Centrioles</a:t>
              </a:r>
            </a:p>
          </p:txBody>
        </p:sp>
        <p:sp>
          <p:nvSpPr>
            <p:cNvPr id="5148" name="TextBox 38" descr="Golgi Apparatus ">
              <a:extLst>
                <a:ext uri="{FF2B5EF4-FFF2-40B4-BE49-F238E27FC236}">
                  <a16:creationId xmlns:a16="http://schemas.microsoft.com/office/drawing/2014/main" id="{CE7BAE9A-6F81-E3C6-D0C2-36F407BAA466}"/>
                </a:ext>
              </a:extLst>
            </p:cNvPr>
            <p:cNvSpPr txBox="1">
              <a:spLocks noChangeArrowheads="1"/>
            </p:cNvSpPr>
            <p:nvPr/>
          </p:nvSpPr>
          <p:spPr bwMode="auto">
            <a:xfrm>
              <a:off x="493713" y="4770438"/>
              <a:ext cx="1487487"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Golgi Apparatus</a:t>
              </a:r>
            </a:p>
          </p:txBody>
        </p:sp>
        <p:pic>
          <p:nvPicPr>
            <p:cNvPr id="5122" name="Picture 2" descr="Animal Cell Model ">
              <a:extLst>
                <a:ext uri="{FF2B5EF4-FFF2-40B4-BE49-F238E27FC236}">
                  <a16:creationId xmlns:a16="http://schemas.microsoft.com/office/drawing/2014/main" id="{7A9E0704-211C-A048-61E3-5A36AE5DF449}"/>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245" r="16754" b="3003"/>
            <a:stretch>
              <a:fillRect/>
            </a:stretch>
          </p:blipFill>
          <p:spPr bwMode="auto">
            <a:xfrm>
              <a:off x="2209800" y="676275"/>
              <a:ext cx="4910138" cy="5953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51" name="TextBox 38" descr="Smooth Endoplasmic Reticulum ">
              <a:extLst>
                <a:ext uri="{FF2B5EF4-FFF2-40B4-BE49-F238E27FC236}">
                  <a16:creationId xmlns:a16="http://schemas.microsoft.com/office/drawing/2014/main" id="{7071237E-1584-24BE-053E-31335DFF8DBF}"/>
                </a:ext>
              </a:extLst>
            </p:cNvPr>
            <p:cNvSpPr txBox="1">
              <a:spLocks noChangeArrowheads="1"/>
            </p:cNvSpPr>
            <p:nvPr/>
          </p:nvSpPr>
          <p:spPr bwMode="auto">
            <a:xfrm>
              <a:off x="7191375" y="995363"/>
              <a:ext cx="1741488" cy="5222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Smooth Endoplasmic Reticulum</a:t>
              </a:r>
            </a:p>
          </p:txBody>
        </p:sp>
        <p:sp>
          <p:nvSpPr>
            <p:cNvPr id="5127" name="TextBox 38" descr="Free Ribosomes ">
              <a:extLst>
                <a:ext uri="{FF2B5EF4-FFF2-40B4-BE49-F238E27FC236}">
                  <a16:creationId xmlns:a16="http://schemas.microsoft.com/office/drawing/2014/main" id="{4238F21B-36A9-D40A-F5B1-25A18E835A92}"/>
                </a:ext>
              </a:extLst>
            </p:cNvPr>
            <p:cNvSpPr txBox="1">
              <a:spLocks noChangeArrowheads="1"/>
            </p:cNvSpPr>
            <p:nvPr/>
          </p:nvSpPr>
          <p:spPr bwMode="auto">
            <a:xfrm>
              <a:off x="7181851" y="2364195"/>
              <a:ext cx="1654175"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Free Ribosomes</a:t>
              </a:r>
            </a:p>
          </p:txBody>
        </p:sp>
        <p:sp>
          <p:nvSpPr>
            <p:cNvPr id="5152" name="TextBox 38" descr="Bound Ribosomes ">
              <a:extLst>
                <a:ext uri="{FF2B5EF4-FFF2-40B4-BE49-F238E27FC236}">
                  <a16:creationId xmlns:a16="http://schemas.microsoft.com/office/drawing/2014/main" id="{FBCCEA49-576A-BDA5-FA35-1538C0B5D3EF}"/>
                </a:ext>
              </a:extLst>
            </p:cNvPr>
            <p:cNvSpPr txBox="1">
              <a:spLocks noChangeArrowheads="1"/>
            </p:cNvSpPr>
            <p:nvPr/>
          </p:nvSpPr>
          <p:spPr bwMode="auto">
            <a:xfrm>
              <a:off x="7191375" y="3878263"/>
              <a:ext cx="1654175"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Bound Ribosomes</a:t>
              </a:r>
            </a:p>
          </p:txBody>
        </p:sp>
        <p:sp>
          <p:nvSpPr>
            <p:cNvPr id="5150" name="TextBox 38" descr="Rough Endoplasmic Reticulum ">
              <a:extLst>
                <a:ext uri="{FF2B5EF4-FFF2-40B4-BE49-F238E27FC236}">
                  <a16:creationId xmlns:a16="http://schemas.microsoft.com/office/drawing/2014/main" id="{B89E284B-2DE3-3BCC-FC42-3BB4350F7419}"/>
                </a:ext>
              </a:extLst>
            </p:cNvPr>
            <p:cNvSpPr txBox="1">
              <a:spLocks noChangeArrowheads="1"/>
            </p:cNvSpPr>
            <p:nvPr/>
          </p:nvSpPr>
          <p:spPr bwMode="auto">
            <a:xfrm>
              <a:off x="7191375" y="4352925"/>
              <a:ext cx="1741488" cy="5238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Rough Endoplasmic Reticulum</a:t>
              </a:r>
            </a:p>
          </p:txBody>
        </p:sp>
        <p:sp>
          <p:nvSpPr>
            <p:cNvPr id="5128" name="TextBox 38" descr="Mitochondrion ">
              <a:extLst>
                <a:ext uri="{FF2B5EF4-FFF2-40B4-BE49-F238E27FC236}">
                  <a16:creationId xmlns:a16="http://schemas.microsoft.com/office/drawing/2014/main" id="{3A5BD407-A20B-A2B3-B93A-47D2375AA12A}"/>
                </a:ext>
              </a:extLst>
            </p:cNvPr>
            <p:cNvSpPr txBox="1">
              <a:spLocks noChangeArrowheads="1"/>
            </p:cNvSpPr>
            <p:nvPr/>
          </p:nvSpPr>
          <p:spPr bwMode="auto">
            <a:xfrm>
              <a:off x="7251700" y="5435600"/>
              <a:ext cx="1435100" cy="307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Mitochondrion</a:t>
              </a:r>
            </a:p>
          </p:txBody>
        </p:sp>
        <p:cxnSp>
          <p:nvCxnSpPr>
            <p:cNvPr id="4" name="Straight Arrow Connector 3">
              <a:extLst>
                <a:ext uri="{FF2B5EF4-FFF2-40B4-BE49-F238E27FC236}">
                  <a16:creationId xmlns:a16="http://schemas.microsoft.com/office/drawing/2014/main" id="{972C4222-3B03-28DA-2C4A-33130D335EF8}"/>
                </a:ext>
                <a:ext uri="{C183D7F6-B498-43B3-948B-1728B52AA6E4}">
                  <adec:decorative xmlns:adec="http://schemas.microsoft.com/office/drawing/2017/decorative" val="1"/>
                </a:ext>
              </a:extLst>
            </p:cNvPr>
            <p:cNvCxnSpPr>
              <a:stCxn id="5131" idx="3"/>
            </p:cNvCxnSpPr>
            <p:nvPr/>
          </p:nvCxnSpPr>
          <p:spPr>
            <a:xfrm flipV="1">
              <a:off x="1987550" y="2822575"/>
              <a:ext cx="197485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1ED8BA7-6805-D1F1-DE47-180390FC1BF9}"/>
                </a:ext>
                <a:ext uri="{C183D7F6-B498-43B3-948B-1728B52AA6E4}">
                  <adec:decorative xmlns:adec="http://schemas.microsoft.com/office/drawing/2017/decorative" val="1"/>
                </a:ext>
              </a:extLst>
            </p:cNvPr>
            <p:cNvCxnSpPr/>
            <p:nvPr/>
          </p:nvCxnSpPr>
          <p:spPr>
            <a:xfrm>
              <a:off x="1987550" y="3368675"/>
              <a:ext cx="236061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56779FE-3296-9285-8937-4924FB37A00D}"/>
                </a:ext>
                <a:ext uri="{C183D7F6-B498-43B3-948B-1728B52AA6E4}">
                  <adec:decorative xmlns:adec="http://schemas.microsoft.com/office/drawing/2017/decorative" val="1"/>
                </a:ext>
              </a:extLst>
            </p:cNvPr>
            <p:cNvCxnSpPr>
              <a:stCxn id="5132" idx="3"/>
            </p:cNvCxnSpPr>
            <p:nvPr/>
          </p:nvCxnSpPr>
          <p:spPr>
            <a:xfrm flipV="1">
              <a:off x="1987550" y="3810000"/>
              <a:ext cx="2035175" cy="381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CF8580E-B379-012C-E6EC-D7D156585F20}"/>
                </a:ext>
                <a:ext uri="{C183D7F6-B498-43B3-948B-1728B52AA6E4}">
                  <adec:decorative xmlns:adec="http://schemas.microsoft.com/office/drawing/2017/decorative" val="1"/>
                </a:ext>
              </a:extLst>
            </p:cNvPr>
            <p:cNvCxnSpPr/>
            <p:nvPr/>
          </p:nvCxnSpPr>
          <p:spPr>
            <a:xfrm flipV="1">
              <a:off x="2662238" y="2117725"/>
              <a:ext cx="1833562" cy="1079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9E37009-2178-22E2-700F-B9C3CC473834}"/>
                </a:ext>
                <a:ext uri="{C183D7F6-B498-43B3-948B-1728B52AA6E4}">
                  <adec:decorative xmlns:adec="http://schemas.microsoft.com/office/drawing/2017/decorative" val="1"/>
                </a:ext>
              </a:extLst>
            </p:cNvPr>
            <p:cNvCxnSpPr/>
            <p:nvPr/>
          </p:nvCxnSpPr>
          <p:spPr>
            <a:xfrm>
              <a:off x="1979613" y="4953000"/>
              <a:ext cx="1127125" cy="63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EB7386C-75ED-9275-C86D-41F103683A81}"/>
                </a:ext>
                <a:ext uri="{C183D7F6-B498-43B3-948B-1728B52AA6E4}">
                  <adec:decorative xmlns:adec="http://schemas.microsoft.com/office/drawing/2017/decorative" val="1"/>
                </a:ext>
              </a:extLst>
            </p:cNvPr>
            <p:cNvCxnSpPr/>
            <p:nvPr/>
          </p:nvCxnSpPr>
          <p:spPr>
            <a:xfrm flipH="1" flipV="1">
              <a:off x="6164263" y="4557713"/>
              <a:ext cx="1027112" cy="142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C1802A7-D21B-4E69-792C-47A6E698ECCB}"/>
                </a:ext>
                <a:ext uri="{C183D7F6-B498-43B3-948B-1728B52AA6E4}">
                  <adec:decorative xmlns:adec="http://schemas.microsoft.com/office/drawing/2017/decorative" val="1"/>
                </a:ext>
              </a:extLst>
            </p:cNvPr>
            <p:cNvCxnSpPr/>
            <p:nvPr/>
          </p:nvCxnSpPr>
          <p:spPr>
            <a:xfrm flipV="1">
              <a:off x="2662238" y="1898650"/>
              <a:ext cx="730250" cy="3270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DD75333-BA8D-ECDB-5CD5-75B4F84397B0}"/>
                </a:ext>
                <a:ext uri="{C183D7F6-B498-43B3-948B-1728B52AA6E4}">
                  <adec:decorative xmlns:adec="http://schemas.microsoft.com/office/drawing/2017/decorative" val="1"/>
                </a:ext>
              </a:extLst>
            </p:cNvPr>
            <p:cNvCxnSpPr/>
            <p:nvPr/>
          </p:nvCxnSpPr>
          <p:spPr>
            <a:xfrm>
              <a:off x="2662238" y="2225675"/>
              <a:ext cx="358775" cy="3365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B71D3FD-B182-86F9-2D5F-A118F0B2358C}"/>
                </a:ext>
                <a:ext uri="{C183D7F6-B498-43B3-948B-1728B52AA6E4}">
                  <adec:decorative xmlns:adec="http://schemas.microsoft.com/office/drawing/2017/decorative" val="1"/>
                </a:ext>
              </a:extLst>
            </p:cNvPr>
            <p:cNvCxnSpPr/>
            <p:nvPr/>
          </p:nvCxnSpPr>
          <p:spPr>
            <a:xfrm flipV="1">
              <a:off x="2009775" y="1103313"/>
              <a:ext cx="14859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DE3E0F9-C36A-0269-92C7-68132F3D470C}"/>
                </a:ext>
                <a:ext uri="{C183D7F6-B498-43B3-948B-1728B52AA6E4}">
                  <adec:decorative xmlns:adec="http://schemas.microsoft.com/office/drawing/2017/decorative" val="1"/>
                </a:ext>
              </a:extLst>
            </p:cNvPr>
            <p:cNvCxnSpPr/>
            <p:nvPr/>
          </p:nvCxnSpPr>
          <p:spPr>
            <a:xfrm flipH="1">
              <a:off x="5180013" y="1257300"/>
              <a:ext cx="2011362" cy="63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3359C31-F662-3594-1AA3-C798C765278F}"/>
                </a:ext>
                <a:ext uri="{C183D7F6-B498-43B3-948B-1728B52AA6E4}">
                  <adec:decorative xmlns:adec="http://schemas.microsoft.com/office/drawing/2017/decorative" val="1"/>
                </a:ext>
              </a:extLst>
            </p:cNvPr>
            <p:cNvCxnSpPr/>
            <p:nvPr/>
          </p:nvCxnSpPr>
          <p:spPr>
            <a:xfrm flipH="1">
              <a:off x="5930900" y="4038600"/>
              <a:ext cx="126047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B1BBCBC-D8B4-99C6-E2E8-51B358F473F5}"/>
                </a:ext>
                <a:ext uri="{C183D7F6-B498-43B3-948B-1728B52AA6E4}">
                  <adec:decorative xmlns:adec="http://schemas.microsoft.com/office/drawing/2017/decorative" val="1"/>
                </a:ext>
              </a:extLst>
            </p:cNvPr>
            <p:cNvCxnSpPr>
              <a:stCxn id="5127" idx="1"/>
            </p:cNvCxnSpPr>
            <p:nvPr/>
          </p:nvCxnSpPr>
          <p:spPr>
            <a:xfrm flipH="1">
              <a:off x="5400676" y="2518182"/>
              <a:ext cx="1781175" cy="365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0A335B8-1CE3-4C41-6AA2-888E0DCC88D7}"/>
                </a:ext>
                <a:ext uri="{C183D7F6-B498-43B3-948B-1728B52AA6E4}">
                  <adec:decorative xmlns:adec="http://schemas.microsoft.com/office/drawing/2017/decorative" val="1"/>
                </a:ext>
              </a:extLst>
            </p:cNvPr>
            <p:cNvCxnSpPr>
              <a:stCxn id="5126" idx="3"/>
            </p:cNvCxnSpPr>
            <p:nvPr/>
          </p:nvCxnSpPr>
          <p:spPr>
            <a:xfrm>
              <a:off x="1958975" y="1760538"/>
              <a:ext cx="114776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D53D2E9-4C9A-33D3-3FAB-672A3DA3BB1F}"/>
                </a:ext>
                <a:ext uri="{C183D7F6-B498-43B3-948B-1728B52AA6E4}">
                  <adec:decorative xmlns:adec="http://schemas.microsoft.com/office/drawing/2017/decorative" val="1"/>
                </a:ext>
              </a:extLst>
            </p:cNvPr>
            <p:cNvCxnSpPr>
              <a:stCxn id="5149" idx="3"/>
            </p:cNvCxnSpPr>
            <p:nvPr/>
          </p:nvCxnSpPr>
          <p:spPr>
            <a:xfrm>
              <a:off x="1971675" y="4344988"/>
              <a:ext cx="1539875" cy="47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930F53B-1819-1653-F681-D343DCC0CBDF}"/>
                </a:ext>
                <a:ext uri="{C183D7F6-B498-43B3-948B-1728B52AA6E4}">
                  <adec:decorative xmlns:adec="http://schemas.microsoft.com/office/drawing/2017/decorative" val="1"/>
                </a:ext>
              </a:extLst>
            </p:cNvPr>
            <p:cNvCxnSpPr>
              <a:stCxn id="5128" idx="1"/>
            </p:cNvCxnSpPr>
            <p:nvPr/>
          </p:nvCxnSpPr>
          <p:spPr>
            <a:xfrm flipH="1">
              <a:off x="5029200" y="5589588"/>
              <a:ext cx="2222500" cy="492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EE07513-6927-894B-7FBF-E6BB7D3B2E49}"/>
                </a:ext>
                <a:ext uri="{C183D7F6-B498-43B3-948B-1728B52AA6E4}">
                  <adec:decorative xmlns:adec="http://schemas.microsoft.com/office/drawing/2017/decorative" val="1"/>
                </a:ext>
              </a:extLst>
            </p:cNvPr>
            <p:cNvCxnSpPr>
              <a:endCxn id="5154" idx="3"/>
            </p:cNvCxnSpPr>
            <p:nvPr/>
          </p:nvCxnSpPr>
          <p:spPr>
            <a:xfrm flipH="1">
              <a:off x="1987550" y="2225675"/>
              <a:ext cx="67468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28990B3-7CF1-B504-CE33-E9868470631B}"/>
                </a:ext>
                <a:ext uri="{C183D7F6-B498-43B3-948B-1728B52AA6E4}">
                  <adec:decorative xmlns:adec="http://schemas.microsoft.com/office/drawing/2017/decorative" val="1"/>
                </a:ext>
              </a:extLst>
            </p:cNvPr>
            <p:cNvCxnSpPr>
              <a:stCxn id="5129" idx="2"/>
            </p:cNvCxnSpPr>
            <p:nvPr/>
          </p:nvCxnSpPr>
          <p:spPr>
            <a:xfrm flipV="1">
              <a:off x="646114" y="1789114"/>
              <a:ext cx="295275" cy="2349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6963C766-EF72-EFD0-02A0-06A664AE82A5}"/>
                </a:ext>
                <a:ext uri="{C183D7F6-B498-43B3-948B-1728B52AA6E4}">
                  <adec:decorative xmlns:adec="http://schemas.microsoft.com/office/drawing/2017/decorative" val="1"/>
                </a:ext>
              </a:extLst>
            </p:cNvPr>
            <p:cNvCxnSpPr>
              <a:stCxn id="5129" idx="2"/>
            </p:cNvCxnSpPr>
            <p:nvPr/>
          </p:nvCxnSpPr>
          <p:spPr>
            <a:xfrm>
              <a:off x="646114" y="2024064"/>
              <a:ext cx="306387" cy="1857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D2FE65A1-C6B3-406F-2C9E-CC041C5FD8E4}"/>
                </a:ext>
                <a:ext uri="{C183D7F6-B498-43B3-948B-1728B52AA6E4}">
                  <adec:decorative xmlns:adec="http://schemas.microsoft.com/office/drawing/2017/decorative" val="1"/>
                </a:ext>
              </a:extLst>
            </p:cNvPr>
            <p:cNvCxnSpPr/>
            <p:nvPr/>
          </p:nvCxnSpPr>
          <p:spPr>
            <a:xfrm>
              <a:off x="639763" y="3349625"/>
              <a:ext cx="312737" cy="190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E5C1A167-CD6F-7114-AADE-46CC166985CA}"/>
                </a:ext>
                <a:ext uri="{C183D7F6-B498-43B3-948B-1728B52AA6E4}">
                  <adec:decorative xmlns:adec="http://schemas.microsoft.com/office/drawing/2017/decorative" val="1"/>
                </a:ext>
              </a:extLst>
            </p:cNvPr>
            <p:cNvCxnSpPr/>
            <p:nvPr/>
          </p:nvCxnSpPr>
          <p:spPr>
            <a:xfrm>
              <a:off x="642938" y="3368675"/>
              <a:ext cx="317500" cy="5064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0ABCA42-A3E2-664E-4889-1BDE2081E873}"/>
                </a:ext>
                <a:ext uri="{C183D7F6-B498-43B3-948B-1728B52AA6E4}">
                  <adec:decorative xmlns:adec="http://schemas.microsoft.com/office/drawing/2017/decorative" val="1"/>
                </a:ext>
              </a:extLst>
            </p:cNvPr>
            <p:cNvCxnSpPr/>
            <p:nvPr/>
          </p:nvCxnSpPr>
          <p:spPr>
            <a:xfrm flipV="1">
              <a:off x="642938" y="2822575"/>
              <a:ext cx="314325" cy="5365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791E6E52-0C30-F827-BCA6-12C2F8D226F9}"/>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6" descr="Animal Cell Model - 2 of 2">
            <a:extLst>
              <a:ext uri="{FF2B5EF4-FFF2-40B4-BE49-F238E27FC236}">
                <a16:creationId xmlns:a16="http://schemas.microsoft.com/office/drawing/2014/main" id="{17536DE7-4D8B-2483-15A2-1881265C7681}"/>
              </a:ext>
            </a:extLst>
          </p:cNvPr>
          <p:cNvSpPr txBox="1">
            <a:spLocks noGrp="1" noChangeArrowheads="1"/>
          </p:cNvSpPr>
          <p:nvPr>
            <p:ph type="title" idx="4294967295"/>
          </p:nvPr>
        </p:nvSpPr>
        <p:spPr bwMode="auto">
          <a:xfrm>
            <a:off x="0" y="76200"/>
            <a:ext cx="9144000" cy="4953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altLang="en-US" sz="28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Animal Cell Model – 2 of 2</a:t>
            </a:r>
            <a:endParaRPr kumimoji="0" lang="en-US" alt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6147" name="Picture 2" descr="Three-dimensional model of an animal cell with a purple nucleus and various organelles.">
            <a:extLst>
              <a:ext uri="{FF2B5EF4-FFF2-40B4-BE49-F238E27FC236}">
                <a16:creationId xmlns:a16="http://schemas.microsoft.com/office/drawing/2014/main" id="{D945AD01-B50D-73B6-4016-6A8D4836E0CE}"/>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656" r="4974" b="23976"/>
          <a:stretch>
            <a:fillRect/>
          </a:stretch>
        </p:blipFill>
        <p:spPr bwMode="auto">
          <a:xfrm>
            <a:off x="1473200" y="655638"/>
            <a:ext cx="6399213" cy="604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BEBB84F-3434-BEFB-A720-0D9EE0CEE18B}"/>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descr="Different Phases of the Cell Cycle in  Whitefish Blastula  ">
            <a:extLst>
              <a:ext uri="{FF2B5EF4-FFF2-40B4-BE49-F238E27FC236}">
                <a16:creationId xmlns:a16="http://schemas.microsoft.com/office/drawing/2014/main" id="{A81CB7D7-A0AC-26F8-47C9-0EABEF2A38FE}"/>
              </a:ext>
            </a:extLst>
          </p:cNvPr>
          <p:cNvSpPr>
            <a:spLocks noGrp="1"/>
          </p:cNvSpPr>
          <p:nvPr>
            <p:ph type="title"/>
          </p:nvPr>
        </p:nvSpPr>
        <p:spPr>
          <a:xfrm>
            <a:off x="0" y="122238"/>
            <a:ext cx="9144000" cy="868362"/>
          </a:xfrm>
        </p:spPr>
        <p:txBody>
          <a:bodyPr/>
          <a:lstStyle/>
          <a:p>
            <a:r>
              <a:rPr lang="en-US" altLang="en-US" sz="3200" b="1" dirty="0"/>
              <a:t>Different Phases of the Cell Cycle in </a:t>
            </a:r>
            <a:br>
              <a:rPr lang="en-US" altLang="en-US" sz="3200" b="1" dirty="0"/>
            </a:br>
            <a:r>
              <a:rPr lang="en-US" altLang="en-US" sz="3200" b="1" dirty="0"/>
              <a:t>Whitefish Blastula  </a:t>
            </a:r>
          </a:p>
        </p:txBody>
      </p:sp>
      <p:pic>
        <p:nvPicPr>
          <p:cNvPr id="7172" name="Picture 3" descr="Different Phases of the Cell Cycle in Whitefish Blastula magnified 400X ">
            <a:extLst>
              <a:ext uri="{FF2B5EF4-FFF2-40B4-BE49-F238E27FC236}">
                <a16:creationId xmlns:a16="http://schemas.microsoft.com/office/drawing/2014/main" id="{21557BA6-81BA-7C7E-C019-B00B080041FF}"/>
              </a:ext>
              <a:ext uri="{C183D7F6-B498-43B3-948B-1728B52AA6E4}">
                <adec:decorative xmlns:adec="http://schemas.microsoft.com/office/drawing/2017/decorative" val="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165225"/>
            <a:ext cx="7467600" cy="56007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a:extLst>
              <a:ext uri="{FF2B5EF4-FFF2-40B4-BE49-F238E27FC236}">
                <a16:creationId xmlns:a16="http://schemas.microsoft.com/office/drawing/2014/main" id="{0EB7AFB0-83BC-7547-1C46-79C99EA1FC9A}"/>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173" name="Rectangle 4">
            <a:extLst>
              <a:ext uri="{FF2B5EF4-FFF2-40B4-BE49-F238E27FC236}">
                <a16:creationId xmlns:a16="http://schemas.microsoft.com/office/drawing/2014/main" id="{CE68F813-F87F-CCB1-1F9F-AEBB44F2FE06}"/>
              </a:ext>
              <a:ext uri="{C183D7F6-B498-43B3-948B-1728B52AA6E4}">
                <adec:decorative xmlns:adec="http://schemas.microsoft.com/office/drawing/2017/decorative" val="0"/>
              </a:ext>
            </a:extLst>
          </p:cNvPr>
          <p:cNvSpPr>
            <a:spLocks noChangeArrowheads="1"/>
          </p:cNvSpPr>
          <p:nvPr/>
        </p:nvSpPr>
        <p:spPr bwMode="auto">
          <a:xfrm>
            <a:off x="7453423" y="6308209"/>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en-US" altLang="en-US" sz="2000" b="1" dirty="0"/>
              <a:t>400X</a:t>
            </a:r>
            <a:endParaRPr lang="en-US" altLang="en-US" sz="2000" dirty="0">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descr="Interphase &amp; Prophase of Mitosis">
            <a:extLst>
              <a:ext uri="{FF2B5EF4-FFF2-40B4-BE49-F238E27FC236}">
                <a16:creationId xmlns:a16="http://schemas.microsoft.com/office/drawing/2014/main" id="{B5C1318F-4685-4B08-5E5E-9932FCC05322}"/>
              </a:ext>
            </a:extLst>
          </p:cNvPr>
          <p:cNvSpPr>
            <a:spLocks noGrp="1"/>
          </p:cNvSpPr>
          <p:nvPr>
            <p:ph type="title"/>
          </p:nvPr>
        </p:nvSpPr>
        <p:spPr>
          <a:xfrm>
            <a:off x="0" y="165609"/>
            <a:ext cx="9144000" cy="1143000"/>
          </a:xfrm>
        </p:spPr>
        <p:txBody>
          <a:bodyPr/>
          <a:lstStyle/>
          <a:p>
            <a:r>
              <a:rPr lang="en-US" altLang="en-US" sz="3200" b="1" dirty="0"/>
              <a:t>Interphase &amp; Prophase of Mitosis</a:t>
            </a:r>
          </a:p>
        </p:txBody>
      </p:sp>
      <p:sp>
        <p:nvSpPr>
          <p:cNvPr id="15" name="Rectangle 14">
            <a:extLst>
              <a:ext uri="{FF2B5EF4-FFF2-40B4-BE49-F238E27FC236}">
                <a16:creationId xmlns:a16="http://schemas.microsoft.com/office/drawing/2014/main" id="{93821E12-9461-6650-AA48-868FC5DB943E}"/>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descr="The image displays a microscopic view of cells stained in shades of purple, showing various stages of the cell cycle under 400X magnification. Two main areas are highlighted with black boxes and arrows pointing to larger, detailed inset images representing different stages. The inset on the top left shows a cell in prophase, characterized by condensed, visible chromosomes. The inset below represents interphase, with a nucleus featuring a less condensed chromatin structure. The background consists of numerous similar cells at different stages, tightly packed and uniformly stained with variations in intensity across individual cells.">
            <a:extLst>
              <a:ext uri="{FF2B5EF4-FFF2-40B4-BE49-F238E27FC236}">
                <a16:creationId xmlns:a16="http://schemas.microsoft.com/office/drawing/2014/main" id="{058F9AF8-FADB-FEDB-17C9-9D38BCC1D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08609"/>
            <a:ext cx="8630854" cy="53537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descr="Metaphase of Mitosis">
            <a:extLst>
              <a:ext uri="{FF2B5EF4-FFF2-40B4-BE49-F238E27FC236}">
                <a16:creationId xmlns:a16="http://schemas.microsoft.com/office/drawing/2014/main" id="{5EABB1A2-6E97-3F0B-4810-4A797F3C3B75}"/>
              </a:ext>
            </a:extLst>
          </p:cNvPr>
          <p:cNvSpPr>
            <a:spLocks noGrp="1"/>
          </p:cNvSpPr>
          <p:nvPr>
            <p:ph type="title"/>
          </p:nvPr>
        </p:nvSpPr>
        <p:spPr>
          <a:xfrm>
            <a:off x="22225" y="76200"/>
            <a:ext cx="9144000" cy="990600"/>
          </a:xfrm>
        </p:spPr>
        <p:txBody>
          <a:bodyPr/>
          <a:lstStyle/>
          <a:p>
            <a:r>
              <a:rPr lang="en-US" altLang="en-US" sz="3200" b="1" dirty="0"/>
              <a:t>Metaphase of Mitosis</a:t>
            </a:r>
            <a:endParaRPr lang="en-US" altLang="en-US" sz="3200" dirty="0"/>
          </a:p>
        </p:txBody>
      </p:sp>
      <p:sp>
        <p:nvSpPr>
          <p:cNvPr id="9223" name="Rectangle 4">
            <a:extLst>
              <a:ext uri="{FF2B5EF4-FFF2-40B4-BE49-F238E27FC236}">
                <a16:creationId xmlns:a16="http://schemas.microsoft.com/office/drawing/2014/main" id="{783076BF-07F2-1B51-B376-C10A2FEA4F24}"/>
              </a:ext>
            </a:extLst>
          </p:cNvPr>
          <p:cNvSpPr>
            <a:spLocks noChangeArrowheads="1"/>
          </p:cNvSpPr>
          <p:nvPr/>
        </p:nvSpPr>
        <p:spPr bwMode="auto">
          <a:xfrm>
            <a:off x="8153400" y="600075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en-US" altLang="en-US" sz="2000" b="1" dirty="0"/>
              <a:t>400X</a:t>
            </a:r>
            <a:endParaRPr lang="en-US" altLang="en-US" sz="2000" dirty="0">
              <a:latin typeface="Arial" panose="020B0604020202020204" pitchFamily="34" charset="0"/>
            </a:endParaRPr>
          </a:p>
        </p:txBody>
      </p:sp>
      <p:sp>
        <p:nvSpPr>
          <p:cNvPr id="9" name="Rectangle 8">
            <a:extLst>
              <a:ext uri="{FF2B5EF4-FFF2-40B4-BE49-F238E27FC236}">
                <a16:creationId xmlns:a16="http://schemas.microsoft.com/office/drawing/2014/main" id="{B69FA088-639E-63E0-4750-36B044D68E0F}"/>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descr="The image depicts a microscopic view of cells stained in purple, magnified at 400x. The cells are rounded with visible nuclei, some of which contain darkly stained, elongated structures within. On the right, the main image shows a dense cluster of these cells. A particular cell is outlined and connected by a line to an inset image on the left, which shows a close-up of a cell in the metaphase stage of mitosis. The inset enhances the visibility of the dark, elongated line of chromosomes in the center of the cell.">
            <a:extLst>
              <a:ext uri="{FF2B5EF4-FFF2-40B4-BE49-F238E27FC236}">
                <a16:creationId xmlns:a16="http://schemas.microsoft.com/office/drawing/2014/main" id="{61415F2A-D33F-FB32-75E7-BB8482AB0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20" y="875943"/>
            <a:ext cx="8668960" cy="510611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descr="Anaphase of Mitosis">
            <a:extLst>
              <a:ext uri="{FF2B5EF4-FFF2-40B4-BE49-F238E27FC236}">
                <a16:creationId xmlns:a16="http://schemas.microsoft.com/office/drawing/2014/main" id="{199E02E9-4731-1527-8BC4-85E625EAEA4F}"/>
              </a:ext>
            </a:extLst>
          </p:cNvPr>
          <p:cNvSpPr>
            <a:spLocks noGrp="1"/>
          </p:cNvSpPr>
          <p:nvPr>
            <p:ph type="title"/>
          </p:nvPr>
        </p:nvSpPr>
        <p:spPr>
          <a:xfrm>
            <a:off x="0" y="457200"/>
            <a:ext cx="9144000" cy="533400"/>
          </a:xfrm>
        </p:spPr>
        <p:txBody>
          <a:bodyPr/>
          <a:lstStyle/>
          <a:p>
            <a:r>
              <a:rPr lang="en-US" altLang="en-US" sz="3200" b="1" dirty="0"/>
              <a:t>Anaphase of Mitosis</a:t>
            </a:r>
            <a:br>
              <a:rPr lang="en-US" altLang="en-US" sz="3200" dirty="0">
                <a:latin typeface="Arial" panose="020B0604020202020204" pitchFamily="34" charset="0"/>
              </a:rPr>
            </a:br>
            <a:endParaRPr lang="en-US" altLang="en-US" sz="3200" dirty="0"/>
          </a:p>
        </p:txBody>
      </p:sp>
      <p:sp>
        <p:nvSpPr>
          <p:cNvPr id="9" name="Rectangle 8">
            <a:extLst>
              <a:ext uri="{FF2B5EF4-FFF2-40B4-BE49-F238E27FC236}">
                <a16:creationId xmlns:a16="http://schemas.microsoft.com/office/drawing/2014/main" id="{7C70B734-280E-ED7E-6BB2-2B0A4437A9D4}"/>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descr="The image depicts a microscopic view of cells stained in purple, magnified at 400x. The cells are rounded with visible nuclei, some of which contain darkly stained, elongated structures within. On the right, the main image shows a dense cluster of these cells. A particular cell is outlined and connected by a line to an inset image on the left, which shows a close-up of a cell in the anaphase stage of mitosis. The inset enhances the visibility of the dark separated sister chromatids that eventually move to opposite poles of the cell.">
            <a:extLst>
              <a:ext uri="{FF2B5EF4-FFF2-40B4-BE49-F238E27FC236}">
                <a16:creationId xmlns:a16="http://schemas.microsoft.com/office/drawing/2014/main" id="{90FF8351-3C40-3E0B-95D2-71A82AA90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809" y="1161319"/>
            <a:ext cx="8640381" cy="523948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EAF24-8613-FA16-8E0B-0275613754FD}"/>
            </a:ext>
          </a:extLst>
        </p:cNvPr>
        <p:cNvGrpSpPr/>
        <p:nvPr/>
      </p:nvGrpSpPr>
      <p:grpSpPr>
        <a:xfrm>
          <a:off x="0" y="0"/>
          <a:ext cx="0" cy="0"/>
          <a:chOff x="0" y="0"/>
          <a:chExt cx="0" cy="0"/>
        </a:xfrm>
      </p:grpSpPr>
      <p:sp>
        <p:nvSpPr>
          <p:cNvPr id="11267" name="Title 1" descr="Telophase of Mitosis and Cytokinesis">
            <a:extLst>
              <a:ext uri="{FF2B5EF4-FFF2-40B4-BE49-F238E27FC236}">
                <a16:creationId xmlns:a16="http://schemas.microsoft.com/office/drawing/2014/main" id="{B2B5488F-9061-6137-F7CD-885ED2A943AB}"/>
              </a:ext>
            </a:extLst>
          </p:cNvPr>
          <p:cNvSpPr>
            <a:spLocks noGrp="1"/>
          </p:cNvSpPr>
          <p:nvPr>
            <p:ph type="title"/>
          </p:nvPr>
        </p:nvSpPr>
        <p:spPr>
          <a:xfrm>
            <a:off x="0" y="533400"/>
            <a:ext cx="9144000" cy="762000"/>
          </a:xfrm>
        </p:spPr>
        <p:txBody>
          <a:bodyPr/>
          <a:lstStyle/>
          <a:p>
            <a:r>
              <a:rPr lang="en-US" altLang="en-US" sz="3200" b="1" dirty="0"/>
              <a:t>Telophase of Mitosis and Cytokinesis</a:t>
            </a:r>
            <a:br>
              <a:rPr lang="en-US" altLang="en-US" dirty="0">
                <a:latin typeface="Arial" panose="020B0604020202020204" pitchFamily="34" charset="0"/>
              </a:rPr>
            </a:br>
            <a:endParaRPr lang="en-US" altLang="en-US" dirty="0"/>
          </a:p>
        </p:txBody>
      </p:sp>
      <p:sp>
        <p:nvSpPr>
          <p:cNvPr id="9" name="Rectangle 8">
            <a:extLst>
              <a:ext uri="{FF2B5EF4-FFF2-40B4-BE49-F238E27FC236}">
                <a16:creationId xmlns:a16="http://schemas.microsoft.com/office/drawing/2014/main" id="{49544D27-2539-4D9D-6F57-C1F0FFD1C5B6}"/>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descr="Microscopic view of purple-stained cells from a Whitefish Blastula at 400X magnification, with an inset showing a detailed view of a cell undergoing the telophase and cytokinesis stages of the cell cycle.">
            <a:extLst>
              <a:ext uri="{FF2B5EF4-FFF2-40B4-BE49-F238E27FC236}">
                <a16:creationId xmlns:a16="http://schemas.microsoft.com/office/drawing/2014/main" id="{037F1D59-DDE2-C2CF-298C-9E330DCE0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32" y="1112520"/>
            <a:ext cx="8883535" cy="5212080"/>
          </a:xfrm>
          <a:prstGeom prst="rect">
            <a:avLst/>
          </a:prstGeom>
        </p:spPr>
      </p:pic>
    </p:spTree>
    <p:extLst>
      <p:ext uri="{BB962C8B-B14F-4D97-AF65-F5344CB8AC3E}">
        <p14:creationId xmlns:p14="http://schemas.microsoft.com/office/powerpoint/2010/main" val="16644761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5"/>
  <p:tag name="TPOS"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BC7FE61-5901-4CA4-9C2E-B167A935D04A}">
  <we:reference id="wa104178141" version="3.10.0.124" store="en-US" storeType="OMEX"/>
  <we:alternateReferences>
    <we:reference id="WA104178141" version="3.10.0.124"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2216</TotalTime>
  <Words>303</Words>
  <Application>Microsoft Office PowerPoint</Application>
  <PresentationFormat>On-screen Show (4:3)</PresentationFormat>
  <Paragraphs>88</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Office Theme</vt:lpstr>
      <vt:lpstr>  Microscopy &amp; Cytology  Photographed by: Mr. James Henry  Dr. Laila Nimri   Labeled and Made Accessible by: Dr. Laila Nimri   Edited by:              Dr. Maya Byfield                      Mr. James Henry               Dist. Prof. Mary Dolnack          Dr. Syed Arif Humayun                            Dr. Essa Farah             Dr. Laila Nimri  </vt:lpstr>
      <vt:lpstr>The Compound Microscope</vt:lpstr>
      <vt:lpstr>Animal Cell Model – 1 of 2</vt:lpstr>
      <vt:lpstr>Animal Cell Model – 2 of 2</vt:lpstr>
      <vt:lpstr>Different Phases of the Cell Cycle in  Whitefish Blastula  </vt:lpstr>
      <vt:lpstr>Interphase &amp; Prophase of Mitosis</vt:lpstr>
      <vt:lpstr>Metaphase of Mitosis</vt:lpstr>
      <vt:lpstr>Anaphase of Mitosis </vt:lpstr>
      <vt:lpstr>Telophase of Mitosis and Cytokinesis </vt:lpstr>
      <vt:lpstr>End Result of Mitosis and Cytokinesis (Two Daughter Cells)</vt:lpstr>
      <vt:lpstr>The Cell Cycle</vt:lpstr>
      <vt:lpstr>Test Your Knowledge  of the Phases of the Cell Cycle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Nimri L</dc:creator>
  <cp:lastModifiedBy>Laila Nimri</cp:lastModifiedBy>
  <cp:revision>135</cp:revision>
  <dcterms:created xsi:type="dcterms:W3CDTF">2013-09-22T01:53:03Z</dcterms:created>
  <dcterms:modified xsi:type="dcterms:W3CDTF">2026-01-21T02:16:38Z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ReadingOrderVerifiedPages">
    <vt:lpwstr>7</vt:lpwstr>
  </property>
</Properties>
</file>